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8"/>
  </p:notesMasterIdLst>
  <p:handoutMasterIdLst>
    <p:handoutMasterId r:id="rId339"/>
  </p:handoutMasterIdLst>
  <p:sldIdLst>
    <p:sldId id="258" r:id="rId2"/>
    <p:sldId id="2578" r:id="rId3"/>
    <p:sldId id="3139" r:id="rId4"/>
    <p:sldId id="2321" r:id="rId5"/>
    <p:sldId id="3133" r:id="rId6"/>
    <p:sldId id="3088" r:id="rId7"/>
    <p:sldId id="3125" r:id="rId8"/>
    <p:sldId id="3126" r:id="rId9"/>
    <p:sldId id="3127" r:id="rId10"/>
    <p:sldId id="3128" r:id="rId11"/>
    <p:sldId id="3129" r:id="rId12"/>
    <p:sldId id="3130" r:id="rId13"/>
    <p:sldId id="3131" r:id="rId14"/>
    <p:sldId id="3135" r:id="rId15"/>
    <p:sldId id="3092" r:id="rId16"/>
    <p:sldId id="2706" r:id="rId17"/>
    <p:sldId id="3090" r:id="rId18"/>
    <p:sldId id="2479" r:id="rId19"/>
    <p:sldId id="3138" r:id="rId20"/>
    <p:sldId id="2482" r:id="rId21"/>
    <p:sldId id="2771" r:id="rId22"/>
    <p:sldId id="2952" r:id="rId23"/>
    <p:sldId id="2878" r:id="rId24"/>
    <p:sldId id="2711" r:id="rId25"/>
    <p:sldId id="3136" r:id="rId26"/>
    <p:sldId id="3137" r:id="rId27"/>
    <p:sldId id="266" r:id="rId28"/>
    <p:sldId id="3134" r:id="rId29"/>
    <p:sldId id="3118" r:id="rId30"/>
    <p:sldId id="2480" r:id="rId31"/>
    <p:sldId id="2709" r:id="rId32"/>
    <p:sldId id="2712" r:id="rId33"/>
    <p:sldId id="2713" r:id="rId34"/>
    <p:sldId id="2714" r:id="rId35"/>
    <p:sldId id="2715" r:id="rId36"/>
    <p:sldId id="2710" r:id="rId37"/>
    <p:sldId id="2834" r:id="rId38"/>
    <p:sldId id="2835" r:id="rId39"/>
    <p:sldId id="2716" r:id="rId40"/>
    <p:sldId id="2717" r:id="rId41"/>
    <p:sldId id="2718" r:id="rId42"/>
    <p:sldId id="2719" r:id="rId43"/>
    <p:sldId id="2483" r:id="rId44"/>
    <p:sldId id="2720" r:id="rId45"/>
    <p:sldId id="2721" r:id="rId46"/>
    <p:sldId id="2564" r:id="rId47"/>
    <p:sldId id="2723" r:id="rId48"/>
    <p:sldId id="2486" r:id="rId49"/>
    <p:sldId id="2722" r:id="rId50"/>
    <p:sldId id="2729" r:id="rId51"/>
    <p:sldId id="2865" r:id="rId52"/>
    <p:sldId id="2725" r:id="rId53"/>
    <p:sldId id="3022" r:id="rId54"/>
    <p:sldId id="3026" r:id="rId55"/>
    <p:sldId id="3094" r:id="rId56"/>
    <p:sldId id="3163" r:id="rId57"/>
    <p:sldId id="2636" r:id="rId58"/>
    <p:sldId id="3119" r:id="rId59"/>
    <p:sldId id="2984" r:id="rId60"/>
    <p:sldId id="2569" r:id="rId61"/>
    <p:sldId id="2724" r:id="rId62"/>
    <p:sldId id="2567" r:id="rId63"/>
    <p:sldId id="2488" r:id="rId64"/>
    <p:sldId id="2726" r:id="rId65"/>
    <p:sldId id="256" r:id="rId66"/>
    <p:sldId id="257" r:id="rId67"/>
    <p:sldId id="259" r:id="rId68"/>
    <p:sldId id="260" r:id="rId69"/>
    <p:sldId id="3097" r:id="rId70"/>
    <p:sldId id="261" r:id="rId71"/>
    <p:sldId id="262" r:id="rId72"/>
    <p:sldId id="263" r:id="rId73"/>
    <p:sldId id="264" r:id="rId74"/>
    <p:sldId id="265" r:id="rId75"/>
    <p:sldId id="2730" r:id="rId76"/>
    <p:sldId id="3096" r:id="rId77"/>
    <p:sldId id="2731" r:id="rId78"/>
    <p:sldId id="2732" r:id="rId79"/>
    <p:sldId id="2734" r:id="rId80"/>
    <p:sldId id="3023" r:id="rId81"/>
    <p:sldId id="3071" r:id="rId82"/>
    <p:sldId id="2736" r:id="rId83"/>
    <p:sldId id="3095" r:id="rId84"/>
    <p:sldId id="2826" r:id="rId85"/>
    <p:sldId id="2828" r:id="rId86"/>
    <p:sldId id="2829" r:id="rId87"/>
    <p:sldId id="2503" r:id="rId88"/>
    <p:sldId id="2504" r:id="rId89"/>
    <p:sldId id="2506" r:id="rId90"/>
    <p:sldId id="2408" r:id="rId91"/>
    <p:sldId id="2409" r:id="rId92"/>
    <p:sldId id="2507" r:id="rId93"/>
    <p:sldId id="2508" r:id="rId94"/>
    <p:sldId id="2509" r:id="rId95"/>
    <p:sldId id="2510" r:id="rId96"/>
    <p:sldId id="2511" r:id="rId97"/>
    <p:sldId id="3024" r:id="rId98"/>
    <p:sldId id="3144" r:id="rId99"/>
    <p:sldId id="3143" r:id="rId100"/>
    <p:sldId id="3141" r:id="rId101"/>
    <p:sldId id="2635" r:id="rId102"/>
    <p:sldId id="2512" r:id="rId103"/>
    <p:sldId id="2513" r:id="rId104"/>
    <p:sldId id="2514" r:id="rId105"/>
    <p:sldId id="2515" r:id="rId106"/>
    <p:sldId id="2517" r:id="rId107"/>
    <p:sldId id="2670" r:id="rId108"/>
    <p:sldId id="2318" r:id="rId109"/>
    <p:sldId id="3098" r:id="rId110"/>
    <p:sldId id="3099" r:id="rId111"/>
    <p:sldId id="2519" r:id="rId112"/>
    <p:sldId id="3100" r:id="rId113"/>
    <p:sldId id="3101" r:id="rId114"/>
    <p:sldId id="3102" r:id="rId115"/>
    <p:sldId id="3103" r:id="rId116"/>
    <p:sldId id="3104" r:id="rId117"/>
    <p:sldId id="3105" r:id="rId118"/>
    <p:sldId id="3106" r:id="rId119"/>
    <p:sldId id="3107" r:id="rId120"/>
    <p:sldId id="3108" r:id="rId121"/>
    <p:sldId id="3109" r:id="rId122"/>
    <p:sldId id="3110" r:id="rId123"/>
    <p:sldId id="3112" r:id="rId124"/>
    <p:sldId id="3115" r:id="rId125"/>
    <p:sldId id="3113" r:id="rId126"/>
    <p:sldId id="3114" r:id="rId127"/>
    <p:sldId id="2877" r:id="rId128"/>
    <p:sldId id="3117" r:id="rId129"/>
    <p:sldId id="3148" r:id="rId130"/>
    <p:sldId id="3149" r:id="rId131"/>
    <p:sldId id="3116" r:id="rId132"/>
    <p:sldId id="2516" r:id="rId133"/>
    <p:sldId id="2527" r:id="rId134"/>
    <p:sldId id="2866" r:id="rId135"/>
    <p:sldId id="2616" r:id="rId136"/>
    <p:sldId id="2528" r:id="rId137"/>
    <p:sldId id="2529" r:id="rId138"/>
    <p:sldId id="2531" r:id="rId139"/>
    <p:sldId id="2530" r:id="rId140"/>
    <p:sldId id="2113" r:id="rId141"/>
    <p:sldId id="2832" r:id="rId142"/>
    <p:sldId id="2831" r:id="rId143"/>
    <p:sldId id="2410" r:id="rId144"/>
    <p:sldId id="2114" r:id="rId145"/>
    <p:sldId id="2116" r:id="rId146"/>
    <p:sldId id="2101" r:id="rId147"/>
    <p:sldId id="543" r:id="rId148"/>
    <p:sldId id="2538" r:id="rId149"/>
    <p:sldId id="2539" r:id="rId150"/>
    <p:sldId id="2317" r:id="rId151"/>
    <p:sldId id="3140" r:id="rId152"/>
    <p:sldId id="2986" r:id="rId153"/>
    <p:sldId id="2575" r:id="rId154"/>
    <p:sldId id="2988" r:id="rId155"/>
    <p:sldId id="2583" r:id="rId156"/>
    <p:sldId id="2582" r:id="rId157"/>
    <p:sldId id="2795" r:id="rId158"/>
    <p:sldId id="2535" r:id="rId159"/>
    <p:sldId id="2536" r:id="rId160"/>
    <p:sldId id="2987" r:id="rId161"/>
    <p:sldId id="2989" r:id="rId162"/>
    <p:sldId id="2537" r:id="rId163"/>
    <p:sldId id="2693" r:id="rId164"/>
    <p:sldId id="2694" r:id="rId165"/>
    <p:sldId id="2581" r:id="rId166"/>
    <p:sldId id="2133" r:id="rId167"/>
    <p:sldId id="2057" r:id="rId168"/>
    <p:sldId id="2552" r:id="rId169"/>
    <p:sldId id="2579" r:id="rId170"/>
    <p:sldId id="2737" r:id="rId171"/>
    <p:sldId id="2739" r:id="rId172"/>
    <p:sldId id="2067" r:id="rId173"/>
    <p:sldId id="2550" r:id="rId174"/>
    <p:sldId id="2061" r:id="rId175"/>
    <p:sldId id="2553" r:id="rId176"/>
    <p:sldId id="2555" r:id="rId177"/>
    <p:sldId id="2687" r:id="rId178"/>
    <p:sldId id="2874" r:id="rId179"/>
    <p:sldId id="3072" r:id="rId180"/>
    <p:sldId id="2702" r:id="rId181"/>
    <p:sldId id="2875" r:id="rId182"/>
    <p:sldId id="3073" r:id="rId183"/>
    <p:sldId id="3074" r:id="rId184"/>
    <p:sldId id="3142" r:id="rId185"/>
    <p:sldId id="2557" r:id="rId186"/>
    <p:sldId id="2558" r:id="rId187"/>
    <p:sldId id="2556" r:id="rId188"/>
    <p:sldId id="1891" r:id="rId189"/>
    <p:sldId id="2037" r:id="rId190"/>
    <p:sldId id="2016" r:id="rId191"/>
    <p:sldId id="2023" r:id="rId192"/>
    <p:sldId id="2020" r:id="rId193"/>
    <p:sldId id="2030" r:id="rId194"/>
    <p:sldId id="2073" r:id="rId195"/>
    <p:sldId id="2082" r:id="rId196"/>
    <p:sldId id="2060" r:id="rId197"/>
    <p:sldId id="1851" r:id="rId198"/>
    <p:sldId id="1968" r:id="rId199"/>
    <p:sldId id="2135" r:id="rId200"/>
    <p:sldId id="1974" r:id="rId201"/>
    <p:sldId id="1835" r:id="rId202"/>
    <p:sldId id="1894" r:id="rId203"/>
    <p:sldId id="1837" r:id="rId204"/>
    <p:sldId id="2544" r:id="rId205"/>
    <p:sldId id="2047" r:id="rId206"/>
    <p:sldId id="2063" r:id="rId207"/>
    <p:sldId id="1964" r:id="rId208"/>
    <p:sldId id="1915" r:id="rId209"/>
    <p:sldId id="1983" r:id="rId210"/>
    <p:sldId id="1966" r:id="rId211"/>
    <p:sldId id="1984" r:id="rId212"/>
    <p:sldId id="1862" r:id="rId213"/>
    <p:sldId id="2024" r:id="rId214"/>
    <p:sldId id="1987" r:id="rId215"/>
    <p:sldId id="1879" r:id="rId216"/>
    <p:sldId id="2002" r:id="rId217"/>
    <p:sldId id="2003" r:id="rId218"/>
    <p:sldId id="1914" r:id="rId219"/>
    <p:sldId id="3076" r:id="rId220"/>
    <p:sldId id="3077" r:id="rId221"/>
    <p:sldId id="3078" r:id="rId222"/>
    <p:sldId id="3079" r:id="rId223"/>
    <p:sldId id="3080" r:id="rId224"/>
    <p:sldId id="3081" r:id="rId225"/>
    <p:sldId id="3082" r:id="rId226"/>
    <p:sldId id="3083" r:id="rId227"/>
    <p:sldId id="3085" r:id="rId228"/>
    <p:sldId id="3084" r:id="rId229"/>
    <p:sldId id="3086" r:id="rId230"/>
    <p:sldId id="3087" r:id="rId231"/>
    <p:sldId id="3075" r:id="rId232"/>
    <p:sldId id="1970" r:id="rId233"/>
    <p:sldId id="1971" r:id="rId234"/>
    <p:sldId id="2007" r:id="rId235"/>
    <p:sldId id="2329" r:id="rId236"/>
    <p:sldId id="1948" r:id="rId237"/>
    <p:sldId id="1934" r:id="rId238"/>
    <p:sldId id="1946" r:id="rId239"/>
    <p:sldId id="2867" r:id="rId240"/>
    <p:sldId id="3151" r:id="rId241"/>
    <p:sldId id="2830" r:id="rId242"/>
    <p:sldId id="3153" r:id="rId243"/>
    <p:sldId id="3152" r:id="rId244"/>
    <p:sldId id="2868" r:id="rId245"/>
    <p:sldId id="2869" r:id="rId246"/>
    <p:sldId id="3154" r:id="rId247"/>
    <p:sldId id="3155" r:id="rId248"/>
    <p:sldId id="3156" r:id="rId249"/>
    <p:sldId id="3157" r:id="rId250"/>
    <p:sldId id="3158" r:id="rId251"/>
    <p:sldId id="2870" r:id="rId252"/>
    <p:sldId id="2860" r:id="rId253"/>
    <p:sldId id="2075" r:id="rId254"/>
    <p:sldId id="2033" r:id="rId255"/>
    <p:sldId id="2035" r:id="rId256"/>
    <p:sldId id="2195" r:id="rId257"/>
    <p:sldId id="2196" r:id="rId258"/>
    <p:sldId id="2197" r:id="rId259"/>
    <p:sldId id="2191" r:id="rId260"/>
    <p:sldId id="2192" r:id="rId261"/>
    <p:sldId id="2194" r:id="rId262"/>
    <p:sldId id="1920" r:id="rId263"/>
    <p:sldId id="2036" r:id="rId264"/>
    <p:sldId id="1995" r:id="rId265"/>
    <p:sldId id="2131" r:id="rId266"/>
    <p:sldId id="3159" r:id="rId267"/>
    <p:sldId id="3160" r:id="rId268"/>
    <p:sldId id="3161" r:id="rId269"/>
    <p:sldId id="3162" r:id="rId270"/>
    <p:sldId id="2861" r:id="rId271"/>
    <p:sldId id="1912" r:id="rId272"/>
    <p:sldId id="2089" r:id="rId273"/>
    <p:sldId id="1859" r:id="rId274"/>
    <p:sldId id="1982" r:id="rId275"/>
    <p:sldId id="2660" r:id="rId276"/>
    <p:sldId id="1921" r:id="rId277"/>
    <p:sldId id="2009" r:id="rId278"/>
    <p:sldId id="2010" r:id="rId279"/>
    <p:sldId id="1852" r:id="rId280"/>
    <p:sldId id="1856" r:id="rId281"/>
    <p:sldId id="2043" r:id="rId282"/>
    <p:sldId id="1863" r:id="rId283"/>
    <p:sldId id="1963" r:id="rId284"/>
    <p:sldId id="1969" r:id="rId285"/>
    <p:sldId id="2083" r:id="rId286"/>
    <p:sldId id="2042" r:id="rId287"/>
    <p:sldId id="2084" r:id="rId288"/>
    <p:sldId id="2085" r:id="rId289"/>
    <p:sldId id="1949" r:id="rId290"/>
    <p:sldId id="2104" r:id="rId291"/>
    <p:sldId id="1926" r:id="rId292"/>
    <p:sldId id="1923" r:id="rId293"/>
    <p:sldId id="1866" r:id="rId294"/>
    <p:sldId id="1873" r:id="rId295"/>
    <p:sldId id="1893" r:id="rId296"/>
    <p:sldId id="1961" r:id="rId297"/>
    <p:sldId id="1528" r:id="rId298"/>
    <p:sldId id="1521" r:id="rId299"/>
    <p:sldId id="1770" r:id="rId300"/>
    <p:sldId id="2200" r:id="rId301"/>
    <p:sldId id="1874" r:id="rId302"/>
    <p:sldId id="1875" r:id="rId303"/>
    <p:sldId id="1872" r:id="rId304"/>
    <p:sldId id="1869" r:id="rId305"/>
    <p:sldId id="2203" r:id="rId306"/>
    <p:sldId id="1867" r:id="rId307"/>
    <p:sldId id="2204" r:id="rId308"/>
    <p:sldId id="646" r:id="rId309"/>
    <p:sldId id="2205" r:id="rId310"/>
    <p:sldId id="645" r:id="rId311"/>
    <p:sldId id="2132" r:id="rId312"/>
    <p:sldId id="2659" r:id="rId313"/>
    <p:sldId id="1777" r:id="rId314"/>
    <p:sldId id="2392" r:id="rId315"/>
    <p:sldId id="2393" r:id="rId316"/>
    <p:sldId id="2090" r:id="rId317"/>
    <p:sldId id="2091" r:id="rId318"/>
    <p:sldId id="2093" r:id="rId319"/>
    <p:sldId id="2094" r:id="rId320"/>
    <p:sldId id="2095" r:id="rId321"/>
    <p:sldId id="1776" r:id="rId322"/>
    <p:sldId id="1767" r:id="rId323"/>
    <p:sldId id="2559" r:id="rId324"/>
    <p:sldId id="3145" r:id="rId325"/>
    <p:sldId id="3147" r:id="rId326"/>
    <p:sldId id="3146" r:id="rId327"/>
    <p:sldId id="1769" r:id="rId328"/>
    <p:sldId id="2019" r:id="rId329"/>
    <p:sldId id="2017" r:id="rId330"/>
    <p:sldId id="2015" r:id="rId331"/>
    <p:sldId id="1989" r:id="rId332"/>
    <p:sldId id="1985" r:id="rId333"/>
    <p:sldId id="1878" r:id="rId334"/>
    <p:sldId id="1960" r:id="rId335"/>
    <p:sldId id="2166" r:id="rId336"/>
    <p:sldId id="2079" r:id="rId337"/>
  </p:sldIdLst>
  <p:sldSz cx="9144000" cy="6858000" type="screen4x3"/>
  <p:notesSz cx="6815138" cy="99314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전윤범" initials="전윤범" lastIdx="1" clrIdx="0">
    <p:extLst>
      <p:ext uri="{19B8F6BF-5375-455C-9EA6-DF929625EA0E}">
        <p15:presenceInfo xmlns:p15="http://schemas.microsoft.com/office/powerpoint/2012/main" userId="전윤범"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59" autoAdjust="0"/>
    <p:restoredTop sz="96370" autoAdjust="0"/>
  </p:normalViewPr>
  <p:slideViewPr>
    <p:cSldViewPr>
      <p:cViewPr varScale="1">
        <p:scale>
          <a:sx n="86" d="100"/>
          <a:sy n="86" d="100"/>
        </p:scale>
        <p:origin x="1795"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handoutMaster" Target="handoutMasters/handout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commentAuthors" Target="commentAuthor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D360E-16DC-433E-8464-AA16615EACEB}"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pPr latinLnBrk="1"/>
          <a:endParaRPr lang="ko-KR" altLang="en-US"/>
        </a:p>
      </dgm:t>
    </dgm:pt>
    <dgm:pt modelId="{F99569C6-AE08-4C34-B26C-5D291B9B9F7C}">
      <dgm:prSet phldrT="[텍스트]" custT="1"/>
      <dgm:spPr/>
      <dgm:t>
        <a:bodyPr/>
        <a:lstStyle/>
        <a:p>
          <a:pPr latinLnBrk="1"/>
          <a:r>
            <a:rPr lang="ko-KR" altLang="en-US" sz="1200" dirty="0"/>
            <a:t>통계분석</a:t>
          </a:r>
          <a:r>
            <a:rPr lang="en-US" altLang="ko-KR" sz="1200" dirty="0"/>
            <a:t>:</a:t>
          </a:r>
          <a:endParaRPr lang="ko-KR" altLang="en-US" sz="1200" dirty="0"/>
        </a:p>
      </dgm:t>
    </dgm:pt>
    <dgm:pt modelId="{431C0F41-3C0E-4CB3-9C6F-2374607E3EBC}" type="parTrans" cxnId="{5327ED61-3F53-4DB7-AF89-F553491E805D}">
      <dgm:prSet/>
      <dgm:spPr/>
      <dgm:t>
        <a:bodyPr/>
        <a:lstStyle/>
        <a:p>
          <a:pPr latinLnBrk="1"/>
          <a:endParaRPr lang="ko-KR" altLang="en-US"/>
        </a:p>
      </dgm:t>
    </dgm:pt>
    <dgm:pt modelId="{9DD85BA8-069B-4EBE-A33A-CF4161881CFD}" type="sibTrans" cxnId="{5327ED61-3F53-4DB7-AF89-F553491E805D}">
      <dgm:prSet/>
      <dgm:spPr/>
      <dgm:t>
        <a:bodyPr/>
        <a:lstStyle/>
        <a:p>
          <a:pPr latinLnBrk="1"/>
          <a:endParaRPr lang="ko-KR" altLang="en-US"/>
        </a:p>
      </dgm:t>
    </dgm:pt>
    <dgm:pt modelId="{94E7640A-6CAB-4E9B-BBC2-C84E059C8622}">
      <dgm:prSet phldrT="[텍스트]" custT="1"/>
      <dgm:spPr/>
      <dgm:t>
        <a:bodyPr/>
        <a:lstStyle/>
        <a:p>
          <a:pPr latinLnBrk="1"/>
          <a:r>
            <a:rPr lang="en-US" altLang="ko-KR" sz="1400" dirty="0"/>
            <a:t>M.L</a:t>
          </a:r>
          <a:endParaRPr lang="ko-KR" altLang="en-US" sz="1400" dirty="0"/>
        </a:p>
      </dgm:t>
    </dgm:pt>
    <dgm:pt modelId="{9E6D7566-4E71-40BE-978E-53ED5161FA8C}" type="parTrans" cxnId="{06FBAC1B-B83C-4B1D-BBE0-6DE7A00D8B06}">
      <dgm:prSet/>
      <dgm:spPr/>
      <dgm:t>
        <a:bodyPr/>
        <a:lstStyle/>
        <a:p>
          <a:pPr latinLnBrk="1"/>
          <a:endParaRPr lang="ko-KR" altLang="en-US"/>
        </a:p>
      </dgm:t>
    </dgm:pt>
    <dgm:pt modelId="{EE4B28F6-8C15-4AE2-ABDB-1DF70F18B18E}" type="sibTrans" cxnId="{06FBAC1B-B83C-4B1D-BBE0-6DE7A00D8B06}">
      <dgm:prSet/>
      <dgm:spPr/>
      <dgm:t>
        <a:bodyPr/>
        <a:lstStyle/>
        <a:p>
          <a:pPr latinLnBrk="1"/>
          <a:endParaRPr lang="ko-KR" altLang="en-US"/>
        </a:p>
      </dgm:t>
    </dgm:pt>
    <dgm:pt modelId="{49E47E47-6B7F-458F-A89E-CB69F951B31A}" type="pres">
      <dgm:prSet presAssocID="{8D1D360E-16DC-433E-8464-AA16615EACEB}" presName="diagram" presStyleCnt="0">
        <dgm:presLayoutVars>
          <dgm:dir/>
          <dgm:resizeHandles val="exact"/>
        </dgm:presLayoutVars>
      </dgm:prSet>
      <dgm:spPr/>
    </dgm:pt>
    <dgm:pt modelId="{4692148A-AB17-4E88-B95B-478E60AA720C}" type="pres">
      <dgm:prSet presAssocID="{F99569C6-AE08-4C34-B26C-5D291B9B9F7C}" presName="arrow" presStyleLbl="node1" presStyleIdx="0" presStyleCnt="2" custScaleX="71715" custScaleY="100222" custRadScaleRad="164312" custRadScaleInc="7864">
        <dgm:presLayoutVars>
          <dgm:bulletEnabled val="1"/>
        </dgm:presLayoutVars>
      </dgm:prSet>
      <dgm:spPr/>
    </dgm:pt>
    <dgm:pt modelId="{2C17430C-E04F-4B25-B8B7-1DD875F993CB}" type="pres">
      <dgm:prSet presAssocID="{94E7640A-6CAB-4E9B-BBC2-C84E059C8622}" presName="arrow" presStyleLbl="node1" presStyleIdx="1" presStyleCnt="2" custScaleX="71715" custRadScaleRad="276842" custRadScaleInc="2863">
        <dgm:presLayoutVars>
          <dgm:bulletEnabled val="1"/>
        </dgm:presLayoutVars>
      </dgm:prSet>
      <dgm:spPr/>
    </dgm:pt>
  </dgm:ptLst>
  <dgm:cxnLst>
    <dgm:cxn modelId="{06FBAC1B-B83C-4B1D-BBE0-6DE7A00D8B06}" srcId="{8D1D360E-16DC-433E-8464-AA16615EACEB}" destId="{94E7640A-6CAB-4E9B-BBC2-C84E059C8622}" srcOrd="1" destOrd="0" parTransId="{9E6D7566-4E71-40BE-978E-53ED5161FA8C}" sibTransId="{EE4B28F6-8C15-4AE2-ABDB-1DF70F18B18E}"/>
    <dgm:cxn modelId="{5327ED61-3F53-4DB7-AF89-F553491E805D}" srcId="{8D1D360E-16DC-433E-8464-AA16615EACEB}" destId="{F99569C6-AE08-4C34-B26C-5D291B9B9F7C}" srcOrd="0" destOrd="0" parTransId="{431C0F41-3C0E-4CB3-9C6F-2374607E3EBC}" sibTransId="{9DD85BA8-069B-4EBE-A33A-CF4161881CFD}"/>
    <dgm:cxn modelId="{C158678D-8D8F-42DC-8063-21056D564306}" type="presOf" srcId="{8D1D360E-16DC-433E-8464-AA16615EACEB}" destId="{49E47E47-6B7F-458F-A89E-CB69F951B31A}" srcOrd="0" destOrd="0" presId="urn:microsoft.com/office/officeart/2005/8/layout/arrow5"/>
    <dgm:cxn modelId="{18A69BAC-91B3-4648-B457-75906DE4039C}" type="presOf" srcId="{F99569C6-AE08-4C34-B26C-5D291B9B9F7C}" destId="{4692148A-AB17-4E88-B95B-478E60AA720C}" srcOrd="0" destOrd="0" presId="urn:microsoft.com/office/officeart/2005/8/layout/arrow5"/>
    <dgm:cxn modelId="{2F06A6B6-7F95-4485-96C6-7328AD9B632D}" type="presOf" srcId="{94E7640A-6CAB-4E9B-BBC2-C84E059C8622}" destId="{2C17430C-E04F-4B25-B8B7-1DD875F993CB}" srcOrd="0" destOrd="0" presId="urn:microsoft.com/office/officeart/2005/8/layout/arrow5"/>
    <dgm:cxn modelId="{DF29F00D-3686-428B-AD35-52DDBAAF5D0C}" type="presParOf" srcId="{49E47E47-6B7F-458F-A89E-CB69F951B31A}" destId="{4692148A-AB17-4E88-B95B-478E60AA720C}" srcOrd="0" destOrd="0" presId="urn:microsoft.com/office/officeart/2005/8/layout/arrow5"/>
    <dgm:cxn modelId="{EEDF3182-81E3-4337-8087-A290AF357DDA}" type="presParOf" srcId="{49E47E47-6B7F-458F-A89E-CB69F951B31A}" destId="{2C17430C-E04F-4B25-B8B7-1DD875F993CB}"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E20B26-9C41-411E-B7C7-9297DC974764}" type="doc">
      <dgm:prSet loTypeId="urn:microsoft.com/office/officeart/2005/8/layout/process1" loCatId="process" qsTypeId="urn:microsoft.com/office/officeart/2005/8/quickstyle/simple1" qsCatId="simple" csTypeId="urn:microsoft.com/office/officeart/2005/8/colors/accent1_2" csCatId="accent1" phldr="1"/>
      <dgm:spPr/>
    </dgm:pt>
    <dgm:pt modelId="{ABF03C39-0A00-4C29-8774-3FFFA1CF5D69}">
      <dgm:prSet phldrT="[텍스트]"/>
      <dgm:spPr/>
      <dgm:t>
        <a:bodyPr/>
        <a:lstStyle/>
        <a:p>
          <a:pPr latinLnBrk="1"/>
          <a:r>
            <a:rPr lang="ko-KR" altLang="en-US" dirty="0"/>
            <a:t>문제 제기</a:t>
          </a:r>
        </a:p>
      </dgm:t>
    </dgm:pt>
    <dgm:pt modelId="{8D5622DC-E62D-4810-AC52-62DE9BDCAE00}" type="parTrans" cxnId="{7985D26B-6425-4144-839D-48DF4098FCC2}">
      <dgm:prSet/>
      <dgm:spPr/>
      <dgm:t>
        <a:bodyPr/>
        <a:lstStyle/>
        <a:p>
          <a:pPr latinLnBrk="1"/>
          <a:endParaRPr lang="ko-KR" altLang="en-US"/>
        </a:p>
      </dgm:t>
    </dgm:pt>
    <dgm:pt modelId="{9B9D8D34-3DDA-46F4-A4B1-BAC1FA513FF9}" type="sibTrans" cxnId="{7985D26B-6425-4144-839D-48DF4098FCC2}">
      <dgm:prSet/>
      <dgm:spPr/>
      <dgm:t>
        <a:bodyPr/>
        <a:lstStyle/>
        <a:p>
          <a:pPr latinLnBrk="1"/>
          <a:endParaRPr lang="ko-KR" altLang="en-US"/>
        </a:p>
      </dgm:t>
    </dgm:pt>
    <dgm:pt modelId="{0F7CC9FB-4A8E-45D2-9CE0-B8B7EB5D67EA}">
      <dgm:prSet phldrT="[텍스트]"/>
      <dgm:spPr>
        <a:solidFill>
          <a:schemeClr val="accent1">
            <a:lumMod val="40000"/>
            <a:lumOff val="60000"/>
          </a:schemeClr>
        </a:solidFill>
      </dgm:spPr>
      <dgm:t>
        <a:bodyPr/>
        <a:lstStyle/>
        <a:p>
          <a:pPr latinLnBrk="1"/>
          <a:r>
            <a:rPr lang="ko-KR" altLang="en-US" dirty="0">
              <a:solidFill>
                <a:schemeClr val="tx1"/>
              </a:solidFill>
            </a:rPr>
            <a:t>모집단</a:t>
          </a:r>
          <a:endParaRPr lang="en-US" altLang="ko-KR" dirty="0">
            <a:solidFill>
              <a:schemeClr val="tx1"/>
            </a:solidFill>
          </a:endParaRPr>
        </a:p>
        <a:p>
          <a:pPr latinLnBrk="1"/>
          <a:r>
            <a:rPr lang="ko-KR" altLang="en-US" dirty="0">
              <a:solidFill>
                <a:schemeClr val="tx1"/>
              </a:solidFill>
            </a:rPr>
            <a:t>표본추출</a:t>
          </a:r>
        </a:p>
      </dgm:t>
    </dgm:pt>
    <dgm:pt modelId="{0F99EA2A-0E5E-4BC5-981C-75E26A379F09}" type="parTrans" cxnId="{C352EA1A-D7DB-4712-92CA-793C639A4844}">
      <dgm:prSet/>
      <dgm:spPr/>
      <dgm:t>
        <a:bodyPr/>
        <a:lstStyle/>
        <a:p>
          <a:pPr latinLnBrk="1"/>
          <a:endParaRPr lang="ko-KR" altLang="en-US"/>
        </a:p>
      </dgm:t>
    </dgm:pt>
    <dgm:pt modelId="{083DFD21-5489-4512-B2EC-BA914DF6082C}" type="sibTrans" cxnId="{C352EA1A-D7DB-4712-92CA-793C639A4844}">
      <dgm:prSet/>
      <dgm:spPr/>
      <dgm:t>
        <a:bodyPr/>
        <a:lstStyle/>
        <a:p>
          <a:pPr latinLnBrk="1"/>
          <a:endParaRPr lang="ko-KR" altLang="en-US"/>
        </a:p>
      </dgm:t>
    </dgm:pt>
    <dgm:pt modelId="{4866CACC-19C2-4445-A91A-88E8FCD3CEDC}">
      <dgm:prSet phldrT="[텍스트]"/>
      <dgm:spPr/>
      <dgm:t>
        <a:bodyPr/>
        <a:lstStyle/>
        <a:p>
          <a:pPr latinLnBrk="1"/>
          <a:r>
            <a:rPr lang="ko-KR" altLang="en-US" dirty="0"/>
            <a:t>자료수집</a:t>
          </a:r>
        </a:p>
      </dgm:t>
    </dgm:pt>
    <dgm:pt modelId="{A098862F-3BDE-4F48-9C79-DFFCA1741E80}" type="parTrans" cxnId="{4F8F0316-3C76-4357-9F9E-B9A38DB5BDAC}">
      <dgm:prSet/>
      <dgm:spPr/>
      <dgm:t>
        <a:bodyPr/>
        <a:lstStyle/>
        <a:p>
          <a:pPr latinLnBrk="1"/>
          <a:endParaRPr lang="ko-KR" altLang="en-US"/>
        </a:p>
      </dgm:t>
    </dgm:pt>
    <dgm:pt modelId="{4B37E498-9CA6-43F7-AE49-E4AEAA7F6396}" type="sibTrans" cxnId="{4F8F0316-3C76-4357-9F9E-B9A38DB5BDAC}">
      <dgm:prSet/>
      <dgm:spPr/>
      <dgm:t>
        <a:bodyPr/>
        <a:lstStyle/>
        <a:p>
          <a:pPr latinLnBrk="1"/>
          <a:endParaRPr lang="ko-KR" altLang="en-US"/>
        </a:p>
      </dgm:t>
    </dgm:pt>
    <dgm:pt modelId="{3B83FE42-2C22-48B6-9836-E3925C7793CD}">
      <dgm:prSet phldrT="[텍스트]"/>
      <dgm:spPr>
        <a:solidFill>
          <a:schemeClr val="accent1">
            <a:lumMod val="40000"/>
            <a:lumOff val="60000"/>
          </a:schemeClr>
        </a:solidFill>
      </dgm:spPr>
      <dgm:t>
        <a:bodyPr/>
        <a:lstStyle/>
        <a:p>
          <a:pPr latinLnBrk="1"/>
          <a:r>
            <a:rPr lang="ko-KR" altLang="en-US" dirty="0">
              <a:solidFill>
                <a:schemeClr val="tx1"/>
              </a:solidFill>
            </a:rPr>
            <a:t>통계분석</a:t>
          </a:r>
          <a:endParaRPr lang="en-US" altLang="ko-KR" dirty="0">
            <a:solidFill>
              <a:schemeClr val="tx1"/>
            </a:solidFill>
          </a:endParaRPr>
        </a:p>
        <a:p>
          <a:pPr latinLnBrk="1"/>
          <a:r>
            <a:rPr lang="en-US" altLang="ko-KR" dirty="0">
              <a:solidFill>
                <a:schemeClr val="tx1"/>
              </a:solidFill>
            </a:rPr>
            <a:t>(</a:t>
          </a:r>
          <a:r>
            <a:rPr lang="ko-KR" altLang="en-US" dirty="0" err="1">
              <a:solidFill>
                <a:schemeClr val="tx1"/>
              </a:solidFill>
            </a:rPr>
            <a:t>모수추정</a:t>
          </a:r>
          <a:r>
            <a:rPr lang="en-US" altLang="ko-KR" dirty="0">
              <a:solidFill>
                <a:schemeClr val="tx1"/>
              </a:solidFill>
            </a:rPr>
            <a:t>,</a:t>
          </a:r>
          <a:r>
            <a:rPr lang="ko-KR" altLang="en-US" dirty="0">
              <a:solidFill>
                <a:schemeClr val="tx1"/>
              </a:solidFill>
            </a:rPr>
            <a:t>가설검정</a:t>
          </a:r>
          <a:r>
            <a:rPr lang="en-US" altLang="ko-KR" dirty="0">
              <a:solidFill>
                <a:schemeClr val="tx1"/>
              </a:solidFill>
            </a:rPr>
            <a:t>)</a:t>
          </a:r>
          <a:endParaRPr lang="ko-KR" altLang="en-US" dirty="0">
            <a:solidFill>
              <a:schemeClr val="tx1"/>
            </a:solidFill>
          </a:endParaRPr>
        </a:p>
      </dgm:t>
    </dgm:pt>
    <dgm:pt modelId="{54A0E173-6DE8-4C94-8BBD-01638CD5E8A3}" type="parTrans" cxnId="{9C718A4F-4C82-4E1A-BC75-C5A11C67294F}">
      <dgm:prSet/>
      <dgm:spPr/>
      <dgm:t>
        <a:bodyPr/>
        <a:lstStyle/>
        <a:p>
          <a:pPr latinLnBrk="1"/>
          <a:endParaRPr lang="ko-KR" altLang="en-US"/>
        </a:p>
      </dgm:t>
    </dgm:pt>
    <dgm:pt modelId="{ACD943E7-A335-4AC4-9D6A-46190C631631}" type="sibTrans" cxnId="{9C718A4F-4C82-4E1A-BC75-C5A11C67294F}">
      <dgm:prSet/>
      <dgm:spPr/>
      <dgm:t>
        <a:bodyPr/>
        <a:lstStyle/>
        <a:p>
          <a:pPr latinLnBrk="1"/>
          <a:endParaRPr lang="ko-KR" altLang="en-US"/>
        </a:p>
      </dgm:t>
    </dgm:pt>
    <dgm:pt modelId="{B16F4811-1E25-4243-ADA1-02CAF5CA9401}">
      <dgm:prSet phldrT="[텍스트]"/>
      <dgm:spPr/>
      <dgm:t>
        <a:bodyPr/>
        <a:lstStyle/>
        <a:p>
          <a:pPr latinLnBrk="1"/>
          <a:r>
            <a:rPr lang="ko-KR" altLang="en-US" dirty="0"/>
            <a:t>정보전달</a:t>
          </a:r>
          <a:r>
            <a:rPr lang="en-US" altLang="ko-KR" dirty="0"/>
            <a:t>.</a:t>
          </a:r>
        </a:p>
        <a:p>
          <a:pPr latinLnBrk="1"/>
          <a:r>
            <a:rPr lang="ko-KR" altLang="en-US" dirty="0"/>
            <a:t>의사결정 활용</a:t>
          </a:r>
        </a:p>
      </dgm:t>
    </dgm:pt>
    <dgm:pt modelId="{0F282DAE-9033-4256-B99C-CB1925979421}" type="parTrans" cxnId="{6C789FD4-DADF-4951-9D46-7EB3D8FB419B}">
      <dgm:prSet/>
      <dgm:spPr/>
      <dgm:t>
        <a:bodyPr/>
        <a:lstStyle/>
        <a:p>
          <a:pPr latinLnBrk="1"/>
          <a:endParaRPr lang="ko-KR" altLang="en-US"/>
        </a:p>
      </dgm:t>
    </dgm:pt>
    <dgm:pt modelId="{5CFD1B18-1778-443D-8287-CF7C761C5B85}" type="sibTrans" cxnId="{6C789FD4-DADF-4951-9D46-7EB3D8FB419B}">
      <dgm:prSet/>
      <dgm:spPr/>
      <dgm:t>
        <a:bodyPr/>
        <a:lstStyle/>
        <a:p>
          <a:pPr latinLnBrk="1"/>
          <a:endParaRPr lang="ko-KR" altLang="en-US"/>
        </a:p>
      </dgm:t>
    </dgm:pt>
    <dgm:pt modelId="{F2C7CBFF-22AF-408A-A0C3-66BAFB5566FB}" type="pres">
      <dgm:prSet presAssocID="{69E20B26-9C41-411E-B7C7-9297DC974764}" presName="Name0" presStyleCnt="0">
        <dgm:presLayoutVars>
          <dgm:dir/>
          <dgm:resizeHandles val="exact"/>
        </dgm:presLayoutVars>
      </dgm:prSet>
      <dgm:spPr/>
    </dgm:pt>
    <dgm:pt modelId="{F54417EB-3543-46C4-B465-7BCC74C0638B}" type="pres">
      <dgm:prSet presAssocID="{ABF03C39-0A00-4C29-8774-3FFFA1CF5D69}" presName="node" presStyleLbl="node1" presStyleIdx="0" presStyleCnt="5">
        <dgm:presLayoutVars>
          <dgm:bulletEnabled val="1"/>
        </dgm:presLayoutVars>
      </dgm:prSet>
      <dgm:spPr/>
    </dgm:pt>
    <dgm:pt modelId="{BB21961B-2F53-4A96-A28E-AD7C628E0A53}" type="pres">
      <dgm:prSet presAssocID="{9B9D8D34-3DDA-46F4-A4B1-BAC1FA513FF9}" presName="sibTrans" presStyleLbl="sibTrans2D1" presStyleIdx="0" presStyleCnt="4"/>
      <dgm:spPr/>
    </dgm:pt>
    <dgm:pt modelId="{FAC21FC8-4F9C-4FED-B284-61EC8877BD8B}" type="pres">
      <dgm:prSet presAssocID="{9B9D8D34-3DDA-46F4-A4B1-BAC1FA513FF9}" presName="connectorText" presStyleLbl="sibTrans2D1" presStyleIdx="0" presStyleCnt="4"/>
      <dgm:spPr/>
    </dgm:pt>
    <dgm:pt modelId="{70270290-A20C-4146-88FB-8C043BF75750}" type="pres">
      <dgm:prSet presAssocID="{0F7CC9FB-4A8E-45D2-9CE0-B8B7EB5D67EA}" presName="node" presStyleLbl="node1" presStyleIdx="1" presStyleCnt="5">
        <dgm:presLayoutVars>
          <dgm:bulletEnabled val="1"/>
        </dgm:presLayoutVars>
      </dgm:prSet>
      <dgm:spPr/>
    </dgm:pt>
    <dgm:pt modelId="{4634BF57-C6B4-4DBC-AA6E-A0F549DD084C}" type="pres">
      <dgm:prSet presAssocID="{083DFD21-5489-4512-B2EC-BA914DF6082C}" presName="sibTrans" presStyleLbl="sibTrans2D1" presStyleIdx="1" presStyleCnt="4"/>
      <dgm:spPr/>
    </dgm:pt>
    <dgm:pt modelId="{45F60ACD-E198-419F-BA65-75A4188B970A}" type="pres">
      <dgm:prSet presAssocID="{083DFD21-5489-4512-B2EC-BA914DF6082C}" presName="connectorText" presStyleLbl="sibTrans2D1" presStyleIdx="1" presStyleCnt="4"/>
      <dgm:spPr/>
    </dgm:pt>
    <dgm:pt modelId="{0239F36E-BB54-43AD-972E-D3A5C081748F}" type="pres">
      <dgm:prSet presAssocID="{4866CACC-19C2-4445-A91A-88E8FCD3CEDC}" presName="node" presStyleLbl="node1" presStyleIdx="2" presStyleCnt="5">
        <dgm:presLayoutVars>
          <dgm:bulletEnabled val="1"/>
        </dgm:presLayoutVars>
      </dgm:prSet>
      <dgm:spPr/>
    </dgm:pt>
    <dgm:pt modelId="{4337589F-AD91-4F07-8685-7B8163E69967}" type="pres">
      <dgm:prSet presAssocID="{4B37E498-9CA6-43F7-AE49-E4AEAA7F6396}" presName="sibTrans" presStyleLbl="sibTrans2D1" presStyleIdx="2" presStyleCnt="4"/>
      <dgm:spPr/>
    </dgm:pt>
    <dgm:pt modelId="{54E91E08-A46C-41DC-9624-963ED767CE0F}" type="pres">
      <dgm:prSet presAssocID="{4B37E498-9CA6-43F7-AE49-E4AEAA7F6396}" presName="connectorText" presStyleLbl="sibTrans2D1" presStyleIdx="2" presStyleCnt="4"/>
      <dgm:spPr/>
    </dgm:pt>
    <dgm:pt modelId="{3F068CA4-00F9-467E-8BF2-B207D93038F5}" type="pres">
      <dgm:prSet presAssocID="{3B83FE42-2C22-48B6-9836-E3925C7793CD}" presName="node" presStyleLbl="node1" presStyleIdx="3" presStyleCnt="5">
        <dgm:presLayoutVars>
          <dgm:bulletEnabled val="1"/>
        </dgm:presLayoutVars>
      </dgm:prSet>
      <dgm:spPr/>
    </dgm:pt>
    <dgm:pt modelId="{626E21A1-80BF-46FB-AE61-09D03B04B6AF}" type="pres">
      <dgm:prSet presAssocID="{ACD943E7-A335-4AC4-9D6A-46190C631631}" presName="sibTrans" presStyleLbl="sibTrans2D1" presStyleIdx="3" presStyleCnt="4"/>
      <dgm:spPr/>
    </dgm:pt>
    <dgm:pt modelId="{EB255849-F9AB-40EE-9F82-4A564FB25021}" type="pres">
      <dgm:prSet presAssocID="{ACD943E7-A335-4AC4-9D6A-46190C631631}" presName="connectorText" presStyleLbl="sibTrans2D1" presStyleIdx="3" presStyleCnt="4"/>
      <dgm:spPr/>
    </dgm:pt>
    <dgm:pt modelId="{C3F1ECA8-3E42-467E-A715-173AC03C9C9C}" type="pres">
      <dgm:prSet presAssocID="{B16F4811-1E25-4243-ADA1-02CAF5CA9401}" presName="node" presStyleLbl="node1" presStyleIdx="4" presStyleCnt="5">
        <dgm:presLayoutVars>
          <dgm:bulletEnabled val="1"/>
        </dgm:presLayoutVars>
      </dgm:prSet>
      <dgm:spPr/>
    </dgm:pt>
  </dgm:ptLst>
  <dgm:cxnLst>
    <dgm:cxn modelId="{4F8F0316-3C76-4357-9F9E-B9A38DB5BDAC}" srcId="{69E20B26-9C41-411E-B7C7-9297DC974764}" destId="{4866CACC-19C2-4445-A91A-88E8FCD3CEDC}" srcOrd="2" destOrd="0" parTransId="{A098862F-3BDE-4F48-9C79-DFFCA1741E80}" sibTransId="{4B37E498-9CA6-43F7-AE49-E4AEAA7F6396}"/>
    <dgm:cxn modelId="{C352EA1A-D7DB-4712-92CA-793C639A4844}" srcId="{69E20B26-9C41-411E-B7C7-9297DC974764}" destId="{0F7CC9FB-4A8E-45D2-9CE0-B8B7EB5D67EA}" srcOrd="1" destOrd="0" parTransId="{0F99EA2A-0E5E-4BC5-981C-75E26A379F09}" sibTransId="{083DFD21-5489-4512-B2EC-BA914DF6082C}"/>
    <dgm:cxn modelId="{2120B63C-A957-43D6-854D-713E0954DD05}" type="presOf" srcId="{083DFD21-5489-4512-B2EC-BA914DF6082C}" destId="{45F60ACD-E198-419F-BA65-75A4188B970A}" srcOrd="1" destOrd="0" presId="urn:microsoft.com/office/officeart/2005/8/layout/process1"/>
    <dgm:cxn modelId="{612DD062-3291-478B-A124-2E62E6FC8FE6}" type="presOf" srcId="{69E20B26-9C41-411E-B7C7-9297DC974764}" destId="{F2C7CBFF-22AF-408A-A0C3-66BAFB5566FB}" srcOrd="0" destOrd="0" presId="urn:microsoft.com/office/officeart/2005/8/layout/process1"/>
    <dgm:cxn modelId="{CBCCA246-28B5-4B0C-A44C-6C4F6821EC4D}" type="presOf" srcId="{ABF03C39-0A00-4C29-8774-3FFFA1CF5D69}" destId="{F54417EB-3543-46C4-B465-7BCC74C0638B}" srcOrd="0" destOrd="0" presId="urn:microsoft.com/office/officeart/2005/8/layout/process1"/>
    <dgm:cxn modelId="{7985D26B-6425-4144-839D-48DF4098FCC2}" srcId="{69E20B26-9C41-411E-B7C7-9297DC974764}" destId="{ABF03C39-0A00-4C29-8774-3FFFA1CF5D69}" srcOrd="0" destOrd="0" parTransId="{8D5622DC-E62D-4810-AC52-62DE9BDCAE00}" sibTransId="{9B9D8D34-3DDA-46F4-A4B1-BAC1FA513FF9}"/>
    <dgm:cxn modelId="{9C718A4F-4C82-4E1A-BC75-C5A11C67294F}" srcId="{69E20B26-9C41-411E-B7C7-9297DC974764}" destId="{3B83FE42-2C22-48B6-9836-E3925C7793CD}" srcOrd="3" destOrd="0" parTransId="{54A0E173-6DE8-4C94-8BBD-01638CD5E8A3}" sibTransId="{ACD943E7-A335-4AC4-9D6A-46190C631631}"/>
    <dgm:cxn modelId="{3CABAE6F-8BDC-49F2-8070-7DA77F678663}" type="presOf" srcId="{B16F4811-1E25-4243-ADA1-02CAF5CA9401}" destId="{C3F1ECA8-3E42-467E-A715-173AC03C9C9C}" srcOrd="0" destOrd="0" presId="urn:microsoft.com/office/officeart/2005/8/layout/process1"/>
    <dgm:cxn modelId="{9BB95678-580A-4775-BC06-6E6AF94E3E46}" type="presOf" srcId="{4B37E498-9CA6-43F7-AE49-E4AEAA7F6396}" destId="{4337589F-AD91-4F07-8685-7B8163E69967}" srcOrd="0" destOrd="0" presId="urn:microsoft.com/office/officeart/2005/8/layout/process1"/>
    <dgm:cxn modelId="{9DD89C7D-5B5B-4BFB-BB07-5406609A38D8}" type="presOf" srcId="{9B9D8D34-3DDA-46F4-A4B1-BAC1FA513FF9}" destId="{FAC21FC8-4F9C-4FED-B284-61EC8877BD8B}" srcOrd="1" destOrd="0" presId="urn:microsoft.com/office/officeart/2005/8/layout/process1"/>
    <dgm:cxn modelId="{653A9F7D-FDB3-4029-9FDC-C9A7DAC902A5}" type="presOf" srcId="{0F7CC9FB-4A8E-45D2-9CE0-B8B7EB5D67EA}" destId="{70270290-A20C-4146-88FB-8C043BF75750}" srcOrd="0" destOrd="0" presId="urn:microsoft.com/office/officeart/2005/8/layout/process1"/>
    <dgm:cxn modelId="{082CA68C-D7C1-4D9D-8874-368497818F90}" type="presOf" srcId="{ACD943E7-A335-4AC4-9D6A-46190C631631}" destId="{626E21A1-80BF-46FB-AE61-09D03B04B6AF}" srcOrd="0" destOrd="0" presId="urn:microsoft.com/office/officeart/2005/8/layout/process1"/>
    <dgm:cxn modelId="{E84328AE-2944-442B-B8BB-FB8211578BD0}" type="presOf" srcId="{9B9D8D34-3DDA-46F4-A4B1-BAC1FA513FF9}" destId="{BB21961B-2F53-4A96-A28E-AD7C628E0A53}" srcOrd="0" destOrd="0" presId="urn:microsoft.com/office/officeart/2005/8/layout/process1"/>
    <dgm:cxn modelId="{6C789FD4-DADF-4951-9D46-7EB3D8FB419B}" srcId="{69E20B26-9C41-411E-B7C7-9297DC974764}" destId="{B16F4811-1E25-4243-ADA1-02CAF5CA9401}" srcOrd="4" destOrd="0" parTransId="{0F282DAE-9033-4256-B99C-CB1925979421}" sibTransId="{5CFD1B18-1778-443D-8287-CF7C761C5B85}"/>
    <dgm:cxn modelId="{609D4BD5-1408-4B79-B1A8-0EC5ECEB5245}" type="presOf" srcId="{083DFD21-5489-4512-B2EC-BA914DF6082C}" destId="{4634BF57-C6B4-4DBC-AA6E-A0F549DD084C}" srcOrd="0" destOrd="0" presId="urn:microsoft.com/office/officeart/2005/8/layout/process1"/>
    <dgm:cxn modelId="{D7A5A6DB-706E-4CF3-BF28-5ABE4CF712FA}" type="presOf" srcId="{3B83FE42-2C22-48B6-9836-E3925C7793CD}" destId="{3F068CA4-00F9-467E-8BF2-B207D93038F5}" srcOrd="0" destOrd="0" presId="urn:microsoft.com/office/officeart/2005/8/layout/process1"/>
    <dgm:cxn modelId="{422BC8E0-A4ED-44C4-A607-81700E4DB9C1}" type="presOf" srcId="{4866CACC-19C2-4445-A91A-88E8FCD3CEDC}" destId="{0239F36E-BB54-43AD-972E-D3A5C081748F}" srcOrd="0" destOrd="0" presId="urn:microsoft.com/office/officeart/2005/8/layout/process1"/>
    <dgm:cxn modelId="{424A0CEC-E5AD-4CC6-A08B-55F1E510E8BA}" type="presOf" srcId="{ACD943E7-A335-4AC4-9D6A-46190C631631}" destId="{EB255849-F9AB-40EE-9F82-4A564FB25021}" srcOrd="1" destOrd="0" presId="urn:microsoft.com/office/officeart/2005/8/layout/process1"/>
    <dgm:cxn modelId="{9B34C1FA-5C15-4E05-B3D0-9D1E8883A93B}" type="presOf" srcId="{4B37E498-9CA6-43F7-AE49-E4AEAA7F6396}" destId="{54E91E08-A46C-41DC-9624-963ED767CE0F}" srcOrd="1" destOrd="0" presId="urn:microsoft.com/office/officeart/2005/8/layout/process1"/>
    <dgm:cxn modelId="{5069341A-72C9-409D-BFB1-A09B9936BC8A}" type="presParOf" srcId="{F2C7CBFF-22AF-408A-A0C3-66BAFB5566FB}" destId="{F54417EB-3543-46C4-B465-7BCC74C0638B}" srcOrd="0" destOrd="0" presId="urn:microsoft.com/office/officeart/2005/8/layout/process1"/>
    <dgm:cxn modelId="{2F4DA5C4-B35F-42B3-914D-020360E7990C}" type="presParOf" srcId="{F2C7CBFF-22AF-408A-A0C3-66BAFB5566FB}" destId="{BB21961B-2F53-4A96-A28E-AD7C628E0A53}" srcOrd="1" destOrd="0" presId="urn:microsoft.com/office/officeart/2005/8/layout/process1"/>
    <dgm:cxn modelId="{98A16CF6-B19B-4437-AB90-791105BF990C}" type="presParOf" srcId="{BB21961B-2F53-4A96-A28E-AD7C628E0A53}" destId="{FAC21FC8-4F9C-4FED-B284-61EC8877BD8B}" srcOrd="0" destOrd="0" presId="urn:microsoft.com/office/officeart/2005/8/layout/process1"/>
    <dgm:cxn modelId="{18A00ADE-C228-4321-939D-31E66DBFB8FD}" type="presParOf" srcId="{F2C7CBFF-22AF-408A-A0C3-66BAFB5566FB}" destId="{70270290-A20C-4146-88FB-8C043BF75750}" srcOrd="2" destOrd="0" presId="urn:microsoft.com/office/officeart/2005/8/layout/process1"/>
    <dgm:cxn modelId="{19798F8F-C831-4150-87BE-5B79ECDB7815}" type="presParOf" srcId="{F2C7CBFF-22AF-408A-A0C3-66BAFB5566FB}" destId="{4634BF57-C6B4-4DBC-AA6E-A0F549DD084C}" srcOrd="3" destOrd="0" presId="urn:microsoft.com/office/officeart/2005/8/layout/process1"/>
    <dgm:cxn modelId="{B3232875-8073-4D65-B567-555CFBF474F5}" type="presParOf" srcId="{4634BF57-C6B4-4DBC-AA6E-A0F549DD084C}" destId="{45F60ACD-E198-419F-BA65-75A4188B970A}" srcOrd="0" destOrd="0" presId="urn:microsoft.com/office/officeart/2005/8/layout/process1"/>
    <dgm:cxn modelId="{EA0AD4E3-86CD-45D9-92E6-4F18608C2F5F}" type="presParOf" srcId="{F2C7CBFF-22AF-408A-A0C3-66BAFB5566FB}" destId="{0239F36E-BB54-43AD-972E-D3A5C081748F}" srcOrd="4" destOrd="0" presId="urn:microsoft.com/office/officeart/2005/8/layout/process1"/>
    <dgm:cxn modelId="{180D9588-7243-4712-B8D9-0243CED396CE}" type="presParOf" srcId="{F2C7CBFF-22AF-408A-A0C3-66BAFB5566FB}" destId="{4337589F-AD91-4F07-8685-7B8163E69967}" srcOrd="5" destOrd="0" presId="urn:microsoft.com/office/officeart/2005/8/layout/process1"/>
    <dgm:cxn modelId="{2C09873E-BDC5-4DE9-A94B-3752242A55A8}" type="presParOf" srcId="{4337589F-AD91-4F07-8685-7B8163E69967}" destId="{54E91E08-A46C-41DC-9624-963ED767CE0F}" srcOrd="0" destOrd="0" presId="urn:microsoft.com/office/officeart/2005/8/layout/process1"/>
    <dgm:cxn modelId="{59691CDA-4106-4D52-8198-2CB1823CC796}" type="presParOf" srcId="{F2C7CBFF-22AF-408A-A0C3-66BAFB5566FB}" destId="{3F068CA4-00F9-467E-8BF2-B207D93038F5}" srcOrd="6" destOrd="0" presId="urn:microsoft.com/office/officeart/2005/8/layout/process1"/>
    <dgm:cxn modelId="{D66D12B7-686A-46C9-9576-3F4ACF6F2559}" type="presParOf" srcId="{F2C7CBFF-22AF-408A-A0C3-66BAFB5566FB}" destId="{626E21A1-80BF-46FB-AE61-09D03B04B6AF}" srcOrd="7" destOrd="0" presId="urn:microsoft.com/office/officeart/2005/8/layout/process1"/>
    <dgm:cxn modelId="{221E3111-A776-4A35-96AE-DEF0AFE9E240}" type="presParOf" srcId="{626E21A1-80BF-46FB-AE61-09D03B04B6AF}" destId="{EB255849-F9AB-40EE-9F82-4A564FB25021}" srcOrd="0" destOrd="0" presId="urn:microsoft.com/office/officeart/2005/8/layout/process1"/>
    <dgm:cxn modelId="{7DD4BF00-508B-450E-8671-76C1E11093F9}" type="presParOf" srcId="{F2C7CBFF-22AF-408A-A0C3-66BAFB5566FB}" destId="{C3F1ECA8-3E42-467E-A715-173AC03C9C9C}"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B9E491-7E2A-49B6-BBB6-05ED3A04F3C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57D2E53C-D213-44D2-88FC-1090A687A0B3}">
      <dgm:prSet phldrT="[텍스트]" custT="1"/>
      <dgm:spPr>
        <a:ln>
          <a:solidFill>
            <a:schemeClr val="tx1">
              <a:lumMod val="85000"/>
              <a:lumOff val="15000"/>
            </a:schemeClr>
          </a:solidFill>
        </a:ln>
      </dgm:spPr>
      <dgm:t>
        <a:bodyPr/>
        <a:lstStyle/>
        <a:p>
          <a:pPr latinLnBrk="1"/>
          <a:r>
            <a:rPr lang="ko-KR" altLang="en-US" sz="1400" b="1" dirty="0"/>
            <a:t>통계분석</a:t>
          </a:r>
        </a:p>
      </dgm:t>
    </dgm:pt>
    <dgm:pt modelId="{90167B32-17A0-44A5-A668-DC9FE016E312}" type="parTrans" cxnId="{F8B602F1-D52D-4CC5-BBB0-807960710D7C}">
      <dgm:prSet/>
      <dgm:spPr/>
      <dgm:t>
        <a:bodyPr/>
        <a:lstStyle/>
        <a:p>
          <a:pPr latinLnBrk="1"/>
          <a:endParaRPr lang="ko-KR" altLang="en-US"/>
        </a:p>
      </dgm:t>
    </dgm:pt>
    <dgm:pt modelId="{7C78F38A-58BC-48C0-BBE3-C23472706B80}" type="sibTrans" cxnId="{F8B602F1-D52D-4CC5-BBB0-807960710D7C}">
      <dgm:prSet/>
      <dgm:spPr/>
      <dgm:t>
        <a:bodyPr/>
        <a:lstStyle/>
        <a:p>
          <a:pPr latinLnBrk="1"/>
          <a:endParaRPr lang="ko-KR" altLang="en-US"/>
        </a:p>
      </dgm:t>
    </dgm:pt>
    <dgm:pt modelId="{296008A4-67BC-4DCA-9589-5D9DE5D199F4}">
      <dgm:prSet phldrT="[텍스트]" custT="1"/>
      <dgm:spPr>
        <a:solidFill>
          <a:schemeClr val="tx2">
            <a:lumMod val="20000"/>
            <a:lumOff val="80000"/>
          </a:schemeClr>
        </a:solidFill>
        <a:ln>
          <a:solidFill>
            <a:schemeClr val="accent4">
              <a:lumMod val="75000"/>
            </a:schemeClr>
          </a:solidFill>
        </a:ln>
      </dgm:spPr>
      <dgm:t>
        <a:bodyPr/>
        <a:lstStyle/>
        <a:p>
          <a:pPr latinLnBrk="1"/>
          <a:r>
            <a:rPr lang="ko-KR" altLang="en-US" sz="1400" b="1" dirty="0">
              <a:solidFill>
                <a:schemeClr val="tx1"/>
              </a:solidFill>
            </a:rPr>
            <a:t>차이검정</a:t>
          </a:r>
        </a:p>
      </dgm:t>
    </dgm:pt>
    <dgm:pt modelId="{BFF6995D-3128-45A5-B7FF-41FD18127D01}" type="parTrans" cxnId="{8AF58DCA-812A-4433-9292-E53D335DAD53}">
      <dgm:prSet/>
      <dgm:spPr/>
      <dgm:t>
        <a:bodyPr/>
        <a:lstStyle/>
        <a:p>
          <a:pPr latinLnBrk="1"/>
          <a:endParaRPr lang="ko-KR" altLang="en-US"/>
        </a:p>
      </dgm:t>
    </dgm:pt>
    <dgm:pt modelId="{B67DEEAD-F500-4E6B-B68B-677203DC2117}" type="sibTrans" cxnId="{8AF58DCA-812A-4433-9292-E53D335DAD53}">
      <dgm:prSet/>
      <dgm:spPr/>
      <dgm:t>
        <a:bodyPr/>
        <a:lstStyle/>
        <a:p>
          <a:pPr latinLnBrk="1"/>
          <a:endParaRPr lang="ko-KR" altLang="en-US"/>
        </a:p>
      </dgm:t>
    </dgm:pt>
    <dgm:pt modelId="{ED9BA4E4-26F6-4803-BA67-DFF795B75CE3}">
      <dgm:prSet phldrT="[텍스트]" custT="1"/>
      <dgm:spPr>
        <a:solidFill>
          <a:schemeClr val="tx2">
            <a:lumMod val="20000"/>
            <a:lumOff val="80000"/>
          </a:schemeClr>
        </a:solidFill>
        <a:ln>
          <a:solidFill>
            <a:schemeClr val="tx2">
              <a:lumMod val="20000"/>
              <a:lumOff val="80000"/>
            </a:schemeClr>
          </a:solidFill>
        </a:ln>
      </dgm:spPr>
      <dgm:t>
        <a:bodyPr/>
        <a:lstStyle/>
        <a:p>
          <a:pPr latinLnBrk="1"/>
          <a:r>
            <a:rPr lang="en-US" altLang="ko-KR" sz="1200" b="1" dirty="0">
              <a:solidFill>
                <a:schemeClr val="tx1"/>
              </a:solidFill>
            </a:rPr>
            <a:t>t</a:t>
          </a:r>
          <a:r>
            <a:rPr lang="ko-KR" altLang="en-US" sz="1200" b="1" dirty="0">
              <a:solidFill>
                <a:schemeClr val="tx1"/>
              </a:solidFill>
            </a:rPr>
            <a:t>검정</a:t>
          </a:r>
        </a:p>
      </dgm:t>
    </dgm:pt>
    <dgm:pt modelId="{C992B81C-09DF-491B-B6DB-9E4B6D88BDBE}" type="parTrans" cxnId="{72CE8988-F810-470C-A72A-3EA21CDA982D}">
      <dgm:prSet/>
      <dgm:spPr/>
      <dgm:t>
        <a:bodyPr/>
        <a:lstStyle/>
        <a:p>
          <a:pPr latinLnBrk="1"/>
          <a:endParaRPr lang="ko-KR" altLang="en-US"/>
        </a:p>
      </dgm:t>
    </dgm:pt>
    <dgm:pt modelId="{B1895A13-914A-43A8-9CB4-87DD59F2FFC3}" type="sibTrans" cxnId="{72CE8988-F810-470C-A72A-3EA21CDA982D}">
      <dgm:prSet/>
      <dgm:spPr/>
      <dgm:t>
        <a:bodyPr/>
        <a:lstStyle/>
        <a:p>
          <a:pPr latinLnBrk="1"/>
          <a:endParaRPr lang="ko-KR" altLang="en-US"/>
        </a:p>
      </dgm:t>
    </dgm:pt>
    <dgm:pt modelId="{2CCEE1E9-070B-4632-B45D-1809345C339F}">
      <dgm:prSet phldrT="[텍스트]" custT="1"/>
      <dgm:spPr>
        <a:solidFill>
          <a:schemeClr val="tx2">
            <a:lumMod val="20000"/>
            <a:lumOff val="80000"/>
          </a:schemeClr>
        </a:solidFill>
        <a:ln>
          <a:solidFill>
            <a:schemeClr val="tx2">
              <a:lumMod val="20000"/>
              <a:lumOff val="80000"/>
            </a:schemeClr>
          </a:solidFill>
        </a:ln>
      </dgm:spPr>
      <dgm:t>
        <a:bodyPr/>
        <a:lstStyle/>
        <a:p>
          <a:pPr latinLnBrk="1"/>
          <a:r>
            <a:rPr lang="en-US" altLang="ko-KR" sz="1200" b="1" dirty="0">
              <a:solidFill>
                <a:schemeClr val="tx1"/>
              </a:solidFill>
            </a:rPr>
            <a:t>ANOVA</a:t>
          </a:r>
          <a:endParaRPr lang="ko-KR" altLang="en-US" sz="1200" b="1" dirty="0">
            <a:solidFill>
              <a:schemeClr val="tx1"/>
            </a:solidFill>
          </a:endParaRPr>
        </a:p>
      </dgm:t>
    </dgm:pt>
    <dgm:pt modelId="{F7EB0E9B-5ED3-4B13-8C93-CE22F62B24F2}" type="parTrans" cxnId="{BDF02034-2B5D-4F9D-A96A-2A30D5BB4E94}">
      <dgm:prSet/>
      <dgm:spPr/>
      <dgm:t>
        <a:bodyPr/>
        <a:lstStyle/>
        <a:p>
          <a:pPr latinLnBrk="1"/>
          <a:endParaRPr lang="ko-KR" altLang="en-US"/>
        </a:p>
      </dgm:t>
    </dgm:pt>
    <dgm:pt modelId="{33A7030F-231C-4B70-BE29-84D08891B92C}" type="sibTrans" cxnId="{BDF02034-2B5D-4F9D-A96A-2A30D5BB4E94}">
      <dgm:prSet/>
      <dgm:spPr/>
      <dgm:t>
        <a:bodyPr/>
        <a:lstStyle/>
        <a:p>
          <a:pPr latinLnBrk="1"/>
          <a:endParaRPr lang="ko-KR" altLang="en-US"/>
        </a:p>
      </dgm:t>
    </dgm:pt>
    <dgm:pt modelId="{D9DF57D0-ECA7-4C0E-8AD9-8E64A16E774B}">
      <dgm:prSet phldrT="[텍스트]" custT="1"/>
      <dgm:spPr>
        <a:solidFill>
          <a:schemeClr val="accent6">
            <a:lumMod val="40000"/>
            <a:lumOff val="60000"/>
          </a:schemeClr>
        </a:solidFill>
        <a:ln>
          <a:solidFill>
            <a:srgbClr val="C00000"/>
          </a:solidFill>
        </a:ln>
      </dgm:spPr>
      <dgm:t>
        <a:bodyPr/>
        <a:lstStyle/>
        <a:p>
          <a:pPr latinLnBrk="1"/>
          <a:r>
            <a:rPr lang="ko-KR" altLang="en-US" sz="1400" b="1" dirty="0">
              <a:solidFill>
                <a:schemeClr val="tx1"/>
              </a:solidFill>
            </a:rPr>
            <a:t>관계검정</a:t>
          </a:r>
        </a:p>
      </dgm:t>
    </dgm:pt>
    <dgm:pt modelId="{52F4B8A3-5445-415B-B231-4DF0F90109C1}" type="parTrans" cxnId="{02F01CC0-2C82-4AED-8D84-607129D653FC}">
      <dgm:prSet/>
      <dgm:spPr/>
      <dgm:t>
        <a:bodyPr/>
        <a:lstStyle/>
        <a:p>
          <a:pPr latinLnBrk="1"/>
          <a:endParaRPr lang="ko-KR" altLang="en-US"/>
        </a:p>
      </dgm:t>
    </dgm:pt>
    <dgm:pt modelId="{DE65F236-F30A-469D-8B88-1E455D29753F}" type="sibTrans" cxnId="{02F01CC0-2C82-4AED-8D84-607129D653FC}">
      <dgm:prSet/>
      <dgm:spPr/>
      <dgm:t>
        <a:bodyPr/>
        <a:lstStyle/>
        <a:p>
          <a:pPr latinLnBrk="1"/>
          <a:endParaRPr lang="ko-KR" altLang="en-US"/>
        </a:p>
      </dgm:t>
    </dgm:pt>
    <dgm:pt modelId="{F942ABAF-F426-41DE-95CB-6DCCF21A0B1F}">
      <dgm:prSet phldrT="[텍스트]" custT="1"/>
      <dgm:spPr>
        <a:solidFill>
          <a:schemeClr val="accent6">
            <a:lumMod val="20000"/>
            <a:lumOff val="80000"/>
          </a:schemeClr>
        </a:solidFill>
        <a:ln>
          <a:solidFill>
            <a:schemeClr val="accent6">
              <a:lumMod val="40000"/>
              <a:lumOff val="60000"/>
            </a:schemeClr>
          </a:solidFill>
        </a:ln>
      </dgm:spPr>
      <dgm:t>
        <a:bodyPr/>
        <a:lstStyle/>
        <a:p>
          <a:pPr latinLnBrk="1"/>
          <a:r>
            <a:rPr lang="ko-KR" altLang="en-US" sz="1200" b="1" dirty="0">
              <a:solidFill>
                <a:schemeClr val="tx1"/>
              </a:solidFill>
            </a:rPr>
            <a:t>상관분석</a:t>
          </a:r>
        </a:p>
      </dgm:t>
    </dgm:pt>
    <dgm:pt modelId="{6850D4D6-F4B4-46C0-8102-7F0A42D5C9C0}" type="parTrans" cxnId="{23A71C5A-6266-4C57-AC73-AFF2F9CB3147}">
      <dgm:prSet/>
      <dgm:spPr/>
      <dgm:t>
        <a:bodyPr/>
        <a:lstStyle/>
        <a:p>
          <a:pPr latinLnBrk="1"/>
          <a:endParaRPr lang="ko-KR" altLang="en-US"/>
        </a:p>
      </dgm:t>
    </dgm:pt>
    <dgm:pt modelId="{246F3F68-AB93-4CD1-92FB-60F305C5CB8E}" type="sibTrans" cxnId="{23A71C5A-6266-4C57-AC73-AFF2F9CB3147}">
      <dgm:prSet/>
      <dgm:spPr/>
      <dgm:t>
        <a:bodyPr/>
        <a:lstStyle/>
        <a:p>
          <a:pPr latinLnBrk="1"/>
          <a:endParaRPr lang="ko-KR" altLang="en-US"/>
        </a:p>
      </dgm:t>
    </dgm:pt>
    <dgm:pt modelId="{25B8F6F2-FF9F-4210-B6FB-74C50E63EDE5}">
      <dgm:prSet phldrT="[텍스트]" custT="1"/>
      <dgm:spPr>
        <a:solidFill>
          <a:schemeClr val="accent6">
            <a:lumMod val="20000"/>
            <a:lumOff val="80000"/>
          </a:schemeClr>
        </a:solidFill>
        <a:ln>
          <a:solidFill>
            <a:schemeClr val="accent6">
              <a:lumMod val="40000"/>
              <a:lumOff val="60000"/>
            </a:schemeClr>
          </a:solidFill>
        </a:ln>
      </dgm:spPr>
      <dgm:t>
        <a:bodyPr/>
        <a:lstStyle/>
        <a:p>
          <a:pPr latinLnBrk="1"/>
          <a:r>
            <a:rPr lang="ko-KR" altLang="en-US" sz="1200" b="1" dirty="0">
              <a:solidFill>
                <a:schemeClr val="tx1"/>
              </a:solidFill>
            </a:rPr>
            <a:t>교차분석</a:t>
          </a:r>
          <a:endParaRPr lang="en-US" altLang="ko-KR" sz="1200" b="1" dirty="0">
            <a:solidFill>
              <a:schemeClr val="tx1"/>
            </a:solidFill>
          </a:endParaRPr>
        </a:p>
        <a:p>
          <a:pPr latinLnBrk="1"/>
          <a:r>
            <a:rPr lang="en-US" altLang="ko-KR" sz="1200" b="1" dirty="0">
              <a:solidFill>
                <a:schemeClr val="tx1"/>
              </a:solidFill>
            </a:rPr>
            <a:t>(</a:t>
          </a:r>
          <a:r>
            <a:rPr lang="ko-KR" altLang="en-US" sz="1200" b="1" dirty="0" err="1">
              <a:solidFill>
                <a:schemeClr val="tx1"/>
              </a:solidFill>
            </a:rPr>
            <a:t>카이제곱</a:t>
          </a:r>
          <a:r>
            <a:rPr lang="ko-KR" altLang="en-US" sz="1200" b="1" dirty="0">
              <a:solidFill>
                <a:schemeClr val="tx1"/>
              </a:solidFill>
            </a:rPr>
            <a:t> 검정</a:t>
          </a:r>
          <a:r>
            <a:rPr lang="en-US" altLang="ko-KR" sz="1200" b="1" dirty="0">
              <a:solidFill>
                <a:schemeClr val="tx1"/>
              </a:solidFill>
            </a:rPr>
            <a:t>)</a:t>
          </a:r>
          <a:endParaRPr lang="ko-KR" altLang="en-US" sz="1200" b="1" dirty="0">
            <a:solidFill>
              <a:schemeClr val="tx1"/>
            </a:solidFill>
          </a:endParaRPr>
        </a:p>
      </dgm:t>
    </dgm:pt>
    <dgm:pt modelId="{775757FD-903E-410D-8B2E-20E21E082FB3}" type="parTrans" cxnId="{51D96EA4-D5BA-4E8C-B145-C77602BBB64B}">
      <dgm:prSet/>
      <dgm:spPr/>
      <dgm:t>
        <a:bodyPr/>
        <a:lstStyle/>
        <a:p>
          <a:pPr latinLnBrk="1"/>
          <a:endParaRPr lang="ko-KR" altLang="en-US"/>
        </a:p>
      </dgm:t>
    </dgm:pt>
    <dgm:pt modelId="{39CDE165-E8ED-48B0-A1FC-1466029E84E5}" type="sibTrans" cxnId="{51D96EA4-D5BA-4E8C-B145-C77602BBB64B}">
      <dgm:prSet/>
      <dgm:spPr/>
      <dgm:t>
        <a:bodyPr/>
        <a:lstStyle/>
        <a:p>
          <a:pPr latinLnBrk="1"/>
          <a:endParaRPr lang="ko-KR" altLang="en-US"/>
        </a:p>
      </dgm:t>
    </dgm:pt>
    <dgm:pt modelId="{01CDF28F-26F5-4583-AFCD-BECAC277A5A5}">
      <dgm:prSet phldrT="[텍스트]" custT="1"/>
      <dgm:spPr>
        <a:solidFill>
          <a:schemeClr val="accent6">
            <a:lumMod val="20000"/>
            <a:lumOff val="80000"/>
          </a:schemeClr>
        </a:solidFill>
        <a:ln>
          <a:solidFill>
            <a:schemeClr val="accent6">
              <a:lumMod val="40000"/>
              <a:lumOff val="60000"/>
            </a:schemeClr>
          </a:solidFill>
        </a:ln>
      </dgm:spPr>
      <dgm:t>
        <a:bodyPr/>
        <a:lstStyle/>
        <a:p>
          <a:pPr latinLnBrk="1"/>
          <a:r>
            <a:rPr lang="ko-KR" altLang="en-US" sz="1200" b="1" dirty="0">
              <a:solidFill>
                <a:schemeClr val="tx1"/>
              </a:solidFill>
            </a:rPr>
            <a:t>회귀분석</a:t>
          </a:r>
        </a:p>
      </dgm:t>
    </dgm:pt>
    <dgm:pt modelId="{26AAD527-B8E0-435F-9CF3-59033054A5B3}" type="parTrans" cxnId="{D432B4CA-21BF-4967-906E-1B0ACF9887FA}">
      <dgm:prSet/>
      <dgm:spPr/>
      <dgm:t>
        <a:bodyPr/>
        <a:lstStyle/>
        <a:p>
          <a:pPr latinLnBrk="1"/>
          <a:endParaRPr lang="ko-KR" altLang="en-US"/>
        </a:p>
      </dgm:t>
    </dgm:pt>
    <dgm:pt modelId="{4EE09F92-F13E-4738-9B6E-3B400908DA85}" type="sibTrans" cxnId="{D432B4CA-21BF-4967-906E-1B0ACF9887FA}">
      <dgm:prSet/>
      <dgm:spPr/>
      <dgm:t>
        <a:bodyPr/>
        <a:lstStyle/>
        <a:p>
          <a:pPr latinLnBrk="1"/>
          <a:endParaRPr lang="ko-KR" altLang="en-US"/>
        </a:p>
      </dgm:t>
    </dgm:pt>
    <dgm:pt modelId="{3A1D20B6-45D2-4091-8BCE-AC12604645BD}" type="pres">
      <dgm:prSet presAssocID="{E5B9E491-7E2A-49B6-BBB6-05ED3A04F3C2}" presName="diagram" presStyleCnt="0">
        <dgm:presLayoutVars>
          <dgm:chPref val="1"/>
          <dgm:dir/>
          <dgm:animOne val="branch"/>
          <dgm:animLvl val="lvl"/>
          <dgm:resizeHandles val="exact"/>
        </dgm:presLayoutVars>
      </dgm:prSet>
      <dgm:spPr/>
    </dgm:pt>
    <dgm:pt modelId="{2AEDE057-82B4-4EA7-AC73-EB9F4B62234A}" type="pres">
      <dgm:prSet presAssocID="{57D2E53C-D213-44D2-88FC-1090A687A0B3}" presName="root1" presStyleCnt="0"/>
      <dgm:spPr/>
    </dgm:pt>
    <dgm:pt modelId="{686070B7-126A-4EFC-82C5-44C8AFE5E6A9}" type="pres">
      <dgm:prSet presAssocID="{57D2E53C-D213-44D2-88FC-1090A687A0B3}" presName="LevelOneTextNode" presStyleLbl="node0" presStyleIdx="0" presStyleCnt="1" custScaleX="76244" custScaleY="78065">
        <dgm:presLayoutVars>
          <dgm:chPref val="3"/>
        </dgm:presLayoutVars>
      </dgm:prSet>
      <dgm:spPr/>
    </dgm:pt>
    <dgm:pt modelId="{43112592-6857-4F20-8410-10BB6290A108}" type="pres">
      <dgm:prSet presAssocID="{57D2E53C-D213-44D2-88FC-1090A687A0B3}" presName="level2hierChild" presStyleCnt="0"/>
      <dgm:spPr/>
    </dgm:pt>
    <dgm:pt modelId="{3B11B56C-192A-495D-852A-B2EA87BAA75F}" type="pres">
      <dgm:prSet presAssocID="{BFF6995D-3128-45A5-B7FF-41FD18127D01}" presName="conn2-1" presStyleLbl="parChTrans1D2" presStyleIdx="0" presStyleCnt="2"/>
      <dgm:spPr/>
    </dgm:pt>
    <dgm:pt modelId="{96672B7A-6BBD-45C2-940B-F89AF59A24DD}" type="pres">
      <dgm:prSet presAssocID="{BFF6995D-3128-45A5-B7FF-41FD18127D01}" presName="connTx" presStyleLbl="parChTrans1D2" presStyleIdx="0" presStyleCnt="2"/>
      <dgm:spPr/>
    </dgm:pt>
    <dgm:pt modelId="{391B5B50-F953-46B9-8C85-7F6275A08875}" type="pres">
      <dgm:prSet presAssocID="{296008A4-67BC-4DCA-9589-5D9DE5D199F4}" presName="root2" presStyleCnt="0"/>
      <dgm:spPr/>
    </dgm:pt>
    <dgm:pt modelId="{D47949DC-6930-41A7-A49E-13C5939937F7}" type="pres">
      <dgm:prSet presAssocID="{296008A4-67BC-4DCA-9589-5D9DE5D199F4}" presName="LevelTwoTextNode" presStyleLbl="node2" presStyleIdx="0" presStyleCnt="2">
        <dgm:presLayoutVars>
          <dgm:chPref val="3"/>
        </dgm:presLayoutVars>
      </dgm:prSet>
      <dgm:spPr/>
    </dgm:pt>
    <dgm:pt modelId="{4763ACEE-2718-48DC-919D-927D8368BFE3}" type="pres">
      <dgm:prSet presAssocID="{296008A4-67BC-4DCA-9589-5D9DE5D199F4}" presName="level3hierChild" presStyleCnt="0"/>
      <dgm:spPr/>
    </dgm:pt>
    <dgm:pt modelId="{94B65114-021E-4DCD-92A9-B1FB7027E54B}" type="pres">
      <dgm:prSet presAssocID="{C992B81C-09DF-491B-B6DB-9E4B6D88BDBE}" presName="conn2-1" presStyleLbl="parChTrans1D3" presStyleIdx="0" presStyleCnt="5"/>
      <dgm:spPr/>
    </dgm:pt>
    <dgm:pt modelId="{B29CA949-FBF8-44E0-9823-50BF844AB41D}" type="pres">
      <dgm:prSet presAssocID="{C992B81C-09DF-491B-B6DB-9E4B6D88BDBE}" presName="connTx" presStyleLbl="parChTrans1D3" presStyleIdx="0" presStyleCnt="5"/>
      <dgm:spPr/>
    </dgm:pt>
    <dgm:pt modelId="{F05AEBC3-33DC-4B75-AAF7-083B93163B7E}" type="pres">
      <dgm:prSet presAssocID="{ED9BA4E4-26F6-4803-BA67-DFF795B75CE3}" presName="root2" presStyleCnt="0"/>
      <dgm:spPr/>
    </dgm:pt>
    <dgm:pt modelId="{1A778C05-1413-4AEC-80C9-6CA726F1792D}" type="pres">
      <dgm:prSet presAssocID="{ED9BA4E4-26F6-4803-BA67-DFF795B75CE3}" presName="LevelTwoTextNode" presStyleLbl="node3" presStyleIdx="0" presStyleCnt="5">
        <dgm:presLayoutVars>
          <dgm:chPref val="3"/>
        </dgm:presLayoutVars>
      </dgm:prSet>
      <dgm:spPr/>
    </dgm:pt>
    <dgm:pt modelId="{D8A6E386-D731-4462-B468-56439F4B1F2E}" type="pres">
      <dgm:prSet presAssocID="{ED9BA4E4-26F6-4803-BA67-DFF795B75CE3}" presName="level3hierChild" presStyleCnt="0"/>
      <dgm:spPr/>
    </dgm:pt>
    <dgm:pt modelId="{65479C93-8504-47AF-B8D4-B9BB41494671}" type="pres">
      <dgm:prSet presAssocID="{F7EB0E9B-5ED3-4B13-8C93-CE22F62B24F2}" presName="conn2-1" presStyleLbl="parChTrans1D3" presStyleIdx="1" presStyleCnt="5"/>
      <dgm:spPr/>
    </dgm:pt>
    <dgm:pt modelId="{27CDBC42-C8A3-4CCC-BDBB-ACA187784A1F}" type="pres">
      <dgm:prSet presAssocID="{F7EB0E9B-5ED3-4B13-8C93-CE22F62B24F2}" presName="connTx" presStyleLbl="parChTrans1D3" presStyleIdx="1" presStyleCnt="5"/>
      <dgm:spPr/>
    </dgm:pt>
    <dgm:pt modelId="{6B94A271-8135-4C3C-8F0F-6ED2712AD1E5}" type="pres">
      <dgm:prSet presAssocID="{2CCEE1E9-070B-4632-B45D-1809345C339F}" presName="root2" presStyleCnt="0"/>
      <dgm:spPr/>
    </dgm:pt>
    <dgm:pt modelId="{8D05E8E1-0FBD-4F5C-B7E9-3534ABC01F66}" type="pres">
      <dgm:prSet presAssocID="{2CCEE1E9-070B-4632-B45D-1809345C339F}" presName="LevelTwoTextNode" presStyleLbl="node3" presStyleIdx="1" presStyleCnt="5">
        <dgm:presLayoutVars>
          <dgm:chPref val="3"/>
        </dgm:presLayoutVars>
      </dgm:prSet>
      <dgm:spPr/>
    </dgm:pt>
    <dgm:pt modelId="{E80625D4-C122-4A00-BE67-06881100B70B}" type="pres">
      <dgm:prSet presAssocID="{2CCEE1E9-070B-4632-B45D-1809345C339F}" presName="level3hierChild" presStyleCnt="0"/>
      <dgm:spPr/>
    </dgm:pt>
    <dgm:pt modelId="{68E7A487-7764-4A2C-A83B-A0971F98C6BB}" type="pres">
      <dgm:prSet presAssocID="{52F4B8A3-5445-415B-B231-4DF0F90109C1}" presName="conn2-1" presStyleLbl="parChTrans1D2" presStyleIdx="1" presStyleCnt="2"/>
      <dgm:spPr/>
    </dgm:pt>
    <dgm:pt modelId="{57BFE87E-D74B-4ADF-9B99-C8A6BADFC0F8}" type="pres">
      <dgm:prSet presAssocID="{52F4B8A3-5445-415B-B231-4DF0F90109C1}" presName="connTx" presStyleLbl="parChTrans1D2" presStyleIdx="1" presStyleCnt="2"/>
      <dgm:spPr/>
    </dgm:pt>
    <dgm:pt modelId="{682625BD-C045-45BF-BC1A-F029A1AB9573}" type="pres">
      <dgm:prSet presAssocID="{D9DF57D0-ECA7-4C0E-8AD9-8E64A16E774B}" presName="root2" presStyleCnt="0"/>
      <dgm:spPr/>
    </dgm:pt>
    <dgm:pt modelId="{E9DC516B-D13C-495D-9242-0D451F7799E8}" type="pres">
      <dgm:prSet presAssocID="{D9DF57D0-ECA7-4C0E-8AD9-8E64A16E774B}" presName="LevelTwoTextNode" presStyleLbl="node2" presStyleIdx="1" presStyleCnt="2">
        <dgm:presLayoutVars>
          <dgm:chPref val="3"/>
        </dgm:presLayoutVars>
      </dgm:prSet>
      <dgm:spPr/>
    </dgm:pt>
    <dgm:pt modelId="{0D3BDD2B-2BD7-4565-9ABA-00727254E58C}" type="pres">
      <dgm:prSet presAssocID="{D9DF57D0-ECA7-4C0E-8AD9-8E64A16E774B}" presName="level3hierChild" presStyleCnt="0"/>
      <dgm:spPr/>
    </dgm:pt>
    <dgm:pt modelId="{2B41487C-034D-4483-A937-4326B73D0A41}" type="pres">
      <dgm:prSet presAssocID="{6850D4D6-F4B4-46C0-8102-7F0A42D5C9C0}" presName="conn2-1" presStyleLbl="parChTrans1D3" presStyleIdx="2" presStyleCnt="5"/>
      <dgm:spPr/>
    </dgm:pt>
    <dgm:pt modelId="{00B61A3C-1C4B-4E65-994B-27A49EC22645}" type="pres">
      <dgm:prSet presAssocID="{6850D4D6-F4B4-46C0-8102-7F0A42D5C9C0}" presName="connTx" presStyleLbl="parChTrans1D3" presStyleIdx="2" presStyleCnt="5"/>
      <dgm:spPr/>
    </dgm:pt>
    <dgm:pt modelId="{55987DAB-6212-4807-8A77-E8112B9D7DB6}" type="pres">
      <dgm:prSet presAssocID="{F942ABAF-F426-41DE-95CB-6DCCF21A0B1F}" presName="root2" presStyleCnt="0"/>
      <dgm:spPr/>
    </dgm:pt>
    <dgm:pt modelId="{514AA1FE-46F4-4190-91D5-F20FE206419B}" type="pres">
      <dgm:prSet presAssocID="{F942ABAF-F426-41DE-95CB-6DCCF21A0B1F}" presName="LevelTwoTextNode" presStyleLbl="node3" presStyleIdx="2" presStyleCnt="5">
        <dgm:presLayoutVars>
          <dgm:chPref val="3"/>
        </dgm:presLayoutVars>
      </dgm:prSet>
      <dgm:spPr/>
    </dgm:pt>
    <dgm:pt modelId="{A2475CED-EF5A-4F01-A941-CCEEE14FD2D8}" type="pres">
      <dgm:prSet presAssocID="{F942ABAF-F426-41DE-95CB-6DCCF21A0B1F}" presName="level3hierChild" presStyleCnt="0"/>
      <dgm:spPr/>
    </dgm:pt>
    <dgm:pt modelId="{E68BCBB2-BF78-443B-92AC-05B673CB9748}" type="pres">
      <dgm:prSet presAssocID="{26AAD527-B8E0-435F-9CF3-59033054A5B3}" presName="conn2-1" presStyleLbl="parChTrans1D3" presStyleIdx="3" presStyleCnt="5"/>
      <dgm:spPr/>
    </dgm:pt>
    <dgm:pt modelId="{98663785-A76B-4297-8250-8E114FFAF022}" type="pres">
      <dgm:prSet presAssocID="{26AAD527-B8E0-435F-9CF3-59033054A5B3}" presName="connTx" presStyleLbl="parChTrans1D3" presStyleIdx="3" presStyleCnt="5"/>
      <dgm:spPr/>
    </dgm:pt>
    <dgm:pt modelId="{86C09CE3-2D9E-4D8E-A68D-1A1DF3A581D6}" type="pres">
      <dgm:prSet presAssocID="{01CDF28F-26F5-4583-AFCD-BECAC277A5A5}" presName="root2" presStyleCnt="0"/>
      <dgm:spPr/>
    </dgm:pt>
    <dgm:pt modelId="{B62776EE-EBD6-4124-8543-1481D873F5BB}" type="pres">
      <dgm:prSet presAssocID="{01CDF28F-26F5-4583-AFCD-BECAC277A5A5}" presName="LevelTwoTextNode" presStyleLbl="node3" presStyleIdx="3" presStyleCnt="5">
        <dgm:presLayoutVars>
          <dgm:chPref val="3"/>
        </dgm:presLayoutVars>
      </dgm:prSet>
      <dgm:spPr/>
    </dgm:pt>
    <dgm:pt modelId="{66EF5F1D-25EB-4290-9600-496299AF86C8}" type="pres">
      <dgm:prSet presAssocID="{01CDF28F-26F5-4583-AFCD-BECAC277A5A5}" presName="level3hierChild" presStyleCnt="0"/>
      <dgm:spPr/>
    </dgm:pt>
    <dgm:pt modelId="{6F0D57D6-FF77-4DFE-BCAC-4F5F2E387A9F}" type="pres">
      <dgm:prSet presAssocID="{775757FD-903E-410D-8B2E-20E21E082FB3}" presName="conn2-1" presStyleLbl="parChTrans1D3" presStyleIdx="4" presStyleCnt="5"/>
      <dgm:spPr/>
    </dgm:pt>
    <dgm:pt modelId="{FC64E98F-3AF9-4FDC-88D3-EB505BB296CC}" type="pres">
      <dgm:prSet presAssocID="{775757FD-903E-410D-8B2E-20E21E082FB3}" presName="connTx" presStyleLbl="parChTrans1D3" presStyleIdx="4" presStyleCnt="5"/>
      <dgm:spPr/>
    </dgm:pt>
    <dgm:pt modelId="{A601A99F-334A-47CD-87C0-E27A9CDD9438}" type="pres">
      <dgm:prSet presAssocID="{25B8F6F2-FF9F-4210-B6FB-74C50E63EDE5}" presName="root2" presStyleCnt="0"/>
      <dgm:spPr/>
    </dgm:pt>
    <dgm:pt modelId="{93E6577C-78FA-4E1A-8570-5DB47DEB5B10}" type="pres">
      <dgm:prSet presAssocID="{25B8F6F2-FF9F-4210-B6FB-74C50E63EDE5}" presName="LevelTwoTextNode" presStyleLbl="node3" presStyleIdx="4" presStyleCnt="5">
        <dgm:presLayoutVars>
          <dgm:chPref val="3"/>
        </dgm:presLayoutVars>
      </dgm:prSet>
      <dgm:spPr/>
    </dgm:pt>
    <dgm:pt modelId="{E0930B45-94EA-43CF-A386-A6533EDBE0D3}" type="pres">
      <dgm:prSet presAssocID="{25B8F6F2-FF9F-4210-B6FB-74C50E63EDE5}" presName="level3hierChild" presStyleCnt="0"/>
      <dgm:spPr/>
    </dgm:pt>
  </dgm:ptLst>
  <dgm:cxnLst>
    <dgm:cxn modelId="{6933A603-1B44-4EAA-89C1-0586AE8BF289}" type="presOf" srcId="{01CDF28F-26F5-4583-AFCD-BECAC277A5A5}" destId="{B62776EE-EBD6-4124-8543-1481D873F5BB}" srcOrd="0" destOrd="0" presId="urn:microsoft.com/office/officeart/2005/8/layout/hierarchy2"/>
    <dgm:cxn modelId="{F5D3760B-FB98-44AF-8184-589E498632AD}" type="presOf" srcId="{F7EB0E9B-5ED3-4B13-8C93-CE22F62B24F2}" destId="{27CDBC42-C8A3-4CCC-BDBB-ACA187784A1F}" srcOrd="1" destOrd="0" presId="urn:microsoft.com/office/officeart/2005/8/layout/hierarchy2"/>
    <dgm:cxn modelId="{27F29314-4752-41AA-ACCD-A0CD9CB4BEF7}" type="presOf" srcId="{2CCEE1E9-070B-4632-B45D-1809345C339F}" destId="{8D05E8E1-0FBD-4F5C-B7E9-3534ABC01F66}" srcOrd="0" destOrd="0" presId="urn:microsoft.com/office/officeart/2005/8/layout/hierarchy2"/>
    <dgm:cxn modelId="{1EE50D24-241F-4EFC-BF44-FBAB2BC87D1A}" type="presOf" srcId="{C992B81C-09DF-491B-B6DB-9E4B6D88BDBE}" destId="{94B65114-021E-4DCD-92A9-B1FB7027E54B}" srcOrd="0" destOrd="0" presId="urn:microsoft.com/office/officeart/2005/8/layout/hierarchy2"/>
    <dgm:cxn modelId="{BDF02034-2B5D-4F9D-A96A-2A30D5BB4E94}" srcId="{296008A4-67BC-4DCA-9589-5D9DE5D199F4}" destId="{2CCEE1E9-070B-4632-B45D-1809345C339F}" srcOrd="1" destOrd="0" parTransId="{F7EB0E9B-5ED3-4B13-8C93-CE22F62B24F2}" sibTransId="{33A7030F-231C-4B70-BE29-84D08891B92C}"/>
    <dgm:cxn modelId="{AD1C4965-A0E9-41D6-96A8-19A0BE1A65D4}" type="presOf" srcId="{F942ABAF-F426-41DE-95CB-6DCCF21A0B1F}" destId="{514AA1FE-46F4-4190-91D5-F20FE206419B}" srcOrd="0" destOrd="0" presId="urn:microsoft.com/office/officeart/2005/8/layout/hierarchy2"/>
    <dgm:cxn modelId="{6EF0F069-D327-4F52-A239-CB72F596E2BF}" type="presOf" srcId="{52F4B8A3-5445-415B-B231-4DF0F90109C1}" destId="{68E7A487-7764-4A2C-A83B-A0971F98C6BB}" srcOrd="0" destOrd="0" presId="urn:microsoft.com/office/officeart/2005/8/layout/hierarchy2"/>
    <dgm:cxn modelId="{4A167B73-1BB5-46F6-91A7-41B4999A7C7D}" type="presOf" srcId="{ED9BA4E4-26F6-4803-BA67-DFF795B75CE3}" destId="{1A778C05-1413-4AEC-80C9-6CA726F1792D}" srcOrd="0" destOrd="0" presId="urn:microsoft.com/office/officeart/2005/8/layout/hierarchy2"/>
    <dgm:cxn modelId="{44AB3A57-81CA-4106-8595-DDBC497375DB}" type="presOf" srcId="{BFF6995D-3128-45A5-B7FF-41FD18127D01}" destId="{3B11B56C-192A-495D-852A-B2EA87BAA75F}" srcOrd="0" destOrd="0" presId="urn:microsoft.com/office/officeart/2005/8/layout/hierarchy2"/>
    <dgm:cxn modelId="{22A62278-F201-47B0-9E92-40E922406DD3}" type="presOf" srcId="{296008A4-67BC-4DCA-9589-5D9DE5D199F4}" destId="{D47949DC-6930-41A7-A49E-13C5939937F7}" srcOrd="0" destOrd="0" presId="urn:microsoft.com/office/officeart/2005/8/layout/hierarchy2"/>
    <dgm:cxn modelId="{23A71C5A-6266-4C57-AC73-AFF2F9CB3147}" srcId="{D9DF57D0-ECA7-4C0E-8AD9-8E64A16E774B}" destId="{F942ABAF-F426-41DE-95CB-6DCCF21A0B1F}" srcOrd="0" destOrd="0" parTransId="{6850D4D6-F4B4-46C0-8102-7F0A42D5C9C0}" sibTransId="{246F3F68-AB93-4CD1-92FB-60F305C5CB8E}"/>
    <dgm:cxn modelId="{1CB3F17B-3D19-49AA-B081-EE0083A9669A}" type="presOf" srcId="{57D2E53C-D213-44D2-88FC-1090A687A0B3}" destId="{686070B7-126A-4EFC-82C5-44C8AFE5E6A9}" srcOrd="0" destOrd="0" presId="urn:microsoft.com/office/officeart/2005/8/layout/hierarchy2"/>
    <dgm:cxn modelId="{E9E68C81-4C7B-4FF6-9264-CCEE6CC2D539}" type="presOf" srcId="{26AAD527-B8E0-435F-9CF3-59033054A5B3}" destId="{E68BCBB2-BF78-443B-92AC-05B673CB9748}" srcOrd="0" destOrd="0" presId="urn:microsoft.com/office/officeart/2005/8/layout/hierarchy2"/>
    <dgm:cxn modelId="{72CE8988-F810-470C-A72A-3EA21CDA982D}" srcId="{296008A4-67BC-4DCA-9589-5D9DE5D199F4}" destId="{ED9BA4E4-26F6-4803-BA67-DFF795B75CE3}" srcOrd="0" destOrd="0" parTransId="{C992B81C-09DF-491B-B6DB-9E4B6D88BDBE}" sibTransId="{B1895A13-914A-43A8-9CB4-87DD59F2FFC3}"/>
    <dgm:cxn modelId="{BD7C8F89-59BB-42FE-BF3C-3230A0C07509}" type="presOf" srcId="{BFF6995D-3128-45A5-B7FF-41FD18127D01}" destId="{96672B7A-6BBD-45C2-940B-F89AF59A24DD}" srcOrd="1" destOrd="0" presId="urn:microsoft.com/office/officeart/2005/8/layout/hierarchy2"/>
    <dgm:cxn modelId="{675DA993-0BE8-4286-8E1E-BA8014FEB5F3}" type="presOf" srcId="{6850D4D6-F4B4-46C0-8102-7F0A42D5C9C0}" destId="{00B61A3C-1C4B-4E65-994B-27A49EC22645}" srcOrd="1" destOrd="0" presId="urn:microsoft.com/office/officeart/2005/8/layout/hierarchy2"/>
    <dgm:cxn modelId="{51D96EA4-D5BA-4E8C-B145-C77602BBB64B}" srcId="{D9DF57D0-ECA7-4C0E-8AD9-8E64A16E774B}" destId="{25B8F6F2-FF9F-4210-B6FB-74C50E63EDE5}" srcOrd="2" destOrd="0" parTransId="{775757FD-903E-410D-8B2E-20E21E082FB3}" sibTransId="{39CDE165-E8ED-48B0-A1FC-1466029E84E5}"/>
    <dgm:cxn modelId="{1349A5B1-D6CA-42C9-92BE-BB0146678070}" type="presOf" srcId="{E5B9E491-7E2A-49B6-BBB6-05ED3A04F3C2}" destId="{3A1D20B6-45D2-4091-8BCE-AC12604645BD}" srcOrd="0" destOrd="0" presId="urn:microsoft.com/office/officeart/2005/8/layout/hierarchy2"/>
    <dgm:cxn modelId="{D64DCEB2-4E4C-42A2-880D-DC27B4292865}" type="presOf" srcId="{26AAD527-B8E0-435F-9CF3-59033054A5B3}" destId="{98663785-A76B-4297-8250-8E114FFAF022}" srcOrd="1" destOrd="0" presId="urn:microsoft.com/office/officeart/2005/8/layout/hierarchy2"/>
    <dgm:cxn modelId="{95AEECB9-15F4-444C-8BC8-FC7A38328021}" type="presOf" srcId="{D9DF57D0-ECA7-4C0E-8AD9-8E64A16E774B}" destId="{E9DC516B-D13C-495D-9242-0D451F7799E8}" srcOrd="0" destOrd="0" presId="urn:microsoft.com/office/officeart/2005/8/layout/hierarchy2"/>
    <dgm:cxn modelId="{944BD8BA-471E-487A-A457-942BD35D58C3}" type="presOf" srcId="{C992B81C-09DF-491B-B6DB-9E4B6D88BDBE}" destId="{B29CA949-FBF8-44E0-9823-50BF844AB41D}" srcOrd="1" destOrd="0" presId="urn:microsoft.com/office/officeart/2005/8/layout/hierarchy2"/>
    <dgm:cxn modelId="{14A6C0BD-3AF2-40AA-80A1-0C499990B262}" type="presOf" srcId="{775757FD-903E-410D-8B2E-20E21E082FB3}" destId="{FC64E98F-3AF9-4FDC-88D3-EB505BB296CC}" srcOrd="1" destOrd="0" presId="urn:microsoft.com/office/officeart/2005/8/layout/hierarchy2"/>
    <dgm:cxn modelId="{02F01CC0-2C82-4AED-8D84-607129D653FC}" srcId="{57D2E53C-D213-44D2-88FC-1090A687A0B3}" destId="{D9DF57D0-ECA7-4C0E-8AD9-8E64A16E774B}" srcOrd="1" destOrd="0" parTransId="{52F4B8A3-5445-415B-B231-4DF0F90109C1}" sibTransId="{DE65F236-F30A-469D-8B88-1E455D29753F}"/>
    <dgm:cxn modelId="{EE7017C7-5DA9-4213-B439-CE2E69A0A160}" type="presOf" srcId="{52F4B8A3-5445-415B-B231-4DF0F90109C1}" destId="{57BFE87E-D74B-4ADF-9B99-C8A6BADFC0F8}" srcOrd="1" destOrd="0" presId="urn:microsoft.com/office/officeart/2005/8/layout/hierarchy2"/>
    <dgm:cxn modelId="{B3C204CA-3EB0-4F52-A8F8-7BDFDF393942}" type="presOf" srcId="{F7EB0E9B-5ED3-4B13-8C93-CE22F62B24F2}" destId="{65479C93-8504-47AF-B8D4-B9BB41494671}" srcOrd="0" destOrd="0" presId="urn:microsoft.com/office/officeart/2005/8/layout/hierarchy2"/>
    <dgm:cxn modelId="{8AF58DCA-812A-4433-9292-E53D335DAD53}" srcId="{57D2E53C-D213-44D2-88FC-1090A687A0B3}" destId="{296008A4-67BC-4DCA-9589-5D9DE5D199F4}" srcOrd="0" destOrd="0" parTransId="{BFF6995D-3128-45A5-B7FF-41FD18127D01}" sibTransId="{B67DEEAD-F500-4E6B-B68B-677203DC2117}"/>
    <dgm:cxn modelId="{D432B4CA-21BF-4967-906E-1B0ACF9887FA}" srcId="{D9DF57D0-ECA7-4C0E-8AD9-8E64A16E774B}" destId="{01CDF28F-26F5-4583-AFCD-BECAC277A5A5}" srcOrd="1" destOrd="0" parTransId="{26AAD527-B8E0-435F-9CF3-59033054A5B3}" sibTransId="{4EE09F92-F13E-4738-9B6E-3B400908DA85}"/>
    <dgm:cxn modelId="{926432D1-4466-4485-84E6-0802C6EF0F39}" type="presOf" srcId="{775757FD-903E-410D-8B2E-20E21E082FB3}" destId="{6F0D57D6-FF77-4DFE-BCAC-4F5F2E387A9F}" srcOrd="0" destOrd="0" presId="urn:microsoft.com/office/officeart/2005/8/layout/hierarchy2"/>
    <dgm:cxn modelId="{E1ECD9D4-D646-4B20-83DA-9308FE7A51EC}" type="presOf" srcId="{6850D4D6-F4B4-46C0-8102-7F0A42D5C9C0}" destId="{2B41487C-034D-4483-A937-4326B73D0A41}" srcOrd="0" destOrd="0" presId="urn:microsoft.com/office/officeart/2005/8/layout/hierarchy2"/>
    <dgm:cxn modelId="{F8B602F1-D52D-4CC5-BBB0-807960710D7C}" srcId="{E5B9E491-7E2A-49B6-BBB6-05ED3A04F3C2}" destId="{57D2E53C-D213-44D2-88FC-1090A687A0B3}" srcOrd="0" destOrd="0" parTransId="{90167B32-17A0-44A5-A668-DC9FE016E312}" sibTransId="{7C78F38A-58BC-48C0-BBE3-C23472706B80}"/>
    <dgm:cxn modelId="{CC87DBF6-EC9A-432F-8715-D9AE034013AC}" type="presOf" srcId="{25B8F6F2-FF9F-4210-B6FB-74C50E63EDE5}" destId="{93E6577C-78FA-4E1A-8570-5DB47DEB5B10}" srcOrd="0" destOrd="0" presId="urn:microsoft.com/office/officeart/2005/8/layout/hierarchy2"/>
    <dgm:cxn modelId="{79A9491F-619A-48EF-9134-F4D999590C61}" type="presParOf" srcId="{3A1D20B6-45D2-4091-8BCE-AC12604645BD}" destId="{2AEDE057-82B4-4EA7-AC73-EB9F4B62234A}" srcOrd="0" destOrd="0" presId="urn:microsoft.com/office/officeart/2005/8/layout/hierarchy2"/>
    <dgm:cxn modelId="{189C703E-184B-4ABE-87D8-4E76D2593AC0}" type="presParOf" srcId="{2AEDE057-82B4-4EA7-AC73-EB9F4B62234A}" destId="{686070B7-126A-4EFC-82C5-44C8AFE5E6A9}" srcOrd="0" destOrd="0" presId="urn:microsoft.com/office/officeart/2005/8/layout/hierarchy2"/>
    <dgm:cxn modelId="{5E7B87E5-0942-4BB5-868E-9E961683492A}" type="presParOf" srcId="{2AEDE057-82B4-4EA7-AC73-EB9F4B62234A}" destId="{43112592-6857-4F20-8410-10BB6290A108}" srcOrd="1" destOrd="0" presId="urn:microsoft.com/office/officeart/2005/8/layout/hierarchy2"/>
    <dgm:cxn modelId="{032662F3-23D8-484C-88C8-108D895091EE}" type="presParOf" srcId="{43112592-6857-4F20-8410-10BB6290A108}" destId="{3B11B56C-192A-495D-852A-B2EA87BAA75F}" srcOrd="0" destOrd="0" presId="urn:microsoft.com/office/officeart/2005/8/layout/hierarchy2"/>
    <dgm:cxn modelId="{CFDEBF0B-7217-4C18-8FFE-40CBBBEE3B0F}" type="presParOf" srcId="{3B11B56C-192A-495D-852A-B2EA87BAA75F}" destId="{96672B7A-6BBD-45C2-940B-F89AF59A24DD}" srcOrd="0" destOrd="0" presId="urn:microsoft.com/office/officeart/2005/8/layout/hierarchy2"/>
    <dgm:cxn modelId="{36E7A7E1-EB2B-4007-95C5-F6FBA876B591}" type="presParOf" srcId="{43112592-6857-4F20-8410-10BB6290A108}" destId="{391B5B50-F953-46B9-8C85-7F6275A08875}" srcOrd="1" destOrd="0" presId="urn:microsoft.com/office/officeart/2005/8/layout/hierarchy2"/>
    <dgm:cxn modelId="{1A891640-451C-44B5-A40F-1D08DCD7B2A0}" type="presParOf" srcId="{391B5B50-F953-46B9-8C85-7F6275A08875}" destId="{D47949DC-6930-41A7-A49E-13C5939937F7}" srcOrd="0" destOrd="0" presId="urn:microsoft.com/office/officeart/2005/8/layout/hierarchy2"/>
    <dgm:cxn modelId="{34FD2701-52C7-4FF3-86F6-D9E956A5E0D3}" type="presParOf" srcId="{391B5B50-F953-46B9-8C85-7F6275A08875}" destId="{4763ACEE-2718-48DC-919D-927D8368BFE3}" srcOrd="1" destOrd="0" presId="urn:microsoft.com/office/officeart/2005/8/layout/hierarchy2"/>
    <dgm:cxn modelId="{FDD1B346-41F5-4C1E-9C01-CD1CA874BFC0}" type="presParOf" srcId="{4763ACEE-2718-48DC-919D-927D8368BFE3}" destId="{94B65114-021E-4DCD-92A9-B1FB7027E54B}" srcOrd="0" destOrd="0" presId="urn:microsoft.com/office/officeart/2005/8/layout/hierarchy2"/>
    <dgm:cxn modelId="{B321F445-7655-489F-A285-491D38E80214}" type="presParOf" srcId="{94B65114-021E-4DCD-92A9-B1FB7027E54B}" destId="{B29CA949-FBF8-44E0-9823-50BF844AB41D}" srcOrd="0" destOrd="0" presId="urn:microsoft.com/office/officeart/2005/8/layout/hierarchy2"/>
    <dgm:cxn modelId="{19401E72-4628-4AAA-895E-89B0D2F0E152}" type="presParOf" srcId="{4763ACEE-2718-48DC-919D-927D8368BFE3}" destId="{F05AEBC3-33DC-4B75-AAF7-083B93163B7E}" srcOrd="1" destOrd="0" presId="urn:microsoft.com/office/officeart/2005/8/layout/hierarchy2"/>
    <dgm:cxn modelId="{F6124EA3-E22F-459E-B298-3A8EDEC698E7}" type="presParOf" srcId="{F05AEBC3-33DC-4B75-AAF7-083B93163B7E}" destId="{1A778C05-1413-4AEC-80C9-6CA726F1792D}" srcOrd="0" destOrd="0" presId="urn:microsoft.com/office/officeart/2005/8/layout/hierarchy2"/>
    <dgm:cxn modelId="{2A5594A8-2EFE-44D6-AD32-A0D0B2DFF567}" type="presParOf" srcId="{F05AEBC3-33DC-4B75-AAF7-083B93163B7E}" destId="{D8A6E386-D731-4462-B468-56439F4B1F2E}" srcOrd="1" destOrd="0" presId="urn:microsoft.com/office/officeart/2005/8/layout/hierarchy2"/>
    <dgm:cxn modelId="{31E2CE56-D41D-47E3-947A-B8F647C917D2}" type="presParOf" srcId="{4763ACEE-2718-48DC-919D-927D8368BFE3}" destId="{65479C93-8504-47AF-B8D4-B9BB41494671}" srcOrd="2" destOrd="0" presId="urn:microsoft.com/office/officeart/2005/8/layout/hierarchy2"/>
    <dgm:cxn modelId="{E78F4D52-A137-4EB9-8B8B-0B4AAC029B3E}" type="presParOf" srcId="{65479C93-8504-47AF-B8D4-B9BB41494671}" destId="{27CDBC42-C8A3-4CCC-BDBB-ACA187784A1F}" srcOrd="0" destOrd="0" presId="urn:microsoft.com/office/officeart/2005/8/layout/hierarchy2"/>
    <dgm:cxn modelId="{93DB3A73-956A-475C-B072-07FBAC492012}" type="presParOf" srcId="{4763ACEE-2718-48DC-919D-927D8368BFE3}" destId="{6B94A271-8135-4C3C-8F0F-6ED2712AD1E5}" srcOrd="3" destOrd="0" presId="urn:microsoft.com/office/officeart/2005/8/layout/hierarchy2"/>
    <dgm:cxn modelId="{ECD600E1-0D2E-4504-81EB-A237B1E264A4}" type="presParOf" srcId="{6B94A271-8135-4C3C-8F0F-6ED2712AD1E5}" destId="{8D05E8E1-0FBD-4F5C-B7E9-3534ABC01F66}" srcOrd="0" destOrd="0" presId="urn:microsoft.com/office/officeart/2005/8/layout/hierarchy2"/>
    <dgm:cxn modelId="{07A829D0-06F3-432F-9AD4-1159FAB445AF}" type="presParOf" srcId="{6B94A271-8135-4C3C-8F0F-6ED2712AD1E5}" destId="{E80625D4-C122-4A00-BE67-06881100B70B}" srcOrd="1" destOrd="0" presId="urn:microsoft.com/office/officeart/2005/8/layout/hierarchy2"/>
    <dgm:cxn modelId="{166D271E-26EE-4E2B-8D25-CB1AF39ED7E2}" type="presParOf" srcId="{43112592-6857-4F20-8410-10BB6290A108}" destId="{68E7A487-7764-4A2C-A83B-A0971F98C6BB}" srcOrd="2" destOrd="0" presId="urn:microsoft.com/office/officeart/2005/8/layout/hierarchy2"/>
    <dgm:cxn modelId="{3DD9DD4F-5531-40CC-A0A9-A2A04EF121FD}" type="presParOf" srcId="{68E7A487-7764-4A2C-A83B-A0971F98C6BB}" destId="{57BFE87E-D74B-4ADF-9B99-C8A6BADFC0F8}" srcOrd="0" destOrd="0" presId="urn:microsoft.com/office/officeart/2005/8/layout/hierarchy2"/>
    <dgm:cxn modelId="{2CE08137-BA8D-4C74-A98E-04F9ECB6744E}" type="presParOf" srcId="{43112592-6857-4F20-8410-10BB6290A108}" destId="{682625BD-C045-45BF-BC1A-F029A1AB9573}" srcOrd="3" destOrd="0" presId="urn:microsoft.com/office/officeart/2005/8/layout/hierarchy2"/>
    <dgm:cxn modelId="{1DEBD347-862C-424E-A798-D0D80B06B685}" type="presParOf" srcId="{682625BD-C045-45BF-BC1A-F029A1AB9573}" destId="{E9DC516B-D13C-495D-9242-0D451F7799E8}" srcOrd="0" destOrd="0" presId="urn:microsoft.com/office/officeart/2005/8/layout/hierarchy2"/>
    <dgm:cxn modelId="{83DA6343-F58C-453E-860B-C08CE4C1F9BD}" type="presParOf" srcId="{682625BD-C045-45BF-BC1A-F029A1AB9573}" destId="{0D3BDD2B-2BD7-4565-9ABA-00727254E58C}" srcOrd="1" destOrd="0" presId="urn:microsoft.com/office/officeart/2005/8/layout/hierarchy2"/>
    <dgm:cxn modelId="{BF06BAAC-1878-4519-985F-ACBE93A6AE7F}" type="presParOf" srcId="{0D3BDD2B-2BD7-4565-9ABA-00727254E58C}" destId="{2B41487C-034D-4483-A937-4326B73D0A41}" srcOrd="0" destOrd="0" presId="urn:microsoft.com/office/officeart/2005/8/layout/hierarchy2"/>
    <dgm:cxn modelId="{B7E2B2D3-C9AF-4C62-9B0B-61F3FD56B3B9}" type="presParOf" srcId="{2B41487C-034D-4483-A937-4326B73D0A41}" destId="{00B61A3C-1C4B-4E65-994B-27A49EC22645}" srcOrd="0" destOrd="0" presId="urn:microsoft.com/office/officeart/2005/8/layout/hierarchy2"/>
    <dgm:cxn modelId="{4E3285B4-13B5-4CFD-BB0A-C3F9CD379F63}" type="presParOf" srcId="{0D3BDD2B-2BD7-4565-9ABA-00727254E58C}" destId="{55987DAB-6212-4807-8A77-E8112B9D7DB6}" srcOrd="1" destOrd="0" presId="urn:microsoft.com/office/officeart/2005/8/layout/hierarchy2"/>
    <dgm:cxn modelId="{8C262436-0ED3-4EF2-942D-A617CECE6EF6}" type="presParOf" srcId="{55987DAB-6212-4807-8A77-E8112B9D7DB6}" destId="{514AA1FE-46F4-4190-91D5-F20FE206419B}" srcOrd="0" destOrd="0" presId="urn:microsoft.com/office/officeart/2005/8/layout/hierarchy2"/>
    <dgm:cxn modelId="{B5F09C24-4EA4-4746-9B7F-B97ED680511A}" type="presParOf" srcId="{55987DAB-6212-4807-8A77-E8112B9D7DB6}" destId="{A2475CED-EF5A-4F01-A941-CCEEE14FD2D8}" srcOrd="1" destOrd="0" presId="urn:microsoft.com/office/officeart/2005/8/layout/hierarchy2"/>
    <dgm:cxn modelId="{9A5A0B15-A527-4F7A-A4E2-7557EB7ED5FA}" type="presParOf" srcId="{0D3BDD2B-2BD7-4565-9ABA-00727254E58C}" destId="{E68BCBB2-BF78-443B-92AC-05B673CB9748}" srcOrd="2" destOrd="0" presId="urn:microsoft.com/office/officeart/2005/8/layout/hierarchy2"/>
    <dgm:cxn modelId="{018EE04E-6683-4F43-B608-06F3C240A13C}" type="presParOf" srcId="{E68BCBB2-BF78-443B-92AC-05B673CB9748}" destId="{98663785-A76B-4297-8250-8E114FFAF022}" srcOrd="0" destOrd="0" presId="urn:microsoft.com/office/officeart/2005/8/layout/hierarchy2"/>
    <dgm:cxn modelId="{0E670961-80A3-443F-8301-49DACE631F06}" type="presParOf" srcId="{0D3BDD2B-2BD7-4565-9ABA-00727254E58C}" destId="{86C09CE3-2D9E-4D8E-A68D-1A1DF3A581D6}" srcOrd="3" destOrd="0" presId="urn:microsoft.com/office/officeart/2005/8/layout/hierarchy2"/>
    <dgm:cxn modelId="{89A95F72-0D35-454B-AFCD-3E5F87681675}" type="presParOf" srcId="{86C09CE3-2D9E-4D8E-A68D-1A1DF3A581D6}" destId="{B62776EE-EBD6-4124-8543-1481D873F5BB}" srcOrd="0" destOrd="0" presId="urn:microsoft.com/office/officeart/2005/8/layout/hierarchy2"/>
    <dgm:cxn modelId="{349957B8-C3CA-452D-8D58-D5070DC6FE3E}" type="presParOf" srcId="{86C09CE3-2D9E-4D8E-A68D-1A1DF3A581D6}" destId="{66EF5F1D-25EB-4290-9600-496299AF86C8}" srcOrd="1" destOrd="0" presId="urn:microsoft.com/office/officeart/2005/8/layout/hierarchy2"/>
    <dgm:cxn modelId="{931BB87C-956F-4A8A-B8A9-C0E8FFF4E540}" type="presParOf" srcId="{0D3BDD2B-2BD7-4565-9ABA-00727254E58C}" destId="{6F0D57D6-FF77-4DFE-BCAC-4F5F2E387A9F}" srcOrd="4" destOrd="0" presId="urn:microsoft.com/office/officeart/2005/8/layout/hierarchy2"/>
    <dgm:cxn modelId="{0CA9E4D7-B365-48F3-8C54-B33A148BFCC4}" type="presParOf" srcId="{6F0D57D6-FF77-4DFE-BCAC-4F5F2E387A9F}" destId="{FC64E98F-3AF9-4FDC-88D3-EB505BB296CC}" srcOrd="0" destOrd="0" presId="urn:microsoft.com/office/officeart/2005/8/layout/hierarchy2"/>
    <dgm:cxn modelId="{11053171-2278-4AA9-AABC-825B5F94236D}" type="presParOf" srcId="{0D3BDD2B-2BD7-4565-9ABA-00727254E58C}" destId="{A601A99F-334A-47CD-87C0-E27A9CDD9438}" srcOrd="5" destOrd="0" presId="urn:microsoft.com/office/officeart/2005/8/layout/hierarchy2"/>
    <dgm:cxn modelId="{2E7DC06D-F2D3-48CB-ABB2-22C305C70422}" type="presParOf" srcId="{A601A99F-334A-47CD-87C0-E27A9CDD9438}" destId="{93E6577C-78FA-4E1A-8570-5DB47DEB5B10}" srcOrd="0" destOrd="0" presId="urn:microsoft.com/office/officeart/2005/8/layout/hierarchy2"/>
    <dgm:cxn modelId="{00D2115B-7252-4179-8BDA-74074B72A758}" type="presParOf" srcId="{A601A99F-334A-47CD-87C0-E27A9CDD9438}" destId="{E0930B45-94EA-43CF-A386-A6533EDBE0D3}" srcOrd="1" destOrd="0" presId="urn:microsoft.com/office/officeart/2005/8/layout/hierarchy2"/>
  </dgm:cxnLst>
  <dgm:bg/>
  <dgm:whole>
    <a:ln>
      <a:solidFill>
        <a:schemeClr val="bg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CBD72F-9BFA-43E8-874F-2E77FD3E2E66}" type="doc">
      <dgm:prSet loTypeId="urn:microsoft.com/office/officeart/2005/8/layout/arrow5" loCatId="process" qsTypeId="urn:microsoft.com/office/officeart/2005/8/quickstyle/simple1" qsCatId="simple" csTypeId="urn:microsoft.com/office/officeart/2005/8/colors/accent1_2" csCatId="accent1" phldr="1"/>
      <dgm:spPr/>
      <dgm:t>
        <a:bodyPr/>
        <a:lstStyle/>
        <a:p>
          <a:pPr latinLnBrk="1"/>
          <a:endParaRPr lang="ko-KR" altLang="en-US"/>
        </a:p>
      </dgm:t>
    </dgm:pt>
    <dgm:pt modelId="{C30E65A6-C7DB-4563-8AD8-A1D7D59164CD}">
      <dgm:prSet phldrT="[텍스트]"/>
      <dgm:spPr>
        <a:ln>
          <a:solidFill>
            <a:schemeClr val="tx1"/>
          </a:solidFill>
        </a:ln>
      </dgm:spPr>
      <dgm:t>
        <a:bodyPr/>
        <a:lstStyle/>
        <a:p>
          <a:pPr latinLnBrk="1"/>
          <a:r>
            <a:rPr lang="ko-KR" altLang="en-US" b="1" dirty="0">
              <a:solidFill>
                <a:schemeClr val="bg1"/>
              </a:solidFill>
            </a:rPr>
            <a:t>회귀분석</a:t>
          </a:r>
        </a:p>
      </dgm:t>
    </dgm:pt>
    <dgm:pt modelId="{4F223D1A-94F9-491C-8D7A-029110DD2C41}" type="parTrans" cxnId="{AE4352A6-0D37-4D8A-8D9E-E47C3615EDF4}">
      <dgm:prSet/>
      <dgm:spPr/>
      <dgm:t>
        <a:bodyPr/>
        <a:lstStyle/>
        <a:p>
          <a:pPr latinLnBrk="1"/>
          <a:endParaRPr lang="ko-KR" altLang="en-US"/>
        </a:p>
      </dgm:t>
    </dgm:pt>
    <dgm:pt modelId="{A64C0943-B10D-4C38-8293-7FFD5E1D86F5}" type="sibTrans" cxnId="{AE4352A6-0D37-4D8A-8D9E-E47C3615EDF4}">
      <dgm:prSet/>
      <dgm:spPr/>
      <dgm:t>
        <a:bodyPr/>
        <a:lstStyle/>
        <a:p>
          <a:pPr latinLnBrk="1"/>
          <a:endParaRPr lang="ko-KR" altLang="en-US"/>
        </a:p>
      </dgm:t>
    </dgm:pt>
    <dgm:pt modelId="{BABFDF12-685B-41BB-83C0-FF02077503AF}">
      <dgm:prSet phldrT="[텍스트]" custT="1"/>
      <dgm:spPr>
        <a:solidFill>
          <a:schemeClr val="accent1">
            <a:lumMod val="20000"/>
            <a:lumOff val="80000"/>
          </a:schemeClr>
        </a:solidFill>
        <a:ln>
          <a:solidFill>
            <a:srgbClr val="0070C0"/>
          </a:solidFill>
        </a:ln>
      </dgm:spPr>
      <dgm:t>
        <a:bodyPr/>
        <a:lstStyle/>
        <a:p>
          <a:pPr latinLnBrk="1"/>
          <a:r>
            <a:rPr lang="en-US" altLang="ko-KR" sz="1400" dirty="0">
              <a:solidFill>
                <a:schemeClr val="tx1"/>
              </a:solidFill>
            </a:rPr>
            <a:t>t- test</a:t>
          </a:r>
          <a:endParaRPr lang="ko-KR" altLang="en-US" sz="1400" dirty="0">
            <a:solidFill>
              <a:schemeClr val="tx1"/>
            </a:solidFill>
          </a:endParaRPr>
        </a:p>
      </dgm:t>
    </dgm:pt>
    <dgm:pt modelId="{41629093-9924-41D1-91CE-FF62516E71F0}" type="parTrans" cxnId="{AB247A9A-2C27-4E00-B7B0-142452A1744E}">
      <dgm:prSet/>
      <dgm:spPr/>
      <dgm:t>
        <a:bodyPr/>
        <a:lstStyle/>
        <a:p>
          <a:pPr latinLnBrk="1"/>
          <a:endParaRPr lang="ko-KR" altLang="en-US"/>
        </a:p>
      </dgm:t>
    </dgm:pt>
    <dgm:pt modelId="{FBD406AD-18AA-43C2-B7B2-A2825F95329E}" type="sibTrans" cxnId="{AB247A9A-2C27-4E00-B7B0-142452A1744E}">
      <dgm:prSet/>
      <dgm:spPr/>
      <dgm:t>
        <a:bodyPr/>
        <a:lstStyle/>
        <a:p>
          <a:pPr latinLnBrk="1"/>
          <a:endParaRPr lang="ko-KR" altLang="en-US"/>
        </a:p>
      </dgm:t>
    </dgm:pt>
    <dgm:pt modelId="{78A84ACE-D46D-486E-9D56-84E213D1A31A}" type="pres">
      <dgm:prSet presAssocID="{0ACBD72F-9BFA-43E8-874F-2E77FD3E2E66}" presName="diagram" presStyleCnt="0">
        <dgm:presLayoutVars>
          <dgm:dir/>
          <dgm:resizeHandles val="exact"/>
        </dgm:presLayoutVars>
      </dgm:prSet>
      <dgm:spPr/>
    </dgm:pt>
    <dgm:pt modelId="{1970803B-387F-4AF1-8AD7-86ADC5C3D04B}" type="pres">
      <dgm:prSet presAssocID="{C30E65A6-C7DB-4563-8AD8-A1D7D59164CD}" presName="arrow" presStyleLbl="node1" presStyleIdx="0" presStyleCnt="2" custScaleX="29569" custScaleY="52554" custRadScaleRad="81605" custRadScaleInc="2775">
        <dgm:presLayoutVars>
          <dgm:bulletEnabled val="1"/>
        </dgm:presLayoutVars>
      </dgm:prSet>
      <dgm:spPr/>
    </dgm:pt>
    <dgm:pt modelId="{4D2429AA-034A-4FD0-BB04-19C25BA185B0}" type="pres">
      <dgm:prSet presAssocID="{BABFDF12-685B-41BB-83C0-FF02077503AF}" presName="arrow" presStyleLbl="node1" presStyleIdx="1" presStyleCnt="2" custScaleX="33423" custScaleY="51761" custRadScaleRad="69319" custRadScaleInc="-1785">
        <dgm:presLayoutVars>
          <dgm:bulletEnabled val="1"/>
        </dgm:presLayoutVars>
      </dgm:prSet>
      <dgm:spPr/>
    </dgm:pt>
  </dgm:ptLst>
  <dgm:cxnLst>
    <dgm:cxn modelId="{352D872F-94BF-4096-8293-8E45BBD2F9DD}" type="presOf" srcId="{C30E65A6-C7DB-4563-8AD8-A1D7D59164CD}" destId="{1970803B-387F-4AF1-8AD7-86ADC5C3D04B}" srcOrd="0" destOrd="0" presId="urn:microsoft.com/office/officeart/2005/8/layout/arrow5"/>
    <dgm:cxn modelId="{75964D57-8389-45E4-B9F6-832541DFD0BD}" type="presOf" srcId="{0ACBD72F-9BFA-43E8-874F-2E77FD3E2E66}" destId="{78A84ACE-D46D-486E-9D56-84E213D1A31A}" srcOrd="0" destOrd="0" presId="urn:microsoft.com/office/officeart/2005/8/layout/arrow5"/>
    <dgm:cxn modelId="{AB247A9A-2C27-4E00-B7B0-142452A1744E}" srcId="{0ACBD72F-9BFA-43E8-874F-2E77FD3E2E66}" destId="{BABFDF12-685B-41BB-83C0-FF02077503AF}" srcOrd="1" destOrd="0" parTransId="{41629093-9924-41D1-91CE-FF62516E71F0}" sibTransId="{FBD406AD-18AA-43C2-B7B2-A2825F95329E}"/>
    <dgm:cxn modelId="{AE4352A6-0D37-4D8A-8D9E-E47C3615EDF4}" srcId="{0ACBD72F-9BFA-43E8-874F-2E77FD3E2E66}" destId="{C30E65A6-C7DB-4563-8AD8-A1D7D59164CD}" srcOrd="0" destOrd="0" parTransId="{4F223D1A-94F9-491C-8D7A-029110DD2C41}" sibTransId="{A64C0943-B10D-4C38-8293-7FFD5E1D86F5}"/>
    <dgm:cxn modelId="{30FAFFAC-E43A-420F-80CA-1D41E5463A21}" type="presOf" srcId="{BABFDF12-685B-41BB-83C0-FF02077503AF}" destId="{4D2429AA-034A-4FD0-BB04-19C25BA185B0}" srcOrd="0" destOrd="0" presId="urn:microsoft.com/office/officeart/2005/8/layout/arrow5"/>
    <dgm:cxn modelId="{92D7A914-070A-4023-B270-86A270757EA2}" type="presParOf" srcId="{78A84ACE-D46D-486E-9D56-84E213D1A31A}" destId="{1970803B-387F-4AF1-8AD7-86ADC5C3D04B}" srcOrd="0" destOrd="0" presId="urn:microsoft.com/office/officeart/2005/8/layout/arrow5"/>
    <dgm:cxn modelId="{1548C568-1BF4-4E55-882C-0D38B0D939F5}" type="presParOf" srcId="{78A84ACE-D46D-486E-9D56-84E213D1A31A}" destId="{4D2429AA-034A-4FD0-BB04-19C25BA185B0}" srcOrd="1"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4733D9-F6C7-479F-B501-8FA2A3F9DE4C}" type="doc">
      <dgm:prSet loTypeId="urn:microsoft.com/office/officeart/2005/8/layout/process1" loCatId="process" qsTypeId="urn:microsoft.com/office/officeart/2005/8/quickstyle/simple1" qsCatId="simple" csTypeId="urn:microsoft.com/office/officeart/2005/8/colors/accent1_2" csCatId="accent1" phldr="1"/>
      <dgm:spPr/>
    </dgm:pt>
    <dgm:pt modelId="{E76E5445-4268-4E8B-A3EC-6A5C891D492A}">
      <dgm:prSet phldrT="[텍스트]" custT="1"/>
      <dgm:spPr>
        <a:solidFill>
          <a:schemeClr val="tx2">
            <a:lumMod val="20000"/>
            <a:lumOff val="80000"/>
          </a:schemeClr>
        </a:solidFill>
      </dgm:spPr>
      <dgm:t>
        <a:bodyPr/>
        <a:lstStyle/>
        <a:p>
          <a:pPr latinLnBrk="1"/>
          <a:r>
            <a:rPr lang="ko-KR" altLang="en-US" sz="1000" b="1" dirty="0">
              <a:solidFill>
                <a:schemeClr val="tx1"/>
              </a:solidFill>
            </a:rPr>
            <a:t>기획단계</a:t>
          </a:r>
          <a:endParaRPr lang="en-US" altLang="ko-KR" sz="1000" b="1" dirty="0">
            <a:solidFill>
              <a:schemeClr val="tx1"/>
            </a:solidFill>
          </a:endParaRPr>
        </a:p>
        <a:p>
          <a:pPr latinLnBrk="1"/>
          <a:r>
            <a:rPr lang="ko-KR" altLang="en-US" sz="1000" b="1" dirty="0">
              <a:solidFill>
                <a:schemeClr val="tx1"/>
              </a:solidFill>
            </a:rPr>
            <a:t>문제정의</a:t>
          </a:r>
        </a:p>
      </dgm:t>
    </dgm:pt>
    <dgm:pt modelId="{53A28657-5290-4404-83FF-05CADA456EC4}" type="parTrans" cxnId="{A8CB8CD9-9A05-43FB-AFE6-B9C64746C07A}">
      <dgm:prSet/>
      <dgm:spPr/>
      <dgm:t>
        <a:bodyPr/>
        <a:lstStyle/>
        <a:p>
          <a:pPr latinLnBrk="1"/>
          <a:endParaRPr lang="ko-KR" altLang="en-US"/>
        </a:p>
      </dgm:t>
    </dgm:pt>
    <dgm:pt modelId="{24A43719-2A1F-4ED8-B24C-62E6E75E8757}" type="sibTrans" cxnId="{A8CB8CD9-9A05-43FB-AFE6-B9C64746C07A}">
      <dgm:prSet/>
      <dgm:spPr/>
      <dgm:t>
        <a:bodyPr/>
        <a:lstStyle/>
        <a:p>
          <a:pPr latinLnBrk="1"/>
          <a:endParaRPr lang="ko-KR" altLang="en-US"/>
        </a:p>
      </dgm:t>
    </dgm:pt>
    <dgm:pt modelId="{1B005372-027D-4AAE-BEE9-9BB7CAD7D885}">
      <dgm:prSet phldrT="[텍스트]" custT="1"/>
      <dgm:spPr/>
      <dgm:t>
        <a:bodyPr/>
        <a:lstStyle/>
        <a:p>
          <a:pPr latinLnBrk="1"/>
          <a:r>
            <a:rPr lang="ko-KR" altLang="en-US" sz="1200" dirty="0"/>
            <a:t>데이터 </a:t>
          </a:r>
          <a:endParaRPr lang="en-US" altLang="ko-KR" sz="1200" dirty="0"/>
        </a:p>
        <a:p>
          <a:pPr latinLnBrk="1"/>
          <a:r>
            <a:rPr lang="ko-KR" altLang="en-US" sz="1200" dirty="0"/>
            <a:t>준비단계</a:t>
          </a:r>
        </a:p>
      </dgm:t>
    </dgm:pt>
    <dgm:pt modelId="{AB170D8D-75C2-4129-9392-C7E1BBF05E0C}" type="parTrans" cxnId="{EB0926D8-22E8-4FD4-A92E-D040A55CDD04}">
      <dgm:prSet/>
      <dgm:spPr/>
      <dgm:t>
        <a:bodyPr/>
        <a:lstStyle/>
        <a:p>
          <a:pPr latinLnBrk="1"/>
          <a:endParaRPr lang="ko-KR" altLang="en-US"/>
        </a:p>
      </dgm:t>
    </dgm:pt>
    <dgm:pt modelId="{5337F1CF-06FA-44BB-A3B7-3A9DA8A8117D}" type="sibTrans" cxnId="{EB0926D8-22E8-4FD4-A92E-D040A55CDD04}">
      <dgm:prSet/>
      <dgm:spPr/>
      <dgm:t>
        <a:bodyPr/>
        <a:lstStyle/>
        <a:p>
          <a:pPr latinLnBrk="1"/>
          <a:endParaRPr lang="ko-KR" altLang="en-US"/>
        </a:p>
      </dgm:t>
    </dgm:pt>
    <dgm:pt modelId="{362A9F31-9A39-49C7-A7C7-1EAC0C860C78}">
      <dgm:prSet phldrT="[텍스트]" custT="1"/>
      <dgm:spPr>
        <a:solidFill>
          <a:schemeClr val="tx2">
            <a:lumMod val="20000"/>
            <a:lumOff val="80000"/>
          </a:schemeClr>
        </a:solidFill>
      </dgm:spPr>
      <dgm:t>
        <a:bodyPr/>
        <a:lstStyle/>
        <a:p>
          <a:pPr latinLnBrk="1"/>
          <a:r>
            <a:rPr lang="ko-KR" altLang="en-US" sz="1000" b="1" dirty="0">
              <a:solidFill>
                <a:schemeClr val="tx1"/>
              </a:solidFill>
            </a:rPr>
            <a:t>예비분석</a:t>
          </a:r>
          <a:endParaRPr lang="en-US" altLang="ko-KR" sz="1000" b="1" dirty="0">
            <a:solidFill>
              <a:schemeClr val="tx1"/>
            </a:solidFill>
          </a:endParaRPr>
        </a:p>
        <a:p>
          <a:pPr latinLnBrk="1"/>
          <a:r>
            <a:rPr lang="ko-KR" altLang="en-US" sz="1000" b="1" dirty="0">
              <a:solidFill>
                <a:schemeClr val="tx1"/>
              </a:solidFill>
            </a:rPr>
            <a:t>예측모델 생성</a:t>
          </a:r>
        </a:p>
      </dgm:t>
    </dgm:pt>
    <dgm:pt modelId="{D3450024-CF6D-4708-83EC-89B0A92810D6}" type="parTrans" cxnId="{F160D5B9-C5FA-48F0-825F-899B2B551256}">
      <dgm:prSet/>
      <dgm:spPr/>
      <dgm:t>
        <a:bodyPr/>
        <a:lstStyle/>
        <a:p>
          <a:pPr latinLnBrk="1"/>
          <a:endParaRPr lang="ko-KR" altLang="en-US"/>
        </a:p>
      </dgm:t>
    </dgm:pt>
    <dgm:pt modelId="{0F34323A-7225-48E8-9405-D1EDCEC41477}" type="sibTrans" cxnId="{F160D5B9-C5FA-48F0-825F-899B2B551256}">
      <dgm:prSet/>
      <dgm:spPr/>
      <dgm:t>
        <a:bodyPr/>
        <a:lstStyle/>
        <a:p>
          <a:pPr latinLnBrk="1"/>
          <a:endParaRPr lang="ko-KR" altLang="en-US"/>
        </a:p>
      </dgm:t>
    </dgm:pt>
    <dgm:pt modelId="{E655FE5E-5D9E-4E71-80AD-6D33F1DFC9C3}">
      <dgm:prSet phldrT="[텍스트]" custT="1"/>
      <dgm:spPr/>
      <dgm:t>
        <a:bodyPr/>
        <a:lstStyle/>
        <a:p>
          <a:pPr latinLnBrk="1"/>
          <a:r>
            <a:rPr lang="ko-KR" altLang="en-US" sz="1200" dirty="0"/>
            <a:t>모델 </a:t>
          </a:r>
          <a:endParaRPr lang="en-US" altLang="ko-KR" sz="1200" dirty="0"/>
        </a:p>
        <a:p>
          <a:pPr latinLnBrk="1"/>
          <a:r>
            <a:rPr lang="ko-KR" altLang="en-US" sz="1200" dirty="0"/>
            <a:t>검증</a:t>
          </a:r>
        </a:p>
      </dgm:t>
    </dgm:pt>
    <dgm:pt modelId="{966B5E60-A6F2-4C86-ABED-56A8DE63AA16}" type="parTrans" cxnId="{A90DB511-E715-4319-A2B7-57B371ACAC33}">
      <dgm:prSet/>
      <dgm:spPr/>
      <dgm:t>
        <a:bodyPr/>
        <a:lstStyle/>
        <a:p>
          <a:pPr latinLnBrk="1"/>
          <a:endParaRPr lang="ko-KR" altLang="en-US"/>
        </a:p>
      </dgm:t>
    </dgm:pt>
    <dgm:pt modelId="{AE72DF2A-77DC-40D1-982A-9CA40965EE6F}" type="sibTrans" cxnId="{A90DB511-E715-4319-A2B7-57B371ACAC33}">
      <dgm:prSet/>
      <dgm:spPr/>
      <dgm:t>
        <a:bodyPr/>
        <a:lstStyle/>
        <a:p>
          <a:pPr latinLnBrk="1"/>
          <a:endParaRPr lang="ko-KR" altLang="en-US"/>
        </a:p>
      </dgm:t>
    </dgm:pt>
    <dgm:pt modelId="{F21CCE59-B165-4042-AAD5-E89D007430C1}">
      <dgm:prSet phldrT="[텍스트]" custT="1"/>
      <dgm:spPr>
        <a:solidFill>
          <a:schemeClr val="tx2">
            <a:lumMod val="20000"/>
            <a:lumOff val="80000"/>
          </a:schemeClr>
        </a:solidFill>
      </dgm:spPr>
      <dgm:t>
        <a:bodyPr/>
        <a:lstStyle/>
        <a:p>
          <a:pPr latinLnBrk="1"/>
          <a:r>
            <a:rPr lang="ko-KR" altLang="en-US" sz="1000" b="1" dirty="0">
              <a:solidFill>
                <a:schemeClr val="tx1"/>
              </a:solidFill>
            </a:rPr>
            <a:t>모델 적용</a:t>
          </a:r>
          <a:r>
            <a:rPr lang="en-US" altLang="ko-KR" sz="1000" b="1" dirty="0">
              <a:solidFill>
                <a:schemeClr val="tx1"/>
              </a:solidFill>
            </a:rPr>
            <a:t>-</a:t>
          </a:r>
        </a:p>
        <a:p>
          <a:pPr latinLnBrk="1"/>
          <a:r>
            <a:rPr lang="ko-KR" altLang="en-US" sz="1000" b="1" dirty="0">
              <a:solidFill>
                <a:schemeClr val="tx1"/>
              </a:solidFill>
            </a:rPr>
            <a:t>보완 과정</a:t>
          </a:r>
        </a:p>
      </dgm:t>
    </dgm:pt>
    <dgm:pt modelId="{B3FA2760-1C4E-4806-A769-4839E3AA3BE5}" type="parTrans" cxnId="{7FC0A908-2BB4-42E6-AA3C-D54193BF5EBE}">
      <dgm:prSet/>
      <dgm:spPr/>
      <dgm:t>
        <a:bodyPr/>
        <a:lstStyle/>
        <a:p>
          <a:pPr latinLnBrk="1"/>
          <a:endParaRPr lang="ko-KR" altLang="en-US"/>
        </a:p>
      </dgm:t>
    </dgm:pt>
    <dgm:pt modelId="{85221E37-38A9-4BAD-B8BD-67EC4C6BB318}" type="sibTrans" cxnId="{7FC0A908-2BB4-42E6-AA3C-D54193BF5EBE}">
      <dgm:prSet/>
      <dgm:spPr/>
      <dgm:t>
        <a:bodyPr/>
        <a:lstStyle/>
        <a:p>
          <a:pPr latinLnBrk="1"/>
          <a:endParaRPr lang="ko-KR" altLang="en-US"/>
        </a:p>
      </dgm:t>
    </dgm:pt>
    <dgm:pt modelId="{5B931BF2-AB7C-4CB9-BB18-2F6CFC564179}" type="pres">
      <dgm:prSet presAssocID="{184733D9-F6C7-479F-B501-8FA2A3F9DE4C}" presName="Name0" presStyleCnt="0">
        <dgm:presLayoutVars>
          <dgm:dir/>
          <dgm:resizeHandles val="exact"/>
        </dgm:presLayoutVars>
      </dgm:prSet>
      <dgm:spPr/>
    </dgm:pt>
    <dgm:pt modelId="{AA2EA098-B2DC-4E0D-9E53-75A5E2453DF6}" type="pres">
      <dgm:prSet presAssocID="{E76E5445-4268-4E8B-A3EC-6A5C891D492A}" presName="node" presStyleLbl="node1" presStyleIdx="0" presStyleCnt="5">
        <dgm:presLayoutVars>
          <dgm:bulletEnabled val="1"/>
        </dgm:presLayoutVars>
      </dgm:prSet>
      <dgm:spPr/>
    </dgm:pt>
    <dgm:pt modelId="{20D93A9F-2D3A-44C5-827C-587288215443}" type="pres">
      <dgm:prSet presAssocID="{24A43719-2A1F-4ED8-B24C-62E6E75E8757}" presName="sibTrans" presStyleLbl="sibTrans2D1" presStyleIdx="0" presStyleCnt="4"/>
      <dgm:spPr/>
    </dgm:pt>
    <dgm:pt modelId="{5E217108-110A-4987-ADE5-97DE843D82B5}" type="pres">
      <dgm:prSet presAssocID="{24A43719-2A1F-4ED8-B24C-62E6E75E8757}" presName="connectorText" presStyleLbl="sibTrans2D1" presStyleIdx="0" presStyleCnt="4"/>
      <dgm:spPr/>
    </dgm:pt>
    <dgm:pt modelId="{438ED40A-78FF-4F80-ADF9-1ECEDEA3410B}" type="pres">
      <dgm:prSet presAssocID="{1B005372-027D-4AAE-BEE9-9BB7CAD7D885}" presName="node" presStyleLbl="node1" presStyleIdx="1" presStyleCnt="5">
        <dgm:presLayoutVars>
          <dgm:bulletEnabled val="1"/>
        </dgm:presLayoutVars>
      </dgm:prSet>
      <dgm:spPr/>
    </dgm:pt>
    <dgm:pt modelId="{7D1A926C-1E9F-4143-80F5-FB884FD56071}" type="pres">
      <dgm:prSet presAssocID="{5337F1CF-06FA-44BB-A3B7-3A9DA8A8117D}" presName="sibTrans" presStyleLbl="sibTrans2D1" presStyleIdx="1" presStyleCnt="4"/>
      <dgm:spPr/>
    </dgm:pt>
    <dgm:pt modelId="{93888A5B-0CFD-4ED4-AD88-93348AA73148}" type="pres">
      <dgm:prSet presAssocID="{5337F1CF-06FA-44BB-A3B7-3A9DA8A8117D}" presName="connectorText" presStyleLbl="sibTrans2D1" presStyleIdx="1" presStyleCnt="4"/>
      <dgm:spPr/>
    </dgm:pt>
    <dgm:pt modelId="{C7E93CF9-C3B6-4B24-9F10-2C7DD8FB9DA5}" type="pres">
      <dgm:prSet presAssocID="{362A9F31-9A39-49C7-A7C7-1EAC0C860C78}" presName="node" presStyleLbl="node1" presStyleIdx="2" presStyleCnt="5">
        <dgm:presLayoutVars>
          <dgm:bulletEnabled val="1"/>
        </dgm:presLayoutVars>
      </dgm:prSet>
      <dgm:spPr/>
    </dgm:pt>
    <dgm:pt modelId="{1FEB8421-4AD0-4694-B513-76124B1FBE55}" type="pres">
      <dgm:prSet presAssocID="{0F34323A-7225-48E8-9405-D1EDCEC41477}" presName="sibTrans" presStyleLbl="sibTrans2D1" presStyleIdx="2" presStyleCnt="4"/>
      <dgm:spPr/>
    </dgm:pt>
    <dgm:pt modelId="{02435A6F-0DCA-468D-8D55-424B968CB96A}" type="pres">
      <dgm:prSet presAssocID="{0F34323A-7225-48E8-9405-D1EDCEC41477}" presName="connectorText" presStyleLbl="sibTrans2D1" presStyleIdx="2" presStyleCnt="4"/>
      <dgm:spPr/>
    </dgm:pt>
    <dgm:pt modelId="{9DE139CA-95D3-4FAC-9BF1-563C8AC10788}" type="pres">
      <dgm:prSet presAssocID="{E655FE5E-5D9E-4E71-80AD-6D33F1DFC9C3}" presName="node" presStyleLbl="node1" presStyleIdx="3" presStyleCnt="5">
        <dgm:presLayoutVars>
          <dgm:bulletEnabled val="1"/>
        </dgm:presLayoutVars>
      </dgm:prSet>
      <dgm:spPr/>
    </dgm:pt>
    <dgm:pt modelId="{BBC97081-CA93-4EED-9F40-7F5CEF1FEFB0}" type="pres">
      <dgm:prSet presAssocID="{AE72DF2A-77DC-40D1-982A-9CA40965EE6F}" presName="sibTrans" presStyleLbl="sibTrans2D1" presStyleIdx="3" presStyleCnt="4"/>
      <dgm:spPr/>
    </dgm:pt>
    <dgm:pt modelId="{F02E2F56-1DE7-46A3-95D8-2BB80FC08368}" type="pres">
      <dgm:prSet presAssocID="{AE72DF2A-77DC-40D1-982A-9CA40965EE6F}" presName="connectorText" presStyleLbl="sibTrans2D1" presStyleIdx="3" presStyleCnt="4"/>
      <dgm:spPr/>
    </dgm:pt>
    <dgm:pt modelId="{634C0770-BFCE-40FE-85B7-78B51FCB7F05}" type="pres">
      <dgm:prSet presAssocID="{F21CCE59-B165-4042-AAD5-E89D007430C1}" presName="node" presStyleLbl="node1" presStyleIdx="4" presStyleCnt="5">
        <dgm:presLayoutVars>
          <dgm:bulletEnabled val="1"/>
        </dgm:presLayoutVars>
      </dgm:prSet>
      <dgm:spPr/>
    </dgm:pt>
  </dgm:ptLst>
  <dgm:cxnLst>
    <dgm:cxn modelId="{7FC0A908-2BB4-42E6-AA3C-D54193BF5EBE}" srcId="{184733D9-F6C7-479F-B501-8FA2A3F9DE4C}" destId="{F21CCE59-B165-4042-AAD5-E89D007430C1}" srcOrd="4" destOrd="0" parTransId="{B3FA2760-1C4E-4806-A769-4839E3AA3BE5}" sibTransId="{85221E37-38A9-4BAD-B8BD-67EC4C6BB318}"/>
    <dgm:cxn modelId="{A90DB511-E715-4319-A2B7-57B371ACAC33}" srcId="{184733D9-F6C7-479F-B501-8FA2A3F9DE4C}" destId="{E655FE5E-5D9E-4E71-80AD-6D33F1DFC9C3}" srcOrd="3" destOrd="0" parTransId="{966B5E60-A6F2-4C86-ABED-56A8DE63AA16}" sibTransId="{AE72DF2A-77DC-40D1-982A-9CA40965EE6F}"/>
    <dgm:cxn modelId="{881FE923-793E-432F-ACDB-0501A242EAA4}" type="presOf" srcId="{AE72DF2A-77DC-40D1-982A-9CA40965EE6F}" destId="{F02E2F56-1DE7-46A3-95D8-2BB80FC08368}" srcOrd="1" destOrd="0" presId="urn:microsoft.com/office/officeart/2005/8/layout/process1"/>
    <dgm:cxn modelId="{668A9624-DC94-42AA-92E1-58FBD1A3D73B}" type="presOf" srcId="{AE72DF2A-77DC-40D1-982A-9CA40965EE6F}" destId="{BBC97081-CA93-4EED-9F40-7F5CEF1FEFB0}" srcOrd="0" destOrd="0" presId="urn:microsoft.com/office/officeart/2005/8/layout/process1"/>
    <dgm:cxn modelId="{02013C3E-4D58-484C-ABE4-4ED7753938F2}" type="presOf" srcId="{0F34323A-7225-48E8-9405-D1EDCEC41477}" destId="{1FEB8421-4AD0-4694-B513-76124B1FBE55}" srcOrd="0" destOrd="0" presId="urn:microsoft.com/office/officeart/2005/8/layout/process1"/>
    <dgm:cxn modelId="{0600EF6E-1FEF-4AB1-93C2-E861F85D765B}" type="presOf" srcId="{F21CCE59-B165-4042-AAD5-E89D007430C1}" destId="{634C0770-BFCE-40FE-85B7-78B51FCB7F05}" srcOrd="0" destOrd="0" presId="urn:microsoft.com/office/officeart/2005/8/layout/process1"/>
    <dgm:cxn modelId="{956CD88D-602B-4973-9BA2-351479247E76}" type="presOf" srcId="{5337F1CF-06FA-44BB-A3B7-3A9DA8A8117D}" destId="{93888A5B-0CFD-4ED4-AD88-93348AA73148}" srcOrd="1" destOrd="0" presId="urn:microsoft.com/office/officeart/2005/8/layout/process1"/>
    <dgm:cxn modelId="{0A8CDE93-FCFF-473F-B547-B0AC05667FB6}" type="presOf" srcId="{0F34323A-7225-48E8-9405-D1EDCEC41477}" destId="{02435A6F-0DCA-468D-8D55-424B968CB96A}" srcOrd="1" destOrd="0" presId="urn:microsoft.com/office/officeart/2005/8/layout/process1"/>
    <dgm:cxn modelId="{1C8EFDA4-CCE7-473B-B7E8-82AA67F673B3}" type="presOf" srcId="{24A43719-2A1F-4ED8-B24C-62E6E75E8757}" destId="{20D93A9F-2D3A-44C5-827C-587288215443}" srcOrd="0" destOrd="0" presId="urn:microsoft.com/office/officeart/2005/8/layout/process1"/>
    <dgm:cxn modelId="{F160D5B9-C5FA-48F0-825F-899B2B551256}" srcId="{184733D9-F6C7-479F-B501-8FA2A3F9DE4C}" destId="{362A9F31-9A39-49C7-A7C7-1EAC0C860C78}" srcOrd="2" destOrd="0" parTransId="{D3450024-CF6D-4708-83EC-89B0A92810D6}" sibTransId="{0F34323A-7225-48E8-9405-D1EDCEC41477}"/>
    <dgm:cxn modelId="{6B8D7AC3-41F2-49D9-ABBF-FC208BBEC77C}" type="presOf" srcId="{24A43719-2A1F-4ED8-B24C-62E6E75E8757}" destId="{5E217108-110A-4987-ADE5-97DE843D82B5}" srcOrd="1" destOrd="0" presId="urn:microsoft.com/office/officeart/2005/8/layout/process1"/>
    <dgm:cxn modelId="{21B503C4-2CD2-490F-9D3D-FEDBE0F56846}" type="presOf" srcId="{1B005372-027D-4AAE-BEE9-9BB7CAD7D885}" destId="{438ED40A-78FF-4F80-ADF9-1ECEDEA3410B}" srcOrd="0" destOrd="0" presId="urn:microsoft.com/office/officeart/2005/8/layout/process1"/>
    <dgm:cxn modelId="{637CA1C6-FDC4-4C58-9D61-59CD8B9390DB}" type="presOf" srcId="{362A9F31-9A39-49C7-A7C7-1EAC0C860C78}" destId="{C7E93CF9-C3B6-4B24-9F10-2C7DD8FB9DA5}" srcOrd="0" destOrd="0" presId="urn:microsoft.com/office/officeart/2005/8/layout/process1"/>
    <dgm:cxn modelId="{748A09C9-4423-4C39-B0E2-3C72206B90D2}" type="presOf" srcId="{E655FE5E-5D9E-4E71-80AD-6D33F1DFC9C3}" destId="{9DE139CA-95D3-4FAC-9BF1-563C8AC10788}" srcOrd="0" destOrd="0" presId="urn:microsoft.com/office/officeart/2005/8/layout/process1"/>
    <dgm:cxn modelId="{5CD2D7D2-66DF-42D5-A1DC-F8070B7AC223}" type="presOf" srcId="{E76E5445-4268-4E8B-A3EC-6A5C891D492A}" destId="{AA2EA098-B2DC-4E0D-9E53-75A5E2453DF6}" srcOrd="0" destOrd="0" presId="urn:microsoft.com/office/officeart/2005/8/layout/process1"/>
    <dgm:cxn modelId="{EB0926D8-22E8-4FD4-A92E-D040A55CDD04}" srcId="{184733D9-F6C7-479F-B501-8FA2A3F9DE4C}" destId="{1B005372-027D-4AAE-BEE9-9BB7CAD7D885}" srcOrd="1" destOrd="0" parTransId="{AB170D8D-75C2-4129-9392-C7E1BBF05E0C}" sibTransId="{5337F1CF-06FA-44BB-A3B7-3A9DA8A8117D}"/>
    <dgm:cxn modelId="{A8CB8CD9-9A05-43FB-AFE6-B9C64746C07A}" srcId="{184733D9-F6C7-479F-B501-8FA2A3F9DE4C}" destId="{E76E5445-4268-4E8B-A3EC-6A5C891D492A}" srcOrd="0" destOrd="0" parTransId="{53A28657-5290-4404-83FF-05CADA456EC4}" sibTransId="{24A43719-2A1F-4ED8-B24C-62E6E75E8757}"/>
    <dgm:cxn modelId="{9C1A67EF-121F-4F98-9BEF-859E0F183286}" type="presOf" srcId="{184733D9-F6C7-479F-B501-8FA2A3F9DE4C}" destId="{5B931BF2-AB7C-4CB9-BB18-2F6CFC564179}" srcOrd="0" destOrd="0" presId="urn:microsoft.com/office/officeart/2005/8/layout/process1"/>
    <dgm:cxn modelId="{6BFCA3F0-F874-4E5B-8A8D-0C8A2F6F5B09}" type="presOf" srcId="{5337F1CF-06FA-44BB-A3B7-3A9DA8A8117D}" destId="{7D1A926C-1E9F-4143-80F5-FB884FD56071}" srcOrd="0" destOrd="0" presId="urn:microsoft.com/office/officeart/2005/8/layout/process1"/>
    <dgm:cxn modelId="{49C158B4-4BFC-4972-804D-9A62B3EC0A8C}" type="presParOf" srcId="{5B931BF2-AB7C-4CB9-BB18-2F6CFC564179}" destId="{AA2EA098-B2DC-4E0D-9E53-75A5E2453DF6}" srcOrd="0" destOrd="0" presId="urn:microsoft.com/office/officeart/2005/8/layout/process1"/>
    <dgm:cxn modelId="{0A519B50-AEA8-4EC0-8775-E679686593D7}" type="presParOf" srcId="{5B931BF2-AB7C-4CB9-BB18-2F6CFC564179}" destId="{20D93A9F-2D3A-44C5-827C-587288215443}" srcOrd="1" destOrd="0" presId="urn:microsoft.com/office/officeart/2005/8/layout/process1"/>
    <dgm:cxn modelId="{517FA8FE-0A65-445C-8665-2BD25DE95757}" type="presParOf" srcId="{20D93A9F-2D3A-44C5-827C-587288215443}" destId="{5E217108-110A-4987-ADE5-97DE843D82B5}" srcOrd="0" destOrd="0" presId="urn:microsoft.com/office/officeart/2005/8/layout/process1"/>
    <dgm:cxn modelId="{2275D84F-5683-4308-B7AB-0686C1BFDD1A}" type="presParOf" srcId="{5B931BF2-AB7C-4CB9-BB18-2F6CFC564179}" destId="{438ED40A-78FF-4F80-ADF9-1ECEDEA3410B}" srcOrd="2" destOrd="0" presId="urn:microsoft.com/office/officeart/2005/8/layout/process1"/>
    <dgm:cxn modelId="{6EEF388B-25A0-4CF4-8224-C6745F96F4BC}" type="presParOf" srcId="{5B931BF2-AB7C-4CB9-BB18-2F6CFC564179}" destId="{7D1A926C-1E9F-4143-80F5-FB884FD56071}" srcOrd="3" destOrd="0" presId="urn:microsoft.com/office/officeart/2005/8/layout/process1"/>
    <dgm:cxn modelId="{72D4E243-0699-4366-99BB-975BD5BEC45C}" type="presParOf" srcId="{7D1A926C-1E9F-4143-80F5-FB884FD56071}" destId="{93888A5B-0CFD-4ED4-AD88-93348AA73148}" srcOrd="0" destOrd="0" presId="urn:microsoft.com/office/officeart/2005/8/layout/process1"/>
    <dgm:cxn modelId="{91A8A3B2-E132-4F2E-8938-986CDC6F6864}" type="presParOf" srcId="{5B931BF2-AB7C-4CB9-BB18-2F6CFC564179}" destId="{C7E93CF9-C3B6-4B24-9F10-2C7DD8FB9DA5}" srcOrd="4" destOrd="0" presId="urn:microsoft.com/office/officeart/2005/8/layout/process1"/>
    <dgm:cxn modelId="{5015D988-FBCE-49AF-A6AC-F9A2B23AB777}" type="presParOf" srcId="{5B931BF2-AB7C-4CB9-BB18-2F6CFC564179}" destId="{1FEB8421-4AD0-4694-B513-76124B1FBE55}" srcOrd="5" destOrd="0" presId="urn:microsoft.com/office/officeart/2005/8/layout/process1"/>
    <dgm:cxn modelId="{06DA8812-E1E3-4ABF-AFFF-4C04FE2C6DA4}" type="presParOf" srcId="{1FEB8421-4AD0-4694-B513-76124B1FBE55}" destId="{02435A6F-0DCA-468D-8D55-424B968CB96A}" srcOrd="0" destOrd="0" presId="urn:microsoft.com/office/officeart/2005/8/layout/process1"/>
    <dgm:cxn modelId="{D102434D-9A52-4930-A12B-595D45651796}" type="presParOf" srcId="{5B931BF2-AB7C-4CB9-BB18-2F6CFC564179}" destId="{9DE139CA-95D3-4FAC-9BF1-563C8AC10788}" srcOrd="6" destOrd="0" presId="urn:microsoft.com/office/officeart/2005/8/layout/process1"/>
    <dgm:cxn modelId="{A3DDEB63-D925-4ED5-9C43-4CCB2F85AB38}" type="presParOf" srcId="{5B931BF2-AB7C-4CB9-BB18-2F6CFC564179}" destId="{BBC97081-CA93-4EED-9F40-7F5CEF1FEFB0}" srcOrd="7" destOrd="0" presId="urn:microsoft.com/office/officeart/2005/8/layout/process1"/>
    <dgm:cxn modelId="{0BA21983-1833-40DF-9687-9031C267C3FF}" type="presParOf" srcId="{BBC97081-CA93-4EED-9F40-7F5CEF1FEFB0}" destId="{F02E2F56-1DE7-46A3-95D8-2BB80FC08368}" srcOrd="0" destOrd="0" presId="urn:microsoft.com/office/officeart/2005/8/layout/process1"/>
    <dgm:cxn modelId="{74B2F94C-3657-4E11-8B67-F83323D05D14}" type="presParOf" srcId="{5B931BF2-AB7C-4CB9-BB18-2F6CFC564179}" destId="{634C0770-BFCE-40FE-85B7-78B51FCB7F05}"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2148A-AB17-4E88-B95B-478E60AA720C}">
      <dsp:nvSpPr>
        <dsp:cNvPr id="0" name=""/>
        <dsp:cNvSpPr/>
      </dsp:nvSpPr>
      <dsp:spPr>
        <a:xfrm rot="16200000">
          <a:off x="130022" y="-115330"/>
          <a:ext cx="658587" cy="920378"/>
        </a:xfrm>
        <a:prstGeom prst="down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통계분석</a:t>
          </a:r>
          <a:r>
            <a:rPr lang="en-US" altLang="ko-KR" sz="1200" kern="1200" dirty="0"/>
            <a:t>:</a:t>
          </a:r>
          <a:endParaRPr lang="ko-KR" altLang="en-US" sz="1200" kern="1200" dirty="0"/>
        </a:p>
      </dsp:txBody>
      <dsp:txXfrm rot="5400000">
        <a:off x="-873" y="180212"/>
        <a:ext cx="805125" cy="329293"/>
      </dsp:txXfrm>
    </dsp:sp>
    <dsp:sp modelId="{2C17430C-E04F-4B25-B8B7-1DD875F993CB}">
      <dsp:nvSpPr>
        <dsp:cNvPr id="0" name=""/>
        <dsp:cNvSpPr/>
      </dsp:nvSpPr>
      <dsp:spPr>
        <a:xfrm rot="5400000">
          <a:off x="1101746" y="201689"/>
          <a:ext cx="658587" cy="918339"/>
        </a:xfrm>
        <a:prstGeom prst="down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t>M.L</a:t>
          </a:r>
          <a:endParaRPr lang="ko-KR" altLang="en-US" sz="1400" kern="1200" dirty="0"/>
        </a:p>
      </dsp:txBody>
      <dsp:txXfrm rot="-5400000">
        <a:off x="1087124" y="496212"/>
        <a:ext cx="803086" cy="3292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417EB-3543-46C4-B465-7BCC74C0638B}">
      <dsp:nvSpPr>
        <dsp:cNvPr id="0" name=""/>
        <dsp:cNvSpPr/>
      </dsp:nvSpPr>
      <dsp:spPr>
        <a:xfrm>
          <a:off x="3656" y="53126"/>
          <a:ext cx="1133563" cy="6801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문제 제기</a:t>
          </a:r>
        </a:p>
      </dsp:txBody>
      <dsp:txXfrm>
        <a:off x="23577" y="73047"/>
        <a:ext cx="1093721" cy="640296"/>
      </dsp:txXfrm>
    </dsp:sp>
    <dsp:sp modelId="{BB21961B-2F53-4A96-A28E-AD7C628E0A53}">
      <dsp:nvSpPr>
        <dsp:cNvPr id="0" name=""/>
        <dsp:cNvSpPr/>
      </dsp:nvSpPr>
      <dsp:spPr>
        <a:xfrm>
          <a:off x="1250576" y="252633"/>
          <a:ext cx="240315" cy="2811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latinLnBrk="1">
            <a:lnSpc>
              <a:spcPct val="90000"/>
            </a:lnSpc>
            <a:spcBef>
              <a:spcPct val="0"/>
            </a:spcBef>
            <a:spcAft>
              <a:spcPct val="35000"/>
            </a:spcAft>
            <a:buNone/>
          </a:pPr>
          <a:endParaRPr lang="ko-KR" altLang="en-US" sz="700" kern="1200"/>
        </a:p>
      </dsp:txBody>
      <dsp:txXfrm>
        <a:off x="1250576" y="308858"/>
        <a:ext cx="168221" cy="168673"/>
      </dsp:txXfrm>
    </dsp:sp>
    <dsp:sp modelId="{70270290-A20C-4146-88FB-8C043BF75750}">
      <dsp:nvSpPr>
        <dsp:cNvPr id="0" name=""/>
        <dsp:cNvSpPr/>
      </dsp:nvSpPr>
      <dsp:spPr>
        <a:xfrm>
          <a:off x="1590645" y="53126"/>
          <a:ext cx="1133563" cy="680138"/>
        </a:xfrm>
        <a:prstGeom prst="roundRect">
          <a:avLst>
            <a:gd name="adj" fmla="val 10000"/>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solidFill>
                <a:schemeClr val="tx1"/>
              </a:solidFill>
            </a:rPr>
            <a:t>모집단</a:t>
          </a:r>
          <a:endParaRPr lang="en-US" altLang="ko-KR" sz="900" kern="1200" dirty="0">
            <a:solidFill>
              <a:schemeClr val="tx1"/>
            </a:solidFill>
          </a:endParaRPr>
        </a:p>
        <a:p>
          <a:pPr marL="0" lvl="0" indent="0" algn="ctr" defTabSz="400050" latinLnBrk="1">
            <a:lnSpc>
              <a:spcPct val="90000"/>
            </a:lnSpc>
            <a:spcBef>
              <a:spcPct val="0"/>
            </a:spcBef>
            <a:spcAft>
              <a:spcPct val="35000"/>
            </a:spcAft>
            <a:buNone/>
          </a:pPr>
          <a:r>
            <a:rPr lang="ko-KR" altLang="en-US" sz="900" kern="1200" dirty="0">
              <a:solidFill>
                <a:schemeClr val="tx1"/>
              </a:solidFill>
            </a:rPr>
            <a:t>표본추출</a:t>
          </a:r>
        </a:p>
      </dsp:txBody>
      <dsp:txXfrm>
        <a:off x="1610566" y="73047"/>
        <a:ext cx="1093721" cy="640296"/>
      </dsp:txXfrm>
    </dsp:sp>
    <dsp:sp modelId="{4634BF57-C6B4-4DBC-AA6E-A0F549DD084C}">
      <dsp:nvSpPr>
        <dsp:cNvPr id="0" name=""/>
        <dsp:cNvSpPr/>
      </dsp:nvSpPr>
      <dsp:spPr>
        <a:xfrm>
          <a:off x="2837565" y="252633"/>
          <a:ext cx="240315" cy="2811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latinLnBrk="1">
            <a:lnSpc>
              <a:spcPct val="90000"/>
            </a:lnSpc>
            <a:spcBef>
              <a:spcPct val="0"/>
            </a:spcBef>
            <a:spcAft>
              <a:spcPct val="35000"/>
            </a:spcAft>
            <a:buNone/>
          </a:pPr>
          <a:endParaRPr lang="ko-KR" altLang="en-US" sz="700" kern="1200"/>
        </a:p>
      </dsp:txBody>
      <dsp:txXfrm>
        <a:off x="2837565" y="308858"/>
        <a:ext cx="168221" cy="168673"/>
      </dsp:txXfrm>
    </dsp:sp>
    <dsp:sp modelId="{0239F36E-BB54-43AD-972E-D3A5C081748F}">
      <dsp:nvSpPr>
        <dsp:cNvPr id="0" name=""/>
        <dsp:cNvSpPr/>
      </dsp:nvSpPr>
      <dsp:spPr>
        <a:xfrm>
          <a:off x="3177634" y="53126"/>
          <a:ext cx="1133563" cy="6801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자료수집</a:t>
          </a:r>
        </a:p>
      </dsp:txBody>
      <dsp:txXfrm>
        <a:off x="3197555" y="73047"/>
        <a:ext cx="1093721" cy="640296"/>
      </dsp:txXfrm>
    </dsp:sp>
    <dsp:sp modelId="{4337589F-AD91-4F07-8685-7B8163E69967}">
      <dsp:nvSpPr>
        <dsp:cNvPr id="0" name=""/>
        <dsp:cNvSpPr/>
      </dsp:nvSpPr>
      <dsp:spPr>
        <a:xfrm>
          <a:off x="4424554" y="252633"/>
          <a:ext cx="240315" cy="2811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latinLnBrk="1">
            <a:lnSpc>
              <a:spcPct val="90000"/>
            </a:lnSpc>
            <a:spcBef>
              <a:spcPct val="0"/>
            </a:spcBef>
            <a:spcAft>
              <a:spcPct val="35000"/>
            </a:spcAft>
            <a:buNone/>
          </a:pPr>
          <a:endParaRPr lang="ko-KR" altLang="en-US" sz="700" kern="1200"/>
        </a:p>
      </dsp:txBody>
      <dsp:txXfrm>
        <a:off x="4424554" y="308858"/>
        <a:ext cx="168221" cy="168673"/>
      </dsp:txXfrm>
    </dsp:sp>
    <dsp:sp modelId="{3F068CA4-00F9-467E-8BF2-B207D93038F5}">
      <dsp:nvSpPr>
        <dsp:cNvPr id="0" name=""/>
        <dsp:cNvSpPr/>
      </dsp:nvSpPr>
      <dsp:spPr>
        <a:xfrm>
          <a:off x="4764623" y="53126"/>
          <a:ext cx="1133563" cy="680138"/>
        </a:xfrm>
        <a:prstGeom prst="roundRect">
          <a:avLst>
            <a:gd name="adj" fmla="val 10000"/>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solidFill>
                <a:schemeClr val="tx1"/>
              </a:solidFill>
            </a:rPr>
            <a:t>통계분석</a:t>
          </a:r>
          <a:endParaRPr lang="en-US" altLang="ko-KR" sz="900" kern="1200" dirty="0">
            <a:solidFill>
              <a:schemeClr val="tx1"/>
            </a:solidFill>
          </a:endParaRPr>
        </a:p>
        <a:p>
          <a:pPr marL="0" lvl="0" indent="0" algn="ctr" defTabSz="400050" latinLnBrk="1">
            <a:lnSpc>
              <a:spcPct val="90000"/>
            </a:lnSpc>
            <a:spcBef>
              <a:spcPct val="0"/>
            </a:spcBef>
            <a:spcAft>
              <a:spcPct val="35000"/>
            </a:spcAft>
            <a:buNone/>
          </a:pPr>
          <a:r>
            <a:rPr lang="en-US" altLang="ko-KR" sz="900" kern="1200" dirty="0">
              <a:solidFill>
                <a:schemeClr val="tx1"/>
              </a:solidFill>
            </a:rPr>
            <a:t>(</a:t>
          </a:r>
          <a:r>
            <a:rPr lang="ko-KR" altLang="en-US" sz="900" kern="1200" dirty="0" err="1">
              <a:solidFill>
                <a:schemeClr val="tx1"/>
              </a:solidFill>
            </a:rPr>
            <a:t>모수추정</a:t>
          </a:r>
          <a:r>
            <a:rPr lang="en-US" altLang="ko-KR" sz="900" kern="1200" dirty="0">
              <a:solidFill>
                <a:schemeClr val="tx1"/>
              </a:solidFill>
            </a:rPr>
            <a:t>,</a:t>
          </a:r>
          <a:r>
            <a:rPr lang="ko-KR" altLang="en-US" sz="900" kern="1200" dirty="0">
              <a:solidFill>
                <a:schemeClr val="tx1"/>
              </a:solidFill>
            </a:rPr>
            <a:t>가설검정</a:t>
          </a:r>
          <a:r>
            <a:rPr lang="en-US" altLang="ko-KR" sz="900" kern="1200" dirty="0">
              <a:solidFill>
                <a:schemeClr val="tx1"/>
              </a:solidFill>
            </a:rPr>
            <a:t>)</a:t>
          </a:r>
          <a:endParaRPr lang="ko-KR" altLang="en-US" sz="900" kern="1200" dirty="0">
            <a:solidFill>
              <a:schemeClr val="tx1"/>
            </a:solidFill>
          </a:endParaRPr>
        </a:p>
      </dsp:txBody>
      <dsp:txXfrm>
        <a:off x="4784544" y="73047"/>
        <a:ext cx="1093721" cy="640296"/>
      </dsp:txXfrm>
    </dsp:sp>
    <dsp:sp modelId="{626E21A1-80BF-46FB-AE61-09D03B04B6AF}">
      <dsp:nvSpPr>
        <dsp:cNvPr id="0" name=""/>
        <dsp:cNvSpPr/>
      </dsp:nvSpPr>
      <dsp:spPr>
        <a:xfrm>
          <a:off x="6011542" y="252633"/>
          <a:ext cx="240315" cy="28112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latinLnBrk="1">
            <a:lnSpc>
              <a:spcPct val="90000"/>
            </a:lnSpc>
            <a:spcBef>
              <a:spcPct val="0"/>
            </a:spcBef>
            <a:spcAft>
              <a:spcPct val="35000"/>
            </a:spcAft>
            <a:buNone/>
          </a:pPr>
          <a:endParaRPr lang="ko-KR" altLang="en-US" sz="700" kern="1200"/>
        </a:p>
      </dsp:txBody>
      <dsp:txXfrm>
        <a:off x="6011542" y="308858"/>
        <a:ext cx="168221" cy="168673"/>
      </dsp:txXfrm>
    </dsp:sp>
    <dsp:sp modelId="{C3F1ECA8-3E42-467E-A715-173AC03C9C9C}">
      <dsp:nvSpPr>
        <dsp:cNvPr id="0" name=""/>
        <dsp:cNvSpPr/>
      </dsp:nvSpPr>
      <dsp:spPr>
        <a:xfrm>
          <a:off x="6351611" y="53126"/>
          <a:ext cx="1133563" cy="68013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정보전달</a:t>
          </a:r>
          <a:r>
            <a:rPr lang="en-US" altLang="ko-KR" sz="900" kern="1200" dirty="0"/>
            <a:t>.</a:t>
          </a:r>
        </a:p>
        <a:p>
          <a:pPr marL="0" lvl="0" indent="0" algn="ctr" defTabSz="400050" latinLnBrk="1">
            <a:lnSpc>
              <a:spcPct val="90000"/>
            </a:lnSpc>
            <a:spcBef>
              <a:spcPct val="0"/>
            </a:spcBef>
            <a:spcAft>
              <a:spcPct val="35000"/>
            </a:spcAft>
            <a:buNone/>
          </a:pPr>
          <a:r>
            <a:rPr lang="ko-KR" altLang="en-US" sz="900" kern="1200" dirty="0"/>
            <a:t>의사결정 활용</a:t>
          </a:r>
        </a:p>
      </dsp:txBody>
      <dsp:txXfrm>
        <a:off x="6371532" y="73047"/>
        <a:ext cx="1093721" cy="6402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070B7-126A-4EFC-82C5-44C8AFE5E6A9}">
      <dsp:nvSpPr>
        <dsp:cNvPr id="0" name=""/>
        <dsp:cNvSpPr/>
      </dsp:nvSpPr>
      <dsp:spPr>
        <a:xfrm>
          <a:off x="792088" y="1416654"/>
          <a:ext cx="1017144" cy="520718"/>
        </a:xfrm>
        <a:prstGeom prst="roundRect">
          <a:avLst>
            <a:gd name="adj" fmla="val 10000"/>
          </a:avLst>
        </a:prstGeom>
        <a:solidFill>
          <a:schemeClr val="accent1">
            <a:hueOff val="0"/>
            <a:satOff val="0"/>
            <a:lumOff val="0"/>
            <a:alphaOff val="0"/>
          </a:schemeClr>
        </a:solidFill>
        <a:ln w="25400" cap="flat" cmpd="sng" algn="ctr">
          <a:solidFill>
            <a:schemeClr val="tx1">
              <a:lumMod val="85000"/>
              <a:lumOff val="1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latinLnBrk="1">
            <a:lnSpc>
              <a:spcPct val="90000"/>
            </a:lnSpc>
            <a:spcBef>
              <a:spcPct val="0"/>
            </a:spcBef>
            <a:spcAft>
              <a:spcPct val="35000"/>
            </a:spcAft>
            <a:buNone/>
          </a:pPr>
          <a:r>
            <a:rPr lang="ko-KR" altLang="en-US" sz="1400" b="1" kern="1200" dirty="0"/>
            <a:t>통계분석</a:t>
          </a:r>
        </a:p>
      </dsp:txBody>
      <dsp:txXfrm>
        <a:off x="807339" y="1431905"/>
        <a:ext cx="986642" cy="490216"/>
      </dsp:txXfrm>
    </dsp:sp>
    <dsp:sp modelId="{3B11B56C-192A-495D-852A-B2EA87BAA75F}">
      <dsp:nvSpPr>
        <dsp:cNvPr id="0" name=""/>
        <dsp:cNvSpPr/>
      </dsp:nvSpPr>
      <dsp:spPr>
        <a:xfrm rot="17945813">
          <a:off x="1527373" y="1181522"/>
          <a:ext cx="1097345" cy="32124"/>
        </a:xfrm>
        <a:custGeom>
          <a:avLst/>
          <a:gdLst/>
          <a:ahLst/>
          <a:cxnLst/>
          <a:rect l="0" t="0" r="0" b="0"/>
          <a:pathLst>
            <a:path>
              <a:moveTo>
                <a:pt x="0" y="16062"/>
              </a:moveTo>
              <a:lnTo>
                <a:pt x="1097345"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2048612" y="1170150"/>
        <a:ext cx="54867" cy="54867"/>
      </dsp:txXfrm>
    </dsp:sp>
    <dsp:sp modelId="{D47949DC-6930-41A7-A49E-13C5939937F7}">
      <dsp:nvSpPr>
        <dsp:cNvPr id="0" name=""/>
        <dsp:cNvSpPr/>
      </dsp:nvSpPr>
      <dsp:spPr>
        <a:xfrm>
          <a:off x="2342859" y="384638"/>
          <a:ext cx="1334065" cy="667032"/>
        </a:xfrm>
        <a:prstGeom prst="roundRect">
          <a:avLst>
            <a:gd name="adj" fmla="val 10000"/>
          </a:avLst>
        </a:prstGeom>
        <a:solidFill>
          <a:schemeClr val="tx2">
            <a:lumMod val="20000"/>
            <a:lumOff val="8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latinLnBrk="1">
            <a:lnSpc>
              <a:spcPct val="90000"/>
            </a:lnSpc>
            <a:spcBef>
              <a:spcPct val="0"/>
            </a:spcBef>
            <a:spcAft>
              <a:spcPct val="35000"/>
            </a:spcAft>
            <a:buNone/>
          </a:pPr>
          <a:r>
            <a:rPr lang="ko-KR" altLang="en-US" sz="1400" b="1" kern="1200" dirty="0">
              <a:solidFill>
                <a:schemeClr val="tx1"/>
              </a:solidFill>
            </a:rPr>
            <a:t>차이검정</a:t>
          </a:r>
        </a:p>
      </dsp:txBody>
      <dsp:txXfrm>
        <a:off x="2362396" y="404175"/>
        <a:ext cx="1294991" cy="627958"/>
      </dsp:txXfrm>
    </dsp:sp>
    <dsp:sp modelId="{94B65114-021E-4DCD-92A9-B1FB7027E54B}">
      <dsp:nvSpPr>
        <dsp:cNvPr id="0" name=""/>
        <dsp:cNvSpPr/>
      </dsp:nvSpPr>
      <dsp:spPr>
        <a:xfrm rot="19457599">
          <a:off x="3615156" y="510321"/>
          <a:ext cx="657162" cy="32124"/>
        </a:xfrm>
        <a:custGeom>
          <a:avLst/>
          <a:gdLst/>
          <a:ahLst/>
          <a:cxnLst/>
          <a:rect l="0" t="0" r="0" b="0"/>
          <a:pathLst>
            <a:path>
              <a:moveTo>
                <a:pt x="0" y="16062"/>
              </a:moveTo>
              <a:lnTo>
                <a:pt x="657162"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3927308" y="509954"/>
        <a:ext cx="32858" cy="32858"/>
      </dsp:txXfrm>
    </dsp:sp>
    <dsp:sp modelId="{1A778C05-1413-4AEC-80C9-6CA726F1792D}">
      <dsp:nvSpPr>
        <dsp:cNvPr id="0" name=""/>
        <dsp:cNvSpPr/>
      </dsp:nvSpPr>
      <dsp:spPr>
        <a:xfrm>
          <a:off x="4210550" y="1094"/>
          <a:ext cx="1334065" cy="667032"/>
        </a:xfrm>
        <a:prstGeom prst="roundRect">
          <a:avLst>
            <a:gd name="adj" fmla="val 10000"/>
          </a:avLst>
        </a:prstGeom>
        <a:solidFill>
          <a:schemeClr val="tx2">
            <a:lumMod val="20000"/>
            <a:lumOff val="80000"/>
          </a:schemeClr>
        </a:solidFill>
        <a:ln w="25400" cap="flat" cmpd="sng" algn="ctr">
          <a:solidFill>
            <a:schemeClr val="tx2">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en-US" altLang="ko-KR" sz="1200" b="1" kern="1200" dirty="0">
              <a:solidFill>
                <a:schemeClr val="tx1"/>
              </a:solidFill>
            </a:rPr>
            <a:t>t</a:t>
          </a:r>
          <a:r>
            <a:rPr lang="ko-KR" altLang="en-US" sz="1200" b="1" kern="1200" dirty="0">
              <a:solidFill>
                <a:schemeClr val="tx1"/>
              </a:solidFill>
            </a:rPr>
            <a:t>검정</a:t>
          </a:r>
        </a:p>
      </dsp:txBody>
      <dsp:txXfrm>
        <a:off x="4230087" y="20631"/>
        <a:ext cx="1294991" cy="627958"/>
      </dsp:txXfrm>
    </dsp:sp>
    <dsp:sp modelId="{65479C93-8504-47AF-B8D4-B9BB41494671}">
      <dsp:nvSpPr>
        <dsp:cNvPr id="0" name=""/>
        <dsp:cNvSpPr/>
      </dsp:nvSpPr>
      <dsp:spPr>
        <a:xfrm rot="2142401">
          <a:off x="3615156" y="893864"/>
          <a:ext cx="657162" cy="32124"/>
        </a:xfrm>
        <a:custGeom>
          <a:avLst/>
          <a:gdLst/>
          <a:ahLst/>
          <a:cxnLst/>
          <a:rect l="0" t="0" r="0" b="0"/>
          <a:pathLst>
            <a:path>
              <a:moveTo>
                <a:pt x="0" y="16062"/>
              </a:moveTo>
              <a:lnTo>
                <a:pt x="657162"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3927308" y="893497"/>
        <a:ext cx="32858" cy="32858"/>
      </dsp:txXfrm>
    </dsp:sp>
    <dsp:sp modelId="{8D05E8E1-0FBD-4F5C-B7E9-3534ABC01F66}">
      <dsp:nvSpPr>
        <dsp:cNvPr id="0" name=""/>
        <dsp:cNvSpPr/>
      </dsp:nvSpPr>
      <dsp:spPr>
        <a:xfrm>
          <a:off x="4210550" y="768182"/>
          <a:ext cx="1334065" cy="667032"/>
        </a:xfrm>
        <a:prstGeom prst="roundRect">
          <a:avLst>
            <a:gd name="adj" fmla="val 10000"/>
          </a:avLst>
        </a:prstGeom>
        <a:solidFill>
          <a:schemeClr val="tx2">
            <a:lumMod val="20000"/>
            <a:lumOff val="80000"/>
          </a:schemeClr>
        </a:solidFill>
        <a:ln w="25400" cap="flat" cmpd="sng" algn="ctr">
          <a:solidFill>
            <a:schemeClr val="tx2">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en-US" altLang="ko-KR" sz="1200" b="1" kern="1200" dirty="0">
              <a:solidFill>
                <a:schemeClr val="tx1"/>
              </a:solidFill>
            </a:rPr>
            <a:t>ANOVA</a:t>
          </a:r>
          <a:endParaRPr lang="ko-KR" altLang="en-US" sz="1200" b="1" kern="1200" dirty="0">
            <a:solidFill>
              <a:schemeClr val="tx1"/>
            </a:solidFill>
          </a:endParaRPr>
        </a:p>
      </dsp:txBody>
      <dsp:txXfrm>
        <a:off x="4230087" y="787719"/>
        <a:ext cx="1294991" cy="627958"/>
      </dsp:txXfrm>
    </dsp:sp>
    <dsp:sp modelId="{68E7A487-7764-4A2C-A83B-A0971F98C6BB}">
      <dsp:nvSpPr>
        <dsp:cNvPr id="0" name=""/>
        <dsp:cNvSpPr/>
      </dsp:nvSpPr>
      <dsp:spPr>
        <a:xfrm rot="3654187">
          <a:off x="1527373" y="2140381"/>
          <a:ext cx="1097345" cy="32124"/>
        </a:xfrm>
        <a:custGeom>
          <a:avLst/>
          <a:gdLst/>
          <a:ahLst/>
          <a:cxnLst/>
          <a:rect l="0" t="0" r="0" b="0"/>
          <a:pathLst>
            <a:path>
              <a:moveTo>
                <a:pt x="0" y="16062"/>
              </a:moveTo>
              <a:lnTo>
                <a:pt x="1097345"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2048612" y="2129010"/>
        <a:ext cx="54867" cy="54867"/>
      </dsp:txXfrm>
    </dsp:sp>
    <dsp:sp modelId="{E9DC516B-D13C-495D-9242-0D451F7799E8}">
      <dsp:nvSpPr>
        <dsp:cNvPr id="0" name=""/>
        <dsp:cNvSpPr/>
      </dsp:nvSpPr>
      <dsp:spPr>
        <a:xfrm>
          <a:off x="2342859" y="2302357"/>
          <a:ext cx="1334065" cy="667032"/>
        </a:xfrm>
        <a:prstGeom prst="roundRect">
          <a:avLst>
            <a:gd name="adj" fmla="val 10000"/>
          </a:avLst>
        </a:prstGeom>
        <a:solidFill>
          <a:schemeClr val="accent6">
            <a:lumMod val="40000"/>
            <a:lumOff val="60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latinLnBrk="1">
            <a:lnSpc>
              <a:spcPct val="90000"/>
            </a:lnSpc>
            <a:spcBef>
              <a:spcPct val="0"/>
            </a:spcBef>
            <a:spcAft>
              <a:spcPct val="35000"/>
            </a:spcAft>
            <a:buNone/>
          </a:pPr>
          <a:r>
            <a:rPr lang="ko-KR" altLang="en-US" sz="1400" b="1" kern="1200" dirty="0">
              <a:solidFill>
                <a:schemeClr val="tx1"/>
              </a:solidFill>
            </a:rPr>
            <a:t>관계검정</a:t>
          </a:r>
        </a:p>
      </dsp:txBody>
      <dsp:txXfrm>
        <a:off x="2362396" y="2321894"/>
        <a:ext cx="1294991" cy="627958"/>
      </dsp:txXfrm>
    </dsp:sp>
    <dsp:sp modelId="{2B41487C-034D-4483-A937-4326B73D0A41}">
      <dsp:nvSpPr>
        <dsp:cNvPr id="0" name=""/>
        <dsp:cNvSpPr/>
      </dsp:nvSpPr>
      <dsp:spPr>
        <a:xfrm rot="18289469">
          <a:off x="3476516" y="2236267"/>
          <a:ext cx="934440" cy="32124"/>
        </a:xfrm>
        <a:custGeom>
          <a:avLst/>
          <a:gdLst/>
          <a:ahLst/>
          <a:cxnLst/>
          <a:rect l="0" t="0" r="0" b="0"/>
          <a:pathLst>
            <a:path>
              <a:moveTo>
                <a:pt x="0" y="16062"/>
              </a:moveTo>
              <a:lnTo>
                <a:pt x="934440"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3920376" y="2228968"/>
        <a:ext cx="46722" cy="46722"/>
      </dsp:txXfrm>
    </dsp:sp>
    <dsp:sp modelId="{514AA1FE-46F4-4190-91D5-F20FE206419B}">
      <dsp:nvSpPr>
        <dsp:cNvPr id="0" name=""/>
        <dsp:cNvSpPr/>
      </dsp:nvSpPr>
      <dsp:spPr>
        <a:xfrm>
          <a:off x="4210550" y="1535269"/>
          <a:ext cx="1334065" cy="667032"/>
        </a:xfrm>
        <a:prstGeom prst="roundRect">
          <a:avLst>
            <a:gd name="adj" fmla="val 10000"/>
          </a:avLst>
        </a:prstGeom>
        <a:solidFill>
          <a:schemeClr val="accent6">
            <a:lumMod val="20000"/>
            <a:lumOff val="80000"/>
          </a:schemeClr>
        </a:solidFill>
        <a:ln w="25400" cap="flat"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b="1" kern="1200" dirty="0">
              <a:solidFill>
                <a:schemeClr val="tx1"/>
              </a:solidFill>
            </a:rPr>
            <a:t>상관분석</a:t>
          </a:r>
        </a:p>
      </dsp:txBody>
      <dsp:txXfrm>
        <a:off x="4230087" y="1554806"/>
        <a:ext cx="1294991" cy="627958"/>
      </dsp:txXfrm>
    </dsp:sp>
    <dsp:sp modelId="{E68BCBB2-BF78-443B-92AC-05B673CB9748}">
      <dsp:nvSpPr>
        <dsp:cNvPr id="0" name=""/>
        <dsp:cNvSpPr/>
      </dsp:nvSpPr>
      <dsp:spPr>
        <a:xfrm>
          <a:off x="3676924" y="2619811"/>
          <a:ext cx="533626" cy="32124"/>
        </a:xfrm>
        <a:custGeom>
          <a:avLst/>
          <a:gdLst/>
          <a:ahLst/>
          <a:cxnLst/>
          <a:rect l="0" t="0" r="0" b="0"/>
          <a:pathLst>
            <a:path>
              <a:moveTo>
                <a:pt x="0" y="16062"/>
              </a:moveTo>
              <a:lnTo>
                <a:pt x="533626"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3930396" y="2622532"/>
        <a:ext cx="26681" cy="26681"/>
      </dsp:txXfrm>
    </dsp:sp>
    <dsp:sp modelId="{B62776EE-EBD6-4124-8543-1481D873F5BB}">
      <dsp:nvSpPr>
        <dsp:cNvPr id="0" name=""/>
        <dsp:cNvSpPr/>
      </dsp:nvSpPr>
      <dsp:spPr>
        <a:xfrm>
          <a:off x="4210550" y="2302357"/>
          <a:ext cx="1334065" cy="667032"/>
        </a:xfrm>
        <a:prstGeom prst="roundRect">
          <a:avLst>
            <a:gd name="adj" fmla="val 10000"/>
          </a:avLst>
        </a:prstGeom>
        <a:solidFill>
          <a:schemeClr val="accent6">
            <a:lumMod val="20000"/>
            <a:lumOff val="80000"/>
          </a:schemeClr>
        </a:solidFill>
        <a:ln w="25400" cap="flat"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b="1" kern="1200" dirty="0">
              <a:solidFill>
                <a:schemeClr val="tx1"/>
              </a:solidFill>
            </a:rPr>
            <a:t>회귀분석</a:t>
          </a:r>
        </a:p>
      </dsp:txBody>
      <dsp:txXfrm>
        <a:off x="4230087" y="2321894"/>
        <a:ext cx="1294991" cy="627958"/>
      </dsp:txXfrm>
    </dsp:sp>
    <dsp:sp modelId="{6F0D57D6-FF77-4DFE-BCAC-4F5F2E387A9F}">
      <dsp:nvSpPr>
        <dsp:cNvPr id="0" name=""/>
        <dsp:cNvSpPr/>
      </dsp:nvSpPr>
      <dsp:spPr>
        <a:xfrm rot="3310531">
          <a:off x="3476516" y="3003355"/>
          <a:ext cx="934440" cy="32124"/>
        </a:xfrm>
        <a:custGeom>
          <a:avLst/>
          <a:gdLst/>
          <a:ahLst/>
          <a:cxnLst/>
          <a:rect l="0" t="0" r="0" b="0"/>
          <a:pathLst>
            <a:path>
              <a:moveTo>
                <a:pt x="0" y="16062"/>
              </a:moveTo>
              <a:lnTo>
                <a:pt x="934440"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latinLnBrk="1">
            <a:lnSpc>
              <a:spcPct val="90000"/>
            </a:lnSpc>
            <a:spcBef>
              <a:spcPct val="0"/>
            </a:spcBef>
            <a:spcAft>
              <a:spcPct val="35000"/>
            </a:spcAft>
            <a:buNone/>
          </a:pPr>
          <a:endParaRPr lang="ko-KR" altLang="en-US" sz="500" kern="1200"/>
        </a:p>
      </dsp:txBody>
      <dsp:txXfrm>
        <a:off x="3920376" y="2996056"/>
        <a:ext cx="46722" cy="46722"/>
      </dsp:txXfrm>
    </dsp:sp>
    <dsp:sp modelId="{93E6577C-78FA-4E1A-8570-5DB47DEB5B10}">
      <dsp:nvSpPr>
        <dsp:cNvPr id="0" name=""/>
        <dsp:cNvSpPr/>
      </dsp:nvSpPr>
      <dsp:spPr>
        <a:xfrm>
          <a:off x="4210550" y="3069444"/>
          <a:ext cx="1334065" cy="667032"/>
        </a:xfrm>
        <a:prstGeom prst="roundRect">
          <a:avLst>
            <a:gd name="adj" fmla="val 10000"/>
          </a:avLst>
        </a:prstGeom>
        <a:solidFill>
          <a:schemeClr val="accent6">
            <a:lumMod val="20000"/>
            <a:lumOff val="80000"/>
          </a:schemeClr>
        </a:solidFill>
        <a:ln w="25400" cap="flat"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latinLnBrk="1">
            <a:lnSpc>
              <a:spcPct val="90000"/>
            </a:lnSpc>
            <a:spcBef>
              <a:spcPct val="0"/>
            </a:spcBef>
            <a:spcAft>
              <a:spcPct val="35000"/>
            </a:spcAft>
            <a:buNone/>
          </a:pPr>
          <a:r>
            <a:rPr lang="ko-KR" altLang="en-US" sz="1200" b="1" kern="1200" dirty="0">
              <a:solidFill>
                <a:schemeClr val="tx1"/>
              </a:solidFill>
            </a:rPr>
            <a:t>교차분석</a:t>
          </a:r>
          <a:endParaRPr lang="en-US" altLang="ko-KR" sz="1200" b="1" kern="1200" dirty="0">
            <a:solidFill>
              <a:schemeClr val="tx1"/>
            </a:solidFill>
          </a:endParaRPr>
        </a:p>
        <a:p>
          <a:pPr marL="0" lvl="0" indent="0" algn="ctr" defTabSz="533400" latinLnBrk="1">
            <a:lnSpc>
              <a:spcPct val="90000"/>
            </a:lnSpc>
            <a:spcBef>
              <a:spcPct val="0"/>
            </a:spcBef>
            <a:spcAft>
              <a:spcPct val="35000"/>
            </a:spcAft>
            <a:buNone/>
          </a:pPr>
          <a:r>
            <a:rPr lang="en-US" altLang="ko-KR" sz="1200" b="1" kern="1200" dirty="0">
              <a:solidFill>
                <a:schemeClr val="tx1"/>
              </a:solidFill>
            </a:rPr>
            <a:t>(</a:t>
          </a:r>
          <a:r>
            <a:rPr lang="ko-KR" altLang="en-US" sz="1200" b="1" kern="1200" dirty="0" err="1">
              <a:solidFill>
                <a:schemeClr val="tx1"/>
              </a:solidFill>
            </a:rPr>
            <a:t>카이제곱</a:t>
          </a:r>
          <a:r>
            <a:rPr lang="ko-KR" altLang="en-US" sz="1200" b="1" kern="1200" dirty="0">
              <a:solidFill>
                <a:schemeClr val="tx1"/>
              </a:solidFill>
            </a:rPr>
            <a:t> 검정</a:t>
          </a:r>
          <a:r>
            <a:rPr lang="en-US" altLang="ko-KR" sz="1200" b="1" kern="1200" dirty="0">
              <a:solidFill>
                <a:schemeClr val="tx1"/>
              </a:solidFill>
            </a:rPr>
            <a:t>)</a:t>
          </a:r>
          <a:endParaRPr lang="ko-KR" altLang="en-US" sz="1200" b="1" kern="1200" dirty="0">
            <a:solidFill>
              <a:schemeClr val="tx1"/>
            </a:solidFill>
          </a:endParaRPr>
        </a:p>
      </dsp:txBody>
      <dsp:txXfrm>
        <a:off x="4230087" y="3088981"/>
        <a:ext cx="1294991" cy="6279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0803B-387F-4AF1-8AD7-86ADC5C3D04B}">
      <dsp:nvSpPr>
        <dsp:cNvPr id="0" name=""/>
        <dsp:cNvSpPr/>
      </dsp:nvSpPr>
      <dsp:spPr>
        <a:xfrm rot="16200000">
          <a:off x="958310" y="1382356"/>
          <a:ext cx="637025" cy="1132208"/>
        </a:xfrm>
        <a:prstGeom prst="downArrow">
          <a:avLst>
            <a:gd name="adj1" fmla="val 50000"/>
            <a:gd name="adj2" fmla="val 35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latinLnBrk="1">
            <a:lnSpc>
              <a:spcPct val="90000"/>
            </a:lnSpc>
            <a:spcBef>
              <a:spcPct val="0"/>
            </a:spcBef>
            <a:spcAft>
              <a:spcPct val="35000"/>
            </a:spcAft>
            <a:buNone/>
          </a:pPr>
          <a:r>
            <a:rPr lang="ko-KR" altLang="en-US" sz="900" b="1" kern="1200" dirty="0">
              <a:solidFill>
                <a:schemeClr val="bg1"/>
              </a:solidFill>
            </a:rPr>
            <a:t>회귀분석</a:t>
          </a:r>
        </a:p>
      </dsp:txBody>
      <dsp:txXfrm rot="5400000">
        <a:off x="710719" y="1789204"/>
        <a:ext cx="1020729" cy="318513"/>
      </dsp:txXfrm>
    </dsp:sp>
    <dsp:sp modelId="{4D2429AA-034A-4FD0-BB04-19C25BA185B0}">
      <dsp:nvSpPr>
        <dsp:cNvPr id="0" name=""/>
        <dsp:cNvSpPr/>
      </dsp:nvSpPr>
      <dsp:spPr>
        <a:xfrm rot="5400000">
          <a:off x="2686340" y="1428758"/>
          <a:ext cx="720055" cy="1115123"/>
        </a:xfrm>
        <a:prstGeom prst="downArrow">
          <a:avLst>
            <a:gd name="adj1" fmla="val 50000"/>
            <a:gd name="adj2" fmla="val 35000"/>
          </a:avLst>
        </a:prstGeom>
        <a:solidFill>
          <a:schemeClr val="accent1">
            <a:lumMod val="20000"/>
            <a:lumOff val="8000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solidFill>
                <a:schemeClr val="tx1"/>
              </a:solidFill>
            </a:rPr>
            <a:t>t- test</a:t>
          </a:r>
          <a:endParaRPr lang="ko-KR" altLang="en-US" sz="1400" kern="1200" dirty="0">
            <a:solidFill>
              <a:schemeClr val="tx1"/>
            </a:solidFill>
          </a:endParaRPr>
        </a:p>
      </dsp:txBody>
      <dsp:txXfrm rot="-5400000">
        <a:off x="2614816" y="1806306"/>
        <a:ext cx="989113" cy="3600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EA098-B2DC-4E0D-9E53-75A5E2453DF6}">
      <dsp:nvSpPr>
        <dsp:cNvPr id="0" name=""/>
        <dsp:cNvSpPr/>
      </dsp:nvSpPr>
      <dsp:spPr>
        <a:xfrm>
          <a:off x="2360" y="51589"/>
          <a:ext cx="731706" cy="958649"/>
        </a:xfrm>
        <a:prstGeom prst="roundRect">
          <a:avLst>
            <a:gd name="adj" fmla="val 10000"/>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latinLnBrk="1">
            <a:lnSpc>
              <a:spcPct val="90000"/>
            </a:lnSpc>
            <a:spcBef>
              <a:spcPct val="0"/>
            </a:spcBef>
            <a:spcAft>
              <a:spcPct val="35000"/>
            </a:spcAft>
            <a:buNone/>
          </a:pPr>
          <a:r>
            <a:rPr lang="ko-KR" altLang="en-US" sz="1000" b="1" kern="1200" dirty="0">
              <a:solidFill>
                <a:schemeClr val="tx1"/>
              </a:solidFill>
            </a:rPr>
            <a:t>기획단계</a:t>
          </a:r>
          <a:endParaRPr lang="en-US" altLang="ko-KR" sz="1000" b="1" kern="1200" dirty="0">
            <a:solidFill>
              <a:schemeClr val="tx1"/>
            </a:solidFill>
          </a:endParaRPr>
        </a:p>
        <a:p>
          <a:pPr marL="0" lvl="0" indent="0" algn="ctr" defTabSz="444500" latinLnBrk="1">
            <a:lnSpc>
              <a:spcPct val="90000"/>
            </a:lnSpc>
            <a:spcBef>
              <a:spcPct val="0"/>
            </a:spcBef>
            <a:spcAft>
              <a:spcPct val="35000"/>
            </a:spcAft>
            <a:buNone/>
          </a:pPr>
          <a:r>
            <a:rPr lang="ko-KR" altLang="en-US" sz="1000" b="1" kern="1200" dirty="0">
              <a:solidFill>
                <a:schemeClr val="tx1"/>
              </a:solidFill>
            </a:rPr>
            <a:t>문제정의</a:t>
          </a:r>
        </a:p>
      </dsp:txBody>
      <dsp:txXfrm>
        <a:off x="23791" y="73020"/>
        <a:ext cx="688844" cy="915787"/>
      </dsp:txXfrm>
    </dsp:sp>
    <dsp:sp modelId="{20D93A9F-2D3A-44C5-827C-587288215443}">
      <dsp:nvSpPr>
        <dsp:cNvPr id="0" name=""/>
        <dsp:cNvSpPr/>
      </dsp:nvSpPr>
      <dsp:spPr>
        <a:xfrm>
          <a:off x="807237" y="440182"/>
          <a:ext cx="155121" cy="1814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latinLnBrk="1">
            <a:lnSpc>
              <a:spcPct val="90000"/>
            </a:lnSpc>
            <a:spcBef>
              <a:spcPct val="0"/>
            </a:spcBef>
            <a:spcAft>
              <a:spcPct val="35000"/>
            </a:spcAft>
            <a:buNone/>
          </a:pPr>
          <a:endParaRPr lang="ko-KR" altLang="en-US" sz="800" kern="1200"/>
        </a:p>
      </dsp:txBody>
      <dsp:txXfrm>
        <a:off x="807237" y="476475"/>
        <a:ext cx="108585" cy="108877"/>
      </dsp:txXfrm>
    </dsp:sp>
    <dsp:sp modelId="{438ED40A-78FF-4F80-ADF9-1ECEDEA3410B}">
      <dsp:nvSpPr>
        <dsp:cNvPr id="0" name=""/>
        <dsp:cNvSpPr/>
      </dsp:nvSpPr>
      <dsp:spPr>
        <a:xfrm>
          <a:off x="1026749" y="51589"/>
          <a:ext cx="731706" cy="9586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데이터 </a:t>
          </a:r>
          <a:endParaRPr lang="en-US" altLang="ko-KR" sz="1200" kern="1200" dirty="0"/>
        </a:p>
        <a:p>
          <a:pPr marL="0" lvl="0" indent="0" algn="ctr" defTabSz="533400" latinLnBrk="1">
            <a:lnSpc>
              <a:spcPct val="90000"/>
            </a:lnSpc>
            <a:spcBef>
              <a:spcPct val="0"/>
            </a:spcBef>
            <a:spcAft>
              <a:spcPct val="35000"/>
            </a:spcAft>
            <a:buNone/>
          </a:pPr>
          <a:r>
            <a:rPr lang="ko-KR" altLang="en-US" sz="1200" kern="1200" dirty="0"/>
            <a:t>준비단계</a:t>
          </a:r>
        </a:p>
      </dsp:txBody>
      <dsp:txXfrm>
        <a:off x="1048180" y="73020"/>
        <a:ext cx="688844" cy="915787"/>
      </dsp:txXfrm>
    </dsp:sp>
    <dsp:sp modelId="{7D1A926C-1E9F-4143-80F5-FB884FD56071}">
      <dsp:nvSpPr>
        <dsp:cNvPr id="0" name=""/>
        <dsp:cNvSpPr/>
      </dsp:nvSpPr>
      <dsp:spPr>
        <a:xfrm>
          <a:off x="1831626" y="440182"/>
          <a:ext cx="155121" cy="1814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latinLnBrk="1">
            <a:lnSpc>
              <a:spcPct val="90000"/>
            </a:lnSpc>
            <a:spcBef>
              <a:spcPct val="0"/>
            </a:spcBef>
            <a:spcAft>
              <a:spcPct val="35000"/>
            </a:spcAft>
            <a:buNone/>
          </a:pPr>
          <a:endParaRPr lang="ko-KR" altLang="en-US" sz="800" kern="1200"/>
        </a:p>
      </dsp:txBody>
      <dsp:txXfrm>
        <a:off x="1831626" y="476475"/>
        <a:ext cx="108585" cy="108877"/>
      </dsp:txXfrm>
    </dsp:sp>
    <dsp:sp modelId="{C7E93CF9-C3B6-4B24-9F10-2C7DD8FB9DA5}">
      <dsp:nvSpPr>
        <dsp:cNvPr id="0" name=""/>
        <dsp:cNvSpPr/>
      </dsp:nvSpPr>
      <dsp:spPr>
        <a:xfrm>
          <a:off x="2051138" y="51589"/>
          <a:ext cx="731706" cy="958649"/>
        </a:xfrm>
        <a:prstGeom prst="roundRect">
          <a:avLst>
            <a:gd name="adj" fmla="val 10000"/>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latinLnBrk="1">
            <a:lnSpc>
              <a:spcPct val="90000"/>
            </a:lnSpc>
            <a:spcBef>
              <a:spcPct val="0"/>
            </a:spcBef>
            <a:spcAft>
              <a:spcPct val="35000"/>
            </a:spcAft>
            <a:buNone/>
          </a:pPr>
          <a:r>
            <a:rPr lang="ko-KR" altLang="en-US" sz="1000" b="1" kern="1200" dirty="0">
              <a:solidFill>
                <a:schemeClr val="tx1"/>
              </a:solidFill>
            </a:rPr>
            <a:t>예비분석</a:t>
          </a:r>
          <a:endParaRPr lang="en-US" altLang="ko-KR" sz="1000" b="1" kern="1200" dirty="0">
            <a:solidFill>
              <a:schemeClr val="tx1"/>
            </a:solidFill>
          </a:endParaRPr>
        </a:p>
        <a:p>
          <a:pPr marL="0" lvl="0" indent="0" algn="ctr" defTabSz="444500" latinLnBrk="1">
            <a:lnSpc>
              <a:spcPct val="90000"/>
            </a:lnSpc>
            <a:spcBef>
              <a:spcPct val="0"/>
            </a:spcBef>
            <a:spcAft>
              <a:spcPct val="35000"/>
            </a:spcAft>
            <a:buNone/>
          </a:pPr>
          <a:r>
            <a:rPr lang="ko-KR" altLang="en-US" sz="1000" b="1" kern="1200" dirty="0">
              <a:solidFill>
                <a:schemeClr val="tx1"/>
              </a:solidFill>
            </a:rPr>
            <a:t>예측모델 생성</a:t>
          </a:r>
        </a:p>
      </dsp:txBody>
      <dsp:txXfrm>
        <a:off x="2072569" y="73020"/>
        <a:ext cx="688844" cy="915787"/>
      </dsp:txXfrm>
    </dsp:sp>
    <dsp:sp modelId="{1FEB8421-4AD0-4694-B513-76124B1FBE55}">
      <dsp:nvSpPr>
        <dsp:cNvPr id="0" name=""/>
        <dsp:cNvSpPr/>
      </dsp:nvSpPr>
      <dsp:spPr>
        <a:xfrm>
          <a:off x="2856015" y="440182"/>
          <a:ext cx="155121" cy="1814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latinLnBrk="1">
            <a:lnSpc>
              <a:spcPct val="90000"/>
            </a:lnSpc>
            <a:spcBef>
              <a:spcPct val="0"/>
            </a:spcBef>
            <a:spcAft>
              <a:spcPct val="35000"/>
            </a:spcAft>
            <a:buNone/>
          </a:pPr>
          <a:endParaRPr lang="ko-KR" altLang="en-US" sz="800" kern="1200"/>
        </a:p>
      </dsp:txBody>
      <dsp:txXfrm>
        <a:off x="2856015" y="476475"/>
        <a:ext cx="108585" cy="108877"/>
      </dsp:txXfrm>
    </dsp:sp>
    <dsp:sp modelId="{9DE139CA-95D3-4FAC-9BF1-563C8AC10788}">
      <dsp:nvSpPr>
        <dsp:cNvPr id="0" name=""/>
        <dsp:cNvSpPr/>
      </dsp:nvSpPr>
      <dsp:spPr>
        <a:xfrm>
          <a:off x="3075527" y="51589"/>
          <a:ext cx="731706" cy="9586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a:t>모델 </a:t>
          </a:r>
          <a:endParaRPr lang="en-US" altLang="ko-KR" sz="1200" kern="1200" dirty="0"/>
        </a:p>
        <a:p>
          <a:pPr marL="0" lvl="0" indent="0" algn="ctr" defTabSz="533400" latinLnBrk="1">
            <a:lnSpc>
              <a:spcPct val="90000"/>
            </a:lnSpc>
            <a:spcBef>
              <a:spcPct val="0"/>
            </a:spcBef>
            <a:spcAft>
              <a:spcPct val="35000"/>
            </a:spcAft>
            <a:buNone/>
          </a:pPr>
          <a:r>
            <a:rPr lang="ko-KR" altLang="en-US" sz="1200" kern="1200" dirty="0"/>
            <a:t>검증</a:t>
          </a:r>
        </a:p>
      </dsp:txBody>
      <dsp:txXfrm>
        <a:off x="3096958" y="73020"/>
        <a:ext cx="688844" cy="915787"/>
      </dsp:txXfrm>
    </dsp:sp>
    <dsp:sp modelId="{BBC97081-CA93-4EED-9F40-7F5CEF1FEFB0}">
      <dsp:nvSpPr>
        <dsp:cNvPr id="0" name=""/>
        <dsp:cNvSpPr/>
      </dsp:nvSpPr>
      <dsp:spPr>
        <a:xfrm>
          <a:off x="3880405" y="440182"/>
          <a:ext cx="155121" cy="1814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latinLnBrk="1">
            <a:lnSpc>
              <a:spcPct val="90000"/>
            </a:lnSpc>
            <a:spcBef>
              <a:spcPct val="0"/>
            </a:spcBef>
            <a:spcAft>
              <a:spcPct val="35000"/>
            </a:spcAft>
            <a:buNone/>
          </a:pPr>
          <a:endParaRPr lang="ko-KR" altLang="en-US" sz="800" kern="1200"/>
        </a:p>
      </dsp:txBody>
      <dsp:txXfrm>
        <a:off x="3880405" y="476475"/>
        <a:ext cx="108585" cy="108877"/>
      </dsp:txXfrm>
    </dsp:sp>
    <dsp:sp modelId="{634C0770-BFCE-40FE-85B7-78B51FCB7F05}">
      <dsp:nvSpPr>
        <dsp:cNvPr id="0" name=""/>
        <dsp:cNvSpPr/>
      </dsp:nvSpPr>
      <dsp:spPr>
        <a:xfrm>
          <a:off x="4099917" y="51589"/>
          <a:ext cx="731706" cy="958649"/>
        </a:xfrm>
        <a:prstGeom prst="roundRect">
          <a:avLst>
            <a:gd name="adj" fmla="val 10000"/>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latinLnBrk="1">
            <a:lnSpc>
              <a:spcPct val="90000"/>
            </a:lnSpc>
            <a:spcBef>
              <a:spcPct val="0"/>
            </a:spcBef>
            <a:spcAft>
              <a:spcPct val="35000"/>
            </a:spcAft>
            <a:buNone/>
          </a:pPr>
          <a:r>
            <a:rPr lang="ko-KR" altLang="en-US" sz="1000" b="1" kern="1200" dirty="0">
              <a:solidFill>
                <a:schemeClr val="tx1"/>
              </a:solidFill>
            </a:rPr>
            <a:t>모델 적용</a:t>
          </a:r>
          <a:r>
            <a:rPr lang="en-US" altLang="ko-KR" sz="1000" b="1" kern="1200" dirty="0">
              <a:solidFill>
                <a:schemeClr val="tx1"/>
              </a:solidFill>
            </a:rPr>
            <a:t>-</a:t>
          </a:r>
        </a:p>
        <a:p>
          <a:pPr marL="0" lvl="0" indent="0" algn="ctr" defTabSz="444500" latinLnBrk="1">
            <a:lnSpc>
              <a:spcPct val="90000"/>
            </a:lnSpc>
            <a:spcBef>
              <a:spcPct val="0"/>
            </a:spcBef>
            <a:spcAft>
              <a:spcPct val="35000"/>
            </a:spcAft>
            <a:buNone/>
          </a:pPr>
          <a:r>
            <a:rPr lang="ko-KR" altLang="en-US" sz="1000" b="1" kern="1200" dirty="0">
              <a:solidFill>
                <a:schemeClr val="tx1"/>
              </a:solidFill>
            </a:rPr>
            <a:t>보완 과정</a:t>
          </a:r>
        </a:p>
      </dsp:txBody>
      <dsp:txXfrm>
        <a:off x="4121348" y="73020"/>
        <a:ext cx="688844" cy="915787"/>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52750" cy="496333"/>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60800" y="0"/>
            <a:ext cx="2952750" cy="496333"/>
          </a:xfrm>
          <a:prstGeom prst="rect">
            <a:avLst/>
          </a:prstGeom>
        </p:spPr>
        <p:txBody>
          <a:bodyPr vert="horz" lIns="91440" tIns="45720" rIns="91440" bIns="45720" rtlCol="0"/>
          <a:lstStyle>
            <a:lvl1pPr algn="r">
              <a:defRPr sz="1200"/>
            </a:lvl1pPr>
          </a:lstStyle>
          <a:p>
            <a:fld id="{722A47BA-7AA8-45B0-8776-5891A49C040E}" type="datetimeFigureOut">
              <a:rPr lang="ko-KR" altLang="en-US" smtClean="0"/>
              <a:pPr/>
              <a:t>2022-05-12</a:t>
            </a:fld>
            <a:endParaRPr lang="ko-KR" altLang="en-US"/>
          </a:p>
        </p:txBody>
      </p:sp>
      <p:sp>
        <p:nvSpPr>
          <p:cNvPr id="4" name="바닥글 개체 틀 3"/>
          <p:cNvSpPr>
            <a:spLocks noGrp="1"/>
          </p:cNvSpPr>
          <p:nvPr>
            <p:ph type="ftr" sz="quarter" idx="2"/>
          </p:nvPr>
        </p:nvSpPr>
        <p:spPr>
          <a:xfrm>
            <a:off x="0" y="9433482"/>
            <a:ext cx="2952750" cy="496332"/>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60800" y="9433482"/>
            <a:ext cx="2952750" cy="496332"/>
          </a:xfrm>
          <a:prstGeom prst="rect">
            <a:avLst/>
          </a:prstGeom>
        </p:spPr>
        <p:txBody>
          <a:bodyPr vert="horz" lIns="91440" tIns="45720" rIns="91440" bIns="45720" rtlCol="0" anchor="b"/>
          <a:lstStyle>
            <a:lvl1pPr algn="r">
              <a:defRPr sz="1200"/>
            </a:lvl1pPr>
          </a:lstStyle>
          <a:p>
            <a:fld id="{DF199BCA-9938-4650-9F68-CD19825694ED}" type="slidenum">
              <a:rPr lang="ko-KR" altLang="en-US" smtClean="0"/>
              <a:pPr/>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53226" cy="49657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60335" y="0"/>
            <a:ext cx="2953226" cy="496570"/>
          </a:xfrm>
          <a:prstGeom prst="rect">
            <a:avLst/>
          </a:prstGeom>
        </p:spPr>
        <p:txBody>
          <a:bodyPr vert="horz" lIns="91440" tIns="45720" rIns="91440" bIns="45720" rtlCol="0"/>
          <a:lstStyle>
            <a:lvl1pPr algn="r">
              <a:defRPr sz="1200"/>
            </a:lvl1pPr>
          </a:lstStyle>
          <a:p>
            <a:fld id="{71CF7E2B-0A36-4AB8-8B08-E9FD9D6B2D32}" type="datetimeFigureOut">
              <a:rPr lang="ko-KR" altLang="en-US" smtClean="0"/>
              <a:pPr/>
              <a:t>2022-05-12</a:t>
            </a:fld>
            <a:endParaRPr lang="ko-KR" altLang="en-US"/>
          </a:p>
        </p:txBody>
      </p:sp>
      <p:sp>
        <p:nvSpPr>
          <p:cNvPr id="4" name="슬라이드 이미지 개체 틀 3"/>
          <p:cNvSpPr>
            <a:spLocks noGrp="1" noRot="1" noChangeAspect="1"/>
          </p:cNvSpPr>
          <p:nvPr>
            <p:ph type="sldImg" idx="2"/>
          </p:nvPr>
        </p:nvSpPr>
        <p:spPr>
          <a:xfrm>
            <a:off x="925513" y="744538"/>
            <a:ext cx="4965700" cy="37242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1514" y="4717416"/>
            <a:ext cx="5452110" cy="446913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33106"/>
            <a:ext cx="2953226" cy="49657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60335" y="9433106"/>
            <a:ext cx="2953226" cy="496570"/>
          </a:xfrm>
          <a:prstGeom prst="rect">
            <a:avLst/>
          </a:prstGeom>
        </p:spPr>
        <p:txBody>
          <a:bodyPr vert="horz" lIns="91440" tIns="45720" rIns="91440" bIns="45720" rtlCol="0" anchor="b"/>
          <a:lstStyle>
            <a:lvl1pPr algn="r">
              <a:defRPr sz="1200"/>
            </a:lvl1pPr>
          </a:lstStyle>
          <a:p>
            <a:fld id="{888B94DF-C239-4064-A71B-4D12A7829CC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0EC6FC53-BA44-45E5-BEC0-76B23E28B00E}" type="datetime1">
              <a:rPr lang="ko-KR" altLang="en-US" smtClean="0"/>
              <a:t>2022-05-12</a:t>
            </a:fld>
            <a:endParaRPr lang="ko-KR" altLang="en-US"/>
          </a:p>
        </p:txBody>
      </p:sp>
      <p:sp>
        <p:nvSpPr>
          <p:cNvPr id="5" name="바닥글 개체 틀 4"/>
          <p:cNvSpPr>
            <a:spLocks noGrp="1"/>
          </p:cNvSpPr>
          <p:nvPr>
            <p:ph type="ftr" sz="quarter" idx="11"/>
          </p:nvPr>
        </p:nvSpPr>
        <p:spPr/>
        <p:txBody>
          <a:bodyPr/>
          <a:lstStyle/>
          <a:p>
            <a:r>
              <a:rPr lang="en-US" altLang="ko-KR"/>
              <a:t>UBION PBL- FBA</a:t>
            </a:r>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F4F50866-77C4-48B0-BD88-D49B64DA64EA}" type="datetime1">
              <a:rPr lang="ko-KR" altLang="en-US" smtClean="0"/>
              <a:t>2022-05-12</a:t>
            </a:fld>
            <a:endParaRPr lang="ko-KR" altLang="en-US"/>
          </a:p>
        </p:txBody>
      </p:sp>
      <p:sp>
        <p:nvSpPr>
          <p:cNvPr id="6" name="바닥글 개체 틀 5"/>
          <p:cNvSpPr>
            <a:spLocks noGrp="1"/>
          </p:cNvSpPr>
          <p:nvPr>
            <p:ph type="ftr" sz="quarter" idx="11"/>
          </p:nvPr>
        </p:nvSpPr>
        <p:spPr/>
        <p:txBody>
          <a:bodyPr/>
          <a:lstStyle/>
          <a:p>
            <a:r>
              <a:rPr lang="en-US" altLang="ko-KR"/>
              <a:t>UBION PBL- FBA</a:t>
            </a:r>
            <a:endParaRPr lang="ko-KR" altLang="en-US"/>
          </a:p>
        </p:txBody>
      </p:sp>
      <p:sp>
        <p:nvSpPr>
          <p:cNvPr id="7" name="슬라이드 번호 개체 틀 6"/>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DEC844A-10C6-444F-AA14-0A27FBC29A17}" type="datetime1">
              <a:rPr lang="ko-KR" altLang="en-US" smtClean="0"/>
              <a:t>2022-05-12</a:t>
            </a:fld>
            <a:endParaRPr lang="ko-KR" altLang="en-US"/>
          </a:p>
        </p:txBody>
      </p:sp>
      <p:sp>
        <p:nvSpPr>
          <p:cNvPr id="5" name="바닥글 개체 틀 4"/>
          <p:cNvSpPr>
            <a:spLocks noGrp="1"/>
          </p:cNvSpPr>
          <p:nvPr>
            <p:ph type="ftr" sz="quarter" idx="11"/>
          </p:nvPr>
        </p:nvSpPr>
        <p:spPr/>
        <p:txBody>
          <a:bodyPr/>
          <a:lstStyle/>
          <a:p>
            <a:r>
              <a:rPr lang="en-US" altLang="ko-KR"/>
              <a:t>UBION PBL- FBA</a:t>
            </a:r>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BB80F12-A603-4A56-8670-D7C16510232E}" type="datetime1">
              <a:rPr lang="ko-KR" altLang="en-US" smtClean="0"/>
              <a:t>2022-05-12</a:t>
            </a:fld>
            <a:endParaRPr lang="ko-KR" altLang="en-US"/>
          </a:p>
        </p:txBody>
      </p:sp>
      <p:sp>
        <p:nvSpPr>
          <p:cNvPr id="5" name="바닥글 개체 틀 4"/>
          <p:cNvSpPr>
            <a:spLocks noGrp="1"/>
          </p:cNvSpPr>
          <p:nvPr>
            <p:ph type="ftr" sz="quarter" idx="11"/>
          </p:nvPr>
        </p:nvSpPr>
        <p:spPr/>
        <p:txBody>
          <a:bodyPr/>
          <a:lstStyle/>
          <a:p>
            <a:r>
              <a:rPr lang="en-US" altLang="ko-KR"/>
              <a:t>UBION PBL- FBA</a:t>
            </a:r>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4" name="모서리가 둥근 직사각형 2">
            <a:extLst>
              <a:ext uri="{FF2B5EF4-FFF2-40B4-BE49-F238E27FC236}">
                <a16:creationId xmlns:a16="http://schemas.microsoft.com/office/drawing/2014/main" id="{A865C018-D4E4-4345-A28C-F6495726366C}"/>
              </a:ext>
            </a:extLst>
          </p:cNvPr>
          <p:cNvSpPr/>
          <p:nvPr userDrawn="1"/>
        </p:nvSpPr>
        <p:spPr>
          <a:xfrm>
            <a:off x="179390" y="260354"/>
            <a:ext cx="8785225" cy="6318249"/>
          </a:xfrm>
          <a:prstGeom prst="roundRect">
            <a:avLst>
              <a:gd name="adj" fmla="val 6150"/>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sz="1350" dirty="0">
              <a:latin typeface="나눔고딕" pitchFamily="50" charset="-127"/>
              <a:ea typeface="나눔고딕" pitchFamily="50" charset="-127"/>
            </a:endParaRPr>
          </a:p>
        </p:txBody>
      </p:sp>
      <p:cxnSp>
        <p:nvCxnSpPr>
          <p:cNvPr id="5" name="직선 연결선 4">
            <a:extLst>
              <a:ext uri="{FF2B5EF4-FFF2-40B4-BE49-F238E27FC236}">
                <a16:creationId xmlns:a16="http://schemas.microsoft.com/office/drawing/2014/main" id="{D45EDC5A-2DC6-495A-9723-59348F435D19}"/>
              </a:ext>
            </a:extLst>
          </p:cNvPr>
          <p:cNvCxnSpPr/>
          <p:nvPr userDrawn="1"/>
        </p:nvCxnSpPr>
        <p:spPr>
          <a:xfrm>
            <a:off x="1404940" y="1183217"/>
            <a:ext cx="50387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이등변 삼각형 5">
            <a:extLst>
              <a:ext uri="{FF2B5EF4-FFF2-40B4-BE49-F238E27FC236}">
                <a16:creationId xmlns:a16="http://schemas.microsoft.com/office/drawing/2014/main" id="{214A7742-CCBE-4E41-99D2-22E6590E5454}"/>
              </a:ext>
            </a:extLst>
          </p:cNvPr>
          <p:cNvSpPr/>
          <p:nvPr userDrawn="1"/>
        </p:nvSpPr>
        <p:spPr>
          <a:xfrm rot="10800000" flipH="1">
            <a:off x="2844801" y="1183218"/>
            <a:ext cx="2159000" cy="179916"/>
          </a:xfrm>
          <a:prstGeom prst="triangl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kumimoji="0" lang="ko-KR" altLang="en-US" sz="1350" dirty="0">
              <a:latin typeface="나눔고딕" pitchFamily="50" charset="-127"/>
              <a:ea typeface="나눔고딕" pitchFamily="50" charset="-127"/>
            </a:endParaRPr>
          </a:p>
        </p:txBody>
      </p:sp>
      <p:sp>
        <p:nvSpPr>
          <p:cNvPr id="3" name="제목 1"/>
          <p:cNvSpPr>
            <a:spLocks noGrp="1"/>
          </p:cNvSpPr>
          <p:nvPr>
            <p:ph type="title"/>
          </p:nvPr>
        </p:nvSpPr>
        <p:spPr>
          <a:xfrm>
            <a:off x="1548581" y="605969"/>
            <a:ext cx="4752528" cy="417512"/>
          </a:xfrm>
          <a:prstGeom prst="rect">
            <a:avLst/>
          </a:prstGeom>
        </p:spPr>
        <p:txBody>
          <a:bodyPr lIns="0" tIns="0" rIns="0" bIns="0" anchor="ctr"/>
          <a:lstStyle>
            <a:lvl1pPr algn="ctr">
              <a:defRPr sz="2475">
                <a:latin typeface="나눔고딕 ExtraBold" pitchFamily="50" charset="-127"/>
                <a:ea typeface="나눔고딕 ExtraBold" pitchFamily="50" charset="-127"/>
              </a:defRPr>
            </a:lvl1pPr>
          </a:lstStyle>
          <a:p>
            <a:r>
              <a:rPr lang="ko-KR" altLang="en-US" dirty="0"/>
              <a:t>마스터 제목 스타일 편집</a:t>
            </a:r>
          </a:p>
        </p:txBody>
      </p:sp>
    </p:spTree>
    <p:extLst>
      <p:ext uri="{BB962C8B-B14F-4D97-AF65-F5344CB8AC3E}">
        <p14:creationId xmlns:p14="http://schemas.microsoft.com/office/powerpoint/2010/main" val="229944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a:xfrm>
            <a:off x="642910" y="1714488"/>
            <a:ext cx="7901014" cy="4525963"/>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5760E012-8F6D-4D10-8514-04D61095E18E}" type="datetime1">
              <a:rPr lang="ko-KR" altLang="en-US" smtClean="0"/>
              <a:t>2022-05-12</a:t>
            </a:fld>
            <a:endParaRPr lang="ko-KR" altLang="en-US"/>
          </a:p>
        </p:txBody>
      </p:sp>
      <p:sp>
        <p:nvSpPr>
          <p:cNvPr id="5" name="바닥글 개체 틀 4"/>
          <p:cNvSpPr>
            <a:spLocks noGrp="1"/>
          </p:cNvSpPr>
          <p:nvPr>
            <p:ph type="ftr" sz="quarter" idx="11"/>
          </p:nvPr>
        </p:nvSpPr>
        <p:spPr/>
        <p:txBody>
          <a:bodyPr/>
          <a:lstStyle/>
          <a:p>
            <a:r>
              <a:rPr lang="en-US" altLang="ko-KR"/>
              <a:t>UBION PBL- FBA</a:t>
            </a:r>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
        <p:nvSpPr>
          <p:cNvPr id="7" name="제목 6"/>
          <p:cNvSpPr>
            <a:spLocks noGrp="1"/>
          </p:cNvSpPr>
          <p:nvPr>
            <p:ph type="title"/>
          </p:nvPr>
        </p:nvSpPr>
        <p:spPr/>
        <p:txBody>
          <a:bodyPr>
            <a:normAutofit/>
          </a:bodyPr>
          <a:lstStyle>
            <a:lvl1pPr>
              <a:defRPr sz="2400"/>
            </a:lvl1pPr>
          </a:lstStyle>
          <a:p>
            <a:r>
              <a:rPr lang="ko-KR" altLang="en-US" dirty="0"/>
              <a:t>마스터 제목 스타일 편집</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6630D921-A3EE-4CCB-BD6D-34C508560E8D}" type="datetime1">
              <a:rPr lang="ko-KR" altLang="en-US" smtClean="0"/>
              <a:t>2022-05-12</a:t>
            </a:fld>
            <a:endParaRPr lang="ko-KR" altLang="en-US"/>
          </a:p>
        </p:txBody>
      </p:sp>
      <p:sp>
        <p:nvSpPr>
          <p:cNvPr id="5" name="바닥글 개체 틀 4"/>
          <p:cNvSpPr>
            <a:spLocks noGrp="1"/>
          </p:cNvSpPr>
          <p:nvPr>
            <p:ph type="ftr" sz="quarter" idx="11"/>
          </p:nvPr>
        </p:nvSpPr>
        <p:spPr/>
        <p:txBody>
          <a:bodyPr/>
          <a:lstStyle/>
          <a:p>
            <a:r>
              <a:rPr lang="en-US" altLang="ko-KR"/>
              <a:t>UBION PBL- FBA</a:t>
            </a:r>
            <a:endParaRPr lang="ko-KR" altLang="en-US"/>
          </a:p>
        </p:txBody>
      </p:sp>
      <p:sp>
        <p:nvSpPr>
          <p:cNvPr id="6" name="슬라이드 번호 개체 틀 5"/>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92C9F32-65E6-4D81-A12F-023B283ED973}" type="datetime1">
              <a:rPr lang="ko-KR" altLang="en-US" smtClean="0"/>
              <a:t>2022-05-12</a:t>
            </a:fld>
            <a:endParaRPr lang="ko-KR" altLang="en-US"/>
          </a:p>
        </p:txBody>
      </p:sp>
      <p:sp>
        <p:nvSpPr>
          <p:cNvPr id="6" name="바닥글 개체 틀 5"/>
          <p:cNvSpPr>
            <a:spLocks noGrp="1"/>
          </p:cNvSpPr>
          <p:nvPr>
            <p:ph type="ftr" sz="quarter" idx="11"/>
          </p:nvPr>
        </p:nvSpPr>
        <p:spPr/>
        <p:txBody>
          <a:bodyPr/>
          <a:lstStyle/>
          <a:p>
            <a:r>
              <a:rPr lang="en-US" altLang="ko-KR"/>
              <a:t>UBION PBL- FBA</a:t>
            </a:r>
            <a:endParaRPr lang="ko-KR" altLang="en-US"/>
          </a:p>
        </p:txBody>
      </p:sp>
      <p:sp>
        <p:nvSpPr>
          <p:cNvPr id="7" name="슬라이드 번호 개체 틀 6"/>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301F1F18-FDF9-4443-9C66-880699BC69C7}" type="datetime1">
              <a:rPr lang="ko-KR" altLang="en-US" smtClean="0"/>
              <a:t>2022-05-12</a:t>
            </a:fld>
            <a:endParaRPr lang="ko-KR" altLang="en-US"/>
          </a:p>
        </p:txBody>
      </p:sp>
      <p:sp>
        <p:nvSpPr>
          <p:cNvPr id="8" name="바닥글 개체 틀 7"/>
          <p:cNvSpPr>
            <a:spLocks noGrp="1"/>
          </p:cNvSpPr>
          <p:nvPr>
            <p:ph type="ftr" sz="quarter" idx="11"/>
          </p:nvPr>
        </p:nvSpPr>
        <p:spPr/>
        <p:txBody>
          <a:bodyPr/>
          <a:lstStyle/>
          <a:p>
            <a:r>
              <a:rPr lang="en-US" altLang="ko-KR"/>
              <a:t>UBION PBL- FBA</a:t>
            </a:r>
            <a:endParaRPr lang="ko-KR" altLang="en-US"/>
          </a:p>
        </p:txBody>
      </p:sp>
      <p:sp>
        <p:nvSpPr>
          <p:cNvPr id="9" name="슬라이드 번호 개체 틀 8"/>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61ABE625-6725-415E-9F7A-116F5A4CE254}" type="datetime1">
              <a:rPr lang="ko-KR" altLang="en-US" smtClean="0"/>
              <a:t>2022-05-12</a:t>
            </a:fld>
            <a:endParaRPr lang="ko-KR" altLang="en-US"/>
          </a:p>
        </p:txBody>
      </p:sp>
      <p:sp>
        <p:nvSpPr>
          <p:cNvPr id="4" name="바닥글 개체 틀 3"/>
          <p:cNvSpPr>
            <a:spLocks noGrp="1"/>
          </p:cNvSpPr>
          <p:nvPr>
            <p:ph type="ftr" sz="quarter" idx="11"/>
          </p:nvPr>
        </p:nvSpPr>
        <p:spPr/>
        <p:txBody>
          <a:bodyPr/>
          <a:lstStyle/>
          <a:p>
            <a:r>
              <a:rPr lang="en-US" altLang="ko-KR"/>
              <a:t>UBION PBL- FBA</a:t>
            </a:r>
            <a:endParaRPr lang="ko-KR" altLang="en-US"/>
          </a:p>
        </p:txBody>
      </p:sp>
      <p:sp>
        <p:nvSpPr>
          <p:cNvPr id="5" name="슬라이드 번호 개체 틀 4"/>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9CB8142B-D978-4DF3-8776-BDA0F4EEE9A8}" type="datetime1">
              <a:rPr lang="ko-KR" altLang="en-US" smtClean="0"/>
              <a:t>2022-05-12</a:t>
            </a:fld>
            <a:endParaRPr lang="ko-KR" altLang="en-US"/>
          </a:p>
        </p:txBody>
      </p:sp>
      <p:sp>
        <p:nvSpPr>
          <p:cNvPr id="3" name="바닥글 개체 틀 2"/>
          <p:cNvSpPr>
            <a:spLocks noGrp="1"/>
          </p:cNvSpPr>
          <p:nvPr>
            <p:ph type="ftr" sz="quarter" idx="11"/>
          </p:nvPr>
        </p:nvSpPr>
        <p:spPr/>
        <p:txBody>
          <a:bodyPr/>
          <a:lstStyle/>
          <a:p>
            <a:r>
              <a:rPr lang="en-US" altLang="ko-KR"/>
              <a:t>UBION PBL- FBA</a:t>
            </a:r>
            <a:endParaRPr lang="ko-KR" altLang="en-US"/>
          </a:p>
        </p:txBody>
      </p:sp>
      <p:sp>
        <p:nvSpPr>
          <p:cNvPr id="4" name="슬라이드 번호 개체 틀 3"/>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394F3965-407E-43C6-9B17-658FE2EA6132}" type="datetime1">
              <a:rPr lang="ko-KR" altLang="en-US" smtClean="0"/>
              <a:t>2022-05-12</a:t>
            </a:fld>
            <a:endParaRPr lang="ko-KR" altLang="en-US"/>
          </a:p>
        </p:txBody>
      </p:sp>
      <p:sp>
        <p:nvSpPr>
          <p:cNvPr id="4" name="바닥글 개체 틀 3"/>
          <p:cNvSpPr>
            <a:spLocks noGrp="1"/>
          </p:cNvSpPr>
          <p:nvPr>
            <p:ph type="ftr" sz="quarter" idx="11"/>
          </p:nvPr>
        </p:nvSpPr>
        <p:spPr/>
        <p:txBody>
          <a:bodyPr/>
          <a:lstStyle/>
          <a:p>
            <a:r>
              <a:rPr lang="en-US" altLang="ko-KR"/>
              <a:t>UBION PBL- FBA</a:t>
            </a:r>
            <a:endParaRPr lang="ko-KR" altLang="en-US"/>
          </a:p>
        </p:txBody>
      </p:sp>
      <p:sp>
        <p:nvSpPr>
          <p:cNvPr id="5" name="슬라이드 번호 개체 틀 4"/>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764AAAD-8A4A-41BA-A566-939E2DDC6924}" type="datetime1">
              <a:rPr lang="ko-KR" altLang="en-US" smtClean="0"/>
              <a:t>2022-05-12</a:t>
            </a:fld>
            <a:endParaRPr lang="ko-KR" altLang="en-US"/>
          </a:p>
        </p:txBody>
      </p:sp>
      <p:sp>
        <p:nvSpPr>
          <p:cNvPr id="6" name="바닥글 개체 틀 5"/>
          <p:cNvSpPr>
            <a:spLocks noGrp="1"/>
          </p:cNvSpPr>
          <p:nvPr>
            <p:ph type="ftr" sz="quarter" idx="11"/>
          </p:nvPr>
        </p:nvSpPr>
        <p:spPr/>
        <p:txBody>
          <a:bodyPr/>
          <a:lstStyle/>
          <a:p>
            <a:r>
              <a:rPr lang="en-US" altLang="ko-KR"/>
              <a:t>UBION PBL- FBA</a:t>
            </a:r>
            <a:endParaRPr lang="ko-KR" altLang="en-US"/>
          </a:p>
        </p:txBody>
      </p:sp>
      <p:sp>
        <p:nvSpPr>
          <p:cNvPr id="7" name="슬라이드 번호 개체 틀 6"/>
          <p:cNvSpPr>
            <a:spLocks noGrp="1"/>
          </p:cNvSpPr>
          <p:nvPr>
            <p:ph type="sldNum" sz="quarter" idx="12"/>
          </p:nvPr>
        </p:nvSpPr>
        <p:spPr/>
        <p:txBody>
          <a:bodyPr/>
          <a:lstStyle/>
          <a:p>
            <a:fld id="{DE77BB65-F969-4654-BF30-45C70C1BE112}"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1000100" y="274638"/>
            <a:ext cx="71438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B4983-B8DB-485D-97A0-7806A6D44A37}" type="datetime1">
              <a:rPr lang="ko-KR" altLang="en-US" smtClean="0"/>
              <a:t>2022-05-12</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ko-KR"/>
              <a:t>UBION PBL- FBA</a:t>
            </a:r>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7BB65-F969-4654-BF30-45C70C1BE112}"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 id="2147483661" r:id="rId13"/>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en.wikipedia.org/wiki/Heteroskedasticity" TargetMode="External"/><Relationship Id="rId7" Type="http://schemas.openxmlformats.org/officeDocument/2006/relationships/hyperlink" Target="https://en.wikipedia.org/wiki/Statistical_test" TargetMode="External"/><Relationship Id="rId2" Type="http://schemas.openxmlformats.org/officeDocument/2006/relationships/hyperlink" Target="https://en.wikipedia.org/wiki/Linear_regression" TargetMode="External"/><Relationship Id="rId1" Type="http://schemas.openxmlformats.org/officeDocument/2006/relationships/slideLayout" Target="../slideLayouts/slideLayout2.xml"/><Relationship Id="rId6" Type="http://schemas.openxmlformats.org/officeDocument/2006/relationships/hyperlink" Target="https://en.wikipedia.org/wiki/Variance" TargetMode="External"/><Relationship Id="rId5" Type="http://schemas.openxmlformats.org/officeDocument/2006/relationships/hyperlink" Target="https://en.wikipedia.org/wiki/Errors_and_residuals_in_statistics" TargetMode="External"/><Relationship Id="rId4" Type="http://schemas.openxmlformats.org/officeDocument/2006/relationships/hyperlink" Target="https://en.wikipedia.org/wiki/Regression_model"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hyperlink" Target="https://en.wikipedia.org/wiki/Bernard_Lewis_Welch" TargetMode="External"/><Relationship Id="rId5" Type="http://schemas.openxmlformats.org/officeDocument/2006/relationships/hyperlink" Target="https://en.wikipedia.org/wiki/Location_test" TargetMode="External"/><Relationship Id="rId4" Type="http://schemas.openxmlformats.org/officeDocument/2006/relationships/image" Target="../media/image139.png"/></Relationships>
</file>

<file path=ppt/slides/_rels/slide1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70.png"/><Relationship Id="rId1" Type="http://schemas.openxmlformats.org/officeDocument/2006/relationships/slideLayout" Target="../slideLayouts/slideLayout2.xml"/><Relationship Id="rId5" Type="http://schemas.openxmlformats.org/officeDocument/2006/relationships/hyperlink" Target="https://en.wikipedia.org/wiki/Geoffrey_Watson" TargetMode="External"/><Relationship Id="rId4" Type="http://schemas.openxmlformats.org/officeDocument/2006/relationships/hyperlink" Target="https://en.wikipedia.org/wiki/James_Durbin"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3.sv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emf"/><Relationship Id="rId5" Type="http://schemas.openxmlformats.org/officeDocument/2006/relationships/image" Target="../media/image145.svg"/><Relationship Id="rId4" Type="http://schemas.openxmlformats.org/officeDocument/2006/relationships/image" Target="../media/image14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hyperlink" Target="https://ko.wikipedia.org/wiki/%EB%8F%85%EB%A6%BD_%EB%B3%80%EC%88%98%EC%99%80_%EC%A2%85%EC%86%8D_%EB%B3%80%EC%88%98" TargetMode="External"/><Relationship Id="rId2" Type="http://schemas.openxmlformats.org/officeDocument/2006/relationships/hyperlink" Target="https://ko.wikipedia.org/wiki/%EB%8D%B0%EC%9D%B4%EB%B9%84%EB%93%9C_%EC%BD%95%EC%8A%A4_(%ED%86%B5%EA%B3%84%ED%95%99%EC%9E%90)"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1470.png"/><Relationship Id="rId7" Type="http://schemas.openxmlformats.org/officeDocument/2006/relationships/image" Target="../media/image396.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148.png"/><Relationship Id="rId5" Type="http://schemas.openxmlformats.org/officeDocument/2006/relationships/image" Target="../media/image394.pn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398.png"/></Relationships>
</file>

<file path=ppt/slides/_rels/slide1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14.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1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1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2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hyperlink" Target="http://neuralnetworksanddeeplearning.com/chap3.html#the_cross-entropy_cost_function" TargetMode="External"/></Relationships>
</file>

<file path=ppt/slides/_rels/slide12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hyperlink" Target="https://ko.m.wikipedia.org/wiki/%EA%B7%80%EB%AC%B4%EA%B0%80%EC%84%A4" TargetMode="External"/><Relationship Id="rId7" Type="http://schemas.openxmlformats.org/officeDocument/2006/relationships/hyperlink" Target="https://ko.m.wikipedia.org/wiki/%EC%9D%B4%EA%B1%B4_%ED%94%BC%EC%96%B4%EC%8A%A8" TargetMode="External"/><Relationship Id="rId2" Type="http://schemas.openxmlformats.org/officeDocument/2006/relationships/hyperlink" Target="https://ko.m.wikipedia.org/wiki/%EB%8C%80%EB%A6%BD%EA%B0%80%EC%84%A4" TargetMode="External"/><Relationship Id="rId1" Type="http://schemas.openxmlformats.org/officeDocument/2006/relationships/slideLayout" Target="../slideLayouts/slideLayout2.xml"/><Relationship Id="rId6" Type="http://schemas.openxmlformats.org/officeDocument/2006/relationships/hyperlink" Target="https://ko.m.wikipedia.org/wiki/%EC%98%88%EB%A5%B4%EC%A7%80_%EB%84%A4%EC%9D%B4%EB%A7%8C" TargetMode="External"/><Relationship Id="rId5" Type="http://schemas.openxmlformats.org/officeDocument/2006/relationships/hyperlink" Target="https://ko.m.wikipedia.org/wiki/%EC%9C%A0%EB%8B%88%EB%B2%84%EC%8B%9C%ED%8B%B0_%EC%B9%BC%EB%A6%AC%EC%A7%80_%EB%9F%B0%EB%8D%98" TargetMode="External"/><Relationship Id="rId4" Type="http://schemas.openxmlformats.org/officeDocument/2006/relationships/hyperlink" Target="https://ko.m.wikipedia.org/wiki/2%EC%A2%85_%EC%98%A4%EB%A5%98"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en.wikipedia.org/wiki/Goodness_of_fit" TargetMode="External"/><Relationship Id="rId2" Type="http://schemas.openxmlformats.org/officeDocument/2006/relationships/hyperlink" Target="https://en.wikipedia.org/wiki/Hirotugu_Akaike" TargetMode="Externa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3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7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namu.wiki/w/%EB%B6%84%EC%82%B0%EB%B6%84%EC%84%9D" TargetMode="Externa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hyperlink" Target="https://github.com/freejyb/kdigital/blob/main/Quantile%20regression.ipynb" TargetMode="External"/><Relationship Id="rId4" Type="http://schemas.openxmlformats.org/officeDocument/2006/relationships/image" Target="../media/image198.png"/></Relationships>
</file>

<file path=ppt/slides/_rels/slide142.xml.rels><?xml version="1.0" encoding="UTF-8" standalone="yes"?>
<Relationships xmlns="http://schemas.openxmlformats.org/package/2006/relationships"><Relationship Id="rId2" Type="http://schemas.openxmlformats.org/officeDocument/2006/relationships/hyperlink" Target="https://en.wikipedia.org/wiki/Heteroscedasticity"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en.wikipedia.org/wiki/William_S._Cleveland" TargetMode="External"/><Relationship Id="rId7" Type="http://schemas.openxmlformats.org/officeDocument/2006/relationships/hyperlink" Target="https://www.geeksforgeeks.org/implementation-of-locally-weighted-linear-regression/" TargetMode="External"/><Relationship Id="rId2" Type="http://schemas.openxmlformats.org/officeDocument/2006/relationships/hyperlink" Target="https://en.wikipedia.org/wiki/Savitzky%E2%80%93Golay_filter" TargetMode="Externa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hyperlink" Target="https://en.wikipedia.org/wiki/Susan_J._Devlin" TargetMode="External"/></Relationships>
</file>

<file path=ppt/slides/_rels/slide145.xml.rels><?xml version="1.0" encoding="UTF-8" standalone="yes"?>
<Relationships xmlns="http://schemas.openxmlformats.org/package/2006/relationships"><Relationship Id="rId2" Type="http://schemas.openxmlformats.org/officeDocument/2006/relationships/hyperlink" Target="https://pro.arcgis.com/en/pro-app/2.9/tool-reference/spatial-statistics/geographicallyweightedregression.htm"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s://en.wikipedia.org/wiki/Partial_least_squares_regression"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8" Type="http://schemas.openxmlformats.org/officeDocument/2006/relationships/hyperlink" Target="https://scikit-learn.org/stable/modules/linear_model.html#multi-task-elastic-net" TargetMode="External"/><Relationship Id="rId13" Type="http://schemas.openxmlformats.org/officeDocument/2006/relationships/hyperlink" Target="https://scikit-learn.org/stable/modules/linear_model.html#logistic-regression" TargetMode="External"/><Relationship Id="rId18" Type="http://schemas.openxmlformats.org/officeDocument/2006/relationships/hyperlink" Target="https://scikit-learn.org/stable/modules/linear_model.html#robustness-regression-outliers-and-modeling-errors" TargetMode="External"/><Relationship Id="rId3" Type="http://schemas.openxmlformats.org/officeDocument/2006/relationships/hyperlink" Target="https://scikit-learn.org/stable/modules/linear_model.html#ordinary-least-squares" TargetMode="External"/><Relationship Id="rId7" Type="http://schemas.openxmlformats.org/officeDocument/2006/relationships/hyperlink" Target="https://scikit-learn.org/stable/modules/linear_model.html#elastic-net" TargetMode="External"/><Relationship Id="rId12" Type="http://schemas.openxmlformats.org/officeDocument/2006/relationships/hyperlink" Target="https://scikit-learn.org/stable/modules/linear_model.html#bayesian-regression" TargetMode="External"/><Relationship Id="rId17" Type="http://schemas.openxmlformats.org/officeDocument/2006/relationships/hyperlink" Target="https://scikit-learn.org/stable/modules/linear_model.html#passive-aggressive-algorithms" TargetMode="External"/><Relationship Id="rId2" Type="http://schemas.openxmlformats.org/officeDocument/2006/relationships/hyperlink" Target="https://scikit-learn.org/stable/modules/linear_model.html" TargetMode="External"/><Relationship Id="rId16" Type="http://schemas.openxmlformats.org/officeDocument/2006/relationships/hyperlink" Target="https://scikit-learn.org/stable/modules/linear_model.html#perceptron" TargetMode="External"/><Relationship Id="rId20" Type="http://schemas.openxmlformats.org/officeDocument/2006/relationships/hyperlink" Target="https://scikit-learn.org/stable/modules/linear_model.html#polynomial-regression-extending-linear-models-with-basis-functions" TargetMode="External"/><Relationship Id="rId1" Type="http://schemas.openxmlformats.org/officeDocument/2006/relationships/slideLayout" Target="../slideLayouts/slideLayout2.xml"/><Relationship Id="rId6" Type="http://schemas.openxmlformats.org/officeDocument/2006/relationships/hyperlink" Target="https://scikit-learn.org/stable/modules/linear_model.html#multi-task-lasso" TargetMode="External"/><Relationship Id="rId11" Type="http://schemas.openxmlformats.org/officeDocument/2006/relationships/hyperlink" Target="https://scikit-learn.org/stable/modules/linear_model.html#orthogonal-matching-pursuit-omp" TargetMode="External"/><Relationship Id="rId5" Type="http://schemas.openxmlformats.org/officeDocument/2006/relationships/hyperlink" Target="https://scikit-learn.org/stable/modules/linear_model.html#lasso" TargetMode="External"/><Relationship Id="rId15" Type="http://schemas.openxmlformats.org/officeDocument/2006/relationships/hyperlink" Target="https://scikit-learn.org/stable/modules/linear_model.html#stochastic-gradient-descent-sgd" TargetMode="External"/><Relationship Id="rId10" Type="http://schemas.openxmlformats.org/officeDocument/2006/relationships/hyperlink" Target="https://scikit-learn.org/stable/modules/linear_model.html#lars-lasso" TargetMode="External"/><Relationship Id="rId19" Type="http://schemas.openxmlformats.org/officeDocument/2006/relationships/hyperlink" Target="https://scikit-learn.org/stable/modules/linear_model.html#quantile-regression" TargetMode="External"/><Relationship Id="rId4" Type="http://schemas.openxmlformats.org/officeDocument/2006/relationships/hyperlink" Target="https://scikit-learn.org/stable/modules/linear_model.html#ridge-regression-and-classification" TargetMode="External"/><Relationship Id="rId9" Type="http://schemas.openxmlformats.org/officeDocument/2006/relationships/hyperlink" Target="https://scikit-learn.org/stable/modules/linear_model.html#least-angle-regression" TargetMode="External"/><Relationship Id="rId14" Type="http://schemas.openxmlformats.org/officeDocument/2006/relationships/hyperlink" Target="https://scikit-learn.org/stable/modules/linear_model.html#generalized-linear-regression"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hyperlink" Target="https://ko.wikipedia.org/wiki/%EA%B0%80%EC%84%A4%EA%B2%80%EC%A0%95" TargetMode="External"/><Relationship Id="rId2" Type="http://schemas.openxmlformats.org/officeDocument/2006/relationships/hyperlink" Target="https://ko.wikipedia.org/wiki/F%EB%B6%84%ED%8F%AC" TargetMode="External"/><Relationship Id="rId1" Type="http://schemas.openxmlformats.org/officeDocument/2006/relationships/slideLayout" Target="../slideLayouts/slideLayout2.xml"/><Relationship Id="rId4" Type="http://schemas.openxmlformats.org/officeDocument/2006/relationships/image" Target="../media/image3691.png"/></Relationships>
</file>

<file path=ppt/slides/_rels/slide153.xml.rels><?xml version="1.0" encoding="UTF-8" standalone="yes"?>
<Relationships xmlns="http://schemas.openxmlformats.org/package/2006/relationships"><Relationship Id="rId2" Type="http://schemas.openxmlformats.org/officeDocument/2006/relationships/image" Target="../media/image410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4121.png"/><Relationship Id="rId2" Type="http://schemas.openxmlformats.org/officeDocument/2006/relationships/image" Target="../media/image411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710.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3831.png"/></Relationships>
</file>

<file path=ppt/slides/_rels/slide158.xml.rels><?xml version="1.0" encoding="UTF-8" standalone="yes"?>
<Relationships xmlns="http://schemas.openxmlformats.org/package/2006/relationships"><Relationship Id="rId3" Type="http://schemas.openxmlformats.org/officeDocument/2006/relationships/image" Target="../media/image4140.png"/><Relationship Id="rId2" Type="http://schemas.openxmlformats.org/officeDocument/2006/relationships/image" Target="../media/image3840.png"/><Relationship Id="rId1" Type="http://schemas.openxmlformats.org/officeDocument/2006/relationships/slideLayout" Target="../slideLayouts/slideLayout2.xml"/><Relationship Id="rId4" Type="http://schemas.openxmlformats.org/officeDocument/2006/relationships/image" Target="../media/image3860.png"/></Relationships>
</file>

<file path=ppt/slides/_rels/slide159.xml.rels><?xml version="1.0" encoding="UTF-8" standalone="yes"?>
<Relationships xmlns="http://schemas.openxmlformats.org/package/2006/relationships"><Relationship Id="rId2" Type="http://schemas.openxmlformats.org/officeDocument/2006/relationships/image" Target="../media/image37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890.png"/><Relationship Id="rId2" Type="http://schemas.openxmlformats.org/officeDocument/2006/relationships/image" Target="../media/image3880.png"/><Relationship Id="rId1" Type="http://schemas.openxmlformats.org/officeDocument/2006/relationships/slideLayout" Target="../slideLayouts/slideLayout2.xml"/><Relationship Id="rId6" Type="http://schemas.openxmlformats.org/officeDocument/2006/relationships/image" Target="../media/image3920.png"/><Relationship Id="rId5" Type="http://schemas.openxmlformats.org/officeDocument/2006/relationships/image" Target="../media/image3910.png"/><Relationship Id="rId4" Type="http://schemas.openxmlformats.org/officeDocument/2006/relationships/image" Target="../media/image3900.png"/></Relationships>
</file>

<file path=ppt/slides/_rels/slide162.xml.rels><?xml version="1.0" encoding="UTF-8" standalone="yes"?>
<Relationships xmlns="http://schemas.openxmlformats.org/package/2006/relationships"><Relationship Id="rId2" Type="http://schemas.openxmlformats.org/officeDocument/2006/relationships/image" Target="../media/image393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94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3780.png"/><Relationship Id="rId2" Type="http://schemas.openxmlformats.org/officeDocument/2006/relationships/image" Target="../media/image3760.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3820.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383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hyperlink" Target="https://ko.wikipedia.org/wiki/%EA%B8%B0%EA%B3%84_%ED%95%99%EC%8A%B5"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4090.png"/><Relationship Id="rId1" Type="http://schemas.openxmlformats.org/officeDocument/2006/relationships/slideLayout" Target="../slideLayouts/slideLayout2.xml"/><Relationship Id="rId5" Type="http://schemas.openxmlformats.org/officeDocument/2006/relationships/image" Target="../media/image4111.png"/><Relationship Id="rId4" Type="http://schemas.openxmlformats.org/officeDocument/2006/relationships/image" Target="../media/image4100.png"/></Relationships>
</file>

<file path=ppt/slides/_rels/slide203.xml.rels><?xml version="1.0" encoding="UTF-8" standalone="yes"?>
<Relationships xmlns="http://schemas.openxmlformats.org/package/2006/relationships"><Relationship Id="rId2" Type="http://schemas.openxmlformats.org/officeDocument/2006/relationships/image" Target="../media/image412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s://ko.wikipedia.org/wiki/%EB%AA%A8%EC%88%98" TargetMode="External"/><Relationship Id="rId7" Type="http://schemas.openxmlformats.org/officeDocument/2006/relationships/image" Target="../media/image223.png"/><Relationship Id="rId2" Type="http://schemas.openxmlformats.org/officeDocument/2006/relationships/hyperlink" Target="https://ko.wikipedia.org/wiki/%ED%91%9C%EC%A7%91" TargetMode="Externa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hyperlink" Target="https://ko.wikipedia.org/wiki/%EA%B0%80%EB%8A%A5%EB%8F%84" TargetMode="External"/></Relationships>
</file>

<file path=ppt/slides/_rels/slide211.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hyperlink" Target="https://ko.wikipedia.org/w/index.php?title=%EB%B0%9C%EB%A1%9C%EB%94%94_%EB%B2%A0%EC%9D%B4%EB%B6%88&amp;action=edit&amp;redlink=1" TargetMode="External"/><Relationship Id="rId2" Type="http://schemas.openxmlformats.org/officeDocument/2006/relationships/hyperlink" Target="https://ko.wikipedia.org/wiki/%EC%97%B0%EC%86%8D_%ED%99%95%EB%A5%A0_%EB%B6%84%ED%8F%AC" TargetMode="Externa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hyperlink" Target="https://ko.wikipedia.org/wiki/%EC%8A%A4%EC%9B%A8%EB%8D%B4%EC%96%B4" TargetMode="External"/></Relationships>
</file>

<file path=ppt/slides/_rels/slide217.xml.rels><?xml version="1.0" encoding="UTF-8" standalone="yes"?>
<Relationships xmlns="http://schemas.openxmlformats.org/package/2006/relationships"><Relationship Id="rId3" Type="http://schemas.openxmlformats.org/officeDocument/2006/relationships/hyperlink" Target="https://ko.wikipedia.org/wiki/%EB%A1%9C%EC%A7%80%EC%8A%A4%ED%8B%B1_%ED%95%A8%EC%88%98" TargetMode="External"/><Relationship Id="rId2" Type="http://schemas.openxmlformats.org/officeDocument/2006/relationships/hyperlink" Target="https://ko.wikipedia.org/wiki/%EB%88%84%EC%A0%81_%EB%B6%84%ED%8F%AC_%ED%95%A8%EC%88%98" TargetMode="Externa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https://ko.wikipedia.org/wiki/%ED%99%95%EB%A5%A0%EB%B6%84%ED%8F%AC"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242.png"/><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247.png"/><Relationship Id="rId10" Type="http://schemas.openxmlformats.org/officeDocument/2006/relationships/image" Target="../media/image570.png"/><Relationship Id="rId4" Type="http://schemas.openxmlformats.org/officeDocument/2006/relationships/image" Target="../media/image510.png"/><Relationship Id="rId9" Type="http://schemas.openxmlformats.org/officeDocument/2006/relationships/image" Target="../media/image560.png"/></Relationships>
</file>

<file path=ppt/slides/_rels/slide243.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59.png"/><Relationship Id="rId3" Type="http://schemas.openxmlformats.org/officeDocument/2006/relationships/image" Target="../media/image249.png"/><Relationship Id="rId7" Type="http://schemas.openxmlformats.org/officeDocument/2006/relationships/image" Target="../media/image253.png"/><Relationship Id="rId12" Type="http://schemas.openxmlformats.org/officeDocument/2006/relationships/image" Target="../media/image245.png"/><Relationship Id="rId2"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52.png"/><Relationship Id="rId11" Type="http://schemas.openxmlformats.org/officeDocument/2006/relationships/image" Target="../media/image257.pn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63.jpe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8" Type="http://schemas.openxmlformats.org/officeDocument/2006/relationships/hyperlink" Target="https://scikit-learn.org/stable/modules/tree.html#tree-algorithms-id3-c4-5-c5-0-and-cart" TargetMode="External"/><Relationship Id="rId3" Type="http://schemas.openxmlformats.org/officeDocument/2006/relationships/hyperlink" Target="https://scikit-learn.org/stable/modules/tree.html#classification" TargetMode="External"/><Relationship Id="rId7" Type="http://schemas.openxmlformats.org/officeDocument/2006/relationships/hyperlink" Target="https://scikit-learn.org/stable/modules/tree.html#tips-on-practical-use" TargetMode="External"/><Relationship Id="rId2" Type="http://schemas.openxmlformats.org/officeDocument/2006/relationships/hyperlink" Target="https://scikit-learn.org/stable/modules/tree.html" TargetMode="External"/><Relationship Id="rId1" Type="http://schemas.openxmlformats.org/officeDocument/2006/relationships/slideLayout" Target="../slideLayouts/slideLayout2.xml"/><Relationship Id="rId6" Type="http://schemas.openxmlformats.org/officeDocument/2006/relationships/hyperlink" Target="https://scikit-learn.org/stable/modules/tree.html#complexity" TargetMode="External"/><Relationship Id="rId5" Type="http://schemas.openxmlformats.org/officeDocument/2006/relationships/hyperlink" Target="https://scikit-learn.org/stable/modules/tree.html#multi-output-problems" TargetMode="External"/><Relationship Id="rId10" Type="http://schemas.openxmlformats.org/officeDocument/2006/relationships/hyperlink" Target="https://scikit-learn.org/stable/modules/tree.html#minimal-cost-complexity-pruning" TargetMode="External"/><Relationship Id="rId4" Type="http://schemas.openxmlformats.org/officeDocument/2006/relationships/hyperlink" Target="https://scikit-learn.org/stable/modules/tree.html#regression" TargetMode="External"/><Relationship Id="rId9" Type="http://schemas.openxmlformats.org/officeDocument/2006/relationships/hyperlink" Target="https://scikit-learn.org/stable/modules/tree.html#mathematical-formulation" TargetMode="External"/></Relationships>
</file>

<file path=ppt/slides/_rels/slide25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70.gif"/><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hyperlink" Target="https://ko.wikipedia.org/wiki/%ED%9A%8C%EA%B7%80_%EB%B6%84%EC%84%9D" TargetMode="External"/><Relationship Id="rId7" Type="http://schemas.openxmlformats.org/officeDocument/2006/relationships/hyperlink" Target="https://ko.wikipedia.org/w/index.php?title=CART&amp;action=edit&amp;redlink=1" TargetMode="External"/><Relationship Id="rId2" Type="http://schemas.openxmlformats.org/officeDocument/2006/relationships/hyperlink" Target="https://ko.wikipedia.org/wiki/%EB%B6%84%EB%A5%98" TargetMode="External"/><Relationship Id="rId1" Type="http://schemas.openxmlformats.org/officeDocument/2006/relationships/slideLayout" Target="../slideLayouts/slideLayout2.xml"/><Relationship Id="rId6" Type="http://schemas.openxmlformats.org/officeDocument/2006/relationships/hyperlink" Target="https://ko.wikipedia.org/wiki/%EB%B0%B0%EA%B9%85" TargetMode="External"/><Relationship Id="rId5" Type="http://schemas.openxmlformats.org/officeDocument/2006/relationships/hyperlink" Target="https://ko.wikipedia.org/wiki/%EA%B2%B0%EC%A0%95_%ED%8A%B8%EB%A6%AC" TargetMode="External"/><Relationship Id="rId4" Type="http://schemas.openxmlformats.org/officeDocument/2006/relationships/hyperlink" Target="https://ko.wikipedia.org/wiki/%EC%95%99%EC%83%81%EB%B8%94_%ED%95%99%EC%8A%B5%EB%B2%95" TargetMode="External"/></Relationships>
</file>

<file path=ppt/slides/_rels/slide265.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ko.wikipedia.org/w/index.php?title=CART&amp;action=edit&amp;redlink=1" TargetMode="External"/><Relationship Id="rId2" Type="http://schemas.openxmlformats.org/officeDocument/2006/relationships/hyperlink" Target="https://ko.wikipedia.org/wiki/%EB%B0%B0%EA%B9%85" TargetMode="External"/><Relationship Id="rId1" Type="http://schemas.openxmlformats.org/officeDocument/2006/relationships/slideLayout" Target="../slideLayouts/slideLayout2.xml"/><Relationship Id="rId4" Type="http://schemas.openxmlformats.org/officeDocument/2006/relationships/image" Target="../media/image274.png"/></Relationships>
</file>

<file path=ppt/slides/_rels/slide26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01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410.png"/><Relationship Id="rId5" Type="http://schemas.openxmlformats.org/officeDocument/2006/relationships/image" Target="../media/image27.png"/><Relationship Id="rId10" Type="http://schemas.openxmlformats.org/officeDocument/2006/relationships/image" Target="../media/image2310.png"/><Relationship Id="rId4" Type="http://schemas.openxmlformats.org/officeDocument/2006/relationships/image" Target="../media/image1710.png"/><Relationship Id="rId9" Type="http://schemas.openxmlformats.org/officeDocument/2006/relationships/image" Target="../media/image30.png"/></Relationships>
</file>

<file path=ppt/slides/_rels/slide270.xml.rels><?xml version="1.0" encoding="UTF-8" standalone="yes"?>
<Relationships xmlns="http://schemas.openxmlformats.org/package/2006/relationships"><Relationship Id="rId8" Type="http://schemas.openxmlformats.org/officeDocument/2006/relationships/hyperlink" Target="https://scikit-learn.org/stable/modules/ensemble.html#voting-classifier" TargetMode="External"/><Relationship Id="rId3" Type="http://schemas.openxmlformats.org/officeDocument/2006/relationships/hyperlink" Target="https://scikit-learn.org/stable/modules/ensemble.html#bagging-meta-estimator" TargetMode="External"/><Relationship Id="rId7" Type="http://schemas.openxmlformats.org/officeDocument/2006/relationships/hyperlink" Target="https://scikit-learn.org/stable/modules/ensemble.html#histogram-based-gradient-boosting" TargetMode="External"/><Relationship Id="rId2" Type="http://schemas.openxmlformats.org/officeDocument/2006/relationships/hyperlink" Target="https://scikit-learn.org/stable/modules/ensemble.html"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gradient-tree-boosting" TargetMode="External"/><Relationship Id="rId5" Type="http://schemas.openxmlformats.org/officeDocument/2006/relationships/hyperlink" Target="https://scikit-learn.org/stable/modules/ensemble.html#adaboost" TargetMode="External"/><Relationship Id="rId10" Type="http://schemas.openxmlformats.org/officeDocument/2006/relationships/hyperlink" Target="https://scikit-learn.org/stable/modules/ensemble.html#stacked-generalization" TargetMode="External"/><Relationship Id="rId4" Type="http://schemas.openxmlformats.org/officeDocument/2006/relationships/hyperlink" Target="https://scikit-learn.org/stable/modules/ensemble.html#forests-of-randomized-trees" TargetMode="External"/><Relationship Id="rId9" Type="http://schemas.openxmlformats.org/officeDocument/2006/relationships/hyperlink" Target="https://scikit-learn.org/stable/modules/ensemble.html#voting-regressor" TargetMode="External"/></Relationships>
</file>

<file path=ppt/slides/_rels/slide271.xml.rels><?xml version="1.0" encoding="UTF-8" standalone="yes"?>
<Relationships xmlns="http://schemas.openxmlformats.org/package/2006/relationships"><Relationship Id="rId3" Type="http://schemas.openxmlformats.org/officeDocument/2006/relationships/hyperlink" Target="https://ko.wikipedia.org/wiki/%ED%99%95%EB%A5%A0" TargetMode="External"/><Relationship Id="rId2" Type="http://schemas.openxmlformats.org/officeDocument/2006/relationships/image" Target="../media/image279.png"/><Relationship Id="rId1" Type="http://schemas.openxmlformats.org/officeDocument/2006/relationships/slideLayout" Target="../slideLayouts/slideLayout2.xml"/><Relationship Id="rId4" Type="http://schemas.openxmlformats.org/officeDocument/2006/relationships/hyperlink" Target="https://ko.wikipedia.org/wiki/%EC%84%A0%ED%98%95_%EB%B6%84%EB%A5%98" TargetMode="External"/></Relationships>
</file>

<file path=ppt/slides/_rels/slide27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27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 Id="rId5" Type="http://schemas.openxmlformats.org/officeDocument/2006/relationships/image" Target="../media/image288.png"/><Relationship Id="rId4" Type="http://schemas.openxmlformats.org/officeDocument/2006/relationships/image" Target="../media/image285.png"/></Relationships>
</file>

<file path=ppt/slides/_rels/slide274.xml.rels><?xml version="1.0" encoding="UTF-8" standalone="yes"?>
<Relationships xmlns="http://schemas.openxmlformats.org/package/2006/relationships"><Relationship Id="rId3" Type="http://schemas.openxmlformats.org/officeDocument/2006/relationships/image" Target="../media/image2900.png"/><Relationship Id="rId2" Type="http://schemas.openxmlformats.org/officeDocument/2006/relationships/image" Target="../media/image4110.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8" Type="http://schemas.openxmlformats.org/officeDocument/2006/relationships/hyperlink" Target="https://scikit-learn.org/stable/modules/svm.html#kernel-functions" TargetMode="External"/><Relationship Id="rId3" Type="http://schemas.openxmlformats.org/officeDocument/2006/relationships/hyperlink" Target="https://scikit-learn.org/stable/modules/svm.html#classification" TargetMode="External"/><Relationship Id="rId7" Type="http://schemas.openxmlformats.org/officeDocument/2006/relationships/hyperlink" Target="https://scikit-learn.org/stable/modules/svm.html#tips-on-practical-use" TargetMode="External"/><Relationship Id="rId2" Type="http://schemas.openxmlformats.org/officeDocument/2006/relationships/hyperlink" Target="https://scikit-learn.org/stable/modules/svm.html" TargetMode="External"/><Relationship Id="rId1" Type="http://schemas.openxmlformats.org/officeDocument/2006/relationships/slideLayout" Target="../slideLayouts/slideLayout2.xml"/><Relationship Id="rId6" Type="http://schemas.openxmlformats.org/officeDocument/2006/relationships/hyperlink" Target="https://scikit-learn.org/stable/modules/svm.html#complexity" TargetMode="External"/><Relationship Id="rId5" Type="http://schemas.openxmlformats.org/officeDocument/2006/relationships/hyperlink" Target="https://scikit-learn.org/stable/modules/svm.html#density-estimation-novelty-detection" TargetMode="External"/><Relationship Id="rId10" Type="http://schemas.openxmlformats.org/officeDocument/2006/relationships/hyperlink" Target="https://scikit-learn.org/stable/modules/svm.html#implementation-details" TargetMode="External"/><Relationship Id="rId4" Type="http://schemas.openxmlformats.org/officeDocument/2006/relationships/hyperlink" Target="https://scikit-learn.org/stable/modules/svm.html#regression" TargetMode="External"/><Relationship Id="rId9" Type="http://schemas.openxmlformats.org/officeDocument/2006/relationships/hyperlink" Target="https://scikit-learn.org/stable/modules/svm.html#mathematical-formulation" TargetMode="Externa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53.png"/><Relationship Id="rId3" Type="http://schemas.openxmlformats.org/officeDocument/2006/relationships/image" Target="../media/image2611.png"/><Relationship Id="rId7" Type="http://schemas.openxmlformats.org/officeDocument/2006/relationships/image" Target="../media/image34.png"/><Relationship Id="rId12" Type="http://schemas.openxmlformats.org/officeDocument/2006/relationships/image" Target="../media/image343.png"/><Relationship Id="rId2" Type="http://schemas.openxmlformats.org/officeDocument/2006/relationships/image" Target="../media/image2510.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5" Type="http://schemas.openxmlformats.org/officeDocument/2006/relationships/image" Target="../media/image36.png"/><Relationship Id="rId10" Type="http://schemas.openxmlformats.org/officeDocument/2006/relationships/image" Target="../media/image320.png"/><Relationship Id="rId4" Type="http://schemas.openxmlformats.org/officeDocument/2006/relationships/image" Target="../media/image31.png"/><Relationship Id="rId9" Type="http://schemas.openxmlformats.org/officeDocument/2006/relationships/image" Target="../media/image10.png"/><Relationship Id="rId14" Type="http://schemas.openxmlformats.org/officeDocument/2006/relationships/image" Target="../media/image2410.png"/></Relationships>
</file>

<file path=ppt/slides/_rels/slide280.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07.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hyperlink" Target="https://ko.wikipedia.org/wiki/%EB%B2%A1%ED%84%B0_%EA%B3%B5%EA%B0%84" TargetMode="External"/><Relationship Id="rId2" Type="http://schemas.openxmlformats.org/officeDocument/2006/relationships/hyperlink" Target="https://ko.wikipedia.org/wiki/%EC%8A%A4%EC%B9%BC%EB%9D%BC_(%EC%88%98%ED%95%99)" TargetMode="External"/><Relationship Id="rId1" Type="http://schemas.openxmlformats.org/officeDocument/2006/relationships/slideLayout" Target="../slideLayouts/slideLayout2.xml"/><Relationship Id="rId5" Type="http://schemas.openxmlformats.org/officeDocument/2006/relationships/hyperlink" Target="https://ko.wikipedia.org/wiki/%ED%96%89%EB%A0%AC" TargetMode="External"/><Relationship Id="rId4" Type="http://schemas.openxmlformats.org/officeDocument/2006/relationships/hyperlink" Target="https://ko.wikipedia.org/wiki/%EC%B0%A8%EC%9B%90" TargetMode="External"/></Relationships>
</file>

<file path=ppt/slides/_rels/slide30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hyperlink" Target="https://hub.packtpub.com/cross-validation" TargetMode="External"/><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8" Type="http://schemas.openxmlformats.org/officeDocument/2006/relationships/hyperlink" Target="https://ko.wikipedia.org/wiki/%EA%B3%BC%EC%A0%81%ED%95%A9" TargetMode="External"/><Relationship Id="rId3" Type="http://schemas.openxmlformats.org/officeDocument/2006/relationships/hyperlink" Target="https://tensorflow.blog/%EB%A8%B8%EC%8B%A0-%EB%9F%AC%EB%8B%9D%EC%9D%98-%EB%AA%A8%EB%8D%B8-%ED%8F%89%EA%B0%80%EC%99%80-%EB%AA%A8%EB%8D%B8-%EC%84%A0%ED%83%9D-%EC%95%8C%EA%B3%A0%EB%A6%AC%EC%A6%98-%EC%84%A0%ED%83%9D-3/#reference" TargetMode="External"/><Relationship Id="rId7" Type="http://schemas.openxmlformats.org/officeDocument/2006/relationships/hyperlink" Target="https://ko.wikipedia.org/wiki/%EB%85%B8%EC%9D%B4%EC%A6%88" TargetMode="External"/><Relationship Id="rId2" Type="http://schemas.openxmlformats.org/officeDocument/2006/relationships/hyperlink" Target="http://citeseerx.ist.psu.edu/viewdoc/summary?doi=10.1.1.9.3582" TargetMode="External"/><Relationship Id="rId1" Type="http://schemas.openxmlformats.org/officeDocument/2006/relationships/slideLayout" Target="../slideLayouts/slideLayout2.xml"/><Relationship Id="rId6" Type="http://schemas.openxmlformats.org/officeDocument/2006/relationships/hyperlink" Target="https://ko.wikipedia.org/wiki/%EB%B6%84%EC%82%B0" TargetMode="External"/><Relationship Id="rId5" Type="http://schemas.openxmlformats.org/officeDocument/2006/relationships/hyperlink" Target="https://ko.wikipedia.org/wiki/%EC%95%8C%EA%B3%A0%EB%A6%AC%EC%A6%98" TargetMode="External"/><Relationship Id="rId4" Type="http://schemas.openxmlformats.org/officeDocument/2006/relationships/hyperlink" Target="https://ko.wikipedia.org/wiki/%ED%8E%B8%ED%96%A5" TargetMode="External"/><Relationship Id="rId9" Type="http://schemas.openxmlformats.org/officeDocument/2006/relationships/hyperlink" Target="https://ko.wikipedia.org/wiki/%EA%B3%BC%EC%86%8C%EC%A0%81%ED%95%A9" TargetMode="External"/></Relationships>
</file>

<file path=ppt/slides/_rels/slide31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 Id="rId4" Type="http://schemas.openxmlformats.org/officeDocument/2006/relationships/image" Target="../media/image315.png"/></Relationships>
</file>

<file path=ppt/slides/_rels/slide318.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18.png"/><Relationship Id="rId1" Type="http://schemas.openxmlformats.org/officeDocument/2006/relationships/slideLayout" Target="../slideLayouts/slideLayout2.xml"/><Relationship Id="rId4" Type="http://schemas.openxmlformats.org/officeDocument/2006/relationships/image" Target="../media/image326.png"/></Relationships>
</file>

<file path=ppt/slides/_rels/slide321.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2.xml"/><Relationship Id="rId5" Type="http://schemas.openxmlformats.org/officeDocument/2006/relationships/image" Target="../media/image344.png"/><Relationship Id="rId4" Type="http://schemas.openxmlformats.org/officeDocument/2006/relationships/image" Target="../media/image332.png"/></Relationships>
</file>

<file path=ppt/slides/_rels/slide322.xml.rels><?xml version="1.0" encoding="UTF-8" standalone="yes"?>
<Relationships xmlns="http://schemas.openxmlformats.org/package/2006/relationships"><Relationship Id="rId3" Type="http://schemas.openxmlformats.org/officeDocument/2006/relationships/image" Target="../media/image2960.png"/><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3000.png"/><Relationship Id="rId2" Type="http://schemas.openxmlformats.org/officeDocument/2006/relationships/image" Target="../media/image2990.png"/><Relationship Id="rId1" Type="http://schemas.openxmlformats.org/officeDocument/2006/relationships/slideLayout" Target="../slideLayouts/slideLayout2.xml"/><Relationship Id="rId4" Type="http://schemas.openxmlformats.org/officeDocument/2006/relationships/image" Target="../media/image3010.png"/></Relationships>
</file>

<file path=ppt/slides/_rels/slide325.xml.rels><?xml version="1.0" encoding="UTF-8" standalone="yes"?>
<Relationships xmlns="http://schemas.openxmlformats.org/package/2006/relationships"><Relationship Id="rId3" Type="http://schemas.openxmlformats.org/officeDocument/2006/relationships/image" Target="../media/image3000.png"/><Relationship Id="rId2" Type="http://schemas.openxmlformats.org/officeDocument/2006/relationships/image" Target="../media/image2990.png"/><Relationship Id="rId1" Type="http://schemas.openxmlformats.org/officeDocument/2006/relationships/slideLayout" Target="../slideLayouts/slideLayout2.xml"/><Relationship Id="rId4" Type="http://schemas.openxmlformats.org/officeDocument/2006/relationships/image" Target="../media/image3020.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87.png"/><Relationship Id="rId1" Type="http://schemas.openxmlformats.org/officeDocument/2006/relationships/slideLayout" Target="../slideLayouts/slideLayout6.xml"/><Relationship Id="rId5" Type="http://schemas.openxmlformats.org/officeDocument/2006/relationships/image" Target="../media/image290.png"/><Relationship Id="rId4" Type="http://schemas.openxmlformats.org/officeDocument/2006/relationships/image" Target="../media/image289.png"/></Relationships>
</file>

<file path=ppt/slides/_rels/slide330.xml.rels><?xml version="1.0" encoding="UTF-8" standalone="yes"?>
<Relationships xmlns="http://schemas.openxmlformats.org/package/2006/relationships"><Relationship Id="rId3" Type="http://schemas.openxmlformats.org/officeDocument/2006/relationships/image" Target="../media/image3690.png"/><Relationship Id="rId2" Type="http://schemas.openxmlformats.org/officeDocument/2006/relationships/image" Target="../media/image3680.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2.xml"/><Relationship Id="rId4" Type="http://schemas.openxmlformats.org/officeDocument/2006/relationships/image" Target="../media/image358.png"/></Relationships>
</file>

<file path=ppt/slides/_rels/slide33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 Id="rId5" Type="http://schemas.openxmlformats.org/officeDocument/2006/relationships/image" Target="../media/image363.png"/><Relationship Id="rId4" Type="http://schemas.openxmlformats.org/officeDocument/2006/relationships/image" Target="../media/image362.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70.png"/><Relationship Id="rId2" Type="http://schemas.openxmlformats.org/officeDocument/2006/relationships/image" Target="../media/image420.png"/><Relationship Id="rId1" Type="http://schemas.openxmlformats.org/officeDocument/2006/relationships/slideLayout" Target="../slideLayouts/slideLayout6.xml"/><Relationship Id="rId4" Type="http://schemas.openxmlformats.org/officeDocument/2006/relationships/image" Target="../media/image292.png"/></Relationships>
</file>

<file path=ppt/slides/_rels/slide35.xml.rels><?xml version="1.0" encoding="UTF-8" standalone="yes"?>
<Relationships xmlns="http://schemas.openxmlformats.org/package/2006/relationships"><Relationship Id="rId3" Type="http://schemas.openxmlformats.org/officeDocument/2006/relationships/image" Target="../media/image2901.png"/><Relationship Id="rId2" Type="http://schemas.openxmlformats.org/officeDocument/2006/relationships/image" Target="../media/image2890.png"/><Relationship Id="rId1" Type="http://schemas.openxmlformats.org/officeDocument/2006/relationships/slideLayout" Target="../slideLayouts/slideLayout6.xml"/><Relationship Id="rId4" Type="http://schemas.openxmlformats.org/officeDocument/2006/relationships/image" Target="../media/image29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51.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2871.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Harald_Cram%C3%A9r"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hyperlink" Target="https://www.geeksforgeeks.org/linear-regression-python-implementation/?ref=lbp" TargetMode="Externa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931.png"/><Relationship Id="rId2" Type="http://schemas.openxmlformats.org/officeDocument/2006/relationships/image" Target="../media/image1921.png"/><Relationship Id="rId1" Type="http://schemas.openxmlformats.org/officeDocument/2006/relationships/slideLayout" Target="../slideLayouts/slideLayout2.xml"/><Relationship Id="rId6" Type="http://schemas.openxmlformats.org/officeDocument/2006/relationships/image" Target="../media/image1951.png"/><Relationship Id="rId5" Type="http://schemas.openxmlformats.org/officeDocument/2006/relationships/image" Target="../media/image1940.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2810.png"/><Relationship Id="rId7" Type="http://schemas.openxmlformats.org/officeDocument/2006/relationships/image" Target="../media/image335.png"/><Relationship Id="rId2" Type="http://schemas.openxmlformats.org/officeDocument/2006/relationships/image" Target="../media/image2800.png"/><Relationship Id="rId1" Type="http://schemas.openxmlformats.org/officeDocument/2006/relationships/slideLayout" Target="../slideLayouts/slideLayout2.xml"/><Relationship Id="rId6" Type="http://schemas.openxmlformats.org/officeDocument/2006/relationships/image" Target="../media/image334.png"/><Relationship Id="rId5" Type="http://schemas.openxmlformats.org/officeDocument/2006/relationships/image" Target="../media/image2830.png"/><Relationship Id="rId10" Type="http://schemas.openxmlformats.org/officeDocument/2006/relationships/image" Target="../media/image3371.png"/><Relationship Id="rId4" Type="http://schemas.openxmlformats.org/officeDocument/2006/relationships/image" Target="../media/image57.png"/><Relationship Id="rId9" Type="http://schemas.openxmlformats.org/officeDocument/2006/relationships/image" Target="../media/image337.png"/></Relationships>
</file>

<file path=ppt/slides/_rels/slide51.xml.rels><?xml version="1.0" encoding="UTF-8" standalone="yes"?>
<Relationships xmlns="http://schemas.openxmlformats.org/package/2006/relationships"><Relationship Id="rId3" Type="http://schemas.openxmlformats.org/officeDocument/2006/relationships/image" Target="../media/image339.png"/><Relationship Id="rId7" Type="http://schemas.openxmlformats.org/officeDocument/2006/relationships/image" Target="../media/image59.png"/><Relationship Id="rId2" Type="http://schemas.openxmlformats.org/officeDocument/2006/relationships/image" Target="../media/image338.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2920.png"/><Relationship Id="rId4" Type="http://schemas.openxmlformats.org/officeDocument/2006/relationships/image" Target="../media/image2910.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3220.png"/><Relationship Id="rId5" Type="http://schemas.openxmlformats.org/officeDocument/2006/relationships/image" Target="../media/image70.png"/><Relationship Id="rId4" Type="http://schemas.openxmlformats.org/officeDocument/2006/relationships/image" Target="../media/image2610.png"/></Relationships>
</file>

<file path=ppt/slides/_rels/slide57.xml.rels><?xml version="1.0" encoding="UTF-8" standalone="yes"?>
<Relationships xmlns="http://schemas.openxmlformats.org/package/2006/relationships"><Relationship Id="rId3" Type="http://schemas.openxmlformats.org/officeDocument/2006/relationships/image" Target="../media/image2633.png"/><Relationship Id="rId2" Type="http://schemas.openxmlformats.org/officeDocument/2006/relationships/image" Target="../media/image2621.png"/><Relationship Id="rId1" Type="http://schemas.openxmlformats.org/officeDocument/2006/relationships/slideLayout" Target="../slideLayouts/slideLayout2.xml"/><Relationship Id="rId4" Type="http://schemas.openxmlformats.org/officeDocument/2006/relationships/image" Target="../media/image26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642.png"/></Relationships>
</file>

<file path=ppt/slides/_rels/slide5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1.png"/><Relationship Id="rId7" Type="http://schemas.openxmlformats.org/officeDocument/2006/relationships/diagramColors" Target="../diagrams/colors4.xml"/><Relationship Id="rId2" Type="http://schemas.openxmlformats.org/officeDocument/2006/relationships/image" Target="../media/image2651.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73.png"/><Relationship Id="rId4" Type="http://schemas.openxmlformats.org/officeDocument/2006/relationships/diagramData" Target="../diagrams/data4.xml"/><Relationship Id="rId9"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2590.pn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3150.png"/><Relationship Id="rId5" Type="http://schemas.openxmlformats.org/officeDocument/2006/relationships/image" Target="../media/image3141.png"/><Relationship Id="rId4" Type="http://schemas.openxmlformats.org/officeDocument/2006/relationships/image" Target="../media/image76.png"/><Relationship Id="rId9"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3301.png"/><Relationship Id="rId2" Type="http://schemas.openxmlformats.org/officeDocument/2006/relationships/image" Target="../media/image3291.png"/><Relationship Id="rId1" Type="http://schemas.openxmlformats.org/officeDocument/2006/relationships/slideLayout" Target="../slideLayouts/slideLayout2.xml"/><Relationship Id="rId5" Type="http://schemas.openxmlformats.org/officeDocument/2006/relationships/image" Target="../media/image2700.png"/><Relationship Id="rId4" Type="http://schemas.openxmlformats.org/officeDocument/2006/relationships/image" Target="../media/image331.png"/></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319.png"/><Relationship Id="rId3" Type="http://schemas.openxmlformats.org/officeDocument/2006/relationships/image" Target="../media/image35.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321.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6.png"/></Relationships>
</file>

<file path=ppt/slides/_rels/slide6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95.png"/><Relationship Id="rId7" Type="http://schemas.openxmlformats.org/officeDocument/2006/relationships/image" Target="../media/image33.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23.png"/><Relationship Id="rId9" Type="http://schemas.openxmlformats.org/officeDocument/2006/relationships/image" Target="../media/image324.png"/></Relationships>
</file>

<file path=ppt/slides/_rels/slide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35.png"/><Relationship Id="rId7" Type="http://schemas.openxmlformats.org/officeDocument/2006/relationships/image" Target="../media/image99.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333.png"/><Relationship Id="rId5" Type="http://schemas.openxmlformats.org/officeDocument/2006/relationships/image" Target="../media/image97.png"/><Relationship Id="rId10" Type="http://schemas.openxmlformats.org/officeDocument/2006/relationships/image" Target="../media/image100.png"/><Relationship Id="rId4" Type="http://schemas.openxmlformats.org/officeDocument/2006/relationships/image" Target="../media/image324.png"/><Relationship Id="rId9" Type="http://schemas.openxmlformats.org/officeDocument/2006/relationships/image" Target="../media/image330.png"/></Relationships>
</file>

<file path=ppt/slides/_rels/slide71.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33.png"/><Relationship Id="rId7" Type="http://schemas.openxmlformats.org/officeDocument/2006/relationships/image" Target="../media/image341.png"/><Relationship Id="rId12" Type="http://schemas.openxmlformats.org/officeDocument/2006/relationships/image" Target="../media/image10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image" Target="../media/image36.png"/><Relationship Id="rId10"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1.png"/></Relationships>
</file>

<file path=ppt/slides/_rels/slide7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12" Type="http://schemas.openxmlformats.org/officeDocument/2006/relationships/image" Target="../media/image352.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351.png"/><Relationship Id="rId5" Type="http://schemas.openxmlformats.org/officeDocument/2006/relationships/image" Target="../media/image36.png"/><Relationship Id="rId10" Type="http://schemas.openxmlformats.org/officeDocument/2006/relationships/image" Target="../media/image350.png"/><Relationship Id="rId4" Type="http://schemas.openxmlformats.org/officeDocument/2006/relationships/image" Target="../media/image32.png"/><Relationship Id="rId9" Type="http://schemas.openxmlformats.org/officeDocument/2006/relationships/image" Target="../media/image107.png"/></Relationships>
</file>

<file path=ppt/slides/_rels/slide7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15.png"/><Relationship Id="rId3" Type="http://schemas.openxmlformats.org/officeDocument/2006/relationships/image" Target="../media/image108.png"/><Relationship Id="rId7" Type="http://schemas.openxmlformats.org/officeDocument/2006/relationships/image" Target="../media/image33.png"/><Relationship Id="rId12" Type="http://schemas.openxmlformats.org/officeDocument/2006/relationships/image" Target="../media/image114.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3.png"/><Relationship Id="rId5" Type="http://schemas.openxmlformats.org/officeDocument/2006/relationships/image" Target="../media/image32.png"/><Relationship Id="rId10" Type="http://schemas.openxmlformats.org/officeDocument/2006/relationships/image" Target="../media/image112.png"/><Relationship Id="rId4" Type="http://schemas.openxmlformats.org/officeDocument/2006/relationships/image" Target="../media/image109.png"/><Relationship Id="rId9" Type="http://schemas.openxmlformats.org/officeDocument/2006/relationships/image" Target="../media/image111.png"/></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24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30.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450.png"/><Relationship Id="rId2" Type="http://schemas.openxmlformats.org/officeDocument/2006/relationships/image" Target="../media/image3030.png"/><Relationship Id="rId1" Type="http://schemas.openxmlformats.org/officeDocument/2006/relationships/slideLayout" Target="../slideLayouts/slideLayout2.xml"/><Relationship Id="rId6" Type="http://schemas.openxmlformats.org/officeDocument/2006/relationships/image" Target="../media/image3060.png"/><Relationship Id="rId5" Type="http://schemas.openxmlformats.org/officeDocument/2006/relationships/image" Target="../media/image3050.png"/><Relationship Id="rId4" Type="http://schemas.openxmlformats.org/officeDocument/2006/relationships/image" Target="../media/image3040.png"/></Relationships>
</file>

<file path=ppt/slides/_rels/slide79.xml.rels><?xml version="1.0" encoding="UTF-8" standalone="yes"?>
<Relationships xmlns="http://schemas.openxmlformats.org/package/2006/relationships"><Relationship Id="rId3" Type="http://schemas.openxmlformats.org/officeDocument/2006/relationships/image" Target="../media/image2321.png"/><Relationship Id="rId2" Type="http://schemas.openxmlformats.org/officeDocument/2006/relationships/image" Target="../media/image2290.png"/><Relationship Id="rId1" Type="http://schemas.openxmlformats.org/officeDocument/2006/relationships/slideLayout" Target="../slideLayouts/slideLayout2.xml"/><Relationship Id="rId6" Type="http://schemas.openxmlformats.org/officeDocument/2006/relationships/image" Target="../media/image2390.png"/><Relationship Id="rId5" Type="http://schemas.openxmlformats.org/officeDocument/2006/relationships/image" Target="../media/image2371.png"/><Relationship Id="rId4" Type="http://schemas.openxmlformats.org/officeDocument/2006/relationships/image" Target="../media/image2331.png"/></Relationships>
</file>

<file path=ppt/slides/_rels/slide8.xml.rels><?xml version="1.0" encoding="UTF-8" standalone="yes"?>
<Relationships xmlns="http://schemas.openxmlformats.org/package/2006/relationships"><Relationship Id="rId3" Type="http://schemas.openxmlformats.org/officeDocument/2006/relationships/image" Target="../media/image1830.pn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60.png"/><Relationship Id="rId5" Type="http://schemas.openxmlformats.org/officeDocument/2006/relationships/image" Target="../media/image3.png"/><Relationship Id="rId4" Type="http://schemas.openxmlformats.org/officeDocument/2006/relationships/image" Target="../media/image184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0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www.statisticshowto.com/residual/"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Kolmogorov%E2%80%93Smirnov_test" TargetMode="External"/><Relationship Id="rId7" Type="http://schemas.openxmlformats.org/officeDocument/2006/relationships/hyperlink" Target="https://en.wikipedia.org/wiki/Variance" TargetMode="External"/><Relationship Id="rId2" Type="http://schemas.openxmlformats.org/officeDocument/2006/relationships/hyperlink" Target="https://en.wikipedia.org/wiki/Normality_test" TargetMode="External"/><Relationship Id="rId1" Type="http://schemas.openxmlformats.org/officeDocument/2006/relationships/slideLayout" Target="../slideLayouts/slideLayout2.xml"/><Relationship Id="rId6" Type="http://schemas.openxmlformats.org/officeDocument/2006/relationships/hyperlink" Target="https://en.wikipedia.org/wiki/Expected_value" TargetMode="External"/><Relationship Id="rId5" Type="http://schemas.openxmlformats.org/officeDocument/2006/relationships/hyperlink" Target="https://en.wikipedia.org/wiki/Normal_distribution" TargetMode="External"/><Relationship Id="rId4" Type="http://schemas.openxmlformats.org/officeDocument/2006/relationships/hyperlink" Target="https://en.wikipedia.org/wiki/Null_hypothesi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ko.wikipedia.org/w/index.php?title=%EC%A0%95%EB%B3%B4_%EA%B7%B8%EB%A6%BC&amp;action=edit&amp;redlink=1" TargetMode="External"/><Relationship Id="rId2" Type="http://schemas.openxmlformats.org/officeDocument/2006/relationships/hyperlink" Target="https://ko.wikipedia.org/w/index.php?title=%EB%8F%84%EC%88%98_(%ED%86%B5%EA%B3%84%ED%95%99)&amp;action=edit&amp;redlink=1"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hyperlink" Target="https://en.wikipedia.org/wiki/Normal_distribution"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Statistical_sample" TargetMode="External"/><Relationship Id="rId2" Type="http://schemas.openxmlformats.org/officeDocument/2006/relationships/hyperlink" Target="https://en.wikipedia.org/wiki/Normality_test" TargetMode="External"/><Relationship Id="rId1" Type="http://schemas.openxmlformats.org/officeDocument/2006/relationships/slideLayout" Target="../slideLayouts/slideLayout2.xml"/><Relationship Id="rId6" Type="http://schemas.openxmlformats.org/officeDocument/2006/relationships/hyperlink" Target="https://en.wikipedia.org/wiki/Null_hypothesis" TargetMode="External"/><Relationship Id="rId11" Type="http://schemas.openxmlformats.org/officeDocument/2006/relationships/image" Target="../media/image1280.png"/><Relationship Id="rId5" Type="http://schemas.openxmlformats.org/officeDocument/2006/relationships/hyperlink" Target="https://en.wikipedia.org/wiki/Martin_Wilk" TargetMode="External"/><Relationship Id="rId10" Type="http://schemas.openxmlformats.org/officeDocument/2006/relationships/image" Target="../media/image132.png"/><Relationship Id="rId4" Type="http://schemas.openxmlformats.org/officeDocument/2006/relationships/hyperlink" Target="https://en.wikipedia.org/wiki/Samuel_Sanford_Shapiro" TargetMode="External"/><Relationship Id="rId9" Type="http://schemas.openxmlformats.org/officeDocument/2006/relationships/hyperlink" Target="https://en.wikipedia.org/wiki/Test_statistic"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90.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8703B65-B417-4468-8B63-95A3FE647448}"/>
              </a:ext>
            </a:extLst>
          </p:cNvPr>
          <p:cNvSpPr/>
          <p:nvPr/>
        </p:nvSpPr>
        <p:spPr>
          <a:xfrm>
            <a:off x="539552" y="671436"/>
            <a:ext cx="4182555" cy="400110"/>
          </a:xfrm>
          <a:prstGeom prst="rect">
            <a:avLst/>
          </a:prstGeom>
        </p:spPr>
        <p:txBody>
          <a:bodyPr wrap="none">
            <a:spAutoFit/>
          </a:bodyPr>
          <a:lstStyle/>
          <a:p>
            <a:r>
              <a:rPr lang="en-US" altLang="ko-KR" sz="2000" dirty="0">
                <a:solidFill>
                  <a:schemeClr val="accent2">
                    <a:lumMod val="75000"/>
                  </a:schemeClr>
                </a:solidFill>
                <a:latin typeface="+mn-ea"/>
                <a:cs typeface="Times New Roman" pitchFamily="18" charset="0"/>
              </a:rPr>
              <a:t>PBL</a:t>
            </a:r>
            <a:r>
              <a:rPr lang="ko-KR" altLang="en-US" sz="2000" dirty="0">
                <a:solidFill>
                  <a:schemeClr val="accent2">
                    <a:lumMod val="75000"/>
                  </a:schemeClr>
                </a:solidFill>
                <a:latin typeface="+mn-ea"/>
                <a:cs typeface="Times New Roman" pitchFamily="18" charset="0"/>
              </a:rPr>
              <a:t>기반 </a:t>
            </a:r>
            <a:r>
              <a:rPr lang="ko-KR" altLang="en-US" sz="2000" dirty="0" err="1">
                <a:solidFill>
                  <a:schemeClr val="accent2">
                    <a:lumMod val="75000"/>
                  </a:schemeClr>
                </a:solidFill>
                <a:latin typeface="+mn-ea"/>
                <a:cs typeface="Times New Roman" pitchFamily="18" charset="0"/>
              </a:rPr>
              <a:t>금융빅데이터</a:t>
            </a:r>
            <a:r>
              <a:rPr lang="ko-KR" altLang="en-US" sz="2000" dirty="0">
                <a:solidFill>
                  <a:schemeClr val="accent2">
                    <a:lumMod val="75000"/>
                  </a:schemeClr>
                </a:solidFill>
                <a:latin typeface="+mn-ea"/>
                <a:cs typeface="Times New Roman" pitchFamily="18" charset="0"/>
              </a:rPr>
              <a:t> 분석가 과정</a:t>
            </a:r>
            <a:endParaRPr lang="ko-KR" altLang="en-US" sz="2000" dirty="0">
              <a:latin typeface="+mn-ea"/>
            </a:endParaRPr>
          </a:p>
        </p:txBody>
      </p:sp>
      <p:sp>
        <p:nvSpPr>
          <p:cNvPr id="5" name="제목 1">
            <a:extLst>
              <a:ext uri="{FF2B5EF4-FFF2-40B4-BE49-F238E27FC236}">
                <a16:creationId xmlns:a16="http://schemas.microsoft.com/office/drawing/2014/main" id="{7BAC3FB6-6703-4867-93BE-D9F95D505FD8}"/>
              </a:ext>
            </a:extLst>
          </p:cNvPr>
          <p:cNvSpPr txBox="1">
            <a:spLocks/>
          </p:cNvSpPr>
          <p:nvPr/>
        </p:nvSpPr>
        <p:spPr bwMode="auto">
          <a:xfrm>
            <a:off x="539552" y="1124744"/>
            <a:ext cx="8424936" cy="3024336"/>
          </a:xfrm>
          <a:prstGeom prst="rect">
            <a:avLst/>
          </a:prstGeom>
          <a:noFill/>
          <a:ln w="9525">
            <a:solidFill>
              <a:schemeClr val="tx1"/>
            </a:solidFill>
            <a:miter lim="800000"/>
            <a:headEnd/>
            <a:tailEnd/>
          </a:ln>
        </p:spPr>
        <p:txBody>
          <a:bodyPr vert="horz" wrap="square" lIns="91440" tIns="45720" rIns="91440" bIns="45720" numCol="1" anchor="ctr" anchorCtr="0" compatLnSpc="1">
            <a:prstTxWarp prst="textNoShape">
              <a:avLst/>
            </a:prstTxWarp>
            <a:normAutofit fontScale="97500"/>
          </a:bodyPr>
          <a:lstStyle>
            <a:lvl1pPr algn="l" rtl="0" eaLnBrk="0" fontAlgn="base" latinLnBrk="1" hangingPunct="0">
              <a:spcBef>
                <a:spcPct val="0"/>
              </a:spcBef>
              <a:spcAft>
                <a:spcPct val="0"/>
              </a:spcAft>
              <a:defRPr kumimoji="1" sz="3600" b="1">
                <a:solidFill>
                  <a:srgbClr val="000066"/>
                </a:solidFill>
                <a:latin typeface="HY울릉도M" pitchFamily="18" charset="-127"/>
                <a:ea typeface="HY울릉도M" pitchFamily="18" charset="-127"/>
                <a:cs typeface="+mj-cs"/>
              </a:defRPr>
            </a:lvl1pPr>
            <a:lvl2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2pPr>
            <a:lvl3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3pPr>
            <a:lvl4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4pPr>
            <a:lvl5pPr algn="l" rtl="0" eaLnBrk="0" fontAlgn="base" latinLnBrk="1" hangingPunct="0">
              <a:spcBef>
                <a:spcPct val="0"/>
              </a:spcBef>
              <a:spcAft>
                <a:spcPct val="0"/>
              </a:spcAft>
              <a:defRPr kumimoji="1" sz="2400" b="1">
                <a:solidFill>
                  <a:srgbClr val="000066"/>
                </a:solidFill>
                <a:latin typeface="HY울릉도M" pitchFamily="18" charset="-127"/>
                <a:ea typeface="HY울릉도M" pitchFamily="18" charset="-127"/>
              </a:defRPr>
            </a:lvl5pPr>
            <a:lvl6pPr marL="4572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6pPr>
            <a:lvl7pPr marL="9144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7pPr>
            <a:lvl8pPr marL="13716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8pPr>
            <a:lvl9pPr marL="1828800" algn="l" rtl="0" fontAlgn="base" latinLnBrk="1">
              <a:spcBef>
                <a:spcPct val="0"/>
              </a:spcBef>
              <a:spcAft>
                <a:spcPct val="0"/>
              </a:spcAft>
              <a:defRPr kumimoji="1" sz="2800" b="1">
                <a:solidFill>
                  <a:srgbClr val="000066"/>
                </a:solidFill>
                <a:latin typeface="휴먼엑스포" pitchFamily="18" charset="-127"/>
                <a:ea typeface="휴먼엑스포" pitchFamily="18" charset="-127"/>
              </a:defRPr>
            </a:lvl9pPr>
          </a:lstStyle>
          <a:p>
            <a:br>
              <a:rPr lang="en-US" altLang="ko-KR" sz="4000" kern="0" dirty="0">
                <a:latin typeface="+mn-ea"/>
                <a:ea typeface="+mn-ea"/>
                <a:cs typeface="Times New Roman" pitchFamily="18" charset="0"/>
              </a:rPr>
            </a:br>
            <a:r>
              <a:rPr lang="ko-KR" altLang="en-US" dirty="0">
                <a:latin typeface="+mn-ea"/>
                <a:ea typeface="+mn-ea"/>
              </a:rPr>
              <a:t>부실예측모형연구</a:t>
            </a:r>
            <a:r>
              <a:rPr lang="en-US" altLang="ko-KR" dirty="0">
                <a:latin typeface="+mn-ea"/>
                <a:ea typeface="+mn-ea"/>
              </a:rPr>
              <a:t>3</a:t>
            </a:r>
          </a:p>
          <a:p>
            <a:r>
              <a:rPr lang="en-US" altLang="ko-KR" sz="3100" kern="0" dirty="0">
                <a:latin typeface="+mn-ea"/>
                <a:ea typeface="+mn-ea"/>
              </a:rPr>
              <a:t>(</a:t>
            </a:r>
            <a:r>
              <a:rPr lang="ko-KR" altLang="en-US" sz="3100" kern="0" dirty="0">
                <a:latin typeface="+mn-ea"/>
                <a:ea typeface="+mn-ea"/>
              </a:rPr>
              <a:t>통계분석</a:t>
            </a:r>
            <a:r>
              <a:rPr lang="en-US" altLang="ko-KR" sz="3100" kern="0" dirty="0">
                <a:latin typeface="+mn-ea"/>
                <a:ea typeface="+mn-ea"/>
              </a:rPr>
              <a:t>.</a:t>
            </a:r>
            <a:r>
              <a:rPr lang="ko-KR" altLang="en-US" sz="3100" kern="0" dirty="0" err="1">
                <a:latin typeface="+mn-ea"/>
                <a:ea typeface="+mn-ea"/>
              </a:rPr>
              <a:t>금융머신러닝</a:t>
            </a:r>
            <a:r>
              <a:rPr lang="en-US" altLang="ko-KR" sz="3100" kern="0" dirty="0">
                <a:latin typeface="+mn-ea"/>
                <a:ea typeface="+mn-ea"/>
              </a:rPr>
              <a:t>)</a:t>
            </a:r>
            <a:br>
              <a:rPr lang="en-US" altLang="ko-KR" sz="3900" kern="0" dirty="0">
                <a:latin typeface="+mn-ea"/>
                <a:ea typeface="+mn-ea"/>
                <a:cs typeface="Times New Roman" pitchFamily="18" charset="0"/>
              </a:rPr>
            </a:br>
            <a:br>
              <a:rPr lang="ko-KR" altLang="en-US" kern="0" dirty="0">
                <a:latin typeface="+mn-ea"/>
                <a:ea typeface="+mn-ea"/>
              </a:rPr>
            </a:br>
            <a:br>
              <a:rPr lang="en-US" altLang="ko-KR" sz="2400" kern="0" dirty="0">
                <a:latin typeface="+mn-ea"/>
                <a:ea typeface="+mn-ea"/>
                <a:cs typeface="Times New Roman" pitchFamily="18" charset="0"/>
              </a:rPr>
            </a:br>
            <a:endParaRPr lang="ko-KR" altLang="en-US" sz="2400" kern="0" dirty="0">
              <a:latin typeface="+mn-ea"/>
              <a:ea typeface="+mn-ea"/>
            </a:endParaRPr>
          </a:p>
        </p:txBody>
      </p:sp>
      <p:sp>
        <p:nvSpPr>
          <p:cNvPr id="2" name="바닥글 개체 틀 1">
            <a:extLst>
              <a:ext uri="{FF2B5EF4-FFF2-40B4-BE49-F238E27FC236}">
                <a16:creationId xmlns:a16="http://schemas.microsoft.com/office/drawing/2014/main" id="{4F844CBB-38CA-4DF7-8232-8D405D3CBD92}"/>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A7083F2D-8533-417B-954F-272045C673CC}"/>
              </a:ext>
            </a:extLst>
          </p:cNvPr>
          <p:cNvSpPr>
            <a:spLocks noGrp="1"/>
          </p:cNvSpPr>
          <p:nvPr>
            <p:ph type="sldNum" sz="quarter" idx="12"/>
          </p:nvPr>
        </p:nvSpPr>
        <p:spPr/>
        <p:txBody>
          <a:bodyPr/>
          <a:lstStyle/>
          <a:p>
            <a:fld id="{DE77BB65-F969-4654-BF30-45C70C1BE112}" type="slidenum">
              <a:rPr lang="ko-KR" altLang="en-US" smtClean="0"/>
              <a:pPr/>
              <a:t>1</a:t>
            </a:fld>
            <a:endParaRPr lang="ko-KR" altLang="en-US"/>
          </a:p>
        </p:txBody>
      </p:sp>
      <p:sp>
        <p:nvSpPr>
          <p:cNvPr id="6" name="TextBox 5">
            <a:extLst>
              <a:ext uri="{FF2B5EF4-FFF2-40B4-BE49-F238E27FC236}">
                <a16:creationId xmlns:a16="http://schemas.microsoft.com/office/drawing/2014/main" id="{74EE0724-EEAA-4168-87BF-44D5C1036D04}"/>
              </a:ext>
            </a:extLst>
          </p:cNvPr>
          <p:cNvSpPr txBox="1"/>
          <p:nvPr/>
        </p:nvSpPr>
        <p:spPr>
          <a:xfrm>
            <a:off x="683568" y="4532927"/>
            <a:ext cx="5976664" cy="923330"/>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ko-KR" altLang="en-US" dirty="0"/>
              <a:t>통계분석 </a:t>
            </a:r>
            <a:r>
              <a:rPr lang="en-US" altLang="ko-KR" dirty="0"/>
              <a:t>re (</a:t>
            </a:r>
            <a:r>
              <a:rPr lang="ko-KR" altLang="en-US" dirty="0"/>
              <a:t>부실모형분석</a:t>
            </a:r>
            <a:r>
              <a:rPr lang="en-US" altLang="ko-KR" dirty="0"/>
              <a:t>)</a:t>
            </a:r>
          </a:p>
          <a:p>
            <a:pPr marL="285750" indent="-285750">
              <a:buFont typeface="Arial" panose="020B0604020202020204" pitchFamily="34" charset="0"/>
              <a:buChar char="•"/>
            </a:pPr>
            <a:r>
              <a:rPr lang="ko-KR" altLang="en-US" dirty="0" err="1"/>
              <a:t>머신러닝</a:t>
            </a:r>
            <a:r>
              <a:rPr lang="en-US" altLang="ko-KR" dirty="0"/>
              <a:t>(</a:t>
            </a:r>
            <a:r>
              <a:rPr lang="ko-KR" altLang="en-US" dirty="0"/>
              <a:t>부실모형분석 위주</a:t>
            </a:r>
            <a:r>
              <a:rPr lang="en-US" altLang="ko-KR" dirty="0"/>
              <a:t>)</a:t>
            </a:r>
          </a:p>
          <a:p>
            <a:pPr marL="285750" indent="-285750">
              <a:buFont typeface="Arial" panose="020B0604020202020204" pitchFamily="34" charset="0"/>
              <a:buChar char="•"/>
            </a:pPr>
            <a:r>
              <a:rPr lang="ko-KR" altLang="en-US" dirty="0"/>
              <a:t>성과평가</a:t>
            </a:r>
            <a:r>
              <a:rPr lang="en-US" altLang="ko-KR" dirty="0"/>
              <a:t>(</a:t>
            </a:r>
            <a:r>
              <a:rPr lang="ko-KR" altLang="en-US" dirty="0"/>
              <a:t>검증방법</a:t>
            </a:r>
            <a:r>
              <a:rPr lang="en-US" altLang="ko-KR" dirty="0"/>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10607C7-B84F-44E0-B296-A3F689CE8F9C}"/>
              </a:ext>
            </a:extLst>
          </p:cNvPr>
          <p:cNvPicPr>
            <a:picLocks noChangeAspect="1"/>
          </p:cNvPicPr>
          <p:nvPr/>
        </p:nvPicPr>
        <p:blipFill>
          <a:blip r:embed="rId2"/>
          <a:stretch>
            <a:fillRect/>
          </a:stretch>
        </p:blipFill>
        <p:spPr>
          <a:xfrm>
            <a:off x="456936" y="4226068"/>
            <a:ext cx="2664296" cy="1368152"/>
          </a:xfrm>
          <a:prstGeom prst="rect">
            <a:avLst/>
          </a:prstGeom>
        </p:spPr>
      </p:pic>
      <p:sp>
        <p:nvSpPr>
          <p:cNvPr id="8" name="제목 1">
            <a:extLst>
              <a:ext uri="{FF2B5EF4-FFF2-40B4-BE49-F238E27FC236}">
                <a16:creationId xmlns:a16="http://schemas.microsoft.com/office/drawing/2014/main" id="{D901E8CF-4911-4128-AB05-567F6DE80CD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28BD2B0A-9150-41A2-A08A-754B6A2CAD01}"/>
              </a:ext>
            </a:extLst>
          </p:cNvPr>
          <p:cNvSpPr>
            <a:spLocks noGrp="1"/>
          </p:cNvSpPr>
          <p:nvPr>
            <p:ph type="ftr" sz="quarter" idx="11"/>
          </p:nvPr>
        </p:nvSpPr>
        <p:spPr/>
        <p:txBody>
          <a:bodyPr/>
          <a:lstStyle/>
          <a:p>
            <a:r>
              <a:rPr lang="en-US" altLang="ko-KR"/>
              <a:t>UBION PBL- FBA</a:t>
            </a:r>
            <a:endParaRPr lang="ko-KR" altLang="en-US" dirty="0"/>
          </a:p>
        </p:txBody>
      </p:sp>
      <p:sp>
        <p:nvSpPr>
          <p:cNvPr id="4" name="슬라이드 번호 개체 틀 3">
            <a:extLst>
              <a:ext uri="{FF2B5EF4-FFF2-40B4-BE49-F238E27FC236}">
                <a16:creationId xmlns:a16="http://schemas.microsoft.com/office/drawing/2014/main" id="{18F276A2-8376-425F-A477-9EA894292229}"/>
              </a:ext>
            </a:extLst>
          </p:cNvPr>
          <p:cNvSpPr>
            <a:spLocks noGrp="1"/>
          </p:cNvSpPr>
          <p:nvPr>
            <p:ph type="sldNum" sz="quarter" idx="12"/>
          </p:nvPr>
        </p:nvSpPr>
        <p:spPr/>
        <p:txBody>
          <a:bodyPr/>
          <a:lstStyle/>
          <a:p>
            <a:fld id="{DE77BB65-F969-4654-BF30-45C70C1BE112}" type="slidenum">
              <a:rPr lang="ko-KR" altLang="en-US" smtClean="0"/>
              <a:pPr/>
              <a:t>10</a:t>
            </a:fld>
            <a:endParaRPr lang="ko-KR" altLang="en-US"/>
          </a:p>
        </p:txBody>
      </p:sp>
      <p:sp>
        <p:nvSpPr>
          <p:cNvPr id="5" name="직사각형 4">
            <a:extLst>
              <a:ext uri="{FF2B5EF4-FFF2-40B4-BE49-F238E27FC236}">
                <a16:creationId xmlns:a16="http://schemas.microsoft.com/office/drawing/2014/main" id="{84788C22-12E6-42FA-A0A8-F16EDA2DDA10}"/>
              </a:ext>
            </a:extLst>
          </p:cNvPr>
          <p:cNvSpPr/>
          <p:nvPr/>
        </p:nvSpPr>
        <p:spPr>
          <a:xfrm>
            <a:off x="3155758" y="3209822"/>
            <a:ext cx="5616624" cy="2597762"/>
          </a:xfrm>
          <a:prstGeom prst="rect">
            <a:avLst/>
          </a:prstGeom>
        </p:spPr>
        <p:txBody>
          <a:bodyPr wrap="square">
            <a:spAutoFit/>
          </a:bodyPr>
          <a:lstStyle/>
          <a:p>
            <a:pPr>
              <a:lnSpc>
                <a:spcPct val="150000"/>
              </a:lnSpc>
            </a:pPr>
            <a:r>
              <a:rPr lang="ko-KR" altLang="en-US" sz="1400" b="1" i="1" dirty="0"/>
              <a:t>통계적 유의성 판단</a:t>
            </a:r>
            <a:endParaRPr lang="en-US" altLang="ko-KR" sz="1400" b="1" i="1" dirty="0"/>
          </a:p>
          <a:p>
            <a:pPr marL="171450" indent="-171450">
              <a:lnSpc>
                <a:spcPct val="150000"/>
              </a:lnSpc>
              <a:buFont typeface="Arial" panose="020B0604020202020204" pitchFamily="34" charset="0"/>
              <a:buChar char="•"/>
            </a:pPr>
            <a:r>
              <a:rPr lang="en-US" altLang="ko-KR" sz="1200" b="1" i="1" dirty="0">
                <a:highlight>
                  <a:srgbClr val="FFFF00"/>
                </a:highlight>
              </a:rPr>
              <a:t>p</a:t>
            </a:r>
            <a:r>
              <a:rPr lang="ko-KR" altLang="en-US" sz="1200" b="1" i="1" dirty="0">
                <a:highlight>
                  <a:srgbClr val="FFFF00"/>
                </a:highlight>
              </a:rPr>
              <a:t> </a:t>
            </a:r>
            <a:r>
              <a:rPr lang="en-US" altLang="ko-KR" sz="1200" b="1" i="1" dirty="0">
                <a:highlight>
                  <a:srgbClr val="FFFF00"/>
                </a:highlight>
              </a:rPr>
              <a:t>-</a:t>
            </a:r>
            <a:r>
              <a:rPr lang="ko-KR" altLang="en-US" sz="1200" b="1" i="1" dirty="0">
                <a:highlight>
                  <a:srgbClr val="FFFF00"/>
                </a:highlight>
              </a:rPr>
              <a:t> </a:t>
            </a:r>
            <a:r>
              <a:rPr lang="en-US" altLang="ko-KR" sz="1200" b="1" i="1" dirty="0">
                <a:highlight>
                  <a:srgbClr val="FFFF00"/>
                </a:highlight>
              </a:rPr>
              <a:t>value  &lt; </a:t>
            </a:r>
            <a:r>
              <a:rPr lang="ko-KR" altLang="en-US" sz="1200" b="1" i="1" dirty="0">
                <a:solidFill>
                  <a:srgbClr val="000000"/>
                </a:solidFill>
                <a:highlight>
                  <a:srgbClr val="FFFF00"/>
                </a:highlight>
                <a:latin typeface="Arial" panose="020B0604020202020204" pitchFamily="34" charset="0"/>
              </a:rPr>
              <a:t>유의수준</a:t>
            </a:r>
            <a:r>
              <a:rPr lang="en-US" altLang="ko-KR" sz="1200" b="1" i="1" dirty="0">
                <a:solidFill>
                  <a:srgbClr val="000000"/>
                </a:solidFill>
                <a:highlight>
                  <a:srgbClr val="FFFF00"/>
                </a:highlight>
                <a:latin typeface="Arial" panose="020B0604020202020204" pitchFamily="34" charset="0"/>
              </a:rPr>
              <a:t>(0.05</a:t>
            </a:r>
            <a:r>
              <a:rPr lang="en-US" altLang="ko-KR" sz="1200" b="1" i="1" dirty="0">
                <a:solidFill>
                  <a:srgbClr val="000000"/>
                </a:solidFill>
                <a:latin typeface="Arial" panose="020B0604020202020204" pitchFamily="34" charset="0"/>
              </a:rPr>
              <a:t>)</a:t>
            </a:r>
            <a:r>
              <a:rPr lang="ko-KR" altLang="en-US" sz="1200" b="1" i="1" dirty="0">
                <a:solidFill>
                  <a:srgbClr val="000000"/>
                </a:solidFill>
                <a:latin typeface="Arial" panose="020B0604020202020204" pitchFamily="34" charset="0"/>
              </a:rPr>
              <a:t>  </a:t>
            </a:r>
            <a:r>
              <a:rPr lang="en-US" altLang="ko-KR" sz="1200" b="1" i="1" dirty="0">
                <a:solidFill>
                  <a:srgbClr val="000000"/>
                </a:solidFill>
                <a:latin typeface="Arial" panose="020B0604020202020204" pitchFamily="34" charset="0"/>
              </a:rPr>
              <a:t>: </a:t>
            </a:r>
            <a:r>
              <a:rPr lang="ko-KR" altLang="en-US" sz="1200" b="1" i="1" dirty="0" err="1">
                <a:solidFill>
                  <a:srgbClr val="000000"/>
                </a:solidFill>
                <a:latin typeface="Arial" panose="020B0604020202020204" pitchFamily="34" charset="0"/>
              </a:rPr>
              <a:t>귀무가설</a:t>
            </a:r>
            <a:r>
              <a:rPr lang="ko-KR" altLang="en-US" sz="1200" b="1" i="1" dirty="0">
                <a:solidFill>
                  <a:srgbClr val="000000"/>
                </a:solidFill>
                <a:latin typeface="Arial" panose="020B0604020202020204" pitchFamily="34" charset="0"/>
              </a:rPr>
              <a:t> 기각하고 대립가설 채택 </a:t>
            </a:r>
            <a:r>
              <a:rPr lang="en-US" altLang="ko-KR" sz="1200" b="1" i="1" dirty="0">
                <a:solidFill>
                  <a:srgbClr val="000000"/>
                </a:solidFill>
                <a:latin typeface="Arial" panose="020B0604020202020204" pitchFamily="34" charset="0"/>
                <a:sym typeface="Wingdings" panose="05000000000000000000" pitchFamily="2" charset="2"/>
              </a:rPr>
              <a:t> </a:t>
            </a:r>
            <a:r>
              <a:rPr lang="ko-KR" altLang="en-US" sz="1200" b="1" i="1" dirty="0">
                <a:solidFill>
                  <a:srgbClr val="000000"/>
                </a:solidFill>
                <a:latin typeface="Arial" panose="020B0604020202020204" pitchFamily="34" charset="0"/>
                <a:sym typeface="Wingdings" panose="05000000000000000000" pitchFamily="2" charset="2"/>
              </a:rPr>
              <a:t>연구자의 주장</a:t>
            </a:r>
            <a:r>
              <a:rPr lang="en-US" altLang="ko-KR" sz="1200" b="1" i="1" dirty="0">
                <a:solidFill>
                  <a:srgbClr val="000000"/>
                </a:solidFill>
                <a:latin typeface="Arial" panose="020B0604020202020204" pitchFamily="34" charset="0"/>
                <a:sym typeface="Wingdings" panose="05000000000000000000" pitchFamily="2" charset="2"/>
              </a:rPr>
              <a:t>(</a:t>
            </a:r>
            <a:r>
              <a:rPr lang="ko-KR" altLang="en-US" sz="1200" b="1" i="1" dirty="0">
                <a:solidFill>
                  <a:srgbClr val="000000"/>
                </a:solidFill>
                <a:latin typeface="Arial" panose="020B0604020202020204" pitchFamily="34" charset="0"/>
                <a:sym typeface="Wingdings" panose="05000000000000000000" pitchFamily="2" charset="2"/>
              </a:rPr>
              <a:t>대립가설</a:t>
            </a:r>
            <a:r>
              <a:rPr lang="en-US" altLang="ko-KR" sz="1200" b="1" i="1" dirty="0">
                <a:solidFill>
                  <a:srgbClr val="000000"/>
                </a:solidFill>
                <a:latin typeface="Arial" panose="020B0604020202020204" pitchFamily="34" charset="0"/>
                <a:sym typeface="Wingdings" panose="05000000000000000000" pitchFamily="2" charset="2"/>
              </a:rPr>
              <a:t>)</a:t>
            </a:r>
            <a:r>
              <a:rPr lang="ko-KR" altLang="en-US" sz="1200" b="1" i="1" dirty="0">
                <a:solidFill>
                  <a:srgbClr val="000000"/>
                </a:solidFill>
                <a:latin typeface="Arial" panose="020B0604020202020204" pitchFamily="34" charset="0"/>
                <a:sym typeface="Wingdings" panose="05000000000000000000" pitchFamily="2" charset="2"/>
              </a:rPr>
              <a:t>이 통계적으로 유의하다</a:t>
            </a:r>
            <a:r>
              <a:rPr lang="en-US" altLang="ko-KR" sz="1200" b="1" i="1" dirty="0">
                <a:solidFill>
                  <a:srgbClr val="000000"/>
                </a:solidFill>
                <a:latin typeface="Arial" panose="020B0604020202020204" pitchFamily="34" charset="0"/>
                <a:sym typeface="Wingdings" panose="05000000000000000000" pitchFamily="2" charset="2"/>
              </a:rPr>
              <a:t>.</a:t>
            </a:r>
          </a:p>
          <a:p>
            <a:pPr>
              <a:lnSpc>
                <a:spcPct val="150000"/>
              </a:lnSpc>
            </a:pPr>
            <a:r>
              <a:rPr lang="en-US" altLang="ko-KR" sz="1200" b="1" i="1" dirty="0">
                <a:solidFill>
                  <a:srgbClr val="000000"/>
                </a:solidFill>
                <a:latin typeface="Arial" panose="020B0604020202020204" pitchFamily="34" charset="0"/>
                <a:sym typeface="Wingdings" panose="05000000000000000000" pitchFamily="2" charset="2"/>
              </a:rPr>
              <a:t>( </a:t>
            </a:r>
            <a:r>
              <a:rPr lang="ko-KR" altLang="en-US" sz="1200" b="1" i="1" dirty="0">
                <a:solidFill>
                  <a:srgbClr val="000000"/>
                </a:solidFill>
                <a:latin typeface="Arial" panose="020B0604020202020204" pitchFamily="34" charset="0"/>
                <a:sym typeface="Wingdings" panose="05000000000000000000" pitchFamily="2" charset="2"/>
              </a:rPr>
              <a:t>유의하다</a:t>
            </a:r>
            <a:r>
              <a:rPr lang="en-US" altLang="ko-KR" sz="1200" b="1" i="1" dirty="0">
                <a:solidFill>
                  <a:srgbClr val="000000"/>
                </a:solidFill>
                <a:latin typeface="Arial" panose="020B0604020202020204" pitchFamily="34" charset="0"/>
                <a:sym typeface="Wingdings" panose="05000000000000000000" pitchFamily="2" charset="2"/>
              </a:rPr>
              <a:t> : </a:t>
            </a:r>
            <a:r>
              <a:rPr lang="ko-KR" altLang="en-US" sz="1200" b="1" i="1" dirty="0">
                <a:solidFill>
                  <a:srgbClr val="000000"/>
                </a:solidFill>
                <a:latin typeface="Arial" panose="020B0604020202020204" pitchFamily="34" charset="0"/>
                <a:sym typeface="Wingdings" panose="05000000000000000000" pitchFamily="2" charset="2"/>
              </a:rPr>
              <a:t>의미를 갖는다</a:t>
            </a:r>
            <a:r>
              <a:rPr lang="en-US" altLang="ko-KR" sz="1200" b="1" i="1" dirty="0">
                <a:solidFill>
                  <a:srgbClr val="000000"/>
                </a:solidFill>
                <a:latin typeface="Arial" panose="020B0604020202020204" pitchFamily="34" charset="0"/>
                <a:sym typeface="Wingdings" panose="05000000000000000000" pitchFamily="2" charset="2"/>
              </a:rPr>
              <a:t>. </a:t>
            </a:r>
            <a:r>
              <a:rPr lang="ko-KR" altLang="en-US" sz="1200" b="1" i="1" dirty="0">
                <a:solidFill>
                  <a:srgbClr val="000000"/>
                </a:solidFill>
                <a:latin typeface="Arial" panose="020B0604020202020204" pitchFamily="34" charset="0"/>
                <a:sym typeface="Wingdings" panose="05000000000000000000" pitchFamily="2" charset="2"/>
              </a:rPr>
              <a:t>회귀분석에서는 인과관계가 있다</a:t>
            </a:r>
            <a:r>
              <a:rPr lang="en-US" altLang="ko-KR" sz="1200" b="1" i="1" dirty="0">
                <a:solidFill>
                  <a:srgbClr val="000000"/>
                </a:solidFill>
                <a:latin typeface="Arial" panose="020B0604020202020204" pitchFamily="34" charset="0"/>
                <a:sym typeface="Wingdings" panose="05000000000000000000" pitchFamily="2" charset="2"/>
              </a:rPr>
              <a:t>,(</a:t>
            </a:r>
            <a:r>
              <a:rPr lang="en-US" altLang="ko-KR" sz="1200" b="1" i="1" dirty="0" err="1">
                <a:solidFill>
                  <a:srgbClr val="000000"/>
                </a:solidFill>
                <a:latin typeface="Arial" panose="020B0604020202020204" pitchFamily="34" charset="0"/>
                <a:sym typeface="Wingdings" panose="05000000000000000000" pitchFamily="2" charset="2"/>
              </a:rPr>
              <a:t>xy</a:t>
            </a:r>
            <a:r>
              <a:rPr lang="en-US" altLang="ko-KR" sz="1200" b="1" i="1" dirty="0">
                <a:solidFill>
                  <a:srgbClr val="000000"/>
                </a:solidFill>
                <a:latin typeface="Arial" panose="020B0604020202020204" pitchFamily="34" charset="0"/>
                <a:sym typeface="Wingdings" panose="05000000000000000000" pitchFamily="2" charset="2"/>
              </a:rPr>
              <a:t>) </a:t>
            </a:r>
            <a:r>
              <a:rPr lang="ko-KR" altLang="en-US" sz="1200" b="1" i="1" dirty="0">
                <a:solidFill>
                  <a:srgbClr val="000000"/>
                </a:solidFill>
                <a:latin typeface="Arial" panose="020B0604020202020204" pitchFamily="34" charset="0"/>
                <a:sym typeface="Wingdings" panose="05000000000000000000" pitchFamily="2" charset="2"/>
              </a:rPr>
              <a:t>즉 우연히 발생할 가능성이 </a:t>
            </a:r>
            <a:r>
              <a:rPr lang="en-US" altLang="ko-KR" sz="1200" b="1" i="1" dirty="0">
                <a:solidFill>
                  <a:srgbClr val="000000"/>
                </a:solidFill>
                <a:latin typeface="Arial" panose="020B0604020202020204" pitchFamily="34" charset="0"/>
                <a:sym typeface="Wingdings" panose="05000000000000000000" pitchFamily="2" charset="2"/>
              </a:rPr>
              <a:t>5% </a:t>
            </a:r>
            <a:r>
              <a:rPr lang="ko-KR" altLang="en-US" sz="1200" b="1" i="1" dirty="0">
                <a:solidFill>
                  <a:srgbClr val="000000"/>
                </a:solidFill>
                <a:latin typeface="Arial" panose="020B0604020202020204" pitchFamily="34" charset="0"/>
                <a:sym typeface="Wingdings" panose="05000000000000000000" pitchFamily="2" charset="2"/>
              </a:rPr>
              <a:t>미만이다</a:t>
            </a:r>
            <a:r>
              <a:rPr lang="en-US" altLang="ko-KR" sz="1200" b="1" i="1" dirty="0">
                <a:solidFill>
                  <a:srgbClr val="000000"/>
                </a:solidFill>
                <a:latin typeface="Arial" panose="020B0604020202020204" pitchFamily="34" charset="0"/>
                <a:sym typeface="Wingdings" panose="05000000000000000000" pitchFamily="2" charset="2"/>
              </a:rPr>
              <a:t>. </a:t>
            </a:r>
          </a:p>
          <a:p>
            <a:pPr>
              <a:lnSpc>
                <a:spcPct val="150000"/>
              </a:lnSpc>
            </a:pPr>
            <a:r>
              <a:rPr lang="ko-KR" altLang="en-US" sz="1200" b="1" i="1" dirty="0">
                <a:solidFill>
                  <a:srgbClr val="000000"/>
                </a:solidFill>
                <a:latin typeface="Arial" panose="020B0604020202020204" pitchFamily="34" charset="0"/>
                <a:sym typeface="Wingdings" panose="05000000000000000000" pitchFamily="2" charset="2"/>
              </a:rPr>
              <a:t>결국 주장하고자 하는 것을 신뢰할 수 있는 </a:t>
            </a:r>
            <a:r>
              <a:rPr lang="ko-KR" altLang="en-US" sz="1200" b="1" i="1" dirty="0" err="1">
                <a:solidFill>
                  <a:srgbClr val="000000"/>
                </a:solidFill>
                <a:latin typeface="Arial" panose="020B0604020202020204" pitchFamily="34" charset="0"/>
                <a:sym typeface="Wingdings" panose="05000000000000000000" pitchFamily="2" charset="2"/>
              </a:rPr>
              <a:t>의미있는</a:t>
            </a:r>
            <a:r>
              <a:rPr lang="ko-KR" altLang="en-US" sz="1200" b="1" i="1" dirty="0">
                <a:solidFill>
                  <a:srgbClr val="000000"/>
                </a:solidFill>
                <a:latin typeface="Arial" panose="020B0604020202020204" pitchFamily="34" charset="0"/>
                <a:sym typeface="Wingdings" panose="05000000000000000000" pitchFamily="2" charset="2"/>
              </a:rPr>
              <a:t> 확률이 </a:t>
            </a:r>
            <a:r>
              <a:rPr lang="en-US" altLang="ko-KR" sz="1200" b="1" i="1" dirty="0">
                <a:solidFill>
                  <a:srgbClr val="000000"/>
                </a:solidFill>
                <a:latin typeface="Arial" panose="020B0604020202020204" pitchFamily="34" charset="0"/>
                <a:sym typeface="Wingdings" panose="05000000000000000000" pitchFamily="2" charset="2"/>
              </a:rPr>
              <a:t>95% </a:t>
            </a:r>
            <a:r>
              <a:rPr lang="ko-KR" altLang="en-US" sz="1200" b="1" i="1" dirty="0">
                <a:solidFill>
                  <a:srgbClr val="000000"/>
                </a:solidFill>
                <a:latin typeface="Arial" panose="020B0604020202020204" pitchFamily="34" charset="0"/>
                <a:sym typeface="Wingdings" panose="05000000000000000000" pitchFamily="2" charset="2"/>
              </a:rPr>
              <a:t>보다 크므로 대립가설 주장을 받아 들일 수 있는 것</a:t>
            </a:r>
            <a:r>
              <a:rPr lang="en-US" altLang="ko-KR" sz="1200" b="1" i="1" dirty="0">
                <a:solidFill>
                  <a:srgbClr val="000000"/>
                </a:solidFill>
                <a:latin typeface="Arial" panose="020B0604020202020204" pitchFamily="34" charset="0"/>
                <a:sym typeface="Wingdings" panose="05000000000000000000" pitchFamily="2" charset="2"/>
              </a:rPr>
              <a:t>!!!))</a:t>
            </a:r>
            <a:endParaRPr lang="en-US" altLang="ko-KR" sz="1200" b="1" i="1" dirty="0">
              <a:solidFill>
                <a:srgbClr val="000000"/>
              </a:solidFill>
              <a:latin typeface="+mj-ea"/>
            </a:endParaRPr>
          </a:p>
          <a:p>
            <a:pPr marL="171450" indent="-171450">
              <a:lnSpc>
                <a:spcPct val="150000"/>
              </a:lnSpc>
              <a:buFont typeface="Arial" panose="020B0604020202020204" pitchFamily="34" charset="0"/>
              <a:buChar char="•"/>
            </a:pPr>
            <a:endParaRPr lang="en-US" altLang="ko-KR" sz="1200" dirty="0"/>
          </a:p>
          <a:p>
            <a:pPr marL="171450" indent="-171450">
              <a:lnSpc>
                <a:spcPct val="150000"/>
              </a:lnSpc>
              <a:buFont typeface="Arial" panose="020B0604020202020204" pitchFamily="34" charset="0"/>
              <a:buChar char="•"/>
            </a:pPr>
            <a:r>
              <a:rPr lang="en-US" altLang="ko-KR" sz="1200" b="1" i="1" dirty="0">
                <a:highlight>
                  <a:srgbClr val="FFFF00"/>
                </a:highlight>
              </a:rPr>
              <a:t>p-value  &gt; </a:t>
            </a:r>
            <a:r>
              <a:rPr lang="ko-KR" altLang="en-US" sz="1200" b="1" i="1" dirty="0">
                <a:solidFill>
                  <a:srgbClr val="000000"/>
                </a:solidFill>
                <a:highlight>
                  <a:srgbClr val="FFFF00"/>
                </a:highlight>
                <a:latin typeface="Arial" panose="020B0604020202020204" pitchFamily="34" charset="0"/>
              </a:rPr>
              <a:t>유의수준</a:t>
            </a:r>
            <a:r>
              <a:rPr lang="en-US" altLang="ko-KR" sz="1200" b="1" i="1" dirty="0">
                <a:solidFill>
                  <a:srgbClr val="000000"/>
                </a:solidFill>
                <a:highlight>
                  <a:srgbClr val="FFFF00"/>
                </a:highlight>
                <a:latin typeface="Arial" panose="020B0604020202020204" pitchFamily="34" charset="0"/>
              </a:rPr>
              <a:t>(0.05)</a:t>
            </a:r>
            <a:r>
              <a:rPr lang="ko-KR" altLang="en-US" sz="1200" b="1" i="1" dirty="0">
                <a:solidFill>
                  <a:srgbClr val="000000"/>
                </a:solidFill>
                <a:highlight>
                  <a:srgbClr val="FFFF00"/>
                </a:highlight>
                <a:latin typeface="Arial" panose="020B0604020202020204" pitchFamily="34" charset="0"/>
              </a:rPr>
              <a:t>  </a:t>
            </a:r>
            <a:r>
              <a:rPr lang="en-US" altLang="ko-KR" sz="1200" b="1" i="1" dirty="0">
                <a:solidFill>
                  <a:srgbClr val="000000"/>
                </a:solidFill>
                <a:latin typeface="Arial" panose="020B0604020202020204" pitchFamily="34" charset="0"/>
              </a:rPr>
              <a:t>:  </a:t>
            </a:r>
            <a:r>
              <a:rPr lang="ko-KR" altLang="en-US" sz="1200" b="1" i="1" dirty="0" err="1">
                <a:solidFill>
                  <a:srgbClr val="000000"/>
                </a:solidFill>
                <a:latin typeface="Arial" panose="020B0604020202020204" pitchFamily="34" charset="0"/>
              </a:rPr>
              <a:t>귀무가설</a:t>
            </a:r>
            <a:r>
              <a:rPr lang="ko-KR" altLang="en-US" sz="1200" b="1" i="1" dirty="0">
                <a:solidFill>
                  <a:srgbClr val="000000"/>
                </a:solidFill>
                <a:latin typeface="Arial" panose="020B0604020202020204" pitchFamily="34" charset="0"/>
              </a:rPr>
              <a:t> 기각하지</a:t>
            </a:r>
            <a:r>
              <a:rPr lang="en-US" altLang="ko-KR" sz="1200" b="1" i="1" dirty="0">
                <a:solidFill>
                  <a:srgbClr val="000000"/>
                </a:solidFill>
                <a:latin typeface="Arial" panose="020B0604020202020204" pitchFamily="34" charset="0"/>
              </a:rPr>
              <a:t> </a:t>
            </a:r>
            <a:r>
              <a:rPr lang="ko-KR" altLang="en-US" sz="1200" b="1" i="1" dirty="0">
                <a:solidFill>
                  <a:srgbClr val="000000"/>
                </a:solidFill>
                <a:latin typeface="Arial" panose="020B0604020202020204" pitchFamily="34" charset="0"/>
              </a:rPr>
              <a:t>못함</a:t>
            </a:r>
            <a:endParaRPr lang="en-US" altLang="ko-KR" sz="1200" b="1" i="1" dirty="0">
              <a:solidFill>
                <a:srgbClr val="000000"/>
              </a:solidFill>
              <a:latin typeface="Arial" panose="020B0604020202020204" pitchFamily="34" charset="0"/>
            </a:endParaRPr>
          </a:p>
        </p:txBody>
      </p:sp>
      <p:sp>
        <p:nvSpPr>
          <p:cNvPr id="9" name="직사각형 8">
            <a:extLst>
              <a:ext uri="{FF2B5EF4-FFF2-40B4-BE49-F238E27FC236}">
                <a16:creationId xmlns:a16="http://schemas.microsoft.com/office/drawing/2014/main" id="{E595B62A-5C4D-49ED-8DB1-8F958E223A02}"/>
              </a:ext>
            </a:extLst>
          </p:cNvPr>
          <p:cNvSpPr/>
          <p:nvPr/>
        </p:nvSpPr>
        <p:spPr>
          <a:xfrm>
            <a:off x="396662" y="1386695"/>
            <a:ext cx="8477078" cy="1720599"/>
          </a:xfrm>
          <a:prstGeom prst="rect">
            <a:avLst/>
          </a:prstGeom>
          <a:ln>
            <a:solidFill>
              <a:schemeClr val="accent1">
                <a:lumMod val="75000"/>
              </a:schemeClr>
            </a:solidFill>
          </a:ln>
        </p:spPr>
        <p:txBody>
          <a:bodyPr wrap="square">
            <a:spAutoFit/>
          </a:bodyPr>
          <a:lstStyle/>
          <a:p>
            <a:pPr marL="361950" indent="-171450" fontAlgn="base">
              <a:lnSpc>
                <a:spcPct val="150000"/>
              </a:lnSpc>
              <a:buFont typeface="Arial" panose="020B0604020202020204" pitchFamily="34" charset="0"/>
              <a:buChar char="•"/>
            </a:pPr>
            <a:r>
              <a:rPr lang="en-US" altLang="ko-KR" sz="1200" b="1" dirty="0">
                <a:solidFill>
                  <a:srgbClr val="000000"/>
                </a:solidFill>
                <a:latin typeface="+mj-ea"/>
              </a:rPr>
              <a:t>P</a:t>
            </a:r>
            <a:r>
              <a:rPr lang="ko-KR" altLang="en-US" sz="1200" b="1" dirty="0">
                <a:solidFill>
                  <a:srgbClr val="000000"/>
                </a:solidFill>
                <a:latin typeface="+mj-ea"/>
              </a:rPr>
              <a:t>값</a:t>
            </a:r>
            <a:r>
              <a:rPr lang="en-US" altLang="ko-KR" sz="1200" b="1" dirty="0">
                <a:solidFill>
                  <a:srgbClr val="000000"/>
                </a:solidFill>
                <a:latin typeface="+mj-ea"/>
              </a:rPr>
              <a:t>(p-value) : </a:t>
            </a:r>
            <a:r>
              <a:rPr lang="en-US" altLang="ko-KR" sz="1200" b="1" kern="0" dirty="0">
                <a:solidFill>
                  <a:srgbClr val="000000"/>
                </a:solidFill>
                <a:highlight>
                  <a:srgbClr val="FFFF00"/>
                </a:highlight>
                <a:latin typeface="+mj-ea"/>
              </a:rPr>
              <a:t>p</a:t>
            </a:r>
            <a:r>
              <a:rPr lang="ko-KR" altLang="en-US" sz="1200" b="1" kern="0" dirty="0">
                <a:solidFill>
                  <a:srgbClr val="000000"/>
                </a:solidFill>
                <a:highlight>
                  <a:srgbClr val="FFFF00"/>
                </a:highlight>
                <a:latin typeface="+mj-ea"/>
              </a:rPr>
              <a:t>값은 계산된 </a:t>
            </a:r>
            <a:r>
              <a:rPr lang="ko-KR" altLang="en-US" sz="1200" b="1" kern="0" dirty="0" err="1">
                <a:solidFill>
                  <a:srgbClr val="000000"/>
                </a:solidFill>
                <a:highlight>
                  <a:srgbClr val="FFFF00"/>
                </a:highlight>
                <a:latin typeface="+mj-ea"/>
              </a:rPr>
              <a:t>검정통계량</a:t>
            </a:r>
            <a:r>
              <a:rPr lang="en-US" altLang="ko-KR" sz="1200" b="1" kern="0" dirty="0">
                <a:solidFill>
                  <a:srgbClr val="000000"/>
                </a:solidFill>
                <a:highlight>
                  <a:srgbClr val="FFFF00"/>
                </a:highlight>
                <a:latin typeface="+mj-ea"/>
              </a:rPr>
              <a:t>(t-value)</a:t>
            </a:r>
            <a:r>
              <a:rPr lang="ko-KR" altLang="en-US" sz="1200" b="1" kern="0" dirty="0">
                <a:solidFill>
                  <a:srgbClr val="000000"/>
                </a:solidFill>
                <a:highlight>
                  <a:srgbClr val="FFFF00"/>
                </a:highlight>
                <a:latin typeface="+mj-ea"/>
              </a:rPr>
              <a:t>에 의해 구해지는 확률</a:t>
            </a:r>
            <a:r>
              <a:rPr lang="en-US" altLang="ko-KR" sz="1200" b="1" kern="0" dirty="0">
                <a:solidFill>
                  <a:srgbClr val="000000"/>
                </a:solidFill>
                <a:highlight>
                  <a:srgbClr val="FFFF00"/>
                </a:highlight>
                <a:latin typeface="+mj-ea"/>
                <a:sym typeface="Wingdings" panose="05000000000000000000" pitchFamily="2" charset="2"/>
              </a:rPr>
              <a:t></a:t>
            </a:r>
            <a:r>
              <a:rPr lang="ko-KR" altLang="en-US" sz="1200" dirty="0">
                <a:solidFill>
                  <a:srgbClr val="222222"/>
                </a:solidFill>
                <a:highlight>
                  <a:srgbClr val="FFFF00"/>
                </a:highlight>
                <a:latin typeface="-apple-system"/>
              </a:rPr>
              <a:t> ‘</a:t>
            </a:r>
            <a:r>
              <a:rPr lang="ko-KR" altLang="en-US" sz="1200" dirty="0" err="1">
                <a:solidFill>
                  <a:srgbClr val="222222"/>
                </a:solidFill>
                <a:highlight>
                  <a:srgbClr val="FFFF00"/>
                </a:highlight>
                <a:latin typeface="-apple-system"/>
              </a:rPr>
              <a:t>확률’로</a:t>
            </a:r>
            <a:r>
              <a:rPr lang="ko-KR" altLang="en-US" sz="1200" dirty="0">
                <a:solidFill>
                  <a:srgbClr val="222222"/>
                </a:solidFill>
                <a:highlight>
                  <a:srgbClr val="FFFF00"/>
                </a:highlight>
                <a:latin typeface="-apple-system"/>
              </a:rPr>
              <a:t> 유의성을 점검할 수 있는 지표</a:t>
            </a:r>
            <a:endParaRPr lang="en-US" altLang="ko-KR" sz="1200" b="1" kern="0" dirty="0">
              <a:solidFill>
                <a:srgbClr val="000000"/>
              </a:solidFill>
              <a:highlight>
                <a:srgbClr val="FFFF00"/>
              </a:highlight>
              <a:latin typeface="+mj-ea"/>
            </a:endParaRPr>
          </a:p>
          <a:p>
            <a:pPr marL="171450" indent="-171450">
              <a:lnSpc>
                <a:spcPct val="150000"/>
              </a:lnSpc>
              <a:buFont typeface="Arial" panose="020B0604020202020204" pitchFamily="34" charset="0"/>
              <a:buChar char="•"/>
            </a:pPr>
            <a:r>
              <a:rPr lang="en-US" altLang="ko-KR" sz="1200" b="1" dirty="0"/>
              <a:t> p-</a:t>
            </a:r>
            <a:r>
              <a:rPr lang="ko-KR" altLang="en-US" sz="1200" b="1" dirty="0"/>
              <a:t>값 </a:t>
            </a:r>
            <a:r>
              <a:rPr lang="en-US" altLang="ko-KR" sz="1200" b="1" dirty="0"/>
              <a:t>: </a:t>
            </a:r>
            <a:r>
              <a:rPr lang="ko-KR" altLang="en-US" sz="1200" b="1" dirty="0" err="1">
                <a:highlight>
                  <a:srgbClr val="FFFF00"/>
                </a:highlight>
              </a:rPr>
              <a:t>귀무가설이</a:t>
            </a:r>
            <a:r>
              <a:rPr lang="ko-KR" altLang="en-US" sz="1200" b="1" dirty="0">
                <a:highlight>
                  <a:srgbClr val="FFFF00"/>
                </a:highlight>
              </a:rPr>
              <a:t> 참이라는 가정에 따라 </a:t>
            </a:r>
            <a:r>
              <a:rPr lang="ko-KR" altLang="en-US" sz="1200" b="1" dirty="0"/>
              <a:t>주어진 표본 데이터를 희소 또는 극한값으로 얻을 </a:t>
            </a:r>
            <a:r>
              <a:rPr lang="ko-KR" altLang="en-US" sz="1200" b="1" dirty="0" err="1">
                <a:highlight>
                  <a:srgbClr val="FFFF00"/>
                </a:highlight>
              </a:rPr>
              <a:t>확률값</a:t>
            </a:r>
            <a:r>
              <a:rPr lang="ko-KR" altLang="en-US" sz="1200" b="1" dirty="0">
                <a:highlight>
                  <a:srgbClr val="FFFF00"/>
                </a:highlight>
              </a:rPr>
              <a:t> </a:t>
            </a:r>
            <a:r>
              <a:rPr lang="en-US" altLang="ko-KR" sz="1200" b="1" dirty="0">
                <a:highlight>
                  <a:srgbClr val="FFFF00"/>
                </a:highlight>
              </a:rPr>
              <a:t>p-</a:t>
            </a:r>
            <a:r>
              <a:rPr lang="ko-KR" altLang="en-US" sz="1200" b="1" dirty="0">
                <a:highlight>
                  <a:srgbClr val="FFFF00"/>
                </a:highlight>
              </a:rPr>
              <a:t>값</a:t>
            </a:r>
            <a:endParaRPr lang="en-US" altLang="ko-KR" sz="1200" b="1" dirty="0">
              <a:highlight>
                <a:srgbClr val="FFFF00"/>
              </a:highlight>
            </a:endParaRPr>
          </a:p>
          <a:p>
            <a:pPr marL="171450" indent="-171450">
              <a:lnSpc>
                <a:spcPct val="150000"/>
              </a:lnSpc>
              <a:buFont typeface="Arial" panose="020B0604020202020204" pitchFamily="34" charset="0"/>
              <a:buChar char="•"/>
            </a:pPr>
            <a:r>
              <a:rPr lang="ko-KR" altLang="en-US" sz="1200" b="1" dirty="0"/>
              <a:t>어떠한 </a:t>
            </a:r>
            <a:r>
              <a:rPr lang="en-US" altLang="ko-KR" sz="1200" b="1" dirty="0"/>
              <a:t>sample data</a:t>
            </a:r>
            <a:r>
              <a:rPr lang="ko-KR" altLang="en-US" sz="1200" b="1" dirty="0"/>
              <a:t>로부터 온 결과가 우연히 일어났을 확률을 의미 </a:t>
            </a:r>
            <a:r>
              <a:rPr lang="en-US" altLang="ko-KR" sz="1200" b="1" dirty="0"/>
              <a:t>(0% ~ 100%)</a:t>
            </a:r>
          </a:p>
          <a:p>
            <a:pPr>
              <a:lnSpc>
                <a:spcPct val="150000"/>
              </a:lnSpc>
            </a:pPr>
            <a:r>
              <a:rPr lang="ko-KR" altLang="en-US" sz="1200" dirty="0" err="1"/>
              <a:t>검정통계량</a:t>
            </a:r>
            <a:r>
              <a:rPr lang="en-US" altLang="ko-KR" sz="1200" dirty="0"/>
              <a:t>(t-value) </a:t>
            </a:r>
            <a:r>
              <a:rPr lang="ko-KR" altLang="en-US" sz="1200" dirty="0"/>
              <a:t>값에 해당하는 </a:t>
            </a:r>
            <a:r>
              <a:rPr lang="en-US" altLang="ko-KR" sz="1200" dirty="0"/>
              <a:t>p- value</a:t>
            </a:r>
            <a:r>
              <a:rPr lang="ko-KR" altLang="en-US" sz="1200" dirty="0"/>
              <a:t>도 하나의 값을 갖는다</a:t>
            </a:r>
            <a:r>
              <a:rPr lang="en-US" altLang="ko-KR" sz="1200" dirty="0"/>
              <a:t>. </a:t>
            </a:r>
          </a:p>
          <a:p>
            <a:pPr>
              <a:lnSpc>
                <a:spcPct val="150000"/>
              </a:lnSpc>
            </a:pPr>
            <a:r>
              <a:rPr lang="en-US" altLang="ko-KR" sz="1200" dirty="0"/>
              <a:t>t- value</a:t>
            </a:r>
            <a:r>
              <a:rPr lang="ko-KR" altLang="en-US" sz="1200" dirty="0"/>
              <a:t>와 자유도</a:t>
            </a:r>
            <a:r>
              <a:rPr lang="en-US" altLang="ko-KR" sz="1200" dirty="0"/>
              <a:t>(Degrees of Freedom_</a:t>
            </a:r>
            <a:r>
              <a:rPr lang="ko-KR" altLang="en-US" sz="1200" dirty="0"/>
              <a:t>을 이용하여</a:t>
            </a:r>
            <a:r>
              <a:rPr lang="en-US" altLang="ko-KR" sz="1200" dirty="0"/>
              <a:t>, </a:t>
            </a:r>
            <a:r>
              <a:rPr lang="ko-KR" altLang="en-US" sz="1200" dirty="0"/>
              <a:t>해당하는 </a:t>
            </a:r>
            <a:r>
              <a:rPr lang="en-US" altLang="ko-KR" sz="1200" dirty="0"/>
              <a:t>p value</a:t>
            </a:r>
            <a:r>
              <a:rPr lang="ko-KR" altLang="en-US" sz="1200" dirty="0"/>
              <a:t>를 </a:t>
            </a:r>
            <a:r>
              <a:rPr lang="en-US" altLang="ko-KR" sz="1200" dirty="0"/>
              <a:t>T distribution table</a:t>
            </a:r>
            <a:r>
              <a:rPr lang="ko-KR" altLang="en-US" sz="1200" dirty="0"/>
              <a:t>에서 찾을 수 있다</a:t>
            </a:r>
            <a:r>
              <a:rPr lang="en-US" altLang="ko-KR" sz="1200" dirty="0"/>
              <a:t>. </a:t>
            </a:r>
          </a:p>
          <a:p>
            <a:pPr>
              <a:lnSpc>
                <a:spcPct val="150000"/>
              </a:lnSpc>
            </a:pPr>
            <a:r>
              <a:rPr lang="en-US" altLang="ko-KR" sz="1200" dirty="0">
                <a:sym typeface="Wingdings" panose="05000000000000000000" pitchFamily="2" charset="2"/>
              </a:rPr>
              <a:t> </a:t>
            </a:r>
            <a:r>
              <a:rPr lang="ko-KR" altLang="en-US" sz="1200" dirty="0">
                <a:sym typeface="Wingdings" panose="05000000000000000000" pitchFamily="2" charset="2"/>
              </a:rPr>
              <a:t>그러나</a:t>
            </a:r>
            <a:r>
              <a:rPr lang="en-US" altLang="ko-KR" sz="1200" dirty="0">
                <a:sym typeface="Wingdings" panose="05000000000000000000" pitchFamily="2" charset="2"/>
              </a:rPr>
              <a:t> </a:t>
            </a:r>
            <a:r>
              <a:rPr lang="ko-KR" altLang="en-US" sz="1200" dirty="0">
                <a:sym typeface="Wingdings" panose="05000000000000000000" pitchFamily="2" charset="2"/>
              </a:rPr>
              <a:t>우리에게는 </a:t>
            </a:r>
            <a:r>
              <a:rPr lang="en-US" altLang="ko-KR" sz="1200" dirty="0">
                <a:sym typeface="Wingdings" panose="05000000000000000000" pitchFamily="2" charset="2"/>
              </a:rPr>
              <a:t>python</a:t>
            </a:r>
            <a:endParaRPr lang="ko-KR" altLang="en-US" sz="1200" dirty="0"/>
          </a:p>
        </p:txBody>
      </p:sp>
      <p:sp>
        <p:nvSpPr>
          <p:cNvPr id="10" name="직사각형 9">
            <a:extLst>
              <a:ext uri="{FF2B5EF4-FFF2-40B4-BE49-F238E27FC236}">
                <a16:creationId xmlns:a16="http://schemas.microsoft.com/office/drawing/2014/main" id="{5B0CBFBA-6D03-47B1-9FEA-84DB4BA34AB6}"/>
              </a:ext>
            </a:extLst>
          </p:cNvPr>
          <p:cNvSpPr/>
          <p:nvPr/>
        </p:nvSpPr>
        <p:spPr>
          <a:xfrm>
            <a:off x="333461" y="1035034"/>
            <a:ext cx="3692912" cy="276999"/>
          </a:xfrm>
          <a:prstGeom prst="rect">
            <a:avLst/>
          </a:prstGeom>
          <a:ln>
            <a:solidFill>
              <a:schemeClr val="accent1">
                <a:lumMod val="75000"/>
              </a:schemeClr>
            </a:solidFill>
          </a:ln>
        </p:spPr>
        <p:txBody>
          <a:bodyPr wrap="square">
            <a:spAutoFit/>
          </a:bodyPr>
          <a:lstStyle/>
          <a:p>
            <a:r>
              <a:rPr lang="en-US" altLang="ko-KR" sz="1200" b="1" dirty="0"/>
              <a:t>6. </a:t>
            </a:r>
            <a:r>
              <a:rPr lang="ko-KR" altLang="en-US" sz="1200" b="1" dirty="0"/>
              <a:t>유의확률 </a:t>
            </a:r>
            <a:r>
              <a:rPr lang="en-US" altLang="ko-KR" sz="1200" b="1" dirty="0"/>
              <a:t>(probability-value :  p – value , p</a:t>
            </a:r>
            <a:r>
              <a:rPr lang="ko-KR" altLang="en-US" sz="1200" b="1" dirty="0"/>
              <a:t> 값</a:t>
            </a:r>
            <a:r>
              <a:rPr lang="en-US" altLang="ko-KR" sz="1200" b="1" dirty="0">
                <a:highlight>
                  <a:srgbClr val="FFFF00"/>
                </a:highlight>
              </a:rPr>
              <a:t>)</a:t>
            </a:r>
            <a:endParaRPr lang="ko-KR" altLang="en-US" sz="1200" dirty="0">
              <a:highlight>
                <a:srgbClr val="FFFF00"/>
              </a:highlight>
            </a:endParaRPr>
          </a:p>
        </p:txBody>
      </p:sp>
      <p:sp>
        <p:nvSpPr>
          <p:cNvPr id="12" name="제목 1">
            <a:extLst>
              <a:ext uri="{FF2B5EF4-FFF2-40B4-BE49-F238E27FC236}">
                <a16:creationId xmlns:a16="http://schemas.microsoft.com/office/drawing/2014/main" id="{61B5268B-2D68-4921-94D1-AA5B381D7A43}"/>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사전 준비 </a:t>
            </a:r>
            <a:endParaRPr lang="ko-KR" altLang="en-US" sz="1500" dirty="0"/>
          </a:p>
        </p:txBody>
      </p:sp>
      <p:sp>
        <p:nvSpPr>
          <p:cNvPr id="11" name="TextBox 10">
            <a:extLst>
              <a:ext uri="{FF2B5EF4-FFF2-40B4-BE49-F238E27FC236}">
                <a16:creationId xmlns:a16="http://schemas.microsoft.com/office/drawing/2014/main" id="{11BFCE8F-343F-46EE-AE9C-4A3A9C98B54A}"/>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33208567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8196864-D3E7-4CC4-A33E-6746F0537037}"/>
              </a:ext>
            </a:extLst>
          </p:cNvPr>
          <p:cNvSpPr>
            <a:spLocks noGrp="1"/>
          </p:cNvSpPr>
          <p:nvPr>
            <p:ph type="sldNum" sz="quarter" idx="12"/>
          </p:nvPr>
        </p:nvSpPr>
        <p:spPr/>
        <p:txBody>
          <a:bodyPr/>
          <a:lstStyle/>
          <a:p>
            <a:fld id="{DE77BB65-F969-4654-BF30-45C70C1BE112}" type="slidenum">
              <a:rPr lang="ko-KR" altLang="en-US" smtClean="0"/>
              <a:pPr/>
              <a:t>100</a:t>
            </a:fld>
            <a:endParaRPr lang="ko-KR" altLang="en-US"/>
          </a:p>
        </p:txBody>
      </p:sp>
      <p:sp>
        <p:nvSpPr>
          <p:cNvPr id="13" name="제목 1">
            <a:extLst>
              <a:ext uri="{FF2B5EF4-FFF2-40B4-BE49-F238E27FC236}">
                <a16:creationId xmlns:a16="http://schemas.microsoft.com/office/drawing/2014/main" id="{B5D01D91-A0BC-4847-991D-FBD320A4B5A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0CE4B85E-4B37-4A7D-970B-3E2D6FB1B337}"/>
              </a:ext>
            </a:extLst>
          </p:cNvPr>
          <p:cNvSpPr>
            <a:spLocks noGrp="1"/>
          </p:cNvSpPr>
          <p:nvPr>
            <p:ph type="ftr" sz="quarter" idx="11"/>
          </p:nvPr>
        </p:nvSpPr>
        <p:spPr/>
        <p:txBody>
          <a:bodyPr/>
          <a:lstStyle/>
          <a:p>
            <a:r>
              <a:rPr lang="en-US" altLang="ko-KR"/>
              <a:t>UBION PBL- FBA</a:t>
            </a:r>
            <a:endParaRPr lang="ko-KR" altLang="en-US"/>
          </a:p>
        </p:txBody>
      </p:sp>
      <p:sp>
        <p:nvSpPr>
          <p:cNvPr id="17" name="직사각형 16">
            <a:extLst>
              <a:ext uri="{FF2B5EF4-FFF2-40B4-BE49-F238E27FC236}">
                <a16:creationId xmlns:a16="http://schemas.microsoft.com/office/drawing/2014/main" id="{69904CC2-257E-4CF2-92AA-A8C15E09ED90}"/>
              </a:ext>
            </a:extLst>
          </p:cNvPr>
          <p:cNvSpPr/>
          <p:nvPr/>
        </p:nvSpPr>
        <p:spPr>
          <a:xfrm>
            <a:off x="440361" y="1758664"/>
            <a:ext cx="8246439" cy="4450514"/>
          </a:xfrm>
          <a:prstGeom prst="rect">
            <a:avLst/>
          </a:prstGeom>
          <a:ln>
            <a:solidFill>
              <a:schemeClr val="accent1"/>
            </a:solidFill>
          </a:ln>
        </p:spPr>
        <p:txBody>
          <a:bodyPr wrap="square">
            <a:spAutoFit/>
          </a:bodyPr>
          <a:lstStyle/>
          <a:p>
            <a:pPr marL="228600" indent="-228600">
              <a:lnSpc>
                <a:spcPct val="150000"/>
              </a:lnSpc>
              <a:buAutoNum type="arabicPeriod"/>
            </a:pPr>
            <a:r>
              <a:rPr lang="ko-KR" altLang="en-US" sz="1200" b="1" dirty="0"/>
              <a:t>산포도와 </a:t>
            </a:r>
            <a:r>
              <a:rPr lang="ko-KR" altLang="en-US" sz="1200" b="1" dirty="0" err="1"/>
              <a:t>잔차도등</a:t>
            </a:r>
            <a:r>
              <a:rPr lang="ko-KR" altLang="en-US" sz="1200" b="1" dirty="0"/>
              <a:t> 시각화 그래프로 확인</a:t>
            </a:r>
            <a:endParaRPr lang="en-US" altLang="ko-KR" sz="1200" b="1" dirty="0"/>
          </a:p>
          <a:p>
            <a:pPr>
              <a:lnSpc>
                <a:spcPct val="150000"/>
              </a:lnSpc>
            </a:pPr>
            <a:r>
              <a:rPr lang="en-US" altLang="ko-KR" sz="1200" dirty="0"/>
              <a:t>   </a:t>
            </a:r>
            <a:r>
              <a:rPr lang="ko-KR" altLang="en-US" sz="1200" dirty="0"/>
              <a:t>오차항의 분산의 이분산성에 있어서 의심되는 설명변수 </a:t>
            </a:r>
            <a:r>
              <a:rPr lang="ko-KR" altLang="en-US" sz="1200" dirty="0" err="1"/>
              <a:t>잔차를</a:t>
            </a:r>
            <a:r>
              <a:rPr lang="ko-KR" altLang="en-US" sz="1200" dirty="0"/>
              <a:t> 그려 봄</a:t>
            </a:r>
            <a:endParaRPr lang="en-US" altLang="ko-KR" sz="1200" dirty="0"/>
          </a:p>
          <a:p>
            <a:pPr>
              <a:lnSpc>
                <a:spcPct val="150000"/>
              </a:lnSpc>
            </a:pPr>
            <a:r>
              <a:rPr lang="en-US" altLang="ko-KR" sz="1200" b="1" dirty="0"/>
              <a:t>2. Breusch-Pagan test </a:t>
            </a:r>
          </a:p>
          <a:p>
            <a:pPr>
              <a:lnSpc>
                <a:spcPct val="150000"/>
              </a:lnSpc>
            </a:pPr>
            <a:r>
              <a:rPr lang="ko-KR" altLang="en-US" sz="1200" dirty="0">
                <a:hlinkClick r:id="rId2" tooltip="선형 회귀">
                  <a:extLst>
                    <a:ext uri="{A12FA001-AC4F-418D-AE19-62706E023703}">
                      <ahyp:hlinkClr xmlns:ahyp="http://schemas.microsoft.com/office/drawing/2018/hyperlinkcolor" val="tx"/>
                    </a:ext>
                  </a:extLst>
                </a:hlinkClick>
              </a:rPr>
              <a:t>선형 회귀</a:t>
            </a:r>
            <a:r>
              <a:rPr lang="ko-KR" altLang="en-US" sz="1200" dirty="0"/>
              <a:t> 모델 에서 </a:t>
            </a:r>
            <a:r>
              <a:rPr lang="ko-KR" altLang="en-US" sz="1200" dirty="0">
                <a:hlinkClick r:id="rId3" tooltip="이분산성">
                  <a:extLst>
                    <a:ext uri="{A12FA001-AC4F-418D-AE19-62706E023703}">
                      <ahyp:hlinkClr xmlns:ahyp="http://schemas.microsoft.com/office/drawing/2018/hyperlinkcolor" val="tx"/>
                    </a:ext>
                  </a:extLst>
                </a:hlinkClick>
              </a:rPr>
              <a:t>이분산성</a:t>
            </a:r>
            <a:r>
              <a:rPr lang="ko-KR" altLang="en-US" sz="1200" dirty="0"/>
              <a:t> 을 테스트하는 데 사용</a:t>
            </a:r>
            <a:endParaRPr lang="en-US" altLang="ko-KR" sz="1200" dirty="0"/>
          </a:p>
          <a:p>
            <a:pPr>
              <a:lnSpc>
                <a:spcPct val="150000"/>
              </a:lnSpc>
            </a:pPr>
            <a:r>
              <a:rPr lang="ko-KR" altLang="en-US" sz="1200" dirty="0"/>
              <a:t>오차항의 분산이 의존할 것으로 의심되는 설명변수들이 특정될 때</a:t>
            </a:r>
            <a:r>
              <a:rPr lang="en-US" altLang="ko-KR" sz="1200" dirty="0"/>
              <a:t>, </a:t>
            </a:r>
            <a:r>
              <a:rPr lang="ko-KR" altLang="en-US" sz="1200" dirty="0"/>
              <a:t>이들의 분산에 대한 체계적이고 유의한 영향 을 확인</a:t>
            </a:r>
            <a:endParaRPr lang="en-US" altLang="ko-KR" sz="1200" dirty="0"/>
          </a:p>
          <a:p>
            <a:pPr>
              <a:lnSpc>
                <a:spcPct val="150000"/>
              </a:lnSpc>
            </a:pPr>
            <a:r>
              <a:rPr lang="en-US" altLang="ko-KR" sz="1200" dirty="0"/>
              <a:t>Python</a:t>
            </a:r>
            <a:r>
              <a:rPr lang="ko-KR" altLang="en-US" sz="1200" dirty="0"/>
              <a:t> </a:t>
            </a:r>
            <a:r>
              <a:rPr lang="en-US" altLang="ko-KR" sz="1200" dirty="0"/>
              <a:t>:</a:t>
            </a:r>
            <a:r>
              <a:rPr lang="ko-KR" altLang="en-US" sz="1200" dirty="0"/>
              <a:t> </a:t>
            </a:r>
            <a:r>
              <a:rPr lang="en-US" altLang="ko-KR" sz="1200" dirty="0" err="1"/>
              <a:t>statsmodels.stats.diagnostic</a:t>
            </a:r>
            <a:r>
              <a:rPr lang="en-US" altLang="ko-KR" sz="1200" dirty="0"/>
              <a:t> </a:t>
            </a:r>
            <a:r>
              <a:rPr lang="ko-KR" altLang="en-US" sz="1200" dirty="0"/>
              <a:t> </a:t>
            </a:r>
            <a:r>
              <a:rPr lang="en-US" altLang="ko-KR" sz="1200" dirty="0" err="1"/>
              <a:t>het_breuschpagan</a:t>
            </a:r>
            <a:endParaRPr lang="en-US" altLang="ko-KR" sz="1200" dirty="0"/>
          </a:p>
          <a:p>
            <a:pPr>
              <a:lnSpc>
                <a:spcPct val="150000"/>
              </a:lnSpc>
            </a:pPr>
            <a:endParaRPr lang="en-US" altLang="ko-KR" sz="1200" dirty="0"/>
          </a:p>
          <a:p>
            <a:pPr>
              <a:lnSpc>
                <a:spcPct val="150000"/>
              </a:lnSpc>
            </a:pPr>
            <a:r>
              <a:rPr lang="en-US" altLang="ko-KR" sz="1200" b="1" dirty="0"/>
              <a:t>3. White’s heteroscedasticity test </a:t>
            </a:r>
          </a:p>
          <a:p>
            <a:pPr>
              <a:lnSpc>
                <a:spcPct val="150000"/>
              </a:lnSpc>
            </a:pPr>
            <a:r>
              <a:rPr lang="ko-KR" altLang="en-US" sz="1200" dirty="0"/>
              <a:t> </a:t>
            </a:r>
            <a:r>
              <a:rPr lang="ko-KR" altLang="en-US" sz="1200" dirty="0">
                <a:hlinkClick r:id="rId4" tooltip="회귀 모델">
                  <a:extLst>
                    <a:ext uri="{A12FA001-AC4F-418D-AE19-62706E023703}">
                      <ahyp:hlinkClr xmlns:ahyp="http://schemas.microsoft.com/office/drawing/2018/hyperlinkcolor" val="tx"/>
                    </a:ext>
                  </a:extLst>
                </a:hlinkClick>
              </a:rPr>
              <a:t>회귀 모델</a:t>
            </a:r>
            <a:r>
              <a:rPr lang="ko-KR" altLang="en-US" sz="1200" dirty="0"/>
              <a:t> 의 </a:t>
            </a:r>
            <a:r>
              <a:rPr lang="ko-KR" altLang="en-US" sz="1200" dirty="0">
                <a:hlinkClick r:id="rId5" tooltip="통계의 오류 및 잔차">
                  <a:extLst>
                    <a:ext uri="{A12FA001-AC4F-418D-AE19-62706E023703}">
                      <ahyp:hlinkClr xmlns:ahyp="http://schemas.microsoft.com/office/drawing/2018/hyperlinkcolor" val="tx"/>
                    </a:ext>
                  </a:extLst>
                </a:hlinkClick>
              </a:rPr>
              <a:t>오차 </a:t>
            </a:r>
            <a:r>
              <a:rPr lang="ko-KR" altLang="en-US" sz="1200" dirty="0">
                <a:hlinkClick r:id="rId6" tooltip="변화">
                  <a:extLst>
                    <a:ext uri="{A12FA001-AC4F-418D-AE19-62706E023703}">
                      <ahyp:hlinkClr xmlns:ahyp="http://schemas.microsoft.com/office/drawing/2018/hyperlinkcolor" val="tx"/>
                    </a:ext>
                  </a:extLst>
                </a:hlinkClick>
              </a:rPr>
              <a:t>분산</a:t>
            </a:r>
            <a:r>
              <a:rPr lang="ko-KR" altLang="en-US" sz="1200" dirty="0"/>
              <a:t>이 일정 한지 여부를 설정 하는 </a:t>
            </a:r>
            <a:r>
              <a:rPr lang="ko-KR" altLang="en-US" sz="1200" u="sng" dirty="0">
                <a:hlinkClick r:id="rId7">
                  <a:extLst>
                    <a:ext uri="{A12FA001-AC4F-418D-AE19-62706E023703}">
                      <ahyp:hlinkClr xmlns:ahyp="http://schemas.microsoft.com/office/drawing/2018/hyperlinkcolor" val="tx"/>
                    </a:ext>
                  </a:extLst>
                </a:hlinkClick>
              </a:rPr>
              <a:t>통계 검정</a:t>
            </a:r>
            <a:r>
              <a:rPr lang="ko-KR" altLang="en-US" sz="1200" dirty="0"/>
              <a:t> </a:t>
            </a:r>
            <a:endParaRPr lang="en-US" altLang="ko-KR" sz="1200" dirty="0"/>
          </a:p>
          <a:p>
            <a:pPr>
              <a:lnSpc>
                <a:spcPct val="150000"/>
              </a:lnSpc>
            </a:pPr>
            <a:r>
              <a:rPr lang="ko-KR" altLang="en-US" sz="1200" dirty="0"/>
              <a:t>전체적인 설명변수들의 오차항의 분산에 대한 체계적이고 유의한 영향을 확인함 </a:t>
            </a:r>
            <a:r>
              <a:rPr lang="en-US" altLang="ko-KR" sz="1200" dirty="0"/>
              <a:t>(</a:t>
            </a:r>
            <a:r>
              <a:rPr lang="ko-KR" altLang="en-US" sz="1200" dirty="0"/>
              <a:t>설명변수들을 특정할 필요 없음</a:t>
            </a:r>
            <a:r>
              <a:rPr lang="en-US" altLang="ko-KR" sz="1200" dirty="0"/>
              <a:t>)</a:t>
            </a:r>
          </a:p>
          <a:p>
            <a:pPr>
              <a:lnSpc>
                <a:spcPct val="150000"/>
              </a:lnSpc>
            </a:pPr>
            <a:r>
              <a:rPr lang="en-US" altLang="ko-KR" sz="1200" dirty="0"/>
              <a:t>Python :   </a:t>
            </a:r>
            <a:r>
              <a:rPr lang="en-US" altLang="ko-KR" sz="1200" dirty="0" err="1"/>
              <a:t>statsmodels.stats.diagnostic.het_white</a:t>
            </a:r>
            <a:endParaRPr lang="en-US" altLang="ko-KR" sz="1200" dirty="0"/>
          </a:p>
          <a:p>
            <a:pPr>
              <a:lnSpc>
                <a:spcPct val="150000"/>
              </a:lnSpc>
            </a:pPr>
            <a:endParaRPr lang="en-US" altLang="ko-KR" sz="1200" dirty="0"/>
          </a:p>
          <a:p>
            <a:pPr>
              <a:lnSpc>
                <a:spcPct val="150000"/>
              </a:lnSpc>
            </a:pPr>
            <a:r>
              <a:rPr lang="en-US" altLang="ko-KR" sz="1200" b="1" dirty="0"/>
              <a:t>2. </a:t>
            </a:r>
            <a:r>
              <a:rPr lang="ko-KR" altLang="en-US" sz="1200" b="1" dirty="0" err="1"/>
              <a:t>골드펠드</a:t>
            </a:r>
            <a:r>
              <a:rPr lang="en-US" altLang="ko-KR" sz="1200" b="1" dirty="0"/>
              <a:t>-</a:t>
            </a:r>
            <a:r>
              <a:rPr lang="ko-KR" altLang="en-US" sz="1200" b="1" dirty="0" err="1"/>
              <a:t>퀀트</a:t>
            </a:r>
            <a:r>
              <a:rPr lang="ko-KR" altLang="en-US" sz="1200" b="1" dirty="0"/>
              <a:t> 검정</a:t>
            </a:r>
            <a:r>
              <a:rPr lang="en-US" altLang="ko-KR" sz="1200" b="1" dirty="0"/>
              <a:t>(The </a:t>
            </a:r>
            <a:r>
              <a:rPr lang="en-US" altLang="ko-KR" sz="1200" b="1" dirty="0" err="1"/>
              <a:t>Goldfeld-Quandt</a:t>
            </a:r>
            <a:r>
              <a:rPr lang="en-US" altLang="ko-KR" sz="1200" b="1" dirty="0"/>
              <a:t> test)</a:t>
            </a:r>
          </a:p>
          <a:p>
            <a:pPr>
              <a:lnSpc>
                <a:spcPct val="150000"/>
              </a:lnSpc>
            </a:pPr>
            <a:r>
              <a:rPr lang="ko-KR" altLang="en-US" sz="1200" dirty="0"/>
              <a:t> 비례적 이분산성 혹은 분할된 이분산성의 경우 모두 이분산성을 확인 이용</a:t>
            </a:r>
            <a:endParaRPr lang="en-US" altLang="ko-KR" sz="1200" dirty="0"/>
          </a:p>
          <a:p>
            <a:pPr>
              <a:lnSpc>
                <a:spcPct val="150000"/>
              </a:lnSpc>
            </a:pPr>
            <a:r>
              <a:rPr lang="ko-KR" altLang="en-US" sz="1200" dirty="0"/>
              <a:t>두 그룹의 관측치들 간에 그 신뢰성에 체계적이고 유의한 차이를 확임 </a:t>
            </a:r>
            <a:endParaRPr lang="en-US" altLang="ko-KR" sz="1200" dirty="0"/>
          </a:p>
          <a:p>
            <a:pPr>
              <a:lnSpc>
                <a:spcPct val="150000"/>
              </a:lnSpc>
            </a:pPr>
            <a:endParaRPr lang="en-US" altLang="ko-KR" sz="1000" dirty="0"/>
          </a:p>
        </p:txBody>
      </p:sp>
      <p:sp>
        <p:nvSpPr>
          <p:cNvPr id="18" name="TextBox 17">
            <a:extLst>
              <a:ext uri="{FF2B5EF4-FFF2-40B4-BE49-F238E27FC236}">
                <a16:creationId xmlns:a16="http://schemas.microsoft.com/office/drawing/2014/main" id="{FF50A3AC-4914-4C59-AB47-087699380EC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9" name="직사각형 18">
            <a:extLst>
              <a:ext uri="{FF2B5EF4-FFF2-40B4-BE49-F238E27FC236}">
                <a16:creationId xmlns:a16="http://schemas.microsoft.com/office/drawing/2014/main" id="{7F445864-5857-4761-92FA-162FAA94AE5D}"/>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5" name="직사각형 4">
            <a:extLst>
              <a:ext uri="{FF2B5EF4-FFF2-40B4-BE49-F238E27FC236}">
                <a16:creationId xmlns:a16="http://schemas.microsoft.com/office/drawing/2014/main" id="{2787DAA9-D819-43C4-A5F8-61C5617C4194}"/>
              </a:ext>
            </a:extLst>
          </p:cNvPr>
          <p:cNvSpPr/>
          <p:nvPr/>
        </p:nvSpPr>
        <p:spPr>
          <a:xfrm>
            <a:off x="342801" y="1459322"/>
            <a:ext cx="2763898" cy="307777"/>
          </a:xfrm>
          <a:prstGeom prst="rect">
            <a:avLst/>
          </a:prstGeom>
        </p:spPr>
        <p:txBody>
          <a:bodyPr wrap="none">
            <a:spAutoFit/>
          </a:bodyPr>
          <a:lstStyle/>
          <a:p>
            <a:r>
              <a:rPr lang="ko-KR" altLang="en-US" sz="1400" dirty="0"/>
              <a:t>이분산성</a:t>
            </a:r>
            <a:r>
              <a:rPr lang="en-US" altLang="ko-KR" sz="1400" dirty="0"/>
              <a:t>(</a:t>
            </a:r>
            <a:r>
              <a:rPr lang="en-US" altLang="ko-KR" sz="1400" dirty="0">
                <a:solidFill>
                  <a:schemeClr val="dk1"/>
                </a:solidFill>
              </a:rPr>
              <a:t>Heteroskedasticity) </a:t>
            </a:r>
            <a:r>
              <a:rPr lang="ko-KR" altLang="en-US" sz="1400" dirty="0">
                <a:solidFill>
                  <a:schemeClr val="dk1"/>
                </a:solidFill>
              </a:rPr>
              <a:t>확인</a:t>
            </a:r>
            <a:endParaRPr lang="ko-KR" altLang="en-US" sz="1400" dirty="0"/>
          </a:p>
        </p:txBody>
      </p:sp>
      <p:sp>
        <p:nvSpPr>
          <p:cNvPr id="11" name="TextBox 10">
            <a:extLst>
              <a:ext uri="{FF2B5EF4-FFF2-40B4-BE49-F238E27FC236}">
                <a16:creationId xmlns:a16="http://schemas.microsoft.com/office/drawing/2014/main" id="{1FEC243C-BD71-4C15-A622-E74520971D42}"/>
              </a:ext>
            </a:extLst>
          </p:cNvPr>
          <p:cNvSpPr txBox="1"/>
          <p:nvPr/>
        </p:nvSpPr>
        <p:spPr>
          <a:xfrm>
            <a:off x="347211" y="1004041"/>
            <a:ext cx="2509145" cy="307777"/>
          </a:xfrm>
          <a:prstGeom prst="rect">
            <a:avLst/>
          </a:prstGeom>
          <a:solidFill>
            <a:schemeClr val="accent1">
              <a:lumMod val="20000"/>
              <a:lumOff val="80000"/>
            </a:schemeClr>
          </a:solidFill>
          <a:ln>
            <a:solidFill>
              <a:schemeClr val="accent1"/>
            </a:solidFill>
          </a:ln>
        </p:spPr>
        <p:txBody>
          <a:bodyPr wrap="square" rtlCol="0">
            <a:spAutoFit/>
          </a:bodyPr>
          <a:lstStyle/>
          <a:p>
            <a:r>
              <a:rPr lang="ko-KR" altLang="en-US" sz="1400" dirty="0"/>
              <a:t>분산의 동질성</a:t>
            </a:r>
            <a:r>
              <a:rPr lang="en-US" altLang="ko-KR" sz="1400" dirty="0"/>
              <a:t>(</a:t>
            </a:r>
            <a:r>
              <a:rPr lang="ko-KR" altLang="en-US" sz="1400" dirty="0"/>
              <a:t>등분산성</a:t>
            </a:r>
            <a:r>
              <a:rPr lang="en-US" altLang="ko-KR" sz="1400" dirty="0"/>
              <a:t>)</a:t>
            </a:r>
            <a:endParaRPr lang="ko-KR" altLang="en-US" sz="1400" dirty="0"/>
          </a:p>
        </p:txBody>
      </p:sp>
    </p:spTree>
    <p:extLst>
      <p:ext uri="{BB962C8B-B14F-4D97-AF65-F5344CB8AC3E}">
        <p14:creationId xmlns:p14="http://schemas.microsoft.com/office/powerpoint/2010/main" val="2357798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2F665AAD-ABD3-4300-A398-4BB6126F07BD}"/>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7ECC3F83-5A87-4555-B007-0A8BE8AFAE7C}"/>
              </a:ext>
            </a:extLst>
          </p:cNvPr>
          <p:cNvSpPr>
            <a:spLocks noGrp="1"/>
          </p:cNvSpPr>
          <p:nvPr>
            <p:ph type="sldNum" sz="quarter" idx="12"/>
          </p:nvPr>
        </p:nvSpPr>
        <p:spPr/>
        <p:txBody>
          <a:bodyPr/>
          <a:lstStyle/>
          <a:p>
            <a:fld id="{DE77BB65-F969-4654-BF30-45C70C1BE112}" type="slidenum">
              <a:rPr lang="ko-KR" altLang="en-US" smtClean="0"/>
              <a:pPr/>
              <a:t>101</a:t>
            </a:fld>
            <a:endParaRPr lang="ko-KR" altLang="en-US"/>
          </a:p>
        </p:txBody>
      </p:sp>
      <p:sp>
        <p:nvSpPr>
          <p:cNvPr id="7" name="직사각형 6">
            <a:extLst>
              <a:ext uri="{FF2B5EF4-FFF2-40B4-BE49-F238E27FC236}">
                <a16:creationId xmlns:a16="http://schemas.microsoft.com/office/drawing/2014/main" id="{AFA26F82-5B25-4190-A98D-0C89C2F6FF94}"/>
              </a:ext>
            </a:extLst>
          </p:cNvPr>
          <p:cNvSpPr/>
          <p:nvPr/>
        </p:nvSpPr>
        <p:spPr>
          <a:xfrm>
            <a:off x="522836" y="2639545"/>
            <a:ext cx="2664296" cy="307777"/>
          </a:xfrm>
          <a:prstGeom prst="rect">
            <a:avLst/>
          </a:prstGeom>
          <a:solidFill>
            <a:schemeClr val="accent5">
              <a:lumMod val="20000"/>
              <a:lumOff val="80000"/>
            </a:schemeClr>
          </a:solidFill>
          <a:ln>
            <a:solidFill>
              <a:schemeClr val="accent1"/>
            </a:solidFill>
          </a:ln>
        </p:spPr>
        <p:txBody>
          <a:bodyPr wrap="square">
            <a:spAutoFit/>
          </a:bodyPr>
          <a:lstStyle/>
          <a:p>
            <a:r>
              <a:rPr lang="en-US" altLang="ko-KR" sz="1400" b="1" dirty="0">
                <a:solidFill>
                  <a:srgbClr val="FF0000"/>
                </a:solidFill>
                <a:latin typeface="Malgun Gothic" panose="020B0503020000020004" pitchFamily="50" charset="-127"/>
                <a:ea typeface="Malgun Gothic" panose="020B0503020000020004" pitchFamily="50" charset="-127"/>
              </a:rPr>
              <a:t> 1)  Welch's t-test</a:t>
            </a:r>
          </a:p>
        </p:txBody>
      </p:sp>
      <p:sp>
        <p:nvSpPr>
          <p:cNvPr id="13" name="직사각형 12">
            <a:extLst>
              <a:ext uri="{FF2B5EF4-FFF2-40B4-BE49-F238E27FC236}">
                <a16:creationId xmlns:a16="http://schemas.microsoft.com/office/drawing/2014/main" id="{33125509-55B7-432C-9CE9-E3B149239C50}"/>
              </a:ext>
            </a:extLst>
          </p:cNvPr>
          <p:cNvSpPr/>
          <p:nvPr/>
        </p:nvSpPr>
        <p:spPr>
          <a:xfrm>
            <a:off x="522836" y="1646404"/>
            <a:ext cx="2088232" cy="369332"/>
          </a:xfrm>
          <a:prstGeom prst="rect">
            <a:avLst/>
          </a:prstGeom>
          <a:solidFill>
            <a:schemeClr val="accent3">
              <a:lumMod val="20000"/>
              <a:lumOff val="80000"/>
            </a:schemeClr>
          </a:solidFill>
          <a:ln>
            <a:solidFill>
              <a:schemeClr val="accent1"/>
            </a:solidFill>
          </a:ln>
        </p:spPr>
        <p:txBody>
          <a:bodyPr wrap="square">
            <a:spAutoFit/>
          </a:bodyPr>
          <a:lstStyle/>
          <a:p>
            <a:r>
              <a:rPr lang="en-US" altLang="ko-KR" dirty="0">
                <a:solidFill>
                  <a:srgbClr val="FF0000"/>
                </a:solidFill>
                <a:latin typeface="Malgun Gothic" panose="020B0503020000020004" pitchFamily="50" charset="-127"/>
                <a:ea typeface="Malgun Gothic" panose="020B0503020000020004" pitchFamily="50" charset="-127"/>
              </a:rPr>
              <a:t>t-test</a:t>
            </a:r>
            <a:endParaRPr lang="ko-KR" altLang="en-US" sz="1200" dirty="0"/>
          </a:p>
        </p:txBody>
      </p:sp>
      <p:pic>
        <p:nvPicPr>
          <p:cNvPr id="14" name="그림 13">
            <a:extLst>
              <a:ext uri="{FF2B5EF4-FFF2-40B4-BE49-F238E27FC236}">
                <a16:creationId xmlns:a16="http://schemas.microsoft.com/office/drawing/2014/main" id="{17B706F6-AC17-4DD3-B7C8-F2AE88F774A3}"/>
              </a:ext>
            </a:extLst>
          </p:cNvPr>
          <p:cNvPicPr>
            <a:picLocks noChangeAspect="1"/>
          </p:cNvPicPr>
          <p:nvPr/>
        </p:nvPicPr>
        <p:blipFill>
          <a:blip r:embed="rId2"/>
          <a:stretch>
            <a:fillRect/>
          </a:stretch>
        </p:blipFill>
        <p:spPr>
          <a:xfrm>
            <a:off x="3275856" y="1318557"/>
            <a:ext cx="2848373" cy="809738"/>
          </a:xfrm>
          <a:prstGeom prst="rect">
            <a:avLst/>
          </a:prstGeom>
          <a:ln>
            <a:solidFill>
              <a:schemeClr val="accent1"/>
            </a:solidFill>
          </a:ln>
        </p:spPr>
      </p:pic>
      <p:pic>
        <p:nvPicPr>
          <p:cNvPr id="15" name="그림 14">
            <a:extLst>
              <a:ext uri="{FF2B5EF4-FFF2-40B4-BE49-F238E27FC236}">
                <a16:creationId xmlns:a16="http://schemas.microsoft.com/office/drawing/2014/main" id="{FB25210A-0EBC-442F-9891-0A6D90D029F8}"/>
              </a:ext>
            </a:extLst>
          </p:cNvPr>
          <p:cNvPicPr>
            <a:picLocks noChangeAspect="1"/>
          </p:cNvPicPr>
          <p:nvPr/>
        </p:nvPicPr>
        <p:blipFill>
          <a:blip r:embed="rId3"/>
          <a:stretch>
            <a:fillRect/>
          </a:stretch>
        </p:blipFill>
        <p:spPr>
          <a:xfrm>
            <a:off x="5152051" y="2409135"/>
            <a:ext cx="2114845" cy="895475"/>
          </a:xfrm>
          <a:prstGeom prst="rect">
            <a:avLst/>
          </a:prstGeom>
        </p:spPr>
      </p:pic>
      <p:pic>
        <p:nvPicPr>
          <p:cNvPr id="16" name="그림 15">
            <a:extLst>
              <a:ext uri="{FF2B5EF4-FFF2-40B4-BE49-F238E27FC236}">
                <a16:creationId xmlns:a16="http://schemas.microsoft.com/office/drawing/2014/main" id="{BA48F5DE-1620-43B8-92B7-C5A5CDA61D76}"/>
              </a:ext>
            </a:extLst>
          </p:cNvPr>
          <p:cNvPicPr>
            <a:picLocks noChangeAspect="1"/>
          </p:cNvPicPr>
          <p:nvPr/>
        </p:nvPicPr>
        <p:blipFill>
          <a:blip r:embed="rId4"/>
          <a:stretch>
            <a:fillRect/>
          </a:stretch>
        </p:blipFill>
        <p:spPr>
          <a:xfrm>
            <a:off x="3313428" y="2564473"/>
            <a:ext cx="1657581" cy="745393"/>
          </a:xfrm>
          <a:prstGeom prst="rect">
            <a:avLst/>
          </a:prstGeom>
          <a:ln>
            <a:solidFill>
              <a:schemeClr val="accent1"/>
            </a:solidFill>
          </a:ln>
        </p:spPr>
      </p:pic>
      <p:sp>
        <p:nvSpPr>
          <p:cNvPr id="17" name="직사각형 16">
            <a:extLst>
              <a:ext uri="{FF2B5EF4-FFF2-40B4-BE49-F238E27FC236}">
                <a16:creationId xmlns:a16="http://schemas.microsoft.com/office/drawing/2014/main" id="{899AE8DD-B022-4205-97E9-CC904FE31282}"/>
              </a:ext>
            </a:extLst>
          </p:cNvPr>
          <p:cNvSpPr/>
          <p:nvPr/>
        </p:nvSpPr>
        <p:spPr>
          <a:xfrm>
            <a:off x="522836" y="3357868"/>
            <a:ext cx="5049395" cy="1105046"/>
          </a:xfrm>
          <a:prstGeom prst="rect">
            <a:avLst/>
          </a:prstGeom>
          <a:ln>
            <a:solidFill>
              <a:schemeClr val="accent1"/>
            </a:solidFill>
          </a:ln>
        </p:spPr>
        <p:txBody>
          <a:bodyPr wrap="square">
            <a:spAutoFit/>
          </a:bodyPr>
          <a:lstStyle/>
          <a:p>
            <a:r>
              <a:rPr lang="ko-KR" altLang="en-US" sz="1400" b="1" dirty="0" err="1">
                <a:solidFill>
                  <a:srgbClr val="202122"/>
                </a:solidFill>
                <a:latin typeface="Arial" panose="020B0604020202020204" pitchFamily="34" charset="0"/>
              </a:rPr>
              <a:t>이분산</a:t>
            </a:r>
            <a:r>
              <a:rPr lang="ko-KR" altLang="en-US" sz="1400" b="1" dirty="0">
                <a:solidFill>
                  <a:srgbClr val="202122"/>
                </a:solidFill>
                <a:latin typeface="Arial" panose="020B0604020202020204" pitchFamily="34" charset="0"/>
              </a:rPr>
              <a:t> </a:t>
            </a:r>
            <a:r>
              <a:rPr lang="en-US" altLang="ko-KR" sz="1400" b="1" i="1" dirty="0">
                <a:solidFill>
                  <a:srgbClr val="202122"/>
                </a:solidFill>
                <a:latin typeface="Arial" panose="020B0604020202020204" pitchFamily="34" charset="0"/>
              </a:rPr>
              <a:t>t</a:t>
            </a:r>
            <a:r>
              <a:rPr lang="ko-KR" altLang="en-US" sz="1400" b="1" dirty="0">
                <a:solidFill>
                  <a:srgbClr val="202122"/>
                </a:solidFill>
                <a:latin typeface="Arial" panose="020B0604020202020204" pitchFamily="34" charset="0"/>
              </a:rPr>
              <a:t> </a:t>
            </a:r>
            <a:r>
              <a:rPr lang="en-US" altLang="ko-KR" sz="1400" b="1" dirty="0">
                <a:solidFill>
                  <a:srgbClr val="202122"/>
                </a:solidFill>
                <a:latin typeface="Arial" panose="020B0604020202020204" pitchFamily="34" charset="0"/>
              </a:rPr>
              <a:t>-</a:t>
            </a:r>
            <a:r>
              <a:rPr lang="ko-KR" altLang="en-US" sz="1400" b="1" dirty="0">
                <a:solidFill>
                  <a:srgbClr val="202122"/>
                </a:solidFill>
                <a:latin typeface="Arial" panose="020B0604020202020204" pitchFamily="34" charset="0"/>
              </a:rPr>
              <a:t>검정</a:t>
            </a:r>
            <a:r>
              <a:rPr lang="en-US" altLang="ko-KR" sz="1400" b="1" dirty="0">
                <a:solidFill>
                  <a:srgbClr val="202122"/>
                </a:solidFill>
                <a:latin typeface="Arial" panose="020B0604020202020204" pitchFamily="34" charset="0"/>
              </a:rPr>
              <a:t>(</a:t>
            </a:r>
            <a:r>
              <a:rPr lang="en-US" altLang="ko-KR" sz="1400" b="1" dirty="0">
                <a:solidFill>
                  <a:srgbClr val="222222"/>
                </a:solidFill>
                <a:latin typeface="Malgun Gothic" panose="020B0503020000020004" pitchFamily="50" charset="-127"/>
                <a:ea typeface="Malgun Gothic" panose="020B0503020000020004" pitchFamily="50" charset="-127"/>
              </a:rPr>
              <a:t>Welch's t-test)</a:t>
            </a:r>
            <a:endParaRPr lang="ko-KR" altLang="en-US" sz="1400" b="1" dirty="0">
              <a:solidFill>
                <a:srgbClr val="222222"/>
              </a:solidFill>
              <a:latin typeface="Spoqa Han Sans"/>
            </a:endParaRPr>
          </a:p>
          <a:p>
            <a:pPr marL="171450" indent="-171450">
              <a:lnSpc>
                <a:spcPct val="150000"/>
              </a:lnSpc>
              <a:buFont typeface="Wingdings" panose="05000000000000000000" pitchFamily="2" charset="2"/>
              <a:buChar char="§"/>
            </a:pPr>
            <a:r>
              <a:rPr lang="ko-KR" altLang="en-US" sz="1200" dirty="0">
                <a:latin typeface="Arial" panose="020B0604020202020204" pitchFamily="34" charset="0"/>
              </a:rPr>
              <a:t>두 모집단 의 평균이 같다는 가설을 검정하는데 사용되는 </a:t>
            </a:r>
            <a:r>
              <a:rPr lang="ko-KR" altLang="en-US" sz="1200" dirty="0">
                <a:latin typeface="Arial" panose="020B0604020202020204" pitchFamily="34" charset="0"/>
                <a:hlinkClick r:id="rId5" tooltip="위치 테스트">
                  <a:extLst>
                    <a:ext uri="{A12FA001-AC4F-418D-AE19-62706E023703}">
                      <ahyp:hlinkClr xmlns:ahyp="http://schemas.microsoft.com/office/drawing/2018/hyperlinkcolor" val="tx"/>
                    </a:ext>
                  </a:extLst>
                </a:hlinkClick>
              </a:rPr>
              <a:t>검정 </a:t>
            </a:r>
            <a:endParaRPr lang="en-US" altLang="ko-KR" sz="1200" dirty="0">
              <a:latin typeface="Arial" panose="020B0604020202020204" pitchFamily="34" charset="0"/>
            </a:endParaRPr>
          </a:p>
          <a:p>
            <a:pPr marL="171450" indent="-171450">
              <a:lnSpc>
                <a:spcPct val="150000"/>
              </a:lnSpc>
              <a:buFont typeface="Wingdings" panose="05000000000000000000" pitchFamily="2" charset="2"/>
              <a:buChar char="§"/>
            </a:pPr>
            <a:r>
              <a:rPr lang="en-US" altLang="ko-KR" sz="1200" dirty="0">
                <a:latin typeface="Arial" panose="020B0604020202020204" pitchFamily="34" charset="0"/>
                <a:hlinkClick r:id="rId6" tooltip="버나드 루이스 웰치">
                  <a:extLst>
                    <a:ext uri="{A12FA001-AC4F-418D-AE19-62706E023703}">
                      <ahyp:hlinkClr xmlns:ahyp="http://schemas.microsoft.com/office/drawing/2018/hyperlinkcolor" val="tx"/>
                    </a:ext>
                  </a:extLst>
                </a:hlinkClick>
              </a:rPr>
              <a:t>Bernard Lewis Welch </a:t>
            </a:r>
            <a:r>
              <a:rPr lang="ko-KR" altLang="en-US" sz="1200" dirty="0">
                <a:latin typeface="Arial" panose="020B0604020202020204" pitchFamily="34" charset="0"/>
                <a:hlinkClick r:id="rId6" tooltip="버나드 루이스 웰치">
                  <a:extLst>
                    <a:ext uri="{A12FA001-AC4F-418D-AE19-62706E023703}">
                      <ahyp:hlinkClr xmlns:ahyp="http://schemas.microsoft.com/office/drawing/2018/hyperlinkcolor" val="tx"/>
                    </a:ext>
                  </a:extLst>
                </a:hlinkClick>
              </a:rPr>
              <a:t>의 이름을 따서 명명</a:t>
            </a:r>
            <a:endParaRPr lang="en-US" altLang="ko-KR" sz="1200" dirty="0">
              <a:latin typeface="Arial" panose="020B0604020202020204" pitchFamily="34" charset="0"/>
            </a:endParaRPr>
          </a:p>
          <a:p>
            <a:pPr marL="171450" indent="-171450">
              <a:lnSpc>
                <a:spcPct val="150000"/>
              </a:lnSpc>
              <a:buFont typeface="Wingdings" panose="05000000000000000000" pitchFamily="2" charset="2"/>
              <a:buChar char="§"/>
            </a:pPr>
            <a:r>
              <a:rPr lang="ko-KR" altLang="en-US" sz="1200" b="1" i="1" dirty="0">
                <a:latin typeface="Arial" panose="020B0604020202020204" pitchFamily="34" charset="0"/>
              </a:rPr>
              <a:t>두 표본의 분산 및 또는 표본 크기가 같지 않을 때 더 신뢰한다</a:t>
            </a:r>
            <a:r>
              <a:rPr lang="en-US" altLang="ko-KR" sz="1200" b="1" i="1" dirty="0">
                <a:latin typeface="Arial" panose="020B0604020202020204" pitchFamily="34" charset="0"/>
              </a:rPr>
              <a:t>.</a:t>
            </a:r>
            <a:endParaRPr lang="ko-KR" altLang="en-US" sz="1200" b="1" i="1" dirty="0"/>
          </a:p>
        </p:txBody>
      </p:sp>
      <p:sp>
        <p:nvSpPr>
          <p:cNvPr id="18" name="TextBox 17">
            <a:extLst>
              <a:ext uri="{FF2B5EF4-FFF2-40B4-BE49-F238E27FC236}">
                <a16:creationId xmlns:a16="http://schemas.microsoft.com/office/drawing/2014/main" id="{F5D145C2-754C-49BE-9B80-7C6F83DF9CF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20" name="직사각형 19">
            <a:extLst>
              <a:ext uri="{FF2B5EF4-FFF2-40B4-BE49-F238E27FC236}">
                <a16:creationId xmlns:a16="http://schemas.microsoft.com/office/drawing/2014/main" id="{90DBCA83-1CA9-4B33-904E-2EF30BE70F74}"/>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21" name="직사각형 20">
            <a:extLst>
              <a:ext uri="{FF2B5EF4-FFF2-40B4-BE49-F238E27FC236}">
                <a16:creationId xmlns:a16="http://schemas.microsoft.com/office/drawing/2014/main" id="{BA819271-541E-45A2-94D0-66BB8BE520C0}"/>
              </a:ext>
            </a:extLst>
          </p:cNvPr>
          <p:cNvSpPr/>
          <p:nvPr/>
        </p:nvSpPr>
        <p:spPr>
          <a:xfrm>
            <a:off x="2611068" y="2195040"/>
            <a:ext cx="2359941" cy="307777"/>
          </a:xfrm>
          <a:prstGeom prst="rect">
            <a:avLst/>
          </a:prstGeom>
          <a:solidFill>
            <a:schemeClr val="bg1"/>
          </a:solidFill>
          <a:ln>
            <a:solidFill>
              <a:schemeClr val="tx2">
                <a:lumMod val="75000"/>
              </a:schemeClr>
            </a:solidFill>
          </a:ln>
        </p:spPr>
        <p:txBody>
          <a:bodyPr wrap="none">
            <a:spAutoFit/>
          </a:bodyPr>
          <a:lstStyle/>
          <a:p>
            <a:r>
              <a:rPr lang="ko-KR" altLang="en-US" sz="1400" dirty="0"/>
              <a:t>이분산성</a:t>
            </a:r>
            <a:r>
              <a:rPr lang="en-US" altLang="ko-KR" sz="1400" dirty="0"/>
              <a:t>(</a:t>
            </a:r>
            <a:r>
              <a:rPr lang="en-US" altLang="ko-KR" sz="1400" dirty="0">
                <a:solidFill>
                  <a:schemeClr val="dk1"/>
                </a:solidFill>
              </a:rPr>
              <a:t>Heteroskedasticity)</a:t>
            </a:r>
            <a:endParaRPr lang="ko-KR" altLang="en-US" sz="1400" dirty="0"/>
          </a:p>
        </p:txBody>
      </p:sp>
      <p:sp>
        <p:nvSpPr>
          <p:cNvPr id="10" name="TextBox 9">
            <a:extLst>
              <a:ext uri="{FF2B5EF4-FFF2-40B4-BE49-F238E27FC236}">
                <a16:creationId xmlns:a16="http://schemas.microsoft.com/office/drawing/2014/main" id="{E6632A94-7001-4958-991F-4B38DF155E5D}"/>
              </a:ext>
            </a:extLst>
          </p:cNvPr>
          <p:cNvSpPr txBox="1"/>
          <p:nvPr/>
        </p:nvSpPr>
        <p:spPr>
          <a:xfrm>
            <a:off x="500925" y="4432448"/>
            <a:ext cx="4685766" cy="307777"/>
          </a:xfrm>
          <a:prstGeom prst="rect">
            <a:avLst/>
          </a:prstGeom>
          <a:noFill/>
        </p:spPr>
        <p:txBody>
          <a:bodyPr wrap="square" rtlCol="0">
            <a:spAutoFit/>
          </a:bodyPr>
          <a:lstStyle/>
          <a:p>
            <a:r>
              <a:rPr lang="en-US" altLang="ko-KR" sz="1400" dirty="0"/>
              <a:t>2) Mann-Whitney U test</a:t>
            </a:r>
            <a:endParaRPr lang="ko-KR" altLang="en-US" sz="1400" dirty="0"/>
          </a:p>
        </p:txBody>
      </p:sp>
      <p:sp>
        <p:nvSpPr>
          <p:cNvPr id="11" name="직사각형 10">
            <a:extLst>
              <a:ext uri="{FF2B5EF4-FFF2-40B4-BE49-F238E27FC236}">
                <a16:creationId xmlns:a16="http://schemas.microsoft.com/office/drawing/2014/main" id="{3DDCE7F5-69EE-4B66-A7EF-7AED28C2428A}"/>
              </a:ext>
            </a:extLst>
          </p:cNvPr>
          <p:cNvSpPr/>
          <p:nvPr/>
        </p:nvSpPr>
        <p:spPr>
          <a:xfrm>
            <a:off x="397000" y="2141989"/>
            <a:ext cx="2214068" cy="307777"/>
          </a:xfrm>
          <a:prstGeom prst="rect">
            <a:avLst/>
          </a:prstGeom>
        </p:spPr>
        <p:txBody>
          <a:bodyPr wrap="none">
            <a:spAutoFit/>
          </a:bodyPr>
          <a:lstStyle/>
          <a:p>
            <a:r>
              <a:rPr lang="en-US" altLang="ko-KR" sz="1400" b="1" dirty="0">
                <a:solidFill>
                  <a:srgbClr val="222222"/>
                </a:solidFill>
                <a:latin typeface="Malgun Gothic" panose="020B0503020000020004" pitchFamily="50" charset="-127"/>
                <a:ea typeface="Malgun Gothic" panose="020B0503020000020004" pitchFamily="50" charset="-127"/>
              </a:rPr>
              <a:t>(</a:t>
            </a:r>
            <a:r>
              <a:rPr lang="ko-KR" altLang="en-US" sz="1400" b="1" dirty="0">
                <a:solidFill>
                  <a:srgbClr val="222222"/>
                </a:solidFill>
                <a:latin typeface="Malgun Gothic" panose="020B0503020000020004" pitchFamily="50" charset="-127"/>
                <a:ea typeface="Malgun Gothic" panose="020B0503020000020004" pitchFamily="50" charset="-127"/>
              </a:rPr>
              <a:t>등분산성이 무너진 경우</a:t>
            </a:r>
            <a:r>
              <a:rPr lang="en-US" altLang="ko-KR" sz="1400" b="1" dirty="0">
                <a:solidFill>
                  <a:srgbClr val="222222"/>
                </a:solidFill>
                <a:latin typeface="Malgun Gothic" panose="020B0503020000020004" pitchFamily="50" charset="-127"/>
                <a:ea typeface="Malgun Gothic" panose="020B0503020000020004" pitchFamily="50" charset="-127"/>
              </a:rPr>
              <a:t>)</a:t>
            </a:r>
            <a:endParaRPr lang="ko-KR" altLang="en-US" sz="1400" b="1" dirty="0"/>
          </a:p>
        </p:txBody>
      </p:sp>
      <p:sp>
        <p:nvSpPr>
          <p:cNvPr id="12" name="직사각형 11">
            <a:extLst>
              <a:ext uri="{FF2B5EF4-FFF2-40B4-BE49-F238E27FC236}">
                <a16:creationId xmlns:a16="http://schemas.microsoft.com/office/drawing/2014/main" id="{6FC937CA-FA50-456F-9366-569CC360E538}"/>
              </a:ext>
            </a:extLst>
          </p:cNvPr>
          <p:cNvSpPr/>
          <p:nvPr/>
        </p:nvSpPr>
        <p:spPr>
          <a:xfrm>
            <a:off x="458810" y="1307842"/>
            <a:ext cx="1273105" cy="307777"/>
          </a:xfrm>
          <a:prstGeom prst="rect">
            <a:avLst/>
          </a:prstGeom>
        </p:spPr>
        <p:txBody>
          <a:bodyPr wrap="none">
            <a:spAutoFit/>
          </a:bodyPr>
          <a:lstStyle/>
          <a:p>
            <a:r>
              <a:rPr lang="en-US" altLang="ko-KR" sz="1400" b="1" dirty="0">
                <a:solidFill>
                  <a:srgbClr val="222222"/>
                </a:solidFill>
                <a:latin typeface="Malgun Gothic" panose="020B0503020000020004" pitchFamily="50" charset="-127"/>
                <a:ea typeface="Malgun Gothic" panose="020B0503020000020004" pitchFamily="50" charset="-127"/>
              </a:rPr>
              <a:t>(</a:t>
            </a:r>
            <a:r>
              <a:rPr lang="ko-KR" altLang="en-US" sz="1400" b="1" dirty="0" err="1">
                <a:solidFill>
                  <a:srgbClr val="222222"/>
                </a:solidFill>
                <a:latin typeface="Malgun Gothic" panose="020B0503020000020004" pitchFamily="50" charset="-127"/>
                <a:ea typeface="Malgun Gothic" panose="020B0503020000020004" pitchFamily="50" charset="-127"/>
              </a:rPr>
              <a:t>등분산</a:t>
            </a:r>
            <a:r>
              <a:rPr lang="ko-KR" altLang="en-US" sz="1400" b="1" dirty="0">
                <a:solidFill>
                  <a:srgbClr val="222222"/>
                </a:solidFill>
                <a:latin typeface="Malgun Gothic" panose="020B0503020000020004" pitchFamily="50" charset="-127"/>
                <a:ea typeface="Malgun Gothic" panose="020B0503020000020004" pitchFamily="50" charset="-127"/>
              </a:rPr>
              <a:t> 가정</a:t>
            </a:r>
            <a:r>
              <a:rPr lang="en-US" altLang="ko-KR" sz="1400" b="1" dirty="0">
                <a:solidFill>
                  <a:srgbClr val="222222"/>
                </a:solidFill>
                <a:latin typeface="Malgun Gothic" panose="020B0503020000020004" pitchFamily="50" charset="-127"/>
                <a:ea typeface="Malgun Gothic" panose="020B0503020000020004" pitchFamily="50" charset="-127"/>
              </a:rPr>
              <a:t>)</a:t>
            </a:r>
            <a:endParaRPr lang="ko-KR" altLang="en-US" sz="1400" b="1" dirty="0"/>
          </a:p>
        </p:txBody>
      </p:sp>
      <p:sp>
        <p:nvSpPr>
          <p:cNvPr id="22" name="TextBox 21">
            <a:extLst>
              <a:ext uri="{FF2B5EF4-FFF2-40B4-BE49-F238E27FC236}">
                <a16:creationId xmlns:a16="http://schemas.microsoft.com/office/drawing/2014/main" id="{B51094F3-C063-4AAF-9A56-4C0A3F5D782B}"/>
              </a:ext>
            </a:extLst>
          </p:cNvPr>
          <p:cNvSpPr txBox="1"/>
          <p:nvPr/>
        </p:nvSpPr>
        <p:spPr>
          <a:xfrm>
            <a:off x="347211" y="1004041"/>
            <a:ext cx="2509145" cy="307777"/>
          </a:xfrm>
          <a:prstGeom prst="rect">
            <a:avLst/>
          </a:prstGeom>
          <a:solidFill>
            <a:schemeClr val="accent1">
              <a:lumMod val="20000"/>
              <a:lumOff val="80000"/>
            </a:schemeClr>
          </a:solidFill>
          <a:ln>
            <a:solidFill>
              <a:schemeClr val="accent1"/>
            </a:solidFill>
          </a:ln>
        </p:spPr>
        <p:txBody>
          <a:bodyPr wrap="square" rtlCol="0">
            <a:spAutoFit/>
          </a:bodyPr>
          <a:lstStyle/>
          <a:p>
            <a:r>
              <a:rPr lang="ko-KR" altLang="en-US" sz="1400" dirty="0"/>
              <a:t>분산의 동질성</a:t>
            </a:r>
            <a:r>
              <a:rPr lang="en-US" altLang="ko-KR" sz="1400" dirty="0"/>
              <a:t>(</a:t>
            </a:r>
            <a:r>
              <a:rPr lang="ko-KR" altLang="en-US" sz="1400" dirty="0"/>
              <a:t>등분산성</a:t>
            </a:r>
            <a:r>
              <a:rPr lang="en-US" altLang="ko-KR" sz="1400" dirty="0"/>
              <a:t>)</a:t>
            </a:r>
            <a:endParaRPr lang="ko-KR" altLang="en-US" sz="1400" dirty="0"/>
          </a:p>
        </p:txBody>
      </p:sp>
      <p:sp>
        <p:nvSpPr>
          <p:cNvPr id="19" name="TextBox 18">
            <a:extLst>
              <a:ext uri="{FF2B5EF4-FFF2-40B4-BE49-F238E27FC236}">
                <a16:creationId xmlns:a16="http://schemas.microsoft.com/office/drawing/2014/main" id="{7CC159DD-C901-439A-A1DD-50EEB78CA613}"/>
              </a:ext>
            </a:extLst>
          </p:cNvPr>
          <p:cNvSpPr txBox="1"/>
          <p:nvPr/>
        </p:nvSpPr>
        <p:spPr>
          <a:xfrm>
            <a:off x="553407" y="4785075"/>
            <a:ext cx="7929715" cy="1754326"/>
          </a:xfrm>
          <a:prstGeom prst="rect">
            <a:avLst/>
          </a:prstGeom>
          <a:noFill/>
          <a:ln>
            <a:solidFill>
              <a:schemeClr val="tx2">
                <a:lumMod val="75000"/>
              </a:schemeClr>
            </a:solidFill>
          </a:ln>
        </p:spPr>
        <p:txBody>
          <a:bodyPr wrap="square" rtlCol="0">
            <a:spAutoFit/>
          </a:bodyPr>
          <a:lstStyle/>
          <a:p>
            <a:r>
              <a:rPr lang="en-US" altLang="ko-KR" sz="1200" b="1" dirty="0">
                <a:solidFill>
                  <a:srgbClr val="FF0000"/>
                </a:solidFill>
              </a:rPr>
              <a:t>3) </a:t>
            </a:r>
            <a:r>
              <a:rPr lang="ko-KR" altLang="en-US" sz="1200" b="1" dirty="0">
                <a:solidFill>
                  <a:srgbClr val="FF0000"/>
                </a:solidFill>
              </a:rPr>
              <a:t>데이터 조정</a:t>
            </a:r>
            <a:endParaRPr lang="en-US" altLang="ko-KR" sz="1200" b="1" dirty="0">
              <a:solidFill>
                <a:srgbClr val="FF0000"/>
              </a:solidFill>
            </a:endParaRPr>
          </a:p>
          <a:p>
            <a:r>
              <a:rPr lang="en-US" altLang="ko-KR" sz="1200" b="1" dirty="0"/>
              <a:t>(1) </a:t>
            </a:r>
            <a:r>
              <a:rPr lang="ko-KR" altLang="en-US" sz="1200" b="1" dirty="0"/>
              <a:t>정규화</a:t>
            </a:r>
            <a:r>
              <a:rPr lang="en-US" altLang="ko-KR" sz="1200" b="1" dirty="0"/>
              <a:t>(normalization)</a:t>
            </a:r>
          </a:p>
          <a:p>
            <a:pPr marL="285750" indent="-285750" fontAlgn="base">
              <a:buFont typeface="Wingdings" panose="05000000000000000000" pitchFamily="2" charset="2"/>
              <a:buChar char="§"/>
            </a:pPr>
            <a:r>
              <a:rPr lang="en-US" altLang="ko-KR" sz="1200" dirty="0"/>
              <a:t>(</a:t>
            </a:r>
            <a:r>
              <a:rPr lang="ko-KR" altLang="en-US" sz="1200" dirty="0"/>
              <a:t>각 변수들의 값 </a:t>
            </a:r>
            <a:r>
              <a:rPr lang="en-US" altLang="ko-KR" sz="1200" dirty="0"/>
              <a:t>– </a:t>
            </a:r>
            <a:r>
              <a:rPr lang="ko-KR" altLang="en-US" sz="1200" dirty="0"/>
              <a:t>최소값</a:t>
            </a:r>
            <a:r>
              <a:rPr lang="en-US" altLang="ko-KR" sz="1200" dirty="0"/>
              <a:t>) /( </a:t>
            </a:r>
            <a:r>
              <a:rPr lang="ko-KR" altLang="en-US" sz="1200" dirty="0"/>
              <a:t>최대값 </a:t>
            </a:r>
            <a:r>
              <a:rPr lang="en-US" altLang="ko-KR" sz="1200" dirty="0"/>
              <a:t>- </a:t>
            </a:r>
            <a:r>
              <a:rPr lang="ko-KR" altLang="en-US" sz="1200" dirty="0"/>
              <a:t> 최소값</a:t>
            </a:r>
            <a:r>
              <a:rPr lang="en-US" altLang="ko-KR" sz="1200" dirty="0"/>
              <a:t>) </a:t>
            </a:r>
          </a:p>
          <a:p>
            <a:pPr marL="285750" indent="-285750" fontAlgn="base">
              <a:buFont typeface="Wingdings" panose="05000000000000000000" pitchFamily="2" charset="2"/>
              <a:buChar char="§"/>
            </a:pPr>
            <a:r>
              <a:rPr lang="ko-KR" altLang="en-US" sz="1200" dirty="0"/>
              <a:t>변수 값들의 범위를 </a:t>
            </a:r>
            <a:r>
              <a:rPr lang="en-US" altLang="ko-KR" sz="1200" dirty="0"/>
              <a:t>0</a:t>
            </a:r>
            <a:r>
              <a:rPr lang="ko-KR" altLang="en-US" sz="1200" dirty="0"/>
              <a:t>과 </a:t>
            </a:r>
            <a:r>
              <a:rPr lang="en-US" altLang="ko-KR" sz="1200" dirty="0"/>
              <a:t>1 </a:t>
            </a:r>
            <a:r>
              <a:rPr lang="ko-KR" altLang="en-US" sz="1200" dirty="0"/>
              <a:t>사이로 축소하여 데이터 분포를 일정한 범위로 조정하는 작업</a:t>
            </a:r>
            <a:endParaRPr lang="en-US" altLang="ko-KR" sz="1200" dirty="0"/>
          </a:p>
          <a:p>
            <a:r>
              <a:rPr lang="en-US" altLang="ko-KR" sz="1200" b="1" dirty="0"/>
              <a:t>(2) </a:t>
            </a:r>
            <a:r>
              <a:rPr lang="ko-KR" altLang="en-US" sz="1200" b="1" kern="0" dirty="0">
                <a:solidFill>
                  <a:srgbClr val="000000"/>
                </a:solidFill>
                <a:ea typeface="한양신명조"/>
              </a:rPr>
              <a:t>표준화</a:t>
            </a:r>
            <a:r>
              <a:rPr lang="en-US" altLang="ko-KR" sz="1200" b="1" kern="0" dirty="0">
                <a:solidFill>
                  <a:srgbClr val="000000"/>
                </a:solidFill>
                <a:latin typeface="한양신명조"/>
              </a:rPr>
              <a:t>(standardization)</a:t>
            </a:r>
          </a:p>
          <a:p>
            <a:pPr marL="171450" indent="-171450">
              <a:buFont typeface="Arial" panose="020B0604020202020204" pitchFamily="34" charset="0"/>
              <a:buChar char="•"/>
            </a:pPr>
            <a:r>
              <a:rPr lang="en-US" altLang="ko-KR" sz="1200" dirty="0"/>
              <a:t>Z = </a:t>
            </a:r>
            <a:r>
              <a:rPr lang="ko-KR" altLang="en-US" sz="1200" dirty="0"/>
              <a:t> </a:t>
            </a:r>
            <a:r>
              <a:rPr lang="en-US" altLang="ko-KR" sz="1200" dirty="0"/>
              <a:t>( </a:t>
            </a:r>
            <a:r>
              <a:rPr lang="ko-KR" altLang="en-US" sz="1200" dirty="0"/>
              <a:t>각 변수들의 값 </a:t>
            </a:r>
            <a:r>
              <a:rPr lang="en-US" altLang="ko-KR" sz="1200" dirty="0"/>
              <a:t>- </a:t>
            </a:r>
            <a:r>
              <a:rPr lang="ko-KR" altLang="en-US" sz="1200" dirty="0"/>
              <a:t> 평균</a:t>
            </a:r>
            <a:r>
              <a:rPr lang="en-US" altLang="ko-KR" sz="1200" dirty="0"/>
              <a:t>) /</a:t>
            </a:r>
            <a:r>
              <a:rPr lang="ko-KR" altLang="en-US" sz="1200" dirty="0"/>
              <a:t> </a:t>
            </a:r>
            <a:r>
              <a:rPr lang="en-US" altLang="ko-KR" sz="1200" dirty="0"/>
              <a:t>(</a:t>
            </a:r>
            <a:r>
              <a:rPr lang="ko-KR" altLang="en-US" sz="1200" dirty="0"/>
              <a:t>표준편차</a:t>
            </a:r>
            <a:r>
              <a:rPr lang="en-US" altLang="ko-KR" sz="1200" dirty="0"/>
              <a:t>)</a:t>
            </a:r>
          </a:p>
          <a:p>
            <a:pPr marL="171450" indent="-171450">
              <a:buFont typeface="Arial" panose="020B0604020202020204" pitchFamily="34" charset="0"/>
              <a:buChar char="•"/>
            </a:pPr>
            <a:r>
              <a:rPr lang="ko-KR" altLang="en-US" sz="1200" dirty="0"/>
              <a:t>값의 스케일이 다른 변수들로 이루어진 학습데이터에서 이 스케일 차이를 없애 주는 효과</a:t>
            </a:r>
            <a:endParaRPr lang="en-US" altLang="ko-KR" sz="1200" dirty="0"/>
          </a:p>
          <a:p>
            <a:r>
              <a:rPr lang="en-US" altLang="ko-KR" sz="1200" b="1" dirty="0"/>
              <a:t>(3) </a:t>
            </a:r>
            <a:r>
              <a:rPr lang="ko-KR" altLang="en-US" sz="1200" b="1" dirty="0"/>
              <a:t>데이터 변환</a:t>
            </a:r>
            <a:r>
              <a:rPr lang="en-US" altLang="ko-KR" sz="1200" b="1" dirty="0"/>
              <a:t>(transformation)</a:t>
            </a:r>
          </a:p>
          <a:p>
            <a:r>
              <a:rPr lang="ko-KR" altLang="en-US" sz="1200" dirty="0"/>
              <a:t>데이터에</a:t>
            </a:r>
            <a:r>
              <a:rPr lang="en-US" altLang="ko-KR" sz="1200" dirty="0"/>
              <a:t> </a:t>
            </a:r>
            <a:r>
              <a:rPr lang="ko-KR" altLang="en-US" sz="1200" dirty="0"/>
              <a:t>자연</a:t>
            </a:r>
            <a:r>
              <a:rPr lang="en-US" altLang="ko-KR" sz="1200" dirty="0"/>
              <a:t>log </a:t>
            </a:r>
            <a:r>
              <a:rPr lang="ko-KR" altLang="en-US" sz="1200" dirty="0"/>
              <a:t>를 붙이는 방법</a:t>
            </a:r>
            <a:endParaRPr lang="en-US" altLang="ko-KR" sz="1200" dirty="0"/>
          </a:p>
        </p:txBody>
      </p:sp>
    </p:spTree>
    <p:extLst>
      <p:ext uri="{BB962C8B-B14F-4D97-AF65-F5344CB8AC3E}">
        <p14:creationId xmlns:p14="http://schemas.microsoft.com/office/powerpoint/2010/main" val="4106817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3DF62C87-BD4A-4AF9-BD3F-419CA8D57B1D}"/>
              </a:ext>
            </a:extLst>
          </p:cNvPr>
          <p:cNvSpPr/>
          <p:nvPr/>
        </p:nvSpPr>
        <p:spPr>
          <a:xfrm>
            <a:off x="347211" y="1398335"/>
            <a:ext cx="1979837" cy="307777"/>
          </a:xfrm>
          <a:prstGeom prst="rect">
            <a:avLst/>
          </a:prstGeom>
          <a:solidFill>
            <a:schemeClr val="bg1"/>
          </a:solidFill>
          <a:ln>
            <a:solidFill>
              <a:schemeClr val="accent1">
                <a:lumMod val="50000"/>
              </a:schemeClr>
            </a:solidFill>
          </a:ln>
        </p:spPr>
        <p:txBody>
          <a:bodyPr wrap="none">
            <a:spAutoFit/>
          </a:bodyPr>
          <a:lstStyle/>
          <a:p>
            <a:r>
              <a:rPr lang="en-US" altLang="ko-KR" sz="1400" dirty="0">
                <a:solidFill>
                  <a:srgbClr val="222222"/>
                </a:solidFill>
                <a:latin typeface="Spoqa Han Sans"/>
              </a:rPr>
              <a:t>Durbin Watson(DW) test</a:t>
            </a:r>
            <a:endParaRPr lang="ko-KR" altLang="en-US" sz="1400" b="0" i="0" dirty="0">
              <a:solidFill>
                <a:srgbClr val="222222"/>
              </a:solidFill>
              <a:effectLst/>
              <a:latin typeface="Spoqa Han Sans"/>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E55B791F-BA43-490F-821A-C26442F8F7B5}"/>
                  </a:ext>
                </a:extLst>
              </p:cNvPr>
              <p:cNvSpPr/>
              <p:nvPr/>
            </p:nvSpPr>
            <p:spPr>
              <a:xfrm>
                <a:off x="339126" y="1757541"/>
                <a:ext cx="6321106" cy="4047262"/>
              </a:xfrm>
              <a:prstGeom prst="rect">
                <a:avLst/>
              </a:prstGeom>
              <a:ln>
                <a:solidFill>
                  <a:schemeClr val="accent1"/>
                </a:solidFill>
              </a:ln>
            </p:spPr>
            <p:txBody>
              <a:bodyPr wrap="square">
                <a:spAutoFit/>
              </a:bodyPr>
              <a:lstStyle/>
              <a:p>
                <a:r>
                  <a:rPr lang="en-US" altLang="ko-KR" sz="1200" dirty="0"/>
                  <a:t> </a:t>
                </a:r>
                <a:r>
                  <a:rPr lang="en-US" altLang="ko-KR" sz="1200" b="1" dirty="0">
                    <a:solidFill>
                      <a:srgbClr val="555555"/>
                    </a:solidFill>
                    <a:latin typeface="Spoqa Han Sans"/>
                  </a:rPr>
                  <a:t>1. </a:t>
                </a:r>
                <a:r>
                  <a:rPr lang="ko-KR" altLang="en-US" sz="1200" b="1" dirty="0">
                    <a:solidFill>
                      <a:srgbClr val="555555"/>
                    </a:solidFill>
                    <a:latin typeface="Spoqa Han Sans"/>
                  </a:rPr>
                  <a:t>검정 시기</a:t>
                </a:r>
                <a:endParaRPr lang="en-US" altLang="ko-KR" sz="1200" b="1" dirty="0">
                  <a:solidFill>
                    <a:srgbClr val="555555"/>
                  </a:solidFill>
                  <a:latin typeface="Spoqa Han Sans"/>
                </a:endParaRPr>
              </a:p>
              <a:p>
                <a:pPr marL="171450" indent="-171450">
                  <a:lnSpc>
                    <a:spcPct val="150000"/>
                  </a:lnSpc>
                  <a:buFont typeface="Arial" panose="020B0604020202020204" pitchFamily="34" charset="0"/>
                  <a:buChar char="•"/>
                </a:pPr>
                <a:r>
                  <a:rPr lang="ko-KR" altLang="en-US" sz="1100" dirty="0"/>
                  <a:t>회귀 모형의 오차항에 </a:t>
                </a:r>
                <a:r>
                  <a:rPr lang="ko-KR" altLang="en-US" sz="1100" b="1" u="sng" dirty="0"/>
                  <a:t>자기상관 여부 검정</a:t>
                </a:r>
                <a:r>
                  <a:rPr lang="ko-KR" altLang="en-US" sz="1100" b="1" u="sng" dirty="0">
                    <a:solidFill>
                      <a:srgbClr val="555555"/>
                    </a:solidFill>
                    <a:latin typeface="Spoqa Han Sans"/>
                  </a:rPr>
                  <a:t>하기 위해 사용</a:t>
                </a:r>
              </a:p>
              <a:p>
                <a:pPr marL="171450" indent="-171450">
                  <a:lnSpc>
                    <a:spcPct val="150000"/>
                  </a:lnSpc>
                  <a:buFont typeface="Arial" panose="020B0604020202020204" pitchFamily="34" charset="0"/>
                  <a:buChar char="•"/>
                </a:pPr>
                <a:r>
                  <a:rPr lang="en-US" altLang="ko-KR" sz="1100" dirty="0">
                    <a:solidFill>
                      <a:srgbClr val="555555"/>
                    </a:solidFill>
                    <a:latin typeface="Spoqa Han Sans"/>
                  </a:rPr>
                  <a:t>-</a:t>
                </a:r>
                <a:r>
                  <a:rPr lang="en-US" altLang="ko-KR" sz="1100" dirty="0">
                    <a:solidFill>
                      <a:srgbClr val="555555"/>
                    </a:solidFill>
                    <a:latin typeface="Spoqa Han Sans"/>
                    <a:sym typeface="Wingdings" panose="05000000000000000000" pitchFamily="2" charset="2"/>
                  </a:rPr>
                  <a:t></a:t>
                </a:r>
                <a:r>
                  <a:rPr lang="ko-KR" altLang="en-US" sz="1100" b="1" dirty="0">
                    <a:solidFill>
                      <a:srgbClr val="FF0000"/>
                    </a:solidFill>
                    <a:latin typeface="Spoqa Han Sans"/>
                  </a:rPr>
                  <a:t>오차항이 독립성 만족하는지 확인해야 하는 이유는 </a:t>
                </a:r>
                <a:r>
                  <a:rPr lang="ko-KR" altLang="en-US" sz="1100" dirty="0">
                    <a:solidFill>
                      <a:srgbClr val="555555"/>
                    </a:solidFill>
                    <a:latin typeface="Spoqa Han Sans"/>
                  </a:rPr>
                  <a:t>회귀분석 주요 가정이기 때문</a:t>
                </a:r>
              </a:p>
              <a:p>
                <a:pPr marL="171450" indent="-171450">
                  <a:lnSpc>
                    <a:spcPct val="150000"/>
                  </a:lnSpc>
                  <a:buFont typeface="Arial" panose="020B0604020202020204" pitchFamily="34" charset="0"/>
                  <a:buChar char="•"/>
                </a:pPr>
                <a:r>
                  <a:rPr lang="ko-KR" altLang="en-US" sz="1100" dirty="0">
                    <a:solidFill>
                      <a:srgbClr val="555555"/>
                    </a:solidFill>
                    <a:latin typeface="Spoqa Han Sans"/>
                  </a:rPr>
                  <a:t> </a:t>
                </a:r>
                <a:r>
                  <a:rPr lang="ko-KR" altLang="en-US" sz="1100" u="sng" dirty="0"/>
                  <a:t>오차항간 상관성이 있으면 </a:t>
                </a:r>
                <a:r>
                  <a:rPr lang="ko-KR" altLang="en-US" sz="1100" u="sng" dirty="0" err="1"/>
                  <a:t>최소제곱법이</a:t>
                </a:r>
                <a:r>
                  <a:rPr lang="ko-KR" altLang="en-US" sz="1100" u="sng" dirty="0"/>
                  <a:t> 계수의 표준오차를 과소 추정할 수 있다</a:t>
                </a:r>
                <a:r>
                  <a:rPr lang="en-US" altLang="ko-KR" sz="1100" u="sng" dirty="0"/>
                  <a:t>. </a:t>
                </a:r>
              </a:p>
              <a:p>
                <a:pPr marL="171450" indent="-171450">
                  <a:lnSpc>
                    <a:spcPct val="150000"/>
                  </a:lnSpc>
                  <a:buFont typeface="Arial" panose="020B0604020202020204" pitchFamily="34" charset="0"/>
                  <a:buChar char="•"/>
                </a:pPr>
                <a:r>
                  <a:rPr lang="ko-KR" altLang="en-US" sz="1100" dirty="0"/>
                  <a:t>표준오차가 과소 추정되면 예측 변수가 유의하지 않은데 유의한 것으로 보일 수 있다</a:t>
                </a:r>
                <a:r>
                  <a:rPr lang="en-US" altLang="ko-KR" sz="1100" dirty="0"/>
                  <a:t>.</a:t>
                </a:r>
                <a:endParaRPr lang="en-US" altLang="ko-KR" sz="1100" dirty="0">
                  <a:solidFill>
                    <a:srgbClr val="555555"/>
                  </a:solidFill>
                  <a:latin typeface="Spoqa Han Sans"/>
                </a:endParaRPr>
              </a:p>
              <a:p>
                <a:pPr marL="171450" indent="-171450">
                  <a:lnSpc>
                    <a:spcPct val="150000"/>
                  </a:lnSpc>
                  <a:buFont typeface="Arial" panose="020B0604020202020204" pitchFamily="34" charset="0"/>
                  <a:buChar char="•"/>
                </a:pPr>
                <a:r>
                  <a:rPr lang="ko-KR" altLang="en-US" sz="1100" dirty="0"/>
                  <a:t>자기상관은 본질적으로 양수</a:t>
                </a:r>
                <a:r>
                  <a:rPr lang="en-US" altLang="ko-KR" sz="1100" dirty="0"/>
                  <a:t>(+)</a:t>
                </a:r>
                <a:r>
                  <a:rPr lang="ko-KR" altLang="en-US" sz="1100" dirty="0"/>
                  <a:t> 또는 음수</a:t>
                </a:r>
                <a:r>
                  <a:rPr lang="en-US" altLang="ko-KR" sz="1100" dirty="0"/>
                  <a:t>(-)</a:t>
                </a:r>
                <a:r>
                  <a:rPr lang="ko-KR" altLang="en-US" sz="1100" dirty="0"/>
                  <a:t>일 수 있다</a:t>
                </a:r>
                <a:r>
                  <a:rPr lang="en-US" altLang="ko-KR" sz="1100" dirty="0"/>
                  <a:t>. </a:t>
                </a:r>
              </a:p>
              <a:p>
                <a:pPr marL="171450" indent="-171450">
                  <a:lnSpc>
                    <a:spcPct val="150000"/>
                  </a:lnSpc>
                  <a:buFont typeface="Arial" panose="020B0604020202020204" pitchFamily="34" charset="0"/>
                  <a:buChar char="•"/>
                </a:pPr>
                <a:r>
                  <a:rPr lang="ko-KR" altLang="en-US" sz="1100" dirty="0"/>
                  <a:t>양</a:t>
                </a:r>
                <a:r>
                  <a:rPr lang="en-US" altLang="ko-KR" sz="1100" dirty="0"/>
                  <a:t>(+)</a:t>
                </a:r>
                <a:r>
                  <a:rPr lang="ko-KR" altLang="en-US" sz="1100" dirty="0"/>
                  <a:t>의 자기상관을 갖는 주식은 전날 주가가 하락했다면 오늘 하락할 가능성이 있음을 의미하고</a:t>
                </a:r>
                <a:r>
                  <a:rPr lang="en-US" altLang="ko-KR" sz="1100" dirty="0"/>
                  <a:t>,</a:t>
                </a:r>
              </a:p>
              <a:p>
                <a:pPr marL="171450" indent="-171450">
                  <a:lnSpc>
                    <a:spcPct val="150000"/>
                  </a:lnSpc>
                  <a:buFont typeface="Arial" panose="020B0604020202020204" pitchFamily="34" charset="0"/>
                  <a:buChar char="•"/>
                </a:pPr>
                <a:r>
                  <a:rPr lang="ko-KR" altLang="en-US" sz="1100" dirty="0"/>
                  <a:t>음</a:t>
                </a:r>
                <a:r>
                  <a:rPr lang="en-US" altLang="ko-KR" sz="1100" dirty="0"/>
                  <a:t>(-)</a:t>
                </a:r>
                <a:r>
                  <a:rPr lang="ko-KR" altLang="en-US" sz="1100" dirty="0"/>
                  <a:t>의 자기상관을 갖는 주식은 전날 하락했다면 오늘 상승할 가능성이 더 크다는 것을 의미한다</a:t>
                </a:r>
                <a:r>
                  <a:rPr lang="en-US" altLang="ko-KR" sz="1100" dirty="0"/>
                  <a:t>.</a:t>
                </a:r>
                <a:br>
                  <a:rPr lang="en-US" altLang="ko-KR" sz="1100" dirty="0"/>
                </a:br>
                <a:r>
                  <a:rPr lang="en-US" altLang="ko-KR" sz="1100" dirty="0"/>
                  <a:t>Durbin Watson </a:t>
                </a:r>
                <a:r>
                  <a:rPr lang="ko-KR" altLang="en-US" sz="1100" dirty="0"/>
                  <a:t>테스트는 특정 유형의 직렬 상관</a:t>
                </a:r>
                <a:r>
                  <a:rPr lang="en-US" altLang="ko-KR" sz="1100" dirty="0"/>
                  <a:t>, </a:t>
                </a:r>
                <a:r>
                  <a:rPr lang="ko-KR" altLang="en-US" sz="1100" dirty="0"/>
                  <a:t>즉 </a:t>
                </a:r>
                <a:r>
                  <a:rPr lang="en-US" altLang="ko-KR" sz="1100" dirty="0"/>
                  <a:t>1</a:t>
                </a:r>
                <a:r>
                  <a:rPr lang="ko-KR" altLang="en-US" sz="1100" dirty="0"/>
                  <a:t>차 상관을 찾는다</a:t>
                </a:r>
                <a:r>
                  <a:rPr lang="en-US" altLang="ko-KR" sz="1100" dirty="0"/>
                  <a:t>.</a:t>
                </a:r>
              </a:p>
              <a:p>
                <a:endParaRPr lang="en-US" altLang="ko-KR" sz="1200" dirty="0"/>
              </a:p>
              <a:p>
                <a:r>
                  <a:rPr lang="en-US" altLang="ko-KR" sz="1200" dirty="0"/>
                  <a:t>2. Durbin Watson </a:t>
                </a:r>
                <a:r>
                  <a:rPr lang="ko-KR" altLang="en-US" sz="1200" dirty="0"/>
                  <a:t>테스트에 대한 가설</a:t>
                </a:r>
                <a:endParaRPr lang="en-US" altLang="ko-KR" sz="1200" dirty="0"/>
              </a:p>
              <a:p>
                <a:pPr marL="171450" indent="-171450">
                  <a:lnSpc>
                    <a:spcPct val="150000"/>
                  </a:lnSpc>
                  <a:buFont typeface="Arial" panose="020B0604020202020204" pitchFamily="34" charset="0"/>
                  <a:buChar char="•"/>
                </a:pPr>
                <a:r>
                  <a:rPr lang="ko-KR" altLang="en-US" sz="1100" b="1" dirty="0" err="1"/>
                  <a:t>귀무가설</a:t>
                </a:r>
                <a:r>
                  <a:rPr lang="en-US" altLang="ko-KR" sz="1100" b="1" dirty="0"/>
                  <a:t>( </a:t>
                </a:r>
                <a14:m>
                  <m:oMath xmlns:m="http://schemas.openxmlformats.org/officeDocument/2006/math">
                    <m:sSub>
                      <m:sSubPr>
                        <m:ctrlPr>
                          <a:rPr lang="en-US" altLang="ko-KR" sz="1100" b="1" i="1" smtClean="0">
                            <a:latin typeface="Cambria Math" panose="02040503050406030204" pitchFamily="18" charset="0"/>
                          </a:rPr>
                        </m:ctrlPr>
                      </m:sSubPr>
                      <m:e>
                        <m:r>
                          <a:rPr lang="en-US" altLang="ko-KR" sz="1100" b="1" i="1" smtClean="0">
                            <a:latin typeface="Cambria Math" panose="02040503050406030204" pitchFamily="18" charset="0"/>
                          </a:rPr>
                          <m:t>𝑯</m:t>
                        </m:r>
                      </m:e>
                      <m:sub>
                        <m:r>
                          <a:rPr lang="en-US" altLang="ko-KR" sz="1100" b="1" i="1" smtClean="0">
                            <a:latin typeface="Cambria Math" panose="02040503050406030204" pitchFamily="18" charset="0"/>
                          </a:rPr>
                          <m:t>𝟎</m:t>
                        </m:r>
                      </m:sub>
                    </m:sSub>
                  </m:oMath>
                </a14:m>
                <a:r>
                  <a:rPr lang="en-US" altLang="ko-KR" sz="1100" b="1" dirty="0"/>
                  <a:t>)  :   1</a:t>
                </a:r>
                <a:r>
                  <a:rPr lang="ko-KR" altLang="en-US" sz="1100" b="1" dirty="0"/>
                  <a:t>차 자기상관이 존재하지 않는다</a:t>
                </a:r>
                <a:r>
                  <a:rPr lang="en-US" altLang="ko-KR" sz="1100" b="1" dirty="0"/>
                  <a:t>.</a:t>
                </a:r>
              </a:p>
              <a:p>
                <a:pPr marL="171450" indent="-171450">
                  <a:lnSpc>
                    <a:spcPct val="150000"/>
                  </a:lnSpc>
                  <a:buFont typeface="Arial" panose="020B0604020202020204" pitchFamily="34" charset="0"/>
                  <a:buChar char="•"/>
                </a:pPr>
                <a:r>
                  <a:rPr lang="ko-KR" altLang="en-US" sz="1100" b="1" dirty="0"/>
                  <a:t>대립가설 </a:t>
                </a:r>
                <a:r>
                  <a:rPr lang="en-US" altLang="ko-KR" sz="1100" b="1" dirty="0"/>
                  <a:t>( </a:t>
                </a:r>
                <a14:m>
                  <m:oMath xmlns:m="http://schemas.openxmlformats.org/officeDocument/2006/math">
                    <m:sSub>
                      <m:sSubPr>
                        <m:ctrlPr>
                          <a:rPr lang="en-US" altLang="ko-KR" sz="1100" b="1" i="1" smtClean="0">
                            <a:latin typeface="Cambria Math" panose="02040503050406030204" pitchFamily="18" charset="0"/>
                          </a:rPr>
                        </m:ctrlPr>
                      </m:sSubPr>
                      <m:e>
                        <m:r>
                          <a:rPr lang="en-US" altLang="ko-KR" sz="1100" b="1" i="1" smtClean="0">
                            <a:latin typeface="Cambria Math" panose="02040503050406030204" pitchFamily="18" charset="0"/>
                          </a:rPr>
                          <m:t>𝑯</m:t>
                        </m:r>
                      </m:e>
                      <m:sub>
                        <m:r>
                          <a:rPr lang="en-US" altLang="ko-KR" sz="1100" b="1" i="1" smtClean="0">
                            <a:latin typeface="Cambria Math" panose="02040503050406030204" pitchFamily="18" charset="0"/>
                          </a:rPr>
                          <m:t>𝟏</m:t>
                        </m:r>
                      </m:sub>
                    </m:sSub>
                  </m:oMath>
                </a14:m>
                <a:r>
                  <a:rPr lang="en-US" altLang="ko-KR" sz="1100" b="1" dirty="0"/>
                  <a:t>) :  1</a:t>
                </a:r>
                <a:r>
                  <a:rPr lang="ko-KR" altLang="en-US" sz="1100" b="1" dirty="0"/>
                  <a:t>차 상관관계이 존재한다</a:t>
                </a:r>
                <a:r>
                  <a:rPr lang="en-US" altLang="ko-KR" sz="1100" b="1" dirty="0"/>
                  <a:t>.</a:t>
                </a:r>
              </a:p>
              <a:p>
                <a:r>
                  <a:rPr lang="en-US" altLang="ko-KR" sz="1200" b="1" dirty="0">
                    <a:solidFill>
                      <a:srgbClr val="555555"/>
                    </a:solidFill>
                    <a:latin typeface="Spoqa Han Sans"/>
                  </a:rPr>
                  <a:t>3. </a:t>
                </a:r>
                <a:r>
                  <a:rPr lang="ko-KR" altLang="en-US" sz="1200" b="1" dirty="0">
                    <a:solidFill>
                      <a:srgbClr val="555555"/>
                    </a:solidFill>
                    <a:latin typeface="Spoqa Han Sans"/>
                  </a:rPr>
                  <a:t>판단</a:t>
                </a:r>
                <a:endParaRPr lang="ko-KR" altLang="en-US" sz="1200" dirty="0">
                  <a:solidFill>
                    <a:srgbClr val="555555"/>
                  </a:solidFill>
                  <a:latin typeface="Spoqa Han Sans"/>
                </a:endParaRPr>
              </a:p>
              <a:p>
                <a:pPr marL="285750" indent="-285750">
                  <a:buFont typeface="Wingdings" panose="05000000000000000000" pitchFamily="2" charset="2"/>
                  <a:buChar char="§"/>
                </a:pPr>
                <a:r>
                  <a:rPr lang="en-US" altLang="ko-KR" sz="1100" dirty="0">
                    <a:solidFill>
                      <a:srgbClr val="555555"/>
                    </a:solidFill>
                    <a:latin typeface="Spoqa Han Sans"/>
                  </a:rPr>
                  <a:t> DW</a:t>
                </a:r>
                <a:r>
                  <a:rPr lang="ko-KR" altLang="en-US" sz="1100" dirty="0">
                    <a:solidFill>
                      <a:srgbClr val="555555"/>
                    </a:solidFill>
                    <a:latin typeface="Spoqa Han Sans"/>
                  </a:rPr>
                  <a:t> 통계량 </a:t>
                </a:r>
                <a:r>
                  <a:rPr lang="en-US" altLang="ko-KR" sz="1100" dirty="0">
                    <a:solidFill>
                      <a:srgbClr val="555555"/>
                    </a:solidFill>
                    <a:latin typeface="Spoqa Han Sans"/>
                  </a:rPr>
                  <a:t>:</a:t>
                </a:r>
                <a:r>
                  <a:rPr lang="ko-KR" altLang="en-US" sz="1100" dirty="0">
                    <a:solidFill>
                      <a:srgbClr val="555555"/>
                    </a:solidFill>
                    <a:latin typeface="Spoqa Han Sans"/>
                  </a:rPr>
                  <a:t> </a:t>
                </a:r>
                <a:r>
                  <a:rPr lang="en-US" altLang="ko-KR" sz="1100" dirty="0">
                    <a:solidFill>
                      <a:srgbClr val="555555"/>
                    </a:solidFill>
                    <a:latin typeface="Spoqa Han Sans"/>
                  </a:rPr>
                  <a:t>0 ~ 4</a:t>
                </a:r>
                <a:r>
                  <a:rPr lang="ko-KR" altLang="en-US" sz="1100" dirty="0">
                    <a:solidFill>
                      <a:srgbClr val="555555"/>
                    </a:solidFill>
                    <a:latin typeface="Spoqa Han Sans"/>
                  </a:rPr>
                  <a:t>사이의 값을 갖을 수 있음</a:t>
                </a:r>
              </a:p>
              <a:p>
                <a:pPr marL="285750" indent="-285750">
                  <a:buFont typeface="Wingdings" panose="05000000000000000000" pitchFamily="2" charset="2"/>
                  <a:buChar char="§"/>
                </a:pPr>
                <a:r>
                  <a:rPr lang="en-US" altLang="ko-KR" sz="1100" dirty="0">
                    <a:solidFill>
                      <a:srgbClr val="555555"/>
                    </a:solidFill>
                    <a:latin typeface="Spoqa Han Sans"/>
                  </a:rPr>
                  <a:t> 0</a:t>
                </a:r>
                <a:r>
                  <a:rPr lang="ko-KR" altLang="en-US" sz="1100" dirty="0">
                    <a:solidFill>
                      <a:srgbClr val="555555"/>
                    </a:solidFill>
                    <a:latin typeface="Spoqa Han Sans"/>
                  </a:rPr>
                  <a:t>에 가까울수록 → 양</a:t>
                </a:r>
                <a:r>
                  <a:rPr lang="en-US" altLang="ko-KR" sz="1100" dirty="0">
                    <a:solidFill>
                      <a:srgbClr val="555555"/>
                    </a:solidFill>
                    <a:latin typeface="Spoqa Han Sans"/>
                  </a:rPr>
                  <a:t>(+)</a:t>
                </a:r>
                <a:r>
                  <a:rPr lang="ko-KR" altLang="en-US" sz="1100" dirty="0">
                    <a:solidFill>
                      <a:srgbClr val="555555"/>
                    </a:solidFill>
                    <a:latin typeface="Spoqa Han Sans"/>
                  </a:rPr>
                  <a:t>의 상관관계</a:t>
                </a:r>
              </a:p>
              <a:p>
                <a:pPr marL="285750" indent="-285750">
                  <a:buFont typeface="Wingdings" panose="05000000000000000000" pitchFamily="2" charset="2"/>
                  <a:buChar char="§"/>
                </a:pPr>
                <a:r>
                  <a:rPr lang="en-US" altLang="ko-KR" sz="1100" dirty="0">
                    <a:solidFill>
                      <a:srgbClr val="333333"/>
                    </a:solidFill>
                    <a:latin typeface="Spoqa Han Sans"/>
                  </a:rPr>
                  <a:t> 4</a:t>
                </a:r>
                <a:r>
                  <a:rPr lang="ko-KR" altLang="en-US" sz="1100" dirty="0">
                    <a:solidFill>
                      <a:srgbClr val="333333"/>
                    </a:solidFill>
                    <a:latin typeface="Spoqa Han Sans"/>
                  </a:rPr>
                  <a:t>에 가까울수록 → 음</a:t>
                </a:r>
                <a:r>
                  <a:rPr lang="en-US" altLang="ko-KR" sz="1100" dirty="0">
                    <a:solidFill>
                      <a:srgbClr val="333333"/>
                    </a:solidFill>
                    <a:latin typeface="Spoqa Han Sans"/>
                  </a:rPr>
                  <a:t>(-)</a:t>
                </a:r>
                <a:r>
                  <a:rPr lang="ko-KR" altLang="en-US" sz="1100" dirty="0">
                    <a:solidFill>
                      <a:srgbClr val="333333"/>
                    </a:solidFill>
                    <a:latin typeface="Spoqa Han Sans"/>
                  </a:rPr>
                  <a:t>의 상관관계</a:t>
                </a:r>
                <a:endParaRPr lang="ko-KR" altLang="en-US" sz="1100" dirty="0">
                  <a:solidFill>
                    <a:srgbClr val="555555"/>
                  </a:solidFill>
                  <a:latin typeface="Spoqa Han Sans"/>
                </a:endParaRPr>
              </a:p>
              <a:p>
                <a:pPr marL="285750" indent="-285750">
                  <a:buFont typeface="Wingdings" panose="05000000000000000000" pitchFamily="2" charset="2"/>
                  <a:buChar char="§"/>
                </a:pPr>
                <a:r>
                  <a:rPr lang="en-US" altLang="ko-KR" sz="1100" dirty="0">
                    <a:solidFill>
                      <a:srgbClr val="333333"/>
                    </a:solidFill>
                    <a:latin typeface="Spoqa Han Sans"/>
                  </a:rPr>
                  <a:t> </a:t>
                </a:r>
                <a:r>
                  <a:rPr lang="en-US" altLang="ko-KR" sz="1100" b="1" dirty="0">
                    <a:solidFill>
                      <a:srgbClr val="FF0000"/>
                    </a:solidFill>
                    <a:latin typeface="Spoqa Han Sans"/>
                  </a:rPr>
                  <a:t>2</a:t>
                </a:r>
                <a:r>
                  <a:rPr lang="ko-KR" altLang="en-US" sz="1100" b="1" dirty="0">
                    <a:solidFill>
                      <a:srgbClr val="FF0000"/>
                    </a:solidFill>
                    <a:latin typeface="Spoqa Han Sans"/>
                  </a:rPr>
                  <a:t>에 가까울수록 → 오차항의 자기상관이 없음</a:t>
                </a:r>
                <a:r>
                  <a:rPr lang="en-US" altLang="ko-KR" sz="1100" b="1" dirty="0">
                    <a:solidFill>
                      <a:srgbClr val="FF0000"/>
                    </a:solidFill>
                    <a:latin typeface="Spoqa Han Sans"/>
                  </a:rPr>
                  <a:t>(</a:t>
                </a:r>
                <a:r>
                  <a:rPr lang="ko-KR" altLang="en-US" sz="1100" b="1" dirty="0">
                    <a:solidFill>
                      <a:srgbClr val="FF0000"/>
                    </a:solidFill>
                    <a:latin typeface="Spoqa Han Sans"/>
                  </a:rPr>
                  <a:t>독립성</a:t>
                </a:r>
                <a:r>
                  <a:rPr lang="en-US" altLang="ko-KR" sz="1100" b="1" dirty="0">
                    <a:solidFill>
                      <a:srgbClr val="FF0000"/>
                    </a:solidFill>
                    <a:latin typeface="Spoqa Han Sans"/>
                  </a:rPr>
                  <a:t> </a:t>
                </a:r>
                <a:r>
                  <a:rPr lang="ko-KR" altLang="en-US" sz="1100" b="1" dirty="0">
                    <a:solidFill>
                      <a:srgbClr val="FF0000"/>
                    </a:solidFill>
                    <a:latin typeface="Spoqa Han Sans"/>
                  </a:rPr>
                  <a:t>가정 만족</a:t>
                </a:r>
                <a:r>
                  <a:rPr lang="en-US" altLang="ko-KR" sz="1100" b="1" dirty="0">
                    <a:solidFill>
                      <a:srgbClr val="FF0000"/>
                    </a:solidFill>
                    <a:latin typeface="Spoqa Han Sans"/>
                  </a:rPr>
                  <a:t>)</a:t>
                </a:r>
                <a:endParaRPr lang="ko-KR" altLang="en-US" sz="1100" b="1" i="0" dirty="0">
                  <a:solidFill>
                    <a:srgbClr val="FF0000"/>
                  </a:solidFill>
                  <a:effectLst/>
                  <a:latin typeface="Spoqa Han Sans"/>
                </a:endParaRPr>
              </a:p>
            </p:txBody>
          </p:sp>
        </mc:Choice>
        <mc:Fallback xmlns="">
          <p:sp>
            <p:nvSpPr>
              <p:cNvPr id="8" name="직사각형 7">
                <a:extLst>
                  <a:ext uri="{FF2B5EF4-FFF2-40B4-BE49-F238E27FC236}">
                    <a16:creationId xmlns:a16="http://schemas.microsoft.com/office/drawing/2014/main" id="{E55B791F-BA43-490F-821A-C26442F8F7B5}"/>
                  </a:ext>
                </a:extLst>
              </p:cNvPr>
              <p:cNvSpPr>
                <a:spLocks noRot="1" noChangeAspect="1" noMove="1" noResize="1" noEditPoints="1" noAdjustHandles="1" noChangeArrowheads="1" noChangeShapeType="1" noTextEdit="1"/>
              </p:cNvSpPr>
              <p:nvPr/>
            </p:nvSpPr>
            <p:spPr>
              <a:xfrm>
                <a:off x="339126" y="1757541"/>
                <a:ext cx="6321106" cy="4047262"/>
              </a:xfrm>
              <a:prstGeom prst="rect">
                <a:avLst/>
              </a:prstGeom>
              <a:blipFill>
                <a:blip r:embed="rId2"/>
                <a:stretch>
                  <a:fillRect/>
                </a:stretch>
              </a:blipFill>
              <a:ln>
                <a:solidFill>
                  <a:schemeClr val="accent1"/>
                </a:solid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id="{6B4C2485-1EE4-41B9-8B20-E9A37875EF5F}"/>
              </a:ext>
            </a:extLst>
          </p:cNvPr>
          <p:cNvSpPr/>
          <p:nvPr/>
        </p:nvSpPr>
        <p:spPr>
          <a:xfrm>
            <a:off x="6826502" y="2207365"/>
            <a:ext cx="1872080" cy="276999"/>
          </a:xfrm>
          <a:prstGeom prst="rect">
            <a:avLst/>
          </a:prstGeom>
        </p:spPr>
        <p:txBody>
          <a:bodyPr wrap="square">
            <a:spAutoFit/>
          </a:bodyPr>
          <a:lstStyle/>
          <a:p>
            <a:r>
              <a:rPr lang="en-US" altLang="ko-KR" sz="1200" dirty="0"/>
              <a:t>DW </a:t>
            </a:r>
            <a:r>
              <a:rPr lang="ko-KR" altLang="en-US" sz="1200" dirty="0"/>
              <a:t>검정 통계량</a:t>
            </a:r>
            <a:endParaRPr lang="en-US" altLang="ko-KR" sz="1200" dirty="0">
              <a:solidFill>
                <a:srgbClr val="555555"/>
              </a:solidFill>
              <a:latin typeface="Spoqa Han Sans"/>
            </a:endParaRPr>
          </a:p>
        </p:txBody>
      </p:sp>
      <p:pic>
        <p:nvPicPr>
          <p:cNvPr id="10" name="그림 9">
            <a:extLst>
              <a:ext uri="{FF2B5EF4-FFF2-40B4-BE49-F238E27FC236}">
                <a16:creationId xmlns:a16="http://schemas.microsoft.com/office/drawing/2014/main" id="{EBFB7ADD-C943-414F-ABF0-141DDF6CEC80}"/>
              </a:ext>
            </a:extLst>
          </p:cNvPr>
          <p:cNvPicPr>
            <a:picLocks noChangeAspect="1"/>
          </p:cNvPicPr>
          <p:nvPr/>
        </p:nvPicPr>
        <p:blipFill>
          <a:blip r:embed="rId3"/>
          <a:stretch>
            <a:fillRect/>
          </a:stretch>
        </p:blipFill>
        <p:spPr>
          <a:xfrm>
            <a:off x="6910352" y="2623225"/>
            <a:ext cx="1776448" cy="896122"/>
          </a:xfrm>
          <a:prstGeom prst="rect">
            <a:avLst/>
          </a:prstGeom>
          <a:ln w="28575">
            <a:solidFill>
              <a:schemeClr val="accent1"/>
            </a:solidFill>
          </a:ln>
        </p:spPr>
      </p:pic>
      <p:sp>
        <p:nvSpPr>
          <p:cNvPr id="11" name="직사각형 10">
            <a:extLst>
              <a:ext uri="{FF2B5EF4-FFF2-40B4-BE49-F238E27FC236}">
                <a16:creationId xmlns:a16="http://schemas.microsoft.com/office/drawing/2014/main" id="{EEDAF897-2316-4C0A-ADD7-60BA0A95D878}"/>
              </a:ext>
            </a:extLst>
          </p:cNvPr>
          <p:cNvSpPr/>
          <p:nvPr/>
        </p:nvSpPr>
        <p:spPr>
          <a:xfrm>
            <a:off x="6983760" y="3727859"/>
            <a:ext cx="1776448" cy="461665"/>
          </a:xfrm>
          <a:prstGeom prst="rect">
            <a:avLst/>
          </a:prstGeom>
        </p:spPr>
        <p:txBody>
          <a:bodyPr wrap="none">
            <a:spAutoFit/>
          </a:bodyPr>
          <a:lstStyle/>
          <a:p>
            <a:r>
              <a:rPr lang="en-US" altLang="ko-KR" sz="1200" b="1" dirty="0">
                <a:solidFill>
                  <a:srgbClr val="333333"/>
                </a:solidFill>
                <a:latin typeface="Helvetica Neue"/>
              </a:rPr>
              <a:t>et-</a:t>
            </a:r>
            <a:r>
              <a:rPr lang="ko-KR" altLang="en-US" sz="1200" dirty="0">
                <a:solidFill>
                  <a:srgbClr val="333333"/>
                </a:solidFill>
                <a:latin typeface="Helvetica Neue"/>
              </a:rPr>
              <a:t> 은 </a:t>
            </a:r>
            <a:r>
              <a:rPr lang="en-US" altLang="ko-KR" sz="1200" dirty="0">
                <a:solidFill>
                  <a:srgbClr val="333333"/>
                </a:solidFill>
                <a:latin typeface="Helvetica Neue"/>
              </a:rPr>
              <a:t>OLS </a:t>
            </a:r>
            <a:r>
              <a:rPr lang="ko-KR" altLang="en-US" sz="1200" dirty="0">
                <a:solidFill>
                  <a:srgbClr val="333333"/>
                </a:solidFill>
                <a:latin typeface="Helvetica Neue"/>
              </a:rPr>
              <a:t>회귀의 </a:t>
            </a:r>
            <a:r>
              <a:rPr lang="ko-KR" altLang="en-US" sz="1200" dirty="0" err="1">
                <a:solidFill>
                  <a:srgbClr val="333333"/>
                </a:solidFill>
                <a:latin typeface="Helvetica Neue"/>
              </a:rPr>
              <a:t>잔차</a:t>
            </a:r>
            <a:endParaRPr lang="en-US" altLang="ko-KR" sz="1200" dirty="0">
              <a:solidFill>
                <a:srgbClr val="333333"/>
              </a:solidFill>
              <a:latin typeface="Helvetica Neue"/>
            </a:endParaRPr>
          </a:p>
          <a:p>
            <a:r>
              <a:rPr lang="en-US" altLang="ko-KR" sz="1200" b="1" dirty="0"/>
              <a:t>et-1</a:t>
            </a:r>
            <a:r>
              <a:rPr lang="ko-KR" altLang="en-US" sz="1200" dirty="0"/>
              <a:t> 은 </a:t>
            </a:r>
            <a:r>
              <a:rPr lang="ko-KR" altLang="en-US" sz="1200" dirty="0" err="1"/>
              <a:t>잔차의</a:t>
            </a:r>
            <a:r>
              <a:rPr lang="ko-KR" altLang="en-US" sz="1200" dirty="0"/>
              <a:t> </a:t>
            </a:r>
            <a:r>
              <a:rPr lang="en-US" altLang="ko-KR" sz="1200" dirty="0"/>
              <a:t>1</a:t>
            </a:r>
            <a:r>
              <a:rPr lang="ko-KR" altLang="en-US" sz="1200" dirty="0"/>
              <a:t>차 차분</a:t>
            </a:r>
            <a:endParaRPr lang="ko-KR" altLang="en-US" dirty="0"/>
          </a:p>
        </p:txBody>
      </p:sp>
      <p:sp>
        <p:nvSpPr>
          <p:cNvPr id="12" name="직사각형 11">
            <a:extLst>
              <a:ext uri="{FF2B5EF4-FFF2-40B4-BE49-F238E27FC236}">
                <a16:creationId xmlns:a16="http://schemas.microsoft.com/office/drawing/2014/main" id="{FBF51D7C-2FE0-432F-A1E0-31E03B48DE37}"/>
              </a:ext>
            </a:extLst>
          </p:cNvPr>
          <p:cNvSpPr/>
          <p:nvPr/>
        </p:nvSpPr>
        <p:spPr>
          <a:xfrm>
            <a:off x="339126" y="5822752"/>
            <a:ext cx="7776864" cy="525978"/>
          </a:xfrm>
          <a:prstGeom prst="rect">
            <a:avLst/>
          </a:prstGeom>
          <a:ln>
            <a:solidFill>
              <a:schemeClr val="bg1"/>
            </a:solidFill>
          </a:ln>
        </p:spPr>
        <p:txBody>
          <a:bodyPr wrap="square">
            <a:spAutoFit/>
          </a:bodyPr>
          <a:lstStyle/>
          <a:p>
            <a:pPr>
              <a:lnSpc>
                <a:spcPct val="150000"/>
              </a:lnSpc>
            </a:pPr>
            <a:r>
              <a:rPr lang="ko-KR" altLang="en-US" sz="1000" b="1" i="1" dirty="0" err="1">
                <a:solidFill>
                  <a:srgbClr val="333333"/>
                </a:solidFill>
                <a:latin typeface="Helvetica Neue"/>
              </a:rPr>
              <a:t>최소제곱추정량은</a:t>
            </a:r>
            <a:r>
              <a:rPr lang="ko-KR" altLang="en-US" sz="1000" b="1" i="1" dirty="0">
                <a:solidFill>
                  <a:srgbClr val="333333"/>
                </a:solidFill>
                <a:latin typeface="Helvetica Neue"/>
              </a:rPr>
              <a:t> 오차항이 비정규분포를 갖는 경우에도 </a:t>
            </a:r>
            <a:r>
              <a:rPr lang="en-US" altLang="ko-KR" sz="1000" b="1" i="1" dirty="0">
                <a:solidFill>
                  <a:srgbClr val="333333"/>
                </a:solidFill>
                <a:latin typeface="Helvetica Neue"/>
              </a:rPr>
              <a:t>BLUE(Best Linear Unbiased Estimator)</a:t>
            </a:r>
            <a:r>
              <a:rPr lang="ko-KR" altLang="en-US" sz="1000" b="1" i="1" dirty="0">
                <a:solidFill>
                  <a:srgbClr val="333333"/>
                </a:solidFill>
                <a:latin typeface="Helvetica Neue"/>
              </a:rPr>
              <a:t> 가 된다</a:t>
            </a:r>
            <a:r>
              <a:rPr lang="en-US" altLang="ko-KR" sz="1000" b="1" i="1" dirty="0">
                <a:solidFill>
                  <a:srgbClr val="333333"/>
                </a:solidFill>
                <a:latin typeface="Helvetica Neue"/>
              </a:rPr>
              <a:t>.</a:t>
            </a:r>
          </a:p>
          <a:p>
            <a:pPr>
              <a:lnSpc>
                <a:spcPct val="150000"/>
              </a:lnSpc>
            </a:pPr>
            <a:r>
              <a:rPr lang="ko-KR" altLang="en-US" sz="1000" b="1" i="1" dirty="0">
                <a:solidFill>
                  <a:srgbClr val="333333"/>
                </a:solidFill>
                <a:latin typeface="Helvetica Neue"/>
              </a:rPr>
              <a:t>그러나 오차항이 비정규분포인 경우 </a:t>
            </a:r>
            <a:r>
              <a:rPr lang="ko-KR" altLang="en-US" sz="1000" b="1" i="1" dirty="0" err="1">
                <a:solidFill>
                  <a:srgbClr val="333333"/>
                </a:solidFill>
                <a:latin typeface="Helvetica Neue"/>
              </a:rPr>
              <a:t>회귀모수에</a:t>
            </a:r>
            <a:r>
              <a:rPr lang="ko-KR" altLang="en-US" sz="1000" b="1" i="1" dirty="0">
                <a:solidFill>
                  <a:srgbClr val="333333"/>
                </a:solidFill>
                <a:latin typeface="Helvetica Neue"/>
              </a:rPr>
              <a:t> 대한 유의성 검정이나 신뢰구간 추정이 유효하지 못하다</a:t>
            </a:r>
            <a:r>
              <a:rPr lang="en-US" altLang="ko-KR" sz="1000" b="1" i="1" dirty="0">
                <a:solidFill>
                  <a:srgbClr val="333333"/>
                </a:solidFill>
                <a:latin typeface="Helvetica Neue"/>
              </a:rPr>
              <a:t>.</a:t>
            </a:r>
            <a:endParaRPr lang="ko-KR" altLang="en-US" sz="1000" b="1" i="1" dirty="0"/>
          </a:p>
        </p:txBody>
      </p:sp>
      <p:sp>
        <p:nvSpPr>
          <p:cNvPr id="2" name="바닥글 개체 틀 1">
            <a:extLst>
              <a:ext uri="{FF2B5EF4-FFF2-40B4-BE49-F238E27FC236}">
                <a16:creationId xmlns:a16="http://schemas.microsoft.com/office/drawing/2014/main" id="{2F665AAD-ABD3-4300-A398-4BB6126F07BD}"/>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7ECC3F83-5A87-4555-B007-0A8BE8AFAE7C}"/>
              </a:ext>
            </a:extLst>
          </p:cNvPr>
          <p:cNvSpPr>
            <a:spLocks noGrp="1"/>
          </p:cNvSpPr>
          <p:nvPr>
            <p:ph type="sldNum" sz="quarter" idx="12"/>
          </p:nvPr>
        </p:nvSpPr>
        <p:spPr/>
        <p:txBody>
          <a:bodyPr/>
          <a:lstStyle/>
          <a:p>
            <a:fld id="{DE77BB65-F969-4654-BF30-45C70C1BE112}" type="slidenum">
              <a:rPr lang="ko-KR" altLang="en-US" smtClean="0"/>
              <a:pPr/>
              <a:t>102</a:t>
            </a:fld>
            <a:endParaRPr lang="ko-KR" altLang="en-US"/>
          </a:p>
        </p:txBody>
      </p:sp>
      <p:sp>
        <p:nvSpPr>
          <p:cNvPr id="7" name="직사각형 6">
            <a:extLst>
              <a:ext uri="{FF2B5EF4-FFF2-40B4-BE49-F238E27FC236}">
                <a16:creationId xmlns:a16="http://schemas.microsoft.com/office/drawing/2014/main" id="{807B3D33-A82F-4733-AFD7-907D0EBE28E6}"/>
              </a:ext>
            </a:extLst>
          </p:cNvPr>
          <p:cNvSpPr/>
          <p:nvPr/>
        </p:nvSpPr>
        <p:spPr>
          <a:xfrm>
            <a:off x="2627784" y="1376286"/>
            <a:ext cx="4572000" cy="276999"/>
          </a:xfrm>
          <a:prstGeom prst="rect">
            <a:avLst/>
          </a:prstGeom>
        </p:spPr>
        <p:txBody>
          <a:bodyPr>
            <a:spAutoFit/>
          </a:bodyPr>
          <a:lstStyle/>
          <a:p>
            <a:r>
              <a:rPr lang="en-US" altLang="ko-KR" sz="1200" dirty="0"/>
              <a:t>: </a:t>
            </a:r>
            <a:r>
              <a:rPr lang="en-US" altLang="ko-KR" sz="1200" dirty="0">
                <a:hlinkClick r:id="rId4" tooltip="James Durbin">
                  <a:extLst>
                    <a:ext uri="{A12FA001-AC4F-418D-AE19-62706E023703}">
                      <ahyp:hlinkClr xmlns:ahyp="http://schemas.microsoft.com/office/drawing/2018/hyperlinkcolor" val="tx"/>
                    </a:ext>
                  </a:extLst>
                </a:hlinkClick>
              </a:rPr>
              <a:t>James Durbin</a:t>
            </a:r>
            <a:r>
              <a:rPr lang="en-US" altLang="ko-KR" sz="1200" dirty="0"/>
              <a:t> and </a:t>
            </a:r>
            <a:r>
              <a:rPr lang="en-US" altLang="ko-KR" sz="1200" dirty="0">
                <a:hlinkClick r:id="rId5" tooltip="Geoffrey Watson">
                  <a:extLst>
                    <a:ext uri="{A12FA001-AC4F-418D-AE19-62706E023703}">
                      <ahyp:hlinkClr xmlns:ahyp="http://schemas.microsoft.com/office/drawing/2018/hyperlinkcolor" val="tx"/>
                    </a:ext>
                  </a:extLst>
                </a:hlinkClick>
              </a:rPr>
              <a:t>Geoffrey Watson</a:t>
            </a:r>
            <a:r>
              <a:rPr lang="en-US" altLang="ko-KR" sz="1200" dirty="0"/>
              <a:t>. (1951) </a:t>
            </a:r>
            <a:r>
              <a:rPr lang="ko-KR" altLang="en-US" sz="1200" dirty="0"/>
              <a:t>유래</a:t>
            </a:r>
          </a:p>
        </p:txBody>
      </p:sp>
      <p:sp>
        <p:nvSpPr>
          <p:cNvPr id="13" name="TextBox 12">
            <a:extLst>
              <a:ext uri="{FF2B5EF4-FFF2-40B4-BE49-F238E27FC236}">
                <a16:creationId xmlns:a16="http://schemas.microsoft.com/office/drawing/2014/main" id="{E2139C6F-FAB9-43E1-9A56-29C0AC050141}"/>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4" name="직사각형 13">
            <a:extLst>
              <a:ext uri="{FF2B5EF4-FFF2-40B4-BE49-F238E27FC236}">
                <a16:creationId xmlns:a16="http://schemas.microsoft.com/office/drawing/2014/main" id="{02FA025F-0A2E-426A-B71A-8882E252404A}"/>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15" name="TextBox 14">
            <a:extLst>
              <a:ext uri="{FF2B5EF4-FFF2-40B4-BE49-F238E27FC236}">
                <a16:creationId xmlns:a16="http://schemas.microsoft.com/office/drawing/2014/main" id="{042E38F5-22B9-4766-A338-4982BECD7C07}"/>
              </a:ext>
            </a:extLst>
          </p:cNvPr>
          <p:cNvSpPr txBox="1"/>
          <p:nvPr/>
        </p:nvSpPr>
        <p:spPr>
          <a:xfrm>
            <a:off x="339127" y="994908"/>
            <a:ext cx="2936730" cy="307777"/>
          </a:xfrm>
          <a:prstGeom prst="rect">
            <a:avLst/>
          </a:prstGeom>
          <a:solidFill>
            <a:schemeClr val="accent1">
              <a:lumMod val="20000"/>
              <a:lumOff val="80000"/>
            </a:schemeClr>
          </a:solidFill>
          <a:ln>
            <a:solidFill>
              <a:schemeClr val="accent1"/>
            </a:solidFill>
          </a:ln>
        </p:spPr>
        <p:txBody>
          <a:bodyPr wrap="square" rtlCol="0">
            <a:spAutoFit/>
          </a:bodyPr>
          <a:lstStyle/>
          <a:p>
            <a:r>
              <a:rPr lang="ko-KR" altLang="en-US" sz="1400" dirty="0"/>
              <a:t>독립성 </a:t>
            </a:r>
            <a:r>
              <a:rPr lang="en-US" altLang="ko-KR" sz="1400" dirty="0"/>
              <a:t>(independent observation)</a:t>
            </a:r>
            <a:endParaRPr lang="ko-KR" altLang="en-US" sz="1400" dirty="0"/>
          </a:p>
        </p:txBody>
      </p:sp>
    </p:spTree>
    <p:extLst>
      <p:ext uri="{BB962C8B-B14F-4D97-AF65-F5344CB8AC3E}">
        <p14:creationId xmlns:p14="http://schemas.microsoft.com/office/powerpoint/2010/main" val="20090035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9" name="직사각형 8">
            <a:extLst>
              <a:ext uri="{FF2B5EF4-FFF2-40B4-BE49-F238E27FC236}">
                <a16:creationId xmlns:a16="http://schemas.microsoft.com/office/drawing/2014/main" id="{C6B78565-2E49-4C08-B519-CDCBD09D190C}"/>
              </a:ext>
            </a:extLst>
          </p:cNvPr>
          <p:cNvSpPr/>
          <p:nvPr/>
        </p:nvSpPr>
        <p:spPr>
          <a:xfrm>
            <a:off x="504031" y="1368525"/>
            <a:ext cx="8028409" cy="1447191"/>
          </a:xfrm>
          <a:prstGeom prst="rect">
            <a:avLst/>
          </a:prstGeom>
          <a:ln>
            <a:solidFill>
              <a:schemeClr val="tx2">
                <a:lumMod val="60000"/>
                <a:lumOff val="40000"/>
              </a:schemeClr>
            </a:solidFill>
          </a:ln>
        </p:spPr>
        <p:txBody>
          <a:bodyPr wrap="square">
            <a:spAutoFit/>
          </a:bodyPr>
          <a:lstStyle/>
          <a:p>
            <a:pPr marL="171450" indent="-171450">
              <a:lnSpc>
                <a:spcPct val="150000"/>
              </a:lnSpc>
              <a:buFont typeface="Arial" panose="020B0604020202020204" pitchFamily="34" charset="0"/>
              <a:buChar char="•"/>
            </a:pPr>
            <a:r>
              <a:rPr lang="ko-KR" altLang="en-US" sz="1200" dirty="0">
                <a:solidFill>
                  <a:srgbClr val="000000"/>
                </a:solidFill>
                <a:latin typeface="Nanum Gothic"/>
              </a:rPr>
              <a:t>회귀모델에서 설명변수가 많을 경우에는 설명변수를 줄일 필요가 있다</a:t>
            </a:r>
            <a:r>
              <a:rPr lang="en-US" altLang="ko-KR" sz="1200" dirty="0">
                <a:solidFill>
                  <a:srgbClr val="000000"/>
                </a:solidFill>
                <a:latin typeface="Nanum Gothic"/>
              </a:rPr>
              <a:t>. </a:t>
            </a:r>
          </a:p>
          <a:p>
            <a:pPr>
              <a:lnSpc>
                <a:spcPct val="150000"/>
              </a:lnSpc>
            </a:pPr>
            <a:r>
              <a:rPr lang="en-US" altLang="ko-KR" sz="1200" dirty="0">
                <a:solidFill>
                  <a:srgbClr val="000000"/>
                </a:solidFill>
                <a:latin typeface="Nanum Gothic"/>
                <a:sym typeface="Wingdings" panose="05000000000000000000" pitchFamily="2" charset="2"/>
              </a:rPr>
              <a:t> </a:t>
            </a:r>
            <a:r>
              <a:rPr lang="ko-KR" altLang="en-US" sz="1200" b="1" i="1" dirty="0">
                <a:solidFill>
                  <a:srgbClr val="000000"/>
                </a:solidFill>
                <a:latin typeface="Nanum Gothic"/>
              </a:rPr>
              <a:t>설명변수가 많으면 예측 성능이 좋지 않기 때문이다</a:t>
            </a:r>
            <a:r>
              <a:rPr lang="en-US" altLang="ko-KR" sz="1200" b="1" i="1" dirty="0">
                <a:solidFill>
                  <a:srgbClr val="000000"/>
                </a:solidFill>
                <a:latin typeface="Nanum Gothic"/>
              </a:rPr>
              <a:t>.</a:t>
            </a:r>
          </a:p>
          <a:p>
            <a:pPr marL="171450" indent="-171450">
              <a:lnSpc>
                <a:spcPct val="150000"/>
              </a:lnSpc>
              <a:buFont typeface="Arial" panose="020B0604020202020204" pitchFamily="34" charset="0"/>
              <a:buChar char="•"/>
            </a:pPr>
            <a:r>
              <a:rPr lang="ko-KR" altLang="en-US" sz="1200" dirty="0">
                <a:solidFill>
                  <a:srgbClr val="000000"/>
                </a:solidFill>
                <a:latin typeface="Nanum Gothic"/>
              </a:rPr>
              <a:t>설명변수가 많아 진 경우 회귀분석의 경우 설명변수들 사이의 독립성 등의 가정을 만족시키기 어렵고</a:t>
            </a:r>
            <a:r>
              <a:rPr lang="en-US" altLang="ko-KR" sz="1200" dirty="0">
                <a:solidFill>
                  <a:srgbClr val="000000"/>
                </a:solidFill>
                <a:latin typeface="Nanum Gothic"/>
              </a:rPr>
              <a:t>. </a:t>
            </a:r>
          </a:p>
          <a:p>
            <a:pPr marL="171450" indent="-171450">
              <a:lnSpc>
                <a:spcPct val="150000"/>
              </a:lnSpc>
              <a:buFont typeface="Arial" panose="020B0604020202020204" pitchFamily="34" charset="0"/>
              <a:buChar char="•"/>
            </a:pPr>
            <a:r>
              <a:rPr lang="ko-KR" altLang="en-US" sz="1200" dirty="0">
                <a:solidFill>
                  <a:srgbClr val="000000"/>
                </a:solidFill>
                <a:latin typeface="Nanum Gothic"/>
              </a:rPr>
              <a:t>또한 설명변수의 증가는 모형의 결정계수 등을 증가시키기는 하지만 다중 공선성 문제 등을 일으킨다</a:t>
            </a:r>
            <a:r>
              <a:rPr lang="en-US" altLang="ko-KR" sz="1200" dirty="0">
                <a:solidFill>
                  <a:srgbClr val="000000"/>
                </a:solidFill>
                <a:latin typeface="Nanum Gothic"/>
              </a:rPr>
              <a:t>.</a:t>
            </a:r>
          </a:p>
          <a:p>
            <a:pPr>
              <a:lnSpc>
                <a:spcPct val="150000"/>
              </a:lnSpc>
            </a:pPr>
            <a:r>
              <a:rPr lang="ko-KR" altLang="en-US" sz="1200" dirty="0">
                <a:solidFill>
                  <a:srgbClr val="000000"/>
                </a:solidFill>
                <a:latin typeface="Nanum Gothic"/>
              </a:rPr>
              <a:t>  </a:t>
            </a:r>
            <a:r>
              <a:rPr lang="en-US" altLang="ko-KR" sz="1200" dirty="0">
                <a:solidFill>
                  <a:srgbClr val="000000"/>
                </a:solidFill>
                <a:latin typeface="Nanum Gothic"/>
                <a:sym typeface="Wingdings" panose="05000000000000000000" pitchFamily="2" charset="2"/>
              </a:rPr>
              <a:t> </a:t>
            </a:r>
            <a:r>
              <a:rPr lang="ko-KR" altLang="en-US" sz="1200" dirty="0">
                <a:solidFill>
                  <a:srgbClr val="000000"/>
                </a:solidFill>
                <a:latin typeface="Nanum Gothic"/>
              </a:rPr>
              <a:t>결과적으로 추정의 신뢰성을 저하 문제 발생</a:t>
            </a:r>
            <a:endParaRPr lang="ko-KR" altLang="en-US" sz="1200" dirty="0"/>
          </a:p>
        </p:txBody>
      </p:sp>
      <p:sp>
        <p:nvSpPr>
          <p:cNvPr id="10" name="직사각형 9">
            <a:extLst>
              <a:ext uri="{FF2B5EF4-FFF2-40B4-BE49-F238E27FC236}">
                <a16:creationId xmlns:a16="http://schemas.microsoft.com/office/drawing/2014/main" id="{F330AA8B-19C4-4763-BCB3-A6B951E5D75A}"/>
              </a:ext>
            </a:extLst>
          </p:cNvPr>
          <p:cNvSpPr/>
          <p:nvPr/>
        </p:nvSpPr>
        <p:spPr>
          <a:xfrm>
            <a:off x="2224338" y="356744"/>
            <a:ext cx="4926157" cy="369332"/>
          </a:xfrm>
          <a:prstGeom prst="rect">
            <a:avLst/>
          </a:prstGeom>
        </p:spPr>
        <p:txBody>
          <a:bodyPr wrap="none">
            <a:spAutoFit/>
          </a:bodyPr>
          <a:lstStyle/>
          <a:p>
            <a:pPr fontAlgn="base"/>
            <a:r>
              <a:rPr lang="ko-KR" altLang="en-US" b="1" dirty="0">
                <a:solidFill>
                  <a:srgbClr val="000000"/>
                </a:solidFill>
                <a:latin typeface="Nanum Gothic"/>
              </a:rPr>
              <a:t> </a:t>
            </a:r>
            <a:r>
              <a:rPr lang="en-US" altLang="ko-KR" b="1" dirty="0">
                <a:solidFill>
                  <a:srgbClr val="000000"/>
                </a:solidFill>
                <a:latin typeface="Nanum Gothic"/>
              </a:rPr>
              <a:t>3. </a:t>
            </a:r>
            <a:r>
              <a:rPr lang="ko-KR" altLang="en-US" b="1" dirty="0">
                <a:solidFill>
                  <a:srgbClr val="000000"/>
                </a:solidFill>
                <a:latin typeface="Nanum Gothic"/>
              </a:rPr>
              <a:t>회귀분석 </a:t>
            </a:r>
            <a:r>
              <a:rPr lang="en-US" altLang="ko-KR" b="1" dirty="0">
                <a:solidFill>
                  <a:srgbClr val="000000"/>
                </a:solidFill>
                <a:latin typeface="Nanum Gothic"/>
              </a:rPr>
              <a:t>;  </a:t>
            </a:r>
            <a:r>
              <a:rPr lang="ko-KR" altLang="en-US" b="1" dirty="0">
                <a:solidFill>
                  <a:srgbClr val="000000"/>
                </a:solidFill>
                <a:latin typeface="Nanum Gothic"/>
              </a:rPr>
              <a:t>변수 선택 방법</a:t>
            </a:r>
            <a:r>
              <a:rPr lang="en-US" altLang="ko-KR" b="1" dirty="0">
                <a:solidFill>
                  <a:srgbClr val="000000"/>
                </a:solidFill>
                <a:latin typeface="Nanum Gothic"/>
              </a:rPr>
              <a:t>(variable selection)</a:t>
            </a:r>
            <a:endParaRPr lang="en-US" altLang="ko-KR" b="1" i="0" dirty="0">
              <a:solidFill>
                <a:srgbClr val="212529"/>
              </a:solidFill>
              <a:effectLst/>
              <a:latin typeface="Spoqa Han Sans"/>
            </a:endParaRPr>
          </a:p>
        </p:txBody>
      </p:sp>
      <p:sp>
        <p:nvSpPr>
          <p:cNvPr id="11" name="직사각형 10">
            <a:extLst>
              <a:ext uri="{FF2B5EF4-FFF2-40B4-BE49-F238E27FC236}">
                <a16:creationId xmlns:a16="http://schemas.microsoft.com/office/drawing/2014/main" id="{AB076CCF-B34A-4134-9115-FDAFE2363CC7}"/>
              </a:ext>
            </a:extLst>
          </p:cNvPr>
          <p:cNvSpPr/>
          <p:nvPr/>
        </p:nvSpPr>
        <p:spPr>
          <a:xfrm>
            <a:off x="524759" y="3088178"/>
            <a:ext cx="3564904" cy="2739211"/>
          </a:xfrm>
          <a:prstGeom prst="rect">
            <a:avLst/>
          </a:prstGeom>
          <a:ln>
            <a:solidFill>
              <a:schemeClr val="accent1"/>
            </a:solidFill>
          </a:ln>
        </p:spPr>
        <p:txBody>
          <a:bodyPr wrap="square">
            <a:spAutoFit/>
          </a:bodyPr>
          <a:lstStyle/>
          <a:p>
            <a:pPr fontAlgn="base"/>
            <a:r>
              <a:rPr lang="en-US" altLang="ko-KR" sz="1400" dirty="0">
                <a:solidFill>
                  <a:srgbClr val="000000"/>
                </a:solidFill>
                <a:latin typeface="Nanum Gothic"/>
              </a:rPr>
              <a:t>1. </a:t>
            </a:r>
            <a:r>
              <a:rPr lang="ko-KR" altLang="en-US" sz="1400" dirty="0">
                <a:solidFill>
                  <a:srgbClr val="000000"/>
                </a:solidFill>
                <a:latin typeface="Nanum Gothic"/>
              </a:rPr>
              <a:t> 변수 선택</a:t>
            </a:r>
            <a:endParaRPr lang="ko-KR" altLang="en-US" sz="1400" dirty="0">
              <a:solidFill>
                <a:srgbClr val="212529"/>
              </a:solidFill>
              <a:latin typeface="Spoqa Han Sans"/>
            </a:endParaRPr>
          </a:p>
          <a:p>
            <a:pPr marL="285750" indent="-285750" fontAlgn="base">
              <a:buFont typeface="Wingdings" panose="05000000000000000000" pitchFamily="2" charset="2"/>
              <a:buChar char="§"/>
            </a:pPr>
            <a:r>
              <a:rPr lang="en-US" altLang="ko-KR" sz="1400" dirty="0">
                <a:solidFill>
                  <a:srgbClr val="000000"/>
                </a:solidFill>
                <a:latin typeface="Nanum Gothic"/>
              </a:rPr>
              <a:t>forward selection</a:t>
            </a:r>
            <a:r>
              <a:rPr lang="ko-KR" altLang="en-US" sz="1400" dirty="0">
                <a:solidFill>
                  <a:srgbClr val="000000"/>
                </a:solidFill>
                <a:latin typeface="Nanum Gothic"/>
              </a:rPr>
              <a:t>  </a:t>
            </a:r>
            <a:endParaRPr lang="en-US" altLang="ko-KR" sz="1400" dirty="0">
              <a:solidFill>
                <a:srgbClr val="000000"/>
              </a:solidFill>
              <a:latin typeface="Nanum Gothic"/>
            </a:endParaRPr>
          </a:p>
          <a:p>
            <a:pPr marL="285750" indent="-285750" fontAlgn="base">
              <a:buFont typeface="Wingdings" panose="05000000000000000000" pitchFamily="2" charset="2"/>
              <a:buChar char="§"/>
            </a:pPr>
            <a:r>
              <a:rPr lang="en-US" altLang="ko-KR" sz="1400" dirty="0">
                <a:solidFill>
                  <a:srgbClr val="000000"/>
                </a:solidFill>
                <a:latin typeface="Nanum Gothic"/>
              </a:rPr>
              <a:t>backward elimination</a:t>
            </a:r>
            <a:endParaRPr lang="ko-KR" altLang="en-US" sz="1400" dirty="0">
              <a:solidFill>
                <a:srgbClr val="212529"/>
              </a:solidFill>
              <a:latin typeface="Spoqa Han Sans"/>
            </a:endParaRPr>
          </a:p>
          <a:p>
            <a:pPr marL="285750" indent="-285750" fontAlgn="base">
              <a:buFont typeface="Wingdings" panose="05000000000000000000" pitchFamily="2" charset="2"/>
              <a:buChar char="§"/>
            </a:pPr>
            <a:r>
              <a:rPr lang="en-US" altLang="ko-KR" sz="1400" dirty="0">
                <a:solidFill>
                  <a:srgbClr val="000000"/>
                </a:solidFill>
                <a:latin typeface="Nanum Gothic"/>
              </a:rPr>
              <a:t>stepwise selection</a:t>
            </a:r>
          </a:p>
          <a:p>
            <a:pPr marL="285750" indent="-285750" fontAlgn="base">
              <a:buFont typeface="Wingdings" panose="05000000000000000000" pitchFamily="2" charset="2"/>
              <a:buChar char="§"/>
            </a:pPr>
            <a:endParaRPr lang="en-US" altLang="ko-KR" sz="1400" dirty="0">
              <a:solidFill>
                <a:srgbClr val="000000"/>
              </a:solidFill>
              <a:latin typeface="Nanum Gothic"/>
            </a:endParaRPr>
          </a:p>
          <a:p>
            <a:pPr fontAlgn="base"/>
            <a:r>
              <a:rPr lang="en-US" altLang="ko-KR" sz="1400" b="1" dirty="0"/>
              <a:t>2. Shrinkage</a:t>
            </a:r>
            <a:endParaRPr lang="ko-KR" altLang="en-US" sz="1400" b="1" dirty="0"/>
          </a:p>
          <a:p>
            <a:pPr fontAlgn="base"/>
            <a:r>
              <a:rPr lang="en-US" altLang="ko-KR" sz="1200" b="1" dirty="0"/>
              <a:t>Lasso Regression (L1 Regression)</a:t>
            </a:r>
          </a:p>
          <a:p>
            <a:pPr fontAlgn="base"/>
            <a:r>
              <a:rPr lang="en-US" altLang="ko-KR" sz="1200" b="1" dirty="0"/>
              <a:t>Ridge Regression (L2 Regression)</a:t>
            </a:r>
          </a:p>
          <a:p>
            <a:pPr fontAlgn="base"/>
            <a:endParaRPr lang="en-US" altLang="ko-KR" sz="1400" b="1" dirty="0"/>
          </a:p>
          <a:p>
            <a:pPr fontAlgn="base"/>
            <a:endParaRPr lang="en-US" altLang="ko-KR" sz="1400" b="1" dirty="0"/>
          </a:p>
          <a:p>
            <a:pPr fontAlgn="base"/>
            <a:r>
              <a:rPr lang="en-US" altLang="ko-KR" sz="1400" b="1" dirty="0"/>
              <a:t>3. Dimension Reduction</a:t>
            </a:r>
          </a:p>
          <a:p>
            <a:pPr fontAlgn="base"/>
            <a:endParaRPr lang="ko-KR" altLang="en-US" b="0" i="0" dirty="0">
              <a:solidFill>
                <a:srgbClr val="212529"/>
              </a:solidFill>
              <a:effectLst/>
              <a:latin typeface="Spoqa Han Sans"/>
            </a:endParaRPr>
          </a:p>
        </p:txBody>
      </p:sp>
      <p:sp>
        <p:nvSpPr>
          <p:cNvPr id="12" name="직사각형 11">
            <a:extLst>
              <a:ext uri="{FF2B5EF4-FFF2-40B4-BE49-F238E27FC236}">
                <a16:creationId xmlns:a16="http://schemas.microsoft.com/office/drawing/2014/main" id="{570D912B-E00F-4CD8-BEE9-AABA42C22ACF}"/>
              </a:ext>
            </a:extLst>
          </p:cNvPr>
          <p:cNvSpPr/>
          <p:nvPr/>
        </p:nvSpPr>
        <p:spPr>
          <a:xfrm>
            <a:off x="4427984" y="3100001"/>
            <a:ext cx="3564904" cy="954107"/>
          </a:xfrm>
          <a:prstGeom prst="rect">
            <a:avLst/>
          </a:prstGeom>
          <a:ln w="12700">
            <a:solidFill>
              <a:schemeClr val="accent1"/>
            </a:solidFill>
          </a:ln>
        </p:spPr>
        <p:txBody>
          <a:bodyPr wrap="square">
            <a:spAutoFit/>
          </a:bodyPr>
          <a:lstStyle/>
          <a:p>
            <a:r>
              <a:rPr lang="en-US" altLang="ko-KR" sz="1400" dirty="0">
                <a:solidFill>
                  <a:srgbClr val="000000"/>
                </a:solidFill>
                <a:highlight>
                  <a:srgbClr val="FFFF00"/>
                </a:highlight>
                <a:latin typeface="Nanum Gothic"/>
              </a:rPr>
              <a:t>(</a:t>
            </a:r>
            <a:r>
              <a:rPr lang="ko-KR" altLang="en-US" sz="1400" dirty="0">
                <a:solidFill>
                  <a:srgbClr val="000000"/>
                </a:solidFill>
                <a:highlight>
                  <a:srgbClr val="FFFF00"/>
                </a:highlight>
                <a:latin typeface="Nanum Gothic"/>
              </a:rPr>
              <a:t>판단</a:t>
            </a:r>
            <a:r>
              <a:rPr lang="en-US" altLang="ko-KR" sz="1400" dirty="0">
                <a:solidFill>
                  <a:srgbClr val="000000"/>
                </a:solidFill>
                <a:highlight>
                  <a:srgbClr val="FFFF00"/>
                </a:highlight>
                <a:latin typeface="Nanum Gothic"/>
              </a:rPr>
              <a:t> </a:t>
            </a:r>
            <a:r>
              <a:rPr lang="ko-KR" altLang="en-US" sz="1400" dirty="0">
                <a:solidFill>
                  <a:srgbClr val="000000"/>
                </a:solidFill>
                <a:highlight>
                  <a:srgbClr val="FFFF00"/>
                </a:highlight>
                <a:latin typeface="Nanum Gothic"/>
              </a:rPr>
              <a:t>지표</a:t>
            </a:r>
            <a:r>
              <a:rPr lang="en-US" altLang="ko-KR" sz="1400" dirty="0">
                <a:solidFill>
                  <a:srgbClr val="000000"/>
                </a:solidFill>
                <a:highlight>
                  <a:srgbClr val="FFFF00"/>
                </a:highlight>
                <a:latin typeface="Nanum Gothic"/>
              </a:rPr>
              <a:t>)</a:t>
            </a:r>
            <a:r>
              <a:rPr lang="ko-KR" altLang="en-US" sz="1400" dirty="0">
                <a:solidFill>
                  <a:srgbClr val="000000"/>
                </a:solidFill>
                <a:highlight>
                  <a:srgbClr val="FFFF00"/>
                </a:highlight>
                <a:latin typeface="Nanum Gothic"/>
              </a:rPr>
              <a:t> </a:t>
            </a:r>
            <a:endParaRPr lang="en-US" altLang="ko-KR" sz="1400" dirty="0">
              <a:solidFill>
                <a:srgbClr val="000000"/>
              </a:solidFill>
              <a:highlight>
                <a:srgbClr val="FFFF00"/>
              </a:highlight>
              <a:latin typeface="Nanum Gothic"/>
            </a:endParaRPr>
          </a:p>
          <a:p>
            <a:pPr marL="285750" indent="-285750">
              <a:buFont typeface="Wingdings" panose="05000000000000000000" pitchFamily="2" charset="2"/>
              <a:buChar char="§"/>
            </a:pPr>
            <a:r>
              <a:rPr lang="en-US" altLang="ko-KR" sz="1400" dirty="0">
                <a:solidFill>
                  <a:srgbClr val="000000"/>
                </a:solidFill>
                <a:latin typeface="Nanum Gothic"/>
              </a:rPr>
              <a:t>adjusted</a:t>
            </a:r>
            <a:r>
              <a:rPr lang="ko-KR" altLang="en-US" sz="1400" dirty="0">
                <a:solidFill>
                  <a:srgbClr val="000000"/>
                </a:solidFill>
                <a:latin typeface="Nanum Gothic"/>
              </a:rPr>
              <a:t> 결정계수</a:t>
            </a:r>
            <a:endParaRPr lang="en-US" altLang="ko-KR" sz="1400" dirty="0">
              <a:solidFill>
                <a:srgbClr val="000000"/>
              </a:solidFill>
              <a:latin typeface="Nanum Gothic"/>
            </a:endParaRPr>
          </a:p>
          <a:p>
            <a:pPr marL="285750" indent="-285750" fontAlgn="base">
              <a:buFont typeface="Wingdings" panose="05000000000000000000" pitchFamily="2" charset="2"/>
              <a:buChar char="§"/>
            </a:pPr>
            <a:r>
              <a:rPr lang="en-US" altLang="ko-KR" sz="1400" b="1" dirty="0"/>
              <a:t>AIC(Akaike Information Criterion)</a:t>
            </a:r>
          </a:p>
          <a:p>
            <a:pPr marL="285750" indent="-285750" fontAlgn="base">
              <a:buFont typeface="Wingdings" panose="05000000000000000000" pitchFamily="2" charset="2"/>
              <a:buChar char="§"/>
            </a:pPr>
            <a:r>
              <a:rPr lang="en-US" altLang="ko-KR" sz="1400" b="1" dirty="0"/>
              <a:t>BIC(Bayes Information Criterion)</a:t>
            </a:r>
          </a:p>
        </p:txBody>
      </p:sp>
      <p:sp>
        <p:nvSpPr>
          <p:cNvPr id="2" name="바닥글 개체 틀 1">
            <a:extLst>
              <a:ext uri="{FF2B5EF4-FFF2-40B4-BE49-F238E27FC236}">
                <a16:creationId xmlns:a16="http://schemas.microsoft.com/office/drawing/2014/main" id="{21FEF592-174E-4BC4-B020-8CABF5099288}"/>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EC005313-A351-4666-834F-004227A61405}"/>
              </a:ext>
            </a:extLst>
          </p:cNvPr>
          <p:cNvSpPr>
            <a:spLocks noGrp="1"/>
          </p:cNvSpPr>
          <p:nvPr>
            <p:ph type="sldNum" sz="quarter" idx="12"/>
          </p:nvPr>
        </p:nvSpPr>
        <p:spPr/>
        <p:txBody>
          <a:bodyPr/>
          <a:lstStyle/>
          <a:p>
            <a:fld id="{DE77BB65-F969-4654-BF30-45C70C1BE112}" type="slidenum">
              <a:rPr lang="ko-KR" altLang="en-US" smtClean="0"/>
              <a:pPr/>
              <a:t>103</a:t>
            </a:fld>
            <a:endParaRPr lang="ko-KR" altLang="en-US"/>
          </a:p>
        </p:txBody>
      </p:sp>
      <p:sp>
        <p:nvSpPr>
          <p:cNvPr id="6" name="TextBox 5">
            <a:extLst>
              <a:ext uri="{FF2B5EF4-FFF2-40B4-BE49-F238E27FC236}">
                <a16:creationId xmlns:a16="http://schemas.microsoft.com/office/drawing/2014/main" id="{3663823A-1450-4DDF-966B-E7006E040667}"/>
              </a:ext>
            </a:extLst>
          </p:cNvPr>
          <p:cNvSpPr txBox="1"/>
          <p:nvPr/>
        </p:nvSpPr>
        <p:spPr>
          <a:xfrm>
            <a:off x="395536" y="1021939"/>
            <a:ext cx="2808312" cy="276999"/>
          </a:xfrm>
          <a:prstGeom prst="rect">
            <a:avLst/>
          </a:prstGeom>
          <a:noFill/>
        </p:spPr>
        <p:txBody>
          <a:bodyPr wrap="square" rtlCol="0">
            <a:spAutoFit/>
          </a:bodyPr>
          <a:lstStyle/>
          <a:p>
            <a:r>
              <a:rPr lang="ko-KR" altLang="en-US" sz="1200" b="1" dirty="0"/>
              <a:t>설명변수가 많은 경우 문제점 발생</a:t>
            </a:r>
          </a:p>
        </p:txBody>
      </p:sp>
      <p:sp>
        <p:nvSpPr>
          <p:cNvPr id="13" name="TextBox 12">
            <a:extLst>
              <a:ext uri="{FF2B5EF4-FFF2-40B4-BE49-F238E27FC236}">
                <a16:creationId xmlns:a16="http://schemas.microsoft.com/office/drawing/2014/main" id="{B7924513-4CB6-4976-AC3F-23D6E6D9470D}"/>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Tree>
    <p:extLst>
      <p:ext uri="{BB962C8B-B14F-4D97-AF65-F5344CB8AC3E}">
        <p14:creationId xmlns:p14="http://schemas.microsoft.com/office/powerpoint/2010/main" val="4203489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924C9C76-0BB9-44CA-A05E-0F1554197F40}"/>
              </a:ext>
            </a:extLst>
          </p:cNvPr>
          <p:cNvSpPr/>
          <p:nvPr/>
        </p:nvSpPr>
        <p:spPr>
          <a:xfrm>
            <a:off x="569615" y="915327"/>
            <a:ext cx="7992888" cy="889603"/>
          </a:xfrm>
          <a:prstGeom prst="rect">
            <a:avLst/>
          </a:prstGeom>
          <a:ln>
            <a:solidFill>
              <a:schemeClr val="accent5">
                <a:lumMod val="60000"/>
                <a:lumOff val="40000"/>
              </a:schemeClr>
            </a:solidFill>
          </a:ln>
        </p:spPr>
        <p:txBody>
          <a:bodyPr wrap="square">
            <a:spAutoFit/>
          </a:bodyPr>
          <a:lstStyle/>
          <a:p>
            <a:pPr>
              <a:lnSpc>
                <a:spcPct val="150000"/>
              </a:lnSpc>
            </a:pPr>
            <a:r>
              <a:rPr lang="ko-KR" altLang="en-US" sz="1200" dirty="0"/>
              <a:t> </a:t>
            </a:r>
            <a:r>
              <a:rPr lang="ko-KR" altLang="en-US" sz="1200" dirty="0" err="1">
                <a:highlight>
                  <a:srgbClr val="FFFF00"/>
                </a:highlight>
              </a:rPr>
              <a:t>과적합</a:t>
            </a:r>
            <a:r>
              <a:rPr lang="ko-KR" altLang="en-US" sz="1200" dirty="0">
                <a:highlight>
                  <a:srgbClr val="FFFF00"/>
                </a:highlight>
              </a:rPr>
              <a:t> 문제 발생  </a:t>
            </a:r>
            <a:r>
              <a:rPr lang="en-US" altLang="ko-KR" sz="1200" dirty="0">
                <a:highlight>
                  <a:srgbClr val="FFFF00"/>
                </a:highlight>
              </a:rPr>
              <a:t>: </a:t>
            </a:r>
            <a:r>
              <a:rPr lang="ko-KR" altLang="en-US" sz="1200" dirty="0">
                <a:highlight>
                  <a:srgbClr val="FFFF00"/>
                </a:highlight>
              </a:rPr>
              <a:t>설명변수가 많은 경우 </a:t>
            </a:r>
            <a:r>
              <a:rPr lang="ko-KR" altLang="en-US" sz="1200" dirty="0" err="1">
                <a:highlight>
                  <a:srgbClr val="FFFF00"/>
                </a:highlight>
              </a:rPr>
              <a:t>과적합</a:t>
            </a:r>
            <a:r>
              <a:rPr lang="ko-KR" altLang="en-US" sz="1200" dirty="0">
                <a:highlight>
                  <a:srgbClr val="FFFF00"/>
                </a:highlight>
              </a:rPr>
              <a:t> 문제 발생</a:t>
            </a:r>
            <a:endParaRPr lang="en-US" altLang="ko-KR" sz="1200" dirty="0"/>
          </a:p>
          <a:p>
            <a:pPr>
              <a:lnSpc>
                <a:spcPct val="150000"/>
              </a:lnSpc>
            </a:pPr>
            <a:r>
              <a:rPr lang="en-US" altLang="ko-KR" sz="1200" dirty="0"/>
              <a:t>[</a:t>
            </a:r>
            <a:r>
              <a:rPr lang="ko-KR" altLang="en-US" sz="1200" dirty="0"/>
              <a:t>선택이유 </a:t>
            </a:r>
            <a:r>
              <a:rPr lang="en-US" altLang="ko-KR" sz="1200" dirty="0"/>
              <a:t>: Parsimony Rule] </a:t>
            </a:r>
            <a:r>
              <a:rPr lang="ko-KR" altLang="en-US" sz="1200" dirty="0" err="1"/>
              <a:t>오분류</a:t>
            </a:r>
            <a:r>
              <a:rPr lang="ko-KR" altLang="en-US" sz="1200" dirty="0"/>
              <a:t> 비율이 동일하거나 차이가 없다면 판별 변수의 수가 적은 판별 방법 이 더 효율적이다</a:t>
            </a:r>
            <a:r>
              <a:rPr lang="en-US" altLang="ko-KR" sz="1200" dirty="0"/>
              <a:t>. </a:t>
            </a:r>
            <a:r>
              <a:rPr lang="ko-KR" altLang="en-US" sz="1200" dirty="0"/>
              <a:t>이유는 측정 오류 발생 가능성이 적으며 새로운 개체 판별을 위해 측정해야 하는 변수 수가 적으므로 경제적</a:t>
            </a:r>
            <a:r>
              <a:rPr lang="en-US" altLang="ko-KR" sz="1200" dirty="0"/>
              <a:t> </a:t>
            </a:r>
            <a:endParaRPr lang="ko-KR" altLang="en-US" sz="1200" dirty="0">
              <a:highlight>
                <a:srgbClr val="FFFF00"/>
              </a:highlight>
            </a:endParaRPr>
          </a:p>
        </p:txBody>
      </p:sp>
      <p:sp>
        <p:nvSpPr>
          <p:cNvPr id="8" name="직사각형 7">
            <a:extLst>
              <a:ext uri="{FF2B5EF4-FFF2-40B4-BE49-F238E27FC236}">
                <a16:creationId xmlns:a16="http://schemas.microsoft.com/office/drawing/2014/main" id="{60658573-E9C7-441D-87B6-B848A99E11C1}"/>
              </a:ext>
            </a:extLst>
          </p:cNvPr>
          <p:cNvSpPr/>
          <p:nvPr/>
        </p:nvSpPr>
        <p:spPr>
          <a:xfrm>
            <a:off x="594266" y="1864528"/>
            <a:ext cx="1904830" cy="307777"/>
          </a:xfrm>
          <a:prstGeom prst="rect">
            <a:avLst/>
          </a:prstGeom>
          <a:solidFill>
            <a:schemeClr val="tx2">
              <a:lumMod val="20000"/>
              <a:lumOff val="80000"/>
            </a:schemeClr>
          </a:solidFill>
        </p:spPr>
        <p:txBody>
          <a:bodyPr wrap="square">
            <a:spAutoFit/>
          </a:bodyPr>
          <a:lstStyle/>
          <a:p>
            <a:r>
              <a:rPr lang="en-US" altLang="ko-KR" sz="1400" b="1" dirty="0"/>
              <a:t>Stepwise selection</a:t>
            </a:r>
            <a:endParaRPr lang="ko-KR" altLang="en-US" sz="1400" dirty="0"/>
          </a:p>
        </p:txBody>
      </p:sp>
      <p:sp>
        <p:nvSpPr>
          <p:cNvPr id="9" name="직사각형 8">
            <a:extLst>
              <a:ext uri="{FF2B5EF4-FFF2-40B4-BE49-F238E27FC236}">
                <a16:creationId xmlns:a16="http://schemas.microsoft.com/office/drawing/2014/main" id="{94A20033-DEB4-4DC0-9168-200AF177B082}"/>
              </a:ext>
            </a:extLst>
          </p:cNvPr>
          <p:cNvSpPr/>
          <p:nvPr/>
        </p:nvSpPr>
        <p:spPr>
          <a:xfrm>
            <a:off x="569615" y="2187040"/>
            <a:ext cx="7601290" cy="987643"/>
          </a:xfrm>
          <a:prstGeom prst="rect">
            <a:avLst/>
          </a:prstGeom>
          <a:ln>
            <a:solidFill>
              <a:schemeClr val="accent1">
                <a:lumMod val="60000"/>
                <a:lumOff val="40000"/>
              </a:schemeClr>
            </a:solidFill>
          </a:ln>
        </p:spPr>
        <p:txBody>
          <a:bodyPr wrap="square">
            <a:spAutoFit/>
          </a:bodyPr>
          <a:lstStyle/>
          <a:p>
            <a:pPr>
              <a:lnSpc>
                <a:spcPct val="150000"/>
              </a:lnSpc>
            </a:pPr>
            <a:r>
              <a:rPr lang="ko-KR" altLang="en-US" sz="1000" dirty="0"/>
              <a:t>후진 제거법과 전진 선택법의 절충적인 형태로 전진 선택법에 따라 종속변수에 가장 큰 상관관계가 있는 독립변수를 택함과 동시에 각 단계에서 후진 제거법과 같이 회귀식에서 중요하지 않은 독립변수를 제거하는 방법</a:t>
            </a:r>
          </a:p>
          <a:p>
            <a:pPr>
              <a:lnSpc>
                <a:spcPct val="150000"/>
              </a:lnSpc>
            </a:pPr>
            <a:r>
              <a:rPr lang="ko-KR" altLang="en-US" sz="1000" dirty="0"/>
              <a:t>일단 선택된 변수들도 다른 변수가 들어간 상태에서 유의성 검정을 하여 새로운 변수보다 덜 유의하면 제거</a:t>
            </a:r>
            <a:endParaRPr lang="en-US" altLang="ko-KR" sz="1000" dirty="0"/>
          </a:p>
          <a:p>
            <a:pPr>
              <a:lnSpc>
                <a:spcPct val="150000"/>
              </a:lnSpc>
            </a:pPr>
            <a:r>
              <a:rPr lang="en-US" altLang="ko-KR" sz="1000" dirty="0"/>
              <a:t>. </a:t>
            </a:r>
            <a:r>
              <a:rPr lang="en-US" altLang="ko-KR" sz="1000" dirty="0">
                <a:sym typeface="Wingdings" panose="05000000000000000000" pitchFamily="2" charset="2"/>
              </a:rPr>
              <a:t>  </a:t>
            </a:r>
            <a:r>
              <a:rPr lang="ko-KR" altLang="en-US" sz="1000" dirty="0"/>
              <a:t>컴퓨터 하드웨어</a:t>
            </a:r>
            <a:r>
              <a:rPr lang="en-US" altLang="ko-KR" sz="1000" dirty="0"/>
              <a:t>, </a:t>
            </a:r>
            <a:r>
              <a:rPr lang="ko-KR" altLang="en-US" sz="1000" dirty="0"/>
              <a:t>소프트웨어 발달로 인하여 </a:t>
            </a:r>
            <a:r>
              <a:rPr lang="ko-KR" altLang="en-US" sz="1000" dirty="0">
                <a:highlight>
                  <a:srgbClr val="00FFFF"/>
                </a:highlight>
              </a:rPr>
              <a:t>현재는 가장 많이 사용되는 방법</a:t>
            </a:r>
          </a:p>
        </p:txBody>
      </p:sp>
      <p:sp>
        <p:nvSpPr>
          <p:cNvPr id="11" name="직사각형 10">
            <a:extLst>
              <a:ext uri="{FF2B5EF4-FFF2-40B4-BE49-F238E27FC236}">
                <a16:creationId xmlns:a16="http://schemas.microsoft.com/office/drawing/2014/main" id="{299EBD7E-1D6F-47C2-96E4-3A700F28C823}"/>
              </a:ext>
            </a:extLst>
          </p:cNvPr>
          <p:cNvSpPr/>
          <p:nvPr/>
        </p:nvSpPr>
        <p:spPr>
          <a:xfrm>
            <a:off x="594266" y="3254304"/>
            <a:ext cx="5472608" cy="2510431"/>
          </a:xfrm>
          <a:prstGeom prst="rect">
            <a:avLst/>
          </a:prstGeom>
          <a:ln>
            <a:solidFill>
              <a:schemeClr val="tx1"/>
            </a:solidFill>
          </a:ln>
        </p:spPr>
        <p:txBody>
          <a:bodyPr wrap="square">
            <a:spAutoFit/>
          </a:bodyPr>
          <a:lstStyle/>
          <a:p>
            <a:pPr>
              <a:lnSpc>
                <a:spcPct val="150000"/>
              </a:lnSpc>
            </a:pPr>
            <a:r>
              <a:rPr lang="ko-KR" altLang="en-US" sz="1200" b="1" dirty="0"/>
              <a:t>전진 선택법</a:t>
            </a:r>
            <a:r>
              <a:rPr lang="en-US" altLang="ko-KR" sz="1200" b="1" dirty="0"/>
              <a:t>(Forward selection)</a:t>
            </a:r>
          </a:p>
          <a:p>
            <a:pPr>
              <a:lnSpc>
                <a:spcPct val="150000"/>
              </a:lnSpc>
            </a:pPr>
            <a:r>
              <a:rPr lang="en-US" altLang="ko-KR" sz="1200" dirty="0"/>
              <a:t> </a:t>
            </a:r>
            <a:r>
              <a:rPr lang="ko-KR" altLang="en-US" sz="1000" dirty="0"/>
              <a:t>종속변수에 가장 큰 영향을 줄 것으로 판단되는 하나의 독립변수를 이용하여 회귀식을 수립한 후</a:t>
            </a:r>
            <a:r>
              <a:rPr lang="en-US" altLang="ko-KR" sz="1000" dirty="0"/>
              <a:t>, </a:t>
            </a:r>
            <a:r>
              <a:rPr lang="ko-KR" altLang="en-US" sz="1000" dirty="0"/>
              <a:t>단계마다 중요하다고 판단되는 독립변수를 </a:t>
            </a:r>
            <a:r>
              <a:rPr lang="ko-KR" altLang="en-US" sz="1000" u="sng" dirty="0"/>
              <a:t>하나씩 회귀식에 추가하여 </a:t>
            </a:r>
            <a:r>
              <a:rPr lang="ko-KR" altLang="en-US" sz="1000" dirty="0"/>
              <a:t>회귀모델을 다시 추정하여 새로운 독립변수의 부분검정 을 통해 중요 정도를 계산하는 방법</a:t>
            </a:r>
            <a:endParaRPr lang="en-US" altLang="ko-KR" sz="1000" dirty="0"/>
          </a:p>
          <a:p>
            <a:pPr>
              <a:lnSpc>
                <a:spcPct val="150000"/>
              </a:lnSpc>
            </a:pPr>
            <a:r>
              <a:rPr lang="en-US" altLang="ko-KR" sz="1000" kern="0" dirty="0">
                <a:solidFill>
                  <a:srgbClr val="000000"/>
                </a:solidFill>
                <a:ea typeface="함초롬바탕" panose="02030504000101010101" pitchFamily="18" charset="-127"/>
                <a:sym typeface="Wingdings" panose="05000000000000000000" pitchFamily="2" charset="2"/>
              </a:rPr>
              <a:t></a:t>
            </a:r>
            <a:r>
              <a:rPr lang="ko-KR" altLang="en-US" sz="1000" kern="0" dirty="0">
                <a:solidFill>
                  <a:srgbClr val="000000"/>
                </a:solidFill>
                <a:latin typeface="+mj-ea"/>
                <a:ea typeface="+mj-ea"/>
              </a:rPr>
              <a:t>변수가 </a:t>
            </a:r>
            <a:r>
              <a:rPr lang="en-US" altLang="ko-KR" sz="1000" kern="0" dirty="0">
                <a:solidFill>
                  <a:srgbClr val="000000"/>
                </a:solidFill>
                <a:latin typeface="+mj-ea"/>
                <a:ea typeface="+mj-ea"/>
              </a:rPr>
              <a:t>0</a:t>
            </a:r>
            <a:r>
              <a:rPr lang="ko-KR" altLang="en-US" sz="1000" kern="0" dirty="0">
                <a:solidFill>
                  <a:srgbClr val="000000"/>
                </a:solidFill>
                <a:latin typeface="+mj-ea"/>
                <a:ea typeface="+mj-ea"/>
              </a:rPr>
              <a:t>개인 상태에서 가장 </a:t>
            </a:r>
            <a:r>
              <a:rPr lang="en-US" altLang="ko-KR" sz="1000" kern="0" dirty="0">
                <a:solidFill>
                  <a:srgbClr val="000000"/>
                </a:solidFill>
                <a:latin typeface="+mj-ea"/>
                <a:ea typeface="+mj-ea"/>
              </a:rPr>
              <a:t>p-</a:t>
            </a:r>
            <a:r>
              <a:rPr lang="en-US" altLang="ko-KR" sz="1000" kern="0" dirty="0" err="1">
                <a:solidFill>
                  <a:srgbClr val="000000"/>
                </a:solidFill>
                <a:latin typeface="+mj-ea"/>
                <a:ea typeface="+mj-ea"/>
              </a:rPr>
              <a:t>vlaue</a:t>
            </a:r>
            <a:r>
              <a:rPr lang="ko-KR" altLang="en-US" sz="1000" kern="0" dirty="0">
                <a:solidFill>
                  <a:srgbClr val="000000"/>
                </a:solidFill>
                <a:latin typeface="+mj-ea"/>
                <a:ea typeface="+mj-ea"/>
              </a:rPr>
              <a:t>가 작은 변수를 순차적으로 선택</a:t>
            </a:r>
            <a:endParaRPr lang="en-US" altLang="ko-KR" sz="1000" dirty="0">
              <a:latin typeface="+mj-ea"/>
              <a:ea typeface="+mj-ea"/>
            </a:endParaRPr>
          </a:p>
          <a:p>
            <a:pPr>
              <a:lnSpc>
                <a:spcPct val="150000"/>
              </a:lnSpc>
            </a:pPr>
            <a:r>
              <a:rPr lang="ko-KR" altLang="en-US" sz="1200" b="1" dirty="0"/>
              <a:t>후진 </a:t>
            </a:r>
            <a:r>
              <a:rPr lang="ko-KR" altLang="en-US" sz="1200" b="1" dirty="0" err="1"/>
              <a:t>제거법</a:t>
            </a:r>
            <a:r>
              <a:rPr lang="en-US" altLang="ko-KR" sz="1200" b="1" dirty="0"/>
              <a:t>(Backward elimination): </a:t>
            </a:r>
          </a:p>
          <a:p>
            <a:pPr>
              <a:lnSpc>
                <a:spcPct val="150000"/>
              </a:lnSpc>
            </a:pPr>
            <a:r>
              <a:rPr lang="ko-KR" altLang="en-US" sz="1000" dirty="0"/>
              <a:t>모든 독립변수를 사용하여 하나의 회귀식을 수립하고 회귀식에서 중요하지 않은 독립변수 값들에 대한 검정을 한 후</a:t>
            </a:r>
            <a:r>
              <a:rPr lang="en-US" altLang="ko-KR" sz="1000" dirty="0"/>
              <a:t>, </a:t>
            </a:r>
            <a:r>
              <a:rPr lang="ko-KR" altLang="en-US" sz="1000" dirty="0"/>
              <a:t>그 값이 </a:t>
            </a:r>
            <a:r>
              <a:rPr lang="ko-KR" altLang="en-US" sz="1000" u="sng" dirty="0"/>
              <a:t>가장 작은 변수부터 차례로 제거하고 </a:t>
            </a:r>
            <a:r>
              <a:rPr lang="ko-KR" altLang="en-US" sz="1000" dirty="0"/>
              <a:t>남은 나머지 독립변수들을 바탕으로 회귀식을 다시 추정하는 방법</a:t>
            </a:r>
            <a:r>
              <a:rPr lang="ko-KR" altLang="en-US" sz="1000" kern="0" dirty="0">
                <a:solidFill>
                  <a:srgbClr val="000000"/>
                </a:solidFill>
                <a:ea typeface="함초롬바탕" panose="02030504000101010101" pitchFamily="18" charset="-127"/>
              </a:rPr>
              <a:t> </a:t>
            </a:r>
            <a:endParaRPr lang="en-US" altLang="ko-KR" sz="1000" kern="0" dirty="0">
              <a:solidFill>
                <a:srgbClr val="000000"/>
              </a:solidFill>
              <a:ea typeface="함초롬바탕" panose="02030504000101010101" pitchFamily="18" charset="-127"/>
            </a:endParaRPr>
          </a:p>
          <a:p>
            <a:pPr>
              <a:lnSpc>
                <a:spcPct val="150000"/>
              </a:lnSpc>
            </a:pPr>
            <a:r>
              <a:rPr lang="en-US" altLang="ko-KR" sz="1000" kern="0" dirty="0">
                <a:solidFill>
                  <a:srgbClr val="000000"/>
                </a:solidFill>
                <a:latin typeface="+mj-ea"/>
                <a:ea typeface="+mj-ea"/>
                <a:sym typeface="Wingdings" panose="05000000000000000000" pitchFamily="2" charset="2"/>
              </a:rPr>
              <a:t></a:t>
            </a:r>
            <a:r>
              <a:rPr lang="ko-KR" altLang="en-US" sz="1000" kern="0" dirty="0">
                <a:solidFill>
                  <a:srgbClr val="000000"/>
                </a:solidFill>
                <a:latin typeface="+mj-ea"/>
                <a:ea typeface="+mj-ea"/>
              </a:rPr>
              <a:t>변수를 </a:t>
            </a:r>
            <a:r>
              <a:rPr lang="en-US" altLang="ko-KR" sz="1000" kern="0" dirty="0">
                <a:solidFill>
                  <a:srgbClr val="000000"/>
                </a:solidFill>
                <a:latin typeface="+mj-ea"/>
                <a:ea typeface="+mj-ea"/>
              </a:rPr>
              <a:t>n</a:t>
            </a:r>
            <a:r>
              <a:rPr lang="ko-KR" altLang="en-US" sz="1000" kern="0" dirty="0">
                <a:solidFill>
                  <a:srgbClr val="000000"/>
                </a:solidFill>
                <a:latin typeface="+mj-ea"/>
                <a:ea typeface="+mj-ea"/>
              </a:rPr>
              <a:t>개 모두 넣은 상태에서 </a:t>
            </a:r>
            <a:r>
              <a:rPr lang="en-US" altLang="ko-KR" sz="1000" kern="0" dirty="0">
                <a:solidFill>
                  <a:srgbClr val="000000"/>
                </a:solidFill>
                <a:latin typeface="+mj-ea"/>
                <a:ea typeface="+mj-ea"/>
              </a:rPr>
              <a:t>p-value</a:t>
            </a:r>
            <a:r>
              <a:rPr lang="ko-KR" altLang="en-US" sz="1000" kern="0" dirty="0">
                <a:solidFill>
                  <a:srgbClr val="000000"/>
                </a:solidFill>
                <a:latin typeface="+mj-ea"/>
                <a:ea typeface="+mj-ea"/>
              </a:rPr>
              <a:t>가 제일 큰 변수를 순차적으로 제거</a:t>
            </a:r>
            <a:endParaRPr lang="en-US" altLang="ko-KR" sz="1000" dirty="0">
              <a:latin typeface="+mj-ea"/>
              <a:ea typeface="+mj-ea"/>
            </a:endParaRPr>
          </a:p>
        </p:txBody>
      </p:sp>
      <p:sp>
        <p:nvSpPr>
          <p:cNvPr id="2" name="직사각형 1">
            <a:extLst>
              <a:ext uri="{FF2B5EF4-FFF2-40B4-BE49-F238E27FC236}">
                <a16:creationId xmlns:a16="http://schemas.microsoft.com/office/drawing/2014/main" id="{0B439F20-DFB3-436F-9092-A01ECBD3496D}"/>
              </a:ext>
            </a:extLst>
          </p:cNvPr>
          <p:cNvSpPr/>
          <p:nvPr/>
        </p:nvSpPr>
        <p:spPr>
          <a:xfrm>
            <a:off x="611560" y="5871105"/>
            <a:ext cx="5256584" cy="553998"/>
          </a:xfrm>
          <a:prstGeom prst="rect">
            <a:avLst/>
          </a:prstGeom>
        </p:spPr>
        <p:txBody>
          <a:bodyPr wrap="square">
            <a:spAutoFit/>
          </a:bodyPr>
          <a:lstStyle/>
          <a:p>
            <a:r>
              <a:rPr lang="en-US" altLang="ko-KR" sz="1000" dirty="0">
                <a:solidFill>
                  <a:srgbClr val="000000"/>
                </a:solidFill>
                <a:latin typeface="맑은 고딕" panose="020B0503020000020004" pitchFamily="50" charset="-127"/>
                <a:ea typeface="맑은 고딕" panose="020B0503020000020004" pitchFamily="50" charset="-127"/>
              </a:rPr>
              <a:t>Columbia </a:t>
            </a:r>
            <a:r>
              <a:rPr lang="ko-KR" altLang="en-US" sz="1000" dirty="0">
                <a:solidFill>
                  <a:srgbClr val="000000"/>
                </a:solidFill>
                <a:latin typeface="맑은 고딕" panose="020B0503020000020004" pitchFamily="50" charset="-127"/>
                <a:ea typeface="맑은 고딕" panose="020B0503020000020004" pitchFamily="50" charset="-127"/>
              </a:rPr>
              <a:t>대학교에서 제공하는 변수 선택 </a:t>
            </a:r>
            <a:r>
              <a:rPr lang="en-US" altLang="ko-KR" sz="1000" dirty="0">
                <a:solidFill>
                  <a:srgbClr val="000000"/>
                </a:solidFill>
                <a:latin typeface="맑은 고딕" panose="020B0503020000020004" pitchFamily="50" charset="-127"/>
                <a:ea typeface="맑은 고딕" panose="020B0503020000020004" pitchFamily="50" charset="-127"/>
              </a:rPr>
              <a:t>Guide </a:t>
            </a:r>
            <a:r>
              <a:rPr lang="ko-KR" altLang="en-US" sz="1000" dirty="0">
                <a:solidFill>
                  <a:srgbClr val="000000"/>
                </a:solidFill>
                <a:latin typeface="맑은 고딕" panose="020B0503020000020004" pitchFamily="50" charset="-127"/>
                <a:ea typeface="맑은 고딕" panose="020B0503020000020004" pitchFamily="50" charset="-127"/>
              </a:rPr>
              <a:t>역시 전진</a:t>
            </a:r>
            <a:r>
              <a:rPr lang="en-US" altLang="ko-KR" sz="1000" dirty="0">
                <a:solidFill>
                  <a:srgbClr val="000000"/>
                </a:solidFill>
                <a:latin typeface="맑은 고딕" panose="020B0503020000020004" pitchFamily="50" charset="-127"/>
                <a:ea typeface="맑은 고딕" panose="020B0503020000020004" pitchFamily="50" charset="-127"/>
              </a:rPr>
              <a:t>, </a:t>
            </a:r>
            <a:r>
              <a:rPr lang="ko-KR" altLang="en-US" sz="1000" dirty="0">
                <a:solidFill>
                  <a:srgbClr val="000000"/>
                </a:solidFill>
                <a:latin typeface="맑은 고딕" panose="020B0503020000020004" pitchFamily="50" charset="-127"/>
                <a:ea typeface="맑은 고딕" panose="020B0503020000020004" pitchFamily="50" charset="-127"/>
              </a:rPr>
              <a:t>후진</a:t>
            </a:r>
            <a:r>
              <a:rPr lang="en-US" altLang="ko-KR" sz="1000" dirty="0">
                <a:solidFill>
                  <a:srgbClr val="000000"/>
                </a:solidFill>
                <a:latin typeface="맑은 고딕" panose="020B0503020000020004" pitchFamily="50" charset="-127"/>
                <a:ea typeface="맑은 고딕" panose="020B0503020000020004" pitchFamily="50" charset="-127"/>
              </a:rPr>
              <a:t>, </a:t>
            </a:r>
            <a:r>
              <a:rPr lang="ko-KR" altLang="en-US" sz="1000" dirty="0">
                <a:solidFill>
                  <a:srgbClr val="000000"/>
                </a:solidFill>
                <a:latin typeface="맑은 고딕" panose="020B0503020000020004" pitchFamily="50" charset="-127"/>
                <a:ea typeface="맑은 고딕" panose="020B0503020000020004" pitchFamily="50" charset="-127"/>
              </a:rPr>
              <a:t>단계별 방법을 추천하나 기준은 </a:t>
            </a:r>
            <a:r>
              <a:rPr lang="en-US" altLang="ko-KR" sz="1000" dirty="0">
                <a:solidFill>
                  <a:srgbClr val="000000"/>
                </a:solidFill>
                <a:latin typeface="맑은 고딕" panose="020B0503020000020004" pitchFamily="50" charset="-127"/>
                <a:ea typeface="맑은 고딕" panose="020B0503020000020004" pitchFamily="50" charset="-127"/>
              </a:rPr>
              <a:t>AIC, BIC</a:t>
            </a:r>
            <a:r>
              <a:rPr lang="ko-KR" altLang="en-US" sz="1000" dirty="0">
                <a:solidFill>
                  <a:srgbClr val="000000"/>
                </a:solidFill>
                <a:latin typeface="맑은 고딕" panose="020B0503020000020004" pitchFamily="50" charset="-127"/>
                <a:ea typeface="맑은 고딕" panose="020B0503020000020004" pitchFamily="50" charset="-127"/>
              </a:rPr>
              <a:t>인 것으로 보아 </a:t>
            </a:r>
            <a:r>
              <a:rPr lang="en-US" altLang="ko-KR" sz="1000" dirty="0">
                <a:solidFill>
                  <a:srgbClr val="000000"/>
                </a:solidFill>
                <a:latin typeface="맑은 고딕" panose="020B0503020000020004" pitchFamily="50" charset="-127"/>
                <a:ea typeface="맑은 고딕" panose="020B0503020000020004" pitchFamily="50" charset="-127"/>
              </a:rPr>
              <a:t>"p </a:t>
            </a:r>
            <a:r>
              <a:rPr lang="ko-KR" altLang="en-US" sz="1000" dirty="0">
                <a:solidFill>
                  <a:srgbClr val="000000"/>
                </a:solidFill>
                <a:latin typeface="맑은 고딕" panose="020B0503020000020004" pitchFamily="50" charset="-127"/>
                <a:ea typeface="맑은 고딕" panose="020B0503020000020004" pitchFamily="50" charset="-127"/>
              </a:rPr>
              <a:t>값 기준의 단계 선택법</a:t>
            </a:r>
            <a:r>
              <a:rPr lang="en-US" altLang="ko-KR" sz="1000" dirty="0">
                <a:solidFill>
                  <a:srgbClr val="000000"/>
                </a:solidFill>
                <a:latin typeface="맑은 고딕" panose="020B0503020000020004" pitchFamily="50" charset="-127"/>
                <a:ea typeface="맑은 고딕" panose="020B0503020000020004" pitchFamily="50" charset="-127"/>
              </a:rPr>
              <a:t>"</a:t>
            </a:r>
            <a:r>
              <a:rPr lang="ko-KR" altLang="en-US" sz="1000" dirty="0">
                <a:solidFill>
                  <a:srgbClr val="000000"/>
                </a:solidFill>
                <a:latin typeface="맑은 고딕" panose="020B0503020000020004" pitchFamily="50" charset="-127"/>
                <a:ea typeface="맑은 고딕" panose="020B0503020000020004" pitchFamily="50" charset="-127"/>
              </a:rPr>
              <a:t>보다는 </a:t>
            </a:r>
            <a:r>
              <a:rPr lang="en-US" altLang="ko-KR" sz="1000" dirty="0">
                <a:solidFill>
                  <a:srgbClr val="000000"/>
                </a:solidFill>
                <a:latin typeface="맑은 고딕" panose="020B0503020000020004" pitchFamily="50" charset="-127"/>
                <a:ea typeface="맑은 고딕" panose="020B0503020000020004" pitchFamily="50" charset="-127"/>
              </a:rPr>
              <a:t>"Criterion</a:t>
            </a:r>
            <a:r>
              <a:rPr lang="ko-KR" altLang="en-US" sz="1000" dirty="0">
                <a:solidFill>
                  <a:srgbClr val="000000"/>
                </a:solidFill>
                <a:latin typeface="맑은 고딕" panose="020B0503020000020004" pitchFamily="50" charset="-127"/>
                <a:ea typeface="맑은 고딕" panose="020B0503020000020004" pitchFamily="50" charset="-127"/>
              </a:rPr>
              <a:t>을 통해 적합한 변수를 선택하는 것</a:t>
            </a:r>
            <a:r>
              <a:rPr lang="en-US" altLang="ko-KR" sz="1000" dirty="0">
                <a:solidFill>
                  <a:srgbClr val="000000"/>
                </a:solidFill>
                <a:latin typeface="맑은 고딕" panose="020B0503020000020004" pitchFamily="50" charset="-127"/>
                <a:ea typeface="맑은 고딕" panose="020B0503020000020004" pitchFamily="50" charset="-127"/>
              </a:rPr>
              <a:t>"</a:t>
            </a:r>
            <a:r>
              <a:rPr lang="ko-KR" altLang="en-US" sz="1000" dirty="0">
                <a:solidFill>
                  <a:srgbClr val="000000"/>
                </a:solidFill>
                <a:latin typeface="맑은 고딕" panose="020B0503020000020004" pitchFamily="50" charset="-127"/>
                <a:ea typeface="맑은 고딕" panose="020B0503020000020004" pitchFamily="50" charset="-127"/>
              </a:rPr>
              <a:t>이 합리적이라 판단</a:t>
            </a:r>
            <a:endParaRPr lang="ko-KR" altLang="en-US" sz="1000" dirty="0"/>
          </a:p>
        </p:txBody>
      </p:sp>
      <p:sp>
        <p:nvSpPr>
          <p:cNvPr id="3" name="직사각형 2">
            <a:extLst>
              <a:ext uri="{FF2B5EF4-FFF2-40B4-BE49-F238E27FC236}">
                <a16:creationId xmlns:a16="http://schemas.microsoft.com/office/drawing/2014/main" id="{50E582AB-2C5D-476F-B176-E47FD5E39541}"/>
              </a:ext>
            </a:extLst>
          </p:cNvPr>
          <p:cNvSpPr/>
          <p:nvPr/>
        </p:nvSpPr>
        <p:spPr>
          <a:xfrm>
            <a:off x="6317205" y="3722798"/>
            <a:ext cx="2605590" cy="400110"/>
          </a:xfrm>
          <a:prstGeom prst="rect">
            <a:avLst/>
          </a:prstGeom>
        </p:spPr>
        <p:txBody>
          <a:bodyPr wrap="square">
            <a:spAutoFit/>
          </a:bodyPr>
          <a:lstStyle/>
          <a:p>
            <a:r>
              <a:rPr lang="ko-KR" altLang="en-US" sz="1000" i="1" dirty="0">
                <a:solidFill>
                  <a:srgbClr val="000000"/>
                </a:solidFill>
                <a:latin typeface="맑은 고딕" panose="020B0503020000020004" pitchFamily="50" charset="-127"/>
                <a:ea typeface="맑은 고딕" panose="020B0503020000020004" pitchFamily="50" charset="-127"/>
              </a:rPr>
              <a:t>변수 </a:t>
            </a:r>
            <a:r>
              <a:rPr lang="ko-KR" altLang="en-US" sz="1000" i="1" dirty="0" err="1">
                <a:solidFill>
                  <a:srgbClr val="000000"/>
                </a:solidFill>
                <a:latin typeface="맑은 고딕" panose="020B0503020000020004" pitchFamily="50" charset="-127"/>
                <a:ea typeface="맑은 고딕" panose="020B0503020000020004" pitchFamily="50" charset="-127"/>
              </a:rPr>
              <a:t>갯수에</a:t>
            </a:r>
            <a:r>
              <a:rPr lang="ko-KR" altLang="en-US" sz="1000" i="1" dirty="0">
                <a:solidFill>
                  <a:srgbClr val="000000"/>
                </a:solidFill>
                <a:latin typeface="맑은 고딕" panose="020B0503020000020004" pitchFamily="50" charset="-127"/>
                <a:ea typeface="맑은 고딕" panose="020B0503020000020004" pitchFamily="50" charset="-127"/>
              </a:rPr>
              <a:t> 따른 </a:t>
            </a:r>
            <a:r>
              <a:rPr lang="en-US" altLang="ko-KR" sz="1000" i="1" dirty="0">
                <a:solidFill>
                  <a:srgbClr val="000000"/>
                </a:solidFill>
                <a:latin typeface="맑은 고딕" panose="020B0503020000020004" pitchFamily="50" charset="-127"/>
                <a:ea typeface="맑은 고딕" panose="020B0503020000020004" pitchFamily="50" charset="-127"/>
              </a:rPr>
              <a:t>bias</a:t>
            </a:r>
            <a:r>
              <a:rPr lang="ko-KR" altLang="en-US" sz="1000" i="1" dirty="0">
                <a:solidFill>
                  <a:srgbClr val="000000"/>
                </a:solidFill>
                <a:latin typeface="맑은 고딕" panose="020B0503020000020004" pitchFamily="50" charset="-127"/>
                <a:ea typeface="맑은 고딕" panose="020B0503020000020004" pitchFamily="50" charset="-127"/>
              </a:rPr>
              <a:t>와 </a:t>
            </a:r>
            <a:r>
              <a:rPr lang="en-US" altLang="ko-KR" sz="1000" i="1" dirty="0">
                <a:solidFill>
                  <a:srgbClr val="000000"/>
                </a:solidFill>
                <a:latin typeface="맑은 고딕" panose="020B0503020000020004" pitchFamily="50" charset="-127"/>
                <a:ea typeface="맑은 고딕" panose="020B0503020000020004" pitchFamily="50" charset="-127"/>
              </a:rPr>
              <a:t>variance </a:t>
            </a:r>
            <a:r>
              <a:rPr lang="ko-KR" altLang="en-US" sz="1000" i="1" dirty="0">
                <a:solidFill>
                  <a:srgbClr val="000000"/>
                </a:solidFill>
                <a:latin typeface="맑은 고딕" panose="020B0503020000020004" pitchFamily="50" charset="-127"/>
                <a:ea typeface="맑은 고딕" panose="020B0503020000020004" pitchFamily="50" charset="-127"/>
              </a:rPr>
              <a:t>관계는 최적 모델 선택을 위한 균형점을 제시</a:t>
            </a:r>
            <a:endParaRPr lang="ko-KR" altLang="en-US" sz="1000" i="1" dirty="0"/>
          </a:p>
        </p:txBody>
      </p:sp>
      <p:pic>
        <p:nvPicPr>
          <p:cNvPr id="10" name="그림 9">
            <a:extLst>
              <a:ext uri="{FF2B5EF4-FFF2-40B4-BE49-F238E27FC236}">
                <a16:creationId xmlns:a16="http://schemas.microsoft.com/office/drawing/2014/main" id="{BB9CB34A-9571-49AA-A39B-DE6117D51ADD}"/>
              </a:ext>
            </a:extLst>
          </p:cNvPr>
          <p:cNvPicPr>
            <a:picLocks noChangeAspect="1"/>
          </p:cNvPicPr>
          <p:nvPr/>
        </p:nvPicPr>
        <p:blipFill>
          <a:blip r:embed="rId2"/>
          <a:stretch>
            <a:fillRect/>
          </a:stretch>
        </p:blipFill>
        <p:spPr>
          <a:xfrm>
            <a:off x="6243961" y="4270727"/>
            <a:ext cx="2752078" cy="1514686"/>
          </a:xfrm>
          <a:prstGeom prst="rect">
            <a:avLst/>
          </a:prstGeom>
        </p:spPr>
      </p:pic>
      <p:sp>
        <p:nvSpPr>
          <p:cNvPr id="12" name="바닥글 개체 틀 11">
            <a:extLst>
              <a:ext uri="{FF2B5EF4-FFF2-40B4-BE49-F238E27FC236}">
                <a16:creationId xmlns:a16="http://schemas.microsoft.com/office/drawing/2014/main" id="{B56B5CA6-A4CE-4DC5-B933-FC6625475553}"/>
              </a:ext>
            </a:extLst>
          </p:cNvPr>
          <p:cNvSpPr>
            <a:spLocks noGrp="1"/>
          </p:cNvSpPr>
          <p:nvPr>
            <p:ph type="ftr" sz="quarter" idx="11"/>
          </p:nvPr>
        </p:nvSpPr>
        <p:spPr/>
        <p:txBody>
          <a:bodyPr/>
          <a:lstStyle/>
          <a:p>
            <a:r>
              <a:rPr lang="en-US" altLang="ko-KR"/>
              <a:t>UBION PBL- FBA</a:t>
            </a:r>
            <a:endParaRPr lang="ko-KR" altLang="en-US"/>
          </a:p>
        </p:txBody>
      </p:sp>
      <p:sp>
        <p:nvSpPr>
          <p:cNvPr id="13" name="슬라이드 번호 개체 틀 12">
            <a:extLst>
              <a:ext uri="{FF2B5EF4-FFF2-40B4-BE49-F238E27FC236}">
                <a16:creationId xmlns:a16="http://schemas.microsoft.com/office/drawing/2014/main" id="{A0491147-B385-439B-9327-FEADD3BF1D0F}"/>
              </a:ext>
            </a:extLst>
          </p:cNvPr>
          <p:cNvSpPr>
            <a:spLocks noGrp="1"/>
          </p:cNvSpPr>
          <p:nvPr>
            <p:ph type="sldNum" sz="quarter" idx="12"/>
          </p:nvPr>
        </p:nvSpPr>
        <p:spPr/>
        <p:txBody>
          <a:bodyPr/>
          <a:lstStyle/>
          <a:p>
            <a:fld id="{DE77BB65-F969-4654-BF30-45C70C1BE112}" type="slidenum">
              <a:rPr lang="ko-KR" altLang="en-US" smtClean="0"/>
              <a:pPr/>
              <a:t>104</a:t>
            </a:fld>
            <a:endParaRPr lang="ko-KR" altLang="en-US"/>
          </a:p>
        </p:txBody>
      </p:sp>
      <p:sp>
        <p:nvSpPr>
          <p:cNvPr id="15" name="TextBox 14">
            <a:extLst>
              <a:ext uri="{FF2B5EF4-FFF2-40B4-BE49-F238E27FC236}">
                <a16:creationId xmlns:a16="http://schemas.microsoft.com/office/drawing/2014/main" id="{1ED5F769-57FE-43D7-974E-C92B3FACA44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7" name="직사각형 16">
            <a:extLst>
              <a:ext uri="{FF2B5EF4-FFF2-40B4-BE49-F238E27FC236}">
                <a16:creationId xmlns:a16="http://schemas.microsoft.com/office/drawing/2014/main" id="{30D2D921-2E0F-4B55-A1EA-F018DC335D3F}"/>
              </a:ext>
            </a:extLst>
          </p:cNvPr>
          <p:cNvSpPr/>
          <p:nvPr/>
        </p:nvSpPr>
        <p:spPr>
          <a:xfrm>
            <a:off x="2224338" y="356744"/>
            <a:ext cx="4926157" cy="369332"/>
          </a:xfrm>
          <a:prstGeom prst="rect">
            <a:avLst/>
          </a:prstGeom>
        </p:spPr>
        <p:txBody>
          <a:bodyPr wrap="none">
            <a:spAutoFit/>
          </a:bodyPr>
          <a:lstStyle/>
          <a:p>
            <a:pPr fontAlgn="base"/>
            <a:r>
              <a:rPr lang="ko-KR" altLang="en-US" b="1" dirty="0">
                <a:solidFill>
                  <a:srgbClr val="000000"/>
                </a:solidFill>
                <a:latin typeface="Nanum Gothic"/>
              </a:rPr>
              <a:t> </a:t>
            </a:r>
            <a:r>
              <a:rPr lang="en-US" altLang="ko-KR" b="1" dirty="0">
                <a:solidFill>
                  <a:srgbClr val="000000"/>
                </a:solidFill>
                <a:latin typeface="Nanum Gothic"/>
              </a:rPr>
              <a:t>3. </a:t>
            </a:r>
            <a:r>
              <a:rPr lang="ko-KR" altLang="en-US" b="1" dirty="0">
                <a:solidFill>
                  <a:srgbClr val="000000"/>
                </a:solidFill>
                <a:latin typeface="Nanum Gothic"/>
              </a:rPr>
              <a:t>회귀분석 </a:t>
            </a:r>
            <a:r>
              <a:rPr lang="en-US" altLang="ko-KR" b="1" dirty="0">
                <a:solidFill>
                  <a:srgbClr val="000000"/>
                </a:solidFill>
                <a:latin typeface="Nanum Gothic"/>
              </a:rPr>
              <a:t>;  </a:t>
            </a:r>
            <a:r>
              <a:rPr lang="ko-KR" altLang="en-US" b="1" dirty="0">
                <a:solidFill>
                  <a:srgbClr val="000000"/>
                </a:solidFill>
                <a:latin typeface="Nanum Gothic"/>
              </a:rPr>
              <a:t>변수 선택 방법</a:t>
            </a:r>
            <a:r>
              <a:rPr lang="en-US" altLang="ko-KR" b="1" dirty="0">
                <a:solidFill>
                  <a:srgbClr val="000000"/>
                </a:solidFill>
                <a:latin typeface="Nanum Gothic"/>
              </a:rPr>
              <a:t>(variable selection)</a:t>
            </a:r>
            <a:endParaRPr lang="en-US" altLang="ko-KR" b="1" i="0" dirty="0">
              <a:solidFill>
                <a:srgbClr val="212529"/>
              </a:solidFill>
              <a:effectLst/>
              <a:latin typeface="Spoqa Han Sans"/>
            </a:endParaRPr>
          </a:p>
        </p:txBody>
      </p:sp>
    </p:spTree>
    <p:extLst>
      <p:ext uri="{BB962C8B-B14F-4D97-AF65-F5344CB8AC3E}">
        <p14:creationId xmlns:p14="http://schemas.microsoft.com/office/powerpoint/2010/main" val="1069646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9" name="직사각형 8">
            <a:extLst>
              <a:ext uri="{FF2B5EF4-FFF2-40B4-BE49-F238E27FC236}">
                <a16:creationId xmlns:a16="http://schemas.microsoft.com/office/drawing/2014/main" id="{FCEBA8F7-6166-4B1A-91B6-BB3FEE2E6949}"/>
              </a:ext>
            </a:extLst>
          </p:cNvPr>
          <p:cNvSpPr/>
          <p:nvPr/>
        </p:nvSpPr>
        <p:spPr>
          <a:xfrm>
            <a:off x="3995936" y="1003203"/>
            <a:ext cx="2167581" cy="475066"/>
          </a:xfrm>
          <a:prstGeom prst="rect">
            <a:avLst/>
          </a:prstGeom>
        </p:spPr>
        <p:txBody>
          <a:bodyPr wrap="none">
            <a:spAutoFit/>
          </a:bodyPr>
          <a:lstStyle/>
          <a:p>
            <a:pPr algn="just" fontAlgn="base">
              <a:lnSpc>
                <a:spcPct val="160000"/>
              </a:lnSpc>
            </a:pPr>
            <a:r>
              <a:rPr lang="en-US" altLang="ko-KR" kern="0" dirty="0">
                <a:solidFill>
                  <a:srgbClr val="000000"/>
                </a:solidFill>
                <a:latin typeface="+mj-ea"/>
                <a:ea typeface="+mj-ea"/>
              </a:rPr>
              <a:t>* Feature Selection</a:t>
            </a:r>
          </a:p>
        </p:txBody>
      </p:sp>
      <p:sp>
        <p:nvSpPr>
          <p:cNvPr id="10" name="직사각형 9">
            <a:extLst>
              <a:ext uri="{FF2B5EF4-FFF2-40B4-BE49-F238E27FC236}">
                <a16:creationId xmlns:a16="http://schemas.microsoft.com/office/drawing/2014/main" id="{C384808E-2786-41A3-83A6-E7E0B876F6B1}"/>
              </a:ext>
            </a:extLst>
          </p:cNvPr>
          <p:cNvSpPr/>
          <p:nvPr/>
        </p:nvSpPr>
        <p:spPr>
          <a:xfrm>
            <a:off x="469581" y="1087965"/>
            <a:ext cx="3238387" cy="369332"/>
          </a:xfrm>
          <a:prstGeom prst="rect">
            <a:avLst/>
          </a:prstGeom>
        </p:spPr>
        <p:txBody>
          <a:bodyPr wrap="none">
            <a:spAutoFit/>
          </a:bodyPr>
          <a:lstStyle/>
          <a:p>
            <a:r>
              <a:rPr lang="en-US" altLang="ko-KR" dirty="0">
                <a:solidFill>
                  <a:srgbClr val="222222"/>
                </a:solidFill>
                <a:latin typeface="Spoqa Han Sans"/>
              </a:rPr>
              <a:t>*</a:t>
            </a:r>
            <a:r>
              <a:rPr lang="ko-KR" altLang="en-US" dirty="0">
                <a:solidFill>
                  <a:srgbClr val="222222"/>
                </a:solidFill>
                <a:latin typeface="Spoqa Han Sans"/>
              </a:rPr>
              <a:t>정형 </a:t>
            </a:r>
            <a:r>
              <a:rPr lang="ko-KR" altLang="en-US" dirty="0" err="1">
                <a:solidFill>
                  <a:srgbClr val="222222"/>
                </a:solidFill>
                <a:latin typeface="Spoqa Han Sans"/>
              </a:rPr>
              <a:t>데이터마이닝</a:t>
            </a:r>
            <a:r>
              <a:rPr lang="en-US" altLang="ko-KR" dirty="0">
                <a:solidFill>
                  <a:srgbClr val="222222"/>
                </a:solidFill>
                <a:latin typeface="Spoqa Han Sans"/>
              </a:rPr>
              <a:t>_</a:t>
            </a:r>
            <a:r>
              <a:rPr lang="ko-KR" altLang="en-US" dirty="0">
                <a:solidFill>
                  <a:srgbClr val="222222"/>
                </a:solidFill>
                <a:latin typeface="Spoqa Han Sans"/>
              </a:rPr>
              <a:t>변수선택</a:t>
            </a:r>
            <a:endParaRPr lang="ko-KR" altLang="en-US" b="0" i="0" dirty="0">
              <a:solidFill>
                <a:srgbClr val="222222"/>
              </a:solidFill>
              <a:effectLst/>
              <a:latin typeface="Spoqa Han Sans"/>
            </a:endParaRPr>
          </a:p>
        </p:txBody>
      </p:sp>
      <p:sp>
        <p:nvSpPr>
          <p:cNvPr id="11" name="직사각형 10">
            <a:extLst>
              <a:ext uri="{FF2B5EF4-FFF2-40B4-BE49-F238E27FC236}">
                <a16:creationId xmlns:a16="http://schemas.microsoft.com/office/drawing/2014/main" id="{B01C0E22-537D-4465-9190-CB4F651A3E87}"/>
              </a:ext>
            </a:extLst>
          </p:cNvPr>
          <p:cNvSpPr/>
          <p:nvPr/>
        </p:nvSpPr>
        <p:spPr>
          <a:xfrm>
            <a:off x="539552" y="1769363"/>
            <a:ext cx="7776864" cy="3760581"/>
          </a:xfrm>
          <a:prstGeom prst="rect">
            <a:avLst/>
          </a:prstGeom>
          <a:ln>
            <a:solidFill>
              <a:srgbClr val="0070C0"/>
            </a:solidFill>
          </a:ln>
        </p:spPr>
        <p:txBody>
          <a:bodyPr wrap="square">
            <a:spAutoFit/>
          </a:bodyPr>
          <a:lstStyle/>
          <a:p>
            <a:r>
              <a:rPr lang="en-US" altLang="ko-KR" sz="1200" b="1" dirty="0">
                <a:solidFill>
                  <a:srgbClr val="000000"/>
                </a:solidFill>
                <a:latin typeface="Spoqa Han Sans"/>
              </a:rPr>
              <a:t>1. </a:t>
            </a:r>
            <a:r>
              <a:rPr lang="ko-KR" altLang="en-US" sz="1200" b="1" dirty="0">
                <a:solidFill>
                  <a:srgbClr val="000000"/>
                </a:solidFill>
                <a:latin typeface="Spoqa Han Sans"/>
              </a:rPr>
              <a:t>변수 선정 사유</a:t>
            </a:r>
            <a:endParaRPr lang="ko-KR" altLang="en-US" sz="1200" dirty="0">
              <a:solidFill>
                <a:srgbClr val="555555"/>
              </a:solidFill>
              <a:latin typeface="Spoqa Han Sans"/>
            </a:endParaRPr>
          </a:p>
          <a:p>
            <a:pPr>
              <a:lnSpc>
                <a:spcPct val="150000"/>
              </a:lnSpc>
            </a:pPr>
            <a:r>
              <a:rPr lang="ko-KR" altLang="en-US" sz="1200" dirty="0">
                <a:solidFill>
                  <a:srgbClr val="000000"/>
                </a:solidFill>
                <a:latin typeface="Spoqa Han Sans"/>
              </a:rPr>
              <a:t>   </a:t>
            </a:r>
            <a:r>
              <a:rPr lang="ko-KR" altLang="en-US" sz="1000" dirty="0">
                <a:solidFill>
                  <a:srgbClr val="000000"/>
                </a:solidFill>
                <a:latin typeface="Spoqa Han Sans"/>
              </a:rPr>
              <a:t>  </a:t>
            </a:r>
            <a:r>
              <a:rPr lang="en-US" altLang="ko-KR" sz="1000" dirty="0">
                <a:solidFill>
                  <a:srgbClr val="000000"/>
                </a:solidFill>
                <a:latin typeface="Spoqa Han Sans"/>
              </a:rPr>
              <a:t>- </a:t>
            </a:r>
            <a:r>
              <a:rPr lang="ko-KR" altLang="en-US" sz="1000" dirty="0">
                <a:solidFill>
                  <a:srgbClr val="000000"/>
                </a:solidFill>
                <a:latin typeface="Spoqa Han Sans"/>
              </a:rPr>
              <a:t>데이터의 독립변수</a:t>
            </a:r>
            <a:r>
              <a:rPr lang="en-US" altLang="ko-KR" sz="1000" dirty="0">
                <a:solidFill>
                  <a:srgbClr val="000000"/>
                </a:solidFill>
                <a:latin typeface="Spoqa Han Sans"/>
              </a:rPr>
              <a:t>(X) </a:t>
            </a:r>
            <a:r>
              <a:rPr lang="ko-KR" altLang="en-US" sz="1000" dirty="0">
                <a:solidFill>
                  <a:srgbClr val="000000"/>
                </a:solidFill>
                <a:latin typeface="Spoqa Han Sans"/>
              </a:rPr>
              <a:t>중 에서  </a:t>
            </a:r>
            <a:r>
              <a:rPr lang="en-US" altLang="ko-KR" sz="1000" dirty="0">
                <a:solidFill>
                  <a:srgbClr val="000000"/>
                </a:solidFill>
                <a:latin typeface="Spoqa Han Sans"/>
              </a:rPr>
              <a:t>Y</a:t>
            </a:r>
            <a:r>
              <a:rPr lang="ko-KR" altLang="en-US" sz="1000" dirty="0">
                <a:solidFill>
                  <a:srgbClr val="000000"/>
                </a:solidFill>
                <a:latin typeface="Spoqa Han Sans"/>
              </a:rPr>
              <a:t>값에 가장 관련성이 높은 </a:t>
            </a:r>
            <a:r>
              <a:rPr lang="en-US" altLang="ko-KR" sz="1000" dirty="0">
                <a:solidFill>
                  <a:srgbClr val="000000"/>
                </a:solidFill>
                <a:latin typeface="Spoqa Han Sans"/>
              </a:rPr>
              <a:t>Feature</a:t>
            </a:r>
            <a:r>
              <a:rPr lang="ko-KR" altLang="en-US" sz="1000" dirty="0">
                <a:solidFill>
                  <a:srgbClr val="000000"/>
                </a:solidFill>
                <a:latin typeface="Spoqa Han Sans"/>
              </a:rPr>
              <a:t>를 선정하는 방법</a:t>
            </a:r>
            <a:endParaRPr lang="ko-KR" altLang="en-US" sz="1000" dirty="0">
              <a:solidFill>
                <a:srgbClr val="555555"/>
              </a:solidFill>
              <a:latin typeface="Spoqa Han Sans"/>
            </a:endParaRPr>
          </a:p>
          <a:p>
            <a:pPr>
              <a:lnSpc>
                <a:spcPct val="150000"/>
              </a:lnSpc>
            </a:pPr>
            <a:r>
              <a:rPr lang="ko-KR" altLang="en-US" sz="1000" dirty="0">
                <a:solidFill>
                  <a:srgbClr val="000000"/>
                </a:solidFill>
                <a:latin typeface="Spoqa Han Sans"/>
              </a:rPr>
              <a:t>     </a:t>
            </a:r>
            <a:r>
              <a:rPr lang="en-US" altLang="ko-KR" sz="1000" dirty="0">
                <a:solidFill>
                  <a:srgbClr val="000000"/>
                </a:solidFill>
                <a:latin typeface="Spoqa Han Sans"/>
                <a:sym typeface="Wingdings" panose="05000000000000000000" pitchFamily="2" charset="2"/>
              </a:rPr>
              <a:t></a:t>
            </a:r>
            <a:r>
              <a:rPr lang="en-US" altLang="ko-KR" sz="1000" dirty="0">
                <a:solidFill>
                  <a:srgbClr val="000000"/>
                </a:solidFill>
                <a:latin typeface="Spoqa Han Sans"/>
              </a:rPr>
              <a:t> </a:t>
            </a:r>
            <a:r>
              <a:rPr lang="ko-KR" altLang="en-US" sz="1000" dirty="0">
                <a:solidFill>
                  <a:srgbClr val="000000"/>
                </a:solidFill>
                <a:latin typeface="Spoqa Han Sans"/>
              </a:rPr>
              <a:t>이를 통해 모델의 정확도와 성능을 향상시키고자 함</a:t>
            </a:r>
            <a:endParaRPr lang="ko-KR" altLang="en-US" sz="1000" dirty="0">
              <a:solidFill>
                <a:srgbClr val="555555"/>
              </a:solidFill>
              <a:latin typeface="Spoqa Han Sans"/>
            </a:endParaRPr>
          </a:p>
          <a:p>
            <a:pPr>
              <a:lnSpc>
                <a:spcPct val="150000"/>
              </a:lnSpc>
            </a:pPr>
            <a:r>
              <a:rPr lang="ko-KR" altLang="en-US" sz="1000" dirty="0">
                <a:solidFill>
                  <a:srgbClr val="555555"/>
                </a:solidFill>
                <a:latin typeface="Spoqa Han Sans"/>
              </a:rPr>
              <a:t> </a:t>
            </a:r>
          </a:p>
          <a:p>
            <a:r>
              <a:rPr lang="en-US" altLang="ko-KR" sz="1200" b="1" dirty="0">
                <a:solidFill>
                  <a:srgbClr val="000000"/>
                </a:solidFill>
                <a:latin typeface="Spoqa Han Sans"/>
              </a:rPr>
              <a:t>2. </a:t>
            </a:r>
            <a:r>
              <a:rPr lang="ko-KR" altLang="en-US" sz="1200" b="1" dirty="0">
                <a:solidFill>
                  <a:srgbClr val="000000"/>
                </a:solidFill>
                <a:latin typeface="Spoqa Han Sans"/>
              </a:rPr>
              <a:t>선정 방법</a:t>
            </a:r>
            <a:endParaRPr lang="ko-KR" altLang="en-US" sz="1200" dirty="0">
              <a:solidFill>
                <a:srgbClr val="555555"/>
              </a:solidFill>
              <a:latin typeface="Spoqa Han Sans"/>
            </a:endParaRPr>
          </a:p>
          <a:p>
            <a:pPr>
              <a:lnSpc>
                <a:spcPct val="150000"/>
              </a:lnSpc>
            </a:pPr>
            <a:r>
              <a:rPr lang="ko-KR" altLang="en-US" sz="1200" b="1" dirty="0">
                <a:solidFill>
                  <a:srgbClr val="000000"/>
                </a:solidFill>
                <a:highlight>
                  <a:srgbClr val="FFFF00"/>
                </a:highlight>
                <a:latin typeface="Spoqa Han Sans"/>
              </a:rPr>
              <a:t> </a:t>
            </a:r>
            <a:r>
              <a:rPr lang="en-US" altLang="ko-KR" sz="1000" b="1" dirty="0">
                <a:solidFill>
                  <a:srgbClr val="000000"/>
                </a:solidFill>
                <a:highlight>
                  <a:srgbClr val="FFFF00"/>
                </a:highlight>
                <a:latin typeface="+mj-ea"/>
                <a:ea typeface="+mj-ea"/>
              </a:rPr>
              <a:t>1)</a:t>
            </a:r>
            <a:r>
              <a:rPr lang="ko-KR" altLang="en-US" sz="1000" b="1" dirty="0">
                <a:solidFill>
                  <a:srgbClr val="000000"/>
                </a:solidFill>
                <a:highlight>
                  <a:srgbClr val="FFFF00"/>
                </a:highlight>
                <a:latin typeface="+mj-ea"/>
                <a:ea typeface="+mj-ea"/>
              </a:rPr>
              <a:t> </a:t>
            </a:r>
            <a:r>
              <a:rPr lang="en-US" altLang="ko-KR" sz="1000" dirty="0">
                <a:solidFill>
                  <a:srgbClr val="000000"/>
                </a:solidFill>
                <a:highlight>
                  <a:srgbClr val="FFFF00"/>
                </a:highlight>
                <a:latin typeface="+mj-ea"/>
                <a:ea typeface="+mj-ea"/>
              </a:rPr>
              <a:t>Filter Method</a:t>
            </a:r>
            <a:endParaRPr lang="ko-KR" altLang="en-US" sz="1000" dirty="0">
              <a:solidFill>
                <a:srgbClr val="555555"/>
              </a:solidFill>
              <a:highlight>
                <a:srgbClr val="FFFF00"/>
              </a:highlight>
              <a:latin typeface="+mj-ea"/>
              <a:ea typeface="+mj-ea"/>
            </a:endParaRPr>
          </a:p>
          <a:p>
            <a:pPr>
              <a:lnSpc>
                <a:spcPct val="150000"/>
              </a:lnSpc>
            </a:pPr>
            <a:r>
              <a:rPr lang="ko-KR" altLang="en-US" sz="1000" dirty="0">
                <a:solidFill>
                  <a:srgbClr val="000000"/>
                </a:solidFill>
                <a:latin typeface="+mj-ea"/>
                <a:ea typeface="+mj-ea"/>
              </a:rPr>
              <a:t>   각각의 변수들에 대해 통계적인 점수를 부여하여 부여된 점수를 바탕으로 변수 순위를 매겨 변수를 선택하는 방법</a:t>
            </a:r>
            <a:endParaRPr lang="ko-KR" altLang="en-US" sz="1000" dirty="0">
              <a:solidFill>
                <a:srgbClr val="555555"/>
              </a:solidFill>
              <a:latin typeface="+mj-ea"/>
              <a:ea typeface="+mj-ea"/>
            </a:endParaRPr>
          </a:p>
          <a:p>
            <a:pPr>
              <a:lnSpc>
                <a:spcPct val="150000"/>
              </a:lnSpc>
            </a:pPr>
            <a:r>
              <a:rPr lang="en-US" altLang="ko-KR" sz="1000" dirty="0">
                <a:solidFill>
                  <a:srgbClr val="000000"/>
                </a:solidFill>
                <a:latin typeface="+mj-ea"/>
                <a:ea typeface="+mj-ea"/>
                <a:sym typeface="Wingdings" panose="05000000000000000000" pitchFamily="2" charset="2"/>
              </a:rPr>
              <a:t></a:t>
            </a:r>
            <a:r>
              <a:rPr lang="en-US" altLang="ko-KR" sz="1000" dirty="0">
                <a:solidFill>
                  <a:srgbClr val="000000"/>
                </a:solidFill>
                <a:latin typeface="+mj-ea"/>
                <a:ea typeface="+mj-ea"/>
              </a:rPr>
              <a:t> Chi squared test, information gain </a:t>
            </a:r>
            <a:r>
              <a:rPr lang="ko-KR" altLang="en-US" sz="1000" dirty="0">
                <a:solidFill>
                  <a:srgbClr val="000000"/>
                </a:solidFill>
                <a:latin typeface="+mj-ea"/>
                <a:ea typeface="+mj-ea"/>
              </a:rPr>
              <a:t>등</a:t>
            </a:r>
            <a:endParaRPr lang="ko-KR" altLang="en-US" sz="1000" dirty="0">
              <a:solidFill>
                <a:srgbClr val="555555"/>
              </a:solidFill>
              <a:latin typeface="+mj-ea"/>
              <a:ea typeface="+mj-ea"/>
            </a:endParaRPr>
          </a:p>
          <a:p>
            <a:pPr>
              <a:lnSpc>
                <a:spcPct val="150000"/>
              </a:lnSpc>
            </a:pPr>
            <a:r>
              <a:rPr lang="ko-KR" altLang="en-US" sz="1000" dirty="0">
                <a:solidFill>
                  <a:srgbClr val="000000"/>
                </a:solidFill>
                <a:highlight>
                  <a:srgbClr val="FFFF00"/>
                </a:highlight>
                <a:latin typeface="+mj-ea"/>
                <a:ea typeface="+mj-ea"/>
              </a:rPr>
              <a:t> </a:t>
            </a:r>
            <a:r>
              <a:rPr lang="en-US" altLang="ko-KR" sz="1000" dirty="0">
                <a:solidFill>
                  <a:srgbClr val="555555"/>
                </a:solidFill>
                <a:highlight>
                  <a:srgbClr val="FFFF00"/>
                </a:highlight>
                <a:latin typeface="+mj-ea"/>
                <a:ea typeface="+mj-ea"/>
              </a:rPr>
              <a:t>2)</a:t>
            </a:r>
            <a:r>
              <a:rPr lang="en-US" altLang="ko-KR" sz="1000" dirty="0">
                <a:solidFill>
                  <a:srgbClr val="000000"/>
                </a:solidFill>
                <a:highlight>
                  <a:srgbClr val="FFFF00"/>
                </a:highlight>
                <a:latin typeface="+mj-ea"/>
                <a:ea typeface="+mj-ea"/>
              </a:rPr>
              <a:t> Wrapper Method</a:t>
            </a:r>
            <a:endParaRPr lang="ko-KR" altLang="en-US" sz="1000" dirty="0">
              <a:solidFill>
                <a:srgbClr val="555555"/>
              </a:solidFill>
              <a:highlight>
                <a:srgbClr val="FFFF00"/>
              </a:highlight>
              <a:latin typeface="+mj-ea"/>
              <a:ea typeface="+mj-ea"/>
            </a:endParaRPr>
          </a:p>
          <a:p>
            <a:pPr>
              <a:lnSpc>
                <a:spcPct val="150000"/>
              </a:lnSpc>
            </a:pPr>
            <a:r>
              <a:rPr lang="ko-KR" altLang="en-US" sz="1000" dirty="0">
                <a:solidFill>
                  <a:srgbClr val="000000"/>
                </a:solidFill>
                <a:latin typeface="+mj-ea"/>
                <a:ea typeface="+mj-ea"/>
              </a:rPr>
              <a:t> </a:t>
            </a:r>
            <a:r>
              <a:rPr lang="en-US" altLang="ko-KR" sz="1000" dirty="0">
                <a:solidFill>
                  <a:srgbClr val="000000"/>
                </a:solidFill>
                <a:latin typeface="+mj-ea"/>
                <a:ea typeface="+mj-ea"/>
              </a:rPr>
              <a:t> </a:t>
            </a:r>
            <a:r>
              <a:rPr lang="ko-KR" altLang="en-US" sz="1000" dirty="0">
                <a:solidFill>
                  <a:srgbClr val="000000"/>
                </a:solidFill>
                <a:latin typeface="+mj-ea"/>
                <a:ea typeface="+mj-ea"/>
              </a:rPr>
              <a:t>변수간 상호작용을 감지할 수 있도록 변수의 일부만을 모델링에 사용한 후 그 결과를 평가하는 작업을 반복하면서 변수를 선택해 가는 방법</a:t>
            </a:r>
            <a:endParaRPr lang="ko-KR" altLang="en-US" sz="1000" dirty="0">
              <a:solidFill>
                <a:srgbClr val="555555"/>
              </a:solidFill>
              <a:latin typeface="+mj-ea"/>
              <a:ea typeface="+mj-ea"/>
            </a:endParaRPr>
          </a:p>
          <a:p>
            <a:pPr>
              <a:lnSpc>
                <a:spcPct val="150000"/>
              </a:lnSpc>
            </a:pPr>
            <a:r>
              <a:rPr lang="ko-KR" altLang="en-US" sz="1000" dirty="0">
                <a:solidFill>
                  <a:srgbClr val="000000"/>
                </a:solidFill>
                <a:latin typeface="+mj-ea"/>
                <a:ea typeface="+mj-ea"/>
              </a:rPr>
              <a:t> </a:t>
            </a:r>
            <a:r>
              <a:rPr lang="en-US" altLang="ko-KR" sz="1000" dirty="0">
                <a:solidFill>
                  <a:srgbClr val="000000"/>
                </a:solidFill>
                <a:latin typeface="+mj-ea"/>
                <a:ea typeface="+mj-ea"/>
                <a:sym typeface="Wingdings" panose="05000000000000000000" pitchFamily="2" charset="2"/>
              </a:rPr>
              <a:t> </a:t>
            </a:r>
            <a:r>
              <a:rPr lang="en-US" altLang="ko-KR" sz="1000" dirty="0">
                <a:solidFill>
                  <a:srgbClr val="000000"/>
                </a:solidFill>
                <a:latin typeface="+mj-ea"/>
                <a:ea typeface="+mj-ea"/>
              </a:rPr>
              <a:t>Recursive feature elimination algorithm</a:t>
            </a:r>
            <a:endParaRPr lang="ko-KR" altLang="en-US" sz="1000" dirty="0">
              <a:solidFill>
                <a:srgbClr val="555555"/>
              </a:solidFill>
              <a:latin typeface="+mj-ea"/>
              <a:ea typeface="+mj-ea"/>
            </a:endParaRPr>
          </a:p>
          <a:p>
            <a:pPr>
              <a:lnSpc>
                <a:spcPct val="150000"/>
              </a:lnSpc>
            </a:pPr>
            <a:r>
              <a:rPr lang="ko-KR" altLang="en-US" sz="1000" dirty="0">
                <a:solidFill>
                  <a:srgbClr val="555555"/>
                </a:solidFill>
                <a:highlight>
                  <a:srgbClr val="FFFF00"/>
                </a:highlight>
                <a:latin typeface="+mj-ea"/>
                <a:ea typeface="+mj-ea"/>
              </a:rPr>
              <a:t> </a:t>
            </a:r>
            <a:r>
              <a:rPr lang="en-US" altLang="ko-KR" sz="1000" dirty="0">
                <a:solidFill>
                  <a:srgbClr val="000000"/>
                </a:solidFill>
                <a:highlight>
                  <a:srgbClr val="FFFF00"/>
                </a:highlight>
                <a:latin typeface="+mj-ea"/>
                <a:ea typeface="+mj-ea"/>
              </a:rPr>
              <a:t>2)</a:t>
            </a:r>
            <a:r>
              <a:rPr lang="ko-KR" altLang="en-US" sz="1000" dirty="0">
                <a:solidFill>
                  <a:srgbClr val="000000"/>
                </a:solidFill>
                <a:highlight>
                  <a:srgbClr val="FFFF00"/>
                </a:highlight>
                <a:latin typeface="+mj-ea"/>
                <a:ea typeface="+mj-ea"/>
              </a:rPr>
              <a:t> </a:t>
            </a:r>
            <a:r>
              <a:rPr lang="en-US" altLang="ko-KR" sz="1000" dirty="0">
                <a:solidFill>
                  <a:srgbClr val="000000"/>
                </a:solidFill>
                <a:highlight>
                  <a:srgbClr val="FFFF00"/>
                </a:highlight>
                <a:latin typeface="+mj-ea"/>
                <a:ea typeface="+mj-ea"/>
              </a:rPr>
              <a:t>Embedded Method</a:t>
            </a:r>
            <a:endParaRPr lang="ko-KR" altLang="en-US" sz="1000" dirty="0">
              <a:solidFill>
                <a:srgbClr val="555555"/>
              </a:solidFill>
              <a:highlight>
                <a:srgbClr val="FFFF00"/>
              </a:highlight>
              <a:latin typeface="+mj-ea"/>
              <a:ea typeface="+mj-ea"/>
            </a:endParaRPr>
          </a:p>
          <a:p>
            <a:pPr>
              <a:lnSpc>
                <a:spcPct val="150000"/>
              </a:lnSpc>
            </a:pPr>
            <a:r>
              <a:rPr lang="ko-KR" altLang="en-US" sz="1000" dirty="0">
                <a:solidFill>
                  <a:srgbClr val="000000"/>
                </a:solidFill>
                <a:latin typeface="+mj-ea"/>
                <a:ea typeface="+mj-ea"/>
              </a:rPr>
              <a:t> </a:t>
            </a:r>
            <a:r>
              <a:rPr lang="en-US" altLang="ko-KR" sz="1000" dirty="0">
                <a:solidFill>
                  <a:srgbClr val="000000"/>
                </a:solidFill>
                <a:latin typeface="+mj-ea"/>
                <a:ea typeface="+mj-ea"/>
              </a:rPr>
              <a:t>Filer Method</a:t>
            </a:r>
            <a:r>
              <a:rPr lang="ko-KR" altLang="en-US" sz="1000" dirty="0">
                <a:solidFill>
                  <a:srgbClr val="000000"/>
                </a:solidFill>
                <a:latin typeface="+mj-ea"/>
                <a:ea typeface="+mj-ea"/>
              </a:rPr>
              <a:t>와</a:t>
            </a:r>
            <a:r>
              <a:rPr lang="en-US" altLang="ko-KR" sz="1000" dirty="0">
                <a:solidFill>
                  <a:srgbClr val="000000"/>
                </a:solidFill>
                <a:latin typeface="+mj-ea"/>
                <a:ea typeface="+mj-ea"/>
              </a:rPr>
              <a:t> Wrapper Method</a:t>
            </a:r>
            <a:r>
              <a:rPr lang="ko-KR" altLang="en-US" sz="1000" dirty="0">
                <a:solidFill>
                  <a:srgbClr val="000000"/>
                </a:solidFill>
                <a:latin typeface="+mj-ea"/>
                <a:ea typeface="+mj-ea"/>
              </a:rPr>
              <a:t>을 결합한 방법으로 어떤 변수가 가장 크게 기여하는지를 찾아내는 방법으로 </a:t>
            </a:r>
            <a:r>
              <a:rPr lang="en-US" altLang="ko-KR" sz="1000" dirty="0">
                <a:solidFill>
                  <a:srgbClr val="000000"/>
                </a:solidFill>
                <a:latin typeface="+mj-ea"/>
                <a:ea typeface="+mj-ea"/>
              </a:rPr>
              <a:t>overfitting</a:t>
            </a:r>
            <a:r>
              <a:rPr lang="ko-KR" altLang="en-US" sz="1000" dirty="0">
                <a:solidFill>
                  <a:srgbClr val="000000"/>
                </a:solidFill>
                <a:latin typeface="+mj-ea"/>
                <a:ea typeface="+mj-ea"/>
              </a:rPr>
              <a:t>을 줄이기 위해 모델내부 자체적으로 벌점을 가하는 방식이 사용됨</a:t>
            </a:r>
            <a:endParaRPr lang="ko-KR" altLang="en-US" sz="1000" dirty="0">
              <a:solidFill>
                <a:srgbClr val="555555"/>
              </a:solidFill>
              <a:latin typeface="+mj-ea"/>
              <a:ea typeface="+mj-ea"/>
            </a:endParaRPr>
          </a:p>
          <a:p>
            <a:pPr>
              <a:lnSpc>
                <a:spcPct val="150000"/>
              </a:lnSpc>
            </a:pPr>
            <a:r>
              <a:rPr lang="ko-KR" altLang="en-US" sz="1000" dirty="0">
                <a:solidFill>
                  <a:srgbClr val="000000"/>
                </a:solidFill>
                <a:latin typeface="+mj-ea"/>
                <a:ea typeface="+mj-ea"/>
              </a:rPr>
              <a:t> </a:t>
            </a:r>
            <a:r>
              <a:rPr lang="en-US" altLang="ko-KR" sz="1000" dirty="0">
                <a:solidFill>
                  <a:srgbClr val="000000"/>
                </a:solidFill>
                <a:latin typeface="+mj-ea"/>
                <a:ea typeface="+mj-ea"/>
                <a:sym typeface="Wingdings" panose="05000000000000000000" pitchFamily="2" charset="2"/>
              </a:rPr>
              <a:t></a:t>
            </a:r>
            <a:r>
              <a:rPr lang="ko-KR" altLang="en-US" sz="1000" dirty="0">
                <a:solidFill>
                  <a:srgbClr val="000000"/>
                </a:solidFill>
                <a:latin typeface="+mj-ea"/>
                <a:ea typeface="+mj-ea"/>
                <a:sym typeface="Wingdings" panose="05000000000000000000" pitchFamily="2" charset="2"/>
              </a:rPr>
              <a:t> </a:t>
            </a:r>
            <a:r>
              <a:rPr lang="en-US" altLang="ko-KR" sz="1000" dirty="0">
                <a:solidFill>
                  <a:srgbClr val="000000"/>
                </a:solidFill>
                <a:latin typeface="+mj-ea"/>
                <a:ea typeface="+mj-ea"/>
              </a:rPr>
              <a:t>LASSO, Ridge Regression, Elastic Net </a:t>
            </a:r>
            <a:r>
              <a:rPr lang="ko-KR" altLang="en-US" sz="1000" dirty="0">
                <a:solidFill>
                  <a:srgbClr val="000000"/>
                </a:solidFill>
                <a:latin typeface="+mj-ea"/>
                <a:ea typeface="+mj-ea"/>
              </a:rPr>
              <a:t>등</a:t>
            </a:r>
            <a:endParaRPr lang="ko-KR" altLang="en-US" sz="1000" b="0" i="0" dirty="0">
              <a:solidFill>
                <a:srgbClr val="555555"/>
              </a:solidFill>
              <a:effectLst/>
              <a:latin typeface="Spoqa Han Sans"/>
            </a:endParaRPr>
          </a:p>
        </p:txBody>
      </p:sp>
      <p:sp>
        <p:nvSpPr>
          <p:cNvPr id="2" name="바닥글 개체 틀 1">
            <a:extLst>
              <a:ext uri="{FF2B5EF4-FFF2-40B4-BE49-F238E27FC236}">
                <a16:creationId xmlns:a16="http://schemas.microsoft.com/office/drawing/2014/main" id="{022A3165-9903-4121-9A44-8B7B8B60258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0AD0F0E7-34A6-45CD-A3BE-E93CA35FD27B}"/>
              </a:ext>
            </a:extLst>
          </p:cNvPr>
          <p:cNvSpPr>
            <a:spLocks noGrp="1"/>
          </p:cNvSpPr>
          <p:nvPr>
            <p:ph type="sldNum" sz="quarter" idx="12"/>
          </p:nvPr>
        </p:nvSpPr>
        <p:spPr/>
        <p:txBody>
          <a:bodyPr/>
          <a:lstStyle/>
          <a:p>
            <a:fld id="{DE77BB65-F969-4654-BF30-45C70C1BE112}" type="slidenum">
              <a:rPr lang="ko-KR" altLang="en-US" smtClean="0"/>
              <a:pPr/>
              <a:t>105</a:t>
            </a:fld>
            <a:endParaRPr lang="ko-KR" altLang="en-US"/>
          </a:p>
        </p:txBody>
      </p:sp>
      <p:sp>
        <p:nvSpPr>
          <p:cNvPr id="12" name="TextBox 11">
            <a:extLst>
              <a:ext uri="{FF2B5EF4-FFF2-40B4-BE49-F238E27FC236}">
                <a16:creationId xmlns:a16="http://schemas.microsoft.com/office/drawing/2014/main" id="{5F7063AA-AF0C-45C9-B8DA-9FF3D7C8DFDA}"/>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4" name="직사각형 13">
            <a:extLst>
              <a:ext uri="{FF2B5EF4-FFF2-40B4-BE49-F238E27FC236}">
                <a16:creationId xmlns:a16="http://schemas.microsoft.com/office/drawing/2014/main" id="{CDFDB966-6D80-4349-94B4-97A85F130AB9}"/>
              </a:ext>
            </a:extLst>
          </p:cNvPr>
          <p:cNvSpPr/>
          <p:nvPr/>
        </p:nvSpPr>
        <p:spPr>
          <a:xfrm>
            <a:off x="2224338" y="356744"/>
            <a:ext cx="4926157" cy="369332"/>
          </a:xfrm>
          <a:prstGeom prst="rect">
            <a:avLst/>
          </a:prstGeom>
        </p:spPr>
        <p:txBody>
          <a:bodyPr wrap="none">
            <a:spAutoFit/>
          </a:bodyPr>
          <a:lstStyle/>
          <a:p>
            <a:pPr fontAlgn="base"/>
            <a:r>
              <a:rPr lang="ko-KR" altLang="en-US" b="1" dirty="0">
                <a:solidFill>
                  <a:srgbClr val="000000"/>
                </a:solidFill>
                <a:latin typeface="Nanum Gothic"/>
              </a:rPr>
              <a:t> </a:t>
            </a:r>
            <a:r>
              <a:rPr lang="en-US" altLang="ko-KR" b="1" dirty="0">
                <a:solidFill>
                  <a:srgbClr val="000000"/>
                </a:solidFill>
                <a:latin typeface="Nanum Gothic"/>
              </a:rPr>
              <a:t>3. </a:t>
            </a:r>
            <a:r>
              <a:rPr lang="ko-KR" altLang="en-US" b="1" dirty="0">
                <a:solidFill>
                  <a:srgbClr val="000000"/>
                </a:solidFill>
                <a:latin typeface="Nanum Gothic"/>
              </a:rPr>
              <a:t>회귀분석 </a:t>
            </a:r>
            <a:r>
              <a:rPr lang="en-US" altLang="ko-KR" b="1" dirty="0">
                <a:solidFill>
                  <a:srgbClr val="000000"/>
                </a:solidFill>
                <a:latin typeface="Nanum Gothic"/>
              </a:rPr>
              <a:t>;  </a:t>
            </a:r>
            <a:r>
              <a:rPr lang="ko-KR" altLang="en-US" b="1" dirty="0">
                <a:solidFill>
                  <a:srgbClr val="000000"/>
                </a:solidFill>
                <a:latin typeface="Nanum Gothic"/>
              </a:rPr>
              <a:t>변수 선택 방법</a:t>
            </a:r>
            <a:r>
              <a:rPr lang="en-US" altLang="ko-KR" b="1" dirty="0">
                <a:solidFill>
                  <a:srgbClr val="000000"/>
                </a:solidFill>
                <a:latin typeface="Nanum Gothic"/>
              </a:rPr>
              <a:t>(variable selection)</a:t>
            </a:r>
            <a:endParaRPr lang="en-US" altLang="ko-KR" b="1" i="0" dirty="0">
              <a:solidFill>
                <a:srgbClr val="212529"/>
              </a:solidFill>
              <a:effectLst/>
              <a:latin typeface="Spoqa Han Sans"/>
            </a:endParaRPr>
          </a:p>
        </p:txBody>
      </p:sp>
    </p:spTree>
    <p:extLst>
      <p:ext uri="{BB962C8B-B14F-4D97-AF65-F5344CB8AC3E}">
        <p14:creationId xmlns:p14="http://schemas.microsoft.com/office/powerpoint/2010/main" val="11040703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1AC1A9CE-3F49-4D4C-9877-CF4DFFCA4B9D}"/>
              </a:ext>
            </a:extLst>
          </p:cNvPr>
          <p:cNvSpPr/>
          <p:nvPr/>
        </p:nvSpPr>
        <p:spPr>
          <a:xfrm>
            <a:off x="328407" y="1323007"/>
            <a:ext cx="7981811" cy="1584986"/>
          </a:xfrm>
          <a:prstGeom prst="rect">
            <a:avLst/>
          </a:prstGeom>
          <a:ln>
            <a:solidFill>
              <a:schemeClr val="accent1">
                <a:lumMod val="75000"/>
              </a:schemeClr>
            </a:solidFill>
          </a:ln>
        </p:spPr>
        <p:txBody>
          <a:bodyPr wrap="square">
            <a:spAutoFit/>
          </a:bodyPr>
          <a:lstStyle/>
          <a:p>
            <a:pPr marL="171450" indent="-171450">
              <a:lnSpc>
                <a:spcPct val="150000"/>
              </a:lnSpc>
              <a:buFont typeface="Arial" panose="020B0604020202020204" pitchFamily="34" charset="0"/>
              <a:buChar char="•"/>
            </a:pPr>
            <a:r>
              <a:rPr lang="en-US" altLang="ko-KR" sz="1100" dirty="0">
                <a:latin typeface="+mj-ea"/>
                <a:ea typeface="+mj-ea"/>
              </a:rPr>
              <a:t>(</a:t>
            </a:r>
            <a:r>
              <a:rPr lang="ko-KR" altLang="en-US" sz="1100" dirty="0">
                <a:latin typeface="+mj-ea"/>
                <a:ea typeface="+mj-ea"/>
              </a:rPr>
              <a:t>사용시기</a:t>
            </a:r>
            <a:r>
              <a:rPr lang="en-US" altLang="ko-KR" sz="1100" dirty="0">
                <a:latin typeface="+mj-ea"/>
                <a:ea typeface="+mj-ea"/>
              </a:rPr>
              <a:t>)</a:t>
            </a:r>
          </a:p>
          <a:p>
            <a:pPr marL="171450" indent="-171450">
              <a:lnSpc>
                <a:spcPct val="150000"/>
              </a:lnSpc>
              <a:buFont typeface="Arial" panose="020B0604020202020204" pitchFamily="34" charset="0"/>
              <a:buChar char="•"/>
            </a:pPr>
            <a:r>
              <a:rPr lang="ko-KR" altLang="en-US" sz="1100" dirty="0">
                <a:latin typeface="+mj-ea"/>
                <a:ea typeface="+mj-ea"/>
              </a:rPr>
              <a:t>회귀분석</a:t>
            </a:r>
            <a:r>
              <a:rPr lang="en-US" altLang="ko-KR" sz="1100" dirty="0">
                <a:latin typeface="+mj-ea"/>
                <a:ea typeface="+mj-ea"/>
              </a:rPr>
              <a:t>(</a:t>
            </a:r>
            <a:r>
              <a:rPr lang="ko-KR" altLang="en-US" sz="1100" dirty="0">
                <a:latin typeface="+mj-ea"/>
                <a:ea typeface="+mj-ea"/>
              </a:rPr>
              <a:t>선형</a:t>
            </a:r>
            <a:r>
              <a:rPr lang="en-US" altLang="ko-KR" sz="1100" dirty="0">
                <a:latin typeface="+mj-ea"/>
                <a:ea typeface="+mj-ea"/>
              </a:rPr>
              <a:t>, </a:t>
            </a:r>
            <a:r>
              <a:rPr lang="ko-KR" altLang="en-US" sz="1100" dirty="0">
                <a:latin typeface="+mj-ea"/>
                <a:ea typeface="+mj-ea"/>
              </a:rPr>
              <a:t>로지스틱 회귀분석 등</a:t>
            </a:r>
            <a:r>
              <a:rPr lang="en-US" altLang="ko-KR" sz="1100" dirty="0">
                <a:latin typeface="+mj-ea"/>
                <a:ea typeface="+mj-ea"/>
              </a:rPr>
              <a:t>)</a:t>
            </a:r>
            <a:r>
              <a:rPr lang="ko-KR" altLang="en-US" sz="1100" dirty="0">
                <a:latin typeface="+mj-ea"/>
                <a:ea typeface="+mj-ea"/>
              </a:rPr>
              <a:t>을 하는 경우 </a:t>
            </a:r>
            <a:r>
              <a:rPr lang="ko-KR" altLang="en-US" sz="1100" dirty="0">
                <a:highlight>
                  <a:srgbClr val="FFFF00"/>
                </a:highlight>
                <a:latin typeface="+mj-ea"/>
                <a:ea typeface="+mj-ea"/>
              </a:rPr>
              <a:t>설명변수가 연속형 변수</a:t>
            </a:r>
            <a:r>
              <a:rPr lang="en-US" altLang="ko-KR" sz="1100" dirty="0">
                <a:highlight>
                  <a:srgbClr val="FFFF00"/>
                </a:highlight>
                <a:latin typeface="+mj-ea"/>
                <a:ea typeface="+mj-ea"/>
              </a:rPr>
              <a:t>(</a:t>
            </a:r>
            <a:r>
              <a:rPr lang="ko-KR" altLang="en-US" sz="1100" dirty="0">
                <a:highlight>
                  <a:srgbClr val="FFFF00"/>
                </a:highlight>
                <a:latin typeface="+mj-ea"/>
                <a:ea typeface="+mj-ea"/>
              </a:rPr>
              <a:t>등간</a:t>
            </a:r>
            <a:r>
              <a:rPr lang="en-US" altLang="ko-KR" sz="1100" dirty="0">
                <a:highlight>
                  <a:srgbClr val="FFFF00"/>
                </a:highlight>
                <a:latin typeface="+mj-ea"/>
                <a:ea typeface="+mj-ea"/>
              </a:rPr>
              <a:t>, </a:t>
            </a:r>
            <a:r>
              <a:rPr lang="ko-KR" altLang="en-US" sz="1100" dirty="0">
                <a:highlight>
                  <a:srgbClr val="FFFF00"/>
                </a:highlight>
                <a:latin typeface="+mj-ea"/>
                <a:ea typeface="+mj-ea"/>
              </a:rPr>
              <a:t>비율척도</a:t>
            </a:r>
            <a:r>
              <a:rPr lang="en-US" altLang="ko-KR" sz="1100" dirty="0">
                <a:highlight>
                  <a:srgbClr val="FFFF00"/>
                </a:highlight>
                <a:latin typeface="+mj-ea"/>
                <a:ea typeface="+mj-ea"/>
              </a:rPr>
              <a:t>)</a:t>
            </a:r>
            <a:r>
              <a:rPr lang="ko-KR" altLang="en-US" sz="1100" dirty="0">
                <a:highlight>
                  <a:srgbClr val="FFFF00"/>
                </a:highlight>
                <a:latin typeface="+mj-ea"/>
                <a:ea typeface="+mj-ea"/>
              </a:rPr>
              <a:t>여야지 </a:t>
            </a:r>
            <a:r>
              <a:rPr lang="ko-KR" altLang="en-US" sz="1100" dirty="0">
                <a:latin typeface="+mj-ea"/>
                <a:ea typeface="+mj-ea"/>
              </a:rPr>
              <a:t>사용할 수 있는 분석 기법인데</a:t>
            </a:r>
            <a:r>
              <a:rPr lang="en-US" altLang="ko-KR" sz="1100" dirty="0">
                <a:latin typeface="+mj-ea"/>
                <a:ea typeface="+mj-ea"/>
              </a:rPr>
              <a:t>, </a:t>
            </a:r>
          </a:p>
          <a:p>
            <a:pPr marL="171450" indent="-171450">
              <a:lnSpc>
                <a:spcPct val="150000"/>
              </a:lnSpc>
              <a:buFont typeface="Arial" panose="020B0604020202020204" pitchFamily="34" charset="0"/>
              <a:buChar char="•"/>
            </a:pPr>
            <a:r>
              <a:rPr lang="ko-KR" altLang="en-US" sz="1100" dirty="0">
                <a:latin typeface="+mj-ea"/>
                <a:ea typeface="+mj-ea"/>
              </a:rPr>
              <a:t>만약 설명변수 중에 </a:t>
            </a:r>
            <a:r>
              <a:rPr lang="ko-KR" altLang="en-US" sz="1100" dirty="0" err="1">
                <a:highlight>
                  <a:srgbClr val="00FFFF"/>
                </a:highlight>
                <a:latin typeface="+mj-ea"/>
                <a:ea typeface="+mj-ea"/>
              </a:rPr>
              <a:t>이산형변수</a:t>
            </a:r>
            <a:r>
              <a:rPr lang="en-US" altLang="ko-KR" sz="1100" dirty="0">
                <a:highlight>
                  <a:srgbClr val="00FFFF"/>
                </a:highlight>
                <a:latin typeface="+mj-ea"/>
                <a:ea typeface="+mj-ea"/>
              </a:rPr>
              <a:t>, </a:t>
            </a:r>
            <a:r>
              <a:rPr lang="ko-KR" altLang="en-US" sz="1100" dirty="0" err="1">
                <a:highlight>
                  <a:srgbClr val="00FFFF"/>
                </a:highlight>
                <a:latin typeface="+mj-ea"/>
                <a:ea typeface="+mj-ea"/>
              </a:rPr>
              <a:t>범주형변수의</a:t>
            </a:r>
            <a:r>
              <a:rPr lang="ko-KR" altLang="en-US" sz="1100" dirty="0">
                <a:highlight>
                  <a:srgbClr val="00FFFF"/>
                </a:highlight>
                <a:latin typeface="+mj-ea"/>
                <a:ea typeface="+mj-ea"/>
              </a:rPr>
              <a:t> 경우 </a:t>
            </a:r>
            <a:r>
              <a:rPr lang="ko-KR" altLang="en-US" sz="1100" dirty="0">
                <a:latin typeface="+mj-ea"/>
                <a:ea typeface="+mj-ea"/>
              </a:rPr>
              <a:t>이를 더미변수로 변환하여</a:t>
            </a:r>
            <a:r>
              <a:rPr lang="en-US" altLang="ko-KR" sz="1100" dirty="0">
                <a:latin typeface="+mj-ea"/>
                <a:ea typeface="+mj-ea"/>
              </a:rPr>
              <a:t> </a:t>
            </a:r>
            <a:r>
              <a:rPr lang="ko-KR" altLang="en-US" sz="1100" b="1" dirty="0">
                <a:latin typeface="+mj-ea"/>
                <a:ea typeface="+mj-ea"/>
              </a:rPr>
              <a:t>연속형 변수처럼 만들어서 회귀분석을 사용하고자 하는 경우 사용     </a:t>
            </a:r>
            <a:r>
              <a:rPr lang="en-US" altLang="ko-KR" sz="1100" b="1" dirty="0">
                <a:latin typeface="+mj-ea"/>
                <a:ea typeface="+mj-ea"/>
                <a:sym typeface="Wingdings" panose="05000000000000000000" pitchFamily="2" charset="2"/>
              </a:rPr>
              <a:t> </a:t>
            </a:r>
            <a:r>
              <a:rPr lang="ko-KR" altLang="en-US" sz="1100" dirty="0"/>
              <a:t> </a:t>
            </a:r>
            <a:r>
              <a:rPr lang="en-US" altLang="ko-KR" sz="1100" dirty="0"/>
              <a:t>(1 </a:t>
            </a:r>
            <a:r>
              <a:rPr lang="ko-KR" altLang="en-US" sz="1100" dirty="0"/>
              <a:t>또는</a:t>
            </a:r>
            <a:r>
              <a:rPr lang="en-US" altLang="ko-KR" sz="1100" dirty="0"/>
              <a:t> 0)</a:t>
            </a:r>
          </a:p>
          <a:p>
            <a:pPr>
              <a:lnSpc>
                <a:spcPct val="150000"/>
              </a:lnSpc>
            </a:pPr>
            <a:r>
              <a:rPr lang="en-US" altLang="ko-KR" sz="1100" dirty="0">
                <a:highlight>
                  <a:srgbClr val="FFFF00"/>
                </a:highlight>
                <a:sym typeface="Wingdings" panose="05000000000000000000" pitchFamily="2" charset="2"/>
              </a:rPr>
              <a:t> </a:t>
            </a:r>
            <a:r>
              <a:rPr lang="ko-KR" altLang="en-US" sz="1100" dirty="0">
                <a:highlight>
                  <a:srgbClr val="FFFF00"/>
                </a:highlight>
              </a:rPr>
              <a:t>더미변수의 개수</a:t>
            </a:r>
            <a:r>
              <a:rPr lang="en-US" altLang="ko-KR" sz="1100" dirty="0">
                <a:highlight>
                  <a:srgbClr val="FFFF00"/>
                </a:highlight>
              </a:rPr>
              <a:t>:</a:t>
            </a:r>
            <a:r>
              <a:rPr lang="ko-KR" altLang="en-US" sz="1100" dirty="0">
                <a:highlight>
                  <a:srgbClr val="FFFF00"/>
                </a:highlight>
              </a:rPr>
              <a:t> 범주 수</a:t>
            </a:r>
            <a:r>
              <a:rPr lang="en-US" altLang="ko-KR" sz="1100" dirty="0">
                <a:highlight>
                  <a:srgbClr val="FFFF00"/>
                </a:highlight>
              </a:rPr>
              <a:t>(N) - 1</a:t>
            </a:r>
            <a:r>
              <a:rPr lang="ko-KR" altLang="en-US" sz="1100" dirty="0">
                <a:highlight>
                  <a:srgbClr val="FFFF00"/>
                </a:highlight>
              </a:rPr>
              <a:t>개</a:t>
            </a:r>
            <a:endParaRPr lang="en-US" altLang="ko-KR" sz="1100" dirty="0"/>
          </a:p>
        </p:txBody>
      </p:sp>
      <p:sp>
        <p:nvSpPr>
          <p:cNvPr id="2" name="직사각형 1">
            <a:extLst>
              <a:ext uri="{FF2B5EF4-FFF2-40B4-BE49-F238E27FC236}">
                <a16:creationId xmlns:a16="http://schemas.microsoft.com/office/drawing/2014/main" id="{47F749CF-FFE7-4E37-8817-31FBD68A866C}"/>
              </a:ext>
            </a:extLst>
          </p:cNvPr>
          <p:cNvSpPr/>
          <p:nvPr/>
        </p:nvSpPr>
        <p:spPr>
          <a:xfrm>
            <a:off x="3059832" y="259057"/>
            <a:ext cx="2255746" cy="369332"/>
          </a:xfrm>
          <a:prstGeom prst="rect">
            <a:avLst/>
          </a:prstGeom>
        </p:spPr>
        <p:txBody>
          <a:bodyPr wrap="none">
            <a:spAutoFit/>
          </a:bodyPr>
          <a:lstStyle/>
          <a:p>
            <a:r>
              <a:rPr lang="en-US" altLang="ko-KR" dirty="0"/>
              <a:t>4. </a:t>
            </a:r>
            <a:r>
              <a:rPr lang="ko-KR" altLang="en-US" dirty="0"/>
              <a:t>더미</a:t>
            </a:r>
            <a:r>
              <a:rPr lang="en-US" altLang="ko-KR" dirty="0"/>
              <a:t>(dummy)</a:t>
            </a:r>
            <a:r>
              <a:rPr lang="ko-KR" altLang="en-US" dirty="0"/>
              <a:t>변수 </a:t>
            </a:r>
          </a:p>
        </p:txBody>
      </p:sp>
      <p:sp>
        <p:nvSpPr>
          <p:cNvPr id="3" name="직사각형 2">
            <a:extLst>
              <a:ext uri="{FF2B5EF4-FFF2-40B4-BE49-F238E27FC236}">
                <a16:creationId xmlns:a16="http://schemas.microsoft.com/office/drawing/2014/main" id="{561EA2C8-AAA7-4FF3-9AEB-D6723F606033}"/>
              </a:ext>
            </a:extLst>
          </p:cNvPr>
          <p:cNvSpPr/>
          <p:nvPr/>
        </p:nvSpPr>
        <p:spPr>
          <a:xfrm>
            <a:off x="302459" y="971950"/>
            <a:ext cx="2816797" cy="307777"/>
          </a:xfrm>
          <a:prstGeom prst="rect">
            <a:avLst/>
          </a:prstGeom>
          <a:solidFill>
            <a:schemeClr val="accent5">
              <a:lumMod val="20000"/>
              <a:lumOff val="80000"/>
            </a:schemeClr>
          </a:solidFill>
        </p:spPr>
        <p:txBody>
          <a:bodyPr wrap="none">
            <a:spAutoFit/>
          </a:bodyPr>
          <a:lstStyle/>
          <a:p>
            <a:pPr>
              <a:lnSpc>
                <a:spcPct val="100000"/>
              </a:lnSpc>
            </a:pPr>
            <a:r>
              <a:rPr lang="ko-KR" altLang="en-US" sz="1400" dirty="0"/>
              <a:t>더미</a:t>
            </a:r>
            <a:r>
              <a:rPr lang="en-US" altLang="ko-KR" sz="1400" dirty="0"/>
              <a:t>(dummy)</a:t>
            </a:r>
            <a:r>
              <a:rPr lang="ko-KR" altLang="en-US" sz="1400" dirty="0"/>
              <a:t>변수 또는 지시변수</a:t>
            </a:r>
            <a:r>
              <a:rPr lang="en-US" altLang="ko-KR" sz="1400" dirty="0"/>
              <a:t>?</a:t>
            </a:r>
          </a:p>
        </p:txBody>
      </p:sp>
      <p:sp>
        <p:nvSpPr>
          <p:cNvPr id="6" name="바닥글 개체 틀 5">
            <a:extLst>
              <a:ext uri="{FF2B5EF4-FFF2-40B4-BE49-F238E27FC236}">
                <a16:creationId xmlns:a16="http://schemas.microsoft.com/office/drawing/2014/main" id="{4C8DFC92-B0FB-4A29-9A8D-68152CB6BDA3}"/>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F4F334E5-F0C8-4787-96F8-3ACE184ABDF6}"/>
              </a:ext>
            </a:extLst>
          </p:cNvPr>
          <p:cNvSpPr>
            <a:spLocks noGrp="1"/>
          </p:cNvSpPr>
          <p:nvPr>
            <p:ph type="sldNum" sz="quarter" idx="12"/>
          </p:nvPr>
        </p:nvSpPr>
        <p:spPr/>
        <p:txBody>
          <a:bodyPr/>
          <a:lstStyle/>
          <a:p>
            <a:fld id="{DE77BB65-F969-4654-BF30-45C70C1BE112}" type="slidenum">
              <a:rPr lang="ko-KR" altLang="en-US" smtClean="0"/>
              <a:pPr/>
              <a:t>106</a:t>
            </a:fld>
            <a:endParaRPr lang="ko-KR" altLang="en-US"/>
          </a:p>
        </p:txBody>
      </p:sp>
      <p:sp>
        <p:nvSpPr>
          <p:cNvPr id="10" name="직사각형 9">
            <a:extLst>
              <a:ext uri="{FF2B5EF4-FFF2-40B4-BE49-F238E27FC236}">
                <a16:creationId xmlns:a16="http://schemas.microsoft.com/office/drawing/2014/main" id="{5377C844-24F3-44F1-AF34-999A0FD73A34}"/>
              </a:ext>
            </a:extLst>
          </p:cNvPr>
          <p:cNvSpPr/>
          <p:nvPr/>
        </p:nvSpPr>
        <p:spPr>
          <a:xfrm>
            <a:off x="219491" y="3072348"/>
            <a:ext cx="5096087" cy="3600986"/>
          </a:xfrm>
          <a:prstGeom prst="rect">
            <a:avLst/>
          </a:prstGeom>
          <a:ln>
            <a:solidFill>
              <a:schemeClr val="accent1"/>
            </a:solidFill>
          </a:ln>
        </p:spPr>
        <p:txBody>
          <a:bodyPr wrap="square">
            <a:spAutoFit/>
          </a:bodyPr>
          <a:lstStyle/>
          <a:p>
            <a:r>
              <a:rPr lang="en-US" altLang="ko-KR" sz="1200" dirty="0"/>
              <a:t>(</a:t>
            </a:r>
            <a:r>
              <a:rPr lang="ko-KR" altLang="en-US" sz="1200" dirty="0"/>
              <a:t>사례</a:t>
            </a:r>
            <a:r>
              <a:rPr lang="en-US" altLang="ko-KR" sz="1200" dirty="0"/>
              <a:t>) </a:t>
            </a:r>
          </a:p>
          <a:p>
            <a:pPr marL="228600" indent="-228600">
              <a:buAutoNum type="arabicPeriod"/>
            </a:pPr>
            <a:r>
              <a:rPr lang="ko-KR" altLang="en-US" sz="1200" dirty="0">
                <a:highlight>
                  <a:srgbClr val="00FFFF"/>
                </a:highlight>
              </a:rPr>
              <a:t>더미변수 </a:t>
            </a:r>
            <a:r>
              <a:rPr lang="en-US" altLang="ko-KR" sz="1200" dirty="0">
                <a:highlight>
                  <a:srgbClr val="00FFFF"/>
                </a:highlight>
              </a:rPr>
              <a:t>1</a:t>
            </a:r>
            <a:r>
              <a:rPr lang="ko-KR" altLang="en-US" sz="1200" dirty="0">
                <a:highlight>
                  <a:srgbClr val="00FFFF"/>
                </a:highlight>
              </a:rPr>
              <a:t>개</a:t>
            </a:r>
            <a:endParaRPr lang="en-US" altLang="ko-KR" sz="1200" dirty="0">
              <a:highlight>
                <a:srgbClr val="00FFFF"/>
              </a:highlight>
            </a:endParaRPr>
          </a:p>
          <a:p>
            <a:endParaRPr lang="en-US" altLang="ko-KR" sz="1200" dirty="0">
              <a:highlight>
                <a:srgbClr val="FFFF00"/>
              </a:highlight>
            </a:endParaRPr>
          </a:p>
          <a:p>
            <a:r>
              <a:rPr lang="ko-KR" altLang="en-US" sz="1200" dirty="0">
                <a:highlight>
                  <a:srgbClr val="FFFF00"/>
                </a:highlight>
              </a:rPr>
              <a:t>더미변수 기준을 잡은 범주 </a:t>
            </a:r>
            <a:r>
              <a:rPr lang="en-US" altLang="ko-KR" sz="1200" dirty="0"/>
              <a:t>: 1  ,  </a:t>
            </a:r>
            <a:r>
              <a:rPr lang="ko-KR" altLang="en-US" sz="1200" dirty="0" err="1"/>
              <a:t>그외</a:t>
            </a:r>
            <a:r>
              <a:rPr lang="ko-KR" altLang="en-US" sz="1200" dirty="0"/>
              <a:t> 범주 </a:t>
            </a:r>
            <a:r>
              <a:rPr lang="en-US" altLang="ko-KR" sz="1200" dirty="0"/>
              <a:t>: 0  </a:t>
            </a:r>
            <a:r>
              <a:rPr lang="ko-KR" altLang="en-US" sz="1200" dirty="0"/>
              <a:t>으로 </a:t>
            </a:r>
            <a:endParaRPr lang="en-US" altLang="ko-KR" sz="1200" dirty="0"/>
          </a:p>
          <a:p>
            <a:endParaRPr lang="en-US" altLang="ko-KR" sz="1200" dirty="0"/>
          </a:p>
          <a:p>
            <a:pPr marL="171450" indent="-171450">
              <a:buFont typeface="Arial" panose="020B0604020202020204" pitchFamily="34" charset="0"/>
              <a:buChar char="•"/>
            </a:pPr>
            <a:r>
              <a:rPr lang="ko-KR" altLang="en-US" sz="1200" dirty="0"/>
              <a:t>만약 </a:t>
            </a:r>
            <a:r>
              <a:rPr lang="en-US" altLang="ko-KR" sz="1200" dirty="0"/>
              <a:t>, </a:t>
            </a:r>
            <a:r>
              <a:rPr lang="ko-KR" altLang="en-US" sz="1200" dirty="0"/>
              <a:t>건설업과 비건설업인 경우 </a:t>
            </a:r>
            <a:r>
              <a:rPr lang="en-US" altLang="ko-KR" sz="1200" dirty="0"/>
              <a:t>:  </a:t>
            </a:r>
          </a:p>
          <a:p>
            <a:r>
              <a:rPr lang="en-US" altLang="ko-KR" sz="1200" dirty="0">
                <a:sym typeface="Wingdings" panose="05000000000000000000" pitchFamily="2" charset="2"/>
              </a:rPr>
              <a:t> </a:t>
            </a:r>
            <a:r>
              <a:rPr lang="ko-KR" altLang="en-US" sz="1200" dirty="0"/>
              <a:t>건설업을 더미변수 기준</a:t>
            </a:r>
            <a:r>
              <a:rPr lang="en-US" altLang="ko-KR" sz="1200" dirty="0"/>
              <a:t>( reference group)   </a:t>
            </a:r>
            <a:r>
              <a:rPr lang="ko-KR" altLang="en-US" sz="1200" dirty="0"/>
              <a:t>건설업  </a:t>
            </a:r>
            <a:r>
              <a:rPr lang="en-US" altLang="ko-KR" sz="1200" dirty="0"/>
              <a:t>1,  </a:t>
            </a:r>
            <a:r>
              <a:rPr lang="ko-KR" altLang="en-US" sz="1200" dirty="0"/>
              <a:t> 나머지 업종  </a:t>
            </a:r>
            <a:r>
              <a:rPr lang="en-US" altLang="ko-KR" sz="1200" dirty="0"/>
              <a:t>0</a:t>
            </a:r>
          </a:p>
          <a:p>
            <a:pPr marL="171450" indent="-171450">
              <a:buFont typeface="Wingdings" panose="05000000000000000000" pitchFamily="2" charset="2"/>
              <a:buChar char="§"/>
            </a:pPr>
            <a:endParaRPr lang="en-US" altLang="ko-KR" sz="1200" dirty="0"/>
          </a:p>
          <a:p>
            <a:pPr marL="171450" indent="-171450">
              <a:buFont typeface="Wingdings" panose="05000000000000000000" pitchFamily="2" charset="2"/>
              <a:buChar char="§"/>
            </a:pPr>
            <a:r>
              <a:rPr lang="ko-KR" altLang="en-US" sz="1200" dirty="0"/>
              <a:t>성별에서 남자가 더미변수 기준</a:t>
            </a:r>
            <a:r>
              <a:rPr lang="en-US" altLang="ko-KR" sz="1200" dirty="0"/>
              <a:t> </a:t>
            </a:r>
            <a:r>
              <a:rPr lang="ko-KR" altLang="en-US" sz="1200" dirty="0"/>
              <a:t>범주 </a:t>
            </a:r>
            <a:r>
              <a:rPr lang="en-US" altLang="ko-KR" sz="1200" dirty="0"/>
              <a:t>:    </a:t>
            </a:r>
            <a:r>
              <a:rPr lang="ko-KR" altLang="en-US" sz="1200" dirty="0"/>
              <a:t> 남자 </a:t>
            </a:r>
            <a:r>
              <a:rPr lang="en-US" altLang="ko-KR" sz="1200" dirty="0"/>
              <a:t>1 ,   </a:t>
            </a:r>
            <a:r>
              <a:rPr lang="ko-KR" altLang="en-US" sz="1200" dirty="0"/>
              <a:t>여자 </a:t>
            </a:r>
            <a:r>
              <a:rPr lang="en-US" altLang="ko-KR" sz="1200" dirty="0"/>
              <a:t>0 </a:t>
            </a:r>
          </a:p>
          <a:p>
            <a:endParaRPr lang="en-US" altLang="ko-KR" sz="1200" dirty="0"/>
          </a:p>
          <a:p>
            <a:r>
              <a:rPr lang="en-US" altLang="ko-KR" sz="1200" dirty="0"/>
              <a:t>2. </a:t>
            </a:r>
            <a:r>
              <a:rPr lang="ko-KR" altLang="en-US" sz="1200" dirty="0">
                <a:highlight>
                  <a:srgbClr val="00FFFF"/>
                </a:highlight>
              </a:rPr>
              <a:t>더미변수 </a:t>
            </a:r>
            <a:r>
              <a:rPr lang="en-US" altLang="ko-KR" sz="1200" dirty="0">
                <a:highlight>
                  <a:srgbClr val="00FFFF"/>
                </a:highlight>
              </a:rPr>
              <a:t>2</a:t>
            </a:r>
            <a:r>
              <a:rPr lang="ko-KR" altLang="en-US" sz="1200" dirty="0">
                <a:highlight>
                  <a:srgbClr val="00FFFF"/>
                </a:highlight>
              </a:rPr>
              <a:t>개</a:t>
            </a:r>
            <a:endParaRPr lang="en-US" altLang="ko-KR" sz="1200" dirty="0">
              <a:highlight>
                <a:srgbClr val="00FFFF"/>
              </a:highlight>
            </a:endParaRPr>
          </a:p>
          <a:p>
            <a:endParaRPr lang="ko-KR" altLang="en-US" sz="1200" dirty="0"/>
          </a:p>
          <a:p>
            <a:pPr fontAlgn="base"/>
            <a:r>
              <a:rPr lang="ko-KR" altLang="en-US" sz="1200" dirty="0"/>
              <a:t>직급</a:t>
            </a:r>
            <a:r>
              <a:rPr lang="en-US" altLang="ko-KR" sz="1200" dirty="0"/>
              <a:t>(</a:t>
            </a:r>
            <a:r>
              <a:rPr lang="ko-KR" altLang="en-US" sz="1200" dirty="0"/>
              <a:t>범주</a:t>
            </a:r>
            <a:r>
              <a:rPr lang="en-US" altLang="ko-KR" sz="1200" dirty="0"/>
              <a:t>)</a:t>
            </a:r>
            <a:r>
              <a:rPr lang="ko-KR" altLang="en-US" sz="1200" dirty="0"/>
              <a:t>이 </a:t>
            </a:r>
            <a:r>
              <a:rPr lang="en-US" altLang="ko-KR" sz="1200" dirty="0"/>
              <a:t>3</a:t>
            </a:r>
            <a:r>
              <a:rPr lang="ko-KR" altLang="en-US" sz="1200" dirty="0"/>
              <a:t>개 </a:t>
            </a:r>
            <a:r>
              <a:rPr lang="en-US" altLang="ko-KR" sz="1200" dirty="0"/>
              <a:t>: </a:t>
            </a:r>
            <a:r>
              <a:rPr lang="ko-KR" altLang="en-US" sz="1200" dirty="0"/>
              <a:t>임원</a:t>
            </a:r>
            <a:r>
              <a:rPr lang="en-US" altLang="ko-KR" sz="1200" dirty="0"/>
              <a:t>, </a:t>
            </a:r>
            <a:r>
              <a:rPr lang="ko-KR" altLang="en-US" sz="1200" dirty="0"/>
              <a:t>부장</a:t>
            </a:r>
            <a:r>
              <a:rPr lang="en-US" altLang="ko-KR" sz="1200" dirty="0"/>
              <a:t>, </a:t>
            </a:r>
            <a:r>
              <a:rPr lang="ko-KR" altLang="en-US" sz="1200" dirty="0"/>
              <a:t>사원   </a:t>
            </a:r>
            <a:r>
              <a:rPr lang="en-US" altLang="ko-KR" sz="1200" dirty="0">
                <a:sym typeface="Wingdings" panose="05000000000000000000" pitchFamily="2" charset="2"/>
              </a:rPr>
              <a:t> </a:t>
            </a:r>
            <a:r>
              <a:rPr lang="en-US" altLang="ko-KR" sz="1200" dirty="0"/>
              <a:t> N=3</a:t>
            </a:r>
            <a:r>
              <a:rPr lang="ko-KR" altLang="en-US" sz="1200" dirty="0"/>
              <a:t> 있으므로 더미변수</a:t>
            </a:r>
            <a:r>
              <a:rPr lang="en-US" altLang="ko-KR" sz="1200" dirty="0"/>
              <a:t>(N-1)=</a:t>
            </a:r>
            <a:r>
              <a:rPr lang="ko-KR" altLang="en-US" sz="1200" dirty="0"/>
              <a:t> </a:t>
            </a:r>
            <a:r>
              <a:rPr lang="en-US" altLang="ko-KR" sz="1200" dirty="0"/>
              <a:t>2</a:t>
            </a:r>
            <a:r>
              <a:rPr lang="ko-KR" altLang="en-US" sz="1200" dirty="0"/>
              <a:t>개</a:t>
            </a:r>
            <a:r>
              <a:rPr lang="en-US" altLang="ko-KR" sz="1200" dirty="0"/>
              <a:t> </a:t>
            </a:r>
            <a:endParaRPr lang="ko-KR" altLang="en-US" sz="1200" dirty="0"/>
          </a:p>
          <a:p>
            <a:pPr fontAlgn="base"/>
            <a:r>
              <a:rPr lang="ko-KR" altLang="en-US" sz="1200" dirty="0"/>
              <a:t>직급에 대한 더미 변수 </a:t>
            </a:r>
            <a:r>
              <a:rPr lang="en-US" altLang="ko-KR" sz="1200" dirty="0"/>
              <a:t>:  </a:t>
            </a:r>
            <a:r>
              <a:rPr lang="ko-KR" altLang="en-US" sz="1200" dirty="0"/>
              <a:t>임원 </a:t>
            </a:r>
            <a:r>
              <a:rPr lang="en-US" altLang="ko-KR" sz="1200" dirty="0"/>
              <a:t>(</a:t>
            </a:r>
            <a:r>
              <a:rPr lang="ko-KR" altLang="en-US" sz="1200" dirty="0"/>
              <a:t>기준 범주</a:t>
            </a:r>
            <a:r>
              <a:rPr lang="en-US" altLang="ko-KR" sz="1200" dirty="0"/>
              <a:t>: reference group, </a:t>
            </a:r>
            <a:r>
              <a:rPr lang="ko-KR" altLang="en-US" sz="1200" dirty="0"/>
              <a:t>더미변수 </a:t>
            </a:r>
            <a:r>
              <a:rPr lang="en-US" altLang="ko-KR" sz="1200" dirty="0"/>
              <a:t>00)</a:t>
            </a:r>
            <a:endParaRPr lang="ko-KR" altLang="en-US" sz="1200" dirty="0"/>
          </a:p>
          <a:p>
            <a:pPr fontAlgn="base"/>
            <a:r>
              <a:rPr lang="ko-KR" altLang="en-US" sz="1200" dirty="0"/>
              <a:t>변수          현재      코딩 </a:t>
            </a:r>
            <a:r>
              <a:rPr lang="en-US" altLang="ko-KR" sz="1200" dirty="0"/>
              <a:t>dummy1 dummy2</a:t>
            </a:r>
            <a:endParaRPr lang="ko-KR" altLang="en-US" sz="1200" dirty="0"/>
          </a:p>
          <a:p>
            <a:pPr fontAlgn="base"/>
            <a:r>
              <a:rPr lang="ko-KR" altLang="en-US" sz="1200" dirty="0"/>
              <a:t>임원           </a:t>
            </a:r>
            <a:r>
              <a:rPr lang="en-US" altLang="ko-KR" sz="1200" dirty="0"/>
              <a:t>1                         0              0                  00</a:t>
            </a:r>
            <a:endParaRPr lang="ko-KR" altLang="en-US" sz="1200" dirty="0"/>
          </a:p>
          <a:p>
            <a:pPr fontAlgn="base"/>
            <a:r>
              <a:rPr lang="ko-KR" altLang="en-US" sz="1200" dirty="0"/>
              <a:t>부장           </a:t>
            </a:r>
            <a:r>
              <a:rPr lang="en-US" altLang="ko-KR" sz="1200" dirty="0"/>
              <a:t>2                         1              0                  10</a:t>
            </a:r>
            <a:endParaRPr lang="ko-KR" altLang="en-US" sz="1200" dirty="0"/>
          </a:p>
          <a:p>
            <a:pPr fontAlgn="base"/>
            <a:r>
              <a:rPr lang="ko-KR" altLang="en-US" sz="1200" dirty="0"/>
              <a:t>사원           </a:t>
            </a:r>
            <a:r>
              <a:rPr lang="en-US" altLang="ko-KR" sz="1200" dirty="0"/>
              <a:t>3                         0              1                  10</a:t>
            </a:r>
            <a:endParaRPr lang="ko-KR" altLang="en-US" sz="1200" dirty="0"/>
          </a:p>
        </p:txBody>
      </p:sp>
      <p:sp>
        <p:nvSpPr>
          <p:cNvPr id="12" name="TextBox 11">
            <a:extLst>
              <a:ext uri="{FF2B5EF4-FFF2-40B4-BE49-F238E27FC236}">
                <a16:creationId xmlns:a16="http://schemas.microsoft.com/office/drawing/2014/main" id="{E3D61AD5-B208-4983-B458-FC53648CE339}"/>
              </a:ext>
            </a:extLst>
          </p:cNvPr>
          <p:cNvSpPr txBox="1"/>
          <p:nvPr/>
        </p:nvSpPr>
        <p:spPr>
          <a:xfrm>
            <a:off x="5396117" y="3068582"/>
            <a:ext cx="3528392" cy="1997598"/>
          </a:xfrm>
          <a:prstGeom prst="rect">
            <a:avLst/>
          </a:prstGeom>
          <a:noFill/>
          <a:ln>
            <a:solidFill>
              <a:schemeClr val="accent1"/>
            </a:solidFill>
          </a:ln>
        </p:spPr>
        <p:txBody>
          <a:bodyPr wrap="square" rtlCol="0">
            <a:spAutoFit/>
          </a:bodyPr>
          <a:lstStyle/>
          <a:p>
            <a:pPr>
              <a:lnSpc>
                <a:spcPct val="150000"/>
              </a:lnSpc>
            </a:pPr>
            <a:r>
              <a:rPr lang="en-US" altLang="ko-KR" sz="1200" b="1" dirty="0"/>
              <a:t>(</a:t>
            </a:r>
            <a:r>
              <a:rPr lang="ko-KR" altLang="en-US" sz="1200" b="1" dirty="0"/>
              <a:t>주의 </a:t>
            </a:r>
            <a:r>
              <a:rPr lang="ko-KR" altLang="en-US" sz="1200" b="1" dirty="0" err="1"/>
              <a:t>할점</a:t>
            </a:r>
            <a:r>
              <a:rPr lang="en-US" altLang="ko-KR" sz="1200" b="1" dirty="0"/>
              <a:t>)</a:t>
            </a:r>
          </a:p>
          <a:p>
            <a:pPr marL="171450" indent="-171450">
              <a:lnSpc>
                <a:spcPct val="150000"/>
              </a:lnSpc>
              <a:buFont typeface="Wingdings" panose="05000000000000000000" pitchFamily="2" charset="2"/>
              <a:buChar char="§"/>
            </a:pPr>
            <a:r>
              <a:rPr lang="ko-KR" altLang="en-US" sz="1200" dirty="0"/>
              <a:t>기준 범주와 비교해서 해당 범주간 유의한 차이가 있는지</a:t>
            </a:r>
            <a:r>
              <a:rPr lang="en-US" altLang="ko-KR" sz="1200" dirty="0"/>
              <a:t>?</a:t>
            </a:r>
            <a:r>
              <a:rPr lang="ko-KR" altLang="en-US" sz="1200" dirty="0"/>
              <a:t> 없는지</a:t>
            </a:r>
            <a:r>
              <a:rPr lang="en-US" altLang="ko-KR" sz="1200" dirty="0"/>
              <a:t>? </a:t>
            </a:r>
            <a:r>
              <a:rPr lang="ko-KR" altLang="en-US" sz="1200" dirty="0"/>
              <a:t>로 해석</a:t>
            </a:r>
            <a:endParaRPr lang="en-US" altLang="ko-KR" sz="1200" dirty="0"/>
          </a:p>
          <a:p>
            <a:pPr>
              <a:lnSpc>
                <a:spcPct val="150000"/>
              </a:lnSpc>
            </a:pPr>
            <a:r>
              <a:rPr lang="en-US" altLang="ko-KR" sz="1200" dirty="0"/>
              <a:t>     (t-value , p-value)</a:t>
            </a:r>
          </a:p>
          <a:p>
            <a:pPr marL="171450" indent="-171450">
              <a:lnSpc>
                <a:spcPct val="150000"/>
              </a:lnSpc>
              <a:buFont typeface="Wingdings" panose="05000000000000000000" pitchFamily="2" charset="2"/>
              <a:buChar char="§"/>
            </a:pPr>
            <a:r>
              <a:rPr lang="ko-KR" altLang="en-US" sz="1200" dirty="0"/>
              <a:t>기준  범주가 아닌 다른 범주간에는 비교 불가하다</a:t>
            </a:r>
            <a:r>
              <a:rPr lang="en-US" altLang="ko-KR" sz="1200" dirty="0"/>
              <a:t>.</a:t>
            </a:r>
          </a:p>
          <a:p>
            <a:pPr marL="171450" indent="-171450">
              <a:lnSpc>
                <a:spcPct val="150000"/>
              </a:lnSpc>
              <a:buFont typeface="Wingdings" panose="05000000000000000000" pitchFamily="2" charset="2"/>
              <a:buChar char="§"/>
            </a:pPr>
            <a:r>
              <a:rPr lang="ko-KR" altLang="en-US" sz="1200" dirty="0"/>
              <a:t>회귀계수 해석 주의</a:t>
            </a:r>
          </a:p>
        </p:txBody>
      </p:sp>
      <p:sp>
        <p:nvSpPr>
          <p:cNvPr id="13" name="TextBox 12">
            <a:extLst>
              <a:ext uri="{FF2B5EF4-FFF2-40B4-BE49-F238E27FC236}">
                <a16:creationId xmlns:a16="http://schemas.microsoft.com/office/drawing/2014/main" id="{4D2D095F-D78A-4CD1-A0FB-5013ECC064A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Tree>
    <p:extLst>
      <p:ext uri="{BB962C8B-B14F-4D97-AF65-F5344CB8AC3E}">
        <p14:creationId xmlns:p14="http://schemas.microsoft.com/office/powerpoint/2010/main" val="15041785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3DF62C87-BD4A-4AF9-BD3F-419CA8D57B1D}"/>
              </a:ext>
            </a:extLst>
          </p:cNvPr>
          <p:cNvSpPr/>
          <p:nvPr/>
        </p:nvSpPr>
        <p:spPr>
          <a:xfrm>
            <a:off x="3151143" y="341853"/>
            <a:ext cx="877163" cy="369332"/>
          </a:xfrm>
          <a:prstGeom prst="rect">
            <a:avLst/>
          </a:prstGeom>
        </p:spPr>
        <p:txBody>
          <a:bodyPr wrap="none">
            <a:spAutoFit/>
          </a:bodyPr>
          <a:lstStyle/>
          <a:p>
            <a:r>
              <a:rPr lang="en-US" altLang="ko-KR" dirty="0">
                <a:solidFill>
                  <a:srgbClr val="222222"/>
                </a:solidFill>
                <a:latin typeface="Spoqa Han Sans"/>
              </a:rPr>
              <a:t>**</a:t>
            </a:r>
            <a:r>
              <a:rPr lang="ko-KR" altLang="en-US" dirty="0">
                <a:solidFill>
                  <a:srgbClr val="222222"/>
                </a:solidFill>
                <a:latin typeface="Spoqa Han Sans"/>
              </a:rPr>
              <a:t>정리</a:t>
            </a:r>
            <a:endParaRPr lang="ko-KR" altLang="en-US" b="0" i="0" dirty="0">
              <a:solidFill>
                <a:srgbClr val="222222"/>
              </a:solidFill>
              <a:effectLst/>
              <a:latin typeface="Spoqa Han Sans"/>
            </a:endParaRPr>
          </a:p>
        </p:txBody>
      </p:sp>
      <p:sp>
        <p:nvSpPr>
          <p:cNvPr id="2" name="바닥글 개체 틀 1">
            <a:extLst>
              <a:ext uri="{FF2B5EF4-FFF2-40B4-BE49-F238E27FC236}">
                <a16:creationId xmlns:a16="http://schemas.microsoft.com/office/drawing/2014/main" id="{2F665AAD-ABD3-4300-A398-4BB6126F07BD}"/>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7ECC3F83-5A87-4555-B007-0A8BE8AFAE7C}"/>
              </a:ext>
            </a:extLst>
          </p:cNvPr>
          <p:cNvSpPr>
            <a:spLocks noGrp="1"/>
          </p:cNvSpPr>
          <p:nvPr>
            <p:ph type="sldNum" sz="quarter" idx="12"/>
          </p:nvPr>
        </p:nvSpPr>
        <p:spPr/>
        <p:txBody>
          <a:bodyPr/>
          <a:lstStyle/>
          <a:p>
            <a:fld id="{DE77BB65-F969-4654-BF30-45C70C1BE112}" type="slidenum">
              <a:rPr lang="ko-KR" altLang="en-US" smtClean="0"/>
              <a:pPr/>
              <a:t>107</a:t>
            </a:fld>
            <a:endParaRPr lang="ko-KR" altLang="en-US"/>
          </a:p>
        </p:txBody>
      </p:sp>
      <p:sp>
        <p:nvSpPr>
          <p:cNvPr id="193" name="모서리가 둥근 직사각형 65">
            <a:extLst>
              <a:ext uri="{FF2B5EF4-FFF2-40B4-BE49-F238E27FC236}">
                <a16:creationId xmlns:a16="http://schemas.microsoft.com/office/drawing/2014/main" id="{F749F998-15A9-405F-BF83-04CBEF600847}"/>
              </a:ext>
            </a:extLst>
          </p:cNvPr>
          <p:cNvSpPr/>
          <p:nvPr/>
        </p:nvSpPr>
        <p:spPr>
          <a:xfrm>
            <a:off x="2562821" y="4725311"/>
            <a:ext cx="1290918" cy="430306"/>
          </a:xfrm>
          <a:prstGeom prst="roundRect">
            <a:avLst/>
          </a:prstGeom>
          <a:solidFill>
            <a:schemeClr val="tx2">
              <a:lumMod val="40000"/>
              <a:lumOff val="60000"/>
              <a:alpha val="55000"/>
            </a:schemeClr>
          </a:solidFill>
          <a:ln>
            <a:solidFill>
              <a:schemeClr val="accent1">
                <a:shade val="50000"/>
                <a:alpha val="7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S-Core Dream 6 Bold" panose="020B0503030302020204" pitchFamily="34" charset="-127"/>
                <a:ea typeface="S-Core Dream 6 Bold" panose="020B0503030302020204" pitchFamily="34" charset="-127"/>
              </a:rPr>
              <a:t>Welch’s T-test</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sp>
        <p:nvSpPr>
          <p:cNvPr id="194" name="모서리가 둥근 직사각형 41">
            <a:extLst>
              <a:ext uri="{FF2B5EF4-FFF2-40B4-BE49-F238E27FC236}">
                <a16:creationId xmlns:a16="http://schemas.microsoft.com/office/drawing/2014/main" id="{877E81F9-D403-4359-89EF-607EC7B4379D}"/>
              </a:ext>
            </a:extLst>
          </p:cNvPr>
          <p:cNvSpPr/>
          <p:nvPr/>
        </p:nvSpPr>
        <p:spPr>
          <a:xfrm>
            <a:off x="623243" y="2481118"/>
            <a:ext cx="1290918" cy="430306"/>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Sample N &gt; 30</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sp>
        <p:nvSpPr>
          <p:cNvPr id="195" name="모서리가 둥근 직사각형 42">
            <a:extLst>
              <a:ext uri="{FF2B5EF4-FFF2-40B4-BE49-F238E27FC236}">
                <a16:creationId xmlns:a16="http://schemas.microsoft.com/office/drawing/2014/main" id="{B725BA7F-1920-4EE7-A4E4-E401C0B4EFE8}"/>
              </a:ext>
            </a:extLst>
          </p:cNvPr>
          <p:cNvSpPr/>
          <p:nvPr/>
        </p:nvSpPr>
        <p:spPr>
          <a:xfrm>
            <a:off x="2559619" y="2481118"/>
            <a:ext cx="1290918" cy="430306"/>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Sample N &lt; 30</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sp>
        <p:nvSpPr>
          <p:cNvPr id="196" name="모서리가 둥근 직사각형 43">
            <a:extLst>
              <a:ext uri="{FF2B5EF4-FFF2-40B4-BE49-F238E27FC236}">
                <a16:creationId xmlns:a16="http://schemas.microsoft.com/office/drawing/2014/main" id="{177BF2F0-02D1-4E5F-8490-060770ED6EFB}"/>
              </a:ext>
            </a:extLst>
          </p:cNvPr>
          <p:cNvSpPr/>
          <p:nvPr/>
        </p:nvSpPr>
        <p:spPr>
          <a:xfrm>
            <a:off x="1268702" y="1842878"/>
            <a:ext cx="1936377" cy="421342"/>
          </a:xfrm>
          <a:prstGeom prst="roundRect">
            <a:avLst/>
          </a:prstGeom>
          <a:solidFill>
            <a:schemeClr val="bg1"/>
          </a:solidFill>
          <a:ln>
            <a:solidFill>
              <a:schemeClr val="accent1">
                <a:shade val="50000"/>
                <a:alpha val="7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ore-KR" altLang="en-US" sz="900" b="1" dirty="0">
                <a:solidFill>
                  <a:schemeClr val="tx1"/>
                </a:solidFill>
                <a:latin typeface="S-Core Dream 6 Bold" panose="020B0503030302020204" pitchFamily="34" charset="-127"/>
                <a:ea typeface="S-Core Dream 6 Bold" panose="020B0503030302020204" pitchFamily="34" charset="-127"/>
              </a:rPr>
              <a:t>독립표본</a:t>
            </a:r>
            <a:r>
              <a:rPr kumimoji="1" lang="ko-KR" altLang="en-US" sz="900" b="1" dirty="0">
                <a:solidFill>
                  <a:schemeClr val="tx1"/>
                </a:solidFill>
                <a:latin typeface="S-Core Dream 6 Bold" panose="020B0503030302020204" pitchFamily="34" charset="-127"/>
                <a:ea typeface="S-Core Dream 6 Bold" panose="020B0503030302020204" pitchFamily="34" charset="-127"/>
              </a:rPr>
              <a:t> </a:t>
            </a:r>
            <a:r>
              <a:rPr kumimoji="1" lang="en-US" altLang="ko-KR" sz="900" b="1" dirty="0">
                <a:solidFill>
                  <a:schemeClr val="tx1"/>
                </a:solidFill>
                <a:latin typeface="S-Core Dream 6 Bold" panose="020B0503030302020204" pitchFamily="34" charset="-127"/>
                <a:ea typeface="S-Core Dream 6 Bold" panose="020B0503030302020204" pitchFamily="34" charset="-127"/>
              </a:rPr>
              <a:t>:</a:t>
            </a:r>
            <a:r>
              <a:rPr kumimoji="1" lang="ko-KR" altLang="en-US" sz="900" b="1" dirty="0">
                <a:solidFill>
                  <a:schemeClr val="tx1"/>
                </a:solidFill>
                <a:latin typeface="S-Core Dream 6 Bold" panose="020B0503030302020204" pitchFamily="34" charset="-127"/>
                <a:ea typeface="S-Core Dream 6 Bold" panose="020B0503030302020204" pitchFamily="34" charset="-127"/>
              </a:rPr>
              <a:t> </a:t>
            </a:r>
            <a:r>
              <a:rPr kumimoji="1" lang="ko-KR" altLang="en-US" sz="900" b="1" dirty="0" err="1">
                <a:solidFill>
                  <a:schemeClr val="tx1"/>
                </a:solidFill>
                <a:latin typeface="S-Core Dream 6 Bold" panose="020B0503030302020204" pitchFamily="34" charset="-127"/>
                <a:ea typeface="S-Core Dream 6 Bold" panose="020B0503030302020204" pitchFamily="34" charset="-127"/>
              </a:rPr>
              <a:t>연속형</a:t>
            </a:r>
            <a:r>
              <a:rPr kumimoji="1" lang="ko-KR" altLang="en-US" sz="900" b="1" dirty="0">
                <a:solidFill>
                  <a:schemeClr val="tx1"/>
                </a:solidFill>
                <a:latin typeface="S-Core Dream 6 Bold" panose="020B0503030302020204" pitchFamily="34" charset="-127"/>
                <a:ea typeface="S-Core Dream 6 Bold" panose="020B0503030302020204" pitchFamily="34" charset="-127"/>
              </a:rPr>
              <a:t> 자료</a:t>
            </a:r>
            <a:endParaRPr kumimoji="1" lang="en-US" altLang="ko-Kore-KR" sz="900" b="1" dirty="0">
              <a:solidFill>
                <a:schemeClr val="tx1"/>
              </a:solidFill>
              <a:latin typeface="S-Core Dream 6 Bold" panose="020B0503030302020204" pitchFamily="34" charset="-127"/>
              <a:ea typeface="S-Core Dream 6 Bold" panose="020B0503030302020204" pitchFamily="34" charset="-127"/>
            </a:endParaRPr>
          </a:p>
          <a:p>
            <a:pPr algn="ctr"/>
            <a:r>
              <a:rPr kumimoji="1" lang="en-US" altLang="ko-KR" sz="900" b="1" dirty="0">
                <a:solidFill>
                  <a:schemeClr val="tx1"/>
                </a:solidFill>
                <a:latin typeface="S-Core Dream 6 Bold" panose="020B0503030302020204" pitchFamily="34" charset="-127"/>
                <a:ea typeface="S-Core Dream 6 Bold" panose="020B0503030302020204" pitchFamily="34" charset="-127"/>
              </a:rPr>
              <a:t>(</a:t>
            </a:r>
            <a:r>
              <a:rPr kumimoji="1" lang="ko-KR" altLang="en-US" sz="900" b="1" dirty="0">
                <a:solidFill>
                  <a:schemeClr val="tx1"/>
                </a:solidFill>
                <a:latin typeface="S-Core Dream 6 Bold" panose="020B0503030302020204" pitchFamily="34" charset="-127"/>
                <a:ea typeface="S-Core Dream 6 Bold" panose="020B0503030302020204" pitchFamily="34" charset="-127"/>
              </a:rPr>
              <a:t>서로 다른 두 집단</a:t>
            </a:r>
            <a:r>
              <a:rPr kumimoji="1" lang="en-US" altLang="ko-KR" sz="900" b="1" dirty="0">
                <a:solidFill>
                  <a:schemeClr val="tx1"/>
                </a:solidFill>
                <a:latin typeface="S-Core Dream 6 Bold" panose="020B0503030302020204" pitchFamily="34" charset="-127"/>
                <a:ea typeface="S-Core Dream 6 Bold" panose="020B0503030302020204" pitchFamily="34" charset="-127"/>
              </a:rPr>
              <a:t>)</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sp>
        <p:nvSpPr>
          <p:cNvPr id="197" name="TextBox 196">
            <a:extLst>
              <a:ext uri="{FF2B5EF4-FFF2-40B4-BE49-F238E27FC236}">
                <a16:creationId xmlns:a16="http://schemas.microsoft.com/office/drawing/2014/main" id="{AE8E5C0F-0354-4609-96D5-7E4EA9B916A1}"/>
              </a:ext>
            </a:extLst>
          </p:cNvPr>
          <p:cNvSpPr txBox="1"/>
          <p:nvPr/>
        </p:nvSpPr>
        <p:spPr>
          <a:xfrm>
            <a:off x="920769" y="3672804"/>
            <a:ext cx="801823" cy="230832"/>
          </a:xfrm>
          <a:prstGeom prst="rect">
            <a:avLst/>
          </a:prstGeom>
          <a:noFill/>
          <a:effectLst/>
        </p:spPr>
        <p:txBody>
          <a:bodyPr wrap="none" rtlCol="0">
            <a:spAutoFit/>
          </a:bodyPr>
          <a:lstStyle/>
          <a:p>
            <a:r>
              <a:rPr kumimoji="1" lang="ko-Kore-KR" altLang="en-US" sz="900" b="1" dirty="0">
                <a:latin typeface="S-Core Dream 6 Bold" panose="020B0503030302020204" pitchFamily="34" charset="-127"/>
                <a:ea typeface="S-Core Dream 6 Bold" panose="020B0503030302020204" pitchFamily="34" charset="-127"/>
              </a:rPr>
              <a:t>정규성</a:t>
            </a:r>
            <a:r>
              <a:rPr kumimoji="1" lang="ko-KR" altLang="en-US" sz="900" b="1" dirty="0">
                <a:latin typeface="S-Core Dream 6 Bold" panose="020B0503030302020204" pitchFamily="34" charset="-127"/>
                <a:ea typeface="S-Core Dream 6 Bold" panose="020B0503030302020204" pitchFamily="34" charset="-127"/>
              </a:rPr>
              <a:t> 만족</a:t>
            </a:r>
            <a:endParaRPr kumimoji="1" lang="ko-Kore-KR" altLang="en-US" sz="900" b="1" dirty="0">
              <a:latin typeface="S-Core Dream 6 Bold" panose="020B0503030302020204" pitchFamily="34" charset="-127"/>
              <a:ea typeface="S-Core Dream 6 Bold" panose="020B0503030302020204" pitchFamily="34" charset="-127"/>
            </a:endParaRPr>
          </a:p>
        </p:txBody>
      </p:sp>
      <p:sp>
        <p:nvSpPr>
          <p:cNvPr id="198" name="TextBox 197">
            <a:extLst>
              <a:ext uri="{FF2B5EF4-FFF2-40B4-BE49-F238E27FC236}">
                <a16:creationId xmlns:a16="http://schemas.microsoft.com/office/drawing/2014/main" id="{5DD8F9A0-CC92-45A5-8E86-A4B3AF0125A0}"/>
              </a:ext>
            </a:extLst>
          </p:cNvPr>
          <p:cNvSpPr txBox="1"/>
          <p:nvPr/>
        </p:nvSpPr>
        <p:spPr>
          <a:xfrm>
            <a:off x="4746635" y="3707024"/>
            <a:ext cx="917239" cy="230832"/>
          </a:xfrm>
          <a:prstGeom prst="rect">
            <a:avLst/>
          </a:prstGeom>
          <a:noFill/>
          <a:effectLst/>
        </p:spPr>
        <p:txBody>
          <a:bodyPr wrap="none" rtlCol="0">
            <a:spAutoFit/>
          </a:bodyPr>
          <a:lstStyle/>
          <a:p>
            <a:r>
              <a:rPr kumimoji="1" lang="ko-Kore-KR" altLang="en-US" sz="900" b="1" dirty="0">
                <a:latin typeface="S-Core Dream 6 Bold" panose="020B0503030302020204" pitchFamily="34" charset="-127"/>
                <a:ea typeface="S-Core Dream 6 Bold" panose="020B0503030302020204" pitchFamily="34" charset="-127"/>
              </a:rPr>
              <a:t>정규성</a:t>
            </a:r>
            <a:r>
              <a:rPr kumimoji="1" lang="ko-KR" altLang="en-US" sz="900" b="1" dirty="0">
                <a:latin typeface="S-Core Dream 6 Bold" panose="020B0503030302020204" pitchFamily="34" charset="-127"/>
                <a:ea typeface="S-Core Dream 6 Bold" panose="020B0503030302020204" pitchFamily="34" charset="-127"/>
              </a:rPr>
              <a:t> 불만족</a:t>
            </a:r>
            <a:endParaRPr kumimoji="1" lang="ko-Kore-KR" altLang="en-US" sz="900" b="1" dirty="0">
              <a:latin typeface="S-Core Dream 6 Bold" panose="020B0503030302020204" pitchFamily="34" charset="-127"/>
              <a:ea typeface="S-Core Dream 6 Bold" panose="020B0503030302020204" pitchFamily="34" charset="-127"/>
            </a:endParaRPr>
          </a:p>
        </p:txBody>
      </p:sp>
      <p:sp>
        <p:nvSpPr>
          <p:cNvPr id="199" name="모서리가 둥근 직사각형 46">
            <a:extLst>
              <a:ext uri="{FF2B5EF4-FFF2-40B4-BE49-F238E27FC236}">
                <a16:creationId xmlns:a16="http://schemas.microsoft.com/office/drawing/2014/main" id="{88E467E8-AFB1-4C6C-9B5D-8716FC961E20}"/>
              </a:ext>
            </a:extLst>
          </p:cNvPr>
          <p:cNvSpPr/>
          <p:nvPr/>
        </p:nvSpPr>
        <p:spPr>
          <a:xfrm>
            <a:off x="623243" y="3915076"/>
            <a:ext cx="1290918" cy="430306"/>
          </a:xfrm>
          <a:prstGeom prst="roundRect">
            <a:avLst/>
          </a:prstGeom>
          <a:solidFill>
            <a:schemeClr val="bg1"/>
          </a:solidFill>
          <a:ln>
            <a:solidFill>
              <a:schemeClr val="accent1">
                <a:shade val="50000"/>
                <a:alpha val="7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900" b="1" dirty="0" err="1">
                <a:solidFill>
                  <a:schemeClr val="tx1"/>
                </a:solidFill>
                <a:latin typeface="S-Core Dream 6 Bold" panose="020B0503030302020204" pitchFamily="34" charset="-127"/>
                <a:ea typeface="S-Core Dream 6 Bold" panose="020B0503030302020204" pitchFamily="34" charset="-127"/>
              </a:rPr>
              <a:t>등분산</a:t>
            </a:r>
            <a:r>
              <a:rPr kumimoji="1" lang="ko-KR" altLang="en-US" sz="900" b="1" dirty="0">
                <a:solidFill>
                  <a:schemeClr val="tx1"/>
                </a:solidFill>
                <a:latin typeface="S-Core Dream 6 Bold" panose="020B0503030302020204" pitchFamily="34" charset="-127"/>
                <a:ea typeface="S-Core Dream 6 Bold" panose="020B0503030302020204" pitchFamily="34" charset="-127"/>
              </a:rPr>
              <a:t> 검정</a:t>
            </a:r>
            <a:endParaRPr kumimoji="1" lang="en-US" altLang="ko-KR" sz="900" b="1" dirty="0">
              <a:solidFill>
                <a:schemeClr val="tx1"/>
              </a:solidFill>
              <a:latin typeface="S-Core Dream 6 Bold" panose="020B0503030302020204" pitchFamily="34" charset="-127"/>
              <a:ea typeface="S-Core Dream 6 Bold" panose="020B0503030302020204" pitchFamily="34" charset="-127"/>
            </a:endParaRPr>
          </a:p>
          <a:p>
            <a:pPr algn="ctr"/>
            <a:r>
              <a:rPr kumimoji="1" lang="en-US" altLang="ko-KR" sz="900" b="1" dirty="0">
                <a:solidFill>
                  <a:schemeClr val="tx1"/>
                </a:solidFill>
                <a:latin typeface="S-Core Dream 6 Bold" panose="020B0503030302020204" pitchFamily="34" charset="-127"/>
                <a:ea typeface="S-Core Dream 6 Bold" panose="020B0503030302020204" pitchFamily="34" charset="-127"/>
              </a:rPr>
              <a:t>(Bartlett-test)</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sp>
        <p:nvSpPr>
          <p:cNvPr id="200" name="모서리가 둥근 직사각형 47">
            <a:extLst>
              <a:ext uri="{FF2B5EF4-FFF2-40B4-BE49-F238E27FC236}">
                <a16:creationId xmlns:a16="http://schemas.microsoft.com/office/drawing/2014/main" id="{0CAF0E10-9199-4DDA-91E5-1907E2D4650C}"/>
              </a:ext>
            </a:extLst>
          </p:cNvPr>
          <p:cNvSpPr/>
          <p:nvPr/>
        </p:nvSpPr>
        <p:spPr>
          <a:xfrm>
            <a:off x="623243" y="2805596"/>
            <a:ext cx="1290918" cy="430306"/>
          </a:xfrm>
          <a:prstGeom prst="roundRect">
            <a:avLst/>
          </a:prstGeom>
          <a:solidFill>
            <a:schemeClr val="bg1"/>
          </a:solidFill>
          <a:ln>
            <a:solidFill>
              <a:schemeClr val="accent1">
                <a:shade val="50000"/>
                <a:alpha val="7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900" b="1" dirty="0">
                <a:solidFill>
                  <a:schemeClr val="tx1"/>
                </a:solidFill>
                <a:latin typeface="S-Core Dream 6 Bold" panose="020B0503030302020204" pitchFamily="34" charset="-127"/>
                <a:ea typeface="S-Core Dream 6 Bold" panose="020B0503030302020204" pitchFamily="34" charset="-127"/>
              </a:rPr>
              <a:t>중심극한정리</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sp>
        <p:nvSpPr>
          <p:cNvPr id="201" name="모서리가 둥근 직사각형 48">
            <a:extLst>
              <a:ext uri="{FF2B5EF4-FFF2-40B4-BE49-F238E27FC236}">
                <a16:creationId xmlns:a16="http://schemas.microsoft.com/office/drawing/2014/main" id="{B6599A6B-37A1-4024-9A62-D64F2DE0E10D}"/>
              </a:ext>
            </a:extLst>
          </p:cNvPr>
          <p:cNvSpPr/>
          <p:nvPr/>
        </p:nvSpPr>
        <p:spPr>
          <a:xfrm>
            <a:off x="2559619" y="2805596"/>
            <a:ext cx="1290918" cy="430306"/>
          </a:xfrm>
          <a:prstGeom prst="roundRect">
            <a:avLst/>
          </a:prstGeom>
          <a:noFill/>
          <a:ln>
            <a:solidFill>
              <a:schemeClr val="accent1">
                <a:shade val="50000"/>
                <a:alpha val="7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900" b="1" dirty="0">
                <a:solidFill>
                  <a:schemeClr val="tx1"/>
                </a:solidFill>
                <a:latin typeface="S-Core Dream 6 Bold" panose="020B0503030302020204" pitchFamily="34" charset="-127"/>
                <a:ea typeface="S-Core Dream 6 Bold" panose="020B0503030302020204" pitchFamily="34" charset="-127"/>
              </a:rPr>
              <a:t>정규성 검정</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sp>
        <p:nvSpPr>
          <p:cNvPr id="202" name="모서리가 둥근 직사각형 49">
            <a:extLst>
              <a:ext uri="{FF2B5EF4-FFF2-40B4-BE49-F238E27FC236}">
                <a16:creationId xmlns:a16="http://schemas.microsoft.com/office/drawing/2014/main" id="{9F917E97-7EFB-4E2B-A30D-44680D6BAA98}"/>
              </a:ext>
            </a:extLst>
          </p:cNvPr>
          <p:cNvSpPr/>
          <p:nvPr/>
        </p:nvSpPr>
        <p:spPr>
          <a:xfrm>
            <a:off x="623243" y="4726382"/>
            <a:ext cx="1290918" cy="430306"/>
          </a:xfrm>
          <a:prstGeom prst="roundRect">
            <a:avLst/>
          </a:prstGeom>
          <a:noFill/>
          <a:ln>
            <a:solidFill>
              <a:schemeClr val="accent1">
                <a:shade val="50000"/>
                <a:alpha val="7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Z-test</a:t>
            </a:r>
          </a:p>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T-test</a:t>
            </a:r>
          </a:p>
        </p:txBody>
      </p:sp>
      <p:sp>
        <p:nvSpPr>
          <p:cNvPr id="204" name="모서리가 둥근 직사각형 51">
            <a:extLst>
              <a:ext uri="{FF2B5EF4-FFF2-40B4-BE49-F238E27FC236}">
                <a16:creationId xmlns:a16="http://schemas.microsoft.com/office/drawing/2014/main" id="{390F1232-D928-4613-878B-35EFAFEB7F12}"/>
              </a:ext>
            </a:extLst>
          </p:cNvPr>
          <p:cNvSpPr/>
          <p:nvPr/>
        </p:nvSpPr>
        <p:spPr>
          <a:xfrm>
            <a:off x="4495996" y="4726382"/>
            <a:ext cx="1290918" cy="430306"/>
          </a:xfrm>
          <a:prstGeom prst="roundRect">
            <a:avLst/>
          </a:prstGeom>
          <a:noFill/>
          <a:ln>
            <a:solidFill>
              <a:schemeClr val="accent1">
                <a:shade val="50000"/>
                <a:alpha val="7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Mann-Whitney </a:t>
            </a:r>
          </a:p>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u-test</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cxnSp>
        <p:nvCxnSpPr>
          <p:cNvPr id="205" name="직선 연결선[R] 52">
            <a:extLst>
              <a:ext uri="{FF2B5EF4-FFF2-40B4-BE49-F238E27FC236}">
                <a16:creationId xmlns:a16="http://schemas.microsoft.com/office/drawing/2014/main" id="{D8356F56-7297-4023-BDAA-12CA11A5FF4F}"/>
              </a:ext>
            </a:extLst>
          </p:cNvPr>
          <p:cNvCxnSpPr>
            <a:cxnSpLocks/>
          </p:cNvCxnSpPr>
          <p:nvPr/>
        </p:nvCxnSpPr>
        <p:spPr>
          <a:xfrm>
            <a:off x="1268702" y="2427331"/>
            <a:ext cx="1936377" cy="0"/>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6" name="직선 연결선[R] 53">
            <a:extLst>
              <a:ext uri="{FF2B5EF4-FFF2-40B4-BE49-F238E27FC236}">
                <a16:creationId xmlns:a16="http://schemas.microsoft.com/office/drawing/2014/main" id="{543DFFC8-43E1-448E-938F-F2FA97E034D9}"/>
              </a:ext>
            </a:extLst>
          </p:cNvPr>
          <p:cNvCxnSpPr>
            <a:cxnSpLocks/>
          </p:cNvCxnSpPr>
          <p:nvPr/>
        </p:nvCxnSpPr>
        <p:spPr>
          <a:xfrm flipH="1">
            <a:off x="2236890" y="2273184"/>
            <a:ext cx="1" cy="154148"/>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7" name="직선 연결선[R] 55">
            <a:extLst>
              <a:ext uri="{FF2B5EF4-FFF2-40B4-BE49-F238E27FC236}">
                <a16:creationId xmlns:a16="http://schemas.microsoft.com/office/drawing/2014/main" id="{A1C26092-E105-4FB4-8D81-4D93435C16D3}"/>
              </a:ext>
            </a:extLst>
          </p:cNvPr>
          <p:cNvCxnSpPr>
            <a:cxnSpLocks/>
          </p:cNvCxnSpPr>
          <p:nvPr/>
        </p:nvCxnSpPr>
        <p:spPr>
          <a:xfrm flipH="1">
            <a:off x="1268701" y="2422735"/>
            <a:ext cx="1" cy="163112"/>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8" name="직선 연결선[R] 56">
            <a:extLst>
              <a:ext uri="{FF2B5EF4-FFF2-40B4-BE49-F238E27FC236}">
                <a16:creationId xmlns:a16="http://schemas.microsoft.com/office/drawing/2014/main" id="{C8ACD5AA-56C1-41DF-8FF8-416A2D261933}"/>
              </a:ext>
            </a:extLst>
          </p:cNvPr>
          <p:cNvCxnSpPr>
            <a:cxnSpLocks/>
          </p:cNvCxnSpPr>
          <p:nvPr/>
        </p:nvCxnSpPr>
        <p:spPr>
          <a:xfrm>
            <a:off x="1268701" y="4535882"/>
            <a:ext cx="1936377" cy="0"/>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9" name="직선 연결선[R] 57">
            <a:extLst>
              <a:ext uri="{FF2B5EF4-FFF2-40B4-BE49-F238E27FC236}">
                <a16:creationId xmlns:a16="http://schemas.microsoft.com/office/drawing/2014/main" id="{5600D4BD-BAD6-44EB-B5B4-5CB438D7031D}"/>
              </a:ext>
            </a:extLst>
          </p:cNvPr>
          <p:cNvCxnSpPr>
            <a:cxnSpLocks/>
          </p:cNvCxnSpPr>
          <p:nvPr/>
        </p:nvCxnSpPr>
        <p:spPr>
          <a:xfrm>
            <a:off x="1268701" y="3455424"/>
            <a:ext cx="3872754" cy="0"/>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0" name="직선 연결선[R] 58">
            <a:extLst>
              <a:ext uri="{FF2B5EF4-FFF2-40B4-BE49-F238E27FC236}">
                <a16:creationId xmlns:a16="http://schemas.microsoft.com/office/drawing/2014/main" id="{D6438015-09EF-4F07-B1EB-369C14DF65F7}"/>
              </a:ext>
            </a:extLst>
          </p:cNvPr>
          <p:cNvCxnSpPr>
            <a:cxnSpLocks/>
            <a:stCxn id="200" idx="2"/>
          </p:cNvCxnSpPr>
          <p:nvPr/>
        </p:nvCxnSpPr>
        <p:spPr>
          <a:xfrm>
            <a:off x="1268702" y="3235902"/>
            <a:ext cx="0" cy="381000"/>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1" name="직선 연결선[R] 59">
            <a:extLst>
              <a:ext uri="{FF2B5EF4-FFF2-40B4-BE49-F238E27FC236}">
                <a16:creationId xmlns:a16="http://schemas.microsoft.com/office/drawing/2014/main" id="{E44046CE-BFF8-4111-86AC-9CDF5CCD4307}"/>
              </a:ext>
            </a:extLst>
          </p:cNvPr>
          <p:cNvCxnSpPr>
            <a:stCxn id="201" idx="2"/>
          </p:cNvCxnSpPr>
          <p:nvPr/>
        </p:nvCxnSpPr>
        <p:spPr>
          <a:xfrm flipH="1">
            <a:off x="3205078" y="3235902"/>
            <a:ext cx="1" cy="218451"/>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2" name="직선 연결선[R] 60">
            <a:extLst>
              <a:ext uri="{FF2B5EF4-FFF2-40B4-BE49-F238E27FC236}">
                <a16:creationId xmlns:a16="http://schemas.microsoft.com/office/drawing/2014/main" id="{E02BCC41-7C53-45E5-A40A-712C35019E0F}"/>
              </a:ext>
            </a:extLst>
          </p:cNvPr>
          <p:cNvCxnSpPr>
            <a:cxnSpLocks/>
          </p:cNvCxnSpPr>
          <p:nvPr/>
        </p:nvCxnSpPr>
        <p:spPr>
          <a:xfrm>
            <a:off x="5141455" y="3454353"/>
            <a:ext cx="0" cy="154573"/>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3" name="직선 연결선[R] 61">
            <a:extLst>
              <a:ext uri="{FF2B5EF4-FFF2-40B4-BE49-F238E27FC236}">
                <a16:creationId xmlns:a16="http://schemas.microsoft.com/office/drawing/2014/main" id="{FFDE2779-A405-4E85-BA31-304893D346A2}"/>
              </a:ext>
            </a:extLst>
          </p:cNvPr>
          <p:cNvCxnSpPr>
            <a:stCxn id="199" idx="2"/>
            <a:endCxn id="202" idx="0"/>
          </p:cNvCxnSpPr>
          <p:nvPr/>
        </p:nvCxnSpPr>
        <p:spPr>
          <a:xfrm>
            <a:off x="1268702" y="4345382"/>
            <a:ext cx="0" cy="381000"/>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4" name="직선 연결선[R] 62">
            <a:extLst>
              <a:ext uri="{FF2B5EF4-FFF2-40B4-BE49-F238E27FC236}">
                <a16:creationId xmlns:a16="http://schemas.microsoft.com/office/drawing/2014/main" id="{CF7C2241-A78C-44DC-A75D-642451248F63}"/>
              </a:ext>
            </a:extLst>
          </p:cNvPr>
          <p:cNvCxnSpPr>
            <a:cxnSpLocks/>
          </p:cNvCxnSpPr>
          <p:nvPr/>
        </p:nvCxnSpPr>
        <p:spPr>
          <a:xfrm>
            <a:off x="3205078" y="4535882"/>
            <a:ext cx="1" cy="190500"/>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5" name="직선 연결선[R] 63">
            <a:extLst>
              <a:ext uri="{FF2B5EF4-FFF2-40B4-BE49-F238E27FC236}">
                <a16:creationId xmlns:a16="http://schemas.microsoft.com/office/drawing/2014/main" id="{B21C9D71-7294-455B-9D9B-28BFC9D02534}"/>
              </a:ext>
            </a:extLst>
          </p:cNvPr>
          <p:cNvCxnSpPr>
            <a:cxnSpLocks/>
            <a:endCxn id="204" idx="0"/>
          </p:cNvCxnSpPr>
          <p:nvPr/>
        </p:nvCxnSpPr>
        <p:spPr>
          <a:xfrm>
            <a:off x="5141455" y="3915076"/>
            <a:ext cx="0" cy="811306"/>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16" name="그래픽 215" descr="도시 윤곽선">
            <a:extLst>
              <a:ext uri="{FF2B5EF4-FFF2-40B4-BE49-F238E27FC236}">
                <a16:creationId xmlns:a16="http://schemas.microsoft.com/office/drawing/2014/main" id="{498BCFAE-97C4-433A-92BC-171206D506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43" y="1806178"/>
            <a:ext cx="457200" cy="457200"/>
          </a:xfrm>
          <a:prstGeom prst="rect">
            <a:avLst/>
          </a:prstGeom>
        </p:spPr>
      </p:pic>
      <p:pic>
        <p:nvPicPr>
          <p:cNvPr id="217" name="그래픽 216" descr="도시 윤곽선">
            <a:extLst>
              <a:ext uri="{FF2B5EF4-FFF2-40B4-BE49-F238E27FC236}">
                <a16:creationId xmlns:a16="http://schemas.microsoft.com/office/drawing/2014/main" id="{3D277B4E-CF15-496B-BD0E-280D053421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9093" y="1813234"/>
            <a:ext cx="457200" cy="457200"/>
          </a:xfrm>
          <a:prstGeom prst="rect">
            <a:avLst/>
          </a:prstGeom>
        </p:spPr>
      </p:pic>
      <p:sp>
        <p:nvSpPr>
          <p:cNvPr id="218" name="왼쪽 중괄호[L] 68">
            <a:extLst>
              <a:ext uri="{FF2B5EF4-FFF2-40B4-BE49-F238E27FC236}">
                <a16:creationId xmlns:a16="http://schemas.microsoft.com/office/drawing/2014/main" id="{5E865365-D0DE-4C8D-9A0C-5321B85F93A7}"/>
              </a:ext>
            </a:extLst>
          </p:cNvPr>
          <p:cNvSpPr/>
          <p:nvPr/>
        </p:nvSpPr>
        <p:spPr>
          <a:xfrm>
            <a:off x="187119" y="4592199"/>
            <a:ext cx="321129" cy="682548"/>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sz="900"/>
          </a:p>
        </p:txBody>
      </p:sp>
      <p:sp>
        <p:nvSpPr>
          <p:cNvPr id="219" name="왼쪽 중괄호[L] 69">
            <a:extLst>
              <a:ext uri="{FF2B5EF4-FFF2-40B4-BE49-F238E27FC236}">
                <a16:creationId xmlns:a16="http://schemas.microsoft.com/office/drawing/2014/main" id="{8540713D-7A63-41A5-A375-D108505A922B}"/>
              </a:ext>
            </a:extLst>
          </p:cNvPr>
          <p:cNvSpPr/>
          <p:nvPr/>
        </p:nvSpPr>
        <p:spPr>
          <a:xfrm rot="10800000">
            <a:off x="5931146" y="4599189"/>
            <a:ext cx="321129" cy="682548"/>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sz="900"/>
          </a:p>
        </p:txBody>
      </p:sp>
      <p:cxnSp>
        <p:nvCxnSpPr>
          <p:cNvPr id="220" name="직선 연결선[R] 70">
            <a:extLst>
              <a:ext uri="{FF2B5EF4-FFF2-40B4-BE49-F238E27FC236}">
                <a16:creationId xmlns:a16="http://schemas.microsoft.com/office/drawing/2014/main" id="{669ED845-9488-4F68-85A6-2ADE0A75D44B}"/>
              </a:ext>
            </a:extLst>
          </p:cNvPr>
          <p:cNvCxnSpPr>
            <a:cxnSpLocks/>
          </p:cNvCxnSpPr>
          <p:nvPr/>
        </p:nvCxnSpPr>
        <p:spPr>
          <a:xfrm flipV="1">
            <a:off x="6252274" y="1595855"/>
            <a:ext cx="0" cy="334460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1" name="직선 연결선[R] 71">
            <a:extLst>
              <a:ext uri="{FF2B5EF4-FFF2-40B4-BE49-F238E27FC236}">
                <a16:creationId xmlns:a16="http://schemas.microsoft.com/office/drawing/2014/main" id="{8892F876-7D33-4C6E-AAC9-927563A1D68D}"/>
              </a:ext>
            </a:extLst>
          </p:cNvPr>
          <p:cNvCxnSpPr>
            <a:cxnSpLocks/>
          </p:cNvCxnSpPr>
          <p:nvPr/>
        </p:nvCxnSpPr>
        <p:spPr>
          <a:xfrm>
            <a:off x="6251451" y="1595855"/>
            <a:ext cx="221872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직선 화살표 연결선 221">
            <a:extLst>
              <a:ext uri="{FF2B5EF4-FFF2-40B4-BE49-F238E27FC236}">
                <a16:creationId xmlns:a16="http://schemas.microsoft.com/office/drawing/2014/main" id="{A7E69D8B-A243-4770-B8EA-7F4430B5273B}"/>
              </a:ext>
            </a:extLst>
          </p:cNvPr>
          <p:cNvCxnSpPr>
            <a:cxnSpLocks/>
          </p:cNvCxnSpPr>
          <p:nvPr/>
        </p:nvCxnSpPr>
        <p:spPr>
          <a:xfrm>
            <a:off x="7151860" y="1595855"/>
            <a:ext cx="1" cy="2247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3" name="모서리가 둥근 직사각형 73">
            <a:extLst>
              <a:ext uri="{FF2B5EF4-FFF2-40B4-BE49-F238E27FC236}">
                <a16:creationId xmlns:a16="http://schemas.microsoft.com/office/drawing/2014/main" id="{BD19B1FB-B068-4645-BDF9-130B555E74A8}"/>
              </a:ext>
            </a:extLst>
          </p:cNvPr>
          <p:cNvSpPr/>
          <p:nvPr/>
        </p:nvSpPr>
        <p:spPr>
          <a:xfrm>
            <a:off x="6491222" y="1894524"/>
            <a:ext cx="1290918" cy="430306"/>
          </a:xfrm>
          <a:prstGeom prst="roundRect">
            <a:avLst/>
          </a:prstGeom>
          <a:solidFill>
            <a:schemeClr val="bg1"/>
          </a:solidFill>
          <a:ln>
            <a:solidFill>
              <a:schemeClr val="accent1">
                <a:shade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ore-KR" altLang="en-US" sz="900" b="1" dirty="0">
                <a:solidFill>
                  <a:schemeClr val="tx1"/>
                </a:solidFill>
                <a:latin typeface="S-Core Dream 6 Bold" panose="020B0503030302020204" pitchFamily="34" charset="-127"/>
                <a:ea typeface="S-Core Dream 6 Bold" panose="020B0503030302020204" pitchFamily="34" charset="-127"/>
              </a:rPr>
              <a:t>단변량</a:t>
            </a:r>
            <a:r>
              <a:rPr kumimoji="1" lang="ko-KR" altLang="en-US" sz="900" b="1" dirty="0">
                <a:solidFill>
                  <a:schemeClr val="tx1"/>
                </a:solidFill>
                <a:latin typeface="S-Core Dream 6 Bold" panose="020B0503030302020204" pitchFamily="34" charset="-127"/>
                <a:ea typeface="S-Core Dream 6 Bold" panose="020B0503030302020204" pitchFamily="34" charset="-127"/>
              </a:rPr>
              <a:t> </a:t>
            </a:r>
            <a:r>
              <a:rPr kumimoji="1" lang="ko-KR" altLang="en-US" sz="900" b="1" dirty="0" err="1">
                <a:solidFill>
                  <a:schemeClr val="tx1"/>
                </a:solidFill>
                <a:latin typeface="S-Core Dream 6 Bold" panose="020B0503030302020204" pitchFamily="34" charset="-127"/>
                <a:ea typeface="S-Core Dream 6 Bold" panose="020B0503030302020204" pitchFamily="34" charset="-127"/>
              </a:rPr>
              <a:t>로짓</a:t>
            </a:r>
            <a:r>
              <a:rPr kumimoji="1" lang="ko-KR" altLang="en-US" sz="900" b="1" dirty="0">
                <a:solidFill>
                  <a:schemeClr val="tx1"/>
                </a:solidFill>
                <a:latin typeface="S-Core Dream 6 Bold" panose="020B0503030302020204" pitchFamily="34" charset="-127"/>
                <a:ea typeface="S-Core Dream 6 Bold" panose="020B0503030302020204" pitchFamily="34" charset="-127"/>
              </a:rPr>
              <a:t> 분석</a:t>
            </a:r>
            <a:endParaRPr kumimoji="1" lang="en-US" altLang="ko-KR" sz="900" b="1" dirty="0">
              <a:solidFill>
                <a:schemeClr val="tx1"/>
              </a:solidFill>
              <a:latin typeface="S-Core Dream 6 Bold" panose="020B0503030302020204" pitchFamily="34" charset="-127"/>
              <a:ea typeface="S-Core Dream 6 Bold" panose="020B0503030302020204" pitchFamily="34" charset="-127"/>
            </a:endParaRPr>
          </a:p>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(P &lt; 0.05)</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sp>
        <p:nvSpPr>
          <p:cNvPr id="224" name="모서리가 둥근 직사각형 74">
            <a:extLst>
              <a:ext uri="{FF2B5EF4-FFF2-40B4-BE49-F238E27FC236}">
                <a16:creationId xmlns:a16="http://schemas.microsoft.com/office/drawing/2014/main" id="{2CDAD1AE-A055-4773-9A8A-1D0AFAD524BB}"/>
              </a:ext>
            </a:extLst>
          </p:cNvPr>
          <p:cNvSpPr/>
          <p:nvPr/>
        </p:nvSpPr>
        <p:spPr>
          <a:xfrm>
            <a:off x="6502914" y="2685205"/>
            <a:ext cx="1290918" cy="430306"/>
          </a:xfrm>
          <a:prstGeom prst="roundRect">
            <a:avLst/>
          </a:prstGeom>
          <a:solidFill>
            <a:schemeClr val="bg1"/>
          </a:solidFill>
          <a:ln>
            <a:solidFill>
              <a:schemeClr val="accent1">
                <a:shade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900" b="1" dirty="0" err="1">
                <a:solidFill>
                  <a:schemeClr val="tx1"/>
                </a:solidFill>
                <a:latin typeface="S-Core Dream 6 Bold" panose="020B0503030302020204" pitchFamily="34" charset="-127"/>
                <a:ea typeface="S-Core Dream 6 Bold" panose="020B0503030302020204" pitchFamily="34" charset="-127"/>
              </a:rPr>
              <a:t>전진선택법</a:t>
            </a:r>
            <a:endParaRPr kumimoji="1" lang="en-US" altLang="ko-KR" sz="900" b="1" dirty="0">
              <a:solidFill>
                <a:schemeClr val="tx1"/>
              </a:solidFill>
              <a:latin typeface="S-Core Dream 6 Bold" panose="020B0503030302020204" pitchFamily="34" charset="-127"/>
              <a:ea typeface="S-Core Dream 6 Bold" panose="020B0503030302020204" pitchFamily="34" charset="-127"/>
            </a:endParaRPr>
          </a:p>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(P &lt; 0.05)</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sp>
        <p:nvSpPr>
          <p:cNvPr id="225" name="모서리가 둥근 직사각형 75">
            <a:extLst>
              <a:ext uri="{FF2B5EF4-FFF2-40B4-BE49-F238E27FC236}">
                <a16:creationId xmlns:a16="http://schemas.microsoft.com/office/drawing/2014/main" id="{93E422E8-91D8-484A-AA8E-43F0D04A8F9C}"/>
              </a:ext>
            </a:extLst>
          </p:cNvPr>
          <p:cNvSpPr/>
          <p:nvPr/>
        </p:nvSpPr>
        <p:spPr>
          <a:xfrm>
            <a:off x="6502914" y="3141059"/>
            <a:ext cx="1290918" cy="430306"/>
          </a:xfrm>
          <a:prstGeom prst="roundRect">
            <a:avLst/>
          </a:prstGeom>
          <a:solidFill>
            <a:schemeClr val="bg1"/>
          </a:solidFill>
          <a:ln>
            <a:solidFill>
              <a:schemeClr val="accent1">
                <a:shade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900" b="1" dirty="0" err="1">
                <a:solidFill>
                  <a:schemeClr val="tx1"/>
                </a:solidFill>
                <a:latin typeface="S-Core Dream 6 Bold" panose="020B0503030302020204" pitchFamily="34" charset="-127"/>
                <a:ea typeface="S-Core Dream 6 Bold" panose="020B0503030302020204" pitchFamily="34" charset="-127"/>
              </a:rPr>
              <a:t>후진제거법</a:t>
            </a:r>
            <a:endParaRPr kumimoji="1" lang="en-US" altLang="ko-KR" sz="900" b="1" dirty="0">
              <a:solidFill>
                <a:schemeClr val="tx1"/>
              </a:solidFill>
              <a:latin typeface="S-Core Dream 6 Bold" panose="020B0503030302020204" pitchFamily="34" charset="-127"/>
              <a:ea typeface="S-Core Dream 6 Bold" panose="020B0503030302020204" pitchFamily="34" charset="-127"/>
            </a:endParaRPr>
          </a:p>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(P &lt; 0.05)</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sp>
        <p:nvSpPr>
          <p:cNvPr id="226" name="모서리가 둥근 직사각형 76">
            <a:extLst>
              <a:ext uri="{FF2B5EF4-FFF2-40B4-BE49-F238E27FC236}">
                <a16:creationId xmlns:a16="http://schemas.microsoft.com/office/drawing/2014/main" id="{635765DA-1F8E-4DCC-803C-B1635CABF9D6}"/>
              </a:ext>
            </a:extLst>
          </p:cNvPr>
          <p:cNvSpPr/>
          <p:nvPr/>
        </p:nvSpPr>
        <p:spPr>
          <a:xfrm>
            <a:off x="6502914" y="3596912"/>
            <a:ext cx="1290918" cy="430306"/>
          </a:xfrm>
          <a:prstGeom prst="roundRect">
            <a:avLst/>
          </a:prstGeom>
          <a:solidFill>
            <a:schemeClr val="bg1"/>
          </a:solidFill>
          <a:ln>
            <a:solidFill>
              <a:schemeClr val="accent1">
                <a:shade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Stepwise</a:t>
            </a:r>
            <a:endParaRPr kumimoji="1" lang="en-US" altLang="ko-KR" sz="900" b="1" dirty="0">
              <a:solidFill>
                <a:schemeClr val="tx1"/>
              </a:solidFill>
              <a:latin typeface="S-Core Dream 6 Bold" panose="020B0503030302020204" pitchFamily="34" charset="-127"/>
              <a:ea typeface="S-Core Dream 6 Bold" panose="020B0503030302020204" pitchFamily="34" charset="-127"/>
            </a:endParaRPr>
          </a:p>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(P &lt; 0.05)</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cxnSp>
        <p:nvCxnSpPr>
          <p:cNvPr id="227" name="직선 화살표 연결선 226">
            <a:extLst>
              <a:ext uri="{FF2B5EF4-FFF2-40B4-BE49-F238E27FC236}">
                <a16:creationId xmlns:a16="http://schemas.microsoft.com/office/drawing/2014/main" id="{DB52DFA2-3D8C-43CA-9ACB-B7A5476DEAF0}"/>
              </a:ext>
            </a:extLst>
          </p:cNvPr>
          <p:cNvCxnSpPr>
            <a:cxnSpLocks/>
          </p:cNvCxnSpPr>
          <p:nvPr/>
        </p:nvCxnSpPr>
        <p:spPr>
          <a:xfrm>
            <a:off x="7159524" y="2422735"/>
            <a:ext cx="0" cy="22261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8" name="모서리가 둥근 직사각형 80">
            <a:extLst>
              <a:ext uri="{FF2B5EF4-FFF2-40B4-BE49-F238E27FC236}">
                <a16:creationId xmlns:a16="http://schemas.microsoft.com/office/drawing/2014/main" id="{D1C95F85-A354-4CBD-A0F0-025EC8B23FA5}"/>
              </a:ext>
            </a:extLst>
          </p:cNvPr>
          <p:cNvSpPr/>
          <p:nvPr/>
        </p:nvSpPr>
        <p:spPr>
          <a:xfrm>
            <a:off x="2557835" y="2804597"/>
            <a:ext cx="1290918" cy="430306"/>
          </a:xfrm>
          <a:prstGeom prst="roundRect">
            <a:avLst/>
          </a:prstGeom>
          <a:solidFill>
            <a:srgbClr val="FF0000">
              <a:alpha val="10000"/>
            </a:srgbClr>
          </a:solidFill>
          <a:ln>
            <a:solidFill>
              <a:schemeClr val="accent1">
                <a:shade val="50000"/>
                <a:alpha val="7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900" b="1" strike="sngStrike" dirty="0">
                <a:solidFill>
                  <a:srgbClr val="FF0000"/>
                </a:solidFill>
                <a:latin typeface="S-Core Dream 6 Bold" panose="020B0503030302020204" pitchFamily="34" charset="-127"/>
                <a:ea typeface="S-Core Dream 6 Bold" panose="020B0503030302020204" pitchFamily="34" charset="-127"/>
              </a:rPr>
              <a:t>정규성 검정</a:t>
            </a:r>
            <a:endParaRPr kumimoji="1" lang="ko-Kore-KR" altLang="en-US" sz="900" b="1" strike="sngStrike" dirty="0">
              <a:solidFill>
                <a:srgbClr val="FF0000"/>
              </a:solidFill>
              <a:latin typeface="S-Core Dream 6 Bold" panose="020B0503030302020204" pitchFamily="34" charset="-127"/>
              <a:ea typeface="S-Core Dream 6 Bold" panose="020B0503030302020204" pitchFamily="34" charset="-127"/>
            </a:endParaRPr>
          </a:p>
        </p:txBody>
      </p:sp>
      <p:sp>
        <p:nvSpPr>
          <p:cNvPr id="229" name="모서리가 둥근 직사각형 81">
            <a:extLst>
              <a:ext uri="{FF2B5EF4-FFF2-40B4-BE49-F238E27FC236}">
                <a16:creationId xmlns:a16="http://schemas.microsoft.com/office/drawing/2014/main" id="{A5E728FC-29FD-4914-B43B-95DF7D2B6FB4}"/>
              </a:ext>
            </a:extLst>
          </p:cNvPr>
          <p:cNvSpPr/>
          <p:nvPr/>
        </p:nvSpPr>
        <p:spPr>
          <a:xfrm>
            <a:off x="4492794" y="4725310"/>
            <a:ext cx="1290918" cy="430306"/>
          </a:xfrm>
          <a:prstGeom prst="roundRect">
            <a:avLst/>
          </a:prstGeom>
          <a:solidFill>
            <a:srgbClr val="FF0000">
              <a:alpha val="10000"/>
            </a:srgbClr>
          </a:solidFill>
          <a:ln>
            <a:solidFill>
              <a:schemeClr val="accent1">
                <a:shade val="50000"/>
                <a:alpha val="7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b="1" strike="sngStrike" dirty="0">
                <a:solidFill>
                  <a:srgbClr val="FF0000"/>
                </a:solidFill>
                <a:latin typeface="S-Core Dream 6 Bold" panose="020B0503030302020204" pitchFamily="34" charset="-127"/>
                <a:ea typeface="S-Core Dream 6 Bold" panose="020B0503030302020204" pitchFamily="34" charset="-127"/>
              </a:rPr>
              <a:t>Mann-Whitney </a:t>
            </a:r>
          </a:p>
          <a:p>
            <a:pPr algn="ctr"/>
            <a:r>
              <a:rPr kumimoji="1" lang="en-US" altLang="ko-Kore-KR" sz="900" b="1" strike="sngStrike" dirty="0">
                <a:solidFill>
                  <a:srgbClr val="FF0000"/>
                </a:solidFill>
                <a:latin typeface="S-Core Dream 6 Bold" panose="020B0503030302020204" pitchFamily="34" charset="-127"/>
                <a:ea typeface="S-Core Dream 6 Bold" panose="020B0503030302020204" pitchFamily="34" charset="-127"/>
              </a:rPr>
              <a:t>u-test</a:t>
            </a:r>
            <a:endParaRPr kumimoji="1" lang="ko-Kore-KR" altLang="en-US" sz="900" b="1" strike="sngStrike" dirty="0">
              <a:solidFill>
                <a:srgbClr val="FF0000"/>
              </a:solidFill>
              <a:latin typeface="S-Core Dream 6 Bold" panose="020B0503030302020204" pitchFamily="34" charset="-127"/>
              <a:ea typeface="S-Core Dream 6 Bold" panose="020B0503030302020204" pitchFamily="34" charset="-127"/>
            </a:endParaRPr>
          </a:p>
        </p:txBody>
      </p:sp>
      <p:sp>
        <p:nvSpPr>
          <p:cNvPr id="230" name="TextBox 229">
            <a:extLst>
              <a:ext uri="{FF2B5EF4-FFF2-40B4-BE49-F238E27FC236}">
                <a16:creationId xmlns:a16="http://schemas.microsoft.com/office/drawing/2014/main" id="{3244E7B2-2A58-4A5D-8643-980DCF37906C}"/>
              </a:ext>
            </a:extLst>
          </p:cNvPr>
          <p:cNvSpPr txBox="1"/>
          <p:nvPr/>
        </p:nvSpPr>
        <p:spPr>
          <a:xfrm>
            <a:off x="920769" y="5211706"/>
            <a:ext cx="801823" cy="230832"/>
          </a:xfrm>
          <a:prstGeom prst="rect">
            <a:avLst/>
          </a:prstGeom>
          <a:noFill/>
          <a:effectLst/>
        </p:spPr>
        <p:txBody>
          <a:bodyPr wrap="none" rtlCol="0">
            <a:spAutoFit/>
          </a:bodyPr>
          <a:lstStyle/>
          <a:p>
            <a:r>
              <a:rPr kumimoji="1" lang="ko-KR" altLang="en-US" sz="900" b="1" dirty="0" err="1">
                <a:latin typeface="S-Core Dream 6 Bold" panose="020B0503030302020204" pitchFamily="34" charset="-127"/>
                <a:ea typeface="S-Core Dream 6 Bold" panose="020B0503030302020204" pitchFamily="34" charset="-127"/>
              </a:rPr>
              <a:t>등분산</a:t>
            </a:r>
            <a:r>
              <a:rPr kumimoji="1" lang="ko-KR" altLang="en-US" sz="900" b="1" dirty="0">
                <a:latin typeface="S-Core Dream 6 Bold" panose="020B0503030302020204" pitchFamily="34" charset="-127"/>
                <a:ea typeface="S-Core Dream 6 Bold" panose="020B0503030302020204" pitchFamily="34" charset="-127"/>
              </a:rPr>
              <a:t> 만족</a:t>
            </a:r>
            <a:endParaRPr kumimoji="1" lang="ko-Kore-KR" altLang="en-US" sz="900" b="1" dirty="0">
              <a:latin typeface="S-Core Dream 6 Bold" panose="020B0503030302020204" pitchFamily="34" charset="-127"/>
              <a:ea typeface="S-Core Dream 6 Bold" panose="020B0503030302020204" pitchFamily="34" charset="-127"/>
            </a:endParaRPr>
          </a:p>
        </p:txBody>
      </p:sp>
      <p:sp>
        <p:nvSpPr>
          <p:cNvPr id="231" name="TextBox 230">
            <a:extLst>
              <a:ext uri="{FF2B5EF4-FFF2-40B4-BE49-F238E27FC236}">
                <a16:creationId xmlns:a16="http://schemas.microsoft.com/office/drawing/2014/main" id="{EB438527-A9E1-4CC1-8466-26AFFA69936A}"/>
              </a:ext>
            </a:extLst>
          </p:cNvPr>
          <p:cNvSpPr txBox="1"/>
          <p:nvPr/>
        </p:nvSpPr>
        <p:spPr>
          <a:xfrm>
            <a:off x="2868764" y="5211586"/>
            <a:ext cx="801823" cy="230832"/>
          </a:xfrm>
          <a:prstGeom prst="rect">
            <a:avLst/>
          </a:prstGeom>
          <a:noFill/>
          <a:effectLst/>
        </p:spPr>
        <p:txBody>
          <a:bodyPr wrap="none" rtlCol="0">
            <a:spAutoFit/>
          </a:bodyPr>
          <a:lstStyle/>
          <a:p>
            <a:r>
              <a:rPr kumimoji="1" lang="ko-KR" altLang="en-US" sz="900" b="1" dirty="0" err="1">
                <a:latin typeface="S-Core Dream 6 Bold" panose="020B0503030302020204" pitchFamily="34" charset="-127"/>
                <a:ea typeface="S-Core Dream 6 Bold" panose="020B0503030302020204" pitchFamily="34" charset="-127"/>
              </a:rPr>
              <a:t>이분산</a:t>
            </a:r>
            <a:r>
              <a:rPr kumimoji="1" lang="ko-KR" altLang="en-US" sz="900" b="1" dirty="0">
                <a:latin typeface="S-Core Dream 6 Bold" panose="020B0503030302020204" pitchFamily="34" charset="-127"/>
                <a:ea typeface="S-Core Dream 6 Bold" panose="020B0503030302020204" pitchFamily="34" charset="-127"/>
              </a:rPr>
              <a:t> 만족</a:t>
            </a:r>
            <a:endParaRPr kumimoji="1" lang="ko-Kore-KR" altLang="en-US" sz="900" b="1" dirty="0">
              <a:latin typeface="S-Core Dream 6 Bold" panose="020B0503030302020204" pitchFamily="34" charset="-127"/>
              <a:ea typeface="S-Core Dream 6 Bold" panose="020B0503030302020204" pitchFamily="34" charset="-127"/>
            </a:endParaRPr>
          </a:p>
        </p:txBody>
      </p:sp>
      <p:cxnSp>
        <p:nvCxnSpPr>
          <p:cNvPr id="232" name="직선 화살표 연결선 231">
            <a:extLst>
              <a:ext uri="{FF2B5EF4-FFF2-40B4-BE49-F238E27FC236}">
                <a16:creationId xmlns:a16="http://schemas.microsoft.com/office/drawing/2014/main" id="{45219F31-65B5-4024-BF4A-18F3E9794D39}"/>
              </a:ext>
            </a:extLst>
          </p:cNvPr>
          <p:cNvCxnSpPr>
            <a:cxnSpLocks/>
          </p:cNvCxnSpPr>
          <p:nvPr/>
        </p:nvCxnSpPr>
        <p:spPr>
          <a:xfrm>
            <a:off x="8459469" y="1593608"/>
            <a:ext cx="0" cy="105174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연결선[R] 91">
            <a:extLst>
              <a:ext uri="{FF2B5EF4-FFF2-40B4-BE49-F238E27FC236}">
                <a16:creationId xmlns:a16="http://schemas.microsoft.com/office/drawing/2014/main" id="{317A013D-D69E-48E2-8C64-19F05BE82C2D}"/>
              </a:ext>
            </a:extLst>
          </p:cNvPr>
          <p:cNvCxnSpPr>
            <a:cxnSpLocks/>
          </p:cNvCxnSpPr>
          <p:nvPr/>
        </p:nvCxnSpPr>
        <p:spPr>
          <a:xfrm flipH="1">
            <a:off x="3205078" y="2427332"/>
            <a:ext cx="1" cy="163112"/>
          </a:xfrm>
          <a:prstGeom prst="line">
            <a:avLst/>
          </a:prstGeom>
          <a:ln w="38100">
            <a:solidFill>
              <a:srgbClr val="00B0F0"/>
            </a:solidFill>
          </a:ln>
          <a:effectLst>
            <a:glow rad="254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34" name="모서리가 둥근 직사각형 92">
            <a:extLst>
              <a:ext uri="{FF2B5EF4-FFF2-40B4-BE49-F238E27FC236}">
                <a16:creationId xmlns:a16="http://schemas.microsoft.com/office/drawing/2014/main" id="{FC2CB156-F765-4A6E-8D30-C383EF9C8211}"/>
              </a:ext>
            </a:extLst>
          </p:cNvPr>
          <p:cNvSpPr/>
          <p:nvPr/>
        </p:nvSpPr>
        <p:spPr>
          <a:xfrm>
            <a:off x="6502914" y="4878480"/>
            <a:ext cx="2272888" cy="272675"/>
          </a:xfrm>
          <a:prstGeom prst="roundRect">
            <a:avLst/>
          </a:prstGeom>
          <a:solidFill>
            <a:schemeClr val="bg1"/>
          </a:solidFill>
          <a:ln>
            <a:solidFill>
              <a:schemeClr val="accent1">
                <a:shade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ore-KR" altLang="en-US" sz="900" b="1" dirty="0">
                <a:solidFill>
                  <a:schemeClr val="tx1"/>
                </a:solidFill>
                <a:latin typeface="S-Core Dream 6 Bold" panose="020B0503030302020204" pitchFamily="34" charset="-127"/>
                <a:ea typeface="S-Core Dream 6 Bold" panose="020B0503030302020204" pitchFamily="34" charset="-127"/>
              </a:rPr>
              <a:t>변수</a:t>
            </a:r>
            <a:r>
              <a:rPr kumimoji="1" lang="ko-KR" altLang="en-US" sz="900" b="1" dirty="0">
                <a:solidFill>
                  <a:schemeClr val="tx1"/>
                </a:solidFill>
                <a:latin typeface="S-Core Dream 6 Bold" panose="020B0503030302020204" pitchFamily="34" charset="-127"/>
                <a:ea typeface="S-Core Dream 6 Bold" panose="020B0503030302020204" pitchFamily="34" charset="-127"/>
              </a:rPr>
              <a:t> 선정 완료</a:t>
            </a:r>
            <a:endParaRPr kumimoji="1" lang="ko-Kore-KR" altLang="en-US" sz="900" b="1" dirty="0">
              <a:solidFill>
                <a:schemeClr val="tx1"/>
              </a:solidFill>
              <a:latin typeface="S-Core Dream 6 Bold" panose="020B0503030302020204" pitchFamily="34" charset="-127"/>
              <a:ea typeface="S-Core Dream 6 Bold" panose="020B0503030302020204" pitchFamily="34" charset="-127"/>
            </a:endParaRPr>
          </a:p>
        </p:txBody>
      </p:sp>
      <p:sp>
        <p:nvSpPr>
          <p:cNvPr id="235" name="모서리가 둥근 직사각형 93">
            <a:extLst>
              <a:ext uri="{FF2B5EF4-FFF2-40B4-BE49-F238E27FC236}">
                <a16:creationId xmlns:a16="http://schemas.microsoft.com/office/drawing/2014/main" id="{EBA720E5-15DC-49AF-8910-51DF19B59936}"/>
              </a:ext>
            </a:extLst>
          </p:cNvPr>
          <p:cNvSpPr/>
          <p:nvPr/>
        </p:nvSpPr>
        <p:spPr>
          <a:xfrm>
            <a:off x="6502914" y="4319524"/>
            <a:ext cx="1581000" cy="272675"/>
          </a:xfrm>
          <a:prstGeom prst="roundRect">
            <a:avLst/>
          </a:prstGeom>
          <a:solidFill>
            <a:schemeClr val="bg1"/>
          </a:solidFill>
          <a:ln>
            <a:solidFill>
              <a:schemeClr val="accent1">
                <a:shade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900" b="1" dirty="0">
                <a:solidFill>
                  <a:schemeClr val="tx1"/>
                </a:solidFill>
                <a:latin typeface="S-Core Dream 6 Bold" panose="020B0503030302020204" pitchFamily="34" charset="-127"/>
                <a:ea typeface="S-Core Dream 6 Bold" panose="020B0503030302020204" pitchFamily="34" charset="-127"/>
              </a:rPr>
              <a:t>VIF &lt; 10 </a:t>
            </a:r>
            <a:r>
              <a:rPr kumimoji="1" lang="en-US" altLang="ko-Kore-KR" sz="600" b="1" dirty="0">
                <a:solidFill>
                  <a:schemeClr val="tx1"/>
                </a:solidFill>
                <a:latin typeface="S-Core Dream 6 Bold" panose="020B0503030302020204" pitchFamily="34" charset="-127"/>
                <a:ea typeface="S-Core Dream 6 Bold" panose="020B0503030302020204" pitchFamily="34" charset="-127"/>
              </a:rPr>
              <a:t>or</a:t>
            </a:r>
            <a:r>
              <a:rPr kumimoji="1" lang="en-US" altLang="ko-Kore-KR" sz="900" b="1" dirty="0">
                <a:solidFill>
                  <a:schemeClr val="tx1"/>
                </a:solidFill>
                <a:latin typeface="S-Core Dream 6 Bold" panose="020B0503030302020204" pitchFamily="34" charset="-127"/>
                <a:ea typeface="S-Core Dream 6 Bold" panose="020B0503030302020204" pitchFamily="34" charset="-127"/>
              </a:rPr>
              <a:t> Not</a:t>
            </a:r>
          </a:p>
        </p:txBody>
      </p:sp>
      <p:pic>
        <p:nvPicPr>
          <p:cNvPr id="236" name="그림 235">
            <a:extLst>
              <a:ext uri="{FF2B5EF4-FFF2-40B4-BE49-F238E27FC236}">
                <a16:creationId xmlns:a16="http://schemas.microsoft.com/office/drawing/2014/main" id="{075D656C-E560-4050-8A60-DEBA1E835FE3}"/>
              </a:ext>
            </a:extLst>
          </p:cNvPr>
          <p:cNvPicPr>
            <a:picLocks noChangeAspect="1"/>
          </p:cNvPicPr>
          <p:nvPr/>
        </p:nvPicPr>
        <p:blipFill>
          <a:blip r:embed="rId6"/>
          <a:stretch>
            <a:fillRect/>
          </a:stretch>
        </p:blipFill>
        <p:spPr>
          <a:xfrm>
            <a:off x="7091957" y="4662480"/>
            <a:ext cx="135134" cy="216000"/>
          </a:xfrm>
          <a:prstGeom prst="rect">
            <a:avLst/>
          </a:prstGeom>
        </p:spPr>
      </p:pic>
      <p:pic>
        <p:nvPicPr>
          <p:cNvPr id="237" name="그림 236">
            <a:extLst>
              <a:ext uri="{FF2B5EF4-FFF2-40B4-BE49-F238E27FC236}">
                <a16:creationId xmlns:a16="http://schemas.microsoft.com/office/drawing/2014/main" id="{E2E6419A-9C24-47E1-B0B4-8E196703FD28}"/>
              </a:ext>
            </a:extLst>
          </p:cNvPr>
          <p:cNvPicPr>
            <a:picLocks noChangeAspect="1"/>
          </p:cNvPicPr>
          <p:nvPr/>
        </p:nvPicPr>
        <p:blipFill>
          <a:blip r:embed="rId6"/>
          <a:stretch>
            <a:fillRect/>
          </a:stretch>
        </p:blipFill>
        <p:spPr>
          <a:xfrm>
            <a:off x="7091957" y="4087532"/>
            <a:ext cx="135134" cy="216000"/>
          </a:xfrm>
          <a:prstGeom prst="rect">
            <a:avLst/>
          </a:prstGeom>
        </p:spPr>
      </p:pic>
      <p:pic>
        <p:nvPicPr>
          <p:cNvPr id="238" name="그림 237">
            <a:extLst>
              <a:ext uri="{FF2B5EF4-FFF2-40B4-BE49-F238E27FC236}">
                <a16:creationId xmlns:a16="http://schemas.microsoft.com/office/drawing/2014/main" id="{8B17E897-78E5-45DE-B091-7EE24AD303CE}"/>
              </a:ext>
            </a:extLst>
          </p:cNvPr>
          <p:cNvPicPr>
            <a:picLocks noChangeAspect="1"/>
          </p:cNvPicPr>
          <p:nvPr/>
        </p:nvPicPr>
        <p:blipFill>
          <a:blip r:embed="rId6"/>
          <a:stretch>
            <a:fillRect/>
          </a:stretch>
        </p:blipFill>
        <p:spPr>
          <a:xfrm>
            <a:off x="8389427" y="4087532"/>
            <a:ext cx="135134" cy="902287"/>
          </a:xfrm>
          <a:prstGeom prst="rect">
            <a:avLst/>
          </a:prstGeom>
        </p:spPr>
      </p:pic>
      <p:sp>
        <p:nvSpPr>
          <p:cNvPr id="239" name="모서리가 둥근 직사각형 108">
            <a:extLst>
              <a:ext uri="{FF2B5EF4-FFF2-40B4-BE49-F238E27FC236}">
                <a16:creationId xmlns:a16="http://schemas.microsoft.com/office/drawing/2014/main" id="{F9D42B38-AF91-4323-ADF8-ACC864DC8BF8}"/>
              </a:ext>
            </a:extLst>
          </p:cNvPr>
          <p:cNvSpPr/>
          <p:nvPr/>
        </p:nvSpPr>
        <p:spPr>
          <a:xfrm>
            <a:off x="8141056" y="2694464"/>
            <a:ext cx="634748" cy="1332754"/>
          </a:xfrm>
          <a:prstGeom prst="roundRect">
            <a:avLst>
              <a:gd name="adj" fmla="val 7663"/>
            </a:avLst>
          </a:prstGeom>
          <a:solidFill>
            <a:schemeClr val="bg1"/>
          </a:solidFill>
          <a:ln>
            <a:solidFill>
              <a:schemeClr val="accent1">
                <a:shade val="50000"/>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b="1" dirty="0">
                <a:solidFill>
                  <a:schemeClr val="tx1"/>
                </a:solidFill>
                <a:latin typeface="S-Core Dream 6 Bold" panose="020B0503030302020204" pitchFamily="34" charset="-127"/>
                <a:ea typeface="S-Core Dream 6 Bold" panose="020B0503030302020204" pitchFamily="34" charset="-127"/>
              </a:rPr>
              <a:t>Lasso</a:t>
            </a:r>
          </a:p>
          <a:p>
            <a:pPr algn="ctr"/>
            <a:r>
              <a:rPr kumimoji="1" lang="en-US" altLang="ko-KR" sz="800" b="1" dirty="0">
                <a:solidFill>
                  <a:schemeClr val="tx1"/>
                </a:solidFill>
                <a:latin typeface="S-Core Dream 6 Bold" panose="020B0503030302020204" pitchFamily="34" charset="-127"/>
                <a:ea typeface="S-Core Dream 6 Bold" panose="020B0503030302020204" pitchFamily="34" charset="-127"/>
              </a:rPr>
              <a:t>Feature Selection</a:t>
            </a:r>
          </a:p>
        </p:txBody>
      </p:sp>
      <p:cxnSp>
        <p:nvCxnSpPr>
          <p:cNvPr id="240" name="직선 화살표 연결선 239">
            <a:extLst>
              <a:ext uri="{FF2B5EF4-FFF2-40B4-BE49-F238E27FC236}">
                <a16:creationId xmlns:a16="http://schemas.microsoft.com/office/drawing/2014/main" id="{2A6C2426-283C-48DD-A9E0-2D76A3639145}"/>
              </a:ext>
            </a:extLst>
          </p:cNvPr>
          <p:cNvCxnSpPr>
            <a:cxnSpLocks/>
          </p:cNvCxnSpPr>
          <p:nvPr/>
        </p:nvCxnSpPr>
        <p:spPr>
          <a:xfrm>
            <a:off x="7964169" y="2109677"/>
            <a:ext cx="0" cy="216301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직선 연결선[R] 6">
            <a:extLst>
              <a:ext uri="{FF2B5EF4-FFF2-40B4-BE49-F238E27FC236}">
                <a16:creationId xmlns:a16="http://schemas.microsoft.com/office/drawing/2014/main" id="{377C813C-2669-4EE1-A5C8-586C5DF3EC30}"/>
              </a:ext>
            </a:extLst>
          </p:cNvPr>
          <p:cNvCxnSpPr>
            <a:cxnSpLocks/>
            <a:endCxn id="223" idx="3"/>
          </p:cNvCxnSpPr>
          <p:nvPr/>
        </p:nvCxnSpPr>
        <p:spPr>
          <a:xfrm flipH="1">
            <a:off x="7782140" y="2109677"/>
            <a:ext cx="182029"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42" name="직사각형 241">
            <a:extLst>
              <a:ext uri="{FF2B5EF4-FFF2-40B4-BE49-F238E27FC236}">
                <a16:creationId xmlns:a16="http://schemas.microsoft.com/office/drawing/2014/main" id="{521BCE6B-1328-456B-B63A-A4BE9C6961FF}"/>
              </a:ext>
            </a:extLst>
          </p:cNvPr>
          <p:cNvSpPr/>
          <p:nvPr/>
        </p:nvSpPr>
        <p:spPr>
          <a:xfrm>
            <a:off x="1475656" y="1266805"/>
            <a:ext cx="1211935" cy="338554"/>
          </a:xfrm>
          <a:prstGeom prst="rect">
            <a:avLst/>
          </a:prstGeom>
        </p:spPr>
        <p:txBody>
          <a:bodyPr wrap="square">
            <a:spAutoFit/>
          </a:bodyPr>
          <a:lstStyle/>
          <a:p>
            <a:r>
              <a:rPr lang="ko-KR" altLang="en-US" sz="900" dirty="0"/>
              <a:t>           </a:t>
            </a:r>
            <a:r>
              <a:rPr lang="ko-KR" altLang="en-US" sz="1600" dirty="0"/>
              <a:t>모집단</a:t>
            </a:r>
          </a:p>
        </p:txBody>
      </p:sp>
    </p:spTree>
    <p:extLst>
      <p:ext uri="{BB962C8B-B14F-4D97-AF65-F5344CB8AC3E}">
        <p14:creationId xmlns:p14="http://schemas.microsoft.com/office/powerpoint/2010/main" val="24684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5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fade">
                                      <p:cBhvr>
                                        <p:cTn id="12" dur="500"/>
                                        <p:tgtEl>
                                          <p:spTgt spid="2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3"/>
                                        </p:tgtEl>
                                        <p:attrNameLst>
                                          <p:attrName>style.visibility</p:attrName>
                                        </p:attrNameLst>
                                      </p:cBhvr>
                                      <p:to>
                                        <p:strVal val="visible"/>
                                      </p:to>
                                    </p:set>
                                    <p:animEffect transition="in" filter="fade">
                                      <p:cBhvr>
                                        <p:cTn id="15" dur="500"/>
                                        <p:tgtEl>
                                          <p:spTgt spid="193"/>
                                        </p:tgtEl>
                                      </p:cBhvr>
                                    </p:animEffect>
                                  </p:childTnLst>
                                </p:cTn>
                              </p:par>
                            </p:childTnLst>
                          </p:cTn>
                        </p:par>
                        <p:par>
                          <p:cTn id="16" fill="hold">
                            <p:stCondLst>
                              <p:cond delay="500"/>
                            </p:stCondLst>
                            <p:childTnLst>
                              <p:par>
                                <p:cTn id="17" presetID="1" presetClass="exit" presetSubtype="0" fill="hold" grpId="0" nodeType="afterEffect">
                                  <p:stCondLst>
                                    <p:cond delay="0"/>
                                  </p:stCondLst>
                                  <p:childTnLst>
                                    <p:set>
                                      <p:cBhvr>
                                        <p:cTn id="18" dur="1" fill="hold">
                                          <p:stCondLst>
                                            <p:cond delay="0"/>
                                          </p:stCondLst>
                                        </p:cTn>
                                        <p:tgtEl>
                                          <p:spTgt spid="2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202" grpId="0" animBg="1"/>
      <p:bldP spid="228" grpId="0" animBg="1"/>
      <p:bldP spid="22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8A132715-A51E-4666-97A3-C5B75450D08B}"/>
              </a:ext>
            </a:extLst>
          </p:cNvPr>
          <p:cNvSpPr/>
          <p:nvPr/>
        </p:nvSpPr>
        <p:spPr>
          <a:xfrm>
            <a:off x="683568" y="1484784"/>
            <a:ext cx="7056784" cy="3833101"/>
          </a:xfrm>
          <a:prstGeom prst="rect">
            <a:avLst/>
          </a:prstGeom>
          <a:ln w="28575">
            <a:solidFill>
              <a:schemeClr val="accent1"/>
            </a:solidFill>
          </a:ln>
        </p:spPr>
        <p:txBody>
          <a:bodyPr wrap="square">
            <a:spAutoFit/>
          </a:bodyPr>
          <a:lstStyle/>
          <a:p>
            <a:pPr marL="342900" indent="-342900" fontAlgn="base">
              <a:lnSpc>
                <a:spcPct val="150000"/>
              </a:lnSpc>
              <a:buAutoNum type="arabicPeriod"/>
            </a:pPr>
            <a:r>
              <a:rPr lang="ko-KR" altLang="en-US" sz="1600" b="1" dirty="0"/>
              <a:t>로지스틱 회귀분석</a:t>
            </a:r>
            <a:r>
              <a:rPr lang="en-US" altLang="ko-KR" sz="1400" b="1" dirty="0">
                <a:solidFill>
                  <a:srgbClr val="000000"/>
                </a:solidFill>
                <a:latin typeface="Malgun Gothic" panose="020B0503020000020004" pitchFamily="50" charset="-127"/>
                <a:ea typeface="Malgun Gothic" panose="020B0503020000020004" pitchFamily="50" charset="-127"/>
              </a:rPr>
              <a:t>(L</a:t>
            </a:r>
            <a:r>
              <a:rPr lang="en-US" altLang="ko-KR" sz="1400" b="1" dirty="0"/>
              <a:t>ogistic Regression)</a:t>
            </a:r>
          </a:p>
          <a:p>
            <a:pPr fontAlgn="base">
              <a:lnSpc>
                <a:spcPct val="150000"/>
              </a:lnSpc>
            </a:pPr>
            <a:r>
              <a:rPr lang="en-US" altLang="ko-KR" sz="1400" b="1" dirty="0"/>
              <a:t> </a:t>
            </a:r>
          </a:p>
          <a:p>
            <a:pPr fontAlgn="base" latinLnBrk="0">
              <a:lnSpc>
                <a:spcPct val="150000"/>
              </a:lnSpc>
            </a:pPr>
            <a:r>
              <a:rPr lang="en-US" altLang="ko-KR" sz="1400" b="1" dirty="0"/>
              <a:t>1) </a:t>
            </a:r>
            <a:r>
              <a:rPr lang="ko-KR" altLang="en-US" sz="1400" b="1" dirty="0"/>
              <a:t>로지스틱 회귀분석 이해</a:t>
            </a:r>
            <a:endParaRPr lang="en-US" altLang="ko-KR" sz="1400" b="1" dirty="0"/>
          </a:p>
          <a:p>
            <a:pPr fontAlgn="base" latinLnBrk="0">
              <a:lnSpc>
                <a:spcPct val="150000"/>
              </a:lnSpc>
            </a:pPr>
            <a:r>
              <a:rPr lang="en-US" altLang="ko-KR" sz="1400" b="1" dirty="0"/>
              <a:t>2) </a:t>
            </a:r>
            <a:r>
              <a:rPr lang="ko-KR" altLang="en-US" sz="1400" b="1" dirty="0"/>
              <a:t>로지스틱 회귀분석 입문</a:t>
            </a:r>
            <a:endParaRPr lang="en-US" altLang="ko-KR" sz="1400" b="1" dirty="0"/>
          </a:p>
          <a:p>
            <a:pPr fontAlgn="base" latinLnBrk="0">
              <a:lnSpc>
                <a:spcPct val="150000"/>
              </a:lnSpc>
            </a:pPr>
            <a:r>
              <a:rPr lang="en-US" altLang="ko-KR" sz="1400" b="1" dirty="0"/>
              <a:t>3) </a:t>
            </a:r>
            <a:r>
              <a:rPr lang="ko-KR" altLang="en-US" sz="1400" b="1" dirty="0"/>
              <a:t>로지스틱 회귀분석 </a:t>
            </a:r>
            <a:r>
              <a:rPr lang="en-US" altLang="ko-KR" sz="1400" b="1" dirty="0"/>
              <a:t> </a:t>
            </a:r>
            <a:r>
              <a:rPr lang="ko-KR" altLang="en-US" sz="1400" b="1" dirty="0"/>
              <a:t>과정별 이해</a:t>
            </a:r>
            <a:endParaRPr lang="en-US" altLang="ko-KR" sz="1400" b="1" dirty="0"/>
          </a:p>
          <a:p>
            <a:pPr fontAlgn="base" latinLnBrk="0">
              <a:lnSpc>
                <a:spcPct val="150000"/>
              </a:lnSpc>
            </a:pPr>
            <a:r>
              <a:rPr lang="en-US" altLang="ko-KR" sz="1400" b="1" dirty="0"/>
              <a:t>4) </a:t>
            </a:r>
            <a:r>
              <a:rPr lang="ko-KR" altLang="en-US" sz="1400" b="1" dirty="0"/>
              <a:t>로지스틱 회귀분석 이슈</a:t>
            </a:r>
            <a:endParaRPr lang="en-US" altLang="ko-KR" sz="1400" b="1" dirty="0"/>
          </a:p>
          <a:p>
            <a:pPr fontAlgn="base" latinLnBrk="0">
              <a:lnSpc>
                <a:spcPct val="150000"/>
              </a:lnSpc>
            </a:pPr>
            <a:endParaRPr lang="ko-KR" altLang="en-US" sz="1400" b="1" dirty="0"/>
          </a:p>
          <a:p>
            <a:pPr fontAlgn="base">
              <a:lnSpc>
                <a:spcPct val="150000"/>
              </a:lnSpc>
            </a:pPr>
            <a:r>
              <a:rPr lang="en-US" altLang="ko-KR" sz="1600" dirty="0"/>
              <a:t>2. Lasso </a:t>
            </a:r>
            <a:r>
              <a:rPr lang="ko-KR" altLang="en-US" sz="1600" dirty="0"/>
              <a:t>회귀분석</a:t>
            </a:r>
          </a:p>
          <a:p>
            <a:pPr fontAlgn="base">
              <a:lnSpc>
                <a:spcPct val="150000"/>
              </a:lnSpc>
            </a:pPr>
            <a:r>
              <a:rPr lang="en-US" altLang="ko-KR" sz="1600" dirty="0"/>
              <a:t>3. Ridge </a:t>
            </a:r>
            <a:r>
              <a:rPr lang="ko-KR" altLang="en-US" sz="1600" dirty="0"/>
              <a:t>회귀분석</a:t>
            </a:r>
          </a:p>
          <a:p>
            <a:pPr fontAlgn="base">
              <a:lnSpc>
                <a:spcPct val="150000"/>
              </a:lnSpc>
            </a:pPr>
            <a:r>
              <a:rPr lang="en-US" altLang="ko-KR" sz="1600" dirty="0"/>
              <a:t>4. </a:t>
            </a:r>
            <a:r>
              <a:rPr lang="ko-KR" altLang="en-US" sz="1600" dirty="0"/>
              <a:t>기타 회귀분석</a:t>
            </a:r>
          </a:p>
          <a:p>
            <a:pPr fontAlgn="base">
              <a:lnSpc>
                <a:spcPct val="150000"/>
              </a:lnSpc>
            </a:pPr>
            <a:r>
              <a:rPr lang="en-US" altLang="ko-KR" sz="1600" dirty="0"/>
              <a:t>5. </a:t>
            </a:r>
            <a:r>
              <a:rPr lang="ko-KR" altLang="en-US" sz="1600" dirty="0"/>
              <a:t>회귀분석 비교</a:t>
            </a:r>
          </a:p>
        </p:txBody>
      </p:sp>
      <p:sp>
        <p:nvSpPr>
          <p:cNvPr id="2" name="바닥글 개체 틀 1">
            <a:extLst>
              <a:ext uri="{FF2B5EF4-FFF2-40B4-BE49-F238E27FC236}">
                <a16:creationId xmlns:a16="http://schemas.microsoft.com/office/drawing/2014/main" id="{C05792C6-F3B8-4C8A-B1D6-90C7645F43C9}"/>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2DA1B6B1-7E66-4DB3-9074-E70754955743}"/>
              </a:ext>
            </a:extLst>
          </p:cNvPr>
          <p:cNvSpPr>
            <a:spLocks noGrp="1"/>
          </p:cNvSpPr>
          <p:nvPr>
            <p:ph type="sldNum" sz="quarter" idx="12"/>
          </p:nvPr>
        </p:nvSpPr>
        <p:spPr/>
        <p:txBody>
          <a:bodyPr/>
          <a:lstStyle/>
          <a:p>
            <a:fld id="{DE77BB65-F969-4654-BF30-45C70C1BE112}" type="slidenum">
              <a:rPr lang="ko-KR" altLang="en-US" smtClean="0"/>
              <a:pPr/>
              <a:t>108</a:t>
            </a:fld>
            <a:endParaRPr lang="ko-KR" altLang="en-US"/>
          </a:p>
        </p:txBody>
      </p:sp>
    </p:spTree>
    <p:extLst>
      <p:ext uri="{BB962C8B-B14F-4D97-AF65-F5344CB8AC3E}">
        <p14:creationId xmlns:p14="http://schemas.microsoft.com/office/powerpoint/2010/main" val="29864262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a:extLst>
              <a:ext uri="{FF2B5EF4-FFF2-40B4-BE49-F238E27FC236}">
                <a16:creationId xmlns:a16="http://schemas.microsoft.com/office/drawing/2014/main" id="{CE195B59-954A-7B70-4D9B-D82830898D52}"/>
              </a:ext>
            </a:extLst>
          </p:cNvPr>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13F1F48C-5EB9-FFDA-CBE4-F7AE7502B66F}"/>
              </a:ext>
            </a:extLst>
          </p:cNvPr>
          <p:cNvSpPr/>
          <p:nvPr/>
        </p:nvSpPr>
        <p:spPr>
          <a:xfrm>
            <a:off x="2627784" y="415692"/>
            <a:ext cx="5040560" cy="369332"/>
          </a:xfrm>
          <a:prstGeom prst="rect">
            <a:avLst/>
          </a:prstGeom>
        </p:spPr>
        <p:txBody>
          <a:bodyPr wrap="square">
            <a:spAutoFit/>
          </a:bodyPr>
          <a:lstStyle/>
          <a:p>
            <a:r>
              <a:rPr lang="ko-KR" altLang="en-US" dirty="0">
                <a:solidFill>
                  <a:srgbClr val="000000"/>
                </a:solidFill>
                <a:latin typeface="Malgun Gothic" panose="020B0503020000020004" pitchFamily="50" charset="-127"/>
                <a:ea typeface="Malgun Gothic" panose="020B0503020000020004" pitchFamily="50" charset="-127"/>
              </a:rPr>
              <a:t>로지스틱 회귀분석 </a:t>
            </a:r>
            <a:r>
              <a:rPr lang="en-US" altLang="ko-KR" dirty="0">
                <a:solidFill>
                  <a:srgbClr val="000000"/>
                </a:solidFill>
                <a:latin typeface="Malgun Gothic" panose="020B0503020000020004" pitchFamily="50" charset="-127"/>
                <a:ea typeface="Malgun Gothic" panose="020B0503020000020004" pitchFamily="50" charset="-127"/>
              </a:rPr>
              <a:t>(L</a:t>
            </a:r>
            <a:r>
              <a:rPr lang="en-US" altLang="ko-KR" dirty="0"/>
              <a:t>ogistic Regression) </a:t>
            </a:r>
            <a:r>
              <a:rPr lang="ko-KR" altLang="en-US" dirty="0"/>
              <a:t>배경</a:t>
            </a:r>
          </a:p>
        </p:txBody>
      </p:sp>
      <p:sp>
        <p:nvSpPr>
          <p:cNvPr id="7" name="직사각형 6">
            <a:extLst>
              <a:ext uri="{FF2B5EF4-FFF2-40B4-BE49-F238E27FC236}">
                <a16:creationId xmlns:a16="http://schemas.microsoft.com/office/drawing/2014/main" id="{EC44C5F4-5362-1678-191D-E7E874848CEF}"/>
              </a:ext>
            </a:extLst>
          </p:cNvPr>
          <p:cNvSpPr/>
          <p:nvPr/>
        </p:nvSpPr>
        <p:spPr>
          <a:xfrm>
            <a:off x="467544" y="1072012"/>
            <a:ext cx="7704856" cy="889603"/>
          </a:xfrm>
          <a:prstGeom prst="rect">
            <a:avLst/>
          </a:prstGeom>
          <a:ln>
            <a:solidFill>
              <a:schemeClr val="accent1"/>
            </a:solidFill>
          </a:ln>
        </p:spPr>
        <p:txBody>
          <a:bodyPr wrap="square">
            <a:spAutoFit/>
          </a:bodyPr>
          <a:lstStyle/>
          <a:p>
            <a:pPr marL="171450" indent="-171450" fontAlgn="base">
              <a:lnSpc>
                <a:spcPct val="150000"/>
              </a:lnSpc>
              <a:buFont typeface="Arial" panose="020B0604020202020204" pitchFamily="34" charset="0"/>
              <a:buChar char="•"/>
            </a:pPr>
            <a:r>
              <a:rPr lang="ko-KR" altLang="en-US" sz="1200" dirty="0"/>
              <a:t>영국의 통계학자인</a:t>
            </a:r>
            <a:r>
              <a:rPr lang="ko-KR" altLang="en-US" sz="1200" b="1" dirty="0"/>
              <a:t> </a:t>
            </a:r>
            <a:r>
              <a:rPr lang="en-US" altLang="ko-KR" sz="1200" b="1" dirty="0">
                <a:hlinkClick r:id="rId2" tooltip="데이비드 콕스 (통계학자)">
                  <a:extLst>
                    <a:ext uri="{A12FA001-AC4F-418D-AE19-62706E023703}">
                      <ahyp:hlinkClr xmlns:ahyp="http://schemas.microsoft.com/office/drawing/2018/hyperlinkcolor" val="tx"/>
                    </a:ext>
                  </a:extLst>
                </a:hlinkClick>
              </a:rPr>
              <a:t>D. R. Cox</a:t>
            </a:r>
            <a:r>
              <a:rPr lang="ko-KR" altLang="en-US" sz="1200" b="1" dirty="0"/>
              <a:t>가 </a:t>
            </a:r>
            <a:r>
              <a:rPr lang="en-US" altLang="ko-KR" sz="1200" b="1" dirty="0"/>
              <a:t>1958</a:t>
            </a:r>
            <a:r>
              <a:rPr lang="ko-KR" altLang="en-US" sz="1200" b="1" dirty="0"/>
              <a:t>년에 제안한 확률 모델</a:t>
            </a:r>
            <a:endParaRPr lang="en-US" altLang="ko-KR" sz="1200" b="1" dirty="0"/>
          </a:p>
          <a:p>
            <a:pPr marL="171450" indent="-171450" fontAlgn="base">
              <a:lnSpc>
                <a:spcPct val="150000"/>
              </a:lnSpc>
              <a:buFont typeface="Arial" panose="020B0604020202020204" pitchFamily="34" charset="0"/>
              <a:buChar char="•"/>
            </a:pPr>
            <a:r>
              <a:rPr lang="ko-KR" altLang="en-US" sz="1200" dirty="0">
                <a:hlinkClick r:id="rId3" tooltip="독립 변수와 종속 변수">
                  <a:extLst>
                    <a:ext uri="{A12FA001-AC4F-418D-AE19-62706E023703}">
                      <ahyp:hlinkClr xmlns:ahyp="http://schemas.microsoft.com/office/drawing/2018/hyperlinkcolor" val="tx"/>
                    </a:ext>
                  </a:extLst>
                </a:hlinkClick>
              </a:rPr>
              <a:t>독립 변수</a:t>
            </a:r>
            <a:r>
              <a:rPr lang="ko-KR" altLang="en-US" sz="1200" dirty="0"/>
              <a:t>의 선형 결합을 이용하여 사건의 발생 가능성을 예측하는데 사용되는 통계 기법</a:t>
            </a:r>
            <a:endParaRPr lang="en-US" altLang="ko-KR" sz="1200" dirty="0"/>
          </a:p>
          <a:p>
            <a:pPr marL="171450" indent="-171450" fontAlgn="base">
              <a:lnSpc>
                <a:spcPct val="150000"/>
              </a:lnSpc>
              <a:buFont typeface="Arial" panose="020B0604020202020204" pitchFamily="34" charset="0"/>
              <a:buChar char="•"/>
            </a:pPr>
            <a:r>
              <a:rPr kumimoji="1" lang="ko-Kore-KR" altLang="en-US" sz="1200" b="1" i="1" dirty="0">
                <a:solidFill>
                  <a:srgbClr val="FF0000"/>
                </a:solidFill>
              </a:rPr>
              <a:t>성공</a:t>
            </a:r>
            <a:r>
              <a:rPr kumimoji="1" lang="ko-KR" altLang="en-US" sz="1200" b="1" i="1">
                <a:solidFill>
                  <a:srgbClr val="FF0000"/>
                </a:solidFill>
              </a:rPr>
              <a:t> </a:t>
            </a:r>
            <a:r>
              <a:rPr kumimoji="1" lang="en-US" altLang="ko-KR" sz="1200" b="1" i="1" dirty="0">
                <a:solidFill>
                  <a:srgbClr val="FF0000"/>
                </a:solidFill>
              </a:rPr>
              <a:t>or</a:t>
            </a:r>
            <a:r>
              <a:rPr kumimoji="1" lang="ko-KR" altLang="en-US" sz="1200" b="1" i="1" dirty="0">
                <a:solidFill>
                  <a:srgbClr val="FF0000"/>
                </a:solidFill>
              </a:rPr>
              <a:t> 실패 등 </a:t>
            </a:r>
            <a:r>
              <a:rPr kumimoji="1" lang="en-US" altLang="ko-KR" sz="1200" b="1" i="1" dirty="0">
                <a:solidFill>
                  <a:srgbClr val="FF0000"/>
                </a:solidFill>
              </a:rPr>
              <a:t>target(</a:t>
            </a:r>
            <a:r>
              <a:rPr kumimoji="1" lang="ko-KR" altLang="en-US" sz="1200" b="1" i="1" dirty="0">
                <a:solidFill>
                  <a:srgbClr val="FF0000"/>
                </a:solidFill>
              </a:rPr>
              <a:t>종속</a:t>
            </a:r>
            <a:r>
              <a:rPr kumimoji="1" lang="en-US" altLang="ko-KR" sz="1200" b="1" i="1" dirty="0">
                <a:solidFill>
                  <a:srgbClr val="FF0000"/>
                </a:solidFill>
              </a:rPr>
              <a:t>)</a:t>
            </a:r>
            <a:r>
              <a:rPr kumimoji="1" lang="ko-KR" altLang="en-US" sz="1200" b="1" i="1" dirty="0">
                <a:solidFill>
                  <a:srgbClr val="FF0000"/>
                </a:solidFill>
              </a:rPr>
              <a:t>변수가 이항변수인 경우</a:t>
            </a:r>
            <a:r>
              <a:rPr kumimoji="1" lang="en-US" altLang="ko-KR" sz="1200" dirty="0"/>
              <a:t>,</a:t>
            </a:r>
            <a:r>
              <a:rPr kumimoji="1" lang="ko-KR" altLang="en-US" sz="1200" dirty="0"/>
              <a:t> 선형회귀식을 통해 분석하는 경우</a:t>
            </a:r>
            <a:r>
              <a:rPr kumimoji="1" lang="en-US" altLang="ko-KR" sz="1200" dirty="0"/>
              <a:t>,</a:t>
            </a:r>
            <a:r>
              <a:rPr kumimoji="1" lang="ko-KR" altLang="en-US" sz="1200" dirty="0"/>
              <a:t> 여러가지 문제 발생</a:t>
            </a:r>
            <a:endParaRPr lang="en-US" altLang="ko-KR" sz="1200" dirty="0"/>
          </a:p>
        </p:txBody>
      </p:sp>
      <p:sp>
        <p:nvSpPr>
          <p:cNvPr id="8" name="TextBox 7">
            <a:extLst>
              <a:ext uri="{FF2B5EF4-FFF2-40B4-BE49-F238E27FC236}">
                <a16:creationId xmlns:a16="http://schemas.microsoft.com/office/drawing/2014/main" id="{13F6ACB5-92D3-EB96-809A-A852CAB32168}"/>
              </a:ext>
            </a:extLst>
          </p:cNvPr>
          <p:cNvSpPr txBox="1"/>
          <p:nvPr/>
        </p:nvSpPr>
        <p:spPr>
          <a:xfrm>
            <a:off x="7092280" y="65075"/>
            <a:ext cx="1981608"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로지스틱 회귀분석 이해</a:t>
            </a:r>
          </a:p>
        </p:txBody>
      </p:sp>
      <p:sp>
        <p:nvSpPr>
          <p:cNvPr id="10" name="TextBox 9">
            <a:extLst>
              <a:ext uri="{FF2B5EF4-FFF2-40B4-BE49-F238E27FC236}">
                <a16:creationId xmlns:a16="http://schemas.microsoft.com/office/drawing/2014/main" id="{8E0D1C10-C01D-873E-0024-D28D98AE374A}"/>
              </a:ext>
            </a:extLst>
          </p:cNvPr>
          <p:cNvSpPr txBox="1"/>
          <p:nvPr/>
        </p:nvSpPr>
        <p:spPr>
          <a:xfrm>
            <a:off x="480685" y="4430616"/>
            <a:ext cx="7678573" cy="1720599"/>
          </a:xfrm>
          <a:prstGeom prst="rect">
            <a:avLst/>
          </a:prstGeom>
          <a:noFill/>
          <a:ln>
            <a:solidFill>
              <a:schemeClr val="accent1"/>
            </a:solidFill>
          </a:ln>
        </p:spPr>
        <p:txBody>
          <a:bodyPr wrap="square" rtlCol="0">
            <a:spAutoFit/>
          </a:bodyPr>
          <a:lstStyle/>
          <a:p>
            <a:pPr>
              <a:lnSpc>
                <a:spcPct val="150000"/>
              </a:lnSpc>
            </a:pPr>
            <a:r>
              <a:rPr lang="ko-KR" altLang="en-US" sz="1200" b="1" dirty="0">
                <a:solidFill>
                  <a:srgbClr val="0070C0"/>
                </a:solidFill>
              </a:rPr>
              <a:t>선형 회귀모형의 단점을  극복하기 위해 확률에 대한 </a:t>
            </a:r>
            <a:r>
              <a:rPr lang="ko-KR" altLang="en-US" sz="1200" b="1" dirty="0" err="1">
                <a:solidFill>
                  <a:srgbClr val="0070C0"/>
                </a:solidFill>
              </a:rPr>
              <a:t>로짓변환을</a:t>
            </a:r>
            <a:r>
              <a:rPr lang="ko-KR" altLang="en-US" sz="1200" b="1" dirty="0">
                <a:solidFill>
                  <a:srgbClr val="0070C0"/>
                </a:solidFill>
              </a:rPr>
              <a:t> 고려하여 모형화</a:t>
            </a:r>
            <a:endParaRPr lang="en-US" altLang="ko-KR" sz="1200" b="1" dirty="0">
              <a:solidFill>
                <a:srgbClr val="0070C0"/>
              </a:solidFill>
              <a:latin typeface="Malgun Gothic" panose="020B0503020000020004" pitchFamily="50" charset="-127"/>
              <a:ea typeface="Malgun Gothic" panose="020B0503020000020004" pitchFamily="50" charset="-127"/>
            </a:endParaRPr>
          </a:p>
          <a:p>
            <a:pPr marL="128588" indent="-128588" fontAlgn="base">
              <a:lnSpc>
                <a:spcPct val="150000"/>
              </a:lnSpc>
              <a:buFont typeface="Wingdings" panose="05000000000000000000" pitchFamily="2" charset="2"/>
              <a:buChar char="à"/>
            </a:pPr>
            <a:r>
              <a:rPr lang="ko-KR" altLang="en-US" sz="1200" dirty="0"/>
              <a:t>종속변수가 “성공 또는 실패”</a:t>
            </a:r>
            <a:r>
              <a:rPr lang="en-US" altLang="ko-KR" sz="1200" dirty="0"/>
              <a:t>,“</a:t>
            </a:r>
            <a:r>
              <a:rPr lang="ko-KR" altLang="en-US" sz="1200" dirty="0"/>
              <a:t>흡연 또는 </a:t>
            </a:r>
            <a:r>
              <a:rPr lang="ko-KR" altLang="en-US" sz="1200" dirty="0" err="1"/>
              <a:t>비흡연</a:t>
            </a:r>
            <a:r>
              <a:rPr lang="ko-KR" altLang="en-US" sz="1200" dirty="0"/>
              <a:t>”</a:t>
            </a:r>
            <a:r>
              <a:rPr lang="en-US" altLang="ko-KR" sz="1200" dirty="0"/>
              <a:t>,“ </a:t>
            </a:r>
            <a:r>
              <a:rPr lang="ko-KR" altLang="en-US" sz="1200" dirty="0"/>
              <a:t>생존 또는 사망” 경우처럼 이항변수로 되어 있을 때 종속변수와 독립변수 간의 관계식을 이용하여 두 집단 또는 그 이상의 집단을 분류하고자 할 때 사용되는 분석기법</a:t>
            </a:r>
            <a:endParaRPr lang="en-US" altLang="ko-KR" sz="1200" dirty="0"/>
          </a:p>
          <a:p>
            <a:pPr marL="128588" indent="-128588">
              <a:lnSpc>
                <a:spcPct val="150000"/>
              </a:lnSpc>
              <a:buFont typeface="Wingdings" panose="05000000000000000000" pitchFamily="2" charset="2"/>
              <a:buChar char="è"/>
            </a:pPr>
            <a:r>
              <a:rPr lang="ko-KR" altLang="en-US" sz="1200" dirty="0">
                <a:latin typeface="Malgun Gothic" panose="020B0503020000020004" pitchFamily="50" charset="-127"/>
                <a:ea typeface="Malgun Gothic" panose="020B0503020000020004" pitchFamily="50" charset="-127"/>
                <a:sym typeface="Wingdings" panose="05000000000000000000" pitchFamily="2" charset="2"/>
              </a:rPr>
              <a:t>목표변수</a:t>
            </a:r>
            <a:r>
              <a:rPr lang="en-US" altLang="ko-KR" sz="1200" dirty="0">
                <a:latin typeface="Malgun Gothic" panose="020B0503020000020004" pitchFamily="50" charset="-127"/>
                <a:ea typeface="Malgun Gothic" panose="020B0503020000020004" pitchFamily="50" charset="-127"/>
                <a:sym typeface="Wingdings" panose="05000000000000000000" pitchFamily="2" charset="2"/>
              </a:rPr>
              <a:t>(</a:t>
            </a:r>
            <a:r>
              <a:rPr lang="ko-KR" altLang="en-US" sz="1200" dirty="0">
                <a:latin typeface="Malgun Gothic" panose="020B0503020000020004" pitchFamily="50" charset="-127"/>
                <a:ea typeface="Malgun Gothic" panose="020B0503020000020004" pitchFamily="50" charset="-127"/>
                <a:sym typeface="Wingdings" panose="05000000000000000000" pitchFamily="2" charset="2"/>
              </a:rPr>
              <a:t>종속변수</a:t>
            </a:r>
            <a:r>
              <a:rPr lang="en-US" altLang="ko-KR" sz="1200" dirty="0">
                <a:latin typeface="Malgun Gothic" panose="020B0503020000020004" pitchFamily="50" charset="-127"/>
                <a:ea typeface="Malgun Gothic" panose="020B0503020000020004" pitchFamily="50" charset="-127"/>
                <a:sym typeface="Wingdings" panose="05000000000000000000" pitchFamily="2" charset="2"/>
              </a:rPr>
              <a:t>)</a:t>
            </a:r>
            <a:r>
              <a:rPr lang="ko-KR" altLang="en-US" sz="1200" dirty="0">
                <a:latin typeface="Malgun Gothic" panose="020B0503020000020004" pitchFamily="50" charset="-127"/>
                <a:ea typeface="Malgun Gothic" panose="020B0503020000020004" pitchFamily="50" charset="-127"/>
                <a:sym typeface="Wingdings" panose="05000000000000000000" pitchFamily="2" charset="2"/>
              </a:rPr>
              <a:t>가 이항변수일때 기존 선형회귀모형의 단점을 극복하기 위한 확률에 대한 </a:t>
            </a:r>
            <a:r>
              <a:rPr lang="en-US" altLang="ko-KR" sz="1200" dirty="0">
                <a:latin typeface="Malgun Gothic" panose="020B0503020000020004" pitchFamily="50" charset="-127"/>
                <a:ea typeface="Malgun Gothic" panose="020B0503020000020004" pitchFamily="50" charset="-127"/>
                <a:sym typeface="Wingdings" panose="05000000000000000000" pitchFamily="2" charset="2"/>
              </a:rPr>
              <a:t>logit transformation(</a:t>
            </a:r>
            <a:r>
              <a:rPr lang="ko-KR" altLang="en-US" sz="1200" dirty="0">
                <a:latin typeface="Malgun Gothic" panose="020B0503020000020004" pitchFamily="50" charset="-127"/>
                <a:ea typeface="Malgun Gothic" panose="020B0503020000020004" pitchFamily="50" charset="-127"/>
                <a:sym typeface="Wingdings" panose="05000000000000000000" pitchFamily="2" charset="2"/>
              </a:rPr>
              <a:t>자연로그를 취함</a:t>
            </a:r>
            <a:r>
              <a:rPr lang="en-US" altLang="ko-KR" sz="1200" dirty="0">
                <a:latin typeface="Malgun Gothic" panose="020B0503020000020004" pitchFamily="50" charset="-127"/>
                <a:ea typeface="Malgun Gothic" panose="020B0503020000020004" pitchFamily="50" charset="-127"/>
                <a:sym typeface="Wingdings" panose="05000000000000000000" pitchFamily="2" charset="2"/>
              </a:rPr>
              <a:t>)</a:t>
            </a:r>
            <a:r>
              <a:rPr lang="ko-KR" altLang="en-US" sz="1200" dirty="0">
                <a:latin typeface="Malgun Gothic" panose="020B0503020000020004" pitchFamily="50" charset="-127"/>
                <a:ea typeface="Malgun Gothic" panose="020B0503020000020004" pitchFamily="50" charset="-127"/>
                <a:sym typeface="Wingdings" panose="05000000000000000000" pitchFamily="2" charset="2"/>
              </a:rPr>
              <a:t>을 고려하여 분석하는 것 </a:t>
            </a:r>
            <a:endParaRPr lang="en-US" altLang="ko-KR" sz="1200" dirty="0">
              <a:latin typeface="Malgun Gothic" panose="020B0503020000020004" pitchFamily="50" charset="-127"/>
              <a:ea typeface="Malgun Gothic" panose="020B0503020000020004" pitchFamily="50" charset="-127"/>
              <a:sym typeface="Wingdings" panose="05000000000000000000" pitchFamily="2" charset="2"/>
            </a:endParaRPr>
          </a:p>
          <a:p>
            <a:pPr marL="128588" indent="-128588">
              <a:lnSpc>
                <a:spcPct val="150000"/>
              </a:lnSpc>
              <a:buFont typeface="Wingdings" panose="05000000000000000000" pitchFamily="2" charset="2"/>
              <a:buChar char="è"/>
            </a:pPr>
            <a:r>
              <a:rPr lang="en-US" altLang="ko-KR" sz="1200" dirty="0"/>
              <a:t>binary data(</a:t>
            </a:r>
            <a:r>
              <a:rPr lang="ko-KR" altLang="en-US" sz="1200" dirty="0"/>
              <a:t>이항변수</a:t>
            </a:r>
            <a:r>
              <a:rPr lang="en-US" altLang="ko-KR" sz="1200" dirty="0"/>
              <a:t>) </a:t>
            </a:r>
            <a:r>
              <a:rPr lang="ko-KR" altLang="en-US" sz="1200" dirty="0">
                <a:latin typeface="Malgun Gothic" panose="020B0503020000020004" pitchFamily="50" charset="-127"/>
                <a:ea typeface="Malgun Gothic" panose="020B0503020000020004" pitchFamily="50" charset="-127"/>
              </a:rPr>
              <a:t>데이터를 적용하는 경우 종속변수의 결과의 범위가 </a:t>
            </a:r>
            <a:r>
              <a:rPr lang="en-US" altLang="ko-KR" sz="1200" dirty="0">
                <a:latin typeface="Malgun Gothic" panose="020B0503020000020004" pitchFamily="50" charset="-127"/>
                <a:ea typeface="Malgun Gothic" panose="020B0503020000020004" pitchFamily="50" charset="-127"/>
              </a:rPr>
              <a:t>0</a:t>
            </a:r>
            <a:r>
              <a:rPr lang="ko-KR" altLang="en-US" sz="1200" dirty="0">
                <a:latin typeface="Malgun Gothic" panose="020B0503020000020004" pitchFamily="50" charset="-127"/>
                <a:ea typeface="Malgun Gothic" panose="020B0503020000020004" pitchFamily="50" charset="-127"/>
              </a:rPr>
              <a:t> </a:t>
            </a:r>
            <a:r>
              <a:rPr lang="en-US" altLang="ko-KR" sz="1200" dirty="0">
                <a:latin typeface="Malgun Gothic" panose="020B0503020000020004" pitchFamily="50" charset="-127"/>
                <a:ea typeface="Malgun Gothic" panose="020B0503020000020004" pitchFamily="50" charset="-127"/>
              </a:rPr>
              <a:t>or 1</a:t>
            </a:r>
            <a:r>
              <a:rPr lang="ko-KR" altLang="en-US" sz="1200" dirty="0">
                <a:latin typeface="Malgun Gothic" panose="020B0503020000020004" pitchFamily="50" charset="-127"/>
                <a:ea typeface="Malgun Gothic" panose="020B0503020000020004" pitchFamily="50" charset="-127"/>
              </a:rPr>
              <a:t>로 제한</a:t>
            </a:r>
          </a:p>
        </p:txBody>
      </p:sp>
      <p:sp>
        <p:nvSpPr>
          <p:cNvPr id="15" name="TextBox 14">
            <a:extLst>
              <a:ext uri="{FF2B5EF4-FFF2-40B4-BE49-F238E27FC236}">
                <a16:creationId xmlns:a16="http://schemas.microsoft.com/office/drawing/2014/main" id="{6C67C800-FB4A-9CF4-BE86-C5DFFD1A6022}"/>
              </a:ext>
            </a:extLst>
          </p:cNvPr>
          <p:cNvSpPr txBox="1"/>
          <p:nvPr/>
        </p:nvSpPr>
        <p:spPr>
          <a:xfrm>
            <a:off x="480685" y="2291592"/>
            <a:ext cx="7704856" cy="1720599"/>
          </a:xfrm>
          <a:prstGeom prst="rect">
            <a:avLst/>
          </a:prstGeom>
          <a:noFill/>
          <a:ln>
            <a:solidFill>
              <a:schemeClr val="accent1"/>
            </a:solidFill>
          </a:ln>
        </p:spPr>
        <p:txBody>
          <a:bodyPr wrap="square" rtlCol="0">
            <a:spAutoFit/>
          </a:bodyPr>
          <a:lstStyle/>
          <a:p>
            <a:pPr marL="171450" indent="-171450">
              <a:lnSpc>
                <a:spcPct val="150000"/>
              </a:lnSpc>
              <a:buAutoNum type="arabicPeriod"/>
            </a:pPr>
            <a:r>
              <a:rPr lang="en" altLang="ko-Kore-KR" sz="1200" dirty="0"/>
              <a:t>feature</a:t>
            </a:r>
            <a:r>
              <a:rPr lang="ko-KR" altLang="en-US" sz="1200" dirty="0"/>
              <a:t>의 값에 상관없이 </a:t>
            </a:r>
            <a:r>
              <a:rPr lang="en" altLang="ko-Kore-KR" sz="1200" dirty="0"/>
              <a:t>Y</a:t>
            </a:r>
            <a:r>
              <a:rPr lang="ko-KR" altLang="en-US" sz="1200" dirty="0"/>
              <a:t>와 선형관계가 있음을 가정한다</a:t>
            </a:r>
            <a:r>
              <a:rPr lang="en-US" altLang="ko-KR" sz="1200" dirty="0"/>
              <a:t>. </a:t>
            </a:r>
          </a:p>
          <a:p>
            <a:pPr marL="171450" indent="-171450">
              <a:lnSpc>
                <a:spcPct val="150000"/>
              </a:lnSpc>
              <a:buFontTx/>
              <a:buAutoNum type="arabicPeriod"/>
            </a:pPr>
            <a:r>
              <a:rPr lang="ko-KR" altLang="en-US" sz="1200" dirty="0"/>
              <a:t>확률은 </a:t>
            </a:r>
            <a:r>
              <a:rPr lang="en-US" altLang="ko-KR" sz="1200" dirty="0"/>
              <a:t>0</a:t>
            </a:r>
            <a:r>
              <a:rPr lang="ko-KR" altLang="en-US" sz="1200" dirty="0"/>
              <a:t>에서 </a:t>
            </a:r>
            <a:r>
              <a:rPr lang="en-US" altLang="ko-KR" sz="1200" dirty="0"/>
              <a:t>1 </a:t>
            </a:r>
            <a:r>
              <a:rPr lang="ko-KR" altLang="en-US" sz="1200" dirty="0"/>
              <a:t>사이의 값으로 도출되어야 하지만</a:t>
            </a:r>
            <a:r>
              <a:rPr lang="en-US" altLang="ko-KR" sz="1200" dirty="0"/>
              <a:t>, </a:t>
            </a:r>
            <a:r>
              <a:rPr lang="ko-KR" altLang="en-US" sz="1200" dirty="0"/>
              <a:t>여기서 추정된 </a:t>
            </a:r>
            <a:r>
              <a:rPr lang="en" altLang="ko-Kore-KR" sz="1200" dirty="0"/>
              <a:t>Y</a:t>
            </a:r>
            <a:r>
              <a:rPr lang="ko-KR" altLang="en-US" sz="1200" dirty="0"/>
              <a:t>는 </a:t>
            </a:r>
            <a:r>
              <a:rPr lang="en-US" altLang="ko-KR" sz="1200" dirty="0"/>
              <a:t>0,1</a:t>
            </a:r>
            <a:r>
              <a:rPr lang="ko-KR" altLang="en-US" sz="1200" dirty="0"/>
              <a:t>사이의 값을 가진다고 보장하지 못한다</a:t>
            </a:r>
            <a:r>
              <a:rPr lang="en-US" altLang="ko-KR" sz="1200" dirty="0"/>
              <a:t>. (</a:t>
            </a:r>
            <a:r>
              <a:rPr lang="ko-KR" altLang="en-US" sz="1200" dirty="0"/>
              <a:t>애초에 </a:t>
            </a:r>
            <a:r>
              <a:rPr lang="en" altLang="ko-Kore-KR" sz="1200" dirty="0"/>
              <a:t>OLS</a:t>
            </a:r>
            <a:r>
              <a:rPr lang="ko-KR" altLang="en-US" sz="1200" dirty="0"/>
              <a:t>추정이 가진 특성</a:t>
            </a:r>
            <a:r>
              <a:rPr lang="en-US" altLang="ko-KR" sz="1200" dirty="0"/>
              <a:t>)</a:t>
            </a:r>
          </a:p>
          <a:p>
            <a:pPr marL="171450" indent="-171450">
              <a:lnSpc>
                <a:spcPct val="150000"/>
              </a:lnSpc>
              <a:buFontTx/>
              <a:buAutoNum type="arabicPeriod"/>
            </a:pPr>
            <a:r>
              <a:rPr lang="ko-KR" altLang="en-US" sz="1200" dirty="0"/>
              <a:t>만약 </a:t>
            </a:r>
            <a:r>
              <a:rPr lang="en" altLang="ko-Kore-KR" sz="1200" dirty="0"/>
              <a:t>feature</a:t>
            </a:r>
            <a:r>
              <a:rPr lang="ko-KR" altLang="en-US" sz="1200" dirty="0"/>
              <a:t>을 조정하여 </a:t>
            </a:r>
            <a:r>
              <a:rPr lang="en" altLang="ko-Kore-KR" sz="1200" dirty="0"/>
              <a:t>y</a:t>
            </a:r>
            <a:r>
              <a:rPr lang="ko-KR" altLang="en-US" sz="1200" dirty="0" err="1"/>
              <a:t>를</a:t>
            </a:r>
            <a:r>
              <a:rPr lang="ko-KR" altLang="en-US" sz="1200" dirty="0"/>
              <a:t> </a:t>
            </a:r>
            <a:r>
              <a:rPr lang="en-US" altLang="ko-KR" sz="1200" dirty="0"/>
              <a:t>0,1 </a:t>
            </a:r>
            <a:r>
              <a:rPr lang="ko-KR" altLang="en-US" sz="1200" dirty="0"/>
              <a:t>사이의 값으로 조정하더라도 그렇게 되면 오차항이 정규분포를 따른다는 가정에 어긋난다</a:t>
            </a:r>
            <a:r>
              <a:rPr lang="en-US" altLang="ko-KR" sz="1200" dirty="0"/>
              <a:t>.</a:t>
            </a:r>
          </a:p>
          <a:p>
            <a:pPr marL="171450" indent="-171450">
              <a:lnSpc>
                <a:spcPct val="150000"/>
              </a:lnSpc>
              <a:buFontTx/>
              <a:buAutoNum type="arabicPeriod"/>
            </a:pPr>
            <a:r>
              <a:rPr lang="ko-KR" altLang="en-US" sz="1200" dirty="0"/>
              <a:t>오차항이 이분산성을 가지기 때문에</a:t>
            </a:r>
            <a:r>
              <a:rPr lang="en-US" altLang="ko-KR" sz="1200" dirty="0"/>
              <a:t>, </a:t>
            </a:r>
            <a:r>
              <a:rPr lang="ko-KR" altLang="en-US" sz="1200" dirty="0"/>
              <a:t>통상적인 추론을 하지 못한다</a:t>
            </a:r>
            <a:r>
              <a:rPr lang="en-US" altLang="ko-KR" sz="1200" dirty="0"/>
              <a:t>.</a:t>
            </a:r>
          </a:p>
        </p:txBody>
      </p:sp>
      <p:sp>
        <p:nvSpPr>
          <p:cNvPr id="18" name="TextBox 17">
            <a:extLst>
              <a:ext uri="{FF2B5EF4-FFF2-40B4-BE49-F238E27FC236}">
                <a16:creationId xmlns:a16="http://schemas.microsoft.com/office/drawing/2014/main" id="{7C148D87-3D37-75D9-0C10-3454239717A7}"/>
              </a:ext>
            </a:extLst>
          </p:cNvPr>
          <p:cNvSpPr txBox="1"/>
          <p:nvPr/>
        </p:nvSpPr>
        <p:spPr>
          <a:xfrm>
            <a:off x="361360" y="4151666"/>
            <a:ext cx="5707985" cy="300082"/>
          </a:xfrm>
          <a:prstGeom prst="rect">
            <a:avLst/>
          </a:prstGeom>
          <a:noFill/>
        </p:spPr>
        <p:txBody>
          <a:bodyPr wrap="square" rtlCol="0">
            <a:spAutoFit/>
          </a:bodyPr>
          <a:lstStyle/>
          <a:p>
            <a:pPr algn="ctr"/>
            <a:r>
              <a:rPr kumimoji="1" lang="en-US" altLang="ko-KR" sz="1350" dirty="0"/>
              <a:t>OLS</a:t>
            </a:r>
            <a:r>
              <a:rPr kumimoji="1" lang="ko-KR" altLang="en-US" sz="1350" dirty="0" err="1"/>
              <a:t>를</a:t>
            </a:r>
            <a:r>
              <a:rPr kumimoji="1" lang="ko-KR" altLang="en-US" sz="1350" dirty="0"/>
              <a:t> 통한 분류 분석의 한계점을 극복하기 위해 </a:t>
            </a:r>
            <a:r>
              <a:rPr kumimoji="1" lang="en-US" altLang="ko-KR" sz="1350" dirty="0"/>
              <a:t>Logistic Regression </a:t>
            </a:r>
            <a:r>
              <a:rPr kumimoji="1" lang="ko-KR" altLang="en-US" sz="1350" dirty="0"/>
              <a:t>시행</a:t>
            </a:r>
            <a:endParaRPr kumimoji="1" lang="ko-Kore-KR" altLang="en-US" sz="1350" dirty="0"/>
          </a:p>
        </p:txBody>
      </p:sp>
      <p:sp>
        <p:nvSpPr>
          <p:cNvPr id="19" name="바닥글 개체 틀 5">
            <a:extLst>
              <a:ext uri="{FF2B5EF4-FFF2-40B4-BE49-F238E27FC236}">
                <a16:creationId xmlns:a16="http://schemas.microsoft.com/office/drawing/2014/main" id="{9BF466A7-8A56-4F89-5E2B-C45C60FF5BD4}"/>
              </a:ext>
            </a:extLst>
          </p:cNvPr>
          <p:cNvSpPr>
            <a:spLocks noGrp="1"/>
          </p:cNvSpPr>
          <p:nvPr>
            <p:ph type="ftr" sz="quarter" idx="11"/>
          </p:nvPr>
        </p:nvSpPr>
        <p:spPr>
          <a:xfrm>
            <a:off x="2983245" y="6337111"/>
            <a:ext cx="3086100" cy="273844"/>
          </a:xfrm>
        </p:spPr>
        <p:txBody>
          <a:bodyPr/>
          <a:lstStyle/>
          <a:p>
            <a:r>
              <a:rPr lang="en-US" altLang="ko-KR" dirty="0"/>
              <a:t>UBION PBL- FBA</a:t>
            </a:r>
            <a:endParaRPr lang="ko-KR" altLang="en-US" dirty="0"/>
          </a:p>
        </p:txBody>
      </p:sp>
      <p:sp>
        <p:nvSpPr>
          <p:cNvPr id="13" name="제목 1">
            <a:extLst>
              <a:ext uri="{FF2B5EF4-FFF2-40B4-BE49-F238E27FC236}">
                <a16:creationId xmlns:a16="http://schemas.microsoft.com/office/drawing/2014/main" id="{6FBCE414-A0AD-42B9-8B75-E452B8323315}"/>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76498117-8EC3-4065-856B-D1B2E6423EEF}"/>
              </a:ext>
            </a:extLst>
          </p:cNvPr>
          <p:cNvSpPr/>
          <p:nvPr/>
        </p:nvSpPr>
        <p:spPr>
          <a:xfrm>
            <a:off x="440561" y="2017063"/>
            <a:ext cx="2542684" cy="307777"/>
          </a:xfrm>
          <a:prstGeom prst="rect">
            <a:avLst/>
          </a:prstGeom>
        </p:spPr>
        <p:txBody>
          <a:bodyPr wrap="none">
            <a:spAutoFit/>
          </a:bodyPr>
          <a:lstStyle/>
          <a:p>
            <a:r>
              <a:rPr kumimoji="1" lang="en-US" altLang="ko-KR" sz="1400" dirty="0"/>
              <a:t>OLS</a:t>
            </a:r>
            <a:r>
              <a:rPr kumimoji="1" lang="ko-KR" altLang="en-US" sz="1400" dirty="0"/>
              <a:t>를 통한 분류분석 한계점 </a:t>
            </a:r>
            <a:endParaRPr lang="ko-KR" altLang="en-US" sz="1400" dirty="0"/>
          </a:p>
        </p:txBody>
      </p:sp>
      <p:sp>
        <p:nvSpPr>
          <p:cNvPr id="4" name="직사각형 3">
            <a:extLst>
              <a:ext uri="{FF2B5EF4-FFF2-40B4-BE49-F238E27FC236}">
                <a16:creationId xmlns:a16="http://schemas.microsoft.com/office/drawing/2014/main" id="{5BB54EE8-5281-4175-9D8E-1B435346FDEE}"/>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2" name="슬라이드 번호 개체 틀 1">
            <a:extLst>
              <a:ext uri="{FF2B5EF4-FFF2-40B4-BE49-F238E27FC236}">
                <a16:creationId xmlns:a16="http://schemas.microsoft.com/office/drawing/2014/main" id="{BB14EABC-A2B4-4E0B-8368-5CBE5B3E7CBC}"/>
              </a:ext>
            </a:extLst>
          </p:cNvPr>
          <p:cNvSpPr>
            <a:spLocks noGrp="1"/>
          </p:cNvSpPr>
          <p:nvPr>
            <p:ph type="sldNum" sz="quarter" idx="12"/>
          </p:nvPr>
        </p:nvSpPr>
        <p:spPr/>
        <p:txBody>
          <a:bodyPr/>
          <a:lstStyle/>
          <a:p>
            <a:fld id="{DE77BB65-F969-4654-BF30-45C70C1BE112}" type="slidenum">
              <a:rPr lang="ko-KR" altLang="en-US" smtClean="0"/>
              <a:pPr/>
              <a:t>109</a:t>
            </a:fld>
            <a:endParaRPr lang="ko-KR" altLang="en-US"/>
          </a:p>
        </p:txBody>
      </p:sp>
    </p:spTree>
    <p:extLst>
      <p:ext uri="{BB962C8B-B14F-4D97-AF65-F5344CB8AC3E}">
        <p14:creationId xmlns:p14="http://schemas.microsoft.com/office/powerpoint/2010/main" val="2344265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D901E8CF-4911-4128-AB05-567F6DE80CD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28BD2B0A-9150-41A2-A08A-754B6A2CAD01}"/>
              </a:ext>
            </a:extLst>
          </p:cNvPr>
          <p:cNvSpPr>
            <a:spLocks noGrp="1"/>
          </p:cNvSpPr>
          <p:nvPr>
            <p:ph type="ftr" sz="quarter" idx="11"/>
          </p:nvPr>
        </p:nvSpPr>
        <p:spPr/>
        <p:txBody>
          <a:bodyPr/>
          <a:lstStyle/>
          <a:p>
            <a:r>
              <a:rPr lang="en-US" altLang="ko-KR"/>
              <a:t>UBION PBL- FBA</a:t>
            </a:r>
            <a:endParaRPr lang="ko-KR" altLang="en-US" dirty="0"/>
          </a:p>
        </p:txBody>
      </p:sp>
      <p:sp>
        <p:nvSpPr>
          <p:cNvPr id="4" name="슬라이드 번호 개체 틀 3">
            <a:extLst>
              <a:ext uri="{FF2B5EF4-FFF2-40B4-BE49-F238E27FC236}">
                <a16:creationId xmlns:a16="http://schemas.microsoft.com/office/drawing/2014/main" id="{18F276A2-8376-425F-A477-9EA894292229}"/>
              </a:ext>
            </a:extLst>
          </p:cNvPr>
          <p:cNvSpPr>
            <a:spLocks noGrp="1"/>
          </p:cNvSpPr>
          <p:nvPr>
            <p:ph type="sldNum" sz="quarter" idx="12"/>
          </p:nvPr>
        </p:nvSpPr>
        <p:spPr/>
        <p:txBody>
          <a:bodyPr/>
          <a:lstStyle/>
          <a:p>
            <a:fld id="{DE77BB65-F969-4654-BF30-45C70C1BE112}" type="slidenum">
              <a:rPr lang="ko-KR" altLang="en-US" smtClean="0"/>
              <a:pPr/>
              <a:t>11</a:t>
            </a:fld>
            <a:endParaRPr lang="ko-KR" altLang="en-US"/>
          </a:p>
        </p:txBody>
      </p:sp>
      <p:sp>
        <p:nvSpPr>
          <p:cNvPr id="10" name="직사각형 9">
            <a:extLst>
              <a:ext uri="{FF2B5EF4-FFF2-40B4-BE49-F238E27FC236}">
                <a16:creationId xmlns:a16="http://schemas.microsoft.com/office/drawing/2014/main" id="{5B0CBFBA-6D03-47B1-9FEA-84DB4BA34AB6}"/>
              </a:ext>
            </a:extLst>
          </p:cNvPr>
          <p:cNvSpPr/>
          <p:nvPr/>
        </p:nvSpPr>
        <p:spPr>
          <a:xfrm>
            <a:off x="333461" y="1035034"/>
            <a:ext cx="3692912" cy="276999"/>
          </a:xfrm>
          <a:prstGeom prst="rect">
            <a:avLst/>
          </a:prstGeom>
          <a:ln>
            <a:solidFill>
              <a:schemeClr val="accent1">
                <a:lumMod val="75000"/>
              </a:schemeClr>
            </a:solidFill>
          </a:ln>
        </p:spPr>
        <p:txBody>
          <a:bodyPr wrap="square">
            <a:spAutoFit/>
          </a:bodyPr>
          <a:lstStyle/>
          <a:p>
            <a:r>
              <a:rPr lang="en-US" altLang="ko-KR" sz="1200" b="1" dirty="0"/>
              <a:t>6. </a:t>
            </a:r>
            <a:r>
              <a:rPr lang="ko-KR" altLang="en-US" sz="1200" b="1" dirty="0"/>
              <a:t>유의확률 </a:t>
            </a:r>
            <a:r>
              <a:rPr lang="en-US" altLang="ko-KR" sz="1200" b="1" dirty="0"/>
              <a:t>(probability-value :  p – value , p</a:t>
            </a:r>
            <a:r>
              <a:rPr lang="ko-KR" altLang="en-US" sz="1200" b="1" dirty="0"/>
              <a:t> 값</a:t>
            </a:r>
            <a:r>
              <a:rPr lang="en-US" altLang="ko-KR" sz="1200" b="1" dirty="0">
                <a:highlight>
                  <a:srgbClr val="FFFF00"/>
                </a:highlight>
              </a:rPr>
              <a:t>)</a:t>
            </a:r>
            <a:endParaRPr lang="ko-KR" altLang="en-US" sz="1200" dirty="0">
              <a:highlight>
                <a:srgbClr val="FFFF00"/>
              </a:highlight>
            </a:endParaRPr>
          </a:p>
        </p:txBody>
      </p:sp>
      <p:sp>
        <p:nvSpPr>
          <p:cNvPr id="2" name="직사각형 1">
            <a:extLst>
              <a:ext uri="{FF2B5EF4-FFF2-40B4-BE49-F238E27FC236}">
                <a16:creationId xmlns:a16="http://schemas.microsoft.com/office/drawing/2014/main" id="{9ACF8648-6DDE-4E2E-9057-5054E4E00499}"/>
              </a:ext>
            </a:extLst>
          </p:cNvPr>
          <p:cNvSpPr/>
          <p:nvPr/>
        </p:nvSpPr>
        <p:spPr>
          <a:xfrm>
            <a:off x="496450" y="3149714"/>
            <a:ext cx="8180721" cy="1170192"/>
          </a:xfrm>
          <a:prstGeom prst="rect">
            <a:avLst/>
          </a:prstGeom>
        </p:spPr>
        <p:txBody>
          <a:bodyPr wrap="square">
            <a:spAutoFit/>
          </a:bodyPr>
          <a:lstStyle/>
          <a:p>
            <a:pPr>
              <a:lnSpc>
                <a:spcPct val="150000"/>
              </a:lnSpc>
            </a:pPr>
            <a:r>
              <a:rPr lang="en-US" altLang="ko-KR" sz="1200" b="1" dirty="0">
                <a:solidFill>
                  <a:srgbClr val="222222"/>
                </a:solidFill>
                <a:latin typeface="-apple-system"/>
              </a:rPr>
              <a:t>p-value  </a:t>
            </a:r>
            <a:r>
              <a:rPr lang="ko-KR" altLang="en-US" sz="1200" b="1" dirty="0">
                <a:solidFill>
                  <a:srgbClr val="222222"/>
                </a:solidFill>
                <a:latin typeface="-apple-system"/>
              </a:rPr>
              <a:t>역효과</a:t>
            </a:r>
            <a:endParaRPr lang="en-US" altLang="ko-KR" sz="1200" b="1" dirty="0">
              <a:solidFill>
                <a:srgbClr val="222222"/>
              </a:solidFill>
              <a:latin typeface="-apple-system"/>
            </a:endParaRPr>
          </a:p>
          <a:p>
            <a:pPr>
              <a:lnSpc>
                <a:spcPct val="150000"/>
              </a:lnSpc>
            </a:pPr>
            <a:r>
              <a:rPr lang="ko-KR" altLang="en-US" sz="1200" b="1" dirty="0">
                <a:solidFill>
                  <a:srgbClr val="222222"/>
                </a:solidFill>
                <a:latin typeface="-apple-system"/>
              </a:rPr>
              <a:t>효과의 크기</a:t>
            </a:r>
            <a:r>
              <a:rPr lang="en-US" altLang="ko-KR" sz="1200" b="1" dirty="0">
                <a:solidFill>
                  <a:srgbClr val="222222"/>
                </a:solidFill>
                <a:latin typeface="-apple-system"/>
              </a:rPr>
              <a:t>(effect size)</a:t>
            </a:r>
            <a:r>
              <a:rPr lang="ko-KR" altLang="en-US" sz="1200" b="1" dirty="0">
                <a:solidFill>
                  <a:srgbClr val="222222"/>
                </a:solidFill>
                <a:latin typeface="-apple-system"/>
              </a:rPr>
              <a:t>와 표본의 크기</a:t>
            </a:r>
            <a:r>
              <a:rPr lang="en-US" altLang="ko-KR" sz="1200" b="1" dirty="0">
                <a:solidFill>
                  <a:srgbClr val="222222"/>
                </a:solidFill>
                <a:latin typeface="-apple-system"/>
              </a:rPr>
              <a:t>(n </a:t>
            </a:r>
            <a:r>
              <a:rPr lang="ko-KR" altLang="en-US" sz="1200" b="1" dirty="0">
                <a:solidFill>
                  <a:srgbClr val="222222"/>
                </a:solidFill>
                <a:latin typeface="-apple-system"/>
              </a:rPr>
              <a:t>수</a:t>
            </a:r>
            <a:r>
              <a:rPr lang="en-US" altLang="ko-KR" sz="1200" b="1" dirty="0">
                <a:solidFill>
                  <a:srgbClr val="222222"/>
                </a:solidFill>
                <a:latin typeface="-apple-system"/>
              </a:rPr>
              <a:t>)</a:t>
            </a:r>
            <a:r>
              <a:rPr lang="ko-KR" altLang="en-US" sz="1200" b="1" dirty="0">
                <a:solidFill>
                  <a:srgbClr val="222222"/>
                </a:solidFill>
                <a:latin typeface="-apple-system"/>
              </a:rPr>
              <a:t>의 정보 내포</a:t>
            </a:r>
            <a:endParaRPr lang="en-US" altLang="ko-KR" sz="1200" b="1" dirty="0">
              <a:solidFill>
                <a:srgbClr val="222222"/>
              </a:solidFill>
              <a:latin typeface="-apple-system"/>
            </a:endParaRPr>
          </a:p>
          <a:p>
            <a:pPr>
              <a:lnSpc>
                <a:spcPct val="150000"/>
              </a:lnSpc>
            </a:pPr>
            <a:r>
              <a:rPr lang="ko-KR" altLang="en-US" sz="1200" dirty="0"/>
              <a:t>효과의 크기가 커지거나 표본의 크기가 커지거나 둘 중 하나만 변하더라도 </a:t>
            </a:r>
            <a:r>
              <a:rPr lang="en-US" altLang="ko-KR" sz="1200" dirty="0"/>
              <a:t>p-value</a:t>
            </a:r>
            <a:r>
              <a:rPr lang="ko-KR" altLang="en-US" sz="1200" dirty="0"/>
              <a:t>는 작아져서 통계적으로 유의하게 됨</a:t>
            </a:r>
            <a:r>
              <a:rPr lang="en-US" altLang="ko-KR" sz="1200" dirty="0"/>
              <a:t>.</a:t>
            </a:r>
          </a:p>
          <a:p>
            <a:pPr>
              <a:lnSpc>
                <a:spcPct val="150000"/>
              </a:lnSpc>
            </a:pPr>
            <a:r>
              <a:rPr lang="ko-KR" altLang="en-US" sz="1200" dirty="0"/>
              <a:t>동일한 </a:t>
            </a:r>
            <a:r>
              <a:rPr lang="en-US" altLang="ko-KR" sz="1200" dirty="0"/>
              <a:t>n</a:t>
            </a:r>
            <a:r>
              <a:rPr lang="ko-KR" altLang="en-US" sz="1200" dirty="0"/>
              <a:t>수에 대해 </a:t>
            </a:r>
            <a:r>
              <a:rPr lang="en-US" altLang="ko-KR" sz="1200" dirty="0"/>
              <a:t>effect size</a:t>
            </a:r>
            <a:r>
              <a:rPr lang="ko-KR" altLang="en-US" sz="1200" dirty="0"/>
              <a:t>가 변함으로써 </a:t>
            </a:r>
            <a:r>
              <a:rPr lang="en-US" altLang="ko-KR" sz="1200" dirty="0"/>
              <a:t>p-value</a:t>
            </a:r>
            <a:r>
              <a:rPr lang="ko-KR" altLang="en-US" sz="1200" dirty="0"/>
              <a:t>가 변한다</a:t>
            </a:r>
            <a:r>
              <a:rPr lang="en-US" altLang="ko-KR" sz="1200" dirty="0"/>
              <a:t>.</a:t>
            </a:r>
            <a:endParaRPr lang="en-US" altLang="ko-KR" b="0" i="0" dirty="0">
              <a:solidFill>
                <a:srgbClr val="222222"/>
              </a:solidFill>
              <a:effectLst/>
              <a:latin typeface="-apple-system"/>
            </a:endParaRPr>
          </a:p>
        </p:txBody>
      </p:sp>
      <p:sp>
        <p:nvSpPr>
          <p:cNvPr id="7" name="직사각형 6">
            <a:extLst>
              <a:ext uri="{FF2B5EF4-FFF2-40B4-BE49-F238E27FC236}">
                <a16:creationId xmlns:a16="http://schemas.microsoft.com/office/drawing/2014/main" id="{C41961C8-5EEF-4BB7-A254-27966C4AF569}"/>
              </a:ext>
            </a:extLst>
          </p:cNvPr>
          <p:cNvSpPr/>
          <p:nvPr/>
        </p:nvSpPr>
        <p:spPr>
          <a:xfrm>
            <a:off x="496450" y="4437003"/>
            <a:ext cx="7902624" cy="1724190"/>
          </a:xfrm>
          <a:prstGeom prst="rect">
            <a:avLst/>
          </a:prstGeom>
          <a:ln>
            <a:solidFill>
              <a:schemeClr val="accent1"/>
            </a:solidFill>
          </a:ln>
        </p:spPr>
        <p:txBody>
          <a:bodyPr wrap="square">
            <a:spAutoFit/>
          </a:bodyPr>
          <a:lstStyle/>
          <a:p>
            <a:pPr>
              <a:lnSpc>
                <a:spcPct val="150000"/>
              </a:lnSpc>
              <a:buFont typeface="Arial" panose="020B0604020202020204" pitchFamily="34" charset="0"/>
              <a:buChar char="•"/>
            </a:pPr>
            <a:r>
              <a:rPr lang="ko-KR" altLang="en-US" sz="1200" dirty="0">
                <a:solidFill>
                  <a:srgbClr val="222222"/>
                </a:solidFill>
                <a:latin typeface="-apple-system"/>
              </a:rPr>
              <a:t>표본의 크기</a:t>
            </a:r>
            <a:r>
              <a:rPr lang="en-US" altLang="ko-KR" sz="1200" dirty="0">
                <a:solidFill>
                  <a:srgbClr val="222222"/>
                </a:solidFill>
                <a:latin typeface="-apple-system"/>
              </a:rPr>
              <a:t>(n </a:t>
            </a:r>
            <a:r>
              <a:rPr lang="ko-KR" altLang="en-US" sz="1200" dirty="0">
                <a:solidFill>
                  <a:srgbClr val="222222"/>
                </a:solidFill>
                <a:latin typeface="-apple-system"/>
              </a:rPr>
              <a:t>수</a:t>
            </a:r>
            <a:r>
              <a:rPr lang="en-US" altLang="ko-KR" sz="1200" dirty="0">
                <a:solidFill>
                  <a:srgbClr val="222222"/>
                </a:solidFill>
                <a:latin typeface="-apple-system"/>
              </a:rPr>
              <a:t>)</a:t>
            </a:r>
          </a:p>
          <a:p>
            <a:pPr marL="742950" lvl="1" indent="-285750">
              <a:lnSpc>
                <a:spcPct val="150000"/>
              </a:lnSpc>
              <a:buFont typeface="Arial" panose="020B0604020202020204" pitchFamily="34" charset="0"/>
              <a:buChar char="•"/>
            </a:pPr>
            <a:r>
              <a:rPr lang="en-US" altLang="ko-KR" sz="1200" dirty="0">
                <a:solidFill>
                  <a:srgbClr val="222222"/>
                </a:solidFill>
                <a:latin typeface="-apple-system"/>
              </a:rPr>
              <a:t>ex) t-value</a:t>
            </a:r>
            <a:r>
              <a:rPr lang="ko-KR" altLang="en-US" sz="1200" dirty="0">
                <a:solidFill>
                  <a:srgbClr val="222222"/>
                </a:solidFill>
                <a:latin typeface="-apple-system"/>
              </a:rPr>
              <a:t>에서 표본의 크기는 불확실도</a:t>
            </a:r>
            <a:r>
              <a:rPr lang="en-US" altLang="ko-KR" sz="1200" dirty="0">
                <a:solidFill>
                  <a:srgbClr val="222222"/>
                </a:solidFill>
                <a:latin typeface="-apple-system"/>
              </a:rPr>
              <a:t>, </a:t>
            </a:r>
            <a:r>
              <a:rPr lang="ko-KR" altLang="en-US" sz="1200" dirty="0">
                <a:solidFill>
                  <a:srgbClr val="222222"/>
                </a:solidFill>
                <a:latin typeface="-apple-system"/>
              </a:rPr>
              <a:t>자유도에 모두 포함된 개념이다</a:t>
            </a:r>
            <a:r>
              <a:rPr lang="en-US" altLang="ko-KR" sz="1200" dirty="0">
                <a:solidFill>
                  <a:srgbClr val="222222"/>
                </a:solidFill>
                <a:latin typeface="-apple-system"/>
              </a:rPr>
              <a:t>.</a:t>
            </a:r>
          </a:p>
          <a:p>
            <a:pPr>
              <a:lnSpc>
                <a:spcPct val="150000"/>
              </a:lnSpc>
            </a:pPr>
            <a:r>
              <a:rPr lang="en-US" altLang="ko-KR" sz="1200" dirty="0"/>
              <a:t>n</a:t>
            </a:r>
            <a:r>
              <a:rPr lang="ko-KR" altLang="en-US" sz="1200" dirty="0"/>
              <a:t>수가 커짐으로써 </a:t>
            </a:r>
            <a:r>
              <a:rPr lang="en-US" altLang="ko-KR" sz="1200" dirty="0"/>
              <a:t>p-value</a:t>
            </a:r>
            <a:r>
              <a:rPr lang="ko-KR" altLang="en-US" sz="1200" dirty="0"/>
              <a:t>가 작아지는 현상도 확인할 수 있다</a:t>
            </a:r>
            <a:r>
              <a:rPr lang="en-US" altLang="ko-KR" sz="1200" dirty="0"/>
              <a:t>.</a:t>
            </a:r>
          </a:p>
          <a:p>
            <a:pPr>
              <a:lnSpc>
                <a:spcPct val="150000"/>
              </a:lnSpc>
            </a:pPr>
            <a:r>
              <a:rPr lang="ko-KR" altLang="en-US" sz="1200" dirty="0"/>
              <a:t>즉</a:t>
            </a:r>
            <a:r>
              <a:rPr lang="en-US" altLang="ko-KR" sz="1200" dirty="0"/>
              <a:t>, </a:t>
            </a:r>
            <a:r>
              <a:rPr lang="ko-KR" altLang="en-US" sz="1200" dirty="0"/>
              <a:t>실제로 한 모집단에서 두 표본 집단이 나왔음에도 </a:t>
            </a:r>
            <a:r>
              <a:rPr lang="en-US" altLang="ko-KR" sz="1200" dirty="0"/>
              <a:t>p-value</a:t>
            </a:r>
            <a:r>
              <a:rPr lang="ko-KR" altLang="en-US" sz="1200" dirty="0"/>
              <a:t>는 </a:t>
            </a:r>
            <a:r>
              <a:rPr lang="en-US" altLang="ko-KR" sz="1200" dirty="0"/>
              <a:t>0.05</a:t>
            </a:r>
            <a:r>
              <a:rPr lang="ko-KR" altLang="en-US" sz="1200" dirty="0"/>
              <a:t>보다 낮을 수 있다</a:t>
            </a:r>
            <a:r>
              <a:rPr lang="en-US" altLang="ko-KR" sz="1200" dirty="0"/>
              <a:t>.</a:t>
            </a:r>
            <a:r>
              <a:rPr lang="en-US" altLang="ko-KR" sz="1200" dirty="0">
                <a:sym typeface="Wingdings" panose="05000000000000000000" pitchFamily="2" charset="2"/>
              </a:rPr>
              <a:t> </a:t>
            </a:r>
            <a:r>
              <a:rPr lang="en-US" altLang="ko-KR" sz="1200" dirty="0"/>
              <a:t> </a:t>
            </a:r>
            <a:r>
              <a:rPr lang="ko-KR" altLang="en-US" sz="1200" dirty="0" err="1"/>
              <a:t>귀무가설이</a:t>
            </a:r>
            <a:r>
              <a:rPr lang="ko-KR" altLang="en-US" sz="1200" dirty="0"/>
              <a:t> 기각되어 대립 가설이 채택됨에도 불구하고 대립 가설이 참이 아닐 수도 있다</a:t>
            </a:r>
            <a:r>
              <a:rPr lang="en-US" altLang="ko-KR" sz="1200" dirty="0"/>
              <a:t>.</a:t>
            </a:r>
          </a:p>
          <a:p>
            <a:pPr>
              <a:lnSpc>
                <a:spcPct val="150000"/>
              </a:lnSpc>
            </a:pPr>
            <a:r>
              <a:rPr lang="ko-KR" altLang="en-US" sz="1200" dirty="0"/>
              <a:t>통계적 검증 단계에서 </a:t>
            </a:r>
            <a:r>
              <a:rPr lang="en-US" altLang="ko-KR" sz="1200" dirty="0"/>
              <a:t>p-value</a:t>
            </a:r>
            <a:r>
              <a:rPr lang="ko-KR" altLang="en-US" sz="1200" dirty="0"/>
              <a:t>를 맹신하지 않도록 특히 주의를 기울여야 할 것</a:t>
            </a:r>
            <a:r>
              <a:rPr lang="en-US" altLang="ko-KR" sz="1200" dirty="0"/>
              <a:t>!!</a:t>
            </a:r>
            <a:endParaRPr lang="en-US" altLang="ko-KR" b="0" i="0" dirty="0">
              <a:solidFill>
                <a:srgbClr val="222222"/>
              </a:solidFill>
              <a:effectLst/>
              <a:latin typeface="-apple-system"/>
            </a:endParaRPr>
          </a:p>
        </p:txBody>
      </p:sp>
      <p:sp>
        <p:nvSpPr>
          <p:cNvPr id="12" name="직사각형 11">
            <a:extLst>
              <a:ext uri="{FF2B5EF4-FFF2-40B4-BE49-F238E27FC236}">
                <a16:creationId xmlns:a16="http://schemas.microsoft.com/office/drawing/2014/main" id="{A8BF4865-E738-4854-B5CA-9DA14468A947}"/>
              </a:ext>
            </a:extLst>
          </p:cNvPr>
          <p:cNvSpPr/>
          <p:nvPr/>
        </p:nvSpPr>
        <p:spPr>
          <a:xfrm>
            <a:off x="496451" y="1317151"/>
            <a:ext cx="8180722" cy="1724190"/>
          </a:xfrm>
          <a:prstGeom prst="rect">
            <a:avLst/>
          </a:prstGeom>
        </p:spPr>
        <p:txBody>
          <a:bodyPr wrap="square">
            <a:spAutoFit/>
          </a:bodyPr>
          <a:lstStyle/>
          <a:p>
            <a:pPr>
              <a:lnSpc>
                <a:spcPct val="150000"/>
              </a:lnSpc>
            </a:pPr>
            <a:r>
              <a:rPr lang="en-US" altLang="ko-KR" sz="1200" dirty="0">
                <a:solidFill>
                  <a:srgbClr val="222222"/>
                </a:solidFill>
                <a:latin typeface="-apple-system"/>
              </a:rPr>
              <a:t>t-</a:t>
            </a:r>
            <a:r>
              <a:rPr lang="ko-KR" altLang="en-US" sz="1200" dirty="0">
                <a:solidFill>
                  <a:srgbClr val="222222"/>
                </a:solidFill>
                <a:latin typeface="-apple-system"/>
              </a:rPr>
              <a:t>분포는 </a:t>
            </a:r>
            <a:r>
              <a:rPr lang="ko-KR" altLang="en-US" sz="1200" dirty="0" err="1">
                <a:solidFill>
                  <a:srgbClr val="222222"/>
                </a:solidFill>
                <a:latin typeface="-apple-system"/>
              </a:rPr>
              <a:t>표본수</a:t>
            </a:r>
            <a:r>
              <a:rPr lang="en-US" altLang="ko-KR" sz="1200" dirty="0">
                <a:solidFill>
                  <a:srgbClr val="222222"/>
                </a:solidFill>
                <a:latin typeface="-apple-system"/>
              </a:rPr>
              <a:t>(</a:t>
            </a:r>
            <a:r>
              <a:rPr lang="ko-KR" altLang="en-US" sz="1200" dirty="0">
                <a:solidFill>
                  <a:srgbClr val="222222"/>
                </a:solidFill>
                <a:latin typeface="-apple-system"/>
              </a:rPr>
              <a:t>즉</a:t>
            </a:r>
            <a:r>
              <a:rPr lang="en-US" altLang="ko-KR" sz="1200" dirty="0">
                <a:solidFill>
                  <a:srgbClr val="222222"/>
                </a:solidFill>
                <a:latin typeface="-apple-system"/>
              </a:rPr>
              <a:t>, </a:t>
            </a:r>
            <a:r>
              <a:rPr lang="ko-KR" altLang="en-US" sz="1200" dirty="0">
                <a:solidFill>
                  <a:srgbClr val="222222"/>
                </a:solidFill>
                <a:latin typeface="-apple-system"/>
              </a:rPr>
              <a:t>자유도</a:t>
            </a:r>
            <a:r>
              <a:rPr lang="en-US" altLang="ko-KR" sz="1200" dirty="0">
                <a:solidFill>
                  <a:srgbClr val="222222"/>
                </a:solidFill>
                <a:latin typeface="-apple-system"/>
              </a:rPr>
              <a:t>)</a:t>
            </a:r>
            <a:r>
              <a:rPr lang="ko-KR" altLang="en-US" sz="1200" dirty="0">
                <a:solidFill>
                  <a:srgbClr val="222222"/>
                </a:solidFill>
                <a:latin typeface="-apple-system"/>
              </a:rPr>
              <a:t>에 따라 모양이 다르다</a:t>
            </a:r>
            <a:r>
              <a:rPr lang="en-US" altLang="ko-KR" sz="1200" dirty="0">
                <a:solidFill>
                  <a:srgbClr val="222222"/>
                </a:solidFill>
                <a:latin typeface="-apple-system"/>
                <a:sym typeface="Wingdings" panose="05000000000000000000" pitchFamily="2" charset="2"/>
              </a:rPr>
              <a:t> </a:t>
            </a:r>
            <a:r>
              <a:rPr lang="ko-KR" altLang="en-US" sz="1200" dirty="0">
                <a:solidFill>
                  <a:srgbClr val="222222"/>
                </a:solidFill>
                <a:latin typeface="-apple-system"/>
                <a:sym typeface="Wingdings" panose="05000000000000000000" pitchFamily="2" charset="2"/>
              </a:rPr>
              <a:t>결국</a:t>
            </a:r>
            <a:r>
              <a:rPr lang="ko-KR" altLang="en-US" sz="1200" dirty="0">
                <a:solidFill>
                  <a:srgbClr val="222222"/>
                </a:solidFill>
                <a:latin typeface="-apple-system"/>
              </a:rPr>
              <a:t> </a:t>
            </a:r>
            <a:r>
              <a:rPr lang="en-US" altLang="ko-KR" sz="1200" dirty="0">
                <a:solidFill>
                  <a:srgbClr val="222222"/>
                </a:solidFill>
                <a:latin typeface="-apple-system"/>
              </a:rPr>
              <a:t>t-value</a:t>
            </a:r>
            <a:r>
              <a:rPr lang="ko-KR" altLang="en-US" sz="1200" dirty="0">
                <a:solidFill>
                  <a:srgbClr val="222222"/>
                </a:solidFill>
                <a:latin typeface="-apple-system"/>
              </a:rPr>
              <a:t>도 표본 수에 따라서 표본 간의 차이가 충분히 크다고 할 수도 있고 그렇지 않다고도 할 수 있는 것이다</a:t>
            </a:r>
            <a:r>
              <a:rPr lang="en-US" altLang="ko-KR" sz="1200" dirty="0">
                <a:solidFill>
                  <a:srgbClr val="222222"/>
                </a:solidFill>
                <a:latin typeface="-apple-system"/>
              </a:rPr>
              <a:t>.</a:t>
            </a:r>
          </a:p>
          <a:p>
            <a:pPr>
              <a:lnSpc>
                <a:spcPct val="150000"/>
              </a:lnSpc>
            </a:pPr>
            <a:r>
              <a:rPr lang="en-US" altLang="ko-KR" sz="1200" dirty="0">
                <a:solidFill>
                  <a:srgbClr val="222222"/>
                </a:solidFill>
                <a:latin typeface="-apple-system"/>
              </a:rPr>
              <a:t>p-value</a:t>
            </a:r>
            <a:r>
              <a:rPr lang="ko-KR" altLang="en-US" sz="1200" dirty="0">
                <a:solidFill>
                  <a:srgbClr val="222222"/>
                </a:solidFill>
                <a:latin typeface="-apple-system"/>
              </a:rPr>
              <a:t>와 같은 ‘</a:t>
            </a:r>
            <a:r>
              <a:rPr lang="ko-KR" altLang="en-US" sz="1200" dirty="0" err="1">
                <a:solidFill>
                  <a:srgbClr val="222222"/>
                </a:solidFill>
                <a:latin typeface="-apple-system"/>
              </a:rPr>
              <a:t>확률’로</a:t>
            </a:r>
            <a:r>
              <a:rPr lang="ko-KR" altLang="en-US" sz="1200" dirty="0">
                <a:solidFill>
                  <a:srgbClr val="222222"/>
                </a:solidFill>
                <a:latin typeface="-apple-system"/>
              </a:rPr>
              <a:t> 유의성을 점검할 수 있는 지표로 기재했는지 알 수 있다</a:t>
            </a:r>
            <a:r>
              <a:rPr lang="en-US" altLang="ko-KR" sz="1200" dirty="0">
                <a:solidFill>
                  <a:srgbClr val="222222"/>
                </a:solidFill>
                <a:latin typeface="-apple-system"/>
              </a:rPr>
              <a:t>. </a:t>
            </a:r>
            <a:r>
              <a:rPr lang="ko-KR" altLang="en-US" sz="1200" dirty="0" err="1">
                <a:solidFill>
                  <a:srgbClr val="222222"/>
                </a:solidFill>
                <a:latin typeface="-apple-system"/>
              </a:rPr>
              <a:t>표본수에</a:t>
            </a:r>
            <a:r>
              <a:rPr lang="ko-KR" altLang="en-US" sz="1200" dirty="0">
                <a:solidFill>
                  <a:srgbClr val="222222"/>
                </a:solidFill>
                <a:latin typeface="-apple-system"/>
              </a:rPr>
              <a:t> 상관없이</a:t>
            </a:r>
            <a:r>
              <a:rPr lang="en-US" altLang="ko-KR" sz="1200" dirty="0">
                <a:solidFill>
                  <a:srgbClr val="222222"/>
                </a:solidFill>
                <a:latin typeface="-apple-system"/>
              </a:rPr>
              <a:t>, </a:t>
            </a:r>
            <a:r>
              <a:rPr lang="ko-KR" altLang="en-US" sz="1200" dirty="0" err="1">
                <a:solidFill>
                  <a:srgbClr val="222222"/>
                </a:solidFill>
                <a:latin typeface="-apple-system"/>
              </a:rPr>
              <a:t>검정통계량의</a:t>
            </a:r>
            <a:r>
              <a:rPr lang="ko-KR" altLang="en-US" sz="1200" dirty="0">
                <a:solidFill>
                  <a:srgbClr val="222222"/>
                </a:solidFill>
                <a:latin typeface="-apple-system"/>
              </a:rPr>
              <a:t> 분포의 모양에 상관없이 확률이라는 값 하나만 기재해두면 헷갈릴 이유가 없는 것이다</a:t>
            </a:r>
            <a:r>
              <a:rPr lang="en-US" altLang="ko-KR" sz="1200" dirty="0">
                <a:solidFill>
                  <a:srgbClr val="222222"/>
                </a:solidFill>
                <a:latin typeface="-apple-system"/>
              </a:rPr>
              <a:t>.</a:t>
            </a:r>
          </a:p>
          <a:p>
            <a:pPr>
              <a:lnSpc>
                <a:spcPct val="150000"/>
              </a:lnSpc>
            </a:pPr>
            <a:r>
              <a:rPr lang="ko-KR" altLang="en-US" sz="1200" dirty="0">
                <a:solidFill>
                  <a:srgbClr val="222222"/>
                </a:solidFill>
                <a:latin typeface="-apple-system"/>
              </a:rPr>
              <a:t>확률은 </a:t>
            </a:r>
            <a:r>
              <a:rPr lang="ko-KR" altLang="en-US" sz="1200" dirty="0" err="1">
                <a:solidFill>
                  <a:srgbClr val="222222"/>
                </a:solidFill>
                <a:latin typeface="-apple-system"/>
              </a:rPr>
              <a:t>정규화된</a:t>
            </a:r>
            <a:r>
              <a:rPr lang="ko-KR" altLang="en-US" sz="1200" dirty="0">
                <a:solidFill>
                  <a:srgbClr val="222222"/>
                </a:solidFill>
                <a:latin typeface="-apple-system"/>
              </a:rPr>
              <a:t> 값이므로 하나의 기준치만 </a:t>
            </a:r>
            <a:r>
              <a:rPr lang="ko-KR" altLang="en-US" sz="1200" dirty="0" err="1">
                <a:solidFill>
                  <a:srgbClr val="222222"/>
                </a:solidFill>
                <a:latin typeface="-apple-system"/>
              </a:rPr>
              <a:t>정해져있으면</a:t>
            </a:r>
            <a:r>
              <a:rPr lang="ko-KR" altLang="en-US" sz="1200" dirty="0">
                <a:solidFill>
                  <a:srgbClr val="222222"/>
                </a:solidFill>
                <a:latin typeface="-apple-system"/>
              </a:rPr>
              <a:t> 실험 결과의 유의성을 한눈에 파악하기 좋다</a:t>
            </a:r>
            <a:r>
              <a:rPr lang="en-US" altLang="ko-KR" sz="1200" dirty="0">
                <a:solidFill>
                  <a:srgbClr val="222222"/>
                </a:solidFill>
                <a:latin typeface="-apple-system"/>
              </a:rPr>
              <a:t>. </a:t>
            </a:r>
            <a:r>
              <a:rPr lang="ko-KR" altLang="en-US" sz="1200" dirty="0">
                <a:solidFill>
                  <a:srgbClr val="222222"/>
                </a:solidFill>
                <a:latin typeface="-apple-system"/>
              </a:rPr>
              <a:t>보통은 </a:t>
            </a:r>
            <a:r>
              <a:rPr lang="en-US" altLang="ko-KR" sz="1200" dirty="0">
                <a:solidFill>
                  <a:srgbClr val="222222"/>
                </a:solidFill>
                <a:latin typeface="-apple-system"/>
              </a:rPr>
              <a:t>5% </a:t>
            </a:r>
            <a:r>
              <a:rPr lang="ko-KR" altLang="en-US" sz="1200" dirty="0">
                <a:solidFill>
                  <a:srgbClr val="222222"/>
                </a:solidFill>
                <a:latin typeface="-apple-system"/>
              </a:rPr>
              <a:t>기준을 많이 사용한다</a:t>
            </a:r>
            <a:r>
              <a:rPr lang="en-US" altLang="ko-KR" sz="1200" dirty="0">
                <a:solidFill>
                  <a:srgbClr val="222222"/>
                </a:solidFill>
                <a:latin typeface="-apple-system"/>
              </a:rPr>
              <a:t>. </a:t>
            </a:r>
            <a:r>
              <a:rPr lang="ko-KR" altLang="en-US" sz="1200" dirty="0">
                <a:solidFill>
                  <a:srgbClr val="222222"/>
                </a:solidFill>
                <a:latin typeface="-apple-system"/>
              </a:rPr>
              <a:t>그래서 </a:t>
            </a:r>
            <a:r>
              <a:rPr lang="en-US" altLang="ko-KR" sz="1200" dirty="0">
                <a:solidFill>
                  <a:srgbClr val="222222"/>
                </a:solidFill>
                <a:latin typeface="-apple-system"/>
              </a:rPr>
              <a:t>p-value</a:t>
            </a:r>
            <a:r>
              <a:rPr lang="ko-KR" altLang="en-US" sz="1200" dirty="0">
                <a:solidFill>
                  <a:srgbClr val="222222"/>
                </a:solidFill>
                <a:latin typeface="-apple-system"/>
              </a:rPr>
              <a:t>가 </a:t>
            </a:r>
            <a:r>
              <a:rPr lang="en-US" altLang="ko-KR" sz="1200" dirty="0">
                <a:solidFill>
                  <a:srgbClr val="222222"/>
                </a:solidFill>
                <a:latin typeface="-apple-system"/>
              </a:rPr>
              <a:t>5%</a:t>
            </a:r>
            <a:r>
              <a:rPr lang="ko-KR" altLang="en-US" sz="1200" dirty="0">
                <a:solidFill>
                  <a:srgbClr val="222222"/>
                </a:solidFill>
                <a:latin typeface="-apple-system"/>
              </a:rPr>
              <a:t>보다 작으면 유의한 차이가 있다고 얘기한다</a:t>
            </a:r>
            <a:r>
              <a:rPr lang="en-US" altLang="ko-KR" sz="1200" dirty="0">
                <a:solidFill>
                  <a:srgbClr val="222222"/>
                </a:solidFill>
                <a:latin typeface="-apple-system"/>
              </a:rPr>
              <a:t>.</a:t>
            </a:r>
            <a:endParaRPr lang="en-US" altLang="ko-KR" sz="1200" b="0" i="0" dirty="0">
              <a:solidFill>
                <a:srgbClr val="222222"/>
              </a:solidFill>
              <a:effectLst/>
              <a:latin typeface="-apple-system"/>
            </a:endParaRPr>
          </a:p>
        </p:txBody>
      </p:sp>
      <p:sp>
        <p:nvSpPr>
          <p:cNvPr id="13" name="제목 1">
            <a:extLst>
              <a:ext uri="{FF2B5EF4-FFF2-40B4-BE49-F238E27FC236}">
                <a16:creationId xmlns:a16="http://schemas.microsoft.com/office/drawing/2014/main" id="{89A11104-DAF9-4800-98D5-02EEAAC00159}"/>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사전 준비 </a:t>
            </a:r>
            <a:endParaRPr lang="ko-KR" altLang="en-US" sz="1500" dirty="0"/>
          </a:p>
        </p:txBody>
      </p:sp>
      <p:sp>
        <p:nvSpPr>
          <p:cNvPr id="11" name="TextBox 10">
            <a:extLst>
              <a:ext uri="{FF2B5EF4-FFF2-40B4-BE49-F238E27FC236}">
                <a16:creationId xmlns:a16="http://schemas.microsoft.com/office/drawing/2014/main" id="{ACE2EFC7-9D64-498A-93CA-28DFB64A1D42}"/>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25486465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CAB0DD5A-CC51-4A71-B097-1788F23DFA53}"/>
              </a:ext>
            </a:extLst>
          </p:cNvPr>
          <p:cNvSpPr/>
          <p:nvPr/>
        </p:nvSpPr>
        <p:spPr>
          <a:xfrm>
            <a:off x="2483768" y="408571"/>
            <a:ext cx="5270205" cy="369332"/>
          </a:xfrm>
          <a:prstGeom prst="rect">
            <a:avLst/>
          </a:prstGeom>
        </p:spPr>
        <p:txBody>
          <a:bodyPr wrap="square">
            <a:spAutoFit/>
          </a:bodyPr>
          <a:lstStyle/>
          <a:p>
            <a:r>
              <a:rPr lang="ko-KR" altLang="en-US" dirty="0">
                <a:solidFill>
                  <a:srgbClr val="000000"/>
                </a:solidFill>
                <a:latin typeface="Malgun Gothic" panose="020B0503020000020004" pitchFamily="50" charset="-127"/>
                <a:ea typeface="Malgun Gothic" panose="020B0503020000020004" pitchFamily="50" charset="-127"/>
              </a:rPr>
              <a:t>로지스틱 회귀분석 </a:t>
            </a:r>
            <a:r>
              <a:rPr lang="en-US" altLang="ko-KR" dirty="0">
                <a:solidFill>
                  <a:srgbClr val="000000"/>
                </a:solidFill>
                <a:latin typeface="Malgun Gothic" panose="020B0503020000020004" pitchFamily="50" charset="-127"/>
                <a:ea typeface="Malgun Gothic" panose="020B0503020000020004" pitchFamily="50" charset="-127"/>
              </a:rPr>
              <a:t>(L</a:t>
            </a:r>
            <a:r>
              <a:rPr lang="en-US" altLang="ko-KR" dirty="0"/>
              <a:t>ogistic Regression) </a:t>
            </a:r>
            <a:r>
              <a:rPr lang="ko-KR" altLang="en-US" dirty="0"/>
              <a:t>적용</a:t>
            </a:r>
          </a:p>
        </p:txBody>
      </p:sp>
      <p:sp>
        <p:nvSpPr>
          <p:cNvPr id="10" name="직사각형 9">
            <a:extLst>
              <a:ext uri="{FF2B5EF4-FFF2-40B4-BE49-F238E27FC236}">
                <a16:creationId xmlns:a16="http://schemas.microsoft.com/office/drawing/2014/main" id="{E6BC887D-1CAF-44E6-8AB7-78E0091E66A5}"/>
              </a:ext>
            </a:extLst>
          </p:cNvPr>
          <p:cNvSpPr/>
          <p:nvPr/>
        </p:nvSpPr>
        <p:spPr>
          <a:xfrm>
            <a:off x="490055" y="1612791"/>
            <a:ext cx="8067049" cy="889603"/>
          </a:xfrm>
          <a:prstGeom prst="rect">
            <a:avLst/>
          </a:prstGeom>
          <a:ln w="19050">
            <a:solidFill>
              <a:srgbClr val="002060"/>
            </a:solidFill>
          </a:ln>
        </p:spPr>
        <p:txBody>
          <a:bodyPr wrap="square">
            <a:spAutoFit/>
          </a:bodyPr>
          <a:lstStyle/>
          <a:p>
            <a:pPr>
              <a:lnSpc>
                <a:spcPct val="150000"/>
              </a:lnSpc>
            </a:pPr>
            <a:r>
              <a:rPr lang="en-US" altLang="ko-KR" sz="1200" dirty="0"/>
              <a:t>1) </a:t>
            </a:r>
            <a:r>
              <a:rPr lang="ko-KR" altLang="en-US" sz="1200" dirty="0"/>
              <a:t>분류 문제에 사용 </a:t>
            </a:r>
            <a:r>
              <a:rPr lang="en-US" altLang="ko-KR" sz="1200" dirty="0"/>
              <a:t>: </a:t>
            </a:r>
            <a:r>
              <a:rPr lang="ko-KR" altLang="en-US" sz="1200" dirty="0"/>
              <a:t>새로운 </a:t>
            </a:r>
            <a:r>
              <a:rPr lang="en-US" altLang="ko-KR" sz="1200" dirty="0"/>
              <a:t>data</a:t>
            </a:r>
            <a:r>
              <a:rPr lang="ko-KR" altLang="en-US" sz="1200" dirty="0"/>
              <a:t>가 들어왔을 때 기존 데이터의 분류되어 있는 그룹 중 어느 그룹에 속하는지를 분류하는 문제</a:t>
            </a:r>
            <a:r>
              <a:rPr lang="en-US" altLang="ko-KR" sz="1200" dirty="0"/>
              <a:t>.       Ex. </a:t>
            </a:r>
            <a:r>
              <a:rPr lang="ko-KR" altLang="en-US" sz="1200" dirty="0"/>
              <a:t>부도기업 </a:t>
            </a:r>
            <a:r>
              <a:rPr lang="en-US" altLang="ko-KR" sz="1200" dirty="0"/>
              <a:t>vs </a:t>
            </a:r>
            <a:r>
              <a:rPr lang="ko-KR" altLang="en-US" sz="1200" dirty="0"/>
              <a:t>정상기업</a:t>
            </a:r>
            <a:endParaRPr lang="en-US" altLang="ko-KR" sz="1200" dirty="0"/>
          </a:p>
          <a:p>
            <a:pPr>
              <a:lnSpc>
                <a:spcPct val="150000"/>
              </a:lnSpc>
            </a:pPr>
            <a:r>
              <a:rPr lang="en-US" altLang="ko-KR" sz="1200" dirty="0"/>
              <a:t>2) </a:t>
            </a:r>
            <a:r>
              <a:rPr lang="ko-KR" altLang="en-US" sz="1200" dirty="0"/>
              <a:t> </a:t>
            </a:r>
            <a:r>
              <a:rPr lang="ko-KR" altLang="en-US" sz="1200" dirty="0" err="1"/>
              <a:t>머신러닝에서</a:t>
            </a:r>
            <a:r>
              <a:rPr lang="ko-KR" altLang="en-US" sz="1200" dirty="0"/>
              <a:t> 정확한 예측을 생성하는 데 사용 </a:t>
            </a:r>
            <a:endParaRPr lang="en-US" altLang="ko-KR" sz="1200" dirty="0"/>
          </a:p>
        </p:txBody>
      </p:sp>
      <p:sp>
        <p:nvSpPr>
          <p:cNvPr id="6" name="바닥글 개체 틀 5">
            <a:extLst>
              <a:ext uri="{FF2B5EF4-FFF2-40B4-BE49-F238E27FC236}">
                <a16:creationId xmlns:a16="http://schemas.microsoft.com/office/drawing/2014/main" id="{062DA876-8A08-4BCE-8522-35FF36784249}"/>
              </a:ext>
            </a:extLst>
          </p:cNvPr>
          <p:cNvSpPr>
            <a:spLocks noGrp="1"/>
          </p:cNvSpPr>
          <p:nvPr>
            <p:ph type="ftr" sz="quarter" idx="11"/>
          </p:nvPr>
        </p:nvSpPr>
        <p:spPr/>
        <p:txBody>
          <a:bodyPr/>
          <a:lstStyle/>
          <a:p>
            <a:r>
              <a:rPr lang="en-US" altLang="ko-KR" dirty="0"/>
              <a:t>UBION PBL- FBA</a:t>
            </a:r>
            <a:endParaRPr lang="ko-KR" altLang="en-US" dirty="0"/>
          </a:p>
        </p:txBody>
      </p:sp>
      <p:sp>
        <p:nvSpPr>
          <p:cNvPr id="11" name="슬라이드 번호 개체 틀 10">
            <a:extLst>
              <a:ext uri="{FF2B5EF4-FFF2-40B4-BE49-F238E27FC236}">
                <a16:creationId xmlns:a16="http://schemas.microsoft.com/office/drawing/2014/main" id="{5C499E2A-1E9D-4AFE-AD97-59E0092F0C0B}"/>
              </a:ext>
            </a:extLst>
          </p:cNvPr>
          <p:cNvSpPr>
            <a:spLocks noGrp="1"/>
          </p:cNvSpPr>
          <p:nvPr>
            <p:ph type="sldNum" sz="quarter" idx="12"/>
          </p:nvPr>
        </p:nvSpPr>
        <p:spPr/>
        <p:txBody>
          <a:bodyPr/>
          <a:lstStyle/>
          <a:p>
            <a:fld id="{DE77BB65-F969-4654-BF30-45C70C1BE112}" type="slidenum">
              <a:rPr lang="ko-KR" altLang="en-US" smtClean="0"/>
              <a:pPr/>
              <a:t>110</a:t>
            </a:fld>
            <a:endParaRPr lang="ko-KR" altLang="en-US"/>
          </a:p>
        </p:txBody>
      </p:sp>
      <p:sp>
        <p:nvSpPr>
          <p:cNvPr id="13" name="TextBox 12">
            <a:extLst>
              <a:ext uri="{FF2B5EF4-FFF2-40B4-BE49-F238E27FC236}">
                <a16:creationId xmlns:a16="http://schemas.microsoft.com/office/drawing/2014/main" id="{F6FEC386-2935-4C42-BB56-8F6D93C864FF}"/>
              </a:ext>
            </a:extLst>
          </p:cNvPr>
          <p:cNvSpPr txBox="1"/>
          <p:nvPr/>
        </p:nvSpPr>
        <p:spPr>
          <a:xfrm>
            <a:off x="489075" y="3429000"/>
            <a:ext cx="7959366" cy="1997598"/>
          </a:xfrm>
          <a:prstGeom prst="rect">
            <a:avLst/>
          </a:prstGeom>
          <a:noFill/>
          <a:ln w="12700">
            <a:solidFill>
              <a:srgbClr val="002060"/>
            </a:solidFill>
          </a:ln>
        </p:spPr>
        <p:txBody>
          <a:bodyPr wrap="square" rtlCol="0">
            <a:spAutoFit/>
          </a:bodyPr>
          <a:lstStyle/>
          <a:p>
            <a:pPr marL="214313" indent="-214313">
              <a:lnSpc>
                <a:spcPct val="150000"/>
              </a:lnSpc>
              <a:buFont typeface="Wingdings" panose="05000000000000000000" pitchFamily="2" charset="2"/>
              <a:buChar char="l"/>
            </a:pPr>
            <a:r>
              <a:rPr lang="ko-KR" altLang="en-US" sz="1200" dirty="0">
                <a:solidFill>
                  <a:srgbClr val="FF0000"/>
                </a:solidFill>
              </a:rPr>
              <a:t>이항형 로지스틱 회귀</a:t>
            </a:r>
            <a:endParaRPr lang="en-US" altLang="ko-KR" sz="1200" dirty="0">
              <a:solidFill>
                <a:srgbClr val="FF0000"/>
              </a:solidFill>
            </a:endParaRPr>
          </a:p>
          <a:p>
            <a:pPr>
              <a:lnSpc>
                <a:spcPct val="150000"/>
              </a:lnSpc>
            </a:pPr>
            <a:r>
              <a:rPr lang="ko-KR" altLang="en-US" sz="1200" dirty="0"/>
              <a:t>종속변수의 결과가 </a:t>
            </a:r>
            <a:r>
              <a:rPr lang="en-US" altLang="ko-KR" sz="1200" dirty="0"/>
              <a:t>2</a:t>
            </a:r>
            <a:r>
              <a:rPr lang="ko-KR" altLang="en-US" sz="1200" dirty="0"/>
              <a:t>개의 경우</a:t>
            </a:r>
            <a:r>
              <a:rPr lang="en-US" altLang="ko-KR" sz="1200" dirty="0"/>
              <a:t>(0 </a:t>
            </a:r>
            <a:r>
              <a:rPr lang="ko-KR" altLang="en-US" sz="1200" dirty="0"/>
              <a:t>또는 </a:t>
            </a:r>
            <a:r>
              <a:rPr lang="en-US" altLang="ko-KR" sz="1200" dirty="0"/>
              <a:t>1)</a:t>
            </a:r>
            <a:r>
              <a:rPr lang="ko-KR" altLang="en-US" sz="1200" dirty="0"/>
              <a:t>로 존재하는 것을 의미 </a:t>
            </a:r>
            <a:r>
              <a:rPr lang="en-US" altLang="ko-KR" sz="1200" dirty="0">
                <a:sym typeface="Wingdings" panose="05000000000000000000" pitchFamily="2" charset="2"/>
              </a:rPr>
              <a:t> </a:t>
            </a:r>
            <a:r>
              <a:rPr lang="ko-KR" altLang="en-US" sz="1200" dirty="0">
                <a:sym typeface="Wingdings" panose="05000000000000000000" pitchFamily="2" charset="2"/>
              </a:rPr>
              <a:t> 각각의 경우로 </a:t>
            </a:r>
            <a:r>
              <a:rPr lang="ko-KR" altLang="en-US" sz="1200" u="sng" dirty="0">
                <a:sym typeface="Wingdings" panose="05000000000000000000" pitchFamily="2" charset="2"/>
              </a:rPr>
              <a:t>분류</a:t>
            </a:r>
            <a:r>
              <a:rPr lang="ko-KR" altLang="en-US" sz="1200" dirty="0">
                <a:sym typeface="Wingdings" panose="05000000000000000000" pitchFamily="2" charset="2"/>
              </a:rPr>
              <a:t>될 확률의 합은 </a:t>
            </a:r>
            <a:r>
              <a:rPr lang="en-US" altLang="ko-KR" sz="1200" dirty="0">
                <a:sym typeface="Wingdings" panose="05000000000000000000" pitchFamily="2" charset="2"/>
              </a:rPr>
              <a:t>1</a:t>
            </a:r>
            <a:endParaRPr lang="en-US" altLang="ko-KR" sz="1200" dirty="0"/>
          </a:p>
          <a:p>
            <a:pPr marL="214313" indent="-214313">
              <a:lnSpc>
                <a:spcPct val="150000"/>
              </a:lnSpc>
              <a:buFont typeface="Wingdings" panose="05000000000000000000" pitchFamily="2" charset="2"/>
              <a:buChar char="l"/>
            </a:pPr>
            <a:r>
              <a:rPr lang="ko-KR" altLang="en-US" sz="1200" dirty="0">
                <a:solidFill>
                  <a:srgbClr val="FF0000"/>
                </a:solidFill>
              </a:rPr>
              <a:t>다항형 로지스틱 회귀</a:t>
            </a:r>
            <a:r>
              <a:rPr lang="en-US" altLang="ko-KR" sz="1200" i="1" dirty="0">
                <a:solidFill>
                  <a:srgbClr val="FF0000"/>
                </a:solidFill>
              </a:rPr>
              <a:t>    </a:t>
            </a:r>
            <a:r>
              <a:rPr lang="en-US" altLang="ko-KR" sz="1200" i="1" dirty="0"/>
              <a:t>(multinomial logistic regression)</a:t>
            </a:r>
            <a:endParaRPr lang="en-US" altLang="ko-KR" sz="1200" dirty="0">
              <a:solidFill>
                <a:srgbClr val="FF0000"/>
              </a:solidFill>
            </a:endParaRPr>
          </a:p>
          <a:p>
            <a:pPr>
              <a:lnSpc>
                <a:spcPct val="150000"/>
              </a:lnSpc>
            </a:pPr>
            <a:r>
              <a:rPr lang="en-US" altLang="ko-KR" sz="1200" dirty="0"/>
              <a:t>: </a:t>
            </a:r>
            <a:r>
              <a:rPr lang="ko-KR" altLang="en-US" sz="1200" dirty="0"/>
              <a:t>종속변수가 </a:t>
            </a:r>
            <a:r>
              <a:rPr lang="en-US" altLang="ko-KR" sz="1200" dirty="0"/>
              <a:t>2</a:t>
            </a:r>
            <a:r>
              <a:rPr lang="ko-KR" altLang="en-US" sz="1200" dirty="0"/>
              <a:t>개 이상의 경우로 분류되는 것 </a:t>
            </a:r>
            <a:r>
              <a:rPr lang="en-US" altLang="ko-KR" sz="1200" dirty="0"/>
              <a:t>( Iris data</a:t>
            </a:r>
            <a:r>
              <a:rPr lang="ko-KR" altLang="en-US" sz="1200" dirty="0"/>
              <a:t>의 종속변수 같은 느낌</a:t>
            </a:r>
            <a:r>
              <a:rPr lang="en-US" altLang="ko-KR" sz="1200" dirty="0"/>
              <a:t>)</a:t>
            </a:r>
          </a:p>
          <a:p>
            <a:pPr marL="128588" indent="-128588">
              <a:lnSpc>
                <a:spcPct val="150000"/>
              </a:lnSpc>
              <a:buFont typeface="Wingdings" panose="05000000000000000000" pitchFamily="2" charset="2"/>
              <a:buChar char="l"/>
            </a:pPr>
            <a:r>
              <a:rPr lang="ko-KR" altLang="en-US" sz="1200" dirty="0">
                <a:solidFill>
                  <a:srgbClr val="FF0000"/>
                </a:solidFill>
              </a:rPr>
              <a:t> 순서  로지스틱 회귀 </a:t>
            </a:r>
            <a:endParaRPr lang="en-US" altLang="ko-KR" sz="1200" dirty="0">
              <a:solidFill>
                <a:srgbClr val="FF0000"/>
              </a:solidFill>
            </a:endParaRPr>
          </a:p>
          <a:p>
            <a:pPr>
              <a:lnSpc>
                <a:spcPct val="150000"/>
              </a:lnSpc>
            </a:pPr>
            <a:r>
              <a:rPr lang="en-US" altLang="ko-KR" sz="1200" dirty="0"/>
              <a:t>: </a:t>
            </a:r>
            <a:r>
              <a:rPr lang="ko-KR" altLang="en-US" sz="1200" dirty="0"/>
              <a:t>다항 회귀처럼 </a:t>
            </a:r>
            <a:r>
              <a:rPr lang="en-US" altLang="ko-KR" sz="1200" dirty="0"/>
              <a:t>3</a:t>
            </a:r>
            <a:r>
              <a:rPr lang="ko-KR" altLang="en-US" sz="1200" dirty="0"/>
              <a:t>개 이상의 변수가 있을 수 있다</a:t>
            </a:r>
            <a:r>
              <a:rPr lang="en-US" altLang="ko-KR" sz="1200" dirty="0"/>
              <a:t>. </a:t>
            </a:r>
            <a:r>
              <a:rPr lang="ko-KR" altLang="en-US" sz="1200" dirty="0"/>
              <a:t>차이점으로 측정에는 순서가 존재한다</a:t>
            </a:r>
            <a:r>
              <a:rPr lang="en-US" altLang="ko-KR" sz="1200" dirty="0"/>
              <a:t>.</a:t>
            </a:r>
          </a:p>
          <a:p>
            <a:pPr>
              <a:lnSpc>
                <a:spcPct val="150000"/>
              </a:lnSpc>
            </a:pPr>
            <a:r>
              <a:rPr lang="en-US" altLang="ko-KR" sz="1200" dirty="0"/>
              <a:t> (</a:t>
            </a:r>
            <a:r>
              <a:rPr lang="ko-KR" altLang="en-US" sz="1200" dirty="0"/>
              <a:t>예시</a:t>
            </a:r>
            <a:r>
              <a:rPr lang="en-US" altLang="ko-KR" sz="1200" dirty="0"/>
              <a:t>:</a:t>
            </a:r>
            <a:r>
              <a:rPr lang="ko-KR" altLang="en-US" sz="1200" dirty="0"/>
              <a:t> 척도로 호텔을 평가하는 경우</a:t>
            </a:r>
            <a:r>
              <a:rPr lang="en-US" altLang="ko-KR" sz="1200" dirty="0"/>
              <a:t>)</a:t>
            </a:r>
            <a:endParaRPr lang="ko-KR" altLang="en-US" sz="1200" dirty="0"/>
          </a:p>
        </p:txBody>
      </p:sp>
      <p:sp>
        <p:nvSpPr>
          <p:cNvPr id="14" name="TextBox 13">
            <a:extLst>
              <a:ext uri="{FF2B5EF4-FFF2-40B4-BE49-F238E27FC236}">
                <a16:creationId xmlns:a16="http://schemas.microsoft.com/office/drawing/2014/main" id="{CED28CCB-E509-4380-990D-4D0081075B63}"/>
              </a:ext>
            </a:extLst>
          </p:cNvPr>
          <p:cNvSpPr txBox="1"/>
          <p:nvPr/>
        </p:nvSpPr>
        <p:spPr>
          <a:xfrm>
            <a:off x="510769" y="2987345"/>
            <a:ext cx="2124150" cy="276999"/>
          </a:xfrm>
          <a:prstGeom prst="rect">
            <a:avLst/>
          </a:prstGeom>
          <a:solidFill>
            <a:schemeClr val="accent1">
              <a:lumMod val="20000"/>
              <a:lumOff val="80000"/>
            </a:schemeClr>
          </a:solidFill>
        </p:spPr>
        <p:txBody>
          <a:bodyPr wrap="square" rtlCol="0">
            <a:spAutoFit/>
          </a:bodyPr>
          <a:lstStyle/>
          <a:p>
            <a:r>
              <a:rPr lang="ko-KR" altLang="en-US" sz="1200" dirty="0"/>
              <a:t>로지스틱 회귀분석 종류</a:t>
            </a:r>
          </a:p>
        </p:txBody>
      </p:sp>
      <p:sp>
        <p:nvSpPr>
          <p:cNvPr id="7" name="직사각형 6">
            <a:extLst>
              <a:ext uri="{FF2B5EF4-FFF2-40B4-BE49-F238E27FC236}">
                <a16:creationId xmlns:a16="http://schemas.microsoft.com/office/drawing/2014/main" id="{913A327B-66D4-4EC3-AB21-E6624D1E78EE}"/>
              </a:ext>
            </a:extLst>
          </p:cNvPr>
          <p:cNvSpPr/>
          <p:nvPr/>
        </p:nvSpPr>
        <p:spPr>
          <a:xfrm>
            <a:off x="479325" y="1148145"/>
            <a:ext cx="1903085" cy="276999"/>
          </a:xfrm>
          <a:prstGeom prst="rect">
            <a:avLst/>
          </a:prstGeom>
          <a:solidFill>
            <a:schemeClr val="accent5">
              <a:lumMod val="20000"/>
              <a:lumOff val="80000"/>
            </a:schemeClr>
          </a:solidFill>
          <a:ln>
            <a:solidFill>
              <a:schemeClr val="accent1"/>
            </a:solidFill>
          </a:ln>
        </p:spPr>
        <p:txBody>
          <a:bodyPr wrap="none">
            <a:spAutoFit/>
          </a:bodyPr>
          <a:lstStyle/>
          <a:p>
            <a:r>
              <a:rPr lang="ko-KR" altLang="en-US" sz="1200" dirty="0">
                <a:latin typeface="Malgun Gothic" panose="020B0503020000020004" pitchFamily="50" charset="-127"/>
                <a:ea typeface="Malgun Gothic" panose="020B0503020000020004" pitchFamily="50" charset="-127"/>
              </a:rPr>
              <a:t>로지스틱 회귀분석 사용</a:t>
            </a:r>
            <a:r>
              <a:rPr lang="en-US" altLang="ko-KR" sz="1200" dirty="0">
                <a:latin typeface="Malgun Gothic" panose="020B0503020000020004" pitchFamily="50" charset="-127"/>
                <a:ea typeface="Malgun Gothic" panose="020B0503020000020004" pitchFamily="50" charset="-127"/>
              </a:rPr>
              <a:t>?</a:t>
            </a:r>
          </a:p>
        </p:txBody>
      </p:sp>
      <p:sp>
        <p:nvSpPr>
          <p:cNvPr id="16" name="제목 1">
            <a:extLst>
              <a:ext uri="{FF2B5EF4-FFF2-40B4-BE49-F238E27FC236}">
                <a16:creationId xmlns:a16="http://schemas.microsoft.com/office/drawing/2014/main" id="{BC5B7431-2C25-4D3F-BEC6-066399D1142D}"/>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8" name="직사각형 17">
            <a:extLst>
              <a:ext uri="{FF2B5EF4-FFF2-40B4-BE49-F238E27FC236}">
                <a16:creationId xmlns:a16="http://schemas.microsoft.com/office/drawing/2014/main" id="{5821CC8E-B25D-4234-9EB8-7DBDA0D6B615}"/>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19" name="TextBox 18">
            <a:extLst>
              <a:ext uri="{FF2B5EF4-FFF2-40B4-BE49-F238E27FC236}">
                <a16:creationId xmlns:a16="http://schemas.microsoft.com/office/drawing/2014/main" id="{48182BD1-7F3E-4E7D-8871-994C933032CD}"/>
              </a:ext>
            </a:extLst>
          </p:cNvPr>
          <p:cNvSpPr txBox="1"/>
          <p:nvPr/>
        </p:nvSpPr>
        <p:spPr>
          <a:xfrm>
            <a:off x="7092280" y="65075"/>
            <a:ext cx="1981608"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로지스틱 회귀분석 이해</a:t>
            </a:r>
          </a:p>
        </p:txBody>
      </p:sp>
    </p:spTree>
    <p:extLst>
      <p:ext uri="{BB962C8B-B14F-4D97-AF65-F5344CB8AC3E}">
        <p14:creationId xmlns:p14="http://schemas.microsoft.com/office/powerpoint/2010/main" val="23140587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CAB0DD5A-CC51-4A71-B097-1788F23DFA53}"/>
              </a:ext>
            </a:extLst>
          </p:cNvPr>
          <p:cNvSpPr/>
          <p:nvPr/>
        </p:nvSpPr>
        <p:spPr>
          <a:xfrm>
            <a:off x="2267744" y="416462"/>
            <a:ext cx="5450531" cy="369332"/>
          </a:xfrm>
          <a:prstGeom prst="rect">
            <a:avLst/>
          </a:prstGeom>
        </p:spPr>
        <p:txBody>
          <a:bodyPr wrap="none">
            <a:spAutoFit/>
          </a:bodyPr>
          <a:lstStyle/>
          <a:p>
            <a:r>
              <a:rPr lang="ko-KR" altLang="en-US" dirty="0">
                <a:solidFill>
                  <a:srgbClr val="000000"/>
                </a:solidFill>
                <a:latin typeface="Malgun Gothic" panose="020B0503020000020004" pitchFamily="50" charset="-127"/>
                <a:ea typeface="Malgun Gothic" panose="020B0503020000020004" pitchFamily="50" charset="-127"/>
              </a:rPr>
              <a:t>선형회귀 </a:t>
            </a:r>
            <a:r>
              <a:rPr lang="en-US" altLang="ko-KR" dirty="0">
                <a:solidFill>
                  <a:srgbClr val="000000"/>
                </a:solidFill>
                <a:latin typeface="Malgun Gothic" panose="020B0503020000020004" pitchFamily="50" charset="-127"/>
                <a:ea typeface="Malgun Gothic" panose="020B0503020000020004" pitchFamily="50" charset="-127"/>
              </a:rPr>
              <a:t>vs </a:t>
            </a:r>
            <a:r>
              <a:rPr lang="ko-KR" altLang="en-US" dirty="0">
                <a:solidFill>
                  <a:srgbClr val="000000"/>
                </a:solidFill>
                <a:latin typeface="Malgun Gothic" panose="020B0503020000020004" pitchFamily="50" charset="-127"/>
                <a:ea typeface="Malgun Gothic" panose="020B0503020000020004" pitchFamily="50" charset="-127"/>
              </a:rPr>
              <a:t>로지스틱 회귀분석 </a:t>
            </a:r>
            <a:r>
              <a:rPr lang="en-US" altLang="ko-KR" dirty="0">
                <a:solidFill>
                  <a:srgbClr val="000000"/>
                </a:solidFill>
                <a:latin typeface="Malgun Gothic" panose="020B0503020000020004" pitchFamily="50" charset="-127"/>
                <a:ea typeface="Malgun Gothic" panose="020B0503020000020004" pitchFamily="50" charset="-127"/>
              </a:rPr>
              <a:t>(L</a:t>
            </a:r>
            <a:r>
              <a:rPr lang="en-US" altLang="ko-KR" dirty="0"/>
              <a:t>ogistic Regression)</a:t>
            </a:r>
            <a:endParaRPr lang="ko-KR" altLang="en-US" dirty="0"/>
          </a:p>
        </p:txBody>
      </p:sp>
      <mc:AlternateContent xmlns:mc="http://schemas.openxmlformats.org/markup-compatibility/2006" xmlns:a14="http://schemas.microsoft.com/office/drawing/2010/main">
        <mc:Choice Requires="a14">
          <p:graphicFrame>
            <p:nvGraphicFramePr>
              <p:cNvPr id="8" name="내용 개체 틀 5">
                <a:extLst>
                  <a:ext uri="{FF2B5EF4-FFF2-40B4-BE49-F238E27FC236}">
                    <a16:creationId xmlns:a16="http://schemas.microsoft.com/office/drawing/2014/main" id="{F5C07839-D22D-4B0D-A834-86F8F5FD08E5}"/>
                  </a:ext>
                </a:extLst>
              </p:cNvPr>
              <p:cNvGraphicFramePr>
                <a:graphicFrameLocks noGrp="1"/>
              </p:cNvGraphicFramePr>
              <p:nvPr>
                <p:ph idx="1"/>
                <p:extLst>
                  <p:ext uri="{D42A27DB-BD31-4B8C-83A1-F6EECF244321}">
                    <p14:modId xmlns:p14="http://schemas.microsoft.com/office/powerpoint/2010/main" val="934560257"/>
                  </p:ext>
                </p:extLst>
              </p:nvPr>
            </p:nvGraphicFramePr>
            <p:xfrm>
              <a:off x="167521" y="1045882"/>
              <a:ext cx="8458264" cy="4728026"/>
            </p:xfrm>
            <a:graphic>
              <a:graphicData uri="http://schemas.openxmlformats.org/drawingml/2006/table">
                <a:tbl>
                  <a:tblPr/>
                  <a:tblGrid>
                    <a:gridCol w="1474014">
                      <a:extLst>
                        <a:ext uri="{9D8B030D-6E8A-4147-A177-3AD203B41FA5}">
                          <a16:colId xmlns:a16="http://schemas.microsoft.com/office/drawing/2014/main" val="3666651630"/>
                        </a:ext>
                      </a:extLst>
                    </a:gridCol>
                    <a:gridCol w="3039946">
                      <a:extLst>
                        <a:ext uri="{9D8B030D-6E8A-4147-A177-3AD203B41FA5}">
                          <a16:colId xmlns:a16="http://schemas.microsoft.com/office/drawing/2014/main" val="2207274875"/>
                        </a:ext>
                      </a:extLst>
                    </a:gridCol>
                    <a:gridCol w="3944304">
                      <a:extLst>
                        <a:ext uri="{9D8B030D-6E8A-4147-A177-3AD203B41FA5}">
                          <a16:colId xmlns:a16="http://schemas.microsoft.com/office/drawing/2014/main" val="3036229374"/>
                        </a:ext>
                      </a:extLst>
                    </a:gridCol>
                  </a:tblGrid>
                  <a:tr h="0">
                    <a:tc>
                      <a:txBody>
                        <a:bodyPr/>
                        <a:lstStyle/>
                        <a:p>
                          <a:pPr algn="ctr"/>
                          <a:r>
                            <a:rPr lang="ko-KR" altLang="en-US" sz="1000" b="1" dirty="0">
                              <a:effectLst/>
                            </a:rPr>
                            <a:t>구분</a:t>
                          </a:r>
                        </a:p>
                      </a:txBody>
                      <a:tcPr marL="87789" marR="87789" marT="58526" marB="58526" anchor="ctr">
                        <a:lnL>
                          <a:noFill/>
                        </a:lnL>
                        <a:lnR w="7620" cap="flat" cmpd="sng" algn="ctr">
                          <a:solidFill>
                            <a:srgbClr val="DCDCDC"/>
                          </a:solidFill>
                          <a:prstDash val="solid"/>
                          <a:round/>
                          <a:headEnd type="none" w="med" len="med"/>
                          <a:tailEnd type="none" w="med" len="med"/>
                        </a:lnR>
                        <a:lnT>
                          <a:noFill/>
                        </a:lnT>
                        <a:lnB w="7620" cap="flat" cmpd="sng" algn="ctr">
                          <a:solidFill>
                            <a:srgbClr val="DCDCDC"/>
                          </a:solidFill>
                          <a:prstDash val="solid"/>
                          <a:round/>
                          <a:headEnd type="none" w="med" len="med"/>
                          <a:tailEnd type="none" w="med" len="med"/>
                        </a:lnB>
                        <a:solidFill>
                          <a:schemeClr val="bg2"/>
                        </a:solidFill>
                      </a:tcPr>
                    </a:tc>
                    <a:tc>
                      <a:txBody>
                        <a:bodyPr/>
                        <a:lstStyle/>
                        <a:p>
                          <a:pPr algn="ctr"/>
                          <a:r>
                            <a:rPr lang="ko-KR" altLang="en-US" sz="1200" b="1" dirty="0">
                              <a:effectLst/>
                            </a:rPr>
                            <a:t>선형 회귀분석</a:t>
                          </a: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a:noFill/>
                        </a:lnT>
                        <a:lnB w="7620" cap="flat" cmpd="sng" algn="ctr">
                          <a:solidFill>
                            <a:srgbClr val="DCDCDC"/>
                          </a:solidFill>
                          <a:prstDash val="solid"/>
                          <a:round/>
                          <a:headEnd type="none" w="med" len="med"/>
                          <a:tailEnd type="none" w="med" len="med"/>
                        </a:lnB>
                        <a:solidFill>
                          <a:schemeClr val="accent6">
                            <a:lumMod val="40000"/>
                            <a:lumOff val="60000"/>
                          </a:schemeClr>
                        </a:solidFill>
                      </a:tcPr>
                    </a:tc>
                    <a:tc>
                      <a:txBody>
                        <a:bodyPr/>
                        <a:lstStyle/>
                        <a:p>
                          <a:pPr algn="ctr"/>
                          <a:r>
                            <a:rPr lang="ko-KR" altLang="en-US" sz="1200" b="1" dirty="0">
                              <a:effectLst/>
                            </a:rPr>
                            <a:t>로지스틱 회귀분석</a:t>
                          </a:r>
                        </a:p>
                      </a:txBody>
                      <a:tcPr marL="87789" marR="87789" marT="58526" marB="58526" anchor="ctr">
                        <a:lnL w="7620" cap="flat" cmpd="sng" algn="ctr">
                          <a:solidFill>
                            <a:srgbClr val="DCDCDC"/>
                          </a:solidFill>
                          <a:prstDash val="solid"/>
                          <a:round/>
                          <a:headEnd type="none" w="med" len="med"/>
                          <a:tailEnd type="none" w="med" len="med"/>
                        </a:lnL>
                        <a:lnR>
                          <a:noFill/>
                        </a:lnR>
                        <a:lnT>
                          <a:noFill/>
                        </a:lnT>
                        <a:lnB w="7620" cap="flat" cmpd="sng" algn="ctr">
                          <a:solidFill>
                            <a:srgbClr val="DCDCDC"/>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801439878"/>
                      </a:ext>
                    </a:extLst>
                  </a:tr>
                  <a:tr h="0">
                    <a:tc>
                      <a:txBody>
                        <a:bodyPr/>
                        <a:lstStyle/>
                        <a:p>
                          <a:pPr algn="ctr"/>
                          <a:r>
                            <a:rPr lang="ko-KR" altLang="en-US" sz="1000" b="1" dirty="0">
                              <a:effectLst/>
                            </a:rPr>
                            <a:t>독립변수</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bg2"/>
                        </a:solidFill>
                      </a:tcPr>
                    </a:tc>
                    <a:tc>
                      <a:txBody>
                        <a:bodyPr/>
                        <a:lstStyle/>
                        <a:p>
                          <a:pPr algn="ctr"/>
                          <a:r>
                            <a:rPr lang="ko-KR" altLang="en-US" sz="1000" b="0" dirty="0">
                              <a:effectLst/>
                            </a:rPr>
                            <a:t>비율척도</a:t>
                          </a:r>
                          <a:r>
                            <a:rPr lang="en-US" altLang="ko-KR" sz="1000" b="0" dirty="0">
                              <a:effectLst/>
                            </a:rPr>
                            <a:t>, </a:t>
                          </a:r>
                          <a:r>
                            <a:rPr lang="ko-KR" altLang="en-US" sz="1000" b="0" dirty="0">
                              <a:effectLst/>
                            </a:rPr>
                            <a:t>간격척도 </a:t>
                          </a:r>
                          <a:endParaRPr lang="en-US" altLang="ko-KR" sz="1000" b="0" dirty="0">
                            <a:effectLst/>
                          </a:endParaRPr>
                        </a:p>
                        <a:p>
                          <a:pPr algn="ctr"/>
                          <a:r>
                            <a:rPr lang="ko-KR" altLang="en-US" sz="1000" b="0" dirty="0">
                              <a:effectLst/>
                            </a:rPr>
                            <a:t>명목척도</a:t>
                          </a:r>
                          <a:r>
                            <a:rPr lang="en-US" altLang="ko-KR" sz="1000" b="0" dirty="0">
                              <a:effectLst/>
                            </a:rPr>
                            <a:t>(dummy </a:t>
                          </a:r>
                          <a:r>
                            <a:rPr lang="ko-KR" altLang="en-US" sz="1000" b="0" dirty="0">
                              <a:effectLst/>
                            </a:rPr>
                            <a:t>변수 변환</a:t>
                          </a:r>
                          <a:r>
                            <a:rPr lang="en-US" altLang="ko-KR" sz="1000" b="0" dirty="0">
                              <a:effectLst/>
                            </a:rPr>
                            <a:t>)</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1">
                            <a:lumMod val="20000"/>
                            <a:lumOff val="80000"/>
                          </a:schemeClr>
                        </a:solidFill>
                      </a:tcPr>
                    </a:tc>
                    <a:tc>
                      <a:txBody>
                        <a:bodyPr/>
                        <a:lstStyle/>
                        <a:p>
                          <a:pPr algn="ctr"/>
                          <a:r>
                            <a:rPr lang="ko-KR" altLang="en-US" sz="1000" b="0" dirty="0">
                              <a:effectLst/>
                            </a:rPr>
                            <a:t>비율척도</a:t>
                          </a:r>
                          <a:r>
                            <a:rPr lang="en-US" altLang="ko-KR" sz="1000" b="0" dirty="0">
                              <a:effectLst/>
                            </a:rPr>
                            <a:t>, </a:t>
                          </a:r>
                          <a:r>
                            <a:rPr lang="ko-KR" altLang="en-US" sz="1000" b="0" dirty="0">
                              <a:effectLst/>
                            </a:rPr>
                            <a:t>간격척도</a:t>
                          </a:r>
                          <a:endParaRPr lang="en-US" altLang="ko-KR" sz="1000" b="0" dirty="0">
                            <a:effectLst/>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dirty="0">
                              <a:effectLst/>
                            </a:rPr>
                            <a:t>명목척도</a:t>
                          </a:r>
                          <a:r>
                            <a:rPr lang="en-US" altLang="ko-KR" sz="1000" b="0" dirty="0">
                              <a:effectLst/>
                            </a:rPr>
                            <a:t>(dummy </a:t>
                          </a:r>
                          <a:r>
                            <a:rPr lang="ko-KR" altLang="en-US" sz="1000" b="0" dirty="0">
                              <a:effectLst/>
                            </a:rPr>
                            <a:t>변수 변환</a:t>
                          </a:r>
                          <a:r>
                            <a:rPr lang="en-US" altLang="ko-KR" sz="1000" b="0" dirty="0">
                              <a:effectLst/>
                            </a:rPr>
                            <a:t>)</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50694271"/>
                      </a:ext>
                    </a:extLst>
                  </a:tr>
                  <a:tr h="503720">
                    <a:tc>
                      <a:txBody>
                        <a:bodyPr/>
                        <a:lstStyle/>
                        <a:p>
                          <a:pPr algn="ctr"/>
                          <a:r>
                            <a:rPr lang="ko-KR" altLang="en-US" sz="1000" b="1" dirty="0">
                              <a:effectLst/>
                            </a:rPr>
                            <a:t>종속변수</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bg2"/>
                        </a:solidFill>
                      </a:tcPr>
                    </a:tc>
                    <a:tc>
                      <a:txBody>
                        <a:bodyPr/>
                        <a:lstStyle/>
                        <a:p>
                          <a:r>
                            <a:rPr lang="ko-KR" altLang="en-US" sz="1000" dirty="0">
                              <a:effectLst/>
                            </a:rPr>
                            <a:t>연속형 변수</a:t>
                          </a:r>
                          <a:r>
                            <a:rPr lang="en-US" altLang="ko-KR" sz="1000" kern="0" dirty="0">
                              <a:solidFill>
                                <a:srgbClr val="000000"/>
                              </a:solidFill>
                              <a:latin typeface="함초롬바탕" panose="02030504000101010101" pitchFamily="18" charset="-127"/>
                            </a:rPr>
                            <a:t>(continuous variance)</a:t>
                          </a:r>
                        </a:p>
                        <a:p>
                          <a:r>
                            <a:rPr lang="en-US" altLang="ko-KR" sz="1000" kern="0" dirty="0">
                              <a:solidFill>
                                <a:srgbClr val="000000"/>
                              </a:solidFill>
                              <a:effectLst/>
                              <a:latin typeface="함초롬바탕" panose="02030504000101010101" pitchFamily="18" charset="-127"/>
                            </a:rPr>
                            <a:t>(</a:t>
                          </a:r>
                          <a:r>
                            <a:rPr lang="ko-KR" altLang="en-US" sz="1000" kern="0" dirty="0">
                              <a:solidFill>
                                <a:srgbClr val="000000"/>
                              </a:solidFill>
                              <a:effectLst/>
                              <a:latin typeface="함초롬바탕" panose="02030504000101010101" pitchFamily="18" charset="-127"/>
                            </a:rPr>
                            <a:t>명목</a:t>
                          </a:r>
                          <a:r>
                            <a:rPr lang="en-US" altLang="ko-KR" sz="1000" kern="0" dirty="0">
                              <a:solidFill>
                                <a:srgbClr val="000000"/>
                              </a:solidFill>
                              <a:effectLst/>
                              <a:latin typeface="함초롬바탕" panose="02030504000101010101" pitchFamily="18" charset="-127"/>
                            </a:rPr>
                            <a:t>. </a:t>
                          </a:r>
                          <a:r>
                            <a:rPr lang="ko-KR" altLang="en-US" sz="1000" kern="0" dirty="0">
                              <a:solidFill>
                                <a:srgbClr val="000000"/>
                              </a:solidFill>
                              <a:effectLst/>
                              <a:latin typeface="함초롬바탕" panose="02030504000101010101" pitchFamily="18" charset="-127"/>
                            </a:rPr>
                            <a:t>서열척도</a:t>
                          </a:r>
                          <a:r>
                            <a:rPr lang="en-US" altLang="ko-KR" sz="1000" kern="0" dirty="0">
                              <a:solidFill>
                                <a:srgbClr val="000000"/>
                              </a:solidFill>
                              <a:effectLst/>
                              <a:latin typeface="함초롬바탕" panose="02030504000101010101" pitchFamily="18" charset="-127"/>
                            </a:rPr>
                            <a:t>)</a:t>
                          </a:r>
                          <a:endParaRPr lang="ko-KR" altLang="en-US" sz="100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1">
                            <a:lumMod val="20000"/>
                            <a:lumOff val="80000"/>
                          </a:schemeClr>
                        </a:solidFill>
                      </a:tcPr>
                    </a:tc>
                    <a:tc>
                      <a:txBody>
                        <a:bodyPr/>
                        <a:lstStyle/>
                        <a:p>
                          <a:r>
                            <a:rPr lang="ko-KR" altLang="en-US" sz="1000" dirty="0">
                              <a:effectLst/>
                            </a:rPr>
                            <a:t>범주형 변수</a:t>
                          </a:r>
                          <a:r>
                            <a:rPr lang="en-US" altLang="ko-KR" sz="1000" kern="0" dirty="0">
                              <a:solidFill>
                                <a:srgbClr val="000000"/>
                              </a:solidFill>
                              <a:latin typeface="함초롬바탕" panose="02030504000101010101" pitchFamily="18" charset="-127"/>
                            </a:rPr>
                            <a:t>(categorical variance) </a:t>
                          </a:r>
                        </a:p>
                        <a:p>
                          <a:r>
                            <a:rPr lang="en-US" altLang="ko-KR" sz="1000" kern="0" dirty="0">
                              <a:solidFill>
                                <a:srgbClr val="000000"/>
                              </a:solidFill>
                              <a:effectLst/>
                              <a:latin typeface="함초롬바탕" panose="02030504000101010101" pitchFamily="18" charset="-127"/>
                            </a:rPr>
                            <a:t>(</a:t>
                          </a:r>
                          <a:r>
                            <a:rPr lang="ko-KR" altLang="en-US" sz="1000" kern="0" dirty="0">
                              <a:solidFill>
                                <a:srgbClr val="000000"/>
                              </a:solidFill>
                              <a:effectLst/>
                              <a:latin typeface="함초롬바탕" panose="02030504000101010101" pitchFamily="18" charset="-127"/>
                            </a:rPr>
                            <a:t>명목변수</a:t>
                          </a:r>
                          <a:r>
                            <a:rPr lang="en-US" altLang="ko-KR" sz="1000" kern="0" dirty="0">
                              <a:solidFill>
                                <a:srgbClr val="000000"/>
                              </a:solidFill>
                              <a:effectLst/>
                              <a:latin typeface="함초롬바탕" panose="02030504000101010101" pitchFamily="18" charset="-127"/>
                            </a:rPr>
                            <a:t>-</a:t>
                          </a:r>
                          <a:r>
                            <a:rPr lang="ko-KR" altLang="en-US" sz="1000" kern="0" dirty="0">
                              <a:solidFill>
                                <a:srgbClr val="000000"/>
                              </a:solidFill>
                              <a:effectLst/>
                              <a:latin typeface="함초롬바탕" panose="02030504000101010101" pitchFamily="18" charset="-127"/>
                            </a:rPr>
                            <a:t>이항변수</a:t>
                          </a:r>
                          <a:r>
                            <a:rPr lang="en-US" altLang="ko-KR" sz="1000" kern="0" dirty="0">
                              <a:solidFill>
                                <a:srgbClr val="000000"/>
                              </a:solidFill>
                              <a:effectLst/>
                              <a:latin typeface="함초롬바탕" panose="02030504000101010101" pitchFamily="18" charset="-127"/>
                            </a:rPr>
                            <a:t>)</a:t>
                          </a:r>
                          <a:endParaRPr lang="en-US" altLang="ko-KR" sz="100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2208767"/>
                      </a:ext>
                    </a:extLst>
                  </a:tr>
                  <a:tr h="348734">
                    <a:tc>
                      <a:txBody>
                        <a:bodyPr/>
                        <a:lstStyle/>
                        <a:p>
                          <a:pPr algn="ctr"/>
                          <a:r>
                            <a:rPr lang="ko-KR" altLang="en-US" sz="1000" b="1" dirty="0">
                              <a:effectLst/>
                            </a:rPr>
                            <a:t>계수 추정</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bg2"/>
                        </a:solidFill>
                      </a:tcPr>
                    </a:tc>
                    <a:tc>
                      <a:txBody>
                        <a:bodyPr/>
                        <a:lstStyle/>
                        <a:p>
                          <a:r>
                            <a:rPr lang="ko-KR" altLang="en-US" sz="1000" b="0" dirty="0" err="1">
                              <a:effectLst/>
                            </a:rPr>
                            <a:t>최소제곱법</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1">
                            <a:lumMod val="20000"/>
                            <a:lumOff val="80000"/>
                          </a:schemeClr>
                        </a:solidFill>
                      </a:tcPr>
                    </a:tc>
                    <a:tc>
                      <a:txBody>
                        <a:bodyPr/>
                        <a:lstStyle/>
                        <a:p>
                          <a:r>
                            <a:rPr lang="ko-KR" altLang="en-US" sz="1000" b="0" dirty="0" err="1">
                              <a:effectLst/>
                            </a:rPr>
                            <a:t>최대우도추정법</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61050041"/>
                      </a:ext>
                    </a:extLst>
                  </a:tr>
                  <a:tr h="210926">
                    <a:tc>
                      <a:txBody>
                        <a:bodyPr/>
                        <a:lstStyle/>
                        <a:p>
                          <a:pPr algn="ctr"/>
                          <a:r>
                            <a:rPr lang="ko-KR" altLang="en-US" sz="1000" b="1" dirty="0">
                              <a:effectLst/>
                            </a:rPr>
                            <a:t>모형에 대한 검정</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a:noFill/>
                        </a:lnB>
                        <a:solidFill>
                          <a:schemeClr val="bg2"/>
                        </a:solidFill>
                      </a:tcPr>
                    </a:tc>
                    <a:tc>
                      <a:txBody>
                        <a:bodyPr/>
                        <a:lstStyle/>
                        <a:p>
                          <a:r>
                            <a:rPr lang="en-US" altLang="ko-KR" sz="1000" b="0" dirty="0">
                              <a:effectLst/>
                            </a:rPr>
                            <a:t>F </a:t>
                          </a:r>
                          <a:r>
                            <a:rPr lang="ko-KR" altLang="en-US" sz="1000" b="0" dirty="0">
                              <a:effectLst/>
                            </a:rPr>
                            <a:t>검정</a:t>
                          </a:r>
                          <a:endParaRPr lang="en-US" altLang="ko-KR"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a:noFill/>
                        </a:lnB>
                        <a:solidFill>
                          <a:schemeClr val="accent1">
                            <a:lumMod val="20000"/>
                            <a:lumOff val="80000"/>
                          </a:schemeClr>
                        </a:solidFill>
                      </a:tcPr>
                    </a:tc>
                    <a:tc>
                      <a:txBody>
                        <a:bodyPr/>
                        <a:lstStyle/>
                        <a:p>
                          <a:r>
                            <a:rPr lang="ko-KR" altLang="en-US" sz="1000" b="0" dirty="0">
                              <a:effectLst/>
                            </a:rPr>
                            <a:t> </a:t>
                          </a:r>
                          <a:r>
                            <a:rPr lang="ko-KR" altLang="en-US" sz="1000" b="0" dirty="0" err="1">
                              <a:effectLst/>
                            </a:rPr>
                            <a:t>카이제곱</a:t>
                          </a:r>
                          <a:r>
                            <a:rPr lang="ko-KR" altLang="en-US" sz="1000" b="0" dirty="0">
                              <a:effectLst/>
                            </a:rPr>
                            <a:t> 검정</a:t>
                          </a:r>
                          <a:endParaRPr lang="en-US" altLang="ko-KR"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solidFill>
                            <a:srgbClr val="DCDCDC"/>
                          </a:solid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1424593832"/>
                      </a:ext>
                    </a:extLst>
                  </a:tr>
                  <a:tr h="210926">
                    <a:tc>
                      <a:txBody>
                        <a:bodyPr/>
                        <a:lstStyle/>
                        <a:p>
                          <a:pPr algn="ctr"/>
                          <a:r>
                            <a:rPr lang="ko-KR" altLang="en-US" sz="1000" b="1" dirty="0">
                              <a:effectLst/>
                            </a:rPr>
                            <a:t>회귀계수 검정</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dirty="0">
                              <a:effectLst/>
                            </a:rPr>
                            <a:t>t-</a:t>
                          </a:r>
                          <a:r>
                            <a:rPr lang="ko-KR" altLang="en-US" sz="1000" b="0" dirty="0">
                              <a:effectLst/>
                            </a:rPr>
                            <a:t>검정</a:t>
                          </a:r>
                          <a:r>
                            <a:rPr lang="en-US" altLang="ko-KR" sz="1000" b="0" dirty="0">
                              <a:effectLst/>
                            </a:rPr>
                            <a:t>, (t </a:t>
                          </a:r>
                          <a:r>
                            <a:rPr lang="ko-KR" altLang="en-US" sz="1000" b="0" dirty="0">
                              <a:effectLst/>
                            </a:rPr>
                            <a:t>통계치</a:t>
                          </a:r>
                          <a:r>
                            <a:rPr lang="en-US" altLang="ko-KR" sz="1000" b="0" dirty="0">
                              <a:effectLst/>
                            </a:rPr>
                            <a:t>) p </a:t>
                          </a:r>
                          <a:r>
                            <a:rPr lang="ko-KR" altLang="en-US" sz="1000" b="0" dirty="0">
                              <a:effectLst/>
                            </a:rPr>
                            <a:t>값 </a:t>
                          </a:r>
                          <a:r>
                            <a:rPr lang="en-US" altLang="ko-KR" sz="1000" b="0" dirty="0">
                              <a:effectLst/>
                            </a:rPr>
                            <a:t>0.05</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accent1">
                            <a:lumMod val="20000"/>
                            <a:lumOff val="8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373737"/>
                              </a:solidFill>
                              <a:latin typeface="Nanum Gothic"/>
                            </a:rPr>
                            <a:t>Wald </a:t>
                          </a:r>
                          <a:r>
                            <a:rPr lang="ko-KR" altLang="en-US" sz="1000" b="0" dirty="0">
                              <a:solidFill>
                                <a:srgbClr val="373737"/>
                              </a:solidFill>
                              <a:latin typeface="Nanum Gothic"/>
                            </a:rPr>
                            <a:t>통계량</a:t>
                          </a:r>
                          <a:r>
                            <a:rPr lang="en-US" altLang="ko-KR" sz="1000" b="0" dirty="0">
                              <a:solidFill>
                                <a:srgbClr val="373737"/>
                              </a:solidFill>
                              <a:latin typeface="Nanum Gothic"/>
                            </a:rPr>
                            <a:t> </a:t>
                          </a:r>
                          <a:r>
                            <a:rPr lang="ko-KR" altLang="en-US" sz="1000" b="0" dirty="0">
                              <a:solidFill>
                                <a:srgbClr val="373737"/>
                              </a:solidFill>
                              <a:latin typeface="Nanum Gothic"/>
                            </a:rPr>
                            <a:t> </a:t>
                          </a:r>
                          <a:r>
                            <a:rPr lang="en-US" altLang="ko-KR" sz="1000" b="0" dirty="0">
                              <a:solidFill>
                                <a:srgbClr val="373737"/>
                              </a:solidFill>
                              <a:latin typeface="Nanum Gothic"/>
                            </a:rPr>
                            <a:t>p</a:t>
                          </a:r>
                          <a:r>
                            <a:rPr lang="ko-KR" altLang="en-US" sz="1000" b="0" dirty="0">
                              <a:solidFill>
                                <a:srgbClr val="373737"/>
                              </a:solidFill>
                              <a:latin typeface="Nanum Gothic"/>
                            </a:rPr>
                            <a:t>값 </a:t>
                          </a:r>
                          <a:r>
                            <a:rPr lang="en-US" altLang="ko-KR" sz="1000" b="0" dirty="0">
                              <a:solidFill>
                                <a:srgbClr val="373737"/>
                              </a:solidFill>
                              <a:latin typeface="Nanum Gothic"/>
                            </a:rPr>
                            <a:t>0.05</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2969693987"/>
                      </a:ext>
                    </a:extLst>
                  </a:tr>
                  <a:tr h="386250">
                    <a:tc>
                      <a:txBody>
                        <a:bodyPr/>
                        <a:lstStyle/>
                        <a:p>
                          <a:pPr algn="ctr"/>
                          <a:r>
                            <a:rPr lang="ko-KR" altLang="en-US" sz="1000" b="1" dirty="0">
                              <a:effectLst/>
                            </a:rPr>
                            <a:t>회귀계수</a:t>
                          </a:r>
                          <a:r>
                            <a:rPr lang="en-US" altLang="ko-KR" sz="1000" b="1" dirty="0">
                              <a:effectLst/>
                            </a:rPr>
                            <a:t>(</a:t>
                          </a:r>
                          <a14:m>
                            <m:oMath xmlns:m="http://schemas.openxmlformats.org/officeDocument/2006/math">
                              <m:r>
                                <a:rPr lang="ko-KR" altLang="en-US" sz="1000" b="1" i="1" smtClean="0">
                                  <a:effectLst/>
                                  <a:latin typeface="Cambria Math" panose="02040503050406030204" pitchFamily="18" charset="0"/>
                                </a:rPr>
                                <m:t>𝜷</m:t>
                              </m:r>
                              <m:r>
                                <a:rPr lang="en-US" altLang="ko-KR" sz="1000" b="1" i="1" smtClean="0">
                                  <a:effectLst/>
                                  <a:latin typeface="Cambria Math" panose="02040503050406030204" pitchFamily="18" charset="0"/>
                                </a:rPr>
                                <m:t>)</m:t>
                              </m:r>
                            </m:oMath>
                          </a14:m>
                          <a:endParaRPr lang="ko-KR" altLang="en-US" sz="1000" b="1" dirty="0">
                            <a:effectLst/>
                          </a:endParaRP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r>
                            <a:rPr lang="ko-KR" altLang="en-US" sz="1000" b="0" dirty="0">
                              <a:effectLst/>
                            </a:rPr>
                            <a:t>회귀계수</a:t>
                          </a:r>
                          <a:endParaRPr lang="en-US" altLang="ko-KR" sz="1000" b="0" dirty="0">
                            <a:effectLst/>
                          </a:endParaRPr>
                        </a:p>
                        <a:p>
                          <a:r>
                            <a:rPr lang="en-US" altLang="ko-KR" sz="1000" b="0" dirty="0">
                              <a:effectLst/>
                            </a:rPr>
                            <a:t>(</a:t>
                          </a:r>
                          <a:r>
                            <a:rPr lang="ko-KR" altLang="en-US" sz="1000" b="0" dirty="0">
                              <a:effectLst/>
                            </a:rPr>
                            <a:t>설명변수 </a:t>
                          </a:r>
                          <a:r>
                            <a:rPr lang="en-US" altLang="ko-KR" sz="1000" b="0" dirty="0">
                              <a:effectLst/>
                            </a:rPr>
                            <a:t>1</a:t>
                          </a:r>
                          <a:r>
                            <a:rPr lang="ko-KR" altLang="en-US" sz="1000" b="0" dirty="0">
                              <a:effectLst/>
                            </a:rPr>
                            <a:t>변화에 대한 종속변수 변화량</a:t>
                          </a:r>
                          <a:r>
                            <a:rPr lang="en-US" altLang="ko-KR" sz="1000" b="0" dirty="0">
                              <a:effectLst/>
                            </a:rPr>
                            <a:t>)</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accent1">
                            <a:lumMod val="20000"/>
                            <a:lumOff val="80000"/>
                          </a:schemeClr>
                        </a:solidFill>
                      </a:tcPr>
                    </a:tc>
                    <a:tc>
                      <a:txBody>
                        <a:bodyPr/>
                        <a:lstStyle/>
                        <a:p>
                          <a:r>
                            <a:rPr lang="ko-KR" altLang="en-US" sz="1000" b="0" dirty="0" err="1">
                              <a:effectLst/>
                            </a:rPr>
                            <a:t>로짓회귀계수</a:t>
                          </a:r>
                          <a:endParaRPr lang="en-US" altLang="ko-KR" sz="1000" b="0" dirty="0">
                            <a:effectLst/>
                          </a:endParaRPr>
                        </a:p>
                        <a:p>
                          <a:r>
                            <a:rPr lang="en-US" altLang="ko-KR" sz="1000" b="0" dirty="0">
                              <a:effectLst/>
                            </a:rPr>
                            <a:t>(</a:t>
                          </a:r>
                          <a:r>
                            <a:rPr lang="ko-KR" altLang="en-US" sz="1000" b="0" dirty="0">
                              <a:effectLst/>
                            </a:rPr>
                            <a:t>설명변수 </a:t>
                          </a:r>
                          <a:r>
                            <a:rPr lang="en-US" altLang="ko-KR" sz="1000" b="0" dirty="0">
                              <a:effectLst/>
                            </a:rPr>
                            <a:t>1</a:t>
                          </a:r>
                          <a:r>
                            <a:rPr lang="ko-KR" altLang="en-US" sz="1000" b="0" dirty="0">
                              <a:effectLst/>
                            </a:rPr>
                            <a:t>변화에 대한 종속변수 </a:t>
                          </a:r>
                          <a:r>
                            <a:rPr lang="en-US" altLang="ko-KR" sz="1000" b="0" dirty="0">
                              <a:effectLst/>
                            </a:rPr>
                            <a:t>logit</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3067987082"/>
                      </a:ext>
                    </a:extLst>
                  </a:tr>
                  <a:tr h="289687">
                    <a:tc>
                      <a:txBody>
                        <a:bodyPr/>
                        <a:lstStyle/>
                        <a:p>
                          <a:pPr algn="ctr"/>
                          <a:r>
                            <a:rPr lang="ko-KR" altLang="en-US" sz="1000" b="1" dirty="0">
                              <a:effectLst/>
                            </a:rPr>
                            <a:t>모형 설명력</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dirty="0">
                              <a:effectLst/>
                            </a:rPr>
                            <a:t>결정계수 </a:t>
                          </a:r>
                          <a14:m>
                            <m:oMath xmlns:m="http://schemas.openxmlformats.org/officeDocument/2006/math">
                              <m:r>
                                <a:rPr lang="en-US" altLang="ko-KR" sz="1000" b="0" i="0" smtClean="0">
                                  <a:effectLst/>
                                  <a:latin typeface="Cambria Math" panose="02040503050406030204" pitchFamily="18" charset="0"/>
                                </a:rPr>
                                <m:t>(</m:t>
                              </m:r>
                              <m:sSup>
                                <m:sSupPr>
                                  <m:ctrlPr>
                                    <a:rPr lang="en-US" altLang="ko-KR" sz="1000" b="0" i="1" smtClean="0">
                                      <a:effectLst/>
                                      <a:latin typeface="Cambria Math" panose="02040503050406030204" pitchFamily="18" charset="0"/>
                                    </a:rPr>
                                  </m:ctrlPr>
                                </m:sSupPr>
                                <m:e>
                                  <m:r>
                                    <a:rPr lang="en-US" altLang="ko-KR" sz="1000" b="0" i="1" smtClean="0">
                                      <a:effectLst/>
                                      <a:latin typeface="Cambria Math" panose="02040503050406030204" pitchFamily="18" charset="0"/>
                                    </a:rPr>
                                    <m:t>𝑅</m:t>
                                  </m:r>
                                </m:e>
                                <m:sup>
                                  <m:r>
                                    <a:rPr lang="en-US" altLang="ko-KR" sz="1000" b="0" i="1" smtClean="0">
                                      <a:effectLst/>
                                      <a:latin typeface="Cambria Math" panose="02040503050406030204" pitchFamily="18" charset="0"/>
                                    </a:rPr>
                                    <m:t>2</m:t>
                                  </m:r>
                                </m:sup>
                              </m:sSup>
                            </m:oMath>
                          </a14:m>
                          <a:r>
                            <a:rPr lang="en-US" altLang="ko-KR" sz="1000" b="0" dirty="0">
                              <a:effectLst/>
                            </a:rPr>
                            <a:t>)</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accent1">
                            <a:lumMod val="20000"/>
                            <a:lumOff val="80000"/>
                          </a:schemeClr>
                        </a:solidFill>
                      </a:tcPr>
                    </a:tc>
                    <a:tc>
                      <a:txBody>
                        <a:bodyPr/>
                        <a:lstStyle/>
                        <a:p>
                          <a:r>
                            <a:rPr lang="en-US" altLang="ko-KR" sz="1000" b="0" i="0" kern="1200" dirty="0">
                              <a:solidFill>
                                <a:schemeClr val="tx1"/>
                              </a:solidFill>
                              <a:effectLst/>
                              <a:latin typeface="+mn-lt"/>
                              <a:ea typeface="+mn-ea"/>
                              <a:cs typeface="+mn-cs"/>
                            </a:rPr>
                            <a:t>Pseudo</a:t>
                          </a:r>
                          <a14:m>
                            <m:oMath xmlns:m="http://schemas.openxmlformats.org/officeDocument/2006/math">
                              <m:sSup>
                                <m:sSupPr>
                                  <m:ctrlPr>
                                    <a:rPr lang="en-US" altLang="ko-KR" sz="1000" b="0" i="1" smtClean="0">
                                      <a:effectLst/>
                                      <a:latin typeface="Cambria Math" panose="02040503050406030204" pitchFamily="18" charset="0"/>
                                    </a:rPr>
                                  </m:ctrlPr>
                                </m:sSupPr>
                                <m:e>
                                  <m:r>
                                    <a:rPr lang="en-US" altLang="ko-KR" sz="1000" b="0" i="1" smtClean="0">
                                      <a:effectLst/>
                                      <a:latin typeface="Cambria Math" panose="02040503050406030204" pitchFamily="18" charset="0"/>
                                    </a:rPr>
                                    <m:t> </m:t>
                                  </m:r>
                                  <m:r>
                                    <a:rPr lang="en-US" altLang="ko-KR" sz="1000" b="0" i="1" smtClean="0">
                                      <a:effectLst/>
                                      <a:latin typeface="Cambria Math" panose="02040503050406030204" pitchFamily="18" charset="0"/>
                                    </a:rPr>
                                    <m:t>𝑅</m:t>
                                  </m:r>
                                </m:e>
                                <m:sup>
                                  <m:r>
                                    <a:rPr lang="en-US" altLang="ko-KR" sz="1000" b="0" i="1" smtClean="0">
                                      <a:effectLst/>
                                      <a:latin typeface="Cambria Math" panose="02040503050406030204" pitchFamily="18" charset="0"/>
                                    </a:rPr>
                                    <m:t>2</m:t>
                                  </m:r>
                                </m:sup>
                              </m:sSup>
                            </m:oMath>
                          </a14:m>
                          <a:r>
                            <a:rPr lang="en-US" altLang="ko-KR" sz="1000" b="0" i="0" kern="1200" dirty="0">
                              <a:solidFill>
                                <a:schemeClr val="tx1"/>
                              </a:solidFill>
                              <a:effectLst/>
                              <a:latin typeface="+mn-lt"/>
                              <a:ea typeface="+mn-ea"/>
                              <a:cs typeface="+mn-cs"/>
                            </a:rPr>
                            <a:t>  , </a:t>
                          </a:r>
                          <a14:m>
                            <m:oMath xmlns:m="http://schemas.openxmlformats.org/officeDocument/2006/math">
                              <m:sSup>
                                <m:sSupPr>
                                  <m:ctrlPr>
                                    <a:rPr lang="en-US" altLang="ko-KR" sz="1000" b="0" i="1" smtClean="0">
                                      <a:effectLst/>
                                      <a:latin typeface="Cambria Math" panose="02040503050406030204" pitchFamily="18" charset="0"/>
                                    </a:rPr>
                                  </m:ctrlPr>
                                </m:sSupPr>
                                <m:e>
                                  <m:r>
                                    <a:rPr lang="en-US" altLang="ko-KR" sz="1000" b="0" i="1" smtClean="0">
                                      <a:effectLst/>
                                      <a:latin typeface="Cambria Math" panose="02040503050406030204" pitchFamily="18" charset="0"/>
                                    </a:rPr>
                                    <m:t> </m:t>
                                  </m:r>
                                  <m:r>
                                    <a:rPr lang="en-US" altLang="ko-KR" sz="1000" b="0" i="1" smtClean="0">
                                      <a:effectLst/>
                                      <a:latin typeface="Cambria Math" panose="02040503050406030204" pitchFamily="18" charset="0"/>
                                    </a:rPr>
                                    <m:t>𝐶𝑜𝑥</m:t>
                                  </m:r>
                                  <m:r>
                                    <a:rPr lang="en-US" altLang="ko-KR" sz="1000" b="0" i="1" smtClean="0">
                                      <a:effectLst/>
                                      <a:latin typeface="Cambria Math" panose="02040503050406030204" pitchFamily="18" charset="0"/>
                                    </a:rPr>
                                    <m:t> </m:t>
                                  </m:r>
                                  <m:r>
                                    <a:rPr lang="en-US" altLang="ko-KR" sz="1000" b="0" i="1" smtClean="0">
                                      <a:effectLst/>
                                      <a:latin typeface="Cambria Math" panose="02040503050406030204" pitchFamily="18" charset="0"/>
                                    </a:rPr>
                                    <m:t>𝑎𝑛𝑑</m:t>
                                  </m:r>
                                  <m:r>
                                    <a:rPr lang="en-US" altLang="ko-KR" sz="1000" b="0" i="1" smtClean="0">
                                      <a:effectLst/>
                                      <a:latin typeface="Cambria Math" panose="02040503050406030204" pitchFamily="18" charset="0"/>
                                    </a:rPr>
                                    <m:t> </m:t>
                                  </m:r>
                                  <m:r>
                                    <a:rPr lang="en-US" altLang="ko-KR" sz="1000" b="0" i="1" smtClean="0">
                                      <a:effectLst/>
                                      <a:latin typeface="Cambria Math" panose="02040503050406030204" pitchFamily="18" charset="0"/>
                                    </a:rPr>
                                    <m:t>𝑆𝑛𝑒𝑙𝑙</m:t>
                                  </m:r>
                                  <m:r>
                                    <a:rPr lang="en-US" altLang="ko-KR" sz="1000" b="0" i="1" smtClean="0">
                                      <a:effectLst/>
                                      <a:latin typeface="Cambria Math" panose="02040503050406030204" pitchFamily="18" charset="0"/>
                                    </a:rPr>
                                    <m:t> </m:t>
                                  </m:r>
                                  <m:r>
                                    <a:rPr lang="en-US" altLang="ko-KR" sz="1000" b="0" i="1" smtClean="0">
                                      <a:effectLst/>
                                      <a:latin typeface="Cambria Math" panose="02040503050406030204" pitchFamily="18" charset="0"/>
                                    </a:rPr>
                                    <m:t>𝑅</m:t>
                                  </m:r>
                                </m:e>
                                <m:sup>
                                  <m:r>
                                    <a:rPr lang="en-US" altLang="ko-KR" sz="1000" b="0" i="1" smtClean="0">
                                      <a:effectLst/>
                                      <a:latin typeface="Cambria Math" panose="02040503050406030204" pitchFamily="18" charset="0"/>
                                    </a:rPr>
                                    <m:t>2</m:t>
                                  </m:r>
                                </m:sup>
                              </m:sSup>
                            </m:oMath>
                          </a14:m>
                          <a:endParaRPr lang="en-US" altLang="ko-KR" sz="1000" b="0" i="0" kern="1200" dirty="0">
                            <a:solidFill>
                              <a:schemeClr val="tx1"/>
                            </a:solidFill>
                            <a:effectLst/>
                            <a:latin typeface="+mn-lt"/>
                            <a:ea typeface="+mn-ea"/>
                            <a:cs typeface="+mn-cs"/>
                          </a:endParaRPr>
                        </a:p>
                        <a:p>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종속변수와 </a:t>
                          </a:r>
                          <a:r>
                            <a:rPr lang="ko-KR" altLang="en-US" sz="1000" b="0" i="0" kern="1200" dirty="0" err="1">
                              <a:solidFill>
                                <a:schemeClr val="tx1"/>
                              </a:solidFill>
                              <a:effectLst/>
                              <a:latin typeface="+mn-lt"/>
                              <a:ea typeface="+mn-ea"/>
                              <a:cs typeface="+mn-cs"/>
                            </a:rPr>
                            <a:t>독립변수들간의</a:t>
                          </a:r>
                          <a:r>
                            <a:rPr lang="ko-KR" altLang="en-US" sz="1000" b="0" i="0" kern="1200" dirty="0">
                              <a:solidFill>
                                <a:schemeClr val="tx1"/>
                              </a:solidFill>
                              <a:effectLst/>
                              <a:latin typeface="+mn-lt"/>
                              <a:ea typeface="+mn-ea"/>
                              <a:cs typeface="+mn-cs"/>
                            </a:rPr>
                            <a:t> 관계의 강도</a:t>
                          </a:r>
                          <a:r>
                            <a:rPr lang="en-US" altLang="ko-KR" sz="1000" b="0" i="0" kern="1200" dirty="0">
                              <a:solidFill>
                                <a:schemeClr val="tx1"/>
                              </a:solidFill>
                              <a:effectLst/>
                              <a:latin typeface="+mn-lt"/>
                              <a:ea typeface="+mn-ea"/>
                              <a:cs typeface="+mn-cs"/>
                            </a:rPr>
                            <a:t>)</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479614502"/>
                      </a:ext>
                    </a:extLst>
                  </a:tr>
                  <a:tr h="193125">
                    <a:tc>
                      <a:txBody>
                        <a:bodyPr/>
                        <a:lstStyle/>
                        <a:p>
                          <a:pPr algn="ctr"/>
                          <a:r>
                            <a:rPr lang="ko-KR" altLang="en-US" sz="1000" b="1" dirty="0">
                              <a:effectLst/>
                            </a:rPr>
                            <a:t>선형성</a:t>
                          </a:r>
                          <a:r>
                            <a:rPr lang="en-US" altLang="ko-KR" sz="1000" b="1" dirty="0">
                              <a:effectLst/>
                            </a:rPr>
                            <a:t>, </a:t>
                          </a:r>
                          <a:r>
                            <a:rPr lang="ko-KR" altLang="en-US" sz="1000" b="1" dirty="0">
                              <a:effectLst/>
                            </a:rPr>
                            <a:t>정규성</a:t>
                          </a:r>
                          <a:r>
                            <a:rPr lang="en-US" altLang="ko-KR" sz="1000" b="1" dirty="0">
                              <a:effectLst/>
                            </a:rPr>
                            <a:t>,</a:t>
                          </a:r>
                        </a:p>
                        <a:p>
                          <a:pPr algn="ctr"/>
                          <a:r>
                            <a:rPr lang="ko-KR" altLang="en-US" sz="1000" b="1" dirty="0">
                              <a:effectLst/>
                            </a:rPr>
                            <a:t>등분산성 </a:t>
                          </a:r>
                          <a:endParaRPr lang="en-US" altLang="ko-KR" sz="1000" b="1" dirty="0">
                            <a:effectLst/>
                          </a:endParaRPr>
                        </a:p>
                        <a:p>
                          <a:pPr algn="ctr"/>
                          <a:r>
                            <a:rPr lang="ko-KR" altLang="en-US" sz="1000" b="1" dirty="0">
                              <a:effectLst/>
                            </a:rPr>
                            <a:t>가정</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r>
                            <a:rPr lang="ko-KR" altLang="en-US" sz="1000" b="0" dirty="0">
                              <a:effectLst/>
                            </a:rPr>
                            <a:t>가정 필요</a:t>
                          </a: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accent1">
                            <a:lumMod val="20000"/>
                            <a:lumOff val="80000"/>
                          </a:schemeClr>
                        </a:solidFill>
                      </a:tcPr>
                    </a:tc>
                    <a:tc>
                      <a:txBody>
                        <a:bodyPr/>
                        <a:lstStyle/>
                        <a:p>
                          <a:pPr marL="171450" indent="-171450">
                            <a:buFont typeface="Arial" panose="020B0604020202020204" pitchFamily="34" charset="0"/>
                            <a:buChar char="•"/>
                          </a:pPr>
                          <a:r>
                            <a:rPr lang="ko-KR" altLang="en-US" sz="1000" b="0" i="0" kern="1200" dirty="0">
                              <a:solidFill>
                                <a:schemeClr val="tx1"/>
                              </a:solidFill>
                              <a:effectLst/>
                              <a:latin typeface="+mn-lt"/>
                              <a:ea typeface="+mn-ea"/>
                              <a:cs typeface="+mn-cs"/>
                            </a:rPr>
                            <a:t>오차에 대한 정규분포 가정 필요 없음</a:t>
                          </a:r>
                          <a:endParaRPr lang="en-US" altLang="ko-KR"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ko-KR" altLang="en-US" sz="1000" b="0" i="0" kern="1200" dirty="0" err="1">
                              <a:solidFill>
                                <a:schemeClr val="tx1"/>
                              </a:solidFill>
                              <a:effectLst/>
                              <a:latin typeface="+mn-lt"/>
                              <a:ea typeface="+mn-ea"/>
                              <a:cs typeface="+mn-cs"/>
                            </a:rPr>
                            <a:t>등분산</a:t>
                          </a:r>
                          <a:r>
                            <a:rPr lang="ko-KR" altLang="en-US" sz="1000" b="0" i="0" kern="1200" dirty="0">
                              <a:solidFill>
                                <a:schemeClr val="tx1"/>
                              </a:solidFill>
                              <a:effectLst/>
                              <a:latin typeface="+mn-lt"/>
                              <a:ea typeface="+mn-ea"/>
                              <a:cs typeface="+mn-cs"/>
                            </a:rPr>
                            <a:t> 가정 필요 없음</a:t>
                          </a:r>
                        </a:p>
                        <a:p>
                          <a:pPr marL="171450" indent="-171450">
                            <a:buFont typeface="Arial" panose="020B0604020202020204" pitchFamily="34" charset="0"/>
                            <a:buChar char="•"/>
                          </a:pPr>
                          <a:r>
                            <a:rPr lang="ko-KR" altLang="en-US" sz="1000" b="0" i="0" kern="1200" dirty="0">
                              <a:solidFill>
                                <a:schemeClr val="tx1"/>
                              </a:solidFill>
                              <a:effectLst/>
                              <a:latin typeface="+mn-lt"/>
                              <a:ea typeface="+mn-ea"/>
                              <a:cs typeface="+mn-cs"/>
                            </a:rPr>
                            <a:t>선형성 가정</a:t>
                          </a: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독립변수와 종속변수</a:t>
                          </a:r>
                          <a:r>
                            <a:rPr lang="en-US" altLang="ko-KR" sz="1000" b="0" i="0" kern="1200" dirty="0">
                              <a:solidFill>
                                <a:schemeClr val="tx1"/>
                              </a:solidFill>
                              <a:effectLst/>
                              <a:latin typeface="+mn-lt"/>
                              <a:ea typeface="+mn-ea"/>
                              <a:cs typeface="+mn-cs"/>
                            </a:rPr>
                            <a:t>(Logit </a:t>
                          </a:r>
                          <a:r>
                            <a:rPr lang="ko-KR" altLang="en-US" sz="1000" b="0" i="0" kern="1200" dirty="0">
                              <a:solidFill>
                                <a:schemeClr val="tx1"/>
                              </a:solidFill>
                              <a:effectLst/>
                              <a:latin typeface="+mn-lt"/>
                              <a:ea typeface="+mn-ea"/>
                              <a:cs typeface="+mn-cs"/>
                            </a:rPr>
                            <a:t>오즈</a:t>
                          </a: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간 선형관계</a:t>
                          </a:r>
                          <a:r>
                            <a:rPr lang="en-US" altLang="ko-KR" sz="10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ko-KR" altLang="en-US" sz="1000" b="0" i="0" kern="1200" dirty="0">
                              <a:solidFill>
                                <a:schemeClr val="tx1"/>
                              </a:solidFill>
                              <a:effectLst/>
                              <a:latin typeface="+mn-lt"/>
                              <a:ea typeface="+mn-ea"/>
                              <a:cs typeface="+mn-cs"/>
                            </a:rPr>
                            <a:t>종속변수가 이항분포를 따르고 그 </a:t>
                          </a:r>
                          <a:r>
                            <a:rPr lang="ko-KR" altLang="en-US" sz="1000" b="0" i="0" kern="1200" dirty="0" err="1">
                              <a:solidFill>
                                <a:schemeClr val="tx1"/>
                              </a:solidFill>
                              <a:effectLst/>
                              <a:latin typeface="+mn-lt"/>
                              <a:ea typeface="+mn-ea"/>
                              <a:cs typeface="+mn-cs"/>
                            </a:rPr>
                            <a:t>모수</a:t>
                          </a:r>
                          <a:r>
                            <a:rPr lang="ko-KR" altLang="en-US" sz="1000" b="0" i="0" kern="1200" dirty="0">
                              <a:solidFill>
                                <a:schemeClr val="tx1"/>
                              </a:solidFill>
                              <a:effectLst/>
                              <a:latin typeface="+mn-lt"/>
                              <a:ea typeface="+mn-ea"/>
                              <a:cs typeface="+mn-cs"/>
                            </a:rPr>
                            <a:t> </a:t>
                          </a:r>
                          <a:r>
                            <a:rPr lang="en-US" altLang="ko-KR" sz="1000" b="0" i="0" u="none" strike="noStrike" kern="1200" dirty="0">
                              <a:solidFill>
                                <a:schemeClr val="tx1"/>
                              </a:solidFill>
                              <a:effectLst/>
                              <a:latin typeface="+mn-lt"/>
                              <a:ea typeface="+mn-ea"/>
                              <a:cs typeface="+mn-cs"/>
                            </a:rPr>
                            <a:t>μ</a:t>
                          </a:r>
                          <a:r>
                            <a:rPr lang="ko-KR" altLang="en-US" sz="1000" b="0" i="0" kern="1200" dirty="0">
                              <a:solidFill>
                                <a:schemeClr val="tx1"/>
                              </a:solidFill>
                              <a:effectLst/>
                              <a:latin typeface="+mn-lt"/>
                              <a:ea typeface="+mn-ea"/>
                              <a:cs typeface="+mn-cs"/>
                            </a:rPr>
                            <a:t>가 독립변수 </a:t>
                          </a:r>
                          <a:r>
                            <a:rPr lang="en-US" altLang="ko-KR" sz="1000" b="0" i="0" u="none" strike="noStrike" kern="1200" dirty="0">
                              <a:solidFill>
                                <a:schemeClr val="tx1"/>
                              </a:solidFill>
                              <a:effectLst/>
                              <a:latin typeface="+mn-lt"/>
                              <a:ea typeface="+mn-ea"/>
                              <a:cs typeface="+mn-cs"/>
                            </a:rPr>
                            <a:t>x</a:t>
                          </a:r>
                          <a:r>
                            <a:rPr lang="ko-KR" altLang="en-US" sz="1000" b="0" i="0" kern="1200" dirty="0">
                              <a:solidFill>
                                <a:schemeClr val="tx1"/>
                              </a:solidFill>
                              <a:effectLst/>
                              <a:latin typeface="+mn-lt"/>
                              <a:ea typeface="+mn-ea"/>
                              <a:cs typeface="+mn-cs"/>
                            </a:rPr>
                            <a:t>에 의존한다고 가정</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412462601"/>
                      </a:ext>
                    </a:extLst>
                  </a:tr>
                  <a:tr h="287396">
                    <a:tc>
                      <a:txBody>
                        <a:bodyPr/>
                        <a:lstStyle/>
                        <a:p>
                          <a:pPr algn="ctr"/>
                          <a:r>
                            <a:rPr lang="ko-KR" altLang="en-US" sz="1000" b="1" dirty="0">
                              <a:effectLst/>
                            </a:rPr>
                            <a:t>독립성 가정 </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r>
                            <a:rPr lang="ko-KR" altLang="en-US" sz="1000" b="0" dirty="0">
                              <a:effectLst/>
                            </a:rPr>
                            <a:t>가정 필요</a:t>
                          </a: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accent1">
                            <a:lumMod val="20000"/>
                            <a:lumOff val="80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b="0" i="0" kern="1200" dirty="0">
                              <a:solidFill>
                                <a:schemeClr val="tx1"/>
                              </a:solidFill>
                              <a:effectLst/>
                              <a:latin typeface="+mn-lt"/>
                              <a:ea typeface="+mn-ea"/>
                              <a:cs typeface="+mn-cs"/>
                            </a:rPr>
                            <a:t>독립변수는 서로 독립적 </a:t>
                          </a: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다중 공선성이 없어야 함</a:t>
                          </a:r>
                          <a:r>
                            <a:rPr lang="en-US" altLang="ko-KR" sz="1000" b="0" i="0" kern="1200" dirty="0">
                              <a:solidFill>
                                <a:schemeClr val="tx1"/>
                              </a:solidFill>
                              <a:effectLst/>
                              <a:latin typeface="+mn-lt"/>
                              <a:ea typeface="+mn-ea"/>
                              <a:cs typeface="+mn-cs"/>
                            </a:rPr>
                            <a:t>)</a:t>
                          </a: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2243344814"/>
                      </a:ext>
                    </a:extLst>
                  </a:tr>
                  <a:tr h="332846">
                    <a:tc>
                      <a:txBody>
                        <a:bodyPr/>
                        <a:lstStyle/>
                        <a:p>
                          <a:pPr algn="ctr"/>
                          <a:r>
                            <a:rPr lang="ko-KR" altLang="en-US" sz="1000" b="1" dirty="0">
                              <a:effectLst/>
                            </a:rPr>
                            <a:t>비용함수</a:t>
                          </a:r>
                          <a:endParaRPr lang="en-US" altLang="ko-KR" sz="1000" b="1" dirty="0">
                            <a:effectLst/>
                          </a:endParaRPr>
                        </a:p>
                        <a:p>
                          <a:pPr algn="ctr"/>
                          <a:r>
                            <a:rPr lang="ko-KR" altLang="en-US" sz="1000" b="1" dirty="0">
                              <a:effectLst/>
                            </a:rPr>
                            <a:t>한계</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r>
                            <a:rPr lang="en-US" altLang="ko-KR" sz="1800" b="0" i="0" kern="1200" dirty="0">
                              <a:solidFill>
                                <a:schemeClr val="tx1"/>
                              </a:solidFill>
                              <a:effectLst/>
                              <a:latin typeface="+mn-lt"/>
                              <a:ea typeface="+mn-ea"/>
                              <a:cs typeface="+mn-cs"/>
                            </a:rPr>
                            <a:t> </a:t>
                          </a:r>
                          <a:r>
                            <a:rPr lang="en-US" altLang="ko-KR" sz="1000" b="0" i="0" kern="1200" dirty="0">
                              <a:solidFill>
                                <a:schemeClr val="tx1"/>
                              </a:solidFill>
                              <a:effectLst/>
                              <a:latin typeface="+mn-lt"/>
                              <a:ea typeface="+mn-ea"/>
                              <a:cs typeface="+mn-cs"/>
                            </a:rPr>
                            <a:t>MSE</a:t>
                          </a:r>
                          <a:r>
                            <a:rPr lang="ko-KR" altLang="en-US" sz="1000" b="0" i="0" kern="1200" dirty="0">
                              <a:solidFill>
                                <a:schemeClr val="tx1"/>
                              </a:solidFill>
                              <a:effectLst/>
                              <a:latin typeface="+mn-lt"/>
                              <a:ea typeface="+mn-ea"/>
                              <a:cs typeface="+mn-cs"/>
                            </a:rPr>
                            <a:t>가 </a:t>
                          </a:r>
                          <a:r>
                            <a:rPr lang="en-US" altLang="ko-KR" sz="1000" b="0" i="0" kern="1200" dirty="0">
                              <a:solidFill>
                                <a:schemeClr val="tx1"/>
                              </a:solidFill>
                              <a:effectLst/>
                              <a:latin typeface="+mn-lt"/>
                              <a:ea typeface="+mn-ea"/>
                              <a:cs typeface="+mn-cs"/>
                            </a:rPr>
                            <a:t>Cost function</a:t>
                          </a:r>
                          <a:r>
                            <a:rPr lang="ko-KR" altLang="en-US" sz="1000" b="0" i="0" kern="1200" dirty="0">
                              <a:solidFill>
                                <a:schemeClr val="tx1"/>
                              </a:solidFill>
                              <a:effectLst/>
                              <a:latin typeface="+mn-lt"/>
                              <a:ea typeface="+mn-ea"/>
                              <a:cs typeface="+mn-cs"/>
                            </a:rPr>
                            <a:t>으로 사용</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accent1">
                            <a:lumMod val="20000"/>
                            <a:lumOff val="80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0" i="0" kern="1200" dirty="0">
                              <a:solidFill>
                                <a:schemeClr val="tx1"/>
                              </a:solidFill>
                              <a:effectLst/>
                              <a:latin typeface="+mn-lt"/>
                              <a:ea typeface="+mn-ea"/>
                              <a:cs typeface="+mn-cs"/>
                            </a:rPr>
                            <a:t>cross entropy</a:t>
                          </a:r>
                          <a:r>
                            <a:rPr lang="ko-KR" altLang="en-US" sz="1200" b="0" i="0" kern="1200" dirty="0">
                              <a:solidFill>
                                <a:schemeClr val="tx1"/>
                              </a:solidFill>
                              <a:effectLst/>
                              <a:latin typeface="+mn-lt"/>
                              <a:ea typeface="+mn-ea"/>
                              <a:cs typeface="+mn-cs"/>
                            </a:rPr>
                            <a:t>를 </a:t>
                          </a:r>
                          <a:r>
                            <a:rPr lang="en-US" altLang="ko-KR" sz="1200" b="0" i="0" kern="1200" dirty="0">
                              <a:solidFill>
                                <a:schemeClr val="tx1"/>
                              </a:solidFill>
                              <a:effectLst/>
                              <a:latin typeface="+mn-lt"/>
                              <a:ea typeface="+mn-ea"/>
                              <a:cs typeface="+mn-cs"/>
                            </a:rPr>
                            <a:t>cost function</a:t>
                          </a:r>
                          <a:r>
                            <a:rPr lang="ko-KR" altLang="en-US" sz="1200" b="0" i="0" kern="1200" dirty="0">
                              <a:solidFill>
                                <a:schemeClr val="tx1"/>
                              </a:solidFill>
                              <a:effectLst/>
                              <a:latin typeface="+mn-lt"/>
                              <a:ea typeface="+mn-ea"/>
                              <a:cs typeface="+mn-cs"/>
                            </a:rPr>
                            <a:t>으로 사용</a:t>
                          </a:r>
                          <a:endParaRPr lang="en-US" altLang="ko-KR" sz="1200" b="0" i="0" kern="1200" dirty="0">
                            <a:solidFill>
                              <a:schemeClr val="tx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b="0" i="0" kern="1200" dirty="0">
                              <a:solidFill>
                                <a:schemeClr val="tx1"/>
                              </a:solidFill>
                              <a:effectLst/>
                              <a:latin typeface="+mn-lt"/>
                              <a:ea typeface="+mn-ea"/>
                              <a:cs typeface="+mn-cs"/>
                            </a:rPr>
                            <a:t>로지스틱 회귀는 비선형 문제를 해결 불가 </a:t>
                          </a:r>
                          <a:endParaRPr lang="ko-KR" altLang="en-US" sz="1000" b="0" dirty="0">
                            <a:effectLst/>
                          </a:endParaRPr>
                        </a:p>
                        <a:p>
                          <a:pPr marL="171450" indent="-171450">
                            <a:buFont typeface="Arial" panose="020B0604020202020204" pitchFamily="34" charset="0"/>
                            <a:buChar char="•"/>
                          </a:pPr>
                          <a:r>
                            <a:rPr lang="ko-KR" altLang="en-US" sz="1000" b="0" dirty="0" err="1">
                              <a:effectLst/>
                            </a:rPr>
                            <a:t>과적합</a:t>
                          </a:r>
                          <a:r>
                            <a:rPr lang="ko-KR" altLang="en-US" sz="1000" b="0" dirty="0">
                              <a:effectLst/>
                            </a:rPr>
                            <a:t> 문제</a:t>
                          </a: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1106955433"/>
                      </a:ext>
                    </a:extLst>
                  </a:tr>
                </a:tbl>
              </a:graphicData>
            </a:graphic>
          </p:graphicFrame>
        </mc:Choice>
        <mc:Fallback xmlns="">
          <p:graphicFrame>
            <p:nvGraphicFramePr>
              <p:cNvPr id="8" name="내용 개체 틀 5">
                <a:extLst>
                  <a:ext uri="{FF2B5EF4-FFF2-40B4-BE49-F238E27FC236}">
                    <a16:creationId xmlns:a16="http://schemas.microsoft.com/office/drawing/2014/main" id="{F5C07839-D22D-4B0D-A834-86F8F5FD08E5}"/>
                  </a:ext>
                </a:extLst>
              </p:cNvPr>
              <p:cNvGraphicFramePr>
                <a:graphicFrameLocks noGrp="1"/>
              </p:cNvGraphicFramePr>
              <p:nvPr>
                <p:ph idx="1"/>
                <p:extLst>
                  <p:ext uri="{D42A27DB-BD31-4B8C-83A1-F6EECF244321}">
                    <p14:modId xmlns:p14="http://schemas.microsoft.com/office/powerpoint/2010/main" val="934560257"/>
                  </p:ext>
                </p:extLst>
              </p:nvPr>
            </p:nvGraphicFramePr>
            <p:xfrm>
              <a:off x="167521" y="1045882"/>
              <a:ext cx="8458264" cy="4728026"/>
            </p:xfrm>
            <a:graphic>
              <a:graphicData uri="http://schemas.openxmlformats.org/drawingml/2006/table">
                <a:tbl>
                  <a:tblPr/>
                  <a:tblGrid>
                    <a:gridCol w="1474014">
                      <a:extLst>
                        <a:ext uri="{9D8B030D-6E8A-4147-A177-3AD203B41FA5}">
                          <a16:colId xmlns:a16="http://schemas.microsoft.com/office/drawing/2014/main" val="3666651630"/>
                        </a:ext>
                      </a:extLst>
                    </a:gridCol>
                    <a:gridCol w="3039946">
                      <a:extLst>
                        <a:ext uri="{9D8B030D-6E8A-4147-A177-3AD203B41FA5}">
                          <a16:colId xmlns:a16="http://schemas.microsoft.com/office/drawing/2014/main" val="2207274875"/>
                        </a:ext>
                      </a:extLst>
                    </a:gridCol>
                    <a:gridCol w="3944304">
                      <a:extLst>
                        <a:ext uri="{9D8B030D-6E8A-4147-A177-3AD203B41FA5}">
                          <a16:colId xmlns:a16="http://schemas.microsoft.com/office/drawing/2014/main" val="3036229374"/>
                        </a:ext>
                      </a:extLst>
                    </a:gridCol>
                  </a:tblGrid>
                  <a:tr h="299932">
                    <a:tc>
                      <a:txBody>
                        <a:bodyPr/>
                        <a:lstStyle/>
                        <a:p>
                          <a:pPr algn="ctr"/>
                          <a:r>
                            <a:rPr lang="ko-KR" altLang="en-US" sz="1000" b="1" dirty="0">
                              <a:effectLst/>
                            </a:rPr>
                            <a:t>구분</a:t>
                          </a:r>
                        </a:p>
                      </a:txBody>
                      <a:tcPr marL="87789" marR="87789" marT="58526" marB="58526" anchor="ctr">
                        <a:lnL>
                          <a:noFill/>
                        </a:lnL>
                        <a:lnR w="7620" cap="flat" cmpd="sng" algn="ctr">
                          <a:solidFill>
                            <a:srgbClr val="DCDCDC"/>
                          </a:solidFill>
                          <a:prstDash val="solid"/>
                          <a:round/>
                          <a:headEnd type="none" w="med" len="med"/>
                          <a:tailEnd type="none" w="med" len="med"/>
                        </a:lnR>
                        <a:lnT>
                          <a:noFill/>
                        </a:lnT>
                        <a:lnB w="7620" cap="flat" cmpd="sng" algn="ctr">
                          <a:solidFill>
                            <a:srgbClr val="DCDCDC"/>
                          </a:solidFill>
                          <a:prstDash val="solid"/>
                          <a:round/>
                          <a:headEnd type="none" w="med" len="med"/>
                          <a:tailEnd type="none" w="med" len="med"/>
                        </a:lnB>
                        <a:solidFill>
                          <a:schemeClr val="bg2"/>
                        </a:solidFill>
                      </a:tcPr>
                    </a:tc>
                    <a:tc>
                      <a:txBody>
                        <a:bodyPr/>
                        <a:lstStyle/>
                        <a:p>
                          <a:pPr algn="ctr"/>
                          <a:r>
                            <a:rPr lang="ko-KR" altLang="en-US" sz="1200" b="1" dirty="0">
                              <a:effectLst/>
                            </a:rPr>
                            <a:t>선형 회귀분석</a:t>
                          </a: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a:noFill/>
                        </a:lnT>
                        <a:lnB w="7620" cap="flat" cmpd="sng" algn="ctr">
                          <a:solidFill>
                            <a:srgbClr val="DCDCDC"/>
                          </a:solidFill>
                          <a:prstDash val="solid"/>
                          <a:round/>
                          <a:headEnd type="none" w="med" len="med"/>
                          <a:tailEnd type="none" w="med" len="med"/>
                        </a:lnB>
                        <a:solidFill>
                          <a:schemeClr val="accent6">
                            <a:lumMod val="40000"/>
                            <a:lumOff val="60000"/>
                          </a:schemeClr>
                        </a:solidFill>
                      </a:tcPr>
                    </a:tc>
                    <a:tc>
                      <a:txBody>
                        <a:bodyPr/>
                        <a:lstStyle/>
                        <a:p>
                          <a:pPr algn="ctr"/>
                          <a:r>
                            <a:rPr lang="ko-KR" altLang="en-US" sz="1200" b="1" dirty="0">
                              <a:effectLst/>
                            </a:rPr>
                            <a:t>로지스틱 회귀분석</a:t>
                          </a:r>
                        </a:p>
                      </a:txBody>
                      <a:tcPr marL="87789" marR="87789" marT="58526" marB="58526" anchor="ctr">
                        <a:lnL w="7620" cap="flat" cmpd="sng" algn="ctr">
                          <a:solidFill>
                            <a:srgbClr val="DCDCDC"/>
                          </a:solidFill>
                          <a:prstDash val="solid"/>
                          <a:round/>
                          <a:headEnd type="none" w="med" len="med"/>
                          <a:tailEnd type="none" w="med" len="med"/>
                        </a:lnL>
                        <a:lnR>
                          <a:noFill/>
                        </a:lnR>
                        <a:lnT>
                          <a:noFill/>
                        </a:lnT>
                        <a:lnB w="7620" cap="flat" cmpd="sng" algn="ctr">
                          <a:solidFill>
                            <a:srgbClr val="DCDCDC"/>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801439878"/>
                      </a:ext>
                    </a:extLst>
                  </a:tr>
                  <a:tr h="421852">
                    <a:tc>
                      <a:txBody>
                        <a:bodyPr/>
                        <a:lstStyle/>
                        <a:p>
                          <a:pPr algn="ctr"/>
                          <a:r>
                            <a:rPr lang="ko-KR" altLang="en-US" sz="1000" b="1" dirty="0">
                              <a:effectLst/>
                            </a:rPr>
                            <a:t>독립변수</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bg2"/>
                        </a:solidFill>
                      </a:tcPr>
                    </a:tc>
                    <a:tc>
                      <a:txBody>
                        <a:bodyPr/>
                        <a:lstStyle/>
                        <a:p>
                          <a:pPr algn="ctr"/>
                          <a:r>
                            <a:rPr lang="ko-KR" altLang="en-US" sz="1000" b="0" dirty="0">
                              <a:effectLst/>
                            </a:rPr>
                            <a:t>비율척도</a:t>
                          </a:r>
                          <a:r>
                            <a:rPr lang="en-US" altLang="ko-KR" sz="1000" b="0" dirty="0">
                              <a:effectLst/>
                            </a:rPr>
                            <a:t>, </a:t>
                          </a:r>
                          <a:r>
                            <a:rPr lang="ko-KR" altLang="en-US" sz="1000" b="0" dirty="0">
                              <a:effectLst/>
                            </a:rPr>
                            <a:t>간격척도 </a:t>
                          </a:r>
                          <a:endParaRPr lang="en-US" altLang="ko-KR" sz="1000" b="0" dirty="0">
                            <a:effectLst/>
                          </a:endParaRPr>
                        </a:p>
                        <a:p>
                          <a:pPr algn="ctr"/>
                          <a:r>
                            <a:rPr lang="ko-KR" altLang="en-US" sz="1000" b="0" dirty="0">
                              <a:effectLst/>
                            </a:rPr>
                            <a:t>명목척도</a:t>
                          </a:r>
                          <a:r>
                            <a:rPr lang="en-US" altLang="ko-KR" sz="1000" b="0" dirty="0">
                              <a:effectLst/>
                            </a:rPr>
                            <a:t>(dummy </a:t>
                          </a:r>
                          <a:r>
                            <a:rPr lang="ko-KR" altLang="en-US" sz="1000" b="0" dirty="0">
                              <a:effectLst/>
                            </a:rPr>
                            <a:t>변수 변환</a:t>
                          </a:r>
                          <a:r>
                            <a:rPr lang="en-US" altLang="ko-KR" sz="1000" b="0" dirty="0">
                              <a:effectLst/>
                            </a:rPr>
                            <a:t>)</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1">
                            <a:lumMod val="20000"/>
                            <a:lumOff val="80000"/>
                          </a:schemeClr>
                        </a:solidFill>
                      </a:tcPr>
                    </a:tc>
                    <a:tc>
                      <a:txBody>
                        <a:bodyPr/>
                        <a:lstStyle/>
                        <a:p>
                          <a:pPr algn="ctr"/>
                          <a:r>
                            <a:rPr lang="ko-KR" altLang="en-US" sz="1000" b="0" dirty="0">
                              <a:effectLst/>
                            </a:rPr>
                            <a:t>비율척도</a:t>
                          </a:r>
                          <a:r>
                            <a:rPr lang="en-US" altLang="ko-KR" sz="1000" b="0" dirty="0">
                              <a:effectLst/>
                            </a:rPr>
                            <a:t>, </a:t>
                          </a:r>
                          <a:r>
                            <a:rPr lang="ko-KR" altLang="en-US" sz="1000" b="0" dirty="0">
                              <a:effectLst/>
                            </a:rPr>
                            <a:t>간격척도</a:t>
                          </a:r>
                          <a:endParaRPr lang="en-US" altLang="ko-KR" sz="1000" b="0" dirty="0">
                            <a:effectLst/>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0" dirty="0">
                              <a:effectLst/>
                            </a:rPr>
                            <a:t>명목척도</a:t>
                          </a:r>
                          <a:r>
                            <a:rPr lang="en-US" altLang="ko-KR" sz="1000" b="0" dirty="0">
                              <a:effectLst/>
                            </a:rPr>
                            <a:t>(dummy </a:t>
                          </a:r>
                          <a:r>
                            <a:rPr lang="ko-KR" altLang="en-US" sz="1000" b="0" dirty="0">
                              <a:effectLst/>
                            </a:rPr>
                            <a:t>변수 변환</a:t>
                          </a:r>
                          <a:r>
                            <a:rPr lang="en-US" altLang="ko-KR" sz="1000" b="0" dirty="0">
                              <a:effectLst/>
                            </a:rPr>
                            <a:t>)</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50694271"/>
                      </a:ext>
                    </a:extLst>
                  </a:tr>
                  <a:tr h="503720">
                    <a:tc>
                      <a:txBody>
                        <a:bodyPr/>
                        <a:lstStyle/>
                        <a:p>
                          <a:pPr algn="ctr"/>
                          <a:r>
                            <a:rPr lang="ko-KR" altLang="en-US" sz="1000" b="1" dirty="0">
                              <a:effectLst/>
                            </a:rPr>
                            <a:t>종속변수</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bg2"/>
                        </a:solidFill>
                      </a:tcPr>
                    </a:tc>
                    <a:tc>
                      <a:txBody>
                        <a:bodyPr/>
                        <a:lstStyle/>
                        <a:p>
                          <a:r>
                            <a:rPr lang="ko-KR" altLang="en-US" sz="1000" dirty="0">
                              <a:effectLst/>
                            </a:rPr>
                            <a:t>연속형 변수</a:t>
                          </a:r>
                          <a:r>
                            <a:rPr lang="en-US" altLang="ko-KR" sz="1000" kern="0" dirty="0">
                              <a:solidFill>
                                <a:srgbClr val="000000"/>
                              </a:solidFill>
                              <a:latin typeface="함초롬바탕" panose="02030504000101010101" pitchFamily="18" charset="-127"/>
                            </a:rPr>
                            <a:t>(continuous variance)</a:t>
                          </a:r>
                        </a:p>
                        <a:p>
                          <a:r>
                            <a:rPr lang="en-US" altLang="ko-KR" sz="1000" kern="0" dirty="0">
                              <a:solidFill>
                                <a:srgbClr val="000000"/>
                              </a:solidFill>
                              <a:effectLst/>
                              <a:latin typeface="함초롬바탕" panose="02030504000101010101" pitchFamily="18" charset="-127"/>
                            </a:rPr>
                            <a:t>(</a:t>
                          </a:r>
                          <a:r>
                            <a:rPr lang="ko-KR" altLang="en-US" sz="1000" kern="0" dirty="0">
                              <a:solidFill>
                                <a:srgbClr val="000000"/>
                              </a:solidFill>
                              <a:effectLst/>
                              <a:latin typeface="함초롬바탕" panose="02030504000101010101" pitchFamily="18" charset="-127"/>
                            </a:rPr>
                            <a:t>명목</a:t>
                          </a:r>
                          <a:r>
                            <a:rPr lang="en-US" altLang="ko-KR" sz="1000" kern="0" dirty="0">
                              <a:solidFill>
                                <a:srgbClr val="000000"/>
                              </a:solidFill>
                              <a:effectLst/>
                              <a:latin typeface="함초롬바탕" panose="02030504000101010101" pitchFamily="18" charset="-127"/>
                            </a:rPr>
                            <a:t>. </a:t>
                          </a:r>
                          <a:r>
                            <a:rPr lang="ko-KR" altLang="en-US" sz="1000" kern="0" dirty="0">
                              <a:solidFill>
                                <a:srgbClr val="000000"/>
                              </a:solidFill>
                              <a:effectLst/>
                              <a:latin typeface="함초롬바탕" panose="02030504000101010101" pitchFamily="18" charset="-127"/>
                            </a:rPr>
                            <a:t>서열척도</a:t>
                          </a:r>
                          <a:r>
                            <a:rPr lang="en-US" altLang="ko-KR" sz="1000" kern="0" dirty="0">
                              <a:solidFill>
                                <a:srgbClr val="000000"/>
                              </a:solidFill>
                              <a:effectLst/>
                              <a:latin typeface="함초롬바탕" panose="02030504000101010101" pitchFamily="18" charset="-127"/>
                            </a:rPr>
                            <a:t>)</a:t>
                          </a:r>
                          <a:endParaRPr lang="ko-KR" altLang="en-US" sz="100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1">
                            <a:lumMod val="20000"/>
                            <a:lumOff val="80000"/>
                          </a:schemeClr>
                        </a:solidFill>
                      </a:tcPr>
                    </a:tc>
                    <a:tc>
                      <a:txBody>
                        <a:bodyPr/>
                        <a:lstStyle/>
                        <a:p>
                          <a:r>
                            <a:rPr lang="ko-KR" altLang="en-US" sz="1000" dirty="0">
                              <a:effectLst/>
                            </a:rPr>
                            <a:t>범주형 변수</a:t>
                          </a:r>
                          <a:r>
                            <a:rPr lang="en-US" altLang="ko-KR" sz="1000" kern="0" dirty="0">
                              <a:solidFill>
                                <a:srgbClr val="000000"/>
                              </a:solidFill>
                              <a:latin typeface="함초롬바탕" panose="02030504000101010101" pitchFamily="18" charset="-127"/>
                            </a:rPr>
                            <a:t>(categorical variance) </a:t>
                          </a:r>
                        </a:p>
                        <a:p>
                          <a:r>
                            <a:rPr lang="en-US" altLang="ko-KR" sz="1000" kern="0" dirty="0">
                              <a:solidFill>
                                <a:srgbClr val="000000"/>
                              </a:solidFill>
                              <a:effectLst/>
                              <a:latin typeface="함초롬바탕" panose="02030504000101010101" pitchFamily="18" charset="-127"/>
                            </a:rPr>
                            <a:t>(</a:t>
                          </a:r>
                          <a:r>
                            <a:rPr lang="ko-KR" altLang="en-US" sz="1000" kern="0" dirty="0">
                              <a:solidFill>
                                <a:srgbClr val="000000"/>
                              </a:solidFill>
                              <a:effectLst/>
                              <a:latin typeface="함초롬바탕" panose="02030504000101010101" pitchFamily="18" charset="-127"/>
                            </a:rPr>
                            <a:t>명목변수</a:t>
                          </a:r>
                          <a:r>
                            <a:rPr lang="en-US" altLang="ko-KR" sz="1000" kern="0" dirty="0">
                              <a:solidFill>
                                <a:srgbClr val="000000"/>
                              </a:solidFill>
                              <a:effectLst/>
                              <a:latin typeface="함초롬바탕" panose="02030504000101010101" pitchFamily="18" charset="-127"/>
                            </a:rPr>
                            <a:t>-</a:t>
                          </a:r>
                          <a:r>
                            <a:rPr lang="ko-KR" altLang="en-US" sz="1000" kern="0" dirty="0">
                              <a:solidFill>
                                <a:srgbClr val="000000"/>
                              </a:solidFill>
                              <a:effectLst/>
                              <a:latin typeface="함초롬바탕" panose="02030504000101010101" pitchFamily="18" charset="-127"/>
                            </a:rPr>
                            <a:t>이항변수</a:t>
                          </a:r>
                          <a:r>
                            <a:rPr lang="en-US" altLang="ko-KR" sz="1000" kern="0" dirty="0">
                              <a:solidFill>
                                <a:srgbClr val="000000"/>
                              </a:solidFill>
                              <a:effectLst/>
                              <a:latin typeface="함초롬바탕" panose="02030504000101010101" pitchFamily="18" charset="-127"/>
                            </a:rPr>
                            <a:t>)</a:t>
                          </a:r>
                          <a:endParaRPr lang="en-US" altLang="ko-KR" sz="100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2208767"/>
                      </a:ext>
                    </a:extLst>
                  </a:tr>
                  <a:tr h="348734">
                    <a:tc>
                      <a:txBody>
                        <a:bodyPr/>
                        <a:lstStyle/>
                        <a:p>
                          <a:pPr algn="ctr"/>
                          <a:r>
                            <a:rPr lang="ko-KR" altLang="en-US" sz="1000" b="1" dirty="0">
                              <a:effectLst/>
                            </a:rPr>
                            <a:t>계수 추정</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bg2"/>
                        </a:solidFill>
                      </a:tcPr>
                    </a:tc>
                    <a:tc>
                      <a:txBody>
                        <a:bodyPr/>
                        <a:lstStyle/>
                        <a:p>
                          <a:r>
                            <a:rPr lang="ko-KR" altLang="en-US" sz="1000" b="0" dirty="0" err="1">
                              <a:effectLst/>
                            </a:rPr>
                            <a:t>최소제곱법</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1">
                            <a:lumMod val="20000"/>
                            <a:lumOff val="80000"/>
                          </a:schemeClr>
                        </a:solidFill>
                      </a:tcPr>
                    </a:tc>
                    <a:tc>
                      <a:txBody>
                        <a:bodyPr/>
                        <a:lstStyle/>
                        <a:p>
                          <a:r>
                            <a:rPr lang="ko-KR" altLang="en-US" sz="1000" b="0" dirty="0" err="1">
                              <a:effectLst/>
                            </a:rPr>
                            <a:t>최대우도추정법</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solidFill>
                            <a:srgbClr val="DCDCDC"/>
                          </a:solidFill>
                          <a:prstDash val="solid"/>
                          <a:round/>
                          <a:headEnd type="none" w="med" len="med"/>
                          <a:tailEnd type="none" w="med" len="med"/>
                        </a:lnT>
                        <a:lnB w="7620" cap="flat" cmpd="sng" algn="ctr">
                          <a:solidFill>
                            <a:srgbClr val="DCDCDC"/>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61050041"/>
                      </a:ext>
                    </a:extLst>
                  </a:tr>
                  <a:tr h="269452">
                    <a:tc>
                      <a:txBody>
                        <a:bodyPr/>
                        <a:lstStyle/>
                        <a:p>
                          <a:pPr algn="ctr"/>
                          <a:r>
                            <a:rPr lang="ko-KR" altLang="en-US" sz="1000" b="1" dirty="0">
                              <a:effectLst/>
                            </a:rPr>
                            <a:t>모형에 대한 검정</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a:noFill/>
                        </a:lnB>
                        <a:solidFill>
                          <a:schemeClr val="bg2"/>
                        </a:solidFill>
                      </a:tcPr>
                    </a:tc>
                    <a:tc>
                      <a:txBody>
                        <a:bodyPr/>
                        <a:lstStyle/>
                        <a:p>
                          <a:r>
                            <a:rPr lang="en-US" altLang="ko-KR" sz="1000" b="0" dirty="0">
                              <a:effectLst/>
                            </a:rPr>
                            <a:t>F </a:t>
                          </a:r>
                          <a:r>
                            <a:rPr lang="ko-KR" altLang="en-US" sz="1000" b="0" dirty="0">
                              <a:effectLst/>
                            </a:rPr>
                            <a:t>검정</a:t>
                          </a:r>
                          <a:endParaRPr lang="en-US" altLang="ko-KR"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solidFill>
                            <a:srgbClr val="DCDCDC"/>
                          </a:solidFill>
                          <a:prstDash val="solid"/>
                          <a:round/>
                          <a:headEnd type="none" w="med" len="med"/>
                          <a:tailEnd type="none" w="med" len="med"/>
                        </a:lnT>
                        <a:lnB>
                          <a:noFill/>
                        </a:lnB>
                        <a:solidFill>
                          <a:schemeClr val="accent1">
                            <a:lumMod val="20000"/>
                            <a:lumOff val="80000"/>
                          </a:schemeClr>
                        </a:solidFill>
                      </a:tcPr>
                    </a:tc>
                    <a:tc>
                      <a:txBody>
                        <a:bodyPr/>
                        <a:lstStyle/>
                        <a:p>
                          <a:r>
                            <a:rPr lang="ko-KR" altLang="en-US" sz="1000" b="0" dirty="0">
                              <a:effectLst/>
                            </a:rPr>
                            <a:t> </a:t>
                          </a:r>
                          <a:r>
                            <a:rPr lang="ko-KR" altLang="en-US" sz="1000" b="0" dirty="0" err="1">
                              <a:effectLst/>
                            </a:rPr>
                            <a:t>카이제곱</a:t>
                          </a:r>
                          <a:r>
                            <a:rPr lang="ko-KR" altLang="en-US" sz="1000" b="0" dirty="0">
                              <a:effectLst/>
                            </a:rPr>
                            <a:t> 검정</a:t>
                          </a:r>
                          <a:endParaRPr lang="en-US" altLang="ko-KR"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solidFill>
                            <a:srgbClr val="DCDCDC"/>
                          </a:solid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1424593832"/>
                      </a:ext>
                    </a:extLst>
                  </a:tr>
                  <a:tr h="269452">
                    <a:tc>
                      <a:txBody>
                        <a:bodyPr/>
                        <a:lstStyle/>
                        <a:p>
                          <a:pPr algn="ctr"/>
                          <a:r>
                            <a:rPr lang="ko-KR" altLang="en-US" sz="1000" b="1" dirty="0">
                              <a:effectLst/>
                            </a:rPr>
                            <a:t>회귀계수 검정</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dirty="0">
                              <a:effectLst/>
                            </a:rPr>
                            <a:t>t-</a:t>
                          </a:r>
                          <a:r>
                            <a:rPr lang="ko-KR" altLang="en-US" sz="1000" b="0" dirty="0">
                              <a:effectLst/>
                            </a:rPr>
                            <a:t>검정</a:t>
                          </a:r>
                          <a:r>
                            <a:rPr lang="en-US" altLang="ko-KR" sz="1000" b="0" dirty="0">
                              <a:effectLst/>
                            </a:rPr>
                            <a:t>, (t </a:t>
                          </a:r>
                          <a:r>
                            <a:rPr lang="ko-KR" altLang="en-US" sz="1000" b="0" dirty="0">
                              <a:effectLst/>
                            </a:rPr>
                            <a:t>통계치</a:t>
                          </a:r>
                          <a:r>
                            <a:rPr lang="en-US" altLang="ko-KR" sz="1000" b="0" dirty="0">
                              <a:effectLst/>
                            </a:rPr>
                            <a:t>) p </a:t>
                          </a:r>
                          <a:r>
                            <a:rPr lang="ko-KR" altLang="en-US" sz="1000" b="0" dirty="0">
                              <a:effectLst/>
                            </a:rPr>
                            <a:t>값 </a:t>
                          </a:r>
                          <a:r>
                            <a:rPr lang="en-US" altLang="ko-KR" sz="1000" b="0" dirty="0">
                              <a:effectLst/>
                            </a:rPr>
                            <a:t>0.05</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accent1">
                            <a:lumMod val="20000"/>
                            <a:lumOff val="8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373737"/>
                              </a:solidFill>
                              <a:latin typeface="Nanum Gothic"/>
                            </a:rPr>
                            <a:t>Wald </a:t>
                          </a:r>
                          <a:r>
                            <a:rPr lang="ko-KR" altLang="en-US" sz="1000" b="0" dirty="0">
                              <a:solidFill>
                                <a:srgbClr val="373737"/>
                              </a:solidFill>
                              <a:latin typeface="Nanum Gothic"/>
                            </a:rPr>
                            <a:t>통계량</a:t>
                          </a:r>
                          <a:r>
                            <a:rPr lang="en-US" altLang="ko-KR" sz="1000" b="0" dirty="0">
                              <a:solidFill>
                                <a:srgbClr val="373737"/>
                              </a:solidFill>
                              <a:latin typeface="Nanum Gothic"/>
                            </a:rPr>
                            <a:t> </a:t>
                          </a:r>
                          <a:r>
                            <a:rPr lang="ko-KR" altLang="en-US" sz="1000" b="0" dirty="0">
                              <a:solidFill>
                                <a:srgbClr val="373737"/>
                              </a:solidFill>
                              <a:latin typeface="Nanum Gothic"/>
                            </a:rPr>
                            <a:t> </a:t>
                          </a:r>
                          <a:r>
                            <a:rPr lang="en-US" altLang="ko-KR" sz="1000" b="0" dirty="0">
                              <a:solidFill>
                                <a:srgbClr val="373737"/>
                              </a:solidFill>
                              <a:latin typeface="Nanum Gothic"/>
                            </a:rPr>
                            <a:t>p</a:t>
                          </a:r>
                          <a:r>
                            <a:rPr lang="ko-KR" altLang="en-US" sz="1000" b="0" dirty="0">
                              <a:solidFill>
                                <a:srgbClr val="373737"/>
                              </a:solidFill>
                              <a:latin typeface="Nanum Gothic"/>
                            </a:rPr>
                            <a:t>값 </a:t>
                          </a:r>
                          <a:r>
                            <a:rPr lang="en-US" altLang="ko-KR" sz="1000" b="0" dirty="0">
                              <a:solidFill>
                                <a:srgbClr val="373737"/>
                              </a:solidFill>
                              <a:latin typeface="Nanum Gothic"/>
                            </a:rPr>
                            <a:t>0.05</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2969693987"/>
                      </a:ext>
                    </a:extLst>
                  </a:tr>
                  <a:tr h="421852">
                    <a:tc>
                      <a:txBody>
                        <a:bodyPr/>
                        <a:lstStyle/>
                        <a:p>
                          <a:endParaRPr lang="ko-K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blipFill>
                          <a:blip r:embed="rId2"/>
                          <a:stretch>
                            <a:fillRect t="-495714" r="-473967" b="-517143"/>
                          </a:stretch>
                        </a:blipFill>
                      </a:tcPr>
                    </a:tc>
                    <a:tc>
                      <a:txBody>
                        <a:bodyPr/>
                        <a:lstStyle/>
                        <a:p>
                          <a:r>
                            <a:rPr lang="ko-KR" altLang="en-US" sz="1000" b="0" dirty="0">
                              <a:effectLst/>
                            </a:rPr>
                            <a:t>회귀계수</a:t>
                          </a:r>
                          <a:endParaRPr lang="en-US" altLang="ko-KR" sz="1000" b="0" dirty="0">
                            <a:effectLst/>
                          </a:endParaRPr>
                        </a:p>
                        <a:p>
                          <a:r>
                            <a:rPr lang="en-US" altLang="ko-KR" sz="1000" b="0" dirty="0">
                              <a:effectLst/>
                            </a:rPr>
                            <a:t>(</a:t>
                          </a:r>
                          <a:r>
                            <a:rPr lang="ko-KR" altLang="en-US" sz="1000" b="0" dirty="0">
                              <a:effectLst/>
                            </a:rPr>
                            <a:t>설명변수 </a:t>
                          </a:r>
                          <a:r>
                            <a:rPr lang="en-US" altLang="ko-KR" sz="1000" b="0" dirty="0">
                              <a:effectLst/>
                            </a:rPr>
                            <a:t>1</a:t>
                          </a:r>
                          <a:r>
                            <a:rPr lang="ko-KR" altLang="en-US" sz="1000" b="0" dirty="0">
                              <a:effectLst/>
                            </a:rPr>
                            <a:t>변화에 대한 종속변수 변화량</a:t>
                          </a:r>
                          <a:r>
                            <a:rPr lang="en-US" altLang="ko-KR" sz="1000" b="0" dirty="0">
                              <a:effectLst/>
                            </a:rPr>
                            <a:t>)</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accent1">
                            <a:lumMod val="20000"/>
                            <a:lumOff val="80000"/>
                          </a:schemeClr>
                        </a:solidFill>
                      </a:tcPr>
                    </a:tc>
                    <a:tc>
                      <a:txBody>
                        <a:bodyPr/>
                        <a:lstStyle/>
                        <a:p>
                          <a:r>
                            <a:rPr lang="ko-KR" altLang="en-US" sz="1000" b="0" dirty="0" err="1">
                              <a:effectLst/>
                            </a:rPr>
                            <a:t>로짓회귀계수</a:t>
                          </a:r>
                          <a:endParaRPr lang="en-US" altLang="ko-KR" sz="1000" b="0" dirty="0">
                            <a:effectLst/>
                          </a:endParaRPr>
                        </a:p>
                        <a:p>
                          <a:r>
                            <a:rPr lang="en-US" altLang="ko-KR" sz="1000" b="0" dirty="0">
                              <a:effectLst/>
                            </a:rPr>
                            <a:t>(</a:t>
                          </a:r>
                          <a:r>
                            <a:rPr lang="ko-KR" altLang="en-US" sz="1000" b="0" dirty="0">
                              <a:effectLst/>
                            </a:rPr>
                            <a:t>설명변수 </a:t>
                          </a:r>
                          <a:r>
                            <a:rPr lang="en-US" altLang="ko-KR" sz="1000" b="0" dirty="0">
                              <a:effectLst/>
                            </a:rPr>
                            <a:t>1</a:t>
                          </a:r>
                          <a:r>
                            <a:rPr lang="ko-KR" altLang="en-US" sz="1000" b="0" dirty="0">
                              <a:effectLst/>
                            </a:rPr>
                            <a:t>변화에 대한 종속변수 </a:t>
                          </a:r>
                          <a:r>
                            <a:rPr lang="en-US" altLang="ko-KR" sz="1000" b="0" dirty="0">
                              <a:effectLst/>
                            </a:rPr>
                            <a:t>logit</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3067987082"/>
                      </a:ext>
                    </a:extLst>
                  </a:tr>
                  <a:tr h="421852">
                    <a:tc>
                      <a:txBody>
                        <a:bodyPr/>
                        <a:lstStyle/>
                        <a:p>
                          <a:pPr algn="ctr"/>
                          <a:r>
                            <a:rPr lang="ko-KR" altLang="en-US" sz="1000" b="1" dirty="0">
                              <a:effectLst/>
                            </a:rPr>
                            <a:t>모형 설명력</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endParaRPr lang="ko-K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blipFill>
                          <a:blip r:embed="rId2"/>
                          <a:stretch>
                            <a:fillRect l="-48497" t="-604348" r="-129860" b="-424638"/>
                          </a:stretch>
                        </a:blipFill>
                      </a:tcPr>
                    </a:tc>
                    <a:tc>
                      <a:txBody>
                        <a:bodyPr/>
                        <a:lstStyle/>
                        <a:p>
                          <a:endParaRPr lang="ko-K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blipFill>
                          <a:blip r:embed="rId2"/>
                          <a:stretch>
                            <a:fillRect l="-114529" t="-604348" r="-155" b="-424638"/>
                          </a:stretch>
                        </a:blipFill>
                      </a:tcPr>
                    </a:tc>
                    <a:extLst>
                      <a:ext uri="{0D108BD9-81ED-4DB2-BD59-A6C34878D82A}">
                        <a16:rowId xmlns:a16="http://schemas.microsoft.com/office/drawing/2014/main" val="479614502"/>
                      </a:ext>
                    </a:extLst>
                  </a:tr>
                  <a:tr h="879052">
                    <a:tc>
                      <a:txBody>
                        <a:bodyPr/>
                        <a:lstStyle/>
                        <a:p>
                          <a:pPr algn="ctr"/>
                          <a:r>
                            <a:rPr lang="ko-KR" altLang="en-US" sz="1000" b="1" dirty="0">
                              <a:effectLst/>
                            </a:rPr>
                            <a:t>선형성</a:t>
                          </a:r>
                          <a:r>
                            <a:rPr lang="en-US" altLang="ko-KR" sz="1000" b="1" dirty="0">
                              <a:effectLst/>
                            </a:rPr>
                            <a:t>, </a:t>
                          </a:r>
                          <a:r>
                            <a:rPr lang="ko-KR" altLang="en-US" sz="1000" b="1" dirty="0">
                              <a:effectLst/>
                            </a:rPr>
                            <a:t>정규성</a:t>
                          </a:r>
                          <a:r>
                            <a:rPr lang="en-US" altLang="ko-KR" sz="1000" b="1" dirty="0">
                              <a:effectLst/>
                            </a:rPr>
                            <a:t>,</a:t>
                          </a:r>
                        </a:p>
                        <a:p>
                          <a:pPr algn="ctr"/>
                          <a:r>
                            <a:rPr lang="ko-KR" altLang="en-US" sz="1000" b="1" dirty="0">
                              <a:effectLst/>
                            </a:rPr>
                            <a:t>등분산성 </a:t>
                          </a:r>
                          <a:endParaRPr lang="en-US" altLang="ko-KR" sz="1000" b="1" dirty="0">
                            <a:effectLst/>
                          </a:endParaRPr>
                        </a:p>
                        <a:p>
                          <a:pPr algn="ctr"/>
                          <a:r>
                            <a:rPr lang="ko-KR" altLang="en-US" sz="1000" b="1" dirty="0">
                              <a:effectLst/>
                            </a:rPr>
                            <a:t>가정</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r>
                            <a:rPr lang="ko-KR" altLang="en-US" sz="1000" b="0" dirty="0">
                              <a:effectLst/>
                            </a:rPr>
                            <a:t>가정 필요</a:t>
                          </a: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accent1">
                            <a:lumMod val="20000"/>
                            <a:lumOff val="80000"/>
                          </a:schemeClr>
                        </a:solidFill>
                      </a:tcPr>
                    </a:tc>
                    <a:tc>
                      <a:txBody>
                        <a:bodyPr/>
                        <a:lstStyle/>
                        <a:p>
                          <a:pPr marL="171450" indent="-171450">
                            <a:buFont typeface="Arial" panose="020B0604020202020204" pitchFamily="34" charset="0"/>
                            <a:buChar char="•"/>
                          </a:pPr>
                          <a:r>
                            <a:rPr lang="ko-KR" altLang="en-US" sz="1000" b="0" i="0" kern="1200" dirty="0">
                              <a:solidFill>
                                <a:schemeClr val="tx1"/>
                              </a:solidFill>
                              <a:effectLst/>
                              <a:latin typeface="+mn-lt"/>
                              <a:ea typeface="+mn-ea"/>
                              <a:cs typeface="+mn-cs"/>
                            </a:rPr>
                            <a:t>오차에 대한 정규분포 가정 필요 없음</a:t>
                          </a:r>
                          <a:endParaRPr lang="en-US" altLang="ko-KR"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ko-KR" altLang="en-US" sz="1000" b="0" i="0" kern="1200" dirty="0" err="1">
                              <a:solidFill>
                                <a:schemeClr val="tx1"/>
                              </a:solidFill>
                              <a:effectLst/>
                              <a:latin typeface="+mn-lt"/>
                              <a:ea typeface="+mn-ea"/>
                              <a:cs typeface="+mn-cs"/>
                            </a:rPr>
                            <a:t>등분산</a:t>
                          </a:r>
                          <a:r>
                            <a:rPr lang="ko-KR" altLang="en-US" sz="1000" b="0" i="0" kern="1200" dirty="0">
                              <a:solidFill>
                                <a:schemeClr val="tx1"/>
                              </a:solidFill>
                              <a:effectLst/>
                              <a:latin typeface="+mn-lt"/>
                              <a:ea typeface="+mn-ea"/>
                              <a:cs typeface="+mn-cs"/>
                            </a:rPr>
                            <a:t> 가정 필요 없음</a:t>
                          </a:r>
                        </a:p>
                        <a:p>
                          <a:pPr marL="171450" indent="-171450">
                            <a:buFont typeface="Arial" panose="020B0604020202020204" pitchFamily="34" charset="0"/>
                            <a:buChar char="•"/>
                          </a:pPr>
                          <a:r>
                            <a:rPr lang="ko-KR" altLang="en-US" sz="1000" b="0" i="0" kern="1200" dirty="0">
                              <a:solidFill>
                                <a:schemeClr val="tx1"/>
                              </a:solidFill>
                              <a:effectLst/>
                              <a:latin typeface="+mn-lt"/>
                              <a:ea typeface="+mn-ea"/>
                              <a:cs typeface="+mn-cs"/>
                            </a:rPr>
                            <a:t>선형성 가정</a:t>
                          </a: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독립변수와 종속변수</a:t>
                          </a:r>
                          <a:r>
                            <a:rPr lang="en-US" altLang="ko-KR" sz="1000" b="0" i="0" kern="1200" dirty="0">
                              <a:solidFill>
                                <a:schemeClr val="tx1"/>
                              </a:solidFill>
                              <a:effectLst/>
                              <a:latin typeface="+mn-lt"/>
                              <a:ea typeface="+mn-ea"/>
                              <a:cs typeface="+mn-cs"/>
                            </a:rPr>
                            <a:t>(Logit </a:t>
                          </a:r>
                          <a:r>
                            <a:rPr lang="ko-KR" altLang="en-US" sz="1000" b="0" i="0" kern="1200" dirty="0">
                              <a:solidFill>
                                <a:schemeClr val="tx1"/>
                              </a:solidFill>
                              <a:effectLst/>
                              <a:latin typeface="+mn-lt"/>
                              <a:ea typeface="+mn-ea"/>
                              <a:cs typeface="+mn-cs"/>
                            </a:rPr>
                            <a:t>오즈</a:t>
                          </a: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간 선형관계</a:t>
                          </a:r>
                          <a:r>
                            <a:rPr lang="en-US" altLang="ko-KR" sz="10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ko-KR" altLang="en-US" sz="1000" b="0" i="0" kern="1200" dirty="0">
                              <a:solidFill>
                                <a:schemeClr val="tx1"/>
                              </a:solidFill>
                              <a:effectLst/>
                              <a:latin typeface="+mn-lt"/>
                              <a:ea typeface="+mn-ea"/>
                              <a:cs typeface="+mn-cs"/>
                            </a:rPr>
                            <a:t>종속변수가 이항분포를 따르고 그 </a:t>
                          </a:r>
                          <a:r>
                            <a:rPr lang="ko-KR" altLang="en-US" sz="1000" b="0" i="0" kern="1200" dirty="0" err="1">
                              <a:solidFill>
                                <a:schemeClr val="tx1"/>
                              </a:solidFill>
                              <a:effectLst/>
                              <a:latin typeface="+mn-lt"/>
                              <a:ea typeface="+mn-ea"/>
                              <a:cs typeface="+mn-cs"/>
                            </a:rPr>
                            <a:t>모수</a:t>
                          </a:r>
                          <a:r>
                            <a:rPr lang="ko-KR" altLang="en-US" sz="1000" b="0" i="0" kern="1200" dirty="0">
                              <a:solidFill>
                                <a:schemeClr val="tx1"/>
                              </a:solidFill>
                              <a:effectLst/>
                              <a:latin typeface="+mn-lt"/>
                              <a:ea typeface="+mn-ea"/>
                              <a:cs typeface="+mn-cs"/>
                            </a:rPr>
                            <a:t> </a:t>
                          </a:r>
                          <a:r>
                            <a:rPr lang="en-US" altLang="ko-KR" sz="1000" b="0" i="0" u="none" strike="noStrike" kern="1200" dirty="0">
                              <a:solidFill>
                                <a:schemeClr val="tx1"/>
                              </a:solidFill>
                              <a:effectLst/>
                              <a:latin typeface="+mn-lt"/>
                              <a:ea typeface="+mn-ea"/>
                              <a:cs typeface="+mn-cs"/>
                            </a:rPr>
                            <a:t>μ</a:t>
                          </a:r>
                          <a:r>
                            <a:rPr lang="ko-KR" altLang="en-US" sz="1000" b="0" i="0" kern="1200" dirty="0">
                              <a:solidFill>
                                <a:schemeClr val="tx1"/>
                              </a:solidFill>
                              <a:effectLst/>
                              <a:latin typeface="+mn-lt"/>
                              <a:ea typeface="+mn-ea"/>
                              <a:cs typeface="+mn-cs"/>
                            </a:rPr>
                            <a:t>가 독립변수 </a:t>
                          </a:r>
                          <a:r>
                            <a:rPr lang="en-US" altLang="ko-KR" sz="1000" b="0" i="0" u="none" strike="noStrike" kern="1200" dirty="0">
                              <a:solidFill>
                                <a:schemeClr val="tx1"/>
                              </a:solidFill>
                              <a:effectLst/>
                              <a:latin typeface="+mn-lt"/>
                              <a:ea typeface="+mn-ea"/>
                              <a:cs typeface="+mn-cs"/>
                            </a:rPr>
                            <a:t>x</a:t>
                          </a:r>
                          <a:r>
                            <a:rPr lang="ko-KR" altLang="en-US" sz="1000" b="0" i="0" kern="1200" dirty="0">
                              <a:solidFill>
                                <a:schemeClr val="tx1"/>
                              </a:solidFill>
                              <a:effectLst/>
                              <a:latin typeface="+mn-lt"/>
                              <a:ea typeface="+mn-ea"/>
                              <a:cs typeface="+mn-cs"/>
                            </a:rPr>
                            <a:t>에 의존한다고 가정</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412462601"/>
                      </a:ext>
                    </a:extLst>
                  </a:tr>
                  <a:tr h="287396">
                    <a:tc>
                      <a:txBody>
                        <a:bodyPr/>
                        <a:lstStyle/>
                        <a:p>
                          <a:pPr algn="ctr"/>
                          <a:r>
                            <a:rPr lang="ko-KR" altLang="en-US" sz="1000" b="1" dirty="0">
                              <a:effectLst/>
                            </a:rPr>
                            <a:t>독립성 가정 </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r>
                            <a:rPr lang="ko-KR" altLang="en-US" sz="1000" b="0" dirty="0">
                              <a:effectLst/>
                            </a:rPr>
                            <a:t>가정 필요</a:t>
                          </a: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accent1">
                            <a:lumMod val="20000"/>
                            <a:lumOff val="80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b="0" i="0" kern="1200" dirty="0">
                              <a:solidFill>
                                <a:schemeClr val="tx1"/>
                              </a:solidFill>
                              <a:effectLst/>
                              <a:latin typeface="+mn-lt"/>
                              <a:ea typeface="+mn-ea"/>
                              <a:cs typeface="+mn-cs"/>
                            </a:rPr>
                            <a:t>독립변수는 서로 독립적 </a:t>
                          </a: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다중 공선성이 없어야 함</a:t>
                          </a:r>
                          <a:r>
                            <a:rPr lang="en-US" altLang="ko-KR" sz="1000" b="0" i="0" kern="1200" dirty="0">
                              <a:solidFill>
                                <a:schemeClr val="tx1"/>
                              </a:solidFill>
                              <a:effectLst/>
                              <a:latin typeface="+mn-lt"/>
                              <a:ea typeface="+mn-ea"/>
                              <a:cs typeface="+mn-cs"/>
                            </a:rPr>
                            <a:t>)</a:t>
                          </a: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2243344814"/>
                      </a:ext>
                    </a:extLst>
                  </a:tr>
                  <a:tr h="604732">
                    <a:tc>
                      <a:txBody>
                        <a:bodyPr/>
                        <a:lstStyle/>
                        <a:p>
                          <a:pPr algn="ctr"/>
                          <a:r>
                            <a:rPr lang="ko-KR" altLang="en-US" sz="1000" b="1" dirty="0">
                              <a:effectLst/>
                            </a:rPr>
                            <a:t>비용함수</a:t>
                          </a:r>
                          <a:endParaRPr lang="en-US" altLang="ko-KR" sz="1000" b="1" dirty="0">
                            <a:effectLst/>
                          </a:endParaRPr>
                        </a:p>
                        <a:p>
                          <a:pPr algn="ctr"/>
                          <a:r>
                            <a:rPr lang="ko-KR" altLang="en-US" sz="1000" b="1" dirty="0">
                              <a:effectLst/>
                            </a:rPr>
                            <a:t>한계</a:t>
                          </a:r>
                        </a:p>
                      </a:txBody>
                      <a:tcPr marL="87789" marR="87789" marT="58526" marB="58526" anchor="ctr">
                        <a:lnL>
                          <a:noFill/>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bg2"/>
                        </a:solidFill>
                      </a:tcPr>
                    </a:tc>
                    <a:tc>
                      <a:txBody>
                        <a:bodyPr/>
                        <a:lstStyle/>
                        <a:p>
                          <a:r>
                            <a:rPr lang="en-US" altLang="ko-KR" sz="1800" b="0" i="0" kern="1200" dirty="0">
                              <a:solidFill>
                                <a:schemeClr val="tx1"/>
                              </a:solidFill>
                              <a:effectLst/>
                              <a:latin typeface="+mn-lt"/>
                              <a:ea typeface="+mn-ea"/>
                              <a:cs typeface="+mn-cs"/>
                            </a:rPr>
                            <a:t> </a:t>
                          </a:r>
                          <a:r>
                            <a:rPr lang="en-US" altLang="ko-KR" sz="1000" b="0" i="0" kern="1200" dirty="0">
                              <a:solidFill>
                                <a:schemeClr val="tx1"/>
                              </a:solidFill>
                              <a:effectLst/>
                              <a:latin typeface="+mn-lt"/>
                              <a:ea typeface="+mn-ea"/>
                              <a:cs typeface="+mn-cs"/>
                            </a:rPr>
                            <a:t>MSE</a:t>
                          </a:r>
                          <a:r>
                            <a:rPr lang="ko-KR" altLang="en-US" sz="1000" b="0" i="0" kern="1200" dirty="0">
                              <a:solidFill>
                                <a:schemeClr val="tx1"/>
                              </a:solidFill>
                              <a:effectLst/>
                              <a:latin typeface="+mn-lt"/>
                              <a:ea typeface="+mn-ea"/>
                              <a:cs typeface="+mn-cs"/>
                            </a:rPr>
                            <a:t>가 </a:t>
                          </a:r>
                          <a:r>
                            <a:rPr lang="en-US" altLang="ko-KR" sz="1000" b="0" i="0" kern="1200" dirty="0">
                              <a:solidFill>
                                <a:schemeClr val="tx1"/>
                              </a:solidFill>
                              <a:effectLst/>
                              <a:latin typeface="+mn-lt"/>
                              <a:ea typeface="+mn-ea"/>
                              <a:cs typeface="+mn-cs"/>
                            </a:rPr>
                            <a:t>Cost function</a:t>
                          </a:r>
                          <a:r>
                            <a:rPr lang="ko-KR" altLang="en-US" sz="1000" b="0" i="0" kern="1200" dirty="0">
                              <a:solidFill>
                                <a:schemeClr val="tx1"/>
                              </a:solidFill>
                              <a:effectLst/>
                              <a:latin typeface="+mn-lt"/>
                              <a:ea typeface="+mn-ea"/>
                              <a:cs typeface="+mn-cs"/>
                            </a:rPr>
                            <a:t>으로 사용</a:t>
                          </a:r>
                          <a:endParaRPr lang="ko-KR" altLang="en-US" sz="1000" b="0" dirty="0">
                            <a:effectLst/>
                          </a:endParaRPr>
                        </a:p>
                      </a:txBody>
                      <a:tcPr marL="87789" marR="87789" marT="58526" marB="58526" anchor="ctr">
                        <a:lnL w="7620" cap="flat" cmpd="sng" algn="ctr">
                          <a:solidFill>
                            <a:srgbClr val="DCDCDC"/>
                          </a:solidFill>
                          <a:prstDash val="solid"/>
                          <a:round/>
                          <a:headEnd type="none" w="med" len="med"/>
                          <a:tailEnd type="none" w="med" len="med"/>
                        </a:lnL>
                        <a:lnR w="7620" cap="flat" cmpd="sng" algn="ctr">
                          <a:solidFill>
                            <a:srgbClr val="DCDCDC"/>
                          </a:solidFill>
                          <a:prstDash val="solid"/>
                          <a:round/>
                          <a:headEnd type="none" w="med" len="med"/>
                          <a:tailEnd type="none" w="med" len="med"/>
                        </a:lnR>
                        <a:lnT w="7620" cap="flat" cmpd="sng" algn="ctr">
                          <a:noFill/>
                          <a:prstDash val="solid"/>
                          <a:round/>
                          <a:headEnd type="none" w="med" len="med"/>
                          <a:tailEnd type="none" w="med" len="med"/>
                        </a:lnT>
                        <a:lnB>
                          <a:noFill/>
                        </a:lnB>
                        <a:solidFill>
                          <a:schemeClr val="accent1">
                            <a:lumMod val="20000"/>
                            <a:lumOff val="80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b="0" i="0" kern="1200" dirty="0">
                              <a:solidFill>
                                <a:schemeClr val="tx1"/>
                              </a:solidFill>
                              <a:effectLst/>
                              <a:latin typeface="+mn-lt"/>
                              <a:ea typeface="+mn-ea"/>
                              <a:cs typeface="+mn-cs"/>
                            </a:rPr>
                            <a:t>cross entropy</a:t>
                          </a:r>
                          <a:r>
                            <a:rPr lang="ko-KR" altLang="en-US" sz="1200" b="0" i="0" kern="1200" dirty="0">
                              <a:solidFill>
                                <a:schemeClr val="tx1"/>
                              </a:solidFill>
                              <a:effectLst/>
                              <a:latin typeface="+mn-lt"/>
                              <a:ea typeface="+mn-ea"/>
                              <a:cs typeface="+mn-cs"/>
                            </a:rPr>
                            <a:t>를 </a:t>
                          </a:r>
                          <a:r>
                            <a:rPr lang="en-US" altLang="ko-KR" sz="1200" b="0" i="0" kern="1200" dirty="0">
                              <a:solidFill>
                                <a:schemeClr val="tx1"/>
                              </a:solidFill>
                              <a:effectLst/>
                              <a:latin typeface="+mn-lt"/>
                              <a:ea typeface="+mn-ea"/>
                              <a:cs typeface="+mn-cs"/>
                            </a:rPr>
                            <a:t>cost function</a:t>
                          </a:r>
                          <a:r>
                            <a:rPr lang="ko-KR" altLang="en-US" sz="1200" b="0" i="0" kern="1200" dirty="0">
                              <a:solidFill>
                                <a:schemeClr val="tx1"/>
                              </a:solidFill>
                              <a:effectLst/>
                              <a:latin typeface="+mn-lt"/>
                              <a:ea typeface="+mn-ea"/>
                              <a:cs typeface="+mn-cs"/>
                            </a:rPr>
                            <a:t>으로 사용</a:t>
                          </a:r>
                          <a:endParaRPr lang="en-US" altLang="ko-KR" sz="1200" b="0" i="0" kern="1200" dirty="0">
                            <a:solidFill>
                              <a:schemeClr val="tx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b="0" i="0" kern="1200" dirty="0">
                              <a:solidFill>
                                <a:schemeClr val="tx1"/>
                              </a:solidFill>
                              <a:effectLst/>
                              <a:latin typeface="+mn-lt"/>
                              <a:ea typeface="+mn-ea"/>
                              <a:cs typeface="+mn-cs"/>
                            </a:rPr>
                            <a:t>로지스틱 회귀는 비선형 문제를 해결 불가 </a:t>
                          </a:r>
                          <a:endParaRPr lang="ko-KR" altLang="en-US" sz="1000" b="0" dirty="0">
                            <a:effectLst/>
                          </a:endParaRPr>
                        </a:p>
                        <a:p>
                          <a:pPr marL="171450" indent="-171450">
                            <a:buFont typeface="Arial" panose="020B0604020202020204" pitchFamily="34" charset="0"/>
                            <a:buChar char="•"/>
                          </a:pPr>
                          <a:r>
                            <a:rPr lang="ko-KR" altLang="en-US" sz="1000" b="0" dirty="0" err="1">
                              <a:effectLst/>
                            </a:rPr>
                            <a:t>과적합</a:t>
                          </a:r>
                          <a:r>
                            <a:rPr lang="ko-KR" altLang="en-US" sz="1000" b="0" dirty="0">
                              <a:effectLst/>
                            </a:rPr>
                            <a:t> 문제</a:t>
                          </a:r>
                        </a:p>
                      </a:txBody>
                      <a:tcPr marL="87789" marR="87789" marT="58526" marB="58526" anchor="ctr">
                        <a:lnL w="7620" cap="flat" cmpd="sng" algn="ctr">
                          <a:solidFill>
                            <a:srgbClr val="DCDCDC"/>
                          </a:solidFill>
                          <a:prstDash val="solid"/>
                          <a:round/>
                          <a:headEnd type="none" w="med" len="med"/>
                          <a:tailEnd type="none" w="med" len="med"/>
                        </a:lnL>
                        <a:lnR>
                          <a:noFill/>
                        </a:lnR>
                        <a:lnT w="7620" cap="flat" cmpd="sng" algn="ctr">
                          <a:noFill/>
                          <a:prstDash val="solid"/>
                          <a:round/>
                          <a:headEnd type="none" w="med" len="med"/>
                          <a:tailEnd type="none" w="med" len="med"/>
                        </a:lnT>
                        <a:lnB>
                          <a:noFill/>
                        </a:lnB>
                        <a:solidFill>
                          <a:schemeClr val="accent6">
                            <a:lumMod val="20000"/>
                            <a:lumOff val="80000"/>
                          </a:schemeClr>
                        </a:solidFill>
                      </a:tcPr>
                    </a:tc>
                    <a:extLst>
                      <a:ext uri="{0D108BD9-81ED-4DB2-BD59-A6C34878D82A}">
                        <a16:rowId xmlns:a16="http://schemas.microsoft.com/office/drawing/2014/main" val="1106955433"/>
                      </a:ext>
                    </a:extLst>
                  </a:tr>
                </a:tbl>
              </a:graphicData>
            </a:graphic>
          </p:graphicFrame>
        </mc:Fallback>
      </mc:AlternateContent>
      <p:sp>
        <p:nvSpPr>
          <p:cNvPr id="6" name="바닥글 개체 틀 5">
            <a:extLst>
              <a:ext uri="{FF2B5EF4-FFF2-40B4-BE49-F238E27FC236}">
                <a16:creationId xmlns:a16="http://schemas.microsoft.com/office/drawing/2014/main" id="{062DA876-8A08-4BCE-8522-35FF36784249}"/>
              </a:ext>
            </a:extLst>
          </p:cNvPr>
          <p:cNvSpPr>
            <a:spLocks noGrp="1"/>
          </p:cNvSpPr>
          <p:nvPr>
            <p:ph type="ftr" sz="quarter" idx="11"/>
          </p:nvPr>
        </p:nvSpPr>
        <p:spPr/>
        <p:txBody>
          <a:bodyPr/>
          <a:lstStyle/>
          <a:p>
            <a:r>
              <a:rPr lang="en-US" altLang="ko-KR"/>
              <a:t>UBION PBL- FBA</a:t>
            </a:r>
            <a:endParaRPr lang="ko-KR" altLang="en-US"/>
          </a:p>
        </p:txBody>
      </p:sp>
      <p:sp>
        <p:nvSpPr>
          <p:cNvPr id="11" name="슬라이드 번호 개체 틀 10">
            <a:extLst>
              <a:ext uri="{FF2B5EF4-FFF2-40B4-BE49-F238E27FC236}">
                <a16:creationId xmlns:a16="http://schemas.microsoft.com/office/drawing/2014/main" id="{5C499E2A-1E9D-4AFE-AD97-59E0092F0C0B}"/>
              </a:ext>
            </a:extLst>
          </p:cNvPr>
          <p:cNvSpPr>
            <a:spLocks noGrp="1"/>
          </p:cNvSpPr>
          <p:nvPr>
            <p:ph type="sldNum" sz="quarter" idx="12"/>
          </p:nvPr>
        </p:nvSpPr>
        <p:spPr/>
        <p:txBody>
          <a:bodyPr/>
          <a:lstStyle/>
          <a:p>
            <a:fld id="{DE77BB65-F969-4654-BF30-45C70C1BE112}" type="slidenum">
              <a:rPr lang="ko-KR" altLang="en-US" smtClean="0"/>
              <a:pPr/>
              <a:t>111</a:t>
            </a:fld>
            <a:endParaRPr lang="ko-KR" altLang="en-US"/>
          </a:p>
        </p:txBody>
      </p:sp>
      <p:sp>
        <p:nvSpPr>
          <p:cNvPr id="3" name="직사각형 2">
            <a:extLst>
              <a:ext uri="{FF2B5EF4-FFF2-40B4-BE49-F238E27FC236}">
                <a16:creationId xmlns:a16="http://schemas.microsoft.com/office/drawing/2014/main" id="{9B46C7B7-8310-44E6-A6DB-16EEA447AD45}"/>
              </a:ext>
            </a:extLst>
          </p:cNvPr>
          <p:cNvSpPr/>
          <p:nvPr/>
        </p:nvSpPr>
        <p:spPr>
          <a:xfrm>
            <a:off x="202056" y="5984914"/>
            <a:ext cx="8066195" cy="553998"/>
          </a:xfrm>
          <a:prstGeom prst="rect">
            <a:avLst/>
          </a:prstGeom>
        </p:spPr>
        <p:txBody>
          <a:bodyPr wrap="square">
            <a:spAutoFit/>
          </a:bodyPr>
          <a:lstStyle/>
          <a:p>
            <a:r>
              <a:rPr lang="en-US" altLang="ko-KR" sz="1000" i="1" dirty="0">
                <a:solidFill>
                  <a:srgbClr val="161616"/>
                </a:solidFill>
                <a:latin typeface="IBM Plex Sans KR"/>
              </a:rPr>
              <a:t>(</a:t>
            </a:r>
            <a:r>
              <a:rPr lang="ko-KR" altLang="en-US" sz="1000" i="1" dirty="0">
                <a:solidFill>
                  <a:srgbClr val="161616"/>
                </a:solidFill>
                <a:latin typeface="IBM Plex Sans KR"/>
              </a:rPr>
              <a:t>로지스틱 회귀분석</a:t>
            </a:r>
            <a:r>
              <a:rPr lang="en-US" altLang="ko-KR" sz="1000" i="1" dirty="0">
                <a:solidFill>
                  <a:srgbClr val="161616"/>
                </a:solidFill>
                <a:latin typeface="IBM Plex Sans KR"/>
              </a:rPr>
              <a:t>)</a:t>
            </a:r>
          </a:p>
          <a:p>
            <a:r>
              <a:rPr lang="ko-KR" altLang="en-US" sz="1000" i="1" dirty="0">
                <a:solidFill>
                  <a:srgbClr val="161616"/>
                </a:solidFill>
                <a:latin typeface="IBM Plex Sans KR"/>
              </a:rPr>
              <a:t>예측변수가 </a:t>
            </a:r>
            <a:r>
              <a:rPr lang="ko-KR" altLang="en-US" sz="1000" i="1" dirty="0" err="1">
                <a:solidFill>
                  <a:srgbClr val="161616"/>
                </a:solidFill>
                <a:latin typeface="IBM Plex Sans KR"/>
              </a:rPr>
              <a:t>다변량</a:t>
            </a:r>
            <a:r>
              <a:rPr lang="ko-KR" altLang="en-US" sz="1000" i="1" dirty="0">
                <a:solidFill>
                  <a:srgbClr val="161616"/>
                </a:solidFill>
                <a:latin typeface="IBM Plex Sans KR"/>
              </a:rPr>
              <a:t> 정규 분포를 따른다면 현재 해법이 좀더 안정적으로 적용될 수 있다</a:t>
            </a:r>
            <a:r>
              <a:rPr lang="en-US" altLang="ko-KR" sz="1000" i="1" dirty="0">
                <a:solidFill>
                  <a:srgbClr val="161616"/>
                </a:solidFill>
                <a:latin typeface="IBM Plex Sans KR"/>
              </a:rPr>
              <a:t>. </a:t>
            </a:r>
          </a:p>
          <a:p>
            <a:r>
              <a:rPr lang="ko-KR" altLang="en-US" sz="1000" i="1" dirty="0">
                <a:solidFill>
                  <a:srgbClr val="161616"/>
                </a:solidFill>
                <a:latin typeface="IBM Plex Sans KR"/>
              </a:rPr>
              <a:t>또한 다른 형식의 회귀분석에서 </a:t>
            </a:r>
            <a:r>
              <a:rPr lang="ko-KR" altLang="en-US" sz="1000" i="1" dirty="0" err="1">
                <a:solidFill>
                  <a:srgbClr val="161616"/>
                </a:solidFill>
                <a:latin typeface="IBM Plex Sans KR"/>
              </a:rPr>
              <a:t>처럼</a:t>
            </a:r>
            <a:r>
              <a:rPr lang="ko-KR" altLang="en-US" sz="1000" i="1" dirty="0">
                <a:solidFill>
                  <a:srgbClr val="161616"/>
                </a:solidFill>
                <a:latin typeface="IBM Plex Sans KR"/>
              </a:rPr>
              <a:t> 예측변수 간의 </a:t>
            </a:r>
            <a:r>
              <a:rPr lang="ko-KR" altLang="en-US" sz="1000" i="1" dirty="0" err="1">
                <a:solidFill>
                  <a:srgbClr val="161616"/>
                </a:solidFill>
                <a:latin typeface="IBM Plex Sans KR"/>
              </a:rPr>
              <a:t>다중공선성은</a:t>
            </a:r>
            <a:r>
              <a:rPr lang="ko-KR" altLang="en-US" sz="1000" i="1" dirty="0">
                <a:solidFill>
                  <a:srgbClr val="161616"/>
                </a:solidFill>
                <a:latin typeface="IBM Plex Sans KR"/>
              </a:rPr>
              <a:t> 편향된 </a:t>
            </a:r>
            <a:r>
              <a:rPr lang="ko-KR" altLang="en-US" sz="1000" i="1" dirty="0" err="1">
                <a:solidFill>
                  <a:srgbClr val="161616"/>
                </a:solidFill>
                <a:latin typeface="IBM Plex Sans KR"/>
              </a:rPr>
              <a:t>추정값과</a:t>
            </a:r>
            <a:r>
              <a:rPr lang="ko-KR" altLang="en-US" sz="1000" i="1" dirty="0">
                <a:solidFill>
                  <a:srgbClr val="161616"/>
                </a:solidFill>
                <a:latin typeface="IBM Plex Sans KR"/>
              </a:rPr>
              <a:t> 팽창한 표준오차를 유발 가능</a:t>
            </a:r>
            <a:endParaRPr lang="ko-KR" altLang="en-US" sz="1000" i="1" dirty="0"/>
          </a:p>
        </p:txBody>
      </p:sp>
      <p:sp>
        <p:nvSpPr>
          <p:cNvPr id="14" name="직사각형 13">
            <a:extLst>
              <a:ext uri="{FF2B5EF4-FFF2-40B4-BE49-F238E27FC236}">
                <a16:creationId xmlns:a16="http://schemas.microsoft.com/office/drawing/2014/main" id="{1AA2C694-C397-4C3E-AF40-9F280E699EC9}"/>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15" name="TextBox 14">
            <a:extLst>
              <a:ext uri="{FF2B5EF4-FFF2-40B4-BE49-F238E27FC236}">
                <a16:creationId xmlns:a16="http://schemas.microsoft.com/office/drawing/2014/main" id="{EBB89BA8-2ABB-4083-ACD8-FBD37BF422C4}"/>
              </a:ext>
            </a:extLst>
          </p:cNvPr>
          <p:cNvSpPr txBox="1"/>
          <p:nvPr/>
        </p:nvSpPr>
        <p:spPr>
          <a:xfrm>
            <a:off x="7092280" y="65075"/>
            <a:ext cx="1981608"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로지스틱 회귀분석 이해</a:t>
            </a:r>
          </a:p>
        </p:txBody>
      </p:sp>
    </p:spTree>
    <p:extLst>
      <p:ext uri="{BB962C8B-B14F-4D97-AF65-F5344CB8AC3E}">
        <p14:creationId xmlns:p14="http://schemas.microsoft.com/office/powerpoint/2010/main" val="2528271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a:extLst>
              <a:ext uri="{FF2B5EF4-FFF2-40B4-BE49-F238E27FC236}">
                <a16:creationId xmlns:a16="http://schemas.microsoft.com/office/drawing/2014/main" id="{92036890-EF54-6FD8-8532-21A51FF20F80}"/>
              </a:ext>
            </a:extLst>
          </p:cNvPr>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8" name="TextBox 7">
            <a:extLst>
              <a:ext uri="{FF2B5EF4-FFF2-40B4-BE49-F238E27FC236}">
                <a16:creationId xmlns:a16="http://schemas.microsoft.com/office/drawing/2014/main" id="{3D79CBF9-9F33-F9C0-18D5-CE8DFA3422E4}"/>
              </a:ext>
            </a:extLst>
          </p:cNvPr>
          <p:cNvSpPr txBox="1"/>
          <p:nvPr/>
        </p:nvSpPr>
        <p:spPr>
          <a:xfrm>
            <a:off x="344084" y="1242487"/>
            <a:ext cx="5431498" cy="1200329"/>
          </a:xfrm>
          <a:prstGeom prst="rect">
            <a:avLst/>
          </a:prstGeom>
          <a:noFill/>
          <a:ln>
            <a:solidFill>
              <a:schemeClr val="accent1"/>
            </a:solidFill>
          </a:ln>
        </p:spPr>
        <p:txBody>
          <a:bodyPr wrap="square" rtlCol="0">
            <a:spAutoFit/>
          </a:bodyPr>
          <a:lstStyle/>
          <a:p>
            <a:r>
              <a:rPr lang="en-US" altLang="ko-KR" sz="1200" dirty="0"/>
              <a:t>y= </a:t>
            </a:r>
            <a:r>
              <a:rPr lang="en-US" altLang="ko-KR" sz="1200" dirty="0" err="1"/>
              <a:t>a+bx</a:t>
            </a:r>
            <a:r>
              <a:rPr lang="en-US" altLang="ko-KR" sz="1200" dirty="0"/>
              <a:t>  </a:t>
            </a:r>
            <a:r>
              <a:rPr lang="ko-KR" altLang="en-US" sz="1200" dirty="0"/>
              <a:t>단순선형회귀식에서 </a:t>
            </a:r>
            <a:r>
              <a:rPr lang="en-US" altLang="ko-KR" sz="1200" dirty="0"/>
              <a:t>y </a:t>
            </a:r>
            <a:r>
              <a:rPr lang="ko-KR" altLang="en-US" sz="1200" dirty="0"/>
              <a:t>대신 </a:t>
            </a:r>
            <a:r>
              <a:rPr lang="ko-KR" altLang="en-US" sz="1200" dirty="0" err="1"/>
              <a:t>확률값</a:t>
            </a:r>
            <a:r>
              <a:rPr lang="ko-KR" altLang="en-US" sz="1200" dirty="0"/>
              <a:t> </a:t>
            </a:r>
            <a:r>
              <a:rPr lang="en-US" altLang="ko-KR" sz="1200" dirty="0"/>
              <a:t>p</a:t>
            </a:r>
            <a:r>
              <a:rPr lang="ko-KR" altLang="en-US" sz="1200" dirty="0"/>
              <a:t>를 대입하고 </a:t>
            </a:r>
            <a:r>
              <a:rPr lang="en-US" altLang="ko-KR" sz="1200" dirty="0">
                <a:sym typeface="Wingdings" panose="05000000000000000000" pitchFamily="2" charset="2"/>
              </a:rPr>
              <a:t> </a:t>
            </a:r>
            <a:r>
              <a:rPr lang="en-US" altLang="ko-KR" sz="1200" dirty="0"/>
              <a:t>p=</a:t>
            </a:r>
            <a:r>
              <a:rPr lang="en-US" altLang="ko-KR" sz="1200" dirty="0" err="1"/>
              <a:t>a+bx</a:t>
            </a:r>
            <a:r>
              <a:rPr lang="en-US" altLang="ko-KR" sz="1200" dirty="0"/>
              <a:t> </a:t>
            </a:r>
            <a:r>
              <a:rPr lang="ko-KR" altLang="en-US" sz="1200" dirty="0"/>
              <a:t>되어도</a:t>
            </a:r>
            <a:r>
              <a:rPr lang="en-US" altLang="ko-KR" sz="1200" dirty="0"/>
              <a:t> </a:t>
            </a:r>
            <a:r>
              <a:rPr lang="ko-KR" altLang="en-US" sz="1200" dirty="0" err="1"/>
              <a:t>ㅜㅜ</a:t>
            </a:r>
            <a:endParaRPr lang="en-US" altLang="ko-KR" sz="1200" dirty="0"/>
          </a:p>
          <a:p>
            <a:pPr marL="128588" indent="-128588">
              <a:buFont typeface="Wingdings" panose="05000000000000000000" pitchFamily="2" charset="2"/>
              <a:buChar char="à"/>
            </a:pPr>
            <a:r>
              <a:rPr lang="ko-KR" altLang="en-US" sz="1200" dirty="0"/>
              <a:t>그래서 </a:t>
            </a:r>
            <a:r>
              <a:rPr lang="en-US" altLang="ko-KR" sz="1200" dirty="0"/>
              <a:t>odds </a:t>
            </a:r>
            <a:r>
              <a:rPr lang="ko-KR" altLang="en-US" sz="1200" dirty="0"/>
              <a:t>값 대입하고 </a:t>
            </a:r>
            <a:r>
              <a:rPr lang="en-US" altLang="ko-KR" sz="1200" dirty="0"/>
              <a:t>ln </a:t>
            </a:r>
            <a:r>
              <a:rPr lang="ko-KR" altLang="en-US" sz="1200" dirty="0"/>
              <a:t>변환을 통해 종속변수의</a:t>
            </a:r>
            <a:r>
              <a:rPr lang="en-US" altLang="ko-KR" sz="1200" dirty="0"/>
              <a:t> </a:t>
            </a:r>
            <a:r>
              <a:rPr lang="ko-KR" altLang="en-US" sz="1200" dirty="0"/>
              <a:t> 값을 </a:t>
            </a:r>
            <a:r>
              <a:rPr lang="en-US" altLang="ko-KR" sz="1200" dirty="0"/>
              <a:t>0~1 </a:t>
            </a:r>
            <a:r>
              <a:rPr lang="ko-KR" altLang="en-US" sz="1200" dirty="0"/>
              <a:t>사이의</a:t>
            </a:r>
            <a:r>
              <a:rPr lang="en-US" altLang="ko-KR" sz="1200" dirty="0"/>
              <a:t> </a:t>
            </a:r>
            <a:r>
              <a:rPr lang="ko-KR" altLang="en-US" sz="1200" dirty="0"/>
              <a:t>값으로 제한해야 함</a:t>
            </a:r>
            <a:r>
              <a:rPr lang="en-US" altLang="ko-KR" sz="1200" dirty="0"/>
              <a:t>.</a:t>
            </a:r>
          </a:p>
          <a:p>
            <a:pPr marL="128588" indent="-128588">
              <a:buFont typeface="Wingdings" panose="05000000000000000000" pitchFamily="2" charset="2"/>
              <a:buChar char="à"/>
            </a:pPr>
            <a:r>
              <a:rPr lang="ko-KR" altLang="en-US" sz="1200" dirty="0">
                <a:solidFill>
                  <a:srgbClr val="000000"/>
                </a:solidFill>
                <a:latin typeface="se-nanumgothic"/>
              </a:rPr>
              <a:t>로지스틱 회귀분석에서는 </a:t>
            </a:r>
            <a:r>
              <a:rPr lang="en-US" altLang="ko-KR" sz="1200" dirty="0">
                <a:solidFill>
                  <a:srgbClr val="000000"/>
                </a:solidFill>
                <a:latin typeface="se-nanumgothic"/>
              </a:rPr>
              <a:t>Odds</a:t>
            </a:r>
            <a:r>
              <a:rPr lang="ko-KR" altLang="en-US" sz="1200" dirty="0">
                <a:solidFill>
                  <a:srgbClr val="000000"/>
                </a:solidFill>
                <a:latin typeface="se-nanumgothic"/>
              </a:rPr>
              <a:t>를 </a:t>
            </a:r>
            <a:r>
              <a:rPr lang="en-US" altLang="ko-KR" sz="1200" dirty="0">
                <a:solidFill>
                  <a:srgbClr val="000000"/>
                </a:solidFill>
                <a:latin typeface="se-nanumgothic"/>
              </a:rPr>
              <a:t>Logit </a:t>
            </a:r>
            <a:r>
              <a:rPr lang="ko-KR" altLang="en-US" sz="1200" dirty="0">
                <a:solidFill>
                  <a:srgbClr val="000000"/>
                </a:solidFill>
                <a:latin typeface="se-nanumgothic"/>
              </a:rPr>
              <a:t>변환 </a:t>
            </a:r>
            <a:r>
              <a:rPr lang="en-US" altLang="ko-KR" sz="1200" dirty="0">
                <a:solidFill>
                  <a:srgbClr val="000000"/>
                </a:solidFill>
                <a:latin typeface="se-nanumgothic"/>
                <a:sym typeface="Wingdings" panose="05000000000000000000" pitchFamily="2" charset="2"/>
              </a:rPr>
              <a:t>  </a:t>
            </a:r>
            <a:r>
              <a:rPr lang="ko-KR" altLang="en-US" sz="1200" dirty="0">
                <a:solidFill>
                  <a:srgbClr val="000000"/>
                </a:solidFill>
                <a:highlight>
                  <a:srgbClr val="FFFF66"/>
                </a:highlight>
                <a:latin typeface="se-nanumgothic"/>
                <a:sym typeface="Wingdings" panose="05000000000000000000" pitchFamily="2" charset="2"/>
              </a:rPr>
              <a:t>부도확률이 </a:t>
            </a:r>
            <a:r>
              <a:rPr lang="en-US" altLang="ko-KR" sz="1200" dirty="0">
                <a:solidFill>
                  <a:srgbClr val="000000"/>
                </a:solidFill>
                <a:highlight>
                  <a:srgbClr val="FFFF66"/>
                </a:highlight>
                <a:latin typeface="se-nanumgothic"/>
                <a:sym typeface="Wingdings" panose="05000000000000000000" pitchFamily="2" charset="2"/>
              </a:rPr>
              <a:t>0</a:t>
            </a:r>
            <a:r>
              <a:rPr lang="ko-KR" altLang="en-US" sz="1200" dirty="0">
                <a:solidFill>
                  <a:srgbClr val="000000"/>
                </a:solidFill>
                <a:highlight>
                  <a:srgbClr val="FFFF66"/>
                </a:highlight>
                <a:latin typeface="se-nanumgothic"/>
                <a:sym typeface="Wingdings" panose="05000000000000000000" pitchFamily="2" charset="2"/>
              </a:rPr>
              <a:t>과 </a:t>
            </a:r>
            <a:r>
              <a:rPr lang="en-US" altLang="ko-KR" sz="1200" dirty="0">
                <a:solidFill>
                  <a:srgbClr val="000000"/>
                </a:solidFill>
                <a:highlight>
                  <a:srgbClr val="FFFF66"/>
                </a:highlight>
                <a:latin typeface="se-nanumgothic"/>
                <a:sym typeface="Wingdings" panose="05000000000000000000" pitchFamily="2" charset="2"/>
              </a:rPr>
              <a:t>1</a:t>
            </a:r>
            <a:r>
              <a:rPr lang="ko-KR" altLang="en-US" sz="1200" dirty="0">
                <a:solidFill>
                  <a:srgbClr val="000000"/>
                </a:solidFill>
                <a:highlight>
                  <a:srgbClr val="FFFF66"/>
                </a:highlight>
                <a:latin typeface="se-nanumgothic"/>
                <a:sym typeface="Wingdings" panose="05000000000000000000" pitchFamily="2" charset="2"/>
              </a:rPr>
              <a:t>사이의 값을 가져야 하므로</a:t>
            </a:r>
            <a:endParaRPr lang="en-US" altLang="ko-KR" sz="1200" dirty="0"/>
          </a:p>
        </p:txBody>
      </p:sp>
      <p:sp>
        <p:nvSpPr>
          <p:cNvPr id="9" name="직사각형 8">
            <a:extLst>
              <a:ext uri="{FF2B5EF4-FFF2-40B4-BE49-F238E27FC236}">
                <a16:creationId xmlns:a16="http://schemas.microsoft.com/office/drawing/2014/main" id="{F5CCF889-A068-D41A-CD0B-E9AE535B52E5}"/>
              </a:ext>
            </a:extLst>
          </p:cNvPr>
          <p:cNvSpPr/>
          <p:nvPr/>
        </p:nvSpPr>
        <p:spPr>
          <a:xfrm>
            <a:off x="436646" y="969825"/>
            <a:ext cx="1680588" cy="253916"/>
          </a:xfrm>
          <a:prstGeom prst="rect">
            <a:avLst/>
          </a:prstGeom>
        </p:spPr>
        <p:txBody>
          <a:bodyPr wrap="none">
            <a:spAutoFit/>
          </a:bodyPr>
          <a:lstStyle/>
          <a:p>
            <a:pPr marL="214313" indent="-214313">
              <a:buFont typeface="Wingdings" panose="05000000000000000000" pitchFamily="2" charset="2"/>
              <a:buChar char="u"/>
            </a:pPr>
            <a:r>
              <a:rPr lang="ko-KR" altLang="en-US" sz="1050" dirty="0">
                <a:solidFill>
                  <a:srgbClr val="FF0000"/>
                </a:solidFill>
              </a:rPr>
              <a:t>이항형 로지스틱 회귀</a:t>
            </a:r>
            <a:endParaRPr lang="en-US" altLang="ko-KR" sz="1050" dirty="0">
              <a:solidFill>
                <a:srgbClr val="FF0000"/>
              </a:solidFill>
            </a:endParaRPr>
          </a:p>
        </p:txBody>
      </p:sp>
      <p:pic>
        <p:nvPicPr>
          <p:cNvPr id="11" name="그림 10">
            <a:extLst>
              <a:ext uri="{FF2B5EF4-FFF2-40B4-BE49-F238E27FC236}">
                <a16:creationId xmlns:a16="http://schemas.microsoft.com/office/drawing/2014/main" id="{528A60FF-4589-7B35-992E-AFB0DE64C1E3}"/>
              </a:ext>
            </a:extLst>
          </p:cNvPr>
          <p:cNvPicPr>
            <a:picLocks noChangeAspect="1"/>
          </p:cNvPicPr>
          <p:nvPr/>
        </p:nvPicPr>
        <p:blipFill>
          <a:blip r:embed="rId2"/>
          <a:stretch>
            <a:fillRect/>
          </a:stretch>
        </p:blipFill>
        <p:spPr>
          <a:xfrm>
            <a:off x="5940152" y="1234069"/>
            <a:ext cx="2643925" cy="1163670"/>
          </a:xfrm>
          <a:prstGeom prst="rect">
            <a:avLst/>
          </a:prstGeom>
          <a:ln w="19050">
            <a:no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D5719B4-9E32-25BC-BAC3-D866DF44DF35}"/>
                  </a:ext>
                </a:extLst>
              </p:cNvPr>
              <p:cNvSpPr txBox="1"/>
              <p:nvPr/>
            </p:nvSpPr>
            <p:spPr>
              <a:xfrm>
                <a:off x="392028" y="3126930"/>
                <a:ext cx="1698222" cy="302070"/>
              </a:xfrm>
              <a:prstGeom prst="rect">
                <a:avLst/>
              </a:prstGeom>
              <a:noFill/>
              <a:ln>
                <a:solidFill>
                  <a:schemeClr val="accent1"/>
                </a:solidFill>
              </a:ln>
            </p:spPr>
            <p:txBody>
              <a:bodyPr wrap="none" rtlCol="0">
                <a:spAutoFit/>
              </a:bodyPr>
              <a:lstStyle/>
              <a:p>
                <a:r>
                  <a:rPr kumimoji="1" lang="ko-Kore-KR" altLang="en-US" sz="900" dirty="0"/>
                  <a:t>시그모이드</a:t>
                </a:r>
                <a:r>
                  <a:rPr kumimoji="1" lang="ko-KR" altLang="en-US" sz="900" dirty="0"/>
                  <a:t> 함수 </a:t>
                </a:r>
                <a:r>
                  <a:rPr kumimoji="1" lang="en-US" altLang="ko-KR" sz="900" dirty="0"/>
                  <a:t>:</a:t>
                </a:r>
                <a:r>
                  <a:rPr kumimoji="1" lang="ko-KR" altLang="en-US" sz="900" dirty="0"/>
                  <a:t> </a:t>
                </a:r>
                <a14:m>
                  <m:oMath xmlns:m="http://schemas.openxmlformats.org/officeDocument/2006/math">
                    <m:r>
                      <m:rPr>
                        <m:sty m:val="p"/>
                      </m:rPr>
                      <a:rPr kumimoji="1" lang="en-US" altLang="ko-KR" sz="900">
                        <a:latin typeface="Cambria Math" panose="02040503050406030204" pitchFamily="18" charset="0"/>
                      </a:rPr>
                      <m:t>g</m:t>
                    </m:r>
                    <m:d>
                      <m:dPr>
                        <m:ctrlPr>
                          <a:rPr kumimoji="1" lang="en-US" altLang="ko-KR" sz="900" i="1">
                            <a:latin typeface="Cambria Math" panose="02040503050406030204" pitchFamily="18" charset="0"/>
                          </a:rPr>
                        </m:ctrlPr>
                      </m:dPr>
                      <m:e>
                        <m:r>
                          <m:rPr>
                            <m:sty m:val="p"/>
                          </m:rPr>
                          <a:rPr kumimoji="1" lang="en-US" altLang="ko-KR" sz="900">
                            <a:latin typeface="Cambria Math" panose="02040503050406030204" pitchFamily="18" charset="0"/>
                          </a:rPr>
                          <m:t>x</m:t>
                        </m:r>
                      </m:e>
                    </m:d>
                    <m:r>
                      <a:rPr kumimoji="1" lang="en-US" altLang="ko-KR" sz="900">
                        <a:latin typeface="Cambria Math" panose="02040503050406030204" pitchFamily="18" charset="0"/>
                      </a:rPr>
                      <m:t>=</m:t>
                    </m:r>
                    <m:f>
                      <m:fPr>
                        <m:ctrlPr>
                          <a:rPr kumimoji="1" lang="en-US" altLang="ko-KR" sz="900" i="1">
                            <a:latin typeface="Cambria Math" panose="02040503050406030204" pitchFamily="18" charset="0"/>
                          </a:rPr>
                        </m:ctrlPr>
                      </m:fPr>
                      <m:num>
                        <m:sSup>
                          <m:sSupPr>
                            <m:ctrlPr>
                              <a:rPr kumimoji="1" lang="en-US" altLang="ko-KR" sz="900" i="1">
                                <a:latin typeface="Cambria Math" panose="02040503050406030204" pitchFamily="18" charset="0"/>
                              </a:rPr>
                            </m:ctrlPr>
                          </m:sSupPr>
                          <m:e>
                            <m:r>
                              <a:rPr kumimoji="1" lang="en-US" altLang="ko-KR" sz="900" i="1">
                                <a:latin typeface="Cambria Math" panose="02040503050406030204" pitchFamily="18" charset="0"/>
                              </a:rPr>
                              <m:t>𝑒</m:t>
                            </m:r>
                          </m:e>
                          <m:sup>
                            <m:r>
                              <a:rPr kumimoji="1" lang="en-US" altLang="ko-KR" sz="900" i="1">
                                <a:latin typeface="Cambria Math" panose="02040503050406030204" pitchFamily="18" charset="0"/>
                              </a:rPr>
                              <m:t>𝑥</m:t>
                            </m:r>
                          </m:sup>
                        </m:sSup>
                      </m:num>
                      <m:den>
                        <m:r>
                          <a:rPr kumimoji="1" lang="en-US" altLang="ko-KR" sz="900" i="1">
                            <a:latin typeface="Cambria Math" panose="02040503050406030204" pitchFamily="18" charset="0"/>
                          </a:rPr>
                          <m:t>1+ </m:t>
                        </m:r>
                        <m:sSup>
                          <m:sSupPr>
                            <m:ctrlPr>
                              <a:rPr kumimoji="1" lang="en-US" altLang="ko-KR" sz="900" i="1">
                                <a:latin typeface="Cambria Math" panose="02040503050406030204" pitchFamily="18" charset="0"/>
                              </a:rPr>
                            </m:ctrlPr>
                          </m:sSupPr>
                          <m:e>
                            <m:r>
                              <a:rPr kumimoji="1" lang="en-US" altLang="ko-KR" sz="900" i="1">
                                <a:latin typeface="Cambria Math" panose="02040503050406030204" pitchFamily="18" charset="0"/>
                              </a:rPr>
                              <m:t>𝑒</m:t>
                            </m:r>
                          </m:e>
                          <m:sup>
                            <m:r>
                              <a:rPr kumimoji="1" lang="en-US" altLang="ko-KR" sz="900" i="1">
                                <a:latin typeface="Cambria Math" panose="02040503050406030204" pitchFamily="18" charset="0"/>
                              </a:rPr>
                              <m:t>𝑥</m:t>
                            </m:r>
                          </m:sup>
                        </m:sSup>
                      </m:den>
                    </m:f>
                  </m:oMath>
                </a14:m>
                <a:endParaRPr kumimoji="1" lang="ko-Kore-KR" altLang="en-US" sz="900" dirty="0"/>
              </a:p>
            </p:txBody>
          </p:sp>
        </mc:Choice>
        <mc:Fallback xmlns="">
          <p:sp>
            <p:nvSpPr>
              <p:cNvPr id="12" name="TextBox 11">
                <a:extLst>
                  <a:ext uri="{FF2B5EF4-FFF2-40B4-BE49-F238E27FC236}">
                    <a16:creationId xmlns:a16="http://schemas.microsoft.com/office/drawing/2014/main" id="{AD5719B4-9E32-25BC-BAC3-D866DF44DF35}"/>
                  </a:ext>
                </a:extLst>
              </p:cNvPr>
              <p:cNvSpPr txBox="1">
                <a:spLocks noRot="1" noChangeAspect="1" noMove="1" noResize="1" noEditPoints="1" noAdjustHandles="1" noChangeArrowheads="1" noChangeShapeType="1" noTextEdit="1"/>
              </p:cNvSpPr>
              <p:nvPr/>
            </p:nvSpPr>
            <p:spPr>
              <a:xfrm>
                <a:off x="392028" y="3126930"/>
                <a:ext cx="1698222" cy="302070"/>
              </a:xfrm>
              <a:prstGeom prst="rect">
                <a:avLst/>
              </a:prstGeom>
              <a:blipFill>
                <a:blip r:embed="rId3"/>
                <a:stretch>
                  <a:fillRect/>
                </a:stretch>
              </a:blipFill>
              <a:ln>
                <a:solidFill>
                  <a:schemeClr val="accent1"/>
                </a:solidFill>
              </a:ln>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04709766-8A6B-9E5F-F6DA-92B947FF9CA1}"/>
              </a:ext>
            </a:extLst>
          </p:cNvPr>
          <p:cNvSpPr txBox="1"/>
          <p:nvPr/>
        </p:nvSpPr>
        <p:spPr>
          <a:xfrm>
            <a:off x="361833" y="2578422"/>
            <a:ext cx="6861174" cy="461665"/>
          </a:xfrm>
          <a:prstGeom prst="rect">
            <a:avLst/>
          </a:prstGeom>
          <a:noFill/>
        </p:spPr>
        <p:txBody>
          <a:bodyPr wrap="none" rtlCol="0">
            <a:spAutoFit/>
          </a:bodyPr>
          <a:lstStyle/>
          <a:p>
            <a:r>
              <a:rPr kumimoji="1" lang="ko-KR" altLang="en-US" sz="1200" b="1" i="1" dirty="0"/>
              <a:t>로지스틱 회귀분석은 독립변수의 선형결합을 활용해 사건의 발생 가능성을 예측한다</a:t>
            </a:r>
            <a:r>
              <a:rPr kumimoji="1" lang="en-US" altLang="ko-KR" sz="1200" b="1" i="1" dirty="0"/>
              <a:t>.</a:t>
            </a:r>
          </a:p>
          <a:p>
            <a:r>
              <a:rPr kumimoji="1" lang="ko-KR" altLang="en-US" sz="1200" b="1" i="1" dirty="0"/>
              <a:t>하지만</a:t>
            </a:r>
            <a:r>
              <a:rPr kumimoji="1" lang="en-US" altLang="ko-KR" sz="1200" b="1" i="1" dirty="0"/>
              <a:t>,</a:t>
            </a:r>
            <a:r>
              <a:rPr kumimoji="1" lang="ko-KR" altLang="en-US" sz="1200" b="1" i="1" dirty="0"/>
              <a:t> </a:t>
            </a:r>
            <a:r>
              <a:rPr kumimoji="1" lang="en-US" altLang="ko-KR" sz="1200" b="1" i="1" dirty="0"/>
              <a:t>OLS</a:t>
            </a:r>
            <a:r>
              <a:rPr kumimoji="1" lang="ko-KR" altLang="en-US" sz="1200" b="1" i="1" dirty="0" err="1"/>
              <a:t>를</a:t>
            </a:r>
            <a:r>
              <a:rPr kumimoji="1" lang="ko-KR" altLang="en-US" sz="1200" b="1" i="1" dirty="0"/>
              <a:t> 통해서는 </a:t>
            </a:r>
            <a:r>
              <a:rPr kumimoji="1" lang="en-US" altLang="ko-KR" sz="1200" b="1" i="1" dirty="0"/>
              <a:t>y</a:t>
            </a:r>
            <a:r>
              <a:rPr kumimoji="1" lang="ko-KR" altLang="en-US" sz="1200" b="1" i="1" dirty="0"/>
              <a:t>의 값을 </a:t>
            </a:r>
            <a:r>
              <a:rPr kumimoji="1" lang="en-US" altLang="ko-KR" sz="1200" b="1" i="1" dirty="0"/>
              <a:t>0,1 </a:t>
            </a:r>
            <a:r>
              <a:rPr kumimoji="1" lang="ko-KR" altLang="en-US" sz="1200" b="1" i="1" dirty="0"/>
              <a:t>사이의 확률로 도출할 수 없기에 </a:t>
            </a:r>
            <a:r>
              <a:rPr kumimoji="1" lang="ko-KR" altLang="en-US" sz="1200" b="1" i="1" dirty="0" err="1">
                <a:solidFill>
                  <a:schemeClr val="accent1"/>
                </a:solidFill>
              </a:rPr>
              <a:t>시그모이드</a:t>
            </a:r>
            <a:r>
              <a:rPr kumimoji="1" lang="ko-KR" altLang="en-US" sz="1200" b="1" i="1" dirty="0"/>
              <a:t> 함수를 사용한다</a:t>
            </a:r>
            <a:r>
              <a:rPr kumimoji="1" lang="en-US" altLang="ko-KR" sz="1200" b="1" i="1" dirty="0"/>
              <a:t>,</a:t>
            </a:r>
            <a:endParaRPr kumimoji="1" lang="ko-Kore-KR" altLang="en-US" sz="1200" b="1" i="1"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24D812B-3334-870D-FB86-73179A0906E5}"/>
                  </a:ext>
                </a:extLst>
              </p:cNvPr>
              <p:cNvSpPr txBox="1"/>
              <p:nvPr/>
            </p:nvSpPr>
            <p:spPr>
              <a:xfrm>
                <a:off x="2329269" y="3512781"/>
                <a:ext cx="3925305" cy="226280"/>
              </a:xfrm>
              <a:prstGeom prst="rect">
                <a:avLst/>
              </a:prstGeom>
              <a:noFill/>
            </p:spPr>
            <p:txBody>
              <a:bodyPr wrap="none" rtlCol="0">
                <a:spAutoFit/>
              </a:bodyPr>
              <a:lstStyle/>
              <a:p>
                <a14:m>
                  <m:oMath xmlns:m="http://schemas.openxmlformats.org/officeDocument/2006/math">
                    <m:r>
                      <a:rPr kumimoji="1" lang="en-US" altLang="ko-Kore-KR" sz="825" i="1">
                        <a:latin typeface="Cambria Math" panose="02040503050406030204" pitchFamily="18" charset="0"/>
                      </a:rPr>
                      <m:t>𝑦</m:t>
                    </m:r>
                    <m:r>
                      <a:rPr kumimoji="1" lang="en-US" altLang="ko-Kore-KR" sz="825" i="1">
                        <a:latin typeface="Cambria Math" panose="02040503050406030204" pitchFamily="18" charset="0"/>
                      </a:rPr>
                      <m:t>= </m:t>
                    </m:r>
                    <m:sSub>
                      <m:sSubPr>
                        <m:ctrlPr>
                          <a:rPr kumimoji="1" lang="en-US" altLang="ko-Kore-KR" sz="825" i="1">
                            <a:latin typeface="Cambria Math" panose="02040503050406030204" pitchFamily="18" charset="0"/>
                          </a:rPr>
                        </m:ctrlPr>
                      </m:sSubPr>
                      <m:e>
                        <m:acc>
                          <m:accPr>
                            <m:chr m:val="̂"/>
                            <m:ctrlPr>
                              <a:rPr kumimoji="1" lang="en-US" altLang="ko-Kore-KR" sz="825" i="1">
                                <a:latin typeface="Cambria Math" panose="02040503050406030204" pitchFamily="18" charset="0"/>
                              </a:rPr>
                            </m:ctrlPr>
                          </m:accPr>
                          <m:e>
                            <m:r>
                              <a:rPr kumimoji="1" lang="en-US" altLang="ko-Kore-KR" sz="825" i="1">
                                <a:latin typeface="Cambria Math" panose="02040503050406030204" pitchFamily="18" charset="0"/>
                                <a:ea typeface="Cambria Math" panose="02040503050406030204" pitchFamily="18" charset="0"/>
                              </a:rPr>
                              <m:t>𝛽</m:t>
                            </m:r>
                          </m:e>
                        </m:acc>
                      </m:e>
                      <m:sub>
                        <m:r>
                          <a:rPr kumimoji="1" lang="en-US" altLang="ko-KR" sz="825" i="1">
                            <a:latin typeface="Cambria Math" panose="02040503050406030204" pitchFamily="18" charset="0"/>
                          </a:rPr>
                          <m:t>1</m:t>
                        </m:r>
                      </m:sub>
                    </m:sSub>
                    <m:sSub>
                      <m:sSubPr>
                        <m:ctrlPr>
                          <a:rPr kumimoji="1" lang="en-US" altLang="ko-Kore-KR" sz="825" i="1">
                            <a:latin typeface="Cambria Math" panose="02040503050406030204" pitchFamily="18" charset="0"/>
                          </a:rPr>
                        </m:ctrlPr>
                      </m:sSubPr>
                      <m:e>
                        <m:r>
                          <a:rPr kumimoji="1" lang="en-US" altLang="ko-Kore-KR" sz="825" i="1">
                            <a:latin typeface="Cambria Math" panose="02040503050406030204" pitchFamily="18" charset="0"/>
                          </a:rPr>
                          <m:t>𝑥</m:t>
                        </m:r>
                      </m:e>
                      <m:sub>
                        <m:r>
                          <a:rPr kumimoji="1" lang="en-US" altLang="ko-Kore-KR" sz="825" i="1">
                            <a:latin typeface="Cambria Math" panose="02040503050406030204" pitchFamily="18" charset="0"/>
                          </a:rPr>
                          <m:t>1</m:t>
                        </m:r>
                      </m:sub>
                    </m:sSub>
                    <m:r>
                      <a:rPr kumimoji="1" lang="en-US" altLang="ko-Kore-KR" sz="825" i="1">
                        <a:latin typeface="Cambria Math" panose="02040503050406030204" pitchFamily="18" charset="0"/>
                      </a:rPr>
                      <m:t>+ …+</m:t>
                    </m:r>
                    <m:sSub>
                      <m:sSubPr>
                        <m:ctrlPr>
                          <a:rPr kumimoji="1" lang="en-US" altLang="ko-Kore-KR" sz="825" i="1">
                            <a:latin typeface="Cambria Math" panose="02040503050406030204" pitchFamily="18" charset="0"/>
                          </a:rPr>
                        </m:ctrlPr>
                      </m:sSubPr>
                      <m:e>
                        <m:acc>
                          <m:accPr>
                            <m:chr m:val="̂"/>
                            <m:ctrlPr>
                              <a:rPr kumimoji="1" lang="en-US" altLang="ko-Kore-KR" sz="825" i="1">
                                <a:latin typeface="Cambria Math" panose="02040503050406030204" pitchFamily="18" charset="0"/>
                              </a:rPr>
                            </m:ctrlPr>
                          </m:accPr>
                          <m:e>
                            <m:r>
                              <a:rPr kumimoji="1" lang="en-US" altLang="ko-Kore-KR" sz="825" i="1">
                                <a:latin typeface="Cambria Math" panose="02040503050406030204" pitchFamily="18" charset="0"/>
                                <a:ea typeface="Cambria Math" panose="02040503050406030204" pitchFamily="18" charset="0"/>
                              </a:rPr>
                              <m:t>𝛽</m:t>
                            </m:r>
                          </m:e>
                        </m:acc>
                      </m:e>
                      <m:sub>
                        <m:r>
                          <a:rPr kumimoji="1" lang="en-US" altLang="ko-Kore-KR" sz="825" i="1">
                            <a:latin typeface="Cambria Math" panose="02040503050406030204" pitchFamily="18" charset="0"/>
                          </a:rPr>
                          <m:t>𝑘</m:t>
                        </m:r>
                      </m:sub>
                    </m:sSub>
                    <m:sSub>
                      <m:sSubPr>
                        <m:ctrlPr>
                          <a:rPr kumimoji="1" lang="en-US" altLang="ko-Kore-KR" sz="825" i="1">
                            <a:latin typeface="Cambria Math" panose="02040503050406030204" pitchFamily="18" charset="0"/>
                          </a:rPr>
                        </m:ctrlPr>
                      </m:sSubPr>
                      <m:e>
                        <m:r>
                          <a:rPr kumimoji="1" lang="en-US" altLang="ko-Kore-KR" sz="825" i="1">
                            <a:latin typeface="Cambria Math" panose="02040503050406030204" pitchFamily="18" charset="0"/>
                          </a:rPr>
                          <m:t>𝑥</m:t>
                        </m:r>
                      </m:e>
                      <m:sub>
                        <m:r>
                          <a:rPr kumimoji="1" lang="en-US" altLang="ko-Kore-KR" sz="825" i="1">
                            <a:latin typeface="Cambria Math" panose="02040503050406030204" pitchFamily="18" charset="0"/>
                          </a:rPr>
                          <m:t>𝑘</m:t>
                        </m:r>
                      </m:sub>
                    </m:sSub>
                    <m:r>
                      <a:rPr kumimoji="1" lang="en-US" altLang="ko-Kore-KR" sz="825" i="1">
                        <a:latin typeface="Cambria Math" panose="02040503050406030204" pitchFamily="18" charset="0"/>
                      </a:rPr>
                      <m:t>+</m:t>
                    </m:r>
                    <m:r>
                      <a:rPr kumimoji="1" lang="ko-KR" altLang="en-US" sz="825" i="1">
                        <a:latin typeface="Cambria Math" panose="02040503050406030204" pitchFamily="18" charset="0"/>
                      </a:rPr>
                      <m:t>𝜀</m:t>
                    </m:r>
                    <m:r>
                      <a:rPr kumimoji="1" lang="ko-KR" altLang="en-US" sz="825" i="1">
                        <a:latin typeface="Cambria Math" panose="02040503050406030204" pitchFamily="18" charset="0"/>
                      </a:rPr>
                      <m:t> →</m:t>
                    </m:r>
                  </m:oMath>
                </a14:m>
                <a:r>
                  <a:rPr kumimoji="1" lang="en-US" altLang="ko-Kore-KR" sz="825" dirty="0"/>
                  <a:t> </a:t>
                </a:r>
                <a:r>
                  <a:rPr kumimoji="1" lang="en-US" altLang="ko-KR" sz="825" dirty="0"/>
                  <a:t>y=BX</a:t>
                </a:r>
                <a:r>
                  <a:rPr kumimoji="1" lang="ko-KR" altLang="en-US" sz="825" dirty="0"/>
                  <a:t> </a:t>
                </a:r>
                <a:r>
                  <a:rPr kumimoji="1" lang="en-US" altLang="ko-KR" sz="825" dirty="0"/>
                  <a:t>… (</a:t>
                </a:r>
                <a:r>
                  <a:rPr kumimoji="1" lang="ko-KR" altLang="en-US" sz="825" dirty="0"/>
                  <a:t>선형결합식을 행렬을 사용해 간단화 작업</a:t>
                </a:r>
                <a:r>
                  <a:rPr kumimoji="1" lang="en-US" altLang="ko-KR" sz="825" dirty="0"/>
                  <a:t>)</a:t>
                </a:r>
                <a:endParaRPr kumimoji="1" lang="ko-Kore-KR" altLang="en-US" sz="825" dirty="0"/>
              </a:p>
            </p:txBody>
          </p:sp>
        </mc:Choice>
        <mc:Fallback xmlns="">
          <p:sp>
            <p:nvSpPr>
              <p:cNvPr id="14" name="TextBox 13">
                <a:extLst>
                  <a:ext uri="{FF2B5EF4-FFF2-40B4-BE49-F238E27FC236}">
                    <a16:creationId xmlns:a16="http://schemas.microsoft.com/office/drawing/2014/main" id="{624D812B-3334-870D-FB86-73179A0906E5}"/>
                  </a:ext>
                </a:extLst>
              </p:cNvPr>
              <p:cNvSpPr txBox="1">
                <a:spLocks noRot="1" noChangeAspect="1" noMove="1" noResize="1" noEditPoints="1" noAdjustHandles="1" noChangeArrowheads="1" noChangeShapeType="1" noTextEdit="1"/>
              </p:cNvSpPr>
              <p:nvPr/>
            </p:nvSpPr>
            <p:spPr>
              <a:xfrm>
                <a:off x="2329269" y="3512781"/>
                <a:ext cx="3925305" cy="226280"/>
              </a:xfrm>
              <a:prstGeom prst="rect">
                <a:avLst/>
              </a:prstGeom>
              <a:blipFill>
                <a:blip r:embed="rId4"/>
                <a:stretch>
                  <a:fillRect b="-8108"/>
                </a:stretch>
              </a:blipFill>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AC39D90A-908D-A53E-4006-96D146CB1412}"/>
              </a:ext>
            </a:extLst>
          </p:cNvPr>
          <p:cNvSpPr txBox="1"/>
          <p:nvPr/>
        </p:nvSpPr>
        <p:spPr>
          <a:xfrm>
            <a:off x="413364" y="3588433"/>
            <a:ext cx="1453480" cy="253916"/>
          </a:xfrm>
          <a:prstGeom prst="rect">
            <a:avLst/>
          </a:prstGeom>
          <a:solidFill>
            <a:schemeClr val="accent5">
              <a:lumMod val="20000"/>
              <a:lumOff val="80000"/>
            </a:schemeClr>
          </a:solidFill>
          <a:ln>
            <a:solidFill>
              <a:schemeClr val="accent1">
                <a:lumMod val="20000"/>
                <a:lumOff val="80000"/>
              </a:schemeClr>
            </a:solidFill>
          </a:ln>
        </p:spPr>
        <p:txBody>
          <a:bodyPr wrap="square" rtlCol="0">
            <a:spAutoFit/>
          </a:bodyPr>
          <a:lstStyle/>
          <a:p>
            <a:r>
              <a:rPr lang="ko-KR" altLang="en-US" sz="1050" dirty="0"/>
              <a:t>확률 </a:t>
            </a:r>
            <a:r>
              <a:rPr lang="en-US" altLang="ko-KR" sz="1050" dirty="0"/>
              <a:t>p </a:t>
            </a:r>
            <a:r>
              <a:rPr lang="ko-KR" altLang="en-US" sz="1050" dirty="0"/>
              <a:t>유도과정</a:t>
            </a:r>
          </a:p>
        </p:txBody>
      </p:sp>
      <p:sp>
        <p:nvSpPr>
          <p:cNvPr id="17" name="TextBox 16">
            <a:extLst>
              <a:ext uri="{FF2B5EF4-FFF2-40B4-BE49-F238E27FC236}">
                <a16:creationId xmlns:a16="http://schemas.microsoft.com/office/drawing/2014/main" id="{DE451EE8-8F63-93F1-E006-AAAC81666131}"/>
              </a:ext>
            </a:extLst>
          </p:cNvPr>
          <p:cNvSpPr txBox="1"/>
          <p:nvPr/>
        </p:nvSpPr>
        <p:spPr>
          <a:xfrm>
            <a:off x="2329269" y="3715391"/>
            <a:ext cx="3791423" cy="219291"/>
          </a:xfrm>
          <a:prstGeom prst="rect">
            <a:avLst/>
          </a:prstGeom>
          <a:noFill/>
        </p:spPr>
        <p:txBody>
          <a:bodyPr wrap="none" rtlCol="0">
            <a:spAutoFit/>
          </a:bodyPr>
          <a:lstStyle/>
          <a:p>
            <a:r>
              <a:rPr kumimoji="1" lang="en-US" altLang="ko-Kore-KR" sz="825" b="1" dirty="0"/>
              <a:t>0 ≤ p ≤ 1</a:t>
            </a:r>
            <a:r>
              <a:rPr kumimoji="1" lang="ko-KR" altLang="en-US" sz="825" b="1" dirty="0"/>
              <a:t>인 </a:t>
            </a:r>
            <a:r>
              <a:rPr kumimoji="1" lang="en-US" altLang="ko-KR" sz="825" b="1" dirty="0"/>
              <a:t>p</a:t>
            </a:r>
            <a:r>
              <a:rPr kumimoji="1" lang="ko-KR" altLang="en-US" sz="825" b="1" dirty="0" err="1"/>
              <a:t>를</a:t>
            </a:r>
            <a:r>
              <a:rPr kumimoji="1" lang="ko-KR" altLang="en-US" sz="825" b="1" dirty="0"/>
              <a:t> 도출해야 하지만</a:t>
            </a:r>
            <a:r>
              <a:rPr kumimoji="1" lang="en-US" altLang="ko-KR" sz="825" b="1" dirty="0"/>
              <a:t>,</a:t>
            </a:r>
            <a:r>
              <a:rPr kumimoji="1" lang="ko-KR" altLang="en-US" sz="825" b="1" dirty="0"/>
              <a:t> </a:t>
            </a:r>
            <a:r>
              <a:rPr kumimoji="1" lang="en-US" altLang="ko-KR" sz="825" b="1" dirty="0"/>
              <a:t>OLS</a:t>
            </a:r>
            <a:r>
              <a:rPr kumimoji="1" lang="ko-KR" altLang="en-US" sz="825" b="1" dirty="0"/>
              <a:t>는 무한의 값이므로 </a:t>
            </a:r>
            <a:r>
              <a:rPr kumimoji="1" lang="en-US" altLang="ko-KR" sz="825" b="1" dirty="0">
                <a:solidFill>
                  <a:srgbClr val="FF0000"/>
                </a:solidFill>
              </a:rPr>
              <a:t>odds</a:t>
            </a:r>
            <a:r>
              <a:rPr kumimoji="1" lang="ko-KR" altLang="en-US" sz="825" b="1" dirty="0">
                <a:solidFill>
                  <a:srgbClr val="FF0000"/>
                </a:solidFill>
              </a:rPr>
              <a:t> 비를 도입한다</a:t>
            </a:r>
            <a:r>
              <a:rPr kumimoji="1" lang="en-US" altLang="ko-KR" sz="825" b="1" dirty="0"/>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55C4AD1-D633-467E-031B-1B0308CFCAAC}"/>
                  </a:ext>
                </a:extLst>
              </p:cNvPr>
              <p:cNvSpPr txBox="1"/>
              <p:nvPr/>
            </p:nvSpPr>
            <p:spPr>
              <a:xfrm>
                <a:off x="2329268" y="4165749"/>
                <a:ext cx="5320046" cy="293157"/>
              </a:xfrm>
              <a:prstGeom prst="rect">
                <a:avLst/>
              </a:prstGeom>
              <a:noFill/>
            </p:spPr>
            <p:txBody>
              <a:bodyPr wrap="none" rtlCol="0">
                <a:spAutoFit/>
              </a:bodyPr>
              <a:lstStyle/>
              <a:p>
                <a14:m>
                  <m:oMath xmlns:m="http://schemas.openxmlformats.org/officeDocument/2006/math">
                    <m:r>
                      <a:rPr kumimoji="1" lang="en-US" altLang="ko-KR" sz="825">
                        <a:latin typeface="Cambria Math" panose="02040503050406030204" pitchFamily="18" charset="0"/>
                      </a:rPr>
                      <m:t>−</m:t>
                    </m:r>
                    <m:r>
                      <a:rPr kumimoji="1" lang="ko-KR" altLang="en-US" sz="825" i="1">
                        <a:latin typeface="Cambria Math" panose="02040503050406030204" pitchFamily="18" charset="0"/>
                      </a:rPr>
                      <m:t>∞</m:t>
                    </m:r>
                    <m:r>
                      <a:rPr kumimoji="1" lang="en-US" altLang="ko-KR" sz="825" i="1">
                        <a:latin typeface="Cambria Math" panose="02040503050406030204" pitchFamily="18" charset="0"/>
                      </a:rPr>
                      <m:t>≤</m:t>
                    </m:r>
                    <m:func>
                      <m:funcPr>
                        <m:ctrlPr>
                          <a:rPr kumimoji="1" lang="en-US" altLang="ko-KR" sz="825" i="1">
                            <a:latin typeface="Cambria Math" panose="02040503050406030204" pitchFamily="18" charset="0"/>
                          </a:rPr>
                        </m:ctrlPr>
                      </m:funcPr>
                      <m:fName>
                        <m:r>
                          <m:rPr>
                            <m:sty m:val="p"/>
                          </m:rPr>
                          <a:rPr kumimoji="1" lang="en-US" altLang="ko-KR" sz="825">
                            <a:latin typeface="Cambria Math" panose="02040503050406030204" pitchFamily="18" charset="0"/>
                          </a:rPr>
                          <m:t>ln</m:t>
                        </m:r>
                      </m:fName>
                      <m:e>
                        <m:d>
                          <m:dPr>
                            <m:ctrlPr>
                              <a:rPr kumimoji="1" lang="en-US" altLang="ko-KR" sz="825" i="1">
                                <a:latin typeface="Cambria Math" panose="02040503050406030204" pitchFamily="18" charset="0"/>
                              </a:rPr>
                            </m:ctrlPr>
                          </m:dPr>
                          <m:e>
                            <m:f>
                              <m:fPr>
                                <m:ctrlPr>
                                  <a:rPr kumimoji="1" lang="en-US" altLang="ko-KR" sz="825" i="1">
                                    <a:latin typeface="Cambria Math" panose="02040503050406030204" pitchFamily="18" charset="0"/>
                                  </a:rPr>
                                </m:ctrlPr>
                              </m:fPr>
                              <m:num>
                                <m:r>
                                  <a:rPr kumimoji="1" lang="en-US" altLang="ko-KR" sz="825" i="1">
                                    <a:latin typeface="Cambria Math" panose="02040503050406030204" pitchFamily="18" charset="0"/>
                                  </a:rPr>
                                  <m:t>𝑝</m:t>
                                </m:r>
                              </m:num>
                              <m:den>
                                <m:r>
                                  <a:rPr kumimoji="1" lang="en-US" altLang="ko-KR" sz="825" i="1">
                                    <a:latin typeface="Cambria Math" panose="02040503050406030204" pitchFamily="18" charset="0"/>
                                  </a:rPr>
                                  <m:t>1−</m:t>
                                </m:r>
                                <m:r>
                                  <a:rPr kumimoji="1" lang="en-US" altLang="ko-KR" sz="825" i="1">
                                    <a:latin typeface="Cambria Math" panose="02040503050406030204" pitchFamily="18" charset="0"/>
                                  </a:rPr>
                                  <m:t>𝑝</m:t>
                                </m:r>
                              </m:den>
                            </m:f>
                          </m:e>
                        </m:d>
                      </m:e>
                    </m:func>
                    <m:r>
                      <a:rPr kumimoji="1" lang="en-US" altLang="ko-KR" sz="825" i="1">
                        <a:latin typeface="Cambria Math" panose="02040503050406030204" pitchFamily="18" charset="0"/>
                      </a:rPr>
                      <m:t>≤</m:t>
                    </m:r>
                    <m:r>
                      <a:rPr kumimoji="1" lang="ko-KR" altLang="en-US" sz="825" i="1">
                        <a:latin typeface="Cambria Math" panose="02040503050406030204" pitchFamily="18" charset="0"/>
                      </a:rPr>
                      <m:t>∞</m:t>
                    </m:r>
                  </m:oMath>
                </a14:m>
                <a:r>
                  <a:rPr kumimoji="1" lang="en-US" altLang="ko-Kore-KR" sz="825" dirty="0"/>
                  <a:t> … (Odds ratio</a:t>
                </a:r>
                <a:r>
                  <a:rPr kumimoji="1" lang="ko-KR" altLang="en-US" sz="825" dirty="0"/>
                  <a:t>에 </a:t>
                </a:r>
                <a:r>
                  <a:rPr kumimoji="1" lang="ko-Kore-KR" altLang="en-US" sz="825" dirty="0"/>
                  <a:t>음의</a:t>
                </a:r>
                <a:r>
                  <a:rPr kumimoji="1" lang="ko-KR" altLang="en-US" sz="825" dirty="0"/>
                  <a:t> 무한 값도 포함하기 위해 자연로그를 취하면</a:t>
                </a:r>
                <a:r>
                  <a:rPr kumimoji="1" lang="en-US" altLang="ko-KR" sz="825" dirty="0"/>
                  <a:t> OLS</a:t>
                </a:r>
                <a:r>
                  <a:rPr kumimoji="1" lang="ko-KR" altLang="en-US" sz="825" dirty="0"/>
                  <a:t>의 결과 범위와 동일</a:t>
                </a:r>
                <a:r>
                  <a:rPr kumimoji="1" lang="en-US" altLang="ko-KR" sz="825" dirty="0"/>
                  <a:t>)</a:t>
                </a:r>
                <a:endParaRPr kumimoji="1" lang="ko-Kore-KR" altLang="en-US" sz="825" dirty="0"/>
              </a:p>
            </p:txBody>
          </p:sp>
        </mc:Choice>
        <mc:Fallback xmlns="">
          <p:sp>
            <p:nvSpPr>
              <p:cNvPr id="18" name="TextBox 17">
                <a:extLst>
                  <a:ext uri="{FF2B5EF4-FFF2-40B4-BE49-F238E27FC236}">
                    <a16:creationId xmlns:a16="http://schemas.microsoft.com/office/drawing/2014/main" id="{455C4AD1-D633-467E-031B-1B0308CFCAAC}"/>
                  </a:ext>
                </a:extLst>
              </p:cNvPr>
              <p:cNvSpPr txBox="1">
                <a:spLocks noRot="1" noChangeAspect="1" noMove="1" noResize="1" noEditPoints="1" noAdjustHandles="1" noChangeArrowheads="1" noChangeShapeType="1" noTextEdit="1"/>
              </p:cNvSpPr>
              <p:nvPr/>
            </p:nvSpPr>
            <p:spPr>
              <a:xfrm>
                <a:off x="2329268" y="4165749"/>
                <a:ext cx="5320046" cy="29315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325B14A-0E9E-EE8C-1141-6047FCEC9457}"/>
                  </a:ext>
                </a:extLst>
              </p:cNvPr>
              <p:cNvSpPr txBox="1"/>
              <p:nvPr/>
            </p:nvSpPr>
            <p:spPr>
              <a:xfrm>
                <a:off x="2329269" y="4437648"/>
                <a:ext cx="2383729" cy="293157"/>
              </a:xfrm>
              <a:prstGeom prst="rect">
                <a:avLst/>
              </a:prstGeom>
              <a:noFill/>
            </p:spPr>
            <p:txBody>
              <a:bodyPr wrap="none" rtlCol="0">
                <a:spAutoFit/>
              </a:bodyPr>
              <a:lstStyle/>
              <a:p>
                <a14:m>
                  <m:oMath xmlns:m="http://schemas.openxmlformats.org/officeDocument/2006/math">
                    <m:r>
                      <m:rPr>
                        <m:sty m:val="p"/>
                      </m:rPr>
                      <a:rPr kumimoji="1" lang="en-US" altLang="ko-KR" sz="825">
                        <a:latin typeface="Cambria Math" panose="02040503050406030204" pitchFamily="18" charset="0"/>
                      </a:rPr>
                      <m:t>ln</m:t>
                    </m:r>
                    <m:d>
                      <m:dPr>
                        <m:ctrlPr>
                          <a:rPr kumimoji="1" lang="en-US" altLang="ko-KR" sz="825" i="1">
                            <a:latin typeface="Cambria Math" panose="02040503050406030204" pitchFamily="18" charset="0"/>
                          </a:rPr>
                        </m:ctrlPr>
                      </m:dPr>
                      <m:e>
                        <m:f>
                          <m:fPr>
                            <m:ctrlPr>
                              <a:rPr kumimoji="1" lang="en-US" altLang="ko-KR" sz="825" i="1">
                                <a:latin typeface="Cambria Math" panose="02040503050406030204" pitchFamily="18" charset="0"/>
                              </a:rPr>
                            </m:ctrlPr>
                          </m:fPr>
                          <m:num>
                            <m:r>
                              <a:rPr kumimoji="1" lang="en-US" altLang="ko-KR" sz="825" i="1">
                                <a:latin typeface="Cambria Math" panose="02040503050406030204" pitchFamily="18" charset="0"/>
                              </a:rPr>
                              <m:t>𝑝</m:t>
                            </m:r>
                          </m:num>
                          <m:den>
                            <m:r>
                              <a:rPr kumimoji="1" lang="en-US" altLang="ko-KR" sz="825" i="1">
                                <a:latin typeface="Cambria Math" panose="02040503050406030204" pitchFamily="18" charset="0"/>
                              </a:rPr>
                              <m:t>1−</m:t>
                            </m:r>
                            <m:r>
                              <a:rPr kumimoji="1" lang="en-US" altLang="ko-KR" sz="825" i="1">
                                <a:latin typeface="Cambria Math" panose="02040503050406030204" pitchFamily="18" charset="0"/>
                              </a:rPr>
                              <m:t>𝑝</m:t>
                            </m:r>
                          </m:den>
                        </m:f>
                      </m:e>
                    </m:d>
                    <m:r>
                      <a:rPr kumimoji="1" lang="en-US" altLang="ko-KR" sz="825">
                        <a:latin typeface="Cambria Math" panose="02040503050406030204" pitchFamily="18" charset="0"/>
                      </a:rPr>
                      <m:t>=</m:t>
                    </m:r>
                    <m:r>
                      <a:rPr kumimoji="1" lang="en-US" altLang="ko-KR" sz="825" i="1">
                        <a:latin typeface="Cambria Math" panose="02040503050406030204" pitchFamily="18" charset="0"/>
                      </a:rPr>
                      <m:t>𝑦</m:t>
                    </m:r>
                    <m:r>
                      <a:rPr kumimoji="1" lang="en-US" altLang="ko-KR" sz="825" i="1">
                        <a:latin typeface="Cambria Math" panose="02040503050406030204" pitchFamily="18" charset="0"/>
                      </a:rPr>
                      <m:t>=</m:t>
                    </m:r>
                    <m:r>
                      <a:rPr kumimoji="1" lang="en-US" altLang="ko-KR" sz="825" i="1">
                        <a:latin typeface="Cambria Math" panose="02040503050406030204" pitchFamily="18" charset="0"/>
                      </a:rPr>
                      <m:t>𝐵𝑋</m:t>
                    </m:r>
                  </m:oMath>
                </a14:m>
                <a:r>
                  <a:rPr kumimoji="1" lang="ko-KR" altLang="en-US" sz="825" dirty="0"/>
                  <a:t> </a:t>
                </a:r>
                <a14:m>
                  <m:oMath xmlns:m="http://schemas.openxmlformats.org/officeDocument/2006/math">
                    <m:r>
                      <a:rPr kumimoji="1" lang="en-US" altLang="ko-KR" sz="825" i="1">
                        <a:solidFill>
                          <a:schemeClr val="accent2"/>
                        </a:solidFill>
                        <a:latin typeface="Cambria Math" panose="02040503050406030204" pitchFamily="18" charset="0"/>
                        <a:ea typeface="Cambria Math" panose="02040503050406030204" pitchFamily="18" charset="0"/>
                      </a:rPr>
                      <m:t>⟹(</m:t>
                    </m:r>
                    <m:sSup>
                      <m:sSupPr>
                        <m:ctrlPr>
                          <a:rPr kumimoji="1" lang="en-US" altLang="ko-KR" sz="825" i="1">
                            <a:solidFill>
                              <a:schemeClr val="accent2"/>
                            </a:solidFill>
                            <a:latin typeface="Cambria Math" panose="02040503050406030204" pitchFamily="18" charset="0"/>
                            <a:ea typeface="Cambria Math" panose="02040503050406030204" pitchFamily="18" charset="0"/>
                          </a:rPr>
                        </m:ctrlPr>
                      </m:sSupPr>
                      <m:e>
                        <m:r>
                          <a:rPr kumimoji="1" lang="en-US" altLang="ko-KR" sz="825" i="1">
                            <a:solidFill>
                              <a:schemeClr val="accent2"/>
                            </a:solidFill>
                            <a:latin typeface="Cambria Math" panose="02040503050406030204" pitchFamily="18" charset="0"/>
                            <a:ea typeface="Cambria Math" panose="02040503050406030204" pitchFamily="18" charset="0"/>
                          </a:rPr>
                          <m:t>𝑒</m:t>
                        </m:r>
                      </m:e>
                      <m:sup>
                        <m:r>
                          <a:rPr kumimoji="1" lang="en-US" altLang="ko-KR" sz="825" i="1">
                            <a:solidFill>
                              <a:schemeClr val="accent2"/>
                            </a:solidFill>
                            <a:latin typeface="Cambria Math" panose="02040503050406030204" pitchFamily="18" charset="0"/>
                            <a:ea typeface="Cambria Math" panose="02040503050406030204" pitchFamily="18" charset="0"/>
                          </a:rPr>
                          <m:t>𝑥</m:t>
                        </m:r>
                      </m:sup>
                    </m:sSup>
                    <m:r>
                      <a:rPr kumimoji="1" lang="ko-KR" altLang="en-US" sz="825" i="1">
                        <a:solidFill>
                          <a:schemeClr val="accent2"/>
                        </a:solidFill>
                        <a:latin typeface="Cambria Math" panose="02040503050406030204" pitchFamily="18" charset="0"/>
                        <a:ea typeface="Cambria Math" panose="02040503050406030204" pitchFamily="18" charset="0"/>
                      </a:rPr>
                      <m:t>로 변환</m:t>
                    </m:r>
                    <m:r>
                      <a:rPr kumimoji="1" lang="en-US" altLang="ko-KR" sz="825" i="1">
                        <a:solidFill>
                          <a:schemeClr val="accent2"/>
                        </a:solidFill>
                        <a:latin typeface="Cambria Math" panose="02040503050406030204" pitchFamily="18" charset="0"/>
                        <a:ea typeface="Cambria Math" panose="02040503050406030204" pitchFamily="18" charset="0"/>
                      </a:rPr>
                      <m:t>)⟹</m:t>
                    </m:r>
                    <m:f>
                      <m:fPr>
                        <m:ctrlPr>
                          <a:rPr kumimoji="1" lang="en-US" altLang="ko-KR" sz="825" i="1">
                            <a:latin typeface="Cambria Math" panose="02040503050406030204" pitchFamily="18" charset="0"/>
                          </a:rPr>
                        </m:ctrlPr>
                      </m:fPr>
                      <m:num>
                        <m:r>
                          <a:rPr kumimoji="1" lang="en-US" altLang="ko-KR" sz="825" i="1">
                            <a:latin typeface="Cambria Math" panose="02040503050406030204" pitchFamily="18" charset="0"/>
                          </a:rPr>
                          <m:t>𝑝</m:t>
                        </m:r>
                      </m:num>
                      <m:den>
                        <m:r>
                          <a:rPr kumimoji="1" lang="en-US" altLang="ko-KR" sz="825" i="1">
                            <a:latin typeface="Cambria Math" panose="02040503050406030204" pitchFamily="18" charset="0"/>
                          </a:rPr>
                          <m:t>1−</m:t>
                        </m:r>
                        <m:r>
                          <a:rPr kumimoji="1" lang="en-US" altLang="ko-KR" sz="825" i="1">
                            <a:latin typeface="Cambria Math" panose="02040503050406030204" pitchFamily="18" charset="0"/>
                          </a:rPr>
                          <m:t>𝑝</m:t>
                        </m:r>
                      </m:den>
                    </m:f>
                    <m:r>
                      <a:rPr kumimoji="1" lang="en-US" altLang="ko-KR" sz="825" i="1">
                        <a:latin typeface="Cambria Math" panose="02040503050406030204" pitchFamily="18" charset="0"/>
                      </a:rPr>
                      <m:t>=</m:t>
                    </m:r>
                    <m:sSup>
                      <m:sSupPr>
                        <m:ctrlPr>
                          <a:rPr kumimoji="1" lang="en-US" altLang="ko-KR" sz="825" i="1">
                            <a:latin typeface="Cambria Math" panose="02040503050406030204" pitchFamily="18" charset="0"/>
                          </a:rPr>
                        </m:ctrlPr>
                      </m:sSupPr>
                      <m:e>
                        <m:r>
                          <a:rPr kumimoji="1" lang="en-US" altLang="ko-KR" sz="825" i="1">
                            <a:latin typeface="Cambria Math" panose="02040503050406030204" pitchFamily="18" charset="0"/>
                          </a:rPr>
                          <m:t>𝑒</m:t>
                        </m:r>
                      </m:e>
                      <m:sup>
                        <m:r>
                          <a:rPr kumimoji="1" lang="en-US" altLang="ko-KR" sz="825" i="1">
                            <a:latin typeface="Cambria Math" panose="02040503050406030204" pitchFamily="18" charset="0"/>
                          </a:rPr>
                          <m:t>𝐵𝑋</m:t>
                        </m:r>
                      </m:sup>
                    </m:sSup>
                  </m:oMath>
                </a14:m>
                <a:endParaRPr kumimoji="1" lang="ko-Kore-KR" altLang="en-US" sz="825" dirty="0"/>
              </a:p>
            </p:txBody>
          </p:sp>
        </mc:Choice>
        <mc:Fallback xmlns="">
          <p:sp>
            <p:nvSpPr>
              <p:cNvPr id="19" name="TextBox 18">
                <a:extLst>
                  <a:ext uri="{FF2B5EF4-FFF2-40B4-BE49-F238E27FC236}">
                    <a16:creationId xmlns:a16="http://schemas.microsoft.com/office/drawing/2014/main" id="{7325B14A-0E9E-EE8C-1141-6047FCEC9457}"/>
                  </a:ext>
                </a:extLst>
              </p:cNvPr>
              <p:cNvSpPr txBox="1">
                <a:spLocks noRot="1" noChangeAspect="1" noMove="1" noResize="1" noEditPoints="1" noAdjustHandles="1" noChangeArrowheads="1" noChangeShapeType="1" noTextEdit="1"/>
              </p:cNvSpPr>
              <p:nvPr/>
            </p:nvSpPr>
            <p:spPr>
              <a:xfrm>
                <a:off x="2329269" y="4437648"/>
                <a:ext cx="2383729" cy="29315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BBFC34D-5EAA-9AA9-6FE0-F46734F39D82}"/>
                  </a:ext>
                </a:extLst>
              </p:cNvPr>
              <p:cNvSpPr txBox="1"/>
              <p:nvPr/>
            </p:nvSpPr>
            <p:spPr>
              <a:xfrm>
                <a:off x="2329269" y="3912699"/>
                <a:ext cx="2585195" cy="276229"/>
              </a:xfrm>
              <a:prstGeom prst="rect">
                <a:avLst/>
              </a:prstGeom>
              <a:noFill/>
            </p:spPr>
            <p:txBody>
              <a:bodyPr wrap="none" rtlCol="0">
                <a:spAutoFit/>
              </a:bodyPr>
              <a:lstStyle/>
              <a:p>
                <a14:m>
                  <m:oMath xmlns:m="http://schemas.openxmlformats.org/officeDocument/2006/math">
                    <m:r>
                      <a:rPr kumimoji="1" lang="en-US" altLang="ko-KR" sz="825">
                        <a:latin typeface="Cambria Math" panose="02040503050406030204" pitchFamily="18" charset="0"/>
                      </a:rPr>
                      <m:t>0≤ </m:t>
                    </m:r>
                    <m:r>
                      <m:rPr>
                        <m:sty m:val="p"/>
                      </m:rPr>
                      <a:rPr kumimoji="1" lang="en-US" altLang="ko-KR" sz="825">
                        <a:latin typeface="Cambria Math" panose="02040503050406030204" pitchFamily="18" charset="0"/>
                      </a:rPr>
                      <m:t>Odds</m:t>
                    </m:r>
                    <m:r>
                      <a:rPr kumimoji="1" lang="en-US" altLang="ko-KR" sz="825">
                        <a:latin typeface="Cambria Math" panose="02040503050406030204" pitchFamily="18" charset="0"/>
                      </a:rPr>
                      <m:t> </m:t>
                    </m:r>
                    <m:r>
                      <m:rPr>
                        <m:sty m:val="p"/>
                      </m:rPr>
                      <a:rPr kumimoji="1" lang="en-US" altLang="ko-KR" sz="825">
                        <a:latin typeface="Cambria Math" panose="02040503050406030204" pitchFamily="18" charset="0"/>
                      </a:rPr>
                      <m:t>Ratio</m:t>
                    </m:r>
                    <m:r>
                      <a:rPr kumimoji="1" lang="en-US" altLang="ko-KR" sz="825">
                        <a:latin typeface="Cambria Math" panose="02040503050406030204" pitchFamily="18" charset="0"/>
                      </a:rPr>
                      <m:t>= </m:t>
                    </m:r>
                    <m:f>
                      <m:fPr>
                        <m:ctrlPr>
                          <a:rPr kumimoji="1" lang="en-US" altLang="ko-KR" sz="825" i="1">
                            <a:latin typeface="Cambria Math" panose="02040503050406030204" pitchFamily="18" charset="0"/>
                          </a:rPr>
                        </m:ctrlPr>
                      </m:fPr>
                      <m:num>
                        <m:r>
                          <a:rPr kumimoji="1" lang="en-US" altLang="ko-KR" sz="825" i="1">
                            <a:latin typeface="Cambria Math" panose="02040503050406030204" pitchFamily="18" charset="0"/>
                          </a:rPr>
                          <m:t>𝑝</m:t>
                        </m:r>
                      </m:num>
                      <m:den>
                        <m:r>
                          <a:rPr kumimoji="1" lang="en-US" altLang="ko-KR" sz="825" i="1">
                            <a:latin typeface="Cambria Math" panose="02040503050406030204" pitchFamily="18" charset="0"/>
                          </a:rPr>
                          <m:t>1−</m:t>
                        </m:r>
                        <m:r>
                          <a:rPr kumimoji="1" lang="en-US" altLang="ko-KR" sz="825" i="1">
                            <a:latin typeface="Cambria Math" panose="02040503050406030204" pitchFamily="18" charset="0"/>
                          </a:rPr>
                          <m:t>𝑝</m:t>
                        </m:r>
                      </m:den>
                    </m:f>
                    <m:r>
                      <a:rPr kumimoji="1" lang="en-US" altLang="ko-KR" sz="825" i="1">
                        <a:latin typeface="Cambria Math" panose="02040503050406030204" pitchFamily="18" charset="0"/>
                      </a:rPr>
                      <m:t>≤ </m:t>
                    </m:r>
                    <m:r>
                      <a:rPr kumimoji="1" lang="en-US" altLang="ko-KR" sz="825" i="1">
                        <a:latin typeface="Cambria Math" panose="02040503050406030204" pitchFamily="18" charset="0"/>
                        <a:ea typeface="Cambria Math" panose="02040503050406030204" pitchFamily="18" charset="0"/>
                      </a:rPr>
                      <m:t>∞</m:t>
                    </m:r>
                    <m:r>
                      <a:rPr kumimoji="1" lang="en-US" altLang="ko-KR" sz="825">
                        <a:latin typeface="Cambria Math" panose="02040503050406030204" pitchFamily="18" charset="0"/>
                        <a:ea typeface="Cambria Math" panose="02040503050406030204" pitchFamily="18" charset="0"/>
                      </a:rPr>
                      <m:t>…</m:t>
                    </m:r>
                  </m:oMath>
                </a14:m>
                <a:r>
                  <a:rPr kumimoji="1" lang="ko-KR" altLang="en-US" sz="825" dirty="0"/>
                  <a:t> </a:t>
                </a:r>
                <a:r>
                  <a:rPr kumimoji="1" lang="en-US" altLang="ko-KR" sz="825" dirty="0"/>
                  <a:t>(</a:t>
                </a:r>
                <a:r>
                  <a:rPr kumimoji="1" lang="ko-KR" altLang="en-US" sz="825" dirty="0"/>
                  <a:t>양의 무한 범위 성립</a:t>
                </a:r>
                <a:r>
                  <a:rPr kumimoji="1" lang="en-US" altLang="ko-KR" sz="825" dirty="0"/>
                  <a:t>)</a:t>
                </a:r>
                <a:endParaRPr kumimoji="1" lang="ko-Kore-KR" altLang="en-US" sz="825" dirty="0"/>
              </a:p>
            </p:txBody>
          </p:sp>
        </mc:Choice>
        <mc:Fallback xmlns="">
          <p:sp>
            <p:nvSpPr>
              <p:cNvPr id="20" name="TextBox 19">
                <a:extLst>
                  <a:ext uri="{FF2B5EF4-FFF2-40B4-BE49-F238E27FC236}">
                    <a16:creationId xmlns:a16="http://schemas.microsoft.com/office/drawing/2014/main" id="{2BBFC34D-5EAA-9AA9-6FE0-F46734F39D82}"/>
                  </a:ext>
                </a:extLst>
              </p:cNvPr>
              <p:cNvSpPr txBox="1">
                <a:spLocks noRot="1" noChangeAspect="1" noMove="1" noResize="1" noEditPoints="1" noAdjustHandles="1" noChangeArrowheads="1" noChangeShapeType="1" noTextEdit="1"/>
              </p:cNvSpPr>
              <p:nvPr/>
            </p:nvSpPr>
            <p:spPr>
              <a:xfrm>
                <a:off x="2329269" y="3912699"/>
                <a:ext cx="2585195" cy="276229"/>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45B785-942B-83CB-AF2E-74EAAE62C604}"/>
                  </a:ext>
                </a:extLst>
              </p:cNvPr>
              <p:cNvSpPr txBox="1"/>
              <p:nvPr/>
            </p:nvSpPr>
            <p:spPr>
              <a:xfrm>
                <a:off x="2329268" y="4711734"/>
                <a:ext cx="3869008" cy="308161"/>
              </a:xfrm>
              <a:prstGeom prst="rect">
                <a:avLst/>
              </a:prstGeom>
              <a:noFill/>
            </p:spPr>
            <p:txBody>
              <a:bodyPr wrap="none" rtlCol="0">
                <a:spAutoFit/>
              </a:bodyPr>
              <a:lstStyle/>
              <a:p>
                <a14:m>
                  <m:oMath xmlns:m="http://schemas.openxmlformats.org/officeDocument/2006/math">
                    <m:f>
                      <m:fPr>
                        <m:ctrlPr>
                          <a:rPr kumimoji="1" lang="en-US" altLang="ko-Kore-KR" sz="825" i="1">
                            <a:latin typeface="Cambria Math" panose="02040503050406030204" pitchFamily="18" charset="0"/>
                          </a:rPr>
                        </m:ctrlPr>
                      </m:fPr>
                      <m:num>
                        <m:r>
                          <a:rPr kumimoji="1" lang="en-US" altLang="ko-Kore-KR" sz="825" i="1">
                            <a:latin typeface="Cambria Math" panose="02040503050406030204" pitchFamily="18" charset="0"/>
                          </a:rPr>
                          <m:t>1−</m:t>
                        </m:r>
                        <m:r>
                          <a:rPr kumimoji="1" lang="en-US" altLang="ko-Kore-KR" sz="825" i="1">
                            <a:latin typeface="Cambria Math" panose="02040503050406030204" pitchFamily="18" charset="0"/>
                          </a:rPr>
                          <m:t>𝑝</m:t>
                        </m:r>
                      </m:num>
                      <m:den>
                        <m:r>
                          <a:rPr kumimoji="1" lang="en-US" altLang="ko-Kore-KR" sz="825" i="1">
                            <a:latin typeface="Cambria Math" panose="02040503050406030204" pitchFamily="18" charset="0"/>
                          </a:rPr>
                          <m:t>𝑝</m:t>
                        </m:r>
                      </m:den>
                    </m:f>
                    <m:d>
                      <m:dPr>
                        <m:ctrlPr>
                          <a:rPr kumimoji="1" lang="en-US" altLang="ko-Kore-KR" sz="825" i="1">
                            <a:latin typeface="Cambria Math" panose="02040503050406030204" pitchFamily="18" charset="0"/>
                          </a:rPr>
                        </m:ctrlPr>
                      </m:dPr>
                      <m:e>
                        <m:r>
                          <a:rPr kumimoji="1" lang="en-US" altLang="ko-Kore-KR" sz="825" i="1">
                            <a:latin typeface="Cambria Math" panose="02040503050406030204" pitchFamily="18" charset="0"/>
                          </a:rPr>
                          <m:t>=</m:t>
                        </m:r>
                        <m:f>
                          <m:fPr>
                            <m:ctrlPr>
                              <a:rPr kumimoji="1" lang="en-US" altLang="ko-Kore-KR" sz="825" i="1">
                                <a:latin typeface="Cambria Math" panose="02040503050406030204" pitchFamily="18" charset="0"/>
                              </a:rPr>
                            </m:ctrlPr>
                          </m:fPr>
                          <m:num>
                            <m:r>
                              <a:rPr kumimoji="1" lang="en-US" altLang="ko-Kore-KR" sz="825" i="1">
                                <a:latin typeface="Cambria Math" panose="02040503050406030204" pitchFamily="18" charset="0"/>
                              </a:rPr>
                              <m:t>1</m:t>
                            </m:r>
                          </m:num>
                          <m:den>
                            <m:r>
                              <a:rPr kumimoji="1" lang="en-US" altLang="ko-Kore-KR" sz="825" i="1">
                                <a:latin typeface="Cambria Math" panose="02040503050406030204" pitchFamily="18" charset="0"/>
                              </a:rPr>
                              <m:t>𝑝</m:t>
                            </m:r>
                          </m:den>
                        </m:f>
                        <m:r>
                          <a:rPr kumimoji="1" lang="en-US" altLang="ko-Kore-KR" sz="825" i="1">
                            <a:latin typeface="Cambria Math" panose="02040503050406030204" pitchFamily="18" charset="0"/>
                          </a:rPr>
                          <m:t>−1</m:t>
                        </m:r>
                      </m:e>
                    </m:d>
                    <m:r>
                      <a:rPr kumimoji="1" lang="en-US" altLang="ko-Kore-KR" sz="825" i="1">
                        <a:latin typeface="Cambria Math" panose="02040503050406030204" pitchFamily="18" charset="0"/>
                      </a:rPr>
                      <m:t>= </m:t>
                    </m:r>
                    <m:f>
                      <m:fPr>
                        <m:ctrlPr>
                          <a:rPr kumimoji="1" lang="en-US" altLang="ko-Kore-KR" sz="825" i="1">
                            <a:latin typeface="Cambria Math" panose="02040503050406030204" pitchFamily="18" charset="0"/>
                          </a:rPr>
                        </m:ctrlPr>
                      </m:fPr>
                      <m:num>
                        <m:r>
                          <a:rPr kumimoji="1" lang="en-US" altLang="ko-Kore-KR" sz="825" i="1">
                            <a:latin typeface="Cambria Math" panose="02040503050406030204" pitchFamily="18" charset="0"/>
                          </a:rPr>
                          <m:t>1</m:t>
                        </m:r>
                      </m:num>
                      <m:den>
                        <m:sSup>
                          <m:sSupPr>
                            <m:ctrlPr>
                              <a:rPr kumimoji="1" lang="en-US" altLang="ko-Kore-KR" sz="825" i="1">
                                <a:latin typeface="Cambria Math" panose="02040503050406030204" pitchFamily="18" charset="0"/>
                              </a:rPr>
                            </m:ctrlPr>
                          </m:sSupPr>
                          <m:e>
                            <m:r>
                              <a:rPr kumimoji="1" lang="en-US" altLang="ko-Kore-KR" sz="825" i="1">
                                <a:latin typeface="Cambria Math" panose="02040503050406030204" pitchFamily="18" charset="0"/>
                              </a:rPr>
                              <m:t>𝑒</m:t>
                            </m:r>
                          </m:e>
                          <m:sup>
                            <m:r>
                              <a:rPr kumimoji="1" lang="en-US" altLang="ko-Kore-KR" sz="825" i="1">
                                <a:latin typeface="Cambria Math" panose="02040503050406030204" pitchFamily="18" charset="0"/>
                              </a:rPr>
                              <m:t>𝐵𝑋</m:t>
                            </m:r>
                          </m:sup>
                        </m:sSup>
                      </m:den>
                    </m:f>
                    <m:r>
                      <a:rPr kumimoji="1" lang="ko-KR" altLang="en-US" sz="825" i="1">
                        <a:latin typeface="Cambria Math" panose="02040503050406030204" pitchFamily="18" charset="0"/>
                      </a:rPr>
                      <m:t> </m:t>
                    </m:r>
                    <m:r>
                      <a:rPr kumimoji="1" lang="ko-KR" altLang="en-US" sz="825" i="1">
                        <a:latin typeface="Cambria Math" panose="02040503050406030204" pitchFamily="18" charset="0"/>
                      </a:rPr>
                      <m:t>이므로</m:t>
                    </m:r>
                    <m:r>
                      <a:rPr kumimoji="1" lang="ko-KR" altLang="en-US" sz="825" i="1">
                        <a:latin typeface="Cambria Math" panose="02040503050406030204" pitchFamily="18" charset="0"/>
                      </a:rPr>
                      <m:t> </m:t>
                    </m:r>
                    <m:f>
                      <m:fPr>
                        <m:ctrlPr>
                          <a:rPr kumimoji="1" lang="en-US" altLang="ko-KR" sz="825" i="1">
                            <a:latin typeface="Cambria Math" panose="02040503050406030204" pitchFamily="18" charset="0"/>
                          </a:rPr>
                        </m:ctrlPr>
                      </m:fPr>
                      <m:num>
                        <m:r>
                          <a:rPr kumimoji="1" lang="en-US" altLang="ko-KR" sz="825" i="1">
                            <a:latin typeface="Cambria Math" panose="02040503050406030204" pitchFamily="18" charset="0"/>
                          </a:rPr>
                          <m:t>1</m:t>
                        </m:r>
                      </m:num>
                      <m:den>
                        <m:r>
                          <a:rPr kumimoji="1" lang="en-US" altLang="ko-KR" sz="825" i="1">
                            <a:latin typeface="Cambria Math" panose="02040503050406030204" pitchFamily="18" charset="0"/>
                          </a:rPr>
                          <m:t>𝑝</m:t>
                        </m:r>
                      </m:den>
                    </m:f>
                    <m:r>
                      <a:rPr kumimoji="1" lang="en-US" altLang="ko-KR" sz="825" i="1">
                        <a:latin typeface="Cambria Math" panose="02040503050406030204" pitchFamily="18" charset="0"/>
                      </a:rPr>
                      <m:t>=</m:t>
                    </m:r>
                    <m:f>
                      <m:fPr>
                        <m:ctrlPr>
                          <a:rPr kumimoji="1" lang="en-US" altLang="ko-KR" sz="825" i="1">
                            <a:latin typeface="Cambria Math" panose="02040503050406030204" pitchFamily="18" charset="0"/>
                          </a:rPr>
                        </m:ctrlPr>
                      </m:fPr>
                      <m:num>
                        <m:r>
                          <a:rPr kumimoji="1" lang="en-US" altLang="ko-KR" sz="825" i="1">
                            <a:latin typeface="Cambria Math" panose="02040503050406030204" pitchFamily="18" charset="0"/>
                          </a:rPr>
                          <m:t>1+</m:t>
                        </m:r>
                        <m:sSup>
                          <m:sSupPr>
                            <m:ctrlPr>
                              <a:rPr kumimoji="1" lang="en-US" altLang="ko-KR" sz="825" i="1">
                                <a:latin typeface="Cambria Math" panose="02040503050406030204" pitchFamily="18" charset="0"/>
                              </a:rPr>
                            </m:ctrlPr>
                          </m:sSupPr>
                          <m:e>
                            <m:r>
                              <a:rPr kumimoji="1" lang="en-US" altLang="ko-KR" sz="825" i="1">
                                <a:latin typeface="Cambria Math" panose="02040503050406030204" pitchFamily="18" charset="0"/>
                              </a:rPr>
                              <m:t>𝑒</m:t>
                            </m:r>
                          </m:e>
                          <m:sup>
                            <m:r>
                              <a:rPr kumimoji="1" lang="en-US" altLang="ko-KR" sz="825" i="1">
                                <a:latin typeface="Cambria Math" panose="02040503050406030204" pitchFamily="18" charset="0"/>
                              </a:rPr>
                              <m:t>𝐵𝑋</m:t>
                            </m:r>
                          </m:sup>
                        </m:sSup>
                      </m:num>
                      <m:den>
                        <m:sSup>
                          <m:sSupPr>
                            <m:ctrlPr>
                              <a:rPr kumimoji="1" lang="en-US" altLang="ko-KR" sz="825" i="1">
                                <a:latin typeface="Cambria Math" panose="02040503050406030204" pitchFamily="18" charset="0"/>
                              </a:rPr>
                            </m:ctrlPr>
                          </m:sSupPr>
                          <m:e>
                            <m:r>
                              <a:rPr kumimoji="1" lang="en-US" altLang="ko-KR" sz="825" i="1">
                                <a:latin typeface="Cambria Math" panose="02040503050406030204" pitchFamily="18" charset="0"/>
                              </a:rPr>
                              <m:t>𝑒</m:t>
                            </m:r>
                          </m:e>
                          <m:sup>
                            <m:r>
                              <a:rPr kumimoji="1" lang="en-US" altLang="ko-KR" sz="825" i="1">
                                <a:latin typeface="Cambria Math" panose="02040503050406030204" pitchFamily="18" charset="0"/>
                              </a:rPr>
                              <m:t>𝐵𝑋</m:t>
                            </m:r>
                          </m:sup>
                        </m:sSup>
                      </m:den>
                    </m:f>
                    <m:r>
                      <a:rPr kumimoji="1" lang="ko-KR" altLang="en-US" sz="825" i="1">
                        <a:latin typeface="Cambria Math" panose="02040503050406030204" pitchFamily="18" charset="0"/>
                      </a:rPr>
                      <m:t>성립</m:t>
                    </m:r>
                    <m:r>
                      <a:rPr kumimoji="1" lang="en-US" altLang="ko-KR" sz="825" i="1">
                        <a:latin typeface="Cambria Math" panose="02040503050406030204" pitchFamily="18" charset="0"/>
                      </a:rPr>
                      <m:t> </m:t>
                    </m:r>
                  </m:oMath>
                </a14:m>
                <a:r>
                  <a:rPr kumimoji="1" lang="en-US" altLang="ko-Kore-KR" sz="825" dirty="0"/>
                  <a:t>…</a:t>
                </a:r>
                <a:r>
                  <a:rPr kumimoji="1" lang="en-US" altLang="ko-KR" sz="825" dirty="0"/>
                  <a:t>(Odds</a:t>
                </a:r>
                <a:r>
                  <a:rPr kumimoji="1" lang="ko-KR" altLang="en-US" sz="825" dirty="0"/>
                  <a:t>에 역수를 취하고 식을 정리</a:t>
                </a:r>
                <a:r>
                  <a:rPr kumimoji="1" lang="en-US" altLang="ko-KR" sz="825" dirty="0"/>
                  <a:t>)</a:t>
                </a:r>
                <a:endParaRPr kumimoji="1" lang="ko-Kore-KR" altLang="en-US" sz="825" dirty="0"/>
              </a:p>
            </p:txBody>
          </p:sp>
        </mc:Choice>
        <mc:Fallback xmlns="">
          <p:sp>
            <p:nvSpPr>
              <p:cNvPr id="22" name="TextBox 21">
                <a:extLst>
                  <a:ext uri="{FF2B5EF4-FFF2-40B4-BE49-F238E27FC236}">
                    <a16:creationId xmlns:a16="http://schemas.microsoft.com/office/drawing/2014/main" id="{4645B785-942B-83CB-AF2E-74EAAE62C604}"/>
                  </a:ext>
                </a:extLst>
              </p:cNvPr>
              <p:cNvSpPr txBox="1">
                <a:spLocks noRot="1" noChangeAspect="1" noMove="1" noResize="1" noEditPoints="1" noAdjustHandles="1" noChangeArrowheads="1" noChangeShapeType="1" noTextEdit="1"/>
              </p:cNvSpPr>
              <p:nvPr/>
            </p:nvSpPr>
            <p:spPr>
              <a:xfrm>
                <a:off x="2329268" y="4711734"/>
                <a:ext cx="3869008" cy="308161"/>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4285B48-B479-9A37-3D13-963939829310}"/>
                  </a:ext>
                </a:extLst>
              </p:cNvPr>
              <p:cNvSpPr txBox="1"/>
              <p:nvPr/>
            </p:nvSpPr>
            <p:spPr>
              <a:xfrm>
                <a:off x="2329268" y="4992343"/>
                <a:ext cx="2870338" cy="294183"/>
              </a:xfrm>
              <a:prstGeom prst="rect">
                <a:avLst/>
              </a:prstGeom>
              <a:noFill/>
            </p:spPr>
            <p:txBody>
              <a:bodyPr wrap="none" rtlCol="0">
                <a:spAutoFit/>
              </a:bodyPr>
              <a:lstStyle/>
              <a:p>
                <a14:m>
                  <m:oMath xmlns:m="http://schemas.openxmlformats.org/officeDocument/2006/math">
                    <m:r>
                      <a:rPr kumimoji="1" lang="en-US" altLang="ko-Kore-KR" sz="825" i="1">
                        <a:latin typeface="Cambria Math" panose="02040503050406030204" pitchFamily="18" charset="0"/>
                      </a:rPr>
                      <m:t>𝑝</m:t>
                    </m:r>
                    <m:r>
                      <a:rPr kumimoji="1" lang="en-US" altLang="ko-Kore-KR" sz="825" i="1">
                        <a:latin typeface="Cambria Math" panose="02040503050406030204" pitchFamily="18" charset="0"/>
                      </a:rPr>
                      <m:t>= </m:t>
                    </m:r>
                    <m:f>
                      <m:fPr>
                        <m:ctrlPr>
                          <a:rPr kumimoji="1" lang="en-US" altLang="ko-Kore-KR" sz="825" i="1">
                            <a:latin typeface="Cambria Math" panose="02040503050406030204" pitchFamily="18" charset="0"/>
                          </a:rPr>
                        </m:ctrlPr>
                      </m:fPr>
                      <m:num>
                        <m:sSup>
                          <m:sSupPr>
                            <m:ctrlPr>
                              <a:rPr kumimoji="1" lang="en-US" altLang="ko-Kore-KR" sz="825" i="1">
                                <a:latin typeface="Cambria Math" panose="02040503050406030204" pitchFamily="18" charset="0"/>
                              </a:rPr>
                            </m:ctrlPr>
                          </m:sSupPr>
                          <m:e>
                            <m:r>
                              <a:rPr kumimoji="1" lang="en-US" altLang="ko-Kore-KR" sz="825" i="1">
                                <a:latin typeface="Cambria Math" panose="02040503050406030204" pitchFamily="18" charset="0"/>
                              </a:rPr>
                              <m:t>𝑒</m:t>
                            </m:r>
                          </m:e>
                          <m:sup>
                            <m:r>
                              <a:rPr kumimoji="1" lang="en-US" altLang="ko-Kore-KR" sz="825" i="1">
                                <a:latin typeface="Cambria Math" panose="02040503050406030204" pitchFamily="18" charset="0"/>
                              </a:rPr>
                              <m:t>𝐵𝑋</m:t>
                            </m:r>
                          </m:sup>
                        </m:sSup>
                      </m:num>
                      <m:den>
                        <m:r>
                          <a:rPr kumimoji="1" lang="en-US" altLang="ko-Kore-KR" sz="825" i="1">
                            <a:latin typeface="Cambria Math" panose="02040503050406030204" pitchFamily="18" charset="0"/>
                          </a:rPr>
                          <m:t>1+</m:t>
                        </m:r>
                        <m:sSup>
                          <m:sSupPr>
                            <m:ctrlPr>
                              <a:rPr kumimoji="1" lang="en-US" altLang="ko-Kore-KR" sz="825" i="1">
                                <a:latin typeface="Cambria Math" panose="02040503050406030204" pitchFamily="18" charset="0"/>
                              </a:rPr>
                            </m:ctrlPr>
                          </m:sSupPr>
                          <m:e>
                            <m:r>
                              <a:rPr kumimoji="1" lang="en-US" altLang="ko-Kore-KR" sz="825" i="1">
                                <a:latin typeface="Cambria Math" panose="02040503050406030204" pitchFamily="18" charset="0"/>
                              </a:rPr>
                              <m:t>𝑒</m:t>
                            </m:r>
                          </m:e>
                          <m:sup>
                            <m:r>
                              <a:rPr kumimoji="1" lang="en-US" altLang="ko-Kore-KR" sz="825" i="1">
                                <a:latin typeface="Cambria Math" panose="02040503050406030204" pitchFamily="18" charset="0"/>
                              </a:rPr>
                              <m:t>𝐵𝑋</m:t>
                            </m:r>
                          </m:sup>
                        </m:sSup>
                      </m:den>
                    </m:f>
                  </m:oMath>
                </a14:m>
                <a:r>
                  <a:rPr kumimoji="1" lang="en-US" altLang="ko-Kore-KR" sz="825" dirty="0"/>
                  <a:t> …</a:t>
                </a:r>
                <a:r>
                  <a:rPr kumimoji="1" lang="ko-KR" altLang="en-US" sz="825" dirty="0"/>
                  <a:t> </a:t>
                </a:r>
                <a:r>
                  <a:rPr kumimoji="1" lang="en-US" altLang="ko-KR" sz="825" dirty="0"/>
                  <a:t>(</a:t>
                </a:r>
                <a:r>
                  <a:rPr kumimoji="1" lang="ko-KR" altLang="en-US" sz="825" dirty="0"/>
                  <a:t>다시 역수를 취하면 </a:t>
                </a:r>
                <a:r>
                  <a:rPr kumimoji="1" lang="en-US" altLang="ko-KR" sz="825" dirty="0"/>
                  <a:t>sigmoid</a:t>
                </a:r>
                <a:r>
                  <a:rPr kumimoji="1" lang="ko-KR" altLang="en-US" sz="825" dirty="0"/>
                  <a:t> 함수 형태 완성</a:t>
                </a:r>
                <a:r>
                  <a:rPr kumimoji="1" lang="en-US" altLang="ko-KR" sz="825" dirty="0"/>
                  <a:t>)</a:t>
                </a:r>
                <a:endParaRPr kumimoji="1" lang="ko-Kore-KR" altLang="en-US" sz="825" dirty="0"/>
              </a:p>
            </p:txBody>
          </p:sp>
        </mc:Choice>
        <mc:Fallback xmlns="">
          <p:sp>
            <p:nvSpPr>
              <p:cNvPr id="23" name="TextBox 22">
                <a:extLst>
                  <a:ext uri="{FF2B5EF4-FFF2-40B4-BE49-F238E27FC236}">
                    <a16:creationId xmlns:a16="http://schemas.microsoft.com/office/drawing/2014/main" id="{E4285B48-B479-9A37-3D13-963939829310}"/>
                  </a:ext>
                </a:extLst>
              </p:cNvPr>
              <p:cNvSpPr txBox="1">
                <a:spLocks noRot="1" noChangeAspect="1" noMove="1" noResize="1" noEditPoints="1" noAdjustHandles="1" noChangeArrowheads="1" noChangeShapeType="1" noTextEdit="1"/>
              </p:cNvSpPr>
              <p:nvPr/>
            </p:nvSpPr>
            <p:spPr>
              <a:xfrm>
                <a:off x="2329268" y="4992343"/>
                <a:ext cx="2870338" cy="294183"/>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3699FAC-FDD4-2F00-82E6-56E9A7CEC2D2}"/>
                  </a:ext>
                </a:extLst>
              </p:cNvPr>
              <p:cNvSpPr txBox="1"/>
              <p:nvPr/>
            </p:nvSpPr>
            <p:spPr>
              <a:xfrm>
                <a:off x="2329268" y="5267989"/>
                <a:ext cx="3321358" cy="349135"/>
              </a:xfrm>
              <a:prstGeom prst="rect">
                <a:avLst/>
              </a:prstGeom>
              <a:noFill/>
            </p:spPr>
            <p:txBody>
              <a:bodyPr wrap="none" rtlCol="0">
                <a:spAutoFit/>
              </a:bodyPr>
              <a:lstStyle/>
              <a:p>
                <a14:m>
                  <m:oMath xmlns:m="http://schemas.openxmlformats.org/officeDocument/2006/math">
                    <m:r>
                      <a:rPr kumimoji="1" lang="en-US" altLang="ko-Kore-KR" sz="825" i="1">
                        <a:latin typeface="Cambria Math" panose="02040503050406030204" pitchFamily="18" charset="0"/>
                      </a:rPr>
                      <m:t>𝑝</m:t>
                    </m:r>
                    <m:r>
                      <a:rPr kumimoji="1" lang="en-US" altLang="ko-Kore-KR" sz="825" i="1">
                        <a:latin typeface="Cambria Math" panose="02040503050406030204" pitchFamily="18" charset="0"/>
                      </a:rPr>
                      <m:t>=</m:t>
                    </m:r>
                    <m:f>
                      <m:fPr>
                        <m:ctrlPr>
                          <a:rPr kumimoji="1" lang="en-US" altLang="ko-Kore-KR" sz="825" i="1">
                            <a:latin typeface="Cambria Math" panose="02040503050406030204" pitchFamily="18" charset="0"/>
                          </a:rPr>
                        </m:ctrlPr>
                      </m:fPr>
                      <m:num>
                        <m:sSup>
                          <m:sSupPr>
                            <m:ctrlPr>
                              <a:rPr kumimoji="1" lang="en-US" altLang="ko-Kore-KR" sz="825" i="1">
                                <a:latin typeface="Cambria Math" panose="02040503050406030204" pitchFamily="18" charset="0"/>
                              </a:rPr>
                            </m:ctrlPr>
                          </m:sSupPr>
                          <m:e>
                            <m:r>
                              <a:rPr kumimoji="1" lang="en-US" altLang="ko-Kore-KR" sz="825" i="1">
                                <a:latin typeface="Cambria Math" panose="02040503050406030204" pitchFamily="18" charset="0"/>
                              </a:rPr>
                              <m:t>𝑒</m:t>
                            </m:r>
                          </m:e>
                          <m:sup>
                            <m:r>
                              <a:rPr kumimoji="1" lang="en-US" altLang="ko-Kore-KR" sz="825" i="1">
                                <a:latin typeface="Cambria Math" panose="02040503050406030204" pitchFamily="18" charset="0"/>
                              </a:rPr>
                              <m:t>𝐵𝑋</m:t>
                            </m:r>
                          </m:sup>
                        </m:sSup>
                      </m:num>
                      <m:den>
                        <m:r>
                          <a:rPr kumimoji="1" lang="en-US" altLang="ko-Kore-KR" sz="825" i="1">
                            <a:latin typeface="Cambria Math" panose="02040503050406030204" pitchFamily="18" charset="0"/>
                          </a:rPr>
                          <m:t>1+</m:t>
                        </m:r>
                        <m:sSup>
                          <m:sSupPr>
                            <m:ctrlPr>
                              <a:rPr kumimoji="1" lang="en-US" altLang="ko-Kore-KR" sz="825" i="1">
                                <a:latin typeface="Cambria Math" panose="02040503050406030204" pitchFamily="18" charset="0"/>
                              </a:rPr>
                            </m:ctrlPr>
                          </m:sSupPr>
                          <m:e>
                            <m:r>
                              <a:rPr kumimoji="1" lang="en-US" altLang="ko-Kore-KR" sz="825" i="1">
                                <a:latin typeface="Cambria Math" panose="02040503050406030204" pitchFamily="18" charset="0"/>
                              </a:rPr>
                              <m:t>𝑒</m:t>
                            </m:r>
                          </m:e>
                          <m:sup>
                            <m:r>
                              <a:rPr kumimoji="1" lang="en-US" altLang="ko-Kore-KR" sz="825" i="1">
                                <a:latin typeface="Cambria Math" panose="02040503050406030204" pitchFamily="18" charset="0"/>
                              </a:rPr>
                              <m:t>𝐵𝑋</m:t>
                            </m:r>
                          </m:sup>
                        </m:sSup>
                      </m:den>
                    </m:f>
                    <m:r>
                      <a:rPr kumimoji="1" lang="en-US" altLang="ko-Kore-KR" sz="825" i="1">
                        <a:latin typeface="Cambria Math" panose="02040503050406030204" pitchFamily="18" charset="0"/>
                        <a:ea typeface="Cambria Math" panose="02040503050406030204" pitchFamily="18" charset="0"/>
                      </a:rPr>
                      <m:t>∗</m:t>
                    </m:r>
                    <m:f>
                      <m:fPr>
                        <m:ctrlPr>
                          <a:rPr kumimoji="1" lang="en-US" altLang="ko-Kore-KR" sz="825" i="1">
                            <a:latin typeface="Cambria Math" panose="02040503050406030204" pitchFamily="18" charset="0"/>
                            <a:ea typeface="Cambria Math" panose="02040503050406030204" pitchFamily="18" charset="0"/>
                          </a:rPr>
                        </m:ctrlPr>
                      </m:fPr>
                      <m:num>
                        <m:f>
                          <m:fPr>
                            <m:type m:val="skw"/>
                            <m:ctrlPr>
                              <a:rPr kumimoji="1" lang="en-US" altLang="ko-Kore-KR" sz="825" i="1">
                                <a:latin typeface="Cambria Math" panose="02040503050406030204" pitchFamily="18" charset="0"/>
                                <a:ea typeface="Cambria Math" panose="02040503050406030204" pitchFamily="18" charset="0"/>
                              </a:rPr>
                            </m:ctrlPr>
                          </m:fPr>
                          <m:num>
                            <m:r>
                              <a:rPr kumimoji="1" lang="en-US" altLang="ko-Kore-KR" sz="825" i="1">
                                <a:latin typeface="Cambria Math" panose="02040503050406030204" pitchFamily="18" charset="0"/>
                                <a:ea typeface="Cambria Math" panose="02040503050406030204" pitchFamily="18" charset="0"/>
                              </a:rPr>
                              <m:t>1</m:t>
                            </m:r>
                          </m:num>
                          <m:den>
                            <m:sSup>
                              <m:sSupPr>
                                <m:ctrlPr>
                                  <a:rPr kumimoji="1" lang="en-US" altLang="ko-Kore-KR" sz="825" i="1">
                                    <a:latin typeface="Cambria Math" panose="02040503050406030204" pitchFamily="18" charset="0"/>
                                    <a:ea typeface="Cambria Math" panose="02040503050406030204" pitchFamily="18" charset="0"/>
                                  </a:rPr>
                                </m:ctrlPr>
                              </m:sSupPr>
                              <m:e>
                                <m:r>
                                  <a:rPr kumimoji="1" lang="en-US" altLang="ko-Kore-KR" sz="825" i="1">
                                    <a:latin typeface="Cambria Math" panose="02040503050406030204" pitchFamily="18" charset="0"/>
                                    <a:ea typeface="Cambria Math" panose="02040503050406030204" pitchFamily="18" charset="0"/>
                                  </a:rPr>
                                  <m:t>𝑒</m:t>
                                </m:r>
                              </m:e>
                              <m:sup>
                                <m:r>
                                  <a:rPr kumimoji="1" lang="en-US" altLang="ko-Kore-KR" sz="825" i="1">
                                    <a:latin typeface="Cambria Math" panose="02040503050406030204" pitchFamily="18" charset="0"/>
                                    <a:ea typeface="Cambria Math" panose="02040503050406030204" pitchFamily="18" charset="0"/>
                                  </a:rPr>
                                  <m:t>𝐵𝑋</m:t>
                                </m:r>
                              </m:sup>
                            </m:sSup>
                          </m:den>
                        </m:f>
                      </m:num>
                      <m:den>
                        <m:f>
                          <m:fPr>
                            <m:type m:val="skw"/>
                            <m:ctrlPr>
                              <a:rPr kumimoji="1" lang="en-US" altLang="ko-Kore-KR" sz="825" i="1">
                                <a:latin typeface="Cambria Math" panose="02040503050406030204" pitchFamily="18" charset="0"/>
                                <a:ea typeface="Cambria Math" panose="02040503050406030204" pitchFamily="18" charset="0"/>
                              </a:rPr>
                            </m:ctrlPr>
                          </m:fPr>
                          <m:num>
                            <m:r>
                              <a:rPr kumimoji="1" lang="en-US" altLang="ko-Kore-KR" sz="825" i="1">
                                <a:latin typeface="Cambria Math" panose="02040503050406030204" pitchFamily="18" charset="0"/>
                                <a:ea typeface="Cambria Math" panose="02040503050406030204" pitchFamily="18" charset="0"/>
                              </a:rPr>
                              <m:t>1</m:t>
                            </m:r>
                          </m:num>
                          <m:den>
                            <m:sSup>
                              <m:sSupPr>
                                <m:ctrlPr>
                                  <a:rPr kumimoji="1" lang="en-US" altLang="ko-Kore-KR" sz="825" i="1">
                                    <a:latin typeface="Cambria Math" panose="02040503050406030204" pitchFamily="18" charset="0"/>
                                    <a:ea typeface="Cambria Math" panose="02040503050406030204" pitchFamily="18" charset="0"/>
                                  </a:rPr>
                                </m:ctrlPr>
                              </m:sSupPr>
                              <m:e>
                                <m:r>
                                  <a:rPr kumimoji="1" lang="en-US" altLang="ko-Kore-KR" sz="825" i="1">
                                    <a:latin typeface="Cambria Math" panose="02040503050406030204" pitchFamily="18" charset="0"/>
                                    <a:ea typeface="Cambria Math" panose="02040503050406030204" pitchFamily="18" charset="0"/>
                                  </a:rPr>
                                  <m:t>𝑒</m:t>
                                </m:r>
                              </m:e>
                              <m:sup>
                                <m:r>
                                  <a:rPr kumimoji="1" lang="en-US" altLang="ko-Kore-KR" sz="825" i="1">
                                    <a:latin typeface="Cambria Math" panose="02040503050406030204" pitchFamily="18" charset="0"/>
                                    <a:ea typeface="Cambria Math" panose="02040503050406030204" pitchFamily="18" charset="0"/>
                                  </a:rPr>
                                  <m:t>𝐵𝑋</m:t>
                                </m:r>
                              </m:sup>
                            </m:sSup>
                          </m:den>
                        </m:f>
                      </m:den>
                    </m:f>
                    <m:r>
                      <a:rPr kumimoji="1" lang="en-US" altLang="ko-Kore-KR" sz="825" i="1">
                        <a:latin typeface="Cambria Math" panose="02040503050406030204" pitchFamily="18" charset="0"/>
                        <a:ea typeface="Cambria Math" panose="02040503050406030204" pitchFamily="18" charset="0"/>
                      </a:rPr>
                      <m:t>= </m:t>
                    </m:r>
                    <m:f>
                      <m:fPr>
                        <m:ctrlPr>
                          <a:rPr kumimoji="1" lang="en-US" altLang="ko-Kore-KR" sz="825" i="1">
                            <a:latin typeface="Cambria Math" panose="02040503050406030204" pitchFamily="18" charset="0"/>
                            <a:ea typeface="Cambria Math" panose="02040503050406030204" pitchFamily="18" charset="0"/>
                          </a:rPr>
                        </m:ctrlPr>
                      </m:fPr>
                      <m:num>
                        <m:r>
                          <a:rPr kumimoji="1" lang="en-US" altLang="ko-Kore-KR" sz="825" i="1">
                            <a:latin typeface="Cambria Math" panose="02040503050406030204" pitchFamily="18" charset="0"/>
                            <a:ea typeface="Cambria Math" panose="02040503050406030204" pitchFamily="18" charset="0"/>
                          </a:rPr>
                          <m:t>1</m:t>
                        </m:r>
                      </m:num>
                      <m:den>
                        <m:sSup>
                          <m:sSupPr>
                            <m:ctrlPr>
                              <a:rPr kumimoji="1" lang="en-US" altLang="ko-Kore-KR" sz="825" i="1">
                                <a:latin typeface="Cambria Math" panose="02040503050406030204" pitchFamily="18" charset="0"/>
                                <a:ea typeface="Cambria Math" panose="02040503050406030204" pitchFamily="18" charset="0"/>
                              </a:rPr>
                            </m:ctrlPr>
                          </m:sSupPr>
                          <m:e>
                            <m:r>
                              <a:rPr kumimoji="1" lang="en-US" altLang="ko-Kore-KR" sz="825" i="1">
                                <a:latin typeface="Cambria Math" panose="02040503050406030204" pitchFamily="18" charset="0"/>
                                <a:ea typeface="Cambria Math" panose="02040503050406030204" pitchFamily="18" charset="0"/>
                              </a:rPr>
                              <m:t>𝑒</m:t>
                            </m:r>
                          </m:e>
                          <m:sup>
                            <m:r>
                              <a:rPr kumimoji="1" lang="en-US" altLang="ko-Kore-KR" sz="825" i="1">
                                <a:latin typeface="Cambria Math" panose="02040503050406030204" pitchFamily="18" charset="0"/>
                                <a:ea typeface="Cambria Math" panose="02040503050406030204" pitchFamily="18" charset="0"/>
                              </a:rPr>
                              <m:t>−</m:t>
                            </m:r>
                            <m:r>
                              <a:rPr kumimoji="1" lang="en-US" altLang="ko-Kore-KR" sz="825" i="1">
                                <a:latin typeface="Cambria Math" panose="02040503050406030204" pitchFamily="18" charset="0"/>
                                <a:ea typeface="Cambria Math" panose="02040503050406030204" pitchFamily="18" charset="0"/>
                              </a:rPr>
                              <m:t>𝐵𝑋</m:t>
                            </m:r>
                          </m:sup>
                        </m:sSup>
                        <m:r>
                          <a:rPr kumimoji="1" lang="en-US" altLang="ko-Kore-KR" sz="825" i="1">
                            <a:latin typeface="Cambria Math" panose="02040503050406030204" pitchFamily="18" charset="0"/>
                            <a:ea typeface="Cambria Math" panose="02040503050406030204" pitchFamily="18" charset="0"/>
                          </a:rPr>
                          <m:t>+1</m:t>
                        </m:r>
                      </m:den>
                    </m:f>
                  </m:oMath>
                </a14:m>
                <a:r>
                  <a:rPr kumimoji="1" lang="en-US" altLang="ko-Kore-KR" sz="825" dirty="0"/>
                  <a:t> … </a:t>
                </a:r>
                <a:r>
                  <a:rPr kumimoji="1" lang="en-US" altLang="ko-KR" sz="825" dirty="0"/>
                  <a:t>(</a:t>
                </a:r>
                <a:r>
                  <a:rPr kumimoji="1" lang="ko-KR" altLang="en-US" sz="825" dirty="0"/>
                  <a:t>확률 </a:t>
                </a:r>
                <a:r>
                  <a:rPr kumimoji="1" lang="en-US" altLang="ko-KR" sz="825" dirty="0"/>
                  <a:t>p</a:t>
                </a:r>
                <a:r>
                  <a:rPr kumimoji="1" lang="ko-KR" altLang="en-US" sz="825" dirty="0"/>
                  <a:t>는 다음과 같이 정리할 수 있음</a:t>
                </a:r>
                <a:r>
                  <a:rPr kumimoji="1" lang="en-US" altLang="ko-KR" sz="825" dirty="0"/>
                  <a:t>)</a:t>
                </a:r>
                <a:endParaRPr kumimoji="1" lang="ko-Kore-KR" altLang="en-US" sz="825" dirty="0"/>
              </a:p>
            </p:txBody>
          </p:sp>
        </mc:Choice>
        <mc:Fallback xmlns="">
          <p:sp>
            <p:nvSpPr>
              <p:cNvPr id="24" name="TextBox 23">
                <a:extLst>
                  <a:ext uri="{FF2B5EF4-FFF2-40B4-BE49-F238E27FC236}">
                    <a16:creationId xmlns:a16="http://schemas.microsoft.com/office/drawing/2014/main" id="{63699FAC-FDD4-2F00-82E6-56E9A7CEC2D2}"/>
                  </a:ext>
                </a:extLst>
              </p:cNvPr>
              <p:cNvSpPr txBox="1">
                <a:spLocks noRot="1" noChangeAspect="1" noMove="1" noResize="1" noEditPoints="1" noAdjustHandles="1" noChangeArrowheads="1" noChangeShapeType="1" noTextEdit="1"/>
              </p:cNvSpPr>
              <p:nvPr/>
            </p:nvSpPr>
            <p:spPr>
              <a:xfrm>
                <a:off x="2329268" y="5267989"/>
                <a:ext cx="3321358" cy="349135"/>
              </a:xfrm>
              <a:prstGeom prst="rect">
                <a:avLst/>
              </a:prstGeom>
              <a:blipFill>
                <a:blip r:embed="rId10"/>
                <a:stretch>
                  <a:fillRect t="-35088" b="-64912"/>
                </a:stretch>
              </a:blipFill>
            </p:spPr>
            <p:txBody>
              <a:bodyPr/>
              <a:lstStyle/>
              <a:p>
                <a:r>
                  <a:rPr lang="ko-KR" altLang="en-US">
                    <a:noFill/>
                  </a:rPr>
                  <a:t> </a:t>
                </a:r>
              </a:p>
            </p:txBody>
          </p:sp>
        </mc:Fallback>
      </mc:AlternateContent>
      <p:sp>
        <p:nvSpPr>
          <p:cNvPr id="25" name="바닥글 개체 틀 5">
            <a:extLst>
              <a:ext uri="{FF2B5EF4-FFF2-40B4-BE49-F238E27FC236}">
                <a16:creationId xmlns:a16="http://schemas.microsoft.com/office/drawing/2014/main" id="{85F4A5BA-04C7-D5FA-9A37-A26CD6B1704E}"/>
              </a:ext>
            </a:extLst>
          </p:cNvPr>
          <p:cNvSpPr>
            <a:spLocks noGrp="1"/>
          </p:cNvSpPr>
          <p:nvPr>
            <p:ph type="ftr" sz="quarter" idx="11"/>
          </p:nvPr>
        </p:nvSpPr>
        <p:spPr>
          <a:xfrm>
            <a:off x="3028950" y="5624513"/>
            <a:ext cx="3086100" cy="273844"/>
          </a:xfrm>
        </p:spPr>
        <p:txBody>
          <a:bodyPr/>
          <a:lstStyle/>
          <a:p>
            <a:r>
              <a:rPr lang="en-US" altLang="ko-KR" dirty="0"/>
              <a:t>UBION PBL- FBA</a:t>
            </a:r>
            <a:endParaRPr lang="ko-KR" altLang="en-US" dirty="0"/>
          </a:p>
        </p:txBody>
      </p:sp>
      <p:pic>
        <p:nvPicPr>
          <p:cNvPr id="26" name="그림 25">
            <a:extLst>
              <a:ext uri="{FF2B5EF4-FFF2-40B4-BE49-F238E27FC236}">
                <a16:creationId xmlns:a16="http://schemas.microsoft.com/office/drawing/2014/main" id="{061CDE5F-1B09-2802-F229-6B3E4165E993}"/>
              </a:ext>
            </a:extLst>
          </p:cNvPr>
          <p:cNvPicPr>
            <a:picLocks noChangeAspect="1"/>
          </p:cNvPicPr>
          <p:nvPr/>
        </p:nvPicPr>
        <p:blipFill>
          <a:blip r:embed="rId11"/>
          <a:stretch>
            <a:fillRect/>
          </a:stretch>
        </p:blipFill>
        <p:spPr>
          <a:xfrm>
            <a:off x="6336184" y="4520088"/>
            <a:ext cx="1664816" cy="1104425"/>
          </a:xfrm>
          <a:prstGeom prst="rect">
            <a:avLst/>
          </a:prstGeom>
        </p:spPr>
      </p:pic>
      <p:sp>
        <p:nvSpPr>
          <p:cNvPr id="27" name="제목 1">
            <a:extLst>
              <a:ext uri="{FF2B5EF4-FFF2-40B4-BE49-F238E27FC236}">
                <a16:creationId xmlns:a16="http://schemas.microsoft.com/office/drawing/2014/main" id="{3A02A24D-2353-43E1-9784-9738C5E5169D}"/>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8" name="직사각형 27">
            <a:extLst>
              <a:ext uri="{FF2B5EF4-FFF2-40B4-BE49-F238E27FC236}">
                <a16:creationId xmlns:a16="http://schemas.microsoft.com/office/drawing/2014/main" id="{DF706BCE-EE32-42B2-9A9D-2DC47B4AC145}"/>
              </a:ext>
            </a:extLst>
          </p:cNvPr>
          <p:cNvSpPr/>
          <p:nvPr/>
        </p:nvSpPr>
        <p:spPr>
          <a:xfrm>
            <a:off x="2347896" y="391229"/>
            <a:ext cx="5133136" cy="369332"/>
          </a:xfrm>
          <a:prstGeom prst="rect">
            <a:avLst/>
          </a:prstGeom>
        </p:spPr>
        <p:txBody>
          <a:bodyPr wrap="none">
            <a:spAutoFit/>
          </a:bodyPr>
          <a:lstStyle/>
          <a:p>
            <a:r>
              <a:rPr lang="ko-KR" altLang="en-US" dirty="0">
                <a:solidFill>
                  <a:srgbClr val="000000"/>
                </a:solidFill>
                <a:latin typeface="Malgun Gothic" panose="020B0503020000020004" pitchFamily="50" charset="-127"/>
                <a:ea typeface="Malgun Gothic" panose="020B0503020000020004" pitchFamily="50" charset="-127"/>
              </a:rPr>
              <a:t>로지스틱 회귀분석 </a:t>
            </a:r>
            <a:r>
              <a:rPr lang="en-US" altLang="ko-KR" dirty="0">
                <a:solidFill>
                  <a:srgbClr val="000000"/>
                </a:solidFill>
                <a:latin typeface="Malgun Gothic" panose="020B0503020000020004" pitchFamily="50" charset="-127"/>
                <a:ea typeface="Malgun Gothic" panose="020B0503020000020004" pitchFamily="50" charset="-127"/>
              </a:rPr>
              <a:t>(L</a:t>
            </a:r>
            <a:r>
              <a:rPr lang="en-US" altLang="ko-KR" dirty="0"/>
              <a:t>ogistic Regression) </a:t>
            </a:r>
            <a:r>
              <a:rPr lang="ko-KR" altLang="en-US" dirty="0"/>
              <a:t>도출과정</a:t>
            </a:r>
          </a:p>
        </p:txBody>
      </p:sp>
      <p:sp>
        <p:nvSpPr>
          <p:cNvPr id="31" name="직사각형 30">
            <a:extLst>
              <a:ext uri="{FF2B5EF4-FFF2-40B4-BE49-F238E27FC236}">
                <a16:creationId xmlns:a16="http://schemas.microsoft.com/office/drawing/2014/main" id="{1838F642-631D-4BF5-8B48-6AF3E580BC6E}"/>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32" name="TextBox 31">
            <a:extLst>
              <a:ext uri="{FF2B5EF4-FFF2-40B4-BE49-F238E27FC236}">
                <a16:creationId xmlns:a16="http://schemas.microsoft.com/office/drawing/2014/main" id="{A113CF6F-36C2-4A59-8714-A8947A374186}"/>
              </a:ext>
            </a:extLst>
          </p:cNvPr>
          <p:cNvSpPr txBox="1"/>
          <p:nvPr/>
        </p:nvSpPr>
        <p:spPr>
          <a:xfrm>
            <a:off x="7112482" y="94377"/>
            <a:ext cx="1981608"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로지스틱 회귀분석 입문</a:t>
            </a:r>
          </a:p>
        </p:txBody>
      </p:sp>
      <p:sp>
        <p:nvSpPr>
          <p:cNvPr id="2" name="슬라이드 번호 개체 틀 1">
            <a:extLst>
              <a:ext uri="{FF2B5EF4-FFF2-40B4-BE49-F238E27FC236}">
                <a16:creationId xmlns:a16="http://schemas.microsoft.com/office/drawing/2014/main" id="{7A9FE242-B6BD-45F4-BEDF-A9900CEF421B}"/>
              </a:ext>
            </a:extLst>
          </p:cNvPr>
          <p:cNvSpPr>
            <a:spLocks noGrp="1"/>
          </p:cNvSpPr>
          <p:nvPr>
            <p:ph type="sldNum" sz="quarter" idx="12"/>
          </p:nvPr>
        </p:nvSpPr>
        <p:spPr/>
        <p:txBody>
          <a:bodyPr/>
          <a:lstStyle/>
          <a:p>
            <a:fld id="{DE77BB65-F969-4654-BF30-45C70C1BE112}" type="slidenum">
              <a:rPr lang="ko-KR" altLang="en-US" smtClean="0"/>
              <a:pPr/>
              <a:t>112</a:t>
            </a:fld>
            <a:endParaRPr lang="ko-KR" altLang="en-US"/>
          </a:p>
        </p:txBody>
      </p:sp>
    </p:spTree>
    <p:extLst>
      <p:ext uri="{BB962C8B-B14F-4D97-AF65-F5344CB8AC3E}">
        <p14:creationId xmlns:p14="http://schemas.microsoft.com/office/powerpoint/2010/main" val="18060743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a:extLst>
              <a:ext uri="{FF2B5EF4-FFF2-40B4-BE49-F238E27FC236}">
                <a16:creationId xmlns:a16="http://schemas.microsoft.com/office/drawing/2014/main" id="{85D4DFF6-6BB2-D882-9D3D-4CC8AD7B84D1}"/>
              </a:ext>
            </a:extLst>
          </p:cNvPr>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9" name="직사각형 8">
            <a:extLst>
              <a:ext uri="{FF2B5EF4-FFF2-40B4-BE49-F238E27FC236}">
                <a16:creationId xmlns:a16="http://schemas.microsoft.com/office/drawing/2014/main" id="{5A2E4F81-25DA-DC2F-61A4-6418222C3F42}"/>
              </a:ext>
            </a:extLst>
          </p:cNvPr>
          <p:cNvSpPr/>
          <p:nvPr/>
        </p:nvSpPr>
        <p:spPr>
          <a:xfrm>
            <a:off x="404757" y="911480"/>
            <a:ext cx="1680588" cy="253916"/>
          </a:xfrm>
          <a:prstGeom prst="rect">
            <a:avLst/>
          </a:prstGeom>
        </p:spPr>
        <p:txBody>
          <a:bodyPr wrap="none">
            <a:spAutoFit/>
          </a:bodyPr>
          <a:lstStyle/>
          <a:p>
            <a:pPr marL="214313" indent="-214313">
              <a:buFont typeface="Wingdings" panose="05000000000000000000" pitchFamily="2" charset="2"/>
              <a:buChar char="u"/>
            </a:pPr>
            <a:r>
              <a:rPr lang="ko-KR" altLang="en-US" sz="1050" dirty="0">
                <a:solidFill>
                  <a:srgbClr val="FF0000"/>
                </a:solidFill>
              </a:rPr>
              <a:t>이항형 로지스틱 회귀</a:t>
            </a:r>
            <a:endParaRPr lang="en-US" altLang="ko-KR" sz="1050" dirty="0">
              <a:solidFill>
                <a:srgbClr val="FF0000"/>
              </a:solidFill>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C71ECF37-F870-FEA7-52BB-F5CC68616742}"/>
                  </a:ext>
                </a:extLst>
              </p:cNvPr>
              <p:cNvSpPr/>
              <p:nvPr/>
            </p:nvSpPr>
            <p:spPr>
              <a:xfrm>
                <a:off x="511858" y="1442528"/>
                <a:ext cx="8164598" cy="2152962"/>
              </a:xfrm>
              <a:prstGeom prst="rect">
                <a:avLst/>
              </a:prstGeom>
              <a:ln w="19050">
                <a:solidFill>
                  <a:schemeClr val="accent1"/>
                </a:solidFill>
              </a:ln>
            </p:spPr>
            <p:txBody>
              <a:bodyPr wrap="square">
                <a:spAutoFit/>
              </a:bodyPr>
              <a:lstStyle/>
              <a:p>
                <a:pPr fontAlgn="base"/>
                <a:r>
                  <a:rPr lang="ko-KR" altLang="en-US" sz="1100" b="1" dirty="0">
                    <a:solidFill>
                      <a:srgbClr val="5F5E42"/>
                    </a:solidFill>
                    <a:latin typeface="HelveticaNeue"/>
                  </a:rPr>
                  <a:t>오즈</a:t>
                </a:r>
                <a:r>
                  <a:rPr lang="en-US" altLang="ko-KR" sz="1100" b="1" dirty="0">
                    <a:solidFill>
                      <a:srgbClr val="5F5E42"/>
                    </a:solidFill>
                    <a:latin typeface="HelveticaNeue"/>
                  </a:rPr>
                  <a:t>(Odds)</a:t>
                </a:r>
                <a:r>
                  <a:rPr lang="ko-KR" altLang="en-US" sz="1100" b="1" dirty="0">
                    <a:solidFill>
                      <a:srgbClr val="5F5E42"/>
                    </a:solidFill>
                    <a:latin typeface="HelveticaNeue"/>
                  </a:rPr>
                  <a:t> </a:t>
                </a:r>
                <a:r>
                  <a:rPr lang="en-US" altLang="ko-KR" sz="1100" b="1" dirty="0"/>
                  <a:t>=</a:t>
                </a:r>
                <a:r>
                  <a:rPr lang="ko-KR" altLang="en-US" sz="1100" b="1" dirty="0"/>
                  <a:t> </a:t>
                </a:r>
                <a14:m>
                  <m:oMath xmlns:m="http://schemas.openxmlformats.org/officeDocument/2006/math">
                    <m:f>
                      <m:fPr>
                        <m:ctrlPr>
                          <a:rPr lang="en-US" altLang="ko-KR" sz="1100" b="1" i="1">
                            <a:latin typeface="Cambria Math" panose="02040503050406030204" pitchFamily="18" charset="0"/>
                          </a:rPr>
                        </m:ctrlPr>
                      </m:fPr>
                      <m:num>
                        <m:r>
                          <a:rPr lang="ko-KR" altLang="en-US" sz="1100" b="1" i="1">
                            <a:latin typeface="Cambria Math"/>
                          </a:rPr>
                          <m:t>성공률</m:t>
                        </m:r>
                      </m:num>
                      <m:den>
                        <m:r>
                          <a:rPr lang="ko-KR" altLang="en-US" sz="1100" b="1" i="1">
                            <a:latin typeface="Cambria Math"/>
                          </a:rPr>
                          <m:t>실패률</m:t>
                        </m:r>
                      </m:den>
                    </m:f>
                  </m:oMath>
                </a14:m>
                <a:r>
                  <a:rPr lang="ko-KR" altLang="en-US" sz="1100" dirty="0"/>
                  <a:t> </a:t>
                </a:r>
                <a:r>
                  <a:rPr lang="en-US" altLang="ko-KR" sz="1100" dirty="0"/>
                  <a:t>=</a:t>
                </a:r>
                <a:r>
                  <a:rPr lang="ko-KR" altLang="en-US" sz="1100" dirty="0"/>
                  <a:t>  </a:t>
                </a:r>
                <a14:m>
                  <m:oMath xmlns:m="http://schemas.openxmlformats.org/officeDocument/2006/math">
                    <m:f>
                      <m:fPr>
                        <m:ctrlPr>
                          <a:rPr lang="en-US" altLang="ko-KR" sz="1100" i="1" dirty="0">
                            <a:latin typeface="Cambria Math" panose="02040503050406030204" pitchFamily="18" charset="0"/>
                          </a:rPr>
                        </m:ctrlPr>
                      </m:fPr>
                      <m:num>
                        <m:r>
                          <a:rPr lang="en-US" altLang="ko-KR" sz="1100" i="1" dirty="0">
                            <a:latin typeface="Cambria Math"/>
                          </a:rPr>
                          <m:t>𝑝</m:t>
                        </m:r>
                      </m:num>
                      <m:den>
                        <m:r>
                          <a:rPr lang="en-US" altLang="ko-KR" sz="1100" i="1" dirty="0">
                            <a:latin typeface="Cambria Math"/>
                          </a:rPr>
                          <m:t>1−</m:t>
                        </m:r>
                        <m:r>
                          <a:rPr lang="en-US" altLang="ko-KR" sz="1100" i="1" dirty="0">
                            <a:latin typeface="Cambria Math"/>
                          </a:rPr>
                          <m:t>𝑝</m:t>
                        </m:r>
                      </m:den>
                    </m:f>
                  </m:oMath>
                </a14:m>
                <a:r>
                  <a:rPr lang="en-US" altLang="ko-KR" sz="1100" dirty="0"/>
                  <a:t>  =</a:t>
                </a:r>
                <a:r>
                  <a:rPr lang="en-US" altLang="ko-KR" sz="1100" dirty="0">
                    <a:sym typeface="Wingdings" panose="05000000000000000000" pitchFamily="2" charset="2"/>
                  </a:rPr>
                  <a:t> </a:t>
                </a:r>
                <a14:m>
                  <m:oMath xmlns:m="http://schemas.openxmlformats.org/officeDocument/2006/math">
                    <m:f>
                      <m:fPr>
                        <m:ctrlPr>
                          <a:rPr lang="en-US" altLang="ko-KR" sz="1100" b="1" i="1">
                            <a:latin typeface="Cambria Math" panose="02040503050406030204" pitchFamily="18" charset="0"/>
                          </a:rPr>
                        </m:ctrlPr>
                      </m:fPr>
                      <m:num>
                        <m:r>
                          <a:rPr lang="en-US" altLang="ko-KR" sz="1100" b="1" i="1">
                            <a:latin typeface="Cambria Math" panose="02040503050406030204" pitchFamily="18" charset="0"/>
                          </a:rPr>
                          <m:t> </m:t>
                        </m:r>
                        <m:r>
                          <a:rPr lang="ko-KR" altLang="en-US" sz="1100" b="1" i="1">
                            <a:latin typeface="Cambria Math" panose="02040503050406030204" pitchFamily="18" charset="0"/>
                          </a:rPr>
                          <m:t>사건이</m:t>
                        </m:r>
                        <m:r>
                          <a:rPr lang="en-US" altLang="ko-KR" sz="1100" b="1" i="1">
                            <a:latin typeface="Cambria Math" panose="02040503050406030204" pitchFamily="18" charset="0"/>
                          </a:rPr>
                          <m:t> </m:t>
                        </m:r>
                        <m:r>
                          <a:rPr lang="ko-KR" altLang="en-US" sz="1100" b="1" i="1">
                            <a:latin typeface="Cambria Math" panose="02040503050406030204" pitchFamily="18" charset="0"/>
                          </a:rPr>
                          <m:t>발생할</m:t>
                        </m:r>
                        <m:r>
                          <a:rPr lang="en-US" altLang="ko-KR" sz="1100" b="1" i="1">
                            <a:latin typeface="Cambria Math" panose="02040503050406030204" pitchFamily="18" charset="0"/>
                          </a:rPr>
                          <m:t> </m:t>
                        </m:r>
                        <m:r>
                          <a:rPr lang="ko-KR" altLang="en-US" sz="1100" b="1" i="1">
                            <a:latin typeface="Cambria Math" panose="02040503050406030204" pitchFamily="18" charset="0"/>
                          </a:rPr>
                          <m:t>확</m:t>
                        </m:r>
                        <m:r>
                          <a:rPr lang="ko-KR" altLang="en-US" sz="1100" b="1" i="1">
                            <a:latin typeface="Cambria Math"/>
                          </a:rPr>
                          <m:t>률</m:t>
                        </m:r>
                        <m:r>
                          <a:rPr lang="en-US" altLang="ko-KR" sz="1100" b="1" i="1">
                            <a:latin typeface="Cambria Math" panose="02040503050406030204" pitchFamily="18" charset="0"/>
                          </a:rPr>
                          <m:t>(</m:t>
                        </m:r>
                        <m:r>
                          <a:rPr lang="ko-KR" altLang="en-US" sz="1100" b="1" i="1" smtClean="0">
                            <a:solidFill>
                              <a:srgbClr val="FF0000"/>
                            </a:solidFill>
                            <a:latin typeface="Cambria Math" panose="02040503050406030204" pitchFamily="18" charset="0"/>
                          </a:rPr>
                          <m:t>부도기업</m:t>
                        </m:r>
                        <m:r>
                          <a:rPr lang="en-US" altLang="ko-KR" sz="1100" b="1" i="1">
                            <a:solidFill>
                              <a:srgbClr val="FF0000"/>
                            </a:solidFill>
                            <a:latin typeface="Cambria Math" panose="02040503050406030204" pitchFamily="18" charset="0"/>
                          </a:rPr>
                          <m:t>)</m:t>
                        </m:r>
                      </m:num>
                      <m:den>
                        <m:r>
                          <a:rPr lang="ko-KR" altLang="en-US" sz="1100" b="1" i="1">
                            <a:latin typeface="Cambria Math" panose="02040503050406030204" pitchFamily="18" charset="0"/>
                          </a:rPr>
                          <m:t>사건이</m:t>
                        </m:r>
                        <m:r>
                          <a:rPr lang="en-US" altLang="ko-KR" sz="1100" b="1" i="1">
                            <a:latin typeface="Cambria Math" panose="02040503050406030204" pitchFamily="18" charset="0"/>
                          </a:rPr>
                          <m:t> </m:t>
                        </m:r>
                        <m:r>
                          <a:rPr lang="ko-KR" altLang="en-US" sz="1100" b="1" i="1">
                            <a:latin typeface="Cambria Math" panose="02040503050406030204" pitchFamily="18" charset="0"/>
                          </a:rPr>
                          <m:t>발생하지</m:t>
                        </m:r>
                        <m:r>
                          <a:rPr lang="en-US" altLang="ko-KR" sz="1100" b="1" i="1">
                            <a:latin typeface="Cambria Math" panose="02040503050406030204" pitchFamily="18" charset="0"/>
                          </a:rPr>
                          <m:t> </m:t>
                        </m:r>
                        <m:r>
                          <a:rPr lang="ko-KR" altLang="en-US" sz="1100" b="1" i="1">
                            <a:latin typeface="Cambria Math" panose="02040503050406030204" pitchFamily="18" charset="0"/>
                          </a:rPr>
                          <m:t>않을</m:t>
                        </m:r>
                        <m:r>
                          <a:rPr lang="en-US" altLang="ko-KR" sz="1100" b="1" i="1">
                            <a:latin typeface="Cambria Math" panose="02040503050406030204" pitchFamily="18" charset="0"/>
                          </a:rPr>
                          <m:t> </m:t>
                        </m:r>
                        <m:r>
                          <a:rPr lang="ko-KR" altLang="en-US" sz="1100" b="1" i="1">
                            <a:latin typeface="Cambria Math" panose="02040503050406030204" pitchFamily="18" charset="0"/>
                          </a:rPr>
                          <m:t>확</m:t>
                        </m:r>
                        <m:r>
                          <a:rPr lang="ko-KR" altLang="en-US" sz="1100" b="1" i="1">
                            <a:latin typeface="Cambria Math"/>
                          </a:rPr>
                          <m:t>률</m:t>
                        </m:r>
                        <m:r>
                          <a:rPr lang="en-US" altLang="ko-KR" sz="1100" b="1" i="1">
                            <a:latin typeface="Cambria Math" panose="02040503050406030204" pitchFamily="18" charset="0"/>
                          </a:rPr>
                          <m:t>(</m:t>
                        </m:r>
                        <m:r>
                          <a:rPr lang="ko-KR" altLang="en-US" sz="1100" b="1" i="1" smtClean="0">
                            <a:solidFill>
                              <a:srgbClr val="FF0000"/>
                            </a:solidFill>
                            <a:latin typeface="Cambria Math" panose="02040503050406030204" pitchFamily="18" charset="0"/>
                          </a:rPr>
                          <m:t>정상</m:t>
                        </m:r>
                        <m:r>
                          <a:rPr lang="ko-KR" altLang="en-US" sz="1100" b="1" i="1">
                            <a:solidFill>
                              <a:srgbClr val="FF0000"/>
                            </a:solidFill>
                            <a:latin typeface="Cambria Math" panose="02040503050406030204" pitchFamily="18" charset="0"/>
                          </a:rPr>
                          <m:t>기업</m:t>
                        </m:r>
                        <m:r>
                          <a:rPr lang="en-US" altLang="ko-KR" sz="1100" b="1" i="1">
                            <a:latin typeface="Cambria Math" panose="02040503050406030204" pitchFamily="18" charset="0"/>
                          </a:rPr>
                          <m:t>)</m:t>
                        </m:r>
                      </m:den>
                    </m:f>
                  </m:oMath>
                </a14:m>
                <a:r>
                  <a:rPr lang="en-US" altLang="ko-KR" sz="1100" kern="0" dirty="0">
                    <a:solidFill>
                      <a:srgbClr val="000000"/>
                    </a:solidFill>
                    <a:latin typeface="+mj-ea"/>
                  </a:rPr>
                  <a:t> = </a:t>
                </a:r>
                <a:r>
                  <a:rPr lang="ko-KR" altLang="en-US" sz="1100" kern="0" dirty="0">
                    <a:solidFill>
                      <a:srgbClr val="000000"/>
                    </a:solidFill>
                    <a:latin typeface="+mj-ea"/>
                  </a:rPr>
                  <a:t> </a:t>
                </a:r>
                <a14:m>
                  <m:oMath xmlns:m="http://schemas.openxmlformats.org/officeDocument/2006/math">
                    <m:f>
                      <m:fPr>
                        <m:ctrlPr>
                          <a:rPr lang="en-US" altLang="ko-KR" sz="1100" i="1" kern="0">
                            <a:solidFill>
                              <a:srgbClr val="000000"/>
                            </a:solidFill>
                            <a:latin typeface="Cambria Math" panose="02040503050406030204" pitchFamily="18" charset="0"/>
                          </a:rPr>
                        </m:ctrlPr>
                      </m:fPr>
                      <m:num>
                        <m:f>
                          <m:fPr>
                            <m:ctrlPr>
                              <a:rPr lang="en-US" altLang="ko-KR" sz="1100" i="1" kern="0">
                                <a:solidFill>
                                  <a:srgbClr val="000000"/>
                                </a:solidFill>
                                <a:latin typeface="Cambria Math" panose="02040503050406030204" pitchFamily="18" charset="0"/>
                              </a:rPr>
                            </m:ctrlPr>
                          </m:fPr>
                          <m:num>
                            <m:sSub>
                              <m:sSubPr>
                                <m:ctrlPr>
                                  <a:rPr lang="en-US" altLang="ko-KR" sz="1100" i="1" kern="0">
                                    <a:solidFill>
                                      <a:srgbClr val="000000"/>
                                    </a:solidFill>
                                    <a:latin typeface="Cambria Math" panose="02040503050406030204" pitchFamily="18" charset="0"/>
                                  </a:rPr>
                                </m:ctrlPr>
                              </m:sSubPr>
                              <m:e>
                                <m:r>
                                  <a:rPr lang="en-US" altLang="ko-KR" sz="1100" i="1" kern="0">
                                    <a:solidFill>
                                      <a:srgbClr val="000000"/>
                                    </a:solidFill>
                                    <a:latin typeface="Cambria Math" panose="02040503050406030204" pitchFamily="18" charset="0"/>
                                  </a:rPr>
                                  <m:t>𝑝</m:t>
                                </m:r>
                              </m:e>
                              <m:sub>
                                <m:r>
                                  <a:rPr lang="en-US" altLang="ko-KR" sz="1100" i="1" kern="0">
                                    <a:solidFill>
                                      <a:srgbClr val="000000"/>
                                    </a:solidFill>
                                    <a:latin typeface="Cambria Math" panose="02040503050406030204" pitchFamily="18" charset="0"/>
                                  </a:rPr>
                                  <m:t>1</m:t>
                                </m:r>
                              </m:sub>
                            </m:sSub>
                          </m:num>
                          <m:den>
                            <m:r>
                              <a:rPr lang="en-US" altLang="ko-KR" sz="1100" i="1" kern="0">
                                <a:solidFill>
                                  <a:srgbClr val="000000"/>
                                </a:solidFill>
                                <a:latin typeface="Cambria Math" panose="02040503050406030204" pitchFamily="18" charset="0"/>
                              </a:rPr>
                              <m:t>1−  </m:t>
                            </m:r>
                            <m:sSub>
                              <m:sSubPr>
                                <m:ctrlPr>
                                  <a:rPr lang="en-US" altLang="ko-KR" sz="1100" i="1" kern="0">
                                    <a:solidFill>
                                      <a:srgbClr val="000000"/>
                                    </a:solidFill>
                                    <a:latin typeface="Cambria Math" panose="02040503050406030204" pitchFamily="18" charset="0"/>
                                  </a:rPr>
                                </m:ctrlPr>
                              </m:sSubPr>
                              <m:e>
                                <m:r>
                                  <a:rPr lang="en-US" altLang="ko-KR" sz="1100" i="1" kern="0">
                                    <a:solidFill>
                                      <a:srgbClr val="000000"/>
                                    </a:solidFill>
                                    <a:latin typeface="Cambria Math" panose="02040503050406030204" pitchFamily="18" charset="0"/>
                                  </a:rPr>
                                  <m:t>𝑝</m:t>
                                </m:r>
                              </m:e>
                              <m:sub>
                                <m:r>
                                  <a:rPr lang="en-US" altLang="ko-KR" sz="1100" i="1" kern="0">
                                    <a:solidFill>
                                      <a:srgbClr val="000000"/>
                                    </a:solidFill>
                                    <a:latin typeface="Cambria Math" panose="02040503050406030204" pitchFamily="18" charset="0"/>
                                  </a:rPr>
                                  <m:t>1</m:t>
                                </m:r>
                              </m:sub>
                            </m:sSub>
                          </m:den>
                        </m:f>
                      </m:num>
                      <m:den>
                        <m:f>
                          <m:fPr>
                            <m:ctrlPr>
                              <a:rPr lang="en-US" altLang="ko-KR" sz="1100" i="1" kern="0">
                                <a:solidFill>
                                  <a:srgbClr val="000000"/>
                                </a:solidFill>
                                <a:latin typeface="Cambria Math" panose="02040503050406030204" pitchFamily="18" charset="0"/>
                              </a:rPr>
                            </m:ctrlPr>
                          </m:fPr>
                          <m:num>
                            <m:sSub>
                              <m:sSubPr>
                                <m:ctrlPr>
                                  <a:rPr lang="en-US" altLang="ko-KR" sz="1100" i="1" kern="0">
                                    <a:solidFill>
                                      <a:srgbClr val="000000"/>
                                    </a:solidFill>
                                    <a:latin typeface="Cambria Math" panose="02040503050406030204" pitchFamily="18" charset="0"/>
                                  </a:rPr>
                                </m:ctrlPr>
                              </m:sSubPr>
                              <m:e>
                                <m:r>
                                  <a:rPr lang="en-US" altLang="ko-KR" sz="1100" i="1" kern="0">
                                    <a:solidFill>
                                      <a:srgbClr val="000000"/>
                                    </a:solidFill>
                                    <a:latin typeface="Cambria Math" panose="02040503050406030204" pitchFamily="18" charset="0"/>
                                  </a:rPr>
                                  <m:t>𝑝</m:t>
                                </m:r>
                              </m:e>
                              <m:sub>
                                <m:r>
                                  <a:rPr lang="en-US" altLang="ko-KR" sz="1100" i="1" kern="0">
                                    <a:solidFill>
                                      <a:srgbClr val="000000"/>
                                    </a:solidFill>
                                    <a:latin typeface="Cambria Math" panose="02040503050406030204" pitchFamily="18" charset="0"/>
                                  </a:rPr>
                                  <m:t>0</m:t>
                                </m:r>
                              </m:sub>
                            </m:sSub>
                          </m:num>
                          <m:den>
                            <m:r>
                              <a:rPr lang="en-US" altLang="ko-KR" sz="1100" i="1" kern="0">
                                <a:solidFill>
                                  <a:srgbClr val="000000"/>
                                </a:solidFill>
                                <a:latin typeface="Cambria Math" panose="02040503050406030204" pitchFamily="18" charset="0"/>
                              </a:rPr>
                              <m:t>1−  </m:t>
                            </m:r>
                            <m:sSub>
                              <m:sSubPr>
                                <m:ctrlPr>
                                  <a:rPr lang="en-US" altLang="ko-KR" sz="1100" i="1" kern="0">
                                    <a:solidFill>
                                      <a:srgbClr val="000000"/>
                                    </a:solidFill>
                                    <a:latin typeface="Cambria Math" panose="02040503050406030204" pitchFamily="18" charset="0"/>
                                  </a:rPr>
                                </m:ctrlPr>
                              </m:sSubPr>
                              <m:e>
                                <m:r>
                                  <a:rPr lang="en-US" altLang="ko-KR" sz="1100" i="1" kern="0">
                                    <a:solidFill>
                                      <a:srgbClr val="000000"/>
                                    </a:solidFill>
                                    <a:latin typeface="Cambria Math" panose="02040503050406030204" pitchFamily="18" charset="0"/>
                                  </a:rPr>
                                  <m:t>𝑝</m:t>
                                </m:r>
                              </m:e>
                              <m:sub>
                                <m:r>
                                  <a:rPr lang="en-US" altLang="ko-KR" sz="1100" i="1" kern="0">
                                    <a:solidFill>
                                      <a:srgbClr val="000000"/>
                                    </a:solidFill>
                                    <a:latin typeface="Cambria Math" panose="02040503050406030204" pitchFamily="18" charset="0"/>
                                  </a:rPr>
                                  <m:t>0</m:t>
                                </m:r>
                              </m:sub>
                            </m:sSub>
                          </m:den>
                        </m:f>
                      </m:den>
                    </m:f>
                  </m:oMath>
                </a14:m>
                <a:r>
                  <a:rPr lang="en-US" altLang="ko-KR" sz="1100" kern="0" dirty="0">
                    <a:solidFill>
                      <a:srgbClr val="000000"/>
                    </a:solidFill>
                    <a:latin typeface="+mj-ea"/>
                  </a:rPr>
                  <a:t>  = </a:t>
                </a:r>
                <a14:m>
                  <m:oMath xmlns:m="http://schemas.openxmlformats.org/officeDocument/2006/math">
                    <m:f>
                      <m:fPr>
                        <m:ctrlPr>
                          <a:rPr lang="en-US" altLang="ko-KR" sz="1100" i="1" kern="0">
                            <a:solidFill>
                              <a:srgbClr val="000000"/>
                            </a:solidFill>
                            <a:latin typeface="Cambria Math" panose="02040503050406030204" pitchFamily="18" charset="0"/>
                          </a:rPr>
                        </m:ctrlPr>
                      </m:fPr>
                      <m:num>
                        <m:sSup>
                          <m:sSupPr>
                            <m:ctrlPr>
                              <a:rPr lang="en-US" altLang="ko-KR" sz="1100" i="1">
                                <a:latin typeface="Cambria Math" panose="02040503050406030204" pitchFamily="18" charset="0"/>
                              </a:rPr>
                            </m:ctrlPr>
                          </m:sSupPr>
                          <m:e>
                            <m:r>
                              <a:rPr lang="en-US" altLang="ko-KR" sz="1100" i="1">
                                <a:latin typeface="Cambria Math" panose="02040503050406030204" pitchFamily="18" charset="0"/>
                              </a:rPr>
                              <m:t>𝑒</m:t>
                            </m:r>
                          </m:e>
                          <m:sup>
                            <m:sSub>
                              <m:sSubPr>
                                <m:ctrlPr>
                                  <a:rPr lang="en-US" altLang="ko-KR" sz="1100" i="1">
                                    <a:latin typeface="Cambria Math" panose="02040503050406030204" pitchFamily="18" charset="0"/>
                                  </a:rPr>
                                </m:ctrlPr>
                              </m:sSubPr>
                              <m:e>
                                <m:r>
                                  <a:rPr lang="en-US" altLang="ko-KR" sz="1100" i="1">
                                    <a:latin typeface="Cambria Math" panose="02040503050406030204" pitchFamily="18" charset="0"/>
                                  </a:rPr>
                                  <m:t>(</m:t>
                                </m:r>
                                <m:r>
                                  <a:rPr lang="ko-KR" altLang="en-US" sz="1100" i="1">
                                    <a:latin typeface="Cambria Math" panose="02040503050406030204" pitchFamily="18" charset="0"/>
                                  </a:rPr>
                                  <m:t>𝛽</m:t>
                                </m:r>
                              </m:e>
                              <m:sub>
                                <m:r>
                                  <a:rPr lang="en-US" altLang="ko-KR" sz="1100" i="1">
                                    <a:latin typeface="Cambria Math" panose="02040503050406030204" pitchFamily="18" charset="0"/>
                                  </a:rPr>
                                  <m:t>0</m:t>
                                </m:r>
                              </m:sub>
                            </m:sSub>
                            <m:r>
                              <m:rPr>
                                <m:nor/>
                              </m:rPr>
                              <a:rPr lang="en-US" altLang="ko-KR" sz="1100" dirty="0"/>
                              <m:t> + </m:t>
                            </m:r>
                            <m:sSub>
                              <m:sSubPr>
                                <m:ctrlPr>
                                  <a:rPr lang="en-US" altLang="ko-KR" sz="1100" i="1">
                                    <a:latin typeface="Cambria Math" panose="02040503050406030204" pitchFamily="18" charset="0"/>
                                  </a:rPr>
                                </m:ctrlPr>
                              </m:sSubPr>
                              <m:e>
                                <m:r>
                                  <a:rPr lang="ko-KR" altLang="en-US" sz="1100" i="1">
                                    <a:latin typeface="Cambria Math" panose="02040503050406030204" pitchFamily="18" charset="0"/>
                                  </a:rPr>
                                  <m:t>𝛽</m:t>
                                </m:r>
                              </m:e>
                              <m:sub>
                                <m:r>
                                  <a:rPr lang="en-US" altLang="ko-KR" sz="1100" i="1">
                                    <a:latin typeface="Cambria Math" panose="02040503050406030204" pitchFamily="18" charset="0"/>
                                  </a:rPr>
                                  <m:t>1</m:t>
                                </m:r>
                              </m:sub>
                            </m:sSub>
                            <m:r>
                              <m:rPr>
                                <m:nor/>
                              </m:rPr>
                              <a:rPr lang="en-US" altLang="ko-KR" sz="1100">
                                <a:latin typeface="Cambria Math" panose="02040503050406030204" pitchFamily="18" charset="0"/>
                              </a:rPr>
                              <m:t>)</m:t>
                            </m:r>
                            <m:r>
                              <m:rPr>
                                <m:nor/>
                              </m:rPr>
                              <a:rPr lang="en-US" altLang="ko-KR" sz="1100" dirty="0"/>
                              <m:t> </m:t>
                            </m:r>
                          </m:sup>
                        </m:sSup>
                      </m:num>
                      <m:den>
                        <m:sSup>
                          <m:sSupPr>
                            <m:ctrlPr>
                              <a:rPr lang="en-US" altLang="ko-KR" sz="1100" i="1">
                                <a:latin typeface="Cambria Math" panose="02040503050406030204" pitchFamily="18" charset="0"/>
                              </a:rPr>
                            </m:ctrlPr>
                          </m:sSupPr>
                          <m:e>
                            <m:r>
                              <a:rPr lang="en-US" altLang="ko-KR" sz="1100" i="1">
                                <a:latin typeface="Cambria Math" panose="02040503050406030204" pitchFamily="18" charset="0"/>
                              </a:rPr>
                              <m:t>𝑒</m:t>
                            </m:r>
                          </m:e>
                          <m:sup>
                            <m:sSub>
                              <m:sSubPr>
                                <m:ctrlPr>
                                  <a:rPr lang="en-US" altLang="ko-KR" sz="1100" i="1">
                                    <a:latin typeface="Cambria Math" panose="02040503050406030204" pitchFamily="18" charset="0"/>
                                  </a:rPr>
                                </m:ctrlPr>
                              </m:sSubPr>
                              <m:e>
                                <m:r>
                                  <a:rPr lang="ko-KR" altLang="en-US" sz="1100" i="1">
                                    <a:latin typeface="Cambria Math" panose="02040503050406030204" pitchFamily="18" charset="0"/>
                                  </a:rPr>
                                  <m:t>𝛽</m:t>
                                </m:r>
                              </m:e>
                              <m:sub>
                                <m:r>
                                  <a:rPr lang="en-US" altLang="ko-KR" sz="1100" i="1">
                                    <a:latin typeface="Cambria Math" panose="02040503050406030204" pitchFamily="18" charset="0"/>
                                  </a:rPr>
                                  <m:t>0</m:t>
                                </m:r>
                              </m:sub>
                            </m:sSub>
                            <m:r>
                              <m:rPr>
                                <m:nor/>
                              </m:rPr>
                              <a:rPr lang="en-US" altLang="ko-KR" sz="1100" dirty="0"/>
                              <m:t>  </m:t>
                            </m:r>
                          </m:sup>
                        </m:sSup>
                      </m:den>
                    </m:f>
                  </m:oMath>
                </a14:m>
                <a:r>
                  <a:rPr lang="en-US" altLang="ko-KR" sz="1100" kern="0" dirty="0">
                    <a:solidFill>
                      <a:srgbClr val="000000"/>
                    </a:solidFill>
                    <a:latin typeface="+mj-ea"/>
                  </a:rPr>
                  <a:t>  = </a:t>
                </a:r>
                <a14:m>
                  <m:oMath xmlns:m="http://schemas.openxmlformats.org/officeDocument/2006/math">
                    <m:sSup>
                      <m:sSupPr>
                        <m:ctrlPr>
                          <a:rPr lang="en-US" altLang="ko-KR" sz="1100" i="1">
                            <a:latin typeface="Cambria Math" panose="02040503050406030204" pitchFamily="18" charset="0"/>
                          </a:rPr>
                        </m:ctrlPr>
                      </m:sSupPr>
                      <m:e>
                        <m:r>
                          <a:rPr lang="en-US" altLang="ko-KR" sz="1100" i="1">
                            <a:latin typeface="Cambria Math" panose="02040503050406030204" pitchFamily="18" charset="0"/>
                          </a:rPr>
                          <m:t>𝑒</m:t>
                        </m:r>
                      </m:e>
                      <m:sup>
                        <m:sSub>
                          <m:sSubPr>
                            <m:ctrlPr>
                              <a:rPr lang="en-US" altLang="ko-KR" sz="1100" i="1">
                                <a:latin typeface="Cambria Math" panose="02040503050406030204" pitchFamily="18" charset="0"/>
                              </a:rPr>
                            </m:ctrlPr>
                          </m:sSubPr>
                          <m:e>
                            <m:r>
                              <a:rPr lang="en-US" altLang="ko-KR" sz="1100" i="1">
                                <a:latin typeface="Cambria Math" panose="02040503050406030204" pitchFamily="18" charset="0"/>
                              </a:rPr>
                              <m:t>(</m:t>
                            </m:r>
                            <m:r>
                              <a:rPr lang="ko-KR" altLang="en-US" sz="1100" i="1">
                                <a:latin typeface="Cambria Math" panose="02040503050406030204" pitchFamily="18" charset="0"/>
                              </a:rPr>
                              <m:t>𝛽</m:t>
                            </m:r>
                          </m:e>
                          <m:sub>
                            <m:r>
                              <a:rPr lang="en-US" altLang="ko-KR" sz="1100" i="1">
                                <a:latin typeface="Cambria Math" panose="02040503050406030204" pitchFamily="18" charset="0"/>
                              </a:rPr>
                              <m:t>1</m:t>
                            </m:r>
                          </m:sub>
                        </m:sSub>
                        <m:r>
                          <m:rPr>
                            <m:nor/>
                          </m:rPr>
                          <a:rPr lang="en-US" altLang="ko-KR" sz="1100" dirty="0"/>
                          <m:t>) </m:t>
                        </m:r>
                      </m:sup>
                    </m:sSup>
                  </m:oMath>
                </a14:m>
                <a:r>
                  <a:rPr lang="ko-KR" altLang="en-US" sz="1100" dirty="0"/>
                  <a:t> </a:t>
                </a:r>
                <a:endParaRPr lang="en-US" altLang="ko-KR" sz="1100" dirty="0"/>
              </a:p>
              <a:p>
                <a:pPr fontAlgn="base" latinLnBrk="0">
                  <a:lnSpc>
                    <a:spcPct val="200000"/>
                  </a:lnSpc>
                </a:pPr>
                <a:r>
                  <a:rPr lang="en-US" altLang="ko-KR" sz="1100" b="1" dirty="0"/>
                  <a:t>(</a:t>
                </a:r>
                <a:r>
                  <a:rPr lang="ko-KR" altLang="en-US" sz="1100" b="1" dirty="0"/>
                  <a:t>성공</a:t>
                </a:r>
                <a:r>
                  <a:rPr lang="en-US" altLang="ko-KR" sz="1100" b="1" dirty="0"/>
                  <a:t>=1, </a:t>
                </a:r>
                <a:r>
                  <a:rPr lang="ko-KR" altLang="en-US" sz="1100" b="1" dirty="0"/>
                  <a:t>실패</a:t>
                </a:r>
                <a:r>
                  <a:rPr lang="en-US" altLang="ko-KR" sz="1100" b="1" dirty="0"/>
                  <a:t>=0 ,  </a:t>
                </a:r>
                <a:r>
                  <a:rPr lang="ko-KR" altLang="en-US" sz="1100" b="1" dirty="0"/>
                  <a:t>이항자료에서 성공률을 </a:t>
                </a:r>
                <a:r>
                  <a:rPr lang="en-US" altLang="ko-KR" sz="1100" b="1" dirty="0"/>
                  <a:t>p</a:t>
                </a:r>
                <a:r>
                  <a:rPr lang="ko-KR" altLang="en-US" sz="1100" b="1" dirty="0"/>
                  <a:t>인 경우</a:t>
                </a:r>
                <a:r>
                  <a:rPr lang="en-US" altLang="ko-KR" sz="1100" b="1" dirty="0"/>
                  <a:t> </a:t>
                </a:r>
                <a:r>
                  <a:rPr lang="en-US" altLang="ko-KR" sz="1100" b="1" dirty="0">
                    <a:solidFill>
                      <a:srgbClr val="FF0000"/>
                    </a:solidFill>
                  </a:rPr>
                  <a:t>( p</a:t>
                </a:r>
                <a:r>
                  <a:rPr lang="ko-KR" altLang="en-US" sz="1100" b="1" dirty="0">
                    <a:solidFill>
                      <a:srgbClr val="FF0000"/>
                    </a:solidFill>
                  </a:rPr>
                  <a:t>는 연구자의 관심 대상이 됨</a:t>
                </a:r>
                <a:r>
                  <a:rPr lang="en-US" altLang="ko-KR" sz="1100" b="1" dirty="0">
                    <a:solidFill>
                      <a:srgbClr val="FF0000"/>
                    </a:solidFill>
                  </a:rPr>
                  <a:t>)</a:t>
                </a:r>
              </a:p>
              <a:p>
                <a:pPr fontAlgn="base" latinLnBrk="0">
                  <a:lnSpc>
                    <a:spcPct val="200000"/>
                  </a:lnSpc>
                </a:pPr>
                <a:r>
                  <a:rPr lang="en-US" altLang="ko-KR" sz="1100" b="1" dirty="0"/>
                  <a:t>Odds</a:t>
                </a:r>
                <a:r>
                  <a:rPr lang="ko-KR" altLang="en-US" sz="1100" b="1" dirty="0"/>
                  <a:t>는 성공확률이 실패확률의 몇배인지 나타내는 항목</a:t>
                </a:r>
                <a:r>
                  <a:rPr lang="en-US" altLang="ko-KR" sz="1100" b="1" dirty="0"/>
                  <a:t>)</a:t>
                </a:r>
              </a:p>
              <a:p>
                <a:pPr marL="128588" indent="-128588" fontAlgn="base">
                  <a:lnSpc>
                    <a:spcPct val="150000"/>
                  </a:lnSpc>
                  <a:buFont typeface="Arial" panose="020B0604020202020204" pitchFamily="34" charset="0"/>
                  <a:buChar char="•"/>
                </a:pPr>
                <a:r>
                  <a:rPr lang="ko-KR" altLang="en-US" sz="1100" dirty="0"/>
                  <a:t>성공이 일어날 가능성이 높은 경우 </a:t>
                </a:r>
                <a:r>
                  <a:rPr lang="en-US" altLang="ko-KR" sz="1100" dirty="0"/>
                  <a:t>Odds</a:t>
                </a:r>
                <a:r>
                  <a:rPr lang="ko-KR" altLang="en-US" sz="1100" dirty="0"/>
                  <a:t>는 </a:t>
                </a:r>
                <a:r>
                  <a:rPr lang="en-US" altLang="ko-KR" sz="1100" dirty="0"/>
                  <a:t>1.0 </a:t>
                </a:r>
                <a:r>
                  <a:rPr lang="ko-KR" altLang="en-US" sz="1100" dirty="0"/>
                  <a:t>보다 크다</a:t>
                </a:r>
              </a:p>
              <a:p>
                <a:pPr marL="128588" indent="-128588" fontAlgn="base">
                  <a:lnSpc>
                    <a:spcPct val="150000"/>
                  </a:lnSpc>
                  <a:buFont typeface="Arial" panose="020B0604020202020204" pitchFamily="34" charset="0"/>
                  <a:buChar char="•"/>
                </a:pPr>
                <a:r>
                  <a:rPr lang="ko-KR" altLang="en-US" sz="1100" dirty="0"/>
                  <a:t>실패가 일어날 가능성이 높은 경우 </a:t>
                </a:r>
                <a:r>
                  <a:rPr lang="en-US" altLang="ko-KR" sz="1100" dirty="0"/>
                  <a:t>Odds</a:t>
                </a:r>
                <a:r>
                  <a:rPr lang="ko-KR" altLang="en-US" sz="1100" dirty="0"/>
                  <a:t>는 </a:t>
                </a:r>
                <a:r>
                  <a:rPr lang="en-US" altLang="ko-KR" sz="1100" dirty="0"/>
                  <a:t>1.0 </a:t>
                </a:r>
                <a:r>
                  <a:rPr lang="ko-KR" altLang="en-US" sz="1100" dirty="0"/>
                  <a:t>보다 작다</a:t>
                </a:r>
                <a:r>
                  <a:rPr lang="en-US" altLang="ko-KR" sz="1100" dirty="0"/>
                  <a:t>.</a:t>
                </a:r>
              </a:p>
              <a:p>
                <a:pPr marL="128588" indent="-128588" fontAlgn="base">
                  <a:lnSpc>
                    <a:spcPct val="150000"/>
                  </a:lnSpc>
                  <a:buFont typeface="Wingdings" panose="05000000000000000000" pitchFamily="2" charset="2"/>
                  <a:buChar char="à"/>
                </a:pPr>
                <a:r>
                  <a:rPr lang="en-US" altLang="ko-KR" sz="1100" dirty="0"/>
                  <a:t>odds = 1 </a:t>
                </a:r>
                <a:r>
                  <a:rPr lang="ko-KR" altLang="en-US" sz="1100" dirty="0"/>
                  <a:t>이면</a:t>
                </a:r>
                <a:r>
                  <a:rPr lang="en-US" altLang="ko-KR" sz="1100" dirty="0"/>
                  <a:t>, </a:t>
                </a:r>
                <a:r>
                  <a:rPr lang="ko-KR" altLang="en-US" sz="1100" dirty="0"/>
                  <a:t>성공확률과 실패확률이 같다</a:t>
                </a:r>
                <a:endParaRPr lang="en-US" altLang="ko-KR" sz="1100" dirty="0"/>
              </a:p>
              <a:p>
                <a:pPr marL="128588" indent="-128588" fontAlgn="base">
                  <a:lnSpc>
                    <a:spcPct val="150000"/>
                  </a:lnSpc>
                  <a:buFont typeface="Arial" panose="020B0604020202020204" pitchFamily="34" charset="0"/>
                  <a:buChar char="•"/>
                </a:pPr>
                <a:r>
                  <a:rPr lang="en-US" altLang="ko-KR" sz="1100" dirty="0"/>
                  <a:t>0 ≤ p,</a:t>
                </a:r>
                <a:r>
                  <a:rPr lang="ko-KR" altLang="en-US" sz="1100" dirty="0"/>
                  <a:t> </a:t>
                </a:r>
                <a:r>
                  <a:rPr lang="en-US" altLang="ko-KR" sz="1100" dirty="0"/>
                  <a:t>1-p ≤ 1</a:t>
                </a:r>
                <a:r>
                  <a:rPr lang="ko-KR" altLang="en-US" sz="1100" dirty="0"/>
                  <a:t>이므로 </a:t>
                </a:r>
                <a:r>
                  <a:rPr lang="en-US" altLang="ko-KR" sz="1100" dirty="0"/>
                  <a:t>0</a:t>
                </a:r>
                <a:r>
                  <a:rPr lang="ko-KR" altLang="en-US" sz="1100" dirty="0"/>
                  <a:t> </a:t>
                </a:r>
                <a:r>
                  <a:rPr lang="en-US" altLang="ko-KR" sz="1100" dirty="0"/>
                  <a:t>&lt;</a:t>
                </a:r>
                <a:r>
                  <a:rPr lang="ko-KR" altLang="en-US" sz="1100" dirty="0"/>
                  <a:t> </a:t>
                </a:r>
                <a:r>
                  <a:rPr lang="en-US" altLang="ko-KR" sz="1100" dirty="0"/>
                  <a:t>odd</a:t>
                </a:r>
                <a:r>
                  <a:rPr lang="ko-KR" altLang="en-US" sz="1100" dirty="0"/>
                  <a:t> </a:t>
                </a:r>
                <a:r>
                  <a:rPr lang="en-US" altLang="ko-KR" sz="1100" dirty="0"/>
                  <a:t>&lt; </a:t>
                </a:r>
                <a14:m>
                  <m:oMath xmlns:m="http://schemas.openxmlformats.org/officeDocument/2006/math">
                    <m:r>
                      <a:rPr lang="en-US" altLang="ko-KR" sz="1100" i="1">
                        <a:latin typeface="Cambria Math" panose="02040503050406030204" pitchFamily="18" charset="0"/>
                        <a:ea typeface="Cambria Math" panose="02040503050406030204" pitchFamily="18" charset="0"/>
                      </a:rPr>
                      <m:t>∞</m:t>
                    </m:r>
                  </m:oMath>
                </a14:m>
                <a:r>
                  <a:rPr lang="en-US" altLang="ko-KR" sz="1100" dirty="0"/>
                  <a:t> </a:t>
                </a:r>
                <a:r>
                  <a:rPr lang="ko-KR" altLang="en-US" sz="1100" dirty="0"/>
                  <a:t>의 값을 가진다</a:t>
                </a:r>
                <a:r>
                  <a:rPr lang="en-US" altLang="ko-KR" sz="1100" dirty="0"/>
                  <a:t>.</a:t>
                </a:r>
              </a:p>
            </p:txBody>
          </p:sp>
        </mc:Choice>
        <mc:Fallback xmlns="">
          <p:sp>
            <p:nvSpPr>
              <p:cNvPr id="34" name="직사각형 33">
                <a:extLst>
                  <a:ext uri="{FF2B5EF4-FFF2-40B4-BE49-F238E27FC236}">
                    <a16:creationId xmlns:a16="http://schemas.microsoft.com/office/drawing/2014/main" id="{C71ECF37-F870-FEA7-52BB-F5CC68616742}"/>
                  </a:ext>
                </a:extLst>
              </p:cNvPr>
              <p:cNvSpPr>
                <a:spLocks noRot="1" noChangeAspect="1" noMove="1" noResize="1" noEditPoints="1" noAdjustHandles="1" noChangeArrowheads="1" noChangeShapeType="1" noTextEdit="1"/>
              </p:cNvSpPr>
              <p:nvPr/>
            </p:nvSpPr>
            <p:spPr>
              <a:xfrm>
                <a:off x="511858" y="1442528"/>
                <a:ext cx="8164598" cy="2152962"/>
              </a:xfrm>
              <a:prstGeom prst="rect">
                <a:avLst/>
              </a:prstGeom>
              <a:blipFill>
                <a:blip r:embed="rId2"/>
                <a:stretch>
                  <a:fillRect b="-562"/>
                </a:stretch>
              </a:blipFill>
              <a:ln w="19050">
                <a:solidFill>
                  <a:schemeClr val="accent1"/>
                </a:solidFill>
              </a:ln>
            </p:spPr>
            <p:txBody>
              <a:bodyPr/>
              <a:lstStyle/>
              <a:p>
                <a:r>
                  <a:rPr lang="ko-KR" altLang="en-US">
                    <a:noFill/>
                  </a:rPr>
                  <a:t> </a:t>
                </a:r>
              </a:p>
            </p:txBody>
          </p:sp>
        </mc:Fallback>
      </mc:AlternateContent>
      <p:sp>
        <p:nvSpPr>
          <p:cNvPr id="36" name="TextBox 35">
            <a:extLst>
              <a:ext uri="{FF2B5EF4-FFF2-40B4-BE49-F238E27FC236}">
                <a16:creationId xmlns:a16="http://schemas.microsoft.com/office/drawing/2014/main" id="{9F7707FD-1150-FAA0-0710-CF62717AB3B8}"/>
              </a:ext>
            </a:extLst>
          </p:cNvPr>
          <p:cNvSpPr txBox="1"/>
          <p:nvPr/>
        </p:nvSpPr>
        <p:spPr>
          <a:xfrm>
            <a:off x="511858" y="1115583"/>
            <a:ext cx="1851703" cy="253916"/>
          </a:xfrm>
          <a:prstGeom prst="rect">
            <a:avLst/>
          </a:prstGeom>
          <a:solidFill>
            <a:schemeClr val="accent5">
              <a:lumMod val="20000"/>
              <a:lumOff val="80000"/>
            </a:schemeClr>
          </a:solidFill>
          <a:ln>
            <a:solidFill>
              <a:schemeClr val="accent1">
                <a:lumMod val="20000"/>
                <a:lumOff val="80000"/>
              </a:schemeClr>
            </a:solidFill>
          </a:ln>
        </p:spPr>
        <p:txBody>
          <a:bodyPr wrap="square" rtlCol="0">
            <a:spAutoFit/>
          </a:bodyPr>
          <a:lstStyle/>
          <a:p>
            <a:r>
              <a:rPr lang="en-US" altLang="ko-KR" sz="1050" dirty="0"/>
              <a:t>Odds Ratio</a:t>
            </a:r>
            <a:r>
              <a:rPr lang="ko-KR" altLang="en-US" sz="1050" dirty="0"/>
              <a:t> 의미와 해석</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C9335FE-3EED-1735-146C-9F9C14741472}"/>
                  </a:ext>
                </a:extLst>
              </p:cNvPr>
              <p:cNvSpPr txBox="1"/>
              <p:nvPr/>
            </p:nvSpPr>
            <p:spPr>
              <a:xfrm>
                <a:off x="511858" y="3777776"/>
                <a:ext cx="6718684" cy="584199"/>
              </a:xfrm>
              <a:prstGeom prst="rect">
                <a:avLst/>
              </a:prstGeom>
              <a:noFill/>
              <a:ln>
                <a:solidFill>
                  <a:schemeClr val="accent1"/>
                </a:solidFill>
              </a:ln>
            </p:spPr>
            <p:txBody>
              <a:bodyPr wrap="square" rtlCol="0">
                <a:spAutoFit/>
              </a:bodyPr>
              <a:lstStyle/>
              <a:p>
                <a:r>
                  <a:rPr lang="en-US" altLang="ko-KR" sz="1200" b="1" i="1" dirty="0"/>
                  <a:t>Odds</a:t>
                </a:r>
                <a:r>
                  <a:rPr lang="ko-KR" altLang="en-US" sz="1200" b="1" i="1" dirty="0"/>
                  <a:t> 값의 범위는</a:t>
                </a:r>
                <a:r>
                  <a:rPr lang="en-US" altLang="ko-KR" sz="1200" b="1" i="1" dirty="0"/>
                  <a:t> 0 &lt; Odds &lt; </a:t>
                </a:r>
                <a:r>
                  <a:rPr lang="ko-KR" altLang="en-US" sz="1200" b="1" i="1" dirty="0"/>
                  <a:t>무한대 이므로 </a:t>
                </a:r>
                <a:r>
                  <a:rPr lang="ko-KR" altLang="en-US" sz="1200" b="1" i="1" dirty="0" err="1"/>
                  <a:t>로짓변환을</a:t>
                </a:r>
                <a:r>
                  <a:rPr lang="ko-KR" altLang="en-US" sz="1200" b="1" i="1" dirty="0"/>
                  <a:t> 하면 </a:t>
                </a:r>
                <a:r>
                  <a:rPr lang="ko-KR" altLang="en-US" sz="1200" b="1" i="1" dirty="0">
                    <a:solidFill>
                      <a:srgbClr val="000000"/>
                    </a:solidFill>
                    <a:latin typeface="se-nanumgothic"/>
                  </a:rPr>
                  <a:t>로지스틱 회귀모형</a:t>
                </a:r>
                <a:r>
                  <a:rPr lang="en-US" altLang="ko-KR" sz="1200" b="1" i="1" dirty="0">
                    <a:solidFill>
                      <a:srgbClr val="000000"/>
                    </a:solidFill>
                    <a:latin typeface="se-nanumgothic"/>
                    <a:sym typeface="Wingdings" panose="05000000000000000000" pitchFamily="2" charset="2"/>
                  </a:rPr>
                  <a:t>  </a:t>
                </a:r>
              </a:p>
              <a:p>
                <a:r>
                  <a:rPr lang="en-US" altLang="ko-KR" sz="1200" dirty="0"/>
                  <a:t>ln(</a:t>
                </a:r>
                <a14:m>
                  <m:oMath xmlns:m="http://schemas.openxmlformats.org/officeDocument/2006/math">
                    <m:f>
                      <m:fPr>
                        <m:ctrlPr>
                          <a:rPr lang="en-US" altLang="ko-KR" sz="1200" i="1">
                            <a:latin typeface="Cambria Math" panose="02040503050406030204" pitchFamily="18" charset="0"/>
                          </a:rPr>
                        </m:ctrlPr>
                      </m:fPr>
                      <m:num>
                        <m:r>
                          <a:rPr lang="en-US" altLang="ko-KR" sz="1200" i="1">
                            <a:latin typeface="Cambria Math" panose="02040503050406030204" pitchFamily="18" charset="0"/>
                          </a:rPr>
                          <m:t>𝑝</m:t>
                        </m:r>
                      </m:num>
                      <m:den>
                        <m:r>
                          <a:rPr lang="en-US" altLang="ko-KR" sz="1200" i="1">
                            <a:latin typeface="Cambria Math" panose="02040503050406030204" pitchFamily="18" charset="0"/>
                          </a:rPr>
                          <m:t>1−</m:t>
                        </m:r>
                        <m:r>
                          <a:rPr lang="en-US" altLang="ko-KR" sz="1200" i="1">
                            <a:latin typeface="Cambria Math" panose="02040503050406030204" pitchFamily="18" charset="0"/>
                          </a:rPr>
                          <m:t>𝑝</m:t>
                        </m:r>
                        <m:r>
                          <a:rPr lang="en-US" altLang="ko-KR" sz="1200" i="1">
                            <a:latin typeface="Cambria Math" panose="02040503050406030204" pitchFamily="18" charset="0"/>
                          </a:rPr>
                          <m:t>)</m:t>
                        </m:r>
                      </m:den>
                    </m:f>
                  </m:oMath>
                </a14:m>
                <a:r>
                  <a:rPr lang="en-US" altLang="ko-KR" sz="1200" dirty="0"/>
                  <a:t>)  =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0</m:t>
                        </m:r>
                      </m:sub>
                    </m:sSub>
                  </m:oMath>
                </a14:m>
                <a:r>
                  <a:rPr lang="en-US" altLang="ko-KR" sz="1200" dirty="0"/>
                  <a:t> +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1</m:t>
                        </m:r>
                      </m:sub>
                    </m:sSub>
                  </m:oMath>
                </a14:m>
                <a:r>
                  <a:rPr lang="en-US" altLang="ko-KR" sz="1200" dirty="0"/>
                  <a:t>X </a:t>
                </a:r>
                <a:r>
                  <a:rPr lang="ko-KR" altLang="en-US" sz="1200" dirty="0"/>
                  <a:t>에서 자연로그 </a:t>
                </a:r>
                <a:r>
                  <a:rPr lang="en-US" altLang="ko-KR" sz="1200" dirty="0"/>
                  <a:t>e</a:t>
                </a:r>
                <a:r>
                  <a:rPr lang="ko-KR" altLang="en-US" sz="1200" dirty="0" err="1"/>
                  <a:t>를</a:t>
                </a:r>
                <a:r>
                  <a:rPr lang="ko-KR" altLang="en-US" sz="1200" dirty="0"/>
                  <a:t> 취하면 </a:t>
                </a:r>
                <a:r>
                  <a:rPr lang="en-US" altLang="ko-KR" sz="1200" dirty="0"/>
                  <a:t>-&gt;</a:t>
                </a:r>
                <a:r>
                  <a:rPr lang="ko-KR" altLang="en-US" sz="1200" dirty="0"/>
                  <a:t> </a:t>
                </a:r>
                <a:r>
                  <a:rPr lang="en-US" altLang="ko-KR" sz="1200" dirty="0"/>
                  <a:t> (</a:t>
                </a:r>
                <a14:m>
                  <m:oMath xmlns:m="http://schemas.openxmlformats.org/officeDocument/2006/math">
                    <m:f>
                      <m:fPr>
                        <m:ctrlPr>
                          <a:rPr lang="en-US" altLang="ko-KR" sz="1200" i="1">
                            <a:latin typeface="Cambria Math" panose="02040503050406030204" pitchFamily="18" charset="0"/>
                          </a:rPr>
                        </m:ctrlPr>
                      </m:fPr>
                      <m:num>
                        <m:r>
                          <a:rPr lang="en-US" altLang="ko-KR" sz="1200" i="1">
                            <a:latin typeface="Cambria Math" panose="02040503050406030204" pitchFamily="18" charset="0"/>
                          </a:rPr>
                          <m:t>𝑝</m:t>
                        </m:r>
                      </m:num>
                      <m:den>
                        <m:r>
                          <a:rPr lang="en-US" altLang="ko-KR" sz="1200" i="1">
                            <a:latin typeface="Cambria Math" panose="02040503050406030204" pitchFamily="18" charset="0"/>
                          </a:rPr>
                          <m:t>1−</m:t>
                        </m:r>
                        <m:r>
                          <a:rPr lang="en-US" altLang="ko-KR" sz="1200" i="1">
                            <a:latin typeface="Cambria Math" panose="02040503050406030204" pitchFamily="18" charset="0"/>
                          </a:rPr>
                          <m:t>𝑝</m:t>
                        </m:r>
                      </m:den>
                    </m:f>
                  </m:oMath>
                </a14:m>
                <a:r>
                  <a:rPr lang="en-US" altLang="ko-KR" sz="1200" dirty="0"/>
                  <a:t>)  =  </a:t>
                </a:r>
                <a14:m>
                  <m:oMath xmlns:m="http://schemas.openxmlformats.org/officeDocument/2006/math">
                    <m:sSup>
                      <m:sSupPr>
                        <m:ctrlPr>
                          <a:rPr lang="en-US" altLang="ko-KR" sz="1200" i="1">
                            <a:latin typeface="Cambria Math" panose="02040503050406030204" pitchFamily="18" charset="0"/>
                          </a:rPr>
                        </m:ctrlPr>
                      </m:sSupPr>
                      <m:e>
                        <m:r>
                          <a:rPr lang="en-US" altLang="ko-KR" sz="1200" i="1">
                            <a:latin typeface="Cambria Math" panose="02040503050406030204" pitchFamily="18" charset="0"/>
                          </a:rPr>
                          <m:t>𝑒</m:t>
                        </m:r>
                      </m:e>
                      <m:sup>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0</m:t>
                            </m:r>
                          </m:sub>
                        </m:sSub>
                        <m:r>
                          <m:rPr>
                            <m:nor/>
                          </m:rPr>
                          <a:rPr lang="en-US" altLang="ko-KR" sz="1200" dirty="0"/>
                          <m:t> + </m:t>
                        </m:r>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1</m:t>
                            </m:r>
                          </m:sub>
                        </m:sSub>
                        <m:r>
                          <m:rPr>
                            <m:nor/>
                          </m:rPr>
                          <a:rPr lang="en-US" altLang="ko-KR" sz="1200" dirty="0"/>
                          <m:t>X</m:t>
                        </m:r>
                        <m:r>
                          <m:rPr>
                            <m:nor/>
                          </m:rPr>
                          <a:rPr lang="en-US" altLang="ko-KR" sz="1200" dirty="0"/>
                          <m:t> </m:t>
                        </m:r>
                      </m:sup>
                    </m:sSup>
                    <m:r>
                      <a:rPr lang="en-US" altLang="ko-KR" sz="1200" dirty="0">
                        <a:latin typeface="Cambria Math" panose="02040503050406030204" pitchFamily="18" charset="0"/>
                      </a:rPr>
                      <m:t>  (</m:t>
                    </m:r>
                    <m:r>
                      <m:rPr>
                        <m:sty m:val="p"/>
                      </m:rPr>
                      <a:rPr lang="en-US" altLang="ko-KR" sz="1200" dirty="0">
                        <a:latin typeface="Cambria Math" panose="02040503050406030204" pitchFamily="18" charset="0"/>
                      </a:rPr>
                      <m:t>where</m:t>
                    </m:r>
                    <m:r>
                      <a:rPr lang="en-US" altLang="ko-KR" sz="1200" dirty="0">
                        <a:latin typeface="Cambria Math" panose="02040503050406030204" pitchFamily="18" charset="0"/>
                      </a:rPr>
                      <m:t> </m:t>
                    </m:r>
                  </m:oMath>
                </a14:m>
                <a:r>
                  <a:rPr lang="en-US" altLang="ko-KR" sz="1200" dirty="0"/>
                  <a:t>p  =  </a:t>
                </a:r>
                <a14:m>
                  <m:oMath xmlns:m="http://schemas.openxmlformats.org/officeDocument/2006/math">
                    <m:f>
                      <m:fPr>
                        <m:ctrlPr>
                          <a:rPr lang="en-US" altLang="ko-KR" sz="1200" i="1">
                            <a:latin typeface="Cambria Math" panose="02040503050406030204" pitchFamily="18" charset="0"/>
                          </a:rPr>
                        </m:ctrlPr>
                      </m:fPr>
                      <m:num>
                        <m:sSup>
                          <m:sSupPr>
                            <m:ctrlPr>
                              <a:rPr lang="en-US" altLang="ko-KR" sz="1200" i="1">
                                <a:latin typeface="Cambria Math" panose="02040503050406030204" pitchFamily="18" charset="0"/>
                              </a:rPr>
                            </m:ctrlPr>
                          </m:sSupPr>
                          <m:e>
                            <m:sSup>
                              <m:sSupPr>
                                <m:ctrlPr>
                                  <a:rPr lang="en-US" altLang="ko-KR" sz="1200" i="1">
                                    <a:latin typeface="Cambria Math" panose="02040503050406030204" pitchFamily="18" charset="0"/>
                                  </a:rPr>
                                </m:ctrlPr>
                              </m:sSupPr>
                              <m:e>
                                <m:r>
                                  <a:rPr lang="en-US" altLang="ko-KR" sz="1200" i="1">
                                    <a:latin typeface="Cambria Math" panose="02040503050406030204" pitchFamily="18" charset="0"/>
                                  </a:rPr>
                                  <m:t>𝑒</m:t>
                                </m:r>
                              </m:e>
                              <m:sup>
                                <m:sSubSup>
                                  <m:sSubSupPr>
                                    <m:ctrlPr>
                                      <a:rPr lang="en-US" altLang="ko-KR" sz="1200" i="1" dirty="0">
                                        <a:latin typeface="Cambria Math" panose="02040503050406030204" pitchFamily="18" charset="0"/>
                                      </a:rPr>
                                    </m:ctrlPr>
                                  </m:sSubSupPr>
                                  <m:e>
                                    <m:r>
                                      <a:rPr lang="ko-KR" altLang="en-US" sz="1200" i="1" dirty="0">
                                        <a:latin typeface="Cambria Math" panose="02040503050406030204" pitchFamily="18" charset="0"/>
                                      </a:rPr>
                                      <m:t>𝛽</m:t>
                                    </m:r>
                                  </m:e>
                                  <m:sub>
                                    <m:r>
                                      <a:rPr lang="en-US" altLang="ko-KR" sz="1200" i="1" dirty="0">
                                        <a:latin typeface="Cambria Math" panose="02040503050406030204" pitchFamily="18" charset="0"/>
                                      </a:rPr>
                                      <m:t>0</m:t>
                                    </m:r>
                                  </m:sub>
                                  <m:sup>
                                    <m:r>
                                      <m:rPr>
                                        <m:nor/>
                                      </m:rPr>
                                      <a:rPr lang="en-US" altLang="ko-KR" sz="1200" dirty="0"/>
                                      <m:t> </m:t>
                                    </m:r>
                                  </m:sup>
                                </m:sSubSup>
                                <m:r>
                                  <a:rPr lang="en-US" altLang="ko-KR" sz="1200" i="1" dirty="0">
                                    <a:latin typeface="Cambria Math" panose="02040503050406030204" pitchFamily="18" charset="0"/>
                                  </a:rPr>
                                  <m:t>+</m:t>
                                </m:r>
                                <m:sSubSup>
                                  <m:sSubSupPr>
                                    <m:ctrlPr>
                                      <a:rPr lang="en-US" altLang="ko-KR" sz="1200" i="1" dirty="0">
                                        <a:latin typeface="Cambria Math" panose="02040503050406030204" pitchFamily="18" charset="0"/>
                                      </a:rPr>
                                    </m:ctrlPr>
                                  </m:sSubSupPr>
                                  <m:e>
                                    <m:r>
                                      <a:rPr lang="ko-KR" altLang="en-US" sz="1200" i="1" dirty="0">
                                        <a:latin typeface="Cambria Math" panose="02040503050406030204" pitchFamily="18" charset="0"/>
                                      </a:rPr>
                                      <m:t>𝛽</m:t>
                                    </m:r>
                                  </m:e>
                                  <m:sub>
                                    <m:r>
                                      <a:rPr lang="en-US" altLang="ko-KR" sz="1200" i="1" dirty="0">
                                        <a:latin typeface="Cambria Math" panose="02040503050406030204" pitchFamily="18" charset="0"/>
                                      </a:rPr>
                                      <m:t>1</m:t>
                                    </m:r>
                                  </m:sub>
                                  <m:sup>
                                    <m:r>
                                      <m:rPr>
                                        <m:nor/>
                                      </m:rPr>
                                      <a:rPr lang="en-US" altLang="ko-KR" sz="1200" dirty="0"/>
                                      <m:t> </m:t>
                                    </m:r>
                                  </m:sup>
                                </m:sSubSup>
                                <m:r>
                                  <a:rPr lang="en-US" altLang="ko-KR" sz="1200" i="1" dirty="0">
                                    <a:latin typeface="Cambria Math" panose="02040503050406030204" pitchFamily="18" charset="0"/>
                                  </a:rPr>
                                  <m:t>𝑋</m:t>
                                </m:r>
                              </m:sup>
                            </m:sSup>
                          </m:e>
                          <m:sup>
                            <m:r>
                              <m:rPr>
                                <m:nor/>
                              </m:rPr>
                              <a:rPr lang="en-US" altLang="ko-KR" sz="1200" dirty="0"/>
                              <m:t> </m:t>
                            </m:r>
                          </m:sup>
                        </m:sSup>
                      </m:num>
                      <m:den>
                        <m:r>
                          <a:rPr lang="en-US" altLang="ko-KR" sz="1200" i="1">
                            <a:latin typeface="Cambria Math" panose="02040503050406030204" pitchFamily="18" charset="0"/>
                          </a:rPr>
                          <m:t>1 +  </m:t>
                        </m:r>
                        <m:sSup>
                          <m:sSupPr>
                            <m:ctrlPr>
                              <a:rPr lang="en-US" altLang="ko-KR" sz="1200" i="1">
                                <a:latin typeface="Cambria Math" panose="02040503050406030204" pitchFamily="18" charset="0"/>
                              </a:rPr>
                            </m:ctrlPr>
                          </m:sSupPr>
                          <m:e>
                            <m:r>
                              <a:rPr lang="en-US" altLang="ko-KR" sz="1200" i="1">
                                <a:latin typeface="Cambria Math" panose="02040503050406030204" pitchFamily="18" charset="0"/>
                              </a:rPr>
                              <m:t>𝑒</m:t>
                            </m:r>
                          </m:e>
                          <m:sup>
                            <m:sSubSup>
                              <m:sSubSupPr>
                                <m:ctrlPr>
                                  <a:rPr lang="en-US" altLang="ko-KR" sz="1200" i="1" dirty="0">
                                    <a:latin typeface="Cambria Math" panose="02040503050406030204" pitchFamily="18" charset="0"/>
                                  </a:rPr>
                                </m:ctrlPr>
                              </m:sSubSupPr>
                              <m:e>
                                <m:r>
                                  <a:rPr lang="ko-KR" altLang="en-US" sz="1200" i="1" dirty="0">
                                    <a:latin typeface="Cambria Math" panose="02040503050406030204" pitchFamily="18" charset="0"/>
                                  </a:rPr>
                                  <m:t>𝛽</m:t>
                                </m:r>
                              </m:e>
                              <m:sub>
                                <m:r>
                                  <a:rPr lang="en-US" altLang="ko-KR" sz="1200" i="1" dirty="0">
                                    <a:latin typeface="Cambria Math" panose="02040503050406030204" pitchFamily="18" charset="0"/>
                                  </a:rPr>
                                  <m:t>0</m:t>
                                </m:r>
                              </m:sub>
                              <m:sup>
                                <m:r>
                                  <m:rPr>
                                    <m:nor/>
                                  </m:rPr>
                                  <a:rPr lang="en-US" altLang="ko-KR" sz="1200" dirty="0"/>
                                  <m:t> </m:t>
                                </m:r>
                              </m:sup>
                            </m:sSubSup>
                            <m:r>
                              <a:rPr lang="en-US" altLang="ko-KR" sz="1200" i="1" dirty="0">
                                <a:latin typeface="Cambria Math" panose="02040503050406030204" pitchFamily="18" charset="0"/>
                              </a:rPr>
                              <m:t>+</m:t>
                            </m:r>
                            <m:sSubSup>
                              <m:sSubSupPr>
                                <m:ctrlPr>
                                  <a:rPr lang="en-US" altLang="ko-KR" sz="1200" i="1" dirty="0">
                                    <a:latin typeface="Cambria Math" panose="02040503050406030204" pitchFamily="18" charset="0"/>
                                  </a:rPr>
                                </m:ctrlPr>
                              </m:sSubSupPr>
                              <m:e>
                                <m:r>
                                  <a:rPr lang="ko-KR" altLang="en-US" sz="1200" i="1" dirty="0">
                                    <a:latin typeface="Cambria Math" panose="02040503050406030204" pitchFamily="18" charset="0"/>
                                  </a:rPr>
                                  <m:t>𝛽</m:t>
                                </m:r>
                              </m:e>
                              <m:sub>
                                <m:r>
                                  <a:rPr lang="en-US" altLang="ko-KR" sz="1200" i="1" dirty="0">
                                    <a:latin typeface="Cambria Math" panose="02040503050406030204" pitchFamily="18" charset="0"/>
                                  </a:rPr>
                                  <m:t>1</m:t>
                                </m:r>
                              </m:sub>
                              <m:sup>
                                <m:r>
                                  <m:rPr>
                                    <m:nor/>
                                  </m:rPr>
                                  <a:rPr lang="en-US" altLang="ko-KR" sz="1200" dirty="0"/>
                                  <m:t> </m:t>
                                </m:r>
                              </m:sup>
                            </m:sSubSup>
                            <m:r>
                              <a:rPr lang="en-US" altLang="ko-KR" sz="1200" i="1" dirty="0">
                                <a:latin typeface="Cambria Math" panose="02040503050406030204" pitchFamily="18" charset="0"/>
                              </a:rPr>
                              <m:t>𝑋</m:t>
                            </m:r>
                          </m:sup>
                        </m:sSup>
                      </m:den>
                    </m:f>
                    <m:r>
                      <a:rPr lang="en-US" altLang="ko-KR" sz="1200" i="1" dirty="0">
                        <a:latin typeface="Cambria Math" panose="02040503050406030204" pitchFamily="18" charset="0"/>
                      </a:rPr>
                      <m:t> )</m:t>
                    </m:r>
                  </m:oMath>
                </a14:m>
                <a:endParaRPr lang="ko-KR" altLang="en-US" sz="1200" dirty="0"/>
              </a:p>
            </p:txBody>
          </p:sp>
        </mc:Choice>
        <mc:Fallback xmlns="">
          <p:sp>
            <p:nvSpPr>
              <p:cNvPr id="40" name="TextBox 39">
                <a:extLst>
                  <a:ext uri="{FF2B5EF4-FFF2-40B4-BE49-F238E27FC236}">
                    <a16:creationId xmlns:a16="http://schemas.microsoft.com/office/drawing/2014/main" id="{BC9335FE-3EED-1735-146C-9F9C14741472}"/>
                  </a:ext>
                </a:extLst>
              </p:cNvPr>
              <p:cNvSpPr txBox="1">
                <a:spLocks noRot="1" noChangeAspect="1" noMove="1" noResize="1" noEditPoints="1" noAdjustHandles="1" noChangeArrowheads="1" noChangeShapeType="1" noTextEdit="1"/>
              </p:cNvSpPr>
              <p:nvPr/>
            </p:nvSpPr>
            <p:spPr>
              <a:xfrm>
                <a:off x="511858" y="3777776"/>
                <a:ext cx="6718684" cy="584199"/>
              </a:xfrm>
              <a:prstGeom prst="rect">
                <a:avLst/>
              </a:prstGeom>
              <a:blipFill>
                <a:blip r:embed="rId3"/>
                <a:stretch>
                  <a:fillRect t="-1020"/>
                </a:stretch>
              </a:blipFill>
              <a:ln>
                <a:solidFill>
                  <a:schemeClr val="accent1"/>
                </a:solidFill>
              </a:ln>
            </p:spPr>
            <p:txBody>
              <a:bodyPr/>
              <a:lstStyle/>
              <a:p>
                <a:r>
                  <a:rPr lang="ko-KR" altLang="en-US">
                    <a:noFill/>
                  </a:rPr>
                  <a:t> </a:t>
                </a:r>
              </a:p>
            </p:txBody>
          </p:sp>
        </mc:Fallback>
      </mc:AlternateContent>
      <p:pic>
        <p:nvPicPr>
          <p:cNvPr id="41" name="그림 40">
            <a:extLst>
              <a:ext uri="{FF2B5EF4-FFF2-40B4-BE49-F238E27FC236}">
                <a16:creationId xmlns:a16="http://schemas.microsoft.com/office/drawing/2014/main" id="{7131890D-B29C-EF7A-01FD-2192EA4E4FBF}"/>
              </a:ext>
            </a:extLst>
          </p:cNvPr>
          <p:cNvPicPr>
            <a:picLocks noChangeAspect="1"/>
          </p:cNvPicPr>
          <p:nvPr/>
        </p:nvPicPr>
        <p:blipFill>
          <a:blip r:embed="rId4"/>
          <a:stretch>
            <a:fillRect/>
          </a:stretch>
        </p:blipFill>
        <p:spPr>
          <a:xfrm>
            <a:off x="567910" y="4906894"/>
            <a:ext cx="4323244" cy="579229"/>
          </a:xfrm>
          <a:prstGeom prst="rect">
            <a:avLst/>
          </a:prstGeom>
          <a:ln>
            <a:solidFill>
              <a:schemeClr val="accent1"/>
            </a:solidFill>
          </a:ln>
        </p:spPr>
      </p:pic>
      <p:sp>
        <p:nvSpPr>
          <p:cNvPr id="44" name="바닥글 개체 틀 5">
            <a:extLst>
              <a:ext uri="{FF2B5EF4-FFF2-40B4-BE49-F238E27FC236}">
                <a16:creationId xmlns:a16="http://schemas.microsoft.com/office/drawing/2014/main" id="{E325D768-E2AE-EA93-A0FC-B0BF518D4FA3}"/>
              </a:ext>
            </a:extLst>
          </p:cNvPr>
          <p:cNvSpPr>
            <a:spLocks noGrp="1"/>
          </p:cNvSpPr>
          <p:nvPr>
            <p:ph type="ftr" sz="quarter" idx="11"/>
          </p:nvPr>
        </p:nvSpPr>
        <p:spPr>
          <a:xfrm>
            <a:off x="3028950" y="5624513"/>
            <a:ext cx="3086100" cy="273844"/>
          </a:xfrm>
        </p:spPr>
        <p:txBody>
          <a:bodyPr/>
          <a:lstStyle/>
          <a:p>
            <a:r>
              <a:rPr lang="en-US" altLang="ko-KR" dirty="0"/>
              <a:t>UBION PBL- FBA</a:t>
            </a:r>
            <a:endParaRPr lang="ko-KR" altLang="en-US" dirty="0"/>
          </a:p>
        </p:txBody>
      </p:sp>
      <p:sp>
        <p:nvSpPr>
          <p:cNvPr id="17" name="TextBox 16">
            <a:extLst>
              <a:ext uri="{FF2B5EF4-FFF2-40B4-BE49-F238E27FC236}">
                <a16:creationId xmlns:a16="http://schemas.microsoft.com/office/drawing/2014/main" id="{F109956B-D8B0-B66F-6D9B-BC4652940541}"/>
              </a:ext>
            </a:extLst>
          </p:cNvPr>
          <p:cNvSpPr txBox="1"/>
          <p:nvPr/>
        </p:nvSpPr>
        <p:spPr>
          <a:xfrm>
            <a:off x="528606" y="4520599"/>
            <a:ext cx="1224195" cy="253916"/>
          </a:xfrm>
          <a:prstGeom prst="rect">
            <a:avLst/>
          </a:prstGeom>
          <a:solidFill>
            <a:schemeClr val="accent5">
              <a:lumMod val="20000"/>
              <a:lumOff val="80000"/>
            </a:schemeClr>
          </a:solidFill>
          <a:ln>
            <a:solidFill>
              <a:schemeClr val="accent1">
                <a:lumMod val="20000"/>
                <a:lumOff val="80000"/>
              </a:schemeClr>
            </a:solidFill>
          </a:ln>
        </p:spPr>
        <p:txBody>
          <a:bodyPr wrap="square" rtlCol="0">
            <a:spAutoFit/>
          </a:bodyPr>
          <a:lstStyle/>
          <a:p>
            <a:r>
              <a:rPr lang="en-US" altLang="ko-KR" sz="1050" dirty="0"/>
              <a:t>Odds Ratio</a:t>
            </a:r>
            <a:r>
              <a:rPr lang="ko-KR" altLang="en-US" sz="1050" dirty="0"/>
              <a:t> 일반화</a:t>
            </a:r>
          </a:p>
        </p:txBody>
      </p:sp>
      <p:pic>
        <p:nvPicPr>
          <p:cNvPr id="23" name="_x216659232" descr="EMB0000188c511a">
            <a:extLst>
              <a:ext uri="{FF2B5EF4-FFF2-40B4-BE49-F238E27FC236}">
                <a16:creationId xmlns:a16="http://schemas.microsoft.com/office/drawing/2014/main" id="{C6F4A2BF-C120-03BD-3CF7-476AE0147A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050" y="4500365"/>
            <a:ext cx="2214246" cy="109286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31D59AB-284C-ED15-0C82-2AC3990598B4}"/>
              </a:ext>
            </a:extLst>
          </p:cNvPr>
          <p:cNvSpPr txBox="1"/>
          <p:nvPr/>
        </p:nvSpPr>
        <p:spPr>
          <a:xfrm>
            <a:off x="7739644" y="4334227"/>
            <a:ext cx="388794" cy="207749"/>
          </a:xfrm>
          <a:prstGeom prst="rect">
            <a:avLst/>
          </a:prstGeom>
          <a:noFill/>
        </p:spPr>
        <p:txBody>
          <a:bodyPr wrap="square" rtlCol="0">
            <a:spAutoFit/>
          </a:bodyPr>
          <a:lstStyle/>
          <a:p>
            <a:r>
              <a:rPr lang="ko-KR" altLang="en-US" sz="750" dirty="0"/>
              <a:t>부도</a:t>
            </a:r>
          </a:p>
        </p:txBody>
      </p:sp>
      <p:sp>
        <p:nvSpPr>
          <p:cNvPr id="25" name="TextBox 24">
            <a:extLst>
              <a:ext uri="{FF2B5EF4-FFF2-40B4-BE49-F238E27FC236}">
                <a16:creationId xmlns:a16="http://schemas.microsoft.com/office/drawing/2014/main" id="{99AB93B4-95B5-BC9A-7065-3229AD45A8E3}"/>
              </a:ext>
            </a:extLst>
          </p:cNvPr>
          <p:cNvSpPr txBox="1"/>
          <p:nvPr/>
        </p:nvSpPr>
        <p:spPr>
          <a:xfrm>
            <a:off x="6170853" y="5513579"/>
            <a:ext cx="432048" cy="207749"/>
          </a:xfrm>
          <a:prstGeom prst="rect">
            <a:avLst/>
          </a:prstGeom>
          <a:noFill/>
        </p:spPr>
        <p:txBody>
          <a:bodyPr wrap="square" rtlCol="0">
            <a:spAutoFit/>
          </a:bodyPr>
          <a:lstStyle/>
          <a:p>
            <a:r>
              <a:rPr lang="ko-KR" altLang="en-US" sz="750" dirty="0"/>
              <a:t>정상</a:t>
            </a:r>
          </a:p>
        </p:txBody>
      </p:sp>
      <mc:AlternateContent xmlns:mc="http://schemas.openxmlformats.org/markup-compatibility/2006" xmlns:a14="http://schemas.microsoft.com/office/drawing/2010/main">
        <mc:Choice Requires="a14">
          <p:sp>
            <p:nvSpPr>
              <p:cNvPr id="26" name="직사각형 25">
                <a:extLst>
                  <a:ext uri="{FF2B5EF4-FFF2-40B4-BE49-F238E27FC236}">
                    <a16:creationId xmlns:a16="http://schemas.microsoft.com/office/drawing/2014/main" id="{1C518FD7-D66A-17B7-349A-9A1A3C7053CA}"/>
                  </a:ext>
                </a:extLst>
              </p:cNvPr>
              <p:cNvSpPr/>
              <p:nvPr/>
            </p:nvSpPr>
            <p:spPr>
              <a:xfrm>
                <a:off x="5789050" y="5749041"/>
                <a:ext cx="2599374" cy="400110"/>
              </a:xfrm>
              <a:prstGeom prst="rect">
                <a:avLst/>
              </a:prstGeom>
            </p:spPr>
            <p:txBody>
              <a:bodyPr wrap="square">
                <a:spAutoFit/>
              </a:bodyPr>
              <a:lstStyle/>
              <a:p>
                <a:r>
                  <a:rPr lang="ko-KR" altLang="en-US" sz="1000" i="1" dirty="0">
                    <a:sym typeface="Wingdings" panose="05000000000000000000" pitchFamily="2" charset="2"/>
                  </a:rPr>
                  <a:t>비선형</a:t>
                </a:r>
                <a:r>
                  <a:rPr lang="en-US" altLang="ko-KR" sz="1000" i="1" dirty="0">
                    <a:sym typeface="Wingdings" panose="05000000000000000000" pitchFamily="2" charset="2"/>
                  </a:rPr>
                  <a:t> </a:t>
                </a:r>
                <a:r>
                  <a:rPr lang="ko-KR" altLang="en-US" sz="1000" i="1" dirty="0">
                    <a:sym typeface="Wingdings" panose="05000000000000000000" pitchFamily="2" charset="2"/>
                  </a:rPr>
                  <a:t>함수 사용하여 종속변수 확률</a:t>
                </a:r>
                <a:r>
                  <a:rPr lang="en-US" altLang="ko-KR" sz="1000" i="1" dirty="0">
                    <a:sym typeface="Wingdings" panose="05000000000000000000" pitchFamily="2" charset="2"/>
                  </a:rPr>
                  <a:t>(p) </a:t>
                </a:r>
              </a:p>
              <a:p>
                <a:r>
                  <a:rPr lang="en-US" altLang="ko-KR" sz="1000" i="1" dirty="0">
                    <a:sym typeface="Wingdings" panose="05000000000000000000" pitchFamily="2" charset="2"/>
                  </a:rPr>
                  <a:t>  </a:t>
                </a:r>
                <a:r>
                  <a:rPr lang="ko-KR" altLang="en-US" sz="1000" i="1" dirty="0">
                    <a:sym typeface="Wingdings" panose="05000000000000000000" pitchFamily="2" charset="2"/>
                  </a:rPr>
                  <a:t> </a:t>
                </a:r>
                <a:r>
                  <a:rPr lang="en-US" altLang="ko-KR" sz="1000" i="1" dirty="0">
                    <a:sym typeface="Wingdings" panose="05000000000000000000" pitchFamily="2" charset="2"/>
                  </a:rPr>
                  <a:t>0 </a:t>
                </a:r>
                <a14:m>
                  <m:oMath xmlns:m="http://schemas.openxmlformats.org/officeDocument/2006/math">
                    <m:r>
                      <a:rPr lang="en-US" altLang="ko-KR" sz="1000" i="1" dirty="0">
                        <a:latin typeface="Cambria Math" panose="02040503050406030204" pitchFamily="18" charset="0"/>
                        <a:ea typeface="Cambria Math" panose="02040503050406030204" pitchFamily="18" charset="0"/>
                        <a:sym typeface="Wingdings" panose="05000000000000000000" pitchFamily="2" charset="2"/>
                      </a:rPr>
                      <m:t>≤  </m:t>
                    </m:r>
                    <m:r>
                      <a:rPr lang="en-US" altLang="ko-KR" sz="1000" i="1" dirty="0">
                        <a:latin typeface="Cambria Math" panose="02040503050406030204" pitchFamily="18" charset="0"/>
                        <a:ea typeface="Cambria Math" panose="02040503050406030204" pitchFamily="18" charset="0"/>
                        <a:sym typeface="Wingdings" panose="05000000000000000000" pitchFamily="2" charset="2"/>
                      </a:rPr>
                      <m:t>𝑝</m:t>
                    </m:r>
                    <m:r>
                      <a:rPr lang="en-US" altLang="ko-KR" sz="1000" i="1" dirty="0">
                        <a:latin typeface="Cambria Math" panose="02040503050406030204" pitchFamily="18" charset="0"/>
                        <a:ea typeface="Cambria Math" panose="02040503050406030204" pitchFamily="18" charset="0"/>
                        <a:sym typeface="Wingdings" panose="05000000000000000000" pitchFamily="2" charset="2"/>
                      </a:rPr>
                      <m:t> ≤</m:t>
                    </m:r>
                  </m:oMath>
                </a14:m>
                <a:r>
                  <a:rPr lang="en-US" altLang="ko-KR" sz="1000" i="1" dirty="0">
                    <a:sym typeface="Wingdings" panose="05000000000000000000" pitchFamily="2" charset="2"/>
                  </a:rPr>
                  <a:t>  1</a:t>
                </a:r>
                <a:endParaRPr lang="ko-KR" altLang="en-US" sz="1000" i="1" dirty="0"/>
              </a:p>
            </p:txBody>
          </p:sp>
        </mc:Choice>
        <mc:Fallback xmlns="">
          <p:sp>
            <p:nvSpPr>
              <p:cNvPr id="26" name="직사각형 25">
                <a:extLst>
                  <a:ext uri="{FF2B5EF4-FFF2-40B4-BE49-F238E27FC236}">
                    <a16:creationId xmlns:a16="http://schemas.microsoft.com/office/drawing/2014/main" id="{1C518FD7-D66A-17B7-349A-9A1A3C7053CA}"/>
                  </a:ext>
                </a:extLst>
              </p:cNvPr>
              <p:cNvSpPr>
                <a:spLocks noRot="1" noChangeAspect="1" noMove="1" noResize="1" noEditPoints="1" noAdjustHandles="1" noChangeArrowheads="1" noChangeShapeType="1" noTextEdit="1"/>
              </p:cNvSpPr>
              <p:nvPr/>
            </p:nvSpPr>
            <p:spPr>
              <a:xfrm>
                <a:off x="5789050" y="5749041"/>
                <a:ext cx="2599374" cy="400110"/>
              </a:xfrm>
              <a:prstGeom prst="rect">
                <a:avLst/>
              </a:prstGeom>
              <a:blipFill>
                <a:blip r:embed="rId6"/>
                <a:stretch>
                  <a:fillRect b="-7576"/>
                </a:stretch>
              </a:blipFill>
            </p:spPr>
            <p:txBody>
              <a:bodyPr/>
              <a:lstStyle/>
              <a:p>
                <a:r>
                  <a:rPr lang="ko-KR" altLang="en-US">
                    <a:noFill/>
                  </a:rPr>
                  <a:t> </a:t>
                </a:r>
              </a:p>
            </p:txBody>
          </p:sp>
        </mc:Fallback>
      </mc:AlternateContent>
      <p:sp>
        <p:nvSpPr>
          <p:cNvPr id="19" name="제목 1">
            <a:extLst>
              <a:ext uri="{FF2B5EF4-FFF2-40B4-BE49-F238E27FC236}">
                <a16:creationId xmlns:a16="http://schemas.microsoft.com/office/drawing/2014/main" id="{6D4ECDB2-F5EB-42F7-B22A-B3F4686827A1}"/>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0" name="직사각형 19">
            <a:extLst>
              <a:ext uri="{FF2B5EF4-FFF2-40B4-BE49-F238E27FC236}">
                <a16:creationId xmlns:a16="http://schemas.microsoft.com/office/drawing/2014/main" id="{40CEDC7A-7B13-4320-B48E-858A6985A96E}"/>
              </a:ext>
            </a:extLst>
          </p:cNvPr>
          <p:cNvSpPr/>
          <p:nvPr/>
        </p:nvSpPr>
        <p:spPr>
          <a:xfrm>
            <a:off x="3530421" y="410075"/>
            <a:ext cx="2563522" cy="369332"/>
          </a:xfrm>
          <a:prstGeom prst="rect">
            <a:avLst/>
          </a:prstGeom>
        </p:spPr>
        <p:txBody>
          <a:bodyPr wrap="none">
            <a:spAutoFit/>
          </a:bodyPr>
          <a:lstStyle/>
          <a:p>
            <a:r>
              <a:rPr lang="en-US" altLang="ko-KR" dirty="0"/>
              <a:t>Odds </a:t>
            </a:r>
            <a:r>
              <a:rPr lang="ko-KR" altLang="en-US" dirty="0"/>
              <a:t>와</a:t>
            </a:r>
            <a:r>
              <a:rPr lang="en-US" altLang="ko-KR" dirty="0"/>
              <a:t> Odds ratio  </a:t>
            </a:r>
            <a:r>
              <a:rPr lang="ko-KR" altLang="en-US" dirty="0"/>
              <a:t>필요</a:t>
            </a:r>
          </a:p>
        </p:txBody>
      </p:sp>
      <p:sp>
        <p:nvSpPr>
          <p:cNvPr id="29" name="직사각형 28">
            <a:extLst>
              <a:ext uri="{FF2B5EF4-FFF2-40B4-BE49-F238E27FC236}">
                <a16:creationId xmlns:a16="http://schemas.microsoft.com/office/drawing/2014/main" id="{5011A56C-ACD1-4682-BF5F-281591945F51}"/>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31" name="TextBox 30">
            <a:extLst>
              <a:ext uri="{FF2B5EF4-FFF2-40B4-BE49-F238E27FC236}">
                <a16:creationId xmlns:a16="http://schemas.microsoft.com/office/drawing/2014/main" id="{43EC1B58-F511-4139-9F2C-56C618B71AFD}"/>
              </a:ext>
            </a:extLst>
          </p:cNvPr>
          <p:cNvSpPr txBox="1"/>
          <p:nvPr/>
        </p:nvSpPr>
        <p:spPr>
          <a:xfrm>
            <a:off x="7112482" y="94377"/>
            <a:ext cx="1981608"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로지스틱 회귀분석 입문</a:t>
            </a:r>
          </a:p>
        </p:txBody>
      </p:sp>
      <p:sp>
        <p:nvSpPr>
          <p:cNvPr id="2" name="슬라이드 번호 개체 틀 1">
            <a:extLst>
              <a:ext uri="{FF2B5EF4-FFF2-40B4-BE49-F238E27FC236}">
                <a16:creationId xmlns:a16="http://schemas.microsoft.com/office/drawing/2014/main" id="{02E0EEA1-DC54-48C6-A520-8B800F31AB37}"/>
              </a:ext>
            </a:extLst>
          </p:cNvPr>
          <p:cNvSpPr>
            <a:spLocks noGrp="1"/>
          </p:cNvSpPr>
          <p:nvPr>
            <p:ph type="sldNum" sz="quarter" idx="12"/>
          </p:nvPr>
        </p:nvSpPr>
        <p:spPr/>
        <p:txBody>
          <a:bodyPr/>
          <a:lstStyle/>
          <a:p>
            <a:fld id="{DE77BB65-F969-4654-BF30-45C70C1BE112}" type="slidenum">
              <a:rPr lang="ko-KR" altLang="en-US" smtClean="0"/>
              <a:pPr/>
              <a:t>113</a:t>
            </a:fld>
            <a:endParaRPr lang="ko-KR" altLang="en-US"/>
          </a:p>
        </p:txBody>
      </p:sp>
    </p:spTree>
    <p:extLst>
      <p:ext uri="{BB962C8B-B14F-4D97-AF65-F5344CB8AC3E}">
        <p14:creationId xmlns:p14="http://schemas.microsoft.com/office/powerpoint/2010/main" val="11723594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A34CA8EB-5AA3-48F2-B47A-B2785AF5A9DD}"/>
              </a:ext>
            </a:extLst>
          </p:cNvPr>
          <p:cNvSpPr>
            <a:spLocks noGrp="1"/>
          </p:cNvSpPr>
          <p:nvPr>
            <p:ph type="ftr" sz="quarter" idx="11"/>
          </p:nvPr>
        </p:nvSpPr>
        <p:spPr/>
        <p:txBody>
          <a:bodyPr/>
          <a:lstStyle/>
          <a:p>
            <a:r>
              <a:rPr lang="en-US" altLang="ko-KR" dirty="0"/>
              <a:t>UBION PBL- FBA</a:t>
            </a:r>
            <a:endParaRPr lang="ko-KR" altLang="en-US" dirty="0"/>
          </a:p>
        </p:txBody>
      </p:sp>
      <p:sp>
        <p:nvSpPr>
          <p:cNvPr id="13" name="슬라이드 번호 개체 틀 12">
            <a:extLst>
              <a:ext uri="{FF2B5EF4-FFF2-40B4-BE49-F238E27FC236}">
                <a16:creationId xmlns:a16="http://schemas.microsoft.com/office/drawing/2014/main" id="{D0E842BD-F045-45F6-8FE4-8E3278ABEC62}"/>
              </a:ext>
            </a:extLst>
          </p:cNvPr>
          <p:cNvSpPr>
            <a:spLocks noGrp="1"/>
          </p:cNvSpPr>
          <p:nvPr>
            <p:ph type="sldNum" sz="quarter" idx="12"/>
          </p:nvPr>
        </p:nvSpPr>
        <p:spPr/>
        <p:txBody>
          <a:bodyPr/>
          <a:lstStyle/>
          <a:p>
            <a:fld id="{DE77BB65-F969-4654-BF30-45C70C1BE112}" type="slidenum">
              <a:rPr lang="ko-KR" altLang="en-US" smtClean="0"/>
              <a:pPr/>
              <a:t>114</a:t>
            </a:fld>
            <a:endParaRPr lang="ko-KR" altLang="en-US"/>
          </a:p>
        </p:txBody>
      </p:sp>
      <p:sp>
        <p:nvSpPr>
          <p:cNvPr id="7" name="직사각형 6">
            <a:extLst>
              <a:ext uri="{FF2B5EF4-FFF2-40B4-BE49-F238E27FC236}">
                <a16:creationId xmlns:a16="http://schemas.microsoft.com/office/drawing/2014/main" id="{71F8E22A-C4D4-4BC4-9F6A-BF4687C21C50}"/>
              </a:ext>
            </a:extLst>
          </p:cNvPr>
          <p:cNvSpPr/>
          <p:nvPr/>
        </p:nvSpPr>
        <p:spPr>
          <a:xfrm>
            <a:off x="755576" y="978471"/>
            <a:ext cx="2148665" cy="253916"/>
          </a:xfrm>
          <a:prstGeom prst="rect">
            <a:avLst/>
          </a:prstGeom>
        </p:spPr>
        <p:txBody>
          <a:bodyPr wrap="none">
            <a:spAutoFit/>
          </a:bodyPr>
          <a:lstStyle/>
          <a:p>
            <a:pPr marL="214313" indent="-214313">
              <a:buFont typeface="Wingdings" panose="05000000000000000000" pitchFamily="2" charset="2"/>
              <a:buChar char="u"/>
            </a:pPr>
            <a:r>
              <a:rPr lang="ko-KR" altLang="en-US" sz="1050" b="1" dirty="0"/>
              <a:t>확률</a:t>
            </a:r>
            <a:r>
              <a:rPr lang="en-US" altLang="ko-KR" sz="1050" b="1" dirty="0"/>
              <a:t>(p)</a:t>
            </a:r>
            <a:r>
              <a:rPr lang="ko-KR" altLang="en-US" sz="1050" b="1" dirty="0"/>
              <a:t>과 </a:t>
            </a:r>
            <a:r>
              <a:rPr lang="ko-KR" altLang="en-US" sz="1050" b="1" dirty="0" err="1"/>
              <a:t>오즈비</a:t>
            </a:r>
            <a:r>
              <a:rPr lang="en-US" altLang="ko-KR" sz="1050" b="1" dirty="0"/>
              <a:t>(Odds ratio) </a:t>
            </a:r>
          </a:p>
        </p:txBody>
      </p:sp>
      <p:pic>
        <p:nvPicPr>
          <p:cNvPr id="3" name="그림 2">
            <a:extLst>
              <a:ext uri="{FF2B5EF4-FFF2-40B4-BE49-F238E27FC236}">
                <a16:creationId xmlns:a16="http://schemas.microsoft.com/office/drawing/2014/main" id="{C5954193-C0D8-4597-A632-EB769A218A51}"/>
              </a:ext>
            </a:extLst>
          </p:cNvPr>
          <p:cNvPicPr>
            <a:picLocks noChangeAspect="1"/>
          </p:cNvPicPr>
          <p:nvPr/>
        </p:nvPicPr>
        <p:blipFill>
          <a:blip r:embed="rId2"/>
          <a:stretch>
            <a:fillRect/>
          </a:stretch>
        </p:blipFill>
        <p:spPr>
          <a:xfrm>
            <a:off x="4283968" y="2325523"/>
            <a:ext cx="4032448" cy="589555"/>
          </a:xfrm>
          <a:prstGeom prst="rect">
            <a:avLst/>
          </a:prstGeom>
          <a:ln>
            <a:solidFill>
              <a:schemeClr val="accent1"/>
            </a:solidFill>
          </a:ln>
        </p:spPr>
      </p:pic>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D01DC731-1846-40FB-BDD7-B0965F75301C}"/>
                  </a:ext>
                </a:extLst>
              </p:cNvPr>
              <p:cNvSpPr/>
              <p:nvPr/>
            </p:nvSpPr>
            <p:spPr>
              <a:xfrm>
                <a:off x="934019" y="3330870"/>
                <a:ext cx="7526413" cy="1583126"/>
              </a:xfrm>
              <a:prstGeom prst="rect">
                <a:avLst/>
              </a:prstGeom>
              <a:ln>
                <a:solidFill>
                  <a:schemeClr val="accent1"/>
                </a:solidFill>
              </a:ln>
            </p:spPr>
            <p:txBody>
              <a:bodyPr wrap="square">
                <a:spAutoFit/>
              </a:bodyPr>
              <a:lstStyle/>
              <a:p>
                <a:pPr fontAlgn="base"/>
                <a:r>
                  <a:rPr lang="ko-KR" altLang="en-US" sz="1100" kern="0" dirty="0">
                    <a:solidFill>
                      <a:srgbClr val="000000"/>
                    </a:solidFill>
                    <a:latin typeface="+mj-ea"/>
                  </a:rPr>
                  <a:t>오즈 비 </a:t>
                </a:r>
                <a:r>
                  <a:rPr lang="en-US" altLang="ko-KR" sz="1100" kern="0" dirty="0">
                    <a:solidFill>
                      <a:srgbClr val="000000"/>
                    </a:solidFill>
                    <a:latin typeface="+mj-ea"/>
                  </a:rPr>
                  <a:t>(</a:t>
                </a:r>
                <a:r>
                  <a:rPr lang="ko-KR" altLang="en-US" sz="1100" kern="0" dirty="0" err="1">
                    <a:solidFill>
                      <a:srgbClr val="000000"/>
                    </a:solidFill>
                    <a:latin typeface="+mj-ea"/>
                  </a:rPr>
                  <a:t>승산비</a:t>
                </a:r>
                <a:r>
                  <a:rPr lang="en-US" altLang="ko-KR" sz="1100" kern="0" dirty="0">
                    <a:solidFill>
                      <a:srgbClr val="000000"/>
                    </a:solidFill>
                    <a:latin typeface="+mj-ea"/>
                  </a:rPr>
                  <a:t>)</a:t>
                </a:r>
              </a:p>
              <a:p>
                <a:pPr marL="128588" indent="-128588" fontAlgn="base">
                  <a:lnSpc>
                    <a:spcPct val="150000"/>
                  </a:lnSpc>
                  <a:buFont typeface="Wingdings" panose="05000000000000000000" pitchFamily="2" charset="2"/>
                  <a:buChar char="§"/>
                </a:pPr>
                <a:r>
                  <a:rPr lang="ko-KR" altLang="en-US" sz="1100" b="1" kern="0" dirty="0">
                    <a:solidFill>
                      <a:srgbClr val="000000"/>
                    </a:solidFill>
                    <a:latin typeface="+mj-ea"/>
                    <a:ea typeface="+mj-ea"/>
                    <a:sym typeface="Wingdings" panose="05000000000000000000" pitchFamily="2" charset="2"/>
                  </a:rPr>
                  <a:t>다른 설명변수는 모두 고정시킨 상태에서 한 변수를 </a:t>
                </a:r>
                <a:r>
                  <a:rPr lang="en-US" altLang="ko-KR" sz="1100" b="1" kern="0" dirty="0">
                    <a:solidFill>
                      <a:srgbClr val="000000"/>
                    </a:solidFill>
                    <a:latin typeface="+mj-ea"/>
                    <a:ea typeface="+mj-ea"/>
                    <a:sym typeface="Wingdings" panose="05000000000000000000" pitchFamily="2" charset="2"/>
                  </a:rPr>
                  <a:t>1</a:t>
                </a:r>
                <a:r>
                  <a:rPr lang="ko-KR" altLang="en-US" sz="1100" b="1" kern="0" dirty="0">
                    <a:solidFill>
                      <a:srgbClr val="000000"/>
                    </a:solidFill>
                    <a:latin typeface="+mj-ea"/>
                    <a:ea typeface="+mj-ea"/>
                    <a:sym typeface="Wingdings" panose="05000000000000000000" pitchFamily="2" charset="2"/>
                  </a:rPr>
                  <a:t>단위 증가시킬 때 변화하는 승산 </a:t>
                </a:r>
                <a:r>
                  <a:rPr lang="en-US" altLang="ko-KR" sz="1100" b="1" kern="0" dirty="0">
                    <a:solidFill>
                      <a:srgbClr val="000000"/>
                    </a:solidFill>
                    <a:latin typeface="+mj-ea"/>
                    <a:ea typeface="+mj-ea"/>
                    <a:sym typeface="Wingdings" panose="05000000000000000000" pitchFamily="2" charset="2"/>
                  </a:rPr>
                  <a:t>(Odds)</a:t>
                </a:r>
                <a:r>
                  <a:rPr lang="ko-KR" altLang="en-US" sz="1100" b="1" kern="0" dirty="0">
                    <a:solidFill>
                      <a:srgbClr val="000000"/>
                    </a:solidFill>
                    <a:latin typeface="+mj-ea"/>
                    <a:ea typeface="+mj-ea"/>
                    <a:sym typeface="Wingdings" panose="05000000000000000000" pitchFamily="2" charset="2"/>
                  </a:rPr>
                  <a:t>의 비율을 의미한다</a:t>
                </a:r>
                <a:r>
                  <a:rPr lang="en-US" altLang="ko-KR" sz="1100" b="1" kern="0" dirty="0">
                    <a:solidFill>
                      <a:srgbClr val="000000"/>
                    </a:solidFill>
                    <a:latin typeface="+mj-ea"/>
                    <a:ea typeface="+mj-ea"/>
                    <a:sym typeface="Wingdings" panose="05000000000000000000" pitchFamily="2" charset="2"/>
                  </a:rPr>
                  <a:t>.</a:t>
                </a:r>
              </a:p>
              <a:p>
                <a:pPr marL="128588" indent="-128588" fontAlgn="base">
                  <a:buFont typeface="Arial" panose="020B0604020202020204" pitchFamily="34" charset="0"/>
                  <a:buChar char="•"/>
                </a:pPr>
                <a:r>
                  <a:rPr lang="ko-KR" altLang="en-US" sz="1100" dirty="0">
                    <a:latin typeface="+mj-ea"/>
                    <a:ea typeface="+mj-ea"/>
                  </a:rPr>
                  <a:t>회귀계수가 음의 값 </a:t>
                </a:r>
                <a:r>
                  <a:rPr lang="ko-KR" altLang="en-US" sz="1100" dirty="0" err="1">
                    <a:latin typeface="+mj-ea"/>
                    <a:ea typeface="+mj-ea"/>
                  </a:rPr>
                  <a:t>일때</a:t>
                </a:r>
                <a:r>
                  <a:rPr lang="ko-KR" altLang="en-US" sz="1100" dirty="0">
                    <a:latin typeface="+mj-ea"/>
                    <a:ea typeface="+mj-ea"/>
                  </a:rPr>
                  <a:t> </a:t>
                </a:r>
                <a:r>
                  <a:rPr lang="en-US" altLang="ko-KR" sz="1100" dirty="0">
                    <a:latin typeface="+mj-ea"/>
                    <a:ea typeface="+mj-ea"/>
                  </a:rPr>
                  <a:t> : </a:t>
                </a:r>
                <a:r>
                  <a:rPr lang="en-US" altLang="ko-KR" sz="1100" b="1" dirty="0">
                    <a:solidFill>
                      <a:srgbClr val="5F5E42"/>
                    </a:solidFill>
                    <a:latin typeface="+mj-ea"/>
                    <a:ea typeface="+mj-ea"/>
                  </a:rPr>
                  <a:t>Odds Ratio </a:t>
                </a:r>
                <a:r>
                  <a:rPr lang="ko-KR" altLang="en-US" sz="1100" b="1" dirty="0">
                    <a:solidFill>
                      <a:srgbClr val="5F5E42"/>
                    </a:solidFill>
                    <a:latin typeface="+mj-ea"/>
                    <a:ea typeface="+mj-ea"/>
                  </a:rPr>
                  <a:t>가 </a:t>
                </a:r>
                <a:r>
                  <a:rPr lang="en-US" altLang="ko-KR" sz="1100" b="1" dirty="0">
                    <a:solidFill>
                      <a:srgbClr val="5F5E42"/>
                    </a:solidFill>
                    <a:latin typeface="+mj-ea"/>
                    <a:ea typeface="+mj-ea"/>
                  </a:rPr>
                  <a:t>1</a:t>
                </a:r>
                <a:r>
                  <a:rPr lang="ko-KR" altLang="en-US" sz="1100" b="1" dirty="0">
                    <a:solidFill>
                      <a:srgbClr val="5F5E42"/>
                    </a:solidFill>
                    <a:latin typeface="+mj-ea"/>
                    <a:ea typeface="+mj-ea"/>
                  </a:rPr>
                  <a:t>보다 작게 나옴</a:t>
                </a:r>
                <a:r>
                  <a:rPr lang="en-US" altLang="ko-KR" sz="1100" b="1" dirty="0">
                    <a:solidFill>
                      <a:srgbClr val="5F5E42"/>
                    </a:solidFill>
                    <a:latin typeface="+mj-ea"/>
                    <a:ea typeface="+mj-ea"/>
                  </a:rPr>
                  <a:t>. </a:t>
                </a:r>
                <a:r>
                  <a:rPr lang="ko-KR" altLang="en-US" sz="1100" dirty="0">
                    <a:latin typeface="+mj-ea"/>
                    <a:ea typeface="+mj-ea"/>
                  </a:rPr>
                  <a:t>설명변수 </a:t>
                </a:r>
                <a:r>
                  <a:rPr lang="en-US" altLang="ko-KR" sz="1100" dirty="0">
                    <a:latin typeface="+mj-ea"/>
                    <a:ea typeface="+mj-ea"/>
                  </a:rPr>
                  <a:t>x</a:t>
                </a:r>
                <a:r>
                  <a:rPr lang="ko-KR" altLang="en-US" sz="1100" dirty="0">
                    <a:latin typeface="+mj-ea"/>
                    <a:ea typeface="+mj-ea"/>
                  </a:rPr>
                  <a:t>가 감소방향 으로 영향을 미침을 의미</a:t>
                </a:r>
                <a:endParaRPr lang="en-US" altLang="ko-KR" sz="1100" dirty="0">
                  <a:latin typeface="+mj-ea"/>
                  <a:ea typeface="+mj-ea"/>
                </a:endParaRPr>
              </a:p>
              <a:p>
                <a:pPr marL="128588" indent="-128588" fontAlgn="base">
                  <a:buFont typeface="Arial" panose="020B0604020202020204" pitchFamily="34" charset="0"/>
                  <a:buChar char="•"/>
                </a:pPr>
                <a:r>
                  <a:rPr lang="ko-KR" altLang="en-US" sz="1100" dirty="0">
                    <a:latin typeface="+mj-ea"/>
                    <a:ea typeface="+mj-ea"/>
                  </a:rPr>
                  <a:t>회귀계수가 양의 값 </a:t>
                </a:r>
                <a:r>
                  <a:rPr lang="ko-KR" altLang="en-US" sz="1100" dirty="0" err="1">
                    <a:latin typeface="+mj-ea"/>
                    <a:ea typeface="+mj-ea"/>
                  </a:rPr>
                  <a:t>일때</a:t>
                </a:r>
                <a:r>
                  <a:rPr lang="ko-KR" altLang="en-US" sz="1100" dirty="0">
                    <a:latin typeface="+mj-ea"/>
                    <a:ea typeface="+mj-ea"/>
                  </a:rPr>
                  <a:t> </a:t>
                </a:r>
                <a:r>
                  <a:rPr lang="en-US" altLang="ko-KR" sz="1100" dirty="0">
                    <a:latin typeface="+mj-ea"/>
                    <a:ea typeface="+mj-ea"/>
                  </a:rPr>
                  <a:t> ) : </a:t>
                </a:r>
                <a:r>
                  <a:rPr lang="en-US" altLang="ko-KR" sz="1100" b="1" dirty="0">
                    <a:solidFill>
                      <a:srgbClr val="5F5E42"/>
                    </a:solidFill>
                    <a:latin typeface="+mj-ea"/>
                    <a:ea typeface="+mj-ea"/>
                  </a:rPr>
                  <a:t>Odds Ratio </a:t>
                </a:r>
                <a:r>
                  <a:rPr lang="ko-KR" altLang="en-US" sz="1100" b="1" dirty="0">
                    <a:solidFill>
                      <a:srgbClr val="5F5E42"/>
                    </a:solidFill>
                    <a:latin typeface="+mj-ea"/>
                    <a:ea typeface="+mj-ea"/>
                  </a:rPr>
                  <a:t>가 </a:t>
                </a:r>
                <a:r>
                  <a:rPr lang="en-US" altLang="ko-KR" sz="1100" b="1" dirty="0">
                    <a:solidFill>
                      <a:srgbClr val="5F5E42"/>
                    </a:solidFill>
                    <a:latin typeface="+mj-ea"/>
                    <a:ea typeface="+mj-ea"/>
                  </a:rPr>
                  <a:t>1</a:t>
                </a:r>
                <a:r>
                  <a:rPr lang="ko-KR" altLang="en-US" sz="1100" b="1" dirty="0">
                    <a:solidFill>
                      <a:srgbClr val="5F5E42"/>
                    </a:solidFill>
                    <a:latin typeface="+mj-ea"/>
                    <a:ea typeface="+mj-ea"/>
                  </a:rPr>
                  <a:t>보다 크게 나옴</a:t>
                </a:r>
                <a:r>
                  <a:rPr lang="en-US" altLang="ko-KR" sz="1100" dirty="0">
                    <a:latin typeface="+mj-ea"/>
                    <a:ea typeface="+mj-ea"/>
                  </a:rPr>
                  <a:t> , </a:t>
                </a:r>
                <a:r>
                  <a:rPr lang="ko-KR" altLang="en-US" sz="1100" dirty="0">
                    <a:latin typeface="+mj-ea"/>
                    <a:ea typeface="+mj-ea"/>
                  </a:rPr>
                  <a:t>증가방향으로 영향을 미침을 의미</a:t>
                </a:r>
                <a:endParaRPr lang="en-US" altLang="ko-KR" sz="1100" dirty="0">
                  <a:latin typeface="+mj-ea"/>
                  <a:ea typeface="+mj-ea"/>
                </a:endParaRPr>
              </a:p>
              <a:p>
                <a:pPr marL="128588" indent="-128588" fontAlgn="base">
                  <a:lnSpc>
                    <a:spcPct val="150000"/>
                  </a:lnSpc>
                  <a:buFont typeface="Wingdings" panose="05000000000000000000" pitchFamily="2" charset="2"/>
                  <a:buChar char="§"/>
                </a:pPr>
                <a:r>
                  <a:rPr lang="ko-KR" altLang="en-US" sz="1100" b="1" kern="0" dirty="0">
                    <a:solidFill>
                      <a:srgbClr val="000000"/>
                    </a:solidFill>
                    <a:latin typeface="+mj-ea"/>
                    <a:ea typeface="+mj-ea"/>
                    <a:sym typeface="Wingdings" panose="05000000000000000000" pitchFamily="2" charset="2"/>
                  </a:rPr>
                  <a:t>회귀계수  값</a:t>
                </a:r>
                <a:r>
                  <a:rPr lang="en-US" altLang="ko-KR" sz="1100" b="1" kern="0" dirty="0">
                    <a:solidFill>
                      <a:srgbClr val="000000"/>
                    </a:solidFill>
                    <a:latin typeface="+mj-ea"/>
                    <a:ea typeface="+mj-ea"/>
                    <a:sym typeface="Wingdings" panose="05000000000000000000" pitchFamily="2" charset="2"/>
                  </a:rPr>
                  <a:t>(</a:t>
                </a:r>
                <a:r>
                  <a:rPr lang="ko-KR" altLang="en-US" sz="1100" b="1" kern="0" dirty="0">
                    <a:solidFill>
                      <a:srgbClr val="000000"/>
                    </a:solidFill>
                    <a:latin typeface="+mj-ea"/>
                    <a:ea typeface="+mj-ea"/>
                    <a:sym typeface="Wingdings" panose="05000000000000000000" pitchFamily="2" charset="2"/>
                  </a:rPr>
                  <a:t> </a:t>
                </a:r>
                <a14:m>
                  <m:oMath xmlns:m="http://schemas.openxmlformats.org/officeDocument/2006/math">
                    <m:sSub>
                      <m:sSubPr>
                        <m:ctrlPr>
                          <a:rPr lang="en-US" altLang="ko-KR" sz="1100" b="1" i="1" kern="0">
                            <a:solidFill>
                              <a:srgbClr val="000000"/>
                            </a:solidFill>
                            <a:latin typeface="Cambria Math" panose="02040503050406030204" pitchFamily="18" charset="0"/>
                            <a:ea typeface="+mj-ea"/>
                            <a:sym typeface="Wingdings" panose="05000000000000000000" pitchFamily="2" charset="2"/>
                          </a:rPr>
                        </m:ctrlPr>
                      </m:sSubPr>
                      <m:e>
                        <m:r>
                          <a:rPr lang="ko-KR" altLang="en-US" sz="1100" b="1" kern="0">
                            <a:solidFill>
                              <a:srgbClr val="000000"/>
                            </a:solidFill>
                            <a:latin typeface="Cambria Math" panose="02040503050406030204" pitchFamily="18" charset="0"/>
                            <a:ea typeface="+mj-ea"/>
                            <a:sym typeface="Wingdings" panose="05000000000000000000" pitchFamily="2" charset="2"/>
                          </a:rPr>
                          <m:t>𝛃</m:t>
                        </m:r>
                      </m:e>
                      <m:sub>
                        <m:r>
                          <a:rPr lang="en-US" altLang="ko-KR" sz="1100" b="1" kern="0">
                            <a:solidFill>
                              <a:srgbClr val="000000"/>
                            </a:solidFill>
                            <a:latin typeface="Cambria Math" panose="02040503050406030204" pitchFamily="18" charset="0"/>
                            <a:ea typeface="+mj-ea"/>
                            <a:sym typeface="Wingdings" panose="05000000000000000000" pitchFamily="2" charset="2"/>
                          </a:rPr>
                          <m:t>𝟏</m:t>
                        </m:r>
                      </m:sub>
                    </m:sSub>
                  </m:oMath>
                </a14:m>
                <a:r>
                  <a:rPr lang="en-US" altLang="ko-KR" sz="1100" b="1" kern="0" dirty="0">
                    <a:solidFill>
                      <a:srgbClr val="000000"/>
                    </a:solidFill>
                    <a:latin typeface="+mj-ea"/>
                    <a:ea typeface="+mj-ea"/>
                  </a:rPr>
                  <a:t>)</a:t>
                </a:r>
                <a:r>
                  <a:rPr lang="ko-KR" altLang="en-US" sz="1100" b="1" kern="0" dirty="0">
                    <a:solidFill>
                      <a:srgbClr val="000000"/>
                    </a:solidFill>
                    <a:latin typeface="+mj-ea"/>
                    <a:ea typeface="+mj-ea"/>
                  </a:rPr>
                  <a:t>에 대한 </a:t>
                </a:r>
                <a14:m>
                  <m:oMath xmlns:m="http://schemas.openxmlformats.org/officeDocument/2006/math">
                    <m:sSub>
                      <m:sSubPr>
                        <m:ctrlPr>
                          <a:rPr lang="en-US" altLang="ko-KR" sz="1100" b="1" i="1" kern="0">
                            <a:solidFill>
                              <a:srgbClr val="000000"/>
                            </a:solidFill>
                            <a:latin typeface="Cambria Math" panose="02040503050406030204" pitchFamily="18" charset="0"/>
                            <a:ea typeface="+mj-ea"/>
                          </a:rPr>
                        </m:ctrlPr>
                      </m:sSubPr>
                      <m:e>
                        <m:r>
                          <a:rPr lang="en-US" altLang="ko-KR" sz="1100" b="1" kern="0">
                            <a:solidFill>
                              <a:srgbClr val="000000"/>
                            </a:solidFill>
                            <a:latin typeface="Cambria Math" panose="02040503050406030204" pitchFamily="18" charset="0"/>
                            <a:ea typeface="+mj-ea"/>
                          </a:rPr>
                          <m:t>𝐗</m:t>
                        </m:r>
                      </m:e>
                      <m:sub>
                        <m:r>
                          <a:rPr lang="en-US" altLang="ko-KR" sz="1100" b="1" kern="0">
                            <a:solidFill>
                              <a:srgbClr val="000000"/>
                            </a:solidFill>
                            <a:latin typeface="Cambria Math" panose="02040503050406030204" pitchFamily="18" charset="0"/>
                            <a:ea typeface="+mj-ea"/>
                          </a:rPr>
                          <m:t>𝟏</m:t>
                        </m:r>
                      </m:sub>
                    </m:sSub>
                  </m:oMath>
                </a14:m>
                <a:r>
                  <a:rPr lang="ko-KR" altLang="en-US" sz="1100" b="1" kern="0" dirty="0">
                    <a:solidFill>
                      <a:srgbClr val="000000"/>
                    </a:solidFill>
                    <a:latin typeface="+mj-ea"/>
                    <a:ea typeface="+mj-ea"/>
                  </a:rPr>
                  <a:t>를 </a:t>
                </a:r>
                <a:r>
                  <a:rPr lang="en-US" altLang="ko-KR" sz="1100" b="1" kern="0" dirty="0">
                    <a:solidFill>
                      <a:srgbClr val="000000"/>
                    </a:solidFill>
                    <a:latin typeface="+mj-ea"/>
                    <a:ea typeface="+mj-ea"/>
                  </a:rPr>
                  <a:t>1</a:t>
                </a:r>
                <a:r>
                  <a:rPr lang="ko-KR" altLang="en-US" sz="1100" b="1" kern="0" dirty="0">
                    <a:solidFill>
                      <a:srgbClr val="000000"/>
                    </a:solidFill>
                    <a:latin typeface="+mj-ea"/>
                    <a:ea typeface="+mj-ea"/>
                  </a:rPr>
                  <a:t>단위 증가시키게 되면 오즈의 예측 값은 </a:t>
                </a:r>
                <a:r>
                  <a:rPr lang="en-US" altLang="ko-KR" sz="1100" b="1" kern="0" dirty="0">
                    <a:solidFill>
                      <a:srgbClr val="000000"/>
                    </a:solidFill>
                    <a:latin typeface="+mj-ea"/>
                    <a:ea typeface="+mj-ea"/>
                  </a:rPr>
                  <a:t>exp(</a:t>
                </a:r>
                <a14:m>
                  <m:oMath xmlns:m="http://schemas.openxmlformats.org/officeDocument/2006/math">
                    <m:sSub>
                      <m:sSubPr>
                        <m:ctrlPr>
                          <a:rPr lang="en-US" altLang="ko-KR" sz="1100" b="1" i="1" kern="0">
                            <a:solidFill>
                              <a:srgbClr val="000000"/>
                            </a:solidFill>
                            <a:latin typeface="Cambria Math" panose="02040503050406030204" pitchFamily="18" charset="0"/>
                            <a:ea typeface="+mj-ea"/>
                            <a:sym typeface="Wingdings" panose="05000000000000000000" pitchFamily="2" charset="2"/>
                          </a:rPr>
                        </m:ctrlPr>
                      </m:sSubPr>
                      <m:e>
                        <m:r>
                          <a:rPr lang="ko-KR" altLang="en-US" sz="1100" b="1" kern="0">
                            <a:solidFill>
                              <a:srgbClr val="000000"/>
                            </a:solidFill>
                            <a:latin typeface="Cambria Math" panose="02040503050406030204" pitchFamily="18" charset="0"/>
                            <a:ea typeface="+mj-ea"/>
                            <a:sym typeface="Wingdings" panose="05000000000000000000" pitchFamily="2" charset="2"/>
                          </a:rPr>
                          <m:t>𝛃</m:t>
                        </m:r>
                      </m:e>
                      <m:sub>
                        <m:r>
                          <a:rPr lang="en-US" altLang="ko-KR" sz="1100" b="1" kern="0">
                            <a:solidFill>
                              <a:srgbClr val="000000"/>
                            </a:solidFill>
                            <a:latin typeface="Cambria Math" panose="02040503050406030204" pitchFamily="18" charset="0"/>
                            <a:ea typeface="+mj-ea"/>
                            <a:sym typeface="Wingdings" panose="05000000000000000000" pitchFamily="2" charset="2"/>
                          </a:rPr>
                          <m:t>𝟏</m:t>
                        </m:r>
                      </m:sub>
                    </m:sSub>
                  </m:oMath>
                </a14:m>
                <a:r>
                  <a:rPr lang="en-US" altLang="ko-KR" sz="1100" b="1" kern="0" dirty="0">
                    <a:solidFill>
                      <a:srgbClr val="000000"/>
                    </a:solidFill>
                    <a:latin typeface="+mj-ea"/>
                    <a:ea typeface="+mj-ea"/>
                  </a:rPr>
                  <a:t>)</a:t>
                </a:r>
                <a:r>
                  <a:rPr lang="ko-KR" altLang="en-US" sz="1100" b="1" kern="0" dirty="0">
                    <a:solidFill>
                      <a:srgbClr val="000000"/>
                    </a:solidFill>
                    <a:latin typeface="+mj-ea"/>
                    <a:ea typeface="+mj-ea"/>
                  </a:rPr>
                  <a:t>만큼 중가</a:t>
                </a:r>
                <a:endParaRPr lang="en-US" altLang="ko-KR" sz="1100" b="1" kern="0" dirty="0">
                  <a:solidFill>
                    <a:srgbClr val="000000"/>
                  </a:solidFill>
                  <a:latin typeface="+mj-ea"/>
                  <a:ea typeface="+mj-ea"/>
                </a:endParaRPr>
              </a:p>
              <a:p>
                <a:pPr marL="128588" indent="-128588" fontAlgn="base">
                  <a:lnSpc>
                    <a:spcPct val="150000"/>
                  </a:lnSpc>
                  <a:buFont typeface="Wingdings" panose="05000000000000000000" pitchFamily="2" charset="2"/>
                  <a:buChar char="§"/>
                </a:pPr>
                <a:r>
                  <a:rPr lang="ko-KR" altLang="en-US" sz="1100" b="1" kern="0" dirty="0">
                    <a:solidFill>
                      <a:srgbClr val="000000"/>
                    </a:solidFill>
                    <a:latin typeface="+mj-ea"/>
                    <a:ea typeface="+mj-ea"/>
                  </a:rPr>
                  <a:t>회귀계수 양수</a:t>
                </a:r>
                <a:r>
                  <a:rPr lang="en-US" altLang="ko-KR" sz="1100" b="1" kern="0" dirty="0">
                    <a:solidFill>
                      <a:srgbClr val="000000"/>
                    </a:solidFill>
                    <a:latin typeface="+mj-ea"/>
                    <a:ea typeface="+mj-ea"/>
                  </a:rPr>
                  <a:t>(+) : </a:t>
                </a:r>
                <a:r>
                  <a:rPr lang="ko-KR" altLang="en-US" sz="1100" b="1" kern="0" dirty="0">
                    <a:solidFill>
                      <a:srgbClr val="000000"/>
                    </a:solidFill>
                    <a:latin typeface="+mj-ea"/>
                    <a:ea typeface="+mj-ea"/>
                  </a:rPr>
                  <a:t>사건 발생확률</a:t>
                </a:r>
                <a:r>
                  <a:rPr lang="en-US" altLang="ko-KR" sz="1100" b="1" kern="0" dirty="0">
                    <a:solidFill>
                      <a:srgbClr val="000000"/>
                    </a:solidFill>
                    <a:latin typeface="+mj-ea"/>
                    <a:ea typeface="+mj-ea"/>
                  </a:rPr>
                  <a:t>(</a:t>
                </a:r>
                <a:r>
                  <a:rPr lang="ko-KR" altLang="en-US" sz="1100" b="1" kern="0" dirty="0">
                    <a:solidFill>
                      <a:srgbClr val="000000"/>
                    </a:solidFill>
                    <a:latin typeface="+mj-ea"/>
                    <a:ea typeface="+mj-ea"/>
                  </a:rPr>
                  <a:t>성공확률</a:t>
                </a:r>
                <a:r>
                  <a:rPr lang="en-US" altLang="ko-KR" sz="1100" b="1" kern="0" dirty="0">
                    <a:solidFill>
                      <a:srgbClr val="000000"/>
                    </a:solidFill>
                    <a:latin typeface="+mj-ea"/>
                    <a:ea typeface="+mj-ea"/>
                  </a:rPr>
                  <a:t>)</a:t>
                </a:r>
                <a:r>
                  <a:rPr lang="ko-KR" altLang="en-US" sz="1100" b="1" kern="0" dirty="0">
                    <a:solidFill>
                      <a:srgbClr val="000000"/>
                    </a:solidFill>
                    <a:latin typeface="+mj-ea"/>
                    <a:ea typeface="+mj-ea"/>
                  </a:rPr>
                  <a:t> 증가  </a:t>
                </a:r>
                <a:endParaRPr lang="en-US" altLang="ko-KR" sz="1100" b="1" kern="0" dirty="0">
                  <a:solidFill>
                    <a:srgbClr val="000000"/>
                  </a:solidFill>
                  <a:latin typeface="+mj-ea"/>
                  <a:ea typeface="+mj-ea"/>
                </a:endParaRPr>
              </a:p>
              <a:p>
                <a:pPr marL="128588" indent="-128588" fontAlgn="base">
                  <a:lnSpc>
                    <a:spcPct val="150000"/>
                  </a:lnSpc>
                  <a:buFont typeface="Wingdings" panose="05000000000000000000" pitchFamily="2" charset="2"/>
                  <a:buChar char="§"/>
                </a:pPr>
                <a:r>
                  <a:rPr lang="ko-KR" altLang="en-US" sz="1100" b="1" kern="0" dirty="0">
                    <a:solidFill>
                      <a:srgbClr val="000000"/>
                    </a:solidFill>
                    <a:latin typeface="+mj-ea"/>
                    <a:ea typeface="+mj-ea"/>
                  </a:rPr>
                  <a:t>회귀계수가 음수</a:t>
                </a:r>
                <a:r>
                  <a:rPr lang="en-US" altLang="ko-KR" sz="1100" b="1" kern="0" dirty="0">
                    <a:solidFill>
                      <a:srgbClr val="000000"/>
                    </a:solidFill>
                    <a:latin typeface="+mj-ea"/>
                    <a:ea typeface="+mj-ea"/>
                  </a:rPr>
                  <a:t>(-) : </a:t>
                </a:r>
                <a:r>
                  <a:rPr lang="ko-KR" altLang="en-US" sz="1100" b="1" kern="0" dirty="0">
                    <a:solidFill>
                      <a:srgbClr val="000000"/>
                    </a:solidFill>
                    <a:latin typeface="+mj-ea"/>
                    <a:ea typeface="+mj-ea"/>
                  </a:rPr>
                  <a:t>성공확률 감소</a:t>
                </a:r>
                <a:endParaRPr lang="en-US" altLang="ko-KR" sz="1100" b="1" dirty="0">
                  <a:latin typeface="+mj-ea"/>
                  <a:ea typeface="+mj-ea"/>
                </a:endParaRPr>
              </a:p>
            </p:txBody>
          </p:sp>
        </mc:Choice>
        <mc:Fallback xmlns="">
          <p:sp>
            <p:nvSpPr>
              <p:cNvPr id="8" name="직사각형 7">
                <a:extLst>
                  <a:ext uri="{FF2B5EF4-FFF2-40B4-BE49-F238E27FC236}">
                    <a16:creationId xmlns:a16="http://schemas.microsoft.com/office/drawing/2014/main" id="{D01DC731-1846-40FB-BDD7-B0965F75301C}"/>
                  </a:ext>
                </a:extLst>
              </p:cNvPr>
              <p:cNvSpPr>
                <a:spLocks noRot="1" noChangeAspect="1" noMove="1" noResize="1" noEditPoints="1" noAdjustHandles="1" noChangeArrowheads="1" noChangeShapeType="1" noTextEdit="1"/>
              </p:cNvSpPr>
              <p:nvPr/>
            </p:nvSpPr>
            <p:spPr>
              <a:xfrm>
                <a:off x="934019" y="3330870"/>
                <a:ext cx="7526413" cy="1583126"/>
              </a:xfrm>
              <a:prstGeom prst="rect">
                <a:avLst/>
              </a:prstGeom>
              <a:blipFill>
                <a:blip r:embed="rId3"/>
                <a:stretch>
                  <a:fillRect b="-1145"/>
                </a:stretch>
              </a:blipFill>
              <a:ln>
                <a:solidFill>
                  <a:schemeClr val="accent1"/>
                </a:solidFill>
              </a:ln>
            </p:spPr>
            <p:txBody>
              <a:bodyPr/>
              <a:lstStyle/>
              <a:p>
                <a:r>
                  <a:rPr lang="ko-KR" altLang="en-US">
                    <a:noFill/>
                  </a:rPr>
                  <a:t> </a:t>
                </a:r>
              </a:p>
            </p:txBody>
          </p:sp>
        </mc:Fallback>
      </mc:AlternateContent>
      <p:sp>
        <p:nvSpPr>
          <p:cNvPr id="10" name="직사각형 9">
            <a:extLst>
              <a:ext uri="{FF2B5EF4-FFF2-40B4-BE49-F238E27FC236}">
                <a16:creationId xmlns:a16="http://schemas.microsoft.com/office/drawing/2014/main" id="{EF0334DC-C241-4EAA-A32D-DEE28393A8A7}"/>
              </a:ext>
            </a:extLst>
          </p:cNvPr>
          <p:cNvSpPr/>
          <p:nvPr/>
        </p:nvSpPr>
        <p:spPr>
          <a:xfrm>
            <a:off x="934019" y="2103710"/>
            <a:ext cx="2444900" cy="276999"/>
          </a:xfrm>
          <a:prstGeom prst="rect">
            <a:avLst/>
          </a:prstGeom>
          <a:solidFill>
            <a:schemeClr val="bg2"/>
          </a:solidFill>
          <a:ln w="9525">
            <a:solidFill>
              <a:schemeClr val="accent1"/>
            </a:solidFill>
          </a:ln>
        </p:spPr>
        <p:txBody>
          <a:bodyPr wrap="none">
            <a:spAutoFit/>
          </a:bodyPr>
          <a:lstStyle/>
          <a:p>
            <a:pPr fontAlgn="base"/>
            <a:r>
              <a:rPr lang="ko-KR" altLang="en-US" sz="1200" b="1" dirty="0" err="1">
                <a:solidFill>
                  <a:srgbClr val="5F5E42"/>
                </a:solidFill>
                <a:latin typeface="HelveticaNeue"/>
              </a:rPr>
              <a:t>오즈비</a:t>
            </a:r>
            <a:r>
              <a:rPr lang="en-US" altLang="ko-KR" sz="1200" b="1" dirty="0">
                <a:solidFill>
                  <a:srgbClr val="5F5E42"/>
                </a:solidFill>
                <a:latin typeface="HelveticaNeue"/>
              </a:rPr>
              <a:t>(Odds Ratio) :</a:t>
            </a:r>
            <a:r>
              <a:rPr lang="en-US" altLang="ko-KR" sz="1200" kern="0" dirty="0">
                <a:solidFill>
                  <a:srgbClr val="000000"/>
                </a:solidFill>
                <a:latin typeface="+mj-ea"/>
              </a:rPr>
              <a:t> </a:t>
            </a:r>
            <a:r>
              <a:rPr lang="ko-KR" altLang="en-US" sz="1200" kern="0" dirty="0">
                <a:solidFill>
                  <a:srgbClr val="000000"/>
                </a:solidFill>
                <a:latin typeface="+mj-ea"/>
              </a:rPr>
              <a:t> 오즈의 비</a:t>
            </a:r>
            <a:endParaRPr lang="en-US" altLang="ko-KR" sz="1200" kern="0" dirty="0">
              <a:solidFill>
                <a:srgbClr val="000000"/>
              </a:solidFill>
              <a:latin typeface="+mj-ea"/>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9EAFEF3-01B3-48F7-AAD1-ED908A4F5D12}"/>
                  </a:ext>
                </a:extLst>
              </p:cNvPr>
              <p:cNvSpPr txBox="1"/>
              <p:nvPr/>
            </p:nvSpPr>
            <p:spPr>
              <a:xfrm>
                <a:off x="1024354" y="5339916"/>
                <a:ext cx="7436078" cy="727122"/>
              </a:xfrm>
              <a:prstGeom prst="rect">
                <a:avLst/>
              </a:prstGeom>
              <a:noFill/>
              <a:ln>
                <a:solidFill>
                  <a:schemeClr val="accent1"/>
                </a:solidFill>
              </a:ln>
            </p:spPr>
            <p:txBody>
              <a:bodyPr wrap="square" rtlCol="0">
                <a:spAutoFit/>
              </a:bodyPr>
              <a:lstStyle/>
              <a:p>
                <a:pPr marL="128588" indent="-128588">
                  <a:buFont typeface="Arial" panose="020B0604020202020204" pitchFamily="34" charset="0"/>
                  <a:buChar char="•"/>
                </a:pPr>
                <a:r>
                  <a:rPr lang="ko-KR" altLang="en-US" sz="825" dirty="0"/>
                  <a:t>선형회귀모형에서</a:t>
                </a:r>
                <a:endParaRPr lang="en-US" altLang="ko-KR" sz="825" dirty="0"/>
              </a:p>
              <a:p>
                <a:r>
                  <a:rPr lang="ko-KR" altLang="en-US" sz="825" dirty="0"/>
                  <a:t>    </a:t>
                </a:r>
                <a:r>
                  <a:rPr lang="en-US" altLang="ko-KR" sz="825" dirty="0"/>
                  <a:t>: </a:t>
                </a:r>
                <a:r>
                  <a:rPr lang="ko-KR" altLang="en-US" sz="825" dirty="0"/>
                  <a:t>설명변수</a:t>
                </a:r>
                <a:r>
                  <a:rPr lang="en-US" altLang="ko-KR" sz="825" dirty="0"/>
                  <a:t>(</a:t>
                </a:r>
                <a:r>
                  <a:rPr lang="ko-KR" altLang="en-US" sz="825" dirty="0"/>
                  <a:t>입력변수</a:t>
                </a:r>
                <a:r>
                  <a:rPr lang="en-US" altLang="ko-KR" sz="825" dirty="0"/>
                  <a:t>)</a:t>
                </a:r>
                <a:r>
                  <a:rPr lang="ko-KR" altLang="en-US" sz="825" dirty="0"/>
                  <a:t>가 </a:t>
                </a:r>
                <a:r>
                  <a:rPr lang="en-US" altLang="ko-KR" sz="825" dirty="0"/>
                  <a:t>1</a:t>
                </a:r>
                <a:r>
                  <a:rPr lang="ko-KR" altLang="en-US" sz="825" dirty="0"/>
                  <a:t>단위 증가할 때 종속변수</a:t>
                </a:r>
                <a:r>
                  <a:rPr lang="en-US" altLang="ko-KR" sz="825" dirty="0"/>
                  <a:t>(</a:t>
                </a:r>
                <a:r>
                  <a:rPr lang="ko-KR" altLang="en-US" sz="825" dirty="0"/>
                  <a:t>출력변수</a:t>
                </a:r>
                <a:r>
                  <a:rPr lang="en-US" altLang="ko-KR" sz="825" dirty="0"/>
                  <a:t>)</a:t>
                </a:r>
                <a:r>
                  <a:rPr lang="ko-KR" altLang="en-US" sz="825" dirty="0"/>
                  <a:t>의 변화 량</a:t>
                </a:r>
                <a:endParaRPr lang="en-US" altLang="ko-KR" sz="825" dirty="0"/>
              </a:p>
              <a:p>
                <a:pPr marL="128588" indent="-128588">
                  <a:buFont typeface="Arial" panose="020B0604020202020204" pitchFamily="34" charset="0"/>
                  <a:buChar char="•"/>
                </a:pPr>
                <a:r>
                  <a:rPr lang="ko-KR" altLang="en-US" sz="825" dirty="0" err="1"/>
                  <a:t>로지스틱회귀모형에서는</a:t>
                </a:r>
                <a:endParaRPr lang="en-US" altLang="ko-KR" sz="825" dirty="0"/>
              </a:p>
              <a:p>
                <a:r>
                  <a:rPr lang="en-US" altLang="ko-KR" sz="825" dirty="0"/>
                  <a:t> :  </a:t>
                </a:r>
                <a:r>
                  <a:rPr lang="ko-KR" altLang="en-US" sz="825" dirty="0"/>
                  <a:t>설명변수</a:t>
                </a:r>
                <a:r>
                  <a:rPr lang="en-US" altLang="ko-KR" sz="825" dirty="0"/>
                  <a:t>(</a:t>
                </a:r>
                <a:r>
                  <a:rPr lang="ko-KR" altLang="en-US" sz="825" dirty="0"/>
                  <a:t>입력변수</a:t>
                </a:r>
                <a:r>
                  <a:rPr lang="en-US" altLang="ko-KR" sz="825" dirty="0"/>
                  <a:t>)</a:t>
                </a:r>
                <a:r>
                  <a:rPr lang="ko-KR" altLang="en-US" sz="825" dirty="0"/>
                  <a:t>가 </a:t>
                </a:r>
                <a:r>
                  <a:rPr lang="en-US" altLang="ko-KR" sz="825" dirty="0"/>
                  <a:t>1</a:t>
                </a:r>
                <a:r>
                  <a:rPr lang="ko-KR" altLang="en-US" sz="825" dirty="0"/>
                  <a:t>단위 증가할 때 종속변수</a:t>
                </a:r>
                <a:r>
                  <a:rPr lang="en-US" altLang="ko-KR" sz="825" dirty="0"/>
                  <a:t>(</a:t>
                </a:r>
                <a:r>
                  <a:rPr lang="ko-KR" altLang="en-US" sz="825" dirty="0"/>
                  <a:t>출력변수</a:t>
                </a:r>
                <a:r>
                  <a:rPr lang="en-US" altLang="ko-KR" sz="825" dirty="0"/>
                  <a:t>) log(Odds)</a:t>
                </a:r>
                <a:r>
                  <a:rPr lang="ko-KR" altLang="en-US" sz="825" dirty="0"/>
                  <a:t>의 변화 량</a:t>
                </a:r>
                <a:endParaRPr lang="en-US" altLang="ko-KR" sz="825" dirty="0"/>
              </a:p>
              <a:p>
                <a:r>
                  <a:rPr lang="ko-KR" altLang="en-US" sz="825" i="1" kern="0" dirty="0">
                    <a:solidFill>
                      <a:srgbClr val="000000"/>
                    </a:solidFill>
                    <a:latin typeface="+mj-ea"/>
                    <a:sym typeface="Wingdings" panose="05000000000000000000" pitchFamily="2" charset="2"/>
                  </a:rPr>
                  <a:t>   회귀계수  값</a:t>
                </a:r>
                <a:r>
                  <a:rPr lang="en-US" altLang="ko-KR" sz="825" i="1" kern="0" dirty="0">
                    <a:solidFill>
                      <a:srgbClr val="000000"/>
                    </a:solidFill>
                    <a:latin typeface="+mj-ea"/>
                    <a:sym typeface="Wingdings" panose="05000000000000000000" pitchFamily="2" charset="2"/>
                  </a:rPr>
                  <a:t>(</a:t>
                </a:r>
                <a:r>
                  <a:rPr lang="ko-KR" altLang="en-US" sz="825" i="1" kern="0" dirty="0">
                    <a:solidFill>
                      <a:srgbClr val="000000"/>
                    </a:solidFill>
                    <a:latin typeface="+mj-ea"/>
                    <a:sym typeface="Wingdings" panose="05000000000000000000" pitchFamily="2" charset="2"/>
                  </a:rPr>
                  <a:t> </a:t>
                </a:r>
                <a14:m>
                  <m:oMath xmlns:m="http://schemas.openxmlformats.org/officeDocument/2006/math">
                    <m:sSub>
                      <m:sSubPr>
                        <m:ctrlPr>
                          <a:rPr lang="en-US" altLang="ko-KR" sz="825" i="1" kern="0">
                            <a:solidFill>
                              <a:srgbClr val="000000"/>
                            </a:solidFill>
                            <a:latin typeface="Cambria Math" panose="02040503050406030204" pitchFamily="18" charset="0"/>
                            <a:sym typeface="Wingdings" panose="05000000000000000000" pitchFamily="2" charset="2"/>
                          </a:rPr>
                        </m:ctrlPr>
                      </m:sSubPr>
                      <m:e>
                        <m:r>
                          <a:rPr lang="ko-KR" altLang="en-US" sz="825" i="1" kern="0">
                            <a:solidFill>
                              <a:srgbClr val="000000"/>
                            </a:solidFill>
                            <a:latin typeface="Cambria Math" panose="02040503050406030204" pitchFamily="18" charset="0"/>
                            <a:sym typeface="Wingdings" panose="05000000000000000000" pitchFamily="2" charset="2"/>
                          </a:rPr>
                          <m:t>𝛽</m:t>
                        </m:r>
                      </m:e>
                      <m:sub>
                        <m:r>
                          <a:rPr lang="en-US" altLang="ko-KR" sz="825" i="1" kern="0">
                            <a:solidFill>
                              <a:srgbClr val="000000"/>
                            </a:solidFill>
                            <a:latin typeface="Cambria Math" panose="02040503050406030204" pitchFamily="18" charset="0"/>
                            <a:sym typeface="Wingdings" panose="05000000000000000000" pitchFamily="2" charset="2"/>
                          </a:rPr>
                          <m:t>1</m:t>
                        </m:r>
                      </m:sub>
                    </m:sSub>
                  </m:oMath>
                </a14:m>
                <a:r>
                  <a:rPr lang="en-US" altLang="ko-KR" sz="825" i="1" kern="0" dirty="0">
                    <a:solidFill>
                      <a:srgbClr val="000000"/>
                    </a:solidFill>
                    <a:latin typeface="+mj-ea"/>
                  </a:rPr>
                  <a:t>)</a:t>
                </a:r>
                <a:r>
                  <a:rPr lang="ko-KR" altLang="en-US" sz="825" i="1" kern="0" dirty="0">
                    <a:solidFill>
                      <a:srgbClr val="000000"/>
                    </a:solidFill>
                    <a:latin typeface="+mj-ea"/>
                  </a:rPr>
                  <a:t>에 대한 </a:t>
                </a:r>
                <a14:m>
                  <m:oMath xmlns:m="http://schemas.openxmlformats.org/officeDocument/2006/math">
                    <m:sSub>
                      <m:sSubPr>
                        <m:ctrlPr>
                          <a:rPr lang="en-US" altLang="ko-KR" sz="825" i="1" kern="0">
                            <a:solidFill>
                              <a:srgbClr val="000000"/>
                            </a:solidFill>
                            <a:latin typeface="Cambria Math" panose="02040503050406030204" pitchFamily="18" charset="0"/>
                          </a:rPr>
                        </m:ctrlPr>
                      </m:sSubPr>
                      <m:e>
                        <m:r>
                          <a:rPr lang="en-US" altLang="ko-KR" sz="825" i="1" kern="0">
                            <a:solidFill>
                              <a:srgbClr val="000000"/>
                            </a:solidFill>
                            <a:latin typeface="Cambria Math" panose="02040503050406030204" pitchFamily="18" charset="0"/>
                          </a:rPr>
                          <m:t>𝑋</m:t>
                        </m:r>
                      </m:e>
                      <m:sub>
                        <m:r>
                          <a:rPr lang="en-US" altLang="ko-KR" sz="825" i="1" kern="0">
                            <a:solidFill>
                              <a:srgbClr val="000000"/>
                            </a:solidFill>
                            <a:latin typeface="Cambria Math" panose="02040503050406030204" pitchFamily="18" charset="0"/>
                          </a:rPr>
                          <m:t>1</m:t>
                        </m:r>
                      </m:sub>
                    </m:sSub>
                  </m:oMath>
                </a14:m>
                <a:r>
                  <a:rPr lang="ko-KR" altLang="en-US" sz="825" i="1" kern="0" dirty="0">
                    <a:solidFill>
                      <a:srgbClr val="000000"/>
                    </a:solidFill>
                    <a:latin typeface="+mj-ea"/>
                  </a:rPr>
                  <a:t>를 </a:t>
                </a:r>
                <a:r>
                  <a:rPr lang="en-US" altLang="ko-KR" sz="825" i="1" kern="0" dirty="0">
                    <a:solidFill>
                      <a:srgbClr val="000000"/>
                    </a:solidFill>
                    <a:latin typeface="+mj-ea"/>
                  </a:rPr>
                  <a:t>1</a:t>
                </a:r>
                <a:r>
                  <a:rPr lang="ko-KR" altLang="en-US" sz="825" i="1" kern="0" dirty="0">
                    <a:solidFill>
                      <a:srgbClr val="000000"/>
                    </a:solidFill>
                    <a:latin typeface="+mj-ea"/>
                  </a:rPr>
                  <a:t>단위 증가시키게 되면 오즈의 예측 값은 </a:t>
                </a:r>
                <a:r>
                  <a:rPr lang="en-US" altLang="ko-KR" sz="825" i="1" kern="0" dirty="0">
                    <a:solidFill>
                      <a:srgbClr val="000000"/>
                    </a:solidFill>
                    <a:latin typeface="+mj-ea"/>
                  </a:rPr>
                  <a:t>exp(</a:t>
                </a:r>
                <a14:m>
                  <m:oMath xmlns:m="http://schemas.openxmlformats.org/officeDocument/2006/math">
                    <m:sSub>
                      <m:sSubPr>
                        <m:ctrlPr>
                          <a:rPr lang="en-US" altLang="ko-KR" sz="825" i="1" kern="0">
                            <a:solidFill>
                              <a:srgbClr val="000000"/>
                            </a:solidFill>
                            <a:latin typeface="Cambria Math" panose="02040503050406030204" pitchFamily="18" charset="0"/>
                            <a:sym typeface="Wingdings" panose="05000000000000000000" pitchFamily="2" charset="2"/>
                          </a:rPr>
                        </m:ctrlPr>
                      </m:sSubPr>
                      <m:e>
                        <m:r>
                          <a:rPr lang="ko-KR" altLang="en-US" sz="825" i="1" kern="0">
                            <a:solidFill>
                              <a:srgbClr val="000000"/>
                            </a:solidFill>
                            <a:latin typeface="Cambria Math" panose="02040503050406030204" pitchFamily="18" charset="0"/>
                            <a:sym typeface="Wingdings" panose="05000000000000000000" pitchFamily="2" charset="2"/>
                          </a:rPr>
                          <m:t>𝛽</m:t>
                        </m:r>
                      </m:e>
                      <m:sub>
                        <m:r>
                          <a:rPr lang="en-US" altLang="ko-KR" sz="825" i="1" kern="0">
                            <a:solidFill>
                              <a:srgbClr val="000000"/>
                            </a:solidFill>
                            <a:latin typeface="Cambria Math" panose="02040503050406030204" pitchFamily="18" charset="0"/>
                            <a:sym typeface="Wingdings" panose="05000000000000000000" pitchFamily="2" charset="2"/>
                          </a:rPr>
                          <m:t>1</m:t>
                        </m:r>
                      </m:sub>
                    </m:sSub>
                  </m:oMath>
                </a14:m>
                <a:r>
                  <a:rPr lang="en-US" altLang="ko-KR" sz="825" i="1" kern="0" dirty="0">
                    <a:solidFill>
                      <a:srgbClr val="000000"/>
                    </a:solidFill>
                    <a:latin typeface="+mj-ea"/>
                  </a:rPr>
                  <a:t>)</a:t>
                </a:r>
                <a:r>
                  <a:rPr lang="ko-KR" altLang="en-US" sz="825" i="1" kern="0" dirty="0">
                    <a:solidFill>
                      <a:srgbClr val="000000"/>
                    </a:solidFill>
                    <a:latin typeface="+mj-ea"/>
                  </a:rPr>
                  <a:t>만큼 중가</a:t>
                </a:r>
                <a:endParaRPr lang="ko-KR" altLang="en-US" sz="825" dirty="0"/>
              </a:p>
            </p:txBody>
          </p:sp>
        </mc:Choice>
        <mc:Fallback xmlns="">
          <p:sp>
            <p:nvSpPr>
              <p:cNvPr id="15" name="TextBox 14">
                <a:extLst>
                  <a:ext uri="{FF2B5EF4-FFF2-40B4-BE49-F238E27FC236}">
                    <a16:creationId xmlns:a16="http://schemas.microsoft.com/office/drawing/2014/main" id="{39EAFEF3-01B3-48F7-AAD1-ED908A4F5D12}"/>
                  </a:ext>
                </a:extLst>
              </p:cNvPr>
              <p:cNvSpPr txBox="1">
                <a:spLocks noRot="1" noChangeAspect="1" noMove="1" noResize="1" noEditPoints="1" noAdjustHandles="1" noChangeArrowheads="1" noChangeShapeType="1" noTextEdit="1"/>
              </p:cNvSpPr>
              <p:nvPr/>
            </p:nvSpPr>
            <p:spPr>
              <a:xfrm>
                <a:off x="1024354" y="5339916"/>
                <a:ext cx="7436078" cy="727122"/>
              </a:xfrm>
              <a:prstGeom prst="rect">
                <a:avLst/>
              </a:prstGeom>
              <a:blipFill>
                <a:blip r:embed="rId4"/>
                <a:stretch>
                  <a:fillRect/>
                </a:stretch>
              </a:blipFill>
              <a:ln>
                <a:solidFill>
                  <a:schemeClr val="accent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직사각형 22">
                <a:extLst>
                  <a:ext uri="{FF2B5EF4-FFF2-40B4-BE49-F238E27FC236}">
                    <a16:creationId xmlns:a16="http://schemas.microsoft.com/office/drawing/2014/main" id="{33D8B645-DA5C-4952-AF76-26DE1FC2E542}"/>
                  </a:ext>
                </a:extLst>
              </p:cNvPr>
              <p:cNvSpPr/>
              <p:nvPr/>
            </p:nvSpPr>
            <p:spPr>
              <a:xfrm>
                <a:off x="934019" y="2431308"/>
                <a:ext cx="2916324" cy="709874"/>
              </a:xfrm>
              <a:prstGeom prst="rect">
                <a:avLst/>
              </a:prstGeom>
              <a:ln w="9525">
                <a:solidFill>
                  <a:schemeClr val="accent1"/>
                </a:solidFill>
              </a:ln>
            </p:spPr>
            <p:txBody>
              <a:bodyPr wrap="square">
                <a:spAutoFit/>
              </a:bodyPr>
              <a:lstStyle/>
              <a:p>
                <a:pPr>
                  <a:lnSpc>
                    <a:spcPct val="150000"/>
                  </a:lnSpc>
                </a:pPr>
                <a:r>
                  <a:rPr lang="ko-KR" altLang="en-US" sz="900" dirty="0"/>
                  <a:t>로지스틱</a:t>
                </a:r>
                <a:r>
                  <a:rPr lang="en-US" altLang="ko-KR" sz="900" dirty="0"/>
                  <a:t> </a:t>
                </a:r>
                <a:r>
                  <a:rPr lang="ko-KR" altLang="en-US" sz="900" dirty="0"/>
                  <a:t>회귀모형</a:t>
                </a:r>
                <a:endParaRPr lang="en-US" altLang="ko-KR" sz="900" dirty="0"/>
              </a:p>
              <a:p>
                <a:pPr>
                  <a:lnSpc>
                    <a:spcPct val="150000"/>
                  </a:lnSpc>
                </a:pPr>
                <a:r>
                  <a:rPr lang="en-US" altLang="ko-KR" sz="900" dirty="0"/>
                  <a:t>log(Odds)  =  </a:t>
                </a:r>
                <a14:m>
                  <m:oMath xmlns:m="http://schemas.openxmlformats.org/officeDocument/2006/math">
                    <m:acc>
                      <m:accPr>
                        <m:chr m:val="̂"/>
                        <m:ctrlPr>
                          <a:rPr lang="en-US" altLang="ko-KR" sz="900" i="1">
                            <a:latin typeface="Cambria Math" panose="02040503050406030204" pitchFamily="18" charset="0"/>
                          </a:rPr>
                        </m:ctrlPr>
                      </m:accPr>
                      <m:e>
                        <m:sSub>
                          <m:sSubPr>
                            <m:ctrlPr>
                              <a:rPr lang="en-US" altLang="ko-KR" sz="900" i="1">
                                <a:latin typeface="Cambria Math" panose="02040503050406030204" pitchFamily="18" charset="0"/>
                              </a:rPr>
                            </m:ctrlPr>
                          </m:sSubPr>
                          <m:e>
                            <m:r>
                              <a:rPr lang="ko-KR" altLang="en-US" sz="900" i="1">
                                <a:latin typeface="Cambria Math" panose="02040503050406030204" pitchFamily="18" charset="0"/>
                              </a:rPr>
                              <m:t>𝛽</m:t>
                            </m:r>
                          </m:e>
                          <m:sub>
                            <m:r>
                              <a:rPr lang="en-US" altLang="ko-KR" sz="900" i="1">
                                <a:latin typeface="Cambria Math" panose="02040503050406030204" pitchFamily="18" charset="0"/>
                              </a:rPr>
                              <m:t>0</m:t>
                            </m:r>
                          </m:sub>
                        </m:sSub>
                      </m:e>
                    </m:acc>
                  </m:oMath>
                </a14:m>
                <a:r>
                  <a:rPr lang="ko-KR" altLang="en-US" sz="900" dirty="0"/>
                  <a:t>  </a:t>
                </a:r>
                <a:r>
                  <a:rPr lang="en-US" altLang="ko-KR" sz="900" dirty="0"/>
                  <a:t>+ </a:t>
                </a:r>
                <a14:m>
                  <m:oMath xmlns:m="http://schemas.openxmlformats.org/officeDocument/2006/math">
                    <m:acc>
                      <m:accPr>
                        <m:chr m:val="̂"/>
                        <m:ctrlPr>
                          <a:rPr lang="en-US" altLang="ko-KR" sz="900" i="1">
                            <a:latin typeface="Cambria Math" panose="02040503050406030204" pitchFamily="18" charset="0"/>
                          </a:rPr>
                        </m:ctrlPr>
                      </m:accPr>
                      <m:e>
                        <m:sSub>
                          <m:sSubPr>
                            <m:ctrlPr>
                              <a:rPr lang="en-US" altLang="ko-KR" sz="900" i="1">
                                <a:latin typeface="Cambria Math" panose="02040503050406030204" pitchFamily="18" charset="0"/>
                              </a:rPr>
                            </m:ctrlPr>
                          </m:sSubPr>
                          <m:e>
                            <m:r>
                              <a:rPr lang="ko-KR" altLang="en-US" sz="900" i="1">
                                <a:latin typeface="Cambria Math" panose="02040503050406030204" pitchFamily="18" charset="0"/>
                              </a:rPr>
                              <m:t>𝛽</m:t>
                            </m:r>
                          </m:e>
                          <m:sub>
                            <m:r>
                              <a:rPr lang="en-US" altLang="ko-KR" sz="900" i="1">
                                <a:latin typeface="Cambria Math" panose="02040503050406030204" pitchFamily="18" charset="0"/>
                              </a:rPr>
                              <m:t>1</m:t>
                            </m:r>
                          </m:sub>
                        </m:sSub>
                      </m:e>
                    </m:acc>
                    <m:sSub>
                      <m:sSubPr>
                        <m:ctrlPr>
                          <a:rPr lang="en-US" altLang="ko-KR" sz="900" i="1">
                            <a:latin typeface="Cambria Math" panose="02040503050406030204" pitchFamily="18" charset="0"/>
                          </a:rPr>
                        </m:ctrlPr>
                      </m:sSubPr>
                      <m:e>
                        <m:r>
                          <a:rPr lang="en-US" altLang="ko-KR" sz="900" i="1">
                            <a:latin typeface="Cambria Math" panose="02040503050406030204" pitchFamily="18" charset="0"/>
                          </a:rPr>
                          <m:t>𝑋</m:t>
                        </m:r>
                      </m:e>
                      <m:sub>
                        <m:r>
                          <a:rPr lang="en-US" altLang="ko-KR" sz="900" i="1">
                            <a:latin typeface="Cambria Math" panose="02040503050406030204" pitchFamily="18" charset="0"/>
                          </a:rPr>
                          <m:t>1 </m:t>
                        </m:r>
                      </m:sub>
                    </m:sSub>
                  </m:oMath>
                </a14:m>
                <a:r>
                  <a:rPr lang="ko-KR" altLang="en-US" sz="900" dirty="0"/>
                  <a:t> </a:t>
                </a:r>
                <a:r>
                  <a:rPr lang="en-US" altLang="ko-KR" sz="900" dirty="0"/>
                  <a:t>+ </a:t>
                </a:r>
                <a14:m>
                  <m:oMath xmlns:m="http://schemas.openxmlformats.org/officeDocument/2006/math">
                    <m:acc>
                      <m:accPr>
                        <m:chr m:val="̂"/>
                        <m:ctrlPr>
                          <a:rPr lang="en-US" altLang="ko-KR" sz="900" i="1">
                            <a:latin typeface="Cambria Math" panose="02040503050406030204" pitchFamily="18" charset="0"/>
                          </a:rPr>
                        </m:ctrlPr>
                      </m:accPr>
                      <m:e>
                        <m:sSub>
                          <m:sSubPr>
                            <m:ctrlPr>
                              <a:rPr lang="en-US" altLang="ko-KR" sz="900" i="1">
                                <a:latin typeface="Cambria Math" panose="02040503050406030204" pitchFamily="18" charset="0"/>
                              </a:rPr>
                            </m:ctrlPr>
                          </m:sSubPr>
                          <m:e>
                            <m:r>
                              <a:rPr lang="ko-KR" altLang="en-US" sz="900" i="1">
                                <a:latin typeface="Cambria Math" panose="02040503050406030204" pitchFamily="18" charset="0"/>
                              </a:rPr>
                              <m:t>𝛽</m:t>
                            </m:r>
                          </m:e>
                          <m:sub>
                            <m:r>
                              <a:rPr lang="en-US" altLang="ko-KR" sz="900" i="1">
                                <a:latin typeface="Cambria Math" panose="02040503050406030204" pitchFamily="18" charset="0"/>
                              </a:rPr>
                              <m:t>2</m:t>
                            </m:r>
                          </m:sub>
                        </m:sSub>
                      </m:e>
                    </m:acc>
                    <m:sSub>
                      <m:sSubPr>
                        <m:ctrlPr>
                          <a:rPr lang="en-US" altLang="ko-KR" sz="900" i="1">
                            <a:latin typeface="Cambria Math" panose="02040503050406030204" pitchFamily="18" charset="0"/>
                          </a:rPr>
                        </m:ctrlPr>
                      </m:sSubPr>
                      <m:e>
                        <m:r>
                          <a:rPr lang="en-US" altLang="ko-KR" sz="900" i="1">
                            <a:latin typeface="Cambria Math" panose="02040503050406030204" pitchFamily="18" charset="0"/>
                          </a:rPr>
                          <m:t>𝑋</m:t>
                        </m:r>
                      </m:e>
                      <m:sub>
                        <m:r>
                          <a:rPr lang="en-US" altLang="ko-KR" sz="900" i="1">
                            <a:latin typeface="Cambria Math" panose="02040503050406030204" pitchFamily="18" charset="0"/>
                          </a:rPr>
                          <m:t>2 </m:t>
                        </m:r>
                      </m:sub>
                    </m:sSub>
                  </m:oMath>
                </a14:m>
                <a:r>
                  <a:rPr lang="en-US" altLang="ko-KR" sz="900" dirty="0"/>
                  <a:t>+ </a:t>
                </a:r>
                <a14:m>
                  <m:oMath xmlns:m="http://schemas.openxmlformats.org/officeDocument/2006/math">
                    <m:acc>
                      <m:accPr>
                        <m:chr m:val="̂"/>
                        <m:ctrlPr>
                          <a:rPr lang="en-US" altLang="ko-KR" sz="900" i="1">
                            <a:latin typeface="Cambria Math" panose="02040503050406030204" pitchFamily="18" charset="0"/>
                          </a:rPr>
                        </m:ctrlPr>
                      </m:accPr>
                      <m:e>
                        <m:sSub>
                          <m:sSubPr>
                            <m:ctrlPr>
                              <a:rPr lang="en-US" altLang="ko-KR" sz="900" i="1">
                                <a:latin typeface="Cambria Math" panose="02040503050406030204" pitchFamily="18" charset="0"/>
                              </a:rPr>
                            </m:ctrlPr>
                          </m:sSubPr>
                          <m:e>
                            <m:r>
                              <a:rPr lang="ko-KR" altLang="en-US" sz="900" i="1">
                                <a:latin typeface="Cambria Math" panose="02040503050406030204" pitchFamily="18" charset="0"/>
                              </a:rPr>
                              <m:t>𝛽</m:t>
                            </m:r>
                          </m:e>
                          <m:sub>
                            <m:r>
                              <a:rPr lang="en-US" altLang="ko-KR" sz="900" i="1">
                                <a:latin typeface="Cambria Math" panose="02040503050406030204" pitchFamily="18" charset="0"/>
                              </a:rPr>
                              <m:t>3</m:t>
                            </m:r>
                          </m:sub>
                        </m:sSub>
                      </m:e>
                    </m:acc>
                    <m:sSub>
                      <m:sSubPr>
                        <m:ctrlPr>
                          <a:rPr lang="en-US" altLang="ko-KR" sz="900" i="1">
                            <a:latin typeface="Cambria Math" panose="02040503050406030204" pitchFamily="18" charset="0"/>
                          </a:rPr>
                        </m:ctrlPr>
                      </m:sSubPr>
                      <m:e>
                        <m:r>
                          <a:rPr lang="en-US" altLang="ko-KR" sz="900" i="1">
                            <a:latin typeface="Cambria Math" panose="02040503050406030204" pitchFamily="18" charset="0"/>
                          </a:rPr>
                          <m:t>𝑋</m:t>
                        </m:r>
                      </m:e>
                      <m:sub>
                        <m:r>
                          <a:rPr lang="en-US" altLang="ko-KR" sz="900" i="1">
                            <a:latin typeface="Cambria Math" panose="02040503050406030204" pitchFamily="18" charset="0"/>
                          </a:rPr>
                          <m:t>3 </m:t>
                        </m:r>
                      </m:sub>
                    </m:sSub>
                  </m:oMath>
                </a14:m>
                <a:r>
                  <a:rPr lang="en-US" altLang="ko-KR" sz="900" dirty="0"/>
                  <a:t> +………. +  </a:t>
                </a:r>
                <a14:m>
                  <m:oMath xmlns:m="http://schemas.openxmlformats.org/officeDocument/2006/math">
                    <m:acc>
                      <m:accPr>
                        <m:chr m:val="̂"/>
                        <m:ctrlPr>
                          <a:rPr lang="en-US" altLang="ko-KR" sz="900" i="1">
                            <a:latin typeface="Cambria Math" panose="02040503050406030204" pitchFamily="18" charset="0"/>
                          </a:rPr>
                        </m:ctrlPr>
                      </m:accPr>
                      <m:e>
                        <m:sSub>
                          <m:sSubPr>
                            <m:ctrlPr>
                              <a:rPr lang="en-US" altLang="ko-KR" sz="900" i="1">
                                <a:latin typeface="Cambria Math" panose="02040503050406030204" pitchFamily="18" charset="0"/>
                              </a:rPr>
                            </m:ctrlPr>
                          </m:sSubPr>
                          <m:e>
                            <m:r>
                              <a:rPr lang="ko-KR" altLang="en-US" sz="900" i="1">
                                <a:latin typeface="Cambria Math" panose="02040503050406030204" pitchFamily="18" charset="0"/>
                              </a:rPr>
                              <m:t>𝛽</m:t>
                            </m:r>
                          </m:e>
                          <m:sub>
                            <m:r>
                              <a:rPr lang="en-US" altLang="ko-KR" sz="900" i="1">
                                <a:latin typeface="Cambria Math" panose="02040503050406030204" pitchFamily="18" charset="0"/>
                              </a:rPr>
                              <m:t>𝑃</m:t>
                            </m:r>
                          </m:sub>
                        </m:sSub>
                      </m:e>
                    </m:acc>
                    <m:sSub>
                      <m:sSubPr>
                        <m:ctrlPr>
                          <a:rPr lang="en-US" altLang="ko-KR" sz="900" i="1">
                            <a:latin typeface="Cambria Math" panose="02040503050406030204" pitchFamily="18" charset="0"/>
                          </a:rPr>
                        </m:ctrlPr>
                      </m:sSubPr>
                      <m:e>
                        <m:r>
                          <a:rPr lang="en-US" altLang="ko-KR" sz="900" i="1">
                            <a:latin typeface="Cambria Math" panose="02040503050406030204" pitchFamily="18" charset="0"/>
                          </a:rPr>
                          <m:t>𝑋</m:t>
                        </m:r>
                      </m:e>
                      <m:sub>
                        <m:r>
                          <a:rPr lang="en-US" altLang="ko-KR" sz="900" i="1">
                            <a:latin typeface="Cambria Math" panose="02040503050406030204" pitchFamily="18" charset="0"/>
                          </a:rPr>
                          <m:t>𝑃</m:t>
                        </m:r>
                        <m:r>
                          <a:rPr lang="en-US" altLang="ko-KR" sz="900" i="1">
                            <a:latin typeface="Cambria Math" panose="02040503050406030204" pitchFamily="18" charset="0"/>
                          </a:rPr>
                          <m:t> </m:t>
                        </m:r>
                      </m:sub>
                    </m:sSub>
                  </m:oMath>
                </a14:m>
                <a:r>
                  <a:rPr lang="en-US" altLang="ko-KR" sz="900" dirty="0"/>
                  <a:t>  </a:t>
                </a:r>
                <a:endParaRPr lang="ko-KR" altLang="en-US" sz="900" dirty="0"/>
              </a:p>
            </p:txBody>
          </p:sp>
        </mc:Choice>
        <mc:Fallback xmlns="">
          <p:sp>
            <p:nvSpPr>
              <p:cNvPr id="23" name="직사각형 22">
                <a:extLst>
                  <a:ext uri="{FF2B5EF4-FFF2-40B4-BE49-F238E27FC236}">
                    <a16:creationId xmlns:a16="http://schemas.microsoft.com/office/drawing/2014/main" id="{33D8B645-DA5C-4952-AF76-26DE1FC2E542}"/>
                  </a:ext>
                </a:extLst>
              </p:cNvPr>
              <p:cNvSpPr>
                <a:spLocks noRot="1" noChangeAspect="1" noMove="1" noResize="1" noEditPoints="1" noAdjustHandles="1" noChangeArrowheads="1" noChangeShapeType="1" noTextEdit="1"/>
              </p:cNvSpPr>
              <p:nvPr/>
            </p:nvSpPr>
            <p:spPr>
              <a:xfrm>
                <a:off x="934019" y="2431308"/>
                <a:ext cx="2916324" cy="709874"/>
              </a:xfrm>
              <a:prstGeom prst="rect">
                <a:avLst/>
              </a:prstGeom>
              <a:blipFill>
                <a:blip r:embed="rId5"/>
                <a:stretch>
                  <a:fillRect/>
                </a:stretch>
              </a:blipFill>
              <a:ln w="9525">
                <a:solidFill>
                  <a:schemeClr val="accent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70C248-C461-4BA2-A2E9-4EC7660761EE}"/>
                  </a:ext>
                </a:extLst>
              </p:cNvPr>
              <p:cNvSpPr txBox="1"/>
              <p:nvPr/>
            </p:nvSpPr>
            <p:spPr>
              <a:xfrm>
                <a:off x="877179" y="1239532"/>
                <a:ext cx="7870005" cy="694485"/>
              </a:xfrm>
              <a:prstGeom prst="rect">
                <a:avLst/>
              </a:prstGeom>
              <a:noFill/>
              <a:ln>
                <a:solidFill>
                  <a:schemeClr val="tx2">
                    <a:lumMod val="60000"/>
                    <a:lumOff val="40000"/>
                  </a:schemeClr>
                </a:solidFill>
              </a:ln>
            </p:spPr>
            <p:txBody>
              <a:bodyPr wrap="square" rtlCol="0">
                <a:spAutoFit/>
              </a:bodyPr>
              <a:lstStyle/>
              <a:p>
                <a:pPr marL="128588" indent="-128588">
                  <a:buFont typeface="Arial" panose="020B0604020202020204" pitchFamily="34" charset="0"/>
                  <a:buChar char="•"/>
                </a:pPr>
                <a:r>
                  <a:rPr lang="ko-KR" altLang="en-US" sz="1200" dirty="0"/>
                  <a:t>확률</a:t>
                </a:r>
                <a:r>
                  <a:rPr lang="en-US" altLang="ko-KR" sz="1200" dirty="0"/>
                  <a:t>((Probability : p)</a:t>
                </a:r>
                <a:r>
                  <a:rPr lang="ko-KR" altLang="en-US" sz="1200" dirty="0"/>
                  <a:t> </a:t>
                </a:r>
                <a:r>
                  <a:rPr lang="en-US" altLang="ko-KR" sz="1200" dirty="0"/>
                  <a:t>=</a:t>
                </a:r>
                <a:r>
                  <a:rPr lang="ko-KR" altLang="en-US" sz="1200" dirty="0"/>
                  <a:t> 비율</a:t>
                </a:r>
                <a:r>
                  <a:rPr lang="en-US" altLang="ko-KR" sz="1200" dirty="0"/>
                  <a:t>(proportion), </a:t>
                </a:r>
                <a:r>
                  <a:rPr lang="ko-KR" altLang="en-US" sz="1200" dirty="0"/>
                  <a:t>전체</a:t>
                </a:r>
                <a:r>
                  <a:rPr lang="en-US" altLang="ko-KR" sz="1200" dirty="0"/>
                  <a:t> </a:t>
                </a:r>
                <a:r>
                  <a:rPr lang="ko-KR" altLang="en-US" sz="1200" dirty="0"/>
                  <a:t>중에서 어떤 사건</a:t>
                </a:r>
                <a:r>
                  <a:rPr lang="en-US" altLang="ko-KR" sz="1200" dirty="0"/>
                  <a:t>(A : event)</a:t>
                </a:r>
                <a:r>
                  <a:rPr lang="ko-KR" altLang="en-US" sz="1200" dirty="0"/>
                  <a:t>이 차지하는 크기 </a:t>
                </a:r>
                <a:r>
                  <a:rPr lang="en-US" altLang="ko-KR" sz="1200" dirty="0">
                    <a:sym typeface="Wingdings" panose="05000000000000000000" pitchFamily="2" charset="2"/>
                  </a:rPr>
                  <a:t> </a:t>
                </a:r>
                <a14:m>
                  <m:oMath xmlns:m="http://schemas.openxmlformats.org/officeDocument/2006/math">
                    <m:f>
                      <m:fPr>
                        <m:ctrlPr>
                          <a:rPr lang="en-US" altLang="ko-KR" sz="1200" i="1">
                            <a:latin typeface="Cambria Math" panose="02040503050406030204" pitchFamily="18" charset="0"/>
                            <a:sym typeface="Wingdings" panose="05000000000000000000" pitchFamily="2" charset="2"/>
                          </a:rPr>
                        </m:ctrlPr>
                      </m:fPr>
                      <m:num>
                        <m:r>
                          <a:rPr lang="en-US" altLang="ko-KR" sz="1200" i="1">
                            <a:latin typeface="Cambria Math" panose="02040503050406030204" pitchFamily="18" charset="0"/>
                            <a:sym typeface="Wingdings" panose="05000000000000000000" pitchFamily="2" charset="2"/>
                          </a:rPr>
                          <m:t>𝑃</m:t>
                        </m:r>
                        <m:r>
                          <a:rPr lang="en-US" altLang="ko-KR" sz="1200" i="1">
                            <a:latin typeface="Cambria Math" panose="02040503050406030204" pitchFamily="18" charset="0"/>
                            <a:sym typeface="Wingdings" panose="05000000000000000000" pitchFamily="2" charset="2"/>
                          </a:rPr>
                          <m:t>(</m:t>
                        </m:r>
                        <m:r>
                          <a:rPr lang="en-US" altLang="ko-KR" sz="1200" i="1">
                            <a:latin typeface="Cambria Math" panose="02040503050406030204" pitchFamily="18" charset="0"/>
                            <a:sym typeface="Wingdings" panose="05000000000000000000" pitchFamily="2" charset="2"/>
                          </a:rPr>
                          <m:t>𝐴</m:t>
                        </m:r>
                        <m:r>
                          <a:rPr lang="en-US" altLang="ko-KR" sz="1200" i="1">
                            <a:latin typeface="Cambria Math" panose="02040503050406030204" pitchFamily="18" charset="0"/>
                            <a:sym typeface="Wingdings" panose="05000000000000000000" pitchFamily="2" charset="2"/>
                          </a:rPr>
                          <m:t>)</m:t>
                        </m:r>
                      </m:num>
                      <m:den>
                        <m:r>
                          <a:rPr lang="ko-KR" altLang="en-US" sz="1200" i="1">
                            <a:latin typeface="Cambria Math" panose="02040503050406030204" pitchFamily="18" charset="0"/>
                            <a:sym typeface="Wingdings" panose="05000000000000000000" pitchFamily="2" charset="2"/>
                          </a:rPr>
                          <m:t>전체</m:t>
                        </m:r>
                        <m:r>
                          <a:rPr lang="en-US" altLang="ko-KR" sz="1200" i="1">
                            <a:latin typeface="Cambria Math" panose="02040503050406030204" pitchFamily="18" charset="0"/>
                            <a:sym typeface="Wingdings" panose="05000000000000000000" pitchFamily="2" charset="2"/>
                          </a:rPr>
                          <m:t> </m:t>
                        </m:r>
                      </m:den>
                    </m:f>
                  </m:oMath>
                </a14:m>
                <a:endParaRPr lang="en-US" altLang="ko-KR" sz="1200" dirty="0"/>
              </a:p>
              <a:p>
                <a:pPr marL="128588" indent="-128588">
                  <a:buFont typeface="Arial" panose="020B0604020202020204" pitchFamily="34" charset="0"/>
                  <a:buChar char="•"/>
                </a:pPr>
                <a:r>
                  <a:rPr lang="en-US" altLang="ko-KR" sz="1200" dirty="0"/>
                  <a:t>Odds ratio : </a:t>
                </a:r>
                <a:r>
                  <a:rPr lang="ko-KR" altLang="en-US" sz="1200" dirty="0"/>
                  <a:t>어떤 사건아 발생할 확률이 발생하지 않을 확률 대비 몇배</a:t>
                </a:r>
                <a:r>
                  <a:rPr lang="en-US" altLang="ko-KR" sz="1200" dirty="0"/>
                  <a:t>?  </a:t>
                </a:r>
                <a:r>
                  <a:rPr lang="en-US" altLang="ko-KR" sz="1200" dirty="0">
                    <a:sym typeface="Wingdings" panose="05000000000000000000" pitchFamily="2" charset="2"/>
                  </a:rPr>
                  <a:t> </a:t>
                </a:r>
                <a14:m>
                  <m:oMath xmlns:m="http://schemas.openxmlformats.org/officeDocument/2006/math">
                    <m:f>
                      <m:fPr>
                        <m:ctrlPr>
                          <a:rPr lang="en-US" altLang="ko-KR" sz="1200" i="1">
                            <a:latin typeface="Cambria Math" panose="02040503050406030204" pitchFamily="18" charset="0"/>
                            <a:sym typeface="Wingdings" panose="05000000000000000000" pitchFamily="2" charset="2"/>
                          </a:rPr>
                        </m:ctrlPr>
                      </m:fPr>
                      <m:num>
                        <m:r>
                          <a:rPr lang="en-US" altLang="ko-KR" sz="1200" i="1">
                            <a:latin typeface="Cambria Math" panose="02040503050406030204" pitchFamily="18" charset="0"/>
                            <a:sym typeface="Wingdings" panose="05000000000000000000" pitchFamily="2" charset="2"/>
                          </a:rPr>
                          <m:t>𝑃</m:t>
                        </m:r>
                        <m:r>
                          <a:rPr lang="en-US" altLang="ko-KR" sz="1200" i="1">
                            <a:latin typeface="Cambria Math" panose="02040503050406030204" pitchFamily="18" charset="0"/>
                            <a:sym typeface="Wingdings" panose="05000000000000000000" pitchFamily="2" charset="2"/>
                          </a:rPr>
                          <m:t>(</m:t>
                        </m:r>
                        <m:r>
                          <a:rPr lang="en-US" altLang="ko-KR" sz="1200" i="1">
                            <a:latin typeface="Cambria Math" panose="02040503050406030204" pitchFamily="18" charset="0"/>
                            <a:sym typeface="Wingdings" panose="05000000000000000000" pitchFamily="2" charset="2"/>
                          </a:rPr>
                          <m:t>𝐴</m:t>
                        </m:r>
                        <m:r>
                          <a:rPr lang="en-US" altLang="ko-KR" sz="1200" i="1">
                            <a:latin typeface="Cambria Math" panose="02040503050406030204" pitchFamily="18" charset="0"/>
                            <a:sym typeface="Wingdings" panose="05000000000000000000" pitchFamily="2" charset="2"/>
                          </a:rPr>
                          <m:t>)</m:t>
                        </m:r>
                      </m:num>
                      <m:den>
                        <m:r>
                          <a:rPr lang="en-US" altLang="ko-KR" sz="1200" i="1">
                            <a:latin typeface="Cambria Math" panose="02040503050406030204" pitchFamily="18" charset="0"/>
                            <a:sym typeface="Wingdings" panose="05000000000000000000" pitchFamily="2" charset="2"/>
                          </a:rPr>
                          <m:t>1−</m:t>
                        </m:r>
                        <m:r>
                          <a:rPr lang="en-US" altLang="ko-KR" sz="1200" i="1">
                            <a:latin typeface="Cambria Math" panose="02040503050406030204" pitchFamily="18" charset="0"/>
                            <a:sym typeface="Wingdings" panose="05000000000000000000" pitchFamily="2" charset="2"/>
                          </a:rPr>
                          <m:t>𝑃</m:t>
                        </m:r>
                        <m:r>
                          <a:rPr lang="en-US" altLang="ko-KR" sz="1200" i="1">
                            <a:latin typeface="Cambria Math" panose="02040503050406030204" pitchFamily="18" charset="0"/>
                            <a:sym typeface="Wingdings" panose="05000000000000000000" pitchFamily="2" charset="2"/>
                          </a:rPr>
                          <m:t>(</m:t>
                        </m:r>
                        <m:r>
                          <a:rPr lang="en-US" altLang="ko-KR" sz="1200" i="1">
                            <a:latin typeface="Cambria Math" panose="02040503050406030204" pitchFamily="18" charset="0"/>
                            <a:sym typeface="Wingdings" panose="05000000000000000000" pitchFamily="2" charset="2"/>
                          </a:rPr>
                          <m:t>𝐴</m:t>
                        </m:r>
                        <m:r>
                          <a:rPr lang="en-US" altLang="ko-KR" sz="1200" i="1">
                            <a:latin typeface="Cambria Math" panose="02040503050406030204" pitchFamily="18" charset="0"/>
                            <a:sym typeface="Wingdings" panose="05000000000000000000" pitchFamily="2" charset="2"/>
                          </a:rPr>
                          <m:t>)</m:t>
                        </m:r>
                      </m:den>
                    </m:f>
                  </m:oMath>
                </a14:m>
                <a:endParaRPr lang="ko-KR" altLang="en-US" sz="1200" dirty="0"/>
              </a:p>
            </p:txBody>
          </p:sp>
        </mc:Choice>
        <mc:Fallback xmlns="">
          <p:sp>
            <p:nvSpPr>
              <p:cNvPr id="11" name="TextBox 10">
                <a:extLst>
                  <a:ext uri="{FF2B5EF4-FFF2-40B4-BE49-F238E27FC236}">
                    <a16:creationId xmlns:a16="http://schemas.microsoft.com/office/drawing/2014/main" id="{A470C248-C461-4BA2-A2E9-4EC7660761EE}"/>
                  </a:ext>
                </a:extLst>
              </p:cNvPr>
              <p:cNvSpPr txBox="1">
                <a:spLocks noRot="1" noChangeAspect="1" noMove="1" noResize="1" noEditPoints="1" noAdjustHandles="1" noChangeArrowheads="1" noChangeShapeType="1" noTextEdit="1"/>
              </p:cNvSpPr>
              <p:nvPr/>
            </p:nvSpPr>
            <p:spPr>
              <a:xfrm>
                <a:off x="877179" y="1239532"/>
                <a:ext cx="7870005" cy="694485"/>
              </a:xfrm>
              <a:prstGeom prst="rect">
                <a:avLst/>
              </a:prstGeom>
              <a:blipFill>
                <a:blip r:embed="rId6"/>
                <a:stretch>
                  <a:fillRect/>
                </a:stretch>
              </a:blipFill>
              <a:ln>
                <a:solidFill>
                  <a:schemeClr val="tx2">
                    <a:lumMod val="60000"/>
                    <a:lumOff val="40000"/>
                  </a:schemeClr>
                </a:solidFill>
              </a:ln>
            </p:spPr>
            <p:txBody>
              <a:bodyPr/>
              <a:lstStyle/>
              <a:p>
                <a:r>
                  <a:rPr lang="ko-KR" altLang="en-US">
                    <a:noFill/>
                  </a:rPr>
                  <a:t> </a:t>
                </a:r>
              </a:p>
            </p:txBody>
          </p:sp>
        </mc:Fallback>
      </mc:AlternateContent>
      <p:sp>
        <p:nvSpPr>
          <p:cNvPr id="17" name="제목 1">
            <a:extLst>
              <a:ext uri="{FF2B5EF4-FFF2-40B4-BE49-F238E27FC236}">
                <a16:creationId xmlns:a16="http://schemas.microsoft.com/office/drawing/2014/main" id="{4AACF06D-82E2-49B3-90F5-FC9BE6A6620D}"/>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1" name="TextBox 20">
            <a:extLst>
              <a:ext uri="{FF2B5EF4-FFF2-40B4-BE49-F238E27FC236}">
                <a16:creationId xmlns:a16="http://schemas.microsoft.com/office/drawing/2014/main" id="{521B53A7-9EB1-42C4-B40B-D4B25F829658}"/>
              </a:ext>
            </a:extLst>
          </p:cNvPr>
          <p:cNvSpPr txBox="1"/>
          <p:nvPr/>
        </p:nvSpPr>
        <p:spPr>
          <a:xfrm>
            <a:off x="7112482" y="94377"/>
            <a:ext cx="1981608"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로지스틱 회귀분석 입문</a:t>
            </a:r>
          </a:p>
        </p:txBody>
      </p:sp>
      <p:sp>
        <p:nvSpPr>
          <p:cNvPr id="22" name="직사각형 21">
            <a:extLst>
              <a:ext uri="{FF2B5EF4-FFF2-40B4-BE49-F238E27FC236}">
                <a16:creationId xmlns:a16="http://schemas.microsoft.com/office/drawing/2014/main" id="{0057258D-59AE-4192-8F45-4CD64A4F80C2}"/>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C34B97A5-FA71-4333-AEE7-E2FBD02A8DF1}"/>
                  </a:ext>
                </a:extLst>
              </p:cNvPr>
              <p:cNvSpPr/>
              <p:nvPr/>
            </p:nvSpPr>
            <p:spPr>
              <a:xfrm>
                <a:off x="4644008" y="5795207"/>
                <a:ext cx="4761912" cy="553998"/>
              </a:xfrm>
              <a:prstGeom prst="rect">
                <a:avLst/>
              </a:prstGeom>
            </p:spPr>
            <p:txBody>
              <a:bodyPr wrap="square">
                <a:spAutoFit/>
              </a:bodyPr>
              <a:lstStyle/>
              <a:p>
                <a:pPr marL="128588" indent="-128588" fontAlgn="base">
                  <a:buFont typeface="Wingdings" panose="05000000000000000000" pitchFamily="2" charset="2"/>
                  <a:buChar char="§"/>
                </a:pPr>
                <a:r>
                  <a:rPr lang="ko-KR" altLang="en-US" sz="750" kern="0" dirty="0">
                    <a:solidFill>
                      <a:srgbClr val="000000"/>
                    </a:solidFill>
                    <a:latin typeface="+mj-ea"/>
                    <a:sym typeface="Wingdings" panose="05000000000000000000" pitchFamily="2" charset="2"/>
                  </a:rPr>
                  <a:t>다른 설명변수는 모두 고정시킨 상태에서 한 변수를 </a:t>
                </a:r>
                <a:r>
                  <a:rPr lang="en-US" altLang="ko-KR" sz="750" kern="0" dirty="0">
                    <a:solidFill>
                      <a:srgbClr val="000000"/>
                    </a:solidFill>
                    <a:latin typeface="+mj-ea"/>
                    <a:sym typeface="Wingdings" panose="05000000000000000000" pitchFamily="2" charset="2"/>
                  </a:rPr>
                  <a:t>1</a:t>
                </a:r>
                <a:r>
                  <a:rPr lang="ko-KR" altLang="en-US" sz="750" kern="0" dirty="0">
                    <a:solidFill>
                      <a:srgbClr val="000000"/>
                    </a:solidFill>
                    <a:latin typeface="+mj-ea"/>
                    <a:sym typeface="Wingdings" panose="05000000000000000000" pitchFamily="2" charset="2"/>
                  </a:rPr>
                  <a:t>단위 증가시킬 때 </a:t>
                </a:r>
                <a:endParaRPr lang="en-US" altLang="ko-KR" sz="750" kern="0" dirty="0">
                  <a:solidFill>
                    <a:srgbClr val="000000"/>
                  </a:solidFill>
                  <a:latin typeface="+mj-ea"/>
                  <a:sym typeface="Wingdings" panose="05000000000000000000" pitchFamily="2" charset="2"/>
                </a:endParaRPr>
              </a:p>
              <a:p>
                <a:pPr fontAlgn="base"/>
                <a:r>
                  <a:rPr lang="en-US" altLang="ko-KR" sz="750" kern="0" dirty="0">
                    <a:solidFill>
                      <a:srgbClr val="000000"/>
                    </a:solidFill>
                    <a:latin typeface="+mj-ea"/>
                    <a:sym typeface="Wingdings" panose="05000000000000000000" pitchFamily="2" charset="2"/>
                  </a:rPr>
                  <a:t>    </a:t>
                </a:r>
                <a:r>
                  <a:rPr lang="ko-KR" altLang="en-US" sz="750" kern="0" dirty="0">
                    <a:solidFill>
                      <a:srgbClr val="000000"/>
                    </a:solidFill>
                    <a:latin typeface="+mj-ea"/>
                    <a:sym typeface="Wingdings" panose="05000000000000000000" pitchFamily="2" charset="2"/>
                  </a:rPr>
                  <a:t>변화하는 승산 </a:t>
                </a:r>
                <a:r>
                  <a:rPr lang="en-US" altLang="ko-KR" sz="750" kern="0" dirty="0">
                    <a:solidFill>
                      <a:srgbClr val="000000"/>
                    </a:solidFill>
                    <a:latin typeface="+mj-ea"/>
                    <a:sym typeface="Wingdings" panose="05000000000000000000" pitchFamily="2" charset="2"/>
                  </a:rPr>
                  <a:t>(Odds)</a:t>
                </a:r>
                <a:r>
                  <a:rPr lang="ko-KR" altLang="en-US" sz="750" kern="0" dirty="0">
                    <a:solidFill>
                      <a:srgbClr val="000000"/>
                    </a:solidFill>
                    <a:latin typeface="+mj-ea"/>
                    <a:sym typeface="Wingdings" panose="05000000000000000000" pitchFamily="2" charset="2"/>
                  </a:rPr>
                  <a:t>의 비율을 의미</a:t>
                </a:r>
                <a:endParaRPr lang="en-US" altLang="ko-KR" sz="750" kern="0" dirty="0">
                  <a:solidFill>
                    <a:srgbClr val="000000"/>
                  </a:solidFill>
                  <a:latin typeface="+mj-ea"/>
                  <a:sym typeface="Wingdings" panose="05000000000000000000" pitchFamily="2" charset="2"/>
                </a:endParaRPr>
              </a:p>
              <a:p>
                <a:pPr fontAlgn="base"/>
                <a:r>
                  <a:rPr lang="ko-KR" altLang="en-US" sz="750" kern="0" dirty="0">
                    <a:solidFill>
                      <a:srgbClr val="000000"/>
                    </a:solidFill>
                    <a:latin typeface="+mj-ea"/>
                    <a:sym typeface="Wingdings" panose="05000000000000000000" pitchFamily="2" charset="2"/>
                  </a:rPr>
                  <a:t> </a:t>
                </a:r>
                <a:r>
                  <a:rPr lang="en-US" altLang="ko-KR" sz="750" kern="0" dirty="0">
                    <a:solidFill>
                      <a:srgbClr val="000000"/>
                    </a:solidFill>
                    <a:latin typeface="+mj-ea"/>
                    <a:sym typeface="Wingdings" panose="05000000000000000000" pitchFamily="2" charset="2"/>
                  </a:rPr>
                  <a:t> </a:t>
                </a:r>
                <a:r>
                  <a:rPr lang="ko-KR" altLang="en-US" sz="750" kern="0" dirty="0">
                    <a:solidFill>
                      <a:srgbClr val="000000"/>
                    </a:solidFill>
                    <a:latin typeface="+mj-ea"/>
                    <a:sym typeface="Wingdings" panose="05000000000000000000" pitchFamily="2" charset="2"/>
                  </a:rPr>
                  <a:t>회귀계수 해석은  값</a:t>
                </a:r>
                <a:r>
                  <a:rPr lang="en-US" altLang="ko-KR" sz="750" kern="0" dirty="0">
                    <a:solidFill>
                      <a:srgbClr val="000000"/>
                    </a:solidFill>
                    <a:latin typeface="+mj-ea"/>
                    <a:sym typeface="Wingdings" panose="05000000000000000000" pitchFamily="2" charset="2"/>
                  </a:rPr>
                  <a:t>(</a:t>
                </a:r>
                <a:r>
                  <a:rPr lang="ko-KR" altLang="en-US" sz="750" kern="0" dirty="0">
                    <a:solidFill>
                      <a:srgbClr val="000000"/>
                    </a:solidFill>
                    <a:latin typeface="+mj-ea"/>
                    <a:sym typeface="Wingdings" panose="05000000000000000000" pitchFamily="2" charset="2"/>
                  </a:rPr>
                  <a:t> </a:t>
                </a:r>
                <a14:m>
                  <m:oMath xmlns:m="http://schemas.openxmlformats.org/officeDocument/2006/math">
                    <m:sSub>
                      <m:sSubPr>
                        <m:ctrlPr>
                          <a:rPr lang="en-US" altLang="ko-KR" sz="750" i="1" kern="0">
                            <a:solidFill>
                              <a:srgbClr val="000000"/>
                            </a:solidFill>
                            <a:latin typeface="Cambria Math" panose="02040503050406030204" pitchFamily="18" charset="0"/>
                            <a:sym typeface="Wingdings" panose="05000000000000000000" pitchFamily="2" charset="2"/>
                          </a:rPr>
                        </m:ctrlPr>
                      </m:sSubPr>
                      <m:e>
                        <m:r>
                          <m:rPr>
                            <m:sty m:val="p"/>
                          </m:rPr>
                          <a:rPr lang="ko-KR" altLang="en-US" sz="750" kern="0">
                            <a:solidFill>
                              <a:srgbClr val="000000"/>
                            </a:solidFill>
                            <a:latin typeface="Cambria Math" panose="02040503050406030204" pitchFamily="18" charset="0"/>
                            <a:sym typeface="Wingdings" panose="05000000000000000000" pitchFamily="2" charset="2"/>
                          </a:rPr>
                          <m:t>β</m:t>
                        </m:r>
                      </m:e>
                      <m:sub>
                        <m:r>
                          <a:rPr lang="en-US" altLang="ko-KR" sz="750" kern="0">
                            <a:solidFill>
                              <a:srgbClr val="000000"/>
                            </a:solidFill>
                            <a:latin typeface="Cambria Math" panose="02040503050406030204" pitchFamily="18" charset="0"/>
                            <a:sym typeface="Wingdings" panose="05000000000000000000" pitchFamily="2" charset="2"/>
                          </a:rPr>
                          <m:t>1</m:t>
                        </m:r>
                      </m:sub>
                    </m:sSub>
                  </m:oMath>
                </a14:m>
                <a:r>
                  <a:rPr lang="en-US" altLang="ko-KR" sz="750" kern="0" dirty="0">
                    <a:solidFill>
                      <a:srgbClr val="000000"/>
                    </a:solidFill>
                    <a:latin typeface="+mj-ea"/>
                  </a:rPr>
                  <a:t>)</a:t>
                </a:r>
                <a:r>
                  <a:rPr lang="ko-KR" altLang="en-US" sz="750" kern="0" dirty="0">
                    <a:solidFill>
                      <a:srgbClr val="000000"/>
                    </a:solidFill>
                    <a:latin typeface="+mj-ea"/>
                  </a:rPr>
                  <a:t>에 대한 </a:t>
                </a:r>
                <a14:m>
                  <m:oMath xmlns:m="http://schemas.openxmlformats.org/officeDocument/2006/math">
                    <m:sSub>
                      <m:sSubPr>
                        <m:ctrlPr>
                          <a:rPr lang="en-US" altLang="ko-KR" sz="750" i="1" kern="0">
                            <a:solidFill>
                              <a:srgbClr val="000000"/>
                            </a:solidFill>
                            <a:latin typeface="Cambria Math" panose="02040503050406030204" pitchFamily="18" charset="0"/>
                          </a:rPr>
                        </m:ctrlPr>
                      </m:sSubPr>
                      <m:e>
                        <m:r>
                          <m:rPr>
                            <m:sty m:val="p"/>
                          </m:rPr>
                          <a:rPr lang="en-US" altLang="ko-KR" sz="750" kern="0">
                            <a:solidFill>
                              <a:srgbClr val="000000"/>
                            </a:solidFill>
                            <a:latin typeface="Cambria Math" panose="02040503050406030204" pitchFamily="18" charset="0"/>
                          </a:rPr>
                          <m:t>X</m:t>
                        </m:r>
                      </m:e>
                      <m:sub>
                        <m:r>
                          <a:rPr lang="en-US" altLang="ko-KR" sz="750" kern="0">
                            <a:solidFill>
                              <a:srgbClr val="000000"/>
                            </a:solidFill>
                            <a:latin typeface="Cambria Math" panose="02040503050406030204" pitchFamily="18" charset="0"/>
                          </a:rPr>
                          <m:t>1</m:t>
                        </m:r>
                      </m:sub>
                    </m:sSub>
                  </m:oMath>
                </a14:m>
                <a:r>
                  <a:rPr lang="ko-KR" altLang="en-US" sz="750" kern="0" dirty="0">
                    <a:solidFill>
                      <a:srgbClr val="000000"/>
                    </a:solidFill>
                    <a:latin typeface="+mj-ea"/>
                  </a:rPr>
                  <a:t>를 </a:t>
                </a:r>
                <a:r>
                  <a:rPr lang="en-US" altLang="ko-KR" sz="750" kern="0" dirty="0">
                    <a:solidFill>
                      <a:srgbClr val="000000"/>
                    </a:solidFill>
                    <a:latin typeface="+mj-ea"/>
                  </a:rPr>
                  <a:t>1</a:t>
                </a:r>
                <a:r>
                  <a:rPr lang="ko-KR" altLang="en-US" sz="750" kern="0" dirty="0">
                    <a:solidFill>
                      <a:srgbClr val="000000"/>
                    </a:solidFill>
                    <a:latin typeface="+mj-ea"/>
                  </a:rPr>
                  <a:t>단위 증가시키게 되면 오즈의 </a:t>
                </a:r>
                <a:endParaRPr lang="en-US" altLang="ko-KR" sz="750" kern="0" dirty="0">
                  <a:solidFill>
                    <a:srgbClr val="000000"/>
                  </a:solidFill>
                  <a:latin typeface="+mj-ea"/>
                </a:endParaRPr>
              </a:p>
              <a:p>
                <a:pPr fontAlgn="base"/>
                <a:r>
                  <a:rPr lang="en-US" altLang="ko-KR" sz="750" kern="0" dirty="0">
                    <a:solidFill>
                      <a:srgbClr val="000000"/>
                    </a:solidFill>
                    <a:latin typeface="+mj-ea"/>
                  </a:rPr>
                  <a:t>     </a:t>
                </a:r>
                <a:r>
                  <a:rPr lang="ko-KR" altLang="en-US" sz="750" kern="0" dirty="0">
                    <a:solidFill>
                      <a:srgbClr val="000000"/>
                    </a:solidFill>
                    <a:latin typeface="+mj-ea"/>
                  </a:rPr>
                  <a:t>예측 값은 </a:t>
                </a:r>
                <a:r>
                  <a:rPr lang="en-US" altLang="ko-KR" sz="750" kern="0" dirty="0">
                    <a:solidFill>
                      <a:srgbClr val="000000"/>
                    </a:solidFill>
                    <a:latin typeface="+mj-ea"/>
                  </a:rPr>
                  <a:t>exp(</a:t>
                </a:r>
                <a14:m>
                  <m:oMath xmlns:m="http://schemas.openxmlformats.org/officeDocument/2006/math">
                    <m:sSub>
                      <m:sSubPr>
                        <m:ctrlPr>
                          <a:rPr lang="en-US" altLang="ko-KR" sz="750" i="1" kern="0">
                            <a:solidFill>
                              <a:srgbClr val="000000"/>
                            </a:solidFill>
                            <a:latin typeface="Cambria Math" panose="02040503050406030204" pitchFamily="18" charset="0"/>
                            <a:sym typeface="Wingdings" panose="05000000000000000000" pitchFamily="2" charset="2"/>
                          </a:rPr>
                        </m:ctrlPr>
                      </m:sSubPr>
                      <m:e>
                        <m:r>
                          <m:rPr>
                            <m:sty m:val="p"/>
                          </m:rPr>
                          <a:rPr lang="ko-KR" altLang="en-US" sz="750" kern="0">
                            <a:solidFill>
                              <a:srgbClr val="000000"/>
                            </a:solidFill>
                            <a:latin typeface="Cambria Math" panose="02040503050406030204" pitchFamily="18" charset="0"/>
                            <a:sym typeface="Wingdings" panose="05000000000000000000" pitchFamily="2" charset="2"/>
                          </a:rPr>
                          <m:t>β</m:t>
                        </m:r>
                      </m:e>
                      <m:sub>
                        <m:r>
                          <a:rPr lang="en-US" altLang="ko-KR" sz="750" kern="0">
                            <a:solidFill>
                              <a:srgbClr val="000000"/>
                            </a:solidFill>
                            <a:latin typeface="Cambria Math" panose="02040503050406030204" pitchFamily="18" charset="0"/>
                            <a:sym typeface="Wingdings" panose="05000000000000000000" pitchFamily="2" charset="2"/>
                          </a:rPr>
                          <m:t>1</m:t>
                        </m:r>
                      </m:sub>
                    </m:sSub>
                  </m:oMath>
                </a14:m>
                <a:r>
                  <a:rPr lang="en-US" altLang="ko-KR" sz="750" kern="0" dirty="0">
                    <a:solidFill>
                      <a:srgbClr val="000000"/>
                    </a:solidFill>
                    <a:latin typeface="+mj-ea"/>
                  </a:rPr>
                  <a:t>)</a:t>
                </a:r>
                <a:r>
                  <a:rPr lang="ko-KR" altLang="en-US" sz="750" kern="0" dirty="0">
                    <a:solidFill>
                      <a:srgbClr val="000000"/>
                    </a:solidFill>
                    <a:latin typeface="+mj-ea"/>
                  </a:rPr>
                  <a:t>만큼 증가하는 것을 의미</a:t>
                </a:r>
                <a:endParaRPr lang="en-US" altLang="ko-KR" sz="750" kern="0" dirty="0">
                  <a:solidFill>
                    <a:srgbClr val="000000"/>
                  </a:solidFill>
                  <a:latin typeface="+mj-ea"/>
                  <a:sym typeface="Wingdings" panose="05000000000000000000" pitchFamily="2" charset="2"/>
                </a:endParaRPr>
              </a:p>
            </p:txBody>
          </p:sp>
        </mc:Choice>
        <mc:Fallback xmlns="">
          <p:sp>
            <p:nvSpPr>
              <p:cNvPr id="24" name="직사각형 23">
                <a:extLst>
                  <a:ext uri="{FF2B5EF4-FFF2-40B4-BE49-F238E27FC236}">
                    <a16:creationId xmlns:a16="http://schemas.microsoft.com/office/drawing/2014/main" id="{C34B97A5-FA71-4333-AEE7-E2FBD02A8DF1}"/>
                  </a:ext>
                </a:extLst>
              </p:cNvPr>
              <p:cNvSpPr>
                <a:spLocks noRot="1" noChangeAspect="1" noMove="1" noResize="1" noEditPoints="1" noAdjustHandles="1" noChangeArrowheads="1" noChangeShapeType="1" noTextEdit="1"/>
              </p:cNvSpPr>
              <p:nvPr/>
            </p:nvSpPr>
            <p:spPr>
              <a:xfrm>
                <a:off x="4644008" y="5795207"/>
                <a:ext cx="4761912" cy="553998"/>
              </a:xfrm>
              <a:prstGeom prst="rect">
                <a:avLst/>
              </a:prstGeom>
              <a:blipFill>
                <a:blip r:embed="rId7"/>
                <a:stretch>
                  <a:fillRect b="-2198"/>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1929A608-B113-4F11-85A2-E819F3605B9D}"/>
              </a:ext>
            </a:extLst>
          </p:cNvPr>
          <p:cNvSpPr txBox="1"/>
          <p:nvPr/>
        </p:nvSpPr>
        <p:spPr>
          <a:xfrm>
            <a:off x="1430063" y="6102434"/>
            <a:ext cx="2038164" cy="253916"/>
          </a:xfrm>
          <a:prstGeom prst="rect">
            <a:avLst/>
          </a:prstGeom>
          <a:solidFill>
            <a:schemeClr val="accent5">
              <a:lumMod val="20000"/>
              <a:lumOff val="80000"/>
            </a:schemeClr>
          </a:solidFill>
          <a:ln>
            <a:solidFill>
              <a:schemeClr val="accent1">
                <a:lumMod val="20000"/>
                <a:lumOff val="80000"/>
              </a:schemeClr>
            </a:solidFill>
          </a:ln>
        </p:spPr>
        <p:txBody>
          <a:bodyPr wrap="square" rtlCol="0">
            <a:spAutoFit/>
          </a:bodyPr>
          <a:lstStyle/>
          <a:p>
            <a:r>
              <a:rPr lang="ko-KR" altLang="en-US" sz="1050" dirty="0"/>
              <a:t>로지스틱 회귀계수의 해석</a:t>
            </a:r>
          </a:p>
        </p:txBody>
      </p:sp>
      <p:sp>
        <p:nvSpPr>
          <p:cNvPr id="26" name="직사각형 25">
            <a:extLst>
              <a:ext uri="{FF2B5EF4-FFF2-40B4-BE49-F238E27FC236}">
                <a16:creationId xmlns:a16="http://schemas.microsoft.com/office/drawing/2014/main" id="{DA083CEC-6274-4737-BFB6-95A23EC2AD7F}"/>
              </a:ext>
            </a:extLst>
          </p:cNvPr>
          <p:cNvSpPr/>
          <p:nvPr/>
        </p:nvSpPr>
        <p:spPr>
          <a:xfrm>
            <a:off x="3530421" y="410075"/>
            <a:ext cx="2563522" cy="369332"/>
          </a:xfrm>
          <a:prstGeom prst="rect">
            <a:avLst/>
          </a:prstGeom>
        </p:spPr>
        <p:txBody>
          <a:bodyPr wrap="none">
            <a:spAutoFit/>
          </a:bodyPr>
          <a:lstStyle/>
          <a:p>
            <a:r>
              <a:rPr lang="en-US" altLang="ko-KR" dirty="0"/>
              <a:t>Odds </a:t>
            </a:r>
            <a:r>
              <a:rPr lang="ko-KR" altLang="en-US" dirty="0"/>
              <a:t>와</a:t>
            </a:r>
            <a:r>
              <a:rPr lang="en-US" altLang="ko-KR" dirty="0"/>
              <a:t> Odds ratio  </a:t>
            </a:r>
            <a:r>
              <a:rPr lang="ko-KR" altLang="en-US" dirty="0"/>
              <a:t>필요</a:t>
            </a:r>
          </a:p>
        </p:txBody>
      </p:sp>
      <p:sp>
        <p:nvSpPr>
          <p:cNvPr id="27" name="직사각형 26">
            <a:extLst>
              <a:ext uri="{FF2B5EF4-FFF2-40B4-BE49-F238E27FC236}">
                <a16:creationId xmlns:a16="http://schemas.microsoft.com/office/drawing/2014/main" id="{173D005C-719D-44F4-90D8-3FEA30A7D5FE}"/>
              </a:ext>
            </a:extLst>
          </p:cNvPr>
          <p:cNvSpPr/>
          <p:nvPr/>
        </p:nvSpPr>
        <p:spPr>
          <a:xfrm>
            <a:off x="1024354" y="5097542"/>
            <a:ext cx="2629218" cy="230832"/>
          </a:xfrm>
          <a:prstGeom prst="rect">
            <a:avLst/>
          </a:prstGeom>
          <a:ln>
            <a:solidFill>
              <a:schemeClr val="accent1"/>
            </a:solidFill>
          </a:ln>
        </p:spPr>
        <p:txBody>
          <a:bodyPr wrap="square">
            <a:spAutoFit/>
          </a:bodyPr>
          <a:lstStyle/>
          <a:p>
            <a:r>
              <a:rPr lang="ko-KR" altLang="en-US" sz="900" dirty="0"/>
              <a:t>선형회귀와 로지스틱 회귀 </a:t>
            </a:r>
            <a:r>
              <a:rPr lang="en-US" altLang="ko-KR" sz="900" dirty="0"/>
              <a:t>: </a:t>
            </a:r>
            <a:r>
              <a:rPr lang="ko-KR" altLang="en-US" sz="900" dirty="0"/>
              <a:t> 회귀계수 의미 비교</a:t>
            </a:r>
            <a:endParaRPr lang="en-US" altLang="ko-KR" sz="900" dirty="0"/>
          </a:p>
        </p:txBody>
      </p:sp>
    </p:spTree>
    <p:extLst>
      <p:ext uri="{BB962C8B-B14F-4D97-AF65-F5344CB8AC3E}">
        <p14:creationId xmlns:p14="http://schemas.microsoft.com/office/powerpoint/2010/main" val="14289288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A34CA8EB-5AA3-48F2-B47A-B2785AF5A9DD}"/>
              </a:ext>
            </a:extLst>
          </p:cNvPr>
          <p:cNvSpPr>
            <a:spLocks noGrp="1"/>
          </p:cNvSpPr>
          <p:nvPr>
            <p:ph type="ftr" sz="quarter" idx="11"/>
          </p:nvPr>
        </p:nvSpPr>
        <p:spPr/>
        <p:txBody>
          <a:bodyPr/>
          <a:lstStyle/>
          <a:p>
            <a:r>
              <a:rPr lang="en-US" altLang="ko-KR"/>
              <a:t>UBION PBL- FBA</a:t>
            </a:r>
            <a:endParaRPr lang="ko-KR" altLang="en-US"/>
          </a:p>
        </p:txBody>
      </p:sp>
      <p:sp>
        <p:nvSpPr>
          <p:cNvPr id="13" name="슬라이드 번호 개체 틀 12">
            <a:extLst>
              <a:ext uri="{FF2B5EF4-FFF2-40B4-BE49-F238E27FC236}">
                <a16:creationId xmlns:a16="http://schemas.microsoft.com/office/drawing/2014/main" id="{D0E842BD-F045-45F6-8FE4-8E3278ABEC62}"/>
              </a:ext>
            </a:extLst>
          </p:cNvPr>
          <p:cNvSpPr>
            <a:spLocks noGrp="1"/>
          </p:cNvSpPr>
          <p:nvPr>
            <p:ph type="sldNum" sz="quarter" idx="12"/>
          </p:nvPr>
        </p:nvSpPr>
        <p:spPr/>
        <p:txBody>
          <a:bodyPr/>
          <a:lstStyle/>
          <a:p>
            <a:fld id="{DE77BB65-F969-4654-BF30-45C70C1BE112}" type="slidenum">
              <a:rPr lang="ko-KR" altLang="en-US" smtClean="0"/>
              <a:pPr/>
              <a:t>115</a:t>
            </a:fld>
            <a:endParaRPr lang="ko-KR" altLang="en-US"/>
          </a:p>
        </p:txBody>
      </p:sp>
      <p:sp>
        <p:nvSpPr>
          <p:cNvPr id="7" name="직사각형 6">
            <a:extLst>
              <a:ext uri="{FF2B5EF4-FFF2-40B4-BE49-F238E27FC236}">
                <a16:creationId xmlns:a16="http://schemas.microsoft.com/office/drawing/2014/main" id="{71F8E22A-C4D4-4BC4-9F6A-BF4687C21C50}"/>
              </a:ext>
            </a:extLst>
          </p:cNvPr>
          <p:cNvSpPr/>
          <p:nvPr/>
        </p:nvSpPr>
        <p:spPr>
          <a:xfrm>
            <a:off x="611560" y="1009849"/>
            <a:ext cx="1108317" cy="253916"/>
          </a:xfrm>
          <a:prstGeom prst="rect">
            <a:avLst/>
          </a:prstGeom>
        </p:spPr>
        <p:txBody>
          <a:bodyPr wrap="none">
            <a:spAutoFit/>
          </a:bodyPr>
          <a:lstStyle/>
          <a:p>
            <a:pPr marL="214313" indent="-214313">
              <a:buFont typeface="Wingdings" panose="05000000000000000000" pitchFamily="2" charset="2"/>
              <a:buChar char="u"/>
            </a:pPr>
            <a:r>
              <a:rPr lang="ko-KR" altLang="en-US" sz="1050" dirty="0" err="1"/>
              <a:t>오즈비</a:t>
            </a:r>
            <a:r>
              <a:rPr lang="ko-KR" altLang="en-US" sz="1050" dirty="0"/>
              <a:t> 사례</a:t>
            </a:r>
            <a:endParaRPr lang="en-US" altLang="ko-KR" sz="1050" dirty="0"/>
          </a:p>
        </p:txBody>
      </p:sp>
      <p:sp>
        <p:nvSpPr>
          <p:cNvPr id="8" name="TextBox 7">
            <a:extLst>
              <a:ext uri="{FF2B5EF4-FFF2-40B4-BE49-F238E27FC236}">
                <a16:creationId xmlns:a16="http://schemas.microsoft.com/office/drawing/2014/main" id="{53962C04-E67B-4CFA-93D0-3CB73772D28E}"/>
              </a:ext>
            </a:extLst>
          </p:cNvPr>
          <p:cNvSpPr txBox="1"/>
          <p:nvPr/>
        </p:nvSpPr>
        <p:spPr>
          <a:xfrm>
            <a:off x="727586" y="1287113"/>
            <a:ext cx="7804853" cy="612604"/>
          </a:xfrm>
          <a:prstGeom prst="rect">
            <a:avLst/>
          </a:prstGeom>
          <a:noFill/>
          <a:ln>
            <a:solidFill>
              <a:schemeClr val="accent1"/>
            </a:solidFill>
          </a:ln>
        </p:spPr>
        <p:txBody>
          <a:bodyPr wrap="square" rtlCol="0">
            <a:spAutoFit/>
          </a:bodyPr>
          <a:lstStyle/>
          <a:p>
            <a:pPr>
              <a:lnSpc>
                <a:spcPct val="150000"/>
              </a:lnSpc>
            </a:pPr>
            <a:r>
              <a:rPr lang="en-US" altLang="ko-KR" sz="1200" dirty="0"/>
              <a:t>(</a:t>
            </a:r>
            <a:r>
              <a:rPr lang="ko-KR" altLang="en-US" sz="1200" dirty="0"/>
              <a:t>예시</a:t>
            </a:r>
            <a:r>
              <a:rPr lang="en-US" altLang="ko-KR" sz="1200" dirty="0"/>
              <a:t>)   </a:t>
            </a:r>
            <a:r>
              <a:rPr lang="ko-KR" altLang="en-US" sz="1200" dirty="0"/>
              <a:t>방역강화는 코로나 환자와의  접촉을 피하기 위함으로 알려져 있다</a:t>
            </a:r>
            <a:r>
              <a:rPr lang="en-US" altLang="ko-KR" sz="1200" dirty="0"/>
              <a:t>. </a:t>
            </a:r>
            <a:r>
              <a:rPr lang="ko-KR" altLang="en-US" sz="1200" dirty="0"/>
              <a:t>그렇다면 </a:t>
            </a:r>
            <a:endParaRPr lang="en-US" altLang="ko-KR" sz="1200" dirty="0"/>
          </a:p>
          <a:p>
            <a:pPr>
              <a:lnSpc>
                <a:spcPct val="150000"/>
              </a:lnSpc>
            </a:pPr>
            <a:r>
              <a:rPr lang="ko-KR" altLang="en-US" sz="1200" dirty="0"/>
              <a:t>코로나 환자와 접촉 후 코로나 감염될 확률은 코로나 환자와 접촉하지 않고 감염될 확률 대비 </a:t>
            </a:r>
            <a:r>
              <a:rPr lang="ko-KR" altLang="en-US" sz="1200" dirty="0">
                <a:highlight>
                  <a:srgbClr val="FFFF00"/>
                </a:highlight>
              </a:rPr>
              <a:t>몇배 정도 될까</a:t>
            </a:r>
            <a:r>
              <a:rPr lang="en-US" altLang="ko-KR" sz="1200" dirty="0"/>
              <a:t>?</a:t>
            </a:r>
            <a:endParaRPr lang="ko-KR" altLang="en-US" sz="1200" dirty="0"/>
          </a:p>
        </p:txBody>
      </p:sp>
      <p:graphicFrame>
        <p:nvGraphicFramePr>
          <p:cNvPr id="10" name="표 9">
            <a:extLst>
              <a:ext uri="{FF2B5EF4-FFF2-40B4-BE49-F238E27FC236}">
                <a16:creationId xmlns:a16="http://schemas.microsoft.com/office/drawing/2014/main" id="{53ECB0EC-6ABB-4CC6-825E-5C7D7E0CBD8E}"/>
              </a:ext>
            </a:extLst>
          </p:cNvPr>
          <p:cNvGraphicFramePr>
            <a:graphicFrameLocks noGrp="1"/>
          </p:cNvGraphicFramePr>
          <p:nvPr>
            <p:extLst>
              <p:ext uri="{D42A27DB-BD31-4B8C-83A1-F6EECF244321}">
                <p14:modId xmlns:p14="http://schemas.microsoft.com/office/powerpoint/2010/main" val="3913535778"/>
              </p:ext>
            </p:extLst>
          </p:nvPr>
        </p:nvGraphicFramePr>
        <p:xfrm>
          <a:off x="727586" y="2045567"/>
          <a:ext cx="4572000" cy="762000"/>
        </p:xfrm>
        <a:graphic>
          <a:graphicData uri="http://schemas.openxmlformats.org/drawingml/2006/table">
            <a:tbl>
              <a:tblPr firstRow="1" bandRow="1">
                <a:tableStyleId>{7DF18680-E054-41AD-8BC1-D1AEF772440D}</a:tableStyleId>
              </a:tblPr>
              <a:tblGrid>
                <a:gridCol w="1143000">
                  <a:extLst>
                    <a:ext uri="{9D8B030D-6E8A-4147-A177-3AD203B41FA5}">
                      <a16:colId xmlns:a16="http://schemas.microsoft.com/office/drawing/2014/main" val="875229484"/>
                    </a:ext>
                  </a:extLst>
                </a:gridCol>
                <a:gridCol w="1143000">
                  <a:extLst>
                    <a:ext uri="{9D8B030D-6E8A-4147-A177-3AD203B41FA5}">
                      <a16:colId xmlns:a16="http://schemas.microsoft.com/office/drawing/2014/main" val="3618255634"/>
                    </a:ext>
                  </a:extLst>
                </a:gridCol>
                <a:gridCol w="1143000">
                  <a:extLst>
                    <a:ext uri="{9D8B030D-6E8A-4147-A177-3AD203B41FA5}">
                      <a16:colId xmlns:a16="http://schemas.microsoft.com/office/drawing/2014/main" val="684028624"/>
                    </a:ext>
                  </a:extLst>
                </a:gridCol>
                <a:gridCol w="1143000">
                  <a:extLst>
                    <a:ext uri="{9D8B030D-6E8A-4147-A177-3AD203B41FA5}">
                      <a16:colId xmlns:a16="http://schemas.microsoft.com/office/drawing/2014/main" val="2992362415"/>
                    </a:ext>
                  </a:extLst>
                </a:gridCol>
              </a:tblGrid>
              <a:tr h="182880">
                <a:tc rowSpan="2" gridSpan="2">
                  <a:txBody>
                    <a:bodyPr/>
                    <a:lstStyle/>
                    <a:p>
                      <a:pPr algn="ctr" latinLnBrk="1"/>
                      <a:endParaRPr lang="en-US" altLang="ko-KR" sz="800" dirty="0"/>
                    </a:p>
                    <a:p>
                      <a:pPr algn="ctr" latinLnBrk="1"/>
                      <a:r>
                        <a:rPr lang="ko-KR" altLang="en-US" sz="800" dirty="0"/>
                        <a:t>구분</a:t>
                      </a:r>
                    </a:p>
                  </a:txBody>
                  <a:tcPr marL="68580" marR="68580" marT="34290" marB="34290"/>
                </a:tc>
                <a:tc rowSpan="2" hMerge="1">
                  <a:txBody>
                    <a:bodyPr/>
                    <a:lstStyle/>
                    <a:p>
                      <a:pPr latinLnBrk="1"/>
                      <a:endParaRPr lang="ko-KR" altLang="en-US" dirty="0"/>
                    </a:p>
                  </a:txBody>
                  <a:tcPr/>
                </a:tc>
                <a:tc gridSpan="2">
                  <a:txBody>
                    <a:bodyPr/>
                    <a:lstStyle/>
                    <a:p>
                      <a:pPr algn="ctr" latinLnBrk="1"/>
                      <a:r>
                        <a:rPr lang="ko-KR" altLang="en-US" sz="800" dirty="0"/>
                        <a:t>코로나 감염 여부</a:t>
                      </a:r>
                    </a:p>
                  </a:txBody>
                  <a:tcPr marL="68580" marR="68580" marT="34290" marB="34290"/>
                </a:tc>
                <a:tc hMerge="1">
                  <a:txBody>
                    <a:bodyPr/>
                    <a:lstStyle/>
                    <a:p>
                      <a:pPr latinLnBrk="1"/>
                      <a:endParaRPr lang="ko-KR" altLang="en-US" dirty="0"/>
                    </a:p>
                  </a:txBody>
                  <a:tcPr/>
                </a:tc>
                <a:extLst>
                  <a:ext uri="{0D108BD9-81ED-4DB2-BD59-A6C34878D82A}">
                    <a16:rowId xmlns:a16="http://schemas.microsoft.com/office/drawing/2014/main" val="3545691407"/>
                  </a:ext>
                </a:extLst>
              </a:tr>
              <a:tr h="182880">
                <a:tc gridSpan="2" vMerge="1">
                  <a:txBody>
                    <a:bodyPr/>
                    <a:lstStyle/>
                    <a:p>
                      <a:pPr latinLnBrk="1"/>
                      <a:endParaRPr lang="ko-KR" altLang="en-US" dirty="0"/>
                    </a:p>
                  </a:txBody>
                  <a:tcPr/>
                </a:tc>
                <a:tc hMerge="1" vMerge="1">
                  <a:txBody>
                    <a:bodyPr/>
                    <a:lstStyle/>
                    <a:p>
                      <a:pPr latinLnBrk="1"/>
                      <a:endParaRPr lang="ko-KR" altLang="en-US" dirty="0"/>
                    </a:p>
                  </a:txBody>
                  <a:tcPr/>
                </a:tc>
                <a:tc>
                  <a:txBody>
                    <a:bodyPr/>
                    <a:lstStyle/>
                    <a:p>
                      <a:pPr algn="ctr" latinLnBrk="1"/>
                      <a:r>
                        <a:rPr lang="ko-KR" altLang="en-US" sz="800" dirty="0"/>
                        <a:t>예</a:t>
                      </a:r>
                    </a:p>
                  </a:txBody>
                  <a:tcPr marL="68580" marR="68580" marT="34290" marB="34290"/>
                </a:tc>
                <a:tc>
                  <a:txBody>
                    <a:bodyPr/>
                    <a:lstStyle/>
                    <a:p>
                      <a:pPr algn="ctr" latinLnBrk="1"/>
                      <a:r>
                        <a:rPr lang="ko-KR" altLang="en-US" sz="800" dirty="0" err="1"/>
                        <a:t>아니오</a:t>
                      </a:r>
                      <a:endParaRPr lang="ko-KR" altLang="en-US" sz="800" dirty="0"/>
                    </a:p>
                  </a:txBody>
                  <a:tcPr marL="68580" marR="68580" marT="34290" marB="34290"/>
                </a:tc>
                <a:extLst>
                  <a:ext uri="{0D108BD9-81ED-4DB2-BD59-A6C34878D82A}">
                    <a16:rowId xmlns:a16="http://schemas.microsoft.com/office/drawing/2014/main" val="2271422510"/>
                  </a:ext>
                </a:extLst>
              </a:tr>
              <a:tr h="182880">
                <a:tc rowSpan="2">
                  <a:txBody>
                    <a:bodyPr/>
                    <a:lstStyle/>
                    <a:p>
                      <a:pPr algn="ctr" latinLnBrk="1"/>
                      <a:r>
                        <a:rPr lang="ko-KR" altLang="en-US" sz="800" dirty="0"/>
                        <a:t>코로나 환자와 </a:t>
                      </a:r>
                      <a:endParaRPr lang="en-US" altLang="ko-KR" sz="800" dirty="0"/>
                    </a:p>
                    <a:p>
                      <a:pPr algn="ctr" latinLnBrk="1"/>
                      <a:r>
                        <a:rPr lang="ko-KR" altLang="en-US" sz="800" dirty="0"/>
                        <a:t>접촉여부</a:t>
                      </a:r>
                    </a:p>
                  </a:txBody>
                  <a:tcPr marL="68580" marR="68580" marT="34290" marB="34290"/>
                </a:tc>
                <a:tc>
                  <a:txBody>
                    <a:bodyPr/>
                    <a:lstStyle/>
                    <a:p>
                      <a:pPr algn="ctr" latinLnBrk="1"/>
                      <a:r>
                        <a:rPr lang="ko-KR" altLang="en-US" sz="800" dirty="0"/>
                        <a:t>예</a:t>
                      </a:r>
                    </a:p>
                  </a:txBody>
                  <a:tcPr marL="68580" marR="68580" marT="34290" marB="34290"/>
                </a:tc>
                <a:tc>
                  <a:txBody>
                    <a:bodyPr/>
                    <a:lstStyle/>
                    <a:p>
                      <a:pPr algn="ctr" latinLnBrk="1"/>
                      <a:r>
                        <a:rPr lang="en-US" altLang="ko-KR" sz="800" dirty="0"/>
                        <a:t>50</a:t>
                      </a:r>
                      <a:endParaRPr lang="ko-KR" altLang="en-US" sz="800" dirty="0"/>
                    </a:p>
                  </a:txBody>
                  <a:tcPr marL="68580" marR="68580" marT="34290" marB="34290"/>
                </a:tc>
                <a:tc>
                  <a:txBody>
                    <a:bodyPr/>
                    <a:lstStyle/>
                    <a:p>
                      <a:pPr algn="ctr" latinLnBrk="1"/>
                      <a:r>
                        <a:rPr lang="en-US" altLang="ko-KR" sz="800" dirty="0"/>
                        <a:t>200</a:t>
                      </a:r>
                      <a:endParaRPr lang="ko-KR" altLang="en-US" sz="800" dirty="0"/>
                    </a:p>
                  </a:txBody>
                  <a:tcPr marL="68580" marR="68580" marT="34290" marB="34290"/>
                </a:tc>
                <a:extLst>
                  <a:ext uri="{0D108BD9-81ED-4DB2-BD59-A6C34878D82A}">
                    <a16:rowId xmlns:a16="http://schemas.microsoft.com/office/drawing/2014/main" val="3318377438"/>
                  </a:ext>
                </a:extLst>
              </a:tr>
              <a:tr h="182880">
                <a:tc vMerge="1">
                  <a:txBody>
                    <a:bodyPr/>
                    <a:lstStyle/>
                    <a:p>
                      <a:pPr latinLnBrk="1"/>
                      <a:endParaRPr lang="ko-KR" altLang="en-US" dirty="0"/>
                    </a:p>
                  </a:txBody>
                  <a:tcPr/>
                </a:tc>
                <a:tc>
                  <a:txBody>
                    <a:bodyPr/>
                    <a:lstStyle/>
                    <a:p>
                      <a:pPr algn="ctr" latinLnBrk="1"/>
                      <a:r>
                        <a:rPr lang="ko-KR" altLang="en-US" sz="800" dirty="0" err="1"/>
                        <a:t>아니오</a:t>
                      </a:r>
                      <a:endParaRPr lang="ko-KR" altLang="en-US" sz="800" dirty="0"/>
                    </a:p>
                  </a:txBody>
                  <a:tcPr marL="68580" marR="68580" marT="34290" marB="34290"/>
                </a:tc>
                <a:tc>
                  <a:txBody>
                    <a:bodyPr/>
                    <a:lstStyle/>
                    <a:p>
                      <a:pPr algn="ctr" latinLnBrk="1"/>
                      <a:r>
                        <a:rPr lang="en-US" altLang="ko-KR" sz="800" dirty="0"/>
                        <a:t>100</a:t>
                      </a:r>
                      <a:endParaRPr lang="ko-KR" altLang="en-US" sz="800" dirty="0"/>
                    </a:p>
                  </a:txBody>
                  <a:tcPr marL="68580" marR="68580" marT="34290" marB="34290"/>
                </a:tc>
                <a:tc>
                  <a:txBody>
                    <a:bodyPr/>
                    <a:lstStyle/>
                    <a:p>
                      <a:pPr algn="ctr" latinLnBrk="1"/>
                      <a:r>
                        <a:rPr lang="en-US" altLang="ko-KR" sz="800" dirty="0"/>
                        <a:t>1,000</a:t>
                      </a:r>
                      <a:endParaRPr lang="ko-KR" altLang="en-US" sz="800" dirty="0"/>
                    </a:p>
                  </a:txBody>
                  <a:tcPr marL="68580" marR="68580" marT="34290" marB="34290"/>
                </a:tc>
                <a:extLst>
                  <a:ext uri="{0D108BD9-81ED-4DB2-BD59-A6C34878D82A}">
                    <a16:rowId xmlns:a16="http://schemas.microsoft.com/office/drawing/2014/main" val="1937379357"/>
                  </a:ext>
                </a:extLst>
              </a:tr>
            </a:tbl>
          </a:graphicData>
        </a:graphic>
      </p:graphicFrame>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02843739-E6FE-42B7-8701-C935E497198C}"/>
                  </a:ext>
                </a:extLst>
              </p:cNvPr>
              <p:cNvSpPr/>
              <p:nvPr/>
            </p:nvSpPr>
            <p:spPr>
              <a:xfrm>
                <a:off x="727586" y="2905858"/>
                <a:ext cx="7804852" cy="885692"/>
              </a:xfrm>
              <a:prstGeom prst="rect">
                <a:avLst/>
              </a:prstGeom>
              <a:ln>
                <a:solidFill>
                  <a:schemeClr val="accent1"/>
                </a:solidFill>
              </a:ln>
            </p:spPr>
            <p:txBody>
              <a:bodyPr wrap="square">
                <a:spAutoFit/>
              </a:bodyPr>
              <a:lstStyle/>
              <a:p>
                <a:pPr fontAlgn="base" latinLnBrk="0"/>
                <a:r>
                  <a:rPr lang="ko-KR" altLang="en-US" sz="1200" b="1" dirty="0">
                    <a:solidFill>
                      <a:srgbClr val="5F5E42"/>
                    </a:solidFill>
                    <a:latin typeface="HelveticaNeue"/>
                  </a:rPr>
                  <a:t>오즈비</a:t>
                </a:r>
                <a:r>
                  <a:rPr lang="en-US" altLang="ko-KR" sz="1200" b="1" dirty="0">
                    <a:solidFill>
                      <a:srgbClr val="5F5E42"/>
                    </a:solidFill>
                    <a:latin typeface="HelveticaNeue"/>
                  </a:rPr>
                  <a:t>(Odds Ratio)</a:t>
                </a:r>
              </a:p>
              <a:p>
                <a:pPr fontAlgn="base" latinLnBrk="0"/>
                <a:r>
                  <a:rPr lang="ko-KR" altLang="en-US" sz="1200" b="1" dirty="0" err="1"/>
                  <a:t>오즈비</a:t>
                </a:r>
                <a:r>
                  <a:rPr lang="en-US" altLang="ko-KR" sz="1200" b="1" dirty="0"/>
                  <a:t>=</a:t>
                </a:r>
                <a:r>
                  <a:rPr lang="en-US" altLang="ko-KR" sz="1200" dirty="0">
                    <a:sym typeface="Wingdings" panose="05000000000000000000" pitchFamily="2" charset="2"/>
                  </a:rPr>
                  <a:t> </a:t>
                </a:r>
                <a14:m>
                  <m:oMath xmlns:m="http://schemas.openxmlformats.org/officeDocument/2006/math">
                    <m:f>
                      <m:fPr>
                        <m:ctrlPr>
                          <a:rPr lang="en-US" altLang="ko-KR" sz="1200" b="1" i="1">
                            <a:latin typeface="Cambria Math" panose="02040503050406030204" pitchFamily="18" charset="0"/>
                          </a:rPr>
                        </m:ctrlPr>
                      </m:fPr>
                      <m:num>
                        <m:r>
                          <a:rPr lang="en-US" altLang="ko-KR" sz="1200" b="1" i="1">
                            <a:latin typeface="Cambria Math" panose="02040503050406030204" pitchFamily="18" charset="0"/>
                          </a:rPr>
                          <m:t> </m:t>
                        </m:r>
                        <m:r>
                          <a:rPr lang="ko-KR" altLang="en-US" sz="1200" b="1" i="1">
                            <a:latin typeface="Cambria Math" panose="02040503050406030204" pitchFamily="18" charset="0"/>
                          </a:rPr>
                          <m:t>코로나</m:t>
                        </m:r>
                        <m:r>
                          <a:rPr lang="en-US" altLang="ko-KR" sz="1200" b="1" i="1">
                            <a:latin typeface="Cambria Math" panose="02040503050406030204" pitchFamily="18" charset="0"/>
                          </a:rPr>
                          <m:t> </m:t>
                        </m:r>
                        <m:r>
                          <a:rPr lang="ko-KR" altLang="en-US" sz="1200" b="1" i="1">
                            <a:latin typeface="Cambria Math" panose="02040503050406030204" pitchFamily="18" charset="0"/>
                          </a:rPr>
                          <m:t>환자와</m:t>
                        </m:r>
                        <m:r>
                          <a:rPr lang="en-US" altLang="ko-KR" sz="1200" b="1" i="1">
                            <a:latin typeface="Cambria Math" panose="02040503050406030204" pitchFamily="18" charset="0"/>
                          </a:rPr>
                          <m:t> </m:t>
                        </m:r>
                        <m:r>
                          <a:rPr lang="ko-KR" altLang="en-US" sz="1200" b="1" i="1">
                            <a:latin typeface="Cambria Math" panose="02040503050406030204" pitchFamily="18" charset="0"/>
                          </a:rPr>
                          <m:t>접촉</m:t>
                        </m:r>
                        <m:r>
                          <a:rPr lang="en-US" altLang="ko-KR" sz="1200" b="1" i="1">
                            <a:latin typeface="Cambria Math" panose="02040503050406030204" pitchFamily="18" charset="0"/>
                          </a:rPr>
                          <m:t> </m:t>
                        </m:r>
                        <m:r>
                          <a:rPr lang="ko-KR" altLang="en-US" sz="1200" b="1" i="1">
                            <a:latin typeface="Cambria Math" panose="02040503050406030204" pitchFamily="18" charset="0"/>
                          </a:rPr>
                          <m:t>후</m:t>
                        </m:r>
                        <m:r>
                          <a:rPr lang="en-US" altLang="ko-KR" sz="1200" b="1" i="1">
                            <a:latin typeface="Cambria Math" panose="02040503050406030204" pitchFamily="18" charset="0"/>
                          </a:rPr>
                          <m:t> </m:t>
                        </m:r>
                        <m:r>
                          <a:rPr lang="ko-KR" altLang="en-US" sz="1200" b="1" i="1">
                            <a:latin typeface="Cambria Math" panose="02040503050406030204" pitchFamily="18" charset="0"/>
                          </a:rPr>
                          <m:t>감염확률</m:t>
                        </m:r>
                      </m:num>
                      <m:den>
                        <m:r>
                          <a:rPr lang="ko-KR" altLang="en-US" sz="1200" b="1" i="1">
                            <a:latin typeface="Cambria Math" panose="02040503050406030204" pitchFamily="18" charset="0"/>
                          </a:rPr>
                          <m:t>코로나</m:t>
                        </m:r>
                        <m:r>
                          <a:rPr lang="en-US" altLang="ko-KR" sz="1200" b="1" i="1">
                            <a:latin typeface="Cambria Math" panose="02040503050406030204" pitchFamily="18" charset="0"/>
                          </a:rPr>
                          <m:t> </m:t>
                        </m:r>
                        <m:r>
                          <a:rPr lang="ko-KR" altLang="en-US" sz="1200" b="1" i="1">
                            <a:latin typeface="Cambria Math" panose="02040503050406030204" pitchFamily="18" charset="0"/>
                          </a:rPr>
                          <m:t>환자와</m:t>
                        </m:r>
                        <m:r>
                          <a:rPr lang="en-US" altLang="ko-KR" sz="1200" b="1" i="1">
                            <a:latin typeface="Cambria Math" panose="02040503050406030204" pitchFamily="18" charset="0"/>
                          </a:rPr>
                          <m:t> </m:t>
                        </m:r>
                        <m:r>
                          <a:rPr lang="ko-KR" altLang="en-US" sz="1200" b="1" i="1">
                            <a:latin typeface="Cambria Math" panose="02040503050406030204" pitchFamily="18" charset="0"/>
                          </a:rPr>
                          <m:t>접촉하지</m:t>
                        </m:r>
                        <m:r>
                          <a:rPr lang="en-US" altLang="ko-KR" sz="1200" b="1" i="1">
                            <a:latin typeface="Cambria Math" panose="02040503050406030204" pitchFamily="18" charset="0"/>
                          </a:rPr>
                          <m:t> </m:t>
                        </m:r>
                        <m:r>
                          <a:rPr lang="ko-KR" altLang="en-US" sz="1200" b="1" i="1">
                            <a:latin typeface="Cambria Math" panose="02040503050406030204" pitchFamily="18" charset="0"/>
                          </a:rPr>
                          <m:t>않고</m:t>
                        </m:r>
                        <m:r>
                          <a:rPr lang="en-US" altLang="ko-KR" sz="1200" b="1" i="1">
                            <a:latin typeface="Cambria Math" panose="02040503050406030204" pitchFamily="18" charset="0"/>
                          </a:rPr>
                          <m:t> </m:t>
                        </m:r>
                        <m:r>
                          <a:rPr lang="ko-KR" altLang="en-US" sz="1200" b="1" i="1">
                            <a:latin typeface="Cambria Math" panose="02040503050406030204" pitchFamily="18" charset="0"/>
                          </a:rPr>
                          <m:t>감염될</m:t>
                        </m:r>
                        <m:r>
                          <a:rPr lang="en-US" altLang="ko-KR" sz="1200" b="1" i="1">
                            <a:latin typeface="Cambria Math" panose="02040503050406030204" pitchFamily="18" charset="0"/>
                          </a:rPr>
                          <m:t> </m:t>
                        </m:r>
                        <m:r>
                          <a:rPr lang="ko-KR" altLang="en-US" sz="1200" b="1" i="1">
                            <a:latin typeface="Cambria Math" panose="02040503050406030204" pitchFamily="18" charset="0"/>
                          </a:rPr>
                          <m:t>확</m:t>
                        </m:r>
                        <m:r>
                          <a:rPr lang="ko-KR" altLang="en-US" sz="1200" b="1" i="1">
                            <a:latin typeface="Cambria Math"/>
                          </a:rPr>
                          <m:t>률</m:t>
                        </m:r>
                      </m:den>
                    </m:f>
                  </m:oMath>
                </a14:m>
                <a:r>
                  <a:rPr lang="ko-KR" altLang="en-US" sz="1200" dirty="0"/>
                  <a:t> </a:t>
                </a:r>
                <a:r>
                  <a:rPr lang="en-US" altLang="ko-KR" sz="1200" dirty="0"/>
                  <a:t>= </a:t>
                </a:r>
                <a14:m>
                  <m:oMath xmlns:m="http://schemas.openxmlformats.org/officeDocument/2006/math">
                    <m:f>
                      <m:fPr>
                        <m:ctrlPr>
                          <a:rPr lang="en-US" altLang="ko-KR" sz="1200" i="1">
                            <a:latin typeface="Cambria Math" panose="02040503050406030204" pitchFamily="18" charset="0"/>
                          </a:rPr>
                        </m:ctrlPr>
                      </m:fPr>
                      <m:num>
                        <m:f>
                          <m:fPr>
                            <m:ctrlPr>
                              <a:rPr lang="en-US" altLang="ko-KR" sz="1200" i="1">
                                <a:latin typeface="Cambria Math" panose="02040503050406030204" pitchFamily="18" charset="0"/>
                              </a:rPr>
                            </m:ctrlPr>
                          </m:fPr>
                          <m:num>
                            <m:r>
                              <a:rPr lang="en-US" altLang="ko-KR" sz="1200" i="1">
                                <a:latin typeface="Cambria Math" panose="02040503050406030204" pitchFamily="18" charset="0"/>
                              </a:rPr>
                              <m:t>50</m:t>
                            </m:r>
                          </m:num>
                          <m:den>
                            <m:r>
                              <a:rPr lang="en-US" altLang="ko-KR" sz="1200" i="1">
                                <a:latin typeface="Cambria Math" panose="02040503050406030204" pitchFamily="18" charset="0"/>
                              </a:rPr>
                              <m:t>200</m:t>
                            </m:r>
                          </m:den>
                        </m:f>
                      </m:num>
                      <m:den>
                        <m:f>
                          <m:fPr>
                            <m:ctrlPr>
                              <a:rPr lang="en-US" altLang="ko-KR" sz="1200" i="1">
                                <a:latin typeface="Cambria Math" panose="02040503050406030204" pitchFamily="18" charset="0"/>
                              </a:rPr>
                            </m:ctrlPr>
                          </m:fPr>
                          <m:num>
                            <m:r>
                              <a:rPr lang="en-US" altLang="ko-KR" sz="1200" i="1">
                                <a:latin typeface="Cambria Math" panose="02040503050406030204" pitchFamily="18" charset="0"/>
                              </a:rPr>
                              <m:t>100</m:t>
                            </m:r>
                          </m:num>
                          <m:den>
                            <m:r>
                              <a:rPr lang="en-US" altLang="ko-KR" sz="1200" i="1">
                                <a:latin typeface="Cambria Math" panose="02040503050406030204" pitchFamily="18" charset="0"/>
                              </a:rPr>
                              <m:t>1,000</m:t>
                            </m:r>
                          </m:den>
                        </m:f>
                      </m:den>
                    </m:f>
                  </m:oMath>
                </a14:m>
                <a:r>
                  <a:rPr lang="ko-KR" altLang="en-US" sz="1200" dirty="0"/>
                  <a:t> </a:t>
                </a:r>
                <a:r>
                  <a:rPr lang="en-US" altLang="ko-KR" sz="1200" dirty="0"/>
                  <a:t>= </a:t>
                </a:r>
                <a14:m>
                  <m:oMath xmlns:m="http://schemas.openxmlformats.org/officeDocument/2006/math">
                    <m:f>
                      <m:fPr>
                        <m:ctrlPr>
                          <a:rPr lang="en-US" altLang="ko-KR" sz="1200" i="1">
                            <a:latin typeface="Cambria Math" panose="02040503050406030204" pitchFamily="18" charset="0"/>
                          </a:rPr>
                        </m:ctrlPr>
                      </m:fPr>
                      <m:num>
                        <m:r>
                          <a:rPr lang="en-US" altLang="ko-KR" sz="1200" i="1">
                            <a:latin typeface="Cambria Math" panose="02040503050406030204" pitchFamily="18" charset="0"/>
                          </a:rPr>
                          <m:t>0.25</m:t>
                        </m:r>
                      </m:num>
                      <m:den>
                        <m:r>
                          <a:rPr lang="en-US" altLang="ko-KR" sz="1200" i="1">
                            <a:latin typeface="Cambria Math" panose="02040503050406030204" pitchFamily="18" charset="0"/>
                          </a:rPr>
                          <m:t>0.1</m:t>
                        </m:r>
                      </m:den>
                    </m:f>
                  </m:oMath>
                </a14:m>
                <a:r>
                  <a:rPr lang="ko-KR" altLang="en-US" sz="1200" dirty="0"/>
                  <a:t>  </a:t>
                </a:r>
                <a:r>
                  <a:rPr lang="en-US" altLang="ko-KR" sz="1200" dirty="0"/>
                  <a:t>= 2.5</a:t>
                </a:r>
              </a:p>
              <a:p>
                <a:pPr fontAlgn="base" latinLnBrk="0"/>
                <a:r>
                  <a:rPr lang="ko-KR" altLang="en-US" sz="1200" dirty="0"/>
                  <a:t>결과 </a:t>
                </a:r>
                <a:r>
                  <a:rPr lang="ko-KR" altLang="en-US" sz="1200" i="1" dirty="0"/>
                  <a:t>코로나 환자와 접촉 후 코로나 감염될 확률은 코로나 환자와 접촉하지 않고 감염될 확률 대비  </a:t>
                </a:r>
                <a:r>
                  <a:rPr lang="en-US" altLang="ko-KR" sz="1200" i="1" dirty="0"/>
                  <a:t>2.5 </a:t>
                </a:r>
                <a:r>
                  <a:rPr lang="ko-KR" altLang="en-US" sz="1200" i="1" dirty="0"/>
                  <a:t>배 높다</a:t>
                </a:r>
                <a:r>
                  <a:rPr lang="en-US" altLang="ko-KR" sz="1200" i="1" dirty="0"/>
                  <a:t>.</a:t>
                </a:r>
                <a:endParaRPr lang="en-US" altLang="ko-KR" sz="1200" dirty="0"/>
              </a:p>
            </p:txBody>
          </p:sp>
        </mc:Choice>
        <mc:Fallback xmlns="">
          <p:sp>
            <p:nvSpPr>
              <p:cNvPr id="24" name="직사각형 23">
                <a:extLst>
                  <a:ext uri="{FF2B5EF4-FFF2-40B4-BE49-F238E27FC236}">
                    <a16:creationId xmlns:a16="http://schemas.microsoft.com/office/drawing/2014/main" id="{02843739-E6FE-42B7-8701-C935E497198C}"/>
                  </a:ext>
                </a:extLst>
              </p:cNvPr>
              <p:cNvSpPr>
                <a:spLocks noRot="1" noChangeAspect="1" noMove="1" noResize="1" noEditPoints="1" noAdjustHandles="1" noChangeArrowheads="1" noChangeShapeType="1" noTextEdit="1"/>
              </p:cNvSpPr>
              <p:nvPr/>
            </p:nvSpPr>
            <p:spPr>
              <a:xfrm>
                <a:off x="727586" y="2905858"/>
                <a:ext cx="7804852" cy="885692"/>
              </a:xfrm>
              <a:prstGeom prst="rect">
                <a:avLst/>
              </a:prstGeom>
              <a:blipFill>
                <a:blip r:embed="rId2"/>
                <a:stretch>
                  <a:fillRect t="-680" b="-4082"/>
                </a:stretch>
              </a:blipFill>
              <a:ln>
                <a:solidFill>
                  <a:schemeClr val="accent1"/>
                </a:solidFill>
              </a:ln>
            </p:spPr>
            <p:txBody>
              <a:bodyPr/>
              <a:lstStyle/>
              <a:p>
                <a:r>
                  <a:rPr lang="ko-KR" altLang="en-US">
                    <a:noFill/>
                  </a:rPr>
                  <a:t> </a:t>
                </a:r>
              </a:p>
            </p:txBody>
          </p:sp>
        </mc:Fallback>
      </mc:AlternateContent>
      <p:sp>
        <p:nvSpPr>
          <p:cNvPr id="12" name="직사각형 11">
            <a:extLst>
              <a:ext uri="{FF2B5EF4-FFF2-40B4-BE49-F238E27FC236}">
                <a16:creationId xmlns:a16="http://schemas.microsoft.com/office/drawing/2014/main" id="{8BEAF2A3-4CC8-40A1-ABFB-90125910D41F}"/>
              </a:ext>
            </a:extLst>
          </p:cNvPr>
          <p:cNvSpPr/>
          <p:nvPr/>
        </p:nvSpPr>
        <p:spPr>
          <a:xfrm>
            <a:off x="787679" y="3957769"/>
            <a:ext cx="6324803" cy="400110"/>
          </a:xfrm>
          <a:prstGeom prst="rect">
            <a:avLst/>
          </a:prstGeom>
          <a:ln>
            <a:solidFill>
              <a:schemeClr val="bg1"/>
            </a:solidFill>
          </a:ln>
        </p:spPr>
        <p:txBody>
          <a:bodyPr wrap="square">
            <a:spAutoFit/>
          </a:bodyPr>
          <a:lstStyle/>
          <a:p>
            <a:pPr marL="128588" indent="-128588" algn="just" fontAlgn="base">
              <a:buFont typeface="Arial" panose="020B0604020202020204" pitchFamily="34" charset="0"/>
              <a:buChar char="•"/>
            </a:pPr>
            <a:r>
              <a:rPr lang="ko-KR" altLang="en-US" sz="1000" i="1" kern="0" dirty="0">
                <a:solidFill>
                  <a:srgbClr val="000000"/>
                </a:solidFill>
                <a:latin typeface="+mj-ea"/>
                <a:ea typeface="+mj-ea"/>
              </a:rPr>
              <a:t>분자 값 </a:t>
            </a:r>
            <a:r>
              <a:rPr lang="en-US" altLang="ko-KR" sz="1000" i="1" kern="0" dirty="0">
                <a:solidFill>
                  <a:srgbClr val="000000"/>
                </a:solidFill>
                <a:latin typeface="+mj-ea"/>
                <a:ea typeface="+mj-ea"/>
              </a:rPr>
              <a:t>: (</a:t>
            </a:r>
            <a:r>
              <a:rPr lang="ko-KR" altLang="en-US" sz="1000" i="1" kern="0" dirty="0">
                <a:solidFill>
                  <a:srgbClr val="000000"/>
                </a:solidFill>
                <a:latin typeface="+mj-ea"/>
                <a:ea typeface="+mj-ea"/>
              </a:rPr>
              <a:t>위험인자에 노출된 사람 중 질병에 걸린 사람 수</a:t>
            </a:r>
            <a:r>
              <a:rPr lang="en-US" altLang="ko-KR" sz="1000" i="1" kern="0" dirty="0">
                <a:solidFill>
                  <a:srgbClr val="000000"/>
                </a:solidFill>
                <a:latin typeface="+mj-ea"/>
                <a:ea typeface="+mj-ea"/>
              </a:rPr>
              <a:t>A)/</a:t>
            </a:r>
            <a:r>
              <a:rPr lang="ko-KR" altLang="en-US" sz="1000" i="1" kern="0" dirty="0">
                <a:solidFill>
                  <a:srgbClr val="000000"/>
                </a:solidFill>
                <a:latin typeface="+mj-ea"/>
                <a:ea typeface="+mj-ea"/>
              </a:rPr>
              <a:t> </a:t>
            </a:r>
            <a:r>
              <a:rPr lang="en-US" altLang="ko-KR" sz="1000" i="1" kern="0" dirty="0">
                <a:solidFill>
                  <a:srgbClr val="000000"/>
                </a:solidFill>
                <a:latin typeface="+mj-ea"/>
                <a:ea typeface="+mj-ea"/>
              </a:rPr>
              <a:t>(</a:t>
            </a:r>
            <a:r>
              <a:rPr lang="ko-KR" altLang="en-US" sz="1000" i="1" kern="0" dirty="0">
                <a:solidFill>
                  <a:srgbClr val="000000"/>
                </a:solidFill>
                <a:latin typeface="+mj-ea"/>
                <a:ea typeface="+mj-ea"/>
              </a:rPr>
              <a:t>질병에 걸리지 않은 사람 수</a:t>
            </a:r>
            <a:r>
              <a:rPr lang="en-US" altLang="ko-KR" sz="1000" i="1" kern="0" dirty="0">
                <a:solidFill>
                  <a:srgbClr val="000000"/>
                </a:solidFill>
                <a:latin typeface="+mj-ea"/>
                <a:ea typeface="+mj-ea"/>
              </a:rPr>
              <a:t>B)</a:t>
            </a:r>
          </a:p>
          <a:p>
            <a:pPr marL="128588" indent="-128588" algn="just" fontAlgn="base">
              <a:buFont typeface="Arial" panose="020B0604020202020204" pitchFamily="34" charset="0"/>
              <a:buChar char="•"/>
            </a:pPr>
            <a:r>
              <a:rPr lang="ko-KR" altLang="en-US" sz="1000" i="1" kern="0" dirty="0">
                <a:solidFill>
                  <a:srgbClr val="000000"/>
                </a:solidFill>
                <a:latin typeface="+mj-ea"/>
                <a:ea typeface="+mj-ea"/>
              </a:rPr>
              <a:t>분모 값</a:t>
            </a:r>
            <a:r>
              <a:rPr lang="en-US" altLang="ko-KR" sz="1000" i="1" kern="0" dirty="0">
                <a:solidFill>
                  <a:srgbClr val="000000"/>
                </a:solidFill>
                <a:latin typeface="+mj-ea"/>
                <a:ea typeface="+mj-ea"/>
              </a:rPr>
              <a:t>:  (</a:t>
            </a:r>
            <a:r>
              <a:rPr lang="ko-KR" altLang="en-US" sz="1000" i="1" kern="0" dirty="0">
                <a:solidFill>
                  <a:srgbClr val="000000"/>
                </a:solidFill>
                <a:latin typeface="+mj-ea"/>
                <a:ea typeface="+mj-ea"/>
              </a:rPr>
              <a:t>위험인자에 노출되지 않은 사람 중 질병에 걸린 사람 수 </a:t>
            </a:r>
            <a:r>
              <a:rPr lang="en-US" altLang="ko-KR" sz="1000" i="1" kern="0" dirty="0">
                <a:solidFill>
                  <a:srgbClr val="000000"/>
                </a:solidFill>
                <a:latin typeface="+mj-ea"/>
                <a:ea typeface="+mj-ea"/>
              </a:rPr>
              <a:t>C)/(</a:t>
            </a:r>
            <a:r>
              <a:rPr lang="ko-KR" altLang="en-US" sz="1000" i="1" kern="0" dirty="0">
                <a:solidFill>
                  <a:srgbClr val="000000"/>
                </a:solidFill>
                <a:latin typeface="+mj-ea"/>
                <a:ea typeface="+mj-ea"/>
              </a:rPr>
              <a:t>질병에 걸리지 않은 사람 수 </a:t>
            </a:r>
            <a:r>
              <a:rPr lang="en-US" altLang="ko-KR" sz="1000" i="1" kern="0" dirty="0">
                <a:solidFill>
                  <a:srgbClr val="000000"/>
                </a:solidFill>
                <a:latin typeface="+mj-ea"/>
                <a:ea typeface="+mj-ea"/>
              </a:rPr>
              <a:t>D)</a:t>
            </a:r>
            <a:endParaRPr lang="ko-KR" altLang="en-US" sz="1000" i="1" kern="0" dirty="0">
              <a:solidFill>
                <a:srgbClr val="000000"/>
              </a:solidFill>
              <a:latin typeface="+mj-ea"/>
              <a:ea typeface="+mj-ea"/>
            </a:endParaRPr>
          </a:p>
        </p:txBody>
      </p:sp>
      <p:sp>
        <p:nvSpPr>
          <p:cNvPr id="3" name="직사각형 2">
            <a:extLst>
              <a:ext uri="{FF2B5EF4-FFF2-40B4-BE49-F238E27FC236}">
                <a16:creationId xmlns:a16="http://schemas.microsoft.com/office/drawing/2014/main" id="{6D8AB70E-4563-496A-AB30-A24EC399869C}"/>
              </a:ext>
            </a:extLst>
          </p:cNvPr>
          <p:cNvSpPr/>
          <p:nvPr/>
        </p:nvSpPr>
        <p:spPr>
          <a:xfrm>
            <a:off x="766961" y="5063055"/>
            <a:ext cx="7744760" cy="1015663"/>
          </a:xfrm>
          <a:prstGeom prst="rect">
            <a:avLst/>
          </a:prstGeom>
          <a:ln>
            <a:solidFill>
              <a:schemeClr val="accent1"/>
            </a:solidFill>
          </a:ln>
        </p:spPr>
        <p:txBody>
          <a:bodyPr wrap="square">
            <a:spAutoFit/>
          </a:bodyPr>
          <a:lstStyle/>
          <a:p>
            <a:pPr marL="128588" indent="-128588" algn="just" fontAlgn="base">
              <a:buFont typeface="Arial" panose="020B0604020202020204" pitchFamily="34" charset="0"/>
              <a:buChar char="•"/>
            </a:pPr>
            <a:r>
              <a:rPr lang="ko-KR" altLang="en-US" sz="1200" kern="0" dirty="0">
                <a:solidFill>
                  <a:srgbClr val="000000"/>
                </a:solidFill>
                <a:latin typeface="+mj-ea"/>
              </a:rPr>
              <a:t>사후 결과를 토대로 연구하는 경우로 두 변수간 상관성 여부 확인 하기 위한 검정</a:t>
            </a:r>
            <a:r>
              <a:rPr lang="en-US" altLang="ko-KR" sz="1200" kern="0" dirty="0">
                <a:solidFill>
                  <a:srgbClr val="000000"/>
                </a:solidFill>
                <a:latin typeface="+mj-ea"/>
              </a:rPr>
              <a:t>( </a:t>
            </a:r>
            <a:r>
              <a:rPr lang="ko-KR" altLang="en-US" sz="1200" kern="0" dirty="0">
                <a:solidFill>
                  <a:srgbClr val="000000"/>
                </a:solidFill>
                <a:latin typeface="+mj-ea"/>
              </a:rPr>
              <a:t>독립성 검정</a:t>
            </a:r>
            <a:r>
              <a:rPr lang="en-US" altLang="ko-KR" sz="1200" kern="0" dirty="0">
                <a:solidFill>
                  <a:srgbClr val="000000"/>
                </a:solidFill>
                <a:latin typeface="+mj-ea"/>
              </a:rPr>
              <a:t>)</a:t>
            </a:r>
          </a:p>
          <a:p>
            <a:pPr algn="just" fontAlgn="base"/>
            <a:r>
              <a:rPr lang="en-US" altLang="ko-KR" sz="1200" kern="0" dirty="0">
                <a:solidFill>
                  <a:srgbClr val="000000"/>
                </a:solidFill>
                <a:latin typeface="+mj-ea"/>
              </a:rPr>
              <a:t>    </a:t>
            </a:r>
            <a:r>
              <a:rPr lang="ko-KR" altLang="en-US" sz="1200" kern="0" dirty="0">
                <a:solidFill>
                  <a:srgbClr val="000000"/>
                </a:solidFill>
                <a:latin typeface="+mj-ea"/>
              </a:rPr>
              <a:t>예를 들어 이미 질환이 발생한 환자군과 질환이 발생하지 않은 대조군을 모집한 후 위험인자 노출 여부를 후향적으로 조사하여 위험인자와 질환 발생 간의 연관성을 추정</a:t>
            </a:r>
            <a:endParaRPr lang="en-US" altLang="ko-KR" sz="1200" kern="0" dirty="0">
              <a:solidFill>
                <a:srgbClr val="000000"/>
              </a:solidFill>
              <a:latin typeface="+mj-ea"/>
            </a:endParaRPr>
          </a:p>
          <a:p>
            <a:pPr algn="just" fontAlgn="base"/>
            <a:r>
              <a:rPr lang="en-US" altLang="ko-KR" sz="1200" kern="0" dirty="0">
                <a:solidFill>
                  <a:srgbClr val="000000"/>
                </a:solidFill>
                <a:latin typeface="+mj-ea"/>
              </a:rPr>
              <a:t>    </a:t>
            </a:r>
            <a:r>
              <a:rPr lang="en-US" altLang="ko-KR" sz="1200" kern="0" dirty="0">
                <a:solidFill>
                  <a:srgbClr val="000000"/>
                </a:solidFill>
                <a:latin typeface="+mj-ea"/>
                <a:sym typeface="Wingdings" panose="05000000000000000000" pitchFamily="2" charset="2"/>
              </a:rPr>
              <a:t> </a:t>
            </a:r>
            <a:r>
              <a:rPr lang="ko-KR" altLang="en-US" sz="1200" kern="0" dirty="0">
                <a:solidFill>
                  <a:srgbClr val="000000"/>
                </a:solidFill>
                <a:latin typeface="+mj-ea"/>
              </a:rPr>
              <a:t>이러한 경우에는 위험인자에 노출된 전체 모집단과 노출되지 않은 전체 모집단을 파악할 수가 없으므로</a:t>
            </a:r>
            <a:r>
              <a:rPr lang="en-US" altLang="ko-KR" sz="1200" kern="0" dirty="0">
                <a:solidFill>
                  <a:srgbClr val="000000"/>
                </a:solidFill>
                <a:latin typeface="+mj-ea"/>
              </a:rPr>
              <a:t>(</a:t>
            </a:r>
            <a:r>
              <a:rPr lang="ko-KR" altLang="en-US" sz="1200" kern="0" dirty="0">
                <a:solidFill>
                  <a:srgbClr val="000000"/>
                </a:solidFill>
                <a:latin typeface="+mj-ea"/>
              </a:rPr>
              <a:t>특정 시점에서의 집단 수만 파악할 수 있기 때문에</a:t>
            </a:r>
            <a:r>
              <a:rPr lang="en-US" altLang="ko-KR" sz="1200" kern="0" dirty="0">
                <a:solidFill>
                  <a:srgbClr val="000000"/>
                </a:solidFill>
                <a:latin typeface="+mj-ea"/>
              </a:rPr>
              <a:t>) </a:t>
            </a:r>
            <a:r>
              <a:rPr lang="ko-KR" altLang="en-US" sz="1200" kern="0" dirty="0">
                <a:solidFill>
                  <a:srgbClr val="000000"/>
                </a:solidFill>
                <a:latin typeface="+mj-ea"/>
              </a:rPr>
              <a:t>승산비를 사용할 수밖에 없는 것</a:t>
            </a:r>
          </a:p>
        </p:txBody>
      </p:sp>
      <p:sp>
        <p:nvSpPr>
          <p:cNvPr id="6" name="직사각형 5">
            <a:extLst>
              <a:ext uri="{FF2B5EF4-FFF2-40B4-BE49-F238E27FC236}">
                <a16:creationId xmlns:a16="http://schemas.microsoft.com/office/drawing/2014/main" id="{7DA249F8-AEA6-46A4-9087-2DAD6E4ECFE8}"/>
              </a:ext>
            </a:extLst>
          </p:cNvPr>
          <p:cNvSpPr/>
          <p:nvPr/>
        </p:nvSpPr>
        <p:spPr>
          <a:xfrm>
            <a:off x="765968" y="4635511"/>
            <a:ext cx="2712602" cy="276999"/>
          </a:xfrm>
          <a:prstGeom prst="rect">
            <a:avLst/>
          </a:prstGeom>
          <a:solidFill>
            <a:schemeClr val="bg2"/>
          </a:solidFill>
          <a:ln>
            <a:solidFill>
              <a:schemeClr val="accent1"/>
            </a:solidFill>
          </a:ln>
        </p:spPr>
        <p:txBody>
          <a:bodyPr wrap="none">
            <a:spAutoFit/>
          </a:bodyPr>
          <a:lstStyle/>
          <a:p>
            <a:r>
              <a:rPr lang="ko-KR" altLang="en-US" sz="1200" kern="0" dirty="0">
                <a:solidFill>
                  <a:srgbClr val="000000"/>
                </a:solidFill>
                <a:latin typeface="+mj-ea"/>
              </a:rPr>
              <a:t>사례</a:t>
            </a:r>
            <a:r>
              <a:rPr lang="en-US" altLang="ko-KR" sz="1200" kern="0" dirty="0">
                <a:solidFill>
                  <a:srgbClr val="000000"/>
                </a:solidFill>
                <a:latin typeface="+mj-ea"/>
              </a:rPr>
              <a:t>-</a:t>
            </a:r>
            <a:r>
              <a:rPr lang="ko-KR" altLang="en-US" sz="1200" kern="0" dirty="0">
                <a:solidFill>
                  <a:srgbClr val="000000"/>
                </a:solidFill>
                <a:latin typeface="+mj-ea"/>
              </a:rPr>
              <a:t>대조군 연구 </a:t>
            </a:r>
            <a:r>
              <a:rPr lang="en-US" altLang="ko-KR" sz="1200" kern="0" dirty="0">
                <a:solidFill>
                  <a:srgbClr val="000000"/>
                </a:solidFill>
                <a:latin typeface="+mj-ea"/>
              </a:rPr>
              <a:t>(</a:t>
            </a:r>
            <a:r>
              <a:rPr lang="en-US" altLang="ko-KR" sz="1200" dirty="0"/>
              <a:t>case-control study)</a:t>
            </a:r>
            <a:r>
              <a:rPr lang="ko-KR" altLang="en-US" sz="1200" kern="0" dirty="0">
                <a:solidFill>
                  <a:srgbClr val="000000"/>
                </a:solidFill>
                <a:latin typeface="+mj-ea"/>
              </a:rPr>
              <a:t> </a:t>
            </a:r>
            <a:endParaRPr lang="ko-KR" altLang="en-US" sz="1200" dirty="0"/>
          </a:p>
        </p:txBody>
      </p:sp>
      <p:sp>
        <p:nvSpPr>
          <p:cNvPr id="15" name="제목 1">
            <a:extLst>
              <a:ext uri="{FF2B5EF4-FFF2-40B4-BE49-F238E27FC236}">
                <a16:creationId xmlns:a16="http://schemas.microsoft.com/office/drawing/2014/main" id="{787A8EA7-67F8-4F1A-B9B6-EA2FF5F1B0D7}"/>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9" name="TextBox 18">
            <a:extLst>
              <a:ext uri="{FF2B5EF4-FFF2-40B4-BE49-F238E27FC236}">
                <a16:creationId xmlns:a16="http://schemas.microsoft.com/office/drawing/2014/main" id="{E494F592-C700-4388-8047-9E75147E5EC1}"/>
              </a:ext>
            </a:extLst>
          </p:cNvPr>
          <p:cNvSpPr txBox="1"/>
          <p:nvPr/>
        </p:nvSpPr>
        <p:spPr>
          <a:xfrm>
            <a:off x="7112482" y="94377"/>
            <a:ext cx="1981608"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로지스틱 회귀분석 입문</a:t>
            </a:r>
          </a:p>
        </p:txBody>
      </p:sp>
      <p:sp>
        <p:nvSpPr>
          <p:cNvPr id="20" name="직사각형 19">
            <a:extLst>
              <a:ext uri="{FF2B5EF4-FFF2-40B4-BE49-F238E27FC236}">
                <a16:creationId xmlns:a16="http://schemas.microsoft.com/office/drawing/2014/main" id="{378B3A90-91B4-4BC8-A643-41A7083B1D4C}"/>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21" name="직사각형 20">
            <a:extLst>
              <a:ext uri="{FF2B5EF4-FFF2-40B4-BE49-F238E27FC236}">
                <a16:creationId xmlns:a16="http://schemas.microsoft.com/office/drawing/2014/main" id="{EAD7D71B-54FA-4E9D-92C5-E07EC934FF44}"/>
              </a:ext>
            </a:extLst>
          </p:cNvPr>
          <p:cNvSpPr/>
          <p:nvPr/>
        </p:nvSpPr>
        <p:spPr>
          <a:xfrm>
            <a:off x="3530421" y="410075"/>
            <a:ext cx="2563522" cy="369332"/>
          </a:xfrm>
          <a:prstGeom prst="rect">
            <a:avLst/>
          </a:prstGeom>
        </p:spPr>
        <p:txBody>
          <a:bodyPr wrap="none">
            <a:spAutoFit/>
          </a:bodyPr>
          <a:lstStyle/>
          <a:p>
            <a:r>
              <a:rPr lang="en-US" altLang="ko-KR" dirty="0"/>
              <a:t>Odds </a:t>
            </a:r>
            <a:r>
              <a:rPr lang="ko-KR" altLang="en-US" dirty="0"/>
              <a:t>와</a:t>
            </a:r>
            <a:r>
              <a:rPr lang="en-US" altLang="ko-KR" dirty="0"/>
              <a:t> Odds ratio  </a:t>
            </a:r>
            <a:r>
              <a:rPr lang="ko-KR" altLang="en-US" dirty="0"/>
              <a:t>사례</a:t>
            </a:r>
          </a:p>
        </p:txBody>
      </p:sp>
    </p:spTree>
    <p:extLst>
      <p:ext uri="{BB962C8B-B14F-4D97-AF65-F5344CB8AC3E}">
        <p14:creationId xmlns:p14="http://schemas.microsoft.com/office/powerpoint/2010/main" val="11701846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A34CA8EB-5AA3-48F2-B47A-B2785AF5A9DD}"/>
              </a:ext>
            </a:extLst>
          </p:cNvPr>
          <p:cNvSpPr>
            <a:spLocks noGrp="1"/>
          </p:cNvSpPr>
          <p:nvPr>
            <p:ph type="ftr" sz="quarter" idx="11"/>
          </p:nvPr>
        </p:nvSpPr>
        <p:spPr/>
        <p:txBody>
          <a:bodyPr/>
          <a:lstStyle/>
          <a:p>
            <a:r>
              <a:rPr lang="en-US" altLang="ko-KR"/>
              <a:t>UBION PBL- FBA</a:t>
            </a:r>
            <a:endParaRPr lang="ko-KR" altLang="en-US"/>
          </a:p>
        </p:txBody>
      </p:sp>
      <p:sp>
        <p:nvSpPr>
          <p:cNvPr id="13" name="슬라이드 번호 개체 틀 12">
            <a:extLst>
              <a:ext uri="{FF2B5EF4-FFF2-40B4-BE49-F238E27FC236}">
                <a16:creationId xmlns:a16="http://schemas.microsoft.com/office/drawing/2014/main" id="{D0E842BD-F045-45F6-8FE4-8E3278ABEC62}"/>
              </a:ext>
            </a:extLst>
          </p:cNvPr>
          <p:cNvSpPr>
            <a:spLocks noGrp="1"/>
          </p:cNvSpPr>
          <p:nvPr>
            <p:ph type="sldNum" sz="quarter" idx="12"/>
          </p:nvPr>
        </p:nvSpPr>
        <p:spPr/>
        <p:txBody>
          <a:bodyPr/>
          <a:lstStyle/>
          <a:p>
            <a:fld id="{DE77BB65-F969-4654-BF30-45C70C1BE112}" type="slidenum">
              <a:rPr lang="ko-KR" altLang="en-US" smtClean="0"/>
              <a:pPr/>
              <a:t>116</a:t>
            </a:fld>
            <a:endParaRPr lang="ko-KR" altLang="en-US"/>
          </a:p>
        </p:txBody>
      </p:sp>
      <p:sp>
        <p:nvSpPr>
          <p:cNvPr id="7" name="직사각형 6">
            <a:extLst>
              <a:ext uri="{FF2B5EF4-FFF2-40B4-BE49-F238E27FC236}">
                <a16:creationId xmlns:a16="http://schemas.microsoft.com/office/drawing/2014/main" id="{71F8E22A-C4D4-4BC4-9F6A-BF4687C21C50}"/>
              </a:ext>
            </a:extLst>
          </p:cNvPr>
          <p:cNvSpPr/>
          <p:nvPr/>
        </p:nvSpPr>
        <p:spPr>
          <a:xfrm>
            <a:off x="611560" y="983849"/>
            <a:ext cx="1108317" cy="253916"/>
          </a:xfrm>
          <a:prstGeom prst="rect">
            <a:avLst/>
          </a:prstGeom>
        </p:spPr>
        <p:txBody>
          <a:bodyPr wrap="none">
            <a:spAutoFit/>
          </a:bodyPr>
          <a:lstStyle/>
          <a:p>
            <a:pPr marL="214313" indent="-214313">
              <a:buFont typeface="Wingdings" panose="05000000000000000000" pitchFamily="2" charset="2"/>
              <a:buChar char="u"/>
            </a:pPr>
            <a:r>
              <a:rPr lang="ko-KR" altLang="en-US" sz="1050" dirty="0" err="1"/>
              <a:t>오즈비</a:t>
            </a:r>
            <a:r>
              <a:rPr lang="ko-KR" altLang="en-US" sz="1050" dirty="0"/>
              <a:t> 사례</a:t>
            </a:r>
            <a:endParaRPr lang="en-US" altLang="ko-KR" sz="1050" dirty="0"/>
          </a:p>
        </p:txBody>
      </p:sp>
      <p:graphicFrame>
        <p:nvGraphicFramePr>
          <p:cNvPr id="10" name="표 9">
            <a:extLst>
              <a:ext uri="{FF2B5EF4-FFF2-40B4-BE49-F238E27FC236}">
                <a16:creationId xmlns:a16="http://schemas.microsoft.com/office/drawing/2014/main" id="{53ECB0EC-6ABB-4CC6-825E-5C7D7E0CBD8E}"/>
              </a:ext>
            </a:extLst>
          </p:cNvPr>
          <p:cNvGraphicFramePr>
            <a:graphicFrameLocks noGrp="1"/>
          </p:cNvGraphicFramePr>
          <p:nvPr>
            <p:extLst>
              <p:ext uri="{D42A27DB-BD31-4B8C-83A1-F6EECF244321}">
                <p14:modId xmlns:p14="http://schemas.microsoft.com/office/powerpoint/2010/main" val="1018268670"/>
              </p:ext>
            </p:extLst>
          </p:nvPr>
        </p:nvGraphicFramePr>
        <p:xfrm>
          <a:off x="1801539" y="1148713"/>
          <a:ext cx="4952616" cy="967740"/>
        </p:xfrm>
        <a:graphic>
          <a:graphicData uri="http://schemas.openxmlformats.org/drawingml/2006/table">
            <a:tbl>
              <a:tblPr firstRow="1" bandRow="1">
                <a:tableStyleId>{7DF18680-E054-41AD-8BC1-D1AEF772440D}</a:tableStyleId>
              </a:tblPr>
              <a:tblGrid>
                <a:gridCol w="1238154">
                  <a:extLst>
                    <a:ext uri="{9D8B030D-6E8A-4147-A177-3AD203B41FA5}">
                      <a16:colId xmlns:a16="http://schemas.microsoft.com/office/drawing/2014/main" val="875229484"/>
                    </a:ext>
                  </a:extLst>
                </a:gridCol>
                <a:gridCol w="1238154">
                  <a:extLst>
                    <a:ext uri="{9D8B030D-6E8A-4147-A177-3AD203B41FA5}">
                      <a16:colId xmlns:a16="http://schemas.microsoft.com/office/drawing/2014/main" val="3618255634"/>
                    </a:ext>
                  </a:extLst>
                </a:gridCol>
                <a:gridCol w="1238154">
                  <a:extLst>
                    <a:ext uri="{9D8B030D-6E8A-4147-A177-3AD203B41FA5}">
                      <a16:colId xmlns:a16="http://schemas.microsoft.com/office/drawing/2014/main" val="684028624"/>
                    </a:ext>
                  </a:extLst>
                </a:gridCol>
                <a:gridCol w="1238154">
                  <a:extLst>
                    <a:ext uri="{9D8B030D-6E8A-4147-A177-3AD203B41FA5}">
                      <a16:colId xmlns:a16="http://schemas.microsoft.com/office/drawing/2014/main" val="2992362415"/>
                    </a:ext>
                  </a:extLst>
                </a:gridCol>
              </a:tblGrid>
              <a:tr h="198866">
                <a:tc rowSpan="2" gridSpan="2">
                  <a:txBody>
                    <a:bodyPr/>
                    <a:lstStyle/>
                    <a:p>
                      <a:pPr algn="ctr" latinLnBrk="1"/>
                      <a:endParaRPr lang="en-US" altLang="ko-KR" sz="1000" dirty="0"/>
                    </a:p>
                    <a:p>
                      <a:pPr algn="ctr" latinLnBrk="1"/>
                      <a:r>
                        <a:rPr lang="ko-KR" altLang="en-US" sz="1000" dirty="0"/>
                        <a:t>구분</a:t>
                      </a:r>
                    </a:p>
                  </a:txBody>
                  <a:tcPr marL="68580" marR="68580" marT="34290" marB="34290"/>
                </a:tc>
                <a:tc rowSpan="2" hMerge="1">
                  <a:txBody>
                    <a:bodyPr/>
                    <a:lstStyle/>
                    <a:p>
                      <a:pPr latinLnBrk="1"/>
                      <a:endParaRPr lang="ko-KR" altLang="en-US" dirty="0"/>
                    </a:p>
                  </a:txBody>
                  <a:tcPr/>
                </a:tc>
                <a:tc gridSpan="2">
                  <a:txBody>
                    <a:bodyPr/>
                    <a:lstStyle/>
                    <a:p>
                      <a:pPr algn="ctr" latinLnBrk="1"/>
                      <a:r>
                        <a:rPr lang="ko-KR" altLang="en-US" sz="1000" dirty="0"/>
                        <a:t>코로나 감염 여부</a:t>
                      </a:r>
                    </a:p>
                  </a:txBody>
                  <a:tcPr marL="68580" marR="68580" marT="34290" marB="34290"/>
                </a:tc>
                <a:tc hMerge="1">
                  <a:txBody>
                    <a:bodyPr/>
                    <a:lstStyle/>
                    <a:p>
                      <a:pPr latinLnBrk="1"/>
                      <a:endParaRPr lang="ko-KR" altLang="en-US" dirty="0"/>
                    </a:p>
                  </a:txBody>
                  <a:tcPr/>
                </a:tc>
                <a:extLst>
                  <a:ext uri="{0D108BD9-81ED-4DB2-BD59-A6C34878D82A}">
                    <a16:rowId xmlns:a16="http://schemas.microsoft.com/office/drawing/2014/main" val="3545691407"/>
                  </a:ext>
                </a:extLst>
              </a:tr>
              <a:tr h="198866">
                <a:tc gridSpan="2" vMerge="1">
                  <a:txBody>
                    <a:bodyPr/>
                    <a:lstStyle/>
                    <a:p>
                      <a:pPr latinLnBrk="1"/>
                      <a:endParaRPr lang="ko-KR" altLang="en-US" dirty="0"/>
                    </a:p>
                  </a:txBody>
                  <a:tcPr/>
                </a:tc>
                <a:tc hMerge="1" vMerge="1">
                  <a:txBody>
                    <a:bodyPr/>
                    <a:lstStyle/>
                    <a:p>
                      <a:pPr latinLnBrk="1"/>
                      <a:endParaRPr lang="ko-KR" altLang="en-US" dirty="0"/>
                    </a:p>
                  </a:txBody>
                  <a:tcPr/>
                </a:tc>
                <a:tc>
                  <a:txBody>
                    <a:bodyPr/>
                    <a:lstStyle/>
                    <a:p>
                      <a:pPr algn="ctr" latinLnBrk="1"/>
                      <a:r>
                        <a:rPr lang="ko-KR" altLang="en-US" sz="1000" dirty="0"/>
                        <a:t>예</a:t>
                      </a:r>
                    </a:p>
                  </a:txBody>
                  <a:tcPr marL="68580" marR="68580" marT="34290" marB="34290"/>
                </a:tc>
                <a:tc>
                  <a:txBody>
                    <a:bodyPr/>
                    <a:lstStyle/>
                    <a:p>
                      <a:pPr algn="ctr" latinLnBrk="1"/>
                      <a:r>
                        <a:rPr lang="ko-KR" altLang="en-US" sz="1000" dirty="0" err="1"/>
                        <a:t>아니오</a:t>
                      </a:r>
                      <a:endParaRPr lang="ko-KR" altLang="en-US" sz="1000" dirty="0"/>
                    </a:p>
                  </a:txBody>
                  <a:tcPr marL="68580" marR="68580" marT="34290" marB="34290"/>
                </a:tc>
                <a:extLst>
                  <a:ext uri="{0D108BD9-81ED-4DB2-BD59-A6C34878D82A}">
                    <a16:rowId xmlns:a16="http://schemas.microsoft.com/office/drawing/2014/main" val="2271422510"/>
                  </a:ext>
                </a:extLst>
              </a:tr>
              <a:tr h="198866">
                <a:tc rowSpan="2">
                  <a:txBody>
                    <a:bodyPr/>
                    <a:lstStyle/>
                    <a:p>
                      <a:pPr algn="ctr" latinLnBrk="1"/>
                      <a:endParaRPr lang="en-US" altLang="ko-KR" sz="1000" dirty="0"/>
                    </a:p>
                    <a:p>
                      <a:pPr algn="ctr" latinLnBrk="1"/>
                      <a:r>
                        <a:rPr lang="ko-KR" altLang="en-US" sz="1000" dirty="0"/>
                        <a:t>코로나 환자와 </a:t>
                      </a:r>
                      <a:endParaRPr lang="en-US" altLang="ko-KR" sz="1000" dirty="0"/>
                    </a:p>
                    <a:p>
                      <a:pPr algn="ctr" latinLnBrk="1"/>
                      <a:r>
                        <a:rPr lang="ko-KR" altLang="en-US" sz="1000" dirty="0"/>
                        <a:t>접촉여부</a:t>
                      </a:r>
                    </a:p>
                  </a:txBody>
                  <a:tcPr marL="68580" marR="68580" marT="34290" marB="34290"/>
                </a:tc>
                <a:tc>
                  <a:txBody>
                    <a:bodyPr/>
                    <a:lstStyle/>
                    <a:p>
                      <a:pPr algn="ctr" latinLnBrk="1"/>
                      <a:r>
                        <a:rPr lang="ko-KR" altLang="en-US" sz="1000" dirty="0"/>
                        <a:t>예</a:t>
                      </a:r>
                    </a:p>
                  </a:txBody>
                  <a:tcPr marL="68580" marR="68580" marT="34290" marB="34290"/>
                </a:tc>
                <a:tc>
                  <a:txBody>
                    <a:bodyPr/>
                    <a:lstStyle/>
                    <a:p>
                      <a:pPr algn="ctr" latinLnBrk="1"/>
                      <a:r>
                        <a:rPr lang="en-US" altLang="ko-KR" sz="1000" dirty="0"/>
                        <a:t>50 (A)</a:t>
                      </a:r>
                      <a:endParaRPr lang="ko-KR" altLang="en-US" sz="1000" dirty="0"/>
                    </a:p>
                  </a:txBody>
                  <a:tcPr marL="68580" marR="68580" marT="34290" marB="34290"/>
                </a:tc>
                <a:tc>
                  <a:txBody>
                    <a:bodyPr/>
                    <a:lstStyle/>
                    <a:p>
                      <a:pPr algn="ctr" latinLnBrk="1"/>
                      <a:r>
                        <a:rPr lang="en-US" altLang="ko-KR" sz="1000" dirty="0"/>
                        <a:t>200(B)</a:t>
                      </a:r>
                      <a:endParaRPr lang="ko-KR" altLang="en-US" sz="1000" dirty="0"/>
                    </a:p>
                  </a:txBody>
                  <a:tcPr marL="68580" marR="68580" marT="34290" marB="34290"/>
                </a:tc>
                <a:extLst>
                  <a:ext uri="{0D108BD9-81ED-4DB2-BD59-A6C34878D82A}">
                    <a16:rowId xmlns:a16="http://schemas.microsoft.com/office/drawing/2014/main" val="3318377438"/>
                  </a:ext>
                </a:extLst>
              </a:tr>
              <a:tr h="212614">
                <a:tc vMerge="1">
                  <a:txBody>
                    <a:bodyPr/>
                    <a:lstStyle/>
                    <a:p>
                      <a:pPr latinLnBrk="1"/>
                      <a:endParaRPr lang="ko-KR" altLang="en-US" dirty="0"/>
                    </a:p>
                  </a:txBody>
                  <a:tcPr/>
                </a:tc>
                <a:tc>
                  <a:txBody>
                    <a:bodyPr/>
                    <a:lstStyle/>
                    <a:p>
                      <a:pPr algn="ctr" latinLnBrk="1"/>
                      <a:r>
                        <a:rPr lang="ko-KR" altLang="en-US" sz="1000" dirty="0" err="1"/>
                        <a:t>아니오</a:t>
                      </a:r>
                      <a:endParaRPr lang="ko-KR" altLang="en-US" sz="1000" dirty="0"/>
                    </a:p>
                  </a:txBody>
                  <a:tcPr marL="68580" marR="68580" marT="34290" marB="34290"/>
                </a:tc>
                <a:tc>
                  <a:txBody>
                    <a:bodyPr/>
                    <a:lstStyle/>
                    <a:p>
                      <a:pPr algn="ctr" latinLnBrk="1"/>
                      <a:r>
                        <a:rPr lang="en-US" altLang="ko-KR" sz="1000" dirty="0"/>
                        <a:t>100©</a:t>
                      </a:r>
                      <a:endParaRPr lang="ko-KR" altLang="en-US" sz="1000" dirty="0"/>
                    </a:p>
                  </a:txBody>
                  <a:tcPr marL="68580" marR="68580" marT="34290" marB="34290"/>
                </a:tc>
                <a:tc>
                  <a:txBody>
                    <a:bodyPr/>
                    <a:lstStyle/>
                    <a:p>
                      <a:pPr algn="ctr" latinLnBrk="1"/>
                      <a:r>
                        <a:rPr lang="en-US" altLang="ko-KR" sz="1000" dirty="0"/>
                        <a:t>1,000 (D)</a:t>
                      </a:r>
                      <a:endParaRPr lang="ko-KR" altLang="en-US" sz="1000" dirty="0"/>
                    </a:p>
                  </a:txBody>
                  <a:tcPr marL="68580" marR="68580" marT="34290" marB="34290"/>
                </a:tc>
                <a:extLst>
                  <a:ext uri="{0D108BD9-81ED-4DB2-BD59-A6C34878D82A}">
                    <a16:rowId xmlns:a16="http://schemas.microsoft.com/office/drawing/2014/main" val="1937379357"/>
                  </a:ext>
                </a:extLst>
              </a:tr>
            </a:tbl>
          </a:graphicData>
        </a:graphic>
      </p:graphicFrame>
      <p:sp>
        <p:nvSpPr>
          <p:cNvPr id="6" name="직사각형 5">
            <a:extLst>
              <a:ext uri="{FF2B5EF4-FFF2-40B4-BE49-F238E27FC236}">
                <a16:creationId xmlns:a16="http://schemas.microsoft.com/office/drawing/2014/main" id="{6A977854-4403-436E-97ED-64A3A1B853AA}"/>
              </a:ext>
            </a:extLst>
          </p:cNvPr>
          <p:cNvSpPr/>
          <p:nvPr/>
        </p:nvSpPr>
        <p:spPr>
          <a:xfrm>
            <a:off x="397382" y="2185819"/>
            <a:ext cx="7760930" cy="642933"/>
          </a:xfrm>
          <a:prstGeom prst="rect">
            <a:avLst/>
          </a:prstGeom>
        </p:spPr>
        <p:txBody>
          <a:bodyPr wrap="square">
            <a:spAutoFit/>
          </a:bodyPr>
          <a:lstStyle/>
          <a:p>
            <a:pPr marL="128588" indent="-128588" algn="just" fontAlgn="base">
              <a:lnSpc>
                <a:spcPct val="160000"/>
              </a:lnSpc>
              <a:buFont typeface="Arial" panose="020B0604020202020204" pitchFamily="34" charset="0"/>
              <a:buChar char="•"/>
            </a:pPr>
            <a:r>
              <a:rPr lang="ko-KR" altLang="en-US" sz="1200" kern="0" dirty="0">
                <a:solidFill>
                  <a:srgbClr val="000000"/>
                </a:solidFill>
                <a:latin typeface="+mj-ea"/>
                <a:ea typeface="+mj-ea"/>
              </a:rPr>
              <a:t>상대위험도</a:t>
            </a:r>
            <a:r>
              <a:rPr lang="en-US" altLang="ko-KR" sz="1200" kern="0" dirty="0">
                <a:solidFill>
                  <a:srgbClr val="000000"/>
                </a:solidFill>
                <a:latin typeface="+mj-ea"/>
                <a:ea typeface="+mj-ea"/>
              </a:rPr>
              <a:t>(RR)  : </a:t>
            </a:r>
            <a:r>
              <a:rPr lang="ko-KR" altLang="en-US" sz="1200" kern="0" dirty="0">
                <a:solidFill>
                  <a:srgbClr val="000000"/>
                </a:solidFill>
                <a:latin typeface="+mj-ea"/>
                <a:ea typeface="+mj-ea"/>
              </a:rPr>
              <a:t>위험인자에 노출되었을 때 질병이 발생할 확률에서</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위험인자에 노출되지 않았을 때 질병이 발생할 확률을 나눈 값</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p:txBody>
      </p:sp>
      <p:sp>
        <p:nvSpPr>
          <p:cNvPr id="12" name="직사각형 11">
            <a:extLst>
              <a:ext uri="{FF2B5EF4-FFF2-40B4-BE49-F238E27FC236}">
                <a16:creationId xmlns:a16="http://schemas.microsoft.com/office/drawing/2014/main" id="{25F7ED44-2D3C-4674-96B8-6EC118E59BA8}"/>
              </a:ext>
            </a:extLst>
          </p:cNvPr>
          <p:cNvSpPr/>
          <p:nvPr/>
        </p:nvSpPr>
        <p:spPr>
          <a:xfrm>
            <a:off x="5266626" y="2979639"/>
            <a:ext cx="3420174" cy="642933"/>
          </a:xfrm>
          <a:prstGeom prst="rect">
            <a:avLst/>
          </a:prstGeom>
        </p:spPr>
        <p:txBody>
          <a:bodyPr wrap="square">
            <a:spAutoFit/>
          </a:bodyPr>
          <a:lstStyle/>
          <a:p>
            <a:pPr algn="just" fontAlgn="base">
              <a:lnSpc>
                <a:spcPct val="160000"/>
              </a:lnSpc>
            </a:pPr>
            <a:r>
              <a:rPr lang="en-US" altLang="ko-KR" sz="1200" i="1" kern="0" dirty="0">
                <a:solidFill>
                  <a:srgbClr val="000000"/>
                </a:solidFill>
                <a:latin typeface="+mj-ea"/>
                <a:ea typeface="+mj-ea"/>
                <a:sym typeface="Wingdings" panose="05000000000000000000" pitchFamily="2" charset="2"/>
              </a:rPr>
              <a:t> </a:t>
            </a:r>
            <a:r>
              <a:rPr lang="ko-KR" altLang="en-US" sz="1200" b="1" i="1" kern="0" dirty="0">
                <a:solidFill>
                  <a:srgbClr val="000000"/>
                </a:solidFill>
                <a:latin typeface="+mj-ea"/>
                <a:ea typeface="+mj-ea"/>
              </a:rPr>
              <a:t>위험인자에 노출된 경우가</a:t>
            </a:r>
            <a:r>
              <a:rPr lang="en-US" altLang="ko-KR" sz="1200" b="1" i="1" kern="0" dirty="0">
                <a:solidFill>
                  <a:srgbClr val="000000"/>
                </a:solidFill>
                <a:latin typeface="+mj-ea"/>
                <a:ea typeface="+mj-ea"/>
              </a:rPr>
              <a:t>, </a:t>
            </a:r>
            <a:r>
              <a:rPr lang="ko-KR" altLang="en-US" sz="1200" b="1" i="1" kern="0" dirty="0">
                <a:solidFill>
                  <a:srgbClr val="000000"/>
                </a:solidFill>
                <a:latin typeface="+mj-ea"/>
                <a:ea typeface="+mj-ea"/>
              </a:rPr>
              <a:t>노출되지 않은 경우보다 감염될 확률이 얼마나 </a:t>
            </a:r>
            <a:r>
              <a:rPr lang="ko-KR" altLang="en-US" sz="1200" b="1" i="1" kern="0" dirty="0" err="1">
                <a:solidFill>
                  <a:srgbClr val="000000"/>
                </a:solidFill>
                <a:latin typeface="+mj-ea"/>
                <a:ea typeface="+mj-ea"/>
              </a:rPr>
              <a:t>높은지</a:t>
            </a:r>
            <a:r>
              <a:rPr lang="ko-KR" altLang="en-US" sz="1200" b="1" i="1" kern="0" dirty="0">
                <a:solidFill>
                  <a:srgbClr val="000000"/>
                </a:solidFill>
                <a:latin typeface="+mj-ea"/>
                <a:ea typeface="+mj-ea"/>
              </a:rPr>
              <a:t> 확인</a:t>
            </a:r>
            <a:r>
              <a:rPr lang="en-US" altLang="ko-KR" sz="1200" b="1" i="1" kern="0" dirty="0">
                <a:solidFill>
                  <a:srgbClr val="000000"/>
                </a:solidFill>
                <a:latin typeface="+mj-ea"/>
                <a:ea typeface="+mj-ea"/>
              </a:rPr>
              <a:t>?</a:t>
            </a:r>
            <a:endParaRPr lang="ko-KR" altLang="en-US" sz="1200" b="1" i="1" kern="0" dirty="0">
              <a:solidFill>
                <a:srgbClr val="000000"/>
              </a:solidFill>
              <a:latin typeface="+mj-ea"/>
              <a:ea typeface="+mj-ea"/>
            </a:endParaRPr>
          </a:p>
        </p:txBody>
      </p:sp>
      <p:sp>
        <p:nvSpPr>
          <p:cNvPr id="14" name="직사각형 13">
            <a:extLst>
              <a:ext uri="{FF2B5EF4-FFF2-40B4-BE49-F238E27FC236}">
                <a16:creationId xmlns:a16="http://schemas.microsoft.com/office/drawing/2014/main" id="{099482B6-6DD8-4D57-AD44-ADB7E801C5A2}"/>
              </a:ext>
            </a:extLst>
          </p:cNvPr>
          <p:cNvSpPr/>
          <p:nvPr/>
        </p:nvSpPr>
        <p:spPr>
          <a:xfrm>
            <a:off x="521001" y="4176667"/>
            <a:ext cx="7983822" cy="889603"/>
          </a:xfrm>
          <a:prstGeom prst="rect">
            <a:avLst/>
          </a:prstGeom>
          <a:ln>
            <a:solidFill>
              <a:schemeClr val="accent1"/>
            </a:solidFill>
          </a:ln>
        </p:spPr>
        <p:txBody>
          <a:bodyPr wrap="square">
            <a:spAutoFit/>
          </a:bodyPr>
          <a:lstStyle/>
          <a:p>
            <a:pPr marL="128588" indent="-128588" algn="just" fontAlgn="base">
              <a:lnSpc>
                <a:spcPct val="150000"/>
              </a:lnSpc>
              <a:buFont typeface="Arial" panose="020B0604020202020204" pitchFamily="34" charset="0"/>
              <a:buChar char="•"/>
            </a:pPr>
            <a:r>
              <a:rPr lang="ko-KR" altLang="en-US" sz="1200" kern="0" dirty="0">
                <a:solidFill>
                  <a:srgbClr val="000000"/>
                </a:solidFill>
                <a:latin typeface="+mj-ea"/>
                <a:ea typeface="+mj-ea"/>
              </a:rPr>
              <a:t>사전에 그룹의 수를 결정해서 실험 연구설계로 집단간 분포의 동질성 여부분석을 통해 차이를 검정</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동질성 검정</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 </a:t>
            </a:r>
            <a:endParaRPr lang="en-US" altLang="ko-KR" sz="1200" kern="0" dirty="0">
              <a:solidFill>
                <a:srgbClr val="000000"/>
              </a:solidFill>
              <a:latin typeface="+mj-ea"/>
              <a:ea typeface="+mj-ea"/>
            </a:endParaRPr>
          </a:p>
          <a:p>
            <a:pPr marL="128588" indent="-128588" algn="just" fontAlgn="base">
              <a:lnSpc>
                <a:spcPct val="150000"/>
              </a:lnSpc>
              <a:buFont typeface="Arial" panose="020B0604020202020204" pitchFamily="34" charset="0"/>
              <a:buChar char="•"/>
            </a:pPr>
            <a:r>
              <a:rPr lang="en-US" altLang="ko-KR" sz="1200" kern="0" dirty="0">
                <a:solidFill>
                  <a:srgbClr val="000000"/>
                </a:solidFill>
                <a:latin typeface="+mj-ea"/>
                <a:ea typeface="+mj-ea"/>
                <a:sym typeface="Wingdings" panose="05000000000000000000" pitchFamily="2" charset="2"/>
              </a:rPr>
              <a:t> </a:t>
            </a:r>
            <a:r>
              <a:rPr lang="ko-KR" altLang="en-US" sz="1200" dirty="0"/>
              <a:t>특정 요인에 노출된 집단과 노출되지 않은 집단을 추적하고 연구 대상 질병의 발생률을 비교하여 요인과 질병 발생 관계를 조사하는 연구 방법 </a:t>
            </a:r>
            <a:r>
              <a:rPr lang="en-US" altLang="ko-KR" sz="1200" dirty="0"/>
              <a:t>, </a:t>
            </a:r>
            <a:r>
              <a:rPr lang="ko-KR" altLang="en-US" sz="1200" dirty="0"/>
              <a:t>요인 대조 연구</a:t>
            </a:r>
            <a:r>
              <a:rPr lang="en-US" altLang="ko-KR" sz="1200" dirty="0"/>
              <a:t>(factor-control study)</a:t>
            </a:r>
            <a:endParaRPr lang="en-US" altLang="ko-KR" sz="1200" kern="0" dirty="0">
              <a:solidFill>
                <a:srgbClr val="000000"/>
              </a:solidFill>
              <a:latin typeface="+mj-ea"/>
              <a:ea typeface="+mj-ea"/>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9576FD2-57A2-496B-803D-ADE6F8EE335A}"/>
                  </a:ext>
                </a:extLst>
              </p:cNvPr>
              <p:cNvSpPr txBox="1"/>
              <p:nvPr/>
            </p:nvSpPr>
            <p:spPr>
              <a:xfrm>
                <a:off x="526852" y="2926064"/>
                <a:ext cx="3986060" cy="558423"/>
              </a:xfrm>
              <a:prstGeom prst="rect">
                <a:avLst/>
              </a:prstGeom>
              <a:noFill/>
              <a:ln>
                <a:solidFill>
                  <a:schemeClr val="accent1"/>
                </a:solidFill>
              </a:ln>
            </p:spPr>
            <p:txBody>
              <a:bodyPr wrap="square" lIns="0" tIns="0" rIns="0" bIns="0" rtlCol="0">
                <a:spAutoFit/>
              </a:bodyPr>
              <a:lstStyle/>
              <a:p>
                <a:r>
                  <a:rPr lang="ko-KR" altLang="en-US" sz="900" dirty="0"/>
                  <a:t> </a:t>
                </a:r>
                <a:r>
                  <a:rPr lang="ko-KR" altLang="en-US" sz="1200" dirty="0"/>
                  <a:t>상대적위험도  </a:t>
                </a:r>
                <a:r>
                  <a:rPr lang="en-US" altLang="ko-KR" sz="1200" dirty="0"/>
                  <a:t>=  </a:t>
                </a:r>
                <a14:m>
                  <m:oMath xmlns:m="http://schemas.openxmlformats.org/officeDocument/2006/math">
                    <m:f>
                      <m:fPr>
                        <m:ctrlPr>
                          <a:rPr lang="en-US" altLang="ko-KR" sz="1200" i="1">
                            <a:latin typeface="Cambria Math" panose="02040503050406030204" pitchFamily="18" charset="0"/>
                          </a:rPr>
                        </m:ctrlPr>
                      </m:fPr>
                      <m:num>
                        <m:r>
                          <a:rPr lang="ko-KR" altLang="en-US" sz="1200" i="1">
                            <a:latin typeface="Cambria Math" panose="02040503050406030204" pitchFamily="18" charset="0"/>
                          </a:rPr>
                          <m:t>코로나</m:t>
                        </m:r>
                        <m:r>
                          <a:rPr lang="en-US" altLang="ko-KR" sz="1200" i="1">
                            <a:latin typeface="Cambria Math" panose="02040503050406030204" pitchFamily="18" charset="0"/>
                          </a:rPr>
                          <m:t> </m:t>
                        </m:r>
                        <m:r>
                          <a:rPr lang="ko-KR" altLang="en-US" sz="1200" i="1">
                            <a:latin typeface="Cambria Math" panose="02040503050406030204" pitchFamily="18" charset="0"/>
                          </a:rPr>
                          <m:t>환자</m:t>
                        </m:r>
                        <m:r>
                          <a:rPr lang="en-US" altLang="ko-KR" sz="1200" i="1">
                            <a:latin typeface="Cambria Math" panose="02040503050406030204" pitchFamily="18" charset="0"/>
                          </a:rPr>
                          <m:t> </m:t>
                        </m:r>
                        <m:r>
                          <a:rPr lang="ko-KR" altLang="en-US" sz="1200" i="1">
                            <a:latin typeface="Cambria Math" panose="02040503050406030204" pitchFamily="18" charset="0"/>
                          </a:rPr>
                          <m:t>접촉</m:t>
                        </m:r>
                        <m:r>
                          <a:rPr lang="en-US" altLang="ko-KR" sz="1200" i="1">
                            <a:latin typeface="Cambria Math" panose="02040503050406030204" pitchFamily="18" charset="0"/>
                          </a:rPr>
                          <m:t> </m:t>
                        </m:r>
                        <m:r>
                          <a:rPr lang="ko-KR" altLang="en-US" sz="1200" i="1">
                            <a:latin typeface="Cambria Math" panose="02040503050406030204" pitchFamily="18" charset="0"/>
                          </a:rPr>
                          <m:t>한</m:t>
                        </m:r>
                        <m:r>
                          <a:rPr lang="en-US" altLang="ko-KR" sz="1200" i="1">
                            <a:latin typeface="Cambria Math" panose="02040503050406030204" pitchFamily="18" charset="0"/>
                          </a:rPr>
                          <m:t> </m:t>
                        </m:r>
                        <m:r>
                          <a:rPr lang="ko-KR" altLang="en-US" sz="1200" i="1">
                            <a:latin typeface="Cambria Math" panose="02040503050406030204" pitchFamily="18" charset="0"/>
                          </a:rPr>
                          <m:t>경우</m:t>
                        </m:r>
                        <m:r>
                          <a:rPr lang="en-US" altLang="ko-KR" sz="1200" i="1">
                            <a:latin typeface="Cambria Math" panose="02040503050406030204" pitchFamily="18" charset="0"/>
                          </a:rPr>
                          <m:t>(</m:t>
                        </m:r>
                        <m:r>
                          <a:rPr lang="en-US" altLang="ko-KR" sz="1200" i="1">
                            <a:latin typeface="Cambria Math" panose="02040503050406030204" pitchFamily="18" charset="0"/>
                          </a:rPr>
                          <m:t>𝐴</m:t>
                        </m:r>
                        <m:r>
                          <a:rPr lang="en-US" altLang="ko-KR" sz="1200" i="1">
                            <a:latin typeface="Cambria Math" panose="02040503050406030204" pitchFamily="18" charset="0"/>
                          </a:rPr>
                          <m:t>+</m:t>
                        </m:r>
                        <m:r>
                          <a:rPr lang="en-US" altLang="ko-KR" sz="1200" i="1">
                            <a:latin typeface="Cambria Math" panose="02040503050406030204" pitchFamily="18" charset="0"/>
                          </a:rPr>
                          <m:t>𝐵</m:t>
                        </m:r>
                        <m:r>
                          <a:rPr lang="en-US" altLang="ko-KR" sz="1200" i="1">
                            <a:latin typeface="Cambria Math" panose="02040503050406030204" pitchFamily="18" charset="0"/>
                          </a:rPr>
                          <m:t>) </m:t>
                        </m:r>
                        <m:r>
                          <a:rPr lang="ko-KR" altLang="en-US" sz="1200" i="1">
                            <a:latin typeface="Cambria Math" panose="02040503050406030204" pitchFamily="18" charset="0"/>
                          </a:rPr>
                          <m:t>중에서</m:t>
                        </m:r>
                        <m:r>
                          <a:rPr lang="en-US" altLang="ko-KR" sz="1200" i="1">
                            <a:latin typeface="Cambria Math" panose="02040503050406030204" pitchFamily="18" charset="0"/>
                          </a:rPr>
                          <m:t> </m:t>
                        </m:r>
                        <m:r>
                          <a:rPr lang="ko-KR" altLang="en-US" sz="1200" i="1">
                            <a:latin typeface="Cambria Math" panose="02040503050406030204" pitchFamily="18" charset="0"/>
                          </a:rPr>
                          <m:t>코로나</m:t>
                        </m:r>
                        <m:r>
                          <a:rPr lang="en-US" altLang="ko-KR" sz="1200" i="1">
                            <a:latin typeface="Cambria Math" panose="02040503050406030204" pitchFamily="18" charset="0"/>
                          </a:rPr>
                          <m:t> </m:t>
                        </m:r>
                        <m:r>
                          <a:rPr lang="ko-KR" altLang="en-US" sz="1200" i="1">
                            <a:latin typeface="Cambria Math" panose="02040503050406030204" pitchFamily="18" charset="0"/>
                          </a:rPr>
                          <m:t>감염</m:t>
                        </m:r>
                        <m:r>
                          <a:rPr lang="en-US" altLang="ko-KR" sz="1200" i="1">
                            <a:latin typeface="Cambria Math" panose="02040503050406030204" pitchFamily="18" charset="0"/>
                          </a:rPr>
                          <m:t>(</m:t>
                        </m:r>
                        <m:r>
                          <a:rPr lang="en-US" altLang="ko-KR" sz="1200" i="1">
                            <a:latin typeface="Cambria Math" panose="02040503050406030204" pitchFamily="18" charset="0"/>
                          </a:rPr>
                          <m:t>𝐴</m:t>
                        </m:r>
                        <m:r>
                          <a:rPr lang="en-US" altLang="ko-KR" sz="1200" i="1">
                            <a:latin typeface="Cambria Math" panose="02040503050406030204" pitchFamily="18" charset="0"/>
                          </a:rPr>
                          <m:t>)</m:t>
                        </m:r>
                      </m:num>
                      <m:den>
                        <m:r>
                          <a:rPr lang="ko-KR" altLang="en-US" sz="1200" i="1">
                            <a:latin typeface="Cambria Math" panose="02040503050406030204" pitchFamily="18" charset="0"/>
                          </a:rPr>
                          <m:t>코로나</m:t>
                        </m:r>
                        <m:r>
                          <a:rPr lang="en-US" altLang="ko-KR" sz="1200" i="1">
                            <a:latin typeface="Cambria Math" panose="02040503050406030204" pitchFamily="18" charset="0"/>
                          </a:rPr>
                          <m:t> </m:t>
                        </m:r>
                        <m:r>
                          <a:rPr lang="ko-KR" altLang="en-US" sz="1200" i="1">
                            <a:latin typeface="Cambria Math" panose="02040503050406030204" pitchFamily="18" charset="0"/>
                          </a:rPr>
                          <m:t>환자와</m:t>
                        </m:r>
                        <m:r>
                          <a:rPr lang="en-US" altLang="ko-KR" sz="1200" i="1">
                            <a:latin typeface="Cambria Math" panose="02040503050406030204" pitchFamily="18" charset="0"/>
                          </a:rPr>
                          <m:t> </m:t>
                        </m:r>
                        <m:r>
                          <a:rPr lang="ko-KR" altLang="en-US" sz="1200" i="1">
                            <a:latin typeface="Cambria Math" panose="02040503050406030204" pitchFamily="18" charset="0"/>
                          </a:rPr>
                          <m:t>접촉하지</m:t>
                        </m:r>
                        <m:r>
                          <a:rPr lang="en-US" altLang="ko-KR" sz="1200" i="1">
                            <a:latin typeface="Cambria Math" panose="02040503050406030204" pitchFamily="18" charset="0"/>
                          </a:rPr>
                          <m:t> </m:t>
                        </m:r>
                        <m:r>
                          <a:rPr lang="ko-KR" altLang="en-US" sz="1200" i="1">
                            <a:latin typeface="Cambria Math" panose="02040503050406030204" pitchFamily="18" charset="0"/>
                          </a:rPr>
                          <m:t>않은</m:t>
                        </m:r>
                        <m:r>
                          <a:rPr lang="en-US" altLang="ko-KR" sz="1200" i="1">
                            <a:latin typeface="Cambria Math" panose="02040503050406030204" pitchFamily="18" charset="0"/>
                          </a:rPr>
                          <m:t> </m:t>
                        </m:r>
                        <m:r>
                          <a:rPr lang="ko-KR" altLang="en-US" sz="1200" i="1">
                            <a:latin typeface="Cambria Math" panose="02040503050406030204" pitchFamily="18" charset="0"/>
                          </a:rPr>
                          <m:t>경우</m:t>
                        </m:r>
                        <m:r>
                          <a:rPr lang="en-US" altLang="ko-KR" sz="1200" i="1">
                            <a:latin typeface="Cambria Math" panose="02040503050406030204" pitchFamily="18" charset="0"/>
                          </a:rPr>
                          <m:t>(</m:t>
                        </m:r>
                        <m:r>
                          <a:rPr lang="en-US" altLang="ko-KR" sz="1200" i="1">
                            <a:latin typeface="Cambria Math" panose="02040503050406030204" pitchFamily="18" charset="0"/>
                          </a:rPr>
                          <m:t>𝐶</m:t>
                        </m:r>
                        <m:r>
                          <a:rPr lang="en-US" altLang="ko-KR" sz="1200" i="1">
                            <a:latin typeface="Cambria Math" panose="02040503050406030204" pitchFamily="18" charset="0"/>
                          </a:rPr>
                          <m:t>+</m:t>
                        </m:r>
                        <m:r>
                          <a:rPr lang="en-US" altLang="ko-KR" sz="1200" i="1">
                            <a:latin typeface="Cambria Math" panose="02040503050406030204" pitchFamily="18" charset="0"/>
                          </a:rPr>
                          <m:t>𝐷</m:t>
                        </m:r>
                        <m:r>
                          <a:rPr lang="en-US" altLang="ko-KR" sz="1200" i="1">
                            <a:latin typeface="Cambria Math" panose="02040503050406030204" pitchFamily="18" charset="0"/>
                          </a:rPr>
                          <m:t>)</m:t>
                        </m:r>
                        <m:r>
                          <a:rPr lang="ko-KR" altLang="en-US" sz="1200" i="1">
                            <a:latin typeface="Cambria Math" panose="02040503050406030204" pitchFamily="18" charset="0"/>
                          </a:rPr>
                          <m:t>에서</m:t>
                        </m:r>
                        <m:r>
                          <a:rPr lang="en-US" altLang="ko-KR" sz="1200" i="1">
                            <a:latin typeface="Cambria Math" panose="02040503050406030204" pitchFamily="18" charset="0"/>
                          </a:rPr>
                          <m:t>  </m:t>
                        </m:r>
                        <m:r>
                          <a:rPr lang="ko-KR" altLang="en-US" sz="1200" i="1">
                            <a:latin typeface="Cambria Math" panose="02040503050406030204" pitchFamily="18" charset="0"/>
                          </a:rPr>
                          <m:t>코로나</m:t>
                        </m:r>
                        <m:r>
                          <a:rPr lang="en-US" altLang="ko-KR" sz="1200" i="1">
                            <a:latin typeface="Cambria Math" panose="02040503050406030204" pitchFamily="18" charset="0"/>
                          </a:rPr>
                          <m:t> </m:t>
                        </m:r>
                        <m:r>
                          <a:rPr lang="ko-KR" altLang="en-US" sz="1200" i="1">
                            <a:latin typeface="Cambria Math" panose="02040503050406030204" pitchFamily="18" charset="0"/>
                          </a:rPr>
                          <m:t>감염</m:t>
                        </m:r>
                        <m:r>
                          <a:rPr lang="en-US" altLang="ko-KR" sz="1200" i="1">
                            <a:latin typeface="Cambria Math" panose="02040503050406030204" pitchFamily="18" charset="0"/>
                          </a:rPr>
                          <m:t>(</m:t>
                        </m:r>
                        <m:r>
                          <a:rPr lang="en-US" altLang="ko-KR" sz="1200" i="1">
                            <a:latin typeface="Cambria Math" panose="02040503050406030204" pitchFamily="18" charset="0"/>
                          </a:rPr>
                          <m:t>𝐶</m:t>
                        </m:r>
                        <m:r>
                          <a:rPr lang="en-US" altLang="ko-KR" sz="1200" i="1">
                            <a:latin typeface="Cambria Math" panose="02040503050406030204" pitchFamily="18" charset="0"/>
                          </a:rPr>
                          <m:t>)</m:t>
                        </m:r>
                      </m:den>
                    </m:f>
                  </m:oMath>
                </a14:m>
                <a:r>
                  <a:rPr lang="en-US" altLang="ko-KR" sz="900" dirty="0"/>
                  <a:t> </a:t>
                </a:r>
                <a:endParaRPr lang="ko-KR" altLang="en-US" sz="900" dirty="0"/>
              </a:p>
            </p:txBody>
          </p:sp>
        </mc:Choice>
        <mc:Fallback xmlns="">
          <p:sp>
            <p:nvSpPr>
              <p:cNvPr id="15" name="TextBox 14">
                <a:extLst>
                  <a:ext uri="{FF2B5EF4-FFF2-40B4-BE49-F238E27FC236}">
                    <a16:creationId xmlns:a16="http://schemas.microsoft.com/office/drawing/2014/main" id="{39576FD2-57A2-496B-803D-ADE6F8EE335A}"/>
                  </a:ext>
                </a:extLst>
              </p:cNvPr>
              <p:cNvSpPr txBox="1">
                <a:spLocks noRot="1" noChangeAspect="1" noMove="1" noResize="1" noEditPoints="1" noAdjustHandles="1" noChangeArrowheads="1" noChangeShapeType="1" noTextEdit="1"/>
              </p:cNvSpPr>
              <p:nvPr/>
            </p:nvSpPr>
            <p:spPr>
              <a:xfrm>
                <a:off x="526852" y="2926064"/>
                <a:ext cx="3986060" cy="558423"/>
              </a:xfrm>
              <a:prstGeom prst="rect">
                <a:avLst/>
              </a:prstGeom>
              <a:blipFill>
                <a:blip r:embed="rId2"/>
                <a:stretch>
                  <a:fillRect l="-1677" t="-8511" b="-9574"/>
                </a:stretch>
              </a:blipFill>
              <a:ln>
                <a:solidFill>
                  <a:schemeClr val="accent1"/>
                </a:solid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5184F2C1-5673-4F39-8456-499A59A8B117}"/>
              </a:ext>
            </a:extLst>
          </p:cNvPr>
          <p:cNvSpPr/>
          <p:nvPr/>
        </p:nvSpPr>
        <p:spPr>
          <a:xfrm>
            <a:off x="544670" y="5274844"/>
            <a:ext cx="3811305" cy="642933"/>
          </a:xfrm>
          <a:prstGeom prst="rect">
            <a:avLst/>
          </a:prstGeom>
          <a:ln w="19050">
            <a:solidFill>
              <a:srgbClr val="C00000"/>
            </a:solidFill>
          </a:ln>
        </p:spPr>
        <p:txBody>
          <a:bodyPr wrap="square">
            <a:spAutoFit/>
          </a:bodyPr>
          <a:lstStyle/>
          <a:p>
            <a:pPr marL="214313" indent="-214313" algn="just" fontAlgn="base">
              <a:lnSpc>
                <a:spcPct val="160000"/>
              </a:lnSpc>
              <a:buFont typeface="Arial" panose="020B0604020202020204" pitchFamily="34" charset="0"/>
              <a:buChar char="•"/>
            </a:pPr>
            <a:r>
              <a:rPr lang="ko-KR" altLang="en-US" sz="750" kern="0" dirty="0">
                <a:solidFill>
                  <a:srgbClr val="000000"/>
                </a:solidFill>
                <a:ea typeface="함초롬바탕" panose="02030504000101010101" pitchFamily="18" charset="-127"/>
              </a:rPr>
              <a:t> </a:t>
            </a:r>
            <a:r>
              <a:rPr lang="en-US" altLang="ko-KR" sz="1200" kern="0" dirty="0">
                <a:solidFill>
                  <a:srgbClr val="000000"/>
                </a:solidFill>
                <a:latin typeface="+mj-ea"/>
                <a:ea typeface="+mj-ea"/>
              </a:rPr>
              <a:t>Odds ratio :</a:t>
            </a:r>
            <a:r>
              <a:rPr lang="ko-KR" altLang="en-US" sz="1200" kern="0" dirty="0">
                <a:solidFill>
                  <a:srgbClr val="000000"/>
                </a:solidFill>
                <a:latin typeface="+mj-ea"/>
                <a:ea typeface="+mj-ea"/>
              </a:rPr>
              <a:t>  사례</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 대조군 연구 하는 경우 </a:t>
            </a:r>
            <a:endParaRPr lang="en-US" altLang="ko-KR" sz="1200" kern="0" dirty="0">
              <a:solidFill>
                <a:srgbClr val="000000"/>
              </a:solidFill>
              <a:latin typeface="+mj-ea"/>
              <a:ea typeface="+mj-ea"/>
            </a:endParaRPr>
          </a:p>
          <a:p>
            <a:pPr marL="214313" indent="-214313" algn="just" fontAlgn="base">
              <a:lnSpc>
                <a:spcPct val="160000"/>
              </a:lnSpc>
              <a:buFont typeface="Arial" panose="020B0604020202020204" pitchFamily="34" charset="0"/>
              <a:buChar char="•"/>
            </a:pPr>
            <a:r>
              <a:rPr lang="ko-KR" altLang="en-US" sz="1200" kern="0" dirty="0">
                <a:solidFill>
                  <a:srgbClr val="000000"/>
                </a:solidFill>
                <a:latin typeface="+mj-ea"/>
                <a:ea typeface="+mj-ea"/>
              </a:rPr>
              <a:t>상대위험도 </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 코호트 연구일 경우</a:t>
            </a:r>
          </a:p>
        </p:txBody>
      </p:sp>
      <p:sp>
        <p:nvSpPr>
          <p:cNvPr id="8" name="직사각형 7">
            <a:extLst>
              <a:ext uri="{FF2B5EF4-FFF2-40B4-BE49-F238E27FC236}">
                <a16:creationId xmlns:a16="http://schemas.microsoft.com/office/drawing/2014/main" id="{A3583128-4551-4492-91DC-9E36A4CA8235}"/>
              </a:ext>
            </a:extLst>
          </p:cNvPr>
          <p:cNvSpPr/>
          <p:nvPr/>
        </p:nvSpPr>
        <p:spPr>
          <a:xfrm>
            <a:off x="521001" y="3705044"/>
            <a:ext cx="2052165" cy="276999"/>
          </a:xfrm>
          <a:prstGeom prst="rect">
            <a:avLst/>
          </a:prstGeom>
          <a:solidFill>
            <a:schemeClr val="bg2"/>
          </a:solidFill>
          <a:ln>
            <a:solidFill>
              <a:schemeClr val="tx2">
                <a:lumMod val="60000"/>
                <a:lumOff val="40000"/>
              </a:schemeClr>
            </a:solidFill>
          </a:ln>
        </p:spPr>
        <p:txBody>
          <a:bodyPr wrap="none">
            <a:spAutoFit/>
          </a:bodyPr>
          <a:lstStyle/>
          <a:p>
            <a:pPr algn="just" fontAlgn="base"/>
            <a:r>
              <a:rPr lang="ko-KR" altLang="en-US" sz="1200" kern="0" dirty="0">
                <a:solidFill>
                  <a:srgbClr val="000000"/>
                </a:solidFill>
                <a:latin typeface="+mj-ea"/>
              </a:rPr>
              <a:t>코호트 연구</a:t>
            </a:r>
            <a:r>
              <a:rPr lang="en-US" altLang="ko-KR" sz="1200" kern="0" dirty="0">
                <a:solidFill>
                  <a:srgbClr val="000000"/>
                </a:solidFill>
                <a:latin typeface="+mj-ea"/>
              </a:rPr>
              <a:t>(</a:t>
            </a:r>
            <a:r>
              <a:rPr lang="en-US" altLang="ko-KR" sz="1200" b="1" dirty="0"/>
              <a:t>Cohort Study</a:t>
            </a:r>
            <a:r>
              <a:rPr lang="en-US" altLang="ko-KR" sz="1200" dirty="0"/>
              <a:t>)</a:t>
            </a:r>
            <a:r>
              <a:rPr lang="ko-KR" altLang="en-US" sz="1200" kern="0" dirty="0">
                <a:solidFill>
                  <a:srgbClr val="000000"/>
                </a:solidFill>
                <a:latin typeface="+mj-ea"/>
              </a:rPr>
              <a:t> </a:t>
            </a:r>
            <a:endParaRPr lang="en-US" altLang="ko-KR" sz="1200" kern="0" dirty="0">
              <a:solidFill>
                <a:srgbClr val="000000"/>
              </a:solidFill>
              <a:latin typeface="+mj-ea"/>
            </a:endParaRPr>
          </a:p>
        </p:txBody>
      </p:sp>
      <p:sp>
        <p:nvSpPr>
          <p:cNvPr id="3" name="TextBox 2">
            <a:extLst>
              <a:ext uri="{FF2B5EF4-FFF2-40B4-BE49-F238E27FC236}">
                <a16:creationId xmlns:a16="http://schemas.microsoft.com/office/drawing/2014/main" id="{63249BE2-E9C2-4D93-AB87-F9B6A2026164}"/>
              </a:ext>
            </a:extLst>
          </p:cNvPr>
          <p:cNvSpPr txBox="1"/>
          <p:nvPr/>
        </p:nvSpPr>
        <p:spPr>
          <a:xfrm>
            <a:off x="4572000" y="5595894"/>
            <a:ext cx="2052228" cy="230832"/>
          </a:xfrm>
          <a:prstGeom prst="rect">
            <a:avLst/>
          </a:prstGeom>
          <a:noFill/>
        </p:spPr>
        <p:txBody>
          <a:bodyPr wrap="square" rtlCol="0">
            <a:spAutoFit/>
          </a:bodyPr>
          <a:lstStyle/>
          <a:p>
            <a:r>
              <a:rPr lang="en-US" altLang="ko-KR" sz="900" i="1" u="sng" dirty="0">
                <a:sym typeface="Wingdings" panose="05000000000000000000" pitchFamily="2" charset="2"/>
              </a:rPr>
              <a:t> </a:t>
            </a:r>
            <a:r>
              <a:rPr lang="ko-KR" altLang="en-US" sz="900" i="1" u="sng" dirty="0">
                <a:sym typeface="Wingdings" panose="05000000000000000000" pitchFamily="2" charset="2"/>
              </a:rPr>
              <a:t>교차분석 활용</a:t>
            </a:r>
            <a:endParaRPr lang="ko-KR" altLang="en-US" sz="900" i="1" u="sng" dirty="0"/>
          </a:p>
        </p:txBody>
      </p:sp>
      <p:sp>
        <p:nvSpPr>
          <p:cNvPr id="17" name="제목 1">
            <a:extLst>
              <a:ext uri="{FF2B5EF4-FFF2-40B4-BE49-F238E27FC236}">
                <a16:creationId xmlns:a16="http://schemas.microsoft.com/office/drawing/2014/main" id="{5872F900-8682-4F72-A1EC-8C040C6818F8}"/>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1" name="TextBox 20">
            <a:extLst>
              <a:ext uri="{FF2B5EF4-FFF2-40B4-BE49-F238E27FC236}">
                <a16:creationId xmlns:a16="http://schemas.microsoft.com/office/drawing/2014/main" id="{8867C27D-552B-4E56-ADCC-7212121C2A2F}"/>
              </a:ext>
            </a:extLst>
          </p:cNvPr>
          <p:cNvSpPr txBox="1"/>
          <p:nvPr/>
        </p:nvSpPr>
        <p:spPr>
          <a:xfrm>
            <a:off x="7112482" y="94377"/>
            <a:ext cx="1981608"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로지스틱 회귀분석 입문</a:t>
            </a:r>
          </a:p>
        </p:txBody>
      </p:sp>
      <p:sp>
        <p:nvSpPr>
          <p:cNvPr id="22" name="직사각형 21">
            <a:extLst>
              <a:ext uri="{FF2B5EF4-FFF2-40B4-BE49-F238E27FC236}">
                <a16:creationId xmlns:a16="http://schemas.microsoft.com/office/drawing/2014/main" id="{D628C481-1CF5-4D01-9763-82FDE34B0433}"/>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23" name="직사각형 22">
            <a:extLst>
              <a:ext uri="{FF2B5EF4-FFF2-40B4-BE49-F238E27FC236}">
                <a16:creationId xmlns:a16="http://schemas.microsoft.com/office/drawing/2014/main" id="{37BD4ED9-ECD9-40A7-944D-25228F994081}"/>
              </a:ext>
            </a:extLst>
          </p:cNvPr>
          <p:cNvSpPr/>
          <p:nvPr/>
        </p:nvSpPr>
        <p:spPr>
          <a:xfrm>
            <a:off x="3530421" y="410075"/>
            <a:ext cx="2563522" cy="369332"/>
          </a:xfrm>
          <a:prstGeom prst="rect">
            <a:avLst/>
          </a:prstGeom>
        </p:spPr>
        <p:txBody>
          <a:bodyPr wrap="none">
            <a:spAutoFit/>
          </a:bodyPr>
          <a:lstStyle/>
          <a:p>
            <a:r>
              <a:rPr lang="en-US" altLang="ko-KR" dirty="0"/>
              <a:t>Odds </a:t>
            </a:r>
            <a:r>
              <a:rPr lang="ko-KR" altLang="en-US" dirty="0"/>
              <a:t>와</a:t>
            </a:r>
            <a:r>
              <a:rPr lang="en-US" altLang="ko-KR" dirty="0"/>
              <a:t> Odds ratio  </a:t>
            </a:r>
            <a:r>
              <a:rPr lang="ko-KR" altLang="en-US" dirty="0"/>
              <a:t>사례</a:t>
            </a:r>
          </a:p>
        </p:txBody>
      </p:sp>
    </p:spTree>
    <p:extLst>
      <p:ext uri="{BB962C8B-B14F-4D97-AF65-F5344CB8AC3E}">
        <p14:creationId xmlns:p14="http://schemas.microsoft.com/office/powerpoint/2010/main" val="39532237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6" name="바닥글 개체 틀 5">
            <a:extLst>
              <a:ext uri="{FF2B5EF4-FFF2-40B4-BE49-F238E27FC236}">
                <a16:creationId xmlns:a16="http://schemas.microsoft.com/office/drawing/2014/main" id="{062DA876-8A08-4BCE-8522-35FF36784249}"/>
              </a:ext>
            </a:extLst>
          </p:cNvPr>
          <p:cNvSpPr>
            <a:spLocks noGrp="1"/>
          </p:cNvSpPr>
          <p:nvPr>
            <p:ph type="ftr" sz="quarter" idx="11"/>
          </p:nvPr>
        </p:nvSpPr>
        <p:spPr/>
        <p:txBody>
          <a:bodyPr/>
          <a:lstStyle/>
          <a:p>
            <a:r>
              <a:rPr lang="en-US" altLang="ko-KR"/>
              <a:t>UBION PBL- FBA</a:t>
            </a:r>
            <a:endParaRPr lang="ko-KR" altLang="en-US"/>
          </a:p>
        </p:txBody>
      </p:sp>
      <p:sp>
        <p:nvSpPr>
          <p:cNvPr id="11" name="슬라이드 번호 개체 틀 10">
            <a:extLst>
              <a:ext uri="{FF2B5EF4-FFF2-40B4-BE49-F238E27FC236}">
                <a16:creationId xmlns:a16="http://schemas.microsoft.com/office/drawing/2014/main" id="{5C499E2A-1E9D-4AFE-AD97-59E0092F0C0B}"/>
              </a:ext>
            </a:extLst>
          </p:cNvPr>
          <p:cNvSpPr>
            <a:spLocks noGrp="1"/>
          </p:cNvSpPr>
          <p:nvPr>
            <p:ph type="sldNum" sz="quarter" idx="12"/>
          </p:nvPr>
        </p:nvSpPr>
        <p:spPr/>
        <p:txBody>
          <a:bodyPr/>
          <a:lstStyle/>
          <a:p>
            <a:fld id="{DE77BB65-F969-4654-BF30-45C70C1BE112}" type="slidenum">
              <a:rPr lang="ko-KR" altLang="en-US" smtClean="0"/>
              <a:pPr/>
              <a:t>117</a:t>
            </a:fld>
            <a:endParaRPr lang="ko-KR" altLang="en-US"/>
          </a:p>
        </p:txBody>
      </p:sp>
      <p:sp>
        <p:nvSpPr>
          <p:cNvPr id="13" name="TextBox 12">
            <a:extLst>
              <a:ext uri="{FF2B5EF4-FFF2-40B4-BE49-F238E27FC236}">
                <a16:creationId xmlns:a16="http://schemas.microsoft.com/office/drawing/2014/main" id="{6D595426-89D2-45BB-A312-7FF76819DB45}"/>
              </a:ext>
            </a:extLst>
          </p:cNvPr>
          <p:cNvSpPr txBox="1"/>
          <p:nvPr/>
        </p:nvSpPr>
        <p:spPr>
          <a:xfrm>
            <a:off x="601496" y="5069287"/>
            <a:ext cx="6917591" cy="207749"/>
          </a:xfrm>
          <a:prstGeom prst="rect">
            <a:avLst/>
          </a:prstGeom>
          <a:noFill/>
        </p:spPr>
        <p:txBody>
          <a:bodyPr wrap="square" rtlCol="0">
            <a:spAutoFit/>
          </a:bodyPr>
          <a:lstStyle/>
          <a:p>
            <a:pPr fontAlgn="base"/>
            <a:r>
              <a:rPr lang="ko-KR" altLang="en-US" sz="750" i="1" dirty="0"/>
              <a:t>종속변수가 두 가지 범주를 나타내는 이항변수일 경우 </a:t>
            </a:r>
            <a:r>
              <a:rPr lang="ko-KR" altLang="en-US" sz="750" i="1" dirty="0" err="1"/>
              <a:t>기댓값은</a:t>
            </a:r>
            <a:r>
              <a:rPr lang="ko-KR" altLang="en-US" sz="750" i="1" dirty="0"/>
              <a:t> 확률 을  의미하므로 </a:t>
            </a:r>
            <a:r>
              <a:rPr lang="en-US" altLang="ko-KR" sz="750" i="1" dirty="0"/>
              <a:t>0~1</a:t>
            </a:r>
            <a:r>
              <a:rPr lang="ko-KR" altLang="en-US" sz="750" i="1" dirty="0"/>
              <a:t>사이의 값을 가지는 곡선형태의 모형</a:t>
            </a:r>
            <a:endParaRPr lang="ko-KR" altLang="en-US" sz="1013"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223A785-D0C8-41EB-9981-76386520A3FD}"/>
                  </a:ext>
                </a:extLst>
              </p:cNvPr>
              <p:cNvSpPr txBox="1"/>
              <p:nvPr/>
            </p:nvSpPr>
            <p:spPr>
              <a:xfrm>
                <a:off x="620243" y="5492758"/>
                <a:ext cx="7707705" cy="987643"/>
              </a:xfrm>
              <a:prstGeom prst="rect">
                <a:avLst/>
              </a:prstGeom>
              <a:noFill/>
              <a:ln>
                <a:solidFill>
                  <a:schemeClr val="accent1"/>
                </a:solidFill>
              </a:ln>
            </p:spPr>
            <p:txBody>
              <a:bodyPr wrap="square" rtlCol="0">
                <a:spAutoFit/>
              </a:bodyPr>
              <a:lstStyle/>
              <a:p>
                <a:pPr fontAlgn="base">
                  <a:lnSpc>
                    <a:spcPct val="150000"/>
                  </a:lnSpc>
                </a:pPr>
                <a:r>
                  <a:rPr lang="ko-KR" altLang="en-US" sz="1000" dirty="0"/>
                  <a:t>로지스틱 모형은 </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 </m:t>
                        </m:r>
                        <m:r>
                          <a:rPr lang="ko-KR" altLang="en-US" sz="1000" i="1">
                            <a:latin typeface="Cambria Math"/>
                          </a:rPr>
                          <m:t>𝛽</m:t>
                        </m:r>
                      </m:e>
                      <m:sub>
                        <m:r>
                          <a:rPr lang="en-US" altLang="ko-KR" sz="1000" i="1">
                            <a:latin typeface="Cambria Math"/>
                          </a:rPr>
                          <m:t>1</m:t>
                        </m:r>
                      </m:sub>
                    </m:sSub>
                  </m:oMath>
                </a14:m>
                <a:r>
                  <a:rPr lang="en-US" altLang="ko-KR" sz="1000" dirty="0"/>
                  <a:t> &gt; 0,</a:t>
                </a:r>
                <a:r>
                  <a:rPr lang="ko-KR" altLang="en-US" sz="1000" dirty="0"/>
                  <a:t> </a:t>
                </a:r>
                <a:endParaRPr lang="en-US" altLang="ko-KR" sz="1000" dirty="0"/>
              </a:p>
              <a:p>
                <a:pPr fontAlgn="base">
                  <a:lnSpc>
                    <a:spcPct val="150000"/>
                  </a:lnSpc>
                </a:pPr>
                <a:r>
                  <a:rPr lang="ko-KR" altLang="en-US" sz="1000" dirty="0"/>
                  <a:t>독립변수 </a:t>
                </a:r>
                <a:r>
                  <a:rPr lang="en-US" altLang="ko-KR" sz="1000" dirty="0"/>
                  <a:t>x</a:t>
                </a:r>
                <a:r>
                  <a:rPr lang="ko-KR" altLang="en-US" sz="1000" dirty="0"/>
                  <a:t>의 값이 작아질수록 </a:t>
                </a:r>
                <a:r>
                  <a:rPr lang="ko-KR" altLang="en-US" sz="1000" dirty="0" err="1"/>
                  <a:t>예측값은</a:t>
                </a:r>
                <a:r>
                  <a:rPr lang="ko-KR" altLang="en-US" sz="1000" dirty="0"/>
                  <a:t> ‘</a:t>
                </a:r>
                <a:r>
                  <a:rPr lang="en-US" altLang="ko-KR" sz="1000" dirty="0"/>
                  <a:t>0’</a:t>
                </a:r>
                <a:r>
                  <a:rPr lang="ko-KR" altLang="en-US" sz="1000" dirty="0"/>
                  <a:t>에 가까워지고</a:t>
                </a:r>
                <a:r>
                  <a:rPr lang="en-US" altLang="ko-KR" sz="1000" dirty="0"/>
                  <a:t>, </a:t>
                </a:r>
              </a:p>
              <a:p>
                <a:pPr fontAlgn="base">
                  <a:lnSpc>
                    <a:spcPct val="150000"/>
                  </a:lnSpc>
                </a:pPr>
                <a:r>
                  <a:rPr lang="ko-KR" altLang="en-US" sz="1000" dirty="0"/>
                  <a:t>독립변수 </a:t>
                </a:r>
                <a:r>
                  <a:rPr lang="en-US" altLang="ko-KR" sz="1000" dirty="0"/>
                  <a:t>x</a:t>
                </a:r>
                <a:r>
                  <a:rPr lang="ko-KR" altLang="en-US" sz="1000" dirty="0"/>
                  <a:t>값이 증가함에 따라 </a:t>
                </a:r>
                <a:r>
                  <a:rPr lang="ko-KR" altLang="en-US" sz="1000" dirty="0" err="1"/>
                  <a:t>예측값은</a:t>
                </a:r>
                <a:r>
                  <a:rPr lang="ko-KR" altLang="en-US" sz="1000" dirty="0"/>
                  <a:t> </a:t>
                </a:r>
                <a:r>
                  <a:rPr lang="en-US" altLang="ko-KR" sz="1000" dirty="0"/>
                  <a:t>S</a:t>
                </a:r>
                <a:r>
                  <a:rPr lang="ko-KR" altLang="en-US" sz="1000" dirty="0"/>
                  <a:t>자 형태의 모양으로 증가하면서 점점 ‘</a:t>
                </a:r>
                <a:r>
                  <a:rPr lang="en-US" altLang="ko-KR" sz="1000" dirty="0"/>
                  <a:t>1’</a:t>
                </a:r>
                <a:r>
                  <a:rPr lang="ko-KR" altLang="en-US" sz="1000" dirty="0"/>
                  <a:t>로 접근하는 모형</a:t>
                </a:r>
              </a:p>
              <a:p>
                <a:pPr fontAlgn="base">
                  <a:lnSpc>
                    <a:spcPct val="150000"/>
                  </a:lnSpc>
                </a:pPr>
                <a:r>
                  <a:rPr lang="en-US" altLang="ko-KR" sz="1000" dirty="0">
                    <a:sym typeface="Wingdings" panose="05000000000000000000" pitchFamily="2" charset="2"/>
                  </a:rPr>
                  <a:t> </a:t>
                </a:r>
                <a:r>
                  <a:rPr lang="ko-KR" altLang="en-US" sz="1000" dirty="0"/>
                  <a:t>이 곡선을 </a:t>
                </a:r>
                <a:r>
                  <a:rPr lang="ko-KR" altLang="en-US" sz="1000" dirty="0" err="1"/>
                  <a:t>시그모이드</a:t>
                </a:r>
                <a:r>
                  <a:rPr lang="en-US" altLang="ko-KR" sz="1000" dirty="0"/>
                  <a:t>(sigmoid)</a:t>
                </a:r>
                <a:r>
                  <a:rPr lang="ko-KR" altLang="en-US" sz="1000" dirty="0"/>
                  <a:t>함수이 함수는 </a:t>
                </a:r>
                <a:r>
                  <a:rPr lang="ko-KR" altLang="en-US" sz="1000" dirty="0" err="1"/>
                  <a:t>경계값인</a:t>
                </a:r>
                <a:r>
                  <a:rPr lang="ko-KR" altLang="en-US" sz="1000" dirty="0"/>
                  <a:t> </a:t>
                </a:r>
                <a:r>
                  <a:rPr lang="en-US" altLang="ko-KR" sz="1000" dirty="0"/>
                  <a:t>0 </a:t>
                </a:r>
                <a:r>
                  <a:rPr lang="ko-KR" altLang="en-US" sz="1000" dirty="0"/>
                  <a:t>근처에서 기울기가 급속하게 커져서 두 개의 범주에 대한 구분을 쉽게 한다</a:t>
                </a:r>
                <a:r>
                  <a:rPr lang="en-US" altLang="ko-KR" sz="1000" dirty="0"/>
                  <a:t>.</a:t>
                </a:r>
                <a:endParaRPr lang="ko-KR" altLang="en-US" sz="1000" dirty="0"/>
              </a:p>
            </p:txBody>
          </p:sp>
        </mc:Choice>
        <mc:Fallback xmlns="">
          <p:sp>
            <p:nvSpPr>
              <p:cNvPr id="15" name="TextBox 14">
                <a:extLst>
                  <a:ext uri="{FF2B5EF4-FFF2-40B4-BE49-F238E27FC236}">
                    <a16:creationId xmlns:a16="http://schemas.microsoft.com/office/drawing/2014/main" id="{8223A785-D0C8-41EB-9981-76386520A3FD}"/>
                  </a:ext>
                </a:extLst>
              </p:cNvPr>
              <p:cNvSpPr txBox="1">
                <a:spLocks noRot="1" noChangeAspect="1" noMove="1" noResize="1" noEditPoints="1" noAdjustHandles="1" noChangeArrowheads="1" noChangeShapeType="1" noTextEdit="1"/>
              </p:cNvSpPr>
              <p:nvPr/>
            </p:nvSpPr>
            <p:spPr>
              <a:xfrm>
                <a:off x="620243" y="5492758"/>
                <a:ext cx="7707705" cy="987643"/>
              </a:xfrm>
              <a:prstGeom prst="rect">
                <a:avLst/>
              </a:prstGeom>
              <a:blipFill>
                <a:blip r:embed="rId2"/>
                <a:stretch>
                  <a:fillRect b="-2439"/>
                </a:stretch>
              </a:blipFill>
              <a:ln>
                <a:solidFill>
                  <a:schemeClr val="accent1"/>
                </a:solidFill>
              </a:ln>
            </p:spPr>
            <p:txBody>
              <a:bodyPr/>
              <a:lstStyle/>
              <a:p>
                <a:r>
                  <a:rPr lang="ko-KR" altLang="en-US">
                    <a:noFill/>
                  </a:rPr>
                  <a:t> </a:t>
                </a:r>
              </a:p>
            </p:txBody>
          </p:sp>
        </mc:Fallback>
      </mc:AlternateContent>
      <p:sp>
        <p:nvSpPr>
          <p:cNvPr id="17" name="직사각형 16">
            <a:extLst>
              <a:ext uri="{FF2B5EF4-FFF2-40B4-BE49-F238E27FC236}">
                <a16:creationId xmlns:a16="http://schemas.microsoft.com/office/drawing/2014/main" id="{4489861C-A964-46BA-9F8B-A96B6BC9128E}"/>
              </a:ext>
            </a:extLst>
          </p:cNvPr>
          <p:cNvSpPr/>
          <p:nvPr/>
        </p:nvSpPr>
        <p:spPr>
          <a:xfrm>
            <a:off x="464694" y="1084543"/>
            <a:ext cx="7707705" cy="646331"/>
          </a:xfrm>
          <a:prstGeom prst="rect">
            <a:avLst/>
          </a:prstGeom>
          <a:ln>
            <a:solidFill>
              <a:schemeClr val="accent1"/>
            </a:solidFill>
          </a:ln>
        </p:spPr>
        <p:txBody>
          <a:bodyPr wrap="square">
            <a:spAutoFit/>
          </a:bodyPr>
          <a:lstStyle/>
          <a:p>
            <a:pPr lvl="1" indent="-342900" eaLnBrk="0" fontAlgn="base" hangingPunct="0">
              <a:spcBef>
                <a:spcPct val="0"/>
              </a:spcBef>
              <a:spcAft>
                <a:spcPct val="0"/>
              </a:spcAft>
            </a:pPr>
            <a:r>
              <a:rPr lang="ko-KR" altLang="en-US" sz="1200" b="1" dirty="0"/>
              <a:t>로지스틱 함수</a:t>
            </a:r>
            <a:r>
              <a:rPr lang="en-US" altLang="ko-KR" sz="1200" b="1" dirty="0"/>
              <a:t>(Logistic function)</a:t>
            </a:r>
          </a:p>
          <a:p>
            <a:pPr lvl="1" indent="-342900" eaLnBrk="0" fontAlgn="base" hangingPunct="0">
              <a:spcBef>
                <a:spcPct val="0"/>
              </a:spcBef>
              <a:spcAft>
                <a:spcPct val="0"/>
              </a:spcAft>
            </a:pPr>
            <a:r>
              <a:rPr lang="ko-KR" altLang="en-US" sz="1200" dirty="0"/>
              <a:t> </a:t>
            </a:r>
            <a:r>
              <a:rPr lang="en-US" altLang="ko-KR" sz="1200" dirty="0"/>
              <a:t>: </a:t>
            </a:r>
            <a:r>
              <a:rPr lang="ko-KR" altLang="en-US" sz="1200" dirty="0"/>
              <a:t>음의 무한대와 양의 무한대까지의 값을 가지는 입력변수를 </a:t>
            </a:r>
            <a:r>
              <a:rPr lang="en-US" altLang="ko-KR" sz="1200" dirty="0"/>
              <a:t>0</a:t>
            </a:r>
            <a:r>
              <a:rPr lang="ko-KR" altLang="en-US" sz="1200" dirty="0"/>
              <a:t>부터 </a:t>
            </a:r>
            <a:r>
              <a:rPr lang="en-US" altLang="ko-KR" sz="1200" dirty="0"/>
              <a:t>1</a:t>
            </a:r>
            <a:r>
              <a:rPr lang="ko-KR" altLang="en-US" sz="1200" dirty="0"/>
              <a:t>사의  값을 가지는 출력변수로 변환한 것</a:t>
            </a:r>
          </a:p>
          <a:p>
            <a:pPr lvl="1" indent="-342900" eaLnBrk="0" fontAlgn="base" hangingPunct="0">
              <a:spcBef>
                <a:spcPct val="0"/>
              </a:spcBef>
              <a:spcAft>
                <a:spcPct val="0"/>
              </a:spcAft>
            </a:pPr>
            <a:r>
              <a:rPr lang="en-US" altLang="ko-KR" sz="1200" dirty="0">
                <a:solidFill>
                  <a:srgbClr val="202122"/>
                </a:solidFill>
                <a:latin typeface="Arial" panose="020B0604020202020204" pitchFamily="34" charset="0"/>
                <a:cs typeface="Arial" panose="020B0604020202020204" pitchFamily="34" charset="0"/>
                <a:sym typeface="Wingdings" panose="05000000000000000000" pitchFamily="2" charset="2"/>
              </a:rPr>
              <a:t> </a:t>
            </a:r>
            <a:r>
              <a:rPr lang="ko-KR" altLang="ko-KR" sz="1200" dirty="0">
                <a:solidFill>
                  <a:srgbClr val="202122"/>
                </a:solidFill>
                <a:latin typeface="Arial" panose="020B0604020202020204" pitchFamily="34" charset="0"/>
                <a:cs typeface="Arial" panose="020B0604020202020204" pitchFamily="34" charset="0"/>
              </a:rPr>
              <a:t>로지스틱 함수는 </a:t>
            </a:r>
            <a:r>
              <a:rPr lang="ko-KR" altLang="ko-KR" sz="1200" dirty="0" err="1">
                <a:solidFill>
                  <a:srgbClr val="202122"/>
                </a:solidFill>
                <a:latin typeface="Arial" panose="020B0604020202020204" pitchFamily="34" charset="0"/>
                <a:cs typeface="Arial" panose="020B0604020202020204" pitchFamily="34" charset="0"/>
              </a:rPr>
              <a:t>로짓변환을</a:t>
            </a:r>
            <a:r>
              <a:rPr lang="ko-KR" altLang="ko-KR" sz="1200" dirty="0">
                <a:solidFill>
                  <a:srgbClr val="202122"/>
                </a:solidFill>
                <a:latin typeface="Arial" panose="020B0604020202020204" pitchFamily="34" charset="0"/>
                <a:cs typeface="Arial" panose="020B0604020202020204" pitchFamily="34" charset="0"/>
              </a:rPr>
              <a:t> 통해 만들어</a:t>
            </a:r>
            <a:r>
              <a:rPr lang="ko-KR" altLang="en-US" sz="1200" dirty="0">
                <a:solidFill>
                  <a:srgbClr val="202122"/>
                </a:solidFill>
                <a:latin typeface="Arial" panose="020B0604020202020204" pitchFamily="34" charset="0"/>
                <a:cs typeface="Arial" panose="020B0604020202020204" pitchFamily="34" charset="0"/>
              </a:rPr>
              <a:t>짐</a:t>
            </a:r>
            <a:endParaRPr lang="ko-KR" altLang="en-US" sz="1200" dirty="0"/>
          </a:p>
        </p:txBody>
      </p:sp>
      <p:pic>
        <p:nvPicPr>
          <p:cNvPr id="3" name="그림 2">
            <a:extLst>
              <a:ext uri="{FF2B5EF4-FFF2-40B4-BE49-F238E27FC236}">
                <a16:creationId xmlns:a16="http://schemas.microsoft.com/office/drawing/2014/main" id="{35602B4E-FB8B-422F-A7F1-9A3E6123FB14}"/>
              </a:ext>
            </a:extLst>
          </p:cNvPr>
          <p:cNvPicPr>
            <a:picLocks noChangeAspect="1"/>
          </p:cNvPicPr>
          <p:nvPr/>
        </p:nvPicPr>
        <p:blipFill>
          <a:blip r:embed="rId3"/>
          <a:stretch>
            <a:fillRect/>
          </a:stretch>
        </p:blipFill>
        <p:spPr>
          <a:xfrm>
            <a:off x="6134208" y="3729020"/>
            <a:ext cx="1794384" cy="119038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6B1AF4-F933-44DC-BE5F-B4F0780CA38D}"/>
                  </a:ext>
                </a:extLst>
              </p:cNvPr>
              <p:cNvSpPr txBox="1"/>
              <p:nvPr/>
            </p:nvSpPr>
            <p:spPr>
              <a:xfrm>
                <a:off x="494980" y="3288078"/>
                <a:ext cx="1794384" cy="918393"/>
              </a:xfrm>
              <a:prstGeom prst="rect">
                <a:avLst/>
              </a:prstGeom>
              <a:noFill/>
              <a:ln w="28575">
                <a:solidFill>
                  <a:schemeClr val="tx2">
                    <a:lumMod val="60000"/>
                    <a:lumOff val="40000"/>
                  </a:schemeClr>
                </a:solidFill>
              </a:ln>
            </p:spPr>
            <p:txBody>
              <a:bodyPr wrap="square" rtlCol="0">
                <a:spAutoFit/>
              </a:bodyPr>
              <a:lstStyle/>
              <a:p>
                <a:r>
                  <a:rPr lang="en-US" altLang="ko-KR" sz="1050" dirty="0"/>
                  <a:t>Odds</a:t>
                </a:r>
              </a:p>
              <a:p>
                <a:pPr marL="214313" indent="-214313">
                  <a:buFont typeface="Arial" panose="020B0604020202020204" pitchFamily="34" charset="0"/>
                  <a:buChar char="•"/>
                </a:pPr>
                <a:r>
                  <a:rPr lang="en-US" altLang="ko-KR" sz="1050" dirty="0"/>
                  <a:t>Odds(Y=1) = </a:t>
                </a:r>
                <a14:m>
                  <m:oMath xmlns:m="http://schemas.openxmlformats.org/officeDocument/2006/math">
                    <m:f>
                      <m:fPr>
                        <m:ctrlPr>
                          <a:rPr lang="en-US" altLang="ko-KR" sz="1050" i="1">
                            <a:latin typeface="Cambria Math" panose="02040503050406030204" pitchFamily="18" charset="0"/>
                          </a:rPr>
                        </m:ctrlPr>
                      </m:fPr>
                      <m:num>
                        <m:r>
                          <a:rPr lang="en-US" altLang="ko-KR" sz="1050" i="1">
                            <a:latin typeface="Cambria Math" panose="02040503050406030204" pitchFamily="18" charset="0"/>
                          </a:rPr>
                          <m:t>𝑝</m:t>
                        </m:r>
                      </m:num>
                      <m:den>
                        <m:r>
                          <a:rPr lang="en-US" altLang="ko-KR" sz="1050" i="1">
                            <a:latin typeface="Cambria Math" panose="02040503050406030204" pitchFamily="18" charset="0"/>
                          </a:rPr>
                          <m:t>1−</m:t>
                        </m:r>
                        <m:r>
                          <a:rPr lang="en-US" altLang="ko-KR" sz="1050" i="1">
                            <a:latin typeface="Cambria Math" panose="02040503050406030204" pitchFamily="18" charset="0"/>
                          </a:rPr>
                          <m:t>𝑝</m:t>
                        </m:r>
                      </m:den>
                    </m:f>
                  </m:oMath>
                </a14:m>
                <a:endParaRPr lang="en-US" altLang="ko-KR" sz="1050" dirty="0"/>
              </a:p>
              <a:p>
                <a:pPr marL="214313" indent="-214313">
                  <a:buFont typeface="Arial" panose="020B0604020202020204" pitchFamily="34" charset="0"/>
                  <a:buChar char="•"/>
                </a:pPr>
                <a:r>
                  <a:rPr lang="ko-KR" altLang="en-US" sz="750" dirty="0" err="1"/>
                  <a:t>사건발생할</a:t>
                </a:r>
                <a:r>
                  <a:rPr lang="ko-KR" altLang="en-US" sz="750" dirty="0"/>
                  <a:t> 확률</a:t>
                </a:r>
                <a:r>
                  <a:rPr lang="en-US" altLang="ko-KR" sz="750" dirty="0"/>
                  <a:t>(p)</a:t>
                </a:r>
                <a:r>
                  <a:rPr lang="ko-KR" altLang="en-US" sz="750" dirty="0"/>
                  <a:t>이 발생하지 않을 확률</a:t>
                </a:r>
                <a:r>
                  <a:rPr lang="en-US" altLang="ko-KR" sz="750" dirty="0"/>
                  <a:t>(1-p) </a:t>
                </a:r>
                <a:r>
                  <a:rPr lang="ko-KR" altLang="en-US" sz="750" dirty="0"/>
                  <a:t>대비 몇 배</a:t>
                </a:r>
                <a:r>
                  <a:rPr lang="en-US" altLang="ko-KR" sz="750" dirty="0"/>
                  <a:t>? </a:t>
                </a:r>
              </a:p>
              <a:p>
                <a:pPr marL="214313" indent="-214313">
                  <a:buFont typeface="Arial" panose="020B0604020202020204" pitchFamily="34" charset="0"/>
                  <a:buChar char="•"/>
                </a:pPr>
                <a:r>
                  <a:rPr lang="en-US" altLang="ko-KR" sz="900" dirty="0"/>
                  <a:t>p =  </a:t>
                </a:r>
                <a14:m>
                  <m:oMath xmlns:m="http://schemas.openxmlformats.org/officeDocument/2006/math">
                    <m:f>
                      <m:fPr>
                        <m:ctrlPr>
                          <a:rPr lang="en-US" altLang="ko-KR" sz="900" i="1">
                            <a:latin typeface="Cambria Math" panose="02040503050406030204" pitchFamily="18" charset="0"/>
                          </a:rPr>
                        </m:ctrlPr>
                      </m:fPr>
                      <m:num>
                        <m:r>
                          <a:rPr lang="en-US" altLang="ko-KR" sz="900" i="1">
                            <a:latin typeface="Cambria Math" panose="02040503050406030204" pitchFamily="18" charset="0"/>
                          </a:rPr>
                          <m:t>𝑂𝑑𝑑𝑠</m:t>
                        </m:r>
                      </m:num>
                      <m:den>
                        <m:r>
                          <a:rPr lang="en-US" altLang="ko-KR" sz="900" i="1">
                            <a:latin typeface="Cambria Math" panose="02040503050406030204" pitchFamily="18" charset="0"/>
                          </a:rPr>
                          <m:t>1−</m:t>
                        </m:r>
                        <m:r>
                          <a:rPr lang="en-US" altLang="ko-KR" sz="900" i="1">
                            <a:latin typeface="Cambria Math" panose="02040503050406030204" pitchFamily="18" charset="0"/>
                          </a:rPr>
                          <m:t>𝑂𝑑𝑑𝑠</m:t>
                        </m:r>
                      </m:den>
                    </m:f>
                  </m:oMath>
                </a14:m>
                <a:endParaRPr lang="ko-KR" altLang="en-US" sz="900" dirty="0"/>
              </a:p>
            </p:txBody>
          </p:sp>
        </mc:Choice>
        <mc:Fallback xmlns="">
          <p:sp>
            <p:nvSpPr>
              <p:cNvPr id="7" name="TextBox 6">
                <a:extLst>
                  <a:ext uri="{FF2B5EF4-FFF2-40B4-BE49-F238E27FC236}">
                    <a16:creationId xmlns:a16="http://schemas.microsoft.com/office/drawing/2014/main" id="{D86B1AF4-F933-44DC-BE5F-B4F0780CA38D}"/>
                  </a:ext>
                </a:extLst>
              </p:cNvPr>
              <p:cNvSpPr txBox="1">
                <a:spLocks noRot="1" noChangeAspect="1" noMove="1" noResize="1" noEditPoints="1" noAdjustHandles="1" noChangeArrowheads="1" noChangeShapeType="1" noTextEdit="1"/>
              </p:cNvSpPr>
              <p:nvPr/>
            </p:nvSpPr>
            <p:spPr>
              <a:xfrm>
                <a:off x="494980" y="3288078"/>
                <a:ext cx="1794384" cy="918393"/>
              </a:xfrm>
              <a:prstGeom prst="rect">
                <a:avLst/>
              </a:prstGeom>
              <a:blipFill>
                <a:blip r:embed="rId4"/>
                <a:stretch>
                  <a:fillRect/>
                </a:stretch>
              </a:blipFill>
              <a:ln w="28575">
                <a:solidFill>
                  <a:schemeClr val="tx2">
                    <a:lumMod val="60000"/>
                    <a:lumOff val="40000"/>
                  </a:schemeClr>
                </a:solidFill>
              </a:ln>
            </p:spPr>
            <p:txBody>
              <a:bodyPr/>
              <a:lstStyle/>
              <a:p>
                <a:r>
                  <a:rPr lang="ko-KR" altLang="en-US">
                    <a:noFill/>
                  </a:rPr>
                  <a:t> </a:t>
                </a:r>
              </a:p>
            </p:txBody>
          </p:sp>
        </mc:Fallback>
      </mc:AlternateContent>
      <p:sp>
        <p:nvSpPr>
          <p:cNvPr id="8" name="화살표: 오른쪽 7">
            <a:extLst>
              <a:ext uri="{FF2B5EF4-FFF2-40B4-BE49-F238E27FC236}">
                <a16:creationId xmlns:a16="http://schemas.microsoft.com/office/drawing/2014/main" id="{4496B44A-ED47-4266-8DF5-29AFBFE6F2DC}"/>
              </a:ext>
            </a:extLst>
          </p:cNvPr>
          <p:cNvSpPr/>
          <p:nvPr/>
        </p:nvSpPr>
        <p:spPr>
          <a:xfrm>
            <a:off x="2627932" y="3513615"/>
            <a:ext cx="216024" cy="126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540A92C-EE03-4BE1-B20E-C2EB2FD10DD1}"/>
                  </a:ext>
                </a:extLst>
              </p:cNvPr>
              <p:cNvSpPr txBox="1"/>
              <p:nvPr/>
            </p:nvSpPr>
            <p:spPr>
              <a:xfrm>
                <a:off x="3458899" y="3360854"/>
                <a:ext cx="2318908" cy="772840"/>
              </a:xfrm>
              <a:prstGeom prst="rect">
                <a:avLst/>
              </a:prstGeom>
              <a:noFill/>
              <a:ln w="28575">
                <a:solidFill>
                  <a:schemeClr val="tx2">
                    <a:lumMod val="60000"/>
                    <a:lumOff val="40000"/>
                  </a:schemeClr>
                </a:solidFill>
              </a:ln>
            </p:spPr>
            <p:txBody>
              <a:bodyPr wrap="square" rtlCol="0">
                <a:spAutoFit/>
              </a:bodyPr>
              <a:lstStyle/>
              <a:p>
                <a:pPr marL="128588" indent="-128588">
                  <a:buFont typeface="Arial" panose="020B0604020202020204" pitchFamily="34" charset="0"/>
                  <a:buChar char="•"/>
                </a:pPr>
                <a:r>
                  <a:rPr lang="en-US" altLang="ko-KR" sz="900" dirty="0"/>
                  <a:t>p =  </a:t>
                </a:r>
                <a14:m>
                  <m:oMath xmlns:m="http://schemas.openxmlformats.org/officeDocument/2006/math">
                    <m:f>
                      <m:fPr>
                        <m:ctrlPr>
                          <a:rPr lang="en-US" altLang="ko-KR" sz="900" i="1">
                            <a:latin typeface="Cambria Math" panose="02040503050406030204" pitchFamily="18" charset="0"/>
                          </a:rPr>
                        </m:ctrlPr>
                      </m:fPr>
                      <m:num>
                        <m:r>
                          <a:rPr lang="en-US" altLang="ko-KR" sz="900" i="1">
                            <a:latin typeface="Cambria Math" panose="02040503050406030204" pitchFamily="18" charset="0"/>
                          </a:rPr>
                          <m:t>𝑂𝑑𝑑𝑠</m:t>
                        </m:r>
                      </m:num>
                      <m:den>
                        <m:r>
                          <a:rPr lang="en-US" altLang="ko-KR" sz="900" i="1">
                            <a:latin typeface="Cambria Math" panose="02040503050406030204" pitchFamily="18" charset="0"/>
                          </a:rPr>
                          <m:t>1−</m:t>
                        </m:r>
                        <m:r>
                          <a:rPr lang="en-US" altLang="ko-KR" sz="900" i="1">
                            <a:latin typeface="Cambria Math" panose="02040503050406030204" pitchFamily="18" charset="0"/>
                          </a:rPr>
                          <m:t>𝑂𝑑𝑑𝑠</m:t>
                        </m:r>
                      </m:den>
                    </m:f>
                  </m:oMath>
                </a14:m>
                <a:r>
                  <a:rPr lang="ko-KR" altLang="en-US" sz="900" dirty="0"/>
                  <a:t>  </a:t>
                </a:r>
                <a:r>
                  <a:rPr lang="en-US" altLang="ko-KR" sz="900" dirty="0"/>
                  <a:t>= </a:t>
                </a:r>
                <a14:m>
                  <m:oMath xmlns:m="http://schemas.openxmlformats.org/officeDocument/2006/math">
                    <m:f>
                      <m:fPr>
                        <m:ctrlPr>
                          <a:rPr lang="en-US" altLang="ko-KR" sz="900" i="1">
                            <a:latin typeface="Cambria Math" panose="02040503050406030204" pitchFamily="18" charset="0"/>
                          </a:rPr>
                        </m:ctrlPr>
                      </m:fPr>
                      <m:num>
                        <m:r>
                          <a:rPr lang="en-US" altLang="ko-KR" sz="900" i="1">
                            <a:latin typeface="Cambria Math" panose="02040503050406030204" pitchFamily="18" charset="0"/>
                          </a:rPr>
                          <m:t>1</m:t>
                        </m:r>
                      </m:num>
                      <m:den>
                        <m:sSub>
                          <m:sSubPr>
                            <m:ctrlPr>
                              <a:rPr lang="en-US" altLang="ko-KR" sz="900" i="1">
                                <a:latin typeface="Cambria Math" panose="02040503050406030204" pitchFamily="18" charset="0"/>
                              </a:rPr>
                            </m:ctrlPr>
                          </m:sSubPr>
                          <m:e>
                            <m:r>
                              <a:rPr lang="en-US" altLang="ko-KR" sz="900" i="1">
                                <a:latin typeface="Cambria Math" panose="02040503050406030204" pitchFamily="18" charset="0"/>
                              </a:rPr>
                              <m:t>1+  </m:t>
                            </m:r>
                            <m:r>
                              <a:rPr lang="en-US" altLang="ko-KR" sz="900" i="1">
                                <a:latin typeface="Cambria Math" panose="02040503050406030204" pitchFamily="18" charset="0"/>
                              </a:rPr>
                              <m:t>𝑒</m:t>
                            </m:r>
                            <m:r>
                              <a:rPr lang="en-US" altLang="ko-KR" sz="900" i="1">
                                <a:latin typeface="Cambria Math" panose="02040503050406030204" pitchFamily="18" charset="0"/>
                              </a:rPr>
                              <m:t> −(</m:t>
                            </m:r>
                          </m:e>
                          <m:sub>
                            <m:sSub>
                              <m:sSubPr>
                                <m:ctrlPr>
                                  <a:rPr lang="en-US" altLang="ko-KR" sz="900" i="1">
                                    <a:latin typeface="Cambria Math" panose="02040503050406030204" pitchFamily="18" charset="0"/>
                                  </a:rPr>
                                </m:ctrlPr>
                              </m:sSubPr>
                              <m:e>
                                <m:r>
                                  <a:rPr lang="ko-KR" altLang="en-US" sz="900" i="1">
                                    <a:latin typeface="Cambria Math" panose="02040503050406030204" pitchFamily="18" charset="0"/>
                                  </a:rPr>
                                  <m:t>𝛽</m:t>
                                </m:r>
                              </m:e>
                              <m:sub>
                                <m:r>
                                  <a:rPr lang="en-US" altLang="ko-KR" sz="900" i="1">
                                    <a:latin typeface="Cambria Math" panose="02040503050406030204" pitchFamily="18" charset="0"/>
                                  </a:rPr>
                                  <m:t>0</m:t>
                                </m:r>
                              </m:sub>
                            </m:sSub>
                            <m:r>
                              <m:rPr>
                                <m:nor/>
                              </m:rPr>
                              <a:rPr lang="en-US" altLang="ko-KR" sz="900" dirty="0"/>
                              <m:t> + </m:t>
                            </m:r>
                            <m:sSub>
                              <m:sSubPr>
                                <m:ctrlPr>
                                  <a:rPr lang="en-US" altLang="ko-KR" sz="900" i="1">
                                    <a:latin typeface="Cambria Math" panose="02040503050406030204" pitchFamily="18" charset="0"/>
                                  </a:rPr>
                                </m:ctrlPr>
                              </m:sSubPr>
                              <m:e>
                                <m:r>
                                  <a:rPr lang="ko-KR" altLang="en-US" sz="900" i="1">
                                    <a:latin typeface="Cambria Math" panose="02040503050406030204" pitchFamily="18" charset="0"/>
                                  </a:rPr>
                                  <m:t>𝛽</m:t>
                                </m:r>
                              </m:e>
                              <m:sub>
                                <m:r>
                                  <a:rPr lang="en-US" altLang="ko-KR" sz="900" i="1">
                                    <a:latin typeface="Cambria Math" panose="02040503050406030204" pitchFamily="18" charset="0"/>
                                  </a:rPr>
                                  <m:t>1</m:t>
                                </m:r>
                              </m:sub>
                            </m:sSub>
                            <m:sSub>
                              <m:sSubPr>
                                <m:ctrlPr>
                                  <a:rPr lang="en-US" altLang="ko-KR" sz="900" i="1">
                                    <a:latin typeface="Cambria Math" panose="02040503050406030204" pitchFamily="18" charset="0"/>
                                  </a:rPr>
                                </m:ctrlPr>
                              </m:sSubPr>
                              <m:e>
                                <m:r>
                                  <a:rPr lang="en-US" altLang="ko-KR" sz="900" i="1">
                                    <a:latin typeface="Cambria Math" panose="02040503050406030204" pitchFamily="18" charset="0"/>
                                  </a:rPr>
                                  <m:t>𝑋</m:t>
                                </m:r>
                              </m:e>
                              <m:sub>
                                <m:r>
                                  <a:rPr lang="en-US" altLang="ko-KR" sz="900" i="1">
                                    <a:latin typeface="Cambria Math" panose="02040503050406030204" pitchFamily="18" charset="0"/>
                                  </a:rPr>
                                  <m:t>1</m:t>
                                </m:r>
                              </m:sub>
                            </m:sSub>
                            <m:r>
                              <m:rPr>
                                <m:nor/>
                              </m:rPr>
                              <a:rPr lang="en-US" altLang="ko-KR" sz="900" dirty="0"/>
                              <m:t>+</m:t>
                            </m:r>
                            <m:sSub>
                              <m:sSubPr>
                                <m:ctrlPr>
                                  <a:rPr lang="en-US" altLang="ko-KR" sz="900" i="1" dirty="0">
                                    <a:latin typeface="Cambria Math" panose="02040503050406030204" pitchFamily="18" charset="0"/>
                                  </a:rPr>
                                </m:ctrlPr>
                              </m:sSubPr>
                              <m:e>
                                <m:r>
                                  <a:rPr lang="ko-KR" altLang="en-US" sz="900" i="1" dirty="0">
                                    <a:latin typeface="Cambria Math" panose="02040503050406030204" pitchFamily="18" charset="0"/>
                                  </a:rPr>
                                  <m:t>𝛽</m:t>
                                </m:r>
                              </m:e>
                              <m:sub>
                                <m:r>
                                  <a:rPr lang="en-US" altLang="ko-KR" sz="900" i="1" dirty="0">
                                    <a:latin typeface="Cambria Math" panose="02040503050406030204" pitchFamily="18" charset="0"/>
                                  </a:rPr>
                                  <m:t>2</m:t>
                                </m:r>
                              </m:sub>
                            </m:sSub>
                            <m:sSub>
                              <m:sSubPr>
                                <m:ctrlPr>
                                  <a:rPr lang="en-US" altLang="ko-KR" sz="900" i="1" dirty="0">
                                    <a:latin typeface="Cambria Math" panose="02040503050406030204" pitchFamily="18" charset="0"/>
                                  </a:rPr>
                                </m:ctrlPr>
                              </m:sSubPr>
                              <m:e>
                                <m:r>
                                  <a:rPr lang="en-US" altLang="ko-KR" sz="900" i="1" dirty="0">
                                    <a:latin typeface="Cambria Math" panose="02040503050406030204" pitchFamily="18" charset="0"/>
                                  </a:rPr>
                                  <m:t>𝑥</m:t>
                                </m:r>
                              </m:e>
                              <m:sub>
                                <m:r>
                                  <a:rPr lang="en-US" altLang="ko-KR" sz="900" i="1" dirty="0">
                                    <a:latin typeface="Cambria Math" panose="02040503050406030204" pitchFamily="18" charset="0"/>
                                  </a:rPr>
                                  <m:t>2</m:t>
                                </m:r>
                              </m:sub>
                            </m:sSub>
                            <m:r>
                              <m:rPr>
                                <m:nor/>
                              </m:rPr>
                              <a:rPr lang="en-US" altLang="ko-KR" sz="900" dirty="0"/>
                              <m:t> </m:t>
                            </m:r>
                            <m:r>
                              <a:rPr lang="en-US" altLang="ko-KR" sz="900" i="1" dirty="0">
                                <a:latin typeface="Cambria Math" panose="02040503050406030204" pitchFamily="18" charset="0"/>
                              </a:rPr>
                              <m:t>….</m:t>
                            </m:r>
                            <m:r>
                              <m:rPr>
                                <m:nor/>
                              </m:rPr>
                              <a:rPr lang="en-US" altLang="ko-KR" sz="900" dirty="0"/>
                              <m:t> </m:t>
                            </m:r>
                          </m:sub>
                        </m:sSub>
                        <m:r>
                          <a:rPr lang="en-US" altLang="ko-KR" sz="900" i="1">
                            <a:latin typeface="Cambria Math" panose="02040503050406030204" pitchFamily="18" charset="0"/>
                          </a:rPr>
                          <m:t>..)</m:t>
                        </m:r>
                      </m:den>
                    </m:f>
                  </m:oMath>
                </a14:m>
                <a:endParaRPr lang="ko-KR" altLang="en-US" sz="900" dirty="0"/>
              </a:p>
              <a:p>
                <a:pPr marL="128588" indent="-128588">
                  <a:buFont typeface="Arial" panose="020B0604020202020204" pitchFamily="34" charset="0"/>
                  <a:buChar char="•"/>
                </a:pPr>
                <a:r>
                  <a:rPr lang="en-US" altLang="ko-KR" sz="900" dirty="0"/>
                  <a:t>Odds(Y=1) = </a:t>
                </a:r>
                <a14:m>
                  <m:oMath xmlns:m="http://schemas.openxmlformats.org/officeDocument/2006/math">
                    <m:sSup>
                      <m:sSupPr>
                        <m:ctrlPr>
                          <a:rPr lang="en-US" altLang="ko-KR" sz="900" i="1">
                            <a:latin typeface="Cambria Math" panose="02040503050406030204" pitchFamily="18" charset="0"/>
                          </a:rPr>
                        </m:ctrlPr>
                      </m:sSupPr>
                      <m:e>
                        <m:r>
                          <a:rPr lang="en-US" altLang="ko-KR" sz="900" i="1">
                            <a:latin typeface="Cambria Math" panose="02040503050406030204" pitchFamily="18" charset="0"/>
                          </a:rPr>
                          <m:t>𝑒</m:t>
                        </m:r>
                      </m:e>
                      <m:sup>
                        <m:sSub>
                          <m:sSubPr>
                            <m:ctrlPr>
                              <a:rPr lang="en-US" altLang="ko-KR" sz="900" i="1">
                                <a:latin typeface="Cambria Math" panose="02040503050406030204" pitchFamily="18" charset="0"/>
                              </a:rPr>
                            </m:ctrlPr>
                          </m:sSubPr>
                          <m:e>
                            <m:r>
                              <a:rPr lang="ko-KR" altLang="en-US" sz="900" i="1">
                                <a:latin typeface="Cambria Math" panose="02040503050406030204" pitchFamily="18" charset="0"/>
                              </a:rPr>
                              <m:t>𝛽</m:t>
                            </m:r>
                          </m:e>
                          <m:sub>
                            <m:r>
                              <a:rPr lang="en-US" altLang="ko-KR" sz="900" i="1">
                                <a:latin typeface="Cambria Math" panose="02040503050406030204" pitchFamily="18" charset="0"/>
                              </a:rPr>
                              <m:t>0</m:t>
                            </m:r>
                          </m:sub>
                        </m:sSub>
                        <m:r>
                          <m:rPr>
                            <m:nor/>
                          </m:rPr>
                          <a:rPr lang="en-US" altLang="ko-KR" sz="900" dirty="0"/>
                          <m:t> + </m:t>
                        </m:r>
                        <m:sSub>
                          <m:sSubPr>
                            <m:ctrlPr>
                              <a:rPr lang="en-US" altLang="ko-KR" sz="900" i="1">
                                <a:latin typeface="Cambria Math" panose="02040503050406030204" pitchFamily="18" charset="0"/>
                              </a:rPr>
                            </m:ctrlPr>
                          </m:sSubPr>
                          <m:e>
                            <m:r>
                              <a:rPr lang="ko-KR" altLang="en-US" sz="900" i="1">
                                <a:latin typeface="Cambria Math" panose="02040503050406030204" pitchFamily="18" charset="0"/>
                              </a:rPr>
                              <m:t>𝛽</m:t>
                            </m:r>
                          </m:e>
                          <m:sub>
                            <m:r>
                              <a:rPr lang="en-US" altLang="ko-KR" sz="900" i="1">
                                <a:latin typeface="Cambria Math" panose="02040503050406030204" pitchFamily="18" charset="0"/>
                              </a:rPr>
                              <m:t>1</m:t>
                            </m:r>
                          </m:sub>
                        </m:sSub>
                        <m:sSub>
                          <m:sSubPr>
                            <m:ctrlPr>
                              <a:rPr lang="en-US" altLang="ko-KR" sz="900" i="1">
                                <a:latin typeface="Cambria Math" panose="02040503050406030204" pitchFamily="18" charset="0"/>
                              </a:rPr>
                            </m:ctrlPr>
                          </m:sSubPr>
                          <m:e>
                            <m:r>
                              <a:rPr lang="en-US" altLang="ko-KR" sz="900" i="1">
                                <a:latin typeface="Cambria Math" panose="02040503050406030204" pitchFamily="18" charset="0"/>
                              </a:rPr>
                              <m:t>𝑋</m:t>
                            </m:r>
                          </m:e>
                          <m:sub>
                            <m:r>
                              <a:rPr lang="en-US" altLang="ko-KR" sz="900" i="1">
                                <a:latin typeface="Cambria Math" panose="02040503050406030204" pitchFamily="18" charset="0"/>
                              </a:rPr>
                              <m:t>1</m:t>
                            </m:r>
                          </m:sub>
                        </m:sSub>
                        <m:r>
                          <m:rPr>
                            <m:nor/>
                          </m:rPr>
                          <a:rPr lang="en-US" altLang="ko-KR" sz="900" dirty="0"/>
                          <m:t>+</m:t>
                        </m:r>
                        <m:sSub>
                          <m:sSubPr>
                            <m:ctrlPr>
                              <a:rPr lang="en-US" altLang="ko-KR" sz="900" i="1" dirty="0">
                                <a:latin typeface="Cambria Math" panose="02040503050406030204" pitchFamily="18" charset="0"/>
                              </a:rPr>
                            </m:ctrlPr>
                          </m:sSubPr>
                          <m:e>
                            <m:r>
                              <a:rPr lang="ko-KR" altLang="en-US" sz="900" i="1" dirty="0">
                                <a:latin typeface="Cambria Math" panose="02040503050406030204" pitchFamily="18" charset="0"/>
                              </a:rPr>
                              <m:t>𝛽</m:t>
                            </m:r>
                          </m:e>
                          <m:sub>
                            <m:r>
                              <a:rPr lang="en-US" altLang="ko-KR" sz="900" i="1" dirty="0">
                                <a:latin typeface="Cambria Math" panose="02040503050406030204" pitchFamily="18" charset="0"/>
                              </a:rPr>
                              <m:t>2</m:t>
                            </m:r>
                          </m:sub>
                        </m:sSub>
                        <m:sSub>
                          <m:sSubPr>
                            <m:ctrlPr>
                              <a:rPr lang="en-US" altLang="ko-KR" sz="900" i="1" dirty="0">
                                <a:latin typeface="Cambria Math" panose="02040503050406030204" pitchFamily="18" charset="0"/>
                              </a:rPr>
                            </m:ctrlPr>
                          </m:sSubPr>
                          <m:e>
                            <m:r>
                              <a:rPr lang="en-US" altLang="ko-KR" sz="900" i="1" dirty="0">
                                <a:latin typeface="Cambria Math" panose="02040503050406030204" pitchFamily="18" charset="0"/>
                              </a:rPr>
                              <m:t>𝑥</m:t>
                            </m:r>
                          </m:e>
                          <m:sub>
                            <m:r>
                              <a:rPr lang="en-US" altLang="ko-KR" sz="900" i="1" dirty="0">
                                <a:latin typeface="Cambria Math" panose="02040503050406030204" pitchFamily="18" charset="0"/>
                              </a:rPr>
                              <m:t>2</m:t>
                            </m:r>
                          </m:sub>
                        </m:sSub>
                        <m:r>
                          <a:rPr lang="en-US" altLang="ko-KR" sz="900" i="1" dirty="0">
                            <a:latin typeface="Cambria Math" panose="02040503050406030204" pitchFamily="18" charset="0"/>
                          </a:rPr>
                          <m:t>……</m:t>
                        </m:r>
                      </m:sup>
                    </m:sSup>
                  </m:oMath>
                </a14:m>
                <a:endParaRPr lang="en-US" altLang="ko-KR" sz="900" dirty="0"/>
              </a:p>
              <a:p>
                <a:r>
                  <a:rPr lang="en-US" altLang="ko-KR" sz="900" dirty="0"/>
                  <a:t>Logit </a:t>
                </a:r>
                <a:r>
                  <a:rPr lang="ko-KR" altLang="en-US" sz="900" dirty="0"/>
                  <a:t>변환</a:t>
                </a:r>
                <a:endParaRPr lang="en-US" altLang="ko-KR" sz="900" dirty="0"/>
              </a:p>
              <a:p>
                <a:r>
                  <a:rPr lang="en-US" altLang="ko-KR" sz="900" dirty="0"/>
                  <a:t>Log(Odds)  = </a:t>
                </a:r>
                <a14:m>
                  <m:oMath xmlns:m="http://schemas.openxmlformats.org/officeDocument/2006/math">
                    <m:sSub>
                      <m:sSubPr>
                        <m:ctrlPr>
                          <a:rPr lang="en-US" altLang="ko-KR" sz="900" i="1">
                            <a:latin typeface="Cambria Math" panose="02040503050406030204" pitchFamily="18" charset="0"/>
                          </a:rPr>
                        </m:ctrlPr>
                      </m:sSubPr>
                      <m:e>
                        <m:r>
                          <a:rPr lang="ko-KR" altLang="en-US" sz="900" i="1">
                            <a:latin typeface="Cambria Math" panose="02040503050406030204" pitchFamily="18" charset="0"/>
                          </a:rPr>
                          <m:t>𝛽</m:t>
                        </m:r>
                      </m:e>
                      <m:sub>
                        <m:r>
                          <a:rPr lang="en-US" altLang="ko-KR" sz="900" i="1">
                            <a:latin typeface="Cambria Math" panose="02040503050406030204" pitchFamily="18" charset="0"/>
                          </a:rPr>
                          <m:t>0</m:t>
                        </m:r>
                      </m:sub>
                    </m:sSub>
                    <m:r>
                      <m:rPr>
                        <m:nor/>
                      </m:rPr>
                      <a:rPr lang="en-US" altLang="ko-KR" sz="900" dirty="0"/>
                      <m:t> + </m:t>
                    </m:r>
                    <m:sSub>
                      <m:sSubPr>
                        <m:ctrlPr>
                          <a:rPr lang="en-US" altLang="ko-KR" sz="900" i="1">
                            <a:latin typeface="Cambria Math" panose="02040503050406030204" pitchFamily="18" charset="0"/>
                          </a:rPr>
                        </m:ctrlPr>
                      </m:sSubPr>
                      <m:e>
                        <m:r>
                          <a:rPr lang="ko-KR" altLang="en-US" sz="900" i="1">
                            <a:latin typeface="Cambria Math" panose="02040503050406030204" pitchFamily="18" charset="0"/>
                          </a:rPr>
                          <m:t>𝛽</m:t>
                        </m:r>
                      </m:e>
                      <m:sub>
                        <m:r>
                          <a:rPr lang="en-US" altLang="ko-KR" sz="900" i="1">
                            <a:latin typeface="Cambria Math" panose="02040503050406030204" pitchFamily="18" charset="0"/>
                          </a:rPr>
                          <m:t>1</m:t>
                        </m:r>
                      </m:sub>
                    </m:sSub>
                    <m:sSub>
                      <m:sSubPr>
                        <m:ctrlPr>
                          <a:rPr lang="en-US" altLang="ko-KR" sz="900" i="1">
                            <a:latin typeface="Cambria Math" panose="02040503050406030204" pitchFamily="18" charset="0"/>
                          </a:rPr>
                        </m:ctrlPr>
                      </m:sSubPr>
                      <m:e>
                        <m:r>
                          <a:rPr lang="en-US" altLang="ko-KR" sz="900" i="1">
                            <a:latin typeface="Cambria Math" panose="02040503050406030204" pitchFamily="18" charset="0"/>
                          </a:rPr>
                          <m:t>𝑋</m:t>
                        </m:r>
                      </m:e>
                      <m:sub>
                        <m:r>
                          <a:rPr lang="en-US" altLang="ko-KR" sz="900" i="1">
                            <a:latin typeface="Cambria Math" panose="02040503050406030204" pitchFamily="18" charset="0"/>
                          </a:rPr>
                          <m:t>1</m:t>
                        </m:r>
                      </m:sub>
                    </m:sSub>
                    <m:r>
                      <m:rPr>
                        <m:nor/>
                      </m:rPr>
                      <a:rPr lang="en-US" altLang="ko-KR" sz="900" dirty="0"/>
                      <m:t>+</m:t>
                    </m:r>
                    <m:sSub>
                      <m:sSubPr>
                        <m:ctrlPr>
                          <a:rPr lang="en-US" altLang="ko-KR" sz="900" i="1" dirty="0">
                            <a:latin typeface="Cambria Math" panose="02040503050406030204" pitchFamily="18" charset="0"/>
                          </a:rPr>
                        </m:ctrlPr>
                      </m:sSubPr>
                      <m:e>
                        <m:r>
                          <a:rPr lang="ko-KR" altLang="en-US" sz="900" i="1" dirty="0">
                            <a:latin typeface="Cambria Math" panose="02040503050406030204" pitchFamily="18" charset="0"/>
                          </a:rPr>
                          <m:t>𝛽</m:t>
                        </m:r>
                      </m:e>
                      <m:sub>
                        <m:r>
                          <a:rPr lang="en-US" altLang="ko-KR" sz="900" i="1" dirty="0">
                            <a:latin typeface="Cambria Math" panose="02040503050406030204" pitchFamily="18" charset="0"/>
                          </a:rPr>
                          <m:t>2</m:t>
                        </m:r>
                      </m:sub>
                    </m:sSub>
                    <m:sSub>
                      <m:sSubPr>
                        <m:ctrlPr>
                          <a:rPr lang="en-US" altLang="ko-KR" sz="900" i="1" dirty="0">
                            <a:latin typeface="Cambria Math" panose="02040503050406030204" pitchFamily="18" charset="0"/>
                          </a:rPr>
                        </m:ctrlPr>
                      </m:sSubPr>
                      <m:e>
                        <m:r>
                          <a:rPr lang="en-US" altLang="ko-KR" sz="900" i="1" dirty="0">
                            <a:latin typeface="Cambria Math" panose="02040503050406030204" pitchFamily="18" charset="0"/>
                          </a:rPr>
                          <m:t>𝑥</m:t>
                        </m:r>
                      </m:e>
                      <m:sub>
                        <m:r>
                          <a:rPr lang="en-US" altLang="ko-KR" sz="900" i="1" dirty="0">
                            <a:latin typeface="Cambria Math" panose="02040503050406030204" pitchFamily="18" charset="0"/>
                          </a:rPr>
                          <m:t>2</m:t>
                        </m:r>
                      </m:sub>
                    </m:sSub>
                    <m:r>
                      <a:rPr lang="en-US" altLang="ko-KR" sz="900" i="1" dirty="0">
                        <a:latin typeface="Cambria Math" panose="02040503050406030204" pitchFamily="18" charset="0"/>
                      </a:rPr>
                      <m:t>……</m:t>
                    </m:r>
                  </m:oMath>
                </a14:m>
                <a:endParaRPr lang="en-US" altLang="ko-KR" sz="900" dirty="0"/>
              </a:p>
            </p:txBody>
          </p:sp>
        </mc:Choice>
        <mc:Fallback xmlns="">
          <p:sp>
            <p:nvSpPr>
              <p:cNvPr id="19" name="TextBox 18">
                <a:extLst>
                  <a:ext uri="{FF2B5EF4-FFF2-40B4-BE49-F238E27FC236}">
                    <a16:creationId xmlns:a16="http://schemas.microsoft.com/office/drawing/2014/main" id="{3540A92C-EE03-4BE1-B20E-C2EB2FD10DD1}"/>
                  </a:ext>
                </a:extLst>
              </p:cNvPr>
              <p:cNvSpPr txBox="1">
                <a:spLocks noRot="1" noChangeAspect="1" noMove="1" noResize="1" noEditPoints="1" noAdjustHandles="1" noChangeArrowheads="1" noChangeShapeType="1" noTextEdit="1"/>
              </p:cNvSpPr>
              <p:nvPr/>
            </p:nvSpPr>
            <p:spPr>
              <a:xfrm>
                <a:off x="3458899" y="3360854"/>
                <a:ext cx="2318908" cy="772840"/>
              </a:xfrm>
              <a:prstGeom prst="rect">
                <a:avLst/>
              </a:prstGeom>
              <a:blipFill>
                <a:blip r:embed="rId5"/>
                <a:stretch>
                  <a:fillRect/>
                </a:stretch>
              </a:blipFill>
              <a:ln w="28575">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4CA791-DD16-4F98-B7DE-687535D9A29B}"/>
                  </a:ext>
                </a:extLst>
              </p:cNvPr>
              <p:cNvSpPr txBox="1"/>
              <p:nvPr/>
            </p:nvSpPr>
            <p:spPr>
              <a:xfrm>
                <a:off x="2704559" y="4324210"/>
                <a:ext cx="1887684" cy="562911"/>
              </a:xfrm>
              <a:prstGeom prst="rect">
                <a:avLst/>
              </a:prstGeom>
              <a:noFill/>
              <a:ln w="28575">
                <a:solidFill>
                  <a:schemeClr val="tx2">
                    <a:lumMod val="60000"/>
                    <a:lumOff val="40000"/>
                  </a:schemeClr>
                </a:solidFill>
              </a:ln>
            </p:spPr>
            <p:txBody>
              <a:bodyPr wrap="square" rtlCol="0">
                <a:spAutoFit/>
              </a:bodyPr>
              <a:lstStyle/>
              <a:p>
                <a:r>
                  <a:rPr lang="en-US" altLang="ko-KR" sz="750" b="1" dirty="0"/>
                  <a:t>Logistic function</a:t>
                </a:r>
              </a:p>
              <a:p>
                <a:pPr marL="128588" indent="-128588">
                  <a:buFont typeface="Wingdings" panose="05000000000000000000" pitchFamily="2" charset="2"/>
                  <a:buChar char="§"/>
                </a:pPr>
                <a:r>
                  <a:rPr lang="en-US" altLang="ko-KR" sz="750" dirty="0"/>
                  <a:t>ln(</a:t>
                </a:r>
                <a14:m>
                  <m:oMath xmlns:m="http://schemas.openxmlformats.org/officeDocument/2006/math">
                    <m:f>
                      <m:fPr>
                        <m:ctrlPr>
                          <a:rPr lang="en-US" altLang="ko-KR" sz="750" i="1">
                            <a:latin typeface="Cambria Math" panose="02040503050406030204" pitchFamily="18" charset="0"/>
                          </a:rPr>
                        </m:ctrlPr>
                      </m:fPr>
                      <m:num>
                        <m:r>
                          <a:rPr lang="en-US" altLang="ko-KR" sz="750" i="1">
                            <a:latin typeface="Cambria Math" panose="02040503050406030204" pitchFamily="18" charset="0"/>
                          </a:rPr>
                          <m:t>𝑝</m:t>
                        </m:r>
                      </m:num>
                      <m:den>
                        <m:r>
                          <a:rPr lang="en-US" altLang="ko-KR" sz="750" i="1">
                            <a:latin typeface="Cambria Math" panose="02040503050406030204" pitchFamily="18" charset="0"/>
                          </a:rPr>
                          <m:t>1−</m:t>
                        </m:r>
                        <m:r>
                          <a:rPr lang="en-US" altLang="ko-KR" sz="750" i="1">
                            <a:latin typeface="Cambria Math" panose="02040503050406030204" pitchFamily="18" charset="0"/>
                          </a:rPr>
                          <m:t>𝑝</m:t>
                        </m:r>
                      </m:den>
                    </m:f>
                  </m:oMath>
                </a14:m>
                <a:r>
                  <a:rPr lang="en-US" altLang="ko-KR" sz="750" dirty="0"/>
                  <a:t>)  =  </a:t>
                </a:r>
                <a14:m>
                  <m:oMath xmlns:m="http://schemas.openxmlformats.org/officeDocument/2006/math">
                    <m:sSub>
                      <m:sSubPr>
                        <m:ctrlPr>
                          <a:rPr lang="en-US" altLang="ko-KR" sz="750" i="1">
                            <a:latin typeface="Cambria Math" panose="02040503050406030204" pitchFamily="18" charset="0"/>
                          </a:rPr>
                        </m:ctrlPr>
                      </m:sSubPr>
                      <m:e>
                        <m:r>
                          <a:rPr lang="ko-KR" altLang="en-US" sz="750" i="1">
                            <a:latin typeface="Cambria Math" panose="02040503050406030204" pitchFamily="18" charset="0"/>
                          </a:rPr>
                          <m:t>𝛽</m:t>
                        </m:r>
                      </m:e>
                      <m:sub>
                        <m:r>
                          <a:rPr lang="en-US" altLang="ko-KR" sz="750" i="1">
                            <a:latin typeface="Cambria Math" panose="02040503050406030204" pitchFamily="18" charset="0"/>
                          </a:rPr>
                          <m:t>0</m:t>
                        </m:r>
                      </m:sub>
                    </m:sSub>
                  </m:oMath>
                </a14:m>
                <a:r>
                  <a:rPr lang="en-US" altLang="ko-KR" sz="750" dirty="0"/>
                  <a:t> + </a:t>
                </a:r>
                <a14:m>
                  <m:oMath xmlns:m="http://schemas.openxmlformats.org/officeDocument/2006/math">
                    <m:sSub>
                      <m:sSubPr>
                        <m:ctrlPr>
                          <a:rPr lang="en-US" altLang="ko-KR" sz="750" i="1">
                            <a:latin typeface="Cambria Math" panose="02040503050406030204" pitchFamily="18" charset="0"/>
                          </a:rPr>
                        </m:ctrlPr>
                      </m:sSubPr>
                      <m:e>
                        <m:r>
                          <a:rPr lang="ko-KR" altLang="en-US" sz="750" i="1">
                            <a:latin typeface="Cambria Math" panose="02040503050406030204" pitchFamily="18" charset="0"/>
                          </a:rPr>
                          <m:t>𝛽</m:t>
                        </m:r>
                      </m:e>
                      <m:sub>
                        <m:r>
                          <a:rPr lang="en-US" altLang="ko-KR" sz="750" i="1">
                            <a:latin typeface="Cambria Math" panose="02040503050406030204" pitchFamily="18" charset="0"/>
                          </a:rPr>
                          <m:t>1</m:t>
                        </m:r>
                      </m:sub>
                    </m:sSub>
                  </m:oMath>
                </a14:m>
                <a:r>
                  <a:rPr lang="en-US" altLang="ko-KR" sz="750" dirty="0"/>
                  <a:t>x</a:t>
                </a:r>
              </a:p>
              <a:p>
                <a:pPr marL="128588" indent="-128588">
                  <a:buFont typeface="Wingdings" panose="05000000000000000000" pitchFamily="2" charset="2"/>
                  <a:buChar char="§"/>
                </a:pPr>
                <a:r>
                  <a:rPr lang="en-US" altLang="ko-KR" sz="750" dirty="0"/>
                  <a:t>p = f(x) =   </a:t>
                </a:r>
                <a14:m>
                  <m:oMath xmlns:m="http://schemas.openxmlformats.org/officeDocument/2006/math">
                    <m:f>
                      <m:fPr>
                        <m:ctrlPr>
                          <a:rPr lang="en-US" altLang="ko-KR" sz="750" i="1">
                            <a:latin typeface="Cambria Math" panose="02040503050406030204" pitchFamily="18" charset="0"/>
                          </a:rPr>
                        </m:ctrlPr>
                      </m:fPr>
                      <m:num>
                        <m:sSup>
                          <m:sSupPr>
                            <m:ctrlPr>
                              <a:rPr lang="en-US" altLang="ko-KR" sz="750" i="1">
                                <a:latin typeface="Cambria Math" panose="02040503050406030204" pitchFamily="18" charset="0"/>
                              </a:rPr>
                            </m:ctrlPr>
                          </m:sSupPr>
                          <m:e>
                            <m:r>
                              <a:rPr lang="en-US" altLang="ko-KR" sz="750" i="1">
                                <a:latin typeface="Cambria Math" panose="02040503050406030204" pitchFamily="18" charset="0"/>
                              </a:rPr>
                              <m:t>𝑒</m:t>
                            </m:r>
                          </m:e>
                          <m:sup>
                            <m:sSub>
                              <m:sSubPr>
                                <m:ctrlPr>
                                  <a:rPr lang="en-US" altLang="ko-KR" sz="750" i="1">
                                    <a:latin typeface="Cambria Math" panose="02040503050406030204" pitchFamily="18" charset="0"/>
                                  </a:rPr>
                                </m:ctrlPr>
                              </m:sSubPr>
                              <m:e>
                                <m:r>
                                  <a:rPr lang="ko-KR" altLang="en-US" sz="750" i="1">
                                    <a:latin typeface="Cambria Math" panose="02040503050406030204" pitchFamily="18" charset="0"/>
                                  </a:rPr>
                                  <m:t>𝛽</m:t>
                                </m:r>
                              </m:e>
                              <m:sub>
                                <m:r>
                                  <a:rPr lang="en-US" altLang="ko-KR" sz="750" i="1">
                                    <a:latin typeface="Cambria Math" panose="02040503050406030204" pitchFamily="18" charset="0"/>
                                  </a:rPr>
                                  <m:t>1</m:t>
                                </m:r>
                              </m:sub>
                            </m:sSub>
                            <m:r>
                              <m:rPr>
                                <m:nor/>
                              </m:rPr>
                              <a:rPr lang="en-US" altLang="ko-KR" sz="750" dirty="0"/>
                              <m:t>x</m:t>
                            </m:r>
                            <m:r>
                              <m:rPr>
                                <m:nor/>
                              </m:rPr>
                              <a:rPr lang="en-US" altLang="ko-KR" sz="750" dirty="0"/>
                              <m:t> </m:t>
                            </m:r>
                          </m:sup>
                        </m:sSup>
                      </m:num>
                      <m:den>
                        <m:r>
                          <a:rPr lang="en-US" altLang="ko-KR" sz="750" i="1">
                            <a:latin typeface="Cambria Math" panose="02040503050406030204" pitchFamily="18" charset="0"/>
                          </a:rPr>
                          <m:t>1+ </m:t>
                        </m:r>
                        <m:sSup>
                          <m:sSupPr>
                            <m:ctrlPr>
                              <a:rPr lang="en-US" altLang="ko-KR" sz="750" i="1">
                                <a:latin typeface="Cambria Math" panose="02040503050406030204" pitchFamily="18" charset="0"/>
                              </a:rPr>
                            </m:ctrlPr>
                          </m:sSupPr>
                          <m:e>
                            <m:r>
                              <a:rPr lang="en-US" altLang="ko-KR" sz="750" i="1">
                                <a:latin typeface="Cambria Math" panose="02040503050406030204" pitchFamily="18" charset="0"/>
                              </a:rPr>
                              <m:t>𝑒</m:t>
                            </m:r>
                          </m:e>
                          <m:sup>
                            <m:sSub>
                              <m:sSubPr>
                                <m:ctrlPr>
                                  <a:rPr lang="en-US" altLang="ko-KR" sz="750" i="1">
                                    <a:latin typeface="Cambria Math" panose="02040503050406030204" pitchFamily="18" charset="0"/>
                                  </a:rPr>
                                </m:ctrlPr>
                              </m:sSubPr>
                              <m:e>
                                <m:r>
                                  <a:rPr lang="ko-KR" altLang="en-US" sz="750" i="1">
                                    <a:latin typeface="Cambria Math" panose="02040503050406030204" pitchFamily="18" charset="0"/>
                                  </a:rPr>
                                  <m:t>𝛽</m:t>
                                </m:r>
                              </m:e>
                              <m:sub>
                                <m:r>
                                  <a:rPr lang="en-US" altLang="ko-KR" sz="750" i="1">
                                    <a:latin typeface="Cambria Math" panose="02040503050406030204" pitchFamily="18" charset="0"/>
                                  </a:rPr>
                                  <m:t>1</m:t>
                                </m:r>
                              </m:sub>
                            </m:sSub>
                            <m:r>
                              <m:rPr>
                                <m:nor/>
                              </m:rPr>
                              <a:rPr lang="en-US" altLang="ko-KR" sz="750" dirty="0"/>
                              <m:t>x</m:t>
                            </m:r>
                            <m:r>
                              <m:rPr>
                                <m:nor/>
                              </m:rPr>
                              <a:rPr lang="en-US" altLang="ko-KR" sz="750" dirty="0"/>
                              <m:t> </m:t>
                            </m:r>
                          </m:sup>
                        </m:sSup>
                      </m:den>
                    </m:f>
                  </m:oMath>
                </a14:m>
                <a:endParaRPr lang="ko-KR" altLang="en-US" sz="750" dirty="0"/>
              </a:p>
            </p:txBody>
          </p:sp>
        </mc:Choice>
        <mc:Fallback xmlns="">
          <p:sp>
            <p:nvSpPr>
              <p:cNvPr id="9" name="TextBox 8">
                <a:extLst>
                  <a:ext uri="{FF2B5EF4-FFF2-40B4-BE49-F238E27FC236}">
                    <a16:creationId xmlns:a16="http://schemas.microsoft.com/office/drawing/2014/main" id="{0F4CA791-DD16-4F98-B7DE-687535D9A29B}"/>
                  </a:ext>
                </a:extLst>
              </p:cNvPr>
              <p:cNvSpPr txBox="1">
                <a:spLocks noRot="1" noChangeAspect="1" noMove="1" noResize="1" noEditPoints="1" noAdjustHandles="1" noChangeArrowheads="1" noChangeShapeType="1" noTextEdit="1"/>
              </p:cNvSpPr>
              <p:nvPr/>
            </p:nvSpPr>
            <p:spPr>
              <a:xfrm>
                <a:off x="2704559" y="4324210"/>
                <a:ext cx="1887684" cy="562911"/>
              </a:xfrm>
              <a:prstGeom prst="rect">
                <a:avLst/>
              </a:prstGeom>
              <a:blipFill>
                <a:blip r:embed="rId6"/>
                <a:stretch>
                  <a:fillRect/>
                </a:stretch>
              </a:blipFill>
              <a:ln w="28575">
                <a:solidFill>
                  <a:schemeClr val="tx2">
                    <a:lumMod val="60000"/>
                    <a:lumOff val="40000"/>
                  </a:schemeClr>
                </a:solidFill>
              </a:ln>
            </p:spPr>
            <p:txBody>
              <a:bodyPr/>
              <a:lstStyle/>
              <a:p>
                <a:r>
                  <a:rPr lang="ko-KR" altLang="en-US">
                    <a:noFill/>
                  </a:rPr>
                  <a:t> </a:t>
                </a:r>
              </a:p>
            </p:txBody>
          </p:sp>
        </mc:Fallback>
      </mc:AlternateContent>
      <p:sp>
        <p:nvSpPr>
          <p:cNvPr id="14" name="화살표: 아래쪽 13">
            <a:extLst>
              <a:ext uri="{FF2B5EF4-FFF2-40B4-BE49-F238E27FC236}">
                <a16:creationId xmlns:a16="http://schemas.microsoft.com/office/drawing/2014/main" id="{2B33A927-13CC-4E25-B5EC-0519A43410C1}"/>
              </a:ext>
            </a:extLst>
          </p:cNvPr>
          <p:cNvSpPr/>
          <p:nvPr/>
        </p:nvSpPr>
        <p:spPr>
          <a:xfrm>
            <a:off x="3000962" y="4041766"/>
            <a:ext cx="123238" cy="2003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F5A0ECB-7A0F-40B5-B2AC-70C9EE7E06A5}"/>
                  </a:ext>
                </a:extLst>
              </p:cNvPr>
              <p:cNvSpPr txBox="1"/>
              <p:nvPr/>
            </p:nvSpPr>
            <p:spPr>
              <a:xfrm>
                <a:off x="462721" y="1881365"/>
                <a:ext cx="6917591" cy="1200329"/>
              </a:xfrm>
              <a:prstGeom prst="rect">
                <a:avLst/>
              </a:prstGeom>
              <a:noFill/>
              <a:ln>
                <a:solidFill>
                  <a:schemeClr val="tx2">
                    <a:lumMod val="60000"/>
                    <a:lumOff val="40000"/>
                  </a:schemeClr>
                </a:solidFill>
              </a:ln>
            </p:spPr>
            <p:txBody>
              <a:bodyPr wrap="square" rtlCol="0">
                <a:spAutoFit/>
              </a:bodyPr>
              <a:lstStyle/>
              <a:p>
                <a:r>
                  <a:rPr lang="ko-KR" altLang="en-US" sz="1200" dirty="0"/>
                  <a:t>확률</a:t>
                </a:r>
                <a:r>
                  <a:rPr lang="en-US" altLang="ko-KR" sz="1200" dirty="0"/>
                  <a:t>(Probability)</a:t>
                </a:r>
              </a:p>
              <a:p>
                <a:r>
                  <a:rPr lang="en-US" altLang="ko-KR" sz="1200" dirty="0"/>
                  <a:t>: </a:t>
                </a:r>
                <a:r>
                  <a:rPr lang="ko-KR" altLang="en-US" sz="1200" dirty="0"/>
                  <a:t>클래스 </a:t>
                </a:r>
                <a:r>
                  <a:rPr lang="en-US" altLang="ko-KR" sz="1200" dirty="0"/>
                  <a:t>1</a:t>
                </a:r>
                <a:r>
                  <a:rPr lang="ko-KR" altLang="en-US" sz="1200" dirty="0"/>
                  <a:t>에 속할 확률 추정 </a:t>
                </a:r>
                <a:r>
                  <a:rPr lang="en-US" altLang="ko-KR" sz="1200" dirty="0"/>
                  <a:t>( </a:t>
                </a:r>
                <a:r>
                  <a:rPr lang="ko-KR" altLang="en-US" sz="1200" dirty="0"/>
                  <a:t>클래스 </a:t>
                </a:r>
                <a:r>
                  <a:rPr lang="en-US" altLang="ko-KR" sz="1200" dirty="0"/>
                  <a:t>1: </a:t>
                </a:r>
                <a:r>
                  <a:rPr lang="ko-KR" altLang="en-US" sz="1200" dirty="0"/>
                  <a:t>관심있는 사건</a:t>
                </a:r>
                <a:r>
                  <a:rPr lang="en-US" altLang="ko-KR" sz="1200" dirty="0"/>
                  <a:t>, </a:t>
                </a:r>
                <a:r>
                  <a:rPr lang="en-US" altLang="ko-KR" sz="1200" dirty="0">
                    <a:sym typeface="Wingdings" panose="05000000000000000000" pitchFamily="2" charset="2"/>
                  </a:rPr>
                  <a:t> </a:t>
                </a:r>
                <a:r>
                  <a:rPr lang="ko-KR" altLang="en-US" sz="1200" dirty="0">
                    <a:sym typeface="Wingdings" panose="05000000000000000000" pitchFamily="2" charset="2"/>
                  </a:rPr>
                  <a:t>부도기업</a:t>
                </a:r>
                <a:r>
                  <a:rPr lang="en-US" altLang="ko-KR" sz="1200" dirty="0">
                    <a:sym typeface="Wingdings" panose="05000000000000000000" pitchFamily="2" charset="2"/>
                  </a:rPr>
                  <a:t>)</a:t>
                </a:r>
              </a:p>
              <a:p>
                <a:r>
                  <a:rPr lang="en-US" altLang="ko-KR" sz="1200" dirty="0">
                    <a:sym typeface="Wingdings" panose="05000000000000000000" pitchFamily="2" charset="2"/>
                  </a:rPr>
                  <a:t>: </a:t>
                </a:r>
                <a:r>
                  <a:rPr lang="ko-KR" altLang="en-US" sz="1200" dirty="0">
                    <a:sym typeface="Wingdings" panose="05000000000000000000" pitchFamily="2" charset="2"/>
                  </a:rPr>
                  <a:t>실제 값 </a:t>
                </a:r>
                <a:r>
                  <a:rPr lang="en-US" altLang="ko-KR" sz="1200" dirty="0">
                    <a:sym typeface="Wingdings" panose="05000000000000000000" pitchFamily="2" charset="2"/>
                  </a:rPr>
                  <a:t>y </a:t>
                </a:r>
                <a:r>
                  <a:rPr lang="ko-KR" altLang="en-US" sz="1200" dirty="0">
                    <a:sym typeface="Wingdings" panose="05000000000000000000" pitchFamily="2" charset="2"/>
                  </a:rPr>
                  <a:t>는</a:t>
                </a:r>
                <a:r>
                  <a:rPr lang="en-US" altLang="ko-KR" sz="1200" dirty="0">
                    <a:sym typeface="Wingdings" panose="05000000000000000000" pitchFamily="2" charset="2"/>
                  </a:rPr>
                  <a:t> 1</a:t>
                </a:r>
                <a:r>
                  <a:rPr lang="ko-KR" altLang="en-US" sz="1200" dirty="0">
                    <a:sym typeface="Wingdings" panose="05000000000000000000" pitchFamily="2" charset="2"/>
                  </a:rPr>
                  <a:t>과 </a:t>
                </a:r>
                <a:r>
                  <a:rPr lang="en-US" altLang="ko-KR" sz="1200" dirty="0">
                    <a:sym typeface="Wingdings" panose="05000000000000000000" pitchFamily="2" charset="2"/>
                  </a:rPr>
                  <a:t>0</a:t>
                </a:r>
                <a:r>
                  <a:rPr lang="ko-KR" altLang="en-US" sz="1200" dirty="0">
                    <a:sym typeface="Wingdings" panose="05000000000000000000" pitchFamily="2" charset="2"/>
                  </a:rPr>
                  <a:t>의 값  </a:t>
                </a:r>
                <a:r>
                  <a:rPr lang="en-US" altLang="ko-KR" sz="1200" dirty="0">
                    <a:sym typeface="Wingdings" panose="05000000000000000000" pitchFamily="2" charset="2"/>
                  </a:rPr>
                  <a:t>2</a:t>
                </a:r>
                <a:r>
                  <a:rPr lang="ko-KR" altLang="en-US" sz="1200" dirty="0">
                    <a:sym typeface="Wingdings" panose="05000000000000000000" pitchFamily="2" charset="2"/>
                  </a:rPr>
                  <a:t>가지만 가진다</a:t>
                </a:r>
                <a:r>
                  <a:rPr lang="en-US" altLang="ko-KR" sz="1200" dirty="0">
                    <a:sym typeface="Wingdings" panose="05000000000000000000" pitchFamily="2" charset="2"/>
                  </a:rPr>
                  <a:t>.   </a:t>
                </a:r>
                <a:r>
                  <a:rPr lang="ko-KR" altLang="en-US" sz="1200" dirty="0">
                    <a:sym typeface="Wingdings" panose="05000000000000000000" pitchFamily="2" charset="2"/>
                  </a:rPr>
                  <a:t>확률로 변환   </a:t>
                </a:r>
                <a:r>
                  <a:rPr lang="en-US" altLang="ko-KR" sz="1200" dirty="0">
                    <a:sym typeface="Wingdings" panose="05000000000000000000" pitchFamily="2" charset="2"/>
                  </a:rPr>
                  <a:t>   p = P(Y=1) , (1-p) = P(Y=0)</a:t>
                </a:r>
              </a:p>
              <a:p>
                <a:endParaRPr lang="en-US" altLang="ko-KR" sz="1200" dirty="0">
                  <a:sym typeface="Wingdings" panose="05000000000000000000" pitchFamily="2" charset="2"/>
                </a:endParaRPr>
              </a:p>
              <a:p>
                <a:pPr marL="128588" indent="-128588">
                  <a:buFont typeface="Arial" panose="020B0604020202020204" pitchFamily="34" charset="0"/>
                  <a:buChar char="•"/>
                </a:pPr>
                <a:r>
                  <a:rPr lang="ko-KR" altLang="en-US" sz="1200" b="1" dirty="0">
                    <a:sym typeface="Wingdings" panose="05000000000000000000" pitchFamily="2" charset="2"/>
                  </a:rPr>
                  <a:t>선형 함수 사용시는</a:t>
                </a:r>
                <a:r>
                  <a:rPr lang="en-US" altLang="ko-KR" sz="1200" b="1" dirty="0">
                    <a:sym typeface="Wingdings" panose="05000000000000000000" pitchFamily="2" charset="2"/>
                  </a:rPr>
                  <a:t> </a:t>
                </a:r>
                <a:r>
                  <a:rPr lang="ko-KR" altLang="en-US" sz="1200" b="1" dirty="0">
                    <a:sym typeface="Wingdings" panose="05000000000000000000" pitchFamily="2" charset="2"/>
                  </a:rPr>
                  <a:t>종속변수 확률</a:t>
                </a:r>
                <a:r>
                  <a:rPr lang="en-US" altLang="ko-KR" sz="1200" b="1" dirty="0">
                    <a:sym typeface="Wingdings" panose="05000000000000000000" pitchFamily="2" charset="2"/>
                  </a:rPr>
                  <a:t>(p)   :  </a:t>
                </a:r>
                <a:r>
                  <a:rPr lang="ko-KR" altLang="en-US" sz="1200" b="1" dirty="0">
                    <a:sym typeface="Wingdings" panose="05000000000000000000" pitchFamily="2" charset="2"/>
                  </a:rPr>
                  <a:t> </a:t>
                </a:r>
                <a:r>
                  <a:rPr lang="en-US" altLang="ko-KR" sz="1200" b="1" dirty="0">
                    <a:sym typeface="Wingdings" panose="05000000000000000000" pitchFamily="2" charset="2"/>
                  </a:rPr>
                  <a:t>-</a:t>
                </a:r>
                <a14:m>
                  <m:oMath xmlns:m="http://schemas.openxmlformats.org/officeDocument/2006/math">
                    <m:r>
                      <a:rPr lang="ko-KR" altLang="en-US" sz="1200" b="1" i="1">
                        <a:latin typeface="Cambria Math" panose="02040503050406030204" pitchFamily="18" charset="0"/>
                        <a:sym typeface="Wingdings" panose="05000000000000000000" pitchFamily="2" charset="2"/>
                      </a:rPr>
                      <m:t>∞</m:t>
                    </m:r>
                  </m:oMath>
                </a14:m>
                <a:r>
                  <a:rPr lang="en-US" altLang="ko-KR" sz="1200" b="1" dirty="0">
                    <a:sym typeface="Wingdings" panose="05000000000000000000" pitchFamily="2" charset="2"/>
                  </a:rPr>
                  <a:t> </a:t>
                </a:r>
                <a14:m>
                  <m:oMath xmlns:m="http://schemas.openxmlformats.org/officeDocument/2006/math">
                    <m:r>
                      <a:rPr lang="en-US" altLang="ko-KR" sz="1200" b="1" i="1" dirty="0">
                        <a:latin typeface="Cambria Math" panose="02040503050406030204" pitchFamily="18" charset="0"/>
                        <a:ea typeface="Cambria Math" panose="02040503050406030204" pitchFamily="18" charset="0"/>
                        <a:sym typeface="Wingdings" panose="05000000000000000000" pitchFamily="2" charset="2"/>
                      </a:rPr>
                      <m:t>≤  </m:t>
                    </m:r>
                    <m:r>
                      <a:rPr lang="en-US" altLang="ko-KR" sz="1200" b="1" i="1" dirty="0">
                        <a:latin typeface="Cambria Math" panose="02040503050406030204" pitchFamily="18" charset="0"/>
                        <a:ea typeface="Cambria Math" panose="02040503050406030204" pitchFamily="18" charset="0"/>
                        <a:sym typeface="Wingdings" panose="05000000000000000000" pitchFamily="2" charset="2"/>
                      </a:rPr>
                      <m:t>𝒑</m:t>
                    </m:r>
                    <m:r>
                      <a:rPr lang="en-US" altLang="ko-KR" sz="1200" b="1" i="1" dirty="0">
                        <a:latin typeface="Cambria Math" panose="02040503050406030204" pitchFamily="18" charset="0"/>
                        <a:ea typeface="Cambria Math" panose="02040503050406030204" pitchFamily="18" charset="0"/>
                        <a:sym typeface="Wingdings" panose="05000000000000000000" pitchFamily="2" charset="2"/>
                      </a:rPr>
                      <m:t> ≤</m:t>
                    </m:r>
                  </m:oMath>
                </a14:m>
                <a:r>
                  <a:rPr lang="en-US" altLang="ko-KR" sz="1200" b="1" dirty="0">
                    <a:sym typeface="Wingdings" panose="05000000000000000000" pitchFamily="2" charset="2"/>
                  </a:rPr>
                  <a:t>  </a:t>
                </a:r>
                <a14:m>
                  <m:oMath xmlns:m="http://schemas.openxmlformats.org/officeDocument/2006/math">
                    <m:r>
                      <a:rPr lang="en-US" altLang="ko-KR" sz="1200" b="1" i="1" dirty="0">
                        <a:latin typeface="Cambria Math" panose="02040503050406030204" pitchFamily="18" charset="0"/>
                        <a:ea typeface="Cambria Math" panose="02040503050406030204" pitchFamily="18" charset="0"/>
                        <a:sym typeface="Wingdings" panose="05000000000000000000" pitchFamily="2" charset="2"/>
                      </a:rPr>
                      <m:t>∞</m:t>
                    </m:r>
                  </m:oMath>
                </a14:m>
                <a:endParaRPr lang="en-US" altLang="ko-KR" sz="1200" b="1" dirty="0">
                  <a:sym typeface="Wingdings" panose="05000000000000000000" pitchFamily="2" charset="2"/>
                </a:endParaRPr>
              </a:p>
              <a:p>
                <a:pPr marL="128588" indent="-128588">
                  <a:buFont typeface="Arial" panose="020B0604020202020204" pitchFamily="34" charset="0"/>
                  <a:buChar char="•"/>
                </a:pPr>
                <a:r>
                  <a:rPr lang="ko-KR" altLang="en-US" sz="1200" b="1" dirty="0">
                    <a:sym typeface="Wingdings" panose="05000000000000000000" pitchFamily="2" charset="2"/>
                  </a:rPr>
                  <a:t>비선형</a:t>
                </a:r>
                <a:r>
                  <a:rPr lang="en-US" altLang="ko-KR" sz="1200" b="1" dirty="0">
                    <a:sym typeface="Wingdings" panose="05000000000000000000" pitchFamily="2" charset="2"/>
                  </a:rPr>
                  <a:t> </a:t>
                </a:r>
                <a:r>
                  <a:rPr lang="ko-KR" altLang="en-US" sz="1200" b="1" dirty="0">
                    <a:sym typeface="Wingdings" panose="05000000000000000000" pitchFamily="2" charset="2"/>
                  </a:rPr>
                  <a:t>함수 사용하여 종속변수 확률</a:t>
                </a:r>
                <a:r>
                  <a:rPr lang="en-US" altLang="ko-KR" sz="1200" b="1" dirty="0">
                    <a:sym typeface="Wingdings" panose="05000000000000000000" pitchFamily="2" charset="2"/>
                  </a:rPr>
                  <a:t>(p) :   </a:t>
                </a:r>
                <a:r>
                  <a:rPr lang="ko-KR" altLang="en-US" sz="1200" b="1" dirty="0">
                    <a:sym typeface="Wingdings" panose="05000000000000000000" pitchFamily="2" charset="2"/>
                  </a:rPr>
                  <a:t> </a:t>
                </a:r>
                <a:r>
                  <a:rPr lang="en-US" altLang="ko-KR" sz="1200" b="1" dirty="0">
                    <a:sym typeface="Wingdings" panose="05000000000000000000" pitchFamily="2" charset="2"/>
                  </a:rPr>
                  <a:t>0 </a:t>
                </a:r>
                <a14:m>
                  <m:oMath xmlns:m="http://schemas.openxmlformats.org/officeDocument/2006/math">
                    <m:r>
                      <a:rPr lang="en-US" altLang="ko-KR" sz="1200" b="1" i="1" dirty="0">
                        <a:latin typeface="Cambria Math" panose="02040503050406030204" pitchFamily="18" charset="0"/>
                        <a:ea typeface="Cambria Math" panose="02040503050406030204" pitchFamily="18" charset="0"/>
                        <a:sym typeface="Wingdings" panose="05000000000000000000" pitchFamily="2" charset="2"/>
                      </a:rPr>
                      <m:t>≤  </m:t>
                    </m:r>
                    <m:r>
                      <a:rPr lang="en-US" altLang="ko-KR" sz="1200" b="1" i="1" dirty="0">
                        <a:latin typeface="Cambria Math" panose="02040503050406030204" pitchFamily="18" charset="0"/>
                        <a:ea typeface="Cambria Math" panose="02040503050406030204" pitchFamily="18" charset="0"/>
                        <a:sym typeface="Wingdings" panose="05000000000000000000" pitchFamily="2" charset="2"/>
                      </a:rPr>
                      <m:t>𝒑</m:t>
                    </m:r>
                    <m:r>
                      <a:rPr lang="en-US" altLang="ko-KR" sz="1200" b="1" i="1" dirty="0">
                        <a:latin typeface="Cambria Math" panose="02040503050406030204" pitchFamily="18" charset="0"/>
                        <a:ea typeface="Cambria Math" panose="02040503050406030204" pitchFamily="18" charset="0"/>
                        <a:sym typeface="Wingdings" panose="05000000000000000000" pitchFamily="2" charset="2"/>
                      </a:rPr>
                      <m:t> ≤</m:t>
                    </m:r>
                  </m:oMath>
                </a14:m>
                <a:r>
                  <a:rPr lang="en-US" altLang="ko-KR" sz="1200" b="1" dirty="0">
                    <a:sym typeface="Wingdings" panose="05000000000000000000" pitchFamily="2" charset="2"/>
                  </a:rPr>
                  <a:t>  1</a:t>
                </a:r>
                <a:endParaRPr lang="ko-KR" altLang="en-US" sz="1200" b="1" dirty="0"/>
              </a:p>
            </p:txBody>
          </p:sp>
        </mc:Choice>
        <mc:Fallback xmlns="">
          <p:sp>
            <p:nvSpPr>
              <p:cNvPr id="16" name="TextBox 15">
                <a:extLst>
                  <a:ext uri="{FF2B5EF4-FFF2-40B4-BE49-F238E27FC236}">
                    <a16:creationId xmlns:a16="http://schemas.microsoft.com/office/drawing/2014/main" id="{BF5A0ECB-7A0F-40B5-B2AC-70C9EE7E06A5}"/>
                  </a:ext>
                </a:extLst>
              </p:cNvPr>
              <p:cNvSpPr txBox="1">
                <a:spLocks noRot="1" noChangeAspect="1" noMove="1" noResize="1" noEditPoints="1" noAdjustHandles="1" noChangeArrowheads="1" noChangeShapeType="1" noTextEdit="1"/>
              </p:cNvSpPr>
              <p:nvPr/>
            </p:nvSpPr>
            <p:spPr>
              <a:xfrm>
                <a:off x="462721" y="1881365"/>
                <a:ext cx="6917591" cy="1200329"/>
              </a:xfrm>
              <a:prstGeom prst="rect">
                <a:avLst/>
              </a:prstGeom>
              <a:blipFill>
                <a:blip r:embed="rId7"/>
                <a:stretch>
                  <a:fillRect t="-503" b="-2513"/>
                </a:stretch>
              </a:blipFill>
              <a:ln>
                <a:solidFill>
                  <a:schemeClr val="tx2">
                    <a:lumMod val="60000"/>
                    <a:lumOff val="40000"/>
                  </a:schemeClr>
                </a:solidFill>
              </a:ln>
            </p:spPr>
            <p:txBody>
              <a:bodyPr/>
              <a:lstStyle/>
              <a:p>
                <a:r>
                  <a:rPr lang="ko-KR" altLang="en-US">
                    <a:noFill/>
                  </a:rPr>
                  <a:t> </a:t>
                </a:r>
              </a:p>
            </p:txBody>
          </p:sp>
        </mc:Fallback>
      </mc:AlternateContent>
      <p:sp>
        <p:nvSpPr>
          <p:cNvPr id="18" name="제목 1">
            <a:extLst>
              <a:ext uri="{FF2B5EF4-FFF2-40B4-BE49-F238E27FC236}">
                <a16:creationId xmlns:a16="http://schemas.microsoft.com/office/drawing/2014/main" id="{BFB573F0-75E0-41FD-BC07-F113ACB2034D}"/>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0" name="직사각형 19">
            <a:extLst>
              <a:ext uri="{FF2B5EF4-FFF2-40B4-BE49-F238E27FC236}">
                <a16:creationId xmlns:a16="http://schemas.microsoft.com/office/drawing/2014/main" id="{99BC4F3D-FD4A-4CC6-A380-08E2B919F3A1}"/>
              </a:ext>
            </a:extLst>
          </p:cNvPr>
          <p:cNvSpPr/>
          <p:nvPr/>
        </p:nvSpPr>
        <p:spPr>
          <a:xfrm>
            <a:off x="2984017" y="455309"/>
            <a:ext cx="3893000" cy="369332"/>
          </a:xfrm>
          <a:prstGeom prst="rect">
            <a:avLst/>
          </a:prstGeom>
        </p:spPr>
        <p:txBody>
          <a:bodyPr wrap="square">
            <a:spAutoFit/>
          </a:bodyPr>
          <a:lstStyle/>
          <a:p>
            <a:r>
              <a:rPr lang="ko-KR" altLang="en-US" dirty="0">
                <a:solidFill>
                  <a:srgbClr val="000000"/>
                </a:solidFill>
                <a:latin typeface="Malgun Gothic" panose="020B0503020000020004" pitchFamily="50" charset="-127"/>
                <a:ea typeface="Malgun Gothic" panose="020B0503020000020004" pitchFamily="50" charset="-127"/>
              </a:rPr>
              <a:t>로지스틱 함수 </a:t>
            </a:r>
            <a:r>
              <a:rPr lang="en-US" altLang="ko-KR" b="1" dirty="0"/>
              <a:t>(Logistic function)</a:t>
            </a:r>
            <a:endParaRPr lang="ko-KR" altLang="en-US" dirty="0"/>
          </a:p>
        </p:txBody>
      </p:sp>
      <p:sp>
        <p:nvSpPr>
          <p:cNvPr id="23" name="TextBox 22">
            <a:extLst>
              <a:ext uri="{FF2B5EF4-FFF2-40B4-BE49-F238E27FC236}">
                <a16:creationId xmlns:a16="http://schemas.microsoft.com/office/drawing/2014/main" id="{62F7AD5F-4F3F-4B2A-B2AF-D36ADA3BB59D}"/>
              </a:ext>
            </a:extLst>
          </p:cNvPr>
          <p:cNvSpPr txBox="1"/>
          <p:nvPr/>
        </p:nvSpPr>
        <p:spPr>
          <a:xfrm>
            <a:off x="7112482" y="94377"/>
            <a:ext cx="1981608"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로지스틱 회귀분석 입문</a:t>
            </a:r>
          </a:p>
        </p:txBody>
      </p:sp>
      <p:sp>
        <p:nvSpPr>
          <p:cNvPr id="24" name="직사각형 23">
            <a:extLst>
              <a:ext uri="{FF2B5EF4-FFF2-40B4-BE49-F238E27FC236}">
                <a16:creationId xmlns:a16="http://schemas.microsoft.com/office/drawing/2014/main" id="{D25687B0-74FD-48CC-B133-10355E32B8EA}"/>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Tree>
    <p:extLst>
      <p:ext uri="{BB962C8B-B14F-4D97-AF65-F5344CB8AC3E}">
        <p14:creationId xmlns:p14="http://schemas.microsoft.com/office/powerpoint/2010/main" val="6180992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9DAF4509-58F0-4211-86DA-795E215E0D73}"/>
              </a:ext>
            </a:extLst>
          </p:cNvPr>
          <p:cNvSpPr/>
          <p:nvPr/>
        </p:nvSpPr>
        <p:spPr>
          <a:xfrm>
            <a:off x="657177" y="1082147"/>
            <a:ext cx="5886654" cy="253916"/>
          </a:xfrm>
          <a:prstGeom prst="rect">
            <a:avLst/>
          </a:prstGeom>
        </p:spPr>
        <p:txBody>
          <a:bodyPr wrap="square">
            <a:spAutoFit/>
          </a:bodyPr>
          <a:lstStyle/>
          <a:p>
            <a:r>
              <a:rPr lang="ko-KR" altLang="en-US" sz="1050" dirty="0"/>
              <a:t>로지스틱 회귀분석</a:t>
            </a:r>
            <a:r>
              <a:rPr lang="en-US" altLang="ko-KR" sz="1050" b="1" kern="0" dirty="0">
                <a:solidFill>
                  <a:srgbClr val="000000"/>
                </a:solidFill>
                <a:uFill>
                  <a:solidFill>
                    <a:srgbClr val="000000"/>
                  </a:solidFill>
                </a:uFill>
                <a:latin typeface="+mn-ea"/>
              </a:rPr>
              <a:t> (Logistic Regression Analysis)</a:t>
            </a:r>
            <a:endParaRPr lang="en-US" altLang="ko-KR" sz="1050" dirty="0"/>
          </a:p>
        </p:txBody>
      </p:sp>
      <p:sp>
        <p:nvSpPr>
          <p:cNvPr id="6" name="직사각형 5">
            <a:extLst>
              <a:ext uri="{FF2B5EF4-FFF2-40B4-BE49-F238E27FC236}">
                <a16:creationId xmlns:a16="http://schemas.microsoft.com/office/drawing/2014/main" id="{9456F056-E147-4B21-9365-B669CEB050D4}"/>
              </a:ext>
            </a:extLst>
          </p:cNvPr>
          <p:cNvSpPr/>
          <p:nvPr/>
        </p:nvSpPr>
        <p:spPr>
          <a:xfrm>
            <a:off x="657177" y="2390934"/>
            <a:ext cx="2780840" cy="276999"/>
          </a:xfrm>
          <a:prstGeom prst="rect">
            <a:avLst/>
          </a:prstGeom>
        </p:spPr>
        <p:txBody>
          <a:bodyPr wrap="square">
            <a:spAutoFit/>
          </a:bodyPr>
          <a:lstStyle/>
          <a:p>
            <a:r>
              <a:rPr lang="ko-KR" altLang="en-US" sz="1200" dirty="0"/>
              <a:t>다음 기간 동안 부도가 발생할 확률</a:t>
            </a:r>
          </a:p>
        </p:txBody>
      </p:sp>
      <p:sp>
        <p:nvSpPr>
          <p:cNvPr id="11" name="바닥글 개체 틀 10">
            <a:extLst>
              <a:ext uri="{FF2B5EF4-FFF2-40B4-BE49-F238E27FC236}">
                <a16:creationId xmlns:a16="http://schemas.microsoft.com/office/drawing/2014/main" id="{6974226F-5E76-47AF-AA2A-65C6054507BD}"/>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D6562F40-A943-4BB4-B99B-F029C21A203A}"/>
              </a:ext>
            </a:extLst>
          </p:cNvPr>
          <p:cNvSpPr>
            <a:spLocks noGrp="1"/>
          </p:cNvSpPr>
          <p:nvPr>
            <p:ph type="sldNum" sz="quarter" idx="12"/>
          </p:nvPr>
        </p:nvSpPr>
        <p:spPr/>
        <p:txBody>
          <a:bodyPr/>
          <a:lstStyle/>
          <a:p>
            <a:fld id="{DE77BB65-F969-4654-BF30-45C70C1BE112}" type="slidenum">
              <a:rPr lang="ko-KR" altLang="en-US" smtClean="0"/>
              <a:pPr/>
              <a:t>118</a:t>
            </a:fld>
            <a:endParaRPr lang="ko-KR" altLang="en-US"/>
          </a:p>
        </p:txBody>
      </p:sp>
      <p:pic>
        <p:nvPicPr>
          <p:cNvPr id="10" name="그림 9">
            <a:extLst>
              <a:ext uri="{FF2B5EF4-FFF2-40B4-BE49-F238E27FC236}">
                <a16:creationId xmlns:a16="http://schemas.microsoft.com/office/drawing/2014/main" id="{F76FCDE0-D95F-43F0-9CB6-106E874890FA}"/>
              </a:ext>
            </a:extLst>
          </p:cNvPr>
          <p:cNvPicPr>
            <a:picLocks noChangeAspect="1"/>
          </p:cNvPicPr>
          <p:nvPr/>
        </p:nvPicPr>
        <p:blipFill>
          <a:blip r:embed="rId2"/>
          <a:stretch>
            <a:fillRect/>
          </a:stretch>
        </p:blipFill>
        <p:spPr>
          <a:xfrm>
            <a:off x="854350" y="2791476"/>
            <a:ext cx="5445842" cy="1057196"/>
          </a:xfrm>
          <a:prstGeom prst="rect">
            <a:avLst/>
          </a:prstGeom>
          <a:ln>
            <a:solidFill>
              <a:schemeClr val="accent1"/>
            </a:solidFill>
          </a:ln>
        </p:spPr>
      </p:pic>
      <p:sp>
        <p:nvSpPr>
          <p:cNvPr id="13" name="직사각형 12">
            <a:extLst>
              <a:ext uri="{FF2B5EF4-FFF2-40B4-BE49-F238E27FC236}">
                <a16:creationId xmlns:a16="http://schemas.microsoft.com/office/drawing/2014/main" id="{1833CCC3-BCB4-4D81-8D40-69D8CF146A3B}"/>
              </a:ext>
            </a:extLst>
          </p:cNvPr>
          <p:cNvSpPr/>
          <p:nvPr/>
        </p:nvSpPr>
        <p:spPr>
          <a:xfrm>
            <a:off x="822652" y="4646322"/>
            <a:ext cx="7744362" cy="1384995"/>
          </a:xfrm>
          <a:prstGeom prst="rect">
            <a:avLst/>
          </a:prstGeom>
          <a:ln>
            <a:solidFill>
              <a:schemeClr val="accent1"/>
            </a:solidFill>
          </a:ln>
        </p:spPr>
        <p:txBody>
          <a:bodyPr wrap="square">
            <a:spAutoFit/>
          </a:bodyPr>
          <a:lstStyle/>
          <a:p>
            <a:pPr marL="128588" indent="-128588">
              <a:buFont typeface="Arial" panose="020B0604020202020204" pitchFamily="34" charset="0"/>
              <a:buChar char="•"/>
            </a:pPr>
            <a:r>
              <a:rPr lang="en-US" altLang="ko-KR" sz="1200" dirty="0"/>
              <a:t>Linear regression :</a:t>
            </a:r>
            <a:r>
              <a:rPr lang="ko-KR" altLang="en-US" sz="1200" dirty="0"/>
              <a:t> </a:t>
            </a:r>
            <a:r>
              <a:rPr lang="en-US" altLang="ko-KR" sz="1200" dirty="0"/>
              <a:t>MSE</a:t>
            </a:r>
            <a:r>
              <a:rPr lang="ko-KR" altLang="en-US" sz="1200" dirty="0"/>
              <a:t>가 </a:t>
            </a:r>
            <a:r>
              <a:rPr lang="en-US" altLang="ko-KR" sz="1200" dirty="0"/>
              <a:t>Cost function</a:t>
            </a:r>
            <a:r>
              <a:rPr lang="ko-KR" altLang="en-US" sz="1200" dirty="0"/>
              <a:t>으로 사용</a:t>
            </a:r>
            <a:endParaRPr lang="en-US" altLang="ko-KR" sz="1200" dirty="0">
              <a:solidFill>
                <a:srgbClr val="000000"/>
              </a:solidFill>
              <a:latin typeface="Noto Sans KR"/>
            </a:endParaRPr>
          </a:p>
          <a:p>
            <a:pPr marL="128588" indent="-128588">
              <a:buFont typeface="Arial" panose="020B0604020202020204" pitchFamily="34" charset="0"/>
              <a:buChar char="•"/>
            </a:pPr>
            <a:r>
              <a:rPr lang="en-US" altLang="ko-KR" sz="1200" dirty="0">
                <a:solidFill>
                  <a:srgbClr val="000000"/>
                </a:solidFill>
                <a:latin typeface="Noto Sans KR"/>
              </a:rPr>
              <a:t>Logistic Regression :</a:t>
            </a:r>
            <a:r>
              <a:rPr lang="ko-KR" altLang="en-US" sz="1200" dirty="0">
                <a:solidFill>
                  <a:srgbClr val="000000"/>
                </a:solidFill>
                <a:latin typeface="Noto Sans KR"/>
              </a:rPr>
              <a:t> </a:t>
            </a:r>
            <a:r>
              <a:rPr lang="en-US" altLang="ko-KR" sz="1200" dirty="0">
                <a:solidFill>
                  <a:srgbClr val="000000"/>
                </a:solidFill>
                <a:latin typeface="Noto Sans KR"/>
              </a:rPr>
              <a:t>Cross Entropy</a:t>
            </a:r>
            <a:r>
              <a:rPr lang="ko-KR" altLang="en-US" sz="1200" dirty="0">
                <a:solidFill>
                  <a:srgbClr val="000000"/>
                </a:solidFill>
                <a:latin typeface="Noto Sans KR"/>
              </a:rPr>
              <a:t>를 </a:t>
            </a:r>
            <a:r>
              <a:rPr lang="en-US" altLang="ko-KR" sz="1200" dirty="0">
                <a:solidFill>
                  <a:srgbClr val="000000"/>
                </a:solidFill>
                <a:latin typeface="Noto Sans KR"/>
              </a:rPr>
              <a:t>Cost function</a:t>
            </a:r>
            <a:r>
              <a:rPr lang="ko-KR" altLang="en-US" sz="1200" dirty="0">
                <a:solidFill>
                  <a:srgbClr val="000000"/>
                </a:solidFill>
                <a:latin typeface="Noto Sans KR"/>
              </a:rPr>
              <a:t>으로 사용</a:t>
            </a:r>
            <a:endParaRPr lang="ko-KR" altLang="en-US" sz="1200" dirty="0">
              <a:solidFill>
                <a:srgbClr val="555555"/>
              </a:solidFill>
              <a:latin typeface="Noto Sans KR"/>
            </a:endParaRPr>
          </a:p>
          <a:p>
            <a:r>
              <a:rPr lang="ko-KR" altLang="en-US" sz="1200" b="1" dirty="0">
                <a:solidFill>
                  <a:srgbClr val="555555"/>
                </a:solidFill>
                <a:latin typeface="Noto Sans KR"/>
              </a:rPr>
              <a:t> </a:t>
            </a:r>
            <a:r>
              <a:rPr lang="en-US" altLang="ko-KR" sz="1200" dirty="0">
                <a:solidFill>
                  <a:srgbClr val="000000"/>
                </a:solidFill>
                <a:latin typeface="Noto Sans KR"/>
              </a:rPr>
              <a:t>logistic regression</a:t>
            </a:r>
            <a:r>
              <a:rPr lang="ko-KR" altLang="en-US" sz="1200" dirty="0">
                <a:solidFill>
                  <a:srgbClr val="000000"/>
                </a:solidFill>
                <a:latin typeface="Noto Sans KR"/>
              </a:rPr>
              <a:t>은 비선형인 </a:t>
            </a:r>
            <a:r>
              <a:rPr lang="en-US" altLang="ko-KR" sz="1200" dirty="0">
                <a:solidFill>
                  <a:srgbClr val="000000"/>
                </a:solidFill>
                <a:latin typeface="Noto Sans KR"/>
              </a:rPr>
              <a:t>sigmoid</a:t>
            </a:r>
            <a:r>
              <a:rPr lang="ko-KR" altLang="en-US" sz="1200" dirty="0">
                <a:solidFill>
                  <a:srgbClr val="000000"/>
                </a:solidFill>
                <a:latin typeface="Noto Sans KR"/>
              </a:rPr>
              <a:t>함수를 활성화 함수로 사용해 비선형 값을 출력하기 때문에 </a:t>
            </a:r>
            <a:r>
              <a:rPr lang="en-US" altLang="ko-KR" sz="1200" dirty="0">
                <a:solidFill>
                  <a:srgbClr val="000000"/>
                </a:solidFill>
                <a:latin typeface="Noto Sans KR"/>
              </a:rPr>
              <a:t>MSE</a:t>
            </a:r>
            <a:r>
              <a:rPr lang="ko-KR" altLang="en-US" sz="1200" dirty="0">
                <a:solidFill>
                  <a:srgbClr val="000000"/>
                </a:solidFill>
                <a:latin typeface="Noto Sans KR"/>
              </a:rPr>
              <a:t>를 사용 불가</a:t>
            </a:r>
            <a:endParaRPr lang="en-US" altLang="ko-KR" sz="1200" dirty="0">
              <a:solidFill>
                <a:srgbClr val="000000"/>
              </a:solidFill>
              <a:latin typeface="Noto Sans KR"/>
            </a:endParaRPr>
          </a:p>
          <a:p>
            <a:pPr marL="128588" indent="-128588">
              <a:buFont typeface="Wingdings" panose="05000000000000000000" pitchFamily="2" charset="2"/>
              <a:buChar char="à"/>
            </a:pPr>
            <a:r>
              <a:rPr lang="en-US" altLang="ko-KR" sz="1200" dirty="0">
                <a:solidFill>
                  <a:srgbClr val="000000"/>
                </a:solidFill>
                <a:latin typeface="Noto Sans KR"/>
              </a:rPr>
              <a:t> MSE</a:t>
            </a:r>
            <a:r>
              <a:rPr lang="ko-KR" altLang="en-US" sz="1200" dirty="0">
                <a:solidFill>
                  <a:srgbClr val="000000"/>
                </a:solidFill>
                <a:latin typeface="Noto Sans KR"/>
              </a:rPr>
              <a:t>의 식처럼 제곱을 하게 되면 한 개의 최저점을 갖는 </a:t>
            </a:r>
            <a:r>
              <a:rPr lang="ko-KR" altLang="en-US" sz="1200" dirty="0" err="1">
                <a:solidFill>
                  <a:srgbClr val="000000"/>
                </a:solidFill>
                <a:latin typeface="Noto Sans KR"/>
              </a:rPr>
              <a:t>볼록함수가</a:t>
            </a:r>
            <a:r>
              <a:rPr lang="ko-KR" altLang="en-US" sz="1200" dirty="0">
                <a:solidFill>
                  <a:srgbClr val="000000"/>
                </a:solidFill>
                <a:latin typeface="Noto Sans KR"/>
              </a:rPr>
              <a:t> 아닌 여러 개의 최저점을 갖는 함수가 나오기 때문에 비용함수로 사용</a:t>
            </a:r>
            <a:endParaRPr lang="en-US" altLang="ko-KR" sz="1200" dirty="0">
              <a:solidFill>
                <a:srgbClr val="000000"/>
              </a:solidFill>
              <a:latin typeface="Noto Sans KR"/>
            </a:endParaRPr>
          </a:p>
          <a:p>
            <a:r>
              <a:rPr lang="ko-KR" altLang="en-US" sz="1200" dirty="0">
                <a:solidFill>
                  <a:srgbClr val="000000"/>
                </a:solidFill>
                <a:latin typeface="Noto Sans KR"/>
              </a:rPr>
              <a:t> 불가</a:t>
            </a:r>
            <a:endParaRPr lang="en-US" altLang="ko-KR" sz="1200" dirty="0">
              <a:solidFill>
                <a:srgbClr val="000000"/>
              </a:solidFill>
              <a:latin typeface="Noto Sans KR"/>
            </a:endParaRPr>
          </a:p>
          <a:p>
            <a:pPr marL="128588" indent="-128588">
              <a:buFont typeface="Wingdings" panose="05000000000000000000" pitchFamily="2" charset="2"/>
              <a:buChar char="à"/>
            </a:pPr>
            <a:r>
              <a:rPr lang="en-US" altLang="ko-KR" sz="1200" dirty="0">
                <a:solidFill>
                  <a:srgbClr val="000000"/>
                </a:solidFill>
                <a:latin typeface="Noto Sans KR"/>
              </a:rPr>
              <a:t> </a:t>
            </a:r>
            <a:r>
              <a:rPr lang="en-US" altLang="ko-KR" sz="1200" dirty="0"/>
              <a:t>cross entropy</a:t>
            </a:r>
            <a:r>
              <a:rPr lang="ko-KR" altLang="en-US" sz="1200" dirty="0"/>
              <a:t>를 비용함수로 사용하면 목표와 예측이 얼마나 가까워지고 있는지 확인</a:t>
            </a:r>
            <a:endParaRPr lang="ko-KR" altLang="en-US" sz="1200" dirty="0">
              <a:solidFill>
                <a:srgbClr val="555555"/>
              </a:solidFill>
              <a:latin typeface="Noto Sans KR"/>
            </a:endParaRPr>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27129C4A-1414-4495-96BF-112078E48977}"/>
                  </a:ext>
                </a:extLst>
              </p:cNvPr>
              <p:cNvSpPr/>
              <p:nvPr/>
            </p:nvSpPr>
            <p:spPr>
              <a:xfrm>
                <a:off x="840412" y="1472182"/>
                <a:ext cx="6036605" cy="623889"/>
              </a:xfrm>
              <a:prstGeom prst="rect">
                <a:avLst/>
              </a:prstGeom>
              <a:ln w="19050">
                <a:solidFill>
                  <a:schemeClr val="accent1"/>
                </a:solidFill>
              </a:ln>
            </p:spPr>
            <p:txBody>
              <a:bodyPr wrap="square">
                <a:spAutoFit/>
              </a:bodyPr>
              <a:lstStyle/>
              <a:p>
                <a:pPr>
                  <a:lnSpc>
                    <a:spcPct val="150000"/>
                  </a:lnSpc>
                </a:pPr>
                <a:r>
                  <a:rPr lang="ko-KR" altLang="en-US" sz="1200" dirty="0"/>
                  <a:t>로지스틱</a:t>
                </a:r>
                <a:r>
                  <a:rPr lang="en-US" altLang="ko-KR" sz="1200" dirty="0"/>
                  <a:t> </a:t>
                </a:r>
                <a:r>
                  <a:rPr lang="ko-KR" altLang="en-US" sz="1200" dirty="0"/>
                  <a:t>회귀모형</a:t>
                </a:r>
                <a:endParaRPr lang="en-US" altLang="ko-KR" sz="1200" dirty="0"/>
              </a:p>
              <a:p>
                <a:pPr>
                  <a:lnSpc>
                    <a:spcPct val="150000"/>
                  </a:lnSpc>
                </a:pPr>
                <a:r>
                  <a:rPr lang="en-US" altLang="ko-KR" sz="1200" dirty="0"/>
                  <a:t>log(Odds)  =  </a:t>
                </a:r>
                <a14:m>
                  <m:oMath xmlns:m="http://schemas.openxmlformats.org/officeDocument/2006/math">
                    <m:acc>
                      <m:accPr>
                        <m:chr m:val="̂"/>
                        <m:ctrlPr>
                          <a:rPr lang="en-US" altLang="ko-KR" sz="1200" i="1">
                            <a:latin typeface="Cambria Math" panose="02040503050406030204" pitchFamily="18" charset="0"/>
                          </a:rPr>
                        </m:ctrlPr>
                      </m:accPr>
                      <m:e>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0</m:t>
                            </m:r>
                          </m:sub>
                        </m:sSub>
                      </m:e>
                    </m:acc>
                  </m:oMath>
                </a14:m>
                <a:r>
                  <a:rPr lang="ko-KR" altLang="en-US" sz="1200" dirty="0"/>
                  <a:t>  </a:t>
                </a:r>
                <a:r>
                  <a:rPr lang="en-US" altLang="ko-KR" sz="1200" dirty="0"/>
                  <a:t>+ </a:t>
                </a:r>
                <a14:m>
                  <m:oMath xmlns:m="http://schemas.openxmlformats.org/officeDocument/2006/math">
                    <m:acc>
                      <m:accPr>
                        <m:chr m:val="̂"/>
                        <m:ctrlPr>
                          <a:rPr lang="en-US" altLang="ko-KR" sz="1200" i="1">
                            <a:latin typeface="Cambria Math" panose="02040503050406030204" pitchFamily="18" charset="0"/>
                          </a:rPr>
                        </m:ctrlPr>
                      </m:accPr>
                      <m:e>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1</m:t>
                            </m:r>
                          </m:sub>
                        </m:sSub>
                      </m:e>
                    </m:acc>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i="1">
                            <a:latin typeface="Cambria Math" panose="02040503050406030204" pitchFamily="18" charset="0"/>
                          </a:rPr>
                          <m:t>1 </m:t>
                        </m:r>
                      </m:sub>
                    </m:sSub>
                  </m:oMath>
                </a14:m>
                <a:r>
                  <a:rPr lang="ko-KR" altLang="en-US" sz="1200" dirty="0"/>
                  <a:t> </a:t>
                </a:r>
                <a:r>
                  <a:rPr lang="en-US" altLang="ko-KR" sz="1200" dirty="0"/>
                  <a:t>+ </a:t>
                </a:r>
                <a14:m>
                  <m:oMath xmlns:m="http://schemas.openxmlformats.org/officeDocument/2006/math">
                    <m:acc>
                      <m:accPr>
                        <m:chr m:val="̂"/>
                        <m:ctrlPr>
                          <a:rPr lang="en-US" altLang="ko-KR" sz="1200" i="1">
                            <a:latin typeface="Cambria Math" panose="02040503050406030204" pitchFamily="18" charset="0"/>
                          </a:rPr>
                        </m:ctrlPr>
                      </m:accPr>
                      <m:e>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2</m:t>
                            </m:r>
                          </m:sub>
                        </m:sSub>
                      </m:e>
                    </m:acc>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i="1">
                            <a:latin typeface="Cambria Math" panose="02040503050406030204" pitchFamily="18" charset="0"/>
                          </a:rPr>
                          <m:t>2 </m:t>
                        </m:r>
                      </m:sub>
                    </m:sSub>
                  </m:oMath>
                </a14:m>
                <a:r>
                  <a:rPr lang="en-US" altLang="ko-KR" sz="1200" dirty="0"/>
                  <a:t>+ </a:t>
                </a:r>
                <a14:m>
                  <m:oMath xmlns:m="http://schemas.openxmlformats.org/officeDocument/2006/math">
                    <m:acc>
                      <m:accPr>
                        <m:chr m:val="̂"/>
                        <m:ctrlPr>
                          <a:rPr lang="en-US" altLang="ko-KR" sz="1200" i="1">
                            <a:latin typeface="Cambria Math" panose="02040503050406030204" pitchFamily="18" charset="0"/>
                          </a:rPr>
                        </m:ctrlPr>
                      </m:accPr>
                      <m:e>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3</m:t>
                            </m:r>
                          </m:sub>
                        </m:sSub>
                      </m:e>
                    </m:acc>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i="1">
                            <a:latin typeface="Cambria Math" panose="02040503050406030204" pitchFamily="18" charset="0"/>
                          </a:rPr>
                          <m:t>3 </m:t>
                        </m:r>
                      </m:sub>
                    </m:sSub>
                  </m:oMath>
                </a14:m>
                <a:r>
                  <a:rPr lang="en-US" altLang="ko-KR" sz="1200" dirty="0"/>
                  <a:t> +………. +  </a:t>
                </a:r>
                <a14:m>
                  <m:oMath xmlns:m="http://schemas.openxmlformats.org/officeDocument/2006/math">
                    <m:acc>
                      <m:accPr>
                        <m:chr m:val="̂"/>
                        <m:ctrlPr>
                          <a:rPr lang="en-US" altLang="ko-KR" sz="1200" i="1">
                            <a:latin typeface="Cambria Math" panose="02040503050406030204" pitchFamily="18" charset="0"/>
                          </a:rPr>
                        </m:ctrlPr>
                      </m:accPr>
                      <m:e>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𝑃</m:t>
                            </m:r>
                          </m:sub>
                        </m:sSub>
                      </m:e>
                    </m:acc>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i="1">
                            <a:latin typeface="Cambria Math" panose="02040503050406030204" pitchFamily="18" charset="0"/>
                          </a:rPr>
                          <m:t>𝑃</m:t>
                        </m:r>
                        <m:r>
                          <a:rPr lang="en-US" altLang="ko-KR" sz="1200" i="1">
                            <a:latin typeface="Cambria Math" panose="02040503050406030204" pitchFamily="18" charset="0"/>
                          </a:rPr>
                          <m:t> </m:t>
                        </m:r>
                      </m:sub>
                    </m:sSub>
                  </m:oMath>
                </a14:m>
                <a:r>
                  <a:rPr lang="en-US" altLang="ko-KR" sz="1200" dirty="0"/>
                  <a:t>  </a:t>
                </a:r>
                <a:endParaRPr lang="ko-KR" altLang="en-US" sz="1200" dirty="0"/>
              </a:p>
            </p:txBody>
          </p:sp>
        </mc:Choice>
        <mc:Fallback xmlns="">
          <p:sp>
            <p:nvSpPr>
              <p:cNvPr id="15" name="직사각형 14">
                <a:extLst>
                  <a:ext uri="{FF2B5EF4-FFF2-40B4-BE49-F238E27FC236}">
                    <a16:creationId xmlns:a16="http://schemas.microsoft.com/office/drawing/2014/main" id="{27129C4A-1414-4495-96BF-112078E48977}"/>
                  </a:ext>
                </a:extLst>
              </p:cNvPr>
              <p:cNvSpPr>
                <a:spLocks noRot="1" noChangeAspect="1" noMove="1" noResize="1" noEditPoints="1" noAdjustHandles="1" noChangeArrowheads="1" noChangeShapeType="1" noTextEdit="1"/>
              </p:cNvSpPr>
              <p:nvPr/>
            </p:nvSpPr>
            <p:spPr>
              <a:xfrm>
                <a:off x="840412" y="1472182"/>
                <a:ext cx="6036605" cy="623889"/>
              </a:xfrm>
              <a:prstGeom prst="rect">
                <a:avLst/>
              </a:prstGeom>
              <a:blipFill>
                <a:blip r:embed="rId3"/>
                <a:stretch>
                  <a:fillRect b="-4717"/>
                </a:stretch>
              </a:blipFill>
              <a:ln w="19050">
                <a:solidFill>
                  <a:schemeClr val="accent1"/>
                </a:solidFill>
              </a:ln>
            </p:spPr>
            <p:txBody>
              <a:bodyPr/>
              <a:lstStyle/>
              <a:p>
                <a:r>
                  <a:rPr lang="ko-KR" altLang="en-US">
                    <a:noFill/>
                  </a:rPr>
                  <a:t> </a:t>
                </a:r>
              </a:p>
            </p:txBody>
          </p:sp>
        </mc:Fallback>
      </mc:AlternateContent>
      <p:sp>
        <p:nvSpPr>
          <p:cNvPr id="8" name="직사각형 7">
            <a:extLst>
              <a:ext uri="{FF2B5EF4-FFF2-40B4-BE49-F238E27FC236}">
                <a16:creationId xmlns:a16="http://schemas.microsoft.com/office/drawing/2014/main" id="{47D572C4-8CEA-4B7F-B0F6-D662D2F386DE}"/>
              </a:ext>
            </a:extLst>
          </p:cNvPr>
          <p:cNvSpPr/>
          <p:nvPr/>
        </p:nvSpPr>
        <p:spPr>
          <a:xfrm>
            <a:off x="784001" y="4319575"/>
            <a:ext cx="1755609" cy="276999"/>
          </a:xfrm>
          <a:prstGeom prst="rect">
            <a:avLst/>
          </a:prstGeom>
        </p:spPr>
        <p:txBody>
          <a:bodyPr wrap="none">
            <a:spAutoFit/>
          </a:bodyPr>
          <a:lstStyle/>
          <a:p>
            <a:r>
              <a:rPr lang="en-US" altLang="ko-KR" sz="1200" dirty="0"/>
              <a:t>Cost function : </a:t>
            </a:r>
            <a:r>
              <a:rPr lang="ko-KR" altLang="en-US" sz="1200" dirty="0" err="1"/>
              <a:t>머신러닝</a:t>
            </a:r>
            <a:endParaRPr lang="ko-KR" altLang="en-US" sz="1200" dirty="0"/>
          </a:p>
        </p:txBody>
      </p:sp>
      <p:sp>
        <p:nvSpPr>
          <p:cNvPr id="16" name="제목 1">
            <a:extLst>
              <a:ext uri="{FF2B5EF4-FFF2-40B4-BE49-F238E27FC236}">
                <a16:creationId xmlns:a16="http://schemas.microsoft.com/office/drawing/2014/main" id="{31C1FB5C-377E-4BCF-A116-486E8727F65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0" name="TextBox 19">
            <a:extLst>
              <a:ext uri="{FF2B5EF4-FFF2-40B4-BE49-F238E27FC236}">
                <a16:creationId xmlns:a16="http://schemas.microsoft.com/office/drawing/2014/main" id="{75C7FA11-F7A0-448A-9BDA-A157CF0DCCF1}"/>
              </a:ext>
            </a:extLst>
          </p:cNvPr>
          <p:cNvSpPr txBox="1"/>
          <p:nvPr/>
        </p:nvSpPr>
        <p:spPr>
          <a:xfrm>
            <a:off x="7112482" y="94377"/>
            <a:ext cx="1981608"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로지스틱 회귀분석 입문</a:t>
            </a:r>
          </a:p>
        </p:txBody>
      </p:sp>
      <p:sp>
        <p:nvSpPr>
          <p:cNvPr id="21" name="직사각형 20">
            <a:extLst>
              <a:ext uri="{FF2B5EF4-FFF2-40B4-BE49-F238E27FC236}">
                <a16:creationId xmlns:a16="http://schemas.microsoft.com/office/drawing/2014/main" id="{FF5ED29B-8053-4C49-B77B-215F2DC0C188}"/>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22" name="직사각형 21">
            <a:extLst>
              <a:ext uri="{FF2B5EF4-FFF2-40B4-BE49-F238E27FC236}">
                <a16:creationId xmlns:a16="http://schemas.microsoft.com/office/drawing/2014/main" id="{7107D2B1-9CE5-47AB-A562-8677CBA30B64}"/>
              </a:ext>
            </a:extLst>
          </p:cNvPr>
          <p:cNvSpPr/>
          <p:nvPr/>
        </p:nvSpPr>
        <p:spPr>
          <a:xfrm>
            <a:off x="2984017" y="455309"/>
            <a:ext cx="3893000" cy="369332"/>
          </a:xfrm>
          <a:prstGeom prst="rect">
            <a:avLst/>
          </a:prstGeom>
        </p:spPr>
        <p:txBody>
          <a:bodyPr wrap="square">
            <a:spAutoFit/>
          </a:bodyPr>
          <a:lstStyle/>
          <a:p>
            <a:r>
              <a:rPr lang="ko-KR" altLang="en-US" dirty="0">
                <a:solidFill>
                  <a:srgbClr val="000000"/>
                </a:solidFill>
                <a:latin typeface="Malgun Gothic" panose="020B0503020000020004" pitchFamily="50" charset="-127"/>
                <a:ea typeface="Malgun Gothic" panose="020B0503020000020004" pitchFamily="50" charset="-127"/>
              </a:rPr>
              <a:t>로지스틱 함수 </a:t>
            </a:r>
            <a:r>
              <a:rPr lang="en-US" altLang="ko-KR" b="1" dirty="0"/>
              <a:t>(Logistic function)</a:t>
            </a:r>
            <a:endParaRPr lang="ko-KR" altLang="en-US" dirty="0"/>
          </a:p>
        </p:txBody>
      </p:sp>
    </p:spTree>
    <p:extLst>
      <p:ext uri="{BB962C8B-B14F-4D97-AF65-F5344CB8AC3E}">
        <p14:creationId xmlns:p14="http://schemas.microsoft.com/office/powerpoint/2010/main" val="22906429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119</a:t>
            </a:fld>
            <a:endParaRPr lang="ko-KR" altLang="en-US"/>
          </a:p>
        </p:txBody>
      </p:sp>
      <p:sp>
        <p:nvSpPr>
          <p:cNvPr id="8" name="직사각형 7">
            <a:extLst>
              <a:ext uri="{FF2B5EF4-FFF2-40B4-BE49-F238E27FC236}">
                <a16:creationId xmlns:a16="http://schemas.microsoft.com/office/drawing/2014/main" id="{699372AF-9CEC-490F-B798-6ECB6DCCE9F5}"/>
              </a:ext>
            </a:extLst>
          </p:cNvPr>
          <p:cNvSpPr/>
          <p:nvPr/>
        </p:nvSpPr>
        <p:spPr>
          <a:xfrm>
            <a:off x="971600" y="1400048"/>
            <a:ext cx="7344816" cy="2492990"/>
          </a:xfrm>
          <a:prstGeom prst="rect">
            <a:avLst/>
          </a:prstGeom>
          <a:ln w="28575">
            <a:solidFill>
              <a:schemeClr val="accent1">
                <a:lumMod val="60000"/>
                <a:lumOff val="40000"/>
              </a:schemeClr>
            </a:solidFill>
          </a:ln>
        </p:spPr>
        <p:txBody>
          <a:bodyPr wrap="square">
            <a:spAutoFit/>
          </a:bodyPr>
          <a:lstStyle/>
          <a:p>
            <a:r>
              <a:rPr lang="en-US" altLang="ko-KR" sz="1200" b="1" dirty="0">
                <a:latin typeface="+mj-ea"/>
                <a:ea typeface="+mj-ea"/>
              </a:rPr>
              <a:t>1. </a:t>
            </a:r>
            <a:r>
              <a:rPr lang="ko-KR" altLang="en-US" sz="1200" b="1" dirty="0">
                <a:latin typeface="+mj-ea"/>
                <a:ea typeface="+mj-ea"/>
              </a:rPr>
              <a:t>회귀계수 추정 </a:t>
            </a:r>
            <a:r>
              <a:rPr lang="en-US" altLang="ko-KR" sz="1200" b="1" dirty="0">
                <a:latin typeface="+mj-ea"/>
                <a:ea typeface="+mj-ea"/>
              </a:rPr>
              <a:t> : Maximum Likelihood Estimation</a:t>
            </a:r>
          </a:p>
          <a:p>
            <a:r>
              <a:rPr lang="ko-KR" altLang="en-US" sz="1200" dirty="0">
                <a:solidFill>
                  <a:prstClr val="black"/>
                </a:solidFill>
              </a:rPr>
              <a:t>  </a:t>
            </a:r>
            <a:r>
              <a:rPr lang="en-US" altLang="ko-KR" sz="1200" dirty="0">
                <a:solidFill>
                  <a:prstClr val="black"/>
                </a:solidFill>
              </a:rPr>
              <a:t>:  </a:t>
            </a:r>
            <a:r>
              <a:rPr lang="ko-KR" altLang="en-US" sz="1200" dirty="0">
                <a:solidFill>
                  <a:prstClr val="black"/>
                </a:solidFill>
              </a:rPr>
              <a:t>각 집단에 속하는 확률의 추정치를 예측</a:t>
            </a:r>
            <a:r>
              <a:rPr lang="en-US" altLang="ko-KR" sz="1200" dirty="0">
                <a:solidFill>
                  <a:prstClr val="black"/>
                </a:solidFill>
              </a:rPr>
              <a:t>.</a:t>
            </a:r>
            <a:endParaRPr lang="en-US" altLang="ko-KR" sz="1200" dirty="0">
              <a:latin typeface="Dotum" panose="020B0600000101010101" pitchFamily="50" charset="-127"/>
              <a:ea typeface="Dotum" panose="020B0600000101010101" pitchFamily="50" charset="-127"/>
            </a:endParaRPr>
          </a:p>
          <a:p>
            <a:endParaRPr lang="en-US" altLang="ko-KR" sz="1200" dirty="0">
              <a:latin typeface="Dotum" panose="020B0600000101010101" pitchFamily="50" charset="-127"/>
              <a:ea typeface="Dotum" panose="020B0600000101010101" pitchFamily="50" charset="-127"/>
            </a:endParaRPr>
          </a:p>
          <a:p>
            <a:r>
              <a:rPr lang="en-US" altLang="ko-KR" sz="1200" b="1" dirty="0"/>
              <a:t>2. </a:t>
            </a:r>
            <a:r>
              <a:rPr lang="ko-KR" altLang="en-US" sz="1200" b="1" dirty="0"/>
              <a:t>회귀계수 통계적 유의성 검정 </a:t>
            </a:r>
            <a:r>
              <a:rPr lang="en-US" altLang="ko-KR" sz="1200" b="1" dirty="0"/>
              <a:t>: </a:t>
            </a:r>
            <a:r>
              <a:rPr lang="ko-KR" altLang="en-US" sz="1200" b="1" dirty="0"/>
              <a:t> </a:t>
            </a:r>
            <a:r>
              <a:rPr lang="en-US" altLang="ko-KR" sz="1200" b="1" dirty="0"/>
              <a:t>Wald-test(</a:t>
            </a:r>
            <a:r>
              <a:rPr lang="en-US" altLang="ko-KR" sz="1200" dirty="0"/>
              <a:t>)</a:t>
            </a:r>
          </a:p>
          <a:p>
            <a:endParaRPr lang="en-US" altLang="ko-KR" sz="1200" dirty="0"/>
          </a:p>
          <a:p>
            <a:r>
              <a:rPr lang="en-US" altLang="ko-KR" sz="1200" b="1" dirty="0"/>
              <a:t>3. </a:t>
            </a:r>
            <a:r>
              <a:rPr lang="ko-KR" altLang="en-US" sz="1200" b="1" dirty="0"/>
              <a:t>변수 선택</a:t>
            </a:r>
            <a:endParaRPr lang="en-US" altLang="ko-KR" sz="1200" b="1" dirty="0"/>
          </a:p>
          <a:p>
            <a:r>
              <a:rPr lang="ko-KR" altLang="en-US" sz="1200" b="1" dirty="0"/>
              <a:t> </a:t>
            </a:r>
            <a:r>
              <a:rPr lang="en-US" altLang="ko-KR" sz="1200" dirty="0"/>
              <a:t>: </a:t>
            </a:r>
            <a:r>
              <a:rPr lang="ko-KR" altLang="en-US" sz="1200" dirty="0"/>
              <a:t>후진 </a:t>
            </a:r>
            <a:r>
              <a:rPr lang="ko-KR" altLang="en-US" sz="1200" dirty="0" err="1"/>
              <a:t>제거법</a:t>
            </a:r>
            <a:r>
              <a:rPr lang="ko-KR" altLang="en-US" sz="1200" dirty="0"/>
              <a:t> </a:t>
            </a:r>
            <a:r>
              <a:rPr lang="en-US" altLang="ko-KR" sz="1200" dirty="0"/>
              <a:t>(backward elimination),</a:t>
            </a:r>
            <a:r>
              <a:rPr lang="ko-KR" altLang="en-US" sz="1200" dirty="0"/>
              <a:t>전진</a:t>
            </a:r>
            <a:r>
              <a:rPr lang="en-US" altLang="ko-KR" sz="1200" dirty="0"/>
              <a:t>,</a:t>
            </a:r>
            <a:r>
              <a:rPr lang="ko-KR" altLang="en-US" sz="1200" dirty="0"/>
              <a:t>스텝</a:t>
            </a:r>
            <a:r>
              <a:rPr lang="en-US" altLang="ko-KR" sz="1200" dirty="0"/>
              <a:t> </a:t>
            </a:r>
            <a:r>
              <a:rPr lang="ko-KR" altLang="en-US" sz="1200" dirty="0"/>
              <a:t>등 </a:t>
            </a:r>
            <a:r>
              <a:rPr lang="en-US" altLang="ko-KR" sz="1200" dirty="0">
                <a:sym typeface="Wingdings" panose="05000000000000000000" pitchFamily="2" charset="2"/>
              </a:rPr>
              <a:t> AIC </a:t>
            </a:r>
            <a:r>
              <a:rPr lang="ko-KR" altLang="en-US" sz="1200" dirty="0">
                <a:sym typeface="Wingdings" panose="05000000000000000000" pitchFamily="2" charset="2"/>
              </a:rPr>
              <a:t>낮은 값</a:t>
            </a:r>
            <a:endParaRPr lang="en-US" altLang="ko-KR" sz="1200" dirty="0">
              <a:sym typeface="Wingdings" panose="05000000000000000000" pitchFamily="2" charset="2"/>
            </a:endParaRPr>
          </a:p>
          <a:p>
            <a:endParaRPr lang="en-US" altLang="ko-KR" sz="1200" dirty="0">
              <a:sym typeface="Wingdings" panose="05000000000000000000" pitchFamily="2" charset="2"/>
            </a:endParaRPr>
          </a:p>
          <a:p>
            <a:pPr>
              <a:defRPr/>
            </a:pPr>
            <a:r>
              <a:rPr lang="en-US" altLang="ko-KR" sz="1200" b="1" dirty="0">
                <a:solidFill>
                  <a:prstClr val="black"/>
                </a:solidFill>
              </a:rPr>
              <a:t>4. </a:t>
            </a:r>
            <a:r>
              <a:rPr lang="ko-KR" altLang="en-US" sz="1200" b="1" dirty="0">
                <a:solidFill>
                  <a:prstClr val="black"/>
                </a:solidFill>
              </a:rPr>
              <a:t>추정확률 분류 </a:t>
            </a:r>
            <a:r>
              <a:rPr lang="ko-KR" altLang="en-US" sz="1200" b="1" dirty="0" err="1">
                <a:solidFill>
                  <a:prstClr val="black"/>
                </a:solidFill>
              </a:rPr>
              <a:t>기준값</a:t>
            </a:r>
            <a:r>
              <a:rPr lang="en-US" altLang="ko-KR" sz="1200" b="1" dirty="0">
                <a:solidFill>
                  <a:prstClr val="black"/>
                </a:solidFill>
              </a:rPr>
              <a:t>(cut-off ,  0.5) </a:t>
            </a:r>
            <a:r>
              <a:rPr lang="ko-KR" altLang="en-US" sz="1200" b="1" dirty="0">
                <a:solidFill>
                  <a:prstClr val="black"/>
                </a:solidFill>
              </a:rPr>
              <a:t>적용 특정 범주로 분류</a:t>
            </a:r>
            <a:endParaRPr lang="en-US" altLang="ko-KR" sz="1200" b="1" dirty="0">
              <a:solidFill>
                <a:prstClr val="black"/>
              </a:solidFill>
            </a:endParaRPr>
          </a:p>
          <a:p>
            <a:pPr fontAlgn="base" latinLnBrk="0"/>
            <a:r>
              <a:rPr lang="en-US" altLang="ko-KR" sz="1200" dirty="0">
                <a:solidFill>
                  <a:prstClr val="black"/>
                </a:solidFill>
              </a:rPr>
              <a:t>          </a:t>
            </a:r>
            <a:r>
              <a:rPr lang="ko-KR" altLang="en-US" sz="1200" dirty="0">
                <a:solidFill>
                  <a:prstClr val="black"/>
                </a:solidFill>
              </a:rPr>
              <a:t>예</a:t>
            </a:r>
            <a:r>
              <a:rPr lang="en-US" altLang="ko-KR" sz="1200" dirty="0">
                <a:solidFill>
                  <a:prstClr val="black"/>
                </a:solidFill>
              </a:rPr>
              <a:t>)  P(Y=1) </a:t>
            </a:r>
            <a:r>
              <a:rPr lang="ko-KR" altLang="en-US" sz="1200" dirty="0">
                <a:solidFill>
                  <a:prstClr val="black"/>
                </a:solidFill>
              </a:rPr>
              <a:t>≥ </a:t>
            </a:r>
            <a:r>
              <a:rPr lang="en-US" altLang="ko-KR" sz="1200" dirty="0">
                <a:solidFill>
                  <a:prstClr val="black"/>
                </a:solidFill>
              </a:rPr>
              <a:t>0.5 </a:t>
            </a:r>
            <a:r>
              <a:rPr lang="ko-KR" altLang="en-US" sz="1200" dirty="0">
                <a:solidFill>
                  <a:prstClr val="black"/>
                </a:solidFill>
              </a:rPr>
              <a:t>집단 </a:t>
            </a:r>
            <a:r>
              <a:rPr lang="en-US" altLang="ko-KR" sz="1200" dirty="0">
                <a:solidFill>
                  <a:prstClr val="black"/>
                </a:solidFill>
              </a:rPr>
              <a:t>1</a:t>
            </a:r>
            <a:r>
              <a:rPr lang="ko-KR" altLang="en-US" sz="1200" dirty="0">
                <a:solidFill>
                  <a:prstClr val="black"/>
                </a:solidFill>
              </a:rPr>
              <a:t>로 분류   </a:t>
            </a:r>
            <a:r>
              <a:rPr lang="en-US" altLang="ko-KR" sz="1200" dirty="0">
                <a:solidFill>
                  <a:prstClr val="black"/>
                </a:solidFill>
                <a:sym typeface="Wingdings" panose="05000000000000000000" pitchFamily="2" charset="2"/>
              </a:rPr>
              <a:t> </a:t>
            </a:r>
            <a:r>
              <a:rPr lang="ko-KR" altLang="en-US" sz="1200" dirty="0">
                <a:solidFill>
                  <a:prstClr val="black"/>
                </a:solidFill>
              </a:rPr>
              <a:t>집단 </a:t>
            </a:r>
            <a:r>
              <a:rPr lang="en-US" altLang="ko-KR" sz="1200" dirty="0">
                <a:solidFill>
                  <a:prstClr val="black"/>
                </a:solidFill>
              </a:rPr>
              <a:t>1 ( </a:t>
            </a:r>
            <a:r>
              <a:rPr lang="ko-KR" altLang="en-US" sz="1200" dirty="0">
                <a:solidFill>
                  <a:prstClr val="black"/>
                </a:solidFill>
              </a:rPr>
              <a:t>관심 대상 </a:t>
            </a:r>
            <a:r>
              <a:rPr lang="en-US" altLang="ko-KR" sz="1200" dirty="0">
                <a:solidFill>
                  <a:prstClr val="black"/>
                </a:solidFill>
              </a:rPr>
              <a:t>: </a:t>
            </a:r>
            <a:r>
              <a:rPr lang="ko-KR" altLang="en-US" sz="1200" dirty="0">
                <a:solidFill>
                  <a:prstClr val="black"/>
                </a:solidFill>
              </a:rPr>
              <a:t>부도기업</a:t>
            </a:r>
            <a:r>
              <a:rPr lang="en-US" altLang="ko-KR" sz="1200" dirty="0">
                <a:solidFill>
                  <a:prstClr val="black"/>
                </a:solidFill>
              </a:rPr>
              <a:t>,  </a:t>
            </a:r>
            <a:r>
              <a:rPr lang="ko-KR" altLang="en-US" sz="1200" dirty="0">
                <a:solidFill>
                  <a:prstClr val="black"/>
                </a:solidFill>
              </a:rPr>
              <a:t>암 환자</a:t>
            </a:r>
            <a:r>
              <a:rPr lang="en-US" altLang="ko-KR" sz="1200" dirty="0">
                <a:solidFill>
                  <a:prstClr val="black"/>
                </a:solidFill>
              </a:rPr>
              <a:t>)</a:t>
            </a:r>
            <a:endParaRPr lang="ko-KR" altLang="en-US" sz="1200" dirty="0">
              <a:solidFill>
                <a:prstClr val="black"/>
              </a:solidFill>
            </a:endParaRPr>
          </a:p>
          <a:p>
            <a:pPr fontAlgn="base" latinLnBrk="0"/>
            <a:r>
              <a:rPr lang="en-US" altLang="ko-KR" sz="1200" dirty="0">
                <a:solidFill>
                  <a:prstClr val="black"/>
                </a:solidFill>
              </a:rPr>
              <a:t>                 P(Y=1) &lt; 0.5 </a:t>
            </a:r>
            <a:r>
              <a:rPr lang="ko-KR" altLang="en-US" sz="1200" dirty="0">
                <a:solidFill>
                  <a:prstClr val="black"/>
                </a:solidFill>
              </a:rPr>
              <a:t>집단 </a:t>
            </a:r>
            <a:r>
              <a:rPr lang="en-US" altLang="ko-KR" sz="1200" dirty="0">
                <a:solidFill>
                  <a:prstClr val="black"/>
                </a:solidFill>
              </a:rPr>
              <a:t>0</a:t>
            </a:r>
            <a:r>
              <a:rPr lang="ko-KR" altLang="en-US" sz="1200" dirty="0">
                <a:solidFill>
                  <a:prstClr val="black"/>
                </a:solidFill>
              </a:rPr>
              <a:t>으로 분류</a:t>
            </a:r>
            <a:endParaRPr lang="en-US" altLang="ko-KR" sz="1200" dirty="0">
              <a:solidFill>
                <a:prstClr val="black"/>
              </a:solidFill>
            </a:endParaRPr>
          </a:p>
          <a:p>
            <a:pPr fontAlgn="base" latinLnBrk="0"/>
            <a:endParaRPr lang="en-US" altLang="ko-KR" sz="1200" b="1" dirty="0"/>
          </a:p>
          <a:p>
            <a:r>
              <a:rPr lang="en-US" altLang="ko-KR" sz="1200" b="1" dirty="0"/>
              <a:t>5. test data</a:t>
            </a:r>
            <a:r>
              <a:rPr lang="ko-KR" altLang="en-US" sz="1200" b="1" dirty="0"/>
              <a:t> 이용한 모델 성능 평가</a:t>
            </a:r>
            <a:r>
              <a:rPr lang="en-US" altLang="ko-KR" sz="1200" b="1" dirty="0"/>
              <a:t> : ROC curve, AUC </a:t>
            </a:r>
            <a:endParaRPr lang="ko-KR" altLang="en-US" sz="1200" b="1" dirty="0"/>
          </a:p>
        </p:txBody>
      </p:sp>
      <p:sp>
        <p:nvSpPr>
          <p:cNvPr id="6" name="직사각형 5">
            <a:extLst>
              <a:ext uri="{FF2B5EF4-FFF2-40B4-BE49-F238E27FC236}">
                <a16:creationId xmlns:a16="http://schemas.microsoft.com/office/drawing/2014/main" id="{B4DDE126-8E9F-48F8-A18B-D031A25E10A0}"/>
              </a:ext>
            </a:extLst>
          </p:cNvPr>
          <p:cNvSpPr/>
          <p:nvPr/>
        </p:nvSpPr>
        <p:spPr>
          <a:xfrm>
            <a:off x="971600" y="4225247"/>
            <a:ext cx="5886450" cy="276999"/>
          </a:xfrm>
          <a:prstGeom prst="rect">
            <a:avLst/>
          </a:prstGeom>
        </p:spPr>
        <p:txBody>
          <a:bodyPr wrap="square">
            <a:spAutoFit/>
          </a:bodyPr>
          <a:lstStyle/>
          <a:p>
            <a:r>
              <a:rPr lang="en-US" altLang="ko-KR" sz="1200" dirty="0"/>
              <a:t>https://ml-cheatsheet.readthedocs.io/en/latest/logistic_regression.html#id12</a:t>
            </a:r>
            <a:endParaRPr lang="ko-KR" altLang="en-US" sz="1200" dirty="0"/>
          </a:p>
        </p:txBody>
      </p:sp>
      <p:sp>
        <p:nvSpPr>
          <p:cNvPr id="11" name="제목 1">
            <a:extLst>
              <a:ext uri="{FF2B5EF4-FFF2-40B4-BE49-F238E27FC236}">
                <a16:creationId xmlns:a16="http://schemas.microsoft.com/office/drawing/2014/main" id="{7DF311A0-7AFB-4408-B9B5-685521C8E65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2" name="직사각형 11">
            <a:extLst>
              <a:ext uri="{FF2B5EF4-FFF2-40B4-BE49-F238E27FC236}">
                <a16:creationId xmlns:a16="http://schemas.microsoft.com/office/drawing/2014/main" id="{E85887CD-A5B5-48B0-833A-78A45497A347}"/>
              </a:ext>
            </a:extLst>
          </p:cNvPr>
          <p:cNvSpPr/>
          <p:nvPr/>
        </p:nvSpPr>
        <p:spPr>
          <a:xfrm>
            <a:off x="2627784" y="437645"/>
            <a:ext cx="4671472" cy="369332"/>
          </a:xfrm>
          <a:prstGeom prst="rect">
            <a:avLst/>
          </a:prstGeom>
        </p:spPr>
        <p:txBody>
          <a:bodyPr wrap="none">
            <a:spAutoFit/>
          </a:bodyPr>
          <a:lstStyle/>
          <a:p>
            <a:r>
              <a:rPr lang="ko-KR" altLang="en-US" dirty="0">
                <a:solidFill>
                  <a:srgbClr val="000000"/>
                </a:solidFill>
                <a:latin typeface="Malgun Gothic" panose="020B0503020000020004" pitchFamily="50" charset="-127"/>
                <a:ea typeface="Malgun Gothic" panose="020B0503020000020004" pitchFamily="50" charset="-127"/>
              </a:rPr>
              <a:t>로지스틱 회귀분석 </a:t>
            </a:r>
            <a:r>
              <a:rPr lang="en-US" altLang="ko-KR" dirty="0">
                <a:solidFill>
                  <a:srgbClr val="000000"/>
                </a:solidFill>
                <a:latin typeface="Malgun Gothic" panose="020B0503020000020004" pitchFamily="50" charset="-127"/>
                <a:ea typeface="Malgun Gothic" panose="020B0503020000020004" pitchFamily="50" charset="-127"/>
              </a:rPr>
              <a:t>(L</a:t>
            </a:r>
            <a:r>
              <a:rPr lang="en-US" altLang="ko-KR" dirty="0"/>
              <a:t>ogistic Regression) </a:t>
            </a:r>
            <a:r>
              <a:rPr lang="ko-KR" altLang="en-US" dirty="0"/>
              <a:t>과정</a:t>
            </a:r>
          </a:p>
        </p:txBody>
      </p:sp>
      <p:sp>
        <p:nvSpPr>
          <p:cNvPr id="15" name="TextBox 14">
            <a:extLst>
              <a:ext uri="{FF2B5EF4-FFF2-40B4-BE49-F238E27FC236}">
                <a16:creationId xmlns:a16="http://schemas.microsoft.com/office/drawing/2014/main" id="{3237A67D-4401-494B-A366-A0B62AB57031}"/>
              </a:ext>
            </a:extLst>
          </p:cNvPr>
          <p:cNvSpPr txBox="1"/>
          <p:nvPr/>
        </p:nvSpPr>
        <p:spPr>
          <a:xfrm>
            <a:off x="7591971" y="136525"/>
            <a:ext cx="140317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과정별 이해</a:t>
            </a:r>
          </a:p>
        </p:txBody>
      </p:sp>
      <p:sp>
        <p:nvSpPr>
          <p:cNvPr id="16" name="직사각형 15">
            <a:extLst>
              <a:ext uri="{FF2B5EF4-FFF2-40B4-BE49-F238E27FC236}">
                <a16:creationId xmlns:a16="http://schemas.microsoft.com/office/drawing/2014/main" id="{47448CA6-159F-4AC4-BA06-8A1A06CB54BE}"/>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Tree>
    <p:extLst>
      <p:ext uri="{BB962C8B-B14F-4D97-AF65-F5344CB8AC3E}">
        <p14:creationId xmlns:p14="http://schemas.microsoft.com/office/powerpoint/2010/main" val="4135773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8D0E0E42-A81B-4334-A678-DBD3E64A41AA}"/>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F6194F5C-8B6E-4AC0-984E-C92DC69A9836}"/>
              </a:ext>
            </a:extLst>
          </p:cNvPr>
          <p:cNvSpPr>
            <a:spLocks noGrp="1"/>
          </p:cNvSpPr>
          <p:nvPr>
            <p:ph type="sldNum" sz="quarter" idx="12"/>
          </p:nvPr>
        </p:nvSpPr>
        <p:spPr/>
        <p:txBody>
          <a:bodyPr/>
          <a:lstStyle/>
          <a:p>
            <a:fld id="{DE77BB65-F969-4654-BF30-45C70C1BE112}" type="slidenum">
              <a:rPr lang="ko-KR" altLang="en-US" smtClean="0"/>
              <a:pPr/>
              <a:t>12</a:t>
            </a:fld>
            <a:endParaRPr lang="ko-KR" altLang="en-US"/>
          </a:p>
        </p:txBody>
      </p:sp>
      <p:sp>
        <p:nvSpPr>
          <p:cNvPr id="6" name="제목 1">
            <a:extLst>
              <a:ext uri="{FF2B5EF4-FFF2-40B4-BE49-F238E27FC236}">
                <a16:creationId xmlns:a16="http://schemas.microsoft.com/office/drawing/2014/main" id="{9B451CD1-F9EE-4E38-8EEA-BA6AF5B5E4A1}"/>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95C7F981-8F75-41D4-95E6-B16EF7428617}"/>
              </a:ext>
            </a:extLst>
          </p:cNvPr>
          <p:cNvSpPr/>
          <p:nvPr/>
        </p:nvSpPr>
        <p:spPr>
          <a:xfrm>
            <a:off x="398492" y="1845372"/>
            <a:ext cx="8604448" cy="2274597"/>
          </a:xfrm>
          <a:prstGeom prst="rect">
            <a:avLst/>
          </a:prstGeom>
          <a:ln>
            <a:solidFill>
              <a:schemeClr val="accent1"/>
            </a:solidFill>
          </a:ln>
        </p:spPr>
        <p:txBody>
          <a:bodyPr wrap="square">
            <a:spAutoFit/>
          </a:bodyPr>
          <a:lstStyle/>
          <a:p>
            <a:pPr>
              <a:lnSpc>
                <a:spcPct val="150000"/>
              </a:lnSpc>
            </a:pPr>
            <a:r>
              <a:rPr lang="ko-KR" altLang="en-US" sz="1200" b="1" dirty="0"/>
              <a:t>효과크기</a:t>
            </a:r>
            <a:r>
              <a:rPr lang="en-US" altLang="ko-KR" sz="1200" b="1" dirty="0"/>
              <a:t>( Effect Sizes)</a:t>
            </a:r>
          </a:p>
          <a:p>
            <a:pPr>
              <a:lnSpc>
                <a:spcPct val="150000"/>
              </a:lnSpc>
            </a:pPr>
            <a:r>
              <a:rPr lang="ko-KR" altLang="en-US" sz="1200" dirty="0"/>
              <a:t>효과크기는 ‘</a:t>
            </a:r>
            <a:r>
              <a:rPr lang="en-US" altLang="ko-KR" sz="1200" dirty="0"/>
              <a:t>standardized measure of the size of the mean difference or the relationship among the study groups’</a:t>
            </a:r>
            <a:r>
              <a:rPr lang="ko-KR" altLang="en-US" sz="1200" dirty="0"/>
              <a:t>이라고 정의</a:t>
            </a:r>
            <a:endParaRPr lang="en-US" altLang="ko-KR" sz="1200" dirty="0"/>
          </a:p>
          <a:p>
            <a:pPr>
              <a:lnSpc>
                <a:spcPct val="150000"/>
              </a:lnSpc>
            </a:pPr>
            <a:r>
              <a:rPr lang="en-US" altLang="ko-KR" sz="1200" dirty="0"/>
              <a:t> </a:t>
            </a:r>
            <a:r>
              <a:rPr lang="ko-KR" altLang="en-US" sz="1200" dirty="0"/>
              <a:t>비교하려는 집단들 사이의 차이 혹은 관계를 나타내는 ‘표준화된 </a:t>
            </a:r>
            <a:r>
              <a:rPr lang="ko-KR" altLang="en-US" sz="1200" dirty="0" err="1"/>
              <a:t>지표’를</a:t>
            </a:r>
            <a:r>
              <a:rPr lang="ko-KR" altLang="en-US" sz="1200" dirty="0"/>
              <a:t> 의미한다</a:t>
            </a:r>
            <a:r>
              <a:rPr lang="en-US" altLang="ko-KR" sz="1200" dirty="0"/>
              <a:t>. </a:t>
            </a:r>
          </a:p>
          <a:p>
            <a:pPr>
              <a:lnSpc>
                <a:spcPct val="150000"/>
              </a:lnSpc>
            </a:pPr>
            <a:r>
              <a:rPr lang="en-US" altLang="ko-KR" sz="1200" dirty="0"/>
              <a:t>P</a:t>
            </a:r>
            <a:r>
              <a:rPr lang="ko-KR" altLang="en-US" sz="1200" dirty="0"/>
              <a:t>값은 “관찰된 현상이 기존에 알려진 확률 분포와 비교해 볼 때 어느 정도로 우연히 </a:t>
            </a:r>
            <a:r>
              <a:rPr lang="ko-KR" altLang="en-US" sz="1200" dirty="0" err="1"/>
              <a:t>발생하는가”에</a:t>
            </a:r>
            <a:r>
              <a:rPr lang="ko-KR" altLang="en-US" sz="1200" dirty="0"/>
              <a:t> 대한 확률적 의미를 가진다</a:t>
            </a:r>
            <a:r>
              <a:rPr lang="en-US" altLang="ko-KR" sz="1200" dirty="0"/>
              <a:t>.</a:t>
            </a:r>
          </a:p>
          <a:p>
            <a:pPr>
              <a:lnSpc>
                <a:spcPct val="150000"/>
              </a:lnSpc>
            </a:pPr>
            <a:r>
              <a:rPr lang="ko-KR" altLang="en-US" sz="1200" dirty="0"/>
              <a:t>효과크기는 실제 관찰된 데이터에서 비교하려는 집단 사이의 차이</a:t>
            </a:r>
            <a:r>
              <a:rPr lang="en-US" altLang="ko-KR" sz="1200" dirty="0"/>
              <a:t>(</a:t>
            </a:r>
            <a:r>
              <a:rPr lang="ko-KR" altLang="en-US" sz="1200" dirty="0"/>
              <a:t>혹은 연관성</a:t>
            </a:r>
            <a:r>
              <a:rPr lang="en-US" altLang="ko-KR" sz="1200" dirty="0"/>
              <a:t>)</a:t>
            </a:r>
            <a:r>
              <a:rPr lang="ko-KR" altLang="en-US" sz="1200" dirty="0"/>
              <a:t>을 직접적으로 기술해 준다는 장점이 있다</a:t>
            </a:r>
            <a:r>
              <a:rPr lang="en-US" altLang="ko-KR" sz="1200" dirty="0"/>
              <a:t>. </a:t>
            </a:r>
          </a:p>
          <a:p>
            <a:pPr>
              <a:lnSpc>
                <a:spcPct val="150000"/>
              </a:lnSpc>
            </a:pPr>
            <a:r>
              <a:rPr lang="ko-KR" altLang="en-US" sz="1200" b="1" dirty="0"/>
              <a:t> </a:t>
            </a:r>
            <a:r>
              <a:rPr lang="en-US" altLang="ko-KR" sz="1200" b="1" dirty="0">
                <a:sym typeface="Wingdings" panose="05000000000000000000" pitchFamily="2" charset="2"/>
              </a:rPr>
              <a:t> </a:t>
            </a:r>
            <a:r>
              <a:rPr lang="ko-KR" altLang="en-US" sz="1200" dirty="0"/>
              <a:t>효과크기가 </a:t>
            </a:r>
            <a:r>
              <a:rPr lang="en-US" altLang="ko-KR" sz="1200" dirty="0"/>
              <a:t>0</a:t>
            </a:r>
            <a:r>
              <a:rPr lang="ko-KR" altLang="en-US" sz="1200" dirty="0"/>
              <a:t>이라는 것은 비교 집단들 사이의 차이</a:t>
            </a:r>
            <a:r>
              <a:rPr lang="en-US" altLang="ko-KR" sz="1200" dirty="0"/>
              <a:t>(</a:t>
            </a:r>
            <a:r>
              <a:rPr lang="ko-KR" altLang="en-US" sz="1200" dirty="0"/>
              <a:t>혹은 연관성</a:t>
            </a:r>
            <a:r>
              <a:rPr lang="en-US" altLang="ko-KR" sz="1200" dirty="0"/>
              <a:t>)</a:t>
            </a:r>
            <a:r>
              <a:rPr lang="ko-KR" altLang="en-US" sz="1200" dirty="0"/>
              <a:t>가 없다는 것을 의미하여 </a:t>
            </a:r>
            <a:r>
              <a:rPr lang="ko-KR" altLang="en-US" sz="1200" dirty="0" err="1"/>
              <a:t>귀무가설</a:t>
            </a:r>
            <a:r>
              <a:rPr lang="ko-KR" altLang="en-US" sz="1200" dirty="0"/>
              <a:t> 하에서 “효과크기</a:t>
            </a:r>
            <a:r>
              <a:rPr lang="en-US" altLang="ko-KR" sz="1200" dirty="0"/>
              <a:t>= 0”</a:t>
            </a:r>
            <a:r>
              <a:rPr lang="ko-KR" altLang="en-US" sz="1200" dirty="0"/>
              <a:t>이 된다</a:t>
            </a:r>
            <a:r>
              <a:rPr lang="en-US" altLang="ko-KR" sz="1200" dirty="0"/>
              <a:t>. </a:t>
            </a:r>
            <a:r>
              <a:rPr lang="ko-KR" altLang="en-US" sz="1200" dirty="0"/>
              <a:t>평균치 비교의 경우 비교하려는 집 단 사이에 평균 차이가 클수록 효과크기는 커지게 된다</a:t>
            </a:r>
            <a:r>
              <a:rPr lang="en-US" altLang="ko-KR" sz="1200" dirty="0"/>
              <a:t>. </a:t>
            </a:r>
          </a:p>
          <a:p>
            <a:pPr>
              <a:lnSpc>
                <a:spcPct val="150000"/>
              </a:lnSpc>
            </a:pPr>
            <a:r>
              <a:rPr lang="ko-KR" altLang="en-US" sz="1200" b="1" i="1" dirty="0"/>
              <a:t>추론 통계에서 주로 </a:t>
            </a:r>
            <a:r>
              <a:rPr lang="en-US" altLang="ko-KR" sz="1200" b="1" i="1" dirty="0"/>
              <a:t>P</a:t>
            </a:r>
            <a:r>
              <a:rPr lang="ko-KR" altLang="en-US" sz="1200" b="1" i="1" dirty="0"/>
              <a:t>값이 사용된다면</a:t>
            </a:r>
            <a:r>
              <a:rPr lang="en-US" altLang="ko-KR" sz="1200" b="1" i="1" dirty="0"/>
              <a:t>, </a:t>
            </a:r>
            <a:r>
              <a:rPr lang="ko-KR" altLang="en-US" sz="1200" b="1" i="1" dirty="0"/>
              <a:t>기술통계에서는 효과크기가 사용되는 것이다</a:t>
            </a:r>
            <a:r>
              <a:rPr lang="en-US" altLang="ko-KR" sz="1200" b="1" i="1" dirty="0"/>
              <a:t>.</a:t>
            </a:r>
            <a:endParaRPr lang="ko-KR" altLang="en-US" sz="1200" b="1" i="1" dirty="0"/>
          </a:p>
        </p:txBody>
      </p:sp>
      <p:sp>
        <p:nvSpPr>
          <p:cNvPr id="7" name="직사각형 6">
            <a:extLst>
              <a:ext uri="{FF2B5EF4-FFF2-40B4-BE49-F238E27FC236}">
                <a16:creationId xmlns:a16="http://schemas.microsoft.com/office/drawing/2014/main" id="{A12A6F05-3587-4609-919F-BD5111D0C643}"/>
              </a:ext>
            </a:extLst>
          </p:cNvPr>
          <p:cNvSpPr/>
          <p:nvPr/>
        </p:nvSpPr>
        <p:spPr>
          <a:xfrm>
            <a:off x="299852" y="967754"/>
            <a:ext cx="8065889" cy="646331"/>
          </a:xfrm>
          <a:prstGeom prst="rect">
            <a:avLst/>
          </a:prstGeom>
        </p:spPr>
        <p:txBody>
          <a:bodyPr wrap="square">
            <a:spAutoFit/>
          </a:bodyPr>
          <a:lstStyle/>
          <a:p>
            <a:r>
              <a:rPr lang="ko-KR" altLang="en-US" sz="1200" b="1" i="1" u="sng" dirty="0"/>
              <a:t>표본 수가 수천만 개 상황을 </a:t>
            </a:r>
            <a:r>
              <a:rPr lang="ko-KR" altLang="en-US" sz="1200" b="1" i="1" dirty="0"/>
              <a:t>가정하면</a:t>
            </a:r>
            <a:r>
              <a:rPr lang="en-US" altLang="ko-KR" sz="1200" b="1" i="1" dirty="0"/>
              <a:t>, </a:t>
            </a:r>
          </a:p>
          <a:p>
            <a:r>
              <a:rPr lang="ko-KR" altLang="en-US" sz="1200" b="1" i="1" dirty="0"/>
              <a:t>비교하려는 집단 사이의 실제 차이 혹은 연관성이 매우 적은 상황에서도 </a:t>
            </a:r>
            <a:r>
              <a:rPr lang="en-US" altLang="ko-KR" sz="1200" b="1" i="1" dirty="0"/>
              <a:t>overpower</a:t>
            </a:r>
            <a:r>
              <a:rPr lang="ko-KR" altLang="en-US" sz="1200" b="1" i="1" dirty="0"/>
              <a:t>의 문제가 발생한다</a:t>
            </a:r>
            <a:r>
              <a:rPr lang="en-US" altLang="ko-KR" sz="1200" b="1" i="1" dirty="0">
                <a:sym typeface="Wingdings" panose="05000000000000000000" pitchFamily="2" charset="2"/>
              </a:rPr>
              <a:t> </a:t>
            </a:r>
            <a:r>
              <a:rPr lang="ko-KR" altLang="en-US" sz="1200" b="1" i="1" dirty="0">
                <a:sym typeface="Wingdings" panose="05000000000000000000" pitchFamily="2" charset="2"/>
              </a:rPr>
              <a:t>이 경우</a:t>
            </a:r>
            <a:r>
              <a:rPr lang="ko-KR" altLang="en-US" sz="1200" b="1" i="1" dirty="0"/>
              <a:t> </a:t>
            </a:r>
            <a:r>
              <a:rPr lang="en-US" altLang="ko-KR" sz="1200" b="1" i="1" dirty="0"/>
              <a:t>p</a:t>
            </a:r>
            <a:r>
              <a:rPr lang="ko-KR" altLang="en-US" sz="1200" b="1" i="1" dirty="0"/>
              <a:t>값이 유의수준보다 작은 값으로 나와 통계적으로 유의하게 되는 문제점</a:t>
            </a:r>
            <a:endParaRPr lang="ko-KR" altLang="en-US" sz="1200" dirty="0"/>
          </a:p>
        </p:txBody>
      </p:sp>
      <p:sp>
        <p:nvSpPr>
          <p:cNvPr id="9" name="직사각형 8">
            <a:extLst>
              <a:ext uri="{FF2B5EF4-FFF2-40B4-BE49-F238E27FC236}">
                <a16:creationId xmlns:a16="http://schemas.microsoft.com/office/drawing/2014/main" id="{6F3E66C0-8883-463A-92B8-F08D59E29F47}"/>
              </a:ext>
            </a:extLst>
          </p:cNvPr>
          <p:cNvSpPr/>
          <p:nvPr/>
        </p:nvSpPr>
        <p:spPr>
          <a:xfrm>
            <a:off x="323528" y="4357337"/>
            <a:ext cx="8065888" cy="461665"/>
          </a:xfrm>
          <a:prstGeom prst="rect">
            <a:avLst/>
          </a:prstGeom>
        </p:spPr>
        <p:txBody>
          <a:bodyPr wrap="square">
            <a:spAutoFit/>
          </a:bodyPr>
          <a:lstStyle/>
          <a:p>
            <a:r>
              <a:rPr lang="en-US" altLang="ko-KR" sz="1200" dirty="0"/>
              <a:t>https://www.researchgate.net/publication/276462375_Understanding_Effect_Sizes/fulltext/55d8fa9b08aeb38e8a87bc9a/Understanding-Effect-Sizes.pdf</a:t>
            </a:r>
            <a:endParaRPr lang="ko-KR" altLang="en-US" sz="1200" dirty="0"/>
          </a:p>
        </p:txBody>
      </p:sp>
      <p:sp>
        <p:nvSpPr>
          <p:cNvPr id="5" name="직사각형 4">
            <a:extLst>
              <a:ext uri="{FF2B5EF4-FFF2-40B4-BE49-F238E27FC236}">
                <a16:creationId xmlns:a16="http://schemas.microsoft.com/office/drawing/2014/main" id="{7F5D9B21-ED77-4E90-B88B-70E082F54750}"/>
              </a:ext>
            </a:extLst>
          </p:cNvPr>
          <p:cNvSpPr/>
          <p:nvPr/>
        </p:nvSpPr>
        <p:spPr>
          <a:xfrm>
            <a:off x="337330" y="4834127"/>
            <a:ext cx="8065888" cy="1166601"/>
          </a:xfrm>
          <a:prstGeom prst="rect">
            <a:avLst/>
          </a:prstGeom>
        </p:spPr>
        <p:txBody>
          <a:bodyPr wrap="square">
            <a:spAutoFit/>
          </a:bodyPr>
          <a:lstStyle/>
          <a:p>
            <a:pPr>
              <a:lnSpc>
                <a:spcPct val="150000"/>
              </a:lnSpc>
            </a:pPr>
            <a:r>
              <a:rPr lang="ko-KR" altLang="en-US" sz="1200" dirty="0"/>
              <a:t>고혈압약제 </a:t>
            </a:r>
            <a:r>
              <a:rPr lang="en-US" altLang="ko-KR" sz="1200" dirty="0"/>
              <a:t>A</a:t>
            </a:r>
            <a:r>
              <a:rPr lang="ko-KR" altLang="en-US" sz="1200" dirty="0"/>
              <a:t>와 </a:t>
            </a:r>
            <a:r>
              <a:rPr lang="en-US" altLang="ko-KR" sz="1200" dirty="0"/>
              <a:t>B </a:t>
            </a:r>
            <a:r>
              <a:rPr lang="ko-KR" altLang="en-US" sz="1200" dirty="0"/>
              <a:t>의 효과를 비교하는 연구를 진행함에 있어 어떤 연구자는 </a:t>
            </a:r>
            <a:r>
              <a:rPr lang="en-US" altLang="ko-KR" sz="1200" dirty="0"/>
              <a:t>10 mmHg</a:t>
            </a:r>
            <a:r>
              <a:rPr lang="ko-KR" altLang="en-US" sz="1200" dirty="0"/>
              <a:t>의 기준으로 유의하다고 판정하고</a:t>
            </a:r>
            <a:r>
              <a:rPr lang="en-US" altLang="ko-KR" sz="1200" dirty="0"/>
              <a:t>, </a:t>
            </a:r>
            <a:r>
              <a:rPr lang="ko-KR" altLang="en-US" sz="1200" dirty="0"/>
              <a:t>다른 연구자는 </a:t>
            </a:r>
            <a:r>
              <a:rPr lang="en-US" altLang="ko-KR" sz="1200" dirty="0"/>
              <a:t>5 mmHg</a:t>
            </a:r>
            <a:r>
              <a:rPr lang="ko-KR" altLang="en-US" sz="1200" dirty="0"/>
              <a:t>의 기준으로 유의하다고 판정한다고 할 때</a:t>
            </a:r>
            <a:r>
              <a:rPr lang="en-US" altLang="ko-KR" sz="1200" dirty="0"/>
              <a:t>, </a:t>
            </a:r>
            <a:r>
              <a:rPr lang="ko-KR" altLang="en-US" sz="1200" dirty="0"/>
              <a:t>실제 연구에서 두 약제의 혈압 강하효과가 </a:t>
            </a:r>
            <a:r>
              <a:rPr lang="en-US" altLang="ko-KR" sz="1200" dirty="0"/>
              <a:t>8 mmHg </a:t>
            </a:r>
            <a:r>
              <a:rPr lang="ko-KR" altLang="en-US" sz="1200" dirty="0"/>
              <a:t>차이가 관찰되었다면</a:t>
            </a:r>
            <a:r>
              <a:rPr lang="en-US" altLang="ko-KR" sz="1200" dirty="0"/>
              <a:t>, </a:t>
            </a:r>
            <a:r>
              <a:rPr lang="ko-KR" altLang="en-US" sz="1200" dirty="0"/>
              <a:t>같은 연구 결과에 대해 두 연구자는 정반대의 연구 결론을 내리게 된다</a:t>
            </a:r>
            <a:r>
              <a:rPr lang="en-US" altLang="ko-KR" sz="1200" dirty="0"/>
              <a:t>. </a:t>
            </a:r>
          </a:p>
          <a:p>
            <a:pPr>
              <a:lnSpc>
                <a:spcPct val="150000"/>
              </a:lnSpc>
            </a:pPr>
            <a:r>
              <a:rPr lang="ko-KR" altLang="en-US" sz="1200" dirty="0"/>
              <a:t>이러한 논란을 줄이기 위해 비교하려는 집단 사이의 실제 차이를 기술하는 것이 필요하다</a:t>
            </a:r>
            <a:r>
              <a:rPr lang="en-US" altLang="ko-KR" sz="1200" dirty="0"/>
              <a:t>. </a:t>
            </a:r>
          </a:p>
        </p:txBody>
      </p:sp>
      <p:sp>
        <p:nvSpPr>
          <p:cNvPr id="10" name="TextBox 9">
            <a:extLst>
              <a:ext uri="{FF2B5EF4-FFF2-40B4-BE49-F238E27FC236}">
                <a16:creationId xmlns:a16="http://schemas.microsoft.com/office/drawing/2014/main" id="{1183B29D-3FDA-4B66-9D5B-B3CC2B9E996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
        <p:nvSpPr>
          <p:cNvPr id="11" name="제목 1">
            <a:extLst>
              <a:ext uri="{FF2B5EF4-FFF2-40B4-BE49-F238E27FC236}">
                <a16:creationId xmlns:a16="http://schemas.microsoft.com/office/drawing/2014/main" id="{DBE913D7-F655-48AC-8890-12E37F4CCA3F}"/>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사전 준비 </a:t>
            </a:r>
            <a:endParaRPr lang="ko-KR" altLang="en-US" sz="1500" dirty="0"/>
          </a:p>
        </p:txBody>
      </p:sp>
    </p:spTree>
    <p:extLst>
      <p:ext uri="{BB962C8B-B14F-4D97-AF65-F5344CB8AC3E}">
        <p14:creationId xmlns:p14="http://schemas.microsoft.com/office/powerpoint/2010/main" val="12087182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B789C5EE-F960-49D8-ADCA-38E1F620AD96}"/>
              </a:ext>
            </a:extLst>
          </p:cNvPr>
          <p:cNvSpPr/>
          <p:nvPr/>
        </p:nvSpPr>
        <p:spPr>
          <a:xfrm>
            <a:off x="522528" y="1125741"/>
            <a:ext cx="7937904" cy="1166601"/>
          </a:xfrm>
          <a:prstGeom prst="rect">
            <a:avLst/>
          </a:prstGeom>
          <a:ln>
            <a:solidFill>
              <a:schemeClr val="accent1"/>
            </a:solidFill>
          </a:ln>
        </p:spPr>
        <p:txBody>
          <a:bodyPr wrap="square">
            <a:spAutoFit/>
          </a:bodyPr>
          <a:lstStyle/>
          <a:p>
            <a:pPr>
              <a:lnSpc>
                <a:spcPct val="150000"/>
              </a:lnSpc>
            </a:pPr>
            <a:r>
              <a:rPr lang="en-US" altLang="ko-KR" sz="1200" b="1" dirty="0">
                <a:latin typeface="+mj-ea"/>
                <a:ea typeface="+mj-ea"/>
              </a:rPr>
              <a:t>1.</a:t>
            </a:r>
            <a:r>
              <a:rPr lang="ko-KR" altLang="en-US" sz="1200" dirty="0">
                <a:latin typeface="+mj-ea"/>
                <a:ea typeface="+mj-ea"/>
              </a:rPr>
              <a:t>회귀계수 추정 </a:t>
            </a:r>
            <a:r>
              <a:rPr lang="en-US" altLang="ko-KR" sz="1200" dirty="0">
                <a:latin typeface="+mj-ea"/>
                <a:ea typeface="+mj-ea"/>
              </a:rPr>
              <a:t>: Maximum Likelihood Estimation </a:t>
            </a:r>
            <a:r>
              <a:rPr lang="en-US" altLang="ko-KR" sz="1200" b="1" dirty="0">
                <a:latin typeface="+mj-ea"/>
                <a:ea typeface="+mj-ea"/>
              </a:rPr>
              <a:t>(</a:t>
            </a:r>
            <a:r>
              <a:rPr lang="ko-KR" altLang="en-US" sz="1200" b="1" dirty="0" err="1">
                <a:latin typeface="+mj-ea"/>
                <a:ea typeface="+mj-ea"/>
              </a:rPr>
              <a:t>최대우도추정법</a:t>
            </a:r>
            <a:r>
              <a:rPr lang="en-US" altLang="ko-KR" sz="1200" b="1" dirty="0">
                <a:latin typeface="+mj-ea"/>
                <a:ea typeface="+mj-ea"/>
              </a:rPr>
              <a:t>/</a:t>
            </a:r>
            <a:r>
              <a:rPr lang="ko-KR" altLang="en-US" sz="1200" b="1" dirty="0" err="1">
                <a:latin typeface="+mj-ea"/>
                <a:ea typeface="+mj-ea"/>
              </a:rPr>
              <a:t>최우추정법</a:t>
            </a:r>
            <a:r>
              <a:rPr lang="en-US" altLang="ko-KR" sz="1200" b="1" dirty="0">
                <a:latin typeface="+mj-ea"/>
                <a:ea typeface="+mj-ea"/>
              </a:rPr>
              <a:t>)</a:t>
            </a:r>
          </a:p>
          <a:p>
            <a:pPr marL="128588" indent="-128588">
              <a:lnSpc>
                <a:spcPct val="150000"/>
              </a:lnSpc>
              <a:buFont typeface="Arial" panose="020B0604020202020204" pitchFamily="34" charset="0"/>
              <a:buChar char="•"/>
            </a:pPr>
            <a:r>
              <a:rPr lang="ko-KR" altLang="en-US" sz="1200" dirty="0"/>
              <a:t>우도</a:t>
            </a:r>
            <a:r>
              <a:rPr lang="en-US" altLang="ko-KR" sz="1200" dirty="0"/>
              <a:t>(</a:t>
            </a:r>
            <a:r>
              <a:rPr lang="en-US" altLang="ko-KR" sz="1200" dirty="0">
                <a:latin typeface="-apple-system"/>
              </a:rPr>
              <a:t>likelihood)</a:t>
            </a:r>
            <a:r>
              <a:rPr lang="ko-KR" altLang="en-US" sz="1200" dirty="0"/>
              <a:t>를 최대화하는 방향으로 </a:t>
            </a:r>
            <a:r>
              <a:rPr lang="ko-KR" altLang="en-US" sz="1200" dirty="0" err="1"/>
              <a:t>모수를</a:t>
            </a:r>
            <a:r>
              <a:rPr lang="ko-KR" altLang="en-US" sz="1200" dirty="0"/>
              <a:t> 추정하는 방법</a:t>
            </a:r>
            <a:endParaRPr lang="en-US" altLang="ko-KR" sz="1200" dirty="0"/>
          </a:p>
          <a:p>
            <a:pPr marL="128588" indent="-128588">
              <a:lnSpc>
                <a:spcPct val="150000"/>
              </a:lnSpc>
              <a:buFont typeface="Arial" panose="020B0604020202020204" pitchFamily="34" charset="0"/>
              <a:buChar char="•"/>
            </a:pPr>
            <a:r>
              <a:rPr lang="ko-KR" altLang="en-US" sz="1200" dirty="0" err="1"/>
              <a:t>우도가</a:t>
            </a:r>
            <a:r>
              <a:rPr lang="ko-KR" altLang="en-US" sz="1200" dirty="0"/>
              <a:t> 높다는 것은 해당 </a:t>
            </a:r>
            <a:r>
              <a:rPr lang="ko-KR" altLang="en-US" sz="1200" dirty="0" err="1"/>
              <a:t>모수를</a:t>
            </a:r>
            <a:r>
              <a:rPr lang="ko-KR" altLang="en-US" sz="1200" dirty="0"/>
              <a:t> 가진 분포가 관측치에 적합하다는 의미</a:t>
            </a:r>
            <a:endParaRPr lang="en-US" altLang="ko-KR" sz="1200" dirty="0"/>
          </a:p>
          <a:p>
            <a:pPr marL="128588" indent="-128588">
              <a:lnSpc>
                <a:spcPct val="150000"/>
              </a:lnSpc>
              <a:buFont typeface="Arial" panose="020B0604020202020204" pitchFamily="34" charset="0"/>
              <a:buChar char="•"/>
            </a:pPr>
            <a:r>
              <a:rPr lang="ko-KR" altLang="en-US" sz="1200" dirty="0"/>
              <a:t> </a:t>
            </a:r>
            <a:r>
              <a:rPr lang="ko-KR" altLang="en-US" sz="1200" dirty="0" err="1"/>
              <a:t>우도를</a:t>
            </a:r>
            <a:r>
              <a:rPr lang="ko-KR" altLang="en-US" sz="1200" dirty="0"/>
              <a:t> 최대가 되는 </a:t>
            </a:r>
            <a:r>
              <a:rPr lang="ko-KR" altLang="en-US" sz="1200" dirty="0" err="1"/>
              <a:t>모수를</a:t>
            </a:r>
            <a:r>
              <a:rPr lang="ko-KR" altLang="en-US" sz="1200" dirty="0"/>
              <a:t> 찾는 의미는 해당 데이터를 잘 설명하는 분포를 찾게 되는 것 </a:t>
            </a:r>
            <a:r>
              <a:rPr lang="en-US" altLang="ko-KR" sz="1200" dirty="0"/>
              <a:t>(</a:t>
            </a:r>
            <a:r>
              <a:rPr lang="ko-KR" altLang="en-US" sz="1200" dirty="0"/>
              <a:t>아래 그림 참조</a:t>
            </a:r>
            <a:r>
              <a:rPr lang="en-US" altLang="ko-KR" sz="1200" dirty="0"/>
              <a:t>)</a:t>
            </a:r>
            <a:endParaRPr lang="en-US" altLang="ko-KR" sz="1200" dirty="0">
              <a:latin typeface="+mj-ea"/>
              <a:ea typeface="+mj-ea"/>
            </a:endParaRPr>
          </a:p>
        </p:txBody>
      </p:sp>
      <p:sp>
        <p:nvSpPr>
          <p:cNvPr id="11" name="바닥글 개체 틀 10">
            <a:extLst>
              <a:ext uri="{FF2B5EF4-FFF2-40B4-BE49-F238E27FC236}">
                <a16:creationId xmlns:a16="http://schemas.microsoft.com/office/drawing/2014/main" id="{236A4336-7616-4829-8978-9E4265469798}"/>
              </a:ext>
            </a:extLst>
          </p:cNvPr>
          <p:cNvSpPr>
            <a:spLocks noGrp="1"/>
          </p:cNvSpPr>
          <p:nvPr>
            <p:ph type="ftr" sz="quarter" idx="11"/>
          </p:nvPr>
        </p:nvSpPr>
        <p:spPr/>
        <p:txBody>
          <a:bodyPr/>
          <a:lstStyle/>
          <a:p>
            <a:r>
              <a:rPr lang="en-US" altLang="ko-KR"/>
              <a:t>UBION PBL- FBA</a:t>
            </a:r>
            <a:endParaRPr lang="ko-KR" altLang="en-US"/>
          </a:p>
        </p:txBody>
      </p:sp>
      <p:sp>
        <p:nvSpPr>
          <p:cNvPr id="18" name="슬라이드 번호 개체 틀 17">
            <a:extLst>
              <a:ext uri="{FF2B5EF4-FFF2-40B4-BE49-F238E27FC236}">
                <a16:creationId xmlns:a16="http://schemas.microsoft.com/office/drawing/2014/main" id="{870B9373-2A12-410E-BB33-C49FAB28A6A2}"/>
              </a:ext>
            </a:extLst>
          </p:cNvPr>
          <p:cNvSpPr>
            <a:spLocks noGrp="1"/>
          </p:cNvSpPr>
          <p:nvPr>
            <p:ph type="sldNum" sz="quarter" idx="12"/>
          </p:nvPr>
        </p:nvSpPr>
        <p:spPr/>
        <p:txBody>
          <a:bodyPr/>
          <a:lstStyle/>
          <a:p>
            <a:fld id="{DE77BB65-F969-4654-BF30-45C70C1BE112}" type="slidenum">
              <a:rPr lang="ko-KR" altLang="en-US" smtClean="0"/>
              <a:pPr/>
              <a:t>120</a:t>
            </a:fld>
            <a:endParaRPr lang="ko-KR" altLang="en-US"/>
          </a:p>
        </p:txBody>
      </p:sp>
      <p:sp>
        <p:nvSpPr>
          <p:cNvPr id="20" name="직사각형 19">
            <a:extLst>
              <a:ext uri="{FF2B5EF4-FFF2-40B4-BE49-F238E27FC236}">
                <a16:creationId xmlns:a16="http://schemas.microsoft.com/office/drawing/2014/main" id="{0928A444-9B5A-46C8-A3FE-97180860997D}"/>
              </a:ext>
            </a:extLst>
          </p:cNvPr>
          <p:cNvSpPr/>
          <p:nvPr/>
        </p:nvSpPr>
        <p:spPr>
          <a:xfrm>
            <a:off x="539664" y="3825461"/>
            <a:ext cx="7920768" cy="2211055"/>
          </a:xfrm>
          <a:prstGeom prst="rect">
            <a:avLst/>
          </a:prstGeom>
          <a:ln>
            <a:solidFill>
              <a:schemeClr val="accent1"/>
            </a:solidFill>
          </a:ln>
        </p:spPr>
        <p:txBody>
          <a:bodyPr wrap="square">
            <a:spAutoFit/>
          </a:bodyPr>
          <a:lstStyle/>
          <a:p>
            <a:r>
              <a:rPr lang="ko-KR" altLang="en-US" sz="1400" b="1" dirty="0">
                <a:latin typeface="+mj-ea"/>
                <a:ea typeface="+mj-ea"/>
              </a:rPr>
              <a:t>우도</a:t>
            </a:r>
            <a:r>
              <a:rPr lang="en-US" altLang="ko-KR" sz="1400" b="1" dirty="0">
                <a:latin typeface="+mj-ea"/>
                <a:ea typeface="+mj-ea"/>
              </a:rPr>
              <a:t>(likelihood)</a:t>
            </a:r>
            <a:endParaRPr lang="en-US" altLang="ko-KR" sz="1400" dirty="0">
              <a:solidFill>
                <a:srgbClr val="222222"/>
              </a:solidFill>
              <a:latin typeface="+mj-ea"/>
              <a:ea typeface="+mj-ea"/>
            </a:endParaRPr>
          </a:p>
          <a:p>
            <a:pPr>
              <a:lnSpc>
                <a:spcPct val="150000"/>
              </a:lnSpc>
              <a:buFont typeface="Arial" panose="020B0604020202020204" pitchFamily="34" charset="0"/>
              <a:buChar char="•"/>
            </a:pPr>
            <a:r>
              <a:rPr lang="ko-KR" altLang="en-US" sz="1200" dirty="0">
                <a:solidFill>
                  <a:srgbClr val="5C5C5C"/>
                </a:solidFill>
                <a:latin typeface="+mj-ea"/>
                <a:ea typeface="+mj-ea"/>
              </a:rPr>
              <a:t>확률 </a:t>
            </a:r>
            <a:r>
              <a:rPr lang="en-US" altLang="ko-KR" sz="1200" dirty="0">
                <a:solidFill>
                  <a:srgbClr val="5C5C5C"/>
                </a:solidFill>
                <a:latin typeface="+mj-ea"/>
                <a:ea typeface="+mj-ea"/>
              </a:rPr>
              <a:t>: </a:t>
            </a:r>
            <a:r>
              <a:rPr lang="ko-KR" altLang="en-US" sz="1200" dirty="0">
                <a:solidFill>
                  <a:srgbClr val="5C5C5C"/>
                </a:solidFill>
                <a:latin typeface="+mj-ea"/>
                <a:ea typeface="+mj-ea"/>
              </a:rPr>
              <a:t>분포가 정해지고</a:t>
            </a:r>
            <a:r>
              <a:rPr lang="en-US" altLang="ko-KR" sz="1200" dirty="0">
                <a:solidFill>
                  <a:srgbClr val="5C5C5C"/>
                </a:solidFill>
                <a:latin typeface="+mj-ea"/>
                <a:ea typeface="+mj-ea"/>
              </a:rPr>
              <a:t>, </a:t>
            </a:r>
            <a:r>
              <a:rPr lang="ko-KR" altLang="en-US" sz="1200" dirty="0">
                <a:solidFill>
                  <a:srgbClr val="5C5C5C"/>
                </a:solidFill>
                <a:latin typeface="+mj-ea"/>
                <a:ea typeface="+mj-ea"/>
              </a:rPr>
              <a:t>분포의 </a:t>
            </a:r>
            <a:r>
              <a:rPr lang="ko-KR" altLang="en-US" sz="1200" dirty="0" err="1">
                <a:solidFill>
                  <a:srgbClr val="5C5C5C"/>
                </a:solidFill>
                <a:latin typeface="+mj-ea"/>
                <a:ea typeface="+mj-ea"/>
              </a:rPr>
              <a:t>모수가</a:t>
            </a:r>
            <a:r>
              <a:rPr lang="ko-KR" altLang="en-US" sz="1200" dirty="0">
                <a:solidFill>
                  <a:srgbClr val="5C5C5C"/>
                </a:solidFill>
                <a:latin typeface="+mj-ea"/>
                <a:ea typeface="+mj-ea"/>
              </a:rPr>
              <a:t> </a:t>
            </a:r>
            <a:r>
              <a:rPr lang="ko-KR" altLang="en-US" sz="1200" dirty="0" err="1">
                <a:solidFill>
                  <a:srgbClr val="5C5C5C"/>
                </a:solidFill>
                <a:latin typeface="+mj-ea"/>
                <a:ea typeface="+mj-ea"/>
              </a:rPr>
              <a:t>정해졌을</a:t>
            </a:r>
            <a:r>
              <a:rPr lang="ko-KR" altLang="en-US" sz="1200" dirty="0">
                <a:solidFill>
                  <a:srgbClr val="5C5C5C"/>
                </a:solidFill>
                <a:latin typeface="+mj-ea"/>
                <a:ea typeface="+mj-ea"/>
              </a:rPr>
              <a:t> 때 관측치가 나올 가능성</a:t>
            </a:r>
          </a:p>
          <a:p>
            <a:pPr>
              <a:lnSpc>
                <a:spcPct val="150000"/>
              </a:lnSpc>
              <a:buFont typeface="Arial" panose="020B0604020202020204" pitchFamily="34" charset="0"/>
              <a:buChar char="•"/>
            </a:pPr>
            <a:r>
              <a:rPr lang="ko-KR" altLang="en-US" sz="1200" b="1" dirty="0">
                <a:latin typeface="+mj-ea"/>
                <a:ea typeface="+mj-ea"/>
              </a:rPr>
              <a:t>우도 </a:t>
            </a:r>
            <a:r>
              <a:rPr lang="en-US" altLang="ko-KR" sz="1200" b="1" dirty="0">
                <a:latin typeface="+mj-ea"/>
                <a:ea typeface="+mj-ea"/>
              </a:rPr>
              <a:t>: </a:t>
            </a:r>
            <a:r>
              <a:rPr lang="ko-KR" altLang="en-US" sz="1200" b="1" dirty="0">
                <a:latin typeface="+mj-ea"/>
                <a:ea typeface="+mj-ea"/>
              </a:rPr>
              <a:t>분포가 정해지고</a:t>
            </a:r>
            <a:r>
              <a:rPr lang="en-US" altLang="ko-KR" sz="1200" b="1" dirty="0">
                <a:latin typeface="+mj-ea"/>
                <a:ea typeface="+mj-ea"/>
              </a:rPr>
              <a:t>, </a:t>
            </a:r>
            <a:r>
              <a:rPr lang="ko-KR" altLang="en-US" sz="1200" b="1" dirty="0">
                <a:latin typeface="+mj-ea"/>
                <a:ea typeface="+mj-ea"/>
              </a:rPr>
              <a:t>관측치가 주어졌을 때 </a:t>
            </a:r>
            <a:r>
              <a:rPr lang="ko-KR" altLang="en-US" sz="1200" b="1" i="1" dirty="0" err="1">
                <a:latin typeface="+mj-ea"/>
                <a:ea typeface="+mj-ea"/>
              </a:rPr>
              <a:t>모수가</a:t>
            </a:r>
            <a:r>
              <a:rPr lang="ko-KR" altLang="en-US" sz="1200" b="1" i="1" dirty="0">
                <a:latin typeface="+mj-ea"/>
                <a:ea typeface="+mj-ea"/>
              </a:rPr>
              <a:t> 발생할 가능도</a:t>
            </a:r>
          </a:p>
          <a:p>
            <a:pPr marL="128588" indent="-128588">
              <a:lnSpc>
                <a:spcPct val="150000"/>
              </a:lnSpc>
              <a:buFont typeface="Arial" panose="020B0604020202020204" pitchFamily="34" charset="0"/>
              <a:buChar char="•"/>
            </a:pPr>
            <a:r>
              <a:rPr lang="ko-KR" altLang="en-US" sz="1200" dirty="0">
                <a:solidFill>
                  <a:srgbClr val="222222"/>
                </a:solidFill>
                <a:latin typeface="+mj-ea"/>
                <a:ea typeface="+mj-ea"/>
              </a:rPr>
              <a:t>수치적으로 가능도를 계산하기 위해서는 각 데이터 샘플에서 후보 분포에 대한 높이</a:t>
            </a:r>
            <a:r>
              <a:rPr lang="en-US" altLang="ko-KR" sz="1200" dirty="0">
                <a:solidFill>
                  <a:srgbClr val="222222"/>
                </a:solidFill>
                <a:latin typeface="+mj-ea"/>
                <a:ea typeface="+mj-ea"/>
              </a:rPr>
              <a:t>( likelihood </a:t>
            </a:r>
            <a:r>
              <a:rPr lang="ko-KR" altLang="en-US" sz="1200" dirty="0">
                <a:solidFill>
                  <a:srgbClr val="222222"/>
                </a:solidFill>
                <a:latin typeface="+mj-ea"/>
                <a:ea typeface="+mj-ea"/>
              </a:rPr>
              <a:t>기여도</a:t>
            </a:r>
            <a:r>
              <a:rPr lang="en-US" altLang="ko-KR" sz="1200" dirty="0">
                <a:solidFill>
                  <a:srgbClr val="222222"/>
                </a:solidFill>
                <a:latin typeface="+mj-ea"/>
                <a:ea typeface="+mj-ea"/>
              </a:rPr>
              <a:t>)</a:t>
            </a:r>
            <a:r>
              <a:rPr lang="ko-KR" altLang="en-US" sz="1200" dirty="0">
                <a:solidFill>
                  <a:srgbClr val="222222"/>
                </a:solidFill>
                <a:latin typeface="+mj-ea"/>
                <a:ea typeface="+mj-ea"/>
              </a:rPr>
              <a:t>를 계산해서 다 곱한 것을 이용할 수 있을 것이다</a:t>
            </a:r>
            <a:r>
              <a:rPr lang="en-US" altLang="ko-KR" sz="1200" dirty="0">
                <a:solidFill>
                  <a:srgbClr val="222222"/>
                </a:solidFill>
                <a:latin typeface="+mj-ea"/>
                <a:ea typeface="+mj-ea"/>
              </a:rPr>
              <a:t>. </a:t>
            </a:r>
          </a:p>
          <a:p>
            <a:pPr marL="128588" indent="-128588">
              <a:lnSpc>
                <a:spcPct val="150000"/>
              </a:lnSpc>
              <a:buFont typeface="Arial" panose="020B0604020202020204" pitchFamily="34" charset="0"/>
              <a:buChar char="•"/>
            </a:pPr>
            <a:r>
              <a:rPr lang="en-US" altLang="ko-KR" sz="1200" dirty="0">
                <a:solidFill>
                  <a:srgbClr val="222222"/>
                </a:solidFill>
                <a:latin typeface="+mj-ea"/>
                <a:ea typeface="+mj-ea"/>
              </a:rPr>
              <a:t>(</a:t>
            </a:r>
            <a:r>
              <a:rPr lang="ko-KR" altLang="en-US" sz="1200" dirty="0">
                <a:solidFill>
                  <a:srgbClr val="222222"/>
                </a:solidFill>
                <a:latin typeface="+mj-ea"/>
                <a:ea typeface="+mj-ea"/>
              </a:rPr>
              <a:t>계산된 높이를 곱해주는 이유 </a:t>
            </a:r>
            <a:r>
              <a:rPr lang="en-US" altLang="ko-KR" sz="1200" dirty="0">
                <a:solidFill>
                  <a:srgbClr val="222222"/>
                </a:solidFill>
                <a:latin typeface="+mj-ea"/>
                <a:ea typeface="+mj-ea"/>
              </a:rPr>
              <a:t>: </a:t>
            </a:r>
            <a:r>
              <a:rPr lang="ko-KR" altLang="en-US" sz="1200" dirty="0"/>
              <a:t>관찰한 관측치가 서로 </a:t>
            </a:r>
            <a:r>
              <a:rPr lang="en-US" altLang="ko-KR" sz="1200" i="1" dirty="0" err="1"/>
              <a:t>i.i.d</a:t>
            </a:r>
            <a:r>
              <a:rPr lang="en-US" altLang="ko-KR" sz="1200" i="1" dirty="0"/>
              <a:t>(independent identically distributed)</a:t>
            </a:r>
            <a:r>
              <a:rPr lang="en-US" altLang="ko-KR" sz="1200" dirty="0"/>
              <a:t> </a:t>
            </a:r>
            <a:r>
              <a:rPr lang="ko-KR" altLang="en-US" sz="1200" dirty="0"/>
              <a:t>하다는 것</a:t>
            </a:r>
            <a:r>
              <a:rPr lang="en-US" altLang="ko-KR" sz="1200" dirty="0">
                <a:solidFill>
                  <a:srgbClr val="222222"/>
                </a:solidFill>
                <a:latin typeface="+mj-ea"/>
                <a:ea typeface="+mj-ea"/>
              </a:rPr>
              <a:t>)</a:t>
            </a:r>
          </a:p>
          <a:p>
            <a:pPr marL="128588" indent="-128588">
              <a:lnSpc>
                <a:spcPct val="150000"/>
              </a:lnSpc>
              <a:buFont typeface="Arial" panose="020B0604020202020204" pitchFamily="34" charset="0"/>
              <a:buChar char="•"/>
            </a:pPr>
            <a:r>
              <a:rPr lang="ko-KR" altLang="en-US" sz="1200" dirty="0">
                <a:solidFill>
                  <a:srgbClr val="222222"/>
                </a:solidFill>
                <a:latin typeface="+mj-ea"/>
                <a:ea typeface="+mj-ea"/>
              </a:rPr>
              <a:t>계산된 가능도를 생각해볼 수 있는 모든 후보군에 대해 계산하고 이것을 비교하면 우리는 지금 얻은 데이터를 가장 잘 설명할 수 있는 확률분포를 얻어낼 수 있게 된다</a:t>
            </a:r>
            <a:r>
              <a:rPr lang="en-US" altLang="ko-KR" sz="1200" dirty="0">
                <a:solidFill>
                  <a:srgbClr val="222222"/>
                </a:solidFill>
                <a:latin typeface="+mj-ea"/>
                <a:ea typeface="+mj-ea"/>
              </a:rPr>
              <a:t>.</a:t>
            </a:r>
          </a:p>
        </p:txBody>
      </p:sp>
      <p:sp>
        <p:nvSpPr>
          <p:cNvPr id="3" name="직사각형 2">
            <a:extLst>
              <a:ext uri="{FF2B5EF4-FFF2-40B4-BE49-F238E27FC236}">
                <a16:creationId xmlns:a16="http://schemas.microsoft.com/office/drawing/2014/main" id="{6DC79EB4-6C8E-4CB8-94EB-74E489E9A36D}"/>
              </a:ext>
            </a:extLst>
          </p:cNvPr>
          <p:cNvSpPr/>
          <p:nvPr/>
        </p:nvSpPr>
        <p:spPr>
          <a:xfrm>
            <a:off x="5877471" y="2700737"/>
            <a:ext cx="3429000" cy="230832"/>
          </a:xfrm>
          <a:prstGeom prst="rect">
            <a:avLst/>
          </a:prstGeom>
        </p:spPr>
        <p:txBody>
          <a:bodyPr>
            <a:spAutoFit/>
          </a:bodyPr>
          <a:lstStyle/>
          <a:p>
            <a:pPr>
              <a:buFont typeface="Arial" panose="020B0604020202020204" pitchFamily="34" charset="0"/>
              <a:buChar char="•"/>
            </a:pPr>
            <a:endParaRPr lang="ko-KR" altLang="en-US" sz="900" dirty="0">
              <a:solidFill>
                <a:srgbClr val="5C5C5C"/>
              </a:solidFill>
              <a:latin typeface="+mj-ea"/>
              <a:ea typeface="+mj-ea"/>
            </a:endParaRPr>
          </a:p>
        </p:txBody>
      </p:sp>
      <p:pic>
        <p:nvPicPr>
          <p:cNvPr id="7" name="그림 6">
            <a:extLst>
              <a:ext uri="{FF2B5EF4-FFF2-40B4-BE49-F238E27FC236}">
                <a16:creationId xmlns:a16="http://schemas.microsoft.com/office/drawing/2014/main" id="{4981F3B5-912F-4721-B3C0-0769DC920090}"/>
              </a:ext>
            </a:extLst>
          </p:cNvPr>
          <p:cNvPicPr>
            <a:picLocks noChangeAspect="1"/>
          </p:cNvPicPr>
          <p:nvPr/>
        </p:nvPicPr>
        <p:blipFill>
          <a:blip r:embed="rId2"/>
          <a:stretch>
            <a:fillRect/>
          </a:stretch>
        </p:blipFill>
        <p:spPr>
          <a:xfrm>
            <a:off x="395536" y="2350244"/>
            <a:ext cx="3024962" cy="1306704"/>
          </a:xfrm>
          <a:prstGeom prst="rect">
            <a:avLst/>
          </a:prstGeom>
        </p:spPr>
      </p:pic>
      <p:sp>
        <p:nvSpPr>
          <p:cNvPr id="14" name="제목 1">
            <a:extLst>
              <a:ext uri="{FF2B5EF4-FFF2-40B4-BE49-F238E27FC236}">
                <a16:creationId xmlns:a16="http://schemas.microsoft.com/office/drawing/2014/main" id="{4D2F4521-6631-4D32-B472-BE8A798495DE}"/>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5" name="직사각형 14">
            <a:extLst>
              <a:ext uri="{FF2B5EF4-FFF2-40B4-BE49-F238E27FC236}">
                <a16:creationId xmlns:a16="http://schemas.microsoft.com/office/drawing/2014/main" id="{2919E94B-6386-4771-BEC7-6FCF91E2098E}"/>
              </a:ext>
            </a:extLst>
          </p:cNvPr>
          <p:cNvSpPr/>
          <p:nvPr/>
        </p:nvSpPr>
        <p:spPr>
          <a:xfrm>
            <a:off x="3723170" y="418131"/>
            <a:ext cx="1651414" cy="369332"/>
          </a:xfrm>
          <a:prstGeom prst="rect">
            <a:avLst/>
          </a:prstGeom>
        </p:spPr>
        <p:txBody>
          <a:bodyPr wrap="none">
            <a:spAutoFit/>
          </a:bodyPr>
          <a:lstStyle/>
          <a:p>
            <a:r>
              <a:rPr lang="ko-KR" altLang="en-US" dirty="0">
                <a:solidFill>
                  <a:srgbClr val="000000"/>
                </a:solidFill>
                <a:latin typeface="Malgun Gothic" panose="020B0503020000020004" pitchFamily="50" charset="-127"/>
                <a:ea typeface="Malgun Gothic" panose="020B0503020000020004" pitchFamily="50" charset="-127"/>
              </a:rPr>
              <a:t>회귀계수 추정</a:t>
            </a:r>
            <a:endParaRPr lang="ko-KR" altLang="en-US" dirty="0"/>
          </a:p>
        </p:txBody>
      </p:sp>
      <p:sp>
        <p:nvSpPr>
          <p:cNvPr id="21" name="TextBox 20">
            <a:extLst>
              <a:ext uri="{FF2B5EF4-FFF2-40B4-BE49-F238E27FC236}">
                <a16:creationId xmlns:a16="http://schemas.microsoft.com/office/drawing/2014/main" id="{F515AADA-B5E8-482A-B5E0-D3C44034BD3E}"/>
              </a:ext>
            </a:extLst>
          </p:cNvPr>
          <p:cNvSpPr txBox="1"/>
          <p:nvPr/>
        </p:nvSpPr>
        <p:spPr>
          <a:xfrm>
            <a:off x="7591971" y="136525"/>
            <a:ext cx="140317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과정별 이해</a:t>
            </a:r>
          </a:p>
        </p:txBody>
      </p:sp>
      <p:sp>
        <p:nvSpPr>
          <p:cNvPr id="22" name="직사각형 21">
            <a:extLst>
              <a:ext uri="{FF2B5EF4-FFF2-40B4-BE49-F238E27FC236}">
                <a16:creationId xmlns:a16="http://schemas.microsoft.com/office/drawing/2014/main" id="{75C8453D-979A-45DB-8DCF-D158C114724F}"/>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Tree>
    <p:extLst>
      <p:ext uri="{BB962C8B-B14F-4D97-AF65-F5344CB8AC3E}">
        <p14:creationId xmlns:p14="http://schemas.microsoft.com/office/powerpoint/2010/main" val="13508966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121</a:t>
            </a:fld>
            <a:endParaRPr lang="ko-KR" altLang="en-US"/>
          </a:p>
        </p:txBody>
      </p:sp>
      <p:pic>
        <p:nvPicPr>
          <p:cNvPr id="8" name="그림 7">
            <a:extLst>
              <a:ext uri="{FF2B5EF4-FFF2-40B4-BE49-F238E27FC236}">
                <a16:creationId xmlns:a16="http://schemas.microsoft.com/office/drawing/2014/main" id="{BFD29AFD-84E5-47CD-8A9D-EAB14EA06438}"/>
              </a:ext>
            </a:extLst>
          </p:cNvPr>
          <p:cNvPicPr>
            <a:picLocks noChangeAspect="1"/>
          </p:cNvPicPr>
          <p:nvPr/>
        </p:nvPicPr>
        <p:blipFill>
          <a:blip r:embed="rId2"/>
          <a:stretch>
            <a:fillRect/>
          </a:stretch>
        </p:blipFill>
        <p:spPr>
          <a:xfrm>
            <a:off x="693422" y="1853102"/>
            <a:ext cx="1371791" cy="464822"/>
          </a:xfrm>
          <a:prstGeom prst="rect">
            <a:avLst/>
          </a:prstGeom>
          <a:ln>
            <a:solidFill>
              <a:schemeClr val="accent1"/>
            </a:solidFill>
          </a:ln>
        </p:spPr>
      </p:pic>
      <p:sp>
        <p:nvSpPr>
          <p:cNvPr id="9" name="직사각형 8">
            <a:extLst>
              <a:ext uri="{FF2B5EF4-FFF2-40B4-BE49-F238E27FC236}">
                <a16:creationId xmlns:a16="http://schemas.microsoft.com/office/drawing/2014/main" id="{C62FC517-47CF-440D-B5F4-B1784699033B}"/>
              </a:ext>
            </a:extLst>
          </p:cNvPr>
          <p:cNvSpPr/>
          <p:nvPr/>
        </p:nvSpPr>
        <p:spPr>
          <a:xfrm>
            <a:off x="2520260" y="1695734"/>
            <a:ext cx="5454605" cy="230832"/>
          </a:xfrm>
          <a:prstGeom prst="rect">
            <a:avLst/>
          </a:prstGeom>
        </p:spPr>
        <p:txBody>
          <a:bodyPr wrap="square">
            <a:spAutoFit/>
          </a:bodyPr>
          <a:lstStyle/>
          <a:p>
            <a:r>
              <a:rPr lang="ko-KR" altLang="en-US" sz="900" dirty="0">
                <a:solidFill>
                  <a:srgbClr val="222222"/>
                </a:solidFill>
                <a:latin typeface="-apple-system"/>
              </a:rPr>
              <a:t>자연로그를 이용 </a:t>
            </a:r>
            <a:r>
              <a:rPr lang="en-US" altLang="ko-KR" sz="900" dirty="0">
                <a:solidFill>
                  <a:srgbClr val="222222"/>
                </a:solidFill>
                <a:latin typeface="-apple-system"/>
              </a:rPr>
              <a:t>log-likelihood function </a:t>
            </a:r>
            <a:r>
              <a:rPr lang="en-US" altLang="ko-KR" sz="900" dirty="0">
                <a:solidFill>
                  <a:srgbClr val="222222"/>
                </a:solidFill>
                <a:latin typeface="MJXc-TeX-math-I"/>
              </a:rPr>
              <a:t>L</a:t>
            </a:r>
            <a:r>
              <a:rPr lang="en-US" altLang="ko-KR" sz="900" dirty="0">
                <a:solidFill>
                  <a:srgbClr val="222222"/>
                </a:solidFill>
                <a:latin typeface="MJXc-TeX-main-R"/>
              </a:rPr>
              <a:t>(</a:t>
            </a:r>
            <a:r>
              <a:rPr lang="en-US" altLang="ko-KR" sz="900" dirty="0" err="1">
                <a:solidFill>
                  <a:srgbClr val="222222"/>
                </a:solidFill>
                <a:latin typeface="MJXc-TeX-math-I"/>
              </a:rPr>
              <a:t>θ</a:t>
            </a:r>
            <a:r>
              <a:rPr lang="en-US" altLang="ko-KR" sz="900" dirty="0" err="1">
                <a:solidFill>
                  <a:srgbClr val="222222"/>
                </a:solidFill>
                <a:latin typeface="MJXc-TeX-main-R"/>
              </a:rPr>
              <a:t>|</a:t>
            </a:r>
            <a:r>
              <a:rPr lang="en-US" altLang="ko-KR" sz="900" dirty="0" err="1">
                <a:solidFill>
                  <a:srgbClr val="222222"/>
                </a:solidFill>
                <a:latin typeface="MJXc-TeX-math-I"/>
              </a:rPr>
              <a:t>x</a:t>
            </a:r>
            <a:r>
              <a:rPr lang="en-US" altLang="ko-KR" sz="900" dirty="0">
                <a:solidFill>
                  <a:srgbClr val="222222"/>
                </a:solidFill>
                <a:latin typeface="MJXc-TeX-main-R"/>
              </a:rPr>
              <a:t>)</a:t>
            </a:r>
            <a:r>
              <a:rPr lang="ko-KR" altLang="en-US" sz="900" dirty="0">
                <a:solidFill>
                  <a:srgbClr val="222222"/>
                </a:solidFill>
                <a:latin typeface="-apple-system"/>
              </a:rPr>
              <a:t>를 이용한다</a:t>
            </a:r>
            <a:r>
              <a:rPr lang="en-US" altLang="ko-KR" sz="900" dirty="0">
                <a:solidFill>
                  <a:srgbClr val="222222"/>
                </a:solidFill>
                <a:latin typeface="-apple-system"/>
              </a:rPr>
              <a:t>.</a:t>
            </a:r>
            <a:endParaRPr lang="ko-KR" altLang="en-US" sz="900" dirty="0"/>
          </a:p>
        </p:txBody>
      </p:sp>
      <p:pic>
        <p:nvPicPr>
          <p:cNvPr id="10" name="그림 9">
            <a:extLst>
              <a:ext uri="{FF2B5EF4-FFF2-40B4-BE49-F238E27FC236}">
                <a16:creationId xmlns:a16="http://schemas.microsoft.com/office/drawing/2014/main" id="{77925697-CFB6-4C05-B561-5E7872AC77D7}"/>
              </a:ext>
            </a:extLst>
          </p:cNvPr>
          <p:cNvPicPr>
            <a:picLocks noChangeAspect="1"/>
          </p:cNvPicPr>
          <p:nvPr/>
        </p:nvPicPr>
        <p:blipFill>
          <a:blip r:embed="rId3"/>
          <a:stretch>
            <a:fillRect/>
          </a:stretch>
        </p:blipFill>
        <p:spPr>
          <a:xfrm>
            <a:off x="2614293" y="1952704"/>
            <a:ext cx="1977434" cy="422807"/>
          </a:xfrm>
          <a:prstGeom prst="rect">
            <a:avLst/>
          </a:prstGeom>
          <a:ln>
            <a:solidFill>
              <a:schemeClr val="accent1"/>
            </a:solidFill>
          </a:ln>
        </p:spPr>
      </p:pic>
      <p:sp>
        <p:nvSpPr>
          <p:cNvPr id="11" name="직사각형 10">
            <a:extLst>
              <a:ext uri="{FF2B5EF4-FFF2-40B4-BE49-F238E27FC236}">
                <a16:creationId xmlns:a16="http://schemas.microsoft.com/office/drawing/2014/main" id="{1865D5BA-DC61-4952-9FA1-6824D3C92529}"/>
              </a:ext>
            </a:extLst>
          </p:cNvPr>
          <p:cNvSpPr/>
          <p:nvPr/>
        </p:nvSpPr>
        <p:spPr>
          <a:xfrm>
            <a:off x="655831" y="1517447"/>
            <a:ext cx="1348318" cy="276999"/>
          </a:xfrm>
          <a:prstGeom prst="rect">
            <a:avLst/>
          </a:prstGeom>
        </p:spPr>
        <p:txBody>
          <a:bodyPr wrap="none">
            <a:spAutoFit/>
          </a:bodyPr>
          <a:lstStyle/>
          <a:p>
            <a:r>
              <a:rPr lang="en-US" altLang="ko-KR" sz="1200" dirty="0">
                <a:solidFill>
                  <a:srgbClr val="222222"/>
                </a:solidFill>
                <a:latin typeface="-apple-system"/>
              </a:rPr>
              <a:t>likelihood function</a:t>
            </a:r>
            <a:endParaRPr lang="ko-KR" altLang="en-US" sz="1200" dirty="0"/>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E4DB8BCD-DB6C-4854-B444-C8AD75D62D4A}"/>
                  </a:ext>
                </a:extLst>
              </p:cNvPr>
              <p:cNvSpPr/>
              <p:nvPr/>
            </p:nvSpPr>
            <p:spPr>
              <a:xfrm>
                <a:off x="683568" y="2504278"/>
                <a:ext cx="7493211" cy="1637179"/>
              </a:xfrm>
              <a:prstGeom prst="rect">
                <a:avLst/>
              </a:prstGeom>
              <a:ln>
                <a:solidFill>
                  <a:schemeClr val="tx2">
                    <a:lumMod val="20000"/>
                    <a:lumOff val="80000"/>
                  </a:schemeClr>
                </a:solidFill>
              </a:ln>
            </p:spPr>
            <p:txBody>
              <a:bodyPr wrap="square">
                <a:spAutoFit/>
              </a:bodyPr>
              <a:lstStyle/>
              <a:p>
                <a:r>
                  <a:rPr lang="en-US" altLang="ko-KR" sz="1200" dirty="0">
                    <a:solidFill>
                      <a:srgbClr val="222222"/>
                    </a:solidFill>
                    <a:latin typeface="-apple-system"/>
                  </a:rPr>
                  <a:t>Maximum Likelihood Estimation : </a:t>
                </a:r>
                <a:r>
                  <a:rPr lang="ko-KR" altLang="en-US" sz="1200" dirty="0">
                    <a:solidFill>
                      <a:srgbClr val="222222"/>
                    </a:solidFill>
                    <a:latin typeface="-apple-system"/>
                  </a:rPr>
                  <a:t> </a:t>
                </a:r>
                <a:r>
                  <a:rPr lang="en-US" altLang="ko-KR" sz="1200" b="1" i="1" dirty="0">
                    <a:solidFill>
                      <a:srgbClr val="222222"/>
                    </a:solidFill>
                    <a:latin typeface="-apple-system"/>
                  </a:rPr>
                  <a:t>Likelihood </a:t>
                </a:r>
                <a:r>
                  <a:rPr lang="ko-KR" altLang="en-US" sz="1200" b="1" i="1" dirty="0">
                    <a:solidFill>
                      <a:srgbClr val="222222"/>
                    </a:solidFill>
                    <a:latin typeface="-apple-system"/>
                  </a:rPr>
                  <a:t>함수의 최대값을 찾는 방법</a:t>
                </a:r>
                <a:endParaRPr lang="en-US" altLang="ko-KR" sz="1200" b="1" i="1" dirty="0">
                  <a:solidFill>
                    <a:srgbClr val="222222"/>
                  </a:solidFill>
                  <a:latin typeface="-apple-system"/>
                </a:endParaRPr>
              </a:p>
              <a:p>
                <a:pPr marL="214313" indent="-214313">
                  <a:lnSpc>
                    <a:spcPct val="150000"/>
                  </a:lnSpc>
                  <a:buFont typeface="Arial" panose="020B0604020202020204" pitchFamily="34" charset="0"/>
                  <a:buChar char="•"/>
                </a:pPr>
                <a:r>
                  <a:rPr lang="ko-KR" altLang="en-US" sz="1200" dirty="0">
                    <a:solidFill>
                      <a:srgbClr val="222222"/>
                    </a:solidFill>
                    <a:latin typeface="-apple-system"/>
                  </a:rPr>
                  <a:t>계산의 편의를 위해 </a:t>
                </a:r>
                <a:r>
                  <a:rPr lang="en-US" altLang="ko-KR" sz="1200" dirty="0">
                    <a:solidFill>
                      <a:srgbClr val="222222"/>
                    </a:solidFill>
                    <a:latin typeface="-apple-system"/>
                  </a:rPr>
                  <a:t>log-likelihood</a:t>
                </a:r>
                <a:r>
                  <a:rPr lang="ko-KR" altLang="en-US" sz="1200" dirty="0">
                    <a:solidFill>
                      <a:srgbClr val="222222"/>
                    </a:solidFill>
                    <a:latin typeface="-apple-system"/>
                  </a:rPr>
                  <a:t>의 최대값을 찾는다</a:t>
                </a:r>
                <a:r>
                  <a:rPr lang="en-US" altLang="ko-KR" sz="1200" dirty="0">
                    <a:solidFill>
                      <a:srgbClr val="222222"/>
                    </a:solidFill>
                    <a:latin typeface="-apple-system"/>
                  </a:rPr>
                  <a:t>.</a:t>
                </a:r>
              </a:p>
              <a:p>
                <a:pPr marL="214313" indent="-214313">
                  <a:lnSpc>
                    <a:spcPct val="150000"/>
                  </a:lnSpc>
                  <a:buFont typeface="Arial" panose="020B0604020202020204" pitchFamily="34" charset="0"/>
                  <a:buChar char="•"/>
                </a:pPr>
                <a:r>
                  <a:rPr lang="ko-KR" altLang="en-US" sz="1200" dirty="0">
                    <a:solidFill>
                      <a:srgbClr val="222222"/>
                    </a:solidFill>
                    <a:latin typeface="-apple-system"/>
                  </a:rPr>
                  <a:t>미분계수를 이용</a:t>
                </a:r>
                <a:r>
                  <a:rPr lang="en-US" altLang="ko-KR" sz="1200" dirty="0">
                    <a:solidFill>
                      <a:srgbClr val="222222"/>
                    </a:solidFill>
                    <a:latin typeface="-apple-system"/>
                  </a:rPr>
                  <a:t>,  </a:t>
                </a:r>
                <a:r>
                  <a:rPr lang="ko-KR" altLang="en-US" sz="1200" dirty="0">
                    <a:solidFill>
                      <a:srgbClr val="222222"/>
                    </a:solidFill>
                    <a:latin typeface="-apple-system"/>
                  </a:rPr>
                  <a:t>찾고자 하는 파라미터 </a:t>
                </a:r>
                <a:r>
                  <a:rPr lang="en-US" altLang="ko-KR" sz="1200" dirty="0">
                    <a:solidFill>
                      <a:srgbClr val="222222"/>
                    </a:solidFill>
                    <a:latin typeface="MJXc-TeX-math-I"/>
                  </a:rPr>
                  <a:t>θ</a:t>
                </a:r>
                <a:r>
                  <a:rPr lang="ko-KR" altLang="en-US" sz="1200" dirty="0">
                    <a:solidFill>
                      <a:srgbClr val="222222"/>
                    </a:solidFill>
                    <a:latin typeface="-apple-system"/>
                  </a:rPr>
                  <a:t>에 대하여 </a:t>
                </a:r>
                <a:r>
                  <a:rPr lang="ko-KR" altLang="en-US" sz="1200" dirty="0" err="1">
                    <a:solidFill>
                      <a:srgbClr val="222222"/>
                    </a:solidFill>
                    <a:latin typeface="-apple-system"/>
                  </a:rPr>
                  <a:t>편미분하고</a:t>
                </a:r>
                <a:r>
                  <a:rPr lang="ko-KR" altLang="en-US" sz="1200" dirty="0">
                    <a:solidFill>
                      <a:srgbClr val="222222"/>
                    </a:solidFill>
                    <a:latin typeface="-apple-system"/>
                  </a:rPr>
                  <a:t> 그 값이 </a:t>
                </a:r>
                <a:r>
                  <a:rPr lang="en-US" altLang="ko-KR" sz="1200" dirty="0">
                    <a:solidFill>
                      <a:srgbClr val="222222"/>
                    </a:solidFill>
                    <a:latin typeface="-apple-system"/>
                  </a:rPr>
                  <a:t>0</a:t>
                </a:r>
                <a:r>
                  <a:rPr lang="ko-KR" altLang="en-US" sz="1200" dirty="0">
                    <a:solidFill>
                      <a:srgbClr val="222222"/>
                    </a:solidFill>
                    <a:latin typeface="-apple-system"/>
                  </a:rPr>
                  <a:t>이 되도록 하는 </a:t>
                </a:r>
                <a:r>
                  <a:rPr lang="en-US" altLang="ko-KR" sz="1200" dirty="0">
                    <a:solidFill>
                      <a:srgbClr val="222222"/>
                    </a:solidFill>
                    <a:latin typeface="MJXc-TeX-math-I"/>
                  </a:rPr>
                  <a:t>θ</a:t>
                </a:r>
                <a:r>
                  <a:rPr lang="ko-KR" altLang="en-US" sz="1200" dirty="0">
                    <a:solidFill>
                      <a:srgbClr val="222222"/>
                    </a:solidFill>
                    <a:latin typeface="-apple-system"/>
                  </a:rPr>
                  <a:t>를 찾는 과정을 통해 </a:t>
                </a:r>
                <a:r>
                  <a:rPr lang="en-US" altLang="ko-KR" sz="1200" dirty="0">
                    <a:solidFill>
                      <a:srgbClr val="222222"/>
                    </a:solidFill>
                    <a:latin typeface="-apple-system"/>
                  </a:rPr>
                  <a:t>likelihood </a:t>
                </a:r>
                <a:r>
                  <a:rPr lang="ko-KR" altLang="en-US" sz="1200" dirty="0">
                    <a:solidFill>
                      <a:srgbClr val="222222"/>
                    </a:solidFill>
                    <a:latin typeface="-apple-system"/>
                  </a:rPr>
                  <a:t>함수를 최대화 시켜줄 수 있는 </a:t>
                </a:r>
                <a:r>
                  <a:rPr lang="en-US" altLang="ko-KR" sz="1200" dirty="0">
                    <a:solidFill>
                      <a:srgbClr val="222222"/>
                    </a:solidFill>
                    <a:latin typeface="MJXc-TeX-math-I"/>
                  </a:rPr>
                  <a:t>θ</a:t>
                </a:r>
                <a:r>
                  <a:rPr lang="ko-KR" altLang="en-US" sz="1200" dirty="0">
                    <a:solidFill>
                      <a:srgbClr val="222222"/>
                    </a:solidFill>
                    <a:latin typeface="-apple-system"/>
                  </a:rPr>
                  <a:t>를 찾을 수 있다</a:t>
                </a:r>
                <a:r>
                  <a:rPr lang="en-US" altLang="ko-KR" sz="1200" dirty="0">
                    <a:solidFill>
                      <a:srgbClr val="222222"/>
                    </a:solidFill>
                    <a:latin typeface="-apple-system"/>
                  </a:rPr>
                  <a:t>.</a:t>
                </a:r>
              </a:p>
              <a:p>
                <a:pPr marL="214313" indent="-214313">
                  <a:lnSpc>
                    <a:spcPct val="150000"/>
                  </a:lnSpc>
                  <a:buFont typeface="Arial" panose="020B0604020202020204" pitchFamily="34" charset="0"/>
                  <a:buChar char="•"/>
                </a:pPr>
                <a:r>
                  <a:rPr lang="ko-KR" altLang="en-US" sz="1200" dirty="0" err="1">
                    <a:solidFill>
                      <a:srgbClr val="222222"/>
                    </a:solidFill>
                    <a:latin typeface="-apple-system"/>
                  </a:rPr>
                  <a:t>로그우도함수는</a:t>
                </a:r>
                <a:r>
                  <a:rPr lang="ko-KR" altLang="en-US" sz="1200" dirty="0">
                    <a:solidFill>
                      <a:srgbClr val="222222"/>
                    </a:solidFill>
                    <a:latin typeface="-apple-system"/>
                  </a:rPr>
                  <a:t> </a:t>
                </a:r>
                <a:r>
                  <a:rPr lang="en-US" altLang="ko-KR" sz="1200" dirty="0">
                    <a:solidFill>
                      <a:srgbClr val="222222"/>
                    </a:solidFill>
                    <a:latin typeface="-apple-system"/>
                  </a:rPr>
                  <a:t>parameter </a:t>
                </a:r>
                <a14:m>
                  <m:oMath xmlns:m="http://schemas.openxmlformats.org/officeDocument/2006/math">
                    <m:r>
                      <a:rPr lang="ko-KR" altLang="en-US" sz="1200" i="1">
                        <a:solidFill>
                          <a:srgbClr val="222222"/>
                        </a:solidFill>
                        <a:latin typeface="Cambria Math" panose="02040503050406030204" pitchFamily="18" charset="0"/>
                      </a:rPr>
                      <m:t>𝛽</m:t>
                    </m:r>
                    <m:r>
                      <a:rPr lang="en-US" altLang="ko-KR" sz="1200" i="1">
                        <a:solidFill>
                          <a:srgbClr val="222222"/>
                        </a:solidFill>
                        <a:latin typeface="Cambria Math" panose="02040503050406030204" pitchFamily="18" charset="0"/>
                      </a:rPr>
                      <m:t> </m:t>
                    </m:r>
                    <m:r>
                      <a:rPr lang="ko-KR" altLang="en-US" sz="1200" i="1">
                        <a:solidFill>
                          <a:srgbClr val="222222"/>
                        </a:solidFill>
                        <a:latin typeface="Cambria Math" panose="02040503050406030204" pitchFamily="18" charset="0"/>
                      </a:rPr>
                      <m:t>에</m:t>
                    </m:r>
                  </m:oMath>
                </a14:m>
                <a:r>
                  <a:rPr lang="en-US" altLang="ko-KR" sz="1200" dirty="0">
                    <a:solidFill>
                      <a:srgbClr val="222222"/>
                    </a:solidFill>
                    <a:latin typeface="-apple-system"/>
                  </a:rPr>
                  <a:t> </a:t>
                </a:r>
                <a:r>
                  <a:rPr lang="ko-KR" altLang="en-US" sz="1200" dirty="0">
                    <a:solidFill>
                      <a:srgbClr val="222222"/>
                    </a:solidFill>
                    <a:latin typeface="-apple-system"/>
                  </a:rPr>
                  <a:t>대하여 비선형이므로 선형회귀모델과는 달리 명시적인 해가 존재하지 않는다</a:t>
                </a:r>
                <a:r>
                  <a:rPr lang="en-US" altLang="ko-KR" sz="1200" dirty="0">
                    <a:solidFill>
                      <a:srgbClr val="222222"/>
                    </a:solidFill>
                    <a:latin typeface="-apple-system"/>
                  </a:rPr>
                  <a:t>. (</a:t>
                </a:r>
                <a:r>
                  <a:rPr lang="ko-KR" altLang="en-US" sz="1200" dirty="0">
                    <a:solidFill>
                      <a:srgbClr val="222222"/>
                    </a:solidFill>
                    <a:latin typeface="-apple-system"/>
                  </a:rPr>
                  <a:t>수치 최적화 알고리즘 이용</a:t>
                </a:r>
                <a:r>
                  <a:rPr lang="en-US" altLang="ko-KR" sz="1200" dirty="0">
                    <a:solidFill>
                      <a:srgbClr val="222222"/>
                    </a:solidFill>
                    <a:latin typeface="-apple-system"/>
                  </a:rPr>
                  <a:t>)</a:t>
                </a:r>
              </a:p>
            </p:txBody>
          </p:sp>
        </mc:Choice>
        <mc:Fallback xmlns="">
          <p:sp>
            <p:nvSpPr>
              <p:cNvPr id="12" name="직사각형 11">
                <a:extLst>
                  <a:ext uri="{FF2B5EF4-FFF2-40B4-BE49-F238E27FC236}">
                    <a16:creationId xmlns:a16="http://schemas.microsoft.com/office/drawing/2014/main" id="{E4DB8BCD-DB6C-4854-B444-C8AD75D62D4A}"/>
                  </a:ext>
                </a:extLst>
              </p:cNvPr>
              <p:cNvSpPr>
                <a:spLocks noRot="1" noChangeAspect="1" noMove="1" noResize="1" noEditPoints="1" noAdjustHandles="1" noChangeArrowheads="1" noChangeShapeType="1" noTextEdit="1"/>
              </p:cNvSpPr>
              <p:nvPr/>
            </p:nvSpPr>
            <p:spPr>
              <a:xfrm>
                <a:off x="683568" y="2504278"/>
                <a:ext cx="7493211" cy="1637179"/>
              </a:xfrm>
              <a:prstGeom prst="rect">
                <a:avLst/>
              </a:prstGeom>
              <a:blipFill>
                <a:blip r:embed="rId4"/>
                <a:stretch>
                  <a:fillRect t="-370" b="-2222"/>
                </a:stretch>
              </a:blipFill>
              <a:ln>
                <a:solidFill>
                  <a:schemeClr val="tx2">
                    <a:lumMod val="20000"/>
                    <a:lumOff val="80000"/>
                  </a:schemeClr>
                </a:solidFill>
              </a:ln>
            </p:spPr>
            <p:txBody>
              <a:bodyPr/>
              <a:lstStyle/>
              <a:p>
                <a:r>
                  <a:rPr lang="ko-KR" altLang="en-US">
                    <a:noFill/>
                  </a:rPr>
                  <a:t> </a:t>
                </a:r>
              </a:p>
            </p:txBody>
          </p:sp>
        </mc:Fallback>
      </mc:AlternateContent>
      <p:pic>
        <p:nvPicPr>
          <p:cNvPr id="13" name="그림 12">
            <a:extLst>
              <a:ext uri="{FF2B5EF4-FFF2-40B4-BE49-F238E27FC236}">
                <a16:creationId xmlns:a16="http://schemas.microsoft.com/office/drawing/2014/main" id="{B203E755-2F7D-4209-B9CB-85A35730B323}"/>
              </a:ext>
            </a:extLst>
          </p:cNvPr>
          <p:cNvPicPr>
            <a:picLocks noChangeAspect="1"/>
          </p:cNvPicPr>
          <p:nvPr/>
        </p:nvPicPr>
        <p:blipFill>
          <a:blip r:embed="rId5"/>
          <a:stretch>
            <a:fillRect/>
          </a:stretch>
        </p:blipFill>
        <p:spPr>
          <a:xfrm>
            <a:off x="755576" y="4214445"/>
            <a:ext cx="3343742" cy="504724"/>
          </a:xfrm>
          <a:prstGeom prst="rect">
            <a:avLst/>
          </a:prstGeom>
          <a:ln>
            <a:solidFill>
              <a:schemeClr val="accent1"/>
            </a:solidFill>
          </a:ln>
        </p:spPr>
      </p:pic>
      <p:sp>
        <p:nvSpPr>
          <p:cNvPr id="14" name="직사각형 13">
            <a:extLst>
              <a:ext uri="{FF2B5EF4-FFF2-40B4-BE49-F238E27FC236}">
                <a16:creationId xmlns:a16="http://schemas.microsoft.com/office/drawing/2014/main" id="{1CC30AEE-AAA3-4CB1-8F4B-F0CCBA4C940D}"/>
              </a:ext>
            </a:extLst>
          </p:cNvPr>
          <p:cNvSpPr/>
          <p:nvPr/>
        </p:nvSpPr>
        <p:spPr>
          <a:xfrm>
            <a:off x="660872" y="1141728"/>
            <a:ext cx="2260683" cy="276999"/>
          </a:xfrm>
          <a:prstGeom prst="rect">
            <a:avLst/>
          </a:prstGeom>
          <a:solidFill>
            <a:schemeClr val="tx2">
              <a:lumMod val="20000"/>
              <a:lumOff val="80000"/>
            </a:schemeClr>
          </a:solidFill>
          <a:ln>
            <a:solidFill>
              <a:schemeClr val="accent1"/>
            </a:solidFill>
          </a:ln>
        </p:spPr>
        <p:txBody>
          <a:bodyPr wrap="none">
            <a:spAutoFit/>
          </a:bodyPr>
          <a:lstStyle/>
          <a:p>
            <a:r>
              <a:rPr lang="en-US" altLang="ko-KR" sz="1200" dirty="0">
                <a:solidFill>
                  <a:srgbClr val="222222"/>
                </a:solidFill>
                <a:latin typeface="-apple-system"/>
              </a:rPr>
              <a:t>Maximum Likelihood Estimation  </a:t>
            </a:r>
            <a:endParaRPr lang="ko-KR" altLang="en-US" sz="1200" dirty="0"/>
          </a:p>
        </p:txBody>
      </p:sp>
      <p:pic>
        <p:nvPicPr>
          <p:cNvPr id="16" name="그림 15">
            <a:extLst>
              <a:ext uri="{FF2B5EF4-FFF2-40B4-BE49-F238E27FC236}">
                <a16:creationId xmlns:a16="http://schemas.microsoft.com/office/drawing/2014/main" id="{A8A9E22A-D1FE-43D0-A44D-0D419261BA46}"/>
              </a:ext>
            </a:extLst>
          </p:cNvPr>
          <p:cNvPicPr>
            <a:picLocks noChangeAspect="1"/>
          </p:cNvPicPr>
          <p:nvPr/>
        </p:nvPicPr>
        <p:blipFill>
          <a:blip r:embed="rId6"/>
          <a:stretch>
            <a:fillRect/>
          </a:stretch>
        </p:blipFill>
        <p:spPr>
          <a:xfrm>
            <a:off x="868332" y="4924990"/>
            <a:ext cx="2695883" cy="1225538"/>
          </a:xfrm>
          <a:prstGeom prst="rect">
            <a:avLst/>
          </a:prstGeom>
        </p:spPr>
      </p:pic>
      <p:sp>
        <p:nvSpPr>
          <p:cNvPr id="17" name="TextBox 16">
            <a:extLst>
              <a:ext uri="{FF2B5EF4-FFF2-40B4-BE49-F238E27FC236}">
                <a16:creationId xmlns:a16="http://schemas.microsoft.com/office/drawing/2014/main" id="{15141BF7-F9B2-4F5C-B457-FADC3A8DDA51}"/>
              </a:ext>
            </a:extLst>
          </p:cNvPr>
          <p:cNvSpPr txBox="1"/>
          <p:nvPr/>
        </p:nvSpPr>
        <p:spPr>
          <a:xfrm>
            <a:off x="4074236" y="5064237"/>
            <a:ext cx="4201432" cy="461665"/>
          </a:xfrm>
          <a:prstGeom prst="rect">
            <a:avLst/>
          </a:prstGeom>
          <a:noFill/>
          <a:ln w="9525">
            <a:solidFill>
              <a:schemeClr val="accent1"/>
            </a:solidFill>
          </a:ln>
        </p:spPr>
        <p:txBody>
          <a:bodyPr wrap="square" rtlCol="0">
            <a:spAutoFit/>
          </a:bodyPr>
          <a:lstStyle/>
          <a:p>
            <a:r>
              <a:rPr lang="en-US" altLang="ko-KR" sz="1200" dirty="0">
                <a:solidFill>
                  <a:srgbClr val="222222"/>
                </a:solidFill>
                <a:latin typeface="-apple-system"/>
              </a:rPr>
              <a:t>likelihood function </a:t>
            </a:r>
            <a:r>
              <a:rPr lang="ko-KR" altLang="en-US" sz="1200" dirty="0"/>
              <a:t>최대값</a:t>
            </a:r>
            <a:r>
              <a:rPr lang="en-US" altLang="ko-KR" sz="1200" dirty="0"/>
              <a:t>= cross entropy </a:t>
            </a:r>
            <a:r>
              <a:rPr lang="ko-KR" altLang="en-US" sz="1200" dirty="0"/>
              <a:t>최소 값</a:t>
            </a:r>
            <a:endParaRPr lang="en-US" altLang="ko-KR" sz="1200" dirty="0"/>
          </a:p>
          <a:p>
            <a:r>
              <a:rPr lang="en-US" altLang="ko-KR" sz="1200" dirty="0"/>
              <a:t>(</a:t>
            </a:r>
            <a:r>
              <a:rPr lang="ko-KR" altLang="en-US" sz="1200" dirty="0"/>
              <a:t>다음 면 참조</a:t>
            </a:r>
            <a:r>
              <a:rPr lang="en-US" altLang="ko-KR" sz="1200" dirty="0"/>
              <a:t>)</a:t>
            </a:r>
            <a:endParaRPr lang="ko-KR" altLang="en-US" sz="1200" dirty="0"/>
          </a:p>
        </p:txBody>
      </p:sp>
      <p:sp>
        <p:nvSpPr>
          <p:cNvPr id="18" name="제목 1">
            <a:extLst>
              <a:ext uri="{FF2B5EF4-FFF2-40B4-BE49-F238E27FC236}">
                <a16:creationId xmlns:a16="http://schemas.microsoft.com/office/drawing/2014/main" id="{F38F6FBC-CD60-4D4A-9A71-7C39648F132F}"/>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2" name="TextBox 21">
            <a:extLst>
              <a:ext uri="{FF2B5EF4-FFF2-40B4-BE49-F238E27FC236}">
                <a16:creationId xmlns:a16="http://schemas.microsoft.com/office/drawing/2014/main" id="{00122DC6-DBC1-49E5-B408-76B97A295F26}"/>
              </a:ext>
            </a:extLst>
          </p:cNvPr>
          <p:cNvSpPr txBox="1"/>
          <p:nvPr/>
        </p:nvSpPr>
        <p:spPr>
          <a:xfrm>
            <a:off x="7591971" y="136525"/>
            <a:ext cx="140317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과정별 이해</a:t>
            </a:r>
          </a:p>
        </p:txBody>
      </p:sp>
      <p:sp>
        <p:nvSpPr>
          <p:cNvPr id="23" name="직사각형 22">
            <a:extLst>
              <a:ext uri="{FF2B5EF4-FFF2-40B4-BE49-F238E27FC236}">
                <a16:creationId xmlns:a16="http://schemas.microsoft.com/office/drawing/2014/main" id="{3FAE867C-83A7-494F-A9CC-EC830C371F81}"/>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24" name="직사각형 23">
            <a:extLst>
              <a:ext uri="{FF2B5EF4-FFF2-40B4-BE49-F238E27FC236}">
                <a16:creationId xmlns:a16="http://schemas.microsoft.com/office/drawing/2014/main" id="{BBB6BC08-EE89-406A-8E68-25A32981DCED}"/>
              </a:ext>
            </a:extLst>
          </p:cNvPr>
          <p:cNvSpPr/>
          <p:nvPr/>
        </p:nvSpPr>
        <p:spPr>
          <a:xfrm>
            <a:off x="3723170" y="418131"/>
            <a:ext cx="1651414" cy="369332"/>
          </a:xfrm>
          <a:prstGeom prst="rect">
            <a:avLst/>
          </a:prstGeom>
        </p:spPr>
        <p:txBody>
          <a:bodyPr wrap="none">
            <a:spAutoFit/>
          </a:bodyPr>
          <a:lstStyle/>
          <a:p>
            <a:r>
              <a:rPr lang="ko-KR" altLang="en-US" dirty="0">
                <a:solidFill>
                  <a:srgbClr val="000000"/>
                </a:solidFill>
                <a:latin typeface="Malgun Gothic" panose="020B0503020000020004" pitchFamily="50" charset="-127"/>
                <a:ea typeface="Malgun Gothic" panose="020B0503020000020004" pitchFamily="50" charset="-127"/>
              </a:rPr>
              <a:t>회귀계수 추정</a:t>
            </a:r>
            <a:endParaRPr lang="ko-KR" altLang="en-US" dirty="0"/>
          </a:p>
        </p:txBody>
      </p:sp>
    </p:spTree>
    <p:extLst>
      <p:ext uri="{BB962C8B-B14F-4D97-AF65-F5344CB8AC3E}">
        <p14:creationId xmlns:p14="http://schemas.microsoft.com/office/powerpoint/2010/main" val="12237047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122</a:t>
            </a:fld>
            <a:endParaRPr lang="ko-KR"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141BF7-F9B2-4F5C-B457-FADC3A8DDA51}"/>
                  </a:ext>
                </a:extLst>
              </p:cNvPr>
              <p:cNvSpPr txBox="1"/>
              <p:nvPr/>
            </p:nvSpPr>
            <p:spPr>
              <a:xfrm>
                <a:off x="660872" y="1532926"/>
                <a:ext cx="7511528" cy="1754326"/>
              </a:xfrm>
              <a:prstGeom prst="rect">
                <a:avLst/>
              </a:prstGeom>
              <a:noFill/>
              <a:ln w="9525">
                <a:solidFill>
                  <a:schemeClr val="accent1"/>
                </a:solidFill>
              </a:ln>
            </p:spPr>
            <p:txBody>
              <a:bodyPr wrap="square" rtlCol="0">
                <a:spAutoFit/>
              </a:bodyPr>
              <a:lstStyle/>
              <a:p>
                <a:r>
                  <a:rPr lang="en-US" altLang="ko-KR" sz="1200" dirty="0">
                    <a:solidFill>
                      <a:srgbClr val="222222"/>
                    </a:solidFill>
                    <a:latin typeface="-apple-system"/>
                  </a:rPr>
                  <a:t>likelihood function </a:t>
                </a:r>
                <a:r>
                  <a:rPr lang="ko-KR" altLang="en-US" sz="1200" dirty="0"/>
                  <a:t>최대값</a:t>
                </a:r>
                <a:r>
                  <a:rPr lang="en-US" altLang="ko-KR" sz="1200" dirty="0"/>
                  <a:t>= Cross entropy </a:t>
                </a:r>
                <a:r>
                  <a:rPr lang="ko-KR" altLang="en-US" sz="1200" dirty="0"/>
                  <a:t>최소 값</a:t>
                </a:r>
                <a:endParaRPr lang="en-US" altLang="ko-KR" sz="1200" dirty="0"/>
              </a:p>
              <a:p>
                <a:endParaRPr lang="en-US" altLang="ko-KR" sz="1200" dirty="0"/>
              </a:p>
              <a:p>
                <a:pPr marL="128588" indent="-128588">
                  <a:buFontTx/>
                  <a:buChar char="-"/>
                </a:pPr>
                <a:r>
                  <a:rPr lang="en-US" altLang="ko-KR" sz="1200" dirty="0"/>
                  <a:t>Cross entropy : </a:t>
                </a:r>
                <a:r>
                  <a:rPr lang="ko-KR" altLang="en-US" sz="1200" dirty="0"/>
                  <a:t>두 확률분포 </a:t>
                </a:r>
                <a:r>
                  <a:rPr lang="en-US" altLang="ko-KR" sz="1200" dirty="0"/>
                  <a:t>( p(x),  q(x) )</a:t>
                </a:r>
                <a:r>
                  <a:rPr lang="ko-KR" altLang="en-US" sz="1200" dirty="0"/>
                  <a:t>의 차이</a:t>
                </a:r>
                <a:endParaRPr lang="en-US" altLang="ko-KR" sz="1200" dirty="0"/>
              </a:p>
              <a:p>
                <a:pPr marL="128588" indent="-128588">
                  <a:buFontTx/>
                  <a:buChar char="-"/>
                </a:pPr>
                <a:endParaRPr lang="en-US" altLang="ko-KR" sz="1200" dirty="0"/>
              </a:p>
              <a:p>
                <a:pPr marL="128588" indent="-128588">
                  <a:buFontTx/>
                  <a:buChar char="-"/>
                </a:pPr>
                <a:r>
                  <a:rPr lang="en-US" altLang="ko-KR" sz="1200" dirty="0"/>
                  <a:t>Cross entropy =  - </a:t>
                </a:r>
                <a14:m>
                  <m:oMath xmlns:m="http://schemas.openxmlformats.org/officeDocument/2006/math">
                    <m:nary>
                      <m:naryPr>
                        <m:chr m:val="∑"/>
                        <m:subHide m:val="on"/>
                        <m:supHide m:val="on"/>
                        <m:ctrlPr>
                          <a:rPr lang="en-US" altLang="ko-KR" sz="1200" i="1">
                            <a:latin typeface="Cambria Math" panose="02040503050406030204" pitchFamily="18" charset="0"/>
                          </a:rPr>
                        </m:ctrlPr>
                      </m:naryPr>
                      <m:sub/>
                      <m:sup/>
                      <m:e>
                        <m:r>
                          <a:rPr lang="en-US" altLang="ko-KR" sz="1200" i="1">
                            <a:latin typeface="Cambria Math" panose="02040503050406030204" pitchFamily="18" charset="0"/>
                          </a:rPr>
                          <m:t>𝑝</m:t>
                        </m:r>
                        <m:d>
                          <m:dPr>
                            <m:ctrlPr>
                              <a:rPr lang="en-US" altLang="ko-KR" sz="1200" i="1">
                                <a:latin typeface="Cambria Math" panose="02040503050406030204" pitchFamily="18" charset="0"/>
                              </a:rPr>
                            </m:ctrlPr>
                          </m:dPr>
                          <m:e>
                            <m:r>
                              <a:rPr lang="en-US" altLang="ko-KR" sz="1200" i="1">
                                <a:latin typeface="Cambria Math" panose="02040503050406030204" pitchFamily="18" charset="0"/>
                              </a:rPr>
                              <m:t>𝑥</m:t>
                            </m:r>
                          </m:e>
                        </m:d>
                        <m:r>
                          <m:rPr>
                            <m:sty m:val="p"/>
                          </m:rPr>
                          <a:rPr lang="en-US" altLang="ko-KR" sz="1200">
                            <a:latin typeface="Cambria Math" panose="02040503050406030204" pitchFamily="18" charset="0"/>
                          </a:rPr>
                          <m:t>log</m:t>
                        </m:r>
                        <m:r>
                          <a:rPr lang="en-US" altLang="ko-KR" sz="1200" i="1">
                            <a:latin typeface="Cambria Math" panose="02040503050406030204" pitchFamily="18" charset="0"/>
                          </a:rPr>
                          <m:t>⁡</m:t>
                        </m:r>
                        <m:r>
                          <a:rPr lang="en-US" altLang="ko-KR" sz="1200" i="1">
                            <a:latin typeface="Cambria Math" panose="02040503050406030204" pitchFamily="18" charset="0"/>
                          </a:rPr>
                          <m:t>𝑞</m:t>
                        </m:r>
                        <m:r>
                          <a:rPr lang="en-US" altLang="ko-KR" sz="1200" i="1">
                            <a:latin typeface="Cambria Math" panose="02040503050406030204" pitchFamily="18" charset="0"/>
                          </a:rPr>
                          <m:t>(</m:t>
                        </m:r>
                        <m:r>
                          <a:rPr lang="en-US" altLang="ko-KR" sz="1200" i="1">
                            <a:latin typeface="Cambria Math" panose="02040503050406030204" pitchFamily="18" charset="0"/>
                          </a:rPr>
                          <m:t>𝑥</m:t>
                        </m:r>
                        <m:r>
                          <a:rPr lang="en-US" altLang="ko-KR" sz="1200" i="1">
                            <a:latin typeface="Cambria Math" panose="02040503050406030204" pitchFamily="18" charset="0"/>
                          </a:rPr>
                          <m:t>)</m:t>
                        </m:r>
                      </m:e>
                    </m:nary>
                  </m:oMath>
                </a14:m>
                <a:endParaRPr lang="en-US" altLang="ko-KR" sz="1200" dirty="0"/>
              </a:p>
              <a:p>
                <a:pPr marL="128588" indent="-128588">
                  <a:buFontTx/>
                  <a:buChar char="-"/>
                </a:pPr>
                <a:endParaRPr lang="en-US" altLang="ko-KR" sz="1200" dirty="0">
                  <a:sym typeface="Wingdings" panose="05000000000000000000" pitchFamily="2" charset="2"/>
                </a:endParaRPr>
              </a:p>
              <a:p>
                <a:pPr marL="128588" indent="-128588">
                  <a:buFontTx/>
                  <a:buChar char="-"/>
                </a:pPr>
                <a:r>
                  <a:rPr lang="ko-KR" altLang="en-US" sz="1200" dirty="0" err="1">
                    <a:sym typeface="Wingdings" panose="05000000000000000000" pitchFamily="2" charset="2"/>
                  </a:rPr>
                  <a:t>우도함수</a:t>
                </a:r>
                <a:r>
                  <a:rPr lang="ko-KR" altLang="en-US" sz="1200" dirty="0">
                    <a:sym typeface="Wingdings" panose="05000000000000000000" pitchFamily="2" charset="2"/>
                  </a:rPr>
                  <a:t> 최대치 </a:t>
                </a:r>
                <a:r>
                  <a:rPr lang="en-US" altLang="ko-KR" sz="1200" dirty="0">
                    <a:sym typeface="Wingdings" panose="05000000000000000000" pitchFamily="2" charset="2"/>
                  </a:rPr>
                  <a:t>=  </a:t>
                </a:r>
                <a:r>
                  <a:rPr lang="ko-KR" altLang="en-US" sz="1200" dirty="0">
                    <a:sym typeface="Wingdings" panose="05000000000000000000" pitchFamily="2" charset="2"/>
                  </a:rPr>
                  <a:t>입력분포 </a:t>
                </a:r>
                <a:r>
                  <a:rPr lang="en-US" altLang="ko-KR" sz="1200" dirty="0">
                    <a:sym typeface="Wingdings" panose="05000000000000000000" pitchFamily="2" charset="2"/>
                  </a:rPr>
                  <a:t>p(x) </a:t>
                </a:r>
                <a:r>
                  <a:rPr lang="ko-KR" altLang="en-US" sz="1200" dirty="0">
                    <a:sym typeface="Wingdings" panose="05000000000000000000" pitchFamily="2" charset="2"/>
                  </a:rPr>
                  <a:t>와 </a:t>
                </a:r>
                <a:r>
                  <a:rPr lang="en-US" altLang="ko-KR" sz="1200" dirty="0">
                    <a:sym typeface="Wingdings" panose="05000000000000000000" pitchFamily="2" charset="2"/>
                  </a:rPr>
                  <a:t>parameter </a:t>
                </a:r>
                <a:r>
                  <a:rPr lang="ko-KR" altLang="en-US" sz="1200" dirty="0">
                    <a:sym typeface="Wingdings" panose="05000000000000000000" pitchFamily="2" charset="2"/>
                  </a:rPr>
                  <a:t>가 주어졌을 때 출력분포 </a:t>
                </a:r>
                <a:r>
                  <a:rPr lang="en-US" altLang="ko-KR" sz="1200" dirty="0">
                    <a:sym typeface="Wingdings" panose="05000000000000000000" pitchFamily="2" charset="2"/>
                  </a:rPr>
                  <a:t>q(x)</a:t>
                </a:r>
                <a:r>
                  <a:rPr lang="ko-KR" altLang="en-US" sz="1200" dirty="0">
                    <a:sym typeface="Wingdings" panose="05000000000000000000" pitchFamily="2" charset="2"/>
                  </a:rPr>
                  <a:t>의 확률을 최대</a:t>
                </a:r>
                <a:endParaRPr lang="en-US" altLang="ko-KR" sz="1200" dirty="0">
                  <a:sym typeface="Wingdings" panose="05000000000000000000" pitchFamily="2" charset="2"/>
                </a:endParaRPr>
              </a:p>
              <a:p>
                <a:pPr marL="128588" indent="-128588">
                  <a:buFontTx/>
                  <a:buChar char="-"/>
                </a:pPr>
                <a:endParaRPr lang="en-US" altLang="ko-KR" sz="1200" dirty="0">
                  <a:sym typeface="Wingdings" panose="05000000000000000000" pitchFamily="2" charset="2"/>
                </a:endParaRPr>
              </a:p>
              <a:p>
                <a:pPr marL="128588" indent="-128588">
                  <a:buFontTx/>
                  <a:buChar char="-"/>
                </a:pPr>
                <a:r>
                  <a:rPr lang="en-US" altLang="ko-KR" sz="1200" dirty="0"/>
                  <a:t> Cross entropy </a:t>
                </a:r>
                <a:r>
                  <a:rPr lang="ko-KR" altLang="en-US" sz="1200" dirty="0"/>
                  <a:t>최소 값 </a:t>
                </a:r>
                <a:r>
                  <a:rPr lang="en-US" altLang="ko-KR" sz="1200" dirty="0"/>
                  <a:t>= </a:t>
                </a:r>
                <a:r>
                  <a:rPr lang="ko-KR" altLang="en-US" sz="1200" dirty="0"/>
                  <a:t>입력분포 </a:t>
                </a:r>
                <a:r>
                  <a:rPr lang="en-US" altLang="ko-KR" sz="1200" dirty="0"/>
                  <a:t>p(x)</a:t>
                </a:r>
                <a:r>
                  <a:rPr lang="ko-KR" altLang="en-US" sz="1200" dirty="0"/>
                  <a:t>와 출력분포</a:t>
                </a:r>
                <a:r>
                  <a:rPr lang="en-US" altLang="ko-KR" sz="1200" dirty="0"/>
                  <a:t>q(x) </a:t>
                </a:r>
                <a:r>
                  <a:rPr lang="ko-KR" altLang="en-US" sz="1200" dirty="0"/>
                  <a:t>와의 차이를 최소</a:t>
                </a:r>
                <a:endParaRPr lang="en-US" altLang="ko-KR" sz="1200" dirty="0"/>
              </a:p>
            </p:txBody>
          </p:sp>
        </mc:Choice>
        <mc:Fallback xmlns="">
          <p:sp>
            <p:nvSpPr>
              <p:cNvPr id="17" name="TextBox 16">
                <a:extLst>
                  <a:ext uri="{FF2B5EF4-FFF2-40B4-BE49-F238E27FC236}">
                    <a16:creationId xmlns:a16="http://schemas.microsoft.com/office/drawing/2014/main" id="{15141BF7-F9B2-4F5C-B457-FADC3A8DDA51}"/>
                  </a:ext>
                </a:extLst>
              </p:cNvPr>
              <p:cNvSpPr txBox="1">
                <a:spLocks noRot="1" noChangeAspect="1" noMove="1" noResize="1" noEditPoints="1" noAdjustHandles="1" noChangeArrowheads="1" noChangeShapeType="1" noTextEdit="1"/>
              </p:cNvSpPr>
              <p:nvPr/>
            </p:nvSpPr>
            <p:spPr>
              <a:xfrm>
                <a:off x="660872" y="1532926"/>
                <a:ext cx="7511528" cy="1754326"/>
              </a:xfrm>
              <a:prstGeom prst="rect">
                <a:avLst/>
              </a:prstGeom>
              <a:blipFill>
                <a:blip r:embed="rId2"/>
                <a:stretch>
                  <a:fillRect b="-1379"/>
                </a:stretch>
              </a:blipFill>
              <a:ln w="9525">
                <a:solidFill>
                  <a:schemeClr val="accent1"/>
                </a:solidFill>
              </a:ln>
            </p:spPr>
            <p:txBody>
              <a:bodyPr/>
              <a:lstStyle/>
              <a:p>
                <a:r>
                  <a:rPr lang="ko-KR" altLang="en-US">
                    <a:noFill/>
                  </a:rPr>
                  <a:t> </a:t>
                </a:r>
              </a:p>
            </p:txBody>
          </p:sp>
        </mc:Fallback>
      </mc:AlternateContent>
      <p:sp>
        <p:nvSpPr>
          <p:cNvPr id="6" name="직사각형 5">
            <a:extLst>
              <a:ext uri="{FF2B5EF4-FFF2-40B4-BE49-F238E27FC236}">
                <a16:creationId xmlns:a16="http://schemas.microsoft.com/office/drawing/2014/main" id="{21F09D3A-2E62-426A-A6C1-A9CB43FF062E}"/>
              </a:ext>
            </a:extLst>
          </p:cNvPr>
          <p:cNvSpPr/>
          <p:nvPr/>
        </p:nvSpPr>
        <p:spPr>
          <a:xfrm>
            <a:off x="646288" y="3662957"/>
            <a:ext cx="4864921" cy="484748"/>
          </a:xfrm>
          <a:prstGeom prst="rect">
            <a:avLst/>
          </a:prstGeom>
        </p:spPr>
        <p:txBody>
          <a:bodyPr wrap="square">
            <a:spAutoFit/>
          </a:bodyPr>
          <a:lstStyle/>
          <a:p>
            <a:r>
              <a:rPr lang="ko-KR" altLang="en-US" sz="1200" dirty="0">
                <a:solidFill>
                  <a:srgbClr val="222222"/>
                </a:solidFill>
                <a:latin typeface="Malgun Gothic" panose="020B0503020000020004" pitchFamily="50" charset="-127"/>
                <a:ea typeface="Malgun Gothic" panose="020B0503020000020004" pitchFamily="50" charset="-127"/>
              </a:rPr>
              <a:t>분류 모델에 대한 손실 함수</a:t>
            </a:r>
            <a:r>
              <a:rPr lang="en-US" altLang="ko-KR" sz="1200" dirty="0">
                <a:solidFill>
                  <a:srgbClr val="222222"/>
                </a:solidFill>
                <a:latin typeface="Malgun Gothic" panose="020B0503020000020004" pitchFamily="50" charset="-127"/>
                <a:ea typeface="Malgun Gothic" panose="020B0503020000020004" pitchFamily="50" charset="-127"/>
              </a:rPr>
              <a:t>(deep learning)</a:t>
            </a:r>
            <a:r>
              <a:rPr lang="ko-KR" altLang="en-US" sz="1200" dirty="0">
                <a:solidFill>
                  <a:srgbClr val="222222"/>
                </a:solidFill>
                <a:latin typeface="Malgun Gothic" panose="020B0503020000020004" pitchFamily="50" charset="-127"/>
                <a:ea typeface="Malgun Gothic" panose="020B0503020000020004" pitchFamily="50" charset="-127"/>
              </a:rPr>
              <a:t> </a:t>
            </a:r>
            <a:r>
              <a:rPr lang="en-US" altLang="ko-KR" sz="1200" dirty="0">
                <a:solidFill>
                  <a:srgbClr val="222222"/>
                </a:solidFill>
                <a:latin typeface="Malgun Gothic" panose="020B0503020000020004" pitchFamily="50" charset="-127"/>
                <a:ea typeface="Malgun Gothic" panose="020B0503020000020004" pitchFamily="50" charset="-127"/>
              </a:rPr>
              <a:t>:</a:t>
            </a:r>
            <a:r>
              <a:rPr lang="ko-KR" altLang="en-US" sz="1200" dirty="0">
                <a:solidFill>
                  <a:srgbClr val="222222"/>
                </a:solidFill>
                <a:latin typeface="Malgun Gothic" panose="020B0503020000020004" pitchFamily="50" charset="-127"/>
                <a:ea typeface="Malgun Gothic" panose="020B0503020000020004" pitchFamily="50" charset="-127"/>
              </a:rPr>
              <a:t> </a:t>
            </a:r>
            <a:r>
              <a:rPr lang="en-US" altLang="ko-KR" sz="1200" dirty="0">
                <a:solidFill>
                  <a:srgbClr val="222222"/>
                </a:solidFill>
                <a:latin typeface="Malgun Gothic" panose="020B0503020000020004" pitchFamily="50" charset="-127"/>
                <a:ea typeface="Malgun Gothic" panose="020B0503020000020004" pitchFamily="50" charset="-127"/>
              </a:rPr>
              <a:t>cross-entropy</a:t>
            </a:r>
            <a:br>
              <a:rPr lang="ko-KR" altLang="en-US" sz="1350" dirty="0"/>
            </a:br>
            <a:endParaRPr lang="ko-KR" altLang="en-US" sz="1350" dirty="0"/>
          </a:p>
        </p:txBody>
      </p:sp>
      <p:pic>
        <p:nvPicPr>
          <p:cNvPr id="18" name="그림 17">
            <a:extLst>
              <a:ext uri="{FF2B5EF4-FFF2-40B4-BE49-F238E27FC236}">
                <a16:creationId xmlns:a16="http://schemas.microsoft.com/office/drawing/2014/main" id="{0CF78DD4-187B-4CA4-9EC8-A646FFB440A8}"/>
              </a:ext>
            </a:extLst>
          </p:cNvPr>
          <p:cNvPicPr>
            <a:picLocks noChangeAspect="1"/>
          </p:cNvPicPr>
          <p:nvPr/>
        </p:nvPicPr>
        <p:blipFill>
          <a:blip r:embed="rId3"/>
          <a:stretch>
            <a:fillRect/>
          </a:stretch>
        </p:blipFill>
        <p:spPr>
          <a:xfrm>
            <a:off x="2174929" y="4155619"/>
            <a:ext cx="1493252" cy="471554"/>
          </a:xfrm>
          <a:prstGeom prst="rect">
            <a:avLst/>
          </a:prstGeom>
          <a:ln>
            <a:solidFill>
              <a:schemeClr val="accent1"/>
            </a:solidFill>
          </a:ln>
        </p:spPr>
      </p:pic>
      <p:sp>
        <p:nvSpPr>
          <p:cNvPr id="19" name="직사각형 18">
            <a:extLst>
              <a:ext uri="{FF2B5EF4-FFF2-40B4-BE49-F238E27FC236}">
                <a16:creationId xmlns:a16="http://schemas.microsoft.com/office/drawing/2014/main" id="{56565602-1590-4B41-9D9C-15891041FE41}"/>
              </a:ext>
            </a:extLst>
          </p:cNvPr>
          <p:cNvSpPr/>
          <p:nvPr/>
        </p:nvSpPr>
        <p:spPr>
          <a:xfrm>
            <a:off x="660872" y="4154743"/>
            <a:ext cx="1314719" cy="300082"/>
          </a:xfrm>
          <a:prstGeom prst="rect">
            <a:avLst/>
          </a:prstGeom>
        </p:spPr>
        <p:txBody>
          <a:bodyPr wrap="none">
            <a:spAutoFit/>
          </a:bodyPr>
          <a:lstStyle/>
          <a:p>
            <a:r>
              <a:rPr lang="en-US" altLang="ko-KR" sz="1350" dirty="0">
                <a:solidFill>
                  <a:srgbClr val="222222"/>
                </a:solidFill>
                <a:latin typeface="Malgun Gothic" panose="020B0503020000020004" pitchFamily="50" charset="-127"/>
                <a:ea typeface="Malgun Gothic" panose="020B0503020000020004" pitchFamily="50" charset="-127"/>
              </a:rPr>
              <a:t>cross-entropy </a:t>
            </a:r>
            <a:endParaRPr lang="ko-KR" altLang="en-US" sz="1350" dirty="0"/>
          </a:p>
        </p:txBody>
      </p:sp>
      <p:sp>
        <p:nvSpPr>
          <p:cNvPr id="21" name="직사각형 20">
            <a:extLst>
              <a:ext uri="{FF2B5EF4-FFF2-40B4-BE49-F238E27FC236}">
                <a16:creationId xmlns:a16="http://schemas.microsoft.com/office/drawing/2014/main" id="{9A326B35-D10C-4590-BA50-15B1F22CC9CA}"/>
              </a:ext>
            </a:extLst>
          </p:cNvPr>
          <p:cNvSpPr/>
          <p:nvPr/>
        </p:nvSpPr>
        <p:spPr>
          <a:xfrm>
            <a:off x="3995936" y="4100635"/>
            <a:ext cx="2382772" cy="669414"/>
          </a:xfrm>
          <a:prstGeom prst="rect">
            <a:avLst/>
          </a:prstGeom>
        </p:spPr>
        <p:txBody>
          <a:bodyPr wrap="square">
            <a:spAutoFit/>
          </a:bodyPr>
          <a:lstStyle/>
          <a:p>
            <a:pPr algn="just" fontAlgn="base">
              <a:spcAft>
                <a:spcPts val="300"/>
              </a:spcAft>
            </a:pPr>
            <a:r>
              <a:rPr lang="en-US" altLang="ko-KR" sz="750" kern="0" dirty="0">
                <a:solidFill>
                  <a:srgbClr val="333333"/>
                </a:solidFill>
                <a:latin typeface="+mj-ea"/>
                <a:ea typeface="+mj-ea"/>
              </a:rPr>
              <a:t>n = </a:t>
            </a:r>
            <a:r>
              <a:rPr lang="ko-KR" altLang="en-US" sz="750" kern="0" dirty="0">
                <a:solidFill>
                  <a:srgbClr val="333333"/>
                </a:solidFill>
                <a:latin typeface="+mj-ea"/>
                <a:ea typeface="+mj-ea"/>
              </a:rPr>
              <a:t>데이터 </a:t>
            </a:r>
            <a:r>
              <a:rPr lang="ko-KR" altLang="en-US" sz="750" kern="0" dirty="0" err="1">
                <a:solidFill>
                  <a:srgbClr val="333333"/>
                </a:solidFill>
                <a:latin typeface="+mj-ea"/>
                <a:ea typeface="+mj-ea"/>
              </a:rPr>
              <a:t>갯수</a:t>
            </a:r>
            <a:endParaRPr lang="ko-KR" altLang="en-US" sz="750" kern="0" dirty="0">
              <a:solidFill>
                <a:srgbClr val="000000"/>
              </a:solidFill>
              <a:latin typeface="+mj-ea"/>
              <a:ea typeface="+mj-ea"/>
            </a:endParaRPr>
          </a:p>
          <a:p>
            <a:pPr algn="just" fontAlgn="base">
              <a:spcAft>
                <a:spcPts val="300"/>
              </a:spcAft>
            </a:pPr>
            <a:r>
              <a:rPr lang="en-US" altLang="ko-KR" sz="750" kern="0" dirty="0">
                <a:solidFill>
                  <a:srgbClr val="333333"/>
                </a:solidFill>
                <a:latin typeface="+mj-ea"/>
                <a:ea typeface="+mj-ea"/>
              </a:rPr>
              <a:t>C = </a:t>
            </a:r>
            <a:r>
              <a:rPr lang="ko-KR" altLang="en-US" sz="750" kern="0" dirty="0">
                <a:solidFill>
                  <a:srgbClr val="333333"/>
                </a:solidFill>
                <a:latin typeface="+mj-ea"/>
                <a:ea typeface="+mj-ea"/>
              </a:rPr>
              <a:t>범주 </a:t>
            </a:r>
            <a:r>
              <a:rPr lang="ko-KR" altLang="en-US" sz="750" kern="0" dirty="0" err="1">
                <a:solidFill>
                  <a:srgbClr val="333333"/>
                </a:solidFill>
                <a:latin typeface="+mj-ea"/>
                <a:ea typeface="+mj-ea"/>
              </a:rPr>
              <a:t>갯수</a:t>
            </a:r>
            <a:endParaRPr lang="ko-KR" altLang="en-US" sz="750" kern="0" dirty="0">
              <a:solidFill>
                <a:srgbClr val="000000"/>
              </a:solidFill>
              <a:latin typeface="+mj-ea"/>
              <a:ea typeface="+mj-ea"/>
            </a:endParaRPr>
          </a:p>
          <a:p>
            <a:pPr algn="just" fontAlgn="base">
              <a:spcAft>
                <a:spcPts val="300"/>
              </a:spcAft>
            </a:pPr>
            <a:r>
              <a:rPr lang="en-US" altLang="ko-KR" sz="750" kern="0" dirty="0">
                <a:solidFill>
                  <a:srgbClr val="333333"/>
                </a:solidFill>
                <a:latin typeface="+mj-ea"/>
                <a:ea typeface="+mj-ea"/>
              </a:rPr>
              <a:t>L = </a:t>
            </a:r>
            <a:r>
              <a:rPr lang="ko-KR" altLang="en-US" sz="750" kern="0" dirty="0">
                <a:solidFill>
                  <a:srgbClr val="333333"/>
                </a:solidFill>
                <a:latin typeface="+mj-ea"/>
                <a:ea typeface="+mj-ea"/>
              </a:rPr>
              <a:t>실제 값 </a:t>
            </a:r>
            <a:r>
              <a:rPr lang="en-US" altLang="ko-KR" sz="750" kern="0" dirty="0">
                <a:solidFill>
                  <a:srgbClr val="333333"/>
                </a:solidFill>
                <a:latin typeface="+mj-ea"/>
                <a:ea typeface="+mj-ea"/>
              </a:rPr>
              <a:t>(</a:t>
            </a:r>
            <a:r>
              <a:rPr lang="ko-KR" altLang="en-US" sz="750" kern="0" dirty="0">
                <a:solidFill>
                  <a:srgbClr val="333333"/>
                </a:solidFill>
                <a:latin typeface="+mj-ea"/>
                <a:ea typeface="+mj-ea"/>
              </a:rPr>
              <a:t>주로 </a:t>
            </a:r>
            <a:r>
              <a:rPr lang="en-US" altLang="ko-KR" sz="750" kern="0" dirty="0">
                <a:solidFill>
                  <a:srgbClr val="333333"/>
                </a:solidFill>
                <a:latin typeface="+mj-ea"/>
                <a:ea typeface="+mj-ea"/>
              </a:rPr>
              <a:t>0 </a:t>
            </a:r>
            <a:r>
              <a:rPr lang="ko-KR" altLang="en-US" sz="750" kern="0" dirty="0">
                <a:solidFill>
                  <a:srgbClr val="333333"/>
                </a:solidFill>
                <a:latin typeface="+mj-ea"/>
                <a:ea typeface="+mj-ea"/>
              </a:rPr>
              <a:t>또는 </a:t>
            </a:r>
            <a:r>
              <a:rPr lang="en-US" altLang="ko-KR" sz="750" kern="0" dirty="0">
                <a:solidFill>
                  <a:srgbClr val="333333"/>
                </a:solidFill>
                <a:latin typeface="+mj-ea"/>
                <a:ea typeface="+mj-ea"/>
              </a:rPr>
              <a:t>1)</a:t>
            </a:r>
            <a:endParaRPr lang="ko-KR" altLang="en-US" sz="750" kern="0" dirty="0">
              <a:solidFill>
                <a:srgbClr val="000000"/>
              </a:solidFill>
              <a:latin typeface="+mj-ea"/>
              <a:ea typeface="+mj-ea"/>
            </a:endParaRPr>
          </a:p>
          <a:p>
            <a:pPr algn="just" fontAlgn="base">
              <a:spcAft>
                <a:spcPts val="300"/>
              </a:spcAft>
            </a:pPr>
            <a:r>
              <a:rPr lang="en-US" altLang="ko-KR" sz="750" kern="0" dirty="0">
                <a:solidFill>
                  <a:srgbClr val="333333"/>
                </a:solidFill>
                <a:latin typeface="+mj-ea"/>
                <a:ea typeface="+mj-ea"/>
              </a:rPr>
              <a:t>P = </a:t>
            </a:r>
            <a:r>
              <a:rPr lang="ko-KR" altLang="en-US" sz="750" kern="0" dirty="0">
                <a:solidFill>
                  <a:srgbClr val="333333"/>
                </a:solidFill>
                <a:latin typeface="+mj-ea"/>
                <a:ea typeface="+mj-ea"/>
              </a:rPr>
              <a:t>실제 값에 대한 확률 값 </a:t>
            </a:r>
            <a:r>
              <a:rPr lang="en-US" altLang="ko-KR" sz="750" kern="0" dirty="0">
                <a:solidFill>
                  <a:srgbClr val="333333"/>
                </a:solidFill>
                <a:latin typeface="+mj-ea"/>
                <a:ea typeface="+mj-ea"/>
              </a:rPr>
              <a:t>(0~1)</a:t>
            </a:r>
            <a:endParaRPr lang="ko-KR" altLang="en-US" sz="750" kern="0" dirty="0">
              <a:solidFill>
                <a:srgbClr val="000000"/>
              </a:solidFill>
              <a:latin typeface="+mj-ea"/>
              <a:ea typeface="+mj-ea"/>
            </a:endParaRPr>
          </a:p>
        </p:txBody>
      </p:sp>
      <p:sp>
        <p:nvSpPr>
          <p:cNvPr id="9" name="직사각형 8">
            <a:extLst>
              <a:ext uri="{FF2B5EF4-FFF2-40B4-BE49-F238E27FC236}">
                <a16:creationId xmlns:a16="http://schemas.microsoft.com/office/drawing/2014/main" id="{CC9A1448-1D41-479C-8E82-56565B546AE2}"/>
              </a:ext>
            </a:extLst>
          </p:cNvPr>
          <p:cNvSpPr/>
          <p:nvPr/>
        </p:nvSpPr>
        <p:spPr>
          <a:xfrm>
            <a:off x="718816" y="5362211"/>
            <a:ext cx="4482498" cy="230832"/>
          </a:xfrm>
          <a:prstGeom prst="rect">
            <a:avLst/>
          </a:prstGeom>
        </p:spPr>
        <p:txBody>
          <a:bodyPr wrap="square">
            <a:spAutoFit/>
          </a:bodyPr>
          <a:lstStyle/>
          <a:p>
            <a:r>
              <a:rPr lang="ko-KR" altLang="en-US" sz="900" dirty="0" err="1"/>
              <a:t>내용참조</a:t>
            </a:r>
            <a:r>
              <a:rPr lang="en-US" altLang="ko-KR" sz="900" dirty="0"/>
              <a:t>: http://neuralnetworksanddeeplearning.com/chap3.html</a:t>
            </a:r>
            <a:endParaRPr lang="ko-KR" altLang="en-US" sz="900" dirty="0"/>
          </a:p>
        </p:txBody>
      </p:sp>
      <p:sp>
        <p:nvSpPr>
          <p:cNvPr id="10" name="직사각형 9">
            <a:extLst>
              <a:ext uri="{FF2B5EF4-FFF2-40B4-BE49-F238E27FC236}">
                <a16:creationId xmlns:a16="http://schemas.microsoft.com/office/drawing/2014/main" id="{988301C9-FCB9-4538-B6BC-552D07E85D23}"/>
              </a:ext>
            </a:extLst>
          </p:cNvPr>
          <p:cNvSpPr/>
          <p:nvPr/>
        </p:nvSpPr>
        <p:spPr>
          <a:xfrm>
            <a:off x="718816" y="4967296"/>
            <a:ext cx="4405478" cy="276999"/>
          </a:xfrm>
          <a:prstGeom prst="rect">
            <a:avLst/>
          </a:prstGeom>
        </p:spPr>
        <p:txBody>
          <a:bodyPr wrap="square">
            <a:spAutoFit/>
          </a:bodyPr>
          <a:lstStyle/>
          <a:p>
            <a:r>
              <a:rPr lang="ko-KR" altLang="en-US" sz="1200" b="1" u="sng" dirty="0">
                <a:latin typeface="Helvetica" panose="020B0604020202020204" pitchFamily="34" charset="0"/>
                <a:hlinkClick r:id="rId4">
                  <a:extLst>
                    <a:ext uri="{A12FA001-AC4F-418D-AE19-62706E023703}">
                      <ahyp:hlinkClr xmlns:ahyp="http://schemas.microsoft.com/office/drawing/2018/hyperlinkcolor" val="tx"/>
                    </a:ext>
                  </a:extLst>
                </a:hlinkClick>
              </a:rPr>
              <a:t>신경망 학습방법 개선 </a:t>
            </a:r>
            <a:r>
              <a:rPr lang="en-US" altLang="ko-KR" sz="1200" b="1" u="sng" dirty="0">
                <a:latin typeface="Helvetica" panose="020B0604020202020204" pitchFamily="34" charset="0"/>
                <a:hlinkClick r:id="rId4">
                  <a:extLst>
                    <a:ext uri="{A12FA001-AC4F-418D-AE19-62706E023703}">
                      <ahyp:hlinkClr xmlns:ahyp="http://schemas.microsoft.com/office/drawing/2018/hyperlinkcolor" val="tx"/>
                    </a:ext>
                  </a:extLst>
                </a:hlinkClick>
              </a:rPr>
              <a:t>: The cross-entropy cost function</a:t>
            </a:r>
            <a:endParaRPr lang="en-US" altLang="ko-KR" sz="1200" b="1" dirty="0">
              <a:latin typeface="Helvetica" panose="020B0604020202020204" pitchFamily="34" charset="0"/>
            </a:endParaRPr>
          </a:p>
        </p:txBody>
      </p:sp>
      <p:sp>
        <p:nvSpPr>
          <p:cNvPr id="16" name="제목 1">
            <a:extLst>
              <a:ext uri="{FF2B5EF4-FFF2-40B4-BE49-F238E27FC236}">
                <a16:creationId xmlns:a16="http://schemas.microsoft.com/office/drawing/2014/main" id="{D59C65A7-42B4-4F85-AD2D-27D1CB18DDE8}"/>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4" name="TextBox 23">
            <a:extLst>
              <a:ext uri="{FF2B5EF4-FFF2-40B4-BE49-F238E27FC236}">
                <a16:creationId xmlns:a16="http://schemas.microsoft.com/office/drawing/2014/main" id="{A272FDB9-B674-4B5A-9287-41488CE0650F}"/>
              </a:ext>
            </a:extLst>
          </p:cNvPr>
          <p:cNvSpPr txBox="1"/>
          <p:nvPr/>
        </p:nvSpPr>
        <p:spPr>
          <a:xfrm>
            <a:off x="7591971" y="136525"/>
            <a:ext cx="140317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과정별 이해</a:t>
            </a:r>
          </a:p>
        </p:txBody>
      </p:sp>
      <p:sp>
        <p:nvSpPr>
          <p:cNvPr id="25" name="직사각형 24">
            <a:extLst>
              <a:ext uri="{FF2B5EF4-FFF2-40B4-BE49-F238E27FC236}">
                <a16:creationId xmlns:a16="http://schemas.microsoft.com/office/drawing/2014/main" id="{11E596D7-B696-4996-8671-88B9721E730B}"/>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26" name="직사각형 25">
            <a:extLst>
              <a:ext uri="{FF2B5EF4-FFF2-40B4-BE49-F238E27FC236}">
                <a16:creationId xmlns:a16="http://schemas.microsoft.com/office/drawing/2014/main" id="{4D7D957C-CDAD-43F9-8424-A61AC32FA8DC}"/>
              </a:ext>
            </a:extLst>
          </p:cNvPr>
          <p:cNvSpPr/>
          <p:nvPr/>
        </p:nvSpPr>
        <p:spPr>
          <a:xfrm>
            <a:off x="3723170" y="418131"/>
            <a:ext cx="1651414" cy="369332"/>
          </a:xfrm>
          <a:prstGeom prst="rect">
            <a:avLst/>
          </a:prstGeom>
        </p:spPr>
        <p:txBody>
          <a:bodyPr wrap="none">
            <a:spAutoFit/>
          </a:bodyPr>
          <a:lstStyle/>
          <a:p>
            <a:r>
              <a:rPr lang="ko-KR" altLang="en-US" dirty="0">
                <a:solidFill>
                  <a:srgbClr val="000000"/>
                </a:solidFill>
                <a:latin typeface="Malgun Gothic" panose="020B0503020000020004" pitchFamily="50" charset="-127"/>
                <a:ea typeface="Malgun Gothic" panose="020B0503020000020004" pitchFamily="50" charset="-127"/>
              </a:rPr>
              <a:t>회귀계수 추정</a:t>
            </a:r>
            <a:endParaRPr lang="ko-KR" altLang="en-US" dirty="0"/>
          </a:p>
        </p:txBody>
      </p:sp>
      <p:sp>
        <p:nvSpPr>
          <p:cNvPr id="27" name="직사각형 26">
            <a:extLst>
              <a:ext uri="{FF2B5EF4-FFF2-40B4-BE49-F238E27FC236}">
                <a16:creationId xmlns:a16="http://schemas.microsoft.com/office/drawing/2014/main" id="{42BF556B-2D60-4849-9029-94AEFD8F70C8}"/>
              </a:ext>
            </a:extLst>
          </p:cNvPr>
          <p:cNvSpPr/>
          <p:nvPr/>
        </p:nvSpPr>
        <p:spPr>
          <a:xfrm>
            <a:off x="660872" y="1141728"/>
            <a:ext cx="2260683" cy="276999"/>
          </a:xfrm>
          <a:prstGeom prst="rect">
            <a:avLst/>
          </a:prstGeom>
          <a:solidFill>
            <a:schemeClr val="tx2">
              <a:lumMod val="20000"/>
              <a:lumOff val="80000"/>
            </a:schemeClr>
          </a:solidFill>
          <a:ln>
            <a:solidFill>
              <a:schemeClr val="accent1"/>
            </a:solidFill>
          </a:ln>
        </p:spPr>
        <p:txBody>
          <a:bodyPr wrap="none">
            <a:spAutoFit/>
          </a:bodyPr>
          <a:lstStyle/>
          <a:p>
            <a:r>
              <a:rPr lang="en-US" altLang="ko-KR" sz="1200" dirty="0">
                <a:solidFill>
                  <a:srgbClr val="222222"/>
                </a:solidFill>
                <a:latin typeface="-apple-system"/>
              </a:rPr>
              <a:t>Maximum Likelihood Estimation  </a:t>
            </a:r>
            <a:endParaRPr lang="ko-KR" altLang="en-US" sz="1200" dirty="0"/>
          </a:p>
        </p:txBody>
      </p:sp>
    </p:spTree>
    <p:extLst>
      <p:ext uri="{BB962C8B-B14F-4D97-AF65-F5344CB8AC3E}">
        <p14:creationId xmlns:p14="http://schemas.microsoft.com/office/powerpoint/2010/main" val="36187617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86116A6-1816-4A60-A553-EE783B12CCDF}"/>
              </a:ext>
            </a:extLst>
          </p:cNvPr>
          <p:cNvSpPr/>
          <p:nvPr/>
        </p:nvSpPr>
        <p:spPr>
          <a:xfrm>
            <a:off x="824529" y="1506335"/>
            <a:ext cx="7200800" cy="652358"/>
          </a:xfrm>
          <a:prstGeom prst="rect">
            <a:avLst/>
          </a:prstGeom>
          <a:ln>
            <a:solidFill>
              <a:schemeClr val="accent1"/>
            </a:solidFill>
          </a:ln>
        </p:spPr>
        <p:txBody>
          <a:bodyPr wrap="square">
            <a:spAutoFit/>
          </a:bodyPr>
          <a:lstStyle/>
          <a:p>
            <a:pPr marL="128588" indent="-128588" fontAlgn="base">
              <a:lnSpc>
                <a:spcPct val="150000"/>
              </a:lnSpc>
              <a:buFont typeface="Wingdings" panose="05000000000000000000" pitchFamily="2" charset="2"/>
              <a:buChar char="§"/>
            </a:pPr>
            <a:r>
              <a:rPr lang="ko-KR" altLang="en-US" sz="1200" dirty="0">
                <a:solidFill>
                  <a:srgbClr val="373737"/>
                </a:solidFill>
                <a:latin typeface="NanumGothic"/>
              </a:rPr>
              <a:t>선형회귀분석</a:t>
            </a:r>
            <a:r>
              <a:rPr lang="en-US" altLang="ko-KR" sz="1200" dirty="0">
                <a:solidFill>
                  <a:srgbClr val="373737"/>
                </a:solidFill>
                <a:latin typeface="NanumGothic"/>
              </a:rPr>
              <a:t>: </a:t>
            </a:r>
            <a:r>
              <a:rPr lang="ko-KR" altLang="en-US" sz="1200" dirty="0">
                <a:solidFill>
                  <a:srgbClr val="373737"/>
                </a:solidFill>
                <a:latin typeface="NanumGothic"/>
              </a:rPr>
              <a:t> 각 독립변수에 대한 회귀계수의 유의성 검정에 </a:t>
            </a:r>
            <a:r>
              <a:rPr lang="en-US" altLang="ko-KR" sz="1200" dirty="0">
                <a:solidFill>
                  <a:srgbClr val="373737"/>
                </a:solidFill>
                <a:latin typeface="NanumGothic"/>
              </a:rPr>
              <a:t>t</a:t>
            </a:r>
            <a:r>
              <a:rPr lang="ko-KR" altLang="en-US" sz="1200" dirty="0">
                <a:solidFill>
                  <a:srgbClr val="373737"/>
                </a:solidFill>
                <a:latin typeface="NanumGothic"/>
              </a:rPr>
              <a:t>통계량 사용</a:t>
            </a:r>
            <a:endParaRPr lang="en-US" altLang="ko-KR" sz="1200" dirty="0">
              <a:solidFill>
                <a:srgbClr val="373737"/>
              </a:solidFill>
              <a:latin typeface="NanumGothic"/>
            </a:endParaRPr>
          </a:p>
          <a:p>
            <a:pPr marL="128588" indent="-128588" fontAlgn="base">
              <a:lnSpc>
                <a:spcPct val="150000"/>
              </a:lnSpc>
              <a:buFont typeface="Wingdings" panose="05000000000000000000" pitchFamily="2" charset="2"/>
              <a:buChar char="§"/>
            </a:pPr>
            <a:r>
              <a:rPr lang="ko-KR" altLang="en-US" sz="1200" dirty="0">
                <a:solidFill>
                  <a:srgbClr val="373737"/>
                </a:solidFill>
                <a:latin typeface="NanumGothic"/>
              </a:rPr>
              <a:t>로지스틱 회귀모형</a:t>
            </a:r>
            <a:r>
              <a:rPr lang="en-US" altLang="ko-KR" sz="1200" dirty="0">
                <a:solidFill>
                  <a:srgbClr val="373737"/>
                </a:solidFill>
                <a:latin typeface="NanumGothic"/>
              </a:rPr>
              <a:t>:</a:t>
            </a:r>
            <a:r>
              <a:rPr lang="ko-KR" altLang="en-US" sz="1200" dirty="0">
                <a:solidFill>
                  <a:srgbClr val="373737"/>
                </a:solidFill>
                <a:latin typeface="NanumGothic"/>
              </a:rPr>
              <a:t> 각 독립변수에 대한 회귀계수의 유의성 검정에 </a:t>
            </a:r>
            <a:r>
              <a:rPr lang="en-US" altLang="ko-KR" sz="1400" b="1" i="1" dirty="0">
                <a:solidFill>
                  <a:srgbClr val="373737"/>
                </a:solidFill>
                <a:latin typeface="NanumGothic"/>
              </a:rPr>
              <a:t>Wald-test</a:t>
            </a:r>
            <a:r>
              <a:rPr lang="ko-KR" altLang="en-US" sz="1400" b="1" i="1" dirty="0">
                <a:solidFill>
                  <a:srgbClr val="373737"/>
                </a:solidFill>
                <a:latin typeface="NanumGothic"/>
              </a:rPr>
              <a:t> </a:t>
            </a:r>
            <a:r>
              <a:rPr lang="ko-KR" altLang="en-US" sz="1200" dirty="0">
                <a:solidFill>
                  <a:srgbClr val="373737"/>
                </a:solidFill>
                <a:latin typeface="NanumGothic"/>
              </a:rPr>
              <a:t>사용</a:t>
            </a:r>
            <a:endParaRPr lang="en-US" altLang="ko-KR" sz="1200" dirty="0">
              <a:solidFill>
                <a:srgbClr val="373737"/>
              </a:solidFill>
              <a:latin typeface="NanumGothic"/>
            </a:endParaRPr>
          </a:p>
        </p:txBody>
      </p:sp>
      <p:sp>
        <p:nvSpPr>
          <p:cNvPr id="10" name="직사각형 9">
            <a:extLst>
              <a:ext uri="{FF2B5EF4-FFF2-40B4-BE49-F238E27FC236}">
                <a16:creationId xmlns:a16="http://schemas.microsoft.com/office/drawing/2014/main" id="{A2C05A61-7ED5-49D9-A7DB-BD143113F08F}"/>
              </a:ext>
            </a:extLst>
          </p:cNvPr>
          <p:cNvSpPr/>
          <p:nvPr/>
        </p:nvSpPr>
        <p:spPr>
          <a:xfrm>
            <a:off x="952853" y="3247418"/>
            <a:ext cx="7200799" cy="611642"/>
          </a:xfrm>
          <a:prstGeom prst="rect">
            <a:avLst/>
          </a:prstGeom>
        </p:spPr>
        <p:txBody>
          <a:bodyPr wrap="square">
            <a:spAutoFit/>
          </a:bodyPr>
          <a:lstStyle/>
          <a:p>
            <a:pPr fontAlgn="base">
              <a:lnSpc>
                <a:spcPct val="150000"/>
              </a:lnSpc>
            </a:pPr>
            <a:r>
              <a:rPr lang="en-US" altLang="ko-KR" sz="1200" b="1" i="1" dirty="0">
                <a:solidFill>
                  <a:srgbClr val="373737"/>
                </a:solidFill>
                <a:latin typeface="NanumGothic"/>
              </a:rPr>
              <a:t>Wald </a:t>
            </a:r>
            <a:r>
              <a:rPr lang="ko-KR" altLang="en-US" sz="1200" b="1" i="1" dirty="0">
                <a:solidFill>
                  <a:srgbClr val="373737"/>
                </a:solidFill>
                <a:latin typeface="NanumGothic"/>
              </a:rPr>
              <a:t>통계치는 </a:t>
            </a:r>
            <a:r>
              <a:rPr lang="ko-KR" altLang="en-US" sz="1200" b="1" i="1" dirty="0" err="1">
                <a:solidFill>
                  <a:srgbClr val="373737"/>
                </a:solidFill>
                <a:latin typeface="NanumGothic"/>
              </a:rPr>
              <a:t>카이제곱분포를</a:t>
            </a:r>
            <a:r>
              <a:rPr lang="ko-KR" altLang="en-US" sz="1200" b="1" i="1" dirty="0">
                <a:solidFill>
                  <a:srgbClr val="373737"/>
                </a:solidFill>
                <a:latin typeface="NanumGothic"/>
              </a:rPr>
              <a:t> </a:t>
            </a:r>
            <a:r>
              <a:rPr lang="ko-KR" altLang="en-US" sz="1200" i="1" dirty="0">
                <a:solidFill>
                  <a:srgbClr val="373737"/>
                </a:solidFill>
                <a:latin typeface="NanumGothic"/>
              </a:rPr>
              <a:t>따르므로 이에 대한 유의확률 </a:t>
            </a:r>
            <a:r>
              <a:rPr lang="en-US" altLang="ko-KR" sz="1200" i="1" dirty="0">
                <a:solidFill>
                  <a:srgbClr val="373737"/>
                </a:solidFill>
                <a:latin typeface="NanumGothic"/>
              </a:rPr>
              <a:t>(p-value) </a:t>
            </a:r>
            <a:r>
              <a:rPr lang="ko-KR" altLang="en-US" sz="1200" i="1" dirty="0">
                <a:solidFill>
                  <a:srgbClr val="373737"/>
                </a:solidFill>
                <a:latin typeface="NanumGothic"/>
              </a:rPr>
              <a:t>역시 자유도</a:t>
            </a:r>
            <a:r>
              <a:rPr lang="en-US" altLang="ko-KR" sz="1200" i="1" dirty="0">
                <a:solidFill>
                  <a:srgbClr val="373737"/>
                </a:solidFill>
                <a:latin typeface="NanumGothic"/>
              </a:rPr>
              <a:t>(df)</a:t>
            </a:r>
            <a:r>
              <a:rPr lang="ko-KR" altLang="en-US" sz="1200" i="1" dirty="0">
                <a:solidFill>
                  <a:srgbClr val="373737"/>
                </a:solidFill>
                <a:latin typeface="NanumGothic"/>
              </a:rPr>
              <a:t>를  고려한 </a:t>
            </a:r>
            <a:r>
              <a:rPr lang="ko-KR" altLang="en-US" sz="1200" i="1" dirty="0" err="1">
                <a:solidFill>
                  <a:srgbClr val="373737"/>
                </a:solidFill>
                <a:latin typeface="NanumGothic"/>
              </a:rPr>
              <a:t>카이제곱분포에서</a:t>
            </a:r>
            <a:r>
              <a:rPr lang="ko-KR" altLang="en-US" sz="1200" i="1" dirty="0">
                <a:solidFill>
                  <a:srgbClr val="373737"/>
                </a:solidFill>
                <a:latin typeface="NanumGothic"/>
              </a:rPr>
              <a:t> 찾아야 한다</a:t>
            </a:r>
            <a:r>
              <a:rPr lang="en-US" altLang="ko-KR" sz="1200" i="1" dirty="0">
                <a:solidFill>
                  <a:srgbClr val="373737"/>
                </a:solidFill>
                <a:latin typeface="NanumGothic"/>
              </a:rPr>
              <a:t>.</a:t>
            </a:r>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B5AC2712-4A1B-44D0-994D-179FE4B89138}"/>
                  </a:ext>
                </a:extLst>
              </p:cNvPr>
              <p:cNvSpPr/>
              <p:nvPr/>
            </p:nvSpPr>
            <p:spPr>
              <a:xfrm>
                <a:off x="971600" y="2362648"/>
                <a:ext cx="3600400" cy="590803"/>
              </a:xfrm>
              <a:prstGeom prst="rect">
                <a:avLst/>
              </a:prstGeom>
              <a:solidFill>
                <a:schemeClr val="bg1"/>
              </a:solidFill>
              <a:ln w="28575">
                <a:solidFill>
                  <a:schemeClr val="accent1"/>
                </a:solidFill>
              </a:ln>
            </p:spPr>
            <p:txBody>
              <a:bodyPr wrap="square">
                <a:spAutoFit/>
              </a:bodyPr>
              <a:lstStyle/>
              <a:p>
                <a:pPr fontAlgn="base">
                  <a:lnSpc>
                    <a:spcPct val="150000"/>
                  </a:lnSpc>
                </a:pPr>
                <a:r>
                  <a:rPr lang="en-US" altLang="ko-KR" sz="1200" dirty="0">
                    <a:solidFill>
                      <a:srgbClr val="373737"/>
                    </a:solidFill>
                    <a:latin typeface="NanumGothic"/>
                  </a:rPr>
                  <a:t>Wald </a:t>
                </a:r>
                <a:r>
                  <a:rPr lang="ko-KR" altLang="en-US" sz="1200" dirty="0">
                    <a:solidFill>
                      <a:srgbClr val="373737"/>
                    </a:solidFill>
                    <a:latin typeface="NanumGothic"/>
                  </a:rPr>
                  <a:t>통계량</a:t>
                </a:r>
                <a:r>
                  <a:rPr lang="en-US" altLang="ko-KR" sz="1200" dirty="0">
                    <a:solidFill>
                      <a:srgbClr val="373737"/>
                    </a:solidFill>
                    <a:latin typeface="NanumGothic"/>
                  </a:rPr>
                  <a:t>=   ( </a:t>
                </a:r>
                <a14:m>
                  <m:oMath xmlns:m="http://schemas.openxmlformats.org/officeDocument/2006/math">
                    <m:sSup>
                      <m:sSupPr>
                        <m:ctrlPr>
                          <a:rPr lang="en-US" altLang="ko-KR" sz="1200" i="1">
                            <a:solidFill>
                              <a:srgbClr val="373737"/>
                            </a:solidFill>
                            <a:latin typeface="Cambria Math" panose="02040503050406030204" pitchFamily="18" charset="0"/>
                          </a:rPr>
                        </m:ctrlPr>
                      </m:sSupPr>
                      <m:e>
                        <m:f>
                          <m:fPr>
                            <m:ctrlPr>
                              <a:rPr lang="en-US" altLang="ko-KR" sz="1200" i="1">
                                <a:solidFill>
                                  <a:srgbClr val="373737"/>
                                </a:solidFill>
                                <a:latin typeface="Cambria Math" panose="02040503050406030204" pitchFamily="18" charset="0"/>
                              </a:rPr>
                            </m:ctrlPr>
                          </m:fPr>
                          <m:num>
                            <m:r>
                              <a:rPr lang="ko-KR" altLang="en-US" sz="1200" i="1">
                                <a:solidFill>
                                  <a:srgbClr val="373737"/>
                                </a:solidFill>
                                <a:latin typeface="Cambria Math" panose="02040503050406030204" pitchFamily="18" charset="0"/>
                              </a:rPr>
                              <m:t>회귀계수</m:t>
                            </m:r>
                            <m:r>
                              <a:rPr lang="en-US" altLang="ko-KR" sz="1200" i="1">
                                <a:solidFill>
                                  <a:srgbClr val="373737"/>
                                </a:solidFill>
                                <a:latin typeface="Cambria Math" panose="02040503050406030204" pitchFamily="18" charset="0"/>
                              </a:rPr>
                              <m:t>  </m:t>
                            </m:r>
                            <m:r>
                              <a:rPr lang="ko-KR" altLang="en-US" sz="1200" i="1">
                                <a:solidFill>
                                  <a:srgbClr val="373737"/>
                                </a:solidFill>
                                <a:latin typeface="Cambria Math" panose="02040503050406030204" pitchFamily="18" charset="0"/>
                              </a:rPr>
                              <m:t>추정치</m:t>
                            </m:r>
                          </m:num>
                          <m:den>
                            <m:r>
                              <a:rPr lang="ko-KR" altLang="en-US" sz="1200" i="1">
                                <a:solidFill>
                                  <a:srgbClr val="373737"/>
                                </a:solidFill>
                                <a:latin typeface="Cambria Math" panose="02040503050406030204" pitchFamily="18" charset="0"/>
                              </a:rPr>
                              <m:t>표준오차</m:t>
                            </m:r>
                          </m:den>
                        </m:f>
                        <m:r>
                          <a:rPr lang="en-US" altLang="ko-KR" sz="1200" i="1">
                            <a:solidFill>
                              <a:srgbClr val="373737"/>
                            </a:solidFill>
                            <a:latin typeface="Cambria Math" panose="02040503050406030204" pitchFamily="18" charset="0"/>
                          </a:rPr>
                          <m:t>)</m:t>
                        </m:r>
                      </m:e>
                      <m:sup>
                        <m:r>
                          <a:rPr lang="en-US" altLang="ko-KR" sz="1200" i="1">
                            <a:solidFill>
                              <a:srgbClr val="373737"/>
                            </a:solidFill>
                            <a:latin typeface="Cambria Math" panose="02040503050406030204" pitchFamily="18" charset="0"/>
                          </a:rPr>
                          <m:t>2</m:t>
                        </m:r>
                      </m:sup>
                    </m:sSup>
                  </m:oMath>
                </a14:m>
                <a:r>
                  <a:rPr lang="en-US" altLang="ko-KR" sz="1200" dirty="0">
                    <a:solidFill>
                      <a:srgbClr val="373737"/>
                    </a:solidFill>
                    <a:latin typeface="NanumGothic"/>
                  </a:rPr>
                  <a:t> </a:t>
                </a:r>
              </a:p>
            </p:txBody>
          </p:sp>
        </mc:Choice>
        <mc:Fallback xmlns="">
          <p:sp>
            <p:nvSpPr>
              <p:cNvPr id="11" name="직사각형 10">
                <a:extLst>
                  <a:ext uri="{FF2B5EF4-FFF2-40B4-BE49-F238E27FC236}">
                    <a16:creationId xmlns:a16="http://schemas.microsoft.com/office/drawing/2014/main" id="{B5AC2712-4A1B-44D0-994D-179FE4B89138}"/>
                  </a:ext>
                </a:extLst>
              </p:cNvPr>
              <p:cNvSpPr>
                <a:spLocks noRot="1" noChangeAspect="1" noMove="1" noResize="1" noEditPoints="1" noAdjustHandles="1" noChangeArrowheads="1" noChangeShapeType="1" noTextEdit="1"/>
              </p:cNvSpPr>
              <p:nvPr/>
            </p:nvSpPr>
            <p:spPr>
              <a:xfrm>
                <a:off x="971600" y="2362648"/>
                <a:ext cx="3600400" cy="590803"/>
              </a:xfrm>
              <a:prstGeom prst="rect">
                <a:avLst/>
              </a:prstGeom>
              <a:blipFill>
                <a:blip r:embed="rId2"/>
                <a:stretch>
                  <a:fillRect b="-990"/>
                </a:stretch>
              </a:blipFill>
              <a:ln w="28575">
                <a:solidFill>
                  <a:schemeClr val="accent1"/>
                </a:solidFill>
              </a:ln>
            </p:spPr>
            <p:txBody>
              <a:bodyPr/>
              <a:lstStyle/>
              <a:p>
                <a:r>
                  <a:rPr lang="ko-KR" altLang="en-US">
                    <a:noFill/>
                  </a:rPr>
                  <a:t> </a:t>
                </a:r>
              </a:p>
            </p:txBody>
          </p:sp>
        </mc:Fallback>
      </mc:AlternateContent>
      <p:sp>
        <p:nvSpPr>
          <p:cNvPr id="12" name="바닥글 개체 틀 11">
            <a:extLst>
              <a:ext uri="{FF2B5EF4-FFF2-40B4-BE49-F238E27FC236}">
                <a16:creationId xmlns:a16="http://schemas.microsoft.com/office/drawing/2014/main" id="{AC8ED946-C24B-4C52-A8FC-FAD5C6D4C7FA}"/>
              </a:ext>
            </a:extLst>
          </p:cNvPr>
          <p:cNvSpPr>
            <a:spLocks noGrp="1"/>
          </p:cNvSpPr>
          <p:nvPr>
            <p:ph type="ftr" sz="quarter" idx="11"/>
          </p:nvPr>
        </p:nvSpPr>
        <p:spPr/>
        <p:txBody>
          <a:bodyPr/>
          <a:lstStyle/>
          <a:p>
            <a:r>
              <a:rPr lang="en-US" altLang="ko-KR"/>
              <a:t>UBION PBL- FBA</a:t>
            </a:r>
            <a:endParaRPr lang="ko-KR" altLang="en-US"/>
          </a:p>
        </p:txBody>
      </p:sp>
      <p:sp>
        <p:nvSpPr>
          <p:cNvPr id="13" name="슬라이드 번호 개체 틀 12">
            <a:extLst>
              <a:ext uri="{FF2B5EF4-FFF2-40B4-BE49-F238E27FC236}">
                <a16:creationId xmlns:a16="http://schemas.microsoft.com/office/drawing/2014/main" id="{5E8995D6-350E-4102-9464-4659D730F1D3}"/>
              </a:ext>
            </a:extLst>
          </p:cNvPr>
          <p:cNvSpPr>
            <a:spLocks noGrp="1"/>
          </p:cNvSpPr>
          <p:nvPr>
            <p:ph type="sldNum" sz="quarter" idx="12"/>
          </p:nvPr>
        </p:nvSpPr>
        <p:spPr/>
        <p:txBody>
          <a:bodyPr/>
          <a:lstStyle/>
          <a:p>
            <a:fld id="{DE77BB65-F969-4654-BF30-45C70C1BE112}" type="slidenum">
              <a:rPr lang="ko-KR" altLang="en-US" smtClean="0"/>
              <a:pPr/>
              <a:t>123</a:t>
            </a:fld>
            <a:endParaRPr lang="ko-KR" altLang="en-US"/>
          </a:p>
        </p:txBody>
      </p:sp>
      <p:sp>
        <p:nvSpPr>
          <p:cNvPr id="14" name="직사각형 13">
            <a:extLst>
              <a:ext uri="{FF2B5EF4-FFF2-40B4-BE49-F238E27FC236}">
                <a16:creationId xmlns:a16="http://schemas.microsoft.com/office/drawing/2014/main" id="{F0344717-BB15-4BAC-A48A-AB49827CC147}"/>
              </a:ext>
            </a:extLst>
          </p:cNvPr>
          <p:cNvSpPr/>
          <p:nvPr/>
        </p:nvSpPr>
        <p:spPr>
          <a:xfrm>
            <a:off x="934107" y="4099110"/>
            <a:ext cx="7200799" cy="889603"/>
          </a:xfrm>
          <a:prstGeom prst="rect">
            <a:avLst/>
          </a:prstGeom>
          <a:solidFill>
            <a:schemeClr val="bg1"/>
          </a:solidFill>
        </p:spPr>
        <p:txBody>
          <a:bodyPr wrap="square">
            <a:spAutoFit/>
          </a:bodyPr>
          <a:lstStyle/>
          <a:p>
            <a:pPr>
              <a:lnSpc>
                <a:spcPct val="150000"/>
              </a:lnSpc>
            </a:pPr>
            <a:r>
              <a:rPr lang="en-US" altLang="ko-KR" sz="1200" dirty="0"/>
              <a:t>Wald</a:t>
            </a:r>
            <a:r>
              <a:rPr lang="ko-KR" altLang="en-US" sz="1200" dirty="0"/>
              <a:t>신뢰구간 안에</a:t>
            </a:r>
            <a:endParaRPr lang="en-US" altLang="ko-KR" sz="1200" dirty="0"/>
          </a:p>
          <a:p>
            <a:pPr>
              <a:lnSpc>
                <a:spcPct val="150000"/>
              </a:lnSpc>
            </a:pPr>
            <a:r>
              <a:rPr lang="ko-KR" altLang="en-US" sz="1200" dirty="0"/>
              <a:t> </a:t>
            </a:r>
            <a:r>
              <a:rPr lang="en-US" altLang="ko-KR" sz="1200" u="sng" dirty="0"/>
              <a:t>Odds</a:t>
            </a:r>
            <a:r>
              <a:rPr lang="ko-KR" altLang="en-US" sz="1200" u="sng" dirty="0"/>
              <a:t>값이 </a:t>
            </a:r>
            <a:r>
              <a:rPr lang="en-US" altLang="ko-KR" sz="1200" u="sng" dirty="0"/>
              <a:t>1</a:t>
            </a:r>
            <a:r>
              <a:rPr lang="ko-KR" altLang="en-US" sz="1200" u="sng" dirty="0"/>
              <a:t>을 포함하고 있으면 통계적 유의성이 없는 것이고</a:t>
            </a:r>
            <a:r>
              <a:rPr lang="en-US" altLang="ko-KR" sz="1200" u="sng" dirty="0"/>
              <a:t>,  1</a:t>
            </a:r>
            <a:r>
              <a:rPr lang="ko-KR" altLang="en-US" sz="1200" u="sng" dirty="0"/>
              <a:t>에서 크게 벗어나면 유의성이 있다고 해석 가능</a:t>
            </a:r>
          </a:p>
        </p:txBody>
      </p:sp>
      <p:sp>
        <p:nvSpPr>
          <p:cNvPr id="15" name="TextBox 14">
            <a:extLst>
              <a:ext uri="{FF2B5EF4-FFF2-40B4-BE49-F238E27FC236}">
                <a16:creationId xmlns:a16="http://schemas.microsoft.com/office/drawing/2014/main" id="{4DB78A46-0DAA-430F-AB20-0901097CC9F0}"/>
              </a:ext>
            </a:extLst>
          </p:cNvPr>
          <p:cNvSpPr txBox="1"/>
          <p:nvPr/>
        </p:nvSpPr>
        <p:spPr>
          <a:xfrm>
            <a:off x="971600" y="5257654"/>
            <a:ext cx="2751570" cy="276999"/>
          </a:xfrm>
          <a:prstGeom prst="rect">
            <a:avLst/>
          </a:prstGeom>
          <a:noFill/>
        </p:spPr>
        <p:txBody>
          <a:bodyPr wrap="square" rtlCol="0">
            <a:spAutoFit/>
          </a:bodyPr>
          <a:lstStyle/>
          <a:p>
            <a:r>
              <a:rPr lang="en-US" altLang="ko-KR" sz="1200" dirty="0"/>
              <a:t>Wald</a:t>
            </a:r>
            <a:r>
              <a:rPr lang="ko-KR" altLang="en-US" sz="1200" dirty="0"/>
              <a:t>유의도</a:t>
            </a:r>
            <a:r>
              <a:rPr lang="en-US" altLang="ko-KR" sz="1200" dirty="0"/>
              <a:t>,   </a:t>
            </a:r>
            <a:r>
              <a:rPr lang="en-US" altLang="ko-KR" sz="1200" dirty="0">
                <a:highlight>
                  <a:srgbClr val="FFFF66"/>
                </a:highlight>
              </a:rPr>
              <a:t>0&lt; </a:t>
            </a:r>
            <a:r>
              <a:rPr lang="ko-KR" altLang="en-US" sz="1200" dirty="0" err="1">
                <a:highlight>
                  <a:srgbClr val="FFFF66"/>
                </a:highlight>
              </a:rPr>
              <a:t>우도비율지수</a:t>
            </a:r>
            <a:r>
              <a:rPr lang="en-US" altLang="ko-KR" sz="1200" dirty="0">
                <a:highlight>
                  <a:srgbClr val="FFFF66"/>
                </a:highlight>
              </a:rPr>
              <a:t>&lt;1</a:t>
            </a:r>
            <a:endParaRPr lang="ko-KR" altLang="en-US" sz="1200" dirty="0">
              <a:highlight>
                <a:srgbClr val="FFFF66"/>
              </a:highlight>
            </a:endParaRPr>
          </a:p>
        </p:txBody>
      </p:sp>
      <p:sp>
        <p:nvSpPr>
          <p:cNvPr id="18" name="제목 1">
            <a:extLst>
              <a:ext uri="{FF2B5EF4-FFF2-40B4-BE49-F238E27FC236}">
                <a16:creationId xmlns:a16="http://schemas.microsoft.com/office/drawing/2014/main" id="{4838247E-9835-41BF-99CE-ED129B51AFE6}"/>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1" name="TextBox 20">
            <a:extLst>
              <a:ext uri="{FF2B5EF4-FFF2-40B4-BE49-F238E27FC236}">
                <a16:creationId xmlns:a16="http://schemas.microsoft.com/office/drawing/2014/main" id="{C553EC43-31DC-47F1-9F58-17F60F21BEA1}"/>
              </a:ext>
            </a:extLst>
          </p:cNvPr>
          <p:cNvSpPr txBox="1"/>
          <p:nvPr/>
        </p:nvSpPr>
        <p:spPr>
          <a:xfrm>
            <a:off x="7591971" y="136525"/>
            <a:ext cx="140317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과정별 이해</a:t>
            </a:r>
          </a:p>
        </p:txBody>
      </p:sp>
      <p:sp>
        <p:nvSpPr>
          <p:cNvPr id="22" name="직사각형 21">
            <a:extLst>
              <a:ext uri="{FF2B5EF4-FFF2-40B4-BE49-F238E27FC236}">
                <a16:creationId xmlns:a16="http://schemas.microsoft.com/office/drawing/2014/main" id="{46F8BFBA-68A4-4D54-9ED2-65E91A3A3872}"/>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23" name="직사각형 22">
            <a:extLst>
              <a:ext uri="{FF2B5EF4-FFF2-40B4-BE49-F238E27FC236}">
                <a16:creationId xmlns:a16="http://schemas.microsoft.com/office/drawing/2014/main" id="{80950CE2-43EE-4C25-847D-1F1CF08169D6}"/>
              </a:ext>
            </a:extLst>
          </p:cNvPr>
          <p:cNvSpPr/>
          <p:nvPr/>
        </p:nvSpPr>
        <p:spPr>
          <a:xfrm>
            <a:off x="3723170" y="418131"/>
            <a:ext cx="2425664" cy="369332"/>
          </a:xfrm>
          <a:prstGeom prst="rect">
            <a:avLst/>
          </a:prstGeom>
        </p:spPr>
        <p:txBody>
          <a:bodyPr wrap="none">
            <a:spAutoFit/>
          </a:bodyPr>
          <a:lstStyle/>
          <a:p>
            <a:r>
              <a:rPr lang="ko-KR" altLang="en-US">
                <a:solidFill>
                  <a:srgbClr val="000000"/>
                </a:solidFill>
                <a:latin typeface="Malgun Gothic" panose="020B0503020000020004" pitchFamily="50" charset="-127"/>
                <a:ea typeface="Malgun Gothic" panose="020B0503020000020004" pitchFamily="50" charset="-127"/>
              </a:rPr>
              <a:t>회귀계수 유의성 검정</a:t>
            </a:r>
            <a:endParaRPr lang="ko-KR" altLang="en-US" dirty="0"/>
          </a:p>
        </p:txBody>
      </p:sp>
      <p:sp>
        <p:nvSpPr>
          <p:cNvPr id="3" name="직사각형 2">
            <a:extLst>
              <a:ext uri="{FF2B5EF4-FFF2-40B4-BE49-F238E27FC236}">
                <a16:creationId xmlns:a16="http://schemas.microsoft.com/office/drawing/2014/main" id="{B23BECEE-5179-410C-B0A5-2DA46AA6C600}"/>
              </a:ext>
            </a:extLst>
          </p:cNvPr>
          <p:cNvSpPr/>
          <p:nvPr/>
        </p:nvSpPr>
        <p:spPr>
          <a:xfrm>
            <a:off x="755576" y="1052604"/>
            <a:ext cx="1232260" cy="369332"/>
          </a:xfrm>
          <a:prstGeom prst="rect">
            <a:avLst/>
          </a:prstGeom>
        </p:spPr>
        <p:txBody>
          <a:bodyPr wrap="none">
            <a:spAutoFit/>
          </a:bodyPr>
          <a:lstStyle/>
          <a:p>
            <a:r>
              <a:rPr lang="en-US" altLang="ko-KR" b="1" i="1" dirty="0">
                <a:solidFill>
                  <a:srgbClr val="373737"/>
                </a:solidFill>
                <a:latin typeface="NanumGothic"/>
              </a:rPr>
              <a:t>Wald-test</a:t>
            </a:r>
            <a:r>
              <a:rPr lang="ko-KR" altLang="en-US" b="1" i="1" dirty="0">
                <a:solidFill>
                  <a:srgbClr val="373737"/>
                </a:solidFill>
                <a:latin typeface="NanumGothic"/>
              </a:rPr>
              <a:t> </a:t>
            </a:r>
            <a:endParaRPr lang="ko-KR" altLang="en-US" dirty="0"/>
          </a:p>
        </p:txBody>
      </p:sp>
      <p:sp>
        <p:nvSpPr>
          <p:cNvPr id="24" name="직사각형 23">
            <a:extLst>
              <a:ext uri="{FF2B5EF4-FFF2-40B4-BE49-F238E27FC236}">
                <a16:creationId xmlns:a16="http://schemas.microsoft.com/office/drawing/2014/main" id="{0A59E38E-8F61-496C-82FE-9F88121DA0F3}"/>
              </a:ext>
            </a:extLst>
          </p:cNvPr>
          <p:cNvSpPr/>
          <p:nvPr/>
        </p:nvSpPr>
        <p:spPr>
          <a:xfrm>
            <a:off x="3056442" y="3726294"/>
            <a:ext cx="1720343" cy="207749"/>
          </a:xfrm>
          <a:prstGeom prst="rect">
            <a:avLst/>
          </a:prstGeom>
        </p:spPr>
        <p:txBody>
          <a:bodyPr wrap="none">
            <a:spAutoFit/>
          </a:bodyPr>
          <a:lstStyle/>
          <a:p>
            <a:r>
              <a:rPr lang="ko-KR" altLang="en-US" sz="750" kern="0" dirty="0" err="1">
                <a:solidFill>
                  <a:srgbClr val="000000"/>
                </a:solidFill>
                <a:ea typeface="맑은 고딕" panose="020B0503020000020004" pitchFamily="50" charset="-127"/>
              </a:rPr>
              <a:t>카이제곱분포는</a:t>
            </a:r>
            <a:r>
              <a:rPr lang="ko-KR" altLang="en-US" sz="750" kern="0" dirty="0">
                <a:solidFill>
                  <a:srgbClr val="000000"/>
                </a:solidFill>
                <a:ea typeface="맑은 고딕" panose="020B0503020000020004" pitchFamily="50" charset="-127"/>
              </a:rPr>
              <a:t> </a:t>
            </a:r>
            <a:r>
              <a:rPr lang="en-US" altLang="ko-KR" sz="750" kern="0" dirty="0">
                <a:solidFill>
                  <a:srgbClr val="000000"/>
                </a:solidFill>
                <a:ea typeface="맑은 고딕" panose="020B0503020000020004" pitchFamily="50" charset="-127"/>
              </a:rPr>
              <a:t>Z </a:t>
            </a:r>
            <a:r>
              <a:rPr lang="ko-KR" altLang="en-US" sz="750" kern="0" dirty="0">
                <a:solidFill>
                  <a:srgbClr val="000000"/>
                </a:solidFill>
                <a:ea typeface="맑은 고딕" panose="020B0503020000020004" pitchFamily="50" charset="-127"/>
              </a:rPr>
              <a:t>제곱에 대한 분포</a:t>
            </a:r>
            <a:r>
              <a:rPr lang="en-US" altLang="ko-KR" sz="750" kern="0" dirty="0">
                <a:solidFill>
                  <a:srgbClr val="000000"/>
                </a:solidFill>
                <a:latin typeface="맑은 고딕" panose="020B0503020000020004" pitchFamily="50" charset="-127"/>
              </a:rPr>
              <a:t> </a:t>
            </a:r>
            <a:endParaRPr lang="ko-KR" altLang="en-US" sz="750" dirty="0"/>
          </a:p>
        </p:txBody>
      </p:sp>
    </p:spTree>
    <p:extLst>
      <p:ext uri="{BB962C8B-B14F-4D97-AF65-F5344CB8AC3E}">
        <p14:creationId xmlns:p14="http://schemas.microsoft.com/office/powerpoint/2010/main" val="17904061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124</a:t>
            </a:fld>
            <a:endParaRPr lang="ko-KR" altLang="en-US"/>
          </a:p>
        </p:txBody>
      </p:sp>
      <p:pic>
        <p:nvPicPr>
          <p:cNvPr id="8" name="그림 7">
            <a:extLst>
              <a:ext uri="{FF2B5EF4-FFF2-40B4-BE49-F238E27FC236}">
                <a16:creationId xmlns:a16="http://schemas.microsoft.com/office/drawing/2014/main" id="{2172C883-625F-4A05-86CA-9CECE320E4D4}"/>
              </a:ext>
            </a:extLst>
          </p:cNvPr>
          <p:cNvPicPr>
            <a:picLocks noChangeAspect="1"/>
          </p:cNvPicPr>
          <p:nvPr/>
        </p:nvPicPr>
        <p:blipFill>
          <a:blip r:embed="rId2"/>
          <a:stretch>
            <a:fillRect/>
          </a:stretch>
        </p:blipFill>
        <p:spPr>
          <a:xfrm>
            <a:off x="485683" y="1067839"/>
            <a:ext cx="4134642" cy="2297354"/>
          </a:xfrm>
          <a:prstGeom prst="rect">
            <a:avLst/>
          </a:prstGeom>
        </p:spPr>
      </p:pic>
      <p:sp>
        <p:nvSpPr>
          <p:cNvPr id="9" name="직사각형 8">
            <a:extLst>
              <a:ext uri="{FF2B5EF4-FFF2-40B4-BE49-F238E27FC236}">
                <a16:creationId xmlns:a16="http://schemas.microsoft.com/office/drawing/2014/main" id="{1099F0C2-35A1-435A-A8A6-8BCB8CC80B57}"/>
              </a:ext>
            </a:extLst>
          </p:cNvPr>
          <p:cNvSpPr/>
          <p:nvPr/>
        </p:nvSpPr>
        <p:spPr>
          <a:xfrm>
            <a:off x="536161" y="6146142"/>
            <a:ext cx="5678388" cy="253916"/>
          </a:xfrm>
          <a:prstGeom prst="rect">
            <a:avLst/>
          </a:prstGeom>
        </p:spPr>
        <p:txBody>
          <a:bodyPr wrap="square">
            <a:spAutoFit/>
          </a:bodyPr>
          <a:lstStyle/>
          <a:p>
            <a:r>
              <a:rPr lang="ko-KR" altLang="en-US" sz="1050" dirty="0"/>
              <a:t>참고</a:t>
            </a:r>
            <a:r>
              <a:rPr lang="en-US" altLang="ko-KR" sz="1050" dirty="0"/>
              <a:t>) https://github.com/freejyb/statistics/blob/main/Week_12/regression.ipynb</a:t>
            </a:r>
            <a:endParaRPr lang="ko-KR" altLang="en-US" sz="1050" dirty="0"/>
          </a:p>
        </p:txBody>
      </p:sp>
      <p:sp>
        <p:nvSpPr>
          <p:cNvPr id="10" name="TextBox 9">
            <a:extLst>
              <a:ext uri="{FF2B5EF4-FFF2-40B4-BE49-F238E27FC236}">
                <a16:creationId xmlns:a16="http://schemas.microsoft.com/office/drawing/2014/main" id="{42E99511-F8A7-4204-9C87-94ED9BCE5520}"/>
              </a:ext>
            </a:extLst>
          </p:cNvPr>
          <p:cNvSpPr txBox="1"/>
          <p:nvPr/>
        </p:nvSpPr>
        <p:spPr>
          <a:xfrm>
            <a:off x="455102" y="3394550"/>
            <a:ext cx="8077337" cy="2677656"/>
          </a:xfrm>
          <a:prstGeom prst="rect">
            <a:avLst/>
          </a:prstGeom>
          <a:noFill/>
          <a:ln>
            <a:solidFill>
              <a:schemeClr val="accent1"/>
            </a:solidFill>
          </a:ln>
        </p:spPr>
        <p:txBody>
          <a:bodyPr wrap="square" rtlCol="0">
            <a:spAutoFit/>
          </a:bodyPr>
          <a:lstStyle/>
          <a:p>
            <a:pPr marL="128588" indent="-128588">
              <a:buFont typeface="Arial" panose="020B0604020202020204" pitchFamily="34" charset="0"/>
              <a:buChar char="•"/>
            </a:pPr>
            <a:r>
              <a:rPr lang="ko-KR" altLang="en-US" sz="1200" dirty="0"/>
              <a:t>회귀계수</a:t>
            </a:r>
            <a:r>
              <a:rPr lang="en-US" altLang="ko-KR" sz="1200" dirty="0"/>
              <a:t>(</a:t>
            </a:r>
            <a:r>
              <a:rPr lang="en-US" altLang="ko-KR" sz="1200" dirty="0" err="1"/>
              <a:t>coef</a:t>
            </a:r>
            <a:r>
              <a:rPr lang="en-US" altLang="ko-KR" sz="1200" dirty="0"/>
              <a:t>)</a:t>
            </a:r>
            <a:r>
              <a:rPr lang="ko-KR" altLang="en-US" sz="1200" dirty="0"/>
              <a:t> 가 양수</a:t>
            </a:r>
            <a:r>
              <a:rPr lang="en-US" altLang="ko-KR" sz="1200" dirty="0"/>
              <a:t>(+) </a:t>
            </a:r>
            <a:r>
              <a:rPr lang="ko-KR" altLang="en-US" sz="1200" dirty="0"/>
              <a:t>이면 종속변수가 일어날 확률</a:t>
            </a:r>
            <a:r>
              <a:rPr lang="en-US" altLang="ko-KR" sz="1200" dirty="0"/>
              <a:t>(</a:t>
            </a:r>
            <a:r>
              <a:rPr lang="ko-KR" altLang="en-US" sz="1200" dirty="0"/>
              <a:t>성공확률</a:t>
            </a:r>
            <a:r>
              <a:rPr lang="en-US" altLang="ko-KR" sz="1200" dirty="0"/>
              <a:t>)</a:t>
            </a:r>
            <a:r>
              <a:rPr lang="ko-KR" altLang="en-US" sz="1200" dirty="0"/>
              <a:t>과 양의 상관관계</a:t>
            </a:r>
            <a:r>
              <a:rPr lang="en-US" altLang="ko-KR" sz="1200" dirty="0"/>
              <a:t>, </a:t>
            </a:r>
            <a:r>
              <a:rPr lang="ko-KR" altLang="en-US" sz="1200" dirty="0"/>
              <a:t>음수</a:t>
            </a:r>
            <a:r>
              <a:rPr lang="en-US" altLang="ko-KR" sz="1200" dirty="0"/>
              <a:t>(-)</a:t>
            </a:r>
            <a:r>
              <a:rPr lang="ko-KR" altLang="en-US" sz="1200" dirty="0"/>
              <a:t>이면 일어날 확률과 음</a:t>
            </a:r>
            <a:r>
              <a:rPr lang="en-US" altLang="ko-KR" sz="1200" dirty="0"/>
              <a:t>(-)</a:t>
            </a:r>
            <a:r>
              <a:rPr lang="ko-KR" altLang="en-US" sz="1200" dirty="0"/>
              <a:t>의 상관관계</a:t>
            </a:r>
            <a:endParaRPr lang="en-US" altLang="ko-KR" sz="1200" dirty="0"/>
          </a:p>
          <a:p>
            <a:pPr marL="128588" indent="-128588">
              <a:buFont typeface="Arial" panose="020B0604020202020204" pitchFamily="34" charset="0"/>
              <a:buChar char="•"/>
            </a:pPr>
            <a:r>
              <a:rPr lang="ko-KR" altLang="en-US" sz="1200" b="1" dirty="0">
                <a:solidFill>
                  <a:srgbClr val="FF0000"/>
                </a:solidFill>
              </a:rPr>
              <a:t>회귀계수 수치는</a:t>
            </a:r>
            <a:r>
              <a:rPr lang="en-US" altLang="ko-KR" sz="1200" b="1" dirty="0">
                <a:solidFill>
                  <a:srgbClr val="FF0000"/>
                </a:solidFill>
              </a:rPr>
              <a:t> log</a:t>
            </a:r>
            <a:r>
              <a:rPr lang="ko-KR" altLang="en-US" sz="1200" b="1" dirty="0">
                <a:solidFill>
                  <a:srgbClr val="FF0000"/>
                </a:solidFill>
              </a:rPr>
              <a:t>가 붙어 있는 </a:t>
            </a:r>
            <a:r>
              <a:rPr lang="en-US" altLang="ko-KR" sz="1200" b="1" dirty="0">
                <a:solidFill>
                  <a:srgbClr val="FF0000"/>
                </a:solidFill>
              </a:rPr>
              <a:t>odds</a:t>
            </a:r>
            <a:r>
              <a:rPr lang="ko-KR" altLang="en-US" sz="1200" b="1" dirty="0">
                <a:solidFill>
                  <a:srgbClr val="FF0000"/>
                </a:solidFill>
              </a:rPr>
              <a:t>이므로 </a:t>
            </a:r>
            <a:r>
              <a:rPr lang="en-US" altLang="ko-KR" sz="1200" b="1" dirty="0">
                <a:solidFill>
                  <a:srgbClr val="FF0000"/>
                </a:solidFill>
              </a:rPr>
              <a:t>log</a:t>
            </a:r>
            <a:r>
              <a:rPr lang="ko-KR" altLang="en-US" sz="1200" b="1" dirty="0">
                <a:solidFill>
                  <a:srgbClr val="FF0000"/>
                </a:solidFill>
              </a:rPr>
              <a:t>를 제거하여 해석해야 함</a:t>
            </a:r>
            <a:r>
              <a:rPr lang="en-US" altLang="ko-KR" sz="1200" dirty="0"/>
              <a:t>.  </a:t>
            </a:r>
            <a:r>
              <a:rPr lang="en-US" altLang="ko-KR" sz="1200" dirty="0">
                <a:sym typeface="Wingdings" panose="05000000000000000000" pitchFamily="2" charset="2"/>
              </a:rPr>
              <a:t> </a:t>
            </a:r>
            <a:r>
              <a:rPr lang="en-US" altLang="ko-KR" sz="1200" b="1" i="1" dirty="0">
                <a:sym typeface="Wingdings" panose="05000000000000000000" pitchFamily="2" charset="2"/>
              </a:rPr>
              <a:t>Odds ratio</a:t>
            </a:r>
            <a:r>
              <a:rPr lang="ko-KR" altLang="en-US" sz="1200" b="1" i="1" dirty="0">
                <a:sym typeface="Wingdings" panose="05000000000000000000" pitchFamily="2" charset="2"/>
              </a:rPr>
              <a:t>로 보면 된다</a:t>
            </a:r>
            <a:r>
              <a:rPr lang="en-US" altLang="ko-KR" sz="1200" dirty="0">
                <a:sym typeface="Wingdings" panose="05000000000000000000" pitchFamily="2" charset="2"/>
              </a:rPr>
              <a:t>. (</a:t>
            </a:r>
            <a:r>
              <a:rPr lang="ko-KR" altLang="en-US" sz="1200" dirty="0">
                <a:sym typeface="Wingdings" panose="05000000000000000000" pitchFamily="2" charset="2"/>
              </a:rPr>
              <a:t>우측 분석결과</a:t>
            </a:r>
            <a:r>
              <a:rPr lang="en-US" altLang="ko-KR" sz="1200" dirty="0">
                <a:sym typeface="Wingdings" panose="05000000000000000000" pitchFamily="2" charset="2"/>
              </a:rPr>
              <a:t>)</a:t>
            </a:r>
          </a:p>
          <a:p>
            <a:endParaRPr lang="en-US" altLang="ko-KR" sz="1200" dirty="0"/>
          </a:p>
          <a:p>
            <a:r>
              <a:rPr lang="en-US" altLang="ko-KR" sz="1200" dirty="0"/>
              <a:t>(</a:t>
            </a:r>
            <a:r>
              <a:rPr lang="ko-KR" altLang="en-US" sz="1200" dirty="0"/>
              <a:t>예시</a:t>
            </a:r>
            <a:r>
              <a:rPr lang="en-US" altLang="ko-KR" sz="1200" dirty="0"/>
              <a:t>) Fare </a:t>
            </a:r>
            <a:r>
              <a:rPr lang="ko-KR" altLang="en-US" sz="1200" dirty="0"/>
              <a:t>경우 </a:t>
            </a:r>
            <a:r>
              <a:rPr lang="en-US" altLang="ko-KR" sz="1200" dirty="0"/>
              <a:t>0.0058</a:t>
            </a:r>
          </a:p>
          <a:p>
            <a:r>
              <a:rPr lang="en-US" altLang="ko-KR" sz="1200" dirty="0"/>
              <a:t>import </a:t>
            </a:r>
            <a:r>
              <a:rPr lang="en-US" altLang="ko-KR" sz="1200" dirty="0" err="1"/>
              <a:t>numpy</a:t>
            </a:r>
            <a:r>
              <a:rPr lang="en-US" altLang="ko-KR" sz="1200" dirty="0"/>
              <a:t> as np</a:t>
            </a:r>
          </a:p>
          <a:p>
            <a:r>
              <a:rPr lang="en-US" altLang="ko-KR" sz="1200" dirty="0" err="1"/>
              <a:t>np.exp</a:t>
            </a:r>
            <a:r>
              <a:rPr lang="en-US" altLang="ko-KR" sz="1200" dirty="0"/>
              <a:t>(0.0058)  </a:t>
            </a:r>
          </a:p>
          <a:p>
            <a:r>
              <a:rPr lang="en-US" altLang="ko-KR" sz="1200" dirty="0"/>
              <a:t>1.0058168525658735 :</a:t>
            </a:r>
            <a:r>
              <a:rPr lang="en-US" altLang="ko-KR" sz="1200" dirty="0">
                <a:sym typeface="Wingdings" panose="05000000000000000000" pitchFamily="2" charset="2"/>
              </a:rPr>
              <a:t> </a:t>
            </a:r>
            <a:r>
              <a:rPr lang="ko-KR" altLang="en-US" sz="1200" i="1" dirty="0">
                <a:sym typeface="Wingdings" panose="05000000000000000000" pitchFamily="2" charset="2"/>
              </a:rPr>
              <a:t>요금 </a:t>
            </a:r>
            <a:r>
              <a:rPr lang="en-US" altLang="ko-KR" sz="1200" i="1" dirty="0">
                <a:sym typeface="Wingdings" panose="05000000000000000000" pitchFamily="2" charset="2"/>
              </a:rPr>
              <a:t>1</a:t>
            </a:r>
            <a:r>
              <a:rPr lang="ko-KR" altLang="en-US" sz="1200" i="1" dirty="0">
                <a:sym typeface="Wingdings" panose="05000000000000000000" pitchFamily="2" charset="2"/>
              </a:rPr>
              <a:t>불 증가하는 경우 </a:t>
            </a:r>
            <a:r>
              <a:rPr lang="en-US" altLang="ko-KR" sz="1200" i="1" dirty="0">
                <a:sym typeface="Wingdings" panose="05000000000000000000" pitchFamily="2" charset="2"/>
              </a:rPr>
              <a:t>survived 1.005816 </a:t>
            </a:r>
            <a:r>
              <a:rPr lang="ko-KR" altLang="en-US" sz="1200" i="1" dirty="0">
                <a:sym typeface="Wingdings" panose="05000000000000000000" pitchFamily="2" charset="2"/>
              </a:rPr>
              <a:t>배 증가한다는 것이다</a:t>
            </a:r>
            <a:r>
              <a:rPr lang="en-US" altLang="ko-KR" sz="1200" i="1" dirty="0">
                <a:sym typeface="Wingdings" panose="05000000000000000000" pitchFamily="2" charset="2"/>
              </a:rPr>
              <a:t>.</a:t>
            </a:r>
            <a:endParaRPr lang="en-US" altLang="ko-KR" sz="1200" i="1" dirty="0"/>
          </a:p>
          <a:p>
            <a:endParaRPr lang="en-US" altLang="ko-KR" sz="1200" dirty="0"/>
          </a:p>
          <a:p>
            <a:r>
              <a:rPr lang="en-US" altLang="ko-KR" sz="1200" dirty="0"/>
              <a:t>(</a:t>
            </a:r>
            <a:r>
              <a:rPr lang="ko-KR" altLang="en-US" sz="1200" dirty="0"/>
              <a:t>예시</a:t>
            </a:r>
            <a:r>
              <a:rPr lang="en-US" altLang="ko-KR" sz="1200" dirty="0"/>
              <a:t>) Parch : </a:t>
            </a:r>
            <a:r>
              <a:rPr lang="ko-KR" altLang="en-US" sz="1200" dirty="0"/>
              <a:t>동반</a:t>
            </a:r>
            <a:r>
              <a:rPr lang="en-US" altLang="ko-KR" sz="1200" dirty="0"/>
              <a:t> </a:t>
            </a:r>
            <a:r>
              <a:rPr lang="ko-KR" altLang="en-US" sz="1200" dirty="0"/>
              <a:t>부모와 </a:t>
            </a:r>
            <a:r>
              <a:rPr lang="ko-KR" altLang="en-US" sz="1200" dirty="0" err="1"/>
              <a:t>자녀수</a:t>
            </a:r>
            <a:endParaRPr lang="en-US" altLang="ko-KR" sz="1200" dirty="0"/>
          </a:p>
          <a:p>
            <a:r>
              <a:rPr lang="en-US" altLang="ko-KR" sz="1200" dirty="0"/>
              <a:t>import </a:t>
            </a:r>
            <a:r>
              <a:rPr lang="en-US" altLang="ko-KR" sz="1200" dirty="0" err="1"/>
              <a:t>numpy</a:t>
            </a:r>
            <a:r>
              <a:rPr lang="en-US" altLang="ko-KR" sz="1200" dirty="0"/>
              <a:t> as np</a:t>
            </a:r>
          </a:p>
          <a:p>
            <a:r>
              <a:rPr lang="en-US" altLang="ko-KR" sz="1200" dirty="0"/>
              <a:t>(</a:t>
            </a:r>
            <a:r>
              <a:rPr lang="en-US" altLang="ko-KR" sz="1200" dirty="0" err="1"/>
              <a:t>np.exp</a:t>
            </a:r>
            <a:r>
              <a:rPr lang="en-US" altLang="ko-KR" sz="1200" dirty="0"/>
              <a:t>(-0.1029)-1)*100</a:t>
            </a:r>
          </a:p>
          <a:p>
            <a:r>
              <a:rPr lang="en-US" altLang="ko-KR" sz="1200" dirty="0"/>
              <a:t>-9.77828093103501</a:t>
            </a:r>
          </a:p>
          <a:p>
            <a:r>
              <a:rPr lang="en-US" altLang="ko-KR" sz="1200" dirty="0">
                <a:sym typeface="Wingdings" panose="05000000000000000000" pitchFamily="2" charset="2"/>
              </a:rPr>
              <a:t> </a:t>
            </a:r>
            <a:r>
              <a:rPr lang="ko-KR" altLang="en-US" sz="1200" i="1" dirty="0"/>
              <a:t>동반한 </a:t>
            </a:r>
            <a:r>
              <a:rPr lang="en-US" altLang="ko-KR" sz="1200" i="1" dirty="0"/>
              <a:t>Parent(</a:t>
            </a:r>
            <a:r>
              <a:rPr lang="ko-KR" altLang="en-US" sz="1200" i="1" dirty="0"/>
              <a:t>부모</a:t>
            </a:r>
            <a:r>
              <a:rPr lang="en-US" altLang="ko-KR" sz="1200" i="1" dirty="0"/>
              <a:t>) Child(</a:t>
            </a:r>
            <a:r>
              <a:rPr lang="ko-KR" altLang="en-US" sz="1200" i="1" dirty="0"/>
              <a:t>자녀</a:t>
            </a:r>
            <a:r>
              <a:rPr lang="en-US" altLang="ko-KR" sz="1200" i="1" dirty="0"/>
              <a:t>)</a:t>
            </a:r>
            <a:r>
              <a:rPr lang="ko-KR" altLang="en-US" sz="1200" i="1" dirty="0"/>
              <a:t>의 수가 </a:t>
            </a:r>
            <a:r>
              <a:rPr lang="en-US" altLang="ko-KR" sz="1200" i="1" dirty="0"/>
              <a:t>1</a:t>
            </a:r>
            <a:r>
              <a:rPr lang="ko-KR" altLang="en-US" sz="1200" i="1" dirty="0"/>
              <a:t>명 증가하는 경우 생존율 </a:t>
            </a:r>
            <a:r>
              <a:rPr lang="en-US" altLang="ko-KR" sz="1200" i="1" dirty="0"/>
              <a:t>9.778% </a:t>
            </a:r>
            <a:r>
              <a:rPr lang="ko-KR" altLang="en-US" sz="1200" i="1" dirty="0"/>
              <a:t>감소한다</a:t>
            </a:r>
            <a:r>
              <a:rPr lang="en-US" altLang="ko-KR" sz="1200" i="1" dirty="0"/>
              <a:t>.</a:t>
            </a:r>
          </a:p>
        </p:txBody>
      </p:sp>
      <p:pic>
        <p:nvPicPr>
          <p:cNvPr id="6" name="그림 5">
            <a:extLst>
              <a:ext uri="{FF2B5EF4-FFF2-40B4-BE49-F238E27FC236}">
                <a16:creationId xmlns:a16="http://schemas.microsoft.com/office/drawing/2014/main" id="{878CC7B3-F07B-48B2-A530-0ED54C68C40C}"/>
              </a:ext>
            </a:extLst>
          </p:cNvPr>
          <p:cNvPicPr>
            <a:picLocks noChangeAspect="1"/>
          </p:cNvPicPr>
          <p:nvPr/>
        </p:nvPicPr>
        <p:blipFill>
          <a:blip r:embed="rId3"/>
          <a:stretch>
            <a:fillRect/>
          </a:stretch>
        </p:blipFill>
        <p:spPr>
          <a:xfrm>
            <a:off x="4748845" y="2155477"/>
            <a:ext cx="2931416" cy="1148677"/>
          </a:xfrm>
          <a:prstGeom prst="rect">
            <a:avLst/>
          </a:prstGeom>
        </p:spPr>
      </p:pic>
      <p:sp>
        <p:nvSpPr>
          <p:cNvPr id="14" name="제목 1">
            <a:extLst>
              <a:ext uri="{FF2B5EF4-FFF2-40B4-BE49-F238E27FC236}">
                <a16:creationId xmlns:a16="http://schemas.microsoft.com/office/drawing/2014/main" id="{B373F5B2-F6B6-4894-90D9-CAFA88681783}"/>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8" name="TextBox 17">
            <a:extLst>
              <a:ext uri="{FF2B5EF4-FFF2-40B4-BE49-F238E27FC236}">
                <a16:creationId xmlns:a16="http://schemas.microsoft.com/office/drawing/2014/main" id="{8D154DD2-665C-450A-B7C4-63864C9D52C0}"/>
              </a:ext>
            </a:extLst>
          </p:cNvPr>
          <p:cNvSpPr txBox="1"/>
          <p:nvPr/>
        </p:nvSpPr>
        <p:spPr>
          <a:xfrm>
            <a:off x="7591971" y="136525"/>
            <a:ext cx="140317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과정별 이해</a:t>
            </a:r>
          </a:p>
        </p:txBody>
      </p:sp>
      <p:sp>
        <p:nvSpPr>
          <p:cNvPr id="19" name="직사각형 18">
            <a:extLst>
              <a:ext uri="{FF2B5EF4-FFF2-40B4-BE49-F238E27FC236}">
                <a16:creationId xmlns:a16="http://schemas.microsoft.com/office/drawing/2014/main" id="{FB7743CA-CF1F-4DE7-BA92-BE5D0537F574}"/>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20" name="직사각형 19">
            <a:extLst>
              <a:ext uri="{FF2B5EF4-FFF2-40B4-BE49-F238E27FC236}">
                <a16:creationId xmlns:a16="http://schemas.microsoft.com/office/drawing/2014/main" id="{FBCB929F-476B-4011-91B9-01FD15FA4CC8}"/>
              </a:ext>
            </a:extLst>
          </p:cNvPr>
          <p:cNvSpPr/>
          <p:nvPr/>
        </p:nvSpPr>
        <p:spPr>
          <a:xfrm>
            <a:off x="3749354" y="390044"/>
            <a:ext cx="2270446" cy="369332"/>
          </a:xfrm>
          <a:prstGeom prst="rect">
            <a:avLst/>
          </a:prstGeom>
        </p:spPr>
        <p:txBody>
          <a:bodyPr wrap="square">
            <a:spAutoFit/>
          </a:bodyPr>
          <a:lstStyle/>
          <a:p>
            <a:r>
              <a:rPr lang="ko-KR" altLang="en-US"/>
              <a:t>회귀계수 해석</a:t>
            </a:r>
            <a:endParaRPr lang="ko-KR" altLang="en-US" dirty="0"/>
          </a:p>
        </p:txBody>
      </p:sp>
    </p:spTree>
    <p:extLst>
      <p:ext uri="{BB962C8B-B14F-4D97-AF65-F5344CB8AC3E}">
        <p14:creationId xmlns:p14="http://schemas.microsoft.com/office/powerpoint/2010/main" val="1414831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125</a:t>
            </a:fld>
            <a:endParaRPr lang="ko-KR" altLang="en-US"/>
          </a:p>
        </p:txBody>
      </p:sp>
      <p:sp>
        <p:nvSpPr>
          <p:cNvPr id="7" name="직사각형 6">
            <a:extLst>
              <a:ext uri="{FF2B5EF4-FFF2-40B4-BE49-F238E27FC236}">
                <a16:creationId xmlns:a16="http://schemas.microsoft.com/office/drawing/2014/main" id="{17645A89-2093-4373-8B11-2D3F6C96A82A}"/>
              </a:ext>
            </a:extLst>
          </p:cNvPr>
          <p:cNvSpPr/>
          <p:nvPr/>
        </p:nvSpPr>
        <p:spPr>
          <a:xfrm>
            <a:off x="630864" y="1188890"/>
            <a:ext cx="7882272" cy="4488601"/>
          </a:xfrm>
          <a:prstGeom prst="rect">
            <a:avLst/>
          </a:prstGeom>
          <a:ln>
            <a:solidFill>
              <a:schemeClr val="accent1"/>
            </a:solidFill>
          </a:ln>
        </p:spPr>
        <p:txBody>
          <a:bodyPr wrap="square">
            <a:spAutoFit/>
          </a:bodyPr>
          <a:lstStyle/>
          <a:p>
            <a:pPr fontAlgn="base">
              <a:lnSpc>
                <a:spcPct val="150000"/>
              </a:lnSpc>
              <a:buFont typeface="Arial" panose="020B0604020202020204" pitchFamily="34" charset="0"/>
              <a:buChar char="•"/>
            </a:pPr>
            <a:r>
              <a:rPr lang="ko-KR" altLang="en-US" sz="1200" dirty="0">
                <a:solidFill>
                  <a:srgbClr val="161616"/>
                </a:solidFill>
                <a:latin typeface="+mj-ea"/>
                <a:ea typeface="+mj-ea"/>
              </a:rPr>
              <a:t> </a:t>
            </a:r>
            <a:r>
              <a:rPr lang="ko-KR" altLang="en-US" sz="1200" b="1" dirty="0">
                <a:solidFill>
                  <a:srgbClr val="161616"/>
                </a:solidFill>
                <a:latin typeface="+mj-ea"/>
                <a:ea typeface="+mj-ea"/>
              </a:rPr>
              <a:t>전진 선택법</a:t>
            </a:r>
            <a:r>
              <a:rPr lang="en-US" altLang="ko-KR" sz="1200" b="1" dirty="0">
                <a:solidFill>
                  <a:srgbClr val="161616"/>
                </a:solidFill>
                <a:latin typeface="+mj-ea"/>
                <a:ea typeface="+mj-ea"/>
              </a:rPr>
              <a:t>(</a:t>
            </a:r>
            <a:r>
              <a:rPr lang="ko-KR" altLang="en-US" sz="1200" b="1" dirty="0">
                <a:solidFill>
                  <a:srgbClr val="161616"/>
                </a:solidFill>
                <a:latin typeface="+mj-ea"/>
                <a:ea typeface="+mj-ea"/>
              </a:rPr>
              <a:t>조건</a:t>
            </a:r>
            <a:r>
              <a:rPr lang="en-US" altLang="ko-KR" sz="1200" b="1" dirty="0">
                <a:solidFill>
                  <a:srgbClr val="161616"/>
                </a:solidFill>
                <a:latin typeface="+mj-ea"/>
                <a:ea typeface="+mj-ea"/>
              </a:rPr>
              <a:t>)(Forward Selection (Conditional))</a:t>
            </a:r>
          </a:p>
          <a:p>
            <a:pPr fontAlgn="base">
              <a:lnSpc>
                <a:spcPct val="150000"/>
              </a:lnSpc>
            </a:pPr>
            <a:r>
              <a:rPr lang="en-US" altLang="ko-KR" sz="1200" dirty="0">
                <a:solidFill>
                  <a:srgbClr val="161616"/>
                </a:solidFill>
                <a:latin typeface="+mj-ea"/>
                <a:ea typeface="+mj-ea"/>
              </a:rPr>
              <a:t>:  </a:t>
            </a:r>
            <a:r>
              <a:rPr lang="ko-KR" altLang="en-US" sz="1200" dirty="0">
                <a:solidFill>
                  <a:srgbClr val="161616"/>
                </a:solidFill>
                <a:latin typeface="+mj-ea"/>
                <a:ea typeface="+mj-ea"/>
              </a:rPr>
              <a:t>스코어 통계의 유의수준을 기반으로 진입 검정을 수행하고 조건 </a:t>
            </a:r>
            <a:r>
              <a:rPr lang="ko-KR" altLang="en-US" sz="1200" dirty="0" err="1">
                <a:solidFill>
                  <a:srgbClr val="161616"/>
                </a:solidFill>
                <a:latin typeface="+mj-ea"/>
                <a:ea typeface="+mj-ea"/>
              </a:rPr>
              <a:t>모수</a:t>
            </a:r>
            <a:r>
              <a:rPr lang="ko-KR" altLang="en-US" sz="1200" dirty="0">
                <a:solidFill>
                  <a:srgbClr val="161616"/>
                </a:solidFill>
                <a:latin typeface="+mj-ea"/>
                <a:ea typeface="+mj-ea"/>
              </a:rPr>
              <a:t> </a:t>
            </a:r>
            <a:r>
              <a:rPr lang="ko-KR" altLang="en-US" sz="1200" dirty="0" err="1">
                <a:solidFill>
                  <a:srgbClr val="161616"/>
                </a:solidFill>
                <a:latin typeface="+mj-ea"/>
                <a:ea typeface="+mj-ea"/>
              </a:rPr>
              <a:t>추정값에</a:t>
            </a:r>
            <a:r>
              <a:rPr lang="ko-KR" altLang="en-US" sz="1200" dirty="0">
                <a:solidFill>
                  <a:srgbClr val="161616"/>
                </a:solidFill>
                <a:latin typeface="+mj-ea"/>
                <a:ea typeface="+mj-ea"/>
              </a:rPr>
              <a:t> 따른 </a:t>
            </a:r>
            <a:r>
              <a:rPr lang="ko-KR" altLang="en-US" sz="1200" dirty="0" err="1">
                <a:solidFill>
                  <a:srgbClr val="161616"/>
                </a:solidFill>
                <a:latin typeface="+mj-ea"/>
                <a:ea typeface="+mj-ea"/>
              </a:rPr>
              <a:t>우도비</a:t>
            </a:r>
            <a:r>
              <a:rPr lang="ko-KR" altLang="en-US" sz="1200" dirty="0">
                <a:solidFill>
                  <a:srgbClr val="161616"/>
                </a:solidFill>
                <a:latin typeface="+mj-ea"/>
                <a:ea typeface="+mj-ea"/>
              </a:rPr>
              <a:t> 통계의 확률을 기반으로 제거 검정을 수행하는 단계별 선택 방법</a:t>
            </a:r>
            <a:endParaRPr lang="en-US" altLang="ko-KR" sz="1200" dirty="0">
              <a:solidFill>
                <a:srgbClr val="161616"/>
              </a:solidFill>
              <a:latin typeface="+mj-ea"/>
              <a:ea typeface="+mj-ea"/>
            </a:endParaRPr>
          </a:p>
          <a:p>
            <a:pPr fontAlgn="base">
              <a:lnSpc>
                <a:spcPct val="150000"/>
              </a:lnSpc>
              <a:buFont typeface="Arial" panose="020B0604020202020204" pitchFamily="34" charset="0"/>
              <a:buChar char="•"/>
            </a:pPr>
            <a:r>
              <a:rPr lang="ko-KR" altLang="en-US" sz="1200" b="1" dirty="0">
                <a:solidFill>
                  <a:srgbClr val="161616"/>
                </a:solidFill>
                <a:latin typeface="+mj-ea"/>
                <a:ea typeface="+mj-ea"/>
              </a:rPr>
              <a:t> 전진 선택법</a:t>
            </a:r>
            <a:r>
              <a:rPr lang="en-US" altLang="ko-KR" sz="1200" b="1" dirty="0">
                <a:solidFill>
                  <a:srgbClr val="161616"/>
                </a:solidFill>
                <a:latin typeface="+mj-ea"/>
                <a:ea typeface="+mj-ea"/>
              </a:rPr>
              <a:t>(</a:t>
            </a:r>
            <a:r>
              <a:rPr lang="ko-KR" altLang="en-US" sz="1200" b="1" dirty="0" err="1">
                <a:solidFill>
                  <a:srgbClr val="161616"/>
                </a:solidFill>
                <a:latin typeface="+mj-ea"/>
                <a:ea typeface="+mj-ea"/>
              </a:rPr>
              <a:t>우도비</a:t>
            </a:r>
            <a:r>
              <a:rPr lang="en-US" altLang="ko-KR" sz="1200" b="1" dirty="0">
                <a:solidFill>
                  <a:srgbClr val="161616"/>
                </a:solidFill>
                <a:latin typeface="+mj-ea"/>
                <a:ea typeface="+mj-ea"/>
              </a:rPr>
              <a:t>)(Forward Selection (Likelihood Ratio))</a:t>
            </a:r>
          </a:p>
          <a:p>
            <a:pPr fontAlgn="base">
              <a:lnSpc>
                <a:spcPct val="150000"/>
              </a:lnSpc>
            </a:pPr>
            <a:r>
              <a:rPr lang="en-US" altLang="ko-KR" sz="1200" dirty="0">
                <a:solidFill>
                  <a:srgbClr val="161616"/>
                </a:solidFill>
                <a:latin typeface="+mj-ea"/>
                <a:ea typeface="+mj-ea"/>
              </a:rPr>
              <a:t> : </a:t>
            </a:r>
            <a:r>
              <a:rPr lang="ko-KR" altLang="en-US" sz="1200" dirty="0">
                <a:solidFill>
                  <a:srgbClr val="161616"/>
                </a:solidFill>
                <a:latin typeface="+mj-ea"/>
                <a:ea typeface="+mj-ea"/>
              </a:rPr>
              <a:t>스코어 통계의 유의수준을 기반으로 진입 검정을 수행하고 최대 </a:t>
            </a:r>
            <a:r>
              <a:rPr lang="ko-KR" altLang="en-US" sz="1200" dirty="0" err="1">
                <a:solidFill>
                  <a:srgbClr val="161616"/>
                </a:solidFill>
                <a:latin typeface="+mj-ea"/>
                <a:ea typeface="+mj-ea"/>
              </a:rPr>
              <a:t>편우도</a:t>
            </a:r>
            <a:r>
              <a:rPr lang="ko-KR" altLang="en-US" sz="1200" dirty="0">
                <a:solidFill>
                  <a:srgbClr val="161616"/>
                </a:solidFill>
                <a:latin typeface="+mj-ea"/>
                <a:ea typeface="+mj-ea"/>
              </a:rPr>
              <a:t> </a:t>
            </a:r>
            <a:r>
              <a:rPr lang="ko-KR" altLang="en-US" sz="1200" dirty="0" err="1">
                <a:solidFill>
                  <a:srgbClr val="161616"/>
                </a:solidFill>
                <a:latin typeface="+mj-ea"/>
                <a:ea typeface="+mj-ea"/>
              </a:rPr>
              <a:t>추정값에</a:t>
            </a:r>
            <a:r>
              <a:rPr lang="ko-KR" altLang="en-US" sz="1200" dirty="0">
                <a:solidFill>
                  <a:srgbClr val="161616"/>
                </a:solidFill>
                <a:latin typeface="+mj-ea"/>
                <a:ea typeface="+mj-ea"/>
              </a:rPr>
              <a:t> 따른 </a:t>
            </a:r>
            <a:r>
              <a:rPr lang="ko-KR" altLang="en-US" sz="1200" dirty="0" err="1">
                <a:solidFill>
                  <a:srgbClr val="161616"/>
                </a:solidFill>
                <a:latin typeface="+mj-ea"/>
                <a:ea typeface="+mj-ea"/>
              </a:rPr>
              <a:t>우도비</a:t>
            </a:r>
            <a:r>
              <a:rPr lang="ko-KR" altLang="en-US" sz="1200" dirty="0">
                <a:solidFill>
                  <a:srgbClr val="161616"/>
                </a:solidFill>
                <a:latin typeface="+mj-ea"/>
                <a:ea typeface="+mj-ea"/>
              </a:rPr>
              <a:t> 통계의 확률을 기반으로 제거 검정을 수행하는 단계별 선택방법</a:t>
            </a:r>
            <a:endParaRPr lang="en-US" altLang="ko-KR" sz="1200" dirty="0">
              <a:solidFill>
                <a:srgbClr val="161616"/>
              </a:solidFill>
              <a:latin typeface="+mj-ea"/>
              <a:ea typeface="+mj-ea"/>
            </a:endParaRPr>
          </a:p>
          <a:p>
            <a:pPr fontAlgn="base">
              <a:lnSpc>
                <a:spcPct val="150000"/>
              </a:lnSpc>
              <a:buFont typeface="Arial" panose="020B0604020202020204" pitchFamily="34" charset="0"/>
              <a:buChar char="•"/>
            </a:pPr>
            <a:r>
              <a:rPr lang="ko-KR" altLang="en-US" sz="1200" dirty="0">
                <a:solidFill>
                  <a:srgbClr val="161616"/>
                </a:solidFill>
                <a:latin typeface="+mj-ea"/>
                <a:ea typeface="+mj-ea"/>
              </a:rPr>
              <a:t> </a:t>
            </a:r>
            <a:r>
              <a:rPr lang="ko-KR" altLang="en-US" sz="1200" dirty="0">
                <a:solidFill>
                  <a:srgbClr val="161616"/>
                </a:solidFill>
                <a:highlight>
                  <a:srgbClr val="FFFF00"/>
                </a:highlight>
                <a:latin typeface="+mj-ea"/>
                <a:ea typeface="+mj-ea"/>
              </a:rPr>
              <a:t>전진 선택법</a:t>
            </a:r>
            <a:r>
              <a:rPr lang="en-US" altLang="ko-KR" sz="1200" dirty="0">
                <a:solidFill>
                  <a:srgbClr val="161616"/>
                </a:solidFill>
                <a:highlight>
                  <a:srgbClr val="FFFF00"/>
                </a:highlight>
                <a:latin typeface="+mj-ea"/>
                <a:ea typeface="+mj-ea"/>
              </a:rPr>
              <a:t>(Wald)(Forward Selection (Wald))</a:t>
            </a:r>
          </a:p>
          <a:p>
            <a:pPr fontAlgn="base">
              <a:lnSpc>
                <a:spcPct val="150000"/>
              </a:lnSpc>
            </a:pPr>
            <a:r>
              <a:rPr lang="en-US" altLang="ko-KR" sz="1200" dirty="0">
                <a:solidFill>
                  <a:srgbClr val="161616"/>
                </a:solidFill>
                <a:latin typeface="+mj-ea"/>
                <a:ea typeface="+mj-ea"/>
              </a:rPr>
              <a:t>:  </a:t>
            </a:r>
            <a:r>
              <a:rPr lang="ko-KR" altLang="en-US" sz="1200" dirty="0">
                <a:solidFill>
                  <a:srgbClr val="161616"/>
                </a:solidFill>
                <a:latin typeface="+mj-ea"/>
                <a:ea typeface="+mj-ea"/>
              </a:rPr>
              <a:t>스코어 통계의 유의수준을 기반으로 진입 검정을 수행하고 </a:t>
            </a:r>
            <a:r>
              <a:rPr lang="en-US" altLang="ko-KR" sz="1200" dirty="0">
                <a:solidFill>
                  <a:srgbClr val="161616"/>
                </a:solidFill>
                <a:latin typeface="+mj-ea"/>
                <a:ea typeface="+mj-ea"/>
              </a:rPr>
              <a:t>Wald </a:t>
            </a:r>
            <a:r>
              <a:rPr lang="ko-KR" altLang="en-US" sz="1200" dirty="0">
                <a:solidFill>
                  <a:srgbClr val="161616"/>
                </a:solidFill>
                <a:latin typeface="+mj-ea"/>
                <a:ea typeface="+mj-ea"/>
              </a:rPr>
              <a:t>통계의 확률을 기반으로 제거 검정을 수행하는 단계별 선택 방법</a:t>
            </a:r>
            <a:endParaRPr lang="en-US" altLang="ko-KR" sz="1200" dirty="0">
              <a:solidFill>
                <a:srgbClr val="161616"/>
              </a:solidFill>
              <a:latin typeface="+mj-ea"/>
              <a:ea typeface="+mj-ea"/>
            </a:endParaRPr>
          </a:p>
          <a:p>
            <a:pPr fontAlgn="base">
              <a:lnSpc>
                <a:spcPct val="150000"/>
              </a:lnSpc>
              <a:buFont typeface="Arial" panose="020B0604020202020204" pitchFamily="34" charset="0"/>
              <a:buChar char="•"/>
            </a:pPr>
            <a:endParaRPr lang="en-US" altLang="ko-KR" sz="1200" dirty="0">
              <a:solidFill>
                <a:srgbClr val="161616"/>
              </a:solidFill>
              <a:latin typeface="+mj-ea"/>
              <a:ea typeface="+mj-ea"/>
            </a:endParaRPr>
          </a:p>
          <a:p>
            <a:pPr fontAlgn="base">
              <a:lnSpc>
                <a:spcPct val="150000"/>
              </a:lnSpc>
              <a:buFont typeface="Arial" panose="020B0604020202020204" pitchFamily="34" charset="0"/>
              <a:buChar char="•"/>
            </a:pPr>
            <a:r>
              <a:rPr lang="ko-KR" altLang="en-US" sz="1200" b="1" dirty="0">
                <a:solidFill>
                  <a:srgbClr val="161616"/>
                </a:solidFill>
                <a:latin typeface="+mj-ea"/>
                <a:ea typeface="+mj-ea"/>
              </a:rPr>
              <a:t> 후진제거법</a:t>
            </a:r>
            <a:r>
              <a:rPr lang="en-US" altLang="ko-KR" sz="1200" b="1" dirty="0">
                <a:solidFill>
                  <a:srgbClr val="161616"/>
                </a:solidFill>
                <a:latin typeface="+mj-ea"/>
                <a:ea typeface="+mj-ea"/>
              </a:rPr>
              <a:t>(</a:t>
            </a:r>
            <a:r>
              <a:rPr lang="ko-KR" altLang="en-US" sz="1200" b="1" dirty="0">
                <a:solidFill>
                  <a:srgbClr val="161616"/>
                </a:solidFill>
                <a:latin typeface="+mj-ea"/>
                <a:ea typeface="+mj-ea"/>
              </a:rPr>
              <a:t>조건</a:t>
            </a:r>
            <a:r>
              <a:rPr lang="en-US" altLang="ko-KR" sz="1200" b="1" dirty="0">
                <a:solidFill>
                  <a:srgbClr val="161616"/>
                </a:solidFill>
                <a:latin typeface="+mj-ea"/>
                <a:ea typeface="+mj-ea"/>
              </a:rPr>
              <a:t>)(Backward Elimination (Conditional))</a:t>
            </a:r>
          </a:p>
          <a:p>
            <a:pPr fontAlgn="base">
              <a:lnSpc>
                <a:spcPct val="150000"/>
              </a:lnSpc>
            </a:pPr>
            <a:r>
              <a:rPr lang="en-US" altLang="ko-KR" sz="1200" dirty="0">
                <a:solidFill>
                  <a:srgbClr val="161616"/>
                </a:solidFill>
                <a:latin typeface="+mj-ea"/>
                <a:ea typeface="+mj-ea"/>
              </a:rPr>
              <a:t> : </a:t>
            </a:r>
            <a:r>
              <a:rPr lang="ko-KR" altLang="en-US" sz="1200" dirty="0">
                <a:solidFill>
                  <a:srgbClr val="161616"/>
                </a:solidFill>
                <a:latin typeface="+mj-ea"/>
                <a:ea typeface="+mj-ea"/>
              </a:rPr>
              <a:t>조건부 </a:t>
            </a:r>
            <a:r>
              <a:rPr lang="ko-KR" altLang="en-US" sz="1200" dirty="0" err="1">
                <a:solidFill>
                  <a:srgbClr val="161616"/>
                </a:solidFill>
                <a:latin typeface="+mj-ea"/>
                <a:ea typeface="+mj-ea"/>
              </a:rPr>
              <a:t>모수</a:t>
            </a:r>
            <a:r>
              <a:rPr lang="ko-KR" altLang="en-US" sz="1200" dirty="0">
                <a:solidFill>
                  <a:srgbClr val="161616"/>
                </a:solidFill>
                <a:latin typeface="+mj-ea"/>
                <a:ea typeface="+mj-ea"/>
              </a:rPr>
              <a:t> </a:t>
            </a:r>
            <a:r>
              <a:rPr lang="ko-KR" altLang="en-US" sz="1200" dirty="0" err="1">
                <a:solidFill>
                  <a:srgbClr val="161616"/>
                </a:solidFill>
                <a:latin typeface="+mj-ea"/>
                <a:ea typeface="+mj-ea"/>
              </a:rPr>
              <a:t>추정값에</a:t>
            </a:r>
            <a:r>
              <a:rPr lang="ko-KR" altLang="en-US" sz="1200" dirty="0">
                <a:solidFill>
                  <a:srgbClr val="161616"/>
                </a:solidFill>
                <a:latin typeface="+mj-ea"/>
                <a:ea typeface="+mj-ea"/>
              </a:rPr>
              <a:t> 기반한 </a:t>
            </a:r>
            <a:r>
              <a:rPr lang="ko-KR" altLang="en-US" sz="1200" dirty="0" err="1">
                <a:solidFill>
                  <a:srgbClr val="161616"/>
                </a:solidFill>
                <a:latin typeface="+mj-ea"/>
                <a:ea typeface="+mj-ea"/>
              </a:rPr>
              <a:t>우도비</a:t>
            </a:r>
            <a:r>
              <a:rPr lang="ko-KR" altLang="en-US" sz="1200" dirty="0">
                <a:solidFill>
                  <a:srgbClr val="161616"/>
                </a:solidFill>
                <a:latin typeface="+mj-ea"/>
                <a:ea typeface="+mj-ea"/>
              </a:rPr>
              <a:t> 통계의 확률을 토대로 제거 여부를 검정</a:t>
            </a:r>
            <a:endParaRPr lang="en-US" altLang="ko-KR" sz="1200" dirty="0">
              <a:solidFill>
                <a:srgbClr val="161616"/>
              </a:solidFill>
              <a:latin typeface="+mj-ea"/>
              <a:ea typeface="+mj-ea"/>
            </a:endParaRPr>
          </a:p>
          <a:p>
            <a:pPr fontAlgn="base">
              <a:lnSpc>
                <a:spcPct val="150000"/>
              </a:lnSpc>
              <a:buFont typeface="Arial" panose="020B0604020202020204" pitchFamily="34" charset="0"/>
              <a:buChar char="•"/>
            </a:pPr>
            <a:r>
              <a:rPr lang="ko-KR" altLang="en-US" sz="1200" dirty="0">
                <a:solidFill>
                  <a:srgbClr val="161616"/>
                </a:solidFill>
                <a:latin typeface="+mj-ea"/>
                <a:ea typeface="+mj-ea"/>
              </a:rPr>
              <a:t> 후진제거법</a:t>
            </a:r>
            <a:r>
              <a:rPr lang="en-US" altLang="ko-KR" sz="1200" dirty="0">
                <a:solidFill>
                  <a:srgbClr val="161616"/>
                </a:solidFill>
                <a:latin typeface="+mj-ea"/>
                <a:ea typeface="+mj-ea"/>
              </a:rPr>
              <a:t>(</a:t>
            </a:r>
            <a:r>
              <a:rPr lang="ko-KR" altLang="en-US" sz="1200" dirty="0" err="1">
                <a:solidFill>
                  <a:srgbClr val="161616"/>
                </a:solidFill>
                <a:latin typeface="+mj-ea"/>
                <a:ea typeface="+mj-ea"/>
              </a:rPr>
              <a:t>우도비</a:t>
            </a:r>
            <a:r>
              <a:rPr lang="en-US" altLang="ko-KR" sz="1200" dirty="0">
                <a:solidFill>
                  <a:srgbClr val="161616"/>
                </a:solidFill>
                <a:latin typeface="+mj-ea"/>
                <a:ea typeface="+mj-ea"/>
              </a:rPr>
              <a:t>)(Backward Elimination (Likelihood Ratio))</a:t>
            </a:r>
          </a:p>
          <a:p>
            <a:pPr fontAlgn="base">
              <a:lnSpc>
                <a:spcPct val="150000"/>
              </a:lnSpc>
            </a:pPr>
            <a:r>
              <a:rPr lang="en-US" altLang="ko-KR" sz="1200" dirty="0">
                <a:solidFill>
                  <a:srgbClr val="161616"/>
                </a:solidFill>
                <a:latin typeface="+mj-ea"/>
                <a:ea typeface="+mj-ea"/>
              </a:rPr>
              <a:t> : </a:t>
            </a:r>
            <a:r>
              <a:rPr lang="ko-KR" altLang="en-US" sz="1200" dirty="0">
                <a:solidFill>
                  <a:srgbClr val="161616"/>
                </a:solidFill>
                <a:latin typeface="+mj-ea"/>
                <a:ea typeface="+mj-ea"/>
              </a:rPr>
              <a:t>최대 </a:t>
            </a:r>
            <a:r>
              <a:rPr lang="ko-KR" altLang="en-US" sz="1200" dirty="0" err="1">
                <a:solidFill>
                  <a:srgbClr val="161616"/>
                </a:solidFill>
                <a:latin typeface="+mj-ea"/>
                <a:ea typeface="+mj-ea"/>
              </a:rPr>
              <a:t>편우도</a:t>
            </a:r>
            <a:r>
              <a:rPr lang="ko-KR" altLang="en-US" sz="1200" dirty="0">
                <a:solidFill>
                  <a:srgbClr val="161616"/>
                </a:solidFill>
                <a:latin typeface="+mj-ea"/>
                <a:ea typeface="+mj-ea"/>
              </a:rPr>
              <a:t> </a:t>
            </a:r>
            <a:r>
              <a:rPr lang="ko-KR" altLang="en-US" sz="1200" dirty="0" err="1">
                <a:solidFill>
                  <a:srgbClr val="161616"/>
                </a:solidFill>
                <a:latin typeface="+mj-ea"/>
                <a:ea typeface="+mj-ea"/>
              </a:rPr>
              <a:t>추정값에</a:t>
            </a:r>
            <a:r>
              <a:rPr lang="ko-KR" altLang="en-US" sz="1200" dirty="0">
                <a:solidFill>
                  <a:srgbClr val="161616"/>
                </a:solidFill>
                <a:latin typeface="+mj-ea"/>
                <a:ea typeface="+mj-ea"/>
              </a:rPr>
              <a:t> 기반한 </a:t>
            </a:r>
            <a:r>
              <a:rPr lang="ko-KR" altLang="en-US" sz="1200" dirty="0" err="1">
                <a:solidFill>
                  <a:srgbClr val="161616"/>
                </a:solidFill>
                <a:latin typeface="+mj-ea"/>
                <a:ea typeface="+mj-ea"/>
              </a:rPr>
              <a:t>우도비</a:t>
            </a:r>
            <a:r>
              <a:rPr lang="ko-KR" altLang="en-US" sz="1200" dirty="0">
                <a:solidFill>
                  <a:srgbClr val="161616"/>
                </a:solidFill>
                <a:latin typeface="+mj-ea"/>
                <a:ea typeface="+mj-ea"/>
              </a:rPr>
              <a:t> 통계의 확률을 토대로 제거 여부를 검정</a:t>
            </a:r>
            <a:endParaRPr lang="en-US" altLang="ko-KR" sz="1200" dirty="0">
              <a:solidFill>
                <a:srgbClr val="161616"/>
              </a:solidFill>
              <a:latin typeface="+mj-ea"/>
              <a:ea typeface="+mj-ea"/>
            </a:endParaRPr>
          </a:p>
          <a:p>
            <a:pPr fontAlgn="base">
              <a:lnSpc>
                <a:spcPct val="150000"/>
              </a:lnSpc>
              <a:buFont typeface="Arial" panose="020B0604020202020204" pitchFamily="34" charset="0"/>
              <a:buChar char="•"/>
            </a:pPr>
            <a:r>
              <a:rPr lang="ko-KR" altLang="en-US" sz="1200" dirty="0">
                <a:latin typeface="+mj-ea"/>
                <a:ea typeface="+mj-ea"/>
              </a:rPr>
              <a:t> 후진제거법</a:t>
            </a:r>
            <a:r>
              <a:rPr lang="en-US" altLang="ko-KR" sz="1200" dirty="0">
                <a:latin typeface="+mj-ea"/>
                <a:ea typeface="+mj-ea"/>
              </a:rPr>
              <a:t>(Wald)(Backward Elimination (Wald))</a:t>
            </a:r>
          </a:p>
          <a:p>
            <a:pPr fontAlgn="base">
              <a:lnSpc>
                <a:spcPct val="150000"/>
              </a:lnSpc>
            </a:pPr>
            <a:r>
              <a:rPr lang="en-US" altLang="ko-KR" sz="1200" dirty="0">
                <a:latin typeface="+mj-ea"/>
                <a:ea typeface="+mj-ea"/>
              </a:rPr>
              <a:t> : Wald </a:t>
            </a:r>
            <a:r>
              <a:rPr lang="ko-KR" altLang="en-US" sz="1200" dirty="0">
                <a:latin typeface="+mj-ea"/>
                <a:ea typeface="+mj-ea"/>
              </a:rPr>
              <a:t>통계의 확률을 기반으로 제거 여부를 검정</a:t>
            </a:r>
            <a:endParaRPr lang="en-US" altLang="ko-KR" sz="1200" dirty="0">
              <a:solidFill>
                <a:srgbClr val="161616"/>
              </a:solidFill>
              <a:latin typeface="+mj-ea"/>
              <a:ea typeface="+mj-ea"/>
            </a:endParaRPr>
          </a:p>
        </p:txBody>
      </p:sp>
      <p:sp>
        <p:nvSpPr>
          <p:cNvPr id="10" name="제목 1">
            <a:extLst>
              <a:ext uri="{FF2B5EF4-FFF2-40B4-BE49-F238E27FC236}">
                <a16:creationId xmlns:a16="http://schemas.microsoft.com/office/drawing/2014/main" id="{6D3AAA5F-3A81-432F-8DA7-1AEC46AC514C}"/>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4" name="TextBox 13">
            <a:extLst>
              <a:ext uri="{FF2B5EF4-FFF2-40B4-BE49-F238E27FC236}">
                <a16:creationId xmlns:a16="http://schemas.microsoft.com/office/drawing/2014/main" id="{BE29D363-9AAE-4994-9D98-85347D2C6D14}"/>
              </a:ext>
            </a:extLst>
          </p:cNvPr>
          <p:cNvSpPr txBox="1"/>
          <p:nvPr/>
        </p:nvSpPr>
        <p:spPr>
          <a:xfrm>
            <a:off x="7591971" y="136525"/>
            <a:ext cx="140317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과정별 이해</a:t>
            </a:r>
          </a:p>
        </p:txBody>
      </p:sp>
      <p:sp>
        <p:nvSpPr>
          <p:cNvPr id="15" name="직사각형 14">
            <a:extLst>
              <a:ext uri="{FF2B5EF4-FFF2-40B4-BE49-F238E27FC236}">
                <a16:creationId xmlns:a16="http://schemas.microsoft.com/office/drawing/2014/main" id="{19436379-7946-4A0F-A59B-448671C666ED}"/>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16" name="직사각형 15">
            <a:extLst>
              <a:ext uri="{FF2B5EF4-FFF2-40B4-BE49-F238E27FC236}">
                <a16:creationId xmlns:a16="http://schemas.microsoft.com/office/drawing/2014/main" id="{C88EB9ED-9064-4F20-A425-9C60D331C072}"/>
              </a:ext>
            </a:extLst>
          </p:cNvPr>
          <p:cNvSpPr/>
          <p:nvPr/>
        </p:nvSpPr>
        <p:spPr>
          <a:xfrm>
            <a:off x="3723170" y="418131"/>
            <a:ext cx="2738250" cy="369332"/>
          </a:xfrm>
          <a:prstGeom prst="rect">
            <a:avLst/>
          </a:prstGeom>
        </p:spPr>
        <p:txBody>
          <a:bodyPr wrap="none">
            <a:spAutoFit/>
          </a:bodyPr>
          <a:lstStyle/>
          <a:p>
            <a:r>
              <a:rPr lang="ko-KR" altLang="en-US" dirty="0">
                <a:solidFill>
                  <a:srgbClr val="000000"/>
                </a:solidFill>
                <a:latin typeface="Malgun Gothic" panose="020B0503020000020004" pitchFamily="50" charset="-127"/>
                <a:ea typeface="Malgun Gothic" panose="020B0503020000020004" pitchFamily="50" charset="-127"/>
              </a:rPr>
              <a:t>회귀계수 변수 선택 방법</a:t>
            </a:r>
            <a:endParaRPr lang="ko-KR" altLang="en-US" dirty="0"/>
          </a:p>
        </p:txBody>
      </p:sp>
    </p:spTree>
    <p:extLst>
      <p:ext uri="{BB962C8B-B14F-4D97-AF65-F5344CB8AC3E}">
        <p14:creationId xmlns:p14="http://schemas.microsoft.com/office/powerpoint/2010/main" val="3952814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11" name="직사각형 10">
            <a:extLst>
              <a:ext uri="{FF2B5EF4-FFF2-40B4-BE49-F238E27FC236}">
                <a16:creationId xmlns:a16="http://schemas.microsoft.com/office/drawing/2014/main" id="{107F49A6-8C86-46F7-9718-3A4789C8128C}"/>
              </a:ext>
            </a:extLst>
          </p:cNvPr>
          <p:cNvSpPr/>
          <p:nvPr/>
        </p:nvSpPr>
        <p:spPr>
          <a:xfrm>
            <a:off x="611560" y="1166877"/>
            <a:ext cx="8075240" cy="3844258"/>
          </a:xfrm>
          <a:prstGeom prst="rect">
            <a:avLst/>
          </a:prstGeom>
          <a:ln>
            <a:solidFill>
              <a:schemeClr val="accent1">
                <a:lumMod val="75000"/>
              </a:schemeClr>
            </a:solidFill>
          </a:ln>
        </p:spPr>
        <p:txBody>
          <a:bodyPr wrap="square">
            <a:spAutoFit/>
          </a:bodyPr>
          <a:lstStyle/>
          <a:p>
            <a:pPr marL="214313" indent="-214313">
              <a:buFont typeface="Wingdings" panose="05000000000000000000" pitchFamily="2" charset="2"/>
              <a:buChar char="§"/>
            </a:pPr>
            <a:r>
              <a:rPr lang="en-US" altLang="ko-KR" sz="1200" b="1" dirty="0"/>
              <a:t>Classification Threshold (</a:t>
            </a:r>
            <a:r>
              <a:rPr lang="ko-KR" altLang="en-US" sz="1200" b="1" dirty="0" err="1"/>
              <a:t>임계값</a:t>
            </a:r>
            <a:r>
              <a:rPr lang="en-US" altLang="ko-KR" sz="1200" b="1" dirty="0"/>
              <a:t>)</a:t>
            </a:r>
            <a:endParaRPr lang="en-US" altLang="ko-KR" sz="1200" b="1" dirty="0">
              <a:solidFill>
                <a:srgbClr val="333333"/>
              </a:solidFill>
            </a:endParaRPr>
          </a:p>
          <a:p>
            <a:pPr>
              <a:lnSpc>
                <a:spcPct val="150000"/>
              </a:lnSpc>
            </a:pPr>
            <a:r>
              <a:rPr lang="ko-KR" altLang="en-US" sz="1200" dirty="0"/>
              <a:t>로지스틱 회귀 값을 이진 카테고리에 매핑</a:t>
            </a:r>
            <a:r>
              <a:rPr lang="en-US" altLang="ko-KR" sz="1200" dirty="0"/>
              <a:t>(Mapping)</a:t>
            </a:r>
            <a:r>
              <a:rPr lang="ko-KR" altLang="en-US" sz="1200" dirty="0"/>
              <a:t>하려면 </a:t>
            </a:r>
            <a:r>
              <a:rPr lang="ko-KR" altLang="en-US" sz="1200" b="1" dirty="0"/>
              <a:t>분류 </a:t>
            </a:r>
            <a:r>
              <a:rPr lang="ko-KR" altLang="en-US" sz="1200" b="1" dirty="0" err="1"/>
              <a:t>임계값</a:t>
            </a:r>
            <a:r>
              <a:rPr lang="en-US" altLang="ko-KR" sz="1200" b="1" dirty="0"/>
              <a:t>(Classification Threshold, </a:t>
            </a:r>
            <a:r>
              <a:rPr lang="ko-KR" altLang="en-US" sz="1200" b="1" dirty="0"/>
              <a:t>결정 </a:t>
            </a:r>
            <a:r>
              <a:rPr lang="ko-KR" altLang="en-US" sz="1200" b="1" dirty="0" err="1"/>
              <a:t>임계값</a:t>
            </a:r>
            <a:r>
              <a:rPr lang="en-US" altLang="ko-KR" sz="1200" b="1" dirty="0"/>
              <a:t>)</a:t>
            </a:r>
            <a:r>
              <a:rPr lang="ko-KR" altLang="en-US" sz="1200" dirty="0"/>
              <a:t>을 정의  </a:t>
            </a:r>
            <a:r>
              <a:rPr lang="en-US" altLang="ko-KR" sz="1200" dirty="0">
                <a:sym typeface="Wingdings" panose="05000000000000000000" pitchFamily="2" charset="2"/>
              </a:rPr>
              <a:t>  </a:t>
            </a:r>
            <a:r>
              <a:rPr lang="ko-KR" altLang="en-US" sz="1200" dirty="0">
                <a:sym typeface="Wingdings" panose="05000000000000000000" pitchFamily="2" charset="2"/>
              </a:rPr>
              <a:t>값의 범위 </a:t>
            </a:r>
            <a:r>
              <a:rPr lang="en-US" altLang="ko-KR" sz="1200" dirty="0">
                <a:sym typeface="Wingdings" panose="05000000000000000000" pitchFamily="2" charset="2"/>
              </a:rPr>
              <a:t>: 0~1 </a:t>
            </a:r>
            <a:r>
              <a:rPr lang="ko-KR" altLang="en-US" sz="1200" dirty="0">
                <a:sym typeface="Wingdings" panose="05000000000000000000" pitchFamily="2" charset="2"/>
              </a:rPr>
              <a:t>사이 갖는다</a:t>
            </a:r>
            <a:r>
              <a:rPr lang="en-US" altLang="ko-KR" sz="1200" dirty="0">
                <a:sym typeface="Wingdings" panose="05000000000000000000" pitchFamily="2" charset="2"/>
              </a:rPr>
              <a:t>. </a:t>
            </a:r>
            <a:endParaRPr lang="en-US" altLang="ko-KR" sz="1200" dirty="0"/>
          </a:p>
          <a:p>
            <a:pPr>
              <a:lnSpc>
                <a:spcPct val="150000"/>
              </a:lnSpc>
            </a:pPr>
            <a:r>
              <a:rPr lang="en-US" altLang="ko-KR" sz="1200" dirty="0">
                <a:sym typeface="Wingdings" panose="05000000000000000000" pitchFamily="2" charset="2"/>
              </a:rPr>
              <a:t> </a:t>
            </a:r>
            <a:r>
              <a:rPr lang="ko-KR" altLang="en-US" sz="1200" dirty="0"/>
              <a:t>로지스틱 회귀 알고리즘의 결과 값은 ‘분류 </a:t>
            </a:r>
            <a:r>
              <a:rPr lang="ko-KR" altLang="en-US" sz="1200" dirty="0" err="1"/>
              <a:t>확률’이고</a:t>
            </a:r>
            <a:r>
              <a:rPr lang="en-US" altLang="ko-KR" sz="1200" dirty="0"/>
              <a:t>, </a:t>
            </a:r>
            <a:r>
              <a:rPr lang="ko-KR" altLang="en-US" sz="1200" dirty="0"/>
              <a:t>그래서 이 확률이 특정 수준 이상 확보되면 훈련데이터가 해당집단에 포함될지 여부를 결정</a:t>
            </a:r>
            <a:endParaRPr lang="en-US" altLang="ko-KR" sz="1200" dirty="0"/>
          </a:p>
          <a:p>
            <a:pPr marL="214313" indent="-214313">
              <a:lnSpc>
                <a:spcPct val="150000"/>
              </a:lnSpc>
              <a:buFont typeface="Wingdings" panose="05000000000000000000" pitchFamily="2" charset="2"/>
              <a:buChar char="à"/>
            </a:pPr>
            <a:r>
              <a:rPr lang="ko-KR" altLang="en-US" sz="1200" b="1" dirty="0">
                <a:solidFill>
                  <a:srgbClr val="FF0000"/>
                </a:solidFill>
              </a:rPr>
              <a:t>대부분의 알고리즘에서 기본 임계 값은 </a:t>
            </a:r>
            <a:r>
              <a:rPr lang="en-US" altLang="ko-KR" sz="1200" b="1" dirty="0">
                <a:solidFill>
                  <a:srgbClr val="FF0000"/>
                </a:solidFill>
              </a:rPr>
              <a:t>0.5</a:t>
            </a:r>
          </a:p>
          <a:p>
            <a:pPr marL="214313" indent="-214313">
              <a:lnSpc>
                <a:spcPct val="150000"/>
              </a:lnSpc>
              <a:buFont typeface="Wingdings" panose="05000000000000000000" pitchFamily="2" charset="2"/>
              <a:buChar char="à"/>
            </a:pPr>
            <a:endParaRPr lang="en-US" altLang="ko-KR" sz="1200" b="1" dirty="0">
              <a:solidFill>
                <a:srgbClr val="FF0000"/>
              </a:solidFill>
            </a:endParaRPr>
          </a:p>
          <a:p>
            <a:pPr>
              <a:lnSpc>
                <a:spcPct val="150000"/>
              </a:lnSpc>
            </a:pPr>
            <a:r>
              <a:rPr lang="en-US" altLang="ko-KR" sz="1200" b="1" dirty="0"/>
              <a:t> (</a:t>
            </a:r>
            <a:r>
              <a:rPr lang="ko-KR" altLang="en-US" sz="1200" b="1" dirty="0"/>
              <a:t>그러나 기업수가 불균형</a:t>
            </a:r>
            <a:r>
              <a:rPr lang="en-US" altLang="ko-KR" sz="1200" b="1" dirty="0"/>
              <a:t>(</a:t>
            </a:r>
            <a:r>
              <a:rPr lang="ko-KR" altLang="en-US" sz="1200" b="1" dirty="0"/>
              <a:t>정상기업 수 와 부도기업 수</a:t>
            </a:r>
            <a:r>
              <a:rPr lang="en-US" altLang="ko-KR" sz="1200" b="1" dirty="0"/>
              <a:t>)</a:t>
            </a:r>
            <a:r>
              <a:rPr lang="ko-KR" altLang="en-US" sz="1200" b="1" dirty="0"/>
              <a:t>인 경우 세분화하여 결과 확인 필요</a:t>
            </a:r>
            <a:r>
              <a:rPr lang="en-US" altLang="ko-KR" sz="1200" b="1" dirty="0"/>
              <a:t>)</a:t>
            </a:r>
            <a:endParaRPr lang="ko-KR" altLang="en-US" sz="1200" dirty="0"/>
          </a:p>
          <a:p>
            <a:pPr marL="128588" indent="-128588" fontAlgn="base">
              <a:lnSpc>
                <a:spcPct val="150000"/>
              </a:lnSpc>
              <a:buFont typeface="Wingdings" panose="05000000000000000000" pitchFamily="2" charset="2"/>
              <a:buChar char="§"/>
            </a:pPr>
            <a:r>
              <a:rPr lang="ko-KR" altLang="en-US" sz="1200" b="1" dirty="0" err="1"/>
              <a:t>임계값</a:t>
            </a:r>
            <a:r>
              <a:rPr lang="ko-KR" altLang="en-US" sz="1200" b="1" dirty="0"/>
              <a:t> </a:t>
            </a:r>
            <a:r>
              <a:rPr lang="en-US" altLang="ko-KR" sz="1200" b="1" dirty="0"/>
              <a:t>(Threshold) </a:t>
            </a:r>
            <a:r>
              <a:rPr lang="ko-KR" altLang="en-US" sz="1200" b="1" dirty="0"/>
              <a:t>가 </a:t>
            </a:r>
            <a:r>
              <a:rPr lang="en-US" altLang="ko-KR" sz="1200" b="1" dirty="0"/>
              <a:t>1</a:t>
            </a:r>
            <a:r>
              <a:rPr lang="ko-KR" altLang="en-US" sz="1200" b="1" dirty="0"/>
              <a:t>이면</a:t>
            </a:r>
            <a:r>
              <a:rPr lang="ko-KR" altLang="en-US" sz="1200" dirty="0"/>
              <a:t> </a:t>
            </a:r>
          </a:p>
          <a:p>
            <a:pPr marL="128588" indent="-128588" fontAlgn="base">
              <a:lnSpc>
                <a:spcPct val="150000"/>
              </a:lnSpc>
              <a:buFont typeface="Wingdings" panose="05000000000000000000" pitchFamily="2" charset="2"/>
              <a:buChar char="§"/>
            </a:pPr>
            <a:r>
              <a:rPr lang="ko-KR" altLang="en-US" sz="1200" dirty="0"/>
              <a:t>확률이 </a:t>
            </a:r>
            <a:r>
              <a:rPr lang="en-US" altLang="ko-KR" sz="1200" dirty="0"/>
              <a:t>1</a:t>
            </a:r>
            <a:r>
              <a:rPr lang="ko-KR" altLang="en-US" sz="1200" dirty="0" err="1"/>
              <a:t>일때만</a:t>
            </a:r>
            <a:r>
              <a:rPr lang="ko-KR" altLang="en-US" sz="1200" dirty="0"/>
              <a:t> </a:t>
            </a:r>
            <a:r>
              <a:rPr lang="en-US" altLang="ko-KR" sz="1200" dirty="0"/>
              <a:t>True </a:t>
            </a:r>
            <a:r>
              <a:rPr lang="ko-KR" altLang="en-US" sz="1200" dirty="0"/>
              <a:t>라고 예측하기 때문에 </a:t>
            </a:r>
            <a:r>
              <a:rPr lang="en-US" altLang="ko-KR" sz="1200" dirty="0"/>
              <a:t>FP (</a:t>
            </a:r>
            <a:r>
              <a:rPr lang="ko-KR" altLang="en-US" sz="1200" dirty="0" err="1"/>
              <a:t>실제값</a:t>
            </a:r>
            <a:r>
              <a:rPr lang="ko-KR" altLang="en-US" sz="1200" dirty="0"/>
              <a:t> </a:t>
            </a:r>
            <a:r>
              <a:rPr lang="en-US" altLang="ko-KR" sz="1200" dirty="0"/>
              <a:t>False, </a:t>
            </a:r>
            <a:r>
              <a:rPr lang="ko-KR" altLang="en-US" sz="1200" dirty="0"/>
              <a:t> </a:t>
            </a:r>
            <a:r>
              <a:rPr lang="ko-KR" altLang="en-US" sz="1200" dirty="0" err="1"/>
              <a:t>예측값</a:t>
            </a:r>
            <a:r>
              <a:rPr lang="ko-KR" altLang="en-US" sz="1200" dirty="0"/>
              <a:t> </a:t>
            </a:r>
            <a:r>
              <a:rPr lang="en-US" altLang="ko-KR" sz="1200" dirty="0"/>
              <a:t>True</a:t>
            </a:r>
            <a:r>
              <a:rPr lang="ko-KR" altLang="en-US" sz="1200" dirty="0"/>
              <a:t> 경우</a:t>
            </a:r>
            <a:r>
              <a:rPr lang="en-US" altLang="ko-KR" sz="1200" dirty="0"/>
              <a:t>) </a:t>
            </a:r>
            <a:r>
              <a:rPr lang="ko-KR" altLang="en-US" sz="1200" dirty="0"/>
              <a:t>가 </a:t>
            </a:r>
            <a:r>
              <a:rPr lang="en-US" altLang="ko-KR" sz="1200" dirty="0"/>
              <a:t>0,   fall out = 0</a:t>
            </a:r>
            <a:endParaRPr lang="ko-KR" altLang="en-US" sz="1200" dirty="0"/>
          </a:p>
          <a:p>
            <a:pPr marL="128588" indent="-128588" fontAlgn="base">
              <a:lnSpc>
                <a:spcPct val="150000"/>
              </a:lnSpc>
              <a:buFont typeface="Wingdings" panose="05000000000000000000" pitchFamily="2" charset="2"/>
              <a:buChar char="§"/>
            </a:pPr>
            <a:r>
              <a:rPr lang="ko-KR" altLang="en-US" sz="1200" b="1" dirty="0" err="1"/>
              <a:t>임계값</a:t>
            </a:r>
            <a:r>
              <a:rPr lang="ko-KR" altLang="en-US" sz="1200" b="1" dirty="0"/>
              <a:t> </a:t>
            </a:r>
            <a:r>
              <a:rPr lang="en-US" altLang="ko-KR" sz="1200" b="1" dirty="0"/>
              <a:t>(Threshold) </a:t>
            </a:r>
            <a:r>
              <a:rPr lang="ko-KR" altLang="en-US" sz="1200" b="1" dirty="0"/>
              <a:t>가 </a:t>
            </a:r>
            <a:r>
              <a:rPr lang="en-US" altLang="ko-KR" sz="1200" b="1" dirty="0"/>
              <a:t>0</a:t>
            </a:r>
            <a:r>
              <a:rPr lang="ko-KR" altLang="en-US" sz="1200" b="1" dirty="0"/>
              <a:t>이면</a:t>
            </a:r>
            <a:r>
              <a:rPr lang="ko-KR" altLang="en-US" sz="1200" dirty="0"/>
              <a:t> </a:t>
            </a:r>
          </a:p>
          <a:p>
            <a:pPr marL="128588" indent="-128588" fontAlgn="base">
              <a:lnSpc>
                <a:spcPct val="150000"/>
              </a:lnSpc>
              <a:buFont typeface="Wingdings" panose="05000000000000000000" pitchFamily="2" charset="2"/>
              <a:buChar char="§"/>
            </a:pPr>
            <a:r>
              <a:rPr lang="ko-KR" altLang="en-US" sz="1200" dirty="0"/>
              <a:t>확률이 모두 </a:t>
            </a:r>
            <a:r>
              <a:rPr lang="en-US" altLang="ko-KR" sz="1200" dirty="0"/>
              <a:t>True </a:t>
            </a:r>
            <a:r>
              <a:rPr lang="ko-KR" altLang="en-US" sz="1200" dirty="0"/>
              <a:t>라고 예측하기 때문에 </a:t>
            </a:r>
            <a:r>
              <a:rPr lang="en-US" altLang="ko-KR" sz="1200" dirty="0"/>
              <a:t>TN (</a:t>
            </a:r>
            <a:r>
              <a:rPr lang="ko-KR" altLang="en-US" sz="1200" dirty="0" err="1"/>
              <a:t>실제값</a:t>
            </a:r>
            <a:r>
              <a:rPr lang="ko-KR" altLang="en-US" sz="1200" dirty="0"/>
              <a:t> </a:t>
            </a:r>
            <a:r>
              <a:rPr lang="en-US" altLang="ko-KR" sz="1200" dirty="0"/>
              <a:t>False,  </a:t>
            </a:r>
            <a:r>
              <a:rPr lang="ko-KR" altLang="en-US" sz="1200" dirty="0" err="1"/>
              <a:t>예측값</a:t>
            </a:r>
            <a:r>
              <a:rPr lang="ko-KR" altLang="en-US" sz="1200" dirty="0"/>
              <a:t> </a:t>
            </a:r>
            <a:r>
              <a:rPr lang="en-US" altLang="ko-KR" sz="1200" dirty="0"/>
              <a:t>False </a:t>
            </a:r>
            <a:r>
              <a:rPr lang="ko-KR" altLang="en-US" sz="1200" dirty="0"/>
              <a:t>경우</a:t>
            </a:r>
            <a:r>
              <a:rPr lang="en-US" altLang="ko-KR" sz="1200" dirty="0"/>
              <a:t>) </a:t>
            </a:r>
            <a:r>
              <a:rPr lang="ko-KR" altLang="en-US" sz="1200" dirty="0"/>
              <a:t>가 </a:t>
            </a:r>
            <a:r>
              <a:rPr lang="en-US" altLang="ko-KR" sz="1200" dirty="0"/>
              <a:t>0 ,  fall out = 1</a:t>
            </a:r>
            <a:endParaRPr lang="ko-KR" altLang="en-US" sz="1200" dirty="0"/>
          </a:p>
          <a:p>
            <a:pPr fontAlgn="base">
              <a:lnSpc>
                <a:spcPct val="150000"/>
              </a:lnSpc>
            </a:pPr>
            <a:r>
              <a:rPr lang="en-US" altLang="ko-KR" sz="1200" dirty="0">
                <a:sym typeface="Wingdings" panose="05000000000000000000" pitchFamily="2" charset="2"/>
              </a:rPr>
              <a:t>   </a:t>
            </a:r>
            <a:r>
              <a:rPr lang="ko-KR" altLang="en-US" sz="1200" dirty="0"/>
              <a:t>따라서</a:t>
            </a:r>
            <a:r>
              <a:rPr lang="en-US" altLang="ko-KR" sz="1200" dirty="0"/>
              <a:t>, </a:t>
            </a:r>
            <a:r>
              <a:rPr lang="ko-KR" altLang="en-US" sz="1200" dirty="0" err="1"/>
              <a:t>임계값을</a:t>
            </a:r>
            <a:r>
              <a:rPr lang="ko-KR" altLang="en-US" sz="1200" dirty="0"/>
              <a:t> </a:t>
            </a:r>
            <a:r>
              <a:rPr lang="en-US" altLang="ko-KR" sz="1200" dirty="0"/>
              <a:t>1~0 </a:t>
            </a:r>
            <a:r>
              <a:rPr lang="ko-KR" altLang="en-US" sz="1200" dirty="0"/>
              <a:t>에서  거꾸로 조절이 필요하게 됨</a:t>
            </a:r>
            <a:r>
              <a:rPr lang="en-US" altLang="ko-KR" sz="1200" dirty="0"/>
              <a:t>.</a:t>
            </a:r>
            <a:endParaRPr lang="ko-KR" altLang="en-US" sz="1200" dirty="0"/>
          </a:p>
          <a:p>
            <a:pPr>
              <a:lnSpc>
                <a:spcPct val="150000"/>
              </a:lnSpc>
            </a:pPr>
            <a:r>
              <a:rPr lang="en-US" altLang="ko-KR" sz="1200" dirty="0">
                <a:sym typeface="Wingdings" panose="05000000000000000000" pitchFamily="2" charset="2"/>
              </a:rPr>
              <a:t>  </a:t>
            </a:r>
            <a:r>
              <a:rPr lang="ko-KR" altLang="en-US" sz="1200" dirty="0">
                <a:sym typeface="Wingdings" panose="05000000000000000000" pitchFamily="2" charset="2"/>
              </a:rPr>
              <a:t>일반적으로 </a:t>
            </a:r>
            <a:r>
              <a:rPr lang="en-US" altLang="ko-KR" sz="1200" dirty="0"/>
              <a:t>Threshold </a:t>
            </a:r>
            <a:r>
              <a:rPr lang="ko-KR" altLang="en-US" sz="1200" dirty="0"/>
              <a:t>기준을 </a:t>
            </a:r>
            <a:r>
              <a:rPr lang="en-US" altLang="ko-KR" sz="1200" dirty="0"/>
              <a:t>[0.025, 0.05, 0.075, …, 0.3]</a:t>
            </a:r>
            <a:r>
              <a:rPr lang="ko-KR" altLang="en-US" sz="1200" dirty="0"/>
              <a:t>와 같이 </a:t>
            </a:r>
            <a:r>
              <a:rPr lang="en-US" altLang="ko-KR" sz="1200" dirty="0"/>
              <a:t>12</a:t>
            </a:r>
            <a:r>
              <a:rPr lang="ko-KR" altLang="en-US" sz="1200" dirty="0"/>
              <a:t>가지로 세분화 하여 분석 결과 확인 </a:t>
            </a:r>
          </a:p>
        </p:txBody>
      </p:sp>
      <p:sp>
        <p:nvSpPr>
          <p:cNvPr id="6" name="바닥글 개체 틀 5">
            <a:extLst>
              <a:ext uri="{FF2B5EF4-FFF2-40B4-BE49-F238E27FC236}">
                <a16:creationId xmlns:a16="http://schemas.microsoft.com/office/drawing/2014/main" id="{00563E24-F8A0-4228-81D5-A8CF391DCBC9}"/>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2FFB58B3-AC41-4F02-8D7C-E5656019BDCA}"/>
              </a:ext>
            </a:extLst>
          </p:cNvPr>
          <p:cNvSpPr>
            <a:spLocks noGrp="1"/>
          </p:cNvSpPr>
          <p:nvPr>
            <p:ph type="sldNum" sz="quarter" idx="12"/>
          </p:nvPr>
        </p:nvSpPr>
        <p:spPr/>
        <p:txBody>
          <a:bodyPr/>
          <a:lstStyle/>
          <a:p>
            <a:fld id="{DE77BB65-F969-4654-BF30-45C70C1BE112}" type="slidenum">
              <a:rPr lang="ko-KR" altLang="en-US" smtClean="0"/>
              <a:pPr/>
              <a:t>126</a:t>
            </a:fld>
            <a:endParaRPr lang="ko-KR" altLang="en-US"/>
          </a:p>
        </p:txBody>
      </p:sp>
      <p:sp>
        <p:nvSpPr>
          <p:cNvPr id="13" name="제목 1">
            <a:extLst>
              <a:ext uri="{FF2B5EF4-FFF2-40B4-BE49-F238E27FC236}">
                <a16:creationId xmlns:a16="http://schemas.microsoft.com/office/drawing/2014/main" id="{35A07C29-35F4-460D-9DD9-AD2DA84C1C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7" name="TextBox 16">
            <a:extLst>
              <a:ext uri="{FF2B5EF4-FFF2-40B4-BE49-F238E27FC236}">
                <a16:creationId xmlns:a16="http://schemas.microsoft.com/office/drawing/2014/main" id="{C9F460A0-FE29-4D51-83C2-81056AC1164C}"/>
              </a:ext>
            </a:extLst>
          </p:cNvPr>
          <p:cNvSpPr txBox="1"/>
          <p:nvPr/>
        </p:nvSpPr>
        <p:spPr>
          <a:xfrm>
            <a:off x="7591971" y="136525"/>
            <a:ext cx="140317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과정별 이해</a:t>
            </a:r>
          </a:p>
        </p:txBody>
      </p:sp>
      <p:sp>
        <p:nvSpPr>
          <p:cNvPr id="18" name="직사각형 17">
            <a:extLst>
              <a:ext uri="{FF2B5EF4-FFF2-40B4-BE49-F238E27FC236}">
                <a16:creationId xmlns:a16="http://schemas.microsoft.com/office/drawing/2014/main" id="{8924CF87-EAF3-4BA8-8277-49B2BDE6BEE2}"/>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19" name="직사각형 18">
            <a:extLst>
              <a:ext uri="{FF2B5EF4-FFF2-40B4-BE49-F238E27FC236}">
                <a16:creationId xmlns:a16="http://schemas.microsoft.com/office/drawing/2014/main" id="{947A05BE-9723-4688-A42C-16800660FD3F}"/>
              </a:ext>
            </a:extLst>
          </p:cNvPr>
          <p:cNvSpPr/>
          <p:nvPr/>
        </p:nvSpPr>
        <p:spPr>
          <a:xfrm>
            <a:off x="3124200" y="389916"/>
            <a:ext cx="4593246" cy="369332"/>
          </a:xfrm>
          <a:prstGeom prst="rect">
            <a:avLst/>
          </a:prstGeom>
        </p:spPr>
        <p:txBody>
          <a:bodyPr wrap="square">
            <a:spAutoFit/>
          </a:bodyPr>
          <a:lstStyle/>
          <a:p>
            <a:r>
              <a:rPr lang="en-US" altLang="ko-KR" dirty="0"/>
              <a:t>Classification Threshold (</a:t>
            </a:r>
            <a:r>
              <a:rPr lang="ko-KR" altLang="en-US" dirty="0" err="1"/>
              <a:t>임계값</a:t>
            </a:r>
            <a:r>
              <a:rPr lang="en-US" altLang="ko-KR" dirty="0"/>
              <a:t>) </a:t>
            </a:r>
            <a:r>
              <a:rPr lang="ko-KR" altLang="en-US" dirty="0"/>
              <a:t>조정</a:t>
            </a:r>
          </a:p>
        </p:txBody>
      </p:sp>
    </p:spTree>
    <p:extLst>
      <p:ext uri="{BB962C8B-B14F-4D97-AF65-F5344CB8AC3E}">
        <p14:creationId xmlns:p14="http://schemas.microsoft.com/office/powerpoint/2010/main" val="3213329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075380-7871-9F3B-8501-1B1C38C187CC}"/>
              </a:ext>
            </a:extLst>
          </p:cNvPr>
          <p:cNvSpPr txBox="1"/>
          <p:nvPr/>
        </p:nvSpPr>
        <p:spPr>
          <a:xfrm>
            <a:off x="3338550" y="397161"/>
            <a:ext cx="2520280" cy="369332"/>
          </a:xfrm>
          <a:prstGeom prst="rect">
            <a:avLst/>
          </a:prstGeom>
          <a:solidFill>
            <a:schemeClr val="bg1"/>
          </a:solidFill>
          <a:ln>
            <a:solidFill>
              <a:schemeClr val="bg1"/>
            </a:solidFill>
          </a:ln>
        </p:spPr>
        <p:txBody>
          <a:bodyPr wrap="square" rtlCol="0">
            <a:spAutoFit/>
          </a:bodyPr>
          <a:lstStyle/>
          <a:p>
            <a:r>
              <a:rPr kumimoji="1" lang="en-US" altLang="ko-Kore-KR" dirty="0"/>
              <a:t>Hyper</a:t>
            </a:r>
            <a:r>
              <a:rPr kumimoji="1" lang="en-US" altLang="ko-KR" dirty="0"/>
              <a:t>-</a:t>
            </a:r>
            <a:r>
              <a:rPr kumimoji="1" lang="en-US" altLang="ko-Kore-KR" dirty="0"/>
              <a:t>Parameter </a:t>
            </a:r>
            <a:r>
              <a:rPr kumimoji="1" lang="ko-KR" altLang="en-US" dirty="0"/>
              <a:t>조절</a:t>
            </a:r>
            <a:endParaRPr kumimoji="1" lang="ko-Kore-KR" altLang="en-US" dirty="0"/>
          </a:p>
        </p:txBody>
      </p:sp>
      <p:sp>
        <p:nvSpPr>
          <p:cNvPr id="6" name="TextBox 5">
            <a:extLst>
              <a:ext uri="{FF2B5EF4-FFF2-40B4-BE49-F238E27FC236}">
                <a16:creationId xmlns:a16="http://schemas.microsoft.com/office/drawing/2014/main" id="{CE32E835-3553-D018-7035-B38BBC260E2C}"/>
              </a:ext>
            </a:extLst>
          </p:cNvPr>
          <p:cNvSpPr txBox="1"/>
          <p:nvPr/>
        </p:nvSpPr>
        <p:spPr>
          <a:xfrm>
            <a:off x="719476" y="1186826"/>
            <a:ext cx="1741182" cy="253916"/>
          </a:xfrm>
          <a:prstGeom prst="rect">
            <a:avLst/>
          </a:prstGeom>
          <a:noFill/>
          <a:ln>
            <a:solidFill>
              <a:schemeClr val="accent1"/>
            </a:solidFill>
          </a:ln>
        </p:spPr>
        <p:txBody>
          <a:bodyPr wrap="none" rtlCol="0">
            <a:spAutoFit/>
          </a:bodyPr>
          <a:lstStyle/>
          <a:p>
            <a:r>
              <a:rPr kumimoji="1" lang="en-US" altLang="ko-KR" sz="1050" b="1" dirty="0"/>
              <a:t>1.</a:t>
            </a:r>
            <a:r>
              <a:rPr kumimoji="1" lang="ko-KR" altLang="en-US" sz="1050" b="1" dirty="0"/>
              <a:t> 임계점 조절 </a:t>
            </a:r>
            <a:r>
              <a:rPr kumimoji="1" lang="en-US" altLang="ko-KR" sz="1050" b="1" dirty="0"/>
              <a:t>(Threshold)</a:t>
            </a:r>
            <a:endParaRPr kumimoji="1" lang="ko-Kore-KR" altLang="en-US" sz="1050" b="1" dirty="0"/>
          </a:p>
        </p:txBody>
      </p:sp>
      <p:sp>
        <p:nvSpPr>
          <p:cNvPr id="8" name="TextBox 7">
            <a:extLst>
              <a:ext uri="{FF2B5EF4-FFF2-40B4-BE49-F238E27FC236}">
                <a16:creationId xmlns:a16="http://schemas.microsoft.com/office/drawing/2014/main" id="{2AB3464B-B223-97DE-B67C-FDA38DD1F3EB}"/>
              </a:ext>
            </a:extLst>
          </p:cNvPr>
          <p:cNvSpPr txBox="1"/>
          <p:nvPr/>
        </p:nvSpPr>
        <p:spPr>
          <a:xfrm>
            <a:off x="2460658" y="1210980"/>
            <a:ext cx="6655989" cy="276999"/>
          </a:xfrm>
          <a:prstGeom prst="rect">
            <a:avLst/>
          </a:prstGeom>
          <a:noFill/>
        </p:spPr>
        <p:txBody>
          <a:bodyPr wrap="none" rtlCol="0">
            <a:spAutoFit/>
          </a:bodyPr>
          <a:lstStyle/>
          <a:p>
            <a:r>
              <a:rPr kumimoji="1" lang="en-US" altLang="ko-Kore-KR" sz="1200" dirty="0"/>
              <a:t>Logistic</a:t>
            </a:r>
            <a:r>
              <a:rPr kumimoji="1" lang="ko-KR" altLang="en-US" sz="1200" dirty="0"/>
              <a:t> 회귀 결과로 </a:t>
            </a:r>
            <a:r>
              <a:rPr kumimoji="1" lang="en-US" altLang="ko-KR" sz="1200" dirty="0" err="1"/>
              <a:t>predic</a:t>
            </a:r>
            <a:r>
              <a:rPr kumimoji="1" lang="ko-KR" altLang="en-US" sz="1200" dirty="0" err="1"/>
              <a:t>를</a:t>
            </a:r>
            <a:r>
              <a:rPr kumimoji="1" lang="ko-KR" altLang="en-US" sz="1200" dirty="0"/>
              <a:t> 수행하면</a:t>
            </a:r>
            <a:r>
              <a:rPr kumimoji="1" lang="en-US" altLang="ko-KR" sz="1200" dirty="0"/>
              <a:t>, </a:t>
            </a:r>
            <a:r>
              <a:rPr kumimoji="1" lang="ko-KR" altLang="en-US" sz="1200" dirty="0"/>
              <a:t>데이터의 인덱스 별로 사건이 발생할 확률을 도출해준다</a:t>
            </a:r>
            <a:r>
              <a:rPr kumimoji="1" lang="en-US" altLang="ko-KR" sz="1200" dirty="0"/>
              <a:t>.</a:t>
            </a:r>
            <a:endParaRPr kumimoji="1" lang="ko-Kore-KR" altLang="en-US" sz="1200" dirty="0"/>
          </a:p>
        </p:txBody>
      </p:sp>
      <p:pic>
        <p:nvPicPr>
          <p:cNvPr id="10" name="그림 9" descr="테이블이(가) 표시된 사진&#10;&#10;자동 생성된 설명">
            <a:extLst>
              <a:ext uri="{FF2B5EF4-FFF2-40B4-BE49-F238E27FC236}">
                <a16:creationId xmlns:a16="http://schemas.microsoft.com/office/drawing/2014/main" id="{A3979C26-45EE-EA5E-7C3E-8C953C6E4187}"/>
              </a:ext>
            </a:extLst>
          </p:cNvPr>
          <p:cNvPicPr>
            <a:picLocks noChangeAspect="1"/>
          </p:cNvPicPr>
          <p:nvPr/>
        </p:nvPicPr>
        <p:blipFill>
          <a:blip r:embed="rId2"/>
          <a:stretch>
            <a:fillRect/>
          </a:stretch>
        </p:blipFill>
        <p:spPr>
          <a:xfrm>
            <a:off x="525736" y="3213003"/>
            <a:ext cx="2109883" cy="1387993"/>
          </a:xfrm>
          <a:prstGeom prst="rect">
            <a:avLst/>
          </a:prstGeom>
        </p:spPr>
      </p:pic>
      <p:sp>
        <p:nvSpPr>
          <p:cNvPr id="13" name="TextBox 12">
            <a:extLst>
              <a:ext uri="{FF2B5EF4-FFF2-40B4-BE49-F238E27FC236}">
                <a16:creationId xmlns:a16="http://schemas.microsoft.com/office/drawing/2014/main" id="{4062F3BF-40BD-B1A3-1226-FD581261410A}"/>
              </a:ext>
            </a:extLst>
          </p:cNvPr>
          <p:cNvSpPr txBox="1"/>
          <p:nvPr/>
        </p:nvSpPr>
        <p:spPr>
          <a:xfrm>
            <a:off x="539553" y="1893342"/>
            <a:ext cx="2592287" cy="1015663"/>
          </a:xfrm>
          <a:prstGeom prst="rect">
            <a:avLst/>
          </a:prstGeom>
          <a:noFill/>
          <a:ln>
            <a:solidFill>
              <a:schemeClr val="tx1"/>
            </a:solidFill>
          </a:ln>
        </p:spPr>
        <p:txBody>
          <a:bodyPr wrap="square" rtlCol="0">
            <a:spAutoFit/>
          </a:bodyPr>
          <a:lstStyle/>
          <a:p>
            <a:r>
              <a:rPr lang="en-US" altLang="ko-KR" sz="1000" dirty="0"/>
              <a:t># </a:t>
            </a:r>
            <a:r>
              <a:rPr lang="ko-KR" altLang="en-US" sz="1000" dirty="0"/>
              <a:t>예시 </a:t>
            </a:r>
            <a:r>
              <a:rPr lang="en-US" altLang="ko-KR" sz="1000" dirty="0"/>
              <a:t>(Logistic Regression)</a:t>
            </a:r>
            <a:endParaRPr lang="en" altLang="ko-Kore-KR" sz="1000" dirty="0"/>
          </a:p>
          <a:p>
            <a:r>
              <a:rPr lang="en" altLang="ko-Kore-KR" sz="1000" dirty="0"/>
              <a:t>import </a:t>
            </a:r>
            <a:r>
              <a:rPr lang="en" altLang="ko-Kore-KR" sz="1000" dirty="0" err="1"/>
              <a:t>statsmodels.api</a:t>
            </a:r>
            <a:r>
              <a:rPr lang="en" altLang="ko-Kore-KR" sz="1000" dirty="0"/>
              <a:t> as </a:t>
            </a:r>
            <a:r>
              <a:rPr lang="en" altLang="ko-Kore-KR" sz="1000" dirty="0" err="1"/>
              <a:t>sm</a:t>
            </a:r>
            <a:endParaRPr lang="en" altLang="ko-Kore-KR" sz="1000" dirty="0"/>
          </a:p>
          <a:p>
            <a:br>
              <a:rPr lang="en" altLang="ko-Kore-KR" sz="1000" dirty="0"/>
            </a:br>
            <a:r>
              <a:rPr lang="en" altLang="ko-Kore-KR" sz="1000" dirty="0" err="1"/>
              <a:t>logreg</a:t>
            </a:r>
            <a:r>
              <a:rPr lang="en" altLang="ko-Kore-KR" sz="1000" dirty="0"/>
              <a:t> = </a:t>
            </a:r>
            <a:r>
              <a:rPr lang="en" altLang="ko-Kore-KR" sz="1000" dirty="0" err="1"/>
              <a:t>sm.Logit</a:t>
            </a:r>
            <a:r>
              <a:rPr lang="en" altLang="ko-Kore-KR" sz="1000" dirty="0"/>
              <a:t>(</a:t>
            </a:r>
            <a:r>
              <a:rPr lang="en" altLang="ko-Kore-KR" sz="1000" dirty="0" err="1"/>
              <a:t>Y_train</a:t>
            </a:r>
            <a:r>
              <a:rPr lang="en" altLang="ko-Kore-KR" sz="1000" dirty="0"/>
              <a:t>, </a:t>
            </a:r>
            <a:r>
              <a:rPr lang="en" altLang="ko-Kore-KR" sz="1000" dirty="0" err="1"/>
              <a:t>X_train</a:t>
            </a:r>
            <a:r>
              <a:rPr lang="en" altLang="ko-Kore-KR" sz="1000" dirty="0"/>
              <a:t>).fit()</a:t>
            </a:r>
          </a:p>
          <a:p>
            <a:r>
              <a:rPr lang="en" altLang="ko-Kore-KR" sz="1000" dirty="0" err="1"/>
              <a:t>y_pred</a:t>
            </a:r>
            <a:r>
              <a:rPr lang="en" altLang="ko-Kore-KR" sz="1000" dirty="0"/>
              <a:t> = </a:t>
            </a:r>
            <a:r>
              <a:rPr lang="en" altLang="ko-Kore-KR" sz="1000" dirty="0" err="1"/>
              <a:t>logreg.predict</a:t>
            </a:r>
            <a:r>
              <a:rPr lang="en" altLang="ko-Kore-KR" sz="1000" dirty="0"/>
              <a:t>(</a:t>
            </a:r>
            <a:r>
              <a:rPr lang="en" altLang="ko-Kore-KR" sz="1000" dirty="0" err="1"/>
              <a:t>X_train</a:t>
            </a:r>
            <a:r>
              <a:rPr lang="en" altLang="ko-Kore-KR" sz="1000" dirty="0"/>
              <a:t>)</a:t>
            </a:r>
          </a:p>
          <a:p>
            <a:r>
              <a:rPr lang="en" altLang="ko-Kore-KR" sz="1000" dirty="0" err="1"/>
              <a:t>y_pred</a:t>
            </a:r>
            <a:endParaRPr lang="en" altLang="ko-Kore-KR" sz="1000" dirty="0"/>
          </a:p>
        </p:txBody>
      </p:sp>
      <p:sp>
        <p:nvSpPr>
          <p:cNvPr id="14" name="TextBox 13">
            <a:extLst>
              <a:ext uri="{FF2B5EF4-FFF2-40B4-BE49-F238E27FC236}">
                <a16:creationId xmlns:a16="http://schemas.microsoft.com/office/drawing/2014/main" id="{47B9E2B5-C74B-7E95-5D81-1134CE0F482B}"/>
              </a:ext>
            </a:extLst>
          </p:cNvPr>
          <p:cNvSpPr txBox="1"/>
          <p:nvPr/>
        </p:nvSpPr>
        <p:spPr>
          <a:xfrm>
            <a:off x="525737" y="4820382"/>
            <a:ext cx="2941752" cy="707886"/>
          </a:xfrm>
          <a:prstGeom prst="rect">
            <a:avLst/>
          </a:prstGeom>
          <a:noFill/>
          <a:ln>
            <a:solidFill>
              <a:schemeClr val="accent1">
                <a:lumMod val="40000"/>
                <a:lumOff val="60000"/>
              </a:schemeClr>
            </a:solidFill>
          </a:ln>
        </p:spPr>
        <p:txBody>
          <a:bodyPr wrap="square" rtlCol="0">
            <a:spAutoFit/>
          </a:bodyPr>
          <a:lstStyle/>
          <a:p>
            <a:r>
              <a:rPr kumimoji="1" lang="ko-Kore-KR" altLang="en-US" sz="1000" dirty="0">
                <a:solidFill>
                  <a:srgbClr val="0070C0"/>
                </a:solidFill>
              </a:rPr>
              <a:t>하지만</a:t>
            </a:r>
            <a:r>
              <a:rPr kumimoji="1" lang="en-US" altLang="ko-Kore-KR" sz="1000" dirty="0">
                <a:solidFill>
                  <a:srgbClr val="0070C0"/>
                </a:solidFill>
              </a:rPr>
              <a:t>, </a:t>
            </a:r>
            <a:r>
              <a:rPr kumimoji="1" lang="ko-Kore-KR" altLang="en-US" sz="1000" dirty="0">
                <a:solidFill>
                  <a:srgbClr val="0070C0"/>
                </a:solidFill>
              </a:rPr>
              <a:t>확률값이기 때문에</a:t>
            </a:r>
            <a:r>
              <a:rPr kumimoji="1" lang="en-US" altLang="ko-Kore-KR" sz="1000" dirty="0">
                <a:solidFill>
                  <a:srgbClr val="0070C0"/>
                </a:solidFill>
              </a:rPr>
              <a:t>, </a:t>
            </a:r>
            <a:r>
              <a:rPr kumimoji="1" lang="ko-Kore-KR" altLang="en-US" sz="1000" dirty="0">
                <a:solidFill>
                  <a:srgbClr val="0070C0"/>
                </a:solidFill>
              </a:rPr>
              <a:t>정확한 분류를 위해서는 </a:t>
            </a:r>
            <a:r>
              <a:rPr kumimoji="1" lang="en-US" altLang="ko-Kore-KR" sz="1000" dirty="0">
                <a:solidFill>
                  <a:srgbClr val="0070C0"/>
                </a:solidFill>
              </a:rPr>
              <a:t>0</a:t>
            </a:r>
            <a:r>
              <a:rPr kumimoji="1" lang="en-US" altLang="ko-KR" sz="1000" dirty="0">
                <a:solidFill>
                  <a:srgbClr val="0070C0"/>
                </a:solidFill>
              </a:rPr>
              <a:t>,1</a:t>
            </a:r>
            <a:r>
              <a:rPr kumimoji="1" lang="ko-KR" altLang="en-US" sz="1000" dirty="0">
                <a:solidFill>
                  <a:srgbClr val="0070C0"/>
                </a:solidFill>
              </a:rPr>
              <a:t>로 분류하는 기준을 잡아줘야 한다</a:t>
            </a:r>
            <a:r>
              <a:rPr kumimoji="1" lang="en-US" altLang="ko-KR" sz="1000" dirty="0">
                <a:solidFill>
                  <a:srgbClr val="0070C0"/>
                </a:solidFill>
              </a:rPr>
              <a:t>. </a:t>
            </a:r>
          </a:p>
          <a:p>
            <a:r>
              <a:rPr kumimoji="1" lang="ko-KR" altLang="en-US" sz="1000" dirty="0">
                <a:solidFill>
                  <a:srgbClr val="0070C0"/>
                </a:solidFill>
              </a:rPr>
              <a:t>그리고 나서 </a:t>
            </a:r>
            <a:r>
              <a:rPr kumimoji="1" lang="en-US" altLang="ko-KR" sz="1000" dirty="0">
                <a:solidFill>
                  <a:srgbClr val="0070C0"/>
                </a:solidFill>
              </a:rPr>
              <a:t>Accuracy, ROC_AUC </a:t>
            </a:r>
            <a:r>
              <a:rPr kumimoji="1" lang="ko-KR" altLang="en-US" sz="1000" dirty="0">
                <a:solidFill>
                  <a:srgbClr val="0070C0"/>
                </a:solidFill>
              </a:rPr>
              <a:t>등 분류 지표로 모델 정확도를 도출할 수 있다</a:t>
            </a:r>
            <a:r>
              <a:rPr kumimoji="1" lang="en-US" altLang="ko-KR" sz="1000" dirty="0">
                <a:solidFill>
                  <a:srgbClr val="0070C0"/>
                </a:solidFill>
              </a:rPr>
              <a:t>.</a:t>
            </a:r>
          </a:p>
        </p:txBody>
      </p:sp>
      <p:sp>
        <p:nvSpPr>
          <p:cNvPr id="15" name="줄무늬가 있는 오른쪽 화살표[S] 14">
            <a:extLst>
              <a:ext uri="{FF2B5EF4-FFF2-40B4-BE49-F238E27FC236}">
                <a16:creationId xmlns:a16="http://schemas.microsoft.com/office/drawing/2014/main" id="{1D7E9D75-0656-56C3-BD9B-91582E918729}"/>
              </a:ext>
            </a:extLst>
          </p:cNvPr>
          <p:cNvSpPr/>
          <p:nvPr/>
        </p:nvSpPr>
        <p:spPr>
          <a:xfrm>
            <a:off x="3652283" y="2355007"/>
            <a:ext cx="311685" cy="196208"/>
          </a:xfrm>
          <a:prstGeom prst="stripedRightArrow">
            <a:avLst>
              <a:gd name="adj1" fmla="val 16720"/>
              <a:gd name="adj2" fmla="val 618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sp>
        <p:nvSpPr>
          <p:cNvPr id="16" name="TextBox 15">
            <a:extLst>
              <a:ext uri="{FF2B5EF4-FFF2-40B4-BE49-F238E27FC236}">
                <a16:creationId xmlns:a16="http://schemas.microsoft.com/office/drawing/2014/main" id="{A5EF16C2-E179-E9E8-43A6-0D442717C117}"/>
              </a:ext>
            </a:extLst>
          </p:cNvPr>
          <p:cNvSpPr txBox="1"/>
          <p:nvPr/>
        </p:nvSpPr>
        <p:spPr>
          <a:xfrm>
            <a:off x="4074534" y="2184636"/>
            <a:ext cx="4543730" cy="1785104"/>
          </a:xfrm>
          <a:prstGeom prst="rect">
            <a:avLst/>
          </a:prstGeom>
          <a:noFill/>
          <a:ln>
            <a:solidFill>
              <a:schemeClr val="tx1"/>
            </a:solidFill>
          </a:ln>
        </p:spPr>
        <p:txBody>
          <a:bodyPr wrap="square" rtlCol="0">
            <a:spAutoFit/>
          </a:bodyPr>
          <a:lstStyle/>
          <a:p>
            <a:r>
              <a:rPr lang="en" altLang="ko-Kore-KR" sz="1000" dirty="0"/>
              <a:t>from </a:t>
            </a:r>
            <a:r>
              <a:rPr lang="en" altLang="ko-Kore-KR" sz="1000" dirty="0" err="1"/>
              <a:t>sklearn.metrics</a:t>
            </a:r>
            <a:r>
              <a:rPr lang="en" altLang="ko-Kore-KR" sz="1000" dirty="0"/>
              <a:t> import </a:t>
            </a:r>
            <a:r>
              <a:rPr lang="en" altLang="ko-Kore-KR" sz="1000" dirty="0" err="1"/>
              <a:t>accuracy_score</a:t>
            </a:r>
            <a:r>
              <a:rPr lang="en" altLang="ko-Kore-KR" sz="1000" dirty="0"/>
              <a:t>, </a:t>
            </a:r>
            <a:r>
              <a:rPr lang="en" altLang="ko-Kore-KR" sz="1000" dirty="0" err="1"/>
              <a:t>roc_auc_score</a:t>
            </a:r>
            <a:endParaRPr lang="en" altLang="ko-Kore-KR" sz="1000" dirty="0"/>
          </a:p>
          <a:p>
            <a:br>
              <a:rPr lang="en" altLang="ko-Kore-KR" sz="1000" dirty="0"/>
            </a:br>
            <a:r>
              <a:rPr lang="en" altLang="ko-Kore-KR" sz="1000" dirty="0"/>
              <a:t># </a:t>
            </a:r>
            <a:r>
              <a:rPr lang="ko-KR" altLang="en-US" sz="1000" dirty="0"/>
              <a:t>로지스틱 회귀 모델 생성 및 학습</a:t>
            </a:r>
          </a:p>
          <a:p>
            <a:r>
              <a:rPr lang="en" altLang="ko-Kore-KR" sz="1000" dirty="0"/>
              <a:t>pred = </a:t>
            </a:r>
            <a:r>
              <a:rPr lang="en" altLang="ko-Kore-KR" sz="1000" dirty="0" err="1"/>
              <a:t>logreg.predict</a:t>
            </a:r>
            <a:r>
              <a:rPr lang="en" altLang="ko-Kore-KR" sz="1000" dirty="0"/>
              <a:t>(</a:t>
            </a:r>
            <a:r>
              <a:rPr lang="en" altLang="ko-Kore-KR" sz="1000" dirty="0" err="1"/>
              <a:t>X_train</a:t>
            </a:r>
            <a:r>
              <a:rPr lang="en" altLang="ko-Kore-KR" sz="1000" dirty="0"/>
              <a:t>)</a:t>
            </a:r>
          </a:p>
          <a:p>
            <a:endParaRPr lang="en" altLang="ko-Kore-KR" sz="1000" dirty="0"/>
          </a:p>
          <a:p>
            <a:r>
              <a:rPr lang="en-US" altLang="ko-KR" sz="1000" dirty="0"/>
              <a:t>#</a:t>
            </a:r>
            <a:r>
              <a:rPr lang="en" altLang="ko-KR" sz="1000" dirty="0"/>
              <a:t> </a:t>
            </a:r>
            <a:r>
              <a:rPr lang="ko-KR" altLang="en-US" sz="1000" b="1" dirty="0"/>
              <a:t>방법 </a:t>
            </a:r>
            <a:r>
              <a:rPr lang="en-US" altLang="ko-KR" sz="1000" b="1" dirty="0"/>
              <a:t>1 (pred</a:t>
            </a:r>
            <a:r>
              <a:rPr lang="ko-KR" altLang="en-US" sz="1000" b="1" dirty="0"/>
              <a:t>가 </a:t>
            </a:r>
            <a:r>
              <a:rPr lang="en-US" altLang="ko-KR" sz="1000" b="1" dirty="0"/>
              <a:t>0.5</a:t>
            </a:r>
            <a:r>
              <a:rPr lang="ko-KR" altLang="en-US" sz="1000" b="1" dirty="0"/>
              <a:t>가 넘으면 </a:t>
            </a:r>
            <a:r>
              <a:rPr lang="en-US" altLang="ko-KR" sz="1000" b="1" dirty="0"/>
              <a:t>1 </a:t>
            </a:r>
            <a:r>
              <a:rPr lang="ko-KR" altLang="en-US" sz="1000" b="1" dirty="0"/>
              <a:t>아니면 </a:t>
            </a:r>
            <a:r>
              <a:rPr lang="en-US" altLang="ko-KR" sz="1000" b="1" dirty="0"/>
              <a:t>0</a:t>
            </a:r>
            <a:r>
              <a:rPr lang="ko-KR" altLang="en-US" sz="1000" b="1" dirty="0" err="1"/>
              <a:t>으로</a:t>
            </a:r>
            <a:r>
              <a:rPr lang="ko-KR" altLang="en-US" sz="1000" b="1" dirty="0"/>
              <a:t> 설정</a:t>
            </a:r>
            <a:r>
              <a:rPr lang="en-US" altLang="ko-KR" sz="1000" b="1" dirty="0"/>
              <a:t>)</a:t>
            </a:r>
            <a:br>
              <a:rPr lang="en" altLang="ko-Kore-KR" sz="1000" b="1" dirty="0"/>
            </a:br>
            <a:r>
              <a:rPr lang="en" altLang="ko-Kore-KR" sz="1000" dirty="0" err="1"/>
              <a:t>pred_binary</a:t>
            </a:r>
            <a:r>
              <a:rPr lang="en" altLang="ko-Kore-KR" sz="1000" dirty="0"/>
              <a:t> = </a:t>
            </a:r>
            <a:r>
              <a:rPr lang="en" altLang="ko-Kore-KR" sz="1000" dirty="0" err="1"/>
              <a:t>np.where</a:t>
            </a:r>
            <a:r>
              <a:rPr lang="en" altLang="ko-Kore-KR" sz="1000" dirty="0"/>
              <a:t>(</a:t>
            </a:r>
            <a:r>
              <a:rPr lang="en" altLang="ko-Kore-KR" sz="1000" b="1" dirty="0">
                <a:solidFill>
                  <a:srgbClr val="FF0000"/>
                </a:solidFill>
              </a:rPr>
              <a:t>pred &gt; 0.5</a:t>
            </a:r>
            <a:r>
              <a:rPr lang="en" altLang="ko-Kore-KR" sz="1000" dirty="0"/>
              <a:t>, 1 , 0)</a:t>
            </a:r>
          </a:p>
          <a:p>
            <a:br>
              <a:rPr lang="en" altLang="ko-Kore-KR" sz="1000" dirty="0"/>
            </a:br>
            <a:r>
              <a:rPr lang="en" altLang="ko-Kore-KR" sz="1000" dirty="0"/>
              <a:t># </a:t>
            </a:r>
            <a:r>
              <a:rPr lang="ko-KR" altLang="en-US" sz="1000" dirty="0"/>
              <a:t>성능 평가</a:t>
            </a:r>
          </a:p>
          <a:p>
            <a:r>
              <a:rPr lang="en" altLang="ko-Kore-KR" sz="1000" dirty="0"/>
              <a:t>print('</a:t>
            </a:r>
            <a:r>
              <a:rPr lang="en" altLang="ko-Kore-KR" sz="1000" dirty="0" err="1"/>
              <a:t>Accuacy</a:t>
            </a:r>
            <a:r>
              <a:rPr lang="en" altLang="ko-Kore-KR" sz="1000" dirty="0"/>
              <a:t> Score: ', </a:t>
            </a:r>
            <a:r>
              <a:rPr lang="en" altLang="ko-Kore-KR" sz="1000" dirty="0" err="1"/>
              <a:t>accuracy_score</a:t>
            </a:r>
            <a:r>
              <a:rPr lang="en" altLang="ko-Kore-KR" sz="1000" dirty="0"/>
              <a:t>(</a:t>
            </a:r>
            <a:r>
              <a:rPr lang="en" altLang="ko-Kore-KR" sz="1000" dirty="0" err="1"/>
              <a:t>Y_train</a:t>
            </a:r>
            <a:r>
              <a:rPr lang="en" altLang="ko-Kore-KR" sz="1000" dirty="0"/>
              <a:t>, </a:t>
            </a:r>
            <a:r>
              <a:rPr lang="en" altLang="ko-Kore-KR" sz="1000" dirty="0" err="1"/>
              <a:t>pred_binary</a:t>
            </a:r>
            <a:r>
              <a:rPr lang="en" altLang="ko-Kore-KR" sz="1000" dirty="0"/>
              <a:t>))</a:t>
            </a:r>
          </a:p>
          <a:p>
            <a:r>
              <a:rPr lang="en" altLang="ko-Kore-KR" sz="1000" dirty="0"/>
              <a:t>print('ROC AUC Score: ', </a:t>
            </a:r>
            <a:r>
              <a:rPr lang="en" altLang="ko-Kore-KR" sz="1000" dirty="0" err="1"/>
              <a:t>roc_auc_score</a:t>
            </a:r>
            <a:r>
              <a:rPr lang="en" altLang="ko-Kore-KR" sz="1000" dirty="0"/>
              <a:t>(</a:t>
            </a:r>
            <a:r>
              <a:rPr lang="en" altLang="ko-Kore-KR" sz="1000" dirty="0" err="1"/>
              <a:t>Y_train</a:t>
            </a:r>
            <a:r>
              <a:rPr lang="en" altLang="ko-Kore-KR" sz="1000" dirty="0"/>
              <a:t>, </a:t>
            </a:r>
            <a:r>
              <a:rPr lang="en" altLang="ko-Kore-KR" sz="1000" dirty="0" err="1"/>
              <a:t>pred_binary</a:t>
            </a:r>
            <a:r>
              <a:rPr lang="en" altLang="ko-Kore-KR" sz="1000" dirty="0"/>
              <a:t>))</a:t>
            </a:r>
          </a:p>
        </p:txBody>
      </p:sp>
      <p:sp>
        <p:nvSpPr>
          <p:cNvPr id="17" name="TextBox 16">
            <a:extLst>
              <a:ext uri="{FF2B5EF4-FFF2-40B4-BE49-F238E27FC236}">
                <a16:creationId xmlns:a16="http://schemas.microsoft.com/office/drawing/2014/main" id="{09573322-E943-4614-6DCF-F2D7BEA731E1}"/>
              </a:ext>
            </a:extLst>
          </p:cNvPr>
          <p:cNvSpPr txBox="1"/>
          <p:nvPr/>
        </p:nvSpPr>
        <p:spPr>
          <a:xfrm>
            <a:off x="3974721" y="1812198"/>
            <a:ext cx="1194558" cy="253916"/>
          </a:xfrm>
          <a:prstGeom prst="rect">
            <a:avLst/>
          </a:prstGeom>
          <a:noFill/>
          <a:ln>
            <a:solidFill>
              <a:srgbClr val="0070C0"/>
            </a:solidFill>
          </a:ln>
        </p:spPr>
        <p:txBody>
          <a:bodyPr wrap="none" rtlCol="0">
            <a:spAutoFit/>
          </a:bodyPr>
          <a:lstStyle/>
          <a:p>
            <a:r>
              <a:rPr kumimoji="1" lang="ko-Kore-KR" altLang="en-US" sz="1050" dirty="0"/>
              <a:t>임계점 조절 코드</a:t>
            </a:r>
          </a:p>
        </p:txBody>
      </p:sp>
      <p:sp>
        <p:nvSpPr>
          <p:cNvPr id="18" name="TextBox 17">
            <a:extLst>
              <a:ext uri="{FF2B5EF4-FFF2-40B4-BE49-F238E27FC236}">
                <a16:creationId xmlns:a16="http://schemas.microsoft.com/office/drawing/2014/main" id="{921450A0-8AA3-9F8B-7201-93A8DB3A2689}"/>
              </a:ext>
            </a:extLst>
          </p:cNvPr>
          <p:cNvSpPr txBox="1"/>
          <p:nvPr/>
        </p:nvSpPr>
        <p:spPr>
          <a:xfrm>
            <a:off x="3963967" y="4010461"/>
            <a:ext cx="4104009" cy="246221"/>
          </a:xfrm>
          <a:prstGeom prst="rect">
            <a:avLst/>
          </a:prstGeom>
          <a:noFill/>
        </p:spPr>
        <p:txBody>
          <a:bodyPr wrap="none" rtlCol="0">
            <a:spAutoFit/>
          </a:bodyPr>
          <a:lstStyle/>
          <a:p>
            <a:r>
              <a:rPr lang="en" altLang="ko-Kore-KR" sz="1000" dirty="0" err="1"/>
              <a:t>Accuacy</a:t>
            </a:r>
            <a:r>
              <a:rPr lang="en" altLang="ko-Kore-KR" sz="1000" dirty="0"/>
              <a:t> Score: 0.796400449943757</a:t>
            </a:r>
            <a:r>
              <a:rPr lang="en-US" altLang="ko-KR" sz="1000" dirty="0"/>
              <a:t>, </a:t>
            </a:r>
            <a:r>
              <a:rPr lang="en" altLang="ko-Kore-KR" sz="1000" dirty="0"/>
              <a:t>ROC AUC Score: 0.77357227043823</a:t>
            </a:r>
            <a:endParaRPr kumimoji="1" lang="ko-Kore-KR" altLang="en-US" sz="1000" dirty="0"/>
          </a:p>
        </p:txBody>
      </p:sp>
      <p:sp>
        <p:nvSpPr>
          <p:cNvPr id="19" name="TextBox 18">
            <a:extLst>
              <a:ext uri="{FF2B5EF4-FFF2-40B4-BE49-F238E27FC236}">
                <a16:creationId xmlns:a16="http://schemas.microsoft.com/office/drawing/2014/main" id="{AF01759C-2A67-1912-5F01-C2C6B35A3150}"/>
              </a:ext>
            </a:extLst>
          </p:cNvPr>
          <p:cNvSpPr txBox="1"/>
          <p:nvPr/>
        </p:nvSpPr>
        <p:spPr>
          <a:xfrm>
            <a:off x="5142589" y="3833305"/>
            <a:ext cx="396262" cy="219291"/>
          </a:xfrm>
          <a:prstGeom prst="rect">
            <a:avLst/>
          </a:prstGeom>
          <a:noFill/>
        </p:spPr>
        <p:txBody>
          <a:bodyPr wrap="none" rtlCol="0">
            <a:spAutoFit/>
          </a:bodyPr>
          <a:lstStyle/>
          <a:p>
            <a:r>
              <a:rPr kumimoji="1" lang="ko-Kore-KR" altLang="en-US" sz="825" dirty="0"/>
              <a:t>결과</a:t>
            </a:r>
          </a:p>
        </p:txBody>
      </p:sp>
      <p:sp>
        <p:nvSpPr>
          <p:cNvPr id="21" name="TextBox 20">
            <a:extLst>
              <a:ext uri="{FF2B5EF4-FFF2-40B4-BE49-F238E27FC236}">
                <a16:creationId xmlns:a16="http://schemas.microsoft.com/office/drawing/2014/main" id="{7CE30C26-A5F8-046E-6176-51C99FC146D0}"/>
              </a:ext>
            </a:extLst>
          </p:cNvPr>
          <p:cNvSpPr txBox="1"/>
          <p:nvPr/>
        </p:nvSpPr>
        <p:spPr>
          <a:xfrm>
            <a:off x="3977893" y="4297864"/>
            <a:ext cx="4784497" cy="400110"/>
          </a:xfrm>
          <a:prstGeom prst="rect">
            <a:avLst/>
          </a:prstGeom>
          <a:noFill/>
        </p:spPr>
        <p:txBody>
          <a:bodyPr wrap="square" rtlCol="0">
            <a:spAutoFit/>
          </a:bodyPr>
          <a:lstStyle/>
          <a:p>
            <a:r>
              <a:rPr kumimoji="1" lang="ko-Kore-KR" altLang="en-US" sz="1000" dirty="0"/>
              <a:t>만약 다양한 임계점을 설정하고 싶다면 </a:t>
            </a:r>
            <a:r>
              <a:rPr kumimoji="1" lang="en-US" altLang="ko-Kore-KR" sz="1000" dirty="0"/>
              <a:t>for</a:t>
            </a:r>
            <a:r>
              <a:rPr kumimoji="1" lang="ko-Kore-KR" altLang="en-US" sz="1000" dirty="0"/>
              <a:t>문을 사용하는 형태로 </a:t>
            </a:r>
            <a:r>
              <a:rPr kumimoji="1" lang="en-US" altLang="ko-Kore-KR" sz="1000" dirty="0"/>
              <a:t>0</a:t>
            </a:r>
            <a:r>
              <a:rPr kumimoji="1" lang="en-US" altLang="ko-KR" sz="1000" dirty="0"/>
              <a:t>.5 </a:t>
            </a:r>
            <a:r>
              <a:rPr kumimoji="1" lang="ko-KR" altLang="en-US" sz="1000" dirty="0"/>
              <a:t>값 대신 </a:t>
            </a:r>
            <a:r>
              <a:rPr kumimoji="1" lang="en-US" altLang="ko-KR" sz="1000" dirty="0"/>
              <a:t>0,1 </a:t>
            </a:r>
            <a:r>
              <a:rPr kumimoji="1" lang="ko-KR" altLang="en-US" sz="1000" dirty="0"/>
              <a:t>사이 의 다양한 값을 넣고 최선의 결과를 도출할 수 있다</a:t>
            </a:r>
            <a:r>
              <a:rPr kumimoji="1" lang="en-US" altLang="ko-KR" sz="1000" dirty="0"/>
              <a:t>.</a:t>
            </a:r>
            <a:endParaRPr kumimoji="1" lang="ko-Kore-KR" altLang="en-US" sz="1000" dirty="0"/>
          </a:p>
        </p:txBody>
      </p:sp>
      <p:sp>
        <p:nvSpPr>
          <p:cNvPr id="22" name="오른쪽 중괄호[R] 21">
            <a:extLst>
              <a:ext uri="{FF2B5EF4-FFF2-40B4-BE49-F238E27FC236}">
                <a16:creationId xmlns:a16="http://schemas.microsoft.com/office/drawing/2014/main" id="{38C16DA3-A07F-576C-EF6D-5F07F829B1D7}"/>
              </a:ext>
            </a:extLst>
          </p:cNvPr>
          <p:cNvSpPr/>
          <p:nvPr/>
        </p:nvSpPr>
        <p:spPr>
          <a:xfrm>
            <a:off x="3541717" y="2337695"/>
            <a:ext cx="204146" cy="3059768"/>
          </a:xfrm>
          <a:prstGeom prst="rightBrace">
            <a:avLst>
              <a:gd name="adj1" fmla="val 8333"/>
              <a:gd name="adj2" fmla="val 360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sz="1350"/>
          </a:p>
        </p:txBody>
      </p:sp>
      <p:sp>
        <p:nvSpPr>
          <p:cNvPr id="23" name="TextBox 22">
            <a:extLst>
              <a:ext uri="{FF2B5EF4-FFF2-40B4-BE49-F238E27FC236}">
                <a16:creationId xmlns:a16="http://schemas.microsoft.com/office/drawing/2014/main" id="{A617AC20-0302-750B-EAF1-6FF270840EDE}"/>
              </a:ext>
            </a:extLst>
          </p:cNvPr>
          <p:cNvSpPr txBox="1"/>
          <p:nvPr/>
        </p:nvSpPr>
        <p:spPr>
          <a:xfrm>
            <a:off x="3993669" y="5192129"/>
            <a:ext cx="4034039" cy="553998"/>
          </a:xfrm>
          <a:prstGeom prst="rect">
            <a:avLst/>
          </a:prstGeom>
          <a:noFill/>
        </p:spPr>
        <p:txBody>
          <a:bodyPr wrap="square" rtlCol="0">
            <a:spAutoFit/>
          </a:bodyPr>
          <a:lstStyle/>
          <a:p>
            <a:r>
              <a:rPr kumimoji="1" lang="ko-Kore-KR" altLang="en-US" sz="1000" dirty="0"/>
              <a:t>추가</a:t>
            </a:r>
            <a:r>
              <a:rPr kumimoji="1" lang="en-US" altLang="ko-Kore-KR" sz="1000" dirty="0"/>
              <a:t>)</a:t>
            </a:r>
          </a:p>
          <a:p>
            <a:r>
              <a:rPr kumimoji="1" lang="en-US" altLang="ko-Kore-KR" sz="1000" dirty="0"/>
              <a:t> Accuracy</a:t>
            </a:r>
            <a:r>
              <a:rPr kumimoji="1" lang="ko-Kore-KR" altLang="en-US" sz="1000" dirty="0"/>
              <a:t>는 정분류 비율을 나타내며 이외에도 </a:t>
            </a:r>
            <a:r>
              <a:rPr kumimoji="1" lang="en-US" altLang="ko-Kore-KR" sz="1000" dirty="0"/>
              <a:t>recall, precision </a:t>
            </a:r>
            <a:r>
              <a:rPr kumimoji="1" lang="ko-Kore-KR" altLang="en-US" sz="1000" dirty="0"/>
              <a:t>등 다양한 분류 모형 평가 지표가 존재한다</a:t>
            </a:r>
            <a:r>
              <a:rPr kumimoji="1" lang="en-US" altLang="ko-KR" sz="1000" dirty="0"/>
              <a:t>.</a:t>
            </a:r>
            <a:endParaRPr kumimoji="1" lang="ko-Kore-KR" altLang="en-US" sz="1000" dirty="0"/>
          </a:p>
        </p:txBody>
      </p:sp>
      <p:sp>
        <p:nvSpPr>
          <p:cNvPr id="24" name="바닥글 개체 틀 1">
            <a:extLst>
              <a:ext uri="{FF2B5EF4-FFF2-40B4-BE49-F238E27FC236}">
                <a16:creationId xmlns:a16="http://schemas.microsoft.com/office/drawing/2014/main" id="{6471FB21-DCE5-7057-E587-DFE008626636}"/>
              </a:ext>
            </a:extLst>
          </p:cNvPr>
          <p:cNvSpPr>
            <a:spLocks noGrp="1"/>
          </p:cNvSpPr>
          <p:nvPr>
            <p:ph type="ftr" sz="quarter" idx="11"/>
          </p:nvPr>
        </p:nvSpPr>
        <p:spPr>
          <a:xfrm>
            <a:off x="2971710" y="6237432"/>
            <a:ext cx="3086100" cy="273844"/>
          </a:xfrm>
        </p:spPr>
        <p:txBody>
          <a:bodyPr/>
          <a:lstStyle/>
          <a:p>
            <a:r>
              <a:rPr lang="en-US" altLang="ko-KR" dirty="0"/>
              <a:t>UBION PBL- FBA</a:t>
            </a:r>
            <a:endParaRPr lang="ko-KR" altLang="en-US" dirty="0"/>
          </a:p>
        </p:txBody>
      </p:sp>
      <p:pic>
        <p:nvPicPr>
          <p:cNvPr id="26" name="그림 25" descr="텍스트, 시계이(가) 표시된 사진&#10;&#10;자동 생성된 설명">
            <a:extLst>
              <a:ext uri="{FF2B5EF4-FFF2-40B4-BE49-F238E27FC236}">
                <a16:creationId xmlns:a16="http://schemas.microsoft.com/office/drawing/2014/main" id="{5CB494B1-7900-3BD2-5FD0-244E60EE16FE}"/>
              </a:ext>
            </a:extLst>
          </p:cNvPr>
          <p:cNvPicPr>
            <a:picLocks noChangeAspect="1"/>
          </p:cNvPicPr>
          <p:nvPr/>
        </p:nvPicPr>
        <p:blipFill rotWithShape="1">
          <a:blip r:embed="rId3"/>
          <a:srcRect b="31371"/>
          <a:stretch/>
        </p:blipFill>
        <p:spPr>
          <a:xfrm>
            <a:off x="5204003" y="4834310"/>
            <a:ext cx="3097272" cy="536319"/>
          </a:xfrm>
          <a:prstGeom prst="rect">
            <a:avLst/>
          </a:prstGeom>
        </p:spPr>
      </p:pic>
      <p:sp>
        <p:nvSpPr>
          <p:cNvPr id="27" name="TextBox 26">
            <a:extLst>
              <a:ext uri="{FF2B5EF4-FFF2-40B4-BE49-F238E27FC236}">
                <a16:creationId xmlns:a16="http://schemas.microsoft.com/office/drawing/2014/main" id="{F8707857-3E0B-0AA0-C280-79EA7E675130}"/>
              </a:ext>
            </a:extLst>
          </p:cNvPr>
          <p:cNvSpPr txBox="1"/>
          <p:nvPr/>
        </p:nvSpPr>
        <p:spPr>
          <a:xfrm>
            <a:off x="4041005" y="4846583"/>
            <a:ext cx="1101584" cy="400110"/>
          </a:xfrm>
          <a:prstGeom prst="rect">
            <a:avLst/>
          </a:prstGeom>
          <a:noFill/>
        </p:spPr>
        <p:txBody>
          <a:bodyPr wrap="none" rtlCol="0">
            <a:spAutoFit/>
          </a:bodyPr>
          <a:lstStyle/>
          <a:p>
            <a:r>
              <a:rPr kumimoji="1" lang="ko-Kore-KR" altLang="en-US" sz="1000" dirty="0"/>
              <a:t>참고</a:t>
            </a:r>
            <a:r>
              <a:rPr kumimoji="1" lang="en-US" altLang="ko-Kore-KR" sz="1000" dirty="0"/>
              <a:t>) </a:t>
            </a:r>
          </a:p>
          <a:p>
            <a:r>
              <a:rPr kumimoji="1" lang="en-US" altLang="ko-Kore-KR" sz="1000" dirty="0" err="1"/>
              <a:t>Pred_binary</a:t>
            </a:r>
            <a:r>
              <a:rPr kumimoji="1" lang="ko-Kore-KR" altLang="en-US" sz="1000" dirty="0"/>
              <a:t> 일부</a:t>
            </a:r>
          </a:p>
        </p:txBody>
      </p:sp>
      <p:sp>
        <p:nvSpPr>
          <p:cNvPr id="25" name="제목 1">
            <a:extLst>
              <a:ext uri="{FF2B5EF4-FFF2-40B4-BE49-F238E27FC236}">
                <a16:creationId xmlns:a16="http://schemas.microsoft.com/office/drawing/2014/main" id="{A207044B-8695-42E6-B1A5-0382F1E9AEE9}"/>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1" name="TextBox 30">
            <a:extLst>
              <a:ext uri="{FF2B5EF4-FFF2-40B4-BE49-F238E27FC236}">
                <a16:creationId xmlns:a16="http://schemas.microsoft.com/office/drawing/2014/main" id="{F6F54BB5-5389-4CA0-BBAE-715E97618EE6}"/>
              </a:ext>
            </a:extLst>
          </p:cNvPr>
          <p:cNvSpPr txBox="1"/>
          <p:nvPr/>
        </p:nvSpPr>
        <p:spPr>
          <a:xfrm>
            <a:off x="6992888" y="136525"/>
            <a:ext cx="2016224"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로지스틱 회귀분석 이슈</a:t>
            </a:r>
          </a:p>
        </p:txBody>
      </p:sp>
      <p:sp>
        <p:nvSpPr>
          <p:cNvPr id="32" name="직사각형 31">
            <a:extLst>
              <a:ext uri="{FF2B5EF4-FFF2-40B4-BE49-F238E27FC236}">
                <a16:creationId xmlns:a16="http://schemas.microsoft.com/office/drawing/2014/main" id="{E555CE3C-A8AB-463C-9F34-13D7639A89FD}"/>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3" name="슬라이드 번호 개체 틀 2">
            <a:extLst>
              <a:ext uri="{FF2B5EF4-FFF2-40B4-BE49-F238E27FC236}">
                <a16:creationId xmlns:a16="http://schemas.microsoft.com/office/drawing/2014/main" id="{B55C9378-3CA7-44B2-A672-E1B1EB230129}"/>
              </a:ext>
            </a:extLst>
          </p:cNvPr>
          <p:cNvSpPr>
            <a:spLocks noGrp="1"/>
          </p:cNvSpPr>
          <p:nvPr>
            <p:ph type="sldNum" sz="quarter" idx="12"/>
          </p:nvPr>
        </p:nvSpPr>
        <p:spPr/>
        <p:txBody>
          <a:bodyPr/>
          <a:lstStyle/>
          <a:p>
            <a:fld id="{DE77BB65-F969-4654-BF30-45C70C1BE112}" type="slidenum">
              <a:rPr lang="ko-KR" altLang="en-US" smtClean="0"/>
              <a:pPr/>
              <a:t>127</a:t>
            </a:fld>
            <a:endParaRPr lang="ko-KR" altLang="en-US"/>
          </a:p>
        </p:txBody>
      </p:sp>
    </p:spTree>
    <p:extLst>
      <p:ext uri="{BB962C8B-B14F-4D97-AF65-F5344CB8AC3E}">
        <p14:creationId xmlns:p14="http://schemas.microsoft.com/office/powerpoint/2010/main" val="6208179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바닥글 개체 틀 1">
            <a:extLst>
              <a:ext uri="{FF2B5EF4-FFF2-40B4-BE49-F238E27FC236}">
                <a16:creationId xmlns:a16="http://schemas.microsoft.com/office/drawing/2014/main" id="{646B71B8-94C2-2504-EE8B-A4D88E32E3C1}"/>
              </a:ext>
            </a:extLst>
          </p:cNvPr>
          <p:cNvSpPr>
            <a:spLocks noGrp="1"/>
          </p:cNvSpPr>
          <p:nvPr>
            <p:ph type="ftr" sz="quarter" idx="11"/>
          </p:nvPr>
        </p:nvSpPr>
        <p:spPr>
          <a:xfrm>
            <a:off x="3063780" y="6304956"/>
            <a:ext cx="3086100" cy="273844"/>
          </a:xfrm>
        </p:spPr>
        <p:txBody>
          <a:bodyPr/>
          <a:lstStyle/>
          <a:p>
            <a:r>
              <a:rPr lang="en-US" altLang="ko-KR" dirty="0"/>
              <a:t>UBION PBL- FBA</a:t>
            </a:r>
            <a:endParaRPr lang="ko-KR" altLang="en-US" dirty="0"/>
          </a:p>
        </p:txBody>
      </p:sp>
      <p:sp>
        <p:nvSpPr>
          <p:cNvPr id="8" name="TextBox 7">
            <a:extLst>
              <a:ext uri="{FF2B5EF4-FFF2-40B4-BE49-F238E27FC236}">
                <a16:creationId xmlns:a16="http://schemas.microsoft.com/office/drawing/2014/main" id="{3251D7DF-F295-068F-0030-9FDFCC4BE5BB}"/>
              </a:ext>
            </a:extLst>
          </p:cNvPr>
          <p:cNvSpPr txBox="1"/>
          <p:nvPr/>
        </p:nvSpPr>
        <p:spPr>
          <a:xfrm>
            <a:off x="428907" y="1059868"/>
            <a:ext cx="1253869" cy="253916"/>
          </a:xfrm>
          <a:prstGeom prst="rect">
            <a:avLst/>
          </a:prstGeom>
          <a:noFill/>
          <a:ln>
            <a:solidFill>
              <a:schemeClr val="accent1"/>
            </a:solidFill>
          </a:ln>
        </p:spPr>
        <p:txBody>
          <a:bodyPr wrap="none" rtlCol="0">
            <a:spAutoFit/>
          </a:bodyPr>
          <a:lstStyle/>
          <a:p>
            <a:r>
              <a:rPr kumimoji="1" lang="en-US" altLang="ko-KR" sz="1050" b="1" dirty="0"/>
              <a:t>2.</a:t>
            </a:r>
            <a:r>
              <a:rPr kumimoji="1" lang="ko-KR" altLang="en-US" sz="1050" b="1" dirty="0"/>
              <a:t> </a:t>
            </a:r>
            <a:r>
              <a:rPr kumimoji="1" lang="en-US" altLang="ko-KR" sz="1050" b="1" dirty="0"/>
              <a:t>Grid Search CV</a:t>
            </a:r>
            <a:endParaRPr kumimoji="1" lang="ko-Kore-KR" altLang="en-US" sz="1050" b="1" dirty="0"/>
          </a:p>
        </p:txBody>
      </p:sp>
      <p:sp>
        <p:nvSpPr>
          <p:cNvPr id="9" name="TextBox 8">
            <a:extLst>
              <a:ext uri="{FF2B5EF4-FFF2-40B4-BE49-F238E27FC236}">
                <a16:creationId xmlns:a16="http://schemas.microsoft.com/office/drawing/2014/main" id="{42FCE41C-F286-71CA-B1E9-AF5BD4715A7C}"/>
              </a:ext>
            </a:extLst>
          </p:cNvPr>
          <p:cNvSpPr txBox="1"/>
          <p:nvPr/>
        </p:nvSpPr>
        <p:spPr>
          <a:xfrm>
            <a:off x="438780" y="1544450"/>
            <a:ext cx="3623045" cy="2708434"/>
          </a:xfrm>
          <a:prstGeom prst="rect">
            <a:avLst/>
          </a:prstGeom>
          <a:noFill/>
          <a:ln>
            <a:solidFill>
              <a:schemeClr val="tx1"/>
            </a:solidFill>
          </a:ln>
        </p:spPr>
        <p:txBody>
          <a:bodyPr wrap="square" rtlCol="0">
            <a:spAutoFit/>
          </a:bodyPr>
          <a:lstStyle/>
          <a:p>
            <a:r>
              <a:rPr lang="en" altLang="ko-Kore-KR" sz="1000" dirty="0"/>
              <a:t>from </a:t>
            </a:r>
            <a:r>
              <a:rPr lang="en" altLang="ko-Kore-KR" sz="1000" dirty="0" err="1"/>
              <a:t>sklearn.linear_model</a:t>
            </a:r>
            <a:r>
              <a:rPr lang="en" altLang="ko-Kore-KR" sz="1000" dirty="0"/>
              <a:t> import </a:t>
            </a:r>
            <a:r>
              <a:rPr lang="en" altLang="ko-Kore-KR" sz="1000" dirty="0" err="1"/>
              <a:t>LogisticRegression</a:t>
            </a:r>
            <a:endParaRPr lang="en" altLang="ko-Kore-KR" sz="1000" dirty="0"/>
          </a:p>
          <a:p>
            <a:r>
              <a:rPr lang="en" altLang="ko-Kore-KR" sz="1000" dirty="0"/>
              <a:t>from </a:t>
            </a:r>
            <a:r>
              <a:rPr lang="en" altLang="ko-Kore-KR" sz="1000" dirty="0" err="1"/>
              <a:t>sklearn.model_selection</a:t>
            </a:r>
            <a:r>
              <a:rPr lang="en" altLang="ko-Kore-KR" sz="1000" dirty="0"/>
              <a:t> import </a:t>
            </a:r>
            <a:r>
              <a:rPr lang="en" altLang="ko-Kore-KR" sz="1000" dirty="0" err="1"/>
              <a:t>GridSearchCV</a:t>
            </a:r>
            <a:endParaRPr lang="en" altLang="ko-Kore-KR" sz="1000" dirty="0"/>
          </a:p>
          <a:p>
            <a:br>
              <a:rPr lang="en" altLang="ko-Kore-KR" sz="1000" dirty="0"/>
            </a:br>
            <a:r>
              <a:rPr lang="en" altLang="ko-Kore-KR" sz="1000" dirty="0"/>
              <a:t>lg = </a:t>
            </a:r>
            <a:r>
              <a:rPr lang="en" altLang="ko-Kore-KR" sz="1000" dirty="0" err="1"/>
              <a:t>LogisticRegression</a:t>
            </a:r>
            <a:r>
              <a:rPr lang="en" altLang="ko-Kore-KR" sz="1000" dirty="0"/>
              <a:t>()</a:t>
            </a:r>
          </a:p>
          <a:p>
            <a:endParaRPr lang="en" altLang="ko-Kore-KR" sz="1000" dirty="0"/>
          </a:p>
          <a:p>
            <a:r>
              <a:rPr lang="en" altLang="ko-Kore-KR" sz="1000" b="1" dirty="0">
                <a:solidFill>
                  <a:srgbClr val="0070C0"/>
                </a:solidFill>
              </a:rPr>
              <a:t>params = {'penalty':['l2'],'C':[0.01, 0.1, 1, 5, 10]}</a:t>
            </a:r>
          </a:p>
          <a:p>
            <a:endParaRPr lang="en" altLang="ko-Kore-KR" sz="1000" b="1" dirty="0">
              <a:solidFill>
                <a:srgbClr val="0070C0"/>
              </a:solidFill>
            </a:endParaRPr>
          </a:p>
          <a:p>
            <a:r>
              <a:rPr lang="en" altLang="ko-Kore-KR" sz="1000" b="1" dirty="0" err="1">
                <a:solidFill>
                  <a:schemeClr val="accent6">
                    <a:lumMod val="50000"/>
                  </a:schemeClr>
                </a:solidFill>
              </a:rPr>
              <a:t>grid_clf</a:t>
            </a:r>
            <a:r>
              <a:rPr lang="en" altLang="ko-Kore-KR" sz="1000" b="1" dirty="0">
                <a:solidFill>
                  <a:schemeClr val="accent6">
                    <a:lumMod val="50000"/>
                  </a:schemeClr>
                </a:solidFill>
              </a:rPr>
              <a:t> = </a:t>
            </a:r>
            <a:r>
              <a:rPr lang="en" altLang="ko-Kore-KR" sz="1000" b="1" dirty="0" err="1">
                <a:solidFill>
                  <a:schemeClr val="accent6">
                    <a:lumMod val="50000"/>
                  </a:schemeClr>
                </a:solidFill>
              </a:rPr>
              <a:t>GridSearchCV</a:t>
            </a:r>
            <a:r>
              <a:rPr lang="en" altLang="ko-Kore-KR" sz="1000" b="1" dirty="0">
                <a:solidFill>
                  <a:schemeClr val="accent6">
                    <a:lumMod val="50000"/>
                  </a:schemeClr>
                </a:solidFill>
              </a:rPr>
              <a:t>(estimator = lg, </a:t>
            </a:r>
            <a:r>
              <a:rPr lang="en" altLang="ko-Kore-KR" sz="1000" b="1" dirty="0" err="1">
                <a:solidFill>
                  <a:schemeClr val="accent6">
                    <a:lumMod val="50000"/>
                  </a:schemeClr>
                </a:solidFill>
              </a:rPr>
              <a:t>param_grid</a:t>
            </a:r>
            <a:r>
              <a:rPr lang="en" altLang="ko-Kore-KR" sz="1000" b="1" dirty="0">
                <a:solidFill>
                  <a:schemeClr val="accent6">
                    <a:lumMod val="50000"/>
                  </a:schemeClr>
                </a:solidFill>
              </a:rPr>
              <a:t>=params, scoring='</a:t>
            </a:r>
            <a:r>
              <a:rPr lang="en" altLang="ko-Kore-KR" sz="1000" b="1" dirty="0" err="1">
                <a:solidFill>
                  <a:schemeClr val="accent6">
                    <a:lumMod val="50000"/>
                  </a:schemeClr>
                </a:solidFill>
              </a:rPr>
              <a:t>roc_auc</a:t>
            </a:r>
            <a:r>
              <a:rPr lang="en" altLang="ko-Kore-KR" sz="1000" b="1" dirty="0">
                <a:solidFill>
                  <a:schemeClr val="accent6">
                    <a:lumMod val="50000"/>
                  </a:schemeClr>
                </a:solidFill>
              </a:rPr>
              <a:t>', cv=3, refit=True</a:t>
            </a:r>
            <a:r>
              <a:rPr lang="en-US" altLang="ko-KR" sz="1000" b="1" dirty="0">
                <a:solidFill>
                  <a:schemeClr val="accent6">
                    <a:lumMod val="50000"/>
                  </a:schemeClr>
                </a:solidFill>
              </a:rPr>
              <a:t>, </a:t>
            </a:r>
            <a:r>
              <a:rPr lang="en-US" altLang="ko-KR" sz="1000" b="1" dirty="0" err="1">
                <a:solidFill>
                  <a:schemeClr val="accent6">
                    <a:lumMod val="50000"/>
                  </a:schemeClr>
                </a:solidFill>
              </a:rPr>
              <a:t>n_jobs</a:t>
            </a:r>
            <a:r>
              <a:rPr lang="en-US" altLang="ko-KR" sz="1000" b="1" dirty="0">
                <a:solidFill>
                  <a:schemeClr val="accent6">
                    <a:lumMod val="50000"/>
                  </a:schemeClr>
                </a:solidFill>
              </a:rPr>
              <a:t>=-1</a:t>
            </a:r>
            <a:r>
              <a:rPr lang="en" altLang="ko-Kore-KR" sz="1000" b="1" dirty="0">
                <a:solidFill>
                  <a:schemeClr val="accent6">
                    <a:lumMod val="50000"/>
                  </a:schemeClr>
                </a:solidFill>
              </a:rPr>
              <a:t>)</a:t>
            </a:r>
          </a:p>
          <a:p>
            <a:endParaRPr lang="en" altLang="ko-Kore-KR" sz="1000" dirty="0"/>
          </a:p>
          <a:p>
            <a:r>
              <a:rPr lang="en" altLang="ko-Kore-KR" sz="1000" dirty="0" err="1"/>
              <a:t>grid_clf.fit</a:t>
            </a:r>
            <a:r>
              <a:rPr lang="en" altLang="ko-Kore-KR" sz="1000" dirty="0"/>
              <a:t>(</a:t>
            </a:r>
            <a:r>
              <a:rPr lang="en" altLang="ko-Kore-KR" sz="1000" dirty="0" err="1"/>
              <a:t>X_train,Y_train</a:t>
            </a:r>
            <a:r>
              <a:rPr lang="en" altLang="ko-Kore-KR" sz="1000" dirty="0"/>
              <a:t>)</a:t>
            </a:r>
          </a:p>
          <a:p>
            <a:endParaRPr lang="en" altLang="ko-Kore-KR" sz="1000" dirty="0"/>
          </a:p>
          <a:p>
            <a:r>
              <a:rPr lang="en" altLang="ko-Kore-KR" sz="1000" dirty="0"/>
              <a:t>print('</a:t>
            </a:r>
            <a:r>
              <a:rPr lang="ko-KR" altLang="en-US" sz="1000" dirty="0"/>
              <a:t>최적 </a:t>
            </a:r>
            <a:r>
              <a:rPr lang="ko-KR" altLang="en-US" sz="1000" dirty="0" err="1"/>
              <a:t>하이퍼</a:t>
            </a:r>
            <a:r>
              <a:rPr lang="ko-KR" altLang="en-US" sz="1000" dirty="0"/>
              <a:t> 파라미터 </a:t>
            </a:r>
            <a:r>
              <a:rPr lang="en-US" altLang="ko-KR" sz="1000" dirty="0"/>
              <a:t>:{0}, </a:t>
            </a:r>
            <a:r>
              <a:rPr lang="ko-KR" altLang="en-US" sz="1000" dirty="0"/>
              <a:t>최적 평균 정확도 </a:t>
            </a:r>
            <a:r>
              <a:rPr lang="en-US" altLang="ko-KR" sz="1000" dirty="0"/>
              <a:t>:{1:.3</a:t>
            </a:r>
            <a:r>
              <a:rPr lang="en" altLang="ko-Kore-KR" sz="1000" dirty="0"/>
              <a:t>f}'.format(</a:t>
            </a:r>
            <a:r>
              <a:rPr lang="en" altLang="ko-Kore-KR" sz="1000" dirty="0" err="1"/>
              <a:t>grid_clf.best_params</a:t>
            </a:r>
            <a:r>
              <a:rPr lang="en" altLang="ko-Kore-KR" sz="1000" dirty="0"/>
              <a:t>_, </a:t>
            </a:r>
            <a:r>
              <a:rPr lang="en" altLang="ko-Kore-KR" sz="1000" dirty="0" err="1"/>
              <a:t>grid_clf.best_score</a:t>
            </a:r>
            <a:r>
              <a:rPr lang="en" altLang="ko-Kore-KR" sz="1000" dirty="0"/>
              <a:t>_))</a:t>
            </a:r>
          </a:p>
          <a:p>
            <a:r>
              <a:rPr lang="en-US" altLang="ko-KR" sz="1000" dirty="0"/>
              <a:t>&gt;&gt;&gt;</a:t>
            </a:r>
            <a:endParaRPr lang="en" altLang="ko-Kore-KR" sz="1000" dirty="0"/>
          </a:p>
          <a:p>
            <a:r>
              <a:rPr lang="ko-KR" altLang="en-US" sz="1000" dirty="0">
                <a:solidFill>
                  <a:srgbClr val="7030A0"/>
                </a:solidFill>
                <a:latin typeface="var(--notebook-cell-output-font-family)"/>
              </a:rPr>
              <a:t>최적 </a:t>
            </a:r>
            <a:r>
              <a:rPr lang="ko-KR" altLang="en-US" sz="1000" dirty="0" err="1">
                <a:solidFill>
                  <a:srgbClr val="7030A0"/>
                </a:solidFill>
                <a:latin typeface="var(--notebook-cell-output-font-family)"/>
              </a:rPr>
              <a:t>하이퍼</a:t>
            </a:r>
            <a:r>
              <a:rPr lang="ko-KR" altLang="en-US" sz="1000" dirty="0">
                <a:solidFill>
                  <a:srgbClr val="7030A0"/>
                </a:solidFill>
                <a:latin typeface="var(--notebook-cell-output-font-family)"/>
              </a:rPr>
              <a:t> 파라미터 </a:t>
            </a:r>
            <a:r>
              <a:rPr lang="en-US" altLang="ko-KR" sz="1000" dirty="0">
                <a:solidFill>
                  <a:srgbClr val="7030A0"/>
                </a:solidFill>
                <a:latin typeface="var(--notebook-cell-output-font-family)"/>
              </a:rPr>
              <a:t>:{'</a:t>
            </a:r>
            <a:r>
              <a:rPr lang="en" altLang="ko-Kore-KR" sz="1000" dirty="0">
                <a:solidFill>
                  <a:srgbClr val="7030A0"/>
                </a:solidFill>
                <a:latin typeface="var(--notebook-cell-output-font-family)"/>
              </a:rPr>
              <a:t>C': 5, 'penalty': 'l2'}, </a:t>
            </a:r>
            <a:r>
              <a:rPr lang="ko-KR" altLang="en-US" sz="1000" dirty="0">
                <a:solidFill>
                  <a:srgbClr val="7030A0"/>
                </a:solidFill>
                <a:latin typeface="var(--notebook-cell-output-font-family)"/>
              </a:rPr>
              <a:t>최적 평균 정확도 </a:t>
            </a:r>
            <a:r>
              <a:rPr lang="en-US" altLang="ko-KR" sz="1000" dirty="0">
                <a:solidFill>
                  <a:srgbClr val="7030A0"/>
                </a:solidFill>
                <a:latin typeface="var(--notebook-cell-output-font-family)"/>
              </a:rPr>
              <a:t>:0.834 </a:t>
            </a:r>
            <a:endParaRPr lang="ko-KR" altLang="en-US" sz="1000" dirty="0">
              <a:solidFill>
                <a:srgbClr val="7030A0"/>
              </a:solidFill>
              <a:latin typeface="-apple-system"/>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07983E-698B-5834-91DC-40D68899B511}"/>
                  </a:ext>
                </a:extLst>
              </p:cNvPr>
              <p:cNvSpPr txBox="1"/>
              <p:nvPr/>
            </p:nvSpPr>
            <p:spPr>
              <a:xfrm>
                <a:off x="4377955" y="1769485"/>
                <a:ext cx="3623045" cy="699359"/>
              </a:xfrm>
              <a:prstGeom prst="rect">
                <a:avLst/>
              </a:prstGeom>
              <a:noFill/>
            </p:spPr>
            <p:txBody>
              <a:bodyPr wrap="square" rtlCol="0">
                <a:spAutoFit/>
              </a:bodyPr>
              <a:lstStyle/>
              <a:p>
                <a:r>
                  <a:rPr kumimoji="1" lang="ko-Kore-KR" altLang="en-US" sz="1000" b="1" dirty="0"/>
                  <a:t>로지스틱회귀분석의 </a:t>
                </a:r>
                <a:r>
                  <a:rPr kumimoji="1" lang="en-US" altLang="ko-Kore-KR" sz="1000" b="1" dirty="0"/>
                  <a:t>feature </a:t>
                </a:r>
                <a:r>
                  <a:rPr kumimoji="1" lang="ko-Kore-KR" altLang="en-US" sz="1000" b="1" dirty="0"/>
                  <a:t>독립성 가정 </a:t>
                </a:r>
                <a:r>
                  <a:rPr kumimoji="1" lang="en-US" altLang="ko-Kore-KR" sz="1000" b="1" dirty="0"/>
                  <a:t>(</a:t>
                </a:r>
                <a:r>
                  <a:rPr kumimoji="1" lang="ko-Kore-KR" altLang="en-US" sz="1000" b="1" dirty="0"/>
                  <a:t>다중공선성 </a:t>
                </a:r>
                <a:r>
                  <a:rPr kumimoji="1" lang="en-US" altLang="ko-Kore-KR" sz="1000" b="1" dirty="0"/>
                  <a:t>X</a:t>
                </a:r>
                <a:r>
                  <a:rPr kumimoji="1" lang="en-US" altLang="ko-KR" sz="1000" b="1" dirty="0"/>
                  <a:t>)</a:t>
                </a:r>
                <a:endParaRPr kumimoji="1" lang="en-US" altLang="ko-Kore-KR" sz="1000" b="1" dirty="0"/>
              </a:p>
              <a:p>
                <a:pPr>
                  <a:lnSpc>
                    <a:spcPct val="150000"/>
                  </a:lnSpc>
                </a:pPr>
                <a:r>
                  <a:rPr kumimoji="1" lang="ko-KR" altLang="en-US" sz="1000" b="1" dirty="0">
                    <a:solidFill>
                      <a:srgbClr val="0070C0"/>
                    </a:solidFill>
                  </a:rPr>
                  <a:t>이를 규제하는 방법이 </a:t>
                </a:r>
                <a:r>
                  <a:rPr kumimoji="1" lang="en-US" altLang="ko-KR" sz="1000" b="1" dirty="0" err="1">
                    <a:solidFill>
                      <a:srgbClr val="0070C0"/>
                    </a:solidFill>
                  </a:rPr>
                  <a:t>panalty</a:t>
                </a:r>
                <a:r>
                  <a:rPr kumimoji="1" lang="ko-KR" altLang="en-US" sz="1000" b="1" dirty="0">
                    <a:solidFill>
                      <a:srgbClr val="0070C0"/>
                    </a:solidFill>
                  </a:rPr>
                  <a:t>로 </a:t>
                </a:r>
                <a:r>
                  <a:rPr kumimoji="1" lang="en-US" altLang="ko-KR" sz="1000" b="1" dirty="0">
                    <a:solidFill>
                      <a:srgbClr val="0070C0"/>
                    </a:solidFill>
                  </a:rPr>
                  <a:t>L1, L2 </a:t>
                </a:r>
                <a:r>
                  <a:rPr kumimoji="1" lang="ko-KR" altLang="en-US" sz="1000" b="1" dirty="0">
                    <a:solidFill>
                      <a:srgbClr val="0070C0"/>
                    </a:solidFill>
                  </a:rPr>
                  <a:t>규제가 있음</a:t>
                </a:r>
                <a:r>
                  <a:rPr kumimoji="1" lang="en-US" altLang="ko-KR" sz="1000" b="1" dirty="0">
                    <a:solidFill>
                      <a:srgbClr val="0070C0"/>
                    </a:solidFill>
                  </a:rPr>
                  <a:t>.</a:t>
                </a:r>
              </a:p>
              <a:p>
                <a:r>
                  <a:rPr kumimoji="1" lang="ko-KR" altLang="en-US" sz="1000" b="1" dirty="0" err="1">
                    <a:solidFill>
                      <a:srgbClr val="0070C0"/>
                    </a:solidFill>
                  </a:rPr>
                  <a:t>하이퍼파라미터</a:t>
                </a:r>
                <a:r>
                  <a:rPr kumimoji="1" lang="ko-KR" altLang="en-US" sz="1000" b="1" dirty="0">
                    <a:solidFill>
                      <a:srgbClr val="0070C0"/>
                    </a:solidFill>
                  </a:rPr>
                  <a:t> 값</a:t>
                </a:r>
                <a:r>
                  <a:rPr kumimoji="1" lang="en-US" altLang="ko-KR" sz="1000" b="1" dirty="0">
                    <a:solidFill>
                      <a:srgbClr val="0070C0"/>
                    </a:solidFill>
                  </a:rPr>
                  <a:t>( C )</a:t>
                </a:r>
                <a:r>
                  <a:rPr kumimoji="1" lang="ko-KR" altLang="en-US" sz="1000" b="1" dirty="0">
                    <a:solidFill>
                      <a:srgbClr val="0070C0"/>
                    </a:solidFill>
                  </a:rPr>
                  <a:t>은 규제강도</a:t>
                </a:r>
                <a:r>
                  <a:rPr kumimoji="1" lang="en-US" altLang="ko-KR" sz="1000" b="1" dirty="0">
                    <a:solidFill>
                      <a:srgbClr val="0070C0"/>
                    </a:solidFill>
                    <a:ea typeface="Cambria Math" panose="02040503050406030204" pitchFamily="18" charset="0"/>
                  </a:rPr>
                  <a:t> </a:t>
                </a:r>
                <a14:m>
                  <m:oMath xmlns:m="http://schemas.openxmlformats.org/officeDocument/2006/math">
                    <m:r>
                      <a:rPr kumimoji="1" lang="en-US" altLang="ko-KR" sz="1000" b="1">
                        <a:solidFill>
                          <a:srgbClr val="0070C0"/>
                        </a:solidFill>
                        <a:latin typeface="Cambria Math" panose="02040503050406030204" pitchFamily="18" charset="0"/>
                        <a:ea typeface="Cambria Math" panose="02040503050406030204" pitchFamily="18" charset="0"/>
                      </a:rPr>
                      <m:t>(</m:t>
                    </m:r>
                    <m:r>
                      <a:rPr kumimoji="1" lang="en-US" altLang="ko-KR" sz="1000" b="1" i="1">
                        <a:solidFill>
                          <a:srgbClr val="0070C0"/>
                        </a:solidFill>
                        <a:latin typeface="Cambria Math" panose="02040503050406030204" pitchFamily="18" charset="0"/>
                        <a:ea typeface="Cambria Math" panose="02040503050406030204" pitchFamily="18" charset="0"/>
                      </a:rPr>
                      <m:t>𝜶</m:t>
                    </m:r>
                    <m:r>
                      <a:rPr kumimoji="1" lang="en-US" altLang="ko-KR" sz="1000" b="1" i="1">
                        <a:solidFill>
                          <a:srgbClr val="0070C0"/>
                        </a:solidFill>
                        <a:latin typeface="Cambria Math" panose="02040503050406030204" pitchFamily="18" charset="0"/>
                        <a:ea typeface="Cambria Math" panose="02040503050406030204" pitchFamily="18" charset="0"/>
                      </a:rPr>
                      <m:t>)</m:t>
                    </m:r>
                  </m:oMath>
                </a14:m>
                <a:r>
                  <a:rPr kumimoji="1" lang="ko-KR" altLang="en-US" sz="1000" b="1" dirty="0">
                    <a:solidFill>
                      <a:srgbClr val="0070C0"/>
                    </a:solidFill>
                  </a:rPr>
                  <a:t>의 역수인 </a:t>
                </a:r>
                <a:r>
                  <a:rPr kumimoji="1" lang="en-US" altLang="ko-KR" sz="1000" b="1" dirty="0">
                    <a:solidFill>
                      <a:srgbClr val="0070C0"/>
                    </a:solidFill>
                  </a:rPr>
                  <a:t> (</a:t>
                </a:r>
                <a14:m>
                  <m:oMath xmlns:m="http://schemas.openxmlformats.org/officeDocument/2006/math">
                    <m:r>
                      <a:rPr kumimoji="1" lang="en-US" altLang="ko-KR" sz="1000" b="1" i="1" dirty="0">
                        <a:solidFill>
                          <a:srgbClr val="0070C0"/>
                        </a:solidFill>
                        <a:latin typeface="Cambria Math" panose="02040503050406030204" pitchFamily="18" charset="0"/>
                      </a:rPr>
                      <m:t> </m:t>
                    </m:r>
                    <m:f>
                      <m:fPr>
                        <m:ctrlPr>
                          <a:rPr kumimoji="1" lang="en-US" altLang="ko-KR" sz="1000" b="1" i="1">
                            <a:solidFill>
                              <a:srgbClr val="0070C0"/>
                            </a:solidFill>
                            <a:latin typeface="Cambria Math" panose="02040503050406030204" pitchFamily="18" charset="0"/>
                          </a:rPr>
                        </m:ctrlPr>
                      </m:fPr>
                      <m:num>
                        <m:r>
                          <a:rPr kumimoji="1" lang="en-US" altLang="ko-KR" sz="1000" b="1" i="1">
                            <a:solidFill>
                              <a:srgbClr val="0070C0"/>
                            </a:solidFill>
                            <a:latin typeface="Cambria Math" panose="02040503050406030204" pitchFamily="18" charset="0"/>
                          </a:rPr>
                          <m:t>𝟏</m:t>
                        </m:r>
                      </m:num>
                      <m:den>
                        <m:r>
                          <a:rPr kumimoji="1" lang="en-US" altLang="ko-KR" sz="1000" b="1" i="1">
                            <a:solidFill>
                              <a:srgbClr val="0070C0"/>
                            </a:solidFill>
                            <a:latin typeface="Cambria Math" panose="02040503050406030204" pitchFamily="18" charset="0"/>
                            <a:ea typeface="Cambria Math" panose="02040503050406030204" pitchFamily="18" charset="0"/>
                          </a:rPr>
                          <m:t>𝜶</m:t>
                        </m:r>
                      </m:den>
                    </m:f>
                    <m:r>
                      <a:rPr kumimoji="1" lang="en-US" altLang="ko-KR" sz="1000" b="1" i="1">
                        <a:solidFill>
                          <a:srgbClr val="0070C0"/>
                        </a:solidFill>
                        <a:latin typeface="Cambria Math" panose="02040503050406030204" pitchFamily="18" charset="0"/>
                      </a:rPr>
                      <m:t> )</m:t>
                    </m:r>
                  </m:oMath>
                </a14:m>
                <a:r>
                  <a:rPr kumimoji="1" lang="ko-KR" altLang="en-US" sz="1000" b="1" dirty="0">
                    <a:solidFill>
                      <a:srgbClr val="0070C0"/>
                    </a:solidFill>
                  </a:rPr>
                  <a:t> 의미함</a:t>
                </a:r>
                <a:r>
                  <a:rPr kumimoji="1" lang="en-US" altLang="ko-KR" sz="1000" b="1" dirty="0">
                    <a:solidFill>
                      <a:srgbClr val="0070C0"/>
                    </a:solidFill>
                  </a:rPr>
                  <a:t>.</a:t>
                </a:r>
                <a:endParaRPr kumimoji="1" lang="ko-Kore-KR" altLang="en-US" sz="1000" b="1" dirty="0">
                  <a:solidFill>
                    <a:srgbClr val="0070C0"/>
                  </a:solidFill>
                </a:endParaRPr>
              </a:p>
            </p:txBody>
          </p:sp>
        </mc:Choice>
        <mc:Fallback xmlns="">
          <p:sp>
            <p:nvSpPr>
              <p:cNvPr id="10" name="TextBox 9">
                <a:extLst>
                  <a:ext uri="{FF2B5EF4-FFF2-40B4-BE49-F238E27FC236}">
                    <a16:creationId xmlns:a16="http://schemas.microsoft.com/office/drawing/2014/main" id="{F407983E-698B-5834-91DC-40D68899B511}"/>
                  </a:ext>
                </a:extLst>
              </p:cNvPr>
              <p:cNvSpPr txBox="1">
                <a:spLocks noRot="1" noChangeAspect="1" noMove="1" noResize="1" noEditPoints="1" noAdjustHandles="1" noChangeArrowheads="1" noChangeShapeType="1" noTextEdit="1"/>
              </p:cNvSpPr>
              <p:nvPr/>
            </p:nvSpPr>
            <p:spPr>
              <a:xfrm>
                <a:off x="4377955" y="1769485"/>
                <a:ext cx="3623045" cy="699359"/>
              </a:xfrm>
              <a:prstGeom prst="rect">
                <a:avLst/>
              </a:prstGeom>
              <a:blipFill>
                <a:blip r:embed="rId2"/>
                <a:stretch>
                  <a:fillRect/>
                </a:stretch>
              </a:blipFill>
            </p:spPr>
            <p:txBody>
              <a:bodyPr/>
              <a:lstStyle/>
              <a:p>
                <a:r>
                  <a:rPr lang="ko-KR" altLang="en-US">
                    <a:noFill/>
                  </a:rPr>
                  <a:t> </a:t>
                </a:r>
              </a:p>
            </p:txBody>
          </p:sp>
        </mc:Fallback>
      </mc:AlternateContent>
      <p:cxnSp>
        <p:nvCxnSpPr>
          <p:cNvPr id="13" name="직선 화살표 연결선 12">
            <a:extLst>
              <a:ext uri="{FF2B5EF4-FFF2-40B4-BE49-F238E27FC236}">
                <a16:creationId xmlns:a16="http://schemas.microsoft.com/office/drawing/2014/main" id="{B9D84C47-AB4E-5829-143E-11E6A6563A07}"/>
              </a:ext>
            </a:extLst>
          </p:cNvPr>
          <p:cNvCxnSpPr>
            <a:cxnSpLocks/>
          </p:cNvCxnSpPr>
          <p:nvPr/>
        </p:nvCxnSpPr>
        <p:spPr>
          <a:xfrm flipV="1">
            <a:off x="3329849" y="2024031"/>
            <a:ext cx="1048106" cy="279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D61D1F4-2FC0-D204-09F8-E6AADF40CBE1}"/>
              </a:ext>
            </a:extLst>
          </p:cNvPr>
          <p:cNvSpPr txBox="1"/>
          <p:nvPr/>
        </p:nvSpPr>
        <p:spPr>
          <a:xfrm>
            <a:off x="4381471" y="2500936"/>
            <a:ext cx="4466439" cy="400110"/>
          </a:xfrm>
          <a:prstGeom prst="rect">
            <a:avLst/>
          </a:prstGeom>
          <a:noFill/>
        </p:spPr>
        <p:txBody>
          <a:bodyPr wrap="square" rtlCol="0">
            <a:spAutoFit/>
          </a:bodyPr>
          <a:lstStyle/>
          <a:p>
            <a:r>
              <a:rPr kumimoji="1" lang="en-US" altLang="ko-Kore-KR" sz="1000" b="1" dirty="0">
                <a:solidFill>
                  <a:schemeClr val="accent6">
                    <a:lumMod val="50000"/>
                  </a:schemeClr>
                </a:solidFill>
              </a:rPr>
              <a:t>Scoring </a:t>
            </a:r>
            <a:r>
              <a:rPr kumimoji="1" lang="en-US" altLang="ko-Kore-KR" sz="1000" dirty="0">
                <a:solidFill>
                  <a:schemeClr val="accent6">
                    <a:lumMod val="50000"/>
                  </a:schemeClr>
                </a:solidFill>
              </a:rPr>
              <a:t>: accuracy, </a:t>
            </a:r>
            <a:r>
              <a:rPr kumimoji="1" lang="en-US" altLang="ko-Kore-KR" sz="1000" dirty="0" err="1">
                <a:solidFill>
                  <a:schemeClr val="accent6">
                    <a:lumMod val="50000"/>
                  </a:schemeClr>
                </a:solidFill>
              </a:rPr>
              <a:t>roc_auc</a:t>
            </a:r>
            <a:r>
              <a:rPr kumimoji="1" lang="en-US" altLang="ko-Kore-KR" sz="1000" dirty="0">
                <a:solidFill>
                  <a:schemeClr val="accent6">
                    <a:lumMod val="50000"/>
                  </a:schemeClr>
                </a:solidFill>
              </a:rPr>
              <a:t>, f1</a:t>
            </a:r>
            <a:r>
              <a:rPr kumimoji="1" lang="ko-Kore-KR" altLang="en-US" sz="1000" dirty="0">
                <a:solidFill>
                  <a:schemeClr val="accent6">
                    <a:lumMod val="50000"/>
                  </a:schemeClr>
                </a:solidFill>
              </a:rPr>
              <a:t> 등 다양한 종류가 있다</a:t>
            </a:r>
            <a:r>
              <a:rPr kumimoji="1" lang="en-US" altLang="ko-Kore-KR" sz="1000" dirty="0">
                <a:solidFill>
                  <a:schemeClr val="accent6">
                    <a:lumMod val="50000"/>
                  </a:schemeClr>
                </a:solidFill>
              </a:rPr>
              <a:t>. </a:t>
            </a:r>
            <a:r>
              <a:rPr kumimoji="1" lang="ko-Kore-KR" altLang="en-US" sz="1000" dirty="0">
                <a:solidFill>
                  <a:schemeClr val="accent6">
                    <a:lumMod val="50000"/>
                  </a:schemeClr>
                </a:solidFill>
              </a:rPr>
              <a:t>모델의 성능을 평가하는 지표로 사용된다</a:t>
            </a:r>
            <a:r>
              <a:rPr kumimoji="1" lang="en-US" altLang="ko-Kore-KR" sz="1000" dirty="0">
                <a:solidFill>
                  <a:schemeClr val="accent6">
                    <a:lumMod val="50000"/>
                  </a:schemeClr>
                </a:solidFill>
              </a:rPr>
              <a:t>. </a:t>
            </a:r>
            <a:endParaRPr kumimoji="1" lang="ko-Kore-KR" altLang="en-US" sz="1000" dirty="0">
              <a:solidFill>
                <a:schemeClr val="accent6">
                  <a:lumMod val="50000"/>
                </a:schemeClr>
              </a:solidFill>
            </a:endParaRPr>
          </a:p>
        </p:txBody>
      </p:sp>
      <p:sp>
        <p:nvSpPr>
          <p:cNvPr id="15" name="TextBox 14">
            <a:extLst>
              <a:ext uri="{FF2B5EF4-FFF2-40B4-BE49-F238E27FC236}">
                <a16:creationId xmlns:a16="http://schemas.microsoft.com/office/drawing/2014/main" id="{CDF480FD-35C9-EBED-E9B9-7EAEED191448}"/>
              </a:ext>
            </a:extLst>
          </p:cNvPr>
          <p:cNvSpPr txBox="1"/>
          <p:nvPr/>
        </p:nvSpPr>
        <p:spPr>
          <a:xfrm>
            <a:off x="4393905" y="2868361"/>
            <a:ext cx="4354559" cy="553998"/>
          </a:xfrm>
          <a:prstGeom prst="rect">
            <a:avLst/>
          </a:prstGeom>
          <a:noFill/>
        </p:spPr>
        <p:txBody>
          <a:bodyPr wrap="square" rtlCol="0">
            <a:spAutoFit/>
          </a:bodyPr>
          <a:lstStyle/>
          <a:p>
            <a:r>
              <a:rPr kumimoji="1" lang="en-US" altLang="ko-Kore-KR" sz="1000" b="1" dirty="0">
                <a:solidFill>
                  <a:schemeClr val="accent6">
                    <a:lumMod val="50000"/>
                  </a:schemeClr>
                </a:solidFill>
              </a:rPr>
              <a:t>CV (Cross Validation) </a:t>
            </a:r>
            <a:r>
              <a:rPr kumimoji="1" lang="en-US" altLang="ko-KR" sz="1000" dirty="0">
                <a:solidFill>
                  <a:schemeClr val="accent6">
                    <a:lumMod val="50000"/>
                  </a:schemeClr>
                </a:solidFill>
              </a:rPr>
              <a:t>: </a:t>
            </a:r>
            <a:r>
              <a:rPr kumimoji="1" lang="ko-KR" altLang="en-US" sz="1000" dirty="0">
                <a:solidFill>
                  <a:schemeClr val="accent6">
                    <a:lumMod val="50000"/>
                  </a:schemeClr>
                </a:solidFill>
              </a:rPr>
              <a:t>교차검정을 의미하며 기본 값은 </a:t>
            </a:r>
            <a:r>
              <a:rPr kumimoji="1" lang="en-US" altLang="ko-KR" sz="1000" dirty="0">
                <a:solidFill>
                  <a:schemeClr val="accent6">
                    <a:lumMod val="50000"/>
                  </a:schemeClr>
                </a:solidFill>
              </a:rPr>
              <a:t>5</a:t>
            </a:r>
            <a:r>
              <a:rPr kumimoji="1" lang="ko-KR" altLang="en-US" sz="1000" dirty="0">
                <a:solidFill>
                  <a:schemeClr val="accent6">
                    <a:lumMod val="50000"/>
                  </a:schemeClr>
                </a:solidFill>
              </a:rPr>
              <a:t>로 설정되어 있다</a:t>
            </a:r>
            <a:r>
              <a:rPr kumimoji="1" lang="en-US" altLang="ko-KR" sz="1000" dirty="0">
                <a:solidFill>
                  <a:schemeClr val="accent6">
                    <a:lumMod val="50000"/>
                  </a:schemeClr>
                </a:solidFill>
              </a:rPr>
              <a:t>. </a:t>
            </a:r>
            <a:r>
              <a:rPr kumimoji="1" lang="ko-KR" altLang="en-US" sz="1000" dirty="0">
                <a:solidFill>
                  <a:schemeClr val="accent6">
                    <a:lumMod val="50000"/>
                  </a:schemeClr>
                </a:solidFill>
              </a:rPr>
              <a:t>해당 코드는 데이터 셋을 </a:t>
            </a:r>
            <a:r>
              <a:rPr kumimoji="1" lang="en-US" altLang="ko-KR" sz="1000" dirty="0">
                <a:solidFill>
                  <a:schemeClr val="accent6">
                    <a:lumMod val="50000"/>
                  </a:schemeClr>
                </a:solidFill>
              </a:rPr>
              <a:t>3</a:t>
            </a:r>
            <a:r>
              <a:rPr kumimoji="1" lang="ko-KR" altLang="en-US" sz="1000" dirty="0">
                <a:solidFill>
                  <a:schemeClr val="accent6">
                    <a:lumMod val="50000"/>
                  </a:schemeClr>
                </a:solidFill>
              </a:rPr>
              <a:t>개로 </a:t>
            </a:r>
            <a:r>
              <a:rPr kumimoji="1" lang="ko-KR" altLang="en-US" sz="1000" dirty="0" err="1">
                <a:solidFill>
                  <a:schemeClr val="accent6">
                    <a:lumMod val="50000"/>
                  </a:schemeClr>
                </a:solidFill>
              </a:rPr>
              <a:t>분활하여</a:t>
            </a:r>
            <a:r>
              <a:rPr kumimoji="1" lang="ko-KR" altLang="en-US" sz="1000" dirty="0">
                <a:solidFill>
                  <a:schemeClr val="accent6">
                    <a:lumMod val="50000"/>
                  </a:schemeClr>
                </a:solidFill>
              </a:rPr>
              <a:t> </a:t>
            </a:r>
            <a:r>
              <a:rPr kumimoji="1" lang="en-US" altLang="ko-KR" sz="1000" dirty="0" err="1">
                <a:solidFill>
                  <a:schemeClr val="accent6">
                    <a:lumMod val="50000"/>
                  </a:schemeClr>
                </a:solidFill>
              </a:rPr>
              <a:t>train,validation</a:t>
            </a:r>
            <a:r>
              <a:rPr kumimoji="1" lang="ko-KR" altLang="en-US" sz="1000" dirty="0">
                <a:solidFill>
                  <a:schemeClr val="accent6">
                    <a:lumMod val="50000"/>
                  </a:schemeClr>
                </a:solidFill>
              </a:rPr>
              <a:t>을 총 </a:t>
            </a:r>
            <a:r>
              <a:rPr kumimoji="1" lang="en-US" altLang="ko-KR" sz="1000" dirty="0">
                <a:solidFill>
                  <a:schemeClr val="accent6">
                    <a:lumMod val="50000"/>
                  </a:schemeClr>
                </a:solidFill>
              </a:rPr>
              <a:t>3</a:t>
            </a:r>
            <a:r>
              <a:rPr kumimoji="1" lang="ko-KR" altLang="en-US" sz="1000" dirty="0">
                <a:solidFill>
                  <a:schemeClr val="accent6">
                    <a:lumMod val="50000"/>
                  </a:schemeClr>
                </a:solidFill>
              </a:rPr>
              <a:t>번 진행하게 된다</a:t>
            </a:r>
            <a:r>
              <a:rPr kumimoji="1" lang="en-US" altLang="ko-KR" sz="1000" dirty="0">
                <a:solidFill>
                  <a:schemeClr val="accent6">
                    <a:lumMod val="50000"/>
                  </a:schemeClr>
                </a:solidFill>
              </a:rPr>
              <a:t>.</a:t>
            </a:r>
            <a:endParaRPr kumimoji="1" lang="ko-Kore-KR" altLang="en-US" sz="1000" dirty="0">
              <a:solidFill>
                <a:schemeClr val="accent6">
                  <a:lumMod val="50000"/>
                </a:schemeClr>
              </a:solidFill>
            </a:endParaRPr>
          </a:p>
        </p:txBody>
      </p:sp>
      <p:sp>
        <p:nvSpPr>
          <p:cNvPr id="16" name="TextBox 15">
            <a:extLst>
              <a:ext uri="{FF2B5EF4-FFF2-40B4-BE49-F238E27FC236}">
                <a16:creationId xmlns:a16="http://schemas.microsoft.com/office/drawing/2014/main" id="{89403AE0-A12D-E794-450E-C2132CC22AB2}"/>
              </a:ext>
            </a:extLst>
          </p:cNvPr>
          <p:cNvSpPr txBox="1"/>
          <p:nvPr/>
        </p:nvSpPr>
        <p:spPr>
          <a:xfrm>
            <a:off x="4354033" y="3388430"/>
            <a:ext cx="4466439" cy="400110"/>
          </a:xfrm>
          <a:prstGeom prst="rect">
            <a:avLst/>
          </a:prstGeom>
          <a:noFill/>
        </p:spPr>
        <p:txBody>
          <a:bodyPr wrap="square" rtlCol="0">
            <a:spAutoFit/>
          </a:bodyPr>
          <a:lstStyle/>
          <a:p>
            <a:r>
              <a:rPr kumimoji="1" lang="en-US" altLang="ko-Kore-KR" sz="1000" b="1" dirty="0">
                <a:solidFill>
                  <a:schemeClr val="accent6">
                    <a:lumMod val="50000"/>
                  </a:schemeClr>
                </a:solidFill>
              </a:rPr>
              <a:t>refit</a:t>
            </a:r>
            <a:r>
              <a:rPr kumimoji="1" lang="en-US" altLang="ko-Kore-KR" sz="1000" dirty="0">
                <a:solidFill>
                  <a:schemeClr val="accent6">
                    <a:lumMod val="50000"/>
                  </a:schemeClr>
                </a:solidFill>
              </a:rPr>
              <a:t> : </a:t>
            </a:r>
            <a:r>
              <a:rPr kumimoji="1" lang="ko-Kore-KR" altLang="en-US" sz="1000" dirty="0">
                <a:solidFill>
                  <a:schemeClr val="accent6">
                    <a:lumMod val="50000"/>
                  </a:schemeClr>
                </a:solidFill>
              </a:rPr>
              <a:t>최적의 파라미터를 찾고 입력된 개체에 해당 하이퍼파라미터를 넣어 재학습하는 효과를 준다</a:t>
            </a:r>
            <a:r>
              <a:rPr kumimoji="1" lang="en-US" altLang="ko-Kore-KR" sz="1000" dirty="0">
                <a:solidFill>
                  <a:schemeClr val="accent6">
                    <a:lumMod val="50000"/>
                  </a:schemeClr>
                </a:solidFill>
              </a:rPr>
              <a:t>.</a:t>
            </a:r>
            <a:endParaRPr kumimoji="1" lang="ko-Kore-KR" altLang="en-US" sz="1000" dirty="0">
              <a:solidFill>
                <a:schemeClr val="accent6">
                  <a:lumMod val="50000"/>
                </a:schemeClr>
              </a:solidFill>
            </a:endParaRPr>
          </a:p>
        </p:txBody>
      </p:sp>
      <p:sp>
        <p:nvSpPr>
          <p:cNvPr id="17" name="TextBox 16">
            <a:extLst>
              <a:ext uri="{FF2B5EF4-FFF2-40B4-BE49-F238E27FC236}">
                <a16:creationId xmlns:a16="http://schemas.microsoft.com/office/drawing/2014/main" id="{AE72B599-4D7B-2190-3F46-8C9BF82A2092}"/>
              </a:ext>
            </a:extLst>
          </p:cNvPr>
          <p:cNvSpPr txBox="1"/>
          <p:nvPr/>
        </p:nvSpPr>
        <p:spPr>
          <a:xfrm>
            <a:off x="4362725" y="3781167"/>
            <a:ext cx="4385739" cy="553998"/>
          </a:xfrm>
          <a:prstGeom prst="rect">
            <a:avLst/>
          </a:prstGeom>
          <a:noFill/>
        </p:spPr>
        <p:txBody>
          <a:bodyPr wrap="square" rtlCol="0">
            <a:spAutoFit/>
          </a:bodyPr>
          <a:lstStyle/>
          <a:p>
            <a:r>
              <a:rPr kumimoji="1" lang="en-US" altLang="ko-Kore-KR" sz="1000" b="1" dirty="0" err="1">
                <a:solidFill>
                  <a:schemeClr val="accent6">
                    <a:lumMod val="50000"/>
                  </a:schemeClr>
                </a:solidFill>
              </a:rPr>
              <a:t>n_jobs</a:t>
            </a:r>
            <a:r>
              <a:rPr kumimoji="1" lang="en-US" altLang="ko-Kore-KR" sz="1000" b="1" dirty="0">
                <a:solidFill>
                  <a:schemeClr val="accent6">
                    <a:lumMod val="50000"/>
                  </a:schemeClr>
                </a:solidFill>
              </a:rPr>
              <a:t> </a:t>
            </a:r>
            <a:r>
              <a:rPr kumimoji="1" lang="en-US" altLang="ko-KR" sz="1000" dirty="0">
                <a:solidFill>
                  <a:schemeClr val="accent6">
                    <a:lumMod val="50000"/>
                  </a:schemeClr>
                </a:solidFill>
              </a:rPr>
              <a:t>: </a:t>
            </a:r>
            <a:r>
              <a:rPr kumimoji="1" lang="en-US" altLang="ko-KR" sz="1000" dirty="0" err="1">
                <a:solidFill>
                  <a:schemeClr val="accent6">
                    <a:lumMod val="50000"/>
                  </a:schemeClr>
                </a:solidFill>
              </a:rPr>
              <a:t>sklearn</a:t>
            </a:r>
            <a:r>
              <a:rPr kumimoji="1" lang="ko-KR" altLang="en-US" sz="1000" dirty="0">
                <a:solidFill>
                  <a:schemeClr val="accent6">
                    <a:lumMod val="50000"/>
                  </a:schemeClr>
                </a:solidFill>
              </a:rPr>
              <a:t>에는 </a:t>
            </a:r>
            <a:r>
              <a:rPr kumimoji="1" lang="en-US" altLang="ko-KR" sz="1000" dirty="0">
                <a:solidFill>
                  <a:schemeClr val="accent6">
                    <a:lumMod val="50000"/>
                  </a:schemeClr>
                </a:solidFill>
              </a:rPr>
              <a:t>CPU </a:t>
            </a:r>
            <a:r>
              <a:rPr kumimoji="1" lang="ko-KR" altLang="en-US" sz="1000" dirty="0">
                <a:solidFill>
                  <a:schemeClr val="accent6">
                    <a:lumMod val="50000"/>
                  </a:schemeClr>
                </a:solidFill>
              </a:rPr>
              <a:t>병렬처리를 지원한다</a:t>
            </a:r>
            <a:r>
              <a:rPr kumimoji="1" lang="en-US" altLang="ko-KR" sz="1000" dirty="0">
                <a:solidFill>
                  <a:schemeClr val="accent6">
                    <a:lumMod val="50000"/>
                  </a:schemeClr>
                </a:solidFill>
              </a:rPr>
              <a:t>. </a:t>
            </a:r>
            <a:r>
              <a:rPr kumimoji="1" lang="ko-KR" altLang="en-US" sz="1000" dirty="0">
                <a:solidFill>
                  <a:schemeClr val="accent6">
                    <a:lumMod val="50000"/>
                  </a:schemeClr>
                </a:solidFill>
              </a:rPr>
              <a:t>보통 </a:t>
            </a:r>
            <a:r>
              <a:rPr kumimoji="1" lang="en-US" altLang="ko-KR" sz="1000" dirty="0">
                <a:solidFill>
                  <a:schemeClr val="accent6">
                    <a:lumMod val="50000"/>
                  </a:schemeClr>
                </a:solidFill>
              </a:rPr>
              <a:t>Grid</a:t>
            </a:r>
            <a:r>
              <a:rPr kumimoji="1" lang="ko-KR" altLang="en-US" sz="1000" dirty="0" err="1">
                <a:solidFill>
                  <a:schemeClr val="accent6">
                    <a:lumMod val="50000"/>
                  </a:schemeClr>
                </a:solidFill>
              </a:rPr>
              <a:t>서치를</a:t>
            </a:r>
            <a:r>
              <a:rPr kumimoji="1" lang="ko-KR" altLang="en-US" sz="1000" dirty="0">
                <a:solidFill>
                  <a:schemeClr val="accent6">
                    <a:lumMod val="50000"/>
                  </a:schemeClr>
                </a:solidFill>
              </a:rPr>
              <a:t> 진행할 때 시간이 많이 소요되는 점이 있는데</a:t>
            </a:r>
            <a:r>
              <a:rPr kumimoji="1" lang="en-US" altLang="ko-KR" sz="1000" dirty="0">
                <a:solidFill>
                  <a:schemeClr val="accent6">
                    <a:lumMod val="50000"/>
                  </a:schemeClr>
                </a:solidFill>
              </a:rPr>
              <a:t>, </a:t>
            </a:r>
            <a:r>
              <a:rPr kumimoji="1" lang="ko-KR" altLang="en-US" sz="1000" dirty="0">
                <a:solidFill>
                  <a:schemeClr val="accent6">
                    <a:lumMod val="50000"/>
                  </a:schemeClr>
                </a:solidFill>
              </a:rPr>
              <a:t>이를 코어 개수 만큼 병렬로 수행하면 빠른 결과 도출이 가능해진다</a:t>
            </a:r>
            <a:r>
              <a:rPr kumimoji="1" lang="en-US" altLang="ko-KR" sz="1000" dirty="0">
                <a:solidFill>
                  <a:schemeClr val="accent6">
                    <a:lumMod val="50000"/>
                  </a:schemeClr>
                </a:solidFill>
              </a:rPr>
              <a:t>.</a:t>
            </a:r>
            <a:endParaRPr kumimoji="1" lang="ko-Kore-KR" altLang="en-US" sz="1000" dirty="0">
              <a:solidFill>
                <a:schemeClr val="accent6">
                  <a:lumMod val="50000"/>
                </a:schemeClr>
              </a:solidFill>
            </a:endParaRPr>
          </a:p>
        </p:txBody>
      </p:sp>
      <p:cxnSp>
        <p:nvCxnSpPr>
          <p:cNvPr id="19" name="직선 화살표 연결선 18">
            <a:extLst>
              <a:ext uri="{FF2B5EF4-FFF2-40B4-BE49-F238E27FC236}">
                <a16:creationId xmlns:a16="http://schemas.microsoft.com/office/drawing/2014/main" id="{41BA9DC0-AE29-82DD-E752-6D07B85BA1B8}"/>
              </a:ext>
            </a:extLst>
          </p:cNvPr>
          <p:cNvCxnSpPr>
            <a:cxnSpLocks/>
          </p:cNvCxnSpPr>
          <p:nvPr/>
        </p:nvCxnSpPr>
        <p:spPr>
          <a:xfrm>
            <a:off x="3418446" y="2874622"/>
            <a:ext cx="777746" cy="21224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왼쪽 중괄호[L] 19">
            <a:extLst>
              <a:ext uri="{FF2B5EF4-FFF2-40B4-BE49-F238E27FC236}">
                <a16:creationId xmlns:a16="http://schemas.microsoft.com/office/drawing/2014/main" id="{C9B9BEDD-6628-2803-6E47-ABA32C74187E}"/>
              </a:ext>
            </a:extLst>
          </p:cNvPr>
          <p:cNvSpPr/>
          <p:nvPr/>
        </p:nvSpPr>
        <p:spPr>
          <a:xfrm>
            <a:off x="4278275" y="2774266"/>
            <a:ext cx="115630" cy="1259516"/>
          </a:xfrm>
          <a:prstGeom prst="leftBrace">
            <a:avLst>
              <a:gd name="adj1" fmla="val 8333"/>
              <a:gd name="adj2" fmla="val 4651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sz="1350"/>
          </a:p>
        </p:txBody>
      </p:sp>
      <p:sp>
        <p:nvSpPr>
          <p:cNvPr id="21" name="TextBox 20">
            <a:extLst>
              <a:ext uri="{FF2B5EF4-FFF2-40B4-BE49-F238E27FC236}">
                <a16:creationId xmlns:a16="http://schemas.microsoft.com/office/drawing/2014/main" id="{182ECA77-FC8C-2BD4-2803-6149C6AA6FAE}"/>
              </a:ext>
            </a:extLst>
          </p:cNvPr>
          <p:cNvSpPr txBox="1"/>
          <p:nvPr/>
        </p:nvSpPr>
        <p:spPr>
          <a:xfrm>
            <a:off x="656482" y="5001921"/>
            <a:ext cx="2028119" cy="553998"/>
          </a:xfrm>
          <a:prstGeom prst="rect">
            <a:avLst/>
          </a:prstGeom>
          <a:noFill/>
          <a:ln>
            <a:solidFill>
              <a:schemeClr val="tx1"/>
            </a:solidFill>
          </a:ln>
        </p:spPr>
        <p:txBody>
          <a:bodyPr wrap="none" rtlCol="0">
            <a:spAutoFit/>
          </a:bodyPr>
          <a:lstStyle/>
          <a:p>
            <a:r>
              <a:rPr lang="ko-Kore-KR" altLang="en-US" sz="1000" dirty="0"/>
              <a:t>참고</a:t>
            </a:r>
            <a:r>
              <a:rPr lang="en-US" altLang="ko-Kore-KR" sz="1000" dirty="0"/>
              <a:t>) </a:t>
            </a:r>
          </a:p>
          <a:p>
            <a:r>
              <a:rPr lang="en-US" altLang="ko-Kore-KR" sz="1000" dirty="0"/>
              <a:t># </a:t>
            </a:r>
            <a:r>
              <a:rPr lang="en-US" altLang="ko-Kore-KR" sz="1000" dirty="0" err="1"/>
              <a:t>GridSearchCV</a:t>
            </a:r>
            <a:r>
              <a:rPr lang="ko-Kore-KR" altLang="en-US" sz="1000" dirty="0"/>
              <a:t>의 결과 값 보기</a:t>
            </a:r>
            <a:endParaRPr lang="en-US" altLang="ko-Kore-KR" sz="1000" dirty="0"/>
          </a:p>
          <a:p>
            <a:r>
              <a:rPr lang="en" altLang="ko-Kore-KR" sz="1000" dirty="0" err="1"/>
              <a:t>pd.DataFrame</a:t>
            </a:r>
            <a:r>
              <a:rPr lang="en" altLang="ko-Kore-KR" sz="1000" dirty="0"/>
              <a:t>(</a:t>
            </a:r>
            <a:r>
              <a:rPr lang="en" altLang="ko-Kore-KR" sz="1000" dirty="0" err="1"/>
              <a:t>grid_clf.cv_results</a:t>
            </a:r>
            <a:r>
              <a:rPr lang="en" altLang="ko-Kore-KR" sz="1000" dirty="0"/>
              <a:t>_)</a:t>
            </a:r>
          </a:p>
        </p:txBody>
      </p:sp>
      <p:pic>
        <p:nvPicPr>
          <p:cNvPr id="23" name="그림 22">
            <a:extLst>
              <a:ext uri="{FF2B5EF4-FFF2-40B4-BE49-F238E27FC236}">
                <a16:creationId xmlns:a16="http://schemas.microsoft.com/office/drawing/2014/main" id="{0965A6DB-40D8-E346-76FF-E05794CF39C7}"/>
              </a:ext>
            </a:extLst>
          </p:cNvPr>
          <p:cNvPicPr>
            <a:picLocks noChangeAspect="1"/>
          </p:cNvPicPr>
          <p:nvPr/>
        </p:nvPicPr>
        <p:blipFill>
          <a:blip r:embed="rId3"/>
          <a:stretch>
            <a:fillRect/>
          </a:stretch>
        </p:blipFill>
        <p:spPr>
          <a:xfrm>
            <a:off x="3275856" y="4953118"/>
            <a:ext cx="5076022" cy="1165115"/>
          </a:xfrm>
          <a:prstGeom prst="rect">
            <a:avLst/>
          </a:prstGeom>
        </p:spPr>
      </p:pic>
      <p:sp>
        <p:nvSpPr>
          <p:cNvPr id="18" name="제목 1">
            <a:extLst>
              <a:ext uri="{FF2B5EF4-FFF2-40B4-BE49-F238E27FC236}">
                <a16:creationId xmlns:a16="http://schemas.microsoft.com/office/drawing/2014/main" id="{F9B330E6-AD3D-45FC-9494-F070458246F1}"/>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6" name="TextBox 25">
            <a:extLst>
              <a:ext uri="{FF2B5EF4-FFF2-40B4-BE49-F238E27FC236}">
                <a16:creationId xmlns:a16="http://schemas.microsoft.com/office/drawing/2014/main" id="{39556444-7182-469D-8E67-5D31D93DB2F5}"/>
              </a:ext>
            </a:extLst>
          </p:cNvPr>
          <p:cNvSpPr txBox="1"/>
          <p:nvPr/>
        </p:nvSpPr>
        <p:spPr>
          <a:xfrm>
            <a:off x="6992888" y="136525"/>
            <a:ext cx="2016224"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로지스틱 회귀분석 이슈</a:t>
            </a:r>
          </a:p>
        </p:txBody>
      </p:sp>
      <p:sp>
        <p:nvSpPr>
          <p:cNvPr id="27" name="직사각형 26">
            <a:extLst>
              <a:ext uri="{FF2B5EF4-FFF2-40B4-BE49-F238E27FC236}">
                <a16:creationId xmlns:a16="http://schemas.microsoft.com/office/drawing/2014/main" id="{5E9C54AE-74C0-426C-9583-BDB490E39F29}"/>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28" name="TextBox 27">
            <a:extLst>
              <a:ext uri="{FF2B5EF4-FFF2-40B4-BE49-F238E27FC236}">
                <a16:creationId xmlns:a16="http://schemas.microsoft.com/office/drawing/2014/main" id="{9E6B3CF2-2F9B-4029-B7E9-2EF152FD2345}"/>
              </a:ext>
            </a:extLst>
          </p:cNvPr>
          <p:cNvSpPr txBox="1"/>
          <p:nvPr/>
        </p:nvSpPr>
        <p:spPr>
          <a:xfrm>
            <a:off x="3338550" y="397161"/>
            <a:ext cx="2520280" cy="369332"/>
          </a:xfrm>
          <a:prstGeom prst="rect">
            <a:avLst/>
          </a:prstGeom>
          <a:solidFill>
            <a:schemeClr val="bg1"/>
          </a:solidFill>
          <a:ln>
            <a:solidFill>
              <a:schemeClr val="bg1"/>
            </a:solidFill>
          </a:ln>
        </p:spPr>
        <p:txBody>
          <a:bodyPr wrap="square" rtlCol="0">
            <a:spAutoFit/>
          </a:bodyPr>
          <a:lstStyle/>
          <a:p>
            <a:r>
              <a:rPr kumimoji="1" lang="en-US" altLang="ko-Kore-KR" dirty="0"/>
              <a:t>Hyper</a:t>
            </a:r>
            <a:r>
              <a:rPr kumimoji="1" lang="en-US" altLang="ko-KR" dirty="0"/>
              <a:t>-</a:t>
            </a:r>
            <a:r>
              <a:rPr kumimoji="1" lang="en-US" altLang="ko-Kore-KR" dirty="0"/>
              <a:t>Parameter </a:t>
            </a:r>
            <a:r>
              <a:rPr kumimoji="1" lang="ko-KR" altLang="en-US" dirty="0"/>
              <a:t>조절</a:t>
            </a:r>
            <a:endParaRPr kumimoji="1" lang="ko-Kore-KR" altLang="en-US" dirty="0"/>
          </a:p>
        </p:txBody>
      </p:sp>
      <p:sp>
        <p:nvSpPr>
          <p:cNvPr id="2" name="슬라이드 번호 개체 틀 1">
            <a:extLst>
              <a:ext uri="{FF2B5EF4-FFF2-40B4-BE49-F238E27FC236}">
                <a16:creationId xmlns:a16="http://schemas.microsoft.com/office/drawing/2014/main" id="{8BB7ACCB-9DBA-45F4-953C-93C5A144B912}"/>
              </a:ext>
            </a:extLst>
          </p:cNvPr>
          <p:cNvSpPr>
            <a:spLocks noGrp="1"/>
          </p:cNvSpPr>
          <p:nvPr>
            <p:ph type="sldNum" sz="quarter" idx="12"/>
          </p:nvPr>
        </p:nvSpPr>
        <p:spPr/>
        <p:txBody>
          <a:bodyPr/>
          <a:lstStyle/>
          <a:p>
            <a:fld id="{DE77BB65-F969-4654-BF30-45C70C1BE112}" type="slidenum">
              <a:rPr lang="ko-KR" altLang="en-US" smtClean="0"/>
              <a:pPr/>
              <a:t>128</a:t>
            </a:fld>
            <a:endParaRPr lang="ko-KR" altLang="en-US"/>
          </a:p>
        </p:txBody>
      </p:sp>
    </p:spTree>
    <p:extLst>
      <p:ext uri="{BB962C8B-B14F-4D97-AF65-F5344CB8AC3E}">
        <p14:creationId xmlns:p14="http://schemas.microsoft.com/office/powerpoint/2010/main" val="40291942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a:extLst>
              <a:ext uri="{FF2B5EF4-FFF2-40B4-BE49-F238E27FC236}">
                <a16:creationId xmlns:a16="http://schemas.microsoft.com/office/drawing/2014/main" id="{F9B330E6-AD3D-45FC-9494-F070458246F1}"/>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6" name="TextBox 25">
            <a:extLst>
              <a:ext uri="{FF2B5EF4-FFF2-40B4-BE49-F238E27FC236}">
                <a16:creationId xmlns:a16="http://schemas.microsoft.com/office/drawing/2014/main" id="{39556444-7182-469D-8E67-5D31D93DB2F5}"/>
              </a:ext>
            </a:extLst>
          </p:cNvPr>
          <p:cNvSpPr txBox="1"/>
          <p:nvPr/>
        </p:nvSpPr>
        <p:spPr>
          <a:xfrm>
            <a:off x="6992888" y="136525"/>
            <a:ext cx="2016224"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로지스틱 회귀분석 이슈</a:t>
            </a:r>
          </a:p>
        </p:txBody>
      </p:sp>
      <p:sp>
        <p:nvSpPr>
          <p:cNvPr id="27" name="직사각형 26">
            <a:extLst>
              <a:ext uri="{FF2B5EF4-FFF2-40B4-BE49-F238E27FC236}">
                <a16:creationId xmlns:a16="http://schemas.microsoft.com/office/drawing/2014/main" id="{5E9C54AE-74C0-426C-9583-BDB490E39F29}"/>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28" name="TextBox 27">
            <a:extLst>
              <a:ext uri="{FF2B5EF4-FFF2-40B4-BE49-F238E27FC236}">
                <a16:creationId xmlns:a16="http://schemas.microsoft.com/office/drawing/2014/main" id="{9E6B3CF2-2F9B-4029-B7E9-2EF152FD2345}"/>
              </a:ext>
            </a:extLst>
          </p:cNvPr>
          <p:cNvSpPr txBox="1"/>
          <p:nvPr/>
        </p:nvSpPr>
        <p:spPr>
          <a:xfrm>
            <a:off x="3338550" y="397161"/>
            <a:ext cx="2520280" cy="369332"/>
          </a:xfrm>
          <a:prstGeom prst="rect">
            <a:avLst/>
          </a:prstGeom>
          <a:solidFill>
            <a:schemeClr val="bg1"/>
          </a:solidFill>
          <a:ln>
            <a:solidFill>
              <a:schemeClr val="bg1"/>
            </a:solidFill>
          </a:ln>
        </p:spPr>
        <p:txBody>
          <a:bodyPr wrap="square" rtlCol="0">
            <a:spAutoFit/>
          </a:bodyPr>
          <a:lstStyle/>
          <a:p>
            <a:r>
              <a:rPr kumimoji="1" lang="en-US" altLang="ko-Kore-KR" dirty="0"/>
              <a:t>Hyper</a:t>
            </a:r>
            <a:r>
              <a:rPr kumimoji="1" lang="en-US" altLang="ko-KR" dirty="0"/>
              <a:t>-</a:t>
            </a:r>
            <a:r>
              <a:rPr kumimoji="1" lang="en-US" altLang="ko-Kore-KR" dirty="0"/>
              <a:t>Parameter </a:t>
            </a:r>
            <a:r>
              <a:rPr kumimoji="1" lang="ko-KR" altLang="en-US" dirty="0"/>
              <a:t>조절</a:t>
            </a:r>
            <a:endParaRPr kumimoji="1" lang="ko-Kore-KR" altLang="en-US" dirty="0"/>
          </a:p>
        </p:txBody>
      </p:sp>
      <p:sp>
        <p:nvSpPr>
          <p:cNvPr id="2" name="바닥글 개체 틀 1">
            <a:extLst>
              <a:ext uri="{FF2B5EF4-FFF2-40B4-BE49-F238E27FC236}">
                <a16:creationId xmlns:a16="http://schemas.microsoft.com/office/drawing/2014/main" id="{4AC6D8B8-E585-4C84-BF61-7F6CA4D8F6E8}"/>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4F68570A-C2A7-44A5-ADCC-4337AFA72905}"/>
              </a:ext>
            </a:extLst>
          </p:cNvPr>
          <p:cNvSpPr>
            <a:spLocks noGrp="1"/>
          </p:cNvSpPr>
          <p:nvPr>
            <p:ph type="sldNum" sz="quarter" idx="12"/>
          </p:nvPr>
        </p:nvSpPr>
        <p:spPr/>
        <p:txBody>
          <a:bodyPr/>
          <a:lstStyle/>
          <a:p>
            <a:fld id="{DE77BB65-F969-4654-BF30-45C70C1BE112}" type="slidenum">
              <a:rPr lang="ko-KR" altLang="en-US" smtClean="0"/>
              <a:pPr/>
              <a:t>129</a:t>
            </a:fld>
            <a:endParaRPr lang="ko-KR" altLang="en-US"/>
          </a:p>
        </p:txBody>
      </p:sp>
    </p:spTree>
    <p:extLst>
      <p:ext uri="{BB962C8B-B14F-4D97-AF65-F5344CB8AC3E}">
        <p14:creationId xmlns:p14="http://schemas.microsoft.com/office/powerpoint/2010/main" val="3556531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8" name="Rectangle 2">
            <a:extLst>
              <a:ext uri="{FF2B5EF4-FFF2-40B4-BE49-F238E27FC236}">
                <a16:creationId xmlns:a16="http://schemas.microsoft.com/office/drawing/2014/main" id="{BA5B06C6-FD58-4150-B178-E7E8B59B10A7}"/>
              </a:ext>
            </a:extLst>
          </p:cNvPr>
          <p:cNvSpPr>
            <a:spLocks noChangeArrowheads="1"/>
          </p:cNvSpPr>
          <p:nvPr/>
        </p:nvSpPr>
        <p:spPr bwMode="auto">
          <a:xfrm>
            <a:off x="4968551" y="4161984"/>
            <a:ext cx="615601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2" name="바닥글 개체 틀 1">
            <a:extLst>
              <a:ext uri="{FF2B5EF4-FFF2-40B4-BE49-F238E27FC236}">
                <a16:creationId xmlns:a16="http://schemas.microsoft.com/office/drawing/2014/main" id="{936DAF08-5D51-41A6-AFA0-905B47573D28}"/>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7FFFC24A-33C9-417D-90D1-A78BB66A35BA}"/>
              </a:ext>
            </a:extLst>
          </p:cNvPr>
          <p:cNvSpPr>
            <a:spLocks noGrp="1"/>
          </p:cNvSpPr>
          <p:nvPr>
            <p:ph type="sldNum" sz="quarter" idx="12"/>
          </p:nvPr>
        </p:nvSpPr>
        <p:spPr/>
        <p:txBody>
          <a:bodyPr/>
          <a:lstStyle/>
          <a:p>
            <a:fld id="{DE77BB65-F969-4654-BF30-45C70C1BE112}" type="slidenum">
              <a:rPr lang="ko-KR" altLang="en-US" smtClean="0"/>
              <a:pPr/>
              <a:t>13</a:t>
            </a:fld>
            <a:endParaRPr lang="ko-KR" altLang="en-US"/>
          </a:p>
        </p:txBody>
      </p:sp>
      <p:sp>
        <p:nvSpPr>
          <p:cNvPr id="13" name="직사각형 12">
            <a:extLst>
              <a:ext uri="{FF2B5EF4-FFF2-40B4-BE49-F238E27FC236}">
                <a16:creationId xmlns:a16="http://schemas.microsoft.com/office/drawing/2014/main" id="{18DA9FE7-13B6-48F6-B73C-2DADF5568AAC}"/>
              </a:ext>
            </a:extLst>
          </p:cNvPr>
          <p:cNvSpPr/>
          <p:nvPr/>
        </p:nvSpPr>
        <p:spPr>
          <a:xfrm>
            <a:off x="462466" y="1307585"/>
            <a:ext cx="8047551" cy="3385479"/>
          </a:xfrm>
          <a:prstGeom prst="rect">
            <a:avLst/>
          </a:prstGeom>
          <a:ln w="12700">
            <a:solidFill>
              <a:srgbClr val="7030A0"/>
            </a:solidFill>
          </a:ln>
        </p:spPr>
        <p:txBody>
          <a:bodyPr wrap="square">
            <a:spAutoFit/>
          </a:bodyPr>
          <a:lstStyle/>
          <a:p>
            <a:pPr>
              <a:lnSpc>
                <a:spcPct val="150000"/>
              </a:lnSpc>
            </a:pPr>
            <a:r>
              <a:rPr lang="en-US" altLang="ko-KR" sz="1100" dirty="0">
                <a:highlight>
                  <a:srgbClr val="00FFFF"/>
                </a:highlight>
              </a:rPr>
              <a:t>1. </a:t>
            </a:r>
            <a:r>
              <a:rPr lang="ko-KR" altLang="en-US" sz="1100" dirty="0">
                <a:highlight>
                  <a:srgbClr val="00FFFF"/>
                </a:highlight>
              </a:rPr>
              <a:t>통계적 오류</a:t>
            </a:r>
            <a:r>
              <a:rPr lang="en-US" altLang="ko-KR" sz="1100" dirty="0">
                <a:highlight>
                  <a:srgbClr val="00FFFF"/>
                </a:highlight>
              </a:rPr>
              <a:t>( statistical error): </a:t>
            </a:r>
            <a:r>
              <a:rPr lang="ko-KR" altLang="en-US" sz="1100" dirty="0"/>
              <a:t>오차가 </a:t>
            </a:r>
            <a:r>
              <a:rPr lang="ko-KR" altLang="en-US" sz="1100" dirty="0" err="1"/>
              <a:t>무작위적이며</a:t>
            </a:r>
            <a:r>
              <a:rPr lang="ko-KR" altLang="en-US" sz="1100" dirty="0"/>
              <a:t> 예측할 수 없는 변동에 의해 생기는 오류</a:t>
            </a:r>
            <a:endParaRPr lang="en-US" altLang="ko-KR" sz="1100" b="1" dirty="0">
              <a:solidFill>
                <a:srgbClr val="000000"/>
              </a:solidFill>
              <a:latin typeface="Arial" panose="020B0604020202020204" pitchFamily="34" charset="0"/>
            </a:endParaRPr>
          </a:p>
          <a:p>
            <a:pPr>
              <a:lnSpc>
                <a:spcPct val="150000"/>
              </a:lnSpc>
            </a:pPr>
            <a:r>
              <a:rPr lang="en-US" altLang="ko-KR" sz="1100" b="1" dirty="0">
                <a:solidFill>
                  <a:schemeClr val="accent6">
                    <a:lumMod val="75000"/>
                  </a:schemeClr>
                </a:solidFill>
                <a:highlight>
                  <a:srgbClr val="FFFF00"/>
                </a:highlight>
                <a:latin typeface="Arial" panose="020B0604020202020204" pitchFamily="34" charset="0"/>
              </a:rPr>
              <a:t>1) </a:t>
            </a:r>
            <a:r>
              <a:rPr lang="ko-KR" altLang="en-US" sz="1100" b="1" dirty="0">
                <a:solidFill>
                  <a:schemeClr val="accent6">
                    <a:lumMod val="75000"/>
                  </a:schemeClr>
                </a:solidFill>
                <a:highlight>
                  <a:srgbClr val="FFFF00"/>
                </a:highlight>
                <a:latin typeface="Arial" panose="020B0604020202020204" pitchFamily="34" charset="0"/>
              </a:rPr>
              <a:t>제</a:t>
            </a:r>
            <a:r>
              <a:rPr lang="en-US" altLang="ko-KR" sz="1100" b="1" dirty="0">
                <a:solidFill>
                  <a:schemeClr val="accent6">
                    <a:lumMod val="75000"/>
                  </a:schemeClr>
                </a:solidFill>
                <a:highlight>
                  <a:srgbClr val="FFFF00"/>
                </a:highlight>
                <a:latin typeface="Arial" panose="020B0604020202020204" pitchFamily="34" charset="0"/>
              </a:rPr>
              <a:t>1</a:t>
            </a:r>
            <a:r>
              <a:rPr lang="ko-KR" altLang="en-US" sz="1100" b="1" dirty="0">
                <a:solidFill>
                  <a:schemeClr val="accent6">
                    <a:lumMod val="75000"/>
                  </a:schemeClr>
                </a:solidFill>
                <a:highlight>
                  <a:srgbClr val="FFFF00"/>
                </a:highlight>
                <a:latin typeface="Arial" panose="020B0604020202020204" pitchFamily="34" charset="0"/>
              </a:rPr>
              <a:t>종 오류</a:t>
            </a:r>
            <a:r>
              <a:rPr lang="en-US" altLang="ko-KR" sz="1100" b="1" dirty="0">
                <a:solidFill>
                  <a:schemeClr val="accent6">
                    <a:lumMod val="75000"/>
                  </a:schemeClr>
                </a:solidFill>
                <a:highlight>
                  <a:srgbClr val="FFFF00"/>
                </a:highlight>
                <a:latin typeface="Arial" panose="020B0604020202020204" pitchFamily="34" charset="0"/>
              </a:rPr>
              <a:t>(</a:t>
            </a:r>
            <a:r>
              <a:rPr lang="en-US" altLang="ko-KR" sz="1100" dirty="0">
                <a:solidFill>
                  <a:schemeClr val="accent6">
                    <a:lumMod val="75000"/>
                  </a:schemeClr>
                </a:solidFill>
                <a:highlight>
                  <a:srgbClr val="FFFF00"/>
                </a:highlight>
              </a:rPr>
              <a:t>type I error </a:t>
            </a:r>
            <a:r>
              <a:rPr lang="en-US" altLang="ko-KR" sz="1100" b="1" dirty="0">
                <a:solidFill>
                  <a:schemeClr val="accent6">
                    <a:lumMod val="75000"/>
                  </a:schemeClr>
                </a:solidFill>
                <a:latin typeface="Arial" panose="020B0604020202020204" pitchFamily="34" charset="0"/>
              </a:rPr>
              <a:t>) </a:t>
            </a:r>
            <a:r>
              <a:rPr lang="en-US" altLang="ko-KR" sz="1100" b="1"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 </a:t>
            </a:r>
            <a:r>
              <a:rPr lang="en-US" altLang="ko-KR" sz="1100" dirty="0">
                <a:solidFill>
                  <a:srgbClr val="000000"/>
                </a:solidFill>
                <a:latin typeface="Arial" panose="020B0604020202020204" pitchFamily="34" charset="0"/>
              </a:rPr>
              <a:t>: </a:t>
            </a:r>
            <a:r>
              <a:rPr lang="ko-KR" altLang="en-US" sz="1100" dirty="0" err="1">
                <a:solidFill>
                  <a:srgbClr val="000000"/>
                </a:solidFill>
                <a:latin typeface="Arial" panose="020B0604020202020204" pitchFamily="34" charset="0"/>
              </a:rPr>
              <a:t>귀무가설이</a:t>
            </a:r>
            <a:r>
              <a:rPr lang="ko-KR" altLang="en-US" sz="1100" dirty="0">
                <a:solidFill>
                  <a:srgbClr val="000000"/>
                </a:solidFill>
                <a:latin typeface="Arial" panose="020B0604020202020204" pitchFamily="34" charset="0"/>
              </a:rPr>
              <a:t> 참 인 경우인데</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기각하여 오류를 범하는 확률</a:t>
            </a:r>
            <a:r>
              <a:rPr lang="en-US" altLang="ko-KR" sz="1100" dirty="0">
                <a:solidFill>
                  <a:srgbClr val="000000"/>
                </a:solidFill>
                <a:latin typeface="Arial" panose="020B0604020202020204" pitchFamily="34" charset="0"/>
              </a:rPr>
              <a:t>,  </a:t>
            </a:r>
            <a:r>
              <a:rPr lang="el-GR" altLang="ko-KR" sz="1100" dirty="0"/>
              <a:t>α </a:t>
            </a:r>
            <a:r>
              <a:rPr lang="en-US" altLang="ko-KR" sz="1100" dirty="0"/>
              <a:t>error </a:t>
            </a:r>
            <a:r>
              <a:rPr lang="ko-KR" altLang="en-US" sz="1100" dirty="0"/>
              <a:t>라고도 한다</a:t>
            </a:r>
            <a:r>
              <a:rPr lang="en-US" altLang="ko-KR" sz="1100" dirty="0"/>
              <a:t>.</a:t>
            </a:r>
            <a:endParaRPr lang="en-US" altLang="ko-KR" sz="1100" dirty="0">
              <a:solidFill>
                <a:srgbClr val="000000"/>
              </a:solidFill>
              <a:latin typeface="Arial" panose="020B0604020202020204" pitchFamily="34" charset="0"/>
            </a:endParaRPr>
          </a:p>
          <a:p>
            <a:pPr>
              <a:lnSpc>
                <a:spcPct val="150000"/>
              </a:lnSpc>
            </a:pP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rPr>
              <a:t> 유의수준</a:t>
            </a:r>
            <a:r>
              <a:rPr lang="en-US" altLang="ko-KR" sz="1100" dirty="0">
                <a:solidFill>
                  <a:srgbClr val="000000"/>
                </a:solidFill>
                <a:latin typeface="Arial" panose="020B0604020202020204" pitchFamily="34" charset="0"/>
              </a:rPr>
              <a:t>(significant level) : </a:t>
            </a:r>
            <a:r>
              <a:rPr lang="ko-KR" altLang="en-US" sz="1100" dirty="0">
                <a:solidFill>
                  <a:srgbClr val="000000"/>
                </a:solidFill>
                <a:highlight>
                  <a:srgbClr val="FFFF00"/>
                </a:highlight>
                <a:latin typeface="Arial" panose="020B0604020202020204" pitchFamily="34" charset="0"/>
              </a:rPr>
              <a:t>​</a:t>
            </a:r>
            <a:r>
              <a:rPr lang="en-US" altLang="ko-KR" sz="1100" dirty="0">
                <a:solidFill>
                  <a:srgbClr val="000000"/>
                </a:solidFill>
                <a:latin typeface="Arial" panose="020B0604020202020204" pitchFamily="34" charset="0"/>
              </a:rPr>
              <a:t> </a:t>
            </a:r>
            <a:r>
              <a:rPr lang="en-US" altLang="ko-KR" sz="1100" dirty="0"/>
              <a:t>1</a:t>
            </a:r>
            <a:r>
              <a:rPr lang="ko-KR" altLang="en-US" sz="1100" dirty="0"/>
              <a:t>종 오류를 범할 최대 허용 한계 </a:t>
            </a:r>
            <a:r>
              <a:rPr lang="en-US" altLang="ko-KR" sz="1100" dirty="0"/>
              <a:t>(0.05, 0.01) </a:t>
            </a:r>
            <a:r>
              <a:rPr lang="en-US" altLang="ko-KR" sz="1100" dirty="0">
                <a:sym typeface="Wingdings" panose="05000000000000000000" pitchFamily="2" charset="2"/>
              </a:rPr>
              <a:t> </a:t>
            </a:r>
            <a:r>
              <a:rPr lang="ko-KR" altLang="en-US" sz="1100" dirty="0"/>
              <a:t> 상수 값</a:t>
            </a:r>
            <a:r>
              <a:rPr lang="en-US" altLang="ko-KR" sz="1100" dirty="0"/>
              <a:t>.</a:t>
            </a:r>
            <a:endParaRPr lang="ko-KR" altLang="en-US" sz="1100" dirty="0">
              <a:solidFill>
                <a:srgbClr val="000000"/>
              </a:solidFill>
              <a:latin typeface="Arial" panose="020B0604020202020204" pitchFamily="34" charset="0"/>
            </a:endParaRPr>
          </a:p>
          <a:p>
            <a:pPr>
              <a:lnSpc>
                <a:spcPct val="150000"/>
              </a:lnSpc>
            </a:pP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피의자가 </a:t>
            </a:r>
            <a:r>
              <a:rPr lang="ko-KR" altLang="en-US" sz="1100" dirty="0">
                <a:solidFill>
                  <a:srgbClr val="000000"/>
                </a:solidFill>
                <a:latin typeface="Arial" panose="020B0604020202020204" pitchFamily="34" charset="0"/>
              </a:rPr>
              <a:t>무죄인데 유죄로 판단 </a:t>
            </a:r>
            <a:r>
              <a:rPr lang="en-US" altLang="ko-KR" sz="1100" dirty="0">
                <a:solidFill>
                  <a:srgbClr val="000000"/>
                </a:solidFill>
                <a:latin typeface="Arial" panose="020B0604020202020204" pitchFamily="34" charset="0"/>
              </a:rPr>
              <a:t>( 2</a:t>
            </a:r>
            <a:r>
              <a:rPr lang="ko-KR" altLang="en-US" sz="1100" dirty="0">
                <a:solidFill>
                  <a:srgbClr val="000000"/>
                </a:solidFill>
                <a:latin typeface="Arial" panose="020B0604020202020204" pitchFamily="34" charset="0"/>
              </a:rPr>
              <a:t>종 오류 보다 더 큰 문제</a:t>
            </a:r>
            <a:r>
              <a:rPr lang="en-US" altLang="ko-KR" sz="1100" dirty="0">
                <a:solidFill>
                  <a:srgbClr val="000000"/>
                </a:solidFill>
                <a:latin typeface="Arial" panose="020B0604020202020204" pitchFamily="34" charset="0"/>
              </a:rPr>
              <a:t>)</a:t>
            </a:r>
            <a:endParaRPr lang="ko-KR" altLang="en-US" sz="1100" dirty="0">
              <a:solidFill>
                <a:srgbClr val="000000"/>
              </a:solidFill>
              <a:latin typeface="Arial" panose="020B0604020202020204" pitchFamily="34" charset="0"/>
            </a:endParaRPr>
          </a:p>
          <a:p>
            <a:pPr>
              <a:lnSpc>
                <a:spcPct val="150000"/>
              </a:lnSpc>
            </a:pPr>
            <a:r>
              <a:rPr lang="en-US" altLang="ko-KR" sz="1100" b="1" dirty="0">
                <a:solidFill>
                  <a:schemeClr val="accent6">
                    <a:lumMod val="75000"/>
                  </a:schemeClr>
                </a:solidFill>
                <a:highlight>
                  <a:srgbClr val="FFFF00"/>
                </a:highlight>
                <a:latin typeface="Arial" panose="020B0604020202020204" pitchFamily="34" charset="0"/>
              </a:rPr>
              <a:t>2) </a:t>
            </a:r>
            <a:r>
              <a:rPr lang="ko-KR" altLang="en-US" sz="1100" b="1" dirty="0">
                <a:solidFill>
                  <a:schemeClr val="accent6">
                    <a:lumMod val="75000"/>
                  </a:schemeClr>
                </a:solidFill>
                <a:highlight>
                  <a:srgbClr val="FFFF00"/>
                </a:highlight>
                <a:latin typeface="Arial" panose="020B0604020202020204" pitchFamily="34" charset="0"/>
              </a:rPr>
              <a:t>제</a:t>
            </a:r>
            <a:r>
              <a:rPr lang="en-US" altLang="ko-KR" sz="1100" b="1" dirty="0">
                <a:solidFill>
                  <a:schemeClr val="accent6">
                    <a:lumMod val="75000"/>
                  </a:schemeClr>
                </a:solidFill>
                <a:highlight>
                  <a:srgbClr val="FFFF00"/>
                </a:highlight>
                <a:latin typeface="Arial" panose="020B0604020202020204" pitchFamily="34" charset="0"/>
              </a:rPr>
              <a:t>2</a:t>
            </a:r>
            <a:r>
              <a:rPr lang="ko-KR" altLang="en-US" sz="1100" b="1" dirty="0">
                <a:solidFill>
                  <a:schemeClr val="accent6">
                    <a:lumMod val="75000"/>
                  </a:schemeClr>
                </a:solidFill>
                <a:highlight>
                  <a:srgbClr val="FFFF00"/>
                </a:highlight>
                <a:latin typeface="Arial" panose="020B0604020202020204" pitchFamily="34" charset="0"/>
              </a:rPr>
              <a:t>종 오류</a:t>
            </a:r>
            <a:r>
              <a:rPr lang="en-US" altLang="ko-KR" sz="1100" b="1" dirty="0">
                <a:solidFill>
                  <a:schemeClr val="accent6">
                    <a:lumMod val="75000"/>
                  </a:schemeClr>
                </a:solidFill>
                <a:highlight>
                  <a:srgbClr val="FFFF00"/>
                </a:highlight>
                <a:latin typeface="Arial" panose="020B0604020202020204" pitchFamily="34" charset="0"/>
              </a:rPr>
              <a:t>(</a:t>
            </a:r>
            <a:r>
              <a:rPr lang="en-US" altLang="ko-KR" sz="1100" dirty="0">
                <a:solidFill>
                  <a:schemeClr val="accent6">
                    <a:lumMod val="75000"/>
                  </a:schemeClr>
                </a:solidFill>
                <a:highlight>
                  <a:srgbClr val="FFFF00"/>
                </a:highlight>
              </a:rPr>
              <a:t>type II error)</a:t>
            </a:r>
            <a:r>
              <a:rPr lang="en-US" altLang="ko-KR" sz="1100" b="1" dirty="0">
                <a:solidFill>
                  <a:schemeClr val="accent6">
                    <a:lumMod val="75000"/>
                  </a:schemeClr>
                </a:solidFill>
                <a:highlight>
                  <a:srgbClr val="FFFF00"/>
                </a:highlight>
                <a:latin typeface="Arial" panose="020B0604020202020204" pitchFamily="34" charset="0"/>
              </a:rPr>
              <a:t>)</a:t>
            </a:r>
            <a:r>
              <a:rPr lang="ko-KR" altLang="en-US" sz="1200" dirty="0">
                <a:solidFill>
                  <a:srgbClr val="000000"/>
                </a:solidFill>
                <a:latin typeface="Arial" panose="020B0604020202020204" pitchFamily="34" charset="0"/>
              </a:rPr>
              <a:t>  </a:t>
            </a:r>
            <a:r>
              <a:rPr lang="en-US" altLang="ko-KR" sz="1200" dirty="0">
                <a:solidFill>
                  <a:srgbClr val="000000"/>
                </a:solidFill>
                <a:latin typeface="Arial" panose="020B0604020202020204" pitchFamily="34" charset="0"/>
              </a:rPr>
              <a:t>:</a:t>
            </a:r>
            <a:r>
              <a:rPr lang="ko-KR" altLang="en-US" sz="1100" dirty="0" err="1">
                <a:solidFill>
                  <a:srgbClr val="000000"/>
                </a:solidFill>
                <a:latin typeface="Arial" panose="020B0604020202020204" pitchFamily="34" charset="0"/>
              </a:rPr>
              <a:t>귀무가설이</a:t>
            </a:r>
            <a:r>
              <a:rPr lang="ko-KR" altLang="en-US" sz="1100" dirty="0">
                <a:solidFill>
                  <a:srgbClr val="000000"/>
                </a:solidFill>
                <a:latin typeface="Arial" panose="020B0604020202020204" pitchFamily="34" charset="0"/>
              </a:rPr>
              <a:t> 거짓인데 채택하는 오류</a:t>
            </a:r>
            <a:r>
              <a:rPr lang="en-US" altLang="ko-KR" sz="1100" dirty="0">
                <a:solidFill>
                  <a:srgbClr val="000000"/>
                </a:solidFill>
                <a:latin typeface="Arial" panose="020B0604020202020204" pitchFamily="34" charset="0"/>
              </a:rPr>
              <a:t>, .  </a:t>
            </a:r>
            <a:r>
              <a:rPr lang="en-US" altLang="ko-KR" sz="1100" dirty="0"/>
              <a:t>β error </a:t>
            </a:r>
            <a:r>
              <a:rPr lang="ko-KR" altLang="en-US" sz="1100" dirty="0"/>
              <a:t>라고도 한다</a:t>
            </a:r>
            <a:r>
              <a:rPr lang="en-US" altLang="ko-KR" sz="1100" dirty="0"/>
              <a:t>.</a:t>
            </a:r>
            <a:endParaRPr lang="ko-KR" altLang="en-US" sz="1100" dirty="0">
              <a:solidFill>
                <a:srgbClr val="000000"/>
              </a:solidFill>
              <a:latin typeface="Arial" panose="020B0604020202020204" pitchFamily="34" charset="0"/>
            </a:endParaRPr>
          </a:p>
          <a:p>
            <a:pPr>
              <a:lnSpc>
                <a:spcPct val="150000"/>
              </a:lnSpc>
            </a:pPr>
            <a:r>
              <a:rPr lang="ko-KR" altLang="en-US" sz="1100" dirty="0">
                <a:solidFill>
                  <a:srgbClr val="000000"/>
                </a:solidFill>
                <a:latin typeface="Arial" panose="020B0604020202020204" pitchFamily="34" charset="0"/>
              </a:rPr>
              <a:t> </a:t>
            </a:r>
            <a:r>
              <a:rPr lang="en-US" altLang="ko-KR" sz="1100" dirty="0">
                <a:solidFill>
                  <a:srgbClr val="000000"/>
                </a:solidFill>
                <a:highlight>
                  <a:srgbClr val="FFFF00"/>
                </a:highlight>
                <a:latin typeface="Arial" panose="020B0604020202020204" pitchFamily="34" charset="0"/>
                <a:sym typeface="Wingdings" panose="05000000000000000000" pitchFamily="2" charset="2"/>
              </a:rPr>
              <a:t> </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피의자가 유</a:t>
            </a:r>
            <a:r>
              <a:rPr lang="ko-KR" altLang="en-US" sz="1100" dirty="0">
                <a:solidFill>
                  <a:srgbClr val="000000"/>
                </a:solidFill>
                <a:latin typeface="Arial" panose="020B0604020202020204" pitchFamily="34" charset="0"/>
              </a:rPr>
              <a:t>죄인데 무죄로 판단 </a:t>
            </a:r>
            <a:r>
              <a:rPr lang="en-US" altLang="ko-KR" sz="1100" dirty="0">
                <a:solidFill>
                  <a:srgbClr val="000000"/>
                </a:solidFill>
                <a:latin typeface="Arial" panose="020B0604020202020204" pitchFamily="34" charset="0"/>
              </a:rPr>
              <a:t>, </a:t>
            </a:r>
          </a:p>
          <a:p>
            <a:pPr>
              <a:lnSpc>
                <a:spcPct val="150000"/>
              </a:lnSpc>
            </a:pPr>
            <a:r>
              <a:rPr lang="en-US" altLang="ko-KR" sz="1100" b="1" dirty="0"/>
              <a:t>3) </a:t>
            </a:r>
            <a:r>
              <a:rPr lang="ko-KR" altLang="en-US" sz="1100" b="1" dirty="0" err="1"/>
              <a:t>검정력</a:t>
            </a:r>
            <a:r>
              <a:rPr lang="ko-KR" altLang="en-US" sz="1100" b="1" dirty="0"/>
              <a:t> </a:t>
            </a:r>
            <a:r>
              <a:rPr lang="en-US" altLang="ko-KR" sz="1100" dirty="0"/>
              <a:t>(statistical power)</a:t>
            </a:r>
          </a:p>
          <a:p>
            <a:pPr>
              <a:lnSpc>
                <a:spcPct val="150000"/>
              </a:lnSpc>
            </a:pPr>
            <a:r>
              <a:rPr lang="ko-KR" altLang="en-US" sz="1100" b="1" dirty="0"/>
              <a:t> </a:t>
            </a:r>
            <a:r>
              <a:rPr lang="ko-KR" altLang="en-US" sz="1100" dirty="0">
                <a:hlinkClick r:id="rId2" tooltip="대립가설">
                  <a:extLst>
                    <a:ext uri="{A12FA001-AC4F-418D-AE19-62706E023703}">
                      <ahyp:hlinkClr xmlns:ahyp="http://schemas.microsoft.com/office/drawing/2018/hyperlinkcolor" val="tx"/>
                    </a:ext>
                  </a:extLst>
                </a:hlinkClick>
              </a:rPr>
              <a:t>대립가설</a:t>
            </a:r>
            <a:r>
              <a:rPr lang="ko-KR" altLang="en-US" sz="1100" dirty="0"/>
              <a:t>이 사실일 때</a:t>
            </a:r>
            <a:r>
              <a:rPr lang="en-US" altLang="ko-KR" sz="1100" dirty="0"/>
              <a:t>, </a:t>
            </a:r>
            <a:r>
              <a:rPr lang="ko-KR" altLang="en-US" sz="1100" dirty="0"/>
              <a:t>이를 사실로서 결정할 확률</a:t>
            </a:r>
            <a:r>
              <a:rPr lang="en-US" altLang="ko-KR" sz="1100" dirty="0"/>
              <a:t> </a:t>
            </a:r>
          </a:p>
          <a:p>
            <a:pPr>
              <a:lnSpc>
                <a:spcPct val="150000"/>
              </a:lnSpc>
            </a:pPr>
            <a:r>
              <a:rPr lang="ko-KR" altLang="en-US" sz="1100" dirty="0" err="1"/>
              <a:t>검정력이</a:t>
            </a:r>
            <a:r>
              <a:rPr lang="ko-KR" altLang="en-US" sz="1100" dirty="0"/>
              <a:t> </a:t>
            </a:r>
            <a:r>
              <a:rPr lang="en-US" altLang="ko-KR" sz="1100" dirty="0"/>
              <a:t>95%</a:t>
            </a:r>
            <a:r>
              <a:rPr lang="ko-KR" altLang="en-US" sz="1100" dirty="0"/>
              <a:t>라고 하면</a:t>
            </a:r>
            <a:r>
              <a:rPr lang="en-US" altLang="ko-KR" sz="1100" dirty="0"/>
              <a:t>, </a:t>
            </a:r>
            <a:r>
              <a:rPr lang="ko-KR" altLang="en-US" sz="1100" dirty="0"/>
              <a:t>대립가설이 사실임에도 불구하고 </a:t>
            </a:r>
            <a:r>
              <a:rPr lang="ko-KR" altLang="en-US" sz="1100" dirty="0" err="1">
                <a:hlinkClick r:id="rId3" tooltip="귀무가설">
                  <a:extLst>
                    <a:ext uri="{A12FA001-AC4F-418D-AE19-62706E023703}">
                      <ahyp:hlinkClr xmlns:ahyp="http://schemas.microsoft.com/office/drawing/2018/hyperlinkcolor" val="tx"/>
                    </a:ext>
                  </a:extLst>
                </a:hlinkClick>
              </a:rPr>
              <a:t>귀무가설</a:t>
            </a:r>
            <a:r>
              <a:rPr lang="ko-KR" altLang="en-US" sz="1100" dirty="0" err="1"/>
              <a:t>을</a:t>
            </a:r>
            <a:r>
              <a:rPr lang="ko-KR" altLang="en-US" sz="1100" dirty="0"/>
              <a:t> 채택할 확률 </a:t>
            </a:r>
            <a:r>
              <a:rPr lang="en-US" altLang="ko-KR" sz="1100" dirty="0"/>
              <a:t>(</a:t>
            </a:r>
            <a:r>
              <a:rPr lang="en-US" altLang="ko-KR" sz="1100" dirty="0">
                <a:hlinkClick r:id="rId4" tooltip="2종 오류">
                  <a:extLst>
                    <a:ext uri="{A12FA001-AC4F-418D-AE19-62706E023703}">
                      <ahyp:hlinkClr xmlns:ahyp="http://schemas.microsoft.com/office/drawing/2018/hyperlinkcolor" val="tx"/>
                    </a:ext>
                  </a:extLst>
                </a:hlinkClick>
              </a:rPr>
              <a:t>2</a:t>
            </a:r>
            <a:r>
              <a:rPr lang="ko-KR" altLang="en-US" sz="1100" dirty="0">
                <a:hlinkClick r:id="rId4" tooltip="2종 오류">
                  <a:extLst>
                    <a:ext uri="{A12FA001-AC4F-418D-AE19-62706E023703}">
                      <ahyp:hlinkClr xmlns:ahyp="http://schemas.microsoft.com/office/drawing/2018/hyperlinkcolor" val="tx"/>
                    </a:ext>
                  </a:extLst>
                </a:hlinkClick>
              </a:rPr>
              <a:t>종 오류</a:t>
            </a:r>
            <a:r>
              <a:rPr lang="en-US" altLang="ko-KR" sz="1100" dirty="0"/>
              <a:t>, β error)</a:t>
            </a:r>
            <a:r>
              <a:rPr lang="ko-KR" altLang="en-US" sz="1100" dirty="0"/>
              <a:t>의 확률은 </a:t>
            </a:r>
            <a:r>
              <a:rPr lang="en-US" altLang="ko-KR" sz="1100" dirty="0"/>
              <a:t>5%</a:t>
            </a:r>
            <a:r>
              <a:rPr lang="ko-KR" altLang="en-US" sz="1100" dirty="0"/>
              <a:t>이다</a:t>
            </a:r>
            <a:r>
              <a:rPr lang="en-US" altLang="ko-KR" sz="1100" dirty="0"/>
              <a:t>. </a:t>
            </a:r>
          </a:p>
          <a:p>
            <a:pPr>
              <a:lnSpc>
                <a:spcPct val="150000"/>
              </a:lnSpc>
            </a:pPr>
            <a:r>
              <a:rPr lang="en-US" altLang="ko-KR" sz="1100" b="1" dirty="0">
                <a:sym typeface="Wingdings" panose="05000000000000000000" pitchFamily="2" charset="2"/>
              </a:rPr>
              <a:t> </a:t>
            </a:r>
            <a:r>
              <a:rPr lang="en-US" altLang="ko-KR" sz="1100" b="1" dirty="0"/>
              <a:t> </a:t>
            </a:r>
            <a:r>
              <a:rPr lang="ko-KR" altLang="en-US" sz="1100" b="1" dirty="0" err="1"/>
              <a:t>검정력이</a:t>
            </a:r>
            <a:r>
              <a:rPr lang="ko-KR" altLang="en-US" sz="1100" b="1" dirty="0"/>
              <a:t> </a:t>
            </a:r>
            <a:r>
              <a:rPr lang="ko-KR" altLang="en-US" sz="1100" dirty="0"/>
              <a:t>좋아지게 되면</a:t>
            </a:r>
            <a:r>
              <a:rPr lang="en-US" altLang="ko-KR" sz="1100" dirty="0"/>
              <a:t>, 2</a:t>
            </a:r>
            <a:r>
              <a:rPr lang="ko-KR" altLang="en-US" sz="1100" dirty="0"/>
              <a:t>종 오류</a:t>
            </a:r>
            <a:r>
              <a:rPr lang="en-US" altLang="ko-KR" sz="1100" dirty="0"/>
              <a:t>(β error)</a:t>
            </a:r>
            <a:r>
              <a:rPr lang="ko-KR" altLang="en-US" sz="1100" dirty="0"/>
              <a:t>를 범할 확률은 작아지게 된다</a:t>
            </a:r>
            <a:r>
              <a:rPr lang="en-US" altLang="ko-KR" sz="1100" dirty="0"/>
              <a:t>. </a:t>
            </a:r>
          </a:p>
          <a:p>
            <a:pPr>
              <a:lnSpc>
                <a:spcPct val="150000"/>
              </a:lnSpc>
            </a:pPr>
            <a:r>
              <a:rPr lang="en-US" altLang="ko-KR" sz="1100" dirty="0">
                <a:sym typeface="Wingdings" panose="05000000000000000000" pitchFamily="2" charset="2"/>
              </a:rPr>
              <a:t> </a:t>
            </a:r>
            <a:r>
              <a:rPr lang="ko-KR" altLang="en-US" sz="1100" dirty="0" err="1"/>
              <a:t>검정력은</a:t>
            </a:r>
            <a:r>
              <a:rPr lang="ko-KR" altLang="en-US" sz="1100" dirty="0"/>
              <a:t> </a:t>
            </a:r>
            <a:r>
              <a:rPr lang="en-US" altLang="ko-KR" sz="1100" dirty="0"/>
              <a:t>1-β </a:t>
            </a:r>
            <a:r>
              <a:rPr lang="ko-KR" altLang="en-US" sz="1100" dirty="0"/>
              <a:t>로 표시된다</a:t>
            </a:r>
            <a:r>
              <a:rPr lang="en-US" altLang="ko-KR" sz="1100" dirty="0"/>
              <a:t>.</a:t>
            </a:r>
            <a:endParaRPr lang="en-US" altLang="ko-KR" sz="1100" dirty="0">
              <a:solidFill>
                <a:srgbClr val="000000"/>
              </a:solidFill>
              <a:latin typeface="Arial" panose="020B0604020202020204" pitchFamily="34" charset="0"/>
            </a:endParaRPr>
          </a:p>
          <a:p>
            <a:pPr>
              <a:lnSpc>
                <a:spcPct val="150000"/>
              </a:lnSpc>
            </a:pPr>
            <a:r>
              <a:rPr lang="en-US" altLang="ko-KR" sz="1100" dirty="0">
                <a:solidFill>
                  <a:srgbClr val="000000"/>
                </a:solidFill>
                <a:highlight>
                  <a:srgbClr val="00FFFF"/>
                </a:highlight>
                <a:latin typeface="Arial" panose="020B0604020202020204" pitchFamily="34" charset="0"/>
              </a:rPr>
              <a:t>2. </a:t>
            </a:r>
            <a:r>
              <a:rPr lang="ko-KR" altLang="en-US" sz="1100" dirty="0">
                <a:highlight>
                  <a:srgbClr val="00FFFF"/>
                </a:highlight>
              </a:rPr>
              <a:t>시스템적 오류</a:t>
            </a:r>
            <a:r>
              <a:rPr lang="en-US" altLang="ko-KR" sz="1100" dirty="0">
                <a:highlight>
                  <a:srgbClr val="00FFFF"/>
                </a:highlight>
              </a:rPr>
              <a:t>( systematic error) </a:t>
            </a:r>
          </a:p>
          <a:p>
            <a:pPr>
              <a:lnSpc>
                <a:spcPct val="150000"/>
              </a:lnSpc>
            </a:pPr>
            <a:r>
              <a:rPr lang="en-US" altLang="ko-KR" sz="1100" dirty="0"/>
              <a:t>: </a:t>
            </a:r>
            <a:r>
              <a:rPr lang="ko-KR" altLang="en-US" sz="1100" dirty="0"/>
              <a:t>오차가 시스템 상의 잘못으로 인한 것</a:t>
            </a:r>
            <a:endParaRPr lang="ko-KR" altLang="en-US" sz="1100" dirty="0">
              <a:solidFill>
                <a:srgbClr val="000000"/>
              </a:solidFill>
              <a:latin typeface="Arial" panose="020B0604020202020204" pitchFamily="34" charset="0"/>
            </a:endParaRPr>
          </a:p>
        </p:txBody>
      </p:sp>
      <p:sp>
        <p:nvSpPr>
          <p:cNvPr id="17" name="직사각형 16">
            <a:extLst>
              <a:ext uri="{FF2B5EF4-FFF2-40B4-BE49-F238E27FC236}">
                <a16:creationId xmlns:a16="http://schemas.microsoft.com/office/drawing/2014/main" id="{C5C194AD-5B02-406B-ADA1-07694A6C0CB6}"/>
              </a:ext>
            </a:extLst>
          </p:cNvPr>
          <p:cNvSpPr/>
          <p:nvPr/>
        </p:nvSpPr>
        <p:spPr>
          <a:xfrm>
            <a:off x="457200" y="964239"/>
            <a:ext cx="3034680" cy="307777"/>
          </a:xfrm>
          <a:prstGeom prst="rect">
            <a:avLst/>
          </a:prstGeom>
          <a:noFill/>
          <a:ln>
            <a:solidFill>
              <a:schemeClr val="accent1"/>
            </a:solidFill>
          </a:ln>
        </p:spPr>
        <p:txBody>
          <a:bodyPr wrap="square">
            <a:spAutoFit/>
          </a:bodyPr>
          <a:lstStyle/>
          <a:p>
            <a:r>
              <a:rPr lang="en-US" altLang="ko-KR" sz="1400" dirty="0"/>
              <a:t>7. </a:t>
            </a:r>
            <a:r>
              <a:rPr lang="ko-KR" altLang="en-US" sz="1400" dirty="0"/>
              <a:t>제</a:t>
            </a:r>
            <a:r>
              <a:rPr lang="en-US" altLang="ko-KR" sz="1400" dirty="0"/>
              <a:t>1</a:t>
            </a:r>
            <a:r>
              <a:rPr lang="ko-KR" altLang="en-US" sz="1400" dirty="0"/>
              <a:t>종 오류와  제</a:t>
            </a:r>
            <a:r>
              <a:rPr lang="en-US" altLang="ko-KR" sz="1400" dirty="0"/>
              <a:t>2</a:t>
            </a:r>
            <a:r>
              <a:rPr lang="ko-KR" altLang="en-US" sz="1400" dirty="0"/>
              <a:t>종 오류</a:t>
            </a:r>
          </a:p>
        </p:txBody>
      </p:sp>
      <p:sp>
        <p:nvSpPr>
          <p:cNvPr id="9" name="직사각형 8">
            <a:extLst>
              <a:ext uri="{FF2B5EF4-FFF2-40B4-BE49-F238E27FC236}">
                <a16:creationId xmlns:a16="http://schemas.microsoft.com/office/drawing/2014/main" id="{B898030B-CE7F-4D6F-98FE-62433BAC7662}"/>
              </a:ext>
            </a:extLst>
          </p:cNvPr>
          <p:cNvSpPr/>
          <p:nvPr/>
        </p:nvSpPr>
        <p:spPr>
          <a:xfrm>
            <a:off x="427622" y="6067026"/>
            <a:ext cx="7759520" cy="430887"/>
          </a:xfrm>
          <a:prstGeom prst="rect">
            <a:avLst/>
          </a:prstGeom>
        </p:spPr>
        <p:txBody>
          <a:bodyPr wrap="square">
            <a:spAutoFit/>
          </a:bodyPr>
          <a:lstStyle/>
          <a:p>
            <a:r>
              <a:rPr lang="en-US" altLang="ko-KR" sz="1100" i="1" dirty="0">
                <a:solidFill>
                  <a:srgbClr val="202122"/>
                </a:solidFill>
                <a:latin typeface="-apple-system"/>
              </a:rPr>
              <a:t>1928</a:t>
            </a:r>
            <a:r>
              <a:rPr lang="ko-KR" altLang="en-US" sz="1100" i="1" dirty="0">
                <a:solidFill>
                  <a:srgbClr val="202122"/>
                </a:solidFill>
                <a:latin typeface="-apple-system"/>
              </a:rPr>
              <a:t>년에 </a:t>
            </a:r>
            <a:r>
              <a:rPr lang="ko-KR" altLang="en-US" sz="1100" i="1" dirty="0">
                <a:latin typeface="-apple-system"/>
                <a:hlinkClick r:id="rId5" tooltip="유니버시티 칼리지 런던">
                  <a:extLst>
                    <a:ext uri="{A12FA001-AC4F-418D-AE19-62706E023703}">
                      <ahyp:hlinkClr xmlns:ahyp="http://schemas.microsoft.com/office/drawing/2018/hyperlinkcolor" val="tx"/>
                    </a:ext>
                  </a:extLst>
                </a:hlinkClick>
              </a:rPr>
              <a:t>유니버시티 칼리지 런던</a:t>
            </a:r>
            <a:r>
              <a:rPr lang="ko-KR" altLang="en-US" sz="1100" i="1" dirty="0">
                <a:latin typeface="-apple-system"/>
              </a:rPr>
              <a:t>에 근무하던 통계학자 </a:t>
            </a:r>
            <a:r>
              <a:rPr lang="ko-KR" altLang="en-US" sz="1100" i="1" dirty="0" err="1">
                <a:latin typeface="-apple-system"/>
                <a:hlinkClick r:id="rId6" tooltip="예르지 네이만">
                  <a:extLst>
                    <a:ext uri="{A12FA001-AC4F-418D-AE19-62706E023703}">
                      <ahyp:hlinkClr xmlns:ahyp="http://schemas.microsoft.com/office/drawing/2018/hyperlinkcolor" val="tx"/>
                    </a:ext>
                  </a:extLst>
                </a:hlinkClick>
              </a:rPr>
              <a:t>예르지</a:t>
            </a:r>
            <a:r>
              <a:rPr lang="ko-KR" altLang="en-US" sz="1100" i="1" dirty="0">
                <a:latin typeface="-apple-system"/>
                <a:hlinkClick r:id="rId6" tooltip="예르지 네이만">
                  <a:extLst>
                    <a:ext uri="{A12FA001-AC4F-418D-AE19-62706E023703}">
                      <ahyp:hlinkClr xmlns:ahyp="http://schemas.microsoft.com/office/drawing/2018/hyperlinkcolor" val="tx"/>
                    </a:ext>
                  </a:extLst>
                </a:hlinkClick>
              </a:rPr>
              <a:t> </a:t>
            </a:r>
            <a:r>
              <a:rPr lang="ko-KR" altLang="en-US" sz="1100" i="1" dirty="0" err="1">
                <a:latin typeface="-apple-system"/>
                <a:hlinkClick r:id="rId6" tooltip="예르지 네이만">
                  <a:extLst>
                    <a:ext uri="{A12FA001-AC4F-418D-AE19-62706E023703}">
                      <ahyp:hlinkClr xmlns:ahyp="http://schemas.microsoft.com/office/drawing/2018/hyperlinkcolor" val="tx"/>
                    </a:ext>
                  </a:extLst>
                </a:hlinkClick>
              </a:rPr>
              <a:t>네이만</a:t>
            </a:r>
            <a:r>
              <a:rPr lang="en-US" altLang="ko-KR" sz="1100" i="1" dirty="0">
                <a:latin typeface="-apple-system"/>
              </a:rPr>
              <a:t>, </a:t>
            </a:r>
            <a:r>
              <a:rPr lang="ko-KR" altLang="en-US" sz="1100" i="1" dirty="0">
                <a:latin typeface="-apple-system"/>
                <a:hlinkClick r:id="rId7" tooltip="이건 피어슨">
                  <a:extLst>
                    <a:ext uri="{A12FA001-AC4F-418D-AE19-62706E023703}">
                      <ahyp:hlinkClr xmlns:ahyp="http://schemas.microsoft.com/office/drawing/2018/hyperlinkcolor" val="tx"/>
                    </a:ext>
                  </a:extLst>
                </a:hlinkClick>
              </a:rPr>
              <a:t> </a:t>
            </a:r>
            <a:r>
              <a:rPr lang="ko-KR" altLang="en-US" sz="1100" i="1" dirty="0" err="1">
                <a:latin typeface="-apple-system"/>
                <a:hlinkClick r:id="rId7" tooltip="이건 피어슨">
                  <a:extLst>
                    <a:ext uri="{A12FA001-AC4F-418D-AE19-62706E023703}">
                      <ahyp:hlinkClr xmlns:ahyp="http://schemas.microsoft.com/office/drawing/2018/hyperlinkcolor" val="tx"/>
                    </a:ext>
                  </a:extLst>
                </a:hlinkClick>
              </a:rPr>
              <a:t>피어슨</a:t>
            </a:r>
            <a:r>
              <a:rPr lang="ko-KR" altLang="en-US" sz="1100" i="1" dirty="0" err="1">
                <a:latin typeface="-apple-system"/>
              </a:rPr>
              <a:t>은</a:t>
            </a:r>
            <a:r>
              <a:rPr lang="ko-KR" altLang="en-US" sz="1100" i="1" dirty="0">
                <a:latin typeface="-apple-system"/>
              </a:rPr>
              <a:t> 특정한 표본이 모집단으로부터 무작위로 골라졌는지를 판단할 수 있는가에 대한 판정의 문제를 논의</a:t>
            </a:r>
            <a:endParaRPr lang="ko-KR" altLang="en-US" sz="1100" i="1" dirty="0"/>
          </a:p>
        </p:txBody>
      </p:sp>
      <mc:AlternateContent xmlns:mc="http://schemas.openxmlformats.org/markup-compatibility/2006" xmlns:a14="http://schemas.microsoft.com/office/drawing/2010/main">
        <mc:Choice Requires="a14">
          <p:graphicFrame>
            <p:nvGraphicFramePr>
              <p:cNvPr id="11" name="표 10">
                <a:extLst>
                  <a:ext uri="{FF2B5EF4-FFF2-40B4-BE49-F238E27FC236}">
                    <a16:creationId xmlns:a16="http://schemas.microsoft.com/office/drawing/2014/main" id="{67A4A52B-08AC-44F7-ABA0-7A0D33DD07C6}"/>
                  </a:ext>
                </a:extLst>
              </p:cNvPr>
              <p:cNvGraphicFramePr>
                <a:graphicFrameLocks noGrp="1"/>
              </p:cNvGraphicFramePr>
              <p:nvPr/>
            </p:nvGraphicFramePr>
            <p:xfrm>
              <a:off x="443643" y="4772449"/>
              <a:ext cx="7600929" cy="1280160"/>
            </p:xfrm>
            <a:graphic>
              <a:graphicData uri="http://schemas.openxmlformats.org/drawingml/2006/table">
                <a:tbl>
                  <a:tblPr firstRow="1" bandRow="1">
                    <a:tableStyleId>{5C22544A-7EE6-4342-B048-85BDC9FD1C3A}</a:tableStyleId>
                  </a:tblPr>
                  <a:tblGrid>
                    <a:gridCol w="2533643">
                      <a:extLst>
                        <a:ext uri="{9D8B030D-6E8A-4147-A177-3AD203B41FA5}">
                          <a16:colId xmlns:a16="http://schemas.microsoft.com/office/drawing/2014/main" val="1726265628"/>
                        </a:ext>
                      </a:extLst>
                    </a:gridCol>
                    <a:gridCol w="2533643">
                      <a:extLst>
                        <a:ext uri="{9D8B030D-6E8A-4147-A177-3AD203B41FA5}">
                          <a16:colId xmlns:a16="http://schemas.microsoft.com/office/drawing/2014/main" val="1708178613"/>
                        </a:ext>
                      </a:extLst>
                    </a:gridCol>
                    <a:gridCol w="2533643">
                      <a:extLst>
                        <a:ext uri="{9D8B030D-6E8A-4147-A177-3AD203B41FA5}">
                          <a16:colId xmlns:a16="http://schemas.microsoft.com/office/drawing/2014/main" val="1071425511"/>
                        </a:ext>
                      </a:extLst>
                    </a:gridCol>
                  </a:tblGrid>
                  <a:tr h="370840">
                    <a:tc>
                      <a:txBody>
                        <a:bodyPr/>
                        <a:lstStyle/>
                        <a:p>
                          <a:pPr algn="ctr" latinLnBrk="1"/>
                          <a:r>
                            <a:rPr lang="en-US" altLang="ko-KR" sz="1100" dirty="0"/>
                            <a:t>                </a:t>
                          </a:r>
                          <a:r>
                            <a:rPr lang="ko-KR" altLang="en-US" sz="1100" dirty="0"/>
                            <a:t>실제</a:t>
                          </a:r>
                          <a:endParaRPr lang="en-US" altLang="ko-KR" sz="1100" dirty="0"/>
                        </a:p>
                        <a:p>
                          <a:pPr algn="ctr" latinLnBrk="1"/>
                          <a:r>
                            <a:rPr lang="ko-KR" altLang="en-US" sz="1100" dirty="0"/>
                            <a:t>통계 결정</a:t>
                          </a:r>
                        </a:p>
                      </a:txBody>
                      <a:tcPr/>
                    </a:tc>
                    <a:tc>
                      <a:txBody>
                        <a:bodyPr/>
                        <a:lstStyle/>
                        <a:p>
                          <a:pPr algn="ctr" latinLnBrk="1"/>
                          <a:r>
                            <a:rPr lang="ko-KR" altLang="en-US" sz="1100" dirty="0"/>
                            <a:t>귀무가설</a:t>
                          </a:r>
                          <a:r>
                            <a:rPr lang="en-US" altLang="ko-KR" sz="1100" dirty="0"/>
                            <a:t>(</a:t>
                          </a:r>
                          <a14:m>
                            <m:oMath xmlns:m="http://schemas.openxmlformats.org/officeDocument/2006/math">
                              <m:sSub>
                                <m:sSubPr>
                                  <m:ctrlPr>
                                    <a:rPr lang="en-US" altLang="ko-KR" sz="1100" i="1" smtClean="0">
                                      <a:latin typeface="Cambria Math" panose="02040503050406030204" pitchFamily="18" charset="0"/>
                                    </a:rPr>
                                  </m:ctrlPr>
                                </m:sSubPr>
                                <m:e>
                                  <m:r>
                                    <a:rPr lang="en-US" altLang="ko-KR" sz="1100" b="1" i="1" smtClean="0">
                                      <a:latin typeface="Cambria Math" panose="02040503050406030204" pitchFamily="18" charset="0"/>
                                    </a:rPr>
                                    <m:t>𝑯</m:t>
                                  </m:r>
                                </m:e>
                                <m:sub>
                                  <m:r>
                                    <a:rPr lang="en-US" altLang="ko-KR" sz="1100" b="1" i="1" smtClean="0">
                                      <a:latin typeface="Cambria Math" panose="02040503050406030204" pitchFamily="18" charset="0"/>
                                    </a:rPr>
                                    <m:t>𝟎</m:t>
                                  </m:r>
                                </m:sub>
                              </m:sSub>
                            </m:oMath>
                          </a14:m>
                          <a:r>
                            <a:rPr lang="en-US" altLang="ko-KR" sz="1100" dirty="0"/>
                            <a:t>) </a:t>
                          </a:r>
                        </a:p>
                        <a:p>
                          <a:pPr algn="ctr" latinLnBrk="1"/>
                          <a:r>
                            <a:rPr lang="ko-KR" altLang="en-US" sz="1100" dirty="0"/>
                            <a:t>참</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dirty="0"/>
                            <a:t>귀무가설</a:t>
                          </a:r>
                          <a:r>
                            <a:rPr lang="en-US" altLang="ko-KR" sz="1100" dirty="0"/>
                            <a:t>(</a:t>
                          </a:r>
                          <a14:m>
                            <m:oMath xmlns:m="http://schemas.openxmlformats.org/officeDocument/2006/math">
                              <m:sSub>
                                <m:sSubPr>
                                  <m:ctrlPr>
                                    <a:rPr lang="en-US" altLang="ko-KR" sz="1100" i="1" smtClean="0">
                                      <a:latin typeface="Cambria Math" panose="02040503050406030204" pitchFamily="18" charset="0"/>
                                    </a:rPr>
                                  </m:ctrlPr>
                                </m:sSubPr>
                                <m:e>
                                  <m:r>
                                    <a:rPr lang="en-US" altLang="ko-KR" sz="1100" b="1" i="1" smtClean="0">
                                      <a:latin typeface="Cambria Math" panose="02040503050406030204" pitchFamily="18" charset="0"/>
                                    </a:rPr>
                                    <m:t>𝑯</m:t>
                                  </m:r>
                                </m:e>
                                <m:sub>
                                  <m:r>
                                    <a:rPr lang="en-US" altLang="ko-KR" sz="1100" b="1" i="1" smtClean="0">
                                      <a:latin typeface="Cambria Math" panose="02040503050406030204" pitchFamily="18" charset="0"/>
                                    </a:rPr>
                                    <m:t>𝟎</m:t>
                                  </m:r>
                                </m:sub>
                              </m:sSub>
                            </m:oMath>
                          </a14:m>
                          <a:r>
                            <a:rPr lang="en-US" altLang="ko-KR" sz="1100" dirty="0"/>
                            <a:t>) </a:t>
                          </a: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dirty="0"/>
                            <a:t>거짓</a:t>
                          </a:r>
                        </a:p>
                      </a:txBody>
                      <a:tcPr/>
                    </a:tc>
                    <a:extLst>
                      <a:ext uri="{0D108BD9-81ED-4DB2-BD59-A6C34878D82A}">
                        <a16:rowId xmlns:a16="http://schemas.microsoft.com/office/drawing/2014/main" val="4186486847"/>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dirty="0"/>
                            <a:t> 귀무가설</a:t>
                          </a:r>
                          <a:r>
                            <a:rPr lang="en-US" altLang="ko-KR" sz="1100" dirty="0"/>
                            <a:t>(</a:t>
                          </a:r>
                          <a14:m>
                            <m:oMath xmlns:m="http://schemas.openxmlformats.org/officeDocument/2006/math">
                              <m:sSub>
                                <m:sSubPr>
                                  <m:ctrlPr>
                                    <a:rPr lang="en-US" altLang="ko-KR" sz="1100" i="1" smtClean="0">
                                      <a:latin typeface="Cambria Math" panose="02040503050406030204" pitchFamily="18" charset="0"/>
                                    </a:rPr>
                                  </m:ctrlPr>
                                </m:sSubPr>
                                <m:e>
                                  <m:r>
                                    <a:rPr lang="en-US" altLang="ko-KR" sz="1100" b="1" i="1" smtClean="0">
                                      <a:latin typeface="Cambria Math" panose="02040503050406030204" pitchFamily="18" charset="0"/>
                                    </a:rPr>
                                    <m:t>𝑯</m:t>
                                  </m:r>
                                </m:e>
                                <m:sub>
                                  <m:r>
                                    <a:rPr lang="en-US" altLang="ko-KR" sz="1100" b="1" i="1" smtClean="0">
                                      <a:latin typeface="Cambria Math" panose="02040503050406030204" pitchFamily="18" charset="0"/>
                                    </a:rPr>
                                    <m:t>𝟎</m:t>
                                  </m:r>
                                </m:sub>
                              </m:sSub>
                            </m:oMath>
                          </a14:m>
                          <a:r>
                            <a:rPr lang="en-US" altLang="ko-KR" sz="1100" dirty="0"/>
                            <a:t>) </a:t>
                          </a:r>
                        </a:p>
                        <a:p>
                          <a:pPr algn="ctr" latinLnBrk="1"/>
                          <a:r>
                            <a:rPr lang="ko-KR" altLang="en-US" sz="1100" dirty="0"/>
                            <a:t>채택</a:t>
                          </a:r>
                        </a:p>
                      </a:txBody>
                      <a:tcPr/>
                    </a:tc>
                    <a:tc>
                      <a:txBody>
                        <a:bodyPr/>
                        <a:lstStyle/>
                        <a:p>
                          <a:pPr algn="ctr" latinLnBrk="1"/>
                          <a:r>
                            <a:rPr lang="ko-KR" altLang="en-US" sz="1100" dirty="0"/>
                            <a:t>옳은 결정</a:t>
                          </a:r>
                        </a:p>
                      </a:txBody>
                      <a:tcPr/>
                    </a:tc>
                    <a:tc>
                      <a:txBody>
                        <a:bodyPr/>
                        <a:lstStyle/>
                        <a:p>
                          <a:pPr algn="ctr" latinLnBrk="1"/>
                          <a:r>
                            <a:rPr lang="ko-KR" altLang="en-US" sz="1100" dirty="0">
                              <a:highlight>
                                <a:srgbClr val="FFFF00"/>
                              </a:highlight>
                            </a:rPr>
                            <a:t>재</a:t>
                          </a:r>
                          <a:r>
                            <a:rPr lang="en-US" altLang="ko-KR" sz="1100" dirty="0">
                              <a:highlight>
                                <a:srgbClr val="FFFF00"/>
                              </a:highlight>
                            </a:rPr>
                            <a:t>2</a:t>
                          </a:r>
                          <a:r>
                            <a:rPr lang="ko-KR" altLang="en-US" sz="1100" dirty="0">
                              <a:highlight>
                                <a:srgbClr val="FFFF00"/>
                              </a:highlight>
                            </a:rPr>
                            <a:t>종 오류 </a:t>
                          </a:r>
                          <a:r>
                            <a:rPr lang="en-US" altLang="ko-KR" sz="1100" dirty="0">
                              <a:highlight>
                                <a:srgbClr val="FFFF00"/>
                              </a:highlight>
                            </a:rPr>
                            <a:t>(</a:t>
                          </a:r>
                          <a14:m>
                            <m:oMath xmlns:m="http://schemas.openxmlformats.org/officeDocument/2006/math">
                              <m:r>
                                <a:rPr lang="ko-KR" altLang="en-US" sz="1100" i="1" smtClean="0">
                                  <a:highlight>
                                    <a:srgbClr val="FFFF00"/>
                                  </a:highlight>
                                  <a:latin typeface="Cambria Math" panose="02040503050406030204" pitchFamily="18" charset="0"/>
                                </a:rPr>
                                <m:t>𝛽</m:t>
                              </m:r>
                              <m:r>
                                <a:rPr lang="en-US" altLang="ko-KR" sz="1100" b="0" i="1" smtClean="0">
                                  <a:highlight>
                                    <a:srgbClr val="FFFF00"/>
                                  </a:highlight>
                                  <a:latin typeface="Cambria Math" panose="02040503050406030204" pitchFamily="18" charset="0"/>
                                </a:rPr>
                                <m:t>)</m:t>
                              </m:r>
                            </m:oMath>
                          </a14:m>
                          <a:endParaRPr lang="ko-KR" altLang="en-US" sz="1100" dirty="0">
                            <a:highlight>
                              <a:srgbClr val="FFFF00"/>
                            </a:highlight>
                          </a:endParaRPr>
                        </a:p>
                      </a:txBody>
                      <a:tcPr>
                        <a:solidFill>
                          <a:schemeClr val="accent6">
                            <a:lumMod val="60000"/>
                            <a:lumOff val="40000"/>
                          </a:schemeClr>
                        </a:solidFill>
                      </a:tcPr>
                    </a:tc>
                    <a:extLst>
                      <a:ext uri="{0D108BD9-81ED-4DB2-BD59-A6C34878D82A}">
                        <a16:rowId xmlns:a16="http://schemas.microsoft.com/office/drawing/2014/main" val="744585400"/>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dirty="0"/>
                            <a:t>귀무가설</a:t>
                          </a:r>
                          <a:r>
                            <a:rPr lang="en-US" altLang="ko-KR" sz="1100" dirty="0"/>
                            <a:t>(</a:t>
                          </a:r>
                          <a14:m>
                            <m:oMath xmlns:m="http://schemas.openxmlformats.org/officeDocument/2006/math">
                              <m:sSub>
                                <m:sSubPr>
                                  <m:ctrlPr>
                                    <a:rPr lang="en-US" altLang="ko-KR" sz="1100" i="1" smtClean="0">
                                      <a:latin typeface="Cambria Math" panose="02040503050406030204" pitchFamily="18" charset="0"/>
                                    </a:rPr>
                                  </m:ctrlPr>
                                </m:sSubPr>
                                <m:e>
                                  <m:r>
                                    <a:rPr lang="en-US" altLang="ko-KR" sz="1100" b="1" i="1" smtClean="0">
                                      <a:latin typeface="Cambria Math" panose="02040503050406030204" pitchFamily="18" charset="0"/>
                                    </a:rPr>
                                    <m:t>𝑯</m:t>
                                  </m:r>
                                </m:e>
                                <m:sub>
                                  <m:r>
                                    <a:rPr lang="en-US" altLang="ko-KR" sz="1100" b="1" i="1" smtClean="0">
                                      <a:latin typeface="Cambria Math" panose="02040503050406030204" pitchFamily="18" charset="0"/>
                                    </a:rPr>
                                    <m:t>𝟎</m:t>
                                  </m:r>
                                </m:sub>
                              </m:sSub>
                            </m:oMath>
                          </a14:m>
                          <a:r>
                            <a:rPr lang="en-US" altLang="ko-KR" sz="1100" dirty="0"/>
                            <a:t>) </a:t>
                          </a:r>
                        </a:p>
                        <a:p>
                          <a:pPr algn="ctr" latinLnBrk="1"/>
                          <a:r>
                            <a:rPr lang="ko-KR" altLang="en-US" sz="1100" dirty="0"/>
                            <a:t>기각</a:t>
                          </a:r>
                        </a:p>
                      </a:txBody>
                      <a:tcPr/>
                    </a:tc>
                    <a:tc>
                      <a:txBody>
                        <a:bodyPr/>
                        <a:lstStyle/>
                        <a:p>
                          <a:pPr algn="ctr" latinLnBrk="1"/>
                          <a:r>
                            <a:rPr lang="ko-KR" altLang="en-US" sz="1100" dirty="0">
                              <a:highlight>
                                <a:srgbClr val="FFFF00"/>
                              </a:highlight>
                            </a:rPr>
                            <a:t>제</a:t>
                          </a:r>
                          <a:r>
                            <a:rPr lang="en-US" altLang="ko-KR" sz="1100" dirty="0">
                              <a:highlight>
                                <a:srgbClr val="FFFF00"/>
                              </a:highlight>
                            </a:rPr>
                            <a:t>1</a:t>
                          </a:r>
                          <a:r>
                            <a:rPr lang="ko-KR" altLang="en-US" sz="1100" dirty="0">
                              <a:highlight>
                                <a:srgbClr val="FFFF00"/>
                              </a:highlight>
                            </a:rPr>
                            <a:t>종 오류 </a:t>
                          </a:r>
                          <a:r>
                            <a:rPr lang="en-US" altLang="ko-KR" sz="1100" dirty="0">
                              <a:highlight>
                                <a:srgbClr val="FFFF00"/>
                              </a:highlight>
                            </a:rPr>
                            <a:t>(</a:t>
                          </a:r>
                          <a14:m>
                            <m:oMath xmlns:m="http://schemas.openxmlformats.org/officeDocument/2006/math">
                              <m:r>
                                <a:rPr lang="ko-KR" altLang="en-US" sz="1100" i="1" smtClean="0">
                                  <a:highlight>
                                    <a:srgbClr val="FFFF00"/>
                                  </a:highlight>
                                  <a:latin typeface="Cambria Math" panose="02040503050406030204" pitchFamily="18" charset="0"/>
                                </a:rPr>
                                <m:t>𝛼</m:t>
                              </m:r>
                              <m:r>
                                <a:rPr lang="en-US" altLang="ko-KR" sz="1100" b="0" i="1" smtClean="0">
                                  <a:highlight>
                                    <a:srgbClr val="FFFF00"/>
                                  </a:highlight>
                                  <a:latin typeface="Cambria Math" panose="02040503050406030204" pitchFamily="18" charset="0"/>
                                </a:rPr>
                                <m:t>)</m:t>
                              </m:r>
                            </m:oMath>
                          </a14:m>
                          <a:endParaRPr lang="ko-KR" altLang="en-US" sz="1100" dirty="0">
                            <a:highlight>
                              <a:srgbClr val="FFFF00"/>
                            </a:highlight>
                          </a:endParaRPr>
                        </a:p>
                      </a:txBody>
                      <a:tcPr>
                        <a:solidFill>
                          <a:schemeClr val="accent6">
                            <a:lumMod val="60000"/>
                            <a:lumOff val="40000"/>
                          </a:schemeClr>
                        </a:solidFill>
                      </a:tcPr>
                    </a:tc>
                    <a:tc>
                      <a:txBody>
                        <a:bodyPr/>
                        <a:lstStyle/>
                        <a:p>
                          <a:pPr algn="ctr" latinLnBrk="1"/>
                          <a:r>
                            <a:rPr lang="ko-KR" altLang="en-US" sz="1100" dirty="0"/>
                            <a:t>옳은 결정</a:t>
                          </a:r>
                          <a:endParaRPr lang="en-US" altLang="ko-KR" sz="1100" dirty="0"/>
                        </a:p>
                        <a:p>
                          <a:pPr algn="ctr" latinLnBrk="1"/>
                          <a:r>
                            <a:rPr lang="en-US" altLang="ko-KR" sz="1100" dirty="0"/>
                            <a:t>(</a:t>
                          </a:r>
                          <a:r>
                            <a:rPr lang="ko-KR" altLang="en-US" sz="1100" dirty="0" err="1"/>
                            <a:t>검정력</a:t>
                          </a:r>
                          <a:r>
                            <a:rPr lang="ko-KR" altLang="en-US" sz="1100" dirty="0"/>
                            <a:t> </a:t>
                          </a:r>
                          <a:r>
                            <a:rPr lang="en-US" altLang="ko-KR" sz="1100" dirty="0"/>
                            <a:t>= 1- </a:t>
                          </a:r>
                          <a14:m>
                            <m:oMath xmlns:m="http://schemas.openxmlformats.org/officeDocument/2006/math">
                              <m:r>
                                <a:rPr lang="ko-KR" altLang="en-US" sz="1100" i="1" smtClean="0">
                                  <a:latin typeface="Cambria Math" panose="02040503050406030204" pitchFamily="18" charset="0"/>
                                </a:rPr>
                                <m:t>𝛽</m:t>
                              </m:r>
                            </m:oMath>
                          </a14:m>
                          <a:r>
                            <a:rPr lang="en-US" altLang="ko-KR" sz="1100" dirty="0"/>
                            <a:t>)</a:t>
                          </a:r>
                          <a:endParaRPr lang="ko-KR" altLang="en-US" sz="1100" dirty="0"/>
                        </a:p>
                      </a:txBody>
                      <a:tcPr/>
                    </a:tc>
                    <a:extLst>
                      <a:ext uri="{0D108BD9-81ED-4DB2-BD59-A6C34878D82A}">
                        <a16:rowId xmlns:a16="http://schemas.microsoft.com/office/drawing/2014/main" val="3658971277"/>
                      </a:ext>
                    </a:extLst>
                  </a:tr>
                </a:tbl>
              </a:graphicData>
            </a:graphic>
          </p:graphicFrame>
        </mc:Choice>
        <mc:Fallback xmlns="">
          <p:graphicFrame>
            <p:nvGraphicFramePr>
              <p:cNvPr id="11" name="표 10">
                <a:extLst>
                  <a:ext uri="{FF2B5EF4-FFF2-40B4-BE49-F238E27FC236}">
                    <a16:creationId xmlns:a16="http://schemas.microsoft.com/office/drawing/2014/main" id="{67A4A52B-08AC-44F7-ABA0-7A0D33DD07C6}"/>
                  </a:ext>
                </a:extLst>
              </p:cNvPr>
              <p:cNvGraphicFramePr>
                <a:graphicFrameLocks noGrp="1"/>
              </p:cNvGraphicFramePr>
              <p:nvPr/>
            </p:nvGraphicFramePr>
            <p:xfrm>
              <a:off x="443643" y="4772449"/>
              <a:ext cx="7600929" cy="1280160"/>
            </p:xfrm>
            <a:graphic>
              <a:graphicData uri="http://schemas.openxmlformats.org/drawingml/2006/table">
                <a:tbl>
                  <a:tblPr firstRow="1" bandRow="1">
                    <a:tableStyleId>{5C22544A-7EE6-4342-B048-85BDC9FD1C3A}</a:tableStyleId>
                  </a:tblPr>
                  <a:tblGrid>
                    <a:gridCol w="2533643">
                      <a:extLst>
                        <a:ext uri="{9D8B030D-6E8A-4147-A177-3AD203B41FA5}">
                          <a16:colId xmlns:a16="http://schemas.microsoft.com/office/drawing/2014/main" val="1726265628"/>
                        </a:ext>
                      </a:extLst>
                    </a:gridCol>
                    <a:gridCol w="2533643">
                      <a:extLst>
                        <a:ext uri="{9D8B030D-6E8A-4147-A177-3AD203B41FA5}">
                          <a16:colId xmlns:a16="http://schemas.microsoft.com/office/drawing/2014/main" val="1708178613"/>
                        </a:ext>
                      </a:extLst>
                    </a:gridCol>
                    <a:gridCol w="2533643">
                      <a:extLst>
                        <a:ext uri="{9D8B030D-6E8A-4147-A177-3AD203B41FA5}">
                          <a16:colId xmlns:a16="http://schemas.microsoft.com/office/drawing/2014/main" val="1071425511"/>
                        </a:ext>
                      </a:extLst>
                    </a:gridCol>
                  </a:tblGrid>
                  <a:tr h="426720">
                    <a:tc>
                      <a:txBody>
                        <a:bodyPr/>
                        <a:lstStyle/>
                        <a:p>
                          <a:pPr algn="ctr" latinLnBrk="1"/>
                          <a:r>
                            <a:rPr lang="en-US" altLang="ko-KR" sz="1100" dirty="0"/>
                            <a:t>                </a:t>
                          </a:r>
                          <a:r>
                            <a:rPr lang="ko-KR" altLang="en-US" sz="1100" dirty="0"/>
                            <a:t>실제</a:t>
                          </a:r>
                          <a:endParaRPr lang="en-US" altLang="ko-KR" sz="1100" dirty="0"/>
                        </a:p>
                        <a:p>
                          <a:pPr algn="ctr" latinLnBrk="1"/>
                          <a:r>
                            <a:rPr lang="ko-KR" altLang="en-US" sz="1100" dirty="0"/>
                            <a:t>통계 결정</a:t>
                          </a:r>
                        </a:p>
                      </a:txBody>
                      <a:tcPr/>
                    </a:tc>
                    <a:tc>
                      <a:txBody>
                        <a:bodyPr/>
                        <a:lstStyle/>
                        <a:p>
                          <a:endParaRPr lang="ko-KR"/>
                        </a:p>
                      </a:txBody>
                      <a:tcPr>
                        <a:blipFill>
                          <a:blip r:embed="rId8"/>
                          <a:stretch>
                            <a:fillRect l="-100240" t="-1429" r="-100962" b="-212857"/>
                          </a:stretch>
                        </a:blipFill>
                      </a:tcPr>
                    </a:tc>
                    <a:tc>
                      <a:txBody>
                        <a:bodyPr/>
                        <a:lstStyle/>
                        <a:p>
                          <a:endParaRPr lang="ko-KR"/>
                        </a:p>
                      </a:txBody>
                      <a:tcPr>
                        <a:blipFill>
                          <a:blip r:embed="rId8"/>
                          <a:stretch>
                            <a:fillRect l="-200240" t="-1429" r="-962" b="-212857"/>
                          </a:stretch>
                        </a:blipFill>
                      </a:tcPr>
                    </a:tc>
                    <a:extLst>
                      <a:ext uri="{0D108BD9-81ED-4DB2-BD59-A6C34878D82A}">
                        <a16:rowId xmlns:a16="http://schemas.microsoft.com/office/drawing/2014/main" val="4186486847"/>
                      </a:ext>
                    </a:extLst>
                  </a:tr>
                  <a:tr h="426720">
                    <a:tc>
                      <a:txBody>
                        <a:bodyPr/>
                        <a:lstStyle/>
                        <a:p>
                          <a:endParaRPr lang="ko-KR"/>
                        </a:p>
                      </a:txBody>
                      <a:tcPr>
                        <a:blipFill>
                          <a:blip r:embed="rId8"/>
                          <a:stretch>
                            <a:fillRect l="-240" t="-100000" r="-200962" b="-109859"/>
                          </a:stretch>
                        </a:blipFill>
                      </a:tcPr>
                    </a:tc>
                    <a:tc>
                      <a:txBody>
                        <a:bodyPr/>
                        <a:lstStyle/>
                        <a:p>
                          <a:pPr algn="ctr" latinLnBrk="1"/>
                          <a:r>
                            <a:rPr lang="ko-KR" altLang="en-US" sz="1100" dirty="0"/>
                            <a:t>옳은 결정</a:t>
                          </a:r>
                        </a:p>
                      </a:txBody>
                      <a:tcPr/>
                    </a:tc>
                    <a:tc>
                      <a:txBody>
                        <a:bodyPr/>
                        <a:lstStyle/>
                        <a:p>
                          <a:endParaRPr lang="ko-KR"/>
                        </a:p>
                      </a:txBody>
                      <a:tcPr>
                        <a:blipFill>
                          <a:blip r:embed="rId8"/>
                          <a:stretch>
                            <a:fillRect l="-200240" t="-100000" r="-962" b="-109859"/>
                          </a:stretch>
                        </a:blipFill>
                      </a:tcPr>
                    </a:tc>
                    <a:extLst>
                      <a:ext uri="{0D108BD9-81ED-4DB2-BD59-A6C34878D82A}">
                        <a16:rowId xmlns:a16="http://schemas.microsoft.com/office/drawing/2014/main" val="744585400"/>
                      </a:ext>
                    </a:extLst>
                  </a:tr>
                  <a:tr h="426720">
                    <a:tc>
                      <a:txBody>
                        <a:bodyPr/>
                        <a:lstStyle/>
                        <a:p>
                          <a:endParaRPr lang="ko-KR"/>
                        </a:p>
                      </a:txBody>
                      <a:tcPr>
                        <a:blipFill>
                          <a:blip r:embed="rId8"/>
                          <a:stretch>
                            <a:fillRect l="-240" t="-202857" r="-200962" b="-11429"/>
                          </a:stretch>
                        </a:blipFill>
                      </a:tcPr>
                    </a:tc>
                    <a:tc>
                      <a:txBody>
                        <a:bodyPr/>
                        <a:lstStyle/>
                        <a:p>
                          <a:endParaRPr lang="ko-KR"/>
                        </a:p>
                      </a:txBody>
                      <a:tcPr>
                        <a:blipFill>
                          <a:blip r:embed="rId8"/>
                          <a:stretch>
                            <a:fillRect l="-100240" t="-202857" r="-100962" b="-11429"/>
                          </a:stretch>
                        </a:blipFill>
                      </a:tcPr>
                    </a:tc>
                    <a:tc>
                      <a:txBody>
                        <a:bodyPr/>
                        <a:lstStyle/>
                        <a:p>
                          <a:endParaRPr lang="ko-KR"/>
                        </a:p>
                      </a:txBody>
                      <a:tcPr>
                        <a:blipFill>
                          <a:blip r:embed="rId8"/>
                          <a:stretch>
                            <a:fillRect l="-200240" t="-202857" r="-962" b="-11429"/>
                          </a:stretch>
                        </a:blipFill>
                      </a:tcPr>
                    </a:tc>
                    <a:extLst>
                      <a:ext uri="{0D108BD9-81ED-4DB2-BD59-A6C34878D82A}">
                        <a16:rowId xmlns:a16="http://schemas.microsoft.com/office/drawing/2014/main" val="3658971277"/>
                      </a:ext>
                    </a:extLst>
                  </a:tr>
                </a:tbl>
              </a:graphicData>
            </a:graphic>
          </p:graphicFrame>
        </mc:Fallback>
      </mc:AlternateContent>
      <p:sp>
        <p:nvSpPr>
          <p:cNvPr id="12" name="제목 1">
            <a:extLst>
              <a:ext uri="{FF2B5EF4-FFF2-40B4-BE49-F238E27FC236}">
                <a16:creationId xmlns:a16="http://schemas.microsoft.com/office/drawing/2014/main" id="{D0AC30BF-0796-49DC-B1FA-C5F8B4358631}"/>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사전 준비 </a:t>
            </a:r>
            <a:endParaRPr lang="ko-KR" altLang="en-US" sz="1500" dirty="0"/>
          </a:p>
        </p:txBody>
      </p:sp>
      <p:sp>
        <p:nvSpPr>
          <p:cNvPr id="14" name="TextBox 13">
            <a:extLst>
              <a:ext uri="{FF2B5EF4-FFF2-40B4-BE49-F238E27FC236}">
                <a16:creationId xmlns:a16="http://schemas.microsoft.com/office/drawing/2014/main" id="{FC75A189-A94A-45D0-99DD-0591C030F048}"/>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10700194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a:extLst>
              <a:ext uri="{FF2B5EF4-FFF2-40B4-BE49-F238E27FC236}">
                <a16:creationId xmlns:a16="http://schemas.microsoft.com/office/drawing/2014/main" id="{F9B330E6-AD3D-45FC-9494-F070458246F1}"/>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6" name="TextBox 25">
            <a:extLst>
              <a:ext uri="{FF2B5EF4-FFF2-40B4-BE49-F238E27FC236}">
                <a16:creationId xmlns:a16="http://schemas.microsoft.com/office/drawing/2014/main" id="{39556444-7182-469D-8E67-5D31D93DB2F5}"/>
              </a:ext>
            </a:extLst>
          </p:cNvPr>
          <p:cNvSpPr txBox="1"/>
          <p:nvPr/>
        </p:nvSpPr>
        <p:spPr>
          <a:xfrm>
            <a:off x="6992888" y="136525"/>
            <a:ext cx="2016224"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로지스틱 회귀분석 이슈</a:t>
            </a:r>
          </a:p>
        </p:txBody>
      </p:sp>
      <p:sp>
        <p:nvSpPr>
          <p:cNvPr id="27" name="직사각형 26">
            <a:extLst>
              <a:ext uri="{FF2B5EF4-FFF2-40B4-BE49-F238E27FC236}">
                <a16:creationId xmlns:a16="http://schemas.microsoft.com/office/drawing/2014/main" id="{5E9C54AE-74C0-426C-9583-BDB490E39F29}"/>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
        <p:nvSpPr>
          <p:cNvPr id="28" name="TextBox 27">
            <a:extLst>
              <a:ext uri="{FF2B5EF4-FFF2-40B4-BE49-F238E27FC236}">
                <a16:creationId xmlns:a16="http://schemas.microsoft.com/office/drawing/2014/main" id="{9E6B3CF2-2F9B-4029-B7E9-2EF152FD2345}"/>
              </a:ext>
            </a:extLst>
          </p:cNvPr>
          <p:cNvSpPr txBox="1"/>
          <p:nvPr/>
        </p:nvSpPr>
        <p:spPr>
          <a:xfrm>
            <a:off x="3338550" y="397161"/>
            <a:ext cx="2520280" cy="369332"/>
          </a:xfrm>
          <a:prstGeom prst="rect">
            <a:avLst/>
          </a:prstGeom>
          <a:solidFill>
            <a:schemeClr val="bg1"/>
          </a:solidFill>
          <a:ln>
            <a:solidFill>
              <a:schemeClr val="bg1"/>
            </a:solidFill>
          </a:ln>
        </p:spPr>
        <p:txBody>
          <a:bodyPr wrap="square" rtlCol="0">
            <a:spAutoFit/>
          </a:bodyPr>
          <a:lstStyle/>
          <a:p>
            <a:r>
              <a:rPr kumimoji="1" lang="en-US" altLang="ko-Kore-KR" dirty="0"/>
              <a:t>Hyper</a:t>
            </a:r>
            <a:r>
              <a:rPr kumimoji="1" lang="en-US" altLang="ko-KR" dirty="0"/>
              <a:t>-</a:t>
            </a:r>
            <a:r>
              <a:rPr kumimoji="1" lang="en-US" altLang="ko-Kore-KR" dirty="0"/>
              <a:t>Parameter </a:t>
            </a:r>
            <a:r>
              <a:rPr kumimoji="1" lang="ko-KR" altLang="en-US" dirty="0"/>
              <a:t>조절</a:t>
            </a:r>
            <a:endParaRPr kumimoji="1" lang="ko-Kore-KR" altLang="en-US" dirty="0"/>
          </a:p>
        </p:txBody>
      </p:sp>
      <p:sp>
        <p:nvSpPr>
          <p:cNvPr id="6" name="TextBox 5">
            <a:extLst>
              <a:ext uri="{FF2B5EF4-FFF2-40B4-BE49-F238E27FC236}">
                <a16:creationId xmlns:a16="http://schemas.microsoft.com/office/drawing/2014/main" id="{04520FA6-5A58-3CF4-12C3-5C885346932A}"/>
              </a:ext>
            </a:extLst>
          </p:cNvPr>
          <p:cNvSpPr txBox="1"/>
          <p:nvPr/>
        </p:nvSpPr>
        <p:spPr>
          <a:xfrm>
            <a:off x="895879" y="1004575"/>
            <a:ext cx="3018519" cy="300082"/>
          </a:xfrm>
          <a:prstGeom prst="rect">
            <a:avLst/>
          </a:prstGeom>
          <a:noFill/>
          <a:ln>
            <a:solidFill>
              <a:schemeClr val="accent1"/>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ko-KR" altLang="en-US" sz="1350" dirty="0"/>
              <a:t>로지스틱 회귀분석의 </a:t>
            </a:r>
            <a:r>
              <a:rPr kumimoji="1" lang="en-US" altLang="ko-Kore-KR" sz="1350" dirty="0"/>
              <a:t>Hyper</a:t>
            </a:r>
            <a:r>
              <a:rPr kumimoji="1" lang="en-US" altLang="ko-KR" sz="1350" dirty="0"/>
              <a:t>-</a:t>
            </a:r>
            <a:r>
              <a:rPr kumimoji="1" lang="en-US" altLang="ko-Kore-KR" sz="1350" dirty="0"/>
              <a:t>Parameter</a:t>
            </a:r>
            <a:endParaRPr kumimoji="1" lang="ko-Kore-KR" altLang="en-US" sz="1350" dirty="0"/>
          </a:p>
        </p:txBody>
      </p:sp>
      <p:sp>
        <p:nvSpPr>
          <p:cNvPr id="7" name="바닥글 개체 틀 1">
            <a:extLst>
              <a:ext uri="{FF2B5EF4-FFF2-40B4-BE49-F238E27FC236}">
                <a16:creationId xmlns:a16="http://schemas.microsoft.com/office/drawing/2014/main" id="{646B71B8-94C2-2504-EE8B-A4D88E32E3C1}"/>
              </a:ext>
            </a:extLst>
          </p:cNvPr>
          <p:cNvSpPr>
            <a:spLocks noGrp="1"/>
          </p:cNvSpPr>
          <p:nvPr/>
        </p:nvSpPr>
        <p:spPr>
          <a:xfrm>
            <a:off x="3072657" y="6322928"/>
            <a:ext cx="3086100" cy="273844"/>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a:t>UBION PBL- FBA</a:t>
            </a:r>
            <a:endParaRPr lang="ko-KR" altLang="en-US" dirty="0"/>
          </a:p>
        </p:txBody>
      </p:sp>
      <p:sp>
        <p:nvSpPr>
          <p:cNvPr id="8" name="TextBox 7">
            <a:extLst>
              <a:ext uri="{FF2B5EF4-FFF2-40B4-BE49-F238E27FC236}">
                <a16:creationId xmlns:a16="http://schemas.microsoft.com/office/drawing/2014/main" id="{3251D7DF-F295-068F-0030-9FDFCC4BE5BB}"/>
              </a:ext>
            </a:extLst>
          </p:cNvPr>
          <p:cNvSpPr txBox="1"/>
          <p:nvPr/>
        </p:nvSpPr>
        <p:spPr>
          <a:xfrm>
            <a:off x="895879" y="1428968"/>
            <a:ext cx="1691489" cy="253916"/>
          </a:xfrm>
          <a:prstGeom prst="rect">
            <a:avLst/>
          </a:prstGeom>
          <a:noFill/>
          <a:ln>
            <a:solidFill>
              <a:schemeClr val="accent1"/>
            </a:solid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KR" sz="1050" b="1" dirty="0"/>
              <a:t>2.</a:t>
            </a:r>
            <a:r>
              <a:rPr kumimoji="1" lang="ko-KR" altLang="en-US" sz="1050" b="1" dirty="0"/>
              <a:t> </a:t>
            </a:r>
            <a:r>
              <a:rPr kumimoji="1" lang="en-US" altLang="ko-KR" sz="1050" b="1" dirty="0"/>
              <a:t>Grid Search CV</a:t>
            </a:r>
            <a:r>
              <a:rPr kumimoji="1" lang="ko-KR" altLang="en-US" sz="1050" b="1" dirty="0"/>
              <a:t> 순서도</a:t>
            </a:r>
            <a:endParaRPr kumimoji="1" lang="ko-Kore-KR" altLang="en-US" sz="1050" b="1" dirty="0"/>
          </a:p>
        </p:txBody>
      </p:sp>
      <p:grpSp>
        <p:nvGrpSpPr>
          <p:cNvPr id="9" name="그룹 8">
            <a:extLst>
              <a:ext uri="{FF2B5EF4-FFF2-40B4-BE49-F238E27FC236}">
                <a16:creationId xmlns:a16="http://schemas.microsoft.com/office/drawing/2014/main" id="{A01B5D17-9F34-E9EA-E191-E940E59E1CEB}"/>
              </a:ext>
            </a:extLst>
          </p:cNvPr>
          <p:cNvGrpSpPr/>
          <p:nvPr/>
        </p:nvGrpSpPr>
        <p:grpSpPr>
          <a:xfrm>
            <a:off x="895879" y="2128812"/>
            <a:ext cx="6452125" cy="2993974"/>
            <a:chOff x="1765670" y="2477478"/>
            <a:chExt cx="8602833" cy="3233814"/>
          </a:xfrm>
        </p:grpSpPr>
        <p:pic>
          <p:nvPicPr>
            <p:cNvPr id="10" name="그림 9">
              <a:extLst>
                <a:ext uri="{FF2B5EF4-FFF2-40B4-BE49-F238E27FC236}">
                  <a16:creationId xmlns:a16="http://schemas.microsoft.com/office/drawing/2014/main" id="{87F5D54F-41E3-A79B-AB2C-8C83E20DAD4B}"/>
                </a:ext>
              </a:extLst>
            </p:cNvPr>
            <p:cNvPicPr>
              <a:picLocks noChangeAspect="1"/>
            </p:cNvPicPr>
            <p:nvPr/>
          </p:nvPicPr>
          <p:blipFill>
            <a:blip r:embed="rId2"/>
            <a:stretch>
              <a:fillRect/>
            </a:stretch>
          </p:blipFill>
          <p:spPr>
            <a:xfrm>
              <a:off x="4919526" y="2477478"/>
              <a:ext cx="5062592" cy="3233814"/>
            </a:xfrm>
            <a:prstGeom prst="rect">
              <a:avLst/>
            </a:prstGeom>
            <a:ln>
              <a:noFill/>
            </a:ln>
          </p:spPr>
        </p:pic>
        <p:sp>
          <p:nvSpPr>
            <p:cNvPr id="11" name="TextBox 11">
              <a:extLst>
                <a:ext uri="{FF2B5EF4-FFF2-40B4-BE49-F238E27FC236}">
                  <a16:creationId xmlns:a16="http://schemas.microsoft.com/office/drawing/2014/main" id="{A6178F3C-0186-D548-B26B-ABAB1760D1AD}"/>
                </a:ext>
              </a:extLst>
            </p:cNvPr>
            <p:cNvSpPr txBox="1"/>
            <p:nvPr/>
          </p:nvSpPr>
          <p:spPr>
            <a:xfrm>
              <a:off x="2743930" y="2477478"/>
              <a:ext cx="2255319" cy="430887"/>
            </a:xfrm>
            <a:prstGeom prst="rect">
              <a:avLst/>
            </a:prstGeom>
            <a:noFill/>
            <a:ln>
              <a:no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ko-Kore-KR" altLang="en-US" sz="750" b="1" dirty="0">
                  <a:solidFill>
                    <a:srgbClr val="0070C0"/>
                  </a:solidFill>
                </a:rPr>
                <a:t>파라미터</a:t>
              </a:r>
              <a:r>
                <a:rPr kumimoji="1" lang="ko-KR" altLang="en-US" sz="750" b="1" dirty="0">
                  <a:solidFill>
                    <a:srgbClr val="0070C0"/>
                  </a:solidFill>
                </a:rPr>
                <a:t> 설정 </a:t>
              </a:r>
              <a:r>
                <a:rPr kumimoji="1" lang="en-US" altLang="ko-KR" sz="750" b="1" dirty="0">
                  <a:solidFill>
                    <a:srgbClr val="0070C0"/>
                  </a:solidFill>
                </a:rPr>
                <a:t>(</a:t>
              </a:r>
              <a:r>
                <a:rPr kumimoji="1" lang="ko-KR" altLang="en-US" sz="750" b="1" dirty="0">
                  <a:solidFill>
                    <a:srgbClr val="0070C0"/>
                  </a:solidFill>
                </a:rPr>
                <a:t>규제항목</a:t>
              </a:r>
              <a:r>
                <a:rPr kumimoji="1" lang="en-US" altLang="ko-KR" sz="750" b="1" dirty="0">
                  <a:solidFill>
                    <a:srgbClr val="0070C0"/>
                  </a:solidFill>
                </a:rPr>
                <a:t>,</a:t>
              </a:r>
              <a:r>
                <a:rPr kumimoji="1" lang="ko-KR" altLang="en-US" sz="750" b="1" dirty="0">
                  <a:solidFill>
                    <a:srgbClr val="0070C0"/>
                  </a:solidFill>
                </a:rPr>
                <a:t> 규제강도</a:t>
              </a:r>
              <a:r>
                <a:rPr kumimoji="1" lang="en-US" altLang="ko-KR" sz="750" b="1" dirty="0">
                  <a:solidFill>
                    <a:srgbClr val="0070C0"/>
                  </a:solidFill>
                </a:rPr>
                <a:t>)</a:t>
              </a:r>
            </a:p>
            <a:p>
              <a:r>
                <a:rPr kumimoji="1" lang="ko-KR" altLang="en-US" sz="750" b="1" dirty="0">
                  <a:solidFill>
                    <a:srgbClr val="0070C0"/>
                  </a:solidFill>
                </a:rPr>
                <a:t>참고</a:t>
              </a:r>
              <a:r>
                <a:rPr kumimoji="1" lang="en-US" altLang="ko-KR" sz="750" b="1" dirty="0">
                  <a:solidFill>
                    <a:srgbClr val="0070C0"/>
                  </a:solidFill>
                </a:rPr>
                <a:t>)</a:t>
              </a:r>
              <a:r>
                <a:rPr kumimoji="1" lang="ko-KR" altLang="en-US" sz="750" b="1" dirty="0">
                  <a:solidFill>
                    <a:srgbClr val="0070C0"/>
                  </a:solidFill>
                </a:rPr>
                <a:t> 모델별로 상이한 적용</a:t>
              </a:r>
              <a:endParaRPr kumimoji="1" lang="ko-Kore-KR" altLang="en-US" sz="750" b="1" dirty="0">
                <a:solidFill>
                  <a:srgbClr val="0070C0"/>
                </a:solidFill>
              </a:endParaRPr>
            </a:p>
          </p:txBody>
        </p:sp>
        <p:sp>
          <p:nvSpPr>
            <p:cNvPr id="12" name="TextBox 17">
              <a:extLst>
                <a:ext uri="{FF2B5EF4-FFF2-40B4-BE49-F238E27FC236}">
                  <a16:creationId xmlns:a16="http://schemas.microsoft.com/office/drawing/2014/main" id="{18867E18-1F89-2097-9033-B79C90CC53A1}"/>
                </a:ext>
              </a:extLst>
            </p:cNvPr>
            <p:cNvSpPr txBox="1"/>
            <p:nvPr/>
          </p:nvSpPr>
          <p:spPr>
            <a:xfrm>
              <a:off x="8536378" y="2477478"/>
              <a:ext cx="1832125" cy="276999"/>
            </a:xfrm>
            <a:prstGeom prst="rect">
              <a:avLst/>
            </a:prstGeom>
            <a:noFill/>
            <a:ln>
              <a:no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ko-Kore-KR" altLang="en-US" sz="750" b="1" dirty="0">
                  <a:solidFill>
                    <a:srgbClr val="0070C0"/>
                  </a:solidFill>
                </a:rPr>
                <a:t>데이터</a:t>
              </a:r>
              <a:r>
                <a:rPr kumimoji="1" lang="ko-KR" altLang="en-US" sz="750" b="1" dirty="0">
                  <a:solidFill>
                    <a:srgbClr val="0070C0"/>
                  </a:solidFill>
                </a:rPr>
                <a:t> 분할</a:t>
              </a:r>
              <a:r>
                <a:rPr kumimoji="1" lang="en-US" altLang="ko-KR" sz="750" b="1" dirty="0">
                  <a:solidFill>
                    <a:srgbClr val="0070C0"/>
                  </a:solidFill>
                </a:rPr>
                <a:t>(</a:t>
              </a:r>
              <a:r>
                <a:rPr kumimoji="1" lang="en-US" altLang="ko-KR" sz="750" b="1" dirty="0" err="1">
                  <a:solidFill>
                    <a:srgbClr val="0070C0"/>
                  </a:solidFill>
                </a:rPr>
                <a:t>train_test_split</a:t>
              </a:r>
              <a:r>
                <a:rPr kumimoji="1" lang="en-US" altLang="ko-KR" sz="750" b="1" dirty="0">
                  <a:solidFill>
                    <a:srgbClr val="0070C0"/>
                  </a:solidFill>
                </a:rPr>
                <a:t>)</a:t>
              </a:r>
              <a:endParaRPr kumimoji="1" lang="ko-Kore-KR" altLang="en-US" sz="750" b="1" dirty="0">
                <a:solidFill>
                  <a:srgbClr val="0070C0"/>
                </a:solidFill>
              </a:endParaRPr>
            </a:p>
          </p:txBody>
        </p:sp>
        <p:pic>
          <p:nvPicPr>
            <p:cNvPr id="13" name="그림 12" descr="건물이(가) 표시된 사진&#10;&#10;자동 생성된 설명">
              <a:extLst>
                <a:ext uri="{FF2B5EF4-FFF2-40B4-BE49-F238E27FC236}">
                  <a16:creationId xmlns:a16="http://schemas.microsoft.com/office/drawing/2014/main" id="{EB8AFB02-ABED-C3FC-DFCF-6B2D080D1D14}"/>
                </a:ext>
              </a:extLst>
            </p:cNvPr>
            <p:cNvPicPr>
              <a:picLocks noChangeAspect="1"/>
            </p:cNvPicPr>
            <p:nvPr/>
          </p:nvPicPr>
          <p:blipFill rotWithShape="1">
            <a:blip r:embed="rId3"/>
            <a:srcRect r="17984"/>
            <a:stretch/>
          </p:blipFill>
          <p:spPr>
            <a:xfrm>
              <a:off x="1765670" y="3598171"/>
              <a:ext cx="3493131" cy="831285"/>
            </a:xfrm>
            <a:prstGeom prst="rect">
              <a:avLst/>
            </a:prstGeom>
            <a:ln>
              <a:noFill/>
            </a:ln>
          </p:spPr>
        </p:pic>
        <p:sp>
          <p:nvSpPr>
            <p:cNvPr id="14" name="TextBox 28">
              <a:extLst>
                <a:ext uri="{FF2B5EF4-FFF2-40B4-BE49-F238E27FC236}">
                  <a16:creationId xmlns:a16="http://schemas.microsoft.com/office/drawing/2014/main" id="{43EE18FD-DBFB-3113-47B0-0D3AA47C515D}"/>
                </a:ext>
              </a:extLst>
            </p:cNvPr>
            <p:cNvSpPr txBox="1"/>
            <p:nvPr/>
          </p:nvSpPr>
          <p:spPr>
            <a:xfrm>
              <a:off x="5095793" y="5057971"/>
              <a:ext cx="1753045" cy="276999"/>
            </a:xfrm>
            <a:prstGeom prst="rect">
              <a:avLst/>
            </a:prstGeom>
            <a:noFill/>
            <a:ln>
              <a:no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ko-Kore-KR" altLang="en-US" sz="750" b="1" dirty="0">
                  <a:solidFill>
                    <a:srgbClr val="0070C0"/>
                  </a:solidFill>
                </a:rPr>
                <a:t>최적의</a:t>
              </a:r>
              <a:r>
                <a:rPr kumimoji="1" lang="ko-KR" altLang="en-US" sz="750" b="1" dirty="0">
                  <a:solidFill>
                    <a:srgbClr val="0070C0"/>
                  </a:solidFill>
                </a:rPr>
                <a:t> 파라미터 조합 도출</a:t>
              </a:r>
              <a:endParaRPr kumimoji="1" lang="ko-Kore-KR" altLang="en-US" sz="750" b="1" dirty="0">
                <a:solidFill>
                  <a:srgbClr val="0070C0"/>
                </a:solidFill>
              </a:endParaRPr>
            </a:p>
          </p:txBody>
        </p:sp>
        <p:sp>
          <p:nvSpPr>
            <p:cNvPr id="15" name="TextBox 29">
              <a:extLst>
                <a:ext uri="{FF2B5EF4-FFF2-40B4-BE49-F238E27FC236}">
                  <a16:creationId xmlns:a16="http://schemas.microsoft.com/office/drawing/2014/main" id="{B43018E4-6D19-B152-669D-DD18453F98D6}"/>
                </a:ext>
              </a:extLst>
            </p:cNvPr>
            <p:cNvSpPr txBox="1"/>
            <p:nvPr/>
          </p:nvSpPr>
          <p:spPr>
            <a:xfrm>
              <a:off x="7332754" y="5057969"/>
              <a:ext cx="1103295" cy="276999"/>
            </a:xfrm>
            <a:prstGeom prst="rect">
              <a:avLst/>
            </a:prstGeom>
            <a:noFill/>
            <a:ln>
              <a:no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en-US" altLang="ko-Kore-KR" sz="750" b="1" dirty="0">
                  <a:solidFill>
                    <a:srgbClr val="0070C0"/>
                  </a:solidFill>
                </a:rPr>
                <a:t>Train data refit</a:t>
              </a:r>
              <a:endParaRPr kumimoji="1" lang="ko-Kore-KR" altLang="en-US" sz="750" b="1" dirty="0">
                <a:solidFill>
                  <a:srgbClr val="0070C0"/>
                </a:solidFill>
              </a:endParaRPr>
            </a:p>
          </p:txBody>
        </p:sp>
        <p:sp>
          <p:nvSpPr>
            <p:cNvPr id="16" name="TextBox 30">
              <a:extLst>
                <a:ext uri="{FF2B5EF4-FFF2-40B4-BE49-F238E27FC236}">
                  <a16:creationId xmlns:a16="http://schemas.microsoft.com/office/drawing/2014/main" id="{DA8FB57B-813E-6D06-31C8-672D08C856B0}"/>
                </a:ext>
              </a:extLst>
            </p:cNvPr>
            <p:cNvSpPr txBox="1"/>
            <p:nvPr/>
          </p:nvSpPr>
          <p:spPr>
            <a:xfrm>
              <a:off x="8684968" y="5068049"/>
              <a:ext cx="1368324" cy="276999"/>
            </a:xfrm>
            <a:prstGeom prst="rect">
              <a:avLst/>
            </a:prstGeom>
            <a:noFill/>
            <a:ln>
              <a:no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ko-Kore-KR" altLang="en-US" sz="750" b="1" dirty="0">
                  <a:solidFill>
                    <a:srgbClr val="0070C0"/>
                  </a:solidFill>
                </a:rPr>
                <a:t>최종</a:t>
              </a:r>
              <a:r>
                <a:rPr kumimoji="1" lang="ko-KR" altLang="en-US" sz="750" b="1" dirty="0">
                  <a:solidFill>
                    <a:srgbClr val="0070C0"/>
                  </a:solidFill>
                </a:rPr>
                <a:t> 모델 평가 수행</a:t>
              </a:r>
              <a:endParaRPr kumimoji="1" lang="ko-Kore-KR" altLang="en-US" sz="750" b="1" dirty="0">
                <a:solidFill>
                  <a:srgbClr val="0070C0"/>
                </a:solidFill>
              </a:endParaRPr>
            </a:p>
          </p:txBody>
        </p:sp>
        <p:sp>
          <p:nvSpPr>
            <p:cNvPr id="17" name="TextBox 23">
              <a:extLst>
                <a:ext uri="{FF2B5EF4-FFF2-40B4-BE49-F238E27FC236}">
                  <a16:creationId xmlns:a16="http://schemas.microsoft.com/office/drawing/2014/main" id="{BB8FF3C0-90DF-F41A-F048-B9DE35DB8FDB}"/>
                </a:ext>
              </a:extLst>
            </p:cNvPr>
            <p:cNvSpPr txBox="1"/>
            <p:nvPr/>
          </p:nvSpPr>
          <p:spPr>
            <a:xfrm>
              <a:off x="3070898" y="3471219"/>
              <a:ext cx="1047724" cy="276999"/>
            </a:xfrm>
            <a:prstGeom prst="rect">
              <a:avLst/>
            </a:prstGeom>
            <a:solidFill>
              <a:schemeClr val="bg1"/>
            </a:solidFill>
            <a:ln>
              <a:no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kumimoji="1" lang="ko-Kore-KR" altLang="en-US" sz="750" b="1" dirty="0">
                  <a:solidFill>
                    <a:srgbClr val="0070C0"/>
                  </a:solidFill>
                </a:rPr>
                <a:t>교차검정</a:t>
              </a:r>
              <a:r>
                <a:rPr kumimoji="1" lang="ko-KR" altLang="en-US" sz="750" b="1" dirty="0">
                  <a:solidFill>
                    <a:srgbClr val="0070C0"/>
                  </a:solidFill>
                </a:rPr>
                <a:t> 시행</a:t>
              </a:r>
              <a:endParaRPr kumimoji="1" lang="ko-Kore-KR" altLang="en-US" sz="750" b="1" dirty="0">
                <a:solidFill>
                  <a:srgbClr val="0070C0"/>
                </a:solidFill>
              </a:endParaRPr>
            </a:p>
          </p:txBody>
        </p:sp>
      </p:grpSp>
      <p:sp>
        <p:nvSpPr>
          <p:cNvPr id="2" name="바닥글 개체 틀 1">
            <a:extLst>
              <a:ext uri="{FF2B5EF4-FFF2-40B4-BE49-F238E27FC236}">
                <a16:creationId xmlns:a16="http://schemas.microsoft.com/office/drawing/2014/main" id="{ABB61DFD-415A-4D50-AEDD-F6CEB0EC799F}"/>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3EDE5847-BEC0-4EFD-A6E4-71CF479BABD3}"/>
              </a:ext>
            </a:extLst>
          </p:cNvPr>
          <p:cNvSpPr>
            <a:spLocks noGrp="1"/>
          </p:cNvSpPr>
          <p:nvPr>
            <p:ph type="sldNum" sz="quarter" idx="12"/>
          </p:nvPr>
        </p:nvSpPr>
        <p:spPr/>
        <p:txBody>
          <a:bodyPr/>
          <a:lstStyle/>
          <a:p>
            <a:fld id="{DE77BB65-F969-4654-BF30-45C70C1BE112}" type="slidenum">
              <a:rPr lang="ko-KR" altLang="en-US" smtClean="0"/>
              <a:pPr/>
              <a:t>130</a:t>
            </a:fld>
            <a:endParaRPr lang="ko-KR" altLang="en-US"/>
          </a:p>
        </p:txBody>
      </p:sp>
    </p:spTree>
    <p:extLst>
      <p:ext uri="{BB962C8B-B14F-4D97-AF65-F5344CB8AC3E}">
        <p14:creationId xmlns:p14="http://schemas.microsoft.com/office/powerpoint/2010/main" val="25843879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245051" y="1067839"/>
            <a:ext cx="5357850" cy="375050"/>
          </a:xfrm>
          <a:prstGeom prst="rect">
            <a:avLst/>
          </a:prstGeom>
          <a:ln w="28575">
            <a:noFill/>
          </a:ln>
        </p:spPr>
        <p:txBody>
          <a:bodyPr vert="horz" lIns="68580" tIns="34290" rIns="68580" bIns="34290" rtlCol="0" anchor="ctr">
            <a:noAutofit/>
          </a:bodyPr>
          <a:lstStyle/>
          <a:p>
            <a:pPr lvl="0">
              <a:spcBef>
                <a:spcPct val="0"/>
              </a:spcBef>
            </a:pPr>
            <a:endParaRPr lang="ko-KR" altLang="en-US" b="1" dirty="0">
              <a:solidFill>
                <a:srgbClr val="002060"/>
              </a:solidFill>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2C0D90D6-68CD-4718-B1BB-F25A8204546A}"/>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E5FACA97-7EDE-4B24-872C-E7570F7F8C8E}"/>
              </a:ext>
            </a:extLst>
          </p:cNvPr>
          <p:cNvSpPr>
            <a:spLocks noGrp="1"/>
          </p:cNvSpPr>
          <p:nvPr>
            <p:ph type="sldNum" sz="quarter" idx="12"/>
          </p:nvPr>
        </p:nvSpPr>
        <p:spPr/>
        <p:txBody>
          <a:bodyPr/>
          <a:lstStyle/>
          <a:p>
            <a:fld id="{DE77BB65-F969-4654-BF30-45C70C1BE112}" type="slidenum">
              <a:rPr lang="ko-KR" altLang="en-US" smtClean="0"/>
              <a:pPr/>
              <a:t>131</a:t>
            </a:fld>
            <a:endParaRPr lang="ko-KR" altLang="en-US"/>
          </a:p>
        </p:txBody>
      </p:sp>
      <p:sp>
        <p:nvSpPr>
          <p:cNvPr id="15" name="직사각형 14">
            <a:extLst>
              <a:ext uri="{FF2B5EF4-FFF2-40B4-BE49-F238E27FC236}">
                <a16:creationId xmlns:a16="http://schemas.microsoft.com/office/drawing/2014/main" id="{95C7367F-1534-4FD0-B1FE-A951948204FF}"/>
              </a:ext>
            </a:extLst>
          </p:cNvPr>
          <p:cNvSpPr/>
          <p:nvPr/>
        </p:nvSpPr>
        <p:spPr>
          <a:xfrm>
            <a:off x="4213158" y="1255364"/>
            <a:ext cx="4795954" cy="246221"/>
          </a:xfrm>
          <a:prstGeom prst="rect">
            <a:avLst/>
          </a:prstGeom>
        </p:spPr>
        <p:txBody>
          <a:bodyPr wrap="square">
            <a:spAutoFit/>
          </a:bodyPr>
          <a:lstStyle/>
          <a:p>
            <a:r>
              <a:rPr lang="en-US" altLang="ko-KR" sz="1000" dirty="0">
                <a:solidFill>
                  <a:srgbClr val="444444"/>
                </a:solidFill>
                <a:latin typeface="Source Sans Pro" panose="020B0503030403020204" pitchFamily="34" charset="0"/>
              </a:rPr>
              <a:t>Paul D. Allison (University of Pennsylvania) : </a:t>
            </a:r>
            <a:r>
              <a:rPr lang="en-US" altLang="ko-KR" sz="1000" dirty="0"/>
              <a:t>https://statisticalhorizons.com/r2logistic/</a:t>
            </a:r>
            <a:endParaRPr lang="ko-KR" altLang="en-US" sz="1000" dirty="0"/>
          </a:p>
        </p:txBody>
      </p:sp>
      <p:sp>
        <p:nvSpPr>
          <p:cNvPr id="16" name="직사각형 15">
            <a:extLst>
              <a:ext uri="{FF2B5EF4-FFF2-40B4-BE49-F238E27FC236}">
                <a16:creationId xmlns:a16="http://schemas.microsoft.com/office/drawing/2014/main" id="{51277159-7184-41F1-8F69-358F145E5849}"/>
              </a:ext>
            </a:extLst>
          </p:cNvPr>
          <p:cNvSpPr/>
          <p:nvPr/>
        </p:nvSpPr>
        <p:spPr>
          <a:xfrm>
            <a:off x="611560" y="1078985"/>
            <a:ext cx="3371144" cy="461665"/>
          </a:xfrm>
          <a:prstGeom prst="rect">
            <a:avLst/>
          </a:prstGeom>
        </p:spPr>
        <p:txBody>
          <a:bodyPr wrap="square">
            <a:spAutoFit/>
          </a:bodyPr>
          <a:lstStyle/>
          <a:p>
            <a:r>
              <a:rPr lang="en-US" altLang="ko-KR" sz="1200" b="1" dirty="0">
                <a:solidFill>
                  <a:srgbClr val="444444"/>
                </a:solidFill>
                <a:latin typeface="Open Sans"/>
              </a:rPr>
              <a:t>What’s the Best R-Squared for Logistic Regression?</a:t>
            </a:r>
          </a:p>
        </p:txBody>
      </p:sp>
      <p:sp>
        <p:nvSpPr>
          <p:cNvPr id="17" name="직사각형 16">
            <a:extLst>
              <a:ext uri="{FF2B5EF4-FFF2-40B4-BE49-F238E27FC236}">
                <a16:creationId xmlns:a16="http://schemas.microsoft.com/office/drawing/2014/main" id="{5E82F706-D500-4762-832E-83820929CCEF}"/>
              </a:ext>
            </a:extLst>
          </p:cNvPr>
          <p:cNvSpPr/>
          <p:nvPr/>
        </p:nvSpPr>
        <p:spPr>
          <a:xfrm>
            <a:off x="611560" y="1560549"/>
            <a:ext cx="8095554" cy="646331"/>
          </a:xfrm>
          <a:prstGeom prst="rect">
            <a:avLst/>
          </a:prstGeom>
          <a:ln>
            <a:solidFill>
              <a:schemeClr val="accent1"/>
            </a:solidFill>
          </a:ln>
        </p:spPr>
        <p:txBody>
          <a:bodyPr wrap="square">
            <a:spAutoFit/>
          </a:bodyPr>
          <a:lstStyle/>
          <a:p>
            <a:r>
              <a:rPr lang="en-US" altLang="ko-KR" sz="1200" dirty="0">
                <a:solidFill>
                  <a:srgbClr val="444444"/>
                </a:solidFill>
                <a:latin typeface="Source Sans Pro" panose="020B0503030403020204" pitchFamily="34" charset="0"/>
              </a:rPr>
              <a:t>1. </a:t>
            </a:r>
            <a:r>
              <a:rPr lang="ko-KR" altLang="en-US" sz="1200" b="1" dirty="0">
                <a:solidFill>
                  <a:srgbClr val="FF0000"/>
                </a:solidFill>
                <a:latin typeface="Source Sans Pro" panose="020B0503030403020204" pitchFamily="34" charset="0"/>
              </a:rPr>
              <a:t>독립변수에 기반하여 종속변수를 얼마나 잘 분류하는지를 측정하는 것</a:t>
            </a:r>
            <a:endParaRPr lang="en-US" altLang="ko-KR" sz="1200" b="1" dirty="0">
              <a:solidFill>
                <a:srgbClr val="FF0000"/>
              </a:solidFill>
              <a:latin typeface="Source Sans Pro" panose="020B0503030403020204" pitchFamily="34" charset="0"/>
            </a:endParaRPr>
          </a:p>
          <a:p>
            <a:r>
              <a:rPr lang="en-US" altLang="ko-KR" sz="1200" dirty="0">
                <a:solidFill>
                  <a:srgbClr val="444444"/>
                </a:solidFill>
                <a:latin typeface="Source Sans Pro" panose="020B0503030403020204" pitchFamily="34" charset="0"/>
              </a:rPr>
              <a:t>2. </a:t>
            </a:r>
            <a:r>
              <a:rPr lang="ko-KR" altLang="en-US" sz="1200" dirty="0">
                <a:solidFill>
                  <a:srgbClr val="444444"/>
                </a:solidFill>
                <a:latin typeface="Source Sans Pro" panose="020B0503030403020204" pitchFamily="34" charset="0"/>
              </a:rPr>
              <a:t>모형이 더 복잡해질 필요가 있는지</a:t>
            </a:r>
            <a:r>
              <a:rPr lang="en-US" altLang="ko-KR" sz="1200" dirty="0">
                <a:solidFill>
                  <a:srgbClr val="444444"/>
                </a:solidFill>
                <a:latin typeface="Source Sans Pro" panose="020B0503030403020204" pitchFamily="34" charset="0"/>
              </a:rPr>
              <a:t>, </a:t>
            </a:r>
            <a:r>
              <a:rPr lang="ko-KR" altLang="en-US" sz="1200" dirty="0">
                <a:solidFill>
                  <a:srgbClr val="444444"/>
                </a:solidFill>
                <a:latin typeface="Source Sans Pro" panose="020B0503030403020204" pitchFamily="34" charset="0"/>
              </a:rPr>
              <a:t>구체적으로 데이터를 잘 대표하기 위하여 추가적인 비선형항</a:t>
            </a:r>
            <a:r>
              <a:rPr lang="en-US" altLang="ko-KR" sz="1200" dirty="0">
                <a:solidFill>
                  <a:srgbClr val="444444"/>
                </a:solidFill>
                <a:latin typeface="Source Sans Pro" panose="020B0503030403020204" pitchFamily="34" charset="0"/>
              </a:rPr>
              <a:t>(nonlinearity)</a:t>
            </a:r>
            <a:r>
              <a:rPr lang="ko-KR" altLang="en-US" sz="1200" dirty="0">
                <a:solidFill>
                  <a:srgbClr val="444444"/>
                </a:solidFill>
                <a:latin typeface="Source Sans Pro" panose="020B0503030403020204" pitchFamily="34" charset="0"/>
              </a:rPr>
              <a:t>과 상호작용항이 필요한지를 검증하는 것</a:t>
            </a:r>
            <a:endParaRPr lang="ko-KR" altLang="en-US" sz="1200" dirty="0"/>
          </a:p>
        </p:txBody>
      </p:sp>
      <p:sp>
        <p:nvSpPr>
          <p:cNvPr id="6" name="TextBox 5">
            <a:extLst>
              <a:ext uri="{FF2B5EF4-FFF2-40B4-BE49-F238E27FC236}">
                <a16:creationId xmlns:a16="http://schemas.microsoft.com/office/drawing/2014/main" id="{09F9BAF3-2E88-9536-83EB-892A29FF1254}"/>
              </a:ext>
            </a:extLst>
          </p:cNvPr>
          <p:cNvSpPr txBox="1"/>
          <p:nvPr/>
        </p:nvSpPr>
        <p:spPr>
          <a:xfrm>
            <a:off x="465046" y="2401521"/>
            <a:ext cx="2242922" cy="276999"/>
          </a:xfrm>
          <a:prstGeom prst="rect">
            <a:avLst/>
          </a:prstGeom>
          <a:solidFill>
            <a:schemeClr val="bg1"/>
          </a:solidFill>
          <a:ln>
            <a:solidFill>
              <a:schemeClr val="accent1"/>
            </a:solidFill>
          </a:ln>
        </p:spPr>
        <p:txBody>
          <a:bodyPr wrap="none" rtlCol="0">
            <a:spAutoFit/>
          </a:bodyPr>
          <a:lstStyle/>
          <a:p>
            <a:r>
              <a:rPr lang="en-US" altLang="ko-KR" sz="1200" dirty="0">
                <a:solidFill>
                  <a:srgbClr val="444444"/>
                </a:solidFill>
                <a:latin typeface="Source Sans Pro" panose="020B0503030403020204" pitchFamily="34" charset="0"/>
              </a:rPr>
              <a:t>McFadden R</a:t>
            </a:r>
            <a:r>
              <a:rPr lang="en-US" altLang="ko-KR" sz="1200" baseline="30000" dirty="0">
                <a:solidFill>
                  <a:srgbClr val="444444"/>
                </a:solidFill>
                <a:latin typeface="Source Sans Pro" panose="020B0503030403020204" pitchFamily="34" charset="0"/>
              </a:rPr>
              <a:t>2</a:t>
            </a:r>
            <a:r>
              <a:rPr lang="ko-KR" altLang="en-US" sz="1200" dirty="0">
                <a:solidFill>
                  <a:srgbClr val="444444"/>
                </a:solidFill>
                <a:latin typeface="Source Sans Pro" panose="020B0503030403020204" pitchFamily="34" charset="0"/>
              </a:rPr>
              <a:t> </a:t>
            </a:r>
            <a:r>
              <a:rPr lang="en-US" altLang="ko-KR" sz="1200" dirty="0">
                <a:solidFill>
                  <a:srgbClr val="444444"/>
                </a:solidFill>
                <a:latin typeface="Source Sans Pro" panose="020B0503030403020204" pitchFamily="34" charset="0"/>
              </a:rPr>
              <a:t>(</a:t>
            </a:r>
            <a:r>
              <a:rPr lang="ko-KR" altLang="en-US" sz="1200" dirty="0">
                <a:solidFill>
                  <a:srgbClr val="444444"/>
                </a:solidFill>
                <a:latin typeface="Source Sans Pro" panose="020B0503030403020204" pitchFamily="34" charset="0"/>
              </a:rPr>
              <a:t>유사</a:t>
            </a:r>
            <a:r>
              <a:rPr lang="en-US" altLang="ko-KR" sz="1200" dirty="0">
                <a:solidFill>
                  <a:srgbClr val="444444"/>
                </a:solidFill>
                <a:latin typeface="Source Sans Pro" panose="020B0503030403020204" pitchFamily="34" charset="0"/>
              </a:rPr>
              <a:t>(pseudo)” R</a:t>
            </a:r>
            <a:r>
              <a:rPr lang="en-US" altLang="ko-KR" sz="1200" baseline="30000" dirty="0">
                <a:solidFill>
                  <a:srgbClr val="444444"/>
                </a:solidFill>
                <a:latin typeface="Source Sans Pro" panose="020B0503030403020204" pitchFamily="34" charset="0"/>
              </a:rPr>
              <a:t>2)</a:t>
            </a:r>
            <a:endParaRPr lang="en-US" altLang="ko-KR" sz="1200" dirty="0">
              <a:solidFill>
                <a:srgbClr val="444444"/>
              </a:solidFill>
              <a:latin typeface="Source Sans Pro" panose="020B0503030403020204" pitchFamily="34" charset="0"/>
            </a:endParaRPr>
          </a:p>
        </p:txBody>
      </p:sp>
      <p:sp>
        <p:nvSpPr>
          <p:cNvPr id="8" name="TextBox 7">
            <a:extLst>
              <a:ext uri="{FF2B5EF4-FFF2-40B4-BE49-F238E27FC236}">
                <a16:creationId xmlns:a16="http://schemas.microsoft.com/office/drawing/2014/main" id="{215EFE4C-1CEB-364F-0C70-68D45B4CBF6B}"/>
              </a:ext>
            </a:extLst>
          </p:cNvPr>
          <p:cNvSpPr txBox="1"/>
          <p:nvPr/>
        </p:nvSpPr>
        <p:spPr>
          <a:xfrm>
            <a:off x="2810536" y="2444100"/>
            <a:ext cx="5852632" cy="1015663"/>
          </a:xfrm>
          <a:prstGeom prst="rect">
            <a:avLst/>
          </a:prstGeom>
          <a:noFill/>
          <a:ln>
            <a:solidFill>
              <a:schemeClr val="tx2">
                <a:lumMod val="40000"/>
                <a:lumOff val="60000"/>
              </a:schemeClr>
            </a:solidFill>
          </a:ln>
        </p:spPr>
        <p:txBody>
          <a:bodyPr wrap="square" rtlCol="0">
            <a:spAutoFit/>
          </a:bodyPr>
          <a:lstStyle/>
          <a:p>
            <a:r>
              <a:rPr lang="ko-KR" altLang="en-US" sz="1000" b="1" dirty="0">
                <a:solidFill>
                  <a:srgbClr val="444444"/>
                </a:solidFill>
                <a:latin typeface="Source Sans Pro" panose="020B0503030403020204" pitchFamily="34" charset="0"/>
              </a:rPr>
              <a:t>공식 </a:t>
            </a:r>
            <a:r>
              <a:rPr lang="en-US" altLang="ko-KR" sz="1000" b="1" dirty="0">
                <a:solidFill>
                  <a:srgbClr val="444444"/>
                </a:solidFill>
                <a:latin typeface="Source Sans Pro" panose="020B0503030403020204" pitchFamily="34" charset="0"/>
              </a:rPr>
              <a:t>: R</a:t>
            </a:r>
            <a:r>
              <a:rPr lang="en-US" altLang="ko-KR" sz="1000" b="1" baseline="30000" dirty="0">
                <a:solidFill>
                  <a:srgbClr val="444444"/>
                </a:solidFill>
                <a:latin typeface="Source Sans Pro" panose="020B0503030403020204" pitchFamily="34" charset="0"/>
              </a:rPr>
              <a:t>2</a:t>
            </a:r>
            <a:r>
              <a:rPr lang="en-US" altLang="ko-KR" sz="1000" b="1" baseline="-25000" dirty="0">
                <a:solidFill>
                  <a:srgbClr val="444444"/>
                </a:solidFill>
                <a:latin typeface="Source Sans Pro" panose="020B0503030403020204" pitchFamily="34" charset="0"/>
              </a:rPr>
              <a:t>McF</a:t>
            </a:r>
            <a:r>
              <a:rPr lang="ko-KR" altLang="en-US" sz="1000" b="1" dirty="0">
                <a:solidFill>
                  <a:srgbClr val="444444"/>
                </a:solidFill>
                <a:latin typeface="Source Sans Pro" panose="020B0503030403020204" pitchFamily="34" charset="0"/>
              </a:rPr>
              <a:t> </a:t>
            </a:r>
            <a:r>
              <a:rPr lang="en-US" altLang="ko-KR" sz="1000" b="1" dirty="0">
                <a:solidFill>
                  <a:srgbClr val="444444"/>
                </a:solidFill>
                <a:latin typeface="Source Sans Pro" panose="020B0503030403020204" pitchFamily="34" charset="0"/>
              </a:rPr>
              <a:t>= 1 – ln(L</a:t>
            </a:r>
            <a:r>
              <a:rPr lang="en-US" altLang="ko-KR" sz="1000" b="1" baseline="-25000" dirty="0">
                <a:solidFill>
                  <a:srgbClr val="444444"/>
                </a:solidFill>
                <a:latin typeface="Source Sans Pro" panose="020B0503030403020204" pitchFamily="34" charset="0"/>
              </a:rPr>
              <a:t>M</a:t>
            </a:r>
            <a:r>
              <a:rPr lang="en-US" altLang="ko-KR" sz="1000" b="1" dirty="0">
                <a:solidFill>
                  <a:srgbClr val="444444"/>
                </a:solidFill>
                <a:latin typeface="Source Sans Pro" panose="020B0503030403020204" pitchFamily="34" charset="0"/>
              </a:rPr>
              <a:t>)</a:t>
            </a:r>
            <a:r>
              <a:rPr lang="ko-KR" altLang="en-US" sz="1000" b="1" baseline="-25000" dirty="0">
                <a:solidFill>
                  <a:srgbClr val="444444"/>
                </a:solidFill>
                <a:latin typeface="Source Sans Pro" panose="020B0503030403020204" pitchFamily="34" charset="0"/>
              </a:rPr>
              <a:t> </a:t>
            </a:r>
            <a:r>
              <a:rPr lang="en-US" altLang="ko-KR" sz="1000" b="1" dirty="0">
                <a:solidFill>
                  <a:srgbClr val="444444"/>
                </a:solidFill>
                <a:latin typeface="Source Sans Pro" panose="020B0503030403020204" pitchFamily="34" charset="0"/>
              </a:rPr>
              <a:t>/ ln(L</a:t>
            </a:r>
            <a:r>
              <a:rPr lang="en-US" altLang="ko-KR" sz="1000" b="1" baseline="-25000" dirty="0">
                <a:solidFill>
                  <a:srgbClr val="444444"/>
                </a:solidFill>
                <a:latin typeface="Source Sans Pro" panose="020B0503030403020204" pitchFamily="34" charset="0"/>
              </a:rPr>
              <a:t>0</a:t>
            </a:r>
            <a:r>
              <a:rPr lang="en-US" altLang="ko-KR" sz="1000" b="1" dirty="0">
                <a:solidFill>
                  <a:srgbClr val="444444"/>
                </a:solidFill>
                <a:latin typeface="Source Sans Pro" panose="020B0503030403020204" pitchFamily="34" charset="0"/>
              </a:rPr>
              <a:t>)</a:t>
            </a:r>
          </a:p>
          <a:p>
            <a:endParaRPr lang="en-US" altLang="ko-KR" sz="1000" dirty="0"/>
          </a:p>
          <a:p>
            <a:pPr marL="171450" indent="-171450">
              <a:buAutoNum type="arabicPeriod"/>
            </a:pPr>
            <a:r>
              <a:rPr lang="en-US" altLang="ko-KR" sz="1000" dirty="0"/>
              <a:t>L</a:t>
            </a:r>
            <a:r>
              <a:rPr lang="en-US" altLang="ko-KR" sz="1000" baseline="-25000" dirty="0"/>
              <a:t>0</a:t>
            </a:r>
            <a:r>
              <a:rPr lang="ko-KR" altLang="en-US" sz="1000" dirty="0" err="1"/>
              <a:t>를</a:t>
            </a:r>
            <a:r>
              <a:rPr lang="ko-KR" altLang="en-US" sz="1000" dirty="0"/>
              <a:t> 아무런 예측변수로 포함하지 않은 모형에 대한 </a:t>
            </a:r>
            <a:r>
              <a:rPr lang="ko-KR" altLang="en-US" sz="1000" dirty="0" err="1"/>
              <a:t>우도함수의</a:t>
            </a:r>
            <a:r>
              <a:rPr lang="ko-KR" altLang="en-US" sz="1000" dirty="0"/>
              <a:t> 값</a:t>
            </a:r>
            <a:endParaRPr lang="en-US" altLang="ko-KR" sz="1000" dirty="0"/>
          </a:p>
          <a:p>
            <a:pPr marL="171450" indent="-171450">
              <a:buAutoNum type="arabicPeriod"/>
            </a:pPr>
            <a:r>
              <a:rPr lang="en-US" altLang="ko-KR" sz="1000" dirty="0"/>
              <a:t>L</a:t>
            </a:r>
            <a:r>
              <a:rPr lang="en-US" altLang="ko-KR" sz="1000" baseline="-25000" dirty="0"/>
              <a:t>M</a:t>
            </a:r>
            <a:r>
              <a:rPr lang="ko-KR" altLang="en-US" sz="1000" dirty="0"/>
              <a:t>을 추정한 모형에 대한 우도</a:t>
            </a:r>
            <a:endParaRPr lang="en-US" altLang="ko-KR" sz="1000" dirty="0"/>
          </a:p>
          <a:p>
            <a:r>
              <a:rPr lang="ko-KR" altLang="en-US" sz="1000" dirty="0">
                <a:solidFill>
                  <a:srgbClr val="444444"/>
                </a:solidFill>
                <a:latin typeface="Source Sans Pro" panose="020B0503030403020204" pitchFamily="34" charset="0"/>
              </a:rPr>
              <a:t>이 공식의 원리는 </a:t>
            </a:r>
            <a:r>
              <a:rPr lang="en-US" altLang="ko-KR" sz="1000" dirty="0">
                <a:solidFill>
                  <a:srgbClr val="444444"/>
                </a:solidFill>
                <a:latin typeface="Source Sans Pro" panose="020B0503030403020204" pitchFamily="34" charset="0"/>
              </a:rPr>
              <a:t>ln(L</a:t>
            </a:r>
            <a:r>
              <a:rPr lang="en-US" altLang="ko-KR" sz="1000" baseline="-25000" dirty="0">
                <a:solidFill>
                  <a:srgbClr val="444444"/>
                </a:solidFill>
                <a:latin typeface="Source Sans Pro" panose="020B0503030403020204" pitchFamily="34" charset="0"/>
              </a:rPr>
              <a:t>0</a:t>
            </a:r>
            <a:r>
              <a:rPr lang="en-US" altLang="ko-KR" sz="1000" dirty="0">
                <a:solidFill>
                  <a:srgbClr val="444444"/>
                </a:solidFill>
                <a:latin typeface="Source Sans Pro" panose="020B0503030403020204" pitchFamily="34" charset="0"/>
              </a:rPr>
              <a:t>)</a:t>
            </a:r>
            <a:r>
              <a:rPr lang="ko-KR" altLang="en-US" sz="1000" dirty="0">
                <a:solidFill>
                  <a:srgbClr val="444444"/>
                </a:solidFill>
                <a:latin typeface="Source Sans Pro" panose="020B0503030403020204" pitchFamily="34" charset="0"/>
              </a:rPr>
              <a:t>이 선형 회귀분석에서의 </a:t>
            </a:r>
            <a:r>
              <a:rPr lang="ko-KR" altLang="en-US" sz="1000" dirty="0" err="1">
                <a:solidFill>
                  <a:srgbClr val="444444"/>
                </a:solidFill>
                <a:latin typeface="Source Sans Pro" panose="020B0503030403020204" pitchFamily="34" charset="0"/>
              </a:rPr>
              <a:t>잔차제곱합</a:t>
            </a:r>
            <a:r>
              <a:rPr lang="en-US" altLang="ko-KR" sz="1000" dirty="0">
                <a:solidFill>
                  <a:srgbClr val="444444"/>
                </a:solidFill>
                <a:latin typeface="Source Sans Pro" panose="020B0503030403020204" pitchFamily="34" charset="0"/>
              </a:rPr>
              <a:t>(residual sum of squares)</a:t>
            </a:r>
            <a:r>
              <a:rPr lang="ko-KR" altLang="en-US" sz="1000" dirty="0">
                <a:solidFill>
                  <a:srgbClr val="444444"/>
                </a:solidFill>
                <a:latin typeface="Source Sans Pro" panose="020B0503030403020204" pitchFamily="34" charset="0"/>
              </a:rPr>
              <a:t>과 동일한 역할</a:t>
            </a:r>
            <a:endParaRPr lang="en-US" altLang="ko-KR" sz="1000" dirty="0">
              <a:solidFill>
                <a:srgbClr val="444444"/>
              </a:solidFill>
              <a:latin typeface="Source Sans Pro" panose="020B0503030403020204" pitchFamily="34" charset="0"/>
            </a:endParaRPr>
          </a:p>
          <a:p>
            <a:r>
              <a:rPr lang="ko-KR" altLang="en-US" sz="1000" dirty="0">
                <a:solidFill>
                  <a:srgbClr val="444444"/>
                </a:solidFill>
                <a:latin typeface="Source Sans Pro" panose="020B0503030403020204" pitchFamily="34" charset="0"/>
              </a:rPr>
              <a:t>결과적으로 이 공식은 “오차 분산</a:t>
            </a:r>
            <a:r>
              <a:rPr lang="en-US" altLang="ko-KR" sz="1000" dirty="0">
                <a:solidFill>
                  <a:srgbClr val="444444"/>
                </a:solidFill>
                <a:latin typeface="Source Sans Pro" panose="020B0503030403020204" pitchFamily="34" charset="0"/>
              </a:rPr>
              <a:t>(error variance)”</a:t>
            </a:r>
            <a:r>
              <a:rPr lang="ko-KR" altLang="en-US" sz="1000" dirty="0">
                <a:solidFill>
                  <a:srgbClr val="444444"/>
                </a:solidFill>
                <a:latin typeface="Source Sans Pro" panose="020B0503030403020204" pitchFamily="34" charset="0"/>
              </a:rPr>
              <a:t>의 감소비율에 해당</a:t>
            </a:r>
            <a:r>
              <a:rPr lang="en-US" altLang="ko-KR" sz="1000" dirty="0">
                <a:solidFill>
                  <a:srgbClr val="444444"/>
                </a:solidFill>
                <a:latin typeface="Source Sans Pro" panose="020B0503030403020204" pitchFamily="34" charset="0"/>
              </a:rPr>
              <a:t> </a:t>
            </a:r>
          </a:p>
        </p:txBody>
      </p:sp>
      <p:sp>
        <p:nvSpPr>
          <p:cNvPr id="19" name="TextBox 18">
            <a:extLst>
              <a:ext uri="{FF2B5EF4-FFF2-40B4-BE49-F238E27FC236}">
                <a16:creationId xmlns:a16="http://schemas.microsoft.com/office/drawing/2014/main" id="{F48783B8-0BC9-6F47-E3C3-15A869A60E7B}"/>
              </a:ext>
            </a:extLst>
          </p:cNvPr>
          <p:cNvSpPr txBox="1"/>
          <p:nvPr/>
        </p:nvSpPr>
        <p:spPr>
          <a:xfrm>
            <a:off x="611560" y="3683041"/>
            <a:ext cx="974947" cy="230832"/>
          </a:xfrm>
          <a:prstGeom prst="rect">
            <a:avLst/>
          </a:prstGeom>
          <a:solidFill>
            <a:schemeClr val="bg1"/>
          </a:solidFill>
          <a:ln>
            <a:solidFill>
              <a:schemeClr val="accent1"/>
            </a:solidFill>
          </a:ln>
        </p:spPr>
        <p:txBody>
          <a:bodyPr wrap="none" rtlCol="0">
            <a:spAutoFit/>
          </a:bodyPr>
          <a:lstStyle/>
          <a:p>
            <a:r>
              <a:rPr lang="en-US" altLang="ko-KR" sz="900" dirty="0">
                <a:solidFill>
                  <a:srgbClr val="444444"/>
                </a:solidFill>
                <a:highlight>
                  <a:srgbClr val="FFFF00"/>
                </a:highlight>
                <a:latin typeface="Source Sans Pro" panose="020B0503030403020204" pitchFamily="34" charset="0"/>
              </a:rPr>
              <a:t>Cox and Snell R</a:t>
            </a:r>
            <a:r>
              <a:rPr lang="en-US" altLang="ko-KR" sz="900" baseline="30000" dirty="0">
                <a:solidFill>
                  <a:srgbClr val="444444"/>
                </a:solidFill>
                <a:highlight>
                  <a:srgbClr val="FFFF00"/>
                </a:highlight>
                <a:latin typeface="Source Sans Pro" panose="020B0503030403020204" pitchFamily="34" charset="0"/>
              </a:rPr>
              <a:t>2 </a:t>
            </a:r>
          </a:p>
        </p:txBody>
      </p:sp>
      <p:sp>
        <p:nvSpPr>
          <p:cNvPr id="10" name="TextBox 9">
            <a:extLst>
              <a:ext uri="{FF2B5EF4-FFF2-40B4-BE49-F238E27FC236}">
                <a16:creationId xmlns:a16="http://schemas.microsoft.com/office/drawing/2014/main" id="{BA7BFCD8-02A4-8FFD-40F0-A9A4DDA35B01}"/>
              </a:ext>
            </a:extLst>
          </p:cNvPr>
          <p:cNvSpPr txBox="1"/>
          <p:nvPr/>
        </p:nvSpPr>
        <p:spPr>
          <a:xfrm>
            <a:off x="1691680" y="3679731"/>
            <a:ext cx="6995120" cy="2641942"/>
          </a:xfrm>
          <a:prstGeom prst="rect">
            <a:avLst/>
          </a:prstGeom>
          <a:noFill/>
          <a:ln>
            <a:solidFill>
              <a:schemeClr val="tx2">
                <a:lumMod val="40000"/>
                <a:lumOff val="60000"/>
              </a:schemeClr>
            </a:solidFill>
          </a:ln>
        </p:spPr>
        <p:txBody>
          <a:bodyPr wrap="square" rtlCol="0">
            <a:spAutoFit/>
          </a:bodyPr>
          <a:lstStyle/>
          <a:p>
            <a:r>
              <a:rPr lang="ko-KR" altLang="en-US" sz="750" b="1" dirty="0">
                <a:solidFill>
                  <a:srgbClr val="444444"/>
                </a:solidFill>
                <a:latin typeface="Source Sans Pro" panose="020B0503030403020204" pitchFamily="34" charset="0"/>
              </a:rPr>
              <a:t>공식 </a:t>
            </a:r>
            <a:r>
              <a:rPr lang="en-US" altLang="ko-KR" sz="750" b="1" dirty="0">
                <a:solidFill>
                  <a:srgbClr val="444444"/>
                </a:solidFill>
                <a:latin typeface="Source Sans Pro" panose="020B0503030403020204" pitchFamily="34" charset="0"/>
              </a:rPr>
              <a:t>: R</a:t>
            </a:r>
            <a:r>
              <a:rPr lang="en-US" altLang="ko-KR" sz="750" b="1" baseline="30000" dirty="0">
                <a:solidFill>
                  <a:srgbClr val="444444"/>
                </a:solidFill>
                <a:latin typeface="Source Sans Pro" panose="020B0503030403020204" pitchFamily="34" charset="0"/>
              </a:rPr>
              <a:t>2</a:t>
            </a:r>
            <a:r>
              <a:rPr lang="en-US" altLang="ko-KR" sz="750" b="1" baseline="-25000" dirty="0">
                <a:solidFill>
                  <a:srgbClr val="444444"/>
                </a:solidFill>
                <a:latin typeface="Source Sans Pro" panose="020B0503030403020204" pitchFamily="34" charset="0"/>
              </a:rPr>
              <a:t>C&amp;S</a:t>
            </a:r>
            <a:r>
              <a:rPr lang="ko-KR" altLang="en-US" sz="750" b="1" dirty="0">
                <a:solidFill>
                  <a:srgbClr val="444444"/>
                </a:solidFill>
                <a:latin typeface="Source Sans Pro" panose="020B0503030403020204" pitchFamily="34" charset="0"/>
              </a:rPr>
              <a:t> </a:t>
            </a:r>
            <a:r>
              <a:rPr lang="en-US" altLang="ko-KR" sz="750" b="1" dirty="0">
                <a:solidFill>
                  <a:srgbClr val="444444"/>
                </a:solidFill>
                <a:latin typeface="Source Sans Pro" panose="020B0503030403020204" pitchFamily="34" charset="0"/>
              </a:rPr>
              <a:t>= 1 – (L</a:t>
            </a:r>
            <a:r>
              <a:rPr lang="en-US" altLang="ko-KR" sz="750" b="1" baseline="-25000" dirty="0">
                <a:solidFill>
                  <a:srgbClr val="444444"/>
                </a:solidFill>
                <a:latin typeface="Source Sans Pro" panose="020B0503030403020204" pitchFamily="34" charset="0"/>
              </a:rPr>
              <a:t>0 </a:t>
            </a:r>
            <a:r>
              <a:rPr lang="en-US" altLang="ko-KR" sz="750" b="1" dirty="0">
                <a:solidFill>
                  <a:srgbClr val="444444"/>
                </a:solidFill>
                <a:latin typeface="Source Sans Pro" panose="020B0503030403020204" pitchFamily="34" charset="0"/>
              </a:rPr>
              <a:t>/ L</a:t>
            </a:r>
            <a:r>
              <a:rPr lang="en-US" altLang="ko-KR" sz="750" b="1" baseline="-25000" dirty="0">
                <a:solidFill>
                  <a:srgbClr val="444444"/>
                </a:solidFill>
                <a:latin typeface="Source Sans Pro" panose="020B0503030403020204" pitchFamily="34" charset="0"/>
              </a:rPr>
              <a:t>M</a:t>
            </a:r>
            <a:r>
              <a:rPr lang="en-US" altLang="ko-KR" sz="750" b="1" dirty="0">
                <a:solidFill>
                  <a:srgbClr val="444444"/>
                </a:solidFill>
                <a:latin typeface="Source Sans Pro" panose="020B0503030403020204" pitchFamily="34" charset="0"/>
              </a:rPr>
              <a:t>)</a:t>
            </a:r>
            <a:r>
              <a:rPr lang="en-US" altLang="ko-KR" sz="750" b="1" baseline="30000" dirty="0">
                <a:solidFill>
                  <a:srgbClr val="444444"/>
                </a:solidFill>
                <a:latin typeface="Source Sans Pro" panose="020B0503030403020204" pitchFamily="34" charset="0"/>
              </a:rPr>
              <a:t>2/n  , </a:t>
            </a:r>
            <a:r>
              <a:rPr lang="en-US" altLang="ko-KR" sz="750" b="1" dirty="0">
                <a:solidFill>
                  <a:srgbClr val="444444"/>
                </a:solidFill>
                <a:latin typeface="Source Sans Pro" panose="020B0503030403020204" pitchFamily="34" charset="0"/>
              </a:rPr>
              <a:t>(n=</a:t>
            </a:r>
            <a:r>
              <a:rPr lang="ko-KR" altLang="en-US" sz="750" b="1" dirty="0">
                <a:solidFill>
                  <a:srgbClr val="444444"/>
                </a:solidFill>
                <a:latin typeface="Source Sans Pro" panose="020B0503030403020204" pitchFamily="34" charset="0"/>
              </a:rPr>
              <a:t> </a:t>
            </a:r>
            <a:r>
              <a:rPr lang="ko-KR" altLang="en-US" sz="750" b="1" dirty="0" err="1">
                <a:solidFill>
                  <a:srgbClr val="444444"/>
                </a:solidFill>
                <a:latin typeface="Source Sans Pro" panose="020B0503030403020204" pitchFamily="34" charset="0"/>
              </a:rPr>
              <a:t>표본수</a:t>
            </a:r>
            <a:r>
              <a:rPr lang="en-US" altLang="ko-KR" sz="750" b="1" dirty="0">
                <a:solidFill>
                  <a:srgbClr val="444444"/>
                </a:solidFill>
                <a:latin typeface="Source Sans Pro" panose="020B0503030403020204" pitchFamily="34" charset="0"/>
              </a:rPr>
              <a:t>)</a:t>
            </a:r>
          </a:p>
          <a:p>
            <a:endParaRPr lang="en-US" altLang="ko-KR" sz="1000" dirty="0">
              <a:solidFill>
                <a:srgbClr val="444444"/>
              </a:solidFill>
              <a:latin typeface="Source Sans Pro" panose="020B0503030403020204" pitchFamily="34" charset="0"/>
            </a:endParaRPr>
          </a:p>
          <a:p>
            <a:pPr marL="128588" indent="-128588">
              <a:lnSpc>
                <a:spcPct val="150000"/>
              </a:lnSpc>
              <a:buFont typeface="Wingdings" panose="05000000000000000000" pitchFamily="2" charset="2"/>
              <a:buChar char="à"/>
            </a:pPr>
            <a:r>
              <a:rPr lang="ko-KR" altLang="en-US" sz="1000" dirty="0">
                <a:solidFill>
                  <a:srgbClr val="444444"/>
                </a:solidFill>
                <a:latin typeface="Source Sans Pro" panose="020B0503030403020204" pitchFamily="34" charset="0"/>
              </a:rPr>
              <a:t>선형 회귀분석과 동일하다</a:t>
            </a:r>
            <a:r>
              <a:rPr lang="en-US" altLang="ko-KR" sz="1000" dirty="0">
                <a:solidFill>
                  <a:srgbClr val="444444"/>
                </a:solidFill>
                <a:latin typeface="Source Sans Pro" panose="020B0503030403020204" pitchFamily="34" charset="0"/>
              </a:rPr>
              <a:t>. </a:t>
            </a:r>
            <a:r>
              <a:rPr lang="en-US" altLang="ko-KR" sz="1000" dirty="0">
                <a:solidFill>
                  <a:srgbClr val="444444"/>
                </a:solidFill>
                <a:latin typeface="Source Sans Pro" panose="020B0503030403020204" pitchFamily="34" charset="0"/>
                <a:sym typeface="Wingdings" panose="05000000000000000000" pitchFamily="2" charset="2"/>
              </a:rPr>
              <a:t></a:t>
            </a:r>
            <a:r>
              <a:rPr lang="ko-KR" altLang="en-US" sz="1000" dirty="0">
                <a:solidFill>
                  <a:srgbClr val="444444"/>
                </a:solidFill>
                <a:latin typeface="Source Sans Pro" panose="020B0503030403020204" pitchFamily="34" charset="0"/>
              </a:rPr>
              <a:t>선형 회귀분석에서의 일반적인 </a:t>
            </a:r>
            <a:r>
              <a:rPr lang="en-US" altLang="ko-KR" sz="1000" dirty="0">
                <a:solidFill>
                  <a:srgbClr val="444444"/>
                </a:solidFill>
                <a:latin typeface="Source Sans Pro" panose="020B0503030403020204" pitchFamily="34" charset="0"/>
              </a:rPr>
              <a:t>R</a:t>
            </a:r>
            <a:r>
              <a:rPr lang="en-US" altLang="ko-KR" sz="1000" baseline="30000" dirty="0">
                <a:solidFill>
                  <a:srgbClr val="444444"/>
                </a:solidFill>
                <a:latin typeface="Source Sans Pro" panose="020B0503030403020204" pitchFamily="34" charset="0"/>
              </a:rPr>
              <a:t>2</a:t>
            </a:r>
            <a:r>
              <a:rPr lang="ko-KR" altLang="en-US" sz="1000" dirty="0">
                <a:solidFill>
                  <a:srgbClr val="444444"/>
                </a:solidFill>
                <a:latin typeface="Source Sans Pro" panose="020B0503030403020204" pitchFamily="34" charset="0"/>
              </a:rPr>
              <a:t>는 정확히 이 공식에 의해 예측변수가 없는 모형과 있는 모형의 </a:t>
            </a:r>
            <a:r>
              <a:rPr lang="ko-KR" altLang="en-US" sz="1000" dirty="0" err="1">
                <a:solidFill>
                  <a:srgbClr val="444444"/>
                </a:solidFill>
                <a:latin typeface="Source Sans Pro" panose="020B0503030403020204" pitchFamily="34" charset="0"/>
              </a:rPr>
              <a:t>우도로</a:t>
            </a:r>
            <a:r>
              <a:rPr lang="ko-KR" altLang="en-US" sz="1000" dirty="0">
                <a:solidFill>
                  <a:srgbClr val="444444"/>
                </a:solidFill>
                <a:latin typeface="Source Sans Pro" panose="020B0503030403020204" pitchFamily="34" charset="0"/>
              </a:rPr>
              <a:t> 결정된다는 것이다</a:t>
            </a:r>
            <a:r>
              <a:rPr lang="en-US" altLang="ko-KR" sz="1000" dirty="0">
                <a:solidFill>
                  <a:srgbClr val="444444"/>
                </a:solidFill>
                <a:latin typeface="Source Sans Pro" panose="020B0503030403020204" pitchFamily="34" charset="0"/>
              </a:rPr>
              <a:t>. </a:t>
            </a:r>
            <a:r>
              <a:rPr lang="ko-KR" altLang="en-US" sz="1000" dirty="0">
                <a:solidFill>
                  <a:srgbClr val="444444"/>
                </a:solidFill>
                <a:latin typeface="Source Sans Pro" panose="020B0503030403020204" pitchFamily="34" charset="0"/>
              </a:rPr>
              <a:t>그렇다면 이 측정치는 유사</a:t>
            </a:r>
            <a:r>
              <a:rPr lang="en-US" altLang="ko-KR" sz="1000" dirty="0">
                <a:solidFill>
                  <a:srgbClr val="444444"/>
                </a:solidFill>
                <a:latin typeface="Source Sans Pro" panose="020B0503030403020204" pitchFamily="34" charset="0"/>
              </a:rPr>
              <a:t>(pseudo) R</a:t>
            </a:r>
            <a:r>
              <a:rPr lang="en-US" altLang="ko-KR" sz="1000" baseline="30000" dirty="0">
                <a:solidFill>
                  <a:srgbClr val="444444"/>
                </a:solidFill>
                <a:latin typeface="Source Sans Pro" panose="020B0503030403020204" pitchFamily="34" charset="0"/>
              </a:rPr>
              <a:t>2</a:t>
            </a:r>
            <a:r>
              <a:rPr lang="ko-KR" altLang="en-US" sz="1000" dirty="0">
                <a:solidFill>
                  <a:srgbClr val="444444"/>
                </a:solidFill>
                <a:latin typeface="Source Sans Pro" panose="020B0503030403020204" pitchFamily="34" charset="0"/>
              </a:rPr>
              <a:t>보다는 “일반화</a:t>
            </a:r>
            <a:r>
              <a:rPr lang="en-US" altLang="ko-KR" sz="1000" dirty="0">
                <a:solidFill>
                  <a:srgbClr val="444444"/>
                </a:solidFill>
                <a:latin typeface="Source Sans Pro" panose="020B0503030403020204" pitchFamily="34" charset="0"/>
              </a:rPr>
              <a:t>(generalized)” R</a:t>
            </a:r>
            <a:r>
              <a:rPr lang="en-US" altLang="ko-KR" sz="1000" baseline="30000" dirty="0">
                <a:solidFill>
                  <a:srgbClr val="444444"/>
                </a:solidFill>
                <a:latin typeface="Source Sans Pro" panose="020B0503030403020204" pitchFamily="34" charset="0"/>
              </a:rPr>
              <a:t>2</a:t>
            </a:r>
            <a:r>
              <a:rPr lang="ko-KR" altLang="en-US" sz="1000" dirty="0" err="1">
                <a:solidFill>
                  <a:srgbClr val="444444"/>
                </a:solidFill>
                <a:latin typeface="Source Sans Pro" panose="020B0503030403020204" pitchFamily="34" charset="0"/>
              </a:rPr>
              <a:t>라고</a:t>
            </a:r>
            <a:r>
              <a:rPr lang="ko-KR" altLang="en-US" sz="1000" dirty="0">
                <a:solidFill>
                  <a:srgbClr val="444444"/>
                </a:solidFill>
                <a:latin typeface="Source Sans Pro" panose="020B0503030403020204" pitchFamily="34" charset="0"/>
              </a:rPr>
              <a:t> 부르는 것이 적절할 것이다</a:t>
            </a:r>
            <a:r>
              <a:rPr lang="en-US" altLang="ko-KR" sz="1000" dirty="0">
                <a:solidFill>
                  <a:srgbClr val="444444"/>
                </a:solidFill>
                <a:latin typeface="Source Sans Pro" panose="020B0503030403020204" pitchFamily="34" charset="0"/>
              </a:rPr>
              <a:t>. </a:t>
            </a:r>
            <a:r>
              <a:rPr lang="ko-KR" altLang="en-US" sz="1000" dirty="0">
                <a:solidFill>
                  <a:srgbClr val="444444"/>
                </a:solidFill>
                <a:latin typeface="Source Sans Pro" panose="020B0503030403020204" pitchFamily="34" charset="0"/>
              </a:rPr>
              <a:t>이와 대조적으로</a:t>
            </a:r>
            <a:r>
              <a:rPr lang="en-US" altLang="ko-KR" sz="1000" dirty="0">
                <a:solidFill>
                  <a:srgbClr val="444444"/>
                </a:solidFill>
                <a:latin typeface="Source Sans Pro" panose="020B0503030403020204" pitchFamily="34" charset="0"/>
              </a:rPr>
              <a:t>, McFadden R</a:t>
            </a:r>
            <a:r>
              <a:rPr lang="en-US" altLang="ko-KR" sz="1000" baseline="30000" dirty="0">
                <a:solidFill>
                  <a:srgbClr val="444444"/>
                </a:solidFill>
                <a:latin typeface="Source Sans Pro" panose="020B0503030403020204" pitchFamily="34" charset="0"/>
              </a:rPr>
              <a:t>2</a:t>
            </a:r>
            <a:r>
              <a:rPr lang="ko-KR" altLang="en-US" sz="1000" dirty="0">
                <a:solidFill>
                  <a:srgbClr val="444444"/>
                </a:solidFill>
                <a:latin typeface="Source Sans Pro" panose="020B0503030403020204" pitchFamily="34" charset="0"/>
              </a:rPr>
              <a:t>는 </a:t>
            </a:r>
            <a:r>
              <a:rPr lang="en-US" altLang="ko-KR" sz="1000" dirty="0">
                <a:solidFill>
                  <a:srgbClr val="444444"/>
                </a:solidFill>
                <a:latin typeface="Source Sans Pro" panose="020B0503030403020204" pitchFamily="34" charset="0"/>
              </a:rPr>
              <a:t>OLS R</a:t>
            </a:r>
            <a:r>
              <a:rPr lang="en-US" altLang="ko-KR" sz="1000" baseline="30000" dirty="0">
                <a:solidFill>
                  <a:srgbClr val="444444"/>
                </a:solidFill>
                <a:latin typeface="Source Sans Pro" panose="020B0503030403020204" pitchFamily="34" charset="0"/>
              </a:rPr>
              <a:t>2</a:t>
            </a:r>
            <a:r>
              <a:rPr lang="ko-KR" altLang="en-US" sz="1000" dirty="0" err="1">
                <a:solidFill>
                  <a:srgbClr val="444444"/>
                </a:solidFill>
                <a:latin typeface="Source Sans Pro" panose="020B0503030403020204" pitchFamily="34" charset="0"/>
              </a:rPr>
              <a:t>를</a:t>
            </a:r>
            <a:r>
              <a:rPr lang="ko-KR" altLang="en-US" sz="1000" dirty="0">
                <a:solidFill>
                  <a:srgbClr val="444444"/>
                </a:solidFill>
                <a:latin typeface="Source Sans Pro" panose="020B0503030403020204" pitchFamily="34" charset="0"/>
              </a:rPr>
              <a:t> 특별한 사례로 가지고 있지 않다</a:t>
            </a:r>
            <a:r>
              <a:rPr lang="en-US" altLang="ko-KR" sz="1000" dirty="0">
                <a:solidFill>
                  <a:srgbClr val="444444"/>
                </a:solidFill>
                <a:latin typeface="Source Sans Pro" panose="020B0503030403020204" pitchFamily="34" charset="0"/>
              </a:rPr>
              <a:t>. </a:t>
            </a:r>
          </a:p>
          <a:p>
            <a:pPr marL="128588" indent="-128588">
              <a:lnSpc>
                <a:spcPct val="150000"/>
              </a:lnSpc>
              <a:buFont typeface="Wingdings" panose="05000000000000000000" pitchFamily="2" charset="2"/>
              <a:buChar char="à"/>
            </a:pPr>
            <a:r>
              <a:rPr lang="ko-KR" altLang="en-US" sz="1000" dirty="0">
                <a:solidFill>
                  <a:srgbClr val="444444"/>
                </a:solidFill>
                <a:latin typeface="Source Sans Pro" panose="020B0503030403020204" pitchFamily="34" charset="0"/>
              </a:rPr>
              <a:t>이러한 </a:t>
            </a:r>
            <a:r>
              <a:rPr lang="en-US" altLang="ko-KR" sz="1000" dirty="0">
                <a:solidFill>
                  <a:srgbClr val="444444"/>
                </a:solidFill>
                <a:latin typeface="Source Sans Pro" panose="020B0503030403020204" pitchFamily="34" charset="0"/>
              </a:rPr>
              <a:t>Cox-Snell R</a:t>
            </a:r>
            <a:r>
              <a:rPr lang="en-US" altLang="ko-KR" sz="1000" baseline="30000" dirty="0">
                <a:solidFill>
                  <a:srgbClr val="444444"/>
                </a:solidFill>
                <a:latin typeface="Source Sans Pro" panose="020B0503030403020204" pitchFamily="34" charset="0"/>
              </a:rPr>
              <a:t>2</a:t>
            </a:r>
            <a:r>
              <a:rPr lang="ko-KR" altLang="en-US" sz="1000" dirty="0">
                <a:solidFill>
                  <a:srgbClr val="444444"/>
                </a:solidFill>
                <a:latin typeface="Source Sans Pro" panose="020B0503030403020204" pitchFamily="34" charset="0"/>
              </a:rPr>
              <a:t>의 특성이 매우 매력적이라고 생각했는데</a:t>
            </a:r>
            <a:r>
              <a:rPr lang="en-US" altLang="ko-KR" sz="1000" dirty="0">
                <a:solidFill>
                  <a:srgbClr val="444444"/>
                </a:solidFill>
                <a:latin typeface="Source Sans Pro" panose="020B0503030403020204" pitchFamily="34" charset="0"/>
              </a:rPr>
              <a:t>, </a:t>
            </a:r>
            <a:r>
              <a:rPr lang="ko-KR" altLang="en-US" sz="1000" dirty="0">
                <a:solidFill>
                  <a:srgbClr val="444444"/>
                </a:solidFill>
                <a:latin typeface="Source Sans Pro" panose="020B0503030403020204" pitchFamily="34" charset="0"/>
              </a:rPr>
              <a:t>특히 이 공식이 </a:t>
            </a:r>
            <a:r>
              <a:rPr lang="ko-KR" altLang="en-US" sz="1000" dirty="0" err="1">
                <a:solidFill>
                  <a:srgbClr val="444444"/>
                </a:solidFill>
                <a:latin typeface="Source Sans Pro" panose="020B0503030403020204" pitchFamily="34" charset="0"/>
              </a:rPr>
              <a:t>최우</a:t>
            </a:r>
            <a:r>
              <a:rPr lang="en-US" altLang="ko-KR" sz="1000" dirty="0">
                <a:solidFill>
                  <a:srgbClr val="444444"/>
                </a:solidFill>
                <a:latin typeface="Source Sans Pro" panose="020B0503030403020204" pitchFamily="34" charset="0"/>
              </a:rPr>
              <a:t>(maximum likelihood) </a:t>
            </a:r>
            <a:r>
              <a:rPr lang="ko-KR" altLang="en-US" sz="1000" dirty="0">
                <a:solidFill>
                  <a:srgbClr val="444444"/>
                </a:solidFill>
                <a:latin typeface="Source Sans Pro" panose="020B0503030403020204" pitchFamily="34" charset="0"/>
              </a:rPr>
              <a:t>추정을 하는 다른 종류의 회귀분석에 자연스럽게 확장될 수 있기 때문이다</a:t>
            </a:r>
            <a:r>
              <a:rPr lang="en-US" altLang="ko-KR" sz="1000" dirty="0">
                <a:solidFill>
                  <a:srgbClr val="444444"/>
                </a:solidFill>
                <a:latin typeface="Source Sans Pro" panose="020B0503030403020204" pitchFamily="34" charset="0"/>
              </a:rPr>
              <a:t>.</a:t>
            </a:r>
          </a:p>
          <a:p>
            <a:pPr>
              <a:lnSpc>
                <a:spcPct val="150000"/>
              </a:lnSpc>
            </a:pPr>
            <a:endParaRPr lang="en-US" altLang="ko-KR" sz="1000" dirty="0">
              <a:solidFill>
                <a:srgbClr val="444444"/>
              </a:solidFill>
              <a:latin typeface="Source Sans Pro" panose="020B0503030403020204" pitchFamily="34" charset="0"/>
            </a:endParaRPr>
          </a:p>
          <a:p>
            <a:pPr>
              <a:lnSpc>
                <a:spcPct val="150000"/>
              </a:lnSpc>
            </a:pPr>
            <a:r>
              <a:rPr lang="ko-KR" altLang="en-US" sz="1000" dirty="0"/>
              <a:t> </a:t>
            </a:r>
            <a:r>
              <a:rPr lang="en-US" altLang="ko-KR" sz="1000" dirty="0"/>
              <a:t>Cox-Snell R</a:t>
            </a:r>
            <a:r>
              <a:rPr lang="en-US" altLang="ko-KR" sz="1000" baseline="30000" dirty="0"/>
              <a:t>2</a:t>
            </a:r>
            <a:r>
              <a:rPr lang="ko-KR" altLang="en-US" sz="1000" dirty="0"/>
              <a:t>는 </a:t>
            </a:r>
            <a:r>
              <a:rPr lang="ko-KR" altLang="en-US" sz="1000" dirty="0" err="1"/>
              <a:t>상한값이</a:t>
            </a:r>
            <a:r>
              <a:rPr lang="ko-KR" altLang="en-US" sz="1000" dirty="0"/>
              <a:t> </a:t>
            </a:r>
            <a:r>
              <a:rPr lang="en-US" altLang="ko-KR" sz="1000" dirty="0"/>
              <a:t>1.0</a:t>
            </a:r>
            <a:r>
              <a:rPr lang="ko-KR" altLang="en-US" sz="1000" dirty="0"/>
              <a:t>보다 작다는 큰 문제가 있다</a:t>
            </a:r>
            <a:r>
              <a:rPr lang="en-US" altLang="ko-KR" sz="1000" dirty="0"/>
              <a:t>. </a:t>
            </a:r>
            <a:r>
              <a:rPr lang="ko-KR" altLang="en-US" sz="1000" dirty="0" err="1"/>
              <a:t>상한값은</a:t>
            </a:r>
            <a:r>
              <a:rPr lang="ko-KR" altLang="en-US" sz="1000" dirty="0"/>
              <a:t> </a:t>
            </a:r>
            <a:r>
              <a:rPr lang="en-US" altLang="ko-KR" sz="1000" dirty="0"/>
              <a:t>1 – L</a:t>
            </a:r>
            <a:r>
              <a:rPr lang="en-US" altLang="ko-KR" sz="1000" baseline="-25000" dirty="0"/>
              <a:t>0</a:t>
            </a:r>
            <a:r>
              <a:rPr lang="en-US" altLang="ko-KR" sz="1000" baseline="30000" dirty="0"/>
              <a:t>2/n</a:t>
            </a:r>
            <a:r>
              <a:rPr lang="ko-KR" altLang="en-US" sz="1000" dirty="0"/>
              <a:t>이 된다</a:t>
            </a:r>
            <a:r>
              <a:rPr lang="en-US" altLang="ko-KR" sz="1000" dirty="0"/>
              <a:t>. </a:t>
            </a:r>
            <a:r>
              <a:rPr lang="ko-KR" altLang="en-US" sz="1000" dirty="0"/>
              <a:t>이는 </a:t>
            </a:r>
            <a:r>
              <a:rPr lang="en-US" altLang="ko-KR" sz="1000" dirty="0"/>
              <a:t>1.0</a:t>
            </a:r>
            <a:r>
              <a:rPr lang="ko-KR" altLang="en-US" sz="1000" dirty="0"/>
              <a:t>보다 상당히 작을 수 있으며</a:t>
            </a:r>
            <a:r>
              <a:rPr lang="en-US" altLang="ko-KR" sz="1000" dirty="0"/>
              <a:t>, </a:t>
            </a:r>
            <a:r>
              <a:rPr lang="ko-KR" altLang="en-US" sz="1000" dirty="0"/>
              <a:t>오직 사건이 발생한 사례의 비중인 </a:t>
            </a:r>
            <a:r>
              <a:rPr lang="en-US" altLang="ko-KR" sz="1000" dirty="0"/>
              <a:t>p</a:t>
            </a:r>
            <a:r>
              <a:rPr lang="ko-KR" altLang="en-US" sz="1000" dirty="0"/>
              <a:t>에 의존한다</a:t>
            </a:r>
            <a:r>
              <a:rPr lang="en-US" altLang="ko-KR" sz="1000" dirty="0"/>
              <a:t>.</a:t>
            </a:r>
          </a:p>
          <a:p>
            <a:pPr>
              <a:lnSpc>
                <a:spcPct val="150000"/>
              </a:lnSpc>
            </a:pPr>
            <a:r>
              <a:rPr lang="en-US" altLang="ko-KR" sz="1000" dirty="0"/>
              <a:t>upper bound = 1 – [p</a:t>
            </a:r>
            <a:r>
              <a:rPr lang="en-US" altLang="ko-KR" sz="1000" baseline="30000" dirty="0"/>
              <a:t>p</a:t>
            </a:r>
            <a:r>
              <a:rPr lang="en-US" altLang="ko-KR" sz="1000" dirty="0"/>
              <a:t>(1-p)</a:t>
            </a:r>
            <a:r>
              <a:rPr lang="en-US" altLang="ko-KR" sz="1000" baseline="30000" dirty="0"/>
              <a:t>(1-p)</a:t>
            </a:r>
            <a:r>
              <a:rPr lang="en-US" altLang="ko-KR" sz="1000" dirty="0"/>
              <a:t>]</a:t>
            </a:r>
            <a:r>
              <a:rPr lang="en-US" altLang="ko-KR" sz="1000" baseline="30000" dirty="0"/>
              <a:t>2</a:t>
            </a:r>
            <a:endParaRPr lang="ko-KR" altLang="en-US" sz="1000" dirty="0"/>
          </a:p>
          <a:p>
            <a:pPr>
              <a:lnSpc>
                <a:spcPct val="150000"/>
              </a:lnSpc>
            </a:pPr>
            <a:r>
              <a:rPr lang="en-US" altLang="ko-KR" sz="1000" dirty="0"/>
              <a:t>p=0.5</a:t>
            </a:r>
            <a:r>
              <a:rPr lang="ko-KR" altLang="en-US" sz="1000" dirty="0"/>
              <a:t>일 때 </a:t>
            </a:r>
            <a:r>
              <a:rPr lang="en-US" altLang="ko-KR" sz="1000" dirty="0"/>
              <a:t>0.75</a:t>
            </a:r>
            <a:r>
              <a:rPr lang="ko-KR" altLang="en-US" sz="1000" dirty="0"/>
              <a:t>의 최대값을 가지며</a:t>
            </a:r>
            <a:r>
              <a:rPr lang="en-US" altLang="ko-KR" sz="1000" dirty="0"/>
              <a:t>, p=0.9 </a:t>
            </a:r>
            <a:r>
              <a:rPr lang="ko-KR" altLang="en-US" sz="1000" dirty="0"/>
              <a:t>혹은 </a:t>
            </a:r>
            <a:r>
              <a:rPr lang="en-US" altLang="ko-KR" sz="1000" dirty="0"/>
              <a:t>p=0.1</a:t>
            </a:r>
            <a:r>
              <a:rPr lang="ko-KR" altLang="en-US" sz="1000" dirty="0"/>
              <a:t>일 경우 </a:t>
            </a:r>
            <a:r>
              <a:rPr lang="ko-KR" altLang="en-US" sz="1000" dirty="0" err="1"/>
              <a:t>상한값은</a:t>
            </a:r>
            <a:r>
              <a:rPr lang="ko-KR" altLang="en-US" sz="1000" dirty="0"/>
              <a:t> </a:t>
            </a:r>
            <a:r>
              <a:rPr lang="en-US" altLang="ko-KR" sz="1000" dirty="0"/>
              <a:t>0.48</a:t>
            </a:r>
            <a:r>
              <a:rPr lang="ko-KR" altLang="en-US" sz="1000" dirty="0"/>
              <a:t>에 불과하다</a:t>
            </a:r>
            <a:r>
              <a:rPr lang="en-US" altLang="ko-KR" sz="1000" dirty="0"/>
              <a:t>.</a:t>
            </a:r>
          </a:p>
        </p:txBody>
      </p:sp>
      <p:sp>
        <p:nvSpPr>
          <p:cNvPr id="18" name="제목 1">
            <a:extLst>
              <a:ext uri="{FF2B5EF4-FFF2-40B4-BE49-F238E27FC236}">
                <a16:creationId xmlns:a16="http://schemas.microsoft.com/office/drawing/2014/main" id="{0B523FC8-97EC-4C1D-A236-E1010A6F19E6}"/>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1" name="직사각형 20">
            <a:extLst>
              <a:ext uri="{FF2B5EF4-FFF2-40B4-BE49-F238E27FC236}">
                <a16:creationId xmlns:a16="http://schemas.microsoft.com/office/drawing/2014/main" id="{8E153BF7-C91B-453B-B9CE-EA50A8FC7211}"/>
              </a:ext>
            </a:extLst>
          </p:cNvPr>
          <p:cNvSpPr/>
          <p:nvPr/>
        </p:nvSpPr>
        <p:spPr>
          <a:xfrm>
            <a:off x="3590929" y="371591"/>
            <a:ext cx="1858201" cy="369332"/>
          </a:xfrm>
          <a:prstGeom prst="rect">
            <a:avLst/>
          </a:prstGeom>
        </p:spPr>
        <p:txBody>
          <a:bodyPr wrap="none">
            <a:spAutoFit/>
          </a:bodyPr>
          <a:lstStyle/>
          <a:p>
            <a:r>
              <a:rPr lang="ko-KR" altLang="en-US" err="1"/>
              <a:t>회귀식</a:t>
            </a:r>
            <a:r>
              <a:rPr lang="ko-KR" altLang="en-US" dirty="0"/>
              <a:t> 결정계수</a:t>
            </a:r>
          </a:p>
        </p:txBody>
      </p:sp>
      <p:sp>
        <p:nvSpPr>
          <p:cNvPr id="24" name="TextBox 23">
            <a:extLst>
              <a:ext uri="{FF2B5EF4-FFF2-40B4-BE49-F238E27FC236}">
                <a16:creationId xmlns:a16="http://schemas.microsoft.com/office/drawing/2014/main" id="{D54B9E59-6702-41A9-AFEF-3BEDB7588433}"/>
              </a:ext>
            </a:extLst>
          </p:cNvPr>
          <p:cNvSpPr txBox="1"/>
          <p:nvPr/>
        </p:nvSpPr>
        <p:spPr>
          <a:xfrm>
            <a:off x="6992888" y="136525"/>
            <a:ext cx="2016224"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로지스틱 회귀분석 이슈</a:t>
            </a:r>
          </a:p>
        </p:txBody>
      </p:sp>
      <p:sp>
        <p:nvSpPr>
          <p:cNvPr id="26" name="직사각형 25">
            <a:extLst>
              <a:ext uri="{FF2B5EF4-FFF2-40B4-BE49-F238E27FC236}">
                <a16:creationId xmlns:a16="http://schemas.microsoft.com/office/drawing/2014/main" id="{D63B2C65-E702-49AE-8A69-2FC8690FB5F8}"/>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Tree>
    <p:extLst>
      <p:ext uri="{BB962C8B-B14F-4D97-AF65-F5344CB8AC3E}">
        <p14:creationId xmlns:p14="http://schemas.microsoft.com/office/powerpoint/2010/main" val="28388669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7641F051-A630-4F1B-A129-85D40567B696}"/>
              </a:ext>
            </a:extLst>
          </p:cNvPr>
          <p:cNvSpPr/>
          <p:nvPr/>
        </p:nvSpPr>
        <p:spPr>
          <a:xfrm>
            <a:off x="400553" y="1247594"/>
            <a:ext cx="8136904" cy="1331070"/>
          </a:xfrm>
          <a:prstGeom prst="rect">
            <a:avLst/>
          </a:prstGeom>
          <a:ln>
            <a:solidFill>
              <a:schemeClr val="tx2">
                <a:lumMod val="40000"/>
                <a:lumOff val="60000"/>
              </a:schemeClr>
            </a:solidFill>
          </a:ln>
        </p:spPr>
        <p:txBody>
          <a:bodyPr wrap="square">
            <a:spAutoFit/>
          </a:bodyPr>
          <a:lstStyle/>
          <a:p>
            <a:pPr marL="171450" indent="-171450" fontAlgn="base">
              <a:lnSpc>
                <a:spcPct val="150000"/>
              </a:lnSpc>
              <a:buFont typeface="Arial" panose="020B0604020202020204" pitchFamily="34" charset="0"/>
              <a:buChar char="•"/>
            </a:pPr>
            <a:r>
              <a:rPr lang="ko-KR" altLang="en-US" sz="1100" dirty="0"/>
              <a:t>일본 통계학자 </a:t>
            </a:r>
            <a:r>
              <a:rPr lang="en-US" altLang="ko-KR" sz="1100" dirty="0" err="1">
                <a:hlinkClick r:id="rId2" tooltip="아카이케 히로투구">
                  <a:extLst>
                    <a:ext uri="{A12FA001-AC4F-418D-AE19-62706E023703}">
                      <ahyp:hlinkClr xmlns:ahyp="http://schemas.microsoft.com/office/drawing/2018/hyperlinkcolor" val="tx"/>
                    </a:ext>
                  </a:extLst>
                </a:hlinkClick>
              </a:rPr>
              <a:t>Hirotugu</a:t>
            </a:r>
            <a:r>
              <a:rPr lang="en-US" altLang="ko-KR" sz="1100" dirty="0">
                <a:hlinkClick r:id="rId2" tooltip="아카이케 히로투구">
                  <a:extLst>
                    <a:ext uri="{A12FA001-AC4F-418D-AE19-62706E023703}">
                      <ahyp:hlinkClr xmlns:ahyp="http://schemas.microsoft.com/office/drawing/2018/hyperlinkcolor" val="tx"/>
                    </a:ext>
                  </a:extLst>
                </a:hlinkClick>
              </a:rPr>
              <a:t> Akaike</a:t>
            </a:r>
            <a:r>
              <a:rPr lang="ko-KR" altLang="en-US" sz="1100" dirty="0"/>
              <a:t> 의 이름을 따서 명명</a:t>
            </a:r>
            <a:endParaRPr lang="en-US" altLang="ko-KR" sz="1100" dirty="0">
              <a:solidFill>
                <a:srgbClr val="000000"/>
              </a:solidFill>
              <a:latin typeface="se-nanumsquare"/>
            </a:endParaRPr>
          </a:p>
          <a:p>
            <a:pPr marL="171450" indent="-171450" fontAlgn="base">
              <a:lnSpc>
                <a:spcPct val="150000"/>
              </a:lnSpc>
              <a:buFont typeface="Arial" panose="020B0604020202020204" pitchFamily="34" charset="0"/>
              <a:buChar char="•"/>
            </a:pPr>
            <a:r>
              <a:rPr lang="ko-KR" altLang="en-US" sz="1100" dirty="0">
                <a:solidFill>
                  <a:srgbClr val="000000"/>
                </a:solidFill>
                <a:latin typeface="se-nanumsquare"/>
              </a:rPr>
              <a:t>주어진 데이터 셋에 대한 통계 모델의 상대적인 품질을 평가하는 것</a:t>
            </a:r>
            <a:endParaRPr lang="en-US" altLang="ko-KR" sz="1100" dirty="0">
              <a:solidFill>
                <a:srgbClr val="000000"/>
              </a:solidFill>
              <a:latin typeface="se-nanumsquare"/>
            </a:endParaRPr>
          </a:p>
          <a:p>
            <a:pPr marL="171450" indent="-171450">
              <a:lnSpc>
                <a:spcPct val="150000"/>
              </a:lnSpc>
              <a:buFont typeface="Arial" panose="020B0604020202020204" pitchFamily="34" charset="0"/>
              <a:buChar char="•"/>
            </a:pPr>
            <a:r>
              <a:rPr lang="en-US" altLang="ko-KR" sz="1100" b="1" u="sng" dirty="0">
                <a:sym typeface="Wingdings" panose="05000000000000000000" pitchFamily="2" charset="2"/>
              </a:rPr>
              <a:t> </a:t>
            </a:r>
            <a:r>
              <a:rPr lang="en-US" altLang="ko-KR" sz="1100" b="1" u="sng" dirty="0"/>
              <a:t>AIC</a:t>
            </a:r>
            <a:r>
              <a:rPr lang="ko-KR" altLang="en-US" sz="1100" b="1" u="sng" dirty="0"/>
              <a:t>는 주어진 모델에서 손실되는 정보의 상대적인 양을 추정하므로 </a:t>
            </a:r>
            <a:r>
              <a:rPr lang="ko-KR" altLang="en-US" sz="1100" dirty="0"/>
              <a:t>모델이 손실하는 정보가 적을수록 해당 모델의 품질이 높아진다</a:t>
            </a:r>
            <a:r>
              <a:rPr lang="en-US" altLang="ko-KR" sz="1100" dirty="0"/>
              <a:t>.</a:t>
            </a:r>
          </a:p>
          <a:p>
            <a:pPr marL="171450" indent="-171450">
              <a:lnSpc>
                <a:spcPct val="150000"/>
              </a:lnSpc>
              <a:buFont typeface="Arial" panose="020B0604020202020204" pitchFamily="34" charset="0"/>
              <a:buChar char="•"/>
            </a:pPr>
            <a:r>
              <a:rPr lang="ko-KR" altLang="en-US" sz="1100" dirty="0"/>
              <a:t>모델에 의해 손실된 정보의 양을 추정할 때 </a:t>
            </a:r>
            <a:r>
              <a:rPr lang="en-US" altLang="ko-KR" sz="1100" dirty="0"/>
              <a:t>AIC</a:t>
            </a:r>
            <a:r>
              <a:rPr lang="ko-KR" altLang="en-US" sz="1100" dirty="0"/>
              <a:t>는 모델의 </a:t>
            </a:r>
            <a:r>
              <a:rPr lang="ko-KR" altLang="en-US" sz="1100" dirty="0">
                <a:hlinkClick r:id="rId3" tooltip="핏의 좋은 점"/>
              </a:rPr>
              <a:t>적합도</a:t>
            </a:r>
            <a:r>
              <a:rPr lang="ko-KR" altLang="en-US" sz="1100" dirty="0"/>
              <a:t> 와 모델의 단순성 간의 균형을 다룬다 </a:t>
            </a:r>
            <a:r>
              <a:rPr lang="en-US" altLang="ko-KR" sz="1100" dirty="0"/>
              <a:t>.</a:t>
            </a:r>
          </a:p>
        </p:txBody>
      </p:sp>
      <p:pic>
        <p:nvPicPr>
          <p:cNvPr id="9" name="그림 8">
            <a:extLst>
              <a:ext uri="{FF2B5EF4-FFF2-40B4-BE49-F238E27FC236}">
                <a16:creationId xmlns:a16="http://schemas.microsoft.com/office/drawing/2014/main" id="{7768E53D-7D3B-48AD-88B2-199B3BC5FA79}"/>
              </a:ext>
            </a:extLst>
          </p:cNvPr>
          <p:cNvPicPr>
            <a:picLocks noChangeAspect="1"/>
          </p:cNvPicPr>
          <p:nvPr/>
        </p:nvPicPr>
        <p:blipFill>
          <a:blip r:embed="rId4"/>
          <a:stretch>
            <a:fillRect/>
          </a:stretch>
        </p:blipFill>
        <p:spPr>
          <a:xfrm>
            <a:off x="400553" y="2700030"/>
            <a:ext cx="1666528" cy="324467"/>
          </a:xfrm>
          <a:prstGeom prst="rect">
            <a:avLst/>
          </a:prstGeom>
          <a:ln w="28575">
            <a:solidFill>
              <a:schemeClr val="accent1"/>
            </a:solidFill>
          </a:ln>
        </p:spPr>
      </p:pic>
      <p:sp>
        <p:nvSpPr>
          <p:cNvPr id="10" name="직사각형 9">
            <a:extLst>
              <a:ext uri="{FF2B5EF4-FFF2-40B4-BE49-F238E27FC236}">
                <a16:creationId xmlns:a16="http://schemas.microsoft.com/office/drawing/2014/main" id="{EB470AEF-33F5-499B-BE2C-41E1E2335CAB}"/>
              </a:ext>
            </a:extLst>
          </p:cNvPr>
          <p:cNvSpPr/>
          <p:nvPr/>
        </p:nvSpPr>
        <p:spPr>
          <a:xfrm>
            <a:off x="368638" y="3085686"/>
            <a:ext cx="8406723" cy="1446550"/>
          </a:xfrm>
          <a:prstGeom prst="rect">
            <a:avLst/>
          </a:prstGeom>
          <a:ln>
            <a:solidFill>
              <a:schemeClr val="accent1"/>
            </a:solidFill>
          </a:ln>
        </p:spPr>
        <p:txBody>
          <a:bodyPr wrap="square">
            <a:spAutoFit/>
          </a:bodyPr>
          <a:lstStyle/>
          <a:p>
            <a:r>
              <a:rPr lang="en-US" altLang="ko-KR" sz="1100" dirty="0">
                <a:solidFill>
                  <a:srgbClr val="000000"/>
                </a:solidFill>
                <a:highlight>
                  <a:srgbClr val="00FFFF"/>
                </a:highlight>
                <a:latin typeface="se-nanumsquare"/>
              </a:rPr>
              <a:t>2k</a:t>
            </a:r>
            <a:r>
              <a:rPr lang="ko-KR" altLang="en-US" sz="1100" dirty="0">
                <a:solidFill>
                  <a:srgbClr val="000000"/>
                </a:solidFill>
                <a:highlight>
                  <a:srgbClr val="00FFFF"/>
                </a:highlight>
                <a:latin typeface="se-nanumsquare"/>
              </a:rPr>
              <a:t>는</a:t>
            </a:r>
            <a:r>
              <a:rPr lang="ko-KR" altLang="en-US" sz="1100" dirty="0">
                <a:solidFill>
                  <a:srgbClr val="000000"/>
                </a:solidFill>
                <a:latin typeface="se-nanumsquare"/>
              </a:rPr>
              <a:t> 모형의 추정된 </a:t>
            </a:r>
            <a:r>
              <a:rPr lang="en-US" altLang="ko-KR" sz="1100" b="1" dirty="0">
                <a:solidFill>
                  <a:srgbClr val="000000"/>
                </a:solidFill>
                <a:latin typeface="굴림" panose="020B0600000101010101" pitchFamily="50" charset="-127"/>
                <a:ea typeface="굴림" panose="020B0600000101010101" pitchFamily="50" charset="-127"/>
              </a:rPr>
              <a:t>parameter</a:t>
            </a:r>
            <a:r>
              <a:rPr lang="ko-KR" altLang="en-US" sz="1100" dirty="0">
                <a:solidFill>
                  <a:srgbClr val="000000"/>
                </a:solidFill>
                <a:latin typeface="se-nanumsquare"/>
              </a:rPr>
              <a:t> 개수</a:t>
            </a:r>
            <a:r>
              <a:rPr lang="en-US" altLang="ko-KR" sz="1100" dirty="0">
                <a:solidFill>
                  <a:srgbClr val="000000"/>
                </a:solidFill>
                <a:latin typeface="se-nanumsquare"/>
                <a:sym typeface="Wingdings" panose="05000000000000000000" pitchFamily="2" charset="2"/>
              </a:rPr>
              <a:t> </a:t>
            </a:r>
            <a:r>
              <a:rPr lang="ko-KR" altLang="en-US" sz="1100" dirty="0"/>
              <a:t> 해당 모형에 </a:t>
            </a:r>
            <a:r>
              <a:rPr lang="ko-KR" altLang="en-US" sz="1100" dirty="0" err="1"/>
              <a:t>패널티를</a:t>
            </a:r>
            <a:r>
              <a:rPr lang="ko-KR" altLang="en-US" sz="1100" dirty="0"/>
              <a:t> 주기 위해 사용</a:t>
            </a:r>
            <a:endParaRPr lang="en-US" altLang="ko-KR" sz="1100" dirty="0"/>
          </a:p>
          <a:p>
            <a:pPr marL="171450" indent="-171450">
              <a:buFont typeface="Wingdings" panose="05000000000000000000" pitchFamily="2" charset="2"/>
              <a:buChar char="à"/>
            </a:pPr>
            <a:r>
              <a:rPr lang="ko-KR" altLang="en-US" sz="1100" dirty="0"/>
              <a:t>실제로 어떤 모형이 </a:t>
            </a:r>
            <a:r>
              <a:rPr lang="en-US" altLang="ko-KR" sz="1100" dirty="0"/>
              <a:t>2ln(L) </a:t>
            </a:r>
            <a:r>
              <a:rPr lang="ko-KR" altLang="en-US" sz="1100" dirty="0"/>
              <a:t>즉 적합도를 높이기 위해 여러 불필요한 파라미터를 사용할 수도 있다</a:t>
            </a:r>
            <a:r>
              <a:rPr lang="en-US" altLang="ko-KR" sz="1100" dirty="0"/>
              <a:t>. </a:t>
            </a:r>
          </a:p>
          <a:p>
            <a:pPr marL="171450" indent="-171450">
              <a:buFont typeface="Wingdings" panose="05000000000000000000" pitchFamily="2" charset="2"/>
              <a:buChar char="à"/>
            </a:pPr>
            <a:r>
              <a:rPr lang="ko-KR" altLang="en-US" sz="1100" dirty="0"/>
              <a:t>실제 모형 비교 시 독립변수가 많은 모형이 적합도 면에서 유리하게 되는데</a:t>
            </a:r>
            <a:r>
              <a:rPr lang="en-US" altLang="ko-KR" sz="1100" dirty="0"/>
              <a:t>, </a:t>
            </a:r>
            <a:r>
              <a:rPr lang="ko-KR" altLang="en-US" sz="1100" dirty="0"/>
              <a:t>이는 독립변수에 따라서 모형의 적합도에 차이가 난다는 의미이므로 이를 상쇄시키기 위하여 불필요한 파라미터</a:t>
            </a:r>
            <a:r>
              <a:rPr lang="en-US" altLang="ko-KR" sz="1100" dirty="0"/>
              <a:t>, </a:t>
            </a:r>
            <a:r>
              <a:rPr lang="ko-KR" altLang="en-US" sz="1100" i="1" dirty="0">
                <a:solidFill>
                  <a:srgbClr val="FF0000"/>
                </a:solidFill>
                <a:highlight>
                  <a:srgbClr val="FFFF00"/>
                </a:highlight>
              </a:rPr>
              <a:t>즉 독립변수 수가 증가할수록 </a:t>
            </a:r>
            <a:r>
              <a:rPr lang="en-US" altLang="ko-KR" sz="1100" i="1" dirty="0">
                <a:solidFill>
                  <a:srgbClr val="FF0000"/>
                </a:solidFill>
                <a:highlight>
                  <a:srgbClr val="FFFF00"/>
                </a:highlight>
              </a:rPr>
              <a:t>2k</a:t>
            </a:r>
            <a:r>
              <a:rPr lang="ko-KR" altLang="en-US" sz="1100" i="1" dirty="0">
                <a:solidFill>
                  <a:srgbClr val="FF0000"/>
                </a:solidFill>
                <a:highlight>
                  <a:srgbClr val="FFFF00"/>
                </a:highlight>
              </a:rPr>
              <a:t>를 증가시켜 </a:t>
            </a:r>
            <a:r>
              <a:rPr lang="ko-KR" altLang="en-US" sz="1100" i="1" dirty="0" err="1">
                <a:solidFill>
                  <a:srgbClr val="FF0000"/>
                </a:solidFill>
                <a:highlight>
                  <a:srgbClr val="FFFF00"/>
                </a:highlight>
              </a:rPr>
              <a:t>패널티를</a:t>
            </a:r>
            <a:r>
              <a:rPr lang="ko-KR" altLang="en-US" sz="1100" i="1" dirty="0">
                <a:solidFill>
                  <a:srgbClr val="FF0000"/>
                </a:solidFill>
                <a:highlight>
                  <a:srgbClr val="FFFF00"/>
                </a:highlight>
              </a:rPr>
              <a:t> </a:t>
            </a:r>
            <a:r>
              <a:rPr lang="ko-KR" altLang="en-US" sz="1100" i="1" dirty="0">
                <a:solidFill>
                  <a:srgbClr val="FF0000"/>
                </a:solidFill>
              </a:rPr>
              <a:t>부여하여 모델의 품질을 평가하는 의미로 이해하면 됨</a:t>
            </a:r>
            <a:r>
              <a:rPr lang="en-US" altLang="ko-KR" sz="1100" i="1" dirty="0">
                <a:solidFill>
                  <a:srgbClr val="FF0000"/>
                </a:solidFill>
              </a:rPr>
              <a:t>.</a:t>
            </a:r>
          </a:p>
          <a:p>
            <a:r>
              <a:rPr lang="en-US" altLang="ko-KR" sz="1100" dirty="0">
                <a:solidFill>
                  <a:srgbClr val="000000"/>
                </a:solidFill>
                <a:highlight>
                  <a:srgbClr val="00FFFF"/>
                </a:highlight>
                <a:latin typeface="se-nanumsquare"/>
              </a:rPr>
              <a:t>-2ln(L) </a:t>
            </a:r>
          </a:p>
          <a:p>
            <a:r>
              <a:rPr lang="ko-KR" altLang="en-US" sz="1100" dirty="0">
                <a:solidFill>
                  <a:srgbClr val="000000"/>
                </a:solidFill>
                <a:latin typeface="se-nanumsquare"/>
              </a:rPr>
              <a:t> 모형의 적합도를 의미 </a:t>
            </a:r>
            <a:r>
              <a:rPr lang="en-US" altLang="ko-KR" sz="1100" dirty="0">
                <a:solidFill>
                  <a:srgbClr val="000000"/>
                </a:solidFill>
                <a:latin typeface="se-nanumsquare"/>
              </a:rPr>
              <a:t>: -2ln(L)</a:t>
            </a:r>
            <a:r>
              <a:rPr lang="ko-KR" altLang="en-US" sz="1100" dirty="0">
                <a:solidFill>
                  <a:srgbClr val="000000"/>
                </a:solidFill>
                <a:latin typeface="se-nanumsquare"/>
              </a:rPr>
              <a:t>에서 </a:t>
            </a:r>
            <a:r>
              <a:rPr lang="en-US" altLang="ko-KR" sz="1100" dirty="0">
                <a:solidFill>
                  <a:srgbClr val="000000"/>
                </a:solidFill>
                <a:latin typeface="se-nanumsquare"/>
              </a:rPr>
              <a:t>L</a:t>
            </a:r>
            <a:r>
              <a:rPr lang="ko-KR" altLang="en-US" sz="1100" dirty="0">
                <a:solidFill>
                  <a:srgbClr val="000000"/>
                </a:solidFill>
                <a:latin typeface="se-nanumsquare"/>
              </a:rPr>
              <a:t>은 </a:t>
            </a:r>
            <a:r>
              <a:rPr lang="en-US" altLang="ko-KR" sz="1100" dirty="0">
                <a:solidFill>
                  <a:srgbClr val="000000"/>
                </a:solidFill>
                <a:latin typeface="se-nanumsquare"/>
              </a:rPr>
              <a:t>Likelihood function </a:t>
            </a:r>
            <a:r>
              <a:rPr lang="ko-KR" altLang="en-US" sz="1100" dirty="0">
                <a:solidFill>
                  <a:srgbClr val="000000"/>
                </a:solidFill>
                <a:latin typeface="se-nanumsquare"/>
              </a:rPr>
              <a:t>을 의미</a:t>
            </a:r>
            <a:r>
              <a:rPr lang="en-US" altLang="ko-KR" sz="1100" dirty="0">
                <a:solidFill>
                  <a:srgbClr val="000000"/>
                </a:solidFill>
                <a:latin typeface="se-nanumsquare"/>
              </a:rPr>
              <a:t> </a:t>
            </a:r>
          </a:p>
          <a:p>
            <a:r>
              <a:rPr lang="en-US" altLang="ko-KR" sz="1100" dirty="0">
                <a:solidFill>
                  <a:srgbClr val="000000"/>
                </a:solidFill>
                <a:latin typeface="se-nanumsquare"/>
                <a:sym typeface="Wingdings" panose="05000000000000000000" pitchFamily="2" charset="2"/>
              </a:rPr>
              <a:t> </a:t>
            </a:r>
            <a:r>
              <a:rPr lang="en-US" altLang="ko-KR" sz="1100" dirty="0">
                <a:solidFill>
                  <a:srgbClr val="000000"/>
                </a:solidFill>
                <a:highlight>
                  <a:srgbClr val="FFFF00"/>
                </a:highlight>
                <a:latin typeface="se-nanumsquare"/>
              </a:rPr>
              <a:t>AIC </a:t>
            </a:r>
            <a:r>
              <a:rPr lang="ko-KR" altLang="en-US" sz="1100" dirty="0">
                <a:solidFill>
                  <a:srgbClr val="000000"/>
                </a:solidFill>
                <a:highlight>
                  <a:srgbClr val="FFFF00"/>
                </a:highlight>
                <a:latin typeface="se-nanumsquare"/>
              </a:rPr>
              <a:t>값이 낮다는 것은 즉 모형의 적합도가 높은 것을 의미</a:t>
            </a:r>
            <a:endParaRPr lang="ko-KR" altLang="en-US" sz="1100" dirty="0">
              <a:highlight>
                <a:srgbClr val="FFFF00"/>
              </a:highlight>
            </a:endParaRPr>
          </a:p>
        </p:txBody>
      </p:sp>
      <p:sp>
        <p:nvSpPr>
          <p:cNvPr id="11" name="직사각형 10">
            <a:extLst>
              <a:ext uri="{FF2B5EF4-FFF2-40B4-BE49-F238E27FC236}">
                <a16:creationId xmlns:a16="http://schemas.microsoft.com/office/drawing/2014/main" id="{D1227CFE-105E-4C4D-9817-EF4F9871176D}"/>
              </a:ext>
            </a:extLst>
          </p:cNvPr>
          <p:cNvSpPr/>
          <p:nvPr/>
        </p:nvSpPr>
        <p:spPr>
          <a:xfrm>
            <a:off x="429899" y="5025630"/>
            <a:ext cx="8406723" cy="1277273"/>
          </a:xfrm>
          <a:prstGeom prst="rect">
            <a:avLst/>
          </a:prstGeom>
          <a:ln>
            <a:solidFill>
              <a:schemeClr val="accent1"/>
            </a:solidFill>
          </a:ln>
        </p:spPr>
        <p:txBody>
          <a:bodyPr wrap="square">
            <a:spAutoFit/>
          </a:bodyPr>
          <a:lstStyle/>
          <a:p>
            <a:pPr algn="just"/>
            <a:r>
              <a:rPr lang="en-US" altLang="ko-KR" sz="1100" dirty="0">
                <a:solidFill>
                  <a:srgbClr val="000000"/>
                </a:solidFill>
                <a:latin typeface="+mj-ea"/>
                <a:ea typeface="+mj-ea"/>
              </a:rPr>
              <a:t>n :</a:t>
            </a:r>
            <a:r>
              <a:rPr lang="ko-KR" altLang="en-US" sz="1100" dirty="0">
                <a:solidFill>
                  <a:srgbClr val="000000"/>
                </a:solidFill>
                <a:latin typeface="+mj-ea"/>
                <a:ea typeface="+mj-ea"/>
              </a:rPr>
              <a:t> </a:t>
            </a:r>
            <a:r>
              <a:rPr lang="en-US" altLang="ko-KR" sz="1100" dirty="0">
                <a:solidFill>
                  <a:srgbClr val="000000"/>
                </a:solidFill>
                <a:latin typeface="+mj-ea"/>
                <a:ea typeface="+mj-ea"/>
              </a:rPr>
              <a:t>data</a:t>
            </a:r>
            <a:r>
              <a:rPr lang="ko-KR" altLang="en-US" sz="1100" dirty="0">
                <a:solidFill>
                  <a:srgbClr val="000000"/>
                </a:solidFill>
                <a:latin typeface="+mj-ea"/>
                <a:ea typeface="+mj-ea"/>
              </a:rPr>
              <a:t> 개수</a:t>
            </a:r>
            <a:endParaRPr lang="en-US" altLang="ko-KR" sz="1100" dirty="0">
              <a:solidFill>
                <a:srgbClr val="000000"/>
              </a:solidFill>
              <a:latin typeface="+mj-ea"/>
              <a:ea typeface="+mj-ea"/>
            </a:endParaRPr>
          </a:p>
          <a:p>
            <a:pPr algn="just"/>
            <a:r>
              <a:rPr lang="en-US" altLang="ko-KR" sz="1100" dirty="0">
                <a:solidFill>
                  <a:srgbClr val="000000"/>
                </a:solidFill>
                <a:latin typeface="+mj-ea"/>
                <a:ea typeface="+mj-ea"/>
              </a:rPr>
              <a:t>(*)</a:t>
            </a:r>
            <a:r>
              <a:rPr lang="ko-KR" altLang="en-US" sz="1100" dirty="0">
                <a:solidFill>
                  <a:srgbClr val="000000"/>
                </a:solidFill>
                <a:latin typeface="+mj-ea"/>
                <a:ea typeface="+mj-ea"/>
              </a:rPr>
              <a:t>가 붙은 것은 이미 최적화가 된 어떤 상수</a:t>
            </a:r>
            <a:r>
              <a:rPr lang="en-US" altLang="ko-KR" sz="1100" dirty="0">
                <a:solidFill>
                  <a:srgbClr val="000000"/>
                </a:solidFill>
                <a:latin typeface="+mj-ea"/>
                <a:ea typeface="+mj-ea"/>
              </a:rPr>
              <a:t>(constant)</a:t>
            </a:r>
            <a:r>
              <a:rPr lang="ko-KR" altLang="en-US" sz="1100" dirty="0">
                <a:solidFill>
                  <a:srgbClr val="000000"/>
                </a:solidFill>
                <a:latin typeface="+mj-ea"/>
                <a:ea typeface="+mj-ea"/>
              </a:rPr>
              <a:t>라는 의미</a:t>
            </a:r>
            <a:endParaRPr lang="en-US" altLang="ko-KR" sz="1100" dirty="0">
              <a:solidFill>
                <a:srgbClr val="000000"/>
              </a:solidFill>
              <a:latin typeface="+mj-ea"/>
              <a:ea typeface="+mj-ea"/>
            </a:endParaRPr>
          </a:p>
          <a:p>
            <a:pPr algn="just"/>
            <a:r>
              <a:rPr lang="en-US" altLang="ko-KR" sz="1100" dirty="0">
                <a:solidFill>
                  <a:srgbClr val="000000"/>
                </a:solidFill>
                <a:latin typeface="+mj-ea"/>
                <a:ea typeface="+mj-ea"/>
              </a:rPr>
              <a:t>2ln(L*)</a:t>
            </a:r>
            <a:r>
              <a:rPr lang="ko-KR" altLang="en-US" sz="1100" dirty="0">
                <a:solidFill>
                  <a:srgbClr val="000000"/>
                </a:solidFill>
                <a:latin typeface="+mj-ea"/>
                <a:ea typeface="+mj-ea"/>
              </a:rPr>
              <a:t>는 적합도</a:t>
            </a:r>
            <a:r>
              <a:rPr lang="en-US" altLang="ko-KR" sz="1100" dirty="0">
                <a:solidFill>
                  <a:srgbClr val="000000"/>
                </a:solidFill>
                <a:latin typeface="+mj-ea"/>
                <a:ea typeface="+mj-ea"/>
              </a:rPr>
              <a:t>(goodness of fit)</a:t>
            </a:r>
            <a:r>
              <a:rPr lang="ko-KR" altLang="en-US" sz="1100" dirty="0">
                <a:solidFill>
                  <a:srgbClr val="000000"/>
                </a:solidFill>
                <a:latin typeface="+mj-ea"/>
                <a:ea typeface="+mj-ea"/>
              </a:rPr>
              <a:t>를 대변해주는 수</a:t>
            </a:r>
            <a:r>
              <a:rPr lang="en-US" altLang="ko-KR" sz="1100" dirty="0">
                <a:solidFill>
                  <a:srgbClr val="000000"/>
                </a:solidFill>
                <a:latin typeface="+mj-ea"/>
                <a:ea typeface="+mj-ea"/>
                <a:sym typeface="Wingdings" panose="05000000000000000000" pitchFamily="2" charset="2"/>
              </a:rPr>
              <a:t></a:t>
            </a:r>
            <a:r>
              <a:rPr lang="en-US" altLang="ko-KR" sz="1100" dirty="0">
                <a:solidFill>
                  <a:srgbClr val="000000"/>
                </a:solidFill>
                <a:latin typeface="+mj-ea"/>
                <a:ea typeface="+mj-ea"/>
              </a:rPr>
              <a:t> </a:t>
            </a:r>
            <a:r>
              <a:rPr lang="ko-KR" altLang="en-US" sz="1100" dirty="0">
                <a:solidFill>
                  <a:srgbClr val="000000"/>
                </a:solidFill>
                <a:latin typeface="+mj-ea"/>
                <a:ea typeface="+mj-ea"/>
              </a:rPr>
              <a:t>이 수가 커지면 </a:t>
            </a:r>
            <a:r>
              <a:rPr lang="en-US" altLang="ko-KR" sz="1100" dirty="0">
                <a:solidFill>
                  <a:srgbClr val="000000"/>
                </a:solidFill>
                <a:latin typeface="+mj-ea"/>
                <a:ea typeface="+mj-ea"/>
              </a:rPr>
              <a:t>AIC</a:t>
            </a:r>
            <a:r>
              <a:rPr lang="ko-KR" altLang="en-US" sz="1100" dirty="0">
                <a:solidFill>
                  <a:srgbClr val="000000"/>
                </a:solidFill>
                <a:latin typeface="+mj-ea"/>
                <a:ea typeface="+mj-ea"/>
              </a:rPr>
              <a:t>와 </a:t>
            </a:r>
            <a:r>
              <a:rPr lang="en-US" altLang="ko-KR" sz="1100" dirty="0">
                <a:solidFill>
                  <a:srgbClr val="000000"/>
                </a:solidFill>
                <a:latin typeface="+mj-ea"/>
                <a:ea typeface="+mj-ea"/>
              </a:rPr>
              <a:t>SBC</a:t>
            </a:r>
            <a:r>
              <a:rPr lang="ko-KR" altLang="en-US" sz="1100" dirty="0">
                <a:solidFill>
                  <a:srgbClr val="000000"/>
                </a:solidFill>
                <a:latin typeface="+mj-ea"/>
                <a:ea typeface="+mj-ea"/>
              </a:rPr>
              <a:t>는 값이 감소</a:t>
            </a:r>
            <a:endParaRPr lang="en-US" altLang="ko-KR" sz="1100" dirty="0">
              <a:solidFill>
                <a:srgbClr val="000000"/>
              </a:solidFill>
              <a:latin typeface="+mj-ea"/>
              <a:ea typeface="+mj-ea"/>
            </a:endParaRPr>
          </a:p>
          <a:p>
            <a:pPr marL="171450" indent="-171450" algn="just">
              <a:buFont typeface="Wingdings" panose="05000000000000000000" pitchFamily="2" charset="2"/>
              <a:buChar char="à"/>
            </a:pPr>
            <a:r>
              <a:rPr lang="en-US" altLang="ko-KR" sz="1100" dirty="0">
                <a:solidFill>
                  <a:srgbClr val="000000"/>
                </a:solidFill>
                <a:latin typeface="+mj-ea"/>
                <a:ea typeface="+mj-ea"/>
              </a:rPr>
              <a:t>2k</a:t>
            </a:r>
            <a:r>
              <a:rPr lang="ko-KR" altLang="en-US" sz="1100" dirty="0">
                <a:solidFill>
                  <a:srgbClr val="000000"/>
                </a:solidFill>
                <a:latin typeface="+mj-ea"/>
                <a:ea typeface="+mj-ea"/>
              </a:rPr>
              <a:t>나 </a:t>
            </a:r>
            <a:r>
              <a:rPr lang="en-US" altLang="ko-KR" sz="1100" dirty="0" err="1">
                <a:solidFill>
                  <a:srgbClr val="000000"/>
                </a:solidFill>
                <a:latin typeface="+mj-ea"/>
                <a:ea typeface="+mj-ea"/>
              </a:rPr>
              <a:t>kln</a:t>
            </a:r>
            <a:r>
              <a:rPr lang="en-US" altLang="ko-KR" sz="1100" dirty="0">
                <a:solidFill>
                  <a:srgbClr val="000000"/>
                </a:solidFill>
                <a:latin typeface="+mj-ea"/>
                <a:ea typeface="+mj-ea"/>
              </a:rPr>
              <a:t>(n)</a:t>
            </a:r>
            <a:r>
              <a:rPr lang="ko-KR" altLang="en-US" sz="1100" dirty="0">
                <a:solidFill>
                  <a:srgbClr val="000000"/>
                </a:solidFill>
                <a:latin typeface="+mj-ea"/>
                <a:ea typeface="+mj-ea"/>
              </a:rPr>
              <a:t>은 값이 커지면 </a:t>
            </a:r>
            <a:r>
              <a:rPr lang="en-US" altLang="ko-KR" sz="1100" dirty="0">
                <a:solidFill>
                  <a:srgbClr val="000000"/>
                </a:solidFill>
                <a:latin typeface="+mj-ea"/>
                <a:ea typeface="+mj-ea"/>
              </a:rPr>
              <a:t>AIC</a:t>
            </a:r>
            <a:r>
              <a:rPr lang="ko-KR" altLang="en-US" sz="1100" dirty="0">
                <a:solidFill>
                  <a:srgbClr val="000000"/>
                </a:solidFill>
                <a:latin typeface="+mj-ea"/>
                <a:ea typeface="+mj-ea"/>
              </a:rPr>
              <a:t>와 </a:t>
            </a:r>
            <a:r>
              <a:rPr lang="en-US" altLang="ko-KR" sz="1100" dirty="0">
                <a:solidFill>
                  <a:srgbClr val="000000"/>
                </a:solidFill>
                <a:latin typeface="+mj-ea"/>
                <a:ea typeface="+mj-ea"/>
              </a:rPr>
              <a:t>SBC</a:t>
            </a:r>
            <a:r>
              <a:rPr lang="ko-KR" altLang="en-US" sz="1100" dirty="0">
                <a:solidFill>
                  <a:srgbClr val="000000"/>
                </a:solidFill>
                <a:latin typeface="+mj-ea"/>
                <a:ea typeface="+mj-ea"/>
              </a:rPr>
              <a:t>가 커진다</a:t>
            </a:r>
            <a:r>
              <a:rPr lang="en-US" altLang="ko-KR" sz="1100" dirty="0">
                <a:solidFill>
                  <a:srgbClr val="000000"/>
                </a:solidFill>
                <a:latin typeface="+mj-ea"/>
                <a:ea typeface="+mj-ea"/>
              </a:rPr>
              <a:t>. </a:t>
            </a:r>
          </a:p>
          <a:p>
            <a:pPr marL="171450" indent="-171450" algn="just">
              <a:buFont typeface="Wingdings" panose="05000000000000000000" pitchFamily="2" charset="2"/>
              <a:buChar char="à"/>
            </a:pPr>
            <a:r>
              <a:rPr lang="en-US" altLang="ko-KR" sz="1100" dirty="0">
                <a:solidFill>
                  <a:srgbClr val="000000"/>
                </a:solidFill>
                <a:latin typeface="+mj-ea"/>
                <a:ea typeface="+mj-ea"/>
              </a:rPr>
              <a:t>AIC</a:t>
            </a:r>
            <a:r>
              <a:rPr lang="ko-KR" altLang="en-US" sz="1100" dirty="0">
                <a:solidFill>
                  <a:srgbClr val="000000"/>
                </a:solidFill>
                <a:latin typeface="+mj-ea"/>
                <a:ea typeface="+mj-ea"/>
              </a:rPr>
              <a:t>나 </a:t>
            </a:r>
            <a:r>
              <a:rPr lang="en-US" altLang="ko-KR" sz="1100" dirty="0">
                <a:solidFill>
                  <a:srgbClr val="000000"/>
                </a:solidFill>
                <a:highlight>
                  <a:srgbClr val="FFFF00"/>
                </a:highlight>
                <a:latin typeface="+mj-ea"/>
                <a:ea typeface="+mj-ea"/>
              </a:rPr>
              <a:t>SBC</a:t>
            </a:r>
            <a:r>
              <a:rPr lang="ko-KR" altLang="en-US" sz="1100" dirty="0">
                <a:solidFill>
                  <a:srgbClr val="000000"/>
                </a:solidFill>
                <a:highlight>
                  <a:srgbClr val="FFFF00"/>
                </a:highlight>
                <a:latin typeface="+mj-ea"/>
                <a:ea typeface="+mj-ea"/>
              </a:rPr>
              <a:t>의 값이 크면 좋지 못한 모형이기 때문에 이 부분은 </a:t>
            </a:r>
            <a:r>
              <a:rPr lang="ko-KR" altLang="en-US" sz="1100" dirty="0">
                <a:solidFill>
                  <a:srgbClr val="000000"/>
                </a:solidFill>
                <a:latin typeface="+mj-ea"/>
                <a:ea typeface="+mj-ea"/>
              </a:rPr>
              <a:t>벌점요소</a:t>
            </a:r>
            <a:r>
              <a:rPr lang="en-US" altLang="ko-KR" sz="1100" dirty="0">
                <a:solidFill>
                  <a:srgbClr val="000000"/>
                </a:solidFill>
                <a:latin typeface="+mj-ea"/>
                <a:ea typeface="+mj-ea"/>
              </a:rPr>
              <a:t>(penalty)</a:t>
            </a:r>
          </a:p>
          <a:p>
            <a:pPr marL="171450" indent="-171450" algn="just">
              <a:buFont typeface="Wingdings" panose="05000000000000000000" pitchFamily="2" charset="2"/>
              <a:buChar char="à"/>
            </a:pPr>
            <a:r>
              <a:rPr lang="ko-KR" altLang="en-US" sz="1100" dirty="0">
                <a:solidFill>
                  <a:srgbClr val="000000"/>
                </a:solidFill>
                <a:latin typeface="+mj-ea"/>
                <a:ea typeface="+mj-ea"/>
              </a:rPr>
              <a:t>어떤 모형이 가장 적절한지 판단을 하기 위해 </a:t>
            </a:r>
            <a:r>
              <a:rPr lang="en-US" altLang="ko-KR" sz="1100" dirty="0">
                <a:solidFill>
                  <a:srgbClr val="000000"/>
                </a:solidFill>
                <a:latin typeface="+mj-ea"/>
                <a:ea typeface="+mj-ea"/>
              </a:rPr>
              <a:t>2ln(L*)</a:t>
            </a:r>
            <a:r>
              <a:rPr lang="ko-KR" altLang="en-US" sz="1100" dirty="0">
                <a:solidFill>
                  <a:srgbClr val="000000"/>
                </a:solidFill>
                <a:latin typeface="+mj-ea"/>
                <a:ea typeface="+mj-ea"/>
              </a:rPr>
              <a:t>를 이용해서 값을 추정하더라도 이 값을 높이기 위해 실제로 불필요하게 모형을 복잡하게 많은 </a:t>
            </a:r>
            <a:r>
              <a:rPr lang="en-US" altLang="ko-KR" sz="1100" dirty="0">
                <a:solidFill>
                  <a:srgbClr val="000000"/>
                </a:solidFill>
                <a:latin typeface="+mj-ea"/>
                <a:ea typeface="+mj-ea"/>
              </a:rPr>
              <a:t>parameter</a:t>
            </a:r>
            <a:r>
              <a:rPr lang="ko-KR" altLang="en-US" sz="1100" dirty="0">
                <a:solidFill>
                  <a:srgbClr val="000000"/>
                </a:solidFill>
                <a:latin typeface="+mj-ea"/>
                <a:ea typeface="+mj-ea"/>
              </a:rPr>
              <a:t>로 구성할 수도 있다</a:t>
            </a:r>
            <a:r>
              <a:rPr lang="en-US" altLang="ko-KR" sz="1100" dirty="0">
                <a:solidFill>
                  <a:srgbClr val="000000"/>
                </a:solidFill>
                <a:latin typeface="+mj-ea"/>
                <a:ea typeface="+mj-ea"/>
              </a:rPr>
              <a:t>. </a:t>
            </a:r>
            <a:r>
              <a:rPr lang="ko-KR" altLang="en-US" sz="1100" dirty="0">
                <a:solidFill>
                  <a:srgbClr val="000000"/>
                </a:solidFill>
                <a:latin typeface="+mj-ea"/>
                <a:ea typeface="+mj-ea"/>
              </a:rPr>
              <a:t>이러한 경우를 방지하기 위해 이런 벌점요소</a:t>
            </a:r>
            <a:r>
              <a:rPr lang="en-US" altLang="ko-KR" sz="1100" dirty="0">
                <a:solidFill>
                  <a:srgbClr val="000000"/>
                </a:solidFill>
                <a:latin typeface="+mj-ea"/>
                <a:ea typeface="+mj-ea"/>
              </a:rPr>
              <a:t>(penalty)</a:t>
            </a:r>
            <a:r>
              <a:rPr lang="ko-KR" altLang="en-US" sz="1100" dirty="0">
                <a:solidFill>
                  <a:srgbClr val="000000"/>
                </a:solidFill>
                <a:latin typeface="+mj-ea"/>
                <a:ea typeface="+mj-ea"/>
              </a:rPr>
              <a:t> 주어 짐</a:t>
            </a:r>
            <a:r>
              <a:rPr lang="en-US" altLang="ko-KR" sz="1100" dirty="0">
                <a:solidFill>
                  <a:srgbClr val="000000"/>
                </a:solidFill>
                <a:latin typeface="굴림" panose="020B0600000101010101" pitchFamily="50" charset="-127"/>
                <a:ea typeface="굴림" panose="020B0600000101010101" pitchFamily="50" charset="-127"/>
              </a:rPr>
              <a:t>.</a:t>
            </a:r>
            <a:endParaRPr lang="ko-KR" altLang="en-US" sz="1100" dirty="0">
              <a:solidFill>
                <a:srgbClr val="000000"/>
              </a:solidFill>
              <a:latin typeface="돋움" panose="020B0600000101010101" pitchFamily="50" charset="-127"/>
              <a:ea typeface="돋움" panose="020B0600000101010101" pitchFamily="50" charset="-127"/>
            </a:endParaRPr>
          </a:p>
        </p:txBody>
      </p:sp>
      <p:sp>
        <p:nvSpPr>
          <p:cNvPr id="12" name="직사각형 11">
            <a:extLst>
              <a:ext uri="{FF2B5EF4-FFF2-40B4-BE49-F238E27FC236}">
                <a16:creationId xmlns:a16="http://schemas.microsoft.com/office/drawing/2014/main" id="{9E979F8E-8DDA-49CB-90EF-A0747E88DB8E}"/>
              </a:ext>
            </a:extLst>
          </p:cNvPr>
          <p:cNvSpPr/>
          <p:nvPr/>
        </p:nvSpPr>
        <p:spPr>
          <a:xfrm>
            <a:off x="365826" y="4685722"/>
            <a:ext cx="4217622" cy="307777"/>
          </a:xfrm>
          <a:prstGeom prst="rect">
            <a:avLst/>
          </a:prstGeom>
        </p:spPr>
        <p:txBody>
          <a:bodyPr wrap="square">
            <a:spAutoFit/>
          </a:bodyPr>
          <a:lstStyle/>
          <a:p>
            <a:r>
              <a:rPr lang="en-US" altLang="ko-KR" sz="1400" dirty="0">
                <a:solidFill>
                  <a:srgbClr val="000000"/>
                </a:solidFill>
                <a:latin typeface="+mj-ea"/>
                <a:ea typeface="+mj-ea"/>
              </a:rPr>
              <a:t>SBC(Schwarz-Bayesian Information Criterion), BIC</a:t>
            </a:r>
            <a:endParaRPr lang="ko-KR" altLang="en-US" sz="1400" dirty="0">
              <a:latin typeface="+mj-ea"/>
              <a:ea typeface="+mj-ea"/>
            </a:endParaRPr>
          </a:p>
        </p:txBody>
      </p:sp>
      <p:pic>
        <p:nvPicPr>
          <p:cNvPr id="13" name="그림 12">
            <a:extLst>
              <a:ext uri="{FF2B5EF4-FFF2-40B4-BE49-F238E27FC236}">
                <a16:creationId xmlns:a16="http://schemas.microsoft.com/office/drawing/2014/main" id="{316DA18E-2916-4C67-A126-5D9520F3A317}"/>
              </a:ext>
            </a:extLst>
          </p:cNvPr>
          <p:cNvPicPr>
            <a:picLocks noChangeAspect="1"/>
          </p:cNvPicPr>
          <p:nvPr/>
        </p:nvPicPr>
        <p:blipFill>
          <a:blip r:embed="rId5"/>
          <a:stretch>
            <a:fillRect/>
          </a:stretch>
        </p:blipFill>
        <p:spPr>
          <a:xfrm>
            <a:off x="4572000" y="4726874"/>
            <a:ext cx="2743583" cy="234494"/>
          </a:xfrm>
          <a:prstGeom prst="rect">
            <a:avLst/>
          </a:prstGeom>
          <a:ln w="19050">
            <a:solidFill>
              <a:schemeClr val="accent1"/>
            </a:solidFill>
          </a:ln>
        </p:spPr>
      </p:pic>
      <p:sp>
        <p:nvSpPr>
          <p:cNvPr id="2" name="바닥글 개체 틀 1">
            <a:extLst>
              <a:ext uri="{FF2B5EF4-FFF2-40B4-BE49-F238E27FC236}">
                <a16:creationId xmlns:a16="http://schemas.microsoft.com/office/drawing/2014/main" id="{D10DFD36-0CBF-4153-A1AE-C8A30B1BCF0D}"/>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293DC32-6E69-4CA8-8ED1-A36D658EB841}"/>
              </a:ext>
            </a:extLst>
          </p:cNvPr>
          <p:cNvSpPr>
            <a:spLocks noGrp="1"/>
          </p:cNvSpPr>
          <p:nvPr>
            <p:ph type="sldNum" sz="quarter" idx="12"/>
          </p:nvPr>
        </p:nvSpPr>
        <p:spPr/>
        <p:txBody>
          <a:bodyPr/>
          <a:lstStyle/>
          <a:p>
            <a:fld id="{DE77BB65-F969-4654-BF30-45C70C1BE112}" type="slidenum">
              <a:rPr lang="ko-KR" altLang="en-US" smtClean="0"/>
              <a:pPr/>
              <a:t>132</a:t>
            </a:fld>
            <a:endParaRPr lang="ko-KR" altLang="en-US"/>
          </a:p>
        </p:txBody>
      </p:sp>
      <p:sp>
        <p:nvSpPr>
          <p:cNvPr id="8" name="직사각형 7">
            <a:extLst>
              <a:ext uri="{FF2B5EF4-FFF2-40B4-BE49-F238E27FC236}">
                <a16:creationId xmlns:a16="http://schemas.microsoft.com/office/drawing/2014/main" id="{DC7F5510-64FB-433F-B87C-8C7CA978A774}"/>
              </a:ext>
            </a:extLst>
          </p:cNvPr>
          <p:cNvSpPr/>
          <p:nvPr/>
        </p:nvSpPr>
        <p:spPr>
          <a:xfrm>
            <a:off x="356955" y="925282"/>
            <a:ext cx="2525435" cy="307777"/>
          </a:xfrm>
          <a:prstGeom prst="rect">
            <a:avLst/>
          </a:prstGeom>
        </p:spPr>
        <p:txBody>
          <a:bodyPr wrap="none">
            <a:spAutoFit/>
          </a:bodyPr>
          <a:lstStyle/>
          <a:p>
            <a:r>
              <a:rPr lang="en-US" altLang="ko-KR" sz="1400" dirty="0">
                <a:solidFill>
                  <a:srgbClr val="000000"/>
                </a:solidFill>
                <a:latin typeface="se-nanumgothic"/>
              </a:rPr>
              <a:t>AIC(Akaike information criterion</a:t>
            </a:r>
            <a:endParaRPr lang="ko-KR" altLang="en-US" sz="1400" dirty="0"/>
          </a:p>
        </p:txBody>
      </p:sp>
      <p:sp>
        <p:nvSpPr>
          <p:cNvPr id="14" name="직사각형 13">
            <a:extLst>
              <a:ext uri="{FF2B5EF4-FFF2-40B4-BE49-F238E27FC236}">
                <a16:creationId xmlns:a16="http://schemas.microsoft.com/office/drawing/2014/main" id="{6D037DFF-4029-443E-952C-BEBF004BBD47}"/>
              </a:ext>
            </a:extLst>
          </p:cNvPr>
          <p:cNvSpPr/>
          <p:nvPr/>
        </p:nvSpPr>
        <p:spPr>
          <a:xfrm>
            <a:off x="2843936" y="422867"/>
            <a:ext cx="5472480" cy="369332"/>
          </a:xfrm>
          <a:prstGeom prst="rect">
            <a:avLst/>
          </a:prstGeom>
        </p:spPr>
        <p:txBody>
          <a:bodyPr wrap="square">
            <a:spAutoFit/>
          </a:bodyPr>
          <a:lstStyle/>
          <a:p>
            <a:r>
              <a:rPr lang="en-US" altLang="ko-KR" b="1" dirty="0">
                <a:solidFill>
                  <a:srgbClr val="202020"/>
                </a:solidFill>
                <a:latin typeface="Noto Sans KR"/>
              </a:rPr>
              <a:t>AIC, BIC: </a:t>
            </a:r>
            <a:r>
              <a:rPr lang="ko-KR" altLang="en-US" b="1" dirty="0" err="1">
                <a:solidFill>
                  <a:srgbClr val="202020"/>
                </a:solidFill>
                <a:latin typeface="Noto Sans KR"/>
              </a:rPr>
              <a:t>로그우도를</a:t>
            </a:r>
            <a:r>
              <a:rPr lang="ko-KR" altLang="en-US" b="1" dirty="0">
                <a:solidFill>
                  <a:srgbClr val="202020"/>
                </a:solidFill>
                <a:latin typeface="Noto Sans KR"/>
              </a:rPr>
              <a:t> 독립변수의 수로 보정 </a:t>
            </a:r>
            <a:endParaRPr lang="ko-KR" altLang="en-US" b="1" dirty="0"/>
          </a:p>
        </p:txBody>
      </p:sp>
      <p:sp>
        <p:nvSpPr>
          <p:cNvPr id="15" name="TextBox 14">
            <a:extLst>
              <a:ext uri="{FF2B5EF4-FFF2-40B4-BE49-F238E27FC236}">
                <a16:creationId xmlns:a16="http://schemas.microsoft.com/office/drawing/2014/main" id="{A74FC90D-F770-44FE-929D-9F06D085C213}"/>
              </a:ext>
            </a:extLst>
          </p:cNvPr>
          <p:cNvSpPr txBox="1"/>
          <p:nvPr/>
        </p:nvSpPr>
        <p:spPr>
          <a:xfrm>
            <a:off x="6992888" y="136525"/>
            <a:ext cx="2016224"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로지스틱 회귀분석 이슈</a:t>
            </a:r>
          </a:p>
        </p:txBody>
      </p:sp>
      <p:sp>
        <p:nvSpPr>
          <p:cNvPr id="16" name="직사각형 15">
            <a:extLst>
              <a:ext uri="{FF2B5EF4-FFF2-40B4-BE49-F238E27FC236}">
                <a16:creationId xmlns:a16="http://schemas.microsoft.com/office/drawing/2014/main" id="{F0EC5A16-D9A9-4257-BEC7-55ECAA6E63BD}"/>
              </a:ext>
            </a:extLst>
          </p:cNvPr>
          <p:cNvSpPr/>
          <p:nvPr/>
        </p:nvSpPr>
        <p:spPr>
          <a:xfrm>
            <a:off x="179513" y="65075"/>
            <a:ext cx="2880320" cy="335605"/>
          </a:xfrm>
          <a:prstGeom prst="rect">
            <a:avLst/>
          </a:prstGeom>
          <a:ln>
            <a:solidFill>
              <a:schemeClr val="accent1">
                <a:lumMod val="50000"/>
              </a:schemeClr>
            </a:solidFill>
          </a:ln>
        </p:spPr>
        <p:txBody>
          <a:bodyPr wrap="square">
            <a:spAutoFit/>
          </a:bodyPr>
          <a:lstStyle/>
          <a:p>
            <a:pPr fontAlgn="base">
              <a:lnSpc>
                <a:spcPct val="150000"/>
              </a:lnSpc>
            </a:pPr>
            <a:r>
              <a:rPr lang="en-US" altLang="ko-KR" sz="1200" dirty="0"/>
              <a:t>1. </a:t>
            </a:r>
            <a:r>
              <a:rPr lang="ko-KR" altLang="en-US" sz="1200" dirty="0"/>
              <a:t>로지스틱 회귀분석</a:t>
            </a: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 </a:t>
            </a:r>
          </a:p>
        </p:txBody>
      </p:sp>
    </p:spTree>
    <p:extLst>
      <p:ext uri="{BB962C8B-B14F-4D97-AF65-F5344CB8AC3E}">
        <p14:creationId xmlns:p14="http://schemas.microsoft.com/office/powerpoint/2010/main" val="39753445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903226A1-9728-4E4A-A2D4-C218A3A2C1F1}"/>
              </a:ext>
            </a:extLst>
          </p:cNvPr>
          <p:cNvSpPr/>
          <p:nvPr/>
        </p:nvSpPr>
        <p:spPr>
          <a:xfrm>
            <a:off x="489916" y="1409232"/>
            <a:ext cx="8122407" cy="893193"/>
          </a:xfrm>
          <a:prstGeom prst="rect">
            <a:avLst/>
          </a:prstGeom>
          <a:ln>
            <a:solidFill>
              <a:schemeClr val="tx2">
                <a:lumMod val="60000"/>
                <a:lumOff val="40000"/>
              </a:schemeClr>
            </a:solidFill>
          </a:ln>
        </p:spPr>
        <p:txBody>
          <a:bodyPr wrap="square">
            <a:spAutoFit/>
          </a:bodyPr>
          <a:lstStyle/>
          <a:p>
            <a:pPr marL="171450" indent="-171450">
              <a:lnSpc>
                <a:spcPct val="150000"/>
              </a:lnSpc>
              <a:buFont typeface="Arial" panose="020B0604020202020204" pitchFamily="34" charset="0"/>
              <a:buChar char="•"/>
            </a:pPr>
            <a:r>
              <a:rPr lang="ko-KR" altLang="en-US" sz="1200" dirty="0"/>
              <a:t>독립변수들이 종속변수에 영향을 미치는 </a:t>
            </a:r>
            <a:r>
              <a:rPr lang="ko-KR" altLang="en-US" sz="1200" b="1" i="1" dirty="0" err="1">
                <a:solidFill>
                  <a:srgbClr val="FF0000"/>
                </a:solidFill>
              </a:rPr>
              <a:t>다중공선성을</a:t>
            </a:r>
            <a:r>
              <a:rPr lang="ko-KR" altLang="en-US" sz="1200" b="1" i="1" dirty="0">
                <a:solidFill>
                  <a:srgbClr val="FF0000"/>
                </a:solidFill>
              </a:rPr>
              <a:t> 고려하여 최적의 변수를 도출하는 변수 선정 모델</a:t>
            </a:r>
            <a:endParaRPr lang="en-US" altLang="ko-KR" sz="1200" b="1" i="1" dirty="0">
              <a:solidFill>
                <a:srgbClr val="FF0000"/>
              </a:solidFill>
            </a:endParaRPr>
          </a:p>
          <a:p>
            <a:pPr marL="171450" indent="-171450">
              <a:lnSpc>
                <a:spcPct val="150000"/>
              </a:lnSpc>
              <a:buFont typeface="Arial" panose="020B0604020202020204" pitchFamily="34" charset="0"/>
              <a:buChar char="•"/>
            </a:pPr>
            <a:r>
              <a:rPr lang="ko-KR" altLang="en-US" sz="1200" dirty="0">
                <a:solidFill>
                  <a:srgbClr val="666666"/>
                </a:solidFill>
                <a:latin typeface="Avenir"/>
              </a:rPr>
              <a:t> </a:t>
            </a:r>
            <a:r>
              <a:rPr lang="en-US" altLang="ko-KR" sz="1200" dirty="0">
                <a:solidFill>
                  <a:srgbClr val="666666"/>
                </a:solidFill>
                <a:latin typeface="Avenir"/>
              </a:rPr>
              <a:t>LASSO</a:t>
            </a:r>
            <a:r>
              <a:rPr lang="ko-KR" altLang="en-US" sz="1200" dirty="0">
                <a:solidFill>
                  <a:srgbClr val="666666"/>
                </a:solidFill>
                <a:latin typeface="Avenir"/>
              </a:rPr>
              <a:t>와 </a:t>
            </a:r>
            <a:r>
              <a:rPr lang="en-US" altLang="ko-KR" sz="1200" dirty="0">
                <a:solidFill>
                  <a:srgbClr val="666666"/>
                </a:solidFill>
                <a:latin typeface="Avenir"/>
              </a:rPr>
              <a:t>Ridge </a:t>
            </a:r>
            <a:r>
              <a:rPr lang="ko-KR" altLang="en-US" sz="1200" dirty="0">
                <a:solidFill>
                  <a:srgbClr val="666666"/>
                </a:solidFill>
                <a:latin typeface="Avenir"/>
              </a:rPr>
              <a:t>회귀계수 축소법은 꼭 쓸모 없는 변수를 줄이는 것이 아니라</a:t>
            </a:r>
            <a:r>
              <a:rPr lang="en-US" altLang="ko-KR" sz="1200" dirty="0">
                <a:solidFill>
                  <a:srgbClr val="666666"/>
                </a:solidFill>
                <a:latin typeface="Avenir"/>
              </a:rPr>
              <a:t>, </a:t>
            </a:r>
            <a:r>
              <a:rPr lang="ko-KR" altLang="en-US" sz="1200" dirty="0">
                <a:solidFill>
                  <a:srgbClr val="666666"/>
                </a:solidFill>
                <a:latin typeface="Avenir"/>
              </a:rPr>
              <a:t>단순하게 </a:t>
            </a:r>
            <a:r>
              <a:rPr lang="ko-KR" altLang="en-US" sz="1200" dirty="0" err="1">
                <a:solidFill>
                  <a:srgbClr val="666666"/>
                </a:solidFill>
                <a:latin typeface="Avenir"/>
              </a:rPr>
              <a:t>다중공선성을</a:t>
            </a:r>
            <a:r>
              <a:rPr lang="ko-KR" altLang="en-US" sz="1200" dirty="0">
                <a:solidFill>
                  <a:srgbClr val="666666"/>
                </a:solidFill>
                <a:latin typeface="Avenir"/>
              </a:rPr>
              <a:t> 해결하고자 하는 방법  </a:t>
            </a:r>
            <a:r>
              <a:rPr lang="en-US" altLang="ko-KR" sz="1200" dirty="0">
                <a:solidFill>
                  <a:srgbClr val="666666"/>
                </a:solidFill>
                <a:latin typeface="Avenir"/>
                <a:sym typeface="Wingdings" panose="05000000000000000000" pitchFamily="2" charset="2"/>
              </a:rPr>
              <a:t> </a:t>
            </a:r>
            <a:r>
              <a:rPr lang="en-US" altLang="ko-KR" sz="1200" dirty="0">
                <a:solidFill>
                  <a:srgbClr val="555555"/>
                </a:solidFill>
                <a:latin typeface="Noto Serif KR"/>
              </a:rPr>
              <a:t>L1-norm </a:t>
            </a:r>
            <a:r>
              <a:rPr lang="ko-KR" altLang="en-US" sz="1200" dirty="0">
                <a:solidFill>
                  <a:srgbClr val="555555"/>
                </a:solidFill>
                <a:latin typeface="Noto Serif KR"/>
              </a:rPr>
              <a:t>페널티를 가진 선형 회귀 방법</a:t>
            </a:r>
            <a:endParaRPr lang="en-US" altLang="ko-KR" sz="1200" dirty="0"/>
          </a:p>
        </p:txBody>
      </p:sp>
      <p:sp>
        <p:nvSpPr>
          <p:cNvPr id="3" name="TextBox 2">
            <a:extLst>
              <a:ext uri="{FF2B5EF4-FFF2-40B4-BE49-F238E27FC236}">
                <a16:creationId xmlns:a16="http://schemas.microsoft.com/office/drawing/2014/main" id="{64553732-4EA5-41AD-A61C-F338FC08EDD1}"/>
              </a:ext>
            </a:extLst>
          </p:cNvPr>
          <p:cNvSpPr txBox="1"/>
          <p:nvPr/>
        </p:nvSpPr>
        <p:spPr>
          <a:xfrm>
            <a:off x="3347864" y="283547"/>
            <a:ext cx="3024336" cy="369332"/>
          </a:xfrm>
          <a:prstGeom prst="rect">
            <a:avLst/>
          </a:prstGeom>
          <a:noFill/>
        </p:spPr>
        <p:txBody>
          <a:bodyPr wrap="square" rtlCol="0">
            <a:spAutoFit/>
          </a:bodyPr>
          <a:lstStyle/>
          <a:p>
            <a:r>
              <a:rPr lang="en-US" altLang="ko-KR" dirty="0"/>
              <a:t>Lasso </a:t>
            </a:r>
            <a:r>
              <a:rPr lang="ko-KR" altLang="en-US" dirty="0"/>
              <a:t>회귀분석 소개</a:t>
            </a:r>
          </a:p>
        </p:txBody>
      </p:sp>
      <p:sp>
        <p:nvSpPr>
          <p:cNvPr id="9" name="직사각형 8">
            <a:extLst>
              <a:ext uri="{FF2B5EF4-FFF2-40B4-BE49-F238E27FC236}">
                <a16:creationId xmlns:a16="http://schemas.microsoft.com/office/drawing/2014/main" id="{3C444C67-F93D-4AB9-AFCF-A370F8B481DE}"/>
              </a:ext>
            </a:extLst>
          </p:cNvPr>
          <p:cNvSpPr/>
          <p:nvPr/>
        </p:nvSpPr>
        <p:spPr>
          <a:xfrm>
            <a:off x="490912" y="4724967"/>
            <a:ext cx="5220681" cy="461665"/>
          </a:xfrm>
          <a:prstGeom prst="rect">
            <a:avLst/>
          </a:prstGeom>
        </p:spPr>
        <p:txBody>
          <a:bodyPr wrap="square">
            <a:spAutoFit/>
          </a:bodyPr>
          <a:lstStyle/>
          <a:p>
            <a:r>
              <a:rPr lang="ko-KR" altLang="en-US" sz="1200" dirty="0" err="1">
                <a:solidFill>
                  <a:schemeClr val="accent2"/>
                </a:solidFill>
              </a:rPr>
              <a:t>파이썬</a:t>
            </a:r>
            <a:endParaRPr lang="ko-KR" altLang="en-US" sz="1200" dirty="0">
              <a:solidFill>
                <a:schemeClr val="accent2"/>
              </a:solidFill>
            </a:endParaRPr>
          </a:p>
          <a:p>
            <a:r>
              <a:rPr lang="en-US" altLang="ko-KR" sz="1200" dirty="0">
                <a:solidFill>
                  <a:schemeClr val="accent2"/>
                </a:solidFill>
              </a:rPr>
              <a:t>Lasso  </a:t>
            </a:r>
            <a:r>
              <a:rPr lang="en-US" altLang="ko-KR" sz="1200" dirty="0">
                <a:solidFill>
                  <a:schemeClr val="accent2"/>
                </a:solidFill>
                <a:latin typeface="AppleSDGothicNeo-Bold"/>
              </a:rPr>
              <a:t>alpha</a:t>
            </a:r>
            <a:r>
              <a:rPr lang="ko-KR" altLang="en-US" sz="1200" dirty="0">
                <a:solidFill>
                  <a:schemeClr val="accent2"/>
                </a:solidFill>
                <a:latin typeface="AppleSDGothicNeo-Bold"/>
              </a:rPr>
              <a:t>값에 변화에 따른 </a:t>
            </a:r>
            <a:r>
              <a:rPr lang="ko-KR" altLang="en-US" sz="1200" dirty="0" err="1">
                <a:solidFill>
                  <a:schemeClr val="accent2"/>
                </a:solidFill>
                <a:latin typeface="AppleSDGothicNeo-Bold"/>
              </a:rPr>
              <a:t>라쏘</a:t>
            </a:r>
            <a:r>
              <a:rPr lang="ko-KR" altLang="en-US" sz="1200" dirty="0">
                <a:solidFill>
                  <a:schemeClr val="accent2"/>
                </a:solidFill>
                <a:latin typeface="AppleSDGothicNeo-Bold"/>
              </a:rPr>
              <a:t> 회귀 성능 보기</a:t>
            </a:r>
            <a:r>
              <a:rPr lang="en-US" altLang="ko-KR" sz="1200" dirty="0">
                <a:solidFill>
                  <a:schemeClr val="accent2"/>
                </a:solidFill>
                <a:latin typeface="AppleSDGothicNeo-Bold"/>
              </a:rPr>
              <a:t>(</a:t>
            </a:r>
            <a:r>
              <a:rPr lang="ko-KR" altLang="en-US" sz="1200" dirty="0">
                <a:solidFill>
                  <a:schemeClr val="accent2"/>
                </a:solidFill>
                <a:latin typeface="AppleSDGothicNeo-Bold"/>
              </a:rPr>
              <a:t>참고</a:t>
            </a:r>
            <a:r>
              <a:rPr lang="en-US" altLang="ko-KR" sz="1200" dirty="0">
                <a:solidFill>
                  <a:schemeClr val="accent2"/>
                </a:solidFill>
                <a:latin typeface="AppleSDGothicNeo-Bold"/>
              </a:rPr>
              <a:t>)</a:t>
            </a:r>
            <a:endParaRPr lang="ko-KR" altLang="en-US" sz="1200" dirty="0">
              <a:solidFill>
                <a:schemeClr val="accent2"/>
              </a:solidFill>
            </a:endParaRPr>
          </a:p>
        </p:txBody>
      </p:sp>
      <p:sp>
        <p:nvSpPr>
          <p:cNvPr id="11" name="직사각형 10">
            <a:extLst>
              <a:ext uri="{FF2B5EF4-FFF2-40B4-BE49-F238E27FC236}">
                <a16:creationId xmlns:a16="http://schemas.microsoft.com/office/drawing/2014/main" id="{A2CB2F0C-94C9-40C2-98EC-FE288A98B126}"/>
              </a:ext>
            </a:extLst>
          </p:cNvPr>
          <p:cNvSpPr/>
          <p:nvPr/>
        </p:nvSpPr>
        <p:spPr>
          <a:xfrm>
            <a:off x="501771" y="3594104"/>
            <a:ext cx="8110553" cy="893193"/>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ko-KR" altLang="en-US" sz="1200" dirty="0"/>
              <a:t>방법론 </a:t>
            </a:r>
            <a:r>
              <a:rPr lang="en-US" altLang="ko-KR" sz="1200" dirty="0"/>
              <a:t>L1-norm(Manhattan) Distance: |X-Y|)</a:t>
            </a:r>
            <a:r>
              <a:rPr lang="ko-KR" altLang="en-US" sz="1200" dirty="0"/>
              <a:t>을 기반으로 </a:t>
            </a:r>
            <a:r>
              <a:rPr lang="en-US" altLang="ko-KR" sz="1200" dirty="0"/>
              <a:t>Parameter λ</a:t>
            </a:r>
            <a:r>
              <a:rPr lang="ko-KR" altLang="en-US" sz="1200" dirty="0"/>
              <a:t>를 적용하여 선형 회귀분석을 진행</a:t>
            </a:r>
            <a:endParaRPr lang="en-US" altLang="ko-KR" sz="1200" dirty="0"/>
          </a:p>
          <a:p>
            <a:pPr>
              <a:lnSpc>
                <a:spcPct val="150000"/>
              </a:lnSpc>
            </a:pPr>
            <a:r>
              <a:rPr lang="en-US" altLang="ko-KR" sz="1200" dirty="0">
                <a:sym typeface="Wingdings" panose="05000000000000000000" pitchFamily="2" charset="2"/>
              </a:rPr>
              <a:t> </a:t>
            </a:r>
            <a:r>
              <a:rPr lang="ko-KR" altLang="en-US" sz="1200" dirty="0"/>
              <a:t>이후 </a:t>
            </a:r>
            <a:r>
              <a:rPr lang="ko-KR" altLang="en-US" sz="1200" b="1" i="1" dirty="0">
                <a:solidFill>
                  <a:srgbClr val="FF0000"/>
                </a:solidFill>
              </a:rPr>
              <a:t>변수들의 계수가 </a:t>
            </a:r>
            <a:r>
              <a:rPr lang="en-US" altLang="ko-KR" sz="1200" b="1" i="1" dirty="0">
                <a:solidFill>
                  <a:srgbClr val="FF0000"/>
                </a:solidFill>
              </a:rPr>
              <a:t>0</a:t>
            </a:r>
            <a:r>
              <a:rPr lang="ko-KR" altLang="en-US" sz="1200" b="1" i="1" dirty="0">
                <a:solidFill>
                  <a:srgbClr val="FF0000"/>
                </a:solidFill>
              </a:rPr>
              <a:t>이 되는 변수가 발생하게 되어 이 변수는 제외 </a:t>
            </a:r>
            <a:r>
              <a:rPr lang="ko-KR" altLang="en-US" sz="1200" dirty="0"/>
              <a:t>가능 해진다</a:t>
            </a:r>
            <a:r>
              <a:rPr lang="en-US" altLang="ko-KR" sz="1200" dirty="0"/>
              <a:t>.</a:t>
            </a:r>
            <a:endParaRPr lang="en-US" altLang="ko-KR" sz="1200" dirty="0">
              <a:solidFill>
                <a:srgbClr val="202124"/>
              </a:solidFill>
              <a:latin typeface="Ubuntu Condensed"/>
            </a:endParaRPr>
          </a:p>
          <a:p>
            <a:pPr marL="171450" indent="-171450">
              <a:lnSpc>
                <a:spcPct val="150000"/>
              </a:lnSpc>
              <a:buFont typeface="Arial" panose="020B0604020202020204" pitchFamily="34" charset="0"/>
              <a:buChar char="•"/>
            </a:pPr>
            <a:r>
              <a:rPr lang="ko-KR" altLang="en-US" sz="1200" dirty="0">
                <a:solidFill>
                  <a:srgbClr val="202124"/>
                </a:solidFill>
                <a:latin typeface="Ubuntu Condensed"/>
              </a:rPr>
              <a:t>특정 설명변수 </a:t>
            </a:r>
            <a:r>
              <a:rPr lang="ko-KR" altLang="en-US" sz="1200" b="1" i="1" dirty="0">
                <a:solidFill>
                  <a:srgbClr val="FF0000"/>
                </a:solidFill>
                <a:latin typeface="Ubuntu Condensed"/>
              </a:rPr>
              <a:t>회귀계수 값이 매우 낮을 경우  </a:t>
            </a:r>
            <a:r>
              <a:rPr lang="en-US" altLang="ko-KR" sz="1200" b="1" i="1" dirty="0">
                <a:solidFill>
                  <a:srgbClr val="FF0000"/>
                </a:solidFill>
                <a:latin typeface="Ubuntu Condensed"/>
              </a:rPr>
              <a:t>0</a:t>
            </a:r>
            <a:r>
              <a:rPr lang="ko-KR" altLang="en-US" sz="1200" b="1" i="1" dirty="0">
                <a:solidFill>
                  <a:srgbClr val="FF0000"/>
                </a:solidFill>
                <a:latin typeface="Ubuntu Condensed"/>
              </a:rPr>
              <a:t>으로 수렴하게 </a:t>
            </a:r>
            <a:r>
              <a:rPr lang="ko-KR" altLang="en-US" sz="1200" dirty="0">
                <a:solidFill>
                  <a:srgbClr val="202124"/>
                </a:solidFill>
                <a:latin typeface="Ubuntu Condensed"/>
              </a:rPr>
              <a:t>하여 </a:t>
            </a:r>
            <a:r>
              <a:rPr lang="en-US" altLang="ko-KR" sz="1200" dirty="0">
                <a:solidFill>
                  <a:srgbClr val="202124"/>
                </a:solidFill>
                <a:latin typeface="Ubuntu Condensed"/>
              </a:rPr>
              <a:t>overfitting</a:t>
            </a:r>
            <a:r>
              <a:rPr lang="ko-KR" altLang="en-US" sz="1200" dirty="0">
                <a:solidFill>
                  <a:srgbClr val="202124"/>
                </a:solidFill>
                <a:latin typeface="Ubuntu Condensed"/>
              </a:rPr>
              <a:t>을 방지한다는 의미</a:t>
            </a:r>
            <a:endParaRPr lang="ko-KR" altLang="en-US" sz="1200" dirty="0"/>
          </a:p>
        </p:txBody>
      </p:sp>
      <p:sp>
        <p:nvSpPr>
          <p:cNvPr id="10" name="직사각형 9">
            <a:extLst>
              <a:ext uri="{FF2B5EF4-FFF2-40B4-BE49-F238E27FC236}">
                <a16:creationId xmlns:a16="http://schemas.microsoft.com/office/drawing/2014/main" id="{1F5C2756-B9B9-41ED-90F9-38B6C80D7A38}"/>
              </a:ext>
            </a:extLst>
          </p:cNvPr>
          <p:cNvSpPr/>
          <p:nvPr/>
        </p:nvSpPr>
        <p:spPr>
          <a:xfrm>
            <a:off x="565433" y="5237984"/>
            <a:ext cx="6912768" cy="1015663"/>
          </a:xfrm>
          <a:prstGeom prst="rect">
            <a:avLst/>
          </a:prstGeom>
          <a:ln w="9525">
            <a:solidFill>
              <a:srgbClr val="FF0000"/>
            </a:solidFill>
          </a:ln>
        </p:spPr>
        <p:txBody>
          <a:bodyPr wrap="square">
            <a:spAutoFit/>
          </a:bodyPr>
          <a:lstStyle/>
          <a:p>
            <a:pPr algn="just" fontAlgn="base"/>
            <a:r>
              <a:rPr lang="en-US" altLang="ko-KR" sz="1000" kern="0" dirty="0">
                <a:solidFill>
                  <a:srgbClr val="000000"/>
                </a:solidFill>
                <a:latin typeface="+mj-ea"/>
                <a:ea typeface="+mj-ea"/>
              </a:rPr>
              <a:t># </a:t>
            </a:r>
            <a:r>
              <a:rPr lang="ko-KR" altLang="en-US" sz="1000" kern="0" dirty="0" err="1">
                <a:solidFill>
                  <a:srgbClr val="000000"/>
                </a:solidFill>
                <a:latin typeface="+mj-ea"/>
                <a:ea typeface="+mj-ea"/>
              </a:rPr>
              <a:t>파이썬</a:t>
            </a:r>
            <a:r>
              <a:rPr lang="ko-KR" altLang="en-US" sz="1000" kern="0" dirty="0">
                <a:solidFill>
                  <a:srgbClr val="000000"/>
                </a:solidFill>
                <a:latin typeface="+mj-ea"/>
                <a:ea typeface="+mj-ea"/>
              </a:rPr>
              <a:t> </a:t>
            </a:r>
            <a:r>
              <a:rPr lang="en-US" altLang="ko-KR" sz="1000" kern="0" dirty="0">
                <a:solidFill>
                  <a:srgbClr val="000000"/>
                </a:solidFill>
                <a:latin typeface="+mj-ea"/>
                <a:ea typeface="+mj-ea"/>
              </a:rPr>
              <a:t>--&gt; Lasso</a:t>
            </a:r>
            <a:endParaRPr lang="ko-KR" altLang="en-US" sz="1000" kern="0" dirty="0">
              <a:solidFill>
                <a:srgbClr val="000000"/>
              </a:solidFill>
              <a:latin typeface="+mj-ea"/>
              <a:ea typeface="+mj-ea"/>
            </a:endParaRPr>
          </a:p>
          <a:p>
            <a:pPr algn="just" fontAlgn="base"/>
            <a:r>
              <a:rPr lang="en-US" altLang="ko-KR" sz="1000" kern="0" dirty="0">
                <a:solidFill>
                  <a:srgbClr val="000000"/>
                </a:solidFill>
                <a:latin typeface="+mj-ea"/>
                <a:ea typeface="+mj-ea"/>
              </a:rPr>
              <a:t>from </a:t>
            </a:r>
            <a:r>
              <a:rPr lang="en-US" altLang="ko-KR" sz="1000" kern="0" dirty="0" err="1">
                <a:solidFill>
                  <a:srgbClr val="000000"/>
                </a:solidFill>
                <a:latin typeface="+mj-ea"/>
                <a:ea typeface="+mj-ea"/>
              </a:rPr>
              <a:t>sklearn.linear_model</a:t>
            </a:r>
            <a:r>
              <a:rPr lang="en-US" altLang="ko-KR" sz="1000" kern="0" dirty="0">
                <a:solidFill>
                  <a:srgbClr val="000000"/>
                </a:solidFill>
                <a:latin typeface="+mj-ea"/>
                <a:ea typeface="+mj-ea"/>
              </a:rPr>
              <a:t> import Lasso</a:t>
            </a:r>
            <a:endParaRPr lang="ko-KR" altLang="en-US" sz="1000" kern="0" dirty="0">
              <a:solidFill>
                <a:srgbClr val="000000"/>
              </a:solidFill>
              <a:latin typeface="+mj-ea"/>
              <a:ea typeface="+mj-ea"/>
            </a:endParaRPr>
          </a:p>
          <a:p>
            <a:pPr algn="just" fontAlgn="base"/>
            <a:endParaRPr lang="en-US" altLang="ko-KR" sz="1000" kern="0" dirty="0">
              <a:solidFill>
                <a:srgbClr val="000000"/>
              </a:solidFill>
              <a:latin typeface="+mj-ea"/>
              <a:ea typeface="+mj-ea"/>
            </a:endParaRPr>
          </a:p>
          <a:p>
            <a:pPr algn="just" fontAlgn="base"/>
            <a:r>
              <a:rPr lang="en-US" altLang="ko-KR" sz="1000" kern="0" dirty="0">
                <a:solidFill>
                  <a:srgbClr val="000000"/>
                </a:solidFill>
                <a:latin typeface="+mj-ea"/>
                <a:ea typeface="+mj-ea"/>
              </a:rPr>
              <a:t># </a:t>
            </a:r>
            <a:r>
              <a:rPr lang="ko-KR" altLang="en-US" sz="1000" kern="0" dirty="0">
                <a:solidFill>
                  <a:srgbClr val="000000"/>
                </a:solidFill>
                <a:latin typeface="+mj-ea"/>
                <a:ea typeface="+mj-ea"/>
              </a:rPr>
              <a:t>규제 계수</a:t>
            </a:r>
            <a:r>
              <a:rPr lang="en-US" altLang="ko-KR" sz="1000" kern="0" dirty="0">
                <a:solidFill>
                  <a:srgbClr val="000000"/>
                </a:solidFill>
                <a:latin typeface="+mj-ea"/>
                <a:ea typeface="+mj-ea"/>
              </a:rPr>
              <a:t>(alpha) :</a:t>
            </a:r>
            <a:r>
              <a:rPr lang="ko-KR" altLang="en-US" sz="1000" kern="0" dirty="0">
                <a:solidFill>
                  <a:srgbClr val="000000"/>
                </a:solidFill>
                <a:latin typeface="+mj-ea"/>
                <a:ea typeface="+mj-ea"/>
              </a:rPr>
              <a:t>선형회귀에 </a:t>
            </a:r>
            <a:r>
              <a:rPr lang="en-US" altLang="ko-KR" sz="1000" kern="0" dirty="0">
                <a:solidFill>
                  <a:srgbClr val="000000"/>
                </a:solidFill>
                <a:latin typeface="+mj-ea"/>
                <a:ea typeface="+mj-ea"/>
              </a:rPr>
              <a:t>L1 </a:t>
            </a:r>
            <a:r>
              <a:rPr lang="ko-KR" altLang="en-US" sz="1000" kern="0" dirty="0">
                <a:solidFill>
                  <a:srgbClr val="000000"/>
                </a:solidFill>
                <a:latin typeface="+mj-ea"/>
                <a:ea typeface="+mj-ea"/>
              </a:rPr>
              <a:t>규제 계수 적용</a:t>
            </a:r>
          </a:p>
          <a:p>
            <a:pPr algn="just" fontAlgn="base"/>
            <a:r>
              <a:rPr lang="ko-KR" altLang="en-US" sz="1000" kern="0" dirty="0">
                <a:solidFill>
                  <a:srgbClr val="000000"/>
                </a:solidFill>
                <a:latin typeface="+mj-ea"/>
                <a:ea typeface="+mj-ea"/>
              </a:rPr>
              <a:t>가중치</a:t>
            </a:r>
            <a:r>
              <a:rPr lang="en-US" altLang="ko-KR" sz="1000" kern="0" dirty="0">
                <a:solidFill>
                  <a:srgbClr val="000000"/>
                </a:solidFill>
                <a:latin typeface="+mj-ea"/>
                <a:ea typeface="+mj-ea"/>
              </a:rPr>
              <a:t>(weight)</a:t>
            </a:r>
            <a:r>
              <a:rPr lang="ko-KR" altLang="en-US" sz="1000" kern="0" dirty="0">
                <a:solidFill>
                  <a:srgbClr val="000000"/>
                </a:solidFill>
                <a:latin typeface="+mj-ea"/>
                <a:ea typeface="+mj-ea"/>
              </a:rPr>
              <a:t>의 절대 값의 합을 최소화 하는 계수 추가</a:t>
            </a:r>
            <a:endParaRPr lang="en-US" altLang="ko-KR" sz="1000" kern="0" dirty="0">
              <a:solidFill>
                <a:srgbClr val="000000"/>
              </a:solidFill>
              <a:latin typeface="+mj-ea"/>
              <a:ea typeface="+mj-ea"/>
            </a:endParaRPr>
          </a:p>
          <a:p>
            <a:pPr algn="just" fontAlgn="base"/>
            <a:r>
              <a:rPr lang="en-US" altLang="ko-KR" sz="1000" kern="0" dirty="0">
                <a:solidFill>
                  <a:srgbClr val="000000"/>
                </a:solidFill>
                <a:latin typeface="+mj-ea"/>
                <a:ea typeface="+mj-ea"/>
                <a:sym typeface="Wingdings" panose="05000000000000000000" pitchFamily="2" charset="2"/>
              </a:rPr>
              <a:t></a:t>
            </a:r>
            <a:r>
              <a:rPr lang="ko-KR" altLang="en-US" sz="1000" kern="0" dirty="0">
                <a:solidFill>
                  <a:srgbClr val="000000"/>
                </a:solidFill>
                <a:latin typeface="+mj-ea"/>
                <a:ea typeface="+mj-ea"/>
              </a:rPr>
              <a:t>불필요한 회귀 계수를 급격히 감소</a:t>
            </a:r>
            <a:r>
              <a:rPr lang="en-US" altLang="ko-KR" sz="1000" kern="0" dirty="0">
                <a:solidFill>
                  <a:srgbClr val="000000"/>
                </a:solidFill>
                <a:latin typeface="+mj-ea"/>
                <a:ea typeface="+mj-ea"/>
              </a:rPr>
              <a:t>, 0</a:t>
            </a:r>
            <a:r>
              <a:rPr lang="ko-KR" altLang="en-US" sz="1000" kern="0" dirty="0">
                <a:solidFill>
                  <a:srgbClr val="000000"/>
                </a:solidFill>
                <a:latin typeface="+mj-ea"/>
                <a:ea typeface="+mj-ea"/>
              </a:rPr>
              <a:t>으로 만들어 제거</a:t>
            </a:r>
            <a:r>
              <a:rPr lang="en-US" altLang="ko-KR" sz="1000" kern="0" dirty="0">
                <a:solidFill>
                  <a:srgbClr val="000000"/>
                </a:solidFill>
                <a:latin typeface="+mj-ea"/>
                <a:ea typeface="+mj-ea"/>
                <a:sym typeface="Wingdings" panose="05000000000000000000" pitchFamily="2" charset="2"/>
              </a:rPr>
              <a:t></a:t>
            </a:r>
            <a:r>
              <a:rPr lang="en-US" altLang="ko-KR" sz="1000" kern="0" dirty="0">
                <a:solidFill>
                  <a:srgbClr val="000000"/>
                </a:solidFill>
                <a:latin typeface="+mj-ea"/>
                <a:ea typeface="+mj-ea"/>
              </a:rPr>
              <a:t> </a:t>
            </a:r>
            <a:r>
              <a:rPr lang="ko-KR" altLang="en-US" sz="1000" kern="0" dirty="0">
                <a:solidFill>
                  <a:srgbClr val="000000"/>
                </a:solidFill>
                <a:latin typeface="+mj-ea"/>
                <a:ea typeface="+mj-ea"/>
              </a:rPr>
              <a:t>특성</a:t>
            </a:r>
            <a:r>
              <a:rPr lang="en-US" altLang="ko-KR" sz="1000" kern="0" dirty="0">
                <a:solidFill>
                  <a:srgbClr val="000000"/>
                </a:solidFill>
                <a:latin typeface="+mj-ea"/>
                <a:ea typeface="+mj-ea"/>
              </a:rPr>
              <a:t>(Feature) </a:t>
            </a:r>
            <a:r>
              <a:rPr lang="ko-KR" altLang="en-US" sz="1000" kern="0" dirty="0">
                <a:solidFill>
                  <a:srgbClr val="000000"/>
                </a:solidFill>
                <a:latin typeface="+mj-ea"/>
                <a:ea typeface="+mj-ea"/>
              </a:rPr>
              <a:t>선택에 유리</a:t>
            </a:r>
          </a:p>
        </p:txBody>
      </p:sp>
      <p:sp>
        <p:nvSpPr>
          <p:cNvPr id="14" name="바닥글 개체 틀 13">
            <a:extLst>
              <a:ext uri="{FF2B5EF4-FFF2-40B4-BE49-F238E27FC236}">
                <a16:creationId xmlns:a16="http://schemas.microsoft.com/office/drawing/2014/main" id="{E326E5CF-201C-4AAE-BFBE-B494C36049AD}"/>
              </a:ext>
            </a:extLst>
          </p:cNvPr>
          <p:cNvSpPr>
            <a:spLocks noGrp="1"/>
          </p:cNvSpPr>
          <p:nvPr>
            <p:ph type="ftr" sz="quarter" idx="11"/>
          </p:nvPr>
        </p:nvSpPr>
        <p:spPr/>
        <p:txBody>
          <a:bodyPr/>
          <a:lstStyle/>
          <a:p>
            <a:r>
              <a:rPr lang="en-US" altLang="ko-KR"/>
              <a:t>UBION PBL- FBA</a:t>
            </a:r>
            <a:endParaRPr lang="ko-KR" altLang="en-US"/>
          </a:p>
        </p:txBody>
      </p:sp>
      <p:sp>
        <p:nvSpPr>
          <p:cNvPr id="15" name="슬라이드 번호 개체 틀 14">
            <a:extLst>
              <a:ext uri="{FF2B5EF4-FFF2-40B4-BE49-F238E27FC236}">
                <a16:creationId xmlns:a16="http://schemas.microsoft.com/office/drawing/2014/main" id="{7A276E65-CDFE-4DA2-9BE0-C91865B58F9E}"/>
              </a:ext>
            </a:extLst>
          </p:cNvPr>
          <p:cNvSpPr>
            <a:spLocks noGrp="1"/>
          </p:cNvSpPr>
          <p:nvPr>
            <p:ph type="sldNum" sz="quarter" idx="12"/>
          </p:nvPr>
        </p:nvSpPr>
        <p:spPr/>
        <p:txBody>
          <a:bodyPr/>
          <a:lstStyle/>
          <a:p>
            <a:fld id="{DE77BB65-F969-4654-BF30-45C70C1BE112}" type="slidenum">
              <a:rPr lang="ko-KR" altLang="en-US" smtClean="0"/>
              <a:pPr/>
              <a:t>133</a:t>
            </a:fld>
            <a:endParaRPr lang="ko-KR" altLang="en-US"/>
          </a:p>
        </p:txBody>
      </p:sp>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AA8F63A0-0F6A-4136-94BC-134AA493A5AE}"/>
                  </a:ext>
                </a:extLst>
              </p:cNvPr>
              <p:cNvSpPr/>
              <p:nvPr/>
            </p:nvSpPr>
            <p:spPr>
              <a:xfrm>
                <a:off x="2087599" y="3141363"/>
                <a:ext cx="4238933" cy="307777"/>
              </a:xfrm>
              <a:prstGeom prst="rect">
                <a:avLst/>
              </a:prstGeom>
              <a:ln w="12700">
                <a:solidFill>
                  <a:schemeClr val="tx2">
                    <a:lumMod val="60000"/>
                    <a:lumOff val="40000"/>
                  </a:schemeClr>
                </a:solidFill>
              </a:ln>
            </p:spPr>
            <p:txBody>
              <a:bodyPr wrap="square">
                <a:spAutoFit/>
              </a:bodyPr>
              <a:lstStyle/>
              <a:p>
                <a:r>
                  <a:rPr lang="it-IT" altLang="ko-KR" sz="1400" b="1" dirty="0">
                    <a:solidFill>
                      <a:srgbClr val="666666"/>
                    </a:solidFill>
                    <a:latin typeface="Avenir"/>
                  </a:rPr>
                  <a:t>LASSO : minimize SSE + lambda( </a:t>
                </a:r>
                <a14:m>
                  <m:oMath xmlns:m="http://schemas.openxmlformats.org/officeDocument/2006/math">
                    <m:nary>
                      <m:naryPr>
                        <m:chr m:val="∑"/>
                        <m:subHide m:val="on"/>
                        <m:supHide m:val="on"/>
                        <m:ctrlPr>
                          <a:rPr lang="it-IT" altLang="ko-KR" sz="1400" b="1" i="1" smtClean="0">
                            <a:solidFill>
                              <a:srgbClr val="666666"/>
                            </a:solidFill>
                            <a:latin typeface="Cambria Math" panose="02040503050406030204" pitchFamily="18" charset="0"/>
                          </a:rPr>
                        </m:ctrlPr>
                      </m:naryPr>
                      <m:sub/>
                      <m:sup/>
                      <m:e/>
                    </m:nary>
                  </m:oMath>
                </a14:m>
                <a:r>
                  <a:rPr lang="it-IT" altLang="ko-KR" sz="1400" b="1" dirty="0">
                    <a:solidFill>
                      <a:srgbClr val="666666"/>
                    </a:solidFill>
                    <a:latin typeface="Avenir"/>
                  </a:rPr>
                  <a:t> |beta|)</a:t>
                </a:r>
                <a:endParaRPr lang="ko-KR" altLang="en-US" sz="1400" dirty="0"/>
              </a:p>
            </p:txBody>
          </p:sp>
        </mc:Choice>
        <mc:Fallback xmlns="">
          <p:sp>
            <p:nvSpPr>
              <p:cNvPr id="7" name="직사각형 6">
                <a:extLst>
                  <a:ext uri="{FF2B5EF4-FFF2-40B4-BE49-F238E27FC236}">
                    <a16:creationId xmlns:a16="http://schemas.microsoft.com/office/drawing/2014/main" id="{AA8F63A0-0F6A-4136-94BC-134AA493A5AE}"/>
                  </a:ext>
                </a:extLst>
              </p:cNvPr>
              <p:cNvSpPr>
                <a:spLocks noRot="1" noChangeAspect="1" noMove="1" noResize="1" noEditPoints="1" noAdjustHandles="1" noChangeArrowheads="1" noChangeShapeType="1" noTextEdit="1"/>
              </p:cNvSpPr>
              <p:nvPr/>
            </p:nvSpPr>
            <p:spPr>
              <a:xfrm>
                <a:off x="2087599" y="3141363"/>
                <a:ext cx="4238933" cy="307777"/>
              </a:xfrm>
              <a:prstGeom prst="rect">
                <a:avLst/>
              </a:prstGeom>
              <a:blipFill>
                <a:blip r:embed="rId2"/>
                <a:stretch>
                  <a:fillRect l="-287" t="-96226" b="-149057"/>
                </a:stretch>
              </a:blipFill>
              <a:ln w="12700">
                <a:solidFill>
                  <a:schemeClr val="tx2">
                    <a:lumMod val="60000"/>
                    <a:lumOff val="40000"/>
                  </a:schemeClr>
                </a:solidFill>
              </a:ln>
            </p:spPr>
            <p:txBody>
              <a:bodyPr/>
              <a:lstStyle/>
              <a:p>
                <a:r>
                  <a:rPr lang="ko-KR" altLang="en-US">
                    <a:noFill/>
                  </a:rPr>
                  <a:t> </a:t>
                </a:r>
              </a:p>
            </p:txBody>
          </p:sp>
        </mc:Fallback>
      </mc:AlternateContent>
      <p:pic>
        <p:nvPicPr>
          <p:cNvPr id="13" name="그림 12">
            <a:extLst>
              <a:ext uri="{FF2B5EF4-FFF2-40B4-BE49-F238E27FC236}">
                <a16:creationId xmlns:a16="http://schemas.microsoft.com/office/drawing/2014/main" id="{F0482B24-8AC3-4CD9-B58B-44EE74AAF1E1}"/>
              </a:ext>
            </a:extLst>
          </p:cNvPr>
          <p:cNvPicPr>
            <a:picLocks noChangeAspect="1"/>
          </p:cNvPicPr>
          <p:nvPr/>
        </p:nvPicPr>
        <p:blipFill>
          <a:blip r:embed="rId3"/>
          <a:stretch>
            <a:fillRect/>
          </a:stretch>
        </p:blipFill>
        <p:spPr>
          <a:xfrm>
            <a:off x="2102762" y="2450244"/>
            <a:ext cx="4208608" cy="581192"/>
          </a:xfrm>
          <a:prstGeom prst="rect">
            <a:avLst/>
          </a:prstGeom>
          <a:ln w="28575">
            <a:solidFill>
              <a:schemeClr val="tx2">
                <a:lumMod val="40000"/>
                <a:lumOff val="60000"/>
              </a:schemeClr>
            </a:solidFill>
          </a:ln>
        </p:spPr>
      </p:pic>
      <p:sp>
        <p:nvSpPr>
          <p:cNvPr id="12" name="직사각형 11">
            <a:extLst>
              <a:ext uri="{FF2B5EF4-FFF2-40B4-BE49-F238E27FC236}">
                <a16:creationId xmlns:a16="http://schemas.microsoft.com/office/drawing/2014/main" id="{155B7D18-D3F4-46BD-A7E9-444AF266F702}"/>
              </a:ext>
            </a:extLst>
          </p:cNvPr>
          <p:cNvSpPr/>
          <p:nvPr/>
        </p:nvSpPr>
        <p:spPr>
          <a:xfrm>
            <a:off x="485960" y="958737"/>
            <a:ext cx="4340837" cy="307777"/>
          </a:xfrm>
          <a:prstGeom prst="rect">
            <a:avLst/>
          </a:prstGeom>
          <a:solidFill>
            <a:schemeClr val="accent3">
              <a:lumMod val="20000"/>
              <a:lumOff val="80000"/>
            </a:schemeClr>
          </a:solidFill>
          <a:ln>
            <a:solidFill>
              <a:schemeClr val="tx2">
                <a:lumMod val="60000"/>
                <a:lumOff val="40000"/>
              </a:schemeClr>
            </a:solidFill>
          </a:ln>
        </p:spPr>
        <p:txBody>
          <a:bodyPr wrap="square">
            <a:spAutoFit/>
          </a:bodyPr>
          <a:lstStyle/>
          <a:p>
            <a:r>
              <a:rPr lang="en-US" altLang="ko-KR" sz="1400" dirty="0">
                <a:solidFill>
                  <a:srgbClr val="000000"/>
                </a:solidFill>
                <a:latin typeface="Noto Sans KR"/>
              </a:rPr>
              <a:t>LASSO (Least Absolute Shrinkage and Selection Operator)</a:t>
            </a:r>
            <a:endParaRPr lang="ko-KR" altLang="en-US" sz="1400" dirty="0"/>
          </a:p>
        </p:txBody>
      </p:sp>
      <p:sp>
        <p:nvSpPr>
          <p:cNvPr id="17" name="TextBox 16">
            <a:extLst>
              <a:ext uri="{FF2B5EF4-FFF2-40B4-BE49-F238E27FC236}">
                <a16:creationId xmlns:a16="http://schemas.microsoft.com/office/drawing/2014/main" id="{C459C915-58F1-42E4-B1E4-EEB07CA52B7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Lasso </a:t>
            </a:r>
            <a:r>
              <a:rPr lang="ko-KR" altLang="en-US" sz="1200" dirty="0"/>
              <a:t>회귀분석</a:t>
            </a:r>
          </a:p>
        </p:txBody>
      </p:sp>
    </p:spTree>
    <p:extLst>
      <p:ext uri="{BB962C8B-B14F-4D97-AF65-F5344CB8AC3E}">
        <p14:creationId xmlns:p14="http://schemas.microsoft.com/office/powerpoint/2010/main" val="40186131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134</a:t>
            </a:fld>
            <a:endParaRPr lang="ko-KR" altLang="en-US"/>
          </a:p>
        </p:txBody>
      </p:sp>
      <p:sp>
        <p:nvSpPr>
          <p:cNvPr id="9" name="TextBox 8">
            <a:extLst>
              <a:ext uri="{FF2B5EF4-FFF2-40B4-BE49-F238E27FC236}">
                <a16:creationId xmlns:a16="http://schemas.microsoft.com/office/drawing/2014/main" id="{E6D7704F-954B-44FF-9015-85F3C38BB098}"/>
              </a:ext>
            </a:extLst>
          </p:cNvPr>
          <p:cNvSpPr txBox="1"/>
          <p:nvPr/>
        </p:nvSpPr>
        <p:spPr>
          <a:xfrm>
            <a:off x="2971788" y="364863"/>
            <a:ext cx="3581412" cy="369332"/>
          </a:xfrm>
          <a:prstGeom prst="rect">
            <a:avLst/>
          </a:prstGeom>
          <a:noFill/>
        </p:spPr>
        <p:txBody>
          <a:bodyPr wrap="square" rtlCol="0">
            <a:spAutoFit/>
          </a:bodyPr>
          <a:lstStyle/>
          <a:p>
            <a:r>
              <a:rPr lang="en-US" altLang="ko-KR" dirty="0"/>
              <a:t>Lasso </a:t>
            </a:r>
            <a:r>
              <a:rPr lang="ko-KR" altLang="en-US" dirty="0"/>
              <a:t>회귀분석 </a:t>
            </a:r>
            <a:r>
              <a:rPr lang="en-US" altLang="ko-KR" dirty="0"/>
              <a:t>: </a:t>
            </a:r>
            <a:r>
              <a:rPr lang="en-US" altLang="ko-KR" b="1" dirty="0"/>
              <a:t>Hyper parameter</a:t>
            </a:r>
            <a:endParaRPr lang="ko-KR" altLang="en-US" dirty="0"/>
          </a:p>
        </p:txBody>
      </p:sp>
      <p:sp>
        <p:nvSpPr>
          <p:cNvPr id="10" name="직사각형 9">
            <a:extLst>
              <a:ext uri="{FF2B5EF4-FFF2-40B4-BE49-F238E27FC236}">
                <a16:creationId xmlns:a16="http://schemas.microsoft.com/office/drawing/2014/main" id="{C323E280-B265-42CA-A1FB-FD7B9DAB4C3B}"/>
              </a:ext>
            </a:extLst>
          </p:cNvPr>
          <p:cNvSpPr/>
          <p:nvPr/>
        </p:nvSpPr>
        <p:spPr>
          <a:xfrm>
            <a:off x="555847" y="2074453"/>
            <a:ext cx="7976592" cy="888833"/>
          </a:xfrm>
          <a:prstGeom prst="rect">
            <a:avLst/>
          </a:prstGeom>
          <a:ln>
            <a:solidFill>
              <a:schemeClr val="tx2">
                <a:lumMod val="40000"/>
                <a:lumOff val="60000"/>
              </a:schemeClr>
            </a:solidFill>
          </a:ln>
        </p:spPr>
        <p:txBody>
          <a:bodyPr wrap="square">
            <a:spAutoFit/>
          </a:bodyPr>
          <a:lstStyle/>
          <a:p>
            <a:pPr>
              <a:lnSpc>
                <a:spcPct val="150000"/>
              </a:lnSpc>
            </a:pPr>
            <a:r>
              <a:rPr lang="en-US" altLang="ko-KR" sz="1000" dirty="0">
                <a:solidFill>
                  <a:srgbClr val="000000"/>
                </a:solidFill>
                <a:latin typeface="+mj-ea"/>
                <a:ea typeface="+mj-ea"/>
                <a:sym typeface="Wingdings" panose="05000000000000000000" pitchFamily="2" charset="2"/>
              </a:rPr>
              <a:t> </a:t>
            </a:r>
            <a:r>
              <a:rPr lang="ko-KR" altLang="en-US" sz="1200" dirty="0">
                <a:latin typeface="+mj-ea"/>
                <a:ea typeface="+mj-ea"/>
              </a:rPr>
              <a:t> </a:t>
            </a:r>
            <a:r>
              <a:rPr lang="en-US" altLang="ko-KR" sz="1200" dirty="0">
                <a:latin typeface="+mj-ea"/>
                <a:ea typeface="+mj-ea"/>
              </a:rPr>
              <a:t>α </a:t>
            </a:r>
            <a:r>
              <a:rPr lang="ko-KR" altLang="en-US" sz="1200" dirty="0">
                <a:latin typeface="+mj-ea"/>
                <a:ea typeface="+mj-ea"/>
              </a:rPr>
              <a:t>값을 증가시키면  </a:t>
            </a:r>
            <a:r>
              <a:rPr lang="en-US" altLang="ko-KR" sz="1200" dirty="0">
                <a:latin typeface="+mj-ea"/>
                <a:ea typeface="+mj-ea"/>
              </a:rPr>
              <a:t>(α=1) </a:t>
            </a:r>
            <a:r>
              <a:rPr lang="ko-KR" altLang="en-US" sz="1200" dirty="0">
                <a:latin typeface="+mj-ea"/>
                <a:ea typeface="+mj-ea"/>
              </a:rPr>
              <a:t> 전체 페널티의 값도 줄여야  </a:t>
            </a:r>
            <a:r>
              <a:rPr lang="en-US" altLang="ko-KR" sz="1200" dirty="0">
                <a:latin typeface="+mj-ea"/>
                <a:ea typeface="+mj-ea"/>
              </a:rPr>
              <a:t>l</a:t>
            </a:r>
            <a:r>
              <a:rPr lang="ko-KR" altLang="en-US" sz="1200" dirty="0">
                <a:latin typeface="+mj-ea"/>
                <a:ea typeface="+mj-ea"/>
              </a:rPr>
              <a:t>가중치</a:t>
            </a:r>
            <a:r>
              <a:rPr lang="en-US" altLang="ko-KR" sz="1200" dirty="0">
                <a:latin typeface="+mj-ea"/>
                <a:ea typeface="+mj-ea"/>
              </a:rPr>
              <a:t>l</a:t>
            </a:r>
            <a:r>
              <a:rPr lang="ko-KR" altLang="en-US" sz="1200" dirty="0">
                <a:latin typeface="+mj-ea"/>
                <a:ea typeface="+mj-ea"/>
              </a:rPr>
              <a:t>의 합도 줄이도록 학습하게 된다</a:t>
            </a:r>
            <a:endParaRPr lang="en-US" altLang="ko-KR" sz="1200" dirty="0">
              <a:latin typeface="+mj-ea"/>
              <a:ea typeface="+mj-ea"/>
            </a:endParaRPr>
          </a:p>
          <a:p>
            <a:pPr>
              <a:lnSpc>
                <a:spcPct val="150000"/>
              </a:lnSpc>
            </a:pPr>
            <a:r>
              <a:rPr lang="en-US" altLang="ko-KR" sz="1200" dirty="0">
                <a:latin typeface="+mj-ea"/>
                <a:ea typeface="+mj-ea"/>
                <a:sym typeface="Wingdings" panose="05000000000000000000" pitchFamily="2" charset="2"/>
              </a:rPr>
              <a:t> </a:t>
            </a:r>
            <a:r>
              <a:rPr lang="ko-KR" altLang="en-US" sz="1200" dirty="0">
                <a:latin typeface="+mj-ea"/>
                <a:ea typeface="+mj-ea"/>
              </a:rPr>
              <a:t>계속해서 특정상수의 값을 </a:t>
            </a:r>
            <a:r>
              <a:rPr lang="ko-KR" altLang="en-US" sz="1200" dirty="0" err="1">
                <a:latin typeface="+mj-ea"/>
                <a:ea typeface="+mj-ea"/>
              </a:rPr>
              <a:t>빼나가는</a:t>
            </a:r>
            <a:r>
              <a:rPr lang="ko-KR" altLang="en-US" sz="1200" dirty="0">
                <a:latin typeface="+mj-ea"/>
                <a:ea typeface="+mj-ea"/>
              </a:rPr>
              <a:t> 것이므로  몇몇 가중치들은 </a:t>
            </a:r>
            <a:r>
              <a:rPr lang="en-US" altLang="ko-KR" sz="1200" dirty="0">
                <a:latin typeface="+mj-ea"/>
                <a:ea typeface="+mj-ea"/>
              </a:rPr>
              <a:t>0</a:t>
            </a:r>
            <a:r>
              <a:rPr lang="ko-KR" altLang="en-US" sz="1200" dirty="0">
                <a:latin typeface="+mj-ea"/>
                <a:ea typeface="+mj-ea"/>
              </a:rPr>
              <a:t>으로 수렴하고 이에 따라 </a:t>
            </a:r>
            <a:r>
              <a:rPr lang="en-US" altLang="ko-KR" sz="1200" dirty="0">
                <a:latin typeface="+mj-ea"/>
                <a:ea typeface="+mj-ea"/>
              </a:rPr>
              <a:t>feature</a:t>
            </a:r>
            <a:r>
              <a:rPr lang="ko-KR" altLang="en-US" sz="1200" dirty="0">
                <a:latin typeface="+mj-ea"/>
                <a:ea typeface="+mj-ea"/>
              </a:rPr>
              <a:t>의 수도 제거되어 감소하게 된다</a:t>
            </a:r>
            <a:r>
              <a:rPr lang="en-US" altLang="ko-KR" sz="1200" dirty="0">
                <a:latin typeface="+mj-ea"/>
                <a:ea typeface="+mj-ea"/>
              </a:rPr>
              <a:t>.  </a:t>
            </a:r>
            <a:r>
              <a:rPr lang="en-US" altLang="ko-KR" sz="1200" dirty="0">
                <a:solidFill>
                  <a:srgbClr val="666666"/>
                </a:solidFill>
                <a:latin typeface="+mj-ea"/>
                <a:ea typeface="+mj-ea"/>
                <a:sym typeface="Wingdings" panose="05000000000000000000" pitchFamily="2" charset="2"/>
              </a:rPr>
              <a:t> </a:t>
            </a:r>
            <a:r>
              <a:rPr lang="en-US" altLang="ko-KR" sz="1200" dirty="0">
                <a:solidFill>
                  <a:srgbClr val="666666"/>
                </a:solidFill>
                <a:latin typeface="+mj-ea"/>
                <a:ea typeface="+mj-ea"/>
              </a:rPr>
              <a:t> </a:t>
            </a:r>
            <a:r>
              <a:rPr lang="ko-KR" altLang="en-US" sz="1200" dirty="0">
                <a:solidFill>
                  <a:srgbClr val="666666"/>
                </a:solidFill>
                <a:latin typeface="+mj-ea"/>
                <a:ea typeface="+mj-ea"/>
              </a:rPr>
              <a:t>그렇기에 값이 커지면 커질수록 회귀계수는 점점 더 </a:t>
            </a:r>
            <a:r>
              <a:rPr lang="en-US" altLang="ko-KR" sz="1200" dirty="0">
                <a:solidFill>
                  <a:srgbClr val="666666"/>
                </a:solidFill>
                <a:latin typeface="+mj-ea"/>
                <a:ea typeface="+mj-ea"/>
              </a:rPr>
              <a:t>0</a:t>
            </a:r>
            <a:r>
              <a:rPr lang="ko-KR" altLang="en-US" sz="1200" dirty="0">
                <a:solidFill>
                  <a:srgbClr val="666666"/>
                </a:solidFill>
                <a:latin typeface="+mj-ea"/>
                <a:ea typeface="+mj-ea"/>
              </a:rPr>
              <a:t>으로 수렴한다</a:t>
            </a:r>
            <a:r>
              <a:rPr lang="en-US" altLang="ko-KR" sz="1200" dirty="0">
                <a:solidFill>
                  <a:srgbClr val="666666"/>
                </a:solidFill>
                <a:latin typeface="+mj-ea"/>
                <a:ea typeface="+mj-ea"/>
              </a:rPr>
              <a:t>.</a:t>
            </a:r>
            <a:endParaRPr lang="ko-KR" altLang="en-US" sz="1200" i="0" dirty="0">
              <a:solidFill>
                <a:srgbClr val="666666"/>
              </a:solidFill>
              <a:effectLst/>
              <a:latin typeface="+mj-ea"/>
              <a:ea typeface="+mj-ea"/>
            </a:endParaRPr>
          </a:p>
        </p:txBody>
      </p:sp>
      <p:pic>
        <p:nvPicPr>
          <p:cNvPr id="11" name="그림 10">
            <a:extLst>
              <a:ext uri="{FF2B5EF4-FFF2-40B4-BE49-F238E27FC236}">
                <a16:creationId xmlns:a16="http://schemas.microsoft.com/office/drawing/2014/main" id="{2A51CDEE-0217-4A32-B347-BFDE58C838FA}"/>
              </a:ext>
            </a:extLst>
          </p:cNvPr>
          <p:cNvPicPr>
            <a:picLocks noChangeAspect="1"/>
          </p:cNvPicPr>
          <p:nvPr/>
        </p:nvPicPr>
        <p:blipFill>
          <a:blip r:embed="rId2"/>
          <a:stretch>
            <a:fillRect/>
          </a:stretch>
        </p:blipFill>
        <p:spPr>
          <a:xfrm>
            <a:off x="573637" y="987004"/>
            <a:ext cx="4208608" cy="581192"/>
          </a:xfrm>
          <a:prstGeom prst="rect">
            <a:avLst/>
          </a:prstGeom>
          <a:ln w="28575">
            <a:solidFill>
              <a:schemeClr val="tx2">
                <a:lumMod val="40000"/>
                <a:lumOff val="60000"/>
              </a:schemeClr>
            </a:solidFill>
          </a:ln>
        </p:spPr>
      </p:pic>
      <p:sp>
        <p:nvSpPr>
          <p:cNvPr id="12" name="TextBox 11">
            <a:extLst>
              <a:ext uri="{FF2B5EF4-FFF2-40B4-BE49-F238E27FC236}">
                <a16:creationId xmlns:a16="http://schemas.microsoft.com/office/drawing/2014/main" id="{474189EB-CBD9-45F8-9EF1-C58600CC2942}"/>
              </a:ext>
            </a:extLst>
          </p:cNvPr>
          <p:cNvSpPr txBox="1"/>
          <p:nvPr/>
        </p:nvSpPr>
        <p:spPr>
          <a:xfrm>
            <a:off x="555847" y="3577747"/>
            <a:ext cx="3287291" cy="1080424"/>
          </a:xfrm>
          <a:prstGeom prst="rect">
            <a:avLst/>
          </a:prstGeom>
          <a:noFill/>
          <a:ln>
            <a:solidFill>
              <a:schemeClr val="tx2">
                <a:lumMod val="60000"/>
                <a:lumOff val="40000"/>
              </a:schemeClr>
            </a:solidFill>
          </a:ln>
        </p:spPr>
        <p:txBody>
          <a:bodyPr wrap="square" rtlCol="0">
            <a:spAutoFit/>
          </a:bodyPr>
          <a:lstStyle/>
          <a:p>
            <a:pPr marL="285750" indent="-285750">
              <a:lnSpc>
                <a:spcPct val="150000"/>
              </a:lnSpc>
              <a:buFont typeface="Arial" panose="020B0604020202020204" pitchFamily="34" charset="0"/>
              <a:buChar char="•"/>
            </a:pPr>
            <a:r>
              <a:rPr lang="ko-KR" altLang="en-US" sz="1100" b="1" dirty="0">
                <a:solidFill>
                  <a:srgbClr val="666666"/>
                </a:solidFill>
                <a:latin typeface="Avenir"/>
              </a:rPr>
              <a:t>제약을 많이 주는 경우</a:t>
            </a:r>
            <a:endParaRPr lang="en-US" altLang="ko-KR" sz="1100" b="1" dirty="0">
              <a:solidFill>
                <a:srgbClr val="666666"/>
              </a:solidFill>
              <a:latin typeface="Avenir"/>
            </a:endParaRPr>
          </a:p>
          <a:p>
            <a:pPr marL="285750" indent="-285750">
              <a:lnSpc>
                <a:spcPct val="150000"/>
              </a:lnSpc>
              <a:buFont typeface="Arial" panose="020B0604020202020204" pitchFamily="34" charset="0"/>
              <a:buChar char="•"/>
            </a:pPr>
            <a:r>
              <a:rPr lang="ko-KR" altLang="en-US" sz="1100" b="1" dirty="0">
                <a:solidFill>
                  <a:srgbClr val="666666"/>
                </a:solidFill>
                <a:latin typeface="Avenir"/>
              </a:rPr>
              <a:t>변수제거로 남는 변수가 작아진다</a:t>
            </a:r>
            <a:r>
              <a:rPr lang="en-US" altLang="ko-KR" sz="1100" b="1" dirty="0">
                <a:solidFill>
                  <a:srgbClr val="666666"/>
                </a:solidFill>
                <a:latin typeface="Avenir"/>
              </a:rPr>
              <a:t>.</a:t>
            </a:r>
          </a:p>
          <a:p>
            <a:pPr marL="285750" indent="-285750">
              <a:lnSpc>
                <a:spcPct val="150000"/>
              </a:lnSpc>
              <a:buFont typeface="Arial" panose="020B0604020202020204" pitchFamily="34" charset="0"/>
              <a:buChar char="•"/>
            </a:pPr>
            <a:r>
              <a:rPr lang="ko-KR" altLang="en-US" sz="1100" b="1" dirty="0">
                <a:solidFill>
                  <a:srgbClr val="666666"/>
                </a:solidFill>
                <a:latin typeface="Avenir"/>
              </a:rPr>
              <a:t>모델이 단순해지고 모형 해석이 쉬어 진다</a:t>
            </a:r>
            <a:r>
              <a:rPr lang="en-US" altLang="ko-KR" sz="1100" b="1" dirty="0">
                <a:solidFill>
                  <a:srgbClr val="666666"/>
                </a:solidFill>
                <a:latin typeface="Avenir"/>
              </a:rPr>
              <a:t>.</a:t>
            </a:r>
          </a:p>
          <a:p>
            <a:pPr marL="285750" indent="-285750">
              <a:lnSpc>
                <a:spcPct val="150000"/>
              </a:lnSpc>
              <a:buFont typeface="Arial" panose="020B0604020202020204" pitchFamily="34" charset="0"/>
              <a:buChar char="•"/>
            </a:pPr>
            <a:r>
              <a:rPr lang="ko-KR" altLang="en-US" sz="1100" b="1" dirty="0">
                <a:solidFill>
                  <a:srgbClr val="666666"/>
                </a:solidFill>
                <a:latin typeface="Avenir"/>
              </a:rPr>
              <a:t>높은 학습오차 발생 가능성 </a:t>
            </a:r>
            <a:r>
              <a:rPr lang="en-US" altLang="ko-KR" sz="1100" b="1" dirty="0">
                <a:solidFill>
                  <a:srgbClr val="666666"/>
                </a:solidFill>
                <a:latin typeface="Avenir"/>
              </a:rPr>
              <a:t>(underfitting </a:t>
            </a:r>
            <a:r>
              <a:rPr lang="ko-KR" altLang="en-US" sz="1100" b="1" dirty="0">
                <a:solidFill>
                  <a:srgbClr val="666666"/>
                </a:solidFill>
                <a:latin typeface="Avenir"/>
              </a:rPr>
              <a:t>발생</a:t>
            </a:r>
            <a:r>
              <a:rPr lang="en-US" altLang="ko-KR" sz="1100" b="1" dirty="0">
                <a:solidFill>
                  <a:srgbClr val="666666"/>
                </a:solidFill>
                <a:latin typeface="Avenir"/>
              </a:rPr>
              <a:t>)</a:t>
            </a:r>
            <a:endParaRPr lang="ko-KR" altLang="en-US" sz="1100" b="1" dirty="0"/>
          </a:p>
        </p:txBody>
      </p:sp>
      <p:sp>
        <p:nvSpPr>
          <p:cNvPr id="13" name="직사각형 12">
            <a:extLst>
              <a:ext uri="{FF2B5EF4-FFF2-40B4-BE49-F238E27FC236}">
                <a16:creationId xmlns:a16="http://schemas.microsoft.com/office/drawing/2014/main" id="{07749D33-1C75-43E4-A44B-6C82F76EF0B6}"/>
              </a:ext>
            </a:extLst>
          </p:cNvPr>
          <p:cNvSpPr/>
          <p:nvPr/>
        </p:nvSpPr>
        <p:spPr>
          <a:xfrm>
            <a:off x="583458" y="3211336"/>
            <a:ext cx="1622560" cy="276999"/>
          </a:xfrm>
          <a:prstGeom prst="rect">
            <a:avLst/>
          </a:prstGeom>
          <a:ln>
            <a:solidFill>
              <a:schemeClr val="tx2">
                <a:lumMod val="60000"/>
                <a:lumOff val="40000"/>
              </a:schemeClr>
            </a:solidFill>
          </a:ln>
        </p:spPr>
        <p:txBody>
          <a:bodyPr wrap="none">
            <a:spAutoFit/>
          </a:bodyPr>
          <a:lstStyle/>
          <a:p>
            <a:r>
              <a:rPr lang="en-US" altLang="ko-KR" sz="1200" b="1" dirty="0">
                <a:solidFill>
                  <a:srgbClr val="666666"/>
                </a:solidFill>
                <a:latin typeface="Avenir"/>
              </a:rPr>
              <a:t>Alpha </a:t>
            </a:r>
            <a:r>
              <a:rPr lang="ko-KR" altLang="en-US" sz="1200" b="1" dirty="0">
                <a:solidFill>
                  <a:srgbClr val="666666"/>
                </a:solidFill>
                <a:latin typeface="Avenir"/>
              </a:rPr>
              <a:t>값 커지는 경우 </a:t>
            </a:r>
            <a:endParaRPr lang="en-US" altLang="ko-KR" sz="1200" b="1" dirty="0">
              <a:solidFill>
                <a:srgbClr val="666666"/>
              </a:solidFill>
              <a:latin typeface="Avenir"/>
            </a:endParaRPr>
          </a:p>
        </p:txBody>
      </p:sp>
      <p:sp>
        <p:nvSpPr>
          <p:cNvPr id="14" name="직사각형 13">
            <a:extLst>
              <a:ext uri="{FF2B5EF4-FFF2-40B4-BE49-F238E27FC236}">
                <a16:creationId xmlns:a16="http://schemas.microsoft.com/office/drawing/2014/main" id="{87F08118-2C44-4BCE-9F5E-92B8560B5065}"/>
              </a:ext>
            </a:extLst>
          </p:cNvPr>
          <p:cNvSpPr/>
          <p:nvPr/>
        </p:nvSpPr>
        <p:spPr>
          <a:xfrm>
            <a:off x="4832503" y="3221561"/>
            <a:ext cx="1776448" cy="276999"/>
          </a:xfrm>
          <a:prstGeom prst="rect">
            <a:avLst/>
          </a:prstGeom>
          <a:ln>
            <a:solidFill>
              <a:schemeClr val="tx2">
                <a:lumMod val="60000"/>
                <a:lumOff val="40000"/>
              </a:schemeClr>
            </a:solidFill>
          </a:ln>
        </p:spPr>
        <p:txBody>
          <a:bodyPr wrap="none">
            <a:spAutoFit/>
          </a:bodyPr>
          <a:lstStyle/>
          <a:p>
            <a:r>
              <a:rPr lang="en-US" altLang="ko-KR" sz="1200" b="1" dirty="0">
                <a:solidFill>
                  <a:srgbClr val="666666"/>
                </a:solidFill>
                <a:latin typeface="Avenir"/>
              </a:rPr>
              <a:t>Alpha </a:t>
            </a:r>
            <a:r>
              <a:rPr lang="ko-KR" altLang="en-US" sz="1200" b="1" dirty="0">
                <a:solidFill>
                  <a:srgbClr val="666666"/>
                </a:solidFill>
                <a:latin typeface="Avenir"/>
              </a:rPr>
              <a:t>값 작아지는 경우 </a:t>
            </a:r>
            <a:endParaRPr lang="en-US" altLang="ko-KR" sz="1200" b="1" dirty="0">
              <a:solidFill>
                <a:srgbClr val="666666"/>
              </a:solidFill>
              <a:latin typeface="Avenir"/>
            </a:endParaRPr>
          </a:p>
        </p:txBody>
      </p:sp>
      <p:sp>
        <p:nvSpPr>
          <p:cNvPr id="15" name="TextBox 14">
            <a:extLst>
              <a:ext uri="{FF2B5EF4-FFF2-40B4-BE49-F238E27FC236}">
                <a16:creationId xmlns:a16="http://schemas.microsoft.com/office/drawing/2014/main" id="{98EB6BCD-9263-465D-AE98-AE885EC1CB63}"/>
              </a:ext>
            </a:extLst>
          </p:cNvPr>
          <p:cNvSpPr txBox="1"/>
          <p:nvPr/>
        </p:nvSpPr>
        <p:spPr>
          <a:xfrm>
            <a:off x="4834872" y="3622663"/>
            <a:ext cx="3697567" cy="1080424"/>
          </a:xfrm>
          <a:prstGeom prst="rect">
            <a:avLst/>
          </a:prstGeom>
          <a:noFill/>
          <a:ln>
            <a:solidFill>
              <a:schemeClr val="tx2">
                <a:lumMod val="60000"/>
                <a:lumOff val="40000"/>
              </a:schemeClr>
            </a:solidFill>
          </a:ln>
        </p:spPr>
        <p:txBody>
          <a:bodyPr wrap="square" rtlCol="0">
            <a:spAutoFit/>
          </a:bodyPr>
          <a:lstStyle/>
          <a:p>
            <a:pPr marL="285750" indent="-285750">
              <a:lnSpc>
                <a:spcPct val="150000"/>
              </a:lnSpc>
              <a:buFont typeface="Arial" panose="020B0604020202020204" pitchFamily="34" charset="0"/>
              <a:buChar char="•"/>
            </a:pPr>
            <a:r>
              <a:rPr lang="ko-KR" altLang="en-US" sz="1100" b="1" dirty="0">
                <a:solidFill>
                  <a:srgbClr val="666666"/>
                </a:solidFill>
                <a:latin typeface="Avenir"/>
              </a:rPr>
              <a:t>제약을 적게 주는 경우</a:t>
            </a:r>
            <a:endParaRPr lang="en-US" altLang="ko-KR" sz="1100" b="1" dirty="0">
              <a:solidFill>
                <a:srgbClr val="666666"/>
              </a:solidFill>
              <a:latin typeface="Avenir"/>
            </a:endParaRPr>
          </a:p>
          <a:p>
            <a:pPr marL="285750" indent="-285750">
              <a:lnSpc>
                <a:spcPct val="150000"/>
              </a:lnSpc>
              <a:buFont typeface="Arial" panose="020B0604020202020204" pitchFamily="34" charset="0"/>
              <a:buChar char="•"/>
            </a:pPr>
            <a:r>
              <a:rPr lang="ko-KR" altLang="en-US" sz="1100" b="1" dirty="0">
                <a:solidFill>
                  <a:srgbClr val="666666"/>
                </a:solidFill>
                <a:latin typeface="Avenir"/>
              </a:rPr>
              <a:t>변수제거가 많이</a:t>
            </a:r>
            <a:r>
              <a:rPr lang="en-US" altLang="ko-KR" sz="1100" b="1" dirty="0">
                <a:solidFill>
                  <a:srgbClr val="666666"/>
                </a:solidFill>
                <a:latin typeface="Avenir"/>
              </a:rPr>
              <a:t> </a:t>
            </a:r>
            <a:r>
              <a:rPr lang="ko-KR" altLang="en-US" sz="1100" b="1" dirty="0">
                <a:solidFill>
                  <a:srgbClr val="666666"/>
                </a:solidFill>
                <a:latin typeface="Avenir"/>
              </a:rPr>
              <a:t>발생하지 않아 변수가 많이 남는다</a:t>
            </a:r>
            <a:r>
              <a:rPr lang="en-US" altLang="ko-KR" sz="1100" b="1" dirty="0">
                <a:solidFill>
                  <a:srgbClr val="666666"/>
                </a:solidFill>
                <a:latin typeface="Avenir"/>
              </a:rPr>
              <a:t>.</a:t>
            </a:r>
          </a:p>
          <a:p>
            <a:pPr marL="285750" indent="-285750">
              <a:lnSpc>
                <a:spcPct val="150000"/>
              </a:lnSpc>
              <a:buFont typeface="Arial" panose="020B0604020202020204" pitchFamily="34" charset="0"/>
              <a:buChar char="•"/>
            </a:pPr>
            <a:r>
              <a:rPr lang="ko-KR" altLang="en-US" sz="1100" b="1" dirty="0">
                <a:solidFill>
                  <a:srgbClr val="666666"/>
                </a:solidFill>
                <a:latin typeface="Avenir"/>
              </a:rPr>
              <a:t>모델이 복잡해지고 모형 해석이 어렵다</a:t>
            </a:r>
            <a:r>
              <a:rPr lang="en-US" altLang="ko-KR" sz="1100" b="1" dirty="0">
                <a:solidFill>
                  <a:srgbClr val="666666"/>
                </a:solidFill>
                <a:latin typeface="Avenir"/>
              </a:rPr>
              <a:t>.</a:t>
            </a:r>
          </a:p>
          <a:p>
            <a:pPr marL="285750" indent="-285750">
              <a:lnSpc>
                <a:spcPct val="150000"/>
              </a:lnSpc>
              <a:buFont typeface="Arial" panose="020B0604020202020204" pitchFamily="34" charset="0"/>
              <a:buChar char="•"/>
            </a:pPr>
            <a:r>
              <a:rPr lang="ko-KR" altLang="en-US" sz="1100" b="1" dirty="0">
                <a:solidFill>
                  <a:srgbClr val="666666"/>
                </a:solidFill>
                <a:latin typeface="Avenir"/>
              </a:rPr>
              <a:t>낮은 학습오차 </a:t>
            </a:r>
            <a:r>
              <a:rPr lang="en-US" altLang="ko-KR" sz="1100" b="1" dirty="0">
                <a:solidFill>
                  <a:srgbClr val="666666"/>
                </a:solidFill>
                <a:latin typeface="Avenir"/>
              </a:rPr>
              <a:t>(overfitting </a:t>
            </a:r>
            <a:r>
              <a:rPr lang="ko-KR" altLang="en-US" sz="1100" b="1" dirty="0">
                <a:solidFill>
                  <a:srgbClr val="666666"/>
                </a:solidFill>
                <a:latin typeface="Avenir"/>
              </a:rPr>
              <a:t>발생</a:t>
            </a:r>
            <a:r>
              <a:rPr lang="en-US" altLang="ko-KR" sz="1100" b="1" dirty="0">
                <a:solidFill>
                  <a:srgbClr val="666666"/>
                </a:solidFill>
                <a:latin typeface="Avenir"/>
              </a:rPr>
              <a:t>)</a:t>
            </a:r>
            <a:endParaRPr lang="ko-KR" altLang="en-US" sz="1100" b="1" dirty="0"/>
          </a:p>
        </p:txBody>
      </p:sp>
      <p:sp>
        <p:nvSpPr>
          <p:cNvPr id="16" name="직사각형 15">
            <a:extLst>
              <a:ext uri="{FF2B5EF4-FFF2-40B4-BE49-F238E27FC236}">
                <a16:creationId xmlns:a16="http://schemas.microsoft.com/office/drawing/2014/main" id="{0C20780A-9857-4695-B100-322151D6CC6B}"/>
              </a:ext>
            </a:extLst>
          </p:cNvPr>
          <p:cNvSpPr/>
          <p:nvPr/>
        </p:nvSpPr>
        <p:spPr>
          <a:xfrm>
            <a:off x="564629" y="1739562"/>
            <a:ext cx="3494064" cy="276999"/>
          </a:xfrm>
          <a:prstGeom prst="rect">
            <a:avLst/>
          </a:prstGeom>
          <a:ln>
            <a:solidFill>
              <a:schemeClr val="tx2">
                <a:lumMod val="60000"/>
                <a:lumOff val="40000"/>
              </a:schemeClr>
            </a:solidFill>
          </a:ln>
        </p:spPr>
        <p:txBody>
          <a:bodyPr wrap="square">
            <a:spAutoFit/>
          </a:bodyPr>
          <a:lstStyle/>
          <a:p>
            <a:r>
              <a:rPr lang="ko-KR" altLang="en-US" sz="1200" dirty="0">
                <a:solidFill>
                  <a:srgbClr val="FF0000"/>
                </a:solidFill>
                <a:latin typeface="Noto Sans KR"/>
              </a:rPr>
              <a:t>중요한 것은 </a:t>
            </a:r>
            <a:r>
              <a:rPr lang="en-US" altLang="ko-KR" sz="1200" b="1" dirty="0">
                <a:solidFill>
                  <a:srgbClr val="FF0000"/>
                </a:solidFill>
                <a:latin typeface="Avenir"/>
              </a:rPr>
              <a:t>alpha (</a:t>
            </a:r>
            <a:r>
              <a:rPr lang="en-US" altLang="ko-KR" sz="1200" dirty="0">
                <a:solidFill>
                  <a:srgbClr val="FF0000"/>
                </a:solidFill>
                <a:latin typeface="Noto Sans KR"/>
              </a:rPr>
              <a:t>α)</a:t>
            </a:r>
            <a:r>
              <a:rPr lang="ko-KR" altLang="en-US" sz="1200" dirty="0">
                <a:solidFill>
                  <a:srgbClr val="FF0000"/>
                </a:solidFill>
                <a:latin typeface="Noto Sans KR"/>
              </a:rPr>
              <a:t>값</a:t>
            </a:r>
            <a:r>
              <a:rPr lang="en-US" altLang="ko-KR" sz="1200" dirty="0">
                <a:solidFill>
                  <a:srgbClr val="FF0000"/>
                </a:solidFill>
                <a:latin typeface="Noto Sans KR"/>
              </a:rPr>
              <a:t>(</a:t>
            </a:r>
            <a:r>
              <a:rPr lang="ko-KR" altLang="en-US" sz="1200" dirty="0">
                <a:solidFill>
                  <a:srgbClr val="FF0000"/>
                </a:solidFill>
                <a:latin typeface="Noto Sans KR"/>
              </a:rPr>
              <a:t> </a:t>
            </a:r>
            <a:r>
              <a:rPr lang="en-US" altLang="ko-KR" sz="1200" b="1" dirty="0">
                <a:solidFill>
                  <a:srgbClr val="FF0000"/>
                </a:solidFill>
              </a:rPr>
              <a:t>Hyper parameter)</a:t>
            </a:r>
            <a:endParaRPr lang="ko-KR" altLang="en-US" sz="1200" dirty="0">
              <a:solidFill>
                <a:srgbClr val="FF0000"/>
              </a:solidFill>
            </a:endParaRPr>
          </a:p>
        </p:txBody>
      </p:sp>
      <p:sp>
        <p:nvSpPr>
          <p:cNvPr id="17" name="직사각형 16">
            <a:extLst>
              <a:ext uri="{FF2B5EF4-FFF2-40B4-BE49-F238E27FC236}">
                <a16:creationId xmlns:a16="http://schemas.microsoft.com/office/drawing/2014/main" id="{7EB64FFE-EA1B-4010-BB37-D0B5593239BC}"/>
              </a:ext>
            </a:extLst>
          </p:cNvPr>
          <p:cNvSpPr/>
          <p:nvPr/>
        </p:nvSpPr>
        <p:spPr>
          <a:xfrm>
            <a:off x="4262484" y="1739562"/>
            <a:ext cx="1967205" cy="276999"/>
          </a:xfrm>
          <a:prstGeom prst="rect">
            <a:avLst/>
          </a:prstGeom>
        </p:spPr>
        <p:txBody>
          <a:bodyPr wrap="none">
            <a:spAutoFit/>
          </a:bodyPr>
          <a:lstStyle/>
          <a:p>
            <a:r>
              <a:rPr lang="en-US" altLang="ko-KR" sz="1200" b="1" i="1" dirty="0">
                <a:solidFill>
                  <a:srgbClr val="666666"/>
                </a:solidFill>
                <a:latin typeface="Avenir"/>
                <a:sym typeface="Wingdings" panose="05000000000000000000" pitchFamily="2" charset="2"/>
              </a:rPr>
              <a:t> </a:t>
            </a:r>
            <a:r>
              <a:rPr lang="en-US" altLang="ko-KR" sz="1200" b="1" i="1" dirty="0">
                <a:solidFill>
                  <a:srgbClr val="666666"/>
                </a:solidFill>
                <a:latin typeface="Avenir"/>
              </a:rPr>
              <a:t>Lasso </a:t>
            </a:r>
            <a:r>
              <a:rPr lang="ko-KR" altLang="en-US" sz="1200" b="1" i="1" dirty="0">
                <a:solidFill>
                  <a:srgbClr val="666666"/>
                </a:solidFill>
                <a:latin typeface="Avenir"/>
              </a:rPr>
              <a:t>식 에서 </a:t>
            </a:r>
            <a:r>
              <a:rPr lang="en-US" altLang="ko-KR" sz="1200" b="1" i="1" dirty="0">
                <a:solidFill>
                  <a:srgbClr val="666666"/>
                </a:solidFill>
                <a:latin typeface="Avenir"/>
              </a:rPr>
              <a:t>lambda</a:t>
            </a:r>
            <a:r>
              <a:rPr lang="ko-KR" altLang="en-US" sz="1200" b="1" i="1" dirty="0">
                <a:solidFill>
                  <a:srgbClr val="666666"/>
                </a:solidFill>
                <a:latin typeface="Avenir"/>
              </a:rPr>
              <a:t>값 </a:t>
            </a:r>
            <a:endParaRPr lang="ko-KR" altLang="en-US" sz="1200" b="1" i="1" dirty="0"/>
          </a:p>
        </p:txBody>
      </p:sp>
      <p:sp>
        <p:nvSpPr>
          <p:cNvPr id="18" name="직사각형 17">
            <a:extLst>
              <a:ext uri="{FF2B5EF4-FFF2-40B4-BE49-F238E27FC236}">
                <a16:creationId xmlns:a16="http://schemas.microsoft.com/office/drawing/2014/main" id="{6ADC1E0C-4B18-4518-A6DF-750B449C7B8C}"/>
              </a:ext>
            </a:extLst>
          </p:cNvPr>
          <p:cNvSpPr/>
          <p:nvPr/>
        </p:nvSpPr>
        <p:spPr>
          <a:xfrm>
            <a:off x="573637" y="5056016"/>
            <a:ext cx="3062259" cy="276999"/>
          </a:xfrm>
          <a:prstGeom prst="rect">
            <a:avLst/>
          </a:prstGeom>
          <a:ln>
            <a:solidFill>
              <a:schemeClr val="tx2">
                <a:lumMod val="60000"/>
                <a:lumOff val="40000"/>
              </a:schemeClr>
            </a:solidFill>
          </a:ln>
        </p:spPr>
        <p:txBody>
          <a:bodyPr wrap="square">
            <a:spAutoFit/>
          </a:bodyPr>
          <a:lstStyle/>
          <a:p>
            <a:r>
              <a:rPr lang="en-US" altLang="ko-KR" sz="1200"/>
              <a:t>LASSO</a:t>
            </a:r>
            <a:r>
              <a:rPr lang="ko-KR" altLang="en-US" sz="1200" dirty="0"/>
              <a:t> 회귀분석 적용이 어려운 경우</a:t>
            </a:r>
          </a:p>
        </p:txBody>
      </p:sp>
      <p:sp>
        <p:nvSpPr>
          <p:cNvPr id="19" name="TextBox 18">
            <a:extLst>
              <a:ext uri="{FF2B5EF4-FFF2-40B4-BE49-F238E27FC236}">
                <a16:creationId xmlns:a16="http://schemas.microsoft.com/office/drawing/2014/main" id="{9A4F12ED-12AB-434B-A81B-BAC1AD26FA54}"/>
              </a:ext>
            </a:extLst>
          </p:cNvPr>
          <p:cNvSpPr txBox="1"/>
          <p:nvPr/>
        </p:nvSpPr>
        <p:spPr>
          <a:xfrm>
            <a:off x="544044" y="5438484"/>
            <a:ext cx="5303515" cy="646331"/>
          </a:xfrm>
          <a:prstGeom prst="rect">
            <a:avLst/>
          </a:prstGeom>
          <a:noFill/>
          <a:ln>
            <a:solidFill>
              <a:schemeClr val="tx2">
                <a:lumMod val="60000"/>
                <a:lumOff val="40000"/>
              </a:schemeClr>
            </a:solidFill>
          </a:ln>
        </p:spPr>
        <p:txBody>
          <a:bodyPr wrap="square" rtlCol="0">
            <a:spAutoFit/>
          </a:bodyPr>
          <a:lstStyle/>
          <a:p>
            <a:pPr marL="171450" indent="-171450">
              <a:buFont typeface="Arial" panose="020B0604020202020204" pitchFamily="34" charset="0"/>
              <a:buChar char="•"/>
            </a:pPr>
            <a:r>
              <a:rPr lang="ko-KR" altLang="en-US" sz="1200" dirty="0"/>
              <a:t>변수 선택 성능이 저하된다</a:t>
            </a:r>
            <a:r>
              <a:rPr lang="en-US" altLang="ko-KR" sz="1200" dirty="0"/>
              <a:t>.</a:t>
            </a:r>
          </a:p>
          <a:p>
            <a:pPr marL="171450" indent="-171450">
              <a:buFont typeface="Arial" panose="020B0604020202020204" pitchFamily="34" charset="0"/>
              <a:buChar char="•"/>
            </a:pPr>
            <a:r>
              <a:rPr lang="ko-KR" altLang="en-US" sz="1200" dirty="0"/>
              <a:t>예측 성능이 저하된다</a:t>
            </a:r>
            <a:r>
              <a:rPr lang="en-US" altLang="ko-KR" sz="1200" dirty="0"/>
              <a:t>.</a:t>
            </a:r>
          </a:p>
          <a:p>
            <a:r>
              <a:rPr lang="en-US" altLang="ko-KR" sz="1200" dirty="0">
                <a:sym typeface="Wingdings" panose="05000000000000000000" pitchFamily="2" charset="2"/>
              </a:rPr>
              <a:t> </a:t>
            </a:r>
            <a:r>
              <a:rPr lang="ko-KR" altLang="en-US" sz="1200" dirty="0">
                <a:sym typeface="Wingdings" panose="05000000000000000000" pitchFamily="2" charset="2"/>
              </a:rPr>
              <a:t>독립변수 간 상관관계를 고려할 필요가 있다</a:t>
            </a:r>
            <a:r>
              <a:rPr lang="en-US" altLang="ko-KR" sz="1200" dirty="0">
                <a:sym typeface="Wingdings" panose="05000000000000000000" pitchFamily="2" charset="2"/>
              </a:rPr>
              <a:t>.</a:t>
            </a:r>
            <a:endParaRPr lang="ko-KR" altLang="en-US" sz="1200" dirty="0"/>
          </a:p>
        </p:txBody>
      </p:sp>
      <p:sp>
        <p:nvSpPr>
          <p:cNvPr id="20" name="화살표: 왼쪽/오른쪽 19">
            <a:extLst>
              <a:ext uri="{FF2B5EF4-FFF2-40B4-BE49-F238E27FC236}">
                <a16:creationId xmlns:a16="http://schemas.microsoft.com/office/drawing/2014/main" id="{E50A844E-4487-4C32-AA8C-FF38948C8B0C}"/>
              </a:ext>
            </a:extLst>
          </p:cNvPr>
          <p:cNvSpPr/>
          <p:nvPr/>
        </p:nvSpPr>
        <p:spPr>
          <a:xfrm>
            <a:off x="3962826" y="4211234"/>
            <a:ext cx="609174" cy="205192"/>
          </a:xfrm>
          <a:prstGeom prst="lef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4831C152-544F-4A9C-B3E3-0ECC0AD31F98}"/>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Lasso </a:t>
            </a:r>
            <a:r>
              <a:rPr lang="ko-KR" altLang="en-US" sz="1200" dirty="0"/>
              <a:t>회귀분석</a:t>
            </a:r>
          </a:p>
        </p:txBody>
      </p:sp>
    </p:spTree>
    <p:extLst>
      <p:ext uri="{BB962C8B-B14F-4D97-AF65-F5344CB8AC3E}">
        <p14:creationId xmlns:p14="http://schemas.microsoft.com/office/powerpoint/2010/main" val="10813015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135</a:t>
            </a:fld>
            <a:endParaRPr lang="ko-KR" altLang="en-US"/>
          </a:p>
        </p:txBody>
      </p:sp>
      <p:pic>
        <p:nvPicPr>
          <p:cNvPr id="6" name="그림 5">
            <a:extLst>
              <a:ext uri="{FF2B5EF4-FFF2-40B4-BE49-F238E27FC236}">
                <a16:creationId xmlns:a16="http://schemas.microsoft.com/office/drawing/2014/main" id="{41C71929-2FB8-4F53-8C0D-884481728BBF}"/>
              </a:ext>
            </a:extLst>
          </p:cNvPr>
          <p:cNvPicPr>
            <a:picLocks noChangeAspect="1"/>
          </p:cNvPicPr>
          <p:nvPr/>
        </p:nvPicPr>
        <p:blipFill>
          <a:blip r:embed="rId2"/>
          <a:stretch>
            <a:fillRect/>
          </a:stretch>
        </p:blipFill>
        <p:spPr>
          <a:xfrm>
            <a:off x="560990" y="1030431"/>
            <a:ext cx="7059010" cy="4911667"/>
          </a:xfrm>
          <a:prstGeom prst="rect">
            <a:avLst/>
          </a:prstGeom>
        </p:spPr>
      </p:pic>
      <p:sp>
        <p:nvSpPr>
          <p:cNvPr id="7" name="직사각형 6">
            <a:extLst>
              <a:ext uri="{FF2B5EF4-FFF2-40B4-BE49-F238E27FC236}">
                <a16:creationId xmlns:a16="http://schemas.microsoft.com/office/drawing/2014/main" id="{F141D948-08EA-4990-A413-5E9978DD5015}"/>
              </a:ext>
            </a:extLst>
          </p:cNvPr>
          <p:cNvSpPr/>
          <p:nvPr/>
        </p:nvSpPr>
        <p:spPr>
          <a:xfrm>
            <a:off x="683568" y="5942098"/>
            <a:ext cx="7560840" cy="276999"/>
          </a:xfrm>
          <a:prstGeom prst="rect">
            <a:avLst/>
          </a:prstGeom>
        </p:spPr>
        <p:txBody>
          <a:bodyPr wrap="square">
            <a:spAutoFit/>
          </a:bodyPr>
          <a:lstStyle/>
          <a:p>
            <a:r>
              <a:rPr lang="en-US" altLang="ko-KR" sz="1200" dirty="0"/>
              <a:t>https://github.com/freejyb/statistics/blob/main/Week_12/regression.ipynb</a:t>
            </a:r>
            <a:endParaRPr lang="ko-KR" altLang="en-US" sz="1200" dirty="0"/>
          </a:p>
        </p:txBody>
      </p:sp>
      <p:sp>
        <p:nvSpPr>
          <p:cNvPr id="8" name="TextBox 7">
            <a:extLst>
              <a:ext uri="{FF2B5EF4-FFF2-40B4-BE49-F238E27FC236}">
                <a16:creationId xmlns:a16="http://schemas.microsoft.com/office/drawing/2014/main" id="{0701B236-6C06-47BE-B160-C7EC6A3FC01A}"/>
              </a:ext>
            </a:extLst>
          </p:cNvPr>
          <p:cNvSpPr txBox="1"/>
          <p:nvPr/>
        </p:nvSpPr>
        <p:spPr>
          <a:xfrm>
            <a:off x="1331640" y="1030431"/>
            <a:ext cx="6192688" cy="369332"/>
          </a:xfrm>
          <a:prstGeom prst="rect">
            <a:avLst/>
          </a:prstGeom>
          <a:noFill/>
          <a:ln w="28575">
            <a:solidFill>
              <a:schemeClr val="accent1"/>
            </a:solidFill>
          </a:ln>
        </p:spPr>
        <p:txBody>
          <a:bodyPr wrap="square" rtlCol="0">
            <a:spAutoFit/>
          </a:bodyPr>
          <a:lstStyle/>
          <a:p>
            <a:endParaRPr lang="ko-KR" altLang="en-US" dirty="0"/>
          </a:p>
        </p:txBody>
      </p:sp>
      <p:sp>
        <p:nvSpPr>
          <p:cNvPr id="10" name="TextBox 9">
            <a:extLst>
              <a:ext uri="{FF2B5EF4-FFF2-40B4-BE49-F238E27FC236}">
                <a16:creationId xmlns:a16="http://schemas.microsoft.com/office/drawing/2014/main" id="{5AD836D1-3784-45B6-9EE7-5398F5D888C4}"/>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Lasso </a:t>
            </a:r>
            <a:r>
              <a:rPr lang="ko-KR" altLang="en-US" sz="1200" dirty="0"/>
              <a:t>회귀분석</a:t>
            </a:r>
          </a:p>
        </p:txBody>
      </p:sp>
      <p:sp>
        <p:nvSpPr>
          <p:cNvPr id="11" name="TextBox 10">
            <a:extLst>
              <a:ext uri="{FF2B5EF4-FFF2-40B4-BE49-F238E27FC236}">
                <a16:creationId xmlns:a16="http://schemas.microsoft.com/office/drawing/2014/main" id="{81015A43-66D9-4546-BEF8-3F6B1BBF1537}"/>
              </a:ext>
            </a:extLst>
          </p:cNvPr>
          <p:cNvSpPr txBox="1"/>
          <p:nvPr/>
        </p:nvSpPr>
        <p:spPr>
          <a:xfrm>
            <a:off x="2971788" y="364863"/>
            <a:ext cx="3581412" cy="369332"/>
          </a:xfrm>
          <a:prstGeom prst="rect">
            <a:avLst/>
          </a:prstGeom>
          <a:noFill/>
        </p:spPr>
        <p:txBody>
          <a:bodyPr wrap="square" rtlCol="0">
            <a:spAutoFit/>
          </a:bodyPr>
          <a:lstStyle/>
          <a:p>
            <a:r>
              <a:rPr lang="en-US" altLang="ko-KR" dirty="0"/>
              <a:t>Lasso </a:t>
            </a:r>
            <a:r>
              <a:rPr lang="ko-KR" altLang="en-US" dirty="0"/>
              <a:t>회귀분석 </a:t>
            </a:r>
            <a:r>
              <a:rPr lang="en-US" altLang="ko-KR" dirty="0"/>
              <a:t>: </a:t>
            </a:r>
            <a:r>
              <a:rPr lang="en-US" altLang="ko-KR" b="1" dirty="0"/>
              <a:t>Hyper parameter</a:t>
            </a:r>
            <a:endParaRPr lang="ko-KR" altLang="en-US" dirty="0"/>
          </a:p>
        </p:txBody>
      </p:sp>
    </p:spTree>
    <p:extLst>
      <p:ext uri="{BB962C8B-B14F-4D97-AF65-F5344CB8AC3E}">
        <p14:creationId xmlns:p14="http://schemas.microsoft.com/office/powerpoint/2010/main" val="27872387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C86635F8-5E29-4882-ABA0-6624A706BEE0}"/>
              </a:ext>
            </a:extLst>
          </p:cNvPr>
          <p:cNvSpPr/>
          <p:nvPr/>
        </p:nvSpPr>
        <p:spPr>
          <a:xfrm>
            <a:off x="3203848" y="292569"/>
            <a:ext cx="2454198" cy="369332"/>
          </a:xfrm>
          <a:prstGeom prst="rect">
            <a:avLst/>
          </a:prstGeom>
        </p:spPr>
        <p:txBody>
          <a:bodyPr wrap="none">
            <a:spAutoFit/>
          </a:bodyPr>
          <a:lstStyle/>
          <a:p>
            <a:pPr algn="ctr"/>
            <a:r>
              <a:rPr lang="en-US" altLang="ko-KR" dirty="0">
                <a:solidFill>
                  <a:srgbClr val="000000"/>
                </a:solidFill>
                <a:latin typeface="Noto Sans KR"/>
              </a:rPr>
              <a:t>*</a:t>
            </a:r>
            <a:r>
              <a:rPr lang="ko-KR" altLang="en-US" dirty="0" err="1">
                <a:solidFill>
                  <a:srgbClr val="000000"/>
                </a:solidFill>
                <a:latin typeface="Noto Sans KR"/>
              </a:rPr>
              <a:t>릿지</a:t>
            </a:r>
            <a:r>
              <a:rPr lang="ko-KR" altLang="en-US" dirty="0">
                <a:solidFill>
                  <a:srgbClr val="000000"/>
                </a:solidFill>
                <a:latin typeface="Noto Sans KR"/>
              </a:rPr>
              <a:t> </a:t>
            </a:r>
            <a:r>
              <a:rPr lang="en-US" altLang="ko-KR" dirty="0">
                <a:solidFill>
                  <a:srgbClr val="000000"/>
                </a:solidFill>
                <a:latin typeface="Noto Sans KR"/>
              </a:rPr>
              <a:t>(Ridge) </a:t>
            </a:r>
            <a:r>
              <a:rPr lang="ko-KR" altLang="en-US" dirty="0">
                <a:solidFill>
                  <a:srgbClr val="000000"/>
                </a:solidFill>
                <a:latin typeface="Noto Sans KR"/>
              </a:rPr>
              <a:t>회귀분석</a:t>
            </a:r>
            <a:endParaRPr lang="en-US" altLang="ko-KR" i="0" dirty="0">
              <a:solidFill>
                <a:srgbClr val="000000"/>
              </a:solidFill>
              <a:effectLst/>
              <a:latin typeface="Noto Sans KR"/>
            </a:endParaRPr>
          </a:p>
        </p:txBody>
      </p:sp>
      <p:sp>
        <p:nvSpPr>
          <p:cNvPr id="6" name="직사각형 5">
            <a:extLst>
              <a:ext uri="{FF2B5EF4-FFF2-40B4-BE49-F238E27FC236}">
                <a16:creationId xmlns:a16="http://schemas.microsoft.com/office/drawing/2014/main" id="{7189D054-E942-4D25-85FA-39DFF9D0C4AA}"/>
              </a:ext>
            </a:extLst>
          </p:cNvPr>
          <p:cNvSpPr/>
          <p:nvPr/>
        </p:nvSpPr>
        <p:spPr>
          <a:xfrm>
            <a:off x="4283968" y="1348643"/>
            <a:ext cx="3744416" cy="276999"/>
          </a:xfrm>
          <a:prstGeom prst="rect">
            <a:avLst/>
          </a:prstGeom>
        </p:spPr>
        <p:txBody>
          <a:bodyPr wrap="square">
            <a:spAutoFit/>
          </a:bodyPr>
          <a:lstStyle/>
          <a:p>
            <a:r>
              <a:rPr lang="ko-KR" altLang="en-US" sz="1200" dirty="0"/>
              <a:t>비용함수</a:t>
            </a:r>
            <a:r>
              <a:rPr lang="en-US" altLang="ko-KR" sz="1200" dirty="0"/>
              <a:t>(MSE)</a:t>
            </a:r>
            <a:r>
              <a:rPr lang="ko-KR" altLang="en-US" sz="1200" dirty="0"/>
              <a:t>에 </a:t>
            </a:r>
            <a:r>
              <a:rPr lang="en-US" altLang="ko-KR" sz="1200" dirty="0"/>
              <a:t>L2-norm </a:t>
            </a:r>
            <a:r>
              <a:rPr lang="ko-KR" altLang="en-US" sz="1200" dirty="0" err="1"/>
              <a:t>규제항</a:t>
            </a:r>
            <a:r>
              <a:rPr lang="ko-KR" altLang="en-US" sz="1200" dirty="0"/>
              <a:t> 더한 것</a:t>
            </a:r>
          </a:p>
        </p:txBody>
      </p:sp>
      <p:sp>
        <p:nvSpPr>
          <p:cNvPr id="8" name="직사각형 7">
            <a:extLst>
              <a:ext uri="{FF2B5EF4-FFF2-40B4-BE49-F238E27FC236}">
                <a16:creationId xmlns:a16="http://schemas.microsoft.com/office/drawing/2014/main" id="{EA831EF2-5361-4C4F-AEE0-07F48DD39DD8}"/>
              </a:ext>
            </a:extLst>
          </p:cNvPr>
          <p:cNvSpPr/>
          <p:nvPr/>
        </p:nvSpPr>
        <p:spPr>
          <a:xfrm>
            <a:off x="522288" y="2045354"/>
            <a:ext cx="8076356" cy="1719830"/>
          </a:xfrm>
          <a:prstGeom prst="rect">
            <a:avLst/>
          </a:prstGeom>
          <a:ln>
            <a:solidFill>
              <a:schemeClr val="accent1"/>
            </a:solidFill>
          </a:ln>
        </p:spPr>
        <p:txBody>
          <a:bodyPr wrap="square">
            <a:spAutoFit/>
          </a:bodyPr>
          <a:lstStyle/>
          <a:p>
            <a:pPr>
              <a:lnSpc>
                <a:spcPct val="150000"/>
              </a:lnSpc>
            </a:pPr>
            <a:r>
              <a:rPr lang="ko-KR" altLang="en-US" sz="1200" dirty="0">
                <a:solidFill>
                  <a:srgbClr val="000000"/>
                </a:solidFill>
                <a:latin typeface="+mj-ea"/>
                <a:ea typeface="+mj-ea"/>
              </a:rPr>
              <a:t>미분 값의 음수</a:t>
            </a:r>
            <a:r>
              <a:rPr lang="en-US" altLang="ko-KR" sz="1200" dirty="0">
                <a:solidFill>
                  <a:srgbClr val="000000"/>
                </a:solidFill>
                <a:latin typeface="+mj-ea"/>
                <a:ea typeface="+mj-ea"/>
              </a:rPr>
              <a:t>(-)</a:t>
            </a:r>
            <a:r>
              <a:rPr lang="ko-KR" altLang="en-US" sz="1200" dirty="0">
                <a:solidFill>
                  <a:srgbClr val="000000"/>
                </a:solidFill>
                <a:latin typeface="+mj-ea"/>
                <a:ea typeface="+mj-ea"/>
              </a:rPr>
              <a:t>를 취하면 각 항의 부호가 바뀌기 때문에 가중치가 양수일 땐 </a:t>
            </a:r>
            <a:r>
              <a:rPr lang="en-US" altLang="ko-KR" sz="1200" dirty="0">
                <a:solidFill>
                  <a:srgbClr val="000000"/>
                </a:solidFill>
                <a:latin typeface="+mj-ea"/>
                <a:ea typeface="+mj-ea"/>
              </a:rPr>
              <a:t>L2 </a:t>
            </a:r>
            <a:r>
              <a:rPr lang="ko-KR" altLang="en-US" sz="1200" dirty="0" err="1">
                <a:solidFill>
                  <a:srgbClr val="000000"/>
                </a:solidFill>
                <a:latin typeface="+mj-ea"/>
                <a:ea typeface="+mj-ea"/>
              </a:rPr>
              <a:t>패널티가</a:t>
            </a:r>
            <a:r>
              <a:rPr lang="ko-KR" altLang="en-US" sz="1200" dirty="0">
                <a:solidFill>
                  <a:srgbClr val="000000"/>
                </a:solidFill>
                <a:latin typeface="+mj-ea"/>
                <a:ea typeface="+mj-ea"/>
              </a:rPr>
              <a:t> 음수</a:t>
            </a:r>
            <a:r>
              <a:rPr lang="en-US" altLang="ko-KR" sz="1200" dirty="0">
                <a:solidFill>
                  <a:srgbClr val="000000"/>
                </a:solidFill>
                <a:latin typeface="+mj-ea"/>
                <a:ea typeface="+mj-ea"/>
              </a:rPr>
              <a:t>, </a:t>
            </a:r>
            <a:r>
              <a:rPr lang="ko-KR" altLang="en-US" sz="1200" dirty="0">
                <a:solidFill>
                  <a:srgbClr val="000000"/>
                </a:solidFill>
                <a:latin typeface="+mj-ea"/>
                <a:ea typeface="+mj-ea"/>
              </a:rPr>
              <a:t>반대로 가중치가 음수일 땐 </a:t>
            </a:r>
            <a:r>
              <a:rPr lang="en-US" altLang="ko-KR" sz="1200" dirty="0">
                <a:solidFill>
                  <a:srgbClr val="000000"/>
                </a:solidFill>
                <a:latin typeface="+mj-ea"/>
                <a:ea typeface="+mj-ea"/>
              </a:rPr>
              <a:t>L2 </a:t>
            </a:r>
            <a:r>
              <a:rPr lang="ko-KR" altLang="en-US" sz="1200" dirty="0" err="1">
                <a:solidFill>
                  <a:srgbClr val="000000"/>
                </a:solidFill>
                <a:latin typeface="+mj-ea"/>
                <a:ea typeface="+mj-ea"/>
              </a:rPr>
              <a:t>패널티가</a:t>
            </a:r>
            <a:r>
              <a:rPr lang="ko-KR" altLang="en-US" sz="1200" dirty="0">
                <a:solidFill>
                  <a:srgbClr val="000000"/>
                </a:solidFill>
                <a:latin typeface="+mj-ea"/>
                <a:ea typeface="+mj-ea"/>
              </a:rPr>
              <a:t> 양수로 되어 </a:t>
            </a:r>
            <a:r>
              <a:rPr lang="ko-KR" altLang="en-US" sz="1200" b="1" dirty="0">
                <a:solidFill>
                  <a:srgbClr val="FF0000"/>
                </a:solidFill>
                <a:latin typeface="+mj-ea"/>
                <a:ea typeface="+mj-ea"/>
              </a:rPr>
              <a:t>가중치를 </a:t>
            </a:r>
            <a:r>
              <a:rPr lang="en-US" altLang="ko-KR" sz="1200" b="1" dirty="0">
                <a:solidFill>
                  <a:srgbClr val="FF0000"/>
                </a:solidFill>
                <a:latin typeface="+mj-ea"/>
                <a:ea typeface="+mj-ea"/>
              </a:rPr>
              <a:t>0</a:t>
            </a:r>
            <a:r>
              <a:rPr lang="ko-KR" altLang="en-US" sz="1200" b="1" dirty="0">
                <a:solidFill>
                  <a:srgbClr val="FF0000"/>
                </a:solidFill>
                <a:latin typeface="+mj-ea"/>
                <a:ea typeface="+mj-ea"/>
              </a:rPr>
              <a:t>의 방향으로 잡아당기는 역할 </a:t>
            </a:r>
            <a:r>
              <a:rPr lang="ko-KR" altLang="en-US" sz="1200" dirty="0">
                <a:solidFill>
                  <a:srgbClr val="000000"/>
                </a:solidFill>
                <a:latin typeface="+mj-ea"/>
                <a:ea typeface="+mj-ea"/>
              </a:rPr>
              <a:t>함</a:t>
            </a:r>
            <a:r>
              <a:rPr lang="en-US" altLang="ko-KR" sz="1200" dirty="0">
                <a:solidFill>
                  <a:srgbClr val="000000"/>
                </a:solidFill>
                <a:latin typeface="+mj-ea"/>
                <a:ea typeface="+mj-ea"/>
              </a:rPr>
              <a:t>.</a:t>
            </a:r>
            <a:endParaRPr lang="ko-KR" altLang="en-US" sz="1200" dirty="0">
              <a:solidFill>
                <a:srgbClr val="666666"/>
              </a:solidFill>
              <a:latin typeface="+mj-ea"/>
              <a:ea typeface="+mj-ea"/>
            </a:endParaRPr>
          </a:p>
          <a:p>
            <a:pPr>
              <a:lnSpc>
                <a:spcPct val="150000"/>
              </a:lnSpc>
            </a:pPr>
            <a:r>
              <a:rPr lang="en-US" altLang="ko-KR" sz="1200" dirty="0">
                <a:solidFill>
                  <a:srgbClr val="666666"/>
                </a:solidFill>
                <a:latin typeface="+mj-ea"/>
                <a:ea typeface="+mj-ea"/>
                <a:sym typeface="Wingdings" panose="05000000000000000000" pitchFamily="2" charset="2"/>
              </a:rPr>
              <a:t>  </a:t>
            </a:r>
            <a:r>
              <a:rPr lang="ko-KR" altLang="en-US" sz="1200" dirty="0">
                <a:solidFill>
                  <a:srgbClr val="000000"/>
                </a:solidFill>
                <a:latin typeface="+mj-ea"/>
                <a:ea typeface="+mj-ea"/>
              </a:rPr>
              <a:t>가중치의 절댓값을 가능한 작게 만들려는 작업을 하는 것</a:t>
            </a:r>
            <a:endParaRPr lang="ko-KR" altLang="en-US" sz="1200" dirty="0">
              <a:solidFill>
                <a:srgbClr val="666666"/>
              </a:solidFill>
              <a:latin typeface="+mj-ea"/>
              <a:ea typeface="+mj-ea"/>
            </a:endParaRPr>
          </a:p>
          <a:p>
            <a:pPr>
              <a:lnSpc>
                <a:spcPct val="150000"/>
              </a:lnSpc>
            </a:pPr>
            <a:r>
              <a:rPr lang="ko-KR" altLang="en-US" sz="1200" dirty="0">
                <a:solidFill>
                  <a:srgbClr val="000000"/>
                </a:solidFill>
                <a:latin typeface="+mj-ea"/>
                <a:ea typeface="+mj-ea"/>
              </a:rPr>
              <a:t>이를 </a:t>
            </a:r>
            <a:r>
              <a:rPr lang="en-US" altLang="ko-KR" sz="1200" dirty="0">
                <a:solidFill>
                  <a:srgbClr val="000000"/>
                </a:solidFill>
                <a:latin typeface="+mj-ea"/>
                <a:ea typeface="+mj-ea"/>
              </a:rPr>
              <a:t>weight decay</a:t>
            </a:r>
            <a:r>
              <a:rPr lang="ko-KR" altLang="en-US" sz="1200" dirty="0">
                <a:solidFill>
                  <a:srgbClr val="000000"/>
                </a:solidFill>
                <a:latin typeface="+mj-ea"/>
                <a:ea typeface="+mj-ea"/>
              </a:rPr>
              <a:t>라고 하며 </a:t>
            </a:r>
            <a:r>
              <a:rPr lang="en-US" altLang="ko-KR" sz="1200" dirty="0">
                <a:solidFill>
                  <a:srgbClr val="000000"/>
                </a:solidFill>
                <a:latin typeface="+mj-ea"/>
                <a:ea typeface="+mj-ea"/>
              </a:rPr>
              <a:t>weight decay</a:t>
            </a:r>
            <a:r>
              <a:rPr lang="ko-KR" altLang="en-US" sz="1200" dirty="0">
                <a:solidFill>
                  <a:srgbClr val="000000"/>
                </a:solidFill>
                <a:latin typeface="+mj-ea"/>
                <a:ea typeface="+mj-ea"/>
              </a:rPr>
              <a:t>는 특정 가중치가 비이상적으로 커지고 </a:t>
            </a:r>
            <a:r>
              <a:rPr lang="en-US" altLang="ko-KR" sz="1200" dirty="0">
                <a:solidFill>
                  <a:srgbClr val="000000"/>
                </a:solidFill>
                <a:latin typeface="+mj-ea"/>
                <a:ea typeface="+mj-ea"/>
              </a:rPr>
              <a:t>, </a:t>
            </a:r>
            <a:r>
              <a:rPr lang="ko-KR" altLang="en-US" sz="1200" dirty="0">
                <a:solidFill>
                  <a:srgbClr val="000000"/>
                </a:solidFill>
                <a:latin typeface="+mj-ea"/>
                <a:ea typeface="+mj-ea"/>
              </a:rPr>
              <a:t>그것이 학습 효과에 큰 영향을 주는 것을 방지할 수 있다</a:t>
            </a:r>
            <a:r>
              <a:rPr lang="en-US" altLang="ko-KR" sz="1200" dirty="0">
                <a:solidFill>
                  <a:srgbClr val="000000"/>
                </a:solidFill>
                <a:latin typeface="+mj-ea"/>
                <a:ea typeface="+mj-ea"/>
              </a:rPr>
              <a:t>.</a:t>
            </a:r>
          </a:p>
          <a:p>
            <a:pPr>
              <a:lnSpc>
                <a:spcPct val="150000"/>
              </a:lnSpc>
            </a:pPr>
            <a:r>
              <a:rPr lang="ko-KR" altLang="en-US" sz="1200" dirty="0">
                <a:solidFill>
                  <a:srgbClr val="666666"/>
                </a:solidFill>
                <a:latin typeface="+mj-ea"/>
                <a:ea typeface="+mj-ea"/>
              </a:rPr>
              <a:t> </a:t>
            </a:r>
            <a:r>
              <a:rPr lang="en-US" altLang="ko-KR" sz="1200" dirty="0">
                <a:solidFill>
                  <a:srgbClr val="666666"/>
                </a:solidFill>
                <a:latin typeface="+mj-ea"/>
                <a:ea typeface="+mj-ea"/>
                <a:sym typeface="Wingdings" panose="05000000000000000000" pitchFamily="2" charset="2"/>
              </a:rPr>
              <a:t></a:t>
            </a:r>
            <a:r>
              <a:rPr lang="ko-KR" altLang="en-US" sz="1200" dirty="0">
                <a:solidFill>
                  <a:srgbClr val="000000"/>
                </a:solidFill>
                <a:latin typeface="+mj-ea"/>
                <a:ea typeface="+mj-ea"/>
              </a:rPr>
              <a:t> 중요한 것은 람다</a:t>
            </a:r>
            <a:r>
              <a:rPr lang="en-US" altLang="ko-KR" sz="1200" dirty="0">
                <a:solidFill>
                  <a:srgbClr val="000000"/>
                </a:solidFill>
                <a:latin typeface="+mj-ea"/>
                <a:ea typeface="+mj-ea"/>
              </a:rPr>
              <a:t>(λ) :</a:t>
            </a:r>
            <a:r>
              <a:rPr lang="ko-KR" altLang="en-US" sz="1200" dirty="0">
                <a:latin typeface="+mj-ea"/>
                <a:ea typeface="+mj-ea"/>
              </a:rPr>
              <a:t> 람다가 증가하면 기울기 감소</a:t>
            </a:r>
            <a:r>
              <a:rPr lang="en-US" altLang="ko-KR" sz="1200" dirty="0">
                <a:latin typeface="+mj-ea"/>
                <a:ea typeface="+mj-ea"/>
                <a:sym typeface="Wingdings" panose="05000000000000000000" pitchFamily="2" charset="2"/>
              </a:rPr>
              <a:t></a:t>
            </a:r>
            <a:r>
              <a:rPr lang="en-US" altLang="ko-KR" sz="1200" dirty="0">
                <a:latin typeface="+mj-ea"/>
                <a:ea typeface="+mj-ea"/>
              </a:rPr>
              <a:t> </a:t>
            </a:r>
            <a:r>
              <a:rPr lang="ko-KR" altLang="en-US" sz="1200" dirty="0">
                <a:latin typeface="+mj-ea"/>
                <a:ea typeface="+mj-ea"/>
              </a:rPr>
              <a:t>특성의 영향 감소</a:t>
            </a:r>
            <a:endParaRPr lang="ko-KR" altLang="en-US" sz="1200" b="0" i="0" dirty="0">
              <a:solidFill>
                <a:srgbClr val="666666"/>
              </a:solidFill>
              <a:effectLst/>
              <a:latin typeface="+mj-ea"/>
              <a:ea typeface="+mj-ea"/>
            </a:endParaRPr>
          </a:p>
        </p:txBody>
      </p:sp>
      <p:sp>
        <p:nvSpPr>
          <p:cNvPr id="10" name="바닥글 개체 틀 9">
            <a:extLst>
              <a:ext uri="{FF2B5EF4-FFF2-40B4-BE49-F238E27FC236}">
                <a16:creationId xmlns:a16="http://schemas.microsoft.com/office/drawing/2014/main" id="{16146A6B-E6E9-4707-B45C-B8895A9CB19F}"/>
              </a:ext>
            </a:extLst>
          </p:cNvPr>
          <p:cNvSpPr>
            <a:spLocks noGrp="1"/>
          </p:cNvSpPr>
          <p:nvPr>
            <p:ph type="ftr" sz="quarter" idx="11"/>
          </p:nvPr>
        </p:nvSpPr>
        <p:spPr/>
        <p:txBody>
          <a:bodyPr/>
          <a:lstStyle/>
          <a:p>
            <a:r>
              <a:rPr lang="en-US" altLang="ko-KR"/>
              <a:t>UBION PBL- FBA</a:t>
            </a:r>
            <a:endParaRPr lang="ko-KR" altLang="en-US"/>
          </a:p>
        </p:txBody>
      </p:sp>
      <p:sp>
        <p:nvSpPr>
          <p:cNvPr id="11" name="슬라이드 번호 개체 틀 10">
            <a:extLst>
              <a:ext uri="{FF2B5EF4-FFF2-40B4-BE49-F238E27FC236}">
                <a16:creationId xmlns:a16="http://schemas.microsoft.com/office/drawing/2014/main" id="{CB518C0C-1BB0-48B8-82CD-94D0509B753C}"/>
              </a:ext>
            </a:extLst>
          </p:cNvPr>
          <p:cNvSpPr>
            <a:spLocks noGrp="1"/>
          </p:cNvSpPr>
          <p:nvPr>
            <p:ph type="sldNum" sz="quarter" idx="12"/>
          </p:nvPr>
        </p:nvSpPr>
        <p:spPr/>
        <p:txBody>
          <a:bodyPr/>
          <a:lstStyle/>
          <a:p>
            <a:fld id="{DE77BB65-F969-4654-BF30-45C70C1BE112}" type="slidenum">
              <a:rPr lang="ko-KR" altLang="en-US" smtClean="0"/>
              <a:pPr/>
              <a:t>136</a:t>
            </a:fld>
            <a:endParaRPr lang="ko-KR" altLang="en-US"/>
          </a:p>
        </p:txBody>
      </p:sp>
      <p:sp>
        <p:nvSpPr>
          <p:cNvPr id="12" name="직사각형 11">
            <a:extLst>
              <a:ext uri="{FF2B5EF4-FFF2-40B4-BE49-F238E27FC236}">
                <a16:creationId xmlns:a16="http://schemas.microsoft.com/office/drawing/2014/main" id="{C6389B32-85A0-44A9-8370-9D82695CDF8D}"/>
              </a:ext>
            </a:extLst>
          </p:cNvPr>
          <p:cNvSpPr/>
          <p:nvPr/>
        </p:nvSpPr>
        <p:spPr>
          <a:xfrm>
            <a:off x="552855" y="4155788"/>
            <a:ext cx="4572000" cy="830997"/>
          </a:xfrm>
          <a:prstGeom prst="rect">
            <a:avLst/>
          </a:prstGeom>
          <a:ln>
            <a:solidFill>
              <a:srgbClr val="FF0000"/>
            </a:solidFill>
          </a:ln>
        </p:spPr>
        <p:txBody>
          <a:bodyPr>
            <a:spAutoFit/>
          </a:bodyPr>
          <a:lstStyle/>
          <a:p>
            <a:pPr algn="just" fontAlgn="base"/>
            <a:r>
              <a:rPr lang="en-US" altLang="ko-KR" sz="1200" kern="0" dirty="0">
                <a:solidFill>
                  <a:srgbClr val="000000"/>
                </a:solidFill>
                <a:latin typeface="+mj-ea"/>
                <a:ea typeface="+mj-ea"/>
              </a:rPr>
              <a:t># </a:t>
            </a:r>
            <a:r>
              <a:rPr lang="ko-KR" altLang="en-US" sz="1200" kern="0" dirty="0" err="1">
                <a:solidFill>
                  <a:srgbClr val="000000"/>
                </a:solidFill>
                <a:latin typeface="+mj-ea"/>
                <a:ea typeface="+mj-ea"/>
              </a:rPr>
              <a:t>파이썬</a:t>
            </a:r>
            <a:r>
              <a:rPr lang="ko-KR" altLang="en-US" sz="1200" kern="0" dirty="0">
                <a:solidFill>
                  <a:srgbClr val="000000"/>
                </a:solidFill>
                <a:latin typeface="+mj-ea"/>
                <a:ea typeface="+mj-ea"/>
              </a:rPr>
              <a:t> </a:t>
            </a:r>
            <a:r>
              <a:rPr lang="en-US" altLang="ko-KR" sz="1200" kern="0" dirty="0">
                <a:solidFill>
                  <a:srgbClr val="000000"/>
                </a:solidFill>
                <a:latin typeface="+mj-ea"/>
                <a:ea typeface="+mj-ea"/>
              </a:rPr>
              <a:t>--&gt; Ridge</a:t>
            </a:r>
          </a:p>
          <a:p>
            <a:pPr algn="just" fontAlgn="base"/>
            <a:r>
              <a:rPr lang="en-US" altLang="ko-KR" sz="1200" kern="0" dirty="0">
                <a:solidFill>
                  <a:srgbClr val="000000"/>
                </a:solidFill>
                <a:latin typeface="+mj-ea"/>
                <a:ea typeface="+mj-ea"/>
              </a:rPr>
              <a:t>from </a:t>
            </a:r>
            <a:r>
              <a:rPr lang="en-US" altLang="ko-KR" sz="1200" kern="0" dirty="0" err="1">
                <a:solidFill>
                  <a:srgbClr val="000000"/>
                </a:solidFill>
                <a:latin typeface="+mj-ea"/>
                <a:ea typeface="+mj-ea"/>
              </a:rPr>
              <a:t>sklearn.linear_model</a:t>
            </a:r>
            <a:r>
              <a:rPr lang="en-US" altLang="ko-KR" sz="1200" kern="0" dirty="0">
                <a:solidFill>
                  <a:srgbClr val="000000"/>
                </a:solidFill>
                <a:latin typeface="+mj-ea"/>
                <a:ea typeface="+mj-ea"/>
              </a:rPr>
              <a:t> import </a:t>
            </a:r>
            <a:r>
              <a:rPr lang="en-US" altLang="ko-KR" sz="1200" kern="0" dirty="0">
                <a:solidFill>
                  <a:srgbClr val="000000"/>
                </a:solidFill>
                <a:highlight>
                  <a:srgbClr val="FFFF00"/>
                </a:highlight>
                <a:latin typeface="+mj-ea"/>
                <a:ea typeface="+mj-ea"/>
              </a:rPr>
              <a:t>Ridge</a:t>
            </a:r>
          </a:p>
          <a:p>
            <a:pPr algn="just" fontAlgn="base"/>
            <a:endParaRPr lang="en-US" altLang="ko-KR" sz="1200" kern="0" dirty="0">
              <a:solidFill>
                <a:srgbClr val="000000"/>
              </a:solidFill>
              <a:latin typeface="+mj-ea"/>
              <a:ea typeface="+mj-ea"/>
            </a:endParaRPr>
          </a:p>
          <a:p>
            <a:pPr algn="just" fontAlgn="base"/>
            <a:r>
              <a:rPr lang="en-US" altLang="ko-KR" sz="1200" kern="0" dirty="0">
                <a:solidFill>
                  <a:srgbClr val="000000"/>
                </a:solidFill>
                <a:latin typeface="+mj-ea"/>
                <a:ea typeface="+mj-ea"/>
              </a:rPr>
              <a:t># </a:t>
            </a:r>
            <a:r>
              <a:rPr lang="ko-KR" altLang="en-US" sz="1200" kern="0" dirty="0">
                <a:solidFill>
                  <a:srgbClr val="000000"/>
                </a:solidFill>
                <a:latin typeface="+mj-ea"/>
                <a:ea typeface="+mj-ea"/>
              </a:rPr>
              <a:t>규제 계수</a:t>
            </a:r>
            <a:r>
              <a:rPr lang="en-US" altLang="ko-KR" sz="1200" kern="0" dirty="0">
                <a:solidFill>
                  <a:srgbClr val="000000"/>
                </a:solidFill>
                <a:latin typeface="+mj-ea"/>
                <a:ea typeface="+mj-ea"/>
              </a:rPr>
              <a:t>(alpha) </a:t>
            </a:r>
            <a:r>
              <a:rPr lang="ko-KR" altLang="en-US" sz="1200" kern="0" dirty="0">
                <a:solidFill>
                  <a:srgbClr val="000000"/>
                </a:solidFill>
                <a:latin typeface="+mj-ea"/>
                <a:ea typeface="+mj-ea"/>
              </a:rPr>
              <a:t>정의</a:t>
            </a:r>
          </a:p>
        </p:txBody>
      </p:sp>
      <p:sp>
        <p:nvSpPr>
          <p:cNvPr id="13" name="직사각형 12">
            <a:extLst>
              <a:ext uri="{FF2B5EF4-FFF2-40B4-BE49-F238E27FC236}">
                <a16:creationId xmlns:a16="http://schemas.microsoft.com/office/drawing/2014/main" id="{E85D6D0A-1C45-40EE-927D-020C8E8EB111}"/>
              </a:ext>
            </a:extLst>
          </p:cNvPr>
          <p:cNvSpPr/>
          <p:nvPr/>
        </p:nvSpPr>
        <p:spPr>
          <a:xfrm>
            <a:off x="503548" y="5053732"/>
            <a:ext cx="7848872" cy="400110"/>
          </a:xfrm>
          <a:prstGeom prst="rect">
            <a:avLst/>
          </a:prstGeom>
        </p:spPr>
        <p:txBody>
          <a:bodyPr wrap="square">
            <a:spAutoFit/>
          </a:bodyPr>
          <a:lstStyle/>
          <a:p>
            <a:r>
              <a:rPr lang="ko-KR" altLang="en-US" sz="1000" dirty="0">
                <a:solidFill>
                  <a:srgbClr val="666666"/>
                </a:solidFill>
                <a:latin typeface="Avenir"/>
              </a:rPr>
              <a:t> </a:t>
            </a:r>
            <a:r>
              <a:rPr lang="en-US" altLang="ko-KR" sz="1000" i="1" dirty="0">
                <a:solidFill>
                  <a:srgbClr val="666666"/>
                </a:solidFill>
                <a:highlight>
                  <a:srgbClr val="FFFF00"/>
                </a:highlight>
                <a:latin typeface="Avenir"/>
              </a:rPr>
              <a:t>Lasso</a:t>
            </a:r>
            <a:r>
              <a:rPr lang="ko-KR" altLang="en-US" sz="1000" i="1" dirty="0">
                <a:solidFill>
                  <a:srgbClr val="666666"/>
                </a:solidFill>
                <a:highlight>
                  <a:srgbClr val="FFFF00"/>
                </a:highlight>
                <a:latin typeface="Avenir"/>
              </a:rPr>
              <a:t>와 </a:t>
            </a:r>
            <a:r>
              <a:rPr lang="en-US" altLang="ko-KR" sz="1000" i="1" dirty="0">
                <a:solidFill>
                  <a:srgbClr val="666666"/>
                </a:solidFill>
                <a:highlight>
                  <a:srgbClr val="FFFF00"/>
                </a:highlight>
                <a:latin typeface="Avenir"/>
              </a:rPr>
              <a:t>Ridge </a:t>
            </a:r>
            <a:r>
              <a:rPr lang="ko-KR" altLang="en-US" sz="1000" i="1" dirty="0">
                <a:solidFill>
                  <a:srgbClr val="666666"/>
                </a:solidFill>
                <a:highlight>
                  <a:srgbClr val="FFFF00"/>
                </a:highlight>
                <a:latin typeface="Avenir"/>
              </a:rPr>
              <a:t>회귀계수 축소법은 꼭 쓸모 없는 변수를 줄이는 것이 아니라</a:t>
            </a:r>
            <a:r>
              <a:rPr lang="en-US" altLang="ko-KR" sz="1000" i="1" dirty="0">
                <a:solidFill>
                  <a:srgbClr val="666666"/>
                </a:solidFill>
                <a:highlight>
                  <a:srgbClr val="FFFF00"/>
                </a:highlight>
                <a:latin typeface="Avenir"/>
              </a:rPr>
              <a:t>, </a:t>
            </a:r>
            <a:r>
              <a:rPr lang="ko-KR" altLang="en-US" sz="1000" i="1" dirty="0">
                <a:solidFill>
                  <a:srgbClr val="666666"/>
                </a:solidFill>
                <a:highlight>
                  <a:srgbClr val="FFFF00"/>
                </a:highlight>
                <a:latin typeface="Avenir"/>
              </a:rPr>
              <a:t>단순하게 </a:t>
            </a:r>
            <a:endParaRPr lang="en-US" altLang="ko-KR" sz="1000" i="1" dirty="0">
              <a:solidFill>
                <a:srgbClr val="666666"/>
              </a:solidFill>
              <a:highlight>
                <a:srgbClr val="FFFF00"/>
              </a:highlight>
              <a:latin typeface="Avenir"/>
            </a:endParaRPr>
          </a:p>
          <a:p>
            <a:r>
              <a:rPr lang="ko-KR" altLang="en-US" sz="1000" i="1" dirty="0" err="1">
                <a:solidFill>
                  <a:srgbClr val="666666"/>
                </a:solidFill>
                <a:highlight>
                  <a:srgbClr val="FFFF00"/>
                </a:highlight>
                <a:latin typeface="Avenir"/>
              </a:rPr>
              <a:t>다중공선성을</a:t>
            </a:r>
            <a:r>
              <a:rPr lang="ko-KR" altLang="en-US" sz="1000" i="1" dirty="0">
                <a:solidFill>
                  <a:srgbClr val="666666"/>
                </a:solidFill>
                <a:highlight>
                  <a:srgbClr val="FFFF00"/>
                </a:highlight>
                <a:latin typeface="Avenir"/>
              </a:rPr>
              <a:t> 해결하고자 하는 방법</a:t>
            </a:r>
            <a:endParaRPr lang="ko-KR" altLang="en-US" sz="1000" i="1" dirty="0">
              <a:highlight>
                <a:srgbClr val="FFFF00"/>
              </a:highlight>
            </a:endParaRPr>
          </a:p>
        </p:txBody>
      </p:sp>
      <p:sp>
        <p:nvSpPr>
          <p:cNvPr id="7" name="직사각형 6">
            <a:extLst>
              <a:ext uri="{FF2B5EF4-FFF2-40B4-BE49-F238E27FC236}">
                <a16:creationId xmlns:a16="http://schemas.microsoft.com/office/drawing/2014/main" id="{CEBF8FC4-8A70-41DD-BEE6-B640738D72B2}"/>
              </a:ext>
            </a:extLst>
          </p:cNvPr>
          <p:cNvSpPr/>
          <p:nvPr/>
        </p:nvSpPr>
        <p:spPr>
          <a:xfrm>
            <a:off x="522288" y="5473795"/>
            <a:ext cx="7848872" cy="528927"/>
          </a:xfrm>
          <a:prstGeom prst="rect">
            <a:avLst/>
          </a:prstGeom>
        </p:spPr>
        <p:txBody>
          <a:bodyPr wrap="square">
            <a:spAutoFit/>
          </a:bodyPr>
          <a:lstStyle/>
          <a:p>
            <a:pPr>
              <a:lnSpc>
                <a:spcPct val="150000"/>
              </a:lnSpc>
            </a:pPr>
            <a:r>
              <a:rPr lang="ko-KR" altLang="en-US" sz="1000" b="1" i="1" dirty="0">
                <a:latin typeface="Avenir"/>
              </a:rPr>
              <a:t> </a:t>
            </a:r>
            <a:r>
              <a:rPr lang="en-US" altLang="ko-KR" sz="1000" b="1" i="1" dirty="0">
                <a:latin typeface="Avenir"/>
              </a:rPr>
              <a:t>Lasso</a:t>
            </a:r>
            <a:r>
              <a:rPr lang="ko-KR" altLang="en-US" sz="1000" b="1" i="1" dirty="0">
                <a:latin typeface="Avenir"/>
              </a:rPr>
              <a:t>의 경우 회귀계수가 완전히 </a:t>
            </a:r>
            <a:r>
              <a:rPr lang="en-US" altLang="ko-KR" sz="1000" b="1" i="1" dirty="0">
                <a:latin typeface="Avenir"/>
              </a:rPr>
              <a:t>"0"</a:t>
            </a:r>
            <a:r>
              <a:rPr lang="ko-KR" altLang="en-US" sz="1000" b="1" i="1" dirty="0">
                <a:latin typeface="Avenir"/>
              </a:rPr>
              <a:t>으로 수렴한 것을 확인할 수 있지만</a:t>
            </a:r>
            <a:r>
              <a:rPr lang="en-US" altLang="ko-KR" sz="1000" b="1" i="1" dirty="0">
                <a:latin typeface="Avenir"/>
              </a:rPr>
              <a:t>, Ridge</a:t>
            </a:r>
            <a:r>
              <a:rPr lang="ko-KR" altLang="en-US" sz="1000" b="1" i="1" dirty="0">
                <a:latin typeface="Avenir"/>
              </a:rPr>
              <a:t>의 경우 </a:t>
            </a:r>
            <a:r>
              <a:rPr lang="en-US" altLang="ko-KR" sz="1000" b="1" i="1" dirty="0">
                <a:latin typeface="Avenir"/>
              </a:rPr>
              <a:t>0</a:t>
            </a:r>
            <a:r>
              <a:rPr lang="ko-KR" altLang="en-US" sz="1000" b="1" i="1" dirty="0">
                <a:latin typeface="Avenir"/>
              </a:rPr>
              <a:t>에 가까워 졌을 뿐 </a:t>
            </a:r>
            <a:r>
              <a:rPr lang="en-US" altLang="ko-KR" sz="1000" b="1" i="1" dirty="0">
                <a:latin typeface="Avenir"/>
              </a:rPr>
              <a:t>0</a:t>
            </a:r>
            <a:r>
              <a:rPr lang="ko-KR" altLang="en-US" sz="1000" b="1" i="1" dirty="0">
                <a:latin typeface="Avenir"/>
              </a:rPr>
              <a:t>은 아닌 것을 확인할 수 있다</a:t>
            </a:r>
            <a:r>
              <a:rPr lang="en-US" altLang="ko-KR" sz="1000" b="1" i="1" dirty="0">
                <a:latin typeface="Avenir"/>
              </a:rPr>
              <a:t>. </a:t>
            </a:r>
          </a:p>
          <a:p>
            <a:pPr>
              <a:lnSpc>
                <a:spcPct val="150000"/>
              </a:lnSpc>
            </a:pPr>
            <a:r>
              <a:rPr lang="ko-KR" altLang="en-US" sz="1000" b="1" i="1" dirty="0">
                <a:latin typeface="Avenir"/>
              </a:rPr>
              <a:t> </a:t>
            </a:r>
            <a:r>
              <a:rPr lang="en-US" altLang="ko-KR" sz="1000" b="1" i="1" dirty="0">
                <a:latin typeface="Avenir"/>
              </a:rPr>
              <a:t>Lasso</a:t>
            </a:r>
            <a:r>
              <a:rPr lang="ko-KR" altLang="en-US" sz="1000" b="1" i="1" dirty="0">
                <a:latin typeface="Avenir"/>
              </a:rPr>
              <a:t>는 완전하게 특정 계수의 영향력을 무시하고 </a:t>
            </a:r>
            <a:r>
              <a:rPr lang="en-US" altLang="ko-KR" sz="1000" b="1" i="1" dirty="0">
                <a:latin typeface="Avenir"/>
              </a:rPr>
              <a:t>Ridge</a:t>
            </a:r>
            <a:r>
              <a:rPr lang="ko-KR" altLang="en-US" sz="1000" b="1" i="1" dirty="0">
                <a:latin typeface="Avenir"/>
              </a:rPr>
              <a:t>는 전반적인 모델의 회귀계수의 영향력을 줄이는</a:t>
            </a:r>
            <a:r>
              <a:rPr lang="en-US" altLang="ko-KR" sz="1000" b="1" i="1" dirty="0">
                <a:latin typeface="Avenir"/>
              </a:rPr>
              <a:t>(</a:t>
            </a:r>
            <a:r>
              <a:rPr lang="ko-KR" altLang="en-US" sz="1000" b="1" i="1" dirty="0">
                <a:latin typeface="Avenir"/>
              </a:rPr>
              <a:t>정규화 작업</a:t>
            </a:r>
            <a:r>
              <a:rPr lang="en-US" altLang="ko-KR" sz="1000" b="1" i="1" dirty="0">
                <a:latin typeface="Avenir"/>
              </a:rPr>
              <a:t>) </a:t>
            </a:r>
            <a:r>
              <a:rPr lang="ko-KR" altLang="en-US" sz="1000" b="1" i="1" dirty="0">
                <a:latin typeface="Avenir"/>
              </a:rPr>
              <a:t>것을 확인할 수 있다</a:t>
            </a:r>
            <a:r>
              <a:rPr lang="en-US" altLang="ko-KR" sz="1000" b="1" dirty="0">
                <a:latin typeface="Avenir"/>
              </a:rPr>
              <a:t>. </a:t>
            </a:r>
            <a:endParaRPr lang="ko-KR" altLang="en-US" sz="1000" b="1" dirty="0"/>
          </a:p>
        </p:txBody>
      </p:sp>
      <p:pic>
        <p:nvPicPr>
          <p:cNvPr id="14" name="그림 13">
            <a:extLst>
              <a:ext uri="{FF2B5EF4-FFF2-40B4-BE49-F238E27FC236}">
                <a16:creationId xmlns:a16="http://schemas.microsoft.com/office/drawing/2014/main" id="{47758259-B7BA-4CE5-A037-48E2D381E60C}"/>
              </a:ext>
            </a:extLst>
          </p:cNvPr>
          <p:cNvPicPr>
            <a:picLocks noChangeAspect="1"/>
          </p:cNvPicPr>
          <p:nvPr/>
        </p:nvPicPr>
        <p:blipFill>
          <a:blip r:embed="rId2"/>
          <a:stretch>
            <a:fillRect/>
          </a:stretch>
        </p:blipFill>
        <p:spPr>
          <a:xfrm>
            <a:off x="552855" y="1169268"/>
            <a:ext cx="3459739" cy="665585"/>
          </a:xfrm>
          <a:prstGeom prst="rect">
            <a:avLst/>
          </a:prstGeom>
          <a:ln w="28575">
            <a:solidFill>
              <a:schemeClr val="tx2">
                <a:lumMod val="40000"/>
                <a:lumOff val="60000"/>
              </a:schemeClr>
            </a:solidFill>
          </a:ln>
        </p:spPr>
      </p:pic>
      <p:sp>
        <p:nvSpPr>
          <p:cNvPr id="15" name="TextBox 14">
            <a:extLst>
              <a:ext uri="{FF2B5EF4-FFF2-40B4-BE49-F238E27FC236}">
                <a16:creationId xmlns:a16="http://schemas.microsoft.com/office/drawing/2014/main" id="{CBBCDF55-BC15-40A7-B31D-C17BFF2DEF6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Ridge </a:t>
            </a:r>
            <a:r>
              <a:rPr lang="ko-KR" altLang="en-US" sz="1200" dirty="0"/>
              <a:t>회귀분석</a:t>
            </a:r>
          </a:p>
        </p:txBody>
      </p:sp>
    </p:spTree>
    <p:extLst>
      <p:ext uri="{BB962C8B-B14F-4D97-AF65-F5344CB8AC3E}">
        <p14:creationId xmlns:p14="http://schemas.microsoft.com/office/powerpoint/2010/main" val="27403283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C3FF977-0157-421D-86D9-F3B83F8C1F21}"/>
              </a:ext>
            </a:extLst>
          </p:cNvPr>
          <p:cNvSpPr/>
          <p:nvPr/>
        </p:nvSpPr>
        <p:spPr>
          <a:xfrm>
            <a:off x="608438" y="1051191"/>
            <a:ext cx="7848872" cy="939360"/>
          </a:xfrm>
          <a:prstGeom prst="rect">
            <a:avLst/>
          </a:prstGeom>
          <a:ln>
            <a:solidFill>
              <a:schemeClr val="accent1"/>
            </a:solidFill>
          </a:ln>
        </p:spPr>
        <p:txBody>
          <a:bodyPr wrap="square">
            <a:spAutoFit/>
          </a:bodyPr>
          <a:lstStyle/>
          <a:p>
            <a:pPr>
              <a:lnSpc>
                <a:spcPct val="150000"/>
              </a:lnSpc>
            </a:pPr>
            <a:r>
              <a:rPr lang="en-US" altLang="ko-KR" sz="1400" b="1" dirty="0" err="1">
                <a:solidFill>
                  <a:srgbClr val="000000"/>
                </a:solidFill>
                <a:latin typeface="Noto Sans KR"/>
              </a:rPr>
              <a:t>ElasticNet</a:t>
            </a:r>
            <a:endParaRPr lang="en-US" altLang="ko-KR" sz="1400" b="1" dirty="0">
              <a:solidFill>
                <a:srgbClr val="000000"/>
              </a:solidFill>
              <a:latin typeface="Noto Sans KR"/>
            </a:endParaRPr>
          </a:p>
          <a:p>
            <a:pPr>
              <a:lnSpc>
                <a:spcPct val="150000"/>
              </a:lnSpc>
            </a:pPr>
            <a:r>
              <a:rPr lang="ko-KR" altLang="en-US" sz="1200" dirty="0">
                <a:solidFill>
                  <a:srgbClr val="000000"/>
                </a:solidFill>
                <a:latin typeface="Noto Sans KR"/>
              </a:rPr>
              <a:t>가중치의 절대값의 합</a:t>
            </a:r>
            <a:r>
              <a:rPr lang="en-US" altLang="ko-KR" sz="1200" dirty="0">
                <a:solidFill>
                  <a:srgbClr val="000000"/>
                </a:solidFill>
                <a:latin typeface="Noto Sans KR"/>
              </a:rPr>
              <a:t>(L1)</a:t>
            </a:r>
            <a:r>
              <a:rPr lang="ko-KR" altLang="en-US" sz="1200" dirty="0">
                <a:solidFill>
                  <a:srgbClr val="000000"/>
                </a:solidFill>
                <a:latin typeface="Noto Sans KR"/>
              </a:rPr>
              <a:t>과 제곱 합</a:t>
            </a:r>
            <a:r>
              <a:rPr lang="en-US" altLang="ko-KR" sz="1200" dirty="0">
                <a:solidFill>
                  <a:srgbClr val="000000"/>
                </a:solidFill>
                <a:latin typeface="Noto Sans KR"/>
              </a:rPr>
              <a:t>(L2) </a:t>
            </a:r>
            <a:r>
              <a:rPr lang="ko-KR" altLang="en-US" sz="1200" dirty="0">
                <a:solidFill>
                  <a:srgbClr val="000000"/>
                </a:solidFill>
                <a:latin typeface="Noto Sans KR"/>
              </a:rPr>
              <a:t>규제를 동시에</a:t>
            </a:r>
            <a:r>
              <a:rPr lang="ko-KR" altLang="en-US" sz="1200" dirty="0">
                <a:solidFill>
                  <a:srgbClr val="212121"/>
                </a:solidFill>
                <a:latin typeface="Noto Sans KR"/>
              </a:rPr>
              <a:t> 제약 조건</a:t>
            </a:r>
            <a:r>
              <a:rPr lang="en-US" altLang="ko-KR" sz="1200" dirty="0">
                <a:solidFill>
                  <a:srgbClr val="212121"/>
                </a:solidFill>
                <a:latin typeface="Noto Sans KR"/>
              </a:rPr>
              <a:t>(</a:t>
            </a:r>
            <a:r>
              <a:rPr lang="ko-KR" altLang="en-US" sz="1200" dirty="0" err="1">
                <a:solidFill>
                  <a:srgbClr val="212121"/>
                </a:solidFill>
                <a:latin typeface="Noto Sans KR"/>
              </a:rPr>
              <a:t>패널티</a:t>
            </a:r>
            <a:r>
              <a:rPr lang="en-US" altLang="ko-KR" sz="1200" dirty="0">
                <a:solidFill>
                  <a:srgbClr val="212121"/>
                </a:solidFill>
                <a:latin typeface="Noto Sans KR"/>
              </a:rPr>
              <a:t>)</a:t>
            </a:r>
            <a:r>
              <a:rPr lang="ko-KR" altLang="en-US" sz="1200" dirty="0">
                <a:solidFill>
                  <a:srgbClr val="212121"/>
                </a:solidFill>
                <a:latin typeface="Noto Sans KR"/>
              </a:rPr>
              <a:t>으로 가지는 모형</a:t>
            </a:r>
            <a:endParaRPr lang="en-US" altLang="ko-KR" sz="1200" dirty="0">
              <a:solidFill>
                <a:srgbClr val="212121"/>
              </a:solidFill>
              <a:latin typeface="Noto Sans KR"/>
            </a:endParaRPr>
          </a:p>
          <a:p>
            <a:pPr>
              <a:lnSpc>
                <a:spcPct val="150000"/>
              </a:lnSpc>
            </a:pPr>
            <a:r>
              <a:rPr lang="en-US" altLang="ko-KR" sz="1200" i="0" dirty="0">
                <a:solidFill>
                  <a:srgbClr val="212121"/>
                </a:solidFill>
                <a:effectLst/>
                <a:latin typeface="Noto Sans KR"/>
                <a:sym typeface="Wingdings" panose="05000000000000000000" pitchFamily="2" charset="2"/>
              </a:rPr>
              <a:t> </a:t>
            </a:r>
            <a:r>
              <a:rPr lang="en-US" altLang="ko-KR" sz="1200" i="0" dirty="0">
                <a:solidFill>
                  <a:srgbClr val="212121"/>
                </a:solidFill>
                <a:effectLst/>
                <a:latin typeface="Noto Sans KR"/>
              </a:rPr>
              <a:t> </a:t>
            </a:r>
            <a:r>
              <a:rPr lang="ko-KR" altLang="en-US" sz="1200" i="0" dirty="0" err="1">
                <a:solidFill>
                  <a:srgbClr val="212121"/>
                </a:solidFill>
                <a:effectLst/>
                <a:latin typeface="Noto Sans KR"/>
              </a:rPr>
              <a:t>라쏘와</a:t>
            </a:r>
            <a:r>
              <a:rPr lang="ko-KR" altLang="en-US" sz="1200" i="0" dirty="0">
                <a:solidFill>
                  <a:srgbClr val="212121"/>
                </a:solidFill>
                <a:effectLst/>
                <a:latin typeface="Noto Sans KR"/>
              </a:rPr>
              <a:t> </a:t>
            </a:r>
            <a:r>
              <a:rPr lang="ko-KR" altLang="en-US" sz="1200" i="0" dirty="0" err="1">
                <a:solidFill>
                  <a:srgbClr val="212121"/>
                </a:solidFill>
                <a:effectLst/>
                <a:latin typeface="Noto Sans KR"/>
              </a:rPr>
              <a:t>리찌분석</a:t>
            </a:r>
            <a:r>
              <a:rPr lang="ko-KR" altLang="en-US" sz="1200" i="0" dirty="0">
                <a:solidFill>
                  <a:srgbClr val="212121"/>
                </a:solidFill>
                <a:effectLst/>
                <a:latin typeface="Noto Sans KR"/>
              </a:rPr>
              <a:t> 혼합</a:t>
            </a:r>
          </a:p>
        </p:txBody>
      </p:sp>
      <p:sp>
        <p:nvSpPr>
          <p:cNvPr id="8" name="직사각형 7">
            <a:extLst>
              <a:ext uri="{FF2B5EF4-FFF2-40B4-BE49-F238E27FC236}">
                <a16:creationId xmlns:a16="http://schemas.microsoft.com/office/drawing/2014/main" id="{83B527F3-6EA8-4E8B-8574-7AF1B3C0660F}"/>
              </a:ext>
            </a:extLst>
          </p:cNvPr>
          <p:cNvSpPr/>
          <p:nvPr/>
        </p:nvSpPr>
        <p:spPr>
          <a:xfrm>
            <a:off x="620658" y="3407546"/>
            <a:ext cx="5399142" cy="2123658"/>
          </a:xfrm>
          <a:prstGeom prst="rect">
            <a:avLst/>
          </a:prstGeom>
          <a:ln w="12700">
            <a:solidFill>
              <a:srgbClr val="FF0000"/>
            </a:solidFill>
          </a:ln>
        </p:spPr>
        <p:txBody>
          <a:bodyPr wrap="square">
            <a:spAutoFit/>
          </a:bodyPr>
          <a:lstStyle/>
          <a:p>
            <a:pPr algn="just" fontAlgn="base"/>
            <a:r>
              <a:rPr lang="en-US" altLang="ko-KR" sz="1200" kern="0" dirty="0">
                <a:solidFill>
                  <a:srgbClr val="000000"/>
                </a:solidFill>
                <a:latin typeface="+mj-ea"/>
                <a:ea typeface="+mj-ea"/>
              </a:rPr>
              <a:t>#</a:t>
            </a:r>
            <a:r>
              <a:rPr lang="ko-KR" altLang="en-US" sz="1200" kern="0" dirty="0" err="1">
                <a:solidFill>
                  <a:srgbClr val="000000"/>
                </a:solidFill>
                <a:latin typeface="+mj-ea"/>
                <a:ea typeface="+mj-ea"/>
              </a:rPr>
              <a:t>파이썬</a:t>
            </a:r>
            <a:r>
              <a:rPr lang="ko-KR" altLang="en-US" sz="1200" kern="0" dirty="0">
                <a:solidFill>
                  <a:srgbClr val="000000"/>
                </a:solidFill>
                <a:latin typeface="+mj-ea"/>
                <a:ea typeface="+mj-ea"/>
              </a:rPr>
              <a:t> </a:t>
            </a:r>
            <a:r>
              <a:rPr lang="en-US" altLang="ko-KR" sz="1200" kern="0" dirty="0">
                <a:solidFill>
                  <a:srgbClr val="000000"/>
                </a:solidFill>
                <a:latin typeface="+mj-ea"/>
                <a:ea typeface="+mj-ea"/>
              </a:rPr>
              <a:t>:  </a:t>
            </a:r>
            <a:r>
              <a:rPr lang="en-US" altLang="ko-KR" sz="1200" kern="0" dirty="0" err="1">
                <a:solidFill>
                  <a:srgbClr val="000000"/>
                </a:solidFill>
                <a:latin typeface="+mj-ea"/>
                <a:ea typeface="+mj-ea"/>
              </a:rPr>
              <a:t>ElasticNet</a:t>
            </a:r>
            <a:endParaRPr lang="en-US" altLang="ko-KR" sz="1200" kern="0" dirty="0">
              <a:solidFill>
                <a:srgbClr val="000000"/>
              </a:solidFill>
              <a:latin typeface="+mj-ea"/>
              <a:ea typeface="+mj-ea"/>
            </a:endParaRPr>
          </a:p>
          <a:p>
            <a:pPr algn="just" fontAlgn="base"/>
            <a:endParaRPr lang="en-US" altLang="ko-KR" sz="1200" kern="0" dirty="0">
              <a:solidFill>
                <a:srgbClr val="000000"/>
              </a:solidFill>
              <a:latin typeface="+mj-ea"/>
              <a:ea typeface="+mj-ea"/>
            </a:endParaRPr>
          </a:p>
          <a:p>
            <a:pPr algn="just" fontAlgn="base"/>
            <a:r>
              <a:rPr lang="en-US" altLang="ko-KR" sz="1200" kern="0" dirty="0">
                <a:solidFill>
                  <a:srgbClr val="000000"/>
                </a:solidFill>
                <a:latin typeface="+mj-ea"/>
                <a:ea typeface="+mj-ea"/>
              </a:rPr>
              <a:t>from </a:t>
            </a:r>
            <a:r>
              <a:rPr lang="en-US" altLang="ko-KR" sz="1200" kern="0" dirty="0" err="1">
                <a:solidFill>
                  <a:srgbClr val="000000"/>
                </a:solidFill>
                <a:latin typeface="+mj-ea"/>
                <a:ea typeface="+mj-ea"/>
              </a:rPr>
              <a:t>sklearn.linear_model</a:t>
            </a:r>
            <a:r>
              <a:rPr lang="en-US" altLang="ko-KR" sz="1200" kern="0" dirty="0">
                <a:solidFill>
                  <a:srgbClr val="000000"/>
                </a:solidFill>
                <a:latin typeface="+mj-ea"/>
                <a:ea typeface="+mj-ea"/>
              </a:rPr>
              <a:t> import </a:t>
            </a:r>
            <a:r>
              <a:rPr lang="en-US" altLang="ko-KR" sz="1200" kern="0" dirty="0" err="1">
                <a:solidFill>
                  <a:srgbClr val="000000"/>
                </a:solidFill>
                <a:highlight>
                  <a:srgbClr val="FFFF00"/>
                </a:highlight>
                <a:latin typeface="+mj-ea"/>
                <a:ea typeface="+mj-ea"/>
              </a:rPr>
              <a:t>ElasticNet</a:t>
            </a:r>
            <a:endParaRPr lang="en-US" altLang="ko-KR" sz="1200" kern="0" dirty="0">
              <a:solidFill>
                <a:srgbClr val="000000"/>
              </a:solidFill>
              <a:highlight>
                <a:srgbClr val="FFFF00"/>
              </a:highlight>
              <a:latin typeface="+mj-ea"/>
              <a:ea typeface="+mj-ea"/>
            </a:endParaRPr>
          </a:p>
          <a:p>
            <a:pPr algn="just" fontAlgn="base"/>
            <a:endParaRPr lang="en-US" altLang="ko-KR" sz="1200" kern="0" dirty="0">
              <a:solidFill>
                <a:srgbClr val="000000"/>
              </a:solidFill>
              <a:latin typeface="+mj-ea"/>
              <a:ea typeface="+mj-ea"/>
            </a:endParaRPr>
          </a:p>
          <a:p>
            <a:pPr algn="just" fontAlgn="base"/>
            <a:r>
              <a:rPr lang="en-US" altLang="ko-KR" sz="1200" kern="0" dirty="0">
                <a:solidFill>
                  <a:srgbClr val="000000"/>
                </a:solidFill>
                <a:latin typeface="+mj-ea"/>
                <a:ea typeface="+mj-ea"/>
              </a:rPr>
              <a:t>#</a:t>
            </a:r>
            <a:r>
              <a:rPr lang="ko-KR" altLang="en-US" sz="1200" kern="0" dirty="0">
                <a:solidFill>
                  <a:srgbClr val="000000"/>
                </a:solidFill>
                <a:latin typeface="+mj-ea"/>
                <a:ea typeface="+mj-ea"/>
              </a:rPr>
              <a:t>주요 </a:t>
            </a:r>
            <a:r>
              <a:rPr lang="en-US" altLang="ko-KR" sz="1200" kern="0" dirty="0">
                <a:solidFill>
                  <a:srgbClr val="000000"/>
                </a:solidFill>
                <a:latin typeface="+mj-ea"/>
                <a:ea typeface="+mj-ea"/>
              </a:rPr>
              <a:t>hyperparameter</a:t>
            </a:r>
          </a:p>
          <a:p>
            <a:pPr algn="just" fontAlgn="base"/>
            <a:endParaRPr lang="en-US" altLang="ko-KR" sz="1200" kern="0" dirty="0">
              <a:solidFill>
                <a:srgbClr val="000000"/>
              </a:solidFill>
              <a:latin typeface="+mj-ea"/>
              <a:ea typeface="+mj-ea"/>
            </a:endParaRPr>
          </a:p>
          <a:p>
            <a:pPr algn="just" fontAlgn="base"/>
            <a:r>
              <a:rPr lang="en-US" altLang="ko-KR" sz="1200" kern="0" dirty="0">
                <a:solidFill>
                  <a:srgbClr val="000000"/>
                </a:solidFill>
                <a:latin typeface="+mj-ea"/>
                <a:ea typeface="+mj-ea"/>
              </a:rPr>
              <a:t>alpha: </a:t>
            </a:r>
            <a:r>
              <a:rPr lang="ko-KR" altLang="en-US" sz="1200" kern="0" dirty="0">
                <a:solidFill>
                  <a:srgbClr val="000000"/>
                </a:solidFill>
                <a:latin typeface="+mj-ea"/>
                <a:ea typeface="+mj-ea"/>
              </a:rPr>
              <a:t>규제 계수</a:t>
            </a:r>
          </a:p>
          <a:p>
            <a:pPr algn="just" fontAlgn="base"/>
            <a:r>
              <a:rPr lang="en-US" altLang="ko-KR" sz="1200" kern="0" dirty="0">
                <a:solidFill>
                  <a:srgbClr val="000000"/>
                </a:solidFill>
                <a:latin typeface="+mj-ea"/>
                <a:ea typeface="+mj-ea"/>
              </a:rPr>
              <a:t>l1_ratio (default=0.5)</a:t>
            </a:r>
          </a:p>
          <a:p>
            <a:pPr algn="just" fontAlgn="base"/>
            <a:r>
              <a:rPr lang="en-US" altLang="ko-KR" sz="1200" kern="0" dirty="0">
                <a:solidFill>
                  <a:srgbClr val="000000"/>
                </a:solidFill>
                <a:latin typeface="+mj-ea"/>
                <a:ea typeface="+mj-ea"/>
              </a:rPr>
              <a:t>l1_ratio = 0 (L2 </a:t>
            </a:r>
            <a:r>
              <a:rPr lang="ko-KR" altLang="en-US" sz="1200" kern="0" dirty="0">
                <a:solidFill>
                  <a:srgbClr val="000000"/>
                </a:solidFill>
                <a:latin typeface="+mj-ea"/>
                <a:ea typeface="+mj-ea"/>
              </a:rPr>
              <a:t>규제만 사용</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algn="just" fontAlgn="base"/>
            <a:r>
              <a:rPr lang="en-US" altLang="ko-KR" sz="1200" kern="0" dirty="0">
                <a:solidFill>
                  <a:srgbClr val="000000"/>
                </a:solidFill>
                <a:latin typeface="+mj-ea"/>
                <a:ea typeface="+mj-ea"/>
              </a:rPr>
              <a:t>l1_ratio = 1 (L1 </a:t>
            </a:r>
            <a:r>
              <a:rPr lang="ko-KR" altLang="en-US" sz="1200" kern="0" dirty="0">
                <a:solidFill>
                  <a:srgbClr val="000000"/>
                </a:solidFill>
                <a:latin typeface="+mj-ea"/>
                <a:ea typeface="+mj-ea"/>
              </a:rPr>
              <a:t>규제만 사용</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algn="just" fontAlgn="base"/>
            <a:r>
              <a:rPr lang="en-US" altLang="ko-KR" sz="1200" kern="0" dirty="0">
                <a:solidFill>
                  <a:srgbClr val="000000"/>
                </a:solidFill>
                <a:latin typeface="+mj-ea"/>
                <a:ea typeface="+mj-ea"/>
              </a:rPr>
              <a:t>0 &lt; l1_ratio &lt; 1 (L1 and L2 </a:t>
            </a:r>
            <a:r>
              <a:rPr lang="ko-KR" altLang="en-US" sz="1200" kern="0" dirty="0">
                <a:solidFill>
                  <a:srgbClr val="000000"/>
                </a:solidFill>
                <a:latin typeface="+mj-ea"/>
                <a:ea typeface="+mj-ea"/>
              </a:rPr>
              <a:t>규제 혼합사용</a:t>
            </a:r>
          </a:p>
        </p:txBody>
      </p:sp>
      <p:sp>
        <p:nvSpPr>
          <p:cNvPr id="6" name="직사각형 5">
            <a:extLst>
              <a:ext uri="{FF2B5EF4-FFF2-40B4-BE49-F238E27FC236}">
                <a16:creationId xmlns:a16="http://schemas.microsoft.com/office/drawing/2014/main" id="{FA67FE96-666E-4AF6-B361-46482F220655}"/>
              </a:ext>
            </a:extLst>
          </p:cNvPr>
          <p:cNvSpPr/>
          <p:nvPr/>
        </p:nvSpPr>
        <p:spPr>
          <a:xfrm>
            <a:off x="3113584" y="250437"/>
            <a:ext cx="2826567" cy="400110"/>
          </a:xfrm>
          <a:prstGeom prst="rect">
            <a:avLst/>
          </a:prstGeom>
        </p:spPr>
        <p:txBody>
          <a:bodyPr wrap="square">
            <a:spAutoFit/>
          </a:bodyPr>
          <a:lstStyle/>
          <a:p>
            <a:r>
              <a:rPr lang="en-US" altLang="ko-KR" sz="2000" b="1" dirty="0">
                <a:solidFill>
                  <a:srgbClr val="212121"/>
                </a:solidFill>
                <a:latin typeface="Noto Sans KR"/>
              </a:rPr>
              <a:t>* </a:t>
            </a:r>
            <a:r>
              <a:rPr lang="en-US" altLang="ko-KR" sz="2000" b="1" dirty="0" err="1">
                <a:solidFill>
                  <a:srgbClr val="212121"/>
                </a:solidFill>
                <a:latin typeface="Noto Sans KR"/>
              </a:rPr>
              <a:t>ElasticNet</a:t>
            </a:r>
            <a:r>
              <a:rPr lang="en-US" altLang="ko-KR" sz="2000" b="1" dirty="0">
                <a:solidFill>
                  <a:srgbClr val="212121"/>
                </a:solidFill>
                <a:latin typeface="Noto Sans KR"/>
              </a:rPr>
              <a:t> </a:t>
            </a:r>
            <a:r>
              <a:rPr lang="ko-KR" altLang="en-US" sz="2000" b="1" dirty="0">
                <a:solidFill>
                  <a:srgbClr val="212121"/>
                </a:solidFill>
                <a:latin typeface="Noto Sans KR"/>
              </a:rPr>
              <a:t>소개</a:t>
            </a:r>
            <a:endParaRPr lang="ko-KR" altLang="en-US" sz="2000" dirty="0"/>
          </a:p>
        </p:txBody>
      </p:sp>
      <p:sp>
        <p:nvSpPr>
          <p:cNvPr id="9" name="바닥글 개체 틀 8">
            <a:extLst>
              <a:ext uri="{FF2B5EF4-FFF2-40B4-BE49-F238E27FC236}">
                <a16:creationId xmlns:a16="http://schemas.microsoft.com/office/drawing/2014/main" id="{36F067D9-BA0F-4CBD-90B2-CCEAA2B79F49}"/>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9E8C0E2E-24CB-41BE-AAD3-0425DBE3BDBF}"/>
              </a:ext>
            </a:extLst>
          </p:cNvPr>
          <p:cNvSpPr>
            <a:spLocks noGrp="1"/>
          </p:cNvSpPr>
          <p:nvPr>
            <p:ph type="sldNum" sz="quarter" idx="12"/>
          </p:nvPr>
        </p:nvSpPr>
        <p:spPr/>
        <p:txBody>
          <a:bodyPr/>
          <a:lstStyle/>
          <a:p>
            <a:fld id="{DE77BB65-F969-4654-BF30-45C70C1BE112}" type="slidenum">
              <a:rPr lang="ko-KR" altLang="en-US" smtClean="0"/>
              <a:pPr/>
              <a:t>137</a:t>
            </a:fld>
            <a:endParaRPr lang="ko-KR" altLang="en-US"/>
          </a:p>
        </p:txBody>
      </p:sp>
      <p:pic>
        <p:nvPicPr>
          <p:cNvPr id="7" name="그림 6">
            <a:extLst>
              <a:ext uri="{FF2B5EF4-FFF2-40B4-BE49-F238E27FC236}">
                <a16:creationId xmlns:a16="http://schemas.microsoft.com/office/drawing/2014/main" id="{C7C30F1E-8957-44E5-B9E6-8F887FF467DA}"/>
              </a:ext>
            </a:extLst>
          </p:cNvPr>
          <p:cNvPicPr>
            <a:picLocks noChangeAspect="1"/>
          </p:cNvPicPr>
          <p:nvPr/>
        </p:nvPicPr>
        <p:blipFill>
          <a:blip r:embed="rId2"/>
          <a:stretch>
            <a:fillRect/>
          </a:stretch>
        </p:blipFill>
        <p:spPr>
          <a:xfrm>
            <a:off x="620658" y="2246056"/>
            <a:ext cx="5175478" cy="766137"/>
          </a:xfrm>
          <a:prstGeom prst="rect">
            <a:avLst/>
          </a:prstGeom>
          <a:ln w="19050">
            <a:solidFill>
              <a:schemeClr val="tx2">
                <a:lumMod val="40000"/>
                <a:lumOff val="60000"/>
              </a:schemeClr>
            </a:solidFill>
          </a:ln>
        </p:spPr>
      </p:pic>
      <p:sp>
        <p:nvSpPr>
          <p:cNvPr id="11" name="TextBox 10">
            <a:extLst>
              <a:ext uri="{FF2B5EF4-FFF2-40B4-BE49-F238E27FC236}">
                <a16:creationId xmlns:a16="http://schemas.microsoft.com/office/drawing/2014/main" id="{D9A52CFD-0B2E-4C42-BEEA-866B34A83AE2}"/>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en-US" altLang="ko-KR" sz="1200" kern="0" dirty="0" err="1">
                <a:solidFill>
                  <a:srgbClr val="000000"/>
                </a:solidFill>
                <a:latin typeface="+mj-ea"/>
              </a:rPr>
              <a:t>ElasticNet</a:t>
            </a:r>
            <a:r>
              <a:rPr lang="en-US" altLang="ko-KR" sz="1200" dirty="0"/>
              <a:t> </a:t>
            </a:r>
            <a:endParaRPr lang="ko-KR" altLang="en-US" sz="1200" dirty="0"/>
          </a:p>
        </p:txBody>
      </p:sp>
    </p:spTree>
    <p:extLst>
      <p:ext uri="{BB962C8B-B14F-4D97-AF65-F5344CB8AC3E}">
        <p14:creationId xmlns:p14="http://schemas.microsoft.com/office/powerpoint/2010/main" val="11383103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5CCA20D9-1BD1-4FA3-98D9-436567E347E3}"/>
              </a:ext>
            </a:extLst>
          </p:cNvPr>
          <p:cNvSpPr/>
          <p:nvPr/>
        </p:nvSpPr>
        <p:spPr>
          <a:xfrm>
            <a:off x="664128" y="1346940"/>
            <a:ext cx="7838038" cy="1078437"/>
          </a:xfrm>
          <a:prstGeom prst="rect">
            <a:avLst/>
          </a:prstGeom>
        </p:spPr>
        <p:txBody>
          <a:bodyPr wrap="square">
            <a:spAutoFit/>
          </a:bodyPr>
          <a:lstStyle/>
          <a:p>
            <a:r>
              <a:rPr lang="ko-KR" altLang="en-US" sz="1200" dirty="0">
                <a:solidFill>
                  <a:srgbClr val="333333"/>
                </a:solidFill>
                <a:highlight>
                  <a:srgbClr val="FFFF00"/>
                </a:highlight>
                <a:latin typeface="Noto Sans KR"/>
              </a:rPr>
              <a:t>모델의 </a:t>
            </a:r>
            <a:r>
              <a:rPr lang="ko-KR" altLang="en-US" sz="1200" dirty="0" err="1">
                <a:solidFill>
                  <a:srgbClr val="333333"/>
                </a:solidFill>
                <a:highlight>
                  <a:srgbClr val="FFFF00"/>
                </a:highlight>
                <a:latin typeface="Noto Sans KR"/>
              </a:rPr>
              <a:t>오버피팅</a:t>
            </a:r>
            <a:r>
              <a:rPr lang="en-US" altLang="ko-KR" sz="1200" dirty="0">
                <a:solidFill>
                  <a:srgbClr val="333333"/>
                </a:solidFill>
                <a:highlight>
                  <a:srgbClr val="FFFF00"/>
                </a:highlight>
                <a:latin typeface="Noto Sans KR"/>
              </a:rPr>
              <a:t>(Overfitting) </a:t>
            </a:r>
            <a:r>
              <a:rPr lang="ko-KR" altLang="en-US" sz="1200" dirty="0">
                <a:solidFill>
                  <a:srgbClr val="333333"/>
                </a:solidFill>
                <a:highlight>
                  <a:srgbClr val="FFFF00"/>
                </a:highlight>
                <a:latin typeface="Noto Sans KR"/>
              </a:rPr>
              <a:t>감소 </a:t>
            </a:r>
            <a:r>
              <a:rPr lang="en-US" altLang="ko-KR" sz="1200" dirty="0">
                <a:solidFill>
                  <a:srgbClr val="333333"/>
                </a:solidFill>
                <a:highlight>
                  <a:srgbClr val="FFFF00"/>
                </a:highlight>
                <a:latin typeface="Noto Sans KR"/>
                <a:sym typeface="Wingdings" panose="05000000000000000000" pitchFamily="2" charset="2"/>
              </a:rPr>
              <a:t></a:t>
            </a:r>
            <a:r>
              <a:rPr lang="en-US" altLang="ko-KR" sz="1200" dirty="0">
                <a:solidFill>
                  <a:srgbClr val="333333"/>
                </a:solidFill>
                <a:highlight>
                  <a:srgbClr val="FFFF00"/>
                </a:highlight>
                <a:latin typeface="Noto Sans KR"/>
              </a:rPr>
              <a:t> </a:t>
            </a:r>
            <a:r>
              <a:rPr lang="ko-KR" altLang="en-US" sz="1200" dirty="0">
                <a:solidFill>
                  <a:srgbClr val="333333"/>
                </a:solidFill>
                <a:highlight>
                  <a:srgbClr val="FFFF00"/>
                </a:highlight>
                <a:latin typeface="Noto Sans KR"/>
              </a:rPr>
              <a:t> 모델 일반화</a:t>
            </a:r>
            <a:r>
              <a:rPr lang="en-US" altLang="ko-KR" sz="1200" dirty="0">
                <a:solidFill>
                  <a:srgbClr val="333333"/>
                </a:solidFill>
                <a:highlight>
                  <a:srgbClr val="FFFF00"/>
                </a:highlight>
                <a:latin typeface="Noto Sans KR"/>
              </a:rPr>
              <a:t>(General) </a:t>
            </a:r>
            <a:r>
              <a:rPr lang="ko-KR" altLang="en-US" sz="1200" dirty="0">
                <a:solidFill>
                  <a:srgbClr val="333333"/>
                </a:solidFill>
                <a:highlight>
                  <a:srgbClr val="FFFF00"/>
                </a:highlight>
                <a:latin typeface="Noto Sans KR"/>
              </a:rPr>
              <a:t>성능 향상</a:t>
            </a:r>
            <a:r>
              <a:rPr lang="en-US" altLang="ko-KR" sz="1200" dirty="0">
                <a:solidFill>
                  <a:srgbClr val="333333"/>
                </a:solidFill>
                <a:highlight>
                  <a:srgbClr val="FFFF00"/>
                </a:highlight>
                <a:latin typeface="Noto Sans KR"/>
              </a:rPr>
              <a:t> </a:t>
            </a:r>
            <a:r>
              <a:rPr lang="ko-KR" altLang="en-US" sz="1200" dirty="0">
                <a:solidFill>
                  <a:srgbClr val="333333"/>
                </a:solidFill>
                <a:latin typeface="Noto Sans KR"/>
              </a:rPr>
              <a:t>  </a:t>
            </a:r>
            <a:endParaRPr lang="en-US" altLang="ko-KR" sz="1200" dirty="0">
              <a:solidFill>
                <a:srgbClr val="333333"/>
              </a:solidFill>
              <a:latin typeface="Noto Sans KR"/>
            </a:endParaRPr>
          </a:p>
          <a:p>
            <a:pPr marL="285750" indent="-285750">
              <a:lnSpc>
                <a:spcPct val="150000"/>
              </a:lnSpc>
              <a:buFont typeface="Wingdings" panose="05000000000000000000" pitchFamily="2" charset="2"/>
              <a:buChar char="§"/>
            </a:pPr>
            <a:r>
              <a:rPr lang="en-US" altLang="ko-KR" sz="1200" dirty="0">
                <a:solidFill>
                  <a:srgbClr val="333333"/>
                </a:solidFill>
                <a:latin typeface="Noto Sans KR"/>
              </a:rPr>
              <a:t>Data augmentation, Ensemble model</a:t>
            </a:r>
          </a:p>
          <a:p>
            <a:pPr marL="285750" indent="-285750">
              <a:lnSpc>
                <a:spcPct val="150000"/>
              </a:lnSpc>
              <a:buFont typeface="Wingdings" panose="05000000000000000000" pitchFamily="2" charset="2"/>
              <a:buChar char="§"/>
            </a:pPr>
            <a:r>
              <a:rPr lang="en-US" altLang="ko-KR" sz="1200" dirty="0">
                <a:solidFill>
                  <a:srgbClr val="333333"/>
                </a:solidFill>
                <a:latin typeface="Noto Sans KR"/>
              </a:rPr>
              <a:t> Dropout, Drop connect, Batch Normalization, Early stopping, Weight decay, Multi-Task learning </a:t>
            </a:r>
          </a:p>
          <a:p>
            <a:pPr marL="285750" indent="-285750">
              <a:lnSpc>
                <a:spcPct val="150000"/>
              </a:lnSpc>
              <a:buFont typeface="Wingdings" panose="05000000000000000000" pitchFamily="2" charset="2"/>
              <a:buChar char="§"/>
            </a:pPr>
            <a:r>
              <a:rPr lang="en-US" altLang="ko-KR" sz="1200" dirty="0">
                <a:solidFill>
                  <a:srgbClr val="333333"/>
                </a:solidFill>
                <a:highlight>
                  <a:srgbClr val="FFFF00"/>
                </a:highlight>
                <a:latin typeface="Noto Sans KR"/>
              </a:rPr>
              <a:t>L1, L2 Regularization</a:t>
            </a:r>
            <a:r>
              <a:rPr lang="en-US" altLang="ko-KR" sz="1200" dirty="0">
                <a:solidFill>
                  <a:srgbClr val="333333"/>
                </a:solidFill>
                <a:latin typeface="Noto Sans KR"/>
              </a:rPr>
              <a:t> </a:t>
            </a:r>
            <a:endParaRPr lang="ko-KR" altLang="en-US" sz="1200" dirty="0"/>
          </a:p>
        </p:txBody>
      </p:sp>
      <p:sp>
        <p:nvSpPr>
          <p:cNvPr id="6" name="직사각형 5">
            <a:extLst>
              <a:ext uri="{FF2B5EF4-FFF2-40B4-BE49-F238E27FC236}">
                <a16:creationId xmlns:a16="http://schemas.microsoft.com/office/drawing/2014/main" id="{23177DD8-25A9-4926-B78F-BCD93FADCAC1}"/>
              </a:ext>
            </a:extLst>
          </p:cNvPr>
          <p:cNvSpPr/>
          <p:nvPr/>
        </p:nvSpPr>
        <p:spPr>
          <a:xfrm>
            <a:off x="2980403" y="229325"/>
            <a:ext cx="3967881" cy="400110"/>
          </a:xfrm>
          <a:prstGeom prst="rect">
            <a:avLst/>
          </a:prstGeom>
        </p:spPr>
        <p:txBody>
          <a:bodyPr wrap="none">
            <a:spAutoFit/>
          </a:bodyPr>
          <a:lstStyle/>
          <a:p>
            <a:r>
              <a:rPr lang="en-US" altLang="ko-KR" sz="2000" b="1" dirty="0">
                <a:solidFill>
                  <a:srgbClr val="000000"/>
                </a:solidFill>
                <a:latin typeface="Noto Sans KR"/>
              </a:rPr>
              <a:t>**L1 Norm ,</a:t>
            </a:r>
            <a:r>
              <a:rPr lang="ko-KR" altLang="en-US" sz="2000" b="1" dirty="0">
                <a:solidFill>
                  <a:srgbClr val="000000"/>
                </a:solidFill>
                <a:latin typeface="Noto Sans KR"/>
              </a:rPr>
              <a:t> </a:t>
            </a:r>
            <a:r>
              <a:rPr lang="en-US" altLang="ko-KR" sz="2000" b="1" dirty="0">
                <a:solidFill>
                  <a:srgbClr val="000000"/>
                </a:solidFill>
                <a:latin typeface="Noto Sans KR"/>
              </a:rPr>
              <a:t>L2 Norm</a:t>
            </a:r>
            <a:r>
              <a:rPr lang="en-US" altLang="ko-KR" sz="2000" dirty="0">
                <a:solidFill>
                  <a:srgbClr val="333333"/>
                </a:solidFill>
                <a:latin typeface="Noto Sans KR"/>
              </a:rPr>
              <a:t> Regularization</a:t>
            </a:r>
            <a:endParaRPr lang="ko-KR" altLang="en-US" sz="2000" dirty="0">
              <a:solidFill>
                <a:srgbClr val="000000"/>
              </a:solidFill>
              <a:latin typeface="Noto Sans KR"/>
            </a:endParaRPr>
          </a:p>
        </p:txBody>
      </p:sp>
      <p:sp>
        <p:nvSpPr>
          <p:cNvPr id="3" name="직사각형 2">
            <a:extLst>
              <a:ext uri="{FF2B5EF4-FFF2-40B4-BE49-F238E27FC236}">
                <a16:creationId xmlns:a16="http://schemas.microsoft.com/office/drawing/2014/main" id="{23B1BCF9-1936-4EAC-A311-E61E0CC4CDCF}"/>
              </a:ext>
            </a:extLst>
          </p:cNvPr>
          <p:cNvSpPr/>
          <p:nvPr/>
        </p:nvSpPr>
        <p:spPr>
          <a:xfrm>
            <a:off x="248389" y="983916"/>
            <a:ext cx="1844031" cy="307777"/>
          </a:xfrm>
          <a:prstGeom prst="rect">
            <a:avLst/>
          </a:prstGeom>
        </p:spPr>
        <p:txBody>
          <a:bodyPr wrap="none">
            <a:spAutoFit/>
          </a:bodyPr>
          <a:lstStyle/>
          <a:p>
            <a:r>
              <a:rPr lang="en-US" altLang="ko-KR" sz="1400" dirty="0">
                <a:solidFill>
                  <a:srgbClr val="333333"/>
                </a:solidFill>
                <a:latin typeface="Noto Sans KR"/>
              </a:rPr>
              <a:t>Regularization</a:t>
            </a:r>
            <a:r>
              <a:rPr lang="ko-KR" altLang="en-US" sz="1400" dirty="0">
                <a:solidFill>
                  <a:srgbClr val="333333"/>
                </a:solidFill>
                <a:latin typeface="Noto Sans KR"/>
              </a:rPr>
              <a:t> 주목적 </a:t>
            </a:r>
            <a:endParaRPr lang="ko-KR" altLang="en-US" sz="1400" dirty="0"/>
          </a:p>
        </p:txBody>
      </p:sp>
      <p:sp>
        <p:nvSpPr>
          <p:cNvPr id="8" name="직사각형 7">
            <a:extLst>
              <a:ext uri="{FF2B5EF4-FFF2-40B4-BE49-F238E27FC236}">
                <a16:creationId xmlns:a16="http://schemas.microsoft.com/office/drawing/2014/main" id="{EDE63EAE-1596-42CE-BC97-4AF7BFACCB53}"/>
              </a:ext>
            </a:extLst>
          </p:cNvPr>
          <p:cNvSpPr/>
          <p:nvPr/>
        </p:nvSpPr>
        <p:spPr>
          <a:xfrm>
            <a:off x="4547093" y="4587564"/>
            <a:ext cx="4113982" cy="1385636"/>
          </a:xfrm>
          <a:prstGeom prst="rect">
            <a:avLst/>
          </a:prstGeom>
          <a:ln>
            <a:solidFill>
              <a:srgbClr val="0070C0"/>
            </a:solidFill>
          </a:ln>
        </p:spPr>
        <p:txBody>
          <a:bodyPr wrap="square">
            <a:spAutoFit/>
          </a:bodyPr>
          <a:lstStyle/>
          <a:p>
            <a:r>
              <a:rPr lang="en-US" altLang="ko-KR" sz="1400" b="1" dirty="0">
                <a:solidFill>
                  <a:srgbClr val="000000"/>
                </a:solidFill>
                <a:latin typeface="Noto Sans KR"/>
              </a:rPr>
              <a:t>L2 Regularization</a:t>
            </a:r>
            <a:endParaRPr lang="ko-KR" altLang="en-US" sz="1400" dirty="0">
              <a:solidFill>
                <a:srgbClr val="000000"/>
              </a:solidFill>
              <a:latin typeface="Noto Sans KR"/>
            </a:endParaRPr>
          </a:p>
          <a:p>
            <a:pPr>
              <a:lnSpc>
                <a:spcPct val="150000"/>
              </a:lnSpc>
            </a:pPr>
            <a:r>
              <a:rPr lang="ko-KR" altLang="en-US" sz="1000" dirty="0"/>
              <a:t> </a:t>
            </a:r>
            <a:r>
              <a:rPr lang="ko-KR" altLang="en-US" sz="1200" dirty="0"/>
              <a:t>불필요한 </a:t>
            </a:r>
            <a:r>
              <a:rPr lang="en-US" altLang="ko-KR" sz="1200" dirty="0"/>
              <a:t>Feature</a:t>
            </a:r>
            <a:r>
              <a:rPr lang="ko-KR" altLang="en-US" sz="1200" dirty="0"/>
              <a:t>에 대응하는 </a:t>
            </a:r>
            <a:r>
              <a:rPr lang="en-US" altLang="ko-KR" sz="1200" dirty="0"/>
              <a:t>Weight</a:t>
            </a:r>
            <a:r>
              <a:rPr lang="ko-KR" altLang="en-US" sz="1200" dirty="0"/>
              <a:t>를 </a:t>
            </a:r>
            <a:r>
              <a:rPr lang="en-US" altLang="ko-KR" sz="1200" dirty="0"/>
              <a:t>0</a:t>
            </a:r>
            <a:r>
              <a:rPr lang="ko-KR" altLang="en-US" sz="1200" dirty="0"/>
              <a:t>에 가깝게 만들지만</a:t>
            </a:r>
            <a:r>
              <a:rPr lang="en-US" altLang="ko-KR" sz="1200" dirty="0"/>
              <a:t>, L1 Reg </a:t>
            </a:r>
            <a:r>
              <a:rPr lang="ko-KR" altLang="en-US" sz="1200" dirty="0"/>
              <a:t>와는 달리 </a:t>
            </a:r>
            <a:r>
              <a:rPr lang="en-US" altLang="ko-KR" sz="1200" dirty="0">
                <a:highlight>
                  <a:srgbClr val="FFFF00"/>
                </a:highlight>
              </a:rPr>
              <a:t>0</a:t>
            </a:r>
            <a:r>
              <a:rPr lang="ko-KR" altLang="en-US" sz="1200" dirty="0">
                <a:highlight>
                  <a:srgbClr val="FFFF00"/>
                </a:highlight>
              </a:rPr>
              <a:t>으로 만들지는 않는다</a:t>
            </a:r>
            <a:r>
              <a:rPr lang="en-US" altLang="ko-KR" sz="1200" dirty="0">
                <a:highlight>
                  <a:srgbClr val="FFFF00"/>
                </a:highlight>
              </a:rPr>
              <a:t>. </a:t>
            </a:r>
            <a:r>
              <a:rPr lang="ko-KR" altLang="en-US" sz="1200" dirty="0"/>
              <a:t>이런 특성 때문에</a:t>
            </a:r>
            <a:r>
              <a:rPr lang="en-US" altLang="ko-KR" sz="1200" dirty="0"/>
              <a:t>, L1 Reg</a:t>
            </a:r>
            <a:r>
              <a:rPr lang="ko-KR" altLang="en-US" sz="1200" dirty="0"/>
              <a:t>반해 </a:t>
            </a:r>
            <a:r>
              <a:rPr lang="en-US" altLang="ko-KR" sz="1200" dirty="0"/>
              <a:t>L2 Reg</a:t>
            </a:r>
            <a:r>
              <a:rPr lang="ko-KR" altLang="en-US" sz="1200" dirty="0"/>
              <a:t>는 선형 모델의 일반화 능력을  개선시키는 것으로 알려 짐</a:t>
            </a:r>
            <a:endParaRPr lang="en-US" altLang="ko-KR" sz="1200" b="0" i="0" dirty="0">
              <a:solidFill>
                <a:srgbClr val="666666"/>
              </a:solidFill>
              <a:effectLst/>
              <a:latin typeface="Noto Sans KR"/>
            </a:endParaRPr>
          </a:p>
        </p:txBody>
      </p:sp>
      <p:sp>
        <p:nvSpPr>
          <p:cNvPr id="9" name="직사각형 8">
            <a:extLst>
              <a:ext uri="{FF2B5EF4-FFF2-40B4-BE49-F238E27FC236}">
                <a16:creationId xmlns:a16="http://schemas.microsoft.com/office/drawing/2014/main" id="{145D167B-01C7-4C9E-B436-8605C2E30944}"/>
              </a:ext>
            </a:extLst>
          </p:cNvPr>
          <p:cNvSpPr/>
          <p:nvPr/>
        </p:nvSpPr>
        <p:spPr>
          <a:xfrm>
            <a:off x="265154" y="4533126"/>
            <a:ext cx="4117176" cy="1662635"/>
          </a:xfrm>
          <a:prstGeom prst="rect">
            <a:avLst/>
          </a:prstGeom>
          <a:ln>
            <a:solidFill>
              <a:srgbClr val="0070C0"/>
            </a:solidFill>
          </a:ln>
        </p:spPr>
        <p:txBody>
          <a:bodyPr wrap="square">
            <a:spAutoFit/>
          </a:bodyPr>
          <a:lstStyle/>
          <a:p>
            <a:r>
              <a:rPr lang="en-US" altLang="ko-KR" sz="1400" b="1" dirty="0">
                <a:solidFill>
                  <a:srgbClr val="000000"/>
                </a:solidFill>
                <a:latin typeface="Noto Sans KR"/>
              </a:rPr>
              <a:t>L1 Regularization</a:t>
            </a:r>
            <a:endParaRPr lang="ko-KR" altLang="en-US" sz="1400" dirty="0">
              <a:solidFill>
                <a:srgbClr val="000000"/>
              </a:solidFill>
              <a:latin typeface="Noto Sans KR"/>
            </a:endParaRPr>
          </a:p>
          <a:p>
            <a:pPr>
              <a:lnSpc>
                <a:spcPct val="150000"/>
              </a:lnSpc>
            </a:pPr>
            <a:r>
              <a:rPr lang="ko-KR" altLang="en-US" sz="1200" dirty="0">
                <a:solidFill>
                  <a:srgbClr val="666666"/>
                </a:solidFill>
                <a:latin typeface="Noto Sans KR"/>
              </a:rPr>
              <a:t>람다 작아질 수록</a:t>
            </a:r>
            <a:r>
              <a:rPr lang="en-US" altLang="ko-KR" sz="1200" dirty="0">
                <a:solidFill>
                  <a:srgbClr val="666666"/>
                </a:solidFill>
                <a:latin typeface="Noto Sans KR"/>
              </a:rPr>
              <a:t>, </a:t>
            </a:r>
            <a:r>
              <a:rPr lang="ko-KR" altLang="en-US" sz="1200" dirty="0">
                <a:solidFill>
                  <a:srgbClr val="666666"/>
                </a:solidFill>
                <a:latin typeface="Noto Sans KR"/>
              </a:rPr>
              <a:t>약한 정규화가 적용</a:t>
            </a:r>
            <a:endParaRPr lang="en-US" altLang="ko-KR" sz="1200" dirty="0">
              <a:solidFill>
                <a:srgbClr val="666666"/>
              </a:solidFill>
              <a:latin typeface="Noto Sans KR"/>
            </a:endParaRPr>
          </a:p>
          <a:p>
            <a:pPr>
              <a:lnSpc>
                <a:spcPct val="150000"/>
              </a:lnSpc>
            </a:pPr>
            <a:r>
              <a:rPr lang="en-US" altLang="ko-KR" sz="1200" dirty="0">
                <a:solidFill>
                  <a:srgbClr val="666666"/>
                </a:solidFill>
                <a:latin typeface="Noto Sans KR"/>
              </a:rPr>
              <a:t>Sparse feature</a:t>
            </a:r>
            <a:r>
              <a:rPr lang="ko-KR" altLang="en-US" sz="1200" dirty="0">
                <a:solidFill>
                  <a:srgbClr val="666666"/>
                </a:solidFill>
                <a:latin typeface="Noto Sans KR"/>
              </a:rPr>
              <a:t>에 의존한 모델에 </a:t>
            </a:r>
            <a:r>
              <a:rPr lang="en-US" altLang="ko-KR" sz="1200" dirty="0">
                <a:solidFill>
                  <a:srgbClr val="666666"/>
                </a:solidFill>
                <a:latin typeface="Noto Sans KR"/>
              </a:rPr>
              <a:t>L1 Regularization</a:t>
            </a:r>
            <a:r>
              <a:rPr lang="ko-KR" altLang="en-US" sz="1200" dirty="0">
                <a:solidFill>
                  <a:srgbClr val="666666"/>
                </a:solidFill>
                <a:latin typeface="Noto Sans KR"/>
              </a:rPr>
              <a:t>을 사용하면</a:t>
            </a:r>
            <a:r>
              <a:rPr lang="en-US" altLang="ko-KR" sz="1200" dirty="0">
                <a:solidFill>
                  <a:srgbClr val="666666"/>
                </a:solidFill>
                <a:latin typeface="Noto Sans KR"/>
              </a:rPr>
              <a:t>, </a:t>
            </a:r>
            <a:r>
              <a:rPr lang="ko-KR" altLang="en-US" sz="1200" dirty="0">
                <a:solidFill>
                  <a:srgbClr val="666666"/>
                </a:solidFill>
                <a:latin typeface="Noto Sans KR"/>
              </a:rPr>
              <a:t>불필요한 </a:t>
            </a:r>
            <a:r>
              <a:rPr lang="en-US" altLang="ko-KR" sz="1200" dirty="0">
                <a:solidFill>
                  <a:srgbClr val="666666"/>
                </a:solidFill>
                <a:latin typeface="Noto Sans KR"/>
              </a:rPr>
              <a:t>Feature</a:t>
            </a:r>
            <a:r>
              <a:rPr lang="ko-KR" altLang="en-US" sz="1200" dirty="0">
                <a:solidFill>
                  <a:srgbClr val="666666"/>
                </a:solidFill>
                <a:latin typeface="Noto Sans KR"/>
              </a:rPr>
              <a:t>에 대응하는 </a:t>
            </a:r>
            <a:r>
              <a:rPr lang="en-US" altLang="ko-KR" sz="1200" dirty="0">
                <a:solidFill>
                  <a:srgbClr val="666666"/>
                </a:solidFill>
                <a:latin typeface="Noto Sans KR"/>
              </a:rPr>
              <a:t>Weight</a:t>
            </a:r>
            <a:r>
              <a:rPr lang="ko-KR" altLang="en-US" sz="1200" dirty="0">
                <a:solidFill>
                  <a:srgbClr val="666666"/>
                </a:solidFill>
                <a:latin typeface="Noto Sans KR"/>
              </a:rPr>
              <a:t>를 </a:t>
            </a:r>
            <a:r>
              <a:rPr lang="ko-KR" altLang="en-US" sz="1200" dirty="0">
                <a:solidFill>
                  <a:srgbClr val="666666"/>
                </a:solidFill>
                <a:highlight>
                  <a:srgbClr val="FFFF00"/>
                </a:highlight>
                <a:latin typeface="Noto Sans KR"/>
              </a:rPr>
              <a:t>정확히 </a:t>
            </a:r>
            <a:r>
              <a:rPr lang="en-US" altLang="ko-KR" sz="1200" dirty="0">
                <a:solidFill>
                  <a:srgbClr val="666666"/>
                </a:solidFill>
                <a:highlight>
                  <a:srgbClr val="FFFF00"/>
                </a:highlight>
                <a:latin typeface="Noto Sans KR"/>
              </a:rPr>
              <a:t>0</a:t>
            </a:r>
            <a:r>
              <a:rPr lang="ko-KR" altLang="en-US" sz="1200" dirty="0">
                <a:solidFill>
                  <a:srgbClr val="666666"/>
                </a:solidFill>
                <a:highlight>
                  <a:srgbClr val="FFFF00"/>
                </a:highlight>
                <a:latin typeface="Noto Sans KR"/>
              </a:rPr>
              <a:t>으로 만들어 </a:t>
            </a:r>
            <a:r>
              <a:rPr lang="en-US" altLang="ko-KR" sz="1200" dirty="0">
                <a:solidFill>
                  <a:srgbClr val="666666"/>
                </a:solidFill>
                <a:highlight>
                  <a:srgbClr val="FFFF00"/>
                </a:highlight>
                <a:latin typeface="Noto Sans KR"/>
              </a:rPr>
              <a:t>Feature </a:t>
            </a:r>
            <a:r>
              <a:rPr lang="ko-KR" altLang="en-US" sz="1200" dirty="0">
                <a:solidFill>
                  <a:srgbClr val="666666"/>
                </a:solidFill>
                <a:highlight>
                  <a:srgbClr val="FFFF00"/>
                </a:highlight>
                <a:latin typeface="Noto Sans KR"/>
              </a:rPr>
              <a:t>제거한다</a:t>
            </a:r>
            <a:r>
              <a:rPr lang="en-US" altLang="ko-KR" sz="1200" dirty="0">
                <a:solidFill>
                  <a:srgbClr val="666666"/>
                </a:solidFill>
                <a:latin typeface="Noto Sans KR"/>
              </a:rPr>
              <a:t>.</a:t>
            </a:r>
          </a:p>
          <a:p>
            <a:pPr>
              <a:lnSpc>
                <a:spcPct val="150000"/>
              </a:lnSpc>
            </a:pPr>
            <a:r>
              <a:rPr lang="en-US" altLang="ko-KR" sz="1200" dirty="0">
                <a:solidFill>
                  <a:srgbClr val="666666"/>
                </a:solidFill>
                <a:latin typeface="Noto Sans KR"/>
              </a:rPr>
              <a:t> Feature selection</a:t>
            </a:r>
            <a:r>
              <a:rPr lang="ko-KR" altLang="en-US" sz="1200" dirty="0">
                <a:solidFill>
                  <a:srgbClr val="666666"/>
                </a:solidFill>
                <a:latin typeface="Noto Sans KR"/>
              </a:rPr>
              <a:t>의 효과를 가져온다</a:t>
            </a:r>
            <a:r>
              <a:rPr lang="en-US" altLang="ko-KR" sz="1200" dirty="0">
                <a:solidFill>
                  <a:srgbClr val="666666"/>
                </a:solidFill>
                <a:latin typeface="Noto Sans KR"/>
              </a:rPr>
              <a:t>.</a:t>
            </a:r>
          </a:p>
        </p:txBody>
      </p:sp>
      <p:pic>
        <p:nvPicPr>
          <p:cNvPr id="10" name="그림 9">
            <a:extLst>
              <a:ext uri="{FF2B5EF4-FFF2-40B4-BE49-F238E27FC236}">
                <a16:creationId xmlns:a16="http://schemas.microsoft.com/office/drawing/2014/main" id="{051E039D-5118-4A47-9D6C-2924BA49FB46}"/>
              </a:ext>
            </a:extLst>
          </p:cNvPr>
          <p:cNvPicPr>
            <a:picLocks noChangeAspect="1"/>
          </p:cNvPicPr>
          <p:nvPr/>
        </p:nvPicPr>
        <p:blipFill>
          <a:blip r:embed="rId2"/>
          <a:stretch>
            <a:fillRect/>
          </a:stretch>
        </p:blipFill>
        <p:spPr>
          <a:xfrm>
            <a:off x="2458911" y="2445875"/>
            <a:ext cx="4248472" cy="1926663"/>
          </a:xfrm>
          <a:prstGeom prst="rect">
            <a:avLst/>
          </a:prstGeom>
          <a:ln w="28575">
            <a:solidFill>
              <a:schemeClr val="accent4">
                <a:lumMod val="60000"/>
                <a:lumOff val="40000"/>
              </a:schemeClr>
            </a:solidFill>
          </a:ln>
        </p:spPr>
      </p:pic>
      <p:sp>
        <p:nvSpPr>
          <p:cNvPr id="11" name="TextBox 10">
            <a:extLst>
              <a:ext uri="{FF2B5EF4-FFF2-40B4-BE49-F238E27FC236}">
                <a16:creationId xmlns:a16="http://schemas.microsoft.com/office/drawing/2014/main" id="{FD47B80A-2109-4EF0-B5F5-3CAE732588FE}"/>
              </a:ext>
            </a:extLst>
          </p:cNvPr>
          <p:cNvSpPr txBox="1"/>
          <p:nvPr/>
        </p:nvSpPr>
        <p:spPr>
          <a:xfrm>
            <a:off x="5364088" y="2083135"/>
            <a:ext cx="1584196" cy="2520280"/>
          </a:xfrm>
          <a:prstGeom prst="rect">
            <a:avLst/>
          </a:prstGeom>
          <a:noFill/>
          <a:ln w="38100">
            <a:solidFill>
              <a:srgbClr val="FF0000"/>
            </a:solidFill>
          </a:ln>
        </p:spPr>
        <p:txBody>
          <a:bodyPr wrap="square" rtlCol="0">
            <a:spAutoFit/>
          </a:bodyPr>
          <a:lstStyle/>
          <a:p>
            <a:endParaRPr lang="ko-KR" altLang="en-US" dirty="0"/>
          </a:p>
        </p:txBody>
      </p:sp>
      <p:sp>
        <p:nvSpPr>
          <p:cNvPr id="12" name="바닥글 개체 틀 11">
            <a:extLst>
              <a:ext uri="{FF2B5EF4-FFF2-40B4-BE49-F238E27FC236}">
                <a16:creationId xmlns:a16="http://schemas.microsoft.com/office/drawing/2014/main" id="{3FD32E3B-5749-4B87-BFB3-9CE320C1F30D}"/>
              </a:ext>
            </a:extLst>
          </p:cNvPr>
          <p:cNvSpPr>
            <a:spLocks noGrp="1"/>
          </p:cNvSpPr>
          <p:nvPr>
            <p:ph type="ftr" sz="quarter" idx="11"/>
          </p:nvPr>
        </p:nvSpPr>
        <p:spPr/>
        <p:txBody>
          <a:bodyPr/>
          <a:lstStyle/>
          <a:p>
            <a:r>
              <a:rPr lang="en-US" altLang="ko-KR"/>
              <a:t>UBION PBL- FBA</a:t>
            </a:r>
            <a:endParaRPr lang="ko-KR" altLang="en-US"/>
          </a:p>
        </p:txBody>
      </p:sp>
      <p:sp>
        <p:nvSpPr>
          <p:cNvPr id="13" name="슬라이드 번호 개체 틀 12">
            <a:extLst>
              <a:ext uri="{FF2B5EF4-FFF2-40B4-BE49-F238E27FC236}">
                <a16:creationId xmlns:a16="http://schemas.microsoft.com/office/drawing/2014/main" id="{908FDA55-6873-4AA3-868B-1432904A871C}"/>
              </a:ext>
            </a:extLst>
          </p:cNvPr>
          <p:cNvSpPr>
            <a:spLocks noGrp="1"/>
          </p:cNvSpPr>
          <p:nvPr>
            <p:ph type="sldNum" sz="quarter" idx="12"/>
          </p:nvPr>
        </p:nvSpPr>
        <p:spPr/>
        <p:txBody>
          <a:bodyPr/>
          <a:lstStyle/>
          <a:p>
            <a:fld id="{DE77BB65-F969-4654-BF30-45C70C1BE112}" type="slidenum">
              <a:rPr lang="ko-KR" altLang="en-US" smtClean="0"/>
              <a:pPr/>
              <a:t>138</a:t>
            </a:fld>
            <a:endParaRPr lang="ko-KR" altLang="en-US"/>
          </a:p>
        </p:txBody>
      </p:sp>
    </p:spTree>
    <p:extLst>
      <p:ext uri="{BB962C8B-B14F-4D97-AF65-F5344CB8AC3E}">
        <p14:creationId xmlns:p14="http://schemas.microsoft.com/office/powerpoint/2010/main" val="8917244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E66BFA6E-98F6-474D-90C5-8FEAE7F5391D}"/>
              </a:ext>
            </a:extLst>
          </p:cNvPr>
          <p:cNvSpPr/>
          <p:nvPr/>
        </p:nvSpPr>
        <p:spPr>
          <a:xfrm>
            <a:off x="352158" y="1125446"/>
            <a:ext cx="4801152" cy="990592"/>
          </a:xfrm>
          <a:prstGeom prst="rect">
            <a:avLst/>
          </a:prstGeom>
          <a:ln>
            <a:solidFill>
              <a:schemeClr val="accent1"/>
            </a:solidFill>
          </a:ln>
        </p:spPr>
        <p:txBody>
          <a:bodyPr wrap="square">
            <a:spAutoFit/>
          </a:bodyPr>
          <a:lstStyle/>
          <a:p>
            <a:pPr>
              <a:lnSpc>
                <a:spcPct val="150000"/>
              </a:lnSpc>
            </a:pPr>
            <a:r>
              <a:rPr lang="ko-KR" altLang="en-US" sz="1000" dirty="0">
                <a:solidFill>
                  <a:srgbClr val="333333"/>
                </a:solidFill>
                <a:latin typeface="Noto Sans KR"/>
              </a:rPr>
              <a:t> 오른쪽 그림에서 두 개의 검은 점</a:t>
            </a:r>
            <a:r>
              <a:rPr lang="en-US" altLang="ko-KR" sz="1000" dirty="0">
                <a:solidFill>
                  <a:srgbClr val="333333"/>
                </a:solidFill>
                <a:latin typeface="Noto Sans KR"/>
              </a:rPr>
              <a:t>(</a:t>
            </a:r>
            <a:r>
              <a:rPr lang="ko-KR" altLang="en-US" sz="1000" dirty="0">
                <a:solidFill>
                  <a:srgbClr val="333333"/>
                </a:solidFill>
                <a:latin typeface="Noto Sans KR"/>
              </a:rPr>
              <a:t>벡터</a:t>
            </a:r>
            <a:r>
              <a:rPr lang="en-US" altLang="ko-KR" sz="1000" dirty="0">
                <a:solidFill>
                  <a:srgbClr val="333333"/>
                </a:solidFill>
                <a:latin typeface="Noto Sans KR"/>
              </a:rPr>
              <a:t>)</a:t>
            </a:r>
            <a:r>
              <a:rPr lang="ko-KR" altLang="en-US" sz="1000" dirty="0">
                <a:solidFill>
                  <a:srgbClr val="333333"/>
                </a:solidFill>
                <a:latin typeface="Noto Sans KR"/>
              </a:rPr>
              <a:t>를 잇는 여러 선들이 존재</a:t>
            </a:r>
            <a:endParaRPr lang="en-US" altLang="ko-KR" sz="1000" dirty="0">
              <a:solidFill>
                <a:srgbClr val="333333"/>
              </a:solidFill>
              <a:latin typeface="Noto Sans KR"/>
            </a:endParaRPr>
          </a:p>
          <a:p>
            <a:pPr>
              <a:lnSpc>
                <a:spcPct val="150000"/>
              </a:lnSpc>
            </a:pPr>
            <a:r>
              <a:rPr lang="ko-KR" altLang="en-US" sz="1000" dirty="0">
                <a:solidFill>
                  <a:srgbClr val="333333"/>
                </a:solidFill>
                <a:latin typeface="Noto Sans KR"/>
              </a:rPr>
              <a:t>벡터 사이의 거리를 재는 서로 다른 </a:t>
            </a:r>
            <a:r>
              <a:rPr lang="en-US" altLang="ko-KR" sz="1000" dirty="0">
                <a:solidFill>
                  <a:srgbClr val="333333"/>
                </a:solidFill>
                <a:latin typeface="Noto Sans KR"/>
              </a:rPr>
              <a:t>Norm</a:t>
            </a:r>
            <a:r>
              <a:rPr lang="ko-KR" altLang="en-US" sz="1000" dirty="0">
                <a:solidFill>
                  <a:srgbClr val="333333"/>
                </a:solidFill>
                <a:latin typeface="Noto Sans KR"/>
              </a:rPr>
              <a:t>을 표기한 셈</a:t>
            </a:r>
            <a:endParaRPr lang="en-US" altLang="ko-KR" sz="1000" dirty="0">
              <a:solidFill>
                <a:srgbClr val="333333"/>
              </a:solidFill>
              <a:latin typeface="Noto Sans KR"/>
            </a:endParaRPr>
          </a:p>
          <a:p>
            <a:pPr marL="285750" indent="-285750">
              <a:lnSpc>
                <a:spcPct val="150000"/>
              </a:lnSpc>
              <a:buFont typeface="Wingdings" panose="05000000000000000000" pitchFamily="2" charset="2"/>
              <a:buChar char="è"/>
            </a:pPr>
            <a:r>
              <a:rPr lang="ko-KR" altLang="en-US" sz="1000" dirty="0">
                <a:solidFill>
                  <a:srgbClr val="333333"/>
                </a:solidFill>
                <a:latin typeface="Noto Sans KR"/>
              </a:rPr>
              <a:t>여기서 </a:t>
            </a:r>
            <a:r>
              <a:rPr lang="ko-KR" altLang="en-US" sz="1000" dirty="0">
                <a:solidFill>
                  <a:srgbClr val="333333"/>
                </a:solidFill>
                <a:highlight>
                  <a:srgbClr val="FFFF00"/>
                </a:highlight>
                <a:latin typeface="Noto Sans KR"/>
              </a:rPr>
              <a:t>초록색선이</a:t>
            </a:r>
            <a:r>
              <a:rPr lang="en-US" altLang="ko-KR" sz="1000" dirty="0">
                <a:solidFill>
                  <a:srgbClr val="333333"/>
                </a:solidFill>
                <a:highlight>
                  <a:srgbClr val="FFFF00"/>
                </a:highlight>
                <a:latin typeface="Noto Sans KR"/>
              </a:rPr>
              <a:t> Euclidean distance</a:t>
            </a:r>
            <a:r>
              <a:rPr lang="en-US" altLang="ko-KR" sz="1000" dirty="0">
                <a:solidFill>
                  <a:srgbClr val="333333"/>
                </a:solidFill>
                <a:latin typeface="Noto Sans KR"/>
              </a:rPr>
              <a:t>, </a:t>
            </a:r>
            <a:r>
              <a:rPr lang="ko-KR" altLang="en-US" sz="1000" dirty="0">
                <a:solidFill>
                  <a:srgbClr val="333333"/>
                </a:solidFill>
                <a:latin typeface="Noto Sans KR"/>
              </a:rPr>
              <a:t> </a:t>
            </a:r>
            <a:r>
              <a:rPr lang="en-US" altLang="ko-KR" sz="1000" dirty="0">
                <a:solidFill>
                  <a:srgbClr val="333333"/>
                </a:solidFill>
                <a:highlight>
                  <a:srgbClr val="FFFF00"/>
                </a:highlight>
                <a:latin typeface="Noto Sans KR"/>
              </a:rPr>
              <a:t>L2 Norm</a:t>
            </a:r>
          </a:p>
          <a:p>
            <a:pPr marL="285750" indent="-285750">
              <a:lnSpc>
                <a:spcPct val="150000"/>
              </a:lnSpc>
              <a:buFont typeface="Wingdings" panose="05000000000000000000" pitchFamily="2" charset="2"/>
              <a:buChar char="è"/>
            </a:pPr>
            <a:r>
              <a:rPr lang="ko-KR" altLang="en-US" sz="1000" dirty="0">
                <a:solidFill>
                  <a:srgbClr val="333333"/>
                </a:solidFill>
                <a:highlight>
                  <a:srgbClr val="FFFF00"/>
                </a:highlight>
                <a:latin typeface="Noto Sans KR"/>
              </a:rPr>
              <a:t>빨간</a:t>
            </a:r>
            <a:r>
              <a:rPr lang="en-US" altLang="ko-KR" sz="1000" dirty="0">
                <a:solidFill>
                  <a:srgbClr val="333333"/>
                </a:solidFill>
                <a:highlight>
                  <a:srgbClr val="FFFF00"/>
                </a:highlight>
                <a:latin typeface="Noto Sans KR"/>
              </a:rPr>
              <a:t>, </a:t>
            </a:r>
            <a:r>
              <a:rPr lang="ko-KR" altLang="en-US" sz="1000" dirty="0">
                <a:solidFill>
                  <a:srgbClr val="333333"/>
                </a:solidFill>
                <a:highlight>
                  <a:srgbClr val="FFFF00"/>
                </a:highlight>
                <a:latin typeface="Noto Sans KR"/>
              </a:rPr>
              <a:t>파란</a:t>
            </a:r>
            <a:r>
              <a:rPr lang="en-US" altLang="ko-KR" sz="1000" dirty="0">
                <a:solidFill>
                  <a:srgbClr val="333333"/>
                </a:solidFill>
                <a:highlight>
                  <a:srgbClr val="FFFF00"/>
                </a:highlight>
                <a:latin typeface="Noto Sans KR"/>
              </a:rPr>
              <a:t>, </a:t>
            </a:r>
            <a:r>
              <a:rPr lang="ko-KR" altLang="en-US" sz="1000" dirty="0">
                <a:solidFill>
                  <a:srgbClr val="333333"/>
                </a:solidFill>
                <a:highlight>
                  <a:srgbClr val="FFFF00"/>
                </a:highlight>
                <a:latin typeface="Noto Sans KR"/>
              </a:rPr>
              <a:t>노란 선은 다른 경로를 움직이지만 사실 모두  동일한 </a:t>
            </a:r>
            <a:r>
              <a:rPr lang="en-US" altLang="ko-KR" sz="1000" dirty="0">
                <a:solidFill>
                  <a:srgbClr val="333333"/>
                </a:solidFill>
                <a:highlight>
                  <a:srgbClr val="FFFF00"/>
                </a:highlight>
                <a:latin typeface="Noto Sans KR"/>
              </a:rPr>
              <a:t>L1 Norm</a:t>
            </a:r>
            <a:endParaRPr lang="ko-KR" altLang="en-US" sz="1000" b="0" i="0" dirty="0">
              <a:solidFill>
                <a:srgbClr val="666666"/>
              </a:solidFill>
              <a:effectLst/>
              <a:highlight>
                <a:srgbClr val="FFFF00"/>
              </a:highlight>
              <a:latin typeface="Noto Sans KR"/>
            </a:endParaRPr>
          </a:p>
        </p:txBody>
      </p:sp>
      <p:pic>
        <p:nvPicPr>
          <p:cNvPr id="3" name="그림 2">
            <a:extLst>
              <a:ext uri="{FF2B5EF4-FFF2-40B4-BE49-F238E27FC236}">
                <a16:creationId xmlns:a16="http://schemas.microsoft.com/office/drawing/2014/main" id="{67D08821-DD25-487C-868B-D29AF52B69C4}"/>
              </a:ext>
            </a:extLst>
          </p:cNvPr>
          <p:cNvPicPr>
            <a:picLocks noChangeAspect="1"/>
          </p:cNvPicPr>
          <p:nvPr/>
        </p:nvPicPr>
        <p:blipFill>
          <a:blip r:embed="rId2"/>
          <a:stretch>
            <a:fillRect/>
          </a:stretch>
        </p:blipFill>
        <p:spPr>
          <a:xfrm>
            <a:off x="5652120" y="1036545"/>
            <a:ext cx="2238687" cy="2210108"/>
          </a:xfrm>
          <a:prstGeom prst="rect">
            <a:avLst/>
          </a:prstGeom>
        </p:spPr>
      </p:pic>
      <p:sp>
        <p:nvSpPr>
          <p:cNvPr id="9" name="직사각형 8">
            <a:extLst>
              <a:ext uri="{FF2B5EF4-FFF2-40B4-BE49-F238E27FC236}">
                <a16:creationId xmlns:a16="http://schemas.microsoft.com/office/drawing/2014/main" id="{54759E88-6309-46A0-A3FE-5C89202AEC7E}"/>
              </a:ext>
            </a:extLst>
          </p:cNvPr>
          <p:cNvSpPr/>
          <p:nvPr/>
        </p:nvSpPr>
        <p:spPr>
          <a:xfrm>
            <a:off x="328330" y="3092801"/>
            <a:ext cx="6238186" cy="1292662"/>
          </a:xfrm>
          <a:prstGeom prst="rect">
            <a:avLst/>
          </a:prstGeom>
        </p:spPr>
        <p:txBody>
          <a:bodyPr wrap="square">
            <a:spAutoFit/>
          </a:bodyPr>
          <a:lstStyle/>
          <a:p>
            <a:r>
              <a:rPr lang="en-US" altLang="ko-KR" b="1" dirty="0"/>
              <a:t>L1 Loss</a:t>
            </a:r>
            <a:endParaRPr lang="en-US" altLang="ko-KR" dirty="0"/>
          </a:p>
          <a:p>
            <a:r>
              <a:rPr lang="en-US" altLang="ko-KR" sz="1200" dirty="0">
                <a:solidFill>
                  <a:srgbClr val="333333"/>
                </a:solidFill>
                <a:latin typeface="Noto Sans KR"/>
              </a:rPr>
              <a:t>Least Absolute Deviations(LAD)</a:t>
            </a:r>
          </a:p>
          <a:p>
            <a:r>
              <a:rPr lang="en-US" altLang="ko-KR" sz="1200" dirty="0">
                <a:solidFill>
                  <a:srgbClr val="333333"/>
                </a:solidFill>
                <a:latin typeface="Noto Sans KR"/>
              </a:rPr>
              <a:t>Least Absolute Errors(LAE)</a:t>
            </a:r>
          </a:p>
          <a:p>
            <a:r>
              <a:rPr lang="en-US" altLang="ko-KR" sz="1200" dirty="0">
                <a:solidFill>
                  <a:srgbClr val="333333"/>
                </a:solidFill>
                <a:latin typeface="Noto Sans KR"/>
              </a:rPr>
              <a:t>Least Absolute Value(LAV)</a:t>
            </a:r>
          </a:p>
          <a:p>
            <a:r>
              <a:rPr lang="en-US" altLang="ko-KR" sz="1200" dirty="0">
                <a:solidFill>
                  <a:srgbClr val="333333"/>
                </a:solidFill>
                <a:latin typeface="Noto Sans KR"/>
              </a:rPr>
              <a:t>Least Absolute Residual(LAR) </a:t>
            </a:r>
          </a:p>
          <a:p>
            <a:r>
              <a:rPr lang="en-US" altLang="ko-KR" sz="1200" dirty="0">
                <a:solidFill>
                  <a:srgbClr val="333333"/>
                </a:solidFill>
                <a:latin typeface="Noto Sans KR"/>
                <a:sym typeface="Wingdings" panose="05000000000000000000" pitchFamily="2" charset="2"/>
              </a:rPr>
              <a:t> </a:t>
            </a:r>
            <a:r>
              <a:rPr lang="en-US" altLang="ko-KR" sz="1200" dirty="0">
                <a:solidFill>
                  <a:srgbClr val="333333"/>
                </a:solidFill>
                <a:latin typeface="Noto Sans KR"/>
              </a:rPr>
              <a:t>L1 Loss</a:t>
            </a:r>
            <a:r>
              <a:rPr lang="ko-KR" altLang="en-US" sz="1200" dirty="0">
                <a:solidFill>
                  <a:srgbClr val="333333"/>
                </a:solidFill>
                <a:latin typeface="Noto Sans KR"/>
              </a:rPr>
              <a:t>는 </a:t>
            </a:r>
            <a:r>
              <a:rPr lang="en-US" altLang="ko-KR" sz="1200" dirty="0">
                <a:solidFill>
                  <a:srgbClr val="333333"/>
                </a:solidFill>
                <a:latin typeface="Noto Sans KR"/>
              </a:rPr>
              <a:t>L2 Loss</a:t>
            </a:r>
            <a:r>
              <a:rPr lang="ko-KR" altLang="en-US" sz="1200" dirty="0">
                <a:solidFill>
                  <a:srgbClr val="333333"/>
                </a:solidFill>
                <a:latin typeface="Noto Sans KR"/>
              </a:rPr>
              <a:t>에 비해 </a:t>
            </a:r>
            <a:r>
              <a:rPr lang="ko-KR" altLang="en-US" sz="1200" dirty="0">
                <a:solidFill>
                  <a:srgbClr val="333333"/>
                </a:solidFill>
                <a:highlight>
                  <a:srgbClr val="FFFF00"/>
                </a:highlight>
                <a:latin typeface="Noto Sans KR"/>
              </a:rPr>
              <a:t>이상치</a:t>
            </a:r>
            <a:r>
              <a:rPr lang="en-US" altLang="ko-KR" sz="1200" dirty="0">
                <a:solidFill>
                  <a:srgbClr val="333333"/>
                </a:solidFill>
                <a:highlight>
                  <a:srgbClr val="FFFF00"/>
                </a:highlight>
                <a:latin typeface="Noto Sans KR"/>
              </a:rPr>
              <a:t>(Outlier)</a:t>
            </a:r>
            <a:r>
              <a:rPr lang="ko-KR" altLang="en-US" sz="1200" dirty="0">
                <a:solidFill>
                  <a:srgbClr val="333333"/>
                </a:solidFill>
                <a:highlight>
                  <a:srgbClr val="FFFF00"/>
                </a:highlight>
                <a:latin typeface="Noto Sans KR"/>
              </a:rPr>
              <a:t>의 영향을 덜 받는</a:t>
            </a:r>
            <a:r>
              <a:rPr lang="en-US" altLang="ko-KR" sz="1200" dirty="0">
                <a:solidFill>
                  <a:srgbClr val="333333"/>
                </a:solidFill>
                <a:highlight>
                  <a:srgbClr val="FFFF00"/>
                </a:highlight>
                <a:latin typeface="Noto Sans KR"/>
              </a:rPr>
              <a:t>, Robust</a:t>
            </a:r>
            <a:r>
              <a:rPr lang="ko-KR" altLang="en-US" sz="1200" dirty="0">
                <a:solidFill>
                  <a:srgbClr val="333333"/>
                </a:solidFill>
                <a:highlight>
                  <a:srgbClr val="FFFF00"/>
                </a:highlight>
                <a:latin typeface="Noto Sans KR"/>
              </a:rPr>
              <a:t>한 특성</a:t>
            </a:r>
            <a:endParaRPr lang="ko-KR" altLang="en-US" sz="1200" dirty="0">
              <a:highlight>
                <a:srgbClr val="FFFF00"/>
              </a:highlight>
            </a:endParaRPr>
          </a:p>
        </p:txBody>
      </p:sp>
      <p:pic>
        <p:nvPicPr>
          <p:cNvPr id="10" name="그림 9">
            <a:extLst>
              <a:ext uri="{FF2B5EF4-FFF2-40B4-BE49-F238E27FC236}">
                <a16:creationId xmlns:a16="http://schemas.microsoft.com/office/drawing/2014/main" id="{326F22E2-5D67-46E5-90A7-2DEAA043595E}"/>
              </a:ext>
            </a:extLst>
          </p:cNvPr>
          <p:cNvPicPr>
            <a:picLocks noChangeAspect="1"/>
          </p:cNvPicPr>
          <p:nvPr/>
        </p:nvPicPr>
        <p:blipFill>
          <a:blip r:embed="rId3"/>
          <a:stretch>
            <a:fillRect/>
          </a:stretch>
        </p:blipFill>
        <p:spPr>
          <a:xfrm>
            <a:off x="352158" y="2312814"/>
            <a:ext cx="4801152" cy="510699"/>
          </a:xfrm>
          <a:prstGeom prst="rect">
            <a:avLst/>
          </a:prstGeom>
          <a:ln w="28575">
            <a:solidFill>
              <a:srgbClr val="0070C0"/>
            </a:solidFill>
          </a:ln>
        </p:spPr>
      </p:pic>
      <p:sp>
        <p:nvSpPr>
          <p:cNvPr id="11" name="직사각형 10">
            <a:extLst>
              <a:ext uri="{FF2B5EF4-FFF2-40B4-BE49-F238E27FC236}">
                <a16:creationId xmlns:a16="http://schemas.microsoft.com/office/drawing/2014/main" id="{6D564CD6-F538-4CCD-930E-D984055D64FD}"/>
              </a:ext>
            </a:extLst>
          </p:cNvPr>
          <p:cNvSpPr/>
          <p:nvPr/>
        </p:nvSpPr>
        <p:spPr>
          <a:xfrm>
            <a:off x="2980403" y="229325"/>
            <a:ext cx="2427268" cy="400110"/>
          </a:xfrm>
          <a:prstGeom prst="rect">
            <a:avLst/>
          </a:prstGeom>
        </p:spPr>
        <p:txBody>
          <a:bodyPr wrap="none">
            <a:spAutoFit/>
          </a:bodyPr>
          <a:lstStyle/>
          <a:p>
            <a:r>
              <a:rPr lang="en-US" altLang="ko-KR" sz="2000" b="1" dirty="0">
                <a:solidFill>
                  <a:srgbClr val="000000"/>
                </a:solidFill>
                <a:latin typeface="Noto Sans KR"/>
              </a:rPr>
              <a:t>**L1 Norm ,</a:t>
            </a:r>
            <a:r>
              <a:rPr lang="ko-KR" altLang="en-US" sz="2000" b="1" dirty="0">
                <a:solidFill>
                  <a:srgbClr val="000000"/>
                </a:solidFill>
                <a:latin typeface="Noto Sans KR"/>
              </a:rPr>
              <a:t> </a:t>
            </a:r>
            <a:r>
              <a:rPr lang="en-US" altLang="ko-KR" sz="2000" b="1" dirty="0">
                <a:solidFill>
                  <a:srgbClr val="000000"/>
                </a:solidFill>
                <a:latin typeface="Noto Sans KR"/>
              </a:rPr>
              <a:t>L2 Norm</a:t>
            </a:r>
            <a:endParaRPr lang="ko-KR" altLang="en-US" sz="2000" dirty="0">
              <a:solidFill>
                <a:srgbClr val="000000"/>
              </a:solidFill>
              <a:latin typeface="Noto Sans KR"/>
            </a:endParaRPr>
          </a:p>
        </p:txBody>
      </p:sp>
      <p:sp>
        <p:nvSpPr>
          <p:cNvPr id="12" name="직사각형 11">
            <a:extLst>
              <a:ext uri="{FF2B5EF4-FFF2-40B4-BE49-F238E27FC236}">
                <a16:creationId xmlns:a16="http://schemas.microsoft.com/office/drawing/2014/main" id="{8DAAFDB6-0259-4B6C-80BA-31A51F603C69}"/>
              </a:ext>
            </a:extLst>
          </p:cNvPr>
          <p:cNvSpPr/>
          <p:nvPr/>
        </p:nvSpPr>
        <p:spPr>
          <a:xfrm>
            <a:off x="355110" y="4520273"/>
            <a:ext cx="7030274" cy="805926"/>
          </a:xfrm>
          <a:prstGeom prst="rect">
            <a:avLst/>
          </a:prstGeom>
        </p:spPr>
        <p:txBody>
          <a:bodyPr wrap="square">
            <a:spAutoFit/>
          </a:bodyPr>
          <a:lstStyle/>
          <a:p>
            <a:r>
              <a:rPr lang="en-US" altLang="ko-KR" b="1" dirty="0">
                <a:solidFill>
                  <a:srgbClr val="000000"/>
                </a:solidFill>
                <a:latin typeface="Noto Sans KR"/>
              </a:rPr>
              <a:t>L2 Loss</a:t>
            </a:r>
          </a:p>
          <a:p>
            <a:pPr>
              <a:lnSpc>
                <a:spcPct val="150000"/>
              </a:lnSpc>
            </a:pPr>
            <a:r>
              <a:rPr lang="ko-KR" altLang="en-US" sz="1000" dirty="0"/>
              <a:t> </a:t>
            </a:r>
            <a:r>
              <a:rPr lang="en-US" altLang="ko-KR" sz="1000" dirty="0"/>
              <a:t>L2 Loss</a:t>
            </a:r>
            <a:r>
              <a:rPr lang="ko-KR" altLang="en-US" sz="1000" dirty="0"/>
              <a:t>는 제곱을 취하기에</a:t>
            </a:r>
            <a:r>
              <a:rPr lang="en-US" altLang="ko-KR" sz="1000" dirty="0"/>
              <a:t>, </a:t>
            </a:r>
            <a:r>
              <a:rPr lang="ko-KR" altLang="en-US" sz="1000" dirty="0"/>
              <a:t>이상치가 들어오면 오차가 제곱이 되어 이상치에 더 영향을 받는다</a:t>
            </a:r>
            <a:r>
              <a:rPr lang="en-US" altLang="ko-KR" sz="1000" dirty="0"/>
              <a:t>. </a:t>
            </a:r>
          </a:p>
          <a:p>
            <a:pPr>
              <a:lnSpc>
                <a:spcPct val="150000"/>
              </a:lnSpc>
            </a:pPr>
            <a:r>
              <a:rPr lang="ko-KR" altLang="en-US" sz="1000" dirty="0">
                <a:highlight>
                  <a:srgbClr val="FFFF00"/>
                </a:highlight>
              </a:rPr>
              <a:t>이상치가 있는 경우에는 적용하기 힘든 방법론</a:t>
            </a:r>
            <a:endParaRPr lang="en-US" altLang="ko-KR" sz="1000" b="0" i="0" dirty="0">
              <a:solidFill>
                <a:srgbClr val="000000"/>
              </a:solidFill>
              <a:effectLst/>
              <a:highlight>
                <a:srgbClr val="FFFF00"/>
              </a:highlight>
              <a:latin typeface="Noto Sans KR"/>
            </a:endParaRPr>
          </a:p>
        </p:txBody>
      </p:sp>
      <p:sp>
        <p:nvSpPr>
          <p:cNvPr id="8" name="바닥글 개체 틀 7">
            <a:extLst>
              <a:ext uri="{FF2B5EF4-FFF2-40B4-BE49-F238E27FC236}">
                <a16:creationId xmlns:a16="http://schemas.microsoft.com/office/drawing/2014/main" id="{770CA005-1750-41A8-9FD2-F3C7214EF3A5}"/>
              </a:ext>
            </a:extLst>
          </p:cNvPr>
          <p:cNvSpPr>
            <a:spLocks noGrp="1"/>
          </p:cNvSpPr>
          <p:nvPr>
            <p:ph type="ftr" sz="quarter" idx="11"/>
          </p:nvPr>
        </p:nvSpPr>
        <p:spPr/>
        <p:txBody>
          <a:bodyPr/>
          <a:lstStyle/>
          <a:p>
            <a:r>
              <a:rPr lang="en-US" altLang="ko-KR"/>
              <a:t>UBION PBL- FBA</a:t>
            </a:r>
            <a:endParaRPr lang="ko-KR" altLang="en-US"/>
          </a:p>
        </p:txBody>
      </p:sp>
      <p:sp>
        <p:nvSpPr>
          <p:cNvPr id="13" name="슬라이드 번호 개체 틀 12">
            <a:extLst>
              <a:ext uri="{FF2B5EF4-FFF2-40B4-BE49-F238E27FC236}">
                <a16:creationId xmlns:a16="http://schemas.microsoft.com/office/drawing/2014/main" id="{4CC5C40E-D02A-4F5B-8B95-22D7C2D5DF98}"/>
              </a:ext>
            </a:extLst>
          </p:cNvPr>
          <p:cNvSpPr>
            <a:spLocks noGrp="1"/>
          </p:cNvSpPr>
          <p:nvPr>
            <p:ph type="sldNum" sz="quarter" idx="12"/>
          </p:nvPr>
        </p:nvSpPr>
        <p:spPr/>
        <p:txBody>
          <a:bodyPr/>
          <a:lstStyle/>
          <a:p>
            <a:fld id="{DE77BB65-F969-4654-BF30-45C70C1BE112}" type="slidenum">
              <a:rPr lang="ko-KR" altLang="en-US" smtClean="0"/>
              <a:pPr/>
              <a:t>139</a:t>
            </a:fld>
            <a:endParaRPr lang="ko-KR" altLang="en-US"/>
          </a:p>
        </p:txBody>
      </p:sp>
    </p:spTree>
    <p:extLst>
      <p:ext uri="{BB962C8B-B14F-4D97-AF65-F5344CB8AC3E}">
        <p14:creationId xmlns:p14="http://schemas.microsoft.com/office/powerpoint/2010/main" val="950206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14</a:t>
            </a:fld>
            <a:endParaRPr lang="ko-KR" altLang="en-US"/>
          </a:p>
        </p:txBody>
      </p:sp>
      <p:sp>
        <p:nvSpPr>
          <p:cNvPr id="14" name="제목 1">
            <a:extLst>
              <a:ext uri="{FF2B5EF4-FFF2-40B4-BE49-F238E27FC236}">
                <a16:creationId xmlns:a16="http://schemas.microsoft.com/office/drawing/2014/main" id="{9761D154-2258-4D25-8597-BA0EDAE7A036}"/>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사전 준비 </a:t>
            </a:r>
            <a:endParaRPr lang="ko-KR" altLang="en-US" sz="1500" dirty="0"/>
          </a:p>
        </p:txBody>
      </p:sp>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C708BB99-5E58-4917-8D2B-1762EC30FB87}"/>
                  </a:ext>
                </a:extLst>
              </p:cNvPr>
              <p:cNvSpPr/>
              <p:nvPr/>
            </p:nvSpPr>
            <p:spPr>
              <a:xfrm>
                <a:off x="683048" y="1297087"/>
                <a:ext cx="7992888" cy="3757247"/>
              </a:xfrm>
              <a:prstGeom prst="rect">
                <a:avLst/>
              </a:prstGeom>
              <a:ln>
                <a:noFill/>
              </a:ln>
            </p:spPr>
            <p:txBody>
              <a:bodyPr wrap="square">
                <a:spAutoFit/>
              </a:bodyPr>
              <a:lstStyle/>
              <a:p>
                <a:pPr>
                  <a:lnSpc>
                    <a:spcPct val="150000"/>
                  </a:lnSpc>
                </a:pPr>
                <a:r>
                  <a:rPr lang="ko-KR" altLang="en-US" sz="1400" b="1" dirty="0">
                    <a:solidFill>
                      <a:srgbClr val="000000"/>
                    </a:solidFill>
                    <a:latin typeface="Arial" panose="020B0604020202020204" pitchFamily="34" charset="0"/>
                  </a:rPr>
                  <a:t>자유도</a:t>
                </a:r>
                <a:r>
                  <a:rPr lang="en-US" altLang="ko-KR" sz="1400" b="1" dirty="0">
                    <a:solidFill>
                      <a:srgbClr val="000000"/>
                    </a:solidFill>
                    <a:latin typeface="Arial" panose="020B0604020202020204" pitchFamily="34" charset="0"/>
                  </a:rPr>
                  <a:t>(</a:t>
                </a:r>
                <a:r>
                  <a:rPr lang="en-US" altLang="ko-KR" sz="1400" b="1" dirty="0"/>
                  <a:t>degree of freedom : df) </a:t>
                </a:r>
                <a:r>
                  <a:rPr lang="ko-KR" altLang="en-US" sz="1400" b="1" dirty="0"/>
                  <a:t>정의</a:t>
                </a:r>
                <a:endParaRPr lang="en-US" altLang="ko-KR" sz="1400" b="1" dirty="0"/>
              </a:p>
              <a:p>
                <a:pPr>
                  <a:lnSpc>
                    <a:spcPct val="150000"/>
                  </a:lnSpc>
                </a:pPr>
                <a:endParaRPr lang="en-US" altLang="ko-KR" sz="1200" b="1" dirty="0"/>
              </a:p>
              <a:p>
                <a:pPr>
                  <a:lnSpc>
                    <a:spcPct val="150000"/>
                  </a:lnSpc>
                </a:pPr>
                <a:r>
                  <a:rPr lang="ko-KR" altLang="en-US" sz="1200" dirty="0">
                    <a:solidFill>
                      <a:srgbClr val="000000"/>
                    </a:solidFill>
                    <a:latin typeface="Arial" panose="020B0604020202020204" pitchFamily="34" charset="0"/>
                  </a:rPr>
                  <a:t>표본으로 모집단을 </a:t>
                </a:r>
                <a:r>
                  <a:rPr lang="ko-KR" altLang="en-US" sz="1200" dirty="0"/>
                  <a:t>통계적 추정을 할 때 표본자료 중 모집단에 대한 정보를 주는 독립적인 자료의 수</a:t>
                </a:r>
                <a:endParaRPr lang="en-US" altLang="ko-KR" sz="1200" dirty="0"/>
              </a:p>
              <a:p>
                <a:pPr>
                  <a:lnSpc>
                    <a:spcPct val="150000"/>
                  </a:lnSpc>
                </a:pPr>
                <a:r>
                  <a:rPr lang="en-US" altLang="ko-KR" sz="1200" dirty="0"/>
                  <a:t>(</a:t>
                </a:r>
                <a:r>
                  <a:rPr lang="ko-KR" altLang="en-US" sz="1200" dirty="0"/>
                  <a:t>예시</a:t>
                </a:r>
                <a:r>
                  <a:rPr lang="en-US" altLang="ko-KR" sz="1200" dirty="0"/>
                  <a:t>) 10</a:t>
                </a:r>
                <a:r>
                  <a:rPr lang="ko-KR" altLang="en-US" sz="1200" dirty="0"/>
                  <a:t>개의 값으로 이뤄진 표본에서 평균과 </a:t>
                </a:r>
                <a:r>
                  <a:rPr lang="en-US" altLang="ko-KR" sz="1200" dirty="0"/>
                  <a:t>9</a:t>
                </a:r>
                <a:r>
                  <a:rPr lang="ko-KR" altLang="en-US" sz="1200" dirty="0"/>
                  <a:t>개의 값을 알고있는 경우</a:t>
                </a:r>
                <a:br>
                  <a:rPr lang="ko-KR" altLang="en-US" sz="1200" dirty="0"/>
                </a:br>
                <a:r>
                  <a:rPr lang="en-US" altLang="ko-KR" sz="1200" dirty="0">
                    <a:sym typeface="Wingdings" panose="05000000000000000000" pitchFamily="2" charset="2"/>
                  </a:rPr>
                  <a:t> </a:t>
                </a:r>
                <a:r>
                  <a:rPr lang="en-US" altLang="ko-KR" sz="1200" dirty="0"/>
                  <a:t>10</a:t>
                </a:r>
                <a:r>
                  <a:rPr lang="ko-KR" altLang="en-US" sz="1200" dirty="0"/>
                  <a:t>번째 값은 정해 짐</a:t>
                </a:r>
                <a:r>
                  <a:rPr lang="en-US" altLang="ko-KR" sz="1200" dirty="0"/>
                  <a:t>, </a:t>
                </a:r>
                <a:r>
                  <a:rPr lang="ko-KR" altLang="en-US" sz="1200" dirty="0"/>
                  <a:t>결국 자유도는 </a:t>
                </a:r>
                <a:r>
                  <a:rPr lang="en-US" altLang="ko-KR" sz="1200" dirty="0"/>
                  <a:t>n-1, 10-1 = 9</a:t>
                </a:r>
                <a:r>
                  <a:rPr lang="ko-KR" altLang="en-US" sz="1200" dirty="0"/>
                  <a:t>가</a:t>
                </a:r>
                <a:r>
                  <a:rPr lang="en-US" altLang="ko-KR" sz="1200" dirty="0"/>
                  <a:t> </a:t>
                </a:r>
                <a:r>
                  <a:rPr lang="ko-KR" altLang="en-US" sz="1200" dirty="0"/>
                  <a:t>된다</a:t>
                </a:r>
                <a:r>
                  <a:rPr lang="en-US" altLang="ko-KR" sz="1200" dirty="0"/>
                  <a:t>.</a:t>
                </a:r>
              </a:p>
              <a:p>
                <a:pPr>
                  <a:lnSpc>
                    <a:spcPct val="150000"/>
                  </a:lnSpc>
                </a:pPr>
                <a:r>
                  <a:rPr lang="ko-KR" altLang="en-US" sz="1200" dirty="0"/>
                  <a:t>추정해야 할 미지수의 개수를 내가 가진 정보</a:t>
                </a:r>
                <a:r>
                  <a:rPr lang="en-US" altLang="ko-KR" sz="1200" dirty="0"/>
                  <a:t>(n)</a:t>
                </a:r>
                <a:r>
                  <a:rPr lang="ko-KR" altLang="en-US" sz="1200" dirty="0"/>
                  <a:t>의 수에서 뺀 </a:t>
                </a:r>
                <a:r>
                  <a:rPr lang="ko-KR" altLang="en-US" sz="1200" dirty="0" err="1"/>
                  <a:t>값이라고도</a:t>
                </a:r>
                <a:r>
                  <a:rPr lang="en-US" altLang="ko-KR" sz="1200" dirty="0"/>
                  <a:t> </a:t>
                </a:r>
                <a:r>
                  <a:rPr lang="ko-KR" altLang="en-US" sz="1200" dirty="0"/>
                  <a:t>정의 함</a:t>
                </a:r>
                <a:endParaRPr lang="en-US" altLang="ko-KR" sz="1200" dirty="0"/>
              </a:p>
              <a:p>
                <a:pPr>
                  <a:lnSpc>
                    <a:spcPct val="150000"/>
                  </a:lnSpc>
                </a:pPr>
                <a:endParaRPr lang="en-US" altLang="ko-KR" sz="1200" b="1" dirty="0"/>
              </a:p>
              <a:p>
                <a:pPr>
                  <a:lnSpc>
                    <a:spcPct val="150000"/>
                  </a:lnSpc>
                </a:pPr>
                <a:r>
                  <a:rPr lang="ko-KR" altLang="en-US" sz="1400" b="1" dirty="0"/>
                  <a:t>자유도 수</a:t>
                </a:r>
                <a:endParaRPr lang="en-US" altLang="ko-KR" sz="1400" b="1" dirty="0"/>
              </a:p>
              <a:p>
                <a:pPr>
                  <a:lnSpc>
                    <a:spcPct val="150000"/>
                  </a:lnSpc>
                </a:pPr>
                <a:r>
                  <a:rPr lang="en-US" altLang="ko-KR" sz="1200" dirty="0"/>
                  <a:t>1) </a:t>
                </a:r>
                <a:r>
                  <a:rPr lang="ko-KR" altLang="en-US" sz="1200" dirty="0"/>
                  <a:t>단순회귀분석에서의 회귀계수 검정을 위한 </a:t>
                </a:r>
                <a:r>
                  <a:rPr lang="en-US" altLang="ko-KR" sz="1200" dirty="0"/>
                  <a:t>t-</a:t>
                </a:r>
                <a:r>
                  <a:rPr lang="ko-KR" altLang="en-US" sz="1200" dirty="0"/>
                  <a:t>검정의 경우 </a:t>
                </a:r>
                <a:endParaRPr lang="en-US" altLang="ko-KR" sz="1200" dirty="0"/>
              </a:p>
              <a:p>
                <a:pPr>
                  <a:lnSpc>
                    <a:spcPct val="150000"/>
                  </a:lnSpc>
                </a:pPr>
                <a:r>
                  <a:rPr lang="en-US" altLang="ko-KR" sz="1200" dirty="0"/>
                  <a:t>: SSE</a:t>
                </a:r>
                <a:r>
                  <a:rPr lang="ko-KR" altLang="en-US" sz="1200" dirty="0"/>
                  <a:t>는 절편 </a:t>
                </a:r>
                <a14:m>
                  <m:oMath xmlns:m="http://schemas.openxmlformats.org/officeDocument/2006/math">
                    <m:r>
                      <a:rPr lang="ko-KR" altLang="en-US" sz="1200" i="1">
                        <a:latin typeface="Cambria Math" panose="02040503050406030204" pitchFamily="18" charset="0"/>
                      </a:rPr>
                      <m:t>𝛼</m:t>
                    </m:r>
                    <m:r>
                      <a:rPr lang="ko-KR" altLang="en-US" sz="1200" i="1">
                        <a:latin typeface="Cambria Math" panose="02040503050406030204" pitchFamily="18" charset="0"/>
                      </a:rPr>
                      <m:t>와</m:t>
                    </m:r>
                  </m:oMath>
                </a14:m>
                <a:r>
                  <a:rPr lang="ko-KR" altLang="en-US" sz="1200" dirty="0"/>
                  <a:t> 회귀계수</a:t>
                </a:r>
                <a:r>
                  <a:rPr lang="en-US" altLang="ko-KR" sz="1200" dirty="0"/>
                  <a:t>(</a:t>
                </a:r>
                <a:r>
                  <a:rPr lang="ko-KR" altLang="en-US" sz="1200" dirty="0"/>
                  <a:t>기</a:t>
                </a:r>
                <a14:m>
                  <m:oMath xmlns:m="http://schemas.openxmlformats.org/officeDocument/2006/math">
                    <m:r>
                      <a:rPr lang="ko-KR" altLang="en-US" sz="1200" i="1" dirty="0">
                        <a:latin typeface="Cambria Math" panose="02040503050406030204" pitchFamily="18" charset="0"/>
                      </a:rPr>
                      <m:t>울</m:t>
                    </m:r>
                    <m:r>
                      <a:rPr lang="ko-KR" altLang="en-US" sz="1200" i="1" dirty="0" smtClean="0">
                        <a:latin typeface="Cambria Math" panose="02040503050406030204" pitchFamily="18" charset="0"/>
                      </a:rPr>
                      <m:t>기</m:t>
                    </m:r>
                    <m:r>
                      <a:rPr lang="en-US" altLang="ko-KR" sz="1200" b="0" i="1" dirty="0" smtClean="0">
                        <a:latin typeface="Cambria Math" panose="02040503050406030204" pitchFamily="18" charset="0"/>
                      </a:rPr>
                      <m:t>) </m:t>
                    </m:r>
                    <m:r>
                      <a:rPr lang="ko-KR" altLang="en-US" sz="1200" i="1" dirty="0">
                        <a:latin typeface="Cambria Math" panose="02040503050406030204" pitchFamily="18" charset="0"/>
                      </a:rPr>
                      <m:t>𝛽</m:t>
                    </m:r>
                    <m:r>
                      <a:rPr lang="en-US" altLang="ko-KR" sz="1200" i="1" dirty="0">
                        <a:latin typeface="Cambria Math" panose="02040503050406030204" pitchFamily="18" charset="0"/>
                      </a:rPr>
                      <m:t>  </m:t>
                    </m:r>
                  </m:oMath>
                </a14:m>
                <a:r>
                  <a:rPr lang="en-US" altLang="ko-KR" sz="1200" dirty="0"/>
                  <a:t>2</a:t>
                </a:r>
                <a:r>
                  <a:rPr lang="ko-KR" altLang="en-US" sz="1200" dirty="0"/>
                  <a:t>개 값이</a:t>
                </a:r>
                <a:r>
                  <a:rPr lang="en-US" altLang="ko-KR" sz="1200" dirty="0"/>
                  <a:t> </a:t>
                </a:r>
                <a:r>
                  <a:rPr lang="ko-KR" altLang="en-US" sz="1200" dirty="0"/>
                  <a:t>추정되기 때문에 </a:t>
                </a:r>
                <a:r>
                  <a:rPr lang="en-US" altLang="ko-KR" sz="1200" dirty="0"/>
                  <a:t>(n</a:t>
                </a:r>
                <a:r>
                  <a:rPr lang="en-US" altLang="ko-KR" sz="1200" dirty="0">
                    <a:ea typeface="Cambria Math" panose="02040503050406030204" pitchFamily="18" charset="0"/>
                  </a:rPr>
                  <a:t> </a:t>
                </a:r>
                <a14:m>
                  <m:oMath xmlns:m="http://schemas.openxmlformats.org/officeDocument/2006/math">
                    <m:r>
                      <a:rPr lang="en-US" altLang="ko-KR" sz="1200" i="1">
                        <a:latin typeface="Cambria Math" panose="02040503050406030204" pitchFamily="18" charset="0"/>
                        <a:ea typeface="Cambria Math" panose="02040503050406030204" pitchFamily="18" charset="0"/>
                      </a:rPr>
                      <m:t>− </m:t>
                    </m:r>
                  </m:oMath>
                </a14:m>
                <a:r>
                  <a:rPr lang="en-US" altLang="ko-KR" sz="1200" dirty="0"/>
                  <a:t>2) , SSR : 1</a:t>
                </a:r>
                <a:r>
                  <a:rPr lang="ko-KR" altLang="en-US" sz="1200" dirty="0"/>
                  <a:t>개</a:t>
                </a:r>
                <a:r>
                  <a:rPr lang="en-US" altLang="ko-KR" sz="1200" dirty="0"/>
                  <a:t>  </a:t>
                </a:r>
                <a:r>
                  <a:rPr lang="en-US" altLang="ko-KR" sz="1200" dirty="0">
                    <a:sym typeface="Wingdings" panose="05000000000000000000" pitchFamily="2" charset="2"/>
                  </a:rPr>
                  <a:t> </a:t>
                </a:r>
                <a:r>
                  <a:rPr lang="en-US" altLang="ko-KR" sz="1200" dirty="0"/>
                  <a:t>   SST : (n-1)</a:t>
                </a:r>
              </a:p>
              <a:p>
                <a:pPr>
                  <a:lnSpc>
                    <a:spcPct val="150000"/>
                  </a:lnSpc>
                </a:pPr>
                <a:r>
                  <a:rPr lang="en-US" altLang="ko-KR" sz="1200" dirty="0">
                    <a:sym typeface="Wingdings" panose="05000000000000000000" pitchFamily="2" charset="2"/>
                  </a:rPr>
                  <a:t>2)  </a:t>
                </a:r>
                <a:r>
                  <a:rPr lang="ko-KR" altLang="en-US" sz="1200" dirty="0">
                    <a:sym typeface="Wingdings" panose="05000000000000000000" pitchFamily="2" charset="2"/>
                  </a:rPr>
                  <a:t>다중회귀분석에서 </a:t>
                </a:r>
                <a:r>
                  <a:rPr lang="en-US" altLang="ko-KR" sz="1200" dirty="0">
                    <a:sym typeface="Wingdings" panose="05000000000000000000" pitchFamily="2" charset="2"/>
                  </a:rPr>
                  <a:t>:  SSE</a:t>
                </a:r>
                <a:r>
                  <a:rPr lang="ko-KR" altLang="en-US" sz="1200" dirty="0">
                    <a:sym typeface="Wingdings" panose="05000000000000000000" pitchFamily="2" charset="2"/>
                  </a:rPr>
                  <a:t> </a:t>
                </a:r>
                <a:r>
                  <a:rPr lang="en-US" altLang="ko-KR" sz="1200" dirty="0">
                    <a:sym typeface="Wingdings" panose="05000000000000000000" pitchFamily="2" charset="2"/>
                  </a:rPr>
                  <a:t>:</a:t>
                </a:r>
                <a:r>
                  <a:rPr lang="ko-KR" altLang="en-US" sz="1200" dirty="0">
                    <a:sym typeface="Wingdings" panose="05000000000000000000" pitchFamily="2" charset="2"/>
                  </a:rPr>
                  <a:t> 자유도 </a:t>
                </a:r>
                <a:r>
                  <a:rPr lang="en-US" altLang="ko-KR" sz="1200" dirty="0">
                    <a:sym typeface="Wingdings" panose="05000000000000000000" pitchFamily="2" charset="2"/>
                  </a:rPr>
                  <a:t>n- k – 1  ( k : </a:t>
                </a:r>
                <a:r>
                  <a:rPr lang="ko-KR" altLang="en-US" sz="1200" dirty="0">
                    <a:sym typeface="Wingdings" panose="05000000000000000000" pitchFamily="2" charset="2"/>
                  </a:rPr>
                  <a:t>독립변수의</a:t>
                </a:r>
                <a:r>
                  <a:rPr lang="en-US" altLang="ko-KR" sz="1200" dirty="0">
                    <a:sym typeface="Wingdings" panose="05000000000000000000" pitchFamily="2" charset="2"/>
                  </a:rPr>
                  <a:t> </a:t>
                </a:r>
                <a:r>
                  <a:rPr lang="ko-KR" altLang="en-US" sz="1200" dirty="0">
                    <a:sym typeface="Wingdings" panose="05000000000000000000" pitchFamily="2" charset="2"/>
                  </a:rPr>
                  <a:t>개수</a:t>
                </a:r>
                <a:r>
                  <a:rPr lang="en-US" altLang="ko-KR" sz="1200" dirty="0">
                    <a:sym typeface="Wingdings" panose="05000000000000000000" pitchFamily="2" charset="2"/>
                  </a:rPr>
                  <a:t>) , SSR : k</a:t>
                </a:r>
                <a:r>
                  <a:rPr lang="ko-KR" altLang="en-US" sz="1200" dirty="0">
                    <a:sym typeface="Wingdings" panose="05000000000000000000" pitchFamily="2" charset="2"/>
                  </a:rPr>
                  <a:t>개 </a:t>
                </a:r>
                <a:r>
                  <a:rPr lang="en-US" altLang="ko-KR" sz="1200" dirty="0">
                    <a:sym typeface="Wingdings" panose="05000000000000000000" pitchFamily="2" charset="2"/>
                  </a:rPr>
                  <a:t>,  </a:t>
                </a:r>
                <a:r>
                  <a:rPr lang="en-US" altLang="ko-KR" sz="1200" dirty="0"/>
                  <a:t>SST : (n-1)</a:t>
                </a:r>
                <a:endParaRPr lang="en-US" altLang="ko-KR" sz="1200" dirty="0">
                  <a:sym typeface="Wingdings" panose="05000000000000000000" pitchFamily="2" charset="2"/>
                </a:endParaRPr>
              </a:p>
              <a:p>
                <a:pPr>
                  <a:lnSpc>
                    <a:spcPct val="150000"/>
                  </a:lnSpc>
                </a:pPr>
                <a:r>
                  <a:rPr lang="en-US" altLang="ko-KR" sz="1200" dirty="0"/>
                  <a:t>3)  ANOVA(</a:t>
                </a:r>
                <a:r>
                  <a:rPr lang="ko-KR" altLang="en-US" sz="1200" dirty="0"/>
                  <a:t>일원</a:t>
                </a:r>
                <a:r>
                  <a:rPr lang="ko-KR" altLang="en-US" sz="1200" dirty="0">
                    <a:hlinkClick r:id="rId2" tooltip="분산분석">
                      <a:extLst>
                        <a:ext uri="{A12FA001-AC4F-418D-AE19-62706E023703}">
                          <ahyp:hlinkClr xmlns:ahyp="http://schemas.microsoft.com/office/drawing/2018/hyperlinkcolor" val="tx"/>
                        </a:ext>
                      </a:extLst>
                    </a:hlinkClick>
                  </a:rPr>
                  <a:t>분산분석</a:t>
                </a:r>
                <a:r>
                  <a:rPr lang="en-US" altLang="ko-KR" sz="1200" dirty="0"/>
                  <a:t>)</a:t>
                </a:r>
              </a:p>
              <a:p>
                <a:pPr>
                  <a:lnSpc>
                    <a:spcPct val="150000"/>
                  </a:lnSpc>
                </a:pPr>
                <a:r>
                  <a:rPr lang="en-US" altLang="ko-KR" sz="1200" dirty="0"/>
                  <a:t> </a:t>
                </a:r>
                <a:r>
                  <a:rPr lang="ko-KR" altLang="en-US" sz="1200" dirty="0"/>
                  <a:t>그룹간 자유도 </a:t>
                </a:r>
                <a:r>
                  <a:rPr lang="en-US" altLang="ko-KR" sz="1200" dirty="0"/>
                  <a:t>= ( k-1 )  </a:t>
                </a:r>
                <a:r>
                  <a:rPr lang="ko-KR" altLang="en-US" sz="1200" dirty="0"/>
                  <a:t>그룹내 자유도 </a:t>
                </a:r>
                <a:r>
                  <a:rPr lang="en-US" altLang="ko-KR" sz="1200" dirty="0"/>
                  <a:t>= </a:t>
                </a:r>
                <a:r>
                  <a:rPr lang="ko-KR" altLang="en-US" sz="1200" dirty="0"/>
                  <a:t> </a:t>
                </a:r>
                <a:r>
                  <a:rPr lang="en-US" altLang="ko-KR" sz="1200" dirty="0"/>
                  <a:t>( n-k)      </a:t>
                </a:r>
                <a:r>
                  <a:rPr lang="ko-KR" altLang="en-US" sz="1200" dirty="0"/>
                  <a:t>총 자유도 </a:t>
                </a:r>
                <a:r>
                  <a:rPr lang="en-US" altLang="ko-KR" sz="1200" dirty="0"/>
                  <a:t>= (n-1)   n : </a:t>
                </a:r>
                <a:r>
                  <a:rPr lang="ko-KR" altLang="en-US" sz="1200" dirty="0"/>
                  <a:t>표본의 수 </a:t>
                </a:r>
                <a:r>
                  <a:rPr lang="en-US" altLang="ko-KR" sz="1200" dirty="0"/>
                  <a:t>, k : </a:t>
                </a:r>
                <a:r>
                  <a:rPr lang="ko-KR" altLang="en-US" sz="1200" dirty="0"/>
                  <a:t>표본</a:t>
                </a:r>
                <a:r>
                  <a:rPr lang="en-US" altLang="ko-KR" sz="1200" dirty="0"/>
                  <a:t> </a:t>
                </a:r>
                <a:r>
                  <a:rPr lang="ko-KR" altLang="en-US" sz="1200" dirty="0"/>
                  <a:t>평균의 수</a:t>
                </a:r>
              </a:p>
            </p:txBody>
          </p:sp>
        </mc:Choice>
        <mc:Fallback xmlns="">
          <p:sp>
            <p:nvSpPr>
              <p:cNvPr id="18" name="직사각형 17">
                <a:extLst>
                  <a:ext uri="{FF2B5EF4-FFF2-40B4-BE49-F238E27FC236}">
                    <a16:creationId xmlns:a16="http://schemas.microsoft.com/office/drawing/2014/main" id="{C708BB99-5E58-4917-8D2B-1762EC30FB87}"/>
                  </a:ext>
                </a:extLst>
              </p:cNvPr>
              <p:cNvSpPr>
                <a:spLocks noRot="1" noChangeAspect="1" noMove="1" noResize="1" noEditPoints="1" noAdjustHandles="1" noChangeArrowheads="1" noChangeShapeType="1" noTextEdit="1"/>
              </p:cNvSpPr>
              <p:nvPr/>
            </p:nvSpPr>
            <p:spPr>
              <a:xfrm>
                <a:off x="683048" y="1297087"/>
                <a:ext cx="7992888" cy="3757247"/>
              </a:xfrm>
              <a:prstGeom prst="rect">
                <a:avLst/>
              </a:prstGeom>
              <a:blipFill>
                <a:blip r:embed="rId3"/>
                <a:stretch>
                  <a:fillRect l="-229" b="-487"/>
                </a:stretch>
              </a:blipFill>
              <a:ln>
                <a:noFill/>
              </a:ln>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8F1C0497-7AC5-4C67-AF2C-BE1CFC26135A}"/>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35412917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바닥글 개체 틀 1">
            <a:extLst>
              <a:ext uri="{FF2B5EF4-FFF2-40B4-BE49-F238E27FC236}">
                <a16:creationId xmlns:a16="http://schemas.microsoft.com/office/drawing/2014/main" id="{05FFCD20-D7AC-4532-8429-F2F75085AA2F}"/>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05B19435-1492-4C34-971D-C260C95B768D}"/>
              </a:ext>
            </a:extLst>
          </p:cNvPr>
          <p:cNvSpPr>
            <a:spLocks noGrp="1"/>
          </p:cNvSpPr>
          <p:nvPr>
            <p:ph type="sldNum" sz="quarter" idx="12"/>
          </p:nvPr>
        </p:nvSpPr>
        <p:spPr/>
        <p:txBody>
          <a:bodyPr/>
          <a:lstStyle/>
          <a:p>
            <a:fld id="{DE77BB65-F969-4654-BF30-45C70C1BE112}" type="slidenum">
              <a:rPr lang="ko-KR" altLang="en-US" smtClean="0"/>
              <a:pPr/>
              <a:t>140</a:t>
            </a:fld>
            <a:endParaRPr lang="ko-KR" altLang="en-US"/>
          </a:p>
        </p:txBody>
      </p:sp>
      <p:sp>
        <p:nvSpPr>
          <p:cNvPr id="12" name="TextBox 11">
            <a:extLst>
              <a:ext uri="{FF2B5EF4-FFF2-40B4-BE49-F238E27FC236}">
                <a16:creationId xmlns:a16="http://schemas.microsoft.com/office/drawing/2014/main" id="{5FB30981-0622-44FB-AC22-635868E1EE04}"/>
              </a:ext>
            </a:extLst>
          </p:cNvPr>
          <p:cNvSpPr txBox="1"/>
          <p:nvPr/>
        </p:nvSpPr>
        <p:spPr>
          <a:xfrm>
            <a:off x="219491" y="169226"/>
            <a:ext cx="1644641"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기타 회귀분석</a:t>
            </a:r>
          </a:p>
        </p:txBody>
      </p:sp>
      <p:sp>
        <p:nvSpPr>
          <p:cNvPr id="11" name="직사각형 10">
            <a:extLst>
              <a:ext uri="{FF2B5EF4-FFF2-40B4-BE49-F238E27FC236}">
                <a16:creationId xmlns:a16="http://schemas.microsoft.com/office/drawing/2014/main" id="{8D1DC23F-C657-4649-8276-30EB0FACC402}"/>
              </a:ext>
            </a:extLst>
          </p:cNvPr>
          <p:cNvSpPr/>
          <p:nvPr/>
        </p:nvSpPr>
        <p:spPr>
          <a:xfrm>
            <a:off x="3114986" y="207281"/>
            <a:ext cx="2969181" cy="475066"/>
          </a:xfrm>
          <a:prstGeom prst="rect">
            <a:avLst/>
          </a:prstGeom>
        </p:spPr>
        <p:txBody>
          <a:bodyPr wrap="square">
            <a:spAutoFit/>
          </a:bodyPr>
          <a:lstStyle/>
          <a:p>
            <a:pPr algn="just" fontAlgn="base">
              <a:lnSpc>
                <a:spcPct val="160000"/>
              </a:lnSpc>
            </a:pPr>
            <a:r>
              <a:rPr lang="en-US" altLang="ko-KR" kern="0" dirty="0">
                <a:solidFill>
                  <a:srgbClr val="000000"/>
                </a:solidFill>
                <a:latin typeface="+mj-ea"/>
                <a:ea typeface="+mj-ea"/>
              </a:rPr>
              <a:t>Quantile regression</a:t>
            </a:r>
          </a:p>
        </p:txBody>
      </p:sp>
      <p:sp>
        <p:nvSpPr>
          <p:cNvPr id="14" name="직사각형 13">
            <a:extLst>
              <a:ext uri="{FF2B5EF4-FFF2-40B4-BE49-F238E27FC236}">
                <a16:creationId xmlns:a16="http://schemas.microsoft.com/office/drawing/2014/main" id="{58BFA890-DA32-45BE-AA1A-E1F68ED84472}"/>
              </a:ext>
            </a:extLst>
          </p:cNvPr>
          <p:cNvSpPr/>
          <p:nvPr/>
        </p:nvSpPr>
        <p:spPr>
          <a:xfrm>
            <a:off x="642939" y="1114001"/>
            <a:ext cx="7913274" cy="610616"/>
          </a:xfrm>
          <a:prstGeom prst="rect">
            <a:avLst/>
          </a:prstGeom>
          <a:ln>
            <a:solidFill>
              <a:schemeClr val="accent1"/>
            </a:solidFill>
          </a:ln>
        </p:spPr>
        <p:txBody>
          <a:bodyPr wrap="square">
            <a:spAutoFit/>
          </a:bodyPr>
          <a:lstStyle/>
          <a:p>
            <a:pPr marL="171450" indent="-171450" algn="just" fontAlgn="base">
              <a:lnSpc>
                <a:spcPct val="150000"/>
              </a:lnSpc>
              <a:buFont typeface="Arial" panose="020B0604020202020204" pitchFamily="34" charset="0"/>
              <a:buChar char="•"/>
            </a:pPr>
            <a:r>
              <a:rPr lang="ko-KR" altLang="en-US" sz="1200" b="1" kern="0" dirty="0">
                <a:solidFill>
                  <a:srgbClr val="FF0000"/>
                </a:solidFill>
                <a:latin typeface="+mj-ea"/>
                <a:ea typeface="+mj-ea"/>
              </a:rPr>
              <a:t>분위 회귀분석 </a:t>
            </a:r>
            <a:r>
              <a:rPr lang="en-US" altLang="ko-KR" sz="1200" b="1" kern="0" dirty="0">
                <a:solidFill>
                  <a:srgbClr val="FF0000"/>
                </a:solidFill>
                <a:latin typeface="+mj-ea"/>
                <a:ea typeface="+mj-ea"/>
              </a:rPr>
              <a:t>: </a:t>
            </a:r>
            <a:r>
              <a:rPr lang="ko-KR" altLang="en-US" sz="1200" b="1" kern="0" dirty="0">
                <a:solidFill>
                  <a:srgbClr val="FF0000"/>
                </a:solidFill>
                <a:latin typeface="+mj-ea"/>
                <a:ea typeface="+mj-ea"/>
              </a:rPr>
              <a:t>종속변수의 조건부 </a:t>
            </a:r>
            <a:r>
              <a:rPr lang="ko-KR" altLang="en-US" sz="1200" b="1" kern="0" dirty="0" err="1">
                <a:solidFill>
                  <a:srgbClr val="FF0000"/>
                </a:solidFill>
                <a:latin typeface="+mj-ea"/>
                <a:ea typeface="+mj-ea"/>
              </a:rPr>
              <a:t>분위수</a:t>
            </a:r>
            <a:r>
              <a:rPr lang="ko-KR" altLang="en-US" sz="1200" b="1" kern="0" dirty="0">
                <a:solidFill>
                  <a:srgbClr val="FF0000"/>
                </a:solidFill>
                <a:latin typeface="+mj-ea"/>
                <a:ea typeface="+mj-ea"/>
              </a:rPr>
              <a:t> 값을 추정</a:t>
            </a:r>
          </a:p>
          <a:p>
            <a:pPr marL="171450" indent="-171450" algn="just" fontAlgn="base">
              <a:lnSpc>
                <a:spcPct val="150000"/>
              </a:lnSpc>
              <a:buFont typeface="Arial" panose="020B0604020202020204" pitchFamily="34" charset="0"/>
              <a:buChar char="•"/>
            </a:pPr>
            <a:r>
              <a:rPr lang="ko-KR" altLang="en-US" sz="1200" b="1" kern="0" dirty="0">
                <a:solidFill>
                  <a:srgbClr val="000000"/>
                </a:solidFill>
                <a:latin typeface="+mj-ea"/>
                <a:ea typeface="+mj-ea"/>
              </a:rPr>
              <a:t>선형 회귀분석 </a:t>
            </a:r>
            <a:r>
              <a:rPr lang="en-US" altLang="ko-KR" sz="1200" kern="0" dirty="0">
                <a:solidFill>
                  <a:srgbClr val="000000"/>
                </a:solidFill>
                <a:latin typeface="+mj-ea"/>
                <a:ea typeface="+mj-ea"/>
              </a:rPr>
              <a:t>: </a:t>
            </a:r>
            <a:r>
              <a:rPr lang="ko-KR" altLang="en-US" sz="1200" kern="0" dirty="0" err="1">
                <a:solidFill>
                  <a:srgbClr val="000000"/>
                </a:solidFill>
                <a:latin typeface="+mj-ea"/>
                <a:ea typeface="+mj-ea"/>
              </a:rPr>
              <a:t>최소제곱</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자승</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법을 이용하여 설명변수에 따른 </a:t>
            </a:r>
            <a:r>
              <a:rPr lang="ko-KR" altLang="en-US" sz="1200" b="1" kern="0" dirty="0">
                <a:solidFill>
                  <a:srgbClr val="000000"/>
                </a:solidFill>
                <a:latin typeface="+mj-ea"/>
                <a:ea typeface="+mj-ea"/>
              </a:rPr>
              <a:t>종속변수의 조건부 평균을 추정</a:t>
            </a:r>
            <a:endParaRPr lang="ko-KR" altLang="en-US" sz="1200" b="1" kern="0" dirty="0">
              <a:solidFill>
                <a:srgbClr val="000000"/>
              </a:solidFill>
              <a:highlight>
                <a:srgbClr val="FFFF00"/>
              </a:highlight>
              <a:latin typeface="+mj-ea"/>
              <a:ea typeface="+mj-ea"/>
            </a:endParaRPr>
          </a:p>
        </p:txBody>
      </p:sp>
      <p:sp>
        <p:nvSpPr>
          <p:cNvPr id="15" name="직사각형 14">
            <a:extLst>
              <a:ext uri="{FF2B5EF4-FFF2-40B4-BE49-F238E27FC236}">
                <a16:creationId xmlns:a16="http://schemas.microsoft.com/office/drawing/2014/main" id="{27BEB817-8D40-4771-BC00-0565F377EA5D}"/>
              </a:ext>
            </a:extLst>
          </p:cNvPr>
          <p:cNvSpPr/>
          <p:nvPr/>
        </p:nvSpPr>
        <p:spPr>
          <a:xfrm>
            <a:off x="668579" y="4515324"/>
            <a:ext cx="5338700" cy="1075294"/>
          </a:xfrm>
          <a:prstGeom prst="rect">
            <a:avLst/>
          </a:prstGeom>
          <a:ln>
            <a:solidFill>
              <a:schemeClr val="accent1"/>
            </a:solidFill>
          </a:ln>
        </p:spPr>
        <p:txBody>
          <a:bodyPr wrap="square">
            <a:spAutoFit/>
          </a:bodyPr>
          <a:lstStyle/>
          <a:p>
            <a:pPr marL="171450" indent="-171450" algn="just" fontAlgn="base">
              <a:lnSpc>
                <a:spcPct val="150000"/>
              </a:lnSpc>
              <a:buFont typeface="Arial" panose="020B0604020202020204" pitchFamily="34" charset="0"/>
              <a:buChar char="•"/>
            </a:pPr>
            <a:r>
              <a:rPr lang="ko-KR" altLang="en-US" sz="1100" kern="0" dirty="0" err="1">
                <a:solidFill>
                  <a:srgbClr val="000000"/>
                </a:solidFill>
                <a:latin typeface="+mj-ea"/>
                <a:ea typeface="+mj-ea"/>
              </a:rPr>
              <a:t>중위수</a:t>
            </a:r>
            <a:r>
              <a:rPr lang="en-US" altLang="ko-KR" sz="1100" kern="0" dirty="0">
                <a:solidFill>
                  <a:srgbClr val="000000"/>
                </a:solidFill>
                <a:latin typeface="+mj-ea"/>
                <a:ea typeface="+mj-ea"/>
              </a:rPr>
              <a:t>. </a:t>
            </a:r>
            <a:r>
              <a:rPr lang="ko-KR" altLang="en-US" sz="1100" kern="0" dirty="0">
                <a:solidFill>
                  <a:srgbClr val="000000"/>
                </a:solidFill>
                <a:latin typeface="+mj-ea"/>
                <a:ea typeface="+mj-ea"/>
              </a:rPr>
              <a:t>혹은 </a:t>
            </a:r>
            <a:r>
              <a:rPr lang="ko-KR" altLang="en-US" sz="1100" kern="0" dirty="0" err="1">
                <a:solidFill>
                  <a:srgbClr val="000000"/>
                </a:solidFill>
                <a:latin typeface="+mj-ea"/>
                <a:ea typeface="+mj-ea"/>
              </a:rPr>
              <a:t>분위수</a:t>
            </a:r>
            <a:r>
              <a:rPr lang="ko-KR" altLang="en-US" sz="1100" kern="0" dirty="0">
                <a:solidFill>
                  <a:srgbClr val="000000"/>
                </a:solidFill>
                <a:latin typeface="+mj-ea"/>
                <a:ea typeface="+mj-ea"/>
              </a:rPr>
              <a:t> 값을 예측하고 싶을 때</a:t>
            </a:r>
          </a:p>
          <a:p>
            <a:pPr marL="171450" indent="-171450" algn="just" fontAlgn="base">
              <a:lnSpc>
                <a:spcPct val="150000"/>
              </a:lnSpc>
              <a:buFont typeface="Arial" panose="020B0604020202020204" pitchFamily="34" charset="0"/>
              <a:buChar char="•"/>
            </a:pPr>
            <a:r>
              <a:rPr lang="ko-KR" altLang="en-US" sz="1100" kern="0" dirty="0">
                <a:solidFill>
                  <a:srgbClr val="000000"/>
                </a:solidFill>
                <a:latin typeface="+mj-ea"/>
                <a:ea typeface="+mj-ea"/>
              </a:rPr>
              <a:t>선형 회귀의 가정 </a:t>
            </a:r>
            <a:r>
              <a:rPr lang="ko-KR" altLang="en-US" sz="1100" kern="0" dirty="0" err="1">
                <a:solidFill>
                  <a:srgbClr val="000000"/>
                </a:solidFill>
                <a:latin typeface="+mj-ea"/>
                <a:ea typeface="+mj-ea"/>
              </a:rPr>
              <a:t>위배시</a:t>
            </a:r>
            <a:r>
              <a:rPr lang="ko-KR" altLang="en-US" sz="1100" kern="0" dirty="0">
                <a:solidFill>
                  <a:srgbClr val="000000"/>
                </a:solidFill>
                <a:latin typeface="+mj-ea"/>
                <a:ea typeface="+mj-ea"/>
              </a:rPr>
              <a:t> </a:t>
            </a:r>
            <a:r>
              <a:rPr lang="en-US" altLang="ko-KR" sz="1100" kern="0" dirty="0">
                <a:solidFill>
                  <a:srgbClr val="000000"/>
                </a:solidFill>
                <a:latin typeface="+mj-ea"/>
                <a:ea typeface="+mj-ea"/>
              </a:rPr>
              <a:t>(</a:t>
            </a:r>
            <a:r>
              <a:rPr lang="ko-KR" altLang="en-US" sz="1100" kern="0" dirty="0">
                <a:solidFill>
                  <a:srgbClr val="000000"/>
                </a:solidFill>
                <a:latin typeface="+mj-ea"/>
                <a:ea typeface="+mj-ea"/>
              </a:rPr>
              <a:t>정규성을 만족하지 않을 때</a:t>
            </a:r>
            <a:r>
              <a:rPr lang="en-US" altLang="ko-KR" sz="1100" kern="0" dirty="0">
                <a:solidFill>
                  <a:srgbClr val="000000"/>
                </a:solidFill>
                <a:latin typeface="+mj-ea"/>
                <a:ea typeface="+mj-ea"/>
              </a:rPr>
              <a:t>)</a:t>
            </a:r>
            <a:endParaRPr lang="ko-KR" altLang="en-US" sz="1100" kern="0" dirty="0">
              <a:solidFill>
                <a:srgbClr val="000000"/>
              </a:solidFill>
              <a:latin typeface="+mj-ea"/>
              <a:ea typeface="+mj-ea"/>
            </a:endParaRPr>
          </a:p>
          <a:p>
            <a:pPr marL="171450" indent="-171450" algn="just" fontAlgn="base">
              <a:lnSpc>
                <a:spcPct val="150000"/>
              </a:lnSpc>
              <a:buFont typeface="Arial" panose="020B0604020202020204" pitchFamily="34" charset="0"/>
              <a:buChar char="•"/>
            </a:pPr>
            <a:r>
              <a:rPr lang="ko-KR" altLang="en-US" sz="1100" kern="0" dirty="0">
                <a:solidFill>
                  <a:srgbClr val="000000"/>
                </a:solidFill>
                <a:latin typeface="+mj-ea"/>
                <a:ea typeface="+mj-ea"/>
              </a:rPr>
              <a:t>이상치가 존재할 때</a:t>
            </a:r>
          </a:p>
          <a:p>
            <a:pPr marL="171450" indent="-171450" algn="just" fontAlgn="base">
              <a:lnSpc>
                <a:spcPct val="150000"/>
              </a:lnSpc>
              <a:buFont typeface="Arial" panose="020B0604020202020204" pitchFamily="34" charset="0"/>
              <a:buChar char="•"/>
            </a:pPr>
            <a:r>
              <a:rPr lang="ko-KR" altLang="en-US" sz="1100" kern="0" dirty="0">
                <a:solidFill>
                  <a:srgbClr val="000000"/>
                </a:solidFill>
                <a:latin typeface="+mj-ea"/>
                <a:ea typeface="+mj-ea"/>
              </a:rPr>
              <a:t>결과 변수 증가에 따른 오차의 분산도 커질 때</a:t>
            </a:r>
          </a:p>
        </p:txBody>
      </p:sp>
      <p:sp>
        <p:nvSpPr>
          <p:cNvPr id="6" name="직사각형 5">
            <a:extLst>
              <a:ext uri="{FF2B5EF4-FFF2-40B4-BE49-F238E27FC236}">
                <a16:creationId xmlns:a16="http://schemas.microsoft.com/office/drawing/2014/main" id="{7EBA855F-785F-4BBA-B957-945FD28C7BFE}"/>
              </a:ext>
            </a:extLst>
          </p:cNvPr>
          <p:cNvSpPr/>
          <p:nvPr/>
        </p:nvSpPr>
        <p:spPr>
          <a:xfrm>
            <a:off x="624331" y="4082354"/>
            <a:ext cx="2279791" cy="307777"/>
          </a:xfrm>
          <a:prstGeom prst="rect">
            <a:avLst/>
          </a:prstGeom>
        </p:spPr>
        <p:txBody>
          <a:bodyPr wrap="none">
            <a:spAutoFit/>
          </a:bodyPr>
          <a:lstStyle/>
          <a:p>
            <a:pPr algn="just" fontAlgn="base"/>
            <a:r>
              <a:rPr lang="en-US" altLang="ko-KR" sz="1400" b="1" kern="0" dirty="0">
                <a:solidFill>
                  <a:srgbClr val="000000"/>
                </a:solidFill>
                <a:latin typeface="+mj-ea"/>
              </a:rPr>
              <a:t>Quantile regression </a:t>
            </a:r>
            <a:r>
              <a:rPr lang="ko-KR" altLang="en-US" sz="1400" b="1" kern="0" dirty="0">
                <a:solidFill>
                  <a:srgbClr val="000000"/>
                </a:solidFill>
                <a:latin typeface="+mj-ea"/>
              </a:rPr>
              <a:t>사용</a:t>
            </a:r>
          </a:p>
        </p:txBody>
      </p:sp>
      <p:sp>
        <p:nvSpPr>
          <p:cNvPr id="8" name="직사각형 7">
            <a:extLst>
              <a:ext uri="{FF2B5EF4-FFF2-40B4-BE49-F238E27FC236}">
                <a16:creationId xmlns:a16="http://schemas.microsoft.com/office/drawing/2014/main" id="{0C24317A-55D3-42AC-B1CD-AEB4D5098869}"/>
              </a:ext>
            </a:extLst>
          </p:cNvPr>
          <p:cNvSpPr/>
          <p:nvPr/>
        </p:nvSpPr>
        <p:spPr>
          <a:xfrm>
            <a:off x="681100" y="2367051"/>
            <a:ext cx="7913275" cy="1443600"/>
          </a:xfrm>
          <a:prstGeom prst="rect">
            <a:avLst/>
          </a:prstGeom>
          <a:ln>
            <a:solidFill>
              <a:schemeClr val="tx2">
                <a:lumMod val="40000"/>
                <a:lumOff val="60000"/>
              </a:schemeClr>
            </a:solidFill>
          </a:ln>
        </p:spPr>
        <p:txBody>
          <a:bodyPr wrap="square">
            <a:spAutoFit/>
          </a:bodyPr>
          <a:lstStyle/>
          <a:p>
            <a:pPr marL="171450" indent="-171450" algn="just" fontAlgn="base">
              <a:lnSpc>
                <a:spcPct val="150000"/>
              </a:lnSpc>
              <a:buFont typeface="Arial" panose="020B0604020202020204" pitchFamily="34" charset="0"/>
              <a:buChar char="•"/>
            </a:pPr>
            <a:r>
              <a:rPr lang="ko-KR" altLang="en-US" sz="1200" kern="0" dirty="0">
                <a:solidFill>
                  <a:srgbClr val="000000"/>
                </a:solidFill>
                <a:latin typeface="+mj-ea"/>
              </a:rPr>
              <a:t>분위 회귀분석은 선형 회귀분석의 조건이 충족되지 않는 경우</a:t>
            </a:r>
            <a:r>
              <a:rPr lang="en-US" altLang="ko-KR" sz="1200" kern="0" dirty="0">
                <a:solidFill>
                  <a:srgbClr val="000000"/>
                </a:solidFill>
                <a:latin typeface="+mj-ea"/>
              </a:rPr>
              <a:t>(</a:t>
            </a:r>
            <a:r>
              <a:rPr lang="ko-KR" altLang="en-US" sz="1200" kern="0" dirty="0">
                <a:solidFill>
                  <a:srgbClr val="000000"/>
                </a:solidFill>
                <a:latin typeface="+mj-ea"/>
              </a:rPr>
              <a:t>정규성 가정</a:t>
            </a:r>
            <a:r>
              <a:rPr lang="en-US" altLang="ko-KR" sz="1200" kern="0" dirty="0">
                <a:solidFill>
                  <a:srgbClr val="000000"/>
                </a:solidFill>
                <a:latin typeface="+mj-ea"/>
              </a:rPr>
              <a:t>) </a:t>
            </a:r>
            <a:r>
              <a:rPr lang="ko-KR" altLang="en-US" sz="1200" kern="0" dirty="0">
                <a:solidFill>
                  <a:srgbClr val="000000"/>
                </a:solidFill>
                <a:latin typeface="+mj-ea"/>
              </a:rPr>
              <a:t>사용할 수 있는 선형 회귀분석 대안</a:t>
            </a:r>
          </a:p>
          <a:p>
            <a:pPr marL="171450" indent="-171450" algn="just" fontAlgn="base">
              <a:lnSpc>
                <a:spcPct val="150000"/>
              </a:lnSpc>
              <a:buFont typeface="Arial" panose="020B0604020202020204" pitchFamily="34" charset="0"/>
              <a:buChar char="•"/>
            </a:pPr>
            <a:r>
              <a:rPr lang="ko-KR" altLang="en-US" sz="1200" kern="0" dirty="0">
                <a:solidFill>
                  <a:srgbClr val="000000"/>
                </a:solidFill>
                <a:latin typeface="+mj-ea"/>
              </a:rPr>
              <a:t>분위 회귀분석에서는 데이터 평균 외부의 변수 관계를 이해할 수 있으므로 비정규 분포를 따르고 예측 변수와 비선형 관계를 갖는 결과를 이해하는 데 유용</a:t>
            </a:r>
            <a:endParaRPr lang="en-US" altLang="ko-KR" sz="1200" kern="0" dirty="0">
              <a:solidFill>
                <a:srgbClr val="000000"/>
              </a:solidFill>
              <a:latin typeface="+mj-ea"/>
            </a:endParaRPr>
          </a:p>
          <a:p>
            <a:pPr marL="171450" indent="-171450" algn="just" fontAlgn="base">
              <a:lnSpc>
                <a:spcPct val="150000"/>
              </a:lnSpc>
              <a:buFont typeface="Arial" panose="020B0604020202020204" pitchFamily="34" charset="0"/>
              <a:buChar char="•"/>
            </a:pPr>
            <a:r>
              <a:rPr lang="ko-KR" altLang="en-US" sz="1200" b="1" i="1" kern="0" dirty="0">
                <a:solidFill>
                  <a:srgbClr val="000000"/>
                </a:solidFill>
                <a:highlight>
                  <a:srgbClr val="FFFF00"/>
                </a:highlight>
                <a:latin typeface="+mj-ea"/>
              </a:rPr>
              <a:t>증권시장 분석에 많이 활용</a:t>
            </a:r>
            <a:endParaRPr lang="en-US" altLang="ko-KR" sz="1200" b="1" i="1" kern="0" dirty="0">
              <a:solidFill>
                <a:srgbClr val="000000"/>
              </a:solidFill>
              <a:highlight>
                <a:srgbClr val="FFFF00"/>
              </a:highlight>
              <a:latin typeface="+mj-ea"/>
            </a:endParaRPr>
          </a:p>
          <a:p>
            <a:pPr marL="171450" indent="-171450" algn="just" fontAlgn="base">
              <a:lnSpc>
                <a:spcPct val="150000"/>
              </a:lnSpc>
              <a:buFont typeface="Arial" panose="020B0604020202020204" pitchFamily="34" charset="0"/>
              <a:buChar char="•"/>
            </a:pPr>
            <a:r>
              <a:rPr lang="ko-KR" altLang="en-US" sz="1200" kern="0" dirty="0">
                <a:solidFill>
                  <a:srgbClr val="000000"/>
                </a:solidFill>
                <a:highlight>
                  <a:srgbClr val="FFFF00"/>
                </a:highlight>
                <a:latin typeface="+mj-ea"/>
              </a:rPr>
              <a:t>계량경제학에서 사용</a:t>
            </a:r>
            <a:endParaRPr lang="ko-KR" altLang="en-US" sz="1200" dirty="0"/>
          </a:p>
        </p:txBody>
      </p:sp>
      <p:sp>
        <p:nvSpPr>
          <p:cNvPr id="9" name="TextBox 8">
            <a:extLst>
              <a:ext uri="{FF2B5EF4-FFF2-40B4-BE49-F238E27FC236}">
                <a16:creationId xmlns:a16="http://schemas.microsoft.com/office/drawing/2014/main" id="{AEA6893D-5A18-430E-B64E-98B28BF979EE}"/>
              </a:ext>
            </a:extLst>
          </p:cNvPr>
          <p:cNvSpPr txBox="1"/>
          <p:nvPr/>
        </p:nvSpPr>
        <p:spPr>
          <a:xfrm>
            <a:off x="642939" y="2020816"/>
            <a:ext cx="3376771" cy="307777"/>
          </a:xfrm>
          <a:prstGeom prst="rect">
            <a:avLst/>
          </a:prstGeom>
          <a:noFill/>
        </p:spPr>
        <p:txBody>
          <a:bodyPr wrap="square" rtlCol="0">
            <a:spAutoFit/>
          </a:bodyPr>
          <a:lstStyle/>
          <a:p>
            <a:r>
              <a:rPr lang="ko-KR" altLang="en-US" sz="1400" b="1" dirty="0"/>
              <a:t>선형회귀분석 대안으로 활용</a:t>
            </a:r>
          </a:p>
        </p:txBody>
      </p:sp>
    </p:spTree>
    <p:extLst>
      <p:ext uri="{BB962C8B-B14F-4D97-AF65-F5344CB8AC3E}">
        <p14:creationId xmlns:p14="http://schemas.microsoft.com/office/powerpoint/2010/main" val="20161616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바닥글 개체 틀 1">
            <a:extLst>
              <a:ext uri="{FF2B5EF4-FFF2-40B4-BE49-F238E27FC236}">
                <a16:creationId xmlns:a16="http://schemas.microsoft.com/office/drawing/2014/main" id="{05FFCD20-D7AC-4532-8429-F2F75085AA2F}"/>
              </a:ext>
            </a:extLst>
          </p:cNvPr>
          <p:cNvSpPr>
            <a:spLocks noGrp="1"/>
          </p:cNvSpPr>
          <p:nvPr>
            <p:ph type="ftr" sz="quarter" idx="11"/>
          </p:nvPr>
        </p:nvSpPr>
        <p:spPr/>
        <p:txBody>
          <a:bodyPr/>
          <a:lstStyle/>
          <a:p>
            <a:r>
              <a:rPr lang="en-US" altLang="ko-KR" dirty="0"/>
              <a:t>UBION PBL- FBA</a:t>
            </a:r>
            <a:endParaRPr lang="ko-KR" altLang="en-US" dirty="0"/>
          </a:p>
        </p:txBody>
      </p:sp>
      <p:sp>
        <p:nvSpPr>
          <p:cNvPr id="3" name="슬라이드 번호 개체 틀 2">
            <a:extLst>
              <a:ext uri="{FF2B5EF4-FFF2-40B4-BE49-F238E27FC236}">
                <a16:creationId xmlns:a16="http://schemas.microsoft.com/office/drawing/2014/main" id="{05B19435-1492-4C34-971D-C260C95B768D}"/>
              </a:ext>
            </a:extLst>
          </p:cNvPr>
          <p:cNvSpPr>
            <a:spLocks noGrp="1"/>
          </p:cNvSpPr>
          <p:nvPr>
            <p:ph type="sldNum" sz="quarter" idx="12"/>
          </p:nvPr>
        </p:nvSpPr>
        <p:spPr/>
        <p:txBody>
          <a:bodyPr/>
          <a:lstStyle/>
          <a:p>
            <a:fld id="{DE77BB65-F969-4654-BF30-45C70C1BE112}" type="slidenum">
              <a:rPr lang="ko-KR" altLang="en-US" smtClean="0"/>
              <a:pPr/>
              <a:t>141</a:t>
            </a:fld>
            <a:endParaRPr lang="ko-KR" altLang="en-US"/>
          </a:p>
        </p:txBody>
      </p:sp>
      <p:sp>
        <p:nvSpPr>
          <p:cNvPr id="11" name="직사각형 10">
            <a:extLst>
              <a:ext uri="{FF2B5EF4-FFF2-40B4-BE49-F238E27FC236}">
                <a16:creationId xmlns:a16="http://schemas.microsoft.com/office/drawing/2014/main" id="{8D1DC23F-C657-4649-8276-30EB0FACC402}"/>
              </a:ext>
            </a:extLst>
          </p:cNvPr>
          <p:cNvSpPr/>
          <p:nvPr/>
        </p:nvSpPr>
        <p:spPr>
          <a:xfrm>
            <a:off x="3212770" y="207281"/>
            <a:ext cx="2222083" cy="475066"/>
          </a:xfrm>
          <a:prstGeom prst="rect">
            <a:avLst/>
          </a:prstGeom>
        </p:spPr>
        <p:txBody>
          <a:bodyPr wrap="none">
            <a:spAutoFit/>
          </a:bodyPr>
          <a:lstStyle/>
          <a:p>
            <a:pPr algn="just" fontAlgn="base">
              <a:lnSpc>
                <a:spcPct val="160000"/>
              </a:lnSpc>
            </a:pPr>
            <a:r>
              <a:rPr lang="en-US" altLang="ko-KR" kern="0" dirty="0">
                <a:solidFill>
                  <a:srgbClr val="000000"/>
                </a:solidFill>
                <a:latin typeface="+mj-ea"/>
                <a:ea typeface="+mj-ea"/>
              </a:rPr>
              <a:t>Quantile regression</a:t>
            </a:r>
          </a:p>
        </p:txBody>
      </p:sp>
      <p:sp>
        <p:nvSpPr>
          <p:cNvPr id="6" name="직사각형 5">
            <a:extLst>
              <a:ext uri="{FF2B5EF4-FFF2-40B4-BE49-F238E27FC236}">
                <a16:creationId xmlns:a16="http://schemas.microsoft.com/office/drawing/2014/main" id="{BFCFA89D-93B9-4D26-BA44-253B76B4BC2B}"/>
              </a:ext>
            </a:extLst>
          </p:cNvPr>
          <p:cNvSpPr/>
          <p:nvPr/>
        </p:nvSpPr>
        <p:spPr>
          <a:xfrm>
            <a:off x="807619" y="4577762"/>
            <a:ext cx="8300739" cy="349326"/>
          </a:xfrm>
          <a:prstGeom prst="rect">
            <a:avLst/>
          </a:prstGeom>
        </p:spPr>
        <p:txBody>
          <a:bodyPr wrap="square">
            <a:spAutoFit/>
          </a:bodyPr>
          <a:lstStyle/>
          <a:p>
            <a:pPr algn="just" fontAlgn="base">
              <a:lnSpc>
                <a:spcPct val="160000"/>
              </a:lnSpc>
            </a:pPr>
            <a:r>
              <a:rPr lang="en-US" altLang="ko-KR" sz="1200" kern="0" dirty="0">
                <a:solidFill>
                  <a:srgbClr val="000000"/>
                </a:solidFill>
                <a:latin typeface="함초롬바탕" panose="02030504000101010101" pitchFamily="18" charset="-127"/>
              </a:rPr>
              <a:t>https://www.statsmodels.org/devel/examples/notebooks/generated/quantile_regression.html</a:t>
            </a:r>
            <a:endParaRPr lang="en-US" altLang="ko-KR" sz="1200" kern="0" dirty="0">
              <a:solidFill>
                <a:srgbClr val="000000"/>
              </a:solidFill>
            </a:endParaRPr>
          </a:p>
        </p:txBody>
      </p:sp>
      <p:sp>
        <p:nvSpPr>
          <p:cNvPr id="8" name="직사각형 7">
            <a:extLst>
              <a:ext uri="{FF2B5EF4-FFF2-40B4-BE49-F238E27FC236}">
                <a16:creationId xmlns:a16="http://schemas.microsoft.com/office/drawing/2014/main" id="{0DE6AF59-D6BA-4A98-A56A-1D25C4D68064}"/>
              </a:ext>
            </a:extLst>
          </p:cNvPr>
          <p:cNvSpPr/>
          <p:nvPr/>
        </p:nvSpPr>
        <p:spPr>
          <a:xfrm>
            <a:off x="700707" y="969096"/>
            <a:ext cx="7888993" cy="392415"/>
          </a:xfrm>
          <a:prstGeom prst="rect">
            <a:avLst/>
          </a:prstGeom>
        </p:spPr>
        <p:txBody>
          <a:bodyPr wrap="square">
            <a:spAutoFit/>
          </a:bodyPr>
          <a:lstStyle/>
          <a:p>
            <a:pPr algn="just" fontAlgn="base" latinLnBrk="0">
              <a:lnSpc>
                <a:spcPct val="160000"/>
              </a:lnSpc>
            </a:pPr>
            <a:r>
              <a:rPr lang="en-US" altLang="ko-KR" sz="1400" kern="100" dirty="0">
                <a:solidFill>
                  <a:srgbClr val="000000"/>
                </a:solidFill>
                <a:latin typeface="맑은 고딕" panose="020B0503020000020004" pitchFamily="50" charset="-127"/>
              </a:rPr>
              <a:t>Quantile Regression Model Equation for the </a:t>
            </a:r>
            <a:r>
              <a:rPr lang="en-US" altLang="ko-KR" sz="1400" kern="100" dirty="0" err="1">
                <a:solidFill>
                  <a:srgbClr val="000000"/>
                </a:solidFill>
                <a:ea typeface="맑은 고딕" panose="020B0503020000020004" pitchFamily="50" charset="-127"/>
              </a:rPr>
              <a:t>τ</a:t>
            </a:r>
            <a:r>
              <a:rPr lang="en-US" altLang="ko-KR" sz="1400" kern="0" dirty="0" err="1">
                <a:solidFill>
                  <a:srgbClr val="000000"/>
                </a:solidFill>
                <a:latin typeface="맑은 고딕" panose="020B0503020000020004" pitchFamily="50" charset="-127"/>
              </a:rPr>
              <a:t>th</a:t>
            </a:r>
            <a:r>
              <a:rPr lang="en-US" altLang="ko-KR" sz="1400" kern="0" dirty="0">
                <a:solidFill>
                  <a:srgbClr val="000000"/>
                </a:solidFill>
                <a:latin typeface="맑은 고딕" panose="020B0503020000020004" pitchFamily="50" charset="-127"/>
              </a:rPr>
              <a:t> quantile :</a:t>
            </a:r>
            <a:endParaRPr lang="en-US" altLang="ko-KR" sz="1400" kern="0" dirty="0">
              <a:solidFill>
                <a:srgbClr val="000000"/>
              </a:solidFill>
            </a:endParaRPr>
          </a:p>
        </p:txBody>
      </p:sp>
      <p:sp>
        <p:nvSpPr>
          <p:cNvPr id="9" name="Rectangle 2">
            <a:extLst>
              <a:ext uri="{FF2B5EF4-FFF2-40B4-BE49-F238E27FC236}">
                <a16:creationId xmlns:a16="http://schemas.microsoft.com/office/drawing/2014/main" id="{15C36572-1930-4308-8C12-A66E98ECE2C2}"/>
              </a:ext>
            </a:extLst>
          </p:cNvPr>
          <p:cNvSpPr>
            <a:spLocks noChangeArrowheads="1"/>
          </p:cNvSpPr>
          <p:nvPr/>
        </p:nvSpPr>
        <p:spPr bwMode="auto">
          <a:xfrm>
            <a:off x="715455" y="137993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0" name="직사각형 9">
            <a:extLst>
              <a:ext uri="{FF2B5EF4-FFF2-40B4-BE49-F238E27FC236}">
                <a16:creationId xmlns:a16="http://schemas.microsoft.com/office/drawing/2014/main" id="{BC3F0E98-4A74-4A45-93AB-C23D638647FB}"/>
              </a:ext>
            </a:extLst>
          </p:cNvPr>
          <p:cNvSpPr/>
          <p:nvPr/>
        </p:nvSpPr>
        <p:spPr>
          <a:xfrm>
            <a:off x="715455" y="2132214"/>
            <a:ext cx="8161679" cy="328103"/>
          </a:xfrm>
          <a:prstGeom prst="rect">
            <a:avLst/>
          </a:prstGeom>
        </p:spPr>
        <p:txBody>
          <a:bodyPr wrap="square">
            <a:spAutoFit/>
          </a:bodyPr>
          <a:lstStyle/>
          <a:p>
            <a:pPr algn="just" fontAlgn="base">
              <a:lnSpc>
                <a:spcPct val="160000"/>
              </a:lnSpc>
            </a:pPr>
            <a:r>
              <a:rPr lang="en-US" altLang="ko-KR" sz="1100" kern="0" dirty="0">
                <a:solidFill>
                  <a:srgbClr val="000000"/>
                </a:solidFill>
                <a:latin typeface="+mj-ea"/>
                <a:ea typeface="+mj-ea"/>
                <a:sym typeface="Wingdings" panose="05000000000000000000" pitchFamily="2" charset="2"/>
              </a:rPr>
              <a:t> </a:t>
            </a:r>
            <a:r>
              <a:rPr lang="ko-KR" altLang="en-US" sz="1100" kern="0" dirty="0">
                <a:solidFill>
                  <a:srgbClr val="000000"/>
                </a:solidFill>
                <a:latin typeface="+mj-ea"/>
                <a:ea typeface="+mj-ea"/>
              </a:rPr>
              <a:t>최적의 </a:t>
            </a:r>
            <a:r>
              <a:rPr lang="ko-KR" altLang="en-US" sz="1100" kern="0" dirty="0" err="1">
                <a:solidFill>
                  <a:srgbClr val="000000"/>
                </a:solidFill>
                <a:latin typeface="+mj-ea"/>
                <a:ea typeface="+mj-ea"/>
              </a:rPr>
              <a:t>분위수</a:t>
            </a:r>
            <a:r>
              <a:rPr lang="ko-KR" altLang="en-US" sz="1100" kern="0" dirty="0">
                <a:solidFill>
                  <a:srgbClr val="000000"/>
                </a:solidFill>
                <a:latin typeface="+mj-ea"/>
                <a:ea typeface="+mj-ea"/>
              </a:rPr>
              <a:t> 방정식 </a:t>
            </a:r>
            <a:r>
              <a:rPr lang="en-US" altLang="ko-KR" sz="1100" kern="0" dirty="0">
                <a:solidFill>
                  <a:srgbClr val="000000"/>
                </a:solidFill>
                <a:latin typeface="+mj-ea"/>
                <a:ea typeface="+mj-ea"/>
              </a:rPr>
              <a:t>:</a:t>
            </a:r>
            <a:r>
              <a:rPr lang="ko-KR" altLang="en-US" sz="1100" kern="0" dirty="0">
                <a:solidFill>
                  <a:srgbClr val="000000"/>
                </a:solidFill>
                <a:latin typeface="+mj-ea"/>
                <a:ea typeface="+mj-ea"/>
              </a:rPr>
              <a:t> </a:t>
            </a:r>
            <a:r>
              <a:rPr lang="ko-KR" altLang="en-US" sz="1100" kern="0" dirty="0" err="1">
                <a:solidFill>
                  <a:srgbClr val="000000"/>
                </a:solidFill>
                <a:latin typeface="+mj-ea"/>
                <a:ea typeface="+mj-ea"/>
              </a:rPr>
              <a:t>중위수</a:t>
            </a:r>
            <a:r>
              <a:rPr lang="ko-KR" altLang="en-US" sz="1100" kern="0" dirty="0">
                <a:solidFill>
                  <a:srgbClr val="000000"/>
                </a:solidFill>
                <a:latin typeface="+mj-ea"/>
                <a:ea typeface="+mj-ea"/>
              </a:rPr>
              <a:t> </a:t>
            </a:r>
            <a:r>
              <a:rPr lang="ko-KR" altLang="en-US" sz="1100" kern="0" dirty="0" err="1">
                <a:solidFill>
                  <a:srgbClr val="000000"/>
                </a:solidFill>
                <a:latin typeface="+mj-ea"/>
                <a:ea typeface="+mj-ea"/>
              </a:rPr>
              <a:t>절대편차</a:t>
            </a:r>
            <a:r>
              <a:rPr lang="en-US" altLang="ko-KR" sz="1100" kern="0" dirty="0">
                <a:solidFill>
                  <a:srgbClr val="000000"/>
                </a:solidFill>
                <a:latin typeface="+mj-ea"/>
                <a:ea typeface="+mj-ea"/>
              </a:rPr>
              <a:t>(MAD: </a:t>
            </a:r>
            <a:r>
              <a:rPr lang="en-US" altLang="ko-KR" sz="1100" dirty="0"/>
              <a:t>Median Absolute Deviation</a:t>
            </a:r>
            <a:r>
              <a:rPr lang="en-US" altLang="ko-KR" sz="1100" kern="0" dirty="0">
                <a:solidFill>
                  <a:srgbClr val="000000"/>
                </a:solidFill>
                <a:latin typeface="+mj-ea"/>
                <a:ea typeface="+mj-ea"/>
              </a:rPr>
              <a:t>) </a:t>
            </a:r>
            <a:r>
              <a:rPr lang="ko-KR" altLang="en-US" sz="1100" kern="0" dirty="0">
                <a:solidFill>
                  <a:srgbClr val="000000"/>
                </a:solidFill>
                <a:latin typeface="+mj-ea"/>
                <a:ea typeface="+mj-ea"/>
              </a:rPr>
              <a:t>값을 최소화</a:t>
            </a:r>
          </a:p>
        </p:txBody>
      </p:sp>
      <p:sp>
        <p:nvSpPr>
          <p:cNvPr id="13" name="Rectangle 4">
            <a:extLst>
              <a:ext uri="{FF2B5EF4-FFF2-40B4-BE49-F238E27FC236}">
                <a16:creationId xmlns:a16="http://schemas.microsoft.com/office/drawing/2014/main" id="{F3E8564F-8AEF-484A-84B0-A88118C08D9B}"/>
              </a:ext>
            </a:extLst>
          </p:cNvPr>
          <p:cNvSpPr>
            <a:spLocks noChangeArrowheads="1"/>
          </p:cNvSpPr>
          <p:nvPr/>
        </p:nvSpPr>
        <p:spPr bwMode="auto">
          <a:xfrm>
            <a:off x="591740" y="311804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6" name="직사각형 15">
            <a:extLst>
              <a:ext uri="{FF2B5EF4-FFF2-40B4-BE49-F238E27FC236}">
                <a16:creationId xmlns:a16="http://schemas.microsoft.com/office/drawing/2014/main" id="{29F5912C-9623-42C5-B043-B2DC425AC591}"/>
              </a:ext>
            </a:extLst>
          </p:cNvPr>
          <p:cNvSpPr/>
          <p:nvPr/>
        </p:nvSpPr>
        <p:spPr>
          <a:xfrm>
            <a:off x="839192" y="3300819"/>
            <a:ext cx="6541120" cy="567463"/>
          </a:xfrm>
          <a:prstGeom prst="rect">
            <a:avLst/>
          </a:prstGeom>
        </p:spPr>
        <p:txBody>
          <a:bodyPr wrap="square">
            <a:spAutoFit/>
          </a:bodyPr>
          <a:lstStyle/>
          <a:p>
            <a:pPr algn="just" fontAlgn="base">
              <a:lnSpc>
                <a:spcPct val="150000"/>
              </a:lnSpc>
            </a:pPr>
            <a:r>
              <a:rPr lang="en-US" altLang="ko-KR" sz="1100" kern="0" dirty="0">
                <a:solidFill>
                  <a:srgbClr val="000000"/>
                </a:solidFill>
                <a:latin typeface="+mj-ea"/>
                <a:ea typeface="+mj-ea"/>
              </a:rPr>
              <a:t>ρ </a:t>
            </a:r>
            <a:r>
              <a:rPr lang="ko-KR" altLang="en-US" sz="1100" kern="0" dirty="0">
                <a:solidFill>
                  <a:srgbClr val="000000"/>
                </a:solidFill>
                <a:latin typeface="+mj-ea"/>
                <a:ea typeface="+mj-ea"/>
              </a:rPr>
              <a:t>함수는 오차의 분위수와 전체적인 부호에 따라 오차에 비대칭 가중치를 부여하는 체크 함수</a:t>
            </a:r>
          </a:p>
          <a:p>
            <a:pPr algn="just" fontAlgn="base">
              <a:lnSpc>
                <a:spcPct val="150000"/>
              </a:lnSpc>
            </a:pPr>
            <a:r>
              <a:rPr lang="en-US" altLang="ko-KR" sz="1100" kern="0" dirty="0">
                <a:solidFill>
                  <a:srgbClr val="000000"/>
                </a:solidFill>
                <a:latin typeface="+mj-ea"/>
                <a:ea typeface="+mj-ea"/>
              </a:rPr>
              <a:t>ρ</a:t>
            </a:r>
            <a:r>
              <a:rPr lang="ko-KR" altLang="en-US" sz="1100" kern="0" dirty="0">
                <a:solidFill>
                  <a:srgbClr val="000000"/>
                </a:solidFill>
                <a:latin typeface="+mj-ea"/>
                <a:ea typeface="+mj-ea"/>
              </a:rPr>
              <a:t>은 아래의 형태를 취함</a:t>
            </a:r>
            <a:r>
              <a:rPr lang="en-US" altLang="ko-KR" sz="1100" kern="0" dirty="0">
                <a:solidFill>
                  <a:srgbClr val="000000"/>
                </a:solidFill>
                <a:latin typeface="+mj-ea"/>
                <a:ea typeface="+mj-ea"/>
              </a:rPr>
              <a:t>.</a:t>
            </a:r>
            <a:endParaRPr lang="ko-KR" altLang="en-US" sz="1100" kern="0" dirty="0">
              <a:solidFill>
                <a:srgbClr val="000000"/>
              </a:solidFill>
              <a:latin typeface="+mj-ea"/>
              <a:ea typeface="+mj-ea"/>
            </a:endParaRPr>
          </a:p>
        </p:txBody>
      </p:sp>
      <p:sp>
        <p:nvSpPr>
          <p:cNvPr id="17" name="Rectangle 6">
            <a:extLst>
              <a:ext uri="{FF2B5EF4-FFF2-40B4-BE49-F238E27FC236}">
                <a16:creationId xmlns:a16="http://schemas.microsoft.com/office/drawing/2014/main" id="{FA964FAE-893B-4F93-B93A-CD820429FB67}"/>
              </a:ext>
            </a:extLst>
          </p:cNvPr>
          <p:cNvSpPr>
            <a:spLocks noChangeArrowheads="1"/>
          </p:cNvSpPr>
          <p:nvPr/>
        </p:nvSpPr>
        <p:spPr bwMode="auto">
          <a:xfrm>
            <a:off x="700707" y="527606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185050976" descr="EMB000057440703">
            <a:extLst>
              <a:ext uri="{FF2B5EF4-FFF2-40B4-BE49-F238E27FC236}">
                <a16:creationId xmlns:a16="http://schemas.microsoft.com/office/drawing/2014/main" id="{68AE8EE4-E32C-4CE7-9235-70902A943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619" y="4107196"/>
            <a:ext cx="4213225" cy="457199"/>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림 17">
            <a:extLst>
              <a:ext uri="{FF2B5EF4-FFF2-40B4-BE49-F238E27FC236}">
                <a16:creationId xmlns:a16="http://schemas.microsoft.com/office/drawing/2014/main" id="{178F1943-F90D-4E81-B08E-AF7543ABC1A3}"/>
              </a:ext>
            </a:extLst>
          </p:cNvPr>
          <p:cNvPicPr>
            <a:picLocks noChangeAspect="1"/>
          </p:cNvPicPr>
          <p:nvPr/>
        </p:nvPicPr>
        <p:blipFill>
          <a:blip r:embed="rId3"/>
          <a:stretch>
            <a:fillRect/>
          </a:stretch>
        </p:blipFill>
        <p:spPr>
          <a:xfrm>
            <a:off x="786391" y="1526081"/>
            <a:ext cx="4377349" cy="349455"/>
          </a:xfrm>
          <a:prstGeom prst="rect">
            <a:avLst/>
          </a:prstGeom>
          <a:ln>
            <a:solidFill>
              <a:schemeClr val="accent1"/>
            </a:solidFill>
          </a:ln>
        </p:spPr>
      </p:pic>
      <p:sp>
        <p:nvSpPr>
          <p:cNvPr id="19" name="TextBox 18">
            <a:extLst>
              <a:ext uri="{FF2B5EF4-FFF2-40B4-BE49-F238E27FC236}">
                <a16:creationId xmlns:a16="http://schemas.microsoft.com/office/drawing/2014/main" id="{8E58AFD5-CEBF-41AE-913D-15004CA7C3B9}"/>
              </a:ext>
            </a:extLst>
          </p:cNvPr>
          <p:cNvSpPr txBox="1"/>
          <p:nvPr/>
        </p:nvSpPr>
        <p:spPr>
          <a:xfrm>
            <a:off x="5287455" y="1638533"/>
            <a:ext cx="3744416" cy="276999"/>
          </a:xfrm>
          <a:prstGeom prst="rect">
            <a:avLst/>
          </a:prstGeom>
          <a:noFill/>
        </p:spPr>
        <p:txBody>
          <a:bodyPr wrap="square" rtlCol="0">
            <a:spAutoFit/>
          </a:bodyPr>
          <a:lstStyle/>
          <a:p>
            <a:r>
              <a:rPr lang="en-US" altLang="ko-KR" sz="1200" dirty="0"/>
              <a:t>i: data index</a:t>
            </a:r>
            <a:endParaRPr lang="ko-KR" altLang="en-US" sz="1200" dirty="0"/>
          </a:p>
        </p:txBody>
      </p:sp>
      <p:pic>
        <p:nvPicPr>
          <p:cNvPr id="20" name="그림 19">
            <a:extLst>
              <a:ext uri="{FF2B5EF4-FFF2-40B4-BE49-F238E27FC236}">
                <a16:creationId xmlns:a16="http://schemas.microsoft.com/office/drawing/2014/main" id="{B4B554A0-AE57-48E5-B579-2B63A0C925C3}"/>
              </a:ext>
            </a:extLst>
          </p:cNvPr>
          <p:cNvPicPr>
            <a:picLocks noChangeAspect="1"/>
          </p:cNvPicPr>
          <p:nvPr/>
        </p:nvPicPr>
        <p:blipFill>
          <a:blip r:embed="rId4"/>
          <a:stretch>
            <a:fillRect/>
          </a:stretch>
        </p:blipFill>
        <p:spPr>
          <a:xfrm>
            <a:off x="899592" y="2786587"/>
            <a:ext cx="5434853" cy="304220"/>
          </a:xfrm>
          <a:prstGeom prst="rect">
            <a:avLst/>
          </a:prstGeom>
          <a:ln>
            <a:solidFill>
              <a:schemeClr val="accent1"/>
            </a:solidFill>
          </a:ln>
        </p:spPr>
      </p:pic>
      <p:sp>
        <p:nvSpPr>
          <p:cNvPr id="21" name="직사각형 20">
            <a:extLst>
              <a:ext uri="{FF2B5EF4-FFF2-40B4-BE49-F238E27FC236}">
                <a16:creationId xmlns:a16="http://schemas.microsoft.com/office/drawing/2014/main" id="{59AD0936-BDFF-4BDB-BAA7-9D6C63E8D0EA}"/>
              </a:ext>
            </a:extLst>
          </p:cNvPr>
          <p:cNvSpPr/>
          <p:nvPr/>
        </p:nvSpPr>
        <p:spPr>
          <a:xfrm>
            <a:off x="832290" y="5158110"/>
            <a:ext cx="6208380" cy="276999"/>
          </a:xfrm>
          <a:prstGeom prst="rect">
            <a:avLst/>
          </a:prstGeom>
        </p:spPr>
        <p:txBody>
          <a:bodyPr wrap="square">
            <a:spAutoFit/>
          </a:bodyPr>
          <a:lstStyle/>
          <a:p>
            <a:r>
              <a:rPr lang="en-US" altLang="ko-KR" sz="1200" dirty="0">
                <a:hlinkClick r:id="rId5">
                  <a:extLst>
                    <a:ext uri="{A12FA001-AC4F-418D-AE19-62706E023703}">
                      <ahyp:hlinkClr xmlns:ahyp="http://schemas.microsoft.com/office/drawing/2018/hyperlinkcolor" val="tx"/>
                    </a:ext>
                  </a:extLst>
                </a:hlinkClick>
              </a:rPr>
              <a:t>https://github.com/freejyb/kdigital/blob/main/Quantile%20regression.ipynb</a:t>
            </a:r>
            <a:r>
              <a:rPr lang="en-US" altLang="ko-KR" sz="1200" dirty="0"/>
              <a:t>  </a:t>
            </a:r>
            <a:r>
              <a:rPr lang="ko-KR" altLang="en-US" sz="1200" dirty="0"/>
              <a:t>참고</a:t>
            </a:r>
          </a:p>
        </p:txBody>
      </p:sp>
      <p:sp>
        <p:nvSpPr>
          <p:cNvPr id="22" name="TextBox 21">
            <a:extLst>
              <a:ext uri="{FF2B5EF4-FFF2-40B4-BE49-F238E27FC236}">
                <a16:creationId xmlns:a16="http://schemas.microsoft.com/office/drawing/2014/main" id="{6DA6FD73-CE59-4960-85A8-406E81F32496}"/>
              </a:ext>
            </a:extLst>
          </p:cNvPr>
          <p:cNvSpPr txBox="1"/>
          <p:nvPr/>
        </p:nvSpPr>
        <p:spPr>
          <a:xfrm>
            <a:off x="219491" y="169226"/>
            <a:ext cx="1644641"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기타 회귀분석</a:t>
            </a:r>
          </a:p>
        </p:txBody>
      </p:sp>
    </p:spTree>
    <p:extLst>
      <p:ext uri="{BB962C8B-B14F-4D97-AF65-F5344CB8AC3E}">
        <p14:creationId xmlns:p14="http://schemas.microsoft.com/office/powerpoint/2010/main" val="16371630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F894F041-7658-44FC-90BF-C920C09D051B}"/>
              </a:ext>
            </a:extLst>
          </p:cNvPr>
          <p:cNvSpPr/>
          <p:nvPr/>
        </p:nvSpPr>
        <p:spPr>
          <a:xfrm>
            <a:off x="476028" y="1575098"/>
            <a:ext cx="8128420" cy="888641"/>
          </a:xfrm>
          <a:prstGeom prst="rect">
            <a:avLst/>
          </a:prstGeom>
          <a:ln>
            <a:solidFill>
              <a:schemeClr val="accent1"/>
            </a:solidFill>
          </a:ln>
        </p:spPr>
        <p:txBody>
          <a:bodyPr wrap="square">
            <a:spAutoFit/>
          </a:bodyPr>
          <a:lstStyle/>
          <a:p>
            <a:pPr marL="228600" indent="-228600">
              <a:lnSpc>
                <a:spcPct val="150000"/>
              </a:lnSpc>
              <a:buAutoNum type="arabicParenR"/>
            </a:pPr>
            <a:r>
              <a:rPr lang="ko-KR" altLang="en-US" sz="1200" dirty="0">
                <a:solidFill>
                  <a:srgbClr val="333333"/>
                </a:solidFill>
                <a:latin typeface="Open Sans"/>
              </a:rPr>
              <a:t>선형 회귀분석 가정 </a:t>
            </a:r>
            <a:r>
              <a:rPr lang="en-US" altLang="ko-KR" sz="1200" dirty="0">
                <a:solidFill>
                  <a:srgbClr val="333333"/>
                </a:solidFill>
                <a:latin typeface="Open Sans"/>
              </a:rPr>
              <a:t>: </a:t>
            </a:r>
            <a:r>
              <a:rPr lang="ko-KR" altLang="en-US" sz="1200" dirty="0">
                <a:solidFill>
                  <a:srgbClr val="333333"/>
                </a:solidFill>
                <a:latin typeface="Open Sans"/>
              </a:rPr>
              <a:t> </a:t>
            </a:r>
            <a:r>
              <a:rPr lang="ko-KR" altLang="en-US" sz="1200" dirty="0" err="1">
                <a:solidFill>
                  <a:srgbClr val="333333"/>
                </a:solidFill>
                <a:latin typeface="Open Sans"/>
              </a:rPr>
              <a:t>잔차</a:t>
            </a:r>
            <a:r>
              <a:rPr lang="ko-KR" altLang="en-US" sz="1200" dirty="0">
                <a:solidFill>
                  <a:srgbClr val="333333"/>
                </a:solidFill>
                <a:latin typeface="Open Sans"/>
              </a:rPr>
              <a:t> 분산이 일정</a:t>
            </a:r>
            <a:r>
              <a:rPr lang="en-US" altLang="ko-KR" sz="1200" dirty="0">
                <a:solidFill>
                  <a:srgbClr val="333333"/>
                </a:solidFill>
                <a:latin typeface="Open Sans"/>
              </a:rPr>
              <a:t>(</a:t>
            </a:r>
            <a:r>
              <a:rPr lang="ko-KR" altLang="en-US" sz="1200" dirty="0">
                <a:solidFill>
                  <a:srgbClr val="333333"/>
                </a:solidFill>
                <a:latin typeface="Open Sans"/>
              </a:rPr>
              <a:t>등분산성</a:t>
            </a:r>
            <a:r>
              <a:rPr lang="en-US" altLang="ko-KR" sz="1200" dirty="0">
                <a:solidFill>
                  <a:srgbClr val="333333"/>
                </a:solidFill>
                <a:latin typeface="Open Sans"/>
              </a:rPr>
              <a:t>) </a:t>
            </a:r>
            <a:r>
              <a:rPr lang="en-US" altLang="ko-KR" sz="1200" dirty="0">
                <a:solidFill>
                  <a:srgbClr val="333333"/>
                </a:solidFill>
                <a:latin typeface="Open Sans"/>
                <a:sym typeface="Wingdings" panose="05000000000000000000" pitchFamily="2" charset="2"/>
              </a:rPr>
              <a:t></a:t>
            </a:r>
            <a:r>
              <a:rPr lang="ko-KR" altLang="en-US" sz="1200" dirty="0">
                <a:solidFill>
                  <a:srgbClr val="333333"/>
                </a:solidFill>
                <a:latin typeface="Open Sans"/>
                <a:sym typeface="Wingdings" panose="05000000000000000000" pitchFamily="2" charset="2"/>
              </a:rPr>
              <a:t> </a:t>
            </a:r>
            <a:r>
              <a:rPr lang="ko-KR" altLang="en-US" sz="1200" dirty="0">
                <a:solidFill>
                  <a:srgbClr val="333333"/>
                </a:solidFill>
                <a:latin typeface="Open Sans"/>
              </a:rPr>
              <a:t>어긋나는 경우 즉</a:t>
            </a:r>
            <a:r>
              <a:rPr lang="en-US" altLang="ko-KR" sz="1200" dirty="0">
                <a:solidFill>
                  <a:srgbClr val="333333"/>
                </a:solidFill>
                <a:latin typeface="Open Sans"/>
              </a:rPr>
              <a:t>,</a:t>
            </a:r>
            <a:r>
              <a:rPr lang="ko-KR" altLang="en-US" sz="1200" b="1" i="1" dirty="0">
                <a:solidFill>
                  <a:srgbClr val="FF0000"/>
                </a:solidFill>
                <a:latin typeface="Open Sans"/>
              </a:rPr>
              <a:t>이분산성</a:t>
            </a:r>
            <a:r>
              <a:rPr lang="en-US" altLang="ko-KR" sz="1200" b="1" i="1" dirty="0">
                <a:solidFill>
                  <a:srgbClr val="FF0000"/>
                </a:solidFill>
              </a:rPr>
              <a:t> (</a:t>
            </a:r>
            <a:r>
              <a:rPr lang="en-US" altLang="ko-KR" sz="1200" b="1" i="1" u="sng" dirty="0">
                <a:solidFill>
                  <a:srgbClr val="FF0000"/>
                </a:solidFill>
                <a:hlinkClick r:id="rId2">
                  <a:extLst>
                    <a:ext uri="{A12FA001-AC4F-418D-AE19-62706E023703}">
                      <ahyp:hlinkClr xmlns:ahyp="http://schemas.microsoft.com/office/drawing/2018/hyperlinkcolor" val="tx"/>
                    </a:ext>
                  </a:extLst>
                </a:hlinkClick>
              </a:rPr>
              <a:t>heteroscedasticity</a:t>
            </a:r>
            <a:r>
              <a:rPr lang="en-US" altLang="ko-KR" sz="1200" b="1" i="1" dirty="0">
                <a:solidFill>
                  <a:srgbClr val="FF0000"/>
                </a:solidFill>
              </a:rPr>
              <a:t>)</a:t>
            </a:r>
            <a:r>
              <a:rPr lang="ko-KR" altLang="en-US" sz="1200" b="1" i="1" dirty="0">
                <a:solidFill>
                  <a:srgbClr val="FF0000"/>
                </a:solidFill>
                <a:latin typeface="Open Sans"/>
              </a:rPr>
              <a:t>인 경우</a:t>
            </a:r>
            <a:r>
              <a:rPr lang="en-US" altLang="ko-KR" sz="1200" b="1" i="1" dirty="0">
                <a:solidFill>
                  <a:srgbClr val="FF0000"/>
                </a:solidFill>
                <a:latin typeface="Open Sans"/>
              </a:rPr>
              <a:t> </a:t>
            </a:r>
            <a:r>
              <a:rPr lang="ko-KR" altLang="en-US" sz="1200" b="1" i="1" dirty="0">
                <a:solidFill>
                  <a:srgbClr val="FF0000"/>
                </a:solidFill>
                <a:latin typeface="Open Sans"/>
              </a:rPr>
              <a:t>사용할 수 있는 방법</a:t>
            </a:r>
            <a:r>
              <a:rPr lang="en-US" altLang="ko-KR" sz="1200" b="1" i="1" dirty="0">
                <a:solidFill>
                  <a:srgbClr val="FF0000"/>
                </a:solidFill>
                <a:latin typeface="Open Sans"/>
              </a:rPr>
              <a:t> </a:t>
            </a:r>
          </a:p>
          <a:p>
            <a:pPr marL="228600" indent="-228600">
              <a:lnSpc>
                <a:spcPct val="150000"/>
              </a:lnSpc>
              <a:buAutoNum type="arabicParenR"/>
            </a:pPr>
            <a:r>
              <a:rPr lang="ko-KR" altLang="en-US" sz="1200" dirty="0">
                <a:solidFill>
                  <a:srgbClr val="333333"/>
                </a:solidFill>
                <a:latin typeface="Open Sans"/>
              </a:rPr>
              <a:t>이상치</a:t>
            </a:r>
            <a:r>
              <a:rPr lang="en-US" altLang="ko-KR" sz="1200" dirty="0">
                <a:solidFill>
                  <a:srgbClr val="333333"/>
                </a:solidFill>
                <a:latin typeface="Open Sans"/>
              </a:rPr>
              <a:t>(outlier)</a:t>
            </a:r>
            <a:r>
              <a:rPr lang="ko-KR" altLang="en-US" sz="1200" dirty="0">
                <a:solidFill>
                  <a:srgbClr val="333333"/>
                </a:solidFill>
                <a:latin typeface="Open Sans"/>
              </a:rPr>
              <a:t>에</a:t>
            </a:r>
            <a:r>
              <a:rPr lang="en-US" altLang="ko-KR" sz="1200" dirty="0">
                <a:solidFill>
                  <a:srgbClr val="333333"/>
                </a:solidFill>
                <a:latin typeface="Open Sans"/>
              </a:rPr>
              <a:t> </a:t>
            </a:r>
            <a:r>
              <a:rPr lang="ko-KR" altLang="en-US" sz="1200" dirty="0">
                <a:solidFill>
                  <a:srgbClr val="333333"/>
                </a:solidFill>
                <a:latin typeface="Open Sans"/>
              </a:rPr>
              <a:t>영향을 받는 </a:t>
            </a:r>
            <a:r>
              <a:rPr lang="en-US" altLang="ko-KR" sz="1200" dirty="0">
                <a:solidFill>
                  <a:srgbClr val="333333"/>
                </a:solidFill>
                <a:latin typeface="Open Sans"/>
              </a:rPr>
              <a:t>Robust </a:t>
            </a:r>
            <a:r>
              <a:rPr lang="ko-KR" altLang="en-US" sz="1200" dirty="0">
                <a:solidFill>
                  <a:srgbClr val="333333"/>
                </a:solidFill>
                <a:latin typeface="Open Sans"/>
              </a:rPr>
              <a:t>회귀모형을 만들고자 하는 경우 </a:t>
            </a:r>
            <a:endParaRPr lang="en-US" altLang="ko-KR" sz="1200" dirty="0">
              <a:solidFill>
                <a:srgbClr val="333333"/>
              </a:solidFill>
              <a:latin typeface="Open Sans"/>
            </a:endParaRPr>
          </a:p>
        </p:txBody>
      </p:sp>
      <p:sp>
        <p:nvSpPr>
          <p:cNvPr id="9" name="직사각형 8">
            <a:extLst>
              <a:ext uri="{FF2B5EF4-FFF2-40B4-BE49-F238E27FC236}">
                <a16:creationId xmlns:a16="http://schemas.microsoft.com/office/drawing/2014/main" id="{F5FA446E-E0CA-402D-A9EC-836EACB891FC}"/>
              </a:ext>
            </a:extLst>
          </p:cNvPr>
          <p:cNvSpPr/>
          <p:nvPr/>
        </p:nvSpPr>
        <p:spPr>
          <a:xfrm>
            <a:off x="476028" y="3241166"/>
            <a:ext cx="8128420" cy="2092111"/>
          </a:xfrm>
          <a:prstGeom prst="rect">
            <a:avLst/>
          </a:prstGeom>
          <a:ln>
            <a:solidFill>
              <a:schemeClr val="accent1"/>
            </a:solidFill>
          </a:ln>
        </p:spPr>
        <p:txBody>
          <a:bodyPr wrap="square">
            <a:spAutoFit/>
          </a:bodyPr>
          <a:lstStyle/>
          <a:p>
            <a:pPr>
              <a:lnSpc>
                <a:spcPct val="150000"/>
              </a:lnSpc>
            </a:pPr>
            <a:r>
              <a:rPr lang="en-US" altLang="ko-KR" sz="1100" dirty="0">
                <a:solidFill>
                  <a:srgbClr val="333333"/>
                </a:solidFill>
                <a:latin typeface="Open Sans"/>
              </a:rPr>
              <a:t>1) </a:t>
            </a:r>
            <a:r>
              <a:rPr lang="ko-KR" altLang="en-US" sz="1100" dirty="0">
                <a:solidFill>
                  <a:srgbClr val="333333"/>
                </a:solidFill>
                <a:latin typeface="Open Sans"/>
              </a:rPr>
              <a:t>분산은 아는 경우 </a:t>
            </a:r>
            <a:r>
              <a:rPr lang="en-US" altLang="ko-KR" sz="1100" dirty="0">
                <a:solidFill>
                  <a:srgbClr val="333333"/>
                </a:solidFill>
                <a:latin typeface="Open Sans"/>
              </a:rPr>
              <a:t>( </a:t>
            </a:r>
            <a:r>
              <a:rPr lang="ko-KR" altLang="en-US" sz="1100" dirty="0">
                <a:solidFill>
                  <a:srgbClr val="333333"/>
                </a:solidFill>
                <a:latin typeface="Open Sans"/>
              </a:rPr>
              <a:t>거의 없지만</a:t>
            </a:r>
            <a:r>
              <a:rPr lang="en-US" altLang="ko-KR" sz="1100" dirty="0">
                <a:solidFill>
                  <a:srgbClr val="333333"/>
                </a:solidFill>
                <a:latin typeface="Open Sans"/>
              </a:rPr>
              <a:t>) </a:t>
            </a:r>
            <a:r>
              <a:rPr lang="ko-KR" altLang="en-US" sz="1100" dirty="0">
                <a:solidFill>
                  <a:srgbClr val="333333"/>
                </a:solidFill>
                <a:latin typeface="Open Sans"/>
              </a:rPr>
              <a:t> </a:t>
            </a:r>
            <a:r>
              <a:rPr lang="en-US" altLang="ko-KR" sz="1100" dirty="0">
                <a:solidFill>
                  <a:srgbClr val="333333"/>
                </a:solidFill>
                <a:latin typeface="Open Sans"/>
                <a:sym typeface="Wingdings" panose="05000000000000000000" pitchFamily="2" charset="2"/>
              </a:rPr>
              <a:t> </a:t>
            </a:r>
            <a:r>
              <a:rPr lang="ko-KR" altLang="en-US" sz="1100" dirty="0">
                <a:solidFill>
                  <a:srgbClr val="333333"/>
                </a:solidFill>
                <a:latin typeface="Open Sans"/>
              </a:rPr>
              <a:t>이상적인 가중치는 오차 분산의 역수</a:t>
            </a:r>
            <a:endParaRPr lang="en-US" altLang="ko-KR" sz="1100" dirty="0">
              <a:solidFill>
                <a:srgbClr val="333333"/>
              </a:solidFill>
              <a:latin typeface="Open Sans"/>
            </a:endParaRPr>
          </a:p>
          <a:p>
            <a:pPr>
              <a:lnSpc>
                <a:spcPct val="150000"/>
              </a:lnSpc>
            </a:pPr>
            <a:r>
              <a:rPr lang="en-US" altLang="ko-KR" sz="1100" dirty="0">
                <a:solidFill>
                  <a:srgbClr val="333333"/>
                </a:solidFill>
                <a:latin typeface="Open Sans"/>
              </a:rPr>
              <a:t>2) </a:t>
            </a:r>
            <a:r>
              <a:rPr lang="ko-KR" altLang="en-US" sz="1100" dirty="0">
                <a:solidFill>
                  <a:srgbClr val="333333"/>
                </a:solidFill>
                <a:latin typeface="Open Sans"/>
              </a:rPr>
              <a:t>대용치로 </a:t>
            </a:r>
            <a:r>
              <a:rPr lang="en-US" altLang="ko-KR" sz="1100" dirty="0">
                <a:solidFill>
                  <a:srgbClr val="333333"/>
                </a:solidFill>
                <a:latin typeface="Open Sans"/>
              </a:rPr>
              <a:t>.</a:t>
            </a:r>
            <a:r>
              <a:rPr lang="ko-KR" altLang="en-US" sz="1100" dirty="0">
                <a:solidFill>
                  <a:srgbClr val="333333"/>
                </a:solidFill>
                <a:latin typeface="Open Sans"/>
              </a:rPr>
              <a:t>분산이 예측 변수에 비례하는 경우</a:t>
            </a:r>
            <a:r>
              <a:rPr lang="en-US" altLang="ko-KR" sz="1100" dirty="0">
                <a:solidFill>
                  <a:srgbClr val="333333"/>
                </a:solidFill>
                <a:latin typeface="Open Sans"/>
              </a:rPr>
              <a:t>, </a:t>
            </a:r>
          </a:p>
          <a:p>
            <a:pPr>
              <a:lnSpc>
                <a:spcPct val="150000"/>
              </a:lnSpc>
            </a:pPr>
            <a:r>
              <a:rPr lang="en-US" altLang="ko-KR" sz="1100" dirty="0">
                <a:solidFill>
                  <a:srgbClr val="333333"/>
                </a:solidFill>
                <a:latin typeface="Open Sans"/>
              </a:rPr>
              <a:t>  </a:t>
            </a:r>
            <a:r>
              <a:rPr lang="ko-KR" altLang="en-US" sz="1100" dirty="0">
                <a:solidFill>
                  <a:srgbClr val="333333"/>
                </a:solidFill>
                <a:latin typeface="Open Sans"/>
              </a:rPr>
              <a:t>먼저 가중치가 없는 </a:t>
            </a:r>
            <a:r>
              <a:rPr lang="ko-KR" altLang="en-US" sz="1100" dirty="0" err="1">
                <a:solidFill>
                  <a:srgbClr val="333333"/>
                </a:solidFill>
                <a:latin typeface="Open Sans"/>
              </a:rPr>
              <a:t>최소제곱법을</a:t>
            </a:r>
            <a:r>
              <a:rPr lang="ko-KR" altLang="en-US" sz="1100" dirty="0">
                <a:solidFill>
                  <a:srgbClr val="333333"/>
                </a:solidFill>
                <a:latin typeface="Open Sans"/>
              </a:rPr>
              <a:t> 이용하여 회귀모형을 구하고 </a:t>
            </a:r>
            <a:r>
              <a:rPr lang="en-US" altLang="ko-KR" sz="1100" dirty="0">
                <a:solidFill>
                  <a:srgbClr val="333333"/>
                </a:solidFill>
                <a:latin typeface="Open Sans"/>
              </a:rPr>
              <a:t> </a:t>
            </a:r>
            <a:r>
              <a:rPr lang="ko-KR" altLang="en-US" sz="1100" dirty="0">
                <a:solidFill>
                  <a:srgbClr val="333333"/>
                </a:solidFill>
                <a:latin typeface="Open Sans"/>
              </a:rPr>
              <a:t>여기서 </a:t>
            </a:r>
            <a:r>
              <a:rPr lang="ko-KR" altLang="en-US" sz="1100" dirty="0" err="1">
                <a:solidFill>
                  <a:srgbClr val="333333"/>
                </a:solidFill>
                <a:latin typeface="Open Sans"/>
              </a:rPr>
              <a:t>잔차를</a:t>
            </a:r>
            <a:r>
              <a:rPr lang="ko-KR" altLang="en-US" sz="1100" dirty="0">
                <a:solidFill>
                  <a:srgbClr val="333333"/>
                </a:solidFill>
                <a:latin typeface="Open Sans"/>
              </a:rPr>
              <a:t> 구한 후 </a:t>
            </a:r>
            <a:endParaRPr lang="en-US" altLang="ko-KR" sz="1100" dirty="0">
              <a:solidFill>
                <a:srgbClr val="333333"/>
              </a:solidFill>
              <a:latin typeface="Open Sans"/>
            </a:endParaRPr>
          </a:p>
          <a:p>
            <a:pPr marL="171450" indent="-171450">
              <a:lnSpc>
                <a:spcPct val="150000"/>
              </a:lnSpc>
              <a:buFont typeface="Wingdings" panose="05000000000000000000" pitchFamily="2" charset="2"/>
              <a:buChar char="à"/>
            </a:pPr>
            <a:r>
              <a:rPr lang="ko-KR" altLang="en-US" sz="1100" dirty="0" err="1">
                <a:solidFill>
                  <a:srgbClr val="333333"/>
                </a:solidFill>
                <a:latin typeface="Open Sans"/>
                <a:sym typeface="Wingdings" panose="05000000000000000000" pitchFamily="2" charset="2"/>
              </a:rPr>
              <a:t>잔차의</a:t>
            </a:r>
            <a:r>
              <a:rPr lang="ko-KR" altLang="en-US" sz="1100" dirty="0">
                <a:solidFill>
                  <a:srgbClr val="333333"/>
                </a:solidFill>
                <a:latin typeface="Open Sans"/>
                <a:sym typeface="Wingdings" panose="05000000000000000000" pitchFamily="2" charset="2"/>
              </a:rPr>
              <a:t> 절대 값을 반응변수</a:t>
            </a:r>
            <a:r>
              <a:rPr lang="en-US" altLang="ko-KR" sz="1100" dirty="0">
                <a:solidFill>
                  <a:srgbClr val="333333"/>
                </a:solidFill>
                <a:latin typeface="Open Sans"/>
                <a:sym typeface="Wingdings" panose="05000000000000000000" pitchFamily="2" charset="2"/>
              </a:rPr>
              <a:t>, </a:t>
            </a:r>
            <a:r>
              <a:rPr lang="ko-KR" altLang="en-US" sz="1100" dirty="0">
                <a:solidFill>
                  <a:srgbClr val="333333"/>
                </a:solidFill>
                <a:latin typeface="Open Sans"/>
                <a:sym typeface="Wingdings" panose="05000000000000000000" pitchFamily="2" charset="2"/>
              </a:rPr>
              <a:t>오차 분산에 영향을 주는 변수를 설명변수로 하는 가중치 없는 </a:t>
            </a:r>
            <a:r>
              <a:rPr lang="ko-KR" altLang="en-US" sz="1100" dirty="0" err="1">
                <a:solidFill>
                  <a:srgbClr val="333333"/>
                </a:solidFill>
                <a:latin typeface="Open Sans"/>
                <a:sym typeface="Wingdings" panose="05000000000000000000" pitchFamily="2" charset="2"/>
              </a:rPr>
              <a:t>최소제곱법을</a:t>
            </a:r>
            <a:r>
              <a:rPr lang="ko-KR" altLang="en-US" sz="1100" dirty="0">
                <a:solidFill>
                  <a:srgbClr val="333333"/>
                </a:solidFill>
                <a:latin typeface="Open Sans"/>
                <a:sym typeface="Wingdings" panose="05000000000000000000" pitchFamily="2" charset="2"/>
              </a:rPr>
              <a:t> 이용하여 회귀모형을 구한 후</a:t>
            </a:r>
            <a:endParaRPr lang="en-US" altLang="ko-KR" sz="1100" dirty="0">
              <a:solidFill>
                <a:srgbClr val="333333"/>
              </a:solidFill>
              <a:latin typeface="Open Sans"/>
              <a:sym typeface="Wingdings" panose="05000000000000000000" pitchFamily="2" charset="2"/>
            </a:endParaRPr>
          </a:p>
          <a:p>
            <a:pPr marL="171450" indent="-171450">
              <a:lnSpc>
                <a:spcPct val="150000"/>
              </a:lnSpc>
              <a:buFont typeface="Wingdings" panose="05000000000000000000" pitchFamily="2" charset="2"/>
              <a:buChar char="à"/>
            </a:pPr>
            <a:r>
              <a:rPr lang="en-US" altLang="ko-KR" sz="1100" dirty="0">
                <a:solidFill>
                  <a:srgbClr val="333333"/>
                </a:solidFill>
                <a:latin typeface="Open Sans"/>
                <a:sym typeface="Wingdings" panose="05000000000000000000" pitchFamily="2" charset="2"/>
              </a:rPr>
              <a:t> </a:t>
            </a:r>
            <a:r>
              <a:rPr lang="ko-KR" altLang="en-US" sz="1100" dirty="0">
                <a:solidFill>
                  <a:srgbClr val="333333"/>
                </a:solidFill>
                <a:latin typeface="Open Sans"/>
                <a:sym typeface="Wingdings" panose="05000000000000000000" pitchFamily="2" charset="2"/>
              </a:rPr>
              <a:t>첫번째 와 두번째 대응하는 적합 값을 구하고 가중치를 분산의 역수를 설정한 한 후</a:t>
            </a:r>
            <a:endParaRPr lang="en-US" altLang="ko-KR" sz="1100" dirty="0">
              <a:solidFill>
                <a:srgbClr val="333333"/>
              </a:solidFill>
              <a:latin typeface="Open Sans"/>
              <a:sym typeface="Wingdings" panose="05000000000000000000" pitchFamily="2" charset="2"/>
            </a:endParaRPr>
          </a:p>
          <a:p>
            <a:pPr marL="171450" indent="-171450">
              <a:lnSpc>
                <a:spcPct val="150000"/>
              </a:lnSpc>
              <a:buFont typeface="Wingdings" panose="05000000000000000000" pitchFamily="2" charset="2"/>
              <a:buChar char="à"/>
            </a:pPr>
            <a:r>
              <a:rPr lang="en-US" altLang="ko-KR" sz="1100" dirty="0">
                <a:solidFill>
                  <a:srgbClr val="333333"/>
                </a:solidFill>
                <a:latin typeface="Open Sans"/>
                <a:sym typeface="Wingdings" panose="05000000000000000000" pitchFamily="2" charset="2"/>
              </a:rPr>
              <a:t> </a:t>
            </a:r>
            <a:r>
              <a:rPr lang="ko-KR" altLang="en-US" sz="1100" dirty="0">
                <a:solidFill>
                  <a:srgbClr val="333333"/>
                </a:solidFill>
                <a:latin typeface="Open Sans"/>
                <a:sym typeface="Wingdings" panose="05000000000000000000" pitchFamily="2" charset="2"/>
              </a:rPr>
              <a:t>가중 </a:t>
            </a:r>
            <a:r>
              <a:rPr lang="ko-KR" altLang="en-US" sz="1100" dirty="0" err="1">
                <a:solidFill>
                  <a:srgbClr val="333333"/>
                </a:solidFill>
                <a:latin typeface="Open Sans"/>
                <a:sym typeface="Wingdings" panose="05000000000000000000" pitchFamily="2" charset="2"/>
              </a:rPr>
              <a:t>최소제곱법을</a:t>
            </a:r>
            <a:r>
              <a:rPr lang="ko-KR" altLang="en-US" sz="1100" dirty="0">
                <a:solidFill>
                  <a:srgbClr val="333333"/>
                </a:solidFill>
                <a:latin typeface="Open Sans"/>
                <a:sym typeface="Wingdings" panose="05000000000000000000" pitchFamily="2" charset="2"/>
              </a:rPr>
              <a:t> 이용하여 회귀모형을 구함</a:t>
            </a:r>
            <a:r>
              <a:rPr lang="en-US" altLang="ko-KR" sz="1100" dirty="0">
                <a:solidFill>
                  <a:srgbClr val="333333"/>
                </a:solidFill>
                <a:latin typeface="Open Sans"/>
                <a:sym typeface="Wingdings" panose="05000000000000000000" pitchFamily="2" charset="2"/>
              </a:rPr>
              <a:t>.</a:t>
            </a:r>
            <a:endParaRPr lang="en-US" altLang="ko-KR" sz="1100" dirty="0">
              <a:solidFill>
                <a:srgbClr val="333333"/>
              </a:solidFill>
              <a:latin typeface="Open Sans"/>
            </a:endParaRPr>
          </a:p>
          <a:p>
            <a:pPr>
              <a:lnSpc>
                <a:spcPct val="150000"/>
              </a:lnSpc>
            </a:pPr>
            <a:r>
              <a:rPr lang="en-US" altLang="ko-KR" sz="1100" dirty="0">
                <a:solidFill>
                  <a:srgbClr val="333333"/>
                </a:solidFill>
                <a:latin typeface="Open Sans"/>
                <a:sym typeface="Wingdings" panose="05000000000000000000" pitchFamily="2" charset="2"/>
              </a:rPr>
              <a:t> </a:t>
            </a:r>
            <a:r>
              <a:rPr lang="ko-KR" altLang="en-US" sz="1100" dirty="0">
                <a:solidFill>
                  <a:srgbClr val="333333"/>
                </a:solidFill>
                <a:latin typeface="Open Sans"/>
              </a:rPr>
              <a:t>일반적으로 분산이 작은 관측치에는 상대적으로 큰 가중치가 부여되고 분산이 큰 관측치에는 상대적으로 작은 가중치가 부여</a:t>
            </a:r>
            <a:endParaRPr lang="en-US" altLang="ko-KR" sz="1100" dirty="0">
              <a:solidFill>
                <a:srgbClr val="333333"/>
              </a:solidFill>
              <a:latin typeface="Open Sans"/>
            </a:endParaRPr>
          </a:p>
        </p:txBody>
      </p:sp>
      <p:sp>
        <p:nvSpPr>
          <p:cNvPr id="10" name="직사각형 9">
            <a:extLst>
              <a:ext uri="{FF2B5EF4-FFF2-40B4-BE49-F238E27FC236}">
                <a16:creationId xmlns:a16="http://schemas.microsoft.com/office/drawing/2014/main" id="{6A6655C0-1F04-4C7C-AD30-596E3530DF44}"/>
              </a:ext>
            </a:extLst>
          </p:cNvPr>
          <p:cNvSpPr/>
          <p:nvPr/>
        </p:nvSpPr>
        <p:spPr>
          <a:xfrm>
            <a:off x="2987824" y="261559"/>
            <a:ext cx="2227597" cy="369332"/>
          </a:xfrm>
          <a:prstGeom prst="rect">
            <a:avLst/>
          </a:prstGeom>
        </p:spPr>
        <p:txBody>
          <a:bodyPr wrap="none">
            <a:spAutoFit/>
          </a:bodyPr>
          <a:lstStyle/>
          <a:p>
            <a:r>
              <a:rPr lang="en-US" altLang="ko-KR" dirty="0">
                <a:solidFill>
                  <a:srgbClr val="4C4C4C"/>
                </a:solidFill>
                <a:latin typeface="Avenir Next W01"/>
              </a:rPr>
              <a:t>Weighted Regression</a:t>
            </a:r>
            <a:endParaRPr lang="en-US" altLang="ko-KR" b="0" i="0" dirty="0">
              <a:solidFill>
                <a:srgbClr val="4C4C4C"/>
              </a:solidFill>
              <a:effectLst/>
              <a:latin typeface="Avenir Next W01"/>
            </a:endParaRPr>
          </a:p>
        </p:txBody>
      </p:sp>
      <p:sp>
        <p:nvSpPr>
          <p:cNvPr id="13" name="직사각형 12">
            <a:extLst>
              <a:ext uri="{FF2B5EF4-FFF2-40B4-BE49-F238E27FC236}">
                <a16:creationId xmlns:a16="http://schemas.microsoft.com/office/drawing/2014/main" id="{3BEFFFC2-506D-42E9-B2C9-9B0511D35695}"/>
              </a:ext>
            </a:extLst>
          </p:cNvPr>
          <p:cNvSpPr/>
          <p:nvPr/>
        </p:nvSpPr>
        <p:spPr>
          <a:xfrm>
            <a:off x="662129" y="5795207"/>
            <a:ext cx="7056784" cy="276999"/>
          </a:xfrm>
          <a:prstGeom prst="rect">
            <a:avLst/>
          </a:prstGeom>
          <a:ln>
            <a:solidFill>
              <a:schemeClr val="bg1"/>
            </a:solidFill>
          </a:ln>
        </p:spPr>
        <p:txBody>
          <a:bodyPr wrap="square">
            <a:spAutoFit/>
          </a:bodyPr>
          <a:lstStyle/>
          <a:p>
            <a:r>
              <a:rPr lang="en-US" altLang="ko-KR" sz="1200" dirty="0"/>
              <a:t>Simple Linear Regression Least Squares Estimates of β0 and β1  </a:t>
            </a:r>
            <a:r>
              <a:rPr lang="ko-KR" altLang="en-US" sz="1200" dirty="0"/>
              <a:t>유도과정 필요시 공유</a:t>
            </a:r>
          </a:p>
        </p:txBody>
      </p:sp>
      <p:sp>
        <p:nvSpPr>
          <p:cNvPr id="2" name="바닥글 개체 틀 1">
            <a:extLst>
              <a:ext uri="{FF2B5EF4-FFF2-40B4-BE49-F238E27FC236}">
                <a16:creationId xmlns:a16="http://schemas.microsoft.com/office/drawing/2014/main" id="{05FFCD20-D7AC-4532-8429-F2F75085AA2F}"/>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05B19435-1492-4C34-971D-C260C95B768D}"/>
              </a:ext>
            </a:extLst>
          </p:cNvPr>
          <p:cNvSpPr>
            <a:spLocks noGrp="1"/>
          </p:cNvSpPr>
          <p:nvPr>
            <p:ph type="sldNum" sz="quarter" idx="12"/>
          </p:nvPr>
        </p:nvSpPr>
        <p:spPr/>
        <p:txBody>
          <a:bodyPr/>
          <a:lstStyle/>
          <a:p>
            <a:fld id="{DE77BB65-F969-4654-BF30-45C70C1BE112}" type="slidenum">
              <a:rPr lang="ko-KR" altLang="en-US" smtClean="0"/>
              <a:pPr/>
              <a:t>142</a:t>
            </a:fld>
            <a:endParaRPr lang="ko-KR" altLang="en-US"/>
          </a:p>
        </p:txBody>
      </p:sp>
      <p:sp>
        <p:nvSpPr>
          <p:cNvPr id="6" name="직사각형 5">
            <a:extLst>
              <a:ext uri="{FF2B5EF4-FFF2-40B4-BE49-F238E27FC236}">
                <a16:creationId xmlns:a16="http://schemas.microsoft.com/office/drawing/2014/main" id="{80D5888F-35A6-4CBC-8B14-01B817D41641}"/>
              </a:ext>
            </a:extLst>
          </p:cNvPr>
          <p:cNvSpPr/>
          <p:nvPr/>
        </p:nvSpPr>
        <p:spPr>
          <a:xfrm>
            <a:off x="639400" y="5333277"/>
            <a:ext cx="7498346" cy="276999"/>
          </a:xfrm>
          <a:prstGeom prst="rect">
            <a:avLst/>
          </a:prstGeom>
        </p:spPr>
        <p:txBody>
          <a:bodyPr wrap="square">
            <a:spAutoFit/>
          </a:bodyPr>
          <a:lstStyle/>
          <a:p>
            <a:r>
              <a:rPr lang="en-US" altLang="ko-KR" sz="1200" dirty="0"/>
              <a:t>https://www.statsmodels.org/devel/examples/notebooks/generated/wls.html</a:t>
            </a:r>
            <a:endParaRPr lang="ko-KR" altLang="en-US" sz="1200" dirty="0"/>
          </a:p>
        </p:txBody>
      </p:sp>
      <p:sp>
        <p:nvSpPr>
          <p:cNvPr id="14" name="TextBox 13">
            <a:extLst>
              <a:ext uri="{FF2B5EF4-FFF2-40B4-BE49-F238E27FC236}">
                <a16:creationId xmlns:a16="http://schemas.microsoft.com/office/drawing/2014/main" id="{20516565-3DDB-404E-A86C-5E5617D1448D}"/>
              </a:ext>
            </a:extLst>
          </p:cNvPr>
          <p:cNvSpPr txBox="1"/>
          <p:nvPr/>
        </p:nvSpPr>
        <p:spPr>
          <a:xfrm>
            <a:off x="219491" y="169226"/>
            <a:ext cx="1644641"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기타 회귀분석</a:t>
            </a:r>
          </a:p>
        </p:txBody>
      </p:sp>
      <p:sp>
        <p:nvSpPr>
          <p:cNvPr id="11" name="직사각형 10">
            <a:extLst>
              <a:ext uri="{FF2B5EF4-FFF2-40B4-BE49-F238E27FC236}">
                <a16:creationId xmlns:a16="http://schemas.microsoft.com/office/drawing/2014/main" id="{19D1D573-0CBF-48A5-882E-B88A9DEF6356}"/>
              </a:ext>
            </a:extLst>
          </p:cNvPr>
          <p:cNvSpPr/>
          <p:nvPr/>
        </p:nvSpPr>
        <p:spPr>
          <a:xfrm>
            <a:off x="476028" y="2769470"/>
            <a:ext cx="1316386" cy="375103"/>
          </a:xfrm>
          <a:prstGeom prst="rect">
            <a:avLst/>
          </a:prstGeom>
        </p:spPr>
        <p:txBody>
          <a:bodyPr wrap="none">
            <a:spAutoFit/>
          </a:bodyPr>
          <a:lstStyle/>
          <a:p>
            <a:pPr>
              <a:lnSpc>
                <a:spcPct val="150000"/>
              </a:lnSpc>
            </a:pPr>
            <a:r>
              <a:rPr lang="en-US" altLang="ko-KR" sz="1400" dirty="0">
                <a:solidFill>
                  <a:srgbClr val="333333"/>
                </a:solidFill>
                <a:latin typeface="Open Sans"/>
              </a:rPr>
              <a:t>2. </a:t>
            </a:r>
            <a:r>
              <a:rPr lang="ko-KR" altLang="en-US" sz="1400" dirty="0">
                <a:solidFill>
                  <a:srgbClr val="333333"/>
                </a:solidFill>
                <a:latin typeface="Open Sans"/>
              </a:rPr>
              <a:t>가중치 결정</a:t>
            </a:r>
            <a:endParaRPr lang="en-US" altLang="ko-KR" sz="1400" dirty="0">
              <a:solidFill>
                <a:srgbClr val="333333"/>
              </a:solidFill>
              <a:latin typeface="Open Sans"/>
            </a:endParaRPr>
          </a:p>
        </p:txBody>
      </p:sp>
      <p:sp>
        <p:nvSpPr>
          <p:cNvPr id="15" name="직사각형 14">
            <a:extLst>
              <a:ext uri="{FF2B5EF4-FFF2-40B4-BE49-F238E27FC236}">
                <a16:creationId xmlns:a16="http://schemas.microsoft.com/office/drawing/2014/main" id="{A989626F-D2A7-4D23-ADF0-9ACF8B665B7F}"/>
              </a:ext>
            </a:extLst>
          </p:cNvPr>
          <p:cNvSpPr/>
          <p:nvPr/>
        </p:nvSpPr>
        <p:spPr>
          <a:xfrm>
            <a:off x="395536" y="1036256"/>
            <a:ext cx="2034531" cy="375103"/>
          </a:xfrm>
          <a:prstGeom prst="rect">
            <a:avLst/>
          </a:prstGeom>
        </p:spPr>
        <p:txBody>
          <a:bodyPr wrap="none">
            <a:spAutoFit/>
          </a:bodyPr>
          <a:lstStyle/>
          <a:p>
            <a:pPr>
              <a:lnSpc>
                <a:spcPct val="150000"/>
              </a:lnSpc>
            </a:pPr>
            <a:r>
              <a:rPr lang="en-US" altLang="ko-KR" sz="1400" dirty="0">
                <a:solidFill>
                  <a:srgbClr val="333333"/>
                </a:solidFill>
                <a:latin typeface="Open Sans"/>
              </a:rPr>
              <a:t>1. </a:t>
            </a:r>
            <a:r>
              <a:rPr lang="ko-KR" altLang="en-US" sz="1400" dirty="0">
                <a:solidFill>
                  <a:srgbClr val="333333"/>
                </a:solidFill>
                <a:latin typeface="Open Sans"/>
              </a:rPr>
              <a:t>가중회귀분석 필요성</a:t>
            </a:r>
            <a:endParaRPr lang="en-US" altLang="ko-KR" sz="1400" dirty="0">
              <a:solidFill>
                <a:srgbClr val="333333"/>
              </a:solidFill>
              <a:latin typeface="Open Sans"/>
            </a:endParaRPr>
          </a:p>
        </p:txBody>
      </p:sp>
    </p:spTree>
    <p:extLst>
      <p:ext uri="{BB962C8B-B14F-4D97-AF65-F5344CB8AC3E}">
        <p14:creationId xmlns:p14="http://schemas.microsoft.com/office/powerpoint/2010/main" val="42671125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143</a:t>
            </a:fld>
            <a:endParaRPr lang="ko-KR" altLang="en-US"/>
          </a:p>
        </p:txBody>
      </p:sp>
      <p:sp>
        <p:nvSpPr>
          <p:cNvPr id="6" name="직사각형 5">
            <a:extLst>
              <a:ext uri="{FF2B5EF4-FFF2-40B4-BE49-F238E27FC236}">
                <a16:creationId xmlns:a16="http://schemas.microsoft.com/office/drawing/2014/main" id="{78DFB4D7-7181-442C-B2BD-8827DABA8E78}"/>
              </a:ext>
            </a:extLst>
          </p:cNvPr>
          <p:cNvSpPr/>
          <p:nvPr/>
        </p:nvSpPr>
        <p:spPr>
          <a:xfrm>
            <a:off x="2555776" y="143115"/>
            <a:ext cx="4572000" cy="646331"/>
          </a:xfrm>
          <a:prstGeom prst="rect">
            <a:avLst/>
          </a:prstGeom>
        </p:spPr>
        <p:txBody>
          <a:bodyPr>
            <a:spAutoFit/>
          </a:bodyPr>
          <a:lstStyle/>
          <a:p>
            <a:r>
              <a:rPr lang="ko-KR" altLang="en-US" dirty="0">
                <a:solidFill>
                  <a:srgbClr val="000000"/>
                </a:solidFill>
                <a:latin typeface="Arial" panose="020B0604020202020204" pitchFamily="34" charset="0"/>
              </a:rPr>
              <a:t>위계적 다중회귀분석</a:t>
            </a:r>
            <a:r>
              <a:rPr lang="en-US" altLang="ko-KR" dirty="0">
                <a:solidFill>
                  <a:srgbClr val="000000"/>
                </a:solidFill>
                <a:latin typeface="Arial" panose="020B0604020202020204" pitchFamily="34" charset="0"/>
              </a:rPr>
              <a:t>(Hierarchical Multiple Regression Analysis)</a:t>
            </a:r>
            <a:endParaRPr lang="ko-KR" altLang="en-US" dirty="0"/>
          </a:p>
        </p:txBody>
      </p:sp>
      <p:sp>
        <p:nvSpPr>
          <p:cNvPr id="7" name="직사각형 6">
            <a:extLst>
              <a:ext uri="{FF2B5EF4-FFF2-40B4-BE49-F238E27FC236}">
                <a16:creationId xmlns:a16="http://schemas.microsoft.com/office/drawing/2014/main" id="{472FF6CA-8424-470F-9F68-FBC549873CB9}"/>
              </a:ext>
            </a:extLst>
          </p:cNvPr>
          <p:cNvSpPr/>
          <p:nvPr/>
        </p:nvSpPr>
        <p:spPr>
          <a:xfrm>
            <a:off x="492301" y="1033253"/>
            <a:ext cx="8159397" cy="2346733"/>
          </a:xfrm>
          <a:prstGeom prst="rect">
            <a:avLst/>
          </a:prstGeom>
          <a:ln>
            <a:solidFill>
              <a:schemeClr val="tx2">
                <a:lumMod val="40000"/>
                <a:lumOff val="60000"/>
              </a:schemeClr>
            </a:solidFill>
          </a:ln>
        </p:spPr>
        <p:txBody>
          <a:bodyPr wrap="square">
            <a:spAutoFit/>
          </a:bodyPr>
          <a:lstStyle/>
          <a:p>
            <a:pPr marL="171450" indent="-171450">
              <a:lnSpc>
                <a:spcPct val="150000"/>
              </a:lnSpc>
              <a:buFont typeface="Arial" panose="020B0604020202020204" pitchFamily="34" charset="0"/>
              <a:buChar char="•"/>
            </a:pPr>
            <a:r>
              <a:rPr lang="ko-KR" altLang="en-US" sz="1100" dirty="0">
                <a:solidFill>
                  <a:srgbClr val="333333"/>
                </a:solidFill>
                <a:latin typeface="AppleSDGothicNeo-Regular"/>
              </a:rPr>
              <a:t>위계적 회귀분석은 다중회귀분석의 한 종류</a:t>
            </a:r>
            <a:endParaRPr lang="en-US" altLang="ko-KR" sz="1100" dirty="0">
              <a:solidFill>
                <a:srgbClr val="333333"/>
              </a:solidFill>
              <a:latin typeface="AppleSDGothicNeo-Regular"/>
            </a:endParaRPr>
          </a:p>
          <a:p>
            <a:pPr marL="171450" indent="-171450">
              <a:lnSpc>
                <a:spcPct val="150000"/>
              </a:lnSpc>
              <a:buFont typeface="Arial" panose="020B0604020202020204" pitchFamily="34" charset="0"/>
              <a:buChar char="•"/>
            </a:pPr>
            <a:r>
              <a:rPr lang="en-US" altLang="ko-KR" sz="1100" dirty="0">
                <a:latin typeface="+mj-ea"/>
                <a:ea typeface="+mj-ea"/>
                <a:sym typeface="Wingdings" panose="05000000000000000000" pitchFamily="2" charset="2"/>
              </a:rPr>
              <a:t> </a:t>
            </a:r>
            <a:r>
              <a:rPr lang="ko-KR" altLang="en-US" sz="1100" kern="0" dirty="0">
                <a:solidFill>
                  <a:srgbClr val="000000"/>
                </a:solidFill>
                <a:latin typeface="+mj-ea"/>
                <a:ea typeface="+mj-ea"/>
              </a:rPr>
              <a:t>프로그램에서 진행하는 것이 아닌 </a:t>
            </a:r>
            <a:r>
              <a:rPr lang="ko-KR" altLang="en-US" sz="1100" dirty="0">
                <a:latin typeface="+mj-ea"/>
                <a:ea typeface="+mj-ea"/>
              </a:rPr>
              <a:t>독립변수가 </a:t>
            </a:r>
            <a:r>
              <a:rPr lang="ko-KR" altLang="en-US" sz="1100" dirty="0">
                <a:highlight>
                  <a:srgbClr val="FFFF00"/>
                </a:highlight>
              </a:rPr>
              <a:t>연구자가 경험에 의해 영향력이 큰 변수를 하나씩 </a:t>
            </a:r>
            <a:r>
              <a:rPr lang="ko-KR" altLang="en-US" sz="1100" dirty="0"/>
              <a:t>직접 단계적</a:t>
            </a:r>
            <a:r>
              <a:rPr lang="en-US" altLang="ko-KR" sz="1100" dirty="0"/>
              <a:t>(</a:t>
            </a:r>
            <a:r>
              <a:rPr lang="ko-KR" altLang="en-US" sz="1100" dirty="0"/>
              <a:t>순차적</a:t>
            </a:r>
            <a:r>
              <a:rPr lang="en-US" altLang="ko-KR" sz="1100" dirty="0"/>
              <a:t>)</a:t>
            </a:r>
            <a:r>
              <a:rPr lang="ko-KR" altLang="en-US" sz="1100" dirty="0"/>
              <a:t>으로 투입해 가면서 가장 영향력이 큰 변수가 무엇인지 찾아내는 방법</a:t>
            </a:r>
            <a:endParaRPr lang="en-US" altLang="ko-KR" sz="1100" dirty="0"/>
          </a:p>
          <a:p>
            <a:pPr marL="171450" indent="-171450">
              <a:lnSpc>
                <a:spcPct val="150000"/>
              </a:lnSpc>
              <a:buFont typeface="Arial" panose="020B0604020202020204" pitchFamily="34" charset="0"/>
              <a:buChar char="•"/>
            </a:pPr>
            <a:r>
              <a:rPr lang="ko-KR" altLang="en-US" sz="1100" dirty="0"/>
              <a:t>독립변수의 투입순서는 연구자의 경험적</a:t>
            </a:r>
            <a:r>
              <a:rPr lang="en-US" altLang="ko-KR" sz="1100" dirty="0"/>
              <a:t>, </a:t>
            </a:r>
            <a:r>
              <a:rPr lang="ko-KR" altLang="en-US" sz="1100" dirty="0"/>
              <a:t>이론적</a:t>
            </a:r>
            <a:r>
              <a:rPr lang="en-US" altLang="ko-KR" sz="1100" dirty="0"/>
              <a:t>, </a:t>
            </a:r>
            <a:r>
              <a:rPr lang="ko-KR" altLang="en-US" sz="1100" dirty="0"/>
              <a:t>논리적 근거에 의해서 결정되어야 함</a:t>
            </a:r>
            <a:endParaRPr lang="en-US" altLang="ko-KR" sz="1100" dirty="0"/>
          </a:p>
          <a:p>
            <a:pPr marL="171450" indent="-171450">
              <a:lnSpc>
                <a:spcPct val="150000"/>
              </a:lnSpc>
              <a:buFont typeface="Arial" panose="020B0604020202020204" pitchFamily="34" charset="0"/>
              <a:buChar char="•"/>
            </a:pPr>
            <a:r>
              <a:rPr lang="ko-KR" altLang="en-US" sz="1100" dirty="0">
                <a:highlight>
                  <a:srgbClr val="FFFF00"/>
                </a:highlight>
              </a:rPr>
              <a:t>독립변수의 변화에 따른 종속변수의 변화를 검증하는 분석방법</a:t>
            </a:r>
          </a:p>
          <a:p>
            <a:pPr marL="171450" indent="-171450">
              <a:lnSpc>
                <a:spcPct val="150000"/>
              </a:lnSpc>
              <a:buFont typeface="Arial" panose="020B0604020202020204" pitchFamily="34" charset="0"/>
              <a:buChar char="•"/>
            </a:pPr>
            <a:r>
              <a:rPr lang="ko-KR" altLang="en-US" sz="1100" dirty="0"/>
              <a:t>타당한 근거가 없을 경우 단계적 회귀분석을 실시해야 함</a:t>
            </a:r>
          </a:p>
          <a:p>
            <a:pPr marL="171450" indent="-171450">
              <a:lnSpc>
                <a:spcPct val="150000"/>
              </a:lnSpc>
              <a:buFont typeface="Arial" panose="020B0604020202020204" pitchFamily="34" charset="0"/>
              <a:buChar char="•"/>
            </a:pPr>
            <a:r>
              <a:rPr lang="ko-KR" altLang="en-US" sz="1100" dirty="0">
                <a:highlight>
                  <a:srgbClr val="FFFF00"/>
                </a:highlight>
              </a:rPr>
              <a:t>주로 </a:t>
            </a:r>
            <a:r>
              <a:rPr lang="ko-KR" altLang="en-US" sz="1100" b="1" dirty="0">
                <a:highlight>
                  <a:srgbClr val="FFFF00"/>
                </a:highlight>
              </a:rPr>
              <a:t>통계적인 통제</a:t>
            </a:r>
            <a:r>
              <a:rPr lang="ko-KR" altLang="en-US" sz="1100" dirty="0">
                <a:highlight>
                  <a:srgbClr val="FFFF00"/>
                </a:highlight>
              </a:rPr>
              <a:t>를 하거나</a:t>
            </a:r>
            <a:r>
              <a:rPr lang="en-US" altLang="ko-KR" sz="1100" dirty="0">
                <a:highlight>
                  <a:srgbClr val="FFFF00"/>
                </a:highlight>
              </a:rPr>
              <a:t>, </a:t>
            </a:r>
            <a:r>
              <a:rPr lang="ko-KR" altLang="en-US" sz="1100" b="1" dirty="0">
                <a:highlight>
                  <a:srgbClr val="FFFF00"/>
                </a:highlight>
              </a:rPr>
              <a:t>기존 모형의 확장</a:t>
            </a:r>
            <a:r>
              <a:rPr lang="ko-KR" altLang="en-US" sz="1100" dirty="0">
                <a:highlight>
                  <a:srgbClr val="FFFF00"/>
                </a:highlight>
              </a:rPr>
              <a:t>을 위해 사용하는 기법</a:t>
            </a:r>
          </a:p>
          <a:p>
            <a:pPr marL="171450" indent="-171450">
              <a:lnSpc>
                <a:spcPct val="150000"/>
              </a:lnSpc>
              <a:buFont typeface="Arial" panose="020B0604020202020204" pitchFamily="34" charset="0"/>
              <a:buChar char="•"/>
            </a:pPr>
            <a:r>
              <a:rPr lang="ko-KR" altLang="en-US" sz="1100" dirty="0"/>
              <a:t>연구자가 가설을 가지고 접근하더라도</a:t>
            </a:r>
            <a:r>
              <a:rPr lang="en-US" altLang="ko-KR" sz="1100" dirty="0"/>
              <a:t>, </a:t>
            </a:r>
            <a:r>
              <a:rPr lang="ko-KR" altLang="en-US" sz="1100" dirty="0"/>
              <a:t>실제로 유의미하지 않은 예측변수들이 포함되어 있을 수도 있기  때문에 이를 확인하는 기법</a:t>
            </a:r>
          </a:p>
        </p:txBody>
      </p:sp>
      <p:sp>
        <p:nvSpPr>
          <p:cNvPr id="10" name="TextBox 9">
            <a:extLst>
              <a:ext uri="{FF2B5EF4-FFF2-40B4-BE49-F238E27FC236}">
                <a16:creationId xmlns:a16="http://schemas.microsoft.com/office/drawing/2014/main" id="{43AB06F3-1092-46E7-8622-D459074C40EA}"/>
              </a:ext>
            </a:extLst>
          </p:cNvPr>
          <p:cNvSpPr txBox="1"/>
          <p:nvPr/>
        </p:nvSpPr>
        <p:spPr>
          <a:xfrm>
            <a:off x="1053136" y="3504009"/>
            <a:ext cx="998584" cy="276999"/>
          </a:xfrm>
          <a:prstGeom prst="rect">
            <a:avLst/>
          </a:prstGeom>
          <a:solidFill>
            <a:schemeClr val="accent2">
              <a:lumMod val="20000"/>
              <a:lumOff val="80000"/>
            </a:schemeClr>
          </a:solidFill>
          <a:ln>
            <a:solidFill>
              <a:schemeClr val="accent5">
                <a:lumMod val="60000"/>
                <a:lumOff val="40000"/>
              </a:schemeClr>
            </a:solidFill>
          </a:ln>
        </p:spPr>
        <p:txBody>
          <a:bodyPr wrap="square" rtlCol="0">
            <a:spAutoFit/>
          </a:bodyPr>
          <a:lstStyle/>
          <a:p>
            <a:r>
              <a:rPr lang="ko-KR" altLang="en-US" sz="1200" dirty="0"/>
              <a:t>단계</a:t>
            </a:r>
          </a:p>
        </p:txBody>
      </p:sp>
      <p:sp>
        <p:nvSpPr>
          <p:cNvPr id="11" name="TextBox 10">
            <a:extLst>
              <a:ext uri="{FF2B5EF4-FFF2-40B4-BE49-F238E27FC236}">
                <a16:creationId xmlns:a16="http://schemas.microsoft.com/office/drawing/2014/main" id="{0EFF597C-91D6-4BF1-B15A-C0933585D5B9}"/>
              </a:ext>
            </a:extLst>
          </p:cNvPr>
          <p:cNvSpPr txBox="1"/>
          <p:nvPr/>
        </p:nvSpPr>
        <p:spPr>
          <a:xfrm>
            <a:off x="1053136" y="3933056"/>
            <a:ext cx="998584" cy="276999"/>
          </a:xfrm>
          <a:prstGeom prst="rect">
            <a:avLst/>
          </a:prstGeom>
          <a:noFill/>
          <a:ln>
            <a:solidFill>
              <a:schemeClr val="accent5">
                <a:lumMod val="60000"/>
                <a:lumOff val="40000"/>
              </a:schemeClr>
            </a:solidFill>
          </a:ln>
        </p:spPr>
        <p:txBody>
          <a:bodyPr wrap="square" rtlCol="0">
            <a:spAutoFit/>
          </a:bodyPr>
          <a:lstStyle/>
          <a:p>
            <a:r>
              <a:rPr lang="en-US" altLang="ko-KR" sz="1200" dirty="0"/>
              <a:t>1</a:t>
            </a:r>
            <a:r>
              <a:rPr lang="ko-KR" altLang="en-US" sz="1200" dirty="0"/>
              <a:t>단계</a:t>
            </a:r>
          </a:p>
        </p:txBody>
      </p:sp>
      <p:sp>
        <p:nvSpPr>
          <p:cNvPr id="13" name="TextBox 12">
            <a:extLst>
              <a:ext uri="{FF2B5EF4-FFF2-40B4-BE49-F238E27FC236}">
                <a16:creationId xmlns:a16="http://schemas.microsoft.com/office/drawing/2014/main" id="{9CEFA684-ABE6-4180-B877-0857BF0AA220}"/>
              </a:ext>
            </a:extLst>
          </p:cNvPr>
          <p:cNvSpPr txBox="1"/>
          <p:nvPr/>
        </p:nvSpPr>
        <p:spPr>
          <a:xfrm>
            <a:off x="1053136" y="4362103"/>
            <a:ext cx="998584" cy="276999"/>
          </a:xfrm>
          <a:prstGeom prst="rect">
            <a:avLst/>
          </a:prstGeom>
          <a:noFill/>
          <a:ln>
            <a:solidFill>
              <a:schemeClr val="accent5">
                <a:lumMod val="60000"/>
                <a:lumOff val="40000"/>
              </a:schemeClr>
            </a:solidFill>
          </a:ln>
        </p:spPr>
        <p:txBody>
          <a:bodyPr wrap="square" rtlCol="0">
            <a:spAutoFit/>
          </a:bodyPr>
          <a:lstStyle/>
          <a:p>
            <a:r>
              <a:rPr lang="en-US" altLang="ko-KR" sz="1200" dirty="0"/>
              <a:t>2</a:t>
            </a:r>
            <a:r>
              <a:rPr lang="ko-KR" altLang="en-US" sz="1200" dirty="0"/>
              <a:t>단계</a:t>
            </a:r>
          </a:p>
        </p:txBody>
      </p:sp>
      <p:sp>
        <p:nvSpPr>
          <p:cNvPr id="15" name="TextBox 14">
            <a:extLst>
              <a:ext uri="{FF2B5EF4-FFF2-40B4-BE49-F238E27FC236}">
                <a16:creationId xmlns:a16="http://schemas.microsoft.com/office/drawing/2014/main" id="{3B064D5D-ADD4-48C1-B618-CEBC59F5FA11}"/>
              </a:ext>
            </a:extLst>
          </p:cNvPr>
          <p:cNvSpPr txBox="1"/>
          <p:nvPr/>
        </p:nvSpPr>
        <p:spPr>
          <a:xfrm>
            <a:off x="1046060" y="4791150"/>
            <a:ext cx="998584" cy="276999"/>
          </a:xfrm>
          <a:prstGeom prst="rect">
            <a:avLst/>
          </a:prstGeom>
          <a:noFill/>
          <a:ln>
            <a:solidFill>
              <a:schemeClr val="accent5">
                <a:lumMod val="60000"/>
                <a:lumOff val="40000"/>
              </a:schemeClr>
            </a:solidFill>
          </a:ln>
        </p:spPr>
        <p:txBody>
          <a:bodyPr wrap="square" rtlCol="0">
            <a:spAutoFit/>
          </a:bodyPr>
          <a:lstStyle/>
          <a:p>
            <a:r>
              <a:rPr lang="en-US" altLang="ko-KR" sz="1200" dirty="0"/>
              <a:t>3</a:t>
            </a:r>
            <a:r>
              <a:rPr lang="ko-KR" altLang="en-US" sz="1200" dirty="0"/>
              <a:t>단계</a:t>
            </a:r>
          </a:p>
        </p:txBody>
      </p:sp>
      <p:sp>
        <p:nvSpPr>
          <p:cNvPr id="16" name="TextBox 15">
            <a:extLst>
              <a:ext uri="{FF2B5EF4-FFF2-40B4-BE49-F238E27FC236}">
                <a16:creationId xmlns:a16="http://schemas.microsoft.com/office/drawing/2014/main" id="{C6D86A32-4DC0-42A6-B1E3-2E068CAC99A1}"/>
              </a:ext>
            </a:extLst>
          </p:cNvPr>
          <p:cNvSpPr txBox="1"/>
          <p:nvPr/>
        </p:nvSpPr>
        <p:spPr>
          <a:xfrm>
            <a:off x="2411760" y="3524833"/>
            <a:ext cx="1512168" cy="276999"/>
          </a:xfrm>
          <a:prstGeom prst="rect">
            <a:avLst/>
          </a:prstGeom>
          <a:solidFill>
            <a:schemeClr val="accent2">
              <a:lumMod val="20000"/>
              <a:lumOff val="80000"/>
            </a:schemeClr>
          </a:solidFill>
          <a:ln>
            <a:solidFill>
              <a:schemeClr val="accent5">
                <a:lumMod val="60000"/>
                <a:lumOff val="40000"/>
              </a:schemeClr>
            </a:solidFill>
          </a:ln>
        </p:spPr>
        <p:txBody>
          <a:bodyPr wrap="square" rtlCol="0">
            <a:spAutoFit/>
          </a:bodyPr>
          <a:lstStyle/>
          <a:p>
            <a:r>
              <a:rPr lang="ko-KR" altLang="en-US" sz="1200" dirty="0"/>
              <a:t>독립변수</a:t>
            </a:r>
            <a:r>
              <a:rPr lang="en-US" altLang="ko-KR" sz="1200" dirty="0"/>
              <a:t>(</a:t>
            </a:r>
            <a:r>
              <a:rPr lang="ko-KR" altLang="en-US" sz="1200" dirty="0"/>
              <a:t>설명</a:t>
            </a:r>
            <a:r>
              <a:rPr lang="en-US" altLang="ko-KR" sz="1200" dirty="0"/>
              <a:t>)</a:t>
            </a:r>
            <a:endParaRPr lang="ko-KR" altLang="en-US" sz="1200" dirty="0"/>
          </a:p>
        </p:txBody>
      </p:sp>
      <p:sp>
        <p:nvSpPr>
          <p:cNvPr id="17" name="TextBox 16">
            <a:extLst>
              <a:ext uri="{FF2B5EF4-FFF2-40B4-BE49-F238E27FC236}">
                <a16:creationId xmlns:a16="http://schemas.microsoft.com/office/drawing/2014/main" id="{CE7928F8-CF14-4D5F-B752-4C37E6303479}"/>
              </a:ext>
            </a:extLst>
          </p:cNvPr>
          <p:cNvSpPr txBox="1"/>
          <p:nvPr/>
        </p:nvSpPr>
        <p:spPr>
          <a:xfrm>
            <a:off x="4148699" y="3511210"/>
            <a:ext cx="1512168" cy="276999"/>
          </a:xfrm>
          <a:prstGeom prst="rect">
            <a:avLst/>
          </a:prstGeom>
          <a:solidFill>
            <a:schemeClr val="accent1">
              <a:lumMod val="20000"/>
              <a:lumOff val="80000"/>
            </a:schemeClr>
          </a:solidFill>
          <a:ln>
            <a:solidFill>
              <a:schemeClr val="accent5">
                <a:lumMod val="60000"/>
                <a:lumOff val="40000"/>
              </a:schemeClr>
            </a:solidFill>
          </a:ln>
        </p:spPr>
        <p:txBody>
          <a:bodyPr wrap="square" rtlCol="0">
            <a:spAutoFit/>
          </a:bodyPr>
          <a:lstStyle/>
          <a:p>
            <a:r>
              <a:rPr lang="ko-KR" altLang="en-US" sz="1200" dirty="0"/>
              <a:t>종속변수</a:t>
            </a:r>
            <a:r>
              <a:rPr lang="en-US" altLang="ko-KR" sz="1200" dirty="0"/>
              <a:t>(</a:t>
            </a:r>
            <a:r>
              <a:rPr lang="ko-KR" altLang="en-US" sz="1200" dirty="0"/>
              <a:t>반응</a:t>
            </a:r>
            <a:r>
              <a:rPr lang="en-US" altLang="ko-KR" sz="1200" dirty="0"/>
              <a:t>)</a:t>
            </a:r>
            <a:endParaRPr lang="ko-KR" altLang="en-US" sz="1200" dirty="0"/>
          </a:p>
        </p:txBody>
      </p:sp>
      <p:sp>
        <p:nvSpPr>
          <p:cNvPr id="18" name="TextBox 17">
            <a:extLst>
              <a:ext uri="{FF2B5EF4-FFF2-40B4-BE49-F238E27FC236}">
                <a16:creationId xmlns:a16="http://schemas.microsoft.com/office/drawing/2014/main" id="{81AE3FE9-9DDB-4C61-809A-3D9F255D340F}"/>
              </a:ext>
            </a:extLst>
          </p:cNvPr>
          <p:cNvSpPr txBox="1"/>
          <p:nvPr/>
        </p:nvSpPr>
        <p:spPr>
          <a:xfrm>
            <a:off x="2411760" y="3933056"/>
            <a:ext cx="1512168" cy="276999"/>
          </a:xfrm>
          <a:prstGeom prst="rect">
            <a:avLst/>
          </a:prstGeom>
          <a:solidFill>
            <a:schemeClr val="accent2">
              <a:lumMod val="20000"/>
              <a:lumOff val="80000"/>
            </a:schemeClr>
          </a:solidFill>
          <a:ln>
            <a:solidFill>
              <a:schemeClr val="accent5">
                <a:lumMod val="60000"/>
                <a:lumOff val="40000"/>
              </a:schemeClr>
            </a:solidFill>
          </a:ln>
        </p:spPr>
        <p:txBody>
          <a:bodyPr wrap="square" rtlCol="0">
            <a:spAutoFit/>
          </a:bodyPr>
          <a:lstStyle/>
          <a:p>
            <a:r>
              <a:rPr lang="en-US" altLang="ko-KR" sz="1200" dirty="0"/>
              <a:t>X1</a:t>
            </a:r>
            <a:endParaRPr lang="ko-KR" altLang="en-US" sz="1200" dirty="0"/>
          </a:p>
        </p:txBody>
      </p:sp>
      <p:sp>
        <p:nvSpPr>
          <p:cNvPr id="19" name="TextBox 18">
            <a:extLst>
              <a:ext uri="{FF2B5EF4-FFF2-40B4-BE49-F238E27FC236}">
                <a16:creationId xmlns:a16="http://schemas.microsoft.com/office/drawing/2014/main" id="{A5FAB347-9835-4B83-8AD0-0139E43FEAB6}"/>
              </a:ext>
            </a:extLst>
          </p:cNvPr>
          <p:cNvSpPr txBox="1"/>
          <p:nvPr/>
        </p:nvSpPr>
        <p:spPr>
          <a:xfrm>
            <a:off x="2411760" y="4362103"/>
            <a:ext cx="1512168" cy="276999"/>
          </a:xfrm>
          <a:prstGeom prst="rect">
            <a:avLst/>
          </a:prstGeom>
          <a:solidFill>
            <a:schemeClr val="accent2">
              <a:lumMod val="20000"/>
              <a:lumOff val="80000"/>
            </a:schemeClr>
          </a:solidFill>
          <a:ln>
            <a:solidFill>
              <a:schemeClr val="accent5">
                <a:lumMod val="60000"/>
                <a:lumOff val="40000"/>
              </a:schemeClr>
            </a:solidFill>
          </a:ln>
        </p:spPr>
        <p:txBody>
          <a:bodyPr wrap="square" rtlCol="0">
            <a:spAutoFit/>
          </a:bodyPr>
          <a:lstStyle/>
          <a:p>
            <a:r>
              <a:rPr lang="en-US" altLang="ko-KR" sz="1200" dirty="0"/>
              <a:t>X1 + X2</a:t>
            </a:r>
            <a:endParaRPr lang="ko-KR" altLang="en-US" sz="1200" dirty="0"/>
          </a:p>
        </p:txBody>
      </p:sp>
      <p:sp>
        <p:nvSpPr>
          <p:cNvPr id="20" name="TextBox 19">
            <a:extLst>
              <a:ext uri="{FF2B5EF4-FFF2-40B4-BE49-F238E27FC236}">
                <a16:creationId xmlns:a16="http://schemas.microsoft.com/office/drawing/2014/main" id="{4EA84C97-BB8E-4C0E-820B-20B6AA81A81E}"/>
              </a:ext>
            </a:extLst>
          </p:cNvPr>
          <p:cNvSpPr txBox="1"/>
          <p:nvPr/>
        </p:nvSpPr>
        <p:spPr>
          <a:xfrm>
            <a:off x="2411760" y="4778665"/>
            <a:ext cx="1512168" cy="276999"/>
          </a:xfrm>
          <a:prstGeom prst="rect">
            <a:avLst/>
          </a:prstGeom>
          <a:solidFill>
            <a:schemeClr val="accent2">
              <a:lumMod val="20000"/>
              <a:lumOff val="80000"/>
            </a:schemeClr>
          </a:solidFill>
          <a:ln>
            <a:solidFill>
              <a:schemeClr val="accent5">
                <a:lumMod val="60000"/>
                <a:lumOff val="40000"/>
              </a:schemeClr>
            </a:solidFill>
          </a:ln>
        </p:spPr>
        <p:txBody>
          <a:bodyPr wrap="square" rtlCol="0">
            <a:spAutoFit/>
          </a:bodyPr>
          <a:lstStyle/>
          <a:p>
            <a:r>
              <a:rPr lang="en-US" altLang="ko-KR" sz="1200" dirty="0"/>
              <a:t>X1 + X2 + X3</a:t>
            </a:r>
            <a:endParaRPr lang="ko-KR" altLang="en-US" sz="1200" dirty="0"/>
          </a:p>
        </p:txBody>
      </p:sp>
      <p:sp>
        <p:nvSpPr>
          <p:cNvPr id="21" name="TextBox 20">
            <a:extLst>
              <a:ext uri="{FF2B5EF4-FFF2-40B4-BE49-F238E27FC236}">
                <a16:creationId xmlns:a16="http://schemas.microsoft.com/office/drawing/2014/main" id="{CFC32C6E-0672-49A0-B3AD-1F1B67E96521}"/>
              </a:ext>
            </a:extLst>
          </p:cNvPr>
          <p:cNvSpPr txBox="1"/>
          <p:nvPr/>
        </p:nvSpPr>
        <p:spPr>
          <a:xfrm>
            <a:off x="4153595" y="3977892"/>
            <a:ext cx="1512168" cy="1015663"/>
          </a:xfrm>
          <a:prstGeom prst="rect">
            <a:avLst/>
          </a:prstGeom>
          <a:solidFill>
            <a:schemeClr val="accent1">
              <a:lumMod val="20000"/>
              <a:lumOff val="80000"/>
            </a:schemeClr>
          </a:solidFill>
          <a:ln>
            <a:solidFill>
              <a:schemeClr val="accent5">
                <a:lumMod val="60000"/>
                <a:lumOff val="40000"/>
              </a:schemeClr>
            </a:solidFill>
          </a:ln>
        </p:spPr>
        <p:txBody>
          <a:bodyPr wrap="square" rtlCol="0">
            <a:spAutoFit/>
          </a:bodyPr>
          <a:lstStyle/>
          <a:p>
            <a:endParaRPr lang="en-US" altLang="ko-KR" sz="1200" dirty="0"/>
          </a:p>
          <a:p>
            <a:endParaRPr lang="en-US" altLang="ko-KR" sz="1200" dirty="0"/>
          </a:p>
          <a:p>
            <a:r>
              <a:rPr lang="en-US" altLang="ko-KR" sz="1200" dirty="0"/>
              <a:t>    Y</a:t>
            </a:r>
          </a:p>
          <a:p>
            <a:endParaRPr lang="en-US" altLang="ko-KR" sz="1200" dirty="0"/>
          </a:p>
          <a:p>
            <a:endParaRPr lang="ko-KR" altLang="en-US" sz="1200" dirty="0"/>
          </a:p>
        </p:txBody>
      </p:sp>
      <p:sp>
        <p:nvSpPr>
          <p:cNvPr id="22" name="TextBox 21">
            <a:extLst>
              <a:ext uri="{FF2B5EF4-FFF2-40B4-BE49-F238E27FC236}">
                <a16:creationId xmlns:a16="http://schemas.microsoft.com/office/drawing/2014/main" id="{8C8A20AC-931A-47F9-930E-95FC8D5F7865}"/>
              </a:ext>
            </a:extLst>
          </p:cNvPr>
          <p:cNvSpPr txBox="1"/>
          <p:nvPr/>
        </p:nvSpPr>
        <p:spPr>
          <a:xfrm>
            <a:off x="219491" y="169226"/>
            <a:ext cx="1644641"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기타 회귀분석</a:t>
            </a:r>
          </a:p>
        </p:txBody>
      </p:sp>
    </p:spTree>
    <p:extLst>
      <p:ext uri="{BB962C8B-B14F-4D97-AF65-F5344CB8AC3E}">
        <p14:creationId xmlns:p14="http://schemas.microsoft.com/office/powerpoint/2010/main" val="28034160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E378B70E-F6FB-4C4D-808F-13801CEC63BC}"/>
              </a:ext>
            </a:extLst>
          </p:cNvPr>
          <p:cNvSpPr/>
          <p:nvPr/>
        </p:nvSpPr>
        <p:spPr>
          <a:xfrm>
            <a:off x="2555776" y="275842"/>
            <a:ext cx="3351623" cy="369332"/>
          </a:xfrm>
          <a:prstGeom prst="rect">
            <a:avLst/>
          </a:prstGeom>
        </p:spPr>
        <p:txBody>
          <a:bodyPr wrap="none">
            <a:spAutoFit/>
          </a:bodyPr>
          <a:lstStyle/>
          <a:p>
            <a:r>
              <a:rPr lang="en-US" altLang="ko-KR" b="1" dirty="0">
                <a:solidFill>
                  <a:srgbClr val="000000"/>
                </a:solidFill>
                <a:latin typeface="Malgun Gothic" panose="020B0503020000020004" pitchFamily="50" charset="-127"/>
                <a:ea typeface="Malgun Gothic" panose="020B0503020000020004" pitchFamily="50" charset="-127"/>
              </a:rPr>
              <a:t>Locally Weighted Regression</a:t>
            </a:r>
            <a:endParaRPr lang="en-US" altLang="ko-KR" b="1" i="0" dirty="0">
              <a:solidFill>
                <a:srgbClr val="000000"/>
              </a:solidFill>
              <a:effectLst/>
              <a:latin typeface="Malgun Gothic" panose="020B0503020000020004" pitchFamily="50" charset="-127"/>
              <a:ea typeface="Malgun Gothic" panose="020B0503020000020004" pitchFamily="50" charset="-127"/>
            </a:endParaRPr>
          </a:p>
        </p:txBody>
      </p:sp>
      <p:sp>
        <p:nvSpPr>
          <p:cNvPr id="3" name="직사각형 2">
            <a:extLst>
              <a:ext uri="{FF2B5EF4-FFF2-40B4-BE49-F238E27FC236}">
                <a16:creationId xmlns:a16="http://schemas.microsoft.com/office/drawing/2014/main" id="{19A77BC8-7F25-4FD2-B3F4-703016421B90}"/>
              </a:ext>
            </a:extLst>
          </p:cNvPr>
          <p:cNvSpPr/>
          <p:nvPr/>
        </p:nvSpPr>
        <p:spPr>
          <a:xfrm>
            <a:off x="518589" y="999737"/>
            <a:ext cx="8424936" cy="1443600"/>
          </a:xfrm>
          <a:prstGeom prst="rect">
            <a:avLst/>
          </a:prstGeom>
          <a:ln>
            <a:solidFill>
              <a:schemeClr val="tx2">
                <a:lumMod val="40000"/>
                <a:lumOff val="60000"/>
              </a:schemeClr>
            </a:solidFill>
          </a:ln>
        </p:spPr>
        <p:txBody>
          <a:bodyPr wrap="square">
            <a:spAutoFit/>
          </a:bodyPr>
          <a:lstStyle/>
          <a:p>
            <a:pPr marL="171450" indent="-171450">
              <a:lnSpc>
                <a:spcPct val="150000"/>
              </a:lnSpc>
              <a:buFont typeface="Arial" panose="020B0604020202020204" pitchFamily="34" charset="0"/>
              <a:buChar char="•"/>
            </a:pPr>
            <a:r>
              <a:rPr lang="en-US" altLang="ko-KR" sz="1200" dirty="0">
                <a:solidFill>
                  <a:srgbClr val="202122"/>
                </a:solidFill>
                <a:latin typeface="Arial" panose="020B0604020202020204" pitchFamily="34" charset="0"/>
              </a:rPr>
              <a:t>1964</a:t>
            </a:r>
            <a:r>
              <a:rPr lang="ko-KR" altLang="en-US" sz="1200" dirty="0">
                <a:solidFill>
                  <a:srgbClr val="202122"/>
                </a:solidFill>
                <a:latin typeface="Arial" panose="020B0604020202020204" pitchFamily="34" charset="0"/>
              </a:rPr>
              <a:t>년 </a:t>
            </a:r>
            <a:r>
              <a:rPr lang="en-US" altLang="ko-KR" sz="1200" dirty="0" err="1">
                <a:solidFill>
                  <a:srgbClr val="202122"/>
                </a:solidFill>
                <a:latin typeface="Arial" panose="020B0604020202020204" pitchFamily="34" charset="0"/>
              </a:rPr>
              <a:t>Savitsky</a:t>
            </a:r>
            <a:r>
              <a:rPr lang="ko-KR" altLang="en-US" sz="1200" dirty="0">
                <a:solidFill>
                  <a:srgbClr val="202122"/>
                </a:solidFill>
                <a:latin typeface="Arial" panose="020B0604020202020204" pitchFamily="34" charset="0"/>
              </a:rPr>
              <a:t>와 </a:t>
            </a:r>
            <a:r>
              <a:rPr lang="en-US" altLang="ko-KR" sz="1200" dirty="0" err="1">
                <a:solidFill>
                  <a:srgbClr val="202122"/>
                </a:solidFill>
                <a:latin typeface="Arial" panose="020B0604020202020204" pitchFamily="34" charset="0"/>
              </a:rPr>
              <a:t>Golay</a:t>
            </a:r>
            <a:r>
              <a:rPr lang="ko-KR" altLang="en-US" sz="1200" dirty="0">
                <a:solidFill>
                  <a:srgbClr val="202122"/>
                </a:solidFill>
                <a:latin typeface="Arial" panose="020B0604020202020204" pitchFamily="34" charset="0"/>
              </a:rPr>
              <a:t>는 </a:t>
            </a:r>
            <a:r>
              <a:rPr lang="ko-KR" altLang="en-US" sz="1200" dirty="0">
                <a:latin typeface="Arial" panose="020B0604020202020204" pitchFamily="34" charset="0"/>
              </a:rPr>
              <a:t>일반적으로 </a:t>
            </a:r>
            <a:r>
              <a:rPr lang="en-US" altLang="ko-KR" sz="1200" dirty="0" err="1">
                <a:latin typeface="Arial" panose="020B0604020202020204" pitchFamily="34" charset="0"/>
                <a:hlinkClick r:id="rId2" tooltip="사비츠키-골레이 필터">
                  <a:extLst>
                    <a:ext uri="{A12FA001-AC4F-418D-AE19-62706E023703}">
                      <ahyp:hlinkClr xmlns:ahyp="http://schemas.microsoft.com/office/drawing/2018/hyperlinkcolor" val="tx"/>
                    </a:ext>
                  </a:extLst>
                </a:hlinkClick>
              </a:rPr>
              <a:t>Savitzky-Golay</a:t>
            </a:r>
            <a:r>
              <a:rPr lang="en-US" altLang="ko-KR" sz="1200" dirty="0">
                <a:latin typeface="Arial" panose="020B0604020202020204" pitchFamily="34" charset="0"/>
                <a:hlinkClick r:id="rId2" tooltip="사비츠키-골레이 필터">
                  <a:extLst>
                    <a:ext uri="{A12FA001-AC4F-418D-AE19-62706E023703}">
                      <ahyp:hlinkClr xmlns:ahyp="http://schemas.microsoft.com/office/drawing/2018/hyperlinkcolor" val="tx"/>
                    </a:ext>
                  </a:extLst>
                </a:hlinkClick>
              </a:rPr>
              <a:t> </a:t>
            </a:r>
            <a:r>
              <a:rPr lang="ko-KR" altLang="en-US" sz="1200" dirty="0">
                <a:latin typeface="Arial" panose="020B0604020202020204" pitchFamily="34" charset="0"/>
                <a:hlinkClick r:id="rId2" tooltip="사비츠키-골레이 필터">
                  <a:extLst>
                    <a:ext uri="{A12FA001-AC4F-418D-AE19-62706E023703}">
                      <ahyp:hlinkClr xmlns:ahyp="http://schemas.microsoft.com/office/drawing/2018/hyperlinkcolor" val="tx"/>
                    </a:ext>
                  </a:extLst>
                </a:hlinkClick>
              </a:rPr>
              <a:t>필터</a:t>
            </a:r>
            <a:r>
              <a:rPr lang="ko-KR" altLang="en-US" sz="1200" dirty="0">
                <a:latin typeface="Arial" panose="020B0604020202020204" pitchFamily="34" charset="0"/>
              </a:rPr>
              <a:t> 라고 하는 </a:t>
            </a:r>
            <a:r>
              <a:rPr lang="en-US" altLang="ko-KR" sz="1200" b="1" dirty="0"/>
              <a:t>LOESS</a:t>
            </a:r>
            <a:r>
              <a:rPr lang="en-US" altLang="ko-KR" sz="1200" dirty="0"/>
              <a:t> (</a:t>
            </a:r>
            <a:r>
              <a:rPr lang="en-US" altLang="ko-KR" sz="1200" b="1" dirty="0"/>
              <a:t>locally estimated scatterplot smoothing</a:t>
            </a:r>
            <a:r>
              <a:rPr lang="en-US" altLang="ko-KR" sz="1200" dirty="0"/>
              <a:t>)</a:t>
            </a:r>
            <a:r>
              <a:rPr lang="ko-KR" altLang="en-US" sz="1200" dirty="0">
                <a:latin typeface="Arial" panose="020B0604020202020204" pitchFamily="34" charset="0"/>
              </a:rPr>
              <a:t>에 해당하는 방법을 제안 </a:t>
            </a:r>
            <a:r>
              <a:rPr lang="en-US" altLang="ko-KR" sz="1200" dirty="0">
                <a:latin typeface="Arial" panose="020B0604020202020204" pitchFamily="34" charset="0"/>
              </a:rPr>
              <a:t>. </a:t>
            </a:r>
          </a:p>
          <a:p>
            <a:pPr marL="171450" indent="-171450">
              <a:lnSpc>
                <a:spcPct val="150000"/>
              </a:lnSpc>
              <a:buFont typeface="Arial" panose="020B0604020202020204" pitchFamily="34" charset="0"/>
              <a:buChar char="•"/>
            </a:pPr>
            <a:r>
              <a:rPr lang="en-US" altLang="ko-KR" sz="1200" dirty="0">
                <a:latin typeface="Arial" panose="020B0604020202020204" pitchFamily="34" charset="0"/>
                <a:hlinkClick r:id="rId3" tooltip="윌리엄 S. 클리블랜드">
                  <a:extLst>
                    <a:ext uri="{A12FA001-AC4F-418D-AE19-62706E023703}">
                      <ahyp:hlinkClr xmlns:ahyp="http://schemas.microsoft.com/office/drawing/2018/hyperlinkcolor" val="tx"/>
                    </a:ext>
                  </a:extLst>
                </a:hlinkClick>
              </a:rPr>
              <a:t>William S. Cleveland</a:t>
            </a:r>
            <a:r>
              <a:rPr lang="ko-KR" altLang="en-US" sz="1200" dirty="0">
                <a:latin typeface="Arial" panose="020B0604020202020204" pitchFamily="34" charset="0"/>
              </a:rPr>
              <a:t> 는 </a:t>
            </a:r>
            <a:r>
              <a:rPr lang="en-US" altLang="ko-KR" sz="1200" dirty="0">
                <a:latin typeface="Arial" panose="020B0604020202020204" pitchFamily="34" charset="0"/>
              </a:rPr>
              <a:t>1979</a:t>
            </a:r>
            <a:r>
              <a:rPr lang="ko-KR" altLang="en-US" sz="1200" dirty="0">
                <a:latin typeface="Arial" panose="020B0604020202020204" pitchFamily="34" charset="0"/>
              </a:rPr>
              <a:t>년에 이 방법을 재발견하여 고유한 이름을 부여</a:t>
            </a:r>
            <a:endParaRPr lang="en-US" altLang="ko-KR" sz="1200" dirty="0">
              <a:latin typeface="Arial" panose="020B0604020202020204" pitchFamily="34" charset="0"/>
            </a:endParaRPr>
          </a:p>
          <a:p>
            <a:pPr marL="171450" indent="-171450">
              <a:lnSpc>
                <a:spcPct val="150000"/>
              </a:lnSpc>
              <a:buFont typeface="Arial" panose="020B0604020202020204" pitchFamily="34" charset="0"/>
              <a:buChar char="•"/>
            </a:pPr>
            <a:r>
              <a:rPr lang="en-US" altLang="ko-KR" sz="1200" dirty="0">
                <a:latin typeface="Arial" panose="020B0604020202020204" pitchFamily="34" charset="0"/>
              </a:rPr>
              <a:t>Cleveland</a:t>
            </a:r>
            <a:r>
              <a:rPr lang="ko-KR" altLang="en-US" sz="1200" dirty="0">
                <a:latin typeface="Arial" panose="020B0604020202020204" pitchFamily="34" charset="0"/>
              </a:rPr>
              <a:t>와 </a:t>
            </a:r>
            <a:r>
              <a:rPr lang="en-US" altLang="ko-KR" sz="1200" dirty="0">
                <a:latin typeface="Arial" panose="020B0604020202020204" pitchFamily="34" charset="0"/>
                <a:hlinkClick r:id="rId4" tooltip="수잔 J. 데블린">
                  <a:extLst>
                    <a:ext uri="{A12FA001-AC4F-418D-AE19-62706E023703}">
                      <ahyp:hlinkClr xmlns:ahyp="http://schemas.microsoft.com/office/drawing/2018/hyperlinkcolor" val="tx"/>
                    </a:ext>
                  </a:extLst>
                </a:hlinkClick>
              </a:rPr>
              <a:t>Susan J. Devlin</a:t>
            </a:r>
            <a:r>
              <a:rPr lang="ko-KR" altLang="en-US" sz="1200" dirty="0">
                <a:latin typeface="Arial" panose="020B0604020202020204" pitchFamily="34" charset="0"/>
              </a:rPr>
              <a:t> </a:t>
            </a:r>
            <a:r>
              <a:rPr lang="en-US" altLang="ko-KR" sz="1200" dirty="0">
                <a:latin typeface="Arial" panose="020B0604020202020204" pitchFamily="34" charset="0"/>
              </a:rPr>
              <a:t>(1988)</a:t>
            </a:r>
            <a:r>
              <a:rPr lang="ko-KR" altLang="en-US" sz="1200" dirty="0">
                <a:latin typeface="Arial" panose="020B0604020202020204" pitchFamily="34" charset="0"/>
              </a:rPr>
              <a:t>에 의해 추가로 개발</a:t>
            </a:r>
            <a:endParaRPr lang="en-US" altLang="ko-KR" sz="1200" dirty="0">
              <a:latin typeface="Arial" panose="020B0604020202020204" pitchFamily="34" charset="0"/>
            </a:endParaRPr>
          </a:p>
          <a:p>
            <a:pPr marL="171450" indent="-171450">
              <a:lnSpc>
                <a:spcPct val="150000"/>
              </a:lnSpc>
              <a:buFont typeface="Arial" panose="020B0604020202020204" pitchFamily="34" charset="0"/>
              <a:buChar char="•"/>
            </a:pPr>
            <a:r>
              <a:rPr lang="en-US" altLang="ko-KR" sz="1200" dirty="0">
                <a:latin typeface="Arial" panose="020B0604020202020204" pitchFamily="34" charset="0"/>
              </a:rPr>
              <a:t>. LOWESS</a:t>
            </a:r>
            <a:r>
              <a:rPr lang="ko-KR" altLang="en-US" sz="1200" dirty="0">
                <a:latin typeface="Arial" panose="020B0604020202020204" pitchFamily="34" charset="0"/>
              </a:rPr>
              <a:t>는 </a:t>
            </a:r>
            <a:r>
              <a:rPr lang="en-US" altLang="ko-KR" sz="1200" dirty="0"/>
              <a:t> locally weighted polynomial regression.</a:t>
            </a:r>
            <a:endParaRPr lang="ko-KR" altLang="en-US" sz="1200" dirty="0"/>
          </a:p>
        </p:txBody>
      </p:sp>
      <p:sp>
        <p:nvSpPr>
          <p:cNvPr id="6" name="직사각형 5">
            <a:extLst>
              <a:ext uri="{FF2B5EF4-FFF2-40B4-BE49-F238E27FC236}">
                <a16:creationId xmlns:a16="http://schemas.microsoft.com/office/drawing/2014/main" id="{7C53E33A-F670-4F0D-8078-F71F5BB0BD4D}"/>
              </a:ext>
            </a:extLst>
          </p:cNvPr>
          <p:cNvSpPr/>
          <p:nvPr/>
        </p:nvSpPr>
        <p:spPr>
          <a:xfrm>
            <a:off x="518589" y="2663629"/>
            <a:ext cx="8278174" cy="1166601"/>
          </a:xfrm>
          <a:prstGeom prst="rect">
            <a:avLst/>
          </a:prstGeom>
          <a:ln>
            <a:solidFill>
              <a:schemeClr val="tx2">
                <a:lumMod val="40000"/>
                <a:lumOff val="60000"/>
              </a:schemeClr>
            </a:solidFill>
          </a:ln>
        </p:spPr>
        <p:txBody>
          <a:bodyPr wrap="square">
            <a:spAutoFit/>
          </a:bodyPr>
          <a:lstStyle/>
          <a:p>
            <a:pPr marL="285750" indent="-285750">
              <a:lnSpc>
                <a:spcPct val="150000"/>
              </a:lnSpc>
              <a:buFont typeface="Wingdings" panose="05000000000000000000" pitchFamily="2" charset="2"/>
              <a:buChar char="§"/>
            </a:pPr>
            <a:r>
              <a:rPr lang="ko-KR" altLang="en-US" sz="1200" dirty="0">
                <a:solidFill>
                  <a:srgbClr val="273239"/>
                </a:solidFill>
                <a:latin typeface="urw-din"/>
              </a:rPr>
              <a:t>선형 회귀는 입력</a:t>
            </a:r>
            <a:r>
              <a:rPr lang="en-US" altLang="ko-KR" sz="1200" dirty="0">
                <a:solidFill>
                  <a:srgbClr val="273239"/>
                </a:solidFill>
                <a:latin typeface="urw-din"/>
              </a:rPr>
              <a:t>(X)</a:t>
            </a:r>
            <a:r>
              <a:rPr lang="ko-KR" altLang="en-US" sz="1200" dirty="0">
                <a:solidFill>
                  <a:srgbClr val="273239"/>
                </a:solidFill>
                <a:latin typeface="urw-din"/>
              </a:rPr>
              <a:t>과 출력</a:t>
            </a:r>
            <a:r>
              <a:rPr lang="en-US" altLang="ko-KR" sz="1200" dirty="0">
                <a:solidFill>
                  <a:srgbClr val="273239"/>
                </a:solidFill>
                <a:latin typeface="urw-din"/>
              </a:rPr>
              <a:t>(Y) </a:t>
            </a:r>
            <a:r>
              <a:rPr lang="ko-KR" altLang="en-US" sz="1200" dirty="0">
                <a:solidFill>
                  <a:srgbClr val="273239"/>
                </a:solidFill>
                <a:latin typeface="urw-din"/>
              </a:rPr>
              <a:t>간의 선형 관계를 계산하는데 사용되는 지도학습 알고리즘</a:t>
            </a:r>
            <a:endParaRPr lang="en-US" altLang="ko-KR" sz="1200" dirty="0">
              <a:solidFill>
                <a:srgbClr val="273239"/>
              </a:solidFill>
              <a:latin typeface="urw-din"/>
            </a:endParaRPr>
          </a:p>
          <a:p>
            <a:pPr marL="285750" indent="-285750" fontAlgn="base">
              <a:lnSpc>
                <a:spcPct val="150000"/>
              </a:lnSpc>
              <a:buFont typeface="Wingdings" panose="05000000000000000000" pitchFamily="2" charset="2"/>
              <a:buChar char="§"/>
            </a:pPr>
            <a:r>
              <a:rPr lang="en-US" altLang="ko-KR" sz="1200" b="1" dirty="0">
                <a:solidFill>
                  <a:srgbClr val="000000"/>
                </a:solidFill>
                <a:latin typeface="Malgun Gothic" panose="020B0503020000020004" pitchFamily="50" charset="-127"/>
                <a:ea typeface="Malgun Gothic" panose="020B0503020000020004" pitchFamily="50" charset="-127"/>
              </a:rPr>
              <a:t>Locally Weighted Regression</a:t>
            </a:r>
            <a:r>
              <a:rPr lang="ko-KR" altLang="en-US" sz="1200" dirty="0"/>
              <a:t>는 </a:t>
            </a:r>
            <a:r>
              <a:rPr lang="ko-KR" altLang="en-US" sz="1200" b="1" i="1" dirty="0">
                <a:solidFill>
                  <a:srgbClr val="FF0000"/>
                </a:solidFill>
              </a:rPr>
              <a:t>지도학습 알고리즘이면서</a:t>
            </a:r>
            <a:r>
              <a:rPr lang="en-US" altLang="ko-KR" sz="1200" b="1" i="1" dirty="0">
                <a:solidFill>
                  <a:srgbClr val="FF0000"/>
                </a:solidFill>
              </a:rPr>
              <a:t>, </a:t>
            </a:r>
            <a:r>
              <a:rPr lang="ko-KR" altLang="en-US" sz="1200" b="1" i="1" dirty="0" err="1">
                <a:solidFill>
                  <a:srgbClr val="FF0000"/>
                </a:solidFill>
              </a:rPr>
              <a:t>비모수적</a:t>
            </a:r>
            <a:r>
              <a:rPr lang="ko-KR" altLang="en-US" sz="1200" b="1" i="1" dirty="0">
                <a:solidFill>
                  <a:srgbClr val="FF0000"/>
                </a:solidFill>
              </a:rPr>
              <a:t> 알고리즘</a:t>
            </a:r>
            <a:endParaRPr lang="en-US" altLang="ko-KR" sz="1200" b="1" i="1" dirty="0">
              <a:solidFill>
                <a:srgbClr val="FF0000"/>
              </a:solidFill>
            </a:endParaRPr>
          </a:p>
          <a:p>
            <a:pPr fontAlgn="base">
              <a:lnSpc>
                <a:spcPct val="150000"/>
              </a:lnSpc>
            </a:pPr>
            <a:r>
              <a:rPr lang="en-US" altLang="ko-KR" sz="1200" dirty="0">
                <a:sym typeface="Wingdings" panose="05000000000000000000" pitchFamily="2" charset="2"/>
              </a:rPr>
              <a:t>         </a:t>
            </a:r>
            <a:r>
              <a:rPr lang="en-US" altLang="ko-KR" sz="1200" u="sng" dirty="0"/>
              <a:t>X</a:t>
            </a:r>
            <a:r>
              <a:rPr lang="ko-KR" altLang="en-US" sz="1200" u="sng" dirty="0"/>
              <a:t>와 </a:t>
            </a:r>
            <a:r>
              <a:rPr lang="en-US" altLang="ko-KR" sz="1200" u="sng" dirty="0"/>
              <a:t>Y </a:t>
            </a:r>
            <a:r>
              <a:rPr lang="ko-KR" altLang="en-US" sz="1200" u="sng" dirty="0"/>
              <a:t>사이에 비선형 관계가 있는 경우 예측에 사용</a:t>
            </a:r>
            <a:endParaRPr lang="en-US" altLang="ko-KR" sz="1200" u="sng" dirty="0"/>
          </a:p>
          <a:p>
            <a:pPr marL="285750" indent="-285750" fontAlgn="base">
              <a:lnSpc>
                <a:spcPct val="150000"/>
              </a:lnSpc>
              <a:buFont typeface="Wingdings" panose="05000000000000000000" pitchFamily="2" charset="2"/>
              <a:buChar char="§"/>
            </a:pPr>
            <a:r>
              <a:rPr lang="en-US" altLang="ko-KR" sz="1200" dirty="0">
                <a:sym typeface="Wingdings" panose="05000000000000000000" pitchFamily="2" charset="2"/>
              </a:rPr>
              <a:t> </a:t>
            </a:r>
            <a:r>
              <a:rPr lang="ko-KR" altLang="en-US" sz="1200" dirty="0"/>
              <a:t>계산하는 동안 멀리 떨어져 있는 점보다 근처에 있는 학습 세트의 점에 더 높은 </a:t>
            </a:r>
            <a:r>
              <a:rPr lang="en-US" altLang="ko-KR" sz="1200" dirty="0"/>
              <a:t>"</a:t>
            </a:r>
            <a:r>
              <a:rPr lang="ko-KR" altLang="en-US" sz="1200" dirty="0"/>
              <a:t>선호도</a:t>
            </a:r>
            <a:r>
              <a:rPr lang="en-US" altLang="ko-KR" sz="1200" dirty="0"/>
              <a:t>"</a:t>
            </a:r>
            <a:r>
              <a:rPr lang="ko-KR" altLang="en-US" sz="1200" dirty="0"/>
              <a:t>가 부여</a:t>
            </a:r>
            <a:endParaRPr lang="ko-KR" altLang="en-US" sz="1400" dirty="0"/>
          </a:p>
        </p:txBody>
      </p:sp>
      <p:pic>
        <p:nvPicPr>
          <p:cNvPr id="13" name="그림 12">
            <a:extLst>
              <a:ext uri="{FF2B5EF4-FFF2-40B4-BE49-F238E27FC236}">
                <a16:creationId xmlns:a16="http://schemas.microsoft.com/office/drawing/2014/main" id="{87B16A2E-9710-4CB7-9AB1-4AD2008497F7}"/>
              </a:ext>
            </a:extLst>
          </p:cNvPr>
          <p:cNvPicPr>
            <a:picLocks noChangeAspect="1"/>
          </p:cNvPicPr>
          <p:nvPr/>
        </p:nvPicPr>
        <p:blipFill>
          <a:blip r:embed="rId5"/>
          <a:stretch>
            <a:fillRect/>
          </a:stretch>
        </p:blipFill>
        <p:spPr>
          <a:xfrm>
            <a:off x="2403726" y="4073029"/>
            <a:ext cx="3029373" cy="495369"/>
          </a:xfrm>
          <a:prstGeom prst="rect">
            <a:avLst/>
          </a:prstGeom>
        </p:spPr>
      </p:pic>
      <p:sp>
        <p:nvSpPr>
          <p:cNvPr id="14" name="직사각형 13">
            <a:extLst>
              <a:ext uri="{FF2B5EF4-FFF2-40B4-BE49-F238E27FC236}">
                <a16:creationId xmlns:a16="http://schemas.microsoft.com/office/drawing/2014/main" id="{40F5A20D-298C-4832-9C79-E24BC95D9C9D}"/>
              </a:ext>
            </a:extLst>
          </p:cNvPr>
          <p:cNvSpPr/>
          <p:nvPr/>
        </p:nvSpPr>
        <p:spPr>
          <a:xfrm>
            <a:off x="683433" y="4227579"/>
            <a:ext cx="1368152" cy="307777"/>
          </a:xfrm>
          <a:prstGeom prst="rect">
            <a:avLst/>
          </a:prstGeom>
        </p:spPr>
        <p:txBody>
          <a:bodyPr wrap="square">
            <a:spAutoFit/>
          </a:bodyPr>
          <a:lstStyle/>
          <a:p>
            <a:r>
              <a:rPr lang="en-US" altLang="ko-KR" sz="1400" b="1" dirty="0">
                <a:solidFill>
                  <a:srgbClr val="000000"/>
                </a:solidFill>
                <a:latin typeface="Malgun Gothic" panose="020B0503020000020004" pitchFamily="50" charset="-127"/>
                <a:ea typeface="Malgun Gothic" panose="020B0503020000020004" pitchFamily="50" charset="-127"/>
              </a:rPr>
              <a:t>LWR </a:t>
            </a:r>
            <a:r>
              <a:rPr lang="ko-KR" altLang="en-US" sz="1400" b="1" dirty="0">
                <a:solidFill>
                  <a:srgbClr val="000000"/>
                </a:solidFill>
                <a:latin typeface="Malgun Gothic" panose="020B0503020000020004" pitchFamily="50" charset="-127"/>
                <a:ea typeface="Malgun Gothic" panose="020B0503020000020004" pitchFamily="50" charset="-127"/>
              </a:rPr>
              <a:t>비용함수</a:t>
            </a:r>
            <a:endParaRPr lang="ko-KR" altLang="en-US" sz="1400" dirty="0"/>
          </a:p>
        </p:txBody>
      </p:sp>
      <p:pic>
        <p:nvPicPr>
          <p:cNvPr id="15" name="그림 14">
            <a:extLst>
              <a:ext uri="{FF2B5EF4-FFF2-40B4-BE49-F238E27FC236}">
                <a16:creationId xmlns:a16="http://schemas.microsoft.com/office/drawing/2014/main" id="{129E9FEE-3CBD-4E20-9456-761DE3CD2442}"/>
              </a:ext>
            </a:extLst>
          </p:cNvPr>
          <p:cNvPicPr>
            <a:picLocks noChangeAspect="1"/>
          </p:cNvPicPr>
          <p:nvPr/>
        </p:nvPicPr>
        <p:blipFill>
          <a:blip r:embed="rId6"/>
          <a:stretch>
            <a:fillRect/>
          </a:stretch>
        </p:blipFill>
        <p:spPr>
          <a:xfrm>
            <a:off x="5495629" y="4020934"/>
            <a:ext cx="2124371" cy="514422"/>
          </a:xfrm>
          <a:prstGeom prst="rect">
            <a:avLst/>
          </a:prstGeom>
        </p:spPr>
      </p:pic>
      <p:sp>
        <p:nvSpPr>
          <p:cNvPr id="17" name="직사각형 16">
            <a:extLst>
              <a:ext uri="{FF2B5EF4-FFF2-40B4-BE49-F238E27FC236}">
                <a16:creationId xmlns:a16="http://schemas.microsoft.com/office/drawing/2014/main" id="{F7EC8AF0-DD22-4C9A-8A40-B13D0F687151}"/>
              </a:ext>
            </a:extLst>
          </p:cNvPr>
          <p:cNvSpPr/>
          <p:nvPr/>
        </p:nvSpPr>
        <p:spPr>
          <a:xfrm>
            <a:off x="542738" y="5021676"/>
            <a:ext cx="8229875" cy="307777"/>
          </a:xfrm>
          <a:prstGeom prst="rect">
            <a:avLst/>
          </a:prstGeom>
        </p:spPr>
        <p:txBody>
          <a:bodyPr wrap="square">
            <a:spAutoFit/>
          </a:bodyPr>
          <a:lstStyle/>
          <a:p>
            <a:r>
              <a:rPr lang="en-US" altLang="ko-KR" sz="1400" dirty="0">
                <a:hlinkClick r:id="rId7">
                  <a:extLst>
                    <a:ext uri="{A12FA001-AC4F-418D-AE19-62706E023703}">
                      <ahyp:hlinkClr xmlns:ahyp="http://schemas.microsoft.com/office/drawing/2018/hyperlinkcolor" val="tx"/>
                    </a:ext>
                  </a:extLst>
                </a:hlinkClick>
              </a:rPr>
              <a:t>https://www.geeksforgeeks.org/implementation-of-locally-weighted-linear-regression/</a:t>
            </a:r>
            <a:r>
              <a:rPr lang="en-US" altLang="ko-KR" sz="1400" dirty="0"/>
              <a:t>  (</a:t>
            </a:r>
            <a:r>
              <a:rPr lang="ko-KR" altLang="en-US" sz="1400" dirty="0"/>
              <a:t>코드 참조</a:t>
            </a:r>
            <a:r>
              <a:rPr lang="en-US" altLang="ko-KR" sz="1400" dirty="0"/>
              <a:t>)</a:t>
            </a:r>
            <a:endParaRPr lang="ko-KR" altLang="en-US" sz="1400" dirty="0"/>
          </a:p>
        </p:txBody>
      </p:sp>
      <p:sp>
        <p:nvSpPr>
          <p:cNvPr id="8" name="바닥글 개체 틀 7">
            <a:extLst>
              <a:ext uri="{FF2B5EF4-FFF2-40B4-BE49-F238E27FC236}">
                <a16:creationId xmlns:a16="http://schemas.microsoft.com/office/drawing/2014/main" id="{214E7744-0E1D-4CC9-8873-608D03A4A4C8}"/>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90D88AC2-6F21-4CED-96AA-0921DD5B6AA5}"/>
              </a:ext>
            </a:extLst>
          </p:cNvPr>
          <p:cNvSpPr>
            <a:spLocks noGrp="1"/>
          </p:cNvSpPr>
          <p:nvPr>
            <p:ph type="sldNum" sz="quarter" idx="12"/>
          </p:nvPr>
        </p:nvSpPr>
        <p:spPr/>
        <p:txBody>
          <a:bodyPr/>
          <a:lstStyle/>
          <a:p>
            <a:fld id="{DE77BB65-F969-4654-BF30-45C70C1BE112}" type="slidenum">
              <a:rPr lang="ko-KR" altLang="en-US" smtClean="0"/>
              <a:pPr/>
              <a:t>144</a:t>
            </a:fld>
            <a:endParaRPr lang="ko-KR" altLang="en-US"/>
          </a:p>
        </p:txBody>
      </p:sp>
      <p:sp>
        <p:nvSpPr>
          <p:cNvPr id="16" name="TextBox 15">
            <a:extLst>
              <a:ext uri="{FF2B5EF4-FFF2-40B4-BE49-F238E27FC236}">
                <a16:creationId xmlns:a16="http://schemas.microsoft.com/office/drawing/2014/main" id="{AA671BB3-6AEB-4FDE-9752-53B473A57626}"/>
              </a:ext>
            </a:extLst>
          </p:cNvPr>
          <p:cNvSpPr txBox="1"/>
          <p:nvPr/>
        </p:nvSpPr>
        <p:spPr>
          <a:xfrm>
            <a:off x="219491" y="169226"/>
            <a:ext cx="1644641"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기타 회귀분석</a:t>
            </a:r>
          </a:p>
        </p:txBody>
      </p:sp>
    </p:spTree>
    <p:extLst>
      <p:ext uri="{BB962C8B-B14F-4D97-AF65-F5344CB8AC3E}">
        <p14:creationId xmlns:p14="http://schemas.microsoft.com/office/powerpoint/2010/main" val="34753618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4E9E8067-5278-49AF-BC46-FE42AC7B1CCF}"/>
              </a:ext>
            </a:extLst>
          </p:cNvPr>
          <p:cNvSpPr/>
          <p:nvPr/>
        </p:nvSpPr>
        <p:spPr>
          <a:xfrm>
            <a:off x="2483768" y="275842"/>
            <a:ext cx="3742178" cy="369332"/>
          </a:xfrm>
          <a:prstGeom prst="rect">
            <a:avLst/>
          </a:prstGeom>
        </p:spPr>
        <p:txBody>
          <a:bodyPr wrap="none">
            <a:spAutoFit/>
          </a:bodyPr>
          <a:lstStyle/>
          <a:p>
            <a:r>
              <a:rPr lang="en-US" altLang="ko-KR" dirty="0">
                <a:solidFill>
                  <a:srgbClr val="4C4C4C"/>
                </a:solidFill>
                <a:latin typeface="Avenir Next W01"/>
              </a:rPr>
              <a:t>Geographically Weighted Regression</a:t>
            </a:r>
            <a:endParaRPr lang="en-US" altLang="ko-KR" b="0" i="0" dirty="0">
              <a:solidFill>
                <a:srgbClr val="4C4C4C"/>
              </a:solidFill>
              <a:effectLst/>
              <a:latin typeface="Avenir Next W01"/>
            </a:endParaRPr>
          </a:p>
        </p:txBody>
      </p:sp>
      <p:sp>
        <p:nvSpPr>
          <p:cNvPr id="6" name="직사각형 5">
            <a:extLst>
              <a:ext uri="{FF2B5EF4-FFF2-40B4-BE49-F238E27FC236}">
                <a16:creationId xmlns:a16="http://schemas.microsoft.com/office/drawing/2014/main" id="{52CA056C-5D4B-4A66-9709-60B85336AE14}"/>
              </a:ext>
            </a:extLst>
          </p:cNvPr>
          <p:cNvSpPr/>
          <p:nvPr/>
        </p:nvSpPr>
        <p:spPr>
          <a:xfrm>
            <a:off x="335361" y="1110376"/>
            <a:ext cx="8283632" cy="831638"/>
          </a:xfrm>
          <a:prstGeom prst="rect">
            <a:avLst/>
          </a:prstGeom>
          <a:ln>
            <a:solidFill>
              <a:schemeClr val="tx2">
                <a:lumMod val="40000"/>
                <a:lumOff val="60000"/>
              </a:schemeClr>
            </a:solidFill>
          </a:ln>
        </p:spPr>
        <p:txBody>
          <a:bodyPr wrap="square">
            <a:spAutoFit/>
          </a:bodyPr>
          <a:lstStyle/>
          <a:p>
            <a:r>
              <a:rPr lang="ko-KR" altLang="en-US" sz="1400" b="1" dirty="0">
                <a:solidFill>
                  <a:srgbClr val="202124"/>
                </a:solidFill>
                <a:latin typeface="Apple SD Gothic Neo"/>
              </a:rPr>
              <a:t>지리가중회귀분석</a:t>
            </a:r>
            <a:r>
              <a:rPr lang="en-US" altLang="ko-KR" sz="1400" dirty="0">
                <a:solidFill>
                  <a:srgbClr val="202124"/>
                </a:solidFill>
                <a:latin typeface="Apple SD Gothic Neo"/>
              </a:rPr>
              <a:t>(Geographically weighted </a:t>
            </a:r>
            <a:r>
              <a:rPr lang="en-US" altLang="ko-KR" sz="1400" b="1" dirty="0">
                <a:solidFill>
                  <a:srgbClr val="202124"/>
                </a:solidFill>
                <a:latin typeface="Apple SD Gothic Neo"/>
              </a:rPr>
              <a:t>regression</a:t>
            </a:r>
            <a:r>
              <a:rPr lang="en-US" altLang="ko-KR" sz="1400" dirty="0">
                <a:solidFill>
                  <a:srgbClr val="202124"/>
                </a:solidFill>
                <a:latin typeface="Apple SD Gothic Neo"/>
              </a:rPr>
              <a:t>) </a:t>
            </a:r>
          </a:p>
          <a:p>
            <a:pPr marL="171450" indent="-171450">
              <a:lnSpc>
                <a:spcPct val="150000"/>
              </a:lnSpc>
              <a:buFont typeface="Arial" panose="020B0604020202020204" pitchFamily="34" charset="0"/>
              <a:buChar char="•"/>
            </a:pPr>
            <a:r>
              <a:rPr lang="ko-KR" altLang="en-US" sz="1200" b="1" dirty="0">
                <a:solidFill>
                  <a:srgbClr val="202124"/>
                </a:solidFill>
                <a:latin typeface="Apple SD Gothic Neo"/>
              </a:rPr>
              <a:t>지리가중회귀분석</a:t>
            </a:r>
            <a:r>
              <a:rPr lang="ko-KR" altLang="en-US" sz="1200" dirty="0">
                <a:solidFill>
                  <a:srgbClr val="202124"/>
                </a:solidFill>
                <a:latin typeface="Apple SD Gothic Neo"/>
              </a:rPr>
              <a:t>은 </a:t>
            </a:r>
            <a:r>
              <a:rPr lang="ko-KR" altLang="en-US" sz="1200" dirty="0">
                <a:solidFill>
                  <a:srgbClr val="FF0000"/>
                </a:solidFill>
                <a:latin typeface="Apple SD Gothic Neo"/>
              </a:rPr>
              <a:t>공간 단위로 수집된 자료를 </a:t>
            </a:r>
            <a:r>
              <a:rPr lang="ko-KR" altLang="en-US" sz="1200" b="1" dirty="0">
                <a:solidFill>
                  <a:srgbClr val="FF0000"/>
                </a:solidFill>
                <a:latin typeface="Apple SD Gothic Neo"/>
              </a:rPr>
              <a:t>분석</a:t>
            </a:r>
            <a:r>
              <a:rPr lang="ko-KR" altLang="en-US" sz="1200" dirty="0">
                <a:solidFill>
                  <a:srgbClr val="FF0000"/>
                </a:solidFill>
                <a:latin typeface="Apple SD Gothic Neo"/>
              </a:rPr>
              <a:t>할 때 쓰이는 기법</a:t>
            </a:r>
            <a:endParaRPr lang="en-US" altLang="ko-KR" sz="1200" dirty="0">
              <a:solidFill>
                <a:srgbClr val="FF0000"/>
              </a:solidFill>
              <a:latin typeface="Apple SD Gothic Neo"/>
            </a:endParaRPr>
          </a:p>
          <a:p>
            <a:pPr marL="171450" indent="-171450">
              <a:lnSpc>
                <a:spcPct val="150000"/>
              </a:lnSpc>
              <a:buFont typeface="Arial" panose="020B0604020202020204" pitchFamily="34" charset="0"/>
              <a:buChar char="•"/>
            </a:pPr>
            <a:r>
              <a:rPr lang="en-US" altLang="ko-KR" sz="1200" dirty="0">
                <a:solidFill>
                  <a:srgbClr val="202124"/>
                </a:solidFill>
                <a:latin typeface="Apple SD Gothic Neo"/>
              </a:rPr>
              <a:t> </a:t>
            </a:r>
            <a:r>
              <a:rPr lang="ko-KR" altLang="en-US" sz="1200" dirty="0">
                <a:solidFill>
                  <a:srgbClr val="202124"/>
                </a:solidFill>
                <a:latin typeface="Apple SD Gothic Neo"/>
              </a:rPr>
              <a:t>도시 및 지역에서 수집된 공간자료는 근접한 위치에서 수집된 사례일수록 더 높은 관련성을 가지는 특징이 있다</a:t>
            </a:r>
            <a:r>
              <a:rPr lang="en-US" altLang="ko-KR" sz="1200" dirty="0">
                <a:solidFill>
                  <a:srgbClr val="202124"/>
                </a:solidFill>
                <a:latin typeface="Apple SD Gothic Neo"/>
              </a:rPr>
              <a:t>.</a:t>
            </a:r>
            <a:endParaRPr lang="ko-KR" altLang="en-US" dirty="0"/>
          </a:p>
        </p:txBody>
      </p:sp>
      <p:sp>
        <p:nvSpPr>
          <p:cNvPr id="8" name="직사각형 7">
            <a:extLst>
              <a:ext uri="{FF2B5EF4-FFF2-40B4-BE49-F238E27FC236}">
                <a16:creationId xmlns:a16="http://schemas.microsoft.com/office/drawing/2014/main" id="{439D1B3D-4D23-4EE3-A2E5-D54BC86671DA}"/>
              </a:ext>
            </a:extLst>
          </p:cNvPr>
          <p:cNvSpPr/>
          <p:nvPr/>
        </p:nvSpPr>
        <p:spPr>
          <a:xfrm>
            <a:off x="303918" y="4014483"/>
            <a:ext cx="8208912" cy="1384995"/>
          </a:xfrm>
          <a:prstGeom prst="rect">
            <a:avLst/>
          </a:prstGeom>
        </p:spPr>
        <p:txBody>
          <a:bodyPr wrap="square">
            <a:spAutoFit/>
          </a:bodyPr>
          <a:lstStyle/>
          <a:p>
            <a:r>
              <a:rPr lang="en-US" altLang="ko-KR" sz="1200" dirty="0">
                <a:solidFill>
                  <a:srgbClr val="0074B8"/>
                </a:solidFill>
                <a:latin typeface="Avenir Next W01"/>
                <a:hlinkClick r:id="rId2"/>
              </a:rPr>
              <a:t>Geographically Weighted Regression (GWR)</a:t>
            </a:r>
            <a:r>
              <a:rPr lang="en-US" altLang="ko-KR" sz="1200" dirty="0">
                <a:solidFill>
                  <a:srgbClr val="4C4C4C"/>
                </a:solidFill>
                <a:latin typeface="Avenir Next W01"/>
              </a:rPr>
              <a:t> is one of several spatial regression techniques used in </a:t>
            </a:r>
            <a:r>
              <a:rPr lang="en-US" altLang="ko-KR" sz="1200" dirty="0">
                <a:solidFill>
                  <a:srgbClr val="4C4C4C"/>
                </a:solidFill>
                <a:highlight>
                  <a:srgbClr val="FFFF00"/>
                </a:highlight>
                <a:latin typeface="Avenir Next W01"/>
              </a:rPr>
              <a:t>geography and other disciplines</a:t>
            </a:r>
            <a:r>
              <a:rPr lang="en-US" altLang="ko-KR" sz="1200" dirty="0">
                <a:solidFill>
                  <a:srgbClr val="4C4C4C"/>
                </a:solidFill>
                <a:latin typeface="Avenir Next W01"/>
              </a:rPr>
              <a:t>. GWR evaluates a local model of the variable or process you are trying to understand or predict by fitting a regression equation to every feature in the dataset. GWR constructs these separate equations by incorporating the dependent and explanatory variables of the features falling </a:t>
            </a:r>
            <a:r>
              <a:rPr lang="en-US" altLang="ko-KR" sz="1200" dirty="0">
                <a:solidFill>
                  <a:srgbClr val="4C4C4C"/>
                </a:solidFill>
                <a:highlight>
                  <a:srgbClr val="FFFF00"/>
                </a:highlight>
                <a:latin typeface="Avenir Next W01"/>
              </a:rPr>
              <a:t>within the neighborhood of each target feature</a:t>
            </a:r>
            <a:r>
              <a:rPr lang="en-US" altLang="ko-KR" sz="1200" dirty="0">
                <a:solidFill>
                  <a:srgbClr val="4C4C4C"/>
                </a:solidFill>
                <a:latin typeface="Avenir Next W01"/>
              </a:rPr>
              <a:t>. </a:t>
            </a:r>
            <a:r>
              <a:rPr lang="en-US" altLang="ko-KR" sz="1200" dirty="0">
                <a:solidFill>
                  <a:srgbClr val="4C4C4C"/>
                </a:solidFill>
                <a:highlight>
                  <a:srgbClr val="FFFF00"/>
                </a:highlight>
                <a:latin typeface="Avenir Next W01"/>
              </a:rPr>
              <a:t>The shape and extent of each neighborhood analyzed is based on the </a:t>
            </a:r>
            <a:r>
              <a:rPr lang="en-US" altLang="ko-KR" sz="1200" b="1" dirty="0">
                <a:solidFill>
                  <a:srgbClr val="4C4C4C"/>
                </a:solidFill>
                <a:highlight>
                  <a:srgbClr val="FFFF00"/>
                </a:highlight>
                <a:latin typeface="Avenir Next W01"/>
              </a:rPr>
              <a:t>Neighborhood Type</a:t>
            </a:r>
            <a:r>
              <a:rPr lang="en-US" altLang="ko-KR" sz="1200" dirty="0">
                <a:solidFill>
                  <a:srgbClr val="4C4C4C"/>
                </a:solidFill>
                <a:highlight>
                  <a:srgbClr val="FFFF00"/>
                </a:highlight>
                <a:latin typeface="Avenir Next W01"/>
              </a:rPr>
              <a:t> and </a:t>
            </a:r>
            <a:r>
              <a:rPr lang="en-US" altLang="ko-KR" sz="1200" b="1" dirty="0">
                <a:solidFill>
                  <a:srgbClr val="4C4C4C"/>
                </a:solidFill>
                <a:highlight>
                  <a:srgbClr val="FFFF00"/>
                </a:highlight>
                <a:latin typeface="Avenir Next W01"/>
              </a:rPr>
              <a:t>Neighborhood Selection </a:t>
            </a:r>
            <a:r>
              <a:rPr lang="en-US" altLang="ko-KR" sz="1200" b="1" dirty="0">
                <a:solidFill>
                  <a:srgbClr val="4C4C4C"/>
                </a:solidFill>
                <a:latin typeface="Avenir Next W01"/>
              </a:rPr>
              <a:t>Method</a:t>
            </a:r>
            <a:r>
              <a:rPr lang="en-US" altLang="ko-KR" sz="1200" dirty="0">
                <a:solidFill>
                  <a:srgbClr val="4C4C4C"/>
                </a:solidFill>
                <a:latin typeface="Avenir Next W01"/>
              </a:rPr>
              <a:t> parameters. GWR should be applied to datasets with several hundred features. It is not an appropriate method for small datasets and does not work with multipoint data</a:t>
            </a:r>
            <a:endParaRPr lang="ko-KR" altLang="en-US" sz="1200" dirty="0"/>
          </a:p>
        </p:txBody>
      </p:sp>
      <p:sp>
        <p:nvSpPr>
          <p:cNvPr id="9" name="직사각형 8">
            <a:extLst>
              <a:ext uri="{FF2B5EF4-FFF2-40B4-BE49-F238E27FC236}">
                <a16:creationId xmlns:a16="http://schemas.microsoft.com/office/drawing/2014/main" id="{69EA55D5-36A6-4AE8-A3CE-A94286123434}"/>
              </a:ext>
            </a:extLst>
          </p:cNvPr>
          <p:cNvSpPr/>
          <p:nvPr/>
        </p:nvSpPr>
        <p:spPr>
          <a:xfrm>
            <a:off x="335361" y="5415200"/>
            <a:ext cx="7992888" cy="276999"/>
          </a:xfrm>
          <a:prstGeom prst="rect">
            <a:avLst/>
          </a:prstGeom>
        </p:spPr>
        <p:txBody>
          <a:bodyPr wrap="square">
            <a:spAutoFit/>
          </a:bodyPr>
          <a:lstStyle/>
          <a:p>
            <a:r>
              <a:rPr lang="en-US" altLang="ko-KR" sz="1200" dirty="0"/>
              <a:t>https://pro.arcgis.com/en/pro-app/latest/tool-reference/spatial-statistics/how-geographicallyweightedregression-works.htm</a:t>
            </a:r>
            <a:endParaRPr lang="ko-KR" altLang="en-US" sz="1200" dirty="0"/>
          </a:p>
        </p:txBody>
      </p:sp>
      <p:sp>
        <p:nvSpPr>
          <p:cNvPr id="2" name="바닥글 개체 틀 1">
            <a:extLst>
              <a:ext uri="{FF2B5EF4-FFF2-40B4-BE49-F238E27FC236}">
                <a16:creationId xmlns:a16="http://schemas.microsoft.com/office/drawing/2014/main" id="{E322B6B7-826B-43E0-9775-C2EBB460B346}"/>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E9A4F8AD-9C5A-428A-AA23-B96FFB3F5350}"/>
              </a:ext>
            </a:extLst>
          </p:cNvPr>
          <p:cNvSpPr>
            <a:spLocks noGrp="1"/>
          </p:cNvSpPr>
          <p:nvPr>
            <p:ph type="sldNum" sz="quarter" idx="12"/>
          </p:nvPr>
        </p:nvSpPr>
        <p:spPr/>
        <p:txBody>
          <a:bodyPr/>
          <a:lstStyle/>
          <a:p>
            <a:fld id="{DE77BB65-F969-4654-BF30-45C70C1BE112}" type="slidenum">
              <a:rPr lang="ko-KR" altLang="en-US" smtClean="0"/>
              <a:pPr/>
              <a:t>145</a:t>
            </a:fld>
            <a:endParaRPr lang="ko-KR" altLang="en-US"/>
          </a:p>
        </p:txBody>
      </p:sp>
      <p:sp>
        <p:nvSpPr>
          <p:cNvPr id="11" name="TextBox 10">
            <a:extLst>
              <a:ext uri="{FF2B5EF4-FFF2-40B4-BE49-F238E27FC236}">
                <a16:creationId xmlns:a16="http://schemas.microsoft.com/office/drawing/2014/main" id="{B92DD318-C5D1-4E73-B2C8-FF252B608F6C}"/>
              </a:ext>
            </a:extLst>
          </p:cNvPr>
          <p:cNvSpPr txBox="1"/>
          <p:nvPr/>
        </p:nvSpPr>
        <p:spPr>
          <a:xfrm>
            <a:off x="219491" y="169226"/>
            <a:ext cx="1644641"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기타 회귀분석</a:t>
            </a:r>
          </a:p>
        </p:txBody>
      </p:sp>
      <p:sp>
        <p:nvSpPr>
          <p:cNvPr id="7" name="직사각형 6">
            <a:extLst>
              <a:ext uri="{FF2B5EF4-FFF2-40B4-BE49-F238E27FC236}">
                <a16:creationId xmlns:a16="http://schemas.microsoft.com/office/drawing/2014/main" id="{8EA9345D-080D-48B4-B6A0-F09A581E16F3}"/>
              </a:ext>
            </a:extLst>
          </p:cNvPr>
          <p:cNvSpPr/>
          <p:nvPr/>
        </p:nvSpPr>
        <p:spPr>
          <a:xfrm>
            <a:off x="313780" y="2424782"/>
            <a:ext cx="8252074" cy="1166601"/>
          </a:xfrm>
          <a:prstGeom prst="rect">
            <a:avLst/>
          </a:prstGeom>
          <a:ln>
            <a:solidFill>
              <a:schemeClr val="tx2">
                <a:lumMod val="40000"/>
                <a:lumOff val="60000"/>
              </a:schemeClr>
            </a:solidFill>
          </a:ln>
        </p:spPr>
        <p:txBody>
          <a:bodyPr wrap="square">
            <a:spAutoFit/>
          </a:bodyPr>
          <a:lstStyle/>
          <a:p>
            <a:pPr marL="285750" indent="-285750">
              <a:lnSpc>
                <a:spcPct val="150000"/>
              </a:lnSpc>
              <a:buFont typeface="Wingdings" panose="05000000000000000000" pitchFamily="2" charset="2"/>
              <a:buChar char="§"/>
            </a:pPr>
            <a:r>
              <a:rPr lang="ko-KR" altLang="en-US" sz="1200" dirty="0"/>
              <a:t>교육 성과와 소득의 관계가 연구 영역에 걸쳐 일관되나요</a:t>
            </a:r>
            <a:r>
              <a:rPr lang="en-US" altLang="ko-KR" sz="1200" dirty="0"/>
              <a:t>?</a:t>
            </a:r>
          </a:p>
          <a:p>
            <a:pPr marL="285750" indent="-285750">
              <a:lnSpc>
                <a:spcPct val="150000"/>
              </a:lnSpc>
              <a:buFont typeface="Wingdings" panose="05000000000000000000" pitchFamily="2" charset="2"/>
              <a:buChar char="§"/>
            </a:pPr>
            <a:r>
              <a:rPr lang="ko-KR" altLang="en-US" sz="1200" dirty="0"/>
              <a:t>높은 산불 빈도를 설명하는 주요 변수는 무엇인가요</a:t>
            </a:r>
            <a:r>
              <a:rPr lang="en-US" altLang="ko-KR" sz="1200" dirty="0"/>
              <a:t>?</a:t>
            </a:r>
          </a:p>
          <a:p>
            <a:pPr marL="285750" indent="-285750">
              <a:lnSpc>
                <a:spcPct val="150000"/>
              </a:lnSpc>
              <a:buFont typeface="Wingdings" panose="05000000000000000000" pitchFamily="2" charset="2"/>
              <a:buChar char="§"/>
            </a:pPr>
            <a:r>
              <a:rPr lang="ko-KR" altLang="en-US" sz="1200" dirty="0"/>
              <a:t>아이들의 시험 성적이 높은 지역은 어디인가요</a:t>
            </a:r>
            <a:r>
              <a:rPr lang="en-US" altLang="ko-KR" sz="1200" dirty="0"/>
              <a:t>? </a:t>
            </a:r>
            <a:r>
              <a:rPr lang="ko-KR" altLang="en-US" sz="1200" dirty="0"/>
              <a:t>관련 있는 특성은 무엇인가요</a:t>
            </a:r>
            <a:r>
              <a:rPr lang="en-US" altLang="ko-KR" sz="1200" dirty="0"/>
              <a:t>? </a:t>
            </a:r>
            <a:r>
              <a:rPr lang="ko-KR" altLang="en-US" sz="1200" dirty="0"/>
              <a:t>각 특성이 가장 중요한 곳은 어디인가요</a:t>
            </a:r>
            <a:r>
              <a:rPr lang="en-US" altLang="ko-KR" sz="1200" dirty="0"/>
              <a:t>?</a:t>
            </a:r>
          </a:p>
        </p:txBody>
      </p:sp>
    </p:spTree>
    <p:extLst>
      <p:ext uri="{BB962C8B-B14F-4D97-AF65-F5344CB8AC3E}">
        <p14:creationId xmlns:p14="http://schemas.microsoft.com/office/powerpoint/2010/main" val="35848695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2A035F7-1CF3-4D1F-A630-31C3D3D9D1A3}"/>
              </a:ext>
            </a:extLst>
          </p:cNvPr>
          <p:cNvSpPr/>
          <p:nvPr/>
        </p:nvSpPr>
        <p:spPr>
          <a:xfrm>
            <a:off x="2339752" y="229325"/>
            <a:ext cx="3263779" cy="369332"/>
          </a:xfrm>
          <a:prstGeom prst="rect">
            <a:avLst/>
          </a:prstGeom>
        </p:spPr>
        <p:txBody>
          <a:bodyPr wrap="none">
            <a:spAutoFit/>
          </a:bodyPr>
          <a:lstStyle/>
          <a:p>
            <a:r>
              <a:rPr lang="en-US" altLang="ko-KR" dirty="0">
                <a:solidFill>
                  <a:srgbClr val="000000"/>
                </a:solidFill>
                <a:latin typeface="Linux Libertine"/>
              </a:rPr>
              <a:t>Partial least squares regression</a:t>
            </a:r>
            <a:endParaRPr lang="en-US" altLang="ko-KR" b="0" i="0" dirty="0">
              <a:solidFill>
                <a:srgbClr val="000000"/>
              </a:solidFill>
              <a:effectLst/>
              <a:latin typeface="Linux Libertine"/>
            </a:endParaRPr>
          </a:p>
        </p:txBody>
      </p:sp>
      <p:sp>
        <p:nvSpPr>
          <p:cNvPr id="8" name="직사각형 7">
            <a:extLst>
              <a:ext uri="{FF2B5EF4-FFF2-40B4-BE49-F238E27FC236}">
                <a16:creationId xmlns:a16="http://schemas.microsoft.com/office/drawing/2014/main" id="{0B3309DC-8CB2-4444-8218-FA4D4F66B323}"/>
              </a:ext>
            </a:extLst>
          </p:cNvPr>
          <p:cNvSpPr/>
          <p:nvPr/>
        </p:nvSpPr>
        <p:spPr>
          <a:xfrm>
            <a:off x="468043" y="1411837"/>
            <a:ext cx="7704357" cy="1165832"/>
          </a:xfrm>
          <a:prstGeom prst="rect">
            <a:avLst/>
          </a:prstGeom>
          <a:ln>
            <a:solidFill>
              <a:schemeClr val="tx2">
                <a:lumMod val="20000"/>
                <a:lumOff val="80000"/>
              </a:schemeClr>
            </a:solidFill>
          </a:ln>
        </p:spPr>
        <p:txBody>
          <a:bodyPr wrap="square">
            <a:spAutoFit/>
          </a:bodyPr>
          <a:lstStyle/>
          <a:p>
            <a:pPr>
              <a:lnSpc>
                <a:spcPct val="150000"/>
              </a:lnSpc>
            </a:pPr>
            <a:r>
              <a:rPr lang="en-US" altLang="ko-KR" sz="1200" dirty="0">
                <a:latin typeface="Arial" panose="020B0604020202020204" pitchFamily="34" charset="0"/>
              </a:rPr>
              <a:t>1) independent variables </a:t>
            </a:r>
            <a:r>
              <a:rPr lang="ko-KR" altLang="en-US" sz="1200" dirty="0">
                <a:latin typeface="Arial" panose="020B0604020202020204" pitchFamily="34" charset="0"/>
              </a:rPr>
              <a:t>가 샘플</a:t>
            </a:r>
            <a:r>
              <a:rPr lang="en-US" altLang="ko-KR" sz="1200" dirty="0">
                <a:latin typeface="Arial" panose="020B0604020202020204" pitchFamily="34" charset="0"/>
              </a:rPr>
              <a:t>(compounds, data) </a:t>
            </a:r>
            <a:r>
              <a:rPr lang="ko-KR" altLang="en-US" sz="1200" dirty="0">
                <a:latin typeface="Arial" panose="020B0604020202020204" pitchFamily="34" charset="0"/>
              </a:rPr>
              <a:t>보다 큰 경우나</a:t>
            </a:r>
            <a:r>
              <a:rPr lang="en-US" altLang="ko-KR" sz="1200" dirty="0">
                <a:latin typeface="Arial" panose="020B0604020202020204" pitchFamily="34" charset="0"/>
              </a:rPr>
              <a:t>,</a:t>
            </a:r>
          </a:p>
          <a:p>
            <a:pPr>
              <a:lnSpc>
                <a:spcPct val="150000"/>
              </a:lnSpc>
            </a:pPr>
            <a:r>
              <a:rPr lang="en-US" altLang="ko-KR" sz="1200" dirty="0">
                <a:latin typeface="Arial" panose="020B0604020202020204" pitchFamily="34" charset="0"/>
              </a:rPr>
              <a:t>2) </a:t>
            </a:r>
            <a:r>
              <a:rPr lang="ko-KR" altLang="en-US" sz="1200" dirty="0">
                <a:latin typeface="Arial" panose="020B0604020202020204" pitchFamily="34" charset="0"/>
              </a:rPr>
              <a:t>변수들 간의 연관성에 영향을 끼치는 또 다른 요인들이 존재할 때</a:t>
            </a:r>
            <a:endParaRPr lang="en-US" altLang="ko-KR" sz="1200" dirty="0">
              <a:latin typeface="Arial" panose="020B0604020202020204" pitchFamily="34" charset="0"/>
            </a:endParaRPr>
          </a:p>
          <a:p>
            <a:pPr>
              <a:lnSpc>
                <a:spcPct val="150000"/>
              </a:lnSpc>
            </a:pPr>
            <a:r>
              <a:rPr lang="en-US" altLang="ko-KR" sz="1200" dirty="0">
                <a:latin typeface="Arial" panose="020B0604020202020204" pitchFamily="34" charset="0"/>
              </a:rPr>
              <a:t> </a:t>
            </a:r>
            <a:r>
              <a:rPr lang="ko-KR" altLang="en-US" sz="1200" dirty="0">
                <a:latin typeface="Arial" panose="020B0604020202020204" pitchFamily="34" charset="0"/>
              </a:rPr>
              <a:t>일반적인 </a:t>
            </a:r>
            <a:r>
              <a:rPr lang="en-US" altLang="ko-KR" sz="1200" dirty="0">
                <a:latin typeface="Arial" panose="020B0604020202020204" pitchFamily="34" charset="0"/>
              </a:rPr>
              <a:t>Least Squares </a:t>
            </a:r>
            <a:r>
              <a:rPr lang="ko-KR" altLang="en-US" sz="1200" dirty="0">
                <a:latin typeface="Arial" panose="020B0604020202020204" pitchFamily="34" charset="0"/>
              </a:rPr>
              <a:t>방법으로는 해법이 존재하지 않거나 있어도 불안정하여 신뢰성이 떨어진다</a:t>
            </a:r>
            <a:r>
              <a:rPr lang="en-US" altLang="ko-KR" sz="1200" dirty="0">
                <a:latin typeface="Arial" panose="020B0604020202020204" pitchFamily="34" charset="0"/>
              </a:rPr>
              <a:t>.</a:t>
            </a:r>
            <a:r>
              <a:rPr lang="ko-KR" altLang="en-US" sz="1200" dirty="0">
                <a:latin typeface="Arial" panose="020B0604020202020204" pitchFamily="34" charset="0"/>
              </a:rPr>
              <a:t>  </a:t>
            </a:r>
            <a:endParaRPr lang="en-US" altLang="ko-KR" sz="1200" dirty="0">
              <a:latin typeface="Arial" panose="020B0604020202020204" pitchFamily="34" charset="0"/>
            </a:endParaRPr>
          </a:p>
          <a:p>
            <a:pPr>
              <a:lnSpc>
                <a:spcPct val="150000"/>
              </a:lnSpc>
            </a:pPr>
            <a:r>
              <a:rPr lang="ko-KR" altLang="en-US" sz="1200" dirty="0">
                <a:latin typeface="Arial" panose="020B0604020202020204" pitchFamily="34" charset="0"/>
              </a:rPr>
              <a:t> </a:t>
            </a:r>
            <a:r>
              <a:rPr lang="en-US" altLang="ko-KR" sz="1200" b="1" i="1" dirty="0">
                <a:solidFill>
                  <a:srgbClr val="FF0000"/>
                </a:solidFill>
                <a:latin typeface="Arial" panose="020B0604020202020204" pitchFamily="34" charset="0"/>
                <a:sym typeface="Wingdings" panose="05000000000000000000" pitchFamily="2" charset="2"/>
              </a:rPr>
              <a:t> </a:t>
            </a:r>
            <a:r>
              <a:rPr lang="en-US" altLang="ko-KR" sz="1200" b="1" i="1" dirty="0">
                <a:solidFill>
                  <a:srgbClr val="FF0000"/>
                </a:solidFill>
                <a:latin typeface="Arial" panose="020B0604020202020204" pitchFamily="34" charset="0"/>
              </a:rPr>
              <a:t>PLS </a:t>
            </a:r>
            <a:r>
              <a:rPr lang="ko-KR" altLang="en-US" sz="1200" b="1" i="1" dirty="0">
                <a:solidFill>
                  <a:srgbClr val="FF0000"/>
                </a:solidFill>
                <a:latin typeface="Arial" panose="020B0604020202020204" pitchFamily="34" charset="0"/>
              </a:rPr>
              <a:t>접근법은 상호연관성이 있는 독립변수에 대해 안정적으로</a:t>
            </a:r>
            <a:r>
              <a:rPr lang="en-US" altLang="ko-KR" sz="1200" b="1" i="1" dirty="0">
                <a:solidFill>
                  <a:srgbClr val="FF0000"/>
                </a:solidFill>
                <a:latin typeface="Arial" panose="020B0604020202020204" pitchFamily="34" charset="0"/>
              </a:rPr>
              <a:t> </a:t>
            </a:r>
            <a:r>
              <a:rPr lang="ko-KR" altLang="en-US" sz="1200" b="1" i="1" dirty="0">
                <a:solidFill>
                  <a:srgbClr val="FF0000"/>
                </a:solidFill>
                <a:latin typeface="Arial" panose="020B0604020202020204" pitchFamily="34" charset="0"/>
              </a:rPr>
              <a:t>정확히 예측하는 분석 방법</a:t>
            </a:r>
            <a:endParaRPr lang="en-US" altLang="ko-KR" sz="1200" b="1" i="1" dirty="0">
              <a:solidFill>
                <a:srgbClr val="FF0000"/>
              </a:solidFill>
              <a:latin typeface="Arial" panose="020B0604020202020204" pitchFamily="34" charset="0"/>
            </a:endParaRPr>
          </a:p>
        </p:txBody>
      </p:sp>
      <p:sp>
        <p:nvSpPr>
          <p:cNvPr id="9" name="직사각형 8">
            <a:extLst>
              <a:ext uri="{FF2B5EF4-FFF2-40B4-BE49-F238E27FC236}">
                <a16:creationId xmlns:a16="http://schemas.microsoft.com/office/drawing/2014/main" id="{2A8B43CE-8476-4E27-AD36-9B4A88CCB0B6}"/>
              </a:ext>
            </a:extLst>
          </p:cNvPr>
          <p:cNvSpPr/>
          <p:nvPr/>
        </p:nvSpPr>
        <p:spPr>
          <a:xfrm>
            <a:off x="539552" y="6048573"/>
            <a:ext cx="6624736" cy="307777"/>
          </a:xfrm>
          <a:prstGeom prst="rect">
            <a:avLst/>
          </a:prstGeom>
        </p:spPr>
        <p:txBody>
          <a:bodyPr wrap="square">
            <a:spAutoFit/>
          </a:bodyPr>
          <a:lstStyle/>
          <a:p>
            <a:r>
              <a:rPr lang="en-US" altLang="ko-KR" sz="1400" dirty="0">
                <a:hlinkClick r:id="rId2">
                  <a:extLst>
                    <a:ext uri="{A12FA001-AC4F-418D-AE19-62706E023703}">
                      <ahyp:hlinkClr xmlns:ahyp="http://schemas.microsoft.com/office/drawing/2018/hyperlinkcolor" val="tx"/>
                    </a:ext>
                  </a:extLst>
                </a:hlinkClick>
              </a:rPr>
              <a:t>https://en.wikipedia.org/wiki/Partial_least_squares_regression</a:t>
            </a:r>
            <a:r>
              <a:rPr lang="en-US" altLang="ko-KR" sz="1400" dirty="0"/>
              <a:t>   </a:t>
            </a:r>
            <a:r>
              <a:rPr lang="ko-KR" altLang="en-US" sz="1400" dirty="0"/>
              <a:t>참조</a:t>
            </a:r>
          </a:p>
        </p:txBody>
      </p:sp>
      <p:sp>
        <p:nvSpPr>
          <p:cNvPr id="10" name="바닥글 개체 틀 9">
            <a:extLst>
              <a:ext uri="{FF2B5EF4-FFF2-40B4-BE49-F238E27FC236}">
                <a16:creationId xmlns:a16="http://schemas.microsoft.com/office/drawing/2014/main" id="{68BE9206-FBE9-45C2-A33B-9DDA5A6B86CC}"/>
              </a:ext>
            </a:extLst>
          </p:cNvPr>
          <p:cNvSpPr>
            <a:spLocks noGrp="1"/>
          </p:cNvSpPr>
          <p:nvPr>
            <p:ph type="ftr" sz="quarter" idx="11"/>
          </p:nvPr>
        </p:nvSpPr>
        <p:spPr/>
        <p:txBody>
          <a:bodyPr/>
          <a:lstStyle/>
          <a:p>
            <a:r>
              <a:rPr lang="en-US" altLang="ko-KR"/>
              <a:t>UBION PBL- FBA</a:t>
            </a:r>
            <a:endParaRPr lang="ko-KR" altLang="en-US"/>
          </a:p>
        </p:txBody>
      </p:sp>
      <p:sp>
        <p:nvSpPr>
          <p:cNvPr id="11" name="슬라이드 번호 개체 틀 10">
            <a:extLst>
              <a:ext uri="{FF2B5EF4-FFF2-40B4-BE49-F238E27FC236}">
                <a16:creationId xmlns:a16="http://schemas.microsoft.com/office/drawing/2014/main" id="{5CC94146-A32D-4C48-A0FD-6C402A5FC529}"/>
              </a:ext>
            </a:extLst>
          </p:cNvPr>
          <p:cNvSpPr>
            <a:spLocks noGrp="1"/>
          </p:cNvSpPr>
          <p:nvPr>
            <p:ph type="sldNum" sz="quarter" idx="12"/>
          </p:nvPr>
        </p:nvSpPr>
        <p:spPr/>
        <p:txBody>
          <a:bodyPr/>
          <a:lstStyle/>
          <a:p>
            <a:fld id="{DE77BB65-F969-4654-BF30-45C70C1BE112}" type="slidenum">
              <a:rPr lang="ko-KR" altLang="en-US" smtClean="0"/>
              <a:pPr/>
              <a:t>146</a:t>
            </a:fld>
            <a:endParaRPr lang="ko-KR" altLang="en-US"/>
          </a:p>
        </p:txBody>
      </p:sp>
      <p:sp>
        <p:nvSpPr>
          <p:cNvPr id="12" name="TextBox 11">
            <a:extLst>
              <a:ext uri="{FF2B5EF4-FFF2-40B4-BE49-F238E27FC236}">
                <a16:creationId xmlns:a16="http://schemas.microsoft.com/office/drawing/2014/main" id="{785539DB-E580-46DC-8C62-9DEAA10E9713}"/>
              </a:ext>
            </a:extLst>
          </p:cNvPr>
          <p:cNvSpPr txBox="1"/>
          <p:nvPr/>
        </p:nvSpPr>
        <p:spPr>
          <a:xfrm>
            <a:off x="219491" y="169226"/>
            <a:ext cx="1644641"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기타 회귀분석</a:t>
            </a:r>
          </a:p>
        </p:txBody>
      </p:sp>
      <p:sp>
        <p:nvSpPr>
          <p:cNvPr id="6" name="직사각형 5">
            <a:extLst>
              <a:ext uri="{FF2B5EF4-FFF2-40B4-BE49-F238E27FC236}">
                <a16:creationId xmlns:a16="http://schemas.microsoft.com/office/drawing/2014/main" id="{9469E6C9-F6E5-46FD-B326-4474680917CC}"/>
              </a:ext>
            </a:extLst>
          </p:cNvPr>
          <p:cNvSpPr/>
          <p:nvPr/>
        </p:nvSpPr>
        <p:spPr>
          <a:xfrm>
            <a:off x="431540" y="2915478"/>
            <a:ext cx="8255260" cy="2827825"/>
          </a:xfrm>
          <a:prstGeom prst="rect">
            <a:avLst/>
          </a:prstGeom>
          <a:ln>
            <a:solidFill>
              <a:schemeClr val="tx2">
                <a:lumMod val="40000"/>
                <a:lumOff val="60000"/>
              </a:schemeClr>
            </a:solidFill>
          </a:ln>
        </p:spPr>
        <p:txBody>
          <a:bodyPr wrap="square">
            <a:spAutoFit/>
          </a:bodyPr>
          <a:lstStyle/>
          <a:p>
            <a:pPr>
              <a:lnSpc>
                <a:spcPct val="150000"/>
              </a:lnSpc>
            </a:pPr>
            <a:r>
              <a:rPr lang="en-US" altLang="ko-KR" sz="1200" dirty="0">
                <a:latin typeface="Arial" panose="020B0604020202020204" pitchFamily="34" charset="0"/>
              </a:rPr>
              <a:t>Partial Least Squares </a:t>
            </a:r>
            <a:r>
              <a:rPr lang="ko-KR" altLang="en-US" sz="1200" dirty="0">
                <a:latin typeface="Arial" panose="020B0604020202020204" pitchFamily="34" charset="0"/>
              </a:rPr>
              <a:t>회귀분석은 수많은 원본 데이터를 적은 수의 직교요소</a:t>
            </a:r>
            <a:r>
              <a:rPr lang="en-US" altLang="ko-KR" sz="1200" dirty="0">
                <a:latin typeface="Arial" panose="020B0604020202020204" pitchFamily="34" charset="0"/>
              </a:rPr>
              <a:t>(orthogonal factors)</a:t>
            </a:r>
            <a:r>
              <a:rPr lang="ko-KR" altLang="en-US" sz="1200" dirty="0">
                <a:latin typeface="Arial" panose="020B0604020202020204" pitchFamily="34" charset="0"/>
              </a:rPr>
              <a:t>들로 표현되는 새로운 변수 공간으로 </a:t>
            </a:r>
            <a:r>
              <a:rPr lang="ko-KR" altLang="en-US" sz="1200" dirty="0" err="1">
                <a:latin typeface="Arial" panose="020B0604020202020204" pitchFamily="34" charset="0"/>
              </a:rPr>
              <a:t>선형투영</a:t>
            </a:r>
            <a:r>
              <a:rPr lang="en-US" altLang="ko-KR" sz="1200" dirty="0">
                <a:latin typeface="Arial" panose="020B0604020202020204" pitchFamily="34" charset="0"/>
              </a:rPr>
              <a:t>(linear transition) </a:t>
            </a:r>
            <a:r>
              <a:rPr lang="ko-KR" altLang="en-US" sz="1200" dirty="0">
                <a:latin typeface="Arial" panose="020B0604020202020204" pitchFamily="34" charset="0"/>
              </a:rPr>
              <a:t>하는데 기초하고 있다</a:t>
            </a:r>
            <a:r>
              <a:rPr lang="en-US" altLang="ko-KR" sz="1200" dirty="0">
                <a:latin typeface="Arial" panose="020B0604020202020204" pitchFamily="34" charset="0"/>
              </a:rPr>
              <a:t>. </a:t>
            </a:r>
          </a:p>
          <a:p>
            <a:pPr marL="171450" indent="-171450">
              <a:lnSpc>
                <a:spcPct val="150000"/>
              </a:lnSpc>
              <a:buFont typeface="Wingdings" panose="05000000000000000000" pitchFamily="2" charset="2"/>
              <a:buChar char="à"/>
            </a:pPr>
            <a:r>
              <a:rPr lang="ko-KR" altLang="en-US" sz="1200" dirty="0">
                <a:latin typeface="Arial" panose="020B0604020202020204" pitchFamily="34" charset="0"/>
              </a:rPr>
              <a:t>이러한 </a:t>
            </a:r>
            <a:r>
              <a:rPr lang="en-US" altLang="ko-KR" sz="1200" dirty="0">
                <a:latin typeface="Arial" panose="020B0604020202020204" pitchFamily="34" charset="0"/>
              </a:rPr>
              <a:t>factor</a:t>
            </a:r>
            <a:r>
              <a:rPr lang="ko-KR" altLang="en-US" sz="1200" dirty="0">
                <a:latin typeface="Arial" panose="020B0604020202020204" pitchFamily="34" charset="0"/>
              </a:rPr>
              <a:t>들은 원본 데이터의 상호 독립적인 </a:t>
            </a:r>
            <a:r>
              <a:rPr lang="en-US" altLang="ko-KR" sz="1200" dirty="0">
                <a:latin typeface="Arial" panose="020B0604020202020204" pitchFamily="34" charset="0"/>
              </a:rPr>
              <a:t>(mutually independent (orthogonal) </a:t>
            </a:r>
            <a:r>
              <a:rPr lang="ko-KR" altLang="en-US" sz="1200" dirty="0">
                <a:latin typeface="Arial" panose="020B0604020202020204" pitchFamily="34" charset="0"/>
              </a:rPr>
              <a:t>선형 조합 </a:t>
            </a:r>
            <a:r>
              <a:rPr lang="en-US" altLang="ko-KR" sz="1200" dirty="0">
                <a:latin typeface="Arial" panose="020B0604020202020204" pitchFamily="34" charset="0"/>
              </a:rPr>
              <a:t>(linear combination) </a:t>
            </a:r>
            <a:r>
              <a:rPr lang="ko-KR" altLang="en-US" sz="1200" dirty="0">
                <a:latin typeface="Arial" panose="020B0604020202020204" pitchFamily="34" charset="0"/>
              </a:rPr>
              <a:t>이 된다</a:t>
            </a:r>
            <a:r>
              <a:rPr lang="en-US" altLang="ko-KR" sz="1200" dirty="0">
                <a:latin typeface="Arial" panose="020B0604020202020204" pitchFamily="34" charset="0"/>
              </a:rPr>
              <a:t>. </a:t>
            </a:r>
          </a:p>
          <a:p>
            <a:pPr marL="171450" indent="-171450">
              <a:lnSpc>
                <a:spcPct val="150000"/>
              </a:lnSpc>
              <a:buFont typeface="Wingdings" panose="05000000000000000000" pitchFamily="2" charset="2"/>
              <a:buChar char="à"/>
            </a:pPr>
            <a:r>
              <a:rPr lang="en-US" altLang="ko-KR" sz="1200" dirty="0">
                <a:latin typeface="Arial" panose="020B0604020202020204" pitchFamily="34" charset="0"/>
              </a:rPr>
              <a:t>principle component regression (PCR) </a:t>
            </a:r>
            <a:r>
              <a:rPr lang="ko-KR" altLang="en-US" sz="1200" dirty="0">
                <a:latin typeface="Arial" panose="020B0604020202020204" pitchFamily="34" charset="0"/>
              </a:rPr>
              <a:t>과 같은 몇몇 유사한 접근법과 달리 이러한 직교 </a:t>
            </a:r>
            <a:r>
              <a:rPr lang="en-US" altLang="ko-KR" sz="1200" dirty="0">
                <a:latin typeface="Arial" panose="020B0604020202020204" pitchFamily="34" charset="0"/>
              </a:rPr>
              <a:t>factor</a:t>
            </a:r>
            <a:r>
              <a:rPr lang="ko-KR" altLang="en-US" sz="1200" dirty="0">
                <a:latin typeface="Arial" panose="020B0604020202020204" pitchFamily="34" charset="0"/>
              </a:rPr>
              <a:t>들은 종속변수와 극대화된 상관관계를 갖도록 하는 방향으로 선택되어진다</a:t>
            </a:r>
            <a:r>
              <a:rPr lang="en-US" altLang="ko-KR" sz="1200" dirty="0">
                <a:latin typeface="Arial" panose="020B0604020202020204" pitchFamily="34" charset="0"/>
              </a:rPr>
              <a:t>; </a:t>
            </a:r>
          </a:p>
          <a:p>
            <a:pPr marL="171450" indent="-171450">
              <a:lnSpc>
                <a:spcPct val="150000"/>
              </a:lnSpc>
              <a:buFont typeface="Wingdings" panose="05000000000000000000" pitchFamily="2" charset="2"/>
              <a:buChar char="à"/>
            </a:pPr>
            <a:r>
              <a:rPr lang="en-US" altLang="ko-KR" sz="1200" dirty="0">
                <a:latin typeface="Arial" panose="020B0604020202020204" pitchFamily="34" charset="0"/>
              </a:rPr>
              <a:t>PLS </a:t>
            </a:r>
            <a:r>
              <a:rPr lang="ko-KR" altLang="en-US" sz="1200" dirty="0">
                <a:latin typeface="Arial" panose="020B0604020202020204" pitchFamily="34" charset="0"/>
              </a:rPr>
              <a:t>모델은 가장 최소의 필수 </a:t>
            </a:r>
            <a:r>
              <a:rPr lang="en-US" altLang="ko-KR" sz="1200" dirty="0">
                <a:latin typeface="Arial" panose="020B0604020202020204" pitchFamily="34" charset="0"/>
              </a:rPr>
              <a:t>factor</a:t>
            </a:r>
            <a:r>
              <a:rPr lang="ko-KR" altLang="en-US" sz="1200" dirty="0">
                <a:latin typeface="Arial" panose="020B0604020202020204" pitchFamily="34" charset="0"/>
              </a:rPr>
              <a:t>들만 갖게 된다 </a:t>
            </a:r>
            <a:endParaRPr lang="en-US" altLang="ko-KR" sz="1200" dirty="0">
              <a:latin typeface="Arial" panose="020B0604020202020204" pitchFamily="34" charset="0"/>
            </a:endParaRPr>
          </a:p>
          <a:p>
            <a:pPr marL="171450" indent="-171450">
              <a:lnSpc>
                <a:spcPct val="150000"/>
              </a:lnSpc>
              <a:buFont typeface="Wingdings" panose="05000000000000000000" pitchFamily="2" charset="2"/>
              <a:buChar char="à"/>
            </a:pPr>
            <a:r>
              <a:rPr lang="ko-KR" altLang="en-US" sz="1200" dirty="0">
                <a:latin typeface="Arial" panose="020B0604020202020204" pitchFamily="34" charset="0"/>
              </a:rPr>
              <a:t>이러한 </a:t>
            </a:r>
            <a:r>
              <a:rPr lang="en-US" altLang="ko-KR" sz="1200" dirty="0">
                <a:latin typeface="Arial" panose="020B0604020202020204" pitchFamily="34" charset="0"/>
              </a:rPr>
              <a:t>factor</a:t>
            </a:r>
            <a:r>
              <a:rPr lang="ko-KR" altLang="en-US" sz="1200" dirty="0">
                <a:latin typeface="Arial" panose="020B0604020202020204" pitchFamily="34" charset="0"/>
              </a:rPr>
              <a:t>들을 많이 갖게 되면 </a:t>
            </a:r>
            <a:r>
              <a:rPr lang="en-US" altLang="ko-KR" sz="1200" dirty="0">
                <a:latin typeface="Arial" panose="020B0604020202020204" pitchFamily="34" charset="0"/>
              </a:rPr>
              <a:t>PLS </a:t>
            </a:r>
            <a:r>
              <a:rPr lang="ko-KR" altLang="en-US" sz="1200" dirty="0">
                <a:latin typeface="Arial" panose="020B0604020202020204" pitchFamily="34" charset="0"/>
              </a:rPr>
              <a:t>모델은 기존의 </a:t>
            </a:r>
            <a:r>
              <a:rPr lang="en-US" altLang="ko-KR" sz="1200" dirty="0">
                <a:latin typeface="Arial" panose="020B0604020202020204" pitchFamily="34" charset="0"/>
              </a:rPr>
              <a:t>multiple linear regression</a:t>
            </a:r>
            <a:r>
              <a:rPr lang="ko-KR" altLang="en-US" sz="1200" dirty="0">
                <a:latin typeface="Arial" panose="020B0604020202020204" pitchFamily="34" charset="0"/>
              </a:rPr>
              <a:t>과 동일한 형태를 띄도록 된다</a:t>
            </a:r>
            <a:r>
              <a:rPr lang="en-US" altLang="ko-KR" sz="1200" dirty="0">
                <a:latin typeface="Arial" panose="020B0604020202020204" pitchFamily="34" charset="0"/>
              </a:rPr>
              <a:t>. </a:t>
            </a:r>
          </a:p>
          <a:p>
            <a:pPr marL="171450" indent="-171450">
              <a:lnSpc>
                <a:spcPct val="150000"/>
              </a:lnSpc>
              <a:buFont typeface="Wingdings" panose="05000000000000000000" pitchFamily="2" charset="2"/>
              <a:buChar char="à"/>
            </a:pPr>
            <a:r>
              <a:rPr lang="en-US" altLang="ko-KR" sz="1200" dirty="0">
                <a:latin typeface="Arial" panose="020B0604020202020204" pitchFamily="34" charset="0"/>
              </a:rPr>
              <a:t>PLS </a:t>
            </a:r>
            <a:r>
              <a:rPr lang="ko-KR" altLang="en-US" sz="1200" dirty="0">
                <a:latin typeface="Arial" panose="020B0604020202020204" pitchFamily="34" charset="0"/>
              </a:rPr>
              <a:t>접근은 핵심 직교 </a:t>
            </a:r>
            <a:r>
              <a:rPr lang="en-US" altLang="ko-KR" sz="1200" dirty="0">
                <a:latin typeface="Arial" panose="020B0604020202020204" pitchFamily="34" charset="0"/>
              </a:rPr>
              <a:t>factor</a:t>
            </a:r>
            <a:r>
              <a:rPr lang="ko-KR" altLang="en-US" sz="1200" dirty="0">
                <a:latin typeface="Arial" panose="020B0604020202020204" pitchFamily="34" charset="0"/>
              </a:rPr>
              <a:t>들이 주요 몇개의 주성분 </a:t>
            </a:r>
            <a:r>
              <a:rPr lang="en-US" altLang="ko-KR" sz="1200" dirty="0">
                <a:latin typeface="Arial" panose="020B0604020202020204" pitchFamily="34" charset="0"/>
              </a:rPr>
              <a:t>(principle components)</a:t>
            </a:r>
            <a:r>
              <a:rPr lang="ko-KR" altLang="en-US" sz="1200" dirty="0">
                <a:latin typeface="Arial" panose="020B0604020202020204" pitchFamily="34" charset="0"/>
              </a:rPr>
              <a:t>들에 낮은 연관성을 가지고 있더라도 독립변수와 종속변수 사이에 관계를 예측할 수 있도록 해준다</a:t>
            </a:r>
            <a:r>
              <a:rPr lang="en-US" altLang="ko-KR" sz="1200" dirty="0">
                <a:latin typeface="Arial" panose="020B0604020202020204" pitchFamily="34" charset="0"/>
              </a:rPr>
              <a:t>. </a:t>
            </a:r>
          </a:p>
        </p:txBody>
      </p:sp>
      <p:sp>
        <p:nvSpPr>
          <p:cNvPr id="7" name="직사각형 6">
            <a:extLst>
              <a:ext uri="{FF2B5EF4-FFF2-40B4-BE49-F238E27FC236}">
                <a16:creationId xmlns:a16="http://schemas.microsoft.com/office/drawing/2014/main" id="{297DF4D7-9E0B-44BE-827F-D76649E60193}"/>
              </a:ext>
            </a:extLst>
          </p:cNvPr>
          <p:cNvSpPr/>
          <p:nvPr/>
        </p:nvSpPr>
        <p:spPr>
          <a:xfrm>
            <a:off x="405201" y="2649142"/>
            <a:ext cx="1151277" cy="307777"/>
          </a:xfrm>
          <a:prstGeom prst="rect">
            <a:avLst/>
          </a:prstGeom>
        </p:spPr>
        <p:txBody>
          <a:bodyPr wrap="none">
            <a:spAutoFit/>
          </a:bodyPr>
          <a:lstStyle/>
          <a:p>
            <a:r>
              <a:rPr lang="en-US" altLang="ko-KR" sz="1400" b="1" dirty="0">
                <a:latin typeface="Arial" panose="020B0604020202020204" pitchFamily="34" charset="0"/>
              </a:rPr>
              <a:t>2. </a:t>
            </a:r>
            <a:r>
              <a:rPr lang="ko-KR" altLang="en-US" sz="1400" b="1" dirty="0">
                <a:latin typeface="Arial" panose="020B0604020202020204" pitchFamily="34" charset="0"/>
              </a:rPr>
              <a:t>분석 원리</a:t>
            </a:r>
          </a:p>
        </p:txBody>
      </p:sp>
      <p:sp>
        <p:nvSpPr>
          <p:cNvPr id="14" name="직사각형 13">
            <a:extLst>
              <a:ext uri="{FF2B5EF4-FFF2-40B4-BE49-F238E27FC236}">
                <a16:creationId xmlns:a16="http://schemas.microsoft.com/office/drawing/2014/main" id="{8C04705C-5757-4F23-8B72-F5610D69316B}"/>
              </a:ext>
            </a:extLst>
          </p:cNvPr>
          <p:cNvSpPr/>
          <p:nvPr/>
        </p:nvSpPr>
        <p:spPr>
          <a:xfrm>
            <a:off x="399294" y="1005815"/>
            <a:ext cx="2079415" cy="307777"/>
          </a:xfrm>
          <a:prstGeom prst="rect">
            <a:avLst/>
          </a:prstGeom>
        </p:spPr>
        <p:txBody>
          <a:bodyPr wrap="none">
            <a:spAutoFit/>
          </a:bodyPr>
          <a:lstStyle/>
          <a:p>
            <a:r>
              <a:rPr lang="en-US" altLang="ko-KR" sz="1400" dirty="0">
                <a:latin typeface="Arial" panose="020B0604020202020204" pitchFamily="34" charset="0"/>
              </a:rPr>
              <a:t>1. PLS </a:t>
            </a:r>
            <a:r>
              <a:rPr lang="ko-KR" altLang="en-US" sz="1400" dirty="0">
                <a:latin typeface="Arial" panose="020B0604020202020204" pitchFamily="34" charset="0"/>
              </a:rPr>
              <a:t>회귀분석 필요성</a:t>
            </a:r>
            <a:endParaRPr lang="en-US" altLang="ko-KR" sz="1400" dirty="0">
              <a:latin typeface="Arial" panose="020B0604020202020204" pitchFamily="34" charset="0"/>
            </a:endParaRPr>
          </a:p>
        </p:txBody>
      </p:sp>
    </p:spTree>
    <p:extLst>
      <p:ext uri="{BB962C8B-B14F-4D97-AF65-F5344CB8AC3E}">
        <p14:creationId xmlns:p14="http://schemas.microsoft.com/office/powerpoint/2010/main" val="14632408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12"/>
          </p:nvPr>
        </p:nvSpPr>
        <p:spPr/>
        <p:txBody>
          <a:bodyPr/>
          <a:lstStyle/>
          <a:p>
            <a:fld id="{DE77BB65-F969-4654-BF30-45C70C1BE112}" type="slidenum">
              <a:rPr lang="ko-KR" altLang="en-US" smtClean="0"/>
              <a:pPr/>
              <a:t>147</a:t>
            </a:fld>
            <a:endParaRPr lang="ko-KR" altLang="en-US"/>
          </a:p>
        </p:txBody>
      </p:sp>
      <p:graphicFrame>
        <p:nvGraphicFramePr>
          <p:cNvPr id="4" name="표 3">
            <a:extLst>
              <a:ext uri="{FF2B5EF4-FFF2-40B4-BE49-F238E27FC236}">
                <a16:creationId xmlns:a16="http://schemas.microsoft.com/office/drawing/2014/main" id="{660B36AD-B763-4C71-927D-4D9FDA610F6A}"/>
              </a:ext>
            </a:extLst>
          </p:cNvPr>
          <p:cNvGraphicFramePr>
            <a:graphicFrameLocks noGrp="1"/>
          </p:cNvGraphicFramePr>
          <p:nvPr>
            <p:extLst>
              <p:ext uri="{D42A27DB-BD31-4B8C-83A1-F6EECF244321}">
                <p14:modId xmlns:p14="http://schemas.microsoft.com/office/powerpoint/2010/main" val="2428277858"/>
              </p:ext>
            </p:extLst>
          </p:nvPr>
        </p:nvGraphicFramePr>
        <p:xfrm>
          <a:off x="395536" y="1052737"/>
          <a:ext cx="8172908" cy="3189602"/>
        </p:xfrm>
        <a:graphic>
          <a:graphicData uri="http://schemas.openxmlformats.org/drawingml/2006/table">
            <a:tbl>
              <a:tblPr firstRow="1" bandRow="1">
                <a:tableStyleId>{5C22544A-7EE6-4342-B048-85BDC9FD1C3A}</a:tableStyleId>
              </a:tblPr>
              <a:tblGrid>
                <a:gridCol w="1947558">
                  <a:extLst>
                    <a:ext uri="{9D8B030D-6E8A-4147-A177-3AD203B41FA5}">
                      <a16:colId xmlns:a16="http://schemas.microsoft.com/office/drawing/2014/main" val="3656384185"/>
                    </a:ext>
                  </a:extLst>
                </a:gridCol>
                <a:gridCol w="6225350">
                  <a:extLst>
                    <a:ext uri="{9D8B030D-6E8A-4147-A177-3AD203B41FA5}">
                      <a16:colId xmlns:a16="http://schemas.microsoft.com/office/drawing/2014/main" val="4037990554"/>
                    </a:ext>
                  </a:extLst>
                </a:gridCol>
              </a:tblGrid>
              <a:tr h="358081">
                <a:tc>
                  <a:txBody>
                    <a:bodyPr/>
                    <a:lstStyle/>
                    <a:p>
                      <a:pPr algn="ctr" latinLnBrk="1"/>
                      <a:r>
                        <a:rPr lang="ko-KR" altLang="en-US" sz="1200" dirty="0"/>
                        <a:t>구분</a:t>
                      </a:r>
                    </a:p>
                  </a:txBody>
                  <a:tcPr marL="68580" marR="68580" marT="34290" marB="34290"/>
                </a:tc>
                <a:tc>
                  <a:txBody>
                    <a:bodyPr/>
                    <a:lstStyle/>
                    <a:p>
                      <a:pPr algn="ctr" latinLnBrk="1"/>
                      <a:r>
                        <a:rPr lang="ko-KR" altLang="en-US" sz="1200" dirty="0"/>
                        <a:t>내용</a:t>
                      </a:r>
                    </a:p>
                  </a:txBody>
                  <a:tcPr marL="68580" marR="68580" marT="34290" marB="34290"/>
                </a:tc>
                <a:extLst>
                  <a:ext uri="{0D108BD9-81ED-4DB2-BD59-A6C34878D82A}">
                    <a16:rowId xmlns:a16="http://schemas.microsoft.com/office/drawing/2014/main" val="1456049341"/>
                  </a:ext>
                </a:extLst>
              </a:tr>
              <a:tr h="424638">
                <a:tc>
                  <a:txBody>
                    <a:bodyPr/>
                    <a:lstStyle/>
                    <a:p>
                      <a:pPr algn="ctr" latinLnBrk="1">
                        <a:lnSpc>
                          <a:spcPct val="100000"/>
                        </a:lnSpc>
                      </a:pPr>
                      <a:r>
                        <a:rPr lang="ko-KR" altLang="en-US" sz="1100" b="1" dirty="0"/>
                        <a:t>선형회귀</a:t>
                      </a:r>
                    </a:p>
                  </a:txBody>
                  <a:tcPr marL="68580" marR="68580" marT="34290" marB="34290"/>
                </a:tc>
                <a:tc>
                  <a:txBody>
                    <a:bodyPr/>
                    <a:lstStyle/>
                    <a:p>
                      <a:pPr latinLnBrk="1">
                        <a:lnSpc>
                          <a:spcPct val="100000"/>
                        </a:lnSpc>
                      </a:pPr>
                      <a:r>
                        <a:rPr lang="ko-KR" altLang="en-US" sz="1100" dirty="0"/>
                        <a:t>단순선형</a:t>
                      </a:r>
                      <a:r>
                        <a:rPr lang="en-US" altLang="ko-KR" sz="1100" dirty="0"/>
                        <a:t>, </a:t>
                      </a:r>
                      <a:r>
                        <a:rPr lang="ko-KR" altLang="en-US" sz="1100" dirty="0"/>
                        <a:t>다중선형</a:t>
                      </a:r>
                      <a:endParaRPr lang="en-US" altLang="ko-KR" sz="1100" dirty="0"/>
                    </a:p>
                    <a:p>
                      <a:pPr latinLnBrk="1">
                        <a:lnSpc>
                          <a:spcPct val="100000"/>
                        </a:lnSpc>
                      </a:pPr>
                      <a:r>
                        <a:rPr lang="en-US" altLang="ko-KR" sz="1100" b="0" i="0" kern="1200" dirty="0">
                          <a:solidFill>
                            <a:schemeClr val="dk1"/>
                          </a:solidFill>
                          <a:effectLst/>
                          <a:latin typeface="+mn-lt"/>
                          <a:ea typeface="+mn-ea"/>
                          <a:cs typeface="+mn-cs"/>
                          <a:sym typeface="Wingdings" panose="05000000000000000000" pitchFamily="2" charset="2"/>
                        </a:rPr>
                        <a:t> </a:t>
                      </a:r>
                      <a:r>
                        <a:rPr lang="ko-KR" altLang="en-US" sz="1100" b="0" i="0" u="sng" kern="1200" dirty="0" err="1">
                          <a:solidFill>
                            <a:schemeClr val="dk1"/>
                          </a:solidFill>
                          <a:effectLst/>
                          <a:latin typeface="+mn-lt"/>
                          <a:ea typeface="+mn-ea"/>
                          <a:cs typeface="+mn-cs"/>
                        </a:rPr>
                        <a:t>잔자제곱합</a:t>
                      </a:r>
                      <a:r>
                        <a:rPr lang="en-US" altLang="ko-KR" sz="1100" b="0" i="0" u="sng" kern="1200" dirty="0">
                          <a:solidFill>
                            <a:schemeClr val="dk1"/>
                          </a:solidFill>
                          <a:effectLst/>
                          <a:latin typeface="+mn-lt"/>
                          <a:ea typeface="+mn-ea"/>
                          <a:cs typeface="+mn-cs"/>
                        </a:rPr>
                        <a:t>(RSS : residual sum of squares)</a:t>
                      </a:r>
                      <a:r>
                        <a:rPr lang="ko-KR" altLang="en-US" sz="1100" b="0" i="0" u="sng" kern="1200" dirty="0">
                          <a:solidFill>
                            <a:schemeClr val="dk1"/>
                          </a:solidFill>
                          <a:effectLst/>
                          <a:latin typeface="+mn-lt"/>
                          <a:ea typeface="+mn-ea"/>
                          <a:cs typeface="+mn-cs"/>
                        </a:rPr>
                        <a:t>을 최소화</a:t>
                      </a:r>
                      <a:endParaRPr lang="ko-KR" altLang="en-US" sz="1100" u="sng" dirty="0"/>
                    </a:p>
                  </a:txBody>
                  <a:tcPr marL="68580" marR="68580" marT="34290" marB="34290"/>
                </a:tc>
                <a:extLst>
                  <a:ext uri="{0D108BD9-81ED-4DB2-BD59-A6C34878D82A}">
                    <a16:rowId xmlns:a16="http://schemas.microsoft.com/office/drawing/2014/main" val="4217643622"/>
                  </a:ext>
                </a:extLst>
              </a:tr>
              <a:tr h="445233">
                <a:tc>
                  <a:txBody>
                    <a:bodyPr/>
                    <a:lstStyle/>
                    <a:p>
                      <a:pPr algn="ctr" latinLnBrk="1">
                        <a:lnSpc>
                          <a:spcPct val="100000"/>
                        </a:lnSpc>
                      </a:pPr>
                      <a:r>
                        <a:rPr lang="ko-KR" altLang="en-US" sz="1100" b="1" dirty="0"/>
                        <a:t>로지스틱 회귀분석</a:t>
                      </a:r>
                      <a:endParaRPr lang="en-US" altLang="ko-KR" sz="1100" b="1" dirty="0"/>
                    </a:p>
                    <a:p>
                      <a:pPr algn="ctr" latinLnBrk="1">
                        <a:lnSpc>
                          <a:spcPct val="100000"/>
                        </a:lnSpc>
                      </a:pPr>
                      <a:r>
                        <a:rPr lang="en-US" altLang="ko-KR" sz="1100" b="1" i="0" kern="1200" dirty="0">
                          <a:solidFill>
                            <a:schemeClr val="dk1"/>
                          </a:solidFill>
                          <a:effectLst/>
                          <a:latin typeface="+mn-lt"/>
                          <a:ea typeface="+mn-ea"/>
                          <a:cs typeface="+mn-cs"/>
                        </a:rPr>
                        <a:t>Logistic regression analysis</a:t>
                      </a:r>
                      <a:endParaRPr lang="ko-KR" altLang="en-US" sz="1100" b="1" dirty="0"/>
                    </a:p>
                  </a:txBody>
                  <a:tcPr marL="68580" marR="68580" marT="34290" marB="34290"/>
                </a:tc>
                <a:tc>
                  <a:txBody>
                    <a:bodyPr/>
                    <a:lstStyle/>
                    <a:p>
                      <a:pPr latinLnBrk="1">
                        <a:lnSpc>
                          <a:spcPct val="100000"/>
                        </a:lnSpc>
                      </a:pPr>
                      <a:r>
                        <a:rPr lang="ko-KR" altLang="en-US" sz="1100" dirty="0">
                          <a:solidFill>
                            <a:srgbClr val="FF0000"/>
                          </a:solidFill>
                          <a:latin typeface="Malgun Gothic" panose="020B0503020000020004" pitchFamily="50" charset="-127"/>
                          <a:ea typeface="Malgun Gothic" panose="020B0503020000020004" pitchFamily="50" charset="-127"/>
                        </a:rPr>
                        <a:t>종속변수</a:t>
                      </a:r>
                      <a:r>
                        <a:rPr lang="en-US" altLang="ko-KR" sz="1100" dirty="0">
                          <a:solidFill>
                            <a:srgbClr val="FF0000"/>
                          </a:solidFill>
                          <a:latin typeface="Malgun Gothic" panose="020B0503020000020004" pitchFamily="50" charset="-127"/>
                          <a:ea typeface="Malgun Gothic" panose="020B0503020000020004" pitchFamily="50" charset="-127"/>
                        </a:rPr>
                        <a:t>(</a:t>
                      </a:r>
                      <a:r>
                        <a:rPr lang="ko-KR" altLang="en-US" sz="1100" dirty="0">
                          <a:solidFill>
                            <a:srgbClr val="FF0000"/>
                          </a:solidFill>
                          <a:latin typeface="Malgun Gothic" panose="020B0503020000020004" pitchFamily="50" charset="-127"/>
                          <a:ea typeface="Malgun Gothic" panose="020B0503020000020004" pitchFamily="50" charset="-127"/>
                        </a:rPr>
                        <a:t>반응변수</a:t>
                      </a:r>
                      <a:r>
                        <a:rPr lang="en-US" altLang="ko-KR" sz="1100" dirty="0">
                          <a:solidFill>
                            <a:srgbClr val="FF0000"/>
                          </a:solidFill>
                          <a:latin typeface="Malgun Gothic" panose="020B0503020000020004" pitchFamily="50" charset="-127"/>
                          <a:ea typeface="Malgun Gothic" panose="020B0503020000020004" pitchFamily="50" charset="-127"/>
                        </a:rPr>
                        <a:t>)</a:t>
                      </a:r>
                      <a:r>
                        <a:rPr lang="ko-KR" altLang="en-US" sz="1100" dirty="0">
                          <a:solidFill>
                            <a:srgbClr val="FF0000"/>
                          </a:solidFill>
                          <a:latin typeface="Malgun Gothic" panose="020B0503020000020004" pitchFamily="50" charset="-127"/>
                          <a:ea typeface="Malgun Gothic" panose="020B0503020000020004" pitchFamily="50" charset="-127"/>
                        </a:rPr>
                        <a:t>가 </a:t>
                      </a:r>
                      <a:r>
                        <a:rPr lang="ko-KR" altLang="en-US" sz="1100" dirty="0" err="1">
                          <a:solidFill>
                            <a:srgbClr val="FF0000"/>
                          </a:solidFill>
                          <a:latin typeface="Malgun Gothic" panose="020B0503020000020004" pitchFamily="50" charset="-127"/>
                          <a:ea typeface="Malgun Gothic" panose="020B0503020000020004" pitchFamily="50" charset="-127"/>
                        </a:rPr>
                        <a:t>범주형데이터인</a:t>
                      </a:r>
                      <a:r>
                        <a:rPr lang="ko-KR" altLang="en-US" sz="1100" dirty="0">
                          <a:solidFill>
                            <a:srgbClr val="FF0000"/>
                          </a:solidFill>
                          <a:latin typeface="Malgun Gothic" panose="020B0503020000020004" pitchFamily="50" charset="-127"/>
                          <a:ea typeface="Malgun Gothic" panose="020B0503020000020004" pitchFamily="50" charset="-127"/>
                        </a:rPr>
                        <a:t> 경우에 </a:t>
                      </a:r>
                      <a:r>
                        <a:rPr lang="ko-KR" altLang="en-US" sz="1100" dirty="0">
                          <a:solidFill>
                            <a:srgbClr val="000000"/>
                          </a:solidFill>
                          <a:latin typeface="Malgun Gothic" panose="020B0503020000020004" pitchFamily="50" charset="-127"/>
                          <a:ea typeface="Malgun Gothic" panose="020B0503020000020004" pitchFamily="50" charset="-127"/>
                        </a:rPr>
                        <a:t>적용하는 회귀분석</a:t>
                      </a:r>
                      <a:endParaRPr lang="ko-KR" altLang="en-US" sz="1100" dirty="0"/>
                    </a:p>
                  </a:txBody>
                  <a:tcPr marL="68580" marR="68580" marT="34290" marB="34290"/>
                </a:tc>
                <a:extLst>
                  <a:ext uri="{0D108BD9-81ED-4DB2-BD59-A6C34878D82A}">
                    <a16:rowId xmlns:a16="http://schemas.microsoft.com/office/drawing/2014/main" val="1744925983"/>
                  </a:ext>
                </a:extLst>
              </a:tr>
              <a:tr h="1222510">
                <a:tc>
                  <a:txBody>
                    <a:bodyPr/>
                    <a:lstStyle/>
                    <a:p>
                      <a:pPr algn="ctr" latinLnBrk="1">
                        <a:lnSpc>
                          <a:spcPct val="100000"/>
                        </a:lnSpc>
                      </a:pPr>
                      <a:endParaRPr lang="en-US" altLang="ko-KR" sz="1100" b="1" i="0" kern="1200" dirty="0">
                        <a:solidFill>
                          <a:schemeClr val="dk1"/>
                        </a:solidFill>
                        <a:effectLst/>
                        <a:latin typeface="+mn-lt"/>
                        <a:ea typeface="+mn-ea"/>
                        <a:cs typeface="+mn-cs"/>
                      </a:endParaRPr>
                    </a:p>
                    <a:p>
                      <a:pPr algn="ctr" latinLnBrk="1">
                        <a:lnSpc>
                          <a:spcPct val="100000"/>
                        </a:lnSpc>
                      </a:pPr>
                      <a:endParaRPr lang="en-US" altLang="ko-KR" sz="1100" b="1" i="0" kern="1200" dirty="0">
                        <a:solidFill>
                          <a:schemeClr val="dk1"/>
                        </a:solidFill>
                        <a:effectLst/>
                        <a:latin typeface="+mn-lt"/>
                        <a:ea typeface="+mn-ea"/>
                        <a:cs typeface="+mn-cs"/>
                      </a:endParaRPr>
                    </a:p>
                    <a:p>
                      <a:pPr algn="ctr" latinLnBrk="1">
                        <a:lnSpc>
                          <a:spcPct val="100000"/>
                        </a:lnSpc>
                      </a:pPr>
                      <a:r>
                        <a:rPr lang="en-US" altLang="ko-KR" sz="1100" b="1" i="0" kern="1200" dirty="0">
                          <a:solidFill>
                            <a:schemeClr val="dk1"/>
                          </a:solidFill>
                          <a:effectLst/>
                          <a:latin typeface="+mn-lt"/>
                          <a:ea typeface="+mn-ea"/>
                          <a:cs typeface="+mn-cs"/>
                        </a:rPr>
                        <a:t>Ridge regression</a:t>
                      </a:r>
                    </a:p>
                    <a:p>
                      <a:pPr algn="ctr" latinLnBrk="1">
                        <a:lnSpc>
                          <a:spcPct val="100000"/>
                        </a:lnSpc>
                      </a:pPr>
                      <a:r>
                        <a:rPr lang="en-US" altLang="ko-KR" sz="1100" b="1" i="0" kern="1200" dirty="0">
                          <a:solidFill>
                            <a:schemeClr val="dk1"/>
                          </a:solidFill>
                          <a:effectLst/>
                          <a:latin typeface="+mn-lt"/>
                          <a:ea typeface="+mn-ea"/>
                          <a:cs typeface="+mn-cs"/>
                        </a:rPr>
                        <a:t>(Penalized Least Squares)</a:t>
                      </a:r>
                      <a:endParaRPr lang="ko-KR" altLang="en-US" sz="1100" b="1" dirty="0"/>
                    </a:p>
                  </a:txBody>
                  <a:tcPr marL="68580" marR="68580" marT="34290" marB="34290"/>
                </a:tc>
                <a:tc>
                  <a:txBody>
                    <a:bodyPr/>
                    <a:lstStyle/>
                    <a:p>
                      <a:pPr latinLnBrk="1">
                        <a:lnSpc>
                          <a:spcPct val="100000"/>
                        </a:lnSpc>
                      </a:pPr>
                      <a:r>
                        <a:rPr lang="ko-KR" altLang="en-US" sz="1100" dirty="0" err="1"/>
                        <a:t>과적합</a:t>
                      </a:r>
                      <a:r>
                        <a:rPr lang="ko-KR" altLang="en-US" sz="1100" dirty="0"/>
                        <a:t> 문제 해소</a:t>
                      </a:r>
                      <a:endParaRPr lang="en-US" altLang="ko-KR" sz="1100" dirty="0"/>
                    </a:p>
                    <a:p>
                      <a:pPr latinLnBrk="1">
                        <a:lnSpc>
                          <a:spcPct val="100000"/>
                        </a:lnSpc>
                      </a:pPr>
                      <a:r>
                        <a:rPr lang="en-US" altLang="ko-KR" sz="1100" b="0" i="0" kern="1200" dirty="0">
                          <a:solidFill>
                            <a:schemeClr val="dk1"/>
                          </a:solidFill>
                          <a:effectLst/>
                          <a:latin typeface="+mn-lt"/>
                          <a:ea typeface="+mn-ea"/>
                          <a:cs typeface="+mn-cs"/>
                          <a:sym typeface="Wingdings" panose="05000000000000000000" pitchFamily="2" charset="2"/>
                        </a:rPr>
                        <a:t> </a:t>
                      </a:r>
                      <a:r>
                        <a:rPr lang="ko-KR" altLang="en-US" sz="1100" b="0" i="0" u="sng" kern="1200" dirty="0" err="1">
                          <a:solidFill>
                            <a:schemeClr val="dk1"/>
                          </a:solidFill>
                          <a:effectLst/>
                          <a:latin typeface="+mn-lt"/>
                          <a:ea typeface="+mn-ea"/>
                          <a:cs typeface="+mn-cs"/>
                        </a:rPr>
                        <a:t>잔자제곱합</a:t>
                      </a:r>
                      <a:r>
                        <a:rPr lang="en-US" altLang="ko-KR" sz="1100" b="0" i="0" u="sng" kern="1200" dirty="0">
                          <a:solidFill>
                            <a:schemeClr val="dk1"/>
                          </a:solidFill>
                          <a:effectLst/>
                          <a:latin typeface="+mn-lt"/>
                          <a:ea typeface="+mn-ea"/>
                          <a:cs typeface="+mn-cs"/>
                        </a:rPr>
                        <a:t>(RSS : residual sum of squares) + </a:t>
                      </a:r>
                      <a:r>
                        <a:rPr lang="ko-KR" altLang="en-US" sz="1100" b="0" i="0" u="sng" kern="1200" dirty="0" err="1">
                          <a:solidFill>
                            <a:schemeClr val="dk1"/>
                          </a:solidFill>
                          <a:effectLst/>
                          <a:latin typeface="+mn-lt"/>
                          <a:ea typeface="+mn-ea"/>
                          <a:cs typeface="+mn-cs"/>
                        </a:rPr>
                        <a:t>패널티</a:t>
                      </a:r>
                      <a:r>
                        <a:rPr lang="ko-KR" altLang="en-US" sz="1100" b="0" i="0" u="sng" kern="1200" dirty="0">
                          <a:solidFill>
                            <a:schemeClr val="dk1"/>
                          </a:solidFill>
                          <a:effectLst/>
                          <a:latin typeface="+mn-lt"/>
                          <a:ea typeface="+mn-ea"/>
                          <a:cs typeface="+mn-cs"/>
                        </a:rPr>
                        <a:t> 항</a:t>
                      </a:r>
                      <a:r>
                        <a:rPr lang="en-US" altLang="ko-KR" sz="1100" b="0" i="0" u="sng" kern="1200" dirty="0">
                          <a:solidFill>
                            <a:schemeClr val="dk1"/>
                          </a:solidFill>
                          <a:effectLst/>
                          <a:latin typeface="+mn-lt"/>
                          <a:ea typeface="+mn-ea"/>
                          <a:cs typeface="+mn-cs"/>
                        </a:rPr>
                        <a:t>(</a:t>
                      </a:r>
                      <a:r>
                        <a:rPr lang="ko-KR" altLang="en-US" sz="1100" b="0" i="0" u="sng" kern="1200" dirty="0">
                          <a:solidFill>
                            <a:schemeClr val="dk1"/>
                          </a:solidFill>
                          <a:effectLst/>
                          <a:latin typeface="+mn-lt"/>
                          <a:ea typeface="+mn-ea"/>
                          <a:cs typeface="+mn-cs"/>
                        </a:rPr>
                        <a:t>베타 값</a:t>
                      </a:r>
                      <a:r>
                        <a:rPr lang="en-US" altLang="ko-KR" sz="1100" b="0" i="0" kern="1200" dirty="0">
                          <a:solidFill>
                            <a:schemeClr val="dk1"/>
                          </a:solidFill>
                          <a:effectLst/>
                          <a:latin typeface="+mn-lt"/>
                          <a:ea typeface="+mn-ea"/>
                          <a:cs typeface="+mn-cs"/>
                        </a:rPr>
                        <a:t>)</a:t>
                      </a:r>
                      <a:r>
                        <a:rPr lang="ko-KR" altLang="en-US" sz="1100" b="0" i="0" kern="1200" dirty="0">
                          <a:solidFill>
                            <a:schemeClr val="dk1"/>
                          </a:solidFill>
                          <a:effectLst/>
                          <a:latin typeface="+mn-lt"/>
                          <a:ea typeface="+mn-ea"/>
                          <a:cs typeface="+mn-cs"/>
                        </a:rPr>
                        <a:t>의 합으로 계산</a:t>
                      </a:r>
                      <a:endParaRPr lang="en-US" altLang="ko-KR" sz="1100" b="0" i="0" kern="1200" dirty="0">
                        <a:solidFill>
                          <a:schemeClr val="dk1"/>
                        </a:solidFill>
                        <a:effectLst/>
                        <a:latin typeface="+mn-lt"/>
                        <a:ea typeface="+mn-ea"/>
                        <a:cs typeface="+mn-cs"/>
                      </a:endParaRPr>
                    </a:p>
                    <a:p>
                      <a:pPr latinLnBrk="1">
                        <a:lnSpc>
                          <a:spcPct val="100000"/>
                        </a:lnSpc>
                      </a:pPr>
                      <a:r>
                        <a:rPr lang="ko-KR" altLang="en-US" sz="1100" b="0" i="0" kern="1200" dirty="0" err="1">
                          <a:solidFill>
                            <a:schemeClr val="dk1"/>
                          </a:solidFill>
                          <a:effectLst/>
                          <a:latin typeface="+mn-lt"/>
                          <a:ea typeface="+mn-ea"/>
                          <a:cs typeface="+mn-cs"/>
                        </a:rPr>
                        <a:t>릿지회귀의</a:t>
                      </a:r>
                      <a:r>
                        <a:rPr lang="ko-KR" altLang="en-US" sz="1100" b="0" i="0" kern="1200" dirty="0">
                          <a:solidFill>
                            <a:schemeClr val="dk1"/>
                          </a:solidFill>
                          <a:effectLst/>
                          <a:latin typeface="+mn-lt"/>
                          <a:ea typeface="+mn-ea"/>
                          <a:cs typeface="+mn-cs"/>
                        </a:rPr>
                        <a:t> </a:t>
                      </a:r>
                      <a:r>
                        <a:rPr lang="ko-KR" altLang="en-US" sz="1100" b="0" i="0" kern="1200" dirty="0" err="1">
                          <a:solidFill>
                            <a:schemeClr val="dk1"/>
                          </a:solidFill>
                          <a:effectLst/>
                          <a:latin typeface="+mn-lt"/>
                          <a:ea typeface="+mn-ea"/>
                          <a:cs typeface="+mn-cs"/>
                        </a:rPr>
                        <a:t>패널티항</a:t>
                      </a:r>
                      <a:r>
                        <a:rPr lang="ko-KR" altLang="en-US" sz="1100" b="0" i="0" kern="1200" dirty="0">
                          <a:solidFill>
                            <a:schemeClr val="dk1"/>
                          </a:solidFill>
                          <a:effectLst/>
                          <a:latin typeface="+mn-lt"/>
                          <a:ea typeface="+mn-ea"/>
                          <a:cs typeface="+mn-cs"/>
                        </a:rPr>
                        <a:t> </a:t>
                      </a:r>
                      <a:r>
                        <a:rPr lang="en-US" altLang="ko-KR" sz="1100" b="0" i="0" kern="1200" dirty="0">
                          <a:solidFill>
                            <a:schemeClr val="dk1"/>
                          </a:solidFill>
                          <a:effectLst/>
                          <a:latin typeface="+mn-lt"/>
                          <a:ea typeface="+mn-ea"/>
                          <a:cs typeface="+mn-cs"/>
                        </a:rPr>
                        <a:t>= </a:t>
                      </a:r>
                      <a:r>
                        <a:rPr lang="ko-KR" altLang="en-US" sz="1100" b="0" i="0" kern="1200" dirty="0">
                          <a:solidFill>
                            <a:schemeClr val="dk1"/>
                          </a:solidFill>
                          <a:effectLst/>
                          <a:latin typeface="+mn-lt"/>
                          <a:ea typeface="+mn-ea"/>
                          <a:cs typeface="+mn-cs"/>
                        </a:rPr>
                        <a:t> 파라미터의 제곱을 더해준 것</a:t>
                      </a:r>
                      <a:endParaRPr lang="en-US" altLang="ko-KR" sz="1100" b="0" i="0" kern="1200" dirty="0">
                        <a:solidFill>
                          <a:schemeClr val="dk1"/>
                        </a:solidFill>
                        <a:effectLst/>
                        <a:latin typeface="+mn-lt"/>
                        <a:ea typeface="+mn-ea"/>
                        <a:cs typeface="+mn-cs"/>
                      </a:endParaRPr>
                    </a:p>
                    <a:p>
                      <a:pPr latinLnBrk="1">
                        <a:lnSpc>
                          <a:spcPct val="100000"/>
                        </a:lnSpc>
                      </a:pPr>
                      <a:r>
                        <a:rPr lang="ko-KR" altLang="en-US" sz="1100" b="0" i="0" kern="1200" dirty="0">
                          <a:solidFill>
                            <a:schemeClr val="dk1"/>
                          </a:solidFill>
                          <a:effectLst/>
                          <a:latin typeface="+mn-lt"/>
                          <a:ea typeface="+mn-ea"/>
                          <a:cs typeface="+mn-cs"/>
                        </a:rPr>
                        <a:t> </a:t>
                      </a:r>
                      <a:r>
                        <a:rPr lang="ko-KR" altLang="en-US" sz="1100" b="0" i="0" kern="1200" dirty="0" err="1">
                          <a:solidFill>
                            <a:schemeClr val="dk1"/>
                          </a:solidFill>
                          <a:effectLst/>
                          <a:latin typeface="+mn-lt"/>
                          <a:ea typeface="+mn-ea"/>
                          <a:cs typeface="+mn-cs"/>
                        </a:rPr>
                        <a:t>릿지회귀의</a:t>
                      </a:r>
                      <a:r>
                        <a:rPr lang="ko-KR" altLang="en-US" sz="1100" b="0" i="0" kern="1200" dirty="0">
                          <a:solidFill>
                            <a:schemeClr val="dk1"/>
                          </a:solidFill>
                          <a:effectLst/>
                          <a:latin typeface="+mn-lt"/>
                          <a:ea typeface="+mn-ea"/>
                          <a:cs typeface="+mn-cs"/>
                        </a:rPr>
                        <a:t> </a:t>
                      </a:r>
                      <a:r>
                        <a:rPr lang="ko-KR" altLang="en-US" sz="1100" b="0" i="0" kern="1200" dirty="0" err="1">
                          <a:solidFill>
                            <a:schemeClr val="dk1"/>
                          </a:solidFill>
                          <a:effectLst/>
                          <a:latin typeface="+mn-lt"/>
                          <a:ea typeface="+mn-ea"/>
                          <a:cs typeface="+mn-cs"/>
                        </a:rPr>
                        <a:t>패널티항은</a:t>
                      </a:r>
                      <a:r>
                        <a:rPr lang="ko-KR" altLang="en-US" sz="1100" b="0" i="0" kern="1200" dirty="0">
                          <a:solidFill>
                            <a:schemeClr val="dk1"/>
                          </a:solidFill>
                          <a:effectLst/>
                          <a:latin typeface="+mn-lt"/>
                          <a:ea typeface="+mn-ea"/>
                          <a:cs typeface="+mn-cs"/>
                        </a:rPr>
                        <a:t> 파라미터의 제곱을 더해준 것</a:t>
                      </a:r>
                      <a:r>
                        <a:rPr lang="en-US" altLang="ko-KR" sz="1100" b="0" i="0" kern="1200" dirty="0">
                          <a:solidFill>
                            <a:schemeClr val="dk1"/>
                          </a:solidFill>
                          <a:effectLst/>
                          <a:latin typeface="+mn-lt"/>
                          <a:ea typeface="+mn-ea"/>
                          <a:cs typeface="+mn-cs"/>
                          <a:sym typeface="Wingdings" panose="05000000000000000000" pitchFamily="2" charset="2"/>
                        </a:rPr>
                        <a:t> </a:t>
                      </a:r>
                      <a:r>
                        <a:rPr lang="ko-KR" altLang="en-US" sz="1100" b="0" i="0" kern="1200" dirty="0">
                          <a:solidFill>
                            <a:schemeClr val="dk1"/>
                          </a:solidFill>
                          <a:effectLst/>
                          <a:latin typeface="+mn-lt"/>
                          <a:ea typeface="+mn-ea"/>
                          <a:cs typeface="+mn-cs"/>
                        </a:rPr>
                        <a:t>이것은 미분이 가능해 </a:t>
                      </a:r>
                      <a:r>
                        <a:rPr lang="en-US" altLang="ko-KR" sz="1100" b="0" i="0" kern="1200" dirty="0">
                          <a:solidFill>
                            <a:schemeClr val="dk1"/>
                          </a:solidFill>
                          <a:effectLst/>
                          <a:latin typeface="+mn-lt"/>
                          <a:ea typeface="+mn-ea"/>
                          <a:cs typeface="+mn-cs"/>
                        </a:rPr>
                        <a:t>Gradient Descent </a:t>
                      </a:r>
                      <a:r>
                        <a:rPr lang="ko-KR" altLang="en-US" sz="1100" b="0" i="0" kern="1200" dirty="0">
                          <a:solidFill>
                            <a:schemeClr val="dk1"/>
                          </a:solidFill>
                          <a:effectLst/>
                          <a:latin typeface="+mn-lt"/>
                          <a:ea typeface="+mn-ea"/>
                          <a:cs typeface="+mn-cs"/>
                        </a:rPr>
                        <a:t>최적화가 가능하고</a:t>
                      </a:r>
                      <a:r>
                        <a:rPr lang="en-US" altLang="ko-KR" sz="1100" b="0" i="0" kern="1200" dirty="0">
                          <a:solidFill>
                            <a:schemeClr val="dk1"/>
                          </a:solidFill>
                          <a:effectLst/>
                          <a:latin typeface="+mn-lt"/>
                          <a:ea typeface="+mn-ea"/>
                          <a:cs typeface="+mn-cs"/>
                        </a:rPr>
                        <a:t>, </a:t>
                      </a:r>
                      <a:r>
                        <a:rPr lang="ko-KR" altLang="en-US" sz="1100" b="0" i="0" kern="1200" dirty="0">
                          <a:solidFill>
                            <a:schemeClr val="dk1"/>
                          </a:solidFill>
                          <a:effectLst/>
                          <a:latin typeface="+mn-lt"/>
                          <a:ea typeface="+mn-ea"/>
                          <a:cs typeface="+mn-cs"/>
                        </a:rPr>
                        <a:t>파라미터의 크기가 작은 것보다 큰 것을 더 빠른 속도로 줄여준다</a:t>
                      </a:r>
                      <a:r>
                        <a:rPr lang="en-US" altLang="ko-KR" sz="1100" b="0" i="0" kern="1200" dirty="0">
                          <a:solidFill>
                            <a:schemeClr val="dk1"/>
                          </a:solidFill>
                          <a:effectLst/>
                          <a:latin typeface="+mn-lt"/>
                          <a:ea typeface="+mn-ea"/>
                          <a:cs typeface="+mn-cs"/>
                        </a:rPr>
                        <a:t>.</a:t>
                      </a:r>
                    </a:p>
                    <a:p>
                      <a:pPr latinLnBrk="1">
                        <a:lnSpc>
                          <a:spcPct val="100000"/>
                        </a:lnSpc>
                      </a:pPr>
                      <a:r>
                        <a:rPr lang="en-US" altLang="ko-KR" sz="1100" b="0" i="0" kern="1200" dirty="0">
                          <a:solidFill>
                            <a:schemeClr val="dk1"/>
                          </a:solidFill>
                          <a:effectLst/>
                          <a:latin typeface="+mn-lt"/>
                          <a:ea typeface="+mn-ea"/>
                          <a:cs typeface="+mn-cs"/>
                          <a:sym typeface="Wingdings" panose="05000000000000000000" pitchFamily="2" charset="2"/>
                        </a:rPr>
                        <a:t></a:t>
                      </a:r>
                      <a:r>
                        <a:rPr lang="ko-KR" altLang="en-US" sz="1100" b="0" i="0" kern="1200" dirty="0" err="1">
                          <a:solidFill>
                            <a:schemeClr val="dk1"/>
                          </a:solidFill>
                          <a:effectLst/>
                          <a:latin typeface="+mn-lt"/>
                          <a:ea typeface="+mn-ea"/>
                          <a:cs typeface="+mn-cs"/>
                        </a:rPr>
                        <a:t>라쏘는</a:t>
                      </a:r>
                      <a:r>
                        <a:rPr lang="ko-KR" altLang="en-US" sz="1100" b="0" i="0" kern="1200" dirty="0">
                          <a:solidFill>
                            <a:schemeClr val="dk1"/>
                          </a:solidFill>
                          <a:effectLst/>
                          <a:latin typeface="+mn-lt"/>
                          <a:ea typeface="+mn-ea"/>
                          <a:cs typeface="+mn-cs"/>
                        </a:rPr>
                        <a:t> 가중치들이  </a:t>
                      </a:r>
                      <a:r>
                        <a:rPr lang="en-US" altLang="ko-KR" sz="1100" b="0" i="0" kern="1200" dirty="0">
                          <a:solidFill>
                            <a:schemeClr val="dk1"/>
                          </a:solidFill>
                          <a:effectLst/>
                          <a:latin typeface="+mn-lt"/>
                          <a:ea typeface="+mn-ea"/>
                          <a:cs typeface="+mn-cs"/>
                        </a:rPr>
                        <a:t>0</a:t>
                      </a:r>
                      <a:r>
                        <a:rPr lang="ko-KR" altLang="en-US" sz="1100" b="0" i="0" kern="1200" dirty="0">
                          <a:solidFill>
                            <a:schemeClr val="dk1"/>
                          </a:solidFill>
                          <a:effectLst/>
                          <a:latin typeface="+mn-lt"/>
                          <a:ea typeface="+mn-ea"/>
                          <a:cs typeface="+mn-cs"/>
                        </a:rPr>
                        <a:t>이 되지만</a:t>
                      </a:r>
                      <a:r>
                        <a:rPr lang="en-US" altLang="ko-KR" sz="1100" b="0" i="0" kern="1200" dirty="0">
                          <a:solidFill>
                            <a:schemeClr val="dk1"/>
                          </a:solidFill>
                          <a:effectLst/>
                          <a:latin typeface="+mn-lt"/>
                          <a:ea typeface="+mn-ea"/>
                          <a:cs typeface="+mn-cs"/>
                        </a:rPr>
                        <a:t>, </a:t>
                      </a:r>
                      <a:r>
                        <a:rPr lang="ko-KR" altLang="en-US" sz="1100" b="1" i="0" kern="1200" dirty="0" err="1">
                          <a:solidFill>
                            <a:schemeClr val="dk1"/>
                          </a:solidFill>
                          <a:effectLst/>
                          <a:latin typeface="+mn-lt"/>
                          <a:ea typeface="+mn-ea"/>
                          <a:cs typeface="+mn-cs"/>
                        </a:rPr>
                        <a:t>릿지의</a:t>
                      </a:r>
                      <a:r>
                        <a:rPr lang="ko-KR" altLang="en-US" sz="1100" b="1" i="0" kern="1200" dirty="0">
                          <a:solidFill>
                            <a:schemeClr val="dk1"/>
                          </a:solidFill>
                          <a:effectLst/>
                          <a:latin typeface="+mn-lt"/>
                          <a:ea typeface="+mn-ea"/>
                          <a:cs typeface="+mn-cs"/>
                        </a:rPr>
                        <a:t> 가중치들은 </a:t>
                      </a:r>
                      <a:r>
                        <a:rPr lang="en-US" altLang="ko-KR" sz="1100" b="1" i="0" kern="1200" dirty="0">
                          <a:solidFill>
                            <a:schemeClr val="dk1"/>
                          </a:solidFill>
                          <a:effectLst/>
                          <a:latin typeface="+mn-lt"/>
                          <a:ea typeface="+mn-ea"/>
                          <a:cs typeface="+mn-cs"/>
                        </a:rPr>
                        <a:t>0</a:t>
                      </a:r>
                      <a:r>
                        <a:rPr lang="ko-KR" altLang="en-US" sz="1100" b="1" i="0" kern="1200" dirty="0">
                          <a:solidFill>
                            <a:schemeClr val="dk1"/>
                          </a:solidFill>
                          <a:effectLst/>
                          <a:latin typeface="+mn-lt"/>
                          <a:ea typeface="+mn-ea"/>
                          <a:cs typeface="+mn-cs"/>
                        </a:rPr>
                        <a:t>에 가까워질 뿐 </a:t>
                      </a:r>
                      <a:r>
                        <a:rPr lang="en-US" altLang="ko-KR" sz="1100" b="1" i="0" kern="1200" dirty="0">
                          <a:solidFill>
                            <a:schemeClr val="dk1"/>
                          </a:solidFill>
                          <a:effectLst/>
                          <a:latin typeface="+mn-lt"/>
                          <a:ea typeface="+mn-ea"/>
                          <a:cs typeface="+mn-cs"/>
                        </a:rPr>
                        <a:t>0</a:t>
                      </a:r>
                      <a:r>
                        <a:rPr lang="ko-KR" altLang="en-US" sz="1100" b="1" i="0" kern="1200" dirty="0">
                          <a:solidFill>
                            <a:schemeClr val="dk1"/>
                          </a:solidFill>
                          <a:effectLst/>
                          <a:latin typeface="+mn-lt"/>
                          <a:ea typeface="+mn-ea"/>
                          <a:cs typeface="+mn-cs"/>
                        </a:rPr>
                        <a:t>이 되지는 않는다</a:t>
                      </a:r>
                      <a:r>
                        <a:rPr lang="en-US" altLang="ko-KR" sz="1100" b="1" i="0" kern="1200" dirty="0">
                          <a:solidFill>
                            <a:schemeClr val="dk1"/>
                          </a:solidFill>
                          <a:effectLst/>
                          <a:latin typeface="+mn-lt"/>
                          <a:ea typeface="+mn-ea"/>
                          <a:cs typeface="+mn-cs"/>
                        </a:rPr>
                        <a:t>.</a:t>
                      </a:r>
                      <a:r>
                        <a:rPr lang="ko-KR" altLang="en-US" sz="1100" b="0" i="0" kern="1200" dirty="0">
                          <a:solidFill>
                            <a:schemeClr val="dk1"/>
                          </a:solidFill>
                          <a:effectLst/>
                          <a:latin typeface="+mn-lt"/>
                          <a:ea typeface="+mn-ea"/>
                          <a:cs typeface="+mn-cs"/>
                        </a:rPr>
                        <a:t> </a:t>
                      </a:r>
                      <a:endParaRPr lang="en-US" altLang="ko-KR" sz="1100" b="0" i="0" kern="1200" dirty="0">
                        <a:solidFill>
                          <a:schemeClr val="dk1"/>
                        </a:solidFill>
                        <a:effectLst/>
                        <a:latin typeface="+mn-lt"/>
                        <a:ea typeface="+mn-ea"/>
                        <a:cs typeface="+mn-cs"/>
                      </a:endParaRPr>
                    </a:p>
                  </a:txBody>
                  <a:tcPr marL="68580" marR="68580" marT="34290" marB="34290"/>
                </a:tc>
                <a:extLst>
                  <a:ext uri="{0D108BD9-81ED-4DB2-BD59-A6C34878D82A}">
                    <a16:rowId xmlns:a16="http://schemas.microsoft.com/office/drawing/2014/main" val="2051396497"/>
                  </a:ext>
                </a:extLst>
              </a:tr>
              <a:tr h="698876">
                <a:tc>
                  <a:txBody>
                    <a:bodyPr/>
                    <a:lstStyle/>
                    <a:p>
                      <a:pPr algn="ctr" latinLnBrk="1">
                        <a:lnSpc>
                          <a:spcPct val="100000"/>
                        </a:lnSpc>
                      </a:pPr>
                      <a:r>
                        <a:rPr lang="en-US" altLang="ko-KR" sz="1100" b="1" i="0" kern="1200" dirty="0">
                          <a:solidFill>
                            <a:schemeClr val="dk1"/>
                          </a:solidFill>
                          <a:effectLst/>
                          <a:latin typeface="+mn-lt"/>
                          <a:ea typeface="+mn-ea"/>
                          <a:cs typeface="+mn-cs"/>
                        </a:rPr>
                        <a:t>Lasso regression</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1" i="0" kern="1200" dirty="0">
                          <a:solidFill>
                            <a:schemeClr val="dk1"/>
                          </a:solidFill>
                          <a:effectLst/>
                          <a:latin typeface="+mn-lt"/>
                          <a:ea typeface="+mn-ea"/>
                          <a:cs typeface="+mn-cs"/>
                        </a:rPr>
                        <a:t>(Least Absolute Shrinkage and Selection Operator)</a:t>
                      </a:r>
                    </a:p>
                    <a:p>
                      <a:pPr algn="ctr" latinLnBrk="1">
                        <a:lnSpc>
                          <a:spcPct val="100000"/>
                        </a:lnSpc>
                      </a:pPr>
                      <a:endParaRPr lang="ko-KR" altLang="en-US" sz="1100" b="1" dirty="0"/>
                    </a:p>
                  </a:txBody>
                  <a:tcPr marL="68580" marR="68580" marT="34290" marB="34290"/>
                </a:tc>
                <a:tc>
                  <a:txBody>
                    <a:bodyPr/>
                    <a:lstStyle/>
                    <a:p>
                      <a:pPr latinLnBrk="1">
                        <a:lnSpc>
                          <a:spcPct val="100000"/>
                        </a:lnSpc>
                      </a:pPr>
                      <a:r>
                        <a:rPr lang="ko-KR" altLang="en-US" sz="1100" b="0" i="0" kern="1200" dirty="0" err="1">
                          <a:solidFill>
                            <a:schemeClr val="dk1"/>
                          </a:solidFill>
                          <a:effectLst/>
                          <a:latin typeface="+mn-lt"/>
                          <a:ea typeface="+mn-ea"/>
                          <a:cs typeface="+mn-cs"/>
                        </a:rPr>
                        <a:t>라쏘회귀는</a:t>
                      </a:r>
                      <a:r>
                        <a:rPr lang="ko-KR" altLang="en-US" sz="1100" b="0" i="0" kern="1200" dirty="0">
                          <a:solidFill>
                            <a:schemeClr val="dk1"/>
                          </a:solidFill>
                          <a:effectLst/>
                          <a:latin typeface="+mn-lt"/>
                          <a:ea typeface="+mn-ea"/>
                          <a:cs typeface="+mn-cs"/>
                        </a:rPr>
                        <a:t> </a:t>
                      </a:r>
                      <a:r>
                        <a:rPr lang="ko-KR" altLang="en-US" sz="1100" b="0" i="0" kern="1200" dirty="0" err="1">
                          <a:solidFill>
                            <a:schemeClr val="dk1"/>
                          </a:solidFill>
                          <a:effectLst/>
                          <a:latin typeface="+mn-lt"/>
                          <a:ea typeface="+mn-ea"/>
                          <a:cs typeface="+mn-cs"/>
                        </a:rPr>
                        <a:t>릿지회귀와</a:t>
                      </a:r>
                      <a:r>
                        <a:rPr lang="ko-KR" altLang="en-US" sz="1100" b="0" i="0" kern="1200" dirty="0">
                          <a:solidFill>
                            <a:schemeClr val="dk1"/>
                          </a:solidFill>
                          <a:effectLst/>
                          <a:latin typeface="+mn-lt"/>
                          <a:ea typeface="+mn-ea"/>
                          <a:cs typeface="+mn-cs"/>
                        </a:rPr>
                        <a:t> 유사하지만  </a:t>
                      </a:r>
                      <a:r>
                        <a:rPr lang="ko-KR" altLang="en-US" sz="1100" b="0" i="0" kern="1200" dirty="0" err="1">
                          <a:solidFill>
                            <a:schemeClr val="dk1"/>
                          </a:solidFill>
                          <a:effectLst/>
                          <a:latin typeface="+mn-lt"/>
                          <a:ea typeface="+mn-ea"/>
                          <a:cs typeface="+mn-cs"/>
                        </a:rPr>
                        <a:t>패널티</a:t>
                      </a:r>
                      <a:r>
                        <a:rPr lang="ko-KR" altLang="en-US" sz="1100" b="0" i="0" kern="1200" dirty="0">
                          <a:solidFill>
                            <a:schemeClr val="dk1"/>
                          </a:solidFill>
                          <a:effectLst/>
                          <a:latin typeface="+mn-lt"/>
                          <a:ea typeface="+mn-ea"/>
                          <a:cs typeface="+mn-cs"/>
                        </a:rPr>
                        <a:t> 항에 절대값의 합</a:t>
                      </a:r>
                      <a:endParaRPr lang="en-US" altLang="ko-KR" sz="1100" b="0" i="0" kern="1200" dirty="0">
                        <a:solidFill>
                          <a:schemeClr val="dk1"/>
                        </a:solidFill>
                        <a:effectLst/>
                        <a:latin typeface="+mn-lt"/>
                        <a:ea typeface="+mn-ea"/>
                        <a:cs typeface="+mn-cs"/>
                      </a:endParaRPr>
                    </a:p>
                    <a:p>
                      <a:pPr latinLnBrk="1">
                        <a:lnSpc>
                          <a:spcPct val="100000"/>
                        </a:lnSpc>
                      </a:pPr>
                      <a:r>
                        <a:rPr lang="en-US" altLang="ko-KR" sz="1100" b="0" i="0" kern="1200" dirty="0">
                          <a:solidFill>
                            <a:schemeClr val="dk1"/>
                          </a:solidFill>
                          <a:effectLst/>
                          <a:latin typeface="+mn-lt"/>
                          <a:ea typeface="+mn-ea"/>
                          <a:cs typeface="+mn-cs"/>
                        </a:rPr>
                        <a:t>MSE</a:t>
                      </a:r>
                      <a:r>
                        <a:rPr lang="ko-KR" altLang="en-US" sz="1100" b="0" i="0" kern="1200" dirty="0">
                          <a:solidFill>
                            <a:schemeClr val="dk1"/>
                          </a:solidFill>
                          <a:effectLst/>
                          <a:latin typeface="+mn-lt"/>
                          <a:ea typeface="+mn-ea"/>
                          <a:cs typeface="+mn-cs"/>
                        </a:rPr>
                        <a:t>가 최소가 되게 하는 가중치와 편향을 찾으면서 동시에</a:t>
                      </a:r>
                      <a:r>
                        <a:rPr lang="en-US" altLang="ko-KR" sz="1100" b="0" i="0" kern="1200" dirty="0">
                          <a:solidFill>
                            <a:schemeClr val="dk1"/>
                          </a:solidFill>
                          <a:effectLst/>
                          <a:latin typeface="+mn-lt"/>
                          <a:ea typeface="+mn-ea"/>
                          <a:cs typeface="+mn-cs"/>
                        </a:rPr>
                        <a:t>, </a:t>
                      </a:r>
                      <a:r>
                        <a:rPr lang="ko-KR" altLang="en-US" sz="1100" b="0" i="0" kern="1200" dirty="0">
                          <a:solidFill>
                            <a:schemeClr val="dk1"/>
                          </a:solidFill>
                          <a:effectLst/>
                          <a:latin typeface="+mn-lt"/>
                          <a:ea typeface="+mn-ea"/>
                          <a:cs typeface="+mn-cs"/>
                        </a:rPr>
                        <a:t>가중치들의 절댓값의 합이 최소가 되게 한다는 것</a:t>
                      </a:r>
                      <a:endParaRPr lang="ko-KR" altLang="en-US" sz="1100" dirty="0"/>
                    </a:p>
                  </a:txBody>
                  <a:tcPr marL="68580" marR="68580" marT="34290" marB="34290"/>
                </a:tc>
                <a:extLst>
                  <a:ext uri="{0D108BD9-81ED-4DB2-BD59-A6C34878D82A}">
                    <a16:rowId xmlns:a16="http://schemas.microsoft.com/office/drawing/2014/main" val="2371910366"/>
                  </a:ext>
                </a:extLst>
              </a:tr>
            </a:tbl>
          </a:graphicData>
        </a:graphic>
      </p:graphicFrame>
      <p:sp>
        <p:nvSpPr>
          <p:cNvPr id="7" name="직사각형 6">
            <a:extLst>
              <a:ext uri="{FF2B5EF4-FFF2-40B4-BE49-F238E27FC236}">
                <a16:creationId xmlns:a16="http://schemas.microsoft.com/office/drawing/2014/main" id="{BE9D0226-EA0D-487B-956D-C767F2AC4A75}"/>
              </a:ext>
            </a:extLst>
          </p:cNvPr>
          <p:cNvSpPr/>
          <p:nvPr/>
        </p:nvSpPr>
        <p:spPr>
          <a:xfrm>
            <a:off x="2922732" y="245365"/>
            <a:ext cx="3161436" cy="369332"/>
          </a:xfrm>
          <a:prstGeom prst="rect">
            <a:avLst/>
          </a:prstGeom>
          <a:ln>
            <a:solidFill>
              <a:schemeClr val="bg1"/>
            </a:solidFill>
          </a:ln>
        </p:spPr>
        <p:txBody>
          <a:bodyPr wrap="square">
            <a:spAutoFit/>
          </a:bodyPr>
          <a:lstStyle/>
          <a:p>
            <a:pPr algn="ctr"/>
            <a:r>
              <a:rPr lang="ko-KR" altLang="en-US" dirty="0"/>
              <a:t>회귀분석</a:t>
            </a:r>
            <a:r>
              <a:rPr lang="en-US" altLang="ko-KR" dirty="0"/>
              <a:t>(Regression) </a:t>
            </a:r>
            <a:r>
              <a:rPr lang="ko-KR" altLang="en-US" dirty="0"/>
              <a:t>정리</a:t>
            </a:r>
          </a:p>
        </p:txBody>
      </p:sp>
      <p:sp>
        <p:nvSpPr>
          <p:cNvPr id="19" name="직사각형 18">
            <a:extLst>
              <a:ext uri="{FF2B5EF4-FFF2-40B4-BE49-F238E27FC236}">
                <a16:creationId xmlns:a16="http://schemas.microsoft.com/office/drawing/2014/main" id="{04A346A8-0680-4326-B0BA-237E507981FA}"/>
              </a:ext>
            </a:extLst>
          </p:cNvPr>
          <p:cNvSpPr/>
          <p:nvPr/>
        </p:nvSpPr>
        <p:spPr>
          <a:xfrm>
            <a:off x="467544" y="4632160"/>
            <a:ext cx="8100900" cy="1447191"/>
          </a:xfrm>
          <a:prstGeom prst="rect">
            <a:avLst/>
          </a:prstGeom>
          <a:ln>
            <a:solidFill>
              <a:schemeClr val="tx2">
                <a:lumMod val="40000"/>
                <a:lumOff val="60000"/>
              </a:schemeClr>
            </a:solidFill>
          </a:ln>
        </p:spPr>
        <p:txBody>
          <a:bodyPr wrap="square">
            <a:spAutoFit/>
          </a:bodyPr>
          <a:lstStyle/>
          <a:p>
            <a:pPr fontAlgn="base">
              <a:lnSpc>
                <a:spcPct val="150000"/>
              </a:lnSpc>
            </a:pPr>
            <a:r>
              <a:rPr lang="en-US" altLang="ko-KR" sz="1200" dirty="0">
                <a:solidFill>
                  <a:srgbClr val="212529"/>
                </a:solidFill>
                <a:latin typeface="Spoqa Han Sans"/>
              </a:rPr>
              <a:t>overfitting</a:t>
            </a:r>
            <a:r>
              <a:rPr lang="ko-KR" altLang="en-US" sz="1200" dirty="0">
                <a:solidFill>
                  <a:srgbClr val="212529"/>
                </a:solidFill>
                <a:latin typeface="Spoqa Han Sans"/>
              </a:rPr>
              <a:t>을 해결하는 방법</a:t>
            </a:r>
            <a:r>
              <a:rPr lang="en-US" altLang="ko-KR" sz="1200" dirty="0">
                <a:solidFill>
                  <a:srgbClr val="212529"/>
                </a:solidFill>
                <a:latin typeface="Spoqa Han Sans"/>
              </a:rPr>
              <a:t> </a:t>
            </a:r>
          </a:p>
          <a:p>
            <a:pPr fontAlgn="base">
              <a:lnSpc>
                <a:spcPct val="150000"/>
              </a:lnSpc>
            </a:pPr>
            <a:r>
              <a:rPr lang="en-US" altLang="ko-KR" sz="1200" b="1" dirty="0">
                <a:solidFill>
                  <a:srgbClr val="000000"/>
                </a:solidFill>
                <a:latin typeface="Spoqa Han Sans"/>
              </a:rPr>
              <a:t>1. </a:t>
            </a:r>
            <a:r>
              <a:rPr lang="ko-KR" altLang="en-US" sz="1200" b="1" dirty="0">
                <a:solidFill>
                  <a:srgbClr val="000000"/>
                </a:solidFill>
                <a:latin typeface="Spoqa Han Sans"/>
              </a:rPr>
              <a:t>특성</a:t>
            </a:r>
            <a:r>
              <a:rPr lang="en-US" altLang="ko-KR" sz="1200" b="1" dirty="0">
                <a:solidFill>
                  <a:srgbClr val="000000"/>
                </a:solidFill>
                <a:latin typeface="Spoqa Han Sans"/>
              </a:rPr>
              <a:t>(Feature)</a:t>
            </a:r>
            <a:r>
              <a:rPr lang="ko-KR" altLang="en-US" sz="1200" b="1" dirty="0">
                <a:solidFill>
                  <a:srgbClr val="000000"/>
                </a:solidFill>
                <a:latin typeface="Spoqa Han Sans"/>
              </a:rPr>
              <a:t>의 </a:t>
            </a:r>
            <a:r>
              <a:rPr lang="ko-KR" altLang="en-US" sz="1200" b="1" dirty="0" err="1">
                <a:solidFill>
                  <a:srgbClr val="000000"/>
                </a:solidFill>
                <a:latin typeface="Spoqa Han Sans"/>
              </a:rPr>
              <a:t>갯수를</a:t>
            </a:r>
            <a:r>
              <a:rPr lang="ko-KR" altLang="en-US" sz="1200" b="1" dirty="0">
                <a:solidFill>
                  <a:srgbClr val="000000"/>
                </a:solidFill>
                <a:latin typeface="Spoqa Han Sans"/>
              </a:rPr>
              <a:t> </a:t>
            </a:r>
            <a:r>
              <a:rPr lang="ko-KR" altLang="en-US" sz="1200" b="1" dirty="0" err="1">
                <a:solidFill>
                  <a:srgbClr val="000000"/>
                </a:solidFill>
                <a:latin typeface="Spoqa Han Sans"/>
              </a:rPr>
              <a:t>줄여기</a:t>
            </a:r>
            <a:endParaRPr lang="ko-KR" altLang="en-US" sz="1200" dirty="0">
              <a:solidFill>
                <a:srgbClr val="212529"/>
              </a:solidFill>
              <a:latin typeface="Spoqa Han Sans"/>
            </a:endParaRPr>
          </a:p>
          <a:p>
            <a:pPr fontAlgn="base">
              <a:lnSpc>
                <a:spcPct val="150000"/>
              </a:lnSpc>
              <a:buFont typeface="Arial" panose="020B0604020202020204" pitchFamily="34" charset="0"/>
              <a:buChar char="•"/>
            </a:pPr>
            <a:r>
              <a:rPr lang="en-US" altLang="ko-KR" sz="1200" dirty="0">
                <a:solidFill>
                  <a:srgbClr val="000000"/>
                </a:solidFill>
                <a:latin typeface="Spoqa Han Sans"/>
              </a:rPr>
              <a:t>Model selection algorithm</a:t>
            </a:r>
            <a:r>
              <a:rPr lang="ko-KR" altLang="en-US" sz="1200" dirty="0">
                <a:solidFill>
                  <a:srgbClr val="000000"/>
                </a:solidFill>
                <a:latin typeface="Spoqa Han Sans"/>
              </a:rPr>
              <a:t>을 사용한다</a:t>
            </a:r>
            <a:r>
              <a:rPr lang="en-US" altLang="ko-KR" sz="1200" dirty="0">
                <a:solidFill>
                  <a:srgbClr val="000000"/>
                </a:solidFill>
                <a:latin typeface="Spoqa Han Sans"/>
              </a:rPr>
              <a:t>.</a:t>
            </a:r>
            <a:endParaRPr lang="ko-KR" altLang="en-US" sz="1200" dirty="0">
              <a:solidFill>
                <a:srgbClr val="212529"/>
              </a:solidFill>
              <a:latin typeface="Spoqa Han Sans"/>
            </a:endParaRPr>
          </a:p>
          <a:p>
            <a:pPr fontAlgn="base">
              <a:lnSpc>
                <a:spcPct val="150000"/>
              </a:lnSpc>
            </a:pPr>
            <a:r>
              <a:rPr lang="en-US" altLang="ko-KR" sz="1200" b="1" dirty="0">
                <a:solidFill>
                  <a:srgbClr val="000000"/>
                </a:solidFill>
                <a:latin typeface="Spoqa Han Sans"/>
              </a:rPr>
              <a:t>2.</a:t>
            </a:r>
            <a:r>
              <a:rPr lang="ko-KR" altLang="en-US" sz="1200" dirty="0">
                <a:solidFill>
                  <a:srgbClr val="000000"/>
                </a:solidFill>
                <a:latin typeface="Spoqa Han Sans"/>
              </a:rPr>
              <a:t> </a:t>
            </a:r>
            <a:r>
              <a:rPr lang="ko-KR" altLang="en-US" sz="1200" b="1" dirty="0">
                <a:solidFill>
                  <a:srgbClr val="000000"/>
                </a:solidFill>
                <a:latin typeface="Spoqa Han Sans"/>
              </a:rPr>
              <a:t>정규화</a:t>
            </a:r>
            <a:r>
              <a:rPr lang="en-US" altLang="ko-KR" sz="1200" b="1" dirty="0">
                <a:solidFill>
                  <a:srgbClr val="000000"/>
                </a:solidFill>
                <a:latin typeface="Spoqa Han Sans"/>
              </a:rPr>
              <a:t>(Regularization)</a:t>
            </a:r>
            <a:r>
              <a:rPr lang="ko-KR" altLang="en-US" sz="1200" b="1" dirty="0">
                <a:solidFill>
                  <a:srgbClr val="000000"/>
                </a:solidFill>
                <a:latin typeface="Spoqa Han Sans"/>
              </a:rPr>
              <a:t>를</a:t>
            </a:r>
            <a:r>
              <a:rPr lang="ko-KR" altLang="en-US" sz="1200" dirty="0">
                <a:solidFill>
                  <a:srgbClr val="000000"/>
                </a:solidFill>
                <a:latin typeface="Spoqa Han Sans"/>
              </a:rPr>
              <a:t> 수행</a:t>
            </a:r>
            <a:r>
              <a:rPr lang="en-US" altLang="ko-KR" sz="1200" dirty="0">
                <a:solidFill>
                  <a:srgbClr val="000000"/>
                </a:solidFill>
                <a:latin typeface="Spoqa Han Sans"/>
                <a:sym typeface="Wingdings" panose="05000000000000000000" pitchFamily="2" charset="2"/>
              </a:rPr>
              <a:t> </a:t>
            </a:r>
            <a:r>
              <a:rPr lang="ko-KR" altLang="en-US" sz="1200" dirty="0" err="1"/>
              <a:t>베타값</a:t>
            </a:r>
            <a:r>
              <a:rPr lang="en-US" altLang="ko-KR" sz="1200" dirty="0"/>
              <a:t>(</a:t>
            </a:r>
            <a:r>
              <a:rPr lang="ko-KR" altLang="en-US" sz="1200" dirty="0" err="1"/>
              <a:t>파라미터값</a:t>
            </a:r>
            <a:r>
              <a:rPr lang="en-US" altLang="ko-KR" sz="1200" dirty="0"/>
              <a:t>)</a:t>
            </a:r>
            <a:r>
              <a:rPr lang="ko-KR" altLang="en-US" sz="1200" dirty="0"/>
              <a:t>에 제약을 줌으로써 모델을 정돈을 해주는 것이 정규화</a:t>
            </a:r>
            <a:endParaRPr lang="ko-KR" altLang="en-US" sz="1200" dirty="0">
              <a:solidFill>
                <a:srgbClr val="212529"/>
              </a:solidFill>
              <a:latin typeface="Spoqa Han Sans"/>
            </a:endParaRPr>
          </a:p>
          <a:p>
            <a:pPr fontAlgn="base">
              <a:lnSpc>
                <a:spcPct val="150000"/>
              </a:lnSpc>
              <a:buFont typeface="Arial" panose="020B0604020202020204" pitchFamily="34" charset="0"/>
              <a:buChar char="•"/>
            </a:pPr>
            <a:r>
              <a:rPr lang="ko-KR" altLang="en-US" sz="1200" dirty="0">
                <a:solidFill>
                  <a:srgbClr val="000000"/>
                </a:solidFill>
                <a:latin typeface="Spoqa Han Sans"/>
              </a:rPr>
              <a:t>모든 특성을 사용하되</a:t>
            </a:r>
            <a:r>
              <a:rPr lang="en-US" altLang="ko-KR" sz="1200" dirty="0">
                <a:solidFill>
                  <a:srgbClr val="000000"/>
                </a:solidFill>
                <a:latin typeface="Spoqa Han Sans"/>
              </a:rPr>
              <a:t>, </a:t>
            </a:r>
            <a:r>
              <a:rPr lang="ko-KR" altLang="en-US" sz="1200" b="1" dirty="0">
                <a:solidFill>
                  <a:srgbClr val="000000"/>
                </a:solidFill>
                <a:latin typeface="Spoqa Han Sans"/>
              </a:rPr>
              <a:t>파라미터</a:t>
            </a:r>
            <a:r>
              <a:rPr lang="en-US" altLang="ko-KR" sz="1200" b="1" dirty="0">
                <a:solidFill>
                  <a:srgbClr val="000000"/>
                </a:solidFill>
                <a:latin typeface="Spoqa Han Sans"/>
              </a:rPr>
              <a:t>(</a:t>
            </a:r>
            <a:r>
              <a:rPr lang="ko-KR" altLang="en-US" sz="1200" b="1" dirty="0" err="1">
                <a:solidFill>
                  <a:srgbClr val="000000"/>
                </a:solidFill>
                <a:latin typeface="Spoqa Han Sans"/>
              </a:rPr>
              <a:t>세타</a:t>
            </a:r>
            <a:r>
              <a:rPr lang="en-US" altLang="ko-KR" sz="1200" b="1" dirty="0">
                <a:solidFill>
                  <a:srgbClr val="000000"/>
                </a:solidFill>
                <a:latin typeface="Spoqa Han Sans"/>
              </a:rPr>
              <a:t>)</a:t>
            </a:r>
            <a:r>
              <a:rPr lang="ko-KR" altLang="en-US" sz="1200" b="1" dirty="0">
                <a:solidFill>
                  <a:srgbClr val="000000"/>
                </a:solidFill>
                <a:latin typeface="Spoqa Han Sans"/>
              </a:rPr>
              <a:t>의 값을 줄인다</a:t>
            </a:r>
            <a:r>
              <a:rPr lang="en-US" altLang="ko-KR" sz="1200" b="1" dirty="0">
                <a:solidFill>
                  <a:srgbClr val="000000"/>
                </a:solidFill>
                <a:latin typeface="Spoqa Han Sans"/>
              </a:rPr>
              <a:t>.</a:t>
            </a:r>
            <a:endParaRPr lang="ko-KR" altLang="en-US" sz="1200" dirty="0">
              <a:solidFill>
                <a:srgbClr val="212529"/>
              </a:solidFill>
              <a:latin typeface="Spoqa Han Sans"/>
            </a:endParaRPr>
          </a:p>
        </p:txBody>
      </p:sp>
      <p:sp>
        <p:nvSpPr>
          <p:cNvPr id="2" name="바닥글 개체 틀 1">
            <a:extLst>
              <a:ext uri="{FF2B5EF4-FFF2-40B4-BE49-F238E27FC236}">
                <a16:creationId xmlns:a16="http://schemas.microsoft.com/office/drawing/2014/main" id="{1C544ACE-F2E1-4A4F-93A5-D76DDC1291A1}"/>
              </a:ext>
            </a:extLst>
          </p:cNvPr>
          <p:cNvSpPr>
            <a:spLocks noGrp="1"/>
          </p:cNvSpPr>
          <p:nvPr>
            <p:ph type="ftr" sz="quarter" idx="11"/>
          </p:nvPr>
        </p:nvSpPr>
        <p:spPr/>
        <p:txBody>
          <a:bodyPr/>
          <a:lstStyle/>
          <a:p>
            <a:r>
              <a:rPr lang="en-US" altLang="ko-KR"/>
              <a:t>UBION PBL- FBA</a:t>
            </a:r>
            <a:endParaRPr lang="ko-KR" altLang="en-US"/>
          </a:p>
        </p:txBody>
      </p:sp>
      <p:sp>
        <p:nvSpPr>
          <p:cNvPr id="8" name="제목 1">
            <a:extLst>
              <a:ext uri="{FF2B5EF4-FFF2-40B4-BE49-F238E27FC236}">
                <a16:creationId xmlns:a16="http://schemas.microsoft.com/office/drawing/2014/main" id="{AD9DC782-3C10-4BA0-94C1-E96F3A73C671}"/>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Tree>
    <p:extLst>
      <p:ext uri="{BB962C8B-B14F-4D97-AF65-F5344CB8AC3E}">
        <p14:creationId xmlns:p14="http://schemas.microsoft.com/office/powerpoint/2010/main" val="2553849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1851D106-583E-490A-A5A4-2E414075DF8F}"/>
              </a:ext>
            </a:extLst>
          </p:cNvPr>
          <p:cNvSpPr/>
          <p:nvPr/>
        </p:nvSpPr>
        <p:spPr>
          <a:xfrm>
            <a:off x="2306380" y="230488"/>
            <a:ext cx="4664290" cy="369332"/>
          </a:xfrm>
          <a:prstGeom prst="rect">
            <a:avLst/>
          </a:prstGeom>
        </p:spPr>
        <p:txBody>
          <a:bodyPr wrap="none">
            <a:spAutoFit/>
          </a:bodyPr>
          <a:lstStyle/>
          <a:p>
            <a:r>
              <a:rPr lang="en-US" altLang="ko-KR" b="1" dirty="0">
                <a:solidFill>
                  <a:srgbClr val="202124"/>
                </a:solidFill>
                <a:latin typeface="Apple SD Gothic Neo"/>
              </a:rPr>
              <a:t>*Summary</a:t>
            </a:r>
            <a:r>
              <a:rPr lang="ko-KR" altLang="en-US" b="1" dirty="0">
                <a:solidFill>
                  <a:srgbClr val="202124"/>
                </a:solidFill>
                <a:latin typeface="Apple SD Gothic Neo"/>
              </a:rPr>
              <a:t> </a:t>
            </a:r>
            <a:r>
              <a:rPr lang="en-US" altLang="ko-KR" b="1" dirty="0">
                <a:solidFill>
                  <a:srgbClr val="202124"/>
                </a:solidFill>
                <a:latin typeface="Apple SD Gothic Neo"/>
              </a:rPr>
              <a:t>: </a:t>
            </a:r>
            <a:r>
              <a:rPr lang="ko-KR" altLang="en-US" b="1" dirty="0" err="1">
                <a:solidFill>
                  <a:srgbClr val="202124"/>
                </a:solidFill>
                <a:latin typeface="Apple SD Gothic Neo"/>
              </a:rPr>
              <a:t>다변량분석</a:t>
            </a:r>
            <a:r>
              <a:rPr lang="en-US" altLang="ko-KR" dirty="0">
                <a:solidFill>
                  <a:srgbClr val="202124"/>
                </a:solidFill>
                <a:latin typeface="Apple SD Gothic Neo"/>
              </a:rPr>
              <a:t>(</a:t>
            </a:r>
            <a:r>
              <a:rPr lang="en-US" altLang="ko-KR" b="1" dirty="0">
                <a:solidFill>
                  <a:srgbClr val="202124"/>
                </a:solidFill>
                <a:latin typeface="Apple SD Gothic Neo"/>
              </a:rPr>
              <a:t>Multivariate analysis</a:t>
            </a:r>
            <a:r>
              <a:rPr lang="en-US" altLang="ko-KR" dirty="0">
                <a:solidFill>
                  <a:srgbClr val="202124"/>
                </a:solidFill>
                <a:latin typeface="Apple SD Gothic Neo"/>
              </a:rPr>
              <a:t>)</a:t>
            </a:r>
            <a:endParaRPr lang="ko-KR" altLang="en-US" dirty="0"/>
          </a:p>
        </p:txBody>
      </p:sp>
      <p:sp>
        <p:nvSpPr>
          <p:cNvPr id="3" name="직사각형 2">
            <a:extLst>
              <a:ext uri="{FF2B5EF4-FFF2-40B4-BE49-F238E27FC236}">
                <a16:creationId xmlns:a16="http://schemas.microsoft.com/office/drawing/2014/main" id="{D1B9AD46-2438-4061-A8F6-1B3271DB1AFF}"/>
              </a:ext>
            </a:extLst>
          </p:cNvPr>
          <p:cNvSpPr/>
          <p:nvPr/>
        </p:nvSpPr>
        <p:spPr>
          <a:xfrm>
            <a:off x="575556" y="1139099"/>
            <a:ext cx="7992888" cy="461665"/>
          </a:xfrm>
          <a:prstGeom prst="rect">
            <a:avLst/>
          </a:prstGeom>
        </p:spPr>
        <p:txBody>
          <a:bodyPr wrap="square">
            <a:spAutoFit/>
          </a:bodyPr>
          <a:lstStyle/>
          <a:p>
            <a:r>
              <a:rPr lang="ko-KR" altLang="en-US" sz="1400" b="1" dirty="0" err="1">
                <a:solidFill>
                  <a:srgbClr val="202124"/>
                </a:solidFill>
                <a:latin typeface="Apple SD Gothic Neo"/>
              </a:rPr>
              <a:t>다변량분석</a:t>
            </a:r>
            <a:r>
              <a:rPr lang="en-US" altLang="ko-KR" sz="1400" dirty="0">
                <a:solidFill>
                  <a:srgbClr val="202124"/>
                </a:solidFill>
                <a:latin typeface="Apple SD Gothic Neo"/>
              </a:rPr>
              <a:t>(</a:t>
            </a:r>
            <a:r>
              <a:rPr lang="en-US" altLang="ko-KR" sz="1400" b="1" dirty="0">
                <a:solidFill>
                  <a:srgbClr val="202124"/>
                </a:solidFill>
                <a:latin typeface="Apple SD Gothic Neo"/>
              </a:rPr>
              <a:t>M</a:t>
            </a:r>
            <a:r>
              <a:rPr lang="en-US" altLang="ko-KR" sz="1400" b="1" dirty="0">
                <a:solidFill>
                  <a:srgbClr val="202124"/>
                </a:solidFill>
                <a:highlight>
                  <a:srgbClr val="FFFF00"/>
                </a:highlight>
                <a:latin typeface="Apple SD Gothic Neo"/>
              </a:rPr>
              <a:t>ultivariate</a:t>
            </a:r>
            <a:r>
              <a:rPr lang="en-US" altLang="ko-KR" sz="1400" b="1" dirty="0">
                <a:solidFill>
                  <a:srgbClr val="202124"/>
                </a:solidFill>
                <a:latin typeface="Apple SD Gothic Neo"/>
              </a:rPr>
              <a:t> analysis</a:t>
            </a:r>
            <a:r>
              <a:rPr lang="en-US" altLang="ko-KR" sz="1400" dirty="0">
                <a:solidFill>
                  <a:srgbClr val="202124"/>
                </a:solidFill>
                <a:latin typeface="Apple SD Gothic Neo"/>
              </a:rPr>
              <a:t>)?</a:t>
            </a:r>
          </a:p>
          <a:p>
            <a:r>
              <a:rPr lang="ko-KR" altLang="en-US" sz="1000" dirty="0">
                <a:solidFill>
                  <a:srgbClr val="202124"/>
                </a:solidFill>
                <a:latin typeface="Apple SD Gothic Neo"/>
              </a:rPr>
              <a:t>여러 현상이나 사건에 대한 측정치를 개별적으로 분석하지 않고 </a:t>
            </a:r>
            <a:r>
              <a:rPr lang="ko-KR" altLang="en-US" sz="1000" dirty="0">
                <a:solidFill>
                  <a:srgbClr val="202124"/>
                </a:solidFill>
                <a:highlight>
                  <a:srgbClr val="FFFF00"/>
                </a:highlight>
                <a:latin typeface="Apple SD Gothic Neo"/>
              </a:rPr>
              <a:t>동시에 한번에 분석하는 </a:t>
            </a:r>
            <a:r>
              <a:rPr lang="ko-KR" altLang="en-US" sz="1000" dirty="0">
                <a:solidFill>
                  <a:srgbClr val="202124"/>
                </a:solidFill>
                <a:latin typeface="Apple SD Gothic Neo"/>
              </a:rPr>
              <a:t>통계기법</a:t>
            </a:r>
            <a:endParaRPr lang="en-US" altLang="ko-KR" sz="1000" dirty="0">
              <a:solidFill>
                <a:srgbClr val="202124"/>
              </a:solidFill>
              <a:latin typeface="Apple SD Gothic Neo"/>
            </a:endParaRPr>
          </a:p>
        </p:txBody>
      </p:sp>
      <p:sp>
        <p:nvSpPr>
          <p:cNvPr id="8" name="직사각형 7">
            <a:extLst>
              <a:ext uri="{FF2B5EF4-FFF2-40B4-BE49-F238E27FC236}">
                <a16:creationId xmlns:a16="http://schemas.microsoft.com/office/drawing/2014/main" id="{1248EE21-7870-4C7A-9F68-7C417A499B20}"/>
              </a:ext>
            </a:extLst>
          </p:cNvPr>
          <p:cNvSpPr/>
          <p:nvPr/>
        </p:nvSpPr>
        <p:spPr>
          <a:xfrm>
            <a:off x="661595" y="2329646"/>
            <a:ext cx="7906759" cy="1720599"/>
          </a:xfrm>
          <a:prstGeom prst="rect">
            <a:avLst/>
          </a:prstGeom>
          <a:ln w="9525">
            <a:solidFill>
              <a:schemeClr val="accent1"/>
            </a:solidFill>
          </a:ln>
        </p:spPr>
        <p:txBody>
          <a:bodyPr wrap="square">
            <a:spAutoFit/>
          </a:bodyPr>
          <a:lstStyle/>
          <a:p>
            <a:pPr>
              <a:lnSpc>
                <a:spcPct val="150000"/>
              </a:lnSpc>
            </a:pPr>
            <a:r>
              <a:rPr lang="en-US" altLang="ko-KR" sz="1200" dirty="0"/>
              <a:t>1. </a:t>
            </a:r>
            <a:r>
              <a:rPr lang="ko-KR" altLang="en-US" sz="1200" dirty="0" err="1">
                <a:highlight>
                  <a:srgbClr val="FFFF00"/>
                </a:highlight>
              </a:rPr>
              <a:t>변수들간의</a:t>
            </a:r>
            <a:r>
              <a:rPr lang="ko-KR" altLang="en-US" sz="1200" dirty="0">
                <a:highlight>
                  <a:srgbClr val="FFFF00"/>
                </a:highlight>
              </a:rPr>
              <a:t> </a:t>
            </a:r>
            <a:r>
              <a:rPr lang="ko-KR" altLang="en-US" sz="1200" dirty="0">
                <a:highlight>
                  <a:srgbClr val="00FFFF"/>
                </a:highlight>
              </a:rPr>
              <a:t>인과관계</a:t>
            </a:r>
            <a:r>
              <a:rPr lang="ko-KR" altLang="en-US" sz="1200" dirty="0">
                <a:highlight>
                  <a:srgbClr val="FFFF00"/>
                </a:highlight>
              </a:rPr>
              <a:t> </a:t>
            </a:r>
            <a:r>
              <a:rPr lang="en-US" altLang="ko-KR" sz="1200" dirty="0">
                <a:highlight>
                  <a:srgbClr val="FFFF00"/>
                </a:highlight>
              </a:rPr>
              <a:t>(causal relationship: </a:t>
            </a:r>
            <a:r>
              <a:rPr lang="ko-KR" altLang="en-US" sz="1200" dirty="0">
                <a:highlight>
                  <a:srgbClr val="FFFF00"/>
                </a:highlight>
              </a:rPr>
              <a:t>설명변수</a:t>
            </a:r>
            <a:r>
              <a:rPr lang="en-US" altLang="ko-KR" sz="1200" dirty="0">
                <a:highlight>
                  <a:srgbClr val="FFFF00"/>
                </a:highlight>
              </a:rPr>
              <a:t>,</a:t>
            </a:r>
            <a:r>
              <a:rPr lang="ko-KR" altLang="en-US" sz="1200" dirty="0">
                <a:highlight>
                  <a:srgbClr val="FFFF00"/>
                </a:highlight>
              </a:rPr>
              <a:t>종속변수</a:t>
            </a:r>
            <a:r>
              <a:rPr lang="en-US" altLang="ko-KR" sz="1200" dirty="0">
                <a:highlight>
                  <a:srgbClr val="FFFF00"/>
                </a:highlight>
              </a:rPr>
              <a:t>)</a:t>
            </a:r>
            <a:r>
              <a:rPr lang="ko-KR" altLang="en-US" sz="1200" dirty="0">
                <a:highlight>
                  <a:srgbClr val="FFFF00"/>
                </a:highlight>
              </a:rPr>
              <a:t> 분석 </a:t>
            </a:r>
            <a:endParaRPr lang="en-US" altLang="ko-KR" sz="1200" dirty="0">
              <a:highlight>
                <a:srgbClr val="FFFF00"/>
              </a:highlight>
            </a:endParaRPr>
          </a:p>
          <a:p>
            <a:pPr>
              <a:lnSpc>
                <a:spcPct val="150000"/>
              </a:lnSpc>
            </a:pPr>
            <a:r>
              <a:rPr lang="en-US" altLang="ko-KR" sz="1200" dirty="0"/>
              <a:t>    </a:t>
            </a:r>
            <a:r>
              <a:rPr lang="en-US" altLang="ko-KR" sz="1200" dirty="0">
                <a:sym typeface="Wingdings" panose="05000000000000000000" pitchFamily="2" charset="2"/>
              </a:rPr>
              <a:t></a:t>
            </a:r>
            <a:r>
              <a:rPr lang="en-US" altLang="ko-KR" sz="1200" dirty="0"/>
              <a:t>  </a:t>
            </a:r>
            <a:r>
              <a:rPr lang="ko-KR" altLang="en-US" sz="1200" dirty="0"/>
              <a:t>다중회귀분석</a:t>
            </a:r>
            <a:r>
              <a:rPr lang="en-US" altLang="ko-KR" sz="1200" dirty="0"/>
              <a:t>(t-test), </a:t>
            </a:r>
            <a:r>
              <a:rPr lang="ko-KR" altLang="en-US" sz="1200" dirty="0"/>
              <a:t>로지스틱 회귀분석</a:t>
            </a:r>
            <a:r>
              <a:rPr lang="en-US" altLang="ko-KR" sz="1200" dirty="0"/>
              <a:t>(</a:t>
            </a:r>
            <a:r>
              <a:rPr lang="en-US" altLang="ko-KR" sz="1200" dirty="0">
                <a:solidFill>
                  <a:srgbClr val="373737"/>
                </a:solidFill>
                <a:highlight>
                  <a:srgbClr val="FFFF00"/>
                </a:highlight>
                <a:latin typeface="Nanum Gothic"/>
              </a:rPr>
              <a:t> Wald-test)</a:t>
            </a:r>
            <a:r>
              <a:rPr lang="en-US" altLang="ko-KR" sz="1200" dirty="0"/>
              <a:t>, </a:t>
            </a:r>
            <a:r>
              <a:rPr lang="ko-KR" altLang="en-US" sz="1200" dirty="0"/>
              <a:t>분산분석</a:t>
            </a:r>
            <a:r>
              <a:rPr lang="en-US" altLang="ko-KR" sz="1200" dirty="0"/>
              <a:t>(F-</a:t>
            </a:r>
            <a:r>
              <a:rPr lang="ko-KR" altLang="en-US" sz="1200" dirty="0"/>
              <a:t>검정</a:t>
            </a:r>
            <a:r>
              <a:rPr lang="en-US" altLang="ko-KR" sz="1200" dirty="0"/>
              <a:t>)</a:t>
            </a:r>
            <a:r>
              <a:rPr lang="ko-KR" altLang="en-US" sz="1200" dirty="0"/>
              <a:t> </a:t>
            </a:r>
            <a:endParaRPr lang="en-US" altLang="ko-KR" sz="1200" dirty="0"/>
          </a:p>
          <a:p>
            <a:pPr>
              <a:lnSpc>
                <a:spcPct val="150000"/>
              </a:lnSpc>
            </a:pPr>
            <a:r>
              <a:rPr lang="en-US" altLang="ko-KR" sz="1200" dirty="0"/>
              <a:t>2. </a:t>
            </a:r>
            <a:r>
              <a:rPr lang="ko-KR" altLang="en-US" sz="1200" dirty="0" err="1">
                <a:highlight>
                  <a:srgbClr val="FFFF00"/>
                </a:highlight>
              </a:rPr>
              <a:t>변수들간의</a:t>
            </a:r>
            <a:r>
              <a:rPr lang="ko-KR" altLang="en-US" sz="1200" dirty="0">
                <a:highlight>
                  <a:srgbClr val="FFFF00"/>
                </a:highlight>
              </a:rPr>
              <a:t> </a:t>
            </a:r>
            <a:r>
              <a:rPr lang="ko-KR" altLang="en-US" sz="1200" dirty="0">
                <a:highlight>
                  <a:srgbClr val="00FFFF"/>
                </a:highlight>
              </a:rPr>
              <a:t>상관관계</a:t>
            </a:r>
            <a:r>
              <a:rPr lang="ko-KR" altLang="en-US" sz="1200" dirty="0">
                <a:highlight>
                  <a:srgbClr val="FFFF00"/>
                </a:highlight>
              </a:rPr>
              <a:t> </a:t>
            </a:r>
            <a:r>
              <a:rPr lang="en-US" altLang="ko-KR" sz="1200" dirty="0">
                <a:highlight>
                  <a:srgbClr val="FFFF00"/>
                </a:highlight>
              </a:rPr>
              <a:t>(</a:t>
            </a:r>
            <a:r>
              <a:rPr lang="en-US" altLang="ko-KR" sz="1200" dirty="0" err="1">
                <a:highlight>
                  <a:srgbClr val="FFFF00"/>
                </a:highlight>
              </a:rPr>
              <a:t>correlationship</a:t>
            </a:r>
            <a:r>
              <a:rPr lang="en-US" altLang="ko-KR" sz="1200" dirty="0">
                <a:highlight>
                  <a:srgbClr val="FFFF00"/>
                </a:highlight>
              </a:rPr>
              <a:t>)</a:t>
            </a:r>
            <a:r>
              <a:rPr lang="ko-KR" altLang="en-US" sz="1200" dirty="0">
                <a:highlight>
                  <a:srgbClr val="FFFF00"/>
                </a:highlight>
              </a:rPr>
              <a:t>를 이용하여 데이터의 차원 축소 </a:t>
            </a:r>
            <a:endParaRPr lang="en-US" altLang="ko-KR" sz="1200" dirty="0">
              <a:highlight>
                <a:srgbClr val="FFFF00"/>
              </a:highlight>
            </a:endParaRPr>
          </a:p>
          <a:p>
            <a:pPr>
              <a:lnSpc>
                <a:spcPct val="150000"/>
              </a:lnSpc>
            </a:pPr>
            <a:r>
              <a:rPr lang="en-US" altLang="ko-KR" sz="1200" dirty="0"/>
              <a:t>   </a:t>
            </a:r>
            <a:r>
              <a:rPr lang="en-US" altLang="ko-KR" sz="1200" dirty="0">
                <a:sym typeface="Wingdings" panose="05000000000000000000" pitchFamily="2" charset="2"/>
              </a:rPr>
              <a:t> </a:t>
            </a:r>
            <a:r>
              <a:rPr lang="ko-KR" altLang="en-US" sz="1200" dirty="0"/>
              <a:t>주성분분석</a:t>
            </a:r>
            <a:r>
              <a:rPr lang="en-US" altLang="ko-KR" sz="1200" dirty="0"/>
              <a:t>(PCA), </a:t>
            </a:r>
            <a:r>
              <a:rPr lang="ko-KR" altLang="en-US" sz="1200" dirty="0"/>
              <a:t>요인분석</a:t>
            </a:r>
            <a:r>
              <a:rPr lang="en-US" altLang="ko-KR" sz="1200" dirty="0"/>
              <a:t>(FA)</a:t>
            </a:r>
            <a:r>
              <a:rPr lang="ko-KR" altLang="en-US" sz="1200" dirty="0"/>
              <a:t> </a:t>
            </a:r>
            <a:endParaRPr lang="en-US" altLang="ko-KR" sz="1200" dirty="0"/>
          </a:p>
          <a:p>
            <a:pPr>
              <a:lnSpc>
                <a:spcPct val="150000"/>
              </a:lnSpc>
            </a:pPr>
            <a:r>
              <a:rPr lang="en-US" altLang="ko-KR" sz="1200" dirty="0"/>
              <a:t>3. </a:t>
            </a:r>
            <a:r>
              <a:rPr lang="ko-KR" altLang="en-US" sz="1200" dirty="0">
                <a:highlight>
                  <a:srgbClr val="FFFF00"/>
                </a:highlight>
              </a:rPr>
              <a:t>개체들의 </a:t>
            </a:r>
            <a:r>
              <a:rPr lang="ko-KR" altLang="en-US" sz="1200" dirty="0">
                <a:highlight>
                  <a:srgbClr val="00FFFF"/>
                </a:highlight>
              </a:rPr>
              <a:t>유사성</a:t>
            </a:r>
            <a:r>
              <a:rPr lang="ko-KR" altLang="en-US" sz="1200" dirty="0">
                <a:highlight>
                  <a:srgbClr val="FFFF00"/>
                </a:highlight>
              </a:rPr>
              <a:t>에 의해 개체 분류</a:t>
            </a:r>
            <a:endParaRPr lang="en-US" altLang="ko-KR" sz="1200" dirty="0">
              <a:highlight>
                <a:srgbClr val="FFFF00"/>
              </a:highlight>
            </a:endParaRPr>
          </a:p>
          <a:p>
            <a:pPr>
              <a:lnSpc>
                <a:spcPct val="150000"/>
              </a:lnSpc>
            </a:pPr>
            <a:r>
              <a:rPr lang="ko-KR" altLang="en-US" sz="1200" dirty="0"/>
              <a:t> </a:t>
            </a:r>
            <a:r>
              <a:rPr lang="en-US" altLang="ko-KR" sz="1200" dirty="0"/>
              <a:t>  </a:t>
            </a:r>
            <a:r>
              <a:rPr lang="en-US" altLang="ko-KR" sz="1200" dirty="0">
                <a:sym typeface="Wingdings" panose="05000000000000000000" pitchFamily="2" charset="2"/>
              </a:rPr>
              <a:t> </a:t>
            </a:r>
            <a:r>
              <a:rPr lang="ko-KR" altLang="en-US" sz="1200" dirty="0" err="1">
                <a:sym typeface="Wingdings" panose="05000000000000000000" pitchFamily="2" charset="2"/>
              </a:rPr>
              <a:t>다변량</a:t>
            </a:r>
            <a:r>
              <a:rPr lang="ko-KR" altLang="en-US" sz="1200" dirty="0" err="1"/>
              <a:t>판별분석</a:t>
            </a:r>
            <a:r>
              <a:rPr lang="en-US" altLang="ko-KR" sz="1200" dirty="0"/>
              <a:t>(MDA) , </a:t>
            </a:r>
            <a:r>
              <a:rPr lang="ko-KR" altLang="en-US" sz="1200" dirty="0"/>
              <a:t>군집분석</a:t>
            </a:r>
          </a:p>
        </p:txBody>
      </p:sp>
      <p:sp>
        <p:nvSpPr>
          <p:cNvPr id="11" name="직사각형 10">
            <a:extLst>
              <a:ext uri="{FF2B5EF4-FFF2-40B4-BE49-F238E27FC236}">
                <a16:creationId xmlns:a16="http://schemas.microsoft.com/office/drawing/2014/main" id="{A0F79ACC-1D52-4420-A848-7CBDAC4A592A}"/>
              </a:ext>
            </a:extLst>
          </p:cNvPr>
          <p:cNvSpPr/>
          <p:nvPr/>
        </p:nvSpPr>
        <p:spPr>
          <a:xfrm>
            <a:off x="683119" y="4383014"/>
            <a:ext cx="2021707" cy="430887"/>
          </a:xfrm>
          <a:prstGeom prst="rect">
            <a:avLst/>
          </a:prstGeom>
          <a:ln>
            <a:solidFill>
              <a:schemeClr val="accent1"/>
            </a:solidFill>
          </a:ln>
        </p:spPr>
        <p:txBody>
          <a:bodyPr wrap="none">
            <a:spAutoFit/>
          </a:bodyPr>
          <a:lstStyle/>
          <a:p>
            <a:r>
              <a:rPr lang="ko-KR" altLang="en-US" sz="1000" i="1" dirty="0">
                <a:solidFill>
                  <a:srgbClr val="000000"/>
                </a:solidFill>
                <a:latin typeface="나눔고딕"/>
              </a:rPr>
              <a:t>독립변수</a:t>
            </a:r>
            <a:r>
              <a:rPr lang="en-US" altLang="ko-KR" sz="1000" i="1" dirty="0">
                <a:solidFill>
                  <a:srgbClr val="000000"/>
                </a:solidFill>
                <a:latin typeface="나눔고딕"/>
              </a:rPr>
              <a:t>(X)</a:t>
            </a:r>
            <a:r>
              <a:rPr lang="ko-KR" altLang="en-US" sz="1000" i="1" dirty="0">
                <a:solidFill>
                  <a:srgbClr val="000000"/>
                </a:solidFill>
                <a:latin typeface="나눔고딕"/>
              </a:rPr>
              <a:t>가 다중</a:t>
            </a:r>
            <a:r>
              <a:rPr lang="en-US" altLang="ko-KR" sz="1000" i="1" dirty="0">
                <a:solidFill>
                  <a:srgbClr val="000000"/>
                </a:solidFill>
                <a:latin typeface="나눔고딕"/>
              </a:rPr>
              <a:t>(multiple)</a:t>
            </a:r>
          </a:p>
          <a:p>
            <a:r>
              <a:rPr lang="ko-KR" altLang="en-US" sz="1000" i="1" dirty="0"/>
              <a:t>종속변수</a:t>
            </a:r>
            <a:r>
              <a:rPr lang="en-US" altLang="ko-KR" sz="1000" i="1" dirty="0"/>
              <a:t>(Y)</a:t>
            </a:r>
            <a:r>
              <a:rPr lang="ko-KR" altLang="en-US" sz="1000" i="1" dirty="0"/>
              <a:t>가 </a:t>
            </a:r>
            <a:r>
              <a:rPr lang="ko-KR" altLang="en-US" sz="1000" i="1" dirty="0" err="1"/>
              <a:t>단변량</a:t>
            </a:r>
            <a:r>
              <a:rPr lang="en-US" altLang="ko-KR" sz="1000" i="1" dirty="0"/>
              <a:t>(univariate</a:t>
            </a:r>
            <a:r>
              <a:rPr lang="en-US" altLang="ko-KR" sz="1200" dirty="0"/>
              <a:t>)</a:t>
            </a:r>
            <a:endParaRPr lang="ko-KR" altLang="en-US" sz="1200" dirty="0"/>
          </a:p>
        </p:txBody>
      </p:sp>
      <p:sp>
        <p:nvSpPr>
          <p:cNvPr id="9" name="직사각형 8">
            <a:extLst>
              <a:ext uri="{FF2B5EF4-FFF2-40B4-BE49-F238E27FC236}">
                <a16:creationId xmlns:a16="http://schemas.microsoft.com/office/drawing/2014/main" id="{3C6E449C-F1C9-42BF-B1B2-EE7C5A681BCD}"/>
              </a:ext>
            </a:extLst>
          </p:cNvPr>
          <p:cNvSpPr/>
          <p:nvPr/>
        </p:nvSpPr>
        <p:spPr>
          <a:xfrm>
            <a:off x="683119" y="1791700"/>
            <a:ext cx="1486304" cy="376257"/>
          </a:xfrm>
          <a:prstGeom prst="rect">
            <a:avLst/>
          </a:prstGeom>
          <a:solidFill>
            <a:schemeClr val="accent3">
              <a:lumMod val="20000"/>
              <a:lumOff val="80000"/>
            </a:schemeClr>
          </a:solidFill>
        </p:spPr>
        <p:txBody>
          <a:bodyPr wrap="none">
            <a:spAutoFit/>
          </a:bodyPr>
          <a:lstStyle/>
          <a:p>
            <a:pPr>
              <a:lnSpc>
                <a:spcPct val="150000"/>
              </a:lnSpc>
            </a:pPr>
            <a:r>
              <a:rPr lang="ko-KR" altLang="en-US" sz="1400" dirty="0" err="1"/>
              <a:t>다변량분석</a:t>
            </a:r>
            <a:r>
              <a:rPr lang="ko-KR" altLang="en-US" sz="1400" dirty="0"/>
              <a:t> 구분</a:t>
            </a:r>
            <a:endParaRPr lang="en-US" altLang="ko-KR" sz="1400" dirty="0"/>
          </a:p>
        </p:txBody>
      </p:sp>
      <p:sp>
        <p:nvSpPr>
          <p:cNvPr id="10" name="바닥글 개체 틀 9">
            <a:extLst>
              <a:ext uri="{FF2B5EF4-FFF2-40B4-BE49-F238E27FC236}">
                <a16:creationId xmlns:a16="http://schemas.microsoft.com/office/drawing/2014/main" id="{8C8762EE-5BAA-4A3A-9999-A3FCB9A8BF44}"/>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DE7E7441-10EE-4E30-AAD1-B73428695409}"/>
              </a:ext>
            </a:extLst>
          </p:cNvPr>
          <p:cNvSpPr>
            <a:spLocks noGrp="1"/>
          </p:cNvSpPr>
          <p:nvPr>
            <p:ph type="sldNum" sz="quarter" idx="12"/>
          </p:nvPr>
        </p:nvSpPr>
        <p:spPr/>
        <p:txBody>
          <a:bodyPr/>
          <a:lstStyle/>
          <a:p>
            <a:fld id="{DE77BB65-F969-4654-BF30-45C70C1BE112}" type="slidenum">
              <a:rPr lang="ko-KR" altLang="en-US" smtClean="0"/>
              <a:pPr/>
              <a:t>148</a:t>
            </a:fld>
            <a:endParaRPr lang="ko-KR" altLang="en-US"/>
          </a:p>
        </p:txBody>
      </p:sp>
    </p:spTree>
    <p:extLst>
      <p:ext uri="{BB962C8B-B14F-4D97-AF65-F5344CB8AC3E}">
        <p14:creationId xmlns:p14="http://schemas.microsoft.com/office/powerpoint/2010/main" val="30392599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D00A1A6D-B02E-492C-AF3F-3112CFD00B69}"/>
              </a:ext>
            </a:extLst>
          </p:cNvPr>
          <p:cNvSpPr/>
          <p:nvPr/>
        </p:nvSpPr>
        <p:spPr>
          <a:xfrm>
            <a:off x="2120513" y="169226"/>
            <a:ext cx="7363482" cy="918265"/>
          </a:xfrm>
          <a:prstGeom prst="rect">
            <a:avLst/>
          </a:prstGeom>
        </p:spPr>
        <p:txBody>
          <a:bodyPr wrap="square">
            <a:spAutoFit/>
          </a:bodyPr>
          <a:lstStyle/>
          <a:p>
            <a:pPr algn="just" fontAlgn="base">
              <a:lnSpc>
                <a:spcPct val="160000"/>
              </a:lnSpc>
            </a:pPr>
            <a:endParaRPr lang="en-US" altLang="ko-KR" dirty="0"/>
          </a:p>
          <a:p>
            <a:pPr algn="just" fontAlgn="base">
              <a:lnSpc>
                <a:spcPct val="160000"/>
              </a:lnSpc>
            </a:pPr>
            <a:endParaRPr lang="en-US" altLang="ko-KR" kern="0" dirty="0">
              <a:solidFill>
                <a:srgbClr val="000000"/>
              </a:solidFill>
              <a:latin typeface="+mj-ea"/>
              <a:ea typeface="+mj-ea"/>
            </a:endParaRPr>
          </a:p>
        </p:txBody>
      </p:sp>
      <p:sp>
        <p:nvSpPr>
          <p:cNvPr id="9" name="Rectangle 1">
            <a:extLst>
              <a:ext uri="{FF2B5EF4-FFF2-40B4-BE49-F238E27FC236}">
                <a16:creationId xmlns:a16="http://schemas.microsoft.com/office/drawing/2014/main" id="{B059E9A7-7FF2-487B-AEE0-5F7A06865504}"/>
              </a:ext>
            </a:extLst>
          </p:cNvPr>
          <p:cNvSpPr>
            <a:spLocks noChangeArrowheads="1"/>
          </p:cNvSpPr>
          <p:nvPr/>
        </p:nvSpPr>
        <p:spPr bwMode="auto">
          <a:xfrm>
            <a:off x="899592" y="13166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직사각형 2">
            <a:extLst>
              <a:ext uri="{FF2B5EF4-FFF2-40B4-BE49-F238E27FC236}">
                <a16:creationId xmlns:a16="http://schemas.microsoft.com/office/drawing/2014/main" id="{8C0F8B90-FE30-4892-8A44-528F15907C68}"/>
              </a:ext>
            </a:extLst>
          </p:cNvPr>
          <p:cNvSpPr/>
          <p:nvPr/>
        </p:nvSpPr>
        <p:spPr>
          <a:xfrm>
            <a:off x="582303" y="1159883"/>
            <a:ext cx="8352928" cy="2908168"/>
          </a:xfrm>
          <a:prstGeom prst="rect">
            <a:avLst/>
          </a:prstGeom>
          <a:ln>
            <a:solidFill>
              <a:schemeClr val="tx2"/>
            </a:solidFill>
          </a:ln>
        </p:spPr>
        <p:txBody>
          <a:bodyPr wrap="square">
            <a:spAutoFit/>
          </a:bodyPr>
          <a:lstStyle/>
          <a:p>
            <a:pPr marL="171450" indent="-171450" algn="just" fontAlgn="base">
              <a:lnSpc>
                <a:spcPct val="160000"/>
              </a:lnSpc>
              <a:buFont typeface="Wingdings" panose="05000000000000000000" pitchFamily="2" charset="2"/>
              <a:buChar char="l"/>
            </a:pPr>
            <a:r>
              <a:rPr lang="ko-KR" altLang="en-US" sz="1200" kern="0" dirty="0" err="1">
                <a:solidFill>
                  <a:srgbClr val="000000"/>
                </a:solidFill>
                <a:highlight>
                  <a:srgbClr val="FFFF00"/>
                </a:highlight>
                <a:latin typeface="+mj-ea"/>
                <a:ea typeface="+mj-ea"/>
              </a:rPr>
              <a:t>단일변량</a:t>
            </a:r>
            <a:r>
              <a:rPr lang="ko-KR" altLang="en-US" sz="1200" kern="0" dirty="0">
                <a:solidFill>
                  <a:srgbClr val="000000"/>
                </a:solidFill>
                <a:highlight>
                  <a:srgbClr val="FFFF00"/>
                </a:highlight>
                <a:latin typeface="+mj-ea"/>
                <a:ea typeface="+mj-ea"/>
              </a:rPr>
              <a:t> 통계분석</a:t>
            </a:r>
            <a:r>
              <a:rPr lang="en-US" altLang="ko-KR" sz="1200" kern="0" dirty="0">
                <a:solidFill>
                  <a:srgbClr val="000000"/>
                </a:solidFill>
                <a:highlight>
                  <a:srgbClr val="FFFF00"/>
                </a:highlight>
                <a:latin typeface="+mj-ea"/>
                <a:ea typeface="+mj-ea"/>
              </a:rPr>
              <a:t>(Univariate statistical analysis) </a:t>
            </a:r>
            <a:r>
              <a:rPr lang="en-US" altLang="ko-KR" sz="1200" kern="0" dirty="0">
                <a:solidFill>
                  <a:srgbClr val="000000"/>
                </a:solidFill>
                <a:highlight>
                  <a:srgbClr val="FFFF00"/>
                </a:highlight>
                <a:latin typeface="+mj-ea"/>
                <a:sym typeface="Wingdings" panose="05000000000000000000" pitchFamily="2" charset="2"/>
              </a:rPr>
              <a:t> </a:t>
            </a:r>
            <a:r>
              <a:rPr lang="ko-KR" altLang="en-US" sz="1200" kern="0" dirty="0">
                <a:solidFill>
                  <a:srgbClr val="000000"/>
                </a:solidFill>
                <a:highlight>
                  <a:srgbClr val="FFFF00"/>
                </a:highlight>
                <a:latin typeface="+mj-ea"/>
                <a:sym typeface="Wingdings" panose="05000000000000000000" pitchFamily="2" charset="2"/>
              </a:rPr>
              <a:t>분산분석</a:t>
            </a:r>
            <a:r>
              <a:rPr lang="en-US" altLang="ko-KR" sz="1200" kern="0" dirty="0">
                <a:solidFill>
                  <a:srgbClr val="000000"/>
                </a:solidFill>
                <a:highlight>
                  <a:srgbClr val="FFFF00"/>
                </a:highlight>
                <a:latin typeface="+mj-ea"/>
                <a:sym typeface="Wingdings" panose="05000000000000000000" pitchFamily="2" charset="2"/>
              </a:rPr>
              <a:t>(ANOVA)</a:t>
            </a:r>
            <a:r>
              <a:rPr lang="ko-KR" altLang="en-US" sz="1200" kern="0" dirty="0">
                <a:solidFill>
                  <a:srgbClr val="000000"/>
                </a:solidFill>
                <a:highlight>
                  <a:srgbClr val="FFFF00"/>
                </a:highlight>
                <a:latin typeface="+mj-ea"/>
                <a:sym typeface="Wingdings" panose="05000000000000000000" pitchFamily="2" charset="2"/>
              </a:rPr>
              <a:t>에서 </a:t>
            </a:r>
            <a:r>
              <a:rPr lang="ko-KR" altLang="en-US" sz="1200" kern="0" dirty="0" err="1">
                <a:solidFill>
                  <a:srgbClr val="000000"/>
                </a:solidFill>
                <a:highlight>
                  <a:srgbClr val="FFFF00"/>
                </a:highlight>
                <a:latin typeface="+mj-ea"/>
                <a:sym typeface="Wingdings" panose="05000000000000000000" pitchFamily="2" charset="2"/>
              </a:rPr>
              <a:t>단변량분석하고</a:t>
            </a:r>
            <a:r>
              <a:rPr lang="ko-KR" altLang="en-US" sz="1200" kern="0" dirty="0">
                <a:solidFill>
                  <a:srgbClr val="000000"/>
                </a:solidFill>
                <a:highlight>
                  <a:srgbClr val="FFFF00"/>
                </a:highlight>
                <a:latin typeface="+mj-ea"/>
                <a:sym typeface="Wingdings" panose="05000000000000000000" pitchFamily="2" charset="2"/>
              </a:rPr>
              <a:t> 혼동하지 말 것</a:t>
            </a:r>
            <a:r>
              <a:rPr lang="en-US" altLang="ko-KR" sz="1200" kern="0" dirty="0">
                <a:solidFill>
                  <a:srgbClr val="000000"/>
                </a:solidFill>
                <a:highlight>
                  <a:srgbClr val="FFFF00"/>
                </a:highlight>
                <a:latin typeface="+mj-ea"/>
                <a:sym typeface="Wingdings" panose="05000000000000000000" pitchFamily="2" charset="2"/>
              </a:rPr>
              <a:t>!!.</a:t>
            </a:r>
            <a:endParaRPr lang="ko-KR" altLang="en-US" sz="1200" kern="0" dirty="0">
              <a:solidFill>
                <a:srgbClr val="000000"/>
              </a:solidFill>
              <a:highlight>
                <a:srgbClr val="FFFF00"/>
              </a:highlight>
              <a:latin typeface="+mj-ea"/>
              <a:ea typeface="+mj-ea"/>
            </a:endParaRPr>
          </a:p>
          <a:p>
            <a:pPr algn="just" fontAlgn="base">
              <a:lnSpc>
                <a:spcPct val="160000"/>
              </a:lnSpc>
            </a:pPr>
            <a:r>
              <a:rPr lang="en-US" altLang="ko-KR" sz="1000" kern="0" dirty="0">
                <a:solidFill>
                  <a:srgbClr val="000000"/>
                </a:solidFill>
                <a:latin typeface="+mj-ea"/>
                <a:ea typeface="+mj-ea"/>
              </a:rPr>
              <a:t>-</a:t>
            </a:r>
            <a:r>
              <a:rPr lang="ko-KR" altLang="en-US" sz="1000" kern="0" dirty="0">
                <a:solidFill>
                  <a:srgbClr val="000000"/>
                </a:solidFill>
                <a:latin typeface="+mj-ea"/>
                <a:ea typeface="+mj-ea"/>
              </a:rPr>
              <a:t>단 한 개의 변수 가지고 통계 분석 하는 경우 </a:t>
            </a:r>
            <a:r>
              <a:rPr lang="en-US" altLang="ko-KR" sz="1000" kern="0" dirty="0">
                <a:solidFill>
                  <a:srgbClr val="000000"/>
                </a:solidFill>
                <a:latin typeface="+mj-ea"/>
                <a:ea typeface="+mj-ea"/>
              </a:rPr>
              <a:t>:  </a:t>
            </a:r>
            <a:r>
              <a:rPr lang="ko-KR" altLang="en-US" sz="1000" kern="0" dirty="0">
                <a:solidFill>
                  <a:srgbClr val="000000"/>
                </a:solidFill>
                <a:latin typeface="+mj-ea"/>
                <a:ea typeface="+mj-ea"/>
              </a:rPr>
              <a:t>기초통계학 중심 </a:t>
            </a:r>
            <a:r>
              <a:rPr lang="en-US" altLang="ko-KR" sz="1000" kern="0" dirty="0">
                <a:solidFill>
                  <a:srgbClr val="000000"/>
                </a:solidFill>
                <a:latin typeface="+mj-ea"/>
                <a:ea typeface="+mj-ea"/>
              </a:rPr>
              <a:t>(</a:t>
            </a:r>
            <a:r>
              <a:rPr lang="ko-KR" altLang="en-US" sz="1000" kern="0" dirty="0" err="1">
                <a:solidFill>
                  <a:srgbClr val="000000"/>
                </a:solidFill>
                <a:latin typeface="+mj-ea"/>
                <a:ea typeface="+mj-ea"/>
              </a:rPr>
              <a:t>기술통계량</a:t>
            </a:r>
            <a:r>
              <a:rPr lang="en-US" altLang="ko-KR" sz="1000" kern="0" dirty="0">
                <a:solidFill>
                  <a:srgbClr val="000000"/>
                </a:solidFill>
                <a:highlight>
                  <a:srgbClr val="00FFFF"/>
                </a:highlight>
                <a:latin typeface="+mj-ea"/>
                <a:ea typeface="+mj-ea"/>
              </a:rPr>
              <a:t>)</a:t>
            </a:r>
            <a:r>
              <a:rPr lang="en-US" altLang="ko-KR" sz="1000" kern="0" dirty="0">
                <a:solidFill>
                  <a:srgbClr val="000000"/>
                </a:solidFill>
                <a:latin typeface="+mj-ea"/>
                <a:ea typeface="+mj-ea"/>
              </a:rPr>
              <a:t> </a:t>
            </a:r>
            <a:endParaRPr lang="ko-KR" altLang="en-US" sz="1000" kern="0" dirty="0">
              <a:solidFill>
                <a:srgbClr val="000000"/>
              </a:solidFill>
              <a:latin typeface="+mj-ea"/>
              <a:ea typeface="+mj-ea"/>
            </a:endParaRPr>
          </a:p>
          <a:p>
            <a:pPr algn="just" fontAlgn="base">
              <a:lnSpc>
                <a:spcPct val="160000"/>
              </a:lnSpc>
            </a:pPr>
            <a:r>
              <a:rPr lang="en-US" altLang="ko-KR" sz="1000" kern="0" dirty="0">
                <a:solidFill>
                  <a:srgbClr val="000000"/>
                </a:solidFill>
                <a:latin typeface="+mj-ea"/>
                <a:ea typeface="+mj-ea"/>
              </a:rPr>
              <a:t>ex) </a:t>
            </a:r>
            <a:r>
              <a:rPr lang="ko-KR" altLang="en-US" sz="1000" kern="0" dirty="0">
                <a:solidFill>
                  <a:srgbClr val="000000"/>
                </a:solidFill>
                <a:latin typeface="+mj-ea"/>
                <a:ea typeface="+mj-ea"/>
              </a:rPr>
              <a:t>빈도</a:t>
            </a:r>
            <a:r>
              <a:rPr lang="en-US" altLang="ko-KR" sz="1000" kern="0" dirty="0">
                <a:solidFill>
                  <a:srgbClr val="000000"/>
                </a:solidFill>
                <a:latin typeface="+mj-ea"/>
                <a:ea typeface="+mj-ea"/>
              </a:rPr>
              <a:t>, </a:t>
            </a:r>
            <a:r>
              <a:rPr lang="ko-KR" altLang="en-US" sz="1000" kern="0" dirty="0">
                <a:solidFill>
                  <a:srgbClr val="000000"/>
                </a:solidFill>
                <a:latin typeface="+mj-ea"/>
                <a:ea typeface="+mj-ea"/>
              </a:rPr>
              <a:t>백분율</a:t>
            </a:r>
            <a:r>
              <a:rPr lang="en-US" altLang="ko-KR" sz="1000" kern="0" dirty="0">
                <a:solidFill>
                  <a:srgbClr val="000000"/>
                </a:solidFill>
                <a:latin typeface="+mj-ea"/>
                <a:ea typeface="+mj-ea"/>
              </a:rPr>
              <a:t>, </a:t>
            </a:r>
            <a:r>
              <a:rPr lang="ko-KR" altLang="en-US" sz="1000" kern="0" dirty="0" err="1">
                <a:solidFill>
                  <a:srgbClr val="000000"/>
                </a:solidFill>
                <a:latin typeface="+mj-ea"/>
                <a:ea typeface="+mj-ea"/>
              </a:rPr>
              <a:t>대표값</a:t>
            </a:r>
            <a:r>
              <a:rPr lang="en-US" altLang="ko-KR" sz="1000" kern="0" dirty="0">
                <a:solidFill>
                  <a:srgbClr val="000000"/>
                </a:solidFill>
                <a:latin typeface="+mj-ea"/>
                <a:ea typeface="+mj-ea"/>
              </a:rPr>
              <a:t>, </a:t>
            </a:r>
            <a:r>
              <a:rPr lang="ko-KR" altLang="en-US" sz="1000" kern="0" dirty="0">
                <a:solidFill>
                  <a:srgbClr val="000000"/>
                </a:solidFill>
                <a:latin typeface="+mj-ea"/>
                <a:ea typeface="+mj-ea"/>
              </a:rPr>
              <a:t>분산 </a:t>
            </a:r>
            <a:endParaRPr lang="en-US" altLang="ko-KR" sz="1000" kern="0" dirty="0">
              <a:solidFill>
                <a:srgbClr val="000000"/>
              </a:solidFill>
              <a:latin typeface="+mj-ea"/>
              <a:ea typeface="+mj-ea"/>
            </a:endParaRPr>
          </a:p>
          <a:p>
            <a:pPr marL="171450" indent="-171450" algn="just" fontAlgn="base">
              <a:lnSpc>
                <a:spcPct val="160000"/>
              </a:lnSpc>
              <a:buFont typeface="Wingdings" panose="05000000000000000000" pitchFamily="2" charset="2"/>
              <a:buChar char="l"/>
            </a:pPr>
            <a:r>
              <a:rPr lang="ko-KR" altLang="en-US" sz="1200" kern="0" dirty="0" err="1">
                <a:solidFill>
                  <a:srgbClr val="000000"/>
                </a:solidFill>
                <a:highlight>
                  <a:srgbClr val="FFFF00"/>
                </a:highlight>
                <a:latin typeface="+mj-ea"/>
                <a:ea typeface="+mj-ea"/>
              </a:rPr>
              <a:t>다변량</a:t>
            </a:r>
            <a:r>
              <a:rPr lang="ko-KR" altLang="en-US" sz="1200" kern="0" dirty="0">
                <a:solidFill>
                  <a:srgbClr val="000000"/>
                </a:solidFill>
                <a:highlight>
                  <a:srgbClr val="FFFF00"/>
                </a:highlight>
                <a:latin typeface="+mj-ea"/>
                <a:ea typeface="+mj-ea"/>
              </a:rPr>
              <a:t> 통계분석</a:t>
            </a:r>
            <a:r>
              <a:rPr lang="en-US" altLang="ko-KR" sz="1200" kern="0" dirty="0">
                <a:solidFill>
                  <a:srgbClr val="000000"/>
                </a:solidFill>
                <a:highlight>
                  <a:srgbClr val="FFFF00"/>
                </a:highlight>
                <a:latin typeface="+mj-ea"/>
                <a:ea typeface="+mj-ea"/>
              </a:rPr>
              <a:t>(multivariate statistical analysis)</a:t>
            </a:r>
            <a:endParaRPr lang="ko-KR" altLang="en-US" sz="1200" kern="0" dirty="0">
              <a:solidFill>
                <a:srgbClr val="000000"/>
              </a:solidFill>
              <a:highlight>
                <a:srgbClr val="FFFF00"/>
              </a:highlight>
              <a:latin typeface="+mj-ea"/>
              <a:ea typeface="+mj-ea"/>
            </a:endParaRPr>
          </a:p>
          <a:p>
            <a:pPr marL="171450" indent="-171450" algn="just" fontAlgn="base">
              <a:lnSpc>
                <a:spcPct val="160000"/>
              </a:lnSpc>
              <a:buFont typeface="Wingdings" panose="05000000000000000000" pitchFamily="2" charset="2"/>
              <a:buChar char="§"/>
            </a:pPr>
            <a:r>
              <a:rPr lang="ko-KR" altLang="en-US" sz="1200" kern="0" dirty="0">
                <a:solidFill>
                  <a:srgbClr val="000000"/>
                </a:solidFill>
                <a:latin typeface="+mj-ea"/>
                <a:ea typeface="+mj-ea"/>
              </a:rPr>
              <a:t>변수가 두 개 이상인 기법들의 통칭으로</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사회과학조사에서 이용하는 중요한 분석기법들의 대부분</a:t>
            </a: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mj-ea"/>
                <a:ea typeface="+mj-ea"/>
              </a:rPr>
              <a:t>2</a:t>
            </a:r>
            <a:r>
              <a:rPr lang="ko-KR" altLang="en-US" sz="1200" kern="0" dirty="0">
                <a:solidFill>
                  <a:srgbClr val="000000"/>
                </a:solidFill>
                <a:latin typeface="+mj-ea"/>
                <a:ea typeface="+mj-ea"/>
              </a:rPr>
              <a:t>개 이상의 </a:t>
            </a:r>
            <a:r>
              <a:rPr lang="ko-KR" altLang="en-US" sz="1200" kern="0" dirty="0" err="1">
                <a:solidFill>
                  <a:srgbClr val="000000"/>
                </a:solidFill>
                <a:latin typeface="+mj-ea"/>
                <a:ea typeface="+mj-ea"/>
              </a:rPr>
              <a:t>변수들간의</a:t>
            </a:r>
            <a:r>
              <a:rPr lang="ko-KR" altLang="en-US" sz="1200" kern="0" dirty="0">
                <a:solidFill>
                  <a:srgbClr val="000000"/>
                </a:solidFill>
                <a:latin typeface="+mj-ea"/>
                <a:ea typeface="+mj-ea"/>
              </a:rPr>
              <a:t> 관계를 파악하기 위한 통계기법</a:t>
            </a:r>
          </a:p>
          <a:p>
            <a:pPr marL="171450" indent="-171450" algn="just" fontAlgn="base">
              <a:lnSpc>
                <a:spcPct val="160000"/>
              </a:lnSpc>
              <a:buFont typeface="Wingdings" panose="05000000000000000000" pitchFamily="2" charset="2"/>
              <a:buChar char="§"/>
            </a:pPr>
            <a:r>
              <a:rPr lang="ko-KR" altLang="en-US" sz="1200" kern="0" dirty="0">
                <a:solidFill>
                  <a:srgbClr val="000000"/>
                </a:solidFill>
                <a:latin typeface="+mj-ea"/>
                <a:ea typeface="+mj-ea"/>
              </a:rPr>
              <a:t>독립변수가 명목측정치</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 종속변수가 </a:t>
            </a:r>
            <a:r>
              <a:rPr lang="ko-KR" altLang="en-US" sz="1200" kern="0" dirty="0" err="1">
                <a:solidFill>
                  <a:srgbClr val="000000"/>
                </a:solidFill>
                <a:latin typeface="+mj-ea"/>
                <a:ea typeface="+mj-ea"/>
              </a:rPr>
              <a:t>범주별</a:t>
            </a:r>
            <a:r>
              <a:rPr lang="ko-KR" altLang="en-US" sz="1200" kern="0" dirty="0">
                <a:solidFill>
                  <a:srgbClr val="000000"/>
                </a:solidFill>
                <a:latin typeface="+mj-ea"/>
                <a:ea typeface="+mj-ea"/>
              </a:rPr>
              <a:t> 응답자인 경우</a:t>
            </a:r>
            <a:r>
              <a:rPr lang="en-US" altLang="ko-KR" sz="1200" kern="0" dirty="0">
                <a:solidFill>
                  <a:srgbClr val="000000"/>
                </a:solidFill>
                <a:latin typeface="+mj-ea"/>
                <a:ea typeface="+mj-ea"/>
              </a:rPr>
              <a:t>: </a:t>
            </a:r>
            <a:r>
              <a:rPr lang="ko-KR" altLang="en-US" sz="1200" kern="0" dirty="0" err="1">
                <a:solidFill>
                  <a:srgbClr val="000000"/>
                </a:solidFill>
                <a:latin typeface="+mj-ea"/>
                <a:ea typeface="+mj-ea"/>
              </a:rPr>
              <a:t>카이제곱</a:t>
            </a:r>
            <a:endParaRPr lang="ko-KR" altLang="en-US" sz="1200" kern="0" dirty="0">
              <a:solidFill>
                <a:srgbClr val="000000"/>
              </a:solidFill>
              <a:latin typeface="+mj-ea"/>
              <a:ea typeface="+mj-ea"/>
            </a:endParaRPr>
          </a:p>
          <a:p>
            <a:pPr marL="171450" indent="-171450" algn="just" fontAlgn="base">
              <a:lnSpc>
                <a:spcPct val="160000"/>
              </a:lnSpc>
              <a:buFont typeface="Wingdings" panose="05000000000000000000" pitchFamily="2" charset="2"/>
              <a:buChar char="§"/>
            </a:pPr>
            <a:r>
              <a:rPr lang="ko-KR" altLang="en-US" sz="1200" kern="0" dirty="0">
                <a:solidFill>
                  <a:srgbClr val="000000"/>
                </a:solidFill>
                <a:latin typeface="+mj-ea"/>
                <a:ea typeface="+mj-ea"/>
              </a:rPr>
              <a:t>독립변수가 명목측정치</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 종속변수가 등간</a:t>
            </a:r>
            <a:r>
              <a:rPr lang="en-US" altLang="ko-KR" sz="1200" kern="0" dirty="0">
                <a:solidFill>
                  <a:srgbClr val="000000"/>
                </a:solidFill>
                <a:latin typeface="+mj-ea"/>
                <a:ea typeface="+mj-ea"/>
              </a:rPr>
              <a:t>, </a:t>
            </a:r>
            <a:r>
              <a:rPr lang="ko-KR" altLang="en-US" sz="1200" kern="0" dirty="0" err="1">
                <a:solidFill>
                  <a:srgbClr val="000000"/>
                </a:solidFill>
                <a:latin typeface="+mj-ea"/>
                <a:ea typeface="+mj-ea"/>
              </a:rPr>
              <a:t>비율측정된</a:t>
            </a:r>
            <a:r>
              <a:rPr lang="ko-KR" altLang="en-US" sz="1200" kern="0" dirty="0">
                <a:solidFill>
                  <a:srgbClr val="000000"/>
                </a:solidFill>
                <a:latin typeface="+mj-ea"/>
                <a:ea typeface="+mj-ea"/>
              </a:rPr>
              <a:t> 경우</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분산분석</a:t>
            </a:r>
            <a:r>
              <a:rPr lang="en-US" altLang="ko-KR" sz="1200" kern="0" dirty="0">
                <a:solidFill>
                  <a:srgbClr val="000000"/>
                </a:solidFill>
                <a:latin typeface="+mj-ea"/>
                <a:ea typeface="+mj-ea"/>
              </a:rPr>
              <a:t>(</a:t>
            </a:r>
            <a:r>
              <a:rPr lang="en-US" altLang="ko-KR" sz="1200" kern="0" dirty="0" err="1">
                <a:solidFill>
                  <a:srgbClr val="000000"/>
                </a:solidFill>
                <a:latin typeface="+mj-ea"/>
                <a:ea typeface="+mj-ea"/>
              </a:rPr>
              <a:t>anova</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marL="171450" indent="-171450" algn="just" fontAlgn="base">
              <a:lnSpc>
                <a:spcPct val="160000"/>
              </a:lnSpc>
              <a:buFont typeface="Wingdings" panose="05000000000000000000" pitchFamily="2" charset="2"/>
              <a:buChar char="§"/>
            </a:pPr>
            <a:r>
              <a:rPr lang="ko-KR" altLang="en-US" sz="1200" kern="0" dirty="0">
                <a:solidFill>
                  <a:srgbClr val="000000"/>
                </a:solidFill>
                <a:latin typeface="+mj-ea"/>
                <a:ea typeface="+mj-ea"/>
              </a:rPr>
              <a:t>독립변수가 등간 또는 비율측정치</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종속변수 명목측정치</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판별분석</a:t>
            </a:r>
            <a:r>
              <a:rPr lang="en-US" altLang="ko-KR" sz="1200" kern="0" dirty="0">
                <a:solidFill>
                  <a:srgbClr val="000000"/>
                </a:solidFill>
                <a:latin typeface="+mj-ea"/>
                <a:ea typeface="+mj-ea"/>
              </a:rPr>
              <a:t>(discriminant analysis) ,</a:t>
            </a:r>
            <a:r>
              <a:rPr lang="ko-KR" altLang="en-US" sz="1200" kern="0" dirty="0">
                <a:solidFill>
                  <a:srgbClr val="000000"/>
                </a:solidFill>
                <a:latin typeface="+mj-ea"/>
                <a:ea typeface="+mj-ea"/>
              </a:rPr>
              <a:t> </a:t>
            </a:r>
            <a:r>
              <a:rPr lang="ko-KR" altLang="en-US" sz="1200" kern="0" dirty="0" err="1">
                <a:solidFill>
                  <a:srgbClr val="000000"/>
                </a:solidFill>
                <a:latin typeface="+mj-ea"/>
                <a:ea typeface="+mj-ea"/>
              </a:rPr>
              <a:t>로짓분석</a:t>
            </a:r>
            <a:r>
              <a:rPr lang="en-US" altLang="ko-KR" sz="1200" kern="0" dirty="0">
                <a:solidFill>
                  <a:srgbClr val="000000"/>
                </a:solidFill>
                <a:latin typeface="+mj-ea"/>
                <a:ea typeface="+mj-ea"/>
              </a:rPr>
              <a:t>(logit analysis),</a:t>
            </a:r>
            <a:endParaRPr lang="ko-KR" altLang="en-US" sz="1200" kern="0" dirty="0">
              <a:solidFill>
                <a:srgbClr val="000000"/>
              </a:solidFill>
              <a:latin typeface="+mj-ea"/>
              <a:ea typeface="+mj-ea"/>
            </a:endParaRPr>
          </a:p>
          <a:p>
            <a:pPr marL="171450" indent="-171450" algn="just" fontAlgn="base">
              <a:lnSpc>
                <a:spcPct val="160000"/>
              </a:lnSpc>
              <a:buFont typeface="Wingdings" panose="05000000000000000000" pitchFamily="2" charset="2"/>
              <a:buChar char="§"/>
            </a:pPr>
            <a:r>
              <a:rPr lang="ko-KR" altLang="en-US" sz="1200" kern="0" dirty="0">
                <a:solidFill>
                  <a:srgbClr val="000000"/>
                </a:solidFill>
                <a:latin typeface="+mj-ea"/>
                <a:ea typeface="+mj-ea"/>
              </a:rPr>
              <a:t>독립변수와 종속변수가 모두 등간 또는 비율측정치 경우 </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 회귀분석</a:t>
            </a:r>
            <a:r>
              <a:rPr lang="en-US" altLang="ko-KR" sz="1200" kern="0" dirty="0">
                <a:solidFill>
                  <a:srgbClr val="000000"/>
                </a:solidFill>
                <a:latin typeface="+mj-ea"/>
                <a:ea typeface="+mj-ea"/>
              </a:rPr>
              <a:t>(regression analysis) </a:t>
            </a:r>
            <a:r>
              <a:rPr lang="ko-KR" altLang="en-US" sz="1200" kern="0" dirty="0">
                <a:solidFill>
                  <a:srgbClr val="000000"/>
                </a:solidFill>
                <a:latin typeface="+mj-ea"/>
                <a:ea typeface="+mj-ea"/>
              </a:rPr>
              <a:t>등</a:t>
            </a:r>
          </a:p>
        </p:txBody>
      </p:sp>
      <p:sp>
        <p:nvSpPr>
          <p:cNvPr id="10" name="직사각형 9">
            <a:extLst>
              <a:ext uri="{FF2B5EF4-FFF2-40B4-BE49-F238E27FC236}">
                <a16:creationId xmlns:a16="http://schemas.microsoft.com/office/drawing/2014/main" id="{5B49A021-0632-49BE-8C57-693307A2B88B}"/>
              </a:ext>
            </a:extLst>
          </p:cNvPr>
          <p:cNvSpPr/>
          <p:nvPr/>
        </p:nvSpPr>
        <p:spPr>
          <a:xfrm>
            <a:off x="2306380" y="230488"/>
            <a:ext cx="3561764" cy="369332"/>
          </a:xfrm>
          <a:prstGeom prst="rect">
            <a:avLst/>
          </a:prstGeom>
        </p:spPr>
        <p:txBody>
          <a:bodyPr wrap="square">
            <a:spAutoFit/>
          </a:bodyPr>
          <a:lstStyle/>
          <a:p>
            <a:r>
              <a:rPr lang="en-US" altLang="ko-KR" b="1" dirty="0">
                <a:solidFill>
                  <a:srgbClr val="202124"/>
                </a:solidFill>
                <a:latin typeface="Apple SD Gothic Neo"/>
              </a:rPr>
              <a:t>*Summary</a:t>
            </a:r>
            <a:r>
              <a:rPr lang="ko-KR" altLang="en-US" b="1" dirty="0">
                <a:solidFill>
                  <a:srgbClr val="202124"/>
                </a:solidFill>
                <a:latin typeface="Apple SD Gothic Neo"/>
              </a:rPr>
              <a:t> </a:t>
            </a:r>
            <a:r>
              <a:rPr lang="en-US" altLang="ko-KR" b="1" dirty="0">
                <a:solidFill>
                  <a:srgbClr val="202124"/>
                </a:solidFill>
                <a:latin typeface="Apple SD Gothic Neo"/>
              </a:rPr>
              <a:t>: </a:t>
            </a:r>
            <a:r>
              <a:rPr lang="ko-KR" altLang="en-US" b="1" dirty="0">
                <a:solidFill>
                  <a:srgbClr val="202124"/>
                </a:solidFill>
                <a:latin typeface="Apple SD Gothic Neo"/>
              </a:rPr>
              <a:t>변량 통계분석</a:t>
            </a:r>
            <a:endParaRPr lang="ko-KR" altLang="en-US" dirty="0"/>
          </a:p>
        </p:txBody>
      </p:sp>
      <p:sp>
        <p:nvSpPr>
          <p:cNvPr id="11" name="직사각형 10">
            <a:extLst>
              <a:ext uri="{FF2B5EF4-FFF2-40B4-BE49-F238E27FC236}">
                <a16:creationId xmlns:a16="http://schemas.microsoft.com/office/drawing/2014/main" id="{2359ACEC-DAB2-4EAC-A085-C21533C41F29}"/>
              </a:ext>
            </a:extLst>
          </p:cNvPr>
          <p:cNvSpPr/>
          <p:nvPr/>
        </p:nvSpPr>
        <p:spPr>
          <a:xfrm>
            <a:off x="588214" y="4542377"/>
            <a:ext cx="6519356" cy="940257"/>
          </a:xfrm>
          <a:prstGeom prst="rect">
            <a:avLst/>
          </a:prstGeom>
          <a:ln>
            <a:solidFill>
              <a:schemeClr val="accent1"/>
            </a:solidFill>
          </a:ln>
        </p:spPr>
        <p:txBody>
          <a:bodyPr wrap="square">
            <a:spAutoFit/>
          </a:bodyPr>
          <a:lstStyle/>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simple, </a:t>
            </a:r>
            <a:r>
              <a:rPr lang="ko-KR" altLang="en-US" sz="1200" kern="0" dirty="0">
                <a:solidFill>
                  <a:srgbClr val="000000"/>
                </a:solidFill>
                <a:ea typeface="함초롬바탕" panose="02030504000101010101" pitchFamily="18" charset="-127"/>
              </a:rPr>
              <a:t>단순      </a:t>
            </a:r>
            <a:r>
              <a:rPr lang="en-US" altLang="ko-KR" sz="1200" kern="0" dirty="0">
                <a:solidFill>
                  <a:srgbClr val="000000"/>
                </a:solidFill>
                <a:ea typeface="함초롬바탕" panose="02030504000101010101" pitchFamily="18" charset="-127"/>
              </a:rPr>
              <a:t>,                        </a:t>
            </a:r>
            <a:r>
              <a:rPr lang="en-US" altLang="ko-KR" sz="1200" kern="0" dirty="0">
                <a:solidFill>
                  <a:srgbClr val="000000"/>
                </a:solidFill>
                <a:latin typeface="함초롬바탕" panose="02030504000101010101" pitchFamily="18" charset="-127"/>
              </a:rPr>
              <a:t>multiple, </a:t>
            </a:r>
            <a:r>
              <a:rPr lang="ko-KR" altLang="en-US" sz="1200" kern="0" dirty="0">
                <a:solidFill>
                  <a:srgbClr val="000000"/>
                </a:solidFill>
                <a:ea typeface="함초롬바탕" panose="02030504000101010101" pitchFamily="18" charset="-127"/>
              </a:rPr>
              <a:t>다중</a:t>
            </a:r>
            <a:endParaRPr lang="ko-KR" altLang="en-US"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univariate, </a:t>
            </a:r>
            <a:r>
              <a:rPr lang="ko-KR" altLang="en-US" sz="1200" kern="0" dirty="0" err="1">
                <a:solidFill>
                  <a:srgbClr val="000000"/>
                </a:solidFill>
                <a:ea typeface="함초롬바탕" panose="02030504000101010101" pitchFamily="18" charset="-127"/>
              </a:rPr>
              <a:t>일변량</a:t>
            </a:r>
            <a:r>
              <a:rPr lang="en-US" altLang="ko-KR" sz="1200" kern="0" dirty="0">
                <a:solidFill>
                  <a:srgbClr val="000000"/>
                </a:solidFill>
                <a:ea typeface="함초롬바탕" panose="02030504000101010101" pitchFamily="18" charset="-127"/>
              </a:rPr>
              <a:t>, </a:t>
            </a:r>
            <a:r>
              <a:rPr lang="ko-KR" altLang="en-US" sz="1200" kern="0" dirty="0" err="1">
                <a:solidFill>
                  <a:srgbClr val="000000"/>
                </a:solidFill>
                <a:ea typeface="함초롬바탕" panose="02030504000101010101" pitchFamily="18" charset="-127"/>
              </a:rPr>
              <a:t>단변량</a:t>
            </a:r>
            <a:r>
              <a:rPr lang="ko-KR" altLang="en-US" sz="1200" kern="0" dirty="0">
                <a:solidFill>
                  <a:srgbClr val="000000"/>
                </a:solidFill>
                <a:ea typeface="함초롬바탕" panose="02030504000101010101" pitchFamily="18" charset="-127"/>
              </a:rPr>
              <a:t>      </a:t>
            </a:r>
            <a:r>
              <a:rPr lang="en-US" altLang="ko-KR" sz="1200" kern="0" dirty="0">
                <a:solidFill>
                  <a:srgbClr val="000000"/>
                </a:solidFill>
                <a:ea typeface="함초롬바탕" panose="02030504000101010101" pitchFamily="18" charset="-127"/>
              </a:rPr>
              <a:t>,     </a:t>
            </a:r>
            <a:r>
              <a:rPr lang="en-US" altLang="ko-KR" sz="1200" kern="0" dirty="0">
                <a:solidFill>
                  <a:srgbClr val="000000"/>
                </a:solidFill>
                <a:latin typeface="함초롬바탕" panose="02030504000101010101" pitchFamily="18" charset="-127"/>
              </a:rPr>
              <a:t>bivariate, </a:t>
            </a:r>
            <a:r>
              <a:rPr lang="ko-KR" altLang="en-US" sz="1200" kern="0" dirty="0" err="1">
                <a:solidFill>
                  <a:srgbClr val="000000"/>
                </a:solidFill>
                <a:ea typeface="함초롬바탕" panose="02030504000101010101" pitchFamily="18" charset="-127"/>
              </a:rPr>
              <a:t>이변량</a:t>
            </a:r>
            <a:endParaRPr lang="ko-KR" altLang="en-US"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multivariate, </a:t>
            </a:r>
            <a:r>
              <a:rPr lang="ko-KR" altLang="en-US" sz="1200" kern="0" dirty="0" err="1">
                <a:solidFill>
                  <a:srgbClr val="000000"/>
                </a:solidFill>
                <a:ea typeface="함초롬바탕" panose="02030504000101010101" pitchFamily="18" charset="-127"/>
              </a:rPr>
              <a:t>다변량</a:t>
            </a:r>
            <a:endParaRPr lang="ko-KR" altLang="en-US" sz="1200" kern="0" dirty="0">
              <a:solidFill>
                <a:srgbClr val="000000"/>
              </a:solidFill>
            </a:endParaRPr>
          </a:p>
        </p:txBody>
      </p:sp>
      <p:sp>
        <p:nvSpPr>
          <p:cNvPr id="8" name="바닥글 개체 틀 7">
            <a:extLst>
              <a:ext uri="{FF2B5EF4-FFF2-40B4-BE49-F238E27FC236}">
                <a16:creationId xmlns:a16="http://schemas.microsoft.com/office/drawing/2014/main" id="{3F861743-9166-4573-9863-0C98937E154E}"/>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BA1A3218-10D7-463F-98E4-701B0EF46835}"/>
              </a:ext>
            </a:extLst>
          </p:cNvPr>
          <p:cNvSpPr>
            <a:spLocks noGrp="1"/>
          </p:cNvSpPr>
          <p:nvPr>
            <p:ph type="sldNum" sz="quarter" idx="12"/>
          </p:nvPr>
        </p:nvSpPr>
        <p:spPr/>
        <p:txBody>
          <a:bodyPr/>
          <a:lstStyle/>
          <a:p>
            <a:fld id="{DE77BB65-F969-4654-BF30-45C70C1BE112}" type="slidenum">
              <a:rPr lang="ko-KR" altLang="en-US" smtClean="0"/>
              <a:pPr/>
              <a:t>149</a:t>
            </a:fld>
            <a:endParaRPr lang="ko-KR" altLang="en-US"/>
          </a:p>
        </p:txBody>
      </p:sp>
    </p:spTree>
    <p:extLst>
      <p:ext uri="{BB962C8B-B14F-4D97-AF65-F5344CB8AC3E}">
        <p14:creationId xmlns:p14="http://schemas.microsoft.com/office/powerpoint/2010/main" val="335737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15</a:t>
            </a:fld>
            <a:endParaRPr lang="ko-KR" altLang="en-US"/>
          </a:p>
        </p:txBody>
      </p:sp>
      <p:sp>
        <p:nvSpPr>
          <p:cNvPr id="14" name="제목 1">
            <a:extLst>
              <a:ext uri="{FF2B5EF4-FFF2-40B4-BE49-F238E27FC236}">
                <a16:creationId xmlns:a16="http://schemas.microsoft.com/office/drawing/2014/main" id="{9761D154-2258-4D25-8597-BA0EDAE7A036}"/>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사전 준비 </a:t>
            </a:r>
            <a:endParaRPr lang="ko-KR" altLang="en-US" sz="1500" dirty="0"/>
          </a:p>
        </p:txBody>
      </p:sp>
      <p:sp>
        <p:nvSpPr>
          <p:cNvPr id="6" name="직사각형 5">
            <a:extLst>
              <a:ext uri="{FF2B5EF4-FFF2-40B4-BE49-F238E27FC236}">
                <a16:creationId xmlns:a16="http://schemas.microsoft.com/office/drawing/2014/main" id="{E8402F68-F901-4762-ADEE-56D35DB8027E}"/>
              </a:ext>
            </a:extLst>
          </p:cNvPr>
          <p:cNvSpPr/>
          <p:nvPr/>
        </p:nvSpPr>
        <p:spPr>
          <a:xfrm>
            <a:off x="621904" y="1244590"/>
            <a:ext cx="8064896" cy="2324354"/>
          </a:xfrm>
          <a:prstGeom prst="rect">
            <a:avLst/>
          </a:prstGeom>
        </p:spPr>
        <p:txBody>
          <a:bodyPr wrap="square">
            <a:spAutoFit/>
          </a:bodyPr>
          <a:lstStyle/>
          <a:p>
            <a:pPr>
              <a:lnSpc>
                <a:spcPct val="150000"/>
              </a:lnSpc>
            </a:pPr>
            <a:r>
              <a:rPr lang="ko-KR" altLang="en-US" sz="1400" b="1" dirty="0">
                <a:solidFill>
                  <a:srgbClr val="555555"/>
                </a:solidFill>
                <a:latin typeface="AppleSDGothicNeo"/>
              </a:rPr>
              <a:t>자유도가 필요한 이유는</a:t>
            </a:r>
            <a:r>
              <a:rPr lang="en-US" altLang="ko-KR" sz="1400" b="1" dirty="0">
                <a:solidFill>
                  <a:srgbClr val="555555"/>
                </a:solidFill>
                <a:latin typeface="AppleSDGothicNeo"/>
              </a:rPr>
              <a:t>?</a:t>
            </a:r>
          </a:p>
          <a:p>
            <a:pPr>
              <a:lnSpc>
                <a:spcPct val="150000"/>
              </a:lnSpc>
            </a:pPr>
            <a:r>
              <a:rPr lang="ko-KR" altLang="en-US" sz="1200" b="1" i="1" dirty="0">
                <a:solidFill>
                  <a:srgbClr val="555555"/>
                </a:solidFill>
                <a:latin typeface="AppleSDGothicNeo"/>
              </a:rPr>
              <a:t>표본 평균은</a:t>
            </a:r>
            <a:r>
              <a:rPr lang="en-US" altLang="ko-KR" sz="1200" b="1" i="1" dirty="0">
                <a:solidFill>
                  <a:srgbClr val="555555"/>
                </a:solidFill>
                <a:latin typeface="AppleSDGothicNeo"/>
              </a:rPr>
              <a:t>?</a:t>
            </a:r>
          </a:p>
          <a:p>
            <a:pPr>
              <a:lnSpc>
                <a:spcPct val="150000"/>
              </a:lnSpc>
            </a:pPr>
            <a:r>
              <a:rPr lang="ko-KR" altLang="en-US" sz="1200" dirty="0">
                <a:solidFill>
                  <a:srgbClr val="555555"/>
                </a:solidFill>
                <a:latin typeface="AppleSDGothicNeo"/>
              </a:rPr>
              <a:t>모집단에서 표본을 추출하면 표본의 평균은 모집단의 평균에 대해 클 수도 있고 </a:t>
            </a:r>
            <a:r>
              <a:rPr lang="ko-KR" altLang="en-US" sz="1200" dirty="0" err="1">
                <a:solidFill>
                  <a:srgbClr val="555555"/>
                </a:solidFill>
                <a:latin typeface="AppleSDGothicNeo"/>
              </a:rPr>
              <a:t>적을수도</a:t>
            </a:r>
            <a:r>
              <a:rPr lang="ko-KR" altLang="en-US" sz="1200" dirty="0">
                <a:solidFill>
                  <a:srgbClr val="555555"/>
                </a:solidFill>
                <a:latin typeface="AppleSDGothicNeo"/>
              </a:rPr>
              <a:t> 있으나 그 가능성은 공평</a:t>
            </a:r>
            <a:r>
              <a:rPr lang="en-US" altLang="ko-KR" sz="1200" dirty="0">
                <a:solidFill>
                  <a:srgbClr val="555555"/>
                </a:solidFill>
                <a:latin typeface="AppleSDGothicNeo"/>
              </a:rPr>
              <a:t> ( = </a:t>
            </a:r>
            <a:r>
              <a:rPr lang="ko-KR" altLang="en-US" sz="1200" dirty="0">
                <a:solidFill>
                  <a:srgbClr val="555555"/>
                </a:solidFill>
                <a:latin typeface="AppleSDGothicNeo"/>
              </a:rPr>
              <a:t>불편 추정 </a:t>
            </a:r>
            <a:r>
              <a:rPr lang="en-US" altLang="ko-KR" sz="1200" dirty="0">
                <a:solidFill>
                  <a:srgbClr val="555555"/>
                </a:solidFill>
                <a:latin typeface="AppleSDGothicNeo"/>
              </a:rPr>
              <a:t>) , </a:t>
            </a:r>
          </a:p>
          <a:p>
            <a:pPr>
              <a:lnSpc>
                <a:spcPct val="150000"/>
              </a:lnSpc>
            </a:pPr>
            <a:r>
              <a:rPr lang="ko-KR" altLang="en-US" sz="1200" b="1" i="1" dirty="0">
                <a:solidFill>
                  <a:srgbClr val="555555"/>
                </a:solidFill>
                <a:latin typeface="AppleSDGothicNeo"/>
              </a:rPr>
              <a:t>표본분산은</a:t>
            </a:r>
            <a:r>
              <a:rPr lang="en-US" altLang="ko-KR" sz="1200" b="1" i="1" dirty="0">
                <a:solidFill>
                  <a:srgbClr val="555555"/>
                </a:solidFill>
                <a:latin typeface="AppleSDGothicNeo"/>
              </a:rPr>
              <a:t>? </a:t>
            </a:r>
          </a:p>
          <a:p>
            <a:pPr>
              <a:lnSpc>
                <a:spcPct val="150000"/>
              </a:lnSpc>
            </a:pPr>
            <a:r>
              <a:rPr lang="ko-KR" altLang="en-US" sz="1200" dirty="0">
                <a:solidFill>
                  <a:srgbClr val="555555"/>
                </a:solidFill>
                <a:latin typeface="AppleSDGothicNeo"/>
              </a:rPr>
              <a:t> 표본의 </a:t>
            </a:r>
            <a:r>
              <a:rPr lang="ko-KR" altLang="en-US" sz="1200" b="1" dirty="0">
                <a:solidFill>
                  <a:srgbClr val="555555"/>
                </a:solidFill>
                <a:latin typeface="AppleSDGothicNeo"/>
              </a:rPr>
              <a:t>분산</a:t>
            </a:r>
            <a:r>
              <a:rPr lang="ko-KR" altLang="en-US" sz="1200" dirty="0">
                <a:solidFill>
                  <a:srgbClr val="555555"/>
                </a:solidFill>
                <a:latin typeface="AppleSDGothicNeo"/>
              </a:rPr>
              <a:t>은 모집단의 </a:t>
            </a:r>
            <a:r>
              <a:rPr lang="ko-KR" altLang="en-US" sz="1200" b="1" dirty="0">
                <a:solidFill>
                  <a:srgbClr val="555555"/>
                </a:solidFill>
                <a:latin typeface="AppleSDGothicNeo"/>
              </a:rPr>
              <a:t>분산</a:t>
            </a:r>
            <a:r>
              <a:rPr lang="ko-KR" altLang="en-US" sz="1200" dirty="0">
                <a:solidFill>
                  <a:srgbClr val="555555"/>
                </a:solidFill>
                <a:latin typeface="AppleSDGothicNeo"/>
              </a:rPr>
              <a:t>보다 항상 작아지는 경향을 보인다</a:t>
            </a:r>
            <a:r>
              <a:rPr lang="en-US" altLang="ko-KR" sz="1200" dirty="0">
                <a:solidFill>
                  <a:srgbClr val="555555"/>
                </a:solidFill>
                <a:latin typeface="AppleSDGothicNeo"/>
              </a:rPr>
              <a:t>( = </a:t>
            </a:r>
            <a:r>
              <a:rPr lang="ko-KR" altLang="en-US" sz="1200" dirty="0">
                <a:solidFill>
                  <a:srgbClr val="555555"/>
                </a:solidFill>
                <a:latin typeface="AppleSDGothicNeo"/>
              </a:rPr>
              <a:t>편향성 </a:t>
            </a:r>
            <a:r>
              <a:rPr lang="en-US" altLang="ko-KR" sz="1200" dirty="0">
                <a:solidFill>
                  <a:srgbClr val="555555"/>
                </a:solidFill>
                <a:latin typeface="AppleSDGothicNeo"/>
              </a:rPr>
              <a:t>) </a:t>
            </a:r>
            <a:r>
              <a:rPr lang="en-US" altLang="ko-KR" sz="1200" dirty="0">
                <a:solidFill>
                  <a:srgbClr val="555555"/>
                </a:solidFill>
                <a:latin typeface="AppleSDGothicNeo"/>
                <a:sym typeface="Wingdings" panose="05000000000000000000" pitchFamily="2" charset="2"/>
              </a:rPr>
              <a:t> </a:t>
            </a:r>
            <a:r>
              <a:rPr lang="ko-KR" altLang="en-US" sz="1200" dirty="0">
                <a:solidFill>
                  <a:srgbClr val="555555"/>
                </a:solidFill>
                <a:latin typeface="AppleSDGothicNeo"/>
              </a:rPr>
              <a:t>따라서 표본의 분산을 모집단의  분산에 근사해지게 하는 비율을 찾게 되었다</a:t>
            </a:r>
            <a:r>
              <a:rPr lang="en-US" altLang="ko-KR" sz="1200" dirty="0">
                <a:solidFill>
                  <a:srgbClr val="555555"/>
                </a:solidFill>
                <a:latin typeface="AppleSDGothicNeo"/>
              </a:rPr>
              <a:t>.  </a:t>
            </a:r>
            <a:r>
              <a:rPr lang="ko-KR" altLang="en-US" sz="1200" b="1" i="1" dirty="0">
                <a:solidFill>
                  <a:srgbClr val="555555"/>
                </a:solidFill>
                <a:latin typeface="AppleSDGothicNeo"/>
              </a:rPr>
              <a:t>이 비율은 </a:t>
            </a:r>
            <a:r>
              <a:rPr lang="en-US" altLang="ko-KR" sz="1200" b="1" i="1" dirty="0">
                <a:solidFill>
                  <a:srgbClr val="555555"/>
                </a:solidFill>
                <a:latin typeface="AppleSDGothicNeo"/>
              </a:rPr>
              <a:t>n / (n-1)</a:t>
            </a:r>
            <a:r>
              <a:rPr lang="ko-KR" altLang="en-US" sz="1200" b="1" i="1" dirty="0">
                <a:solidFill>
                  <a:srgbClr val="555555"/>
                </a:solidFill>
                <a:latin typeface="AppleSDGothicNeo"/>
              </a:rPr>
              <a:t> 이고</a:t>
            </a:r>
            <a:r>
              <a:rPr lang="en-US" altLang="ko-KR" sz="1200" b="1" i="1" dirty="0">
                <a:solidFill>
                  <a:srgbClr val="555555"/>
                </a:solidFill>
                <a:latin typeface="AppleSDGothicNeo"/>
              </a:rPr>
              <a:t>, </a:t>
            </a:r>
            <a:r>
              <a:rPr lang="ko-KR" altLang="en-US" sz="1200" b="1" i="1" u="sng" dirty="0">
                <a:solidFill>
                  <a:srgbClr val="555555"/>
                </a:solidFill>
                <a:latin typeface="AppleSDGothicNeo"/>
              </a:rPr>
              <a:t>표본의 분산</a:t>
            </a:r>
            <a:r>
              <a:rPr lang="ko-KR" altLang="en-US" sz="1200" b="1" i="1" dirty="0">
                <a:solidFill>
                  <a:srgbClr val="555555"/>
                </a:solidFill>
                <a:latin typeface="AppleSDGothicNeo"/>
              </a:rPr>
              <a:t>에 이 </a:t>
            </a:r>
            <a:r>
              <a:rPr lang="ko-KR" altLang="en-US" sz="1200" b="1" i="1" u="sng" dirty="0">
                <a:solidFill>
                  <a:srgbClr val="555555"/>
                </a:solidFill>
                <a:latin typeface="AppleSDGothicNeo"/>
              </a:rPr>
              <a:t>비율</a:t>
            </a:r>
            <a:r>
              <a:rPr lang="ko-KR" altLang="en-US" sz="1200" b="1" i="1" dirty="0">
                <a:solidFill>
                  <a:srgbClr val="555555"/>
                </a:solidFill>
                <a:latin typeface="AppleSDGothicNeo"/>
              </a:rPr>
              <a:t>을 곱하면 </a:t>
            </a:r>
            <a:r>
              <a:rPr lang="ko-KR" altLang="en-US" sz="1200" b="1" i="1" u="sng" dirty="0">
                <a:solidFill>
                  <a:srgbClr val="555555"/>
                </a:solidFill>
                <a:latin typeface="AppleSDGothicNeo"/>
              </a:rPr>
              <a:t>모집단의 분산</a:t>
            </a:r>
            <a:r>
              <a:rPr lang="ko-KR" altLang="en-US" sz="1200" b="1" i="1" dirty="0">
                <a:solidFill>
                  <a:srgbClr val="555555"/>
                </a:solidFill>
                <a:latin typeface="AppleSDGothicNeo"/>
              </a:rPr>
              <a:t>에 근사하게 된다</a:t>
            </a:r>
            <a:r>
              <a:rPr lang="en-US" altLang="ko-KR" sz="1200" b="1" i="1" dirty="0">
                <a:solidFill>
                  <a:srgbClr val="555555"/>
                </a:solidFill>
                <a:latin typeface="AppleSDGothicNeo"/>
              </a:rPr>
              <a: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69B2903-B552-4CBF-B151-F200747538B7}"/>
                  </a:ext>
                </a:extLst>
              </p:cNvPr>
              <p:cNvSpPr txBox="1"/>
              <p:nvPr/>
            </p:nvSpPr>
            <p:spPr>
              <a:xfrm>
                <a:off x="755576" y="3760875"/>
                <a:ext cx="5509100" cy="428322"/>
              </a:xfrm>
              <a:prstGeom prst="rect">
                <a:avLst/>
              </a:prstGeom>
              <a:noFill/>
              <a:ln w="28575">
                <a:solidFill>
                  <a:schemeClr val="accent1"/>
                </a:solidFill>
              </a:ln>
            </p:spPr>
            <p:txBody>
              <a:bodyPr wrap="square" rtlCol="0">
                <a:spAutoFit/>
              </a:bodyPr>
              <a:lstStyle/>
              <a:p>
                <a14:m>
                  <m:oMath xmlns:m="http://schemas.openxmlformats.org/officeDocument/2006/math">
                    <m:sSup>
                      <m:sSupPr>
                        <m:ctrlPr>
                          <a:rPr lang="en-US" altLang="ko-KR" sz="1400" i="1" smtClean="0">
                            <a:latin typeface="Cambria Math" panose="02040503050406030204" pitchFamily="18" charset="0"/>
                          </a:rPr>
                        </m:ctrlPr>
                      </m:sSupPr>
                      <m:e>
                        <m:r>
                          <a:rPr lang="ko-KR" altLang="en-US" sz="1400" i="1">
                            <a:latin typeface="Cambria Math" panose="02040503050406030204" pitchFamily="18" charset="0"/>
                          </a:rPr>
                          <m:t>모</m:t>
                        </m:r>
                        <m:r>
                          <a:rPr lang="ko-KR" altLang="en-US" sz="1400" i="1" smtClean="0">
                            <a:latin typeface="Cambria Math" panose="02040503050406030204" pitchFamily="18" charset="0"/>
                          </a:rPr>
                          <m:t>분</m:t>
                        </m:r>
                        <m:r>
                          <a:rPr lang="ko-KR" altLang="en-US" sz="1400" i="1">
                            <a:latin typeface="Cambria Math" panose="02040503050406030204" pitchFamily="18" charset="0"/>
                          </a:rPr>
                          <m:t>산</m:t>
                        </m:r>
                        <m:r>
                          <a:rPr lang="ko-KR" altLang="en-US" sz="1400" i="1" smtClean="0">
                            <a:latin typeface="Cambria Math" panose="02040503050406030204" pitchFamily="18" charset="0"/>
                          </a:rPr>
                          <m:t>𝜎</m:t>
                        </m:r>
                      </m:e>
                      <m:sup>
                        <m:r>
                          <a:rPr lang="en-US" altLang="ko-KR" sz="1400" b="0" i="1" smtClean="0">
                            <a:latin typeface="Cambria Math" panose="02040503050406030204" pitchFamily="18" charset="0"/>
                          </a:rPr>
                          <m:t>2</m:t>
                        </m:r>
                      </m:sup>
                    </m:sSup>
                  </m:oMath>
                </a14:m>
                <a:r>
                  <a:rPr lang="ko-KR" altLang="en-US" sz="1400" dirty="0"/>
                  <a:t>  </a:t>
                </a:r>
                <a:r>
                  <a:rPr lang="en-US" altLang="ko-KR" sz="1400" dirty="0"/>
                  <a:t>=</a:t>
                </a:r>
                <a14:m>
                  <m:oMath xmlns:m="http://schemas.openxmlformats.org/officeDocument/2006/math">
                    <m:f>
                      <m:fPr>
                        <m:ctrlPr>
                          <a:rPr lang="en-US" altLang="ko-KR" sz="1400" i="1" dirty="0" smtClean="0">
                            <a:latin typeface="Cambria Math" panose="02040503050406030204" pitchFamily="18" charset="0"/>
                          </a:rPr>
                        </m:ctrlPr>
                      </m:fPr>
                      <m:num>
                        <m:sSup>
                          <m:sSupPr>
                            <m:ctrlPr>
                              <a:rPr lang="en-US" altLang="ko-KR" sz="1400" i="1" dirty="0" smtClean="0">
                                <a:latin typeface="Cambria Math" panose="02040503050406030204" pitchFamily="18" charset="0"/>
                              </a:rPr>
                            </m:ctrlPr>
                          </m:sSupPr>
                          <m:e>
                            <m:nary>
                              <m:naryPr>
                                <m:chr m:val="∑"/>
                                <m:subHide m:val="on"/>
                                <m:supHide m:val="on"/>
                                <m:ctrlPr>
                                  <a:rPr lang="en-US" altLang="ko-KR" sz="1400" i="1" dirty="0" smtClean="0">
                                    <a:latin typeface="Cambria Math" panose="02040503050406030204" pitchFamily="18" charset="0"/>
                                  </a:rPr>
                                </m:ctrlPr>
                              </m:naryPr>
                              <m:sub/>
                              <m:sup/>
                              <m:e>
                                <m:r>
                                  <a:rPr lang="en-US" altLang="ko-KR" sz="1400" b="0" i="1" dirty="0" smtClean="0">
                                    <a:latin typeface="Cambria Math" panose="02040503050406030204" pitchFamily="18" charset="0"/>
                                  </a:rPr>
                                  <m:t>(</m:t>
                                </m:r>
                                <m:sSub>
                                  <m:sSubPr>
                                    <m:ctrlPr>
                                      <a:rPr lang="en-US" altLang="ko-KR" sz="1400" b="0" i="1" dirty="0" smtClean="0">
                                        <a:latin typeface="Cambria Math" panose="02040503050406030204" pitchFamily="18" charset="0"/>
                                      </a:rPr>
                                    </m:ctrlPr>
                                  </m:sSubPr>
                                  <m:e>
                                    <m:r>
                                      <a:rPr lang="en-US" altLang="ko-KR" sz="1400" b="0" i="1" dirty="0" smtClean="0">
                                        <a:latin typeface="Cambria Math" panose="02040503050406030204" pitchFamily="18" charset="0"/>
                                      </a:rPr>
                                      <m:t>𝑥</m:t>
                                    </m:r>
                                  </m:e>
                                  <m:sub>
                                    <m:r>
                                      <a:rPr lang="en-US" altLang="ko-KR" sz="1400" b="0" i="1" dirty="0" smtClean="0">
                                        <a:latin typeface="Cambria Math" panose="02040503050406030204" pitchFamily="18" charset="0"/>
                                      </a:rPr>
                                      <m:t>𝑖</m:t>
                                    </m:r>
                                  </m:sub>
                                </m:sSub>
                              </m:e>
                            </m:nary>
                            <m:r>
                              <a:rPr lang="en-US" altLang="ko-KR" sz="1400" b="0" i="1" dirty="0" smtClean="0">
                                <a:latin typeface="Cambria Math" panose="02040503050406030204" pitchFamily="18" charset="0"/>
                              </a:rPr>
                              <m:t> −</m:t>
                            </m:r>
                            <m:r>
                              <a:rPr lang="ko-KR" altLang="en-US" sz="1400" b="0" i="1" dirty="0" smtClean="0">
                                <a:latin typeface="Cambria Math" panose="02040503050406030204" pitchFamily="18" charset="0"/>
                              </a:rPr>
                              <m:t>𝜇</m:t>
                            </m:r>
                            <m:r>
                              <a:rPr lang="en-US" altLang="ko-KR" sz="1400" b="0" i="1" dirty="0" smtClean="0">
                                <a:latin typeface="Cambria Math" panose="02040503050406030204" pitchFamily="18" charset="0"/>
                              </a:rPr>
                              <m:t>)</m:t>
                            </m:r>
                          </m:e>
                          <m:sup>
                            <m:r>
                              <a:rPr lang="en-US" altLang="ko-KR" sz="1400" b="0" i="1" dirty="0" smtClean="0">
                                <a:latin typeface="Cambria Math" panose="02040503050406030204" pitchFamily="18" charset="0"/>
                              </a:rPr>
                              <m:t>2</m:t>
                            </m:r>
                          </m:sup>
                        </m:sSup>
                        <m:r>
                          <a:rPr lang="en-US" altLang="ko-KR" sz="1400" b="0" i="1" dirty="0" smtClean="0">
                            <a:latin typeface="Cambria Math" panose="02040503050406030204" pitchFamily="18" charset="0"/>
                          </a:rPr>
                          <m:t>   </m:t>
                        </m:r>
                      </m:num>
                      <m:den>
                        <m:r>
                          <a:rPr lang="en-US" altLang="ko-KR" sz="1400" b="0" i="1" dirty="0" smtClean="0">
                            <a:latin typeface="Cambria Math" panose="02040503050406030204" pitchFamily="18" charset="0"/>
                          </a:rPr>
                          <m:t>𝑛</m:t>
                        </m:r>
                      </m:den>
                    </m:f>
                  </m:oMath>
                </a14:m>
                <a:r>
                  <a:rPr lang="ko-KR" altLang="en-US" sz="1400" dirty="0"/>
                  <a:t> 에 비율</a:t>
                </a:r>
                <a:r>
                  <a:rPr lang="en-US" altLang="ko-KR" sz="1400" b="1" i="1" dirty="0">
                    <a:solidFill>
                      <a:srgbClr val="555555"/>
                    </a:solidFill>
                    <a:latin typeface="AppleSDGothicNeo"/>
                  </a:rPr>
                  <a:t>n / (n-1)</a:t>
                </a:r>
                <a:r>
                  <a:rPr lang="ko-KR" altLang="en-US" sz="1400" b="1" i="1" dirty="0">
                    <a:solidFill>
                      <a:srgbClr val="555555"/>
                    </a:solidFill>
                    <a:latin typeface="AppleSDGothicNeo"/>
                  </a:rPr>
                  <a:t>  곱하면</a:t>
                </a:r>
                <a:r>
                  <a:rPr lang="ko-KR" altLang="en-US" sz="1400" dirty="0"/>
                  <a:t> </a:t>
                </a:r>
              </a:p>
            </p:txBody>
          </p:sp>
        </mc:Choice>
        <mc:Fallback xmlns="">
          <p:sp>
            <p:nvSpPr>
              <p:cNvPr id="9" name="TextBox 8">
                <a:extLst>
                  <a:ext uri="{FF2B5EF4-FFF2-40B4-BE49-F238E27FC236}">
                    <a16:creationId xmlns:a16="http://schemas.microsoft.com/office/drawing/2014/main" id="{B69B2903-B552-4CBF-B151-F200747538B7}"/>
                  </a:ext>
                </a:extLst>
              </p:cNvPr>
              <p:cNvSpPr txBox="1">
                <a:spLocks noRot="1" noChangeAspect="1" noMove="1" noResize="1" noEditPoints="1" noAdjustHandles="1" noChangeArrowheads="1" noChangeShapeType="1" noTextEdit="1"/>
              </p:cNvSpPr>
              <p:nvPr/>
            </p:nvSpPr>
            <p:spPr>
              <a:xfrm>
                <a:off x="755576" y="3760875"/>
                <a:ext cx="5509100" cy="428322"/>
              </a:xfrm>
              <a:prstGeom prst="rect">
                <a:avLst/>
              </a:prstGeom>
              <a:blipFill>
                <a:blip r:embed="rId2"/>
                <a:stretch>
                  <a:fillRect t="-40000" b="-38667"/>
                </a:stretch>
              </a:blipFill>
              <a:ln w="28575">
                <a:solidFill>
                  <a:schemeClr val="accent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535E40-9BED-4CAD-97CA-DAAB4B9A26DD}"/>
                  </a:ext>
                </a:extLst>
              </p:cNvPr>
              <p:cNvSpPr txBox="1"/>
              <p:nvPr/>
            </p:nvSpPr>
            <p:spPr>
              <a:xfrm>
                <a:off x="6544575" y="3772959"/>
                <a:ext cx="1800200" cy="524182"/>
              </a:xfrm>
              <a:prstGeom prst="rect">
                <a:avLst/>
              </a:prstGeom>
              <a:noFill/>
              <a:ln w="28575">
                <a:solidFill>
                  <a:schemeClr val="accent1"/>
                </a:solidFill>
              </a:ln>
            </p:spPr>
            <p:txBody>
              <a:bodyPr wrap="square" rtlCol="0">
                <a:spAutoFit/>
              </a:bodyPr>
              <a:lstStyle/>
              <a:p>
                <a14:m>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𝑠</m:t>
                        </m:r>
                      </m:e>
                      <m:sup>
                        <m:r>
                          <a:rPr lang="en-US" altLang="ko-KR" b="0" i="1" smtClean="0">
                            <a:latin typeface="Cambria Math" panose="02040503050406030204" pitchFamily="18" charset="0"/>
                          </a:rPr>
                          <m:t>2</m:t>
                        </m:r>
                      </m:sup>
                    </m:sSup>
                  </m:oMath>
                </a14:m>
                <a:r>
                  <a:rPr lang="ko-KR" altLang="en-US" dirty="0"/>
                  <a:t>  </a:t>
                </a:r>
                <a:r>
                  <a:rPr lang="en-US" altLang="ko-KR" dirty="0"/>
                  <a:t>= </a:t>
                </a:r>
                <a14:m>
                  <m:oMath xmlns:m="http://schemas.openxmlformats.org/officeDocument/2006/math">
                    <m:f>
                      <m:fPr>
                        <m:ctrlPr>
                          <a:rPr lang="en-US" altLang="ko-KR" i="1" smtClean="0">
                            <a:latin typeface="Cambria Math" panose="02040503050406030204" pitchFamily="18" charset="0"/>
                          </a:rPr>
                        </m:ctrlPr>
                      </m:fPr>
                      <m:num>
                        <m:sSup>
                          <m:sSupPr>
                            <m:ctrlPr>
                              <a:rPr lang="en-US" altLang="ko-KR" i="1" smtClean="0">
                                <a:latin typeface="Cambria Math" panose="02040503050406030204" pitchFamily="18" charset="0"/>
                              </a:rPr>
                            </m:ctrlPr>
                          </m:sSupPr>
                          <m:e>
                            <m:nary>
                              <m:naryPr>
                                <m:chr m:val="∑"/>
                                <m:subHide m:val="on"/>
                                <m:supHide m:val="on"/>
                                <m:ctrlPr>
                                  <a:rPr lang="en-US" altLang="ko-KR" i="1" smtClean="0">
                                    <a:latin typeface="Cambria Math" panose="02040503050406030204" pitchFamily="18" charset="0"/>
                                  </a:rPr>
                                </m:ctrlPr>
                              </m:naryPr>
                              <m:sub/>
                              <m:sup/>
                              <m:e>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e>
                            </m:nary>
                            <m:r>
                              <a:rPr lang="en-US" altLang="ko-KR" b="0" i="1" smtClean="0">
                                <a:latin typeface="Cambria Math" panose="02040503050406030204" pitchFamily="18" charset="0"/>
                              </a:rPr>
                              <m:t> − </m:t>
                            </m:r>
                            <m:bar>
                              <m:barPr>
                                <m:pos m:val="top"/>
                                <m:ctrlPr>
                                  <a:rPr lang="en-US" altLang="ko-KR" b="0" i="1" smtClean="0">
                                    <a:latin typeface="Cambria Math" panose="02040503050406030204" pitchFamily="18" charset="0"/>
                                  </a:rPr>
                                </m:ctrlPr>
                              </m:barPr>
                              <m:e>
                                <m:r>
                                  <a:rPr lang="en-US" altLang="ko-KR" b="0" i="1" smtClean="0">
                                    <a:latin typeface="Cambria Math" panose="02040503050406030204" pitchFamily="18" charset="0"/>
                                  </a:rPr>
                                  <m:t>𝑥</m:t>
                                </m:r>
                              </m:e>
                            </m:bar>
                            <m:r>
                              <a:rPr lang="en-US" altLang="ko-KR" b="0" i="1" smtClean="0">
                                <a:latin typeface="Cambria Math" panose="02040503050406030204" pitchFamily="18" charset="0"/>
                              </a:rPr>
                              <m:t> )</m:t>
                            </m:r>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𝑛</m:t>
                        </m:r>
                        <m:r>
                          <a:rPr lang="en-US" altLang="ko-KR" b="0" i="1" smtClean="0">
                            <a:latin typeface="Cambria Math" panose="02040503050406030204" pitchFamily="18" charset="0"/>
                          </a:rPr>
                          <m:t>−1</m:t>
                        </m:r>
                      </m:den>
                    </m:f>
                  </m:oMath>
                </a14:m>
                <a:endParaRPr lang="ko-KR" altLang="en-US" dirty="0"/>
              </a:p>
            </p:txBody>
          </p:sp>
        </mc:Choice>
        <mc:Fallback xmlns="">
          <p:sp>
            <p:nvSpPr>
              <p:cNvPr id="10" name="TextBox 9">
                <a:extLst>
                  <a:ext uri="{FF2B5EF4-FFF2-40B4-BE49-F238E27FC236}">
                    <a16:creationId xmlns:a16="http://schemas.microsoft.com/office/drawing/2014/main" id="{54535E40-9BED-4CAD-97CA-DAAB4B9A26DD}"/>
                  </a:ext>
                </a:extLst>
              </p:cNvPr>
              <p:cNvSpPr txBox="1">
                <a:spLocks noRot="1" noChangeAspect="1" noMove="1" noResize="1" noEditPoints="1" noAdjustHandles="1" noChangeArrowheads="1" noChangeShapeType="1" noTextEdit="1"/>
              </p:cNvSpPr>
              <p:nvPr/>
            </p:nvSpPr>
            <p:spPr>
              <a:xfrm>
                <a:off x="6544575" y="3772959"/>
                <a:ext cx="1800200" cy="524182"/>
              </a:xfrm>
              <a:prstGeom prst="rect">
                <a:avLst/>
              </a:prstGeom>
              <a:blipFill>
                <a:blip r:embed="rId3"/>
                <a:stretch>
                  <a:fillRect b="-2198"/>
                </a:stretch>
              </a:blipFill>
              <a:ln w="28575">
                <a:solidFill>
                  <a:schemeClr val="accent1"/>
                </a:solidFill>
              </a:ln>
            </p:spPr>
            <p:txBody>
              <a:bodyPr/>
              <a:lstStyle/>
              <a:p>
                <a:r>
                  <a:rPr lang="ko-KR" altLang="en-US">
                    <a:noFill/>
                  </a:rPr>
                  <a:t> </a:t>
                </a:r>
              </a:p>
            </p:txBody>
          </p:sp>
        </mc:Fallback>
      </mc:AlternateContent>
      <p:sp>
        <p:nvSpPr>
          <p:cNvPr id="11" name="TextBox 10">
            <a:extLst>
              <a:ext uri="{FF2B5EF4-FFF2-40B4-BE49-F238E27FC236}">
                <a16:creationId xmlns:a16="http://schemas.microsoft.com/office/drawing/2014/main" id="{A976634C-4F69-444D-8155-C218D71ACFAE}"/>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26452487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150</a:t>
            </a:fld>
            <a:endParaRPr lang="ko-KR" altLang="en-US"/>
          </a:p>
        </p:txBody>
      </p:sp>
      <p:sp>
        <p:nvSpPr>
          <p:cNvPr id="6" name="직사각형 5">
            <a:extLst>
              <a:ext uri="{FF2B5EF4-FFF2-40B4-BE49-F238E27FC236}">
                <a16:creationId xmlns:a16="http://schemas.microsoft.com/office/drawing/2014/main" id="{82945209-FAF4-43C4-9F5A-E699B94619CB}"/>
              </a:ext>
            </a:extLst>
          </p:cNvPr>
          <p:cNvSpPr/>
          <p:nvPr/>
        </p:nvSpPr>
        <p:spPr>
          <a:xfrm>
            <a:off x="1832606" y="348537"/>
            <a:ext cx="5043650" cy="307777"/>
          </a:xfrm>
          <a:prstGeom prst="rect">
            <a:avLst/>
          </a:prstGeom>
        </p:spPr>
        <p:txBody>
          <a:bodyPr wrap="square">
            <a:spAutoFit/>
          </a:bodyPr>
          <a:lstStyle/>
          <a:p>
            <a:r>
              <a:rPr lang="en-US" altLang="ko-KR" sz="1400" dirty="0"/>
              <a:t>** https://scikit-learn.org/stable/modules/linear_model.html#</a:t>
            </a:r>
            <a:endParaRPr lang="ko-KR" altLang="en-US" sz="1400" dirty="0"/>
          </a:p>
        </p:txBody>
      </p:sp>
      <p:sp>
        <p:nvSpPr>
          <p:cNvPr id="7" name="직사각형 6">
            <a:extLst>
              <a:ext uri="{FF2B5EF4-FFF2-40B4-BE49-F238E27FC236}">
                <a16:creationId xmlns:a16="http://schemas.microsoft.com/office/drawing/2014/main" id="{3A61EFB3-E81F-44D9-97A7-41612FAC10EA}"/>
              </a:ext>
            </a:extLst>
          </p:cNvPr>
          <p:cNvSpPr/>
          <p:nvPr/>
        </p:nvSpPr>
        <p:spPr>
          <a:xfrm>
            <a:off x="327799" y="1240683"/>
            <a:ext cx="4572000" cy="3970318"/>
          </a:xfrm>
          <a:prstGeom prst="rect">
            <a:avLst/>
          </a:prstGeom>
        </p:spPr>
        <p:txBody>
          <a:bodyPr>
            <a:spAutoFit/>
          </a:bodyPr>
          <a:lstStyle/>
          <a:p>
            <a:pPr>
              <a:buFont typeface="Arial" panose="020B0604020202020204" pitchFamily="34" charset="0"/>
              <a:buChar char="•"/>
            </a:pPr>
            <a:r>
              <a:rPr lang="en-US" altLang="ko-KR" sz="1200" b="1" u="sng" dirty="0">
                <a:latin typeface="-apple-system"/>
                <a:hlinkClick r:id="rId2">
                  <a:extLst>
                    <a:ext uri="{A12FA001-AC4F-418D-AE19-62706E023703}">
                      <ahyp:hlinkClr xmlns:ahyp="http://schemas.microsoft.com/office/drawing/2018/hyperlinkcolor" val="tx"/>
                    </a:ext>
                  </a:extLst>
                </a:hlinkClick>
              </a:rPr>
              <a:t>1.1. Linear Models</a:t>
            </a:r>
            <a:endParaRPr lang="en-US" altLang="ko-KR" sz="1200" b="1" dirty="0">
              <a:latin typeface="-apple-system"/>
            </a:endParaRPr>
          </a:p>
          <a:p>
            <a:pPr marL="742950" lvl="1" indent="-285750">
              <a:buFont typeface="Arial" panose="020B0604020202020204" pitchFamily="34" charset="0"/>
              <a:buChar char="•"/>
            </a:pPr>
            <a:r>
              <a:rPr lang="en-US" altLang="ko-KR" sz="1200" dirty="0">
                <a:latin typeface="-apple-system"/>
                <a:hlinkClick r:id="rId3">
                  <a:extLst>
                    <a:ext uri="{A12FA001-AC4F-418D-AE19-62706E023703}">
                      <ahyp:hlinkClr xmlns:ahyp="http://schemas.microsoft.com/office/drawing/2018/hyperlinkcolor" val="tx"/>
                    </a:ext>
                  </a:extLst>
                </a:hlinkClick>
              </a:rPr>
              <a:t>1.1.1. Ordinary Least Squares</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4">
                  <a:extLst>
                    <a:ext uri="{A12FA001-AC4F-418D-AE19-62706E023703}">
                      <ahyp:hlinkClr xmlns:ahyp="http://schemas.microsoft.com/office/drawing/2018/hyperlinkcolor" val="tx"/>
                    </a:ext>
                  </a:extLst>
                </a:hlinkClick>
              </a:rPr>
              <a:t>1.1.2. Ridge regression and classification</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5">
                  <a:extLst>
                    <a:ext uri="{A12FA001-AC4F-418D-AE19-62706E023703}">
                      <ahyp:hlinkClr xmlns:ahyp="http://schemas.microsoft.com/office/drawing/2018/hyperlinkcolor" val="tx"/>
                    </a:ext>
                  </a:extLst>
                </a:hlinkClick>
              </a:rPr>
              <a:t>1.1.3. Lasso</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6">
                  <a:extLst>
                    <a:ext uri="{A12FA001-AC4F-418D-AE19-62706E023703}">
                      <ahyp:hlinkClr xmlns:ahyp="http://schemas.microsoft.com/office/drawing/2018/hyperlinkcolor" val="tx"/>
                    </a:ext>
                  </a:extLst>
                </a:hlinkClick>
              </a:rPr>
              <a:t>1.1.4. Multi-task Lasso</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7">
                  <a:extLst>
                    <a:ext uri="{A12FA001-AC4F-418D-AE19-62706E023703}">
                      <ahyp:hlinkClr xmlns:ahyp="http://schemas.microsoft.com/office/drawing/2018/hyperlinkcolor" val="tx"/>
                    </a:ext>
                  </a:extLst>
                </a:hlinkClick>
              </a:rPr>
              <a:t>1.1.5. Elastic-Net</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8">
                  <a:extLst>
                    <a:ext uri="{A12FA001-AC4F-418D-AE19-62706E023703}">
                      <ahyp:hlinkClr xmlns:ahyp="http://schemas.microsoft.com/office/drawing/2018/hyperlinkcolor" val="tx"/>
                    </a:ext>
                  </a:extLst>
                </a:hlinkClick>
              </a:rPr>
              <a:t>1.1.6. Multi-task Elastic-Net</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9">
                  <a:extLst>
                    <a:ext uri="{A12FA001-AC4F-418D-AE19-62706E023703}">
                      <ahyp:hlinkClr xmlns:ahyp="http://schemas.microsoft.com/office/drawing/2018/hyperlinkcolor" val="tx"/>
                    </a:ext>
                  </a:extLst>
                </a:hlinkClick>
              </a:rPr>
              <a:t>1.1.7. Least Angle Regression</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10">
                  <a:extLst>
                    <a:ext uri="{A12FA001-AC4F-418D-AE19-62706E023703}">
                      <ahyp:hlinkClr xmlns:ahyp="http://schemas.microsoft.com/office/drawing/2018/hyperlinkcolor" val="tx"/>
                    </a:ext>
                  </a:extLst>
                </a:hlinkClick>
              </a:rPr>
              <a:t>1.1.8. LARS Lasso</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11">
                  <a:extLst>
                    <a:ext uri="{A12FA001-AC4F-418D-AE19-62706E023703}">
                      <ahyp:hlinkClr xmlns:ahyp="http://schemas.microsoft.com/office/drawing/2018/hyperlinkcolor" val="tx"/>
                    </a:ext>
                  </a:extLst>
                </a:hlinkClick>
              </a:rPr>
              <a:t>1.1.9. Orthogonal Matching Pursuit (OMP)</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12">
                  <a:extLst>
                    <a:ext uri="{A12FA001-AC4F-418D-AE19-62706E023703}">
                      <ahyp:hlinkClr xmlns:ahyp="http://schemas.microsoft.com/office/drawing/2018/hyperlinkcolor" val="tx"/>
                    </a:ext>
                  </a:extLst>
                </a:hlinkClick>
              </a:rPr>
              <a:t>1.1.10. Bayesian Regression</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13">
                  <a:extLst>
                    <a:ext uri="{A12FA001-AC4F-418D-AE19-62706E023703}">
                      <ahyp:hlinkClr xmlns:ahyp="http://schemas.microsoft.com/office/drawing/2018/hyperlinkcolor" val="tx"/>
                    </a:ext>
                  </a:extLst>
                </a:hlinkClick>
              </a:rPr>
              <a:t>1.1.11. Logistic regression</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14">
                  <a:extLst>
                    <a:ext uri="{A12FA001-AC4F-418D-AE19-62706E023703}">
                      <ahyp:hlinkClr xmlns:ahyp="http://schemas.microsoft.com/office/drawing/2018/hyperlinkcolor" val="tx"/>
                    </a:ext>
                  </a:extLst>
                </a:hlinkClick>
              </a:rPr>
              <a:t>1.1.12. Generalized Linear Regression</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15">
                  <a:extLst>
                    <a:ext uri="{A12FA001-AC4F-418D-AE19-62706E023703}">
                      <ahyp:hlinkClr xmlns:ahyp="http://schemas.microsoft.com/office/drawing/2018/hyperlinkcolor" val="tx"/>
                    </a:ext>
                  </a:extLst>
                </a:hlinkClick>
              </a:rPr>
              <a:t>1.1.13. Stochastic Gradient Descent - SGD</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16">
                  <a:extLst>
                    <a:ext uri="{A12FA001-AC4F-418D-AE19-62706E023703}">
                      <ahyp:hlinkClr xmlns:ahyp="http://schemas.microsoft.com/office/drawing/2018/hyperlinkcolor" val="tx"/>
                    </a:ext>
                  </a:extLst>
                </a:hlinkClick>
              </a:rPr>
              <a:t>1.1.14. Perceptron</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17">
                  <a:extLst>
                    <a:ext uri="{A12FA001-AC4F-418D-AE19-62706E023703}">
                      <ahyp:hlinkClr xmlns:ahyp="http://schemas.microsoft.com/office/drawing/2018/hyperlinkcolor" val="tx"/>
                    </a:ext>
                  </a:extLst>
                </a:hlinkClick>
              </a:rPr>
              <a:t>1.1.15. Passive Aggressive Algorithms</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18">
                  <a:extLst>
                    <a:ext uri="{A12FA001-AC4F-418D-AE19-62706E023703}">
                      <ahyp:hlinkClr xmlns:ahyp="http://schemas.microsoft.com/office/drawing/2018/hyperlinkcolor" val="tx"/>
                    </a:ext>
                  </a:extLst>
                </a:hlinkClick>
              </a:rPr>
              <a:t>1.1.16. Robustness regression: outliers and modeling errors</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19">
                  <a:extLst>
                    <a:ext uri="{A12FA001-AC4F-418D-AE19-62706E023703}">
                      <ahyp:hlinkClr xmlns:ahyp="http://schemas.microsoft.com/office/drawing/2018/hyperlinkcolor" val="tx"/>
                    </a:ext>
                  </a:extLst>
                </a:hlinkClick>
              </a:rPr>
              <a:t>1.1.17. Quantile Regression</a:t>
            </a:r>
            <a:endParaRPr lang="en-US" altLang="ko-KR" sz="1200" dirty="0">
              <a:latin typeface="-apple-system"/>
            </a:endParaRPr>
          </a:p>
          <a:p>
            <a:pPr marL="742950" lvl="1" indent="-285750">
              <a:buFont typeface="Arial" panose="020B0604020202020204" pitchFamily="34" charset="0"/>
              <a:buChar char="•"/>
            </a:pPr>
            <a:r>
              <a:rPr lang="en-US" altLang="ko-KR" sz="1200" dirty="0">
                <a:latin typeface="-apple-system"/>
                <a:hlinkClick r:id="rId20">
                  <a:extLst>
                    <a:ext uri="{A12FA001-AC4F-418D-AE19-62706E023703}">
                      <ahyp:hlinkClr xmlns:ahyp="http://schemas.microsoft.com/office/drawing/2018/hyperlinkcolor" val="tx"/>
                    </a:ext>
                  </a:extLst>
                </a:hlinkClick>
              </a:rPr>
              <a:t>1.1.18. Polynomial regression: extending linear models with basis functions</a:t>
            </a:r>
            <a:endParaRPr lang="en-US" altLang="ko-KR" sz="1200" b="0" i="0" dirty="0">
              <a:effectLst/>
              <a:latin typeface="-apple-system"/>
            </a:endParaRPr>
          </a:p>
        </p:txBody>
      </p:sp>
      <p:sp>
        <p:nvSpPr>
          <p:cNvPr id="8" name="직사각형 7">
            <a:extLst>
              <a:ext uri="{FF2B5EF4-FFF2-40B4-BE49-F238E27FC236}">
                <a16:creationId xmlns:a16="http://schemas.microsoft.com/office/drawing/2014/main" id="{856F0FE3-ADE0-4C36-9947-A30F20BB1D6F}"/>
              </a:ext>
            </a:extLst>
          </p:cNvPr>
          <p:cNvSpPr/>
          <p:nvPr/>
        </p:nvSpPr>
        <p:spPr>
          <a:xfrm>
            <a:off x="683568" y="5269704"/>
            <a:ext cx="8280920" cy="307777"/>
          </a:xfrm>
          <a:prstGeom prst="rect">
            <a:avLst/>
          </a:prstGeom>
        </p:spPr>
        <p:txBody>
          <a:bodyPr wrap="square">
            <a:spAutoFit/>
          </a:bodyPr>
          <a:lstStyle/>
          <a:p>
            <a:r>
              <a:rPr lang="en-US" altLang="ko-KR" sz="1400" dirty="0"/>
              <a:t>https://www.statsmodels.org/devel/generated/statsmodels.discrete.discrete_model.Logit.html</a:t>
            </a:r>
            <a:endParaRPr lang="ko-KR" altLang="en-US" sz="1400" dirty="0"/>
          </a:p>
        </p:txBody>
      </p:sp>
    </p:spTree>
    <p:extLst>
      <p:ext uri="{BB962C8B-B14F-4D97-AF65-F5344CB8AC3E}">
        <p14:creationId xmlns:p14="http://schemas.microsoft.com/office/powerpoint/2010/main" val="23897350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8A132715-A51E-4666-97A3-C5B75450D08B}"/>
              </a:ext>
            </a:extLst>
          </p:cNvPr>
          <p:cNvSpPr/>
          <p:nvPr/>
        </p:nvSpPr>
        <p:spPr>
          <a:xfrm>
            <a:off x="619889" y="2060848"/>
            <a:ext cx="7056784" cy="2907014"/>
          </a:xfrm>
          <a:prstGeom prst="rect">
            <a:avLst/>
          </a:prstGeom>
          <a:ln w="28575">
            <a:solidFill>
              <a:schemeClr val="accent1"/>
            </a:solidFill>
          </a:ln>
        </p:spPr>
        <p:txBody>
          <a:bodyPr wrap="square">
            <a:spAutoFit/>
          </a:bodyPr>
          <a:lstStyle/>
          <a:p>
            <a:pPr fontAlgn="base"/>
            <a:r>
              <a:rPr lang="en-US" altLang="ko-KR" dirty="0"/>
              <a:t>1. </a:t>
            </a:r>
            <a:r>
              <a:rPr lang="ko-KR" altLang="en-US" dirty="0"/>
              <a:t>분산분석</a:t>
            </a:r>
            <a:r>
              <a:rPr lang="en-US" altLang="ko-KR" dirty="0"/>
              <a:t>(analysis of variance</a:t>
            </a:r>
            <a:r>
              <a:rPr lang="ko-KR" altLang="en-US" dirty="0"/>
              <a:t>：</a:t>
            </a:r>
            <a:r>
              <a:rPr lang="en-US" altLang="ko-KR" dirty="0"/>
              <a:t>ANOVA)</a:t>
            </a:r>
            <a:endParaRPr lang="ko-KR" altLang="en-US" dirty="0"/>
          </a:p>
          <a:p>
            <a:pPr fontAlgn="base"/>
            <a:r>
              <a:rPr lang="ko-KR" altLang="en-US" dirty="0"/>
              <a:t>분산분석 이해</a:t>
            </a:r>
          </a:p>
          <a:p>
            <a:pPr fontAlgn="base"/>
            <a:r>
              <a:rPr lang="ko-KR" altLang="en-US" dirty="0"/>
              <a:t>일원분류분산분석</a:t>
            </a:r>
          </a:p>
          <a:p>
            <a:pPr fontAlgn="base"/>
            <a:r>
              <a:rPr lang="ko-KR" altLang="en-US" dirty="0"/>
              <a:t>이원분류분산분석</a:t>
            </a:r>
            <a:endParaRPr lang="en-US" altLang="ko-KR" dirty="0"/>
          </a:p>
          <a:p>
            <a:pPr fontAlgn="base"/>
            <a:endParaRPr lang="en-US" altLang="ko-KR" dirty="0"/>
          </a:p>
          <a:p>
            <a:pPr fontAlgn="base"/>
            <a:r>
              <a:rPr lang="en-US" altLang="ko-KR" dirty="0"/>
              <a:t>2. </a:t>
            </a:r>
            <a:r>
              <a:rPr lang="ko-KR" altLang="en-US" dirty="0"/>
              <a:t>판별분석</a:t>
            </a:r>
            <a:r>
              <a:rPr lang="en-US" altLang="ko-KR" dirty="0"/>
              <a:t>(discriminant analysis)</a:t>
            </a:r>
          </a:p>
          <a:p>
            <a:pPr fontAlgn="base"/>
            <a:endParaRPr lang="en-US" altLang="ko-KR" dirty="0"/>
          </a:p>
          <a:p>
            <a:pPr fontAlgn="base"/>
            <a:r>
              <a:rPr lang="en-US" altLang="ko-KR" dirty="0"/>
              <a:t>3. </a:t>
            </a:r>
            <a:r>
              <a:rPr lang="ko-KR" altLang="en-US" dirty="0"/>
              <a:t>교차분석 </a:t>
            </a:r>
            <a:r>
              <a:rPr lang="en-US" altLang="ko-KR" dirty="0"/>
              <a:t>(</a:t>
            </a:r>
            <a:r>
              <a:rPr lang="ko-KR" altLang="en-US" dirty="0" err="1"/>
              <a:t>카이제곱</a:t>
            </a:r>
            <a:r>
              <a:rPr lang="ko-KR" altLang="en-US" dirty="0"/>
              <a:t> 검정</a:t>
            </a:r>
            <a:r>
              <a:rPr lang="en-US" altLang="ko-KR" dirty="0"/>
              <a:t>)</a:t>
            </a:r>
            <a:endParaRPr lang="ko-KR" altLang="en-US" dirty="0"/>
          </a:p>
          <a:p>
            <a:pPr fontAlgn="base"/>
            <a:endParaRPr lang="ko-KR" altLang="en-US" dirty="0"/>
          </a:p>
          <a:p>
            <a:pPr fontAlgn="base">
              <a:lnSpc>
                <a:spcPct val="150000"/>
              </a:lnSpc>
            </a:pPr>
            <a:endParaRPr lang="ko-KR" altLang="en-US" sz="1600" kern="0" dirty="0">
              <a:solidFill>
                <a:srgbClr val="000000"/>
              </a:solidFill>
              <a:latin typeface="+mj-ea"/>
              <a:ea typeface="+mj-ea"/>
            </a:endParaRPr>
          </a:p>
        </p:txBody>
      </p:sp>
      <p:sp>
        <p:nvSpPr>
          <p:cNvPr id="2" name="바닥글 개체 틀 1">
            <a:extLst>
              <a:ext uri="{FF2B5EF4-FFF2-40B4-BE49-F238E27FC236}">
                <a16:creationId xmlns:a16="http://schemas.microsoft.com/office/drawing/2014/main" id="{E02511FB-49E7-4520-9591-A951524F03F2}"/>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082F7044-AAA7-43AE-8ECB-AAE92EDB98F2}"/>
              </a:ext>
            </a:extLst>
          </p:cNvPr>
          <p:cNvSpPr>
            <a:spLocks noGrp="1"/>
          </p:cNvSpPr>
          <p:nvPr>
            <p:ph type="sldNum" sz="quarter" idx="12"/>
          </p:nvPr>
        </p:nvSpPr>
        <p:spPr/>
        <p:txBody>
          <a:bodyPr/>
          <a:lstStyle/>
          <a:p>
            <a:fld id="{DE77BB65-F969-4654-BF30-45C70C1BE112}" type="slidenum">
              <a:rPr lang="ko-KR" altLang="en-US" smtClean="0"/>
              <a:pPr/>
              <a:t>151</a:t>
            </a:fld>
            <a:endParaRPr lang="ko-KR" altLang="en-US"/>
          </a:p>
        </p:txBody>
      </p:sp>
    </p:spTree>
    <p:extLst>
      <p:ext uri="{BB962C8B-B14F-4D97-AF65-F5344CB8AC3E}">
        <p14:creationId xmlns:p14="http://schemas.microsoft.com/office/powerpoint/2010/main" val="14518680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9B9A33A-410F-413E-A327-82615882BF90}"/>
              </a:ext>
            </a:extLst>
          </p:cNvPr>
          <p:cNvSpPr>
            <a:spLocks noGrp="1"/>
          </p:cNvSpPr>
          <p:nvPr>
            <p:ph type="sldNum" sz="quarter" idx="12"/>
          </p:nvPr>
        </p:nvSpPr>
        <p:spPr/>
        <p:txBody>
          <a:bodyPr/>
          <a:lstStyle/>
          <a:p>
            <a:fld id="{DE77BB65-F969-4654-BF30-45C70C1BE112}" type="slidenum">
              <a:rPr lang="ko-KR" altLang="en-US" smtClean="0"/>
              <a:pPr/>
              <a:t>152</a:t>
            </a:fld>
            <a:endParaRPr lang="ko-KR" altLang="en-US"/>
          </a:p>
        </p:txBody>
      </p:sp>
      <p:sp>
        <p:nvSpPr>
          <p:cNvPr id="7" name="직사각형 6">
            <a:extLst>
              <a:ext uri="{FF2B5EF4-FFF2-40B4-BE49-F238E27FC236}">
                <a16:creationId xmlns:a16="http://schemas.microsoft.com/office/drawing/2014/main" id="{37D74866-938A-4BBE-B692-5FBA55CFAE3E}"/>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p:sp>
        <p:nvSpPr>
          <p:cNvPr id="5" name="바닥글 개체 틀 4">
            <a:extLst>
              <a:ext uri="{FF2B5EF4-FFF2-40B4-BE49-F238E27FC236}">
                <a16:creationId xmlns:a16="http://schemas.microsoft.com/office/drawing/2014/main" id="{49B088DD-1EB6-4485-A57C-FFABC6851C08}"/>
              </a:ext>
            </a:extLst>
          </p:cNvPr>
          <p:cNvSpPr>
            <a:spLocks noGrp="1"/>
          </p:cNvSpPr>
          <p:nvPr>
            <p:ph type="ftr" sz="quarter" idx="11"/>
          </p:nvPr>
        </p:nvSpPr>
        <p:spPr/>
        <p:txBody>
          <a:bodyPr/>
          <a:lstStyle/>
          <a:p>
            <a:r>
              <a:rPr lang="en-US" altLang="ko-KR"/>
              <a:t>UBION PBL- FBA</a:t>
            </a:r>
            <a:endParaRPr lang="ko-KR" altLang="en-US"/>
          </a:p>
        </p:txBody>
      </p:sp>
      <p:sp>
        <p:nvSpPr>
          <p:cNvPr id="10" name="제목 1">
            <a:extLst>
              <a:ext uri="{FF2B5EF4-FFF2-40B4-BE49-F238E27FC236}">
                <a16:creationId xmlns:a16="http://schemas.microsoft.com/office/drawing/2014/main" id="{F01E9FCF-E107-47A6-97B2-DF1E1620EC17}"/>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9BE99A5C-8D7C-4F9F-A84C-508B3E70472F}"/>
                  </a:ext>
                </a:extLst>
              </p:cNvPr>
              <p:cNvSpPr/>
              <p:nvPr/>
            </p:nvSpPr>
            <p:spPr>
              <a:xfrm>
                <a:off x="577441" y="1991754"/>
                <a:ext cx="7704856" cy="2334165"/>
              </a:xfrm>
              <a:prstGeom prst="rect">
                <a:avLst/>
              </a:prstGeom>
              <a:ln>
                <a:solidFill>
                  <a:schemeClr val="tx2">
                    <a:lumMod val="60000"/>
                    <a:lumOff val="40000"/>
                  </a:schemeClr>
                </a:solidFill>
              </a:ln>
            </p:spPr>
            <p:txBody>
              <a:bodyPr wrap="square">
                <a:spAutoFit/>
              </a:bodyPr>
              <a:lstStyle/>
              <a:p>
                <a:pPr marL="361950" indent="-171450" algn="just" fontAlgn="base">
                  <a:lnSpc>
                    <a:spcPct val="150000"/>
                  </a:lnSpc>
                  <a:buFont typeface="Wingdings" panose="05000000000000000000" pitchFamily="2" charset="2"/>
                  <a:buChar char="§"/>
                </a:pPr>
                <a:r>
                  <a:rPr lang="en-US" altLang="ko-KR" sz="1100" dirty="0">
                    <a:solidFill>
                      <a:srgbClr val="202122"/>
                    </a:solidFill>
                    <a:latin typeface="Arial" panose="020B0604020202020204" pitchFamily="34" charset="0"/>
                  </a:rPr>
                  <a:t>3</a:t>
                </a:r>
                <a:r>
                  <a:rPr lang="ko-KR" altLang="en-US" sz="1100" dirty="0">
                    <a:solidFill>
                      <a:srgbClr val="202122"/>
                    </a:solidFill>
                    <a:latin typeface="Arial" panose="020B0604020202020204" pitchFamily="34" charset="0"/>
                  </a:rPr>
                  <a:t>개 이상 다수의 집단 </a:t>
                </a:r>
                <a:r>
                  <a:rPr lang="en-US" altLang="ko-KR" sz="1100" dirty="0">
                    <a:solidFill>
                      <a:srgbClr val="202122"/>
                    </a:solidFill>
                    <a:latin typeface="Arial" panose="020B0604020202020204" pitchFamily="34" charset="0"/>
                  </a:rPr>
                  <a:t>( 3</a:t>
                </a:r>
                <a:r>
                  <a:rPr lang="ko-KR" altLang="en-US" sz="1100" dirty="0">
                    <a:solidFill>
                      <a:srgbClr val="202122"/>
                    </a:solidFill>
                    <a:latin typeface="Arial" panose="020B0604020202020204" pitchFamily="34" charset="0"/>
                  </a:rPr>
                  <a:t>분위 범주 이상 </a:t>
                </a:r>
                <a:r>
                  <a:rPr lang="en-US" altLang="ko-KR" sz="1100" dirty="0">
                    <a:solidFill>
                      <a:srgbClr val="202122"/>
                    </a:solidFill>
                    <a:latin typeface="Arial" panose="020B0604020202020204" pitchFamily="34" charset="0"/>
                  </a:rPr>
                  <a:t>)</a:t>
                </a:r>
                <a:r>
                  <a:rPr lang="ko-KR" altLang="en-US" sz="1100" dirty="0">
                    <a:solidFill>
                      <a:srgbClr val="202122"/>
                    </a:solidFill>
                    <a:latin typeface="Arial" panose="020B0604020202020204" pitchFamily="34" charset="0"/>
                  </a:rPr>
                  <a:t>을 </a:t>
                </a:r>
                <a:r>
                  <a:rPr lang="ko-KR" altLang="en-US" sz="1100" u="sng" dirty="0">
                    <a:solidFill>
                      <a:srgbClr val="202122"/>
                    </a:solidFill>
                    <a:latin typeface="Arial" panose="020B0604020202020204" pitchFamily="34" charset="0"/>
                  </a:rPr>
                  <a:t>평균에서 분산 값을 비교하는데 사용되는 분석  </a:t>
                </a:r>
                <a:r>
                  <a:rPr lang="en-US" altLang="ko-KR" sz="1100" u="sng" dirty="0">
                    <a:solidFill>
                      <a:srgbClr val="202122"/>
                    </a:solidFill>
                    <a:latin typeface="Arial" panose="020B0604020202020204" pitchFamily="34" charset="0"/>
                  </a:rPr>
                  <a:t>(</a:t>
                </a:r>
                <a:r>
                  <a:rPr lang="en-US" altLang="ko-KR" sz="1100" dirty="0"/>
                  <a:t>variance ratio)</a:t>
                </a:r>
                <a:endParaRPr lang="en-US" altLang="ko-KR" sz="1100" u="sng" dirty="0">
                  <a:solidFill>
                    <a:srgbClr val="202122"/>
                  </a:solidFill>
                  <a:latin typeface="Arial" panose="020B0604020202020204" pitchFamily="34" charset="0"/>
                </a:endParaRPr>
              </a:p>
              <a:p>
                <a:pPr marL="361950" indent="-171450" algn="just" fontAlgn="base">
                  <a:lnSpc>
                    <a:spcPct val="150000"/>
                  </a:lnSpc>
                  <a:buFont typeface="Wingdings" panose="05000000000000000000" pitchFamily="2" charset="2"/>
                  <a:buChar char="§"/>
                </a:pPr>
                <a:r>
                  <a:rPr lang="en-US" altLang="ko-KR" sz="1100" dirty="0">
                    <a:latin typeface="Arial" panose="020B0604020202020204" pitchFamily="34" charset="0"/>
                    <a:hlinkClick r:id="rId2" tooltip="F분포">
                      <a:extLst>
                        <a:ext uri="{A12FA001-AC4F-418D-AE19-62706E023703}">
                          <ahyp:hlinkClr xmlns:ahyp="http://schemas.microsoft.com/office/drawing/2018/hyperlinkcolor" val="tx"/>
                        </a:ext>
                      </a:extLst>
                    </a:hlinkClick>
                  </a:rPr>
                  <a:t>F</a:t>
                </a:r>
                <a:r>
                  <a:rPr lang="ko-KR" altLang="en-US" sz="1100" dirty="0">
                    <a:latin typeface="Arial" panose="020B0604020202020204" pitchFamily="34" charset="0"/>
                    <a:hlinkClick r:id="rId2" tooltip="F분포">
                      <a:extLst>
                        <a:ext uri="{A12FA001-AC4F-418D-AE19-62706E023703}">
                          <ahyp:hlinkClr xmlns:ahyp="http://schemas.microsoft.com/office/drawing/2018/hyperlinkcolor" val="tx"/>
                        </a:ext>
                      </a:extLst>
                    </a:hlinkClick>
                  </a:rPr>
                  <a:t>분포</a:t>
                </a:r>
                <a:r>
                  <a:rPr lang="ko-KR" altLang="en-US" sz="1100" dirty="0">
                    <a:latin typeface="Arial" panose="020B0604020202020204" pitchFamily="34" charset="0"/>
                  </a:rPr>
                  <a:t> 이용 </a:t>
                </a:r>
                <a:r>
                  <a:rPr lang="en-US" altLang="ko-KR" sz="1100" dirty="0">
                    <a:latin typeface="Arial" panose="020B0604020202020204" pitchFamily="34" charset="0"/>
                  </a:rPr>
                  <a:t> (F-value) F</a:t>
                </a:r>
                <a:r>
                  <a:rPr lang="ko-KR" altLang="en-US" sz="1100" dirty="0">
                    <a:latin typeface="Arial" panose="020B0604020202020204" pitchFamily="34" charset="0"/>
                    <a:hlinkClick r:id="rId3" tooltip="가설검정">
                      <a:extLst>
                        <a:ext uri="{A12FA001-AC4F-418D-AE19-62706E023703}">
                          <ahyp:hlinkClr xmlns:ahyp="http://schemas.microsoft.com/office/drawing/2018/hyperlinkcolor" val="tx"/>
                        </a:ext>
                      </a:extLst>
                    </a:hlinkClick>
                  </a:rPr>
                  <a:t>검정</a:t>
                </a:r>
                <a:r>
                  <a:rPr lang="ko-KR" altLang="en-US" sz="1100" dirty="0">
                    <a:latin typeface="Arial" panose="020B0604020202020204" pitchFamily="34" charset="0"/>
                  </a:rPr>
                  <a:t> </a:t>
                </a:r>
                <a:endParaRPr lang="en-US" altLang="ko-KR" sz="1100" dirty="0">
                  <a:latin typeface="Arial" panose="020B0604020202020204" pitchFamily="34" charset="0"/>
                </a:endParaRPr>
              </a:p>
              <a:p>
                <a:pPr marL="361950" indent="-171450" algn="just" fontAlgn="base">
                  <a:lnSpc>
                    <a:spcPct val="150000"/>
                  </a:lnSpc>
                  <a:buFont typeface="Wingdings" panose="05000000000000000000" pitchFamily="2" charset="2"/>
                  <a:buChar char="§"/>
                </a:pPr>
                <a:r>
                  <a:rPr lang="ko-KR" altLang="en-US" sz="1100" kern="0" dirty="0">
                    <a:ea typeface="맑은 고딕" panose="020B0503020000020004" pitchFamily="50" charset="-127"/>
                  </a:rPr>
                  <a:t>모집단이 두 개일 때라면  표준정규분포나 </a:t>
                </a:r>
                <a:r>
                  <a:rPr lang="en-US" altLang="ko-KR" sz="1100" kern="0" dirty="0">
                    <a:latin typeface="맑은 고딕" panose="020B0503020000020004" pitchFamily="50" charset="-127"/>
                  </a:rPr>
                  <a:t>t</a:t>
                </a:r>
                <a:r>
                  <a:rPr lang="ko-KR" altLang="en-US" sz="1100" kern="0" dirty="0">
                    <a:ea typeface="맑은 고딕" panose="020B0503020000020004" pitchFamily="50" charset="-127"/>
                  </a:rPr>
                  <a:t>분포를 이용하여 모평균의 차이를 분석</a:t>
                </a:r>
                <a:r>
                  <a:rPr lang="en-US" altLang="ko-KR" sz="1100" kern="0" dirty="0">
                    <a:latin typeface="맑은 고딕" panose="020B0503020000020004" pitchFamily="50" charset="-127"/>
                  </a:rPr>
                  <a:t> </a:t>
                </a:r>
                <a:endParaRPr lang="ko-KR" altLang="en-US" sz="1100" kern="0" dirty="0"/>
              </a:p>
              <a:p>
                <a:pPr marL="361950" indent="-171450" algn="just" fontAlgn="base">
                  <a:lnSpc>
                    <a:spcPct val="150000"/>
                  </a:lnSpc>
                  <a:buFont typeface="Wingdings" panose="05000000000000000000" pitchFamily="2" charset="2"/>
                  <a:buChar char="§"/>
                </a:pPr>
                <a:r>
                  <a:rPr lang="ko-KR" altLang="en-US" sz="1100" kern="0" dirty="0">
                    <a:ea typeface="맑은 고딕" panose="020B0503020000020004" pitchFamily="50" charset="-127"/>
                  </a:rPr>
                  <a:t>비교 대상이 되는 모집단이 세 개 이상이 되는 경우에는 두 모집단을 각각 비교하는 것이 아니라</a:t>
                </a:r>
                <a:r>
                  <a:rPr lang="en-US" altLang="ko-KR" sz="1100" kern="0" dirty="0">
                    <a:latin typeface="맑은 고딕" panose="020B0503020000020004" pitchFamily="50" charset="-127"/>
                  </a:rPr>
                  <a:t>(</a:t>
                </a:r>
                <a:r>
                  <a:rPr lang="ko-KR" altLang="en-US" sz="1100" kern="0" dirty="0">
                    <a:ea typeface="맑은 고딕" panose="020B0503020000020004" pitchFamily="50" charset="-127"/>
                  </a:rPr>
                  <a:t>이 경우 세 번의 서로 다른 </a:t>
                </a:r>
                <a:r>
                  <a:rPr lang="en-US" altLang="ko-KR" sz="1100" kern="0" dirty="0">
                    <a:latin typeface="맑은 고딕" panose="020B0503020000020004" pitchFamily="50" charset="-127"/>
                  </a:rPr>
                  <a:t>Z</a:t>
                </a:r>
                <a:r>
                  <a:rPr lang="ko-KR" altLang="en-US" sz="1100" kern="0" dirty="0">
                    <a:ea typeface="맑은 고딕" panose="020B0503020000020004" pitchFamily="50" charset="-127"/>
                  </a:rPr>
                  <a:t>검정이나 </a:t>
                </a:r>
                <a:r>
                  <a:rPr lang="en-US" altLang="ko-KR" sz="1100" kern="0" dirty="0">
                    <a:latin typeface="맑은 고딕" panose="020B0503020000020004" pitchFamily="50" charset="-127"/>
                  </a:rPr>
                  <a:t>t</a:t>
                </a:r>
                <a:r>
                  <a:rPr lang="ko-KR" altLang="en-US" sz="1100" kern="0" dirty="0">
                    <a:ea typeface="맑은 고딕" panose="020B0503020000020004" pitchFamily="50" charset="-127"/>
                  </a:rPr>
                  <a:t>검정을 사용하게 된다</a:t>
                </a:r>
                <a:r>
                  <a:rPr lang="en-US" altLang="ko-KR" sz="1100" kern="0" dirty="0">
                    <a:latin typeface="맑은 고딕" panose="020B0503020000020004" pitchFamily="50" charset="-127"/>
                  </a:rPr>
                  <a:t>.) </a:t>
                </a:r>
                <a:r>
                  <a:rPr lang="ko-KR" altLang="en-US" sz="1100" kern="0" dirty="0">
                    <a:ea typeface="맑은 고딕" panose="020B0503020000020004" pitchFamily="50" charset="-127"/>
                  </a:rPr>
                  <a:t>한 번에 세 개의 모집단을 비교할 필요가 있다</a:t>
                </a:r>
                <a:r>
                  <a:rPr lang="en-US" altLang="ko-KR" sz="1100" kern="0" dirty="0">
                    <a:latin typeface="맑은 고딕" panose="020B0503020000020004" pitchFamily="50" charset="-127"/>
                  </a:rPr>
                  <a:t>. </a:t>
                </a:r>
              </a:p>
              <a:p>
                <a:pPr marL="361950" indent="-171450" algn="just" fontAlgn="base">
                  <a:lnSpc>
                    <a:spcPct val="150000"/>
                  </a:lnSpc>
                  <a:buFont typeface="Wingdings" panose="05000000000000000000" pitchFamily="2" charset="2"/>
                  <a:buChar char="§"/>
                </a:pPr>
                <a:r>
                  <a:rPr lang="ko-KR" altLang="en-US" sz="1100" kern="0" dirty="0">
                    <a:latin typeface="맑은 고딕" panose="020B0503020000020004" pitchFamily="50" charset="-127"/>
                    <a:ea typeface="맑은 고딕" panose="020B0503020000020004" pitchFamily="50" charset="-127"/>
                  </a:rPr>
                  <a:t>이 경우</a:t>
                </a:r>
                <a:r>
                  <a:rPr lang="ko-KR" altLang="en-US" sz="1100" kern="0" dirty="0">
                    <a:ea typeface="맑은 고딕" panose="020B0503020000020004" pitchFamily="50" charset="-127"/>
                  </a:rPr>
                  <a:t> 분석을 수행하는 것이 분산분석</a:t>
                </a:r>
                <a:r>
                  <a:rPr lang="en-US" altLang="ko-KR" sz="1100" kern="0" dirty="0">
                    <a:ea typeface="맑은 고딕" panose="020B0503020000020004" pitchFamily="50" charset="-127"/>
                  </a:rPr>
                  <a:t>(ANOVA)</a:t>
                </a:r>
                <a:r>
                  <a:rPr lang="en-US" altLang="ko-KR" sz="1100" kern="0" dirty="0">
                    <a:ea typeface="맑은 고딕" panose="020B0503020000020004" pitchFamily="50" charset="-127"/>
                    <a:sym typeface="Wingdings" panose="05000000000000000000" pitchFamily="2" charset="2"/>
                  </a:rPr>
                  <a:t></a:t>
                </a:r>
                <a:r>
                  <a:rPr lang="en-US" altLang="ko-KR" sz="1100" kern="0" dirty="0">
                    <a:ea typeface="맑은 고딕" panose="020B0503020000020004" pitchFamily="50" charset="-127"/>
                  </a:rPr>
                  <a:t>   </a:t>
                </a:r>
                <a:r>
                  <a:rPr lang="en-US" altLang="ko-KR" sz="1100" b="1" dirty="0">
                    <a:hlinkClick r:id="rId2" tooltip="F분포">
                      <a:extLst>
                        <a:ext uri="{A12FA001-AC4F-418D-AE19-62706E023703}">
                          <ahyp:hlinkClr xmlns:ahyp="http://schemas.microsoft.com/office/drawing/2018/hyperlinkcolor" val="tx"/>
                        </a:ext>
                      </a:extLst>
                    </a:hlinkClick>
                  </a:rPr>
                  <a:t>F</a:t>
                </a:r>
                <a:r>
                  <a:rPr lang="ko-KR" altLang="en-US" sz="1100" b="1" dirty="0">
                    <a:hlinkClick r:id="rId2" tooltip="F분포">
                      <a:extLst>
                        <a:ext uri="{A12FA001-AC4F-418D-AE19-62706E023703}">
                          <ahyp:hlinkClr xmlns:ahyp="http://schemas.microsoft.com/office/drawing/2018/hyperlinkcolor" val="tx"/>
                        </a:ext>
                      </a:extLst>
                    </a:hlinkClick>
                  </a:rPr>
                  <a:t>분포</a:t>
                </a:r>
                <a:r>
                  <a:rPr lang="ko-KR" altLang="en-US" sz="1100" dirty="0"/>
                  <a:t>를 이용하여 </a:t>
                </a:r>
                <a:r>
                  <a:rPr lang="ko-KR" altLang="en-US" sz="1100" dirty="0">
                    <a:hlinkClick r:id="rId3" tooltip="가설검정">
                      <a:extLst>
                        <a:ext uri="{A12FA001-AC4F-418D-AE19-62706E023703}">
                          <ahyp:hlinkClr xmlns:ahyp="http://schemas.microsoft.com/office/drawing/2018/hyperlinkcolor" val="tx"/>
                        </a:ext>
                      </a:extLst>
                    </a:hlinkClick>
                  </a:rPr>
                  <a:t>가설검정</a:t>
                </a:r>
                <a:r>
                  <a:rPr lang="ko-KR" altLang="en-US" sz="1100" dirty="0"/>
                  <a:t>을 하는 방법</a:t>
                </a:r>
                <a:endParaRPr lang="en-US" altLang="ko-KR" sz="1100" dirty="0"/>
              </a:p>
              <a:p>
                <a:pPr marL="361950" indent="-171450" algn="just" fontAlgn="base">
                  <a:lnSpc>
                    <a:spcPct val="150000"/>
                  </a:lnSpc>
                  <a:buFont typeface="Wingdings" panose="05000000000000000000" pitchFamily="2" charset="2"/>
                  <a:buChar char="§"/>
                </a:pPr>
                <a:r>
                  <a:rPr lang="en-US" altLang="ko-KR" sz="1100" kern="0" dirty="0">
                    <a:solidFill>
                      <a:srgbClr val="000000"/>
                    </a:solidFill>
                    <a:ea typeface="맑은 고딕" panose="020B0503020000020004" pitchFamily="50" charset="-127"/>
                  </a:rPr>
                  <a:t>F </a:t>
                </a:r>
                <a:r>
                  <a:rPr lang="ko-KR" altLang="en-US" sz="1100" kern="0" dirty="0">
                    <a:solidFill>
                      <a:srgbClr val="000000"/>
                    </a:solidFill>
                    <a:ea typeface="맑은 고딕" panose="020B0503020000020004" pitchFamily="50" charset="-127"/>
                  </a:rPr>
                  <a:t>통계량 </a:t>
                </a:r>
                <a:r>
                  <a:rPr lang="en-US" altLang="ko-KR" sz="1100" kern="0" dirty="0">
                    <a:solidFill>
                      <a:srgbClr val="000000"/>
                    </a:solidFill>
                    <a:ea typeface="맑은 고딕" panose="020B0503020000020004" pitchFamily="50" charset="-127"/>
                  </a:rPr>
                  <a:t>( F-value)  = </a:t>
                </a:r>
                <a14:m>
                  <m:oMath xmlns:m="http://schemas.openxmlformats.org/officeDocument/2006/math">
                    <m:f>
                      <m:fPr>
                        <m:ctrlPr>
                          <a:rPr lang="en-US" altLang="ko-KR" sz="1100" i="1">
                            <a:solidFill>
                              <a:srgbClr val="202122"/>
                            </a:solidFill>
                            <a:latin typeface="Cambria Math" panose="02040503050406030204" pitchFamily="18" charset="0"/>
                          </a:rPr>
                        </m:ctrlPr>
                      </m:fPr>
                      <m:num>
                        <m:r>
                          <a:rPr lang="ko-KR" altLang="en-US" sz="1100" i="1">
                            <a:solidFill>
                              <a:srgbClr val="202122"/>
                            </a:solidFill>
                            <a:latin typeface="Cambria Math" panose="02040503050406030204" pitchFamily="18" charset="0"/>
                          </a:rPr>
                          <m:t>그룹간</m:t>
                        </m:r>
                        <m:r>
                          <a:rPr lang="en-US" altLang="ko-KR" sz="1100" i="1">
                            <a:solidFill>
                              <a:srgbClr val="202122"/>
                            </a:solidFill>
                            <a:latin typeface="Cambria Math" panose="02040503050406030204" pitchFamily="18" charset="0"/>
                          </a:rPr>
                          <m:t>  </m:t>
                        </m:r>
                        <m:r>
                          <a:rPr lang="ko-KR" altLang="en-US" sz="1100" i="1">
                            <a:solidFill>
                              <a:srgbClr val="202122"/>
                            </a:solidFill>
                            <a:latin typeface="Cambria Math" panose="02040503050406030204" pitchFamily="18" charset="0"/>
                          </a:rPr>
                          <m:t>변동</m:t>
                        </m:r>
                      </m:num>
                      <m:den>
                        <m:r>
                          <a:rPr lang="ko-KR" altLang="en-US" sz="1100" i="1">
                            <a:solidFill>
                              <a:srgbClr val="202122"/>
                            </a:solidFill>
                            <a:latin typeface="Cambria Math" panose="02040503050406030204" pitchFamily="18" charset="0"/>
                          </a:rPr>
                          <m:t>그룹내</m:t>
                        </m:r>
                        <m:r>
                          <a:rPr lang="en-US" altLang="ko-KR" sz="1100" i="1">
                            <a:solidFill>
                              <a:srgbClr val="202122"/>
                            </a:solidFill>
                            <a:latin typeface="Cambria Math" panose="02040503050406030204" pitchFamily="18" charset="0"/>
                          </a:rPr>
                          <m:t>  </m:t>
                        </m:r>
                        <m:r>
                          <a:rPr lang="ko-KR" altLang="en-US" sz="1100" i="1">
                            <a:solidFill>
                              <a:srgbClr val="202122"/>
                            </a:solidFill>
                            <a:latin typeface="Cambria Math" panose="02040503050406030204" pitchFamily="18" charset="0"/>
                          </a:rPr>
                          <m:t>변동</m:t>
                        </m:r>
                        <m:r>
                          <a:rPr lang="en-US" altLang="ko-KR" sz="1100" i="1">
                            <a:solidFill>
                              <a:srgbClr val="202122"/>
                            </a:solidFill>
                            <a:latin typeface="Cambria Math" panose="02040503050406030204" pitchFamily="18" charset="0"/>
                          </a:rPr>
                          <m:t> </m:t>
                        </m:r>
                      </m:den>
                    </m:f>
                  </m:oMath>
                </a14:m>
                <a:r>
                  <a:rPr lang="ko-KR" altLang="en-US" sz="1100" dirty="0"/>
                  <a:t> </a:t>
                </a:r>
                <a:r>
                  <a:rPr lang="en-US" altLang="ko-KR" sz="1100" dirty="0"/>
                  <a:t>= </a:t>
                </a:r>
                <a14:m>
                  <m:oMath xmlns:m="http://schemas.openxmlformats.org/officeDocument/2006/math">
                    <m:f>
                      <m:fPr>
                        <m:ctrlPr>
                          <a:rPr lang="en-US" altLang="ko-KR" sz="1100" i="1">
                            <a:latin typeface="Cambria Math" panose="02040503050406030204" pitchFamily="18" charset="0"/>
                          </a:rPr>
                        </m:ctrlPr>
                      </m:fPr>
                      <m:num>
                        <m:r>
                          <a:rPr lang="en-US" altLang="ko-KR" sz="1100" i="1">
                            <a:latin typeface="Cambria Math" panose="02040503050406030204" pitchFamily="18" charset="0"/>
                          </a:rPr>
                          <m:t>𝐵𝑒𝑡𝑤𝑒𝑒𝑛</m:t>
                        </m:r>
                        <m:r>
                          <a:rPr lang="en-US" altLang="ko-KR" sz="1100" i="1">
                            <a:latin typeface="Cambria Math" panose="02040503050406030204" pitchFamily="18" charset="0"/>
                          </a:rPr>
                          <m:t>  </m:t>
                        </m:r>
                        <m:r>
                          <a:rPr lang="en-US" altLang="ko-KR" sz="1100" i="1">
                            <a:latin typeface="Cambria Math" panose="02040503050406030204" pitchFamily="18" charset="0"/>
                          </a:rPr>
                          <m:t>𝑣𝑎𝑟𝑖𝑎𝑛𝑐𝑒</m:t>
                        </m:r>
                      </m:num>
                      <m:den>
                        <m:r>
                          <a:rPr lang="en-US" altLang="ko-KR" sz="1100" i="1">
                            <a:latin typeface="Cambria Math" panose="02040503050406030204" pitchFamily="18" charset="0"/>
                          </a:rPr>
                          <m:t>𝑊𝑖𝑡h𝑖𝑛</m:t>
                        </m:r>
                        <m:r>
                          <a:rPr lang="en-US" altLang="ko-KR" sz="1100" i="1">
                            <a:latin typeface="Cambria Math" panose="02040503050406030204" pitchFamily="18" charset="0"/>
                          </a:rPr>
                          <m:t>  </m:t>
                        </m:r>
                        <m:r>
                          <a:rPr lang="en-US" altLang="ko-KR" sz="1100" i="1">
                            <a:latin typeface="Cambria Math" panose="02040503050406030204" pitchFamily="18" charset="0"/>
                          </a:rPr>
                          <m:t>𝑣𝑎𝑟𝑖𝑎𝑛𝑐𝑒</m:t>
                        </m:r>
                      </m:den>
                    </m:f>
                  </m:oMath>
                </a14:m>
                <a:endParaRPr lang="en-US" altLang="ko-KR" sz="1100" kern="0" dirty="0">
                  <a:solidFill>
                    <a:srgbClr val="000000"/>
                  </a:solidFill>
                  <a:ea typeface="맑은 고딕" panose="020B0503020000020004" pitchFamily="50" charset="-127"/>
                </a:endParaRPr>
              </a:p>
              <a:p>
                <a:pPr marL="361950" indent="-171450" algn="just" fontAlgn="base">
                  <a:lnSpc>
                    <a:spcPct val="150000"/>
                  </a:lnSpc>
                  <a:buFont typeface="Wingdings" panose="05000000000000000000" pitchFamily="2" charset="2"/>
                  <a:buChar char="§"/>
                </a:pPr>
                <a:r>
                  <a:rPr lang="ko-KR" altLang="en-US" sz="1100" kern="0" dirty="0">
                    <a:solidFill>
                      <a:srgbClr val="000000"/>
                    </a:solidFill>
                    <a:ea typeface="맑은 고딕" panose="020B0503020000020004" pitchFamily="50" charset="-127"/>
                  </a:rPr>
                  <a:t>분산분석을 </a:t>
                </a:r>
                <a:r>
                  <a:rPr lang="ko-KR" altLang="en-US" sz="1100" kern="0" dirty="0" err="1">
                    <a:solidFill>
                      <a:srgbClr val="000000"/>
                    </a:solidFill>
                    <a:ea typeface="맑은 고딕" panose="020B0503020000020004" pitchFamily="50" charset="-127"/>
                  </a:rPr>
                  <a:t>변량분석이라고도</a:t>
                </a:r>
                <a:r>
                  <a:rPr lang="ko-KR" altLang="en-US" sz="1100" kern="0" dirty="0">
                    <a:solidFill>
                      <a:srgbClr val="000000"/>
                    </a:solidFill>
                    <a:ea typeface="맑은 고딕" panose="020B0503020000020004" pitchFamily="50" charset="-127"/>
                  </a:rPr>
                  <a:t> 함</a:t>
                </a:r>
                <a:r>
                  <a:rPr lang="en-US" altLang="ko-KR" sz="1100" kern="0" dirty="0">
                    <a:solidFill>
                      <a:srgbClr val="000000"/>
                    </a:solidFill>
                    <a:ea typeface="맑은 고딕" panose="020B0503020000020004" pitchFamily="50" charset="-127"/>
                  </a:rPr>
                  <a:t>.</a:t>
                </a:r>
              </a:p>
            </p:txBody>
          </p:sp>
        </mc:Choice>
        <mc:Fallback xmlns="">
          <p:sp>
            <p:nvSpPr>
              <p:cNvPr id="3" name="직사각형 2">
                <a:extLst>
                  <a:ext uri="{FF2B5EF4-FFF2-40B4-BE49-F238E27FC236}">
                    <a16:creationId xmlns:a16="http://schemas.microsoft.com/office/drawing/2014/main" id="{9BE99A5C-8D7C-4F9F-A84C-508B3E70472F}"/>
                  </a:ext>
                </a:extLst>
              </p:cNvPr>
              <p:cNvSpPr>
                <a:spLocks noRot="1" noChangeAspect="1" noMove="1" noResize="1" noEditPoints="1" noAdjustHandles="1" noChangeArrowheads="1" noChangeShapeType="1" noTextEdit="1"/>
              </p:cNvSpPr>
              <p:nvPr/>
            </p:nvSpPr>
            <p:spPr>
              <a:xfrm>
                <a:off x="577441" y="1991754"/>
                <a:ext cx="7704856" cy="2334165"/>
              </a:xfrm>
              <a:prstGeom prst="rect">
                <a:avLst/>
              </a:prstGeom>
              <a:blipFill>
                <a:blip r:embed="rId4"/>
                <a:stretch>
                  <a:fillRect b="-779"/>
                </a:stretch>
              </a:blipFill>
              <a:ln>
                <a:solidFill>
                  <a:schemeClr val="tx2">
                    <a:lumMod val="60000"/>
                    <a:lumOff val="40000"/>
                  </a:schemeClr>
                </a:solidFill>
              </a:ln>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E452A22E-1618-4695-96F7-D4F12580B683}"/>
              </a:ext>
            </a:extLst>
          </p:cNvPr>
          <p:cNvSpPr/>
          <p:nvPr/>
        </p:nvSpPr>
        <p:spPr>
          <a:xfrm>
            <a:off x="395536" y="995390"/>
            <a:ext cx="4448087" cy="376065"/>
          </a:xfrm>
          <a:prstGeom prst="rect">
            <a:avLst/>
          </a:prstGeom>
          <a:ln>
            <a:solidFill>
              <a:schemeClr val="tx2">
                <a:lumMod val="60000"/>
                <a:lumOff val="40000"/>
              </a:schemeClr>
            </a:solidFill>
          </a:ln>
        </p:spPr>
        <p:txBody>
          <a:bodyPr wrap="square">
            <a:spAutoFit/>
          </a:bodyPr>
          <a:lstStyle/>
          <a:p>
            <a:pPr marL="576580" indent="-386080" algn="just" fontAlgn="base">
              <a:lnSpc>
                <a:spcPct val="150000"/>
              </a:lnSpc>
            </a:pPr>
            <a:r>
              <a:rPr lang="en-US" altLang="ko-KR" sz="1400" kern="0" dirty="0">
                <a:solidFill>
                  <a:srgbClr val="000000"/>
                </a:solidFill>
                <a:latin typeface="함초롬바탕" panose="02030504000101010101" pitchFamily="18" charset="-127"/>
              </a:rPr>
              <a:t>1. </a:t>
            </a:r>
            <a:r>
              <a:rPr lang="ko-KR" altLang="en-US" sz="1400" kern="0" dirty="0">
                <a:solidFill>
                  <a:srgbClr val="282828"/>
                </a:solidFill>
                <a:ea typeface="맑은 고딕" panose="020B0503020000020004" pitchFamily="50" charset="-127"/>
              </a:rPr>
              <a:t>분산분석</a:t>
            </a:r>
            <a:r>
              <a:rPr lang="en-US" altLang="ko-KR" sz="1400" kern="0" dirty="0">
                <a:solidFill>
                  <a:srgbClr val="000000"/>
                </a:solidFill>
                <a:latin typeface="맑은 고딕" panose="020B0503020000020004" pitchFamily="50" charset="-127"/>
              </a:rPr>
              <a:t>(analysis of variance</a:t>
            </a:r>
            <a:r>
              <a:rPr lang="ko-KR" altLang="en-US" sz="1400" kern="0" dirty="0">
                <a:solidFill>
                  <a:srgbClr val="000000"/>
                </a:solidFill>
                <a:ea typeface="맑은 고딕" panose="020B0503020000020004" pitchFamily="50" charset="-127"/>
              </a:rPr>
              <a:t>：</a:t>
            </a:r>
            <a:r>
              <a:rPr lang="en-US" altLang="ko-KR" sz="1400" kern="0" dirty="0">
                <a:solidFill>
                  <a:srgbClr val="000000"/>
                </a:solidFill>
                <a:latin typeface="맑은 고딕" panose="020B0503020000020004" pitchFamily="50" charset="-127"/>
              </a:rPr>
              <a:t>ANOVA)</a:t>
            </a:r>
            <a:r>
              <a:rPr lang="ko-KR" altLang="en-US" sz="1400" kern="0" dirty="0">
                <a:solidFill>
                  <a:srgbClr val="282828"/>
                </a:solidFill>
                <a:ea typeface="맑은 고딕" panose="020B0503020000020004" pitchFamily="50" charset="-127"/>
              </a:rPr>
              <a:t> 정의</a:t>
            </a:r>
            <a:endParaRPr lang="ko-KR" altLang="en-US" sz="1400" kern="0" dirty="0">
              <a:solidFill>
                <a:srgbClr val="000000"/>
              </a:solidFill>
            </a:endParaRPr>
          </a:p>
        </p:txBody>
      </p:sp>
      <p:sp>
        <p:nvSpPr>
          <p:cNvPr id="12" name="직사각형 11">
            <a:extLst>
              <a:ext uri="{FF2B5EF4-FFF2-40B4-BE49-F238E27FC236}">
                <a16:creationId xmlns:a16="http://schemas.microsoft.com/office/drawing/2014/main" id="{5C528EB0-E804-43F2-91EF-33876E6C8178}"/>
              </a:ext>
            </a:extLst>
          </p:cNvPr>
          <p:cNvSpPr/>
          <p:nvPr/>
        </p:nvSpPr>
        <p:spPr>
          <a:xfrm>
            <a:off x="395536" y="1438175"/>
            <a:ext cx="1556836" cy="335605"/>
          </a:xfrm>
          <a:prstGeom prst="rect">
            <a:avLst/>
          </a:prstGeom>
          <a:solidFill>
            <a:schemeClr val="accent1">
              <a:lumMod val="20000"/>
              <a:lumOff val="80000"/>
            </a:schemeClr>
          </a:solidFill>
        </p:spPr>
        <p:txBody>
          <a:bodyPr wrap="none">
            <a:spAutoFit/>
          </a:bodyPr>
          <a:lstStyle/>
          <a:p>
            <a:pPr marL="190500" algn="just" fontAlgn="base">
              <a:lnSpc>
                <a:spcPct val="150000"/>
              </a:lnSpc>
            </a:pPr>
            <a:r>
              <a:rPr lang="en-US" altLang="ko-KR" sz="1200" kern="0" dirty="0">
                <a:solidFill>
                  <a:srgbClr val="000000"/>
                </a:solidFill>
                <a:latin typeface="맑은 고딕" panose="020B0503020000020004" pitchFamily="50" charset="-127"/>
              </a:rPr>
              <a:t>1) </a:t>
            </a:r>
            <a:r>
              <a:rPr lang="ko-KR" altLang="en-US" sz="1200" kern="0" dirty="0" err="1">
                <a:solidFill>
                  <a:srgbClr val="000000"/>
                </a:solidFill>
                <a:ea typeface="맑은 고딕" panose="020B0503020000020004" pitchFamily="50" charset="-127"/>
              </a:rPr>
              <a:t>분산분석이란</a:t>
            </a:r>
            <a:r>
              <a:rPr lang="en-US" altLang="ko-KR" sz="1200" kern="0" dirty="0">
                <a:solidFill>
                  <a:srgbClr val="000000"/>
                </a:solidFill>
                <a:latin typeface="맑은 고딕" panose="020B0503020000020004" pitchFamily="50" charset="-127"/>
              </a:rPr>
              <a:t>?</a:t>
            </a:r>
            <a:endParaRPr lang="ko-KR" altLang="en-US" sz="1200" kern="0" dirty="0">
              <a:solidFill>
                <a:srgbClr val="000000"/>
              </a:solidFill>
            </a:endParaRPr>
          </a:p>
        </p:txBody>
      </p:sp>
      <p:sp>
        <p:nvSpPr>
          <p:cNvPr id="2" name="직사각형 1">
            <a:extLst>
              <a:ext uri="{FF2B5EF4-FFF2-40B4-BE49-F238E27FC236}">
                <a16:creationId xmlns:a16="http://schemas.microsoft.com/office/drawing/2014/main" id="{81A6FBCF-875F-40FD-B2E0-DE2E22EB7D4A}"/>
              </a:ext>
            </a:extLst>
          </p:cNvPr>
          <p:cNvSpPr/>
          <p:nvPr/>
        </p:nvSpPr>
        <p:spPr>
          <a:xfrm>
            <a:off x="525780" y="4683229"/>
            <a:ext cx="5196839" cy="525978"/>
          </a:xfrm>
          <a:prstGeom prst="rect">
            <a:avLst/>
          </a:prstGeom>
          <a:ln w="28575">
            <a:solidFill>
              <a:schemeClr val="accent1"/>
            </a:solidFill>
          </a:ln>
        </p:spPr>
        <p:txBody>
          <a:bodyPr wrap="square">
            <a:spAutoFit/>
          </a:bodyPr>
          <a:lstStyle/>
          <a:p>
            <a:pPr marL="361950" indent="-171450" algn="just" fontAlgn="base">
              <a:lnSpc>
                <a:spcPct val="150000"/>
              </a:lnSpc>
              <a:buFont typeface="Wingdings" panose="05000000000000000000" pitchFamily="2" charset="2"/>
              <a:buChar char="§"/>
            </a:pPr>
            <a:r>
              <a:rPr lang="ko-KR" altLang="en-US" sz="1000" i="1" dirty="0">
                <a:latin typeface="+mj-ea"/>
                <a:ea typeface="+mj-ea"/>
              </a:rPr>
              <a:t>등분산성 가정이 만족하는 경우 </a:t>
            </a:r>
            <a:r>
              <a:rPr lang="en-US" altLang="ko-KR" sz="1000" i="1" dirty="0">
                <a:latin typeface="+mj-ea"/>
                <a:ea typeface="+mj-ea"/>
              </a:rPr>
              <a:t>: </a:t>
            </a:r>
            <a:r>
              <a:rPr lang="ko-KR" altLang="en-US" sz="1000" i="1" dirty="0">
                <a:latin typeface="+mj-ea"/>
                <a:ea typeface="+mj-ea"/>
              </a:rPr>
              <a:t> </a:t>
            </a:r>
            <a:r>
              <a:rPr lang="en-US" altLang="ko-KR" sz="1000" i="1" dirty="0">
                <a:latin typeface="+mj-ea"/>
                <a:ea typeface="+mj-ea"/>
              </a:rPr>
              <a:t>ANOVA</a:t>
            </a:r>
            <a:r>
              <a:rPr lang="ko-KR" altLang="en-US" sz="1000" i="1" dirty="0">
                <a:latin typeface="+mj-ea"/>
                <a:ea typeface="+mj-ea"/>
              </a:rPr>
              <a:t>분석  </a:t>
            </a:r>
            <a:r>
              <a:rPr lang="en-US" altLang="ko-KR" sz="1000" i="1" dirty="0">
                <a:latin typeface="+mj-ea"/>
                <a:ea typeface="+mj-ea"/>
              </a:rPr>
              <a:t>t-test</a:t>
            </a:r>
            <a:r>
              <a:rPr lang="ko-KR" altLang="en-US" sz="1000" i="1" dirty="0">
                <a:latin typeface="+mj-ea"/>
                <a:ea typeface="+mj-ea"/>
              </a:rPr>
              <a:t> 진행</a:t>
            </a:r>
            <a:endParaRPr lang="en-US" altLang="ko-KR" sz="1000" i="1" dirty="0">
              <a:latin typeface="+mj-ea"/>
              <a:ea typeface="+mj-ea"/>
            </a:endParaRPr>
          </a:p>
          <a:p>
            <a:pPr marL="361950" indent="-171450" algn="just" fontAlgn="base">
              <a:lnSpc>
                <a:spcPct val="150000"/>
              </a:lnSpc>
              <a:buFont typeface="Wingdings" panose="05000000000000000000" pitchFamily="2" charset="2"/>
              <a:buChar char="§"/>
            </a:pPr>
            <a:r>
              <a:rPr lang="ko-KR" altLang="en-US" sz="1000" i="1" dirty="0">
                <a:latin typeface="+mj-ea"/>
                <a:ea typeface="+mj-ea"/>
              </a:rPr>
              <a:t>등분산성 가정이 만족하지 않는 경우 </a:t>
            </a:r>
            <a:r>
              <a:rPr lang="en-US" altLang="ko-KR" sz="1000" i="1" dirty="0">
                <a:latin typeface="+mj-ea"/>
                <a:ea typeface="+mj-ea"/>
              </a:rPr>
              <a:t>: </a:t>
            </a:r>
            <a:r>
              <a:rPr lang="ko-KR" altLang="en-US" sz="1000" i="1" dirty="0">
                <a:latin typeface="+mj-ea"/>
                <a:ea typeface="+mj-ea"/>
              </a:rPr>
              <a:t> </a:t>
            </a:r>
            <a:r>
              <a:rPr lang="en-US" altLang="ko-KR" sz="1000" i="1" dirty="0">
                <a:latin typeface="+mj-ea"/>
                <a:ea typeface="+mj-ea"/>
              </a:rPr>
              <a:t>Welch’s t-test</a:t>
            </a:r>
            <a:r>
              <a:rPr lang="ko-KR" altLang="en-US" sz="1000" i="1" dirty="0">
                <a:latin typeface="+mj-ea"/>
                <a:ea typeface="+mj-ea"/>
              </a:rPr>
              <a:t> 진행</a:t>
            </a:r>
            <a:endParaRPr lang="en-US" altLang="ko-KR" sz="1000" i="1" kern="0" dirty="0">
              <a:solidFill>
                <a:srgbClr val="000000"/>
              </a:solidFill>
              <a:latin typeface="+mj-ea"/>
              <a:ea typeface="+mj-ea"/>
            </a:endParaRPr>
          </a:p>
        </p:txBody>
      </p:sp>
      <p:sp>
        <p:nvSpPr>
          <p:cNvPr id="13" name="TextBox 12">
            <a:extLst>
              <a:ext uri="{FF2B5EF4-FFF2-40B4-BE49-F238E27FC236}">
                <a16:creationId xmlns:a16="http://schemas.microsoft.com/office/drawing/2014/main" id="{14301169-9732-4237-B77C-B28F2F475053}"/>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13013117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9B9A33A-410F-413E-A327-82615882BF90}"/>
              </a:ext>
            </a:extLst>
          </p:cNvPr>
          <p:cNvSpPr>
            <a:spLocks noGrp="1"/>
          </p:cNvSpPr>
          <p:nvPr>
            <p:ph type="sldNum" sz="quarter" idx="12"/>
          </p:nvPr>
        </p:nvSpPr>
        <p:spPr/>
        <p:txBody>
          <a:bodyPr/>
          <a:lstStyle/>
          <a:p>
            <a:fld id="{DE77BB65-F969-4654-BF30-45C70C1BE112}" type="slidenum">
              <a:rPr lang="ko-KR" altLang="en-US" smtClean="0"/>
              <a:pPr/>
              <a:t>153</a:t>
            </a:fld>
            <a:endParaRPr lang="ko-KR" altLang="en-US"/>
          </a:p>
        </p:txBody>
      </p:sp>
      <p:sp>
        <p:nvSpPr>
          <p:cNvPr id="7" name="직사각형 6">
            <a:extLst>
              <a:ext uri="{FF2B5EF4-FFF2-40B4-BE49-F238E27FC236}">
                <a16:creationId xmlns:a16="http://schemas.microsoft.com/office/drawing/2014/main" id="{37D74866-938A-4BBE-B692-5FBA55CFAE3E}"/>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p:sp>
        <p:nvSpPr>
          <p:cNvPr id="5" name="바닥글 개체 틀 4">
            <a:extLst>
              <a:ext uri="{FF2B5EF4-FFF2-40B4-BE49-F238E27FC236}">
                <a16:creationId xmlns:a16="http://schemas.microsoft.com/office/drawing/2014/main" id="{49B088DD-1EB6-4485-A57C-FFABC6851C08}"/>
              </a:ext>
            </a:extLst>
          </p:cNvPr>
          <p:cNvSpPr>
            <a:spLocks noGrp="1"/>
          </p:cNvSpPr>
          <p:nvPr>
            <p:ph type="ftr" sz="quarter" idx="11"/>
          </p:nvPr>
        </p:nvSpPr>
        <p:spPr/>
        <p:txBody>
          <a:bodyPr/>
          <a:lstStyle/>
          <a:p>
            <a:r>
              <a:rPr lang="en-US" altLang="ko-KR"/>
              <a:t>UBION PBL- FBA</a:t>
            </a:r>
            <a:endParaRPr lang="ko-KR" altLang="en-US"/>
          </a:p>
        </p:txBody>
      </p:sp>
      <p:sp>
        <p:nvSpPr>
          <p:cNvPr id="10" name="제목 1">
            <a:extLst>
              <a:ext uri="{FF2B5EF4-FFF2-40B4-BE49-F238E27FC236}">
                <a16:creationId xmlns:a16="http://schemas.microsoft.com/office/drawing/2014/main" id="{F01E9FCF-E107-47A6-97B2-DF1E1620EC17}"/>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1" name="직사각형 10">
            <a:extLst>
              <a:ext uri="{FF2B5EF4-FFF2-40B4-BE49-F238E27FC236}">
                <a16:creationId xmlns:a16="http://schemas.microsoft.com/office/drawing/2014/main" id="{E452A22E-1618-4695-96F7-D4F12580B683}"/>
              </a:ext>
            </a:extLst>
          </p:cNvPr>
          <p:cNvSpPr/>
          <p:nvPr/>
        </p:nvSpPr>
        <p:spPr>
          <a:xfrm>
            <a:off x="395536" y="995390"/>
            <a:ext cx="4448087" cy="376065"/>
          </a:xfrm>
          <a:prstGeom prst="rect">
            <a:avLst/>
          </a:prstGeom>
          <a:ln>
            <a:solidFill>
              <a:schemeClr val="tx2">
                <a:lumMod val="60000"/>
                <a:lumOff val="40000"/>
              </a:schemeClr>
            </a:solidFill>
          </a:ln>
        </p:spPr>
        <p:txBody>
          <a:bodyPr wrap="square">
            <a:spAutoFit/>
          </a:bodyPr>
          <a:lstStyle/>
          <a:p>
            <a:pPr marL="576580" indent="-386080" algn="just" fontAlgn="base">
              <a:lnSpc>
                <a:spcPct val="150000"/>
              </a:lnSpc>
            </a:pPr>
            <a:r>
              <a:rPr lang="en-US" altLang="ko-KR" sz="1400" kern="0" dirty="0">
                <a:solidFill>
                  <a:srgbClr val="000000"/>
                </a:solidFill>
                <a:latin typeface="함초롬바탕" panose="02030504000101010101" pitchFamily="18" charset="-127"/>
              </a:rPr>
              <a:t>1. </a:t>
            </a:r>
            <a:r>
              <a:rPr lang="ko-KR" altLang="en-US" sz="1400" kern="0" dirty="0">
                <a:solidFill>
                  <a:srgbClr val="282828"/>
                </a:solidFill>
                <a:ea typeface="맑은 고딕" panose="020B0503020000020004" pitchFamily="50" charset="-127"/>
              </a:rPr>
              <a:t>분산분석</a:t>
            </a:r>
            <a:r>
              <a:rPr lang="en-US" altLang="ko-KR" sz="1400" kern="0" dirty="0">
                <a:solidFill>
                  <a:srgbClr val="000000"/>
                </a:solidFill>
                <a:latin typeface="맑은 고딕" panose="020B0503020000020004" pitchFamily="50" charset="-127"/>
              </a:rPr>
              <a:t>(analysis of variance</a:t>
            </a:r>
            <a:r>
              <a:rPr lang="ko-KR" altLang="en-US" sz="1400" kern="0" dirty="0">
                <a:solidFill>
                  <a:srgbClr val="000000"/>
                </a:solidFill>
                <a:ea typeface="맑은 고딕" panose="020B0503020000020004" pitchFamily="50" charset="-127"/>
              </a:rPr>
              <a:t>：</a:t>
            </a:r>
            <a:r>
              <a:rPr lang="en-US" altLang="ko-KR" sz="1400" kern="0" dirty="0">
                <a:solidFill>
                  <a:srgbClr val="000000"/>
                </a:solidFill>
                <a:latin typeface="맑은 고딕" panose="020B0503020000020004" pitchFamily="50" charset="-127"/>
              </a:rPr>
              <a:t>ANOVA)</a:t>
            </a:r>
            <a:r>
              <a:rPr lang="ko-KR" altLang="en-US" sz="1400" kern="0" dirty="0">
                <a:solidFill>
                  <a:srgbClr val="282828"/>
                </a:solidFill>
                <a:ea typeface="맑은 고딕" panose="020B0503020000020004" pitchFamily="50" charset="-127"/>
              </a:rPr>
              <a:t> 정의</a:t>
            </a:r>
            <a:endParaRPr lang="ko-KR" altLang="en-US" sz="1400" kern="0" dirty="0">
              <a:solidFill>
                <a:srgbClr val="000000"/>
              </a:solidFill>
            </a:endParaRPr>
          </a:p>
        </p:txBody>
      </p:sp>
      <p:sp>
        <p:nvSpPr>
          <p:cNvPr id="12" name="직사각형 11">
            <a:extLst>
              <a:ext uri="{FF2B5EF4-FFF2-40B4-BE49-F238E27FC236}">
                <a16:creationId xmlns:a16="http://schemas.microsoft.com/office/drawing/2014/main" id="{5C528EB0-E804-43F2-91EF-33876E6C8178}"/>
              </a:ext>
            </a:extLst>
          </p:cNvPr>
          <p:cNvSpPr/>
          <p:nvPr/>
        </p:nvSpPr>
        <p:spPr>
          <a:xfrm>
            <a:off x="395536" y="1438175"/>
            <a:ext cx="1556836" cy="335605"/>
          </a:xfrm>
          <a:prstGeom prst="rect">
            <a:avLst/>
          </a:prstGeom>
          <a:solidFill>
            <a:schemeClr val="accent5">
              <a:lumMod val="20000"/>
              <a:lumOff val="80000"/>
            </a:schemeClr>
          </a:solidFill>
          <a:ln>
            <a:solidFill>
              <a:schemeClr val="accent1"/>
            </a:solidFill>
          </a:ln>
        </p:spPr>
        <p:txBody>
          <a:bodyPr wrap="none">
            <a:spAutoFit/>
          </a:bodyPr>
          <a:lstStyle/>
          <a:p>
            <a:pPr marL="190500" algn="just" fontAlgn="base">
              <a:lnSpc>
                <a:spcPct val="150000"/>
              </a:lnSpc>
            </a:pPr>
            <a:r>
              <a:rPr lang="en-US" altLang="ko-KR" sz="1200" kern="0" dirty="0">
                <a:solidFill>
                  <a:srgbClr val="000000"/>
                </a:solidFill>
                <a:latin typeface="맑은 고딕" panose="020B0503020000020004" pitchFamily="50" charset="-127"/>
              </a:rPr>
              <a:t>1) </a:t>
            </a:r>
            <a:r>
              <a:rPr lang="ko-KR" altLang="en-US" sz="1200" kern="0" dirty="0" err="1">
                <a:solidFill>
                  <a:srgbClr val="000000"/>
                </a:solidFill>
                <a:ea typeface="맑은 고딕" panose="020B0503020000020004" pitchFamily="50" charset="-127"/>
              </a:rPr>
              <a:t>분산분석이란</a:t>
            </a:r>
            <a:r>
              <a:rPr lang="en-US" altLang="ko-KR" sz="1200" kern="0" dirty="0">
                <a:solidFill>
                  <a:srgbClr val="000000"/>
                </a:solidFill>
                <a:latin typeface="맑은 고딕" panose="020B0503020000020004" pitchFamily="50" charset="-127"/>
              </a:rPr>
              <a:t>?</a:t>
            </a:r>
            <a:endParaRPr lang="ko-KR" altLang="en-US" sz="1200" kern="0" dirty="0">
              <a:solidFill>
                <a:srgbClr val="000000"/>
              </a:solidFill>
            </a:endParaRPr>
          </a:p>
        </p:txBody>
      </p:sp>
      <p:sp>
        <p:nvSpPr>
          <p:cNvPr id="13" name="직사각형 12">
            <a:extLst>
              <a:ext uri="{FF2B5EF4-FFF2-40B4-BE49-F238E27FC236}">
                <a16:creationId xmlns:a16="http://schemas.microsoft.com/office/drawing/2014/main" id="{619B2891-8104-4BC8-90EE-41A79A98AC6D}"/>
              </a:ext>
            </a:extLst>
          </p:cNvPr>
          <p:cNvSpPr/>
          <p:nvPr/>
        </p:nvSpPr>
        <p:spPr>
          <a:xfrm>
            <a:off x="450229" y="1926362"/>
            <a:ext cx="7718116" cy="1075294"/>
          </a:xfrm>
          <a:prstGeom prst="rect">
            <a:avLst/>
          </a:prstGeom>
          <a:ln>
            <a:solidFill>
              <a:schemeClr val="accent1"/>
            </a:solidFill>
          </a:ln>
        </p:spPr>
        <p:txBody>
          <a:bodyPr wrap="square">
            <a:spAutoFit/>
          </a:bodyPr>
          <a:lstStyle/>
          <a:p>
            <a:pPr>
              <a:lnSpc>
                <a:spcPct val="150000"/>
              </a:lnSpc>
              <a:buFont typeface="Arial" panose="020B0604020202020204" pitchFamily="34" charset="0"/>
              <a:buChar char="•"/>
            </a:pPr>
            <a:r>
              <a:rPr lang="en-US" altLang="ko-KR" sz="1100" dirty="0">
                <a:solidFill>
                  <a:srgbClr val="202020"/>
                </a:solidFill>
                <a:latin typeface="+mj-ea"/>
                <a:ea typeface="+mj-ea"/>
              </a:rPr>
              <a:t> 3</a:t>
            </a:r>
            <a:r>
              <a:rPr lang="ko-KR" altLang="en-US" sz="1100" dirty="0">
                <a:solidFill>
                  <a:srgbClr val="202020"/>
                </a:solidFill>
                <a:latin typeface="+mj-ea"/>
                <a:ea typeface="+mj-ea"/>
              </a:rPr>
              <a:t> 개 이상의 집단에 대해 평균비교를 하고자 할 때 </a:t>
            </a:r>
            <a:endParaRPr lang="en-US" altLang="ko-KR" sz="1100" dirty="0">
              <a:solidFill>
                <a:srgbClr val="202020"/>
              </a:solidFill>
              <a:latin typeface="+mj-ea"/>
              <a:ea typeface="+mj-ea"/>
            </a:endParaRPr>
          </a:p>
          <a:p>
            <a:pPr>
              <a:lnSpc>
                <a:spcPct val="150000"/>
              </a:lnSpc>
            </a:pPr>
            <a:r>
              <a:rPr lang="en-US" altLang="ko-KR" sz="1100" dirty="0">
                <a:solidFill>
                  <a:srgbClr val="202020"/>
                </a:solidFill>
                <a:latin typeface="+mj-ea"/>
                <a:ea typeface="+mj-ea"/>
                <a:sym typeface="Wingdings" panose="05000000000000000000" pitchFamily="2" charset="2"/>
              </a:rPr>
              <a:t> </a:t>
            </a:r>
            <a:r>
              <a:rPr lang="ko-KR" altLang="en-US" sz="1100" dirty="0">
                <a:solidFill>
                  <a:srgbClr val="202020"/>
                </a:solidFill>
                <a:latin typeface="+mj-ea"/>
                <a:ea typeface="+mj-ea"/>
                <a:sym typeface="Wingdings" panose="05000000000000000000" pitchFamily="2" charset="2"/>
              </a:rPr>
              <a:t>만약</a:t>
            </a:r>
            <a:r>
              <a:rPr lang="en-US" altLang="ko-KR" sz="1100" dirty="0">
                <a:solidFill>
                  <a:srgbClr val="202020"/>
                </a:solidFill>
                <a:latin typeface="+mj-ea"/>
                <a:ea typeface="+mj-ea"/>
                <a:sym typeface="Wingdings" panose="05000000000000000000" pitchFamily="2" charset="2"/>
              </a:rPr>
              <a:t> 3</a:t>
            </a:r>
            <a:r>
              <a:rPr lang="ko-KR" altLang="en-US" sz="1100" dirty="0">
                <a:solidFill>
                  <a:srgbClr val="202020"/>
                </a:solidFill>
                <a:latin typeface="+mj-ea"/>
                <a:ea typeface="+mj-ea"/>
                <a:sym typeface="Wingdings" panose="05000000000000000000" pitchFamily="2" charset="2"/>
              </a:rPr>
              <a:t>개 집단 비교에 대하여 </a:t>
            </a:r>
            <a:r>
              <a:rPr lang="en-US" altLang="ko-KR" sz="1100" dirty="0">
                <a:solidFill>
                  <a:srgbClr val="202020"/>
                </a:solidFill>
                <a:latin typeface="+mj-ea"/>
                <a:ea typeface="+mj-ea"/>
              </a:rPr>
              <a:t>t-test</a:t>
            </a:r>
            <a:r>
              <a:rPr lang="ko-KR" altLang="en-US" sz="1100" dirty="0">
                <a:solidFill>
                  <a:srgbClr val="202020"/>
                </a:solidFill>
                <a:latin typeface="+mj-ea"/>
                <a:ea typeface="+mj-ea"/>
              </a:rPr>
              <a:t>를 사용한다면</a:t>
            </a:r>
            <a:r>
              <a:rPr lang="en-US" altLang="ko-KR" sz="1100" dirty="0">
                <a:solidFill>
                  <a:srgbClr val="202020"/>
                </a:solidFill>
                <a:latin typeface="+mj-ea"/>
                <a:ea typeface="+mj-ea"/>
              </a:rPr>
              <a:t>, </a:t>
            </a:r>
            <a:r>
              <a:rPr lang="ko-KR" altLang="en-US" sz="1100" dirty="0">
                <a:solidFill>
                  <a:srgbClr val="202020"/>
                </a:solidFill>
                <a:latin typeface="+mj-ea"/>
                <a:ea typeface="+mj-ea"/>
              </a:rPr>
              <a:t>두 </a:t>
            </a:r>
            <a:r>
              <a:rPr lang="ko-KR" altLang="en-US" sz="1100" dirty="0" err="1">
                <a:solidFill>
                  <a:srgbClr val="202020"/>
                </a:solidFill>
                <a:latin typeface="+mj-ea"/>
                <a:ea typeface="+mj-ea"/>
              </a:rPr>
              <a:t>집단씩</a:t>
            </a:r>
            <a:r>
              <a:rPr lang="ko-KR" altLang="en-US" sz="1100" dirty="0">
                <a:solidFill>
                  <a:srgbClr val="202020"/>
                </a:solidFill>
                <a:latin typeface="+mj-ea"/>
                <a:ea typeface="+mj-ea"/>
              </a:rPr>
              <a:t> 짝을 지어 </a:t>
            </a:r>
            <a:r>
              <a:rPr lang="en-US" altLang="ko-KR" sz="1100" dirty="0">
                <a:solidFill>
                  <a:srgbClr val="202020"/>
                </a:solidFill>
                <a:latin typeface="+mj-ea"/>
                <a:ea typeface="+mj-ea"/>
              </a:rPr>
              <a:t>t-test</a:t>
            </a:r>
            <a:r>
              <a:rPr lang="ko-KR" altLang="en-US" sz="1100" dirty="0">
                <a:solidFill>
                  <a:srgbClr val="202020"/>
                </a:solidFill>
                <a:latin typeface="+mj-ea"/>
                <a:ea typeface="+mj-ea"/>
              </a:rPr>
              <a:t>를 진행해야 함</a:t>
            </a:r>
            <a:endParaRPr lang="en-US" altLang="ko-KR" sz="1100" dirty="0">
              <a:solidFill>
                <a:srgbClr val="202020"/>
              </a:solidFill>
              <a:latin typeface="+mj-ea"/>
              <a:ea typeface="+mj-ea"/>
            </a:endParaRPr>
          </a:p>
          <a:p>
            <a:pPr>
              <a:lnSpc>
                <a:spcPct val="150000"/>
              </a:lnSpc>
              <a:buFont typeface="Arial" panose="020B0604020202020204" pitchFamily="34" charset="0"/>
              <a:buChar char="•"/>
            </a:pPr>
            <a:r>
              <a:rPr lang="en-US" altLang="ko-KR" sz="1100" dirty="0">
                <a:solidFill>
                  <a:srgbClr val="202020"/>
                </a:solidFill>
                <a:latin typeface="+mj-ea"/>
                <a:ea typeface="+mj-ea"/>
              </a:rPr>
              <a:t> </a:t>
            </a:r>
            <a:r>
              <a:rPr lang="ko-KR" altLang="en-US" sz="1100" dirty="0">
                <a:solidFill>
                  <a:srgbClr val="202020"/>
                </a:solidFill>
                <a:latin typeface="+mj-ea"/>
                <a:ea typeface="+mj-ea"/>
              </a:rPr>
              <a:t>만약 세 개의 집단이 있을 때</a:t>
            </a:r>
            <a:r>
              <a:rPr lang="en-US" altLang="ko-KR" sz="1100" dirty="0">
                <a:solidFill>
                  <a:srgbClr val="202020"/>
                </a:solidFill>
                <a:latin typeface="+mj-ea"/>
                <a:ea typeface="+mj-ea"/>
              </a:rPr>
              <a:t>, 2</a:t>
            </a:r>
            <a:r>
              <a:rPr lang="ko-KR" altLang="en-US" sz="1100" dirty="0">
                <a:solidFill>
                  <a:srgbClr val="202020"/>
                </a:solidFill>
                <a:latin typeface="+mj-ea"/>
                <a:ea typeface="+mj-ea"/>
              </a:rPr>
              <a:t>개씩 짝을 짓는 경우의 수가 </a:t>
            </a:r>
            <a:r>
              <a:rPr lang="en-US" altLang="ko-KR" sz="1100" dirty="0">
                <a:solidFill>
                  <a:srgbClr val="202020"/>
                </a:solidFill>
                <a:latin typeface="+mj-ea"/>
                <a:ea typeface="+mj-ea"/>
              </a:rPr>
              <a:t>3</a:t>
            </a:r>
            <a:r>
              <a:rPr lang="ko-KR" altLang="en-US" sz="1100" dirty="0">
                <a:solidFill>
                  <a:srgbClr val="202020"/>
                </a:solidFill>
                <a:latin typeface="+mj-ea"/>
                <a:ea typeface="+mj-ea"/>
              </a:rPr>
              <a:t>번 </a:t>
            </a:r>
            <a:r>
              <a:rPr lang="en-US" altLang="ko-KR" sz="1100" dirty="0">
                <a:solidFill>
                  <a:srgbClr val="202020"/>
                </a:solidFill>
                <a:latin typeface="+mj-ea"/>
                <a:ea typeface="+mj-ea"/>
              </a:rPr>
              <a:t>t-test</a:t>
            </a:r>
            <a:r>
              <a:rPr lang="ko-KR" altLang="en-US" sz="1100" dirty="0">
                <a:solidFill>
                  <a:srgbClr val="202020"/>
                </a:solidFill>
                <a:latin typeface="+mj-ea"/>
                <a:ea typeface="+mj-ea"/>
              </a:rPr>
              <a:t>로만 진행⇒ 과잉검증</a:t>
            </a:r>
            <a:r>
              <a:rPr lang="en-US" altLang="ko-KR" sz="1100" dirty="0">
                <a:solidFill>
                  <a:srgbClr val="202020"/>
                </a:solidFill>
                <a:latin typeface="+mj-ea"/>
                <a:ea typeface="+mj-ea"/>
              </a:rPr>
              <a:t>(over testing problem)</a:t>
            </a:r>
            <a:r>
              <a:rPr lang="ko-KR" altLang="en-US" sz="1100" dirty="0">
                <a:solidFill>
                  <a:srgbClr val="202020"/>
                </a:solidFill>
                <a:latin typeface="+mj-ea"/>
                <a:ea typeface="+mj-ea"/>
              </a:rPr>
              <a:t>발생한다</a:t>
            </a:r>
            <a:r>
              <a:rPr lang="en-US" altLang="ko-KR" sz="1100" dirty="0">
                <a:solidFill>
                  <a:srgbClr val="202020"/>
                </a:solidFill>
                <a:latin typeface="+mj-ea"/>
                <a:ea typeface="+mj-ea"/>
              </a:rPr>
              <a:t>.</a:t>
            </a:r>
          </a:p>
        </p:txBody>
      </p:sp>
      <p:sp>
        <p:nvSpPr>
          <p:cNvPr id="14" name="직사각형 13">
            <a:extLst>
              <a:ext uri="{FF2B5EF4-FFF2-40B4-BE49-F238E27FC236}">
                <a16:creationId xmlns:a16="http://schemas.microsoft.com/office/drawing/2014/main" id="{00BCBAF1-86F5-4612-8D07-897678A5E281}"/>
              </a:ext>
            </a:extLst>
          </p:cNvPr>
          <p:cNvSpPr/>
          <p:nvPr/>
        </p:nvSpPr>
        <p:spPr>
          <a:xfrm>
            <a:off x="2157252" y="1500427"/>
            <a:ext cx="4304071" cy="276999"/>
          </a:xfrm>
          <a:prstGeom prst="rect">
            <a:avLst/>
          </a:prstGeom>
          <a:ln>
            <a:solidFill>
              <a:schemeClr val="accent1"/>
            </a:solidFill>
          </a:ln>
        </p:spPr>
        <p:txBody>
          <a:bodyPr wrap="square">
            <a:spAutoFit/>
          </a:bodyPr>
          <a:lstStyle/>
          <a:p>
            <a:r>
              <a:rPr lang="en-US" altLang="ko-KR" sz="1200" dirty="0">
                <a:solidFill>
                  <a:srgbClr val="202020"/>
                </a:solidFill>
                <a:latin typeface="+mj-ea"/>
              </a:rPr>
              <a:t>ANOVA</a:t>
            </a:r>
            <a:r>
              <a:rPr lang="ko-KR" altLang="en-US" sz="1200" dirty="0">
                <a:solidFill>
                  <a:srgbClr val="202020"/>
                </a:solidFill>
                <a:latin typeface="+mj-ea"/>
              </a:rPr>
              <a:t> 필요이유 </a:t>
            </a:r>
            <a:r>
              <a:rPr lang="en-US" altLang="ko-KR" sz="1200" dirty="0">
                <a:solidFill>
                  <a:srgbClr val="202020"/>
                </a:solidFill>
                <a:latin typeface="+mj-ea"/>
              </a:rPr>
              <a:t>(</a:t>
            </a:r>
            <a:r>
              <a:rPr lang="ko-KR" altLang="en-US" sz="1200" dirty="0">
                <a:solidFill>
                  <a:srgbClr val="202020"/>
                </a:solidFill>
                <a:latin typeface="+mj-ea"/>
              </a:rPr>
              <a:t>평균분석 </a:t>
            </a:r>
            <a:r>
              <a:rPr lang="en-US" altLang="ko-KR" sz="1200" dirty="0">
                <a:solidFill>
                  <a:srgbClr val="202020"/>
                </a:solidFill>
                <a:latin typeface="+mj-ea"/>
              </a:rPr>
              <a:t>t-test</a:t>
            </a:r>
            <a:r>
              <a:rPr lang="ko-KR" altLang="en-US" sz="1200" dirty="0">
                <a:solidFill>
                  <a:srgbClr val="202020"/>
                </a:solidFill>
                <a:latin typeface="+mj-ea"/>
              </a:rPr>
              <a:t>과 분산분석 </a:t>
            </a:r>
            <a:r>
              <a:rPr lang="en-US" altLang="ko-KR" sz="1200" dirty="0">
                <a:solidFill>
                  <a:srgbClr val="202020"/>
                </a:solidFill>
                <a:latin typeface="+mj-ea"/>
              </a:rPr>
              <a:t>ANOVA) </a:t>
            </a:r>
            <a:r>
              <a:rPr lang="ko-KR" altLang="en-US" sz="1200" dirty="0">
                <a:solidFill>
                  <a:srgbClr val="202020"/>
                </a:solidFill>
                <a:latin typeface="+mj-ea"/>
              </a:rPr>
              <a:t>비교</a:t>
            </a:r>
          </a:p>
        </p:txBody>
      </p:sp>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134610DB-59F0-4B08-B71C-200FA7E9C54D}"/>
                  </a:ext>
                </a:extLst>
              </p:cNvPr>
              <p:cNvSpPr/>
              <p:nvPr/>
            </p:nvSpPr>
            <p:spPr>
              <a:xfrm>
                <a:off x="2005836" y="3122255"/>
                <a:ext cx="6696744" cy="1216743"/>
              </a:xfrm>
              <a:prstGeom prst="rect">
                <a:avLst/>
              </a:prstGeom>
              <a:ln>
                <a:solidFill>
                  <a:schemeClr val="accent1"/>
                </a:solidFill>
              </a:ln>
            </p:spPr>
            <p:txBody>
              <a:bodyPr wrap="square">
                <a:spAutoFit/>
              </a:bodyPr>
              <a:lstStyle/>
              <a:p>
                <a:pPr>
                  <a:lnSpc>
                    <a:spcPct val="150000"/>
                  </a:lnSpc>
                  <a:buFont typeface="Arial" panose="020B0604020202020204" pitchFamily="34" charset="0"/>
                  <a:buChar char="•"/>
                </a:pPr>
                <a:r>
                  <a:rPr lang="ko-KR" altLang="en-US" sz="1000" dirty="0">
                    <a:solidFill>
                      <a:srgbClr val="202020"/>
                    </a:solidFill>
                    <a:latin typeface="+mj-ea"/>
                  </a:rPr>
                  <a:t>통계적 검증 절차를 남용하여</a:t>
                </a:r>
                <a:r>
                  <a:rPr lang="en-US" altLang="ko-KR" sz="1000" dirty="0">
                    <a:solidFill>
                      <a:srgbClr val="202020"/>
                    </a:solidFill>
                    <a:latin typeface="+mj-ea"/>
                  </a:rPr>
                  <a:t>, </a:t>
                </a:r>
                <a:r>
                  <a:rPr lang="ko-KR" altLang="en-US" sz="1000" dirty="0">
                    <a:solidFill>
                      <a:srgbClr val="202020"/>
                    </a:solidFill>
                    <a:latin typeface="+mj-ea"/>
                  </a:rPr>
                  <a:t>확률적 의사 결정에서 발생할 수 있는 오류의 확률이 필요 이상으로 증가하는 문제</a:t>
                </a:r>
                <a:endParaRPr lang="en-US" altLang="ko-KR" sz="1000" dirty="0">
                  <a:solidFill>
                    <a:srgbClr val="202020"/>
                  </a:solidFill>
                  <a:latin typeface="+mj-ea"/>
                </a:endParaRPr>
              </a:p>
              <a:p>
                <a:pPr lvl="1">
                  <a:lnSpc>
                    <a:spcPct val="150000"/>
                  </a:lnSpc>
                </a:pPr>
                <a:r>
                  <a:rPr lang="ko-KR" altLang="en-US" sz="1000" dirty="0">
                    <a:solidFill>
                      <a:srgbClr val="202020"/>
                    </a:solidFill>
                    <a:latin typeface="+mj-ea"/>
                  </a:rPr>
                  <a:t>예</a:t>
                </a:r>
                <a:r>
                  <a:rPr lang="en-US" altLang="ko-KR" sz="1000" dirty="0">
                    <a:solidFill>
                      <a:srgbClr val="202020"/>
                    </a:solidFill>
                    <a:latin typeface="+mj-ea"/>
                  </a:rPr>
                  <a:t>) 3</a:t>
                </a:r>
                <a:r>
                  <a:rPr lang="ko-KR" altLang="en-US" sz="1000" dirty="0">
                    <a:solidFill>
                      <a:srgbClr val="202020"/>
                    </a:solidFill>
                    <a:latin typeface="+mj-ea"/>
                  </a:rPr>
                  <a:t>개 집단에 대한 평균비교를 시행할 때</a:t>
                </a:r>
                <a:r>
                  <a:rPr lang="en-US" altLang="ko-KR" sz="1000" dirty="0">
                    <a:solidFill>
                      <a:srgbClr val="202020"/>
                    </a:solidFill>
                    <a:latin typeface="+mj-ea"/>
                  </a:rPr>
                  <a:t>, </a:t>
                </a:r>
                <a:r>
                  <a:rPr lang="ko-KR" altLang="en-US" sz="1000" dirty="0">
                    <a:solidFill>
                      <a:srgbClr val="202020"/>
                    </a:solidFill>
                    <a:latin typeface="+mj-ea"/>
                  </a:rPr>
                  <a:t>한 번이라도 </a:t>
                </a:r>
                <a:r>
                  <a:rPr lang="en-US" altLang="ko-KR" sz="1000" dirty="0">
                    <a:solidFill>
                      <a:srgbClr val="202020"/>
                    </a:solidFill>
                    <a:latin typeface="+mj-ea"/>
                  </a:rPr>
                  <a:t>1</a:t>
                </a:r>
                <a:r>
                  <a:rPr lang="ko-KR" altLang="en-US" sz="1000" dirty="0">
                    <a:solidFill>
                      <a:srgbClr val="202020"/>
                    </a:solidFill>
                    <a:latin typeface="+mj-ea"/>
                  </a:rPr>
                  <a:t>종오류가 발생할 확률 </a:t>
                </a:r>
                <a:r>
                  <a:rPr lang="en-US" altLang="ko-KR" sz="1000" dirty="0">
                    <a:solidFill>
                      <a:srgbClr val="202020"/>
                    </a:solidFill>
                    <a:latin typeface="+mj-ea"/>
                  </a:rPr>
                  <a:t>(</a:t>
                </a:r>
                <a:r>
                  <a:rPr lang="ko-KR" altLang="en-US" sz="1000" dirty="0">
                    <a:solidFill>
                      <a:srgbClr val="202020"/>
                    </a:solidFill>
                    <a:latin typeface="+mj-ea"/>
                  </a:rPr>
                  <a:t>유의수준 </a:t>
                </a:r>
                <a:r>
                  <a:rPr lang="en-US" altLang="ko-KR" sz="1000" dirty="0">
                    <a:solidFill>
                      <a:srgbClr val="202020"/>
                    </a:solidFill>
                    <a:latin typeface="+mj-ea"/>
                  </a:rPr>
                  <a:t>0.05)</a:t>
                </a:r>
              </a:p>
              <a:p>
                <a:pPr marL="628650" lvl="1" indent="-171450">
                  <a:lnSpc>
                    <a:spcPct val="150000"/>
                  </a:lnSpc>
                  <a:buFont typeface="Wingdings" panose="05000000000000000000" pitchFamily="2" charset="2"/>
                  <a:buChar char="à"/>
                </a:pPr>
                <a:r>
                  <a:rPr lang="en-US" altLang="ko-KR" sz="1000" dirty="0">
                    <a:solidFill>
                      <a:srgbClr val="202020"/>
                    </a:solidFill>
                    <a:latin typeface="+mj-ea"/>
                    <a:sym typeface="Wingdings" panose="05000000000000000000" pitchFamily="2" charset="2"/>
                  </a:rPr>
                  <a:t>1</a:t>
                </a:r>
                <a:r>
                  <a:rPr lang="ko-KR" altLang="en-US" sz="1000" dirty="0">
                    <a:solidFill>
                      <a:srgbClr val="202020"/>
                    </a:solidFill>
                    <a:latin typeface="+mj-ea"/>
                    <a:sym typeface="Wingdings" panose="05000000000000000000" pitchFamily="2" charset="2"/>
                  </a:rPr>
                  <a:t>종 오류 확률은 </a:t>
                </a:r>
                <a:r>
                  <a:rPr lang="en-US" altLang="ko-KR" sz="1000" dirty="0">
                    <a:solidFill>
                      <a:srgbClr val="202020"/>
                    </a:solidFill>
                    <a:latin typeface="+mj-ea"/>
                    <a:sym typeface="Wingdings" panose="05000000000000000000" pitchFamily="2" charset="2"/>
                  </a:rPr>
                  <a:t>1-</a:t>
                </a:r>
                <a14:m>
                  <m:oMath xmlns:m="http://schemas.openxmlformats.org/officeDocument/2006/math">
                    <m:sSup>
                      <m:sSupPr>
                        <m:ctrlPr>
                          <a:rPr lang="en-US" altLang="ko-KR" sz="1000" i="1">
                            <a:solidFill>
                              <a:srgbClr val="202020"/>
                            </a:solidFill>
                            <a:latin typeface="Cambria Math" panose="02040503050406030204" pitchFamily="18" charset="0"/>
                            <a:sym typeface="Wingdings" panose="05000000000000000000" pitchFamily="2" charset="2"/>
                          </a:rPr>
                        </m:ctrlPr>
                      </m:sSupPr>
                      <m:e>
                        <m:r>
                          <a:rPr lang="en-US" altLang="ko-KR" sz="1000" i="1">
                            <a:solidFill>
                              <a:srgbClr val="202020"/>
                            </a:solidFill>
                            <a:latin typeface="Cambria Math" panose="02040503050406030204" pitchFamily="18" charset="0"/>
                            <a:sym typeface="Wingdings" panose="05000000000000000000" pitchFamily="2" charset="2"/>
                          </a:rPr>
                          <m:t>(1−0.05)</m:t>
                        </m:r>
                      </m:e>
                      <m:sup>
                        <m:r>
                          <a:rPr lang="en-US" altLang="ko-KR" sz="1000" i="1">
                            <a:solidFill>
                              <a:srgbClr val="202020"/>
                            </a:solidFill>
                            <a:latin typeface="Cambria Math" panose="02040503050406030204" pitchFamily="18" charset="0"/>
                            <a:sym typeface="Wingdings" panose="05000000000000000000" pitchFamily="2" charset="2"/>
                          </a:rPr>
                          <m:t>3</m:t>
                        </m:r>
                      </m:sup>
                    </m:sSup>
                  </m:oMath>
                </a14:m>
                <a:r>
                  <a:rPr lang="en-US" altLang="ko-KR" sz="1000" dirty="0">
                    <a:solidFill>
                      <a:srgbClr val="202020"/>
                    </a:solidFill>
                    <a:latin typeface="+mj-ea"/>
                  </a:rPr>
                  <a:t>  = 0.14</a:t>
                </a:r>
                <a:r>
                  <a:rPr lang="ko-KR" altLang="en-US" sz="1000" dirty="0">
                    <a:solidFill>
                      <a:srgbClr val="202020"/>
                    </a:solidFill>
                    <a:latin typeface="+mj-ea"/>
                  </a:rPr>
                  <a:t>로 오류확률 증가</a:t>
                </a:r>
                <a:endParaRPr lang="en-US" altLang="ko-KR" sz="1000" dirty="0">
                  <a:solidFill>
                    <a:srgbClr val="202020"/>
                  </a:solidFill>
                  <a:latin typeface="+mj-ea"/>
                </a:endParaRPr>
              </a:p>
              <a:p>
                <a:pPr marL="628650" lvl="1" indent="-171450">
                  <a:lnSpc>
                    <a:spcPct val="150000"/>
                  </a:lnSpc>
                  <a:buFont typeface="Wingdings" panose="05000000000000000000" pitchFamily="2" charset="2"/>
                  <a:buChar char="à"/>
                </a:pPr>
                <a:r>
                  <a:rPr lang="ko-KR" altLang="en-US" sz="1000" dirty="0">
                    <a:solidFill>
                      <a:srgbClr val="202020"/>
                    </a:solidFill>
                    <a:latin typeface="+mj-ea"/>
                  </a:rPr>
                  <a:t>오류의 확률을 통제한 상황에서 통계분석을 진행하기 위해서 </a:t>
                </a:r>
                <a:r>
                  <a:rPr lang="en-US" altLang="ko-KR" sz="1000" dirty="0">
                    <a:solidFill>
                      <a:srgbClr val="202020"/>
                    </a:solidFill>
                    <a:latin typeface="+mj-ea"/>
                  </a:rPr>
                  <a:t>ANOVA</a:t>
                </a:r>
                <a:r>
                  <a:rPr lang="ko-KR" altLang="en-US" sz="1000" dirty="0">
                    <a:solidFill>
                      <a:srgbClr val="202020"/>
                    </a:solidFill>
                    <a:latin typeface="+mj-ea"/>
                  </a:rPr>
                  <a:t>를 실시한다</a:t>
                </a:r>
                <a:r>
                  <a:rPr lang="en-US" altLang="ko-KR" sz="1000" dirty="0">
                    <a:solidFill>
                      <a:srgbClr val="202020"/>
                    </a:solidFill>
                    <a:latin typeface="+mj-ea"/>
                  </a:rPr>
                  <a:t>.</a:t>
                </a:r>
              </a:p>
              <a:p>
                <a:pPr>
                  <a:lnSpc>
                    <a:spcPct val="150000"/>
                  </a:lnSpc>
                  <a:buFont typeface="Arial" panose="020B0604020202020204" pitchFamily="34" charset="0"/>
                  <a:buChar char="•"/>
                </a:pPr>
                <a:r>
                  <a:rPr lang="ko-KR" altLang="en-US" sz="1000" dirty="0">
                    <a:solidFill>
                      <a:srgbClr val="202020"/>
                    </a:solidFill>
                    <a:latin typeface="+mj-ea"/>
                  </a:rPr>
                  <a:t>집단을 구별하는 변수가 두 개 이상인 경우</a:t>
                </a:r>
                <a:r>
                  <a:rPr lang="en-US" altLang="ko-KR" sz="1000" dirty="0">
                    <a:solidFill>
                      <a:srgbClr val="202020"/>
                    </a:solidFill>
                    <a:latin typeface="+mj-ea"/>
                  </a:rPr>
                  <a:t> </a:t>
                </a:r>
                <a:r>
                  <a:rPr lang="ko-KR" altLang="en-US" sz="1000" dirty="0">
                    <a:solidFill>
                      <a:srgbClr val="202020"/>
                    </a:solidFill>
                    <a:latin typeface="+mj-ea"/>
                  </a:rPr>
                  <a:t>상호작용을 파악하기 용이함</a:t>
                </a:r>
              </a:p>
            </p:txBody>
          </p:sp>
        </mc:Choice>
        <mc:Fallback xmlns="">
          <p:sp>
            <p:nvSpPr>
              <p:cNvPr id="6" name="직사각형 5">
                <a:extLst>
                  <a:ext uri="{FF2B5EF4-FFF2-40B4-BE49-F238E27FC236}">
                    <a16:creationId xmlns:a16="http://schemas.microsoft.com/office/drawing/2014/main" id="{134610DB-59F0-4B08-B71C-200FA7E9C54D}"/>
                  </a:ext>
                </a:extLst>
              </p:cNvPr>
              <p:cNvSpPr>
                <a:spLocks noRot="1" noChangeAspect="1" noMove="1" noResize="1" noEditPoints="1" noAdjustHandles="1" noChangeArrowheads="1" noChangeShapeType="1" noTextEdit="1"/>
              </p:cNvSpPr>
              <p:nvPr/>
            </p:nvSpPr>
            <p:spPr>
              <a:xfrm>
                <a:off x="2005836" y="3122255"/>
                <a:ext cx="6696744" cy="1216743"/>
              </a:xfrm>
              <a:prstGeom prst="rect">
                <a:avLst/>
              </a:prstGeom>
              <a:blipFill>
                <a:blip r:embed="rId2"/>
                <a:stretch>
                  <a:fillRect b="-990"/>
                </a:stretch>
              </a:blipFill>
              <a:ln>
                <a:solidFill>
                  <a:schemeClr val="accent1"/>
                </a:solidFill>
              </a:ln>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E1847425-31EA-404F-A10B-EC412777C1BB}"/>
              </a:ext>
            </a:extLst>
          </p:cNvPr>
          <p:cNvSpPr txBox="1"/>
          <p:nvPr/>
        </p:nvSpPr>
        <p:spPr>
          <a:xfrm>
            <a:off x="457200" y="3184112"/>
            <a:ext cx="1448365" cy="276999"/>
          </a:xfrm>
          <a:prstGeom prst="rect">
            <a:avLst/>
          </a:prstGeom>
          <a:noFill/>
          <a:ln>
            <a:solidFill>
              <a:schemeClr val="accent1"/>
            </a:solidFill>
          </a:ln>
        </p:spPr>
        <p:txBody>
          <a:bodyPr wrap="square" rtlCol="0">
            <a:spAutoFit/>
          </a:bodyPr>
          <a:lstStyle/>
          <a:p>
            <a:r>
              <a:rPr lang="en-US" altLang="ko-KR" sz="1200" dirty="0"/>
              <a:t>1</a:t>
            </a:r>
            <a:r>
              <a:rPr lang="ko-KR" altLang="en-US" sz="1200" dirty="0"/>
              <a:t>종 오류 증가</a:t>
            </a:r>
          </a:p>
        </p:txBody>
      </p:sp>
      <p:sp>
        <p:nvSpPr>
          <p:cNvPr id="15" name="직사각형 14">
            <a:extLst>
              <a:ext uri="{FF2B5EF4-FFF2-40B4-BE49-F238E27FC236}">
                <a16:creationId xmlns:a16="http://schemas.microsoft.com/office/drawing/2014/main" id="{6C0B5051-11CA-4514-8CA9-C84C4B292DC1}"/>
              </a:ext>
            </a:extLst>
          </p:cNvPr>
          <p:cNvSpPr/>
          <p:nvPr/>
        </p:nvSpPr>
        <p:spPr>
          <a:xfrm>
            <a:off x="478894" y="4794027"/>
            <a:ext cx="7822597" cy="1588255"/>
          </a:xfrm>
          <a:prstGeom prst="rect">
            <a:avLst/>
          </a:prstGeom>
          <a:ln>
            <a:solidFill>
              <a:schemeClr val="accent1"/>
            </a:solidFill>
          </a:ln>
        </p:spPr>
        <p:txBody>
          <a:bodyPr wrap="square">
            <a:spAutoFit/>
          </a:bodyPr>
          <a:lstStyle/>
          <a:p>
            <a:pPr marL="228600" indent="-228600">
              <a:lnSpc>
                <a:spcPct val="150000"/>
              </a:lnSpc>
              <a:buAutoNum type="arabicParenR"/>
            </a:pPr>
            <a:r>
              <a:rPr lang="en-US" altLang="ko-KR" sz="1100" dirty="0">
                <a:solidFill>
                  <a:srgbClr val="333333"/>
                </a:solidFill>
                <a:latin typeface="Gotham SSm A"/>
              </a:rPr>
              <a:t>ANOVA</a:t>
            </a:r>
            <a:r>
              <a:rPr lang="ko-KR" altLang="en-US" sz="1100" dirty="0">
                <a:solidFill>
                  <a:srgbClr val="333333"/>
                </a:solidFill>
                <a:latin typeface="Gotham SSm A"/>
              </a:rPr>
              <a:t>는 평균을 비교하는 것 </a:t>
            </a:r>
            <a:endParaRPr lang="en-US" altLang="ko-KR" sz="1100" dirty="0">
              <a:solidFill>
                <a:srgbClr val="333333"/>
              </a:solidFill>
              <a:latin typeface="Gotham SSm A"/>
            </a:endParaRPr>
          </a:p>
          <a:p>
            <a:pPr marL="228600" indent="-228600">
              <a:lnSpc>
                <a:spcPct val="150000"/>
              </a:lnSpc>
              <a:buAutoNum type="arabicParenR"/>
            </a:pPr>
            <a:r>
              <a:rPr lang="ko-KR" altLang="en-US" sz="1100" dirty="0">
                <a:solidFill>
                  <a:srgbClr val="333333"/>
                </a:solidFill>
                <a:latin typeface="Gotham SSm A"/>
              </a:rPr>
              <a:t>표본 선택 오류 </a:t>
            </a:r>
            <a:r>
              <a:rPr lang="en-US" altLang="ko-KR" sz="1100" dirty="0">
                <a:solidFill>
                  <a:srgbClr val="333333"/>
                </a:solidFill>
                <a:latin typeface="Gotham SSm A"/>
              </a:rPr>
              <a:t>:  </a:t>
            </a:r>
            <a:r>
              <a:rPr lang="ko-KR" altLang="en-US" sz="1100" dirty="0">
                <a:solidFill>
                  <a:srgbClr val="333333"/>
                </a:solidFill>
                <a:latin typeface="Gotham SSm A"/>
              </a:rPr>
              <a:t>다양한 그룹의 평균값이 다른 경우 이는 독립 변수가 종속 변수에 미치는 영향이 아니라 표본 선택 오류의 경우</a:t>
            </a:r>
            <a:r>
              <a:rPr lang="en-US" altLang="ko-KR" sz="1100" dirty="0">
                <a:solidFill>
                  <a:srgbClr val="333333"/>
                </a:solidFill>
                <a:latin typeface="Gotham SSm A"/>
              </a:rPr>
              <a:t> </a:t>
            </a:r>
          </a:p>
          <a:p>
            <a:pPr marL="171450" indent="-171450">
              <a:lnSpc>
                <a:spcPct val="150000"/>
              </a:lnSpc>
              <a:buFont typeface="Wingdings" panose="05000000000000000000" pitchFamily="2" charset="2"/>
              <a:buChar char="à"/>
            </a:pPr>
            <a:r>
              <a:rPr lang="ko-KR" altLang="en-US" sz="1100" dirty="0">
                <a:solidFill>
                  <a:srgbClr val="333333"/>
                </a:solidFill>
                <a:latin typeface="Gotham SSm A"/>
                <a:sym typeface="Wingdings" panose="05000000000000000000" pitchFamily="2" charset="2"/>
              </a:rPr>
              <a:t>이 경우 평균 차이는 의미가 없다</a:t>
            </a:r>
            <a:r>
              <a:rPr lang="en-US" altLang="ko-KR" sz="1100" dirty="0">
                <a:solidFill>
                  <a:srgbClr val="333333"/>
                </a:solidFill>
                <a:latin typeface="Gotham SSm A"/>
                <a:sym typeface="Wingdings" panose="05000000000000000000" pitchFamily="2" charset="2"/>
              </a:rPr>
              <a:t>.</a:t>
            </a:r>
          </a:p>
          <a:p>
            <a:pPr marL="171450" indent="-171450">
              <a:lnSpc>
                <a:spcPct val="150000"/>
              </a:lnSpc>
              <a:buFont typeface="Wingdings" panose="05000000000000000000" pitchFamily="2" charset="2"/>
              <a:buChar char="à"/>
            </a:pPr>
            <a:r>
              <a:rPr lang="en-US" altLang="ko-KR" sz="1100" dirty="0">
                <a:solidFill>
                  <a:srgbClr val="333333"/>
                </a:solidFill>
                <a:latin typeface="Gotham SSm A"/>
              </a:rPr>
              <a:t>ANOVA</a:t>
            </a:r>
            <a:r>
              <a:rPr lang="ko-KR" altLang="en-US" sz="1100" dirty="0">
                <a:solidFill>
                  <a:srgbClr val="333333"/>
                </a:solidFill>
                <a:latin typeface="Gotham SSm A"/>
              </a:rPr>
              <a:t>를 사용하여 평균값의 차이가 통계적으로 유의한지 확인 가능하다</a:t>
            </a:r>
            <a:r>
              <a:rPr lang="en-US" altLang="ko-KR" sz="1100" dirty="0">
                <a:solidFill>
                  <a:srgbClr val="333333"/>
                </a:solidFill>
                <a:latin typeface="Gotham SSm A"/>
              </a:rPr>
              <a:t>.</a:t>
            </a:r>
          </a:p>
          <a:p>
            <a:pPr>
              <a:lnSpc>
                <a:spcPct val="150000"/>
              </a:lnSpc>
            </a:pPr>
            <a:r>
              <a:rPr lang="en-US" altLang="ko-KR" sz="1100" dirty="0">
                <a:solidFill>
                  <a:srgbClr val="333333"/>
                </a:solidFill>
                <a:latin typeface="Gotham SSm A"/>
              </a:rPr>
              <a:t>3) ANOVA</a:t>
            </a:r>
            <a:r>
              <a:rPr lang="ko-KR" altLang="en-US" sz="1100" dirty="0">
                <a:solidFill>
                  <a:srgbClr val="333333"/>
                </a:solidFill>
                <a:latin typeface="Gotham SSm A"/>
              </a:rPr>
              <a:t>는 독립 변수가 종속 변수에 영향을 미치는지를 간접적으로 보여 주어 표본 오류에 따른 그룹간 평균 차이를 구분</a:t>
            </a:r>
            <a:endParaRPr lang="en-US" altLang="ko-KR" sz="1100" b="0" i="0" dirty="0">
              <a:solidFill>
                <a:srgbClr val="333333"/>
              </a:solidFill>
              <a:effectLst/>
              <a:latin typeface="Gotham SSm A"/>
            </a:endParaRPr>
          </a:p>
        </p:txBody>
      </p:sp>
      <p:sp>
        <p:nvSpPr>
          <p:cNvPr id="17" name="직사각형 16">
            <a:extLst>
              <a:ext uri="{FF2B5EF4-FFF2-40B4-BE49-F238E27FC236}">
                <a16:creationId xmlns:a16="http://schemas.microsoft.com/office/drawing/2014/main" id="{3EA0C556-C3CF-46CD-A5CB-705FAF6933EE}"/>
              </a:ext>
            </a:extLst>
          </p:cNvPr>
          <p:cNvSpPr/>
          <p:nvPr/>
        </p:nvSpPr>
        <p:spPr>
          <a:xfrm>
            <a:off x="410157" y="4523678"/>
            <a:ext cx="1915909" cy="276999"/>
          </a:xfrm>
          <a:prstGeom prst="rect">
            <a:avLst/>
          </a:prstGeom>
        </p:spPr>
        <p:txBody>
          <a:bodyPr wrap="none">
            <a:spAutoFit/>
          </a:bodyPr>
          <a:lstStyle/>
          <a:p>
            <a:r>
              <a:rPr lang="ko-KR" altLang="en-US" sz="1200" b="1" i="1" dirty="0"/>
              <a:t>평균 비교인데 분산분석 </a:t>
            </a:r>
            <a:r>
              <a:rPr lang="en-US" altLang="ko-KR" sz="1200" b="1" i="1" dirty="0"/>
              <a:t>?</a:t>
            </a:r>
            <a:endParaRPr lang="ko-KR" altLang="en-US" sz="1200" b="1" i="1" dirty="0"/>
          </a:p>
        </p:txBody>
      </p:sp>
      <p:sp>
        <p:nvSpPr>
          <p:cNvPr id="18" name="TextBox 17">
            <a:extLst>
              <a:ext uri="{FF2B5EF4-FFF2-40B4-BE49-F238E27FC236}">
                <a16:creationId xmlns:a16="http://schemas.microsoft.com/office/drawing/2014/main" id="{BE7585A0-7992-473A-953D-6B1F7156081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29119601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10" name="바닥글 개체 틀 9">
            <a:extLst>
              <a:ext uri="{FF2B5EF4-FFF2-40B4-BE49-F238E27FC236}">
                <a16:creationId xmlns:a16="http://schemas.microsoft.com/office/drawing/2014/main" id="{C2D2EACD-C086-431A-970B-2D94347D9EA9}"/>
              </a:ext>
            </a:extLst>
          </p:cNvPr>
          <p:cNvSpPr>
            <a:spLocks noGrp="1"/>
          </p:cNvSpPr>
          <p:nvPr>
            <p:ph type="ftr" sz="quarter" idx="11"/>
          </p:nvPr>
        </p:nvSpPr>
        <p:spPr/>
        <p:txBody>
          <a:bodyPr/>
          <a:lstStyle/>
          <a:p>
            <a:r>
              <a:rPr lang="en-US" altLang="ko-KR" dirty="0"/>
              <a:t>UBION PBL- FBA</a:t>
            </a:r>
            <a:endParaRPr lang="ko-KR" altLang="en-US" dirty="0"/>
          </a:p>
        </p:txBody>
      </p:sp>
      <p:sp>
        <p:nvSpPr>
          <p:cNvPr id="11" name="슬라이드 번호 개체 틀 10">
            <a:extLst>
              <a:ext uri="{FF2B5EF4-FFF2-40B4-BE49-F238E27FC236}">
                <a16:creationId xmlns:a16="http://schemas.microsoft.com/office/drawing/2014/main" id="{972FE98F-5D6B-47A0-9DC1-5CF9FC92EF00}"/>
              </a:ext>
            </a:extLst>
          </p:cNvPr>
          <p:cNvSpPr>
            <a:spLocks noGrp="1"/>
          </p:cNvSpPr>
          <p:nvPr>
            <p:ph type="sldNum" sz="quarter" idx="12"/>
          </p:nvPr>
        </p:nvSpPr>
        <p:spPr/>
        <p:txBody>
          <a:bodyPr/>
          <a:lstStyle/>
          <a:p>
            <a:fld id="{DE77BB65-F969-4654-BF30-45C70C1BE112}" type="slidenum">
              <a:rPr lang="ko-KR" altLang="en-US" smtClean="0"/>
              <a:pPr/>
              <a:t>154</a:t>
            </a:fld>
            <a:endParaRPr lang="ko-KR" altLang="en-US" dirty="0"/>
          </a:p>
        </p:txBody>
      </p:sp>
      <p:sp>
        <p:nvSpPr>
          <p:cNvPr id="12" name="직사각형 11">
            <a:extLst>
              <a:ext uri="{FF2B5EF4-FFF2-40B4-BE49-F238E27FC236}">
                <a16:creationId xmlns:a16="http://schemas.microsoft.com/office/drawing/2014/main" id="{F0A854EA-2E5F-4CFD-8329-696816B74793}"/>
              </a:ext>
            </a:extLst>
          </p:cNvPr>
          <p:cNvSpPr/>
          <p:nvPr/>
        </p:nvSpPr>
        <p:spPr>
          <a:xfrm>
            <a:off x="393088" y="1469233"/>
            <a:ext cx="7979812" cy="823239"/>
          </a:xfrm>
          <a:prstGeom prst="rect">
            <a:avLst/>
          </a:prstGeom>
          <a:ln>
            <a:solidFill>
              <a:schemeClr val="tx2">
                <a:lumMod val="60000"/>
                <a:lumOff val="40000"/>
              </a:schemeClr>
            </a:solidFill>
          </a:ln>
        </p:spPr>
        <p:txBody>
          <a:bodyPr wrap="square">
            <a:spAutoFit/>
          </a:bodyPr>
          <a:lstStyle/>
          <a:p>
            <a:pPr marL="361950" indent="-171450" algn="just" fontAlgn="base">
              <a:lnSpc>
                <a:spcPct val="150000"/>
              </a:lnSpc>
              <a:buFont typeface="Arial" panose="020B0604020202020204" pitchFamily="34" charset="0"/>
              <a:buChar char="•"/>
            </a:pPr>
            <a:r>
              <a:rPr lang="ko-KR" altLang="en-US" sz="1100" kern="0" dirty="0">
                <a:solidFill>
                  <a:srgbClr val="000000"/>
                </a:solidFill>
                <a:ea typeface="맑은 고딕" panose="020B0503020000020004" pitchFamily="50" charset="-127"/>
              </a:rPr>
              <a:t>분석의 대상이 되는 모집단은 정규분포를 따른다</a:t>
            </a:r>
            <a:r>
              <a:rPr lang="en-US" altLang="ko-KR" sz="1100" b="1" kern="0" dirty="0">
                <a:solidFill>
                  <a:srgbClr val="000000"/>
                </a:solidFill>
                <a:latin typeface="맑은 고딕" panose="020B0503020000020004" pitchFamily="50" charset="-127"/>
              </a:rPr>
              <a:t>.(</a:t>
            </a:r>
            <a:r>
              <a:rPr lang="ko-KR" altLang="en-US" sz="1100" b="1" kern="0" dirty="0">
                <a:solidFill>
                  <a:srgbClr val="000000"/>
                </a:solidFill>
                <a:latin typeface="맑은 고딕" panose="020B0503020000020004" pitchFamily="50" charset="-127"/>
              </a:rPr>
              <a:t>정규성</a:t>
            </a:r>
            <a:r>
              <a:rPr lang="en-US" altLang="ko-KR" sz="1100" b="1" kern="0" dirty="0">
                <a:solidFill>
                  <a:srgbClr val="000000"/>
                </a:solidFill>
                <a:latin typeface="맑은 고딕" panose="020B0503020000020004" pitchFamily="50" charset="-127"/>
              </a:rPr>
              <a:t>)</a:t>
            </a:r>
            <a:endParaRPr lang="ko-KR" altLang="en-US" sz="1100" b="1" kern="0" dirty="0">
              <a:solidFill>
                <a:srgbClr val="000000"/>
              </a:solidFill>
            </a:endParaRPr>
          </a:p>
          <a:p>
            <a:pPr marL="361950" indent="-171450" algn="just" fontAlgn="base">
              <a:lnSpc>
                <a:spcPct val="150000"/>
              </a:lnSpc>
              <a:buFont typeface="Arial" panose="020B0604020202020204" pitchFamily="34" charset="0"/>
              <a:buChar char="•"/>
            </a:pPr>
            <a:r>
              <a:rPr lang="ko-KR" altLang="en-US" sz="1100" kern="0" dirty="0">
                <a:solidFill>
                  <a:srgbClr val="000000"/>
                </a:solidFill>
                <a:ea typeface="맑은 고딕" panose="020B0503020000020004" pitchFamily="50" charset="-127"/>
              </a:rPr>
              <a:t>각 모집단의 모분산은 알려져 있지 않지만 모두 같다고 가정한다</a:t>
            </a:r>
            <a:r>
              <a:rPr lang="en-US" altLang="ko-KR" sz="1100" kern="0" dirty="0">
                <a:solidFill>
                  <a:srgbClr val="000000"/>
                </a:solidFill>
                <a:latin typeface="맑은 고딕" panose="020B0503020000020004" pitchFamily="50" charset="-127"/>
              </a:rPr>
              <a:t>.  </a:t>
            </a:r>
            <a:r>
              <a:rPr lang="en-US" altLang="ko-KR" sz="1100" b="1" kern="0" dirty="0">
                <a:solidFill>
                  <a:srgbClr val="000000"/>
                </a:solidFill>
                <a:latin typeface="맑은 고딕" panose="020B0503020000020004" pitchFamily="50" charset="-127"/>
              </a:rPr>
              <a:t>(</a:t>
            </a:r>
            <a:r>
              <a:rPr lang="ko-KR" altLang="en-US" sz="1100" b="1" kern="0" dirty="0">
                <a:solidFill>
                  <a:srgbClr val="000000"/>
                </a:solidFill>
                <a:ea typeface="맑은 고딕" panose="020B0503020000020004" pitchFamily="50" charset="-127"/>
              </a:rPr>
              <a:t>등분산성 </a:t>
            </a:r>
            <a:r>
              <a:rPr lang="en-US" altLang="ko-KR" sz="1100" b="1" kern="0" dirty="0">
                <a:solidFill>
                  <a:srgbClr val="000000"/>
                </a:solidFill>
                <a:latin typeface="맑은 고딕" panose="020B0503020000020004" pitchFamily="50" charset="-127"/>
              </a:rPr>
              <a:t>)</a:t>
            </a:r>
            <a:endParaRPr lang="ko-KR" altLang="en-US" sz="1100" b="1" kern="0" dirty="0">
              <a:solidFill>
                <a:srgbClr val="000000"/>
              </a:solidFill>
            </a:endParaRPr>
          </a:p>
          <a:p>
            <a:pPr marL="361950" indent="-171450" algn="just" fontAlgn="base">
              <a:lnSpc>
                <a:spcPct val="150000"/>
              </a:lnSpc>
              <a:buFont typeface="Arial" panose="020B0604020202020204" pitchFamily="34" charset="0"/>
              <a:buChar char="•"/>
            </a:pPr>
            <a:r>
              <a:rPr lang="ko-KR" altLang="en-US" sz="1100" kern="0" dirty="0">
                <a:solidFill>
                  <a:srgbClr val="000000"/>
                </a:solidFill>
                <a:ea typeface="맑은 고딕" panose="020B0503020000020004" pitchFamily="50" charset="-127"/>
              </a:rPr>
              <a:t>분산분석을 위해 추출되는 관찰치는 무작위로 추출되며 독립표본이다</a:t>
            </a:r>
            <a:r>
              <a:rPr lang="en-US" altLang="ko-KR" sz="1100" kern="0" dirty="0">
                <a:solidFill>
                  <a:srgbClr val="000000"/>
                </a:solidFill>
                <a:latin typeface="맑은 고딕" panose="020B0503020000020004" pitchFamily="50" charset="-127"/>
              </a:rPr>
              <a:t>. </a:t>
            </a:r>
            <a:r>
              <a:rPr lang="en-US" altLang="ko-KR" sz="1100" b="1" kern="0" dirty="0">
                <a:solidFill>
                  <a:srgbClr val="000000"/>
                </a:solidFill>
                <a:latin typeface="맑은 고딕" panose="020B0503020000020004" pitchFamily="50" charset="-127"/>
              </a:rPr>
              <a:t>(</a:t>
            </a:r>
            <a:r>
              <a:rPr lang="ko-KR" altLang="en-US" sz="1100" b="1" kern="0" dirty="0">
                <a:solidFill>
                  <a:srgbClr val="000000"/>
                </a:solidFill>
                <a:latin typeface="맑은 고딕" panose="020B0503020000020004" pitchFamily="50" charset="-127"/>
              </a:rPr>
              <a:t>독립성</a:t>
            </a:r>
            <a:r>
              <a:rPr lang="en-US" altLang="ko-KR" sz="1100" b="1" kern="0" dirty="0">
                <a:solidFill>
                  <a:srgbClr val="000000"/>
                </a:solidFill>
                <a:latin typeface="맑은 고딕" panose="020B0503020000020004" pitchFamily="50" charset="-127"/>
              </a:rPr>
              <a:t>)</a:t>
            </a:r>
            <a:endParaRPr lang="ko-KR" altLang="en-US" sz="1100" b="1" kern="0" dirty="0">
              <a:solidFill>
                <a:srgbClr val="000000"/>
              </a:solidFill>
            </a:endParaRPr>
          </a:p>
        </p:txBody>
      </p:sp>
      <p:sp>
        <p:nvSpPr>
          <p:cNvPr id="13" name="직사각형 12">
            <a:extLst>
              <a:ext uri="{FF2B5EF4-FFF2-40B4-BE49-F238E27FC236}">
                <a16:creationId xmlns:a16="http://schemas.microsoft.com/office/drawing/2014/main" id="{9857FEDC-5B86-45FF-A3AE-52D2228B4B77}"/>
              </a:ext>
            </a:extLst>
          </p:cNvPr>
          <p:cNvSpPr/>
          <p:nvPr/>
        </p:nvSpPr>
        <p:spPr>
          <a:xfrm>
            <a:off x="393088" y="1031149"/>
            <a:ext cx="1505540" cy="335605"/>
          </a:xfrm>
          <a:prstGeom prst="rect">
            <a:avLst/>
          </a:prstGeom>
          <a:solidFill>
            <a:schemeClr val="accent1">
              <a:lumMod val="20000"/>
              <a:lumOff val="80000"/>
            </a:schemeClr>
          </a:solidFill>
          <a:ln>
            <a:solidFill>
              <a:schemeClr val="accent1"/>
            </a:solidFill>
          </a:ln>
        </p:spPr>
        <p:txBody>
          <a:bodyPr wrap="none">
            <a:spAutoFit/>
          </a:bodyPr>
          <a:lstStyle/>
          <a:p>
            <a:pPr marL="190500" algn="just" fontAlgn="base">
              <a:lnSpc>
                <a:spcPct val="150000"/>
              </a:lnSpc>
            </a:pPr>
            <a:r>
              <a:rPr lang="en-US" altLang="ko-KR" sz="1200" kern="0" dirty="0">
                <a:solidFill>
                  <a:srgbClr val="000000"/>
                </a:solidFill>
                <a:ea typeface="맑은 고딕" panose="020B0503020000020004" pitchFamily="50" charset="-127"/>
              </a:rPr>
              <a:t>2) </a:t>
            </a:r>
            <a:r>
              <a:rPr lang="ko-KR" altLang="en-US" sz="1200" kern="0" dirty="0">
                <a:solidFill>
                  <a:srgbClr val="000000"/>
                </a:solidFill>
                <a:ea typeface="맑은 고딕" panose="020B0503020000020004" pitchFamily="50" charset="-127"/>
              </a:rPr>
              <a:t>분산분석 가정</a:t>
            </a:r>
            <a:endParaRPr lang="ko-KR" altLang="en-US" sz="1200" kern="0" dirty="0">
              <a:solidFill>
                <a:srgbClr val="000000"/>
              </a:solidFill>
            </a:endParaRPr>
          </a:p>
        </p:txBody>
      </p:sp>
      <p:sp>
        <p:nvSpPr>
          <p:cNvPr id="3" name="직사각형 2">
            <a:extLst>
              <a:ext uri="{FF2B5EF4-FFF2-40B4-BE49-F238E27FC236}">
                <a16:creationId xmlns:a16="http://schemas.microsoft.com/office/drawing/2014/main" id="{515EE493-3BB2-4579-A503-F76362EBAB95}"/>
              </a:ext>
            </a:extLst>
          </p:cNvPr>
          <p:cNvSpPr/>
          <p:nvPr/>
        </p:nvSpPr>
        <p:spPr>
          <a:xfrm>
            <a:off x="408862" y="3875756"/>
            <a:ext cx="8195586" cy="2431371"/>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ko-KR" altLang="en-US" sz="1100" dirty="0">
                <a:solidFill>
                  <a:srgbClr val="000000"/>
                </a:solidFill>
                <a:latin typeface="Arial" panose="020B0604020202020204" pitchFamily="34" charset="0"/>
              </a:rPr>
              <a:t>독립변수</a:t>
            </a:r>
            <a:r>
              <a:rPr lang="en-US" altLang="ko-KR" sz="1100" b="1" dirty="0"/>
              <a:t>(Independent variable), </a:t>
            </a:r>
            <a:r>
              <a:rPr lang="ko-KR" altLang="en-US" sz="1100" b="1" dirty="0"/>
              <a:t>설명변수</a:t>
            </a:r>
            <a:r>
              <a:rPr lang="en-US" altLang="ko-KR" sz="1100" b="1" dirty="0"/>
              <a:t>, </a:t>
            </a:r>
            <a:r>
              <a:rPr lang="ko-KR" altLang="en-US" sz="1100" b="1" dirty="0"/>
              <a:t>예측변수</a:t>
            </a:r>
            <a:r>
              <a:rPr lang="ko-KR" altLang="en-US" sz="1100" dirty="0">
                <a:solidFill>
                  <a:srgbClr val="000000"/>
                </a:solidFill>
                <a:latin typeface="Arial" panose="020B0604020202020204" pitchFamily="34" charset="0"/>
              </a:rPr>
              <a:t> </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명목척도</a:t>
            </a: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이산형</a:t>
            </a: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범주형</a:t>
            </a: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  </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변수가 </a:t>
            </a:r>
            <a:r>
              <a:rPr lang="en-US" altLang="ko-KR" sz="1100" dirty="0">
                <a:solidFill>
                  <a:srgbClr val="000000"/>
                </a:solidFill>
                <a:latin typeface="Arial" panose="020B0604020202020204" pitchFamily="34" charset="0"/>
                <a:sym typeface="Wingdings" panose="05000000000000000000" pitchFamily="2" charset="2"/>
              </a:rPr>
              <a:t>1</a:t>
            </a:r>
            <a:r>
              <a:rPr lang="ko-KR" altLang="en-US" sz="1100" dirty="0">
                <a:solidFill>
                  <a:srgbClr val="000000"/>
                </a:solidFill>
                <a:latin typeface="Arial" panose="020B0604020202020204" pitchFamily="34" charset="0"/>
                <a:sym typeface="Wingdings" panose="05000000000000000000" pitchFamily="2" charset="2"/>
              </a:rPr>
              <a:t>개라도 복수의 범주</a:t>
            </a:r>
            <a:r>
              <a:rPr lang="en-US" altLang="ko-KR" sz="1100" dirty="0">
                <a:solidFill>
                  <a:srgbClr val="000000"/>
                </a:solidFill>
                <a:latin typeface="Arial" panose="020B0604020202020204" pitchFamily="34" charset="0"/>
                <a:sym typeface="Wingdings" panose="05000000000000000000" pitchFamily="2" charset="2"/>
              </a:rPr>
              <a:t>(level)</a:t>
            </a:r>
            <a:r>
              <a:rPr lang="ko-KR" altLang="en-US" sz="1100" dirty="0">
                <a:solidFill>
                  <a:srgbClr val="000000"/>
                </a:solidFill>
                <a:latin typeface="Arial" panose="020B0604020202020204" pitchFamily="34" charset="0"/>
                <a:sym typeface="Wingdings" panose="05000000000000000000" pitchFamily="2" charset="2"/>
              </a:rPr>
              <a:t>가 존재  </a:t>
            </a:r>
            <a:endParaRPr lang="en-US" altLang="ko-KR" sz="1100" dirty="0">
              <a:solidFill>
                <a:srgbClr val="000000"/>
              </a:solidFill>
              <a:latin typeface="Arial" panose="020B0604020202020204" pitchFamily="34" charset="0"/>
              <a:sym typeface="Wingdings" panose="05000000000000000000" pitchFamily="2" charset="2"/>
            </a:endParaRPr>
          </a:p>
          <a:p>
            <a:pPr>
              <a:lnSpc>
                <a:spcPct val="150000"/>
              </a:lnSpc>
            </a:pP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예시</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학년별</a:t>
            </a:r>
            <a:r>
              <a:rPr lang="en-US" altLang="ko-KR" sz="1100" dirty="0">
                <a:solidFill>
                  <a:srgbClr val="000000"/>
                </a:solidFill>
                <a:latin typeface="Arial" panose="020B0604020202020204" pitchFamily="34" charset="0"/>
                <a:sym typeface="Wingdings" panose="05000000000000000000" pitchFamily="2" charset="2"/>
              </a:rPr>
              <a:t>(</a:t>
            </a:r>
            <a:r>
              <a:rPr lang="ko-KR" altLang="en-US" sz="1100" dirty="0">
                <a:solidFill>
                  <a:srgbClr val="000000"/>
                </a:solidFill>
                <a:latin typeface="Arial" panose="020B0604020202020204" pitchFamily="34" charset="0"/>
                <a:sym typeface="Wingdings" panose="05000000000000000000" pitchFamily="2" charset="2"/>
              </a:rPr>
              <a:t>독립변수변수 </a:t>
            </a:r>
            <a:r>
              <a:rPr lang="en-US" altLang="ko-KR" sz="1100" dirty="0">
                <a:solidFill>
                  <a:srgbClr val="000000"/>
                </a:solidFill>
                <a:latin typeface="Arial" panose="020B0604020202020204" pitchFamily="34" charset="0"/>
                <a:sym typeface="Wingdings" panose="05000000000000000000" pitchFamily="2" charset="2"/>
              </a:rPr>
              <a:t>1</a:t>
            </a:r>
            <a:r>
              <a:rPr lang="ko-KR" altLang="en-US" sz="1100" dirty="0">
                <a:solidFill>
                  <a:srgbClr val="000000"/>
                </a:solidFill>
                <a:latin typeface="Arial" panose="020B0604020202020204" pitchFamily="34" charset="0"/>
                <a:sym typeface="Wingdings" panose="05000000000000000000" pitchFamily="2" charset="2"/>
              </a:rPr>
              <a:t>개</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범주 여러 개</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 영양상태 </a:t>
            </a:r>
            <a:r>
              <a:rPr lang="en-US" altLang="ko-KR" sz="1100" dirty="0">
                <a:solidFill>
                  <a:srgbClr val="000000"/>
                </a:solidFill>
                <a:latin typeface="Arial" panose="020B0604020202020204" pitchFamily="34" charset="0"/>
                <a:sym typeface="Wingdings" panose="05000000000000000000" pitchFamily="2" charset="2"/>
              </a:rPr>
              <a:t>(</a:t>
            </a:r>
            <a:r>
              <a:rPr lang="ko-KR" altLang="en-US" sz="1100" dirty="0">
                <a:solidFill>
                  <a:srgbClr val="000000"/>
                </a:solidFill>
                <a:latin typeface="Arial" panose="020B0604020202020204" pitchFamily="34" charset="0"/>
                <a:sym typeface="Wingdings" panose="05000000000000000000" pitchFamily="2" charset="2"/>
              </a:rPr>
              <a:t>종속변수</a:t>
            </a:r>
            <a:r>
              <a:rPr lang="en-US" altLang="ko-KR" sz="1100" dirty="0">
                <a:solidFill>
                  <a:srgbClr val="000000"/>
                </a:solidFill>
                <a:latin typeface="Arial" panose="020B0604020202020204" pitchFamily="34" charset="0"/>
                <a:sym typeface="Wingdings" panose="05000000000000000000" pitchFamily="2" charset="2"/>
              </a:rPr>
              <a:t>)</a:t>
            </a:r>
            <a:r>
              <a:rPr lang="ko-KR" altLang="en-US" sz="1100" dirty="0">
                <a:solidFill>
                  <a:srgbClr val="000000"/>
                </a:solidFill>
                <a:latin typeface="Arial" panose="020B0604020202020204" pitchFamily="34" charset="0"/>
                <a:sym typeface="Wingdings" panose="05000000000000000000" pitchFamily="2" charset="2"/>
              </a:rPr>
              <a:t> 비교</a:t>
            </a:r>
            <a:endParaRPr lang="en-US" altLang="ko-KR" sz="1100" dirty="0">
              <a:solidFill>
                <a:srgbClr val="000000"/>
              </a:solidFill>
              <a:latin typeface="Arial" panose="020B0604020202020204" pitchFamily="34" charset="0"/>
            </a:endParaRPr>
          </a:p>
          <a:p>
            <a:pPr marL="171450" indent="-171450">
              <a:lnSpc>
                <a:spcPct val="150000"/>
              </a:lnSpc>
              <a:buFont typeface="Arial" panose="020B0604020202020204" pitchFamily="34" charset="0"/>
              <a:buChar char="•"/>
            </a:pPr>
            <a:r>
              <a:rPr lang="ko-KR" altLang="en-US" sz="1100" dirty="0">
                <a:solidFill>
                  <a:srgbClr val="000000"/>
                </a:solidFill>
                <a:latin typeface="Arial" panose="020B0604020202020204" pitchFamily="34" charset="0"/>
              </a:rPr>
              <a:t>종속변수</a:t>
            </a:r>
            <a:r>
              <a:rPr lang="en-US" altLang="ko-KR" sz="1100" b="1" dirty="0"/>
              <a:t>(Dependent variable)</a:t>
            </a:r>
            <a:r>
              <a:rPr lang="en-US" altLang="ko-KR" sz="1100" b="1" dirty="0">
                <a:solidFill>
                  <a:srgbClr val="000000"/>
                </a:solidFill>
                <a:latin typeface="Arial" panose="020B0604020202020204" pitchFamily="34" charset="0"/>
              </a:rPr>
              <a:t>,</a:t>
            </a:r>
            <a:r>
              <a:rPr lang="ko-KR" altLang="en-US" sz="1100" b="1" dirty="0">
                <a:solidFill>
                  <a:srgbClr val="000000"/>
                </a:solidFill>
                <a:latin typeface="Arial" panose="020B0604020202020204" pitchFamily="34" charset="0"/>
              </a:rPr>
              <a:t> 반응변수</a:t>
            </a:r>
            <a:r>
              <a:rPr lang="en-US" altLang="ko-KR" sz="1100" b="1" dirty="0">
                <a:solidFill>
                  <a:srgbClr val="000000"/>
                </a:solidFill>
                <a:latin typeface="Arial" panose="020B0604020202020204" pitchFamily="34" charset="0"/>
              </a:rPr>
              <a:t>, </a:t>
            </a:r>
            <a:r>
              <a:rPr lang="ko-KR" altLang="en-US" sz="1100" b="1" dirty="0">
                <a:solidFill>
                  <a:srgbClr val="000000"/>
                </a:solidFill>
                <a:latin typeface="Arial" panose="020B0604020202020204" pitchFamily="34" charset="0"/>
              </a:rPr>
              <a:t>결과변수</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등간 또는 비율척도 </a:t>
            </a: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연속형 변수</a:t>
            </a:r>
            <a:r>
              <a:rPr lang="en-US" altLang="ko-KR" sz="1100" dirty="0">
                <a:solidFill>
                  <a:srgbClr val="000000"/>
                </a:solidFill>
                <a:latin typeface="Arial" panose="020B0604020202020204" pitchFamily="34" charset="0"/>
              </a:rPr>
              <a:t>)</a:t>
            </a:r>
          </a:p>
          <a:p>
            <a:pPr marL="171450" indent="-171450">
              <a:buFont typeface="Arial" panose="020B0604020202020204" pitchFamily="34" charset="0"/>
              <a:buChar char="•"/>
            </a:pPr>
            <a:r>
              <a:rPr lang="ko-KR" altLang="en-US" sz="1100" b="1" dirty="0"/>
              <a:t>통제변수 </a:t>
            </a:r>
            <a:r>
              <a:rPr lang="en-US" altLang="ko-KR" sz="1100" b="1" dirty="0"/>
              <a:t>(Control variable) : </a:t>
            </a:r>
            <a:r>
              <a:rPr lang="ko-KR" altLang="en-US" sz="1100" dirty="0"/>
              <a:t>  연구</a:t>
            </a:r>
            <a:r>
              <a:rPr lang="en-US" altLang="ko-KR" sz="1100" dirty="0"/>
              <a:t>/</a:t>
            </a:r>
            <a:r>
              <a:rPr lang="ko-KR" altLang="en-US" sz="1100" dirty="0"/>
              <a:t>조사의 주된 관심사가 되는 변수가 아닌 경우로 통제하는 독립변수</a:t>
            </a:r>
            <a:endParaRPr lang="en-US" altLang="ko-KR" sz="1100" dirty="0"/>
          </a:p>
          <a:p>
            <a:pPr marL="171450" indent="-171450">
              <a:buFont typeface="Arial" panose="020B0604020202020204" pitchFamily="34" charset="0"/>
              <a:buChar char="•"/>
            </a:pPr>
            <a:endParaRPr lang="en-US" altLang="ko-KR" sz="1100" dirty="0"/>
          </a:p>
          <a:p>
            <a:pPr>
              <a:lnSpc>
                <a:spcPct val="150000"/>
              </a:lnSpc>
            </a:pPr>
            <a:r>
              <a:rPr lang="en-US" altLang="ko-KR" sz="1100" dirty="0"/>
              <a:t>(</a:t>
            </a:r>
            <a:r>
              <a:rPr lang="ko-KR" altLang="en-US" sz="1100" dirty="0"/>
              <a:t>예시</a:t>
            </a:r>
            <a:r>
              <a:rPr lang="en-US" altLang="ko-KR" sz="1100" dirty="0"/>
              <a:t>)  </a:t>
            </a:r>
            <a:r>
              <a:rPr lang="ko-KR" altLang="en-US" sz="1100" dirty="0"/>
              <a:t>고객 만족도</a:t>
            </a:r>
            <a:r>
              <a:rPr lang="en-US" altLang="ko-KR" sz="1100" dirty="0"/>
              <a:t>(</a:t>
            </a:r>
            <a:r>
              <a:rPr lang="ko-KR" altLang="en-US" sz="1100" dirty="0"/>
              <a:t>독립변수</a:t>
            </a:r>
            <a:r>
              <a:rPr lang="en-US" altLang="ko-KR" sz="1100" dirty="0"/>
              <a:t>)</a:t>
            </a:r>
            <a:r>
              <a:rPr lang="ko-KR" altLang="en-US" sz="1100" dirty="0"/>
              <a:t>에 따른 제품 재구매율 </a:t>
            </a:r>
            <a:r>
              <a:rPr lang="en-US" altLang="ko-KR" sz="1100" dirty="0"/>
              <a:t>(</a:t>
            </a:r>
            <a:r>
              <a:rPr lang="ko-KR" altLang="en-US" sz="1100" dirty="0"/>
              <a:t>종속변수</a:t>
            </a:r>
            <a:r>
              <a:rPr lang="en-US" altLang="ko-KR" sz="1100" dirty="0"/>
              <a:t>)</a:t>
            </a:r>
          </a:p>
          <a:p>
            <a:pPr marL="171450" indent="-171450">
              <a:lnSpc>
                <a:spcPct val="150000"/>
              </a:lnSpc>
              <a:buFont typeface="Wingdings" panose="05000000000000000000" pitchFamily="2" charset="2"/>
              <a:buChar char="à"/>
            </a:pPr>
            <a:r>
              <a:rPr lang="ko-KR" altLang="en-US" sz="1100" dirty="0">
                <a:sym typeface="Wingdings" panose="05000000000000000000" pitchFamily="2" charset="2"/>
              </a:rPr>
              <a:t>여기서 제품 재구매율에 영향을 주는 변수가 고객 만족도 외에도 다른 요인이 있다</a:t>
            </a:r>
            <a:r>
              <a:rPr lang="en-US" altLang="ko-KR" sz="1100" dirty="0">
                <a:sym typeface="Wingdings" panose="05000000000000000000" pitchFamily="2" charset="2"/>
              </a:rPr>
              <a:t>(</a:t>
            </a:r>
            <a:r>
              <a:rPr lang="ko-KR" altLang="en-US" sz="1100" dirty="0">
                <a:sym typeface="Wingdings" panose="05000000000000000000" pitchFamily="2" charset="2"/>
              </a:rPr>
              <a:t>예 </a:t>
            </a:r>
            <a:r>
              <a:rPr lang="en-US" altLang="ko-KR" sz="1100" dirty="0">
                <a:sym typeface="Wingdings" panose="05000000000000000000" pitchFamily="2" charset="2"/>
              </a:rPr>
              <a:t>: </a:t>
            </a:r>
            <a:r>
              <a:rPr lang="ko-KR" altLang="en-US" sz="1100" dirty="0">
                <a:sym typeface="Wingdings" panose="05000000000000000000" pitchFamily="2" charset="2"/>
              </a:rPr>
              <a:t>가격</a:t>
            </a:r>
            <a:r>
              <a:rPr lang="en-US" altLang="ko-KR" sz="1100" dirty="0">
                <a:sym typeface="Wingdings" panose="05000000000000000000" pitchFamily="2" charset="2"/>
              </a:rPr>
              <a:t>). </a:t>
            </a:r>
            <a:r>
              <a:rPr lang="ko-KR" altLang="en-US" sz="1100" dirty="0">
                <a:sym typeface="Wingdings" panose="05000000000000000000" pitchFamily="2" charset="2"/>
              </a:rPr>
              <a:t>그런데 이를 무시하면 모형에 부적합</a:t>
            </a:r>
            <a:r>
              <a:rPr lang="en-US" altLang="ko-KR" sz="1100" dirty="0">
                <a:sym typeface="Wingdings" panose="05000000000000000000" pitchFamily="2" charset="2"/>
              </a:rPr>
              <a:t>!!</a:t>
            </a:r>
          </a:p>
          <a:p>
            <a:pPr>
              <a:lnSpc>
                <a:spcPct val="150000"/>
              </a:lnSpc>
            </a:pPr>
            <a:r>
              <a:rPr lang="en-US" altLang="ko-KR" sz="1100" dirty="0">
                <a:sym typeface="Wingdings" panose="05000000000000000000" pitchFamily="2" charset="2"/>
              </a:rPr>
              <a:t>(</a:t>
            </a:r>
            <a:r>
              <a:rPr lang="ko-KR" altLang="en-US" sz="1100" dirty="0">
                <a:sym typeface="Wingdings" panose="05000000000000000000" pitchFamily="2" charset="2"/>
              </a:rPr>
              <a:t>예시</a:t>
            </a:r>
            <a:r>
              <a:rPr lang="en-US" altLang="ko-KR" sz="1100" dirty="0">
                <a:sym typeface="Wingdings" panose="05000000000000000000" pitchFamily="2" charset="2"/>
              </a:rPr>
              <a:t>) </a:t>
            </a:r>
            <a:r>
              <a:rPr lang="ko-KR" altLang="en-US" sz="1100" dirty="0">
                <a:sym typeface="Wingdings" panose="05000000000000000000" pitchFamily="2" charset="2"/>
              </a:rPr>
              <a:t>결제방식별 고객의 결제금액의 차이가 있는지 여부 분석</a:t>
            </a:r>
            <a:endParaRPr lang="en-US" altLang="ko-KR" sz="1100" dirty="0">
              <a:sym typeface="Wingdings" panose="05000000000000000000" pitchFamily="2" charset="2"/>
            </a:endParaRPr>
          </a:p>
          <a:p>
            <a:pPr>
              <a:lnSpc>
                <a:spcPct val="150000"/>
              </a:lnSpc>
            </a:pPr>
            <a:r>
              <a:rPr lang="ko-KR" altLang="en-US" sz="1100" dirty="0">
                <a:sym typeface="Wingdings" panose="05000000000000000000" pitchFamily="2" charset="2"/>
              </a:rPr>
              <a:t>결제방식</a:t>
            </a:r>
            <a:r>
              <a:rPr lang="en-US" altLang="ko-KR" sz="1100" dirty="0">
                <a:sym typeface="Wingdings" panose="05000000000000000000" pitchFamily="2" charset="2"/>
              </a:rPr>
              <a:t>(</a:t>
            </a:r>
            <a:r>
              <a:rPr lang="ko-KR" altLang="en-US" sz="1100" dirty="0">
                <a:sym typeface="Wingdings" panose="05000000000000000000" pitchFamily="2" charset="2"/>
              </a:rPr>
              <a:t>독립변수 </a:t>
            </a:r>
            <a:r>
              <a:rPr lang="en-US" altLang="ko-KR" sz="1100" dirty="0">
                <a:sym typeface="Wingdings" panose="05000000000000000000" pitchFamily="2" charset="2"/>
              </a:rPr>
              <a:t>1</a:t>
            </a:r>
            <a:r>
              <a:rPr lang="ko-KR" altLang="en-US" sz="1100" dirty="0">
                <a:sym typeface="Wingdings" panose="05000000000000000000" pitchFamily="2" charset="2"/>
              </a:rPr>
              <a:t>개</a:t>
            </a:r>
            <a:r>
              <a:rPr lang="en-US" altLang="ko-KR" sz="1100" dirty="0">
                <a:sym typeface="Wingdings" panose="05000000000000000000" pitchFamily="2" charset="2"/>
              </a:rPr>
              <a:t>, </a:t>
            </a:r>
            <a:r>
              <a:rPr lang="ko-KR" altLang="en-US" sz="1100" dirty="0">
                <a:sym typeface="Wingdings" panose="05000000000000000000" pitchFamily="2" charset="2"/>
              </a:rPr>
              <a:t>범주 </a:t>
            </a:r>
            <a:r>
              <a:rPr lang="en-US" altLang="ko-KR" sz="1100" dirty="0">
                <a:sym typeface="Wingdings" panose="05000000000000000000" pitchFamily="2" charset="2"/>
              </a:rPr>
              <a:t>4</a:t>
            </a:r>
            <a:r>
              <a:rPr lang="ko-KR" altLang="en-US" sz="1100" dirty="0">
                <a:sym typeface="Wingdings" panose="05000000000000000000" pitchFamily="2" charset="2"/>
              </a:rPr>
              <a:t>가지 </a:t>
            </a:r>
            <a:r>
              <a:rPr lang="en-US" altLang="ko-KR" sz="1100" dirty="0">
                <a:sym typeface="Wingdings" panose="05000000000000000000" pitchFamily="2" charset="2"/>
              </a:rPr>
              <a:t>: </a:t>
            </a:r>
            <a:r>
              <a:rPr lang="ko-KR" altLang="en-US" sz="1100" dirty="0">
                <a:sym typeface="Wingdings" panose="05000000000000000000" pitchFamily="2" charset="2"/>
              </a:rPr>
              <a:t>현금결제</a:t>
            </a:r>
            <a:r>
              <a:rPr lang="en-US" altLang="ko-KR" sz="1100" dirty="0">
                <a:sym typeface="Wingdings" panose="05000000000000000000" pitchFamily="2" charset="2"/>
              </a:rPr>
              <a:t>, </a:t>
            </a:r>
            <a:r>
              <a:rPr lang="ko-KR" altLang="en-US" sz="1100" dirty="0">
                <a:sym typeface="Wingdings" panose="05000000000000000000" pitchFamily="2" charset="2"/>
              </a:rPr>
              <a:t>계좌이체</a:t>
            </a:r>
            <a:r>
              <a:rPr lang="en-US" altLang="ko-KR" sz="1100" dirty="0">
                <a:sym typeface="Wingdings" panose="05000000000000000000" pitchFamily="2" charset="2"/>
              </a:rPr>
              <a:t>, </a:t>
            </a:r>
            <a:r>
              <a:rPr lang="ko-KR" altLang="en-US" sz="1100" dirty="0">
                <a:sym typeface="Wingdings" panose="05000000000000000000" pitchFamily="2" charset="2"/>
              </a:rPr>
              <a:t>신용카드</a:t>
            </a:r>
            <a:r>
              <a:rPr lang="en-US" altLang="ko-KR" sz="1100" dirty="0">
                <a:sym typeface="Wingdings" panose="05000000000000000000" pitchFamily="2" charset="2"/>
              </a:rPr>
              <a:t>. 00 pay)  </a:t>
            </a:r>
            <a:r>
              <a:rPr lang="ko-KR" altLang="en-US" sz="1100" dirty="0">
                <a:sym typeface="Wingdings" panose="05000000000000000000" pitchFamily="2" charset="2"/>
              </a:rPr>
              <a:t>결제금액 </a:t>
            </a:r>
            <a:r>
              <a:rPr lang="en-US" altLang="ko-KR" sz="1100" dirty="0">
                <a:sym typeface="Wingdings" panose="05000000000000000000" pitchFamily="2" charset="2"/>
              </a:rPr>
              <a:t>(</a:t>
            </a:r>
            <a:r>
              <a:rPr lang="ko-KR" altLang="en-US" sz="1100" dirty="0">
                <a:sym typeface="Wingdings" panose="05000000000000000000" pitchFamily="2" charset="2"/>
              </a:rPr>
              <a:t>종속변수</a:t>
            </a:r>
            <a:r>
              <a:rPr lang="en-US" altLang="ko-KR" sz="1100" dirty="0">
                <a:sym typeface="Wingdings" panose="05000000000000000000" pitchFamily="2" charset="2"/>
              </a:rPr>
              <a:t>) </a:t>
            </a:r>
            <a:r>
              <a:rPr lang="ko-KR" altLang="en-US" sz="1100" dirty="0">
                <a:sym typeface="Wingdings" panose="05000000000000000000" pitchFamily="2" charset="2"/>
              </a:rPr>
              <a:t>차이 비교 </a:t>
            </a:r>
            <a:r>
              <a:rPr lang="en-US" altLang="ko-KR" sz="1100" dirty="0">
                <a:sym typeface="Wingdings" panose="05000000000000000000" pitchFamily="2" charset="2"/>
              </a:rPr>
              <a:t>(ANOVA)</a:t>
            </a:r>
            <a:endParaRPr lang="ko-KR" altLang="en-US" sz="1100" dirty="0"/>
          </a:p>
        </p:txBody>
      </p:sp>
      <p:sp>
        <p:nvSpPr>
          <p:cNvPr id="15" name="직사각형 14">
            <a:extLst>
              <a:ext uri="{FF2B5EF4-FFF2-40B4-BE49-F238E27FC236}">
                <a16:creationId xmlns:a16="http://schemas.microsoft.com/office/drawing/2014/main" id="{993EFB80-ED45-490E-93F8-D3B685B699C5}"/>
              </a:ext>
            </a:extLst>
          </p:cNvPr>
          <p:cNvSpPr/>
          <p:nvPr/>
        </p:nvSpPr>
        <p:spPr>
          <a:xfrm>
            <a:off x="393088" y="3524125"/>
            <a:ext cx="1505540" cy="335605"/>
          </a:xfrm>
          <a:prstGeom prst="rect">
            <a:avLst/>
          </a:prstGeom>
          <a:solidFill>
            <a:schemeClr val="accent1">
              <a:lumMod val="20000"/>
              <a:lumOff val="80000"/>
            </a:schemeClr>
          </a:solidFill>
          <a:ln>
            <a:solidFill>
              <a:schemeClr val="accent1"/>
            </a:solidFill>
          </a:ln>
        </p:spPr>
        <p:txBody>
          <a:bodyPr wrap="none">
            <a:spAutoFit/>
          </a:bodyPr>
          <a:lstStyle/>
          <a:p>
            <a:pPr marL="190500" algn="just" fontAlgn="base">
              <a:lnSpc>
                <a:spcPct val="150000"/>
              </a:lnSpc>
            </a:pPr>
            <a:r>
              <a:rPr lang="en-US" altLang="ko-KR" sz="1200" kern="0" dirty="0">
                <a:solidFill>
                  <a:srgbClr val="000000"/>
                </a:solidFill>
                <a:ea typeface="맑은 고딕" panose="020B0503020000020004" pitchFamily="50" charset="-127"/>
              </a:rPr>
              <a:t>3) </a:t>
            </a:r>
            <a:r>
              <a:rPr lang="ko-KR" altLang="en-US" sz="1200" kern="0" dirty="0">
                <a:solidFill>
                  <a:srgbClr val="000000"/>
                </a:solidFill>
                <a:ea typeface="맑은 고딕" panose="020B0503020000020004" pitchFamily="50" charset="-127"/>
              </a:rPr>
              <a:t>분산분석 변수</a:t>
            </a:r>
            <a:endParaRPr lang="ko-KR" altLang="en-US" sz="1200" kern="0" dirty="0">
              <a:solidFill>
                <a:srgbClr val="000000"/>
              </a:solidFill>
            </a:endParaRPr>
          </a:p>
        </p:txBody>
      </p:sp>
      <p:sp>
        <p:nvSpPr>
          <p:cNvPr id="16" name="직사각형 15">
            <a:extLst>
              <a:ext uri="{FF2B5EF4-FFF2-40B4-BE49-F238E27FC236}">
                <a16:creationId xmlns:a16="http://schemas.microsoft.com/office/drawing/2014/main" id="{D282B5DD-62ED-45B4-8C5E-B66FF4A2F359}"/>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p:sp>
        <p:nvSpPr>
          <p:cNvPr id="18" name="직사각형 17">
            <a:extLst>
              <a:ext uri="{FF2B5EF4-FFF2-40B4-BE49-F238E27FC236}">
                <a16:creationId xmlns:a16="http://schemas.microsoft.com/office/drawing/2014/main" id="{08023CEF-44AB-4BAA-AAA2-33755B8E4FC2}"/>
              </a:ext>
            </a:extLst>
          </p:cNvPr>
          <p:cNvSpPr/>
          <p:nvPr/>
        </p:nvSpPr>
        <p:spPr>
          <a:xfrm>
            <a:off x="393088" y="2897820"/>
            <a:ext cx="5256584" cy="552908"/>
          </a:xfrm>
          <a:prstGeom prst="rect">
            <a:avLst/>
          </a:prstGeom>
        </p:spPr>
        <p:txBody>
          <a:bodyPr wrap="square">
            <a:spAutoFit/>
          </a:bodyPr>
          <a:lstStyle/>
          <a:p>
            <a:pPr marL="171450" indent="-171450" algn="just" fontAlgn="base">
              <a:lnSpc>
                <a:spcPct val="160000"/>
              </a:lnSpc>
              <a:buFont typeface="Arial" panose="020B0604020202020204" pitchFamily="34" charset="0"/>
              <a:buChar char="•"/>
            </a:pPr>
            <a:r>
              <a:rPr lang="en-US" altLang="ko-KR" sz="1000" b="1" i="1" kern="0" dirty="0" err="1">
                <a:solidFill>
                  <a:srgbClr val="000000"/>
                </a:solidFill>
                <a:latin typeface="함초롬바탕" panose="02030504000101010101" pitchFamily="18" charset="-127"/>
              </a:rPr>
              <a:t>Levene’s</a:t>
            </a:r>
            <a:r>
              <a:rPr lang="en-US" altLang="ko-KR" sz="1000" b="1" i="1" kern="0" dirty="0">
                <a:solidFill>
                  <a:srgbClr val="000000"/>
                </a:solidFill>
                <a:latin typeface="함초롬바탕" panose="02030504000101010101" pitchFamily="18" charset="-127"/>
              </a:rPr>
              <a:t> test: </a:t>
            </a:r>
            <a:r>
              <a:rPr lang="ko-KR" altLang="en-US" sz="1000" b="1" i="1" kern="0" dirty="0">
                <a:solidFill>
                  <a:srgbClr val="000000"/>
                </a:solidFill>
                <a:ea typeface="함초롬바탕" panose="02030504000101010101" pitchFamily="18" charset="-127"/>
              </a:rPr>
              <a:t>분산의 동질성</a:t>
            </a:r>
            <a:r>
              <a:rPr lang="en-US" altLang="ko-KR" sz="1000" b="1" i="1" kern="0" dirty="0">
                <a:solidFill>
                  <a:srgbClr val="000000"/>
                </a:solidFill>
                <a:latin typeface="함초롬바탕" panose="02030504000101010101" pitchFamily="18" charset="-127"/>
              </a:rPr>
              <a:t>(equality of variances) </a:t>
            </a:r>
            <a:r>
              <a:rPr lang="ko-KR" altLang="en-US" sz="1000" b="1" i="1" kern="0" dirty="0">
                <a:solidFill>
                  <a:srgbClr val="000000"/>
                </a:solidFill>
                <a:ea typeface="함초롬바탕" panose="02030504000101010101" pitchFamily="18" charset="-127"/>
              </a:rPr>
              <a:t>검정</a:t>
            </a:r>
            <a:endParaRPr lang="en-US" altLang="ko-KR" sz="1000" b="1" i="1" kern="0" dirty="0">
              <a:solidFill>
                <a:srgbClr val="000000"/>
              </a:solidFill>
              <a:ea typeface="함초롬바탕" panose="02030504000101010101" pitchFamily="18" charset="-127"/>
            </a:endParaRPr>
          </a:p>
          <a:p>
            <a:pPr marL="171450" indent="-171450" algn="just" fontAlgn="base">
              <a:lnSpc>
                <a:spcPct val="160000"/>
              </a:lnSpc>
              <a:buFont typeface="Arial" panose="020B0604020202020204" pitchFamily="34" charset="0"/>
              <a:buChar char="•"/>
            </a:pPr>
            <a:r>
              <a:rPr lang="ko-KR" altLang="en-US" sz="1000" b="1" i="1" dirty="0" err="1"/>
              <a:t>이분산인</a:t>
            </a:r>
            <a:r>
              <a:rPr lang="ko-KR" altLang="en-US" sz="1000" b="1" i="1" dirty="0"/>
              <a:t> 경우의 평균차이를 검정하는 </a:t>
            </a:r>
            <a:r>
              <a:rPr lang="en-US" altLang="ko-KR" sz="1000" b="1" i="1" dirty="0"/>
              <a:t>Welch t-test,  Brown-Forsythe</a:t>
            </a:r>
            <a:r>
              <a:rPr lang="ko-KR" altLang="en-US" sz="1000" b="1" i="1" dirty="0"/>
              <a:t>을 사용</a:t>
            </a:r>
            <a:endParaRPr lang="ko-KR" altLang="en-US" sz="1000" b="1" i="1" kern="0" dirty="0">
              <a:solidFill>
                <a:srgbClr val="000000"/>
              </a:solidFill>
            </a:endParaRPr>
          </a:p>
        </p:txBody>
      </p:sp>
      <p:sp>
        <p:nvSpPr>
          <p:cNvPr id="19" name="직사각형 18">
            <a:extLst>
              <a:ext uri="{FF2B5EF4-FFF2-40B4-BE49-F238E27FC236}">
                <a16:creationId xmlns:a16="http://schemas.microsoft.com/office/drawing/2014/main" id="{FD5403B4-0079-4F44-AD21-F4E500FAC50C}"/>
              </a:ext>
            </a:extLst>
          </p:cNvPr>
          <p:cNvSpPr/>
          <p:nvPr/>
        </p:nvSpPr>
        <p:spPr>
          <a:xfrm>
            <a:off x="408862" y="2579000"/>
            <a:ext cx="6984776" cy="276999"/>
          </a:xfrm>
          <a:prstGeom prst="rect">
            <a:avLst/>
          </a:prstGeom>
        </p:spPr>
        <p:txBody>
          <a:bodyPr wrap="square">
            <a:spAutoFit/>
          </a:bodyPr>
          <a:lstStyle/>
          <a:p>
            <a:r>
              <a:rPr lang="ko-KR" altLang="en-US" sz="1200" b="1" i="1" dirty="0">
                <a:solidFill>
                  <a:srgbClr val="333333"/>
                </a:solidFill>
                <a:latin typeface="+mj-ea"/>
                <a:ea typeface="+mj-ea"/>
              </a:rPr>
              <a:t>정규성 확인 </a:t>
            </a:r>
            <a:r>
              <a:rPr lang="en-US" altLang="ko-KR" sz="1200" b="1" i="1" dirty="0">
                <a:solidFill>
                  <a:srgbClr val="333333"/>
                </a:solidFill>
                <a:latin typeface="+mj-ea"/>
                <a:ea typeface="+mj-ea"/>
              </a:rPr>
              <a:t>-</a:t>
            </a:r>
            <a:r>
              <a:rPr lang="ko-KR" altLang="en-US" sz="1200" b="1" i="1" dirty="0">
                <a:solidFill>
                  <a:srgbClr val="333333"/>
                </a:solidFill>
                <a:latin typeface="+mj-ea"/>
                <a:ea typeface="+mj-ea"/>
              </a:rPr>
              <a:t> 집단</a:t>
            </a:r>
            <a:r>
              <a:rPr lang="en-US" altLang="ko-KR" sz="1200" b="1" i="1" dirty="0">
                <a:solidFill>
                  <a:srgbClr val="333333"/>
                </a:solidFill>
                <a:latin typeface="+mj-ea"/>
                <a:ea typeface="+mj-ea"/>
              </a:rPr>
              <a:t>(</a:t>
            </a:r>
            <a:r>
              <a:rPr lang="ko-KR" altLang="en-US" sz="1200" b="1" i="1" dirty="0">
                <a:solidFill>
                  <a:srgbClr val="333333"/>
                </a:solidFill>
                <a:latin typeface="+mj-ea"/>
                <a:ea typeface="+mj-ea"/>
              </a:rPr>
              <a:t>수준</a:t>
            </a:r>
            <a:r>
              <a:rPr lang="en-US" altLang="ko-KR" sz="1200" b="1" i="1" dirty="0">
                <a:solidFill>
                  <a:srgbClr val="333333"/>
                </a:solidFill>
                <a:latin typeface="+mj-ea"/>
                <a:ea typeface="+mj-ea"/>
              </a:rPr>
              <a:t>)</a:t>
            </a:r>
            <a:r>
              <a:rPr lang="ko-KR" altLang="en-US" sz="1200" b="1" i="1" dirty="0">
                <a:solidFill>
                  <a:srgbClr val="333333"/>
                </a:solidFill>
                <a:latin typeface="+mj-ea"/>
                <a:ea typeface="+mj-ea"/>
              </a:rPr>
              <a:t>별로 실시 </a:t>
            </a:r>
            <a:r>
              <a:rPr lang="en-US" altLang="ko-KR" sz="1200" b="1" i="1" dirty="0">
                <a:solidFill>
                  <a:srgbClr val="333333"/>
                </a:solidFill>
                <a:latin typeface="+mj-ea"/>
                <a:ea typeface="+mj-ea"/>
              </a:rPr>
              <a:t>from </a:t>
            </a:r>
            <a:r>
              <a:rPr lang="en-US" altLang="ko-KR" sz="1200" b="1" i="1" dirty="0" err="1">
                <a:solidFill>
                  <a:srgbClr val="333333"/>
                </a:solidFill>
                <a:latin typeface="+mj-ea"/>
                <a:ea typeface="+mj-ea"/>
              </a:rPr>
              <a:t>scipy.stats</a:t>
            </a:r>
            <a:r>
              <a:rPr lang="en-US" altLang="ko-KR" sz="1200" b="1" i="1" dirty="0">
                <a:solidFill>
                  <a:srgbClr val="333333"/>
                </a:solidFill>
                <a:latin typeface="+mj-ea"/>
                <a:ea typeface="+mj-ea"/>
              </a:rPr>
              <a:t> import </a:t>
            </a:r>
            <a:r>
              <a:rPr lang="en-US" altLang="ko-KR" sz="1200" b="1" i="1" dirty="0" err="1">
                <a:solidFill>
                  <a:srgbClr val="333333"/>
                </a:solidFill>
                <a:latin typeface="+mj-ea"/>
                <a:ea typeface="+mj-ea"/>
              </a:rPr>
              <a:t>shapiro</a:t>
            </a:r>
            <a:endParaRPr lang="ko-KR" altLang="en-US" sz="1200" b="1" i="1" dirty="0">
              <a:latin typeface="+mj-ea"/>
              <a:ea typeface="+mj-ea"/>
            </a:endParaRPr>
          </a:p>
        </p:txBody>
      </p:sp>
      <p:sp>
        <p:nvSpPr>
          <p:cNvPr id="17" name="TextBox 16">
            <a:extLst>
              <a:ext uri="{FF2B5EF4-FFF2-40B4-BE49-F238E27FC236}">
                <a16:creationId xmlns:a16="http://schemas.microsoft.com/office/drawing/2014/main" id="{B5961438-17F3-454A-B9A5-33A6D5AE12E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23022670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9" name="직사각형 8">
            <a:extLst>
              <a:ext uri="{FF2B5EF4-FFF2-40B4-BE49-F238E27FC236}">
                <a16:creationId xmlns:a16="http://schemas.microsoft.com/office/drawing/2014/main" id="{59E49EE0-E7F3-486B-A41A-2FE065C052AD}"/>
              </a:ext>
            </a:extLst>
          </p:cNvPr>
          <p:cNvSpPr/>
          <p:nvPr/>
        </p:nvSpPr>
        <p:spPr>
          <a:xfrm>
            <a:off x="445923" y="1463628"/>
            <a:ext cx="8021908" cy="1584280"/>
          </a:xfrm>
          <a:prstGeom prst="rect">
            <a:avLst/>
          </a:prstGeom>
          <a:ln>
            <a:solidFill>
              <a:schemeClr val="accent1"/>
            </a:solidFill>
          </a:ln>
        </p:spPr>
        <p:txBody>
          <a:bodyPr wrap="square">
            <a:spAutoFit/>
          </a:bodyPr>
          <a:lstStyle/>
          <a:p>
            <a:pPr marL="171450" indent="-171450">
              <a:lnSpc>
                <a:spcPct val="150000"/>
              </a:lnSpc>
              <a:buFont typeface="Wingdings" panose="05000000000000000000" pitchFamily="2" charset="2"/>
              <a:buChar char="§"/>
            </a:pPr>
            <a:r>
              <a:rPr lang="en-US" altLang="ko-KR" sz="1100" b="1" dirty="0">
                <a:solidFill>
                  <a:srgbClr val="424446"/>
                </a:solidFill>
                <a:latin typeface="Segoe UI" panose="020B0502040204020203" pitchFamily="34" charset="0"/>
              </a:rPr>
              <a:t>F-</a:t>
            </a:r>
            <a:r>
              <a:rPr lang="ko-KR" altLang="en-US" sz="1100" b="1" dirty="0">
                <a:solidFill>
                  <a:srgbClr val="424446"/>
                </a:solidFill>
                <a:latin typeface="Segoe UI" panose="020B0502040204020203" pitchFamily="34" charset="0"/>
              </a:rPr>
              <a:t>통계량 </a:t>
            </a:r>
            <a:r>
              <a:rPr lang="en-US" altLang="ko-KR" sz="1100" b="1" dirty="0">
                <a:solidFill>
                  <a:srgbClr val="424446"/>
                </a:solidFill>
                <a:latin typeface="Segoe UI" panose="020B0502040204020203" pitchFamily="34" charset="0"/>
                <a:sym typeface="Wingdings" panose="05000000000000000000" pitchFamily="2" charset="2"/>
              </a:rPr>
              <a:t> </a:t>
            </a:r>
            <a:r>
              <a:rPr lang="ko-KR" altLang="en-US" sz="1100" b="1" dirty="0">
                <a:solidFill>
                  <a:srgbClr val="424446"/>
                </a:solidFill>
                <a:latin typeface="Segoe UI" panose="020B0502040204020203" pitchFamily="34" charset="0"/>
              </a:rPr>
              <a:t> 두 개의 분산 비</a:t>
            </a:r>
            <a:r>
              <a:rPr lang="en-US" altLang="ko-KR" sz="1100" b="1" dirty="0">
                <a:solidFill>
                  <a:srgbClr val="424446"/>
                </a:solidFill>
                <a:latin typeface="Segoe UI" panose="020B0502040204020203" pitchFamily="34" charset="0"/>
              </a:rPr>
              <a:t>(</a:t>
            </a:r>
            <a:r>
              <a:rPr lang="en-US" altLang="ko-KR" sz="1100" dirty="0"/>
              <a:t>variance ratio)</a:t>
            </a:r>
            <a:r>
              <a:rPr lang="ko-KR" altLang="en-US" sz="1100" b="1" dirty="0">
                <a:solidFill>
                  <a:srgbClr val="424446"/>
                </a:solidFill>
                <a:latin typeface="Segoe UI" panose="020B0502040204020203" pitchFamily="34" charset="0"/>
              </a:rPr>
              <a:t>  </a:t>
            </a:r>
            <a:r>
              <a:rPr lang="en-US" altLang="ko-KR" sz="1100" dirty="0">
                <a:solidFill>
                  <a:srgbClr val="424446"/>
                </a:solidFill>
                <a:latin typeface="Segoe UI" panose="020B0502040204020203" pitchFamily="34" charset="0"/>
              </a:rPr>
              <a:t>: </a:t>
            </a:r>
            <a:r>
              <a:rPr lang="ko-KR" altLang="en-US" sz="1100" u="sng" dirty="0">
                <a:solidFill>
                  <a:srgbClr val="424446"/>
                </a:solidFill>
                <a:latin typeface="Segoe UI" panose="020B0502040204020203" pitchFamily="34" charset="0"/>
              </a:rPr>
              <a:t>두개의</a:t>
            </a:r>
            <a:r>
              <a:rPr lang="en-US" altLang="ko-KR" sz="1100" u="sng" dirty="0">
                <a:solidFill>
                  <a:srgbClr val="424446"/>
                </a:solidFill>
                <a:latin typeface="Segoe UI" panose="020B0502040204020203" pitchFamily="34" charset="0"/>
              </a:rPr>
              <a:t> </a:t>
            </a:r>
            <a:r>
              <a:rPr lang="ko-KR" altLang="en-US" sz="1100" u="sng" dirty="0">
                <a:solidFill>
                  <a:srgbClr val="424446"/>
                </a:solidFill>
                <a:latin typeface="Segoe UI" panose="020B0502040204020203" pitchFamily="34" charset="0"/>
              </a:rPr>
              <a:t>평균값이 필요하게 된다</a:t>
            </a:r>
            <a:r>
              <a:rPr lang="en-US" altLang="ko-KR" sz="1100" u="sng" dirty="0">
                <a:solidFill>
                  <a:srgbClr val="424446"/>
                </a:solidFill>
                <a:latin typeface="Segoe UI" panose="020B0502040204020203" pitchFamily="34" charset="0"/>
              </a:rPr>
              <a:t>.!!!!</a:t>
            </a:r>
          </a:p>
          <a:p>
            <a:pPr marL="171450" indent="-171450">
              <a:lnSpc>
                <a:spcPct val="150000"/>
              </a:lnSpc>
              <a:buFont typeface="Wingdings" panose="05000000000000000000" pitchFamily="2" charset="2"/>
              <a:buChar char="§"/>
            </a:pPr>
            <a:r>
              <a:rPr lang="en-US" altLang="ko-KR" sz="1100" dirty="0">
                <a:solidFill>
                  <a:srgbClr val="424446"/>
                </a:solidFill>
                <a:latin typeface="Segoe UI" panose="020B0502040204020203" pitchFamily="34" charset="0"/>
              </a:rPr>
              <a:t> </a:t>
            </a:r>
            <a:r>
              <a:rPr lang="ko-KR" altLang="en-US" sz="1100" dirty="0">
                <a:solidFill>
                  <a:srgbClr val="424446"/>
                </a:solidFill>
                <a:latin typeface="Segoe UI" panose="020B0502040204020203" pitchFamily="34" charset="0"/>
              </a:rPr>
              <a:t>분산은 산포의 측정치 또는 데이터가 평균에서부터 얼마나 산재되어 있는지를 나타내는 수치</a:t>
            </a:r>
            <a:r>
              <a:rPr lang="en-US" altLang="ko-KR" sz="1100" dirty="0">
                <a:solidFill>
                  <a:srgbClr val="424446"/>
                </a:solidFill>
                <a:latin typeface="Segoe UI" panose="020B0502040204020203" pitchFamily="34" charset="0"/>
              </a:rPr>
              <a:t>.</a:t>
            </a:r>
          </a:p>
          <a:p>
            <a:pPr>
              <a:lnSpc>
                <a:spcPct val="150000"/>
              </a:lnSpc>
            </a:pPr>
            <a:r>
              <a:rPr lang="en-US" altLang="ko-KR" sz="1100" dirty="0">
                <a:solidFill>
                  <a:srgbClr val="424446"/>
                </a:solidFill>
                <a:latin typeface="Segoe UI" panose="020B0502040204020203" pitchFamily="34" charset="0"/>
                <a:ea typeface="+mj-ea"/>
                <a:sym typeface="Wingdings" panose="05000000000000000000" pitchFamily="2" charset="2"/>
              </a:rPr>
              <a:t>       </a:t>
            </a:r>
            <a:r>
              <a:rPr lang="en-US" altLang="ko-KR" sz="1100" dirty="0">
                <a:solidFill>
                  <a:srgbClr val="424446"/>
                </a:solidFill>
                <a:latin typeface="Segoe UI" panose="020B0502040204020203" pitchFamily="34" charset="0"/>
              </a:rPr>
              <a:t>F-</a:t>
            </a:r>
            <a:r>
              <a:rPr lang="ko-KR" altLang="en-US" sz="1100" dirty="0">
                <a:solidFill>
                  <a:srgbClr val="424446"/>
                </a:solidFill>
                <a:latin typeface="Segoe UI" panose="020B0502040204020203" pitchFamily="34" charset="0"/>
              </a:rPr>
              <a:t>통계량을 이용 검정하는 분석을 </a:t>
            </a:r>
            <a:r>
              <a:rPr lang="ko-KR" altLang="en-US" sz="1100" dirty="0" err="1">
                <a:solidFill>
                  <a:srgbClr val="424446"/>
                </a:solidFill>
                <a:latin typeface="Segoe UI" panose="020B0502040204020203" pitchFamily="34" charset="0"/>
              </a:rPr>
              <a:t>분산분석이라고</a:t>
            </a:r>
            <a:r>
              <a:rPr lang="ko-KR" altLang="en-US" sz="1100" dirty="0">
                <a:solidFill>
                  <a:srgbClr val="424446"/>
                </a:solidFill>
                <a:latin typeface="Segoe UI" panose="020B0502040204020203" pitchFamily="34" charset="0"/>
              </a:rPr>
              <a:t> 함</a:t>
            </a:r>
            <a:r>
              <a:rPr lang="en-US" altLang="ko-KR" sz="1100" dirty="0">
                <a:solidFill>
                  <a:srgbClr val="424446"/>
                </a:solidFill>
                <a:latin typeface="Segoe UI" panose="020B0502040204020203" pitchFamily="34" charset="0"/>
              </a:rPr>
              <a:t>.</a:t>
            </a:r>
          </a:p>
          <a:p>
            <a:pPr marL="171450" indent="-171450">
              <a:lnSpc>
                <a:spcPct val="150000"/>
              </a:lnSpc>
              <a:buFont typeface="Wingdings" panose="05000000000000000000" pitchFamily="2" charset="2"/>
              <a:buChar char="§"/>
            </a:pPr>
            <a:r>
              <a:rPr lang="ko-KR" altLang="en-US" sz="1100" dirty="0">
                <a:solidFill>
                  <a:srgbClr val="424446"/>
                </a:solidFill>
                <a:latin typeface="Segoe UI" panose="020B0502040204020203" pitchFamily="34" charset="0"/>
              </a:rPr>
              <a:t>분산 값이 크면 산포도 더 큰 것으로 집단간 차이로 통계적 유의성을 가질 수는 있다</a:t>
            </a:r>
            <a:r>
              <a:rPr lang="en-US" altLang="ko-KR" sz="1100" dirty="0">
                <a:solidFill>
                  <a:srgbClr val="424446"/>
                </a:solidFill>
                <a:latin typeface="Segoe UI" panose="020B0502040204020203" pitchFamily="34" charset="0"/>
              </a:rPr>
              <a:t>.</a:t>
            </a:r>
            <a:r>
              <a:rPr lang="ko-KR" altLang="en-US" sz="1100" dirty="0">
                <a:solidFill>
                  <a:srgbClr val="424446"/>
                </a:solidFill>
                <a:latin typeface="Segoe UI" panose="020B0502040204020203" pitchFamily="34" charset="0"/>
              </a:rPr>
              <a:t> </a:t>
            </a:r>
            <a:endParaRPr lang="en-US" altLang="ko-KR" sz="1100" dirty="0">
              <a:solidFill>
                <a:srgbClr val="424446"/>
              </a:solidFill>
              <a:latin typeface="Segoe UI" panose="020B0502040204020203" pitchFamily="34" charset="0"/>
            </a:endParaRPr>
          </a:p>
          <a:p>
            <a:pPr>
              <a:lnSpc>
                <a:spcPct val="150000"/>
              </a:lnSpc>
            </a:pPr>
            <a:r>
              <a:rPr lang="en-US" altLang="ko-KR" sz="1100" dirty="0">
                <a:solidFill>
                  <a:srgbClr val="424446"/>
                </a:solidFill>
                <a:latin typeface="Segoe UI" panose="020B0502040204020203" pitchFamily="34" charset="0"/>
                <a:sym typeface="Wingdings" panose="05000000000000000000" pitchFamily="2" charset="2"/>
              </a:rPr>
              <a:t>     </a:t>
            </a:r>
            <a:r>
              <a:rPr lang="ko-KR" altLang="en-US" sz="1100" dirty="0">
                <a:solidFill>
                  <a:srgbClr val="424446"/>
                </a:solidFill>
                <a:latin typeface="Segoe UI" panose="020B0502040204020203" pitchFamily="34" charset="0"/>
                <a:sym typeface="Wingdings" panose="05000000000000000000" pitchFamily="2" charset="2"/>
              </a:rPr>
              <a:t>그룹들 중 </a:t>
            </a:r>
            <a:r>
              <a:rPr lang="ko-KR" altLang="en-US" sz="1100" u="sng" dirty="0">
                <a:solidFill>
                  <a:srgbClr val="424446"/>
                </a:solidFill>
                <a:latin typeface="Segoe UI" panose="020B0502040204020203" pitchFamily="34" charset="0"/>
                <a:sym typeface="Wingdings" panose="05000000000000000000" pitchFamily="2" charset="2"/>
              </a:rPr>
              <a:t>적어도 </a:t>
            </a:r>
            <a:r>
              <a:rPr lang="ko-KR" altLang="en-US" sz="1100" dirty="0">
                <a:solidFill>
                  <a:srgbClr val="424446"/>
                </a:solidFill>
                <a:latin typeface="Segoe UI" panose="020B0502040204020203" pitchFamily="34" charset="0"/>
                <a:sym typeface="Wingdings" panose="05000000000000000000" pitchFamily="2" charset="2"/>
              </a:rPr>
              <a:t>하나 이상 차이가 있다</a:t>
            </a:r>
            <a:r>
              <a:rPr lang="en-US" altLang="ko-KR" sz="1100" dirty="0">
                <a:solidFill>
                  <a:srgbClr val="424446"/>
                </a:solidFill>
                <a:latin typeface="Segoe UI" panose="020B0502040204020203" pitchFamily="34" charset="0"/>
                <a:sym typeface="Wingdings" panose="05000000000000000000" pitchFamily="2" charset="2"/>
              </a:rPr>
              <a:t>.</a:t>
            </a:r>
            <a:endParaRPr lang="en-US" altLang="ko-KR" sz="1100" dirty="0">
              <a:solidFill>
                <a:srgbClr val="424446"/>
              </a:solidFill>
              <a:latin typeface="Segoe UI" panose="020B0502040204020203" pitchFamily="34" charset="0"/>
            </a:endParaRPr>
          </a:p>
          <a:p>
            <a:pPr>
              <a:lnSpc>
                <a:spcPct val="150000"/>
              </a:lnSpc>
            </a:pPr>
            <a:r>
              <a:rPr lang="en-US" altLang="ko-KR" sz="1100" dirty="0">
                <a:solidFill>
                  <a:srgbClr val="424446"/>
                </a:solidFill>
                <a:latin typeface="Segoe UI" panose="020B0502040204020203" pitchFamily="34" charset="0"/>
              </a:rPr>
              <a:t> </a:t>
            </a:r>
            <a:r>
              <a:rPr lang="en-US" altLang="ko-KR" sz="1100" dirty="0">
                <a:solidFill>
                  <a:srgbClr val="424446"/>
                </a:solidFill>
                <a:latin typeface="Segoe UI" panose="020B0502040204020203" pitchFamily="34" charset="0"/>
                <a:sym typeface="Wingdings" panose="05000000000000000000" pitchFamily="2" charset="2"/>
              </a:rPr>
              <a:t> </a:t>
            </a:r>
            <a:r>
              <a:rPr lang="ko-KR" altLang="en-US" sz="1100" dirty="0">
                <a:solidFill>
                  <a:srgbClr val="424446"/>
                </a:solidFill>
                <a:latin typeface="Segoe UI" panose="020B0502040204020203" pitchFamily="34" charset="0"/>
              </a:rPr>
              <a:t>판단은 </a:t>
            </a:r>
            <a:r>
              <a:rPr lang="en-US" altLang="ko-KR" sz="1100" dirty="0">
                <a:solidFill>
                  <a:srgbClr val="424446"/>
                </a:solidFill>
                <a:latin typeface="Segoe UI" panose="020B0502040204020203" pitchFamily="34" charset="0"/>
              </a:rPr>
              <a:t>P-value</a:t>
            </a:r>
            <a:r>
              <a:rPr lang="ko-KR" altLang="en-US" sz="1100" dirty="0">
                <a:solidFill>
                  <a:srgbClr val="424446"/>
                </a:solidFill>
                <a:latin typeface="Segoe UI" panose="020B0502040204020203" pitchFamily="34" charset="0"/>
              </a:rPr>
              <a:t>으로 </a:t>
            </a:r>
            <a:r>
              <a:rPr lang="en-US" altLang="ko-KR" sz="1100" dirty="0">
                <a:solidFill>
                  <a:srgbClr val="424446"/>
                </a:solidFill>
                <a:latin typeface="Segoe UI" panose="020B0502040204020203" pitchFamily="34" charset="0"/>
              </a:rPr>
              <a:t>, </a:t>
            </a:r>
            <a:r>
              <a:rPr lang="ko-KR" altLang="en-US" sz="1100" dirty="0">
                <a:solidFill>
                  <a:srgbClr val="424446"/>
                </a:solidFill>
                <a:latin typeface="Segoe UI" panose="020B0502040204020203" pitchFamily="34" charset="0"/>
              </a:rPr>
              <a:t>만약 유의수준 </a:t>
            </a:r>
            <a:r>
              <a:rPr lang="en-US" altLang="ko-KR" sz="1100" dirty="0">
                <a:solidFill>
                  <a:srgbClr val="424446"/>
                </a:solidFill>
                <a:latin typeface="Segoe UI" panose="020B0502040204020203" pitchFamily="34" charset="0"/>
              </a:rPr>
              <a:t>0.05 </a:t>
            </a:r>
            <a:r>
              <a:rPr lang="ko-KR" altLang="en-US" sz="1100" dirty="0">
                <a:solidFill>
                  <a:srgbClr val="424446"/>
                </a:solidFill>
                <a:latin typeface="Segoe UI" panose="020B0502040204020203" pitchFamily="34" charset="0"/>
              </a:rPr>
              <a:t>인 경우 </a:t>
            </a:r>
            <a:r>
              <a:rPr lang="en-US" altLang="ko-KR" sz="1100" dirty="0">
                <a:solidFill>
                  <a:srgbClr val="424446"/>
                </a:solidFill>
                <a:latin typeface="Segoe UI" panose="020B0502040204020203" pitchFamily="34" charset="0"/>
              </a:rPr>
              <a:t>p </a:t>
            </a:r>
            <a:r>
              <a:rPr lang="ko-KR" altLang="en-US" sz="1100" dirty="0">
                <a:solidFill>
                  <a:srgbClr val="424446"/>
                </a:solidFill>
                <a:latin typeface="Segoe UI" panose="020B0502040204020203" pitchFamily="34" charset="0"/>
              </a:rPr>
              <a:t>값</a:t>
            </a:r>
            <a:r>
              <a:rPr lang="en-US" altLang="ko-KR" sz="1100" dirty="0">
                <a:solidFill>
                  <a:srgbClr val="424446"/>
                </a:solidFill>
                <a:latin typeface="Segoe UI" panose="020B0502040204020203" pitchFamily="34" charset="0"/>
              </a:rPr>
              <a:t>&lt;</a:t>
            </a:r>
            <a:r>
              <a:rPr lang="ko-KR" altLang="en-US" sz="1100" dirty="0">
                <a:solidFill>
                  <a:srgbClr val="424446"/>
                </a:solidFill>
                <a:latin typeface="Segoe UI" panose="020B0502040204020203" pitchFamily="34" charset="0"/>
              </a:rPr>
              <a:t> </a:t>
            </a:r>
            <a:r>
              <a:rPr lang="en-US" altLang="ko-KR" sz="1100" dirty="0">
                <a:solidFill>
                  <a:srgbClr val="424446"/>
                </a:solidFill>
                <a:latin typeface="Segoe UI" panose="020B0502040204020203" pitchFamily="34" charset="0"/>
              </a:rPr>
              <a:t>0.05 </a:t>
            </a:r>
            <a:r>
              <a:rPr lang="en-US" altLang="ko-KR" sz="1100" dirty="0">
                <a:solidFill>
                  <a:srgbClr val="424446"/>
                </a:solidFill>
                <a:latin typeface="Segoe UI" panose="020B0502040204020203" pitchFamily="34" charset="0"/>
                <a:sym typeface="Wingdings" panose="05000000000000000000" pitchFamily="2" charset="2"/>
              </a:rPr>
              <a:t></a:t>
            </a:r>
            <a:r>
              <a:rPr lang="ko-KR" altLang="en-US" sz="1100" dirty="0">
                <a:solidFill>
                  <a:srgbClr val="424446"/>
                </a:solidFill>
                <a:latin typeface="Segoe UI" panose="020B0502040204020203" pitchFamily="34" charset="0"/>
              </a:rPr>
              <a:t> </a:t>
            </a:r>
            <a:r>
              <a:rPr lang="ko-KR" altLang="en-US" sz="1100" dirty="0" err="1">
                <a:solidFill>
                  <a:srgbClr val="424446"/>
                </a:solidFill>
                <a:latin typeface="Segoe UI" panose="020B0502040204020203" pitchFamily="34" charset="0"/>
              </a:rPr>
              <a:t>귀무가설</a:t>
            </a:r>
            <a:r>
              <a:rPr lang="ko-KR" altLang="en-US" sz="1100" dirty="0">
                <a:solidFill>
                  <a:srgbClr val="424446"/>
                </a:solidFill>
                <a:latin typeface="Segoe UI" panose="020B0502040204020203" pitchFamily="34" charset="0"/>
              </a:rPr>
              <a:t> 기각</a:t>
            </a:r>
            <a:endParaRPr lang="en-US" altLang="ko-KR" sz="1100" dirty="0">
              <a:solidFill>
                <a:srgbClr val="424446"/>
              </a:solidFill>
              <a:latin typeface="Segoe UI" panose="020B0502040204020203" pitchFamily="34" charset="0"/>
            </a:endParaRPr>
          </a:p>
        </p:txBody>
      </p:sp>
      <p:sp>
        <p:nvSpPr>
          <p:cNvPr id="10" name="바닥글 개체 틀 9">
            <a:extLst>
              <a:ext uri="{FF2B5EF4-FFF2-40B4-BE49-F238E27FC236}">
                <a16:creationId xmlns:a16="http://schemas.microsoft.com/office/drawing/2014/main" id="{C2D2EACD-C086-431A-970B-2D94347D9EA9}"/>
              </a:ext>
            </a:extLst>
          </p:cNvPr>
          <p:cNvSpPr>
            <a:spLocks noGrp="1"/>
          </p:cNvSpPr>
          <p:nvPr>
            <p:ph type="ftr" sz="quarter" idx="11"/>
          </p:nvPr>
        </p:nvSpPr>
        <p:spPr/>
        <p:txBody>
          <a:bodyPr/>
          <a:lstStyle/>
          <a:p>
            <a:r>
              <a:rPr lang="en-US" altLang="ko-KR" dirty="0"/>
              <a:t>UBION PBL- FBA</a:t>
            </a:r>
            <a:endParaRPr lang="ko-KR" altLang="en-US" dirty="0"/>
          </a:p>
        </p:txBody>
      </p:sp>
      <p:sp>
        <p:nvSpPr>
          <p:cNvPr id="11" name="슬라이드 번호 개체 틀 10">
            <a:extLst>
              <a:ext uri="{FF2B5EF4-FFF2-40B4-BE49-F238E27FC236}">
                <a16:creationId xmlns:a16="http://schemas.microsoft.com/office/drawing/2014/main" id="{972FE98F-5D6B-47A0-9DC1-5CF9FC92EF00}"/>
              </a:ext>
            </a:extLst>
          </p:cNvPr>
          <p:cNvSpPr>
            <a:spLocks noGrp="1"/>
          </p:cNvSpPr>
          <p:nvPr>
            <p:ph type="sldNum" sz="quarter" idx="12"/>
          </p:nvPr>
        </p:nvSpPr>
        <p:spPr/>
        <p:txBody>
          <a:bodyPr/>
          <a:lstStyle/>
          <a:p>
            <a:fld id="{DE77BB65-F969-4654-BF30-45C70C1BE112}" type="slidenum">
              <a:rPr lang="ko-KR" altLang="en-US" smtClean="0"/>
              <a:pPr/>
              <a:t>155</a:t>
            </a:fld>
            <a:endParaRPr lang="ko-KR" altLang="en-US" dirty="0"/>
          </a:p>
        </p:txBody>
      </p:sp>
      <p:sp>
        <p:nvSpPr>
          <p:cNvPr id="14" name="직사각형 13">
            <a:extLst>
              <a:ext uri="{FF2B5EF4-FFF2-40B4-BE49-F238E27FC236}">
                <a16:creationId xmlns:a16="http://schemas.microsoft.com/office/drawing/2014/main" id="{BA1BD139-0101-4EE7-9B26-C31A99119FE1}"/>
              </a:ext>
            </a:extLst>
          </p:cNvPr>
          <p:cNvSpPr/>
          <p:nvPr/>
        </p:nvSpPr>
        <p:spPr>
          <a:xfrm>
            <a:off x="416406" y="1028346"/>
            <a:ext cx="2889321" cy="335605"/>
          </a:xfrm>
          <a:prstGeom prst="rect">
            <a:avLst/>
          </a:prstGeom>
          <a:solidFill>
            <a:schemeClr val="accent1">
              <a:lumMod val="20000"/>
              <a:lumOff val="80000"/>
            </a:schemeClr>
          </a:solidFill>
          <a:ln>
            <a:solidFill>
              <a:schemeClr val="accent1"/>
            </a:solidFill>
          </a:ln>
        </p:spPr>
        <p:txBody>
          <a:bodyPr wrap="square">
            <a:spAutoFit/>
          </a:bodyPr>
          <a:lstStyle/>
          <a:p>
            <a:pPr marL="190500" algn="just" fontAlgn="base">
              <a:lnSpc>
                <a:spcPct val="150000"/>
              </a:lnSpc>
            </a:pPr>
            <a:r>
              <a:rPr lang="en-US" altLang="ko-KR" sz="1200" kern="0" dirty="0">
                <a:solidFill>
                  <a:srgbClr val="000000"/>
                </a:solidFill>
                <a:ea typeface="맑은 고딕" panose="020B0503020000020004" pitchFamily="50" charset="-127"/>
              </a:rPr>
              <a:t>4) </a:t>
            </a:r>
            <a:r>
              <a:rPr lang="ko-KR" altLang="en-US" sz="1200" kern="0" dirty="0">
                <a:solidFill>
                  <a:srgbClr val="000000"/>
                </a:solidFill>
                <a:ea typeface="맑은 고딕" panose="020B0503020000020004" pitchFamily="50" charset="-127"/>
              </a:rPr>
              <a:t>분산분석  </a:t>
            </a:r>
            <a:r>
              <a:rPr lang="ko-KR" altLang="en-US" sz="1200" kern="0" dirty="0" err="1">
                <a:solidFill>
                  <a:srgbClr val="000000"/>
                </a:solidFill>
                <a:ea typeface="맑은 고딕" panose="020B0503020000020004" pitchFamily="50" charset="-127"/>
              </a:rPr>
              <a:t>검정통계량</a:t>
            </a:r>
            <a:r>
              <a:rPr lang="ko-KR" altLang="en-US" sz="1200" kern="0" dirty="0">
                <a:solidFill>
                  <a:srgbClr val="000000"/>
                </a:solidFill>
                <a:ea typeface="맑은 고딕" panose="020B0503020000020004" pitchFamily="50" charset="-127"/>
              </a:rPr>
              <a:t>  </a:t>
            </a:r>
            <a:r>
              <a:rPr lang="en-US" altLang="ko-KR" sz="1200" kern="0" dirty="0">
                <a:solidFill>
                  <a:srgbClr val="000000"/>
                </a:solidFill>
                <a:ea typeface="맑은 고딕" panose="020B0503020000020004" pitchFamily="50" charset="-127"/>
              </a:rPr>
              <a:t>(F –value)</a:t>
            </a:r>
            <a:endParaRPr lang="ko-KR" altLang="en-US" sz="1200" kern="0" dirty="0">
              <a:solidFill>
                <a:srgbClr val="000000"/>
              </a:solidFill>
            </a:endParaRPr>
          </a:p>
        </p:txBody>
      </p:sp>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9F41A736-6C87-4418-90EF-4AFF2ECC418D}"/>
                  </a:ext>
                </a:extLst>
              </p:cNvPr>
              <p:cNvSpPr/>
              <p:nvPr/>
            </p:nvSpPr>
            <p:spPr>
              <a:xfrm>
                <a:off x="442311" y="3293160"/>
                <a:ext cx="4679840" cy="452496"/>
              </a:xfrm>
              <a:prstGeom prst="rect">
                <a:avLst/>
              </a:prstGeom>
              <a:solidFill>
                <a:schemeClr val="accent1">
                  <a:lumMod val="20000"/>
                  <a:lumOff val="80000"/>
                </a:schemeClr>
              </a:solidFill>
              <a:ln w="19050">
                <a:solidFill>
                  <a:schemeClr val="accent1">
                    <a:lumMod val="60000"/>
                    <a:lumOff val="40000"/>
                  </a:schemeClr>
                </a:solidFill>
              </a:ln>
            </p:spPr>
            <p:txBody>
              <a:bodyPr wrap="square">
                <a:spAutoFit/>
              </a:bodyPr>
              <a:lstStyle/>
              <a:p>
                <a:r>
                  <a:rPr lang="ko-KR" altLang="en-US" dirty="0">
                    <a:solidFill>
                      <a:srgbClr val="202122"/>
                    </a:solidFill>
                    <a:latin typeface="Arial" panose="020B0604020202020204" pitchFamily="34" charset="0"/>
                  </a:rPr>
                  <a:t> </a:t>
                </a:r>
                <a:r>
                  <a:rPr lang="en-US" altLang="ko-KR" sz="1200" dirty="0">
                    <a:solidFill>
                      <a:srgbClr val="202122"/>
                    </a:solidFill>
                    <a:latin typeface="Arial" panose="020B0604020202020204" pitchFamily="34" charset="0"/>
                  </a:rPr>
                  <a:t>F-value  = </a:t>
                </a:r>
                <a14:m>
                  <m:oMath xmlns:m="http://schemas.openxmlformats.org/officeDocument/2006/math">
                    <m:f>
                      <m:fPr>
                        <m:ctrlPr>
                          <a:rPr lang="en-US" altLang="ko-KR" sz="1200" i="1" smtClean="0">
                            <a:solidFill>
                              <a:srgbClr val="202122"/>
                            </a:solidFill>
                            <a:latin typeface="Cambria Math" panose="02040503050406030204" pitchFamily="18" charset="0"/>
                          </a:rPr>
                        </m:ctrlPr>
                      </m:fPr>
                      <m:num>
                        <m:r>
                          <a:rPr lang="ko-KR" altLang="en-US" sz="1200" i="1">
                            <a:solidFill>
                              <a:srgbClr val="202122"/>
                            </a:solidFill>
                            <a:latin typeface="Cambria Math" panose="02040503050406030204" pitchFamily="18" charset="0"/>
                          </a:rPr>
                          <m:t>그</m:t>
                        </m:r>
                        <m:r>
                          <a:rPr lang="ko-KR" altLang="en-US" sz="1200" i="1" smtClean="0">
                            <a:solidFill>
                              <a:srgbClr val="202122"/>
                            </a:solidFill>
                            <a:latin typeface="Cambria Math" panose="02040503050406030204" pitchFamily="18" charset="0"/>
                          </a:rPr>
                          <m:t>룹간</m:t>
                        </m:r>
                        <m:r>
                          <a:rPr lang="en-US" altLang="ko-KR" sz="1200" b="0" i="1" smtClean="0">
                            <a:solidFill>
                              <a:srgbClr val="202122"/>
                            </a:solidFill>
                            <a:latin typeface="Cambria Math" panose="02040503050406030204" pitchFamily="18" charset="0"/>
                          </a:rPr>
                          <m:t>  </m:t>
                        </m:r>
                        <m:r>
                          <a:rPr lang="ko-KR" altLang="en-US" sz="1200" i="1">
                            <a:solidFill>
                              <a:srgbClr val="202122"/>
                            </a:solidFill>
                            <a:latin typeface="Cambria Math" panose="02040503050406030204" pitchFamily="18" charset="0"/>
                          </a:rPr>
                          <m:t>변</m:t>
                        </m:r>
                        <m:r>
                          <a:rPr lang="ko-KR" altLang="en-US" sz="1200" i="1" smtClean="0">
                            <a:solidFill>
                              <a:srgbClr val="202122"/>
                            </a:solidFill>
                            <a:latin typeface="Cambria Math" panose="02040503050406030204" pitchFamily="18" charset="0"/>
                          </a:rPr>
                          <m:t>동</m:t>
                        </m:r>
                      </m:num>
                      <m:den>
                        <m:r>
                          <a:rPr lang="ko-KR" altLang="en-US" sz="1200" i="1">
                            <a:solidFill>
                              <a:srgbClr val="202122"/>
                            </a:solidFill>
                            <a:latin typeface="Cambria Math" panose="02040503050406030204" pitchFamily="18" charset="0"/>
                          </a:rPr>
                          <m:t>그</m:t>
                        </m:r>
                        <m:r>
                          <a:rPr lang="ko-KR" altLang="en-US" sz="1200" i="1" smtClean="0">
                            <a:solidFill>
                              <a:srgbClr val="202122"/>
                            </a:solidFill>
                            <a:latin typeface="Cambria Math" panose="02040503050406030204" pitchFamily="18" charset="0"/>
                          </a:rPr>
                          <m:t>룹내</m:t>
                        </m:r>
                        <m:r>
                          <a:rPr lang="en-US" altLang="ko-KR" sz="1200" b="0" i="1" smtClean="0">
                            <a:solidFill>
                              <a:srgbClr val="202122"/>
                            </a:solidFill>
                            <a:latin typeface="Cambria Math" panose="02040503050406030204" pitchFamily="18" charset="0"/>
                          </a:rPr>
                          <m:t>  </m:t>
                        </m:r>
                        <m:r>
                          <a:rPr lang="ko-KR" altLang="en-US" sz="1200" i="1">
                            <a:solidFill>
                              <a:srgbClr val="202122"/>
                            </a:solidFill>
                            <a:latin typeface="Cambria Math" panose="02040503050406030204" pitchFamily="18" charset="0"/>
                          </a:rPr>
                          <m:t>변</m:t>
                        </m:r>
                        <m:r>
                          <a:rPr lang="ko-KR" altLang="en-US" sz="1200" i="1" smtClean="0">
                            <a:solidFill>
                              <a:srgbClr val="202122"/>
                            </a:solidFill>
                            <a:latin typeface="Cambria Math" panose="02040503050406030204" pitchFamily="18" charset="0"/>
                          </a:rPr>
                          <m:t>동</m:t>
                        </m:r>
                        <m:r>
                          <a:rPr lang="en-US" altLang="ko-KR" sz="1200" b="0" i="1" smtClean="0">
                            <a:solidFill>
                              <a:srgbClr val="202122"/>
                            </a:solidFill>
                            <a:latin typeface="Cambria Math" panose="02040503050406030204" pitchFamily="18" charset="0"/>
                          </a:rPr>
                          <m:t> </m:t>
                        </m:r>
                      </m:den>
                    </m:f>
                  </m:oMath>
                </a14:m>
                <a:r>
                  <a:rPr lang="ko-KR" altLang="en-US" sz="1200" dirty="0"/>
                  <a:t> </a:t>
                </a:r>
                <a:r>
                  <a:rPr lang="en-US" altLang="ko-KR" sz="1200" dirty="0"/>
                  <a:t>=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𝐵𝑒𝑡𝑤𝑒𝑒𝑛</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𝑣𝑎𝑟𝑖𝑎𝑛𝑐𝑒</m:t>
                        </m:r>
                      </m:num>
                      <m:den>
                        <m:r>
                          <a:rPr lang="en-US" altLang="ko-KR" sz="1200" i="1">
                            <a:latin typeface="Cambria Math" panose="02040503050406030204" pitchFamily="18" charset="0"/>
                          </a:rPr>
                          <m:t>𝑊𝑖𝑡h𝑖𝑛</m:t>
                        </m:r>
                        <m:r>
                          <a:rPr lang="en-US" altLang="ko-KR" sz="1200" b="0" i="1" smtClean="0">
                            <a:latin typeface="Cambria Math" panose="02040503050406030204" pitchFamily="18" charset="0"/>
                          </a:rPr>
                          <m:t>  </m:t>
                        </m:r>
                        <m:r>
                          <a:rPr lang="en-US" altLang="ko-KR" sz="1200" i="1">
                            <a:latin typeface="Cambria Math" panose="02040503050406030204" pitchFamily="18" charset="0"/>
                          </a:rPr>
                          <m:t>𝑣𝑎𝑟𝑖𝑎𝑛𝑐𝑒</m:t>
                        </m:r>
                      </m:den>
                    </m:f>
                  </m:oMath>
                </a14:m>
                <a:r>
                  <a:rPr lang="ko-KR" altLang="en-US" sz="1200" dirty="0"/>
                  <a:t>   </a:t>
                </a:r>
                <a:r>
                  <a:rPr lang="en-US" altLang="ko-KR" sz="1200" dirty="0"/>
                  <a:t>=  </a:t>
                </a:r>
                <a14:m>
                  <m:oMath xmlns:m="http://schemas.openxmlformats.org/officeDocument/2006/math">
                    <m:f>
                      <m:fPr>
                        <m:ctrlPr>
                          <a:rPr lang="en-US" altLang="ko-KR" sz="1200" i="1" smtClean="0">
                            <a:latin typeface="Cambria Math" panose="02040503050406030204" pitchFamily="18" charset="0"/>
                          </a:rPr>
                        </m:ctrlPr>
                      </m:fPr>
                      <m:num>
                        <m:r>
                          <m:rPr>
                            <m:nor/>
                          </m:rPr>
                          <a:rPr lang="en-US" altLang="ko-KR" sz="1200" b="0" i="0" smtClean="0">
                            <a:latin typeface="Cambria Math" panose="02040503050406030204" pitchFamily="18" charset="0"/>
                          </a:rPr>
                          <m:t> </m:t>
                        </m:r>
                        <m:r>
                          <m:rPr>
                            <m:nor/>
                          </m:rPr>
                          <a:rPr lang="en-US" altLang="ko-KR" sz="1200" kern="0" dirty="0">
                            <a:solidFill>
                              <a:srgbClr val="000000"/>
                            </a:solidFill>
                            <a:latin typeface="맑은 고딕" panose="020B0503020000020004" pitchFamily="50" charset="-127"/>
                          </a:rPr>
                          <m:t>mean</m:t>
                        </m:r>
                        <m:r>
                          <m:rPr>
                            <m:nor/>
                          </m:rPr>
                          <a:rPr lang="en-US" altLang="ko-KR" sz="1200" kern="0" dirty="0">
                            <a:solidFill>
                              <a:srgbClr val="000000"/>
                            </a:solidFill>
                            <a:latin typeface="맑은 고딕" panose="020B0503020000020004" pitchFamily="50" charset="-127"/>
                          </a:rPr>
                          <m:t> </m:t>
                        </m:r>
                        <m:r>
                          <m:rPr>
                            <m:nor/>
                          </m:rPr>
                          <a:rPr lang="en-US" altLang="ko-KR" sz="1200" kern="0" dirty="0">
                            <a:solidFill>
                              <a:srgbClr val="000000"/>
                            </a:solidFill>
                            <a:latin typeface="맑은 고딕" panose="020B0503020000020004" pitchFamily="50" charset="-127"/>
                          </a:rPr>
                          <m:t>squares</m:t>
                        </m:r>
                        <m:r>
                          <m:rPr>
                            <m:nor/>
                          </m:rPr>
                          <a:rPr lang="en-US" altLang="ko-KR" sz="1200" b="0" i="0" kern="0" dirty="0" smtClean="0">
                            <a:solidFill>
                              <a:srgbClr val="000000"/>
                            </a:solidFill>
                            <a:latin typeface="맑은 고딕" panose="020B0503020000020004" pitchFamily="50" charset="-127"/>
                          </a:rPr>
                          <m:t> .</m:t>
                        </m:r>
                        <m:r>
                          <m:rPr>
                            <m:nor/>
                          </m:rPr>
                          <a:rPr lang="en-US" altLang="ko-KR" sz="1200" b="0" i="0" kern="0" dirty="0" smtClean="0">
                            <a:solidFill>
                              <a:srgbClr val="000000"/>
                            </a:solidFill>
                            <a:latin typeface="맑은 고딕" panose="020B0503020000020004" pitchFamily="50" charset="-127"/>
                          </a:rPr>
                          <m:t>B</m:t>
                        </m:r>
                      </m:num>
                      <m:den>
                        <m:r>
                          <a:rPr lang="en-US" altLang="ko-KR" sz="1200" b="0" i="1" smtClean="0">
                            <a:latin typeface="Cambria Math" panose="02040503050406030204" pitchFamily="18" charset="0"/>
                          </a:rPr>
                          <m:t> </m:t>
                        </m:r>
                        <m:r>
                          <m:rPr>
                            <m:nor/>
                          </m:rPr>
                          <a:rPr lang="en-US" altLang="ko-KR" sz="1200" kern="0" dirty="0">
                            <a:solidFill>
                              <a:srgbClr val="000000"/>
                            </a:solidFill>
                            <a:latin typeface="맑은 고딕" panose="020B0503020000020004" pitchFamily="50" charset="-127"/>
                          </a:rPr>
                          <m:t>mean</m:t>
                        </m:r>
                        <m:r>
                          <m:rPr>
                            <m:nor/>
                          </m:rPr>
                          <a:rPr lang="en-US" altLang="ko-KR" sz="1200" kern="0" dirty="0">
                            <a:solidFill>
                              <a:srgbClr val="000000"/>
                            </a:solidFill>
                            <a:latin typeface="맑은 고딕" panose="020B0503020000020004" pitchFamily="50" charset="-127"/>
                          </a:rPr>
                          <m:t> </m:t>
                        </m:r>
                        <m:r>
                          <m:rPr>
                            <m:nor/>
                          </m:rPr>
                          <a:rPr lang="en-US" altLang="ko-KR" sz="1200" kern="0" dirty="0">
                            <a:solidFill>
                              <a:srgbClr val="000000"/>
                            </a:solidFill>
                            <a:latin typeface="맑은 고딕" panose="020B0503020000020004" pitchFamily="50" charset="-127"/>
                          </a:rPr>
                          <m:t>squares</m:t>
                        </m:r>
                        <m:r>
                          <m:rPr>
                            <m:nor/>
                          </m:rPr>
                          <a:rPr lang="en-US" altLang="ko-KR" sz="1200" b="0" i="0" kern="0" dirty="0" smtClean="0">
                            <a:solidFill>
                              <a:srgbClr val="000000"/>
                            </a:solidFill>
                            <a:latin typeface="맑은 고딕" panose="020B0503020000020004" pitchFamily="50" charset="-127"/>
                          </a:rPr>
                          <m:t>.</m:t>
                        </m:r>
                        <m:r>
                          <m:rPr>
                            <m:nor/>
                          </m:rPr>
                          <a:rPr lang="en-US" altLang="ko-KR" sz="1200" b="0" i="0" kern="0" dirty="0" smtClean="0">
                            <a:solidFill>
                              <a:srgbClr val="000000"/>
                            </a:solidFill>
                            <a:latin typeface="맑은 고딕" panose="020B0503020000020004" pitchFamily="50" charset="-127"/>
                          </a:rPr>
                          <m:t>W</m:t>
                        </m:r>
                      </m:den>
                    </m:f>
                  </m:oMath>
                </a14:m>
                <a:endParaRPr lang="ko-KR" altLang="en-US" sz="1200" dirty="0"/>
              </a:p>
            </p:txBody>
          </p:sp>
        </mc:Choice>
        <mc:Fallback xmlns="">
          <p:sp>
            <p:nvSpPr>
              <p:cNvPr id="18" name="직사각형 17">
                <a:extLst>
                  <a:ext uri="{FF2B5EF4-FFF2-40B4-BE49-F238E27FC236}">
                    <a16:creationId xmlns:a16="http://schemas.microsoft.com/office/drawing/2014/main" id="{9F41A736-6C87-4418-90EF-4AFF2ECC418D}"/>
                  </a:ext>
                </a:extLst>
              </p:cNvPr>
              <p:cNvSpPr>
                <a:spLocks noRot="1" noChangeAspect="1" noMove="1" noResize="1" noEditPoints="1" noAdjustHandles="1" noChangeArrowheads="1" noChangeShapeType="1" noTextEdit="1"/>
              </p:cNvSpPr>
              <p:nvPr/>
            </p:nvSpPr>
            <p:spPr>
              <a:xfrm>
                <a:off x="442311" y="3293160"/>
                <a:ext cx="4679840" cy="452496"/>
              </a:xfrm>
              <a:prstGeom prst="rect">
                <a:avLst/>
              </a:prstGeom>
              <a:blipFill>
                <a:blip r:embed="rId2"/>
                <a:stretch>
                  <a:fillRect b="-2597"/>
                </a:stretch>
              </a:blipFill>
              <a:ln w="19050">
                <a:solidFill>
                  <a:schemeClr val="accent1">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C4D54F-1000-4867-B6FA-CC2FAA4E6B31}"/>
                  </a:ext>
                </a:extLst>
              </p:cNvPr>
              <p:cNvSpPr txBox="1"/>
              <p:nvPr/>
            </p:nvSpPr>
            <p:spPr>
              <a:xfrm>
                <a:off x="458432" y="4324169"/>
                <a:ext cx="8047147" cy="1847493"/>
              </a:xfrm>
              <a:prstGeom prst="rect">
                <a:avLst/>
              </a:prstGeom>
              <a:noFill/>
              <a:ln>
                <a:solidFill>
                  <a:schemeClr val="accent1"/>
                </a:solidFill>
              </a:ln>
            </p:spPr>
            <p:txBody>
              <a:bodyPr wrap="square" rtlCol="0">
                <a:spAutoFit/>
              </a:bodyPr>
              <a:lstStyle/>
              <a:p>
                <a:pPr marL="171450" indent="-171450">
                  <a:lnSpc>
                    <a:spcPct val="150000"/>
                  </a:lnSpc>
                  <a:buFont typeface="Arial" panose="020B0604020202020204" pitchFamily="34" charset="0"/>
                  <a:buChar char="•"/>
                </a:pPr>
                <a14:m>
                  <m:oMath xmlns:m="http://schemas.openxmlformats.org/officeDocument/2006/math">
                    <m:r>
                      <a:rPr lang="en-US" altLang="ko-KR" sz="1100" b="1" i="1" smtClean="0">
                        <a:highlight>
                          <a:srgbClr val="FFFF00"/>
                        </a:highlight>
                        <a:latin typeface="Cambria Math" panose="02040503050406030204" pitchFamily="18" charset="0"/>
                      </a:rPr>
                      <m:t>𝑩𝒆𝒕𝒘𝒆𝒆𝒏</m:t>
                    </m:r>
                    <m:r>
                      <a:rPr lang="en-US" altLang="ko-KR" sz="1100" b="1" i="1" smtClean="0">
                        <a:highlight>
                          <a:srgbClr val="FFFF00"/>
                        </a:highlight>
                        <a:latin typeface="Cambria Math" panose="02040503050406030204" pitchFamily="18" charset="0"/>
                      </a:rPr>
                      <m:t>  </m:t>
                    </m:r>
                    <m:r>
                      <a:rPr lang="en-US" altLang="ko-KR" sz="1100" b="1" i="1" smtClean="0">
                        <a:highlight>
                          <a:srgbClr val="FFFF00"/>
                        </a:highlight>
                        <a:latin typeface="Cambria Math" panose="02040503050406030204" pitchFamily="18" charset="0"/>
                      </a:rPr>
                      <m:t>𝒗𝒂𝒓𝒊𝒂𝒏𝒄𝒆</m:t>
                    </m:r>
                    <m:r>
                      <a:rPr lang="en-US" altLang="ko-KR" sz="1100" b="1" i="1" smtClean="0">
                        <a:highlight>
                          <a:srgbClr val="FFFF00"/>
                        </a:highlight>
                        <a:latin typeface="Cambria Math" panose="02040503050406030204" pitchFamily="18" charset="0"/>
                      </a:rPr>
                      <m:t> </m:t>
                    </m:r>
                    <m:r>
                      <a:rPr lang="en-US" altLang="ko-KR" sz="1100" b="0" i="1" smtClean="0">
                        <a:highlight>
                          <a:srgbClr val="FFFF00"/>
                        </a:highlight>
                        <a:latin typeface="Cambria Math" panose="02040503050406030204" pitchFamily="18" charset="0"/>
                      </a:rPr>
                      <m:t>: </m:t>
                    </m:r>
                    <m:r>
                      <a:rPr lang="ko-KR" altLang="en-US" sz="1100" i="1">
                        <a:highlight>
                          <a:srgbClr val="FFFF00"/>
                        </a:highlight>
                        <a:latin typeface="Cambria Math" panose="02040503050406030204" pitchFamily="18" charset="0"/>
                      </a:rPr>
                      <m:t>그</m:t>
                    </m:r>
                  </m:oMath>
                </a14:m>
                <a:r>
                  <a:rPr lang="ko-KR" altLang="en-US" sz="1100" dirty="0">
                    <a:highlight>
                      <a:srgbClr val="FFFF00"/>
                    </a:highlight>
                  </a:rPr>
                  <a:t>룹간 분산 </a:t>
                </a:r>
                <a:r>
                  <a:rPr lang="en-US" altLang="ko-KR" sz="1100" dirty="0"/>
                  <a:t>(4</a:t>
                </a:r>
                <a:r>
                  <a:rPr lang="ko-KR" altLang="en-US" sz="1100" dirty="0"/>
                  <a:t>가지 </a:t>
                </a:r>
                <a:r>
                  <a:rPr lang="ko-KR" altLang="en-US" sz="1100" dirty="0" err="1"/>
                  <a:t>범주별</a:t>
                </a:r>
                <a:r>
                  <a:rPr lang="ko-KR" altLang="en-US" sz="1100" dirty="0"/>
                  <a:t> 분산 값</a:t>
                </a:r>
                <a:r>
                  <a:rPr lang="en-US" altLang="ko-KR" sz="1100" dirty="0"/>
                  <a:t>)</a:t>
                </a:r>
                <a:r>
                  <a:rPr lang="ko-KR" altLang="en-US" sz="1100" dirty="0"/>
                  <a:t>이 크다는 의미</a:t>
                </a:r>
                <a:r>
                  <a:rPr lang="en-US" altLang="ko-KR" sz="1100" dirty="0"/>
                  <a:t>(</a:t>
                </a:r>
                <a:r>
                  <a:rPr lang="ko-KR" altLang="en-US" sz="1100" dirty="0"/>
                  <a:t>그룹간 평균값이 차이가 클 것이다</a:t>
                </a:r>
                <a:r>
                  <a:rPr lang="en-US" altLang="ko-KR" sz="1100" dirty="0"/>
                  <a:t>.)</a:t>
                </a:r>
                <a:r>
                  <a:rPr lang="ko-KR" altLang="en-US" sz="1100" dirty="0"/>
                  <a:t>는 결국 전체 평균</a:t>
                </a:r>
                <a:r>
                  <a:rPr lang="en-US" altLang="ko-KR" sz="1100" dirty="0"/>
                  <a:t>(</a:t>
                </a:r>
                <a:r>
                  <a:rPr lang="ko-KR" altLang="en-US" sz="1100" dirty="0"/>
                  <a:t>독립변수 평균</a:t>
                </a:r>
                <a:r>
                  <a:rPr lang="en-US" altLang="ko-KR" sz="1100" dirty="0"/>
                  <a:t>)</a:t>
                </a:r>
                <a:r>
                  <a:rPr lang="ko-KR" altLang="en-US" sz="1100" dirty="0"/>
                  <a:t>으로 부터 각 그룹간 평균 값이 멀어져 있다</a:t>
                </a:r>
                <a:r>
                  <a:rPr lang="en-US" altLang="ko-KR" sz="1100" dirty="0"/>
                  <a:t>. ( </a:t>
                </a:r>
                <a:r>
                  <a:rPr lang="ko-KR" altLang="en-US" sz="1100" dirty="0"/>
                  <a:t>이는 적어도 어떤 그룹 한 개는 다른 그룹과 평균 차이가 있을 </a:t>
                </a:r>
                <a:r>
                  <a:rPr lang="ko-KR" altLang="en-US" sz="1100" dirty="0" err="1"/>
                  <a:t>것이다라고</a:t>
                </a:r>
                <a:r>
                  <a:rPr lang="ko-KR" altLang="en-US" sz="1100" dirty="0"/>
                  <a:t> 추론</a:t>
                </a:r>
                <a:r>
                  <a:rPr lang="en-US" altLang="ko-KR" sz="1100" dirty="0"/>
                  <a:t>)</a:t>
                </a:r>
              </a:p>
              <a:p>
                <a:pPr>
                  <a:lnSpc>
                    <a:spcPct val="150000"/>
                  </a:lnSpc>
                </a:pPr>
                <a:r>
                  <a:rPr lang="en-US" altLang="ko-KR" sz="1100" dirty="0"/>
                  <a:t> </a:t>
                </a:r>
                <a:r>
                  <a:rPr lang="en-US" altLang="ko-KR" sz="1100" dirty="0">
                    <a:sym typeface="Wingdings" panose="05000000000000000000" pitchFamily="2" charset="2"/>
                  </a:rPr>
                  <a:t> </a:t>
                </a:r>
                <a:r>
                  <a:rPr lang="ko-KR" altLang="en-US" sz="1100" dirty="0">
                    <a:sym typeface="Wingdings" panose="05000000000000000000" pitchFamily="2" charset="2"/>
                  </a:rPr>
                  <a:t>전체 평균으로부터 각 그룹의 평균사이의 분산 값</a:t>
                </a:r>
                <a:endParaRPr lang="en-US" altLang="ko-KR" sz="1100" dirty="0">
                  <a:sym typeface="Wingdings" panose="05000000000000000000" pitchFamily="2" charset="2"/>
                </a:endParaRPr>
              </a:p>
              <a:p>
                <a:pPr marL="171450" indent="-171450">
                  <a:lnSpc>
                    <a:spcPct val="150000"/>
                  </a:lnSpc>
                  <a:buFont typeface="Arial" panose="020B0604020202020204" pitchFamily="34" charset="0"/>
                  <a:buChar char="•"/>
                </a:pPr>
                <a:r>
                  <a:rPr lang="ko-KR" altLang="en-US" sz="1100" dirty="0">
                    <a:sym typeface="Wingdings" panose="05000000000000000000" pitchFamily="2" charset="2"/>
                  </a:rPr>
                  <a:t>얼마나 분산이 커야 통계적으로 유의하다고 볼까</a:t>
                </a:r>
                <a:r>
                  <a:rPr lang="en-US" altLang="ko-KR" sz="1100" dirty="0">
                    <a:sym typeface="Wingdings" panose="05000000000000000000" pitchFamily="2" charset="2"/>
                  </a:rPr>
                  <a:t>?   ( t-value </a:t>
                </a:r>
                <a:r>
                  <a:rPr lang="ko-KR" altLang="en-US" sz="1100" dirty="0">
                    <a:sym typeface="Wingdings" panose="05000000000000000000" pitchFamily="2" charset="2"/>
                  </a:rPr>
                  <a:t> 분모 값을 표준오차와 비교  </a:t>
                </a:r>
                <a:r>
                  <a:rPr lang="en-US" altLang="ko-KR" sz="1100" dirty="0">
                    <a:sym typeface="Wingdings" panose="05000000000000000000" pitchFamily="2" charset="2"/>
                  </a:rPr>
                  <a:t>: </a:t>
                </a:r>
                <a:r>
                  <a:rPr lang="ko-KR" altLang="en-US" sz="1100" dirty="0">
                    <a:sym typeface="Wingdings" panose="05000000000000000000" pitchFamily="2" charset="2"/>
                  </a:rPr>
                  <a:t>두 집단 평균 차이 </a:t>
                </a:r>
                <a:r>
                  <a:rPr lang="en-US" altLang="ko-KR" sz="1100" dirty="0">
                    <a:sym typeface="Wingdings" panose="05000000000000000000" pitchFamily="2" charset="2"/>
                  </a:rPr>
                  <a:t>/ </a:t>
                </a:r>
                <a:r>
                  <a:rPr lang="ko-KR" altLang="en-US" sz="1100" dirty="0">
                    <a:sym typeface="Wingdings" panose="05000000000000000000" pitchFamily="2" charset="2"/>
                  </a:rPr>
                  <a:t>표준편차 </a:t>
                </a:r>
                <a:r>
                  <a:rPr lang="en-US" altLang="ko-KR" sz="1100" dirty="0">
                    <a:sym typeface="Wingdings" panose="05000000000000000000" pitchFamily="2" charset="2"/>
                  </a:rPr>
                  <a:t>)</a:t>
                </a:r>
              </a:p>
              <a:p>
                <a:pPr>
                  <a:lnSpc>
                    <a:spcPct val="150000"/>
                  </a:lnSpc>
                </a:pPr>
                <a:r>
                  <a:rPr lang="en-US" altLang="ko-KR" sz="1100" dirty="0">
                    <a:sym typeface="Wingdings" panose="05000000000000000000" pitchFamily="2" charset="2"/>
                  </a:rPr>
                  <a:t> </a:t>
                </a:r>
                <a14:m>
                  <m:oMath xmlns:m="http://schemas.openxmlformats.org/officeDocument/2006/math">
                    <m:r>
                      <a:rPr lang="ko-KR" altLang="en-US" sz="1100" i="1" dirty="0" smtClean="0">
                        <a:latin typeface="Cambria Math" panose="02040503050406030204" pitchFamily="18" charset="0"/>
                        <a:sym typeface="Wingdings" panose="05000000000000000000" pitchFamily="2" charset="2"/>
                      </a:rPr>
                      <m:t>분</m:t>
                    </m:r>
                    <m:r>
                      <a:rPr lang="ko-KR" altLang="en-US" sz="1100" i="1" dirty="0">
                        <a:latin typeface="Cambria Math" panose="02040503050406030204" pitchFamily="18" charset="0"/>
                        <a:sym typeface="Wingdings" panose="05000000000000000000" pitchFamily="2" charset="2"/>
                      </a:rPr>
                      <m:t>산</m:t>
                    </m:r>
                    <m:r>
                      <a:rPr lang="ko-KR" altLang="en-US" sz="1100" i="1" dirty="0" smtClean="0">
                        <a:latin typeface="Cambria Math" panose="02040503050406030204" pitchFamily="18" charset="0"/>
                        <a:sym typeface="Wingdings" panose="05000000000000000000" pitchFamily="2" charset="2"/>
                      </a:rPr>
                      <m:t>분</m:t>
                    </m:r>
                    <m:r>
                      <a:rPr lang="ko-KR" altLang="en-US" sz="1100" i="1" dirty="0">
                        <a:latin typeface="Cambria Math" panose="02040503050406030204" pitchFamily="18" charset="0"/>
                        <a:sym typeface="Wingdings" panose="05000000000000000000" pitchFamily="2" charset="2"/>
                      </a:rPr>
                      <m:t>석</m:t>
                    </m:r>
                    <m:r>
                      <a:rPr lang="ko-KR" altLang="en-US" sz="1100" i="1" dirty="0" smtClean="0">
                        <a:latin typeface="Cambria Math" panose="02040503050406030204" pitchFamily="18" charset="0"/>
                        <a:sym typeface="Wingdings" panose="05000000000000000000" pitchFamily="2" charset="2"/>
                      </a:rPr>
                      <m:t>에</m:t>
                    </m:r>
                    <m:r>
                      <a:rPr lang="ko-KR" altLang="en-US" sz="1100" i="1" dirty="0">
                        <a:latin typeface="Cambria Math" panose="02040503050406030204" pitchFamily="18" charset="0"/>
                        <a:sym typeface="Wingdings" panose="05000000000000000000" pitchFamily="2" charset="2"/>
                      </a:rPr>
                      <m:t>서</m:t>
                    </m:r>
                    <m:r>
                      <a:rPr lang="en-US" altLang="ko-KR" sz="1100" b="0" i="1" dirty="0" smtClean="0">
                        <a:latin typeface="Cambria Math" panose="02040503050406030204" pitchFamily="18" charset="0"/>
                        <a:sym typeface="Wingdings" panose="05000000000000000000" pitchFamily="2" charset="2"/>
                      </a:rPr>
                      <m:t> </m:t>
                    </m:r>
                    <m:r>
                      <a:rPr lang="en-US" altLang="ko-KR" sz="1100" b="1" i="1">
                        <a:latin typeface="Cambria Math" panose="02040503050406030204" pitchFamily="18" charset="0"/>
                      </a:rPr>
                      <m:t>𝑾𝒊𝒕𝒉𝒊𝒏</m:t>
                    </m:r>
                    <m:r>
                      <a:rPr lang="en-US" altLang="ko-KR" sz="1100" b="1" i="1">
                        <a:latin typeface="Cambria Math" panose="02040503050406030204" pitchFamily="18" charset="0"/>
                      </a:rPr>
                      <m:t>  </m:t>
                    </m:r>
                    <m:r>
                      <a:rPr lang="en-US" altLang="ko-KR" sz="1100" b="1" i="1">
                        <a:latin typeface="Cambria Math" panose="02040503050406030204" pitchFamily="18" charset="0"/>
                      </a:rPr>
                      <m:t>𝒗𝒂𝒓𝒊𝒂𝒏𝒄𝒆</m:t>
                    </m:r>
                  </m:oMath>
                </a14:m>
                <a:r>
                  <a:rPr lang="ko-KR" altLang="en-US" sz="1100" dirty="0"/>
                  <a:t>을 동원하여 비교해본다</a:t>
                </a:r>
                <a:r>
                  <a:rPr lang="en-US" altLang="ko-KR" sz="1100" dirty="0"/>
                  <a:t>. (</a:t>
                </a:r>
                <a:r>
                  <a:rPr lang="ko-KR" altLang="en-US" sz="1100" dirty="0"/>
                  <a:t>분자 값으로 활용</a:t>
                </a:r>
                <a:r>
                  <a:rPr lang="en-US" altLang="ko-KR" sz="1100" dirty="0"/>
                  <a:t>)  :  </a:t>
                </a:r>
                <a:r>
                  <a:rPr lang="en-US" altLang="ko-KR" sz="1100" dirty="0">
                    <a:sym typeface="Wingdings" panose="05000000000000000000" pitchFamily="2" charset="2"/>
                  </a:rPr>
                  <a:t>t-value </a:t>
                </a:r>
                <a:r>
                  <a:rPr lang="ko-KR" altLang="en-US" sz="1100" dirty="0">
                    <a:sym typeface="Wingdings" panose="05000000000000000000" pitchFamily="2" charset="2"/>
                  </a:rPr>
                  <a:t>에서 표준편차로 나누는 것처럼 </a:t>
                </a:r>
                <a:r>
                  <a:rPr lang="en-US" altLang="ko-KR" sz="1100" dirty="0"/>
                  <a:t>random </a:t>
                </a:r>
                <a:r>
                  <a:rPr lang="ko-KR" altLang="en-US" sz="1100" dirty="0"/>
                  <a:t>한</a:t>
                </a:r>
                <a:r>
                  <a:rPr lang="en-US" altLang="ko-KR" sz="1100" dirty="0"/>
                  <a:t> </a:t>
                </a:r>
                <a:r>
                  <a:rPr lang="ko-KR" altLang="en-US" sz="1100" dirty="0"/>
                  <a:t>변동 값</a:t>
                </a:r>
                <a14:m>
                  <m:oMath xmlns:m="http://schemas.openxmlformats.org/officeDocument/2006/math">
                    <m:r>
                      <a:rPr lang="ko-KR" altLang="en-US" sz="1100" b="0" i="1" dirty="0">
                        <a:latin typeface="Cambria Math" panose="02040503050406030204" pitchFamily="18" charset="0"/>
                      </a:rPr>
                      <m:t>인</m:t>
                    </m:r>
                    <m:r>
                      <a:rPr lang="en-US" altLang="ko-KR" sz="1100" b="0" i="0" smtClean="0">
                        <a:latin typeface="Cambria Math" panose="02040503050406030204" pitchFamily="18" charset="0"/>
                      </a:rPr>
                      <m:t> </m:t>
                    </m:r>
                    <m:r>
                      <a:rPr lang="en-US" altLang="ko-KR" sz="1100" i="1">
                        <a:latin typeface="Cambria Math" panose="02040503050406030204" pitchFamily="18" charset="0"/>
                      </a:rPr>
                      <m:t>𝑊𝑖𝑡h𝑖𝑛</m:t>
                    </m:r>
                    <m:r>
                      <a:rPr lang="en-US" altLang="ko-KR" sz="1100" i="1">
                        <a:latin typeface="Cambria Math" panose="02040503050406030204" pitchFamily="18" charset="0"/>
                      </a:rPr>
                      <m:t>  </m:t>
                    </m:r>
                    <m:r>
                      <a:rPr lang="en-US" altLang="ko-KR" sz="1100" i="1">
                        <a:latin typeface="Cambria Math" panose="02040503050406030204" pitchFamily="18" charset="0"/>
                      </a:rPr>
                      <m:t>𝑣𝑎𝑟𝑖𝑎𝑛𝑐𝑒</m:t>
                    </m:r>
                  </m:oMath>
                </a14:m>
                <a:r>
                  <a:rPr lang="ko-KR" altLang="en-US" sz="1100" dirty="0"/>
                  <a:t>로 분모로 대용치 사용하는 것</a:t>
                </a:r>
                <a:r>
                  <a:rPr lang="en-US" altLang="ko-KR" sz="1100" dirty="0"/>
                  <a:t>!!!!!!)</a:t>
                </a:r>
                <a:endParaRPr lang="ko-KR" altLang="en-US" sz="1100" dirty="0"/>
              </a:p>
            </p:txBody>
          </p:sp>
        </mc:Choice>
        <mc:Fallback xmlns="">
          <p:sp>
            <p:nvSpPr>
              <p:cNvPr id="19" name="TextBox 18">
                <a:extLst>
                  <a:ext uri="{FF2B5EF4-FFF2-40B4-BE49-F238E27FC236}">
                    <a16:creationId xmlns:a16="http://schemas.microsoft.com/office/drawing/2014/main" id="{B4C4D54F-1000-4867-B6FA-CC2FAA4E6B31}"/>
                  </a:ext>
                </a:extLst>
              </p:cNvPr>
              <p:cNvSpPr txBox="1">
                <a:spLocks noRot="1" noChangeAspect="1" noMove="1" noResize="1" noEditPoints="1" noAdjustHandles="1" noChangeArrowheads="1" noChangeShapeType="1" noTextEdit="1"/>
              </p:cNvSpPr>
              <p:nvPr/>
            </p:nvSpPr>
            <p:spPr>
              <a:xfrm>
                <a:off x="458432" y="4324169"/>
                <a:ext cx="8047147" cy="1847493"/>
              </a:xfrm>
              <a:prstGeom prst="rect">
                <a:avLst/>
              </a:prstGeom>
              <a:blipFill>
                <a:blip r:embed="rId3"/>
                <a:stretch>
                  <a:fillRect r="-227" b="-1311"/>
                </a:stretch>
              </a:blipFill>
              <a:ln>
                <a:solidFill>
                  <a:schemeClr val="accent1"/>
                </a:solidFill>
              </a:ln>
            </p:spPr>
            <p:txBody>
              <a:bodyPr/>
              <a:lstStyle/>
              <a:p>
                <a:r>
                  <a:rPr lang="ko-KR" altLang="en-US">
                    <a:noFill/>
                  </a:rPr>
                  <a:t> </a:t>
                </a:r>
              </a:p>
            </p:txBody>
          </p:sp>
        </mc:Fallback>
      </mc:AlternateContent>
      <p:sp>
        <p:nvSpPr>
          <p:cNvPr id="21" name="직사각형 20">
            <a:extLst>
              <a:ext uri="{FF2B5EF4-FFF2-40B4-BE49-F238E27FC236}">
                <a16:creationId xmlns:a16="http://schemas.microsoft.com/office/drawing/2014/main" id="{15C60B87-8803-4D59-B201-D3201B86BAAB}"/>
              </a:ext>
            </a:extLst>
          </p:cNvPr>
          <p:cNvSpPr/>
          <p:nvPr/>
        </p:nvSpPr>
        <p:spPr>
          <a:xfrm>
            <a:off x="3707968" y="3880147"/>
            <a:ext cx="5158680" cy="246221"/>
          </a:xfrm>
          <a:prstGeom prst="rect">
            <a:avLst/>
          </a:prstGeom>
        </p:spPr>
        <p:txBody>
          <a:bodyPr wrap="square">
            <a:spAutoFit/>
          </a:bodyPr>
          <a:lstStyle/>
          <a:p>
            <a:r>
              <a:rPr lang="en-US" altLang="ko-KR" sz="1000" dirty="0">
                <a:sym typeface="Wingdings" panose="05000000000000000000" pitchFamily="2" charset="2"/>
              </a:rPr>
              <a:t>(</a:t>
            </a:r>
            <a:r>
              <a:rPr lang="ko-KR" altLang="en-US" sz="1000" dirty="0">
                <a:sym typeface="Wingdings" panose="05000000000000000000" pitchFamily="2" charset="2"/>
              </a:rPr>
              <a:t>예시</a:t>
            </a:r>
            <a:r>
              <a:rPr lang="en-US" altLang="ko-KR" sz="1000" dirty="0">
                <a:sym typeface="Wingdings" panose="05000000000000000000" pitchFamily="2" charset="2"/>
              </a:rPr>
              <a:t>) </a:t>
            </a:r>
            <a:r>
              <a:rPr lang="ko-KR" altLang="en-US" sz="1000" dirty="0">
                <a:sym typeface="Wingdings" panose="05000000000000000000" pitchFamily="2" charset="2"/>
              </a:rPr>
              <a:t>결제방식</a:t>
            </a:r>
            <a:r>
              <a:rPr lang="en-US" altLang="ko-KR" sz="1000" dirty="0">
                <a:sym typeface="Wingdings" panose="05000000000000000000" pitchFamily="2" charset="2"/>
              </a:rPr>
              <a:t>(</a:t>
            </a:r>
            <a:r>
              <a:rPr lang="ko-KR" altLang="en-US" sz="1000" dirty="0">
                <a:sym typeface="Wingdings" panose="05000000000000000000" pitchFamily="2" charset="2"/>
              </a:rPr>
              <a:t>독립변수 </a:t>
            </a:r>
            <a:r>
              <a:rPr lang="en-US" altLang="ko-KR" sz="1000" dirty="0">
                <a:sym typeface="Wingdings" panose="05000000000000000000" pitchFamily="2" charset="2"/>
              </a:rPr>
              <a:t>1</a:t>
            </a:r>
            <a:r>
              <a:rPr lang="ko-KR" altLang="en-US" sz="1000" dirty="0">
                <a:sym typeface="Wingdings" panose="05000000000000000000" pitchFamily="2" charset="2"/>
              </a:rPr>
              <a:t>개</a:t>
            </a:r>
            <a:r>
              <a:rPr lang="en-US" altLang="ko-KR" sz="1000" dirty="0">
                <a:sym typeface="Wingdings" panose="05000000000000000000" pitchFamily="2" charset="2"/>
              </a:rPr>
              <a:t>, </a:t>
            </a:r>
            <a:r>
              <a:rPr lang="ko-KR" altLang="en-US" sz="1000" dirty="0">
                <a:sym typeface="Wingdings" panose="05000000000000000000" pitchFamily="2" charset="2"/>
              </a:rPr>
              <a:t>범주 </a:t>
            </a:r>
            <a:r>
              <a:rPr lang="en-US" altLang="ko-KR" sz="1000" dirty="0">
                <a:sym typeface="Wingdings" panose="05000000000000000000" pitchFamily="2" charset="2"/>
              </a:rPr>
              <a:t>4</a:t>
            </a:r>
            <a:r>
              <a:rPr lang="ko-KR" altLang="en-US" sz="1000" dirty="0">
                <a:sym typeface="Wingdings" panose="05000000000000000000" pitchFamily="2" charset="2"/>
              </a:rPr>
              <a:t>가지 </a:t>
            </a:r>
            <a:r>
              <a:rPr lang="en-US" altLang="ko-KR" sz="1000" dirty="0">
                <a:sym typeface="Wingdings" panose="05000000000000000000" pitchFamily="2" charset="2"/>
              </a:rPr>
              <a:t>: </a:t>
            </a:r>
            <a:r>
              <a:rPr lang="ko-KR" altLang="en-US" sz="1000" dirty="0">
                <a:sym typeface="Wingdings" panose="05000000000000000000" pitchFamily="2" charset="2"/>
              </a:rPr>
              <a:t>현금결제</a:t>
            </a:r>
            <a:r>
              <a:rPr lang="en-US" altLang="ko-KR" sz="1000" dirty="0">
                <a:sym typeface="Wingdings" panose="05000000000000000000" pitchFamily="2" charset="2"/>
              </a:rPr>
              <a:t>, </a:t>
            </a:r>
            <a:r>
              <a:rPr lang="ko-KR" altLang="en-US" sz="1000" dirty="0">
                <a:sym typeface="Wingdings" panose="05000000000000000000" pitchFamily="2" charset="2"/>
              </a:rPr>
              <a:t>계좌이체</a:t>
            </a:r>
            <a:r>
              <a:rPr lang="en-US" altLang="ko-KR" sz="1000" dirty="0">
                <a:sym typeface="Wingdings" panose="05000000000000000000" pitchFamily="2" charset="2"/>
              </a:rPr>
              <a:t>, </a:t>
            </a:r>
            <a:r>
              <a:rPr lang="ko-KR" altLang="en-US" sz="1000" dirty="0">
                <a:sym typeface="Wingdings" panose="05000000000000000000" pitchFamily="2" charset="2"/>
              </a:rPr>
              <a:t>신용카드</a:t>
            </a:r>
            <a:r>
              <a:rPr lang="en-US" altLang="ko-KR" sz="1000" dirty="0">
                <a:sym typeface="Wingdings" panose="05000000000000000000" pitchFamily="2" charset="2"/>
              </a:rPr>
              <a:t>. 00 pay) </a:t>
            </a:r>
            <a:endParaRPr lang="ko-KR" altLang="en-US" sz="1000" dirty="0"/>
          </a:p>
        </p:txBody>
      </p:sp>
      <p:sp>
        <p:nvSpPr>
          <p:cNvPr id="22" name="직사각형 21">
            <a:extLst>
              <a:ext uri="{FF2B5EF4-FFF2-40B4-BE49-F238E27FC236}">
                <a16:creationId xmlns:a16="http://schemas.microsoft.com/office/drawing/2014/main" id="{1544FAA3-7563-4525-B835-2FC5D829F499}"/>
              </a:ext>
            </a:extLst>
          </p:cNvPr>
          <p:cNvSpPr/>
          <p:nvPr/>
        </p:nvSpPr>
        <p:spPr>
          <a:xfrm>
            <a:off x="5121203" y="3364952"/>
            <a:ext cx="3384376" cy="430887"/>
          </a:xfrm>
          <a:prstGeom prst="rect">
            <a:avLst/>
          </a:prstGeom>
        </p:spPr>
        <p:txBody>
          <a:bodyPr wrap="square">
            <a:spAutoFit/>
          </a:bodyPr>
          <a:lstStyle/>
          <a:p>
            <a:r>
              <a:rPr lang="ko-KR" altLang="en-US" sz="1100" kern="0" dirty="0">
                <a:solidFill>
                  <a:srgbClr val="000000"/>
                </a:solidFill>
                <a:ea typeface="맑은 고딕" panose="020B0503020000020004" pitchFamily="50" charset="-127"/>
              </a:rPr>
              <a:t>평균 </a:t>
            </a:r>
            <a:r>
              <a:rPr lang="ko-KR" altLang="en-US" sz="1100" kern="0" dirty="0" err="1">
                <a:solidFill>
                  <a:srgbClr val="000000"/>
                </a:solidFill>
                <a:ea typeface="맑은 고딕" panose="020B0503020000020004" pitchFamily="50" charset="-127"/>
              </a:rPr>
              <a:t>제곱합</a:t>
            </a:r>
            <a:r>
              <a:rPr lang="en-US" altLang="ko-KR" sz="1100" kern="0" dirty="0">
                <a:solidFill>
                  <a:srgbClr val="000000"/>
                </a:solidFill>
                <a:latin typeface="맑은 고딕" panose="020B0503020000020004" pitchFamily="50" charset="-127"/>
              </a:rPr>
              <a:t>(mean squares)</a:t>
            </a:r>
            <a:r>
              <a:rPr lang="ko-KR" altLang="en-US" sz="1100" kern="0" dirty="0">
                <a:solidFill>
                  <a:srgbClr val="000000"/>
                </a:solidFill>
                <a:ea typeface="맑은 고딕" panose="020B0503020000020004" pitchFamily="50" charset="-127"/>
              </a:rPr>
              <a:t> </a:t>
            </a:r>
            <a:r>
              <a:rPr lang="en-US" altLang="ko-KR" sz="1100" kern="0" dirty="0">
                <a:solidFill>
                  <a:srgbClr val="000000"/>
                </a:solidFill>
                <a:ea typeface="맑은 고딕" panose="020B0503020000020004" pitchFamily="50" charset="-127"/>
              </a:rPr>
              <a:t>: </a:t>
            </a:r>
            <a:r>
              <a:rPr lang="ko-KR" altLang="en-US" sz="1100" kern="0" dirty="0">
                <a:solidFill>
                  <a:srgbClr val="000000"/>
                </a:solidFill>
                <a:ea typeface="맑은 고딕" panose="020B0503020000020004" pitchFamily="50" charset="-127"/>
              </a:rPr>
              <a:t>제곱합을 자유도로 나눈 것 </a:t>
            </a:r>
            <a:endParaRPr lang="ko-KR" altLang="en-US" sz="1100" dirty="0"/>
          </a:p>
        </p:txBody>
      </p:sp>
      <p:sp>
        <p:nvSpPr>
          <p:cNvPr id="23" name="직사각형 22">
            <a:extLst>
              <a:ext uri="{FF2B5EF4-FFF2-40B4-BE49-F238E27FC236}">
                <a16:creationId xmlns:a16="http://schemas.microsoft.com/office/drawing/2014/main" id="{CE8E72C5-151D-4B19-BDD0-520A0B5B5BA1}"/>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p:sp>
        <p:nvSpPr>
          <p:cNvPr id="15" name="TextBox 14">
            <a:extLst>
              <a:ext uri="{FF2B5EF4-FFF2-40B4-BE49-F238E27FC236}">
                <a16:creationId xmlns:a16="http://schemas.microsoft.com/office/drawing/2014/main" id="{751FC796-015F-4811-9D70-DC814A8F2CE0}"/>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19048209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999AB21-80E1-48D8-9BEA-BB48E906FE9D}"/>
              </a:ext>
            </a:extLst>
          </p:cNvPr>
          <p:cNvSpPr>
            <a:spLocks noGrp="1"/>
          </p:cNvSpPr>
          <p:nvPr>
            <p:ph idx="1"/>
          </p:nvPr>
        </p:nvSpPr>
        <p:spPr>
          <a:xfrm>
            <a:off x="5201345" y="1745598"/>
            <a:ext cx="3771924" cy="1435713"/>
          </a:xfrm>
          <a:ln>
            <a:solidFill>
              <a:schemeClr val="tx2">
                <a:lumMod val="40000"/>
                <a:lumOff val="60000"/>
              </a:schemeClr>
            </a:solidFill>
          </a:ln>
        </p:spPr>
        <p:txBody>
          <a:bodyPr>
            <a:normAutofit fontScale="25000" lnSpcReduction="20000"/>
          </a:bodyPr>
          <a:lstStyle/>
          <a:p>
            <a:r>
              <a:rPr lang="ko-KR" altLang="en-US" sz="4000" dirty="0" err="1">
                <a:highlight>
                  <a:srgbClr val="00FFFF"/>
                </a:highlight>
              </a:rPr>
              <a:t>종속변인은</a:t>
            </a:r>
            <a:r>
              <a:rPr lang="ko-KR" altLang="en-US" sz="4000" dirty="0">
                <a:highlight>
                  <a:srgbClr val="00FFFF"/>
                </a:highlight>
              </a:rPr>
              <a:t> </a:t>
            </a:r>
            <a:r>
              <a:rPr lang="en-US" altLang="ko-KR" sz="4000" dirty="0">
                <a:highlight>
                  <a:srgbClr val="00FFFF"/>
                </a:highlight>
              </a:rPr>
              <a:t>1</a:t>
            </a:r>
            <a:r>
              <a:rPr lang="ko-KR" altLang="en-US" sz="4000" dirty="0">
                <a:highlight>
                  <a:srgbClr val="00FFFF"/>
                </a:highlight>
              </a:rPr>
              <a:t>개이며</a:t>
            </a:r>
            <a:r>
              <a:rPr lang="en-US" altLang="ko-KR" sz="4000" dirty="0">
                <a:highlight>
                  <a:srgbClr val="00FFFF"/>
                </a:highlight>
              </a:rPr>
              <a:t>, </a:t>
            </a:r>
            <a:r>
              <a:rPr lang="ko-KR" altLang="en-US" sz="4000" dirty="0" err="1">
                <a:highlight>
                  <a:srgbClr val="00FFFF"/>
                </a:highlight>
              </a:rPr>
              <a:t>독립변인의</a:t>
            </a:r>
            <a:r>
              <a:rPr lang="ko-KR" altLang="en-US" sz="4000" dirty="0">
                <a:highlight>
                  <a:srgbClr val="00FFFF"/>
                </a:highlight>
              </a:rPr>
              <a:t> 집단도 </a:t>
            </a:r>
            <a:r>
              <a:rPr lang="en-US" altLang="ko-KR" sz="4000" dirty="0">
                <a:highlight>
                  <a:srgbClr val="00FFFF"/>
                </a:highlight>
              </a:rPr>
              <a:t>1</a:t>
            </a:r>
            <a:r>
              <a:rPr lang="ko-KR" altLang="en-US" sz="4000" dirty="0">
                <a:highlight>
                  <a:srgbClr val="00FFFF"/>
                </a:highlight>
              </a:rPr>
              <a:t>개인 경우</a:t>
            </a:r>
            <a:endParaRPr lang="en-US" altLang="ko-KR" sz="4000" dirty="0">
              <a:highlight>
                <a:srgbClr val="00FFFF"/>
              </a:highlight>
            </a:endParaRPr>
          </a:p>
          <a:p>
            <a:r>
              <a:rPr lang="en-US" altLang="ko-KR" sz="4000" dirty="0">
                <a:sym typeface="Wingdings" panose="05000000000000000000" pitchFamily="2" charset="2"/>
              </a:rPr>
              <a:t> </a:t>
            </a:r>
            <a:r>
              <a:rPr lang="en-US" altLang="ko-KR" sz="4000" dirty="0"/>
              <a:t> </a:t>
            </a:r>
            <a:r>
              <a:rPr lang="ko-KR" altLang="en-US" sz="4000" dirty="0"/>
              <a:t>두 독립적인 집단의 평균을 </a:t>
            </a:r>
            <a:r>
              <a:rPr lang="en-US" altLang="ko-KR" sz="4000" dirty="0"/>
              <a:t>F-</a:t>
            </a:r>
            <a:r>
              <a:rPr lang="ko-KR" altLang="en-US" sz="4000" dirty="0"/>
              <a:t>분포를 이용해서 비교하는데 사용</a:t>
            </a:r>
            <a:r>
              <a:rPr lang="en-US" altLang="ko-KR" sz="4000" dirty="0"/>
              <a:t>.</a:t>
            </a:r>
            <a:r>
              <a:rPr lang="en-US" altLang="ko-KR" sz="4000" dirty="0">
                <a:solidFill>
                  <a:srgbClr val="202122"/>
                </a:solidFill>
                <a:latin typeface="Arial" panose="020B0604020202020204" pitchFamily="34" charset="0"/>
                <a:sym typeface="Wingdings" panose="05000000000000000000" pitchFamily="2" charset="2"/>
              </a:rPr>
              <a:t>  </a:t>
            </a:r>
            <a:r>
              <a:rPr lang="ko-KR" altLang="en-US" sz="4000" dirty="0" err="1">
                <a:solidFill>
                  <a:srgbClr val="202122"/>
                </a:solidFill>
                <a:highlight>
                  <a:srgbClr val="FFFF00"/>
                </a:highlight>
                <a:latin typeface="Arial" panose="020B0604020202020204" pitchFamily="34" charset="0"/>
                <a:sym typeface="Wingdings" panose="05000000000000000000" pitchFamily="2" charset="2"/>
              </a:rPr>
              <a:t>주효과</a:t>
            </a:r>
            <a:r>
              <a:rPr lang="ko-KR" altLang="en-US" sz="4000" dirty="0">
                <a:solidFill>
                  <a:srgbClr val="202122"/>
                </a:solidFill>
                <a:highlight>
                  <a:srgbClr val="FFFF00"/>
                </a:highlight>
                <a:latin typeface="Arial" panose="020B0604020202020204" pitchFamily="34" charset="0"/>
                <a:sym typeface="Wingdings" panose="05000000000000000000" pitchFamily="2" charset="2"/>
              </a:rPr>
              <a:t> 차이</a:t>
            </a:r>
            <a:endParaRPr lang="en-US" altLang="ko-KR" sz="4000" dirty="0"/>
          </a:p>
          <a:p>
            <a:r>
              <a:rPr lang="ko-KR" altLang="en-US" sz="4000" dirty="0"/>
              <a:t>사례</a:t>
            </a:r>
            <a:r>
              <a:rPr lang="en-US" altLang="ko-KR" sz="4000" dirty="0"/>
              <a:t>)  </a:t>
            </a:r>
            <a:r>
              <a:rPr lang="ko-KR" altLang="en-US" sz="4000" dirty="0"/>
              <a:t>가구소득에  따른 식료품소비 정도의 차이 </a:t>
            </a:r>
            <a:r>
              <a:rPr lang="en-US" altLang="ko-KR" sz="4000" dirty="0"/>
              <a:t>: </a:t>
            </a:r>
            <a:r>
              <a:rPr lang="ko-KR" altLang="en-US" sz="4000" dirty="0"/>
              <a:t> 가구소득은 </a:t>
            </a:r>
            <a:r>
              <a:rPr lang="ko-KR" altLang="en-US" sz="4000" dirty="0" err="1"/>
              <a:t>독립변인으로</a:t>
            </a:r>
            <a:r>
              <a:rPr lang="ko-KR" altLang="en-US" sz="4000" dirty="0"/>
              <a:t> 가구소득집단의 구분</a:t>
            </a:r>
            <a:r>
              <a:rPr lang="en-US" altLang="ko-KR" sz="4000" dirty="0"/>
              <a:t>-</a:t>
            </a:r>
            <a:r>
              <a:rPr lang="ko-KR" altLang="en-US" sz="4000" dirty="0"/>
              <a:t>저소득</a:t>
            </a:r>
            <a:r>
              <a:rPr lang="en-US" altLang="ko-KR" sz="4000" dirty="0"/>
              <a:t>, </a:t>
            </a:r>
            <a:r>
              <a:rPr lang="ko-KR" altLang="en-US" sz="4000" dirty="0"/>
              <a:t>중산층</a:t>
            </a:r>
            <a:r>
              <a:rPr lang="en-US" altLang="ko-KR" sz="4000" dirty="0"/>
              <a:t>, </a:t>
            </a:r>
            <a:r>
              <a:rPr lang="ko-KR" altLang="en-US" sz="4000" dirty="0"/>
              <a:t>고소득층 등으로 </a:t>
            </a:r>
            <a:r>
              <a:rPr lang="en-US" altLang="ko-KR" sz="4000" dirty="0"/>
              <a:t>2</a:t>
            </a:r>
            <a:r>
              <a:rPr lang="ko-KR" altLang="en-US" sz="4000" dirty="0"/>
              <a:t>개 이상</a:t>
            </a:r>
            <a:r>
              <a:rPr lang="en-US" altLang="ko-KR" sz="4000" dirty="0"/>
              <a:t>. </a:t>
            </a:r>
          </a:p>
          <a:p>
            <a:r>
              <a:rPr lang="ko-KR" altLang="en-US" sz="4000" dirty="0"/>
              <a:t>사례</a:t>
            </a:r>
            <a:r>
              <a:rPr lang="en-US" altLang="ko-KR" sz="4000" dirty="0"/>
              <a:t>)  </a:t>
            </a:r>
            <a:r>
              <a:rPr lang="ko-KR" altLang="en-US" sz="4000" dirty="0"/>
              <a:t>한</a:t>
            </a:r>
            <a:r>
              <a:rPr lang="en-US" altLang="ko-KR" sz="4000" dirty="0"/>
              <a:t>/</a:t>
            </a:r>
            <a:r>
              <a:rPr lang="ko-KR" altLang="en-US" sz="4000" dirty="0"/>
              <a:t>중</a:t>
            </a:r>
            <a:r>
              <a:rPr lang="en-US" altLang="ko-KR" sz="4000" dirty="0"/>
              <a:t>/</a:t>
            </a:r>
            <a:r>
              <a:rPr lang="ko-KR" altLang="en-US" sz="4000" dirty="0"/>
              <a:t>일 국가간 </a:t>
            </a:r>
            <a:r>
              <a:rPr lang="en-US" altLang="ko-KR" sz="4000" dirty="0"/>
              <a:t>10</a:t>
            </a:r>
            <a:r>
              <a:rPr lang="ko-KR" altLang="en-US" sz="4000" dirty="0"/>
              <a:t>세 남아의 체중비교</a:t>
            </a:r>
            <a:endParaRPr lang="en-US" altLang="ko-KR" sz="4000" dirty="0"/>
          </a:p>
          <a:p>
            <a:pPr marL="0" indent="0">
              <a:buNone/>
            </a:pPr>
            <a:r>
              <a:rPr lang="en-US" altLang="ko-KR" sz="4000" dirty="0"/>
              <a:t> :   </a:t>
            </a:r>
            <a:r>
              <a:rPr lang="ko-KR" altLang="en-US" sz="4000" dirty="0"/>
              <a:t>독립변인</a:t>
            </a:r>
            <a:r>
              <a:rPr lang="en-US" altLang="ko-KR" sz="4000" dirty="0"/>
              <a:t>:10</a:t>
            </a:r>
            <a:r>
              <a:rPr lang="ko-KR" altLang="en-US" sz="4000" dirty="0"/>
              <a:t>세 남아</a:t>
            </a:r>
            <a:r>
              <a:rPr lang="en-US" altLang="ko-KR" sz="4000" dirty="0"/>
              <a:t>, </a:t>
            </a:r>
            <a:r>
              <a:rPr lang="ko-KR" altLang="en-US" sz="4000" dirty="0" err="1"/>
              <a:t>독립변인의</a:t>
            </a:r>
            <a:r>
              <a:rPr lang="ko-KR" altLang="en-US" sz="4000" dirty="0"/>
              <a:t> 집단</a:t>
            </a:r>
            <a:r>
              <a:rPr lang="en-US" altLang="ko-KR" sz="4000" dirty="0"/>
              <a:t>(</a:t>
            </a:r>
            <a:r>
              <a:rPr lang="ko-KR" altLang="en-US" sz="4000" dirty="0"/>
              <a:t>범주</a:t>
            </a:r>
            <a:r>
              <a:rPr lang="en-US" altLang="ko-KR" sz="4000" dirty="0"/>
              <a:t>)</a:t>
            </a:r>
            <a:r>
              <a:rPr lang="ko-KR" altLang="en-US" sz="4000" dirty="0"/>
              <a:t> </a:t>
            </a:r>
            <a:r>
              <a:rPr lang="en-US" altLang="ko-KR" sz="4000" dirty="0"/>
              <a:t>: 3</a:t>
            </a:r>
            <a:r>
              <a:rPr lang="ko-KR" altLang="en-US" sz="4000" dirty="0"/>
              <a:t>개 </a:t>
            </a:r>
            <a:r>
              <a:rPr lang="en-US" altLang="ko-KR" sz="4000" dirty="0"/>
              <a:t>(</a:t>
            </a:r>
            <a:r>
              <a:rPr lang="ko-KR" altLang="en-US" sz="4000" dirty="0"/>
              <a:t>한</a:t>
            </a:r>
            <a:r>
              <a:rPr lang="en-US" altLang="ko-KR" sz="4000" dirty="0"/>
              <a:t>/</a:t>
            </a:r>
            <a:r>
              <a:rPr lang="ko-KR" altLang="en-US" sz="4000" dirty="0"/>
              <a:t>중</a:t>
            </a:r>
            <a:r>
              <a:rPr lang="en-US" altLang="ko-KR" sz="4000" dirty="0"/>
              <a:t>/</a:t>
            </a:r>
            <a:r>
              <a:rPr lang="ko-KR" altLang="en-US" sz="4000" dirty="0"/>
              <a:t>일</a:t>
            </a:r>
            <a:r>
              <a:rPr lang="en-US" altLang="ko-KR" sz="4000" dirty="0"/>
              <a:t>), </a:t>
            </a:r>
          </a:p>
          <a:p>
            <a:pPr marL="0" indent="0">
              <a:buNone/>
            </a:pPr>
            <a:r>
              <a:rPr lang="en-US" altLang="ko-KR" sz="4000" dirty="0"/>
              <a:t>     </a:t>
            </a:r>
            <a:r>
              <a:rPr lang="ko-KR" altLang="en-US" sz="4000" dirty="0"/>
              <a:t>종속변인 </a:t>
            </a:r>
            <a:r>
              <a:rPr lang="en-US" altLang="ko-KR" sz="4000" dirty="0"/>
              <a:t>: 1</a:t>
            </a:r>
            <a:r>
              <a:rPr lang="ko-KR" altLang="en-US" sz="4000" dirty="0"/>
              <a:t>개</a:t>
            </a:r>
            <a:r>
              <a:rPr lang="en-US" altLang="ko-KR" sz="4000" dirty="0"/>
              <a:t>(</a:t>
            </a:r>
            <a:r>
              <a:rPr lang="ko-KR" altLang="en-US" sz="4000" dirty="0"/>
              <a:t>체중</a:t>
            </a:r>
            <a:r>
              <a:rPr lang="en-US" altLang="ko-KR" sz="4000" dirty="0"/>
              <a:t>)</a:t>
            </a:r>
          </a:p>
          <a:p>
            <a:endParaRPr lang="ko-KR" altLang="en-US" dirty="0"/>
          </a:p>
        </p:txBody>
      </p:sp>
      <p:sp>
        <p:nvSpPr>
          <p:cNvPr id="3" name="바닥글 개체 틀 2">
            <a:extLst>
              <a:ext uri="{FF2B5EF4-FFF2-40B4-BE49-F238E27FC236}">
                <a16:creationId xmlns:a16="http://schemas.microsoft.com/office/drawing/2014/main" id="{DE2B9D6B-3442-4482-8592-45BB5ADACC8D}"/>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B0F36D0D-BDB6-4E31-82CA-E1C6142EB3E2}"/>
              </a:ext>
            </a:extLst>
          </p:cNvPr>
          <p:cNvSpPr>
            <a:spLocks noGrp="1"/>
          </p:cNvSpPr>
          <p:nvPr>
            <p:ph type="sldNum" sz="quarter" idx="12"/>
          </p:nvPr>
        </p:nvSpPr>
        <p:spPr/>
        <p:txBody>
          <a:bodyPr/>
          <a:lstStyle/>
          <a:p>
            <a:fld id="{DE77BB65-F969-4654-BF30-45C70C1BE112}" type="slidenum">
              <a:rPr lang="ko-KR" altLang="en-US" smtClean="0"/>
              <a:pPr/>
              <a:t>156</a:t>
            </a:fld>
            <a:endParaRPr lang="ko-KR" altLang="en-US"/>
          </a:p>
        </p:txBody>
      </p:sp>
      <p:sp>
        <p:nvSpPr>
          <p:cNvPr id="6" name="직사각형 5">
            <a:extLst>
              <a:ext uri="{FF2B5EF4-FFF2-40B4-BE49-F238E27FC236}">
                <a16:creationId xmlns:a16="http://schemas.microsoft.com/office/drawing/2014/main" id="{83B25BB5-9BC2-45A3-A776-4E4D74BDFD18}"/>
              </a:ext>
            </a:extLst>
          </p:cNvPr>
          <p:cNvSpPr/>
          <p:nvPr/>
        </p:nvSpPr>
        <p:spPr>
          <a:xfrm>
            <a:off x="5244794" y="3883571"/>
            <a:ext cx="3685027" cy="861774"/>
          </a:xfrm>
          <a:prstGeom prst="rect">
            <a:avLst/>
          </a:prstGeom>
          <a:ln>
            <a:solidFill>
              <a:schemeClr val="tx2">
                <a:lumMod val="60000"/>
                <a:lumOff val="40000"/>
              </a:schemeClr>
            </a:solidFill>
          </a:ln>
        </p:spPr>
        <p:txBody>
          <a:bodyPr wrap="square">
            <a:spAutoFit/>
          </a:bodyPr>
          <a:lstStyle/>
          <a:p>
            <a:pPr marL="171450" indent="-171450">
              <a:buFont typeface="Arial" panose="020B0604020202020204" pitchFamily="34" charset="0"/>
              <a:buChar char="•"/>
            </a:pPr>
            <a:r>
              <a:rPr lang="ko-KR" altLang="en-US" sz="1000" dirty="0"/>
              <a:t>두개 이상의 </a:t>
            </a:r>
            <a:r>
              <a:rPr lang="ko-KR" altLang="en-US" sz="1000" dirty="0" err="1"/>
              <a:t>종속변인이</a:t>
            </a:r>
            <a:r>
              <a:rPr lang="ko-KR" altLang="en-US" sz="1000" dirty="0"/>
              <a:t> 서로 관계된 상황에 적용시킨 것</a:t>
            </a:r>
            <a:endParaRPr lang="en-US" altLang="ko-KR" sz="1000" dirty="0"/>
          </a:p>
          <a:p>
            <a:pPr marL="171450" indent="-171450">
              <a:buFont typeface="Arial" panose="020B0604020202020204" pitchFamily="34" charset="0"/>
              <a:buChar char="•"/>
            </a:pPr>
            <a:r>
              <a:rPr lang="ko-KR" altLang="en-US" sz="1000" dirty="0"/>
              <a:t>둘 이상의 집단간 차이를 검증 가능</a:t>
            </a:r>
            <a:endParaRPr lang="en-US" altLang="ko-KR" sz="1000" dirty="0"/>
          </a:p>
          <a:p>
            <a:pPr marL="171450" indent="-171450">
              <a:buFont typeface="Arial" panose="020B0604020202020204" pitchFamily="34" charset="0"/>
              <a:buChar char="•"/>
            </a:pPr>
            <a:r>
              <a:rPr lang="ko-KR" altLang="en-US" sz="1000" dirty="0"/>
              <a:t>단순한 분산분석을 확장하여 두개 이상의 </a:t>
            </a:r>
            <a:r>
              <a:rPr lang="ko-KR" altLang="en-US" sz="1000" dirty="0" err="1"/>
              <a:t>종속변인이</a:t>
            </a:r>
            <a:r>
              <a:rPr lang="ko-KR" altLang="en-US" sz="1000" dirty="0"/>
              <a:t> 서로 관계된 상황에 적용시킨 것이다</a:t>
            </a:r>
            <a:r>
              <a:rPr lang="en-US" altLang="ko-KR" sz="1000" dirty="0"/>
              <a:t>. </a:t>
            </a:r>
          </a:p>
          <a:p>
            <a:pPr marL="171450" indent="-171450">
              <a:buFont typeface="Arial" panose="020B0604020202020204" pitchFamily="34" charset="0"/>
              <a:buChar char="•"/>
            </a:pPr>
            <a:r>
              <a:rPr lang="ko-KR" altLang="en-US" sz="1000" dirty="0"/>
              <a:t>둘 이상의 집단간 차이를 검증</a:t>
            </a:r>
            <a:endParaRPr lang="en-US" altLang="ko-KR" sz="1000" dirty="0"/>
          </a:p>
        </p:txBody>
      </p:sp>
      <p:sp>
        <p:nvSpPr>
          <p:cNvPr id="7" name="직사각형 6">
            <a:extLst>
              <a:ext uri="{FF2B5EF4-FFF2-40B4-BE49-F238E27FC236}">
                <a16:creationId xmlns:a16="http://schemas.microsoft.com/office/drawing/2014/main" id="{3FBC2227-D3D6-4CF6-B6B3-C42BF2FA832F}"/>
              </a:ext>
            </a:extLst>
          </p:cNvPr>
          <p:cNvSpPr/>
          <p:nvPr/>
        </p:nvSpPr>
        <p:spPr>
          <a:xfrm>
            <a:off x="214179" y="3786570"/>
            <a:ext cx="4867340" cy="2372637"/>
          </a:xfrm>
          <a:prstGeom prst="rect">
            <a:avLst/>
          </a:prstGeom>
          <a:ln>
            <a:solidFill>
              <a:schemeClr val="tx2">
                <a:lumMod val="40000"/>
                <a:lumOff val="60000"/>
              </a:schemeClr>
            </a:solidFill>
          </a:ln>
        </p:spPr>
        <p:txBody>
          <a:bodyPr wrap="square">
            <a:spAutoFit/>
          </a:bodyPr>
          <a:lstStyle/>
          <a:p>
            <a:pPr>
              <a:lnSpc>
                <a:spcPct val="150000"/>
              </a:lnSpc>
            </a:pPr>
            <a:r>
              <a:rPr lang="ko-KR" altLang="en-US" sz="1000" dirty="0" err="1"/>
              <a:t>독립변인의</a:t>
            </a:r>
            <a:r>
              <a:rPr lang="ko-KR" altLang="en-US" sz="1000" dirty="0"/>
              <a:t> 수</a:t>
            </a:r>
            <a:r>
              <a:rPr lang="en-US" altLang="ko-KR" sz="1000" dirty="0"/>
              <a:t>(</a:t>
            </a:r>
            <a:r>
              <a:rPr lang="ko-KR" altLang="en-US" sz="1000" dirty="0"/>
              <a:t>집단</a:t>
            </a:r>
            <a:r>
              <a:rPr lang="en-US" altLang="ko-KR" sz="1000" dirty="0"/>
              <a:t>)</a:t>
            </a:r>
            <a:r>
              <a:rPr lang="ko-KR" altLang="en-US" sz="1000" dirty="0"/>
              <a:t>가 두 개 이상일 때 집단 간 차이가 유의한지를 검증하는 데 사용</a:t>
            </a:r>
            <a:endParaRPr lang="en-US" altLang="ko-KR" sz="1000" dirty="0"/>
          </a:p>
          <a:p>
            <a:pPr>
              <a:lnSpc>
                <a:spcPct val="150000"/>
              </a:lnSpc>
            </a:pPr>
            <a:r>
              <a:rPr lang="en-US" altLang="ko-KR" sz="1000" dirty="0">
                <a:sym typeface="Wingdings" panose="05000000000000000000" pitchFamily="2" charset="2"/>
              </a:rPr>
              <a:t> </a:t>
            </a:r>
            <a:r>
              <a:rPr lang="ko-KR" altLang="en-US" sz="1000" dirty="0">
                <a:highlight>
                  <a:srgbClr val="FFFF00"/>
                </a:highlight>
              </a:rPr>
              <a:t>주효과와 상호작용효과를 </a:t>
            </a:r>
            <a:r>
              <a:rPr lang="ko-KR" altLang="en-US" sz="1000" dirty="0"/>
              <a:t>분석</a:t>
            </a:r>
            <a:endParaRPr lang="en-US" altLang="ko-KR" sz="1000" dirty="0"/>
          </a:p>
          <a:p>
            <a:pPr>
              <a:lnSpc>
                <a:spcPct val="150000"/>
              </a:lnSpc>
            </a:pPr>
            <a:r>
              <a:rPr lang="ko-KR" altLang="en-US" sz="1000" dirty="0"/>
              <a:t>사례 </a:t>
            </a:r>
            <a:r>
              <a:rPr lang="en-US" altLang="ko-KR" sz="1000" dirty="0"/>
              <a:t>)  </a:t>
            </a:r>
            <a:r>
              <a:rPr lang="ko-KR" altLang="en-US" sz="1000" dirty="0"/>
              <a:t>독립변인 </a:t>
            </a:r>
            <a:r>
              <a:rPr lang="en-US" altLang="ko-KR" sz="1000" dirty="0"/>
              <a:t>2</a:t>
            </a:r>
            <a:r>
              <a:rPr lang="ko-KR" altLang="en-US" sz="1000" dirty="0"/>
              <a:t>개</a:t>
            </a:r>
            <a:r>
              <a:rPr lang="en-US" altLang="ko-KR" sz="1000" dirty="0"/>
              <a:t>, </a:t>
            </a:r>
            <a:r>
              <a:rPr lang="ko-KR" altLang="en-US" sz="1000" dirty="0" err="1"/>
              <a:t>종속변인이</a:t>
            </a:r>
            <a:r>
              <a:rPr lang="ko-KR" altLang="en-US" sz="1000" dirty="0"/>
              <a:t> 동일한 경우</a:t>
            </a:r>
            <a:endParaRPr lang="en-US" altLang="ko-KR" sz="1000" dirty="0"/>
          </a:p>
          <a:p>
            <a:pPr>
              <a:lnSpc>
                <a:spcPct val="150000"/>
              </a:lnSpc>
            </a:pPr>
            <a:r>
              <a:rPr lang="ko-KR" altLang="en-US" sz="1000" dirty="0"/>
              <a:t> 학력 및 성별에 따른 휴대폰요금의 차이를 분석하는 경우</a:t>
            </a:r>
            <a:endParaRPr lang="en-US" altLang="ko-KR" sz="1000" dirty="0"/>
          </a:p>
          <a:p>
            <a:pPr>
              <a:lnSpc>
                <a:spcPct val="150000"/>
              </a:lnSpc>
            </a:pPr>
            <a:r>
              <a:rPr lang="en-US" altLang="ko-KR" sz="1000" dirty="0">
                <a:sym typeface="Wingdings" panose="05000000000000000000" pitchFamily="2" charset="2"/>
              </a:rPr>
              <a:t> </a:t>
            </a:r>
            <a:r>
              <a:rPr lang="ko-KR" altLang="en-US" sz="1000" dirty="0"/>
              <a:t>학력</a:t>
            </a:r>
            <a:r>
              <a:rPr lang="en-US" altLang="ko-KR" sz="1000" dirty="0"/>
              <a:t>, </a:t>
            </a:r>
            <a:r>
              <a:rPr lang="ko-KR" altLang="en-US" sz="1000" dirty="0"/>
              <a:t>성별은 </a:t>
            </a:r>
            <a:r>
              <a:rPr lang="ko-KR" altLang="en-US" sz="1000" dirty="0" err="1"/>
              <a:t>독립변인이고</a:t>
            </a:r>
            <a:r>
              <a:rPr lang="ko-KR" altLang="en-US" sz="1000" dirty="0"/>
              <a:t> </a:t>
            </a:r>
            <a:r>
              <a:rPr lang="ko-KR" altLang="en-US" sz="1000" dirty="0" err="1"/>
              <a:t>종속변인은</a:t>
            </a:r>
            <a:r>
              <a:rPr lang="ko-KR" altLang="en-US" sz="1000" dirty="0"/>
              <a:t> 휴대폰요금</a:t>
            </a:r>
            <a:r>
              <a:rPr lang="en-US" altLang="ko-KR" sz="1000" dirty="0"/>
              <a:t> </a:t>
            </a:r>
          </a:p>
          <a:p>
            <a:pPr marL="171450" indent="-171450">
              <a:lnSpc>
                <a:spcPct val="150000"/>
              </a:lnSpc>
              <a:buFont typeface="Wingdings" panose="05000000000000000000" pitchFamily="2" charset="2"/>
              <a:buChar char="à"/>
            </a:pPr>
            <a:r>
              <a:rPr lang="ko-KR" altLang="en-US" sz="1000" dirty="0"/>
              <a:t>주효과와 상호작용효과를 분석할 수 있다</a:t>
            </a:r>
            <a:r>
              <a:rPr lang="en-US" altLang="ko-KR" sz="1000" dirty="0"/>
              <a:t>. </a:t>
            </a:r>
          </a:p>
          <a:p>
            <a:pPr marL="171450" indent="-171450">
              <a:lnSpc>
                <a:spcPct val="150000"/>
              </a:lnSpc>
              <a:buFont typeface="Wingdings" panose="05000000000000000000" pitchFamily="2" charset="2"/>
              <a:buChar char="à"/>
            </a:pPr>
            <a:r>
              <a:rPr lang="ko-KR" altLang="en-US" sz="1000" dirty="0" err="1"/>
              <a:t>주효과</a:t>
            </a:r>
            <a:r>
              <a:rPr lang="ko-KR" altLang="en-US" sz="1000" dirty="0"/>
              <a:t> </a:t>
            </a:r>
            <a:r>
              <a:rPr lang="en-US" altLang="ko-KR" sz="1000" dirty="0"/>
              <a:t>: </a:t>
            </a:r>
            <a:r>
              <a:rPr lang="ko-KR" altLang="en-US" sz="1000" dirty="0"/>
              <a:t> 학력</a:t>
            </a:r>
            <a:r>
              <a:rPr lang="en-US" altLang="ko-KR" sz="1000" dirty="0"/>
              <a:t>(a), </a:t>
            </a:r>
            <a:r>
              <a:rPr lang="ko-KR" altLang="en-US" sz="1000" dirty="0"/>
              <a:t>성별</a:t>
            </a:r>
            <a:r>
              <a:rPr lang="en-US" altLang="ko-KR" sz="1000" dirty="0"/>
              <a:t>(b)</a:t>
            </a:r>
          </a:p>
          <a:p>
            <a:pPr marL="171450" indent="-171450">
              <a:lnSpc>
                <a:spcPct val="150000"/>
              </a:lnSpc>
              <a:buFont typeface="Wingdings" panose="05000000000000000000" pitchFamily="2" charset="2"/>
              <a:buChar char="à"/>
            </a:pPr>
            <a:r>
              <a:rPr lang="ko-KR" altLang="en-US" sz="1000" dirty="0"/>
              <a:t>상호작용효과</a:t>
            </a:r>
            <a:r>
              <a:rPr lang="en-US" altLang="ko-KR" sz="1000" dirty="0"/>
              <a:t>(</a:t>
            </a:r>
            <a:r>
              <a:rPr lang="ko-KR" altLang="en-US" sz="1000" dirty="0"/>
              <a:t>교호효과</a:t>
            </a:r>
            <a:r>
              <a:rPr lang="en-US" altLang="ko-KR" sz="1000" dirty="0"/>
              <a:t>)</a:t>
            </a:r>
            <a:r>
              <a:rPr lang="ko-KR" altLang="en-US" sz="1000" dirty="0"/>
              <a:t>는 이를 곱한 </a:t>
            </a:r>
            <a:r>
              <a:rPr lang="en-US" altLang="ko-KR" sz="1000" dirty="0"/>
              <a:t>a*b</a:t>
            </a:r>
            <a:r>
              <a:rPr lang="ko-KR" altLang="en-US" sz="1000" dirty="0"/>
              <a:t>이다</a:t>
            </a:r>
            <a:r>
              <a:rPr lang="en-US" altLang="ko-KR" sz="1000" dirty="0"/>
              <a:t>. </a:t>
            </a:r>
          </a:p>
          <a:p>
            <a:pPr>
              <a:lnSpc>
                <a:spcPct val="150000"/>
              </a:lnSpc>
            </a:pPr>
            <a:r>
              <a:rPr lang="ko-KR" altLang="en-US" sz="1000" dirty="0"/>
              <a:t>사례</a:t>
            </a:r>
            <a:r>
              <a:rPr lang="en-US" altLang="ko-KR" sz="1000" dirty="0"/>
              <a:t>) </a:t>
            </a:r>
            <a:r>
              <a:rPr lang="ko-KR" altLang="en-US" sz="1000" dirty="0"/>
              <a:t>한</a:t>
            </a:r>
            <a:r>
              <a:rPr lang="en-US" altLang="ko-KR" sz="1000" dirty="0"/>
              <a:t>/</a:t>
            </a:r>
            <a:r>
              <a:rPr lang="ko-KR" altLang="en-US" sz="1000" dirty="0"/>
              <a:t>중</a:t>
            </a:r>
            <a:r>
              <a:rPr lang="en-US" altLang="ko-KR" sz="1000" dirty="0"/>
              <a:t>/</a:t>
            </a:r>
            <a:r>
              <a:rPr lang="ko-KR" altLang="en-US" sz="1000" dirty="0"/>
              <a:t>일 국가간 성별과 학력에 따른 체중비교의 경우</a:t>
            </a:r>
            <a:endParaRPr lang="en-US" altLang="ko-KR" sz="1000" dirty="0"/>
          </a:p>
          <a:p>
            <a:pPr>
              <a:lnSpc>
                <a:spcPct val="150000"/>
              </a:lnSpc>
            </a:pPr>
            <a:r>
              <a:rPr lang="en-US" altLang="ko-KR" sz="1000" dirty="0">
                <a:sym typeface="Wingdings" panose="05000000000000000000" pitchFamily="2" charset="2"/>
              </a:rPr>
              <a:t> </a:t>
            </a:r>
            <a:r>
              <a:rPr lang="ko-KR" altLang="en-US" sz="1000" dirty="0"/>
              <a:t>독립변인 </a:t>
            </a:r>
            <a:r>
              <a:rPr lang="en-US" altLang="ko-KR" sz="1000" dirty="0"/>
              <a:t>: 2</a:t>
            </a:r>
            <a:r>
              <a:rPr lang="ko-KR" altLang="en-US" sz="1000" dirty="0"/>
              <a:t>개</a:t>
            </a:r>
            <a:r>
              <a:rPr lang="en-US" altLang="ko-KR" sz="1000" dirty="0"/>
              <a:t>(</a:t>
            </a:r>
            <a:r>
              <a:rPr lang="ko-KR" altLang="en-US" sz="1000" dirty="0"/>
              <a:t>성별</a:t>
            </a:r>
            <a:r>
              <a:rPr lang="en-US" altLang="ko-KR" sz="1000" dirty="0"/>
              <a:t>/</a:t>
            </a:r>
            <a:r>
              <a:rPr lang="ko-KR" altLang="en-US" sz="1000" dirty="0"/>
              <a:t>학력</a:t>
            </a:r>
            <a:r>
              <a:rPr lang="en-US" altLang="ko-KR" sz="1000" dirty="0"/>
              <a:t>), </a:t>
            </a:r>
            <a:r>
              <a:rPr lang="ko-KR" altLang="en-US" sz="1000" dirty="0" err="1"/>
              <a:t>독립변인의</a:t>
            </a:r>
            <a:r>
              <a:rPr lang="ko-KR" altLang="en-US" sz="1000" dirty="0"/>
              <a:t> 집단 </a:t>
            </a:r>
            <a:r>
              <a:rPr lang="en-US" altLang="ko-KR" sz="1000" dirty="0"/>
              <a:t>: 3</a:t>
            </a:r>
            <a:r>
              <a:rPr lang="ko-KR" altLang="en-US" sz="1000" dirty="0"/>
              <a:t>개 </a:t>
            </a:r>
            <a:r>
              <a:rPr lang="en-US" altLang="ko-KR" sz="1000" dirty="0"/>
              <a:t>(</a:t>
            </a:r>
            <a:r>
              <a:rPr lang="ko-KR" altLang="en-US" sz="1000" dirty="0"/>
              <a:t>한</a:t>
            </a:r>
            <a:r>
              <a:rPr lang="en-US" altLang="ko-KR" sz="1000" dirty="0"/>
              <a:t>/</a:t>
            </a:r>
            <a:r>
              <a:rPr lang="ko-KR" altLang="en-US" sz="1000" dirty="0"/>
              <a:t>중</a:t>
            </a:r>
            <a:r>
              <a:rPr lang="en-US" altLang="ko-KR" sz="1000" dirty="0"/>
              <a:t>/</a:t>
            </a:r>
            <a:r>
              <a:rPr lang="ko-KR" altLang="en-US" sz="1000" dirty="0"/>
              <a:t>일</a:t>
            </a:r>
            <a:r>
              <a:rPr lang="en-US" altLang="ko-KR" sz="1000" dirty="0"/>
              <a:t>), </a:t>
            </a:r>
            <a:r>
              <a:rPr lang="ko-KR" altLang="en-US" sz="1000" dirty="0"/>
              <a:t>종속변인 </a:t>
            </a:r>
            <a:r>
              <a:rPr lang="en-US" altLang="ko-KR" sz="1000" dirty="0"/>
              <a:t>: 1</a:t>
            </a:r>
            <a:r>
              <a:rPr lang="ko-KR" altLang="en-US" sz="1000" dirty="0"/>
              <a:t>개</a:t>
            </a:r>
            <a:r>
              <a:rPr lang="en-US" altLang="ko-KR" sz="1000" dirty="0"/>
              <a:t>(</a:t>
            </a:r>
            <a:r>
              <a:rPr lang="ko-KR" altLang="en-US" sz="1000" dirty="0"/>
              <a:t>체중</a:t>
            </a:r>
            <a:r>
              <a:rPr lang="en-US" altLang="ko-KR" sz="1000" dirty="0"/>
              <a:t>)</a:t>
            </a:r>
          </a:p>
        </p:txBody>
      </p:sp>
      <p:sp>
        <p:nvSpPr>
          <p:cNvPr id="8" name="직사각형 7">
            <a:extLst>
              <a:ext uri="{FF2B5EF4-FFF2-40B4-BE49-F238E27FC236}">
                <a16:creationId xmlns:a16="http://schemas.microsoft.com/office/drawing/2014/main" id="{447A4AAE-8767-4A1D-B9A9-83457503381E}"/>
              </a:ext>
            </a:extLst>
          </p:cNvPr>
          <p:cNvSpPr/>
          <p:nvPr/>
        </p:nvSpPr>
        <p:spPr>
          <a:xfrm>
            <a:off x="5213899" y="1358177"/>
            <a:ext cx="3343159" cy="276999"/>
          </a:xfrm>
          <a:prstGeom prst="rect">
            <a:avLst/>
          </a:prstGeom>
          <a:solidFill>
            <a:schemeClr val="accent3">
              <a:lumMod val="20000"/>
              <a:lumOff val="80000"/>
            </a:schemeClr>
          </a:solidFill>
        </p:spPr>
        <p:txBody>
          <a:bodyPr wrap="none">
            <a:spAutoFit/>
          </a:bodyPr>
          <a:lstStyle/>
          <a:p>
            <a:r>
              <a:rPr lang="en-US" altLang="ko-KR" sz="1200" b="1" dirty="0"/>
              <a:t>1) </a:t>
            </a:r>
            <a:r>
              <a:rPr lang="ko-KR" altLang="en-US" sz="1200" b="1" dirty="0"/>
              <a:t>일원분산분석</a:t>
            </a:r>
            <a:r>
              <a:rPr lang="en-US" altLang="ko-KR" sz="1200" b="1" dirty="0"/>
              <a:t>(one-way ANOVA, </a:t>
            </a:r>
            <a:r>
              <a:rPr lang="ko-KR" altLang="en-US" sz="1200" b="1" dirty="0" err="1"/>
              <a:t>일변량분석</a:t>
            </a:r>
            <a:r>
              <a:rPr lang="en-US" altLang="ko-KR" sz="1200" b="1" dirty="0"/>
              <a:t>)</a:t>
            </a:r>
            <a:endParaRPr lang="ko-KR" altLang="en-US" sz="1200" b="1" dirty="0"/>
          </a:p>
        </p:txBody>
      </p:sp>
      <p:sp>
        <p:nvSpPr>
          <p:cNvPr id="9" name="직사각형 8">
            <a:extLst>
              <a:ext uri="{FF2B5EF4-FFF2-40B4-BE49-F238E27FC236}">
                <a16:creationId xmlns:a16="http://schemas.microsoft.com/office/drawing/2014/main" id="{7791DAF7-218D-4CFC-83CE-76CEEEFBAF71}"/>
              </a:ext>
            </a:extLst>
          </p:cNvPr>
          <p:cNvSpPr/>
          <p:nvPr/>
        </p:nvSpPr>
        <p:spPr>
          <a:xfrm>
            <a:off x="186831" y="3452850"/>
            <a:ext cx="2504788" cy="276999"/>
          </a:xfrm>
          <a:prstGeom prst="rect">
            <a:avLst/>
          </a:prstGeom>
          <a:solidFill>
            <a:schemeClr val="accent3">
              <a:lumMod val="20000"/>
              <a:lumOff val="80000"/>
            </a:schemeClr>
          </a:solidFill>
        </p:spPr>
        <p:txBody>
          <a:bodyPr wrap="none">
            <a:spAutoFit/>
          </a:bodyPr>
          <a:lstStyle/>
          <a:p>
            <a:r>
              <a:rPr lang="en-US" altLang="ko-KR" sz="1200" b="1" dirty="0"/>
              <a:t>2) </a:t>
            </a:r>
            <a:r>
              <a:rPr lang="ko-KR" altLang="en-US" sz="1200" b="1" dirty="0"/>
              <a:t>이원분산분석</a:t>
            </a:r>
            <a:r>
              <a:rPr lang="en-US" altLang="ko-KR" sz="1200" b="1" dirty="0"/>
              <a:t>(two-way ANOVA)</a:t>
            </a:r>
            <a:endParaRPr lang="ko-KR" altLang="en-US" sz="1200" b="1" dirty="0"/>
          </a:p>
        </p:txBody>
      </p:sp>
      <p:sp>
        <p:nvSpPr>
          <p:cNvPr id="10" name="직사각형 9">
            <a:extLst>
              <a:ext uri="{FF2B5EF4-FFF2-40B4-BE49-F238E27FC236}">
                <a16:creationId xmlns:a16="http://schemas.microsoft.com/office/drawing/2014/main" id="{D6FDE905-3DEF-4D5C-BFBE-64A11F4590A5}"/>
              </a:ext>
            </a:extLst>
          </p:cNvPr>
          <p:cNvSpPr/>
          <p:nvPr/>
        </p:nvSpPr>
        <p:spPr>
          <a:xfrm>
            <a:off x="5195077" y="3535387"/>
            <a:ext cx="2066015" cy="276999"/>
          </a:xfrm>
          <a:prstGeom prst="rect">
            <a:avLst/>
          </a:prstGeom>
          <a:solidFill>
            <a:schemeClr val="accent3">
              <a:lumMod val="20000"/>
              <a:lumOff val="80000"/>
            </a:schemeClr>
          </a:solidFill>
        </p:spPr>
        <p:txBody>
          <a:bodyPr wrap="none">
            <a:spAutoFit/>
          </a:bodyPr>
          <a:lstStyle/>
          <a:p>
            <a:r>
              <a:rPr lang="en-US" altLang="ko-KR" sz="1200" b="1" dirty="0"/>
              <a:t>3) </a:t>
            </a:r>
            <a:r>
              <a:rPr lang="ko-KR" altLang="en-US" sz="1200" b="1" dirty="0"/>
              <a:t>다원분산분석</a:t>
            </a:r>
            <a:r>
              <a:rPr lang="en-US" altLang="ko-KR" sz="1200" b="1" dirty="0"/>
              <a:t>(MANOVA)</a:t>
            </a:r>
            <a:endParaRPr lang="ko-KR" altLang="en-US" sz="1200" b="1" dirty="0"/>
          </a:p>
        </p:txBody>
      </p:sp>
      <p:sp>
        <p:nvSpPr>
          <p:cNvPr id="11" name="직사각형 10">
            <a:extLst>
              <a:ext uri="{FF2B5EF4-FFF2-40B4-BE49-F238E27FC236}">
                <a16:creationId xmlns:a16="http://schemas.microsoft.com/office/drawing/2014/main" id="{9123C6BC-04EF-46F2-8138-FC9AA7E1787C}"/>
              </a:ext>
            </a:extLst>
          </p:cNvPr>
          <p:cNvSpPr/>
          <p:nvPr/>
        </p:nvSpPr>
        <p:spPr>
          <a:xfrm>
            <a:off x="5230912" y="5402486"/>
            <a:ext cx="3729510" cy="553998"/>
          </a:xfrm>
          <a:prstGeom prst="rect">
            <a:avLst/>
          </a:prstGeom>
          <a:ln>
            <a:solidFill>
              <a:schemeClr val="tx2">
                <a:lumMod val="40000"/>
                <a:lumOff val="60000"/>
              </a:schemeClr>
            </a:solidFill>
          </a:ln>
        </p:spPr>
        <p:txBody>
          <a:bodyPr wrap="square">
            <a:spAutoFit/>
          </a:bodyPr>
          <a:lstStyle/>
          <a:p>
            <a:r>
              <a:rPr lang="ko-KR" altLang="en-US" sz="1000" dirty="0" err="1"/>
              <a:t>다원변량분산분석에서</a:t>
            </a:r>
            <a:r>
              <a:rPr lang="ko-KR" altLang="en-US" sz="1000" dirty="0"/>
              <a:t> 특정한 </a:t>
            </a:r>
            <a:r>
              <a:rPr lang="ko-KR" altLang="en-US" sz="1000" dirty="0" err="1"/>
              <a:t>독립변인에</a:t>
            </a:r>
            <a:r>
              <a:rPr lang="ko-KR" altLang="en-US" sz="1000" dirty="0"/>
              <a:t> 초점을 맞추고 다른 </a:t>
            </a:r>
            <a:r>
              <a:rPr lang="ko-KR" altLang="en-US" sz="1000" dirty="0" err="1"/>
              <a:t>독립변인은</a:t>
            </a:r>
            <a:r>
              <a:rPr lang="ko-KR" altLang="en-US" sz="1000" dirty="0"/>
              <a:t> 통제변수로 하여 분석하는 방법</a:t>
            </a:r>
            <a:r>
              <a:rPr lang="en-US" altLang="ko-KR" sz="1000" dirty="0">
                <a:sym typeface="Wingdings" panose="05000000000000000000" pitchFamily="2" charset="2"/>
              </a:rPr>
              <a:t></a:t>
            </a:r>
            <a:r>
              <a:rPr lang="ko-KR" altLang="en-US" sz="1000" dirty="0"/>
              <a:t>특정한 사항을 제한을 하여 분산분석을 하는 것</a:t>
            </a:r>
            <a:endParaRPr lang="en-US" altLang="ko-KR" sz="1000" dirty="0"/>
          </a:p>
        </p:txBody>
      </p:sp>
      <p:sp>
        <p:nvSpPr>
          <p:cNvPr id="12" name="직사각형 11">
            <a:extLst>
              <a:ext uri="{FF2B5EF4-FFF2-40B4-BE49-F238E27FC236}">
                <a16:creationId xmlns:a16="http://schemas.microsoft.com/office/drawing/2014/main" id="{493DDF93-4F11-4EF6-A9B1-BF2A0E88DF78}"/>
              </a:ext>
            </a:extLst>
          </p:cNvPr>
          <p:cNvSpPr/>
          <p:nvPr/>
        </p:nvSpPr>
        <p:spPr>
          <a:xfrm>
            <a:off x="5195077" y="4975383"/>
            <a:ext cx="1499128" cy="230832"/>
          </a:xfrm>
          <a:prstGeom prst="rect">
            <a:avLst/>
          </a:prstGeom>
          <a:solidFill>
            <a:schemeClr val="accent3">
              <a:lumMod val="20000"/>
              <a:lumOff val="80000"/>
            </a:schemeClr>
          </a:solidFill>
        </p:spPr>
        <p:txBody>
          <a:bodyPr wrap="none">
            <a:spAutoFit/>
          </a:bodyPr>
          <a:lstStyle/>
          <a:p>
            <a:r>
              <a:rPr lang="en-US" altLang="ko-KR" sz="900" b="1" dirty="0"/>
              <a:t>4) </a:t>
            </a:r>
            <a:r>
              <a:rPr lang="ko-KR" altLang="en-US" sz="900" b="1" dirty="0"/>
              <a:t>공분산 분석</a:t>
            </a:r>
            <a:r>
              <a:rPr lang="en-US" altLang="ko-KR" sz="900" b="1" dirty="0"/>
              <a:t>(ANCOVA)</a:t>
            </a:r>
            <a:endParaRPr lang="ko-KR" altLang="en-US" sz="900" b="1" dirty="0"/>
          </a:p>
        </p:txBody>
      </p:sp>
      <p:sp>
        <p:nvSpPr>
          <p:cNvPr id="5" name="직사각형 4">
            <a:extLst>
              <a:ext uri="{FF2B5EF4-FFF2-40B4-BE49-F238E27FC236}">
                <a16:creationId xmlns:a16="http://schemas.microsoft.com/office/drawing/2014/main" id="{8EE641D9-5AE2-4EFF-9BB1-0A6940DE2963}"/>
              </a:ext>
            </a:extLst>
          </p:cNvPr>
          <p:cNvSpPr/>
          <p:nvPr/>
        </p:nvSpPr>
        <p:spPr>
          <a:xfrm>
            <a:off x="2291881" y="288366"/>
            <a:ext cx="4428200" cy="323165"/>
          </a:xfrm>
          <a:prstGeom prst="rect">
            <a:avLst/>
          </a:prstGeom>
          <a:ln>
            <a:solidFill>
              <a:schemeClr val="tx1">
                <a:lumMod val="65000"/>
                <a:lumOff val="35000"/>
              </a:schemeClr>
            </a:solidFill>
          </a:ln>
        </p:spPr>
        <p:txBody>
          <a:bodyPr wrap="none">
            <a:spAutoFit/>
          </a:bodyPr>
          <a:lstStyle/>
          <a:p>
            <a:r>
              <a:rPr lang="ko-KR" altLang="en-US" sz="1500" dirty="0"/>
              <a:t>분산 분석</a:t>
            </a:r>
            <a:r>
              <a:rPr lang="en-US" altLang="ko-KR" sz="1500" dirty="0"/>
              <a:t>( ANOVA ( analysis of variance, </a:t>
            </a:r>
            <a:r>
              <a:rPr lang="ko-KR" altLang="en-US" sz="1500" dirty="0"/>
              <a:t>변량 분석</a:t>
            </a:r>
            <a:r>
              <a:rPr lang="en-US" altLang="ko-KR" sz="1500" dirty="0"/>
              <a:t>)</a:t>
            </a:r>
            <a:endParaRPr lang="ko-KR" altLang="en-US" sz="1500" dirty="0"/>
          </a:p>
        </p:txBody>
      </p:sp>
      <p:sp>
        <p:nvSpPr>
          <p:cNvPr id="16" name="제목 1">
            <a:extLst>
              <a:ext uri="{FF2B5EF4-FFF2-40B4-BE49-F238E27FC236}">
                <a16:creationId xmlns:a16="http://schemas.microsoft.com/office/drawing/2014/main" id="{42847CDF-2C93-472D-A3A8-F82D81FBA76F}"/>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4" name="직사각형 13">
            <a:extLst>
              <a:ext uri="{FF2B5EF4-FFF2-40B4-BE49-F238E27FC236}">
                <a16:creationId xmlns:a16="http://schemas.microsoft.com/office/drawing/2014/main" id="{E539FA1E-1BB4-46E5-84AB-75CA24B78557}"/>
              </a:ext>
            </a:extLst>
          </p:cNvPr>
          <p:cNvSpPr/>
          <p:nvPr/>
        </p:nvSpPr>
        <p:spPr>
          <a:xfrm>
            <a:off x="216595" y="981044"/>
            <a:ext cx="1693092" cy="307777"/>
          </a:xfrm>
          <a:prstGeom prst="rect">
            <a:avLst/>
          </a:prstGeom>
          <a:solidFill>
            <a:schemeClr val="accent1">
              <a:lumMod val="20000"/>
              <a:lumOff val="80000"/>
            </a:schemeClr>
          </a:solidFill>
          <a:ln>
            <a:solidFill>
              <a:schemeClr val="tx2">
                <a:lumMod val="60000"/>
                <a:lumOff val="40000"/>
              </a:schemeClr>
            </a:solidFill>
          </a:ln>
        </p:spPr>
        <p:txBody>
          <a:bodyPr wrap="none">
            <a:spAutoFit/>
          </a:bodyPr>
          <a:lstStyle/>
          <a:p>
            <a:pPr marL="190500" algn="just" fontAlgn="base"/>
            <a:r>
              <a:rPr lang="en-US" altLang="ko-KR" sz="1400" kern="0" dirty="0">
                <a:solidFill>
                  <a:srgbClr val="000000"/>
                </a:solidFill>
                <a:ea typeface="맑은 고딕" panose="020B0503020000020004" pitchFamily="50" charset="-127"/>
              </a:rPr>
              <a:t>5) </a:t>
            </a:r>
            <a:r>
              <a:rPr lang="ko-KR" altLang="en-US" sz="1400" kern="0" dirty="0">
                <a:solidFill>
                  <a:srgbClr val="000000"/>
                </a:solidFill>
                <a:ea typeface="맑은 고딕" panose="020B0503020000020004" pitchFamily="50" charset="-127"/>
              </a:rPr>
              <a:t>분산분석 유형</a:t>
            </a:r>
            <a:endParaRPr lang="ko-KR" altLang="en-US" sz="1400" kern="0" dirty="0">
              <a:solidFill>
                <a:srgbClr val="000000"/>
              </a:solidFill>
            </a:endParaRPr>
          </a:p>
        </p:txBody>
      </p:sp>
      <p:graphicFrame>
        <p:nvGraphicFramePr>
          <p:cNvPr id="13" name="표 12">
            <a:extLst>
              <a:ext uri="{FF2B5EF4-FFF2-40B4-BE49-F238E27FC236}">
                <a16:creationId xmlns:a16="http://schemas.microsoft.com/office/drawing/2014/main" id="{18768048-932F-4367-9018-C78D56DD681C}"/>
              </a:ext>
            </a:extLst>
          </p:cNvPr>
          <p:cNvGraphicFramePr>
            <a:graphicFrameLocks noGrp="1"/>
          </p:cNvGraphicFramePr>
          <p:nvPr>
            <p:extLst>
              <p:ext uri="{D42A27DB-BD31-4B8C-83A1-F6EECF244321}">
                <p14:modId xmlns:p14="http://schemas.microsoft.com/office/powerpoint/2010/main" val="324425768"/>
              </p:ext>
            </p:extLst>
          </p:nvPr>
        </p:nvGraphicFramePr>
        <p:xfrm>
          <a:off x="192414" y="1348438"/>
          <a:ext cx="4889105" cy="1961643"/>
        </p:xfrm>
        <a:graphic>
          <a:graphicData uri="http://schemas.openxmlformats.org/drawingml/2006/table">
            <a:tbl>
              <a:tblPr firstRow="1" bandRow="1">
                <a:tableStyleId>{7DF18680-E054-41AD-8BC1-D1AEF772440D}</a:tableStyleId>
              </a:tblPr>
              <a:tblGrid>
                <a:gridCol w="1217786">
                  <a:extLst>
                    <a:ext uri="{9D8B030D-6E8A-4147-A177-3AD203B41FA5}">
                      <a16:colId xmlns:a16="http://schemas.microsoft.com/office/drawing/2014/main" val="969884737"/>
                    </a:ext>
                  </a:extLst>
                </a:gridCol>
                <a:gridCol w="1715678">
                  <a:extLst>
                    <a:ext uri="{9D8B030D-6E8A-4147-A177-3AD203B41FA5}">
                      <a16:colId xmlns:a16="http://schemas.microsoft.com/office/drawing/2014/main" val="2857525725"/>
                    </a:ext>
                  </a:extLst>
                </a:gridCol>
                <a:gridCol w="942066">
                  <a:extLst>
                    <a:ext uri="{9D8B030D-6E8A-4147-A177-3AD203B41FA5}">
                      <a16:colId xmlns:a16="http://schemas.microsoft.com/office/drawing/2014/main" val="3250642273"/>
                    </a:ext>
                  </a:extLst>
                </a:gridCol>
                <a:gridCol w="1013575">
                  <a:extLst>
                    <a:ext uri="{9D8B030D-6E8A-4147-A177-3AD203B41FA5}">
                      <a16:colId xmlns:a16="http://schemas.microsoft.com/office/drawing/2014/main" val="720848995"/>
                    </a:ext>
                  </a:extLst>
                </a:gridCol>
              </a:tblGrid>
              <a:tr h="257641">
                <a:tc gridSpan="2">
                  <a:txBody>
                    <a:bodyPr/>
                    <a:lstStyle/>
                    <a:p>
                      <a:pPr algn="ctr" latinLnBrk="1"/>
                      <a:r>
                        <a:rPr lang="ko-KR" altLang="en-US" sz="1000" dirty="0"/>
                        <a:t>구분</a:t>
                      </a:r>
                    </a:p>
                  </a:txBody>
                  <a:tcPr/>
                </a:tc>
                <a:tc hMerge="1">
                  <a:txBody>
                    <a:bodyPr/>
                    <a:lstStyle/>
                    <a:p>
                      <a:pPr latinLnBrk="1"/>
                      <a:endParaRPr lang="ko-KR" altLang="en-US" sz="1200" dirty="0"/>
                    </a:p>
                  </a:txBody>
                  <a:tcPr/>
                </a:tc>
                <a:tc>
                  <a:txBody>
                    <a:bodyPr/>
                    <a:lstStyle/>
                    <a:p>
                      <a:pPr latinLnBrk="1"/>
                      <a:r>
                        <a:rPr lang="ko-KR" altLang="en-US" sz="1000" dirty="0"/>
                        <a:t>독립변수</a:t>
                      </a:r>
                    </a:p>
                  </a:txBody>
                  <a:tcPr/>
                </a:tc>
                <a:tc>
                  <a:txBody>
                    <a:bodyPr/>
                    <a:lstStyle/>
                    <a:p>
                      <a:pPr latinLnBrk="1"/>
                      <a:r>
                        <a:rPr lang="ko-KR" altLang="en-US" sz="1000" dirty="0"/>
                        <a:t>종속변수</a:t>
                      </a:r>
                    </a:p>
                  </a:txBody>
                  <a:tcPr/>
                </a:tc>
                <a:extLst>
                  <a:ext uri="{0D108BD9-81ED-4DB2-BD59-A6C34878D82A}">
                    <a16:rowId xmlns:a16="http://schemas.microsoft.com/office/drawing/2014/main" val="2212646662"/>
                  </a:ext>
                </a:extLst>
              </a:tr>
              <a:tr h="275287">
                <a:tc rowSpan="4">
                  <a:txBody>
                    <a:bodyPr/>
                    <a:lstStyle/>
                    <a:p>
                      <a:pPr latinLnBrk="1"/>
                      <a:endParaRPr lang="en-US" altLang="ko-KR" sz="1000" dirty="0"/>
                    </a:p>
                    <a:p>
                      <a:pPr latinLnBrk="1"/>
                      <a:endParaRPr lang="en-US" altLang="ko-KR" sz="1000" dirty="0"/>
                    </a:p>
                    <a:p>
                      <a:pPr latinLnBrk="1"/>
                      <a:endParaRPr lang="en-US" altLang="ko-KR" sz="1000" dirty="0"/>
                    </a:p>
                    <a:p>
                      <a:pPr latinLnBrk="1"/>
                      <a:r>
                        <a:rPr lang="ko-KR" altLang="en-US" sz="1000" dirty="0" err="1"/>
                        <a:t>단일변량</a:t>
                      </a:r>
                      <a:r>
                        <a:rPr lang="ko-KR" altLang="en-US" sz="1000" dirty="0"/>
                        <a:t> </a:t>
                      </a:r>
                      <a:endParaRPr lang="en-US" altLang="ko-KR" sz="1000" dirty="0"/>
                    </a:p>
                    <a:p>
                      <a:pPr latinLnBrk="1"/>
                      <a:r>
                        <a:rPr lang="ko-KR" altLang="en-US" sz="1000" dirty="0"/>
                        <a:t>분산분석</a:t>
                      </a:r>
                    </a:p>
                  </a:txBody>
                  <a:tcPr/>
                </a:tc>
                <a:tc>
                  <a:txBody>
                    <a:bodyPr/>
                    <a:lstStyle/>
                    <a:p>
                      <a:pPr latinLnBrk="1"/>
                      <a:r>
                        <a:rPr lang="ko-KR" altLang="en-US" sz="1000" b="1" dirty="0"/>
                        <a:t>일원분산분석</a:t>
                      </a:r>
                      <a:r>
                        <a:rPr lang="en-US" altLang="ko-KR" sz="1000" b="1" dirty="0"/>
                        <a:t>(one-way ANOVA, </a:t>
                      </a:r>
                      <a:r>
                        <a:rPr lang="ko-KR" altLang="en-US" sz="1000" b="1" dirty="0" err="1"/>
                        <a:t>일변량분석</a:t>
                      </a:r>
                      <a:r>
                        <a:rPr lang="en-US" altLang="ko-KR" sz="1000" b="1" dirty="0"/>
                        <a:t>)</a:t>
                      </a:r>
                      <a:endParaRPr lang="ko-KR" altLang="en-US" sz="1000" dirty="0"/>
                    </a:p>
                  </a:txBody>
                  <a:tcPr/>
                </a:tc>
                <a:tc>
                  <a:txBody>
                    <a:bodyPr/>
                    <a:lstStyle/>
                    <a:p>
                      <a:pPr algn="ctr" latinLnBrk="1"/>
                      <a:r>
                        <a:rPr lang="en-US" altLang="ko-KR" sz="1000" dirty="0"/>
                        <a:t>1</a:t>
                      </a:r>
                      <a:r>
                        <a:rPr lang="ko-KR" altLang="en-US" sz="1000" dirty="0"/>
                        <a:t>개</a:t>
                      </a:r>
                    </a:p>
                  </a:txBody>
                  <a:tcPr/>
                </a:tc>
                <a:tc rowSpan="3">
                  <a:txBody>
                    <a:bodyPr/>
                    <a:lstStyle/>
                    <a:p>
                      <a:pPr latinLnBrk="1"/>
                      <a:endParaRPr lang="en-US" altLang="ko-KR" sz="1000" dirty="0"/>
                    </a:p>
                    <a:p>
                      <a:pPr latinLnBrk="1"/>
                      <a:endParaRPr lang="en-US" altLang="ko-KR" sz="1000" dirty="0"/>
                    </a:p>
                    <a:p>
                      <a:pPr latinLnBrk="1"/>
                      <a:endParaRPr lang="en-US" altLang="ko-KR" sz="1000" dirty="0"/>
                    </a:p>
                    <a:p>
                      <a:pPr latinLnBrk="1"/>
                      <a:r>
                        <a:rPr lang="en-US" altLang="ko-KR" sz="1000" dirty="0"/>
                        <a:t>1</a:t>
                      </a:r>
                      <a:r>
                        <a:rPr lang="ko-KR" altLang="en-US" sz="1000" dirty="0"/>
                        <a:t>개</a:t>
                      </a:r>
                      <a:endParaRPr lang="en-US" altLang="ko-KR" sz="1000" dirty="0"/>
                    </a:p>
                  </a:txBody>
                  <a:tcPr/>
                </a:tc>
                <a:extLst>
                  <a:ext uri="{0D108BD9-81ED-4DB2-BD59-A6C34878D82A}">
                    <a16:rowId xmlns:a16="http://schemas.microsoft.com/office/drawing/2014/main" val="4217558224"/>
                  </a:ext>
                </a:extLst>
              </a:tr>
              <a:tr h="257641">
                <a:tc vMerge="1">
                  <a:txBody>
                    <a:bodyPr/>
                    <a:lstStyle/>
                    <a:p>
                      <a:pPr latinLnBrk="1"/>
                      <a:endParaRPr lang="ko-KR" altLang="en-US" dirty="0"/>
                    </a:p>
                  </a:txBody>
                  <a:tcPr/>
                </a:tc>
                <a:tc>
                  <a:txBody>
                    <a:bodyPr/>
                    <a:lstStyle/>
                    <a:p>
                      <a:pPr latinLnBrk="1"/>
                      <a:r>
                        <a:rPr lang="ko-KR" altLang="en-US" sz="1000" b="1" dirty="0"/>
                        <a:t>이원분산분석</a:t>
                      </a:r>
                      <a:r>
                        <a:rPr lang="en-US" altLang="ko-KR" sz="1000" b="1" dirty="0"/>
                        <a:t>(two-way ANOVA)</a:t>
                      </a:r>
                      <a:endParaRPr lang="ko-KR" altLang="en-US" sz="1000" dirty="0"/>
                    </a:p>
                  </a:txBody>
                  <a:tcPr/>
                </a:tc>
                <a:tc>
                  <a:txBody>
                    <a:bodyPr/>
                    <a:lstStyle/>
                    <a:p>
                      <a:pPr algn="ctr" latinLnBrk="1"/>
                      <a:r>
                        <a:rPr lang="en-US" altLang="ko-KR" sz="1000" dirty="0"/>
                        <a:t>2</a:t>
                      </a:r>
                      <a:r>
                        <a:rPr lang="ko-KR" altLang="en-US" sz="1000" dirty="0"/>
                        <a:t>개</a:t>
                      </a:r>
                    </a:p>
                  </a:txBody>
                  <a:tcPr/>
                </a:tc>
                <a:tc vMerge="1">
                  <a:txBody>
                    <a:bodyPr/>
                    <a:lstStyle/>
                    <a:p>
                      <a:pPr latinLnBrk="1"/>
                      <a:endParaRPr lang="ko-KR" altLang="en-US" sz="1200" dirty="0"/>
                    </a:p>
                  </a:txBody>
                  <a:tcPr/>
                </a:tc>
                <a:extLst>
                  <a:ext uri="{0D108BD9-81ED-4DB2-BD59-A6C34878D82A}">
                    <a16:rowId xmlns:a16="http://schemas.microsoft.com/office/drawing/2014/main" val="235444264"/>
                  </a:ext>
                </a:extLst>
              </a:tr>
              <a:tr h="257641">
                <a:tc vMerge="1">
                  <a:txBody>
                    <a:bodyPr/>
                    <a:lstStyle/>
                    <a:p>
                      <a:pPr latinLnBrk="1"/>
                      <a:endParaRPr lang="ko-KR" altLang="en-US" dirty="0"/>
                    </a:p>
                  </a:txBody>
                  <a:tcPr/>
                </a:tc>
                <a:tc>
                  <a:txBody>
                    <a:bodyPr/>
                    <a:lstStyle/>
                    <a:p>
                      <a:pPr latinLnBrk="1"/>
                      <a:r>
                        <a:rPr lang="ko-KR" altLang="en-US" sz="1000" b="1" dirty="0"/>
                        <a:t>다중분산분석</a:t>
                      </a:r>
                      <a:r>
                        <a:rPr lang="en-US" altLang="ko-KR" sz="1000" b="1" dirty="0"/>
                        <a:t>(Multi –way ANOVA)</a:t>
                      </a:r>
                      <a:endParaRPr lang="ko-KR" altLang="en-US" sz="1000" dirty="0"/>
                    </a:p>
                  </a:txBody>
                  <a:tcPr/>
                </a:tc>
                <a:tc>
                  <a:txBody>
                    <a:bodyPr/>
                    <a:lstStyle/>
                    <a:p>
                      <a:pPr algn="ctr" latinLnBrk="1"/>
                      <a:r>
                        <a:rPr lang="en-US" altLang="ko-KR" sz="1000" dirty="0"/>
                        <a:t>3</a:t>
                      </a:r>
                      <a:r>
                        <a:rPr lang="ko-KR" altLang="en-US" sz="1000" dirty="0"/>
                        <a:t>개 이상</a:t>
                      </a:r>
                    </a:p>
                  </a:txBody>
                  <a:tcPr/>
                </a:tc>
                <a:tc vMerge="1">
                  <a:txBody>
                    <a:bodyPr/>
                    <a:lstStyle/>
                    <a:p>
                      <a:pPr latinLnBrk="1"/>
                      <a:endParaRPr lang="ko-KR" altLang="en-US" sz="1200" dirty="0"/>
                    </a:p>
                  </a:txBody>
                  <a:tcPr/>
                </a:tc>
                <a:extLst>
                  <a:ext uri="{0D108BD9-81ED-4DB2-BD59-A6C34878D82A}">
                    <a16:rowId xmlns:a16="http://schemas.microsoft.com/office/drawing/2014/main" val="1085892847"/>
                  </a:ext>
                </a:extLst>
              </a:tr>
              <a:tr h="257641">
                <a:tc vMerge="1">
                  <a:txBody>
                    <a:bodyPr/>
                    <a:lstStyle/>
                    <a:p>
                      <a:pPr latinLnBrk="1"/>
                      <a:endParaRPr lang="ko-KR" altLang="en-US" dirty="0"/>
                    </a:p>
                  </a:txBody>
                  <a:tcPr/>
                </a:tc>
                <a:tc>
                  <a:txBody>
                    <a:bodyPr/>
                    <a:lstStyle/>
                    <a:p>
                      <a:pPr latinLnBrk="1"/>
                      <a:r>
                        <a:rPr lang="ko-KR" altLang="en-US" sz="1000" dirty="0"/>
                        <a:t>반복측정 분산분석</a:t>
                      </a:r>
                    </a:p>
                  </a:txBody>
                  <a:tcPr/>
                </a:tc>
                <a:tc>
                  <a:txBody>
                    <a:bodyPr/>
                    <a:lstStyle/>
                    <a:p>
                      <a:pPr algn="ctr" latinLnBrk="1"/>
                      <a:r>
                        <a:rPr lang="en-US" altLang="ko-KR" sz="1000" dirty="0"/>
                        <a:t>1</a:t>
                      </a:r>
                      <a:r>
                        <a:rPr lang="ko-KR" altLang="en-US" sz="1000" dirty="0"/>
                        <a:t>개 이상</a:t>
                      </a:r>
                    </a:p>
                  </a:txBody>
                  <a:tcPr/>
                </a:tc>
                <a:tc>
                  <a:txBody>
                    <a:bodyPr/>
                    <a:lstStyle/>
                    <a:p>
                      <a:pPr latinLnBrk="1"/>
                      <a:r>
                        <a:rPr lang="en-US" altLang="ko-KR" sz="1000" dirty="0"/>
                        <a:t>1</a:t>
                      </a:r>
                      <a:r>
                        <a:rPr lang="ko-KR" altLang="en-US" sz="1000" dirty="0"/>
                        <a:t>개</a:t>
                      </a:r>
                      <a:r>
                        <a:rPr lang="en-US" altLang="ko-KR" sz="1000" dirty="0"/>
                        <a:t>(</a:t>
                      </a:r>
                      <a:r>
                        <a:rPr lang="ko-KR" altLang="en-US" sz="1000" dirty="0"/>
                        <a:t>시간변수</a:t>
                      </a:r>
                      <a:r>
                        <a:rPr lang="en-US" altLang="ko-KR" sz="1000" dirty="0"/>
                        <a:t>)</a:t>
                      </a:r>
                      <a:endParaRPr lang="ko-KR" altLang="en-US" sz="1000" dirty="0"/>
                    </a:p>
                  </a:txBody>
                  <a:tcPr/>
                </a:tc>
                <a:extLst>
                  <a:ext uri="{0D108BD9-81ED-4DB2-BD59-A6C34878D82A}">
                    <a16:rowId xmlns:a16="http://schemas.microsoft.com/office/drawing/2014/main" val="3130794593"/>
                  </a:ext>
                </a:extLst>
              </a:tr>
              <a:tr h="257641">
                <a:tc>
                  <a:txBody>
                    <a:bodyPr/>
                    <a:lstStyle/>
                    <a:p>
                      <a:pPr latinLnBrk="1"/>
                      <a:r>
                        <a:rPr lang="ko-KR" altLang="en-US" sz="1000" dirty="0" err="1"/>
                        <a:t>다변량</a:t>
                      </a:r>
                      <a:r>
                        <a:rPr lang="ko-KR" altLang="en-US" sz="1000" dirty="0"/>
                        <a:t> 분산분석</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b="1" dirty="0"/>
                        <a:t>다원분산분석</a:t>
                      </a:r>
                      <a:r>
                        <a:rPr lang="en-US" altLang="ko-KR" sz="1000" b="1" dirty="0"/>
                        <a:t>(MANOVA)</a:t>
                      </a:r>
                      <a:endParaRPr lang="ko-KR" altLang="en-US" sz="1000" dirty="0"/>
                    </a:p>
                  </a:txBody>
                  <a:tcPr/>
                </a:tc>
                <a:tc>
                  <a:txBody>
                    <a:bodyPr/>
                    <a:lstStyle/>
                    <a:p>
                      <a:pPr algn="ctr" latinLnBrk="1"/>
                      <a:r>
                        <a:rPr lang="en-US" altLang="ko-KR" sz="1000" dirty="0"/>
                        <a:t>1</a:t>
                      </a:r>
                      <a:r>
                        <a:rPr lang="ko-KR" altLang="en-US" sz="1000" dirty="0"/>
                        <a:t>개 이상</a:t>
                      </a:r>
                    </a:p>
                  </a:txBody>
                  <a:tcPr/>
                </a:tc>
                <a:tc>
                  <a:txBody>
                    <a:bodyPr/>
                    <a:lstStyle/>
                    <a:p>
                      <a:pPr latinLnBrk="1"/>
                      <a:r>
                        <a:rPr lang="en-US" altLang="ko-KR" sz="1000" dirty="0"/>
                        <a:t>2</a:t>
                      </a:r>
                      <a:r>
                        <a:rPr lang="ko-KR" altLang="en-US" sz="1000" dirty="0"/>
                        <a:t>개 이상</a:t>
                      </a:r>
                    </a:p>
                  </a:txBody>
                  <a:tcPr/>
                </a:tc>
                <a:extLst>
                  <a:ext uri="{0D108BD9-81ED-4DB2-BD59-A6C34878D82A}">
                    <a16:rowId xmlns:a16="http://schemas.microsoft.com/office/drawing/2014/main" val="875432190"/>
                  </a:ext>
                </a:extLst>
              </a:tr>
            </a:tbl>
          </a:graphicData>
        </a:graphic>
      </p:graphicFrame>
      <p:sp>
        <p:nvSpPr>
          <p:cNvPr id="18" name="TextBox 17">
            <a:extLst>
              <a:ext uri="{FF2B5EF4-FFF2-40B4-BE49-F238E27FC236}">
                <a16:creationId xmlns:a16="http://schemas.microsoft.com/office/drawing/2014/main" id="{2048462C-4807-4B35-B4BC-9EC6628481BF}"/>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16646854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9" name="바닥글 개체 틀 8">
            <a:extLst>
              <a:ext uri="{FF2B5EF4-FFF2-40B4-BE49-F238E27FC236}">
                <a16:creationId xmlns:a16="http://schemas.microsoft.com/office/drawing/2014/main" id="{BC60924F-8934-4F78-9D18-5319085443A0}"/>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1C8CE04C-CC88-47C8-8F8F-6D1C30567A9D}"/>
              </a:ext>
            </a:extLst>
          </p:cNvPr>
          <p:cNvSpPr>
            <a:spLocks noGrp="1"/>
          </p:cNvSpPr>
          <p:nvPr>
            <p:ph type="sldNum" sz="quarter" idx="12"/>
          </p:nvPr>
        </p:nvSpPr>
        <p:spPr/>
        <p:txBody>
          <a:bodyPr/>
          <a:lstStyle/>
          <a:p>
            <a:fld id="{DE77BB65-F969-4654-BF30-45C70C1BE112}" type="slidenum">
              <a:rPr lang="ko-KR" altLang="en-US" smtClean="0"/>
              <a:pPr/>
              <a:t>157</a:t>
            </a:fld>
            <a:endParaRPr lang="ko-KR" altLang="en-US"/>
          </a:p>
        </p:txBody>
      </p:sp>
      <p:sp>
        <p:nvSpPr>
          <p:cNvPr id="11" name="직사각형 10">
            <a:extLst>
              <a:ext uri="{FF2B5EF4-FFF2-40B4-BE49-F238E27FC236}">
                <a16:creationId xmlns:a16="http://schemas.microsoft.com/office/drawing/2014/main" id="{1F281A48-8C0E-4238-976E-D97746F1D8FF}"/>
              </a:ext>
            </a:extLst>
          </p:cNvPr>
          <p:cNvSpPr/>
          <p:nvPr/>
        </p:nvSpPr>
        <p:spPr>
          <a:xfrm>
            <a:off x="2291881" y="288366"/>
            <a:ext cx="4428200" cy="323165"/>
          </a:xfrm>
          <a:prstGeom prst="rect">
            <a:avLst/>
          </a:prstGeom>
          <a:ln>
            <a:solidFill>
              <a:schemeClr val="tx1">
                <a:lumMod val="65000"/>
                <a:lumOff val="35000"/>
              </a:schemeClr>
            </a:solidFill>
          </a:ln>
        </p:spPr>
        <p:txBody>
          <a:bodyPr wrap="none">
            <a:spAutoFit/>
          </a:bodyPr>
          <a:lstStyle/>
          <a:p>
            <a:r>
              <a:rPr lang="ko-KR" altLang="en-US" sz="1500" dirty="0"/>
              <a:t>분산 분석</a:t>
            </a:r>
            <a:r>
              <a:rPr lang="en-US" altLang="ko-KR" sz="1500" dirty="0"/>
              <a:t>( ANOVA ( analysis of variance, </a:t>
            </a:r>
            <a:r>
              <a:rPr lang="ko-KR" altLang="en-US" sz="1500" dirty="0"/>
              <a:t>변량 분석</a:t>
            </a:r>
            <a:r>
              <a:rPr lang="en-US" altLang="ko-KR" sz="1500" dirty="0"/>
              <a:t>)</a:t>
            </a:r>
            <a:endParaRPr lang="ko-KR" altLang="en-US" sz="1500" dirty="0"/>
          </a:p>
        </p:txBody>
      </p:sp>
      <p:sp>
        <p:nvSpPr>
          <p:cNvPr id="12" name="직사각형 11">
            <a:extLst>
              <a:ext uri="{FF2B5EF4-FFF2-40B4-BE49-F238E27FC236}">
                <a16:creationId xmlns:a16="http://schemas.microsoft.com/office/drawing/2014/main" id="{321C2D6D-CC26-47E3-A151-73A4FFE1ECEC}"/>
              </a:ext>
            </a:extLst>
          </p:cNvPr>
          <p:cNvSpPr/>
          <p:nvPr/>
        </p:nvSpPr>
        <p:spPr>
          <a:xfrm>
            <a:off x="395536" y="1017722"/>
            <a:ext cx="2330061" cy="276999"/>
          </a:xfrm>
          <a:prstGeom prst="rect">
            <a:avLst/>
          </a:prstGeom>
          <a:solidFill>
            <a:schemeClr val="accent1">
              <a:lumMod val="20000"/>
              <a:lumOff val="80000"/>
            </a:schemeClr>
          </a:solidFill>
          <a:ln>
            <a:solidFill>
              <a:schemeClr val="accent5">
                <a:lumMod val="75000"/>
              </a:schemeClr>
            </a:solidFill>
          </a:ln>
        </p:spPr>
        <p:txBody>
          <a:bodyPr wrap="none">
            <a:spAutoFit/>
          </a:bodyPr>
          <a:lstStyle/>
          <a:p>
            <a:r>
              <a:rPr lang="ko-KR" altLang="en-US" sz="1200" b="1" dirty="0"/>
              <a:t>일원분산분석</a:t>
            </a:r>
            <a:r>
              <a:rPr lang="en-US" altLang="ko-KR" sz="1200" b="1" dirty="0"/>
              <a:t>(one-way ANOVA)</a:t>
            </a:r>
            <a:endParaRPr lang="ko-KR" altLang="en-US" sz="1200" b="1" dirty="0"/>
          </a:p>
        </p:txBody>
      </p:sp>
      <p:sp>
        <p:nvSpPr>
          <p:cNvPr id="7" name="직사각형 6">
            <a:extLst>
              <a:ext uri="{FF2B5EF4-FFF2-40B4-BE49-F238E27FC236}">
                <a16:creationId xmlns:a16="http://schemas.microsoft.com/office/drawing/2014/main" id="{4ACA0E1B-8BF9-4371-A847-A484015984C8}"/>
              </a:ext>
            </a:extLst>
          </p:cNvPr>
          <p:cNvSpPr/>
          <p:nvPr/>
        </p:nvSpPr>
        <p:spPr>
          <a:xfrm>
            <a:off x="143632" y="1370525"/>
            <a:ext cx="8168933" cy="1007905"/>
          </a:xfrm>
          <a:prstGeom prst="rect">
            <a:avLst/>
          </a:prstGeom>
        </p:spPr>
        <p:txBody>
          <a:bodyPr wrap="square">
            <a:spAutoFit/>
          </a:bodyPr>
          <a:lstStyle/>
          <a:p>
            <a:pPr marL="190500" algn="just" fontAlgn="base"/>
            <a:r>
              <a:rPr lang="en-US" altLang="ko-KR" sz="1200" kern="0" dirty="0">
                <a:solidFill>
                  <a:srgbClr val="000000"/>
                </a:solidFill>
                <a:highlight>
                  <a:srgbClr val="FFFF00"/>
                </a:highlight>
                <a:ea typeface="맑은 고딕" panose="020B0503020000020004" pitchFamily="50" charset="-127"/>
              </a:rPr>
              <a:t>(1) </a:t>
            </a:r>
            <a:r>
              <a:rPr lang="ko-KR" altLang="en-US" sz="1200" kern="0" dirty="0">
                <a:solidFill>
                  <a:srgbClr val="000000"/>
                </a:solidFill>
                <a:highlight>
                  <a:srgbClr val="FFFF00"/>
                </a:highlight>
                <a:ea typeface="맑은 고딕" panose="020B0503020000020004" pitchFamily="50" charset="-127"/>
              </a:rPr>
              <a:t>기본 모형</a:t>
            </a:r>
            <a:endParaRPr lang="en-US" altLang="ko-KR" sz="1200" kern="0" dirty="0">
              <a:solidFill>
                <a:srgbClr val="000000"/>
              </a:solidFill>
              <a:highlight>
                <a:srgbClr val="FFFF00"/>
              </a:highlight>
              <a:ea typeface="맑은 고딕" panose="020B0503020000020004" pitchFamily="50" charset="-127"/>
            </a:endParaRPr>
          </a:p>
          <a:p>
            <a:pPr marL="190500" algn="just" fontAlgn="base">
              <a:lnSpc>
                <a:spcPct val="150000"/>
              </a:lnSpc>
            </a:pPr>
            <a:r>
              <a:rPr lang="en-US" altLang="ko-KR" sz="1100" dirty="0">
                <a:sym typeface="Wingdings" panose="05000000000000000000" pitchFamily="2" charset="2"/>
              </a:rPr>
              <a:t> </a:t>
            </a:r>
            <a:r>
              <a:rPr lang="ko-KR" altLang="en-US" sz="1100" dirty="0"/>
              <a:t>만일 표본 자료의 </a:t>
            </a:r>
            <a:r>
              <a:rPr lang="ko-KR" altLang="en-US" sz="1100" dirty="0" err="1"/>
              <a:t>총변동량</a:t>
            </a:r>
            <a:r>
              <a:rPr lang="ko-KR" altLang="en-US" sz="1100" dirty="0"/>
              <a:t> 중에 </a:t>
            </a:r>
            <a:r>
              <a:rPr lang="ko-KR" altLang="en-US" sz="1100" dirty="0" err="1"/>
              <a:t>그룹간변동이</a:t>
            </a:r>
            <a:r>
              <a:rPr lang="ko-KR" altLang="en-US" sz="1100" dirty="0"/>
              <a:t> 차지하는 비중이 높다면 </a:t>
            </a:r>
            <a:r>
              <a:rPr lang="ko-KR" altLang="en-US" sz="1100" dirty="0" err="1"/>
              <a:t>그룹내변동에</a:t>
            </a:r>
            <a:r>
              <a:rPr lang="ko-KR" altLang="en-US" sz="1100" dirty="0"/>
              <a:t> 차이를 보이게 된다는 것</a:t>
            </a:r>
            <a:r>
              <a:rPr lang="en-US" altLang="ko-KR" sz="1100" dirty="0"/>
              <a:t>. </a:t>
            </a:r>
          </a:p>
          <a:p>
            <a:pPr marL="361950" indent="-171450" algn="just" fontAlgn="base">
              <a:lnSpc>
                <a:spcPct val="150000"/>
              </a:lnSpc>
              <a:buFont typeface="Wingdings" panose="05000000000000000000" pitchFamily="2" charset="2"/>
              <a:buChar char="à"/>
            </a:pPr>
            <a:r>
              <a:rPr lang="ko-KR" altLang="en-US" sz="1100" dirty="0"/>
              <a:t>그러나 </a:t>
            </a:r>
            <a:r>
              <a:rPr lang="ko-KR" altLang="en-US" sz="1100" dirty="0" err="1"/>
              <a:t>총변동량에서</a:t>
            </a:r>
            <a:r>
              <a:rPr lang="ko-KR" altLang="en-US" sz="1100" dirty="0"/>
              <a:t> </a:t>
            </a:r>
            <a:r>
              <a:rPr lang="ko-KR" altLang="en-US" sz="1100" dirty="0" err="1"/>
              <a:t>그룹간변동이</a:t>
            </a:r>
            <a:r>
              <a:rPr lang="ko-KR" altLang="en-US" sz="1100" dirty="0"/>
              <a:t> 차지하는 비중이 적다면  </a:t>
            </a:r>
            <a:r>
              <a:rPr lang="en-US" altLang="ko-KR" sz="1100" dirty="0"/>
              <a:t>: </a:t>
            </a:r>
            <a:r>
              <a:rPr lang="ko-KR" altLang="en-US" sz="1100" dirty="0"/>
              <a:t>표본 자료의 변동은 군내변동에 의해 영향을 많이 받는다는 것이고 </a:t>
            </a:r>
            <a:r>
              <a:rPr lang="ko-KR" altLang="en-US" sz="1100" dirty="0" err="1"/>
              <a:t>표본간에</a:t>
            </a:r>
            <a:r>
              <a:rPr lang="ko-KR" altLang="en-US" sz="1100" dirty="0"/>
              <a:t> 유의한 차이를 발견할 수 없게 된다</a:t>
            </a:r>
            <a:r>
              <a:rPr lang="en-US" altLang="ko-KR" sz="1100" dirty="0"/>
              <a:t>.</a:t>
            </a:r>
            <a:endParaRPr lang="ko-KR" altLang="en-US" sz="1100" kern="0" dirty="0">
              <a:solidFill>
                <a:srgbClr val="000000"/>
              </a:solidFill>
            </a:endParaRPr>
          </a:p>
        </p:txBody>
      </p:sp>
      <p:sp>
        <p:nvSpPr>
          <p:cNvPr id="14" name="직사각형 13">
            <a:extLst>
              <a:ext uri="{FF2B5EF4-FFF2-40B4-BE49-F238E27FC236}">
                <a16:creationId xmlns:a16="http://schemas.microsoft.com/office/drawing/2014/main" id="{0DCE0C69-0033-4516-827F-9650A693E3FD}"/>
              </a:ext>
            </a:extLst>
          </p:cNvPr>
          <p:cNvSpPr/>
          <p:nvPr/>
        </p:nvSpPr>
        <p:spPr>
          <a:xfrm>
            <a:off x="273601" y="4855586"/>
            <a:ext cx="1287532" cy="349455"/>
          </a:xfrm>
          <a:prstGeom prst="rect">
            <a:avLst/>
          </a:prstGeom>
        </p:spPr>
        <p:txBody>
          <a:bodyPr wrap="none">
            <a:spAutoFit/>
          </a:bodyPr>
          <a:lstStyle/>
          <a:p>
            <a:pPr marL="190500" algn="just" fontAlgn="base">
              <a:lnSpc>
                <a:spcPct val="160000"/>
              </a:lnSpc>
            </a:pPr>
            <a:r>
              <a:rPr lang="en-US" altLang="ko-KR" sz="1200" kern="0" dirty="0">
                <a:solidFill>
                  <a:srgbClr val="000000"/>
                </a:solidFill>
                <a:highlight>
                  <a:srgbClr val="FFFF00"/>
                </a:highlight>
                <a:ea typeface="맑은 고딕" panose="020B0503020000020004" pitchFamily="50" charset="-127"/>
              </a:rPr>
              <a:t>(2) </a:t>
            </a:r>
            <a:r>
              <a:rPr lang="ko-KR" altLang="en-US" sz="1200" kern="0" dirty="0">
                <a:solidFill>
                  <a:srgbClr val="000000"/>
                </a:solidFill>
                <a:highlight>
                  <a:srgbClr val="FFFF00"/>
                </a:highlight>
                <a:ea typeface="맑은 고딕" panose="020B0503020000020004" pitchFamily="50" charset="-127"/>
              </a:rPr>
              <a:t>가설 설정 </a:t>
            </a:r>
            <a:endParaRPr lang="ko-KR" altLang="en-US" sz="1200" kern="0" dirty="0">
              <a:solidFill>
                <a:srgbClr val="000000"/>
              </a:solidFill>
              <a:highlight>
                <a:srgbClr val="FFFF00"/>
              </a:highlight>
            </a:endParaRPr>
          </a:p>
        </p:txBody>
      </p:sp>
      <p:sp>
        <p:nvSpPr>
          <p:cNvPr id="15" name="직사각형 14">
            <a:extLst>
              <a:ext uri="{FF2B5EF4-FFF2-40B4-BE49-F238E27FC236}">
                <a16:creationId xmlns:a16="http://schemas.microsoft.com/office/drawing/2014/main" id="{CD359620-E5E9-478E-A1F1-BE074E055F1B}"/>
              </a:ext>
            </a:extLst>
          </p:cNvPr>
          <p:cNvSpPr/>
          <p:nvPr/>
        </p:nvSpPr>
        <p:spPr>
          <a:xfrm>
            <a:off x="246061" y="5219954"/>
            <a:ext cx="8280920" cy="246221"/>
          </a:xfrm>
          <a:prstGeom prst="rect">
            <a:avLst/>
          </a:prstGeom>
        </p:spPr>
        <p:txBody>
          <a:bodyPr wrap="square">
            <a:spAutoFit/>
          </a:bodyPr>
          <a:lstStyle/>
          <a:p>
            <a:pPr marL="190500" algn="just" fontAlgn="base"/>
            <a:r>
              <a:rPr lang="ko-KR" altLang="en-US" sz="1000" kern="0" dirty="0">
                <a:solidFill>
                  <a:srgbClr val="000000"/>
                </a:solidFill>
                <a:ea typeface="맑은 고딕" panose="020B0503020000020004" pitchFamily="50" charset="-127"/>
              </a:rPr>
              <a:t>일원분류 분산분석은 하나의 요인에 따라 구분된 모집단의 평균에 차이가 있는지 여부를 분석하는 것</a:t>
            </a:r>
            <a:r>
              <a:rPr lang="en-US" altLang="ko-KR" sz="1000" kern="0" dirty="0">
                <a:solidFill>
                  <a:srgbClr val="000000"/>
                </a:solidFill>
                <a:latin typeface="맑은 고딕" panose="020B0503020000020004" pitchFamily="50" charset="-127"/>
              </a:rPr>
              <a:t> </a:t>
            </a:r>
            <a:endParaRPr lang="ko-KR" altLang="en-US" sz="1000" kern="0" dirty="0">
              <a:solidFill>
                <a:srgbClr val="000000"/>
              </a:solidFill>
            </a:endParaRPr>
          </a:p>
        </p:txBody>
      </p:sp>
      <p:sp>
        <p:nvSpPr>
          <p:cNvPr id="2" name="직사각형 1">
            <a:extLst>
              <a:ext uri="{FF2B5EF4-FFF2-40B4-BE49-F238E27FC236}">
                <a16:creationId xmlns:a16="http://schemas.microsoft.com/office/drawing/2014/main" id="{7D85E6F2-0982-4111-A9B7-044511A928F8}"/>
              </a:ext>
            </a:extLst>
          </p:cNvPr>
          <p:cNvSpPr/>
          <p:nvPr/>
        </p:nvSpPr>
        <p:spPr>
          <a:xfrm>
            <a:off x="395536" y="2430881"/>
            <a:ext cx="3528392" cy="823239"/>
          </a:xfrm>
          <a:prstGeom prst="rect">
            <a:avLst/>
          </a:prstGeom>
          <a:ln w="28575">
            <a:solidFill>
              <a:schemeClr val="accent1">
                <a:lumMod val="60000"/>
                <a:lumOff val="40000"/>
              </a:schemeClr>
            </a:solidFill>
          </a:ln>
        </p:spPr>
        <p:txBody>
          <a:bodyPr wrap="square">
            <a:spAutoFit/>
          </a:bodyPr>
          <a:lstStyle/>
          <a:p>
            <a:pPr marL="190500" algn="just" fontAlgn="base">
              <a:lnSpc>
                <a:spcPct val="150000"/>
              </a:lnSpc>
            </a:pPr>
            <a:r>
              <a:rPr lang="ko-KR" altLang="en-US" sz="1100" dirty="0"/>
              <a:t>개별 표본자료의 총 </a:t>
            </a:r>
            <a:r>
              <a:rPr lang="ko-KR" altLang="en-US" sz="1100" dirty="0" err="1"/>
              <a:t>변동량</a:t>
            </a:r>
            <a:r>
              <a:rPr lang="en-US" altLang="ko-KR" sz="1100" dirty="0"/>
              <a:t>(SST) </a:t>
            </a:r>
          </a:p>
          <a:p>
            <a:pPr marL="190500" algn="just" fontAlgn="base">
              <a:lnSpc>
                <a:spcPct val="150000"/>
              </a:lnSpc>
            </a:pPr>
            <a:r>
              <a:rPr lang="en-US" altLang="ko-KR" sz="1100" dirty="0"/>
              <a:t>=</a:t>
            </a:r>
            <a:r>
              <a:rPr lang="ko-KR" altLang="en-US" sz="1100" dirty="0"/>
              <a:t> 표본 내에서 변동하는 </a:t>
            </a:r>
            <a:r>
              <a:rPr lang="ko-KR" altLang="en-US" sz="1100" dirty="0" err="1"/>
              <a:t>그룹내변동</a:t>
            </a:r>
            <a:r>
              <a:rPr lang="en-US" altLang="ko-KR" sz="1100" dirty="0"/>
              <a:t>(SSW) </a:t>
            </a:r>
          </a:p>
          <a:p>
            <a:pPr marL="190500" algn="just" fontAlgn="base">
              <a:lnSpc>
                <a:spcPct val="150000"/>
              </a:lnSpc>
            </a:pPr>
            <a:r>
              <a:rPr lang="en-US" altLang="ko-KR" sz="1100" dirty="0"/>
              <a:t>+</a:t>
            </a:r>
            <a:r>
              <a:rPr lang="ko-KR" altLang="en-US" sz="1100" dirty="0"/>
              <a:t> 표본 간의 차이에서 발생하는 </a:t>
            </a:r>
            <a:r>
              <a:rPr lang="ko-KR" altLang="en-US" sz="1100" dirty="0" err="1"/>
              <a:t>그룹간변동</a:t>
            </a:r>
            <a:r>
              <a:rPr lang="en-US" altLang="ko-KR" sz="1100" dirty="0"/>
              <a:t>(SSB) </a:t>
            </a:r>
          </a:p>
        </p:txBody>
      </p:sp>
      <p:pic>
        <p:nvPicPr>
          <p:cNvPr id="19" name="그림 18">
            <a:extLst>
              <a:ext uri="{FF2B5EF4-FFF2-40B4-BE49-F238E27FC236}">
                <a16:creationId xmlns:a16="http://schemas.microsoft.com/office/drawing/2014/main" id="{7C9C68D2-6AC3-4C20-B270-A93D6923F901}"/>
              </a:ext>
            </a:extLst>
          </p:cNvPr>
          <p:cNvPicPr>
            <a:picLocks noChangeAspect="1"/>
          </p:cNvPicPr>
          <p:nvPr/>
        </p:nvPicPr>
        <p:blipFill>
          <a:blip r:embed="rId2"/>
          <a:stretch>
            <a:fillRect/>
          </a:stretch>
        </p:blipFill>
        <p:spPr>
          <a:xfrm>
            <a:off x="423145" y="3269164"/>
            <a:ext cx="4987111" cy="1257343"/>
          </a:xfrm>
          <a:prstGeom prst="rect">
            <a:avLst/>
          </a:prstGeom>
        </p:spPr>
      </p:pic>
      <p:sp>
        <p:nvSpPr>
          <p:cNvPr id="21" name="TextBox 20">
            <a:extLst>
              <a:ext uri="{FF2B5EF4-FFF2-40B4-BE49-F238E27FC236}">
                <a16:creationId xmlns:a16="http://schemas.microsoft.com/office/drawing/2014/main" id="{424AB89C-3E8A-4FB0-AFD2-3878AB0F9098}"/>
              </a:ext>
            </a:extLst>
          </p:cNvPr>
          <p:cNvSpPr txBox="1"/>
          <p:nvPr/>
        </p:nvSpPr>
        <p:spPr>
          <a:xfrm>
            <a:off x="575705" y="4536790"/>
            <a:ext cx="2448272" cy="246221"/>
          </a:xfrm>
          <a:prstGeom prst="rect">
            <a:avLst/>
          </a:prstGeom>
          <a:noFill/>
        </p:spPr>
        <p:txBody>
          <a:bodyPr wrap="square" rtlCol="0">
            <a:spAutoFit/>
          </a:bodyPr>
          <a:lstStyle/>
          <a:p>
            <a:r>
              <a:rPr lang="ko-KR" altLang="en-US" sz="1000" dirty="0"/>
              <a:t>군간</a:t>
            </a:r>
            <a:r>
              <a:rPr lang="en-US" altLang="ko-KR" sz="1000" dirty="0"/>
              <a:t>(</a:t>
            </a:r>
            <a:r>
              <a:rPr lang="ko-KR" altLang="en-US" sz="1000" dirty="0"/>
              <a:t>그룹간</a:t>
            </a:r>
            <a:r>
              <a:rPr lang="en-US" altLang="ko-KR" sz="1000" dirty="0"/>
              <a:t>) </a:t>
            </a:r>
            <a:r>
              <a:rPr lang="ko-KR" altLang="en-US" sz="1000" dirty="0"/>
              <a:t>차이가 없는 경우</a:t>
            </a:r>
          </a:p>
        </p:txBody>
      </p:sp>
      <p:sp>
        <p:nvSpPr>
          <p:cNvPr id="22" name="TextBox 21">
            <a:extLst>
              <a:ext uri="{FF2B5EF4-FFF2-40B4-BE49-F238E27FC236}">
                <a16:creationId xmlns:a16="http://schemas.microsoft.com/office/drawing/2014/main" id="{14D5359B-10FD-4791-8F1A-42ACB0E7F426}"/>
              </a:ext>
            </a:extLst>
          </p:cNvPr>
          <p:cNvSpPr txBox="1"/>
          <p:nvPr/>
        </p:nvSpPr>
        <p:spPr>
          <a:xfrm>
            <a:off x="3140665" y="4513637"/>
            <a:ext cx="2448272" cy="246221"/>
          </a:xfrm>
          <a:prstGeom prst="rect">
            <a:avLst/>
          </a:prstGeom>
          <a:noFill/>
        </p:spPr>
        <p:txBody>
          <a:bodyPr wrap="square" rtlCol="0">
            <a:spAutoFit/>
          </a:bodyPr>
          <a:lstStyle/>
          <a:p>
            <a:r>
              <a:rPr lang="ko-KR" altLang="en-US" sz="1000" dirty="0"/>
              <a:t>군간</a:t>
            </a:r>
            <a:r>
              <a:rPr lang="en-US" altLang="ko-KR" sz="1000" dirty="0"/>
              <a:t>(</a:t>
            </a:r>
            <a:r>
              <a:rPr lang="ko-KR" altLang="en-US" sz="1000" dirty="0"/>
              <a:t>그룹간</a:t>
            </a:r>
            <a:r>
              <a:rPr lang="en-US" altLang="ko-KR" sz="1000" dirty="0"/>
              <a:t>) </a:t>
            </a:r>
            <a:r>
              <a:rPr lang="ko-KR" altLang="en-US" sz="1000" dirty="0"/>
              <a:t>유의한 차이가 존재</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21FB9C3-7BD8-4E09-AE19-6427D782DE36}"/>
                  </a:ext>
                </a:extLst>
              </p:cNvPr>
              <p:cNvSpPr txBox="1"/>
              <p:nvPr/>
            </p:nvSpPr>
            <p:spPr>
              <a:xfrm>
                <a:off x="618707" y="5596753"/>
                <a:ext cx="4992591" cy="530338"/>
              </a:xfrm>
              <a:prstGeom prst="rect">
                <a:avLst/>
              </a:prstGeom>
              <a:noFill/>
              <a:ln w="19050">
                <a:solidFill>
                  <a:schemeClr val="accent1">
                    <a:lumMod val="60000"/>
                    <a:lumOff val="40000"/>
                  </a:schemeClr>
                </a:solidFill>
              </a:ln>
            </p:spPr>
            <p:txBody>
              <a:bodyPr wrap="square" rtlCol="0">
                <a:spAutoFit/>
              </a:bodyPr>
              <a:lstStyle/>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𝐻</m:t>
                        </m:r>
                      </m:e>
                      <m:sub>
                        <m:r>
                          <a:rPr lang="en-US" altLang="ko-KR" sz="1000" b="0" i="1" smtClean="0">
                            <a:latin typeface="Cambria Math" panose="02040503050406030204" pitchFamily="18" charset="0"/>
                          </a:rPr>
                          <m:t>0</m:t>
                        </m:r>
                      </m:sub>
                    </m:sSub>
                  </m:oMath>
                </a14:m>
                <a:r>
                  <a:rPr lang="ko-KR" altLang="en-US" sz="1000" dirty="0"/>
                  <a:t> </a:t>
                </a:r>
                <a:r>
                  <a:rPr lang="en-US" altLang="ko-KR" sz="1000" dirty="0"/>
                  <a:t>: </a:t>
                </a:r>
                <a:r>
                  <a:rPr lang="ko-KR" altLang="en-US" sz="1000" dirty="0"/>
                  <a:t>집</a:t>
                </a:r>
                <a14:m>
                  <m:oMath xmlns:m="http://schemas.openxmlformats.org/officeDocument/2006/math">
                    <m:r>
                      <a:rPr lang="ko-KR" altLang="en-US" sz="1000" i="1" dirty="0" smtClean="0">
                        <a:latin typeface="Cambria Math" panose="02040503050406030204" pitchFamily="18" charset="0"/>
                      </a:rPr>
                      <m:t>단</m:t>
                    </m:r>
                    <m:r>
                      <a:rPr lang="ko-KR" altLang="en-US" sz="1000" i="1" dirty="0">
                        <a:latin typeface="Cambria Math" panose="02040503050406030204" pitchFamily="18" charset="0"/>
                      </a:rPr>
                      <m:t>별</m:t>
                    </m:r>
                    <m:r>
                      <a:rPr lang="en-US" altLang="ko-KR" sz="1000" b="0" i="1" dirty="0" smtClean="0">
                        <a:latin typeface="Cambria Math" panose="02040503050406030204" pitchFamily="18" charset="0"/>
                      </a:rPr>
                      <m:t> </m:t>
                    </m:r>
                    <m:r>
                      <a:rPr lang="ko-KR" altLang="en-US" sz="1000" i="1" dirty="0">
                        <a:latin typeface="Cambria Math" panose="02040503050406030204" pitchFamily="18" charset="0"/>
                      </a:rPr>
                      <m:t>종</m:t>
                    </m:r>
                    <m:r>
                      <a:rPr lang="ko-KR" altLang="en-US" sz="1000" i="1" dirty="0" smtClean="0">
                        <a:latin typeface="Cambria Math" panose="02040503050406030204" pitchFamily="18" charset="0"/>
                      </a:rPr>
                      <m:t>속</m:t>
                    </m:r>
                    <m:r>
                      <a:rPr lang="ko-KR" altLang="en-US" sz="1000" i="1" dirty="0">
                        <a:latin typeface="Cambria Math" panose="02040503050406030204" pitchFamily="18" charset="0"/>
                      </a:rPr>
                      <m:t>변</m:t>
                    </m:r>
                    <m:r>
                      <a:rPr lang="ko-KR" altLang="en-US" sz="1000" i="1" dirty="0" smtClean="0">
                        <a:latin typeface="Cambria Math" panose="02040503050406030204" pitchFamily="18" charset="0"/>
                      </a:rPr>
                      <m:t>수</m:t>
                    </m:r>
                    <m:r>
                      <a:rPr lang="en-US" altLang="ko-KR" sz="1000" b="0" i="1" dirty="0" smtClean="0">
                        <a:latin typeface="Cambria Math" panose="02040503050406030204" pitchFamily="18" charset="0"/>
                      </a:rPr>
                      <m:t> </m:t>
                    </m:r>
                    <m:r>
                      <a:rPr lang="ko-KR" altLang="en-US" sz="1000" i="1" dirty="0">
                        <a:latin typeface="Cambria Math" panose="02040503050406030204" pitchFamily="18" charset="0"/>
                      </a:rPr>
                      <m:t>평</m:t>
                    </m:r>
                    <m:r>
                      <a:rPr lang="ko-KR" altLang="en-US" sz="1000" i="1" dirty="0" smtClean="0">
                        <a:latin typeface="Cambria Math" panose="02040503050406030204" pitchFamily="18" charset="0"/>
                      </a:rPr>
                      <m:t>균</m:t>
                    </m:r>
                    <m:r>
                      <a:rPr lang="ko-KR" altLang="en-US" sz="1000" i="1" dirty="0">
                        <a:latin typeface="Cambria Math" panose="02040503050406030204" pitchFamily="18" charset="0"/>
                      </a:rPr>
                      <m:t>값</m:t>
                    </m:r>
                    <m:r>
                      <a:rPr lang="ko-KR" altLang="en-US" sz="1000" i="1" dirty="0" smtClean="0">
                        <a:latin typeface="Cambria Math" panose="02040503050406030204" pitchFamily="18" charset="0"/>
                      </a:rPr>
                      <m:t>이</m:t>
                    </m:r>
                    <m:r>
                      <a:rPr lang="en-US" altLang="ko-KR" sz="1000" b="0" i="1" dirty="0" smtClean="0">
                        <a:latin typeface="Cambria Math" panose="02040503050406030204" pitchFamily="18" charset="0"/>
                      </a:rPr>
                      <m:t> </m:t>
                    </m:r>
                    <m:r>
                      <a:rPr lang="ko-KR" altLang="en-US" sz="1000" i="1" dirty="0">
                        <a:latin typeface="Cambria Math" panose="02040503050406030204" pitchFamily="18" charset="0"/>
                      </a:rPr>
                      <m:t>동</m:t>
                    </m:r>
                    <m:r>
                      <a:rPr lang="ko-KR" altLang="en-US" sz="1000" i="1" dirty="0" smtClean="0">
                        <a:latin typeface="Cambria Math" panose="02040503050406030204" pitchFamily="18" charset="0"/>
                      </a:rPr>
                      <m:t>일</m:t>
                    </m:r>
                    <m:r>
                      <a:rPr lang="ko-KR" altLang="en-US" sz="1000" i="1" dirty="0">
                        <a:latin typeface="Cambria Math" panose="02040503050406030204" pitchFamily="18" charset="0"/>
                      </a:rPr>
                      <m:t>하</m:t>
                    </m:r>
                    <m:r>
                      <a:rPr lang="ko-KR" altLang="en-US" sz="1000" i="1" dirty="0" smtClean="0">
                        <a:latin typeface="Cambria Math" panose="02040503050406030204" pitchFamily="18" charset="0"/>
                      </a:rPr>
                      <m:t>다</m:t>
                    </m:r>
                    <m:r>
                      <a:rPr lang="en-US" altLang="ko-KR" sz="1000" b="0" i="1" dirty="0" smtClean="0">
                        <a:latin typeface="Cambria Math" panose="02040503050406030204" pitchFamily="18" charset="0"/>
                      </a:rPr>
                      <m:t>.</m:t>
                    </m:r>
                    <m:sSub>
                      <m:sSubPr>
                        <m:ctrlPr>
                          <a:rPr lang="en-US" altLang="ko-KR" sz="1000" i="1" smtClean="0">
                            <a:latin typeface="Cambria Math" panose="02040503050406030204" pitchFamily="18" charset="0"/>
                          </a:rPr>
                        </m:ctrlPr>
                      </m:sSubPr>
                      <m:e>
                        <m:r>
                          <a:rPr lang="ko-KR" altLang="en-US" sz="1000" i="1" smtClean="0">
                            <a:latin typeface="Cambria Math" panose="02040503050406030204" pitchFamily="18" charset="0"/>
                          </a:rPr>
                          <m:t>𝜇</m:t>
                        </m:r>
                      </m:e>
                      <m:sub>
                        <m:r>
                          <a:rPr lang="en-US" altLang="ko-KR" sz="1000" b="0" i="1" smtClean="0">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2</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𝑘</m:t>
                        </m:r>
                      </m:sub>
                    </m:sSub>
                  </m:oMath>
                </a14:m>
                <a:endParaRPr lang="en-US" altLang="ko-KR" sz="1000" dirty="0"/>
              </a:p>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b="0" i="1" smtClean="0">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0</m:t>
                        </m:r>
                      </m:sub>
                    </m:sSub>
                  </m:oMath>
                </a14:m>
                <a:r>
                  <a:rPr lang="en-US" altLang="ko-KR" sz="1000" dirty="0"/>
                  <a:t> </a:t>
                </a:r>
                <a:r>
                  <a:rPr lang="ko-KR" altLang="en-US" sz="1000" dirty="0"/>
                  <a:t>중</a:t>
                </a:r>
                <a:r>
                  <a:rPr lang="en-US" altLang="ko-KR" sz="1000" dirty="0"/>
                  <a:t> </a:t>
                </a:r>
                <a:r>
                  <a:rPr lang="ko-KR" altLang="en-US" sz="1000" dirty="0"/>
                  <a:t>적어도 하나의 모평균은 다르다</a:t>
                </a:r>
                <a:r>
                  <a:rPr lang="en-US" altLang="ko-KR" sz="1000" dirty="0"/>
                  <a:t>.</a:t>
                </a:r>
                <a:endParaRPr lang="ko-KR" altLang="en-US" sz="1000" dirty="0"/>
              </a:p>
            </p:txBody>
          </p:sp>
        </mc:Choice>
        <mc:Fallback xmlns="">
          <p:sp>
            <p:nvSpPr>
              <p:cNvPr id="20" name="TextBox 19">
                <a:extLst>
                  <a:ext uri="{FF2B5EF4-FFF2-40B4-BE49-F238E27FC236}">
                    <a16:creationId xmlns:a16="http://schemas.microsoft.com/office/drawing/2014/main" id="{D21FB9C3-7BD8-4E09-AE19-6427D782DE36}"/>
                  </a:ext>
                </a:extLst>
              </p:cNvPr>
              <p:cNvSpPr txBox="1">
                <a:spLocks noRot="1" noChangeAspect="1" noMove="1" noResize="1" noEditPoints="1" noAdjustHandles="1" noChangeArrowheads="1" noChangeShapeType="1" noTextEdit="1"/>
              </p:cNvSpPr>
              <p:nvPr/>
            </p:nvSpPr>
            <p:spPr>
              <a:xfrm>
                <a:off x="618707" y="5596753"/>
                <a:ext cx="4992591" cy="530338"/>
              </a:xfrm>
              <a:prstGeom prst="rect">
                <a:avLst/>
              </a:prstGeom>
              <a:blipFill>
                <a:blip r:embed="rId3"/>
                <a:stretch>
                  <a:fillRect b="-3333"/>
                </a:stretch>
              </a:blipFill>
              <a:ln w="19050">
                <a:solidFill>
                  <a:schemeClr val="accent1">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8EC069D1-7634-4802-AB49-204BBDE9CCF3}"/>
                  </a:ext>
                </a:extLst>
              </p:cNvPr>
              <p:cNvSpPr/>
              <p:nvPr/>
            </p:nvSpPr>
            <p:spPr>
              <a:xfrm>
                <a:off x="4233024" y="2621816"/>
                <a:ext cx="3190633" cy="452496"/>
              </a:xfrm>
              <a:prstGeom prst="rect">
                <a:avLst/>
              </a:prstGeom>
              <a:solidFill>
                <a:schemeClr val="accent5">
                  <a:lumMod val="20000"/>
                  <a:lumOff val="80000"/>
                </a:schemeClr>
              </a:solidFill>
              <a:ln w="19050">
                <a:solidFill>
                  <a:schemeClr val="accent1">
                    <a:lumMod val="60000"/>
                    <a:lumOff val="40000"/>
                  </a:schemeClr>
                </a:solidFill>
              </a:ln>
            </p:spPr>
            <p:txBody>
              <a:bodyPr wrap="square">
                <a:spAutoFit/>
              </a:bodyPr>
              <a:lstStyle/>
              <a:p>
                <a:r>
                  <a:rPr lang="ko-KR" altLang="en-US" dirty="0">
                    <a:solidFill>
                      <a:srgbClr val="202122"/>
                    </a:solidFill>
                    <a:latin typeface="Arial" panose="020B0604020202020204" pitchFamily="34" charset="0"/>
                  </a:rPr>
                  <a:t> </a:t>
                </a:r>
                <a:r>
                  <a:rPr lang="en-US" altLang="ko-KR" sz="1200" dirty="0">
                    <a:solidFill>
                      <a:srgbClr val="202122"/>
                    </a:solidFill>
                    <a:latin typeface="Arial" panose="020B0604020202020204" pitchFamily="34" charset="0"/>
                  </a:rPr>
                  <a:t>F-value  = </a:t>
                </a:r>
                <a14:m>
                  <m:oMath xmlns:m="http://schemas.openxmlformats.org/officeDocument/2006/math">
                    <m:f>
                      <m:fPr>
                        <m:ctrlPr>
                          <a:rPr lang="en-US" altLang="ko-KR" sz="1200" i="1" smtClean="0">
                            <a:solidFill>
                              <a:srgbClr val="202122"/>
                            </a:solidFill>
                            <a:latin typeface="Cambria Math" panose="02040503050406030204" pitchFamily="18" charset="0"/>
                          </a:rPr>
                        </m:ctrlPr>
                      </m:fPr>
                      <m:num>
                        <m:r>
                          <a:rPr lang="ko-KR" altLang="en-US" sz="1200" i="1">
                            <a:solidFill>
                              <a:srgbClr val="202122"/>
                            </a:solidFill>
                            <a:latin typeface="Cambria Math" panose="02040503050406030204" pitchFamily="18" charset="0"/>
                          </a:rPr>
                          <m:t>그</m:t>
                        </m:r>
                        <m:r>
                          <a:rPr lang="ko-KR" altLang="en-US" sz="1200" i="1" smtClean="0">
                            <a:solidFill>
                              <a:srgbClr val="202122"/>
                            </a:solidFill>
                            <a:latin typeface="Cambria Math" panose="02040503050406030204" pitchFamily="18" charset="0"/>
                          </a:rPr>
                          <m:t>룹간</m:t>
                        </m:r>
                        <m:r>
                          <a:rPr lang="en-US" altLang="ko-KR" sz="1200" b="0" i="1" smtClean="0">
                            <a:solidFill>
                              <a:srgbClr val="202122"/>
                            </a:solidFill>
                            <a:latin typeface="Cambria Math" panose="02040503050406030204" pitchFamily="18" charset="0"/>
                          </a:rPr>
                          <m:t>  </m:t>
                        </m:r>
                        <m:r>
                          <a:rPr lang="ko-KR" altLang="en-US" sz="1200" i="1">
                            <a:solidFill>
                              <a:srgbClr val="202122"/>
                            </a:solidFill>
                            <a:latin typeface="Cambria Math" panose="02040503050406030204" pitchFamily="18" charset="0"/>
                          </a:rPr>
                          <m:t>변</m:t>
                        </m:r>
                        <m:r>
                          <a:rPr lang="ko-KR" altLang="en-US" sz="1200" i="1" smtClean="0">
                            <a:solidFill>
                              <a:srgbClr val="202122"/>
                            </a:solidFill>
                            <a:latin typeface="Cambria Math" panose="02040503050406030204" pitchFamily="18" charset="0"/>
                          </a:rPr>
                          <m:t>동</m:t>
                        </m:r>
                      </m:num>
                      <m:den>
                        <m:r>
                          <a:rPr lang="ko-KR" altLang="en-US" sz="1200" i="1">
                            <a:solidFill>
                              <a:srgbClr val="202122"/>
                            </a:solidFill>
                            <a:latin typeface="Cambria Math" panose="02040503050406030204" pitchFamily="18" charset="0"/>
                          </a:rPr>
                          <m:t>그</m:t>
                        </m:r>
                        <m:r>
                          <a:rPr lang="ko-KR" altLang="en-US" sz="1200" i="1" smtClean="0">
                            <a:solidFill>
                              <a:srgbClr val="202122"/>
                            </a:solidFill>
                            <a:latin typeface="Cambria Math" panose="02040503050406030204" pitchFamily="18" charset="0"/>
                          </a:rPr>
                          <m:t>룹내</m:t>
                        </m:r>
                        <m:r>
                          <a:rPr lang="en-US" altLang="ko-KR" sz="1200" b="0" i="1" smtClean="0">
                            <a:solidFill>
                              <a:srgbClr val="202122"/>
                            </a:solidFill>
                            <a:latin typeface="Cambria Math" panose="02040503050406030204" pitchFamily="18" charset="0"/>
                          </a:rPr>
                          <m:t>  </m:t>
                        </m:r>
                        <m:r>
                          <a:rPr lang="ko-KR" altLang="en-US" sz="1200" i="1">
                            <a:solidFill>
                              <a:srgbClr val="202122"/>
                            </a:solidFill>
                            <a:latin typeface="Cambria Math" panose="02040503050406030204" pitchFamily="18" charset="0"/>
                          </a:rPr>
                          <m:t>변</m:t>
                        </m:r>
                        <m:r>
                          <a:rPr lang="ko-KR" altLang="en-US" sz="1200" i="1" smtClean="0">
                            <a:solidFill>
                              <a:srgbClr val="202122"/>
                            </a:solidFill>
                            <a:latin typeface="Cambria Math" panose="02040503050406030204" pitchFamily="18" charset="0"/>
                          </a:rPr>
                          <m:t>동</m:t>
                        </m:r>
                        <m:r>
                          <a:rPr lang="en-US" altLang="ko-KR" sz="1200" b="0" i="1" smtClean="0">
                            <a:solidFill>
                              <a:srgbClr val="202122"/>
                            </a:solidFill>
                            <a:latin typeface="Cambria Math" panose="02040503050406030204" pitchFamily="18" charset="0"/>
                          </a:rPr>
                          <m:t> </m:t>
                        </m:r>
                      </m:den>
                    </m:f>
                  </m:oMath>
                </a14:m>
                <a:r>
                  <a:rPr lang="ko-KR" altLang="en-US" sz="1200" dirty="0"/>
                  <a:t> </a:t>
                </a:r>
                <a:r>
                  <a:rPr lang="en-US" altLang="ko-KR" sz="1200" dirty="0"/>
                  <a:t>=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𝐵𝑒𝑡𝑤𝑒𝑒𝑛</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𝑣𝑎𝑟𝑖𝑎𝑛𝑐𝑒</m:t>
                        </m:r>
                      </m:num>
                      <m:den>
                        <m:r>
                          <a:rPr lang="en-US" altLang="ko-KR" sz="1200" i="1">
                            <a:latin typeface="Cambria Math" panose="02040503050406030204" pitchFamily="18" charset="0"/>
                          </a:rPr>
                          <m:t>𝑊𝑖𝑡h𝑖𝑛</m:t>
                        </m:r>
                        <m:r>
                          <a:rPr lang="en-US" altLang="ko-KR" sz="1200" b="0" i="1" smtClean="0">
                            <a:latin typeface="Cambria Math" panose="02040503050406030204" pitchFamily="18" charset="0"/>
                          </a:rPr>
                          <m:t>  </m:t>
                        </m:r>
                        <m:r>
                          <a:rPr lang="en-US" altLang="ko-KR" sz="1200" i="1">
                            <a:latin typeface="Cambria Math" panose="02040503050406030204" pitchFamily="18" charset="0"/>
                          </a:rPr>
                          <m:t>𝑣𝑎𝑟𝑖𝑎𝑛𝑐𝑒</m:t>
                        </m:r>
                      </m:den>
                    </m:f>
                  </m:oMath>
                </a14:m>
                <a:endParaRPr lang="ko-KR" altLang="en-US" sz="1200" dirty="0"/>
              </a:p>
            </p:txBody>
          </p:sp>
        </mc:Choice>
        <mc:Fallback xmlns="">
          <p:sp>
            <p:nvSpPr>
              <p:cNvPr id="24" name="직사각형 23">
                <a:extLst>
                  <a:ext uri="{FF2B5EF4-FFF2-40B4-BE49-F238E27FC236}">
                    <a16:creationId xmlns:a16="http://schemas.microsoft.com/office/drawing/2014/main" id="{8EC069D1-7634-4802-AB49-204BBDE9CCF3}"/>
                  </a:ext>
                </a:extLst>
              </p:cNvPr>
              <p:cNvSpPr>
                <a:spLocks noRot="1" noChangeAspect="1" noMove="1" noResize="1" noEditPoints="1" noAdjustHandles="1" noChangeArrowheads="1" noChangeShapeType="1" noTextEdit="1"/>
              </p:cNvSpPr>
              <p:nvPr/>
            </p:nvSpPr>
            <p:spPr>
              <a:xfrm>
                <a:off x="4233024" y="2621816"/>
                <a:ext cx="3190633" cy="452496"/>
              </a:xfrm>
              <a:prstGeom prst="rect">
                <a:avLst/>
              </a:prstGeom>
              <a:blipFill>
                <a:blip r:embed="rId4"/>
                <a:stretch>
                  <a:fillRect b="-3896"/>
                </a:stretch>
              </a:blipFill>
              <a:ln w="19050">
                <a:solidFill>
                  <a:schemeClr val="accent1">
                    <a:lumMod val="60000"/>
                    <a:lumOff val="40000"/>
                  </a:schemeClr>
                </a:solidFill>
              </a:ln>
            </p:spPr>
            <p:txBody>
              <a:bodyPr/>
              <a:lstStyle/>
              <a:p>
                <a:r>
                  <a:rPr lang="ko-KR" altLang="en-US">
                    <a:noFill/>
                  </a:rPr>
                  <a:t> </a:t>
                </a:r>
              </a:p>
            </p:txBody>
          </p:sp>
        </mc:Fallback>
      </mc:AlternateContent>
      <p:sp>
        <p:nvSpPr>
          <p:cNvPr id="23" name="TextBox 22">
            <a:extLst>
              <a:ext uri="{FF2B5EF4-FFF2-40B4-BE49-F238E27FC236}">
                <a16:creationId xmlns:a16="http://schemas.microsoft.com/office/drawing/2014/main" id="{635A2362-FF48-4C30-8B93-10E762A2AFFE}"/>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11365083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9" name="바닥글 개체 틀 8">
            <a:extLst>
              <a:ext uri="{FF2B5EF4-FFF2-40B4-BE49-F238E27FC236}">
                <a16:creationId xmlns:a16="http://schemas.microsoft.com/office/drawing/2014/main" id="{BC60924F-8934-4F78-9D18-5319085443A0}"/>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1C8CE04C-CC88-47C8-8F8F-6D1C30567A9D}"/>
              </a:ext>
            </a:extLst>
          </p:cNvPr>
          <p:cNvSpPr>
            <a:spLocks noGrp="1"/>
          </p:cNvSpPr>
          <p:nvPr>
            <p:ph type="sldNum" sz="quarter" idx="12"/>
          </p:nvPr>
        </p:nvSpPr>
        <p:spPr/>
        <p:txBody>
          <a:bodyPr/>
          <a:lstStyle/>
          <a:p>
            <a:fld id="{DE77BB65-F969-4654-BF30-45C70C1BE112}" type="slidenum">
              <a:rPr lang="ko-KR" altLang="en-US" smtClean="0"/>
              <a:pPr/>
              <a:t>158</a:t>
            </a:fld>
            <a:endParaRPr lang="ko-KR" altLang="en-US"/>
          </a:p>
        </p:txBody>
      </p:sp>
      <p:sp>
        <p:nvSpPr>
          <p:cNvPr id="12" name="직사각형 11">
            <a:extLst>
              <a:ext uri="{FF2B5EF4-FFF2-40B4-BE49-F238E27FC236}">
                <a16:creationId xmlns:a16="http://schemas.microsoft.com/office/drawing/2014/main" id="{321C2D6D-CC26-47E3-A151-73A4FFE1ECEC}"/>
              </a:ext>
            </a:extLst>
          </p:cNvPr>
          <p:cNvSpPr/>
          <p:nvPr/>
        </p:nvSpPr>
        <p:spPr>
          <a:xfrm>
            <a:off x="467544" y="1124744"/>
            <a:ext cx="2330061" cy="276999"/>
          </a:xfrm>
          <a:prstGeom prst="rect">
            <a:avLst/>
          </a:prstGeom>
          <a:solidFill>
            <a:schemeClr val="accent1">
              <a:lumMod val="20000"/>
              <a:lumOff val="80000"/>
            </a:schemeClr>
          </a:solidFill>
          <a:ln>
            <a:solidFill>
              <a:schemeClr val="accent5">
                <a:lumMod val="75000"/>
              </a:schemeClr>
            </a:solidFill>
          </a:ln>
        </p:spPr>
        <p:txBody>
          <a:bodyPr wrap="none">
            <a:spAutoFit/>
          </a:bodyPr>
          <a:lstStyle/>
          <a:p>
            <a:r>
              <a:rPr lang="ko-KR" altLang="en-US" sz="1200" b="1" dirty="0"/>
              <a:t>일원분산분석</a:t>
            </a:r>
            <a:r>
              <a:rPr lang="en-US" altLang="ko-KR" sz="1200" b="1" dirty="0"/>
              <a:t>(one-way ANOVA)</a:t>
            </a:r>
            <a:endParaRPr lang="ko-KR" altLang="en-US" sz="1200" b="1" dirty="0"/>
          </a:p>
        </p:txBody>
      </p:sp>
      <p:sp>
        <p:nvSpPr>
          <p:cNvPr id="2" name="직사각형 1">
            <a:extLst>
              <a:ext uri="{FF2B5EF4-FFF2-40B4-BE49-F238E27FC236}">
                <a16:creationId xmlns:a16="http://schemas.microsoft.com/office/drawing/2014/main" id="{5E61913A-57D4-4B43-BB7B-AB8FB0583E0C}"/>
              </a:ext>
            </a:extLst>
          </p:cNvPr>
          <p:cNvSpPr/>
          <p:nvPr/>
        </p:nvSpPr>
        <p:spPr>
          <a:xfrm>
            <a:off x="567062" y="1488774"/>
            <a:ext cx="1710725" cy="349455"/>
          </a:xfrm>
          <a:prstGeom prst="rect">
            <a:avLst/>
          </a:prstGeom>
          <a:ln>
            <a:solidFill>
              <a:schemeClr val="accent1"/>
            </a:solidFill>
          </a:ln>
        </p:spPr>
        <p:txBody>
          <a:bodyPr wrap="none">
            <a:spAutoFit/>
          </a:bodyPr>
          <a:lstStyle/>
          <a:p>
            <a:pPr marL="190500" algn="just" fontAlgn="base">
              <a:lnSpc>
                <a:spcPct val="160000"/>
              </a:lnSpc>
            </a:pPr>
            <a:r>
              <a:rPr lang="en-US" altLang="ko-KR" sz="1200" kern="0" dirty="0">
                <a:solidFill>
                  <a:srgbClr val="000000"/>
                </a:solidFill>
                <a:ea typeface="맑은 고딕" panose="020B0503020000020004" pitchFamily="50" charset="-127"/>
              </a:rPr>
              <a:t>(3) </a:t>
            </a:r>
            <a:r>
              <a:rPr lang="ko-KR" altLang="en-US" sz="1200" kern="0" dirty="0">
                <a:solidFill>
                  <a:srgbClr val="000000"/>
                </a:solidFill>
                <a:ea typeface="맑은 고딕" panose="020B0503020000020004" pitchFamily="50" charset="-127"/>
              </a:rPr>
              <a:t>유의수준  설정</a:t>
            </a:r>
            <a:r>
              <a:rPr lang="en-US" altLang="ko-KR" sz="1200" kern="0" dirty="0">
                <a:solidFill>
                  <a:srgbClr val="000000"/>
                </a:solidFill>
                <a:ea typeface="맑은 고딕" panose="020B0503020000020004" pitchFamily="50" charset="-127"/>
              </a:rPr>
              <a:t>  </a:t>
            </a:r>
            <a:endParaRPr lang="ko-KR" altLang="en-US" sz="1200" kern="0" dirty="0">
              <a:solidFill>
                <a:srgbClr val="000000"/>
              </a:solidFill>
            </a:endParaRPr>
          </a:p>
        </p:txBody>
      </p:sp>
      <p:sp>
        <p:nvSpPr>
          <p:cNvPr id="3" name="직사각형 2">
            <a:extLst>
              <a:ext uri="{FF2B5EF4-FFF2-40B4-BE49-F238E27FC236}">
                <a16:creationId xmlns:a16="http://schemas.microsoft.com/office/drawing/2014/main" id="{F2571A6F-F203-4040-AD9C-18756E06C0DA}"/>
              </a:ext>
            </a:extLst>
          </p:cNvPr>
          <p:cNvSpPr/>
          <p:nvPr/>
        </p:nvSpPr>
        <p:spPr>
          <a:xfrm>
            <a:off x="594655" y="3393402"/>
            <a:ext cx="7505737" cy="1100238"/>
          </a:xfrm>
          <a:prstGeom prst="rect">
            <a:avLst/>
          </a:prstGeom>
          <a:ln>
            <a:solidFill>
              <a:schemeClr val="tx2">
                <a:lumMod val="40000"/>
                <a:lumOff val="60000"/>
              </a:schemeClr>
            </a:solidFill>
          </a:ln>
        </p:spPr>
        <p:txBody>
          <a:bodyPr wrap="square">
            <a:spAutoFit/>
          </a:bodyPr>
          <a:lstStyle/>
          <a:p>
            <a:pPr marL="190500" algn="just" fontAlgn="base">
              <a:lnSpc>
                <a:spcPct val="150000"/>
              </a:lnSpc>
            </a:pPr>
            <a:r>
              <a:rPr lang="en-US" altLang="ko-KR" sz="1200" kern="0" dirty="0">
                <a:solidFill>
                  <a:srgbClr val="000000"/>
                </a:solidFill>
                <a:latin typeface="맑은 고딕" panose="020B0503020000020004" pitchFamily="50" charset="-127"/>
              </a:rPr>
              <a:t>F</a:t>
            </a:r>
            <a:r>
              <a:rPr lang="ko-KR" altLang="en-US" sz="1200" kern="0" dirty="0">
                <a:solidFill>
                  <a:srgbClr val="000000"/>
                </a:solidFill>
                <a:ea typeface="맑은 고딕" panose="020B0503020000020004" pitchFamily="50" charset="-127"/>
              </a:rPr>
              <a:t>검정의 적용</a:t>
            </a:r>
            <a:endParaRPr lang="ko-KR" altLang="en-US" sz="1200" kern="0" dirty="0">
              <a:solidFill>
                <a:srgbClr val="000000"/>
              </a:solidFill>
            </a:endParaRPr>
          </a:p>
          <a:p>
            <a:pPr marL="361950" indent="-171450" algn="just" fontAlgn="base">
              <a:lnSpc>
                <a:spcPct val="150000"/>
              </a:lnSpc>
              <a:buFont typeface="Wingdings" panose="05000000000000000000" pitchFamily="2" charset="2"/>
              <a:buChar char="§"/>
            </a:pPr>
            <a:r>
              <a:rPr lang="ko-KR" altLang="en-US" sz="1100" kern="0" dirty="0">
                <a:solidFill>
                  <a:srgbClr val="000000"/>
                </a:solidFill>
                <a:ea typeface="맑은 고딕" panose="020B0503020000020004" pitchFamily="50" charset="-127"/>
              </a:rPr>
              <a:t>일원분류 분산분석을 위한 가설검정은 </a:t>
            </a:r>
            <a:r>
              <a:rPr lang="en-US" altLang="ko-KR" sz="1100" kern="0" dirty="0">
                <a:solidFill>
                  <a:srgbClr val="000000"/>
                </a:solidFill>
                <a:latin typeface="맑은 고딕" panose="020B0503020000020004" pitchFamily="50" charset="-127"/>
              </a:rPr>
              <a:t>F</a:t>
            </a:r>
            <a:r>
              <a:rPr lang="ko-KR" altLang="en-US" sz="1100" kern="0" dirty="0">
                <a:solidFill>
                  <a:srgbClr val="000000"/>
                </a:solidFill>
                <a:ea typeface="맑은 고딕" panose="020B0503020000020004" pitchFamily="50" charset="-127"/>
              </a:rPr>
              <a:t>검정을 실시</a:t>
            </a:r>
            <a:endParaRPr lang="en-US" altLang="ko-KR" sz="1100" kern="0" dirty="0">
              <a:solidFill>
                <a:srgbClr val="000000"/>
              </a:solidFill>
              <a:ea typeface="맑은 고딕" panose="020B0503020000020004" pitchFamily="50" charset="-127"/>
            </a:endParaRPr>
          </a:p>
          <a:p>
            <a:pPr marL="361950" indent="-171450" algn="just" fontAlgn="base">
              <a:lnSpc>
                <a:spcPct val="150000"/>
              </a:lnSpc>
              <a:buFont typeface="Wingdings" panose="05000000000000000000" pitchFamily="2" charset="2"/>
              <a:buChar char="§"/>
            </a:pPr>
            <a:r>
              <a:rPr lang="ko-KR" altLang="en-US" sz="1100" kern="0" dirty="0" err="1">
                <a:solidFill>
                  <a:srgbClr val="000000"/>
                </a:solidFill>
                <a:ea typeface="맑은 고딕" panose="020B0503020000020004" pitchFamily="50" charset="-127"/>
              </a:rPr>
              <a:t>그룹간변동이</a:t>
            </a:r>
            <a:r>
              <a:rPr lang="ko-KR" altLang="en-US" sz="1100" kern="0" dirty="0">
                <a:solidFill>
                  <a:srgbClr val="000000"/>
                </a:solidFill>
                <a:ea typeface="맑은 고딕" panose="020B0503020000020004" pitchFamily="50" charset="-127"/>
              </a:rPr>
              <a:t> </a:t>
            </a:r>
            <a:r>
              <a:rPr lang="ko-KR" altLang="en-US" sz="1100" kern="0" dirty="0" err="1">
                <a:solidFill>
                  <a:srgbClr val="000000"/>
                </a:solidFill>
                <a:ea typeface="맑은 고딕" panose="020B0503020000020004" pitchFamily="50" charset="-127"/>
              </a:rPr>
              <a:t>그룹내변동에</a:t>
            </a:r>
            <a:r>
              <a:rPr lang="ko-KR" altLang="en-US" sz="1100" kern="0" dirty="0">
                <a:solidFill>
                  <a:srgbClr val="000000"/>
                </a:solidFill>
                <a:ea typeface="맑은 고딕" panose="020B0503020000020004" pitchFamily="50" charset="-127"/>
              </a:rPr>
              <a:t> 비해 상대적으로 크면 표본 간의 유의한 평균 차이가 있는 것으로 보이기 때문에 변동의 비율로 차이를 분석하는 </a:t>
            </a:r>
            <a:r>
              <a:rPr lang="en-US" altLang="ko-KR" sz="1100" kern="0" dirty="0">
                <a:solidFill>
                  <a:srgbClr val="000000"/>
                </a:solidFill>
                <a:latin typeface="맑은 고딕" panose="020B0503020000020004" pitchFamily="50" charset="-127"/>
              </a:rPr>
              <a:t>F</a:t>
            </a:r>
            <a:r>
              <a:rPr lang="ko-KR" altLang="en-US" sz="1100" kern="0" dirty="0">
                <a:solidFill>
                  <a:srgbClr val="000000"/>
                </a:solidFill>
                <a:ea typeface="맑은 고딕" panose="020B0503020000020004" pitchFamily="50" charset="-127"/>
              </a:rPr>
              <a:t>검정을 사용</a:t>
            </a:r>
            <a:r>
              <a:rPr lang="en-US" altLang="ko-KR" sz="1100" kern="0" dirty="0">
                <a:solidFill>
                  <a:srgbClr val="000000"/>
                </a:solidFill>
                <a:latin typeface="맑은 고딕" panose="020B0503020000020004" pitchFamily="50" charset="-127"/>
              </a:rPr>
              <a:t> </a:t>
            </a:r>
            <a:endParaRPr lang="ko-KR" altLang="en-US" sz="1100" kern="0" dirty="0">
              <a:solidFill>
                <a:srgbClr val="000000"/>
              </a:solidFill>
            </a:endParaRPr>
          </a:p>
        </p:txBody>
      </p:sp>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F913F7A9-D0E9-4DAC-9AAA-BB3217197BAF}"/>
                  </a:ext>
                </a:extLst>
              </p:cNvPr>
              <p:cNvSpPr/>
              <p:nvPr/>
            </p:nvSpPr>
            <p:spPr>
              <a:xfrm>
                <a:off x="610274" y="1870838"/>
                <a:ext cx="2044599" cy="276999"/>
              </a:xfrm>
              <a:prstGeom prst="rect">
                <a:avLst/>
              </a:prstGeom>
            </p:spPr>
            <p:txBody>
              <a:bodyPr wrap="none">
                <a:spAutoFit/>
              </a:bodyPr>
              <a:lstStyle/>
              <a:p>
                <a:r>
                  <a:rPr lang="en-US" altLang="ko-KR" sz="1200" kern="0" dirty="0">
                    <a:solidFill>
                      <a:srgbClr val="000000"/>
                    </a:solidFill>
                    <a:ea typeface="맑은 고딕" panose="020B0503020000020004" pitchFamily="50" charset="-127"/>
                  </a:rPr>
                  <a:t>: </a:t>
                </a:r>
                <a:r>
                  <a:rPr lang="ko-KR" altLang="en-US" sz="1200" kern="0" dirty="0">
                    <a:solidFill>
                      <a:srgbClr val="000000"/>
                    </a:solidFill>
                    <a:ea typeface="맑은 고딕" panose="020B0503020000020004" pitchFamily="50" charset="-127"/>
                  </a:rPr>
                  <a:t>통상  유의수준 </a:t>
                </a:r>
                <a:r>
                  <a:rPr lang="en-US" altLang="ko-KR" sz="1200" kern="0" dirty="0">
                    <a:solidFill>
                      <a:srgbClr val="000000"/>
                    </a:solidFill>
                    <a:ea typeface="맑은 고딕" panose="020B0503020000020004" pitchFamily="50" charset="-127"/>
                  </a:rPr>
                  <a:t>( </a:t>
                </a:r>
                <a14:m>
                  <m:oMath xmlns:m="http://schemas.openxmlformats.org/officeDocument/2006/math">
                    <m:r>
                      <a:rPr lang="ko-KR" altLang="en-US" sz="1200" i="1" kern="0">
                        <a:solidFill>
                          <a:srgbClr val="000000"/>
                        </a:solidFill>
                        <a:latin typeface="Cambria Math" panose="02040503050406030204" pitchFamily="18" charset="0"/>
                        <a:ea typeface="맑은 고딕" panose="020B0503020000020004" pitchFamily="50" charset="-127"/>
                      </a:rPr>
                      <m:t>𝛼</m:t>
                    </m:r>
                    <m:r>
                      <a:rPr lang="en-US" altLang="ko-KR" sz="1200" i="1" kern="0">
                        <a:solidFill>
                          <a:srgbClr val="000000"/>
                        </a:solidFill>
                        <a:latin typeface="Cambria Math" panose="02040503050406030204" pitchFamily="18" charset="0"/>
                        <a:ea typeface="맑은 고딕" panose="020B0503020000020004" pitchFamily="50" charset="-127"/>
                      </a:rPr>
                      <m:t>)=0.05</m:t>
                    </m:r>
                  </m:oMath>
                </a14:m>
                <a:endParaRPr lang="ko-KR" altLang="en-US" sz="1200" dirty="0"/>
              </a:p>
            </p:txBody>
          </p:sp>
        </mc:Choice>
        <mc:Fallback xmlns="">
          <p:sp>
            <p:nvSpPr>
              <p:cNvPr id="6" name="직사각형 5">
                <a:extLst>
                  <a:ext uri="{FF2B5EF4-FFF2-40B4-BE49-F238E27FC236}">
                    <a16:creationId xmlns:a16="http://schemas.microsoft.com/office/drawing/2014/main" id="{F913F7A9-D0E9-4DAC-9AAA-BB3217197BAF}"/>
                  </a:ext>
                </a:extLst>
              </p:cNvPr>
              <p:cNvSpPr>
                <a:spLocks noRot="1" noChangeAspect="1" noMove="1" noResize="1" noEditPoints="1" noAdjustHandles="1" noChangeArrowheads="1" noChangeShapeType="1" noTextEdit="1"/>
              </p:cNvSpPr>
              <p:nvPr/>
            </p:nvSpPr>
            <p:spPr>
              <a:xfrm>
                <a:off x="610274" y="1870838"/>
                <a:ext cx="2044599" cy="276999"/>
              </a:xfrm>
              <a:prstGeom prst="rect">
                <a:avLst/>
              </a:prstGeom>
              <a:blipFill>
                <a:blip r:embed="rId2"/>
                <a:stretch>
                  <a:fillRect t="-4444" b="-17778"/>
                </a:stretch>
              </a:blipFill>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202B86F3-99C6-402C-9D1C-6144E00AC1B5}"/>
              </a:ext>
            </a:extLst>
          </p:cNvPr>
          <p:cNvSpPr/>
          <p:nvPr/>
        </p:nvSpPr>
        <p:spPr>
          <a:xfrm>
            <a:off x="581156" y="2247332"/>
            <a:ext cx="2595582" cy="349455"/>
          </a:xfrm>
          <a:prstGeom prst="rect">
            <a:avLst/>
          </a:prstGeom>
          <a:ln>
            <a:solidFill>
              <a:schemeClr val="accent1"/>
            </a:solidFill>
          </a:ln>
        </p:spPr>
        <p:txBody>
          <a:bodyPr wrap="none">
            <a:spAutoFit/>
          </a:bodyPr>
          <a:lstStyle/>
          <a:p>
            <a:pPr marL="190500" algn="just" fontAlgn="base">
              <a:lnSpc>
                <a:spcPct val="160000"/>
              </a:lnSpc>
            </a:pPr>
            <a:r>
              <a:rPr lang="en-US" altLang="ko-KR" sz="1200" kern="0" dirty="0">
                <a:solidFill>
                  <a:srgbClr val="000000"/>
                </a:solidFill>
                <a:ea typeface="맑은 고딕" panose="020B0503020000020004" pitchFamily="50" charset="-127"/>
              </a:rPr>
              <a:t>(4) </a:t>
            </a:r>
            <a:r>
              <a:rPr lang="ko-KR" altLang="en-US" sz="1200" kern="0" dirty="0">
                <a:solidFill>
                  <a:srgbClr val="000000"/>
                </a:solidFill>
                <a:ea typeface="맑은 고딕" panose="020B0503020000020004" pitchFamily="50" charset="-127"/>
              </a:rPr>
              <a:t>분산분석 가정 충족 여부 검토</a:t>
            </a:r>
            <a:endParaRPr lang="ko-KR" altLang="en-US" sz="1200" kern="0" dirty="0">
              <a:solidFill>
                <a:srgbClr val="000000"/>
              </a:solidFill>
            </a:endParaRPr>
          </a:p>
        </p:txBody>
      </p:sp>
      <p:sp>
        <p:nvSpPr>
          <p:cNvPr id="7" name="TextBox 6">
            <a:extLst>
              <a:ext uri="{FF2B5EF4-FFF2-40B4-BE49-F238E27FC236}">
                <a16:creationId xmlns:a16="http://schemas.microsoft.com/office/drawing/2014/main" id="{81669FE6-818A-43D8-AB30-5CF1C5442048}"/>
              </a:ext>
            </a:extLst>
          </p:cNvPr>
          <p:cNvSpPr txBox="1"/>
          <p:nvPr/>
        </p:nvSpPr>
        <p:spPr>
          <a:xfrm>
            <a:off x="3200314" y="2310433"/>
            <a:ext cx="6941759" cy="276999"/>
          </a:xfrm>
          <a:prstGeom prst="rect">
            <a:avLst/>
          </a:prstGeom>
          <a:noFill/>
        </p:spPr>
        <p:txBody>
          <a:bodyPr wrap="square" rtlCol="0">
            <a:spAutoFit/>
          </a:bodyPr>
          <a:lstStyle/>
          <a:p>
            <a:r>
              <a:rPr lang="en-US" altLang="ko-KR" sz="1200" dirty="0"/>
              <a:t>1</a:t>
            </a:r>
            <a:r>
              <a:rPr lang="en-US" altLang="ko-KR" sz="1200" u="sng" dirty="0"/>
              <a:t>) </a:t>
            </a:r>
            <a:r>
              <a:rPr lang="ko-KR" altLang="en-US" sz="1200" u="sng" dirty="0"/>
              <a:t>각 그룹간 간독립성  </a:t>
            </a:r>
            <a:r>
              <a:rPr lang="en-US" altLang="ko-KR" sz="1200" u="sng" dirty="0"/>
              <a:t>2) </a:t>
            </a:r>
            <a:r>
              <a:rPr lang="ko-KR" altLang="en-US" sz="1200" u="sng" dirty="0"/>
              <a:t>각 그룹 정규분포 </a:t>
            </a:r>
            <a:r>
              <a:rPr lang="en-US" altLang="ko-KR" sz="1200" u="sng" dirty="0"/>
              <a:t>3) </a:t>
            </a:r>
            <a:r>
              <a:rPr lang="ko-KR" altLang="en-US" sz="1200" u="sng" dirty="0"/>
              <a:t>그룹별 등분산성</a:t>
            </a:r>
          </a:p>
        </p:txBody>
      </p:sp>
      <p:sp>
        <p:nvSpPr>
          <p:cNvPr id="17" name="직사각형 16">
            <a:extLst>
              <a:ext uri="{FF2B5EF4-FFF2-40B4-BE49-F238E27FC236}">
                <a16:creationId xmlns:a16="http://schemas.microsoft.com/office/drawing/2014/main" id="{6F730A75-A4B7-4117-8B76-C32DC7C913B6}"/>
              </a:ext>
            </a:extLst>
          </p:cNvPr>
          <p:cNvSpPr/>
          <p:nvPr/>
        </p:nvSpPr>
        <p:spPr>
          <a:xfrm>
            <a:off x="594655" y="2798104"/>
            <a:ext cx="1364476" cy="349455"/>
          </a:xfrm>
          <a:prstGeom prst="rect">
            <a:avLst/>
          </a:prstGeom>
          <a:ln>
            <a:solidFill>
              <a:schemeClr val="accent1"/>
            </a:solidFill>
          </a:ln>
        </p:spPr>
        <p:txBody>
          <a:bodyPr wrap="none">
            <a:spAutoFit/>
          </a:bodyPr>
          <a:lstStyle/>
          <a:p>
            <a:pPr marL="190500" algn="just" fontAlgn="base">
              <a:lnSpc>
                <a:spcPct val="160000"/>
              </a:lnSpc>
            </a:pPr>
            <a:r>
              <a:rPr lang="en-US" altLang="ko-KR" sz="1200" kern="0" dirty="0">
                <a:solidFill>
                  <a:srgbClr val="000000"/>
                </a:solidFill>
                <a:ea typeface="맑은 고딕" panose="020B0503020000020004" pitchFamily="50" charset="-127"/>
              </a:rPr>
              <a:t>(5) </a:t>
            </a:r>
            <a:r>
              <a:rPr lang="ko-KR" altLang="en-US" sz="1200" kern="0" dirty="0" err="1">
                <a:solidFill>
                  <a:srgbClr val="000000"/>
                </a:solidFill>
                <a:ea typeface="맑은 고딕" panose="020B0503020000020004" pitchFamily="50" charset="-127"/>
              </a:rPr>
              <a:t>검정통계량</a:t>
            </a:r>
            <a:endParaRPr lang="ko-KR" altLang="en-US" sz="1200" kern="0" dirty="0">
              <a:solidFill>
                <a:srgbClr val="000000"/>
              </a:solidFill>
            </a:endParaRPr>
          </a:p>
        </p:txBody>
      </p:sp>
      <p:sp>
        <p:nvSpPr>
          <p:cNvPr id="19" name="TextBox 18">
            <a:extLst>
              <a:ext uri="{FF2B5EF4-FFF2-40B4-BE49-F238E27FC236}">
                <a16:creationId xmlns:a16="http://schemas.microsoft.com/office/drawing/2014/main" id="{2AD43598-66B1-4136-8A76-9BBBFDD5A1D9}"/>
              </a:ext>
            </a:extLst>
          </p:cNvPr>
          <p:cNvSpPr txBox="1"/>
          <p:nvPr/>
        </p:nvSpPr>
        <p:spPr>
          <a:xfrm>
            <a:off x="596564" y="4547012"/>
            <a:ext cx="7950871" cy="1076449"/>
          </a:xfrm>
          <a:prstGeom prst="rect">
            <a:avLst/>
          </a:prstGeom>
          <a:noFill/>
          <a:ln>
            <a:solidFill>
              <a:schemeClr val="accent1"/>
            </a:solidFill>
          </a:ln>
        </p:spPr>
        <p:txBody>
          <a:bodyPr wrap="square" rtlCol="0">
            <a:spAutoFit/>
          </a:bodyPr>
          <a:lstStyle/>
          <a:p>
            <a:pPr marL="171450" indent="-171450">
              <a:lnSpc>
                <a:spcPct val="150000"/>
              </a:lnSpc>
              <a:buFont typeface="Wingdings" panose="05000000000000000000" pitchFamily="2" charset="2"/>
              <a:buChar char="§"/>
            </a:pPr>
            <a:r>
              <a:rPr lang="en-US" altLang="ko-KR" sz="1100" b="1" dirty="0">
                <a:highlight>
                  <a:srgbClr val="00FFFF"/>
                </a:highlight>
                <a:latin typeface="+mj-ea"/>
              </a:rPr>
              <a:t>t</a:t>
            </a:r>
            <a:r>
              <a:rPr lang="ko-KR" altLang="en-US" sz="1100" b="1" dirty="0">
                <a:highlight>
                  <a:srgbClr val="00FFFF"/>
                </a:highlight>
                <a:latin typeface="+mj-ea"/>
              </a:rPr>
              <a:t>검정</a:t>
            </a:r>
            <a:r>
              <a:rPr lang="ko-KR" altLang="en-US" sz="1100" dirty="0">
                <a:highlight>
                  <a:srgbClr val="00FFFF"/>
                </a:highlight>
                <a:latin typeface="+mj-ea"/>
              </a:rPr>
              <a:t>에서 </a:t>
            </a:r>
            <a:r>
              <a:rPr lang="en-US" altLang="ko-KR" sz="1100" b="1" dirty="0">
                <a:highlight>
                  <a:srgbClr val="00FFFF"/>
                </a:highlight>
                <a:latin typeface="+mj-ea"/>
              </a:rPr>
              <a:t>R square </a:t>
            </a:r>
            <a:r>
              <a:rPr lang="ko-KR" altLang="en-US" sz="1100" b="1" dirty="0">
                <a:highlight>
                  <a:srgbClr val="00FFFF"/>
                </a:highlight>
                <a:latin typeface="+mj-ea"/>
              </a:rPr>
              <a:t>값</a:t>
            </a:r>
            <a:r>
              <a:rPr lang="ko-KR" altLang="en-US" sz="1100" dirty="0">
                <a:highlight>
                  <a:srgbClr val="00FFFF"/>
                </a:highlight>
                <a:latin typeface="+mj-ea"/>
              </a:rPr>
              <a:t>이 </a:t>
            </a:r>
            <a:r>
              <a:rPr lang="ko-KR" altLang="en-US" sz="1100" dirty="0">
                <a:latin typeface="+mj-ea"/>
              </a:rPr>
              <a:t>사용되는 것과 같은 의미</a:t>
            </a:r>
            <a:r>
              <a:rPr lang="en-US" altLang="ko-KR" sz="1100" dirty="0">
                <a:latin typeface="+mj-ea"/>
              </a:rPr>
              <a:t>(</a:t>
            </a:r>
            <a:r>
              <a:rPr lang="ko-KR" altLang="en-US" sz="1100" dirty="0">
                <a:latin typeface="+mj-ea"/>
              </a:rPr>
              <a:t>모형의 설명력</a:t>
            </a:r>
            <a:r>
              <a:rPr lang="en-US" altLang="ko-KR" sz="1100" dirty="0">
                <a:latin typeface="+mj-ea"/>
              </a:rPr>
              <a:t>, </a:t>
            </a:r>
            <a:r>
              <a:rPr lang="ko-KR" altLang="en-US" sz="1100" dirty="0">
                <a:latin typeface="+mj-ea"/>
              </a:rPr>
              <a:t>결정계수</a:t>
            </a:r>
            <a:r>
              <a:rPr lang="en-US" altLang="ko-KR" sz="1100" dirty="0">
                <a:latin typeface="+mj-ea"/>
              </a:rPr>
              <a:t>)</a:t>
            </a:r>
          </a:p>
          <a:p>
            <a:pPr marL="171450" indent="-171450">
              <a:lnSpc>
                <a:spcPct val="150000"/>
              </a:lnSpc>
              <a:buFont typeface="Wingdings" panose="05000000000000000000" pitchFamily="2" charset="2"/>
              <a:buChar char="§"/>
            </a:pPr>
            <a:r>
              <a:rPr lang="en-US" altLang="ko-KR" sz="1100" b="1" dirty="0">
                <a:latin typeface="+mj-ea"/>
              </a:rPr>
              <a:t>ANOVA </a:t>
            </a:r>
            <a:r>
              <a:rPr lang="ko-KR" altLang="en-US" sz="1100" b="1" dirty="0">
                <a:latin typeface="+mj-ea"/>
              </a:rPr>
              <a:t>분산분석</a:t>
            </a:r>
            <a:r>
              <a:rPr lang="ko-KR" altLang="en-US" sz="1100" dirty="0">
                <a:latin typeface="+mj-ea"/>
              </a:rPr>
              <a:t>에서는 </a:t>
            </a:r>
            <a:r>
              <a:rPr lang="en-US" altLang="ko-KR" sz="1100" b="1" dirty="0">
                <a:latin typeface="+mj-ea"/>
              </a:rPr>
              <a:t>η square</a:t>
            </a:r>
            <a:r>
              <a:rPr lang="ko-KR" altLang="en-US" sz="1100" b="1" dirty="0">
                <a:latin typeface="+mj-ea"/>
              </a:rPr>
              <a:t> 값</a:t>
            </a:r>
            <a:r>
              <a:rPr lang="ko-KR" altLang="en-US" sz="1100" dirty="0">
                <a:latin typeface="+mj-ea"/>
              </a:rPr>
              <a:t> 사용</a:t>
            </a:r>
            <a:r>
              <a:rPr lang="en-US" altLang="ko-KR" sz="1100" dirty="0">
                <a:solidFill>
                  <a:srgbClr val="424446"/>
                </a:solidFill>
                <a:latin typeface="+mj-ea"/>
                <a:sym typeface="Wingdings" panose="05000000000000000000" pitchFamily="2" charset="2"/>
              </a:rPr>
              <a:t> (0</a:t>
            </a:r>
            <a:r>
              <a:rPr lang="ko-KR" altLang="en-US" sz="1100" dirty="0">
                <a:solidFill>
                  <a:srgbClr val="424446"/>
                </a:solidFill>
                <a:latin typeface="+mj-ea"/>
                <a:sym typeface="Wingdings" panose="05000000000000000000" pitchFamily="2" charset="2"/>
              </a:rPr>
              <a:t>과 </a:t>
            </a:r>
            <a:r>
              <a:rPr lang="en-US" altLang="ko-KR" sz="1100" dirty="0">
                <a:solidFill>
                  <a:srgbClr val="424446"/>
                </a:solidFill>
                <a:latin typeface="+mj-ea"/>
                <a:sym typeface="Wingdings" panose="05000000000000000000" pitchFamily="2" charset="2"/>
              </a:rPr>
              <a:t>1</a:t>
            </a:r>
            <a:r>
              <a:rPr lang="ko-KR" altLang="en-US" sz="1100" dirty="0">
                <a:solidFill>
                  <a:srgbClr val="424446"/>
                </a:solidFill>
                <a:latin typeface="+mj-ea"/>
                <a:sym typeface="Wingdings" panose="05000000000000000000" pitchFamily="2" charset="2"/>
              </a:rPr>
              <a:t>사이 값을 갖는다</a:t>
            </a:r>
            <a:r>
              <a:rPr lang="en-US" altLang="ko-KR" sz="1100" dirty="0">
                <a:solidFill>
                  <a:srgbClr val="424446"/>
                </a:solidFill>
                <a:latin typeface="+mj-ea"/>
                <a:sym typeface="Wingdings" panose="05000000000000000000" pitchFamily="2" charset="2"/>
              </a:rPr>
              <a:t>)</a:t>
            </a:r>
            <a:r>
              <a:rPr lang="ko-KR" altLang="en-US" sz="1100" dirty="0"/>
              <a:t>   </a:t>
            </a:r>
            <a:r>
              <a:rPr lang="en-US" altLang="ko-KR" sz="1100" dirty="0">
                <a:sym typeface="Wingdings" panose="05000000000000000000" pitchFamily="2" charset="2"/>
              </a:rPr>
              <a:t> size</a:t>
            </a:r>
            <a:r>
              <a:rPr lang="ko-KR" altLang="en-US" sz="1100" dirty="0">
                <a:sym typeface="Wingdings" panose="05000000000000000000" pitchFamily="2" charset="2"/>
              </a:rPr>
              <a:t>  </a:t>
            </a:r>
            <a:r>
              <a:rPr lang="en-US" altLang="ko-KR" sz="1100" dirty="0">
                <a:sym typeface="Wingdings" panose="05000000000000000000" pitchFamily="2" charset="2"/>
              </a:rPr>
              <a:t>effect</a:t>
            </a:r>
            <a:endParaRPr lang="en-US" altLang="ko-KR" sz="1100" dirty="0"/>
          </a:p>
          <a:p>
            <a:pPr marL="171450" indent="-171450">
              <a:lnSpc>
                <a:spcPct val="150000"/>
              </a:lnSpc>
              <a:buFont typeface="Wingdings" panose="05000000000000000000" pitchFamily="2" charset="2"/>
              <a:buChar char="§"/>
            </a:pPr>
            <a:r>
              <a:rPr lang="en-US" altLang="ko-KR" sz="1100" dirty="0">
                <a:sym typeface="Wingdings" panose="05000000000000000000" pitchFamily="2" charset="2"/>
              </a:rPr>
              <a:t> </a:t>
            </a:r>
            <a:r>
              <a:rPr lang="ko-KR" altLang="en-US" sz="1100" dirty="0" err="1">
                <a:sym typeface="Wingdings" panose="05000000000000000000" pitchFamily="2" charset="2"/>
              </a:rPr>
              <a:t>에타</a:t>
            </a:r>
            <a:r>
              <a:rPr lang="en-US" altLang="ko-KR" sz="1100" dirty="0">
                <a:sym typeface="Wingdings" panose="05000000000000000000" pitchFamily="2" charset="2"/>
              </a:rPr>
              <a:t> </a:t>
            </a:r>
            <a:r>
              <a:rPr lang="ko-KR" altLang="en-US" sz="1100" dirty="0" err="1">
                <a:sym typeface="Wingdings" panose="05000000000000000000" pitchFamily="2" charset="2"/>
              </a:rPr>
              <a:t>제곱</a:t>
            </a:r>
            <a:r>
              <a:rPr lang="ko-KR" altLang="en-US" sz="1100" dirty="0" err="1"/>
              <a:t>값이</a:t>
            </a:r>
            <a:r>
              <a:rPr lang="ko-KR" altLang="en-US" sz="1100" dirty="0"/>
              <a:t> 클 수록</a:t>
            </a:r>
            <a:r>
              <a:rPr lang="en-US" altLang="ko-KR" sz="1100" dirty="0"/>
              <a:t>, </a:t>
            </a:r>
            <a:r>
              <a:rPr lang="ko-KR" altLang="en-US" sz="1100" dirty="0"/>
              <a:t>그룹을 나눈 요인이 그룹의 평균을 다르게 만드는 요인으로 얼마나 많이 </a:t>
            </a:r>
            <a:r>
              <a:rPr lang="ko-KR" altLang="en-US" sz="1100" b="1" dirty="0"/>
              <a:t>기여</a:t>
            </a:r>
            <a:r>
              <a:rPr lang="ko-KR" altLang="en-US" sz="1100" dirty="0"/>
              <a:t>했는가를 알려준다</a:t>
            </a:r>
            <a:r>
              <a:rPr lang="en-US" altLang="ko-KR" sz="1100" dirty="0"/>
              <a:t>.</a:t>
            </a:r>
          </a:p>
          <a:p>
            <a:pPr marL="171450" indent="-171450">
              <a:lnSpc>
                <a:spcPct val="150000"/>
              </a:lnSpc>
              <a:buFont typeface="Wingdings" panose="05000000000000000000" pitchFamily="2" charset="2"/>
              <a:buChar char="§"/>
            </a:pPr>
            <a:r>
              <a:rPr lang="en-US" altLang="ko-KR" sz="1100" dirty="0">
                <a:solidFill>
                  <a:srgbClr val="424446"/>
                </a:solidFill>
                <a:latin typeface="+mj-ea"/>
                <a:sym typeface="Wingdings" panose="05000000000000000000" pitchFamily="2" charset="2"/>
              </a:rPr>
              <a:t> </a:t>
            </a:r>
            <a:r>
              <a:rPr lang="ko-KR" altLang="en-US" sz="1100" dirty="0">
                <a:solidFill>
                  <a:srgbClr val="424446"/>
                </a:solidFill>
                <a:latin typeface="+mj-ea"/>
                <a:sym typeface="Wingdings" panose="05000000000000000000" pitchFamily="2" charset="2"/>
              </a:rPr>
              <a:t>모형의</a:t>
            </a:r>
            <a:r>
              <a:rPr lang="en-US" altLang="ko-KR" sz="1100" dirty="0">
                <a:solidFill>
                  <a:srgbClr val="424446"/>
                </a:solidFill>
                <a:latin typeface="+mj-ea"/>
                <a:sym typeface="Wingdings" panose="05000000000000000000" pitchFamily="2" charset="2"/>
              </a:rPr>
              <a:t> </a:t>
            </a:r>
            <a:r>
              <a:rPr lang="ko-KR" altLang="en-US" sz="1100" dirty="0">
                <a:solidFill>
                  <a:srgbClr val="424446"/>
                </a:solidFill>
                <a:latin typeface="+mj-ea"/>
                <a:sym typeface="Wingdings" panose="05000000000000000000" pitchFamily="2" charset="2"/>
              </a:rPr>
              <a:t>설명력</a:t>
            </a:r>
            <a:endParaRPr lang="en-US" altLang="ko-KR" sz="1100" dirty="0">
              <a:solidFill>
                <a:srgbClr val="424446"/>
              </a:solidFill>
              <a:latin typeface="+mj-ea"/>
              <a:sym typeface="Wingdings" panose="05000000000000000000" pitchFamily="2" charset="2"/>
            </a:endParaRPr>
          </a:p>
        </p:txBody>
      </p:sp>
      <p:sp>
        <p:nvSpPr>
          <p:cNvPr id="20" name="직사각형 19">
            <a:extLst>
              <a:ext uri="{FF2B5EF4-FFF2-40B4-BE49-F238E27FC236}">
                <a16:creationId xmlns:a16="http://schemas.microsoft.com/office/drawing/2014/main" id="{46DF99A5-27A4-4FC2-A4F5-ED4A81C6FE9C}"/>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mc:AlternateContent xmlns:mc="http://schemas.openxmlformats.org/markup-compatibility/2006" xmlns:a14="http://schemas.microsoft.com/office/drawing/2010/main">
        <mc:Choice Requires="a14">
          <p:sp>
            <p:nvSpPr>
              <p:cNvPr id="21" name="직사각형 20">
                <a:extLst>
                  <a:ext uri="{FF2B5EF4-FFF2-40B4-BE49-F238E27FC236}">
                    <a16:creationId xmlns:a16="http://schemas.microsoft.com/office/drawing/2014/main" id="{3A9C3C5B-4DF9-43B6-868B-1B993E4C01BC}"/>
                  </a:ext>
                </a:extLst>
              </p:cNvPr>
              <p:cNvSpPr/>
              <p:nvPr/>
            </p:nvSpPr>
            <p:spPr>
              <a:xfrm>
                <a:off x="604890" y="5676833"/>
                <a:ext cx="6674977" cy="711862"/>
              </a:xfrm>
              <a:prstGeom prst="rect">
                <a:avLst/>
              </a:prstGeom>
              <a:ln>
                <a:solidFill>
                  <a:schemeClr val="accent1"/>
                </a:solidFill>
              </a:ln>
            </p:spPr>
            <p:txBody>
              <a:bodyPr wrap="square">
                <a:spAutoFit/>
              </a:bodyPr>
              <a:lstStyle/>
              <a:p>
                <a:r>
                  <a:rPr lang="en-US" altLang="ko-KR" sz="1000" b="1" dirty="0">
                    <a:latin typeface="+mj-ea"/>
                  </a:rPr>
                  <a:t>η square =</a:t>
                </a:r>
                <a14:m>
                  <m:oMath xmlns:m="http://schemas.openxmlformats.org/officeDocument/2006/math">
                    <m:f>
                      <m:fPr>
                        <m:ctrlPr>
                          <a:rPr lang="en-US" altLang="ko-KR" sz="1000" b="1" i="1" smtClean="0">
                            <a:latin typeface="Cambria Math" panose="02040503050406030204" pitchFamily="18" charset="0"/>
                          </a:rPr>
                        </m:ctrlPr>
                      </m:fPr>
                      <m:num>
                        <m:r>
                          <m:rPr>
                            <m:nor/>
                          </m:rPr>
                          <a:rPr lang="ko-KR" altLang="en-US" sz="1000" dirty="0" smtClean="0"/>
                          <m:t>표본 간의 차이에서 발생하는 그룹간변동</m:t>
                        </m:r>
                        <m:r>
                          <m:rPr>
                            <m:nor/>
                          </m:rPr>
                          <a:rPr lang="en-US" altLang="ko-KR" sz="1000" dirty="0" smtClean="0"/>
                          <m:t>(</m:t>
                        </m:r>
                        <m:r>
                          <m:rPr>
                            <m:nor/>
                          </m:rPr>
                          <a:rPr lang="en-US" altLang="ko-KR" sz="1000" dirty="0" smtClean="0"/>
                          <m:t>SSB</m:t>
                        </m:r>
                        <m:r>
                          <m:rPr>
                            <m:nor/>
                          </m:rPr>
                          <a:rPr lang="en-US" altLang="ko-KR" sz="1000" dirty="0" smtClean="0"/>
                          <m:t>)</m:t>
                        </m:r>
                      </m:num>
                      <m:den>
                        <m:r>
                          <m:rPr>
                            <m:nor/>
                          </m:rPr>
                          <a:rPr lang="ko-KR" altLang="en-US" sz="1000" dirty="0"/>
                          <m:t>표본 내에서 변동하는 그룹내변동</m:t>
                        </m:r>
                        <m:r>
                          <m:rPr>
                            <m:nor/>
                          </m:rPr>
                          <a:rPr lang="en-US" altLang="ko-KR" sz="1000" dirty="0"/>
                          <m:t>(</m:t>
                        </m:r>
                        <m:r>
                          <m:rPr>
                            <m:nor/>
                          </m:rPr>
                          <a:rPr lang="en-US" altLang="ko-KR" sz="1000" dirty="0"/>
                          <m:t>SSW</m:t>
                        </m:r>
                        <m:r>
                          <m:rPr>
                            <m:nor/>
                          </m:rPr>
                          <a:rPr lang="en-US" altLang="ko-KR" sz="1000" dirty="0"/>
                          <m:t>)  +</m:t>
                        </m:r>
                        <m:r>
                          <m:rPr>
                            <m:nor/>
                          </m:rPr>
                          <a:rPr lang="ko-KR" altLang="en-US" sz="1000" dirty="0"/>
                          <m:t> 표본 간의 차이에서 발생하는 그룹간변동</m:t>
                        </m:r>
                        <m:r>
                          <m:rPr>
                            <m:nor/>
                          </m:rPr>
                          <a:rPr lang="en-US" altLang="ko-KR" sz="1000" dirty="0"/>
                          <m:t>(</m:t>
                        </m:r>
                        <m:r>
                          <m:rPr>
                            <m:nor/>
                          </m:rPr>
                          <a:rPr lang="en-US" altLang="ko-KR" sz="1000" dirty="0"/>
                          <m:t>SSB</m:t>
                        </m:r>
                        <m:r>
                          <m:rPr>
                            <m:nor/>
                          </m:rPr>
                          <a:rPr lang="en-US" altLang="ko-KR" sz="1000" dirty="0"/>
                          <m:t>)  </m:t>
                        </m:r>
                      </m:den>
                    </m:f>
                  </m:oMath>
                </a14:m>
                <a:r>
                  <a:rPr lang="en-US" altLang="ko-KR" sz="1000" b="1" dirty="0">
                    <a:latin typeface="+mj-ea"/>
                  </a:rPr>
                  <a:t> </a:t>
                </a:r>
              </a:p>
              <a:p>
                <a:r>
                  <a:rPr lang="en-US" altLang="ko-KR" sz="1000" b="1" dirty="0">
                    <a:latin typeface="+mj-ea"/>
                  </a:rPr>
                  <a:t> =  </a:t>
                </a:r>
                <a14:m>
                  <m:oMath xmlns:m="http://schemas.openxmlformats.org/officeDocument/2006/math">
                    <m:f>
                      <m:fPr>
                        <m:ctrlPr>
                          <a:rPr lang="en-US" altLang="ko-KR" sz="1000" b="1" i="1">
                            <a:latin typeface="Cambria Math" panose="02040503050406030204" pitchFamily="18" charset="0"/>
                          </a:rPr>
                        </m:ctrlPr>
                      </m:fPr>
                      <m:num>
                        <m:r>
                          <m:rPr>
                            <m:nor/>
                          </m:rPr>
                          <a:rPr lang="en-US" altLang="ko-KR" sz="1000" kern="0" dirty="0">
                            <a:solidFill>
                              <a:srgbClr val="000000"/>
                            </a:solidFill>
                            <a:latin typeface="맑은 고딕" panose="020B0503020000020004" pitchFamily="50" charset="-127"/>
                          </a:rPr>
                          <m:t>sum</m:t>
                        </m:r>
                        <m:r>
                          <m:rPr>
                            <m:nor/>
                          </m:rPr>
                          <a:rPr lang="en-US" altLang="ko-KR" sz="1000" kern="0" dirty="0">
                            <a:solidFill>
                              <a:srgbClr val="000000"/>
                            </a:solidFill>
                            <a:latin typeface="맑은 고딕" panose="020B0503020000020004" pitchFamily="50" charset="-127"/>
                          </a:rPr>
                          <m:t> </m:t>
                        </m:r>
                        <m:r>
                          <m:rPr>
                            <m:nor/>
                          </m:rPr>
                          <a:rPr lang="en-US" altLang="ko-KR" sz="1000" kern="0" dirty="0">
                            <a:solidFill>
                              <a:srgbClr val="000000"/>
                            </a:solidFill>
                            <a:latin typeface="맑은 고딕" panose="020B0503020000020004" pitchFamily="50" charset="-127"/>
                          </a:rPr>
                          <m:t>of</m:t>
                        </m:r>
                        <m:r>
                          <m:rPr>
                            <m:nor/>
                          </m:rPr>
                          <a:rPr lang="en-US" altLang="ko-KR" sz="1000" kern="0" dirty="0">
                            <a:solidFill>
                              <a:srgbClr val="000000"/>
                            </a:solidFill>
                            <a:latin typeface="맑은 고딕" panose="020B0503020000020004" pitchFamily="50" charset="-127"/>
                          </a:rPr>
                          <m:t> </m:t>
                        </m:r>
                        <m:r>
                          <m:rPr>
                            <m:nor/>
                          </m:rPr>
                          <a:rPr lang="en-US" altLang="ko-KR" sz="1000" kern="0" dirty="0">
                            <a:solidFill>
                              <a:srgbClr val="000000"/>
                            </a:solidFill>
                            <a:latin typeface="맑은 고딕" panose="020B0503020000020004" pitchFamily="50" charset="-127"/>
                          </a:rPr>
                          <m:t>squares</m:t>
                        </m:r>
                        <m:r>
                          <m:rPr>
                            <m:nor/>
                          </m:rPr>
                          <a:rPr lang="en-US" altLang="ko-KR" sz="1000" b="0" i="0" kern="0" dirty="0" smtClean="0">
                            <a:solidFill>
                              <a:srgbClr val="000000"/>
                            </a:solidFill>
                            <a:latin typeface="맑은 고딕" panose="020B0503020000020004" pitchFamily="50" charset="-127"/>
                          </a:rPr>
                          <m:t> . </m:t>
                        </m:r>
                        <m:r>
                          <m:rPr>
                            <m:nor/>
                          </m:rPr>
                          <a:rPr lang="en-US" altLang="ko-KR" sz="1000" dirty="0"/>
                          <m:t>B</m:t>
                        </m:r>
                      </m:num>
                      <m:den>
                        <m:r>
                          <m:rPr>
                            <m:nor/>
                          </m:rPr>
                          <a:rPr lang="en-US" altLang="ko-KR" sz="1000" kern="0" dirty="0">
                            <a:solidFill>
                              <a:srgbClr val="000000"/>
                            </a:solidFill>
                            <a:latin typeface="맑은 고딕" panose="020B0503020000020004" pitchFamily="50" charset="-127"/>
                          </a:rPr>
                          <m:t>sum</m:t>
                        </m:r>
                        <m:r>
                          <m:rPr>
                            <m:nor/>
                          </m:rPr>
                          <a:rPr lang="en-US" altLang="ko-KR" sz="1000" kern="0" dirty="0">
                            <a:solidFill>
                              <a:srgbClr val="000000"/>
                            </a:solidFill>
                            <a:latin typeface="맑은 고딕" panose="020B0503020000020004" pitchFamily="50" charset="-127"/>
                          </a:rPr>
                          <m:t> </m:t>
                        </m:r>
                        <m:r>
                          <m:rPr>
                            <m:nor/>
                          </m:rPr>
                          <a:rPr lang="en-US" altLang="ko-KR" sz="1000" kern="0" dirty="0">
                            <a:solidFill>
                              <a:srgbClr val="000000"/>
                            </a:solidFill>
                            <a:latin typeface="맑은 고딕" panose="020B0503020000020004" pitchFamily="50" charset="-127"/>
                          </a:rPr>
                          <m:t>of</m:t>
                        </m:r>
                        <m:r>
                          <m:rPr>
                            <m:nor/>
                          </m:rPr>
                          <a:rPr lang="en-US" altLang="ko-KR" sz="1000" kern="0" dirty="0">
                            <a:solidFill>
                              <a:srgbClr val="000000"/>
                            </a:solidFill>
                            <a:latin typeface="맑은 고딕" panose="020B0503020000020004" pitchFamily="50" charset="-127"/>
                          </a:rPr>
                          <m:t> </m:t>
                        </m:r>
                        <m:r>
                          <m:rPr>
                            <m:nor/>
                          </m:rPr>
                          <a:rPr lang="en-US" altLang="ko-KR" sz="1000" kern="0" dirty="0">
                            <a:solidFill>
                              <a:srgbClr val="000000"/>
                            </a:solidFill>
                            <a:latin typeface="맑은 고딕" panose="020B0503020000020004" pitchFamily="50" charset="-127"/>
                          </a:rPr>
                          <m:t>squares</m:t>
                        </m:r>
                        <m:r>
                          <m:rPr>
                            <m:nor/>
                          </m:rPr>
                          <a:rPr lang="en-US" altLang="ko-KR" sz="1000" b="0" i="0" kern="0" dirty="0" smtClean="0">
                            <a:solidFill>
                              <a:srgbClr val="000000"/>
                            </a:solidFill>
                            <a:latin typeface="맑은 고딕" panose="020B0503020000020004" pitchFamily="50" charset="-127"/>
                          </a:rPr>
                          <m:t>. </m:t>
                        </m:r>
                        <m:r>
                          <m:rPr>
                            <m:nor/>
                          </m:rPr>
                          <a:rPr lang="en-US" altLang="ko-KR" sz="1000" dirty="0"/>
                          <m:t>W</m:t>
                        </m:r>
                        <m:r>
                          <m:rPr>
                            <m:nor/>
                          </m:rPr>
                          <a:rPr lang="en-US" altLang="ko-KR" sz="1000" dirty="0"/>
                          <m:t>  +</m:t>
                        </m:r>
                        <m:r>
                          <m:rPr>
                            <m:nor/>
                          </m:rPr>
                          <a:rPr lang="en-US" altLang="ko-KR" sz="1000" kern="0" dirty="0">
                            <a:solidFill>
                              <a:srgbClr val="000000"/>
                            </a:solidFill>
                            <a:latin typeface="맑은 고딕" panose="020B0503020000020004" pitchFamily="50" charset="-127"/>
                          </a:rPr>
                          <m:t>sum</m:t>
                        </m:r>
                        <m:r>
                          <m:rPr>
                            <m:nor/>
                          </m:rPr>
                          <a:rPr lang="en-US" altLang="ko-KR" sz="1000" kern="0" dirty="0">
                            <a:solidFill>
                              <a:srgbClr val="000000"/>
                            </a:solidFill>
                            <a:latin typeface="맑은 고딕" panose="020B0503020000020004" pitchFamily="50" charset="-127"/>
                          </a:rPr>
                          <m:t> </m:t>
                        </m:r>
                        <m:r>
                          <m:rPr>
                            <m:nor/>
                          </m:rPr>
                          <a:rPr lang="en-US" altLang="ko-KR" sz="1000" kern="0" dirty="0">
                            <a:solidFill>
                              <a:srgbClr val="000000"/>
                            </a:solidFill>
                            <a:latin typeface="맑은 고딕" panose="020B0503020000020004" pitchFamily="50" charset="-127"/>
                          </a:rPr>
                          <m:t>of</m:t>
                        </m:r>
                        <m:r>
                          <m:rPr>
                            <m:nor/>
                          </m:rPr>
                          <a:rPr lang="en-US" altLang="ko-KR" sz="1000" kern="0" dirty="0">
                            <a:solidFill>
                              <a:srgbClr val="000000"/>
                            </a:solidFill>
                            <a:latin typeface="맑은 고딕" panose="020B0503020000020004" pitchFamily="50" charset="-127"/>
                          </a:rPr>
                          <m:t> </m:t>
                        </m:r>
                        <m:r>
                          <m:rPr>
                            <m:nor/>
                          </m:rPr>
                          <a:rPr lang="en-US" altLang="ko-KR" sz="1000" kern="0" dirty="0">
                            <a:solidFill>
                              <a:srgbClr val="000000"/>
                            </a:solidFill>
                            <a:latin typeface="맑은 고딕" panose="020B0503020000020004" pitchFamily="50" charset="-127"/>
                          </a:rPr>
                          <m:t>squares</m:t>
                        </m:r>
                        <m:r>
                          <m:rPr>
                            <m:nor/>
                          </m:rPr>
                          <a:rPr lang="en-US" altLang="ko-KR" sz="1000" b="0" i="0" kern="0" dirty="0" smtClean="0">
                            <a:solidFill>
                              <a:srgbClr val="000000"/>
                            </a:solidFill>
                            <a:latin typeface="맑은 고딕" panose="020B0503020000020004" pitchFamily="50" charset="-127"/>
                          </a:rPr>
                          <m:t> . </m:t>
                        </m:r>
                        <m:r>
                          <m:rPr>
                            <m:nor/>
                          </m:rPr>
                          <a:rPr lang="en-US" altLang="ko-KR" sz="1000" b="0" i="0" kern="0" dirty="0" smtClean="0">
                            <a:solidFill>
                              <a:srgbClr val="000000"/>
                            </a:solidFill>
                            <a:latin typeface="맑은 고딕" panose="020B0503020000020004" pitchFamily="50" charset="-127"/>
                          </a:rPr>
                          <m:t>B</m:t>
                        </m:r>
                        <m:r>
                          <m:rPr>
                            <m:nor/>
                          </m:rPr>
                          <a:rPr lang="en-US" altLang="ko-KR" sz="1000" dirty="0"/>
                          <m:t>  </m:t>
                        </m:r>
                      </m:den>
                    </m:f>
                  </m:oMath>
                </a14:m>
                <a:endParaRPr lang="ko-KR" altLang="en-US" sz="1000" dirty="0"/>
              </a:p>
            </p:txBody>
          </p:sp>
        </mc:Choice>
        <mc:Fallback xmlns="">
          <p:sp>
            <p:nvSpPr>
              <p:cNvPr id="21" name="직사각형 20">
                <a:extLst>
                  <a:ext uri="{FF2B5EF4-FFF2-40B4-BE49-F238E27FC236}">
                    <a16:creationId xmlns:a16="http://schemas.microsoft.com/office/drawing/2014/main" id="{3A9C3C5B-4DF9-43B6-868B-1B993E4C01BC}"/>
                  </a:ext>
                </a:extLst>
              </p:cNvPr>
              <p:cNvSpPr>
                <a:spLocks noRot="1" noChangeAspect="1" noMove="1" noResize="1" noEditPoints="1" noAdjustHandles="1" noChangeArrowheads="1" noChangeShapeType="1" noTextEdit="1"/>
              </p:cNvSpPr>
              <p:nvPr/>
            </p:nvSpPr>
            <p:spPr>
              <a:xfrm>
                <a:off x="604890" y="5676833"/>
                <a:ext cx="6674977" cy="711862"/>
              </a:xfrm>
              <a:prstGeom prst="rect">
                <a:avLst/>
              </a:prstGeom>
              <a:blipFill>
                <a:blip r:embed="rId3"/>
                <a:stretch>
                  <a:fillRect/>
                </a:stretch>
              </a:blipFill>
              <a:ln>
                <a:solidFill>
                  <a:schemeClr val="accent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8DF0C1B5-91E5-4750-8EE2-F68FABAF1760}"/>
                  </a:ext>
                </a:extLst>
              </p:cNvPr>
              <p:cNvSpPr/>
              <p:nvPr/>
            </p:nvSpPr>
            <p:spPr>
              <a:xfrm>
                <a:off x="2339752" y="2808255"/>
                <a:ext cx="3190633" cy="452496"/>
              </a:xfrm>
              <a:prstGeom prst="rect">
                <a:avLst/>
              </a:prstGeom>
              <a:solidFill>
                <a:schemeClr val="accent5">
                  <a:lumMod val="20000"/>
                  <a:lumOff val="80000"/>
                </a:schemeClr>
              </a:solidFill>
              <a:ln w="19050">
                <a:solidFill>
                  <a:schemeClr val="accent1">
                    <a:lumMod val="60000"/>
                    <a:lumOff val="40000"/>
                  </a:schemeClr>
                </a:solidFill>
              </a:ln>
            </p:spPr>
            <p:txBody>
              <a:bodyPr wrap="square">
                <a:spAutoFit/>
              </a:bodyPr>
              <a:lstStyle/>
              <a:p>
                <a:r>
                  <a:rPr lang="ko-KR" altLang="en-US" dirty="0">
                    <a:solidFill>
                      <a:srgbClr val="202122"/>
                    </a:solidFill>
                    <a:latin typeface="Arial" panose="020B0604020202020204" pitchFamily="34" charset="0"/>
                  </a:rPr>
                  <a:t> </a:t>
                </a:r>
                <a:r>
                  <a:rPr lang="en-US" altLang="ko-KR" sz="1200" dirty="0">
                    <a:solidFill>
                      <a:srgbClr val="202122"/>
                    </a:solidFill>
                    <a:latin typeface="Arial" panose="020B0604020202020204" pitchFamily="34" charset="0"/>
                  </a:rPr>
                  <a:t>F-value  = </a:t>
                </a:r>
                <a14:m>
                  <m:oMath xmlns:m="http://schemas.openxmlformats.org/officeDocument/2006/math">
                    <m:f>
                      <m:fPr>
                        <m:ctrlPr>
                          <a:rPr lang="en-US" altLang="ko-KR" sz="1200" i="1" smtClean="0">
                            <a:solidFill>
                              <a:srgbClr val="202122"/>
                            </a:solidFill>
                            <a:latin typeface="Cambria Math" panose="02040503050406030204" pitchFamily="18" charset="0"/>
                          </a:rPr>
                        </m:ctrlPr>
                      </m:fPr>
                      <m:num>
                        <m:r>
                          <a:rPr lang="ko-KR" altLang="en-US" sz="1200" i="1">
                            <a:solidFill>
                              <a:srgbClr val="202122"/>
                            </a:solidFill>
                            <a:latin typeface="Cambria Math" panose="02040503050406030204" pitchFamily="18" charset="0"/>
                          </a:rPr>
                          <m:t>그</m:t>
                        </m:r>
                        <m:r>
                          <a:rPr lang="ko-KR" altLang="en-US" sz="1200" i="1" smtClean="0">
                            <a:solidFill>
                              <a:srgbClr val="202122"/>
                            </a:solidFill>
                            <a:latin typeface="Cambria Math" panose="02040503050406030204" pitchFamily="18" charset="0"/>
                          </a:rPr>
                          <m:t>룹간</m:t>
                        </m:r>
                        <m:r>
                          <a:rPr lang="en-US" altLang="ko-KR" sz="1200" b="0" i="1" smtClean="0">
                            <a:solidFill>
                              <a:srgbClr val="202122"/>
                            </a:solidFill>
                            <a:latin typeface="Cambria Math" panose="02040503050406030204" pitchFamily="18" charset="0"/>
                          </a:rPr>
                          <m:t>  </m:t>
                        </m:r>
                        <m:r>
                          <a:rPr lang="ko-KR" altLang="en-US" sz="1200" i="1">
                            <a:solidFill>
                              <a:srgbClr val="202122"/>
                            </a:solidFill>
                            <a:latin typeface="Cambria Math" panose="02040503050406030204" pitchFamily="18" charset="0"/>
                          </a:rPr>
                          <m:t>변</m:t>
                        </m:r>
                        <m:r>
                          <a:rPr lang="ko-KR" altLang="en-US" sz="1200" i="1" smtClean="0">
                            <a:solidFill>
                              <a:srgbClr val="202122"/>
                            </a:solidFill>
                            <a:latin typeface="Cambria Math" panose="02040503050406030204" pitchFamily="18" charset="0"/>
                          </a:rPr>
                          <m:t>동</m:t>
                        </m:r>
                      </m:num>
                      <m:den>
                        <m:r>
                          <a:rPr lang="ko-KR" altLang="en-US" sz="1200" i="1">
                            <a:solidFill>
                              <a:srgbClr val="202122"/>
                            </a:solidFill>
                            <a:latin typeface="Cambria Math" panose="02040503050406030204" pitchFamily="18" charset="0"/>
                          </a:rPr>
                          <m:t>그</m:t>
                        </m:r>
                        <m:r>
                          <a:rPr lang="ko-KR" altLang="en-US" sz="1200" i="1" smtClean="0">
                            <a:solidFill>
                              <a:srgbClr val="202122"/>
                            </a:solidFill>
                            <a:latin typeface="Cambria Math" panose="02040503050406030204" pitchFamily="18" charset="0"/>
                          </a:rPr>
                          <m:t>룹내</m:t>
                        </m:r>
                        <m:r>
                          <a:rPr lang="en-US" altLang="ko-KR" sz="1200" b="0" i="1" smtClean="0">
                            <a:solidFill>
                              <a:srgbClr val="202122"/>
                            </a:solidFill>
                            <a:latin typeface="Cambria Math" panose="02040503050406030204" pitchFamily="18" charset="0"/>
                          </a:rPr>
                          <m:t>  </m:t>
                        </m:r>
                        <m:r>
                          <a:rPr lang="ko-KR" altLang="en-US" sz="1200" i="1">
                            <a:solidFill>
                              <a:srgbClr val="202122"/>
                            </a:solidFill>
                            <a:latin typeface="Cambria Math" panose="02040503050406030204" pitchFamily="18" charset="0"/>
                          </a:rPr>
                          <m:t>변</m:t>
                        </m:r>
                        <m:r>
                          <a:rPr lang="ko-KR" altLang="en-US" sz="1200" i="1" smtClean="0">
                            <a:solidFill>
                              <a:srgbClr val="202122"/>
                            </a:solidFill>
                            <a:latin typeface="Cambria Math" panose="02040503050406030204" pitchFamily="18" charset="0"/>
                          </a:rPr>
                          <m:t>동</m:t>
                        </m:r>
                        <m:r>
                          <a:rPr lang="en-US" altLang="ko-KR" sz="1200" b="0" i="1" smtClean="0">
                            <a:solidFill>
                              <a:srgbClr val="202122"/>
                            </a:solidFill>
                            <a:latin typeface="Cambria Math" panose="02040503050406030204" pitchFamily="18" charset="0"/>
                          </a:rPr>
                          <m:t> </m:t>
                        </m:r>
                      </m:den>
                    </m:f>
                  </m:oMath>
                </a14:m>
                <a:r>
                  <a:rPr lang="ko-KR" altLang="en-US" sz="1200" dirty="0"/>
                  <a:t> </a:t>
                </a:r>
                <a:r>
                  <a:rPr lang="en-US" altLang="ko-KR" sz="1200" dirty="0"/>
                  <a:t>=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𝐵𝑒𝑡𝑤𝑒𝑒𝑛</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𝑣𝑎𝑟𝑖𝑎𝑛𝑐𝑒</m:t>
                        </m:r>
                      </m:num>
                      <m:den>
                        <m:r>
                          <a:rPr lang="en-US" altLang="ko-KR" sz="1200" i="1">
                            <a:latin typeface="Cambria Math" panose="02040503050406030204" pitchFamily="18" charset="0"/>
                          </a:rPr>
                          <m:t>𝑊𝑖𝑡h𝑖𝑛</m:t>
                        </m:r>
                        <m:r>
                          <a:rPr lang="en-US" altLang="ko-KR" sz="1200" b="0" i="1" smtClean="0">
                            <a:latin typeface="Cambria Math" panose="02040503050406030204" pitchFamily="18" charset="0"/>
                          </a:rPr>
                          <m:t>  </m:t>
                        </m:r>
                        <m:r>
                          <a:rPr lang="en-US" altLang="ko-KR" sz="1200" i="1">
                            <a:latin typeface="Cambria Math" panose="02040503050406030204" pitchFamily="18" charset="0"/>
                          </a:rPr>
                          <m:t>𝑣𝑎𝑟𝑖𝑎𝑛𝑐𝑒</m:t>
                        </m:r>
                      </m:den>
                    </m:f>
                  </m:oMath>
                </a14:m>
                <a:endParaRPr lang="ko-KR" altLang="en-US" sz="1200" dirty="0"/>
              </a:p>
            </p:txBody>
          </p:sp>
        </mc:Choice>
        <mc:Fallback xmlns="">
          <p:sp>
            <p:nvSpPr>
              <p:cNvPr id="22" name="직사각형 21">
                <a:extLst>
                  <a:ext uri="{FF2B5EF4-FFF2-40B4-BE49-F238E27FC236}">
                    <a16:creationId xmlns:a16="http://schemas.microsoft.com/office/drawing/2014/main" id="{8DF0C1B5-91E5-4750-8EE2-F68FABAF1760}"/>
                  </a:ext>
                </a:extLst>
              </p:cNvPr>
              <p:cNvSpPr>
                <a:spLocks noRot="1" noChangeAspect="1" noMove="1" noResize="1" noEditPoints="1" noAdjustHandles="1" noChangeArrowheads="1" noChangeShapeType="1" noTextEdit="1"/>
              </p:cNvSpPr>
              <p:nvPr/>
            </p:nvSpPr>
            <p:spPr>
              <a:xfrm>
                <a:off x="2339752" y="2808255"/>
                <a:ext cx="3190633" cy="452496"/>
              </a:xfrm>
              <a:prstGeom prst="rect">
                <a:avLst/>
              </a:prstGeom>
              <a:blipFill>
                <a:blip r:embed="rId4"/>
                <a:stretch>
                  <a:fillRect b="-2597"/>
                </a:stretch>
              </a:blipFill>
              <a:ln w="19050">
                <a:solidFill>
                  <a:schemeClr val="accent1">
                    <a:lumMod val="60000"/>
                    <a:lumOff val="40000"/>
                  </a:schemeClr>
                </a:solidFill>
              </a:ln>
            </p:spPr>
            <p:txBody>
              <a:bodyPr/>
              <a:lstStyle/>
              <a:p>
                <a:r>
                  <a:rPr lang="ko-KR" altLang="en-US">
                    <a:noFill/>
                  </a:rPr>
                  <a:t> </a:t>
                </a:r>
              </a:p>
            </p:txBody>
          </p:sp>
        </mc:Fallback>
      </mc:AlternateContent>
      <p:sp>
        <p:nvSpPr>
          <p:cNvPr id="18" name="TextBox 17">
            <a:extLst>
              <a:ext uri="{FF2B5EF4-FFF2-40B4-BE49-F238E27FC236}">
                <a16:creationId xmlns:a16="http://schemas.microsoft.com/office/drawing/2014/main" id="{D14033CA-4429-44FB-9D1C-8584103B2EEA}"/>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17566346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9" name="바닥글 개체 틀 8">
            <a:extLst>
              <a:ext uri="{FF2B5EF4-FFF2-40B4-BE49-F238E27FC236}">
                <a16:creationId xmlns:a16="http://schemas.microsoft.com/office/drawing/2014/main" id="{BC60924F-8934-4F78-9D18-5319085443A0}"/>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1C8CE04C-CC88-47C8-8F8F-6D1C30567A9D}"/>
              </a:ext>
            </a:extLst>
          </p:cNvPr>
          <p:cNvSpPr>
            <a:spLocks noGrp="1"/>
          </p:cNvSpPr>
          <p:nvPr>
            <p:ph type="sldNum" sz="quarter" idx="12"/>
          </p:nvPr>
        </p:nvSpPr>
        <p:spPr/>
        <p:txBody>
          <a:bodyPr/>
          <a:lstStyle/>
          <a:p>
            <a:fld id="{DE77BB65-F969-4654-BF30-45C70C1BE112}" type="slidenum">
              <a:rPr lang="ko-KR" altLang="en-US" smtClean="0"/>
              <a:pPr/>
              <a:t>159</a:t>
            </a:fld>
            <a:endParaRPr lang="ko-KR" altLang="en-US"/>
          </a:p>
        </p:txBody>
      </p:sp>
      <p:sp>
        <p:nvSpPr>
          <p:cNvPr id="12" name="직사각형 11">
            <a:extLst>
              <a:ext uri="{FF2B5EF4-FFF2-40B4-BE49-F238E27FC236}">
                <a16:creationId xmlns:a16="http://schemas.microsoft.com/office/drawing/2014/main" id="{321C2D6D-CC26-47E3-A151-73A4FFE1ECEC}"/>
              </a:ext>
            </a:extLst>
          </p:cNvPr>
          <p:cNvSpPr/>
          <p:nvPr/>
        </p:nvSpPr>
        <p:spPr>
          <a:xfrm>
            <a:off x="531755" y="981421"/>
            <a:ext cx="2330061" cy="276999"/>
          </a:xfrm>
          <a:prstGeom prst="rect">
            <a:avLst/>
          </a:prstGeom>
          <a:solidFill>
            <a:schemeClr val="accent1">
              <a:lumMod val="20000"/>
              <a:lumOff val="80000"/>
            </a:schemeClr>
          </a:solidFill>
          <a:ln>
            <a:solidFill>
              <a:schemeClr val="accent5">
                <a:lumMod val="75000"/>
              </a:schemeClr>
            </a:solidFill>
          </a:ln>
        </p:spPr>
        <p:txBody>
          <a:bodyPr wrap="none">
            <a:spAutoFit/>
          </a:bodyPr>
          <a:lstStyle/>
          <a:p>
            <a:r>
              <a:rPr lang="ko-KR" altLang="en-US" sz="1200" b="1" dirty="0"/>
              <a:t>일원분산분석</a:t>
            </a:r>
            <a:r>
              <a:rPr lang="en-US" altLang="ko-KR" sz="1200" b="1" dirty="0"/>
              <a:t>(one-way ANOVA)</a:t>
            </a:r>
            <a:endParaRPr lang="ko-KR" altLang="en-US" sz="1200" b="1" dirty="0"/>
          </a:p>
        </p:txBody>
      </p:sp>
      <p:sp>
        <p:nvSpPr>
          <p:cNvPr id="2" name="직사각형 1">
            <a:extLst>
              <a:ext uri="{FF2B5EF4-FFF2-40B4-BE49-F238E27FC236}">
                <a16:creationId xmlns:a16="http://schemas.microsoft.com/office/drawing/2014/main" id="{F8257D33-E1AA-4FD7-AD1D-966579759E40}"/>
              </a:ext>
            </a:extLst>
          </p:cNvPr>
          <p:cNvSpPr/>
          <p:nvPr/>
        </p:nvSpPr>
        <p:spPr>
          <a:xfrm>
            <a:off x="450038" y="1355442"/>
            <a:ext cx="2557110" cy="349455"/>
          </a:xfrm>
          <a:prstGeom prst="rect">
            <a:avLst/>
          </a:prstGeom>
        </p:spPr>
        <p:txBody>
          <a:bodyPr wrap="none">
            <a:spAutoFit/>
          </a:bodyPr>
          <a:lstStyle/>
          <a:p>
            <a:pPr marL="190500" algn="just" fontAlgn="base">
              <a:lnSpc>
                <a:spcPct val="160000"/>
              </a:lnSpc>
            </a:pPr>
            <a:r>
              <a:rPr lang="en-US" altLang="ko-KR" sz="1200" kern="0" dirty="0">
                <a:solidFill>
                  <a:srgbClr val="000000"/>
                </a:solidFill>
                <a:highlight>
                  <a:srgbClr val="FFFF00"/>
                </a:highlight>
                <a:ea typeface="맑은 고딕" panose="020B0503020000020004" pitchFamily="50" charset="-127"/>
              </a:rPr>
              <a:t>(6) </a:t>
            </a:r>
            <a:r>
              <a:rPr lang="ko-KR" altLang="en-US" sz="1200" kern="0" dirty="0">
                <a:solidFill>
                  <a:srgbClr val="000000"/>
                </a:solidFill>
                <a:highlight>
                  <a:srgbClr val="FFFF00"/>
                </a:highlight>
                <a:ea typeface="맑은 고딕" panose="020B0503020000020004" pitchFamily="50" charset="-127"/>
              </a:rPr>
              <a:t>분산분석표에 따른 결과 해석</a:t>
            </a:r>
            <a:endParaRPr lang="ko-KR" altLang="en-US" sz="1200" kern="0" dirty="0">
              <a:solidFill>
                <a:srgbClr val="000000"/>
              </a:solidFill>
              <a:highlight>
                <a:srgbClr val="FFFF00"/>
              </a:highlight>
            </a:endParaRPr>
          </a:p>
        </p:txBody>
      </p:sp>
      <p:sp>
        <p:nvSpPr>
          <p:cNvPr id="7" name="직사각형 6">
            <a:extLst>
              <a:ext uri="{FF2B5EF4-FFF2-40B4-BE49-F238E27FC236}">
                <a16:creationId xmlns:a16="http://schemas.microsoft.com/office/drawing/2014/main" id="{2D5691A2-6204-4017-B171-DBEC41D8D509}"/>
              </a:ext>
            </a:extLst>
          </p:cNvPr>
          <p:cNvSpPr/>
          <p:nvPr/>
        </p:nvSpPr>
        <p:spPr>
          <a:xfrm>
            <a:off x="531755" y="1830328"/>
            <a:ext cx="7235987" cy="2483437"/>
          </a:xfrm>
          <a:prstGeom prst="rect">
            <a:avLst/>
          </a:prstGeom>
          <a:ln>
            <a:solidFill>
              <a:schemeClr val="tx2">
                <a:lumMod val="40000"/>
                <a:lumOff val="60000"/>
              </a:schemeClr>
            </a:solidFill>
          </a:ln>
        </p:spPr>
        <p:txBody>
          <a:bodyPr wrap="square">
            <a:spAutoFit/>
          </a:bodyPr>
          <a:lstStyle/>
          <a:p>
            <a:pPr marL="361950" indent="-171450" algn="just" fontAlgn="base">
              <a:lnSpc>
                <a:spcPct val="160000"/>
              </a:lnSpc>
              <a:buFont typeface="Wingdings" panose="05000000000000000000" pitchFamily="2" charset="2"/>
              <a:buChar char="Ø"/>
            </a:pPr>
            <a:r>
              <a:rPr lang="ko-KR" altLang="en-US" sz="1200" kern="0" dirty="0">
                <a:solidFill>
                  <a:srgbClr val="000000"/>
                </a:solidFill>
                <a:ea typeface="맑은 고딕" panose="020B0503020000020004" pitchFamily="50" charset="-127"/>
              </a:rPr>
              <a:t> </a:t>
            </a:r>
            <a:r>
              <a:rPr lang="ko-KR" altLang="en-US" sz="1200" kern="0" dirty="0" err="1">
                <a:solidFill>
                  <a:srgbClr val="000000"/>
                </a:solidFill>
                <a:highlight>
                  <a:srgbClr val="00FFFF"/>
                </a:highlight>
                <a:ea typeface="맑은 고딕" panose="020B0503020000020004" pitchFamily="50" charset="-127"/>
              </a:rPr>
              <a:t>제곱합</a:t>
            </a:r>
            <a:r>
              <a:rPr lang="en-US" altLang="ko-KR" sz="1200" kern="0" dirty="0">
                <a:solidFill>
                  <a:srgbClr val="000000"/>
                </a:solidFill>
                <a:highlight>
                  <a:srgbClr val="00FFFF"/>
                </a:highlight>
                <a:latin typeface="맑은 고딕" panose="020B0503020000020004" pitchFamily="50" charset="-127"/>
              </a:rPr>
              <a:t>(sum of squares)</a:t>
            </a:r>
            <a:r>
              <a:rPr lang="ko-KR" altLang="en-US" sz="1200" kern="0" dirty="0">
                <a:solidFill>
                  <a:srgbClr val="000000"/>
                </a:solidFill>
                <a:highlight>
                  <a:srgbClr val="00FFFF"/>
                </a:highlight>
                <a:ea typeface="맑은 고딕" panose="020B0503020000020004" pitchFamily="50" charset="-127"/>
              </a:rPr>
              <a:t> 개념</a:t>
            </a:r>
            <a:endParaRPr lang="ko-KR" altLang="en-US" sz="1200" kern="0" dirty="0">
              <a:solidFill>
                <a:srgbClr val="000000"/>
              </a:solidFill>
              <a:highlight>
                <a:srgbClr val="00FFFF"/>
              </a:highlight>
            </a:endParaRPr>
          </a:p>
          <a:p>
            <a:pPr marL="190500" algn="just" fontAlgn="base">
              <a:lnSpc>
                <a:spcPct val="150000"/>
              </a:lnSpc>
            </a:pPr>
            <a:r>
              <a:rPr lang="ko-KR" altLang="en-US" sz="1000" kern="0" dirty="0">
                <a:solidFill>
                  <a:srgbClr val="000000"/>
                </a:solidFill>
                <a:ea typeface="맑은 고딕" panose="020B0503020000020004" pitchFamily="50" charset="-127"/>
              </a:rPr>
              <a:t>개별자료와 평균과의 차이를 제곱한 값</a:t>
            </a:r>
            <a:endParaRPr lang="en-US" altLang="ko-KR" sz="1000" kern="0" dirty="0">
              <a:solidFill>
                <a:srgbClr val="000000"/>
              </a:solidFill>
              <a:ea typeface="맑은 고딕" panose="020B0503020000020004" pitchFamily="50" charset="-127"/>
            </a:endParaRPr>
          </a:p>
          <a:p>
            <a:pPr marL="361950" indent="-171450" algn="just" fontAlgn="base">
              <a:lnSpc>
                <a:spcPct val="150000"/>
              </a:lnSpc>
              <a:buFont typeface="Arial" panose="020B0604020202020204" pitchFamily="34" charset="0"/>
              <a:buChar char="•"/>
            </a:pPr>
            <a:r>
              <a:rPr lang="ko-KR" altLang="en-US" sz="1000" kern="0" dirty="0" err="1">
                <a:solidFill>
                  <a:srgbClr val="000000"/>
                </a:solidFill>
                <a:highlight>
                  <a:srgbClr val="FFFF00"/>
                </a:highlight>
                <a:ea typeface="맑은 고딕" panose="020B0503020000020004" pitchFamily="50" charset="-127"/>
              </a:rPr>
              <a:t>그룹간변동</a:t>
            </a:r>
            <a:r>
              <a:rPr lang="en-US" altLang="ko-KR" sz="1000" kern="0" dirty="0">
                <a:solidFill>
                  <a:srgbClr val="000000"/>
                </a:solidFill>
                <a:highlight>
                  <a:srgbClr val="FFFF00"/>
                </a:highlight>
                <a:ea typeface="맑은 고딕" panose="020B0503020000020004" pitchFamily="50" charset="-127"/>
              </a:rPr>
              <a:t>(SSB)</a:t>
            </a:r>
            <a:r>
              <a:rPr lang="ko-KR" altLang="en-US" sz="1000" kern="0" dirty="0">
                <a:solidFill>
                  <a:srgbClr val="000000"/>
                </a:solidFill>
                <a:highlight>
                  <a:srgbClr val="FFFF00"/>
                </a:highlight>
                <a:ea typeface="맑은 고딕" panose="020B0503020000020004" pitchFamily="50" charset="-127"/>
              </a:rPr>
              <a:t> </a:t>
            </a:r>
            <a:r>
              <a:rPr lang="en-US" altLang="ko-KR" sz="1000" kern="0" dirty="0">
                <a:solidFill>
                  <a:srgbClr val="000000"/>
                </a:solidFill>
                <a:ea typeface="맑은 고딕" panose="020B0503020000020004" pitchFamily="50" charset="-127"/>
              </a:rPr>
              <a:t>:</a:t>
            </a:r>
            <a:r>
              <a:rPr lang="ko-KR" altLang="en-US" sz="1000" kern="0" dirty="0">
                <a:solidFill>
                  <a:srgbClr val="000000"/>
                </a:solidFill>
                <a:ea typeface="맑은 고딕" panose="020B0503020000020004" pitchFamily="50" charset="-127"/>
              </a:rPr>
              <a:t> 각각의 표본평균을 개별자료로 보고 총평균과의 차이에 대해 제곱합을 구한 것</a:t>
            </a:r>
            <a:endParaRPr lang="en-US" altLang="ko-KR" sz="1000" kern="0" dirty="0">
              <a:solidFill>
                <a:srgbClr val="000000"/>
              </a:solidFill>
              <a:ea typeface="맑은 고딕" panose="020B0503020000020004" pitchFamily="50" charset="-127"/>
            </a:endParaRPr>
          </a:p>
          <a:p>
            <a:pPr marL="361950" indent="-171450" algn="just" fontAlgn="base">
              <a:lnSpc>
                <a:spcPct val="150000"/>
              </a:lnSpc>
              <a:buFont typeface="Arial" panose="020B0604020202020204" pitchFamily="34" charset="0"/>
              <a:buChar char="•"/>
            </a:pPr>
            <a:r>
              <a:rPr lang="ko-KR" altLang="en-US" sz="1000" kern="0" dirty="0" err="1">
                <a:solidFill>
                  <a:srgbClr val="000000"/>
                </a:solidFill>
                <a:highlight>
                  <a:srgbClr val="FFFF00"/>
                </a:highlight>
                <a:ea typeface="맑은 고딕" panose="020B0503020000020004" pitchFamily="50" charset="-127"/>
              </a:rPr>
              <a:t>그룹내변동</a:t>
            </a:r>
            <a:r>
              <a:rPr lang="en-US" altLang="ko-KR" sz="1000" kern="0" dirty="0">
                <a:solidFill>
                  <a:srgbClr val="000000"/>
                </a:solidFill>
                <a:highlight>
                  <a:srgbClr val="FFFF00"/>
                </a:highlight>
                <a:ea typeface="맑은 고딕" panose="020B0503020000020004" pitchFamily="50" charset="-127"/>
              </a:rPr>
              <a:t>(SSW</a:t>
            </a:r>
            <a:r>
              <a:rPr lang="en-US" altLang="ko-KR" sz="1000" kern="0" dirty="0">
                <a:solidFill>
                  <a:srgbClr val="000000"/>
                </a:solidFill>
                <a:ea typeface="맑은 고딕" panose="020B0503020000020004" pitchFamily="50" charset="-127"/>
              </a:rPr>
              <a:t>)</a:t>
            </a:r>
            <a:r>
              <a:rPr lang="ko-KR" altLang="en-US" sz="1000" kern="0" dirty="0">
                <a:solidFill>
                  <a:srgbClr val="000000"/>
                </a:solidFill>
                <a:ea typeface="맑은 고딕" panose="020B0503020000020004" pitchFamily="50" charset="-127"/>
              </a:rPr>
              <a:t> </a:t>
            </a:r>
            <a:r>
              <a:rPr lang="en-US" altLang="ko-KR" sz="1000" kern="0" dirty="0">
                <a:solidFill>
                  <a:srgbClr val="000000"/>
                </a:solidFill>
                <a:ea typeface="맑은 고딕" panose="020B0503020000020004" pitchFamily="50" charset="-127"/>
              </a:rPr>
              <a:t>: </a:t>
            </a:r>
            <a:r>
              <a:rPr lang="ko-KR" altLang="en-US" sz="1000" kern="0" dirty="0">
                <a:solidFill>
                  <a:srgbClr val="000000"/>
                </a:solidFill>
                <a:ea typeface="맑은 고딕" panose="020B0503020000020004" pitchFamily="50" charset="-127"/>
              </a:rPr>
              <a:t>개별자료와 개별 표본평균과의 차이에 대해 제곱합을 구한 것</a:t>
            </a:r>
            <a:endParaRPr lang="en-US" altLang="ko-KR" sz="1000" kern="0" dirty="0">
              <a:solidFill>
                <a:srgbClr val="000000"/>
              </a:solidFill>
              <a:ea typeface="맑은 고딕" panose="020B0503020000020004" pitchFamily="50" charset="-127"/>
            </a:endParaRPr>
          </a:p>
          <a:p>
            <a:pPr marL="361950" indent="-171450" algn="just" fontAlgn="base">
              <a:lnSpc>
                <a:spcPct val="150000"/>
              </a:lnSpc>
              <a:buFont typeface="Wingdings" panose="05000000000000000000" pitchFamily="2" charset="2"/>
              <a:buChar char="Ø"/>
            </a:pPr>
            <a:r>
              <a:rPr lang="ko-KR" altLang="en-US" sz="1200" kern="0" dirty="0">
                <a:solidFill>
                  <a:srgbClr val="000000"/>
                </a:solidFill>
                <a:highlight>
                  <a:srgbClr val="00FFFF"/>
                </a:highlight>
                <a:ea typeface="맑은 고딕" panose="020B0503020000020004" pitchFamily="50" charset="-127"/>
              </a:rPr>
              <a:t>평균 </a:t>
            </a:r>
            <a:r>
              <a:rPr lang="ko-KR" altLang="en-US" sz="1200" kern="0" dirty="0" err="1">
                <a:solidFill>
                  <a:srgbClr val="000000"/>
                </a:solidFill>
                <a:highlight>
                  <a:srgbClr val="00FFFF"/>
                </a:highlight>
                <a:ea typeface="맑은 고딕" panose="020B0503020000020004" pitchFamily="50" charset="-127"/>
              </a:rPr>
              <a:t>제곱합</a:t>
            </a:r>
            <a:r>
              <a:rPr lang="en-US" altLang="ko-KR" sz="1200" kern="0" dirty="0">
                <a:solidFill>
                  <a:srgbClr val="000000"/>
                </a:solidFill>
                <a:highlight>
                  <a:srgbClr val="00FFFF"/>
                </a:highlight>
                <a:latin typeface="맑은 고딕" panose="020B0503020000020004" pitchFamily="50" charset="-127"/>
              </a:rPr>
              <a:t>(mean squares)</a:t>
            </a:r>
            <a:r>
              <a:rPr lang="ko-KR" altLang="en-US" sz="1200" kern="0" dirty="0">
                <a:solidFill>
                  <a:srgbClr val="000000"/>
                </a:solidFill>
                <a:highlight>
                  <a:srgbClr val="00FFFF"/>
                </a:highlight>
                <a:ea typeface="맑은 고딕" panose="020B0503020000020004" pitchFamily="50" charset="-127"/>
              </a:rPr>
              <a:t> 개념</a:t>
            </a:r>
            <a:endParaRPr lang="ko-KR" altLang="en-US" sz="1200" kern="0" dirty="0">
              <a:solidFill>
                <a:srgbClr val="000000"/>
              </a:solidFill>
              <a:highlight>
                <a:srgbClr val="00FFFF"/>
              </a:highlight>
            </a:endParaRPr>
          </a:p>
          <a:p>
            <a:pPr marL="361950" indent="-171450" algn="just" fontAlgn="base">
              <a:lnSpc>
                <a:spcPct val="150000"/>
              </a:lnSpc>
              <a:buFont typeface="Wingdings" panose="05000000000000000000" pitchFamily="2" charset="2"/>
              <a:buChar char="§"/>
            </a:pPr>
            <a:r>
              <a:rPr lang="ko-KR" altLang="en-US" sz="1000" kern="0" dirty="0">
                <a:solidFill>
                  <a:srgbClr val="000000"/>
                </a:solidFill>
                <a:ea typeface="맑은 고딕" panose="020B0503020000020004" pitchFamily="50" charset="-127"/>
              </a:rPr>
              <a:t>평균 </a:t>
            </a:r>
            <a:r>
              <a:rPr lang="ko-KR" altLang="en-US" sz="1000" kern="0" dirty="0" err="1">
                <a:solidFill>
                  <a:srgbClr val="000000"/>
                </a:solidFill>
                <a:ea typeface="맑은 고딕" panose="020B0503020000020004" pitchFamily="50" charset="-127"/>
              </a:rPr>
              <a:t>제곱합</a:t>
            </a:r>
            <a:r>
              <a:rPr lang="en-US" altLang="ko-KR" sz="1000" kern="0" dirty="0">
                <a:solidFill>
                  <a:srgbClr val="000000"/>
                </a:solidFill>
                <a:latin typeface="맑은 고딕" panose="020B0503020000020004" pitchFamily="50" charset="-127"/>
              </a:rPr>
              <a:t>(mean squares)</a:t>
            </a:r>
            <a:r>
              <a:rPr lang="ko-KR" altLang="en-US" sz="1000" kern="0" dirty="0">
                <a:solidFill>
                  <a:srgbClr val="000000"/>
                </a:solidFill>
                <a:ea typeface="맑은 고딕" panose="020B0503020000020004" pitchFamily="50" charset="-127"/>
              </a:rPr>
              <a:t> </a:t>
            </a:r>
            <a:r>
              <a:rPr lang="en-US" altLang="ko-KR" sz="1000" kern="0" dirty="0">
                <a:solidFill>
                  <a:srgbClr val="000000"/>
                </a:solidFill>
                <a:ea typeface="맑은 고딕" panose="020B0503020000020004" pitchFamily="50" charset="-127"/>
              </a:rPr>
              <a:t>: </a:t>
            </a:r>
            <a:r>
              <a:rPr lang="ko-KR" altLang="en-US" sz="1000" kern="0" dirty="0">
                <a:solidFill>
                  <a:srgbClr val="000000"/>
                </a:solidFill>
                <a:ea typeface="맑은 고딕" panose="020B0503020000020004" pitchFamily="50" charset="-127"/>
              </a:rPr>
              <a:t>제곱합을 자유도로 나눈 것 </a:t>
            </a:r>
            <a:r>
              <a:rPr lang="en-US" altLang="ko-KR" sz="1000" kern="0" dirty="0">
                <a:solidFill>
                  <a:srgbClr val="000000"/>
                </a:solidFill>
                <a:ea typeface="맑은 고딕" panose="020B0503020000020004" pitchFamily="50" charset="-127"/>
              </a:rPr>
              <a:t>( </a:t>
            </a:r>
            <a:r>
              <a:rPr lang="ko-KR" altLang="en-US" sz="1000" kern="0" dirty="0">
                <a:solidFill>
                  <a:srgbClr val="000000"/>
                </a:solidFill>
                <a:ea typeface="맑은 고딕" panose="020B0503020000020004" pitchFamily="50" charset="-127"/>
              </a:rPr>
              <a:t>분산의 개념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dirty="0">
              <a:solidFill>
                <a:srgbClr val="000000"/>
              </a:solidFill>
              <a:latin typeface="맑은 고딕" panose="020B0503020000020004" pitchFamily="50" charset="-127"/>
            </a:endParaRPr>
          </a:p>
          <a:p>
            <a:pPr marL="361950" indent="-171450" algn="just" fontAlgn="base">
              <a:lnSpc>
                <a:spcPct val="150000"/>
              </a:lnSpc>
              <a:buFont typeface="Wingdings" panose="05000000000000000000" pitchFamily="2" charset="2"/>
              <a:buChar char="§"/>
            </a:pPr>
            <a:r>
              <a:rPr lang="ko-KR" altLang="en-US" sz="1000" kern="0" dirty="0">
                <a:solidFill>
                  <a:srgbClr val="000000"/>
                </a:solidFill>
                <a:ea typeface="맑은 고딕" panose="020B0503020000020004" pitchFamily="50" charset="-127"/>
              </a:rPr>
              <a:t>표본분산을 구할 때에도 개별 자료와 표본평균과의 편차를 제곱하여 자유도 </a:t>
            </a:r>
            <a:r>
              <a:rPr lang="en-US" altLang="ko-KR" sz="1000" kern="0" dirty="0">
                <a:solidFill>
                  <a:srgbClr val="000000"/>
                </a:solidFill>
                <a:latin typeface="맑은 고딕" panose="020B0503020000020004" pitchFamily="50" charset="-127"/>
              </a:rPr>
              <a:t>n</a:t>
            </a:r>
            <a:r>
              <a:rPr lang="ko-KR" altLang="en-US" sz="1000" kern="0" dirty="0">
                <a:solidFill>
                  <a:srgbClr val="000000"/>
                </a:solidFill>
                <a:ea typeface="맑은 고딕" panose="020B0503020000020004" pitchFamily="50" charset="-127"/>
              </a:rPr>
              <a:t>－</a:t>
            </a:r>
            <a:r>
              <a:rPr lang="en-US" altLang="ko-KR" sz="1000" kern="0" dirty="0">
                <a:solidFill>
                  <a:srgbClr val="000000"/>
                </a:solidFill>
                <a:latin typeface="맑은 고딕" panose="020B0503020000020004" pitchFamily="50" charset="-127"/>
              </a:rPr>
              <a:t>1</a:t>
            </a:r>
            <a:r>
              <a:rPr lang="ko-KR" altLang="en-US" sz="1000" kern="0" dirty="0">
                <a:solidFill>
                  <a:srgbClr val="000000"/>
                </a:solidFill>
                <a:ea typeface="맑은 고딕" panose="020B0503020000020004" pitchFamily="50" charset="-127"/>
              </a:rPr>
              <a:t>로 나누게 된다</a:t>
            </a:r>
            <a:r>
              <a:rPr lang="en-US" altLang="ko-KR" sz="1000" kern="0" dirty="0">
                <a:solidFill>
                  <a:srgbClr val="000000"/>
                </a:solidFill>
                <a:latin typeface="맑은 고딕" panose="020B0503020000020004" pitchFamily="50" charset="-127"/>
              </a:rPr>
              <a:t>. </a:t>
            </a:r>
          </a:p>
          <a:p>
            <a:pPr marL="361950" indent="-171450" algn="just" fontAlgn="base">
              <a:lnSpc>
                <a:spcPct val="150000"/>
              </a:lnSpc>
              <a:buFont typeface="Wingdings" panose="05000000000000000000" pitchFamily="2" charset="2"/>
              <a:buChar char="§"/>
            </a:pPr>
            <a:r>
              <a:rPr lang="ko-KR" altLang="en-US" sz="1000" kern="0" dirty="0">
                <a:solidFill>
                  <a:srgbClr val="000000"/>
                </a:solidFill>
                <a:ea typeface="맑은 고딕" panose="020B0503020000020004" pitchFamily="50" charset="-127"/>
              </a:rPr>
              <a:t>그룹간 변동의 자유도 </a:t>
            </a:r>
            <a:r>
              <a:rPr lang="en-US" altLang="ko-KR" sz="1000" kern="0" dirty="0">
                <a:solidFill>
                  <a:srgbClr val="000000"/>
                </a:solidFill>
                <a:ea typeface="맑은 고딕" panose="020B0503020000020004" pitchFamily="50" charset="-127"/>
              </a:rPr>
              <a:t>: </a:t>
            </a:r>
            <a:r>
              <a:rPr lang="ko-KR" altLang="en-US" sz="1000" kern="0" dirty="0">
                <a:solidFill>
                  <a:srgbClr val="000000"/>
                </a:solidFill>
                <a:ea typeface="맑은 고딕" panose="020B0503020000020004" pitchFamily="50" charset="-127"/>
              </a:rPr>
              <a:t> 각 표본의 평균 자체를 하나의 개별 자료로 취급하기 때문에 표본평균의 수</a:t>
            </a:r>
            <a:r>
              <a:rPr lang="en-US" altLang="ko-KR" sz="1000" kern="0" dirty="0">
                <a:solidFill>
                  <a:srgbClr val="000000"/>
                </a:solidFill>
                <a:latin typeface="맑은 고딕" panose="020B0503020000020004" pitchFamily="50" charset="-127"/>
              </a:rPr>
              <a:t>(k</a:t>
            </a:r>
            <a:r>
              <a:rPr lang="ko-KR" altLang="en-US" sz="1000" kern="0" dirty="0">
                <a:solidFill>
                  <a:srgbClr val="000000"/>
                </a:solidFill>
                <a:ea typeface="맑은 고딕" panose="020B0503020000020004" pitchFamily="50" charset="-127"/>
              </a:rPr>
              <a:t>개</a:t>
            </a:r>
            <a:r>
              <a:rPr lang="en-US" altLang="ko-KR" sz="1000" kern="0" dirty="0">
                <a:solidFill>
                  <a:srgbClr val="000000"/>
                </a:solidFill>
                <a:latin typeface="맑은 고딕" panose="020B0503020000020004" pitchFamily="50" charset="-127"/>
              </a:rPr>
              <a:t>)</a:t>
            </a:r>
            <a:r>
              <a:rPr lang="ko-KR" altLang="en-US" sz="1000" kern="0" dirty="0">
                <a:solidFill>
                  <a:srgbClr val="000000"/>
                </a:solidFill>
                <a:ea typeface="맑은 고딕" panose="020B0503020000020004" pitchFamily="50" charset="-127"/>
              </a:rPr>
              <a:t>－</a:t>
            </a:r>
            <a:r>
              <a:rPr lang="en-US" altLang="ko-KR" sz="1000" kern="0" dirty="0">
                <a:solidFill>
                  <a:srgbClr val="000000"/>
                </a:solidFill>
                <a:latin typeface="맑은 고딕" panose="020B0503020000020004" pitchFamily="50" charset="-127"/>
              </a:rPr>
              <a:t>1</a:t>
            </a:r>
            <a:r>
              <a:rPr lang="ko-KR" altLang="en-US" sz="1000" kern="0" dirty="0">
                <a:solidFill>
                  <a:srgbClr val="000000"/>
                </a:solidFill>
                <a:ea typeface="맑은 고딕" panose="020B0503020000020004" pitchFamily="50" charset="-127"/>
              </a:rPr>
              <a:t>이 된다</a:t>
            </a:r>
            <a:r>
              <a:rPr lang="en-US" altLang="ko-KR" sz="1000" kern="0" dirty="0">
                <a:solidFill>
                  <a:srgbClr val="000000"/>
                </a:solidFill>
                <a:latin typeface="맑은 고딕" panose="020B0503020000020004" pitchFamily="50" charset="-127"/>
              </a:rPr>
              <a:t>. </a:t>
            </a:r>
          </a:p>
          <a:p>
            <a:pPr marL="361950" indent="-171450" algn="just" fontAlgn="base">
              <a:lnSpc>
                <a:spcPct val="150000"/>
              </a:lnSpc>
              <a:buFont typeface="Wingdings" panose="05000000000000000000" pitchFamily="2" charset="2"/>
              <a:buChar char="§"/>
            </a:pPr>
            <a:r>
              <a:rPr lang="ko-KR" altLang="en-US" sz="1000" kern="0" dirty="0">
                <a:solidFill>
                  <a:srgbClr val="000000"/>
                </a:solidFill>
                <a:ea typeface="맑은 고딕" panose="020B0503020000020004" pitchFamily="50" charset="-127"/>
              </a:rPr>
              <a:t>그룹내 변동의 자유도</a:t>
            </a:r>
            <a:r>
              <a:rPr lang="en-US" altLang="ko-KR" sz="1000" kern="0" dirty="0">
                <a:solidFill>
                  <a:srgbClr val="000000"/>
                </a:solidFill>
                <a:ea typeface="맑은 고딕" panose="020B0503020000020004" pitchFamily="50" charset="-127"/>
              </a:rPr>
              <a:t>: </a:t>
            </a:r>
            <a:r>
              <a:rPr lang="ko-KR" altLang="en-US" sz="1000" kern="0" dirty="0">
                <a:solidFill>
                  <a:srgbClr val="000000"/>
                </a:solidFill>
                <a:ea typeface="맑은 고딕" panose="020B0503020000020004" pitchFamily="50" charset="-127"/>
              </a:rPr>
              <a:t> 전체 표본자료</a:t>
            </a:r>
            <a:r>
              <a:rPr lang="en-US" altLang="ko-KR" sz="1000" kern="0" dirty="0">
                <a:solidFill>
                  <a:srgbClr val="000000"/>
                </a:solidFill>
                <a:latin typeface="맑은 고딕" panose="020B0503020000020004" pitchFamily="50" charset="-127"/>
              </a:rPr>
              <a:t>(n</a:t>
            </a:r>
            <a:r>
              <a:rPr lang="ko-KR" altLang="en-US" sz="1000" kern="0" dirty="0">
                <a:solidFill>
                  <a:srgbClr val="000000"/>
                </a:solidFill>
                <a:ea typeface="맑은 고딕" panose="020B0503020000020004" pitchFamily="50" charset="-127"/>
              </a:rPr>
              <a:t>개</a:t>
            </a:r>
            <a:r>
              <a:rPr lang="en-US" altLang="ko-KR" sz="1000" kern="0" dirty="0">
                <a:solidFill>
                  <a:srgbClr val="000000"/>
                </a:solidFill>
                <a:latin typeface="맑은 고딕" panose="020B0503020000020004" pitchFamily="50" charset="-127"/>
              </a:rPr>
              <a:t>)</a:t>
            </a:r>
            <a:r>
              <a:rPr lang="ko-KR" altLang="en-US" sz="1000" kern="0" dirty="0">
                <a:solidFill>
                  <a:srgbClr val="000000"/>
                </a:solidFill>
                <a:ea typeface="맑은 고딕" panose="020B0503020000020004" pitchFamily="50" charset="-127"/>
              </a:rPr>
              <a:t>에서 각각의 표본평균의 개수</a:t>
            </a:r>
            <a:r>
              <a:rPr lang="en-US" altLang="ko-KR" sz="1000" kern="0" dirty="0">
                <a:solidFill>
                  <a:srgbClr val="000000"/>
                </a:solidFill>
                <a:latin typeface="맑은 고딕" panose="020B0503020000020004" pitchFamily="50" charset="-127"/>
              </a:rPr>
              <a:t>(k</a:t>
            </a:r>
            <a:r>
              <a:rPr lang="ko-KR" altLang="en-US" sz="1000" kern="0" dirty="0">
                <a:solidFill>
                  <a:srgbClr val="000000"/>
                </a:solidFill>
                <a:ea typeface="맑은 고딕" panose="020B0503020000020004" pitchFamily="50" charset="-127"/>
              </a:rPr>
              <a:t>개</a:t>
            </a:r>
            <a:r>
              <a:rPr lang="en-US" altLang="ko-KR" sz="1000" kern="0" dirty="0">
                <a:solidFill>
                  <a:srgbClr val="000000"/>
                </a:solidFill>
                <a:latin typeface="맑은 고딕" panose="020B0503020000020004" pitchFamily="50" charset="-127"/>
              </a:rPr>
              <a:t>)</a:t>
            </a:r>
            <a:r>
              <a:rPr lang="ko-KR" altLang="en-US" sz="1000" kern="0" dirty="0">
                <a:solidFill>
                  <a:srgbClr val="000000"/>
                </a:solidFill>
                <a:ea typeface="맑은 고딕" panose="020B0503020000020004" pitchFamily="50" charset="-127"/>
              </a:rPr>
              <a:t>를 차감하여 구한다</a:t>
            </a:r>
            <a:r>
              <a:rPr lang="en-US" altLang="ko-KR" sz="1000" kern="0" dirty="0">
                <a:solidFill>
                  <a:srgbClr val="000000"/>
                </a:solidFill>
                <a:latin typeface="맑은 고딕" panose="020B0503020000020004" pitchFamily="50" charset="-127"/>
              </a:rPr>
              <a:t>. </a:t>
            </a:r>
          </a:p>
          <a:p>
            <a:pPr marL="361950" indent="-171450" algn="just" fontAlgn="base">
              <a:lnSpc>
                <a:spcPct val="150000"/>
              </a:lnSpc>
              <a:buFont typeface="Wingdings" panose="05000000000000000000" pitchFamily="2" charset="2"/>
              <a:buChar char="§"/>
            </a:pPr>
            <a:r>
              <a:rPr lang="ko-KR" altLang="en-US" sz="1000" kern="0" dirty="0">
                <a:solidFill>
                  <a:srgbClr val="000000"/>
                </a:solidFill>
                <a:ea typeface="맑은 고딕" panose="020B0503020000020004" pitchFamily="50" charset="-127"/>
              </a:rPr>
              <a:t>자유도는 표본의 수에서 추정되는 </a:t>
            </a:r>
            <a:r>
              <a:rPr lang="ko-KR" altLang="en-US" sz="1000" kern="0" dirty="0" err="1">
                <a:solidFill>
                  <a:srgbClr val="000000"/>
                </a:solidFill>
                <a:ea typeface="맑은 고딕" panose="020B0503020000020004" pitchFamily="50" charset="-127"/>
              </a:rPr>
              <a:t>모수의</a:t>
            </a:r>
            <a:r>
              <a:rPr lang="ko-KR" altLang="en-US" sz="1000" kern="0" dirty="0">
                <a:solidFill>
                  <a:srgbClr val="000000"/>
                </a:solidFill>
                <a:ea typeface="맑은 고딕" panose="020B0503020000020004" pitchFamily="50" charset="-127"/>
              </a:rPr>
              <a:t> 개수를 차감하여 구하기 때문이다</a:t>
            </a:r>
            <a:r>
              <a:rPr lang="en-US" altLang="ko-KR" sz="1000" kern="0" dirty="0">
                <a:solidFill>
                  <a:srgbClr val="000000"/>
                </a:solidFill>
                <a:latin typeface="맑은 고딕" panose="020B0503020000020004" pitchFamily="50" charset="-127"/>
              </a:rPr>
              <a:t>. </a:t>
            </a:r>
            <a:endParaRPr lang="ko-KR" altLang="en-US" sz="1000" kern="0" dirty="0">
              <a:solidFill>
                <a:srgbClr val="000000"/>
              </a:solidFill>
            </a:endParaRPr>
          </a:p>
        </p:txBody>
      </p:sp>
      <mc:AlternateContent xmlns:mc="http://schemas.openxmlformats.org/markup-compatibility/2006" xmlns:a14="http://schemas.microsoft.com/office/drawing/2010/main">
        <mc:Choice Requires="a14">
          <p:graphicFrame>
            <p:nvGraphicFramePr>
              <p:cNvPr id="3" name="표 2">
                <a:extLst>
                  <a:ext uri="{FF2B5EF4-FFF2-40B4-BE49-F238E27FC236}">
                    <a16:creationId xmlns:a16="http://schemas.microsoft.com/office/drawing/2014/main" id="{63023594-88B2-4DBB-8144-D2344790E737}"/>
                  </a:ext>
                </a:extLst>
              </p:cNvPr>
              <p:cNvGraphicFramePr>
                <a:graphicFrameLocks noGrp="1"/>
              </p:cNvGraphicFramePr>
              <p:nvPr>
                <p:extLst>
                  <p:ext uri="{D42A27DB-BD31-4B8C-83A1-F6EECF244321}">
                    <p14:modId xmlns:p14="http://schemas.microsoft.com/office/powerpoint/2010/main" val="3976284206"/>
                  </p:ext>
                </p:extLst>
              </p:nvPr>
            </p:nvGraphicFramePr>
            <p:xfrm>
              <a:off x="3504976" y="1010062"/>
              <a:ext cx="5263755" cy="1280160"/>
            </p:xfrm>
            <a:graphic>
              <a:graphicData uri="http://schemas.openxmlformats.org/drawingml/2006/table">
                <a:tbl>
                  <a:tblPr firstRow="1" bandRow="1">
                    <a:tableStyleId>{7DF18680-E054-41AD-8BC1-D1AEF772440D}</a:tableStyleId>
                  </a:tblPr>
                  <a:tblGrid>
                    <a:gridCol w="1052751">
                      <a:extLst>
                        <a:ext uri="{9D8B030D-6E8A-4147-A177-3AD203B41FA5}">
                          <a16:colId xmlns:a16="http://schemas.microsoft.com/office/drawing/2014/main" val="3557173322"/>
                        </a:ext>
                      </a:extLst>
                    </a:gridCol>
                    <a:gridCol w="1052751">
                      <a:extLst>
                        <a:ext uri="{9D8B030D-6E8A-4147-A177-3AD203B41FA5}">
                          <a16:colId xmlns:a16="http://schemas.microsoft.com/office/drawing/2014/main" val="4273110540"/>
                        </a:ext>
                      </a:extLst>
                    </a:gridCol>
                    <a:gridCol w="1052751">
                      <a:extLst>
                        <a:ext uri="{9D8B030D-6E8A-4147-A177-3AD203B41FA5}">
                          <a16:colId xmlns:a16="http://schemas.microsoft.com/office/drawing/2014/main" val="3297022948"/>
                        </a:ext>
                      </a:extLst>
                    </a:gridCol>
                    <a:gridCol w="1052751">
                      <a:extLst>
                        <a:ext uri="{9D8B030D-6E8A-4147-A177-3AD203B41FA5}">
                          <a16:colId xmlns:a16="http://schemas.microsoft.com/office/drawing/2014/main" val="1038623417"/>
                        </a:ext>
                      </a:extLst>
                    </a:gridCol>
                    <a:gridCol w="1052751">
                      <a:extLst>
                        <a:ext uri="{9D8B030D-6E8A-4147-A177-3AD203B41FA5}">
                          <a16:colId xmlns:a16="http://schemas.microsoft.com/office/drawing/2014/main" val="156848529"/>
                        </a:ext>
                      </a:extLst>
                    </a:gridCol>
                  </a:tblGrid>
                  <a:tr h="221540">
                    <a:tc>
                      <a:txBody>
                        <a:bodyPr/>
                        <a:lstStyle/>
                        <a:p>
                          <a:pPr algn="ctr" latinLnBrk="1"/>
                          <a:r>
                            <a:rPr lang="ko-KR" altLang="en-US" sz="1000" dirty="0">
                              <a:solidFill>
                                <a:schemeClr val="tx1"/>
                              </a:solidFill>
                            </a:rPr>
                            <a:t>변동요인</a:t>
                          </a:r>
                        </a:p>
                      </a:txBody>
                      <a:tcPr>
                        <a:solidFill>
                          <a:schemeClr val="accent3">
                            <a:lumMod val="20000"/>
                            <a:lumOff val="80000"/>
                          </a:schemeClr>
                        </a:solidFill>
                      </a:tcPr>
                    </a:tc>
                    <a:tc>
                      <a:txBody>
                        <a:bodyPr/>
                        <a:lstStyle/>
                        <a:p>
                          <a:pPr algn="ctr" latinLnBrk="1"/>
                          <a:r>
                            <a:rPr lang="ko-KR" altLang="en-US" sz="1000" dirty="0" err="1">
                              <a:solidFill>
                                <a:schemeClr val="tx1"/>
                              </a:solidFill>
                            </a:rPr>
                            <a:t>제곱합</a:t>
                          </a:r>
                          <a:r>
                            <a:rPr lang="en-US" altLang="ko-KR" sz="1000" dirty="0">
                              <a:solidFill>
                                <a:schemeClr val="tx1"/>
                              </a:solidFill>
                            </a:rPr>
                            <a:t>(SS)</a:t>
                          </a:r>
                          <a:endParaRPr lang="ko-KR" altLang="en-US" sz="1000" dirty="0">
                            <a:solidFill>
                              <a:schemeClr val="tx1"/>
                            </a:solidFill>
                          </a:endParaRPr>
                        </a:p>
                      </a:txBody>
                      <a:tcPr>
                        <a:solidFill>
                          <a:schemeClr val="accent3">
                            <a:lumMod val="20000"/>
                            <a:lumOff val="80000"/>
                          </a:schemeClr>
                        </a:solidFill>
                      </a:tcPr>
                    </a:tc>
                    <a:tc>
                      <a:txBody>
                        <a:bodyPr/>
                        <a:lstStyle/>
                        <a:p>
                          <a:pPr algn="ctr" latinLnBrk="1"/>
                          <a:r>
                            <a:rPr lang="ko-KR" altLang="en-US" sz="1000" dirty="0">
                              <a:solidFill>
                                <a:schemeClr val="tx1"/>
                              </a:solidFill>
                            </a:rPr>
                            <a:t>자유도</a:t>
                          </a:r>
                          <a:r>
                            <a:rPr lang="en-US" altLang="ko-KR" sz="1000" dirty="0">
                              <a:solidFill>
                                <a:schemeClr val="tx1"/>
                              </a:solidFill>
                            </a:rPr>
                            <a:t>(df)</a:t>
                          </a:r>
                          <a:endParaRPr lang="ko-KR" altLang="en-US" sz="1000" dirty="0">
                            <a:solidFill>
                              <a:schemeClr val="tx1"/>
                            </a:solidFill>
                          </a:endParaRPr>
                        </a:p>
                      </a:txBody>
                      <a:tcPr>
                        <a:solidFill>
                          <a:schemeClr val="accent3">
                            <a:lumMod val="20000"/>
                            <a:lumOff val="80000"/>
                          </a:schemeClr>
                        </a:solidFill>
                      </a:tcPr>
                    </a:tc>
                    <a:tc>
                      <a:txBody>
                        <a:bodyPr/>
                        <a:lstStyle/>
                        <a:p>
                          <a:pPr algn="ctr" latinLnBrk="1"/>
                          <a:r>
                            <a:rPr lang="ko-KR" altLang="en-US" sz="1000" dirty="0" err="1">
                              <a:solidFill>
                                <a:schemeClr val="tx1"/>
                              </a:solidFill>
                            </a:rPr>
                            <a:t>평균제곱합</a:t>
                          </a:r>
                          <a:r>
                            <a:rPr lang="en-US" altLang="ko-KR" sz="1000" dirty="0">
                              <a:solidFill>
                                <a:schemeClr val="tx1"/>
                              </a:solidFill>
                            </a:rPr>
                            <a:t>(MS)</a:t>
                          </a:r>
                          <a:endParaRPr lang="ko-KR" altLang="en-US" sz="1000" dirty="0">
                            <a:solidFill>
                              <a:schemeClr val="tx1"/>
                            </a:solidFill>
                          </a:endParaRPr>
                        </a:p>
                      </a:txBody>
                      <a:tcPr>
                        <a:solidFill>
                          <a:schemeClr val="accent3">
                            <a:lumMod val="20000"/>
                            <a:lumOff val="80000"/>
                          </a:schemeClr>
                        </a:solidFill>
                      </a:tcPr>
                    </a:tc>
                    <a:tc>
                      <a:txBody>
                        <a:bodyPr/>
                        <a:lstStyle/>
                        <a:p>
                          <a:pPr algn="ctr" latinLnBrk="1"/>
                          <a:r>
                            <a:rPr lang="en-US" altLang="ko-KR" sz="1000" dirty="0">
                              <a:solidFill>
                                <a:schemeClr val="tx1"/>
                              </a:solidFill>
                            </a:rPr>
                            <a:t>F-value</a:t>
                          </a:r>
                          <a:endParaRPr lang="ko-KR" altLang="en-US" sz="1000" dirty="0">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519918656"/>
                      </a:ext>
                    </a:extLst>
                  </a:tr>
                  <a:tr h="360003">
                    <a:tc>
                      <a:txBody>
                        <a:bodyPr/>
                        <a:lstStyle/>
                        <a:p>
                          <a:pPr algn="ctr" latinLnBrk="1"/>
                          <a:r>
                            <a:rPr lang="ko-KR" altLang="en-US" sz="1000" dirty="0"/>
                            <a:t>그룹간</a:t>
                          </a:r>
                        </a:p>
                      </a:txBody>
                      <a:tcPr/>
                    </a:tc>
                    <a:tc>
                      <a:txBody>
                        <a:bodyPr/>
                        <a:lstStyle/>
                        <a:p>
                          <a:pPr algn="ctr" latinLnBrk="1"/>
                          <a:r>
                            <a:rPr lang="en-US" altLang="ko-KR" sz="1000" dirty="0"/>
                            <a:t>SSB</a:t>
                          </a:r>
                          <a:endParaRPr lang="ko-KR" altLang="en-US" sz="1000" dirty="0"/>
                        </a:p>
                      </a:txBody>
                      <a:tcPr/>
                    </a:tc>
                    <a:tc>
                      <a:txBody>
                        <a:bodyPr/>
                        <a:lstStyle/>
                        <a:p>
                          <a:pPr algn="ctr" latinLnBrk="1"/>
                          <a:r>
                            <a:rPr lang="en-US" altLang="ko-KR" sz="1000" dirty="0"/>
                            <a:t>k-1</a:t>
                          </a:r>
                          <a:endParaRPr lang="ko-KR" altLang="en-US" sz="1000" dirty="0"/>
                        </a:p>
                      </a:txBody>
                      <a:tcPr>
                        <a:solidFill>
                          <a:schemeClr val="accent6">
                            <a:lumMod val="20000"/>
                            <a:lumOff val="80000"/>
                          </a:schemeClr>
                        </a:solidFill>
                      </a:tcPr>
                    </a:tc>
                    <a:tc>
                      <a:txBody>
                        <a:bodyPr/>
                        <a:lstStyle/>
                        <a:p>
                          <a:pPr algn="ctr" latinLnBrk="1"/>
                          <a:r>
                            <a:rPr lang="en-US" altLang="ko-KR" sz="1000" dirty="0"/>
                            <a:t>MSB</a:t>
                          </a:r>
                        </a:p>
                        <a:p>
                          <a:pPr algn="ctr" latinLnBrk="1"/>
                          <a:r>
                            <a:rPr lang="en-US" altLang="ko-KR" sz="1000" dirty="0"/>
                            <a:t>(=SSB/k-1)</a:t>
                          </a:r>
                          <a:endParaRPr lang="ko-KR" altLang="en-US" sz="1000" dirty="0"/>
                        </a:p>
                      </a:txBody>
                      <a:tcPr/>
                    </a:tc>
                    <a:tc>
                      <a:txBody>
                        <a:bodyPr/>
                        <a:lstStyle/>
                        <a:p>
                          <a:pPr algn="ctr" latinLnBrk="1"/>
                          <a14:m>
                            <m:oMathPara xmlns:m="http://schemas.openxmlformats.org/officeDocument/2006/math">
                              <m:oMathParaPr>
                                <m:jc m:val="centerGroup"/>
                              </m:oMathParaPr>
                              <m:oMath xmlns:m="http://schemas.openxmlformats.org/officeDocument/2006/math">
                                <m:f>
                                  <m:fPr>
                                    <m:ctrlPr>
                                      <a:rPr lang="en-US" altLang="ko-KR" sz="1000" i="1" smtClean="0">
                                        <a:latin typeface="Cambria Math" panose="02040503050406030204" pitchFamily="18" charset="0"/>
                                      </a:rPr>
                                    </m:ctrlPr>
                                  </m:fPr>
                                  <m:num>
                                    <m:r>
                                      <a:rPr lang="en-US" altLang="ko-KR" sz="1000" b="0" i="1" smtClean="0">
                                        <a:latin typeface="Cambria Math" panose="02040503050406030204" pitchFamily="18" charset="0"/>
                                      </a:rPr>
                                      <m:t>𝑀𝑆𝐵</m:t>
                                    </m:r>
                                  </m:num>
                                  <m:den>
                                    <m:r>
                                      <a:rPr lang="en-US" altLang="ko-KR" sz="1000" b="0" i="1" smtClean="0">
                                        <a:latin typeface="Cambria Math" panose="02040503050406030204" pitchFamily="18" charset="0"/>
                                      </a:rPr>
                                      <m:t>𝑀𝑆𝑊</m:t>
                                    </m:r>
                                  </m:den>
                                </m:f>
                              </m:oMath>
                            </m:oMathPara>
                          </a14:m>
                          <a:endParaRPr lang="ko-KR" altLang="en-US" sz="1000" dirty="0"/>
                        </a:p>
                      </a:txBody>
                      <a:tcPr/>
                    </a:tc>
                    <a:extLst>
                      <a:ext uri="{0D108BD9-81ED-4DB2-BD59-A6C34878D82A}">
                        <a16:rowId xmlns:a16="http://schemas.microsoft.com/office/drawing/2014/main" val="219237715"/>
                      </a:ext>
                    </a:extLst>
                  </a:tr>
                  <a:tr h="360003">
                    <a:tc>
                      <a:txBody>
                        <a:bodyPr/>
                        <a:lstStyle/>
                        <a:p>
                          <a:pPr algn="ctr" latinLnBrk="1"/>
                          <a:r>
                            <a:rPr lang="ko-KR" altLang="en-US" sz="1000" dirty="0"/>
                            <a:t>그룹내</a:t>
                          </a:r>
                        </a:p>
                      </a:txBody>
                      <a:tcPr/>
                    </a:tc>
                    <a:tc>
                      <a:txBody>
                        <a:bodyPr/>
                        <a:lstStyle/>
                        <a:p>
                          <a:pPr algn="ctr" latinLnBrk="1"/>
                          <a:r>
                            <a:rPr lang="en-US" altLang="ko-KR" sz="1000" dirty="0"/>
                            <a:t>SSW</a:t>
                          </a:r>
                          <a:endParaRPr lang="ko-KR" altLang="en-US" sz="1000" dirty="0"/>
                        </a:p>
                      </a:txBody>
                      <a:tcPr/>
                    </a:tc>
                    <a:tc>
                      <a:txBody>
                        <a:bodyPr/>
                        <a:lstStyle/>
                        <a:p>
                          <a:pPr algn="ctr" latinLnBrk="1"/>
                          <a:r>
                            <a:rPr lang="en-US" altLang="ko-KR" sz="1000" dirty="0"/>
                            <a:t>n-k</a:t>
                          </a:r>
                          <a:endParaRPr lang="ko-KR" altLang="en-US" sz="1000" dirty="0"/>
                        </a:p>
                      </a:txBody>
                      <a:tcPr>
                        <a:solidFill>
                          <a:schemeClr val="accent6">
                            <a:lumMod val="20000"/>
                            <a:lumOff val="80000"/>
                          </a:schemeClr>
                        </a:solidFill>
                      </a:tcPr>
                    </a:tc>
                    <a:tc>
                      <a:txBody>
                        <a:bodyPr/>
                        <a:lstStyle/>
                        <a:p>
                          <a:pPr algn="ctr" latinLnBrk="1"/>
                          <a:r>
                            <a:rPr lang="en-US" altLang="ko-KR" sz="1000" dirty="0"/>
                            <a:t>MSW</a:t>
                          </a:r>
                        </a:p>
                        <a:p>
                          <a:pPr algn="ctr" latinLnBrk="1"/>
                          <a:r>
                            <a:rPr lang="en-US" altLang="ko-KR" sz="1000" dirty="0"/>
                            <a:t>(=SSW/n-k)</a:t>
                          </a:r>
                          <a:endParaRPr lang="ko-KR" altLang="en-US" sz="1000" dirty="0"/>
                        </a:p>
                      </a:txBody>
                      <a:tcPr/>
                    </a:tc>
                    <a:tc>
                      <a:txBody>
                        <a:bodyPr/>
                        <a:lstStyle/>
                        <a:p>
                          <a:pPr algn="ctr" latinLnBrk="1"/>
                          <a:endParaRPr lang="ko-KR" altLang="en-US" sz="1000" dirty="0"/>
                        </a:p>
                      </a:txBody>
                      <a:tcPr/>
                    </a:tc>
                    <a:extLst>
                      <a:ext uri="{0D108BD9-81ED-4DB2-BD59-A6C34878D82A}">
                        <a16:rowId xmlns:a16="http://schemas.microsoft.com/office/drawing/2014/main" val="2427611343"/>
                      </a:ext>
                    </a:extLst>
                  </a:tr>
                  <a:tr h="221540">
                    <a:tc>
                      <a:txBody>
                        <a:bodyPr/>
                        <a:lstStyle/>
                        <a:p>
                          <a:pPr algn="ctr" latinLnBrk="1"/>
                          <a:r>
                            <a:rPr lang="ko-KR" altLang="en-US" sz="1000" dirty="0"/>
                            <a:t>총 합</a:t>
                          </a:r>
                        </a:p>
                      </a:txBody>
                      <a:tcPr/>
                    </a:tc>
                    <a:tc>
                      <a:txBody>
                        <a:bodyPr/>
                        <a:lstStyle/>
                        <a:p>
                          <a:pPr algn="ctr" latinLnBrk="1"/>
                          <a:r>
                            <a:rPr lang="en-US" altLang="ko-KR" sz="1000" dirty="0"/>
                            <a:t>SST</a:t>
                          </a:r>
                          <a:endParaRPr lang="ko-KR" altLang="en-US" sz="1000" dirty="0"/>
                        </a:p>
                      </a:txBody>
                      <a:tcPr/>
                    </a:tc>
                    <a:tc>
                      <a:txBody>
                        <a:bodyPr/>
                        <a:lstStyle/>
                        <a:p>
                          <a:pPr algn="ctr" latinLnBrk="1"/>
                          <a:r>
                            <a:rPr lang="en-US" altLang="ko-KR" sz="1000" dirty="0"/>
                            <a:t>n-1</a:t>
                          </a:r>
                          <a:endParaRPr lang="ko-KR" altLang="en-US" sz="1000" dirty="0"/>
                        </a:p>
                      </a:txBody>
                      <a:tcPr>
                        <a:solidFill>
                          <a:schemeClr val="accent6">
                            <a:lumMod val="20000"/>
                            <a:lumOff val="80000"/>
                          </a:schemeClr>
                        </a:solidFill>
                      </a:tcPr>
                    </a:tc>
                    <a:tc>
                      <a:txBody>
                        <a:bodyPr/>
                        <a:lstStyle/>
                        <a:p>
                          <a:pPr algn="ctr" latinLnBrk="1"/>
                          <a:endParaRPr lang="ko-KR" altLang="en-US" sz="1000" dirty="0"/>
                        </a:p>
                      </a:txBody>
                      <a:tcPr/>
                    </a:tc>
                    <a:tc>
                      <a:txBody>
                        <a:bodyPr/>
                        <a:lstStyle/>
                        <a:p>
                          <a:pPr algn="ctr" latinLnBrk="1"/>
                          <a:endParaRPr lang="ko-KR" altLang="en-US" sz="1000" dirty="0"/>
                        </a:p>
                      </a:txBody>
                      <a:tcPr/>
                    </a:tc>
                    <a:extLst>
                      <a:ext uri="{0D108BD9-81ED-4DB2-BD59-A6C34878D82A}">
                        <a16:rowId xmlns:a16="http://schemas.microsoft.com/office/drawing/2014/main" val="2113252513"/>
                      </a:ext>
                    </a:extLst>
                  </a:tr>
                </a:tbl>
              </a:graphicData>
            </a:graphic>
          </p:graphicFrame>
        </mc:Choice>
        <mc:Fallback xmlns="">
          <p:graphicFrame>
            <p:nvGraphicFramePr>
              <p:cNvPr id="3" name="표 2">
                <a:extLst>
                  <a:ext uri="{FF2B5EF4-FFF2-40B4-BE49-F238E27FC236}">
                    <a16:creationId xmlns:a16="http://schemas.microsoft.com/office/drawing/2014/main" id="{63023594-88B2-4DBB-8144-D2344790E737}"/>
                  </a:ext>
                </a:extLst>
              </p:cNvPr>
              <p:cNvGraphicFramePr>
                <a:graphicFrameLocks noGrp="1"/>
              </p:cNvGraphicFramePr>
              <p:nvPr>
                <p:extLst>
                  <p:ext uri="{D42A27DB-BD31-4B8C-83A1-F6EECF244321}">
                    <p14:modId xmlns:p14="http://schemas.microsoft.com/office/powerpoint/2010/main" val="3976284206"/>
                  </p:ext>
                </p:extLst>
              </p:nvPr>
            </p:nvGraphicFramePr>
            <p:xfrm>
              <a:off x="3504976" y="1010062"/>
              <a:ext cx="5263755" cy="1280160"/>
            </p:xfrm>
            <a:graphic>
              <a:graphicData uri="http://schemas.openxmlformats.org/drawingml/2006/table">
                <a:tbl>
                  <a:tblPr firstRow="1" bandRow="1">
                    <a:tableStyleId>{7DF18680-E054-41AD-8BC1-D1AEF772440D}</a:tableStyleId>
                  </a:tblPr>
                  <a:tblGrid>
                    <a:gridCol w="1052751">
                      <a:extLst>
                        <a:ext uri="{9D8B030D-6E8A-4147-A177-3AD203B41FA5}">
                          <a16:colId xmlns:a16="http://schemas.microsoft.com/office/drawing/2014/main" val="3557173322"/>
                        </a:ext>
                      </a:extLst>
                    </a:gridCol>
                    <a:gridCol w="1052751">
                      <a:extLst>
                        <a:ext uri="{9D8B030D-6E8A-4147-A177-3AD203B41FA5}">
                          <a16:colId xmlns:a16="http://schemas.microsoft.com/office/drawing/2014/main" val="4273110540"/>
                        </a:ext>
                      </a:extLst>
                    </a:gridCol>
                    <a:gridCol w="1052751">
                      <a:extLst>
                        <a:ext uri="{9D8B030D-6E8A-4147-A177-3AD203B41FA5}">
                          <a16:colId xmlns:a16="http://schemas.microsoft.com/office/drawing/2014/main" val="3297022948"/>
                        </a:ext>
                      </a:extLst>
                    </a:gridCol>
                    <a:gridCol w="1052751">
                      <a:extLst>
                        <a:ext uri="{9D8B030D-6E8A-4147-A177-3AD203B41FA5}">
                          <a16:colId xmlns:a16="http://schemas.microsoft.com/office/drawing/2014/main" val="1038623417"/>
                        </a:ext>
                      </a:extLst>
                    </a:gridCol>
                    <a:gridCol w="1052751">
                      <a:extLst>
                        <a:ext uri="{9D8B030D-6E8A-4147-A177-3AD203B41FA5}">
                          <a16:colId xmlns:a16="http://schemas.microsoft.com/office/drawing/2014/main" val="156848529"/>
                        </a:ext>
                      </a:extLst>
                    </a:gridCol>
                  </a:tblGrid>
                  <a:tr h="243840">
                    <a:tc>
                      <a:txBody>
                        <a:bodyPr/>
                        <a:lstStyle/>
                        <a:p>
                          <a:pPr algn="ctr" latinLnBrk="1"/>
                          <a:r>
                            <a:rPr lang="ko-KR" altLang="en-US" sz="1000" dirty="0">
                              <a:solidFill>
                                <a:schemeClr val="tx1"/>
                              </a:solidFill>
                            </a:rPr>
                            <a:t>변동요인</a:t>
                          </a:r>
                        </a:p>
                      </a:txBody>
                      <a:tcPr>
                        <a:solidFill>
                          <a:schemeClr val="accent3">
                            <a:lumMod val="20000"/>
                            <a:lumOff val="80000"/>
                          </a:schemeClr>
                        </a:solidFill>
                      </a:tcPr>
                    </a:tc>
                    <a:tc>
                      <a:txBody>
                        <a:bodyPr/>
                        <a:lstStyle/>
                        <a:p>
                          <a:pPr algn="ctr" latinLnBrk="1"/>
                          <a:r>
                            <a:rPr lang="ko-KR" altLang="en-US" sz="1000" dirty="0" err="1">
                              <a:solidFill>
                                <a:schemeClr val="tx1"/>
                              </a:solidFill>
                            </a:rPr>
                            <a:t>제곱합</a:t>
                          </a:r>
                          <a:r>
                            <a:rPr lang="en-US" altLang="ko-KR" sz="1000" dirty="0">
                              <a:solidFill>
                                <a:schemeClr val="tx1"/>
                              </a:solidFill>
                            </a:rPr>
                            <a:t>(SS)</a:t>
                          </a:r>
                          <a:endParaRPr lang="ko-KR" altLang="en-US" sz="1000" dirty="0">
                            <a:solidFill>
                              <a:schemeClr val="tx1"/>
                            </a:solidFill>
                          </a:endParaRPr>
                        </a:p>
                      </a:txBody>
                      <a:tcPr>
                        <a:solidFill>
                          <a:schemeClr val="accent3">
                            <a:lumMod val="20000"/>
                            <a:lumOff val="80000"/>
                          </a:schemeClr>
                        </a:solidFill>
                      </a:tcPr>
                    </a:tc>
                    <a:tc>
                      <a:txBody>
                        <a:bodyPr/>
                        <a:lstStyle/>
                        <a:p>
                          <a:pPr algn="ctr" latinLnBrk="1"/>
                          <a:r>
                            <a:rPr lang="ko-KR" altLang="en-US" sz="1000" dirty="0">
                              <a:solidFill>
                                <a:schemeClr val="tx1"/>
                              </a:solidFill>
                            </a:rPr>
                            <a:t>자유도</a:t>
                          </a:r>
                          <a:r>
                            <a:rPr lang="en-US" altLang="ko-KR" sz="1000" dirty="0">
                              <a:solidFill>
                                <a:schemeClr val="tx1"/>
                              </a:solidFill>
                            </a:rPr>
                            <a:t>(df)</a:t>
                          </a:r>
                          <a:endParaRPr lang="ko-KR" altLang="en-US" sz="1000" dirty="0">
                            <a:solidFill>
                              <a:schemeClr val="tx1"/>
                            </a:solidFill>
                          </a:endParaRPr>
                        </a:p>
                      </a:txBody>
                      <a:tcPr>
                        <a:solidFill>
                          <a:schemeClr val="accent3">
                            <a:lumMod val="20000"/>
                            <a:lumOff val="80000"/>
                          </a:schemeClr>
                        </a:solidFill>
                      </a:tcPr>
                    </a:tc>
                    <a:tc>
                      <a:txBody>
                        <a:bodyPr/>
                        <a:lstStyle/>
                        <a:p>
                          <a:pPr algn="ctr" latinLnBrk="1"/>
                          <a:r>
                            <a:rPr lang="ko-KR" altLang="en-US" sz="1000" dirty="0" err="1">
                              <a:solidFill>
                                <a:schemeClr val="tx1"/>
                              </a:solidFill>
                            </a:rPr>
                            <a:t>평균제곱합</a:t>
                          </a:r>
                          <a:r>
                            <a:rPr lang="en-US" altLang="ko-KR" sz="1000" dirty="0">
                              <a:solidFill>
                                <a:schemeClr val="tx1"/>
                              </a:solidFill>
                            </a:rPr>
                            <a:t>(MS)</a:t>
                          </a:r>
                          <a:endParaRPr lang="ko-KR" altLang="en-US" sz="1000" dirty="0">
                            <a:solidFill>
                              <a:schemeClr val="tx1"/>
                            </a:solidFill>
                          </a:endParaRPr>
                        </a:p>
                      </a:txBody>
                      <a:tcPr>
                        <a:solidFill>
                          <a:schemeClr val="accent3">
                            <a:lumMod val="20000"/>
                            <a:lumOff val="80000"/>
                          </a:schemeClr>
                        </a:solidFill>
                      </a:tcPr>
                    </a:tc>
                    <a:tc>
                      <a:txBody>
                        <a:bodyPr/>
                        <a:lstStyle/>
                        <a:p>
                          <a:pPr algn="ctr" latinLnBrk="1"/>
                          <a:r>
                            <a:rPr lang="en-US" altLang="ko-KR" sz="1000" dirty="0">
                              <a:solidFill>
                                <a:schemeClr val="tx1"/>
                              </a:solidFill>
                            </a:rPr>
                            <a:t>F-value</a:t>
                          </a:r>
                          <a:endParaRPr lang="ko-KR" altLang="en-US" sz="1000" dirty="0">
                            <a:solidFill>
                              <a:schemeClr val="tx1"/>
                            </a:solidFill>
                          </a:endParaRPr>
                        </a:p>
                      </a:txBody>
                      <a:tcPr>
                        <a:solidFill>
                          <a:schemeClr val="accent3">
                            <a:lumMod val="20000"/>
                            <a:lumOff val="80000"/>
                          </a:schemeClr>
                        </a:solidFill>
                      </a:tcPr>
                    </a:tc>
                    <a:extLst>
                      <a:ext uri="{0D108BD9-81ED-4DB2-BD59-A6C34878D82A}">
                        <a16:rowId xmlns:a16="http://schemas.microsoft.com/office/drawing/2014/main" val="519918656"/>
                      </a:ext>
                    </a:extLst>
                  </a:tr>
                  <a:tr h="396240">
                    <a:tc>
                      <a:txBody>
                        <a:bodyPr/>
                        <a:lstStyle/>
                        <a:p>
                          <a:pPr algn="ctr" latinLnBrk="1"/>
                          <a:r>
                            <a:rPr lang="ko-KR" altLang="en-US" sz="1000" dirty="0"/>
                            <a:t>그룹간</a:t>
                          </a:r>
                        </a:p>
                      </a:txBody>
                      <a:tcPr/>
                    </a:tc>
                    <a:tc>
                      <a:txBody>
                        <a:bodyPr/>
                        <a:lstStyle/>
                        <a:p>
                          <a:pPr algn="ctr" latinLnBrk="1"/>
                          <a:r>
                            <a:rPr lang="en-US" altLang="ko-KR" sz="1000" dirty="0"/>
                            <a:t>SSB</a:t>
                          </a:r>
                          <a:endParaRPr lang="ko-KR" altLang="en-US" sz="1000" dirty="0"/>
                        </a:p>
                      </a:txBody>
                      <a:tcPr/>
                    </a:tc>
                    <a:tc>
                      <a:txBody>
                        <a:bodyPr/>
                        <a:lstStyle/>
                        <a:p>
                          <a:pPr algn="ctr" latinLnBrk="1"/>
                          <a:r>
                            <a:rPr lang="en-US" altLang="ko-KR" sz="1000" dirty="0"/>
                            <a:t>k-1</a:t>
                          </a:r>
                          <a:endParaRPr lang="ko-KR" altLang="en-US" sz="1000" dirty="0"/>
                        </a:p>
                      </a:txBody>
                      <a:tcPr>
                        <a:solidFill>
                          <a:schemeClr val="accent6">
                            <a:lumMod val="20000"/>
                            <a:lumOff val="80000"/>
                          </a:schemeClr>
                        </a:solidFill>
                      </a:tcPr>
                    </a:tc>
                    <a:tc>
                      <a:txBody>
                        <a:bodyPr/>
                        <a:lstStyle/>
                        <a:p>
                          <a:pPr algn="ctr" latinLnBrk="1"/>
                          <a:r>
                            <a:rPr lang="en-US" altLang="ko-KR" sz="1000" dirty="0"/>
                            <a:t>MSB</a:t>
                          </a:r>
                        </a:p>
                        <a:p>
                          <a:pPr algn="ctr" latinLnBrk="1"/>
                          <a:r>
                            <a:rPr lang="en-US" altLang="ko-KR" sz="1000" dirty="0"/>
                            <a:t>(=SSB/k-1)</a:t>
                          </a:r>
                          <a:endParaRPr lang="ko-KR" altLang="en-US" sz="1000" dirty="0"/>
                        </a:p>
                      </a:txBody>
                      <a:tcPr/>
                    </a:tc>
                    <a:tc>
                      <a:txBody>
                        <a:bodyPr/>
                        <a:lstStyle/>
                        <a:p>
                          <a:endParaRPr lang="ko-KR"/>
                        </a:p>
                      </a:txBody>
                      <a:tcPr>
                        <a:blipFill>
                          <a:blip r:embed="rId2"/>
                          <a:stretch>
                            <a:fillRect l="-400578" t="-62121" r="-2312" b="-166667"/>
                          </a:stretch>
                        </a:blipFill>
                      </a:tcPr>
                    </a:tc>
                    <a:extLst>
                      <a:ext uri="{0D108BD9-81ED-4DB2-BD59-A6C34878D82A}">
                        <a16:rowId xmlns:a16="http://schemas.microsoft.com/office/drawing/2014/main" val="219237715"/>
                      </a:ext>
                    </a:extLst>
                  </a:tr>
                  <a:tr h="396240">
                    <a:tc>
                      <a:txBody>
                        <a:bodyPr/>
                        <a:lstStyle/>
                        <a:p>
                          <a:pPr algn="ctr" latinLnBrk="1"/>
                          <a:r>
                            <a:rPr lang="ko-KR" altLang="en-US" sz="1000" dirty="0"/>
                            <a:t>그룹내</a:t>
                          </a:r>
                        </a:p>
                      </a:txBody>
                      <a:tcPr/>
                    </a:tc>
                    <a:tc>
                      <a:txBody>
                        <a:bodyPr/>
                        <a:lstStyle/>
                        <a:p>
                          <a:pPr algn="ctr" latinLnBrk="1"/>
                          <a:r>
                            <a:rPr lang="en-US" altLang="ko-KR" sz="1000" dirty="0"/>
                            <a:t>SSW</a:t>
                          </a:r>
                          <a:endParaRPr lang="ko-KR" altLang="en-US" sz="1000" dirty="0"/>
                        </a:p>
                      </a:txBody>
                      <a:tcPr/>
                    </a:tc>
                    <a:tc>
                      <a:txBody>
                        <a:bodyPr/>
                        <a:lstStyle/>
                        <a:p>
                          <a:pPr algn="ctr" latinLnBrk="1"/>
                          <a:r>
                            <a:rPr lang="en-US" altLang="ko-KR" sz="1000" dirty="0"/>
                            <a:t>n-k</a:t>
                          </a:r>
                          <a:endParaRPr lang="ko-KR" altLang="en-US" sz="1000" dirty="0"/>
                        </a:p>
                      </a:txBody>
                      <a:tcPr>
                        <a:solidFill>
                          <a:schemeClr val="accent6">
                            <a:lumMod val="20000"/>
                            <a:lumOff val="80000"/>
                          </a:schemeClr>
                        </a:solidFill>
                      </a:tcPr>
                    </a:tc>
                    <a:tc>
                      <a:txBody>
                        <a:bodyPr/>
                        <a:lstStyle/>
                        <a:p>
                          <a:pPr algn="ctr" latinLnBrk="1"/>
                          <a:r>
                            <a:rPr lang="en-US" altLang="ko-KR" sz="1000" dirty="0"/>
                            <a:t>MSW</a:t>
                          </a:r>
                        </a:p>
                        <a:p>
                          <a:pPr algn="ctr" latinLnBrk="1"/>
                          <a:r>
                            <a:rPr lang="en-US" altLang="ko-KR" sz="1000" dirty="0"/>
                            <a:t>(=SSW/n-k)</a:t>
                          </a:r>
                          <a:endParaRPr lang="ko-KR" altLang="en-US" sz="1000" dirty="0"/>
                        </a:p>
                      </a:txBody>
                      <a:tcPr/>
                    </a:tc>
                    <a:tc>
                      <a:txBody>
                        <a:bodyPr/>
                        <a:lstStyle/>
                        <a:p>
                          <a:pPr algn="ctr" latinLnBrk="1"/>
                          <a:endParaRPr lang="ko-KR" altLang="en-US" sz="1000" dirty="0"/>
                        </a:p>
                      </a:txBody>
                      <a:tcPr/>
                    </a:tc>
                    <a:extLst>
                      <a:ext uri="{0D108BD9-81ED-4DB2-BD59-A6C34878D82A}">
                        <a16:rowId xmlns:a16="http://schemas.microsoft.com/office/drawing/2014/main" val="2427611343"/>
                      </a:ext>
                    </a:extLst>
                  </a:tr>
                  <a:tr h="243840">
                    <a:tc>
                      <a:txBody>
                        <a:bodyPr/>
                        <a:lstStyle/>
                        <a:p>
                          <a:pPr algn="ctr" latinLnBrk="1"/>
                          <a:r>
                            <a:rPr lang="ko-KR" altLang="en-US" sz="1000" dirty="0"/>
                            <a:t>총 합</a:t>
                          </a:r>
                        </a:p>
                      </a:txBody>
                      <a:tcPr/>
                    </a:tc>
                    <a:tc>
                      <a:txBody>
                        <a:bodyPr/>
                        <a:lstStyle/>
                        <a:p>
                          <a:pPr algn="ctr" latinLnBrk="1"/>
                          <a:r>
                            <a:rPr lang="en-US" altLang="ko-KR" sz="1000" dirty="0"/>
                            <a:t>SST</a:t>
                          </a:r>
                          <a:endParaRPr lang="ko-KR" altLang="en-US" sz="1000" dirty="0"/>
                        </a:p>
                      </a:txBody>
                      <a:tcPr/>
                    </a:tc>
                    <a:tc>
                      <a:txBody>
                        <a:bodyPr/>
                        <a:lstStyle/>
                        <a:p>
                          <a:pPr algn="ctr" latinLnBrk="1"/>
                          <a:r>
                            <a:rPr lang="en-US" altLang="ko-KR" sz="1000" dirty="0"/>
                            <a:t>n-1</a:t>
                          </a:r>
                          <a:endParaRPr lang="ko-KR" altLang="en-US" sz="1000" dirty="0"/>
                        </a:p>
                      </a:txBody>
                      <a:tcPr>
                        <a:solidFill>
                          <a:schemeClr val="accent6">
                            <a:lumMod val="20000"/>
                            <a:lumOff val="80000"/>
                          </a:schemeClr>
                        </a:solidFill>
                      </a:tcPr>
                    </a:tc>
                    <a:tc>
                      <a:txBody>
                        <a:bodyPr/>
                        <a:lstStyle/>
                        <a:p>
                          <a:pPr algn="ctr" latinLnBrk="1"/>
                          <a:endParaRPr lang="ko-KR" altLang="en-US" sz="1000" dirty="0"/>
                        </a:p>
                      </a:txBody>
                      <a:tcPr/>
                    </a:tc>
                    <a:tc>
                      <a:txBody>
                        <a:bodyPr/>
                        <a:lstStyle/>
                        <a:p>
                          <a:pPr algn="ctr" latinLnBrk="1"/>
                          <a:endParaRPr lang="ko-KR" altLang="en-US" sz="1000" dirty="0"/>
                        </a:p>
                      </a:txBody>
                      <a:tcPr/>
                    </a:tc>
                    <a:extLst>
                      <a:ext uri="{0D108BD9-81ED-4DB2-BD59-A6C34878D82A}">
                        <a16:rowId xmlns:a16="http://schemas.microsoft.com/office/drawing/2014/main" val="2113252513"/>
                      </a:ext>
                    </a:extLst>
                  </a:tr>
                </a:tbl>
              </a:graphicData>
            </a:graphic>
          </p:graphicFrame>
        </mc:Fallback>
      </mc:AlternateContent>
      <p:sp>
        <p:nvSpPr>
          <p:cNvPr id="13" name="직사각형 12">
            <a:extLst>
              <a:ext uri="{FF2B5EF4-FFF2-40B4-BE49-F238E27FC236}">
                <a16:creationId xmlns:a16="http://schemas.microsoft.com/office/drawing/2014/main" id="{87F42882-2542-4A68-A5A1-7FC42EF55B08}"/>
              </a:ext>
            </a:extLst>
          </p:cNvPr>
          <p:cNvSpPr/>
          <p:nvPr/>
        </p:nvSpPr>
        <p:spPr>
          <a:xfrm>
            <a:off x="531755" y="4406755"/>
            <a:ext cx="7935847" cy="2187971"/>
          </a:xfrm>
          <a:prstGeom prst="rect">
            <a:avLst/>
          </a:prstGeom>
          <a:ln>
            <a:solidFill>
              <a:schemeClr val="accent1"/>
            </a:solidFill>
          </a:ln>
        </p:spPr>
        <p:txBody>
          <a:bodyPr wrap="square">
            <a:spAutoFit/>
          </a:bodyPr>
          <a:lstStyle/>
          <a:p>
            <a:pPr marL="361950" indent="-171450" algn="just" fontAlgn="base">
              <a:lnSpc>
                <a:spcPct val="150000"/>
              </a:lnSpc>
              <a:buFont typeface="Wingdings" panose="05000000000000000000" pitchFamily="2" charset="2"/>
              <a:buChar char="Ø"/>
            </a:pPr>
            <a:r>
              <a:rPr lang="ko-KR" altLang="en-US" sz="1000" kern="0" dirty="0" err="1">
                <a:solidFill>
                  <a:srgbClr val="000000"/>
                </a:solidFill>
                <a:highlight>
                  <a:srgbClr val="00FFFF"/>
                </a:highlight>
                <a:ea typeface="맑은 고딕" panose="020B0503020000020004" pitchFamily="50" charset="-127"/>
              </a:rPr>
              <a:t>검정통계량</a:t>
            </a:r>
            <a:r>
              <a:rPr lang="ko-KR" altLang="en-US" sz="1000" kern="0" dirty="0">
                <a:solidFill>
                  <a:srgbClr val="000000"/>
                </a:solidFill>
                <a:highlight>
                  <a:srgbClr val="00FFFF"/>
                </a:highlight>
                <a:ea typeface="맑은 고딕" panose="020B0503020000020004" pitchFamily="50" charset="-127"/>
              </a:rPr>
              <a:t> 도출 및 해석</a:t>
            </a:r>
            <a:endParaRPr lang="ko-KR" altLang="en-US" sz="1000" kern="0" dirty="0">
              <a:solidFill>
                <a:srgbClr val="000000"/>
              </a:solidFill>
              <a:highlight>
                <a:srgbClr val="00FFFF"/>
              </a:highlight>
            </a:endParaRPr>
          </a:p>
          <a:p>
            <a:pPr marL="361950" indent="-171450" algn="just" fontAlgn="base">
              <a:lnSpc>
                <a:spcPct val="150000"/>
              </a:lnSpc>
              <a:buFont typeface="Arial" panose="020B0604020202020204" pitchFamily="34" charset="0"/>
              <a:buChar char="•"/>
            </a:pPr>
            <a:r>
              <a:rPr lang="ko-KR" altLang="en-US" sz="1000" kern="0" dirty="0">
                <a:solidFill>
                  <a:srgbClr val="000000"/>
                </a:solidFill>
                <a:ea typeface="맑은 고딕" panose="020B0503020000020004" pitchFamily="50" charset="-127"/>
              </a:rPr>
              <a:t>평균 제곱합은 표본분산의 개념이므로 두 개의 표본분산을 비교하여 </a:t>
            </a:r>
            <a:r>
              <a:rPr lang="ko-KR" altLang="en-US" sz="1000" kern="0" dirty="0" err="1">
                <a:solidFill>
                  <a:srgbClr val="000000"/>
                </a:solidFill>
                <a:ea typeface="맑은 고딕" panose="020B0503020000020004" pitchFamily="50" charset="-127"/>
              </a:rPr>
              <a:t>그룹내변동에</a:t>
            </a:r>
            <a:r>
              <a:rPr lang="ko-KR" altLang="en-US" sz="1000" kern="0" dirty="0">
                <a:solidFill>
                  <a:srgbClr val="000000"/>
                </a:solidFill>
                <a:ea typeface="맑은 고딕" panose="020B0503020000020004" pitchFamily="50" charset="-127"/>
              </a:rPr>
              <a:t> 비해 </a:t>
            </a:r>
            <a:r>
              <a:rPr lang="ko-KR" altLang="en-US" sz="1000" kern="0" dirty="0" err="1">
                <a:solidFill>
                  <a:srgbClr val="000000"/>
                </a:solidFill>
                <a:ea typeface="맑은 고딕" panose="020B0503020000020004" pitchFamily="50" charset="-127"/>
              </a:rPr>
              <a:t>그룹간변동이</a:t>
            </a:r>
            <a:r>
              <a:rPr lang="ko-KR" altLang="en-US" sz="1000" kern="0" dirty="0">
                <a:solidFill>
                  <a:srgbClr val="000000"/>
                </a:solidFill>
                <a:ea typeface="맑은 고딕" panose="020B0503020000020004" pitchFamily="50" charset="-127"/>
              </a:rPr>
              <a:t> 더 큰지를 </a:t>
            </a:r>
            <a:r>
              <a:rPr lang="en-US" altLang="ko-KR" sz="1000" kern="0" dirty="0">
                <a:solidFill>
                  <a:srgbClr val="000000"/>
                </a:solidFill>
                <a:latin typeface="맑은 고딕" panose="020B0503020000020004" pitchFamily="50" charset="-127"/>
              </a:rPr>
              <a:t>F</a:t>
            </a:r>
            <a:r>
              <a:rPr lang="ko-KR" altLang="en-US" sz="1000" kern="0" dirty="0">
                <a:solidFill>
                  <a:srgbClr val="000000"/>
                </a:solidFill>
                <a:ea typeface="맑은 고딕" panose="020B0503020000020004" pitchFamily="50" charset="-127"/>
              </a:rPr>
              <a:t>검정하게 된다</a:t>
            </a:r>
            <a:r>
              <a:rPr lang="en-US" altLang="ko-KR" sz="1000" kern="0" dirty="0">
                <a:solidFill>
                  <a:srgbClr val="000000"/>
                </a:solidFill>
                <a:latin typeface="맑은 고딕" panose="020B0503020000020004" pitchFamily="50" charset="-127"/>
              </a:rPr>
              <a:t>.</a:t>
            </a:r>
          </a:p>
          <a:p>
            <a:pPr marL="361950" indent="-171450" algn="just" fontAlgn="base">
              <a:lnSpc>
                <a:spcPct val="150000"/>
              </a:lnSpc>
              <a:buFont typeface="Arial" panose="020B0604020202020204" pitchFamily="34" charset="0"/>
              <a:buChar char="•"/>
            </a:pPr>
            <a:r>
              <a:rPr lang="en-US" altLang="ko-KR" sz="1000" dirty="0"/>
              <a:t>F –value</a:t>
            </a:r>
            <a:r>
              <a:rPr lang="ko-KR" altLang="en-US" sz="1000" dirty="0"/>
              <a:t> </a:t>
            </a:r>
            <a:r>
              <a:rPr lang="ko-KR" altLang="en-US" sz="1000" dirty="0" err="1"/>
              <a:t>검정통계량</a:t>
            </a:r>
            <a:r>
              <a:rPr lang="ko-KR" altLang="en-US" sz="1000" dirty="0"/>
              <a:t>  </a:t>
            </a:r>
            <a:r>
              <a:rPr lang="en-US" altLang="ko-KR" sz="1000" dirty="0"/>
              <a:t>&gt; </a:t>
            </a:r>
            <a:r>
              <a:rPr lang="ko-KR" altLang="en-US" sz="1000" dirty="0"/>
              <a:t>임계치  </a:t>
            </a:r>
            <a:r>
              <a:rPr lang="en-US" altLang="ko-KR" sz="1000" dirty="0"/>
              <a:t>:  </a:t>
            </a:r>
            <a:r>
              <a:rPr lang="ko-KR" altLang="en-US" sz="1000" dirty="0" err="1"/>
              <a:t>귀무가설을</a:t>
            </a:r>
            <a:r>
              <a:rPr lang="ko-KR" altLang="en-US" sz="1000" dirty="0"/>
              <a:t> 기각하고 대립가설 채택</a:t>
            </a:r>
            <a:r>
              <a:rPr lang="en-US" altLang="ko-KR" sz="1000" dirty="0"/>
              <a:t> </a:t>
            </a:r>
          </a:p>
          <a:p>
            <a:pPr marL="361950" indent="-171450" algn="just" fontAlgn="base">
              <a:lnSpc>
                <a:spcPct val="150000"/>
              </a:lnSpc>
              <a:buFont typeface="Wingdings" panose="05000000000000000000" pitchFamily="2" charset="2"/>
              <a:buChar char="à"/>
            </a:pPr>
            <a:r>
              <a:rPr lang="ko-KR" altLang="en-US" sz="1000" dirty="0"/>
              <a:t>따라서 </a:t>
            </a:r>
            <a:r>
              <a:rPr lang="ko-KR" altLang="en-US" sz="1000" u="sng" dirty="0"/>
              <a:t>적어도 하나 </a:t>
            </a:r>
            <a:r>
              <a:rPr lang="ko-KR" altLang="en-US" sz="1000" dirty="0"/>
              <a:t>이상의 그룹 모평균이 다르다고 할 수 있다</a:t>
            </a:r>
            <a:r>
              <a:rPr lang="en-US" altLang="ko-KR" sz="1000" dirty="0"/>
              <a:t>. </a:t>
            </a:r>
          </a:p>
          <a:p>
            <a:pPr marL="190500" algn="just" fontAlgn="base">
              <a:lnSpc>
                <a:spcPct val="150000"/>
              </a:lnSpc>
            </a:pPr>
            <a:r>
              <a:rPr lang="ko-KR" altLang="en-US" sz="1200" kern="0" dirty="0" err="1">
                <a:solidFill>
                  <a:srgbClr val="000000"/>
                </a:solidFill>
                <a:ea typeface="맑은 고딕" panose="020B0503020000020004" pitchFamily="50" charset="-127"/>
              </a:rPr>
              <a:t>귀무가설</a:t>
            </a:r>
            <a:r>
              <a:rPr lang="ko-KR" altLang="en-US" sz="1200" kern="0" dirty="0">
                <a:solidFill>
                  <a:srgbClr val="000000"/>
                </a:solidFill>
                <a:ea typeface="맑은 고딕" panose="020B0503020000020004" pitchFamily="50" charset="-127"/>
              </a:rPr>
              <a:t> 기각의 의미 </a:t>
            </a:r>
            <a:endParaRPr lang="ko-KR" altLang="en-US" sz="1200" kern="0" dirty="0">
              <a:solidFill>
                <a:srgbClr val="000000"/>
              </a:solidFill>
            </a:endParaRPr>
          </a:p>
          <a:p>
            <a:pPr marL="361950" indent="-171450" algn="just" fontAlgn="base">
              <a:lnSpc>
                <a:spcPct val="150000"/>
              </a:lnSpc>
              <a:buFont typeface="Arial" panose="020B0604020202020204" pitchFamily="34" charset="0"/>
              <a:buChar char="•"/>
            </a:pPr>
            <a:r>
              <a:rPr lang="ko-KR" altLang="en-US" sz="1000" kern="0" dirty="0">
                <a:solidFill>
                  <a:srgbClr val="000000"/>
                </a:solidFill>
                <a:ea typeface="맑은 고딕" panose="020B0503020000020004" pitchFamily="50" charset="-127"/>
              </a:rPr>
              <a:t>일원분류 분산분석으로 가설검정을 할 때 </a:t>
            </a:r>
            <a:r>
              <a:rPr lang="ko-KR" altLang="en-US" sz="1000" kern="0" dirty="0" err="1">
                <a:solidFill>
                  <a:srgbClr val="000000"/>
                </a:solidFill>
                <a:ea typeface="맑은 고딕" panose="020B0503020000020004" pitchFamily="50" charset="-127"/>
              </a:rPr>
              <a:t>귀무가설이</a:t>
            </a:r>
            <a:r>
              <a:rPr lang="ko-KR" altLang="en-US" sz="1000" kern="0" dirty="0">
                <a:solidFill>
                  <a:srgbClr val="000000"/>
                </a:solidFill>
                <a:ea typeface="맑은 고딕" panose="020B0503020000020004" pitchFamily="50" charset="-127"/>
              </a:rPr>
              <a:t> 기각될 경우 대립가설을 해석하는데 주의해야 한다</a:t>
            </a:r>
            <a:r>
              <a:rPr lang="en-US" altLang="ko-KR" sz="1000" kern="0" dirty="0">
                <a:solidFill>
                  <a:srgbClr val="000000"/>
                </a:solidFill>
                <a:latin typeface="맑은 고딕" panose="020B0503020000020004" pitchFamily="50" charset="-127"/>
              </a:rPr>
              <a:t>. </a:t>
            </a:r>
          </a:p>
          <a:p>
            <a:pPr marL="361950" indent="-171450" algn="just" fontAlgn="base">
              <a:lnSpc>
                <a:spcPct val="150000"/>
              </a:lnSpc>
              <a:buFont typeface="Arial" panose="020B0604020202020204" pitchFamily="34" charset="0"/>
              <a:buChar char="•"/>
            </a:pPr>
            <a:r>
              <a:rPr lang="ko-KR" altLang="en-US" sz="1000" kern="0" dirty="0" err="1">
                <a:solidFill>
                  <a:srgbClr val="000000"/>
                </a:solidFill>
                <a:ea typeface="맑은 고딕" panose="020B0503020000020004" pitchFamily="50" charset="-127"/>
              </a:rPr>
              <a:t>귀무가설이</a:t>
            </a:r>
            <a:r>
              <a:rPr lang="ko-KR" altLang="en-US" sz="1000" kern="0" dirty="0">
                <a:solidFill>
                  <a:srgbClr val="000000"/>
                </a:solidFill>
                <a:ea typeface="맑은 고딕" panose="020B0503020000020004" pitchFamily="50" charset="-127"/>
              </a:rPr>
              <a:t> 기각되면 대립가설을 지지하게 되지만 분산분석에서 대립가설의 의미는 적어도 어느 한 모집단의 모평균은 다르다는 것이며  </a:t>
            </a:r>
            <a:r>
              <a:rPr lang="en-US" altLang="ko-KR" sz="1000" kern="0" dirty="0">
                <a:solidFill>
                  <a:srgbClr val="000000"/>
                </a:solidFill>
                <a:latin typeface="맑은 고딕" panose="020B0503020000020004" pitchFamily="50" charset="-127"/>
              </a:rPr>
              <a:t>k</a:t>
            </a:r>
            <a:r>
              <a:rPr lang="ko-KR" altLang="en-US" sz="1000" kern="0" dirty="0">
                <a:solidFill>
                  <a:srgbClr val="000000"/>
                </a:solidFill>
                <a:ea typeface="맑은 고딕" panose="020B0503020000020004" pitchFamily="50" charset="-127"/>
              </a:rPr>
              <a:t>개의 모집단 중에서 하나의 모평균만이 </a:t>
            </a:r>
            <a:r>
              <a:rPr lang="ko-KR" altLang="en-US" sz="1000" kern="0" dirty="0" err="1">
                <a:solidFill>
                  <a:srgbClr val="000000"/>
                </a:solidFill>
                <a:ea typeface="맑은 고딕" panose="020B0503020000020004" pitchFamily="50" charset="-127"/>
              </a:rPr>
              <a:t>다른지</a:t>
            </a:r>
            <a:r>
              <a:rPr lang="ko-KR" altLang="en-US" sz="1000" kern="0" dirty="0">
                <a:solidFill>
                  <a:srgbClr val="000000"/>
                </a:solidFill>
                <a:ea typeface="맑은 고딕" panose="020B0503020000020004" pitchFamily="50" charset="-127"/>
              </a:rPr>
              <a:t> </a:t>
            </a:r>
            <a:r>
              <a:rPr lang="en-US" altLang="ko-KR" sz="1000" kern="0" dirty="0">
                <a:solidFill>
                  <a:srgbClr val="000000"/>
                </a:solidFill>
                <a:latin typeface="맑은 고딕" panose="020B0503020000020004" pitchFamily="50" charset="-127"/>
              </a:rPr>
              <a:t>k</a:t>
            </a:r>
            <a:r>
              <a:rPr lang="ko-KR" altLang="en-US" sz="1000" kern="0" dirty="0">
                <a:solidFill>
                  <a:srgbClr val="000000"/>
                </a:solidFill>
                <a:ea typeface="맑은 고딕" panose="020B0503020000020004" pitchFamily="50" charset="-127"/>
              </a:rPr>
              <a:t>개가 각각 다 </a:t>
            </a:r>
            <a:r>
              <a:rPr lang="ko-KR" altLang="en-US" sz="1000" kern="0" dirty="0" err="1">
                <a:solidFill>
                  <a:srgbClr val="000000"/>
                </a:solidFill>
                <a:ea typeface="맑은 고딕" panose="020B0503020000020004" pitchFamily="50" charset="-127"/>
              </a:rPr>
              <a:t>다른지는</a:t>
            </a:r>
            <a:r>
              <a:rPr lang="ko-KR" altLang="en-US" sz="1000" kern="0" dirty="0">
                <a:solidFill>
                  <a:srgbClr val="000000"/>
                </a:solidFill>
                <a:ea typeface="맑은 고딕" panose="020B0503020000020004" pitchFamily="50" charset="-127"/>
              </a:rPr>
              <a:t> 설명하지 못하고 있다</a:t>
            </a:r>
            <a:r>
              <a:rPr lang="en-US" altLang="ko-KR" sz="1000" kern="0" dirty="0">
                <a:solidFill>
                  <a:srgbClr val="000000"/>
                </a:solidFill>
                <a:latin typeface="맑은 고딕" panose="020B0503020000020004" pitchFamily="50" charset="-127"/>
              </a:rPr>
              <a:t>. </a:t>
            </a:r>
          </a:p>
          <a:p>
            <a:pPr marL="361950" indent="-171450" algn="just" fontAlgn="base">
              <a:lnSpc>
                <a:spcPct val="150000"/>
              </a:lnSpc>
              <a:buFont typeface="Arial" panose="020B0604020202020204" pitchFamily="34" charset="0"/>
              <a:buChar char="•"/>
            </a:pPr>
            <a:r>
              <a:rPr lang="en-US" altLang="ko-KR" sz="1000" kern="0" dirty="0">
                <a:solidFill>
                  <a:srgbClr val="000000"/>
                </a:solidFill>
                <a:ea typeface="맑은 고딕" panose="020B0503020000020004" pitchFamily="50" charset="-127"/>
                <a:sym typeface="Wingdings" panose="05000000000000000000" pitchFamily="2" charset="2"/>
              </a:rPr>
              <a:t>  </a:t>
            </a:r>
            <a:r>
              <a:rPr lang="ko-KR" altLang="en-US" sz="1000" kern="0" dirty="0">
                <a:solidFill>
                  <a:srgbClr val="000000"/>
                </a:solidFill>
                <a:ea typeface="맑은 고딕" panose="020B0503020000020004" pitchFamily="50" charset="-127"/>
                <a:sym typeface="Wingdings" panose="05000000000000000000" pitchFamily="2" charset="2"/>
              </a:rPr>
              <a:t>사후</a:t>
            </a:r>
            <a:r>
              <a:rPr lang="ko-KR" altLang="en-US" sz="1000" kern="0" dirty="0">
                <a:solidFill>
                  <a:srgbClr val="000000"/>
                </a:solidFill>
                <a:ea typeface="맑은 고딕" panose="020B0503020000020004" pitchFamily="50" charset="-127"/>
              </a:rPr>
              <a:t> 추가 검정을 통해 분석 필요</a:t>
            </a:r>
            <a:endParaRPr lang="ko-KR" altLang="en-US" sz="1000" dirty="0"/>
          </a:p>
        </p:txBody>
      </p:sp>
      <p:sp>
        <p:nvSpPr>
          <p:cNvPr id="15" name="직사각형 14">
            <a:extLst>
              <a:ext uri="{FF2B5EF4-FFF2-40B4-BE49-F238E27FC236}">
                <a16:creationId xmlns:a16="http://schemas.microsoft.com/office/drawing/2014/main" id="{21F4214B-589B-4490-A5E4-F078A09E4FBD}"/>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p:sp>
        <p:nvSpPr>
          <p:cNvPr id="16" name="TextBox 15">
            <a:extLst>
              <a:ext uri="{FF2B5EF4-FFF2-40B4-BE49-F238E27FC236}">
                <a16:creationId xmlns:a16="http://schemas.microsoft.com/office/drawing/2014/main" id="{89DE8482-02C7-49D6-9ED7-DBEC69C5B440}"/>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92077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16</a:t>
            </a:fld>
            <a:endParaRPr lang="ko-KR" altLang="en-US"/>
          </a:p>
        </p:txBody>
      </p:sp>
      <p:graphicFrame>
        <p:nvGraphicFramePr>
          <p:cNvPr id="6" name="다이어그램 5">
            <a:extLst>
              <a:ext uri="{FF2B5EF4-FFF2-40B4-BE49-F238E27FC236}">
                <a16:creationId xmlns:a16="http://schemas.microsoft.com/office/drawing/2014/main" id="{74F35B2D-94BE-490D-B775-B5FC6B678A34}"/>
              </a:ext>
            </a:extLst>
          </p:cNvPr>
          <p:cNvGraphicFramePr/>
          <p:nvPr>
            <p:extLst>
              <p:ext uri="{D42A27DB-BD31-4B8C-83A1-F6EECF244321}">
                <p14:modId xmlns:p14="http://schemas.microsoft.com/office/powerpoint/2010/main" val="3297981095"/>
              </p:ext>
            </p:extLst>
          </p:nvPr>
        </p:nvGraphicFramePr>
        <p:xfrm>
          <a:off x="-684584" y="1025444"/>
          <a:ext cx="6336704" cy="3737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직사각형 8">
            <a:extLst>
              <a:ext uri="{FF2B5EF4-FFF2-40B4-BE49-F238E27FC236}">
                <a16:creationId xmlns:a16="http://schemas.microsoft.com/office/drawing/2014/main" id="{1354313F-0C83-4905-AC4E-B92755FE6334}"/>
              </a:ext>
            </a:extLst>
          </p:cNvPr>
          <p:cNvSpPr/>
          <p:nvPr/>
        </p:nvSpPr>
        <p:spPr>
          <a:xfrm>
            <a:off x="4932040" y="1063940"/>
            <a:ext cx="3810000" cy="769441"/>
          </a:xfrm>
          <a:prstGeom prst="rect">
            <a:avLst/>
          </a:prstGeom>
          <a:ln>
            <a:solidFill>
              <a:schemeClr val="tx1">
                <a:lumMod val="85000"/>
                <a:lumOff val="15000"/>
              </a:schemeClr>
            </a:solidFill>
          </a:ln>
        </p:spPr>
        <p:txBody>
          <a:bodyPr wrap="square">
            <a:spAutoFit/>
          </a:bodyPr>
          <a:lstStyle/>
          <a:p>
            <a:pPr algn="just" fontAlgn="base"/>
            <a:r>
              <a:rPr lang="en-US" altLang="ko-KR" sz="1100" kern="0" dirty="0">
                <a:solidFill>
                  <a:srgbClr val="000000"/>
                </a:solidFill>
                <a:latin typeface="+mj-ea"/>
              </a:rPr>
              <a:t>1. </a:t>
            </a:r>
            <a:r>
              <a:rPr lang="ko-KR" altLang="en-US" sz="1100" kern="0" dirty="0" err="1">
                <a:solidFill>
                  <a:srgbClr val="000000"/>
                </a:solidFill>
                <a:latin typeface="+mj-ea"/>
              </a:rPr>
              <a:t>일표본</a:t>
            </a:r>
            <a:r>
              <a:rPr lang="ko-KR" altLang="en-US" sz="1100" kern="0" dirty="0">
                <a:solidFill>
                  <a:srgbClr val="000000"/>
                </a:solidFill>
                <a:latin typeface="+mj-ea"/>
              </a:rPr>
              <a:t> </a:t>
            </a:r>
            <a:r>
              <a:rPr lang="en-US" altLang="ko-KR" sz="1100" kern="0" dirty="0">
                <a:solidFill>
                  <a:srgbClr val="000000"/>
                </a:solidFill>
                <a:latin typeface="+mj-ea"/>
              </a:rPr>
              <a:t>t-</a:t>
            </a:r>
            <a:r>
              <a:rPr lang="ko-KR" altLang="en-US" sz="1100" kern="0" dirty="0">
                <a:solidFill>
                  <a:srgbClr val="000000"/>
                </a:solidFill>
                <a:latin typeface="+mj-ea"/>
              </a:rPr>
              <a:t>검정</a:t>
            </a:r>
            <a:r>
              <a:rPr lang="en-US" altLang="ko-KR" sz="1100" kern="0" dirty="0">
                <a:solidFill>
                  <a:srgbClr val="000000"/>
                </a:solidFill>
                <a:latin typeface="+mj-ea"/>
              </a:rPr>
              <a:t>(One-sample t-test) : </a:t>
            </a:r>
            <a:r>
              <a:rPr lang="ko-KR" altLang="en-US" sz="1100" kern="0" dirty="0">
                <a:solidFill>
                  <a:srgbClr val="000000"/>
                </a:solidFill>
                <a:latin typeface="+mj-ea"/>
              </a:rPr>
              <a:t>단일모집단 모평균 검정</a:t>
            </a:r>
          </a:p>
          <a:p>
            <a:pPr algn="just" fontAlgn="base"/>
            <a:r>
              <a:rPr lang="en-US" altLang="ko-KR" sz="1100" kern="0" dirty="0">
                <a:solidFill>
                  <a:srgbClr val="000000"/>
                </a:solidFill>
                <a:latin typeface="+mj-ea"/>
              </a:rPr>
              <a:t>2. </a:t>
            </a:r>
            <a:r>
              <a:rPr lang="ko-KR" altLang="en-US" sz="1100" kern="0" dirty="0">
                <a:solidFill>
                  <a:srgbClr val="000000"/>
                </a:solidFill>
                <a:highlight>
                  <a:srgbClr val="FFFF00"/>
                </a:highlight>
                <a:latin typeface="+mj-ea"/>
              </a:rPr>
              <a:t>독립표본 </a:t>
            </a:r>
            <a:r>
              <a:rPr lang="en-US" altLang="ko-KR" sz="1100" kern="0" dirty="0">
                <a:solidFill>
                  <a:srgbClr val="000000"/>
                </a:solidFill>
                <a:highlight>
                  <a:srgbClr val="FFFF00"/>
                </a:highlight>
                <a:latin typeface="+mj-ea"/>
              </a:rPr>
              <a:t>t-</a:t>
            </a:r>
            <a:r>
              <a:rPr lang="ko-KR" altLang="en-US" sz="1100" kern="0" dirty="0">
                <a:solidFill>
                  <a:srgbClr val="000000"/>
                </a:solidFill>
                <a:highlight>
                  <a:srgbClr val="FFFF00"/>
                </a:highlight>
                <a:latin typeface="+mj-ea"/>
              </a:rPr>
              <a:t>검정</a:t>
            </a:r>
            <a:r>
              <a:rPr lang="en-US" altLang="ko-KR" sz="1100" kern="0" dirty="0">
                <a:solidFill>
                  <a:srgbClr val="000000"/>
                </a:solidFill>
                <a:highlight>
                  <a:srgbClr val="FFFF00"/>
                </a:highlight>
                <a:latin typeface="+mj-ea"/>
              </a:rPr>
              <a:t>(Independent-samples t-test)</a:t>
            </a:r>
          </a:p>
          <a:p>
            <a:pPr algn="just" fontAlgn="base"/>
            <a:r>
              <a:rPr lang="en-US" altLang="ko-KR" sz="1100" kern="0" dirty="0">
                <a:solidFill>
                  <a:srgbClr val="000000"/>
                </a:solidFill>
                <a:latin typeface="+mj-ea"/>
              </a:rPr>
              <a:t>3. </a:t>
            </a:r>
            <a:r>
              <a:rPr lang="ko-KR" altLang="en-US" sz="1100" kern="0" dirty="0">
                <a:solidFill>
                  <a:srgbClr val="000000"/>
                </a:solidFill>
                <a:latin typeface="+mj-ea"/>
              </a:rPr>
              <a:t>대응표본 </a:t>
            </a:r>
            <a:r>
              <a:rPr lang="en-US" altLang="ko-KR" sz="1100" kern="0" dirty="0">
                <a:solidFill>
                  <a:srgbClr val="000000"/>
                </a:solidFill>
                <a:latin typeface="+mj-ea"/>
              </a:rPr>
              <a:t>t-</a:t>
            </a:r>
            <a:r>
              <a:rPr lang="ko-KR" altLang="en-US" sz="1100" kern="0" dirty="0">
                <a:solidFill>
                  <a:srgbClr val="000000"/>
                </a:solidFill>
                <a:latin typeface="+mj-ea"/>
              </a:rPr>
              <a:t>검정 </a:t>
            </a:r>
            <a:r>
              <a:rPr lang="en-US" altLang="ko-KR" sz="1100" kern="0" dirty="0">
                <a:solidFill>
                  <a:srgbClr val="000000"/>
                </a:solidFill>
                <a:latin typeface="+mj-ea"/>
              </a:rPr>
              <a:t>(Paired-samples t-test) </a:t>
            </a:r>
          </a:p>
        </p:txBody>
      </p:sp>
      <p:sp>
        <p:nvSpPr>
          <p:cNvPr id="10" name="직사각형 9">
            <a:extLst>
              <a:ext uri="{FF2B5EF4-FFF2-40B4-BE49-F238E27FC236}">
                <a16:creationId xmlns:a16="http://schemas.microsoft.com/office/drawing/2014/main" id="{70DB7572-C772-4CAD-8859-C28A1B078A58}"/>
              </a:ext>
            </a:extLst>
          </p:cNvPr>
          <p:cNvSpPr/>
          <p:nvPr/>
        </p:nvSpPr>
        <p:spPr>
          <a:xfrm>
            <a:off x="4932040" y="1880620"/>
            <a:ext cx="3810000" cy="553998"/>
          </a:xfrm>
          <a:prstGeom prst="rect">
            <a:avLst/>
          </a:prstGeom>
          <a:ln>
            <a:solidFill>
              <a:schemeClr val="tx1">
                <a:lumMod val="85000"/>
                <a:lumOff val="15000"/>
              </a:schemeClr>
            </a:solidFill>
          </a:ln>
        </p:spPr>
        <p:txBody>
          <a:bodyPr wrap="square">
            <a:spAutoFit/>
          </a:bodyPr>
          <a:lstStyle/>
          <a:p>
            <a:pPr algn="just" fontAlgn="base"/>
            <a:r>
              <a:rPr lang="en-US" altLang="ko-KR" sz="1000" b="1" kern="0" dirty="0">
                <a:solidFill>
                  <a:srgbClr val="000000"/>
                </a:solidFill>
                <a:latin typeface="+mj-ea"/>
              </a:rPr>
              <a:t>1. </a:t>
            </a:r>
            <a:r>
              <a:rPr lang="ko-KR" altLang="en-US" sz="1000" b="1" dirty="0"/>
              <a:t>일원분산분석</a:t>
            </a:r>
            <a:r>
              <a:rPr lang="en-US" altLang="ko-KR" sz="1000" b="1" dirty="0"/>
              <a:t>(one-way ANOVA, </a:t>
            </a:r>
            <a:r>
              <a:rPr lang="ko-KR" altLang="en-US" sz="1000" b="1" dirty="0" err="1"/>
              <a:t>일변량분석</a:t>
            </a:r>
            <a:endParaRPr lang="ko-KR" altLang="en-US" sz="1000" b="1" kern="0" dirty="0">
              <a:solidFill>
                <a:srgbClr val="000000"/>
              </a:solidFill>
              <a:latin typeface="+mj-ea"/>
            </a:endParaRPr>
          </a:p>
          <a:p>
            <a:pPr algn="just" fontAlgn="base"/>
            <a:r>
              <a:rPr lang="en-US" altLang="ko-KR" sz="1000" b="1" kern="0" dirty="0">
                <a:solidFill>
                  <a:srgbClr val="000000"/>
                </a:solidFill>
                <a:latin typeface="+mj-ea"/>
              </a:rPr>
              <a:t>2. </a:t>
            </a:r>
            <a:r>
              <a:rPr lang="ko-KR" altLang="en-US" sz="1000" b="1" dirty="0"/>
              <a:t>이원분산분석</a:t>
            </a:r>
            <a:r>
              <a:rPr lang="en-US" altLang="ko-KR" sz="1000" b="1" dirty="0"/>
              <a:t>(two-way ANOVA) </a:t>
            </a:r>
            <a:endParaRPr lang="en-US" altLang="ko-KR" sz="1000" b="1" kern="0" dirty="0">
              <a:solidFill>
                <a:srgbClr val="000000"/>
              </a:solidFill>
              <a:latin typeface="+mj-ea"/>
            </a:endParaRPr>
          </a:p>
          <a:p>
            <a:pPr algn="just" fontAlgn="base"/>
            <a:r>
              <a:rPr lang="en-US" altLang="ko-KR" sz="1000" b="1" kern="0" dirty="0">
                <a:solidFill>
                  <a:srgbClr val="000000"/>
                </a:solidFill>
                <a:latin typeface="+mj-ea"/>
              </a:rPr>
              <a:t>3. </a:t>
            </a:r>
            <a:r>
              <a:rPr lang="ko-KR" altLang="en-US" sz="1000" b="1" dirty="0" err="1"/>
              <a:t>다원변량분산분석</a:t>
            </a:r>
            <a:r>
              <a:rPr lang="en-US" altLang="ko-KR" sz="1000" b="1" dirty="0"/>
              <a:t>(MANOVA)</a:t>
            </a:r>
            <a:r>
              <a:rPr lang="ko-KR" altLang="en-US" sz="1000" b="1" dirty="0"/>
              <a:t> </a:t>
            </a:r>
            <a:r>
              <a:rPr lang="en-US" altLang="ko-KR" sz="1000" b="1" dirty="0"/>
              <a:t>,</a:t>
            </a:r>
            <a:r>
              <a:rPr lang="ko-KR" altLang="en-US" sz="1000" b="1" dirty="0"/>
              <a:t>공분산 분석</a:t>
            </a:r>
            <a:r>
              <a:rPr lang="en-US" altLang="ko-KR" sz="1000" b="1" dirty="0"/>
              <a:t>(ANCOVA) </a:t>
            </a:r>
            <a:r>
              <a:rPr lang="en-US" altLang="ko-KR" sz="1000" b="1" kern="0" dirty="0">
                <a:solidFill>
                  <a:srgbClr val="000000"/>
                </a:solidFill>
                <a:latin typeface="+mj-ea"/>
              </a:rPr>
              <a:t> </a:t>
            </a:r>
          </a:p>
        </p:txBody>
      </p:sp>
      <p:sp>
        <p:nvSpPr>
          <p:cNvPr id="11" name="직사각형 10">
            <a:extLst>
              <a:ext uri="{FF2B5EF4-FFF2-40B4-BE49-F238E27FC236}">
                <a16:creationId xmlns:a16="http://schemas.microsoft.com/office/drawing/2014/main" id="{109BCC8B-8B4B-40F0-A639-B26D5EF88766}"/>
              </a:ext>
            </a:extLst>
          </p:cNvPr>
          <p:cNvSpPr/>
          <p:nvPr/>
        </p:nvSpPr>
        <p:spPr>
          <a:xfrm>
            <a:off x="4941827" y="2617231"/>
            <a:ext cx="3810000" cy="600164"/>
          </a:xfrm>
          <a:prstGeom prst="rect">
            <a:avLst/>
          </a:prstGeom>
          <a:ln>
            <a:solidFill>
              <a:schemeClr val="tx1">
                <a:lumMod val="85000"/>
                <a:lumOff val="15000"/>
              </a:schemeClr>
            </a:solidFill>
          </a:ln>
        </p:spPr>
        <p:txBody>
          <a:bodyPr wrap="square">
            <a:spAutoFit/>
          </a:bodyPr>
          <a:lstStyle/>
          <a:p>
            <a:r>
              <a:rPr lang="en-US" altLang="ko-KR" sz="1100" kern="0" dirty="0">
                <a:solidFill>
                  <a:srgbClr val="000000"/>
                </a:solidFill>
                <a:latin typeface="+mj-ea"/>
              </a:rPr>
              <a:t>1. </a:t>
            </a:r>
            <a:r>
              <a:rPr lang="en-US" altLang="ko-KR" sz="1100" dirty="0"/>
              <a:t>Person , Spearman’s rho , Kendall tau </a:t>
            </a:r>
          </a:p>
          <a:p>
            <a:pPr algn="just" fontAlgn="base"/>
            <a:r>
              <a:rPr lang="en-US" altLang="ko-KR" sz="1100" kern="0" dirty="0">
                <a:solidFill>
                  <a:srgbClr val="000000"/>
                </a:solidFill>
                <a:latin typeface="+mj-ea"/>
              </a:rPr>
              <a:t>2. </a:t>
            </a:r>
            <a:r>
              <a:rPr lang="ko-KR" altLang="en-US" sz="1100" kern="0" dirty="0">
                <a:solidFill>
                  <a:srgbClr val="000000"/>
                </a:solidFill>
                <a:latin typeface="+mj-ea"/>
              </a:rPr>
              <a:t>편상관관계</a:t>
            </a:r>
            <a:endParaRPr lang="en-US" altLang="ko-KR" sz="1100" kern="0" dirty="0">
              <a:solidFill>
                <a:srgbClr val="000000"/>
              </a:solidFill>
              <a:latin typeface="+mj-ea"/>
            </a:endParaRPr>
          </a:p>
          <a:p>
            <a:pPr algn="just" fontAlgn="base"/>
            <a:r>
              <a:rPr lang="en-US" altLang="ko-KR" sz="1100" kern="0" dirty="0">
                <a:solidFill>
                  <a:srgbClr val="000000"/>
                </a:solidFill>
                <a:latin typeface="+mj-ea"/>
              </a:rPr>
              <a:t>3. </a:t>
            </a:r>
            <a:r>
              <a:rPr lang="ko-KR" altLang="en-US" sz="1100" kern="0" dirty="0">
                <a:solidFill>
                  <a:srgbClr val="000000"/>
                </a:solidFill>
                <a:latin typeface="+mj-ea"/>
              </a:rPr>
              <a:t>양분 상관관계</a:t>
            </a:r>
            <a:endParaRPr lang="en-US" altLang="ko-KR" sz="1100" kern="0" dirty="0">
              <a:solidFill>
                <a:srgbClr val="000000"/>
              </a:solidFill>
              <a:latin typeface="+mj-ea"/>
            </a:endParaRPr>
          </a:p>
        </p:txBody>
      </p:sp>
      <p:sp>
        <p:nvSpPr>
          <p:cNvPr id="12" name="직사각형 11">
            <a:extLst>
              <a:ext uri="{FF2B5EF4-FFF2-40B4-BE49-F238E27FC236}">
                <a16:creationId xmlns:a16="http://schemas.microsoft.com/office/drawing/2014/main" id="{E1F58950-9876-4B84-9B67-5357FC2B47C8}"/>
              </a:ext>
            </a:extLst>
          </p:cNvPr>
          <p:cNvSpPr/>
          <p:nvPr/>
        </p:nvSpPr>
        <p:spPr>
          <a:xfrm>
            <a:off x="4946783" y="3354190"/>
            <a:ext cx="3810000" cy="707886"/>
          </a:xfrm>
          <a:prstGeom prst="rect">
            <a:avLst/>
          </a:prstGeom>
          <a:ln>
            <a:solidFill>
              <a:schemeClr val="tx1">
                <a:lumMod val="85000"/>
                <a:lumOff val="15000"/>
              </a:schemeClr>
            </a:solidFill>
          </a:ln>
        </p:spPr>
        <p:txBody>
          <a:bodyPr wrap="square">
            <a:spAutoFit/>
          </a:bodyPr>
          <a:lstStyle/>
          <a:p>
            <a:r>
              <a:rPr lang="en-US" altLang="ko-KR" sz="1000" kern="0" dirty="0">
                <a:solidFill>
                  <a:srgbClr val="000000"/>
                </a:solidFill>
                <a:latin typeface="+mj-ea"/>
              </a:rPr>
              <a:t>1. S</a:t>
            </a:r>
            <a:r>
              <a:rPr lang="en-US" altLang="ko-KR" sz="1000" dirty="0"/>
              <a:t>imple linear regression  </a:t>
            </a:r>
          </a:p>
          <a:p>
            <a:pPr algn="just" fontAlgn="base"/>
            <a:r>
              <a:rPr lang="en-US" altLang="ko-KR" sz="1000" kern="0" dirty="0">
                <a:solidFill>
                  <a:srgbClr val="000000"/>
                </a:solidFill>
                <a:latin typeface="+mj-ea"/>
              </a:rPr>
              <a:t>2. </a:t>
            </a:r>
            <a:r>
              <a:rPr lang="en-US" altLang="ko-KR" sz="1000" dirty="0">
                <a:solidFill>
                  <a:srgbClr val="000000"/>
                </a:solidFill>
                <a:latin typeface="Arial" panose="020B0604020202020204" pitchFamily="34" charset="0"/>
              </a:rPr>
              <a:t>Multiple Regression Analysis</a:t>
            </a:r>
            <a:endParaRPr lang="en-US" altLang="ko-KR" sz="1000" kern="0" dirty="0">
              <a:solidFill>
                <a:srgbClr val="000000"/>
              </a:solidFill>
              <a:latin typeface="+mj-ea"/>
            </a:endParaRPr>
          </a:p>
          <a:p>
            <a:pPr algn="just" fontAlgn="base"/>
            <a:r>
              <a:rPr lang="en-US" altLang="ko-KR" sz="1000" kern="0" dirty="0">
                <a:solidFill>
                  <a:srgbClr val="000000"/>
                </a:solidFill>
                <a:latin typeface="+mj-ea"/>
              </a:rPr>
              <a:t>3. </a:t>
            </a:r>
            <a:r>
              <a:rPr lang="en-US" altLang="ko-KR" sz="1000" kern="0" dirty="0">
                <a:solidFill>
                  <a:srgbClr val="000000"/>
                </a:solidFill>
                <a:uFill>
                  <a:solidFill>
                    <a:srgbClr val="000000"/>
                  </a:solidFill>
                </a:uFill>
                <a:latin typeface="+mn-ea"/>
              </a:rPr>
              <a:t>Logistic Regression Analysis</a:t>
            </a:r>
          </a:p>
          <a:p>
            <a:pPr algn="just" fontAlgn="base"/>
            <a:r>
              <a:rPr lang="en-US" altLang="ko-KR" sz="1000" dirty="0">
                <a:solidFill>
                  <a:srgbClr val="000000"/>
                </a:solidFill>
                <a:latin typeface="Arial" panose="020B0604020202020204" pitchFamily="34" charset="0"/>
              </a:rPr>
              <a:t>4. Hierarchical Multiple Regression Analysis</a:t>
            </a:r>
            <a:endParaRPr lang="en-US" altLang="ko-KR" sz="1000" kern="0" dirty="0">
              <a:solidFill>
                <a:srgbClr val="000000"/>
              </a:solidFill>
              <a:latin typeface="+mj-ea"/>
            </a:endParaRPr>
          </a:p>
        </p:txBody>
      </p:sp>
      <p:sp>
        <p:nvSpPr>
          <p:cNvPr id="14" name="제목 1">
            <a:extLst>
              <a:ext uri="{FF2B5EF4-FFF2-40B4-BE49-F238E27FC236}">
                <a16:creationId xmlns:a16="http://schemas.microsoft.com/office/drawing/2014/main" id="{9761D154-2258-4D25-8597-BA0EDAE7A036}"/>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a:t>
            </a:r>
            <a:endParaRPr lang="ko-KR" altLang="en-US" sz="1500" dirty="0"/>
          </a:p>
        </p:txBody>
      </p:sp>
      <p:sp>
        <p:nvSpPr>
          <p:cNvPr id="3" name="TextBox 2">
            <a:extLst>
              <a:ext uri="{FF2B5EF4-FFF2-40B4-BE49-F238E27FC236}">
                <a16:creationId xmlns:a16="http://schemas.microsoft.com/office/drawing/2014/main" id="{F5201BFE-51D3-40CE-89B4-AE6FD1DAB5B8}"/>
              </a:ext>
            </a:extLst>
          </p:cNvPr>
          <p:cNvSpPr txBox="1"/>
          <p:nvPr/>
        </p:nvSpPr>
        <p:spPr>
          <a:xfrm>
            <a:off x="4941826" y="4195255"/>
            <a:ext cx="3809999" cy="261610"/>
          </a:xfrm>
          <a:prstGeom prst="rect">
            <a:avLst/>
          </a:prstGeom>
          <a:noFill/>
          <a:ln>
            <a:solidFill>
              <a:schemeClr val="accent1">
                <a:lumMod val="75000"/>
              </a:schemeClr>
            </a:solidFill>
          </a:ln>
        </p:spPr>
        <p:txBody>
          <a:bodyPr wrap="square" rtlCol="0">
            <a:spAutoFit/>
          </a:bodyPr>
          <a:lstStyle/>
          <a:p>
            <a:pPr marL="171450" indent="-171450">
              <a:buFont typeface="Arial" panose="020B0604020202020204" pitchFamily="34" charset="0"/>
              <a:buChar char="•"/>
            </a:pPr>
            <a:r>
              <a:rPr lang="ko-KR" altLang="en-US" sz="1100" dirty="0">
                <a:solidFill>
                  <a:srgbClr val="555555"/>
                </a:solidFill>
                <a:highlight>
                  <a:srgbClr val="FFFF00"/>
                </a:highlight>
                <a:latin typeface="AppleSDGothicNeo"/>
              </a:rPr>
              <a:t>명목형 변수간 </a:t>
            </a:r>
            <a:r>
              <a:rPr lang="ko-KR" altLang="en-US" sz="1100" dirty="0">
                <a:solidFill>
                  <a:srgbClr val="555555"/>
                </a:solidFill>
                <a:latin typeface="AppleSDGothicNeo"/>
              </a:rPr>
              <a:t>연관성 검증방법</a:t>
            </a:r>
            <a:endParaRPr lang="en-US" altLang="ko-KR" sz="1100" dirty="0"/>
          </a:p>
        </p:txBody>
      </p:sp>
      <p:graphicFrame>
        <p:nvGraphicFramePr>
          <p:cNvPr id="4" name="표 3">
            <a:extLst>
              <a:ext uri="{FF2B5EF4-FFF2-40B4-BE49-F238E27FC236}">
                <a16:creationId xmlns:a16="http://schemas.microsoft.com/office/drawing/2014/main" id="{17F43B3B-B7A6-40F0-8654-A7B29D8F47EC}"/>
              </a:ext>
            </a:extLst>
          </p:cNvPr>
          <p:cNvGraphicFramePr>
            <a:graphicFrameLocks noGrp="1"/>
          </p:cNvGraphicFramePr>
          <p:nvPr>
            <p:extLst>
              <p:ext uri="{D42A27DB-BD31-4B8C-83A1-F6EECF244321}">
                <p14:modId xmlns:p14="http://schemas.microsoft.com/office/powerpoint/2010/main" val="3953442741"/>
              </p:ext>
            </p:extLst>
          </p:nvPr>
        </p:nvGraphicFramePr>
        <p:xfrm>
          <a:off x="741039" y="4914455"/>
          <a:ext cx="8001001" cy="1379094"/>
        </p:xfrm>
        <a:graphic>
          <a:graphicData uri="http://schemas.openxmlformats.org/drawingml/2006/table">
            <a:tbl>
              <a:tblPr firstRow="1" bandRow="1">
                <a:tableStyleId>{7DF18680-E054-41AD-8BC1-D1AEF772440D}</a:tableStyleId>
              </a:tblPr>
              <a:tblGrid>
                <a:gridCol w="1526704">
                  <a:extLst>
                    <a:ext uri="{9D8B030D-6E8A-4147-A177-3AD203B41FA5}">
                      <a16:colId xmlns:a16="http://schemas.microsoft.com/office/drawing/2014/main" val="2115308300"/>
                    </a:ext>
                  </a:extLst>
                </a:gridCol>
                <a:gridCol w="6474297">
                  <a:extLst>
                    <a:ext uri="{9D8B030D-6E8A-4147-A177-3AD203B41FA5}">
                      <a16:colId xmlns:a16="http://schemas.microsoft.com/office/drawing/2014/main" val="320913527"/>
                    </a:ext>
                  </a:extLst>
                </a:gridCol>
              </a:tblGrid>
              <a:tr h="370840">
                <a:tc>
                  <a:txBody>
                    <a:bodyPr/>
                    <a:lstStyle/>
                    <a:p>
                      <a:pPr algn="ctr" latinLnBrk="1"/>
                      <a:r>
                        <a:rPr lang="ko-KR" altLang="en-US" sz="1100" b="1" dirty="0">
                          <a:solidFill>
                            <a:schemeClr val="tx1"/>
                          </a:solidFill>
                        </a:rPr>
                        <a:t>차이검정</a:t>
                      </a:r>
                    </a:p>
                  </a:txBody>
                  <a:tcPr>
                    <a:solidFill>
                      <a:schemeClr val="tx2">
                        <a:lumMod val="20000"/>
                        <a:lumOff val="80000"/>
                      </a:schemeClr>
                    </a:solidFill>
                  </a:tcPr>
                </a:tc>
                <a:tc>
                  <a:txBody>
                    <a:bodyPr/>
                    <a:lstStyle/>
                    <a:p>
                      <a:pPr marL="171450" indent="-171450">
                        <a:lnSpc>
                          <a:spcPct val="150000"/>
                        </a:lnSpc>
                        <a:buFont typeface="Arial" panose="020B0604020202020204" pitchFamily="34" charset="0"/>
                        <a:buChar char="•"/>
                      </a:pPr>
                      <a:r>
                        <a:rPr lang="ko-KR" altLang="en-US" sz="1100" b="0" dirty="0">
                          <a:solidFill>
                            <a:schemeClr val="tx1"/>
                          </a:solidFill>
                        </a:rPr>
                        <a:t>집단 </a:t>
                      </a:r>
                      <a:r>
                        <a:rPr lang="en-US" altLang="ko-KR" sz="1100" b="0" dirty="0">
                          <a:solidFill>
                            <a:schemeClr val="tx1"/>
                          </a:solidFill>
                        </a:rPr>
                        <a:t>(</a:t>
                      </a:r>
                      <a:r>
                        <a:rPr lang="ko-KR" altLang="en-US" sz="1100" b="0" dirty="0">
                          <a:solidFill>
                            <a:schemeClr val="tx1"/>
                          </a:solidFill>
                        </a:rPr>
                        <a:t>집단 </a:t>
                      </a:r>
                      <a:r>
                        <a:rPr lang="en-US" altLang="ko-KR" sz="1100" b="0" dirty="0">
                          <a:solidFill>
                            <a:schemeClr val="tx1"/>
                          </a:solidFill>
                        </a:rPr>
                        <a:t>2</a:t>
                      </a:r>
                      <a:r>
                        <a:rPr lang="ko-KR" altLang="en-US" sz="1100" b="0" dirty="0" err="1">
                          <a:solidFill>
                            <a:schemeClr val="tx1"/>
                          </a:solidFill>
                        </a:rPr>
                        <a:t>개이내</a:t>
                      </a:r>
                      <a:r>
                        <a:rPr lang="en-US" altLang="ko-KR" sz="1100" b="0" dirty="0">
                          <a:solidFill>
                            <a:schemeClr val="tx1"/>
                          </a:solidFill>
                        </a:rPr>
                        <a:t>) </a:t>
                      </a:r>
                      <a:r>
                        <a:rPr lang="ko-KR" altLang="en-US" sz="1100" b="0" dirty="0">
                          <a:solidFill>
                            <a:schemeClr val="tx1"/>
                          </a:solidFill>
                        </a:rPr>
                        <a:t>평균차이 검정</a:t>
                      </a:r>
                      <a:r>
                        <a:rPr lang="en-US" altLang="ko-KR" sz="1100" b="0" dirty="0">
                          <a:solidFill>
                            <a:schemeClr val="tx1"/>
                          </a:solidFill>
                          <a:sym typeface="Wingdings" panose="05000000000000000000" pitchFamily="2" charset="2"/>
                        </a:rPr>
                        <a:t> </a:t>
                      </a:r>
                      <a:r>
                        <a:rPr lang="en-US" altLang="ko-KR" sz="1100" b="0" dirty="0">
                          <a:solidFill>
                            <a:schemeClr val="tx1"/>
                          </a:solidFill>
                        </a:rPr>
                        <a:t>t</a:t>
                      </a:r>
                      <a:r>
                        <a:rPr lang="ko-KR" altLang="en-US" sz="1100" b="0" dirty="0">
                          <a:solidFill>
                            <a:schemeClr val="tx1"/>
                          </a:solidFill>
                        </a:rPr>
                        <a:t>검정</a:t>
                      </a:r>
                      <a:endParaRPr lang="en-US" altLang="ko-KR" sz="1100" b="0" dirty="0">
                        <a:solidFill>
                          <a:schemeClr val="tx1"/>
                        </a:solidFill>
                      </a:endParaRPr>
                    </a:p>
                    <a:p>
                      <a:pPr marL="171450" indent="-171450">
                        <a:lnSpc>
                          <a:spcPct val="150000"/>
                        </a:lnSpc>
                        <a:buFont typeface="Arial" panose="020B0604020202020204" pitchFamily="34" charset="0"/>
                        <a:buChar char="•"/>
                      </a:pPr>
                      <a:r>
                        <a:rPr lang="ko-KR" altLang="en-US" sz="1100" b="0" dirty="0">
                          <a:solidFill>
                            <a:schemeClr val="tx1"/>
                          </a:solidFill>
                        </a:rPr>
                        <a:t>분산</a:t>
                      </a:r>
                      <a:r>
                        <a:rPr lang="en-US" altLang="ko-KR" sz="1100" b="0" dirty="0">
                          <a:solidFill>
                            <a:schemeClr val="tx1"/>
                          </a:solidFill>
                        </a:rPr>
                        <a:t>( </a:t>
                      </a:r>
                      <a:r>
                        <a:rPr lang="ko-KR" altLang="en-US" sz="1100" b="0" dirty="0">
                          <a:solidFill>
                            <a:schemeClr val="tx1"/>
                          </a:solidFill>
                        </a:rPr>
                        <a:t>집단</a:t>
                      </a:r>
                      <a:r>
                        <a:rPr lang="en-US" altLang="ko-KR" sz="1100" b="0" dirty="0">
                          <a:solidFill>
                            <a:schemeClr val="tx1"/>
                          </a:solidFill>
                        </a:rPr>
                        <a:t>3</a:t>
                      </a:r>
                      <a:r>
                        <a:rPr lang="ko-KR" altLang="en-US" sz="1100" b="0" dirty="0">
                          <a:solidFill>
                            <a:schemeClr val="tx1"/>
                          </a:solidFill>
                        </a:rPr>
                        <a:t>개</a:t>
                      </a:r>
                      <a:r>
                        <a:rPr lang="en-US" altLang="ko-KR" sz="1100" b="0" dirty="0">
                          <a:solidFill>
                            <a:schemeClr val="tx1"/>
                          </a:solidFill>
                        </a:rPr>
                        <a:t>)</a:t>
                      </a:r>
                      <a:r>
                        <a:rPr lang="ko-KR" altLang="en-US" sz="1100" b="0" dirty="0">
                          <a:solidFill>
                            <a:schemeClr val="tx1"/>
                          </a:solidFill>
                        </a:rPr>
                        <a:t> 차이 검정 </a:t>
                      </a:r>
                      <a:r>
                        <a:rPr lang="en-US" altLang="ko-KR" sz="1100" b="0" dirty="0">
                          <a:solidFill>
                            <a:schemeClr val="tx1"/>
                          </a:solidFill>
                          <a:sym typeface="Wingdings" panose="05000000000000000000" pitchFamily="2" charset="2"/>
                        </a:rPr>
                        <a:t> </a:t>
                      </a:r>
                      <a:r>
                        <a:rPr lang="en-US" altLang="ko-KR" sz="1100" b="0" dirty="0">
                          <a:solidFill>
                            <a:schemeClr val="tx1"/>
                          </a:solidFill>
                        </a:rPr>
                        <a:t>ANOVA </a:t>
                      </a:r>
                      <a:r>
                        <a:rPr lang="ko-KR" altLang="en-US" sz="1100" b="0" dirty="0">
                          <a:solidFill>
                            <a:schemeClr val="tx1"/>
                          </a:solidFill>
                        </a:rPr>
                        <a:t>분석</a:t>
                      </a:r>
                    </a:p>
                  </a:txBody>
                  <a:tcPr>
                    <a:solidFill>
                      <a:schemeClr val="tx2">
                        <a:lumMod val="20000"/>
                        <a:lumOff val="80000"/>
                      </a:schemeClr>
                    </a:solidFill>
                  </a:tcPr>
                </a:tc>
                <a:extLst>
                  <a:ext uri="{0D108BD9-81ED-4DB2-BD59-A6C34878D82A}">
                    <a16:rowId xmlns:a16="http://schemas.microsoft.com/office/drawing/2014/main" val="1863477343"/>
                  </a:ext>
                </a:extLst>
              </a:tr>
              <a:tr h="370840">
                <a:tc>
                  <a:txBody>
                    <a:bodyPr/>
                    <a:lstStyle/>
                    <a:p>
                      <a:pPr algn="ctr" latinLnBrk="1"/>
                      <a:r>
                        <a:rPr lang="ko-KR" altLang="en-US" sz="1100" b="1" dirty="0"/>
                        <a:t>관계검정</a:t>
                      </a:r>
                    </a:p>
                  </a:txBody>
                  <a:tcPr>
                    <a:solidFill>
                      <a:schemeClr val="accent6">
                        <a:lumMod val="40000"/>
                        <a:lumOff val="60000"/>
                      </a:schemeClr>
                    </a:solidFill>
                  </a:tcPr>
                </a:tc>
                <a:tc>
                  <a:txBody>
                    <a:bodyPr/>
                    <a:lstStyle/>
                    <a:p>
                      <a:pPr marL="285750" indent="-285750">
                        <a:lnSpc>
                          <a:spcPct val="150000"/>
                        </a:lnSpc>
                        <a:buFont typeface="Wingdings" panose="05000000000000000000" pitchFamily="2" charset="2"/>
                        <a:buChar char="§"/>
                      </a:pPr>
                      <a:r>
                        <a:rPr lang="ko-KR" altLang="en-US" sz="1100" dirty="0"/>
                        <a:t>상관분석 </a:t>
                      </a:r>
                      <a:r>
                        <a:rPr lang="en-US" altLang="ko-KR" sz="1100" dirty="0"/>
                        <a:t>: </a:t>
                      </a:r>
                      <a:r>
                        <a:rPr lang="ko-KR" altLang="en-US" sz="1100" dirty="0"/>
                        <a:t>연속변수 </a:t>
                      </a:r>
                      <a:r>
                        <a:rPr lang="en-US" altLang="ko-KR" sz="1100" dirty="0"/>
                        <a:t>+ </a:t>
                      </a:r>
                      <a:r>
                        <a:rPr lang="ko-KR" altLang="en-US" sz="1100" dirty="0"/>
                        <a:t>연속변수 </a:t>
                      </a:r>
                      <a:r>
                        <a:rPr lang="en-US" altLang="ko-KR" sz="1100" dirty="0"/>
                        <a:t>, </a:t>
                      </a:r>
                      <a:r>
                        <a:rPr lang="ko-KR" altLang="en-US" sz="1100" dirty="0"/>
                        <a:t>두 변수간 선형관계</a:t>
                      </a:r>
                      <a:endParaRPr lang="en-US" altLang="ko-KR" sz="1100" dirty="0"/>
                    </a:p>
                    <a:p>
                      <a:pPr marL="285750" indent="-285750">
                        <a:lnSpc>
                          <a:spcPct val="150000"/>
                        </a:lnSpc>
                        <a:buFont typeface="Wingdings" panose="05000000000000000000" pitchFamily="2" charset="2"/>
                        <a:buChar char="§"/>
                      </a:pPr>
                      <a:r>
                        <a:rPr lang="ko-KR" altLang="en-US" sz="1100" dirty="0"/>
                        <a:t>회귀분석 </a:t>
                      </a:r>
                      <a:r>
                        <a:rPr lang="en-US" altLang="ko-KR" sz="1100" dirty="0"/>
                        <a:t>: </a:t>
                      </a:r>
                      <a:r>
                        <a:rPr lang="ko-KR" altLang="en-US" sz="1100" dirty="0"/>
                        <a:t>연속변수</a:t>
                      </a:r>
                      <a:r>
                        <a:rPr lang="en-US" altLang="ko-KR" sz="1100" dirty="0"/>
                        <a:t>, </a:t>
                      </a:r>
                      <a:r>
                        <a:rPr lang="ko-KR" altLang="en-US" sz="1100" dirty="0"/>
                        <a:t>연속변수</a:t>
                      </a:r>
                      <a:r>
                        <a:rPr lang="en-US" altLang="ko-KR" sz="1100" dirty="0"/>
                        <a:t>, </a:t>
                      </a:r>
                      <a:r>
                        <a:rPr lang="ko-KR" altLang="en-US" sz="1100" dirty="0"/>
                        <a:t>변수간 인과관계</a:t>
                      </a:r>
                      <a:endParaRPr lang="en-US" altLang="ko-KR" sz="1100" dirty="0"/>
                    </a:p>
                    <a:p>
                      <a:pPr marL="285750" indent="-285750">
                        <a:lnSpc>
                          <a:spcPct val="150000"/>
                        </a:lnSpc>
                        <a:buFont typeface="Wingdings" panose="05000000000000000000" pitchFamily="2" charset="2"/>
                        <a:buChar char="§"/>
                      </a:pPr>
                      <a:r>
                        <a:rPr lang="ko-KR" altLang="en-US" sz="1100" dirty="0"/>
                        <a:t>교차분석 </a:t>
                      </a:r>
                      <a:r>
                        <a:rPr lang="en-US" altLang="ko-KR" sz="1100" dirty="0"/>
                        <a:t>: </a:t>
                      </a:r>
                      <a:r>
                        <a:rPr lang="ko-KR" altLang="en-US" sz="1100" dirty="0" err="1"/>
                        <a:t>명목형변수</a:t>
                      </a:r>
                      <a:r>
                        <a:rPr lang="en-US" altLang="ko-KR" sz="1100" dirty="0"/>
                        <a:t>(</a:t>
                      </a:r>
                      <a:r>
                        <a:rPr lang="ko-KR" altLang="en-US" sz="1100" dirty="0"/>
                        <a:t>범주형 변수</a:t>
                      </a:r>
                      <a:r>
                        <a:rPr lang="en-US" altLang="ko-KR" sz="1100" dirty="0"/>
                        <a:t>)</a:t>
                      </a:r>
                      <a:r>
                        <a:rPr lang="ko-KR" altLang="en-US" sz="1100" dirty="0"/>
                        <a:t> 간 빈도이용 연관성 분석</a:t>
                      </a:r>
                    </a:p>
                  </a:txBody>
                  <a:tcPr/>
                </a:tc>
                <a:extLst>
                  <a:ext uri="{0D108BD9-81ED-4DB2-BD59-A6C34878D82A}">
                    <a16:rowId xmlns:a16="http://schemas.microsoft.com/office/drawing/2014/main" val="1495397624"/>
                  </a:ext>
                </a:extLst>
              </a:tr>
            </a:tbl>
          </a:graphicData>
        </a:graphic>
      </p:graphicFrame>
      <p:sp>
        <p:nvSpPr>
          <p:cNvPr id="16" name="TextBox 15">
            <a:extLst>
              <a:ext uri="{FF2B5EF4-FFF2-40B4-BE49-F238E27FC236}">
                <a16:creationId xmlns:a16="http://schemas.microsoft.com/office/drawing/2014/main" id="{2033ADA9-9D5C-47D9-9AA1-9DED673F57D8}"/>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3165162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9" name="바닥글 개체 틀 8">
            <a:extLst>
              <a:ext uri="{FF2B5EF4-FFF2-40B4-BE49-F238E27FC236}">
                <a16:creationId xmlns:a16="http://schemas.microsoft.com/office/drawing/2014/main" id="{BC60924F-8934-4F78-9D18-5319085443A0}"/>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1C8CE04C-CC88-47C8-8F8F-6D1C30567A9D}"/>
              </a:ext>
            </a:extLst>
          </p:cNvPr>
          <p:cNvSpPr>
            <a:spLocks noGrp="1"/>
          </p:cNvSpPr>
          <p:nvPr>
            <p:ph type="sldNum" sz="quarter" idx="12"/>
          </p:nvPr>
        </p:nvSpPr>
        <p:spPr/>
        <p:txBody>
          <a:bodyPr/>
          <a:lstStyle/>
          <a:p>
            <a:fld id="{DE77BB65-F969-4654-BF30-45C70C1BE112}" type="slidenum">
              <a:rPr lang="ko-KR" altLang="en-US" smtClean="0"/>
              <a:pPr/>
              <a:t>160</a:t>
            </a:fld>
            <a:endParaRPr lang="ko-KR" altLang="en-US"/>
          </a:p>
        </p:txBody>
      </p:sp>
      <p:sp>
        <p:nvSpPr>
          <p:cNvPr id="12" name="직사각형 11">
            <a:extLst>
              <a:ext uri="{FF2B5EF4-FFF2-40B4-BE49-F238E27FC236}">
                <a16:creationId xmlns:a16="http://schemas.microsoft.com/office/drawing/2014/main" id="{321C2D6D-CC26-47E3-A151-73A4FFE1ECEC}"/>
              </a:ext>
            </a:extLst>
          </p:cNvPr>
          <p:cNvSpPr/>
          <p:nvPr/>
        </p:nvSpPr>
        <p:spPr>
          <a:xfrm>
            <a:off x="531755" y="981421"/>
            <a:ext cx="2330061" cy="276999"/>
          </a:xfrm>
          <a:prstGeom prst="rect">
            <a:avLst/>
          </a:prstGeom>
          <a:solidFill>
            <a:schemeClr val="accent1">
              <a:lumMod val="20000"/>
              <a:lumOff val="80000"/>
            </a:schemeClr>
          </a:solidFill>
          <a:ln>
            <a:solidFill>
              <a:schemeClr val="accent5">
                <a:lumMod val="75000"/>
              </a:schemeClr>
            </a:solidFill>
          </a:ln>
        </p:spPr>
        <p:txBody>
          <a:bodyPr wrap="none">
            <a:spAutoFit/>
          </a:bodyPr>
          <a:lstStyle/>
          <a:p>
            <a:r>
              <a:rPr lang="ko-KR" altLang="en-US" sz="1200" b="1" dirty="0"/>
              <a:t>일원분산분석</a:t>
            </a:r>
            <a:r>
              <a:rPr lang="en-US" altLang="ko-KR" sz="1200" b="1" dirty="0"/>
              <a:t>(one-way ANOVA)</a:t>
            </a:r>
            <a:endParaRPr lang="ko-KR" altLang="en-US" sz="1200" b="1" dirty="0"/>
          </a:p>
        </p:txBody>
      </p:sp>
      <p:sp>
        <p:nvSpPr>
          <p:cNvPr id="8" name="직사각형 7">
            <a:extLst>
              <a:ext uri="{FF2B5EF4-FFF2-40B4-BE49-F238E27FC236}">
                <a16:creationId xmlns:a16="http://schemas.microsoft.com/office/drawing/2014/main" id="{36DFFA95-FA83-49D6-AE4C-140C402E6870}"/>
              </a:ext>
            </a:extLst>
          </p:cNvPr>
          <p:cNvSpPr/>
          <p:nvPr/>
        </p:nvSpPr>
        <p:spPr>
          <a:xfrm>
            <a:off x="593097" y="1706833"/>
            <a:ext cx="7824751" cy="2096536"/>
          </a:xfrm>
          <a:prstGeom prst="rect">
            <a:avLst/>
          </a:prstGeom>
          <a:ln>
            <a:solidFill>
              <a:schemeClr val="accent1"/>
            </a:solidFill>
          </a:ln>
        </p:spPr>
        <p:txBody>
          <a:bodyPr wrap="square">
            <a:spAutoFit/>
          </a:bodyPr>
          <a:lstStyle/>
          <a:p>
            <a:pPr>
              <a:lnSpc>
                <a:spcPct val="150000"/>
              </a:lnSpc>
            </a:pPr>
            <a:r>
              <a:rPr lang="en-US" altLang="ko-KR" sz="1100" dirty="0"/>
              <a:t>ANOVA</a:t>
            </a:r>
            <a:r>
              <a:rPr lang="ko-KR" altLang="en-US" sz="1100" dirty="0"/>
              <a:t>는 최소 두 그룹의 </a:t>
            </a:r>
            <a:r>
              <a:rPr lang="ko-KR" altLang="en-US" sz="1100" dirty="0" err="1"/>
              <a:t>평균간에</a:t>
            </a:r>
            <a:r>
              <a:rPr lang="ko-KR" altLang="en-US" sz="1100" dirty="0"/>
              <a:t> 유의한 차이가 있는지 여부만 알 수 있지만 어떤 쌍에서 평균이 </a:t>
            </a:r>
            <a:r>
              <a:rPr lang="ko-KR" altLang="en-US" sz="1100" dirty="0" err="1"/>
              <a:t>다른지는</a:t>
            </a:r>
            <a:r>
              <a:rPr lang="ko-KR" altLang="en-US" sz="1100" dirty="0"/>
              <a:t> 설명할 수 없다</a:t>
            </a:r>
            <a:r>
              <a:rPr lang="en-US" altLang="ko-KR" sz="1100" dirty="0"/>
              <a:t>. </a:t>
            </a:r>
            <a:endParaRPr lang="en-US" altLang="ko-KR" sz="1100" b="1" dirty="0">
              <a:solidFill>
                <a:srgbClr val="212529"/>
              </a:solidFill>
              <a:latin typeface="-apple-system"/>
            </a:endParaRPr>
          </a:p>
          <a:p>
            <a:pPr>
              <a:lnSpc>
                <a:spcPct val="150000"/>
              </a:lnSpc>
            </a:pPr>
            <a:r>
              <a:rPr lang="en-US" altLang="ko-KR" sz="1100" b="1" dirty="0">
                <a:solidFill>
                  <a:srgbClr val="212529"/>
                </a:solidFill>
                <a:latin typeface="-apple-system"/>
                <a:sym typeface="Wingdings" panose="05000000000000000000" pitchFamily="2" charset="2"/>
              </a:rPr>
              <a:t> </a:t>
            </a:r>
            <a:r>
              <a:rPr lang="ko-KR" altLang="en-US" sz="1100" b="1" dirty="0">
                <a:solidFill>
                  <a:srgbClr val="212529"/>
                </a:solidFill>
                <a:latin typeface="-apple-system"/>
              </a:rPr>
              <a:t>유의 한 결과의 경우 사후검정</a:t>
            </a:r>
            <a:r>
              <a:rPr lang="en-US" altLang="ko-KR" sz="1100" dirty="0">
                <a:solidFill>
                  <a:srgbClr val="000000"/>
                </a:solidFill>
                <a:latin typeface="Malgun Gothic" panose="020B0503020000020004" pitchFamily="50" charset="-127"/>
                <a:ea typeface="Malgun Gothic" panose="020B0503020000020004" pitchFamily="50" charset="-127"/>
              </a:rPr>
              <a:t> (post hoc analysis, posterior analysis)</a:t>
            </a:r>
            <a:r>
              <a:rPr lang="en-US" altLang="ko-KR" sz="1100" b="1" dirty="0">
                <a:solidFill>
                  <a:srgbClr val="212529"/>
                </a:solidFill>
                <a:latin typeface="-apple-system"/>
              </a:rPr>
              <a:t> </a:t>
            </a:r>
            <a:r>
              <a:rPr lang="ko-KR" altLang="en-US" sz="1100" b="1" dirty="0">
                <a:solidFill>
                  <a:srgbClr val="212529"/>
                </a:solidFill>
                <a:latin typeface="-apple-system"/>
              </a:rPr>
              <a:t>필요</a:t>
            </a:r>
            <a:endParaRPr lang="en-US" altLang="ko-KR" sz="1100" b="1" dirty="0">
              <a:solidFill>
                <a:srgbClr val="212529"/>
              </a:solidFill>
              <a:latin typeface="-apple-system"/>
            </a:endParaRPr>
          </a:p>
          <a:p>
            <a:pPr marL="171450" indent="-171450">
              <a:lnSpc>
                <a:spcPct val="150000"/>
              </a:lnSpc>
              <a:buFont typeface="Arial" panose="020B0604020202020204" pitchFamily="34" charset="0"/>
              <a:buChar char="•"/>
            </a:pPr>
            <a:r>
              <a:rPr lang="en-US" altLang="ko-KR" sz="1100" dirty="0">
                <a:solidFill>
                  <a:srgbClr val="212529"/>
                </a:solidFill>
                <a:latin typeface="-apple-system"/>
              </a:rPr>
              <a:t>ANOVA</a:t>
            </a:r>
            <a:r>
              <a:rPr lang="ko-KR" altLang="en-US" sz="1100" dirty="0">
                <a:solidFill>
                  <a:srgbClr val="212529"/>
                </a:solidFill>
                <a:latin typeface="-apple-system"/>
              </a:rPr>
              <a:t>를 통한 결과가 대립가설을 채택해 유의하다는 결과가 나오면 </a:t>
            </a:r>
            <a:r>
              <a:rPr lang="en-US" altLang="ko-KR" sz="1100" dirty="0">
                <a:solidFill>
                  <a:srgbClr val="212529"/>
                </a:solidFill>
                <a:latin typeface="-apple-system"/>
              </a:rPr>
              <a:t>ANOVA</a:t>
            </a:r>
            <a:r>
              <a:rPr lang="ko-KR" altLang="en-US" sz="1100" dirty="0">
                <a:solidFill>
                  <a:srgbClr val="212529"/>
                </a:solidFill>
                <a:latin typeface="-apple-system"/>
              </a:rPr>
              <a:t>의 결과만으로는 어떤 그룹이 </a:t>
            </a:r>
            <a:r>
              <a:rPr lang="ko-KR" altLang="en-US" sz="1100" dirty="0" err="1">
                <a:solidFill>
                  <a:srgbClr val="212529"/>
                </a:solidFill>
                <a:latin typeface="-apple-system"/>
              </a:rPr>
              <a:t>다른지</a:t>
            </a:r>
            <a:r>
              <a:rPr lang="ko-KR" altLang="en-US" sz="1100" dirty="0">
                <a:solidFill>
                  <a:srgbClr val="212529"/>
                </a:solidFill>
                <a:latin typeface="-apple-system"/>
              </a:rPr>
              <a:t> 알 수 없기 때문에 사후검정을 해야 한다</a:t>
            </a:r>
            <a:r>
              <a:rPr lang="en-US" altLang="ko-KR" sz="1100" dirty="0">
                <a:solidFill>
                  <a:srgbClr val="212529"/>
                </a:solidFill>
                <a:latin typeface="-apple-system"/>
              </a:rPr>
              <a:t>.</a:t>
            </a:r>
          </a:p>
          <a:p>
            <a:pPr marL="171450" indent="-171450">
              <a:lnSpc>
                <a:spcPct val="150000"/>
              </a:lnSpc>
              <a:buFont typeface="Arial" panose="020B0604020202020204" pitchFamily="34" charset="0"/>
              <a:buChar char="•"/>
            </a:pPr>
            <a:r>
              <a:rPr lang="ko-KR" altLang="en-US" sz="1100" dirty="0">
                <a:solidFill>
                  <a:srgbClr val="212529"/>
                </a:solidFill>
                <a:latin typeface="-apple-system"/>
              </a:rPr>
              <a:t>여러 다발의 </a:t>
            </a:r>
            <a:r>
              <a:rPr lang="en-US" altLang="ko-KR" sz="1100" dirty="0">
                <a:solidFill>
                  <a:srgbClr val="212529"/>
                </a:solidFill>
                <a:latin typeface="-apple-system"/>
              </a:rPr>
              <a:t>t-test </a:t>
            </a:r>
            <a:r>
              <a:rPr lang="ko-KR" altLang="en-US" sz="1100" dirty="0">
                <a:solidFill>
                  <a:srgbClr val="212529"/>
                </a:solidFill>
                <a:latin typeface="-apple-system"/>
              </a:rPr>
              <a:t>하는 것인데 </a:t>
            </a:r>
            <a:r>
              <a:rPr lang="en-US" altLang="ko-KR" sz="1100" dirty="0">
                <a:solidFill>
                  <a:srgbClr val="212529"/>
                </a:solidFill>
                <a:latin typeface="-apple-system"/>
              </a:rPr>
              <a:t>1</a:t>
            </a:r>
            <a:r>
              <a:rPr lang="ko-KR" altLang="en-US" sz="1100" dirty="0">
                <a:solidFill>
                  <a:srgbClr val="212529"/>
                </a:solidFill>
                <a:latin typeface="-apple-system"/>
              </a:rPr>
              <a:t>종오류가 발생하지 않는다</a:t>
            </a:r>
            <a:r>
              <a:rPr lang="en-US" altLang="ko-KR" sz="1100" dirty="0">
                <a:solidFill>
                  <a:srgbClr val="212529"/>
                </a:solidFill>
                <a:latin typeface="-apple-system"/>
              </a:rPr>
              <a:t>.</a:t>
            </a:r>
            <a:br>
              <a:rPr lang="en-US" altLang="ko-KR" sz="1100" dirty="0">
                <a:solidFill>
                  <a:srgbClr val="212529"/>
                </a:solidFill>
                <a:latin typeface="-apple-system"/>
              </a:rPr>
            </a:br>
            <a:r>
              <a:rPr lang="ko-KR" altLang="en-US" sz="1100" dirty="0">
                <a:solidFill>
                  <a:srgbClr val="212529"/>
                </a:solidFill>
                <a:latin typeface="-apple-system"/>
              </a:rPr>
              <a:t>각 그룹의 평균이 다른 그룹의 평균과 동일한지 여부를 개별 비교가 가능하다</a:t>
            </a:r>
            <a:r>
              <a:rPr lang="en-US" altLang="ko-KR" sz="1100" dirty="0">
                <a:solidFill>
                  <a:srgbClr val="212529"/>
                </a:solidFill>
                <a:latin typeface="-apple-system"/>
              </a:rPr>
              <a:t>.</a:t>
            </a:r>
          </a:p>
          <a:p>
            <a:pPr>
              <a:lnSpc>
                <a:spcPct val="150000"/>
              </a:lnSpc>
            </a:pPr>
            <a:r>
              <a:rPr lang="en-US" altLang="ko-KR" sz="1100" b="1" dirty="0">
                <a:solidFill>
                  <a:srgbClr val="212529"/>
                </a:solidFill>
                <a:latin typeface="-apple-system"/>
              </a:rPr>
              <a:t>(</a:t>
            </a:r>
            <a:r>
              <a:rPr lang="ko-KR" altLang="en-US" sz="1100" b="1" dirty="0">
                <a:solidFill>
                  <a:srgbClr val="212529"/>
                </a:solidFill>
                <a:latin typeface="-apple-system"/>
              </a:rPr>
              <a:t>사후검정의 종류</a:t>
            </a:r>
            <a:r>
              <a:rPr lang="en-US" altLang="ko-KR" sz="1100" b="1" dirty="0">
                <a:solidFill>
                  <a:srgbClr val="212529"/>
                </a:solidFill>
                <a:latin typeface="-apple-system"/>
              </a:rPr>
              <a:t>)</a:t>
            </a:r>
            <a:endParaRPr lang="ko-KR" altLang="en-US" sz="1100" b="1" dirty="0">
              <a:solidFill>
                <a:srgbClr val="212529"/>
              </a:solidFill>
              <a:latin typeface="-apple-system"/>
            </a:endParaRPr>
          </a:p>
          <a:p>
            <a:pPr>
              <a:lnSpc>
                <a:spcPct val="150000"/>
              </a:lnSpc>
              <a:buFont typeface="Arial" panose="020B0604020202020204" pitchFamily="34" charset="0"/>
              <a:buChar char="•"/>
            </a:pPr>
            <a:r>
              <a:rPr lang="en-US" altLang="ko-KR" sz="1100" dirty="0">
                <a:solidFill>
                  <a:srgbClr val="212529"/>
                </a:solidFill>
                <a:latin typeface="-apple-system"/>
              </a:rPr>
              <a:t>Fisher's LSD  ,Bonferroni  , </a:t>
            </a:r>
            <a:r>
              <a:rPr lang="en-US" altLang="ko-KR" sz="1100" dirty="0" err="1">
                <a:solidFill>
                  <a:srgbClr val="212529"/>
                </a:solidFill>
                <a:latin typeface="-apple-system"/>
              </a:rPr>
              <a:t>Sheffe</a:t>
            </a:r>
            <a:r>
              <a:rPr lang="en-US" altLang="ko-KR" sz="1100" dirty="0">
                <a:solidFill>
                  <a:srgbClr val="212529"/>
                </a:solidFill>
                <a:latin typeface="-apple-system"/>
              </a:rPr>
              <a:t>  ,</a:t>
            </a:r>
            <a:r>
              <a:rPr lang="en-US" altLang="ko-KR" sz="1100" b="1" dirty="0"/>
              <a:t> Tukey HSD</a:t>
            </a:r>
            <a:r>
              <a:rPr lang="en-US" altLang="ko-KR" sz="1100" dirty="0"/>
              <a:t>(honestly significant difference),</a:t>
            </a:r>
            <a:r>
              <a:rPr lang="en-US" altLang="ko-KR" sz="1100" dirty="0">
                <a:solidFill>
                  <a:srgbClr val="212529"/>
                </a:solidFill>
                <a:latin typeface="-apple-system"/>
              </a:rPr>
              <a:t> Duncan</a:t>
            </a:r>
            <a:endParaRPr lang="en-US" altLang="ko-KR" sz="1100" b="0" i="0" dirty="0">
              <a:solidFill>
                <a:srgbClr val="212529"/>
              </a:solidFill>
              <a:effectLst/>
              <a:latin typeface="-apple-system"/>
            </a:endParaRPr>
          </a:p>
        </p:txBody>
      </p:sp>
      <p:sp>
        <p:nvSpPr>
          <p:cNvPr id="13" name="직사각형 12">
            <a:extLst>
              <a:ext uri="{FF2B5EF4-FFF2-40B4-BE49-F238E27FC236}">
                <a16:creationId xmlns:a16="http://schemas.microsoft.com/office/drawing/2014/main" id="{6658D75B-7E8E-4F9E-AAE6-EB4A627C23B4}"/>
              </a:ext>
            </a:extLst>
          </p:cNvPr>
          <p:cNvSpPr/>
          <p:nvPr/>
        </p:nvSpPr>
        <p:spPr>
          <a:xfrm>
            <a:off x="611560" y="1328738"/>
            <a:ext cx="1297791" cy="307777"/>
          </a:xfrm>
          <a:prstGeom prst="rect">
            <a:avLst/>
          </a:prstGeom>
          <a:ln>
            <a:solidFill>
              <a:schemeClr val="accent1"/>
            </a:solidFill>
          </a:ln>
        </p:spPr>
        <p:txBody>
          <a:bodyPr wrap="none">
            <a:spAutoFit/>
          </a:bodyPr>
          <a:lstStyle/>
          <a:p>
            <a:r>
              <a:rPr lang="en-US" altLang="ko-KR" sz="1400" dirty="0">
                <a:solidFill>
                  <a:srgbClr val="333333"/>
                </a:solidFill>
                <a:latin typeface="Gotham A"/>
              </a:rPr>
              <a:t>ANOVA</a:t>
            </a:r>
            <a:r>
              <a:rPr lang="ko-KR" altLang="en-US" sz="1400" dirty="0">
                <a:solidFill>
                  <a:srgbClr val="333333"/>
                </a:solidFill>
                <a:latin typeface="Gotham A"/>
              </a:rPr>
              <a:t>의 한계</a:t>
            </a:r>
            <a:endParaRPr lang="ko-KR" altLang="en-US" sz="1400" b="0" i="0" dirty="0">
              <a:solidFill>
                <a:srgbClr val="333333"/>
              </a:solidFill>
              <a:effectLst/>
              <a:latin typeface="Gotham A"/>
            </a:endParaRPr>
          </a:p>
        </p:txBody>
      </p:sp>
      <p:sp>
        <p:nvSpPr>
          <p:cNvPr id="15" name="직사각형 14">
            <a:extLst>
              <a:ext uri="{FF2B5EF4-FFF2-40B4-BE49-F238E27FC236}">
                <a16:creationId xmlns:a16="http://schemas.microsoft.com/office/drawing/2014/main" id="{80DAC409-FEFC-474B-A42E-8833496F49A7}"/>
              </a:ext>
            </a:extLst>
          </p:cNvPr>
          <p:cNvSpPr/>
          <p:nvPr/>
        </p:nvSpPr>
        <p:spPr>
          <a:xfrm>
            <a:off x="593097" y="4097893"/>
            <a:ext cx="1198405" cy="307777"/>
          </a:xfrm>
          <a:prstGeom prst="rect">
            <a:avLst/>
          </a:prstGeom>
          <a:ln>
            <a:solidFill>
              <a:schemeClr val="accent1"/>
            </a:solidFill>
          </a:ln>
        </p:spPr>
        <p:txBody>
          <a:bodyPr wrap="none">
            <a:spAutoFit/>
          </a:bodyPr>
          <a:lstStyle/>
          <a:p>
            <a:r>
              <a:rPr lang="en-US" altLang="ko-KR" sz="1400" dirty="0">
                <a:solidFill>
                  <a:srgbClr val="333333"/>
                </a:solidFill>
                <a:latin typeface="Gotham A"/>
              </a:rPr>
              <a:t>ANOVA  </a:t>
            </a:r>
            <a:r>
              <a:rPr lang="ko-KR" altLang="en-US" sz="1400" dirty="0">
                <a:solidFill>
                  <a:srgbClr val="333333"/>
                </a:solidFill>
                <a:latin typeface="Gotham A"/>
              </a:rPr>
              <a:t>활용 </a:t>
            </a:r>
            <a:endParaRPr lang="ko-KR" altLang="en-US" sz="1400" b="0" i="0" dirty="0">
              <a:solidFill>
                <a:srgbClr val="333333"/>
              </a:solidFill>
              <a:effectLst/>
              <a:latin typeface="Gotham A"/>
            </a:endParaRPr>
          </a:p>
        </p:txBody>
      </p:sp>
      <p:sp>
        <p:nvSpPr>
          <p:cNvPr id="16" name="TextBox 15">
            <a:extLst>
              <a:ext uri="{FF2B5EF4-FFF2-40B4-BE49-F238E27FC236}">
                <a16:creationId xmlns:a16="http://schemas.microsoft.com/office/drawing/2014/main" id="{D7329F7F-1785-4BEF-B79D-382EF178FD5E}"/>
              </a:ext>
            </a:extLst>
          </p:cNvPr>
          <p:cNvSpPr txBox="1"/>
          <p:nvPr/>
        </p:nvSpPr>
        <p:spPr>
          <a:xfrm>
            <a:off x="596782" y="4500425"/>
            <a:ext cx="6336704" cy="569323"/>
          </a:xfrm>
          <a:prstGeom prst="rect">
            <a:avLst/>
          </a:prstGeom>
          <a:noFill/>
          <a:ln>
            <a:solidFill>
              <a:schemeClr val="accent1"/>
            </a:solidFill>
          </a:ln>
        </p:spPr>
        <p:txBody>
          <a:bodyPr wrap="square" rtlCol="0">
            <a:spAutoFit/>
          </a:bodyPr>
          <a:lstStyle/>
          <a:p>
            <a:pPr marL="171450" indent="-171450">
              <a:lnSpc>
                <a:spcPct val="150000"/>
              </a:lnSpc>
              <a:buFont typeface="Arial" panose="020B0604020202020204" pitchFamily="34" charset="0"/>
              <a:buChar char="•"/>
            </a:pPr>
            <a:r>
              <a:rPr lang="ko-KR" altLang="en-US" sz="1100" dirty="0"/>
              <a:t>소셜 미디어 광고 </a:t>
            </a:r>
            <a:r>
              <a:rPr lang="en-US" altLang="ko-KR" sz="1100" dirty="0"/>
              <a:t>(</a:t>
            </a:r>
            <a:r>
              <a:rPr lang="ko-KR" altLang="en-US" sz="1100" dirty="0"/>
              <a:t>독립변수</a:t>
            </a:r>
            <a:r>
              <a:rPr lang="en-US" altLang="ko-KR" sz="1100" dirty="0"/>
              <a:t>1</a:t>
            </a:r>
            <a:r>
              <a:rPr lang="ko-KR" altLang="en-US" sz="1100" dirty="0"/>
              <a:t>개</a:t>
            </a:r>
            <a:r>
              <a:rPr lang="en-US" altLang="ko-KR" sz="1100" dirty="0"/>
              <a:t>, </a:t>
            </a:r>
            <a:r>
              <a:rPr lang="ko-KR" altLang="en-US" sz="1100" dirty="0"/>
              <a:t>범주 다양</a:t>
            </a:r>
            <a:r>
              <a:rPr lang="en-US" altLang="ko-KR" sz="1100" dirty="0"/>
              <a:t>(</a:t>
            </a:r>
            <a:r>
              <a:rPr lang="ko-KR" altLang="en-US" sz="1100" dirty="0"/>
              <a:t>유튜브</a:t>
            </a:r>
            <a:r>
              <a:rPr lang="en-US" altLang="ko-KR" sz="1100" dirty="0"/>
              <a:t>, </a:t>
            </a:r>
            <a:r>
              <a:rPr lang="ko-KR" altLang="en-US" sz="1100" dirty="0"/>
              <a:t>눈</a:t>
            </a:r>
            <a:r>
              <a:rPr lang="en-US" altLang="ko-KR" sz="1100" dirty="0"/>
              <a:t>, </a:t>
            </a:r>
            <a:r>
              <a:rPr lang="ko-KR" altLang="en-US" sz="1100" dirty="0"/>
              <a:t>포털</a:t>
            </a:r>
            <a:r>
              <a:rPr lang="en-US" altLang="ko-KR" sz="1100" dirty="0"/>
              <a:t>)</a:t>
            </a:r>
            <a:r>
              <a:rPr lang="ko-KR" altLang="en-US" sz="1100" dirty="0"/>
              <a:t>에 따른 매출액</a:t>
            </a:r>
            <a:r>
              <a:rPr lang="en-US" altLang="ko-KR" sz="1100" dirty="0"/>
              <a:t>(</a:t>
            </a:r>
            <a:r>
              <a:rPr lang="ko-KR" altLang="en-US" sz="1100" dirty="0"/>
              <a:t>종속변수</a:t>
            </a:r>
            <a:r>
              <a:rPr lang="en-US" altLang="ko-KR" sz="1100" dirty="0"/>
              <a:t>)</a:t>
            </a:r>
            <a:r>
              <a:rPr lang="ko-KR" altLang="en-US" sz="1100" dirty="0"/>
              <a:t> 효과 비교</a:t>
            </a:r>
            <a:endParaRPr lang="en-US" altLang="ko-KR" sz="1100" dirty="0"/>
          </a:p>
          <a:p>
            <a:pPr marL="171450" indent="-171450">
              <a:lnSpc>
                <a:spcPct val="150000"/>
              </a:lnSpc>
              <a:buFont typeface="Arial" panose="020B0604020202020204" pitchFamily="34" charset="0"/>
              <a:buChar char="•"/>
            </a:pPr>
            <a:r>
              <a:rPr lang="ko-KR" altLang="en-US" sz="1100" dirty="0"/>
              <a:t>이메일 스팸 감지</a:t>
            </a:r>
          </a:p>
        </p:txBody>
      </p:sp>
      <p:sp>
        <p:nvSpPr>
          <p:cNvPr id="17" name="직사각형 16">
            <a:extLst>
              <a:ext uri="{FF2B5EF4-FFF2-40B4-BE49-F238E27FC236}">
                <a16:creationId xmlns:a16="http://schemas.microsoft.com/office/drawing/2014/main" id="{C565A68D-7F69-4143-9CDC-FD58387C1FAD}"/>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p:sp>
        <p:nvSpPr>
          <p:cNvPr id="18" name="TextBox 17">
            <a:extLst>
              <a:ext uri="{FF2B5EF4-FFF2-40B4-BE49-F238E27FC236}">
                <a16:creationId xmlns:a16="http://schemas.microsoft.com/office/drawing/2014/main" id="{42EB85DE-25EF-4169-9AF7-97EF7848D0B5}"/>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7735298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9" name="바닥글 개체 틀 8">
            <a:extLst>
              <a:ext uri="{FF2B5EF4-FFF2-40B4-BE49-F238E27FC236}">
                <a16:creationId xmlns:a16="http://schemas.microsoft.com/office/drawing/2014/main" id="{BC60924F-8934-4F78-9D18-5319085443A0}"/>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1C8CE04C-CC88-47C8-8F8F-6D1C30567A9D}"/>
              </a:ext>
            </a:extLst>
          </p:cNvPr>
          <p:cNvSpPr>
            <a:spLocks noGrp="1"/>
          </p:cNvSpPr>
          <p:nvPr>
            <p:ph type="sldNum" sz="quarter" idx="12"/>
          </p:nvPr>
        </p:nvSpPr>
        <p:spPr/>
        <p:txBody>
          <a:bodyPr/>
          <a:lstStyle/>
          <a:p>
            <a:fld id="{DE77BB65-F969-4654-BF30-45C70C1BE112}" type="slidenum">
              <a:rPr lang="ko-KR" altLang="en-US" smtClean="0"/>
              <a:pPr/>
              <a:t>161</a:t>
            </a:fld>
            <a:endParaRPr lang="ko-KR" altLang="en-US"/>
          </a:p>
        </p:txBody>
      </p:sp>
      <p:sp>
        <p:nvSpPr>
          <p:cNvPr id="12" name="직사각형 11">
            <a:extLst>
              <a:ext uri="{FF2B5EF4-FFF2-40B4-BE49-F238E27FC236}">
                <a16:creationId xmlns:a16="http://schemas.microsoft.com/office/drawing/2014/main" id="{321C2D6D-CC26-47E3-A151-73A4FFE1ECEC}"/>
              </a:ext>
            </a:extLst>
          </p:cNvPr>
          <p:cNvSpPr/>
          <p:nvPr/>
        </p:nvSpPr>
        <p:spPr>
          <a:xfrm>
            <a:off x="531755" y="981421"/>
            <a:ext cx="2330061" cy="276999"/>
          </a:xfrm>
          <a:prstGeom prst="rect">
            <a:avLst/>
          </a:prstGeom>
          <a:solidFill>
            <a:schemeClr val="accent1">
              <a:lumMod val="20000"/>
              <a:lumOff val="80000"/>
            </a:schemeClr>
          </a:solidFill>
          <a:ln>
            <a:solidFill>
              <a:schemeClr val="accent5">
                <a:lumMod val="75000"/>
              </a:schemeClr>
            </a:solidFill>
          </a:ln>
        </p:spPr>
        <p:txBody>
          <a:bodyPr wrap="none">
            <a:spAutoFit/>
          </a:bodyPr>
          <a:lstStyle/>
          <a:p>
            <a:r>
              <a:rPr lang="ko-KR" altLang="en-US" sz="1200" b="1" dirty="0"/>
              <a:t>일원분산분석</a:t>
            </a:r>
            <a:r>
              <a:rPr lang="en-US" altLang="ko-KR" sz="1200" b="1" dirty="0"/>
              <a:t>(one-way ANOVA)</a:t>
            </a:r>
            <a:endParaRPr lang="ko-KR" altLang="en-US" sz="1200" b="1" dirty="0"/>
          </a:p>
        </p:txBody>
      </p:sp>
      <p:sp>
        <p:nvSpPr>
          <p:cNvPr id="13" name="직사각형 12">
            <a:extLst>
              <a:ext uri="{FF2B5EF4-FFF2-40B4-BE49-F238E27FC236}">
                <a16:creationId xmlns:a16="http://schemas.microsoft.com/office/drawing/2014/main" id="{6658D75B-7E8E-4F9E-AAE6-EB4A627C23B4}"/>
              </a:ext>
            </a:extLst>
          </p:cNvPr>
          <p:cNvSpPr/>
          <p:nvPr/>
        </p:nvSpPr>
        <p:spPr>
          <a:xfrm>
            <a:off x="3791071" y="1074621"/>
            <a:ext cx="543739" cy="307777"/>
          </a:xfrm>
          <a:prstGeom prst="rect">
            <a:avLst/>
          </a:prstGeom>
          <a:ln>
            <a:solidFill>
              <a:schemeClr val="accent1"/>
            </a:solidFill>
          </a:ln>
        </p:spPr>
        <p:txBody>
          <a:bodyPr wrap="none">
            <a:spAutoFit/>
          </a:bodyPr>
          <a:lstStyle/>
          <a:p>
            <a:r>
              <a:rPr lang="ko-KR" altLang="en-US" sz="1400" dirty="0">
                <a:solidFill>
                  <a:srgbClr val="333333"/>
                </a:solidFill>
                <a:latin typeface="Gotham A"/>
              </a:rPr>
              <a:t>사례</a:t>
            </a:r>
            <a:endParaRPr lang="ko-KR" altLang="en-US" sz="1400" b="0" i="0" dirty="0">
              <a:solidFill>
                <a:srgbClr val="333333"/>
              </a:solidFill>
              <a:effectLst/>
              <a:latin typeface="Gotham A"/>
            </a:endParaRPr>
          </a:p>
        </p:txBody>
      </p:sp>
      <p:sp>
        <p:nvSpPr>
          <p:cNvPr id="17" name="직사각형 16">
            <a:extLst>
              <a:ext uri="{FF2B5EF4-FFF2-40B4-BE49-F238E27FC236}">
                <a16:creationId xmlns:a16="http://schemas.microsoft.com/office/drawing/2014/main" id="{C565A68D-7F69-4143-9CDC-FD58387C1FAD}"/>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p:graphicFrame>
        <p:nvGraphicFramePr>
          <p:cNvPr id="2" name="표 1">
            <a:extLst>
              <a:ext uri="{FF2B5EF4-FFF2-40B4-BE49-F238E27FC236}">
                <a16:creationId xmlns:a16="http://schemas.microsoft.com/office/drawing/2014/main" id="{D3B9D943-E9C0-4E7B-B892-9C50E3A37EE2}"/>
              </a:ext>
            </a:extLst>
          </p:cNvPr>
          <p:cNvGraphicFramePr>
            <a:graphicFrameLocks noGrp="1"/>
          </p:cNvGraphicFramePr>
          <p:nvPr>
            <p:extLst>
              <p:ext uri="{D42A27DB-BD31-4B8C-83A1-F6EECF244321}">
                <p14:modId xmlns:p14="http://schemas.microsoft.com/office/powerpoint/2010/main" val="4012124848"/>
              </p:ext>
            </p:extLst>
          </p:nvPr>
        </p:nvGraphicFramePr>
        <p:xfrm>
          <a:off x="357384" y="1438468"/>
          <a:ext cx="3022506" cy="2346960"/>
        </p:xfrm>
        <a:graphic>
          <a:graphicData uri="http://schemas.openxmlformats.org/drawingml/2006/table">
            <a:tbl>
              <a:tblPr firstRow="1" bandRow="1">
                <a:tableStyleId>{7DF18680-E054-41AD-8BC1-D1AEF772440D}</a:tableStyleId>
              </a:tblPr>
              <a:tblGrid>
                <a:gridCol w="503751">
                  <a:extLst>
                    <a:ext uri="{9D8B030D-6E8A-4147-A177-3AD203B41FA5}">
                      <a16:colId xmlns:a16="http://schemas.microsoft.com/office/drawing/2014/main" val="2115021908"/>
                    </a:ext>
                  </a:extLst>
                </a:gridCol>
                <a:gridCol w="360345">
                  <a:extLst>
                    <a:ext uri="{9D8B030D-6E8A-4147-A177-3AD203B41FA5}">
                      <a16:colId xmlns:a16="http://schemas.microsoft.com/office/drawing/2014/main" val="63226305"/>
                    </a:ext>
                  </a:extLst>
                </a:gridCol>
                <a:gridCol w="647157">
                  <a:extLst>
                    <a:ext uri="{9D8B030D-6E8A-4147-A177-3AD203B41FA5}">
                      <a16:colId xmlns:a16="http://schemas.microsoft.com/office/drawing/2014/main" val="3339641755"/>
                    </a:ext>
                  </a:extLst>
                </a:gridCol>
                <a:gridCol w="399107">
                  <a:extLst>
                    <a:ext uri="{9D8B030D-6E8A-4147-A177-3AD203B41FA5}">
                      <a16:colId xmlns:a16="http://schemas.microsoft.com/office/drawing/2014/main" val="2091574980"/>
                    </a:ext>
                  </a:extLst>
                </a:gridCol>
                <a:gridCol w="608395">
                  <a:extLst>
                    <a:ext uri="{9D8B030D-6E8A-4147-A177-3AD203B41FA5}">
                      <a16:colId xmlns:a16="http://schemas.microsoft.com/office/drawing/2014/main" val="1468963540"/>
                    </a:ext>
                  </a:extLst>
                </a:gridCol>
                <a:gridCol w="503751">
                  <a:extLst>
                    <a:ext uri="{9D8B030D-6E8A-4147-A177-3AD203B41FA5}">
                      <a16:colId xmlns:a16="http://schemas.microsoft.com/office/drawing/2014/main" val="2177400136"/>
                    </a:ext>
                  </a:extLst>
                </a:gridCol>
              </a:tblGrid>
              <a:tr h="176395">
                <a:tc>
                  <a:txBody>
                    <a:bodyPr/>
                    <a:lstStyle/>
                    <a:p>
                      <a:pPr latinLnBrk="1"/>
                      <a:r>
                        <a:rPr lang="ko-KR" altLang="en-US" sz="800" dirty="0"/>
                        <a:t>성명</a:t>
                      </a:r>
                    </a:p>
                  </a:txBody>
                  <a:tcPr/>
                </a:tc>
                <a:tc>
                  <a:txBody>
                    <a:bodyPr/>
                    <a:lstStyle/>
                    <a:p>
                      <a:pPr latinLnBrk="1"/>
                      <a:r>
                        <a:rPr lang="en-US" altLang="ko-KR" sz="800" dirty="0"/>
                        <a:t>ID</a:t>
                      </a:r>
                      <a:endParaRPr lang="ko-KR" altLang="en-US" sz="800" dirty="0"/>
                    </a:p>
                  </a:txBody>
                  <a:tcPr/>
                </a:tc>
                <a:tc>
                  <a:txBody>
                    <a:bodyPr/>
                    <a:lstStyle/>
                    <a:p>
                      <a:pPr latinLnBrk="1"/>
                      <a:r>
                        <a:rPr lang="ko-KR" altLang="en-US" sz="800" dirty="0"/>
                        <a:t>회복소요</a:t>
                      </a:r>
                    </a:p>
                  </a:txBody>
                  <a:tcPr/>
                </a:tc>
                <a:tc>
                  <a:txBody>
                    <a:bodyPr/>
                    <a:lstStyle/>
                    <a:p>
                      <a:pPr latinLnBrk="1"/>
                      <a:r>
                        <a:rPr lang="ko-KR" altLang="en-US" sz="800" dirty="0"/>
                        <a:t>그룹</a:t>
                      </a:r>
                    </a:p>
                  </a:txBody>
                  <a:tcPr/>
                </a:tc>
                <a:tc>
                  <a:txBody>
                    <a:bodyPr/>
                    <a:lstStyle/>
                    <a:p>
                      <a:pPr latinLnBrk="1"/>
                      <a:r>
                        <a:rPr lang="ko-KR" altLang="en-US" sz="800" dirty="0"/>
                        <a:t>그룹평균</a:t>
                      </a:r>
                    </a:p>
                  </a:txBody>
                  <a:tcPr/>
                </a:tc>
                <a:tc>
                  <a:txBody>
                    <a:bodyPr/>
                    <a:lstStyle/>
                    <a:p>
                      <a:pPr latinLnBrk="1"/>
                      <a:r>
                        <a:rPr lang="en-US" altLang="ko-KR" sz="800" dirty="0"/>
                        <a:t>B.V</a:t>
                      </a:r>
                      <a:endParaRPr lang="ko-KR" altLang="en-US" sz="800" dirty="0"/>
                    </a:p>
                  </a:txBody>
                  <a:tcPr/>
                </a:tc>
                <a:extLst>
                  <a:ext uri="{0D108BD9-81ED-4DB2-BD59-A6C34878D82A}">
                    <a16:rowId xmlns:a16="http://schemas.microsoft.com/office/drawing/2014/main" val="3812566435"/>
                  </a:ext>
                </a:extLst>
              </a:tr>
              <a:tr h="196761">
                <a:tc>
                  <a:txBody>
                    <a:bodyPr/>
                    <a:lstStyle/>
                    <a:p>
                      <a:pPr latinLnBrk="1"/>
                      <a:r>
                        <a:rPr lang="ko-KR" altLang="en-US" sz="800" dirty="0"/>
                        <a:t>김 </a:t>
                      </a:r>
                      <a:r>
                        <a:rPr lang="en-US" altLang="ko-KR" sz="800" dirty="0"/>
                        <a:t>OO</a:t>
                      </a:r>
                      <a:endParaRPr lang="ko-KR" altLang="en-US" sz="800" dirty="0"/>
                    </a:p>
                  </a:txBody>
                  <a:tcPr/>
                </a:tc>
                <a:tc>
                  <a:txBody>
                    <a:bodyPr/>
                    <a:lstStyle/>
                    <a:p>
                      <a:pPr algn="ctr" latinLnBrk="1"/>
                      <a:r>
                        <a:rPr lang="en-US" altLang="ko-KR" sz="800" dirty="0"/>
                        <a:t>1</a:t>
                      </a:r>
                      <a:endParaRPr lang="ko-KR" altLang="en-US" sz="800" dirty="0"/>
                    </a:p>
                  </a:txBody>
                  <a:tcPr/>
                </a:tc>
                <a:tc>
                  <a:txBody>
                    <a:bodyPr/>
                    <a:lstStyle/>
                    <a:p>
                      <a:pPr algn="ctr" latinLnBrk="1"/>
                      <a:r>
                        <a:rPr lang="en-US" altLang="ko-KR" sz="800" dirty="0"/>
                        <a:t>5</a:t>
                      </a:r>
                      <a:endParaRPr lang="ko-KR" altLang="en-US" sz="800" dirty="0"/>
                    </a:p>
                  </a:txBody>
                  <a:tcPr/>
                </a:tc>
                <a:tc>
                  <a:txBody>
                    <a:bodyPr/>
                    <a:lstStyle/>
                    <a:p>
                      <a:pPr algn="ctr" latinLnBrk="1"/>
                      <a:r>
                        <a:rPr lang="en-US" altLang="ko-KR" sz="800" dirty="0"/>
                        <a:t>A</a:t>
                      </a:r>
                      <a:endParaRPr lang="ko-KR" altLang="en-US" sz="800" dirty="0"/>
                    </a:p>
                  </a:txBody>
                  <a:tcPr>
                    <a:solidFill>
                      <a:schemeClr val="accent2">
                        <a:lumMod val="20000"/>
                        <a:lumOff val="80000"/>
                      </a:schemeClr>
                    </a:solidFill>
                  </a:tcPr>
                </a:tc>
                <a:tc>
                  <a:txBody>
                    <a:bodyPr/>
                    <a:lstStyle/>
                    <a:p>
                      <a:pPr algn="ctr" latinLnBrk="1"/>
                      <a:r>
                        <a:rPr lang="en-US" altLang="ko-KR" sz="800" dirty="0"/>
                        <a:t>6</a:t>
                      </a:r>
                      <a:endParaRPr lang="ko-KR" altLang="en-US" sz="800" dirty="0"/>
                    </a:p>
                  </a:txBody>
                  <a:tcPr/>
                </a:tc>
                <a:tc>
                  <a:txBody>
                    <a:bodyPr/>
                    <a:lstStyle/>
                    <a:p>
                      <a:pPr latinLnBrk="1"/>
                      <a:r>
                        <a:rPr lang="en-US" altLang="ko-KR" sz="800" dirty="0"/>
                        <a:t>0.16</a:t>
                      </a:r>
                      <a:endParaRPr lang="ko-KR" altLang="en-US" sz="800" dirty="0"/>
                    </a:p>
                  </a:txBody>
                  <a:tcPr/>
                </a:tc>
                <a:extLst>
                  <a:ext uri="{0D108BD9-81ED-4DB2-BD59-A6C34878D82A}">
                    <a16:rowId xmlns:a16="http://schemas.microsoft.com/office/drawing/2014/main" val="2632351378"/>
                  </a:ext>
                </a:extLst>
              </a:tr>
              <a:tr h="176395">
                <a:tc>
                  <a:txBody>
                    <a:bodyPr/>
                    <a:lstStyle/>
                    <a:p>
                      <a:pPr latinLnBrk="1"/>
                      <a:r>
                        <a:rPr lang="ko-KR" altLang="en-US" sz="800" dirty="0"/>
                        <a:t>박</a:t>
                      </a:r>
                      <a:r>
                        <a:rPr lang="en-US" altLang="ko-KR" sz="800" dirty="0"/>
                        <a:t>OO</a:t>
                      </a:r>
                      <a:endParaRPr lang="ko-KR" altLang="en-US" sz="800" dirty="0"/>
                    </a:p>
                  </a:txBody>
                  <a:tcPr/>
                </a:tc>
                <a:tc>
                  <a:txBody>
                    <a:bodyPr/>
                    <a:lstStyle/>
                    <a:p>
                      <a:pPr algn="ctr" latinLnBrk="1"/>
                      <a:r>
                        <a:rPr lang="en-US" altLang="ko-KR" sz="800" dirty="0"/>
                        <a:t>2</a:t>
                      </a:r>
                      <a:endParaRPr lang="ko-KR" altLang="en-US" sz="800" dirty="0"/>
                    </a:p>
                  </a:txBody>
                  <a:tcPr/>
                </a:tc>
                <a:tc>
                  <a:txBody>
                    <a:bodyPr/>
                    <a:lstStyle/>
                    <a:p>
                      <a:pPr algn="ctr" latinLnBrk="1"/>
                      <a:r>
                        <a:rPr lang="en-US" altLang="ko-KR" sz="800" dirty="0"/>
                        <a:t>6</a:t>
                      </a:r>
                      <a:endParaRPr lang="ko-KR" altLang="en-US" sz="800" dirty="0"/>
                    </a:p>
                  </a:txBody>
                  <a:tcPr/>
                </a:tc>
                <a:tc>
                  <a:txBody>
                    <a:bodyPr/>
                    <a:lstStyle/>
                    <a:p>
                      <a:pPr algn="ctr" latinLnBrk="1"/>
                      <a:r>
                        <a:rPr lang="en-US" altLang="ko-KR" sz="800" dirty="0"/>
                        <a:t>A</a:t>
                      </a:r>
                      <a:endParaRPr lang="ko-KR" altLang="en-US" sz="800" dirty="0"/>
                    </a:p>
                  </a:txBody>
                  <a:tcPr>
                    <a:solidFill>
                      <a:schemeClr val="accent2">
                        <a:lumMod val="20000"/>
                        <a:lumOff val="80000"/>
                      </a:schemeClr>
                    </a:solidFill>
                  </a:tcPr>
                </a:tc>
                <a:tc>
                  <a:txBody>
                    <a:bodyPr/>
                    <a:lstStyle/>
                    <a:p>
                      <a:pPr algn="ctr" latinLnBrk="1"/>
                      <a:r>
                        <a:rPr lang="en-US" altLang="ko-KR" sz="800" dirty="0"/>
                        <a:t>6</a:t>
                      </a:r>
                      <a:endParaRPr lang="ko-KR" altLang="en-US" sz="800" dirty="0"/>
                    </a:p>
                  </a:txBody>
                  <a:tcPr/>
                </a:tc>
                <a:tc>
                  <a:txBody>
                    <a:bodyPr/>
                    <a:lstStyle/>
                    <a:p>
                      <a:pPr latinLnBrk="1"/>
                      <a:r>
                        <a:rPr lang="en-US" altLang="ko-KR" sz="800" dirty="0"/>
                        <a:t>0.16</a:t>
                      </a:r>
                      <a:endParaRPr lang="ko-KR" altLang="en-US" sz="800" dirty="0"/>
                    </a:p>
                  </a:txBody>
                  <a:tcPr/>
                </a:tc>
                <a:extLst>
                  <a:ext uri="{0D108BD9-81ED-4DB2-BD59-A6C34878D82A}">
                    <a16:rowId xmlns:a16="http://schemas.microsoft.com/office/drawing/2014/main" val="2182366095"/>
                  </a:ext>
                </a:extLst>
              </a:tr>
              <a:tr h="176395">
                <a:tc>
                  <a:txBody>
                    <a:bodyPr/>
                    <a:lstStyle/>
                    <a:p>
                      <a:pPr latinLnBrk="1"/>
                      <a:r>
                        <a:rPr lang="ko-KR" altLang="en-US" sz="800" dirty="0"/>
                        <a:t>홍</a:t>
                      </a:r>
                      <a:r>
                        <a:rPr lang="en-US" altLang="ko-KR" sz="800" dirty="0"/>
                        <a:t>OO</a:t>
                      </a:r>
                      <a:endParaRPr lang="ko-KR" altLang="en-US" sz="800" dirty="0"/>
                    </a:p>
                  </a:txBody>
                  <a:tcPr/>
                </a:tc>
                <a:tc>
                  <a:txBody>
                    <a:bodyPr/>
                    <a:lstStyle/>
                    <a:p>
                      <a:pPr algn="ctr" latinLnBrk="1"/>
                      <a:r>
                        <a:rPr lang="en-US" altLang="ko-KR" sz="800" dirty="0"/>
                        <a:t>3</a:t>
                      </a:r>
                      <a:endParaRPr lang="ko-KR" altLang="en-US" sz="800" dirty="0"/>
                    </a:p>
                  </a:txBody>
                  <a:tcPr/>
                </a:tc>
                <a:tc>
                  <a:txBody>
                    <a:bodyPr/>
                    <a:lstStyle/>
                    <a:p>
                      <a:pPr algn="ctr" latinLnBrk="1"/>
                      <a:r>
                        <a:rPr lang="en-US" altLang="ko-KR" sz="800" dirty="0"/>
                        <a:t>7</a:t>
                      </a:r>
                      <a:endParaRPr lang="ko-KR" altLang="en-US" sz="800" dirty="0"/>
                    </a:p>
                  </a:txBody>
                  <a:tcPr/>
                </a:tc>
                <a:tc>
                  <a:txBody>
                    <a:bodyPr/>
                    <a:lstStyle/>
                    <a:p>
                      <a:pPr algn="ctr" latinLnBrk="1"/>
                      <a:r>
                        <a:rPr lang="en-US" altLang="ko-KR" sz="800" dirty="0"/>
                        <a:t>A</a:t>
                      </a:r>
                      <a:endParaRPr lang="ko-KR" altLang="en-US" sz="800" dirty="0"/>
                    </a:p>
                  </a:txBody>
                  <a:tcPr>
                    <a:solidFill>
                      <a:schemeClr val="accent2">
                        <a:lumMod val="20000"/>
                        <a:lumOff val="80000"/>
                      </a:schemeClr>
                    </a:solidFill>
                  </a:tcPr>
                </a:tc>
                <a:tc>
                  <a:txBody>
                    <a:bodyPr/>
                    <a:lstStyle/>
                    <a:p>
                      <a:pPr algn="ctr" latinLnBrk="1"/>
                      <a:r>
                        <a:rPr lang="en-US" altLang="ko-KR" sz="800" dirty="0"/>
                        <a:t>6</a:t>
                      </a:r>
                      <a:endParaRPr lang="ko-KR" altLang="en-US" sz="800" dirty="0"/>
                    </a:p>
                  </a:txBody>
                  <a:tcPr/>
                </a:tc>
                <a:tc>
                  <a:txBody>
                    <a:bodyPr/>
                    <a:lstStyle/>
                    <a:p>
                      <a:pPr latinLnBrk="1"/>
                      <a:r>
                        <a:rPr lang="en-US" altLang="ko-KR" sz="800" dirty="0"/>
                        <a:t>0.16</a:t>
                      </a:r>
                      <a:endParaRPr lang="ko-KR" altLang="en-US" sz="800" dirty="0"/>
                    </a:p>
                  </a:txBody>
                  <a:tcPr/>
                </a:tc>
                <a:extLst>
                  <a:ext uri="{0D108BD9-81ED-4DB2-BD59-A6C34878D82A}">
                    <a16:rowId xmlns:a16="http://schemas.microsoft.com/office/drawing/2014/main" val="1389214307"/>
                  </a:ext>
                </a:extLst>
              </a:tr>
              <a:tr h="196761">
                <a:tc>
                  <a:txBody>
                    <a:bodyPr/>
                    <a:lstStyle/>
                    <a:p>
                      <a:pPr latinLnBrk="1"/>
                      <a:r>
                        <a:rPr lang="ko-KR" altLang="en-US" sz="800" dirty="0"/>
                        <a:t>이 </a:t>
                      </a:r>
                      <a:r>
                        <a:rPr lang="en-US" altLang="ko-KR" sz="800" dirty="0"/>
                        <a:t>OO</a:t>
                      </a:r>
                      <a:endParaRPr lang="ko-KR" altLang="en-US" sz="800" dirty="0"/>
                    </a:p>
                  </a:txBody>
                  <a:tcPr/>
                </a:tc>
                <a:tc>
                  <a:txBody>
                    <a:bodyPr/>
                    <a:lstStyle/>
                    <a:p>
                      <a:pPr algn="ctr" latinLnBrk="1"/>
                      <a:r>
                        <a:rPr lang="en-US" altLang="ko-KR" sz="800" dirty="0"/>
                        <a:t>4</a:t>
                      </a:r>
                      <a:endParaRPr lang="ko-KR" altLang="en-US" sz="800" dirty="0"/>
                    </a:p>
                  </a:txBody>
                  <a:tcPr/>
                </a:tc>
                <a:tc>
                  <a:txBody>
                    <a:bodyPr/>
                    <a:lstStyle/>
                    <a:p>
                      <a:pPr algn="ctr" latinLnBrk="1"/>
                      <a:r>
                        <a:rPr lang="en-US" altLang="ko-KR" sz="800" dirty="0"/>
                        <a:t>5</a:t>
                      </a:r>
                      <a:endParaRPr lang="ko-KR" altLang="en-US" sz="800" dirty="0"/>
                    </a:p>
                  </a:txBody>
                  <a:tcPr/>
                </a:tc>
                <a:tc>
                  <a:txBody>
                    <a:bodyPr/>
                    <a:lstStyle/>
                    <a:p>
                      <a:pPr algn="ctr" latinLnBrk="1"/>
                      <a:r>
                        <a:rPr lang="en-US" altLang="ko-KR" sz="800" dirty="0"/>
                        <a:t>B</a:t>
                      </a:r>
                      <a:endParaRPr lang="ko-KR" altLang="en-US" sz="800" dirty="0"/>
                    </a:p>
                  </a:txBody>
                  <a:tcPr>
                    <a:solidFill>
                      <a:schemeClr val="bg2">
                        <a:lumMod val="75000"/>
                      </a:schemeClr>
                    </a:solidFill>
                  </a:tcPr>
                </a:tc>
                <a:tc>
                  <a:txBody>
                    <a:bodyPr/>
                    <a:lstStyle/>
                    <a:p>
                      <a:pPr algn="ctr" latinLnBrk="1"/>
                      <a:r>
                        <a:rPr lang="en-US" altLang="ko-KR" sz="800" dirty="0"/>
                        <a:t>5.5</a:t>
                      </a:r>
                      <a:endParaRPr lang="ko-KR" altLang="en-US" sz="800" dirty="0"/>
                    </a:p>
                  </a:txBody>
                  <a:tcPr/>
                </a:tc>
                <a:tc>
                  <a:txBody>
                    <a:bodyPr/>
                    <a:lstStyle/>
                    <a:p>
                      <a:pPr latinLnBrk="1"/>
                      <a:r>
                        <a:rPr lang="en-US" altLang="ko-KR" sz="800" dirty="0"/>
                        <a:t>0.81</a:t>
                      </a:r>
                      <a:endParaRPr lang="ko-KR" altLang="en-US" sz="800" dirty="0"/>
                    </a:p>
                  </a:txBody>
                  <a:tcPr/>
                </a:tc>
                <a:extLst>
                  <a:ext uri="{0D108BD9-81ED-4DB2-BD59-A6C34878D82A}">
                    <a16:rowId xmlns:a16="http://schemas.microsoft.com/office/drawing/2014/main" val="2551947587"/>
                  </a:ext>
                </a:extLst>
              </a:tr>
              <a:tr h="196761">
                <a:tc>
                  <a:txBody>
                    <a:bodyPr/>
                    <a:lstStyle/>
                    <a:p>
                      <a:pPr latinLnBrk="1"/>
                      <a:r>
                        <a:rPr lang="ko-KR" altLang="en-US" sz="800" dirty="0"/>
                        <a:t>전 </a:t>
                      </a:r>
                      <a:r>
                        <a:rPr lang="en-US" altLang="ko-KR" sz="800" dirty="0"/>
                        <a:t>OO</a:t>
                      </a:r>
                      <a:endParaRPr lang="ko-KR" altLang="en-US" sz="800" dirty="0"/>
                    </a:p>
                  </a:txBody>
                  <a:tcPr/>
                </a:tc>
                <a:tc>
                  <a:txBody>
                    <a:bodyPr/>
                    <a:lstStyle/>
                    <a:p>
                      <a:pPr algn="ctr" latinLnBrk="1"/>
                      <a:r>
                        <a:rPr lang="en-US" altLang="ko-KR" sz="800" dirty="0"/>
                        <a:t>5</a:t>
                      </a:r>
                      <a:endParaRPr lang="ko-KR" altLang="en-US" sz="800" dirty="0"/>
                    </a:p>
                  </a:txBody>
                  <a:tcPr/>
                </a:tc>
                <a:tc>
                  <a:txBody>
                    <a:bodyPr/>
                    <a:lstStyle/>
                    <a:p>
                      <a:pPr algn="ctr" latinLnBrk="1"/>
                      <a:r>
                        <a:rPr lang="en-US" altLang="ko-KR" sz="800" dirty="0"/>
                        <a:t>6</a:t>
                      </a:r>
                      <a:endParaRPr lang="ko-KR" altLang="en-US" sz="800" dirty="0"/>
                    </a:p>
                  </a:txBody>
                  <a:tcPr/>
                </a:tc>
                <a:tc>
                  <a:txBody>
                    <a:bodyPr/>
                    <a:lstStyle/>
                    <a:p>
                      <a:pPr algn="ctr" latinLnBrk="1"/>
                      <a:r>
                        <a:rPr lang="en-US" altLang="ko-KR" sz="800" dirty="0"/>
                        <a:t>B</a:t>
                      </a:r>
                      <a:endParaRPr lang="ko-KR" altLang="en-US" sz="800" dirty="0"/>
                    </a:p>
                  </a:txBody>
                  <a:tcPr>
                    <a:solidFill>
                      <a:schemeClr val="bg2">
                        <a:lumMod val="75000"/>
                      </a:schemeClr>
                    </a:solidFill>
                  </a:tcPr>
                </a:tc>
                <a:tc>
                  <a:txBody>
                    <a:bodyPr/>
                    <a:lstStyle/>
                    <a:p>
                      <a:pPr algn="ctr" latinLnBrk="1"/>
                      <a:r>
                        <a:rPr lang="en-US" altLang="ko-KR" sz="800" dirty="0"/>
                        <a:t>5.5</a:t>
                      </a:r>
                      <a:endParaRPr lang="ko-KR" altLang="en-US" sz="800" dirty="0"/>
                    </a:p>
                  </a:txBody>
                  <a:tcPr/>
                </a:tc>
                <a:tc>
                  <a:txBody>
                    <a:bodyPr/>
                    <a:lstStyle/>
                    <a:p>
                      <a:pPr latinLnBrk="1"/>
                      <a:r>
                        <a:rPr lang="en-US" altLang="ko-KR" sz="800" dirty="0"/>
                        <a:t>0.81</a:t>
                      </a:r>
                      <a:endParaRPr lang="ko-KR" altLang="en-US" sz="800" dirty="0"/>
                    </a:p>
                  </a:txBody>
                  <a:tcPr/>
                </a:tc>
                <a:extLst>
                  <a:ext uri="{0D108BD9-81ED-4DB2-BD59-A6C34878D82A}">
                    <a16:rowId xmlns:a16="http://schemas.microsoft.com/office/drawing/2014/main" val="2811198112"/>
                  </a:ext>
                </a:extLst>
              </a:tr>
              <a:tr h="196761">
                <a:tc>
                  <a:txBody>
                    <a:bodyPr/>
                    <a:lstStyle/>
                    <a:p>
                      <a:pPr latinLnBrk="1"/>
                      <a:r>
                        <a:rPr lang="ko-KR" altLang="en-US" sz="800" dirty="0"/>
                        <a:t>정 </a:t>
                      </a:r>
                      <a:r>
                        <a:rPr lang="en-US" altLang="ko-KR" sz="800" dirty="0"/>
                        <a:t>OO</a:t>
                      </a:r>
                      <a:endParaRPr lang="ko-KR" altLang="en-US" sz="800" dirty="0"/>
                    </a:p>
                  </a:txBody>
                  <a:tcPr/>
                </a:tc>
                <a:tc>
                  <a:txBody>
                    <a:bodyPr/>
                    <a:lstStyle/>
                    <a:p>
                      <a:pPr algn="ctr" latinLnBrk="1"/>
                      <a:r>
                        <a:rPr lang="en-US" altLang="ko-KR" sz="800" dirty="0"/>
                        <a:t>6</a:t>
                      </a:r>
                      <a:endParaRPr lang="ko-KR" altLang="en-US" sz="800" dirty="0"/>
                    </a:p>
                  </a:txBody>
                  <a:tcPr/>
                </a:tc>
                <a:tc>
                  <a:txBody>
                    <a:bodyPr/>
                    <a:lstStyle/>
                    <a:p>
                      <a:pPr algn="ctr" latinLnBrk="1"/>
                      <a:r>
                        <a:rPr lang="en-US" altLang="ko-KR" sz="800" dirty="0"/>
                        <a:t>6</a:t>
                      </a:r>
                      <a:endParaRPr lang="ko-KR" altLang="en-US" sz="800" dirty="0"/>
                    </a:p>
                  </a:txBody>
                  <a:tcPr/>
                </a:tc>
                <a:tc>
                  <a:txBody>
                    <a:bodyPr/>
                    <a:lstStyle/>
                    <a:p>
                      <a:pPr algn="ctr" latinLnBrk="1"/>
                      <a:r>
                        <a:rPr lang="en-US" altLang="ko-KR" sz="800" dirty="0"/>
                        <a:t>B</a:t>
                      </a:r>
                      <a:endParaRPr lang="ko-KR" altLang="en-US" sz="800" dirty="0"/>
                    </a:p>
                  </a:txBody>
                  <a:tcPr>
                    <a:solidFill>
                      <a:schemeClr val="bg2">
                        <a:lumMod val="75000"/>
                      </a:schemeClr>
                    </a:solidFill>
                  </a:tcPr>
                </a:tc>
                <a:tc>
                  <a:txBody>
                    <a:bodyPr/>
                    <a:lstStyle/>
                    <a:p>
                      <a:pPr algn="ctr" latinLnBrk="1"/>
                      <a:r>
                        <a:rPr lang="en-US" altLang="ko-KR" sz="800" dirty="0"/>
                        <a:t>5.5</a:t>
                      </a:r>
                      <a:endParaRPr lang="ko-KR" altLang="en-US" sz="800" dirty="0"/>
                    </a:p>
                  </a:txBody>
                  <a:tcPr/>
                </a:tc>
                <a:tc>
                  <a:txBody>
                    <a:bodyPr/>
                    <a:lstStyle/>
                    <a:p>
                      <a:pPr latinLnBrk="1"/>
                      <a:r>
                        <a:rPr lang="en-US" altLang="ko-KR" sz="800" dirty="0"/>
                        <a:t>0.81</a:t>
                      </a:r>
                      <a:endParaRPr lang="ko-KR" altLang="en-US" sz="800" dirty="0"/>
                    </a:p>
                  </a:txBody>
                  <a:tcPr/>
                </a:tc>
                <a:extLst>
                  <a:ext uri="{0D108BD9-81ED-4DB2-BD59-A6C34878D82A}">
                    <a16:rowId xmlns:a16="http://schemas.microsoft.com/office/drawing/2014/main" val="619803139"/>
                  </a:ext>
                </a:extLst>
              </a:tr>
              <a:tr h="196761">
                <a:tc>
                  <a:txBody>
                    <a:bodyPr/>
                    <a:lstStyle/>
                    <a:p>
                      <a:pPr latinLnBrk="1"/>
                      <a:r>
                        <a:rPr lang="ko-KR" altLang="en-US" sz="800" dirty="0"/>
                        <a:t>송 </a:t>
                      </a:r>
                      <a:r>
                        <a:rPr lang="en-US" altLang="ko-KR" sz="800" dirty="0"/>
                        <a:t>OO</a:t>
                      </a:r>
                      <a:endParaRPr lang="ko-KR" altLang="en-US" sz="800" dirty="0"/>
                    </a:p>
                  </a:txBody>
                  <a:tcPr/>
                </a:tc>
                <a:tc>
                  <a:txBody>
                    <a:bodyPr/>
                    <a:lstStyle/>
                    <a:p>
                      <a:pPr algn="ctr" latinLnBrk="1"/>
                      <a:r>
                        <a:rPr lang="en-US" altLang="ko-KR" sz="800" dirty="0"/>
                        <a:t>7</a:t>
                      </a:r>
                      <a:endParaRPr lang="ko-KR" altLang="en-US" sz="800" dirty="0"/>
                    </a:p>
                  </a:txBody>
                  <a:tcPr/>
                </a:tc>
                <a:tc>
                  <a:txBody>
                    <a:bodyPr/>
                    <a:lstStyle/>
                    <a:p>
                      <a:pPr algn="ctr" latinLnBrk="1"/>
                      <a:r>
                        <a:rPr lang="en-US" altLang="ko-KR" sz="800" dirty="0"/>
                        <a:t>5</a:t>
                      </a:r>
                      <a:endParaRPr lang="ko-KR" altLang="en-US" sz="800" dirty="0"/>
                    </a:p>
                  </a:txBody>
                  <a:tcPr/>
                </a:tc>
                <a:tc>
                  <a:txBody>
                    <a:bodyPr/>
                    <a:lstStyle/>
                    <a:p>
                      <a:pPr algn="ctr" latinLnBrk="1"/>
                      <a:r>
                        <a:rPr lang="en-US" altLang="ko-KR" sz="800" dirty="0"/>
                        <a:t>B</a:t>
                      </a:r>
                      <a:endParaRPr lang="ko-KR" altLang="en-US" sz="800" dirty="0"/>
                    </a:p>
                  </a:txBody>
                  <a:tcPr>
                    <a:solidFill>
                      <a:schemeClr val="bg2">
                        <a:lumMod val="75000"/>
                      </a:schemeClr>
                    </a:solidFill>
                  </a:tcPr>
                </a:tc>
                <a:tc>
                  <a:txBody>
                    <a:bodyPr/>
                    <a:lstStyle/>
                    <a:p>
                      <a:pPr algn="ctr" latinLnBrk="1"/>
                      <a:r>
                        <a:rPr lang="en-US" altLang="ko-KR" sz="800" dirty="0"/>
                        <a:t>5.5</a:t>
                      </a:r>
                      <a:endParaRPr lang="ko-KR" altLang="en-US" sz="800" dirty="0"/>
                    </a:p>
                  </a:txBody>
                  <a:tcPr/>
                </a:tc>
                <a:tc>
                  <a:txBody>
                    <a:bodyPr/>
                    <a:lstStyle/>
                    <a:p>
                      <a:pPr latinLnBrk="1"/>
                      <a:r>
                        <a:rPr lang="en-US" altLang="ko-KR" sz="800" dirty="0"/>
                        <a:t>0.81</a:t>
                      </a:r>
                      <a:endParaRPr lang="ko-KR" altLang="en-US" sz="800" dirty="0"/>
                    </a:p>
                  </a:txBody>
                  <a:tcPr/>
                </a:tc>
                <a:extLst>
                  <a:ext uri="{0D108BD9-81ED-4DB2-BD59-A6C34878D82A}">
                    <a16:rowId xmlns:a16="http://schemas.microsoft.com/office/drawing/2014/main" val="1191234611"/>
                  </a:ext>
                </a:extLst>
              </a:tr>
              <a:tr h="176395">
                <a:tc>
                  <a:txBody>
                    <a:bodyPr/>
                    <a:lstStyle/>
                    <a:p>
                      <a:pPr latinLnBrk="1"/>
                      <a:r>
                        <a:rPr lang="ko-KR" altLang="en-US" sz="800" dirty="0"/>
                        <a:t>윤</a:t>
                      </a:r>
                      <a:r>
                        <a:rPr lang="en-US" altLang="ko-KR" sz="800" dirty="0"/>
                        <a:t>OO</a:t>
                      </a:r>
                      <a:endParaRPr lang="ko-KR" altLang="en-US" sz="800" dirty="0"/>
                    </a:p>
                  </a:txBody>
                  <a:tcPr/>
                </a:tc>
                <a:tc>
                  <a:txBody>
                    <a:bodyPr/>
                    <a:lstStyle/>
                    <a:p>
                      <a:pPr algn="ctr" latinLnBrk="1"/>
                      <a:r>
                        <a:rPr lang="en-US" altLang="ko-KR" sz="800" dirty="0"/>
                        <a:t>8</a:t>
                      </a:r>
                      <a:endParaRPr lang="ko-KR" altLang="en-US" sz="800" dirty="0"/>
                    </a:p>
                  </a:txBody>
                  <a:tcPr/>
                </a:tc>
                <a:tc>
                  <a:txBody>
                    <a:bodyPr/>
                    <a:lstStyle/>
                    <a:p>
                      <a:pPr algn="ctr" latinLnBrk="1"/>
                      <a:r>
                        <a:rPr lang="en-US" altLang="ko-KR" sz="800" dirty="0"/>
                        <a:t>7</a:t>
                      </a:r>
                      <a:endParaRPr lang="ko-KR" altLang="en-US" sz="800" dirty="0"/>
                    </a:p>
                  </a:txBody>
                  <a:tcPr/>
                </a:tc>
                <a:tc>
                  <a:txBody>
                    <a:bodyPr/>
                    <a:lstStyle/>
                    <a:p>
                      <a:pPr algn="ctr" latinLnBrk="1"/>
                      <a:r>
                        <a:rPr lang="en-US" altLang="ko-KR" sz="800" dirty="0"/>
                        <a:t>C</a:t>
                      </a:r>
                      <a:endParaRPr lang="ko-KR" altLang="en-US" sz="800" dirty="0"/>
                    </a:p>
                  </a:txBody>
                  <a:tcPr>
                    <a:solidFill>
                      <a:schemeClr val="accent6">
                        <a:lumMod val="75000"/>
                      </a:schemeClr>
                    </a:solidFill>
                  </a:tcPr>
                </a:tc>
                <a:tc>
                  <a:txBody>
                    <a:bodyPr/>
                    <a:lstStyle/>
                    <a:p>
                      <a:pPr algn="ctr" latinLnBrk="1"/>
                      <a:r>
                        <a:rPr lang="en-US" altLang="ko-KR" sz="800" dirty="0"/>
                        <a:t>8</a:t>
                      </a:r>
                      <a:endParaRPr lang="ko-KR" altLang="en-US" sz="800" dirty="0"/>
                    </a:p>
                  </a:txBody>
                  <a:tcPr/>
                </a:tc>
                <a:tc>
                  <a:txBody>
                    <a:bodyPr/>
                    <a:lstStyle/>
                    <a:p>
                      <a:pPr latinLnBrk="1"/>
                      <a:r>
                        <a:rPr lang="en-US" altLang="ko-KR" sz="800" dirty="0"/>
                        <a:t>2.56</a:t>
                      </a:r>
                      <a:endParaRPr lang="ko-KR" altLang="en-US" sz="800" dirty="0"/>
                    </a:p>
                  </a:txBody>
                  <a:tcPr/>
                </a:tc>
                <a:extLst>
                  <a:ext uri="{0D108BD9-81ED-4DB2-BD59-A6C34878D82A}">
                    <a16:rowId xmlns:a16="http://schemas.microsoft.com/office/drawing/2014/main" val="1218668556"/>
                  </a:ext>
                </a:extLst>
              </a:tr>
              <a:tr h="196761">
                <a:tc>
                  <a:txBody>
                    <a:bodyPr/>
                    <a:lstStyle/>
                    <a:p>
                      <a:pPr latinLnBrk="1"/>
                      <a:r>
                        <a:rPr lang="ko-KR" altLang="en-US" sz="800" dirty="0"/>
                        <a:t>진 </a:t>
                      </a:r>
                      <a:r>
                        <a:rPr lang="en-US" altLang="ko-KR" sz="800" dirty="0"/>
                        <a:t>OO</a:t>
                      </a:r>
                      <a:endParaRPr lang="ko-KR" altLang="en-US" sz="800" dirty="0"/>
                    </a:p>
                  </a:txBody>
                  <a:tcPr/>
                </a:tc>
                <a:tc>
                  <a:txBody>
                    <a:bodyPr/>
                    <a:lstStyle/>
                    <a:p>
                      <a:pPr algn="ctr" latinLnBrk="1"/>
                      <a:r>
                        <a:rPr lang="en-US" altLang="ko-KR" sz="800" dirty="0"/>
                        <a:t>9</a:t>
                      </a:r>
                      <a:endParaRPr lang="ko-KR" altLang="en-US" sz="800" dirty="0"/>
                    </a:p>
                  </a:txBody>
                  <a:tcPr/>
                </a:tc>
                <a:tc>
                  <a:txBody>
                    <a:bodyPr/>
                    <a:lstStyle/>
                    <a:p>
                      <a:pPr algn="ctr" latinLnBrk="1"/>
                      <a:r>
                        <a:rPr lang="en-US" altLang="ko-KR" sz="800" dirty="0"/>
                        <a:t>8</a:t>
                      </a:r>
                      <a:endParaRPr lang="ko-KR" altLang="en-US" sz="800" dirty="0"/>
                    </a:p>
                  </a:txBody>
                  <a:tcPr/>
                </a:tc>
                <a:tc>
                  <a:txBody>
                    <a:bodyPr/>
                    <a:lstStyle/>
                    <a:p>
                      <a:pPr algn="ctr" latinLnBrk="1"/>
                      <a:r>
                        <a:rPr lang="en-US" altLang="ko-KR" sz="800" dirty="0"/>
                        <a:t>C</a:t>
                      </a:r>
                      <a:endParaRPr lang="ko-KR" altLang="en-US" sz="800" dirty="0"/>
                    </a:p>
                  </a:txBody>
                  <a:tcPr>
                    <a:solidFill>
                      <a:schemeClr val="accent6">
                        <a:lumMod val="75000"/>
                      </a:schemeClr>
                    </a:solidFill>
                  </a:tcPr>
                </a:tc>
                <a:tc>
                  <a:txBody>
                    <a:bodyPr/>
                    <a:lstStyle/>
                    <a:p>
                      <a:pPr algn="ctr" latinLnBrk="1"/>
                      <a:r>
                        <a:rPr lang="en-US" altLang="ko-KR" sz="800" dirty="0"/>
                        <a:t>8</a:t>
                      </a:r>
                      <a:endParaRPr lang="ko-KR" altLang="en-US" sz="800" dirty="0"/>
                    </a:p>
                  </a:txBody>
                  <a:tcPr/>
                </a:tc>
                <a:tc>
                  <a:txBody>
                    <a:bodyPr/>
                    <a:lstStyle/>
                    <a:p>
                      <a:pPr latinLnBrk="1"/>
                      <a:r>
                        <a:rPr lang="en-US" altLang="ko-KR" sz="800" dirty="0"/>
                        <a:t>2.56</a:t>
                      </a:r>
                      <a:endParaRPr lang="ko-KR" altLang="en-US" sz="800" dirty="0"/>
                    </a:p>
                  </a:txBody>
                  <a:tcPr/>
                </a:tc>
                <a:extLst>
                  <a:ext uri="{0D108BD9-81ED-4DB2-BD59-A6C34878D82A}">
                    <a16:rowId xmlns:a16="http://schemas.microsoft.com/office/drawing/2014/main" val="3324821068"/>
                  </a:ext>
                </a:extLst>
              </a:tr>
              <a:tr h="176395">
                <a:tc>
                  <a:txBody>
                    <a:bodyPr/>
                    <a:lstStyle/>
                    <a:p>
                      <a:pPr latinLnBrk="1"/>
                      <a:r>
                        <a:rPr lang="ko-KR" altLang="en-US" sz="800" dirty="0"/>
                        <a:t>서</a:t>
                      </a:r>
                      <a:r>
                        <a:rPr lang="en-US" altLang="ko-KR" sz="800" dirty="0"/>
                        <a:t>OO</a:t>
                      </a:r>
                      <a:endParaRPr lang="ko-KR" altLang="en-US" sz="800" dirty="0"/>
                    </a:p>
                  </a:txBody>
                  <a:tcPr/>
                </a:tc>
                <a:tc>
                  <a:txBody>
                    <a:bodyPr/>
                    <a:lstStyle/>
                    <a:p>
                      <a:pPr algn="ctr" latinLnBrk="1"/>
                      <a:r>
                        <a:rPr lang="en-US" altLang="ko-KR" sz="800" dirty="0"/>
                        <a:t>10</a:t>
                      </a:r>
                      <a:endParaRPr lang="ko-KR" altLang="en-US" sz="800" dirty="0"/>
                    </a:p>
                  </a:txBody>
                  <a:tcPr/>
                </a:tc>
                <a:tc>
                  <a:txBody>
                    <a:bodyPr/>
                    <a:lstStyle/>
                    <a:p>
                      <a:pPr algn="ctr" latinLnBrk="1"/>
                      <a:r>
                        <a:rPr lang="en-US" altLang="ko-KR" sz="800" dirty="0"/>
                        <a:t>9</a:t>
                      </a:r>
                      <a:endParaRPr lang="ko-KR" altLang="en-US" sz="800" dirty="0"/>
                    </a:p>
                  </a:txBody>
                  <a:tcPr/>
                </a:tc>
                <a:tc>
                  <a:txBody>
                    <a:bodyPr/>
                    <a:lstStyle/>
                    <a:p>
                      <a:pPr algn="ctr" latinLnBrk="1"/>
                      <a:r>
                        <a:rPr lang="en-US" altLang="ko-KR" sz="800" dirty="0"/>
                        <a:t>C</a:t>
                      </a:r>
                      <a:endParaRPr lang="ko-KR" altLang="en-US" sz="800" dirty="0"/>
                    </a:p>
                  </a:txBody>
                  <a:tcPr>
                    <a:solidFill>
                      <a:schemeClr val="accent6">
                        <a:lumMod val="75000"/>
                      </a:schemeClr>
                    </a:solidFill>
                  </a:tcPr>
                </a:tc>
                <a:tc>
                  <a:txBody>
                    <a:bodyPr/>
                    <a:lstStyle/>
                    <a:p>
                      <a:pPr algn="ctr" latinLnBrk="1"/>
                      <a:r>
                        <a:rPr lang="en-US" altLang="ko-KR" sz="800" dirty="0"/>
                        <a:t>8</a:t>
                      </a:r>
                      <a:endParaRPr lang="ko-KR" altLang="en-US" sz="800" dirty="0"/>
                    </a:p>
                  </a:txBody>
                  <a:tcPr/>
                </a:tc>
                <a:tc>
                  <a:txBody>
                    <a:bodyPr/>
                    <a:lstStyle/>
                    <a:p>
                      <a:pPr latinLnBrk="1"/>
                      <a:r>
                        <a:rPr lang="en-US" altLang="ko-KR" sz="800" dirty="0"/>
                        <a:t>2.56</a:t>
                      </a:r>
                      <a:endParaRPr lang="ko-KR" altLang="en-US" sz="800" dirty="0"/>
                    </a:p>
                  </a:txBody>
                  <a:tcPr/>
                </a:tc>
                <a:extLst>
                  <a:ext uri="{0D108BD9-81ED-4DB2-BD59-A6C34878D82A}">
                    <a16:rowId xmlns:a16="http://schemas.microsoft.com/office/drawing/2014/main" val="284448070"/>
                  </a:ext>
                </a:extLst>
              </a:tr>
            </a:tbl>
          </a:graphicData>
        </a:graphic>
      </p:graphicFrame>
      <p:sp>
        <p:nvSpPr>
          <p:cNvPr id="3" name="TextBox 2">
            <a:extLst>
              <a:ext uri="{FF2B5EF4-FFF2-40B4-BE49-F238E27FC236}">
                <a16:creationId xmlns:a16="http://schemas.microsoft.com/office/drawing/2014/main" id="{CB025796-DC71-440B-8825-D72614E171C6}"/>
              </a:ext>
            </a:extLst>
          </p:cNvPr>
          <p:cNvSpPr txBox="1"/>
          <p:nvPr/>
        </p:nvSpPr>
        <p:spPr>
          <a:xfrm>
            <a:off x="3712207" y="1439008"/>
            <a:ext cx="5324289" cy="461665"/>
          </a:xfrm>
          <a:prstGeom prst="rect">
            <a:avLst/>
          </a:prstGeom>
          <a:noFill/>
        </p:spPr>
        <p:txBody>
          <a:bodyPr wrap="square" rtlCol="0">
            <a:spAutoFit/>
          </a:bodyPr>
          <a:lstStyle/>
          <a:p>
            <a:r>
              <a:rPr lang="ko-KR" altLang="en-US" sz="1200" dirty="0"/>
              <a:t>코로나 </a:t>
            </a:r>
            <a:r>
              <a:rPr lang="ko-KR" altLang="en-US" sz="1200" dirty="0" err="1"/>
              <a:t>확진자</a:t>
            </a:r>
            <a:r>
              <a:rPr lang="en-US" altLang="ko-KR" sz="1200" dirty="0"/>
              <a:t>(n=10</a:t>
            </a:r>
            <a:r>
              <a:rPr lang="ko-KR" altLang="en-US" sz="1200" dirty="0"/>
              <a:t>명</a:t>
            </a:r>
            <a:r>
              <a:rPr lang="en-US" altLang="ko-KR" sz="1200" dirty="0"/>
              <a:t>)</a:t>
            </a:r>
            <a:r>
              <a:rPr lang="ko-KR" altLang="en-US" sz="1200" dirty="0"/>
              <a:t>에 대한 약 </a:t>
            </a:r>
            <a:r>
              <a:rPr lang="en-US" altLang="ko-KR" sz="1200" dirty="0"/>
              <a:t>A,B,C (k=3)</a:t>
            </a:r>
            <a:r>
              <a:rPr lang="ko-KR" altLang="en-US" sz="1200" dirty="0"/>
              <a:t>투약 회복일자 비교 차이 검정</a:t>
            </a:r>
            <a:endParaRPr lang="en-US" altLang="ko-KR" sz="1200" dirty="0"/>
          </a:p>
          <a:p>
            <a:r>
              <a:rPr lang="ko-KR" altLang="en-US" sz="1200" dirty="0"/>
              <a:t>유의수준 </a:t>
            </a:r>
            <a:r>
              <a:rPr lang="en-US" altLang="ko-KR" sz="1200" dirty="0"/>
              <a:t>0.05</a:t>
            </a:r>
            <a:endParaRPr lang="ko-KR" altLang="en-US" sz="1200" dirty="0"/>
          </a:p>
        </p:txBody>
      </p:sp>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4C7FD250-4434-4370-A892-1FE3238D1089}"/>
                  </a:ext>
                </a:extLst>
              </p:cNvPr>
              <p:cNvSpPr/>
              <p:nvPr/>
            </p:nvSpPr>
            <p:spPr>
              <a:xfrm>
                <a:off x="219521" y="1225334"/>
                <a:ext cx="1289327"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000" i="1">
                          <a:latin typeface="Cambria Math" panose="02040503050406030204" pitchFamily="18" charset="0"/>
                        </a:rPr>
                        <m:t>𝐵𝑒𝑡𝑤𝑒𝑒𝑛</m:t>
                      </m:r>
                      <m:r>
                        <a:rPr lang="en-US" altLang="ko-KR" sz="1000" i="1">
                          <a:latin typeface="Cambria Math" panose="02040503050406030204" pitchFamily="18" charset="0"/>
                        </a:rPr>
                        <m:t>  </m:t>
                      </m:r>
                      <m:r>
                        <a:rPr lang="en-US" altLang="ko-KR" sz="1000" i="1">
                          <a:latin typeface="Cambria Math" panose="02040503050406030204" pitchFamily="18" charset="0"/>
                        </a:rPr>
                        <m:t>𝑣𝑎𝑟𝑖𝑎𝑛𝑐𝑒</m:t>
                      </m:r>
                    </m:oMath>
                  </m:oMathPara>
                </a14:m>
                <a:endParaRPr lang="ko-KR" altLang="en-US" sz="1000" dirty="0"/>
              </a:p>
            </p:txBody>
          </p:sp>
        </mc:Choice>
        <mc:Fallback xmlns="">
          <p:sp>
            <p:nvSpPr>
              <p:cNvPr id="7" name="직사각형 6">
                <a:extLst>
                  <a:ext uri="{FF2B5EF4-FFF2-40B4-BE49-F238E27FC236}">
                    <a16:creationId xmlns:a16="http://schemas.microsoft.com/office/drawing/2014/main" id="{4C7FD250-4434-4370-A892-1FE3238D1089}"/>
                  </a:ext>
                </a:extLst>
              </p:cNvPr>
              <p:cNvSpPr>
                <a:spLocks noRot="1" noChangeAspect="1" noMove="1" noResize="1" noEditPoints="1" noAdjustHandles="1" noChangeArrowheads="1" noChangeShapeType="1" noTextEdit="1"/>
              </p:cNvSpPr>
              <p:nvPr/>
            </p:nvSpPr>
            <p:spPr>
              <a:xfrm>
                <a:off x="219521" y="1225334"/>
                <a:ext cx="1289327" cy="246221"/>
              </a:xfrm>
              <a:prstGeom prst="rect">
                <a:avLst/>
              </a:prstGeom>
              <a:blipFill>
                <a:blip r:embed="rId2"/>
                <a:stretch>
                  <a:fillRect/>
                </a:stretch>
              </a:blipFill>
            </p:spPr>
            <p:txBody>
              <a:bodyPr/>
              <a:lstStyle/>
              <a:p>
                <a:r>
                  <a:rPr lang="ko-KR" altLang="en-US">
                    <a:noFill/>
                  </a:rPr>
                  <a:t> </a:t>
                </a:r>
              </a:p>
            </p:txBody>
          </p:sp>
        </mc:Fallback>
      </mc:AlternateContent>
      <p:graphicFrame>
        <p:nvGraphicFramePr>
          <p:cNvPr id="18" name="표 17">
            <a:extLst>
              <a:ext uri="{FF2B5EF4-FFF2-40B4-BE49-F238E27FC236}">
                <a16:creationId xmlns:a16="http://schemas.microsoft.com/office/drawing/2014/main" id="{5A5C4983-EB12-4282-BA5F-AAB777FDA10C}"/>
              </a:ext>
            </a:extLst>
          </p:cNvPr>
          <p:cNvGraphicFramePr>
            <a:graphicFrameLocks noGrp="1"/>
          </p:cNvGraphicFramePr>
          <p:nvPr>
            <p:extLst>
              <p:ext uri="{D42A27DB-BD31-4B8C-83A1-F6EECF244321}">
                <p14:modId xmlns:p14="http://schemas.microsoft.com/office/powerpoint/2010/main" val="3413151670"/>
              </p:ext>
            </p:extLst>
          </p:nvPr>
        </p:nvGraphicFramePr>
        <p:xfrm>
          <a:off x="384616" y="4042477"/>
          <a:ext cx="3022506" cy="2494758"/>
        </p:xfrm>
        <a:graphic>
          <a:graphicData uri="http://schemas.openxmlformats.org/drawingml/2006/table">
            <a:tbl>
              <a:tblPr firstRow="1" bandRow="1">
                <a:tableStyleId>{7DF18680-E054-41AD-8BC1-D1AEF772440D}</a:tableStyleId>
              </a:tblPr>
              <a:tblGrid>
                <a:gridCol w="503751">
                  <a:extLst>
                    <a:ext uri="{9D8B030D-6E8A-4147-A177-3AD203B41FA5}">
                      <a16:colId xmlns:a16="http://schemas.microsoft.com/office/drawing/2014/main" val="2115021908"/>
                    </a:ext>
                  </a:extLst>
                </a:gridCol>
                <a:gridCol w="360345">
                  <a:extLst>
                    <a:ext uri="{9D8B030D-6E8A-4147-A177-3AD203B41FA5}">
                      <a16:colId xmlns:a16="http://schemas.microsoft.com/office/drawing/2014/main" val="63226305"/>
                    </a:ext>
                  </a:extLst>
                </a:gridCol>
                <a:gridCol w="647157">
                  <a:extLst>
                    <a:ext uri="{9D8B030D-6E8A-4147-A177-3AD203B41FA5}">
                      <a16:colId xmlns:a16="http://schemas.microsoft.com/office/drawing/2014/main" val="3339641755"/>
                    </a:ext>
                  </a:extLst>
                </a:gridCol>
                <a:gridCol w="399107">
                  <a:extLst>
                    <a:ext uri="{9D8B030D-6E8A-4147-A177-3AD203B41FA5}">
                      <a16:colId xmlns:a16="http://schemas.microsoft.com/office/drawing/2014/main" val="2091574980"/>
                    </a:ext>
                  </a:extLst>
                </a:gridCol>
                <a:gridCol w="608395">
                  <a:extLst>
                    <a:ext uri="{9D8B030D-6E8A-4147-A177-3AD203B41FA5}">
                      <a16:colId xmlns:a16="http://schemas.microsoft.com/office/drawing/2014/main" val="1468963540"/>
                    </a:ext>
                  </a:extLst>
                </a:gridCol>
                <a:gridCol w="503751">
                  <a:extLst>
                    <a:ext uri="{9D8B030D-6E8A-4147-A177-3AD203B41FA5}">
                      <a16:colId xmlns:a16="http://schemas.microsoft.com/office/drawing/2014/main" val="2177400136"/>
                    </a:ext>
                  </a:extLst>
                </a:gridCol>
              </a:tblGrid>
              <a:tr h="146457">
                <a:tc>
                  <a:txBody>
                    <a:bodyPr/>
                    <a:lstStyle/>
                    <a:p>
                      <a:pPr latinLnBrk="1"/>
                      <a:r>
                        <a:rPr lang="ko-KR" altLang="en-US" sz="800" dirty="0"/>
                        <a:t>성명</a:t>
                      </a:r>
                    </a:p>
                  </a:txBody>
                  <a:tcPr/>
                </a:tc>
                <a:tc>
                  <a:txBody>
                    <a:bodyPr/>
                    <a:lstStyle/>
                    <a:p>
                      <a:pPr latinLnBrk="1"/>
                      <a:r>
                        <a:rPr lang="en-US" altLang="ko-KR" sz="800" dirty="0"/>
                        <a:t>ID</a:t>
                      </a:r>
                      <a:endParaRPr lang="ko-KR" altLang="en-US" sz="800" dirty="0"/>
                    </a:p>
                  </a:txBody>
                  <a:tcPr/>
                </a:tc>
                <a:tc>
                  <a:txBody>
                    <a:bodyPr/>
                    <a:lstStyle/>
                    <a:p>
                      <a:pPr latinLnBrk="1"/>
                      <a:r>
                        <a:rPr lang="ko-KR" altLang="en-US" sz="800" dirty="0"/>
                        <a:t>회복소요</a:t>
                      </a:r>
                    </a:p>
                  </a:txBody>
                  <a:tcPr/>
                </a:tc>
                <a:tc>
                  <a:txBody>
                    <a:bodyPr/>
                    <a:lstStyle/>
                    <a:p>
                      <a:pPr latinLnBrk="1"/>
                      <a:r>
                        <a:rPr lang="ko-KR" altLang="en-US" sz="800" dirty="0"/>
                        <a:t>그룹</a:t>
                      </a:r>
                    </a:p>
                  </a:txBody>
                  <a:tcPr/>
                </a:tc>
                <a:tc>
                  <a:txBody>
                    <a:bodyPr/>
                    <a:lstStyle/>
                    <a:p>
                      <a:pPr latinLnBrk="1"/>
                      <a:r>
                        <a:rPr lang="ko-KR" altLang="en-US" sz="800" dirty="0"/>
                        <a:t>그룹평균</a:t>
                      </a:r>
                    </a:p>
                  </a:txBody>
                  <a:tcPr/>
                </a:tc>
                <a:tc>
                  <a:txBody>
                    <a:bodyPr/>
                    <a:lstStyle/>
                    <a:p>
                      <a:pPr latinLnBrk="1"/>
                      <a:r>
                        <a:rPr lang="en-US" altLang="ko-KR" sz="800" dirty="0"/>
                        <a:t>W.V</a:t>
                      </a:r>
                      <a:endParaRPr lang="ko-KR" altLang="en-US" sz="800" dirty="0"/>
                    </a:p>
                  </a:txBody>
                  <a:tcPr/>
                </a:tc>
                <a:extLst>
                  <a:ext uri="{0D108BD9-81ED-4DB2-BD59-A6C34878D82A}">
                    <a16:rowId xmlns:a16="http://schemas.microsoft.com/office/drawing/2014/main" val="3812566435"/>
                  </a:ext>
                </a:extLst>
              </a:tr>
              <a:tr h="237993">
                <a:tc>
                  <a:txBody>
                    <a:bodyPr/>
                    <a:lstStyle/>
                    <a:p>
                      <a:pPr latinLnBrk="1"/>
                      <a:r>
                        <a:rPr lang="ko-KR" altLang="en-US" sz="800" dirty="0"/>
                        <a:t>김 </a:t>
                      </a:r>
                      <a:r>
                        <a:rPr lang="en-US" altLang="ko-KR" sz="800" dirty="0"/>
                        <a:t>OO</a:t>
                      </a:r>
                      <a:endParaRPr lang="ko-KR" altLang="en-US" sz="800" dirty="0"/>
                    </a:p>
                  </a:txBody>
                  <a:tcPr/>
                </a:tc>
                <a:tc>
                  <a:txBody>
                    <a:bodyPr/>
                    <a:lstStyle/>
                    <a:p>
                      <a:pPr algn="ctr" latinLnBrk="1"/>
                      <a:r>
                        <a:rPr lang="en-US" altLang="ko-KR" sz="800" dirty="0"/>
                        <a:t>1</a:t>
                      </a:r>
                      <a:endParaRPr lang="ko-KR" altLang="en-US" sz="800" dirty="0"/>
                    </a:p>
                  </a:txBody>
                  <a:tcPr/>
                </a:tc>
                <a:tc>
                  <a:txBody>
                    <a:bodyPr/>
                    <a:lstStyle/>
                    <a:p>
                      <a:pPr algn="ctr" latinLnBrk="1"/>
                      <a:r>
                        <a:rPr lang="en-US" altLang="ko-KR" sz="800" dirty="0"/>
                        <a:t>5</a:t>
                      </a:r>
                      <a:endParaRPr lang="ko-KR" altLang="en-US" sz="800" dirty="0"/>
                    </a:p>
                  </a:txBody>
                  <a:tcPr/>
                </a:tc>
                <a:tc>
                  <a:txBody>
                    <a:bodyPr/>
                    <a:lstStyle/>
                    <a:p>
                      <a:pPr algn="ctr" latinLnBrk="1"/>
                      <a:r>
                        <a:rPr lang="en-US" altLang="ko-KR" sz="800" dirty="0"/>
                        <a:t>A</a:t>
                      </a:r>
                      <a:endParaRPr lang="ko-KR" altLang="en-US" sz="800" dirty="0"/>
                    </a:p>
                  </a:txBody>
                  <a:tcPr>
                    <a:solidFill>
                      <a:schemeClr val="accent2">
                        <a:lumMod val="20000"/>
                        <a:lumOff val="80000"/>
                      </a:schemeClr>
                    </a:solidFill>
                  </a:tcPr>
                </a:tc>
                <a:tc>
                  <a:txBody>
                    <a:bodyPr/>
                    <a:lstStyle/>
                    <a:p>
                      <a:pPr algn="ctr" latinLnBrk="1"/>
                      <a:r>
                        <a:rPr lang="en-US" altLang="ko-KR" sz="800" dirty="0"/>
                        <a:t>6</a:t>
                      </a:r>
                      <a:endParaRPr lang="ko-KR" altLang="en-US" sz="800" dirty="0"/>
                    </a:p>
                  </a:txBody>
                  <a:tcPr/>
                </a:tc>
                <a:tc>
                  <a:txBody>
                    <a:bodyPr/>
                    <a:lstStyle/>
                    <a:p>
                      <a:pPr latinLnBrk="1"/>
                      <a:r>
                        <a:rPr lang="en-US" altLang="ko-KR" sz="800" dirty="0"/>
                        <a:t>1</a:t>
                      </a:r>
                      <a:endParaRPr lang="ko-KR" altLang="en-US" sz="800" dirty="0"/>
                    </a:p>
                  </a:txBody>
                  <a:tcPr/>
                </a:tc>
                <a:extLst>
                  <a:ext uri="{0D108BD9-81ED-4DB2-BD59-A6C34878D82A}">
                    <a16:rowId xmlns:a16="http://schemas.microsoft.com/office/drawing/2014/main" val="2632351378"/>
                  </a:ext>
                </a:extLst>
              </a:tr>
              <a:tr h="146457">
                <a:tc>
                  <a:txBody>
                    <a:bodyPr/>
                    <a:lstStyle/>
                    <a:p>
                      <a:pPr latinLnBrk="1"/>
                      <a:r>
                        <a:rPr lang="ko-KR" altLang="en-US" sz="800" dirty="0"/>
                        <a:t>박</a:t>
                      </a:r>
                      <a:r>
                        <a:rPr lang="en-US" altLang="ko-KR" sz="800" dirty="0"/>
                        <a:t>OO</a:t>
                      </a:r>
                      <a:endParaRPr lang="ko-KR" altLang="en-US" sz="800" dirty="0"/>
                    </a:p>
                  </a:txBody>
                  <a:tcPr/>
                </a:tc>
                <a:tc>
                  <a:txBody>
                    <a:bodyPr/>
                    <a:lstStyle/>
                    <a:p>
                      <a:pPr algn="ctr" latinLnBrk="1"/>
                      <a:r>
                        <a:rPr lang="en-US" altLang="ko-KR" sz="800" dirty="0"/>
                        <a:t>2</a:t>
                      </a:r>
                      <a:endParaRPr lang="ko-KR" altLang="en-US" sz="800" dirty="0"/>
                    </a:p>
                  </a:txBody>
                  <a:tcPr/>
                </a:tc>
                <a:tc>
                  <a:txBody>
                    <a:bodyPr/>
                    <a:lstStyle/>
                    <a:p>
                      <a:pPr algn="ctr" latinLnBrk="1"/>
                      <a:r>
                        <a:rPr lang="en-US" altLang="ko-KR" sz="800" dirty="0"/>
                        <a:t>6</a:t>
                      </a:r>
                      <a:endParaRPr lang="ko-KR" altLang="en-US" sz="800" dirty="0"/>
                    </a:p>
                  </a:txBody>
                  <a:tcPr/>
                </a:tc>
                <a:tc>
                  <a:txBody>
                    <a:bodyPr/>
                    <a:lstStyle/>
                    <a:p>
                      <a:pPr algn="ctr" latinLnBrk="1"/>
                      <a:r>
                        <a:rPr lang="en-US" altLang="ko-KR" sz="800" dirty="0"/>
                        <a:t>A</a:t>
                      </a:r>
                      <a:endParaRPr lang="ko-KR" altLang="en-US" sz="800" dirty="0"/>
                    </a:p>
                  </a:txBody>
                  <a:tcPr>
                    <a:solidFill>
                      <a:schemeClr val="accent2">
                        <a:lumMod val="20000"/>
                        <a:lumOff val="80000"/>
                      </a:schemeClr>
                    </a:solidFill>
                  </a:tcPr>
                </a:tc>
                <a:tc>
                  <a:txBody>
                    <a:bodyPr/>
                    <a:lstStyle/>
                    <a:p>
                      <a:pPr algn="ctr" latinLnBrk="1"/>
                      <a:r>
                        <a:rPr lang="en-US" altLang="ko-KR" sz="800" dirty="0"/>
                        <a:t>6</a:t>
                      </a:r>
                      <a:endParaRPr lang="ko-KR" altLang="en-US" sz="800" dirty="0"/>
                    </a:p>
                  </a:txBody>
                  <a:tcPr/>
                </a:tc>
                <a:tc>
                  <a:txBody>
                    <a:bodyPr/>
                    <a:lstStyle/>
                    <a:p>
                      <a:pPr latinLnBrk="1"/>
                      <a:r>
                        <a:rPr lang="en-US" altLang="ko-KR" sz="800" dirty="0"/>
                        <a:t>0</a:t>
                      </a:r>
                      <a:endParaRPr lang="ko-KR" altLang="en-US" sz="800" dirty="0"/>
                    </a:p>
                  </a:txBody>
                  <a:tcPr/>
                </a:tc>
                <a:extLst>
                  <a:ext uri="{0D108BD9-81ED-4DB2-BD59-A6C34878D82A}">
                    <a16:rowId xmlns:a16="http://schemas.microsoft.com/office/drawing/2014/main" val="2182366095"/>
                  </a:ext>
                </a:extLst>
              </a:tr>
              <a:tr h="146457">
                <a:tc>
                  <a:txBody>
                    <a:bodyPr/>
                    <a:lstStyle/>
                    <a:p>
                      <a:pPr latinLnBrk="1"/>
                      <a:r>
                        <a:rPr lang="ko-KR" altLang="en-US" sz="800" dirty="0"/>
                        <a:t>홍</a:t>
                      </a:r>
                      <a:r>
                        <a:rPr lang="en-US" altLang="ko-KR" sz="800" dirty="0"/>
                        <a:t>OO</a:t>
                      </a:r>
                      <a:endParaRPr lang="ko-KR" altLang="en-US" sz="800" dirty="0"/>
                    </a:p>
                  </a:txBody>
                  <a:tcPr/>
                </a:tc>
                <a:tc>
                  <a:txBody>
                    <a:bodyPr/>
                    <a:lstStyle/>
                    <a:p>
                      <a:pPr algn="ctr" latinLnBrk="1"/>
                      <a:r>
                        <a:rPr lang="en-US" altLang="ko-KR" sz="800" dirty="0"/>
                        <a:t>3</a:t>
                      </a:r>
                      <a:endParaRPr lang="ko-KR" altLang="en-US" sz="800" dirty="0"/>
                    </a:p>
                  </a:txBody>
                  <a:tcPr/>
                </a:tc>
                <a:tc>
                  <a:txBody>
                    <a:bodyPr/>
                    <a:lstStyle/>
                    <a:p>
                      <a:pPr algn="ctr" latinLnBrk="1"/>
                      <a:r>
                        <a:rPr lang="en-US" altLang="ko-KR" sz="800" dirty="0"/>
                        <a:t>7</a:t>
                      </a:r>
                      <a:endParaRPr lang="ko-KR" altLang="en-US" sz="800" dirty="0"/>
                    </a:p>
                  </a:txBody>
                  <a:tcPr/>
                </a:tc>
                <a:tc>
                  <a:txBody>
                    <a:bodyPr/>
                    <a:lstStyle/>
                    <a:p>
                      <a:pPr algn="ctr" latinLnBrk="1"/>
                      <a:r>
                        <a:rPr lang="en-US" altLang="ko-KR" sz="800" dirty="0"/>
                        <a:t>A</a:t>
                      </a:r>
                      <a:endParaRPr lang="ko-KR" altLang="en-US" sz="800" dirty="0"/>
                    </a:p>
                  </a:txBody>
                  <a:tcPr>
                    <a:solidFill>
                      <a:schemeClr val="accent2">
                        <a:lumMod val="20000"/>
                        <a:lumOff val="80000"/>
                      </a:schemeClr>
                    </a:solidFill>
                  </a:tcPr>
                </a:tc>
                <a:tc>
                  <a:txBody>
                    <a:bodyPr/>
                    <a:lstStyle/>
                    <a:p>
                      <a:pPr algn="ctr" latinLnBrk="1"/>
                      <a:r>
                        <a:rPr lang="en-US" altLang="ko-KR" sz="800" dirty="0"/>
                        <a:t>6</a:t>
                      </a:r>
                      <a:endParaRPr lang="ko-KR" altLang="en-US" sz="800" dirty="0"/>
                    </a:p>
                  </a:txBody>
                  <a:tcPr/>
                </a:tc>
                <a:tc>
                  <a:txBody>
                    <a:bodyPr/>
                    <a:lstStyle/>
                    <a:p>
                      <a:pPr latinLnBrk="1"/>
                      <a:r>
                        <a:rPr lang="en-US" altLang="ko-KR" sz="800" dirty="0"/>
                        <a:t>1</a:t>
                      </a:r>
                      <a:endParaRPr lang="ko-KR" altLang="en-US" sz="800" dirty="0"/>
                    </a:p>
                  </a:txBody>
                  <a:tcPr/>
                </a:tc>
                <a:extLst>
                  <a:ext uri="{0D108BD9-81ED-4DB2-BD59-A6C34878D82A}">
                    <a16:rowId xmlns:a16="http://schemas.microsoft.com/office/drawing/2014/main" val="1389214307"/>
                  </a:ext>
                </a:extLst>
              </a:tr>
              <a:tr h="237993">
                <a:tc>
                  <a:txBody>
                    <a:bodyPr/>
                    <a:lstStyle/>
                    <a:p>
                      <a:pPr latinLnBrk="1"/>
                      <a:r>
                        <a:rPr lang="ko-KR" altLang="en-US" sz="800" dirty="0"/>
                        <a:t>이 </a:t>
                      </a:r>
                      <a:r>
                        <a:rPr lang="en-US" altLang="ko-KR" sz="800" dirty="0"/>
                        <a:t>OO</a:t>
                      </a:r>
                      <a:endParaRPr lang="ko-KR" altLang="en-US" sz="800" dirty="0"/>
                    </a:p>
                  </a:txBody>
                  <a:tcPr/>
                </a:tc>
                <a:tc>
                  <a:txBody>
                    <a:bodyPr/>
                    <a:lstStyle/>
                    <a:p>
                      <a:pPr algn="ctr" latinLnBrk="1"/>
                      <a:r>
                        <a:rPr lang="en-US" altLang="ko-KR" sz="800" dirty="0"/>
                        <a:t>4</a:t>
                      </a:r>
                      <a:endParaRPr lang="ko-KR" altLang="en-US" sz="800" dirty="0"/>
                    </a:p>
                  </a:txBody>
                  <a:tcPr/>
                </a:tc>
                <a:tc>
                  <a:txBody>
                    <a:bodyPr/>
                    <a:lstStyle/>
                    <a:p>
                      <a:pPr algn="ctr" latinLnBrk="1"/>
                      <a:r>
                        <a:rPr lang="en-US" altLang="ko-KR" sz="800" dirty="0"/>
                        <a:t>5</a:t>
                      </a:r>
                      <a:endParaRPr lang="ko-KR" altLang="en-US" sz="800" dirty="0"/>
                    </a:p>
                  </a:txBody>
                  <a:tcPr/>
                </a:tc>
                <a:tc>
                  <a:txBody>
                    <a:bodyPr/>
                    <a:lstStyle/>
                    <a:p>
                      <a:pPr algn="ctr" latinLnBrk="1"/>
                      <a:r>
                        <a:rPr lang="en-US" altLang="ko-KR" sz="800" dirty="0"/>
                        <a:t>B</a:t>
                      </a:r>
                      <a:endParaRPr lang="ko-KR" altLang="en-US" sz="800" dirty="0"/>
                    </a:p>
                  </a:txBody>
                  <a:tcPr>
                    <a:solidFill>
                      <a:schemeClr val="bg2">
                        <a:lumMod val="75000"/>
                      </a:schemeClr>
                    </a:solidFill>
                  </a:tcPr>
                </a:tc>
                <a:tc>
                  <a:txBody>
                    <a:bodyPr/>
                    <a:lstStyle/>
                    <a:p>
                      <a:pPr algn="ctr" latinLnBrk="1"/>
                      <a:r>
                        <a:rPr lang="en-US" altLang="ko-KR" sz="800" dirty="0"/>
                        <a:t>5.5</a:t>
                      </a:r>
                      <a:endParaRPr lang="ko-KR" altLang="en-US" sz="800" dirty="0"/>
                    </a:p>
                  </a:txBody>
                  <a:tcPr/>
                </a:tc>
                <a:tc>
                  <a:txBody>
                    <a:bodyPr/>
                    <a:lstStyle/>
                    <a:p>
                      <a:pPr latinLnBrk="1"/>
                      <a:r>
                        <a:rPr lang="en-US" altLang="ko-KR" sz="800" dirty="0"/>
                        <a:t>0.25</a:t>
                      </a:r>
                      <a:endParaRPr lang="ko-KR" altLang="en-US" sz="800" dirty="0"/>
                    </a:p>
                  </a:txBody>
                  <a:tcPr/>
                </a:tc>
                <a:extLst>
                  <a:ext uri="{0D108BD9-81ED-4DB2-BD59-A6C34878D82A}">
                    <a16:rowId xmlns:a16="http://schemas.microsoft.com/office/drawing/2014/main" val="2551947587"/>
                  </a:ext>
                </a:extLst>
              </a:tr>
              <a:tr h="237993">
                <a:tc>
                  <a:txBody>
                    <a:bodyPr/>
                    <a:lstStyle/>
                    <a:p>
                      <a:pPr latinLnBrk="1"/>
                      <a:r>
                        <a:rPr lang="ko-KR" altLang="en-US" sz="800" dirty="0"/>
                        <a:t>전 </a:t>
                      </a:r>
                      <a:r>
                        <a:rPr lang="en-US" altLang="ko-KR" sz="800" dirty="0"/>
                        <a:t>OO</a:t>
                      </a:r>
                      <a:endParaRPr lang="ko-KR" altLang="en-US" sz="800" dirty="0"/>
                    </a:p>
                  </a:txBody>
                  <a:tcPr/>
                </a:tc>
                <a:tc>
                  <a:txBody>
                    <a:bodyPr/>
                    <a:lstStyle/>
                    <a:p>
                      <a:pPr algn="ctr" latinLnBrk="1"/>
                      <a:r>
                        <a:rPr lang="en-US" altLang="ko-KR" sz="800" dirty="0"/>
                        <a:t>5</a:t>
                      </a:r>
                      <a:endParaRPr lang="ko-KR" altLang="en-US" sz="800" dirty="0"/>
                    </a:p>
                  </a:txBody>
                  <a:tcPr/>
                </a:tc>
                <a:tc>
                  <a:txBody>
                    <a:bodyPr/>
                    <a:lstStyle/>
                    <a:p>
                      <a:pPr algn="ctr" latinLnBrk="1"/>
                      <a:r>
                        <a:rPr lang="en-US" altLang="ko-KR" sz="800" dirty="0"/>
                        <a:t>6</a:t>
                      </a:r>
                      <a:endParaRPr lang="ko-KR" altLang="en-US" sz="800" dirty="0"/>
                    </a:p>
                  </a:txBody>
                  <a:tcPr/>
                </a:tc>
                <a:tc>
                  <a:txBody>
                    <a:bodyPr/>
                    <a:lstStyle/>
                    <a:p>
                      <a:pPr algn="ctr" latinLnBrk="1"/>
                      <a:r>
                        <a:rPr lang="en-US" altLang="ko-KR" sz="800" dirty="0"/>
                        <a:t>B</a:t>
                      </a:r>
                      <a:endParaRPr lang="ko-KR" altLang="en-US" sz="800" dirty="0"/>
                    </a:p>
                  </a:txBody>
                  <a:tcPr>
                    <a:solidFill>
                      <a:schemeClr val="bg2">
                        <a:lumMod val="75000"/>
                      </a:schemeClr>
                    </a:solidFill>
                  </a:tcPr>
                </a:tc>
                <a:tc>
                  <a:txBody>
                    <a:bodyPr/>
                    <a:lstStyle/>
                    <a:p>
                      <a:pPr algn="ctr" latinLnBrk="1"/>
                      <a:r>
                        <a:rPr lang="en-US" altLang="ko-KR" sz="800" dirty="0"/>
                        <a:t>5.5</a:t>
                      </a:r>
                      <a:endParaRPr lang="ko-KR" altLang="en-US" sz="800" dirty="0"/>
                    </a:p>
                  </a:txBody>
                  <a:tcPr/>
                </a:tc>
                <a:tc>
                  <a:txBody>
                    <a:bodyPr/>
                    <a:lstStyle/>
                    <a:p>
                      <a:pPr latinLnBrk="1"/>
                      <a:r>
                        <a:rPr lang="en-US" altLang="ko-KR" sz="800" dirty="0"/>
                        <a:t>0.25</a:t>
                      </a:r>
                      <a:endParaRPr lang="ko-KR" altLang="en-US" sz="800" dirty="0"/>
                    </a:p>
                  </a:txBody>
                  <a:tcPr/>
                </a:tc>
                <a:extLst>
                  <a:ext uri="{0D108BD9-81ED-4DB2-BD59-A6C34878D82A}">
                    <a16:rowId xmlns:a16="http://schemas.microsoft.com/office/drawing/2014/main" val="2811198112"/>
                  </a:ext>
                </a:extLst>
              </a:tr>
              <a:tr h="237993">
                <a:tc>
                  <a:txBody>
                    <a:bodyPr/>
                    <a:lstStyle/>
                    <a:p>
                      <a:pPr latinLnBrk="1"/>
                      <a:r>
                        <a:rPr lang="ko-KR" altLang="en-US" sz="800" dirty="0"/>
                        <a:t>정 </a:t>
                      </a:r>
                      <a:r>
                        <a:rPr lang="en-US" altLang="ko-KR" sz="800" dirty="0"/>
                        <a:t>OO</a:t>
                      </a:r>
                      <a:endParaRPr lang="ko-KR" altLang="en-US" sz="800" dirty="0"/>
                    </a:p>
                  </a:txBody>
                  <a:tcPr/>
                </a:tc>
                <a:tc>
                  <a:txBody>
                    <a:bodyPr/>
                    <a:lstStyle/>
                    <a:p>
                      <a:pPr algn="ctr" latinLnBrk="1"/>
                      <a:r>
                        <a:rPr lang="en-US" altLang="ko-KR" sz="800" dirty="0"/>
                        <a:t>6</a:t>
                      </a:r>
                      <a:endParaRPr lang="ko-KR" altLang="en-US" sz="800" dirty="0"/>
                    </a:p>
                  </a:txBody>
                  <a:tcPr/>
                </a:tc>
                <a:tc>
                  <a:txBody>
                    <a:bodyPr/>
                    <a:lstStyle/>
                    <a:p>
                      <a:pPr algn="ctr" latinLnBrk="1"/>
                      <a:r>
                        <a:rPr lang="en-US" altLang="ko-KR" sz="800" dirty="0"/>
                        <a:t>6</a:t>
                      </a:r>
                      <a:endParaRPr lang="ko-KR" altLang="en-US" sz="800" dirty="0"/>
                    </a:p>
                  </a:txBody>
                  <a:tcPr/>
                </a:tc>
                <a:tc>
                  <a:txBody>
                    <a:bodyPr/>
                    <a:lstStyle/>
                    <a:p>
                      <a:pPr algn="ctr" latinLnBrk="1"/>
                      <a:r>
                        <a:rPr lang="en-US" altLang="ko-KR" sz="800" dirty="0"/>
                        <a:t>B</a:t>
                      </a:r>
                      <a:endParaRPr lang="ko-KR" altLang="en-US" sz="800" dirty="0"/>
                    </a:p>
                  </a:txBody>
                  <a:tcPr>
                    <a:solidFill>
                      <a:schemeClr val="bg2">
                        <a:lumMod val="75000"/>
                      </a:schemeClr>
                    </a:solidFill>
                  </a:tcPr>
                </a:tc>
                <a:tc>
                  <a:txBody>
                    <a:bodyPr/>
                    <a:lstStyle/>
                    <a:p>
                      <a:pPr algn="ctr" latinLnBrk="1"/>
                      <a:r>
                        <a:rPr lang="en-US" altLang="ko-KR" sz="800" dirty="0"/>
                        <a:t>5.5</a:t>
                      </a:r>
                      <a:endParaRPr lang="ko-KR" altLang="en-US" sz="800" dirty="0"/>
                    </a:p>
                  </a:txBody>
                  <a:tcPr/>
                </a:tc>
                <a:tc>
                  <a:txBody>
                    <a:bodyPr/>
                    <a:lstStyle/>
                    <a:p>
                      <a:pPr latinLnBrk="1"/>
                      <a:r>
                        <a:rPr lang="en-US" altLang="ko-KR" sz="800" dirty="0"/>
                        <a:t>0.25</a:t>
                      </a:r>
                      <a:endParaRPr lang="ko-KR" altLang="en-US" sz="800" dirty="0"/>
                    </a:p>
                  </a:txBody>
                  <a:tcPr/>
                </a:tc>
                <a:extLst>
                  <a:ext uri="{0D108BD9-81ED-4DB2-BD59-A6C34878D82A}">
                    <a16:rowId xmlns:a16="http://schemas.microsoft.com/office/drawing/2014/main" val="619803139"/>
                  </a:ext>
                </a:extLst>
              </a:tr>
              <a:tr h="237993">
                <a:tc>
                  <a:txBody>
                    <a:bodyPr/>
                    <a:lstStyle/>
                    <a:p>
                      <a:pPr latinLnBrk="1"/>
                      <a:r>
                        <a:rPr lang="ko-KR" altLang="en-US" sz="800" dirty="0"/>
                        <a:t>송 </a:t>
                      </a:r>
                      <a:r>
                        <a:rPr lang="en-US" altLang="ko-KR" sz="800" dirty="0"/>
                        <a:t>OO</a:t>
                      </a:r>
                      <a:endParaRPr lang="ko-KR" altLang="en-US" sz="800" dirty="0"/>
                    </a:p>
                  </a:txBody>
                  <a:tcPr/>
                </a:tc>
                <a:tc>
                  <a:txBody>
                    <a:bodyPr/>
                    <a:lstStyle/>
                    <a:p>
                      <a:pPr algn="ctr" latinLnBrk="1"/>
                      <a:r>
                        <a:rPr lang="en-US" altLang="ko-KR" sz="800" dirty="0"/>
                        <a:t>7</a:t>
                      </a:r>
                      <a:endParaRPr lang="ko-KR" altLang="en-US" sz="800" dirty="0"/>
                    </a:p>
                  </a:txBody>
                  <a:tcPr/>
                </a:tc>
                <a:tc>
                  <a:txBody>
                    <a:bodyPr/>
                    <a:lstStyle/>
                    <a:p>
                      <a:pPr algn="ctr" latinLnBrk="1"/>
                      <a:r>
                        <a:rPr lang="en-US" altLang="ko-KR" sz="800" dirty="0"/>
                        <a:t>5</a:t>
                      </a:r>
                      <a:endParaRPr lang="ko-KR" altLang="en-US" sz="800" dirty="0"/>
                    </a:p>
                  </a:txBody>
                  <a:tcPr/>
                </a:tc>
                <a:tc>
                  <a:txBody>
                    <a:bodyPr/>
                    <a:lstStyle/>
                    <a:p>
                      <a:pPr algn="ctr" latinLnBrk="1"/>
                      <a:r>
                        <a:rPr lang="en-US" altLang="ko-KR" sz="800" dirty="0"/>
                        <a:t>B</a:t>
                      </a:r>
                      <a:endParaRPr lang="ko-KR" altLang="en-US" sz="800" dirty="0"/>
                    </a:p>
                  </a:txBody>
                  <a:tcPr>
                    <a:solidFill>
                      <a:schemeClr val="bg2">
                        <a:lumMod val="75000"/>
                      </a:schemeClr>
                    </a:solidFill>
                  </a:tcPr>
                </a:tc>
                <a:tc>
                  <a:txBody>
                    <a:bodyPr/>
                    <a:lstStyle/>
                    <a:p>
                      <a:pPr algn="ctr" latinLnBrk="1"/>
                      <a:r>
                        <a:rPr lang="en-US" altLang="ko-KR" sz="800" dirty="0"/>
                        <a:t>5.5</a:t>
                      </a:r>
                      <a:endParaRPr lang="ko-KR" altLang="en-US" sz="800" dirty="0"/>
                    </a:p>
                  </a:txBody>
                  <a:tcPr/>
                </a:tc>
                <a:tc>
                  <a:txBody>
                    <a:bodyPr/>
                    <a:lstStyle/>
                    <a:p>
                      <a:pPr latinLnBrk="1"/>
                      <a:r>
                        <a:rPr lang="en-US" altLang="ko-KR" sz="800" dirty="0"/>
                        <a:t>0.25</a:t>
                      </a:r>
                      <a:endParaRPr lang="ko-KR" altLang="en-US" sz="800" dirty="0"/>
                    </a:p>
                  </a:txBody>
                  <a:tcPr/>
                </a:tc>
                <a:extLst>
                  <a:ext uri="{0D108BD9-81ED-4DB2-BD59-A6C34878D82A}">
                    <a16:rowId xmlns:a16="http://schemas.microsoft.com/office/drawing/2014/main" val="1191234611"/>
                  </a:ext>
                </a:extLst>
              </a:tr>
              <a:tr h="146457">
                <a:tc>
                  <a:txBody>
                    <a:bodyPr/>
                    <a:lstStyle/>
                    <a:p>
                      <a:pPr latinLnBrk="1"/>
                      <a:r>
                        <a:rPr lang="ko-KR" altLang="en-US" sz="800" dirty="0"/>
                        <a:t>윤</a:t>
                      </a:r>
                      <a:r>
                        <a:rPr lang="en-US" altLang="ko-KR" sz="800" dirty="0"/>
                        <a:t>OO</a:t>
                      </a:r>
                      <a:endParaRPr lang="ko-KR" altLang="en-US" sz="800" dirty="0"/>
                    </a:p>
                  </a:txBody>
                  <a:tcPr/>
                </a:tc>
                <a:tc>
                  <a:txBody>
                    <a:bodyPr/>
                    <a:lstStyle/>
                    <a:p>
                      <a:pPr algn="ctr" latinLnBrk="1"/>
                      <a:r>
                        <a:rPr lang="en-US" altLang="ko-KR" sz="800" dirty="0"/>
                        <a:t>8</a:t>
                      </a:r>
                      <a:endParaRPr lang="ko-KR" altLang="en-US" sz="800" dirty="0"/>
                    </a:p>
                  </a:txBody>
                  <a:tcPr/>
                </a:tc>
                <a:tc>
                  <a:txBody>
                    <a:bodyPr/>
                    <a:lstStyle/>
                    <a:p>
                      <a:pPr algn="ctr" latinLnBrk="1"/>
                      <a:r>
                        <a:rPr lang="en-US" altLang="ko-KR" sz="800" dirty="0"/>
                        <a:t>7</a:t>
                      </a:r>
                      <a:endParaRPr lang="ko-KR" altLang="en-US" sz="800" dirty="0"/>
                    </a:p>
                  </a:txBody>
                  <a:tcPr/>
                </a:tc>
                <a:tc>
                  <a:txBody>
                    <a:bodyPr/>
                    <a:lstStyle/>
                    <a:p>
                      <a:pPr algn="ctr" latinLnBrk="1"/>
                      <a:r>
                        <a:rPr lang="en-US" altLang="ko-KR" sz="800" dirty="0"/>
                        <a:t>C</a:t>
                      </a:r>
                      <a:endParaRPr lang="ko-KR" altLang="en-US" sz="800" dirty="0"/>
                    </a:p>
                  </a:txBody>
                  <a:tcPr>
                    <a:solidFill>
                      <a:schemeClr val="accent6">
                        <a:lumMod val="75000"/>
                      </a:schemeClr>
                    </a:solidFill>
                  </a:tcPr>
                </a:tc>
                <a:tc>
                  <a:txBody>
                    <a:bodyPr/>
                    <a:lstStyle/>
                    <a:p>
                      <a:pPr algn="ctr" latinLnBrk="1"/>
                      <a:r>
                        <a:rPr lang="en-US" altLang="ko-KR" sz="800" dirty="0"/>
                        <a:t>8</a:t>
                      </a:r>
                      <a:endParaRPr lang="ko-KR" altLang="en-US" sz="800" dirty="0"/>
                    </a:p>
                  </a:txBody>
                  <a:tcPr/>
                </a:tc>
                <a:tc>
                  <a:txBody>
                    <a:bodyPr/>
                    <a:lstStyle/>
                    <a:p>
                      <a:pPr latinLnBrk="1"/>
                      <a:r>
                        <a:rPr lang="en-US" altLang="ko-KR" sz="800" dirty="0"/>
                        <a:t>1</a:t>
                      </a:r>
                      <a:endParaRPr lang="ko-KR" altLang="en-US" sz="800" dirty="0"/>
                    </a:p>
                  </a:txBody>
                  <a:tcPr/>
                </a:tc>
                <a:extLst>
                  <a:ext uri="{0D108BD9-81ED-4DB2-BD59-A6C34878D82A}">
                    <a16:rowId xmlns:a16="http://schemas.microsoft.com/office/drawing/2014/main" val="1218668556"/>
                  </a:ext>
                </a:extLst>
              </a:tr>
              <a:tr h="237993">
                <a:tc>
                  <a:txBody>
                    <a:bodyPr/>
                    <a:lstStyle/>
                    <a:p>
                      <a:pPr latinLnBrk="1"/>
                      <a:r>
                        <a:rPr lang="ko-KR" altLang="en-US" sz="800" dirty="0"/>
                        <a:t>진 </a:t>
                      </a:r>
                      <a:r>
                        <a:rPr lang="en-US" altLang="ko-KR" sz="800" dirty="0"/>
                        <a:t>OO</a:t>
                      </a:r>
                      <a:endParaRPr lang="ko-KR" altLang="en-US" sz="800" dirty="0"/>
                    </a:p>
                  </a:txBody>
                  <a:tcPr/>
                </a:tc>
                <a:tc>
                  <a:txBody>
                    <a:bodyPr/>
                    <a:lstStyle/>
                    <a:p>
                      <a:pPr algn="ctr" latinLnBrk="1"/>
                      <a:r>
                        <a:rPr lang="en-US" altLang="ko-KR" sz="800" dirty="0"/>
                        <a:t>9</a:t>
                      </a:r>
                      <a:endParaRPr lang="ko-KR" altLang="en-US" sz="800" dirty="0"/>
                    </a:p>
                  </a:txBody>
                  <a:tcPr/>
                </a:tc>
                <a:tc>
                  <a:txBody>
                    <a:bodyPr/>
                    <a:lstStyle/>
                    <a:p>
                      <a:pPr algn="ctr" latinLnBrk="1"/>
                      <a:r>
                        <a:rPr lang="en-US" altLang="ko-KR" sz="800" dirty="0"/>
                        <a:t>8</a:t>
                      </a:r>
                      <a:endParaRPr lang="ko-KR" altLang="en-US" sz="800" dirty="0"/>
                    </a:p>
                  </a:txBody>
                  <a:tcPr/>
                </a:tc>
                <a:tc>
                  <a:txBody>
                    <a:bodyPr/>
                    <a:lstStyle/>
                    <a:p>
                      <a:pPr algn="ctr" latinLnBrk="1"/>
                      <a:r>
                        <a:rPr lang="en-US" altLang="ko-KR" sz="800" dirty="0"/>
                        <a:t>C</a:t>
                      </a:r>
                      <a:endParaRPr lang="ko-KR" altLang="en-US" sz="800" dirty="0"/>
                    </a:p>
                  </a:txBody>
                  <a:tcPr>
                    <a:solidFill>
                      <a:schemeClr val="accent6">
                        <a:lumMod val="75000"/>
                      </a:schemeClr>
                    </a:solidFill>
                  </a:tcPr>
                </a:tc>
                <a:tc>
                  <a:txBody>
                    <a:bodyPr/>
                    <a:lstStyle/>
                    <a:p>
                      <a:pPr algn="ctr" latinLnBrk="1"/>
                      <a:r>
                        <a:rPr lang="en-US" altLang="ko-KR" sz="800" dirty="0"/>
                        <a:t>8</a:t>
                      </a:r>
                      <a:endParaRPr lang="ko-KR" altLang="en-US" sz="800" dirty="0"/>
                    </a:p>
                  </a:txBody>
                  <a:tcPr/>
                </a:tc>
                <a:tc>
                  <a:txBody>
                    <a:bodyPr/>
                    <a:lstStyle/>
                    <a:p>
                      <a:pPr latinLnBrk="1"/>
                      <a:r>
                        <a:rPr lang="en-US" altLang="ko-KR" sz="800" dirty="0"/>
                        <a:t>0</a:t>
                      </a:r>
                      <a:endParaRPr lang="ko-KR" altLang="en-US" sz="800" dirty="0"/>
                    </a:p>
                  </a:txBody>
                  <a:tcPr/>
                </a:tc>
                <a:extLst>
                  <a:ext uri="{0D108BD9-81ED-4DB2-BD59-A6C34878D82A}">
                    <a16:rowId xmlns:a16="http://schemas.microsoft.com/office/drawing/2014/main" val="3324821068"/>
                  </a:ext>
                </a:extLst>
              </a:tr>
              <a:tr h="146457">
                <a:tc>
                  <a:txBody>
                    <a:bodyPr/>
                    <a:lstStyle/>
                    <a:p>
                      <a:pPr latinLnBrk="1"/>
                      <a:r>
                        <a:rPr lang="ko-KR" altLang="en-US" sz="800" dirty="0"/>
                        <a:t>서</a:t>
                      </a:r>
                      <a:r>
                        <a:rPr lang="en-US" altLang="ko-KR" sz="800" dirty="0"/>
                        <a:t>OO</a:t>
                      </a:r>
                      <a:endParaRPr lang="ko-KR" altLang="en-US" sz="800" dirty="0"/>
                    </a:p>
                  </a:txBody>
                  <a:tcPr/>
                </a:tc>
                <a:tc>
                  <a:txBody>
                    <a:bodyPr/>
                    <a:lstStyle/>
                    <a:p>
                      <a:pPr algn="ctr" latinLnBrk="1"/>
                      <a:r>
                        <a:rPr lang="en-US" altLang="ko-KR" sz="800" dirty="0"/>
                        <a:t>10</a:t>
                      </a:r>
                      <a:endParaRPr lang="ko-KR" altLang="en-US" sz="800" dirty="0"/>
                    </a:p>
                  </a:txBody>
                  <a:tcPr/>
                </a:tc>
                <a:tc>
                  <a:txBody>
                    <a:bodyPr/>
                    <a:lstStyle/>
                    <a:p>
                      <a:pPr algn="ctr" latinLnBrk="1"/>
                      <a:r>
                        <a:rPr lang="en-US" altLang="ko-KR" sz="800" dirty="0"/>
                        <a:t>9</a:t>
                      </a:r>
                      <a:endParaRPr lang="ko-KR" altLang="en-US" sz="800" dirty="0"/>
                    </a:p>
                  </a:txBody>
                  <a:tcPr/>
                </a:tc>
                <a:tc>
                  <a:txBody>
                    <a:bodyPr/>
                    <a:lstStyle/>
                    <a:p>
                      <a:pPr algn="ctr" latinLnBrk="1"/>
                      <a:r>
                        <a:rPr lang="en-US" altLang="ko-KR" sz="800" dirty="0"/>
                        <a:t>C</a:t>
                      </a:r>
                      <a:endParaRPr lang="ko-KR" altLang="en-US" sz="800" dirty="0"/>
                    </a:p>
                  </a:txBody>
                  <a:tcPr>
                    <a:solidFill>
                      <a:schemeClr val="accent6">
                        <a:lumMod val="75000"/>
                      </a:schemeClr>
                    </a:solidFill>
                  </a:tcPr>
                </a:tc>
                <a:tc>
                  <a:txBody>
                    <a:bodyPr/>
                    <a:lstStyle/>
                    <a:p>
                      <a:pPr algn="ctr" latinLnBrk="1"/>
                      <a:r>
                        <a:rPr lang="en-US" altLang="ko-KR" sz="800" dirty="0"/>
                        <a:t>8</a:t>
                      </a:r>
                      <a:endParaRPr lang="ko-KR" altLang="en-US" sz="800" dirty="0"/>
                    </a:p>
                  </a:txBody>
                  <a:tcPr/>
                </a:tc>
                <a:tc>
                  <a:txBody>
                    <a:bodyPr/>
                    <a:lstStyle/>
                    <a:p>
                      <a:pPr latinLnBrk="1"/>
                      <a:r>
                        <a:rPr lang="en-US" altLang="ko-KR" sz="800" dirty="0"/>
                        <a:t>1</a:t>
                      </a:r>
                      <a:endParaRPr lang="ko-KR" altLang="en-US" sz="800" dirty="0"/>
                    </a:p>
                  </a:txBody>
                  <a:tcPr/>
                </a:tc>
                <a:extLst>
                  <a:ext uri="{0D108BD9-81ED-4DB2-BD59-A6C34878D82A}">
                    <a16:rowId xmlns:a16="http://schemas.microsoft.com/office/drawing/2014/main" val="284448070"/>
                  </a:ext>
                </a:extLst>
              </a:tr>
            </a:tbl>
          </a:graphicData>
        </a:graphic>
      </p:graphicFrame>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2DF7CE09-64F9-4F03-948B-EA387BECA7A2}"/>
                  </a:ext>
                </a:extLst>
              </p:cNvPr>
              <p:cNvSpPr/>
              <p:nvPr/>
            </p:nvSpPr>
            <p:spPr>
              <a:xfrm>
                <a:off x="303527" y="3842365"/>
                <a:ext cx="1189941" cy="24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000" i="1">
                          <a:latin typeface="Cambria Math" panose="02040503050406030204" pitchFamily="18" charset="0"/>
                        </a:rPr>
                        <m:t>𝑊𝑖𝑡h𝑖𝑛</m:t>
                      </m:r>
                      <m:r>
                        <a:rPr lang="en-US" altLang="ko-KR" sz="1000" i="1">
                          <a:latin typeface="Cambria Math" panose="02040503050406030204" pitchFamily="18" charset="0"/>
                        </a:rPr>
                        <m:t>  </m:t>
                      </m:r>
                      <m:r>
                        <a:rPr lang="en-US" altLang="ko-KR" sz="1000" i="1">
                          <a:latin typeface="Cambria Math" panose="02040503050406030204" pitchFamily="18" charset="0"/>
                        </a:rPr>
                        <m:t>𝑣𝑎𝑟𝑖𝑎𝑛𝑐𝑒</m:t>
                      </m:r>
                    </m:oMath>
                  </m:oMathPara>
                </a14:m>
                <a:endParaRPr lang="ko-KR" altLang="en-US" sz="1000" dirty="0"/>
              </a:p>
            </p:txBody>
          </p:sp>
        </mc:Choice>
        <mc:Fallback xmlns="">
          <p:sp>
            <p:nvSpPr>
              <p:cNvPr id="11" name="직사각형 10">
                <a:extLst>
                  <a:ext uri="{FF2B5EF4-FFF2-40B4-BE49-F238E27FC236}">
                    <a16:creationId xmlns:a16="http://schemas.microsoft.com/office/drawing/2014/main" id="{2DF7CE09-64F9-4F03-948B-EA387BECA7A2}"/>
                  </a:ext>
                </a:extLst>
              </p:cNvPr>
              <p:cNvSpPr>
                <a:spLocks noRot="1" noChangeAspect="1" noMove="1" noResize="1" noEditPoints="1" noAdjustHandles="1" noChangeArrowheads="1" noChangeShapeType="1" noTextEdit="1"/>
              </p:cNvSpPr>
              <p:nvPr/>
            </p:nvSpPr>
            <p:spPr>
              <a:xfrm>
                <a:off x="303527" y="3842365"/>
                <a:ext cx="1189941" cy="246221"/>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799A3752-4128-4D03-81BD-379984206B25}"/>
                  </a:ext>
                </a:extLst>
              </p:cNvPr>
              <p:cNvSpPr/>
              <p:nvPr/>
            </p:nvSpPr>
            <p:spPr>
              <a:xfrm>
                <a:off x="3836250" y="5024193"/>
                <a:ext cx="4850550" cy="570862"/>
              </a:xfrm>
              <a:prstGeom prst="rect">
                <a:avLst/>
              </a:prstGeom>
              <a:solidFill>
                <a:schemeClr val="bg1"/>
              </a:solidFill>
              <a:ln w="19050">
                <a:solidFill>
                  <a:srgbClr val="C00000"/>
                </a:solidFill>
              </a:ln>
            </p:spPr>
            <p:txBody>
              <a:bodyPr wrap="square">
                <a:spAutoFit/>
              </a:bodyPr>
              <a:lstStyle/>
              <a:p>
                <a:r>
                  <a:rPr lang="ko-KR" altLang="en-US" dirty="0">
                    <a:solidFill>
                      <a:srgbClr val="202122"/>
                    </a:solidFill>
                    <a:latin typeface="Arial" panose="020B0604020202020204" pitchFamily="34" charset="0"/>
                  </a:rPr>
                  <a:t> </a:t>
                </a:r>
                <a:r>
                  <a:rPr lang="en-US" altLang="ko-KR" sz="1200" dirty="0">
                    <a:solidFill>
                      <a:srgbClr val="202122"/>
                    </a:solidFill>
                    <a:latin typeface="Arial" panose="020B0604020202020204" pitchFamily="34" charset="0"/>
                  </a:rPr>
                  <a:t>F-value  = </a:t>
                </a:r>
                <a14:m>
                  <m:oMath xmlns:m="http://schemas.openxmlformats.org/officeDocument/2006/math">
                    <m:f>
                      <m:fPr>
                        <m:ctrlPr>
                          <a:rPr lang="en-US" altLang="ko-KR" sz="1200" i="1" smtClean="0">
                            <a:solidFill>
                              <a:srgbClr val="202122"/>
                            </a:solidFill>
                            <a:latin typeface="Cambria Math" panose="02040503050406030204" pitchFamily="18" charset="0"/>
                          </a:rPr>
                        </m:ctrlPr>
                      </m:fPr>
                      <m:num>
                        <m:r>
                          <a:rPr lang="ko-KR" altLang="en-US" sz="1200" i="1">
                            <a:solidFill>
                              <a:srgbClr val="202122"/>
                            </a:solidFill>
                            <a:latin typeface="Cambria Math" panose="02040503050406030204" pitchFamily="18" charset="0"/>
                          </a:rPr>
                          <m:t>그</m:t>
                        </m:r>
                        <m:r>
                          <a:rPr lang="ko-KR" altLang="en-US" sz="1200" i="1" smtClean="0">
                            <a:solidFill>
                              <a:srgbClr val="202122"/>
                            </a:solidFill>
                            <a:latin typeface="Cambria Math" panose="02040503050406030204" pitchFamily="18" charset="0"/>
                          </a:rPr>
                          <m:t>룹간</m:t>
                        </m:r>
                        <m:r>
                          <a:rPr lang="en-US" altLang="ko-KR" sz="1200" b="0" i="1" smtClean="0">
                            <a:solidFill>
                              <a:srgbClr val="202122"/>
                            </a:solidFill>
                            <a:latin typeface="Cambria Math" panose="02040503050406030204" pitchFamily="18" charset="0"/>
                          </a:rPr>
                          <m:t>  </m:t>
                        </m:r>
                        <m:r>
                          <a:rPr lang="ko-KR" altLang="en-US" sz="1200" i="1">
                            <a:solidFill>
                              <a:srgbClr val="202122"/>
                            </a:solidFill>
                            <a:latin typeface="Cambria Math" panose="02040503050406030204" pitchFamily="18" charset="0"/>
                          </a:rPr>
                          <m:t>변</m:t>
                        </m:r>
                        <m:r>
                          <a:rPr lang="ko-KR" altLang="en-US" sz="1200" i="1" smtClean="0">
                            <a:solidFill>
                              <a:srgbClr val="202122"/>
                            </a:solidFill>
                            <a:latin typeface="Cambria Math" panose="02040503050406030204" pitchFamily="18" charset="0"/>
                          </a:rPr>
                          <m:t>동</m:t>
                        </m:r>
                      </m:num>
                      <m:den>
                        <m:r>
                          <a:rPr lang="ko-KR" altLang="en-US" sz="1200" i="1">
                            <a:solidFill>
                              <a:srgbClr val="202122"/>
                            </a:solidFill>
                            <a:latin typeface="Cambria Math" panose="02040503050406030204" pitchFamily="18" charset="0"/>
                          </a:rPr>
                          <m:t>그</m:t>
                        </m:r>
                        <m:r>
                          <a:rPr lang="ko-KR" altLang="en-US" sz="1200" i="1" smtClean="0">
                            <a:solidFill>
                              <a:srgbClr val="202122"/>
                            </a:solidFill>
                            <a:latin typeface="Cambria Math" panose="02040503050406030204" pitchFamily="18" charset="0"/>
                          </a:rPr>
                          <m:t>룹내</m:t>
                        </m:r>
                        <m:r>
                          <a:rPr lang="en-US" altLang="ko-KR" sz="1200" b="0" i="1" smtClean="0">
                            <a:solidFill>
                              <a:srgbClr val="202122"/>
                            </a:solidFill>
                            <a:latin typeface="Cambria Math" panose="02040503050406030204" pitchFamily="18" charset="0"/>
                          </a:rPr>
                          <m:t>  </m:t>
                        </m:r>
                        <m:r>
                          <a:rPr lang="ko-KR" altLang="en-US" sz="1200" i="1">
                            <a:solidFill>
                              <a:srgbClr val="202122"/>
                            </a:solidFill>
                            <a:latin typeface="Cambria Math" panose="02040503050406030204" pitchFamily="18" charset="0"/>
                          </a:rPr>
                          <m:t>변</m:t>
                        </m:r>
                        <m:r>
                          <a:rPr lang="ko-KR" altLang="en-US" sz="1200" i="1" smtClean="0">
                            <a:solidFill>
                              <a:srgbClr val="202122"/>
                            </a:solidFill>
                            <a:latin typeface="Cambria Math" panose="02040503050406030204" pitchFamily="18" charset="0"/>
                          </a:rPr>
                          <m:t>동</m:t>
                        </m:r>
                        <m:r>
                          <a:rPr lang="en-US" altLang="ko-KR" sz="1200" b="0" i="1" smtClean="0">
                            <a:solidFill>
                              <a:srgbClr val="202122"/>
                            </a:solidFill>
                            <a:latin typeface="Cambria Math" panose="02040503050406030204" pitchFamily="18" charset="0"/>
                          </a:rPr>
                          <m:t> </m:t>
                        </m:r>
                      </m:den>
                    </m:f>
                  </m:oMath>
                </a14:m>
                <a:r>
                  <a:rPr lang="ko-KR" altLang="en-US" sz="1200" dirty="0"/>
                  <a:t> </a:t>
                </a:r>
                <a:r>
                  <a:rPr lang="en-US" altLang="ko-KR" sz="1200" dirty="0"/>
                  <a:t>=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𝐵𝑒𝑡𝑤𝑒𝑒𝑛</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𝑣𝑎𝑟𝑖𝑎𝑛𝑐𝑒</m:t>
                        </m:r>
                        <m:r>
                          <a:rPr lang="en-US" altLang="ko-KR" sz="1200" b="0" i="1" smtClean="0">
                            <a:latin typeface="Cambria Math" panose="02040503050406030204" pitchFamily="18" charset="0"/>
                          </a:rPr>
                          <m:t> </m:t>
                        </m:r>
                      </m:num>
                      <m:den>
                        <m:r>
                          <a:rPr lang="en-US" altLang="ko-KR" sz="1200" i="1">
                            <a:latin typeface="Cambria Math" panose="02040503050406030204" pitchFamily="18" charset="0"/>
                          </a:rPr>
                          <m:t>𝑊𝑖𝑡h𝑖𝑛</m:t>
                        </m:r>
                        <m:r>
                          <a:rPr lang="en-US" altLang="ko-KR" sz="1200" b="0" i="1" smtClean="0">
                            <a:latin typeface="Cambria Math" panose="02040503050406030204" pitchFamily="18" charset="0"/>
                          </a:rPr>
                          <m:t>  </m:t>
                        </m:r>
                        <m:r>
                          <a:rPr lang="en-US" altLang="ko-KR" sz="1200" i="1">
                            <a:latin typeface="Cambria Math" panose="02040503050406030204" pitchFamily="18" charset="0"/>
                          </a:rPr>
                          <m:t>𝑣𝑎𝑟𝑖𝑎𝑛𝑐𝑒</m:t>
                        </m:r>
                      </m:den>
                    </m:f>
                  </m:oMath>
                </a14:m>
                <a:r>
                  <a:rPr lang="ko-KR" altLang="en-US" sz="1200" dirty="0"/>
                  <a:t>  </a:t>
                </a:r>
                <a:r>
                  <a:rPr lang="en-US" altLang="ko-KR" sz="1200" dirty="0"/>
                  <a:t>= </a:t>
                </a:r>
                <a14:m>
                  <m:oMath xmlns:m="http://schemas.openxmlformats.org/officeDocument/2006/math">
                    <m:f>
                      <m:fPr>
                        <m:ctrlPr>
                          <a:rPr lang="en-US" altLang="ko-KR" sz="1400" i="1" smtClean="0">
                            <a:latin typeface="Cambria Math" panose="02040503050406030204" pitchFamily="18" charset="0"/>
                          </a:rPr>
                        </m:ctrlPr>
                      </m:fPr>
                      <m:num>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11.4</m:t>
                            </m:r>
                          </m:num>
                          <m:den>
                            <m:r>
                              <a:rPr lang="en-US" altLang="ko-KR" sz="1400" b="0" i="1" smtClean="0">
                                <a:latin typeface="Cambria Math" panose="02040503050406030204" pitchFamily="18" charset="0"/>
                              </a:rPr>
                              <m:t>2</m:t>
                            </m:r>
                          </m:den>
                        </m:f>
                      </m:num>
                      <m:den>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5</m:t>
                            </m:r>
                          </m:num>
                          <m:den>
                            <m:r>
                              <a:rPr lang="en-US" altLang="ko-KR" sz="1400" b="0" i="1" smtClean="0">
                                <a:latin typeface="Cambria Math" panose="02040503050406030204" pitchFamily="18" charset="0"/>
                              </a:rPr>
                              <m:t>7</m:t>
                            </m:r>
                          </m:den>
                        </m:f>
                      </m:den>
                    </m:f>
                  </m:oMath>
                </a14:m>
                <a:r>
                  <a:rPr lang="ko-KR" altLang="en-US" sz="1400" dirty="0"/>
                  <a:t>  </a:t>
                </a:r>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5.7</m:t>
                        </m:r>
                      </m:num>
                      <m:den>
                        <m:r>
                          <a:rPr lang="en-US" altLang="ko-KR" sz="1400" b="0" i="1" smtClean="0">
                            <a:latin typeface="Cambria Math" panose="02040503050406030204" pitchFamily="18" charset="0"/>
                          </a:rPr>
                          <m:t>0.743</m:t>
                        </m:r>
                      </m:den>
                    </m:f>
                  </m:oMath>
                </a14:m>
                <a:r>
                  <a:rPr lang="ko-KR" altLang="en-US" sz="1400" dirty="0"/>
                  <a:t> </a:t>
                </a:r>
                <a:r>
                  <a:rPr lang="en-US" altLang="ko-KR" sz="1400" dirty="0"/>
                  <a:t>= </a:t>
                </a:r>
                <a:r>
                  <a:rPr lang="en-US" altLang="ko-KR" sz="1200" dirty="0"/>
                  <a:t>7.671</a:t>
                </a:r>
                <a:endParaRPr lang="ko-KR" altLang="en-US" sz="1200" dirty="0"/>
              </a:p>
            </p:txBody>
          </p:sp>
        </mc:Choice>
        <mc:Fallback xmlns="">
          <p:sp>
            <p:nvSpPr>
              <p:cNvPr id="19" name="직사각형 18">
                <a:extLst>
                  <a:ext uri="{FF2B5EF4-FFF2-40B4-BE49-F238E27FC236}">
                    <a16:creationId xmlns:a16="http://schemas.microsoft.com/office/drawing/2014/main" id="{799A3752-4128-4D03-81BD-379984206B25}"/>
                  </a:ext>
                </a:extLst>
              </p:cNvPr>
              <p:cNvSpPr>
                <a:spLocks noRot="1" noChangeAspect="1" noMove="1" noResize="1" noEditPoints="1" noAdjustHandles="1" noChangeArrowheads="1" noChangeShapeType="1" noTextEdit="1"/>
              </p:cNvSpPr>
              <p:nvPr/>
            </p:nvSpPr>
            <p:spPr>
              <a:xfrm>
                <a:off x="3836250" y="5024193"/>
                <a:ext cx="4850550" cy="570862"/>
              </a:xfrm>
              <a:prstGeom prst="rect">
                <a:avLst/>
              </a:prstGeom>
              <a:blipFill>
                <a:blip r:embed="rId4"/>
                <a:stretch>
                  <a:fillRect/>
                </a:stretch>
              </a:blipFill>
              <a:ln w="19050">
                <a:solidFill>
                  <a:srgbClr val="C00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20" name="표 19">
                <a:extLst>
                  <a:ext uri="{FF2B5EF4-FFF2-40B4-BE49-F238E27FC236}">
                    <a16:creationId xmlns:a16="http://schemas.microsoft.com/office/drawing/2014/main" id="{AF2AA0E7-A226-48AE-9598-B02989321562}"/>
                  </a:ext>
                </a:extLst>
              </p:cNvPr>
              <p:cNvGraphicFramePr>
                <a:graphicFrameLocks noGrp="1"/>
              </p:cNvGraphicFramePr>
              <p:nvPr>
                <p:extLst>
                  <p:ext uri="{D42A27DB-BD31-4B8C-83A1-F6EECF244321}">
                    <p14:modId xmlns:p14="http://schemas.microsoft.com/office/powerpoint/2010/main" val="1994090121"/>
                  </p:ext>
                </p:extLst>
              </p:nvPr>
            </p:nvGraphicFramePr>
            <p:xfrm>
              <a:off x="3747910" y="3081473"/>
              <a:ext cx="4938890" cy="1432560"/>
            </p:xfrm>
            <a:graphic>
              <a:graphicData uri="http://schemas.openxmlformats.org/drawingml/2006/table">
                <a:tbl>
                  <a:tblPr firstRow="1" bandRow="1">
                    <a:tableStyleId>{7DF18680-E054-41AD-8BC1-D1AEF772440D}</a:tableStyleId>
                  </a:tblPr>
                  <a:tblGrid>
                    <a:gridCol w="987778">
                      <a:extLst>
                        <a:ext uri="{9D8B030D-6E8A-4147-A177-3AD203B41FA5}">
                          <a16:colId xmlns:a16="http://schemas.microsoft.com/office/drawing/2014/main" val="3557173322"/>
                        </a:ext>
                      </a:extLst>
                    </a:gridCol>
                    <a:gridCol w="987778">
                      <a:extLst>
                        <a:ext uri="{9D8B030D-6E8A-4147-A177-3AD203B41FA5}">
                          <a16:colId xmlns:a16="http://schemas.microsoft.com/office/drawing/2014/main" val="4273110540"/>
                        </a:ext>
                      </a:extLst>
                    </a:gridCol>
                    <a:gridCol w="987778">
                      <a:extLst>
                        <a:ext uri="{9D8B030D-6E8A-4147-A177-3AD203B41FA5}">
                          <a16:colId xmlns:a16="http://schemas.microsoft.com/office/drawing/2014/main" val="3297022948"/>
                        </a:ext>
                      </a:extLst>
                    </a:gridCol>
                    <a:gridCol w="987778">
                      <a:extLst>
                        <a:ext uri="{9D8B030D-6E8A-4147-A177-3AD203B41FA5}">
                          <a16:colId xmlns:a16="http://schemas.microsoft.com/office/drawing/2014/main" val="1038623417"/>
                        </a:ext>
                      </a:extLst>
                    </a:gridCol>
                    <a:gridCol w="987778">
                      <a:extLst>
                        <a:ext uri="{9D8B030D-6E8A-4147-A177-3AD203B41FA5}">
                          <a16:colId xmlns:a16="http://schemas.microsoft.com/office/drawing/2014/main" val="156848529"/>
                        </a:ext>
                      </a:extLst>
                    </a:gridCol>
                  </a:tblGrid>
                  <a:tr h="0">
                    <a:tc>
                      <a:txBody>
                        <a:bodyPr/>
                        <a:lstStyle/>
                        <a:p>
                          <a:pPr algn="ctr" latinLnBrk="1"/>
                          <a:r>
                            <a:rPr lang="ko-KR" altLang="en-US" sz="1000" dirty="0">
                              <a:solidFill>
                                <a:schemeClr val="tx1"/>
                              </a:solidFill>
                            </a:rPr>
                            <a:t>변동요인</a:t>
                          </a:r>
                        </a:p>
                      </a:txBody>
                      <a:tcPr>
                        <a:solidFill>
                          <a:schemeClr val="accent6">
                            <a:lumMod val="20000"/>
                            <a:lumOff val="80000"/>
                          </a:schemeClr>
                        </a:solidFill>
                      </a:tcPr>
                    </a:tc>
                    <a:tc>
                      <a:txBody>
                        <a:bodyPr/>
                        <a:lstStyle/>
                        <a:p>
                          <a:pPr algn="ctr" latinLnBrk="1"/>
                          <a:r>
                            <a:rPr lang="ko-KR" altLang="en-US" sz="1000" dirty="0" err="1">
                              <a:solidFill>
                                <a:schemeClr val="tx1"/>
                              </a:solidFill>
                            </a:rPr>
                            <a:t>제곱합</a:t>
                          </a:r>
                          <a:endParaRPr lang="en-US" altLang="ko-KR" sz="1000" dirty="0">
                            <a:solidFill>
                              <a:schemeClr val="tx1"/>
                            </a:solidFill>
                          </a:endParaRPr>
                        </a:p>
                        <a:p>
                          <a:pPr algn="ctr" latinLnBrk="1"/>
                          <a:r>
                            <a:rPr lang="en-US" altLang="ko-KR" sz="1000" dirty="0">
                              <a:solidFill>
                                <a:schemeClr val="tx1"/>
                              </a:solidFill>
                            </a:rPr>
                            <a:t>(SS)</a:t>
                          </a:r>
                          <a:endParaRPr lang="ko-KR" altLang="en-US" sz="1000" dirty="0">
                            <a:solidFill>
                              <a:schemeClr val="tx1"/>
                            </a:solidFill>
                          </a:endParaRPr>
                        </a:p>
                      </a:txBody>
                      <a:tcPr>
                        <a:solidFill>
                          <a:schemeClr val="accent6">
                            <a:lumMod val="20000"/>
                            <a:lumOff val="80000"/>
                          </a:schemeClr>
                        </a:solidFill>
                      </a:tcPr>
                    </a:tc>
                    <a:tc>
                      <a:txBody>
                        <a:bodyPr/>
                        <a:lstStyle/>
                        <a:p>
                          <a:pPr algn="ctr" latinLnBrk="1"/>
                          <a:r>
                            <a:rPr lang="ko-KR" altLang="en-US" sz="1000" dirty="0">
                              <a:solidFill>
                                <a:schemeClr val="tx1"/>
                              </a:solidFill>
                            </a:rPr>
                            <a:t>자유도</a:t>
                          </a:r>
                          <a:r>
                            <a:rPr lang="en-US" altLang="ko-KR" sz="1000" dirty="0">
                              <a:solidFill>
                                <a:schemeClr val="tx1"/>
                              </a:solidFill>
                            </a:rPr>
                            <a:t>(df)</a:t>
                          </a:r>
                          <a:endParaRPr lang="ko-KR" altLang="en-US" sz="1000" dirty="0">
                            <a:solidFill>
                              <a:schemeClr val="tx1"/>
                            </a:solidFill>
                          </a:endParaRPr>
                        </a:p>
                      </a:txBody>
                      <a:tcPr>
                        <a:solidFill>
                          <a:schemeClr val="accent6">
                            <a:lumMod val="20000"/>
                            <a:lumOff val="80000"/>
                          </a:schemeClr>
                        </a:solidFill>
                      </a:tcPr>
                    </a:tc>
                    <a:tc>
                      <a:txBody>
                        <a:bodyPr/>
                        <a:lstStyle/>
                        <a:p>
                          <a:pPr algn="ctr" latinLnBrk="1"/>
                          <a:r>
                            <a:rPr lang="ko-KR" altLang="en-US" sz="1000" dirty="0" err="1">
                              <a:solidFill>
                                <a:schemeClr val="tx1"/>
                              </a:solidFill>
                            </a:rPr>
                            <a:t>평균제곱합</a:t>
                          </a:r>
                          <a:r>
                            <a:rPr lang="en-US" altLang="ko-KR" sz="1000" dirty="0">
                              <a:solidFill>
                                <a:schemeClr val="tx1"/>
                              </a:solidFill>
                            </a:rPr>
                            <a:t>(MS)</a:t>
                          </a:r>
                          <a:endParaRPr lang="ko-KR" altLang="en-US" sz="1000" dirty="0">
                            <a:solidFill>
                              <a:schemeClr val="tx1"/>
                            </a:solidFill>
                          </a:endParaRPr>
                        </a:p>
                      </a:txBody>
                      <a:tcPr>
                        <a:solidFill>
                          <a:schemeClr val="accent6">
                            <a:lumMod val="20000"/>
                            <a:lumOff val="80000"/>
                          </a:schemeClr>
                        </a:solidFill>
                      </a:tcPr>
                    </a:tc>
                    <a:tc>
                      <a:txBody>
                        <a:bodyPr/>
                        <a:lstStyle/>
                        <a:p>
                          <a:pPr algn="ctr" latinLnBrk="1"/>
                          <a:r>
                            <a:rPr lang="en-US" altLang="ko-KR" sz="1000" dirty="0">
                              <a:solidFill>
                                <a:schemeClr val="tx1"/>
                              </a:solidFill>
                            </a:rPr>
                            <a:t>F-value</a:t>
                          </a:r>
                          <a:endParaRPr lang="ko-KR" altLang="en-US" sz="100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519918656"/>
                      </a:ext>
                    </a:extLst>
                  </a:tr>
                  <a:tr h="239024">
                    <a:tc>
                      <a:txBody>
                        <a:bodyPr/>
                        <a:lstStyle/>
                        <a:p>
                          <a:pPr algn="ctr" latinLnBrk="1"/>
                          <a:r>
                            <a:rPr lang="ko-KR" altLang="en-US" sz="1000" dirty="0"/>
                            <a:t>그룹간</a:t>
                          </a:r>
                          <a:r>
                            <a:rPr lang="en-US" altLang="ko-KR" sz="1000" dirty="0"/>
                            <a:t>(B.V)</a:t>
                          </a:r>
                          <a:endParaRPr lang="ko-KR" altLang="en-US" sz="1000" dirty="0"/>
                        </a:p>
                      </a:txBody>
                      <a:tcPr>
                        <a:solidFill>
                          <a:schemeClr val="accent6">
                            <a:lumMod val="20000"/>
                            <a:lumOff val="80000"/>
                          </a:schemeClr>
                        </a:solidFill>
                      </a:tcPr>
                    </a:tc>
                    <a:tc>
                      <a:txBody>
                        <a:bodyPr/>
                        <a:lstStyle/>
                        <a:p>
                          <a:pPr algn="ctr" latinLnBrk="1"/>
                          <a:r>
                            <a:rPr lang="en-US" altLang="ko-KR" sz="1000" dirty="0"/>
                            <a:t>11.4</a:t>
                          </a:r>
                          <a:endParaRPr lang="ko-KR" altLang="en-US" sz="1000" dirty="0"/>
                        </a:p>
                      </a:txBody>
                      <a:tcPr>
                        <a:solidFill>
                          <a:schemeClr val="accent6">
                            <a:lumMod val="20000"/>
                            <a:lumOff val="80000"/>
                          </a:schemeClr>
                        </a:solidFill>
                      </a:tcPr>
                    </a:tc>
                    <a:tc>
                      <a:txBody>
                        <a:bodyPr/>
                        <a:lstStyle/>
                        <a:p>
                          <a:pPr algn="ctr" latinLnBrk="1"/>
                          <a:r>
                            <a:rPr lang="en-US" altLang="ko-KR" sz="1000" dirty="0"/>
                            <a:t>2</a:t>
                          </a:r>
                        </a:p>
                        <a:p>
                          <a:pPr algn="ctr" latinLnBrk="1"/>
                          <a:r>
                            <a:rPr lang="en-US" altLang="ko-KR" sz="1000" dirty="0"/>
                            <a:t> (</a:t>
                          </a:r>
                          <a14:m>
                            <m:oMath xmlns:m="http://schemas.openxmlformats.org/officeDocument/2006/math">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𝑑𝑓</m:t>
                                  </m:r>
                                </m:e>
                                <m:sub>
                                  <m:r>
                                    <a:rPr lang="en-US" altLang="ko-KR" sz="1000" b="0" i="1" smtClean="0">
                                      <a:latin typeface="Cambria Math" panose="02040503050406030204" pitchFamily="18" charset="0"/>
                                    </a:rPr>
                                    <m:t>1</m:t>
                                  </m:r>
                                </m:sub>
                              </m:sSub>
                            </m:oMath>
                          </a14:m>
                          <a:r>
                            <a:rPr lang="en-US" altLang="ko-KR" sz="1000" dirty="0"/>
                            <a:t>= k-1)</a:t>
                          </a:r>
                          <a:endParaRPr lang="ko-KR" altLang="en-US" sz="1000" dirty="0"/>
                        </a:p>
                      </a:txBody>
                      <a:tcPr>
                        <a:solidFill>
                          <a:schemeClr val="accent6">
                            <a:lumMod val="20000"/>
                            <a:lumOff val="80000"/>
                          </a:schemeClr>
                        </a:solidFill>
                      </a:tcPr>
                    </a:tc>
                    <a:tc>
                      <a:txBody>
                        <a:bodyPr/>
                        <a:lstStyle/>
                        <a:p>
                          <a:pPr algn="ctr" latinLnBrk="1"/>
                          <a:r>
                            <a:rPr lang="en-US" altLang="ko-KR" sz="1000" dirty="0"/>
                            <a:t>5.7</a:t>
                          </a:r>
                          <a:endParaRPr lang="ko-KR" altLang="en-US" sz="1000" dirty="0"/>
                        </a:p>
                      </a:txBody>
                      <a:tcPr>
                        <a:solidFill>
                          <a:schemeClr val="accent6">
                            <a:lumMod val="20000"/>
                            <a:lumOff val="80000"/>
                          </a:schemeClr>
                        </a:solidFill>
                      </a:tcPr>
                    </a:tc>
                    <a:tc rowSpan="2">
                      <a:txBody>
                        <a:bodyPr/>
                        <a:lstStyle/>
                        <a:p>
                          <a:pPr algn="ctr" latinLnBrk="1"/>
                          <a:endParaRPr lang="en-US" altLang="ko-KR" sz="1000" dirty="0"/>
                        </a:p>
                        <a:p>
                          <a:pPr algn="ctr" latinLnBrk="1"/>
                          <a:r>
                            <a:rPr lang="en-US" altLang="ko-KR" sz="1000" dirty="0"/>
                            <a:t>7.671</a:t>
                          </a:r>
                        </a:p>
                      </a:txBody>
                      <a:tcPr>
                        <a:solidFill>
                          <a:schemeClr val="accent6">
                            <a:lumMod val="20000"/>
                            <a:lumOff val="80000"/>
                          </a:schemeClr>
                        </a:solidFill>
                      </a:tcPr>
                    </a:tc>
                    <a:extLst>
                      <a:ext uri="{0D108BD9-81ED-4DB2-BD59-A6C34878D82A}">
                        <a16:rowId xmlns:a16="http://schemas.microsoft.com/office/drawing/2014/main" val="219237715"/>
                      </a:ext>
                    </a:extLst>
                  </a:tr>
                  <a:tr h="210978">
                    <a:tc>
                      <a:txBody>
                        <a:bodyPr/>
                        <a:lstStyle/>
                        <a:p>
                          <a:pPr algn="ctr" latinLnBrk="1"/>
                          <a:r>
                            <a:rPr lang="ko-KR" altLang="en-US" sz="1000" dirty="0"/>
                            <a:t>그룹내</a:t>
                          </a:r>
                          <a:r>
                            <a:rPr lang="en-US" altLang="ko-KR" sz="1000" dirty="0"/>
                            <a:t>(W.V)</a:t>
                          </a:r>
                          <a:endParaRPr lang="ko-KR" altLang="en-US" sz="1000" dirty="0"/>
                        </a:p>
                      </a:txBody>
                      <a:tcPr>
                        <a:solidFill>
                          <a:schemeClr val="accent6">
                            <a:lumMod val="20000"/>
                            <a:lumOff val="80000"/>
                          </a:schemeClr>
                        </a:solidFill>
                      </a:tcPr>
                    </a:tc>
                    <a:tc>
                      <a:txBody>
                        <a:bodyPr/>
                        <a:lstStyle/>
                        <a:p>
                          <a:pPr algn="ctr" latinLnBrk="1"/>
                          <a:r>
                            <a:rPr lang="en-US" altLang="ko-KR" sz="1000" dirty="0"/>
                            <a:t>5</a:t>
                          </a:r>
                          <a:endParaRPr lang="ko-KR" altLang="en-US" sz="1000" dirty="0"/>
                        </a:p>
                      </a:txBody>
                      <a:tcPr>
                        <a:solidFill>
                          <a:schemeClr val="accent6">
                            <a:lumMod val="20000"/>
                            <a:lumOff val="80000"/>
                          </a:schemeClr>
                        </a:solidFill>
                      </a:tcPr>
                    </a:tc>
                    <a:tc>
                      <a:txBody>
                        <a:bodyPr/>
                        <a:lstStyle/>
                        <a:p>
                          <a:pPr algn="ctr" latinLnBrk="1"/>
                          <a:r>
                            <a:rPr lang="en-US" altLang="ko-KR" sz="1000" dirty="0"/>
                            <a:t>7 </a:t>
                          </a:r>
                        </a:p>
                        <a:p>
                          <a:pPr algn="ctr" latinLnBrk="1"/>
                          <a:r>
                            <a:rPr lang="en-US" altLang="ko-KR" sz="1000" dirty="0"/>
                            <a:t>(</a:t>
                          </a:r>
                          <a14:m>
                            <m:oMath xmlns:m="http://schemas.openxmlformats.org/officeDocument/2006/math">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𝑑𝑓</m:t>
                                  </m:r>
                                </m:e>
                                <m:sub>
                                  <m:r>
                                    <a:rPr lang="en-US" altLang="ko-KR" sz="1000" b="0" i="1" smtClean="0">
                                      <a:latin typeface="Cambria Math" panose="02040503050406030204" pitchFamily="18" charset="0"/>
                                    </a:rPr>
                                    <m:t>2</m:t>
                                  </m:r>
                                </m:sub>
                              </m:sSub>
                            </m:oMath>
                          </a14:m>
                          <a:r>
                            <a:rPr lang="en-US" altLang="ko-KR" sz="1000" dirty="0"/>
                            <a:t>= n-k)</a:t>
                          </a:r>
                          <a:endParaRPr lang="ko-KR" altLang="en-US" sz="1000" dirty="0"/>
                        </a:p>
                      </a:txBody>
                      <a:tcPr>
                        <a:solidFill>
                          <a:schemeClr val="accent6">
                            <a:lumMod val="20000"/>
                            <a:lumOff val="80000"/>
                          </a:schemeClr>
                        </a:solidFill>
                      </a:tcPr>
                    </a:tc>
                    <a:tc>
                      <a:txBody>
                        <a:bodyPr/>
                        <a:lstStyle/>
                        <a:p>
                          <a:pPr algn="ctr" latinLnBrk="1"/>
                          <a:r>
                            <a:rPr lang="en-US" altLang="ko-KR" sz="1000" dirty="0"/>
                            <a:t>0.743</a:t>
                          </a:r>
                          <a:endParaRPr lang="ko-KR" altLang="en-US" sz="1000" dirty="0"/>
                        </a:p>
                      </a:txBody>
                      <a:tcPr>
                        <a:solidFill>
                          <a:schemeClr val="accent6">
                            <a:lumMod val="20000"/>
                            <a:lumOff val="80000"/>
                          </a:schemeClr>
                        </a:solidFill>
                      </a:tcPr>
                    </a:tc>
                    <a:tc vMerge="1">
                      <a:txBody>
                        <a:bodyPr/>
                        <a:lstStyle/>
                        <a:p>
                          <a:pPr algn="ctr" latinLnBrk="1"/>
                          <a:endParaRPr lang="ko-KR" altLang="en-US" sz="1000" dirty="0"/>
                        </a:p>
                      </a:txBody>
                      <a:tcPr>
                        <a:solidFill>
                          <a:schemeClr val="accent6">
                            <a:lumMod val="20000"/>
                            <a:lumOff val="80000"/>
                          </a:schemeClr>
                        </a:solidFill>
                      </a:tcPr>
                    </a:tc>
                    <a:extLst>
                      <a:ext uri="{0D108BD9-81ED-4DB2-BD59-A6C34878D82A}">
                        <a16:rowId xmlns:a16="http://schemas.microsoft.com/office/drawing/2014/main" val="2427611343"/>
                      </a:ext>
                    </a:extLst>
                  </a:tr>
                  <a:tr h="221540">
                    <a:tc>
                      <a:txBody>
                        <a:bodyPr/>
                        <a:lstStyle/>
                        <a:p>
                          <a:pPr algn="ctr" latinLnBrk="1"/>
                          <a:r>
                            <a:rPr lang="ko-KR" altLang="en-US" sz="1000" dirty="0"/>
                            <a:t>총합</a:t>
                          </a:r>
                        </a:p>
                      </a:txBody>
                      <a:tcPr>
                        <a:solidFill>
                          <a:schemeClr val="accent6">
                            <a:lumMod val="20000"/>
                            <a:lumOff val="80000"/>
                          </a:schemeClr>
                        </a:solidFill>
                      </a:tcPr>
                    </a:tc>
                    <a:tc>
                      <a:txBody>
                        <a:bodyPr/>
                        <a:lstStyle/>
                        <a:p>
                          <a:pPr algn="ctr" latinLnBrk="1"/>
                          <a:r>
                            <a:rPr lang="en-US" altLang="ko-KR" sz="1000" dirty="0"/>
                            <a:t>16.4</a:t>
                          </a:r>
                          <a:endParaRPr lang="ko-KR" altLang="en-US" sz="1000" dirty="0"/>
                        </a:p>
                      </a:txBody>
                      <a:tcPr>
                        <a:solidFill>
                          <a:schemeClr val="accent6">
                            <a:lumMod val="20000"/>
                            <a:lumOff val="80000"/>
                          </a:schemeClr>
                        </a:solidFill>
                      </a:tcPr>
                    </a:tc>
                    <a:tc>
                      <a:txBody>
                        <a:bodyPr/>
                        <a:lstStyle/>
                        <a:p>
                          <a:pPr algn="ctr" latinLnBrk="1"/>
                          <a:r>
                            <a:rPr lang="en-US" altLang="ko-KR" sz="1000" dirty="0"/>
                            <a:t>9 (n-1)</a:t>
                          </a:r>
                          <a:endParaRPr lang="ko-KR" altLang="en-US" sz="1000" dirty="0"/>
                        </a:p>
                      </a:txBody>
                      <a:tcPr>
                        <a:solidFill>
                          <a:schemeClr val="accent6">
                            <a:lumMod val="20000"/>
                            <a:lumOff val="80000"/>
                          </a:schemeClr>
                        </a:solidFill>
                      </a:tcPr>
                    </a:tc>
                    <a:tc>
                      <a:txBody>
                        <a:bodyPr/>
                        <a:lstStyle/>
                        <a:p>
                          <a:pPr algn="ctr" latinLnBrk="1"/>
                          <a:endParaRPr lang="ko-KR" altLang="en-US" sz="1000" dirty="0"/>
                        </a:p>
                      </a:txBody>
                      <a:tcPr>
                        <a:solidFill>
                          <a:schemeClr val="accent6">
                            <a:lumMod val="20000"/>
                            <a:lumOff val="80000"/>
                          </a:schemeClr>
                        </a:solidFill>
                      </a:tcPr>
                    </a:tc>
                    <a:tc>
                      <a:txBody>
                        <a:bodyPr/>
                        <a:lstStyle/>
                        <a:p>
                          <a:pPr algn="ctr" latinLnBrk="1"/>
                          <a:endParaRPr lang="ko-KR" altLang="en-US" sz="1000" dirty="0"/>
                        </a:p>
                      </a:txBody>
                      <a:tcPr>
                        <a:solidFill>
                          <a:schemeClr val="accent6">
                            <a:lumMod val="20000"/>
                            <a:lumOff val="80000"/>
                          </a:schemeClr>
                        </a:solidFill>
                      </a:tcPr>
                    </a:tc>
                    <a:extLst>
                      <a:ext uri="{0D108BD9-81ED-4DB2-BD59-A6C34878D82A}">
                        <a16:rowId xmlns:a16="http://schemas.microsoft.com/office/drawing/2014/main" val="2113252513"/>
                      </a:ext>
                    </a:extLst>
                  </a:tr>
                </a:tbl>
              </a:graphicData>
            </a:graphic>
          </p:graphicFrame>
        </mc:Choice>
        <mc:Fallback xmlns="">
          <p:graphicFrame>
            <p:nvGraphicFramePr>
              <p:cNvPr id="20" name="표 19">
                <a:extLst>
                  <a:ext uri="{FF2B5EF4-FFF2-40B4-BE49-F238E27FC236}">
                    <a16:creationId xmlns:a16="http://schemas.microsoft.com/office/drawing/2014/main" id="{AF2AA0E7-A226-48AE-9598-B02989321562}"/>
                  </a:ext>
                </a:extLst>
              </p:cNvPr>
              <p:cNvGraphicFramePr>
                <a:graphicFrameLocks noGrp="1"/>
              </p:cNvGraphicFramePr>
              <p:nvPr>
                <p:extLst>
                  <p:ext uri="{D42A27DB-BD31-4B8C-83A1-F6EECF244321}">
                    <p14:modId xmlns:p14="http://schemas.microsoft.com/office/powerpoint/2010/main" val="1994090121"/>
                  </p:ext>
                </p:extLst>
              </p:nvPr>
            </p:nvGraphicFramePr>
            <p:xfrm>
              <a:off x="3747910" y="3081473"/>
              <a:ext cx="4938890" cy="1432560"/>
            </p:xfrm>
            <a:graphic>
              <a:graphicData uri="http://schemas.openxmlformats.org/drawingml/2006/table">
                <a:tbl>
                  <a:tblPr firstRow="1" bandRow="1">
                    <a:tableStyleId>{7DF18680-E054-41AD-8BC1-D1AEF772440D}</a:tableStyleId>
                  </a:tblPr>
                  <a:tblGrid>
                    <a:gridCol w="987778">
                      <a:extLst>
                        <a:ext uri="{9D8B030D-6E8A-4147-A177-3AD203B41FA5}">
                          <a16:colId xmlns:a16="http://schemas.microsoft.com/office/drawing/2014/main" val="3557173322"/>
                        </a:ext>
                      </a:extLst>
                    </a:gridCol>
                    <a:gridCol w="987778">
                      <a:extLst>
                        <a:ext uri="{9D8B030D-6E8A-4147-A177-3AD203B41FA5}">
                          <a16:colId xmlns:a16="http://schemas.microsoft.com/office/drawing/2014/main" val="4273110540"/>
                        </a:ext>
                      </a:extLst>
                    </a:gridCol>
                    <a:gridCol w="987778">
                      <a:extLst>
                        <a:ext uri="{9D8B030D-6E8A-4147-A177-3AD203B41FA5}">
                          <a16:colId xmlns:a16="http://schemas.microsoft.com/office/drawing/2014/main" val="3297022948"/>
                        </a:ext>
                      </a:extLst>
                    </a:gridCol>
                    <a:gridCol w="987778">
                      <a:extLst>
                        <a:ext uri="{9D8B030D-6E8A-4147-A177-3AD203B41FA5}">
                          <a16:colId xmlns:a16="http://schemas.microsoft.com/office/drawing/2014/main" val="1038623417"/>
                        </a:ext>
                      </a:extLst>
                    </a:gridCol>
                    <a:gridCol w="987778">
                      <a:extLst>
                        <a:ext uri="{9D8B030D-6E8A-4147-A177-3AD203B41FA5}">
                          <a16:colId xmlns:a16="http://schemas.microsoft.com/office/drawing/2014/main" val="156848529"/>
                        </a:ext>
                      </a:extLst>
                    </a:gridCol>
                  </a:tblGrid>
                  <a:tr h="396240">
                    <a:tc>
                      <a:txBody>
                        <a:bodyPr/>
                        <a:lstStyle/>
                        <a:p>
                          <a:pPr algn="ctr" latinLnBrk="1"/>
                          <a:r>
                            <a:rPr lang="ko-KR" altLang="en-US" sz="1000" dirty="0">
                              <a:solidFill>
                                <a:schemeClr val="tx1"/>
                              </a:solidFill>
                            </a:rPr>
                            <a:t>변동요인</a:t>
                          </a:r>
                        </a:p>
                      </a:txBody>
                      <a:tcPr>
                        <a:solidFill>
                          <a:schemeClr val="accent6">
                            <a:lumMod val="20000"/>
                            <a:lumOff val="80000"/>
                          </a:schemeClr>
                        </a:solidFill>
                      </a:tcPr>
                    </a:tc>
                    <a:tc>
                      <a:txBody>
                        <a:bodyPr/>
                        <a:lstStyle/>
                        <a:p>
                          <a:pPr algn="ctr" latinLnBrk="1"/>
                          <a:r>
                            <a:rPr lang="ko-KR" altLang="en-US" sz="1000" dirty="0" err="1">
                              <a:solidFill>
                                <a:schemeClr val="tx1"/>
                              </a:solidFill>
                            </a:rPr>
                            <a:t>제곱합</a:t>
                          </a:r>
                          <a:endParaRPr lang="en-US" altLang="ko-KR" sz="1000" dirty="0">
                            <a:solidFill>
                              <a:schemeClr val="tx1"/>
                            </a:solidFill>
                          </a:endParaRPr>
                        </a:p>
                        <a:p>
                          <a:pPr algn="ctr" latinLnBrk="1"/>
                          <a:r>
                            <a:rPr lang="en-US" altLang="ko-KR" sz="1000" dirty="0">
                              <a:solidFill>
                                <a:schemeClr val="tx1"/>
                              </a:solidFill>
                            </a:rPr>
                            <a:t>(SS)</a:t>
                          </a:r>
                          <a:endParaRPr lang="ko-KR" altLang="en-US" sz="1000" dirty="0">
                            <a:solidFill>
                              <a:schemeClr val="tx1"/>
                            </a:solidFill>
                          </a:endParaRPr>
                        </a:p>
                      </a:txBody>
                      <a:tcPr>
                        <a:solidFill>
                          <a:schemeClr val="accent6">
                            <a:lumMod val="20000"/>
                            <a:lumOff val="80000"/>
                          </a:schemeClr>
                        </a:solidFill>
                      </a:tcPr>
                    </a:tc>
                    <a:tc>
                      <a:txBody>
                        <a:bodyPr/>
                        <a:lstStyle/>
                        <a:p>
                          <a:pPr algn="ctr" latinLnBrk="1"/>
                          <a:r>
                            <a:rPr lang="ko-KR" altLang="en-US" sz="1000" dirty="0">
                              <a:solidFill>
                                <a:schemeClr val="tx1"/>
                              </a:solidFill>
                            </a:rPr>
                            <a:t>자유도</a:t>
                          </a:r>
                          <a:r>
                            <a:rPr lang="en-US" altLang="ko-KR" sz="1000" dirty="0">
                              <a:solidFill>
                                <a:schemeClr val="tx1"/>
                              </a:solidFill>
                            </a:rPr>
                            <a:t>(df)</a:t>
                          </a:r>
                          <a:endParaRPr lang="ko-KR" altLang="en-US" sz="1000" dirty="0">
                            <a:solidFill>
                              <a:schemeClr val="tx1"/>
                            </a:solidFill>
                          </a:endParaRPr>
                        </a:p>
                      </a:txBody>
                      <a:tcPr>
                        <a:solidFill>
                          <a:schemeClr val="accent6">
                            <a:lumMod val="20000"/>
                            <a:lumOff val="80000"/>
                          </a:schemeClr>
                        </a:solidFill>
                      </a:tcPr>
                    </a:tc>
                    <a:tc>
                      <a:txBody>
                        <a:bodyPr/>
                        <a:lstStyle/>
                        <a:p>
                          <a:pPr algn="ctr" latinLnBrk="1"/>
                          <a:r>
                            <a:rPr lang="ko-KR" altLang="en-US" sz="1000" dirty="0" err="1">
                              <a:solidFill>
                                <a:schemeClr val="tx1"/>
                              </a:solidFill>
                            </a:rPr>
                            <a:t>평균제곱합</a:t>
                          </a:r>
                          <a:r>
                            <a:rPr lang="en-US" altLang="ko-KR" sz="1000" dirty="0">
                              <a:solidFill>
                                <a:schemeClr val="tx1"/>
                              </a:solidFill>
                            </a:rPr>
                            <a:t>(MS)</a:t>
                          </a:r>
                          <a:endParaRPr lang="ko-KR" altLang="en-US" sz="1000" dirty="0">
                            <a:solidFill>
                              <a:schemeClr val="tx1"/>
                            </a:solidFill>
                          </a:endParaRPr>
                        </a:p>
                      </a:txBody>
                      <a:tcPr>
                        <a:solidFill>
                          <a:schemeClr val="accent6">
                            <a:lumMod val="20000"/>
                            <a:lumOff val="80000"/>
                          </a:schemeClr>
                        </a:solidFill>
                      </a:tcPr>
                    </a:tc>
                    <a:tc>
                      <a:txBody>
                        <a:bodyPr/>
                        <a:lstStyle/>
                        <a:p>
                          <a:pPr algn="ctr" latinLnBrk="1"/>
                          <a:r>
                            <a:rPr lang="en-US" altLang="ko-KR" sz="1000" dirty="0">
                              <a:solidFill>
                                <a:schemeClr val="tx1"/>
                              </a:solidFill>
                            </a:rPr>
                            <a:t>F-value</a:t>
                          </a:r>
                          <a:endParaRPr lang="ko-KR" altLang="en-US" sz="100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519918656"/>
                      </a:ext>
                    </a:extLst>
                  </a:tr>
                  <a:tr h="396240">
                    <a:tc>
                      <a:txBody>
                        <a:bodyPr/>
                        <a:lstStyle/>
                        <a:p>
                          <a:pPr algn="ctr" latinLnBrk="1"/>
                          <a:r>
                            <a:rPr lang="ko-KR" altLang="en-US" sz="1000" dirty="0"/>
                            <a:t>그룹간</a:t>
                          </a:r>
                          <a:r>
                            <a:rPr lang="en-US" altLang="ko-KR" sz="1000" dirty="0"/>
                            <a:t>(B.V)</a:t>
                          </a:r>
                          <a:endParaRPr lang="ko-KR" altLang="en-US" sz="1000" dirty="0"/>
                        </a:p>
                      </a:txBody>
                      <a:tcPr>
                        <a:solidFill>
                          <a:schemeClr val="accent6">
                            <a:lumMod val="20000"/>
                            <a:lumOff val="80000"/>
                          </a:schemeClr>
                        </a:solidFill>
                      </a:tcPr>
                    </a:tc>
                    <a:tc>
                      <a:txBody>
                        <a:bodyPr/>
                        <a:lstStyle/>
                        <a:p>
                          <a:pPr algn="ctr" latinLnBrk="1"/>
                          <a:r>
                            <a:rPr lang="en-US" altLang="ko-KR" sz="1000" dirty="0"/>
                            <a:t>11.4</a:t>
                          </a:r>
                          <a:endParaRPr lang="ko-KR" altLang="en-US" sz="1000" dirty="0"/>
                        </a:p>
                      </a:txBody>
                      <a:tcPr>
                        <a:solidFill>
                          <a:schemeClr val="accent6">
                            <a:lumMod val="20000"/>
                            <a:lumOff val="80000"/>
                          </a:schemeClr>
                        </a:solidFill>
                      </a:tcPr>
                    </a:tc>
                    <a:tc>
                      <a:txBody>
                        <a:bodyPr/>
                        <a:lstStyle/>
                        <a:p>
                          <a:endParaRPr lang="ko-KR"/>
                        </a:p>
                      </a:txBody>
                      <a:tcPr>
                        <a:blipFill>
                          <a:blip r:embed="rId5"/>
                          <a:stretch>
                            <a:fillRect l="-199387" t="-100000" r="-201840" b="-166667"/>
                          </a:stretch>
                        </a:blipFill>
                      </a:tcPr>
                    </a:tc>
                    <a:tc>
                      <a:txBody>
                        <a:bodyPr/>
                        <a:lstStyle/>
                        <a:p>
                          <a:pPr algn="ctr" latinLnBrk="1"/>
                          <a:r>
                            <a:rPr lang="en-US" altLang="ko-KR" sz="1000" dirty="0"/>
                            <a:t>5.7</a:t>
                          </a:r>
                          <a:endParaRPr lang="ko-KR" altLang="en-US" sz="1000" dirty="0"/>
                        </a:p>
                      </a:txBody>
                      <a:tcPr>
                        <a:solidFill>
                          <a:schemeClr val="accent6">
                            <a:lumMod val="20000"/>
                            <a:lumOff val="80000"/>
                          </a:schemeClr>
                        </a:solidFill>
                      </a:tcPr>
                    </a:tc>
                    <a:tc rowSpan="2">
                      <a:txBody>
                        <a:bodyPr/>
                        <a:lstStyle/>
                        <a:p>
                          <a:pPr algn="ctr" latinLnBrk="1"/>
                          <a:endParaRPr lang="en-US" altLang="ko-KR" sz="1000" dirty="0"/>
                        </a:p>
                        <a:p>
                          <a:pPr algn="ctr" latinLnBrk="1"/>
                          <a:r>
                            <a:rPr lang="en-US" altLang="ko-KR" sz="1000" dirty="0"/>
                            <a:t>7.671</a:t>
                          </a:r>
                        </a:p>
                      </a:txBody>
                      <a:tcPr>
                        <a:solidFill>
                          <a:schemeClr val="accent6">
                            <a:lumMod val="20000"/>
                            <a:lumOff val="80000"/>
                          </a:schemeClr>
                        </a:solidFill>
                      </a:tcPr>
                    </a:tc>
                    <a:extLst>
                      <a:ext uri="{0D108BD9-81ED-4DB2-BD59-A6C34878D82A}">
                        <a16:rowId xmlns:a16="http://schemas.microsoft.com/office/drawing/2014/main" val="219237715"/>
                      </a:ext>
                    </a:extLst>
                  </a:tr>
                  <a:tr h="396240">
                    <a:tc>
                      <a:txBody>
                        <a:bodyPr/>
                        <a:lstStyle/>
                        <a:p>
                          <a:pPr algn="ctr" latinLnBrk="1"/>
                          <a:r>
                            <a:rPr lang="ko-KR" altLang="en-US" sz="1000" dirty="0"/>
                            <a:t>그룹내</a:t>
                          </a:r>
                          <a:r>
                            <a:rPr lang="en-US" altLang="ko-KR" sz="1000" dirty="0"/>
                            <a:t>(W.V)</a:t>
                          </a:r>
                          <a:endParaRPr lang="ko-KR" altLang="en-US" sz="1000" dirty="0"/>
                        </a:p>
                      </a:txBody>
                      <a:tcPr>
                        <a:solidFill>
                          <a:schemeClr val="accent6">
                            <a:lumMod val="20000"/>
                            <a:lumOff val="80000"/>
                          </a:schemeClr>
                        </a:solidFill>
                      </a:tcPr>
                    </a:tc>
                    <a:tc>
                      <a:txBody>
                        <a:bodyPr/>
                        <a:lstStyle/>
                        <a:p>
                          <a:pPr algn="ctr" latinLnBrk="1"/>
                          <a:r>
                            <a:rPr lang="en-US" altLang="ko-KR" sz="1000" dirty="0"/>
                            <a:t>5</a:t>
                          </a:r>
                          <a:endParaRPr lang="ko-KR" altLang="en-US" sz="1000" dirty="0"/>
                        </a:p>
                      </a:txBody>
                      <a:tcPr>
                        <a:solidFill>
                          <a:schemeClr val="accent6">
                            <a:lumMod val="20000"/>
                            <a:lumOff val="80000"/>
                          </a:schemeClr>
                        </a:solidFill>
                      </a:tcPr>
                    </a:tc>
                    <a:tc>
                      <a:txBody>
                        <a:bodyPr/>
                        <a:lstStyle/>
                        <a:p>
                          <a:endParaRPr lang="ko-KR"/>
                        </a:p>
                      </a:txBody>
                      <a:tcPr>
                        <a:blipFill>
                          <a:blip r:embed="rId5"/>
                          <a:stretch>
                            <a:fillRect l="-199387" t="-203077" r="-201840" b="-69231"/>
                          </a:stretch>
                        </a:blipFill>
                      </a:tcPr>
                    </a:tc>
                    <a:tc>
                      <a:txBody>
                        <a:bodyPr/>
                        <a:lstStyle/>
                        <a:p>
                          <a:pPr algn="ctr" latinLnBrk="1"/>
                          <a:r>
                            <a:rPr lang="en-US" altLang="ko-KR" sz="1000" dirty="0"/>
                            <a:t>0.743</a:t>
                          </a:r>
                          <a:endParaRPr lang="ko-KR" altLang="en-US" sz="1000" dirty="0"/>
                        </a:p>
                      </a:txBody>
                      <a:tcPr>
                        <a:solidFill>
                          <a:schemeClr val="accent6">
                            <a:lumMod val="20000"/>
                            <a:lumOff val="80000"/>
                          </a:schemeClr>
                        </a:solidFill>
                      </a:tcPr>
                    </a:tc>
                    <a:tc vMerge="1">
                      <a:txBody>
                        <a:bodyPr/>
                        <a:lstStyle/>
                        <a:p>
                          <a:pPr algn="ctr" latinLnBrk="1"/>
                          <a:endParaRPr lang="ko-KR" altLang="en-US" sz="1000" dirty="0"/>
                        </a:p>
                      </a:txBody>
                      <a:tcPr>
                        <a:solidFill>
                          <a:schemeClr val="accent6">
                            <a:lumMod val="20000"/>
                            <a:lumOff val="80000"/>
                          </a:schemeClr>
                        </a:solidFill>
                      </a:tcPr>
                    </a:tc>
                    <a:extLst>
                      <a:ext uri="{0D108BD9-81ED-4DB2-BD59-A6C34878D82A}">
                        <a16:rowId xmlns:a16="http://schemas.microsoft.com/office/drawing/2014/main" val="2427611343"/>
                      </a:ext>
                    </a:extLst>
                  </a:tr>
                  <a:tr h="243840">
                    <a:tc>
                      <a:txBody>
                        <a:bodyPr/>
                        <a:lstStyle/>
                        <a:p>
                          <a:pPr algn="ctr" latinLnBrk="1"/>
                          <a:r>
                            <a:rPr lang="ko-KR" altLang="en-US" sz="1000" dirty="0"/>
                            <a:t>총합</a:t>
                          </a:r>
                        </a:p>
                      </a:txBody>
                      <a:tcPr>
                        <a:solidFill>
                          <a:schemeClr val="accent6">
                            <a:lumMod val="20000"/>
                            <a:lumOff val="80000"/>
                          </a:schemeClr>
                        </a:solidFill>
                      </a:tcPr>
                    </a:tc>
                    <a:tc>
                      <a:txBody>
                        <a:bodyPr/>
                        <a:lstStyle/>
                        <a:p>
                          <a:pPr algn="ctr" latinLnBrk="1"/>
                          <a:r>
                            <a:rPr lang="en-US" altLang="ko-KR" sz="1000" dirty="0"/>
                            <a:t>16.4</a:t>
                          </a:r>
                          <a:endParaRPr lang="ko-KR" altLang="en-US" sz="1000" dirty="0"/>
                        </a:p>
                      </a:txBody>
                      <a:tcPr>
                        <a:solidFill>
                          <a:schemeClr val="accent6">
                            <a:lumMod val="20000"/>
                            <a:lumOff val="80000"/>
                          </a:schemeClr>
                        </a:solidFill>
                      </a:tcPr>
                    </a:tc>
                    <a:tc>
                      <a:txBody>
                        <a:bodyPr/>
                        <a:lstStyle/>
                        <a:p>
                          <a:pPr algn="ctr" latinLnBrk="1"/>
                          <a:r>
                            <a:rPr lang="en-US" altLang="ko-KR" sz="1000" dirty="0"/>
                            <a:t>9 (n-1)</a:t>
                          </a:r>
                          <a:endParaRPr lang="ko-KR" altLang="en-US" sz="1000" dirty="0"/>
                        </a:p>
                      </a:txBody>
                      <a:tcPr>
                        <a:solidFill>
                          <a:schemeClr val="accent6">
                            <a:lumMod val="20000"/>
                            <a:lumOff val="80000"/>
                          </a:schemeClr>
                        </a:solidFill>
                      </a:tcPr>
                    </a:tc>
                    <a:tc>
                      <a:txBody>
                        <a:bodyPr/>
                        <a:lstStyle/>
                        <a:p>
                          <a:pPr algn="ctr" latinLnBrk="1"/>
                          <a:endParaRPr lang="ko-KR" altLang="en-US" sz="1000" dirty="0"/>
                        </a:p>
                      </a:txBody>
                      <a:tcPr>
                        <a:solidFill>
                          <a:schemeClr val="accent6">
                            <a:lumMod val="20000"/>
                            <a:lumOff val="80000"/>
                          </a:schemeClr>
                        </a:solidFill>
                      </a:tcPr>
                    </a:tc>
                    <a:tc>
                      <a:txBody>
                        <a:bodyPr/>
                        <a:lstStyle/>
                        <a:p>
                          <a:pPr algn="ctr" latinLnBrk="1"/>
                          <a:endParaRPr lang="ko-KR" altLang="en-US" sz="1000" dirty="0"/>
                        </a:p>
                      </a:txBody>
                      <a:tcPr>
                        <a:solidFill>
                          <a:schemeClr val="accent6">
                            <a:lumMod val="20000"/>
                            <a:lumOff val="80000"/>
                          </a:schemeClr>
                        </a:solidFill>
                      </a:tcPr>
                    </a:tc>
                    <a:extLst>
                      <a:ext uri="{0D108BD9-81ED-4DB2-BD59-A6C34878D82A}">
                        <a16:rowId xmlns:a16="http://schemas.microsoft.com/office/drawing/2014/main" val="2113252513"/>
                      </a:ext>
                    </a:extLst>
                  </a:tr>
                </a:tbl>
              </a:graphicData>
            </a:graphic>
          </p:graphicFrame>
        </mc:Fallback>
      </mc:AlternateContent>
      <p:sp>
        <p:nvSpPr>
          <p:cNvPr id="21" name="TextBox 20">
            <a:extLst>
              <a:ext uri="{FF2B5EF4-FFF2-40B4-BE49-F238E27FC236}">
                <a16:creationId xmlns:a16="http://schemas.microsoft.com/office/drawing/2014/main" id="{B32CEFA6-5ECD-409C-A1A4-974AB648F2AA}"/>
              </a:ext>
            </a:extLst>
          </p:cNvPr>
          <p:cNvSpPr txBox="1"/>
          <p:nvPr/>
        </p:nvSpPr>
        <p:spPr>
          <a:xfrm>
            <a:off x="2787609" y="6490856"/>
            <a:ext cx="752106" cy="276999"/>
          </a:xfrm>
          <a:prstGeom prst="rect">
            <a:avLst/>
          </a:prstGeom>
          <a:noFill/>
        </p:spPr>
        <p:txBody>
          <a:bodyPr wrap="square" rtlCol="0">
            <a:spAutoFit/>
          </a:bodyPr>
          <a:lstStyle/>
          <a:p>
            <a:r>
              <a:rPr lang="ko-KR" altLang="en-US" sz="1200" dirty="0"/>
              <a:t>∑ </a:t>
            </a:r>
            <a:r>
              <a:rPr lang="en-US" altLang="ko-KR" sz="1200" dirty="0"/>
              <a:t>= 5</a:t>
            </a:r>
            <a:endParaRPr lang="ko-KR" altLang="en-US" sz="1200" dirty="0"/>
          </a:p>
        </p:txBody>
      </p:sp>
      <p:sp>
        <p:nvSpPr>
          <p:cNvPr id="22" name="TextBox 21">
            <a:extLst>
              <a:ext uri="{FF2B5EF4-FFF2-40B4-BE49-F238E27FC236}">
                <a16:creationId xmlns:a16="http://schemas.microsoft.com/office/drawing/2014/main" id="{196C65EC-0879-4F5F-96A2-2127F67E702B}"/>
              </a:ext>
            </a:extLst>
          </p:cNvPr>
          <p:cNvSpPr txBox="1"/>
          <p:nvPr/>
        </p:nvSpPr>
        <p:spPr>
          <a:xfrm>
            <a:off x="5148064" y="4570465"/>
            <a:ext cx="3888432" cy="246221"/>
          </a:xfrm>
          <a:prstGeom prst="rect">
            <a:avLst/>
          </a:prstGeom>
          <a:noFill/>
        </p:spPr>
        <p:txBody>
          <a:bodyPr wrap="square" rtlCol="0">
            <a:spAutoFit/>
          </a:bodyPr>
          <a:lstStyle/>
          <a:p>
            <a:r>
              <a:rPr lang="ko-KR" altLang="en-US" sz="1000" b="1" i="1" dirty="0"/>
              <a:t>자유도 합</a:t>
            </a:r>
            <a:r>
              <a:rPr lang="en-US" altLang="ko-KR" sz="1000" b="1" i="1" dirty="0"/>
              <a:t>(9) </a:t>
            </a:r>
            <a:r>
              <a:rPr lang="ko-KR" altLang="en-US" sz="1000" b="1" i="1" dirty="0"/>
              <a:t>은 </a:t>
            </a:r>
            <a:r>
              <a:rPr lang="en-US" altLang="ko-KR" sz="1000" b="1" i="1" dirty="0"/>
              <a:t>t-test </a:t>
            </a:r>
            <a:r>
              <a:rPr lang="ko-KR" altLang="en-US" sz="1000" b="1" i="1" dirty="0"/>
              <a:t>자유도</a:t>
            </a:r>
            <a:r>
              <a:rPr lang="en-US" altLang="ko-KR" sz="1000" b="1" i="1" dirty="0"/>
              <a:t>(n-1)</a:t>
            </a:r>
            <a:r>
              <a:rPr lang="ko-KR" altLang="en-US" sz="1000" b="1" i="1" dirty="0"/>
              <a:t> 과 일치</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0093E1-E39A-4A0E-A224-52ECA284296C}"/>
                  </a:ext>
                </a:extLst>
              </p:cNvPr>
              <p:cNvSpPr txBox="1"/>
              <p:nvPr/>
            </p:nvSpPr>
            <p:spPr>
              <a:xfrm>
                <a:off x="3798117" y="1928875"/>
                <a:ext cx="3945217" cy="928652"/>
              </a:xfrm>
              <a:prstGeom prst="rect">
                <a:avLst/>
              </a:prstGeom>
              <a:noFill/>
              <a:ln>
                <a:solidFill>
                  <a:schemeClr val="accent1"/>
                </a:solidFill>
              </a:ln>
            </p:spPr>
            <p:txBody>
              <a:bodyPr wrap="square" rtlCol="0">
                <a:spAutoFit/>
              </a:bodyPr>
              <a:lstStyle/>
              <a:p>
                <a:pPr marL="171450" indent="-171450">
                  <a:buFont typeface="Arial" panose="020B0604020202020204" pitchFamily="34" charset="0"/>
                  <a:buChar char="•"/>
                </a:pPr>
                <a:r>
                  <a:rPr lang="ko-KR" altLang="en-US" sz="1000" dirty="0"/>
                  <a:t>전체 평균 </a:t>
                </a:r>
                <a:r>
                  <a:rPr lang="en-US" altLang="ko-KR" sz="1000" dirty="0"/>
                  <a:t>= </a:t>
                </a:r>
                <a14:m>
                  <m:oMath xmlns:m="http://schemas.openxmlformats.org/officeDocument/2006/math">
                    <m:f>
                      <m:fPr>
                        <m:ctrlPr>
                          <a:rPr lang="en-US" altLang="ko-KR" sz="1000" i="1" smtClean="0">
                            <a:latin typeface="Cambria Math" panose="02040503050406030204" pitchFamily="18" charset="0"/>
                          </a:rPr>
                        </m:ctrlPr>
                      </m:fPr>
                      <m:num>
                        <m:r>
                          <a:rPr lang="en-US" altLang="ko-KR" sz="1000" b="0" i="1" smtClean="0">
                            <a:latin typeface="Cambria Math" panose="02040503050406030204" pitchFamily="18" charset="0"/>
                          </a:rPr>
                          <m:t>5+6+…..+9</m:t>
                        </m:r>
                      </m:num>
                      <m:den>
                        <m:r>
                          <a:rPr lang="en-US" altLang="ko-KR" sz="1000" b="0" i="1" smtClean="0">
                            <a:latin typeface="Cambria Math" panose="02040503050406030204" pitchFamily="18" charset="0"/>
                          </a:rPr>
                          <m:t>10</m:t>
                        </m:r>
                      </m:den>
                    </m:f>
                  </m:oMath>
                </a14:m>
                <a:r>
                  <a:rPr lang="ko-KR" altLang="en-US" sz="1000" dirty="0"/>
                  <a:t>  </a:t>
                </a:r>
                <a:r>
                  <a:rPr lang="en-US" altLang="ko-KR" sz="1000" dirty="0"/>
                  <a:t>= 6.4</a:t>
                </a:r>
                <a:r>
                  <a:rPr lang="ko-KR" altLang="en-US" sz="1000" dirty="0"/>
                  <a:t>일</a:t>
                </a:r>
                <a:endParaRPr lang="en-US" altLang="ko-KR" sz="1000" dirty="0"/>
              </a:p>
              <a:p>
                <a:pPr marL="171450" indent="-171450">
                  <a:buFont typeface="Arial" panose="020B0604020202020204" pitchFamily="34" charset="0"/>
                  <a:buChar char="•"/>
                </a:pPr>
                <a:r>
                  <a:rPr lang="en-US" altLang="ko-KR" sz="1000" dirty="0"/>
                  <a:t>A</a:t>
                </a:r>
                <a:r>
                  <a:rPr lang="ko-KR" altLang="en-US" sz="1000" dirty="0"/>
                  <a:t>그룹간 </a:t>
                </a:r>
                <a:r>
                  <a:rPr lang="ko-KR" altLang="en-US" sz="1000" dirty="0" err="1"/>
                  <a:t>편차제곱합</a:t>
                </a:r>
                <a:r>
                  <a:rPr lang="en-US" altLang="ko-KR" sz="1000" dirty="0"/>
                  <a:t>(SS)</a:t>
                </a:r>
                <a:r>
                  <a:rPr lang="ko-KR" altLang="en-US" sz="1000" dirty="0"/>
                  <a:t> </a:t>
                </a:r>
                <a:r>
                  <a:rPr lang="en-US" altLang="ko-KR" sz="1000" dirty="0"/>
                  <a:t>= </a:t>
                </a:r>
                <a14:m>
                  <m:oMath xmlns:m="http://schemas.openxmlformats.org/officeDocument/2006/math">
                    <m:sSup>
                      <m:sSupPr>
                        <m:ctrlPr>
                          <a:rPr lang="en-US" altLang="ko-KR" sz="1000" i="1" smtClean="0">
                            <a:latin typeface="Cambria Math" panose="02040503050406030204" pitchFamily="18" charset="0"/>
                          </a:rPr>
                        </m:ctrlPr>
                      </m:sSupPr>
                      <m:e>
                        <m:r>
                          <a:rPr lang="en-US" altLang="ko-KR" sz="1000" b="0" i="1" smtClean="0">
                            <a:latin typeface="Cambria Math" panose="02040503050406030204" pitchFamily="18" charset="0"/>
                          </a:rPr>
                          <m:t>(6 </m:t>
                        </m:r>
                        <m:r>
                          <a:rPr lang="en-US" altLang="ko-KR" sz="1000" b="0" i="1" smtClean="0">
                            <a:latin typeface="Cambria Math" panose="02040503050406030204" pitchFamily="18" charset="0"/>
                            <a:ea typeface="Cambria Math" panose="02040503050406030204" pitchFamily="18" charset="0"/>
                          </a:rPr>
                          <m:t>−6.4)</m:t>
                        </m:r>
                      </m:e>
                      <m:sup>
                        <m:r>
                          <a:rPr lang="en-US" altLang="ko-KR" sz="1000" b="0" i="1" smtClean="0">
                            <a:latin typeface="Cambria Math" panose="02040503050406030204" pitchFamily="18" charset="0"/>
                          </a:rPr>
                          <m:t>2</m:t>
                        </m:r>
                      </m:sup>
                    </m:sSup>
                  </m:oMath>
                </a14:m>
                <a:r>
                  <a:rPr lang="ko-KR" altLang="en-US" sz="1000" dirty="0"/>
                  <a:t> </a:t>
                </a:r>
                <a14:m>
                  <m:oMath xmlns:m="http://schemas.openxmlformats.org/officeDocument/2006/math">
                    <m:r>
                      <a:rPr lang="en-US" altLang="ko-KR" sz="1000" i="1" dirty="0" smtClean="0">
                        <a:latin typeface="Cambria Math" panose="02040503050406030204" pitchFamily="18" charset="0"/>
                        <a:ea typeface="Cambria Math" panose="02040503050406030204" pitchFamily="18" charset="0"/>
                      </a:rPr>
                      <m:t>×</m:t>
                    </m:r>
                    <m:r>
                      <a:rPr lang="en-US" altLang="ko-KR" sz="1000" b="0" i="1" dirty="0" smtClean="0">
                        <a:latin typeface="Cambria Math" panose="02040503050406030204" pitchFamily="18" charset="0"/>
                        <a:ea typeface="Cambria Math" panose="02040503050406030204" pitchFamily="18" charset="0"/>
                      </a:rPr>
                      <m:t>3=0.48</m:t>
                    </m:r>
                  </m:oMath>
                </a14:m>
                <a:endParaRPr lang="en-US" altLang="ko-KR" sz="1000" b="0" dirty="0">
                  <a:ea typeface="Cambria Math" panose="02040503050406030204" pitchFamily="18" charset="0"/>
                </a:endParaRPr>
              </a:p>
              <a:p>
                <a:pPr marL="171450" indent="-171450">
                  <a:buFont typeface="Arial" panose="020B0604020202020204" pitchFamily="34" charset="0"/>
                  <a:buChar char="•"/>
                </a:pPr>
                <a:r>
                  <a:rPr lang="en-US" altLang="ko-KR" sz="1000" dirty="0"/>
                  <a:t>B</a:t>
                </a:r>
                <a:r>
                  <a:rPr lang="ko-KR" altLang="en-US" sz="1000" dirty="0"/>
                  <a:t>그룹간 </a:t>
                </a:r>
                <a:r>
                  <a:rPr lang="ko-KR" altLang="en-US" sz="1000" dirty="0" err="1"/>
                  <a:t>편차제곱합</a:t>
                </a:r>
                <a:r>
                  <a:rPr lang="en-US" altLang="ko-KR" sz="1000" dirty="0"/>
                  <a:t>(SS)</a:t>
                </a:r>
                <a:r>
                  <a:rPr lang="ko-KR" altLang="en-US" sz="1000" dirty="0"/>
                  <a:t> </a:t>
                </a:r>
                <a:r>
                  <a:rPr lang="en-US" altLang="ko-KR" sz="1000" dirty="0"/>
                  <a:t>= </a:t>
                </a:r>
                <a14:m>
                  <m:oMath xmlns:m="http://schemas.openxmlformats.org/officeDocument/2006/math">
                    <m:sSup>
                      <m:sSupPr>
                        <m:ctrlPr>
                          <a:rPr lang="en-US" altLang="ko-KR" sz="1000" i="1">
                            <a:latin typeface="Cambria Math" panose="02040503050406030204" pitchFamily="18" charset="0"/>
                          </a:rPr>
                        </m:ctrlPr>
                      </m:sSupPr>
                      <m:e>
                        <m:r>
                          <a:rPr lang="en-US" altLang="ko-KR" sz="1000" i="1">
                            <a:latin typeface="Cambria Math" panose="02040503050406030204" pitchFamily="18" charset="0"/>
                          </a:rPr>
                          <m:t>(</m:t>
                        </m:r>
                        <m:r>
                          <a:rPr lang="en-US" altLang="ko-KR" sz="1000" b="0" i="1" smtClean="0">
                            <a:latin typeface="Cambria Math" panose="02040503050406030204" pitchFamily="18" charset="0"/>
                          </a:rPr>
                          <m:t>5.5</m:t>
                        </m:r>
                        <m:r>
                          <a:rPr lang="en-US" altLang="ko-KR" sz="1000" i="1">
                            <a:latin typeface="Cambria Math" panose="02040503050406030204" pitchFamily="18" charset="0"/>
                          </a:rPr>
                          <m:t> </m:t>
                        </m:r>
                        <m:r>
                          <a:rPr lang="en-US" altLang="ko-KR" sz="1000" i="1">
                            <a:latin typeface="Cambria Math" panose="02040503050406030204" pitchFamily="18" charset="0"/>
                            <a:ea typeface="Cambria Math" panose="02040503050406030204" pitchFamily="18" charset="0"/>
                          </a:rPr>
                          <m:t>−6.4)</m:t>
                        </m:r>
                      </m:e>
                      <m:sup>
                        <m:r>
                          <a:rPr lang="en-US" altLang="ko-KR" sz="1000" i="1">
                            <a:latin typeface="Cambria Math" panose="02040503050406030204" pitchFamily="18" charset="0"/>
                          </a:rPr>
                          <m:t>2</m:t>
                        </m:r>
                      </m:sup>
                    </m:sSup>
                  </m:oMath>
                </a14:m>
                <a:r>
                  <a:rPr lang="ko-KR" altLang="en-US" sz="1000" dirty="0"/>
                  <a:t> </a:t>
                </a:r>
                <a14:m>
                  <m:oMath xmlns:m="http://schemas.openxmlformats.org/officeDocument/2006/math">
                    <m:r>
                      <a:rPr lang="en-US" altLang="ko-KR" sz="1000" i="1" dirty="0">
                        <a:latin typeface="Cambria Math" panose="02040503050406030204" pitchFamily="18" charset="0"/>
                        <a:ea typeface="Cambria Math" panose="02040503050406030204" pitchFamily="18" charset="0"/>
                      </a:rPr>
                      <m:t>×</m:t>
                    </m:r>
                    <m:r>
                      <a:rPr lang="en-US" altLang="ko-KR" sz="1000" b="0" i="1" dirty="0" smtClean="0">
                        <a:latin typeface="Cambria Math" panose="02040503050406030204" pitchFamily="18" charset="0"/>
                        <a:ea typeface="Cambria Math" panose="02040503050406030204" pitchFamily="18" charset="0"/>
                      </a:rPr>
                      <m:t>4</m:t>
                    </m:r>
                    <m:r>
                      <a:rPr lang="en-US" altLang="ko-KR" sz="1000" i="1" dirty="0">
                        <a:latin typeface="Cambria Math" panose="02040503050406030204" pitchFamily="18" charset="0"/>
                        <a:ea typeface="Cambria Math" panose="02040503050406030204" pitchFamily="18" charset="0"/>
                      </a:rPr>
                      <m:t>=</m:t>
                    </m:r>
                    <m:r>
                      <a:rPr lang="en-US" altLang="ko-KR" sz="1000" b="0" i="1" dirty="0" smtClean="0">
                        <a:latin typeface="Cambria Math" panose="02040503050406030204" pitchFamily="18" charset="0"/>
                        <a:ea typeface="Cambria Math" panose="02040503050406030204" pitchFamily="18" charset="0"/>
                      </a:rPr>
                      <m:t>3.24</m:t>
                    </m:r>
                  </m:oMath>
                </a14:m>
                <a:endParaRPr lang="en-US" altLang="ko-KR" sz="1000" dirty="0">
                  <a:ea typeface="Cambria Math" panose="02040503050406030204" pitchFamily="18" charset="0"/>
                </a:endParaRPr>
              </a:p>
              <a:p>
                <a:pPr marL="171450" indent="-171450">
                  <a:buFont typeface="Arial" panose="020B0604020202020204" pitchFamily="34" charset="0"/>
                  <a:buChar char="•"/>
                </a:pPr>
                <a:r>
                  <a:rPr lang="en-US" altLang="ko-KR" sz="1000" dirty="0"/>
                  <a:t>C</a:t>
                </a:r>
                <a:r>
                  <a:rPr lang="ko-KR" altLang="en-US" sz="1000" dirty="0"/>
                  <a:t>그룹간 </a:t>
                </a:r>
                <a:r>
                  <a:rPr lang="ko-KR" altLang="en-US" sz="1000" dirty="0" err="1"/>
                  <a:t>편차제곱합</a:t>
                </a:r>
                <a:r>
                  <a:rPr lang="en-US" altLang="ko-KR" sz="1000" dirty="0"/>
                  <a:t>(SS)</a:t>
                </a:r>
                <a:r>
                  <a:rPr lang="ko-KR" altLang="en-US" sz="1000" dirty="0"/>
                  <a:t> </a:t>
                </a:r>
                <a:r>
                  <a:rPr lang="en-US" altLang="ko-KR" sz="1000" dirty="0"/>
                  <a:t>= </a:t>
                </a:r>
                <a14:m>
                  <m:oMath xmlns:m="http://schemas.openxmlformats.org/officeDocument/2006/math">
                    <m:sSup>
                      <m:sSupPr>
                        <m:ctrlPr>
                          <a:rPr lang="en-US" altLang="ko-KR" sz="1000" i="1">
                            <a:latin typeface="Cambria Math" panose="02040503050406030204" pitchFamily="18" charset="0"/>
                          </a:rPr>
                        </m:ctrlPr>
                      </m:sSupPr>
                      <m:e>
                        <m:r>
                          <a:rPr lang="en-US" altLang="ko-KR" sz="1000" i="1">
                            <a:latin typeface="Cambria Math" panose="02040503050406030204" pitchFamily="18" charset="0"/>
                          </a:rPr>
                          <m:t>(</m:t>
                        </m:r>
                        <m:r>
                          <a:rPr lang="en-US" altLang="ko-KR" sz="1000" b="0" i="1" smtClean="0">
                            <a:latin typeface="Cambria Math" panose="02040503050406030204" pitchFamily="18" charset="0"/>
                          </a:rPr>
                          <m:t>8</m:t>
                        </m:r>
                        <m:r>
                          <a:rPr lang="en-US" altLang="ko-KR" sz="1000" i="1">
                            <a:latin typeface="Cambria Math" panose="02040503050406030204" pitchFamily="18" charset="0"/>
                          </a:rPr>
                          <m:t> </m:t>
                        </m:r>
                        <m:r>
                          <a:rPr lang="en-US" altLang="ko-KR" sz="1000" i="1">
                            <a:latin typeface="Cambria Math" panose="02040503050406030204" pitchFamily="18" charset="0"/>
                            <a:ea typeface="Cambria Math" panose="02040503050406030204" pitchFamily="18" charset="0"/>
                          </a:rPr>
                          <m:t>−6.4)</m:t>
                        </m:r>
                      </m:e>
                      <m:sup>
                        <m:r>
                          <a:rPr lang="en-US" altLang="ko-KR" sz="1000" i="1">
                            <a:latin typeface="Cambria Math" panose="02040503050406030204" pitchFamily="18" charset="0"/>
                          </a:rPr>
                          <m:t>2</m:t>
                        </m:r>
                      </m:sup>
                    </m:sSup>
                  </m:oMath>
                </a14:m>
                <a:r>
                  <a:rPr lang="ko-KR" altLang="en-US" sz="1000" dirty="0"/>
                  <a:t> </a:t>
                </a:r>
                <a14:m>
                  <m:oMath xmlns:m="http://schemas.openxmlformats.org/officeDocument/2006/math">
                    <m:r>
                      <a:rPr lang="en-US" altLang="ko-KR" sz="1000" i="1" dirty="0">
                        <a:latin typeface="Cambria Math" panose="02040503050406030204" pitchFamily="18" charset="0"/>
                        <a:ea typeface="Cambria Math" panose="02040503050406030204" pitchFamily="18" charset="0"/>
                      </a:rPr>
                      <m:t>×3=</m:t>
                    </m:r>
                    <m:r>
                      <a:rPr lang="en-US" altLang="ko-KR" sz="1000" b="0" i="1" dirty="0" smtClean="0">
                        <a:latin typeface="Cambria Math" panose="02040503050406030204" pitchFamily="18" charset="0"/>
                        <a:ea typeface="Cambria Math" panose="02040503050406030204" pitchFamily="18" charset="0"/>
                      </a:rPr>
                      <m:t>7.68</m:t>
                    </m:r>
                  </m:oMath>
                </a14:m>
                <a:endParaRPr lang="en-US" altLang="ko-KR" sz="1000" dirty="0"/>
              </a:p>
              <a:p>
                <a:pPr marL="171450" indent="-171450">
                  <a:buFont typeface="Arial" panose="020B0604020202020204" pitchFamily="34" charset="0"/>
                  <a:buChar char="•"/>
                </a:pPr>
                <a:r>
                  <a:rPr lang="ko-KR" altLang="en-US" sz="1000" dirty="0"/>
                  <a:t>그룹 변동 총합 </a:t>
                </a:r>
                <a:r>
                  <a:rPr lang="en-US" altLang="ko-KR" sz="1000" dirty="0"/>
                  <a:t>= 0.48 + 3.24 + 7.68 = 11.4</a:t>
                </a:r>
                <a:endParaRPr lang="ko-KR" altLang="en-US" sz="1000" dirty="0"/>
              </a:p>
            </p:txBody>
          </p:sp>
        </mc:Choice>
        <mc:Fallback xmlns="">
          <p:sp>
            <p:nvSpPr>
              <p:cNvPr id="23" name="TextBox 22">
                <a:extLst>
                  <a:ext uri="{FF2B5EF4-FFF2-40B4-BE49-F238E27FC236}">
                    <a16:creationId xmlns:a16="http://schemas.microsoft.com/office/drawing/2014/main" id="{980093E1-E39A-4A0E-A224-52ECA284296C}"/>
                  </a:ext>
                </a:extLst>
              </p:cNvPr>
              <p:cNvSpPr txBox="1">
                <a:spLocks noRot="1" noChangeAspect="1" noMove="1" noResize="1" noEditPoints="1" noAdjustHandles="1" noChangeArrowheads="1" noChangeShapeType="1" noTextEdit="1"/>
              </p:cNvSpPr>
              <p:nvPr/>
            </p:nvSpPr>
            <p:spPr>
              <a:xfrm>
                <a:off x="3798117" y="1928875"/>
                <a:ext cx="3945217" cy="928652"/>
              </a:xfrm>
              <a:prstGeom prst="rect">
                <a:avLst/>
              </a:prstGeom>
              <a:blipFill>
                <a:blip r:embed="rId6"/>
                <a:stretch>
                  <a:fillRect b="-1935"/>
                </a:stretch>
              </a:blipFill>
              <a:ln>
                <a:solidFill>
                  <a:schemeClr val="accent1"/>
                </a:solidFill>
              </a:ln>
            </p:spPr>
            <p:txBody>
              <a:bodyPr/>
              <a:lstStyle/>
              <a:p>
                <a:r>
                  <a:rPr lang="ko-KR" altLang="en-US">
                    <a:noFill/>
                  </a:rPr>
                  <a:t> </a:t>
                </a:r>
              </a:p>
            </p:txBody>
          </p:sp>
        </mc:Fallback>
      </mc:AlternateContent>
      <p:sp>
        <p:nvSpPr>
          <p:cNvPr id="25" name="직사각형 24">
            <a:extLst>
              <a:ext uri="{FF2B5EF4-FFF2-40B4-BE49-F238E27FC236}">
                <a16:creationId xmlns:a16="http://schemas.microsoft.com/office/drawing/2014/main" id="{04D20CBF-CE2A-49AE-88F7-281EBB2E3EE7}"/>
              </a:ext>
            </a:extLst>
          </p:cNvPr>
          <p:cNvSpPr/>
          <p:nvPr/>
        </p:nvSpPr>
        <p:spPr>
          <a:xfrm>
            <a:off x="3742957" y="5633855"/>
            <a:ext cx="4323620" cy="757195"/>
          </a:xfrm>
          <a:prstGeom prst="rect">
            <a:avLst/>
          </a:prstGeom>
        </p:spPr>
        <p:txBody>
          <a:bodyPr wrap="none">
            <a:spAutoFit/>
          </a:bodyPr>
          <a:lstStyle/>
          <a:p>
            <a:pPr marL="171450" indent="-171450">
              <a:lnSpc>
                <a:spcPct val="150000"/>
              </a:lnSpc>
              <a:buFont typeface="Arial" panose="020B0604020202020204" pitchFamily="34" charset="0"/>
              <a:buChar char="•"/>
            </a:pPr>
            <a:r>
              <a:rPr lang="en-US" altLang="ko-KR" sz="1000" b="1" i="1" dirty="0">
                <a:solidFill>
                  <a:srgbClr val="202122"/>
                </a:solidFill>
                <a:latin typeface="Arial" panose="020B0604020202020204" pitchFamily="34" charset="0"/>
              </a:rPr>
              <a:t>F-value= 7.671 &gt; </a:t>
            </a:r>
            <a:r>
              <a:rPr lang="ko-KR" altLang="en-US" sz="1000" b="1" i="1" dirty="0">
                <a:solidFill>
                  <a:srgbClr val="202122"/>
                </a:solidFill>
                <a:latin typeface="Arial" panose="020B0604020202020204" pitchFamily="34" charset="0"/>
              </a:rPr>
              <a:t>임계치</a:t>
            </a:r>
            <a:r>
              <a:rPr lang="en-US" altLang="ko-KR" sz="1000" b="1" i="1" dirty="0">
                <a:solidFill>
                  <a:srgbClr val="202122"/>
                </a:solidFill>
                <a:latin typeface="Arial" panose="020B0604020202020204" pitchFamily="34" charset="0"/>
              </a:rPr>
              <a:t>(</a:t>
            </a:r>
            <a:r>
              <a:rPr lang="en-US" altLang="ko-KR" sz="1000" b="1" i="1" dirty="0" err="1">
                <a:solidFill>
                  <a:srgbClr val="202122"/>
                </a:solidFill>
                <a:latin typeface="Arial" panose="020B0604020202020204" pitchFamily="34" charset="0"/>
              </a:rPr>
              <a:t>c.v</a:t>
            </a:r>
            <a:r>
              <a:rPr lang="en-US" altLang="ko-KR" sz="1000" b="1" i="1" dirty="0">
                <a:solidFill>
                  <a:srgbClr val="202122"/>
                </a:solidFill>
                <a:latin typeface="Arial" panose="020B0604020202020204" pitchFamily="34" charset="0"/>
              </a:rPr>
              <a:t>) 4.74 : </a:t>
            </a:r>
            <a:r>
              <a:rPr lang="ko-KR" altLang="en-US" sz="1000" b="1" i="1" dirty="0" err="1">
                <a:solidFill>
                  <a:srgbClr val="202122"/>
                </a:solidFill>
                <a:latin typeface="Arial" panose="020B0604020202020204" pitchFamily="34" charset="0"/>
              </a:rPr>
              <a:t>귀무가설</a:t>
            </a:r>
            <a:r>
              <a:rPr lang="en-US" altLang="ko-KR" sz="1000" b="1" i="1" dirty="0">
                <a:solidFill>
                  <a:srgbClr val="202122"/>
                </a:solidFill>
                <a:latin typeface="Arial" panose="020B0604020202020204" pitchFamily="34" charset="0"/>
              </a:rPr>
              <a:t> </a:t>
            </a:r>
            <a:r>
              <a:rPr lang="ko-KR" altLang="en-US" sz="1000" b="1" i="1" dirty="0">
                <a:solidFill>
                  <a:srgbClr val="202122"/>
                </a:solidFill>
                <a:latin typeface="Arial" panose="020B0604020202020204" pitchFamily="34" charset="0"/>
              </a:rPr>
              <a:t>기각하고 대립가설 채택</a:t>
            </a:r>
            <a:endParaRPr lang="en-US" altLang="ko-KR" sz="1000" b="1" i="1" dirty="0">
              <a:solidFill>
                <a:srgbClr val="202122"/>
              </a:solidFill>
              <a:latin typeface="Arial" panose="020B0604020202020204" pitchFamily="34" charset="0"/>
            </a:endParaRPr>
          </a:p>
          <a:p>
            <a:pPr marL="171450" indent="-171450">
              <a:lnSpc>
                <a:spcPct val="150000"/>
              </a:lnSpc>
              <a:buFont typeface="Arial" panose="020B0604020202020204" pitchFamily="34" charset="0"/>
              <a:buChar char="•"/>
            </a:pPr>
            <a:r>
              <a:rPr lang="en-US" altLang="ko-KR" sz="1000" b="1" i="1" dirty="0">
                <a:sym typeface="Wingdings" panose="05000000000000000000" pitchFamily="2" charset="2"/>
              </a:rPr>
              <a:t> </a:t>
            </a:r>
            <a:r>
              <a:rPr lang="ko-KR" altLang="en-US" sz="1000" b="1" i="1" dirty="0">
                <a:sym typeface="Wingdings" panose="05000000000000000000" pitchFamily="2" charset="2"/>
              </a:rPr>
              <a:t>투약 간에서는 적어도 하나 이상 차이가 있다</a:t>
            </a:r>
            <a:r>
              <a:rPr lang="en-US" altLang="ko-KR" sz="1000" b="1" i="1" dirty="0">
                <a:sym typeface="Wingdings" panose="05000000000000000000" pitchFamily="2" charset="2"/>
              </a:rPr>
              <a:t>.</a:t>
            </a:r>
          </a:p>
          <a:p>
            <a:pPr marL="171450" indent="-171450">
              <a:lnSpc>
                <a:spcPct val="150000"/>
              </a:lnSpc>
              <a:buFont typeface="Arial" panose="020B0604020202020204" pitchFamily="34" charset="0"/>
              <a:buChar char="•"/>
            </a:pPr>
            <a:r>
              <a:rPr lang="en-US" altLang="ko-KR" sz="1000" b="1" i="1" dirty="0">
                <a:sym typeface="Wingdings" panose="05000000000000000000" pitchFamily="2" charset="2"/>
              </a:rPr>
              <a:t>P-value &lt; 0.05 </a:t>
            </a:r>
            <a:r>
              <a:rPr lang="ko-KR" altLang="en-US" sz="1000" b="1" i="1" dirty="0">
                <a:sym typeface="Wingdings" panose="05000000000000000000" pitchFamily="2" charset="2"/>
              </a:rPr>
              <a:t>가</a:t>
            </a:r>
            <a:r>
              <a:rPr lang="en-US" altLang="ko-KR" sz="1000" b="1" i="1" dirty="0">
                <a:sym typeface="Wingdings" panose="05000000000000000000" pitchFamily="2" charset="2"/>
              </a:rPr>
              <a:t> </a:t>
            </a:r>
            <a:r>
              <a:rPr lang="ko-KR" altLang="en-US" sz="1000" b="1" i="1" dirty="0">
                <a:sym typeface="Wingdings" panose="05000000000000000000" pitchFamily="2" charset="2"/>
              </a:rPr>
              <a:t>된다</a:t>
            </a:r>
            <a:r>
              <a:rPr lang="en-US" altLang="ko-KR" sz="1000" b="1" i="1" dirty="0">
                <a:sym typeface="Wingdings" panose="05000000000000000000" pitchFamily="2" charset="2"/>
              </a:rPr>
              <a:t>.</a:t>
            </a:r>
            <a:endParaRPr lang="ko-KR" altLang="en-US" sz="1000" b="1" i="1" dirty="0"/>
          </a:p>
        </p:txBody>
      </p:sp>
      <p:sp>
        <p:nvSpPr>
          <p:cNvPr id="24" name="TextBox 23">
            <a:extLst>
              <a:ext uri="{FF2B5EF4-FFF2-40B4-BE49-F238E27FC236}">
                <a16:creationId xmlns:a16="http://schemas.microsoft.com/office/drawing/2014/main" id="{75CA5321-27DD-43E9-9ED2-D73B07E61BF8}"/>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2973937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9" name="바닥글 개체 틀 8">
            <a:extLst>
              <a:ext uri="{FF2B5EF4-FFF2-40B4-BE49-F238E27FC236}">
                <a16:creationId xmlns:a16="http://schemas.microsoft.com/office/drawing/2014/main" id="{BC60924F-8934-4F78-9D18-5319085443A0}"/>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1C8CE04C-CC88-47C8-8F8F-6D1C30567A9D}"/>
              </a:ext>
            </a:extLst>
          </p:cNvPr>
          <p:cNvSpPr>
            <a:spLocks noGrp="1"/>
          </p:cNvSpPr>
          <p:nvPr>
            <p:ph type="sldNum" sz="quarter" idx="12"/>
          </p:nvPr>
        </p:nvSpPr>
        <p:spPr/>
        <p:txBody>
          <a:bodyPr/>
          <a:lstStyle/>
          <a:p>
            <a:fld id="{DE77BB65-F969-4654-BF30-45C70C1BE112}" type="slidenum">
              <a:rPr lang="ko-KR" altLang="en-US" smtClean="0"/>
              <a:pPr/>
              <a:t>162</a:t>
            </a:fld>
            <a:endParaRPr lang="ko-KR" altLang="en-US" dirty="0"/>
          </a:p>
        </p:txBody>
      </p:sp>
      <p:sp>
        <p:nvSpPr>
          <p:cNvPr id="13" name="직사각형 12">
            <a:extLst>
              <a:ext uri="{FF2B5EF4-FFF2-40B4-BE49-F238E27FC236}">
                <a16:creationId xmlns:a16="http://schemas.microsoft.com/office/drawing/2014/main" id="{ED2AADF0-F317-49D5-AF19-C6668E82CAD5}"/>
              </a:ext>
            </a:extLst>
          </p:cNvPr>
          <p:cNvSpPr/>
          <p:nvPr/>
        </p:nvSpPr>
        <p:spPr>
          <a:xfrm>
            <a:off x="278462" y="991804"/>
            <a:ext cx="2338076" cy="276999"/>
          </a:xfrm>
          <a:prstGeom prst="rect">
            <a:avLst/>
          </a:prstGeom>
          <a:solidFill>
            <a:schemeClr val="accent1">
              <a:lumMod val="20000"/>
              <a:lumOff val="80000"/>
            </a:schemeClr>
          </a:solidFill>
        </p:spPr>
        <p:txBody>
          <a:bodyPr wrap="none">
            <a:spAutoFit/>
          </a:bodyPr>
          <a:lstStyle/>
          <a:p>
            <a:r>
              <a:rPr lang="ko-KR" altLang="en-US" sz="1200" b="1" dirty="0"/>
              <a:t>이원분산분석</a:t>
            </a:r>
            <a:r>
              <a:rPr lang="en-US" altLang="ko-KR" sz="1200" b="1" dirty="0"/>
              <a:t>(two-way ANOVA)</a:t>
            </a:r>
            <a:endParaRPr lang="ko-KR" altLang="en-US" sz="1200" b="1" dirty="0"/>
          </a:p>
        </p:txBody>
      </p:sp>
      <p:sp>
        <p:nvSpPr>
          <p:cNvPr id="3" name="직사각형 2">
            <a:extLst>
              <a:ext uri="{FF2B5EF4-FFF2-40B4-BE49-F238E27FC236}">
                <a16:creationId xmlns:a16="http://schemas.microsoft.com/office/drawing/2014/main" id="{F99B403E-1A92-4A0B-A9D7-E98216D51397}"/>
              </a:ext>
            </a:extLst>
          </p:cNvPr>
          <p:cNvSpPr/>
          <p:nvPr/>
        </p:nvSpPr>
        <p:spPr>
          <a:xfrm>
            <a:off x="261774" y="1331937"/>
            <a:ext cx="8630705" cy="1692771"/>
          </a:xfrm>
          <a:prstGeom prst="rect">
            <a:avLst/>
          </a:prstGeom>
          <a:ln>
            <a:solidFill>
              <a:schemeClr val="tx2">
                <a:lumMod val="40000"/>
                <a:lumOff val="60000"/>
              </a:schemeClr>
            </a:solidFill>
          </a:ln>
        </p:spPr>
        <p:txBody>
          <a:bodyPr wrap="square">
            <a:spAutoFit/>
          </a:bodyPr>
          <a:lstStyle/>
          <a:p>
            <a:pPr marL="190500" algn="just" fontAlgn="base"/>
            <a:r>
              <a:rPr lang="en-US" altLang="ko-KR" sz="1200" kern="0" dirty="0">
                <a:solidFill>
                  <a:srgbClr val="000000"/>
                </a:solidFill>
                <a:highlight>
                  <a:srgbClr val="00FFFF"/>
                </a:highlight>
                <a:latin typeface="맑은 고딕" panose="020B0503020000020004" pitchFamily="50" charset="-127"/>
              </a:rPr>
              <a:t>1) </a:t>
            </a:r>
            <a:r>
              <a:rPr lang="ko-KR" altLang="en-US" sz="1200" kern="0" dirty="0">
                <a:solidFill>
                  <a:srgbClr val="000000"/>
                </a:solidFill>
                <a:highlight>
                  <a:srgbClr val="00FFFF"/>
                </a:highlight>
                <a:ea typeface="맑은 고딕" panose="020B0503020000020004" pitchFamily="50" charset="-127"/>
              </a:rPr>
              <a:t>반복이 없는 이원분류분산분석</a:t>
            </a:r>
            <a:endParaRPr lang="ko-KR" altLang="en-US" sz="1200" kern="0" dirty="0">
              <a:solidFill>
                <a:srgbClr val="000000"/>
              </a:solidFill>
              <a:highlight>
                <a:srgbClr val="00FFFF"/>
              </a:highlight>
            </a:endParaRPr>
          </a:p>
          <a:p>
            <a:pPr marL="190500" algn="just" fontAlgn="base"/>
            <a:r>
              <a:rPr lang="ko-KR" altLang="en-US" sz="1000" kern="0" dirty="0">
                <a:solidFill>
                  <a:srgbClr val="000000"/>
                </a:solidFill>
                <a:highlight>
                  <a:srgbClr val="FFFF00"/>
                </a:highlight>
                <a:ea typeface="맑은 고딕" panose="020B0503020000020004" pitchFamily="50" charset="-127"/>
              </a:rPr>
              <a:t>① 자료 구조</a:t>
            </a:r>
            <a:endParaRPr lang="ko-KR" altLang="en-US" sz="1000" kern="0" dirty="0">
              <a:solidFill>
                <a:srgbClr val="000000"/>
              </a:solidFill>
              <a:highlight>
                <a:srgbClr val="FFFF00"/>
              </a:highlight>
            </a:endParaRPr>
          </a:p>
          <a:p>
            <a:pPr marL="190500" algn="just" fontAlgn="base"/>
            <a:r>
              <a:rPr lang="ko-KR" altLang="en-US" sz="1000" kern="0" dirty="0">
                <a:solidFill>
                  <a:srgbClr val="000000"/>
                </a:solidFill>
                <a:ea typeface="맑은 고딕" panose="020B0503020000020004" pitchFamily="50" charset="-127"/>
              </a:rPr>
              <a:t>두 가지 요인에 의한 자료를 각각 하나씩 추출하여 차이가 </a:t>
            </a:r>
            <a:r>
              <a:rPr lang="ko-KR" altLang="en-US" sz="1000" kern="0" dirty="0" err="1">
                <a:solidFill>
                  <a:srgbClr val="000000"/>
                </a:solidFill>
                <a:ea typeface="맑은 고딕" panose="020B0503020000020004" pitchFamily="50" charset="-127"/>
              </a:rPr>
              <a:t>있는지의</a:t>
            </a:r>
            <a:r>
              <a:rPr lang="ko-KR" altLang="en-US" sz="1000" kern="0" dirty="0">
                <a:solidFill>
                  <a:srgbClr val="000000"/>
                </a:solidFill>
                <a:ea typeface="맑은 고딕" panose="020B0503020000020004" pitchFamily="50" charset="-127"/>
              </a:rPr>
              <a:t> 여부를 분석하는 것</a:t>
            </a:r>
            <a:endParaRPr lang="en-US" altLang="ko-KR" sz="1000" kern="0" dirty="0">
              <a:solidFill>
                <a:srgbClr val="000000"/>
              </a:solidFill>
              <a:ea typeface="맑은 고딕" panose="020B0503020000020004" pitchFamily="50" charset="-127"/>
            </a:endParaRPr>
          </a:p>
          <a:p>
            <a:pPr fontAlgn="base"/>
            <a:r>
              <a:rPr lang="ko-KR" altLang="en-US" sz="1000" dirty="0"/>
              <a:t>   </a:t>
            </a:r>
            <a:r>
              <a:rPr lang="ko-KR" altLang="en-US" sz="1000" dirty="0">
                <a:highlight>
                  <a:srgbClr val="FFFF00"/>
                </a:highlight>
              </a:rPr>
              <a:t>② 변동 구조</a:t>
            </a:r>
          </a:p>
          <a:p>
            <a:pPr fontAlgn="base"/>
            <a:r>
              <a:rPr lang="ko-KR" altLang="en-US" sz="1000" dirty="0"/>
              <a:t>       이원분류 분산분석에서는 자료를 구분하는 기준이 두 개이므로 각각의 요인에 따른 </a:t>
            </a:r>
            <a:r>
              <a:rPr lang="ko-KR" altLang="en-US" sz="1000" dirty="0" err="1"/>
              <a:t>그룹간변동이</a:t>
            </a:r>
            <a:r>
              <a:rPr lang="ko-KR" altLang="en-US" sz="1000" dirty="0"/>
              <a:t> 발생하는지를 파악해야</a:t>
            </a:r>
            <a:r>
              <a:rPr lang="en-US" altLang="ko-KR" sz="1000" dirty="0"/>
              <a:t> </a:t>
            </a:r>
            <a:r>
              <a:rPr lang="ko-KR" altLang="en-US" sz="1000" dirty="0"/>
              <a:t>함</a:t>
            </a:r>
            <a:r>
              <a:rPr lang="en-US" altLang="ko-KR" sz="1000" dirty="0"/>
              <a:t>. </a:t>
            </a:r>
          </a:p>
          <a:p>
            <a:pPr fontAlgn="base"/>
            <a:r>
              <a:rPr lang="ko-KR" altLang="en-US" sz="1000" dirty="0"/>
              <a:t>      </a:t>
            </a:r>
            <a:r>
              <a:rPr lang="en-US" altLang="ko-KR" sz="1000" dirty="0">
                <a:sym typeface="Wingdings" panose="05000000000000000000" pitchFamily="2" charset="2"/>
              </a:rPr>
              <a:t> </a:t>
            </a:r>
            <a:r>
              <a:rPr lang="ko-KR" altLang="en-US" sz="1000" dirty="0"/>
              <a:t>일원분류 분산분석에서는 </a:t>
            </a:r>
            <a:r>
              <a:rPr lang="ko-KR" altLang="en-US" sz="1000" dirty="0" err="1"/>
              <a:t>총변동</a:t>
            </a:r>
            <a:r>
              <a:rPr lang="en-US" altLang="ko-KR" sz="1000" dirty="0"/>
              <a:t>(SST)</a:t>
            </a:r>
            <a:r>
              <a:rPr lang="ko-KR" altLang="en-US" sz="1000" dirty="0"/>
              <a:t>이 </a:t>
            </a:r>
            <a:r>
              <a:rPr lang="ko-KR" altLang="en-US" sz="1000" dirty="0" err="1"/>
              <a:t>그룹간변동</a:t>
            </a:r>
            <a:r>
              <a:rPr lang="en-US" altLang="ko-KR" sz="1000" dirty="0"/>
              <a:t>(SSB)</a:t>
            </a:r>
            <a:r>
              <a:rPr lang="ko-KR" altLang="en-US" sz="1000" dirty="0"/>
              <a:t>과 </a:t>
            </a:r>
            <a:r>
              <a:rPr lang="ko-KR" altLang="en-US" sz="1000" dirty="0" err="1"/>
              <a:t>그룹내변동</a:t>
            </a:r>
            <a:r>
              <a:rPr lang="en-US" altLang="ko-KR" sz="1000" dirty="0"/>
              <a:t>(SSW)</a:t>
            </a:r>
            <a:r>
              <a:rPr lang="ko-KR" altLang="en-US" sz="1000" dirty="0"/>
              <a:t>으로 구분되었는데 </a:t>
            </a:r>
            <a:endParaRPr lang="en-US" altLang="ko-KR" sz="1000" dirty="0"/>
          </a:p>
          <a:p>
            <a:pPr fontAlgn="base"/>
            <a:r>
              <a:rPr lang="ko-KR" altLang="en-US" sz="1000" dirty="0"/>
              <a:t>     </a:t>
            </a:r>
            <a:r>
              <a:rPr lang="en-US" altLang="ko-KR" sz="1000" dirty="0">
                <a:sym typeface="Wingdings" panose="05000000000000000000" pitchFamily="2" charset="2"/>
              </a:rPr>
              <a:t> </a:t>
            </a:r>
            <a:r>
              <a:rPr lang="ko-KR" altLang="en-US" sz="1000" dirty="0"/>
              <a:t>이원분류 분산분석에서는 </a:t>
            </a:r>
            <a:r>
              <a:rPr lang="ko-KR" altLang="en-US" sz="1000" dirty="0" err="1"/>
              <a:t>그룹간변동</a:t>
            </a:r>
            <a:r>
              <a:rPr lang="en-US" altLang="ko-KR" sz="1000" dirty="0"/>
              <a:t>(SSB)</a:t>
            </a:r>
            <a:r>
              <a:rPr lang="ko-KR" altLang="en-US" sz="1000" dirty="0"/>
              <a:t>을 다시 두 부분으로 나누어야 한다</a:t>
            </a:r>
            <a:r>
              <a:rPr lang="en-US" altLang="ko-KR" sz="1000" dirty="0"/>
              <a:t>. </a:t>
            </a:r>
          </a:p>
          <a:p>
            <a:pPr fontAlgn="base"/>
            <a:r>
              <a:rPr lang="ko-KR" altLang="en-US" sz="1000" dirty="0"/>
              <a:t>만약 자료를 구분하는 요인을 </a:t>
            </a:r>
            <a:r>
              <a:rPr lang="en-US" altLang="ko-KR" sz="1000" dirty="0"/>
              <a:t>A, B</a:t>
            </a:r>
            <a:r>
              <a:rPr lang="ko-KR" altLang="en-US" sz="1000" dirty="0"/>
              <a:t>로 본다면 </a:t>
            </a:r>
            <a:r>
              <a:rPr lang="ko-KR" altLang="en-US" sz="1000" dirty="0" err="1"/>
              <a:t>그룹간변동</a:t>
            </a:r>
            <a:r>
              <a:rPr lang="en-US" altLang="ko-KR" sz="1000" dirty="0"/>
              <a:t>(SSB)</a:t>
            </a:r>
            <a:r>
              <a:rPr lang="ko-KR" altLang="en-US" sz="1000" dirty="0"/>
              <a:t>은 </a:t>
            </a:r>
            <a:r>
              <a:rPr lang="en-US" altLang="ko-KR" sz="1000" dirty="0"/>
              <a:t>A</a:t>
            </a:r>
            <a:r>
              <a:rPr lang="ko-KR" altLang="en-US" sz="1000" dirty="0"/>
              <a:t>요인에 의한 </a:t>
            </a:r>
            <a:r>
              <a:rPr lang="ko-KR" altLang="en-US" sz="1000" dirty="0" err="1"/>
              <a:t>그룹간변동</a:t>
            </a:r>
            <a:r>
              <a:rPr lang="en-US" altLang="ko-KR" sz="1000" dirty="0"/>
              <a:t>(SSA)</a:t>
            </a:r>
            <a:r>
              <a:rPr lang="ko-KR" altLang="en-US" sz="1000" dirty="0"/>
              <a:t>과 </a:t>
            </a:r>
            <a:r>
              <a:rPr lang="en-US" altLang="ko-KR" sz="1000" dirty="0"/>
              <a:t>B</a:t>
            </a:r>
            <a:r>
              <a:rPr lang="ko-KR" altLang="en-US" sz="1000" dirty="0"/>
              <a:t>요인에 의한 </a:t>
            </a:r>
            <a:r>
              <a:rPr lang="ko-KR" altLang="en-US" sz="1000" dirty="0" err="1"/>
              <a:t>그룹간변동</a:t>
            </a:r>
            <a:r>
              <a:rPr lang="en-US" altLang="ko-KR" sz="1000" dirty="0"/>
              <a:t>(SSB)</a:t>
            </a:r>
            <a:r>
              <a:rPr lang="ko-KR" altLang="en-US" sz="1000" dirty="0"/>
              <a:t>으로 나누어진다</a:t>
            </a:r>
            <a:r>
              <a:rPr lang="en-US" altLang="ko-KR" sz="1000" dirty="0"/>
              <a:t>.</a:t>
            </a:r>
          </a:p>
          <a:p>
            <a:pPr fontAlgn="base"/>
            <a:r>
              <a:rPr lang="ko-KR" altLang="en-US" sz="1000" dirty="0">
                <a:highlight>
                  <a:srgbClr val="FFFF00"/>
                </a:highlight>
              </a:rPr>
              <a:t>    ③ 가설 설정</a:t>
            </a:r>
          </a:p>
          <a:p>
            <a:pPr fontAlgn="base"/>
            <a:r>
              <a:rPr lang="ko-KR" altLang="en-US" sz="1000" dirty="0"/>
              <a:t>자료를 구분하는 기준이 두 개에 대하여 각각 하나의 표본을 조사하고 이에 대해 각각의 요인에 따른 </a:t>
            </a:r>
            <a:r>
              <a:rPr lang="ko-KR" altLang="en-US" sz="1000" dirty="0" err="1"/>
              <a:t>그룹간변동이</a:t>
            </a:r>
            <a:r>
              <a:rPr lang="ko-KR" altLang="en-US" sz="1000" dirty="0"/>
              <a:t> 발생하는지를 파악</a:t>
            </a:r>
            <a:endParaRPr lang="ko-KR" altLang="en-US" sz="1000" kern="0" dirty="0">
              <a:solidFill>
                <a:srgbClr val="000000"/>
              </a:solidFill>
            </a:endParaRPr>
          </a:p>
        </p:txBody>
      </p:sp>
      <p:sp>
        <p:nvSpPr>
          <p:cNvPr id="7" name="직사각형 6">
            <a:extLst>
              <a:ext uri="{FF2B5EF4-FFF2-40B4-BE49-F238E27FC236}">
                <a16:creationId xmlns:a16="http://schemas.microsoft.com/office/drawing/2014/main" id="{A9C33220-B22F-400C-A3DB-591D88680EFA}"/>
              </a:ext>
            </a:extLst>
          </p:cNvPr>
          <p:cNvSpPr/>
          <p:nvPr/>
        </p:nvSpPr>
        <p:spPr>
          <a:xfrm>
            <a:off x="5493" y="4147043"/>
            <a:ext cx="7820308" cy="400110"/>
          </a:xfrm>
          <a:prstGeom prst="rect">
            <a:avLst/>
          </a:prstGeom>
        </p:spPr>
        <p:txBody>
          <a:bodyPr wrap="square">
            <a:spAutoFit/>
          </a:bodyPr>
          <a:lstStyle/>
          <a:p>
            <a:pPr marL="190500" algn="just" fontAlgn="base"/>
            <a:r>
              <a:rPr lang="ko-KR" altLang="en-US" sz="1000" kern="0" dirty="0">
                <a:solidFill>
                  <a:srgbClr val="000000"/>
                </a:solidFill>
                <a:highlight>
                  <a:srgbClr val="FFFF00"/>
                </a:highlight>
                <a:ea typeface="맑은 고딕" panose="020B0503020000020004" pitchFamily="50" charset="-127"/>
              </a:rPr>
              <a:t>④ 반복이 없는 </a:t>
            </a:r>
            <a:r>
              <a:rPr lang="ko-KR" altLang="en-US" sz="1000" kern="0" dirty="0" err="1">
                <a:solidFill>
                  <a:srgbClr val="000000"/>
                </a:solidFill>
                <a:highlight>
                  <a:srgbClr val="FFFF00"/>
                </a:highlight>
                <a:ea typeface="맑은 고딕" panose="020B0503020000020004" pitchFamily="50" charset="-127"/>
              </a:rPr>
              <a:t>이원분류분산분석표</a:t>
            </a:r>
            <a:endParaRPr lang="ko-KR" altLang="en-US" sz="1000" kern="0" dirty="0">
              <a:solidFill>
                <a:srgbClr val="000000"/>
              </a:solidFill>
              <a:highlight>
                <a:srgbClr val="FFFF00"/>
              </a:highlight>
            </a:endParaRPr>
          </a:p>
          <a:p>
            <a:pPr marL="190500" algn="just" fontAlgn="base"/>
            <a:r>
              <a:rPr lang="ko-KR" altLang="en-US" sz="1000" kern="0" dirty="0">
                <a:solidFill>
                  <a:srgbClr val="000000"/>
                </a:solidFill>
                <a:ea typeface="맑은 고딕" panose="020B0503020000020004" pitchFamily="50" charset="-127"/>
              </a:rPr>
              <a:t>표에서 제시하는 변동요인 중에 오차 항목은 </a:t>
            </a:r>
            <a:r>
              <a:rPr lang="ko-KR" altLang="en-US" sz="1000" kern="0" dirty="0" err="1">
                <a:solidFill>
                  <a:srgbClr val="000000"/>
                </a:solidFill>
                <a:ea typeface="맑은 고딕" panose="020B0503020000020004" pitchFamily="50" charset="-127"/>
              </a:rPr>
              <a:t>그룹내변동</a:t>
            </a:r>
            <a:r>
              <a:rPr lang="en-US" altLang="ko-KR" sz="1000" kern="0" dirty="0">
                <a:solidFill>
                  <a:srgbClr val="000000"/>
                </a:solidFill>
                <a:latin typeface="맑은 고딕" panose="020B0503020000020004" pitchFamily="50" charset="-127"/>
              </a:rPr>
              <a:t>(SSW)</a:t>
            </a:r>
            <a:r>
              <a:rPr lang="ko-KR" altLang="en-US" sz="1000" kern="0" dirty="0">
                <a:solidFill>
                  <a:srgbClr val="000000"/>
                </a:solidFill>
                <a:ea typeface="맑은 고딕" panose="020B0503020000020004" pitchFamily="50" charset="-127"/>
              </a:rPr>
              <a:t>과 동일한 개념이며 </a:t>
            </a:r>
            <a:r>
              <a:rPr lang="en-US" altLang="ko-KR" sz="1000" kern="0" dirty="0">
                <a:solidFill>
                  <a:srgbClr val="000000"/>
                </a:solidFill>
                <a:latin typeface="맑은 고딕" panose="020B0503020000020004" pitchFamily="50" charset="-127"/>
              </a:rPr>
              <a:t>SSE</a:t>
            </a:r>
            <a:r>
              <a:rPr lang="ko-KR" altLang="en-US" sz="1000" kern="0" dirty="0">
                <a:solidFill>
                  <a:srgbClr val="000000"/>
                </a:solidFill>
                <a:ea typeface="맑은 고딕" panose="020B0503020000020004" pitchFamily="50" charset="-127"/>
              </a:rPr>
              <a:t>라고  표기</a:t>
            </a:r>
            <a:endParaRPr lang="ko-KR" altLang="en-US" sz="1000" kern="0" dirty="0">
              <a:solidFill>
                <a:srgbClr val="000000"/>
              </a:solidFill>
            </a:endParaRPr>
          </a:p>
        </p:txBody>
      </p:sp>
      <p:graphicFrame>
        <p:nvGraphicFramePr>
          <p:cNvPr id="2" name="표 1">
            <a:extLst>
              <a:ext uri="{FF2B5EF4-FFF2-40B4-BE49-F238E27FC236}">
                <a16:creationId xmlns:a16="http://schemas.microsoft.com/office/drawing/2014/main" id="{8218643A-F060-48CD-9E90-928EEA661B55}"/>
              </a:ext>
            </a:extLst>
          </p:cNvPr>
          <p:cNvGraphicFramePr>
            <a:graphicFrameLocks noGrp="1"/>
          </p:cNvGraphicFramePr>
          <p:nvPr>
            <p:extLst>
              <p:ext uri="{D42A27DB-BD31-4B8C-83A1-F6EECF244321}">
                <p14:modId xmlns:p14="http://schemas.microsoft.com/office/powerpoint/2010/main" val="3461364286"/>
              </p:ext>
            </p:extLst>
          </p:nvPr>
        </p:nvGraphicFramePr>
        <p:xfrm>
          <a:off x="278462" y="4679950"/>
          <a:ext cx="5235196" cy="1676400"/>
        </p:xfrm>
        <a:graphic>
          <a:graphicData uri="http://schemas.openxmlformats.org/drawingml/2006/table">
            <a:tbl>
              <a:tblPr firstRow="1" bandRow="1">
                <a:tableStyleId>{7DF18680-E054-41AD-8BC1-D1AEF772440D}</a:tableStyleId>
              </a:tblPr>
              <a:tblGrid>
                <a:gridCol w="844244">
                  <a:extLst>
                    <a:ext uri="{9D8B030D-6E8A-4147-A177-3AD203B41FA5}">
                      <a16:colId xmlns:a16="http://schemas.microsoft.com/office/drawing/2014/main" val="257630956"/>
                    </a:ext>
                  </a:extLst>
                </a:gridCol>
                <a:gridCol w="689413">
                  <a:extLst>
                    <a:ext uri="{9D8B030D-6E8A-4147-A177-3AD203B41FA5}">
                      <a16:colId xmlns:a16="http://schemas.microsoft.com/office/drawing/2014/main" val="3795637156"/>
                    </a:ext>
                  </a:extLst>
                </a:gridCol>
                <a:gridCol w="878191">
                  <a:extLst>
                    <a:ext uri="{9D8B030D-6E8A-4147-A177-3AD203B41FA5}">
                      <a16:colId xmlns:a16="http://schemas.microsoft.com/office/drawing/2014/main" val="2833042398"/>
                    </a:ext>
                  </a:extLst>
                </a:gridCol>
                <a:gridCol w="1527204">
                  <a:extLst>
                    <a:ext uri="{9D8B030D-6E8A-4147-A177-3AD203B41FA5}">
                      <a16:colId xmlns:a16="http://schemas.microsoft.com/office/drawing/2014/main" val="2941065907"/>
                    </a:ext>
                  </a:extLst>
                </a:gridCol>
                <a:gridCol w="1296144">
                  <a:extLst>
                    <a:ext uri="{9D8B030D-6E8A-4147-A177-3AD203B41FA5}">
                      <a16:colId xmlns:a16="http://schemas.microsoft.com/office/drawing/2014/main" val="1361010369"/>
                    </a:ext>
                  </a:extLst>
                </a:gridCol>
              </a:tblGrid>
              <a:tr h="188804">
                <a:tc>
                  <a:txBody>
                    <a:bodyPr/>
                    <a:lstStyle/>
                    <a:p>
                      <a:pPr algn="ctr" latinLnBrk="1"/>
                      <a:r>
                        <a:rPr lang="ko-KR" altLang="en-US" sz="1000" dirty="0">
                          <a:solidFill>
                            <a:schemeClr val="tx1"/>
                          </a:solidFill>
                        </a:rPr>
                        <a:t>변동요인</a:t>
                      </a:r>
                    </a:p>
                  </a:txBody>
                  <a:tcPr/>
                </a:tc>
                <a:tc>
                  <a:txBody>
                    <a:bodyPr/>
                    <a:lstStyle/>
                    <a:p>
                      <a:pPr algn="ctr" latinLnBrk="1"/>
                      <a:r>
                        <a:rPr lang="ko-KR" altLang="en-US" sz="1000" dirty="0" err="1">
                          <a:solidFill>
                            <a:schemeClr val="tx1"/>
                          </a:solidFill>
                        </a:rPr>
                        <a:t>제곱합</a:t>
                      </a:r>
                      <a:endParaRPr lang="ko-KR" altLang="en-US" sz="1000" dirty="0">
                        <a:solidFill>
                          <a:schemeClr val="tx1"/>
                        </a:solidFill>
                      </a:endParaRPr>
                    </a:p>
                  </a:txBody>
                  <a:tcPr/>
                </a:tc>
                <a:tc>
                  <a:txBody>
                    <a:bodyPr/>
                    <a:lstStyle/>
                    <a:p>
                      <a:pPr algn="ctr" latinLnBrk="1"/>
                      <a:r>
                        <a:rPr lang="ko-KR" altLang="en-US" sz="1000" dirty="0">
                          <a:solidFill>
                            <a:schemeClr val="tx1"/>
                          </a:solidFill>
                        </a:rPr>
                        <a:t>자유도</a:t>
                      </a:r>
                    </a:p>
                  </a:txBody>
                  <a:tcPr/>
                </a:tc>
                <a:tc>
                  <a:txBody>
                    <a:bodyPr/>
                    <a:lstStyle/>
                    <a:p>
                      <a:pPr algn="ctr" latinLnBrk="1"/>
                      <a:r>
                        <a:rPr lang="ko-KR" altLang="en-US" sz="1000" dirty="0" err="1">
                          <a:solidFill>
                            <a:schemeClr val="tx1"/>
                          </a:solidFill>
                        </a:rPr>
                        <a:t>평균제곱합</a:t>
                      </a:r>
                      <a:endParaRPr lang="ko-KR" altLang="en-US" sz="1000" dirty="0">
                        <a:solidFill>
                          <a:schemeClr val="tx1"/>
                        </a:solidFill>
                      </a:endParaRPr>
                    </a:p>
                  </a:txBody>
                  <a:tcPr/>
                </a:tc>
                <a:tc>
                  <a:txBody>
                    <a:bodyPr/>
                    <a:lstStyle/>
                    <a:p>
                      <a:pPr algn="ctr" latinLnBrk="1"/>
                      <a:r>
                        <a:rPr lang="en-US" altLang="ko-KR" sz="1000" dirty="0">
                          <a:solidFill>
                            <a:schemeClr val="tx1"/>
                          </a:solidFill>
                        </a:rPr>
                        <a:t>F</a:t>
                      </a:r>
                      <a:endParaRPr lang="ko-KR" altLang="en-US" sz="1000" dirty="0">
                        <a:solidFill>
                          <a:schemeClr val="tx1"/>
                        </a:solidFill>
                      </a:endParaRPr>
                    </a:p>
                  </a:txBody>
                  <a:tcPr/>
                </a:tc>
                <a:extLst>
                  <a:ext uri="{0D108BD9-81ED-4DB2-BD59-A6C34878D82A}">
                    <a16:rowId xmlns:a16="http://schemas.microsoft.com/office/drawing/2014/main" val="2267854821"/>
                  </a:ext>
                </a:extLst>
              </a:tr>
              <a:tr h="306807">
                <a:tc>
                  <a:txBody>
                    <a:bodyPr/>
                    <a:lstStyle/>
                    <a:p>
                      <a:pPr algn="ctr" latinLnBrk="1"/>
                      <a:r>
                        <a:rPr lang="ko-KR" altLang="en-US" sz="1000" dirty="0"/>
                        <a:t>요인</a:t>
                      </a:r>
                      <a:r>
                        <a:rPr lang="en-US" altLang="ko-KR" sz="1000" dirty="0"/>
                        <a:t>A</a:t>
                      </a:r>
                      <a:endParaRPr lang="ko-KR" altLang="en-US" sz="1000" dirty="0"/>
                    </a:p>
                  </a:txBody>
                  <a:tcPr/>
                </a:tc>
                <a:tc>
                  <a:txBody>
                    <a:bodyPr/>
                    <a:lstStyle/>
                    <a:p>
                      <a:pPr algn="ctr" latinLnBrk="1"/>
                      <a:r>
                        <a:rPr lang="en-US" altLang="ko-KR" sz="1000" dirty="0"/>
                        <a:t>SSA</a:t>
                      </a:r>
                      <a:endParaRPr lang="ko-KR" altLang="en-US" sz="1000" dirty="0"/>
                    </a:p>
                  </a:txBody>
                  <a:tcPr/>
                </a:tc>
                <a:tc>
                  <a:txBody>
                    <a:bodyPr/>
                    <a:lstStyle/>
                    <a:p>
                      <a:pPr algn="ctr" latinLnBrk="1"/>
                      <a:r>
                        <a:rPr lang="en-US" altLang="ko-KR" sz="1000" dirty="0"/>
                        <a:t>p-1</a:t>
                      </a:r>
                      <a:endParaRPr lang="ko-KR" altLang="en-US" sz="1000" dirty="0"/>
                    </a:p>
                  </a:txBody>
                  <a:tcPr/>
                </a:tc>
                <a:tc>
                  <a:txBody>
                    <a:bodyPr/>
                    <a:lstStyle/>
                    <a:p>
                      <a:pPr algn="ctr" latinLnBrk="1"/>
                      <a:r>
                        <a:rPr lang="en-US" altLang="ko-KR" sz="1000" dirty="0"/>
                        <a:t>MSA</a:t>
                      </a:r>
                    </a:p>
                    <a:p>
                      <a:pPr algn="ctr" latinLnBrk="1"/>
                      <a:r>
                        <a:rPr lang="en-US" altLang="ko-KR" sz="1000" dirty="0"/>
                        <a:t>(=SSA/(p-1))</a:t>
                      </a:r>
                      <a:endParaRPr lang="ko-KR" altLang="en-US" sz="1000" dirty="0"/>
                    </a:p>
                  </a:txBody>
                  <a:tcPr/>
                </a:tc>
                <a:tc rowSpan="3">
                  <a:txBody>
                    <a:bodyPr/>
                    <a:lstStyle/>
                    <a:p>
                      <a:pPr algn="ctr" latinLnBrk="1"/>
                      <a:r>
                        <a:rPr lang="en-US" altLang="ko-KR" sz="1000" dirty="0"/>
                        <a:t>FA=MSA/MSE</a:t>
                      </a:r>
                    </a:p>
                    <a:p>
                      <a:pPr algn="ctr" latinLnBrk="1"/>
                      <a:endParaRPr lang="en-US" altLang="ko-KR" sz="1000" dirty="0"/>
                    </a:p>
                    <a:p>
                      <a:pPr algn="ctr" latinLnBrk="1"/>
                      <a:endParaRPr lang="en-US" altLang="ko-KR" sz="1000" dirty="0"/>
                    </a:p>
                    <a:p>
                      <a:pPr algn="ctr" latinLnBrk="1"/>
                      <a:r>
                        <a:rPr lang="en-US" altLang="ko-KR" sz="1000" dirty="0"/>
                        <a:t>FB=MSA/MSE</a:t>
                      </a:r>
                      <a:endParaRPr lang="ko-KR" altLang="en-US" sz="1000" dirty="0"/>
                    </a:p>
                  </a:txBody>
                  <a:tcPr/>
                </a:tc>
                <a:extLst>
                  <a:ext uri="{0D108BD9-81ED-4DB2-BD59-A6C34878D82A}">
                    <a16:rowId xmlns:a16="http://schemas.microsoft.com/office/drawing/2014/main" val="2415156222"/>
                  </a:ext>
                </a:extLst>
              </a:tr>
              <a:tr h="306807">
                <a:tc>
                  <a:txBody>
                    <a:bodyPr/>
                    <a:lstStyle/>
                    <a:p>
                      <a:pPr algn="ctr" latinLnBrk="1"/>
                      <a:r>
                        <a:rPr lang="ko-KR" altLang="en-US" sz="1000" dirty="0"/>
                        <a:t>요인</a:t>
                      </a:r>
                      <a:r>
                        <a:rPr lang="en-US" altLang="ko-KR" sz="1000" dirty="0"/>
                        <a:t>B</a:t>
                      </a:r>
                      <a:endParaRPr lang="ko-KR" altLang="en-US" sz="1000" dirty="0"/>
                    </a:p>
                  </a:txBody>
                  <a:tcPr/>
                </a:tc>
                <a:tc>
                  <a:txBody>
                    <a:bodyPr/>
                    <a:lstStyle/>
                    <a:p>
                      <a:pPr algn="ctr" latinLnBrk="1"/>
                      <a:r>
                        <a:rPr lang="en-US" altLang="ko-KR" sz="1000" dirty="0"/>
                        <a:t>SSB</a:t>
                      </a:r>
                      <a:endParaRPr lang="ko-KR" altLang="en-US" sz="1000" dirty="0"/>
                    </a:p>
                  </a:txBody>
                  <a:tcPr/>
                </a:tc>
                <a:tc>
                  <a:txBody>
                    <a:bodyPr/>
                    <a:lstStyle/>
                    <a:p>
                      <a:pPr algn="ctr" latinLnBrk="1"/>
                      <a:r>
                        <a:rPr lang="en-US" altLang="ko-KR" sz="1000" dirty="0"/>
                        <a:t>q-1</a:t>
                      </a:r>
                      <a:endParaRPr lang="ko-KR" altLang="en-US" sz="1000" dirty="0"/>
                    </a:p>
                  </a:txBody>
                  <a:tcPr/>
                </a:tc>
                <a:tc>
                  <a:txBody>
                    <a:bodyPr/>
                    <a:lstStyle/>
                    <a:p>
                      <a:pPr algn="ctr" latinLnBrk="1"/>
                      <a:r>
                        <a:rPr lang="en-US" altLang="ko-KR" sz="1000" dirty="0"/>
                        <a:t>MSB</a:t>
                      </a:r>
                    </a:p>
                    <a:p>
                      <a:pPr algn="ctr" latinLnBrk="1"/>
                      <a:r>
                        <a:rPr lang="en-US" altLang="ko-KR" sz="1000" dirty="0"/>
                        <a:t>(=SSB/(q-1))</a:t>
                      </a:r>
                      <a:endParaRPr lang="ko-KR" altLang="en-US" sz="1000" dirty="0"/>
                    </a:p>
                  </a:txBody>
                  <a:tcPr/>
                </a:tc>
                <a:tc vMerge="1">
                  <a:txBody>
                    <a:bodyPr/>
                    <a:lstStyle/>
                    <a:p>
                      <a:pPr algn="ctr" latinLnBrk="1"/>
                      <a:endParaRPr lang="ko-KR" altLang="en-US" sz="1200" dirty="0"/>
                    </a:p>
                  </a:txBody>
                  <a:tcPr/>
                </a:tc>
                <a:extLst>
                  <a:ext uri="{0D108BD9-81ED-4DB2-BD59-A6C34878D82A}">
                    <a16:rowId xmlns:a16="http://schemas.microsoft.com/office/drawing/2014/main" val="1205773859"/>
                  </a:ext>
                </a:extLst>
              </a:tr>
              <a:tr h="306807">
                <a:tc>
                  <a:txBody>
                    <a:bodyPr/>
                    <a:lstStyle/>
                    <a:p>
                      <a:pPr algn="ctr" latinLnBrk="1"/>
                      <a:r>
                        <a:rPr lang="ko-KR" altLang="en-US" sz="1000" dirty="0"/>
                        <a:t>오차</a:t>
                      </a:r>
                    </a:p>
                  </a:txBody>
                  <a:tcPr/>
                </a:tc>
                <a:tc>
                  <a:txBody>
                    <a:bodyPr/>
                    <a:lstStyle/>
                    <a:p>
                      <a:pPr algn="ctr" latinLnBrk="1"/>
                      <a:r>
                        <a:rPr lang="en-US" altLang="ko-KR" sz="1000" dirty="0"/>
                        <a:t>SSE</a:t>
                      </a:r>
                      <a:endParaRPr lang="ko-KR" altLang="en-US" sz="1000" dirty="0"/>
                    </a:p>
                  </a:txBody>
                  <a:tcPr/>
                </a:tc>
                <a:tc>
                  <a:txBody>
                    <a:bodyPr/>
                    <a:lstStyle/>
                    <a:p>
                      <a:pPr algn="ctr" latinLnBrk="1"/>
                      <a:r>
                        <a:rPr lang="en-US" altLang="ko-KR" sz="1000" dirty="0"/>
                        <a:t>(p-1)/(q-1)</a:t>
                      </a:r>
                      <a:endParaRPr lang="ko-KR" altLang="en-US" sz="1000" dirty="0"/>
                    </a:p>
                  </a:txBody>
                  <a:tcPr/>
                </a:tc>
                <a:tc>
                  <a:txBody>
                    <a:bodyPr/>
                    <a:lstStyle/>
                    <a:p>
                      <a:pPr algn="ctr" latinLnBrk="1"/>
                      <a:r>
                        <a:rPr lang="en-US" altLang="ko-KR" sz="1000" dirty="0"/>
                        <a:t>MSE</a:t>
                      </a:r>
                    </a:p>
                    <a:p>
                      <a:pPr algn="ctr" latinLnBrk="1"/>
                      <a:r>
                        <a:rPr lang="en-US" altLang="ko-KR" sz="1000" dirty="0"/>
                        <a:t>(=SSE/(p-1)(q-1))</a:t>
                      </a:r>
                      <a:endParaRPr lang="ko-KR" altLang="en-US" sz="1000" dirty="0"/>
                    </a:p>
                  </a:txBody>
                  <a:tcPr/>
                </a:tc>
                <a:tc vMerge="1">
                  <a:txBody>
                    <a:bodyPr/>
                    <a:lstStyle/>
                    <a:p>
                      <a:pPr algn="ctr" latinLnBrk="1"/>
                      <a:endParaRPr lang="ko-KR" altLang="en-US" sz="1200" dirty="0"/>
                    </a:p>
                  </a:txBody>
                  <a:tcPr/>
                </a:tc>
                <a:extLst>
                  <a:ext uri="{0D108BD9-81ED-4DB2-BD59-A6C34878D82A}">
                    <a16:rowId xmlns:a16="http://schemas.microsoft.com/office/drawing/2014/main" val="2236045606"/>
                  </a:ext>
                </a:extLst>
              </a:tr>
              <a:tr h="188804">
                <a:tc>
                  <a:txBody>
                    <a:bodyPr/>
                    <a:lstStyle/>
                    <a:p>
                      <a:pPr algn="ctr" latinLnBrk="1"/>
                      <a:r>
                        <a:rPr lang="ko-KR" altLang="en-US" sz="1000" dirty="0"/>
                        <a:t>총합</a:t>
                      </a:r>
                    </a:p>
                  </a:txBody>
                  <a:tcPr/>
                </a:tc>
                <a:tc>
                  <a:txBody>
                    <a:bodyPr/>
                    <a:lstStyle/>
                    <a:p>
                      <a:pPr algn="ctr" latinLnBrk="1"/>
                      <a:r>
                        <a:rPr lang="en-US" altLang="ko-KR" sz="1000" dirty="0"/>
                        <a:t>SST</a:t>
                      </a:r>
                      <a:endParaRPr lang="ko-KR" altLang="en-US" sz="1000" dirty="0"/>
                    </a:p>
                  </a:txBody>
                  <a:tcPr/>
                </a:tc>
                <a:tc>
                  <a:txBody>
                    <a:bodyPr/>
                    <a:lstStyle/>
                    <a:p>
                      <a:pPr algn="ctr" latinLnBrk="1"/>
                      <a:r>
                        <a:rPr lang="en-US" altLang="ko-KR" sz="1000" dirty="0"/>
                        <a:t>pq-1</a:t>
                      </a:r>
                      <a:endParaRPr lang="ko-KR" altLang="en-US" sz="1000" dirty="0"/>
                    </a:p>
                  </a:txBody>
                  <a:tcPr/>
                </a:tc>
                <a:tc>
                  <a:txBody>
                    <a:bodyPr/>
                    <a:lstStyle/>
                    <a:p>
                      <a:pPr algn="ctr" latinLnBrk="1"/>
                      <a:endParaRPr lang="ko-KR" altLang="en-US" sz="1000" dirty="0"/>
                    </a:p>
                  </a:txBody>
                  <a:tcPr/>
                </a:tc>
                <a:tc>
                  <a:txBody>
                    <a:bodyPr/>
                    <a:lstStyle/>
                    <a:p>
                      <a:pPr algn="ctr" latinLnBrk="1"/>
                      <a:endParaRPr lang="ko-KR" altLang="en-US" sz="1000" dirty="0"/>
                    </a:p>
                  </a:txBody>
                  <a:tcPr/>
                </a:tc>
                <a:extLst>
                  <a:ext uri="{0D108BD9-81ED-4DB2-BD59-A6C34878D82A}">
                    <a16:rowId xmlns:a16="http://schemas.microsoft.com/office/drawing/2014/main" val="3754277867"/>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5E3BCF-34AF-4C65-99CE-0199827F3001}"/>
                  </a:ext>
                </a:extLst>
              </p:cNvPr>
              <p:cNvSpPr txBox="1"/>
              <p:nvPr/>
            </p:nvSpPr>
            <p:spPr>
              <a:xfrm>
                <a:off x="278462" y="3108835"/>
                <a:ext cx="4992591" cy="1005468"/>
              </a:xfrm>
              <a:prstGeom prst="rect">
                <a:avLst/>
              </a:prstGeom>
              <a:noFill/>
              <a:ln w="19050">
                <a:solidFill>
                  <a:schemeClr val="accent1">
                    <a:lumMod val="60000"/>
                    <a:lumOff val="40000"/>
                  </a:schemeClr>
                </a:solidFill>
              </a:ln>
            </p:spPr>
            <p:txBody>
              <a:bodyPr wrap="square" rtlCol="0">
                <a:spAutoFit/>
              </a:bodyPr>
              <a:lstStyle/>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𝐻</m:t>
                        </m:r>
                      </m:e>
                      <m:sub>
                        <m:r>
                          <a:rPr lang="en-US" altLang="ko-KR" sz="1000" b="0" i="1" smtClean="0">
                            <a:latin typeface="Cambria Math" panose="02040503050406030204" pitchFamily="18" charset="0"/>
                          </a:rPr>
                          <m:t>0</m:t>
                        </m:r>
                      </m:sub>
                    </m:sSub>
                  </m:oMath>
                </a14:m>
                <a:r>
                  <a:rPr lang="ko-KR" altLang="en-US" sz="1000" dirty="0"/>
                  <a:t> </a:t>
                </a:r>
                <a:r>
                  <a:rPr lang="en-US" altLang="ko-KR" sz="1000" dirty="0"/>
                  <a:t>: </a:t>
                </a:r>
                <a14:m>
                  <m:oMath xmlns:m="http://schemas.openxmlformats.org/officeDocument/2006/math">
                    <m:sSub>
                      <m:sSubPr>
                        <m:ctrlPr>
                          <a:rPr lang="en-US" altLang="ko-KR" sz="1000" i="1" smtClean="0">
                            <a:latin typeface="Cambria Math" panose="02040503050406030204" pitchFamily="18" charset="0"/>
                          </a:rPr>
                        </m:ctrlPr>
                      </m:sSubPr>
                      <m:e>
                        <m:r>
                          <a:rPr lang="ko-KR" altLang="en-US" sz="1000" i="1" smtClean="0">
                            <a:latin typeface="Cambria Math" panose="02040503050406030204" pitchFamily="18" charset="0"/>
                          </a:rPr>
                          <m:t>𝜇</m:t>
                        </m:r>
                      </m:e>
                      <m:sub>
                        <m:r>
                          <a:rPr lang="en-US" altLang="ko-KR" sz="1000" b="0" i="1" smtClean="0">
                            <a:latin typeface="Cambria Math" panose="02040503050406030204" pitchFamily="18" charset="0"/>
                          </a:rPr>
                          <m:t>𝐴</m:t>
                        </m:r>
                        <m:r>
                          <a:rPr lang="en-US" altLang="ko-KR" sz="1000" b="0" i="1" smtClean="0">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𝐴</m:t>
                        </m:r>
                        <m:r>
                          <a:rPr lang="en-US" altLang="ko-KR" sz="1000" b="0" i="1" smtClean="0">
                            <a:latin typeface="Cambria Math" panose="02040503050406030204" pitchFamily="18" charset="0"/>
                          </a:rPr>
                          <m:t>2</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𝐴𝑃</m:t>
                        </m:r>
                      </m:sub>
                    </m:sSub>
                  </m:oMath>
                </a14:m>
                <a:endParaRPr lang="en-US" altLang="ko-KR" sz="1000" dirty="0"/>
              </a:p>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b="0" i="1" smtClean="0">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0</m:t>
                        </m:r>
                      </m:sub>
                    </m:sSub>
                  </m:oMath>
                </a14:m>
                <a:r>
                  <a:rPr lang="ko-KR" altLang="en-US" sz="1000" dirty="0"/>
                  <a:t> 는 사실이 아니다</a:t>
                </a:r>
                <a:r>
                  <a:rPr lang="en-US" altLang="ko-KR" sz="1000" dirty="0"/>
                  <a:t>. </a:t>
                </a:r>
                <a:r>
                  <a:rPr lang="ko-KR" altLang="en-US" sz="1000" dirty="0"/>
                  <a:t>즉</a:t>
                </a:r>
                <a:r>
                  <a:rPr lang="en-US" altLang="ko-KR" sz="1000" dirty="0"/>
                  <a:t>, </a:t>
                </a:r>
                <a:r>
                  <a:rPr lang="ko-KR" altLang="en-US" sz="1000" dirty="0"/>
                  <a:t>요인</a:t>
                </a:r>
                <a:r>
                  <a:rPr lang="en-US" altLang="ko-KR" sz="1000" dirty="0"/>
                  <a:t>A</a:t>
                </a:r>
                <a:r>
                  <a:rPr lang="ko-KR" altLang="en-US" sz="1000" dirty="0"/>
                  <a:t>에 대한 차이 검정</a:t>
                </a:r>
                <a:r>
                  <a:rPr lang="en-US" altLang="ko-KR" sz="1000" dirty="0"/>
                  <a:t>)</a:t>
                </a:r>
              </a:p>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0</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𝐵</m:t>
                        </m:r>
                        <m:r>
                          <a:rPr lang="en-US" altLang="ko-KR" sz="1000" i="1">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𝐵</m:t>
                        </m:r>
                        <m:r>
                          <a:rPr lang="en-US" altLang="ko-KR" sz="1000" i="1">
                            <a:latin typeface="Cambria Math" panose="02040503050406030204" pitchFamily="18" charset="0"/>
                          </a:rPr>
                          <m:t>2</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𝐵𝑞</m:t>
                        </m:r>
                      </m:sub>
                    </m:sSub>
                  </m:oMath>
                </a14:m>
                <a:endParaRPr lang="en-US" altLang="ko-KR" sz="1000" dirty="0"/>
              </a:p>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0</m:t>
                        </m:r>
                      </m:sub>
                    </m:sSub>
                  </m:oMath>
                </a14:m>
                <a:r>
                  <a:rPr lang="ko-KR" altLang="en-US" sz="1000" dirty="0"/>
                  <a:t> 는 사실이 아니다</a:t>
                </a:r>
                <a:r>
                  <a:rPr lang="en-US" altLang="ko-KR" sz="1000" dirty="0"/>
                  <a:t>. </a:t>
                </a:r>
                <a:r>
                  <a:rPr lang="ko-KR" altLang="en-US" sz="1000" dirty="0"/>
                  <a:t>즉</a:t>
                </a:r>
                <a:r>
                  <a:rPr lang="en-US" altLang="ko-KR" sz="1000" dirty="0"/>
                  <a:t>, </a:t>
                </a:r>
                <a:r>
                  <a:rPr lang="ko-KR" altLang="en-US" sz="1000" dirty="0"/>
                  <a:t>요인</a:t>
                </a:r>
                <a:r>
                  <a:rPr lang="en-US" altLang="ko-KR" sz="1000" dirty="0"/>
                  <a:t>B</a:t>
                </a:r>
                <a:r>
                  <a:rPr lang="ko-KR" altLang="en-US" sz="1000" dirty="0"/>
                  <a:t>에 대한 차이 검정</a:t>
                </a:r>
                <a:r>
                  <a:rPr lang="en-US" altLang="ko-KR" sz="1000" dirty="0"/>
                  <a:t>)</a:t>
                </a:r>
                <a:endParaRPr lang="ko-KR" altLang="en-US" sz="1000" dirty="0"/>
              </a:p>
            </p:txBody>
          </p:sp>
        </mc:Choice>
        <mc:Fallback xmlns="">
          <p:sp>
            <p:nvSpPr>
              <p:cNvPr id="15" name="TextBox 14">
                <a:extLst>
                  <a:ext uri="{FF2B5EF4-FFF2-40B4-BE49-F238E27FC236}">
                    <a16:creationId xmlns:a16="http://schemas.microsoft.com/office/drawing/2014/main" id="{E65E3BCF-34AF-4C65-99CE-0199827F3001}"/>
                  </a:ext>
                </a:extLst>
              </p:cNvPr>
              <p:cNvSpPr txBox="1">
                <a:spLocks noRot="1" noChangeAspect="1" noMove="1" noResize="1" noEditPoints="1" noAdjustHandles="1" noChangeArrowheads="1" noChangeShapeType="1" noTextEdit="1"/>
              </p:cNvSpPr>
              <p:nvPr/>
            </p:nvSpPr>
            <p:spPr>
              <a:xfrm>
                <a:off x="278462" y="3108835"/>
                <a:ext cx="4992591" cy="1005468"/>
              </a:xfrm>
              <a:prstGeom prst="rect">
                <a:avLst/>
              </a:prstGeom>
              <a:blipFill>
                <a:blip r:embed="rId2"/>
                <a:stretch>
                  <a:fillRect b="-1190"/>
                </a:stretch>
              </a:blipFill>
              <a:ln w="19050">
                <a:solidFill>
                  <a:schemeClr val="accent1">
                    <a:lumMod val="60000"/>
                    <a:lumOff val="40000"/>
                  </a:schemeClr>
                </a:solidFill>
              </a:ln>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id="{CCDEE792-1120-432A-A2D2-5057EF322677}"/>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p:sp>
        <p:nvSpPr>
          <p:cNvPr id="17" name="TextBox 16">
            <a:extLst>
              <a:ext uri="{FF2B5EF4-FFF2-40B4-BE49-F238E27FC236}">
                <a16:creationId xmlns:a16="http://schemas.microsoft.com/office/drawing/2014/main" id="{4CD2AB23-C9F2-45E2-8B3A-FB4B9CCA9241}"/>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22710790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9" name="바닥글 개체 틀 8">
            <a:extLst>
              <a:ext uri="{FF2B5EF4-FFF2-40B4-BE49-F238E27FC236}">
                <a16:creationId xmlns:a16="http://schemas.microsoft.com/office/drawing/2014/main" id="{BC60924F-8934-4F78-9D18-5319085443A0}"/>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1C8CE04C-CC88-47C8-8F8F-6D1C30567A9D}"/>
              </a:ext>
            </a:extLst>
          </p:cNvPr>
          <p:cNvSpPr>
            <a:spLocks noGrp="1"/>
          </p:cNvSpPr>
          <p:nvPr>
            <p:ph type="sldNum" sz="quarter" idx="12"/>
          </p:nvPr>
        </p:nvSpPr>
        <p:spPr/>
        <p:txBody>
          <a:bodyPr/>
          <a:lstStyle/>
          <a:p>
            <a:fld id="{DE77BB65-F969-4654-BF30-45C70C1BE112}" type="slidenum">
              <a:rPr lang="ko-KR" altLang="en-US" smtClean="0"/>
              <a:pPr/>
              <a:t>163</a:t>
            </a:fld>
            <a:endParaRPr lang="ko-KR" altLang="en-US"/>
          </a:p>
        </p:txBody>
      </p:sp>
      <p:sp>
        <p:nvSpPr>
          <p:cNvPr id="13" name="직사각형 12">
            <a:extLst>
              <a:ext uri="{FF2B5EF4-FFF2-40B4-BE49-F238E27FC236}">
                <a16:creationId xmlns:a16="http://schemas.microsoft.com/office/drawing/2014/main" id="{ED2AADF0-F317-49D5-AF19-C6668E82CAD5}"/>
              </a:ext>
            </a:extLst>
          </p:cNvPr>
          <p:cNvSpPr/>
          <p:nvPr/>
        </p:nvSpPr>
        <p:spPr>
          <a:xfrm>
            <a:off x="395536" y="1052736"/>
            <a:ext cx="2338076" cy="276999"/>
          </a:xfrm>
          <a:prstGeom prst="rect">
            <a:avLst/>
          </a:prstGeom>
          <a:solidFill>
            <a:schemeClr val="accent1">
              <a:lumMod val="20000"/>
              <a:lumOff val="80000"/>
            </a:schemeClr>
          </a:solidFill>
        </p:spPr>
        <p:txBody>
          <a:bodyPr wrap="none">
            <a:spAutoFit/>
          </a:bodyPr>
          <a:lstStyle/>
          <a:p>
            <a:r>
              <a:rPr lang="ko-KR" altLang="en-US" sz="1200" b="1" dirty="0"/>
              <a:t>이원분산분석</a:t>
            </a:r>
            <a:r>
              <a:rPr lang="en-US" altLang="ko-KR" sz="1200" b="1" dirty="0"/>
              <a:t>(two-way ANOVA)</a:t>
            </a:r>
            <a:endParaRPr lang="ko-KR" altLang="en-US" sz="1200" b="1" dirty="0"/>
          </a:p>
        </p:txBody>
      </p:sp>
      <p:sp>
        <p:nvSpPr>
          <p:cNvPr id="2" name="직사각형 1">
            <a:extLst>
              <a:ext uri="{FF2B5EF4-FFF2-40B4-BE49-F238E27FC236}">
                <a16:creationId xmlns:a16="http://schemas.microsoft.com/office/drawing/2014/main" id="{D9D052FB-5033-4658-94A9-8597370C6CCC}"/>
              </a:ext>
            </a:extLst>
          </p:cNvPr>
          <p:cNvSpPr/>
          <p:nvPr/>
        </p:nvSpPr>
        <p:spPr>
          <a:xfrm>
            <a:off x="28282" y="1284735"/>
            <a:ext cx="3203762" cy="392415"/>
          </a:xfrm>
          <a:prstGeom prst="rect">
            <a:avLst/>
          </a:prstGeom>
        </p:spPr>
        <p:txBody>
          <a:bodyPr wrap="none">
            <a:spAutoFit/>
          </a:bodyPr>
          <a:lstStyle/>
          <a:p>
            <a:pPr marL="63500" marR="63500" indent="270510" algn="just" fontAlgn="base">
              <a:lnSpc>
                <a:spcPct val="160000"/>
              </a:lnSpc>
            </a:pPr>
            <a:r>
              <a:rPr lang="en-US" altLang="ko-KR" sz="1400" kern="0" dirty="0">
                <a:solidFill>
                  <a:srgbClr val="000000"/>
                </a:solidFill>
                <a:highlight>
                  <a:srgbClr val="00FFFF"/>
                </a:highlight>
                <a:ea typeface="맑은 고딕" panose="020B0503020000020004" pitchFamily="50" charset="-127"/>
              </a:rPr>
              <a:t>2) </a:t>
            </a:r>
            <a:r>
              <a:rPr lang="ko-KR" altLang="en-US" sz="1400" kern="0" dirty="0">
                <a:solidFill>
                  <a:srgbClr val="000000"/>
                </a:solidFill>
                <a:highlight>
                  <a:srgbClr val="00FFFF"/>
                </a:highlight>
                <a:ea typeface="맑은 고딕" panose="020B0503020000020004" pitchFamily="50" charset="-127"/>
              </a:rPr>
              <a:t>반복이 있는 이원분류분산분석</a:t>
            </a:r>
            <a:endParaRPr lang="ko-KR" altLang="en-US" sz="1400" kern="0" dirty="0">
              <a:solidFill>
                <a:srgbClr val="000000"/>
              </a:solidFill>
              <a:highlight>
                <a:srgbClr val="00FFFF"/>
              </a:highlight>
            </a:endParaRPr>
          </a:p>
        </p:txBody>
      </p:sp>
      <p:sp>
        <p:nvSpPr>
          <p:cNvPr id="3" name="직사각형 2">
            <a:extLst>
              <a:ext uri="{FF2B5EF4-FFF2-40B4-BE49-F238E27FC236}">
                <a16:creationId xmlns:a16="http://schemas.microsoft.com/office/drawing/2014/main" id="{AFB8F560-7737-4D76-A36B-BF011DCB044A}"/>
              </a:ext>
            </a:extLst>
          </p:cNvPr>
          <p:cNvSpPr/>
          <p:nvPr/>
        </p:nvSpPr>
        <p:spPr>
          <a:xfrm>
            <a:off x="438377" y="1766574"/>
            <a:ext cx="8064896" cy="938719"/>
          </a:xfrm>
          <a:prstGeom prst="rect">
            <a:avLst/>
          </a:prstGeom>
          <a:ln>
            <a:solidFill>
              <a:schemeClr val="tx2">
                <a:lumMod val="40000"/>
                <a:lumOff val="60000"/>
              </a:schemeClr>
            </a:solidFill>
          </a:ln>
        </p:spPr>
        <p:txBody>
          <a:bodyPr wrap="square">
            <a:spAutoFit/>
          </a:bodyPr>
          <a:lstStyle/>
          <a:p>
            <a:pPr algn="just" fontAlgn="base"/>
            <a:r>
              <a:rPr lang="ko-KR" altLang="en-US" sz="1100" kern="0" dirty="0">
                <a:solidFill>
                  <a:srgbClr val="282828"/>
                </a:solidFill>
                <a:highlight>
                  <a:srgbClr val="FFFF00"/>
                </a:highlight>
                <a:ea typeface="맑은 고딕" panose="020B0503020000020004" pitchFamily="50" charset="-127"/>
              </a:rPr>
              <a:t>① 자료 구조</a:t>
            </a:r>
            <a:endParaRPr lang="ko-KR" altLang="en-US" sz="1100" kern="0" dirty="0">
              <a:solidFill>
                <a:srgbClr val="000000"/>
              </a:solidFill>
              <a:highlight>
                <a:srgbClr val="FFFF00"/>
              </a:highlight>
            </a:endParaRPr>
          </a:p>
          <a:p>
            <a:pPr marL="190500" algn="just" fontAlgn="base"/>
            <a:r>
              <a:rPr lang="ko-KR" altLang="en-US" sz="1100" kern="0" dirty="0">
                <a:solidFill>
                  <a:srgbClr val="000000"/>
                </a:solidFill>
                <a:ea typeface="맑은 고딕" panose="020B0503020000020004" pitchFamily="50" charset="-127"/>
              </a:rPr>
              <a:t>반복이 있는 이원분류 분산분석은 두 가지 요인에 의해 구분된 자료를 반복하여 추출한 후 집단간의 평균차이가 있는가를 분석하는 것</a:t>
            </a:r>
            <a:endParaRPr lang="en-US" altLang="ko-KR" sz="1100" kern="0" dirty="0">
              <a:solidFill>
                <a:srgbClr val="000000"/>
              </a:solidFill>
              <a:ea typeface="맑은 고딕" panose="020B0503020000020004" pitchFamily="50" charset="-127"/>
            </a:endParaRPr>
          </a:p>
          <a:p>
            <a:pPr fontAlgn="base"/>
            <a:r>
              <a:rPr lang="ko-KR" altLang="en-US" sz="1100" dirty="0">
                <a:highlight>
                  <a:srgbClr val="FFFF00"/>
                </a:highlight>
              </a:rPr>
              <a:t>② 변동 구조</a:t>
            </a:r>
          </a:p>
          <a:p>
            <a:pPr fontAlgn="base"/>
            <a:r>
              <a:rPr lang="ko-KR" altLang="en-US" sz="1100" dirty="0"/>
              <a:t>반복이 있는 이원분류분산분석의 총변동은 주효과와 교호효과의 </a:t>
            </a:r>
            <a:r>
              <a:rPr lang="ko-KR" altLang="en-US" sz="1100" dirty="0" err="1"/>
              <a:t>그룹간변동과</a:t>
            </a:r>
            <a:r>
              <a:rPr lang="ko-KR" altLang="en-US" sz="1100" dirty="0"/>
              <a:t> </a:t>
            </a:r>
            <a:r>
              <a:rPr lang="ko-KR" altLang="en-US" sz="1100" dirty="0" err="1"/>
              <a:t>그룹내변동으로</a:t>
            </a:r>
            <a:r>
              <a:rPr lang="ko-KR" altLang="en-US" sz="1100" dirty="0"/>
              <a:t> 구성된다</a:t>
            </a:r>
            <a:r>
              <a:rPr lang="en-US" altLang="ko-KR" sz="1100" dirty="0"/>
              <a:t>. </a:t>
            </a:r>
            <a:endParaRPr lang="ko-KR" altLang="en-US" sz="1100" kern="0" dirty="0">
              <a:solidFill>
                <a:srgbClr val="000000"/>
              </a:solidFill>
            </a:endParaRPr>
          </a:p>
        </p:txBody>
      </p:sp>
      <p:sp>
        <p:nvSpPr>
          <p:cNvPr id="7" name="직사각형 6">
            <a:extLst>
              <a:ext uri="{FF2B5EF4-FFF2-40B4-BE49-F238E27FC236}">
                <a16:creationId xmlns:a16="http://schemas.microsoft.com/office/drawing/2014/main" id="{5E8E6591-0E87-4093-8A35-3476ECE11F8A}"/>
              </a:ext>
            </a:extLst>
          </p:cNvPr>
          <p:cNvSpPr/>
          <p:nvPr/>
        </p:nvSpPr>
        <p:spPr>
          <a:xfrm>
            <a:off x="438377" y="3518988"/>
            <a:ext cx="8214901" cy="1411477"/>
          </a:xfrm>
          <a:prstGeom prst="rect">
            <a:avLst/>
          </a:prstGeom>
          <a:ln>
            <a:solidFill>
              <a:schemeClr val="accent1"/>
            </a:solidFill>
          </a:ln>
        </p:spPr>
        <p:txBody>
          <a:bodyPr wrap="square">
            <a:spAutoFit/>
          </a:bodyPr>
          <a:lstStyle/>
          <a:p>
            <a:pPr marL="361950" indent="-171450" algn="just" fontAlgn="base">
              <a:lnSpc>
                <a:spcPct val="160000"/>
              </a:lnSpc>
              <a:buFont typeface="Wingdings" panose="05000000000000000000" pitchFamily="2" charset="2"/>
              <a:buChar char="§"/>
            </a:pPr>
            <a:r>
              <a:rPr lang="ko-KR" altLang="en-US" sz="1100" kern="0" dirty="0" err="1">
                <a:solidFill>
                  <a:srgbClr val="000000"/>
                </a:solidFill>
                <a:highlight>
                  <a:srgbClr val="FFFF00"/>
                </a:highlight>
                <a:ea typeface="맑은 고딕" panose="020B0503020000020004" pitchFamily="50" charset="-127"/>
              </a:rPr>
              <a:t>주효과</a:t>
            </a:r>
            <a:r>
              <a:rPr lang="en-US" altLang="ko-KR" sz="1100" kern="0" dirty="0">
                <a:solidFill>
                  <a:srgbClr val="000000"/>
                </a:solidFill>
                <a:highlight>
                  <a:srgbClr val="FFFF00"/>
                </a:highlight>
                <a:latin typeface="맑은 고딕" panose="020B0503020000020004" pitchFamily="50" charset="-127"/>
              </a:rPr>
              <a:t>(main effect)</a:t>
            </a:r>
            <a:endParaRPr lang="ko-KR" altLang="en-US" sz="1100" kern="0" dirty="0">
              <a:solidFill>
                <a:srgbClr val="000000"/>
              </a:solidFill>
              <a:highlight>
                <a:srgbClr val="FFFF00"/>
              </a:highlight>
            </a:endParaRPr>
          </a:p>
          <a:p>
            <a:pPr marL="190500" algn="just" fontAlgn="base">
              <a:lnSpc>
                <a:spcPct val="160000"/>
              </a:lnSpc>
            </a:pPr>
            <a:r>
              <a:rPr lang="ko-KR" altLang="en-US" sz="1100" kern="0" dirty="0" err="1">
                <a:solidFill>
                  <a:srgbClr val="000000"/>
                </a:solidFill>
                <a:ea typeface="맑은 고딕" panose="020B0503020000020004" pitchFamily="50" charset="-127"/>
              </a:rPr>
              <a:t>총변동</a:t>
            </a:r>
            <a:r>
              <a:rPr lang="en-US" altLang="ko-KR" sz="1100" kern="0" dirty="0">
                <a:solidFill>
                  <a:srgbClr val="000000"/>
                </a:solidFill>
                <a:latin typeface="맑은 고딕" panose="020B0503020000020004" pitchFamily="50" charset="-127"/>
              </a:rPr>
              <a:t>(SST)</a:t>
            </a:r>
            <a:r>
              <a:rPr lang="ko-KR" altLang="en-US" sz="1100" kern="0" dirty="0">
                <a:solidFill>
                  <a:srgbClr val="000000"/>
                </a:solidFill>
                <a:ea typeface="맑은 고딕" panose="020B0503020000020004" pitchFamily="50" charset="-127"/>
              </a:rPr>
              <a:t>은 </a:t>
            </a:r>
            <a:r>
              <a:rPr lang="ko-KR" altLang="en-US" sz="1100" kern="0" dirty="0" err="1">
                <a:solidFill>
                  <a:srgbClr val="000000"/>
                </a:solidFill>
                <a:ea typeface="맑은 고딕" panose="020B0503020000020004" pitchFamily="50" charset="-127"/>
              </a:rPr>
              <a:t>그룹간변동</a:t>
            </a:r>
            <a:r>
              <a:rPr lang="en-US" altLang="ko-KR" sz="1100" kern="0" dirty="0">
                <a:solidFill>
                  <a:srgbClr val="000000"/>
                </a:solidFill>
                <a:latin typeface="맑은 고딕" panose="020B0503020000020004" pitchFamily="50" charset="-127"/>
              </a:rPr>
              <a:t>(SSB)</a:t>
            </a:r>
            <a:r>
              <a:rPr lang="ko-KR" altLang="en-US" sz="1100" kern="0" dirty="0">
                <a:solidFill>
                  <a:srgbClr val="000000"/>
                </a:solidFill>
                <a:ea typeface="맑은 고딕" panose="020B0503020000020004" pitchFamily="50" charset="-127"/>
              </a:rPr>
              <a:t>을 </a:t>
            </a:r>
            <a:r>
              <a:rPr lang="en-US" altLang="ko-KR" sz="1100" kern="0" dirty="0">
                <a:solidFill>
                  <a:srgbClr val="000000"/>
                </a:solidFill>
                <a:latin typeface="맑은 고딕" panose="020B0503020000020004" pitchFamily="50" charset="-127"/>
              </a:rPr>
              <a:t>A</a:t>
            </a:r>
            <a:r>
              <a:rPr lang="ko-KR" altLang="en-US" sz="1100" kern="0" dirty="0">
                <a:solidFill>
                  <a:srgbClr val="000000"/>
                </a:solidFill>
                <a:ea typeface="맑은 고딕" panose="020B0503020000020004" pitchFamily="50" charset="-127"/>
              </a:rPr>
              <a:t>요인에 의한 </a:t>
            </a:r>
            <a:r>
              <a:rPr lang="ko-KR" altLang="en-US" sz="1100" kern="0" dirty="0" err="1">
                <a:solidFill>
                  <a:srgbClr val="000000"/>
                </a:solidFill>
                <a:ea typeface="맑은 고딕" panose="020B0503020000020004" pitchFamily="50" charset="-127"/>
              </a:rPr>
              <a:t>그룹간변동</a:t>
            </a:r>
            <a:r>
              <a:rPr lang="en-US" altLang="ko-KR" sz="1100" kern="0" dirty="0">
                <a:solidFill>
                  <a:srgbClr val="000000"/>
                </a:solidFill>
                <a:latin typeface="맑은 고딕" panose="020B0503020000020004" pitchFamily="50" charset="-127"/>
              </a:rPr>
              <a:t>(SSA)</a:t>
            </a:r>
            <a:r>
              <a:rPr lang="ko-KR" altLang="en-US" sz="1100" kern="0" dirty="0">
                <a:solidFill>
                  <a:srgbClr val="000000"/>
                </a:solidFill>
                <a:ea typeface="맑은 고딕" panose="020B0503020000020004" pitchFamily="50" charset="-127"/>
              </a:rPr>
              <a:t>과 </a:t>
            </a:r>
            <a:r>
              <a:rPr lang="en-US" altLang="ko-KR" sz="1100" kern="0" dirty="0">
                <a:solidFill>
                  <a:srgbClr val="000000"/>
                </a:solidFill>
                <a:latin typeface="맑은 고딕" panose="020B0503020000020004" pitchFamily="50" charset="-127"/>
              </a:rPr>
              <a:t>B</a:t>
            </a:r>
            <a:r>
              <a:rPr lang="ko-KR" altLang="en-US" sz="1100" kern="0" dirty="0">
                <a:solidFill>
                  <a:srgbClr val="000000"/>
                </a:solidFill>
                <a:ea typeface="맑은 고딕" panose="020B0503020000020004" pitchFamily="50" charset="-127"/>
              </a:rPr>
              <a:t>요인에 의한 </a:t>
            </a:r>
            <a:r>
              <a:rPr lang="ko-KR" altLang="en-US" sz="1100" kern="0" dirty="0" err="1">
                <a:solidFill>
                  <a:srgbClr val="000000"/>
                </a:solidFill>
                <a:ea typeface="맑은 고딕" panose="020B0503020000020004" pitchFamily="50" charset="-127"/>
              </a:rPr>
              <a:t>그룹간변동</a:t>
            </a:r>
            <a:r>
              <a:rPr lang="en-US" altLang="ko-KR" sz="1100" kern="0" dirty="0">
                <a:solidFill>
                  <a:srgbClr val="000000"/>
                </a:solidFill>
                <a:latin typeface="맑은 고딕" panose="020B0503020000020004" pitchFamily="50" charset="-127"/>
              </a:rPr>
              <a:t>(SSB)</a:t>
            </a:r>
            <a:r>
              <a:rPr lang="ko-KR" altLang="en-US" sz="1100" kern="0" dirty="0">
                <a:solidFill>
                  <a:srgbClr val="000000"/>
                </a:solidFill>
                <a:ea typeface="맑은 고딕" panose="020B0503020000020004" pitchFamily="50" charset="-127"/>
              </a:rPr>
              <a:t>으로 나눈다</a:t>
            </a:r>
            <a:r>
              <a:rPr lang="en-US" altLang="ko-KR" sz="1100" kern="0" dirty="0">
                <a:solidFill>
                  <a:srgbClr val="000000"/>
                </a:solidFill>
                <a:latin typeface="맑은 고딕" panose="020B0503020000020004" pitchFamily="50" charset="-127"/>
              </a:rPr>
              <a:t>. </a:t>
            </a:r>
          </a:p>
          <a:p>
            <a:pPr marL="190500" algn="just" fontAlgn="base">
              <a:lnSpc>
                <a:spcPct val="160000"/>
              </a:lnSpc>
            </a:pPr>
            <a:r>
              <a:rPr lang="en-US" altLang="ko-KR" sz="1100" kern="0" dirty="0">
                <a:solidFill>
                  <a:srgbClr val="000000"/>
                </a:solidFill>
                <a:latin typeface="맑은 고딕" panose="020B0503020000020004" pitchFamily="50" charset="-127"/>
              </a:rPr>
              <a:t>A, B </a:t>
            </a:r>
            <a:r>
              <a:rPr lang="ko-KR" altLang="en-US" sz="1100" kern="0" dirty="0">
                <a:solidFill>
                  <a:srgbClr val="000000"/>
                </a:solidFill>
                <a:ea typeface="맑은 고딕" panose="020B0503020000020004" pitchFamily="50" charset="-127"/>
              </a:rPr>
              <a:t>각각의 요인에 의한 변동인 </a:t>
            </a:r>
            <a:r>
              <a:rPr lang="en-US" altLang="ko-KR" sz="1100" kern="0" dirty="0">
                <a:solidFill>
                  <a:srgbClr val="000000"/>
                </a:solidFill>
                <a:latin typeface="맑은 고딕" panose="020B0503020000020004" pitchFamily="50" charset="-127"/>
              </a:rPr>
              <a:t>SSA, SSB</a:t>
            </a:r>
            <a:r>
              <a:rPr lang="ko-KR" altLang="en-US" sz="1100" kern="0" dirty="0">
                <a:solidFill>
                  <a:srgbClr val="000000"/>
                </a:solidFill>
                <a:ea typeface="맑은 고딕" panose="020B0503020000020004" pitchFamily="50" charset="-127"/>
              </a:rPr>
              <a:t>는 </a:t>
            </a:r>
            <a:r>
              <a:rPr lang="ko-KR" altLang="en-US" sz="1100" kern="0" dirty="0" err="1">
                <a:solidFill>
                  <a:srgbClr val="000000"/>
                </a:solidFill>
                <a:ea typeface="맑은 고딕" panose="020B0503020000020004" pitchFamily="50" charset="-127"/>
              </a:rPr>
              <a:t>주효과라고</a:t>
            </a:r>
            <a:r>
              <a:rPr lang="ko-KR" altLang="en-US" sz="1100" kern="0" dirty="0">
                <a:solidFill>
                  <a:srgbClr val="000000"/>
                </a:solidFill>
                <a:ea typeface="맑은 고딕" panose="020B0503020000020004" pitchFamily="50" charset="-127"/>
              </a:rPr>
              <a:t> 한다</a:t>
            </a:r>
            <a:r>
              <a:rPr lang="en-US" altLang="ko-KR" sz="1100" kern="0" dirty="0">
                <a:solidFill>
                  <a:srgbClr val="000000"/>
                </a:solidFill>
                <a:latin typeface="맑은 고딕" panose="020B0503020000020004" pitchFamily="50" charset="-127"/>
              </a:rPr>
              <a:t>. </a:t>
            </a:r>
            <a:endParaRPr lang="ko-KR" altLang="en-US" sz="1100" kern="0" dirty="0">
              <a:solidFill>
                <a:srgbClr val="000000"/>
              </a:solidFill>
            </a:endParaRPr>
          </a:p>
          <a:p>
            <a:pPr marL="361950" indent="-171450" algn="just" fontAlgn="base">
              <a:lnSpc>
                <a:spcPct val="160000"/>
              </a:lnSpc>
              <a:buFont typeface="Arial" panose="020B0604020202020204" pitchFamily="34" charset="0"/>
              <a:buChar char="•"/>
            </a:pPr>
            <a:r>
              <a:rPr lang="ko-KR" altLang="en-US" sz="1100" kern="0" dirty="0">
                <a:solidFill>
                  <a:srgbClr val="000000"/>
                </a:solidFill>
                <a:highlight>
                  <a:srgbClr val="FFFF00"/>
                </a:highlight>
                <a:ea typeface="맑은 고딕" panose="020B0503020000020004" pitchFamily="50" charset="-127"/>
              </a:rPr>
              <a:t>교호효과</a:t>
            </a:r>
            <a:r>
              <a:rPr lang="en-US" altLang="ko-KR" sz="1100" kern="0" dirty="0">
                <a:solidFill>
                  <a:srgbClr val="000000"/>
                </a:solidFill>
                <a:highlight>
                  <a:srgbClr val="FFFF00"/>
                </a:highlight>
                <a:latin typeface="맑은 고딕" panose="020B0503020000020004" pitchFamily="50" charset="-127"/>
              </a:rPr>
              <a:t>(interaction effect) : </a:t>
            </a:r>
            <a:r>
              <a:rPr lang="ko-KR" altLang="en-US" sz="1100" kern="0" dirty="0">
                <a:solidFill>
                  <a:srgbClr val="000000"/>
                </a:solidFill>
                <a:highlight>
                  <a:srgbClr val="FFFF00"/>
                </a:highlight>
                <a:latin typeface="맑은 고딕" panose="020B0503020000020004" pitchFamily="50" charset="-127"/>
              </a:rPr>
              <a:t>상호작용효과</a:t>
            </a:r>
            <a:endParaRPr lang="ko-KR" altLang="en-US" sz="1100" kern="0" dirty="0">
              <a:solidFill>
                <a:srgbClr val="000000"/>
              </a:solidFill>
              <a:highlight>
                <a:srgbClr val="FFFF00"/>
              </a:highlight>
            </a:endParaRPr>
          </a:p>
          <a:p>
            <a:pPr marL="190500" algn="just" fontAlgn="base">
              <a:lnSpc>
                <a:spcPct val="160000"/>
              </a:lnSpc>
            </a:pPr>
            <a:r>
              <a:rPr lang="ko-KR" altLang="en-US" sz="1100" kern="0" dirty="0">
                <a:solidFill>
                  <a:srgbClr val="000000"/>
                </a:solidFill>
                <a:ea typeface="맑은 고딕" panose="020B0503020000020004" pitchFamily="50" charset="-127"/>
              </a:rPr>
              <a:t>요인 </a:t>
            </a:r>
            <a:r>
              <a:rPr lang="en-US" altLang="ko-KR" sz="1100" kern="0" dirty="0">
                <a:solidFill>
                  <a:srgbClr val="000000"/>
                </a:solidFill>
                <a:latin typeface="맑은 고딕" panose="020B0503020000020004" pitchFamily="50" charset="-127"/>
              </a:rPr>
              <a:t>A, B</a:t>
            </a:r>
            <a:r>
              <a:rPr lang="ko-KR" altLang="en-US" sz="1100" kern="0" dirty="0">
                <a:solidFill>
                  <a:srgbClr val="000000"/>
                </a:solidFill>
                <a:ea typeface="맑은 고딕" panose="020B0503020000020004" pitchFamily="50" charset="-127"/>
              </a:rPr>
              <a:t>가 동시에 작용하여 평균의 차이를 나타내는지 여부를 검정하게 되는데 이것을 교호효과</a:t>
            </a:r>
            <a:r>
              <a:rPr lang="en-US" altLang="ko-KR" sz="1100" kern="0" dirty="0">
                <a:solidFill>
                  <a:srgbClr val="000000"/>
                </a:solidFill>
                <a:latin typeface="맑은 고딕" panose="020B0503020000020004" pitchFamily="50" charset="-127"/>
              </a:rPr>
              <a:t>(interaction effect)</a:t>
            </a:r>
            <a:r>
              <a:rPr lang="ko-KR" altLang="en-US" sz="1100" kern="0" dirty="0">
                <a:solidFill>
                  <a:srgbClr val="000000"/>
                </a:solidFill>
                <a:ea typeface="맑은 고딕" panose="020B0503020000020004" pitchFamily="50" charset="-127"/>
              </a:rPr>
              <a:t>라고 한다</a:t>
            </a:r>
            <a:r>
              <a:rPr lang="en-US" altLang="ko-KR" sz="1100" kern="0" dirty="0">
                <a:solidFill>
                  <a:srgbClr val="000000"/>
                </a:solidFill>
                <a:latin typeface="맑은 고딕" panose="020B0503020000020004" pitchFamily="50" charset="-127"/>
              </a:rPr>
              <a:t>. </a:t>
            </a:r>
            <a:endParaRPr lang="ko-KR" altLang="en-US" sz="1100" kern="0" dirty="0">
              <a:solidFill>
                <a:srgbClr val="000000"/>
              </a:solidFill>
            </a:endParaRPr>
          </a:p>
        </p:txBody>
      </p:sp>
      <p:sp>
        <p:nvSpPr>
          <p:cNvPr id="8" name="TextBox 7">
            <a:extLst>
              <a:ext uri="{FF2B5EF4-FFF2-40B4-BE49-F238E27FC236}">
                <a16:creationId xmlns:a16="http://schemas.microsoft.com/office/drawing/2014/main" id="{E52105A1-E102-400A-A16B-70B3AFB44FDB}"/>
              </a:ext>
            </a:extLst>
          </p:cNvPr>
          <p:cNvSpPr txBox="1"/>
          <p:nvPr/>
        </p:nvSpPr>
        <p:spPr>
          <a:xfrm>
            <a:off x="438377" y="2992107"/>
            <a:ext cx="4548371" cy="461665"/>
          </a:xfrm>
          <a:prstGeom prst="rect">
            <a:avLst/>
          </a:prstGeom>
          <a:noFill/>
          <a:ln w="28575">
            <a:solidFill>
              <a:schemeClr val="accent1">
                <a:lumMod val="60000"/>
                <a:lumOff val="40000"/>
              </a:schemeClr>
            </a:solidFill>
          </a:ln>
        </p:spPr>
        <p:txBody>
          <a:bodyPr wrap="square" rtlCol="0">
            <a:spAutoFit/>
          </a:bodyPr>
          <a:lstStyle/>
          <a:p>
            <a:r>
              <a:rPr lang="en-US" altLang="ko-KR" sz="1200" dirty="0"/>
              <a:t>SST      =     SSA + SSB + SSAB      + SSE</a:t>
            </a:r>
          </a:p>
          <a:p>
            <a:r>
              <a:rPr lang="ko-KR" altLang="en-US" sz="1200" dirty="0" err="1"/>
              <a:t>총변동</a:t>
            </a:r>
            <a:r>
              <a:rPr lang="ko-KR" altLang="en-US" sz="1200" dirty="0"/>
              <a:t> </a:t>
            </a:r>
            <a:r>
              <a:rPr lang="en-US" altLang="ko-KR" sz="1200" dirty="0"/>
              <a:t>=   </a:t>
            </a:r>
            <a:r>
              <a:rPr lang="ko-KR" altLang="en-US" sz="1200" dirty="0" err="1"/>
              <a:t>주효과</a:t>
            </a:r>
            <a:r>
              <a:rPr lang="ko-KR" altLang="en-US" sz="1200" dirty="0"/>
              <a:t>        </a:t>
            </a:r>
            <a:r>
              <a:rPr lang="en-US" altLang="ko-KR" sz="1200" dirty="0"/>
              <a:t>+ </a:t>
            </a:r>
            <a:r>
              <a:rPr lang="ko-KR" altLang="en-US" sz="1200" dirty="0"/>
              <a:t>교호효과 </a:t>
            </a:r>
            <a:r>
              <a:rPr lang="en-US" altLang="ko-KR" sz="1200" dirty="0"/>
              <a:t>+ </a:t>
            </a:r>
            <a:r>
              <a:rPr lang="ko-KR" altLang="en-US" sz="1200" dirty="0"/>
              <a:t>오차</a:t>
            </a:r>
            <a:r>
              <a:rPr lang="en-US" altLang="ko-KR" sz="1200" dirty="0"/>
              <a:t>(</a:t>
            </a:r>
            <a:r>
              <a:rPr lang="ko-KR" altLang="en-US" sz="1200" dirty="0" err="1"/>
              <a:t>그룹내변동</a:t>
            </a:r>
            <a:r>
              <a:rPr lang="en-US" altLang="ko-KR" sz="1200" dirty="0"/>
              <a:t>)</a:t>
            </a:r>
            <a:endParaRPr lang="ko-KR" altLang="en-US" sz="1200" dirty="0"/>
          </a:p>
        </p:txBody>
      </p:sp>
      <p:sp>
        <p:nvSpPr>
          <p:cNvPr id="15" name="직사각형 14">
            <a:extLst>
              <a:ext uri="{FF2B5EF4-FFF2-40B4-BE49-F238E27FC236}">
                <a16:creationId xmlns:a16="http://schemas.microsoft.com/office/drawing/2014/main" id="{291B4DFD-CBF4-42D8-B666-D2D33ADA469C}"/>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p:sp>
        <p:nvSpPr>
          <p:cNvPr id="16" name="TextBox 15">
            <a:extLst>
              <a:ext uri="{FF2B5EF4-FFF2-40B4-BE49-F238E27FC236}">
                <a16:creationId xmlns:a16="http://schemas.microsoft.com/office/drawing/2014/main" id="{BA2B2E9E-8809-447D-A901-CD59063E02DB}"/>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26226764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9" name="바닥글 개체 틀 8">
            <a:extLst>
              <a:ext uri="{FF2B5EF4-FFF2-40B4-BE49-F238E27FC236}">
                <a16:creationId xmlns:a16="http://schemas.microsoft.com/office/drawing/2014/main" id="{BC60924F-8934-4F78-9D18-5319085443A0}"/>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1C8CE04C-CC88-47C8-8F8F-6D1C30567A9D}"/>
              </a:ext>
            </a:extLst>
          </p:cNvPr>
          <p:cNvSpPr>
            <a:spLocks noGrp="1"/>
          </p:cNvSpPr>
          <p:nvPr>
            <p:ph type="sldNum" sz="quarter" idx="12"/>
          </p:nvPr>
        </p:nvSpPr>
        <p:spPr/>
        <p:txBody>
          <a:bodyPr/>
          <a:lstStyle/>
          <a:p>
            <a:fld id="{DE77BB65-F969-4654-BF30-45C70C1BE112}" type="slidenum">
              <a:rPr lang="ko-KR" altLang="en-US" smtClean="0"/>
              <a:pPr/>
              <a:t>164</a:t>
            </a:fld>
            <a:endParaRPr lang="ko-KR" altLang="en-US"/>
          </a:p>
        </p:txBody>
      </p:sp>
      <p:sp>
        <p:nvSpPr>
          <p:cNvPr id="13" name="직사각형 12">
            <a:extLst>
              <a:ext uri="{FF2B5EF4-FFF2-40B4-BE49-F238E27FC236}">
                <a16:creationId xmlns:a16="http://schemas.microsoft.com/office/drawing/2014/main" id="{ED2AADF0-F317-49D5-AF19-C6668E82CAD5}"/>
              </a:ext>
            </a:extLst>
          </p:cNvPr>
          <p:cNvSpPr/>
          <p:nvPr/>
        </p:nvSpPr>
        <p:spPr>
          <a:xfrm>
            <a:off x="395536" y="1052736"/>
            <a:ext cx="2338076" cy="276999"/>
          </a:xfrm>
          <a:prstGeom prst="rect">
            <a:avLst/>
          </a:prstGeom>
          <a:solidFill>
            <a:schemeClr val="accent1">
              <a:lumMod val="20000"/>
              <a:lumOff val="80000"/>
            </a:schemeClr>
          </a:solidFill>
        </p:spPr>
        <p:txBody>
          <a:bodyPr wrap="none">
            <a:spAutoFit/>
          </a:bodyPr>
          <a:lstStyle/>
          <a:p>
            <a:r>
              <a:rPr lang="ko-KR" altLang="en-US" sz="1200" b="1" dirty="0"/>
              <a:t>이원분산분석</a:t>
            </a:r>
            <a:r>
              <a:rPr lang="en-US" altLang="ko-KR" sz="1200" b="1" dirty="0"/>
              <a:t>(two-way ANOVA)</a:t>
            </a:r>
            <a:endParaRPr lang="ko-KR" altLang="en-US" sz="1200" b="1" dirty="0"/>
          </a:p>
        </p:txBody>
      </p:sp>
      <p:sp>
        <p:nvSpPr>
          <p:cNvPr id="8" name="직사각형 7">
            <a:extLst>
              <a:ext uri="{FF2B5EF4-FFF2-40B4-BE49-F238E27FC236}">
                <a16:creationId xmlns:a16="http://schemas.microsoft.com/office/drawing/2014/main" id="{200EAA14-39E1-47C7-8DE3-1A35A620B830}"/>
              </a:ext>
            </a:extLst>
          </p:cNvPr>
          <p:cNvSpPr/>
          <p:nvPr/>
        </p:nvSpPr>
        <p:spPr>
          <a:xfrm>
            <a:off x="79032" y="1283568"/>
            <a:ext cx="3203762" cy="392415"/>
          </a:xfrm>
          <a:prstGeom prst="rect">
            <a:avLst/>
          </a:prstGeom>
        </p:spPr>
        <p:txBody>
          <a:bodyPr wrap="none">
            <a:spAutoFit/>
          </a:bodyPr>
          <a:lstStyle/>
          <a:p>
            <a:pPr marL="63500" marR="63500" indent="270510" algn="just" fontAlgn="base">
              <a:lnSpc>
                <a:spcPct val="160000"/>
              </a:lnSpc>
            </a:pPr>
            <a:r>
              <a:rPr lang="en-US" altLang="ko-KR" sz="1400" kern="0" dirty="0">
                <a:solidFill>
                  <a:srgbClr val="000000"/>
                </a:solidFill>
                <a:highlight>
                  <a:srgbClr val="00FFFF"/>
                </a:highlight>
                <a:ea typeface="맑은 고딕" panose="020B0503020000020004" pitchFamily="50" charset="-127"/>
              </a:rPr>
              <a:t>2) </a:t>
            </a:r>
            <a:r>
              <a:rPr lang="ko-KR" altLang="en-US" sz="1400" kern="0" dirty="0">
                <a:solidFill>
                  <a:srgbClr val="000000"/>
                </a:solidFill>
                <a:highlight>
                  <a:srgbClr val="00FFFF"/>
                </a:highlight>
                <a:ea typeface="맑은 고딕" panose="020B0503020000020004" pitchFamily="50" charset="-127"/>
              </a:rPr>
              <a:t>반복이 있는 이원분류분산분석</a:t>
            </a:r>
            <a:endParaRPr lang="ko-KR" altLang="en-US" sz="1400" kern="0" dirty="0">
              <a:solidFill>
                <a:srgbClr val="000000"/>
              </a:solidFill>
              <a:highlight>
                <a:srgbClr val="00FFFF"/>
              </a:highlight>
            </a:endParaRPr>
          </a:p>
        </p:txBody>
      </p:sp>
      <p:sp>
        <p:nvSpPr>
          <p:cNvPr id="2" name="직사각형 1">
            <a:extLst>
              <a:ext uri="{FF2B5EF4-FFF2-40B4-BE49-F238E27FC236}">
                <a16:creationId xmlns:a16="http://schemas.microsoft.com/office/drawing/2014/main" id="{8C727E6F-741C-4D04-B374-9788EC8091AB}"/>
              </a:ext>
            </a:extLst>
          </p:cNvPr>
          <p:cNvSpPr/>
          <p:nvPr/>
        </p:nvSpPr>
        <p:spPr>
          <a:xfrm>
            <a:off x="539552" y="1705219"/>
            <a:ext cx="3960440" cy="584775"/>
          </a:xfrm>
          <a:prstGeom prst="rect">
            <a:avLst/>
          </a:prstGeom>
        </p:spPr>
        <p:txBody>
          <a:bodyPr wrap="square">
            <a:spAutoFit/>
          </a:bodyPr>
          <a:lstStyle/>
          <a:p>
            <a:pPr algn="just" fontAlgn="base"/>
            <a:r>
              <a:rPr lang="ko-KR" altLang="en-US" sz="1000" kern="0" dirty="0">
                <a:solidFill>
                  <a:srgbClr val="282828"/>
                </a:solidFill>
                <a:ea typeface="맑은 고딕" panose="020B0503020000020004" pitchFamily="50" charset="-127"/>
              </a:rPr>
              <a:t>③  </a:t>
            </a:r>
            <a:r>
              <a:rPr lang="ko-KR" altLang="en-US" sz="1000" kern="0" dirty="0">
                <a:solidFill>
                  <a:srgbClr val="000000"/>
                </a:solidFill>
                <a:ea typeface="맑은 고딕" panose="020B0503020000020004" pitchFamily="50" charset="-127"/>
              </a:rPr>
              <a:t>가설 설정</a:t>
            </a:r>
            <a:endParaRPr lang="ko-KR" altLang="en-US" sz="1000" kern="0" dirty="0">
              <a:solidFill>
                <a:srgbClr val="000000"/>
              </a:solidFill>
            </a:endParaRPr>
          </a:p>
          <a:p>
            <a:pPr marL="190500" algn="just" fontAlgn="base"/>
            <a:r>
              <a:rPr lang="ko-KR" altLang="en-US" sz="1000" kern="0" dirty="0">
                <a:solidFill>
                  <a:srgbClr val="000000"/>
                </a:solidFill>
                <a:ea typeface="맑은 고딕" panose="020B0503020000020004" pitchFamily="50" charset="-127"/>
              </a:rPr>
              <a:t>가설검정은 </a:t>
            </a:r>
            <a:r>
              <a:rPr lang="ko-KR" altLang="en-US" sz="1000" kern="0" dirty="0" err="1">
                <a:solidFill>
                  <a:srgbClr val="000000"/>
                </a:solidFill>
                <a:ea typeface="맑은 고딕" panose="020B0503020000020004" pitchFamily="50" charset="-127"/>
              </a:rPr>
              <a:t>주효과</a:t>
            </a:r>
            <a:r>
              <a:rPr lang="ko-KR" altLang="en-US" sz="1000" kern="0" dirty="0">
                <a:solidFill>
                  <a:srgbClr val="000000"/>
                </a:solidFill>
                <a:ea typeface="맑은 고딕" panose="020B0503020000020004" pitchFamily="50" charset="-127"/>
              </a:rPr>
              <a:t> 분석을 위해 요인 </a:t>
            </a:r>
            <a:r>
              <a:rPr lang="en-US" altLang="ko-KR" sz="1000" kern="0" dirty="0">
                <a:solidFill>
                  <a:srgbClr val="000000"/>
                </a:solidFill>
                <a:latin typeface="맑은 고딕" panose="020B0503020000020004" pitchFamily="50" charset="-127"/>
              </a:rPr>
              <a:t>A, B</a:t>
            </a:r>
            <a:r>
              <a:rPr lang="ko-KR" altLang="en-US" sz="1000" kern="0" dirty="0">
                <a:solidFill>
                  <a:srgbClr val="000000"/>
                </a:solidFill>
                <a:ea typeface="맑은 고딕" panose="020B0503020000020004" pitchFamily="50" charset="-127"/>
              </a:rPr>
              <a:t>에 대해 각각 수행하며 </a:t>
            </a:r>
            <a:endParaRPr lang="en-US" altLang="ko-KR" sz="1000" kern="0" dirty="0">
              <a:solidFill>
                <a:srgbClr val="000000"/>
              </a:solidFill>
              <a:ea typeface="맑은 고딕" panose="020B0503020000020004" pitchFamily="50" charset="-127"/>
            </a:endParaRPr>
          </a:p>
          <a:p>
            <a:pPr marL="190500" algn="just" fontAlgn="base"/>
            <a:r>
              <a:rPr lang="ko-KR" altLang="en-US" sz="1000" kern="0" dirty="0">
                <a:solidFill>
                  <a:srgbClr val="000000"/>
                </a:solidFill>
                <a:ea typeface="맑은 고딕" panose="020B0503020000020004" pitchFamily="50" charset="-127"/>
              </a:rPr>
              <a:t>교호효과 분석을 위해서도 수행되어야 한다</a:t>
            </a:r>
            <a:r>
              <a:rPr lang="en-US" altLang="ko-KR" sz="1200" kern="0" dirty="0">
                <a:solidFill>
                  <a:srgbClr val="000000"/>
                </a:solidFill>
                <a:latin typeface="맑은 고딕" panose="020B0503020000020004" pitchFamily="50" charset="-127"/>
              </a:rPr>
              <a:t>. </a:t>
            </a:r>
            <a:endParaRPr lang="ko-KR" altLang="en-US" sz="1200" kern="0" dirty="0">
              <a:solidFill>
                <a:srgbClr val="000000"/>
              </a:solidFill>
            </a:endParaRPr>
          </a:p>
        </p:txBody>
      </p:sp>
      <p:sp>
        <p:nvSpPr>
          <p:cNvPr id="6" name="직사각형 5">
            <a:extLst>
              <a:ext uri="{FF2B5EF4-FFF2-40B4-BE49-F238E27FC236}">
                <a16:creationId xmlns:a16="http://schemas.microsoft.com/office/drawing/2014/main" id="{DB8D6B74-09AD-43C5-8705-AE1F41F46C87}"/>
              </a:ext>
            </a:extLst>
          </p:cNvPr>
          <p:cNvSpPr/>
          <p:nvPr/>
        </p:nvSpPr>
        <p:spPr>
          <a:xfrm>
            <a:off x="515794" y="3972014"/>
            <a:ext cx="2608406" cy="349455"/>
          </a:xfrm>
          <a:prstGeom prst="rect">
            <a:avLst/>
          </a:prstGeom>
        </p:spPr>
        <p:txBody>
          <a:bodyPr wrap="none">
            <a:spAutoFit/>
          </a:bodyPr>
          <a:lstStyle/>
          <a:p>
            <a:pPr algn="just" fontAlgn="base">
              <a:lnSpc>
                <a:spcPct val="160000"/>
              </a:lnSpc>
            </a:pPr>
            <a:r>
              <a:rPr lang="ko-KR" altLang="en-US" sz="1200" kern="0" dirty="0">
                <a:solidFill>
                  <a:srgbClr val="000000"/>
                </a:solidFill>
                <a:ea typeface="맑은 고딕" panose="020B0503020000020004" pitchFamily="50" charset="-127"/>
              </a:rPr>
              <a:t>④ 반복이 있는 </a:t>
            </a:r>
            <a:r>
              <a:rPr lang="ko-KR" altLang="en-US" sz="1200" kern="0" dirty="0" err="1">
                <a:solidFill>
                  <a:srgbClr val="000000"/>
                </a:solidFill>
                <a:ea typeface="맑은 고딕" panose="020B0503020000020004" pitchFamily="50" charset="-127"/>
              </a:rPr>
              <a:t>이원분류분산분석표</a:t>
            </a:r>
            <a:endParaRPr lang="ko-KR" altLang="en-US" sz="1200" kern="0" dirty="0">
              <a:solidFill>
                <a:srgbClr val="000000"/>
              </a:solidFill>
            </a:endParaRPr>
          </a:p>
        </p:txBody>
      </p:sp>
      <p:sp>
        <p:nvSpPr>
          <p:cNvPr id="7" name="직사각형 6">
            <a:extLst>
              <a:ext uri="{FF2B5EF4-FFF2-40B4-BE49-F238E27FC236}">
                <a16:creationId xmlns:a16="http://schemas.microsoft.com/office/drawing/2014/main" id="{A01E1158-684D-4DA2-BE7E-7D0795895191}"/>
              </a:ext>
            </a:extLst>
          </p:cNvPr>
          <p:cNvSpPr/>
          <p:nvPr/>
        </p:nvSpPr>
        <p:spPr>
          <a:xfrm>
            <a:off x="611560" y="4424195"/>
            <a:ext cx="6768752" cy="400110"/>
          </a:xfrm>
          <a:prstGeom prst="rect">
            <a:avLst/>
          </a:prstGeom>
        </p:spPr>
        <p:txBody>
          <a:bodyPr wrap="square">
            <a:spAutoFit/>
          </a:bodyPr>
          <a:lstStyle/>
          <a:p>
            <a:pPr marL="190500" algn="just" fontAlgn="base"/>
            <a:r>
              <a:rPr lang="ko-KR" altLang="en-US" sz="1000" kern="0" dirty="0">
                <a:solidFill>
                  <a:srgbClr val="000000"/>
                </a:solidFill>
                <a:ea typeface="맑은 고딕" panose="020B0503020000020004" pitchFamily="50" charset="-127"/>
              </a:rPr>
              <a:t>요인 </a:t>
            </a:r>
            <a:r>
              <a:rPr lang="en-US" altLang="ko-KR" sz="1000" kern="0" dirty="0">
                <a:solidFill>
                  <a:srgbClr val="000000"/>
                </a:solidFill>
                <a:latin typeface="맑은 고딕" panose="020B0503020000020004" pitchFamily="50" charset="-127"/>
              </a:rPr>
              <a:t>A</a:t>
            </a:r>
            <a:r>
              <a:rPr lang="ko-KR" altLang="en-US" sz="1000" kern="0" dirty="0">
                <a:solidFill>
                  <a:srgbClr val="000000"/>
                </a:solidFill>
                <a:ea typeface="맑은 고딕" panose="020B0503020000020004" pitchFamily="50" charset="-127"/>
              </a:rPr>
              <a:t>에 의해 </a:t>
            </a:r>
            <a:r>
              <a:rPr lang="en-US" altLang="ko-KR" sz="1000" kern="0" dirty="0">
                <a:solidFill>
                  <a:srgbClr val="000000"/>
                </a:solidFill>
                <a:latin typeface="맑은 고딕" panose="020B0503020000020004" pitchFamily="50" charset="-127"/>
              </a:rPr>
              <a:t>p</a:t>
            </a:r>
            <a:r>
              <a:rPr lang="ko-KR" altLang="en-US" sz="1000" kern="0" dirty="0">
                <a:solidFill>
                  <a:srgbClr val="000000"/>
                </a:solidFill>
                <a:ea typeface="맑은 고딕" panose="020B0503020000020004" pitchFamily="50" charset="-127"/>
              </a:rPr>
              <a:t>개의 집단으로 구분되고 요인 </a:t>
            </a:r>
            <a:r>
              <a:rPr lang="en-US" altLang="ko-KR" sz="1000" kern="0" dirty="0">
                <a:solidFill>
                  <a:srgbClr val="000000"/>
                </a:solidFill>
                <a:latin typeface="맑은 고딕" panose="020B0503020000020004" pitchFamily="50" charset="-127"/>
              </a:rPr>
              <a:t>B</a:t>
            </a:r>
            <a:r>
              <a:rPr lang="ko-KR" altLang="en-US" sz="1000" kern="0" dirty="0">
                <a:solidFill>
                  <a:srgbClr val="000000"/>
                </a:solidFill>
                <a:ea typeface="맑은 고딕" panose="020B0503020000020004" pitchFamily="50" charset="-127"/>
              </a:rPr>
              <a:t>에 의해 </a:t>
            </a:r>
            <a:r>
              <a:rPr lang="en-US" altLang="ko-KR" sz="1000" kern="0" dirty="0">
                <a:solidFill>
                  <a:srgbClr val="000000"/>
                </a:solidFill>
                <a:latin typeface="맑은 고딕" panose="020B0503020000020004" pitchFamily="50" charset="-127"/>
              </a:rPr>
              <a:t>q</a:t>
            </a:r>
            <a:r>
              <a:rPr lang="ko-KR" altLang="en-US" sz="1000" kern="0" dirty="0">
                <a:solidFill>
                  <a:srgbClr val="000000"/>
                </a:solidFill>
                <a:ea typeface="맑은 고딕" panose="020B0503020000020004" pitchFamily="50" charset="-127"/>
              </a:rPr>
              <a:t>개의 집단으로 구분되는 자료를 각각 </a:t>
            </a:r>
            <a:r>
              <a:rPr lang="en-US" altLang="ko-KR" sz="1000" kern="0" dirty="0">
                <a:solidFill>
                  <a:srgbClr val="000000"/>
                </a:solidFill>
                <a:latin typeface="맑은 고딕" panose="020B0503020000020004" pitchFamily="50" charset="-127"/>
              </a:rPr>
              <a:t>r</a:t>
            </a:r>
            <a:r>
              <a:rPr lang="ko-KR" altLang="en-US" sz="1000" kern="0" dirty="0">
                <a:solidFill>
                  <a:srgbClr val="000000"/>
                </a:solidFill>
                <a:ea typeface="맑은 고딕" panose="020B0503020000020004" pitchFamily="50" charset="-127"/>
              </a:rPr>
              <a:t>개씩 </a:t>
            </a:r>
            <a:endParaRPr lang="en-US" altLang="ko-KR" sz="1000" kern="0" dirty="0">
              <a:solidFill>
                <a:srgbClr val="000000"/>
              </a:solidFill>
              <a:ea typeface="맑은 고딕" panose="020B0503020000020004" pitchFamily="50" charset="-127"/>
            </a:endParaRPr>
          </a:p>
          <a:p>
            <a:pPr marL="190500" algn="just" fontAlgn="base"/>
            <a:r>
              <a:rPr lang="ko-KR" altLang="en-US" sz="1000" kern="0" dirty="0">
                <a:solidFill>
                  <a:srgbClr val="000000"/>
                </a:solidFill>
                <a:ea typeface="맑은 고딕" panose="020B0503020000020004" pitchFamily="50" charset="-127"/>
              </a:rPr>
              <a:t>반복하여 추출하였을 때 이원분류 분산분석표</a:t>
            </a:r>
            <a:r>
              <a:rPr lang="en-US" altLang="ko-KR" sz="1000" kern="0" dirty="0">
                <a:solidFill>
                  <a:srgbClr val="000000"/>
                </a:solidFill>
                <a:ea typeface="맑은 고딕" panose="020B0503020000020004" pitchFamily="50" charset="-127"/>
                <a:sym typeface="Wingdings" panose="05000000000000000000" pitchFamily="2" charset="2"/>
              </a:rPr>
              <a:t></a:t>
            </a:r>
            <a:r>
              <a:rPr lang="en-US" altLang="ko-KR" sz="1000" kern="0" dirty="0">
                <a:solidFill>
                  <a:srgbClr val="000000"/>
                </a:solidFill>
                <a:latin typeface="맑은 고딕" panose="020B0503020000020004" pitchFamily="50" charset="-127"/>
              </a:rPr>
              <a:t> </a:t>
            </a:r>
            <a:endParaRPr lang="ko-KR" altLang="en-US" sz="1000" kern="0" dirty="0">
              <a:solidFill>
                <a:srgbClr val="000000"/>
              </a:solidFill>
            </a:endParaRPr>
          </a:p>
        </p:txBody>
      </p:sp>
      <p:sp>
        <p:nvSpPr>
          <p:cNvPr id="14" name="직사각형 13">
            <a:extLst>
              <a:ext uri="{FF2B5EF4-FFF2-40B4-BE49-F238E27FC236}">
                <a16:creationId xmlns:a16="http://schemas.microsoft.com/office/drawing/2014/main" id="{86897E23-2DF5-44E4-B4A4-BD00D34045E5}"/>
              </a:ext>
            </a:extLst>
          </p:cNvPr>
          <p:cNvSpPr/>
          <p:nvPr/>
        </p:nvSpPr>
        <p:spPr>
          <a:xfrm>
            <a:off x="365383" y="4991740"/>
            <a:ext cx="7964786" cy="861774"/>
          </a:xfrm>
          <a:prstGeom prst="rect">
            <a:avLst/>
          </a:prstGeom>
        </p:spPr>
        <p:txBody>
          <a:bodyPr wrap="square">
            <a:spAutoFit/>
          </a:bodyPr>
          <a:lstStyle/>
          <a:p>
            <a:pPr marL="190500" algn="just" fontAlgn="base"/>
            <a:r>
              <a:rPr lang="ko-KR" altLang="en-US" sz="1000" kern="0" dirty="0">
                <a:solidFill>
                  <a:srgbClr val="000000"/>
                </a:solidFill>
                <a:ea typeface="맑은 고딕" panose="020B0503020000020004" pitchFamily="50" charset="-127"/>
              </a:rPr>
              <a:t>⑤ 가설검정에 따른 결과 해석</a:t>
            </a:r>
            <a:endParaRPr lang="ko-KR" altLang="en-US" sz="1000" kern="0" dirty="0">
              <a:solidFill>
                <a:srgbClr val="000000"/>
              </a:solidFill>
            </a:endParaRPr>
          </a:p>
          <a:p>
            <a:pPr marL="190500" algn="just" fontAlgn="base"/>
            <a:r>
              <a:rPr lang="ko-KR" altLang="en-US" sz="1000" kern="0" dirty="0">
                <a:solidFill>
                  <a:srgbClr val="000000"/>
                </a:solidFill>
                <a:ea typeface="맑은 고딕" panose="020B0503020000020004" pitchFamily="50" charset="-127"/>
              </a:rPr>
              <a:t>요인 </a:t>
            </a:r>
            <a:r>
              <a:rPr lang="en-US" altLang="ko-KR" sz="1000" kern="0" dirty="0">
                <a:solidFill>
                  <a:srgbClr val="000000"/>
                </a:solidFill>
                <a:latin typeface="맑은 고딕" panose="020B0503020000020004" pitchFamily="50" charset="-127"/>
              </a:rPr>
              <a:t>A</a:t>
            </a:r>
            <a:r>
              <a:rPr lang="ko-KR" altLang="en-US" sz="1000" kern="0" dirty="0">
                <a:solidFill>
                  <a:srgbClr val="000000"/>
                </a:solidFill>
                <a:ea typeface="맑은 고딕" panose="020B0503020000020004" pitchFamily="50" charset="-127"/>
              </a:rPr>
              <a:t>에 의해 </a:t>
            </a:r>
            <a:r>
              <a:rPr lang="en-US" altLang="ko-KR" sz="1000" kern="0" dirty="0">
                <a:solidFill>
                  <a:srgbClr val="000000"/>
                </a:solidFill>
                <a:latin typeface="맑은 고딕" panose="020B0503020000020004" pitchFamily="50" charset="-127"/>
              </a:rPr>
              <a:t>p</a:t>
            </a:r>
            <a:r>
              <a:rPr lang="ko-KR" altLang="en-US" sz="1000" kern="0" dirty="0">
                <a:solidFill>
                  <a:srgbClr val="000000"/>
                </a:solidFill>
                <a:ea typeface="맑은 고딕" panose="020B0503020000020004" pitchFamily="50" charset="-127"/>
              </a:rPr>
              <a:t>개의 기준이 정해지고 요인 </a:t>
            </a:r>
            <a:r>
              <a:rPr lang="en-US" altLang="ko-KR" sz="1000" kern="0" dirty="0">
                <a:solidFill>
                  <a:srgbClr val="000000"/>
                </a:solidFill>
                <a:latin typeface="맑은 고딕" panose="020B0503020000020004" pitchFamily="50" charset="-127"/>
              </a:rPr>
              <a:t>B</a:t>
            </a:r>
            <a:r>
              <a:rPr lang="ko-KR" altLang="en-US" sz="1000" kern="0" dirty="0">
                <a:solidFill>
                  <a:srgbClr val="000000"/>
                </a:solidFill>
                <a:ea typeface="맑은 고딕" panose="020B0503020000020004" pitchFamily="50" charset="-127"/>
              </a:rPr>
              <a:t>에 의해 </a:t>
            </a:r>
            <a:r>
              <a:rPr lang="en-US" altLang="ko-KR" sz="1000" kern="0" dirty="0">
                <a:solidFill>
                  <a:srgbClr val="000000"/>
                </a:solidFill>
                <a:latin typeface="맑은 고딕" panose="020B0503020000020004" pitchFamily="50" charset="-127"/>
              </a:rPr>
              <a:t>q</a:t>
            </a:r>
            <a:r>
              <a:rPr lang="ko-KR" altLang="en-US" sz="1000" kern="0" dirty="0">
                <a:solidFill>
                  <a:srgbClr val="000000"/>
                </a:solidFill>
                <a:ea typeface="맑은 고딕" panose="020B0503020000020004" pitchFamily="50" charset="-127"/>
              </a:rPr>
              <a:t>개의 기준이 정해질 때 각각의 경우 반복하여 </a:t>
            </a:r>
            <a:r>
              <a:rPr lang="en-US" altLang="ko-KR" sz="1000" kern="0" dirty="0">
                <a:solidFill>
                  <a:srgbClr val="000000"/>
                </a:solidFill>
                <a:latin typeface="맑은 고딕" panose="020B0503020000020004" pitchFamily="50" charset="-127"/>
              </a:rPr>
              <a:t>r</a:t>
            </a:r>
            <a:r>
              <a:rPr lang="ko-KR" altLang="en-US" sz="1000" kern="0" dirty="0">
                <a:solidFill>
                  <a:srgbClr val="000000"/>
                </a:solidFill>
                <a:ea typeface="맑은 고딕" panose="020B0503020000020004" pitchFamily="50" charset="-127"/>
              </a:rPr>
              <a:t>개의 자료를 추출하면 </a:t>
            </a:r>
            <a:r>
              <a:rPr lang="en-US" altLang="ko-KR" sz="1000" kern="0" dirty="0" err="1">
                <a:solidFill>
                  <a:srgbClr val="000000"/>
                </a:solidFill>
                <a:latin typeface="맑은 고딕" panose="020B0503020000020004" pitchFamily="50" charset="-127"/>
              </a:rPr>
              <a:t>pqr</a:t>
            </a:r>
            <a:r>
              <a:rPr lang="ko-KR" altLang="en-US" sz="1000" kern="0" dirty="0">
                <a:solidFill>
                  <a:srgbClr val="000000"/>
                </a:solidFill>
                <a:ea typeface="맑은 고딕" panose="020B0503020000020004" pitchFamily="50" charset="-127"/>
              </a:rPr>
              <a:t>개의 자료가 추출된다</a:t>
            </a:r>
            <a:r>
              <a:rPr lang="en-US" altLang="ko-KR" sz="1000" kern="0" dirty="0">
                <a:solidFill>
                  <a:srgbClr val="000000"/>
                </a:solidFill>
                <a:latin typeface="맑은 고딕" panose="020B0503020000020004" pitchFamily="50" charset="-127"/>
              </a:rPr>
              <a:t>. </a:t>
            </a:r>
          </a:p>
          <a:p>
            <a:pPr marL="190500" algn="just" fontAlgn="base"/>
            <a:r>
              <a:rPr lang="en-US" altLang="ko-KR" sz="1000" kern="0" dirty="0">
                <a:solidFill>
                  <a:srgbClr val="000000"/>
                </a:solidFill>
                <a:latin typeface="맑은 고딕" panose="020B0503020000020004" pitchFamily="50" charset="-127"/>
              </a:rPr>
              <a:t>F</a:t>
            </a:r>
            <a:r>
              <a:rPr lang="ko-KR" altLang="en-US" sz="1000" kern="0" dirty="0">
                <a:solidFill>
                  <a:srgbClr val="000000"/>
                </a:solidFill>
                <a:ea typeface="맑은 고딕" panose="020B0503020000020004" pitchFamily="50" charset="-127"/>
              </a:rPr>
              <a:t>검정은 군내변동</a:t>
            </a:r>
            <a:r>
              <a:rPr lang="en-US" altLang="ko-KR" sz="1000" kern="0" dirty="0">
                <a:solidFill>
                  <a:srgbClr val="000000"/>
                </a:solidFill>
                <a:latin typeface="맑은 고딕" panose="020B0503020000020004" pitchFamily="50" charset="-127"/>
              </a:rPr>
              <a:t>(</a:t>
            </a:r>
            <a:r>
              <a:rPr lang="ko-KR" altLang="en-US" sz="1000" kern="0" dirty="0">
                <a:solidFill>
                  <a:srgbClr val="000000"/>
                </a:solidFill>
                <a:ea typeface="맑은 고딕" panose="020B0503020000020004" pitchFamily="50" charset="-127"/>
              </a:rPr>
              <a:t>오차</a:t>
            </a:r>
            <a:r>
              <a:rPr lang="en-US" altLang="ko-KR" sz="1000" kern="0" dirty="0">
                <a:solidFill>
                  <a:srgbClr val="000000"/>
                </a:solidFill>
                <a:latin typeface="맑은 고딕" panose="020B0503020000020004" pitchFamily="50" charset="-127"/>
              </a:rPr>
              <a:t>)</a:t>
            </a:r>
            <a:r>
              <a:rPr lang="ko-KR" altLang="en-US" sz="1000" kern="0" dirty="0">
                <a:solidFill>
                  <a:srgbClr val="000000"/>
                </a:solidFill>
                <a:ea typeface="맑은 고딕" panose="020B0503020000020004" pitchFamily="50" charset="-127"/>
              </a:rPr>
              <a:t>에 비해 요인 </a:t>
            </a:r>
            <a:r>
              <a:rPr lang="en-US" altLang="ko-KR" sz="1000" kern="0" dirty="0">
                <a:solidFill>
                  <a:srgbClr val="000000"/>
                </a:solidFill>
                <a:latin typeface="맑은 고딕" panose="020B0503020000020004" pitchFamily="50" charset="-127"/>
              </a:rPr>
              <a:t>A, B </a:t>
            </a:r>
            <a:r>
              <a:rPr lang="ko-KR" altLang="en-US" sz="1000" kern="0" dirty="0">
                <a:solidFill>
                  <a:srgbClr val="000000"/>
                </a:solidFill>
                <a:ea typeface="맑은 고딕" panose="020B0503020000020004" pitchFamily="50" charset="-127"/>
              </a:rPr>
              <a:t>각각에 의해 구분된 </a:t>
            </a:r>
            <a:r>
              <a:rPr lang="ko-KR" altLang="en-US" sz="1000" kern="0" dirty="0" err="1">
                <a:solidFill>
                  <a:srgbClr val="000000"/>
                </a:solidFill>
                <a:ea typeface="맑은 고딕" panose="020B0503020000020004" pitchFamily="50" charset="-127"/>
              </a:rPr>
              <a:t>그룹간변동의</a:t>
            </a:r>
            <a:r>
              <a:rPr lang="ko-KR" altLang="en-US" sz="1000" kern="0" dirty="0">
                <a:solidFill>
                  <a:srgbClr val="000000"/>
                </a:solidFill>
                <a:ea typeface="맑은 고딕" panose="020B0503020000020004" pitchFamily="50" charset="-127"/>
              </a:rPr>
              <a:t> 평균 제곱합을 비교하는 </a:t>
            </a:r>
            <a:r>
              <a:rPr lang="ko-KR" altLang="en-US" sz="1000" kern="0" dirty="0" err="1">
                <a:solidFill>
                  <a:srgbClr val="000000"/>
                </a:solidFill>
                <a:ea typeface="맑은 고딕" panose="020B0503020000020004" pitchFamily="50" charset="-127"/>
              </a:rPr>
              <a:t>주효과</a:t>
            </a:r>
            <a:r>
              <a:rPr lang="ko-KR" altLang="en-US" sz="1000" kern="0" dirty="0">
                <a:solidFill>
                  <a:srgbClr val="000000"/>
                </a:solidFill>
                <a:ea typeface="맑은 고딕" panose="020B0503020000020004" pitchFamily="50" charset="-127"/>
              </a:rPr>
              <a:t> 분석과 요인 </a:t>
            </a:r>
            <a:r>
              <a:rPr lang="en-US" altLang="ko-KR" sz="1000" kern="0" dirty="0">
                <a:solidFill>
                  <a:srgbClr val="000000"/>
                </a:solidFill>
                <a:latin typeface="맑은 고딕" panose="020B0503020000020004" pitchFamily="50" charset="-127"/>
              </a:rPr>
              <a:t>A, B </a:t>
            </a:r>
            <a:r>
              <a:rPr lang="ko-KR" altLang="en-US" sz="1000" kern="0" dirty="0">
                <a:solidFill>
                  <a:srgbClr val="000000"/>
                </a:solidFill>
                <a:ea typeface="맑은 고딕" panose="020B0503020000020004" pitchFamily="50" charset="-127"/>
              </a:rPr>
              <a:t>가 동시에 영향을 미치는 교호효과 분석으로 나누어 시행</a:t>
            </a:r>
            <a:endParaRPr lang="ko-KR" altLang="en-US" sz="1000" kern="0" dirty="0">
              <a:solidFill>
                <a:srgbClr val="000000"/>
              </a:solidFill>
            </a:endParaRPr>
          </a:p>
        </p:txBody>
      </p:sp>
      <p:graphicFrame>
        <p:nvGraphicFramePr>
          <p:cNvPr id="17" name="표 16">
            <a:extLst>
              <a:ext uri="{FF2B5EF4-FFF2-40B4-BE49-F238E27FC236}">
                <a16:creationId xmlns:a16="http://schemas.microsoft.com/office/drawing/2014/main" id="{1DCB7D83-11E8-4106-A8D1-2BB7BE887AD2}"/>
              </a:ext>
            </a:extLst>
          </p:cNvPr>
          <p:cNvGraphicFramePr>
            <a:graphicFrameLocks noGrp="1"/>
          </p:cNvGraphicFramePr>
          <p:nvPr>
            <p:extLst>
              <p:ext uri="{D42A27DB-BD31-4B8C-83A1-F6EECF244321}">
                <p14:modId xmlns:p14="http://schemas.microsoft.com/office/powerpoint/2010/main" val="3770827616"/>
              </p:ext>
            </p:extLst>
          </p:nvPr>
        </p:nvGraphicFramePr>
        <p:xfrm>
          <a:off x="4446257" y="2132615"/>
          <a:ext cx="4547647" cy="1767840"/>
        </p:xfrm>
        <a:graphic>
          <a:graphicData uri="http://schemas.openxmlformats.org/drawingml/2006/table">
            <a:tbl>
              <a:tblPr firstRow="1" bandRow="1">
                <a:tableStyleId>{7DF18680-E054-41AD-8BC1-D1AEF772440D}</a:tableStyleId>
              </a:tblPr>
              <a:tblGrid>
                <a:gridCol w="733368">
                  <a:extLst>
                    <a:ext uri="{9D8B030D-6E8A-4147-A177-3AD203B41FA5}">
                      <a16:colId xmlns:a16="http://schemas.microsoft.com/office/drawing/2014/main" val="257630956"/>
                    </a:ext>
                  </a:extLst>
                </a:gridCol>
                <a:gridCol w="598871">
                  <a:extLst>
                    <a:ext uri="{9D8B030D-6E8A-4147-A177-3AD203B41FA5}">
                      <a16:colId xmlns:a16="http://schemas.microsoft.com/office/drawing/2014/main" val="3795637156"/>
                    </a:ext>
                  </a:extLst>
                </a:gridCol>
                <a:gridCol w="762856">
                  <a:extLst>
                    <a:ext uri="{9D8B030D-6E8A-4147-A177-3AD203B41FA5}">
                      <a16:colId xmlns:a16="http://schemas.microsoft.com/office/drawing/2014/main" val="2833042398"/>
                    </a:ext>
                  </a:extLst>
                </a:gridCol>
                <a:gridCol w="1326633">
                  <a:extLst>
                    <a:ext uri="{9D8B030D-6E8A-4147-A177-3AD203B41FA5}">
                      <a16:colId xmlns:a16="http://schemas.microsoft.com/office/drawing/2014/main" val="2941065907"/>
                    </a:ext>
                  </a:extLst>
                </a:gridCol>
                <a:gridCol w="1125919">
                  <a:extLst>
                    <a:ext uri="{9D8B030D-6E8A-4147-A177-3AD203B41FA5}">
                      <a16:colId xmlns:a16="http://schemas.microsoft.com/office/drawing/2014/main" val="1361010369"/>
                    </a:ext>
                  </a:extLst>
                </a:gridCol>
              </a:tblGrid>
              <a:tr h="183668">
                <a:tc>
                  <a:txBody>
                    <a:bodyPr/>
                    <a:lstStyle/>
                    <a:p>
                      <a:pPr algn="ctr" latinLnBrk="1"/>
                      <a:r>
                        <a:rPr lang="ko-KR" altLang="en-US" sz="800" dirty="0">
                          <a:solidFill>
                            <a:schemeClr val="tx1"/>
                          </a:solidFill>
                        </a:rPr>
                        <a:t>변동요인</a:t>
                      </a:r>
                    </a:p>
                  </a:txBody>
                  <a:tcPr/>
                </a:tc>
                <a:tc>
                  <a:txBody>
                    <a:bodyPr/>
                    <a:lstStyle/>
                    <a:p>
                      <a:pPr algn="ctr" latinLnBrk="1"/>
                      <a:r>
                        <a:rPr lang="ko-KR" altLang="en-US" sz="800" dirty="0" err="1">
                          <a:solidFill>
                            <a:schemeClr val="tx1"/>
                          </a:solidFill>
                        </a:rPr>
                        <a:t>제곱합</a:t>
                      </a:r>
                      <a:endParaRPr lang="ko-KR" altLang="en-US" sz="800" dirty="0">
                        <a:solidFill>
                          <a:schemeClr val="tx1"/>
                        </a:solidFill>
                      </a:endParaRPr>
                    </a:p>
                  </a:txBody>
                  <a:tcPr/>
                </a:tc>
                <a:tc>
                  <a:txBody>
                    <a:bodyPr/>
                    <a:lstStyle/>
                    <a:p>
                      <a:pPr algn="ctr" latinLnBrk="1"/>
                      <a:r>
                        <a:rPr lang="ko-KR" altLang="en-US" sz="800" dirty="0">
                          <a:solidFill>
                            <a:schemeClr val="tx1"/>
                          </a:solidFill>
                        </a:rPr>
                        <a:t>자유도</a:t>
                      </a:r>
                    </a:p>
                  </a:txBody>
                  <a:tcPr/>
                </a:tc>
                <a:tc>
                  <a:txBody>
                    <a:bodyPr/>
                    <a:lstStyle/>
                    <a:p>
                      <a:pPr algn="ctr" latinLnBrk="1"/>
                      <a:r>
                        <a:rPr lang="ko-KR" altLang="en-US" sz="800" dirty="0" err="1">
                          <a:solidFill>
                            <a:schemeClr val="tx1"/>
                          </a:solidFill>
                        </a:rPr>
                        <a:t>평균제곱합</a:t>
                      </a:r>
                      <a:endParaRPr lang="ko-KR" altLang="en-US" sz="800" dirty="0">
                        <a:solidFill>
                          <a:schemeClr val="tx1"/>
                        </a:solidFill>
                      </a:endParaRPr>
                    </a:p>
                  </a:txBody>
                  <a:tcPr/>
                </a:tc>
                <a:tc>
                  <a:txBody>
                    <a:bodyPr/>
                    <a:lstStyle/>
                    <a:p>
                      <a:pPr algn="ctr" latinLnBrk="1"/>
                      <a:r>
                        <a:rPr lang="en-US" altLang="ko-KR" sz="800" dirty="0">
                          <a:solidFill>
                            <a:schemeClr val="tx1"/>
                          </a:solidFill>
                        </a:rPr>
                        <a:t>F</a:t>
                      </a:r>
                      <a:endParaRPr lang="ko-KR" altLang="en-US" sz="800" dirty="0">
                        <a:solidFill>
                          <a:schemeClr val="tx1"/>
                        </a:solidFill>
                      </a:endParaRPr>
                    </a:p>
                  </a:txBody>
                  <a:tcPr/>
                </a:tc>
                <a:extLst>
                  <a:ext uri="{0D108BD9-81ED-4DB2-BD59-A6C34878D82A}">
                    <a16:rowId xmlns:a16="http://schemas.microsoft.com/office/drawing/2014/main" val="2267854821"/>
                  </a:ext>
                </a:extLst>
              </a:tr>
              <a:tr h="288621">
                <a:tc>
                  <a:txBody>
                    <a:bodyPr/>
                    <a:lstStyle/>
                    <a:p>
                      <a:pPr algn="ctr" latinLnBrk="1"/>
                      <a:r>
                        <a:rPr lang="ko-KR" altLang="en-US" sz="800" dirty="0"/>
                        <a:t>요인</a:t>
                      </a:r>
                      <a:r>
                        <a:rPr lang="en-US" altLang="ko-KR" sz="800" dirty="0"/>
                        <a:t>A</a:t>
                      </a:r>
                      <a:endParaRPr lang="ko-KR" altLang="en-US" sz="800" dirty="0"/>
                    </a:p>
                  </a:txBody>
                  <a:tcPr/>
                </a:tc>
                <a:tc>
                  <a:txBody>
                    <a:bodyPr/>
                    <a:lstStyle/>
                    <a:p>
                      <a:pPr algn="ctr" latinLnBrk="1"/>
                      <a:r>
                        <a:rPr lang="en-US" altLang="ko-KR" sz="800" dirty="0"/>
                        <a:t>SSA</a:t>
                      </a:r>
                      <a:endParaRPr lang="ko-KR" altLang="en-US" sz="800" dirty="0"/>
                    </a:p>
                  </a:txBody>
                  <a:tcPr/>
                </a:tc>
                <a:tc>
                  <a:txBody>
                    <a:bodyPr/>
                    <a:lstStyle/>
                    <a:p>
                      <a:pPr algn="ctr" latinLnBrk="1"/>
                      <a:r>
                        <a:rPr lang="en-US" altLang="ko-KR" sz="800" dirty="0"/>
                        <a:t>p-1</a:t>
                      </a:r>
                      <a:endParaRPr lang="ko-KR" altLang="en-US" sz="800" dirty="0"/>
                    </a:p>
                  </a:txBody>
                  <a:tcPr/>
                </a:tc>
                <a:tc>
                  <a:txBody>
                    <a:bodyPr/>
                    <a:lstStyle/>
                    <a:p>
                      <a:pPr algn="ctr" latinLnBrk="1"/>
                      <a:r>
                        <a:rPr lang="en-US" altLang="ko-KR" sz="800" dirty="0"/>
                        <a:t>MSA</a:t>
                      </a:r>
                    </a:p>
                    <a:p>
                      <a:pPr algn="ctr" latinLnBrk="1"/>
                      <a:r>
                        <a:rPr lang="en-US" altLang="ko-KR" sz="800" dirty="0"/>
                        <a:t>(=SSA/(p-1))</a:t>
                      </a:r>
                      <a:endParaRPr lang="ko-KR" altLang="en-US" sz="800" dirty="0"/>
                    </a:p>
                  </a:txBody>
                  <a:tcPr/>
                </a:tc>
                <a:tc rowSpan="4">
                  <a:txBody>
                    <a:bodyPr/>
                    <a:lstStyle/>
                    <a:p>
                      <a:pPr algn="ctr" latinLnBrk="1"/>
                      <a:r>
                        <a:rPr lang="en-US" altLang="ko-KR" sz="800" dirty="0"/>
                        <a:t>FA=MSA/MSE</a:t>
                      </a:r>
                    </a:p>
                    <a:p>
                      <a:pPr algn="ctr" latinLnBrk="1"/>
                      <a:endParaRPr lang="en-US" altLang="ko-KR" sz="800" dirty="0"/>
                    </a:p>
                    <a:p>
                      <a:pPr algn="ctr" latinLnBrk="1"/>
                      <a:endParaRPr lang="en-US" altLang="ko-KR" sz="800" dirty="0"/>
                    </a:p>
                    <a:p>
                      <a:pPr algn="ctr" latinLnBrk="1"/>
                      <a:r>
                        <a:rPr lang="en-US" altLang="ko-KR" sz="800" dirty="0"/>
                        <a:t>FB=MSA/MSE</a:t>
                      </a:r>
                    </a:p>
                    <a:p>
                      <a:pPr algn="ctr" latinLnBrk="1"/>
                      <a:endParaRPr lang="en-US" altLang="ko-KR" sz="8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FAB=MSAB/MSE</a:t>
                      </a:r>
                    </a:p>
                    <a:p>
                      <a:pPr algn="ctr" latinLnBrk="1"/>
                      <a:endParaRPr lang="en-US" altLang="ko-KR" sz="800" dirty="0"/>
                    </a:p>
                    <a:p>
                      <a:pPr algn="ctr" latinLnBrk="1"/>
                      <a:endParaRPr lang="ko-KR" altLang="en-US" sz="800" dirty="0"/>
                    </a:p>
                  </a:txBody>
                  <a:tcPr/>
                </a:tc>
                <a:extLst>
                  <a:ext uri="{0D108BD9-81ED-4DB2-BD59-A6C34878D82A}">
                    <a16:rowId xmlns:a16="http://schemas.microsoft.com/office/drawing/2014/main" val="2415156222"/>
                  </a:ext>
                </a:extLst>
              </a:tr>
              <a:tr h="288621">
                <a:tc>
                  <a:txBody>
                    <a:bodyPr/>
                    <a:lstStyle/>
                    <a:p>
                      <a:pPr algn="ctr" latinLnBrk="1"/>
                      <a:r>
                        <a:rPr lang="ko-KR" altLang="en-US" sz="800" dirty="0"/>
                        <a:t>요인</a:t>
                      </a:r>
                      <a:r>
                        <a:rPr lang="en-US" altLang="ko-KR" sz="800" dirty="0"/>
                        <a:t>B</a:t>
                      </a:r>
                      <a:endParaRPr lang="ko-KR" altLang="en-US" sz="800" dirty="0"/>
                    </a:p>
                  </a:txBody>
                  <a:tcPr/>
                </a:tc>
                <a:tc>
                  <a:txBody>
                    <a:bodyPr/>
                    <a:lstStyle/>
                    <a:p>
                      <a:pPr algn="ctr" latinLnBrk="1"/>
                      <a:r>
                        <a:rPr lang="en-US" altLang="ko-KR" sz="800" dirty="0"/>
                        <a:t>SSB</a:t>
                      </a:r>
                      <a:endParaRPr lang="ko-KR" altLang="en-US" sz="800" dirty="0"/>
                    </a:p>
                  </a:txBody>
                  <a:tcPr/>
                </a:tc>
                <a:tc>
                  <a:txBody>
                    <a:bodyPr/>
                    <a:lstStyle/>
                    <a:p>
                      <a:pPr algn="ctr" latinLnBrk="1"/>
                      <a:r>
                        <a:rPr lang="en-US" altLang="ko-KR" sz="800" dirty="0"/>
                        <a:t>q-1</a:t>
                      </a:r>
                      <a:endParaRPr lang="ko-KR" altLang="en-US" sz="800" dirty="0"/>
                    </a:p>
                  </a:txBody>
                  <a:tcPr/>
                </a:tc>
                <a:tc>
                  <a:txBody>
                    <a:bodyPr/>
                    <a:lstStyle/>
                    <a:p>
                      <a:pPr algn="ctr" latinLnBrk="1"/>
                      <a:r>
                        <a:rPr lang="en-US" altLang="ko-KR" sz="800" dirty="0"/>
                        <a:t>MSB</a:t>
                      </a:r>
                    </a:p>
                    <a:p>
                      <a:pPr algn="ctr" latinLnBrk="1"/>
                      <a:r>
                        <a:rPr lang="en-US" altLang="ko-KR" sz="800" dirty="0"/>
                        <a:t>(=SSB/(q-1))</a:t>
                      </a:r>
                      <a:endParaRPr lang="ko-KR" altLang="en-US" sz="800" dirty="0"/>
                    </a:p>
                  </a:txBody>
                  <a:tcPr/>
                </a:tc>
                <a:tc vMerge="1">
                  <a:txBody>
                    <a:bodyPr/>
                    <a:lstStyle/>
                    <a:p>
                      <a:pPr algn="ctr" latinLnBrk="1"/>
                      <a:endParaRPr lang="ko-KR" altLang="en-US" sz="1200" dirty="0"/>
                    </a:p>
                  </a:txBody>
                  <a:tcPr/>
                </a:tc>
                <a:extLst>
                  <a:ext uri="{0D108BD9-81ED-4DB2-BD59-A6C34878D82A}">
                    <a16:rowId xmlns:a16="http://schemas.microsoft.com/office/drawing/2014/main" val="1205773859"/>
                  </a:ext>
                </a:extLst>
              </a:tr>
              <a:tr h="288621">
                <a:tc>
                  <a:txBody>
                    <a:bodyPr/>
                    <a:lstStyle/>
                    <a:p>
                      <a:pPr algn="ctr" latinLnBrk="1"/>
                      <a:r>
                        <a:rPr lang="ko-KR" altLang="en-US" sz="800" dirty="0"/>
                        <a:t>요인</a:t>
                      </a:r>
                      <a:r>
                        <a:rPr lang="en-US" altLang="ko-KR" sz="800" dirty="0"/>
                        <a:t>AB</a:t>
                      </a:r>
                      <a:endParaRPr lang="ko-KR" altLang="en-US" sz="800" dirty="0"/>
                    </a:p>
                  </a:txBody>
                  <a:tcPr/>
                </a:tc>
                <a:tc>
                  <a:txBody>
                    <a:bodyPr/>
                    <a:lstStyle/>
                    <a:p>
                      <a:pPr algn="ctr" latinLnBrk="1"/>
                      <a:r>
                        <a:rPr lang="en-US" altLang="ko-KR" sz="800" dirty="0"/>
                        <a:t>SSAB</a:t>
                      </a:r>
                      <a:endParaRPr lang="ko-KR" altLang="en-US" sz="800"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a:t>(p-1)/(q-1)</a:t>
                      </a:r>
                      <a:endParaRPr lang="ko-KR" altLang="en-US" sz="800" dirty="0"/>
                    </a:p>
                  </a:txBody>
                  <a:tcPr/>
                </a:tc>
                <a:tc>
                  <a:txBody>
                    <a:bodyPr/>
                    <a:lstStyle/>
                    <a:p>
                      <a:pPr algn="ctr" latinLnBrk="1"/>
                      <a:r>
                        <a:rPr lang="en-US" altLang="ko-KR" sz="800" dirty="0"/>
                        <a:t>MSAB</a:t>
                      </a:r>
                    </a:p>
                    <a:p>
                      <a:pPr algn="ctr" latinLnBrk="1"/>
                      <a:r>
                        <a:rPr lang="en-US" altLang="ko-KR" sz="800" dirty="0"/>
                        <a:t>(=SSAB/(p-1)(q--1))</a:t>
                      </a:r>
                      <a:endParaRPr lang="ko-KR" altLang="en-US" sz="800" dirty="0"/>
                    </a:p>
                  </a:txBody>
                  <a:tcPr/>
                </a:tc>
                <a:tc vMerge="1">
                  <a:txBody>
                    <a:bodyPr/>
                    <a:lstStyle/>
                    <a:p>
                      <a:pPr latinLnBrk="1"/>
                      <a:endParaRPr lang="ko-KR" altLang="en-US"/>
                    </a:p>
                  </a:txBody>
                  <a:tcPr/>
                </a:tc>
                <a:extLst>
                  <a:ext uri="{0D108BD9-81ED-4DB2-BD59-A6C34878D82A}">
                    <a16:rowId xmlns:a16="http://schemas.microsoft.com/office/drawing/2014/main" val="2833259534"/>
                  </a:ext>
                </a:extLst>
              </a:tr>
              <a:tr h="288621">
                <a:tc>
                  <a:txBody>
                    <a:bodyPr/>
                    <a:lstStyle/>
                    <a:p>
                      <a:pPr algn="ctr" latinLnBrk="1"/>
                      <a:r>
                        <a:rPr lang="ko-KR" altLang="en-US" sz="800" dirty="0"/>
                        <a:t>오차</a:t>
                      </a:r>
                    </a:p>
                  </a:txBody>
                  <a:tcPr/>
                </a:tc>
                <a:tc>
                  <a:txBody>
                    <a:bodyPr/>
                    <a:lstStyle/>
                    <a:p>
                      <a:pPr algn="ctr" latinLnBrk="1"/>
                      <a:r>
                        <a:rPr lang="en-US" altLang="ko-KR" sz="800" dirty="0"/>
                        <a:t>SSE</a:t>
                      </a:r>
                      <a:endParaRPr lang="ko-KR" altLang="en-US" sz="800" dirty="0"/>
                    </a:p>
                  </a:txBody>
                  <a:tcPr/>
                </a:tc>
                <a:tc>
                  <a:txBody>
                    <a:bodyPr/>
                    <a:lstStyle/>
                    <a:p>
                      <a:pPr algn="ctr" latinLnBrk="1"/>
                      <a:r>
                        <a:rPr lang="en-US" altLang="ko-KR" sz="800" dirty="0" err="1"/>
                        <a:t>Pq</a:t>
                      </a:r>
                      <a:r>
                        <a:rPr lang="en-US" altLang="ko-KR" sz="800" dirty="0"/>
                        <a:t>(r-1)</a:t>
                      </a:r>
                      <a:endParaRPr lang="ko-KR" altLang="en-US" sz="800" dirty="0"/>
                    </a:p>
                  </a:txBody>
                  <a:tcPr/>
                </a:tc>
                <a:tc>
                  <a:txBody>
                    <a:bodyPr/>
                    <a:lstStyle/>
                    <a:p>
                      <a:pPr algn="ctr" latinLnBrk="1"/>
                      <a:r>
                        <a:rPr lang="en-US" altLang="ko-KR" sz="800" dirty="0"/>
                        <a:t>MSE</a:t>
                      </a:r>
                    </a:p>
                    <a:p>
                      <a:pPr algn="ctr" latinLnBrk="1"/>
                      <a:r>
                        <a:rPr lang="en-US" altLang="ko-KR" sz="800" dirty="0"/>
                        <a:t>(=SSE/(</a:t>
                      </a:r>
                      <a:r>
                        <a:rPr lang="en-US" altLang="ko-KR" sz="800" dirty="0" err="1"/>
                        <a:t>pq</a:t>
                      </a:r>
                      <a:r>
                        <a:rPr lang="en-US" altLang="ko-KR" sz="800" dirty="0"/>
                        <a:t>(r-1))</a:t>
                      </a:r>
                      <a:endParaRPr lang="ko-KR" altLang="en-US" sz="800" dirty="0"/>
                    </a:p>
                  </a:txBody>
                  <a:tcPr/>
                </a:tc>
                <a:tc vMerge="1">
                  <a:txBody>
                    <a:bodyPr/>
                    <a:lstStyle/>
                    <a:p>
                      <a:pPr algn="ctr" latinLnBrk="1"/>
                      <a:endParaRPr lang="ko-KR" altLang="en-US" sz="1200" dirty="0"/>
                    </a:p>
                  </a:txBody>
                  <a:tcPr/>
                </a:tc>
                <a:extLst>
                  <a:ext uri="{0D108BD9-81ED-4DB2-BD59-A6C34878D82A}">
                    <a16:rowId xmlns:a16="http://schemas.microsoft.com/office/drawing/2014/main" val="2236045606"/>
                  </a:ext>
                </a:extLst>
              </a:tr>
              <a:tr h="183668">
                <a:tc>
                  <a:txBody>
                    <a:bodyPr/>
                    <a:lstStyle/>
                    <a:p>
                      <a:pPr algn="ctr" latinLnBrk="1"/>
                      <a:r>
                        <a:rPr lang="ko-KR" altLang="en-US" sz="800" dirty="0"/>
                        <a:t>총합</a:t>
                      </a:r>
                    </a:p>
                  </a:txBody>
                  <a:tcPr/>
                </a:tc>
                <a:tc>
                  <a:txBody>
                    <a:bodyPr/>
                    <a:lstStyle/>
                    <a:p>
                      <a:pPr algn="ctr" latinLnBrk="1"/>
                      <a:r>
                        <a:rPr lang="en-US" altLang="ko-KR" sz="800" dirty="0"/>
                        <a:t>SST</a:t>
                      </a:r>
                      <a:endParaRPr lang="ko-KR" altLang="en-US" sz="800" dirty="0"/>
                    </a:p>
                  </a:txBody>
                  <a:tcPr/>
                </a:tc>
                <a:tc>
                  <a:txBody>
                    <a:bodyPr/>
                    <a:lstStyle/>
                    <a:p>
                      <a:pPr algn="ctr" latinLnBrk="1"/>
                      <a:r>
                        <a:rPr lang="en-US" altLang="ko-KR" sz="800" dirty="0"/>
                        <a:t>pqr-1</a:t>
                      </a:r>
                      <a:endParaRPr lang="ko-KR" altLang="en-US" sz="800" dirty="0"/>
                    </a:p>
                  </a:txBody>
                  <a:tcPr/>
                </a:tc>
                <a:tc>
                  <a:txBody>
                    <a:bodyPr/>
                    <a:lstStyle/>
                    <a:p>
                      <a:pPr algn="ctr" latinLnBrk="1"/>
                      <a:endParaRPr lang="ko-KR" altLang="en-US" sz="800"/>
                    </a:p>
                  </a:txBody>
                  <a:tcPr/>
                </a:tc>
                <a:tc>
                  <a:txBody>
                    <a:bodyPr/>
                    <a:lstStyle/>
                    <a:p>
                      <a:pPr algn="ctr" latinLnBrk="1"/>
                      <a:endParaRPr lang="ko-KR" altLang="en-US" sz="800" dirty="0"/>
                    </a:p>
                  </a:txBody>
                  <a:tcPr/>
                </a:tc>
                <a:extLst>
                  <a:ext uri="{0D108BD9-81ED-4DB2-BD59-A6C34878D82A}">
                    <a16:rowId xmlns:a16="http://schemas.microsoft.com/office/drawing/2014/main" val="3754277867"/>
                  </a:ext>
                </a:extLst>
              </a:tr>
            </a:tbl>
          </a:graphicData>
        </a:graphic>
      </p:graphicFrame>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D8D9539-C208-47A2-A9B9-8CE9A8FA4AC0}"/>
                  </a:ext>
                </a:extLst>
              </p:cNvPr>
              <p:cNvSpPr txBox="1"/>
              <p:nvPr/>
            </p:nvSpPr>
            <p:spPr>
              <a:xfrm>
                <a:off x="611560" y="2258118"/>
                <a:ext cx="3672408" cy="1484958"/>
              </a:xfrm>
              <a:prstGeom prst="rect">
                <a:avLst/>
              </a:prstGeom>
              <a:noFill/>
              <a:ln w="19050">
                <a:solidFill>
                  <a:schemeClr val="accent1">
                    <a:lumMod val="60000"/>
                    <a:lumOff val="40000"/>
                  </a:schemeClr>
                </a:solidFill>
              </a:ln>
            </p:spPr>
            <p:txBody>
              <a:bodyPr wrap="square" rtlCol="0">
                <a:spAutoFit/>
              </a:bodyPr>
              <a:lstStyle/>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𝐻</m:t>
                        </m:r>
                      </m:e>
                      <m:sub>
                        <m:r>
                          <a:rPr lang="en-US" altLang="ko-KR" sz="1000" b="0" i="1" smtClean="0">
                            <a:latin typeface="Cambria Math" panose="02040503050406030204" pitchFamily="18" charset="0"/>
                          </a:rPr>
                          <m:t>0</m:t>
                        </m:r>
                      </m:sub>
                    </m:sSub>
                  </m:oMath>
                </a14:m>
                <a:r>
                  <a:rPr lang="ko-KR" altLang="en-US" sz="1000" dirty="0"/>
                  <a:t> </a:t>
                </a:r>
                <a:r>
                  <a:rPr lang="en-US" altLang="ko-KR" sz="1000" dirty="0"/>
                  <a:t>: </a:t>
                </a:r>
                <a14:m>
                  <m:oMath xmlns:m="http://schemas.openxmlformats.org/officeDocument/2006/math">
                    <m:sSub>
                      <m:sSubPr>
                        <m:ctrlPr>
                          <a:rPr lang="en-US" altLang="ko-KR" sz="1000" i="1" smtClean="0">
                            <a:latin typeface="Cambria Math" panose="02040503050406030204" pitchFamily="18" charset="0"/>
                          </a:rPr>
                        </m:ctrlPr>
                      </m:sSubPr>
                      <m:e>
                        <m:r>
                          <a:rPr lang="ko-KR" altLang="en-US" sz="1000" i="1" smtClean="0">
                            <a:latin typeface="Cambria Math" panose="02040503050406030204" pitchFamily="18" charset="0"/>
                          </a:rPr>
                          <m:t>𝜇</m:t>
                        </m:r>
                      </m:e>
                      <m:sub>
                        <m:r>
                          <a:rPr lang="en-US" altLang="ko-KR" sz="1000" b="0" i="1" smtClean="0">
                            <a:latin typeface="Cambria Math" panose="02040503050406030204" pitchFamily="18" charset="0"/>
                          </a:rPr>
                          <m:t>𝐴</m:t>
                        </m:r>
                        <m:r>
                          <a:rPr lang="en-US" altLang="ko-KR" sz="1000" b="0" i="1" smtClean="0">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𝐴</m:t>
                        </m:r>
                        <m:r>
                          <a:rPr lang="en-US" altLang="ko-KR" sz="1000" b="0" i="1" smtClean="0">
                            <a:latin typeface="Cambria Math" panose="02040503050406030204" pitchFamily="18" charset="0"/>
                          </a:rPr>
                          <m:t>2</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𝐴𝑃</m:t>
                        </m:r>
                      </m:sub>
                    </m:sSub>
                  </m:oMath>
                </a14:m>
                <a:endParaRPr lang="en-US" altLang="ko-KR" sz="1000" dirty="0"/>
              </a:p>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b="0" i="1" smtClean="0">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0</m:t>
                        </m:r>
                      </m:sub>
                    </m:sSub>
                  </m:oMath>
                </a14:m>
                <a:r>
                  <a:rPr lang="ko-KR" altLang="en-US" sz="1000" dirty="0"/>
                  <a:t> 는 사실이 아니다</a:t>
                </a:r>
                <a:r>
                  <a:rPr lang="en-US" altLang="ko-KR" sz="1000" dirty="0"/>
                  <a:t>. </a:t>
                </a:r>
                <a:r>
                  <a:rPr lang="ko-KR" altLang="en-US" sz="1000" dirty="0"/>
                  <a:t>즉</a:t>
                </a:r>
                <a:r>
                  <a:rPr lang="en-US" altLang="ko-KR" sz="1000" dirty="0"/>
                  <a:t>, </a:t>
                </a:r>
                <a:r>
                  <a:rPr lang="ko-KR" altLang="en-US" sz="1000" dirty="0"/>
                  <a:t>요인</a:t>
                </a:r>
                <a:r>
                  <a:rPr lang="en-US" altLang="ko-KR" sz="1000" dirty="0"/>
                  <a:t>A</a:t>
                </a:r>
                <a:r>
                  <a:rPr lang="ko-KR" altLang="en-US" sz="1000" dirty="0"/>
                  <a:t>에 대한 차이 검정</a:t>
                </a:r>
                <a:r>
                  <a:rPr lang="en-US" altLang="ko-KR" sz="1000" dirty="0"/>
                  <a:t>)</a:t>
                </a:r>
              </a:p>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0</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𝐵</m:t>
                        </m:r>
                        <m:r>
                          <a:rPr lang="en-US" altLang="ko-KR" sz="1000" i="1">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𝐵</m:t>
                        </m:r>
                        <m:r>
                          <a:rPr lang="en-US" altLang="ko-KR" sz="1000" i="1">
                            <a:latin typeface="Cambria Math" panose="02040503050406030204" pitchFamily="18" charset="0"/>
                          </a:rPr>
                          <m:t>2</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𝐵𝑞</m:t>
                        </m:r>
                      </m:sub>
                    </m:sSub>
                  </m:oMath>
                </a14:m>
                <a:endParaRPr lang="en-US" altLang="ko-KR" sz="1000" dirty="0"/>
              </a:p>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0</m:t>
                        </m:r>
                      </m:sub>
                    </m:sSub>
                  </m:oMath>
                </a14:m>
                <a:r>
                  <a:rPr lang="ko-KR" altLang="en-US" sz="1000" dirty="0"/>
                  <a:t> 는 사실이 아니다</a:t>
                </a:r>
                <a:r>
                  <a:rPr lang="en-US" altLang="ko-KR" sz="1000" dirty="0"/>
                  <a:t>. </a:t>
                </a:r>
                <a:r>
                  <a:rPr lang="ko-KR" altLang="en-US" sz="1000" dirty="0"/>
                  <a:t>즉</a:t>
                </a:r>
                <a:r>
                  <a:rPr lang="en-US" altLang="ko-KR" sz="1000" dirty="0"/>
                  <a:t>, </a:t>
                </a:r>
                <a:r>
                  <a:rPr lang="ko-KR" altLang="en-US" sz="1000" dirty="0"/>
                  <a:t>요인</a:t>
                </a:r>
                <a:r>
                  <a:rPr lang="en-US" altLang="ko-KR" sz="1000" dirty="0"/>
                  <a:t>B</a:t>
                </a:r>
                <a:r>
                  <a:rPr lang="ko-KR" altLang="en-US" sz="1000" dirty="0"/>
                  <a:t>에 대한 차이 검정</a:t>
                </a:r>
                <a:r>
                  <a:rPr lang="en-US" altLang="ko-KR" sz="1000" dirty="0"/>
                  <a:t>)</a:t>
                </a:r>
              </a:p>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0</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𝐴</m:t>
                        </m:r>
                        <m:r>
                          <a:rPr lang="en-US" altLang="ko-KR" sz="1000" i="1">
                            <a:latin typeface="Cambria Math" panose="02040503050406030204" pitchFamily="18" charset="0"/>
                          </a:rPr>
                          <m:t>𝐵</m:t>
                        </m:r>
                        <m:r>
                          <a:rPr lang="en-US" altLang="ko-KR" sz="1000" i="1">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𝐴</m:t>
                        </m:r>
                        <m:r>
                          <a:rPr lang="en-US" altLang="ko-KR" sz="1000" i="1">
                            <a:latin typeface="Cambria Math" panose="02040503050406030204" pitchFamily="18" charset="0"/>
                          </a:rPr>
                          <m:t>𝐵</m:t>
                        </m:r>
                        <m:r>
                          <a:rPr lang="en-US" altLang="ko-KR" sz="1000" i="1">
                            <a:latin typeface="Cambria Math" panose="02040503050406030204" pitchFamily="18" charset="0"/>
                          </a:rPr>
                          <m:t>2</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𝜇</m:t>
                        </m:r>
                      </m:e>
                      <m:sub>
                        <m:r>
                          <a:rPr lang="en-US" altLang="ko-KR" sz="1000" b="0" i="1" smtClean="0">
                            <a:latin typeface="Cambria Math" panose="02040503050406030204" pitchFamily="18" charset="0"/>
                          </a:rPr>
                          <m:t>𝐴</m:t>
                        </m:r>
                        <m:r>
                          <a:rPr lang="en-US" altLang="ko-KR" sz="1000" i="1">
                            <a:latin typeface="Cambria Math" panose="02040503050406030204" pitchFamily="18" charset="0"/>
                          </a:rPr>
                          <m:t>𝐵</m:t>
                        </m:r>
                        <m:r>
                          <a:rPr lang="en-US" altLang="ko-KR" sz="1000" b="0" i="1" smtClean="0">
                            <a:latin typeface="Cambria Math" panose="02040503050406030204" pitchFamily="18" charset="0"/>
                          </a:rPr>
                          <m:t>𝑝</m:t>
                        </m:r>
                        <m:r>
                          <a:rPr lang="en-US" altLang="ko-KR" sz="1000" i="1">
                            <a:latin typeface="Cambria Math" panose="02040503050406030204" pitchFamily="18" charset="0"/>
                          </a:rPr>
                          <m:t>𝑞</m:t>
                        </m:r>
                      </m:sub>
                    </m:sSub>
                  </m:oMath>
                </a14:m>
                <a:endParaRPr lang="en-US" altLang="ko-KR" sz="1000" dirty="0"/>
              </a:p>
              <a:p>
                <a:pPr marL="171450" indent="-171450">
                  <a:lnSpc>
                    <a:spcPct val="150000"/>
                  </a:lnSpc>
                  <a:buFont typeface="Wingdings" panose="05000000000000000000" pitchFamily="2" charset="2"/>
                  <a:buChar char="§"/>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1</m:t>
                        </m:r>
                      </m:sub>
                    </m:sSub>
                  </m:oMath>
                </a14:m>
                <a:r>
                  <a:rPr lang="ko-KR" altLang="en-US" sz="1000" dirty="0"/>
                  <a:t> </a:t>
                </a:r>
                <a:r>
                  <a:rPr lang="en-US" altLang="ko-KR" sz="1000" dirty="0"/>
                  <a:t>: </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0</m:t>
                        </m:r>
                      </m:sub>
                    </m:sSub>
                  </m:oMath>
                </a14:m>
                <a:r>
                  <a:rPr lang="ko-KR" altLang="en-US" sz="1000" dirty="0"/>
                  <a:t> 는 사실이 아니다</a:t>
                </a:r>
                <a:r>
                  <a:rPr lang="en-US" altLang="ko-KR" sz="1000" dirty="0"/>
                  <a:t>. </a:t>
                </a:r>
                <a:r>
                  <a:rPr lang="ko-KR" altLang="en-US" sz="1000" dirty="0"/>
                  <a:t>즉</a:t>
                </a:r>
                <a:r>
                  <a:rPr lang="en-US" altLang="ko-KR" sz="1000" dirty="0"/>
                  <a:t>, </a:t>
                </a:r>
                <a:r>
                  <a:rPr lang="ko-KR" altLang="en-US" sz="1000" dirty="0"/>
                  <a:t>요인</a:t>
                </a:r>
                <a:r>
                  <a:rPr lang="en-US" altLang="ko-KR" sz="1000" dirty="0"/>
                  <a:t>A, B</a:t>
                </a:r>
                <a:r>
                  <a:rPr lang="ko-KR" altLang="en-US" sz="1000" dirty="0"/>
                  <a:t>에 대한 차이 검정</a:t>
                </a:r>
                <a:r>
                  <a:rPr lang="en-US" altLang="ko-KR" sz="1000" dirty="0">
                    <a:highlight>
                      <a:srgbClr val="FFFF00"/>
                    </a:highlight>
                  </a:rPr>
                  <a:t>)</a:t>
                </a:r>
                <a:endParaRPr lang="ko-KR" altLang="en-US" sz="1000" dirty="0">
                  <a:highlight>
                    <a:srgbClr val="FFFF00"/>
                  </a:highlight>
                </a:endParaRPr>
              </a:p>
            </p:txBody>
          </p:sp>
        </mc:Choice>
        <mc:Fallback xmlns="">
          <p:sp>
            <p:nvSpPr>
              <p:cNvPr id="18" name="TextBox 17">
                <a:extLst>
                  <a:ext uri="{FF2B5EF4-FFF2-40B4-BE49-F238E27FC236}">
                    <a16:creationId xmlns:a16="http://schemas.microsoft.com/office/drawing/2014/main" id="{AD8D9539-C208-47A2-A9B9-8CE9A8FA4AC0}"/>
                  </a:ext>
                </a:extLst>
              </p:cNvPr>
              <p:cNvSpPr txBox="1">
                <a:spLocks noRot="1" noChangeAspect="1" noMove="1" noResize="1" noEditPoints="1" noAdjustHandles="1" noChangeArrowheads="1" noChangeShapeType="1" noTextEdit="1"/>
              </p:cNvSpPr>
              <p:nvPr/>
            </p:nvSpPr>
            <p:spPr>
              <a:xfrm>
                <a:off x="611560" y="2258118"/>
                <a:ext cx="3672408" cy="1484958"/>
              </a:xfrm>
              <a:prstGeom prst="rect">
                <a:avLst/>
              </a:prstGeom>
              <a:blipFill>
                <a:blip r:embed="rId2"/>
                <a:stretch>
                  <a:fillRect b="-405"/>
                </a:stretch>
              </a:blipFill>
              <a:ln w="19050">
                <a:solidFill>
                  <a:schemeClr val="accent1">
                    <a:lumMod val="60000"/>
                    <a:lumOff val="40000"/>
                  </a:schemeClr>
                </a:solid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id="{ACA71E5C-A5A4-4144-820D-742E801DB1C9}"/>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p:sp>
        <p:nvSpPr>
          <p:cNvPr id="20" name="TextBox 19">
            <a:extLst>
              <a:ext uri="{FF2B5EF4-FFF2-40B4-BE49-F238E27FC236}">
                <a16:creationId xmlns:a16="http://schemas.microsoft.com/office/drawing/2014/main" id="{CB3F6746-F6F6-4C89-A7F2-ACD5897D6ACF}"/>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5428804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165</a:t>
            </a:fld>
            <a:endParaRPr lang="ko-KR" altLang="en-US"/>
          </a:p>
        </p:txBody>
      </p:sp>
      <p:sp>
        <p:nvSpPr>
          <p:cNvPr id="6" name="직사각형 5">
            <a:extLst>
              <a:ext uri="{FF2B5EF4-FFF2-40B4-BE49-F238E27FC236}">
                <a16:creationId xmlns:a16="http://schemas.microsoft.com/office/drawing/2014/main" id="{83F5DE5B-B615-4C57-B602-CF04736C3700}"/>
              </a:ext>
            </a:extLst>
          </p:cNvPr>
          <p:cNvSpPr/>
          <p:nvPr/>
        </p:nvSpPr>
        <p:spPr>
          <a:xfrm>
            <a:off x="2339752" y="332656"/>
            <a:ext cx="4331442" cy="323165"/>
          </a:xfrm>
          <a:prstGeom prst="rect">
            <a:avLst/>
          </a:prstGeom>
          <a:solidFill>
            <a:schemeClr val="bg1"/>
          </a:solidFill>
          <a:ln>
            <a:solidFill>
              <a:schemeClr val="tx1"/>
            </a:solidFill>
          </a:ln>
        </p:spPr>
        <p:txBody>
          <a:bodyPr wrap="none">
            <a:spAutoFit/>
          </a:bodyPr>
          <a:lstStyle/>
          <a:p>
            <a:r>
              <a:rPr lang="ko-KR" altLang="en-US" sz="1500" dirty="0"/>
              <a:t>분산 분석</a:t>
            </a:r>
            <a:r>
              <a:rPr lang="en-US" altLang="ko-KR" sz="1500" dirty="0"/>
              <a:t>( ANOVA: analysis of variance </a:t>
            </a:r>
            <a:r>
              <a:rPr lang="ko-KR" altLang="en-US" sz="1500" dirty="0"/>
              <a:t>변량 분석</a:t>
            </a:r>
            <a:r>
              <a:rPr lang="en-US" altLang="ko-KR" sz="1500" dirty="0"/>
              <a:t>)</a:t>
            </a:r>
          </a:p>
        </p:txBody>
      </p:sp>
      <p:sp>
        <p:nvSpPr>
          <p:cNvPr id="7" name="직사각형 6">
            <a:extLst>
              <a:ext uri="{FF2B5EF4-FFF2-40B4-BE49-F238E27FC236}">
                <a16:creationId xmlns:a16="http://schemas.microsoft.com/office/drawing/2014/main" id="{568CC7D6-7F85-4124-8EC4-AD738B487319}"/>
              </a:ext>
            </a:extLst>
          </p:cNvPr>
          <p:cNvSpPr/>
          <p:nvPr/>
        </p:nvSpPr>
        <p:spPr>
          <a:xfrm>
            <a:off x="459513" y="1402133"/>
            <a:ext cx="3600400" cy="3009157"/>
          </a:xfrm>
          <a:prstGeom prst="rect">
            <a:avLst/>
          </a:prstGeom>
        </p:spPr>
        <p:txBody>
          <a:bodyPr wrap="square">
            <a:spAutoFit/>
          </a:bodyPr>
          <a:lstStyle/>
          <a:p>
            <a:pPr algn="just" fontAlgn="base">
              <a:lnSpc>
                <a:spcPct val="160000"/>
              </a:lnSpc>
            </a:pPr>
            <a:r>
              <a:rPr lang="en-US" altLang="ko-KR" sz="1200" kern="0" dirty="0">
                <a:solidFill>
                  <a:srgbClr val="000000"/>
                </a:solidFill>
                <a:latin typeface="함초롬바탕" panose="02030504000101010101" pitchFamily="18" charset="-127"/>
              </a:rPr>
              <a:t>1. </a:t>
            </a:r>
            <a:r>
              <a:rPr lang="ko-KR" altLang="en-US" sz="1200" kern="0" dirty="0">
                <a:solidFill>
                  <a:srgbClr val="000000"/>
                </a:solidFill>
                <a:ea typeface="함초롬바탕" panose="02030504000101010101" pitchFamily="18" charset="-127"/>
              </a:rPr>
              <a:t>정규성 확인</a:t>
            </a:r>
            <a:endParaRPr lang="ko-KR" altLang="en-US" sz="1200" kern="0" dirty="0">
              <a:solidFill>
                <a:srgbClr val="000000"/>
              </a:solidFill>
            </a:endParaRPr>
          </a:p>
          <a:p>
            <a:pPr algn="just" fontAlgn="base">
              <a:lnSpc>
                <a:spcPct val="160000"/>
              </a:lnSpc>
            </a:pPr>
            <a:r>
              <a:rPr lang="en-US" altLang="ko-KR" sz="1200" kern="0" dirty="0">
                <a:solidFill>
                  <a:srgbClr val="000000"/>
                </a:solidFill>
                <a:latin typeface="함초롬바탕" panose="02030504000101010101" pitchFamily="18" charset="-127"/>
              </a:rPr>
              <a:t>import pandas as pd</a:t>
            </a:r>
            <a:endParaRPr lang="en-US" altLang="ko-KR" sz="1200" kern="0" dirty="0">
              <a:solidFill>
                <a:srgbClr val="000000"/>
              </a:solidFill>
            </a:endParaRPr>
          </a:p>
          <a:p>
            <a:pPr algn="just" fontAlgn="base">
              <a:lnSpc>
                <a:spcPct val="160000"/>
              </a:lnSpc>
            </a:pPr>
            <a:r>
              <a:rPr lang="en-US" altLang="ko-KR" sz="1200" kern="0" dirty="0">
                <a:solidFill>
                  <a:srgbClr val="000000"/>
                </a:solidFill>
                <a:latin typeface="함초롬바탕" panose="02030504000101010101" pitchFamily="18" charset="-127"/>
              </a:rPr>
              <a:t>df = </a:t>
            </a:r>
            <a:r>
              <a:rPr lang="en-US" altLang="ko-KR" sz="1200" kern="0" dirty="0" err="1">
                <a:solidFill>
                  <a:srgbClr val="000000"/>
                </a:solidFill>
                <a:latin typeface="함초롬바탕" panose="02030504000101010101" pitchFamily="18" charset="-127"/>
              </a:rPr>
              <a:t>pd.read_csv</a:t>
            </a:r>
            <a:r>
              <a:rPr lang="en-US" altLang="ko-KR" sz="1200" kern="0" dirty="0">
                <a:solidFill>
                  <a:srgbClr val="000000"/>
                </a:solidFill>
                <a:latin typeface="함초롬바탕" panose="02030504000101010101" pitchFamily="18" charset="-127"/>
              </a:rPr>
              <a:t>('</a:t>
            </a:r>
            <a:r>
              <a:rPr lang="ko-KR" altLang="en-US" sz="1200" kern="0" dirty="0">
                <a:solidFill>
                  <a:srgbClr val="000000"/>
                </a:solidFill>
                <a:ea typeface="함초롬바탕" panose="02030504000101010101" pitchFamily="18" charset="-127"/>
              </a:rPr>
              <a:t>데이터</a:t>
            </a:r>
            <a:r>
              <a:rPr lang="en-US" altLang="ko-KR" sz="1200" kern="0" dirty="0">
                <a:solidFill>
                  <a:srgbClr val="000000"/>
                </a:solidFill>
                <a:latin typeface="함초롬바탕" panose="02030504000101010101" pitchFamily="18" charset="-127"/>
              </a:rPr>
              <a:t>.csv')</a:t>
            </a:r>
            <a:endParaRPr lang="en-US" altLang="ko-KR" sz="1200" kern="0" dirty="0">
              <a:solidFill>
                <a:srgbClr val="000000"/>
              </a:solidFill>
            </a:endParaRPr>
          </a:p>
          <a:p>
            <a:pPr algn="just" fontAlgn="base">
              <a:lnSpc>
                <a:spcPct val="160000"/>
              </a:lnSpc>
            </a:pPr>
            <a:r>
              <a:rPr lang="en-US" altLang="ko-KR" sz="1200" kern="0" dirty="0">
                <a:solidFill>
                  <a:srgbClr val="000000"/>
                </a:solidFill>
                <a:latin typeface="함초롬바탕" panose="02030504000101010101" pitchFamily="18" charset="-127"/>
              </a:rPr>
              <a:t>import </a:t>
            </a:r>
            <a:r>
              <a:rPr lang="en-US" altLang="ko-KR" sz="1200" kern="0" dirty="0" err="1">
                <a:solidFill>
                  <a:srgbClr val="000000"/>
                </a:solidFill>
                <a:latin typeface="함초롬바탕" panose="02030504000101010101" pitchFamily="18" charset="-127"/>
              </a:rPr>
              <a:t>scipy.stats</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scipy.stats.</a:t>
            </a:r>
            <a:r>
              <a:rPr lang="en-US" altLang="ko-KR" sz="1200" kern="0" dirty="0" err="1">
                <a:solidFill>
                  <a:srgbClr val="000000"/>
                </a:solidFill>
                <a:highlight>
                  <a:srgbClr val="FFFF00"/>
                </a:highlight>
                <a:latin typeface="함초롬바탕" panose="02030504000101010101" pitchFamily="18" charset="-127"/>
              </a:rPr>
              <a:t>shapiro</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df.weight</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df.group</a:t>
            </a:r>
            <a:r>
              <a:rPr lang="en-US" altLang="ko-KR" sz="1200" kern="0" dirty="0">
                <a:solidFill>
                  <a:srgbClr val="000000"/>
                </a:solidFill>
                <a:latin typeface="함초롬바탕" panose="02030504000101010101" pitchFamily="18" charset="-127"/>
              </a:rPr>
              <a:t>=='ctrl'])</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scipy.stats.shapiro</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df.weight</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df.group</a:t>
            </a:r>
            <a:r>
              <a:rPr lang="en-US" altLang="ko-KR" sz="1200" kern="0" dirty="0">
                <a:solidFill>
                  <a:srgbClr val="000000"/>
                </a:solidFill>
                <a:latin typeface="함초롬바탕" panose="02030504000101010101" pitchFamily="18" charset="-127"/>
              </a:rPr>
              <a:t>=='trt1'])</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scipy.stats.shapiro</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df.weight</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df.group</a:t>
            </a:r>
            <a:r>
              <a:rPr lang="en-US" altLang="ko-KR" sz="1200" kern="0" dirty="0">
                <a:solidFill>
                  <a:srgbClr val="000000"/>
                </a:solidFill>
                <a:latin typeface="함초롬바탕" panose="02030504000101010101" pitchFamily="18" charset="-127"/>
              </a:rPr>
              <a:t>=='trt2'])</a:t>
            </a:r>
            <a:endParaRPr lang="en-US" altLang="ko-KR" sz="1200" kern="0" dirty="0">
              <a:solidFill>
                <a:srgbClr val="000000"/>
              </a:solidFill>
            </a:endParaRPr>
          </a:p>
          <a:p>
            <a:pPr algn="just" fontAlgn="base">
              <a:lnSpc>
                <a:spcPct val="160000"/>
              </a:lnSpc>
            </a:pPr>
            <a:r>
              <a:rPr lang="en-US" altLang="ko-KR" sz="1200" kern="0" dirty="0">
                <a:solidFill>
                  <a:srgbClr val="000000"/>
                </a:solidFill>
                <a:latin typeface="함초롬바탕" panose="02030504000101010101" pitchFamily="18" charset="-127"/>
              </a:rPr>
              <a:t>p &gt;.05</a:t>
            </a:r>
            <a:r>
              <a:rPr lang="ko-KR" altLang="en-US" sz="1200" kern="0" dirty="0">
                <a:solidFill>
                  <a:srgbClr val="000000"/>
                </a:solidFill>
                <a:ea typeface="함초롬바탕" panose="02030504000101010101" pitchFamily="18" charset="-127"/>
              </a:rPr>
              <a:t>일 경우 각 집단의 자료가 정규성을 </a:t>
            </a:r>
            <a:endParaRPr lang="en-US" altLang="ko-KR" sz="1200" kern="0" dirty="0">
              <a:solidFill>
                <a:srgbClr val="000000"/>
              </a:solidFill>
              <a:ea typeface="함초롬바탕" panose="02030504000101010101" pitchFamily="18" charset="-127"/>
            </a:endParaRPr>
          </a:p>
          <a:p>
            <a:pPr algn="just" fontAlgn="base">
              <a:lnSpc>
                <a:spcPct val="160000"/>
              </a:lnSpc>
            </a:pPr>
            <a:r>
              <a:rPr lang="ko-KR" altLang="en-US" sz="1200" kern="0" dirty="0">
                <a:solidFill>
                  <a:srgbClr val="000000"/>
                </a:solidFill>
                <a:ea typeface="함초롬바탕" panose="02030504000101010101" pitchFamily="18" charset="-127"/>
              </a:rPr>
              <a:t>크게 벗어난다고 보기 어렵다</a:t>
            </a:r>
            <a:r>
              <a:rPr lang="en-US" altLang="ko-KR" sz="1200" kern="0" dirty="0">
                <a:solidFill>
                  <a:srgbClr val="000000"/>
                </a:solidFill>
                <a:latin typeface="함초롬바탕" panose="02030504000101010101" pitchFamily="18" charset="-127"/>
              </a:rPr>
              <a:t>.</a:t>
            </a:r>
            <a:endParaRPr lang="ko-KR" altLang="en-US" sz="1200" kern="0" dirty="0">
              <a:solidFill>
                <a:srgbClr val="000000"/>
              </a:solidFill>
            </a:endParaRPr>
          </a:p>
          <a:p>
            <a:pPr algn="just" fontAlgn="base">
              <a:lnSpc>
                <a:spcPct val="160000"/>
              </a:lnSpc>
            </a:pPr>
            <a:endParaRPr lang="en-US" altLang="ko-KR" sz="1200" kern="0" dirty="0">
              <a:solidFill>
                <a:srgbClr val="000000"/>
              </a:solidFill>
            </a:endParaRPr>
          </a:p>
        </p:txBody>
      </p:sp>
      <p:sp>
        <p:nvSpPr>
          <p:cNvPr id="8" name="직사각형 7">
            <a:extLst>
              <a:ext uri="{FF2B5EF4-FFF2-40B4-BE49-F238E27FC236}">
                <a16:creationId xmlns:a16="http://schemas.microsoft.com/office/drawing/2014/main" id="{A4A2FDD5-7B0E-4DC0-A51D-5F0C92153D94}"/>
              </a:ext>
            </a:extLst>
          </p:cNvPr>
          <p:cNvSpPr/>
          <p:nvPr/>
        </p:nvSpPr>
        <p:spPr>
          <a:xfrm>
            <a:off x="4358334" y="1333811"/>
            <a:ext cx="4326153" cy="4190378"/>
          </a:xfrm>
          <a:prstGeom prst="rect">
            <a:avLst/>
          </a:prstGeom>
        </p:spPr>
        <p:txBody>
          <a:bodyPr wrap="square">
            <a:spAutoFit/>
          </a:bodyPr>
          <a:lstStyle/>
          <a:p>
            <a:pPr algn="just" fontAlgn="base">
              <a:lnSpc>
                <a:spcPct val="160000"/>
              </a:lnSpc>
            </a:pPr>
            <a:r>
              <a:rPr lang="en-US" altLang="ko-KR" sz="1200" kern="0" dirty="0">
                <a:solidFill>
                  <a:srgbClr val="000000"/>
                </a:solidFill>
                <a:latin typeface="함초롬바탕" panose="02030504000101010101" pitchFamily="18" charset="-127"/>
              </a:rPr>
              <a:t>2. </a:t>
            </a:r>
            <a:r>
              <a:rPr lang="ko-KR" altLang="en-US" sz="1200" kern="0" dirty="0">
                <a:solidFill>
                  <a:srgbClr val="000000"/>
                </a:solidFill>
                <a:ea typeface="함초롬바탕" panose="02030504000101010101" pitchFamily="18" charset="-127"/>
              </a:rPr>
              <a:t>등분산성 확인</a:t>
            </a:r>
            <a:endParaRPr lang="ko-KR" altLang="en-US" sz="1200" kern="0" dirty="0">
              <a:solidFill>
                <a:srgbClr val="000000"/>
              </a:solidFill>
            </a:endParaRPr>
          </a:p>
          <a:p>
            <a:pPr algn="just" fontAlgn="base">
              <a:lnSpc>
                <a:spcPct val="160000"/>
              </a:lnSpc>
            </a:pPr>
            <a:r>
              <a:rPr lang="ko-KR" altLang="en-US" sz="1200" kern="0" dirty="0">
                <a:solidFill>
                  <a:srgbClr val="000000"/>
                </a:solidFill>
                <a:ea typeface="함초롬바탕" panose="02030504000101010101" pitchFamily="18" charset="-127"/>
              </a:rPr>
              <a:t>① </a:t>
            </a:r>
            <a:r>
              <a:rPr lang="ko-KR" altLang="en-US" sz="1200" kern="0" dirty="0">
                <a:solidFill>
                  <a:srgbClr val="000000"/>
                </a:solidFill>
                <a:highlight>
                  <a:srgbClr val="FFFF00"/>
                </a:highlight>
                <a:ea typeface="함초롬바탕" panose="02030504000101010101" pitchFamily="18" charset="-127"/>
              </a:rPr>
              <a:t>레빈 검증</a:t>
            </a:r>
            <a:r>
              <a:rPr lang="en-US" altLang="ko-KR" sz="1200" kern="0" dirty="0">
                <a:solidFill>
                  <a:srgbClr val="000000"/>
                </a:solidFill>
                <a:highlight>
                  <a:srgbClr val="FFFF00"/>
                </a:highlight>
                <a:latin typeface="함초롬바탕" panose="02030504000101010101" pitchFamily="18" charset="-127"/>
              </a:rPr>
              <a:t>(</a:t>
            </a:r>
            <a:r>
              <a:rPr lang="en-US" altLang="ko-KR" sz="1200" kern="0" dirty="0" err="1">
                <a:solidFill>
                  <a:srgbClr val="000000"/>
                </a:solidFill>
                <a:highlight>
                  <a:srgbClr val="FFFF00"/>
                </a:highlight>
                <a:latin typeface="함초롬바탕" panose="02030504000101010101" pitchFamily="18" charset="-127"/>
              </a:rPr>
              <a:t>levene</a:t>
            </a:r>
            <a:r>
              <a:rPr lang="en-US" altLang="ko-KR" sz="1200" kern="0" dirty="0">
                <a:solidFill>
                  <a:srgbClr val="000000"/>
                </a:solidFill>
                <a:highlight>
                  <a:srgbClr val="FFFF00"/>
                </a:highlight>
                <a:latin typeface="함초롬바탕" panose="02030504000101010101" pitchFamily="18" charset="-127"/>
              </a:rPr>
              <a:t>)</a:t>
            </a:r>
            <a:endParaRPr lang="en-US" altLang="ko-KR" sz="1200" kern="0" dirty="0">
              <a:solidFill>
                <a:srgbClr val="000000"/>
              </a:solidFill>
              <a:highlight>
                <a:srgbClr val="FFFF00"/>
              </a:highlight>
            </a:endParaRPr>
          </a:p>
          <a:p>
            <a:pPr algn="just" fontAlgn="base">
              <a:lnSpc>
                <a:spcPct val="160000"/>
              </a:lnSpc>
            </a:pPr>
            <a:r>
              <a:rPr lang="en-US" altLang="ko-KR" sz="1200" kern="0" dirty="0" err="1">
                <a:solidFill>
                  <a:srgbClr val="000000"/>
                </a:solidFill>
                <a:latin typeface="함초롬바탕" panose="02030504000101010101" pitchFamily="18" charset="-127"/>
              </a:rPr>
              <a:t>scipy.stats.levene</a:t>
            </a:r>
            <a:r>
              <a:rPr lang="en-US" altLang="ko-KR" sz="1200" kern="0" dirty="0">
                <a:solidFill>
                  <a:srgbClr val="000000"/>
                </a:solidFill>
                <a:latin typeface="함초롬바탕" panose="02030504000101010101" pitchFamily="18" charset="-127"/>
              </a:rPr>
              <a:t>(</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df.weight</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df.group</a:t>
            </a:r>
            <a:r>
              <a:rPr lang="en-US" altLang="ko-KR" sz="1200" kern="0" dirty="0">
                <a:solidFill>
                  <a:srgbClr val="000000"/>
                </a:solidFill>
                <a:latin typeface="함초롬바탕" panose="02030504000101010101" pitchFamily="18" charset="-127"/>
              </a:rPr>
              <a:t> == 'ctrl'],</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df.weight</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df.group</a:t>
            </a:r>
            <a:r>
              <a:rPr lang="en-US" altLang="ko-KR" sz="1200" kern="0" dirty="0">
                <a:solidFill>
                  <a:srgbClr val="000000"/>
                </a:solidFill>
                <a:latin typeface="함초롬바탕" panose="02030504000101010101" pitchFamily="18" charset="-127"/>
              </a:rPr>
              <a:t> == 'trt1'],</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df.weight</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df.group</a:t>
            </a:r>
            <a:r>
              <a:rPr lang="en-US" altLang="ko-KR" sz="1200" kern="0" dirty="0">
                <a:solidFill>
                  <a:srgbClr val="000000"/>
                </a:solidFill>
                <a:latin typeface="함초롬바탕" panose="02030504000101010101" pitchFamily="18" charset="-127"/>
              </a:rPr>
              <a:t> == 'trt2'] )</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LeveneResult</a:t>
            </a:r>
            <a:r>
              <a:rPr lang="en-US" altLang="ko-KR" sz="1200" kern="0" dirty="0">
                <a:solidFill>
                  <a:srgbClr val="000000"/>
                </a:solidFill>
                <a:latin typeface="함초롬바탕" panose="02030504000101010101" pitchFamily="18" charset="-127"/>
              </a:rPr>
              <a:t>(statistic= , </a:t>
            </a:r>
            <a:r>
              <a:rPr lang="en-US" altLang="ko-KR" sz="1200" kern="0" dirty="0" err="1">
                <a:solidFill>
                  <a:srgbClr val="000000"/>
                </a:solidFill>
                <a:latin typeface="함초롬바탕" panose="02030504000101010101" pitchFamily="18" charset="-127"/>
              </a:rPr>
              <a:t>pvalue</a:t>
            </a:r>
            <a:r>
              <a:rPr lang="en-US" altLang="ko-KR" sz="1200" kern="0" dirty="0">
                <a:solidFill>
                  <a:srgbClr val="000000"/>
                </a:solidFill>
                <a:latin typeface="함초롬바탕" panose="02030504000101010101" pitchFamily="18" charset="-127"/>
              </a:rPr>
              <a:t>= )</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pvalue</a:t>
            </a:r>
            <a:r>
              <a:rPr lang="en-US" altLang="ko-KR" sz="1200" kern="0" dirty="0">
                <a:solidFill>
                  <a:srgbClr val="000000"/>
                </a:solidFill>
                <a:latin typeface="함초롬바탕" panose="02030504000101010101" pitchFamily="18" charset="-127"/>
              </a:rPr>
              <a:t>&gt; 0.05 </a:t>
            </a:r>
            <a:r>
              <a:rPr lang="ko-KR" altLang="en-US" sz="1200" kern="0" dirty="0" err="1">
                <a:solidFill>
                  <a:srgbClr val="000000"/>
                </a:solidFill>
                <a:ea typeface="함초롬바탕" panose="02030504000101010101" pitchFamily="18" charset="-127"/>
              </a:rPr>
              <a:t>귀무가설</a:t>
            </a:r>
            <a:r>
              <a:rPr lang="ko-KR" altLang="en-US" sz="1200" kern="0" dirty="0">
                <a:solidFill>
                  <a:srgbClr val="000000"/>
                </a:solidFill>
                <a:ea typeface="함초롬바탕" panose="02030504000101010101" pitchFamily="18" charset="-127"/>
              </a:rPr>
              <a:t> 기각할 수 없다</a:t>
            </a:r>
            <a:r>
              <a:rPr lang="en-US" altLang="ko-KR" sz="1200" kern="0" dirty="0">
                <a:solidFill>
                  <a:srgbClr val="000000"/>
                </a:solidFill>
                <a:latin typeface="함초롬바탕" panose="02030504000101010101" pitchFamily="18" charset="-127"/>
              </a:rPr>
              <a:t>. </a:t>
            </a:r>
            <a:r>
              <a:rPr lang="ko-KR" altLang="en-US" sz="1200" kern="0" dirty="0">
                <a:solidFill>
                  <a:srgbClr val="000000"/>
                </a:solidFill>
                <a:ea typeface="함초롬바탕" panose="02030504000101010101" pitchFamily="18" charset="-127"/>
              </a:rPr>
              <a:t>등분산성 가정이 유지</a:t>
            </a:r>
            <a:endParaRPr lang="ko-KR" altLang="en-US" sz="1200" kern="0" dirty="0">
              <a:solidFill>
                <a:srgbClr val="000000"/>
              </a:solidFill>
            </a:endParaRPr>
          </a:p>
          <a:p>
            <a:pPr algn="just" fontAlgn="base">
              <a:lnSpc>
                <a:spcPct val="160000"/>
              </a:lnSpc>
            </a:pPr>
            <a:r>
              <a:rPr lang="ko-KR" altLang="en-US" sz="1200" kern="0" dirty="0">
                <a:solidFill>
                  <a:srgbClr val="000000"/>
                </a:solidFill>
                <a:ea typeface="함초롬바탕" panose="02030504000101010101" pitchFamily="18" charset="-127"/>
              </a:rPr>
              <a:t>② </a:t>
            </a:r>
            <a:r>
              <a:rPr lang="ko-KR" altLang="en-US" sz="1200" kern="0" dirty="0" err="1">
                <a:solidFill>
                  <a:srgbClr val="000000"/>
                </a:solidFill>
                <a:highlight>
                  <a:srgbClr val="FFFF00"/>
                </a:highlight>
                <a:ea typeface="함초롬바탕" panose="02030504000101010101" pitchFamily="18" charset="-127"/>
              </a:rPr>
              <a:t>바틀렛</a:t>
            </a:r>
            <a:r>
              <a:rPr lang="ko-KR" altLang="en-US" sz="1200" kern="0" dirty="0">
                <a:solidFill>
                  <a:srgbClr val="000000"/>
                </a:solidFill>
                <a:highlight>
                  <a:srgbClr val="FFFF00"/>
                </a:highlight>
                <a:ea typeface="함초롬바탕" panose="02030504000101010101" pitchFamily="18" charset="-127"/>
              </a:rPr>
              <a:t> 검증</a:t>
            </a:r>
            <a:endParaRPr lang="ko-KR" altLang="en-US"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scipy.stats.bartlett</a:t>
            </a:r>
            <a:r>
              <a:rPr lang="en-US" altLang="ko-KR" sz="1200" kern="0" dirty="0">
                <a:solidFill>
                  <a:srgbClr val="000000"/>
                </a:solidFill>
                <a:latin typeface="함초롬바탕" panose="02030504000101010101" pitchFamily="18" charset="-127"/>
              </a:rPr>
              <a:t>(</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df.weight</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df.group</a:t>
            </a:r>
            <a:r>
              <a:rPr lang="en-US" altLang="ko-KR" sz="1200" kern="0" dirty="0">
                <a:solidFill>
                  <a:srgbClr val="000000"/>
                </a:solidFill>
                <a:latin typeface="함초롬바탕" panose="02030504000101010101" pitchFamily="18" charset="-127"/>
              </a:rPr>
              <a:t> == 'ctrl'],</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df.weight</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df.group</a:t>
            </a:r>
            <a:r>
              <a:rPr lang="en-US" altLang="ko-KR" sz="1200" kern="0" dirty="0">
                <a:solidFill>
                  <a:srgbClr val="000000"/>
                </a:solidFill>
                <a:latin typeface="함초롬바탕" panose="02030504000101010101" pitchFamily="18" charset="-127"/>
              </a:rPr>
              <a:t> == 'trt1'],</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df.weight</a:t>
            </a:r>
            <a:r>
              <a:rPr lang="en-US" altLang="ko-KR" sz="1200" kern="0" dirty="0">
                <a:solidFill>
                  <a:srgbClr val="000000"/>
                </a:solidFill>
                <a:latin typeface="함초롬바탕" panose="02030504000101010101" pitchFamily="18" charset="-127"/>
              </a:rPr>
              <a:t>[</a:t>
            </a:r>
            <a:r>
              <a:rPr lang="en-US" altLang="ko-KR" sz="1200" kern="0" dirty="0" err="1">
                <a:solidFill>
                  <a:srgbClr val="000000"/>
                </a:solidFill>
                <a:latin typeface="함초롬바탕" panose="02030504000101010101" pitchFamily="18" charset="-127"/>
              </a:rPr>
              <a:t>df.group</a:t>
            </a:r>
            <a:r>
              <a:rPr lang="en-US" altLang="ko-KR" sz="1200" kern="0" dirty="0">
                <a:solidFill>
                  <a:srgbClr val="000000"/>
                </a:solidFill>
                <a:latin typeface="함초롬바탕" panose="02030504000101010101" pitchFamily="18" charset="-127"/>
              </a:rPr>
              <a:t> == 'trt2'] )</a:t>
            </a:r>
            <a:endParaRPr lang="en-US" altLang="ko-KR" sz="1200" kern="0" dirty="0">
              <a:solidFill>
                <a:srgbClr val="000000"/>
              </a:solidFill>
            </a:endParaRPr>
          </a:p>
          <a:p>
            <a:pPr algn="just" fontAlgn="base">
              <a:lnSpc>
                <a:spcPct val="160000"/>
              </a:lnSpc>
            </a:pPr>
            <a:r>
              <a:rPr lang="en-US" altLang="ko-KR" sz="1200" kern="0" dirty="0" err="1">
                <a:solidFill>
                  <a:srgbClr val="000000"/>
                </a:solidFill>
                <a:latin typeface="함초롬바탕" panose="02030504000101010101" pitchFamily="18" charset="-127"/>
              </a:rPr>
              <a:t>BartlettResult</a:t>
            </a:r>
            <a:r>
              <a:rPr lang="en-US" altLang="ko-KR" sz="1200" kern="0" dirty="0">
                <a:solidFill>
                  <a:srgbClr val="000000"/>
                </a:solidFill>
                <a:latin typeface="함초롬바탕" panose="02030504000101010101" pitchFamily="18" charset="-127"/>
              </a:rPr>
              <a:t>(statistic= </a:t>
            </a:r>
            <a:r>
              <a:rPr lang="en-US" altLang="ko-KR" sz="1200" kern="0" dirty="0" err="1">
                <a:solidFill>
                  <a:srgbClr val="000000"/>
                </a:solidFill>
                <a:latin typeface="함초롬바탕" panose="02030504000101010101" pitchFamily="18" charset="-127"/>
              </a:rPr>
              <a:t>pvalue</a:t>
            </a:r>
            <a:r>
              <a:rPr lang="en-US" altLang="ko-KR" sz="1200" kern="0" dirty="0">
                <a:solidFill>
                  <a:srgbClr val="000000"/>
                </a:solidFill>
                <a:latin typeface="함초롬바탕" panose="02030504000101010101" pitchFamily="18" charset="-127"/>
              </a:rPr>
              <a:t>=)</a:t>
            </a:r>
            <a:endParaRPr lang="ko-KR" altLang="en-US" sz="1200" dirty="0"/>
          </a:p>
        </p:txBody>
      </p:sp>
      <p:sp>
        <p:nvSpPr>
          <p:cNvPr id="9" name="TextBox 8">
            <a:extLst>
              <a:ext uri="{FF2B5EF4-FFF2-40B4-BE49-F238E27FC236}">
                <a16:creationId xmlns:a16="http://schemas.microsoft.com/office/drawing/2014/main" id="{AEB96409-8BFF-4AE1-8571-4015EDCB3DDD}"/>
              </a:ext>
            </a:extLst>
          </p:cNvPr>
          <p:cNvSpPr txBox="1"/>
          <p:nvPr/>
        </p:nvSpPr>
        <p:spPr>
          <a:xfrm>
            <a:off x="459513" y="1083322"/>
            <a:ext cx="2736304" cy="276999"/>
          </a:xfrm>
          <a:prstGeom prst="rect">
            <a:avLst/>
          </a:prstGeom>
          <a:noFill/>
        </p:spPr>
        <p:txBody>
          <a:bodyPr wrap="square" rtlCol="0">
            <a:spAutoFit/>
          </a:bodyPr>
          <a:lstStyle/>
          <a:p>
            <a:r>
              <a:rPr lang="en-US" altLang="ko-KR" sz="1200" dirty="0"/>
              <a:t>Python </a:t>
            </a:r>
            <a:r>
              <a:rPr lang="ko-KR" altLang="en-US" sz="1200" dirty="0"/>
              <a:t>가정 확인</a:t>
            </a:r>
          </a:p>
        </p:txBody>
      </p:sp>
      <p:sp>
        <p:nvSpPr>
          <p:cNvPr id="11" name="TextBox 10">
            <a:extLst>
              <a:ext uri="{FF2B5EF4-FFF2-40B4-BE49-F238E27FC236}">
                <a16:creationId xmlns:a16="http://schemas.microsoft.com/office/drawing/2014/main" id="{96CD8B2C-2A90-4681-9E9C-C1BFAD0A7819}"/>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분산분석 </a:t>
            </a:r>
            <a:r>
              <a:rPr lang="en-US" altLang="ko-KR" sz="1200" dirty="0"/>
              <a:t>(ANOVA)</a:t>
            </a:r>
            <a:endParaRPr lang="ko-KR" altLang="en-US" sz="1200" dirty="0"/>
          </a:p>
        </p:txBody>
      </p:sp>
    </p:spTree>
    <p:extLst>
      <p:ext uri="{BB962C8B-B14F-4D97-AF65-F5344CB8AC3E}">
        <p14:creationId xmlns:p14="http://schemas.microsoft.com/office/powerpoint/2010/main" val="34621475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9B709F4C-D63B-4E76-8306-9DA29DD32380}"/>
              </a:ext>
            </a:extLst>
          </p:cNvPr>
          <p:cNvSpPr/>
          <p:nvPr/>
        </p:nvSpPr>
        <p:spPr>
          <a:xfrm>
            <a:off x="611560" y="1044623"/>
            <a:ext cx="7920880" cy="5142626"/>
          </a:xfrm>
          <a:prstGeom prst="rect">
            <a:avLst/>
          </a:prstGeom>
          <a:ln>
            <a:solidFill>
              <a:schemeClr val="accent1"/>
            </a:solidFill>
          </a:ln>
        </p:spPr>
        <p:txBody>
          <a:bodyPr wrap="square">
            <a:spAutoFit/>
          </a:bodyPr>
          <a:lstStyle/>
          <a:p>
            <a:pPr>
              <a:lnSpc>
                <a:spcPct val="150000"/>
              </a:lnSpc>
            </a:pPr>
            <a:r>
              <a:rPr lang="en-US" altLang="ko-KR" sz="1000" dirty="0"/>
              <a:t>l. </a:t>
            </a:r>
            <a:r>
              <a:rPr lang="ko-KR" altLang="en-US" sz="1000" dirty="0"/>
              <a:t>목적 </a:t>
            </a:r>
            <a:r>
              <a:rPr lang="en-US" altLang="ko-KR" sz="1000" dirty="0"/>
              <a:t>: </a:t>
            </a:r>
            <a:r>
              <a:rPr lang="ko-KR" altLang="en-US" sz="1000" dirty="0"/>
              <a:t>주어진 자료를 분류하는 것</a:t>
            </a:r>
            <a:r>
              <a:rPr lang="en-US" altLang="ko-KR" sz="1000" dirty="0"/>
              <a:t>. </a:t>
            </a:r>
          </a:p>
          <a:p>
            <a:pPr>
              <a:lnSpc>
                <a:spcPct val="150000"/>
              </a:lnSpc>
            </a:pPr>
            <a:r>
              <a:rPr lang="ko-KR" altLang="en-US" sz="1000" dirty="0">
                <a:solidFill>
                  <a:srgbClr val="222222"/>
                </a:solidFill>
                <a:latin typeface="+mj-ea"/>
              </a:rPr>
              <a:t>두 개 이상의 모집단</a:t>
            </a:r>
            <a:r>
              <a:rPr lang="en-US" altLang="ko-KR" sz="1000" dirty="0">
                <a:solidFill>
                  <a:srgbClr val="222222"/>
                </a:solidFill>
                <a:latin typeface="+mj-ea"/>
              </a:rPr>
              <a:t>(</a:t>
            </a:r>
            <a:r>
              <a:rPr lang="ko-KR" altLang="en-US" sz="1000" dirty="0">
                <a:solidFill>
                  <a:srgbClr val="222222"/>
                </a:solidFill>
                <a:latin typeface="+mj-ea"/>
              </a:rPr>
              <a:t>장상기업</a:t>
            </a:r>
            <a:r>
              <a:rPr lang="en-US" altLang="ko-KR" sz="1000" dirty="0">
                <a:solidFill>
                  <a:srgbClr val="222222"/>
                </a:solidFill>
                <a:latin typeface="+mj-ea"/>
              </a:rPr>
              <a:t>, </a:t>
            </a:r>
            <a:r>
              <a:rPr lang="ko-KR" altLang="en-US" sz="1000" dirty="0">
                <a:solidFill>
                  <a:srgbClr val="222222"/>
                </a:solidFill>
                <a:latin typeface="+mj-ea"/>
              </a:rPr>
              <a:t>부도기업</a:t>
            </a:r>
            <a:r>
              <a:rPr lang="en-US" altLang="ko-KR" sz="1000" dirty="0">
                <a:solidFill>
                  <a:srgbClr val="222222"/>
                </a:solidFill>
                <a:latin typeface="+mj-ea"/>
              </a:rPr>
              <a:t>)</a:t>
            </a:r>
            <a:r>
              <a:rPr lang="ko-KR" altLang="en-US" sz="1000" dirty="0">
                <a:solidFill>
                  <a:srgbClr val="222222"/>
                </a:solidFill>
                <a:latin typeface="+mj-ea"/>
              </a:rPr>
              <a:t>에서 추출된 표본들의 정보를 활용</a:t>
            </a:r>
            <a:r>
              <a:rPr lang="en-US" altLang="ko-KR" sz="1000" dirty="0">
                <a:solidFill>
                  <a:srgbClr val="222222"/>
                </a:solidFill>
                <a:latin typeface="+mj-ea"/>
              </a:rPr>
              <a:t>(</a:t>
            </a:r>
            <a:r>
              <a:rPr lang="ko-KR" altLang="en-US" sz="1000" dirty="0">
                <a:solidFill>
                  <a:srgbClr val="222222"/>
                </a:solidFill>
                <a:highlight>
                  <a:srgbClr val="FFFF00"/>
                </a:highlight>
                <a:latin typeface="+mj-ea"/>
              </a:rPr>
              <a:t>특성을 파악</a:t>
            </a:r>
            <a:r>
              <a:rPr lang="en-US" altLang="ko-KR" sz="1000" dirty="0">
                <a:solidFill>
                  <a:srgbClr val="222222"/>
                </a:solidFill>
                <a:highlight>
                  <a:srgbClr val="FFFF00"/>
                </a:highlight>
                <a:latin typeface="+mj-ea"/>
              </a:rPr>
              <a:t>)</a:t>
            </a:r>
            <a:r>
              <a:rPr lang="ko-KR" altLang="en-US" sz="1000" dirty="0">
                <a:solidFill>
                  <a:srgbClr val="222222"/>
                </a:solidFill>
                <a:latin typeface="+mj-ea"/>
              </a:rPr>
              <a:t>하여</a:t>
            </a:r>
            <a:r>
              <a:rPr lang="en-US" altLang="ko-KR" sz="1000" dirty="0">
                <a:solidFill>
                  <a:srgbClr val="222222"/>
                </a:solidFill>
                <a:latin typeface="+mj-ea"/>
              </a:rPr>
              <a:t>, </a:t>
            </a:r>
            <a:r>
              <a:rPr lang="ko-KR" altLang="en-US" sz="1000" dirty="0">
                <a:solidFill>
                  <a:srgbClr val="222222"/>
                </a:solidFill>
                <a:latin typeface="+mj-ea"/>
              </a:rPr>
              <a:t>이 표본들이 어떤 집단에서 추출된 것인지를 결정할 수 있는 기준을 찾아 </a:t>
            </a:r>
            <a:r>
              <a:rPr lang="ko-KR" altLang="en-US" sz="1000" dirty="0">
                <a:solidFill>
                  <a:srgbClr val="222222"/>
                </a:solidFill>
                <a:highlight>
                  <a:srgbClr val="FFFF00"/>
                </a:highlight>
                <a:latin typeface="+mj-ea"/>
              </a:rPr>
              <a:t>새로운 대상을 어느 집단으로 분류할 지 판별 분석방법</a:t>
            </a:r>
            <a:endParaRPr lang="en-US" altLang="ko-KR" sz="1000" dirty="0">
              <a:solidFill>
                <a:srgbClr val="222222"/>
              </a:solidFill>
              <a:highlight>
                <a:srgbClr val="FFFF00"/>
              </a:highlight>
              <a:latin typeface="+mj-ea"/>
            </a:endParaRPr>
          </a:p>
          <a:p>
            <a:pPr>
              <a:lnSpc>
                <a:spcPct val="150000"/>
              </a:lnSpc>
            </a:pPr>
            <a:r>
              <a:rPr lang="en-US" altLang="ko-KR" sz="1000" dirty="0">
                <a:solidFill>
                  <a:srgbClr val="222222"/>
                </a:solidFill>
                <a:highlight>
                  <a:srgbClr val="FFFF00"/>
                </a:highlight>
                <a:latin typeface="+mj-ea"/>
                <a:sym typeface="Wingdings" panose="05000000000000000000" pitchFamily="2" charset="2"/>
              </a:rPr>
              <a:t> </a:t>
            </a:r>
            <a:r>
              <a:rPr lang="en-US" altLang="ko-KR" sz="1000" dirty="0">
                <a:highlight>
                  <a:srgbClr val="FFFF00"/>
                </a:highlight>
              </a:rPr>
              <a:t>Fisher</a:t>
            </a:r>
            <a:r>
              <a:rPr lang="ko-KR" altLang="en-US" sz="1000" dirty="0">
                <a:highlight>
                  <a:srgbClr val="FFFF00"/>
                </a:highlight>
              </a:rPr>
              <a:t>에 의해 처음 도입된 통계적 기법</a:t>
            </a:r>
            <a:endParaRPr lang="ko-KR" altLang="en-US" sz="1000" dirty="0">
              <a:highlight>
                <a:srgbClr val="FFFF00"/>
              </a:highlight>
              <a:latin typeface="+mj-ea"/>
            </a:endParaRPr>
          </a:p>
          <a:p>
            <a:pPr>
              <a:lnSpc>
                <a:spcPct val="150000"/>
              </a:lnSpc>
            </a:pPr>
            <a:endParaRPr lang="en-US" altLang="ko-KR" sz="1000" dirty="0"/>
          </a:p>
          <a:p>
            <a:pPr>
              <a:lnSpc>
                <a:spcPct val="150000"/>
              </a:lnSpc>
            </a:pPr>
            <a:r>
              <a:rPr lang="en-US" altLang="ko-KR" sz="1000" dirty="0"/>
              <a:t>2. </a:t>
            </a:r>
            <a:r>
              <a:rPr lang="ko-KR" altLang="en-US" sz="1000" dirty="0"/>
              <a:t>훈련자료</a:t>
            </a:r>
            <a:endParaRPr lang="en-US" altLang="ko-KR" sz="1000" dirty="0"/>
          </a:p>
          <a:p>
            <a:pPr>
              <a:lnSpc>
                <a:spcPct val="150000"/>
              </a:lnSpc>
            </a:pPr>
            <a:r>
              <a:rPr lang="ko-KR" altLang="en-US" sz="1000" dirty="0"/>
              <a:t> </a:t>
            </a:r>
            <a:r>
              <a:rPr lang="en-US" altLang="ko-KR" sz="1000" dirty="0"/>
              <a:t>1) (</a:t>
            </a:r>
            <a:r>
              <a:rPr lang="ko-KR" altLang="en-US" sz="1000" dirty="0"/>
              <a:t>설명변수</a:t>
            </a:r>
            <a:r>
              <a:rPr lang="en-US" altLang="ko-KR" sz="1000" dirty="0"/>
              <a:t>, </a:t>
            </a:r>
            <a:r>
              <a:rPr lang="ko-KR" altLang="en-US" sz="1000" dirty="0"/>
              <a:t>반응변수</a:t>
            </a:r>
            <a:r>
              <a:rPr lang="en-US" altLang="ko-KR" sz="1000" dirty="0"/>
              <a:t>) </a:t>
            </a:r>
            <a:r>
              <a:rPr lang="ko-KR" altLang="en-US" sz="1000" dirty="0"/>
              <a:t>종속변수 </a:t>
            </a:r>
            <a:r>
              <a:rPr lang="en-US" altLang="ko-KR" sz="1000" dirty="0"/>
              <a:t>: </a:t>
            </a:r>
            <a:r>
              <a:rPr lang="ko-KR" altLang="en-US" sz="1000" dirty="0"/>
              <a:t>범주형 </a:t>
            </a:r>
            <a:r>
              <a:rPr lang="en-US" altLang="ko-KR" sz="1000" dirty="0"/>
              <a:t>; </a:t>
            </a:r>
            <a:r>
              <a:rPr lang="ko-KR" altLang="en-US" sz="1000" dirty="0"/>
              <a:t>판별분석</a:t>
            </a:r>
            <a:r>
              <a:rPr lang="en-US" altLang="ko-KR" sz="1000" dirty="0"/>
              <a:t>, </a:t>
            </a:r>
            <a:r>
              <a:rPr lang="ko-KR" altLang="en-US" sz="1000" dirty="0"/>
              <a:t>지도학습 </a:t>
            </a:r>
            <a:r>
              <a:rPr lang="en-US" altLang="ko-KR" sz="1000" dirty="0"/>
              <a:t>2) (</a:t>
            </a:r>
            <a:r>
              <a:rPr lang="ko-KR" altLang="en-US" sz="1000" dirty="0"/>
              <a:t>설명변수</a:t>
            </a:r>
            <a:r>
              <a:rPr lang="en-US" altLang="ko-KR" sz="1000" dirty="0"/>
              <a:t>, ) ; </a:t>
            </a:r>
            <a:r>
              <a:rPr lang="ko-KR" altLang="en-US" sz="1000" dirty="0"/>
              <a:t>군집분석</a:t>
            </a:r>
            <a:r>
              <a:rPr lang="en-US" altLang="ko-KR" sz="1000" dirty="0"/>
              <a:t>, </a:t>
            </a:r>
            <a:r>
              <a:rPr lang="ko-KR" altLang="en-US" sz="1000" dirty="0"/>
              <a:t>자율학습</a:t>
            </a:r>
            <a:endParaRPr lang="en-US" altLang="ko-KR" sz="1000" dirty="0"/>
          </a:p>
          <a:p>
            <a:pPr>
              <a:lnSpc>
                <a:spcPct val="150000"/>
              </a:lnSpc>
            </a:pPr>
            <a:r>
              <a:rPr lang="en-US" altLang="ko-KR" sz="1000" dirty="0"/>
              <a:t>3. </a:t>
            </a:r>
            <a:r>
              <a:rPr lang="ko-KR" altLang="en-US" sz="1000" dirty="0"/>
              <a:t>판별변수 </a:t>
            </a:r>
            <a:r>
              <a:rPr lang="en-US" altLang="ko-KR" sz="1000" dirty="0"/>
              <a:t>(</a:t>
            </a:r>
            <a:r>
              <a:rPr lang="ko-KR" altLang="en-US" sz="1000" dirty="0"/>
              <a:t>반응변수</a:t>
            </a:r>
            <a:r>
              <a:rPr lang="en-US" altLang="ko-KR" sz="1000" dirty="0"/>
              <a:t>) : </a:t>
            </a:r>
            <a:r>
              <a:rPr lang="ko-KR" altLang="en-US" sz="1000" dirty="0"/>
              <a:t>각 개체가 소속되어 있는 집단을 나타냄</a:t>
            </a:r>
            <a:endParaRPr lang="en-US" altLang="ko-KR" sz="1000" dirty="0"/>
          </a:p>
          <a:p>
            <a:pPr>
              <a:lnSpc>
                <a:spcPct val="150000"/>
              </a:lnSpc>
            </a:pPr>
            <a:r>
              <a:rPr lang="en-US" altLang="ko-KR" sz="1000" dirty="0"/>
              <a:t>4. </a:t>
            </a:r>
            <a:r>
              <a:rPr lang="ko-KR" altLang="en-US" sz="1000" dirty="0"/>
              <a:t>판별분석 절차 </a:t>
            </a:r>
            <a:endParaRPr lang="en-US" altLang="ko-KR" sz="1000" dirty="0"/>
          </a:p>
          <a:p>
            <a:pPr marL="228600" indent="-228600">
              <a:lnSpc>
                <a:spcPct val="150000"/>
              </a:lnSpc>
              <a:buAutoNum type="arabicParenR"/>
            </a:pPr>
            <a:r>
              <a:rPr lang="ko-KR" altLang="en-US" sz="1000" dirty="0"/>
              <a:t>훈련 </a:t>
            </a:r>
            <a:r>
              <a:rPr lang="en-US" altLang="ko-KR" sz="1000" dirty="0"/>
              <a:t>-&gt; </a:t>
            </a:r>
            <a:r>
              <a:rPr lang="ko-KR" altLang="en-US" sz="1000" dirty="0"/>
              <a:t>판별함수 </a:t>
            </a:r>
            <a:r>
              <a:rPr lang="en-US" altLang="ko-KR" sz="1000" dirty="0"/>
              <a:t>2) </a:t>
            </a:r>
            <a:r>
              <a:rPr lang="ko-KR" altLang="en-US" sz="1000" dirty="0"/>
              <a:t>예측 </a:t>
            </a:r>
            <a:r>
              <a:rPr lang="en-US" altLang="ko-KR" sz="1000" dirty="0"/>
              <a:t>-&gt; </a:t>
            </a:r>
            <a:r>
              <a:rPr lang="ko-KR" altLang="en-US" sz="1000" dirty="0"/>
              <a:t>분류 </a:t>
            </a:r>
            <a:r>
              <a:rPr lang="en-US" altLang="ko-KR" sz="1000" dirty="0"/>
              <a:t>(classification) </a:t>
            </a:r>
          </a:p>
          <a:p>
            <a:pPr marL="171450" indent="-171450">
              <a:lnSpc>
                <a:spcPct val="150000"/>
              </a:lnSpc>
              <a:buFont typeface="Wingdings" panose="05000000000000000000" pitchFamily="2" charset="2"/>
              <a:buChar char="à"/>
            </a:pPr>
            <a:r>
              <a:rPr lang="ko-KR" altLang="en-US" sz="1000" dirty="0"/>
              <a:t>회귀분석모형에서 설명변수가 연속형</a:t>
            </a:r>
            <a:r>
              <a:rPr lang="en-US" altLang="ko-KR" sz="1000" dirty="0"/>
              <a:t>, </a:t>
            </a:r>
            <a:r>
              <a:rPr lang="ko-KR" altLang="en-US" sz="1000" dirty="0"/>
              <a:t>반응변수가 범주형이 로지스틱 모형의 확장</a:t>
            </a:r>
            <a:endParaRPr lang="en-US" altLang="ko-KR" sz="1000" dirty="0"/>
          </a:p>
          <a:p>
            <a:pPr marL="171450" indent="-171450">
              <a:lnSpc>
                <a:spcPct val="150000"/>
              </a:lnSpc>
              <a:buFont typeface="Wingdings" panose="05000000000000000000" pitchFamily="2" charset="2"/>
              <a:buChar char="à"/>
            </a:pPr>
            <a:endParaRPr lang="en-US" altLang="ko-KR" sz="1000" dirty="0"/>
          </a:p>
          <a:p>
            <a:pPr fontAlgn="base">
              <a:lnSpc>
                <a:spcPct val="150000"/>
              </a:lnSpc>
            </a:pPr>
            <a:r>
              <a:rPr lang="en-US" altLang="ko-KR" sz="1000" dirty="0">
                <a:highlight>
                  <a:srgbClr val="FFFF00"/>
                </a:highlight>
              </a:rPr>
              <a:t>5. </a:t>
            </a:r>
            <a:r>
              <a:rPr lang="ko-KR" altLang="en-US" sz="1000" dirty="0">
                <a:highlight>
                  <a:srgbClr val="FFFF00"/>
                </a:highlight>
              </a:rPr>
              <a:t>판별분석 가정</a:t>
            </a:r>
          </a:p>
          <a:p>
            <a:pPr fontAlgn="base">
              <a:lnSpc>
                <a:spcPct val="150000"/>
              </a:lnSpc>
            </a:pPr>
            <a:r>
              <a:rPr lang="en-US" altLang="ko-KR" sz="1000" dirty="0"/>
              <a:t> 1) </a:t>
            </a:r>
            <a:r>
              <a:rPr lang="ko-KR" altLang="en-US" sz="1000" dirty="0"/>
              <a:t>독립변수들은 </a:t>
            </a:r>
            <a:r>
              <a:rPr lang="ko-KR" altLang="en-US" sz="1000" dirty="0" err="1"/>
              <a:t>다변량</a:t>
            </a:r>
            <a:r>
              <a:rPr lang="ko-KR" altLang="en-US" sz="1000" dirty="0"/>
              <a:t> 정규분포</a:t>
            </a:r>
            <a:r>
              <a:rPr lang="en-US" altLang="ko-KR" sz="1000" dirty="0"/>
              <a:t>(multivariate Gaussian normal distribution)</a:t>
            </a:r>
            <a:r>
              <a:rPr lang="ko-KR" altLang="en-US" sz="1000" dirty="0"/>
              <a:t>를 따라야 한다</a:t>
            </a:r>
            <a:r>
              <a:rPr lang="en-US" altLang="ko-KR" sz="1000" dirty="0"/>
              <a:t>.</a:t>
            </a:r>
            <a:endParaRPr lang="ko-KR" altLang="en-US" sz="1000" dirty="0"/>
          </a:p>
          <a:p>
            <a:pPr fontAlgn="base">
              <a:lnSpc>
                <a:spcPct val="150000"/>
              </a:lnSpc>
            </a:pPr>
            <a:r>
              <a:rPr lang="en-US" altLang="ko-KR" sz="1000" dirty="0"/>
              <a:t> 2) </a:t>
            </a:r>
            <a:r>
              <a:rPr lang="ko-KR" altLang="en-US" sz="1000" dirty="0"/>
              <a:t>종속변수에 의해 </a:t>
            </a:r>
            <a:r>
              <a:rPr lang="ko-KR" altLang="en-US" sz="1000" dirty="0" err="1"/>
              <a:t>범주화된</a:t>
            </a:r>
            <a:r>
              <a:rPr lang="ko-KR" altLang="en-US" sz="1000" dirty="0"/>
              <a:t> 집단간에는 분산</a:t>
            </a:r>
            <a:r>
              <a:rPr lang="en-US" altLang="ko-KR" sz="1000" dirty="0"/>
              <a:t>-</a:t>
            </a:r>
            <a:r>
              <a:rPr lang="ko-KR" altLang="en-US" sz="1000" dirty="0"/>
              <a:t>공분산행렬이 동일해야 한다</a:t>
            </a:r>
            <a:r>
              <a:rPr lang="en-US" altLang="ko-KR" sz="1000" dirty="0"/>
              <a:t>.</a:t>
            </a:r>
          </a:p>
          <a:p>
            <a:pPr fontAlgn="base">
              <a:lnSpc>
                <a:spcPct val="150000"/>
              </a:lnSpc>
            </a:pPr>
            <a:endParaRPr lang="ko-KR" altLang="en-US" sz="1000" dirty="0"/>
          </a:p>
          <a:p>
            <a:pPr fontAlgn="base">
              <a:lnSpc>
                <a:spcPct val="150000"/>
              </a:lnSpc>
            </a:pPr>
            <a:r>
              <a:rPr lang="en-US" altLang="ko-KR" sz="1000" dirty="0"/>
              <a:t>-</a:t>
            </a:r>
            <a:r>
              <a:rPr lang="ko-KR" altLang="en-US" sz="1000" dirty="0"/>
              <a:t>표본의 크기는 독립변수 수의 </a:t>
            </a:r>
            <a:r>
              <a:rPr lang="en-US" altLang="ko-KR" sz="1000" dirty="0"/>
              <a:t>20</a:t>
            </a:r>
            <a:r>
              <a:rPr lang="ko-KR" altLang="en-US" sz="1000" dirty="0"/>
              <a:t>배 이상이 바람직하다</a:t>
            </a:r>
            <a:r>
              <a:rPr lang="en-US" altLang="ko-KR" sz="1000" dirty="0"/>
              <a:t>.</a:t>
            </a:r>
          </a:p>
          <a:p>
            <a:pPr fontAlgn="base">
              <a:lnSpc>
                <a:spcPct val="150000"/>
              </a:lnSpc>
            </a:pPr>
            <a:r>
              <a:rPr lang="en-US" altLang="ko-KR" sz="1000" dirty="0"/>
              <a:t>- </a:t>
            </a:r>
            <a:r>
              <a:rPr lang="ko-KR" altLang="en-US" sz="1000" dirty="0"/>
              <a:t>종속변수의 각 범주에 </a:t>
            </a:r>
            <a:r>
              <a:rPr lang="en-US" altLang="ko-KR" sz="1000" dirty="0"/>
              <a:t>20</a:t>
            </a:r>
            <a:r>
              <a:rPr lang="ko-KR" altLang="en-US" sz="1000" dirty="0"/>
              <a:t>개 이상의 관측치가 요구된다</a:t>
            </a:r>
            <a:r>
              <a:rPr lang="en-US" altLang="ko-KR" sz="1000" dirty="0"/>
              <a:t>.</a:t>
            </a:r>
            <a:endParaRPr lang="ko-KR" altLang="en-US" sz="1000" dirty="0"/>
          </a:p>
          <a:p>
            <a:pPr fontAlgn="base">
              <a:lnSpc>
                <a:spcPct val="150000"/>
              </a:lnSpc>
            </a:pPr>
            <a:endParaRPr lang="en-US" altLang="ko-KR" sz="1000" dirty="0"/>
          </a:p>
          <a:p>
            <a:pPr fontAlgn="base">
              <a:lnSpc>
                <a:spcPct val="150000"/>
              </a:lnSpc>
            </a:pPr>
            <a:r>
              <a:rPr lang="en-US" altLang="ko-KR" sz="1000" dirty="0">
                <a:highlight>
                  <a:srgbClr val="FFFF00"/>
                </a:highlight>
              </a:rPr>
              <a:t>6. </a:t>
            </a:r>
            <a:r>
              <a:rPr lang="ko-KR" altLang="en-US" sz="1000" dirty="0">
                <a:highlight>
                  <a:srgbClr val="FFFF00"/>
                </a:highlight>
              </a:rPr>
              <a:t>판별분석 활용</a:t>
            </a:r>
          </a:p>
          <a:p>
            <a:pPr marL="171450" indent="-171450" fontAlgn="base">
              <a:lnSpc>
                <a:spcPct val="150000"/>
              </a:lnSpc>
              <a:buFont typeface="Arial" panose="020B0604020202020204" pitchFamily="34" charset="0"/>
              <a:buChar char="•"/>
            </a:pPr>
            <a:r>
              <a:rPr lang="ko-KR" altLang="en-US" sz="1000" dirty="0"/>
              <a:t>어떤 변수가 어떠한 방향으로 얼마만큼 판별점수에 영향을 미치는가</a:t>
            </a:r>
            <a:r>
              <a:rPr lang="en-US" altLang="ko-KR" sz="1000" dirty="0"/>
              <a:t>?</a:t>
            </a:r>
            <a:endParaRPr lang="ko-KR" altLang="en-US" sz="1000" dirty="0"/>
          </a:p>
          <a:p>
            <a:pPr marL="171450" indent="-171450" fontAlgn="base">
              <a:lnSpc>
                <a:spcPct val="150000"/>
              </a:lnSpc>
              <a:buFont typeface="Arial" panose="020B0604020202020204" pitchFamily="34" charset="0"/>
              <a:buChar char="•"/>
            </a:pPr>
            <a:r>
              <a:rPr lang="ko-KR" altLang="en-US" sz="1000" dirty="0"/>
              <a:t>새로운 대상에 대해 독립변수 값에 대한 정보가 있을 때 판별함수를 계산하여 그 대상이 어떠한 범주</a:t>
            </a:r>
            <a:r>
              <a:rPr lang="en-US" altLang="ko-KR" sz="1000" dirty="0"/>
              <a:t>(</a:t>
            </a:r>
            <a:r>
              <a:rPr lang="ko-KR" altLang="en-US" sz="1000" dirty="0"/>
              <a:t>집단</a:t>
            </a:r>
            <a:r>
              <a:rPr lang="en-US" altLang="ko-KR" sz="1000" dirty="0"/>
              <a:t>)</a:t>
            </a:r>
            <a:r>
              <a:rPr lang="ko-KR" altLang="en-US" sz="1000" dirty="0"/>
              <a:t>에 속할 것인지를 예측 가능</a:t>
            </a:r>
          </a:p>
        </p:txBody>
      </p:sp>
      <p:sp>
        <p:nvSpPr>
          <p:cNvPr id="3" name="직사각형 2">
            <a:extLst>
              <a:ext uri="{FF2B5EF4-FFF2-40B4-BE49-F238E27FC236}">
                <a16:creationId xmlns:a16="http://schemas.microsoft.com/office/drawing/2014/main" id="{4E479F45-D7FA-44B2-B804-57FB46FC52B8}"/>
              </a:ext>
            </a:extLst>
          </p:cNvPr>
          <p:cNvSpPr/>
          <p:nvPr/>
        </p:nvSpPr>
        <p:spPr>
          <a:xfrm>
            <a:off x="3059832" y="279789"/>
            <a:ext cx="3275256" cy="369332"/>
          </a:xfrm>
          <a:prstGeom prst="rect">
            <a:avLst/>
          </a:prstGeom>
        </p:spPr>
        <p:txBody>
          <a:bodyPr wrap="none">
            <a:spAutoFit/>
          </a:bodyPr>
          <a:lstStyle/>
          <a:p>
            <a:r>
              <a:rPr lang="ko-KR" altLang="en-US" dirty="0"/>
              <a:t>판별분석</a:t>
            </a:r>
            <a:r>
              <a:rPr lang="en-US" altLang="ko-KR" dirty="0"/>
              <a:t>(discriminant analysis) </a:t>
            </a:r>
            <a:endParaRPr lang="ko-KR" altLang="en-US" dirty="0"/>
          </a:p>
        </p:txBody>
      </p:sp>
      <p:sp>
        <p:nvSpPr>
          <p:cNvPr id="6" name="바닥글 개체 틀 5">
            <a:extLst>
              <a:ext uri="{FF2B5EF4-FFF2-40B4-BE49-F238E27FC236}">
                <a16:creationId xmlns:a16="http://schemas.microsoft.com/office/drawing/2014/main" id="{CA5C5446-2710-40BE-8F4F-9E5B1B66D2F6}"/>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A8F556C5-D2A8-47D3-A0C4-F385CE2D610D}"/>
              </a:ext>
            </a:extLst>
          </p:cNvPr>
          <p:cNvSpPr>
            <a:spLocks noGrp="1"/>
          </p:cNvSpPr>
          <p:nvPr>
            <p:ph type="sldNum" sz="quarter" idx="12"/>
          </p:nvPr>
        </p:nvSpPr>
        <p:spPr/>
        <p:txBody>
          <a:bodyPr/>
          <a:lstStyle/>
          <a:p>
            <a:fld id="{DE77BB65-F969-4654-BF30-45C70C1BE112}" type="slidenum">
              <a:rPr lang="ko-KR" altLang="en-US" smtClean="0"/>
              <a:pPr/>
              <a:t>166</a:t>
            </a:fld>
            <a:endParaRPr lang="ko-KR" altLang="en-US"/>
          </a:p>
        </p:txBody>
      </p:sp>
      <p:sp>
        <p:nvSpPr>
          <p:cNvPr id="10" name="TextBox 9">
            <a:extLst>
              <a:ext uri="{FF2B5EF4-FFF2-40B4-BE49-F238E27FC236}">
                <a16:creationId xmlns:a16="http://schemas.microsoft.com/office/drawing/2014/main" id="{12FA39C4-CE6F-426D-865B-89983C8C72E2}"/>
              </a:ext>
            </a:extLst>
          </p:cNvPr>
          <p:cNvSpPr txBox="1"/>
          <p:nvPr/>
        </p:nvSpPr>
        <p:spPr>
          <a:xfrm>
            <a:off x="219490" y="169226"/>
            <a:ext cx="233628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판별분석</a:t>
            </a:r>
            <a:r>
              <a:rPr lang="en-US" altLang="ko-KR" sz="1200" dirty="0"/>
              <a:t>(discriminant analysis)</a:t>
            </a:r>
            <a:endParaRPr lang="ko-KR" altLang="en-US" sz="1200" dirty="0"/>
          </a:p>
        </p:txBody>
      </p:sp>
    </p:spTree>
    <p:extLst>
      <p:ext uri="{BB962C8B-B14F-4D97-AF65-F5344CB8AC3E}">
        <p14:creationId xmlns:p14="http://schemas.microsoft.com/office/powerpoint/2010/main" val="34796311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8" name="직사각형 7">
            <a:extLst>
              <a:ext uri="{FF2B5EF4-FFF2-40B4-BE49-F238E27FC236}">
                <a16:creationId xmlns:a16="http://schemas.microsoft.com/office/drawing/2014/main" id="{CCE89CD6-3C12-4F19-B54E-B71705A62551}"/>
              </a:ext>
            </a:extLst>
          </p:cNvPr>
          <p:cNvSpPr/>
          <p:nvPr/>
        </p:nvSpPr>
        <p:spPr>
          <a:xfrm>
            <a:off x="2771800" y="307725"/>
            <a:ext cx="3343800" cy="369332"/>
          </a:xfrm>
          <a:prstGeom prst="rect">
            <a:avLst/>
          </a:prstGeom>
        </p:spPr>
        <p:txBody>
          <a:bodyPr wrap="none">
            <a:spAutoFit/>
          </a:bodyPr>
          <a:lstStyle/>
          <a:p>
            <a:r>
              <a:rPr lang="ko-KR" altLang="en-US" b="1" dirty="0">
                <a:solidFill>
                  <a:srgbClr val="5F6368"/>
                </a:solidFill>
                <a:latin typeface="Apple SD Gothic Neo"/>
              </a:rPr>
              <a:t>판별 분석</a:t>
            </a:r>
            <a:r>
              <a:rPr lang="en-US" altLang="ko-KR" dirty="0">
                <a:solidFill>
                  <a:srgbClr val="4D5156"/>
                </a:solidFill>
                <a:latin typeface="Apple SD Gothic Neo"/>
              </a:rPr>
              <a:t>(</a:t>
            </a:r>
            <a:r>
              <a:rPr lang="en-US" altLang="ko-KR" b="1" dirty="0">
                <a:solidFill>
                  <a:srgbClr val="5F6368"/>
                </a:solidFill>
                <a:latin typeface="Apple SD Gothic Neo"/>
              </a:rPr>
              <a:t>Discriminant Analysis</a:t>
            </a:r>
            <a:r>
              <a:rPr lang="en-US" altLang="ko-KR" dirty="0">
                <a:solidFill>
                  <a:srgbClr val="4D5156"/>
                </a:solidFill>
                <a:latin typeface="Apple SD Gothic Neo"/>
              </a:rPr>
              <a:t>)</a:t>
            </a:r>
            <a:endParaRPr lang="ko-KR" altLang="en-US" dirty="0"/>
          </a:p>
        </p:txBody>
      </p:sp>
      <p:sp>
        <p:nvSpPr>
          <p:cNvPr id="2" name="직사각형 1">
            <a:extLst>
              <a:ext uri="{FF2B5EF4-FFF2-40B4-BE49-F238E27FC236}">
                <a16:creationId xmlns:a16="http://schemas.microsoft.com/office/drawing/2014/main" id="{AEBC9A10-7AC7-4607-B4F7-FD056F08666D}"/>
              </a:ext>
            </a:extLst>
          </p:cNvPr>
          <p:cNvSpPr/>
          <p:nvPr/>
        </p:nvSpPr>
        <p:spPr>
          <a:xfrm>
            <a:off x="611560" y="1243052"/>
            <a:ext cx="6120680" cy="738664"/>
          </a:xfrm>
          <a:prstGeom prst="rect">
            <a:avLst/>
          </a:prstGeom>
          <a:ln>
            <a:solidFill>
              <a:schemeClr val="accent5">
                <a:lumMod val="60000"/>
                <a:lumOff val="40000"/>
              </a:schemeClr>
            </a:solidFill>
          </a:ln>
        </p:spPr>
        <p:txBody>
          <a:bodyPr wrap="square">
            <a:spAutoFit/>
          </a:bodyPr>
          <a:lstStyle/>
          <a:p>
            <a:pPr marL="342900" indent="-342900">
              <a:buAutoNum type="arabicPeriod"/>
            </a:pPr>
            <a:r>
              <a:rPr lang="ko-KR" altLang="en-US" sz="1200" b="1" dirty="0">
                <a:solidFill>
                  <a:srgbClr val="000000"/>
                </a:solidFill>
                <a:latin typeface="Arial" panose="020B0604020202020204" pitchFamily="34" charset="0"/>
              </a:rPr>
              <a:t>종속변수 숫자에 따른 구분</a:t>
            </a:r>
            <a:endParaRPr lang="en-US" altLang="ko-KR" sz="1200" b="1" dirty="0">
              <a:solidFill>
                <a:srgbClr val="000000"/>
              </a:solidFill>
              <a:latin typeface="Arial" panose="020B0604020202020204" pitchFamily="34" charset="0"/>
            </a:endParaRPr>
          </a:p>
          <a:p>
            <a:r>
              <a:rPr lang="en-US" altLang="ko-KR" sz="1000" dirty="0">
                <a:solidFill>
                  <a:srgbClr val="000000"/>
                </a:solidFill>
                <a:latin typeface="Arial" panose="020B0604020202020204" pitchFamily="34" charset="0"/>
              </a:rPr>
              <a:t>1) </a:t>
            </a:r>
            <a:r>
              <a:rPr lang="ko-KR" altLang="en-US" sz="1000" dirty="0">
                <a:solidFill>
                  <a:srgbClr val="000000"/>
                </a:solidFill>
                <a:latin typeface="Arial" panose="020B0604020202020204" pitchFamily="34" charset="0"/>
              </a:rPr>
              <a:t>두 집단</a:t>
            </a:r>
            <a:r>
              <a:rPr lang="en-US" altLang="ko-KR" sz="1000" dirty="0">
                <a:solidFill>
                  <a:srgbClr val="000000"/>
                </a:solidFill>
                <a:latin typeface="Arial" panose="020B0604020202020204" pitchFamily="34" charset="0"/>
              </a:rPr>
              <a:t>(Two way discriminant analysis ) : </a:t>
            </a:r>
            <a:r>
              <a:rPr lang="ko-KR" altLang="en-US" sz="1000" dirty="0">
                <a:solidFill>
                  <a:srgbClr val="000000"/>
                </a:solidFill>
                <a:latin typeface="Arial" panose="020B0604020202020204" pitchFamily="34" charset="0"/>
              </a:rPr>
              <a:t>종속변수 범주가 </a:t>
            </a:r>
            <a:r>
              <a:rPr lang="en-US" altLang="ko-KR" sz="1000" dirty="0">
                <a:solidFill>
                  <a:srgbClr val="000000"/>
                </a:solidFill>
                <a:latin typeface="Arial" panose="020B0604020202020204" pitchFamily="34" charset="0"/>
              </a:rPr>
              <a:t>2</a:t>
            </a:r>
            <a:r>
              <a:rPr lang="ko-KR" altLang="en-US" sz="1000" dirty="0">
                <a:solidFill>
                  <a:srgbClr val="000000"/>
                </a:solidFill>
                <a:latin typeface="Arial" panose="020B0604020202020204" pitchFamily="34" charset="0"/>
              </a:rPr>
              <a:t>개 </a:t>
            </a:r>
            <a:r>
              <a:rPr lang="en-US" altLang="ko-KR" sz="1000" dirty="0">
                <a:solidFill>
                  <a:srgbClr val="000000"/>
                </a:solidFill>
                <a:latin typeface="Arial" panose="020B0604020202020204" pitchFamily="34" charset="0"/>
              </a:rPr>
              <a:t>:  </a:t>
            </a:r>
            <a:r>
              <a:rPr lang="ko-KR" altLang="en-US" sz="1000" dirty="0">
                <a:solidFill>
                  <a:srgbClr val="000000"/>
                </a:solidFill>
                <a:latin typeface="Arial" panose="020B0604020202020204" pitchFamily="34" charset="0"/>
              </a:rPr>
              <a:t>정상기업</a:t>
            </a:r>
            <a:r>
              <a:rPr lang="en-US" altLang="ko-KR" sz="1000" dirty="0">
                <a:solidFill>
                  <a:srgbClr val="000000"/>
                </a:solidFill>
                <a:latin typeface="Arial" panose="020B0604020202020204" pitchFamily="34" charset="0"/>
              </a:rPr>
              <a:t>, </a:t>
            </a:r>
            <a:r>
              <a:rPr lang="ko-KR" altLang="en-US" sz="1000" dirty="0">
                <a:solidFill>
                  <a:srgbClr val="000000"/>
                </a:solidFill>
                <a:latin typeface="Arial" panose="020B0604020202020204" pitchFamily="34" charset="0"/>
              </a:rPr>
              <a:t>부도기업</a:t>
            </a:r>
            <a:endParaRPr lang="en-US" altLang="ko-KR" sz="1000" dirty="0">
              <a:solidFill>
                <a:srgbClr val="000000"/>
              </a:solidFill>
              <a:latin typeface="Arial" panose="020B0604020202020204" pitchFamily="34" charset="0"/>
            </a:endParaRPr>
          </a:p>
          <a:p>
            <a:r>
              <a:rPr lang="en-US" altLang="ko-KR" sz="1000" dirty="0">
                <a:solidFill>
                  <a:srgbClr val="000000"/>
                </a:solidFill>
                <a:latin typeface="Arial" panose="020B0604020202020204" pitchFamily="34" charset="0"/>
              </a:rPr>
              <a:t>2) </a:t>
            </a:r>
            <a:r>
              <a:rPr lang="ko-KR" altLang="en-US" sz="1000" dirty="0" err="1">
                <a:solidFill>
                  <a:srgbClr val="000000"/>
                </a:solidFill>
                <a:latin typeface="Arial" panose="020B0604020202020204" pitchFamily="34" charset="0"/>
              </a:rPr>
              <a:t>다중판별분석</a:t>
            </a:r>
            <a:r>
              <a:rPr lang="ko-KR" altLang="en-US" sz="1000" dirty="0">
                <a:solidFill>
                  <a:srgbClr val="000000"/>
                </a:solidFill>
                <a:latin typeface="Arial" panose="020B0604020202020204" pitchFamily="34" charset="0"/>
              </a:rPr>
              <a:t> </a:t>
            </a:r>
            <a:r>
              <a:rPr lang="en-US" altLang="ko-KR" sz="1000" dirty="0">
                <a:solidFill>
                  <a:srgbClr val="000000"/>
                </a:solidFill>
                <a:latin typeface="Arial" panose="020B0604020202020204" pitchFamily="34" charset="0"/>
              </a:rPr>
              <a:t>(MDA: multi discriminant analysis ) : </a:t>
            </a:r>
            <a:r>
              <a:rPr lang="ko-KR" altLang="en-US" sz="1000" dirty="0">
                <a:solidFill>
                  <a:srgbClr val="000000"/>
                </a:solidFill>
                <a:latin typeface="Arial" panose="020B0604020202020204" pitchFamily="34" charset="0"/>
              </a:rPr>
              <a:t>종속변수 범주가 </a:t>
            </a:r>
            <a:r>
              <a:rPr lang="en-US" altLang="ko-KR" sz="1000" dirty="0">
                <a:solidFill>
                  <a:srgbClr val="000000"/>
                </a:solidFill>
                <a:latin typeface="Arial" panose="020B0604020202020204" pitchFamily="34" charset="0"/>
              </a:rPr>
              <a:t>3</a:t>
            </a:r>
            <a:r>
              <a:rPr lang="ko-KR" altLang="en-US" sz="1000" dirty="0">
                <a:solidFill>
                  <a:srgbClr val="000000"/>
                </a:solidFill>
                <a:latin typeface="Arial" panose="020B0604020202020204" pitchFamily="34" charset="0"/>
              </a:rPr>
              <a:t>개 이상</a:t>
            </a:r>
            <a:endParaRPr lang="en-US" altLang="ko-KR" sz="1000" dirty="0">
              <a:solidFill>
                <a:srgbClr val="000000"/>
              </a:solidFill>
              <a:latin typeface="Arial" panose="020B0604020202020204" pitchFamily="34" charset="0"/>
            </a:endParaRPr>
          </a:p>
          <a:p>
            <a:r>
              <a:rPr lang="en-US" altLang="ko-KR" sz="1000" dirty="0">
                <a:solidFill>
                  <a:srgbClr val="000000"/>
                </a:solidFill>
                <a:latin typeface="Arial" panose="020B0604020202020204" pitchFamily="34" charset="0"/>
              </a:rPr>
              <a:t> : </a:t>
            </a:r>
            <a:r>
              <a:rPr lang="ko-KR" altLang="en-US" sz="1000" dirty="0">
                <a:solidFill>
                  <a:srgbClr val="000000"/>
                </a:solidFill>
                <a:latin typeface="Arial" panose="020B0604020202020204" pitchFamily="34" charset="0"/>
              </a:rPr>
              <a:t>정상기업</a:t>
            </a:r>
            <a:r>
              <a:rPr lang="en-US" altLang="ko-KR" sz="1000" dirty="0">
                <a:solidFill>
                  <a:srgbClr val="000000"/>
                </a:solidFill>
                <a:latin typeface="Arial" panose="020B0604020202020204" pitchFamily="34" charset="0"/>
              </a:rPr>
              <a:t>, </a:t>
            </a:r>
            <a:r>
              <a:rPr lang="ko-KR" altLang="en-US" sz="1000" dirty="0">
                <a:solidFill>
                  <a:srgbClr val="000000"/>
                </a:solidFill>
                <a:latin typeface="Arial" panose="020B0604020202020204" pitchFamily="34" charset="0"/>
              </a:rPr>
              <a:t>부도기업</a:t>
            </a:r>
            <a:r>
              <a:rPr lang="en-US" altLang="ko-KR" sz="1000" dirty="0">
                <a:solidFill>
                  <a:srgbClr val="000000"/>
                </a:solidFill>
                <a:latin typeface="Arial" panose="020B0604020202020204" pitchFamily="34" charset="0"/>
              </a:rPr>
              <a:t>, </a:t>
            </a:r>
            <a:r>
              <a:rPr lang="ko-KR" altLang="en-US" sz="1000" dirty="0">
                <a:solidFill>
                  <a:srgbClr val="000000"/>
                </a:solidFill>
                <a:latin typeface="Arial" panose="020B0604020202020204" pitchFamily="34" charset="0"/>
              </a:rPr>
              <a:t>판단보류 </a:t>
            </a:r>
            <a:r>
              <a:rPr lang="en-US" altLang="ko-KR" sz="1000" dirty="0">
                <a:solidFill>
                  <a:srgbClr val="000000"/>
                </a:solidFill>
                <a:highlight>
                  <a:srgbClr val="FFFF00"/>
                </a:highlight>
                <a:latin typeface="Arial" panose="020B0604020202020204" pitchFamily="34" charset="0"/>
                <a:sym typeface="Wingdings" panose="05000000000000000000" pitchFamily="2" charset="2"/>
              </a:rPr>
              <a:t> Altman</a:t>
            </a:r>
            <a:endParaRPr lang="ko-KR" altLang="en-US" sz="1000" dirty="0">
              <a:highlight>
                <a:srgbClr val="FFFF00"/>
              </a:highlight>
            </a:endParaRPr>
          </a:p>
        </p:txBody>
      </p:sp>
      <p:sp>
        <p:nvSpPr>
          <p:cNvPr id="3" name="직사각형 2">
            <a:extLst>
              <a:ext uri="{FF2B5EF4-FFF2-40B4-BE49-F238E27FC236}">
                <a16:creationId xmlns:a16="http://schemas.microsoft.com/office/drawing/2014/main" id="{54E62853-E2CA-48C7-96E2-B5D6F941932C}"/>
              </a:ext>
            </a:extLst>
          </p:cNvPr>
          <p:cNvSpPr/>
          <p:nvPr/>
        </p:nvSpPr>
        <p:spPr>
          <a:xfrm>
            <a:off x="611560" y="966853"/>
            <a:ext cx="1311578" cy="307777"/>
          </a:xfrm>
          <a:prstGeom prst="rect">
            <a:avLst/>
          </a:prstGeom>
          <a:solidFill>
            <a:schemeClr val="accent5">
              <a:lumMod val="20000"/>
              <a:lumOff val="80000"/>
            </a:schemeClr>
          </a:solidFill>
        </p:spPr>
        <p:txBody>
          <a:bodyPr wrap="none">
            <a:spAutoFit/>
          </a:bodyPr>
          <a:lstStyle/>
          <a:p>
            <a:r>
              <a:rPr lang="ko-KR" altLang="en-US" sz="1400" dirty="0">
                <a:solidFill>
                  <a:srgbClr val="000000"/>
                </a:solidFill>
                <a:latin typeface="Arial" panose="020B0604020202020204" pitchFamily="34" charset="0"/>
              </a:rPr>
              <a:t>판별분석 종류</a:t>
            </a:r>
            <a:endParaRPr lang="en-US" altLang="ko-KR" sz="1400" dirty="0">
              <a:solidFill>
                <a:srgbClr val="000000"/>
              </a:solidFill>
              <a:latin typeface="Arial" panose="020B0604020202020204" pitchFamily="34" charset="0"/>
            </a:endParaRPr>
          </a:p>
        </p:txBody>
      </p:sp>
      <p:sp>
        <p:nvSpPr>
          <p:cNvPr id="10" name="직사각형 9">
            <a:extLst>
              <a:ext uri="{FF2B5EF4-FFF2-40B4-BE49-F238E27FC236}">
                <a16:creationId xmlns:a16="http://schemas.microsoft.com/office/drawing/2014/main" id="{602C9A24-C760-4C91-9C16-EF92A0F788F1}"/>
              </a:ext>
            </a:extLst>
          </p:cNvPr>
          <p:cNvSpPr/>
          <p:nvPr/>
        </p:nvSpPr>
        <p:spPr>
          <a:xfrm>
            <a:off x="611560" y="2132793"/>
            <a:ext cx="8262664" cy="3742243"/>
          </a:xfrm>
          <a:prstGeom prst="rect">
            <a:avLst/>
          </a:prstGeom>
          <a:ln>
            <a:solidFill>
              <a:schemeClr val="accent4">
                <a:lumMod val="75000"/>
              </a:schemeClr>
            </a:solidFill>
          </a:ln>
        </p:spPr>
        <p:txBody>
          <a:bodyPr wrap="square">
            <a:spAutoFit/>
          </a:bodyPr>
          <a:lstStyle/>
          <a:p>
            <a:r>
              <a:rPr lang="en-US" altLang="ko-KR" sz="1400" b="1" dirty="0">
                <a:solidFill>
                  <a:srgbClr val="000000"/>
                </a:solidFill>
                <a:latin typeface="Arial" panose="020B0604020202020204" pitchFamily="34" charset="0"/>
              </a:rPr>
              <a:t>2. </a:t>
            </a:r>
            <a:r>
              <a:rPr lang="ko-KR" altLang="en-US" sz="1400" b="1" dirty="0">
                <a:solidFill>
                  <a:srgbClr val="000000"/>
                </a:solidFill>
                <a:latin typeface="Arial" panose="020B0604020202020204" pitchFamily="34" charset="0"/>
              </a:rPr>
              <a:t>선형식과 이차</a:t>
            </a:r>
            <a:endParaRPr lang="en-US" altLang="ko-KR" sz="1400" b="1" dirty="0">
              <a:solidFill>
                <a:srgbClr val="000000"/>
              </a:solidFill>
              <a:latin typeface="Arial" panose="020B0604020202020204" pitchFamily="34" charset="0"/>
            </a:endParaRPr>
          </a:p>
          <a:p>
            <a:pPr>
              <a:lnSpc>
                <a:spcPct val="150000"/>
              </a:lnSpc>
            </a:pPr>
            <a:r>
              <a:rPr lang="en-US" altLang="ko-KR" sz="1000" b="1" dirty="0">
                <a:solidFill>
                  <a:srgbClr val="000000"/>
                </a:solidFill>
                <a:latin typeface="Arial" panose="020B0604020202020204" pitchFamily="34" charset="0"/>
              </a:rPr>
              <a:t>1) </a:t>
            </a:r>
            <a:r>
              <a:rPr lang="ko-KR" altLang="en-US" sz="1000" b="1" dirty="0" err="1">
                <a:solidFill>
                  <a:srgbClr val="000000"/>
                </a:solidFill>
                <a:latin typeface="+mj-lt"/>
              </a:rPr>
              <a:t>선형판별분석</a:t>
            </a:r>
            <a:r>
              <a:rPr lang="ko-KR" altLang="en-US" sz="1000" b="1" dirty="0">
                <a:solidFill>
                  <a:srgbClr val="000000"/>
                </a:solidFill>
                <a:latin typeface="+mj-lt"/>
              </a:rPr>
              <a:t> </a:t>
            </a:r>
            <a:r>
              <a:rPr lang="en-US" altLang="ko-KR" sz="1000" b="1" dirty="0">
                <a:solidFill>
                  <a:srgbClr val="000000"/>
                </a:solidFill>
                <a:latin typeface="+mj-lt"/>
              </a:rPr>
              <a:t>( </a:t>
            </a:r>
            <a:r>
              <a:rPr lang="en-US" altLang="ko-KR" sz="1000" b="1" dirty="0" err="1">
                <a:solidFill>
                  <a:srgbClr val="000000"/>
                </a:solidFill>
                <a:latin typeface="+mj-lt"/>
              </a:rPr>
              <a:t>LDA:linear</a:t>
            </a:r>
            <a:r>
              <a:rPr lang="en-US" altLang="ko-KR" sz="1000" b="1" dirty="0">
                <a:solidFill>
                  <a:srgbClr val="000000"/>
                </a:solidFill>
                <a:latin typeface="+mj-lt"/>
              </a:rPr>
              <a:t> discriminant </a:t>
            </a:r>
            <a:r>
              <a:rPr lang="en-US" altLang="ko-KR" sz="1000" b="1" baseline="30000" dirty="0">
                <a:latin typeface="+mj-lt"/>
              </a:rPr>
              <a:t>Analysis )</a:t>
            </a:r>
            <a:endParaRPr lang="ko-KR" altLang="en-US" sz="1000" b="1" dirty="0">
              <a:solidFill>
                <a:srgbClr val="000000"/>
              </a:solidFill>
              <a:latin typeface="+mj-lt"/>
            </a:endParaRPr>
          </a:p>
          <a:p>
            <a:pPr>
              <a:lnSpc>
                <a:spcPct val="150000"/>
              </a:lnSpc>
            </a:pPr>
            <a:r>
              <a:rPr lang="ko-KR" altLang="en-US" sz="1000" dirty="0">
                <a:solidFill>
                  <a:srgbClr val="000000"/>
                </a:solidFill>
                <a:latin typeface="Arial" panose="020B0604020202020204" pitchFamily="34" charset="0"/>
              </a:rPr>
              <a:t>두 개 이상의 집단을 구분하는데 있어서 </a:t>
            </a:r>
            <a:r>
              <a:rPr lang="ko-KR" altLang="en-US" sz="1000" dirty="0" err="1">
                <a:solidFill>
                  <a:srgbClr val="000000"/>
                </a:solidFill>
                <a:latin typeface="Arial" panose="020B0604020202020204" pitchFamily="34" charset="0"/>
              </a:rPr>
              <a:t>오분류</a:t>
            </a:r>
            <a:r>
              <a:rPr lang="ko-KR" altLang="en-US" sz="1000" dirty="0">
                <a:solidFill>
                  <a:srgbClr val="000000"/>
                </a:solidFill>
                <a:latin typeface="Arial" panose="020B0604020202020204" pitchFamily="34" charset="0"/>
              </a:rPr>
              <a:t> 확률을 최소화 하는 </a:t>
            </a:r>
            <a:r>
              <a:rPr lang="ko-KR" altLang="en-US" sz="1000" dirty="0" err="1">
                <a:solidFill>
                  <a:srgbClr val="000000"/>
                </a:solidFill>
                <a:latin typeface="Arial" panose="020B0604020202020204" pitchFamily="34" charset="0"/>
              </a:rPr>
              <a:t>판별법</a:t>
            </a:r>
            <a:endParaRPr lang="en-US" altLang="ko-KR" sz="1000" dirty="0">
              <a:solidFill>
                <a:srgbClr val="000000"/>
              </a:solidFill>
              <a:latin typeface="Arial" panose="020B0604020202020204" pitchFamily="34" charset="0"/>
            </a:endParaRPr>
          </a:p>
          <a:p>
            <a:pPr>
              <a:lnSpc>
                <a:spcPct val="150000"/>
              </a:lnSpc>
            </a:pPr>
            <a:r>
              <a:rPr lang="en-US" altLang="ko-KR" sz="1000" b="1" dirty="0"/>
              <a:t>Wilks’ Lambda*</a:t>
            </a:r>
            <a:endParaRPr lang="en-US" altLang="ko-KR" sz="1000" b="1" dirty="0">
              <a:solidFill>
                <a:srgbClr val="000000"/>
              </a:solidFill>
              <a:latin typeface="Arial" panose="020B0604020202020204" pitchFamily="34" charset="0"/>
            </a:endParaRPr>
          </a:p>
          <a:p>
            <a:pPr>
              <a:lnSpc>
                <a:spcPct val="150000"/>
              </a:lnSpc>
            </a:pPr>
            <a:r>
              <a:rPr lang="ko-KR" altLang="en-US" sz="1000" dirty="0">
                <a:solidFill>
                  <a:srgbClr val="000000"/>
                </a:solidFill>
                <a:latin typeface="Ubuntu Condensed"/>
              </a:rPr>
              <a:t>람다가 최대가 되는 계수벡터 </a:t>
            </a:r>
            <a:r>
              <a:rPr lang="en-US" altLang="ko-KR" sz="1000" dirty="0">
                <a:solidFill>
                  <a:srgbClr val="000000"/>
                </a:solidFill>
                <a:latin typeface="Ubuntu Condensed"/>
              </a:rPr>
              <a:t>b</a:t>
            </a:r>
            <a:r>
              <a:rPr lang="ko-KR" altLang="en-US" sz="1000" dirty="0">
                <a:solidFill>
                  <a:srgbClr val="000000"/>
                </a:solidFill>
                <a:latin typeface="Ubuntu Condensed"/>
              </a:rPr>
              <a:t>를 구해야 함</a:t>
            </a:r>
            <a:r>
              <a:rPr lang="en-US" altLang="ko-KR" sz="1000" dirty="0">
                <a:solidFill>
                  <a:srgbClr val="000000"/>
                </a:solidFill>
                <a:latin typeface="Ubuntu Condensed"/>
              </a:rPr>
              <a:t>(=&gt; </a:t>
            </a:r>
            <a:r>
              <a:rPr lang="ko-KR" altLang="en-US" sz="1000" dirty="0">
                <a:solidFill>
                  <a:srgbClr val="000000"/>
                </a:solidFill>
                <a:latin typeface="Ubuntu Condensed"/>
              </a:rPr>
              <a:t>그룹 내부는 잘 뭉치고</a:t>
            </a:r>
            <a:r>
              <a:rPr lang="en-US" altLang="ko-KR" sz="1000" dirty="0">
                <a:solidFill>
                  <a:srgbClr val="000000"/>
                </a:solidFill>
                <a:latin typeface="Ubuntu Condensed"/>
              </a:rPr>
              <a:t>, </a:t>
            </a:r>
            <a:r>
              <a:rPr lang="ko-KR" altLang="en-US" sz="1000" dirty="0">
                <a:solidFill>
                  <a:srgbClr val="000000"/>
                </a:solidFill>
                <a:latin typeface="Ubuntu Condensed"/>
              </a:rPr>
              <a:t>그룹 간에는 잘 떨어지는 판별식 계수를 구하는 것</a:t>
            </a:r>
            <a:r>
              <a:rPr lang="en-US" altLang="ko-KR" sz="1000" dirty="0">
                <a:solidFill>
                  <a:srgbClr val="000000"/>
                </a:solidFill>
                <a:latin typeface="Ubuntu Condensed"/>
              </a:rPr>
              <a:t>)</a:t>
            </a:r>
          </a:p>
          <a:p>
            <a:pPr>
              <a:lnSpc>
                <a:spcPct val="150000"/>
              </a:lnSpc>
            </a:pPr>
            <a:r>
              <a:rPr lang="en-US" altLang="ko-KR" sz="1000" dirty="0">
                <a:solidFill>
                  <a:srgbClr val="000000"/>
                </a:solidFill>
                <a:latin typeface="Ubuntu Condensed"/>
              </a:rPr>
              <a:t>- </a:t>
            </a:r>
            <a:r>
              <a:rPr lang="ko-KR" altLang="en-US" sz="1000" dirty="0">
                <a:solidFill>
                  <a:srgbClr val="000000"/>
                </a:solidFill>
                <a:latin typeface="Ubuntu Condensed"/>
              </a:rPr>
              <a:t>선형 판별함수 식 </a:t>
            </a:r>
            <a:r>
              <a:rPr lang="en-US" altLang="ko-KR" sz="1000" dirty="0">
                <a:solidFill>
                  <a:srgbClr val="000000"/>
                </a:solidFill>
                <a:latin typeface="Ubuntu Condensed"/>
              </a:rPr>
              <a:t>Y = b' X</a:t>
            </a:r>
          </a:p>
          <a:p>
            <a:pPr>
              <a:lnSpc>
                <a:spcPct val="150000"/>
              </a:lnSpc>
            </a:pPr>
            <a:endParaRPr lang="en-US" altLang="ko-KR" sz="1000" dirty="0">
              <a:solidFill>
                <a:srgbClr val="000000"/>
              </a:solidFill>
              <a:latin typeface="Arial" panose="020B0604020202020204" pitchFamily="34" charset="0"/>
            </a:endParaRPr>
          </a:p>
          <a:p>
            <a:pPr marL="285750" indent="-285750">
              <a:lnSpc>
                <a:spcPct val="150000"/>
              </a:lnSpc>
              <a:buFont typeface="Wingdings" panose="05000000000000000000" pitchFamily="2" charset="2"/>
              <a:buChar char="à"/>
            </a:pPr>
            <a:r>
              <a:rPr lang="en-US" altLang="ko-KR" sz="1000" dirty="0"/>
              <a:t>LDA</a:t>
            </a:r>
            <a:r>
              <a:rPr lang="ko-KR" altLang="en-US" sz="1000" dirty="0"/>
              <a:t>를 사용하기 위하여  두 집단 간 </a:t>
            </a:r>
            <a:r>
              <a:rPr lang="ko-KR" altLang="en-US" sz="1000" dirty="0" err="1"/>
              <a:t>등분산</a:t>
            </a:r>
            <a:r>
              <a:rPr lang="ko-KR" altLang="en-US" sz="1000" dirty="0"/>
              <a:t> 가정을 먼저 검정해야 함</a:t>
            </a:r>
            <a:r>
              <a:rPr lang="en-US" altLang="ko-KR" sz="1000" dirty="0"/>
              <a:t>.</a:t>
            </a:r>
          </a:p>
          <a:p>
            <a:pPr>
              <a:lnSpc>
                <a:spcPct val="150000"/>
              </a:lnSpc>
            </a:pPr>
            <a:r>
              <a:rPr lang="en-US" altLang="ko-KR" sz="1000" dirty="0">
                <a:solidFill>
                  <a:srgbClr val="000000"/>
                </a:solidFill>
                <a:latin typeface="Arial" panose="020B0604020202020204" pitchFamily="34" charset="0"/>
              </a:rPr>
              <a:t> </a:t>
            </a:r>
            <a:r>
              <a:rPr lang="en-US" altLang="ko-KR" sz="1000" dirty="0">
                <a:solidFill>
                  <a:srgbClr val="000000"/>
                </a:solidFill>
                <a:latin typeface="Arial" panose="020B0604020202020204" pitchFamily="34" charset="0"/>
                <a:sym typeface="Wingdings" panose="05000000000000000000" pitchFamily="2" charset="2"/>
              </a:rPr>
              <a:t> </a:t>
            </a:r>
            <a:r>
              <a:rPr lang="ko-KR" altLang="en-US" sz="1000" dirty="0"/>
              <a:t>공분산행렬의 동일성 검정</a:t>
            </a:r>
            <a:r>
              <a:rPr lang="en-US" altLang="ko-KR" sz="1000" dirty="0"/>
              <a:t> (Box’s M test )</a:t>
            </a:r>
            <a:endParaRPr lang="en-US" altLang="ko-KR" sz="1000" dirty="0">
              <a:solidFill>
                <a:srgbClr val="000000"/>
              </a:solidFill>
              <a:latin typeface="Arial" panose="020B0604020202020204" pitchFamily="34" charset="0"/>
            </a:endParaRPr>
          </a:p>
          <a:p>
            <a:pPr marL="285750" indent="-285750">
              <a:lnSpc>
                <a:spcPct val="150000"/>
              </a:lnSpc>
              <a:buFont typeface="Wingdings" panose="05000000000000000000" pitchFamily="2" charset="2"/>
              <a:buChar char="à"/>
            </a:pPr>
            <a:endParaRPr lang="en-US" altLang="ko-KR" sz="1000" b="1" dirty="0"/>
          </a:p>
          <a:p>
            <a:pPr latinLnBrk="0">
              <a:lnSpc>
                <a:spcPct val="150000"/>
              </a:lnSpc>
            </a:pPr>
            <a:r>
              <a:rPr lang="en-US" altLang="ko-KR" sz="1000" b="1" dirty="0"/>
              <a:t>2) </a:t>
            </a:r>
            <a:r>
              <a:rPr lang="ko-KR" altLang="en-US" sz="1000" b="1" dirty="0"/>
              <a:t>이차 판별 분석 </a:t>
            </a:r>
            <a:r>
              <a:rPr lang="en-US" altLang="ko-KR" sz="1000" b="1" dirty="0"/>
              <a:t>(QDA:</a:t>
            </a:r>
            <a:r>
              <a:rPr lang="ko-KR" altLang="en-US" sz="1000" b="1" dirty="0"/>
              <a:t> </a:t>
            </a:r>
            <a:r>
              <a:rPr lang="en-US" altLang="ko-KR" sz="1000" b="1" baseline="30000" dirty="0"/>
              <a:t>Quadratic </a:t>
            </a:r>
            <a:r>
              <a:rPr lang="en-US" altLang="ko-KR" sz="1000" b="1" baseline="30000" dirty="0" err="1"/>
              <a:t>Disriminant</a:t>
            </a:r>
            <a:r>
              <a:rPr lang="en-US" altLang="ko-KR" sz="1000" b="1" baseline="30000" dirty="0"/>
              <a:t> Analysis )</a:t>
            </a:r>
            <a:endParaRPr lang="en-US" altLang="ko-KR" sz="1000" b="1" dirty="0"/>
          </a:p>
          <a:p>
            <a:pPr latinLnBrk="0">
              <a:lnSpc>
                <a:spcPct val="150000"/>
              </a:lnSpc>
            </a:pPr>
            <a:r>
              <a:rPr lang="ko-KR" altLang="en-US" sz="1000" dirty="0"/>
              <a:t>선형 판별 분석은 공분산 구조가 많이 상이한 데이터를 잘 다루지 못하여  이차 판별 분석</a:t>
            </a:r>
            <a:r>
              <a:rPr lang="en-US" altLang="ko-KR" sz="1000" dirty="0"/>
              <a:t>(QDA)</a:t>
            </a:r>
            <a:r>
              <a:rPr lang="ko-KR" altLang="en-US" sz="1000" dirty="0"/>
              <a:t>을 이용</a:t>
            </a:r>
            <a:endParaRPr lang="en-US" altLang="ko-KR" sz="1000" dirty="0"/>
          </a:p>
          <a:p>
            <a:pPr latinLnBrk="0">
              <a:lnSpc>
                <a:spcPct val="150000"/>
              </a:lnSpc>
            </a:pPr>
            <a:endParaRPr lang="en-US" altLang="ko-KR" sz="1000" dirty="0"/>
          </a:p>
          <a:p>
            <a:pPr marL="285750" indent="-285750" latinLnBrk="0">
              <a:lnSpc>
                <a:spcPct val="150000"/>
              </a:lnSpc>
              <a:buFont typeface="Wingdings" panose="05000000000000000000" pitchFamily="2" charset="2"/>
              <a:buChar char="è"/>
            </a:pPr>
            <a:r>
              <a:rPr lang="ko-KR" altLang="en-US" sz="1000" dirty="0" err="1"/>
              <a:t>선형판별분석</a:t>
            </a:r>
            <a:r>
              <a:rPr lang="en-US" altLang="ko-KR" sz="1000" dirty="0"/>
              <a:t>(linear discriminant analysis, LDA)&amp;</a:t>
            </a:r>
            <a:r>
              <a:rPr lang="ko-KR" altLang="en-US" sz="1000" dirty="0"/>
              <a:t> </a:t>
            </a:r>
            <a:r>
              <a:rPr lang="ko-KR" altLang="en-US" sz="1000" dirty="0" err="1"/>
              <a:t>이차판별분석</a:t>
            </a:r>
            <a:r>
              <a:rPr lang="en-US" altLang="ko-KR" sz="1000" dirty="0"/>
              <a:t>(quadratic discriminant analysis, QDA)</a:t>
            </a:r>
            <a:r>
              <a:rPr lang="ko-KR" altLang="en-US" sz="1000" dirty="0"/>
              <a:t>는 확률론적 생성모형</a:t>
            </a:r>
            <a:r>
              <a:rPr lang="en-US" altLang="ko-KR" sz="1000" dirty="0"/>
              <a:t>(generative model) </a:t>
            </a:r>
            <a:r>
              <a:rPr lang="en-US" altLang="ko-KR" sz="1000" dirty="0">
                <a:sym typeface="Wingdings" panose="05000000000000000000" pitchFamily="2" charset="2"/>
              </a:rPr>
              <a:t></a:t>
            </a:r>
            <a:r>
              <a:rPr lang="en-US" altLang="ko-KR" sz="1000" dirty="0"/>
              <a:t> y</a:t>
            </a:r>
            <a:r>
              <a:rPr lang="ko-KR" altLang="en-US" sz="1000" dirty="0"/>
              <a:t>의 클래스 값에 따른 </a:t>
            </a:r>
            <a:r>
              <a:rPr lang="en-US" altLang="ko-KR" sz="1000" dirty="0"/>
              <a:t>x</a:t>
            </a:r>
            <a:r>
              <a:rPr lang="ko-KR" altLang="en-US" sz="1000" dirty="0"/>
              <a:t>의 분포에 대한 정보를 먼저 알아낸 후</a:t>
            </a:r>
            <a:r>
              <a:rPr lang="en-US" altLang="ko-KR" sz="1000" dirty="0">
                <a:sym typeface="Wingdings" panose="05000000000000000000" pitchFamily="2" charset="2"/>
              </a:rPr>
              <a:t></a:t>
            </a:r>
            <a:r>
              <a:rPr lang="en-US" altLang="ko-KR" sz="1000" dirty="0"/>
              <a:t> Bayes' theorem</a:t>
            </a:r>
            <a:r>
              <a:rPr lang="ko-KR" altLang="en-US" sz="1000" dirty="0"/>
              <a:t>를 사용 주어진 </a:t>
            </a:r>
            <a:r>
              <a:rPr lang="en-US" altLang="ko-KR" sz="1000" dirty="0"/>
              <a:t>x</a:t>
            </a:r>
            <a:r>
              <a:rPr lang="ko-KR" altLang="en-US" sz="1000" dirty="0"/>
              <a:t>에 대한 </a:t>
            </a:r>
            <a:r>
              <a:rPr lang="en-US" altLang="ko-KR" sz="1000" dirty="0"/>
              <a:t>y</a:t>
            </a:r>
            <a:r>
              <a:rPr lang="ko-KR" altLang="en-US" sz="1000" dirty="0"/>
              <a:t>의 확률분포를 알아내는 분석방법</a:t>
            </a:r>
            <a:endParaRPr lang="en-US" altLang="ko-KR" sz="1000" dirty="0"/>
          </a:p>
          <a:p>
            <a:pPr marL="285750" indent="-285750" latinLnBrk="0">
              <a:lnSpc>
                <a:spcPct val="150000"/>
              </a:lnSpc>
              <a:buFont typeface="Wingdings" panose="05000000000000000000" pitchFamily="2" charset="2"/>
              <a:buChar char="è"/>
            </a:pPr>
            <a:r>
              <a:rPr lang="en-US" altLang="ko-KR" sz="1000" dirty="0"/>
              <a:t>(machine learning, </a:t>
            </a:r>
            <a:r>
              <a:rPr lang="ko-KR" altLang="en-US" sz="1000" dirty="0"/>
              <a:t>지도학습</a:t>
            </a:r>
            <a:r>
              <a:rPr lang="en-US" altLang="ko-KR" sz="1000" dirty="0">
                <a:highlight>
                  <a:srgbClr val="FFFF00"/>
                </a:highlight>
              </a:rPr>
              <a:t>)</a:t>
            </a:r>
          </a:p>
        </p:txBody>
      </p:sp>
      <p:pic>
        <p:nvPicPr>
          <p:cNvPr id="12" name="그림 11">
            <a:extLst>
              <a:ext uri="{FF2B5EF4-FFF2-40B4-BE49-F238E27FC236}">
                <a16:creationId xmlns:a16="http://schemas.microsoft.com/office/drawing/2014/main" id="{27AFEB4E-2E8F-4C99-B404-99BB096C5CB3}"/>
              </a:ext>
            </a:extLst>
          </p:cNvPr>
          <p:cNvPicPr>
            <a:picLocks noChangeAspect="1"/>
          </p:cNvPicPr>
          <p:nvPr/>
        </p:nvPicPr>
        <p:blipFill>
          <a:blip r:embed="rId2"/>
          <a:stretch>
            <a:fillRect/>
          </a:stretch>
        </p:blipFill>
        <p:spPr>
          <a:xfrm>
            <a:off x="6570098" y="3461862"/>
            <a:ext cx="1692605" cy="913751"/>
          </a:xfrm>
          <a:prstGeom prst="rect">
            <a:avLst/>
          </a:prstGeom>
        </p:spPr>
      </p:pic>
      <p:pic>
        <p:nvPicPr>
          <p:cNvPr id="13" name="그림 12">
            <a:extLst>
              <a:ext uri="{FF2B5EF4-FFF2-40B4-BE49-F238E27FC236}">
                <a16:creationId xmlns:a16="http://schemas.microsoft.com/office/drawing/2014/main" id="{4490DD79-163A-4597-AEB9-80358653DA1C}"/>
              </a:ext>
            </a:extLst>
          </p:cNvPr>
          <p:cNvPicPr>
            <a:picLocks noChangeAspect="1"/>
          </p:cNvPicPr>
          <p:nvPr/>
        </p:nvPicPr>
        <p:blipFill>
          <a:blip r:embed="rId3"/>
          <a:stretch>
            <a:fillRect/>
          </a:stretch>
        </p:blipFill>
        <p:spPr>
          <a:xfrm>
            <a:off x="6660232" y="5919077"/>
            <a:ext cx="1711073" cy="966867"/>
          </a:xfrm>
          <a:prstGeom prst="rect">
            <a:avLst/>
          </a:prstGeom>
        </p:spPr>
      </p:pic>
      <p:sp>
        <p:nvSpPr>
          <p:cNvPr id="9" name="바닥글 개체 틀 8">
            <a:extLst>
              <a:ext uri="{FF2B5EF4-FFF2-40B4-BE49-F238E27FC236}">
                <a16:creationId xmlns:a16="http://schemas.microsoft.com/office/drawing/2014/main" id="{E3D63A1C-9091-495F-851E-628D6915CE8F}"/>
              </a:ext>
            </a:extLst>
          </p:cNvPr>
          <p:cNvSpPr>
            <a:spLocks noGrp="1"/>
          </p:cNvSpPr>
          <p:nvPr>
            <p:ph type="ftr" sz="quarter" idx="11"/>
          </p:nvPr>
        </p:nvSpPr>
        <p:spPr/>
        <p:txBody>
          <a:bodyPr/>
          <a:lstStyle/>
          <a:p>
            <a:r>
              <a:rPr lang="en-US" altLang="ko-KR"/>
              <a:t>UBION PBL- FBA</a:t>
            </a:r>
            <a:endParaRPr lang="ko-KR" altLang="en-US"/>
          </a:p>
        </p:txBody>
      </p:sp>
      <p:sp>
        <p:nvSpPr>
          <p:cNvPr id="11" name="슬라이드 번호 개체 틀 10">
            <a:extLst>
              <a:ext uri="{FF2B5EF4-FFF2-40B4-BE49-F238E27FC236}">
                <a16:creationId xmlns:a16="http://schemas.microsoft.com/office/drawing/2014/main" id="{D6F50E56-93B4-42EC-9BCD-AD313D73FC1E}"/>
              </a:ext>
            </a:extLst>
          </p:cNvPr>
          <p:cNvSpPr>
            <a:spLocks noGrp="1"/>
          </p:cNvSpPr>
          <p:nvPr>
            <p:ph type="sldNum" sz="quarter" idx="12"/>
          </p:nvPr>
        </p:nvSpPr>
        <p:spPr/>
        <p:txBody>
          <a:bodyPr/>
          <a:lstStyle/>
          <a:p>
            <a:fld id="{DE77BB65-F969-4654-BF30-45C70C1BE112}" type="slidenum">
              <a:rPr lang="ko-KR" altLang="en-US" smtClean="0"/>
              <a:pPr/>
              <a:t>167</a:t>
            </a:fld>
            <a:endParaRPr lang="ko-KR" altLang="en-US"/>
          </a:p>
        </p:txBody>
      </p:sp>
      <p:sp>
        <p:nvSpPr>
          <p:cNvPr id="14" name="TextBox 13">
            <a:extLst>
              <a:ext uri="{FF2B5EF4-FFF2-40B4-BE49-F238E27FC236}">
                <a16:creationId xmlns:a16="http://schemas.microsoft.com/office/drawing/2014/main" id="{FD1DF663-CE6E-473B-9E0F-B792AFF6E0E9}"/>
              </a:ext>
            </a:extLst>
          </p:cNvPr>
          <p:cNvSpPr txBox="1"/>
          <p:nvPr/>
        </p:nvSpPr>
        <p:spPr>
          <a:xfrm>
            <a:off x="219490" y="169226"/>
            <a:ext cx="233628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판별분석</a:t>
            </a:r>
            <a:r>
              <a:rPr lang="en-US" altLang="ko-KR" sz="1200" dirty="0"/>
              <a:t>(discriminant analysis)</a:t>
            </a:r>
            <a:endParaRPr lang="ko-KR" altLang="en-US" sz="1200" dirty="0"/>
          </a:p>
        </p:txBody>
      </p:sp>
    </p:spTree>
    <p:extLst>
      <p:ext uri="{BB962C8B-B14F-4D97-AF65-F5344CB8AC3E}">
        <p14:creationId xmlns:p14="http://schemas.microsoft.com/office/powerpoint/2010/main" val="6687019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F8EE8482-20E4-4481-AC27-FD2893D623C8}"/>
              </a:ext>
            </a:extLst>
          </p:cNvPr>
          <p:cNvSpPr/>
          <p:nvPr/>
        </p:nvSpPr>
        <p:spPr>
          <a:xfrm>
            <a:off x="395536" y="928670"/>
            <a:ext cx="1351652" cy="307777"/>
          </a:xfrm>
          <a:prstGeom prst="rect">
            <a:avLst/>
          </a:prstGeom>
        </p:spPr>
        <p:txBody>
          <a:bodyPr wrap="none">
            <a:spAutoFit/>
          </a:bodyPr>
          <a:lstStyle/>
          <a:p>
            <a:r>
              <a:rPr lang="ko-KR" altLang="en-US" sz="1400" dirty="0"/>
              <a:t>두 그룹의 판별</a:t>
            </a:r>
          </a:p>
        </p:txBody>
      </p:sp>
      <p:sp>
        <p:nvSpPr>
          <p:cNvPr id="3" name="직사각형 2">
            <a:extLst>
              <a:ext uri="{FF2B5EF4-FFF2-40B4-BE49-F238E27FC236}">
                <a16:creationId xmlns:a16="http://schemas.microsoft.com/office/drawing/2014/main" id="{5D8DDF79-581A-40AC-95C9-FDB9996709EC}"/>
              </a:ext>
            </a:extLst>
          </p:cNvPr>
          <p:cNvSpPr/>
          <p:nvPr/>
        </p:nvSpPr>
        <p:spPr>
          <a:xfrm>
            <a:off x="393994" y="1990405"/>
            <a:ext cx="8292806" cy="3870227"/>
          </a:xfrm>
          <a:prstGeom prst="rect">
            <a:avLst/>
          </a:prstGeom>
          <a:ln>
            <a:solidFill>
              <a:schemeClr val="tx2">
                <a:lumMod val="60000"/>
                <a:lumOff val="40000"/>
              </a:schemeClr>
            </a:solidFill>
          </a:ln>
        </p:spPr>
        <p:txBody>
          <a:bodyPr wrap="square">
            <a:spAutoFit/>
          </a:bodyPr>
          <a:lstStyle/>
          <a:p>
            <a:pPr>
              <a:lnSpc>
                <a:spcPct val="150000"/>
              </a:lnSpc>
            </a:pPr>
            <a:r>
              <a:rPr lang="en-US" altLang="ko-KR" sz="1100" dirty="0">
                <a:highlight>
                  <a:srgbClr val="00FFFF"/>
                </a:highlight>
              </a:rPr>
              <a:t>1) </a:t>
            </a:r>
            <a:r>
              <a:rPr lang="ko-KR" altLang="en-US" sz="1100" dirty="0" err="1">
                <a:highlight>
                  <a:srgbClr val="00FFFF"/>
                </a:highlight>
              </a:rPr>
              <a:t>선형판별분석</a:t>
            </a:r>
            <a:r>
              <a:rPr lang="en-US" altLang="ko-KR" sz="1100" dirty="0">
                <a:highlight>
                  <a:srgbClr val="00FFFF"/>
                </a:highlight>
              </a:rPr>
              <a:t>(LDA : </a:t>
            </a:r>
            <a:r>
              <a:rPr lang="en-US" altLang="ko-KR" sz="1100" b="1" dirty="0">
                <a:solidFill>
                  <a:srgbClr val="000000"/>
                </a:solidFill>
                <a:highlight>
                  <a:srgbClr val="00FFFF"/>
                </a:highlight>
              </a:rPr>
              <a:t>linear discriminant</a:t>
            </a:r>
            <a:r>
              <a:rPr lang="en-US" altLang="ko-KR" sz="1100" dirty="0">
                <a:highlight>
                  <a:srgbClr val="00FFFF"/>
                </a:highlight>
              </a:rPr>
              <a:t> analysis)</a:t>
            </a:r>
            <a:endParaRPr lang="ko-KR" altLang="en-US" sz="1100" b="1" dirty="0">
              <a:solidFill>
                <a:srgbClr val="000000"/>
              </a:solidFill>
              <a:highlight>
                <a:srgbClr val="00FFFF"/>
              </a:highlight>
            </a:endParaRPr>
          </a:p>
          <a:p>
            <a:pPr marL="171450" indent="-171450">
              <a:lnSpc>
                <a:spcPct val="150000"/>
              </a:lnSpc>
              <a:buFont typeface="Arial" panose="020B0604020202020204" pitchFamily="34" charset="0"/>
              <a:buChar char="•"/>
            </a:pPr>
            <a:r>
              <a:rPr lang="ko-KR" altLang="en-US" sz="1100" dirty="0" err="1"/>
              <a:t>선형판별분석</a:t>
            </a:r>
            <a:r>
              <a:rPr lang="ko-KR" altLang="en-US" sz="1100" dirty="0"/>
              <a:t> </a:t>
            </a:r>
            <a:r>
              <a:rPr lang="en-US" altLang="ko-KR" sz="1100" dirty="0"/>
              <a:t>(LDA) : </a:t>
            </a:r>
            <a:r>
              <a:rPr lang="ko-KR" altLang="en-US" sz="1100" dirty="0">
                <a:highlight>
                  <a:srgbClr val="FFFF00"/>
                </a:highlight>
              </a:rPr>
              <a:t>두 그룹의 공분산행렬이 동일성 경우 판</a:t>
            </a:r>
            <a:r>
              <a:rPr lang="ko-KR" altLang="en-US" sz="1100" dirty="0"/>
              <a:t>별함수가 선형함수 </a:t>
            </a:r>
            <a:r>
              <a:rPr lang="en-US" altLang="ko-KR" sz="1100" dirty="0">
                <a:sym typeface="Wingdings" panose="05000000000000000000" pitchFamily="2" charset="2"/>
              </a:rPr>
              <a:t> </a:t>
            </a:r>
            <a:r>
              <a:rPr lang="en-US" altLang="ko-KR" sz="1100" dirty="0"/>
              <a:t> LDA</a:t>
            </a:r>
            <a:r>
              <a:rPr lang="ko-KR" altLang="en-US" sz="1100" dirty="0"/>
              <a:t>는 </a:t>
            </a:r>
            <a:r>
              <a:rPr lang="ko-KR" altLang="en-US" sz="1100" dirty="0" err="1"/>
              <a:t>오분류확률을</a:t>
            </a:r>
            <a:r>
              <a:rPr lang="ko-KR" altLang="en-US" sz="1100" dirty="0"/>
              <a:t> 최소화하는 </a:t>
            </a:r>
            <a:r>
              <a:rPr lang="ko-KR" altLang="en-US" sz="1100" dirty="0" err="1"/>
              <a:t>판별법</a:t>
            </a:r>
            <a:endParaRPr lang="en-US" altLang="ko-KR" sz="1100" dirty="0"/>
          </a:p>
          <a:p>
            <a:pPr marL="171450" indent="-171450">
              <a:lnSpc>
                <a:spcPct val="150000"/>
              </a:lnSpc>
              <a:buFont typeface="Arial" panose="020B0604020202020204" pitchFamily="34" charset="0"/>
              <a:buChar char="•"/>
            </a:pPr>
            <a:r>
              <a:rPr lang="ko-KR" altLang="en-US" sz="1100" dirty="0" err="1"/>
              <a:t>오분류확률</a:t>
            </a:r>
            <a:r>
              <a:rPr lang="ko-KR" altLang="en-US" sz="1100" dirty="0"/>
              <a:t> </a:t>
            </a:r>
            <a:r>
              <a:rPr lang="en-US" altLang="ko-KR" sz="1100" dirty="0"/>
              <a:t>: </a:t>
            </a:r>
            <a:r>
              <a:rPr lang="ko-KR" altLang="en-US" sz="1100" dirty="0"/>
              <a:t>잘못 분류할 확률 </a:t>
            </a:r>
            <a:r>
              <a:rPr lang="en-US" altLang="ko-KR" sz="1100" dirty="0"/>
              <a:t>(</a:t>
            </a:r>
            <a:r>
              <a:rPr lang="ko-KR" altLang="en-US" sz="1100" dirty="0"/>
              <a:t>집단 </a:t>
            </a:r>
            <a:r>
              <a:rPr lang="en-US" altLang="ko-KR" sz="1100" dirty="0"/>
              <a:t>1</a:t>
            </a:r>
            <a:r>
              <a:rPr lang="ko-KR" altLang="en-US" sz="1100" dirty="0"/>
              <a:t>을 집단 </a:t>
            </a:r>
            <a:r>
              <a:rPr lang="en-US" altLang="ko-KR" sz="1100" dirty="0"/>
              <a:t>2</a:t>
            </a:r>
            <a:r>
              <a:rPr lang="ko-KR" altLang="en-US" sz="1100" dirty="0"/>
              <a:t>로 또는 집단</a:t>
            </a:r>
            <a:r>
              <a:rPr lang="en-US" altLang="ko-KR" sz="1100" dirty="0"/>
              <a:t>2</a:t>
            </a:r>
            <a:r>
              <a:rPr lang="ko-KR" altLang="en-US" sz="1100" dirty="0"/>
              <a:t>를 집단 </a:t>
            </a:r>
            <a:r>
              <a:rPr lang="en-US" altLang="ko-KR" sz="1100" dirty="0"/>
              <a:t>1</a:t>
            </a:r>
            <a:r>
              <a:rPr lang="ko-KR" altLang="en-US" sz="1100" dirty="0"/>
              <a:t>로 잘못 분류하는 경우의 확률</a:t>
            </a:r>
            <a:r>
              <a:rPr lang="en-US" altLang="ko-KR" sz="1100" dirty="0"/>
              <a:t>) </a:t>
            </a:r>
          </a:p>
          <a:p>
            <a:pPr marL="171450" indent="-171450">
              <a:lnSpc>
                <a:spcPct val="150000"/>
              </a:lnSpc>
              <a:buFont typeface="Arial" panose="020B0604020202020204" pitchFamily="34" charset="0"/>
              <a:buChar char="•"/>
            </a:pPr>
            <a:r>
              <a:rPr lang="ko-KR" altLang="en-US" sz="1100" dirty="0"/>
              <a:t>두 모집단의 경우에 </a:t>
            </a:r>
            <a:r>
              <a:rPr lang="ko-KR" altLang="en-US" sz="1100" dirty="0" err="1"/>
              <a:t>다변량정규분포</a:t>
            </a:r>
            <a:r>
              <a:rPr lang="ko-KR" altLang="en-US" sz="1100" dirty="0"/>
              <a:t> 가정하에서 </a:t>
            </a:r>
            <a:r>
              <a:rPr lang="ko-KR" altLang="en-US" sz="1100" dirty="0" err="1"/>
              <a:t>우도함수의</a:t>
            </a:r>
            <a:r>
              <a:rPr lang="ko-KR" altLang="en-US" sz="1100" dirty="0"/>
              <a:t> 비를 구하여 로그 값을 취한다</a:t>
            </a:r>
            <a:r>
              <a:rPr lang="en-US" altLang="ko-KR" sz="1100" dirty="0"/>
              <a:t>.</a:t>
            </a:r>
            <a:r>
              <a:rPr lang="ko-KR" altLang="en-US" sz="1100" dirty="0"/>
              <a:t> </a:t>
            </a:r>
            <a:endParaRPr lang="en-US" altLang="ko-KR" sz="1100" dirty="0"/>
          </a:p>
          <a:p>
            <a:pPr marL="171450" indent="-171450">
              <a:lnSpc>
                <a:spcPct val="150000"/>
              </a:lnSpc>
              <a:buFont typeface="Arial" panose="020B0604020202020204" pitchFamily="34" charset="0"/>
              <a:buChar char="•"/>
            </a:pPr>
            <a:endParaRPr lang="en-US" altLang="ko-KR" sz="1100" dirty="0"/>
          </a:p>
          <a:p>
            <a:pPr marL="171450" indent="-171450">
              <a:lnSpc>
                <a:spcPct val="150000"/>
              </a:lnSpc>
              <a:buFont typeface="Arial" panose="020B0604020202020204" pitchFamily="34" charset="0"/>
              <a:buChar char="•"/>
            </a:pPr>
            <a:r>
              <a:rPr lang="en-US" altLang="ko-KR" sz="1100" dirty="0"/>
              <a:t>LDA</a:t>
            </a:r>
            <a:r>
              <a:rPr lang="ko-KR" altLang="en-US" sz="1100" dirty="0"/>
              <a:t>를 사용하기 위하여 </a:t>
            </a:r>
            <a:r>
              <a:rPr lang="ko-KR" altLang="en-US" sz="1100" dirty="0" err="1"/>
              <a:t>등분산</a:t>
            </a:r>
            <a:r>
              <a:rPr lang="ko-KR" altLang="en-US" sz="1100" dirty="0"/>
              <a:t> 가정을 먼저 검정해야 함</a:t>
            </a:r>
            <a:r>
              <a:rPr lang="en-US" altLang="ko-KR" sz="1100" dirty="0"/>
              <a:t>.</a:t>
            </a:r>
          </a:p>
          <a:p>
            <a:pPr marL="171450" indent="-171450">
              <a:lnSpc>
                <a:spcPct val="150000"/>
              </a:lnSpc>
              <a:buFont typeface="Arial" panose="020B0604020202020204" pitchFamily="34" charset="0"/>
              <a:buChar char="•"/>
            </a:pPr>
            <a:r>
              <a:rPr lang="ko-KR" altLang="en-US" sz="1100" dirty="0">
                <a:highlight>
                  <a:srgbClr val="FFFF00"/>
                </a:highlight>
              </a:rPr>
              <a:t>공분산행렬의 동일성 검정 </a:t>
            </a:r>
            <a:r>
              <a:rPr lang="ko-KR" altLang="en-US" sz="1100" dirty="0" err="1">
                <a:highlight>
                  <a:srgbClr val="FFFF00"/>
                </a:highlight>
              </a:rPr>
              <a:t>검정통계량</a:t>
            </a:r>
            <a:r>
              <a:rPr lang="ko-KR" altLang="en-US" sz="1100" dirty="0">
                <a:highlight>
                  <a:srgbClr val="FFFF00"/>
                </a:highlight>
              </a:rPr>
              <a:t> </a:t>
            </a:r>
            <a:r>
              <a:rPr lang="en-US" altLang="ko-KR" sz="1100" dirty="0">
                <a:highlight>
                  <a:srgbClr val="FFFF00"/>
                </a:highlight>
              </a:rPr>
              <a:t>: Box’s M test (  Box's M-test for Homogeneity of Covariance Matrices )</a:t>
            </a:r>
          </a:p>
          <a:p>
            <a:pPr marL="171450" indent="-171450">
              <a:lnSpc>
                <a:spcPct val="150000"/>
              </a:lnSpc>
              <a:buFont typeface="Arial" panose="020B0604020202020204" pitchFamily="34" charset="0"/>
              <a:buChar char="•"/>
            </a:pPr>
            <a:r>
              <a:rPr lang="en-US" altLang="ko-KR" sz="1100" dirty="0"/>
              <a:t>p-value  &gt; 0.05 </a:t>
            </a:r>
            <a:r>
              <a:rPr lang="ko-KR" altLang="en-US" sz="1100" dirty="0"/>
              <a:t>이면 유의수준 </a:t>
            </a:r>
            <a:r>
              <a:rPr lang="en-US" altLang="ko-KR" sz="1100" dirty="0"/>
              <a:t>0.05</a:t>
            </a:r>
            <a:r>
              <a:rPr lang="ko-KR" altLang="en-US" sz="1100" dirty="0"/>
              <a:t>에  </a:t>
            </a:r>
            <a:r>
              <a:rPr lang="ko-KR" altLang="en-US" sz="1100" dirty="0" err="1"/>
              <a:t>귀무가설</a:t>
            </a:r>
            <a:r>
              <a:rPr lang="ko-KR" altLang="en-US" sz="1100" dirty="0"/>
              <a:t> 채택 </a:t>
            </a:r>
            <a:r>
              <a:rPr lang="en-US" altLang="ko-KR" sz="1100" dirty="0">
                <a:sym typeface="Wingdings" panose="05000000000000000000" pitchFamily="2" charset="2"/>
              </a:rPr>
              <a:t> </a:t>
            </a:r>
            <a:r>
              <a:rPr lang="ko-KR" altLang="en-US" sz="1100" dirty="0">
                <a:sym typeface="Wingdings" panose="05000000000000000000" pitchFamily="2" charset="2"/>
              </a:rPr>
              <a:t>집단간 </a:t>
            </a:r>
            <a:r>
              <a:rPr lang="ko-KR" altLang="en-US" sz="1100" dirty="0"/>
              <a:t>공분산행렬은 동일하다고 할 수 있다</a:t>
            </a:r>
            <a:r>
              <a:rPr lang="en-US" altLang="ko-KR" sz="1100" dirty="0"/>
              <a:t>.</a:t>
            </a:r>
          </a:p>
          <a:p>
            <a:pPr marL="171450" indent="-171450">
              <a:lnSpc>
                <a:spcPct val="150000"/>
              </a:lnSpc>
              <a:buFont typeface="Wingdings" panose="05000000000000000000" pitchFamily="2" charset="2"/>
              <a:buChar char="à"/>
            </a:pPr>
            <a:r>
              <a:rPr lang="ko-KR" altLang="en-US" sz="1100" dirty="0" err="1"/>
              <a:t>선형판별분석</a:t>
            </a:r>
            <a:r>
              <a:rPr lang="en-US" altLang="ko-KR" sz="1100" dirty="0"/>
              <a:t>(LDA)</a:t>
            </a:r>
            <a:r>
              <a:rPr lang="ko-KR" altLang="en-US" sz="1100" dirty="0"/>
              <a:t>을 시행할 수 있다는</a:t>
            </a:r>
            <a:r>
              <a:rPr lang="en-US" altLang="ko-KR" sz="1100" dirty="0"/>
              <a:t> </a:t>
            </a:r>
            <a:r>
              <a:rPr lang="ko-KR" altLang="en-US" sz="1100" dirty="0"/>
              <a:t>것을 의미한다</a:t>
            </a:r>
            <a:r>
              <a:rPr lang="en-US" altLang="ko-KR" sz="1100" dirty="0"/>
              <a:t>.</a:t>
            </a:r>
          </a:p>
          <a:p>
            <a:pPr marL="171450" indent="-171450">
              <a:lnSpc>
                <a:spcPct val="150000"/>
              </a:lnSpc>
              <a:buFont typeface="Wingdings" panose="05000000000000000000" pitchFamily="2" charset="2"/>
              <a:buChar char="à"/>
            </a:pPr>
            <a:endParaRPr lang="en-US" altLang="ko-KR" sz="1100" dirty="0"/>
          </a:p>
          <a:p>
            <a:pPr marL="171450" indent="-171450">
              <a:lnSpc>
                <a:spcPct val="150000"/>
              </a:lnSpc>
              <a:buFont typeface="Arial" panose="020B0604020202020204" pitchFamily="34" charset="0"/>
              <a:buChar char="•"/>
            </a:pPr>
            <a:r>
              <a:rPr lang="en-US" altLang="ko-KR" sz="1100" dirty="0">
                <a:highlight>
                  <a:srgbClr val="FFFF00"/>
                </a:highlight>
              </a:rPr>
              <a:t>CV (Cross Validation) </a:t>
            </a:r>
            <a:r>
              <a:rPr lang="ko-KR" altLang="en-US" sz="1100" dirty="0">
                <a:highlight>
                  <a:srgbClr val="FFFF00"/>
                </a:highlight>
              </a:rPr>
              <a:t>교차타당성 검증 </a:t>
            </a:r>
            <a:endParaRPr lang="en-US" altLang="ko-KR" sz="1100" dirty="0">
              <a:highlight>
                <a:srgbClr val="FFFF00"/>
              </a:highlight>
            </a:endParaRPr>
          </a:p>
          <a:p>
            <a:pPr marL="171450" indent="-171450">
              <a:lnSpc>
                <a:spcPct val="150000"/>
              </a:lnSpc>
              <a:buFont typeface="Wingdings" panose="05000000000000000000" pitchFamily="2" charset="2"/>
              <a:buChar char="à"/>
            </a:pPr>
            <a:r>
              <a:rPr lang="en-US" altLang="ko-KR" sz="1100" dirty="0"/>
              <a:t> </a:t>
            </a:r>
            <a:r>
              <a:rPr lang="ko-KR" altLang="en-US" sz="1100" dirty="0"/>
              <a:t>훈련된 자료로 </a:t>
            </a:r>
            <a:r>
              <a:rPr lang="ko-KR" altLang="en-US" sz="1100" dirty="0" err="1"/>
              <a:t>오분류을</a:t>
            </a:r>
            <a:r>
              <a:rPr lang="ko-KR" altLang="en-US" sz="1100" dirty="0"/>
              <a:t> 측정하는 것은 평가가 다소 과장되어 있다</a:t>
            </a:r>
            <a:r>
              <a:rPr lang="en-US" altLang="ko-KR" sz="1100" dirty="0"/>
              <a:t>. </a:t>
            </a:r>
          </a:p>
          <a:p>
            <a:pPr marL="171450" indent="-171450">
              <a:lnSpc>
                <a:spcPct val="150000"/>
              </a:lnSpc>
              <a:buFont typeface="Wingdings" panose="05000000000000000000" pitchFamily="2" charset="2"/>
              <a:buChar char="à"/>
            </a:pPr>
            <a:r>
              <a:rPr lang="en-US" altLang="ko-KR" sz="1100" dirty="0"/>
              <a:t> </a:t>
            </a:r>
            <a:r>
              <a:rPr lang="ko-KR" altLang="en-US" sz="1100" dirty="0"/>
              <a:t>훈련된 자료와 시험자료를 분류하여 평가를 진행해야 한다</a:t>
            </a:r>
            <a:r>
              <a:rPr lang="en-US" altLang="ko-KR" sz="1100" dirty="0"/>
              <a:t>. - </a:t>
            </a:r>
            <a:r>
              <a:rPr lang="ko-KR" altLang="en-US" sz="1100" dirty="0"/>
              <a:t>훈련자료</a:t>
            </a:r>
            <a:r>
              <a:rPr lang="en-US" altLang="ko-KR" sz="1100" dirty="0"/>
              <a:t>(training data), </a:t>
            </a:r>
            <a:r>
              <a:rPr lang="ko-KR" altLang="en-US" sz="1100" dirty="0"/>
              <a:t>평가자료</a:t>
            </a:r>
            <a:r>
              <a:rPr lang="en-US" altLang="ko-KR" sz="1100" dirty="0"/>
              <a:t>(validation), </a:t>
            </a:r>
            <a:r>
              <a:rPr lang="ko-KR" altLang="en-US" sz="1100" dirty="0"/>
              <a:t>시험자료</a:t>
            </a:r>
            <a:r>
              <a:rPr lang="en-US" altLang="ko-KR" sz="1100" dirty="0"/>
              <a:t>(test) </a:t>
            </a:r>
          </a:p>
          <a:p>
            <a:pPr marL="171450" indent="-171450">
              <a:lnSpc>
                <a:spcPct val="150000"/>
              </a:lnSpc>
              <a:buFont typeface="Arial" panose="020B0604020202020204" pitchFamily="34" charset="0"/>
              <a:buChar char="•"/>
            </a:pPr>
            <a:r>
              <a:rPr lang="en-US" altLang="ko-KR" sz="1100" dirty="0"/>
              <a:t>(</a:t>
            </a:r>
            <a:r>
              <a:rPr lang="ko-KR" altLang="en-US" sz="1100" dirty="0"/>
              <a:t>자료의 크기가 크지 않은 경우 </a:t>
            </a:r>
            <a:r>
              <a:rPr lang="en-US" altLang="ko-KR" sz="1100" dirty="0"/>
              <a:t>2</a:t>
            </a:r>
            <a:r>
              <a:rPr lang="ko-KR" altLang="en-US" sz="1100" dirty="0"/>
              <a:t>가지로 분류</a:t>
            </a:r>
            <a:r>
              <a:rPr lang="en-US" altLang="ko-KR" sz="1100" dirty="0"/>
              <a:t>) </a:t>
            </a:r>
          </a:p>
          <a:p>
            <a:pPr marL="171450" indent="-171450">
              <a:lnSpc>
                <a:spcPct val="150000"/>
              </a:lnSpc>
              <a:buFont typeface="Wingdings" panose="05000000000000000000" pitchFamily="2" charset="2"/>
              <a:buChar char="à"/>
            </a:pPr>
            <a:r>
              <a:rPr lang="ko-KR" altLang="en-US" sz="1100" dirty="0"/>
              <a:t>전체자료를 </a:t>
            </a:r>
            <a:r>
              <a:rPr lang="en-US" altLang="ko-KR" sz="1100" dirty="0"/>
              <a:t>k</a:t>
            </a:r>
            <a:r>
              <a:rPr lang="ko-KR" altLang="en-US" sz="1100" dirty="0"/>
              <a:t>등분하여 </a:t>
            </a:r>
            <a:r>
              <a:rPr lang="en-US" altLang="ko-KR" sz="1100" dirty="0"/>
              <a:t>(k-1)</a:t>
            </a:r>
            <a:r>
              <a:rPr lang="ko-KR" altLang="en-US" sz="1100" dirty="0"/>
              <a:t>개의 </a:t>
            </a:r>
            <a:r>
              <a:rPr lang="ko-KR" altLang="en-US" sz="1100" dirty="0">
                <a:highlight>
                  <a:srgbClr val="FFFF00"/>
                </a:highlight>
              </a:rPr>
              <a:t>훈련자료</a:t>
            </a:r>
            <a:r>
              <a:rPr lang="en-US" altLang="ko-KR" sz="1100" dirty="0">
                <a:highlight>
                  <a:srgbClr val="FFFF00"/>
                </a:highlight>
              </a:rPr>
              <a:t>(training)</a:t>
            </a:r>
            <a:r>
              <a:rPr lang="ko-KR" altLang="en-US" sz="1100" dirty="0">
                <a:highlight>
                  <a:srgbClr val="FFFF00"/>
                </a:highlight>
              </a:rPr>
              <a:t>로 </a:t>
            </a:r>
            <a:r>
              <a:rPr lang="ko-KR" altLang="en-US" sz="1100" dirty="0"/>
              <a:t>사용</a:t>
            </a:r>
            <a:r>
              <a:rPr lang="en-US" altLang="ko-KR" sz="1100" dirty="0"/>
              <a:t>, 1</a:t>
            </a:r>
            <a:r>
              <a:rPr lang="ko-KR" altLang="en-US" sz="1100" dirty="0"/>
              <a:t>개를 </a:t>
            </a:r>
            <a:r>
              <a:rPr lang="ko-KR" altLang="en-US" sz="1100" dirty="0">
                <a:highlight>
                  <a:srgbClr val="FFFF00"/>
                </a:highlight>
              </a:rPr>
              <a:t>시험자료</a:t>
            </a:r>
            <a:r>
              <a:rPr lang="en-US" altLang="ko-KR" sz="1100" dirty="0">
                <a:highlight>
                  <a:srgbClr val="FFFF00"/>
                </a:highlight>
              </a:rPr>
              <a:t>(test)</a:t>
            </a:r>
            <a:r>
              <a:rPr lang="ko-KR" altLang="en-US" sz="1100" dirty="0">
                <a:highlight>
                  <a:srgbClr val="FFFF00"/>
                </a:highlight>
              </a:rPr>
              <a:t>로 사용하는 </a:t>
            </a:r>
            <a:r>
              <a:rPr lang="ko-KR" altLang="en-US" sz="1100" dirty="0"/>
              <a:t>것을 </a:t>
            </a:r>
            <a:r>
              <a:rPr lang="en-US" altLang="ko-KR" sz="1100" dirty="0"/>
              <a:t>k</a:t>
            </a:r>
            <a:r>
              <a:rPr lang="ko-KR" altLang="en-US" sz="1100" dirty="0"/>
              <a:t>번 반복하여 성능 평가</a:t>
            </a:r>
            <a:endParaRPr lang="en-US" altLang="ko-KR" sz="1100" dirty="0"/>
          </a:p>
        </p:txBody>
      </p:sp>
      <p:sp>
        <p:nvSpPr>
          <p:cNvPr id="10" name="직사각형 9">
            <a:extLst>
              <a:ext uri="{FF2B5EF4-FFF2-40B4-BE49-F238E27FC236}">
                <a16:creationId xmlns:a16="http://schemas.microsoft.com/office/drawing/2014/main" id="{E6522A7D-175F-4837-BAE1-1B96D072333A}"/>
              </a:ext>
            </a:extLst>
          </p:cNvPr>
          <p:cNvSpPr/>
          <p:nvPr/>
        </p:nvSpPr>
        <p:spPr>
          <a:xfrm>
            <a:off x="2771800" y="307725"/>
            <a:ext cx="4464496" cy="369332"/>
          </a:xfrm>
          <a:prstGeom prst="rect">
            <a:avLst/>
          </a:prstGeom>
        </p:spPr>
        <p:txBody>
          <a:bodyPr wrap="square">
            <a:spAutoFit/>
          </a:bodyPr>
          <a:lstStyle/>
          <a:p>
            <a:r>
              <a:rPr lang="ko-KR" altLang="en-US" dirty="0">
                <a:latin typeface="+mj-ea"/>
                <a:ea typeface="+mj-ea"/>
              </a:rPr>
              <a:t>판별 분석</a:t>
            </a:r>
            <a:r>
              <a:rPr lang="en-US" altLang="ko-KR" dirty="0">
                <a:latin typeface="+mj-ea"/>
                <a:ea typeface="+mj-ea"/>
              </a:rPr>
              <a:t>(Discriminant Analysis) </a:t>
            </a:r>
            <a:r>
              <a:rPr lang="ko-KR" altLang="en-US" dirty="0">
                <a:latin typeface="+mj-ea"/>
                <a:ea typeface="+mj-ea"/>
              </a:rPr>
              <a:t>사례</a:t>
            </a:r>
          </a:p>
        </p:txBody>
      </p:sp>
      <p:sp>
        <p:nvSpPr>
          <p:cNvPr id="11" name="직사각형 10">
            <a:extLst>
              <a:ext uri="{FF2B5EF4-FFF2-40B4-BE49-F238E27FC236}">
                <a16:creationId xmlns:a16="http://schemas.microsoft.com/office/drawing/2014/main" id="{5BE4D46D-B8E9-4975-A0BE-28E2D7D9694E}"/>
              </a:ext>
            </a:extLst>
          </p:cNvPr>
          <p:cNvSpPr/>
          <p:nvPr/>
        </p:nvSpPr>
        <p:spPr>
          <a:xfrm>
            <a:off x="398860" y="1242230"/>
            <a:ext cx="2069797" cy="307777"/>
          </a:xfrm>
          <a:prstGeom prst="rect">
            <a:avLst/>
          </a:prstGeom>
          <a:solidFill>
            <a:schemeClr val="accent6">
              <a:lumMod val="20000"/>
              <a:lumOff val="80000"/>
            </a:schemeClr>
          </a:solidFill>
          <a:ln>
            <a:solidFill>
              <a:schemeClr val="accent2">
                <a:lumMod val="60000"/>
                <a:lumOff val="40000"/>
              </a:schemeClr>
            </a:solidFill>
          </a:ln>
        </p:spPr>
        <p:txBody>
          <a:bodyPr wrap="none">
            <a:spAutoFit/>
          </a:bodyPr>
          <a:lstStyle/>
          <a:p>
            <a:r>
              <a:rPr lang="en-US" altLang="ko-KR" sz="1400" dirty="0"/>
              <a:t>1. </a:t>
            </a:r>
            <a:r>
              <a:rPr lang="ko-KR" altLang="en-US" sz="1400" dirty="0" err="1"/>
              <a:t>다변량</a:t>
            </a:r>
            <a:r>
              <a:rPr lang="ko-KR" altLang="en-US" sz="1400" dirty="0"/>
              <a:t> 정규분포 경우</a:t>
            </a:r>
            <a:endParaRPr lang="en-US" altLang="ko-KR" sz="1400" dirty="0"/>
          </a:p>
        </p:txBody>
      </p:sp>
      <p:sp>
        <p:nvSpPr>
          <p:cNvPr id="6" name="바닥글 개체 틀 5">
            <a:extLst>
              <a:ext uri="{FF2B5EF4-FFF2-40B4-BE49-F238E27FC236}">
                <a16:creationId xmlns:a16="http://schemas.microsoft.com/office/drawing/2014/main" id="{3E983EF1-AFBD-467E-B4C9-0FE9E7DFD7F5}"/>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0FB0EF7F-9898-486F-A391-439E6A28E44E}"/>
              </a:ext>
            </a:extLst>
          </p:cNvPr>
          <p:cNvSpPr>
            <a:spLocks noGrp="1"/>
          </p:cNvSpPr>
          <p:nvPr>
            <p:ph type="sldNum" sz="quarter" idx="12"/>
          </p:nvPr>
        </p:nvSpPr>
        <p:spPr/>
        <p:txBody>
          <a:bodyPr/>
          <a:lstStyle/>
          <a:p>
            <a:fld id="{DE77BB65-F969-4654-BF30-45C70C1BE112}" type="slidenum">
              <a:rPr lang="ko-KR" altLang="en-US" smtClean="0"/>
              <a:pPr/>
              <a:t>168</a:t>
            </a:fld>
            <a:endParaRPr lang="ko-KR" altLang="en-US"/>
          </a:p>
        </p:txBody>
      </p:sp>
      <p:sp>
        <p:nvSpPr>
          <p:cNvPr id="9" name="직사각형 8">
            <a:extLst>
              <a:ext uri="{FF2B5EF4-FFF2-40B4-BE49-F238E27FC236}">
                <a16:creationId xmlns:a16="http://schemas.microsoft.com/office/drawing/2014/main" id="{7E4F3309-FA85-4611-BEF3-31ACA8F26530}"/>
              </a:ext>
            </a:extLst>
          </p:cNvPr>
          <p:cNvSpPr/>
          <p:nvPr/>
        </p:nvSpPr>
        <p:spPr>
          <a:xfrm>
            <a:off x="377992" y="1649367"/>
            <a:ext cx="7104830" cy="276999"/>
          </a:xfrm>
          <a:prstGeom prst="rect">
            <a:avLst/>
          </a:prstGeom>
          <a:ln>
            <a:solidFill>
              <a:schemeClr val="tx2">
                <a:lumMod val="60000"/>
                <a:lumOff val="40000"/>
              </a:schemeClr>
            </a:solidFill>
          </a:ln>
        </p:spPr>
        <p:txBody>
          <a:bodyPr wrap="square">
            <a:spAutoFit/>
          </a:bodyPr>
          <a:lstStyle/>
          <a:p>
            <a:r>
              <a:rPr lang="ko-KR" altLang="en-US" sz="1200" dirty="0" err="1"/>
              <a:t>선형판별분석</a:t>
            </a:r>
            <a:r>
              <a:rPr lang="en-US" altLang="ko-KR" sz="1200" dirty="0"/>
              <a:t>(LDA : </a:t>
            </a:r>
            <a:r>
              <a:rPr lang="en-US" altLang="ko-KR" sz="1200" b="1" dirty="0">
                <a:solidFill>
                  <a:srgbClr val="000000"/>
                </a:solidFill>
              </a:rPr>
              <a:t>linear discriminant</a:t>
            </a:r>
            <a:r>
              <a:rPr lang="en-US" altLang="ko-KR" sz="1200" dirty="0"/>
              <a:t> analysis) </a:t>
            </a:r>
            <a:r>
              <a:rPr lang="ko-KR" altLang="en-US" sz="1200" dirty="0"/>
              <a:t>과 </a:t>
            </a:r>
            <a:r>
              <a:rPr lang="ko-KR" altLang="en-US" sz="1200" dirty="0" err="1"/>
              <a:t>이차판별함수</a:t>
            </a:r>
            <a:r>
              <a:rPr lang="en-US" altLang="ko-KR" sz="1200" dirty="0"/>
              <a:t>(QDA : quadratic discriminant analysis) </a:t>
            </a:r>
            <a:endParaRPr lang="ko-KR" altLang="en-US" sz="1200" b="1" dirty="0">
              <a:solidFill>
                <a:srgbClr val="000000"/>
              </a:solidFill>
            </a:endParaRPr>
          </a:p>
        </p:txBody>
      </p:sp>
      <p:sp>
        <p:nvSpPr>
          <p:cNvPr id="14" name="TextBox 13">
            <a:extLst>
              <a:ext uri="{FF2B5EF4-FFF2-40B4-BE49-F238E27FC236}">
                <a16:creationId xmlns:a16="http://schemas.microsoft.com/office/drawing/2014/main" id="{535BE413-8655-4566-9F88-B0A991FE0CD3}"/>
              </a:ext>
            </a:extLst>
          </p:cNvPr>
          <p:cNvSpPr txBox="1"/>
          <p:nvPr/>
        </p:nvSpPr>
        <p:spPr>
          <a:xfrm>
            <a:off x="219490" y="169226"/>
            <a:ext cx="233628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판별분석</a:t>
            </a:r>
            <a:r>
              <a:rPr lang="en-US" altLang="ko-KR" sz="1200" dirty="0"/>
              <a:t>(discriminant analysis)</a:t>
            </a:r>
            <a:endParaRPr lang="ko-KR" altLang="en-US" sz="1200" dirty="0"/>
          </a:p>
        </p:txBody>
      </p:sp>
    </p:spTree>
    <p:extLst>
      <p:ext uri="{BB962C8B-B14F-4D97-AF65-F5344CB8AC3E}">
        <p14:creationId xmlns:p14="http://schemas.microsoft.com/office/powerpoint/2010/main" val="13693144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8" name="직사각형 7">
            <a:extLst>
              <a:ext uri="{FF2B5EF4-FFF2-40B4-BE49-F238E27FC236}">
                <a16:creationId xmlns:a16="http://schemas.microsoft.com/office/drawing/2014/main" id="{CCE89CD6-3C12-4F19-B54E-B71705A62551}"/>
              </a:ext>
            </a:extLst>
          </p:cNvPr>
          <p:cNvSpPr/>
          <p:nvPr/>
        </p:nvSpPr>
        <p:spPr>
          <a:xfrm>
            <a:off x="2771800" y="307725"/>
            <a:ext cx="3343800" cy="369332"/>
          </a:xfrm>
          <a:prstGeom prst="rect">
            <a:avLst/>
          </a:prstGeom>
        </p:spPr>
        <p:txBody>
          <a:bodyPr wrap="none">
            <a:spAutoFit/>
          </a:bodyPr>
          <a:lstStyle/>
          <a:p>
            <a:r>
              <a:rPr lang="ko-KR" altLang="en-US" b="1" dirty="0">
                <a:solidFill>
                  <a:srgbClr val="5F6368"/>
                </a:solidFill>
                <a:latin typeface="Apple SD Gothic Neo"/>
              </a:rPr>
              <a:t>판별 분석</a:t>
            </a:r>
            <a:r>
              <a:rPr lang="en-US" altLang="ko-KR" dirty="0">
                <a:solidFill>
                  <a:srgbClr val="4D5156"/>
                </a:solidFill>
                <a:latin typeface="Apple SD Gothic Neo"/>
              </a:rPr>
              <a:t>(</a:t>
            </a:r>
            <a:r>
              <a:rPr lang="en-US" altLang="ko-KR" b="1" dirty="0">
                <a:solidFill>
                  <a:srgbClr val="5F6368"/>
                </a:solidFill>
                <a:latin typeface="Apple SD Gothic Neo"/>
              </a:rPr>
              <a:t>Discriminant Analysis</a:t>
            </a:r>
            <a:r>
              <a:rPr lang="en-US" altLang="ko-KR" dirty="0">
                <a:solidFill>
                  <a:srgbClr val="4D5156"/>
                </a:solidFill>
                <a:latin typeface="Apple SD Gothic Neo"/>
              </a:rPr>
              <a:t>)</a:t>
            </a:r>
            <a:endParaRPr lang="ko-KR" altLang="en-US" dirty="0"/>
          </a:p>
        </p:txBody>
      </p:sp>
      <p:sp>
        <p:nvSpPr>
          <p:cNvPr id="10" name="직사각형 9">
            <a:extLst>
              <a:ext uri="{FF2B5EF4-FFF2-40B4-BE49-F238E27FC236}">
                <a16:creationId xmlns:a16="http://schemas.microsoft.com/office/drawing/2014/main" id="{602C9A24-C760-4C91-9C16-EF92A0F788F1}"/>
              </a:ext>
            </a:extLst>
          </p:cNvPr>
          <p:cNvSpPr/>
          <p:nvPr/>
        </p:nvSpPr>
        <p:spPr>
          <a:xfrm>
            <a:off x="440668" y="1228766"/>
            <a:ext cx="2331132" cy="276999"/>
          </a:xfrm>
          <a:prstGeom prst="rect">
            <a:avLst/>
          </a:prstGeom>
          <a:ln>
            <a:solidFill>
              <a:schemeClr val="accent4">
                <a:lumMod val="75000"/>
              </a:schemeClr>
            </a:solidFill>
          </a:ln>
        </p:spPr>
        <p:txBody>
          <a:bodyPr wrap="square">
            <a:spAutoFit/>
          </a:bodyPr>
          <a:lstStyle/>
          <a:p>
            <a:r>
              <a:rPr lang="ko-KR" altLang="en-US" sz="1200" b="1" dirty="0" err="1">
                <a:solidFill>
                  <a:srgbClr val="000000"/>
                </a:solidFill>
                <a:highlight>
                  <a:srgbClr val="00FFFF"/>
                </a:highlight>
                <a:latin typeface="+mj-lt"/>
              </a:rPr>
              <a:t>선형판별분석</a:t>
            </a:r>
            <a:r>
              <a:rPr lang="ko-KR" altLang="en-US" sz="1200" b="1" dirty="0">
                <a:solidFill>
                  <a:srgbClr val="000000"/>
                </a:solidFill>
                <a:highlight>
                  <a:srgbClr val="00FFFF"/>
                </a:highlight>
                <a:latin typeface="+mj-lt"/>
              </a:rPr>
              <a:t> </a:t>
            </a:r>
            <a:r>
              <a:rPr lang="en-US" altLang="ko-KR" sz="1200" b="1" dirty="0">
                <a:solidFill>
                  <a:srgbClr val="000000"/>
                </a:solidFill>
                <a:highlight>
                  <a:srgbClr val="00FFFF"/>
                </a:highlight>
                <a:latin typeface="+mj-lt"/>
              </a:rPr>
              <a:t>( LDA:</a:t>
            </a:r>
            <a:endParaRPr lang="en-US" altLang="ko-KR" sz="1200" dirty="0">
              <a:highlight>
                <a:srgbClr val="FFFF00"/>
              </a:highlight>
            </a:endParaRPr>
          </a:p>
        </p:txBody>
      </p:sp>
      <p:sp>
        <p:nvSpPr>
          <p:cNvPr id="9" name="바닥글 개체 틀 8">
            <a:extLst>
              <a:ext uri="{FF2B5EF4-FFF2-40B4-BE49-F238E27FC236}">
                <a16:creationId xmlns:a16="http://schemas.microsoft.com/office/drawing/2014/main" id="{E3D63A1C-9091-495F-851E-628D6915CE8F}"/>
              </a:ext>
            </a:extLst>
          </p:cNvPr>
          <p:cNvSpPr>
            <a:spLocks noGrp="1"/>
          </p:cNvSpPr>
          <p:nvPr>
            <p:ph type="ftr" sz="quarter" idx="11"/>
          </p:nvPr>
        </p:nvSpPr>
        <p:spPr/>
        <p:txBody>
          <a:bodyPr/>
          <a:lstStyle/>
          <a:p>
            <a:r>
              <a:rPr lang="en-US" altLang="ko-KR"/>
              <a:t>UBION PBL- FBA</a:t>
            </a:r>
            <a:endParaRPr lang="ko-KR" altLang="en-US"/>
          </a:p>
        </p:txBody>
      </p:sp>
      <p:sp>
        <p:nvSpPr>
          <p:cNvPr id="11" name="슬라이드 번호 개체 틀 10">
            <a:extLst>
              <a:ext uri="{FF2B5EF4-FFF2-40B4-BE49-F238E27FC236}">
                <a16:creationId xmlns:a16="http://schemas.microsoft.com/office/drawing/2014/main" id="{D6F50E56-93B4-42EC-9BCD-AD313D73FC1E}"/>
              </a:ext>
            </a:extLst>
          </p:cNvPr>
          <p:cNvSpPr>
            <a:spLocks noGrp="1"/>
          </p:cNvSpPr>
          <p:nvPr>
            <p:ph type="sldNum" sz="quarter" idx="12"/>
          </p:nvPr>
        </p:nvSpPr>
        <p:spPr/>
        <p:txBody>
          <a:bodyPr/>
          <a:lstStyle/>
          <a:p>
            <a:fld id="{DE77BB65-F969-4654-BF30-45C70C1BE112}" type="slidenum">
              <a:rPr lang="ko-KR" altLang="en-US" smtClean="0"/>
              <a:pPr/>
              <a:t>169</a:t>
            </a:fld>
            <a:endParaRPr lang="ko-KR" altLang="en-US"/>
          </a:p>
        </p:txBody>
      </p:sp>
      <p:sp>
        <p:nvSpPr>
          <p:cNvPr id="13" name="직사각형 12">
            <a:extLst>
              <a:ext uri="{FF2B5EF4-FFF2-40B4-BE49-F238E27FC236}">
                <a16:creationId xmlns:a16="http://schemas.microsoft.com/office/drawing/2014/main" id="{602E1862-AFAC-4EF2-A086-EABFAC94E74C}"/>
              </a:ext>
            </a:extLst>
          </p:cNvPr>
          <p:cNvSpPr/>
          <p:nvPr/>
        </p:nvSpPr>
        <p:spPr>
          <a:xfrm>
            <a:off x="454470" y="4662948"/>
            <a:ext cx="6174432" cy="615553"/>
          </a:xfrm>
          <a:prstGeom prst="rect">
            <a:avLst/>
          </a:prstGeom>
          <a:ln>
            <a:solidFill>
              <a:schemeClr val="tx2">
                <a:lumMod val="60000"/>
                <a:lumOff val="40000"/>
              </a:schemeClr>
            </a:solidFill>
          </a:ln>
        </p:spPr>
        <p:txBody>
          <a:bodyPr wrap="square">
            <a:spAutoFit/>
          </a:bodyPr>
          <a:lstStyle/>
          <a:p>
            <a:r>
              <a:rPr lang="en-US" altLang="ko-KR" sz="1400" dirty="0">
                <a:highlight>
                  <a:srgbClr val="00FFFF"/>
                </a:highlight>
              </a:rPr>
              <a:t>2) </a:t>
            </a:r>
            <a:r>
              <a:rPr lang="ko-KR" altLang="en-US" sz="1400" dirty="0" err="1">
                <a:highlight>
                  <a:srgbClr val="00FFFF"/>
                </a:highlight>
              </a:rPr>
              <a:t>이차판별함수</a:t>
            </a:r>
            <a:r>
              <a:rPr lang="en-US" altLang="ko-KR" sz="1400" dirty="0">
                <a:highlight>
                  <a:srgbClr val="00FFFF"/>
                </a:highlight>
              </a:rPr>
              <a:t>(QDA : quadratic discriminant analysis)</a:t>
            </a:r>
          </a:p>
          <a:p>
            <a:pPr marL="171450" indent="-171450">
              <a:buFont typeface="Wingdings" panose="05000000000000000000" pitchFamily="2" charset="2"/>
              <a:buChar char="à"/>
            </a:pPr>
            <a:r>
              <a:rPr lang="ko-KR" altLang="en-US" sz="1000" dirty="0">
                <a:highlight>
                  <a:srgbClr val="FFFF00"/>
                </a:highlight>
              </a:rPr>
              <a:t>두 그룹의 공분산행렬이 동일하지 않은 경우</a:t>
            </a:r>
            <a:endParaRPr lang="en-US" altLang="ko-KR" sz="1000" dirty="0">
              <a:highlight>
                <a:srgbClr val="FFFF00"/>
              </a:highlight>
            </a:endParaRPr>
          </a:p>
          <a:p>
            <a:pPr marL="171450" indent="-171450">
              <a:buFont typeface="Wingdings" panose="05000000000000000000" pitchFamily="2" charset="2"/>
              <a:buChar char="à"/>
            </a:pPr>
            <a:r>
              <a:rPr lang="ko-KR" altLang="en-US" sz="1000" dirty="0"/>
              <a:t>이론적인 </a:t>
            </a:r>
            <a:r>
              <a:rPr lang="ko-KR" altLang="en-US" sz="1000" dirty="0" err="1"/>
              <a:t>오분류</a:t>
            </a:r>
            <a:r>
              <a:rPr lang="ko-KR" altLang="en-US" sz="1000" dirty="0"/>
              <a:t> 확률을 구할 수 없다</a:t>
            </a:r>
            <a:r>
              <a:rPr lang="en-US" altLang="ko-KR" sz="1000" dirty="0"/>
              <a:t>. </a:t>
            </a:r>
            <a:r>
              <a:rPr lang="ko-KR" altLang="en-US" sz="1000" dirty="0"/>
              <a:t>교차타당성을 이용</a:t>
            </a:r>
          </a:p>
        </p:txBody>
      </p:sp>
      <p:sp>
        <p:nvSpPr>
          <p:cNvPr id="14" name="직사각형 13">
            <a:extLst>
              <a:ext uri="{FF2B5EF4-FFF2-40B4-BE49-F238E27FC236}">
                <a16:creationId xmlns:a16="http://schemas.microsoft.com/office/drawing/2014/main" id="{252D59CD-64DA-4D48-91F6-5D246901483C}"/>
              </a:ext>
            </a:extLst>
          </p:cNvPr>
          <p:cNvSpPr/>
          <p:nvPr/>
        </p:nvSpPr>
        <p:spPr>
          <a:xfrm>
            <a:off x="454470" y="1579499"/>
            <a:ext cx="8281701" cy="2603918"/>
          </a:xfrm>
          <a:prstGeom prst="rect">
            <a:avLst/>
          </a:prstGeom>
          <a:ln>
            <a:solidFill>
              <a:schemeClr val="tx2">
                <a:lumMod val="60000"/>
                <a:lumOff val="40000"/>
              </a:schemeClr>
            </a:solidFill>
          </a:ln>
        </p:spPr>
        <p:txBody>
          <a:bodyPr wrap="square">
            <a:spAutoFit/>
          </a:bodyPr>
          <a:lstStyle/>
          <a:p>
            <a:pPr>
              <a:lnSpc>
                <a:spcPct val="150000"/>
              </a:lnSpc>
            </a:pPr>
            <a:r>
              <a:rPr lang="en-US" altLang="ko-KR" sz="1100" dirty="0">
                <a:solidFill>
                  <a:srgbClr val="212529"/>
                </a:solidFill>
                <a:latin typeface="-apple-system"/>
              </a:rPr>
              <a:t>LDA</a:t>
            </a:r>
            <a:r>
              <a:rPr lang="ko-KR" altLang="en-US" sz="1100" dirty="0">
                <a:solidFill>
                  <a:srgbClr val="212529"/>
                </a:solidFill>
                <a:latin typeface="-apple-system"/>
              </a:rPr>
              <a:t> 단계</a:t>
            </a:r>
            <a:endParaRPr lang="en-US" altLang="ko-KR" sz="1100" dirty="0">
              <a:solidFill>
                <a:srgbClr val="212529"/>
              </a:solidFill>
              <a:latin typeface="-apple-system"/>
            </a:endParaRPr>
          </a:p>
          <a:p>
            <a:pPr>
              <a:lnSpc>
                <a:spcPct val="150000"/>
              </a:lnSpc>
              <a:buFont typeface="+mj-lt"/>
              <a:buAutoNum type="arabicPeriod"/>
            </a:pPr>
            <a:r>
              <a:rPr lang="en-US" altLang="ko-KR" sz="1100" dirty="0">
                <a:solidFill>
                  <a:srgbClr val="212529"/>
                </a:solidFill>
                <a:latin typeface="-apple-system"/>
              </a:rPr>
              <a:t> d</a:t>
            </a:r>
            <a:r>
              <a:rPr lang="ko-KR" altLang="en-US" sz="1100" dirty="0">
                <a:solidFill>
                  <a:srgbClr val="212529"/>
                </a:solidFill>
                <a:latin typeface="-apple-system"/>
              </a:rPr>
              <a:t>차원 데이터셋을 </a:t>
            </a:r>
            <a:r>
              <a:rPr lang="ko-KR" altLang="en-US" sz="1100" dirty="0" err="1">
                <a:solidFill>
                  <a:srgbClr val="212529"/>
                </a:solidFill>
                <a:latin typeface="-apple-system"/>
              </a:rPr>
              <a:t>표준화한다</a:t>
            </a:r>
            <a:r>
              <a:rPr lang="en-US" altLang="ko-KR" sz="1100" dirty="0">
                <a:solidFill>
                  <a:srgbClr val="212529"/>
                </a:solidFill>
                <a:latin typeface="-apple-system"/>
              </a:rPr>
              <a:t>. (d = </a:t>
            </a:r>
            <a:r>
              <a:rPr lang="ko-KR" altLang="en-US" sz="1100" dirty="0">
                <a:solidFill>
                  <a:srgbClr val="212529"/>
                </a:solidFill>
                <a:latin typeface="-apple-system"/>
              </a:rPr>
              <a:t>특성개수</a:t>
            </a:r>
            <a:r>
              <a:rPr lang="en-US" altLang="ko-KR" sz="1100" dirty="0">
                <a:solidFill>
                  <a:srgbClr val="212529"/>
                </a:solidFill>
                <a:latin typeface="-apple-system"/>
              </a:rPr>
              <a:t>)</a:t>
            </a:r>
          </a:p>
          <a:p>
            <a:pPr>
              <a:lnSpc>
                <a:spcPct val="150000"/>
              </a:lnSpc>
              <a:buFont typeface="+mj-lt"/>
              <a:buAutoNum type="arabicPeriod"/>
            </a:pPr>
            <a:r>
              <a:rPr lang="ko-KR" altLang="en-US" sz="1100" dirty="0">
                <a:solidFill>
                  <a:srgbClr val="212529"/>
                </a:solidFill>
                <a:latin typeface="-apple-system"/>
              </a:rPr>
              <a:t> 각 클래스 대해 </a:t>
            </a:r>
            <a:r>
              <a:rPr lang="en-US" altLang="ko-KR" sz="1100" dirty="0">
                <a:solidFill>
                  <a:srgbClr val="212529"/>
                </a:solidFill>
                <a:latin typeface="-apple-system"/>
              </a:rPr>
              <a:t>d</a:t>
            </a:r>
            <a:r>
              <a:rPr lang="ko-KR" altLang="en-US" sz="1100" dirty="0">
                <a:solidFill>
                  <a:srgbClr val="212529"/>
                </a:solidFill>
                <a:latin typeface="-apple-system"/>
              </a:rPr>
              <a:t>차원 평균 벡터를 계산한다</a:t>
            </a:r>
            <a:r>
              <a:rPr lang="en-US" altLang="ko-KR" sz="1100" dirty="0">
                <a:solidFill>
                  <a:srgbClr val="212529"/>
                </a:solidFill>
                <a:latin typeface="-apple-system"/>
              </a:rPr>
              <a:t>.</a:t>
            </a:r>
          </a:p>
          <a:p>
            <a:pPr>
              <a:lnSpc>
                <a:spcPct val="150000"/>
              </a:lnSpc>
              <a:buFont typeface="+mj-lt"/>
              <a:buAutoNum type="arabicPeriod"/>
            </a:pPr>
            <a:r>
              <a:rPr lang="ko-KR" altLang="en-US" sz="1100" dirty="0">
                <a:solidFill>
                  <a:srgbClr val="212529"/>
                </a:solidFill>
                <a:latin typeface="-apple-system"/>
              </a:rPr>
              <a:t> 클래스 간의 산포 행렬</a:t>
            </a:r>
            <a:r>
              <a:rPr lang="en-US" altLang="ko-KR" sz="1100" dirty="0">
                <a:solidFill>
                  <a:srgbClr val="212529"/>
                </a:solidFill>
                <a:latin typeface="-apple-system"/>
              </a:rPr>
              <a:t>(scatter matrix) S(B)</a:t>
            </a:r>
            <a:r>
              <a:rPr lang="ko-KR" altLang="en-US" sz="1100" dirty="0">
                <a:solidFill>
                  <a:srgbClr val="212529"/>
                </a:solidFill>
                <a:latin typeface="-apple-system"/>
              </a:rPr>
              <a:t>와 클래스 내부의 산포행렬 </a:t>
            </a:r>
            <a:r>
              <a:rPr lang="en-US" altLang="ko-KR" sz="1100" dirty="0">
                <a:solidFill>
                  <a:srgbClr val="212529"/>
                </a:solidFill>
                <a:latin typeface="-apple-system"/>
              </a:rPr>
              <a:t>S(W)</a:t>
            </a:r>
            <a:r>
              <a:rPr lang="ko-KR" altLang="en-US" sz="1100" dirty="0">
                <a:solidFill>
                  <a:srgbClr val="212529"/>
                </a:solidFill>
                <a:latin typeface="-apple-system"/>
              </a:rPr>
              <a:t>를 구성한다</a:t>
            </a:r>
            <a:r>
              <a:rPr lang="en-US" altLang="ko-KR" sz="1100" dirty="0">
                <a:solidFill>
                  <a:srgbClr val="212529"/>
                </a:solidFill>
                <a:latin typeface="-apple-system"/>
              </a:rPr>
              <a:t>.</a:t>
            </a:r>
          </a:p>
          <a:p>
            <a:pPr>
              <a:lnSpc>
                <a:spcPct val="150000"/>
              </a:lnSpc>
              <a:buFont typeface="+mj-lt"/>
              <a:buAutoNum type="arabicPeriod"/>
            </a:pPr>
            <a:r>
              <a:rPr lang="en-US" altLang="ko-KR" sz="1100" dirty="0">
                <a:solidFill>
                  <a:srgbClr val="212529"/>
                </a:solidFill>
                <a:latin typeface="-apple-system"/>
              </a:rPr>
              <a:t> S(W)</a:t>
            </a:r>
            <a:r>
              <a:rPr lang="ko-KR" altLang="en-US" sz="1100" dirty="0">
                <a:solidFill>
                  <a:srgbClr val="212529"/>
                </a:solidFill>
                <a:latin typeface="-apple-system"/>
              </a:rPr>
              <a:t>의 역행렬과 </a:t>
            </a:r>
            <a:r>
              <a:rPr lang="en-US" altLang="ko-KR" sz="1100" dirty="0">
                <a:solidFill>
                  <a:srgbClr val="212529"/>
                </a:solidFill>
                <a:latin typeface="-apple-system"/>
              </a:rPr>
              <a:t>S(B)</a:t>
            </a:r>
            <a:r>
              <a:rPr lang="ko-KR" altLang="en-US" sz="1100" dirty="0">
                <a:solidFill>
                  <a:srgbClr val="212529"/>
                </a:solidFill>
                <a:latin typeface="-apple-system"/>
              </a:rPr>
              <a:t>의 곱행렬의 고유벡터와 </a:t>
            </a:r>
            <a:r>
              <a:rPr lang="ko-KR" altLang="en-US" sz="1100" dirty="0" err="1">
                <a:solidFill>
                  <a:srgbClr val="212529"/>
                </a:solidFill>
                <a:latin typeface="-apple-system"/>
              </a:rPr>
              <a:t>고윳값을</a:t>
            </a:r>
            <a:r>
              <a:rPr lang="ko-KR" altLang="en-US" sz="1100" dirty="0">
                <a:solidFill>
                  <a:srgbClr val="212529"/>
                </a:solidFill>
                <a:latin typeface="-apple-system"/>
              </a:rPr>
              <a:t> 계산한다</a:t>
            </a:r>
            <a:r>
              <a:rPr lang="en-US" altLang="ko-KR" sz="1100" dirty="0">
                <a:solidFill>
                  <a:srgbClr val="212529"/>
                </a:solidFill>
                <a:latin typeface="-apple-system"/>
              </a:rPr>
              <a:t>.</a:t>
            </a:r>
          </a:p>
          <a:p>
            <a:pPr>
              <a:lnSpc>
                <a:spcPct val="150000"/>
              </a:lnSpc>
              <a:buFont typeface="+mj-lt"/>
              <a:buAutoNum type="arabicPeriod"/>
            </a:pPr>
            <a:r>
              <a:rPr lang="ko-KR" altLang="en-US" sz="1100" dirty="0">
                <a:solidFill>
                  <a:srgbClr val="212529"/>
                </a:solidFill>
                <a:latin typeface="-apple-system"/>
              </a:rPr>
              <a:t> </a:t>
            </a:r>
            <a:r>
              <a:rPr lang="ko-KR" altLang="en-US" sz="1100" dirty="0" err="1">
                <a:solidFill>
                  <a:srgbClr val="212529"/>
                </a:solidFill>
                <a:latin typeface="-apple-system"/>
              </a:rPr>
              <a:t>고윳값을</a:t>
            </a:r>
            <a:r>
              <a:rPr lang="ko-KR" altLang="en-US" sz="1100" dirty="0">
                <a:solidFill>
                  <a:srgbClr val="212529"/>
                </a:solidFill>
                <a:latin typeface="-apple-system"/>
              </a:rPr>
              <a:t> 내림차순으로 정렬해 순서를 정한다</a:t>
            </a:r>
            <a:r>
              <a:rPr lang="en-US" altLang="ko-KR" sz="1100" dirty="0">
                <a:solidFill>
                  <a:srgbClr val="212529"/>
                </a:solidFill>
                <a:latin typeface="-apple-system"/>
              </a:rPr>
              <a:t>.</a:t>
            </a:r>
          </a:p>
          <a:p>
            <a:pPr>
              <a:lnSpc>
                <a:spcPct val="150000"/>
              </a:lnSpc>
              <a:buFont typeface="+mj-lt"/>
              <a:buAutoNum type="arabicPeriod"/>
            </a:pPr>
            <a:r>
              <a:rPr lang="ko-KR" altLang="en-US" sz="1100" dirty="0">
                <a:solidFill>
                  <a:srgbClr val="212529"/>
                </a:solidFill>
                <a:latin typeface="-apple-system"/>
              </a:rPr>
              <a:t> </a:t>
            </a:r>
            <a:r>
              <a:rPr lang="ko-KR" altLang="en-US" sz="1100" dirty="0" err="1">
                <a:solidFill>
                  <a:srgbClr val="212529"/>
                </a:solidFill>
                <a:latin typeface="-apple-system"/>
              </a:rPr>
              <a:t>고윳값이</a:t>
            </a:r>
            <a:r>
              <a:rPr lang="ko-KR" altLang="en-US" sz="1100" dirty="0">
                <a:solidFill>
                  <a:srgbClr val="212529"/>
                </a:solidFill>
                <a:latin typeface="-apple-system"/>
              </a:rPr>
              <a:t> 가장 큰 </a:t>
            </a:r>
            <a:r>
              <a:rPr lang="en-US" altLang="ko-KR" sz="1100" dirty="0">
                <a:solidFill>
                  <a:srgbClr val="212529"/>
                </a:solidFill>
                <a:latin typeface="-apple-system"/>
              </a:rPr>
              <a:t>k</a:t>
            </a:r>
            <a:r>
              <a:rPr lang="ko-KR" altLang="en-US" sz="1100" dirty="0">
                <a:solidFill>
                  <a:srgbClr val="212529"/>
                </a:solidFill>
                <a:latin typeface="-apple-system"/>
              </a:rPr>
              <a:t>개의 고유벡터를 선택해 </a:t>
            </a:r>
            <a:r>
              <a:rPr lang="en-US" altLang="ko-KR" sz="1100" dirty="0">
                <a:solidFill>
                  <a:srgbClr val="212529"/>
                </a:solidFill>
                <a:latin typeface="-apple-system"/>
              </a:rPr>
              <a:t>d * k </a:t>
            </a:r>
            <a:r>
              <a:rPr lang="ko-KR" altLang="en-US" sz="1100" dirty="0">
                <a:solidFill>
                  <a:srgbClr val="212529"/>
                </a:solidFill>
                <a:latin typeface="-apple-system"/>
              </a:rPr>
              <a:t>차원의 변환행렬 </a:t>
            </a:r>
            <a:r>
              <a:rPr lang="en-US" altLang="ko-KR" sz="1100" dirty="0">
                <a:solidFill>
                  <a:srgbClr val="212529"/>
                </a:solidFill>
                <a:latin typeface="-apple-system"/>
              </a:rPr>
              <a:t>W</a:t>
            </a:r>
            <a:r>
              <a:rPr lang="ko-KR" altLang="en-US" sz="1100" dirty="0">
                <a:solidFill>
                  <a:srgbClr val="212529"/>
                </a:solidFill>
                <a:latin typeface="-apple-system"/>
              </a:rPr>
              <a:t>를 구한다</a:t>
            </a:r>
            <a:r>
              <a:rPr lang="en-US" altLang="ko-KR" sz="1100" dirty="0">
                <a:solidFill>
                  <a:srgbClr val="212529"/>
                </a:solidFill>
                <a:latin typeface="-apple-system"/>
              </a:rPr>
              <a:t>.</a:t>
            </a:r>
          </a:p>
          <a:p>
            <a:pPr>
              <a:lnSpc>
                <a:spcPct val="150000"/>
              </a:lnSpc>
              <a:buFont typeface="+mj-lt"/>
              <a:buAutoNum type="arabicPeriod"/>
            </a:pPr>
            <a:r>
              <a:rPr lang="ko-KR" altLang="en-US" sz="1100" dirty="0">
                <a:solidFill>
                  <a:srgbClr val="212529"/>
                </a:solidFill>
                <a:latin typeface="-apple-system"/>
              </a:rPr>
              <a:t> 변환 행렬 </a:t>
            </a:r>
            <a:r>
              <a:rPr lang="en-US" altLang="ko-KR" sz="1100" dirty="0">
                <a:solidFill>
                  <a:srgbClr val="212529"/>
                </a:solidFill>
                <a:latin typeface="-apple-system"/>
              </a:rPr>
              <a:t>W</a:t>
            </a:r>
            <a:r>
              <a:rPr lang="ko-KR" altLang="en-US" sz="1100" dirty="0">
                <a:solidFill>
                  <a:srgbClr val="212529"/>
                </a:solidFill>
                <a:latin typeface="-apple-system"/>
              </a:rPr>
              <a:t>를 사용해 새로운 특성 부분 공간으로 투영한다</a:t>
            </a:r>
            <a:r>
              <a:rPr lang="en-US" altLang="ko-KR" sz="1100" dirty="0">
                <a:solidFill>
                  <a:srgbClr val="212529"/>
                </a:solidFill>
                <a:latin typeface="-apple-system"/>
              </a:rPr>
              <a:t>.</a:t>
            </a:r>
          </a:p>
          <a:p>
            <a:pPr>
              <a:lnSpc>
                <a:spcPct val="150000"/>
              </a:lnSpc>
            </a:pPr>
            <a:r>
              <a:rPr lang="en-US" altLang="ko-KR" sz="1100" i="1" dirty="0">
                <a:solidFill>
                  <a:srgbClr val="212529"/>
                </a:solidFill>
                <a:latin typeface="-apple-system"/>
              </a:rPr>
              <a:t>LDA</a:t>
            </a:r>
            <a:r>
              <a:rPr lang="ko-KR" altLang="en-US" sz="1100" i="1" dirty="0">
                <a:solidFill>
                  <a:srgbClr val="212529"/>
                </a:solidFill>
                <a:latin typeface="-apple-system"/>
              </a:rPr>
              <a:t>는 행렬을 </a:t>
            </a:r>
            <a:r>
              <a:rPr lang="ko-KR" altLang="en-US" sz="1100" i="1" dirty="0" err="1">
                <a:solidFill>
                  <a:srgbClr val="212529"/>
                </a:solidFill>
                <a:latin typeface="-apple-system"/>
              </a:rPr>
              <a:t>고윳값과</a:t>
            </a:r>
            <a:r>
              <a:rPr lang="ko-KR" altLang="en-US" sz="1100" i="1" dirty="0">
                <a:solidFill>
                  <a:srgbClr val="212529"/>
                </a:solidFill>
                <a:latin typeface="-apple-system"/>
              </a:rPr>
              <a:t> 고유벡터로 분해해서 새로운 </a:t>
            </a:r>
            <a:r>
              <a:rPr lang="ko-KR" altLang="en-US" sz="1100" i="1" dirty="0" err="1">
                <a:solidFill>
                  <a:srgbClr val="212529"/>
                </a:solidFill>
                <a:latin typeface="-apple-system"/>
              </a:rPr>
              <a:t>저처원</a:t>
            </a:r>
            <a:r>
              <a:rPr lang="ko-KR" altLang="en-US" sz="1100" i="1" dirty="0">
                <a:solidFill>
                  <a:srgbClr val="212529"/>
                </a:solidFill>
                <a:latin typeface="-apple-system"/>
              </a:rPr>
              <a:t> 특성 공간을 구성한다는 점에서 매우 </a:t>
            </a:r>
            <a:r>
              <a:rPr lang="en-US" altLang="ko-KR" sz="1100" i="1" dirty="0">
                <a:solidFill>
                  <a:srgbClr val="212529"/>
                </a:solidFill>
                <a:latin typeface="-apple-system"/>
              </a:rPr>
              <a:t>PCA</a:t>
            </a:r>
            <a:r>
              <a:rPr lang="ko-KR" altLang="en-US" sz="1100" i="1" dirty="0">
                <a:solidFill>
                  <a:srgbClr val="212529"/>
                </a:solidFill>
                <a:latin typeface="-apple-system"/>
              </a:rPr>
              <a:t>와 비슷하다</a:t>
            </a:r>
            <a:r>
              <a:rPr lang="en-US" altLang="ko-KR" sz="1100" i="1" dirty="0">
                <a:solidFill>
                  <a:srgbClr val="212529"/>
                </a:solidFill>
                <a:latin typeface="-apple-system"/>
              </a:rPr>
              <a:t>. </a:t>
            </a:r>
            <a:r>
              <a:rPr lang="ko-KR" altLang="en-US" sz="1100" i="1" dirty="0">
                <a:solidFill>
                  <a:srgbClr val="212529"/>
                </a:solidFill>
                <a:latin typeface="-apple-system"/>
              </a:rPr>
              <a:t>다만</a:t>
            </a:r>
            <a:r>
              <a:rPr lang="en-US" altLang="ko-KR" sz="1100" i="1" dirty="0">
                <a:solidFill>
                  <a:srgbClr val="212529"/>
                </a:solidFill>
                <a:latin typeface="-apple-system"/>
              </a:rPr>
              <a:t>, LDA</a:t>
            </a:r>
            <a:r>
              <a:rPr lang="ko-KR" altLang="en-US" sz="1100" i="1" dirty="0">
                <a:solidFill>
                  <a:srgbClr val="212529"/>
                </a:solidFill>
                <a:latin typeface="-apple-system"/>
              </a:rPr>
              <a:t>는 </a:t>
            </a:r>
            <a:r>
              <a:rPr lang="en-US" altLang="ko-KR" sz="1100" i="1" dirty="0">
                <a:solidFill>
                  <a:srgbClr val="212529"/>
                </a:solidFill>
                <a:latin typeface="-apple-system"/>
              </a:rPr>
              <a:t>2</a:t>
            </a:r>
            <a:r>
              <a:rPr lang="ko-KR" altLang="en-US" sz="1100" i="1" dirty="0">
                <a:solidFill>
                  <a:srgbClr val="212529"/>
                </a:solidFill>
                <a:latin typeface="-apple-system"/>
              </a:rPr>
              <a:t>단계에서 평균 벡터를 만들 때 클래스 레이블 정보를 사용하고</a:t>
            </a:r>
            <a:r>
              <a:rPr lang="en-US" altLang="ko-KR" sz="1100" i="1" dirty="0">
                <a:solidFill>
                  <a:srgbClr val="212529"/>
                </a:solidFill>
                <a:latin typeface="-apple-system"/>
              </a:rPr>
              <a:t>, </a:t>
            </a:r>
            <a:r>
              <a:rPr lang="ko-KR" altLang="en-US" sz="1100" i="1" dirty="0">
                <a:solidFill>
                  <a:srgbClr val="212529"/>
                </a:solidFill>
                <a:latin typeface="-apple-system"/>
              </a:rPr>
              <a:t>레이블 별로 데이터를 나누어 평균을 구한다는 점에서 다르다</a:t>
            </a:r>
            <a:r>
              <a:rPr lang="en-US" altLang="ko-KR" sz="1100" i="1" dirty="0">
                <a:solidFill>
                  <a:srgbClr val="212529"/>
                </a:solidFill>
                <a:latin typeface="-apple-system"/>
              </a:rPr>
              <a:t>.</a:t>
            </a:r>
            <a:endParaRPr lang="ko-KR" altLang="en-US" sz="1100" b="0" i="0" dirty="0">
              <a:solidFill>
                <a:srgbClr val="212529"/>
              </a:solidFill>
              <a:effectLst/>
              <a:latin typeface="-apple-system"/>
            </a:endParaRPr>
          </a:p>
        </p:txBody>
      </p:sp>
      <p:sp>
        <p:nvSpPr>
          <p:cNvPr id="15" name="TextBox 14">
            <a:extLst>
              <a:ext uri="{FF2B5EF4-FFF2-40B4-BE49-F238E27FC236}">
                <a16:creationId xmlns:a16="http://schemas.microsoft.com/office/drawing/2014/main" id="{67C1759E-D296-466B-B326-F2FD4D20407E}"/>
              </a:ext>
            </a:extLst>
          </p:cNvPr>
          <p:cNvSpPr txBox="1"/>
          <p:nvPr/>
        </p:nvSpPr>
        <p:spPr>
          <a:xfrm>
            <a:off x="219490" y="169226"/>
            <a:ext cx="233628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판별분석</a:t>
            </a:r>
            <a:r>
              <a:rPr lang="en-US" altLang="ko-KR" sz="1200" dirty="0"/>
              <a:t>(discriminant analysis)</a:t>
            </a:r>
            <a:endParaRPr lang="ko-KR" altLang="en-US" sz="1200" dirty="0"/>
          </a:p>
        </p:txBody>
      </p:sp>
    </p:spTree>
    <p:extLst>
      <p:ext uri="{BB962C8B-B14F-4D97-AF65-F5344CB8AC3E}">
        <p14:creationId xmlns:p14="http://schemas.microsoft.com/office/powerpoint/2010/main" val="3858263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17</a:t>
            </a:fld>
            <a:endParaRPr lang="ko-KR" altLang="en-US"/>
          </a:p>
        </p:txBody>
      </p:sp>
      <p:sp>
        <p:nvSpPr>
          <p:cNvPr id="14" name="제목 1">
            <a:extLst>
              <a:ext uri="{FF2B5EF4-FFF2-40B4-BE49-F238E27FC236}">
                <a16:creationId xmlns:a16="http://schemas.microsoft.com/office/drawing/2014/main" id="{9761D154-2258-4D25-8597-BA0EDAE7A036}"/>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a:t>
            </a:r>
            <a:endParaRPr lang="ko-KR" altLang="en-US" sz="1500" dirty="0"/>
          </a:p>
        </p:txBody>
      </p:sp>
      <p:sp>
        <p:nvSpPr>
          <p:cNvPr id="2" name="TextBox 1">
            <a:extLst>
              <a:ext uri="{FF2B5EF4-FFF2-40B4-BE49-F238E27FC236}">
                <a16:creationId xmlns:a16="http://schemas.microsoft.com/office/drawing/2014/main" id="{5E93E5AB-AFB7-4400-A896-6DE1846B3694}"/>
              </a:ext>
            </a:extLst>
          </p:cNvPr>
          <p:cNvSpPr txBox="1"/>
          <p:nvPr/>
        </p:nvSpPr>
        <p:spPr>
          <a:xfrm>
            <a:off x="507975" y="1080772"/>
            <a:ext cx="5112568" cy="307777"/>
          </a:xfrm>
          <a:prstGeom prst="rect">
            <a:avLst/>
          </a:prstGeom>
          <a:noFill/>
        </p:spPr>
        <p:txBody>
          <a:bodyPr wrap="square" rtlCol="0">
            <a:spAutoFit/>
          </a:bodyPr>
          <a:lstStyle/>
          <a:p>
            <a:r>
              <a:rPr lang="ko-KR" altLang="en-US" sz="1400" b="1" i="1" dirty="0"/>
              <a:t>통계분석을 할 때 어떤 기법으로 하나요</a:t>
            </a:r>
            <a:r>
              <a:rPr lang="en-US" altLang="ko-KR" sz="1400" b="1" i="1" dirty="0"/>
              <a:t>?</a:t>
            </a:r>
            <a:endParaRPr lang="ko-KR" altLang="en-US" sz="1400" b="1" i="1" dirty="0"/>
          </a:p>
        </p:txBody>
      </p:sp>
      <p:sp>
        <p:nvSpPr>
          <p:cNvPr id="3" name="TextBox 2">
            <a:extLst>
              <a:ext uri="{FF2B5EF4-FFF2-40B4-BE49-F238E27FC236}">
                <a16:creationId xmlns:a16="http://schemas.microsoft.com/office/drawing/2014/main" id="{CE88D976-F4A5-4D61-9085-75212AE0E968}"/>
              </a:ext>
            </a:extLst>
          </p:cNvPr>
          <p:cNvSpPr txBox="1"/>
          <p:nvPr/>
        </p:nvSpPr>
        <p:spPr>
          <a:xfrm>
            <a:off x="539552" y="1494799"/>
            <a:ext cx="7920880" cy="4075090"/>
          </a:xfrm>
          <a:prstGeom prst="rect">
            <a:avLst/>
          </a:prstGeom>
          <a:noFill/>
          <a:ln>
            <a:solidFill>
              <a:schemeClr val="accent1">
                <a:lumMod val="75000"/>
              </a:schemeClr>
            </a:solidFill>
          </a:ln>
        </p:spPr>
        <p:txBody>
          <a:bodyPr wrap="square" rtlCol="0">
            <a:spAutoFit/>
          </a:bodyPr>
          <a:lstStyle/>
          <a:p>
            <a:pPr marL="342900" indent="-342900">
              <a:lnSpc>
                <a:spcPct val="150000"/>
              </a:lnSpc>
              <a:buAutoNum type="arabicPeriod"/>
            </a:pPr>
            <a:r>
              <a:rPr lang="ko-KR" altLang="en-US" sz="1400" b="1" dirty="0"/>
              <a:t>분석가가 수행하고자 하는 분석인 무엇인가</a:t>
            </a:r>
            <a:r>
              <a:rPr lang="en-US" altLang="ko-KR" sz="1400" b="1" dirty="0"/>
              <a:t>?</a:t>
            </a:r>
          </a:p>
          <a:p>
            <a:pPr>
              <a:lnSpc>
                <a:spcPct val="150000"/>
              </a:lnSpc>
            </a:pPr>
            <a:r>
              <a:rPr lang="en-US" altLang="ko-KR" sz="1200" dirty="0"/>
              <a:t> 1)  </a:t>
            </a:r>
            <a:r>
              <a:rPr lang="ko-KR" altLang="en-US" sz="1200" dirty="0"/>
              <a:t>집단들간 </a:t>
            </a:r>
            <a:r>
              <a:rPr lang="ko-KR" altLang="en-US" sz="1200" u="sng" dirty="0"/>
              <a:t>차이가 있는지 </a:t>
            </a:r>
            <a:r>
              <a:rPr lang="ko-KR" altLang="en-US" sz="1200" dirty="0"/>
              <a:t>알기 위한 분석인지</a:t>
            </a:r>
            <a:r>
              <a:rPr lang="en-US" altLang="ko-KR" sz="1200" dirty="0"/>
              <a:t>? (</a:t>
            </a:r>
            <a:r>
              <a:rPr lang="ko-KR" altLang="en-US" sz="1200" dirty="0"/>
              <a:t>차이검정</a:t>
            </a:r>
            <a:r>
              <a:rPr lang="en-US" altLang="ko-KR" sz="1200" dirty="0"/>
              <a:t>)</a:t>
            </a:r>
          </a:p>
          <a:p>
            <a:pPr>
              <a:lnSpc>
                <a:spcPct val="150000"/>
              </a:lnSpc>
            </a:pPr>
            <a:r>
              <a:rPr lang="en-US" altLang="ko-KR" sz="1200" dirty="0"/>
              <a:t> 2)  </a:t>
            </a:r>
            <a:r>
              <a:rPr lang="ko-KR" altLang="en-US" sz="1200" dirty="0"/>
              <a:t>각 변수 간 </a:t>
            </a:r>
            <a:r>
              <a:rPr lang="ko-KR" altLang="en-US" sz="1200" u="sng" dirty="0"/>
              <a:t>연관성이 있는지를 </a:t>
            </a:r>
            <a:r>
              <a:rPr lang="ko-KR" altLang="en-US" sz="1200" dirty="0"/>
              <a:t>알아보기 위한 통계분석인지</a:t>
            </a:r>
            <a:r>
              <a:rPr lang="en-US" altLang="ko-KR" sz="1200" dirty="0"/>
              <a:t>(</a:t>
            </a:r>
            <a:r>
              <a:rPr lang="ko-KR" altLang="en-US" sz="1200" dirty="0"/>
              <a:t>관계검정</a:t>
            </a:r>
            <a:r>
              <a:rPr lang="en-US" altLang="ko-KR" sz="1200" dirty="0"/>
              <a:t>)</a:t>
            </a:r>
            <a:r>
              <a:rPr lang="ko-KR" altLang="en-US" sz="1200" dirty="0"/>
              <a:t>를 파악한다</a:t>
            </a:r>
            <a:r>
              <a:rPr lang="en-US" altLang="ko-KR" sz="1200" dirty="0"/>
              <a:t>.</a:t>
            </a:r>
          </a:p>
          <a:p>
            <a:pPr>
              <a:lnSpc>
                <a:spcPct val="150000"/>
              </a:lnSpc>
            </a:pPr>
            <a:r>
              <a:rPr lang="en-US" altLang="ko-KR" sz="1400" b="1" dirty="0"/>
              <a:t>2. </a:t>
            </a:r>
            <a:r>
              <a:rPr lang="ko-KR" altLang="en-US" sz="1400" b="1" dirty="0"/>
              <a:t>차이검정인 경우</a:t>
            </a:r>
            <a:endParaRPr lang="en-US" altLang="ko-KR" sz="1400" b="1" dirty="0"/>
          </a:p>
          <a:p>
            <a:pPr>
              <a:lnSpc>
                <a:spcPct val="150000"/>
              </a:lnSpc>
            </a:pPr>
            <a:r>
              <a:rPr lang="en-US" altLang="ko-KR" sz="1200" dirty="0"/>
              <a:t>1) </a:t>
            </a:r>
            <a:r>
              <a:rPr lang="ko-KR" altLang="en-US" sz="1200" dirty="0"/>
              <a:t>비교 대상 집단이 </a:t>
            </a:r>
            <a:r>
              <a:rPr lang="en-US" altLang="ko-KR" sz="1200" u="sng" dirty="0"/>
              <a:t>2</a:t>
            </a:r>
            <a:r>
              <a:rPr lang="ko-KR" altLang="en-US" sz="1200" u="sng" dirty="0"/>
              <a:t>개인지</a:t>
            </a:r>
            <a:r>
              <a:rPr lang="en-US" altLang="ko-KR" sz="1200" dirty="0"/>
              <a:t>?(t-test) , </a:t>
            </a:r>
            <a:r>
              <a:rPr lang="ko-KR" altLang="en-US" sz="1200" dirty="0"/>
              <a:t>비교대상 집단이 </a:t>
            </a:r>
            <a:r>
              <a:rPr lang="en-US" altLang="ko-KR" sz="1200" u="sng" dirty="0"/>
              <a:t>3</a:t>
            </a:r>
            <a:r>
              <a:rPr lang="ko-KR" altLang="en-US" sz="1200" u="sng" dirty="0" err="1"/>
              <a:t>개이상</a:t>
            </a:r>
            <a:r>
              <a:rPr lang="ko-KR" altLang="en-US" sz="1200" u="sng" dirty="0"/>
              <a:t> </a:t>
            </a:r>
            <a:r>
              <a:rPr lang="ko-KR" altLang="en-US" sz="1200" dirty="0"/>
              <a:t>인지</a:t>
            </a:r>
            <a:r>
              <a:rPr lang="en-US" altLang="ko-KR" sz="1200" dirty="0"/>
              <a:t>(ANOVA)</a:t>
            </a:r>
            <a:r>
              <a:rPr lang="ko-KR" altLang="en-US" sz="1200" dirty="0"/>
              <a:t>를 확인한다</a:t>
            </a:r>
            <a:r>
              <a:rPr lang="en-US" altLang="ko-KR" sz="1200" dirty="0"/>
              <a:t>.</a:t>
            </a:r>
            <a:r>
              <a:rPr lang="ko-KR" altLang="en-US" sz="1200" dirty="0"/>
              <a:t> </a:t>
            </a:r>
            <a:endParaRPr lang="en-US" altLang="ko-KR" sz="1200" dirty="0"/>
          </a:p>
          <a:p>
            <a:pPr>
              <a:lnSpc>
                <a:spcPct val="150000"/>
              </a:lnSpc>
            </a:pPr>
            <a:r>
              <a:rPr lang="en-US" altLang="ko-KR" sz="1200" dirty="0"/>
              <a:t>2) </a:t>
            </a:r>
            <a:r>
              <a:rPr lang="ko-KR" altLang="en-US" sz="1200" dirty="0"/>
              <a:t>집단 간 자료가 </a:t>
            </a:r>
            <a:r>
              <a:rPr lang="ko-KR" altLang="en-US" sz="1200" u="sng" dirty="0"/>
              <a:t>독립적인 자료인지를 </a:t>
            </a:r>
            <a:r>
              <a:rPr lang="ko-KR" altLang="en-US" sz="1200" dirty="0"/>
              <a:t>파악한다</a:t>
            </a:r>
            <a:r>
              <a:rPr lang="en-US" altLang="ko-KR" sz="1200" dirty="0"/>
              <a:t>. (</a:t>
            </a:r>
            <a:r>
              <a:rPr lang="ko-KR" altLang="en-US" sz="1200" dirty="0"/>
              <a:t>독립표본</a:t>
            </a:r>
            <a:r>
              <a:rPr lang="en-US" altLang="ko-KR" sz="1200" dirty="0"/>
              <a:t>, </a:t>
            </a:r>
            <a:r>
              <a:rPr lang="ko-KR" altLang="en-US" sz="1200" dirty="0"/>
              <a:t>대응표본</a:t>
            </a:r>
            <a:r>
              <a:rPr lang="en-US" altLang="ko-KR" sz="1200" dirty="0"/>
              <a:t>)</a:t>
            </a:r>
          </a:p>
          <a:p>
            <a:pPr>
              <a:lnSpc>
                <a:spcPct val="150000"/>
              </a:lnSpc>
            </a:pPr>
            <a:r>
              <a:rPr lang="en-US" altLang="ko-KR" sz="1200" dirty="0"/>
              <a:t>3) </a:t>
            </a:r>
            <a:r>
              <a:rPr lang="ko-KR" altLang="en-US" sz="1200" dirty="0"/>
              <a:t>종속변수가 연속변수인지</a:t>
            </a:r>
            <a:r>
              <a:rPr lang="en-US" altLang="ko-KR" sz="1200" dirty="0"/>
              <a:t>? </a:t>
            </a:r>
            <a:r>
              <a:rPr lang="ko-KR" altLang="en-US" sz="1200" dirty="0"/>
              <a:t>범주형 변수인지를 파악한다</a:t>
            </a:r>
            <a:r>
              <a:rPr lang="en-US" altLang="ko-KR" sz="1200" dirty="0"/>
              <a:t>.</a:t>
            </a:r>
          </a:p>
          <a:p>
            <a:pPr marL="285750" indent="-285750">
              <a:lnSpc>
                <a:spcPct val="150000"/>
              </a:lnSpc>
              <a:buFontTx/>
              <a:buChar char="-"/>
            </a:pPr>
            <a:r>
              <a:rPr lang="ko-KR" altLang="en-US" sz="1200" dirty="0"/>
              <a:t>연속변수인 경우 정규분포</a:t>
            </a:r>
            <a:r>
              <a:rPr lang="en-US" altLang="ko-KR" sz="1200" dirty="0"/>
              <a:t>(</a:t>
            </a:r>
            <a:r>
              <a:rPr lang="ko-KR" altLang="en-US" sz="1200" dirty="0" err="1"/>
              <a:t>모수적통계기법</a:t>
            </a:r>
            <a:r>
              <a:rPr lang="en-US" altLang="ko-KR" sz="1200" dirty="0"/>
              <a:t>) </a:t>
            </a:r>
            <a:r>
              <a:rPr lang="ko-KR" altLang="en-US" sz="1200" dirty="0"/>
              <a:t>경우</a:t>
            </a:r>
            <a:r>
              <a:rPr lang="en-US" altLang="ko-KR" sz="1200" dirty="0"/>
              <a:t>, </a:t>
            </a:r>
            <a:r>
              <a:rPr lang="ko-KR" altLang="en-US" sz="1200" dirty="0"/>
              <a:t>또는 </a:t>
            </a:r>
            <a:r>
              <a:rPr lang="ko-KR" altLang="en-US" sz="1200" dirty="0" err="1"/>
              <a:t>비모수적</a:t>
            </a:r>
            <a:r>
              <a:rPr lang="ko-KR" altLang="en-US" sz="1200" dirty="0"/>
              <a:t> 통계기법을 사용</a:t>
            </a:r>
            <a:endParaRPr lang="en-US" altLang="ko-KR" sz="1200" dirty="0"/>
          </a:p>
          <a:p>
            <a:pPr marL="285750" indent="-285750">
              <a:lnSpc>
                <a:spcPct val="150000"/>
              </a:lnSpc>
              <a:buFontTx/>
              <a:buChar char="-"/>
            </a:pPr>
            <a:r>
              <a:rPr lang="ko-KR" altLang="en-US" sz="1200" dirty="0" err="1"/>
              <a:t>범주형변수인</a:t>
            </a:r>
            <a:r>
              <a:rPr lang="ko-KR" altLang="en-US" sz="1200" dirty="0"/>
              <a:t> 경우 명목변수인지</a:t>
            </a:r>
            <a:r>
              <a:rPr lang="en-US" altLang="ko-KR" sz="1200" dirty="0"/>
              <a:t>? </a:t>
            </a:r>
            <a:r>
              <a:rPr lang="ko-KR" altLang="en-US" sz="1200" dirty="0" err="1"/>
              <a:t>서열척도인지를</a:t>
            </a:r>
            <a:r>
              <a:rPr lang="ko-KR" altLang="en-US" sz="1200" dirty="0"/>
              <a:t> 파악한다</a:t>
            </a:r>
            <a:r>
              <a:rPr lang="en-US" altLang="ko-KR" sz="1200" dirty="0"/>
              <a:t>.</a:t>
            </a:r>
            <a:r>
              <a:rPr lang="ko-KR" altLang="en-US" sz="1200" dirty="0"/>
              <a:t> </a:t>
            </a:r>
            <a:endParaRPr lang="en-US" altLang="ko-KR" sz="1200" dirty="0"/>
          </a:p>
          <a:p>
            <a:pPr>
              <a:lnSpc>
                <a:spcPct val="150000"/>
              </a:lnSpc>
            </a:pPr>
            <a:r>
              <a:rPr lang="en-US" altLang="ko-KR" sz="1400" b="1" dirty="0"/>
              <a:t>3. </a:t>
            </a:r>
            <a:r>
              <a:rPr lang="ko-KR" altLang="en-US" sz="1400" b="1" dirty="0"/>
              <a:t>관계검정인 경우</a:t>
            </a:r>
            <a:endParaRPr lang="en-US" altLang="ko-KR" sz="1400" b="1" dirty="0"/>
          </a:p>
          <a:p>
            <a:pPr>
              <a:lnSpc>
                <a:spcPct val="150000"/>
              </a:lnSpc>
            </a:pPr>
            <a:r>
              <a:rPr lang="en-US" altLang="ko-KR" sz="1200" dirty="0"/>
              <a:t>1) </a:t>
            </a:r>
            <a:r>
              <a:rPr lang="ko-KR" altLang="en-US" sz="1200" dirty="0"/>
              <a:t>변수간 </a:t>
            </a:r>
            <a:r>
              <a:rPr lang="ko-KR" altLang="en-US" sz="1200" u="sng" dirty="0"/>
              <a:t>상관관계를 파악하는 </a:t>
            </a:r>
            <a:r>
              <a:rPr lang="ko-KR" altLang="en-US" sz="1200" dirty="0"/>
              <a:t>것인지</a:t>
            </a:r>
            <a:r>
              <a:rPr lang="en-US" altLang="ko-KR" sz="1200" dirty="0"/>
              <a:t>?  ( </a:t>
            </a:r>
            <a:r>
              <a:rPr lang="ko-KR" altLang="en-US" sz="1200" dirty="0"/>
              <a:t>상관분석</a:t>
            </a:r>
            <a:r>
              <a:rPr lang="en-US" altLang="ko-KR" sz="1200" dirty="0"/>
              <a:t>)</a:t>
            </a:r>
          </a:p>
          <a:p>
            <a:pPr marL="285750" indent="-285750">
              <a:lnSpc>
                <a:spcPct val="150000"/>
              </a:lnSpc>
              <a:buFont typeface="Wingdings" panose="05000000000000000000" pitchFamily="2" charset="2"/>
              <a:buChar char="à"/>
            </a:pPr>
            <a:r>
              <a:rPr lang="ko-KR" altLang="en-US" sz="1200" dirty="0" err="1">
                <a:sym typeface="Wingdings" panose="05000000000000000000" pitchFamily="2" charset="2"/>
              </a:rPr>
              <a:t>피어슨상관계수</a:t>
            </a:r>
            <a:r>
              <a:rPr lang="en-US" altLang="ko-KR" sz="1200" dirty="0">
                <a:sym typeface="Wingdings" panose="05000000000000000000" pitchFamily="2" charset="2"/>
              </a:rPr>
              <a:t>: </a:t>
            </a:r>
            <a:r>
              <a:rPr lang="ko-KR" altLang="en-US" sz="1200" dirty="0">
                <a:sym typeface="Wingdings" panose="05000000000000000000" pitchFamily="2" charset="2"/>
              </a:rPr>
              <a:t>비율척도</a:t>
            </a:r>
            <a:r>
              <a:rPr lang="en-US" altLang="ko-KR" sz="1200" dirty="0">
                <a:sym typeface="Wingdings" panose="05000000000000000000" pitchFamily="2" charset="2"/>
              </a:rPr>
              <a:t>, </a:t>
            </a:r>
            <a:r>
              <a:rPr lang="ko-KR" altLang="en-US" sz="1200" dirty="0" err="1">
                <a:sym typeface="Wingdings" panose="05000000000000000000" pitchFamily="2" charset="2"/>
              </a:rPr>
              <a:t>등간척도</a:t>
            </a:r>
            <a:r>
              <a:rPr lang="ko-KR" altLang="en-US" sz="1200" dirty="0">
                <a:sym typeface="Wingdings" panose="05000000000000000000" pitchFamily="2" charset="2"/>
              </a:rPr>
              <a:t> 인 경우   </a:t>
            </a:r>
            <a:r>
              <a:rPr lang="ko-KR" altLang="en-US" sz="1200" dirty="0" err="1">
                <a:sym typeface="Wingdings" panose="05000000000000000000" pitchFamily="2" charset="2"/>
              </a:rPr>
              <a:t>스피어만</a:t>
            </a:r>
            <a:r>
              <a:rPr lang="en-US" altLang="ko-KR" sz="1200" dirty="0">
                <a:sym typeface="Wingdings" panose="05000000000000000000" pitchFamily="2" charset="2"/>
              </a:rPr>
              <a:t>, </a:t>
            </a:r>
            <a:r>
              <a:rPr lang="ko-KR" altLang="en-US" sz="1200" dirty="0" err="1">
                <a:sym typeface="Wingdings" panose="05000000000000000000" pitchFamily="2" charset="2"/>
              </a:rPr>
              <a:t>켄달</a:t>
            </a:r>
            <a:r>
              <a:rPr lang="ko-KR" altLang="en-US" sz="1200" dirty="0">
                <a:sym typeface="Wingdings" panose="05000000000000000000" pitchFamily="2" charset="2"/>
              </a:rPr>
              <a:t> </a:t>
            </a:r>
            <a:r>
              <a:rPr lang="en-US" altLang="ko-KR" sz="1200" dirty="0">
                <a:sym typeface="Wingdings" panose="05000000000000000000" pitchFamily="2" charset="2"/>
              </a:rPr>
              <a:t>: </a:t>
            </a:r>
            <a:r>
              <a:rPr lang="ko-KR" altLang="en-US" sz="1200" dirty="0" err="1">
                <a:sym typeface="Wingdings" panose="05000000000000000000" pitchFamily="2" charset="2"/>
              </a:rPr>
              <a:t>순위척도인</a:t>
            </a:r>
            <a:r>
              <a:rPr lang="ko-KR" altLang="en-US" sz="1200" dirty="0">
                <a:sym typeface="Wingdings" panose="05000000000000000000" pitchFamily="2" charset="2"/>
              </a:rPr>
              <a:t> 경우 </a:t>
            </a:r>
            <a:r>
              <a:rPr lang="ko-KR" altLang="en-US" sz="1200" dirty="0" err="1">
                <a:sym typeface="Wingdings" panose="05000000000000000000" pitchFamily="2" charset="2"/>
              </a:rPr>
              <a:t>비모수</a:t>
            </a:r>
            <a:r>
              <a:rPr lang="ko-KR" altLang="en-US" sz="1200" dirty="0">
                <a:sym typeface="Wingdings" panose="05000000000000000000" pitchFamily="2" charset="2"/>
              </a:rPr>
              <a:t> 통계</a:t>
            </a:r>
            <a:endParaRPr lang="en-US" altLang="ko-KR" sz="1200" dirty="0">
              <a:sym typeface="Wingdings" panose="05000000000000000000" pitchFamily="2" charset="2"/>
            </a:endParaRPr>
          </a:p>
          <a:p>
            <a:pPr>
              <a:lnSpc>
                <a:spcPct val="150000"/>
              </a:lnSpc>
            </a:pPr>
            <a:r>
              <a:rPr lang="en-US" altLang="ko-KR" sz="1200" dirty="0">
                <a:sym typeface="Wingdings" panose="05000000000000000000" pitchFamily="2" charset="2"/>
              </a:rPr>
              <a:t>2) </a:t>
            </a:r>
            <a:r>
              <a:rPr lang="ko-KR" altLang="en-US" sz="1200" u="sng" dirty="0" err="1">
                <a:sym typeface="Wingdings" panose="05000000000000000000" pitchFamily="2" charset="2"/>
              </a:rPr>
              <a:t>연속형변수간</a:t>
            </a:r>
            <a:r>
              <a:rPr lang="ko-KR" altLang="en-US" sz="1200" u="sng" dirty="0">
                <a:sym typeface="Wingdings" panose="05000000000000000000" pitchFamily="2" charset="2"/>
              </a:rPr>
              <a:t> 인과관계를 </a:t>
            </a:r>
            <a:r>
              <a:rPr lang="ko-KR" altLang="en-US" sz="1200" dirty="0">
                <a:sym typeface="Wingdings" panose="05000000000000000000" pitchFamily="2" charset="2"/>
              </a:rPr>
              <a:t>분석하고자 하는 것인지</a:t>
            </a:r>
            <a:r>
              <a:rPr lang="en-US" altLang="ko-KR" sz="1200" dirty="0">
                <a:sym typeface="Wingdings" panose="05000000000000000000" pitchFamily="2" charset="2"/>
              </a:rPr>
              <a:t>? (</a:t>
            </a:r>
            <a:r>
              <a:rPr lang="ko-KR" altLang="en-US" sz="1200" dirty="0">
                <a:sym typeface="Wingdings" panose="05000000000000000000" pitchFamily="2" charset="2"/>
              </a:rPr>
              <a:t>회귀분석</a:t>
            </a:r>
            <a:r>
              <a:rPr lang="en-US" altLang="ko-KR" sz="1200" dirty="0">
                <a:sym typeface="Wingdings" panose="05000000000000000000" pitchFamily="2" charset="2"/>
              </a:rPr>
              <a:t>)</a:t>
            </a:r>
            <a:endParaRPr lang="en-US" altLang="ko-KR" sz="1200" dirty="0"/>
          </a:p>
          <a:p>
            <a:pPr>
              <a:lnSpc>
                <a:spcPct val="150000"/>
              </a:lnSpc>
            </a:pPr>
            <a:r>
              <a:rPr lang="en-US" altLang="ko-KR" sz="1200" dirty="0"/>
              <a:t>3) </a:t>
            </a:r>
            <a:r>
              <a:rPr lang="ko-KR" altLang="en-US" sz="1200" u="sng" dirty="0"/>
              <a:t>명목형 변수간 연관성 분석</a:t>
            </a:r>
            <a:r>
              <a:rPr lang="ko-KR" altLang="en-US" sz="1200" dirty="0"/>
              <a:t>하고자 하는 경우</a:t>
            </a:r>
            <a:r>
              <a:rPr lang="en-US" altLang="ko-KR" sz="1200" dirty="0"/>
              <a:t>? (</a:t>
            </a:r>
            <a:r>
              <a:rPr lang="ko-KR" altLang="en-US" sz="1200" dirty="0" err="1"/>
              <a:t>카이제곱</a:t>
            </a:r>
            <a:r>
              <a:rPr lang="ko-KR" altLang="en-US" sz="1200" dirty="0"/>
              <a:t> 검정</a:t>
            </a:r>
            <a:r>
              <a:rPr lang="en-US" altLang="ko-KR" sz="1200" dirty="0"/>
              <a:t>)</a:t>
            </a:r>
            <a:endParaRPr lang="ko-KR" altLang="en-US" sz="1200" dirty="0"/>
          </a:p>
        </p:txBody>
      </p:sp>
      <p:sp>
        <p:nvSpPr>
          <p:cNvPr id="9" name="TextBox 8">
            <a:extLst>
              <a:ext uri="{FF2B5EF4-FFF2-40B4-BE49-F238E27FC236}">
                <a16:creationId xmlns:a16="http://schemas.microsoft.com/office/drawing/2014/main" id="{77646B34-D35D-40FA-B5EC-DBE139D5C33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3627172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9" name="직사각형 8">
            <a:extLst>
              <a:ext uri="{FF2B5EF4-FFF2-40B4-BE49-F238E27FC236}">
                <a16:creationId xmlns:a16="http://schemas.microsoft.com/office/drawing/2014/main" id="{8AEEC210-64CF-4C2C-9BBE-85293C4B167A}"/>
              </a:ext>
            </a:extLst>
          </p:cNvPr>
          <p:cNvSpPr/>
          <p:nvPr/>
        </p:nvSpPr>
        <p:spPr>
          <a:xfrm>
            <a:off x="3363126" y="284730"/>
            <a:ext cx="2656674" cy="412742"/>
          </a:xfrm>
          <a:prstGeom prst="rect">
            <a:avLst/>
          </a:prstGeom>
        </p:spPr>
        <p:txBody>
          <a:bodyPr wrap="square">
            <a:spAutoFit/>
          </a:bodyPr>
          <a:lstStyle/>
          <a:p>
            <a:pPr fontAlgn="base" latinLnBrk="0">
              <a:lnSpc>
                <a:spcPct val="130000"/>
              </a:lnSpc>
            </a:pPr>
            <a:r>
              <a:rPr lang="en-US" altLang="ko-KR" b="1" kern="0" dirty="0">
                <a:solidFill>
                  <a:srgbClr val="000000"/>
                </a:solidFill>
                <a:uFill>
                  <a:solidFill>
                    <a:srgbClr val="000000"/>
                  </a:solidFill>
                </a:uFill>
                <a:latin typeface="+mn-ea"/>
              </a:rPr>
              <a:t>**</a:t>
            </a:r>
            <a:r>
              <a:rPr lang="ko-KR" altLang="en-US" b="1" kern="0" dirty="0" err="1">
                <a:solidFill>
                  <a:srgbClr val="000000"/>
                </a:solidFill>
                <a:uFill>
                  <a:solidFill>
                    <a:srgbClr val="000000"/>
                  </a:solidFill>
                </a:uFill>
                <a:latin typeface="+mn-ea"/>
              </a:rPr>
              <a:t>다변량</a:t>
            </a:r>
            <a:r>
              <a:rPr lang="ko-KR" altLang="en-US" b="1" kern="0" dirty="0">
                <a:solidFill>
                  <a:srgbClr val="000000"/>
                </a:solidFill>
                <a:uFill>
                  <a:solidFill>
                    <a:srgbClr val="000000"/>
                  </a:solidFill>
                </a:uFill>
                <a:latin typeface="+mn-ea"/>
              </a:rPr>
              <a:t> 분석기법</a:t>
            </a:r>
            <a:endParaRPr lang="ko-KR" altLang="en-US" sz="1200" kern="0" dirty="0">
              <a:solidFill>
                <a:srgbClr val="000000"/>
              </a:solidFill>
              <a:latin typeface="+mn-ea"/>
            </a:endParaRPr>
          </a:p>
        </p:txBody>
      </p:sp>
      <p:sp>
        <p:nvSpPr>
          <p:cNvPr id="6" name="직사각형 5">
            <a:extLst>
              <a:ext uri="{FF2B5EF4-FFF2-40B4-BE49-F238E27FC236}">
                <a16:creationId xmlns:a16="http://schemas.microsoft.com/office/drawing/2014/main" id="{DDE6E46C-0D21-4C35-85E9-1C6BC547C5BA}"/>
              </a:ext>
            </a:extLst>
          </p:cNvPr>
          <p:cNvSpPr/>
          <p:nvPr/>
        </p:nvSpPr>
        <p:spPr>
          <a:xfrm>
            <a:off x="215516" y="1092791"/>
            <a:ext cx="8712968" cy="4801314"/>
          </a:xfrm>
          <a:prstGeom prst="rect">
            <a:avLst/>
          </a:prstGeom>
        </p:spPr>
        <p:txBody>
          <a:bodyPr wrap="square">
            <a:spAutoFit/>
          </a:bodyPr>
          <a:lstStyle/>
          <a:p>
            <a:r>
              <a:rPr lang="en-US" altLang="ko-KR" sz="1200" dirty="0">
                <a:solidFill>
                  <a:srgbClr val="555555"/>
                </a:solidFill>
                <a:latin typeface="+mj-ea"/>
                <a:ea typeface="+mj-ea"/>
              </a:rPr>
              <a:t>1</a:t>
            </a:r>
            <a:r>
              <a:rPr lang="en-US" altLang="ko-KR" sz="1200" b="1" dirty="0">
                <a:latin typeface="+mj-ea"/>
                <a:ea typeface="+mj-ea"/>
              </a:rPr>
              <a:t>)</a:t>
            </a:r>
            <a:r>
              <a:rPr lang="ko-KR" altLang="en-US" sz="1200" b="1" dirty="0">
                <a:latin typeface="+mj-ea"/>
                <a:ea typeface="+mj-ea"/>
              </a:rPr>
              <a:t> 다중회귀분석</a:t>
            </a:r>
            <a:r>
              <a:rPr lang="en-US" altLang="ko-KR" sz="1200" b="1" dirty="0">
                <a:latin typeface="+mj-ea"/>
                <a:ea typeface="+mj-ea"/>
              </a:rPr>
              <a:t>(Multi Regression)</a:t>
            </a:r>
            <a:endParaRPr lang="ko-KR" altLang="en-US" sz="1200" b="1" dirty="0">
              <a:latin typeface="+mj-ea"/>
              <a:ea typeface="+mj-ea"/>
            </a:endParaRPr>
          </a:p>
          <a:p>
            <a:r>
              <a:rPr lang="ko-KR" altLang="en-US" sz="1000" dirty="0">
                <a:solidFill>
                  <a:srgbClr val="555555"/>
                </a:solidFill>
                <a:latin typeface="+mj-ea"/>
                <a:ea typeface="+mj-ea"/>
              </a:rPr>
              <a:t>하나의 계량적 종속변수와 하나 이상의 계량적 독립변수 간에 관련성이 있다고 가정되는 연구문제에 적합한 분석기법</a:t>
            </a:r>
            <a:endParaRPr lang="en-US" altLang="ko-KR" sz="1000" dirty="0">
              <a:solidFill>
                <a:srgbClr val="555555"/>
              </a:solidFill>
              <a:latin typeface="+mj-ea"/>
              <a:ea typeface="+mj-ea"/>
            </a:endParaRPr>
          </a:p>
          <a:p>
            <a:r>
              <a:rPr lang="en-US" altLang="ko-KR" sz="1000" dirty="0">
                <a:solidFill>
                  <a:srgbClr val="555555"/>
                </a:solidFill>
                <a:latin typeface="+mj-ea"/>
                <a:ea typeface="+mj-ea"/>
              </a:rPr>
              <a:t> </a:t>
            </a:r>
            <a:r>
              <a:rPr lang="ko-KR" altLang="en-US" sz="1000" dirty="0">
                <a:solidFill>
                  <a:srgbClr val="555555"/>
                </a:solidFill>
                <a:latin typeface="+mj-ea"/>
                <a:ea typeface="+mj-ea"/>
              </a:rPr>
              <a:t>다수의 독립변수의 변화에 따른 종속변수의 변화를 예측</a:t>
            </a:r>
          </a:p>
          <a:p>
            <a:endParaRPr lang="en-US" altLang="ko-KR" sz="1200" dirty="0">
              <a:solidFill>
                <a:srgbClr val="555555"/>
              </a:solidFill>
              <a:latin typeface="+mj-ea"/>
              <a:ea typeface="+mj-ea"/>
            </a:endParaRPr>
          </a:p>
          <a:p>
            <a:r>
              <a:rPr lang="en-US" altLang="ko-KR" sz="1200" dirty="0">
                <a:solidFill>
                  <a:srgbClr val="555555"/>
                </a:solidFill>
                <a:latin typeface="+mj-ea"/>
                <a:ea typeface="+mj-ea"/>
              </a:rPr>
              <a:t>2) </a:t>
            </a:r>
            <a:r>
              <a:rPr lang="ko-KR" altLang="en-US" sz="1200" dirty="0" err="1">
                <a:latin typeface="+mj-ea"/>
                <a:ea typeface="+mj-ea"/>
              </a:rPr>
              <a:t>다변량분산분석</a:t>
            </a:r>
            <a:r>
              <a:rPr lang="en-US" altLang="ko-KR" sz="1200" dirty="0">
                <a:latin typeface="+mj-ea"/>
                <a:ea typeface="+mj-ea"/>
              </a:rPr>
              <a:t>, </a:t>
            </a:r>
            <a:r>
              <a:rPr lang="ko-KR" altLang="en-US" sz="1200" dirty="0" err="1">
                <a:latin typeface="+mj-ea"/>
                <a:ea typeface="+mj-ea"/>
              </a:rPr>
              <a:t>다변량공분산분석</a:t>
            </a:r>
            <a:r>
              <a:rPr lang="en-US" altLang="ko-KR" sz="1200" dirty="0">
                <a:latin typeface="+mj-ea"/>
                <a:ea typeface="+mj-ea"/>
              </a:rPr>
              <a:t> (Multivariate ANOVA) </a:t>
            </a:r>
            <a:endParaRPr lang="ko-KR" altLang="en-US" sz="1200" dirty="0">
              <a:latin typeface="+mj-ea"/>
              <a:ea typeface="+mj-ea"/>
            </a:endParaRPr>
          </a:p>
          <a:p>
            <a:pPr marL="171450" indent="-171450">
              <a:lnSpc>
                <a:spcPct val="150000"/>
              </a:lnSpc>
              <a:buFont typeface="Arial" panose="020B0604020202020204" pitchFamily="34" charset="0"/>
              <a:buChar char="•"/>
            </a:pPr>
            <a:r>
              <a:rPr lang="ko-KR" altLang="en-US" sz="1000" dirty="0" err="1">
                <a:solidFill>
                  <a:srgbClr val="555555"/>
                </a:solidFill>
                <a:latin typeface="+mj-ea"/>
                <a:ea typeface="+mj-ea"/>
              </a:rPr>
              <a:t>다변량분산분석</a:t>
            </a:r>
            <a:r>
              <a:rPr lang="en-US" altLang="ko-KR" sz="1000" dirty="0">
                <a:solidFill>
                  <a:srgbClr val="555555"/>
                </a:solidFill>
                <a:latin typeface="+mj-ea"/>
                <a:ea typeface="+mj-ea"/>
              </a:rPr>
              <a:t>: </a:t>
            </a:r>
            <a:r>
              <a:rPr lang="ko-KR" altLang="en-US" sz="1000" dirty="0">
                <a:solidFill>
                  <a:srgbClr val="555555"/>
                </a:solidFill>
                <a:latin typeface="+mj-ea"/>
                <a:ea typeface="+mj-ea"/>
              </a:rPr>
              <a:t>두 개 이상의 범주형 종속변수와 다수의 계량적 독립변수 간 관련성을 동시에 알아볼 때 이용되는 통계적 방법으로 </a:t>
            </a:r>
            <a:r>
              <a:rPr lang="ko-KR" altLang="en-US" sz="1000" dirty="0" err="1">
                <a:solidFill>
                  <a:srgbClr val="555555"/>
                </a:solidFill>
                <a:latin typeface="+mj-ea"/>
                <a:ea typeface="+mj-ea"/>
              </a:rPr>
              <a:t>일변량분산분석의</a:t>
            </a:r>
            <a:r>
              <a:rPr lang="ko-KR" altLang="en-US" sz="1000" dirty="0">
                <a:solidFill>
                  <a:srgbClr val="555555"/>
                </a:solidFill>
                <a:latin typeface="+mj-ea"/>
                <a:ea typeface="+mj-ea"/>
              </a:rPr>
              <a:t> 확장된 형태</a:t>
            </a:r>
          </a:p>
          <a:p>
            <a:pPr marL="171450" indent="-171450">
              <a:lnSpc>
                <a:spcPct val="150000"/>
              </a:lnSpc>
              <a:buFont typeface="Arial" panose="020B0604020202020204" pitchFamily="34" charset="0"/>
              <a:buChar char="•"/>
            </a:pPr>
            <a:r>
              <a:rPr lang="ko-KR" altLang="en-US" sz="1000" dirty="0" err="1">
                <a:solidFill>
                  <a:srgbClr val="555555"/>
                </a:solidFill>
                <a:latin typeface="+mj-ea"/>
                <a:ea typeface="+mj-ea"/>
              </a:rPr>
              <a:t>다변량공분산분석</a:t>
            </a:r>
            <a:r>
              <a:rPr lang="en-US" altLang="ko-KR" sz="1000" dirty="0">
                <a:solidFill>
                  <a:srgbClr val="555555"/>
                </a:solidFill>
                <a:latin typeface="+mj-ea"/>
                <a:ea typeface="+mj-ea"/>
              </a:rPr>
              <a:t>(Multivariate ANCOVA) : </a:t>
            </a:r>
            <a:r>
              <a:rPr lang="ko-KR" altLang="en-US" sz="1000" dirty="0">
                <a:solidFill>
                  <a:srgbClr val="555555"/>
                </a:solidFill>
                <a:latin typeface="+mj-ea"/>
                <a:ea typeface="+mj-ea"/>
              </a:rPr>
              <a:t>실험에서 통제되지 않은 독립변수들의 종속변수들에 대한 효과를 제거하기 위해 </a:t>
            </a:r>
            <a:r>
              <a:rPr lang="ko-KR" altLang="en-US" sz="1000" dirty="0" err="1">
                <a:solidFill>
                  <a:srgbClr val="555555"/>
                </a:solidFill>
                <a:latin typeface="+mj-ea"/>
                <a:ea typeface="+mj-ea"/>
              </a:rPr>
              <a:t>다변량분산분석과</a:t>
            </a:r>
            <a:r>
              <a:rPr lang="ko-KR" altLang="en-US" sz="1000" dirty="0">
                <a:solidFill>
                  <a:srgbClr val="555555"/>
                </a:solidFill>
                <a:latin typeface="+mj-ea"/>
                <a:ea typeface="+mj-ea"/>
              </a:rPr>
              <a:t> 함께 이용되는 방법으로 그 절차는 </a:t>
            </a:r>
            <a:r>
              <a:rPr lang="ko-KR" altLang="en-US" sz="1000" dirty="0" err="1">
                <a:solidFill>
                  <a:srgbClr val="555555"/>
                </a:solidFill>
                <a:latin typeface="+mj-ea"/>
                <a:ea typeface="+mj-ea"/>
              </a:rPr>
              <a:t>이변량부분상관과</a:t>
            </a:r>
            <a:r>
              <a:rPr lang="ko-KR" altLang="en-US" sz="1000" dirty="0">
                <a:solidFill>
                  <a:srgbClr val="555555"/>
                </a:solidFill>
                <a:latin typeface="+mj-ea"/>
                <a:ea typeface="+mj-ea"/>
              </a:rPr>
              <a:t> 비슷하다</a:t>
            </a:r>
            <a:r>
              <a:rPr lang="en-US" altLang="ko-KR" sz="1000" dirty="0">
                <a:solidFill>
                  <a:srgbClr val="555555"/>
                </a:solidFill>
                <a:latin typeface="+mj-ea"/>
                <a:ea typeface="+mj-ea"/>
              </a:rPr>
              <a:t>.</a:t>
            </a:r>
            <a:endParaRPr lang="ko-KR" altLang="en-US" sz="1000" dirty="0">
              <a:solidFill>
                <a:srgbClr val="555555"/>
              </a:solidFill>
              <a:latin typeface="+mj-ea"/>
              <a:ea typeface="+mj-ea"/>
            </a:endParaRPr>
          </a:p>
          <a:p>
            <a:r>
              <a:rPr lang="ko-KR" altLang="en-US" sz="1200" dirty="0">
                <a:solidFill>
                  <a:srgbClr val="555555"/>
                </a:solidFill>
                <a:latin typeface="+mj-ea"/>
                <a:ea typeface="+mj-ea"/>
              </a:rPr>
              <a:t> </a:t>
            </a:r>
          </a:p>
          <a:p>
            <a:r>
              <a:rPr lang="en-US" altLang="ko-KR" sz="1200" dirty="0">
                <a:solidFill>
                  <a:srgbClr val="555555"/>
                </a:solidFill>
                <a:latin typeface="+mj-ea"/>
                <a:ea typeface="+mj-ea"/>
              </a:rPr>
              <a:t>3)</a:t>
            </a:r>
            <a:r>
              <a:rPr lang="ko-KR" altLang="en-US" sz="1200" dirty="0">
                <a:solidFill>
                  <a:srgbClr val="555555"/>
                </a:solidFill>
                <a:highlight>
                  <a:srgbClr val="FFFF00"/>
                </a:highlight>
                <a:latin typeface="+mj-ea"/>
                <a:ea typeface="+mj-ea"/>
              </a:rPr>
              <a:t>정준상관분석</a:t>
            </a:r>
            <a:r>
              <a:rPr lang="en-US" altLang="ko-KR" sz="1200" dirty="0">
                <a:solidFill>
                  <a:srgbClr val="555555"/>
                </a:solidFill>
                <a:highlight>
                  <a:srgbClr val="FFFF00"/>
                </a:highlight>
                <a:latin typeface="+mj-ea"/>
                <a:ea typeface="+mj-ea"/>
              </a:rPr>
              <a:t>(Canonical Analysis)</a:t>
            </a:r>
            <a:endParaRPr lang="ko-KR" altLang="en-US" sz="1200" dirty="0">
              <a:solidFill>
                <a:srgbClr val="555555"/>
              </a:solidFill>
              <a:highlight>
                <a:srgbClr val="FFFF00"/>
              </a:highlight>
              <a:latin typeface="+mj-ea"/>
              <a:ea typeface="+mj-ea"/>
            </a:endParaRPr>
          </a:p>
          <a:p>
            <a:r>
              <a:rPr lang="ko-KR" altLang="en-US" sz="1000" dirty="0">
                <a:solidFill>
                  <a:srgbClr val="555555"/>
                </a:solidFill>
                <a:latin typeface="+mj-ea"/>
                <a:ea typeface="+mj-ea"/>
              </a:rPr>
              <a:t>하나의 계량적 종속변수와 다수의 계량적 독립변수 간의 관련성을 조사하는 다중회귀분석을 논리적으로 확대시킨 것</a:t>
            </a:r>
          </a:p>
          <a:p>
            <a:r>
              <a:rPr lang="ko-KR" altLang="en-US" sz="1200" dirty="0">
                <a:solidFill>
                  <a:srgbClr val="555555"/>
                </a:solidFill>
                <a:latin typeface="+mj-ea"/>
                <a:ea typeface="+mj-ea"/>
              </a:rPr>
              <a:t> </a:t>
            </a:r>
            <a:endParaRPr lang="ko-KR" altLang="en-US" sz="1200" dirty="0">
              <a:latin typeface="+mj-ea"/>
              <a:ea typeface="+mj-ea"/>
            </a:endParaRPr>
          </a:p>
          <a:p>
            <a:r>
              <a:rPr lang="en-US" altLang="ko-KR" sz="1200" dirty="0">
                <a:latin typeface="+mj-ea"/>
                <a:ea typeface="+mj-ea"/>
              </a:rPr>
              <a:t>4)</a:t>
            </a:r>
            <a:r>
              <a:rPr lang="ko-KR" altLang="en-US" sz="1200" dirty="0">
                <a:latin typeface="+mj-ea"/>
                <a:ea typeface="+mj-ea"/>
              </a:rPr>
              <a:t> 요인분석</a:t>
            </a:r>
            <a:r>
              <a:rPr lang="en-US" altLang="ko-KR" sz="1200" dirty="0">
                <a:latin typeface="+mj-ea"/>
                <a:ea typeface="+mj-ea"/>
              </a:rPr>
              <a:t>(Factor Analysis)</a:t>
            </a:r>
            <a:endParaRPr lang="ko-KR" altLang="en-US" sz="1200" dirty="0">
              <a:latin typeface="+mj-ea"/>
              <a:ea typeface="+mj-ea"/>
            </a:endParaRPr>
          </a:p>
          <a:p>
            <a:r>
              <a:rPr lang="ko-KR" altLang="en-US" sz="1000" dirty="0">
                <a:solidFill>
                  <a:srgbClr val="555555"/>
                </a:solidFill>
                <a:latin typeface="+mj-ea"/>
                <a:ea typeface="+mj-ea"/>
              </a:rPr>
              <a:t>요인분석은 많은 수의 변수들 간 상호관련성을 분석하고</a:t>
            </a:r>
            <a:r>
              <a:rPr lang="en-US" altLang="ko-KR" sz="1000" dirty="0">
                <a:solidFill>
                  <a:srgbClr val="555555"/>
                </a:solidFill>
                <a:latin typeface="+mj-ea"/>
                <a:ea typeface="+mj-ea"/>
              </a:rPr>
              <a:t>, </a:t>
            </a:r>
            <a:r>
              <a:rPr lang="ko-KR" altLang="en-US" sz="1000" dirty="0">
                <a:solidFill>
                  <a:srgbClr val="555555"/>
                </a:solidFill>
                <a:latin typeface="+mj-ea"/>
                <a:ea typeface="+mj-ea"/>
              </a:rPr>
              <a:t>이들 변수들을 어떤 공통 요인들로 설명하고자 할 때 이용되는 기법</a:t>
            </a:r>
            <a:endParaRPr lang="en-US" altLang="ko-KR" sz="1000" dirty="0">
              <a:solidFill>
                <a:srgbClr val="555555"/>
              </a:solidFill>
              <a:latin typeface="+mj-ea"/>
              <a:ea typeface="+mj-ea"/>
            </a:endParaRPr>
          </a:p>
          <a:p>
            <a:r>
              <a:rPr lang="en-US" altLang="ko-KR" sz="1000" dirty="0">
                <a:solidFill>
                  <a:srgbClr val="555555"/>
                </a:solidFill>
                <a:latin typeface="+mj-ea"/>
                <a:ea typeface="+mj-ea"/>
                <a:sym typeface="Wingdings" panose="05000000000000000000" pitchFamily="2" charset="2"/>
              </a:rPr>
              <a:t></a:t>
            </a:r>
            <a:r>
              <a:rPr lang="ko-KR" altLang="en-US" sz="1000" u="sng" dirty="0">
                <a:solidFill>
                  <a:srgbClr val="555555"/>
                </a:solidFill>
                <a:latin typeface="+mj-ea"/>
                <a:ea typeface="+mj-ea"/>
              </a:rPr>
              <a:t> </a:t>
            </a:r>
            <a:r>
              <a:rPr lang="ko-KR" altLang="en-US" sz="1000" dirty="0">
                <a:solidFill>
                  <a:srgbClr val="555555"/>
                </a:solidFill>
                <a:latin typeface="+mj-ea"/>
                <a:ea typeface="+mj-ea"/>
              </a:rPr>
              <a:t>많은 수의 원래 변수들을 이보다 적은 수의 요인으로 요약하기 위한 분석기법</a:t>
            </a:r>
          </a:p>
          <a:p>
            <a:r>
              <a:rPr lang="ko-KR" altLang="en-US" sz="1200" dirty="0">
                <a:solidFill>
                  <a:srgbClr val="555555"/>
                </a:solidFill>
                <a:latin typeface="+mj-ea"/>
                <a:ea typeface="+mj-ea"/>
              </a:rPr>
              <a:t> </a:t>
            </a:r>
          </a:p>
          <a:p>
            <a:r>
              <a:rPr lang="en-US" altLang="ko-KR" sz="1200" dirty="0">
                <a:solidFill>
                  <a:srgbClr val="555555"/>
                </a:solidFill>
                <a:latin typeface="+mj-ea"/>
                <a:ea typeface="+mj-ea"/>
              </a:rPr>
              <a:t>5)</a:t>
            </a:r>
            <a:r>
              <a:rPr lang="ko-KR" altLang="en-US" sz="1200" dirty="0">
                <a:solidFill>
                  <a:srgbClr val="555555"/>
                </a:solidFill>
                <a:latin typeface="+mj-ea"/>
                <a:ea typeface="+mj-ea"/>
              </a:rPr>
              <a:t> </a:t>
            </a:r>
            <a:r>
              <a:rPr lang="ko-KR" altLang="en-US" sz="1200" dirty="0">
                <a:latin typeface="+mj-ea"/>
                <a:ea typeface="+mj-ea"/>
              </a:rPr>
              <a:t>군집분석</a:t>
            </a:r>
            <a:r>
              <a:rPr lang="en-US" altLang="ko-KR" sz="1200" dirty="0">
                <a:latin typeface="+mj-ea"/>
                <a:ea typeface="+mj-ea"/>
              </a:rPr>
              <a:t>(Cluster Analysis)</a:t>
            </a:r>
            <a:endParaRPr lang="ko-KR" altLang="en-US" sz="1200" dirty="0">
              <a:latin typeface="+mj-ea"/>
              <a:ea typeface="+mj-ea"/>
            </a:endParaRPr>
          </a:p>
          <a:p>
            <a:r>
              <a:rPr lang="ko-KR" altLang="en-US" sz="1200" dirty="0">
                <a:solidFill>
                  <a:srgbClr val="555555"/>
                </a:solidFill>
                <a:latin typeface="+mj-ea"/>
                <a:ea typeface="+mj-ea"/>
              </a:rPr>
              <a:t> </a:t>
            </a:r>
          </a:p>
          <a:p>
            <a:r>
              <a:rPr lang="en-US" altLang="ko-KR" sz="1200" dirty="0">
                <a:solidFill>
                  <a:srgbClr val="555555"/>
                </a:solidFill>
                <a:latin typeface="+mj-ea"/>
                <a:ea typeface="+mj-ea"/>
              </a:rPr>
              <a:t>6)</a:t>
            </a:r>
            <a:r>
              <a:rPr lang="ko-KR" altLang="en-US" sz="1200" dirty="0">
                <a:solidFill>
                  <a:srgbClr val="555555"/>
                </a:solidFill>
                <a:latin typeface="+mj-ea"/>
                <a:ea typeface="+mj-ea"/>
              </a:rPr>
              <a:t> </a:t>
            </a:r>
            <a:r>
              <a:rPr lang="ko-KR" altLang="en-US" sz="1200" dirty="0" err="1">
                <a:solidFill>
                  <a:srgbClr val="FF0000"/>
                </a:solidFill>
                <a:latin typeface="+mj-ea"/>
                <a:ea typeface="+mj-ea"/>
              </a:rPr>
              <a:t>다변량판별분석</a:t>
            </a:r>
            <a:r>
              <a:rPr lang="en-US" altLang="ko-KR" sz="1200" dirty="0">
                <a:solidFill>
                  <a:srgbClr val="FF0000"/>
                </a:solidFill>
                <a:latin typeface="+mj-ea"/>
                <a:ea typeface="+mj-ea"/>
              </a:rPr>
              <a:t>(</a:t>
            </a:r>
            <a:r>
              <a:rPr lang="en-US" altLang="ko-KR" sz="1200" dirty="0" err="1">
                <a:solidFill>
                  <a:srgbClr val="FF0000"/>
                </a:solidFill>
                <a:latin typeface="+mj-ea"/>
                <a:ea typeface="+mj-ea"/>
              </a:rPr>
              <a:t>MDA:Multi</a:t>
            </a:r>
            <a:r>
              <a:rPr lang="en-US" altLang="ko-KR" sz="1200" dirty="0">
                <a:solidFill>
                  <a:srgbClr val="FF0000"/>
                </a:solidFill>
                <a:latin typeface="+mj-ea"/>
                <a:ea typeface="+mj-ea"/>
              </a:rPr>
              <a:t> Discriminant Analysis) – </a:t>
            </a:r>
            <a:r>
              <a:rPr lang="ko-KR" altLang="en-US" sz="1200" dirty="0">
                <a:solidFill>
                  <a:srgbClr val="FF0000"/>
                </a:solidFill>
                <a:latin typeface="+mj-ea"/>
                <a:ea typeface="+mj-ea"/>
              </a:rPr>
              <a:t>부도예측에 주로 사용</a:t>
            </a:r>
          </a:p>
          <a:p>
            <a:r>
              <a:rPr lang="ko-KR" altLang="en-US" sz="1000" dirty="0">
                <a:solidFill>
                  <a:srgbClr val="555555"/>
                </a:solidFill>
                <a:latin typeface="+mj-ea"/>
                <a:ea typeface="+mj-ea"/>
              </a:rPr>
              <a:t>종속변수가 </a:t>
            </a:r>
            <a:r>
              <a:rPr lang="en-US" altLang="ko-KR" sz="1000" dirty="0">
                <a:solidFill>
                  <a:srgbClr val="555555"/>
                </a:solidFill>
                <a:latin typeface="+mj-ea"/>
                <a:ea typeface="+mj-ea"/>
              </a:rPr>
              <a:t>(</a:t>
            </a:r>
            <a:r>
              <a:rPr lang="ko-KR" altLang="en-US" sz="1000" dirty="0">
                <a:solidFill>
                  <a:srgbClr val="555555"/>
                </a:solidFill>
                <a:latin typeface="+mj-ea"/>
                <a:ea typeface="+mj-ea"/>
              </a:rPr>
              <a:t>정상기업</a:t>
            </a:r>
            <a:r>
              <a:rPr lang="en-US" altLang="ko-KR" sz="1000" dirty="0">
                <a:solidFill>
                  <a:srgbClr val="555555"/>
                </a:solidFill>
                <a:latin typeface="+mj-ea"/>
                <a:ea typeface="+mj-ea"/>
              </a:rPr>
              <a:t>/</a:t>
            </a:r>
            <a:r>
              <a:rPr lang="ko-KR" altLang="en-US" sz="1000" dirty="0">
                <a:solidFill>
                  <a:srgbClr val="555555"/>
                </a:solidFill>
                <a:latin typeface="+mj-ea"/>
                <a:ea typeface="+mj-ea"/>
              </a:rPr>
              <a:t>부도기업</a:t>
            </a:r>
            <a:r>
              <a:rPr lang="en-US" altLang="ko-KR" sz="1000" dirty="0">
                <a:solidFill>
                  <a:srgbClr val="555555"/>
                </a:solidFill>
                <a:latin typeface="+mj-ea"/>
                <a:ea typeface="+mj-ea"/>
              </a:rPr>
              <a:t>)</a:t>
            </a:r>
            <a:r>
              <a:rPr lang="ko-KR" altLang="en-US" sz="1000" dirty="0">
                <a:solidFill>
                  <a:srgbClr val="555555"/>
                </a:solidFill>
                <a:latin typeface="+mj-ea"/>
                <a:ea typeface="+mj-ea"/>
              </a:rPr>
              <a:t>과 같이 두 개의 범주로 나누어져 있거나</a:t>
            </a:r>
            <a:r>
              <a:rPr lang="en-US" altLang="ko-KR" sz="1000" dirty="0">
                <a:solidFill>
                  <a:srgbClr val="555555"/>
                </a:solidFill>
                <a:latin typeface="+mj-ea"/>
                <a:ea typeface="+mj-ea"/>
              </a:rPr>
              <a:t>, (</a:t>
            </a:r>
            <a:r>
              <a:rPr lang="ko-KR" altLang="en-US" sz="1000" dirty="0">
                <a:solidFill>
                  <a:srgbClr val="555555"/>
                </a:solidFill>
                <a:latin typeface="+mj-ea"/>
                <a:ea typeface="+mj-ea"/>
              </a:rPr>
              <a:t>상</a:t>
            </a:r>
            <a:r>
              <a:rPr lang="en-US" altLang="ko-KR" sz="1000" dirty="0">
                <a:solidFill>
                  <a:srgbClr val="555555"/>
                </a:solidFill>
                <a:latin typeface="+mj-ea"/>
                <a:ea typeface="+mj-ea"/>
              </a:rPr>
              <a:t>/</a:t>
            </a:r>
            <a:r>
              <a:rPr lang="ko-KR" altLang="en-US" sz="1000" dirty="0">
                <a:solidFill>
                  <a:srgbClr val="555555"/>
                </a:solidFill>
                <a:latin typeface="+mj-ea"/>
                <a:ea typeface="+mj-ea"/>
              </a:rPr>
              <a:t>중</a:t>
            </a:r>
            <a:r>
              <a:rPr lang="en-US" altLang="ko-KR" sz="1000" dirty="0">
                <a:solidFill>
                  <a:srgbClr val="555555"/>
                </a:solidFill>
                <a:latin typeface="+mj-ea"/>
                <a:ea typeface="+mj-ea"/>
              </a:rPr>
              <a:t>/</a:t>
            </a:r>
            <a:r>
              <a:rPr lang="ko-KR" altLang="en-US" sz="1000" dirty="0">
                <a:solidFill>
                  <a:srgbClr val="555555"/>
                </a:solidFill>
                <a:latin typeface="+mj-ea"/>
                <a:ea typeface="+mj-ea"/>
              </a:rPr>
              <a:t>하</a:t>
            </a:r>
            <a:r>
              <a:rPr lang="en-US" altLang="ko-KR" sz="1000" dirty="0">
                <a:solidFill>
                  <a:srgbClr val="555555"/>
                </a:solidFill>
                <a:latin typeface="+mj-ea"/>
                <a:ea typeface="+mj-ea"/>
              </a:rPr>
              <a:t>)</a:t>
            </a:r>
            <a:r>
              <a:rPr lang="ko-KR" altLang="en-US" sz="1000" dirty="0">
                <a:solidFill>
                  <a:srgbClr val="555555"/>
                </a:solidFill>
                <a:latin typeface="+mj-ea"/>
                <a:ea typeface="+mj-ea"/>
              </a:rPr>
              <a:t>와 같이 두 개 이상의 범주로 나누어져 있을 경우</a:t>
            </a:r>
            <a:r>
              <a:rPr lang="en-US" altLang="ko-KR" sz="1000" dirty="0">
                <a:solidFill>
                  <a:srgbClr val="555555"/>
                </a:solidFill>
                <a:latin typeface="+mj-ea"/>
                <a:ea typeface="+mj-ea"/>
              </a:rPr>
              <a:t>, </a:t>
            </a:r>
            <a:r>
              <a:rPr lang="ko-KR" altLang="en-US" sz="1000" dirty="0">
                <a:solidFill>
                  <a:srgbClr val="555555"/>
                </a:solidFill>
                <a:latin typeface="+mj-ea"/>
                <a:ea typeface="+mj-ea"/>
              </a:rPr>
              <a:t>즉 종속변수가 비계량적 변수일 경우 </a:t>
            </a:r>
            <a:r>
              <a:rPr lang="en-US" altLang="ko-KR" sz="1000" dirty="0">
                <a:solidFill>
                  <a:srgbClr val="555555"/>
                </a:solidFill>
                <a:latin typeface="+mj-ea"/>
                <a:ea typeface="+mj-ea"/>
              </a:rPr>
              <a:t>MDA</a:t>
            </a:r>
            <a:r>
              <a:rPr lang="ko-KR" altLang="en-US" sz="1000" dirty="0">
                <a:solidFill>
                  <a:srgbClr val="555555"/>
                </a:solidFill>
                <a:latin typeface="+mj-ea"/>
                <a:ea typeface="+mj-ea"/>
              </a:rPr>
              <a:t> 이용</a:t>
            </a:r>
          </a:p>
          <a:p>
            <a:r>
              <a:rPr lang="ko-KR" altLang="en-US" sz="1200" dirty="0">
                <a:solidFill>
                  <a:srgbClr val="555555"/>
                </a:solidFill>
                <a:latin typeface="+mj-ea"/>
                <a:ea typeface="+mj-ea"/>
              </a:rPr>
              <a:t> </a:t>
            </a:r>
          </a:p>
          <a:p>
            <a:r>
              <a:rPr lang="en-US" altLang="ko-KR" sz="1200" dirty="0">
                <a:solidFill>
                  <a:srgbClr val="555555"/>
                </a:solidFill>
                <a:latin typeface="+mj-ea"/>
                <a:ea typeface="+mj-ea"/>
              </a:rPr>
              <a:t>7)</a:t>
            </a:r>
            <a:r>
              <a:rPr lang="ko-KR" altLang="en-US" sz="1200" dirty="0">
                <a:solidFill>
                  <a:srgbClr val="555555"/>
                </a:solidFill>
                <a:latin typeface="+mj-ea"/>
                <a:ea typeface="+mj-ea"/>
              </a:rPr>
              <a:t>  </a:t>
            </a:r>
            <a:r>
              <a:rPr lang="ko-KR" altLang="en-US" sz="1200" dirty="0" err="1">
                <a:solidFill>
                  <a:srgbClr val="FF0000"/>
                </a:solidFill>
                <a:latin typeface="+mj-ea"/>
                <a:ea typeface="+mj-ea"/>
              </a:rPr>
              <a:t>다차원척도법</a:t>
            </a:r>
            <a:r>
              <a:rPr lang="en-US" altLang="ko-KR" sz="1200" dirty="0">
                <a:solidFill>
                  <a:srgbClr val="FF0000"/>
                </a:solidFill>
                <a:latin typeface="+mj-ea"/>
                <a:ea typeface="+mj-ea"/>
              </a:rPr>
              <a:t>(MDS : Multi-Dimensional Scaling)</a:t>
            </a:r>
            <a:endParaRPr lang="ko-KR" altLang="en-US" sz="1200" dirty="0">
              <a:solidFill>
                <a:srgbClr val="FF0000"/>
              </a:solidFill>
              <a:latin typeface="+mj-ea"/>
              <a:ea typeface="+mj-ea"/>
            </a:endParaRPr>
          </a:p>
          <a:p>
            <a:r>
              <a:rPr lang="en-US" altLang="ko-KR" sz="1000" dirty="0">
                <a:solidFill>
                  <a:srgbClr val="555555"/>
                </a:solidFill>
                <a:latin typeface="+mj-ea"/>
                <a:ea typeface="+mj-ea"/>
              </a:rPr>
              <a:t>MDS</a:t>
            </a:r>
            <a:r>
              <a:rPr lang="ko-KR" altLang="en-US" sz="1000" dirty="0">
                <a:solidFill>
                  <a:srgbClr val="555555"/>
                </a:solidFill>
                <a:latin typeface="+mj-ea"/>
                <a:ea typeface="+mj-ea"/>
              </a:rPr>
              <a:t>는 다차원 </a:t>
            </a:r>
            <a:r>
              <a:rPr lang="ko-KR" altLang="en-US" sz="1000" dirty="0" err="1">
                <a:solidFill>
                  <a:srgbClr val="555555"/>
                </a:solidFill>
                <a:latin typeface="+mj-ea"/>
                <a:ea typeface="+mj-ea"/>
              </a:rPr>
              <a:t>관측값</a:t>
            </a:r>
            <a:r>
              <a:rPr lang="ko-KR" altLang="en-US" sz="1000" dirty="0">
                <a:solidFill>
                  <a:srgbClr val="555555"/>
                </a:solidFill>
                <a:latin typeface="+mj-ea"/>
                <a:ea typeface="+mj-ea"/>
              </a:rPr>
              <a:t> 또는 개체들 간의 거리</a:t>
            </a:r>
            <a:r>
              <a:rPr lang="en-US" altLang="ko-KR" sz="1000" dirty="0">
                <a:solidFill>
                  <a:srgbClr val="555555"/>
                </a:solidFill>
                <a:latin typeface="+mj-ea"/>
                <a:ea typeface="+mj-ea"/>
              </a:rPr>
              <a:t>(distance) </a:t>
            </a:r>
            <a:r>
              <a:rPr lang="ko-KR" altLang="en-US" sz="1000" dirty="0">
                <a:solidFill>
                  <a:srgbClr val="555555"/>
                </a:solidFill>
                <a:latin typeface="+mj-ea"/>
                <a:ea typeface="+mj-ea"/>
              </a:rPr>
              <a:t>또는 비유사성</a:t>
            </a:r>
            <a:r>
              <a:rPr lang="en-US" altLang="ko-KR" sz="1000" dirty="0">
                <a:solidFill>
                  <a:srgbClr val="555555"/>
                </a:solidFill>
                <a:latin typeface="+mj-ea"/>
                <a:ea typeface="+mj-ea"/>
              </a:rPr>
              <a:t>(dissimilarity)</a:t>
            </a:r>
            <a:r>
              <a:rPr lang="ko-KR" altLang="en-US" sz="1000" dirty="0">
                <a:solidFill>
                  <a:srgbClr val="555555"/>
                </a:solidFill>
                <a:latin typeface="+mj-ea"/>
                <a:ea typeface="+mj-ea"/>
              </a:rPr>
              <a:t>을 이용하여 개체들을 원래의 차원보다 낮은 차원</a:t>
            </a:r>
            <a:r>
              <a:rPr lang="en-US" altLang="ko-KR" sz="1000" dirty="0">
                <a:solidFill>
                  <a:srgbClr val="555555"/>
                </a:solidFill>
                <a:latin typeface="+mj-ea"/>
                <a:ea typeface="+mj-ea"/>
              </a:rPr>
              <a:t>(</a:t>
            </a:r>
            <a:r>
              <a:rPr lang="ko-KR" altLang="en-US" sz="1000" dirty="0">
                <a:solidFill>
                  <a:srgbClr val="555555"/>
                </a:solidFill>
                <a:latin typeface="+mj-ea"/>
                <a:ea typeface="+mj-ea"/>
              </a:rPr>
              <a:t>보통 </a:t>
            </a:r>
            <a:r>
              <a:rPr lang="en-US" altLang="ko-KR" sz="1000" dirty="0">
                <a:solidFill>
                  <a:srgbClr val="555555"/>
                </a:solidFill>
                <a:latin typeface="+mj-ea"/>
                <a:ea typeface="+mj-ea"/>
              </a:rPr>
              <a:t>2</a:t>
            </a:r>
            <a:r>
              <a:rPr lang="ko-KR" altLang="en-US" sz="1000" dirty="0">
                <a:solidFill>
                  <a:srgbClr val="555555"/>
                </a:solidFill>
                <a:latin typeface="+mj-ea"/>
                <a:ea typeface="+mj-ea"/>
              </a:rPr>
              <a:t>차원</a:t>
            </a:r>
            <a:r>
              <a:rPr lang="en-US" altLang="ko-KR" sz="1000" dirty="0">
                <a:solidFill>
                  <a:srgbClr val="555555"/>
                </a:solidFill>
                <a:latin typeface="+mj-ea"/>
                <a:ea typeface="+mj-ea"/>
              </a:rPr>
              <a:t>)</a:t>
            </a:r>
            <a:r>
              <a:rPr lang="ko-KR" altLang="en-US" sz="1000" dirty="0">
                <a:solidFill>
                  <a:srgbClr val="555555"/>
                </a:solidFill>
                <a:latin typeface="+mj-ea"/>
                <a:ea typeface="+mj-ea"/>
              </a:rPr>
              <a:t>의 공간상에 위치시켜</a:t>
            </a:r>
            <a:r>
              <a:rPr lang="en-US" altLang="ko-KR" sz="1000" dirty="0">
                <a:solidFill>
                  <a:srgbClr val="555555"/>
                </a:solidFill>
                <a:latin typeface="+mj-ea"/>
                <a:ea typeface="+mj-ea"/>
              </a:rPr>
              <a:t>(spatial configuration) </a:t>
            </a:r>
            <a:r>
              <a:rPr lang="ko-KR" altLang="en-US" sz="1000" dirty="0">
                <a:solidFill>
                  <a:srgbClr val="555555"/>
                </a:solidFill>
                <a:latin typeface="+mj-ea"/>
                <a:ea typeface="+mj-ea"/>
              </a:rPr>
              <a:t>개체들 사이의 구조 또는 관계를 쉽게 파악하고자 하는데 목적</a:t>
            </a:r>
            <a:endParaRPr lang="ko-KR" altLang="en-US" sz="1000" b="0" i="0" dirty="0">
              <a:solidFill>
                <a:srgbClr val="555555"/>
              </a:solidFill>
              <a:effectLst/>
              <a:latin typeface="+mj-ea"/>
              <a:ea typeface="+mj-ea"/>
            </a:endParaRPr>
          </a:p>
        </p:txBody>
      </p:sp>
      <p:sp>
        <p:nvSpPr>
          <p:cNvPr id="2" name="바닥글 개체 틀 1">
            <a:extLst>
              <a:ext uri="{FF2B5EF4-FFF2-40B4-BE49-F238E27FC236}">
                <a16:creationId xmlns:a16="http://schemas.microsoft.com/office/drawing/2014/main" id="{B5A200DC-39A4-46FE-B448-D02283C779ED}"/>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F54047CF-4CD7-426D-9225-782984B803FE}"/>
              </a:ext>
            </a:extLst>
          </p:cNvPr>
          <p:cNvSpPr>
            <a:spLocks noGrp="1"/>
          </p:cNvSpPr>
          <p:nvPr>
            <p:ph type="sldNum" sz="quarter" idx="12"/>
          </p:nvPr>
        </p:nvSpPr>
        <p:spPr/>
        <p:txBody>
          <a:bodyPr/>
          <a:lstStyle/>
          <a:p>
            <a:fld id="{DE77BB65-F969-4654-BF30-45C70C1BE112}" type="slidenum">
              <a:rPr lang="ko-KR" altLang="en-US" smtClean="0"/>
              <a:pPr/>
              <a:t>170</a:t>
            </a:fld>
            <a:endParaRPr lang="ko-KR" altLang="en-US"/>
          </a:p>
        </p:txBody>
      </p:sp>
      <p:sp>
        <p:nvSpPr>
          <p:cNvPr id="7" name="TextBox 6">
            <a:extLst>
              <a:ext uri="{FF2B5EF4-FFF2-40B4-BE49-F238E27FC236}">
                <a16:creationId xmlns:a16="http://schemas.microsoft.com/office/drawing/2014/main" id="{1FA268C6-8E38-41F7-90BD-B36E582DCCE6}"/>
              </a:ext>
            </a:extLst>
          </p:cNvPr>
          <p:cNvSpPr txBox="1"/>
          <p:nvPr/>
        </p:nvSpPr>
        <p:spPr>
          <a:xfrm>
            <a:off x="219490" y="169226"/>
            <a:ext cx="233628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판별분석</a:t>
            </a:r>
            <a:r>
              <a:rPr lang="en-US" altLang="ko-KR" sz="1200" dirty="0"/>
              <a:t>(discriminant analysis)</a:t>
            </a:r>
            <a:endParaRPr lang="ko-KR" altLang="en-US" sz="1200" dirty="0"/>
          </a:p>
        </p:txBody>
      </p:sp>
    </p:spTree>
    <p:extLst>
      <p:ext uri="{BB962C8B-B14F-4D97-AF65-F5344CB8AC3E}">
        <p14:creationId xmlns:p14="http://schemas.microsoft.com/office/powerpoint/2010/main" val="4555717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8" name="직사각형 7">
            <a:extLst>
              <a:ext uri="{FF2B5EF4-FFF2-40B4-BE49-F238E27FC236}">
                <a16:creationId xmlns:a16="http://schemas.microsoft.com/office/drawing/2014/main" id="{8F371CD6-E1AF-4D68-A33E-89FDA85ADE69}"/>
              </a:ext>
            </a:extLst>
          </p:cNvPr>
          <p:cNvSpPr/>
          <p:nvPr/>
        </p:nvSpPr>
        <p:spPr>
          <a:xfrm>
            <a:off x="2843808" y="321146"/>
            <a:ext cx="5976664" cy="415819"/>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판별분석의 유용성과 한계점</a:t>
            </a:r>
            <a:endParaRPr lang="ko-KR" altLang="en-US" sz="1200" kern="0" dirty="0">
              <a:solidFill>
                <a:srgbClr val="000000"/>
              </a:solidFill>
              <a:latin typeface="+mn-ea"/>
            </a:endParaRPr>
          </a:p>
        </p:txBody>
      </p:sp>
      <p:sp>
        <p:nvSpPr>
          <p:cNvPr id="2" name="TextBox 1">
            <a:extLst>
              <a:ext uri="{FF2B5EF4-FFF2-40B4-BE49-F238E27FC236}">
                <a16:creationId xmlns:a16="http://schemas.microsoft.com/office/drawing/2014/main" id="{F7E2D95A-D884-4DD2-93C6-6CD35BF8C55C}"/>
              </a:ext>
            </a:extLst>
          </p:cNvPr>
          <p:cNvSpPr txBox="1"/>
          <p:nvPr/>
        </p:nvSpPr>
        <p:spPr>
          <a:xfrm>
            <a:off x="403636" y="1045142"/>
            <a:ext cx="8283164" cy="3724033"/>
          </a:xfrm>
          <a:prstGeom prst="rect">
            <a:avLst/>
          </a:prstGeom>
          <a:noFill/>
          <a:ln>
            <a:solidFill>
              <a:schemeClr val="accent1"/>
            </a:solidFill>
          </a:ln>
        </p:spPr>
        <p:txBody>
          <a:bodyPr wrap="square" rtlCol="0">
            <a:spAutoFit/>
          </a:bodyPr>
          <a:lstStyle/>
          <a:p>
            <a:r>
              <a:rPr lang="en-US" altLang="ko-KR" sz="1400" b="1" dirty="0"/>
              <a:t>(</a:t>
            </a:r>
            <a:r>
              <a:rPr lang="ko-KR" altLang="en-US" sz="1400" b="1" dirty="0"/>
              <a:t>유용성</a:t>
            </a:r>
            <a:r>
              <a:rPr lang="en-US" altLang="ko-KR" sz="1400" b="1" dirty="0"/>
              <a:t>)</a:t>
            </a:r>
          </a:p>
          <a:p>
            <a:pPr>
              <a:lnSpc>
                <a:spcPct val="150000"/>
              </a:lnSpc>
            </a:pPr>
            <a:r>
              <a:rPr lang="en-US" altLang="ko-KR" sz="1100" dirty="0"/>
              <a:t>(1) </a:t>
            </a:r>
            <a:r>
              <a:rPr lang="ko-KR" altLang="en-US" sz="1100" dirty="0" err="1"/>
              <a:t>단일변량분석과는</a:t>
            </a:r>
            <a:r>
              <a:rPr lang="ko-KR" altLang="en-US" sz="1100" dirty="0"/>
              <a:t> 달리 여러 재무비율들을 동시에 이용한다</a:t>
            </a:r>
            <a:r>
              <a:rPr lang="en-US" altLang="ko-KR" sz="1100" dirty="0"/>
              <a:t>. </a:t>
            </a:r>
            <a:r>
              <a:rPr lang="ko-KR" altLang="en-US" sz="1100" dirty="0"/>
              <a:t>따라서 각 재무비율의 상대적 기여도를 파악할 수 있고</a:t>
            </a:r>
            <a:endParaRPr lang="en-US" altLang="ko-KR" sz="1100" dirty="0"/>
          </a:p>
          <a:p>
            <a:pPr>
              <a:lnSpc>
                <a:spcPct val="150000"/>
              </a:lnSpc>
            </a:pPr>
            <a:r>
              <a:rPr lang="ko-KR" altLang="en-US" sz="1100" dirty="0"/>
              <a:t>부실예측시 각 재무비율에 부여해야 할 가중치에 대한 정보도 제공한다</a:t>
            </a:r>
            <a:r>
              <a:rPr lang="en-US" altLang="ko-KR" sz="1100" dirty="0"/>
              <a:t>.</a:t>
            </a:r>
          </a:p>
          <a:p>
            <a:pPr>
              <a:lnSpc>
                <a:spcPct val="150000"/>
              </a:lnSpc>
            </a:pPr>
            <a:r>
              <a:rPr lang="en-US" altLang="ko-KR" sz="1100" dirty="0"/>
              <a:t>(2) </a:t>
            </a:r>
            <a:r>
              <a:rPr lang="ko-KR" altLang="en-US" sz="1100" dirty="0"/>
              <a:t>판별분석은 재무비율과 같은 객관적 자료에 의거하고 있으므로 분석자의 주관적 판단에 의존하지 않고 보다 체계적인 분석을 가능하게 한다</a:t>
            </a:r>
            <a:r>
              <a:rPr lang="en-US" altLang="ko-KR" sz="1100" dirty="0"/>
              <a:t>. </a:t>
            </a:r>
            <a:r>
              <a:rPr lang="ko-KR" altLang="en-US" sz="1100" dirty="0"/>
              <a:t>또한</a:t>
            </a:r>
            <a:r>
              <a:rPr lang="en-US" altLang="ko-KR" sz="1100" dirty="0"/>
              <a:t>, </a:t>
            </a:r>
            <a:r>
              <a:rPr lang="ko-KR" altLang="en-US" sz="1100" dirty="0"/>
              <a:t>판별모형이 일단 구축되면 모형을 이용하기도 쉽다</a:t>
            </a:r>
            <a:r>
              <a:rPr lang="en-US" altLang="ko-KR" sz="1100" dirty="0"/>
              <a:t>.</a:t>
            </a:r>
          </a:p>
          <a:p>
            <a:endParaRPr lang="en-US" altLang="ko-KR" sz="1200" dirty="0"/>
          </a:p>
          <a:p>
            <a:r>
              <a:rPr lang="en-US" altLang="ko-KR" sz="1400" b="1" dirty="0"/>
              <a:t>(</a:t>
            </a:r>
            <a:r>
              <a:rPr lang="ko-KR" altLang="en-US" sz="1400" b="1" dirty="0"/>
              <a:t>한계점</a:t>
            </a:r>
            <a:r>
              <a:rPr lang="en-US" altLang="ko-KR" sz="1400" b="1" dirty="0"/>
              <a:t>)</a:t>
            </a:r>
          </a:p>
          <a:p>
            <a:pPr>
              <a:lnSpc>
                <a:spcPct val="150000"/>
              </a:lnSpc>
            </a:pPr>
            <a:r>
              <a:rPr lang="en-US" altLang="ko-KR" sz="1100" dirty="0"/>
              <a:t>(1)</a:t>
            </a:r>
            <a:r>
              <a:rPr lang="ko-KR" altLang="en-US" sz="1100" dirty="0"/>
              <a:t> 판별분석에 사용되는 변수들은 과거의 재무자료에 의해 계산되기 때문에 최근에 일어난 변화가 반영되지 않는다</a:t>
            </a:r>
            <a:r>
              <a:rPr lang="en-US" altLang="ko-KR" sz="1100" dirty="0"/>
              <a:t>. </a:t>
            </a:r>
          </a:p>
          <a:p>
            <a:pPr>
              <a:lnSpc>
                <a:spcPct val="150000"/>
              </a:lnSpc>
            </a:pPr>
            <a:r>
              <a:rPr lang="ko-KR" altLang="en-US" sz="1100" dirty="0"/>
              <a:t>또한 부실예측에 유용할 수 있는 비재무적정보를 반영하지 못하고 있다</a:t>
            </a:r>
            <a:r>
              <a:rPr lang="en-US" altLang="ko-KR" sz="1100" dirty="0"/>
              <a:t>.</a:t>
            </a:r>
          </a:p>
          <a:p>
            <a:pPr>
              <a:lnSpc>
                <a:spcPct val="150000"/>
              </a:lnSpc>
            </a:pPr>
            <a:r>
              <a:rPr lang="en-US" altLang="ko-KR" sz="1100" dirty="0"/>
              <a:t>(2) </a:t>
            </a:r>
            <a:r>
              <a:rPr lang="ko-KR" altLang="en-US" sz="1100" dirty="0"/>
              <a:t>판별모형에 포함되어야 할 변수를 선정하는 기준이 명확하지 않다</a:t>
            </a:r>
            <a:r>
              <a:rPr lang="en-US" altLang="ko-KR" sz="1100" dirty="0"/>
              <a:t>. </a:t>
            </a:r>
            <a:r>
              <a:rPr lang="ko-KR" altLang="en-US" sz="1100" dirty="0"/>
              <a:t>물로 이러한 문제의 근본적 원인은 부실예측에 유용한 변수가 무엇인지 알려주는 이론이 아직 정립되어 있지 않은 데 있다</a:t>
            </a:r>
            <a:r>
              <a:rPr lang="en-US" altLang="ko-KR" sz="1100" dirty="0"/>
              <a:t>.</a:t>
            </a:r>
          </a:p>
          <a:p>
            <a:pPr>
              <a:lnSpc>
                <a:spcPct val="150000"/>
              </a:lnSpc>
            </a:pPr>
            <a:r>
              <a:rPr lang="en-US" altLang="ko-KR" sz="1100" dirty="0"/>
              <a:t>(3)</a:t>
            </a:r>
            <a:r>
              <a:rPr lang="ko-KR" altLang="en-US" sz="1100" dirty="0"/>
              <a:t> 판별분석을 수행하기 위해서는 자료에 대하여 제약적인 가정을 도입해야 한다</a:t>
            </a:r>
            <a:r>
              <a:rPr lang="en-US" altLang="ko-KR" sz="1100" dirty="0"/>
              <a:t>. </a:t>
            </a:r>
            <a:r>
              <a:rPr lang="ko-KR" altLang="en-US" sz="1100" dirty="0"/>
              <a:t>즉</a:t>
            </a:r>
            <a:r>
              <a:rPr lang="en-US" altLang="ko-KR" sz="1100" dirty="0"/>
              <a:t>, </a:t>
            </a:r>
            <a:r>
              <a:rPr lang="ko-KR" altLang="en-US" sz="1100" dirty="0"/>
              <a:t>판별분석에 사용되는 변수들은 </a:t>
            </a:r>
            <a:r>
              <a:rPr lang="ko-KR" altLang="en-US" sz="1100" dirty="0" err="1"/>
              <a:t>다변량</a:t>
            </a:r>
            <a:r>
              <a:rPr lang="ko-KR" altLang="en-US" sz="1100" dirty="0"/>
              <a:t> 정규분포를 </a:t>
            </a:r>
            <a:r>
              <a:rPr lang="ko-KR" altLang="en-US" sz="1100" dirty="0" err="1"/>
              <a:t>따른다고</a:t>
            </a:r>
            <a:r>
              <a:rPr lang="ko-KR" altLang="en-US" sz="1100" dirty="0"/>
              <a:t> 가정해야 하며</a:t>
            </a:r>
            <a:r>
              <a:rPr lang="en-US" altLang="ko-KR" sz="1100" dirty="0"/>
              <a:t>, </a:t>
            </a:r>
            <a:r>
              <a:rPr lang="ko-KR" altLang="en-US" sz="1100" dirty="0"/>
              <a:t>또한 변수들의 분산</a:t>
            </a:r>
            <a:r>
              <a:rPr lang="en-US" altLang="ko-KR" sz="1100" dirty="0"/>
              <a:t>, </a:t>
            </a:r>
            <a:r>
              <a:rPr lang="ko-KR" altLang="en-US" sz="1100" dirty="0"/>
              <a:t>공분산행렬이 건전기업과 부실기업 간에 동일하다고 가정해야 한다</a:t>
            </a:r>
            <a:r>
              <a:rPr lang="en-US" altLang="ko-KR" sz="1100" dirty="0"/>
              <a:t>.</a:t>
            </a:r>
          </a:p>
          <a:p>
            <a:pPr>
              <a:lnSpc>
                <a:spcPct val="150000"/>
              </a:lnSpc>
            </a:pPr>
            <a:r>
              <a:rPr lang="en-US" altLang="ko-KR" sz="1100" dirty="0"/>
              <a:t>(4)</a:t>
            </a:r>
            <a:r>
              <a:rPr lang="ko-KR" altLang="en-US" sz="1100" dirty="0"/>
              <a:t> 부실예측은 판별점수에 기초하는 판별점수에 대하여 적절한 경제적 해석을 하기 어렵다</a:t>
            </a:r>
            <a:r>
              <a:rPr lang="en-US" altLang="ko-KR" sz="1100" dirty="0"/>
              <a:t>. </a:t>
            </a:r>
            <a:r>
              <a:rPr lang="ko-KR" altLang="en-US" sz="1100" dirty="0"/>
              <a:t>예를 들어</a:t>
            </a:r>
            <a:r>
              <a:rPr lang="en-US" altLang="ko-KR" sz="1100" dirty="0"/>
              <a:t>, </a:t>
            </a:r>
            <a:r>
              <a:rPr lang="ko-KR" altLang="en-US" sz="1100" dirty="0"/>
              <a:t>특정 판별점수를 기초로 하여 기업부실이 발생할 확률을 추정하기란 쉽지 않다</a:t>
            </a:r>
            <a:r>
              <a:rPr lang="en-US" altLang="ko-KR" sz="1100" dirty="0"/>
              <a:t>.</a:t>
            </a:r>
            <a:endParaRPr lang="ko-KR" altLang="en-US" sz="1100" dirty="0"/>
          </a:p>
        </p:txBody>
      </p:sp>
      <p:sp>
        <p:nvSpPr>
          <p:cNvPr id="3" name="바닥글 개체 틀 2">
            <a:extLst>
              <a:ext uri="{FF2B5EF4-FFF2-40B4-BE49-F238E27FC236}">
                <a16:creationId xmlns:a16="http://schemas.microsoft.com/office/drawing/2014/main" id="{A77B350A-DEB1-4B44-8445-C54D3BD789FF}"/>
              </a:ext>
            </a:extLst>
          </p:cNvPr>
          <p:cNvSpPr>
            <a:spLocks noGrp="1"/>
          </p:cNvSpPr>
          <p:nvPr>
            <p:ph type="ftr" sz="quarter" idx="11"/>
          </p:nvPr>
        </p:nvSpPr>
        <p:spPr/>
        <p:txBody>
          <a:bodyPr/>
          <a:lstStyle/>
          <a:p>
            <a:r>
              <a:rPr lang="en-US" altLang="ko-KR"/>
              <a:t>UBION PBL- FBA</a:t>
            </a:r>
            <a:endParaRPr lang="ko-KR" altLang="en-US"/>
          </a:p>
        </p:txBody>
      </p:sp>
      <p:sp>
        <p:nvSpPr>
          <p:cNvPr id="6" name="슬라이드 번호 개체 틀 5">
            <a:extLst>
              <a:ext uri="{FF2B5EF4-FFF2-40B4-BE49-F238E27FC236}">
                <a16:creationId xmlns:a16="http://schemas.microsoft.com/office/drawing/2014/main" id="{1014B54B-B2C2-44A3-A5CF-C2E27EB8C13F}"/>
              </a:ext>
            </a:extLst>
          </p:cNvPr>
          <p:cNvSpPr>
            <a:spLocks noGrp="1"/>
          </p:cNvSpPr>
          <p:nvPr>
            <p:ph type="sldNum" sz="quarter" idx="12"/>
          </p:nvPr>
        </p:nvSpPr>
        <p:spPr/>
        <p:txBody>
          <a:bodyPr/>
          <a:lstStyle/>
          <a:p>
            <a:fld id="{DE77BB65-F969-4654-BF30-45C70C1BE112}" type="slidenum">
              <a:rPr lang="ko-KR" altLang="en-US" smtClean="0"/>
              <a:pPr/>
              <a:t>171</a:t>
            </a:fld>
            <a:endParaRPr lang="ko-KR" altLang="en-US"/>
          </a:p>
        </p:txBody>
      </p:sp>
      <p:sp>
        <p:nvSpPr>
          <p:cNvPr id="9" name="직사각형 8">
            <a:extLst>
              <a:ext uri="{FF2B5EF4-FFF2-40B4-BE49-F238E27FC236}">
                <a16:creationId xmlns:a16="http://schemas.microsoft.com/office/drawing/2014/main" id="{9C37F1DA-69FE-4B71-8B85-D1E06EC33C0C}"/>
              </a:ext>
            </a:extLst>
          </p:cNvPr>
          <p:cNvSpPr/>
          <p:nvPr/>
        </p:nvSpPr>
        <p:spPr>
          <a:xfrm>
            <a:off x="403636" y="4941168"/>
            <a:ext cx="7488832" cy="1329210"/>
          </a:xfrm>
          <a:prstGeom prst="rect">
            <a:avLst/>
          </a:prstGeom>
          <a:ln>
            <a:solidFill>
              <a:schemeClr val="tx2">
                <a:lumMod val="60000"/>
                <a:lumOff val="40000"/>
              </a:schemeClr>
            </a:solidFill>
          </a:ln>
        </p:spPr>
        <p:txBody>
          <a:bodyPr wrap="square">
            <a:spAutoFit/>
          </a:bodyPr>
          <a:lstStyle/>
          <a:p>
            <a:pPr marL="190500" algn="just" fontAlgn="base">
              <a:lnSpc>
                <a:spcPct val="150000"/>
              </a:lnSpc>
            </a:pPr>
            <a:r>
              <a:rPr lang="ko-KR" altLang="en-US" sz="1100" kern="0" dirty="0">
                <a:solidFill>
                  <a:srgbClr val="000000"/>
                </a:solidFill>
                <a:highlight>
                  <a:srgbClr val="FFFF00"/>
                </a:highlight>
                <a:latin typeface="+mj-ea"/>
                <a:ea typeface="+mj-ea"/>
              </a:rPr>
              <a:t>판별분석 활용상의 문제</a:t>
            </a:r>
          </a:p>
          <a:p>
            <a:pPr marL="190500" algn="just" fontAlgn="base">
              <a:lnSpc>
                <a:spcPct val="150000"/>
              </a:lnSpc>
            </a:pPr>
            <a:r>
              <a:rPr lang="en-US" altLang="ko-KR" sz="1100" kern="0" dirty="0">
                <a:solidFill>
                  <a:srgbClr val="000000"/>
                </a:solidFill>
                <a:latin typeface="+mj-ea"/>
                <a:ea typeface="+mj-ea"/>
              </a:rPr>
              <a:t>1)</a:t>
            </a:r>
            <a:r>
              <a:rPr lang="ko-KR" altLang="en-US" sz="1100" kern="0" dirty="0">
                <a:solidFill>
                  <a:srgbClr val="000000"/>
                </a:solidFill>
                <a:latin typeface="+mj-ea"/>
                <a:ea typeface="+mj-ea"/>
              </a:rPr>
              <a:t> 표본의 크기가 지나치게 작은 경우</a:t>
            </a:r>
          </a:p>
          <a:p>
            <a:pPr marL="190500" algn="just" fontAlgn="base">
              <a:lnSpc>
                <a:spcPct val="150000"/>
              </a:lnSpc>
            </a:pPr>
            <a:r>
              <a:rPr lang="en-US" altLang="ko-KR" sz="1100" kern="0" dirty="0">
                <a:solidFill>
                  <a:srgbClr val="000000"/>
                </a:solidFill>
                <a:latin typeface="+mj-ea"/>
                <a:ea typeface="+mj-ea"/>
              </a:rPr>
              <a:t>2)</a:t>
            </a:r>
            <a:r>
              <a:rPr lang="ko-KR" altLang="en-US" sz="1100" kern="0" dirty="0">
                <a:solidFill>
                  <a:srgbClr val="000000"/>
                </a:solidFill>
                <a:latin typeface="+mj-ea"/>
                <a:ea typeface="+mj-ea"/>
              </a:rPr>
              <a:t> 잘못된 독립변수를 사용하는 경우</a:t>
            </a:r>
          </a:p>
          <a:p>
            <a:pPr marL="190500" algn="just" fontAlgn="base">
              <a:lnSpc>
                <a:spcPct val="150000"/>
              </a:lnSpc>
            </a:pPr>
            <a:r>
              <a:rPr lang="en-US" altLang="ko-KR" sz="1100" kern="0" dirty="0">
                <a:solidFill>
                  <a:srgbClr val="000000"/>
                </a:solidFill>
                <a:latin typeface="+mj-ea"/>
                <a:ea typeface="+mj-ea"/>
              </a:rPr>
              <a:t>3)</a:t>
            </a:r>
            <a:r>
              <a:rPr lang="ko-KR" altLang="en-US" sz="1100" kern="0" dirty="0">
                <a:solidFill>
                  <a:srgbClr val="000000"/>
                </a:solidFill>
                <a:latin typeface="+mj-ea"/>
                <a:ea typeface="+mj-ea"/>
              </a:rPr>
              <a:t> 상호 간에 상관관계가 높은 독립변수를 사용하는 경우</a:t>
            </a:r>
          </a:p>
          <a:p>
            <a:pPr marL="190500" algn="just" fontAlgn="base">
              <a:lnSpc>
                <a:spcPct val="150000"/>
              </a:lnSpc>
            </a:pPr>
            <a:r>
              <a:rPr lang="en-US" altLang="ko-KR" sz="1100" kern="0" dirty="0">
                <a:solidFill>
                  <a:srgbClr val="000000"/>
                </a:solidFill>
                <a:latin typeface="+mj-ea"/>
                <a:ea typeface="+mj-ea"/>
              </a:rPr>
              <a:t>4)</a:t>
            </a:r>
            <a:r>
              <a:rPr lang="ko-KR" altLang="en-US" sz="1100" kern="0" dirty="0">
                <a:solidFill>
                  <a:srgbClr val="000000"/>
                </a:solidFill>
                <a:latin typeface="+mj-ea"/>
                <a:ea typeface="+mj-ea"/>
              </a:rPr>
              <a:t> </a:t>
            </a:r>
            <a:r>
              <a:rPr lang="ko-KR" altLang="en-US" sz="1100" kern="0" dirty="0" err="1">
                <a:solidFill>
                  <a:srgbClr val="000000"/>
                </a:solidFill>
                <a:latin typeface="+mj-ea"/>
                <a:ea typeface="+mj-ea"/>
              </a:rPr>
              <a:t>선형판별식</a:t>
            </a:r>
            <a:r>
              <a:rPr lang="en-US" altLang="ko-KR" sz="1100" kern="0" dirty="0">
                <a:solidFill>
                  <a:srgbClr val="000000"/>
                </a:solidFill>
                <a:latin typeface="+mj-ea"/>
                <a:ea typeface="+mj-ea"/>
              </a:rPr>
              <a:t>(LDA)</a:t>
            </a:r>
            <a:r>
              <a:rPr lang="ko-KR" altLang="en-US" sz="1100" kern="0" dirty="0">
                <a:solidFill>
                  <a:srgbClr val="000000"/>
                </a:solidFill>
                <a:latin typeface="+mj-ea"/>
                <a:ea typeface="+mj-ea"/>
              </a:rPr>
              <a:t>을 사용했으나 변수 간의 선형이 아닌 경우 </a:t>
            </a:r>
          </a:p>
        </p:txBody>
      </p:sp>
      <p:sp>
        <p:nvSpPr>
          <p:cNvPr id="10" name="TextBox 9">
            <a:extLst>
              <a:ext uri="{FF2B5EF4-FFF2-40B4-BE49-F238E27FC236}">
                <a16:creationId xmlns:a16="http://schemas.microsoft.com/office/drawing/2014/main" id="{D1C5E55F-569B-41C7-84D7-7B0FA49C003A}"/>
              </a:ext>
            </a:extLst>
          </p:cNvPr>
          <p:cNvSpPr txBox="1"/>
          <p:nvPr/>
        </p:nvSpPr>
        <p:spPr>
          <a:xfrm>
            <a:off x="219490" y="169226"/>
            <a:ext cx="233628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판별분석</a:t>
            </a:r>
            <a:r>
              <a:rPr lang="en-US" altLang="ko-KR" sz="1200" dirty="0"/>
              <a:t>(discriminant analysis)</a:t>
            </a:r>
            <a:endParaRPr lang="ko-KR" altLang="en-US" sz="1200" dirty="0"/>
          </a:p>
        </p:txBody>
      </p:sp>
    </p:spTree>
    <p:extLst>
      <p:ext uri="{BB962C8B-B14F-4D97-AF65-F5344CB8AC3E}">
        <p14:creationId xmlns:p14="http://schemas.microsoft.com/office/powerpoint/2010/main" val="22834072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3" name="직사각형 12">
            <a:extLst>
              <a:ext uri="{FF2B5EF4-FFF2-40B4-BE49-F238E27FC236}">
                <a16:creationId xmlns:a16="http://schemas.microsoft.com/office/drawing/2014/main" id="{312CEDC1-60A8-47E7-9ABC-DE23406F3CA7}"/>
              </a:ext>
            </a:extLst>
          </p:cNvPr>
          <p:cNvSpPr/>
          <p:nvPr/>
        </p:nvSpPr>
        <p:spPr>
          <a:xfrm>
            <a:off x="2771800" y="307725"/>
            <a:ext cx="3343800" cy="369332"/>
          </a:xfrm>
          <a:prstGeom prst="rect">
            <a:avLst/>
          </a:prstGeom>
        </p:spPr>
        <p:txBody>
          <a:bodyPr wrap="none">
            <a:spAutoFit/>
          </a:bodyPr>
          <a:lstStyle/>
          <a:p>
            <a:r>
              <a:rPr lang="ko-KR" altLang="en-US" b="1" dirty="0">
                <a:solidFill>
                  <a:srgbClr val="5F6368"/>
                </a:solidFill>
                <a:latin typeface="Apple SD Gothic Neo"/>
              </a:rPr>
              <a:t>판별 분석</a:t>
            </a:r>
            <a:r>
              <a:rPr lang="en-US" altLang="ko-KR" dirty="0">
                <a:solidFill>
                  <a:srgbClr val="4D5156"/>
                </a:solidFill>
                <a:latin typeface="Apple SD Gothic Neo"/>
              </a:rPr>
              <a:t>(</a:t>
            </a:r>
            <a:r>
              <a:rPr lang="en-US" altLang="ko-KR" b="1" dirty="0">
                <a:solidFill>
                  <a:srgbClr val="5F6368"/>
                </a:solidFill>
                <a:latin typeface="Apple SD Gothic Neo"/>
              </a:rPr>
              <a:t>Discriminant Analysis</a:t>
            </a:r>
            <a:r>
              <a:rPr lang="en-US" altLang="ko-KR" dirty="0">
                <a:solidFill>
                  <a:srgbClr val="4D5156"/>
                </a:solidFill>
                <a:latin typeface="Apple SD Gothic Neo"/>
              </a:rPr>
              <a:t>)</a:t>
            </a:r>
            <a:endParaRPr lang="ko-KR" altLang="en-US" dirty="0"/>
          </a:p>
        </p:txBody>
      </p:sp>
      <p:sp>
        <p:nvSpPr>
          <p:cNvPr id="15" name="직사각형 14">
            <a:extLst>
              <a:ext uri="{FF2B5EF4-FFF2-40B4-BE49-F238E27FC236}">
                <a16:creationId xmlns:a16="http://schemas.microsoft.com/office/drawing/2014/main" id="{EDD261A5-5362-4212-98CD-2344760FC2F9}"/>
              </a:ext>
            </a:extLst>
          </p:cNvPr>
          <p:cNvSpPr/>
          <p:nvPr/>
        </p:nvSpPr>
        <p:spPr>
          <a:xfrm>
            <a:off x="443885" y="1043746"/>
            <a:ext cx="8075240" cy="5801588"/>
          </a:xfrm>
          <a:prstGeom prst="rect">
            <a:avLst/>
          </a:prstGeom>
        </p:spPr>
        <p:txBody>
          <a:bodyPr wrap="square">
            <a:spAutoFit/>
          </a:bodyPr>
          <a:lstStyle/>
          <a:p>
            <a:r>
              <a:rPr lang="ko-KR" altLang="en-US" sz="1400" b="1" dirty="0" err="1">
                <a:solidFill>
                  <a:srgbClr val="000000"/>
                </a:solidFill>
                <a:latin typeface="Ubuntu Condensed"/>
              </a:rPr>
              <a:t>정준판별분석</a:t>
            </a:r>
            <a:r>
              <a:rPr lang="ko-KR" altLang="en-US" sz="1400" b="1" dirty="0">
                <a:solidFill>
                  <a:srgbClr val="000000"/>
                </a:solidFill>
                <a:latin typeface="Ubuntu Condensed"/>
              </a:rPr>
              <a:t> </a:t>
            </a:r>
            <a:r>
              <a:rPr lang="en-US" altLang="ko-KR" sz="1400" b="1" dirty="0">
                <a:solidFill>
                  <a:srgbClr val="000000"/>
                </a:solidFill>
                <a:latin typeface="Ubuntu Condensed"/>
              </a:rPr>
              <a:t>(</a:t>
            </a:r>
            <a:r>
              <a:rPr lang="en-US" altLang="ko-KR" sz="1400" b="1" dirty="0" err="1">
                <a:solidFill>
                  <a:srgbClr val="000000"/>
                </a:solidFill>
                <a:latin typeface="Ubuntu Condensed"/>
              </a:rPr>
              <a:t>canonial</a:t>
            </a:r>
            <a:r>
              <a:rPr lang="en-US" altLang="ko-KR" sz="1400" b="1" dirty="0">
                <a:solidFill>
                  <a:srgbClr val="000000"/>
                </a:solidFill>
                <a:latin typeface="Ubuntu Condensed"/>
              </a:rPr>
              <a:t> discriminant analysis)</a:t>
            </a:r>
          </a:p>
          <a:p>
            <a:pPr marL="228600" indent="-228600">
              <a:lnSpc>
                <a:spcPct val="150000"/>
              </a:lnSpc>
              <a:buAutoNum type="arabicParenR"/>
            </a:pPr>
            <a:r>
              <a:rPr lang="ko-KR" altLang="en-US" sz="1000" dirty="0">
                <a:solidFill>
                  <a:srgbClr val="000000"/>
                </a:solidFill>
                <a:latin typeface="Ubuntu Condensed"/>
              </a:rPr>
              <a:t>의미</a:t>
            </a:r>
            <a:endParaRPr lang="en-US" altLang="ko-KR" sz="1000" dirty="0">
              <a:solidFill>
                <a:srgbClr val="000000"/>
              </a:solidFill>
              <a:latin typeface="Ubuntu Condensed"/>
            </a:endParaRPr>
          </a:p>
          <a:p>
            <a:pPr>
              <a:lnSpc>
                <a:spcPct val="150000"/>
              </a:lnSpc>
            </a:pPr>
            <a:r>
              <a:rPr lang="ko-KR" altLang="en-US" sz="1000" dirty="0" err="1">
                <a:solidFill>
                  <a:srgbClr val="000000"/>
                </a:solidFill>
                <a:latin typeface="Ubuntu Condensed"/>
              </a:rPr>
              <a:t>여러개의</a:t>
            </a:r>
            <a:r>
              <a:rPr lang="ko-KR" altLang="en-US" sz="1000" dirty="0">
                <a:solidFill>
                  <a:srgbClr val="000000"/>
                </a:solidFill>
                <a:latin typeface="Ubuntu Condensed"/>
              </a:rPr>
              <a:t> 집단으로 분류하는 경우 판별분석으로</a:t>
            </a:r>
            <a:r>
              <a:rPr lang="en-US" altLang="ko-KR" sz="1000" dirty="0">
                <a:solidFill>
                  <a:srgbClr val="000000"/>
                </a:solidFill>
                <a:latin typeface="Ubuntu Condensed"/>
              </a:rPr>
              <a:t>, </a:t>
            </a:r>
            <a:r>
              <a:rPr lang="ko-KR" altLang="en-US" sz="1000" dirty="0">
                <a:solidFill>
                  <a:srgbClr val="000000"/>
                </a:solidFill>
                <a:latin typeface="Ubuntu Condensed"/>
              </a:rPr>
              <a:t>예를 들어 </a:t>
            </a:r>
            <a:r>
              <a:rPr lang="en-US" altLang="ko-KR" sz="1000" dirty="0">
                <a:solidFill>
                  <a:srgbClr val="000000"/>
                </a:solidFill>
                <a:latin typeface="Ubuntu Condensed"/>
              </a:rPr>
              <a:t> </a:t>
            </a:r>
            <a:r>
              <a:rPr lang="ko-KR" altLang="en-US" sz="1000" dirty="0">
                <a:solidFill>
                  <a:srgbClr val="000000"/>
                </a:solidFill>
                <a:latin typeface="Ubuntu Condensed"/>
              </a:rPr>
              <a:t>분류하고자 하는 집단이 </a:t>
            </a:r>
            <a:r>
              <a:rPr lang="en-US" altLang="ko-KR" sz="1000" dirty="0">
                <a:solidFill>
                  <a:srgbClr val="000000"/>
                </a:solidFill>
                <a:latin typeface="Ubuntu Condensed"/>
              </a:rPr>
              <a:t>3</a:t>
            </a:r>
            <a:r>
              <a:rPr lang="ko-KR" altLang="en-US" sz="1000" dirty="0">
                <a:solidFill>
                  <a:srgbClr val="000000"/>
                </a:solidFill>
                <a:latin typeface="Ubuntu Condensed"/>
              </a:rPr>
              <a:t>개 이상인 경우도 판별 분석이 가능하다</a:t>
            </a:r>
            <a:r>
              <a:rPr lang="en-US" altLang="ko-KR" sz="1000" dirty="0">
                <a:solidFill>
                  <a:srgbClr val="000000"/>
                </a:solidFill>
                <a:latin typeface="Ubuntu Condensed"/>
              </a:rPr>
              <a:t>. </a:t>
            </a:r>
            <a:r>
              <a:rPr lang="en-US" altLang="ko-KR" sz="1000" dirty="0">
                <a:solidFill>
                  <a:srgbClr val="000000"/>
                </a:solidFill>
                <a:latin typeface="Ubuntu Condensed"/>
                <a:sym typeface="Wingdings" panose="05000000000000000000" pitchFamily="2" charset="2"/>
              </a:rPr>
              <a:t> </a:t>
            </a:r>
            <a:r>
              <a:rPr lang="en-US" altLang="ko-KR" sz="1000" dirty="0">
                <a:solidFill>
                  <a:srgbClr val="000000"/>
                </a:solidFill>
                <a:latin typeface="Ubuntu Condensed"/>
              </a:rPr>
              <a:t> </a:t>
            </a:r>
            <a:r>
              <a:rPr lang="ko-KR" altLang="en-US" sz="1000" dirty="0">
                <a:solidFill>
                  <a:srgbClr val="000000"/>
                </a:solidFill>
                <a:latin typeface="Ubuntu Condensed"/>
              </a:rPr>
              <a:t>판별식이 </a:t>
            </a:r>
            <a:r>
              <a:rPr lang="ko-KR" altLang="en-US" sz="1000" dirty="0" err="1">
                <a:solidFill>
                  <a:srgbClr val="000000"/>
                </a:solidFill>
                <a:latin typeface="Ubuntu Condensed"/>
              </a:rPr>
              <a:t>여러개가</a:t>
            </a:r>
            <a:r>
              <a:rPr lang="ko-KR" altLang="en-US" sz="1000" dirty="0">
                <a:solidFill>
                  <a:srgbClr val="000000"/>
                </a:solidFill>
                <a:latin typeface="Ubuntu Condensed"/>
              </a:rPr>
              <a:t> 된다</a:t>
            </a:r>
            <a:r>
              <a:rPr lang="en-US" altLang="ko-KR" sz="1000" dirty="0">
                <a:solidFill>
                  <a:srgbClr val="000000"/>
                </a:solidFill>
                <a:latin typeface="Ubuntu Condensed"/>
              </a:rPr>
              <a:t>.</a:t>
            </a:r>
          </a:p>
          <a:p>
            <a:pPr fontAlgn="base">
              <a:lnSpc>
                <a:spcPct val="150000"/>
              </a:lnSpc>
            </a:pPr>
            <a:r>
              <a:rPr lang="en-US" altLang="ko-KR" sz="1000" dirty="0">
                <a:solidFill>
                  <a:srgbClr val="000000"/>
                </a:solidFill>
                <a:latin typeface="Ubuntu Condensed"/>
              </a:rPr>
              <a:t> 2) </a:t>
            </a:r>
            <a:r>
              <a:rPr lang="ko-KR" altLang="en-US" sz="1000" dirty="0" err="1"/>
              <a:t>정준판별함수란</a:t>
            </a:r>
            <a:r>
              <a:rPr lang="en-US" altLang="ko-KR" sz="1000" dirty="0"/>
              <a:t>?</a:t>
            </a:r>
            <a:endParaRPr lang="ko-KR" altLang="en-US" sz="1000" dirty="0"/>
          </a:p>
          <a:p>
            <a:pPr marL="171450" indent="-171450" fontAlgn="base">
              <a:lnSpc>
                <a:spcPct val="150000"/>
              </a:lnSpc>
              <a:buFont typeface="Arial" panose="020B0604020202020204" pitchFamily="34" charset="0"/>
              <a:buChar char="•"/>
            </a:pPr>
            <a:r>
              <a:rPr lang="ko-KR" altLang="en-US" sz="1000" dirty="0">
                <a:highlight>
                  <a:srgbClr val="FFFF00"/>
                </a:highlight>
              </a:rPr>
              <a:t>판별점수를 계산할 수 있는 판별함수이다</a:t>
            </a:r>
            <a:r>
              <a:rPr lang="en-US" altLang="ko-KR" sz="1000" dirty="0">
                <a:highlight>
                  <a:srgbClr val="FFFF00"/>
                </a:highlight>
              </a:rPr>
              <a:t>.</a:t>
            </a:r>
          </a:p>
          <a:p>
            <a:pPr marL="171450" indent="-171450" fontAlgn="base">
              <a:lnSpc>
                <a:spcPct val="150000"/>
              </a:lnSpc>
              <a:buFont typeface="Arial" panose="020B0604020202020204" pitchFamily="34" charset="0"/>
              <a:buChar char="•"/>
            </a:pPr>
            <a:r>
              <a:rPr lang="ko-KR" altLang="en-US" sz="1000" dirty="0"/>
              <a:t>종속변수 집단의 수</a:t>
            </a:r>
            <a:r>
              <a:rPr lang="en-US" altLang="ko-KR" sz="1000" dirty="0"/>
              <a:t>-1</a:t>
            </a:r>
            <a:r>
              <a:rPr lang="ko-KR" altLang="en-US" sz="1000" dirty="0"/>
              <a:t>과 독립변수의 수 중에서 더 작은 값만큼 만들어진다</a:t>
            </a:r>
            <a:r>
              <a:rPr lang="en-US" altLang="ko-KR" sz="1000" dirty="0"/>
              <a:t>. </a:t>
            </a:r>
          </a:p>
          <a:p>
            <a:pPr marL="171450" indent="-171450" fontAlgn="base">
              <a:lnSpc>
                <a:spcPct val="150000"/>
              </a:lnSpc>
              <a:buFont typeface="Arial" panose="020B0604020202020204" pitchFamily="34" charset="0"/>
              <a:buChar char="•"/>
            </a:pPr>
            <a:r>
              <a:rPr lang="ko-KR" altLang="en-US" sz="1000" dirty="0" err="1"/>
              <a:t>정준판별함수는</a:t>
            </a:r>
            <a:r>
              <a:rPr lang="ko-KR" altLang="en-US" sz="1000" dirty="0"/>
              <a:t> </a:t>
            </a:r>
            <a:r>
              <a:rPr lang="ko-KR" altLang="en-US" sz="1000" dirty="0" err="1"/>
              <a:t>카이제곱</a:t>
            </a:r>
            <a:r>
              <a:rPr lang="ko-KR" altLang="en-US" sz="1000" dirty="0"/>
              <a:t> 검증을 통해 판별된 집단이 실질적으로 차이가 있는가를 검증하게 되고 정준상관계수의 </a:t>
            </a:r>
            <a:r>
              <a:rPr lang="ko-KR" altLang="en-US" sz="1000" dirty="0" err="1"/>
              <a:t>제곱값으로</a:t>
            </a:r>
            <a:r>
              <a:rPr lang="ko-KR" altLang="en-US" sz="1000" dirty="0"/>
              <a:t> 종속변수의 분산이 어느 정도 독립변수에 의해 설명되는가를 나타낸다</a:t>
            </a:r>
            <a:r>
              <a:rPr lang="en-US" altLang="ko-KR" sz="1000" dirty="0"/>
              <a:t>. </a:t>
            </a:r>
            <a:endParaRPr lang="ko-KR" altLang="en-US" sz="1000" dirty="0"/>
          </a:p>
          <a:p>
            <a:pPr marL="171450" indent="-171450">
              <a:lnSpc>
                <a:spcPct val="150000"/>
              </a:lnSpc>
              <a:buFont typeface="Arial" panose="020B0604020202020204" pitchFamily="34" charset="0"/>
              <a:buChar char="•"/>
            </a:pPr>
            <a:endParaRPr lang="en-US" altLang="ko-KR" sz="1000" dirty="0">
              <a:solidFill>
                <a:srgbClr val="000000"/>
              </a:solidFill>
              <a:latin typeface="Ubuntu Condensed"/>
            </a:endParaRPr>
          </a:p>
          <a:p>
            <a:pPr fontAlgn="base">
              <a:lnSpc>
                <a:spcPct val="150000"/>
              </a:lnSpc>
            </a:pPr>
            <a:r>
              <a:rPr lang="en-US" altLang="ko-KR" sz="1000" dirty="0">
                <a:solidFill>
                  <a:srgbClr val="000000"/>
                </a:solidFill>
                <a:latin typeface="Ubuntu Condensed"/>
              </a:rPr>
              <a:t>3) </a:t>
            </a:r>
            <a:r>
              <a:rPr lang="ko-KR" altLang="en-US" sz="1000" dirty="0"/>
              <a:t>분류함수</a:t>
            </a:r>
            <a:r>
              <a:rPr lang="en-US" altLang="ko-KR" sz="1000" dirty="0"/>
              <a:t>(</a:t>
            </a:r>
            <a:r>
              <a:rPr lang="ko-KR" altLang="en-US" sz="1000" dirty="0"/>
              <a:t>판별함수</a:t>
            </a:r>
            <a:r>
              <a:rPr lang="en-US" altLang="ko-KR" sz="1000" dirty="0"/>
              <a:t>)</a:t>
            </a:r>
            <a:r>
              <a:rPr lang="ko-KR" altLang="en-US" sz="1000" dirty="0"/>
              <a:t>란</a:t>
            </a:r>
            <a:r>
              <a:rPr lang="en-US" altLang="ko-KR" sz="1000" dirty="0"/>
              <a:t>?</a:t>
            </a:r>
            <a:endParaRPr lang="ko-KR" altLang="en-US" sz="1000" dirty="0"/>
          </a:p>
          <a:p>
            <a:pPr marL="171450" indent="-171450" fontAlgn="base">
              <a:lnSpc>
                <a:spcPct val="150000"/>
              </a:lnSpc>
              <a:buFont typeface="Arial" panose="020B0604020202020204" pitchFamily="34" charset="0"/>
              <a:buChar char="•"/>
            </a:pPr>
            <a:r>
              <a:rPr lang="ko-KR" altLang="en-US" sz="1000" dirty="0" err="1">
                <a:highlight>
                  <a:srgbClr val="FFFF00"/>
                </a:highlight>
              </a:rPr>
              <a:t>정준판별함수로</a:t>
            </a:r>
            <a:r>
              <a:rPr lang="ko-KR" altLang="en-US" sz="1000" dirty="0">
                <a:highlight>
                  <a:srgbClr val="FFFF00"/>
                </a:highlight>
              </a:rPr>
              <a:t> 각 집단의 </a:t>
            </a:r>
            <a:r>
              <a:rPr lang="ko-KR" altLang="en-US" sz="1000" dirty="0" err="1">
                <a:highlight>
                  <a:srgbClr val="FFFF00"/>
                </a:highlight>
              </a:rPr>
              <a:t>중심값을</a:t>
            </a:r>
            <a:r>
              <a:rPr lang="ko-KR" altLang="en-US" sz="1000" dirty="0">
                <a:highlight>
                  <a:srgbClr val="FFFF00"/>
                </a:highlight>
              </a:rPr>
              <a:t> 도출한 후 </a:t>
            </a:r>
            <a:r>
              <a:rPr lang="en-US" altLang="ko-KR" sz="1000" dirty="0">
                <a:highlight>
                  <a:srgbClr val="FFFF00"/>
                </a:highlight>
                <a:sym typeface="Wingdings" panose="05000000000000000000" pitchFamily="2" charset="2"/>
              </a:rPr>
              <a:t> </a:t>
            </a:r>
            <a:r>
              <a:rPr lang="ko-KR" altLang="en-US" sz="1000" dirty="0"/>
              <a:t>집단의 개수만큼 분류함수를 만들게 된다</a:t>
            </a:r>
            <a:r>
              <a:rPr lang="en-US" altLang="ko-KR" sz="1000" dirty="0"/>
              <a:t>. </a:t>
            </a:r>
          </a:p>
          <a:p>
            <a:pPr marL="171450" indent="-171450" fontAlgn="base">
              <a:lnSpc>
                <a:spcPct val="150000"/>
              </a:lnSpc>
              <a:buFont typeface="Arial" panose="020B0604020202020204" pitchFamily="34" charset="0"/>
              <a:buChar char="•"/>
            </a:pPr>
            <a:r>
              <a:rPr lang="ko-KR" altLang="en-US" sz="1000" dirty="0"/>
              <a:t>분류함수는 새로운 분류 대상의 분류집단을 결정하는데 사용하는 함수</a:t>
            </a:r>
            <a:endParaRPr lang="en-US" altLang="ko-KR" sz="1000" dirty="0"/>
          </a:p>
          <a:p>
            <a:pPr marL="171450" indent="-171450" fontAlgn="base">
              <a:lnSpc>
                <a:spcPct val="150000"/>
              </a:lnSpc>
              <a:buFont typeface="Arial" panose="020B0604020202020204" pitchFamily="34" charset="0"/>
              <a:buChar char="•"/>
            </a:pPr>
            <a:r>
              <a:rPr lang="en-US" altLang="ko-KR" sz="1000" dirty="0">
                <a:latin typeface="+mj-ea"/>
                <a:sym typeface="Wingdings" panose="05000000000000000000" pitchFamily="2" charset="2"/>
              </a:rPr>
              <a:t> </a:t>
            </a:r>
            <a:r>
              <a:rPr lang="ko-KR" altLang="en-US" sz="1000" dirty="0">
                <a:latin typeface="+mj-ea"/>
              </a:rPr>
              <a:t>선택한 판별변수들을 이용하여</a:t>
            </a:r>
            <a:r>
              <a:rPr lang="en-US" altLang="ko-KR" sz="1000" dirty="0">
                <a:latin typeface="+mj-ea"/>
              </a:rPr>
              <a:t>, </a:t>
            </a:r>
            <a:r>
              <a:rPr lang="ko-KR" altLang="en-US" sz="1000" dirty="0">
                <a:latin typeface="+mj-ea"/>
              </a:rPr>
              <a:t>분류의 기준이 되는 판별 점수</a:t>
            </a:r>
            <a:r>
              <a:rPr lang="en-US" altLang="ko-KR" sz="1000" baseline="30000" dirty="0">
                <a:latin typeface="+mj-ea"/>
              </a:rPr>
              <a:t>Discriminant Score</a:t>
            </a:r>
            <a:r>
              <a:rPr lang="ko-KR" altLang="en-US" sz="1000" dirty="0">
                <a:latin typeface="+mj-ea"/>
              </a:rPr>
              <a:t>를 도출하는 새로운 함수 </a:t>
            </a:r>
            <a:r>
              <a:rPr lang="en-US" altLang="ko-KR" sz="1000" dirty="0">
                <a:latin typeface="+mj-ea"/>
                <a:sym typeface="Wingdings" panose="05000000000000000000" pitchFamily="2" charset="2"/>
              </a:rPr>
              <a:t> </a:t>
            </a:r>
            <a:r>
              <a:rPr lang="ko-KR" altLang="en-US" sz="1000" dirty="0">
                <a:latin typeface="+mj-ea"/>
              </a:rPr>
              <a:t>판별함수에 새로운 데이터를 대입하여</a:t>
            </a:r>
            <a:r>
              <a:rPr lang="en-US" altLang="ko-KR" sz="1000" dirty="0">
                <a:latin typeface="+mj-ea"/>
              </a:rPr>
              <a:t>, </a:t>
            </a:r>
            <a:r>
              <a:rPr lang="ko-KR" altLang="en-US" sz="1000" dirty="0">
                <a:latin typeface="+mj-ea"/>
              </a:rPr>
              <a:t>해당 데이터가 어떤 집단에 속하는지 판별</a:t>
            </a:r>
          </a:p>
          <a:p>
            <a:pPr marL="171450" indent="-171450" fontAlgn="base">
              <a:lnSpc>
                <a:spcPct val="150000"/>
              </a:lnSpc>
              <a:buFont typeface="Arial" panose="020B0604020202020204" pitchFamily="34" charset="0"/>
              <a:buChar char="•"/>
            </a:pPr>
            <a:r>
              <a:rPr lang="ko-KR" altLang="en-US" sz="1000" dirty="0"/>
              <a:t>분류대상의 독립변수 값들을 분류함수에 삽입하여 계산한 결과가 더 큰 값을 갖는 집단으로 대상들을 분류하게 된다</a:t>
            </a:r>
            <a:r>
              <a:rPr lang="en-US" altLang="ko-KR" sz="1000" dirty="0"/>
              <a:t>. </a:t>
            </a:r>
          </a:p>
          <a:p>
            <a:pPr fontAlgn="base">
              <a:lnSpc>
                <a:spcPct val="150000"/>
              </a:lnSpc>
            </a:pPr>
            <a:endParaRPr lang="en-US" altLang="ko-KR" sz="1000" dirty="0">
              <a:solidFill>
                <a:srgbClr val="000000"/>
              </a:solidFill>
              <a:latin typeface="Ubuntu Condensed"/>
            </a:endParaRPr>
          </a:p>
          <a:p>
            <a:pPr fontAlgn="base">
              <a:lnSpc>
                <a:spcPct val="150000"/>
              </a:lnSpc>
            </a:pPr>
            <a:r>
              <a:rPr lang="en-US" altLang="ko-KR" sz="1000" dirty="0"/>
              <a:t>4) </a:t>
            </a:r>
            <a:r>
              <a:rPr lang="ko-KR" altLang="en-US" sz="1000" dirty="0"/>
              <a:t>분류함수의 도출 예시</a:t>
            </a:r>
          </a:p>
          <a:p>
            <a:pPr marL="171450" indent="-171450" fontAlgn="base">
              <a:lnSpc>
                <a:spcPct val="150000"/>
              </a:lnSpc>
              <a:buFont typeface="Arial" panose="020B0604020202020204" pitchFamily="34" charset="0"/>
              <a:buChar char="•"/>
            </a:pPr>
            <a:r>
              <a:rPr lang="ko-KR" altLang="en-US" sz="1000" dirty="0"/>
              <a:t>기업을 정상기업과 부도기업 </a:t>
            </a:r>
            <a:r>
              <a:rPr lang="en-US" altLang="ko-KR" sz="1000" dirty="0"/>
              <a:t>2</a:t>
            </a:r>
            <a:r>
              <a:rPr lang="ko-KR" altLang="en-US" sz="1000" dirty="0"/>
              <a:t>집단으로 분류한다면 각 집단의 분류함수는 집단별로 도출이 된다</a:t>
            </a:r>
            <a:r>
              <a:rPr lang="en-US" altLang="ko-KR" sz="1000" dirty="0"/>
              <a:t>.</a:t>
            </a:r>
            <a:endParaRPr lang="ko-KR" altLang="en-US" sz="1000" dirty="0"/>
          </a:p>
          <a:p>
            <a:pPr marL="171450" indent="-171450" fontAlgn="base">
              <a:lnSpc>
                <a:spcPct val="150000"/>
              </a:lnSpc>
              <a:buFont typeface="Arial" panose="020B0604020202020204" pitchFamily="34" charset="0"/>
              <a:buChar char="•"/>
            </a:pPr>
            <a:r>
              <a:rPr lang="ko-KR" altLang="en-US" sz="1000" dirty="0"/>
              <a:t>분류함수를 통한 새로운 분류대상의 분류 값 계산</a:t>
            </a:r>
          </a:p>
          <a:p>
            <a:pPr marL="171450" indent="-171450" fontAlgn="base">
              <a:lnSpc>
                <a:spcPct val="150000"/>
              </a:lnSpc>
              <a:buFont typeface="Arial" panose="020B0604020202020204" pitchFamily="34" charset="0"/>
              <a:buChar char="•"/>
            </a:pPr>
            <a:r>
              <a:rPr lang="ko-KR" altLang="en-US" sz="1000" dirty="0"/>
              <a:t>새로운 분류대상이 있을 때 각각의 독립변수 값들을 분류함수에 삽입하여 계산한 결과에 따라 점수가 높은 집단으로 분류한다</a:t>
            </a:r>
            <a:r>
              <a:rPr lang="en-US" altLang="ko-KR" sz="1000" dirty="0"/>
              <a:t>. </a:t>
            </a:r>
            <a:endParaRPr lang="ko-KR" altLang="en-US" sz="1000" dirty="0"/>
          </a:p>
          <a:p>
            <a:pPr fontAlgn="base">
              <a:lnSpc>
                <a:spcPct val="150000"/>
              </a:lnSpc>
            </a:pPr>
            <a:r>
              <a:rPr lang="en-US" altLang="ko-KR" sz="1000" dirty="0">
                <a:highlight>
                  <a:srgbClr val="FFFF00"/>
                </a:highlight>
              </a:rPr>
              <a:t>5) Hit Ratio </a:t>
            </a:r>
            <a:r>
              <a:rPr lang="ko-KR" altLang="en-US" sz="1000" dirty="0">
                <a:highlight>
                  <a:srgbClr val="FFFF00"/>
                </a:highlight>
              </a:rPr>
              <a:t>계산 </a:t>
            </a:r>
          </a:p>
          <a:p>
            <a:pPr fontAlgn="base">
              <a:lnSpc>
                <a:spcPct val="150000"/>
              </a:lnSpc>
            </a:pPr>
            <a:r>
              <a:rPr lang="en-US" altLang="ko-KR" sz="1000" dirty="0"/>
              <a:t>Hit Ratio</a:t>
            </a:r>
            <a:r>
              <a:rPr lang="ko-KR" altLang="en-US" sz="1000" dirty="0"/>
              <a:t>는 분류함수에 의해 정확히 분류된 대상의 비율</a:t>
            </a:r>
            <a:endParaRPr lang="en-US" altLang="ko-KR" sz="1000" dirty="0"/>
          </a:p>
          <a:p>
            <a:pPr fontAlgn="base">
              <a:lnSpc>
                <a:spcPct val="150000"/>
              </a:lnSpc>
            </a:pPr>
            <a:r>
              <a:rPr lang="en-US" altLang="ko-KR" sz="1000" dirty="0">
                <a:sym typeface="Wingdings" panose="05000000000000000000" pitchFamily="2" charset="2"/>
              </a:rPr>
              <a:t> </a:t>
            </a:r>
            <a:r>
              <a:rPr lang="ko-KR" altLang="en-US" sz="1000" dirty="0"/>
              <a:t>비율이 높을수록 분류함수의 </a:t>
            </a:r>
            <a:r>
              <a:rPr lang="ko-KR" altLang="en-US" sz="1000" dirty="0" err="1"/>
              <a:t>판별력이</a:t>
            </a:r>
            <a:r>
              <a:rPr lang="ko-KR" altLang="en-US" sz="1000" dirty="0"/>
              <a:t> 높다고 할 수 있다</a:t>
            </a:r>
            <a:r>
              <a:rPr lang="en-US" altLang="ko-KR" sz="1000" dirty="0"/>
              <a:t>.</a:t>
            </a:r>
            <a:endParaRPr lang="ko-KR" altLang="en-US" sz="1200" dirty="0">
              <a:solidFill>
                <a:srgbClr val="000000"/>
              </a:solidFill>
              <a:latin typeface="Ubuntu Condensed"/>
            </a:endParaRPr>
          </a:p>
        </p:txBody>
      </p:sp>
      <p:sp>
        <p:nvSpPr>
          <p:cNvPr id="2" name="바닥글 개체 틀 1">
            <a:extLst>
              <a:ext uri="{FF2B5EF4-FFF2-40B4-BE49-F238E27FC236}">
                <a16:creationId xmlns:a16="http://schemas.microsoft.com/office/drawing/2014/main" id="{6B1CFDE3-0C1C-40B3-BCB0-22534B2C2568}"/>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85136DE8-7CAD-4A37-A8E0-7A679E77A4C8}"/>
              </a:ext>
            </a:extLst>
          </p:cNvPr>
          <p:cNvSpPr>
            <a:spLocks noGrp="1"/>
          </p:cNvSpPr>
          <p:nvPr>
            <p:ph type="sldNum" sz="quarter" idx="12"/>
          </p:nvPr>
        </p:nvSpPr>
        <p:spPr/>
        <p:txBody>
          <a:bodyPr/>
          <a:lstStyle/>
          <a:p>
            <a:fld id="{DE77BB65-F969-4654-BF30-45C70C1BE112}" type="slidenum">
              <a:rPr lang="ko-KR" altLang="en-US" smtClean="0"/>
              <a:pPr/>
              <a:t>172</a:t>
            </a:fld>
            <a:endParaRPr lang="ko-KR" altLang="en-US"/>
          </a:p>
        </p:txBody>
      </p:sp>
      <p:sp>
        <p:nvSpPr>
          <p:cNvPr id="8" name="TextBox 7">
            <a:extLst>
              <a:ext uri="{FF2B5EF4-FFF2-40B4-BE49-F238E27FC236}">
                <a16:creationId xmlns:a16="http://schemas.microsoft.com/office/drawing/2014/main" id="{6667383E-2DFD-4BEF-A1DF-A218A964E45A}"/>
              </a:ext>
            </a:extLst>
          </p:cNvPr>
          <p:cNvSpPr txBox="1"/>
          <p:nvPr/>
        </p:nvSpPr>
        <p:spPr>
          <a:xfrm>
            <a:off x="219490" y="169226"/>
            <a:ext cx="233628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판별분석</a:t>
            </a:r>
            <a:r>
              <a:rPr lang="en-US" altLang="ko-KR" sz="1200" dirty="0"/>
              <a:t>(discriminant analysis)</a:t>
            </a:r>
            <a:endParaRPr lang="ko-KR" altLang="en-US" sz="1200" dirty="0"/>
          </a:p>
        </p:txBody>
      </p:sp>
    </p:spTree>
    <p:extLst>
      <p:ext uri="{BB962C8B-B14F-4D97-AF65-F5344CB8AC3E}">
        <p14:creationId xmlns:p14="http://schemas.microsoft.com/office/powerpoint/2010/main" val="27832870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8" name="직사각형 7">
            <a:extLst>
              <a:ext uri="{FF2B5EF4-FFF2-40B4-BE49-F238E27FC236}">
                <a16:creationId xmlns:a16="http://schemas.microsoft.com/office/drawing/2014/main" id="{7812DCD5-D7CC-4F63-A2D3-8F9B855B2CB1}"/>
              </a:ext>
            </a:extLst>
          </p:cNvPr>
          <p:cNvSpPr/>
          <p:nvPr/>
        </p:nvSpPr>
        <p:spPr>
          <a:xfrm>
            <a:off x="2771800" y="307725"/>
            <a:ext cx="3700885" cy="400110"/>
          </a:xfrm>
          <a:prstGeom prst="rect">
            <a:avLst/>
          </a:prstGeom>
        </p:spPr>
        <p:txBody>
          <a:bodyPr wrap="none">
            <a:spAutoFit/>
          </a:bodyPr>
          <a:lstStyle/>
          <a:p>
            <a:r>
              <a:rPr lang="ko-KR" altLang="en-US" sz="2000" b="1" dirty="0">
                <a:solidFill>
                  <a:srgbClr val="5F6368"/>
                </a:solidFill>
                <a:latin typeface="Apple SD Gothic Neo"/>
              </a:rPr>
              <a:t>판별 분석</a:t>
            </a:r>
            <a:r>
              <a:rPr lang="en-US" altLang="ko-KR" sz="2000" dirty="0">
                <a:solidFill>
                  <a:srgbClr val="4D5156"/>
                </a:solidFill>
                <a:latin typeface="Apple SD Gothic Neo"/>
              </a:rPr>
              <a:t>(</a:t>
            </a:r>
            <a:r>
              <a:rPr lang="en-US" altLang="ko-KR" sz="2000" b="1" dirty="0">
                <a:solidFill>
                  <a:srgbClr val="5F6368"/>
                </a:solidFill>
                <a:latin typeface="Apple SD Gothic Neo"/>
              </a:rPr>
              <a:t>Discriminant Analysis</a:t>
            </a:r>
            <a:r>
              <a:rPr lang="en-US" altLang="ko-KR" sz="2000" dirty="0">
                <a:solidFill>
                  <a:srgbClr val="4D5156"/>
                </a:solidFill>
                <a:latin typeface="Apple SD Gothic Neo"/>
              </a:rPr>
              <a:t>)</a:t>
            </a:r>
            <a:endParaRPr lang="ko-KR" altLang="en-US" sz="2000" dirty="0"/>
          </a:p>
        </p:txBody>
      </p:sp>
      <p:sp>
        <p:nvSpPr>
          <p:cNvPr id="2" name="TextBox 1">
            <a:extLst>
              <a:ext uri="{FF2B5EF4-FFF2-40B4-BE49-F238E27FC236}">
                <a16:creationId xmlns:a16="http://schemas.microsoft.com/office/drawing/2014/main" id="{49BFC413-BE9C-46D2-8844-B9F06D103EAB}"/>
              </a:ext>
            </a:extLst>
          </p:cNvPr>
          <p:cNvSpPr txBox="1"/>
          <p:nvPr/>
        </p:nvSpPr>
        <p:spPr>
          <a:xfrm>
            <a:off x="632518" y="1770480"/>
            <a:ext cx="7416824" cy="2123658"/>
          </a:xfrm>
          <a:prstGeom prst="rect">
            <a:avLst/>
          </a:prstGeom>
          <a:noFill/>
          <a:ln>
            <a:solidFill>
              <a:schemeClr val="accent5">
                <a:lumMod val="60000"/>
                <a:lumOff val="40000"/>
              </a:schemeClr>
            </a:solidFill>
          </a:ln>
        </p:spPr>
        <p:txBody>
          <a:bodyPr wrap="square" rtlCol="0">
            <a:spAutoFit/>
          </a:bodyPr>
          <a:lstStyle/>
          <a:p>
            <a:pPr marL="285750" indent="-285750">
              <a:buFont typeface="Wingdings" panose="05000000000000000000" pitchFamily="2" charset="2"/>
              <a:buChar char="u"/>
            </a:pPr>
            <a:r>
              <a:rPr lang="ko-KR" altLang="en-US" sz="1200" dirty="0"/>
              <a:t>은행</a:t>
            </a:r>
            <a:endParaRPr lang="en-US" altLang="ko-KR" sz="1200" dirty="0"/>
          </a:p>
          <a:p>
            <a:r>
              <a:rPr lang="en-US" altLang="ko-KR" sz="1200" dirty="0"/>
              <a:t>:</a:t>
            </a:r>
            <a:r>
              <a:rPr lang="ko-KR" altLang="en-US" sz="1200" dirty="0"/>
              <a:t>은행 부도기업 예측</a:t>
            </a:r>
            <a:endParaRPr lang="en-US" altLang="ko-KR" sz="1200" dirty="0"/>
          </a:p>
          <a:p>
            <a:pPr marL="285750" indent="-285750">
              <a:buFont typeface="Wingdings" panose="05000000000000000000" pitchFamily="2" charset="2"/>
              <a:buChar char="è"/>
            </a:pPr>
            <a:r>
              <a:rPr lang="ko-KR" altLang="en-US" sz="1200" dirty="0">
                <a:sym typeface="Wingdings" panose="05000000000000000000" pitchFamily="2" charset="2"/>
              </a:rPr>
              <a:t>정상기업과 부도기업 특징</a:t>
            </a:r>
            <a:r>
              <a:rPr lang="en-US" altLang="ko-KR" sz="1200" dirty="0">
                <a:sym typeface="Wingdings" panose="05000000000000000000" pitchFamily="2" charset="2"/>
              </a:rPr>
              <a:t>(</a:t>
            </a:r>
            <a:r>
              <a:rPr lang="ko-KR" altLang="en-US" sz="1200" dirty="0">
                <a:sym typeface="Wingdings" panose="05000000000000000000" pitchFamily="2" charset="2"/>
              </a:rPr>
              <a:t>재무정보</a:t>
            </a:r>
            <a:r>
              <a:rPr lang="en-US" altLang="ko-KR" sz="1200" dirty="0">
                <a:sym typeface="Wingdings" panose="05000000000000000000" pitchFamily="2" charset="2"/>
              </a:rPr>
              <a:t>, </a:t>
            </a:r>
            <a:r>
              <a:rPr lang="ko-KR" altLang="en-US" sz="1200" dirty="0">
                <a:sym typeface="Wingdings" panose="05000000000000000000" pitchFamily="2" charset="2"/>
              </a:rPr>
              <a:t>비재무정보 등 특징 축출</a:t>
            </a:r>
            <a:r>
              <a:rPr lang="en-US" altLang="ko-KR" sz="1200" dirty="0">
                <a:sym typeface="Wingdings" panose="05000000000000000000" pitchFamily="2" charset="2"/>
              </a:rPr>
              <a:t>)</a:t>
            </a:r>
            <a:r>
              <a:rPr lang="ko-KR" altLang="en-US" sz="1200" dirty="0">
                <a:sym typeface="Wingdings" panose="05000000000000000000" pitchFamily="2" charset="2"/>
              </a:rPr>
              <a:t>발견하여 새로운 기업에 대한 예측</a:t>
            </a:r>
            <a:endParaRPr lang="en-US" altLang="ko-KR" sz="1200" dirty="0">
              <a:sym typeface="Wingdings" panose="05000000000000000000" pitchFamily="2" charset="2"/>
            </a:endParaRPr>
          </a:p>
          <a:p>
            <a:endParaRPr lang="en-US" altLang="ko-KR" sz="1200" dirty="0">
              <a:sym typeface="Wingdings" panose="05000000000000000000" pitchFamily="2" charset="2"/>
            </a:endParaRPr>
          </a:p>
          <a:p>
            <a:pPr marL="285750" indent="-285750">
              <a:buFont typeface="Wingdings" panose="05000000000000000000" pitchFamily="2" charset="2"/>
              <a:buChar char="u"/>
            </a:pPr>
            <a:r>
              <a:rPr lang="ko-KR" altLang="en-US" sz="1200" dirty="0">
                <a:sym typeface="Wingdings" panose="05000000000000000000" pitchFamily="2" charset="2"/>
              </a:rPr>
              <a:t>투자</a:t>
            </a:r>
            <a:endParaRPr lang="en-US" altLang="ko-KR" sz="1200" dirty="0">
              <a:sym typeface="Wingdings" panose="05000000000000000000" pitchFamily="2" charset="2"/>
            </a:endParaRPr>
          </a:p>
          <a:p>
            <a:r>
              <a:rPr lang="en-US" altLang="ko-KR" sz="1200" dirty="0">
                <a:sym typeface="Wingdings" panose="05000000000000000000" pitchFamily="2" charset="2"/>
              </a:rPr>
              <a:t>:  </a:t>
            </a:r>
            <a:r>
              <a:rPr lang="ko-KR" altLang="en-US" sz="1200" dirty="0">
                <a:sym typeface="Wingdings" panose="05000000000000000000" pitchFamily="2" charset="2"/>
              </a:rPr>
              <a:t>증권회사</a:t>
            </a:r>
            <a:r>
              <a:rPr lang="en-US" altLang="ko-KR" sz="1200" dirty="0">
                <a:sym typeface="Wingdings" panose="05000000000000000000" pitchFamily="2" charset="2"/>
              </a:rPr>
              <a:t>, </a:t>
            </a:r>
            <a:r>
              <a:rPr lang="ko-KR" altLang="en-US" sz="1200" dirty="0">
                <a:sym typeface="Wingdings" panose="05000000000000000000" pitchFamily="2" charset="2"/>
              </a:rPr>
              <a:t>자산운용</a:t>
            </a:r>
            <a:endParaRPr lang="en-US" altLang="ko-KR" sz="1200" dirty="0">
              <a:sym typeface="Wingdings" panose="05000000000000000000" pitchFamily="2" charset="2"/>
            </a:endParaRPr>
          </a:p>
          <a:p>
            <a:r>
              <a:rPr lang="en-US" altLang="ko-KR" sz="1200" dirty="0">
                <a:sym typeface="Wingdings" panose="05000000000000000000" pitchFamily="2" charset="2"/>
              </a:rPr>
              <a:t> </a:t>
            </a:r>
            <a:r>
              <a:rPr lang="ko-KR" altLang="en-US" sz="1200" dirty="0">
                <a:sym typeface="Wingdings" panose="05000000000000000000" pitchFamily="2" charset="2"/>
              </a:rPr>
              <a:t>우량종목</a:t>
            </a:r>
            <a:r>
              <a:rPr lang="en-US" altLang="ko-KR" sz="1200" dirty="0">
                <a:sym typeface="Wingdings" panose="05000000000000000000" pitchFamily="2" charset="2"/>
              </a:rPr>
              <a:t>, </a:t>
            </a:r>
            <a:r>
              <a:rPr lang="ko-KR" altLang="en-US" sz="1200" dirty="0">
                <a:sym typeface="Wingdings" panose="05000000000000000000" pitchFamily="2" charset="2"/>
              </a:rPr>
              <a:t>불량종목 특징 파악하여 종목선정</a:t>
            </a:r>
            <a:r>
              <a:rPr lang="en-US" altLang="ko-KR" sz="1200" dirty="0">
                <a:sym typeface="Wingdings" panose="05000000000000000000" pitchFamily="2" charset="2"/>
              </a:rPr>
              <a:t>(</a:t>
            </a:r>
            <a:r>
              <a:rPr lang="ko-KR" altLang="en-US" sz="1200" dirty="0">
                <a:sym typeface="Wingdings" panose="05000000000000000000" pitchFamily="2" charset="2"/>
              </a:rPr>
              <a:t>제외</a:t>
            </a:r>
            <a:r>
              <a:rPr lang="en-US" altLang="ko-KR" sz="1200" dirty="0">
                <a:sym typeface="Wingdings" panose="05000000000000000000" pitchFamily="2" charset="2"/>
              </a:rPr>
              <a:t>)</a:t>
            </a:r>
            <a:r>
              <a:rPr lang="ko-KR" altLang="en-US" sz="1200" dirty="0">
                <a:sym typeface="Wingdings" panose="05000000000000000000" pitchFamily="2" charset="2"/>
              </a:rPr>
              <a:t>기준 마련하여 </a:t>
            </a:r>
            <a:r>
              <a:rPr lang="ko-KR" altLang="en-US" sz="1200" dirty="0"/>
              <a:t>새로운 종목에 예측 활용</a:t>
            </a:r>
            <a:endParaRPr lang="en-US" altLang="ko-KR" sz="1200" dirty="0"/>
          </a:p>
          <a:p>
            <a:pPr marL="285750" indent="-285750">
              <a:buFont typeface="Wingdings" panose="05000000000000000000" pitchFamily="2" charset="2"/>
              <a:buChar char="u"/>
            </a:pPr>
            <a:endParaRPr lang="en-US" altLang="ko-KR" sz="1200" dirty="0"/>
          </a:p>
          <a:p>
            <a:pPr marL="285750" indent="-285750">
              <a:buFont typeface="Wingdings" panose="05000000000000000000" pitchFamily="2" charset="2"/>
              <a:buChar char="u"/>
            </a:pPr>
            <a:r>
              <a:rPr lang="ko-KR" altLang="en-US" sz="1200" dirty="0"/>
              <a:t>신용</a:t>
            </a:r>
            <a:endParaRPr lang="en-US" altLang="ko-KR" sz="1200" dirty="0"/>
          </a:p>
          <a:p>
            <a:r>
              <a:rPr lang="en-US" altLang="ko-KR" sz="1200" dirty="0"/>
              <a:t>: </a:t>
            </a:r>
            <a:r>
              <a:rPr lang="ko-KR" altLang="en-US" sz="1200" dirty="0"/>
              <a:t>신용카드회사</a:t>
            </a:r>
            <a:r>
              <a:rPr lang="en-US" altLang="ko-KR" sz="1200" dirty="0"/>
              <a:t>. </a:t>
            </a:r>
            <a:r>
              <a:rPr lang="ko-KR" altLang="en-US" sz="1200" dirty="0" err="1"/>
              <a:t>신평사</a:t>
            </a:r>
            <a:endParaRPr lang="en-US" altLang="ko-KR" sz="1200" dirty="0"/>
          </a:p>
          <a:p>
            <a:r>
              <a:rPr lang="en-US" altLang="ko-KR" sz="1200" dirty="0">
                <a:sym typeface="Wingdings" panose="05000000000000000000" pitchFamily="2" charset="2"/>
              </a:rPr>
              <a:t> </a:t>
            </a:r>
            <a:r>
              <a:rPr lang="ko-KR" altLang="en-US" sz="1200" dirty="0">
                <a:sym typeface="Wingdings" panose="05000000000000000000" pitchFamily="2" charset="2"/>
              </a:rPr>
              <a:t>우량고객</a:t>
            </a:r>
            <a:r>
              <a:rPr lang="en-US" altLang="ko-KR" sz="1200" dirty="0">
                <a:sym typeface="Wingdings" panose="05000000000000000000" pitchFamily="2" charset="2"/>
              </a:rPr>
              <a:t>, </a:t>
            </a:r>
            <a:r>
              <a:rPr lang="ko-KR" altLang="en-US" sz="1200" dirty="0">
                <a:sym typeface="Wingdings" panose="05000000000000000000" pitchFamily="2" charset="2"/>
              </a:rPr>
              <a:t>불량고객의 특징</a:t>
            </a:r>
            <a:r>
              <a:rPr lang="en-US" altLang="ko-KR" sz="1200" dirty="0">
                <a:sym typeface="Wingdings" panose="05000000000000000000" pitchFamily="2" charset="2"/>
              </a:rPr>
              <a:t>(</a:t>
            </a:r>
            <a:r>
              <a:rPr lang="ko-KR" altLang="en-US" sz="1200" dirty="0">
                <a:sym typeface="Wingdings" panose="05000000000000000000" pitchFamily="2" charset="2"/>
              </a:rPr>
              <a:t>여러 정보 활용 축출</a:t>
            </a:r>
            <a:r>
              <a:rPr lang="en-US" altLang="ko-KR" sz="1200" dirty="0">
                <a:sym typeface="Wingdings" panose="05000000000000000000" pitchFamily="2" charset="2"/>
              </a:rPr>
              <a:t>)</a:t>
            </a:r>
            <a:r>
              <a:rPr lang="ko-KR" altLang="en-US" sz="1200" dirty="0">
                <a:sym typeface="Wingdings" panose="05000000000000000000" pitchFamily="2" charset="2"/>
              </a:rPr>
              <a:t>을 파악하여 신규 카드 </a:t>
            </a:r>
            <a:r>
              <a:rPr lang="ko-KR" altLang="en-US" sz="1200" dirty="0" err="1">
                <a:sym typeface="Wingdings" panose="05000000000000000000" pitchFamily="2" charset="2"/>
              </a:rPr>
              <a:t>발급시</a:t>
            </a:r>
            <a:r>
              <a:rPr lang="ko-KR" altLang="en-US" sz="1200" dirty="0">
                <a:sym typeface="Wingdings" panose="05000000000000000000" pitchFamily="2" charset="2"/>
              </a:rPr>
              <a:t> 고객에 대한 예측 활용</a:t>
            </a:r>
            <a:endParaRPr lang="en-US" altLang="ko-KR" sz="1200" dirty="0"/>
          </a:p>
        </p:txBody>
      </p:sp>
      <p:sp>
        <p:nvSpPr>
          <p:cNvPr id="3" name="직사각형 2">
            <a:extLst>
              <a:ext uri="{FF2B5EF4-FFF2-40B4-BE49-F238E27FC236}">
                <a16:creationId xmlns:a16="http://schemas.microsoft.com/office/drawing/2014/main" id="{EF5053EB-E8D0-4432-A232-3353D5E2BBCB}"/>
              </a:ext>
            </a:extLst>
          </p:cNvPr>
          <p:cNvSpPr/>
          <p:nvPr/>
        </p:nvSpPr>
        <p:spPr>
          <a:xfrm>
            <a:off x="611560" y="1180298"/>
            <a:ext cx="2370559" cy="338554"/>
          </a:xfrm>
          <a:prstGeom prst="rect">
            <a:avLst/>
          </a:prstGeom>
          <a:solidFill>
            <a:schemeClr val="accent6">
              <a:lumMod val="20000"/>
              <a:lumOff val="80000"/>
            </a:schemeClr>
          </a:solidFill>
        </p:spPr>
        <p:txBody>
          <a:bodyPr wrap="square">
            <a:spAutoFit/>
          </a:bodyPr>
          <a:lstStyle/>
          <a:p>
            <a:r>
              <a:rPr lang="ko-KR" altLang="en-US" sz="1600" dirty="0"/>
              <a:t>판별 분석 적용사례</a:t>
            </a:r>
            <a:endParaRPr lang="en-US" altLang="ko-KR" sz="1600" dirty="0"/>
          </a:p>
        </p:txBody>
      </p:sp>
      <p:sp>
        <p:nvSpPr>
          <p:cNvPr id="9" name="바닥글 개체 틀 8">
            <a:extLst>
              <a:ext uri="{FF2B5EF4-FFF2-40B4-BE49-F238E27FC236}">
                <a16:creationId xmlns:a16="http://schemas.microsoft.com/office/drawing/2014/main" id="{BC60924F-8934-4F78-9D18-5319085443A0}"/>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1C8CE04C-CC88-47C8-8F8F-6D1C30567A9D}"/>
              </a:ext>
            </a:extLst>
          </p:cNvPr>
          <p:cNvSpPr>
            <a:spLocks noGrp="1"/>
          </p:cNvSpPr>
          <p:nvPr>
            <p:ph type="sldNum" sz="quarter" idx="12"/>
          </p:nvPr>
        </p:nvSpPr>
        <p:spPr/>
        <p:txBody>
          <a:bodyPr/>
          <a:lstStyle/>
          <a:p>
            <a:fld id="{DE77BB65-F969-4654-BF30-45C70C1BE112}" type="slidenum">
              <a:rPr lang="ko-KR" altLang="en-US" smtClean="0"/>
              <a:pPr/>
              <a:t>173</a:t>
            </a:fld>
            <a:endParaRPr lang="ko-KR" altLang="en-US"/>
          </a:p>
        </p:txBody>
      </p:sp>
      <p:sp>
        <p:nvSpPr>
          <p:cNvPr id="12" name="TextBox 11">
            <a:extLst>
              <a:ext uri="{FF2B5EF4-FFF2-40B4-BE49-F238E27FC236}">
                <a16:creationId xmlns:a16="http://schemas.microsoft.com/office/drawing/2014/main" id="{47C654FE-72C5-4540-A24B-8523339749BD}"/>
              </a:ext>
            </a:extLst>
          </p:cNvPr>
          <p:cNvSpPr txBox="1"/>
          <p:nvPr/>
        </p:nvSpPr>
        <p:spPr>
          <a:xfrm>
            <a:off x="219490" y="169226"/>
            <a:ext cx="233628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판별분석</a:t>
            </a:r>
            <a:r>
              <a:rPr lang="en-US" altLang="ko-KR" sz="1200" dirty="0"/>
              <a:t>(discriminant analysis)</a:t>
            </a:r>
            <a:endParaRPr lang="ko-KR" altLang="en-US" sz="1200" dirty="0"/>
          </a:p>
        </p:txBody>
      </p:sp>
    </p:spTree>
    <p:extLst>
      <p:ext uri="{BB962C8B-B14F-4D97-AF65-F5344CB8AC3E}">
        <p14:creationId xmlns:p14="http://schemas.microsoft.com/office/powerpoint/2010/main" val="232423941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8" name="직사각형 7">
            <a:extLst>
              <a:ext uri="{FF2B5EF4-FFF2-40B4-BE49-F238E27FC236}">
                <a16:creationId xmlns:a16="http://schemas.microsoft.com/office/drawing/2014/main" id="{CCE89CD6-3C12-4F19-B54E-B71705A62551}"/>
              </a:ext>
            </a:extLst>
          </p:cNvPr>
          <p:cNvSpPr/>
          <p:nvPr/>
        </p:nvSpPr>
        <p:spPr>
          <a:xfrm>
            <a:off x="2771800" y="307725"/>
            <a:ext cx="4464496" cy="369332"/>
          </a:xfrm>
          <a:prstGeom prst="rect">
            <a:avLst/>
          </a:prstGeom>
        </p:spPr>
        <p:txBody>
          <a:bodyPr wrap="square">
            <a:spAutoFit/>
          </a:bodyPr>
          <a:lstStyle/>
          <a:p>
            <a:r>
              <a:rPr lang="ko-KR" altLang="en-US" dirty="0">
                <a:latin typeface="+mj-ea"/>
                <a:ea typeface="+mj-ea"/>
              </a:rPr>
              <a:t>판별 분석</a:t>
            </a:r>
            <a:r>
              <a:rPr lang="en-US" altLang="ko-KR" dirty="0">
                <a:latin typeface="+mj-ea"/>
                <a:ea typeface="+mj-ea"/>
              </a:rPr>
              <a:t>(Discriminant Analysis) </a:t>
            </a:r>
            <a:r>
              <a:rPr lang="ko-KR" altLang="en-US" dirty="0">
                <a:latin typeface="+mj-ea"/>
                <a:ea typeface="+mj-ea"/>
              </a:rPr>
              <a:t>사례</a:t>
            </a:r>
          </a:p>
        </p:txBody>
      </p:sp>
      <p:sp>
        <p:nvSpPr>
          <p:cNvPr id="2" name="직사각형 1">
            <a:extLst>
              <a:ext uri="{FF2B5EF4-FFF2-40B4-BE49-F238E27FC236}">
                <a16:creationId xmlns:a16="http://schemas.microsoft.com/office/drawing/2014/main" id="{69773C70-3017-4085-91D6-CCE0539A6FD8}"/>
              </a:ext>
            </a:extLst>
          </p:cNvPr>
          <p:cNvSpPr/>
          <p:nvPr/>
        </p:nvSpPr>
        <p:spPr>
          <a:xfrm>
            <a:off x="637341" y="1327011"/>
            <a:ext cx="7295527" cy="2092048"/>
          </a:xfrm>
          <a:prstGeom prst="rect">
            <a:avLst/>
          </a:prstGeom>
          <a:ln w="9525">
            <a:solidFill>
              <a:schemeClr val="accent4">
                <a:lumMod val="75000"/>
              </a:schemeClr>
            </a:solidFill>
          </a:ln>
        </p:spPr>
        <p:txBody>
          <a:bodyPr wrap="square">
            <a:spAutoFit/>
          </a:bodyPr>
          <a:lstStyle/>
          <a:p>
            <a:pPr marL="342900" indent="-342900">
              <a:lnSpc>
                <a:spcPct val="150000"/>
              </a:lnSpc>
              <a:buAutoNum type="arabicParenR"/>
            </a:pPr>
            <a:r>
              <a:rPr lang="ko-KR" altLang="en-US" sz="1100" dirty="0">
                <a:solidFill>
                  <a:srgbClr val="000000"/>
                </a:solidFill>
                <a:latin typeface="Arial" panose="020B0604020202020204" pitchFamily="34" charset="0"/>
              </a:rPr>
              <a:t>표본의 선정 및 </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rPr>
              <a:t>후보 변수 </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변수간 상관관계 및 </a:t>
            </a:r>
            <a:r>
              <a:rPr lang="ko-KR" altLang="en-US" sz="1100" dirty="0" err="1">
                <a:solidFill>
                  <a:srgbClr val="000000"/>
                </a:solidFill>
                <a:latin typeface="Arial" panose="020B0604020202020204" pitchFamily="34" charset="0"/>
              </a:rPr>
              <a:t>기술통계량</a:t>
            </a:r>
            <a:r>
              <a:rPr lang="ko-KR" altLang="en-US" sz="1100" dirty="0">
                <a:solidFill>
                  <a:srgbClr val="000000"/>
                </a:solidFill>
                <a:latin typeface="Arial" panose="020B0604020202020204" pitchFamily="34" charset="0"/>
              </a:rPr>
              <a:t> 등 계산 </a:t>
            </a:r>
            <a:r>
              <a:rPr lang="en-US" altLang="ko-KR" sz="1100" dirty="0">
                <a:solidFill>
                  <a:srgbClr val="000000"/>
                </a:solidFill>
                <a:latin typeface="Arial" panose="020B0604020202020204" pitchFamily="34" charset="0"/>
                <a:sym typeface="Wingdings" panose="05000000000000000000" pitchFamily="2" charset="2"/>
              </a:rPr>
              <a:t></a:t>
            </a:r>
          </a:p>
          <a:p>
            <a:pPr marL="342900" indent="-342900">
              <a:lnSpc>
                <a:spcPct val="150000"/>
              </a:lnSpc>
              <a:buAutoNum type="arabicParenR"/>
            </a:pPr>
            <a:r>
              <a:rPr lang="ko-KR" altLang="en-US" sz="1100" dirty="0">
                <a:solidFill>
                  <a:srgbClr val="000000"/>
                </a:solidFill>
                <a:latin typeface="Arial" panose="020B0604020202020204" pitchFamily="34" charset="0"/>
                <a:sym typeface="Wingdings" panose="05000000000000000000" pitchFamily="2" charset="2"/>
              </a:rPr>
              <a:t>다양한 기법으로 </a:t>
            </a:r>
            <a:r>
              <a:rPr lang="ko-KR" altLang="en-US" sz="1100" dirty="0">
                <a:solidFill>
                  <a:srgbClr val="000000"/>
                </a:solidFill>
                <a:latin typeface="Arial" panose="020B0604020202020204" pitchFamily="34" charset="0"/>
              </a:rPr>
              <a:t>변수 선정</a:t>
            </a:r>
            <a:r>
              <a:rPr lang="en-US" altLang="ko-KR" sz="1100" dirty="0">
                <a:solidFill>
                  <a:srgbClr val="000000"/>
                </a:solidFill>
                <a:latin typeface="Arial" panose="020B0604020202020204" pitchFamily="34" charset="0"/>
                <a:sym typeface="Wingdings" panose="05000000000000000000" pitchFamily="2" charset="2"/>
              </a:rPr>
              <a:t> </a:t>
            </a:r>
          </a:p>
          <a:p>
            <a:pPr marL="342900" indent="-342900">
              <a:lnSpc>
                <a:spcPct val="150000"/>
              </a:lnSpc>
              <a:buAutoNum type="arabicParenR"/>
            </a:pPr>
            <a:r>
              <a:rPr lang="ko-KR" altLang="en-US" sz="1100" dirty="0">
                <a:solidFill>
                  <a:srgbClr val="000000"/>
                </a:solidFill>
                <a:latin typeface="Arial" panose="020B0604020202020204" pitchFamily="34" charset="0"/>
              </a:rPr>
              <a:t>판별식의 수 결정</a:t>
            </a:r>
            <a:r>
              <a:rPr lang="en-US" altLang="ko-KR" sz="1100" dirty="0">
                <a:solidFill>
                  <a:srgbClr val="000000"/>
                </a:solidFill>
                <a:latin typeface="Arial" panose="020B0604020202020204" pitchFamily="34" charset="0"/>
                <a:sym typeface="Wingdings" panose="05000000000000000000" pitchFamily="2" charset="2"/>
              </a:rPr>
              <a:t></a:t>
            </a:r>
            <a:endParaRPr lang="en-US" altLang="ko-KR" sz="1100" dirty="0">
              <a:solidFill>
                <a:srgbClr val="000000"/>
              </a:solidFill>
              <a:latin typeface="Arial" panose="020B0604020202020204" pitchFamily="34" charset="0"/>
            </a:endParaRPr>
          </a:p>
          <a:p>
            <a:pPr marL="342900" indent="-342900">
              <a:lnSpc>
                <a:spcPct val="150000"/>
              </a:lnSpc>
              <a:buAutoNum type="arabicParenR"/>
            </a:pPr>
            <a:r>
              <a:rPr lang="ko-KR" altLang="en-US" sz="1100" dirty="0">
                <a:solidFill>
                  <a:srgbClr val="000000"/>
                </a:solidFill>
                <a:latin typeface="Arial" panose="020B0604020202020204" pitchFamily="34" charset="0"/>
              </a:rPr>
              <a:t>판별함수 도출</a:t>
            </a:r>
            <a:r>
              <a:rPr lang="en-US" altLang="ko-KR" sz="1100" dirty="0">
                <a:solidFill>
                  <a:srgbClr val="000000"/>
                </a:solidFill>
                <a:latin typeface="Arial" panose="020B0604020202020204" pitchFamily="34" charset="0"/>
                <a:sym typeface="Wingdings" panose="05000000000000000000" pitchFamily="2" charset="2"/>
              </a:rPr>
              <a:t></a:t>
            </a:r>
          </a:p>
          <a:p>
            <a:pPr>
              <a:lnSpc>
                <a:spcPct val="150000"/>
              </a:lnSpc>
            </a:pPr>
            <a:r>
              <a:rPr lang="en-US" altLang="ko-KR" sz="1100" dirty="0">
                <a:solidFill>
                  <a:srgbClr val="000000"/>
                </a:solidFill>
                <a:latin typeface="Arial" panose="020B0604020202020204" pitchFamily="34" charset="0"/>
                <a:sym typeface="Wingdings" panose="05000000000000000000" pitchFamily="2" charset="2"/>
              </a:rPr>
              <a:t>5)    </a:t>
            </a:r>
            <a:r>
              <a:rPr lang="en-US" altLang="ko-KR" sz="1100" dirty="0">
                <a:solidFill>
                  <a:srgbClr val="000000"/>
                </a:solidFill>
                <a:highlight>
                  <a:srgbClr val="FFFF00"/>
                </a:highlight>
                <a:latin typeface="Arial" panose="020B0604020202020204" pitchFamily="34" charset="0"/>
                <a:sym typeface="Wingdings" panose="05000000000000000000" pitchFamily="2" charset="2"/>
              </a:rPr>
              <a:t>Cut-off point </a:t>
            </a:r>
            <a:r>
              <a:rPr lang="ko-KR" altLang="en-US" sz="1100" dirty="0">
                <a:solidFill>
                  <a:srgbClr val="000000"/>
                </a:solidFill>
                <a:highlight>
                  <a:srgbClr val="FFFF00"/>
                </a:highlight>
                <a:latin typeface="Arial" panose="020B0604020202020204" pitchFamily="34" charset="0"/>
                <a:sym typeface="Wingdings" panose="05000000000000000000" pitchFamily="2" charset="2"/>
              </a:rPr>
              <a:t>산정 </a:t>
            </a:r>
            <a:r>
              <a:rPr lang="en-US" altLang="ko-KR" sz="1100" dirty="0">
                <a:solidFill>
                  <a:srgbClr val="000000"/>
                </a:solidFill>
                <a:latin typeface="Arial" panose="020B0604020202020204" pitchFamily="34" charset="0"/>
                <a:sym typeface="Wingdings" panose="05000000000000000000" pitchFamily="2" charset="2"/>
              </a:rPr>
              <a:t> </a:t>
            </a:r>
          </a:p>
          <a:p>
            <a:pPr marL="342900" indent="-342900">
              <a:lnSpc>
                <a:spcPct val="150000"/>
              </a:lnSpc>
              <a:buAutoNum type="arabicParenR" startAt="6"/>
            </a:pPr>
            <a:r>
              <a:rPr lang="ko-KR" altLang="en-US" sz="1100" dirty="0">
                <a:solidFill>
                  <a:srgbClr val="000000"/>
                </a:solidFill>
                <a:latin typeface="Arial" panose="020B0604020202020204" pitchFamily="34" charset="0"/>
              </a:rPr>
              <a:t>판별함수 타당성 검정</a:t>
            </a:r>
            <a:r>
              <a:rPr lang="en-US" altLang="ko-KR" sz="1100" dirty="0">
                <a:solidFill>
                  <a:srgbClr val="000000"/>
                </a:solidFill>
                <a:latin typeface="Arial" panose="020B0604020202020204" pitchFamily="34" charset="0"/>
                <a:sym typeface="Wingdings" panose="05000000000000000000" pitchFamily="2" charset="2"/>
              </a:rPr>
              <a:t> </a:t>
            </a:r>
          </a:p>
          <a:p>
            <a:pPr marL="342900" indent="-342900">
              <a:lnSpc>
                <a:spcPct val="150000"/>
              </a:lnSpc>
              <a:buAutoNum type="arabicParenR" startAt="6"/>
            </a:pPr>
            <a:r>
              <a:rPr lang="ko-KR" altLang="en-US" sz="1100" dirty="0">
                <a:solidFill>
                  <a:srgbClr val="000000"/>
                </a:solidFill>
                <a:latin typeface="Arial" panose="020B0604020202020204" pitchFamily="34" charset="0"/>
              </a:rPr>
              <a:t>검증된 판별함수 해석</a:t>
            </a:r>
            <a:r>
              <a:rPr lang="en-US" altLang="ko-KR" sz="1100" dirty="0">
                <a:solidFill>
                  <a:srgbClr val="000000"/>
                </a:solidFill>
                <a:latin typeface="Arial" panose="020B0604020202020204" pitchFamily="34" charset="0"/>
                <a:sym typeface="Wingdings" panose="05000000000000000000" pitchFamily="2" charset="2"/>
              </a:rPr>
              <a:t> </a:t>
            </a:r>
          </a:p>
          <a:p>
            <a:pPr>
              <a:lnSpc>
                <a:spcPct val="150000"/>
              </a:lnSpc>
            </a:pPr>
            <a:r>
              <a:rPr lang="en-US" altLang="ko-KR" sz="1100" dirty="0">
                <a:solidFill>
                  <a:srgbClr val="000000"/>
                </a:solidFill>
                <a:latin typeface="Arial" panose="020B0604020202020204" pitchFamily="34" charset="0"/>
              </a:rPr>
              <a:t>8)   </a:t>
            </a:r>
            <a:r>
              <a:rPr lang="ko-KR" altLang="en-US" sz="1100" dirty="0">
                <a:solidFill>
                  <a:srgbClr val="000000"/>
                </a:solidFill>
                <a:latin typeface="Arial" panose="020B0604020202020204" pitchFamily="34" charset="0"/>
              </a:rPr>
              <a:t>판별함수를 이용한 예측 활용</a:t>
            </a:r>
          </a:p>
        </p:txBody>
      </p:sp>
      <p:sp>
        <p:nvSpPr>
          <p:cNvPr id="3" name="직사각형 2">
            <a:extLst>
              <a:ext uri="{FF2B5EF4-FFF2-40B4-BE49-F238E27FC236}">
                <a16:creationId xmlns:a16="http://schemas.microsoft.com/office/drawing/2014/main" id="{1F859D3D-00B0-4BA3-AF03-F30D7CBDF771}"/>
              </a:ext>
            </a:extLst>
          </p:cNvPr>
          <p:cNvSpPr/>
          <p:nvPr/>
        </p:nvSpPr>
        <p:spPr>
          <a:xfrm>
            <a:off x="649402" y="5147968"/>
            <a:ext cx="7338143" cy="1077154"/>
          </a:xfrm>
          <a:prstGeom prst="rect">
            <a:avLst/>
          </a:prstGeom>
          <a:ln>
            <a:solidFill>
              <a:schemeClr val="accent5">
                <a:lumMod val="60000"/>
                <a:lumOff val="40000"/>
              </a:schemeClr>
            </a:solidFill>
          </a:ln>
        </p:spPr>
        <p:txBody>
          <a:bodyPr wrap="square">
            <a:spAutoFit/>
          </a:bodyPr>
          <a:lstStyle/>
          <a:p>
            <a:pPr marL="285750" indent="-285750">
              <a:lnSpc>
                <a:spcPct val="150000"/>
              </a:lnSpc>
              <a:buFont typeface="Wingdings" panose="05000000000000000000" pitchFamily="2" charset="2"/>
              <a:buChar char="§"/>
            </a:pPr>
            <a:r>
              <a:rPr lang="ko-KR" altLang="en-US" sz="1100" dirty="0">
                <a:solidFill>
                  <a:srgbClr val="000000"/>
                </a:solidFill>
                <a:latin typeface="Arial" panose="020B0604020202020204" pitchFamily="34" charset="0"/>
              </a:rPr>
              <a:t>판별함수 </a:t>
            </a: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 </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종속변수 집단의 수 </a:t>
            </a:r>
            <a:r>
              <a:rPr lang="en-US" altLang="ko-KR" sz="1100" dirty="0">
                <a:solidFill>
                  <a:srgbClr val="000000"/>
                </a:solidFill>
                <a:latin typeface="Arial" panose="020B0604020202020204" pitchFamily="34" charset="0"/>
              </a:rPr>
              <a:t>– 1 ) </a:t>
            </a:r>
            <a:r>
              <a:rPr lang="ko-KR" altLang="en-US" sz="1100" dirty="0">
                <a:solidFill>
                  <a:srgbClr val="000000"/>
                </a:solidFill>
                <a:latin typeface="Arial" panose="020B0604020202020204" pitchFamily="34" charset="0"/>
              </a:rPr>
              <a:t>과  </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독립변수의 수 </a:t>
            </a: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에서 작은 값만큼의 판별함수 생성</a:t>
            </a:r>
          </a:p>
          <a:p>
            <a:pPr>
              <a:lnSpc>
                <a:spcPct val="150000"/>
              </a:lnSpc>
            </a:pPr>
            <a:r>
              <a:rPr lang="ko-KR" altLang="en-US" sz="1100" dirty="0">
                <a:solidFill>
                  <a:srgbClr val="000000"/>
                </a:solidFill>
                <a:latin typeface="Arial" panose="020B0604020202020204" pitchFamily="34" charset="0"/>
              </a:rPr>
              <a:t> </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rPr>
              <a:t>집단의 수가 </a:t>
            </a:r>
            <a:r>
              <a:rPr lang="en-US" altLang="ko-KR" sz="1100" dirty="0">
                <a:solidFill>
                  <a:srgbClr val="000000"/>
                </a:solidFill>
                <a:latin typeface="Arial" panose="020B0604020202020204" pitchFamily="34" charset="0"/>
              </a:rPr>
              <a:t>3 </a:t>
            </a:r>
            <a:r>
              <a:rPr lang="ko-KR" altLang="en-US" sz="1100" dirty="0">
                <a:solidFill>
                  <a:srgbClr val="000000"/>
                </a:solidFill>
                <a:latin typeface="Arial" panose="020B0604020202020204" pitchFamily="34" charset="0"/>
              </a:rPr>
              <a:t>이고 독립변수의 수가 </a:t>
            </a:r>
            <a:r>
              <a:rPr lang="en-US" altLang="ko-KR" sz="1100" dirty="0">
                <a:solidFill>
                  <a:srgbClr val="000000"/>
                </a:solidFill>
                <a:latin typeface="Arial" panose="020B0604020202020204" pitchFamily="34" charset="0"/>
              </a:rPr>
              <a:t>5 </a:t>
            </a:r>
            <a:r>
              <a:rPr lang="ko-KR" altLang="en-US" sz="1100" dirty="0">
                <a:solidFill>
                  <a:srgbClr val="000000"/>
                </a:solidFill>
                <a:latin typeface="Arial" panose="020B0604020202020204" pitchFamily="34" charset="0"/>
              </a:rPr>
              <a:t>이면 </a:t>
            </a:r>
            <a:r>
              <a:rPr lang="en-US" altLang="ko-KR" sz="1100" dirty="0">
                <a:solidFill>
                  <a:srgbClr val="000000"/>
                </a:solidFill>
                <a:latin typeface="Arial" panose="020B0604020202020204" pitchFamily="34" charset="0"/>
              </a:rPr>
              <a:t>2</a:t>
            </a:r>
            <a:r>
              <a:rPr lang="ko-KR" altLang="en-US" sz="1100" dirty="0">
                <a:solidFill>
                  <a:srgbClr val="000000"/>
                </a:solidFill>
                <a:latin typeface="Arial" panose="020B0604020202020204" pitchFamily="34" charset="0"/>
              </a:rPr>
              <a:t>개의 판별함수 도출</a:t>
            </a:r>
          </a:p>
          <a:p>
            <a:pPr marL="285750" indent="-285750">
              <a:lnSpc>
                <a:spcPct val="150000"/>
              </a:lnSpc>
              <a:buFont typeface="Wingdings" panose="05000000000000000000" pitchFamily="2" charset="2"/>
              <a:buChar char="§"/>
            </a:pPr>
            <a:r>
              <a:rPr lang="ko-KR" altLang="en-US" sz="1100" dirty="0">
                <a:solidFill>
                  <a:srgbClr val="000000"/>
                </a:solidFill>
                <a:latin typeface="Arial" panose="020B0604020202020204" pitchFamily="34" charset="0"/>
              </a:rPr>
              <a:t>적정 표본크기  </a:t>
            </a: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 표본크기는 독립변수 수의 </a:t>
            </a:r>
            <a:r>
              <a:rPr lang="en-US" altLang="ko-KR" sz="1100" dirty="0">
                <a:solidFill>
                  <a:srgbClr val="000000"/>
                </a:solidFill>
                <a:latin typeface="Arial" panose="020B0604020202020204" pitchFamily="34" charset="0"/>
              </a:rPr>
              <a:t>10~20</a:t>
            </a:r>
            <a:r>
              <a:rPr lang="ko-KR" altLang="en-US" sz="1100" dirty="0">
                <a:solidFill>
                  <a:srgbClr val="000000"/>
                </a:solidFill>
                <a:latin typeface="Arial" panose="020B0604020202020204" pitchFamily="34" charset="0"/>
              </a:rPr>
              <a:t>배 이상 요구</a:t>
            </a:r>
            <a:endParaRPr lang="en-US" altLang="ko-KR" sz="1100" dirty="0">
              <a:solidFill>
                <a:srgbClr val="000000"/>
              </a:solidFill>
              <a:latin typeface="Arial" panose="020B0604020202020204" pitchFamily="34" charset="0"/>
            </a:endParaRPr>
          </a:p>
          <a:p>
            <a:pPr marL="285750" indent="-285750">
              <a:lnSpc>
                <a:spcPct val="150000"/>
              </a:lnSpc>
              <a:buFont typeface="Wingdings" panose="05000000000000000000" pitchFamily="2" charset="2"/>
              <a:buChar char="§"/>
            </a:pP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err="1">
                <a:solidFill>
                  <a:srgbClr val="000000"/>
                </a:solidFill>
                <a:latin typeface="Arial" panose="020B0604020202020204" pitchFamily="34" charset="0"/>
                <a:sym typeface="Wingdings" panose="05000000000000000000" pitchFamily="2" charset="2"/>
              </a:rPr>
              <a:t>카이제곱</a:t>
            </a:r>
            <a:r>
              <a:rPr lang="ko-KR" altLang="en-US" sz="1100" dirty="0">
                <a:solidFill>
                  <a:srgbClr val="000000"/>
                </a:solidFill>
                <a:latin typeface="Arial" panose="020B0604020202020204" pitchFamily="34" charset="0"/>
                <a:sym typeface="Wingdings" panose="05000000000000000000" pitchFamily="2" charset="2"/>
              </a:rPr>
              <a:t> </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유의수준 </a:t>
            </a:r>
            <a:r>
              <a:rPr lang="en-US" altLang="ko-KR" sz="1100" dirty="0">
                <a:solidFill>
                  <a:srgbClr val="000000"/>
                </a:solidFill>
                <a:latin typeface="Arial" panose="020B0604020202020204" pitchFamily="34" charset="0"/>
                <a:sym typeface="Wingdings" panose="05000000000000000000" pitchFamily="2" charset="2"/>
              </a:rPr>
              <a:t>0.05  p-value &lt;0.05  </a:t>
            </a:r>
            <a:r>
              <a:rPr lang="ko-KR" altLang="en-US" sz="1100" dirty="0" err="1">
                <a:solidFill>
                  <a:srgbClr val="000000"/>
                </a:solidFill>
                <a:latin typeface="Arial" panose="020B0604020202020204" pitchFamily="34" charset="0"/>
                <a:sym typeface="Wingdings" panose="05000000000000000000" pitchFamily="2" charset="2"/>
              </a:rPr>
              <a:t>귀무가설</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기각</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대립가설 채택 </a:t>
            </a:r>
            <a:endParaRPr lang="ko-KR" altLang="en-US" sz="1100" dirty="0"/>
          </a:p>
        </p:txBody>
      </p:sp>
      <p:sp>
        <p:nvSpPr>
          <p:cNvPr id="9" name="직사각형 8">
            <a:extLst>
              <a:ext uri="{FF2B5EF4-FFF2-40B4-BE49-F238E27FC236}">
                <a16:creationId xmlns:a16="http://schemas.microsoft.com/office/drawing/2014/main" id="{887879C6-0D87-461B-AE63-68F58EC8E2BA}"/>
              </a:ext>
            </a:extLst>
          </p:cNvPr>
          <p:cNvSpPr/>
          <p:nvPr/>
        </p:nvSpPr>
        <p:spPr>
          <a:xfrm>
            <a:off x="612234" y="968987"/>
            <a:ext cx="1941557" cy="338554"/>
          </a:xfrm>
          <a:prstGeom prst="rect">
            <a:avLst/>
          </a:prstGeom>
          <a:solidFill>
            <a:schemeClr val="accent5">
              <a:lumMod val="20000"/>
              <a:lumOff val="80000"/>
            </a:schemeClr>
          </a:solidFill>
        </p:spPr>
        <p:txBody>
          <a:bodyPr wrap="none">
            <a:spAutoFit/>
          </a:bodyPr>
          <a:lstStyle/>
          <a:p>
            <a:r>
              <a:rPr lang="ko-KR" altLang="en-US" sz="1600" b="1" dirty="0">
                <a:solidFill>
                  <a:srgbClr val="000000"/>
                </a:solidFill>
                <a:latin typeface="Arial" panose="020B0604020202020204" pitchFamily="34" charset="0"/>
              </a:rPr>
              <a:t>판별분석  진행과정</a:t>
            </a:r>
            <a:endParaRPr lang="ko-KR" altLang="en-US" sz="1600" dirty="0">
              <a:solidFill>
                <a:srgbClr val="000000"/>
              </a:solidFill>
              <a:latin typeface="Arial" panose="020B0604020202020204" pitchFamily="34" charset="0"/>
            </a:endParaRPr>
          </a:p>
        </p:txBody>
      </p:sp>
      <p:sp>
        <p:nvSpPr>
          <p:cNvPr id="10" name="직사각형 9">
            <a:extLst>
              <a:ext uri="{FF2B5EF4-FFF2-40B4-BE49-F238E27FC236}">
                <a16:creationId xmlns:a16="http://schemas.microsoft.com/office/drawing/2014/main" id="{7E9CF682-A139-4A0A-BDD0-111117165E0C}"/>
              </a:ext>
            </a:extLst>
          </p:cNvPr>
          <p:cNvSpPr/>
          <p:nvPr/>
        </p:nvSpPr>
        <p:spPr>
          <a:xfrm>
            <a:off x="637341" y="3721207"/>
            <a:ext cx="7342323" cy="1277273"/>
          </a:xfrm>
          <a:prstGeom prst="rect">
            <a:avLst/>
          </a:prstGeom>
          <a:ln>
            <a:solidFill>
              <a:schemeClr val="accent5">
                <a:lumMod val="75000"/>
              </a:schemeClr>
            </a:solidFill>
          </a:ln>
        </p:spPr>
        <p:txBody>
          <a:bodyPr wrap="square">
            <a:spAutoFit/>
          </a:bodyPr>
          <a:lstStyle/>
          <a:p>
            <a:r>
              <a:rPr lang="en-US" altLang="ko-KR" sz="1100" dirty="0"/>
              <a:t>Cutoff –point</a:t>
            </a:r>
          </a:p>
          <a:p>
            <a:r>
              <a:rPr lang="ko-KR" altLang="en-US" sz="1100" dirty="0"/>
              <a:t>판별함수</a:t>
            </a:r>
            <a:r>
              <a:rPr lang="en-US" altLang="ko-KR" sz="1100" dirty="0"/>
              <a:t>(Z)</a:t>
            </a:r>
            <a:r>
              <a:rPr lang="ko-KR" altLang="en-US" sz="1100" dirty="0"/>
              <a:t>의 </a:t>
            </a:r>
            <a:r>
              <a:rPr lang="ko-KR" altLang="en-US" sz="1100" dirty="0" err="1"/>
              <a:t>집단별</a:t>
            </a:r>
            <a:r>
              <a:rPr lang="en-US" altLang="ko-KR" sz="1100" dirty="0"/>
              <a:t>(</a:t>
            </a:r>
            <a:r>
              <a:rPr lang="ko-KR" altLang="en-US" sz="1100" dirty="0"/>
              <a:t>정상기업별</a:t>
            </a:r>
            <a:r>
              <a:rPr lang="en-US" altLang="ko-KR" sz="1100" dirty="0"/>
              <a:t>, </a:t>
            </a:r>
            <a:r>
              <a:rPr lang="ko-KR" altLang="en-US" sz="1100" dirty="0"/>
              <a:t>부도기업별</a:t>
            </a:r>
            <a:r>
              <a:rPr lang="en-US" altLang="ko-KR" sz="1100" dirty="0"/>
              <a:t>)</a:t>
            </a:r>
            <a:r>
              <a:rPr lang="ko-KR" altLang="en-US" sz="1100" dirty="0"/>
              <a:t> 값을 산정 후</a:t>
            </a:r>
            <a:r>
              <a:rPr lang="en-US" altLang="ko-KR" sz="1100" dirty="0">
                <a:sym typeface="Wingdings" panose="05000000000000000000" pitchFamily="2" charset="2"/>
              </a:rPr>
              <a:t></a:t>
            </a:r>
            <a:r>
              <a:rPr lang="ko-KR" altLang="en-US" sz="1100" dirty="0"/>
              <a:t> </a:t>
            </a:r>
            <a:r>
              <a:rPr lang="en-US" altLang="ko-KR" sz="1100" dirty="0"/>
              <a:t> </a:t>
            </a:r>
            <a:r>
              <a:rPr lang="ko-KR" altLang="en-US" sz="1100" dirty="0" err="1"/>
              <a:t>집단별</a:t>
            </a:r>
            <a:r>
              <a:rPr lang="ko-KR" altLang="en-US" sz="1100" dirty="0"/>
              <a:t> 각각 평균 계산</a:t>
            </a:r>
            <a:endParaRPr lang="en-US" altLang="ko-KR" sz="1100" dirty="0"/>
          </a:p>
          <a:p>
            <a:r>
              <a:rPr lang="en-US" altLang="ko-KR" sz="1100" dirty="0">
                <a:sym typeface="Wingdings" panose="05000000000000000000" pitchFamily="2" charset="2"/>
              </a:rPr>
              <a:t>1) </a:t>
            </a:r>
            <a:r>
              <a:rPr lang="ko-KR" altLang="en-US" sz="1100" dirty="0">
                <a:highlight>
                  <a:srgbClr val="FFFF00"/>
                </a:highlight>
                <a:sym typeface="Wingdings" panose="05000000000000000000" pitchFamily="2" charset="2"/>
              </a:rPr>
              <a:t>만약</a:t>
            </a:r>
            <a:r>
              <a:rPr lang="en-US" altLang="ko-KR" sz="1100" dirty="0">
                <a:highlight>
                  <a:srgbClr val="FFFF00"/>
                </a:highlight>
                <a:sym typeface="Wingdings" panose="05000000000000000000" pitchFamily="2" charset="2"/>
              </a:rPr>
              <a:t>, </a:t>
            </a:r>
            <a:r>
              <a:rPr lang="ko-KR" altLang="en-US" sz="1100" dirty="0" err="1">
                <a:highlight>
                  <a:srgbClr val="FFFF00"/>
                </a:highlight>
                <a:sym typeface="Wingdings" panose="05000000000000000000" pitchFamily="2" charset="2"/>
              </a:rPr>
              <a:t>집단별</a:t>
            </a:r>
            <a:r>
              <a:rPr lang="ko-KR" altLang="en-US" sz="1100" dirty="0">
                <a:highlight>
                  <a:srgbClr val="FFFF00"/>
                </a:highlight>
                <a:sym typeface="Wingdings" panose="05000000000000000000" pitchFamily="2" charset="2"/>
              </a:rPr>
              <a:t>  정상기업 </a:t>
            </a:r>
            <a:r>
              <a:rPr lang="en-US" altLang="ko-KR" sz="1100" dirty="0">
                <a:highlight>
                  <a:srgbClr val="FFFF00"/>
                </a:highlight>
                <a:sym typeface="Wingdings" panose="05000000000000000000" pitchFamily="2" charset="2"/>
              </a:rPr>
              <a:t>Z score </a:t>
            </a:r>
            <a:r>
              <a:rPr lang="ko-KR" altLang="en-US" sz="1100" dirty="0">
                <a:highlight>
                  <a:srgbClr val="FFFF00"/>
                </a:highlight>
                <a:sym typeface="Wingdings" panose="05000000000000000000" pitchFamily="2" charset="2"/>
              </a:rPr>
              <a:t>평균 </a:t>
            </a:r>
            <a:r>
              <a:rPr lang="en-US" altLang="ko-KR" sz="1100" dirty="0">
                <a:highlight>
                  <a:srgbClr val="FFFF00"/>
                </a:highlight>
                <a:sym typeface="Wingdings" panose="05000000000000000000" pitchFamily="2" charset="2"/>
              </a:rPr>
              <a:t>0.5, </a:t>
            </a:r>
            <a:r>
              <a:rPr lang="ko-KR" altLang="en-US" sz="1100" dirty="0">
                <a:highlight>
                  <a:srgbClr val="FFFF00"/>
                </a:highlight>
                <a:sym typeface="Wingdings" panose="05000000000000000000" pitchFamily="2" charset="2"/>
              </a:rPr>
              <a:t>부도기업 </a:t>
            </a:r>
            <a:r>
              <a:rPr lang="en-US" altLang="ko-KR" sz="1100" dirty="0">
                <a:highlight>
                  <a:srgbClr val="FFFF00"/>
                </a:highlight>
                <a:sym typeface="Wingdings" panose="05000000000000000000" pitchFamily="2" charset="2"/>
              </a:rPr>
              <a:t>Z score </a:t>
            </a:r>
            <a:r>
              <a:rPr lang="ko-KR" altLang="en-US" sz="1100" dirty="0">
                <a:highlight>
                  <a:srgbClr val="FFFF00"/>
                </a:highlight>
                <a:sym typeface="Wingdings" panose="05000000000000000000" pitchFamily="2" charset="2"/>
              </a:rPr>
              <a:t>평균 </a:t>
            </a:r>
            <a:r>
              <a:rPr lang="en-US" altLang="ko-KR" sz="1100" dirty="0">
                <a:highlight>
                  <a:srgbClr val="FFFF00"/>
                </a:highlight>
                <a:sym typeface="Wingdings" panose="05000000000000000000" pitchFamily="2" charset="2"/>
              </a:rPr>
              <a:t>-0.5  </a:t>
            </a:r>
            <a:r>
              <a:rPr lang="ko-KR" altLang="en-US" sz="1100" dirty="0">
                <a:highlight>
                  <a:srgbClr val="FFFF00"/>
                </a:highlight>
                <a:sym typeface="Wingdings" panose="05000000000000000000" pitchFamily="2" charset="2"/>
              </a:rPr>
              <a:t>경우</a:t>
            </a:r>
            <a:endParaRPr lang="en-US" altLang="ko-KR" sz="1100" dirty="0">
              <a:sym typeface="Wingdings" panose="05000000000000000000" pitchFamily="2" charset="2"/>
            </a:endParaRPr>
          </a:p>
          <a:p>
            <a:r>
              <a:rPr lang="en-US" altLang="ko-KR" sz="1100" dirty="0">
                <a:sym typeface="Wingdings" panose="05000000000000000000" pitchFamily="2" charset="2"/>
              </a:rPr>
              <a:t>2)  </a:t>
            </a:r>
            <a:r>
              <a:rPr lang="ko-KR" altLang="en-US" sz="1100" dirty="0">
                <a:sym typeface="Wingdings" panose="05000000000000000000" pitchFamily="2" charset="2"/>
              </a:rPr>
              <a:t>정상기업 </a:t>
            </a:r>
            <a:r>
              <a:rPr lang="ko-KR" altLang="en-US" sz="1100" dirty="0" err="1">
                <a:sym typeface="Wingdings" panose="05000000000000000000" pitchFamily="2" charset="2"/>
              </a:rPr>
              <a:t>표본수</a:t>
            </a:r>
            <a:r>
              <a:rPr lang="ko-KR" altLang="en-US" sz="1100" dirty="0">
                <a:sym typeface="Wingdings" panose="05000000000000000000" pitchFamily="2" charset="2"/>
              </a:rPr>
              <a:t> </a:t>
            </a:r>
            <a:r>
              <a:rPr lang="en-US" altLang="ko-KR" sz="1100" dirty="0">
                <a:sym typeface="Wingdings" panose="05000000000000000000" pitchFamily="2" charset="2"/>
              </a:rPr>
              <a:t>500</a:t>
            </a:r>
            <a:r>
              <a:rPr lang="ko-KR" altLang="en-US" sz="1100" dirty="0">
                <a:sym typeface="Wingdings" panose="05000000000000000000" pitchFamily="2" charset="2"/>
              </a:rPr>
              <a:t>개</a:t>
            </a:r>
            <a:r>
              <a:rPr lang="en-US" altLang="ko-KR" sz="1100" dirty="0">
                <a:sym typeface="Wingdings" panose="05000000000000000000" pitchFamily="2" charset="2"/>
              </a:rPr>
              <a:t>, </a:t>
            </a:r>
            <a:r>
              <a:rPr lang="ko-KR" altLang="en-US" sz="1100" dirty="0">
                <a:sym typeface="Wingdings" panose="05000000000000000000" pitchFamily="2" charset="2"/>
              </a:rPr>
              <a:t>부도기업 </a:t>
            </a:r>
            <a:r>
              <a:rPr lang="ko-KR" altLang="en-US" sz="1100" dirty="0" err="1">
                <a:sym typeface="Wingdings" panose="05000000000000000000" pitchFamily="2" charset="2"/>
              </a:rPr>
              <a:t>표본수</a:t>
            </a:r>
            <a:r>
              <a:rPr lang="ko-KR" altLang="en-US" sz="1100" dirty="0">
                <a:sym typeface="Wingdings" panose="05000000000000000000" pitchFamily="2" charset="2"/>
              </a:rPr>
              <a:t> </a:t>
            </a:r>
            <a:r>
              <a:rPr lang="en-US" altLang="ko-KR" sz="1100" dirty="0">
                <a:sym typeface="Wingdings" panose="05000000000000000000" pitchFamily="2" charset="2"/>
              </a:rPr>
              <a:t>500</a:t>
            </a:r>
            <a:r>
              <a:rPr lang="ko-KR" altLang="en-US" sz="1100" dirty="0">
                <a:sym typeface="Wingdings" panose="05000000000000000000" pitchFamily="2" charset="2"/>
              </a:rPr>
              <a:t>개  이면 </a:t>
            </a:r>
            <a:r>
              <a:rPr lang="en-US" altLang="ko-KR" sz="1100" dirty="0">
                <a:sym typeface="Wingdings" panose="05000000000000000000" pitchFamily="2" charset="2"/>
              </a:rPr>
              <a:t>(</a:t>
            </a:r>
            <a:r>
              <a:rPr lang="en-US" altLang="ko-KR" sz="1100" dirty="0"/>
              <a:t> </a:t>
            </a:r>
            <a:r>
              <a:rPr lang="en-US" altLang="ko-KR" sz="1100" dirty="0">
                <a:highlight>
                  <a:srgbClr val="FFFF00"/>
                </a:highlight>
              </a:rPr>
              <a:t>paired-sampling)</a:t>
            </a:r>
          </a:p>
          <a:p>
            <a:r>
              <a:rPr lang="ko-KR" altLang="en-US" sz="1100" b="1" dirty="0">
                <a:latin typeface="+mj-ea"/>
              </a:rPr>
              <a:t>최적절사점</a:t>
            </a:r>
            <a:r>
              <a:rPr lang="en-US" altLang="ko-KR" sz="1100" b="1" dirty="0">
                <a:latin typeface="+mj-ea"/>
              </a:rPr>
              <a:t>(Cutoff –point*)</a:t>
            </a:r>
          </a:p>
          <a:p>
            <a:r>
              <a:rPr lang="en-US" altLang="ko-KR" sz="1100" b="1" dirty="0">
                <a:latin typeface="+mj-ea"/>
              </a:rPr>
              <a:t>= [(</a:t>
            </a:r>
            <a:r>
              <a:rPr lang="ko-KR" altLang="en-US" sz="1100" b="1" dirty="0">
                <a:latin typeface="+mj-ea"/>
              </a:rPr>
              <a:t>부도기업 </a:t>
            </a:r>
            <a:r>
              <a:rPr lang="ko-KR" altLang="en-US" sz="1100" b="1" dirty="0" err="1">
                <a:latin typeface="+mj-ea"/>
              </a:rPr>
              <a:t>표본수</a:t>
            </a:r>
            <a:r>
              <a:rPr lang="ko-KR" altLang="en-US" sz="1100" b="1" dirty="0">
                <a:latin typeface="+mj-ea"/>
              </a:rPr>
              <a:t> </a:t>
            </a:r>
            <a:r>
              <a:rPr lang="en-US" altLang="ko-KR" sz="1100" b="1" dirty="0">
                <a:latin typeface="+mj-ea"/>
              </a:rPr>
              <a:t>X 0.5) + (</a:t>
            </a:r>
            <a:r>
              <a:rPr lang="ko-KR" altLang="en-US" sz="1100" b="1" dirty="0">
                <a:latin typeface="+mj-ea"/>
              </a:rPr>
              <a:t>정상기업 </a:t>
            </a:r>
            <a:r>
              <a:rPr lang="ko-KR" altLang="en-US" sz="1100" b="1" dirty="0" err="1">
                <a:latin typeface="+mj-ea"/>
              </a:rPr>
              <a:t>표본수</a:t>
            </a:r>
            <a:r>
              <a:rPr lang="ko-KR" altLang="en-US" sz="1100" b="1" dirty="0">
                <a:latin typeface="+mj-ea"/>
              </a:rPr>
              <a:t> </a:t>
            </a:r>
            <a:r>
              <a:rPr lang="en-US" altLang="ko-KR" sz="1100" b="1" dirty="0">
                <a:latin typeface="+mj-ea"/>
              </a:rPr>
              <a:t>X -0.5}] / (</a:t>
            </a:r>
            <a:r>
              <a:rPr lang="ko-KR" altLang="en-US" sz="1100" b="1" dirty="0">
                <a:latin typeface="+mj-ea"/>
              </a:rPr>
              <a:t>정상기업 </a:t>
            </a:r>
            <a:r>
              <a:rPr lang="ko-KR" altLang="en-US" sz="1100" b="1" dirty="0" err="1">
                <a:latin typeface="+mj-ea"/>
              </a:rPr>
              <a:t>표본수</a:t>
            </a:r>
            <a:r>
              <a:rPr lang="ko-KR" altLang="en-US" sz="1100" b="1" dirty="0">
                <a:latin typeface="+mj-ea"/>
              </a:rPr>
              <a:t> </a:t>
            </a:r>
            <a:r>
              <a:rPr lang="en-US" altLang="ko-KR" sz="1100" b="1" dirty="0">
                <a:latin typeface="+mj-ea"/>
              </a:rPr>
              <a:t>+ </a:t>
            </a:r>
            <a:r>
              <a:rPr lang="ko-KR" altLang="en-US" sz="1100" b="1" dirty="0">
                <a:latin typeface="+mj-ea"/>
              </a:rPr>
              <a:t>부도기업 </a:t>
            </a:r>
            <a:r>
              <a:rPr lang="ko-KR" altLang="en-US" sz="1100" b="1" dirty="0" err="1">
                <a:latin typeface="+mj-ea"/>
              </a:rPr>
              <a:t>표본수</a:t>
            </a:r>
            <a:r>
              <a:rPr lang="en-US" altLang="ko-KR" sz="1100" b="1" dirty="0">
                <a:latin typeface="+mj-ea"/>
              </a:rPr>
              <a:t>)</a:t>
            </a:r>
          </a:p>
          <a:p>
            <a:r>
              <a:rPr lang="en-US" altLang="ko-KR" sz="1100" b="1" dirty="0">
                <a:latin typeface="+mj-ea"/>
              </a:rPr>
              <a:t>= [{500X0.5) +(500X-0.5)]/(500+500)  =  0    </a:t>
            </a:r>
            <a:r>
              <a:rPr lang="en-US" altLang="ko-KR" sz="1100" b="1" dirty="0">
                <a:latin typeface="+mj-ea"/>
                <a:sym typeface="Wingdings" panose="05000000000000000000" pitchFamily="2" charset="2"/>
              </a:rPr>
              <a:t> cut-off point ‘0’   </a:t>
            </a:r>
            <a:r>
              <a:rPr lang="ko-KR" altLang="en-US" sz="1100" b="1" dirty="0">
                <a:latin typeface="+mj-ea"/>
                <a:sym typeface="Wingdings" panose="05000000000000000000" pitchFamily="2" charset="2"/>
              </a:rPr>
              <a:t>정상기업</a:t>
            </a:r>
            <a:r>
              <a:rPr lang="en-US" altLang="ko-KR" sz="1100" b="1" dirty="0">
                <a:latin typeface="+mj-ea"/>
                <a:sym typeface="Wingdings" panose="05000000000000000000" pitchFamily="2" charset="2"/>
              </a:rPr>
              <a:t>&gt;0, </a:t>
            </a:r>
            <a:r>
              <a:rPr lang="ko-KR" altLang="en-US" sz="1100" b="1" dirty="0">
                <a:latin typeface="+mj-ea"/>
                <a:sym typeface="Wingdings" panose="05000000000000000000" pitchFamily="2" charset="2"/>
              </a:rPr>
              <a:t>부도기업</a:t>
            </a:r>
            <a:r>
              <a:rPr lang="en-US" altLang="ko-KR" sz="1100" b="1" dirty="0">
                <a:latin typeface="+mj-ea"/>
                <a:sym typeface="Wingdings" panose="05000000000000000000" pitchFamily="2" charset="2"/>
              </a:rPr>
              <a:t>&lt;0</a:t>
            </a:r>
            <a:endParaRPr lang="en-US" altLang="ko-KR" sz="1100" b="1" dirty="0">
              <a:latin typeface="+mj-ea"/>
            </a:endParaRPr>
          </a:p>
        </p:txBody>
      </p:sp>
      <p:sp>
        <p:nvSpPr>
          <p:cNvPr id="11" name="바닥글 개체 틀 10">
            <a:extLst>
              <a:ext uri="{FF2B5EF4-FFF2-40B4-BE49-F238E27FC236}">
                <a16:creationId xmlns:a16="http://schemas.microsoft.com/office/drawing/2014/main" id="{CEF0E5D6-3DDD-450F-9BC8-B5BCA4CA138A}"/>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DEBB753D-FD53-4AC8-A233-43866E1131D5}"/>
              </a:ext>
            </a:extLst>
          </p:cNvPr>
          <p:cNvSpPr>
            <a:spLocks noGrp="1"/>
          </p:cNvSpPr>
          <p:nvPr>
            <p:ph type="sldNum" sz="quarter" idx="12"/>
          </p:nvPr>
        </p:nvSpPr>
        <p:spPr/>
        <p:txBody>
          <a:bodyPr/>
          <a:lstStyle/>
          <a:p>
            <a:fld id="{DE77BB65-F969-4654-BF30-45C70C1BE112}" type="slidenum">
              <a:rPr lang="ko-KR" altLang="en-US" smtClean="0"/>
              <a:pPr/>
              <a:t>174</a:t>
            </a:fld>
            <a:endParaRPr lang="ko-KR" altLang="en-US"/>
          </a:p>
        </p:txBody>
      </p:sp>
      <p:sp>
        <p:nvSpPr>
          <p:cNvPr id="13" name="TextBox 12">
            <a:extLst>
              <a:ext uri="{FF2B5EF4-FFF2-40B4-BE49-F238E27FC236}">
                <a16:creationId xmlns:a16="http://schemas.microsoft.com/office/drawing/2014/main" id="{B9BD60B3-08AB-4C92-AC0D-40A6D1C81C42}"/>
              </a:ext>
            </a:extLst>
          </p:cNvPr>
          <p:cNvSpPr txBox="1"/>
          <p:nvPr/>
        </p:nvSpPr>
        <p:spPr>
          <a:xfrm>
            <a:off x="219490" y="169226"/>
            <a:ext cx="233628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판별분석</a:t>
            </a:r>
            <a:r>
              <a:rPr lang="en-US" altLang="ko-KR" sz="1200" dirty="0"/>
              <a:t>(discriminant analysis)</a:t>
            </a:r>
            <a:endParaRPr lang="ko-KR" altLang="en-US" sz="1200" dirty="0"/>
          </a:p>
        </p:txBody>
      </p:sp>
    </p:spTree>
    <p:extLst>
      <p:ext uri="{BB962C8B-B14F-4D97-AF65-F5344CB8AC3E}">
        <p14:creationId xmlns:p14="http://schemas.microsoft.com/office/powerpoint/2010/main" val="33239606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3C3F6D59-F176-4D79-99BD-BE620D2574AB}"/>
              </a:ext>
            </a:extLst>
          </p:cNvPr>
          <p:cNvSpPr/>
          <p:nvPr/>
        </p:nvSpPr>
        <p:spPr>
          <a:xfrm>
            <a:off x="431540" y="1480770"/>
            <a:ext cx="8280920" cy="830997"/>
          </a:xfrm>
          <a:prstGeom prst="rect">
            <a:avLst/>
          </a:prstGeom>
          <a:noFill/>
        </p:spPr>
        <p:txBody>
          <a:bodyPr wrap="square">
            <a:spAutoFit/>
          </a:bodyPr>
          <a:lstStyle/>
          <a:p>
            <a:r>
              <a:rPr lang="en-US" altLang="ko-KR" sz="1200" dirty="0"/>
              <a:t>Fisher</a:t>
            </a:r>
            <a:r>
              <a:rPr lang="ko-KR" altLang="en-US" sz="1200" dirty="0"/>
              <a:t>의 판별함수</a:t>
            </a:r>
            <a:endParaRPr lang="en-US" altLang="ko-KR" sz="1200" dirty="0"/>
          </a:p>
          <a:p>
            <a:pPr marL="285750" indent="-285750">
              <a:buFont typeface="Wingdings" panose="05000000000000000000" pitchFamily="2" charset="2"/>
              <a:buChar char="à"/>
            </a:pPr>
            <a:r>
              <a:rPr lang="en-US" altLang="ko-KR" sz="1200" dirty="0"/>
              <a:t>Fisher</a:t>
            </a:r>
            <a:r>
              <a:rPr lang="ko-KR" altLang="en-US" sz="1200" dirty="0"/>
              <a:t>의 판별함수는 변환된 </a:t>
            </a:r>
            <a:r>
              <a:rPr lang="en-US" altLang="ko-KR" sz="1200" dirty="0"/>
              <a:t>y</a:t>
            </a:r>
            <a:r>
              <a:rPr lang="ko-KR" altLang="en-US" sz="1200" dirty="0"/>
              <a:t>값들에 대해 두 집단의 표본평균간 의 표준화된 거리의 제곱이 되는 </a:t>
            </a:r>
            <a:r>
              <a:rPr lang="en-US" altLang="ko-KR" sz="1200" dirty="0"/>
              <a:t>t square </a:t>
            </a:r>
            <a:r>
              <a:rPr lang="ko-KR" altLang="en-US" sz="1200" dirty="0"/>
              <a:t>를 최대로화 하는 선형변환</a:t>
            </a:r>
            <a:endParaRPr lang="en-US" altLang="ko-KR" sz="1200" dirty="0"/>
          </a:p>
          <a:p>
            <a:pPr marL="285750" indent="-285750">
              <a:buFont typeface="Wingdings" panose="05000000000000000000" pitchFamily="2" charset="2"/>
              <a:buChar char="à"/>
            </a:pPr>
            <a:r>
              <a:rPr lang="ko-KR" altLang="en-US" sz="1200" dirty="0"/>
              <a:t>이 때의 최대값은 </a:t>
            </a:r>
            <a:r>
              <a:rPr lang="en-US" altLang="ko-KR" sz="1200" dirty="0" err="1"/>
              <a:t>Hotelling</a:t>
            </a:r>
            <a:r>
              <a:rPr lang="en-US" altLang="ko-KR" sz="1200" dirty="0"/>
              <a:t>  T square </a:t>
            </a:r>
            <a:r>
              <a:rPr lang="ko-KR" altLang="en-US" sz="1200" dirty="0"/>
              <a:t>가 된다</a:t>
            </a:r>
            <a:r>
              <a:rPr lang="en-US" altLang="ko-KR" sz="1200" dirty="0"/>
              <a:t>.</a:t>
            </a:r>
            <a:endParaRPr lang="ko-KR" altLang="en-US" sz="1200" dirty="0"/>
          </a:p>
        </p:txBody>
      </p:sp>
      <p:sp>
        <p:nvSpPr>
          <p:cNvPr id="3" name="직사각형 2">
            <a:extLst>
              <a:ext uri="{FF2B5EF4-FFF2-40B4-BE49-F238E27FC236}">
                <a16:creationId xmlns:a16="http://schemas.microsoft.com/office/drawing/2014/main" id="{DCE60F59-17C0-41D0-97CC-AC45F4B87702}"/>
              </a:ext>
            </a:extLst>
          </p:cNvPr>
          <p:cNvSpPr/>
          <p:nvPr/>
        </p:nvSpPr>
        <p:spPr>
          <a:xfrm>
            <a:off x="539552" y="2613480"/>
            <a:ext cx="1396536" cy="307777"/>
          </a:xfrm>
          <a:prstGeom prst="rect">
            <a:avLst/>
          </a:prstGeom>
        </p:spPr>
        <p:txBody>
          <a:bodyPr wrap="none">
            <a:spAutoFit/>
          </a:bodyPr>
          <a:lstStyle/>
          <a:p>
            <a:r>
              <a:rPr lang="en-US" altLang="ko-KR" sz="1400" dirty="0"/>
              <a:t>Fisher</a:t>
            </a:r>
            <a:r>
              <a:rPr lang="ko-KR" altLang="en-US" sz="1400" dirty="0"/>
              <a:t> 판별분석</a:t>
            </a:r>
          </a:p>
        </p:txBody>
      </p:sp>
      <p:sp>
        <p:nvSpPr>
          <p:cNvPr id="6" name="직사각형 5">
            <a:extLst>
              <a:ext uri="{FF2B5EF4-FFF2-40B4-BE49-F238E27FC236}">
                <a16:creationId xmlns:a16="http://schemas.microsoft.com/office/drawing/2014/main" id="{F7FA7EB4-B585-41B0-9CCF-38E02AC66DC4}"/>
              </a:ext>
            </a:extLst>
          </p:cNvPr>
          <p:cNvSpPr/>
          <p:nvPr/>
        </p:nvSpPr>
        <p:spPr>
          <a:xfrm>
            <a:off x="431540" y="3789040"/>
            <a:ext cx="8280919" cy="646331"/>
          </a:xfrm>
          <a:prstGeom prst="rect">
            <a:avLst/>
          </a:prstGeom>
        </p:spPr>
        <p:txBody>
          <a:bodyPr wrap="square">
            <a:spAutoFit/>
          </a:bodyPr>
          <a:lstStyle/>
          <a:p>
            <a:r>
              <a:rPr lang="en-US" altLang="ko-KR" sz="1200" dirty="0"/>
              <a:t>Fisher</a:t>
            </a:r>
            <a:r>
              <a:rPr lang="ko-KR" altLang="en-US" sz="1200" dirty="0"/>
              <a:t> 판별분석 특징 </a:t>
            </a:r>
            <a:endParaRPr lang="en-US" altLang="ko-KR" sz="1200" dirty="0"/>
          </a:p>
          <a:p>
            <a:pPr marL="285750" indent="-285750">
              <a:buFontTx/>
              <a:buChar char="-"/>
            </a:pPr>
            <a:r>
              <a:rPr lang="ko-KR" altLang="en-US" sz="1200" dirty="0"/>
              <a:t>표본의 두 집단을 가장 잘 분리시키는 </a:t>
            </a:r>
            <a:r>
              <a:rPr lang="ko-KR" altLang="en-US" sz="1200" dirty="0" err="1"/>
              <a:t>정사영시키는</a:t>
            </a:r>
            <a:r>
              <a:rPr lang="ko-KR" altLang="en-US" sz="1200" dirty="0"/>
              <a:t> 방법 </a:t>
            </a:r>
            <a:endParaRPr lang="en-US" altLang="ko-KR" sz="1200" dirty="0"/>
          </a:p>
          <a:p>
            <a:pPr marL="285750" indent="-285750">
              <a:buFontTx/>
              <a:buChar char="-"/>
            </a:pPr>
            <a:r>
              <a:rPr lang="ko-KR" altLang="en-US" sz="1200" dirty="0" err="1"/>
              <a:t>정사영된</a:t>
            </a:r>
            <a:r>
              <a:rPr lang="ko-KR" altLang="en-US" sz="1200" dirty="0"/>
              <a:t> 부분은 집단간</a:t>
            </a:r>
            <a:r>
              <a:rPr lang="en-US" altLang="ko-KR" sz="1200" dirty="0"/>
              <a:t>(between) </a:t>
            </a:r>
            <a:r>
              <a:rPr lang="ko-KR" altLang="en-US" sz="1200" dirty="0"/>
              <a:t>분산은 크고</a:t>
            </a:r>
            <a:r>
              <a:rPr lang="en-US" altLang="ko-KR" sz="1200" dirty="0"/>
              <a:t>, </a:t>
            </a:r>
            <a:r>
              <a:rPr lang="ko-KR" altLang="en-US" sz="1200" dirty="0"/>
              <a:t>집단내</a:t>
            </a:r>
            <a:r>
              <a:rPr lang="en-US" altLang="ko-KR" sz="1200" dirty="0"/>
              <a:t>(within) </a:t>
            </a:r>
            <a:r>
              <a:rPr lang="ko-KR" altLang="en-US" sz="1200" dirty="0"/>
              <a:t>분산은 작게</a:t>
            </a:r>
          </a:p>
        </p:txBody>
      </p:sp>
      <p:pic>
        <p:nvPicPr>
          <p:cNvPr id="8" name="그림 7">
            <a:extLst>
              <a:ext uri="{FF2B5EF4-FFF2-40B4-BE49-F238E27FC236}">
                <a16:creationId xmlns:a16="http://schemas.microsoft.com/office/drawing/2014/main" id="{EF0D6050-5AFB-4FCD-ACAD-776A87AB2D3E}"/>
              </a:ext>
            </a:extLst>
          </p:cNvPr>
          <p:cNvPicPr>
            <a:picLocks noChangeAspect="1"/>
          </p:cNvPicPr>
          <p:nvPr/>
        </p:nvPicPr>
        <p:blipFill>
          <a:blip r:embed="rId2"/>
          <a:stretch>
            <a:fillRect/>
          </a:stretch>
        </p:blipFill>
        <p:spPr>
          <a:xfrm>
            <a:off x="2267744" y="2640043"/>
            <a:ext cx="3558087" cy="738665"/>
          </a:xfrm>
          <a:prstGeom prst="rect">
            <a:avLst/>
          </a:prstGeom>
        </p:spPr>
      </p:pic>
      <p:sp>
        <p:nvSpPr>
          <p:cNvPr id="11" name="직사각형 10">
            <a:extLst>
              <a:ext uri="{FF2B5EF4-FFF2-40B4-BE49-F238E27FC236}">
                <a16:creationId xmlns:a16="http://schemas.microsoft.com/office/drawing/2014/main" id="{6F3F1267-C334-40CE-AEE3-A9FB4EF34FEE}"/>
              </a:ext>
            </a:extLst>
          </p:cNvPr>
          <p:cNvSpPr/>
          <p:nvPr/>
        </p:nvSpPr>
        <p:spPr>
          <a:xfrm>
            <a:off x="2771800" y="307725"/>
            <a:ext cx="4464496" cy="369332"/>
          </a:xfrm>
          <a:prstGeom prst="rect">
            <a:avLst/>
          </a:prstGeom>
        </p:spPr>
        <p:txBody>
          <a:bodyPr wrap="square">
            <a:spAutoFit/>
          </a:bodyPr>
          <a:lstStyle/>
          <a:p>
            <a:r>
              <a:rPr lang="ko-KR" altLang="en-US" dirty="0">
                <a:latin typeface="+mj-ea"/>
                <a:ea typeface="+mj-ea"/>
              </a:rPr>
              <a:t>판별 분석</a:t>
            </a:r>
            <a:r>
              <a:rPr lang="en-US" altLang="ko-KR" dirty="0">
                <a:latin typeface="+mj-ea"/>
                <a:ea typeface="+mj-ea"/>
              </a:rPr>
              <a:t>(Discriminant Analysis) </a:t>
            </a:r>
            <a:r>
              <a:rPr lang="ko-KR" altLang="en-US" dirty="0">
                <a:latin typeface="+mj-ea"/>
                <a:ea typeface="+mj-ea"/>
              </a:rPr>
              <a:t>사례</a:t>
            </a:r>
          </a:p>
        </p:txBody>
      </p:sp>
      <p:sp>
        <p:nvSpPr>
          <p:cNvPr id="12" name="직사각형 11">
            <a:extLst>
              <a:ext uri="{FF2B5EF4-FFF2-40B4-BE49-F238E27FC236}">
                <a16:creationId xmlns:a16="http://schemas.microsoft.com/office/drawing/2014/main" id="{3D8A5263-6A78-4A49-A3AF-AB08830313E7}"/>
              </a:ext>
            </a:extLst>
          </p:cNvPr>
          <p:cNvSpPr/>
          <p:nvPr/>
        </p:nvSpPr>
        <p:spPr>
          <a:xfrm>
            <a:off x="470061" y="1095358"/>
            <a:ext cx="2608406" cy="307777"/>
          </a:xfrm>
          <a:prstGeom prst="rect">
            <a:avLst/>
          </a:prstGeom>
          <a:solidFill>
            <a:schemeClr val="accent6">
              <a:lumMod val="20000"/>
              <a:lumOff val="80000"/>
            </a:schemeClr>
          </a:solidFill>
          <a:ln>
            <a:solidFill>
              <a:schemeClr val="accent2">
                <a:lumMod val="60000"/>
                <a:lumOff val="40000"/>
              </a:schemeClr>
            </a:solidFill>
          </a:ln>
        </p:spPr>
        <p:txBody>
          <a:bodyPr wrap="none">
            <a:spAutoFit/>
          </a:bodyPr>
          <a:lstStyle/>
          <a:p>
            <a:r>
              <a:rPr lang="en-US" altLang="ko-KR" sz="1400" dirty="0"/>
              <a:t>2. </a:t>
            </a:r>
            <a:r>
              <a:rPr lang="ko-KR" altLang="en-US" sz="1400" dirty="0" err="1"/>
              <a:t>다변량정규분포가</a:t>
            </a:r>
            <a:r>
              <a:rPr lang="ko-KR" altLang="en-US" sz="1400" dirty="0"/>
              <a:t> 아닌 경우</a:t>
            </a:r>
            <a:endParaRPr lang="en-US" altLang="ko-KR" sz="1400" dirty="0"/>
          </a:p>
        </p:txBody>
      </p:sp>
      <p:sp>
        <p:nvSpPr>
          <p:cNvPr id="9" name="바닥글 개체 틀 8">
            <a:extLst>
              <a:ext uri="{FF2B5EF4-FFF2-40B4-BE49-F238E27FC236}">
                <a16:creationId xmlns:a16="http://schemas.microsoft.com/office/drawing/2014/main" id="{A3986F68-853E-4991-AACD-9B5F00B9BE2B}"/>
              </a:ext>
            </a:extLst>
          </p:cNvPr>
          <p:cNvSpPr>
            <a:spLocks noGrp="1"/>
          </p:cNvSpPr>
          <p:nvPr>
            <p:ph type="ftr" sz="quarter" idx="11"/>
          </p:nvPr>
        </p:nvSpPr>
        <p:spPr/>
        <p:txBody>
          <a:bodyPr/>
          <a:lstStyle/>
          <a:p>
            <a:r>
              <a:rPr lang="en-US" altLang="ko-KR"/>
              <a:t>UBION PBL- FBA</a:t>
            </a:r>
            <a:endParaRPr lang="ko-KR" altLang="en-US"/>
          </a:p>
        </p:txBody>
      </p:sp>
      <p:sp>
        <p:nvSpPr>
          <p:cNvPr id="13" name="슬라이드 번호 개체 틀 12">
            <a:extLst>
              <a:ext uri="{FF2B5EF4-FFF2-40B4-BE49-F238E27FC236}">
                <a16:creationId xmlns:a16="http://schemas.microsoft.com/office/drawing/2014/main" id="{310448EF-C1B7-4BEB-9B9A-3EEB005A91A7}"/>
              </a:ext>
            </a:extLst>
          </p:cNvPr>
          <p:cNvSpPr>
            <a:spLocks noGrp="1"/>
          </p:cNvSpPr>
          <p:nvPr>
            <p:ph type="sldNum" sz="quarter" idx="12"/>
          </p:nvPr>
        </p:nvSpPr>
        <p:spPr/>
        <p:txBody>
          <a:bodyPr/>
          <a:lstStyle/>
          <a:p>
            <a:fld id="{DE77BB65-F969-4654-BF30-45C70C1BE112}" type="slidenum">
              <a:rPr lang="ko-KR" altLang="en-US" smtClean="0"/>
              <a:pPr/>
              <a:t>175</a:t>
            </a:fld>
            <a:endParaRPr lang="ko-KR" altLang="en-US"/>
          </a:p>
        </p:txBody>
      </p:sp>
      <p:sp>
        <p:nvSpPr>
          <p:cNvPr id="15" name="TextBox 14">
            <a:extLst>
              <a:ext uri="{FF2B5EF4-FFF2-40B4-BE49-F238E27FC236}">
                <a16:creationId xmlns:a16="http://schemas.microsoft.com/office/drawing/2014/main" id="{14245649-548F-4D38-8D85-8BC8E263B6E8}"/>
              </a:ext>
            </a:extLst>
          </p:cNvPr>
          <p:cNvSpPr txBox="1"/>
          <p:nvPr/>
        </p:nvSpPr>
        <p:spPr>
          <a:xfrm>
            <a:off x="219490" y="169226"/>
            <a:ext cx="233628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판별분석</a:t>
            </a:r>
            <a:r>
              <a:rPr lang="en-US" altLang="ko-KR" sz="1200" dirty="0"/>
              <a:t>(discriminant analysis)</a:t>
            </a:r>
            <a:endParaRPr lang="ko-KR" altLang="en-US" sz="1200" dirty="0"/>
          </a:p>
        </p:txBody>
      </p:sp>
    </p:spTree>
    <p:extLst>
      <p:ext uri="{BB962C8B-B14F-4D97-AF65-F5344CB8AC3E}">
        <p14:creationId xmlns:p14="http://schemas.microsoft.com/office/powerpoint/2010/main" val="9930091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69773C70-3017-4085-91D6-CCE0539A6FD8}"/>
              </a:ext>
            </a:extLst>
          </p:cNvPr>
          <p:cNvSpPr/>
          <p:nvPr/>
        </p:nvSpPr>
        <p:spPr>
          <a:xfrm>
            <a:off x="463258" y="1051311"/>
            <a:ext cx="7860830" cy="307777"/>
          </a:xfrm>
          <a:prstGeom prst="rect">
            <a:avLst/>
          </a:prstGeom>
        </p:spPr>
        <p:txBody>
          <a:bodyPr wrap="square">
            <a:spAutoFit/>
          </a:bodyPr>
          <a:lstStyle/>
          <a:p>
            <a:r>
              <a:rPr lang="ko-KR" altLang="en-US" sz="1400" dirty="0">
                <a:solidFill>
                  <a:srgbClr val="000000"/>
                </a:solidFill>
                <a:latin typeface="Arial" panose="020B0604020202020204" pitchFamily="34" charset="0"/>
              </a:rPr>
              <a:t> </a:t>
            </a:r>
          </a:p>
        </p:txBody>
      </p:sp>
      <p:graphicFrame>
        <p:nvGraphicFramePr>
          <p:cNvPr id="3" name="표 2">
            <a:extLst>
              <a:ext uri="{FF2B5EF4-FFF2-40B4-BE49-F238E27FC236}">
                <a16:creationId xmlns:a16="http://schemas.microsoft.com/office/drawing/2014/main" id="{98F88A9F-8D8A-4305-8385-66087B652AF5}"/>
              </a:ext>
            </a:extLst>
          </p:cNvPr>
          <p:cNvGraphicFramePr>
            <a:graphicFrameLocks noGrp="1"/>
          </p:cNvGraphicFramePr>
          <p:nvPr>
            <p:extLst>
              <p:ext uri="{D42A27DB-BD31-4B8C-83A1-F6EECF244321}">
                <p14:modId xmlns:p14="http://schemas.microsoft.com/office/powerpoint/2010/main" val="3649750537"/>
              </p:ext>
            </p:extLst>
          </p:nvPr>
        </p:nvGraphicFramePr>
        <p:xfrm>
          <a:off x="463259" y="1051311"/>
          <a:ext cx="8217484" cy="4104903"/>
        </p:xfrm>
        <a:graphic>
          <a:graphicData uri="http://schemas.openxmlformats.org/drawingml/2006/table">
            <a:tbl>
              <a:tblPr firstRow="1" bandRow="1">
                <a:tableStyleId>{5C22544A-7EE6-4342-B048-85BDC9FD1C3A}</a:tableStyleId>
              </a:tblPr>
              <a:tblGrid>
                <a:gridCol w="1618760">
                  <a:extLst>
                    <a:ext uri="{9D8B030D-6E8A-4147-A177-3AD203B41FA5}">
                      <a16:colId xmlns:a16="http://schemas.microsoft.com/office/drawing/2014/main" val="3765230952"/>
                    </a:ext>
                  </a:extLst>
                </a:gridCol>
                <a:gridCol w="1965578">
                  <a:extLst>
                    <a:ext uri="{9D8B030D-6E8A-4147-A177-3AD203B41FA5}">
                      <a16:colId xmlns:a16="http://schemas.microsoft.com/office/drawing/2014/main" val="1319939087"/>
                    </a:ext>
                  </a:extLst>
                </a:gridCol>
                <a:gridCol w="2176175">
                  <a:extLst>
                    <a:ext uri="{9D8B030D-6E8A-4147-A177-3AD203B41FA5}">
                      <a16:colId xmlns:a16="http://schemas.microsoft.com/office/drawing/2014/main" val="3934007585"/>
                    </a:ext>
                  </a:extLst>
                </a:gridCol>
                <a:gridCol w="2456971">
                  <a:extLst>
                    <a:ext uri="{9D8B030D-6E8A-4147-A177-3AD203B41FA5}">
                      <a16:colId xmlns:a16="http://schemas.microsoft.com/office/drawing/2014/main" val="1968340881"/>
                    </a:ext>
                  </a:extLst>
                </a:gridCol>
              </a:tblGrid>
              <a:tr h="345491">
                <a:tc>
                  <a:txBody>
                    <a:bodyPr/>
                    <a:lstStyle/>
                    <a:p>
                      <a:pPr algn="ctr" latinLnBrk="1"/>
                      <a:r>
                        <a:rPr lang="ko-KR" altLang="en-US" sz="1400" b="1" dirty="0">
                          <a:solidFill>
                            <a:schemeClr val="tx1"/>
                          </a:solidFill>
                        </a:rPr>
                        <a:t>구분</a:t>
                      </a:r>
                    </a:p>
                  </a:txBody>
                  <a:tcPr>
                    <a:solidFill>
                      <a:schemeClr val="bg2"/>
                    </a:solidFill>
                  </a:tcPr>
                </a:tc>
                <a:tc>
                  <a:txBody>
                    <a:bodyPr/>
                    <a:lstStyle/>
                    <a:p>
                      <a:pPr algn="ctr" latinLnBrk="1"/>
                      <a:r>
                        <a:rPr lang="en-US" altLang="ko-KR" sz="1400" b="1" dirty="0">
                          <a:solidFill>
                            <a:schemeClr val="tx1"/>
                          </a:solidFill>
                          <a:latin typeface="Apple SD Gothic Neo"/>
                        </a:rPr>
                        <a:t>Discriminant Analysis</a:t>
                      </a:r>
                      <a:endParaRPr lang="ko-KR" altLang="en-US" sz="1400" b="1" dirty="0">
                        <a:solidFill>
                          <a:schemeClr val="tx1"/>
                        </a:solidFill>
                      </a:endParaRPr>
                    </a:p>
                  </a:txBody>
                  <a:tcPr>
                    <a:solidFill>
                      <a:schemeClr val="bg2"/>
                    </a:solidFill>
                  </a:tcPr>
                </a:tc>
                <a:tc>
                  <a:txBody>
                    <a:bodyPr/>
                    <a:lstStyle/>
                    <a:p>
                      <a:pPr algn="ctr"/>
                      <a:r>
                        <a:rPr lang="en-US" altLang="ko-KR" sz="1400" dirty="0">
                          <a:solidFill>
                            <a:schemeClr val="tx1"/>
                          </a:solidFill>
                        </a:rPr>
                        <a:t>Linear Regression </a:t>
                      </a:r>
                      <a:endParaRPr lang="ko-KR" altLang="en-US" sz="1400" b="1" dirty="0">
                        <a:solidFill>
                          <a:schemeClr val="tx1"/>
                        </a:solidFill>
                        <a:effectLst/>
                      </a:endParaRPr>
                    </a:p>
                  </a:txBody>
                  <a:tcPr marL="87789" marR="87789" marT="58526" marB="58526" anchor="ctr">
                    <a:solidFill>
                      <a:schemeClr val="bg2"/>
                    </a:solidFill>
                  </a:tcPr>
                </a:tc>
                <a:tc>
                  <a:txBody>
                    <a:bodyPr/>
                    <a:lstStyle/>
                    <a:p>
                      <a:pPr algn="ctr"/>
                      <a:r>
                        <a:rPr lang="en-US" altLang="ko-KR" sz="1400" dirty="0">
                          <a:solidFill>
                            <a:schemeClr val="tx1"/>
                          </a:solidFill>
                          <a:latin typeface="Malgun Gothic" panose="020B0503020000020004" pitchFamily="50" charset="-127"/>
                          <a:ea typeface="Malgun Gothic" panose="020B0503020000020004" pitchFamily="50" charset="-127"/>
                        </a:rPr>
                        <a:t>L</a:t>
                      </a:r>
                      <a:r>
                        <a:rPr lang="en-US" altLang="ko-KR" sz="1400" dirty="0">
                          <a:solidFill>
                            <a:schemeClr val="tx1"/>
                          </a:solidFill>
                        </a:rPr>
                        <a:t>ogistic Regression</a:t>
                      </a:r>
                      <a:endParaRPr lang="ko-KR" altLang="en-US" sz="1400" b="1" dirty="0">
                        <a:solidFill>
                          <a:schemeClr val="tx1"/>
                        </a:solidFill>
                        <a:effectLst/>
                      </a:endParaRPr>
                    </a:p>
                  </a:txBody>
                  <a:tcPr marL="87789" marR="87789" marT="58526" marB="58526" anchor="ctr">
                    <a:solidFill>
                      <a:schemeClr val="bg2"/>
                    </a:solidFill>
                  </a:tcPr>
                </a:tc>
                <a:extLst>
                  <a:ext uri="{0D108BD9-81ED-4DB2-BD59-A6C34878D82A}">
                    <a16:rowId xmlns:a16="http://schemas.microsoft.com/office/drawing/2014/main" val="3300446009"/>
                  </a:ext>
                </a:extLst>
              </a:tr>
              <a:tr h="534999">
                <a:tc>
                  <a:txBody>
                    <a:bodyPr/>
                    <a:lstStyle/>
                    <a:p>
                      <a:pPr algn="ctr" latinLnBrk="1"/>
                      <a:r>
                        <a:rPr lang="ko-KR" altLang="en-US" sz="1100" b="1" dirty="0"/>
                        <a:t>독립변수</a:t>
                      </a:r>
                      <a:endParaRPr lang="en-US" altLang="ko-KR" sz="1100" b="1" dirty="0"/>
                    </a:p>
                    <a:p>
                      <a:pPr algn="ctr" latinLnBrk="1"/>
                      <a:r>
                        <a:rPr lang="en-US" altLang="ko-KR" sz="1100" b="1" dirty="0"/>
                        <a:t>(</a:t>
                      </a:r>
                      <a:r>
                        <a:rPr lang="ko-KR" altLang="en-US" sz="1100" b="1" dirty="0"/>
                        <a:t>설명변수</a:t>
                      </a:r>
                      <a:r>
                        <a:rPr lang="en-US" altLang="ko-KR" sz="1100" b="1" dirty="0"/>
                        <a:t>)</a:t>
                      </a:r>
                      <a:endParaRPr lang="ko-KR" altLang="en-US" sz="1100" b="1" dirty="0"/>
                    </a:p>
                  </a:txBody>
                  <a:tcPr>
                    <a:solidFill>
                      <a:schemeClr val="accent6">
                        <a:lumMod val="20000"/>
                        <a:lumOff val="80000"/>
                      </a:schemeClr>
                    </a:solidFill>
                  </a:tcPr>
                </a:tc>
                <a:tc>
                  <a:txBody>
                    <a:bodyPr/>
                    <a:lstStyle/>
                    <a:p>
                      <a:pPr latinLnBrk="1"/>
                      <a:endParaRPr lang="en-US" altLang="ko-KR" sz="1100" dirty="0"/>
                    </a:p>
                    <a:p>
                      <a:pPr latinLnBrk="1"/>
                      <a:r>
                        <a:rPr lang="ko-KR" altLang="en-US" sz="1100" dirty="0"/>
                        <a:t>연속변수</a:t>
                      </a:r>
                    </a:p>
                  </a:txBody>
                  <a:tcPr/>
                </a:tc>
                <a:tc>
                  <a:txBody>
                    <a:bodyPr/>
                    <a:lstStyle/>
                    <a:p>
                      <a:r>
                        <a:rPr lang="ko-KR" altLang="en-US" sz="1100" dirty="0">
                          <a:effectLst/>
                        </a:rPr>
                        <a:t>연속형 변수</a:t>
                      </a:r>
                    </a:p>
                  </a:txBody>
                  <a:tcPr marL="87789" marR="87789" marT="58526" marB="58526" anchor="ctr"/>
                </a:tc>
                <a:tc>
                  <a:txBody>
                    <a:bodyPr/>
                    <a:lstStyle/>
                    <a:p>
                      <a:r>
                        <a:rPr lang="ko-KR" altLang="en-US" sz="1100" dirty="0">
                          <a:effectLst/>
                        </a:rPr>
                        <a:t>범주형 변수</a:t>
                      </a:r>
                      <a:endParaRPr lang="en-US" altLang="ko-KR" sz="1100" dirty="0">
                        <a:effectLst/>
                      </a:endParaRPr>
                    </a:p>
                    <a:p>
                      <a:r>
                        <a:rPr lang="en-US" altLang="ko-KR" sz="1100" dirty="0">
                          <a:effectLst/>
                        </a:rPr>
                        <a:t>(</a:t>
                      </a:r>
                      <a:r>
                        <a:rPr lang="ko-KR" altLang="en-US" sz="1100" dirty="0" err="1">
                          <a:effectLst/>
                        </a:rPr>
                        <a:t>명목형변수</a:t>
                      </a:r>
                      <a:r>
                        <a:rPr lang="en-US" altLang="ko-KR" sz="1100" dirty="0">
                          <a:effectLst/>
                        </a:rPr>
                        <a:t>, </a:t>
                      </a:r>
                    </a:p>
                    <a:p>
                      <a:r>
                        <a:rPr lang="ko-KR" altLang="en-US" sz="1100" dirty="0">
                          <a:effectLst/>
                        </a:rPr>
                        <a:t>순위변수</a:t>
                      </a:r>
                      <a:r>
                        <a:rPr lang="en-US" altLang="ko-KR" sz="1100" dirty="0">
                          <a:effectLst/>
                        </a:rPr>
                        <a:t>,</a:t>
                      </a:r>
                      <a:r>
                        <a:rPr lang="ko-KR" altLang="en-US" sz="1100" dirty="0">
                          <a:effectLst/>
                        </a:rPr>
                        <a:t>이항형</a:t>
                      </a:r>
                      <a:r>
                        <a:rPr lang="en-US" altLang="ko-KR" sz="1100" dirty="0">
                          <a:effectLst/>
                        </a:rPr>
                        <a:t>)</a:t>
                      </a:r>
                      <a:endParaRPr lang="ko-KR" altLang="en-US" sz="1100" dirty="0">
                        <a:effectLst/>
                      </a:endParaRPr>
                    </a:p>
                  </a:txBody>
                  <a:tcPr marL="87789" marR="87789" marT="58526" marB="58526" anchor="ctr"/>
                </a:tc>
                <a:extLst>
                  <a:ext uri="{0D108BD9-81ED-4DB2-BD59-A6C34878D82A}">
                    <a16:rowId xmlns:a16="http://schemas.microsoft.com/office/drawing/2014/main" val="1860697506"/>
                  </a:ext>
                </a:extLst>
              </a:tr>
              <a:tr h="369155">
                <a:tc>
                  <a:txBody>
                    <a:bodyPr/>
                    <a:lstStyle/>
                    <a:p>
                      <a:pPr algn="ctr" latinLnBrk="1"/>
                      <a:r>
                        <a:rPr lang="ko-KR" altLang="en-US" sz="1100" b="1" dirty="0"/>
                        <a:t>종속변수</a:t>
                      </a:r>
                    </a:p>
                  </a:txBody>
                  <a:tcPr>
                    <a:solidFill>
                      <a:schemeClr val="accent6">
                        <a:lumMod val="20000"/>
                        <a:lumOff val="80000"/>
                      </a:schemeClr>
                    </a:solidFill>
                  </a:tcPr>
                </a:tc>
                <a:tc>
                  <a:txBody>
                    <a:bodyPr/>
                    <a:lstStyle/>
                    <a:p>
                      <a:pPr latinLnBrk="1"/>
                      <a:r>
                        <a:rPr lang="ko-KR" altLang="en-US" sz="1100" dirty="0"/>
                        <a:t>범주형</a:t>
                      </a:r>
                      <a:r>
                        <a:rPr lang="en-US" altLang="ko-KR" sz="1100" dirty="0"/>
                        <a:t>(</a:t>
                      </a:r>
                      <a:r>
                        <a:rPr lang="ko-KR" altLang="en-US" sz="1100" dirty="0"/>
                        <a:t>점수</a:t>
                      </a:r>
                      <a:r>
                        <a:rPr lang="en-US" altLang="ko-KR" sz="1100" dirty="0"/>
                        <a:t>)</a:t>
                      </a:r>
                    </a:p>
                    <a:p>
                      <a:pPr latinLnBrk="1"/>
                      <a:r>
                        <a:rPr lang="en-US" altLang="ko-KR" sz="1100" dirty="0"/>
                        <a:t>(</a:t>
                      </a:r>
                      <a:r>
                        <a:rPr lang="ko-KR" altLang="en-US" sz="1100" dirty="0" err="1"/>
                        <a:t>두집단</a:t>
                      </a:r>
                      <a:r>
                        <a:rPr lang="en-US" altLang="ko-KR" sz="1100" dirty="0"/>
                        <a:t>, </a:t>
                      </a:r>
                      <a:r>
                        <a:rPr lang="ko-KR" altLang="en-US" sz="1100" dirty="0" err="1"/>
                        <a:t>세집단</a:t>
                      </a:r>
                      <a:r>
                        <a:rPr lang="en-US" altLang="ko-KR" sz="1100" dirty="0"/>
                        <a:t>)</a:t>
                      </a:r>
                      <a:endParaRPr lang="ko-KR" altLang="en-US" sz="1100" dirty="0"/>
                    </a:p>
                  </a:txBody>
                  <a:tcPr/>
                </a:tc>
                <a:tc>
                  <a:txBody>
                    <a:bodyPr/>
                    <a:lstStyle/>
                    <a:p>
                      <a:r>
                        <a:rPr lang="ko-KR" altLang="en-US" sz="1100" b="0" dirty="0" err="1">
                          <a:effectLst/>
                        </a:rPr>
                        <a:t>연속형변수</a:t>
                      </a:r>
                      <a:endParaRPr lang="ko-KR" altLang="en-US" sz="1100" b="0" dirty="0">
                        <a:effectLst/>
                      </a:endParaRPr>
                    </a:p>
                  </a:txBody>
                  <a:tcPr marL="87789" marR="87789" marT="58526" marB="58526" anchor="ctr"/>
                </a:tc>
                <a:tc>
                  <a:txBody>
                    <a:bodyPr/>
                    <a:lstStyle/>
                    <a:p>
                      <a:r>
                        <a:rPr lang="ko-KR" altLang="en-US" sz="1100" b="0" dirty="0" err="1">
                          <a:effectLst/>
                        </a:rPr>
                        <a:t>범주형변수</a:t>
                      </a:r>
                      <a:endParaRPr lang="ko-KR" altLang="en-US" sz="1100" b="0" dirty="0">
                        <a:effectLst/>
                      </a:endParaRPr>
                    </a:p>
                  </a:txBody>
                  <a:tcPr marL="87789" marR="87789" marT="58526" marB="58526" anchor="ctr"/>
                </a:tc>
                <a:extLst>
                  <a:ext uri="{0D108BD9-81ED-4DB2-BD59-A6C34878D82A}">
                    <a16:rowId xmlns:a16="http://schemas.microsoft.com/office/drawing/2014/main" val="1255099422"/>
                  </a:ext>
                </a:extLst>
              </a:tr>
              <a:tr h="653120">
                <a:tc>
                  <a:txBody>
                    <a:bodyPr/>
                    <a:lstStyle/>
                    <a:p>
                      <a:pPr algn="ctr" latinLnBrk="1"/>
                      <a:endParaRPr lang="en-US" altLang="ko-KR" sz="1100" b="1" dirty="0"/>
                    </a:p>
                    <a:p>
                      <a:pPr algn="ctr" latinLnBrk="1"/>
                      <a:endParaRPr lang="en-US" altLang="ko-KR" sz="1100" b="1" dirty="0"/>
                    </a:p>
                    <a:p>
                      <a:pPr algn="ctr" latinLnBrk="1"/>
                      <a:r>
                        <a:rPr lang="ko-KR" altLang="en-US" sz="1100" b="1" dirty="0"/>
                        <a:t>계수추정</a:t>
                      </a:r>
                      <a:r>
                        <a:rPr lang="en-US" altLang="ko-KR" sz="1100" b="1" dirty="0"/>
                        <a:t>(</a:t>
                      </a:r>
                      <a:r>
                        <a:rPr lang="ko-KR" altLang="en-US" sz="1100" b="1" dirty="0"/>
                        <a:t>검정</a:t>
                      </a:r>
                      <a:r>
                        <a:rPr lang="en-US" altLang="ko-KR" sz="1100" b="1" dirty="0"/>
                        <a:t>)</a:t>
                      </a:r>
                      <a:endParaRPr lang="ko-KR" altLang="en-US" sz="1100" b="1" dirty="0"/>
                    </a:p>
                  </a:txBody>
                  <a:tcPr>
                    <a:solidFill>
                      <a:schemeClr val="accent6">
                        <a:lumMod val="20000"/>
                        <a:lumOff val="80000"/>
                      </a:schemeClr>
                    </a:solidFill>
                  </a:tcPr>
                </a:tc>
                <a:tc>
                  <a:txBody>
                    <a:bodyPr/>
                    <a:lstStyle/>
                    <a:p>
                      <a:pPr latinLnBrk="1"/>
                      <a:endParaRPr lang="en-US" altLang="ko-KR" sz="1100" dirty="0"/>
                    </a:p>
                    <a:p>
                      <a:pPr latinLnBrk="1"/>
                      <a:r>
                        <a:rPr lang="en-US" altLang="ko-KR" sz="1100" b="0" i="0" kern="1200" dirty="0">
                          <a:solidFill>
                            <a:schemeClr val="dk1"/>
                          </a:solidFill>
                          <a:effectLst/>
                          <a:latin typeface="+mn-lt"/>
                          <a:ea typeface="+mn-ea"/>
                          <a:cs typeface="+mn-cs"/>
                        </a:rPr>
                        <a:t>Wilks </a:t>
                      </a:r>
                      <a:r>
                        <a:rPr lang="ko-KR" altLang="en-US" sz="1100" b="0" i="0" kern="1200" dirty="0">
                          <a:solidFill>
                            <a:schemeClr val="dk1"/>
                          </a:solidFill>
                          <a:effectLst/>
                          <a:latin typeface="+mn-lt"/>
                          <a:ea typeface="+mn-ea"/>
                          <a:cs typeface="+mn-cs"/>
                        </a:rPr>
                        <a:t>람다 값</a:t>
                      </a:r>
                      <a:endParaRPr lang="en-US" altLang="ko-KR" sz="1100" b="0" i="0" kern="1200" dirty="0">
                        <a:solidFill>
                          <a:schemeClr val="dk1"/>
                        </a:solidFill>
                        <a:effectLst/>
                        <a:latin typeface="+mn-lt"/>
                        <a:ea typeface="+mn-ea"/>
                        <a:cs typeface="+mn-cs"/>
                      </a:endParaRPr>
                    </a:p>
                    <a:p>
                      <a:pPr latinLnBrk="1"/>
                      <a:r>
                        <a:rPr lang="en-US" altLang="ko-KR" sz="1100" b="0" i="0" kern="1200" dirty="0">
                          <a:solidFill>
                            <a:schemeClr val="dk1"/>
                          </a:solidFill>
                          <a:effectLst/>
                          <a:latin typeface="+mn-lt"/>
                          <a:ea typeface="+mn-ea"/>
                          <a:cs typeface="+mn-cs"/>
                          <a:sym typeface="Wingdings" panose="05000000000000000000" pitchFamily="2" charset="2"/>
                        </a:rPr>
                        <a:t>p-value&lt;0.05</a:t>
                      </a:r>
                      <a:endParaRPr lang="en-US" altLang="ko-KR" sz="1100" dirty="0"/>
                    </a:p>
                    <a:p>
                      <a:pPr latinLnBrk="1"/>
                      <a:endParaRPr lang="ko-KR" altLang="en-US" sz="1100" dirty="0"/>
                    </a:p>
                  </a:txBody>
                  <a:tcPr/>
                </a:tc>
                <a:tc>
                  <a:txBody>
                    <a:bodyPr/>
                    <a:lstStyle/>
                    <a:p>
                      <a:r>
                        <a:rPr lang="en-US" altLang="ko-KR" sz="1100" b="0" i="0" kern="1200" dirty="0">
                          <a:solidFill>
                            <a:schemeClr val="dk1"/>
                          </a:solidFill>
                          <a:effectLst/>
                          <a:latin typeface="+mn-lt"/>
                          <a:ea typeface="+mn-ea"/>
                          <a:cs typeface="+mn-cs"/>
                        </a:rPr>
                        <a:t>Least Square Method</a:t>
                      </a:r>
                      <a:endParaRPr lang="ko-KR" altLang="en-US" sz="1100" b="0" dirty="0">
                        <a:effectLst/>
                      </a:endParaRPr>
                    </a:p>
                  </a:txBody>
                  <a:tcPr marL="87789" marR="87789" marT="58526" marB="58526" anchor="ctr"/>
                </a:tc>
                <a:tc>
                  <a:txBody>
                    <a:bodyPr/>
                    <a:lstStyle/>
                    <a:p>
                      <a:r>
                        <a:rPr lang="en-US" altLang="ko-KR" sz="1100" b="0" i="0" kern="1200" dirty="0">
                          <a:solidFill>
                            <a:schemeClr val="dk1"/>
                          </a:solidFill>
                          <a:effectLst/>
                          <a:latin typeface="+mn-lt"/>
                          <a:ea typeface="+mn-ea"/>
                          <a:cs typeface="+mn-cs"/>
                        </a:rPr>
                        <a:t>Maximum Likelihood Estimation</a:t>
                      </a:r>
                      <a:endParaRPr lang="ko-KR" altLang="en-US" sz="1100" b="0" dirty="0">
                        <a:effectLst/>
                        <a:highlight>
                          <a:srgbClr val="FFFF00"/>
                        </a:highlight>
                      </a:endParaRPr>
                    </a:p>
                  </a:txBody>
                  <a:tcPr marL="87789" marR="87789" marT="58526" marB="58526" anchor="ctr"/>
                </a:tc>
                <a:extLst>
                  <a:ext uri="{0D108BD9-81ED-4DB2-BD59-A6C34878D82A}">
                    <a16:rowId xmlns:a16="http://schemas.microsoft.com/office/drawing/2014/main" val="4006400958"/>
                  </a:ext>
                </a:extLst>
              </a:tr>
              <a:tr h="937085">
                <a:tc>
                  <a:txBody>
                    <a:bodyPr/>
                    <a:lstStyle/>
                    <a:p>
                      <a:pPr algn="ctr" latinLnBrk="1"/>
                      <a:endParaRPr lang="en-US" altLang="ko-KR" sz="1100" b="1" dirty="0"/>
                    </a:p>
                    <a:p>
                      <a:pPr algn="ctr" latinLnBrk="1"/>
                      <a:r>
                        <a:rPr lang="ko-KR" altLang="en-US" sz="1100" b="1" dirty="0"/>
                        <a:t>모형추정</a:t>
                      </a:r>
                      <a:endParaRPr lang="en-US" altLang="ko-KR" sz="1100" b="1" dirty="0"/>
                    </a:p>
                    <a:p>
                      <a:pPr algn="ctr" latinLnBrk="1"/>
                      <a:r>
                        <a:rPr lang="ko-KR" altLang="en-US" sz="1100" b="1" dirty="0" err="1"/>
                        <a:t>모수검정</a:t>
                      </a:r>
                      <a:endParaRPr lang="ko-KR" altLang="en-US" sz="1100" b="1" dirty="0"/>
                    </a:p>
                  </a:txBody>
                  <a:tcPr>
                    <a:solidFill>
                      <a:schemeClr val="accent6">
                        <a:lumMod val="20000"/>
                        <a:lumOff val="80000"/>
                      </a:schemeClr>
                    </a:solidFill>
                  </a:tcPr>
                </a:tc>
                <a:tc>
                  <a:txBody>
                    <a:bodyPr/>
                    <a:lstStyle/>
                    <a:p>
                      <a:pPr latinLnBrk="1"/>
                      <a:r>
                        <a:rPr lang="ko-KR" altLang="en-US" sz="1100" dirty="0"/>
                        <a:t>판별함수 유의성 검정</a:t>
                      </a:r>
                      <a:endParaRPr lang="en-US" altLang="ko-KR" sz="11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100" b="0" i="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i="0" kern="1200" dirty="0">
                          <a:solidFill>
                            <a:schemeClr val="dk1"/>
                          </a:solidFill>
                          <a:effectLst/>
                          <a:latin typeface="+mn-lt"/>
                          <a:ea typeface="+mn-ea"/>
                          <a:cs typeface="+mn-cs"/>
                        </a:rPr>
                        <a:t>chi-squared test</a:t>
                      </a:r>
                      <a:endParaRPr lang="ko-KR" altLang="en-US" sz="1100" dirty="0"/>
                    </a:p>
                    <a:p>
                      <a:pPr latinLnBrk="1"/>
                      <a:endParaRPr lang="en-US" altLang="ko-KR" sz="1100" dirty="0"/>
                    </a:p>
                    <a:p>
                      <a:pPr latinLnBrk="1"/>
                      <a:endParaRPr lang="ko-KR" altLang="en-US" sz="1100" dirty="0"/>
                    </a:p>
                  </a:txBody>
                  <a:tcPr/>
                </a:tc>
                <a:tc>
                  <a:txBody>
                    <a:bodyPr/>
                    <a:lstStyle/>
                    <a:p>
                      <a:r>
                        <a:rPr lang="ko-KR" altLang="en-US" sz="1100" b="0" dirty="0">
                          <a:effectLst/>
                        </a:rPr>
                        <a:t>선형회귀선 유의성 검정</a:t>
                      </a:r>
                      <a:endParaRPr lang="en-US" altLang="ko-KR" sz="1100" b="0" dirty="0">
                        <a:effectLst/>
                      </a:endParaRPr>
                    </a:p>
                    <a:p>
                      <a:r>
                        <a:rPr lang="ko-KR" altLang="en-US" sz="1100" b="0" dirty="0" err="1">
                          <a:effectLst/>
                        </a:rPr>
                        <a:t>모수검정</a:t>
                      </a:r>
                      <a:r>
                        <a:rPr lang="en-US" altLang="ko-KR" sz="1100" b="0" dirty="0">
                          <a:effectLst/>
                        </a:rPr>
                        <a:t>: t-</a:t>
                      </a:r>
                      <a:r>
                        <a:rPr lang="ko-KR" altLang="en-US" sz="1100" b="0" dirty="0">
                          <a:effectLst/>
                        </a:rPr>
                        <a:t>검정</a:t>
                      </a:r>
                      <a:r>
                        <a:rPr lang="en-US" altLang="ko-KR" sz="1100" b="0" dirty="0">
                          <a:effectLst/>
                        </a:rPr>
                        <a:t>,F </a:t>
                      </a:r>
                      <a:r>
                        <a:rPr lang="ko-KR" altLang="en-US" sz="1100" b="0" dirty="0">
                          <a:effectLst/>
                        </a:rPr>
                        <a:t>검정</a:t>
                      </a:r>
                      <a:endParaRPr lang="en-US" altLang="ko-KR" sz="1100" b="0" dirty="0">
                        <a:effectLst/>
                      </a:endParaRPr>
                    </a:p>
                    <a:p>
                      <a:r>
                        <a:rPr lang="en-US" altLang="ko-KR" sz="1100" b="0" dirty="0">
                          <a:effectLst/>
                        </a:rPr>
                        <a:t>(t </a:t>
                      </a:r>
                      <a:r>
                        <a:rPr lang="ko-KR" altLang="en-US" sz="1100" b="0" dirty="0">
                          <a:effectLst/>
                        </a:rPr>
                        <a:t>통계치</a:t>
                      </a:r>
                      <a:r>
                        <a:rPr lang="en-US" altLang="ko-KR" sz="1100" b="0" dirty="0">
                          <a:effectLst/>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100" dirty="0"/>
                        <a:t>이분산성 </a:t>
                      </a:r>
                      <a:r>
                        <a:rPr lang="en-US" altLang="ko-KR" sz="1100" dirty="0"/>
                        <a:t>: Welch’s t-test </a:t>
                      </a:r>
                      <a:endParaRPr lang="ko-KR" altLang="en-US" sz="1100" b="0"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100" kern="0" spc="0" dirty="0" err="1">
                          <a:solidFill>
                            <a:srgbClr val="000000"/>
                          </a:solidFill>
                          <a:effectLst/>
                          <a:latin typeface="+mj-ea"/>
                          <a:ea typeface="+mn-ea"/>
                          <a:cs typeface="+mn-cs"/>
                        </a:rPr>
                        <a:t>비모수검정</a:t>
                      </a:r>
                      <a:r>
                        <a:rPr lang="ko-KR" altLang="en-US" sz="1100" kern="0" spc="0" dirty="0">
                          <a:solidFill>
                            <a:srgbClr val="000000"/>
                          </a:solidFill>
                          <a:effectLst/>
                          <a:latin typeface="+mj-ea"/>
                          <a:ea typeface="+mn-ea"/>
                          <a:cs typeface="+mn-cs"/>
                        </a:rPr>
                        <a:t> </a:t>
                      </a:r>
                      <a:r>
                        <a:rPr lang="en-US" altLang="ko-KR" sz="1100" kern="0" spc="0" dirty="0">
                          <a:solidFill>
                            <a:srgbClr val="000000"/>
                          </a:solidFill>
                          <a:effectLst/>
                          <a:latin typeface="+mj-ea"/>
                          <a:ea typeface="+mn-ea"/>
                          <a:cs typeface="+mn-cs"/>
                        </a:rPr>
                        <a:t>: </a:t>
                      </a:r>
                      <a:r>
                        <a:rPr lang="en-US" altLang="ko-KR" sz="1100" kern="0" spc="0" dirty="0" err="1">
                          <a:solidFill>
                            <a:srgbClr val="000000"/>
                          </a:solidFill>
                          <a:effectLst/>
                          <a:latin typeface="+mj-ea"/>
                          <a:ea typeface="+mn-ea"/>
                          <a:cs typeface="+mn-cs"/>
                        </a:rPr>
                        <a:t>wilcoxon</a:t>
                      </a:r>
                      <a:r>
                        <a:rPr lang="en-US" altLang="ko-KR" sz="1100" kern="0" spc="0" dirty="0">
                          <a:solidFill>
                            <a:srgbClr val="000000"/>
                          </a:solidFill>
                          <a:effectLst/>
                          <a:latin typeface="+mj-ea"/>
                          <a:ea typeface="+mn-ea"/>
                          <a:cs typeface="+mn-cs"/>
                        </a:rPr>
                        <a:t> rank sum test</a:t>
                      </a:r>
                      <a:endParaRPr lang="ko-KR" altLang="en-US" sz="1100" dirty="0"/>
                    </a:p>
                  </a:txBody>
                  <a:tcPr/>
                </a:tc>
                <a:tc>
                  <a:txBody>
                    <a:bodyPr/>
                    <a:lstStyle/>
                    <a:p>
                      <a:r>
                        <a:rPr lang="ko-KR" altLang="en-US" sz="1100" b="0" dirty="0">
                          <a:effectLst/>
                        </a:rPr>
                        <a:t>로지스틱 회귀선 유의성 검정</a:t>
                      </a:r>
                      <a:endParaRPr lang="en-US" altLang="ko-KR" sz="1100" b="0" dirty="0">
                        <a:effectLst/>
                      </a:endParaRPr>
                    </a:p>
                    <a:p>
                      <a:r>
                        <a:rPr lang="ko-KR" altLang="en-US" sz="1100" b="0" dirty="0" err="1">
                          <a:effectLst/>
                        </a:rPr>
                        <a:t>카이제곱</a:t>
                      </a:r>
                      <a:r>
                        <a:rPr lang="ko-KR" altLang="en-US" sz="1100" b="0" dirty="0">
                          <a:effectLst/>
                        </a:rPr>
                        <a:t> 검정</a:t>
                      </a:r>
                      <a:endParaRPr lang="en-US" altLang="ko-KR" sz="1100" b="0" dirty="0">
                        <a:effectLst/>
                      </a:endParaRPr>
                    </a:p>
                    <a:p>
                      <a:r>
                        <a:rPr lang="en-US" altLang="ko-KR" sz="1100" b="0" dirty="0">
                          <a:solidFill>
                            <a:srgbClr val="373737"/>
                          </a:solidFill>
                          <a:latin typeface="Nanum Gothic"/>
                        </a:rPr>
                        <a:t>Wald </a:t>
                      </a:r>
                      <a:r>
                        <a:rPr lang="ko-KR" altLang="en-US" sz="1100" b="0" dirty="0">
                          <a:solidFill>
                            <a:srgbClr val="373737"/>
                          </a:solidFill>
                          <a:latin typeface="Nanum Gothic"/>
                        </a:rPr>
                        <a:t>통계치</a:t>
                      </a:r>
                      <a:endParaRPr lang="ko-KR" altLang="en-US" sz="1100" b="0" dirty="0">
                        <a:effectLst/>
                        <a:highlight>
                          <a:srgbClr val="FFFF00"/>
                        </a:highlight>
                      </a:endParaRPr>
                    </a:p>
                    <a:p>
                      <a:pPr latinLnBrk="1"/>
                      <a:endParaRPr lang="ko-KR" altLang="en-US" sz="1100" dirty="0"/>
                    </a:p>
                  </a:txBody>
                  <a:tcPr/>
                </a:tc>
                <a:extLst>
                  <a:ext uri="{0D108BD9-81ED-4DB2-BD59-A6C34878D82A}">
                    <a16:rowId xmlns:a16="http://schemas.microsoft.com/office/drawing/2014/main" val="2916860575"/>
                  </a:ext>
                </a:extLst>
              </a:tr>
              <a:tr h="369155">
                <a:tc>
                  <a:txBody>
                    <a:bodyPr/>
                    <a:lstStyle/>
                    <a:p>
                      <a:pPr algn="ctr" latinLnBrk="1"/>
                      <a:r>
                        <a:rPr lang="ko-KR" altLang="en-US" sz="1100" b="1" dirty="0">
                          <a:highlight>
                            <a:srgbClr val="FFFF00"/>
                          </a:highlight>
                        </a:rPr>
                        <a:t>유의성 판단</a:t>
                      </a:r>
                    </a:p>
                  </a:txBody>
                  <a:tcPr>
                    <a:solidFill>
                      <a:schemeClr val="accent6">
                        <a:lumMod val="20000"/>
                        <a:lumOff val="8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dirty="0">
                          <a:effectLst/>
                        </a:rPr>
                        <a:t>p value &lt;</a:t>
                      </a:r>
                      <a:r>
                        <a:rPr lang="ko-KR" altLang="en-US" sz="1100" b="0" dirty="0">
                          <a:effectLst/>
                        </a:rPr>
                        <a:t> </a:t>
                      </a:r>
                      <a:r>
                        <a:rPr lang="en-US" altLang="ko-KR" sz="1100" b="0" dirty="0">
                          <a:effectLst/>
                        </a:rPr>
                        <a:t>0.05</a:t>
                      </a:r>
                      <a:endParaRPr lang="ko-KR" altLang="en-US" sz="1100" dirty="0"/>
                    </a:p>
                    <a:p>
                      <a:pPr latinLnBrk="1"/>
                      <a:endParaRPr lang="ko-KR" altLang="en-US" sz="1100" dirty="0"/>
                    </a:p>
                  </a:txBody>
                  <a:tcPr/>
                </a:tc>
                <a:tc>
                  <a:txBody>
                    <a:bodyPr/>
                    <a:lstStyle/>
                    <a:p>
                      <a:pPr latinLnBrk="1"/>
                      <a:r>
                        <a:rPr lang="en-US" altLang="ko-KR" sz="1100" b="0" dirty="0">
                          <a:effectLst/>
                        </a:rPr>
                        <a:t>p value &lt;</a:t>
                      </a:r>
                      <a:r>
                        <a:rPr lang="ko-KR" altLang="en-US" sz="1100" b="0" dirty="0">
                          <a:effectLst/>
                        </a:rPr>
                        <a:t> </a:t>
                      </a:r>
                      <a:r>
                        <a:rPr lang="en-US" altLang="ko-KR" sz="1100" b="0" dirty="0">
                          <a:effectLst/>
                        </a:rPr>
                        <a:t>0.05</a:t>
                      </a:r>
                      <a:endParaRPr lang="ko-KR" altLang="en-US" sz="110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b="0" dirty="0">
                          <a:solidFill>
                            <a:srgbClr val="373737"/>
                          </a:solidFill>
                          <a:latin typeface="Nanum Gothic"/>
                        </a:rPr>
                        <a:t> </a:t>
                      </a:r>
                      <a:r>
                        <a:rPr lang="ko-KR" altLang="en-US" sz="1100" b="0" dirty="0">
                          <a:solidFill>
                            <a:srgbClr val="373737"/>
                          </a:solidFill>
                          <a:latin typeface="Nanum Gothic"/>
                        </a:rPr>
                        <a:t> </a:t>
                      </a:r>
                      <a:r>
                        <a:rPr lang="en-US" altLang="ko-KR" sz="1100" b="0" dirty="0">
                          <a:effectLst/>
                        </a:rPr>
                        <a:t>p value &lt;</a:t>
                      </a:r>
                      <a:r>
                        <a:rPr lang="ko-KR" altLang="en-US" sz="1100" b="0" dirty="0">
                          <a:effectLst/>
                        </a:rPr>
                        <a:t> </a:t>
                      </a:r>
                      <a:r>
                        <a:rPr lang="en-US" altLang="ko-KR" sz="1100" b="0" dirty="0">
                          <a:effectLst/>
                        </a:rPr>
                        <a:t>0.05</a:t>
                      </a:r>
                      <a:endParaRPr lang="ko-KR" altLang="en-US" sz="1100" dirty="0"/>
                    </a:p>
                    <a:p>
                      <a:pPr latinLnBrk="1"/>
                      <a:endParaRPr lang="ko-KR" altLang="en-US" sz="1100" dirty="0"/>
                    </a:p>
                  </a:txBody>
                  <a:tcPr/>
                </a:tc>
                <a:extLst>
                  <a:ext uri="{0D108BD9-81ED-4DB2-BD59-A6C34878D82A}">
                    <a16:rowId xmlns:a16="http://schemas.microsoft.com/office/drawing/2014/main" val="148568730"/>
                  </a:ext>
                </a:extLst>
              </a:tr>
              <a:tr h="369155">
                <a:tc>
                  <a:txBody>
                    <a:bodyPr/>
                    <a:lstStyle/>
                    <a:p>
                      <a:pPr algn="ctr" latinLnBrk="1"/>
                      <a:r>
                        <a:rPr lang="ko-KR" altLang="en-US" sz="1100" b="1" dirty="0"/>
                        <a:t>비고</a:t>
                      </a:r>
                    </a:p>
                  </a:txBody>
                  <a:tcPr>
                    <a:solidFill>
                      <a:schemeClr val="accent6">
                        <a:lumMod val="20000"/>
                        <a:lumOff val="80000"/>
                      </a:schemeClr>
                    </a:solidFill>
                  </a:tcPr>
                </a:tc>
                <a:tc>
                  <a:txBody>
                    <a:bodyPr/>
                    <a:lstStyle/>
                    <a:p>
                      <a:pPr latinLnBrk="1"/>
                      <a:endParaRPr lang="ko-KR" altLang="en-US" sz="1100" dirty="0"/>
                    </a:p>
                  </a:txBody>
                  <a:tcPr/>
                </a:tc>
                <a:tc>
                  <a:txBody>
                    <a:bodyPr/>
                    <a:lstStyle/>
                    <a:p>
                      <a:pPr latinLnBrk="1"/>
                      <a:r>
                        <a:rPr lang="en-US" altLang="ko-KR" sz="1100" dirty="0"/>
                        <a:t>2</a:t>
                      </a:r>
                      <a:r>
                        <a:rPr lang="ko-KR" altLang="en-US" sz="1100" dirty="0"/>
                        <a:t>집단</a:t>
                      </a:r>
                      <a:r>
                        <a:rPr lang="en-US" altLang="ko-KR" sz="1100" dirty="0"/>
                        <a:t>:t </a:t>
                      </a:r>
                      <a:r>
                        <a:rPr lang="ko-KR" altLang="en-US" sz="1100" dirty="0"/>
                        <a:t>검정</a:t>
                      </a:r>
                      <a:endParaRPr lang="en-US" altLang="ko-KR" sz="1100" dirty="0"/>
                    </a:p>
                    <a:p>
                      <a:pPr latinLnBrk="1"/>
                      <a:r>
                        <a:rPr lang="en-US" altLang="ko-KR" sz="1100" dirty="0"/>
                        <a:t>3</a:t>
                      </a:r>
                      <a:r>
                        <a:rPr lang="ko-KR" altLang="en-US" sz="1100" dirty="0"/>
                        <a:t>집단</a:t>
                      </a:r>
                      <a:r>
                        <a:rPr lang="en-US" altLang="ko-KR" sz="1100" dirty="0"/>
                        <a:t>: ANOVA</a:t>
                      </a:r>
                      <a:endParaRPr lang="ko-KR" altLang="en-US" sz="1100" dirty="0"/>
                    </a:p>
                  </a:txBody>
                  <a:tcPr/>
                </a:tc>
                <a:tc>
                  <a:txBody>
                    <a:bodyPr/>
                    <a:lstStyle/>
                    <a:p>
                      <a:pPr latinLnBrk="1"/>
                      <a:endParaRPr lang="ko-KR" altLang="en-US" sz="1100" dirty="0"/>
                    </a:p>
                  </a:txBody>
                  <a:tcPr/>
                </a:tc>
                <a:extLst>
                  <a:ext uri="{0D108BD9-81ED-4DB2-BD59-A6C34878D82A}">
                    <a16:rowId xmlns:a16="http://schemas.microsoft.com/office/drawing/2014/main" val="1740736275"/>
                  </a:ext>
                </a:extLst>
              </a:tr>
            </a:tbl>
          </a:graphicData>
        </a:graphic>
      </p:graphicFrame>
      <p:sp>
        <p:nvSpPr>
          <p:cNvPr id="9" name="직사각형 8">
            <a:extLst>
              <a:ext uri="{FF2B5EF4-FFF2-40B4-BE49-F238E27FC236}">
                <a16:creationId xmlns:a16="http://schemas.microsoft.com/office/drawing/2014/main" id="{3C113D2C-A088-498E-B518-25C11BECA959}"/>
              </a:ext>
            </a:extLst>
          </p:cNvPr>
          <p:cNvSpPr/>
          <p:nvPr/>
        </p:nvSpPr>
        <p:spPr>
          <a:xfrm>
            <a:off x="501404" y="5373216"/>
            <a:ext cx="4176464" cy="646331"/>
          </a:xfrm>
          <a:prstGeom prst="rect">
            <a:avLst/>
          </a:prstGeom>
          <a:ln>
            <a:solidFill>
              <a:schemeClr val="accent5">
                <a:lumMod val="75000"/>
              </a:schemeClr>
            </a:solidFill>
          </a:ln>
        </p:spPr>
        <p:txBody>
          <a:bodyPr wrap="square">
            <a:spAutoFit/>
          </a:bodyPr>
          <a:lstStyle/>
          <a:p>
            <a:pPr marL="171450" indent="-171450">
              <a:buFont typeface="Wingdings" panose="05000000000000000000" pitchFamily="2" charset="2"/>
              <a:buChar char="§"/>
            </a:pPr>
            <a:r>
              <a:rPr lang="ko-KR" altLang="en-US" sz="1200" dirty="0"/>
              <a:t>종속변수</a:t>
            </a:r>
            <a:r>
              <a:rPr lang="en-US" altLang="ko-KR" sz="1200" dirty="0"/>
              <a:t>(y)  =  </a:t>
            </a:r>
            <a:r>
              <a:rPr lang="ko-KR" altLang="en-US" sz="1200" dirty="0"/>
              <a:t>절편  </a:t>
            </a:r>
            <a:r>
              <a:rPr lang="en-US" altLang="ko-KR" sz="1200" dirty="0"/>
              <a:t>+   (</a:t>
            </a:r>
            <a:r>
              <a:rPr lang="ko-KR" altLang="en-US" sz="1200" dirty="0"/>
              <a:t>회귀계수</a:t>
            </a:r>
            <a:r>
              <a:rPr lang="en-US" altLang="ko-KR" sz="1200" dirty="0"/>
              <a:t>) (</a:t>
            </a:r>
            <a:r>
              <a:rPr lang="ko-KR" altLang="en-US" sz="1200" dirty="0"/>
              <a:t>설명변수</a:t>
            </a:r>
            <a:r>
              <a:rPr lang="en-US" altLang="ko-KR" sz="1200" dirty="0"/>
              <a:t>X)</a:t>
            </a:r>
          </a:p>
          <a:p>
            <a:r>
              <a:rPr lang="en-US" altLang="ko-KR" sz="1200" dirty="0"/>
              <a:t>                                                                   (</a:t>
            </a:r>
            <a:r>
              <a:rPr lang="ko-KR" altLang="en-US" sz="1200" dirty="0"/>
              <a:t>독립변수</a:t>
            </a:r>
            <a:r>
              <a:rPr lang="en-US" altLang="ko-KR" sz="1200" dirty="0"/>
              <a:t>)</a:t>
            </a:r>
          </a:p>
          <a:p>
            <a:pPr marL="171450" indent="-171450">
              <a:buFont typeface="Wingdings" panose="05000000000000000000" pitchFamily="2" charset="2"/>
              <a:buChar char="§"/>
            </a:pPr>
            <a:r>
              <a:rPr lang="en-US" altLang="ko-KR" sz="1200" dirty="0"/>
              <a:t> </a:t>
            </a:r>
            <a:r>
              <a:rPr lang="ko-KR" altLang="en-US" sz="1200" dirty="0"/>
              <a:t>레이블</a:t>
            </a:r>
            <a:r>
              <a:rPr lang="en-US" altLang="ko-KR" sz="1200" dirty="0"/>
              <a:t>(label)                    (</a:t>
            </a:r>
            <a:r>
              <a:rPr lang="ko-KR" altLang="en-US" sz="1200" dirty="0"/>
              <a:t>가중치</a:t>
            </a:r>
            <a:r>
              <a:rPr lang="en-US" altLang="ko-KR" sz="1200" dirty="0"/>
              <a:t>w)  (feature)</a:t>
            </a:r>
            <a:endParaRPr lang="ko-KR" altLang="en-US" sz="1200" dirty="0"/>
          </a:p>
        </p:txBody>
      </p:sp>
      <p:sp>
        <p:nvSpPr>
          <p:cNvPr id="10" name="바닥글 개체 틀 9">
            <a:extLst>
              <a:ext uri="{FF2B5EF4-FFF2-40B4-BE49-F238E27FC236}">
                <a16:creationId xmlns:a16="http://schemas.microsoft.com/office/drawing/2014/main" id="{3DFC5459-BC43-455F-AEC0-18FBCBB3C783}"/>
              </a:ext>
            </a:extLst>
          </p:cNvPr>
          <p:cNvSpPr>
            <a:spLocks noGrp="1"/>
          </p:cNvSpPr>
          <p:nvPr>
            <p:ph type="ftr" sz="quarter" idx="11"/>
          </p:nvPr>
        </p:nvSpPr>
        <p:spPr/>
        <p:txBody>
          <a:bodyPr/>
          <a:lstStyle/>
          <a:p>
            <a:r>
              <a:rPr lang="en-US" altLang="ko-KR"/>
              <a:t>UBION PBL- FBA</a:t>
            </a:r>
            <a:endParaRPr lang="ko-KR" altLang="en-US"/>
          </a:p>
        </p:txBody>
      </p:sp>
      <p:sp>
        <p:nvSpPr>
          <p:cNvPr id="11" name="슬라이드 번호 개체 틀 10">
            <a:extLst>
              <a:ext uri="{FF2B5EF4-FFF2-40B4-BE49-F238E27FC236}">
                <a16:creationId xmlns:a16="http://schemas.microsoft.com/office/drawing/2014/main" id="{94CDCF7C-298E-42B5-998B-96BED8326363}"/>
              </a:ext>
            </a:extLst>
          </p:cNvPr>
          <p:cNvSpPr>
            <a:spLocks noGrp="1"/>
          </p:cNvSpPr>
          <p:nvPr>
            <p:ph type="sldNum" sz="quarter" idx="12"/>
          </p:nvPr>
        </p:nvSpPr>
        <p:spPr/>
        <p:txBody>
          <a:bodyPr/>
          <a:lstStyle/>
          <a:p>
            <a:fld id="{DE77BB65-F969-4654-BF30-45C70C1BE112}" type="slidenum">
              <a:rPr lang="ko-KR" altLang="en-US" smtClean="0"/>
              <a:pPr/>
              <a:t>176</a:t>
            </a:fld>
            <a:endParaRPr lang="ko-KR" altLang="en-US"/>
          </a:p>
        </p:txBody>
      </p:sp>
      <p:sp>
        <p:nvSpPr>
          <p:cNvPr id="13" name="TextBox 12">
            <a:extLst>
              <a:ext uri="{FF2B5EF4-FFF2-40B4-BE49-F238E27FC236}">
                <a16:creationId xmlns:a16="http://schemas.microsoft.com/office/drawing/2014/main" id="{64473031-57B4-458C-86D9-3B22A66B7D55}"/>
              </a:ext>
            </a:extLst>
          </p:cNvPr>
          <p:cNvSpPr txBox="1"/>
          <p:nvPr/>
        </p:nvSpPr>
        <p:spPr>
          <a:xfrm>
            <a:off x="219490" y="169226"/>
            <a:ext cx="2336286"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판별분석</a:t>
            </a:r>
            <a:r>
              <a:rPr lang="en-US" altLang="ko-KR" sz="1200" dirty="0"/>
              <a:t>(discriminant analysis)</a:t>
            </a:r>
            <a:endParaRPr lang="ko-KR" altLang="en-US" sz="1200" dirty="0"/>
          </a:p>
        </p:txBody>
      </p:sp>
      <p:sp>
        <p:nvSpPr>
          <p:cNvPr id="14" name="직사각형 13">
            <a:extLst>
              <a:ext uri="{FF2B5EF4-FFF2-40B4-BE49-F238E27FC236}">
                <a16:creationId xmlns:a16="http://schemas.microsoft.com/office/drawing/2014/main" id="{C63AAE73-B597-41D4-ADE9-D04CC84A0E6F}"/>
              </a:ext>
            </a:extLst>
          </p:cNvPr>
          <p:cNvSpPr/>
          <p:nvPr/>
        </p:nvSpPr>
        <p:spPr>
          <a:xfrm>
            <a:off x="2589636" y="398843"/>
            <a:ext cx="5552288" cy="369332"/>
          </a:xfrm>
          <a:prstGeom prst="rect">
            <a:avLst/>
          </a:prstGeom>
        </p:spPr>
        <p:txBody>
          <a:bodyPr wrap="square">
            <a:spAutoFit/>
          </a:bodyPr>
          <a:lstStyle/>
          <a:p>
            <a:r>
              <a:rPr lang="en-US" altLang="ko-KR" dirty="0">
                <a:latin typeface="+mj-ea"/>
                <a:ea typeface="+mj-ea"/>
              </a:rPr>
              <a:t>Discriminant Analysis vs </a:t>
            </a:r>
            <a:r>
              <a:rPr lang="ko-KR" altLang="en-US" dirty="0">
                <a:latin typeface="+mj-ea"/>
                <a:ea typeface="+mj-ea"/>
              </a:rPr>
              <a:t>선형회귀 </a:t>
            </a:r>
            <a:r>
              <a:rPr lang="en-US" altLang="ko-KR" dirty="0">
                <a:latin typeface="+mj-ea"/>
                <a:ea typeface="+mj-ea"/>
              </a:rPr>
              <a:t>vs  </a:t>
            </a:r>
            <a:r>
              <a:rPr lang="ko-KR" altLang="en-US" dirty="0">
                <a:latin typeface="+mj-ea"/>
                <a:ea typeface="+mj-ea"/>
              </a:rPr>
              <a:t>로지스틱</a:t>
            </a:r>
          </a:p>
        </p:txBody>
      </p:sp>
    </p:spTree>
    <p:extLst>
      <p:ext uri="{BB962C8B-B14F-4D97-AF65-F5344CB8AC3E}">
        <p14:creationId xmlns:p14="http://schemas.microsoft.com/office/powerpoint/2010/main" val="36461304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177</a:t>
            </a:fld>
            <a:endParaRPr lang="ko-KR" altLang="en-US"/>
          </a:p>
        </p:txBody>
      </p:sp>
      <p:sp>
        <p:nvSpPr>
          <p:cNvPr id="3" name="직사각형 2">
            <a:extLst>
              <a:ext uri="{FF2B5EF4-FFF2-40B4-BE49-F238E27FC236}">
                <a16:creationId xmlns:a16="http://schemas.microsoft.com/office/drawing/2014/main" id="{DF5FB466-9DAB-41E2-8DF9-B887D03F26A7}"/>
              </a:ext>
            </a:extLst>
          </p:cNvPr>
          <p:cNvSpPr/>
          <p:nvPr/>
        </p:nvSpPr>
        <p:spPr>
          <a:xfrm>
            <a:off x="444876" y="1062023"/>
            <a:ext cx="8241924" cy="2736262"/>
          </a:xfrm>
          <a:prstGeom prst="rect">
            <a:avLst/>
          </a:prstGeom>
          <a:ln>
            <a:solidFill>
              <a:schemeClr val="accent1"/>
            </a:solidFill>
          </a:ln>
        </p:spPr>
        <p:txBody>
          <a:bodyPr wrap="square">
            <a:spAutoFit/>
          </a:bodyPr>
          <a:lstStyle/>
          <a:p>
            <a:r>
              <a:rPr lang="en-US" altLang="ko-KR" sz="1200" b="1" dirty="0">
                <a:solidFill>
                  <a:srgbClr val="555555"/>
                </a:solidFill>
                <a:latin typeface="AppleSDGothicNeo"/>
              </a:rPr>
              <a:t>1. </a:t>
            </a:r>
            <a:r>
              <a:rPr lang="ko-KR" altLang="en-US" sz="1200" b="1" dirty="0">
                <a:solidFill>
                  <a:srgbClr val="555555"/>
                </a:solidFill>
                <a:latin typeface="AppleSDGothicNeo"/>
              </a:rPr>
              <a:t>교차분석</a:t>
            </a:r>
            <a:r>
              <a:rPr lang="en-US" altLang="ko-KR" sz="1200" b="1" dirty="0">
                <a:solidFill>
                  <a:srgbClr val="555555"/>
                </a:solidFill>
                <a:latin typeface="AppleSDGothicNeo"/>
              </a:rPr>
              <a:t>(cross-tabulation analysis) / </a:t>
            </a:r>
            <a:r>
              <a:rPr lang="ko-KR" altLang="en-US" sz="1200" b="1" dirty="0" err="1">
                <a:solidFill>
                  <a:srgbClr val="555555"/>
                </a:solidFill>
                <a:latin typeface="AppleSDGothicNeo"/>
              </a:rPr>
              <a:t>카이제곱</a:t>
            </a:r>
            <a:r>
              <a:rPr lang="ko-KR" altLang="en-US" sz="1200" b="1" dirty="0">
                <a:solidFill>
                  <a:srgbClr val="555555"/>
                </a:solidFill>
                <a:latin typeface="AppleSDGothicNeo"/>
              </a:rPr>
              <a:t> 검정이란</a:t>
            </a:r>
            <a:r>
              <a:rPr lang="en-US" altLang="ko-KR" sz="1200" b="1" dirty="0">
                <a:solidFill>
                  <a:srgbClr val="555555"/>
                </a:solidFill>
                <a:latin typeface="AppleSDGothicNeo"/>
              </a:rPr>
              <a:t>?</a:t>
            </a:r>
          </a:p>
          <a:p>
            <a:pPr marL="171450" indent="-171450">
              <a:lnSpc>
                <a:spcPct val="150000"/>
              </a:lnSpc>
              <a:buFont typeface="Arial" panose="020B0604020202020204" pitchFamily="34" charset="0"/>
              <a:buChar char="•"/>
            </a:pPr>
            <a:r>
              <a:rPr lang="ko-KR" altLang="en-US" sz="1200" dirty="0">
                <a:solidFill>
                  <a:srgbClr val="555555"/>
                </a:solidFill>
                <a:highlight>
                  <a:srgbClr val="FFFF00"/>
                </a:highlight>
                <a:latin typeface="AppleSDGothicNeo"/>
              </a:rPr>
              <a:t>독립변수와 종속변수 모두 </a:t>
            </a:r>
            <a:r>
              <a:rPr lang="ko-KR" altLang="en-US" sz="1200" dirty="0">
                <a:highlight>
                  <a:srgbClr val="FFFF00"/>
                </a:highlight>
              </a:rPr>
              <a:t>명목척도 </a:t>
            </a:r>
            <a:r>
              <a:rPr lang="ko-KR" altLang="en-US" sz="1200" dirty="0">
                <a:solidFill>
                  <a:srgbClr val="555555"/>
                </a:solidFill>
                <a:highlight>
                  <a:srgbClr val="FFFF00"/>
                </a:highlight>
                <a:latin typeface="AppleSDGothicNeo"/>
              </a:rPr>
              <a:t>로 구성된 자료 일 때  연관관계를 확인하기 </a:t>
            </a:r>
            <a:r>
              <a:rPr lang="ko-KR" altLang="en-US" sz="1200" dirty="0">
                <a:solidFill>
                  <a:srgbClr val="555555"/>
                </a:solidFill>
                <a:latin typeface="AppleSDGothicNeo"/>
              </a:rPr>
              <a:t>위해 교차표를 만들어 관계를 확인하는 분석 방법</a:t>
            </a:r>
            <a:r>
              <a:rPr lang="en-US" altLang="ko-KR" sz="1200" dirty="0">
                <a:solidFill>
                  <a:srgbClr val="555555"/>
                </a:solidFill>
                <a:latin typeface="AppleSDGothicNeo"/>
              </a:rPr>
              <a:t>-</a:t>
            </a:r>
            <a:r>
              <a:rPr lang="en-US" altLang="ko-KR" sz="1200" dirty="0">
                <a:solidFill>
                  <a:srgbClr val="555555"/>
                </a:solidFill>
                <a:latin typeface="AppleSDGothicNeo"/>
                <a:sym typeface="Wingdings" panose="05000000000000000000" pitchFamily="2" charset="2"/>
              </a:rPr>
              <a:t> </a:t>
            </a:r>
            <a:r>
              <a:rPr lang="ko-KR" altLang="en-US" sz="1200" dirty="0">
                <a:solidFill>
                  <a:srgbClr val="555555"/>
                </a:solidFill>
                <a:latin typeface="AppleSDGothicNeo"/>
              </a:rPr>
              <a:t>변수간 </a:t>
            </a:r>
            <a:r>
              <a:rPr lang="ko-KR" altLang="en-US" sz="1200" dirty="0"/>
              <a:t>상호 독립 관계인지 또는 상호 연관성을 맺고 있는지를 검증하는 방법</a:t>
            </a:r>
            <a:endParaRPr lang="en-US" altLang="ko-KR" sz="1200" dirty="0"/>
          </a:p>
          <a:p>
            <a:pPr marL="171450" indent="-171450">
              <a:lnSpc>
                <a:spcPct val="150000"/>
              </a:lnSpc>
              <a:buFont typeface="Arial" panose="020B0604020202020204" pitchFamily="34" charset="0"/>
              <a:buChar char="•"/>
            </a:pPr>
            <a:r>
              <a:rPr lang="en-US" altLang="ko-KR" sz="1200" dirty="0"/>
              <a:t>1904</a:t>
            </a:r>
            <a:r>
              <a:rPr lang="ko-KR" altLang="en-US" sz="1200" dirty="0"/>
              <a:t>년 </a:t>
            </a:r>
            <a:r>
              <a:rPr lang="en-US" altLang="ko-KR" sz="1200" dirty="0"/>
              <a:t>Karl Pearson</a:t>
            </a:r>
            <a:r>
              <a:rPr lang="ko-KR" altLang="en-US" sz="1200" dirty="0"/>
              <a:t>이 처음 사용</a:t>
            </a:r>
            <a:endParaRPr lang="en-US" altLang="ko-KR" sz="1200" dirty="0"/>
          </a:p>
          <a:p>
            <a:pPr>
              <a:lnSpc>
                <a:spcPct val="150000"/>
              </a:lnSpc>
            </a:pPr>
            <a:r>
              <a:rPr lang="en-US" altLang="ko-KR" sz="1200" b="1" dirty="0"/>
              <a:t> ( Pearson</a:t>
            </a:r>
            <a:r>
              <a:rPr lang="ko-KR" altLang="en-US" sz="1200" b="1" dirty="0">
                <a:latin typeface="+mj-ea"/>
              </a:rPr>
              <a:t>  </a:t>
            </a:r>
            <a:r>
              <a:rPr lang="ko-KR" altLang="en-US" sz="1200" b="1" dirty="0" err="1">
                <a:latin typeface="+mj-ea"/>
              </a:rPr>
              <a:t>카이제곱</a:t>
            </a:r>
            <a:r>
              <a:rPr lang="ko-KR" altLang="en-US" sz="1200" b="1" dirty="0">
                <a:latin typeface="+mj-ea"/>
              </a:rPr>
              <a:t> 교차분석 </a:t>
            </a:r>
            <a:r>
              <a:rPr lang="en-US" altLang="ko-KR" sz="1200" b="1" dirty="0">
                <a:latin typeface="+mj-ea"/>
              </a:rPr>
              <a:t>)</a:t>
            </a:r>
            <a:endParaRPr lang="en-US" altLang="ko-KR" sz="1200" dirty="0"/>
          </a:p>
          <a:p>
            <a:pPr marL="171450" indent="-171450">
              <a:lnSpc>
                <a:spcPct val="150000"/>
              </a:lnSpc>
              <a:buFont typeface="Arial" panose="020B0604020202020204" pitchFamily="34" charset="0"/>
              <a:buChar char="•"/>
            </a:pPr>
            <a:r>
              <a:rPr lang="ko-KR" altLang="en-US" sz="1200" dirty="0" err="1"/>
              <a:t>카이제곱</a:t>
            </a:r>
            <a:r>
              <a:rPr lang="ko-KR" altLang="en-US" sz="1200" dirty="0"/>
              <a:t> 분포에 기초한 통계적 방법으로 </a:t>
            </a:r>
            <a:r>
              <a:rPr lang="ko-KR" altLang="en-US" sz="1200" dirty="0">
                <a:latin typeface="+mj-ea"/>
              </a:rPr>
              <a:t>실제로 나온 관측빈도</a:t>
            </a:r>
            <a:r>
              <a:rPr lang="en-US" altLang="ko-KR" sz="1200" dirty="0">
                <a:latin typeface="+mj-ea"/>
              </a:rPr>
              <a:t>(observed frequency)</a:t>
            </a:r>
            <a:r>
              <a:rPr lang="ko-KR" altLang="en-US" sz="1200" dirty="0">
                <a:latin typeface="+mj-ea"/>
              </a:rPr>
              <a:t>와 각 셀에서 통계적으로 기대빈도</a:t>
            </a:r>
            <a:r>
              <a:rPr lang="en-US" altLang="ko-KR" sz="1200" dirty="0">
                <a:latin typeface="+mj-ea"/>
              </a:rPr>
              <a:t>(expected frequency) </a:t>
            </a:r>
            <a:r>
              <a:rPr lang="ko-KR" altLang="en-US" sz="1200" dirty="0">
                <a:latin typeface="+mj-ea"/>
              </a:rPr>
              <a:t>간에 얼마만큼의 차이가 있는지를 </a:t>
            </a:r>
            <a:r>
              <a:rPr lang="ko-KR" altLang="en-US" sz="1200" dirty="0" err="1">
                <a:latin typeface="+mj-ea"/>
              </a:rPr>
              <a:t>카이제곱</a:t>
            </a:r>
            <a:r>
              <a:rPr lang="ko-KR" altLang="en-US" sz="1200" dirty="0">
                <a:latin typeface="+mj-ea"/>
              </a:rPr>
              <a:t> 분포</a:t>
            </a:r>
            <a:r>
              <a:rPr lang="en-US" altLang="ko-KR" sz="1200" dirty="0">
                <a:latin typeface="+mj-ea"/>
              </a:rPr>
              <a:t>(chi-squared distribution)</a:t>
            </a:r>
            <a:r>
              <a:rPr lang="ko-KR" altLang="en-US" sz="1200" dirty="0">
                <a:latin typeface="+mj-ea"/>
              </a:rPr>
              <a:t>를 참조해 통계적으로 검증하는 통계 기법 </a:t>
            </a:r>
            <a:r>
              <a:rPr lang="en-US" altLang="ko-KR" sz="1200" dirty="0">
                <a:latin typeface="+mj-ea"/>
              </a:rPr>
              <a:t>, </a:t>
            </a:r>
            <a:r>
              <a:rPr lang="ko-KR" altLang="en-US" sz="1200" dirty="0"/>
              <a:t>적합도</a:t>
            </a:r>
            <a:r>
              <a:rPr lang="en-US" altLang="ko-KR" sz="1200" dirty="0"/>
              <a:t>(goodness of fit)</a:t>
            </a:r>
            <a:r>
              <a:rPr lang="ko-KR" altLang="en-US" sz="1200" dirty="0"/>
              <a:t>라고도 함</a:t>
            </a:r>
            <a:endParaRPr lang="en-US" altLang="ko-KR" sz="1200" dirty="0">
              <a:latin typeface="+mj-ea"/>
            </a:endParaRPr>
          </a:p>
          <a:p>
            <a:pPr marL="171450" indent="-171450">
              <a:lnSpc>
                <a:spcPct val="150000"/>
              </a:lnSpc>
              <a:buFont typeface="Arial" panose="020B0604020202020204" pitchFamily="34" charset="0"/>
              <a:buChar char="•"/>
            </a:pPr>
            <a:r>
              <a:rPr lang="ko-KR" altLang="en-US" sz="1200" dirty="0"/>
              <a:t>생산한 빈도 분포표를 </a:t>
            </a:r>
            <a:r>
              <a:rPr lang="ko-KR" altLang="en-US" sz="1200" dirty="0" err="1"/>
              <a:t>교차표</a:t>
            </a:r>
            <a:r>
              <a:rPr lang="en-US" altLang="ko-KR" sz="1200" dirty="0"/>
              <a:t>(cross tabulation table) </a:t>
            </a:r>
            <a:r>
              <a:rPr lang="ko-KR" altLang="en-US" sz="1200" dirty="0"/>
              <a:t>또는 </a:t>
            </a:r>
            <a:r>
              <a:rPr lang="ko-KR" altLang="en-US" sz="1200" dirty="0" err="1"/>
              <a:t>분할표</a:t>
            </a:r>
            <a:r>
              <a:rPr lang="en-US" altLang="ko-KR" sz="1200" dirty="0"/>
              <a:t>(contingency table)</a:t>
            </a:r>
            <a:br>
              <a:rPr lang="ko-KR" altLang="en-US" sz="1200" dirty="0"/>
            </a:br>
            <a:r>
              <a:rPr lang="en-US" altLang="ko-KR" sz="1200" dirty="0">
                <a:sym typeface="Wingdings" panose="05000000000000000000" pitchFamily="2" charset="2"/>
              </a:rPr>
              <a:t></a:t>
            </a:r>
            <a:r>
              <a:rPr lang="en-US" altLang="ko-KR" sz="1200" dirty="0"/>
              <a:t> 2</a:t>
            </a:r>
            <a:r>
              <a:rPr lang="ko-KR" altLang="en-US" sz="1200" dirty="0"/>
              <a:t>개의 조사 요인에 대한 </a:t>
            </a:r>
            <a:r>
              <a:rPr lang="ko-KR" altLang="en-US" sz="1200" dirty="0" err="1"/>
              <a:t>자료값을</a:t>
            </a:r>
            <a:r>
              <a:rPr lang="ko-KR" altLang="en-US" sz="1200" dirty="0"/>
              <a:t> 각각 행과 열로 배열하여 교차되는 항목에 대한 빈도를 나타낸 표</a:t>
            </a:r>
            <a:endParaRPr lang="en-US" altLang="ko-KR" sz="1200" dirty="0"/>
          </a:p>
        </p:txBody>
      </p:sp>
      <p:sp>
        <p:nvSpPr>
          <p:cNvPr id="4" name="직사각형 3">
            <a:extLst>
              <a:ext uri="{FF2B5EF4-FFF2-40B4-BE49-F238E27FC236}">
                <a16:creationId xmlns:a16="http://schemas.microsoft.com/office/drawing/2014/main" id="{A5CB845B-96EB-42DF-9C89-6CEFA63394E7}"/>
              </a:ext>
            </a:extLst>
          </p:cNvPr>
          <p:cNvSpPr/>
          <p:nvPr/>
        </p:nvSpPr>
        <p:spPr>
          <a:xfrm>
            <a:off x="2195736" y="349001"/>
            <a:ext cx="5150128" cy="369332"/>
          </a:xfrm>
          <a:prstGeom prst="rect">
            <a:avLst/>
          </a:prstGeom>
        </p:spPr>
        <p:txBody>
          <a:bodyPr wrap="none">
            <a:spAutoFit/>
          </a:bodyPr>
          <a:lstStyle/>
          <a:p>
            <a:r>
              <a:rPr lang="ko-KR" altLang="en-US" b="1" dirty="0">
                <a:solidFill>
                  <a:srgbClr val="555555"/>
                </a:solidFill>
                <a:latin typeface="AppleSDGothicNeo"/>
              </a:rPr>
              <a:t>교차분석</a:t>
            </a:r>
            <a:r>
              <a:rPr lang="en-US" altLang="ko-KR" b="1" dirty="0">
                <a:solidFill>
                  <a:srgbClr val="555555"/>
                </a:solidFill>
                <a:latin typeface="AppleSDGothicNeo"/>
              </a:rPr>
              <a:t>(cross-tabulation analysis),</a:t>
            </a:r>
            <a:r>
              <a:rPr lang="ko-KR" altLang="en-US" dirty="0">
                <a:solidFill>
                  <a:srgbClr val="333333"/>
                </a:solidFill>
                <a:latin typeface="AppleSDGothicNeo"/>
              </a:rPr>
              <a:t> </a:t>
            </a:r>
            <a:r>
              <a:rPr lang="ko-KR" altLang="en-US" dirty="0" err="1">
                <a:solidFill>
                  <a:srgbClr val="333333"/>
                </a:solidFill>
                <a:latin typeface="AppleSDGothicNeo"/>
              </a:rPr>
              <a:t>카이제곱</a:t>
            </a:r>
            <a:r>
              <a:rPr lang="en-US" altLang="ko-KR" dirty="0">
                <a:solidFill>
                  <a:srgbClr val="333333"/>
                </a:solidFill>
                <a:latin typeface="AppleSDGothicNeo"/>
              </a:rPr>
              <a:t> </a:t>
            </a:r>
            <a:r>
              <a:rPr lang="ko-KR" altLang="en-US" dirty="0">
                <a:solidFill>
                  <a:srgbClr val="555555"/>
                </a:solidFill>
                <a:latin typeface="AppleSDGothicNeo"/>
              </a:rPr>
              <a:t>검정</a:t>
            </a:r>
            <a:endParaRPr lang="en-US" altLang="ko-KR" b="1" dirty="0">
              <a:solidFill>
                <a:srgbClr val="555555"/>
              </a:solidFill>
              <a:latin typeface="AppleSDGothicNeo"/>
            </a:endParaRPr>
          </a:p>
        </p:txBody>
      </p:sp>
      <p:sp>
        <p:nvSpPr>
          <p:cNvPr id="18" name="직사각형 17">
            <a:extLst>
              <a:ext uri="{FF2B5EF4-FFF2-40B4-BE49-F238E27FC236}">
                <a16:creationId xmlns:a16="http://schemas.microsoft.com/office/drawing/2014/main" id="{F6916F19-B459-49F7-BC34-CE7AE53D05BC}"/>
              </a:ext>
            </a:extLst>
          </p:cNvPr>
          <p:cNvSpPr/>
          <p:nvPr/>
        </p:nvSpPr>
        <p:spPr>
          <a:xfrm>
            <a:off x="419223" y="4432335"/>
            <a:ext cx="8241924" cy="889603"/>
          </a:xfrm>
          <a:prstGeom prst="rect">
            <a:avLst/>
          </a:prstGeom>
          <a:ln>
            <a:solidFill>
              <a:schemeClr val="tx2">
                <a:lumMod val="60000"/>
                <a:lumOff val="40000"/>
              </a:schemeClr>
            </a:solidFill>
          </a:ln>
        </p:spPr>
        <p:txBody>
          <a:bodyPr wrap="square">
            <a:spAutoFit/>
          </a:bodyPr>
          <a:lstStyle/>
          <a:p>
            <a:pPr>
              <a:lnSpc>
                <a:spcPct val="150000"/>
              </a:lnSpc>
            </a:pPr>
            <a:r>
              <a:rPr lang="en-US" altLang="ko-KR" sz="1200" b="1" dirty="0"/>
              <a:t>2.  </a:t>
            </a:r>
            <a:r>
              <a:rPr lang="ko-KR" altLang="en-US" sz="1200" b="1" dirty="0" err="1"/>
              <a:t>카이제곱</a:t>
            </a:r>
            <a:r>
              <a:rPr lang="ko-KR" altLang="en-US" sz="1200" b="1" dirty="0"/>
              <a:t> 검정 목적</a:t>
            </a:r>
            <a:endParaRPr lang="en-US" altLang="ko-KR" sz="1200" b="1" dirty="0"/>
          </a:p>
          <a:p>
            <a:pPr marL="171450" indent="-171450">
              <a:lnSpc>
                <a:spcPct val="150000"/>
              </a:lnSpc>
              <a:buFont typeface="Arial" panose="020B0604020202020204" pitchFamily="34" charset="0"/>
              <a:buChar char="•"/>
            </a:pPr>
            <a:r>
              <a:rPr lang="ko-KR" altLang="en-US" sz="1200" dirty="0"/>
              <a:t>변수가 </a:t>
            </a:r>
            <a:r>
              <a:rPr lang="en-US" altLang="ko-KR" sz="1200" dirty="0"/>
              <a:t>1</a:t>
            </a:r>
            <a:r>
              <a:rPr lang="ko-KR" altLang="en-US" sz="1200" dirty="0"/>
              <a:t>개 인 경우 </a:t>
            </a:r>
            <a:r>
              <a:rPr lang="en-US" altLang="ko-KR" sz="1200" dirty="0"/>
              <a:t>: </a:t>
            </a:r>
            <a:r>
              <a:rPr lang="ko-KR" altLang="en-US" sz="1200" dirty="0"/>
              <a:t>변수 내 </a:t>
            </a:r>
            <a:r>
              <a:rPr lang="ko-KR" altLang="en-US" sz="1200" dirty="0" err="1"/>
              <a:t>그룹간의</a:t>
            </a:r>
            <a:r>
              <a:rPr lang="ko-KR" altLang="en-US" sz="1200" dirty="0"/>
              <a:t> 비율의 동일 여부</a:t>
            </a:r>
            <a:endParaRPr lang="en-US" altLang="ko-KR" sz="1200" dirty="0"/>
          </a:p>
          <a:p>
            <a:pPr marL="171450" indent="-171450">
              <a:lnSpc>
                <a:spcPct val="150000"/>
              </a:lnSpc>
              <a:buFont typeface="Arial" panose="020B0604020202020204" pitchFamily="34" charset="0"/>
              <a:buChar char="•"/>
            </a:pPr>
            <a:r>
              <a:rPr lang="ko-KR" altLang="en-US" sz="1200" dirty="0"/>
              <a:t>변수가 </a:t>
            </a:r>
            <a:r>
              <a:rPr lang="en-US" altLang="ko-KR" sz="1200" dirty="0"/>
              <a:t>2</a:t>
            </a:r>
            <a:r>
              <a:rPr lang="ko-KR" altLang="en-US" sz="1200" dirty="0"/>
              <a:t>개인 경우 </a:t>
            </a:r>
            <a:r>
              <a:rPr lang="en-US" altLang="ko-KR" sz="1200" dirty="0"/>
              <a:t>: </a:t>
            </a:r>
            <a:r>
              <a:rPr lang="ko-KR" altLang="en-US" sz="1200" dirty="0"/>
              <a:t>변수 사이의 상호 연관성 여부 </a:t>
            </a:r>
            <a:r>
              <a:rPr lang="en-US" altLang="ko-KR" sz="1200" dirty="0"/>
              <a:t>(</a:t>
            </a:r>
            <a:r>
              <a:rPr lang="ko-KR" altLang="en-US" sz="1200" dirty="0"/>
              <a:t>상관성이 아님을 주의 할 것</a:t>
            </a:r>
            <a:r>
              <a:rPr lang="en-US" altLang="ko-KR" sz="1200" dirty="0"/>
              <a:t>)</a:t>
            </a:r>
            <a:endParaRPr lang="ko-KR" altLang="en-US" sz="1200" dirty="0"/>
          </a:p>
        </p:txBody>
      </p:sp>
      <p:sp>
        <p:nvSpPr>
          <p:cNvPr id="10" name="직사각형 9">
            <a:extLst>
              <a:ext uri="{FF2B5EF4-FFF2-40B4-BE49-F238E27FC236}">
                <a16:creationId xmlns:a16="http://schemas.microsoft.com/office/drawing/2014/main" id="{426FD237-B163-49A5-86A1-082B09A8B46C}"/>
              </a:ext>
            </a:extLst>
          </p:cNvPr>
          <p:cNvSpPr/>
          <p:nvPr/>
        </p:nvSpPr>
        <p:spPr>
          <a:xfrm>
            <a:off x="444876" y="4900130"/>
            <a:ext cx="4572000" cy="276999"/>
          </a:xfrm>
          <a:prstGeom prst="rect">
            <a:avLst/>
          </a:prstGeom>
        </p:spPr>
        <p:txBody>
          <a:bodyPr>
            <a:spAutoFit/>
          </a:bodyPr>
          <a:lstStyle/>
          <a:p>
            <a:r>
              <a:rPr lang="ko-KR" altLang="en-US" sz="1200" dirty="0">
                <a:solidFill>
                  <a:srgbClr val="5F5E42"/>
                </a:solidFill>
                <a:latin typeface="+mj-ea"/>
              </a:rPr>
              <a:t> </a:t>
            </a:r>
            <a:endParaRPr lang="ko-KR" altLang="en-US" sz="1200" b="1" dirty="0"/>
          </a:p>
        </p:txBody>
      </p:sp>
      <p:sp>
        <p:nvSpPr>
          <p:cNvPr id="9" name="TextBox 8">
            <a:extLst>
              <a:ext uri="{FF2B5EF4-FFF2-40B4-BE49-F238E27FC236}">
                <a16:creationId xmlns:a16="http://schemas.microsoft.com/office/drawing/2014/main" id="{E1C92A97-A5E0-41E9-B96C-94BF90C554C9}"/>
              </a:ext>
            </a:extLst>
          </p:cNvPr>
          <p:cNvSpPr txBox="1"/>
          <p:nvPr/>
        </p:nvSpPr>
        <p:spPr>
          <a:xfrm>
            <a:off x="219490" y="169226"/>
            <a:ext cx="140018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a:t>
            </a:r>
            <a:r>
              <a:rPr lang="en-US" altLang="ko-KR" sz="1200"/>
              <a:t>. </a:t>
            </a:r>
            <a:r>
              <a:rPr lang="ko-KR" altLang="en-US" sz="1200" dirty="0"/>
              <a:t>교차분석</a:t>
            </a:r>
          </a:p>
        </p:txBody>
      </p:sp>
    </p:spTree>
    <p:extLst>
      <p:ext uri="{BB962C8B-B14F-4D97-AF65-F5344CB8AC3E}">
        <p14:creationId xmlns:p14="http://schemas.microsoft.com/office/powerpoint/2010/main" val="3252903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178</a:t>
            </a:fld>
            <a:endParaRPr lang="ko-KR" altLang="en-US"/>
          </a:p>
        </p:txBody>
      </p:sp>
      <p:sp>
        <p:nvSpPr>
          <p:cNvPr id="4" name="직사각형 3">
            <a:extLst>
              <a:ext uri="{FF2B5EF4-FFF2-40B4-BE49-F238E27FC236}">
                <a16:creationId xmlns:a16="http://schemas.microsoft.com/office/drawing/2014/main" id="{A5CB845B-96EB-42DF-9C89-6CEFA63394E7}"/>
              </a:ext>
            </a:extLst>
          </p:cNvPr>
          <p:cNvSpPr/>
          <p:nvPr/>
        </p:nvSpPr>
        <p:spPr>
          <a:xfrm>
            <a:off x="2195736" y="349001"/>
            <a:ext cx="5150128" cy="369332"/>
          </a:xfrm>
          <a:prstGeom prst="rect">
            <a:avLst/>
          </a:prstGeom>
        </p:spPr>
        <p:txBody>
          <a:bodyPr wrap="none">
            <a:spAutoFit/>
          </a:bodyPr>
          <a:lstStyle/>
          <a:p>
            <a:r>
              <a:rPr lang="ko-KR" altLang="en-US" b="1" dirty="0">
                <a:solidFill>
                  <a:srgbClr val="555555"/>
                </a:solidFill>
                <a:latin typeface="AppleSDGothicNeo"/>
              </a:rPr>
              <a:t>교차분석</a:t>
            </a:r>
            <a:r>
              <a:rPr lang="en-US" altLang="ko-KR" b="1" dirty="0">
                <a:solidFill>
                  <a:srgbClr val="555555"/>
                </a:solidFill>
                <a:latin typeface="AppleSDGothicNeo"/>
              </a:rPr>
              <a:t>(cross-tabulation analysis),</a:t>
            </a:r>
            <a:r>
              <a:rPr lang="ko-KR" altLang="en-US" dirty="0">
                <a:solidFill>
                  <a:srgbClr val="333333"/>
                </a:solidFill>
                <a:latin typeface="AppleSDGothicNeo"/>
              </a:rPr>
              <a:t> </a:t>
            </a:r>
            <a:r>
              <a:rPr lang="ko-KR" altLang="en-US" dirty="0" err="1">
                <a:solidFill>
                  <a:srgbClr val="333333"/>
                </a:solidFill>
                <a:latin typeface="AppleSDGothicNeo"/>
              </a:rPr>
              <a:t>카이제곱</a:t>
            </a:r>
            <a:r>
              <a:rPr lang="en-US" altLang="ko-KR" dirty="0">
                <a:solidFill>
                  <a:srgbClr val="333333"/>
                </a:solidFill>
                <a:latin typeface="AppleSDGothicNeo"/>
              </a:rPr>
              <a:t> </a:t>
            </a:r>
            <a:r>
              <a:rPr lang="ko-KR" altLang="en-US" dirty="0">
                <a:solidFill>
                  <a:srgbClr val="555555"/>
                </a:solidFill>
                <a:latin typeface="AppleSDGothicNeo"/>
              </a:rPr>
              <a:t>검정</a:t>
            </a:r>
            <a:endParaRPr lang="en-US" altLang="ko-KR" b="1" dirty="0">
              <a:solidFill>
                <a:srgbClr val="555555"/>
              </a:solidFill>
              <a:latin typeface="AppleSDGothicNeo"/>
            </a:endParaRPr>
          </a:p>
        </p:txBody>
      </p:sp>
      <p:sp>
        <p:nvSpPr>
          <p:cNvPr id="10" name="직사각형 9">
            <a:extLst>
              <a:ext uri="{FF2B5EF4-FFF2-40B4-BE49-F238E27FC236}">
                <a16:creationId xmlns:a16="http://schemas.microsoft.com/office/drawing/2014/main" id="{7C610D71-F8C7-4AC9-A288-0C265244F5DE}"/>
              </a:ext>
            </a:extLst>
          </p:cNvPr>
          <p:cNvSpPr/>
          <p:nvPr/>
        </p:nvSpPr>
        <p:spPr>
          <a:xfrm>
            <a:off x="547721" y="1060139"/>
            <a:ext cx="7856374" cy="616194"/>
          </a:xfrm>
          <a:prstGeom prst="rect">
            <a:avLst/>
          </a:prstGeom>
          <a:ln>
            <a:solidFill>
              <a:schemeClr val="accent1"/>
            </a:solidFill>
          </a:ln>
        </p:spPr>
        <p:txBody>
          <a:bodyPr wrap="square">
            <a:spAutoFit/>
          </a:bodyPr>
          <a:lstStyle/>
          <a:p>
            <a:pPr>
              <a:lnSpc>
                <a:spcPct val="150000"/>
              </a:lnSpc>
            </a:pPr>
            <a:r>
              <a:rPr lang="ko-KR" altLang="en-US" sz="1200" b="1" dirty="0">
                <a:solidFill>
                  <a:srgbClr val="000000"/>
                </a:solidFill>
                <a:latin typeface="AppleSDGothicNeo"/>
              </a:rPr>
              <a:t>교차분석  </a:t>
            </a:r>
            <a:r>
              <a:rPr lang="en-US" altLang="ko-KR" sz="1200" b="1" dirty="0">
                <a:solidFill>
                  <a:srgbClr val="000000"/>
                </a:solidFill>
                <a:latin typeface="AppleSDGothicNeo"/>
              </a:rPr>
              <a:t>‘</a:t>
            </a:r>
            <a:r>
              <a:rPr lang="ko-KR" altLang="en-US" sz="1200" b="1" dirty="0" err="1">
                <a:solidFill>
                  <a:srgbClr val="000000"/>
                </a:solidFill>
                <a:latin typeface="AppleSDGothicNeo"/>
              </a:rPr>
              <a:t>카이제곱</a:t>
            </a:r>
            <a:r>
              <a:rPr lang="ko-KR" altLang="en-US" sz="1200" b="1" dirty="0">
                <a:solidFill>
                  <a:srgbClr val="000000"/>
                </a:solidFill>
                <a:latin typeface="AppleSDGothicNeo"/>
              </a:rPr>
              <a:t> 통계량</a:t>
            </a:r>
            <a:r>
              <a:rPr lang="en-US" altLang="ko-KR" sz="1200" b="1" dirty="0">
                <a:solidFill>
                  <a:srgbClr val="000000"/>
                </a:solidFill>
                <a:latin typeface="AppleSDGothicNeo"/>
              </a:rPr>
              <a:t>’</a:t>
            </a:r>
            <a:endParaRPr lang="ko-KR" altLang="en-US" sz="1200" dirty="0">
              <a:solidFill>
                <a:srgbClr val="555555"/>
              </a:solidFill>
              <a:latin typeface="AppleSDGothicNeo"/>
            </a:endParaRPr>
          </a:p>
          <a:p>
            <a:pPr>
              <a:lnSpc>
                <a:spcPct val="150000"/>
              </a:lnSpc>
            </a:pPr>
            <a:r>
              <a:rPr lang="ko-KR" altLang="en-US" sz="1200" dirty="0">
                <a:solidFill>
                  <a:srgbClr val="555555"/>
                </a:solidFill>
                <a:latin typeface="AppleSDGothicNeo"/>
              </a:rPr>
              <a:t>교차분석에서의 </a:t>
            </a:r>
            <a:r>
              <a:rPr lang="ko-KR" altLang="en-US" sz="1200" dirty="0">
                <a:solidFill>
                  <a:srgbClr val="555555"/>
                </a:solidFill>
                <a:highlight>
                  <a:srgbClr val="FFFF00"/>
                </a:highlight>
                <a:latin typeface="AppleSDGothicNeo"/>
              </a:rPr>
              <a:t>관측빈도와 기대빈도 사이에 유의한 차이가 있는지를 </a:t>
            </a:r>
            <a:r>
              <a:rPr lang="ko-KR" altLang="en-US" sz="1200" dirty="0">
                <a:solidFill>
                  <a:srgbClr val="555555"/>
                </a:solidFill>
                <a:latin typeface="AppleSDGothicNeo"/>
              </a:rPr>
              <a:t>확인하는 통계량으로 사용</a:t>
            </a:r>
            <a:endParaRPr lang="ko-KR" altLang="en-US" sz="1200" b="0" i="0" dirty="0">
              <a:solidFill>
                <a:srgbClr val="555555"/>
              </a:solidFill>
              <a:effectLst/>
              <a:latin typeface="AppleSDGothicNeo"/>
            </a:endParaRPr>
          </a:p>
        </p:txBody>
      </p:sp>
      <p:sp>
        <p:nvSpPr>
          <p:cNvPr id="6" name="직사각형 5">
            <a:extLst>
              <a:ext uri="{FF2B5EF4-FFF2-40B4-BE49-F238E27FC236}">
                <a16:creationId xmlns:a16="http://schemas.microsoft.com/office/drawing/2014/main" id="{D19FA042-9583-4011-8168-C6054C0F7D82}"/>
              </a:ext>
            </a:extLst>
          </p:cNvPr>
          <p:cNvSpPr/>
          <p:nvPr/>
        </p:nvSpPr>
        <p:spPr>
          <a:xfrm>
            <a:off x="3383486" y="1948946"/>
            <a:ext cx="5204900" cy="2092817"/>
          </a:xfrm>
          <a:prstGeom prst="rect">
            <a:avLst/>
          </a:prstGeom>
          <a:ln>
            <a:solidFill>
              <a:schemeClr val="accent1"/>
            </a:solidFill>
          </a:ln>
        </p:spPr>
        <p:txBody>
          <a:bodyPr wrap="square">
            <a:spAutoFit/>
          </a:bodyPr>
          <a:lstStyle/>
          <a:p>
            <a:pPr>
              <a:lnSpc>
                <a:spcPct val="150000"/>
              </a:lnSpc>
            </a:pPr>
            <a:r>
              <a:rPr lang="ko-KR" altLang="en-US" sz="1100" b="1" dirty="0"/>
              <a:t>관측빈도</a:t>
            </a:r>
            <a:r>
              <a:rPr lang="en-US" altLang="ko-KR" sz="1100" b="1" dirty="0"/>
              <a:t>(observed frequency)</a:t>
            </a:r>
          </a:p>
          <a:p>
            <a:pPr>
              <a:lnSpc>
                <a:spcPct val="150000"/>
              </a:lnSpc>
            </a:pPr>
            <a:r>
              <a:rPr lang="en-US" altLang="ko-KR" sz="1100" b="1" dirty="0"/>
              <a:t>:</a:t>
            </a:r>
            <a:r>
              <a:rPr lang="ko-KR" altLang="en-US" sz="1100" dirty="0"/>
              <a:t> 실제로 수집된 데이터의 빈도</a:t>
            </a:r>
            <a:endParaRPr lang="en-US" altLang="ko-KR" sz="1100" dirty="0"/>
          </a:p>
          <a:p>
            <a:pPr>
              <a:lnSpc>
                <a:spcPct val="150000"/>
              </a:lnSpc>
            </a:pPr>
            <a:r>
              <a:rPr lang="en-US" altLang="ko-KR" sz="1100" dirty="0"/>
              <a:t> </a:t>
            </a:r>
            <a:r>
              <a:rPr lang="ko-KR" altLang="en-US" sz="1100" b="1" dirty="0"/>
              <a:t>기대빈도</a:t>
            </a:r>
            <a:r>
              <a:rPr lang="en-US" altLang="ko-KR" sz="1100" b="1" dirty="0"/>
              <a:t>(expected frequency)</a:t>
            </a:r>
          </a:p>
          <a:p>
            <a:pPr>
              <a:lnSpc>
                <a:spcPct val="150000"/>
              </a:lnSpc>
            </a:pPr>
            <a:r>
              <a:rPr lang="en-US" altLang="ko-KR" sz="1100" dirty="0"/>
              <a:t>: </a:t>
            </a:r>
            <a:r>
              <a:rPr lang="ko-KR" altLang="en-US" sz="1100" dirty="0"/>
              <a:t>통상 평균적으로 기대되는 값</a:t>
            </a:r>
            <a:endParaRPr lang="en-US" altLang="ko-KR" sz="1100" dirty="0"/>
          </a:p>
          <a:p>
            <a:pPr>
              <a:lnSpc>
                <a:spcPct val="150000"/>
              </a:lnSpc>
            </a:pPr>
            <a:r>
              <a:rPr lang="ko-KR" altLang="en-US" sz="1100" dirty="0"/>
              <a:t>예를 들어 주사위를 </a:t>
            </a:r>
            <a:r>
              <a:rPr lang="en-US" altLang="ko-KR" sz="1100" dirty="0"/>
              <a:t>60</a:t>
            </a:r>
            <a:r>
              <a:rPr lang="ko-KR" altLang="en-US" sz="1100" dirty="0"/>
              <a:t>번 던졌을 때</a:t>
            </a:r>
            <a:r>
              <a:rPr lang="en-US" altLang="ko-KR" sz="1100" dirty="0"/>
              <a:t>, </a:t>
            </a:r>
            <a:r>
              <a:rPr lang="ko-KR" altLang="en-US" sz="1100" dirty="0"/>
              <a:t>각각의 숫자는 </a:t>
            </a:r>
            <a:r>
              <a:rPr lang="en-US" altLang="ko-KR" sz="1100" dirty="0"/>
              <a:t>10</a:t>
            </a:r>
            <a:r>
              <a:rPr lang="ko-KR" altLang="en-US" sz="1100" dirty="0"/>
              <a:t>번씩 나온다고 기대</a:t>
            </a:r>
            <a:endParaRPr lang="en-US" altLang="ko-KR" sz="1100" b="1" dirty="0"/>
          </a:p>
          <a:p>
            <a:pPr>
              <a:lnSpc>
                <a:spcPct val="150000"/>
              </a:lnSpc>
            </a:pPr>
            <a:r>
              <a:rPr lang="en-US" altLang="ko-KR" sz="1100" b="1" dirty="0"/>
              <a:t>: </a:t>
            </a:r>
            <a:r>
              <a:rPr lang="ko-KR" altLang="en-US" sz="1100" dirty="0"/>
              <a:t> 전체 빈도 </a:t>
            </a:r>
            <a:r>
              <a:rPr lang="en-US" altLang="ko-KR" sz="1100" dirty="0"/>
              <a:t>n</a:t>
            </a:r>
            <a:r>
              <a:rPr lang="ko-KR" altLang="en-US" sz="1100" dirty="0"/>
              <a:t>에 대하여 행과 열의 합을 기준으로 보았을 때</a:t>
            </a:r>
            <a:r>
              <a:rPr lang="en-US" altLang="ko-KR" sz="1100" dirty="0"/>
              <a:t>, </a:t>
            </a:r>
            <a:r>
              <a:rPr lang="ko-KR" altLang="en-US" sz="1100" dirty="0"/>
              <a:t>각 교차되는 셀에 기대될 수 있는 기대 값</a:t>
            </a:r>
            <a:endParaRPr lang="en-US" altLang="ko-KR" sz="1100" dirty="0"/>
          </a:p>
          <a:p>
            <a:pPr>
              <a:lnSpc>
                <a:spcPct val="150000"/>
              </a:lnSpc>
            </a:pPr>
            <a:r>
              <a:rPr lang="en-US" altLang="ko-KR" sz="1100" dirty="0">
                <a:sym typeface="Wingdings" panose="05000000000000000000" pitchFamily="2" charset="2"/>
              </a:rPr>
              <a:t> </a:t>
            </a:r>
            <a:r>
              <a:rPr lang="ko-KR" altLang="en-US" sz="1100" dirty="0" err="1"/>
              <a:t>귀무가설이</a:t>
            </a:r>
            <a:r>
              <a:rPr lang="ko-KR" altLang="en-US" sz="1100" dirty="0"/>
              <a:t> 참 일 때 기대되는 빈도</a:t>
            </a:r>
            <a:endParaRPr lang="en-US" altLang="ko-KR" sz="1100" dirty="0"/>
          </a:p>
        </p:txBody>
      </p:sp>
      <p:sp>
        <p:nvSpPr>
          <p:cNvPr id="12" name="직사각형 11">
            <a:extLst>
              <a:ext uri="{FF2B5EF4-FFF2-40B4-BE49-F238E27FC236}">
                <a16:creationId xmlns:a16="http://schemas.microsoft.com/office/drawing/2014/main" id="{B9941716-BBAA-4343-8E7D-5DA6AF581087}"/>
              </a:ext>
            </a:extLst>
          </p:cNvPr>
          <p:cNvSpPr/>
          <p:nvPr/>
        </p:nvSpPr>
        <p:spPr>
          <a:xfrm>
            <a:off x="3304626" y="5060557"/>
            <a:ext cx="5095529" cy="276999"/>
          </a:xfrm>
          <a:prstGeom prst="rect">
            <a:avLst/>
          </a:prstGeom>
        </p:spPr>
        <p:txBody>
          <a:bodyPr wrap="square">
            <a:spAutoFit/>
          </a:bodyPr>
          <a:lstStyle/>
          <a:p>
            <a:r>
              <a:rPr lang="ko-KR" altLang="en-US" sz="1200" b="1" i="1" dirty="0"/>
              <a:t>관측빈도와 기대빈도 분포의 차이 </a:t>
            </a:r>
            <a:r>
              <a:rPr lang="en-US" altLang="ko-KR" sz="1200" b="1" i="1" dirty="0"/>
              <a:t>(p &lt; 0.05) </a:t>
            </a:r>
            <a:r>
              <a:rPr lang="ko-KR" altLang="en-US" sz="1200" b="1" i="1" dirty="0"/>
              <a:t>인 경우 </a:t>
            </a:r>
            <a:r>
              <a:rPr lang="ko-KR" altLang="en-US" sz="1200" b="1" i="1" dirty="0" err="1"/>
              <a:t>귀무가설</a:t>
            </a:r>
            <a:r>
              <a:rPr lang="ko-KR" altLang="en-US" sz="1200" b="1" i="1" dirty="0"/>
              <a:t> 기각</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834FC04-1098-4118-AC2A-7F0119689334}"/>
                  </a:ext>
                </a:extLst>
              </p:cNvPr>
              <p:cNvSpPr txBox="1"/>
              <p:nvPr/>
            </p:nvSpPr>
            <p:spPr>
              <a:xfrm>
                <a:off x="3438171" y="4369222"/>
                <a:ext cx="5095529" cy="453650"/>
              </a:xfrm>
              <a:prstGeom prst="rect">
                <a:avLst/>
              </a:prstGeom>
              <a:noFill/>
              <a:ln w="19050">
                <a:solidFill>
                  <a:schemeClr val="tx2">
                    <a:lumMod val="60000"/>
                    <a:lumOff val="40000"/>
                  </a:schemeClr>
                </a:solidFill>
              </a:ln>
            </p:spPr>
            <p:txBody>
              <a:bodyPr wrap="square" rtlCol="0">
                <a:spAutoFit/>
              </a:bodyPr>
              <a:lstStyle/>
              <a:p>
                <a:r>
                  <a:rPr lang="ko-KR" altLang="en-US" sz="1200" dirty="0"/>
                  <a:t>기대빈도 </a:t>
                </a:r>
                <a:r>
                  <a:rPr lang="en-US" altLang="ko-KR" sz="1200" dirty="0">
                    <a:latin typeface="+mj-ea"/>
                    <a:ea typeface="+mj-ea"/>
                  </a:rPr>
                  <a:t>= </a:t>
                </a:r>
                <a14:m>
                  <m:oMath xmlns:m="http://schemas.openxmlformats.org/officeDocument/2006/math">
                    <m:f>
                      <m:fPr>
                        <m:ctrlPr>
                          <a:rPr lang="en-US" altLang="ko-KR" sz="1200" i="1" smtClean="0">
                            <a:latin typeface="Cambria Math" panose="02040503050406030204" pitchFamily="18" charset="0"/>
                            <a:ea typeface="+mj-ea"/>
                          </a:rPr>
                        </m:ctrlPr>
                      </m:fPr>
                      <m:num>
                        <m:r>
                          <a:rPr lang="ko-KR" altLang="en-US" sz="1200" i="1">
                            <a:latin typeface="Cambria Math" panose="02040503050406030204" pitchFamily="18" charset="0"/>
                            <a:ea typeface="+mj-ea"/>
                          </a:rPr>
                          <m:t>해</m:t>
                        </m:r>
                        <m:r>
                          <a:rPr lang="ko-KR" altLang="en-US" sz="1200" i="1" smtClean="0">
                            <a:latin typeface="Cambria Math" panose="02040503050406030204" pitchFamily="18" charset="0"/>
                            <a:ea typeface="+mj-ea"/>
                          </a:rPr>
                          <m:t>당</m:t>
                        </m:r>
                        <m:r>
                          <a:rPr lang="en-US" altLang="ko-KR" sz="1200" b="0" i="1" smtClean="0">
                            <a:latin typeface="Cambria Math" panose="02040503050406030204" pitchFamily="18" charset="0"/>
                            <a:ea typeface="+mj-ea"/>
                          </a:rPr>
                          <m:t> </m:t>
                        </m:r>
                        <m:r>
                          <a:rPr lang="ko-KR" altLang="en-US" sz="1200" i="1">
                            <a:latin typeface="Cambria Math" panose="02040503050406030204" pitchFamily="18" charset="0"/>
                            <a:ea typeface="+mj-ea"/>
                          </a:rPr>
                          <m:t>칸</m:t>
                        </m:r>
                        <m:r>
                          <a:rPr lang="ko-KR" altLang="en-US" sz="1200" i="1" smtClean="0">
                            <a:latin typeface="Cambria Math" panose="02040503050406030204" pitchFamily="18" charset="0"/>
                            <a:ea typeface="+mj-ea"/>
                          </a:rPr>
                          <m:t>이</m:t>
                        </m:r>
                        <m:r>
                          <a:rPr lang="en-US" altLang="ko-KR" sz="1200" b="0" i="1" smtClean="0">
                            <a:latin typeface="Cambria Math" panose="02040503050406030204" pitchFamily="18" charset="0"/>
                            <a:ea typeface="+mj-ea"/>
                          </a:rPr>
                          <m:t> </m:t>
                        </m:r>
                        <m:r>
                          <a:rPr lang="ko-KR" altLang="en-US" sz="1200" i="1">
                            <a:latin typeface="Cambria Math" panose="02040503050406030204" pitchFamily="18" charset="0"/>
                            <a:ea typeface="+mj-ea"/>
                          </a:rPr>
                          <m:t>속</m:t>
                        </m:r>
                        <m:r>
                          <a:rPr lang="ko-KR" altLang="en-US" sz="1200" i="1" smtClean="0">
                            <a:latin typeface="Cambria Math" panose="02040503050406030204" pitchFamily="18" charset="0"/>
                            <a:ea typeface="+mj-ea"/>
                          </a:rPr>
                          <m:t>한</m:t>
                        </m:r>
                        <m:r>
                          <a:rPr lang="en-US" altLang="ko-KR" sz="1200" b="0" i="1" smtClean="0">
                            <a:latin typeface="Cambria Math" panose="02040503050406030204" pitchFamily="18" charset="0"/>
                            <a:ea typeface="+mj-ea"/>
                          </a:rPr>
                          <m:t> </m:t>
                        </m:r>
                        <m:r>
                          <a:rPr lang="ko-KR" altLang="en-US" sz="1200" i="1">
                            <a:latin typeface="Cambria Math" panose="02040503050406030204" pitchFamily="18" charset="0"/>
                            <a:ea typeface="+mj-ea"/>
                          </a:rPr>
                          <m:t>열</m:t>
                        </m:r>
                        <m:r>
                          <a:rPr lang="ko-KR" altLang="en-US" sz="1200" i="1" smtClean="0">
                            <a:latin typeface="Cambria Math" panose="02040503050406030204" pitchFamily="18" charset="0"/>
                            <a:ea typeface="+mj-ea"/>
                          </a:rPr>
                          <m:t>의</m:t>
                        </m:r>
                        <m:r>
                          <a:rPr lang="en-US" altLang="ko-KR" sz="1200" b="0" i="1" smtClean="0">
                            <a:latin typeface="Cambria Math" panose="02040503050406030204" pitchFamily="18" charset="0"/>
                            <a:ea typeface="+mj-ea"/>
                          </a:rPr>
                          <m:t> </m:t>
                        </m:r>
                        <m:r>
                          <a:rPr lang="ko-KR" altLang="en-US" sz="1200" i="1">
                            <a:latin typeface="Cambria Math" panose="02040503050406030204" pitchFamily="18" charset="0"/>
                            <a:ea typeface="+mj-ea"/>
                          </a:rPr>
                          <m:t>총</m:t>
                        </m:r>
                        <m:r>
                          <a:rPr lang="ko-KR" altLang="en-US" sz="1200" i="1" smtClean="0">
                            <a:latin typeface="Cambria Math" panose="02040503050406030204" pitchFamily="18" charset="0"/>
                            <a:ea typeface="+mj-ea"/>
                          </a:rPr>
                          <m:t>빈</m:t>
                        </m:r>
                        <m:r>
                          <a:rPr lang="ko-KR" altLang="en-US" sz="1200" i="1">
                            <a:latin typeface="Cambria Math" panose="02040503050406030204" pitchFamily="18" charset="0"/>
                            <a:ea typeface="+mj-ea"/>
                          </a:rPr>
                          <m:t>도</m:t>
                        </m:r>
                        <m:r>
                          <a:rPr lang="en-US" altLang="ko-KR" sz="1200" b="0" i="1" smtClean="0">
                            <a:latin typeface="Cambria Math" panose="02040503050406030204" pitchFamily="18" charset="0"/>
                            <a:ea typeface="+mj-ea"/>
                          </a:rPr>
                          <m:t> × </m:t>
                        </m:r>
                        <m:r>
                          <a:rPr lang="ko-KR" altLang="en-US" sz="1200" i="1">
                            <a:latin typeface="Cambria Math" panose="02040503050406030204" pitchFamily="18" charset="0"/>
                            <a:ea typeface="+mj-ea"/>
                          </a:rPr>
                          <m:t>해</m:t>
                        </m:r>
                        <m:r>
                          <a:rPr lang="ko-KR" altLang="en-US" sz="1200" i="1" smtClean="0">
                            <a:latin typeface="Cambria Math" panose="02040503050406030204" pitchFamily="18" charset="0"/>
                            <a:ea typeface="+mj-ea"/>
                          </a:rPr>
                          <m:t>당</m:t>
                        </m:r>
                        <m:r>
                          <a:rPr lang="en-US" altLang="ko-KR" sz="1200" b="0" i="1" smtClean="0">
                            <a:latin typeface="Cambria Math" panose="02040503050406030204" pitchFamily="18" charset="0"/>
                            <a:ea typeface="+mj-ea"/>
                          </a:rPr>
                          <m:t> </m:t>
                        </m:r>
                        <m:r>
                          <a:rPr lang="ko-KR" altLang="en-US" sz="1200" i="1">
                            <a:latin typeface="Cambria Math" panose="02040503050406030204" pitchFamily="18" charset="0"/>
                            <a:ea typeface="+mj-ea"/>
                          </a:rPr>
                          <m:t>칸</m:t>
                        </m:r>
                        <m:r>
                          <a:rPr lang="ko-KR" altLang="en-US" sz="1200" i="1" smtClean="0">
                            <a:latin typeface="Cambria Math" panose="02040503050406030204" pitchFamily="18" charset="0"/>
                            <a:ea typeface="+mj-ea"/>
                          </a:rPr>
                          <m:t>이</m:t>
                        </m:r>
                        <m:r>
                          <a:rPr lang="en-US" altLang="ko-KR" sz="1200" b="0" i="1" smtClean="0">
                            <a:latin typeface="Cambria Math" panose="02040503050406030204" pitchFamily="18" charset="0"/>
                            <a:ea typeface="+mj-ea"/>
                          </a:rPr>
                          <m:t> </m:t>
                        </m:r>
                        <m:r>
                          <a:rPr lang="ko-KR" altLang="en-US" sz="1200" i="1">
                            <a:latin typeface="Cambria Math" panose="02040503050406030204" pitchFamily="18" charset="0"/>
                            <a:ea typeface="+mj-ea"/>
                          </a:rPr>
                          <m:t>속</m:t>
                        </m:r>
                        <m:r>
                          <a:rPr lang="ko-KR" altLang="en-US" sz="1200" i="1" smtClean="0">
                            <a:latin typeface="Cambria Math" panose="02040503050406030204" pitchFamily="18" charset="0"/>
                            <a:ea typeface="+mj-ea"/>
                          </a:rPr>
                          <m:t>한</m:t>
                        </m:r>
                        <m:r>
                          <a:rPr lang="en-US" altLang="ko-KR" sz="1200" b="0" i="1" smtClean="0">
                            <a:latin typeface="Cambria Math" panose="02040503050406030204" pitchFamily="18" charset="0"/>
                            <a:ea typeface="+mj-ea"/>
                          </a:rPr>
                          <m:t> </m:t>
                        </m:r>
                        <m:r>
                          <a:rPr lang="ko-KR" altLang="en-US" sz="1200" i="1">
                            <a:latin typeface="Cambria Math" panose="02040503050406030204" pitchFamily="18" charset="0"/>
                            <a:ea typeface="+mj-ea"/>
                          </a:rPr>
                          <m:t>행</m:t>
                        </m:r>
                        <m:r>
                          <a:rPr lang="ko-KR" altLang="en-US" sz="1200" i="1" smtClean="0">
                            <a:latin typeface="Cambria Math" panose="02040503050406030204" pitchFamily="18" charset="0"/>
                            <a:ea typeface="+mj-ea"/>
                          </a:rPr>
                          <m:t>의</m:t>
                        </m:r>
                        <m:r>
                          <a:rPr lang="en-US" altLang="ko-KR" sz="1200" b="0" i="1" smtClean="0">
                            <a:latin typeface="Cambria Math" panose="02040503050406030204" pitchFamily="18" charset="0"/>
                            <a:ea typeface="+mj-ea"/>
                          </a:rPr>
                          <m:t> </m:t>
                        </m:r>
                        <m:r>
                          <a:rPr lang="ko-KR" altLang="en-US" sz="1200" i="1">
                            <a:latin typeface="Cambria Math" panose="02040503050406030204" pitchFamily="18" charset="0"/>
                            <a:ea typeface="+mj-ea"/>
                          </a:rPr>
                          <m:t>총</m:t>
                        </m:r>
                        <m:r>
                          <a:rPr lang="ko-KR" altLang="en-US" sz="1200" i="1" smtClean="0">
                            <a:latin typeface="Cambria Math" panose="02040503050406030204" pitchFamily="18" charset="0"/>
                            <a:ea typeface="+mj-ea"/>
                          </a:rPr>
                          <m:t>빈</m:t>
                        </m:r>
                        <m:r>
                          <a:rPr lang="ko-KR" altLang="en-US" sz="1200" i="1">
                            <a:latin typeface="Cambria Math" panose="02040503050406030204" pitchFamily="18" charset="0"/>
                            <a:ea typeface="+mj-ea"/>
                          </a:rPr>
                          <m:t>도</m:t>
                        </m:r>
                      </m:num>
                      <m:den>
                        <m:r>
                          <a:rPr lang="ko-KR" altLang="en-US" sz="1200" i="1">
                            <a:latin typeface="Cambria Math" panose="02040503050406030204" pitchFamily="18" charset="0"/>
                            <a:ea typeface="+mj-ea"/>
                          </a:rPr>
                          <m:t>전</m:t>
                        </m:r>
                        <m:r>
                          <a:rPr lang="ko-KR" altLang="en-US" sz="1200" i="1" smtClean="0">
                            <a:latin typeface="Cambria Math" panose="02040503050406030204" pitchFamily="18" charset="0"/>
                            <a:ea typeface="+mj-ea"/>
                          </a:rPr>
                          <m:t>체</m:t>
                        </m:r>
                        <m:r>
                          <a:rPr lang="en-US" altLang="ko-KR" sz="1200" b="0" i="1" smtClean="0">
                            <a:latin typeface="Cambria Math" panose="02040503050406030204" pitchFamily="18" charset="0"/>
                            <a:ea typeface="+mj-ea"/>
                          </a:rPr>
                          <m:t> </m:t>
                        </m:r>
                        <m:r>
                          <a:rPr lang="ko-KR" altLang="en-US" sz="1200" i="1">
                            <a:latin typeface="Cambria Math" panose="02040503050406030204" pitchFamily="18" charset="0"/>
                            <a:ea typeface="+mj-ea"/>
                          </a:rPr>
                          <m:t>빈</m:t>
                        </m:r>
                        <m:r>
                          <a:rPr lang="ko-KR" altLang="en-US" sz="1200" i="1" smtClean="0">
                            <a:latin typeface="Cambria Math" panose="02040503050406030204" pitchFamily="18" charset="0"/>
                            <a:ea typeface="+mj-ea"/>
                          </a:rPr>
                          <m:t>도</m:t>
                        </m:r>
                        <m:r>
                          <a:rPr lang="ko-KR" altLang="en-US" sz="1200" i="1">
                            <a:latin typeface="Cambria Math" panose="02040503050406030204" pitchFamily="18" charset="0"/>
                            <a:ea typeface="+mj-ea"/>
                          </a:rPr>
                          <m:t>수</m:t>
                        </m:r>
                        <m:r>
                          <a:rPr lang="en-US" altLang="ko-KR" sz="1200" b="0" i="1" smtClean="0">
                            <a:latin typeface="Cambria Math" panose="02040503050406030204" pitchFamily="18" charset="0"/>
                            <a:ea typeface="+mj-ea"/>
                          </a:rPr>
                          <m:t> </m:t>
                        </m:r>
                      </m:den>
                    </m:f>
                  </m:oMath>
                </a14:m>
                <a:endParaRPr lang="ko-KR" altLang="en-US" sz="1200" dirty="0">
                  <a:latin typeface="+mj-ea"/>
                  <a:ea typeface="+mj-ea"/>
                </a:endParaRPr>
              </a:p>
            </p:txBody>
          </p:sp>
        </mc:Choice>
        <mc:Fallback xmlns="">
          <p:sp>
            <p:nvSpPr>
              <p:cNvPr id="17" name="TextBox 16">
                <a:extLst>
                  <a:ext uri="{FF2B5EF4-FFF2-40B4-BE49-F238E27FC236}">
                    <a16:creationId xmlns:a16="http://schemas.microsoft.com/office/drawing/2014/main" id="{F834FC04-1098-4118-AC2A-7F0119689334}"/>
                  </a:ext>
                </a:extLst>
              </p:cNvPr>
              <p:cNvSpPr txBox="1">
                <a:spLocks noRot="1" noChangeAspect="1" noMove="1" noResize="1" noEditPoints="1" noAdjustHandles="1" noChangeArrowheads="1" noChangeShapeType="1" noTextEdit="1"/>
              </p:cNvSpPr>
              <p:nvPr/>
            </p:nvSpPr>
            <p:spPr>
              <a:xfrm>
                <a:off x="3438171" y="4369222"/>
                <a:ext cx="5095529" cy="453650"/>
              </a:xfrm>
              <a:prstGeom prst="rect">
                <a:avLst/>
              </a:prstGeom>
              <a:blipFill>
                <a:blip r:embed="rId2"/>
                <a:stretch>
                  <a:fillRect b="-2597"/>
                </a:stretch>
              </a:blipFill>
              <a:ln w="19050">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CB7777C-3234-41BA-90AA-1B25F2BD2A45}"/>
                  </a:ext>
                </a:extLst>
              </p:cNvPr>
              <p:cNvSpPr txBox="1"/>
              <p:nvPr/>
            </p:nvSpPr>
            <p:spPr>
              <a:xfrm>
                <a:off x="575343" y="1903177"/>
                <a:ext cx="2520280" cy="453842"/>
              </a:xfrm>
              <a:prstGeom prst="rect">
                <a:avLst/>
              </a:prstGeom>
              <a:noFill/>
              <a:ln w="28575">
                <a:solidFill>
                  <a:schemeClr val="accent1"/>
                </a:solidFill>
              </a:ln>
            </p:spPr>
            <p:txBody>
              <a:bodyPr wrap="square" rtlCol="0">
                <a:spAutoFit/>
              </a:bodyPr>
              <a:lstStyle/>
              <a:p>
                <a:r>
                  <a:rPr lang="ko-KR" altLang="en-US" sz="1200" dirty="0"/>
                  <a:t> </a:t>
                </a:r>
                <a14:m>
                  <m:oMath xmlns:m="http://schemas.openxmlformats.org/officeDocument/2006/math">
                    <m:sSup>
                      <m:sSupPr>
                        <m:ctrlPr>
                          <a:rPr lang="en-US" altLang="ko-KR" sz="1200" i="1" smtClean="0">
                            <a:latin typeface="Cambria Math" panose="02040503050406030204" pitchFamily="18" charset="0"/>
                          </a:rPr>
                        </m:ctrlPr>
                      </m:sSupPr>
                      <m:e>
                        <m:r>
                          <m:rPr>
                            <m:sty m:val="p"/>
                          </m:rPr>
                          <a:rPr lang="el-GR" altLang="ko-KR" sz="1200" i="1" smtClean="0">
                            <a:latin typeface="Cambria Math" panose="02040503050406030204" pitchFamily="18" charset="0"/>
                          </a:rPr>
                          <m:t>χ</m:t>
                        </m:r>
                      </m:e>
                      <m:sup>
                        <m:r>
                          <a:rPr lang="en-US" altLang="ko-KR" sz="1200" b="0" i="1" smtClean="0">
                            <a:latin typeface="Cambria Math" panose="02040503050406030204" pitchFamily="18" charset="0"/>
                          </a:rPr>
                          <m:t>2</m:t>
                        </m:r>
                      </m:sup>
                    </m:sSup>
                  </m:oMath>
                </a14:m>
                <a:r>
                  <a:rPr lang="ko-KR" altLang="en-US" sz="1200" dirty="0"/>
                  <a:t> 값 </a:t>
                </a:r>
                <a:r>
                  <a:rPr lang="en-US" altLang="ko-KR" sz="1200" dirty="0"/>
                  <a:t>=   </a:t>
                </a:r>
                <a14:m>
                  <m:oMath xmlns:m="http://schemas.openxmlformats.org/officeDocument/2006/math">
                    <m:nary>
                      <m:naryPr>
                        <m:chr m:val="∑"/>
                        <m:subHide m:val="on"/>
                        <m:supHide m:val="on"/>
                        <m:ctrlPr>
                          <a:rPr lang="en-US" altLang="ko-KR" sz="1200" i="1" smtClean="0">
                            <a:latin typeface="Cambria Math" panose="02040503050406030204" pitchFamily="18" charset="0"/>
                          </a:rPr>
                        </m:ctrlPr>
                      </m:naryPr>
                      <m:sub/>
                      <m:sup/>
                      <m:e>
                        <m:f>
                          <m:fPr>
                            <m:ctrlPr>
                              <a:rPr lang="en-US" altLang="ko-KR" sz="1200" i="1" smtClean="0">
                                <a:latin typeface="Cambria Math" panose="02040503050406030204" pitchFamily="18" charset="0"/>
                              </a:rPr>
                            </m:ctrlPr>
                          </m:fPr>
                          <m:num>
                            <m:sSup>
                              <m:sSupPr>
                                <m:ctrlPr>
                                  <a:rPr lang="en-US" altLang="ko-KR" sz="1200" i="1" smtClean="0">
                                    <a:latin typeface="Cambria Math" panose="02040503050406030204" pitchFamily="18" charset="0"/>
                                  </a:rPr>
                                </m:ctrlPr>
                              </m:sSupPr>
                              <m:e>
                                <m:r>
                                  <a:rPr lang="en-US" altLang="ko-KR" sz="1200" b="0" i="1" smtClean="0">
                                    <a:latin typeface="Cambria Math" panose="02040503050406030204" pitchFamily="18" charset="0"/>
                                  </a:rPr>
                                  <m:t>(</m:t>
                                </m:r>
                                <m:r>
                                  <a:rPr lang="ko-KR" altLang="en-US" sz="1200" i="1">
                                    <a:latin typeface="Cambria Math" panose="02040503050406030204" pitchFamily="18" charset="0"/>
                                  </a:rPr>
                                  <m:t>관</m:t>
                                </m:r>
                                <m:r>
                                  <a:rPr lang="ko-KR" altLang="en-US" sz="1200" i="1" smtClean="0">
                                    <a:latin typeface="Cambria Math" panose="02040503050406030204" pitchFamily="18" charset="0"/>
                                  </a:rPr>
                                  <m:t>측</m:t>
                                </m:r>
                                <m:r>
                                  <a:rPr lang="ko-KR" altLang="en-US" sz="1200" i="1">
                                    <a:latin typeface="Cambria Math" panose="02040503050406030204" pitchFamily="18" charset="0"/>
                                  </a:rPr>
                                  <m:t>빈</m:t>
                                </m:r>
                                <m:r>
                                  <a:rPr lang="ko-KR" altLang="en-US" sz="1200" i="1" smtClean="0">
                                    <a:latin typeface="Cambria Math" panose="02040503050406030204" pitchFamily="18" charset="0"/>
                                  </a:rPr>
                                  <m:t>도</m:t>
                                </m:r>
                                <m:r>
                                  <a:rPr lang="en-US" altLang="ko-KR" sz="1200" b="0" i="1" smtClean="0">
                                    <a:latin typeface="Cambria Math" panose="02040503050406030204" pitchFamily="18" charset="0"/>
                                  </a:rPr>
                                  <m:t> − </m:t>
                                </m:r>
                                <m:r>
                                  <a:rPr lang="ko-KR" altLang="en-US" sz="1200" i="1">
                                    <a:latin typeface="Cambria Math" panose="02040503050406030204" pitchFamily="18" charset="0"/>
                                  </a:rPr>
                                  <m:t>기</m:t>
                                </m:r>
                                <m:r>
                                  <a:rPr lang="ko-KR" altLang="en-US" sz="1200" i="1" smtClean="0">
                                    <a:latin typeface="Cambria Math" panose="02040503050406030204" pitchFamily="18" charset="0"/>
                                  </a:rPr>
                                  <m:t>대</m:t>
                                </m:r>
                                <m:r>
                                  <a:rPr lang="ko-KR" altLang="en-US" sz="1200" i="1">
                                    <a:latin typeface="Cambria Math" panose="02040503050406030204" pitchFamily="18" charset="0"/>
                                  </a:rPr>
                                  <m:t>빈</m:t>
                                </m:r>
                                <m:r>
                                  <a:rPr lang="ko-KR" altLang="en-US" sz="1200" i="1" smtClean="0">
                                    <a:latin typeface="Cambria Math" panose="02040503050406030204" pitchFamily="18" charset="0"/>
                                  </a:rPr>
                                  <m:t>도</m:t>
                                </m:r>
                                <m:r>
                                  <a:rPr lang="en-US" altLang="ko-KR" sz="1200" b="0" i="1" smtClean="0">
                                    <a:latin typeface="Cambria Math" panose="02040503050406030204" pitchFamily="18" charset="0"/>
                                  </a:rPr>
                                  <m:t>)</m:t>
                                </m:r>
                              </m:e>
                              <m:sup>
                                <m:r>
                                  <a:rPr lang="en-US" altLang="ko-KR" sz="1200" b="0" i="1" smtClean="0">
                                    <a:latin typeface="Cambria Math" panose="02040503050406030204" pitchFamily="18" charset="0"/>
                                  </a:rPr>
                                  <m:t>2</m:t>
                                </m:r>
                              </m:sup>
                            </m:sSup>
                          </m:num>
                          <m:den>
                            <m:r>
                              <a:rPr lang="ko-KR" altLang="en-US" sz="1200" i="1">
                                <a:latin typeface="Cambria Math" panose="02040503050406030204" pitchFamily="18" charset="0"/>
                              </a:rPr>
                              <m:t>기</m:t>
                            </m:r>
                            <m:r>
                              <a:rPr lang="ko-KR" altLang="en-US" sz="1200" i="1" smtClean="0">
                                <a:latin typeface="Cambria Math" panose="02040503050406030204" pitchFamily="18" charset="0"/>
                              </a:rPr>
                              <m:t>대</m:t>
                            </m:r>
                            <m:r>
                              <a:rPr lang="ko-KR" altLang="en-US" sz="1200" i="1">
                                <a:latin typeface="Cambria Math" panose="02040503050406030204" pitchFamily="18" charset="0"/>
                              </a:rPr>
                              <m:t>빈</m:t>
                            </m:r>
                            <m:r>
                              <a:rPr lang="ko-KR" altLang="en-US" sz="1200" i="1" smtClean="0">
                                <a:latin typeface="Cambria Math" panose="02040503050406030204" pitchFamily="18" charset="0"/>
                              </a:rPr>
                              <m:t>도</m:t>
                            </m:r>
                          </m:den>
                        </m:f>
                      </m:e>
                    </m:nary>
                  </m:oMath>
                </a14:m>
                <a:endParaRPr lang="ko-KR" altLang="en-US" sz="1200" dirty="0"/>
              </a:p>
            </p:txBody>
          </p:sp>
        </mc:Choice>
        <mc:Fallback xmlns="">
          <p:sp>
            <p:nvSpPr>
              <p:cNvPr id="9" name="TextBox 8">
                <a:extLst>
                  <a:ext uri="{FF2B5EF4-FFF2-40B4-BE49-F238E27FC236}">
                    <a16:creationId xmlns:a16="http://schemas.microsoft.com/office/drawing/2014/main" id="{4CB7777C-3234-41BA-90AA-1B25F2BD2A45}"/>
                  </a:ext>
                </a:extLst>
              </p:cNvPr>
              <p:cNvSpPr txBox="1">
                <a:spLocks noRot="1" noChangeAspect="1" noMove="1" noResize="1" noEditPoints="1" noAdjustHandles="1" noChangeArrowheads="1" noChangeShapeType="1" noTextEdit="1"/>
              </p:cNvSpPr>
              <p:nvPr/>
            </p:nvSpPr>
            <p:spPr>
              <a:xfrm>
                <a:off x="575343" y="1903177"/>
                <a:ext cx="2520280" cy="453842"/>
              </a:xfrm>
              <a:prstGeom prst="rect">
                <a:avLst/>
              </a:prstGeom>
              <a:blipFill>
                <a:blip r:embed="rId3"/>
                <a:stretch>
                  <a:fillRect t="-32500" b="-70000"/>
                </a:stretch>
              </a:blipFill>
              <a:ln w="28575">
                <a:solidFill>
                  <a:schemeClr val="accent1"/>
                </a:solidFill>
              </a:ln>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1081F1BD-A393-444A-882F-AA6358C82DEB}"/>
              </a:ext>
            </a:extLst>
          </p:cNvPr>
          <p:cNvSpPr/>
          <p:nvPr/>
        </p:nvSpPr>
        <p:spPr>
          <a:xfrm>
            <a:off x="485741" y="2844671"/>
            <a:ext cx="1713931" cy="369332"/>
          </a:xfrm>
          <a:prstGeom prst="rect">
            <a:avLst/>
          </a:prstGeom>
        </p:spPr>
        <p:txBody>
          <a:bodyPr wrap="none">
            <a:spAutoFit/>
          </a:bodyPr>
          <a:lstStyle/>
          <a:p>
            <a:r>
              <a:rPr lang="ko-KR" altLang="en-US" dirty="0"/>
              <a:t> </a:t>
            </a:r>
            <a:r>
              <a:rPr lang="en-US" altLang="ko-KR" sz="1200" dirty="0"/>
              <a:t>( df = </a:t>
            </a:r>
            <a:r>
              <a:rPr lang="ko-KR" altLang="en-US" sz="1200" dirty="0"/>
              <a:t>범주의</a:t>
            </a:r>
            <a:r>
              <a:rPr lang="en-US" altLang="ko-KR" sz="1200" dirty="0"/>
              <a:t> </a:t>
            </a:r>
            <a:r>
              <a:rPr lang="ko-KR" altLang="en-US" sz="1200" dirty="0"/>
              <a:t>개수 </a:t>
            </a:r>
            <a:r>
              <a:rPr lang="en-US" altLang="ko-KR" sz="1200" dirty="0"/>
              <a:t>– 1)</a:t>
            </a:r>
          </a:p>
        </p:txBody>
      </p:sp>
      <p:sp>
        <p:nvSpPr>
          <p:cNvPr id="13" name="TextBox 12">
            <a:extLst>
              <a:ext uri="{FF2B5EF4-FFF2-40B4-BE49-F238E27FC236}">
                <a16:creationId xmlns:a16="http://schemas.microsoft.com/office/drawing/2014/main" id="{5928456A-4444-4E4C-BBDC-63E2D36E32E1}"/>
              </a:ext>
            </a:extLst>
          </p:cNvPr>
          <p:cNvSpPr txBox="1"/>
          <p:nvPr/>
        </p:nvSpPr>
        <p:spPr>
          <a:xfrm>
            <a:off x="219490" y="169226"/>
            <a:ext cx="140018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a:t>
            </a:r>
            <a:r>
              <a:rPr lang="en-US" altLang="ko-KR" sz="1200"/>
              <a:t>. </a:t>
            </a:r>
            <a:r>
              <a:rPr lang="ko-KR" altLang="en-US" sz="1200" dirty="0"/>
              <a:t>교차분석</a:t>
            </a:r>
          </a:p>
        </p:txBody>
      </p:sp>
    </p:spTree>
    <p:extLst>
      <p:ext uri="{BB962C8B-B14F-4D97-AF65-F5344CB8AC3E}">
        <p14:creationId xmlns:p14="http://schemas.microsoft.com/office/powerpoint/2010/main" val="1343132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179</a:t>
            </a:fld>
            <a:endParaRPr lang="ko-KR" altLang="en-US"/>
          </a:p>
        </p:txBody>
      </p:sp>
      <p:sp>
        <p:nvSpPr>
          <p:cNvPr id="4" name="직사각형 3">
            <a:extLst>
              <a:ext uri="{FF2B5EF4-FFF2-40B4-BE49-F238E27FC236}">
                <a16:creationId xmlns:a16="http://schemas.microsoft.com/office/drawing/2014/main" id="{A5CB845B-96EB-42DF-9C89-6CEFA63394E7}"/>
              </a:ext>
            </a:extLst>
          </p:cNvPr>
          <p:cNvSpPr/>
          <p:nvPr/>
        </p:nvSpPr>
        <p:spPr>
          <a:xfrm>
            <a:off x="2195736" y="349001"/>
            <a:ext cx="5150128" cy="369332"/>
          </a:xfrm>
          <a:prstGeom prst="rect">
            <a:avLst/>
          </a:prstGeom>
        </p:spPr>
        <p:txBody>
          <a:bodyPr wrap="none">
            <a:spAutoFit/>
          </a:bodyPr>
          <a:lstStyle/>
          <a:p>
            <a:r>
              <a:rPr lang="ko-KR" altLang="en-US" b="1" dirty="0">
                <a:solidFill>
                  <a:srgbClr val="555555"/>
                </a:solidFill>
                <a:latin typeface="AppleSDGothicNeo"/>
              </a:rPr>
              <a:t>교차분석</a:t>
            </a:r>
            <a:r>
              <a:rPr lang="en-US" altLang="ko-KR" b="1" dirty="0">
                <a:solidFill>
                  <a:srgbClr val="555555"/>
                </a:solidFill>
                <a:latin typeface="AppleSDGothicNeo"/>
              </a:rPr>
              <a:t>(cross-tabulation analysis),</a:t>
            </a:r>
            <a:r>
              <a:rPr lang="ko-KR" altLang="en-US" dirty="0">
                <a:solidFill>
                  <a:srgbClr val="333333"/>
                </a:solidFill>
                <a:latin typeface="AppleSDGothicNeo"/>
              </a:rPr>
              <a:t> </a:t>
            </a:r>
            <a:r>
              <a:rPr lang="ko-KR" altLang="en-US" dirty="0" err="1">
                <a:solidFill>
                  <a:srgbClr val="333333"/>
                </a:solidFill>
                <a:latin typeface="AppleSDGothicNeo"/>
              </a:rPr>
              <a:t>카이제곱</a:t>
            </a:r>
            <a:r>
              <a:rPr lang="en-US" altLang="ko-KR" dirty="0">
                <a:solidFill>
                  <a:srgbClr val="333333"/>
                </a:solidFill>
                <a:latin typeface="AppleSDGothicNeo"/>
              </a:rPr>
              <a:t> </a:t>
            </a:r>
            <a:r>
              <a:rPr lang="ko-KR" altLang="en-US" dirty="0">
                <a:solidFill>
                  <a:srgbClr val="555555"/>
                </a:solidFill>
                <a:latin typeface="AppleSDGothicNeo"/>
              </a:rPr>
              <a:t>검정</a:t>
            </a:r>
            <a:endParaRPr lang="en-US" altLang="ko-KR" b="1" dirty="0">
              <a:solidFill>
                <a:srgbClr val="555555"/>
              </a:solidFill>
              <a:latin typeface="AppleSDGothicNeo"/>
            </a:endParaRPr>
          </a:p>
        </p:txBody>
      </p:sp>
      <p:sp>
        <p:nvSpPr>
          <p:cNvPr id="6" name="직사각형 5">
            <a:extLst>
              <a:ext uri="{FF2B5EF4-FFF2-40B4-BE49-F238E27FC236}">
                <a16:creationId xmlns:a16="http://schemas.microsoft.com/office/drawing/2014/main" id="{B9C3E2AE-5994-4B72-8F25-8F7963E718E9}"/>
              </a:ext>
            </a:extLst>
          </p:cNvPr>
          <p:cNvSpPr/>
          <p:nvPr/>
        </p:nvSpPr>
        <p:spPr>
          <a:xfrm>
            <a:off x="683568" y="1426783"/>
            <a:ext cx="7776864" cy="4606967"/>
          </a:xfrm>
          <a:prstGeom prst="rect">
            <a:avLst/>
          </a:prstGeom>
          <a:ln>
            <a:solidFill>
              <a:schemeClr val="tx2">
                <a:lumMod val="20000"/>
                <a:lumOff val="80000"/>
              </a:schemeClr>
            </a:solidFill>
          </a:ln>
        </p:spPr>
        <p:txBody>
          <a:bodyPr wrap="square">
            <a:spAutoFit/>
          </a:bodyPr>
          <a:lstStyle/>
          <a:p>
            <a:pPr>
              <a:lnSpc>
                <a:spcPct val="150000"/>
              </a:lnSpc>
            </a:pPr>
            <a:r>
              <a:rPr lang="en-US" altLang="ko-KR" sz="1200" b="1" dirty="0">
                <a:solidFill>
                  <a:srgbClr val="000000"/>
                </a:solidFill>
                <a:latin typeface="Ubuntu Condensed"/>
              </a:rPr>
              <a:t>(1) </a:t>
            </a:r>
            <a:r>
              <a:rPr lang="ko-KR" altLang="en-US" sz="1200" b="1" dirty="0">
                <a:solidFill>
                  <a:srgbClr val="000000"/>
                </a:solidFill>
                <a:latin typeface="Ubuntu Condensed"/>
              </a:rPr>
              <a:t>적합도 검정</a:t>
            </a:r>
            <a:br>
              <a:rPr lang="ko-KR" altLang="en-US" sz="1200" dirty="0">
                <a:solidFill>
                  <a:srgbClr val="000000"/>
                </a:solidFill>
                <a:latin typeface="Ubuntu Condensed"/>
              </a:rPr>
            </a:br>
            <a:r>
              <a:rPr lang="ko-KR" altLang="en-US" sz="1000" dirty="0" err="1">
                <a:solidFill>
                  <a:srgbClr val="000000"/>
                </a:solidFill>
                <a:latin typeface="Ubuntu Condensed"/>
              </a:rPr>
              <a:t>관측도수와</a:t>
            </a:r>
            <a:r>
              <a:rPr lang="ko-KR" altLang="en-US" sz="1000" dirty="0">
                <a:solidFill>
                  <a:srgbClr val="000000"/>
                </a:solidFill>
                <a:latin typeface="Ubuntu Condensed"/>
              </a:rPr>
              <a:t> 범주의 기대 도수가 적합한지 여부를 확인하기 위한 검정</a:t>
            </a:r>
            <a:endParaRPr lang="en-US" altLang="ko-KR" sz="1000" dirty="0">
              <a:solidFill>
                <a:srgbClr val="000000"/>
              </a:solidFill>
              <a:latin typeface="Ubuntu Condensed"/>
            </a:endParaRPr>
          </a:p>
          <a:p>
            <a:pPr marL="171450" indent="-171450">
              <a:lnSpc>
                <a:spcPct val="150000"/>
              </a:lnSpc>
              <a:buFont typeface="Arial" panose="020B0604020202020204" pitchFamily="34" charset="0"/>
              <a:buChar char="•"/>
            </a:pPr>
            <a:r>
              <a:rPr lang="ko-KR" altLang="en-US" sz="1000" dirty="0" err="1">
                <a:solidFill>
                  <a:srgbClr val="000000"/>
                </a:solidFill>
                <a:latin typeface="Ubuntu Condensed"/>
              </a:rPr>
              <a:t>귀무가설</a:t>
            </a:r>
            <a:r>
              <a:rPr lang="ko-KR" altLang="en-US" sz="1000" dirty="0">
                <a:solidFill>
                  <a:srgbClr val="000000"/>
                </a:solidFill>
                <a:latin typeface="Ubuntu Condensed"/>
              </a:rPr>
              <a:t> </a:t>
            </a:r>
            <a:r>
              <a:rPr lang="en-US" altLang="ko-KR" sz="1000" dirty="0">
                <a:solidFill>
                  <a:srgbClr val="000000"/>
                </a:solidFill>
                <a:latin typeface="Ubuntu Condensed"/>
              </a:rPr>
              <a:t>: </a:t>
            </a:r>
            <a:r>
              <a:rPr lang="ko-KR" altLang="en-US" sz="1000" dirty="0">
                <a:solidFill>
                  <a:srgbClr val="000000"/>
                </a:solidFill>
                <a:latin typeface="Ubuntu Condensed"/>
              </a:rPr>
              <a:t>두 범주형 간 차이가 없다</a:t>
            </a:r>
            <a:r>
              <a:rPr lang="en-US" altLang="ko-KR" sz="1000" dirty="0">
                <a:solidFill>
                  <a:srgbClr val="000000"/>
                </a:solidFill>
                <a:latin typeface="Ubuntu Condensed"/>
              </a:rPr>
              <a:t>.</a:t>
            </a:r>
          </a:p>
          <a:p>
            <a:pPr marL="171450" indent="-171450">
              <a:lnSpc>
                <a:spcPct val="150000"/>
              </a:lnSpc>
              <a:buFont typeface="Arial" panose="020B0604020202020204" pitchFamily="34" charset="0"/>
              <a:buChar char="•"/>
            </a:pPr>
            <a:r>
              <a:rPr lang="ko-KR" altLang="en-US" sz="1000" dirty="0">
                <a:solidFill>
                  <a:srgbClr val="000000"/>
                </a:solidFill>
                <a:latin typeface="Ubuntu Condensed"/>
              </a:rPr>
              <a:t>대립가설 </a:t>
            </a:r>
            <a:r>
              <a:rPr lang="en-US" altLang="ko-KR" sz="1000" dirty="0">
                <a:solidFill>
                  <a:srgbClr val="000000"/>
                </a:solidFill>
                <a:latin typeface="Ubuntu Condensed"/>
              </a:rPr>
              <a:t>: </a:t>
            </a:r>
            <a:r>
              <a:rPr lang="ko-KR" altLang="en-US" sz="1000" dirty="0">
                <a:solidFill>
                  <a:srgbClr val="000000"/>
                </a:solidFill>
                <a:latin typeface="Ubuntu Condensed"/>
              </a:rPr>
              <a:t>두 범주형 간 차이가 있다</a:t>
            </a:r>
            <a:r>
              <a:rPr lang="en-US" altLang="ko-KR" sz="1000" dirty="0">
                <a:solidFill>
                  <a:srgbClr val="000000"/>
                </a:solidFill>
                <a:latin typeface="Ubuntu Condensed"/>
              </a:rPr>
              <a:t>.</a:t>
            </a:r>
          </a:p>
          <a:p>
            <a:pPr>
              <a:lnSpc>
                <a:spcPct val="150000"/>
              </a:lnSpc>
            </a:pPr>
            <a:r>
              <a:rPr lang="en-US" altLang="ko-KR" sz="1000" dirty="0">
                <a:solidFill>
                  <a:srgbClr val="000000"/>
                </a:solidFill>
                <a:latin typeface="Ubuntu Condensed"/>
              </a:rPr>
              <a:t> p-value &lt;</a:t>
            </a:r>
            <a:r>
              <a:rPr lang="ko-KR" altLang="en-US" sz="1000" dirty="0">
                <a:solidFill>
                  <a:srgbClr val="000000"/>
                </a:solidFill>
                <a:latin typeface="Ubuntu Condensed"/>
              </a:rPr>
              <a:t> </a:t>
            </a:r>
            <a:r>
              <a:rPr lang="en-US" altLang="ko-KR" sz="1000" dirty="0">
                <a:solidFill>
                  <a:srgbClr val="000000"/>
                </a:solidFill>
                <a:latin typeface="Ubuntu Condensed"/>
              </a:rPr>
              <a:t>0.05, </a:t>
            </a:r>
            <a:r>
              <a:rPr lang="ko-KR" altLang="en-US" sz="1000" dirty="0" err="1">
                <a:solidFill>
                  <a:srgbClr val="000000"/>
                </a:solidFill>
                <a:latin typeface="Ubuntu Condensed"/>
              </a:rPr>
              <a:t>귀무가설</a:t>
            </a:r>
            <a:r>
              <a:rPr lang="ko-KR" altLang="en-US" sz="1000" dirty="0">
                <a:solidFill>
                  <a:srgbClr val="000000"/>
                </a:solidFill>
                <a:latin typeface="Ubuntu Condensed"/>
              </a:rPr>
              <a:t> 기각하고 대립가설 채택한다</a:t>
            </a:r>
            <a:r>
              <a:rPr lang="en-US" altLang="ko-KR" sz="1000" dirty="0">
                <a:solidFill>
                  <a:srgbClr val="000000"/>
                </a:solidFill>
                <a:latin typeface="Ubuntu Condensed"/>
              </a:rPr>
              <a:t>.</a:t>
            </a:r>
            <a:br>
              <a:rPr lang="ko-KR" altLang="en-US" sz="1200" dirty="0">
                <a:solidFill>
                  <a:srgbClr val="000000"/>
                </a:solidFill>
                <a:latin typeface="Ubuntu Condensed"/>
              </a:rPr>
            </a:br>
            <a:r>
              <a:rPr lang="en-US" altLang="ko-KR" sz="1200" dirty="0">
                <a:solidFill>
                  <a:srgbClr val="000000"/>
                </a:solidFill>
                <a:latin typeface="Ubuntu Condensed"/>
              </a:rPr>
              <a:t>(2)</a:t>
            </a:r>
            <a:r>
              <a:rPr lang="en-US" altLang="ko-KR" sz="1200" b="1" dirty="0">
                <a:solidFill>
                  <a:srgbClr val="000000"/>
                </a:solidFill>
                <a:latin typeface="Ubuntu Condensed"/>
              </a:rPr>
              <a:t> </a:t>
            </a:r>
            <a:r>
              <a:rPr lang="ko-KR" altLang="en-US" sz="1200" b="1" dirty="0">
                <a:solidFill>
                  <a:srgbClr val="000000"/>
                </a:solidFill>
                <a:latin typeface="Ubuntu Condensed"/>
              </a:rPr>
              <a:t>독립성 검정</a:t>
            </a:r>
            <a:br>
              <a:rPr lang="ko-KR" altLang="en-US" sz="1200" dirty="0">
                <a:solidFill>
                  <a:srgbClr val="000000"/>
                </a:solidFill>
                <a:latin typeface="Ubuntu Condensed"/>
              </a:rPr>
            </a:br>
            <a:r>
              <a:rPr lang="en-US" altLang="ko-KR" sz="1000" dirty="0">
                <a:solidFill>
                  <a:srgbClr val="000000"/>
                </a:solidFill>
                <a:latin typeface="Ubuntu Condensed"/>
              </a:rPr>
              <a:t>- </a:t>
            </a:r>
            <a:r>
              <a:rPr lang="ko-KR" altLang="en-US" sz="1000" dirty="0">
                <a:solidFill>
                  <a:srgbClr val="000000"/>
                </a:solidFill>
                <a:latin typeface="Ubuntu Condensed"/>
              </a:rPr>
              <a:t>두 </a:t>
            </a:r>
            <a:r>
              <a:rPr lang="ko-KR" altLang="en-US" sz="1000" dirty="0" err="1">
                <a:solidFill>
                  <a:srgbClr val="000000"/>
                </a:solidFill>
                <a:latin typeface="Ubuntu Condensed"/>
              </a:rPr>
              <a:t>변수간의</a:t>
            </a:r>
            <a:r>
              <a:rPr lang="ko-KR" altLang="en-US" sz="1000" dirty="0">
                <a:solidFill>
                  <a:srgbClr val="000000"/>
                </a:solidFill>
                <a:latin typeface="Ubuntu Condensed"/>
              </a:rPr>
              <a:t> 상관성이 있는지 없는지를 확인하기 위한 검정</a:t>
            </a:r>
            <a:endParaRPr lang="en-US" altLang="ko-KR" sz="1000" dirty="0">
              <a:solidFill>
                <a:srgbClr val="000000"/>
              </a:solidFill>
              <a:latin typeface="Ubuntu Condensed"/>
            </a:endParaRPr>
          </a:p>
          <a:p>
            <a:pPr marL="171450" indent="-171450">
              <a:lnSpc>
                <a:spcPct val="150000"/>
              </a:lnSpc>
              <a:buFont typeface="Arial" panose="020B0604020202020204" pitchFamily="34" charset="0"/>
              <a:buChar char="•"/>
            </a:pPr>
            <a:r>
              <a:rPr lang="ko-KR" altLang="en-US" sz="1000" dirty="0" err="1">
                <a:solidFill>
                  <a:srgbClr val="000000"/>
                </a:solidFill>
                <a:latin typeface="Ubuntu Condensed"/>
              </a:rPr>
              <a:t>귀무가설</a:t>
            </a:r>
            <a:r>
              <a:rPr lang="ko-KR" altLang="en-US" sz="1000" dirty="0">
                <a:solidFill>
                  <a:srgbClr val="000000"/>
                </a:solidFill>
                <a:latin typeface="Ubuntu Condensed"/>
              </a:rPr>
              <a:t> </a:t>
            </a:r>
            <a:r>
              <a:rPr lang="en-US" altLang="ko-KR" sz="1000" dirty="0">
                <a:solidFill>
                  <a:srgbClr val="000000"/>
                </a:solidFill>
                <a:latin typeface="Ubuntu Condensed"/>
              </a:rPr>
              <a:t>: </a:t>
            </a:r>
            <a:r>
              <a:rPr lang="ko-KR" altLang="en-US" sz="1000" dirty="0">
                <a:solidFill>
                  <a:srgbClr val="000000"/>
                </a:solidFill>
                <a:latin typeface="Ubuntu Condensed"/>
              </a:rPr>
              <a:t>두 범주형 변수 사이에는 연관이 없다</a:t>
            </a:r>
            <a:r>
              <a:rPr lang="en-US" altLang="ko-KR" sz="1000" dirty="0">
                <a:solidFill>
                  <a:srgbClr val="000000"/>
                </a:solidFill>
                <a:latin typeface="Ubuntu Condensed"/>
              </a:rPr>
              <a:t>.</a:t>
            </a:r>
          </a:p>
          <a:p>
            <a:pPr marL="171450" indent="-171450">
              <a:lnSpc>
                <a:spcPct val="150000"/>
              </a:lnSpc>
              <a:buFont typeface="Arial" panose="020B0604020202020204" pitchFamily="34" charset="0"/>
              <a:buChar char="•"/>
            </a:pPr>
            <a:r>
              <a:rPr lang="ko-KR" altLang="en-US" sz="1000" dirty="0">
                <a:solidFill>
                  <a:srgbClr val="000000"/>
                </a:solidFill>
                <a:latin typeface="Ubuntu Condensed"/>
              </a:rPr>
              <a:t>대립가설 </a:t>
            </a:r>
            <a:r>
              <a:rPr lang="en-US" altLang="ko-KR" sz="1000" dirty="0">
                <a:solidFill>
                  <a:srgbClr val="000000"/>
                </a:solidFill>
                <a:latin typeface="Ubuntu Condensed"/>
              </a:rPr>
              <a:t>: </a:t>
            </a:r>
            <a:r>
              <a:rPr lang="ko-KR" altLang="en-US" sz="1000" dirty="0">
                <a:solidFill>
                  <a:srgbClr val="000000"/>
                </a:solidFill>
                <a:latin typeface="Ubuntu Condensed"/>
              </a:rPr>
              <a:t>두 범주형 변수 사이에는 연관이 있다</a:t>
            </a:r>
            <a:r>
              <a:rPr lang="en-US" altLang="ko-KR" sz="1000" dirty="0">
                <a:solidFill>
                  <a:srgbClr val="000000"/>
                </a:solidFill>
                <a:latin typeface="Ubuntu Condensed"/>
              </a:rPr>
              <a:t>.</a:t>
            </a:r>
          </a:p>
          <a:p>
            <a:pPr>
              <a:lnSpc>
                <a:spcPct val="150000"/>
              </a:lnSpc>
            </a:pPr>
            <a:r>
              <a:rPr lang="en-US" altLang="ko-KR" sz="1000" dirty="0">
                <a:solidFill>
                  <a:srgbClr val="000000"/>
                </a:solidFill>
                <a:latin typeface="Ubuntu Condensed"/>
              </a:rPr>
              <a:t> p-value &lt; 0.05  </a:t>
            </a:r>
            <a:r>
              <a:rPr lang="ko-KR" altLang="en-US" sz="1000" dirty="0" err="1">
                <a:solidFill>
                  <a:srgbClr val="000000"/>
                </a:solidFill>
                <a:latin typeface="Ubuntu Condensed"/>
              </a:rPr>
              <a:t>귀무가설</a:t>
            </a:r>
            <a:r>
              <a:rPr lang="ko-KR" altLang="en-US" sz="1000" dirty="0">
                <a:solidFill>
                  <a:srgbClr val="000000"/>
                </a:solidFill>
                <a:latin typeface="Ubuntu Condensed"/>
              </a:rPr>
              <a:t> 기각하고 대립가설 채택한다</a:t>
            </a:r>
            <a:r>
              <a:rPr lang="en-US" altLang="ko-KR" sz="1000" dirty="0">
                <a:solidFill>
                  <a:srgbClr val="000000"/>
                </a:solidFill>
                <a:latin typeface="Ubuntu Condensed"/>
              </a:rPr>
              <a:t>.</a:t>
            </a:r>
            <a:br>
              <a:rPr lang="ko-KR" altLang="en-US" sz="1000" dirty="0">
                <a:solidFill>
                  <a:srgbClr val="000000"/>
                </a:solidFill>
                <a:latin typeface="Ubuntu Condensed"/>
              </a:rPr>
            </a:br>
            <a:r>
              <a:rPr lang="en-US" altLang="ko-KR" sz="1000" dirty="0">
                <a:solidFill>
                  <a:srgbClr val="000000"/>
                </a:solidFill>
                <a:latin typeface="Ubuntu Condensed"/>
                <a:sym typeface="Wingdings" panose="05000000000000000000" pitchFamily="2" charset="2"/>
              </a:rPr>
              <a:t> </a:t>
            </a:r>
            <a:r>
              <a:rPr lang="ko-KR" altLang="en-US" sz="1000" dirty="0">
                <a:solidFill>
                  <a:srgbClr val="000000"/>
                </a:solidFill>
                <a:highlight>
                  <a:srgbClr val="FFFF00"/>
                </a:highlight>
                <a:latin typeface="Ubuntu Condensed"/>
                <a:sym typeface="Wingdings" panose="05000000000000000000" pitchFamily="2" charset="2"/>
              </a:rPr>
              <a:t>사후 사례 대조 </a:t>
            </a:r>
            <a:r>
              <a:rPr lang="en-US" altLang="ko-KR" sz="1000" dirty="0">
                <a:solidFill>
                  <a:srgbClr val="000000"/>
                </a:solidFill>
                <a:latin typeface="Ubuntu Condensed"/>
                <a:sym typeface="Wingdings" panose="05000000000000000000" pitchFamily="2" charset="2"/>
              </a:rPr>
              <a:t>: </a:t>
            </a:r>
            <a:r>
              <a:rPr lang="ko-KR" altLang="en-US" sz="1000" dirty="0">
                <a:solidFill>
                  <a:srgbClr val="000000"/>
                </a:solidFill>
                <a:latin typeface="Ubuntu Condensed"/>
                <a:sym typeface="Wingdings" panose="05000000000000000000" pitchFamily="2" charset="2"/>
              </a:rPr>
              <a:t>사후의 결과를 토대로 연구하는 경우</a:t>
            </a:r>
            <a:r>
              <a:rPr lang="en-US" altLang="ko-KR" sz="1000" dirty="0">
                <a:solidFill>
                  <a:srgbClr val="000000"/>
                </a:solidFill>
                <a:latin typeface="Ubuntu Condensed"/>
                <a:sym typeface="Wingdings" panose="05000000000000000000" pitchFamily="2" charset="2"/>
              </a:rPr>
              <a:t>,     </a:t>
            </a:r>
            <a:r>
              <a:rPr lang="ko-KR" altLang="en-US" sz="1000" dirty="0">
                <a:solidFill>
                  <a:srgbClr val="000000"/>
                </a:solidFill>
                <a:latin typeface="Ubuntu Condensed"/>
                <a:sym typeface="Wingdings" panose="05000000000000000000" pitchFamily="2" charset="2"/>
              </a:rPr>
              <a:t>사례</a:t>
            </a:r>
            <a:r>
              <a:rPr lang="en-US" altLang="ko-KR" sz="1000" dirty="0">
                <a:solidFill>
                  <a:srgbClr val="000000"/>
                </a:solidFill>
                <a:latin typeface="Ubuntu Condensed"/>
                <a:sym typeface="Wingdings" panose="05000000000000000000" pitchFamily="2" charset="2"/>
              </a:rPr>
              <a:t>-</a:t>
            </a:r>
            <a:r>
              <a:rPr lang="ko-KR" altLang="en-US" sz="1000" dirty="0">
                <a:solidFill>
                  <a:srgbClr val="000000"/>
                </a:solidFill>
                <a:latin typeface="Ubuntu Condensed"/>
                <a:sym typeface="Wingdings" panose="05000000000000000000" pitchFamily="2" charset="2"/>
              </a:rPr>
              <a:t>대조 연구</a:t>
            </a:r>
            <a:r>
              <a:rPr lang="en-US" altLang="ko-KR" sz="1000" dirty="0">
                <a:solidFill>
                  <a:srgbClr val="000000"/>
                </a:solidFill>
                <a:latin typeface="Ubuntu Condensed"/>
                <a:sym typeface="Wingdings" panose="05000000000000000000" pitchFamily="2" charset="2"/>
              </a:rPr>
              <a:t>: Odds ratio</a:t>
            </a:r>
          </a:p>
          <a:p>
            <a:endParaRPr lang="en-US" altLang="ko-KR" sz="1200" b="1" dirty="0">
              <a:solidFill>
                <a:srgbClr val="000000"/>
              </a:solidFill>
              <a:latin typeface="Ubuntu Condensed"/>
            </a:endParaRPr>
          </a:p>
          <a:p>
            <a:r>
              <a:rPr lang="en-US" altLang="ko-KR" sz="1200" b="1" dirty="0">
                <a:solidFill>
                  <a:srgbClr val="000000"/>
                </a:solidFill>
                <a:latin typeface="Ubuntu Condensed"/>
              </a:rPr>
              <a:t>(3) </a:t>
            </a:r>
            <a:r>
              <a:rPr lang="ko-KR" altLang="en-US" sz="1200" b="1" dirty="0">
                <a:solidFill>
                  <a:srgbClr val="000000"/>
                </a:solidFill>
                <a:latin typeface="Ubuntu Condensed"/>
              </a:rPr>
              <a:t>동질성 검정</a:t>
            </a:r>
            <a:br>
              <a:rPr lang="ko-KR" altLang="en-US" sz="1200" dirty="0">
                <a:solidFill>
                  <a:srgbClr val="000000"/>
                </a:solidFill>
                <a:latin typeface="Ubuntu Condensed"/>
              </a:rPr>
            </a:br>
            <a:r>
              <a:rPr lang="ko-KR" altLang="en-US" sz="1000" dirty="0">
                <a:solidFill>
                  <a:srgbClr val="000000"/>
                </a:solidFill>
                <a:latin typeface="Ubuntu Condensed"/>
              </a:rPr>
              <a:t>집단간에 분포의 동질성 여부 분석을 통하여 집단간 차이가 있는지를 검정</a:t>
            </a:r>
            <a:endParaRPr lang="en-US" altLang="ko-KR" sz="1000" dirty="0">
              <a:solidFill>
                <a:srgbClr val="000000"/>
              </a:solidFill>
              <a:latin typeface="Ubuntu Condensed"/>
            </a:endParaRPr>
          </a:p>
          <a:p>
            <a:pPr marL="171450" indent="-171450">
              <a:lnSpc>
                <a:spcPct val="150000"/>
              </a:lnSpc>
              <a:buFont typeface="Wingdings" panose="05000000000000000000" pitchFamily="2" charset="2"/>
              <a:buChar char="§"/>
            </a:pPr>
            <a:r>
              <a:rPr lang="ko-KR" altLang="en-US" sz="1000" dirty="0">
                <a:solidFill>
                  <a:srgbClr val="000000"/>
                </a:solidFill>
                <a:latin typeface="Ubuntu Condensed"/>
              </a:rPr>
              <a:t>모집단에서 표본을 뽑았을 때</a:t>
            </a:r>
            <a:r>
              <a:rPr lang="en-US" altLang="ko-KR" sz="1000" dirty="0">
                <a:solidFill>
                  <a:srgbClr val="000000"/>
                </a:solidFill>
                <a:latin typeface="Ubuntu Condensed"/>
              </a:rPr>
              <a:t>, </a:t>
            </a:r>
            <a:r>
              <a:rPr lang="ko-KR" altLang="en-US" sz="1000" dirty="0">
                <a:solidFill>
                  <a:srgbClr val="000000"/>
                </a:solidFill>
                <a:latin typeface="Ubuntu Condensed"/>
              </a:rPr>
              <a:t>모집단의 분포와 표본 집단의 분포가 동질성을 갖는지 확인하기 위한 검정</a:t>
            </a:r>
            <a:endParaRPr lang="en-US" altLang="ko-KR" sz="1000" dirty="0">
              <a:solidFill>
                <a:srgbClr val="000000"/>
              </a:solidFill>
              <a:latin typeface="Ubuntu Condensed"/>
            </a:endParaRPr>
          </a:p>
          <a:p>
            <a:pPr>
              <a:lnSpc>
                <a:spcPct val="150000"/>
              </a:lnSpc>
            </a:pPr>
            <a:r>
              <a:rPr lang="en-US" altLang="ko-KR" sz="1000" dirty="0">
                <a:solidFill>
                  <a:srgbClr val="000000"/>
                </a:solidFill>
                <a:latin typeface="Ubuntu Condensed"/>
              </a:rPr>
              <a:t>(</a:t>
            </a:r>
            <a:r>
              <a:rPr lang="ko-KR" altLang="en-US" sz="1000" dirty="0">
                <a:solidFill>
                  <a:srgbClr val="000000"/>
                </a:solidFill>
                <a:latin typeface="Ubuntu Condensed"/>
              </a:rPr>
              <a:t>예시</a:t>
            </a:r>
            <a:r>
              <a:rPr lang="en-US" altLang="ko-KR" sz="1000" dirty="0">
                <a:solidFill>
                  <a:srgbClr val="000000"/>
                </a:solidFill>
                <a:latin typeface="Ubuntu Condensed"/>
              </a:rPr>
              <a:t>) </a:t>
            </a:r>
            <a:r>
              <a:rPr lang="ko-KR" altLang="en-US" sz="1000" dirty="0">
                <a:solidFill>
                  <a:srgbClr val="000000"/>
                </a:solidFill>
                <a:latin typeface="Ubuntu Condensed"/>
              </a:rPr>
              <a:t>성별간 에 대학 합격률이 동일한가</a:t>
            </a:r>
            <a:r>
              <a:rPr lang="en-US" altLang="ko-KR" sz="1000" dirty="0">
                <a:solidFill>
                  <a:srgbClr val="000000"/>
                </a:solidFill>
                <a:latin typeface="Ubuntu Condensed"/>
              </a:rPr>
              <a:t>??</a:t>
            </a:r>
            <a:br>
              <a:rPr lang="ko-KR" altLang="en-US" sz="1000" dirty="0">
                <a:solidFill>
                  <a:srgbClr val="000000"/>
                </a:solidFill>
                <a:latin typeface="Ubuntu Condensed"/>
              </a:rPr>
            </a:br>
            <a:r>
              <a:rPr lang="en-US" altLang="ko-KR" sz="1000" dirty="0">
                <a:solidFill>
                  <a:srgbClr val="000000"/>
                </a:solidFill>
                <a:latin typeface="Ubuntu Condensed"/>
              </a:rPr>
              <a:t>P-value &lt; 0.05 </a:t>
            </a:r>
            <a:r>
              <a:rPr lang="ko-KR" altLang="en-US" sz="1000" dirty="0">
                <a:solidFill>
                  <a:srgbClr val="000000"/>
                </a:solidFill>
                <a:latin typeface="Ubuntu Condensed"/>
              </a:rPr>
              <a:t> 연관 없다</a:t>
            </a:r>
            <a:r>
              <a:rPr lang="en-US" altLang="ko-KR" sz="1000" dirty="0">
                <a:solidFill>
                  <a:srgbClr val="000000"/>
                </a:solidFill>
                <a:latin typeface="Ubuntu Condensed"/>
              </a:rPr>
              <a:t>.</a:t>
            </a:r>
            <a:r>
              <a:rPr lang="ko-KR" altLang="en-US" sz="1000" dirty="0">
                <a:solidFill>
                  <a:srgbClr val="000000"/>
                </a:solidFill>
                <a:latin typeface="Ubuntu Condensed"/>
              </a:rPr>
              <a:t> </a:t>
            </a:r>
            <a:br>
              <a:rPr lang="ko-KR" altLang="en-US" sz="1000" dirty="0">
                <a:solidFill>
                  <a:srgbClr val="000000"/>
                </a:solidFill>
                <a:latin typeface="Ubuntu Condensed"/>
              </a:rPr>
            </a:br>
            <a:r>
              <a:rPr lang="en-US" altLang="ko-KR" sz="1000" dirty="0">
                <a:solidFill>
                  <a:srgbClr val="000000"/>
                </a:solidFill>
                <a:latin typeface="Ubuntu Condensed"/>
                <a:sym typeface="Wingdings" panose="05000000000000000000" pitchFamily="2" charset="2"/>
              </a:rPr>
              <a:t> </a:t>
            </a:r>
            <a:r>
              <a:rPr lang="ko-KR" altLang="en-US" sz="1000" dirty="0">
                <a:solidFill>
                  <a:srgbClr val="000000"/>
                </a:solidFill>
                <a:latin typeface="Ubuntu Condensed"/>
                <a:sym typeface="Wingdings" panose="05000000000000000000" pitchFamily="2" charset="2"/>
              </a:rPr>
              <a:t>사전실험 설계 </a:t>
            </a:r>
            <a:r>
              <a:rPr lang="en-US" altLang="ko-KR" sz="1000" dirty="0">
                <a:solidFill>
                  <a:srgbClr val="000000"/>
                </a:solidFill>
                <a:latin typeface="Ubuntu Condensed"/>
                <a:sym typeface="Wingdings" panose="05000000000000000000" pitchFamily="2" charset="2"/>
              </a:rPr>
              <a:t>: </a:t>
            </a:r>
            <a:r>
              <a:rPr lang="ko-KR" altLang="en-US" sz="1000" dirty="0">
                <a:solidFill>
                  <a:srgbClr val="000000"/>
                </a:solidFill>
                <a:latin typeface="Ubuntu Condensed"/>
                <a:sym typeface="Wingdings" panose="05000000000000000000" pitchFamily="2" charset="2"/>
              </a:rPr>
              <a:t>사전에 그룹의 수를 결정해서 연구할 때 사용</a:t>
            </a:r>
            <a:endParaRPr lang="en-US" altLang="ko-KR" sz="1000" dirty="0">
              <a:solidFill>
                <a:srgbClr val="000000"/>
              </a:solidFill>
              <a:latin typeface="Ubuntu Condensed"/>
              <a:sym typeface="Wingdings" panose="05000000000000000000" pitchFamily="2" charset="2"/>
            </a:endParaRPr>
          </a:p>
          <a:p>
            <a:pPr marL="171450" indent="-171450">
              <a:lnSpc>
                <a:spcPct val="150000"/>
              </a:lnSpc>
              <a:buFont typeface="Wingdings" panose="05000000000000000000" pitchFamily="2" charset="2"/>
              <a:buChar char="§"/>
            </a:pPr>
            <a:r>
              <a:rPr lang="ko-KR" altLang="en-US" sz="1000" b="1" dirty="0">
                <a:highlight>
                  <a:srgbClr val="FFFF00"/>
                </a:highlight>
              </a:rPr>
              <a:t>코호트 연구</a:t>
            </a:r>
            <a:r>
              <a:rPr lang="en-US" altLang="ko-KR" sz="1000" dirty="0">
                <a:highlight>
                  <a:srgbClr val="FFFF00"/>
                </a:highlight>
              </a:rPr>
              <a:t>(Cohort study): </a:t>
            </a:r>
            <a:r>
              <a:rPr lang="ko-KR" altLang="en-US" sz="1000" dirty="0">
                <a:highlight>
                  <a:srgbClr val="FFFF00"/>
                </a:highlight>
              </a:rPr>
              <a:t> </a:t>
            </a:r>
            <a:r>
              <a:rPr lang="ko-KR" altLang="en-US" sz="1000" dirty="0"/>
              <a:t>특정 요인에 노출된 집단과 노출되지 않은 집단을 추적하고 연구 대상 질병의 발생률을 비교하여 요인과 질병 발생 관계를 조사하는 연구 방법 </a:t>
            </a:r>
            <a:r>
              <a:rPr lang="en-US" altLang="ko-KR" sz="1000" dirty="0"/>
              <a:t>, </a:t>
            </a:r>
            <a:r>
              <a:rPr lang="ko-KR" altLang="en-US" sz="1000" dirty="0"/>
              <a:t>요인 대조 연구</a:t>
            </a:r>
            <a:r>
              <a:rPr lang="en-US" altLang="ko-KR" sz="1000" dirty="0"/>
              <a:t>(factor-control study)</a:t>
            </a:r>
            <a:endParaRPr lang="ko-KR" altLang="en-US" sz="1000" b="0" i="0" dirty="0">
              <a:solidFill>
                <a:srgbClr val="000000"/>
              </a:solidFill>
              <a:effectLst/>
              <a:latin typeface="Ubuntu Condensed"/>
            </a:endParaRPr>
          </a:p>
        </p:txBody>
      </p:sp>
      <p:sp>
        <p:nvSpPr>
          <p:cNvPr id="2" name="TextBox 1">
            <a:extLst>
              <a:ext uri="{FF2B5EF4-FFF2-40B4-BE49-F238E27FC236}">
                <a16:creationId xmlns:a16="http://schemas.microsoft.com/office/drawing/2014/main" id="{CBAC95D3-D308-4002-8D9B-00257953D68F}"/>
              </a:ext>
            </a:extLst>
          </p:cNvPr>
          <p:cNvSpPr txBox="1"/>
          <p:nvPr/>
        </p:nvSpPr>
        <p:spPr>
          <a:xfrm>
            <a:off x="611560" y="1023838"/>
            <a:ext cx="1800200" cy="307777"/>
          </a:xfrm>
          <a:prstGeom prst="rect">
            <a:avLst/>
          </a:prstGeom>
          <a:noFill/>
        </p:spPr>
        <p:txBody>
          <a:bodyPr wrap="square" rtlCol="0">
            <a:spAutoFit/>
          </a:bodyPr>
          <a:lstStyle/>
          <a:p>
            <a:r>
              <a:rPr lang="ko-KR" altLang="en-US" sz="1400" dirty="0"/>
              <a:t>교차분석</a:t>
            </a:r>
            <a:r>
              <a:rPr lang="en-US" altLang="ko-KR" sz="1400" dirty="0"/>
              <a:t> </a:t>
            </a:r>
            <a:r>
              <a:rPr lang="ko-KR" altLang="en-US" sz="1400" dirty="0"/>
              <a:t>활용</a:t>
            </a:r>
          </a:p>
        </p:txBody>
      </p:sp>
      <p:sp>
        <p:nvSpPr>
          <p:cNvPr id="3" name="직사각형 2">
            <a:extLst>
              <a:ext uri="{FF2B5EF4-FFF2-40B4-BE49-F238E27FC236}">
                <a16:creationId xmlns:a16="http://schemas.microsoft.com/office/drawing/2014/main" id="{7C5712C2-A11C-4350-94C8-D20719C834E2}"/>
              </a:ext>
            </a:extLst>
          </p:cNvPr>
          <p:cNvSpPr/>
          <p:nvPr/>
        </p:nvSpPr>
        <p:spPr>
          <a:xfrm>
            <a:off x="2123728" y="1054616"/>
            <a:ext cx="5832648" cy="261610"/>
          </a:xfrm>
          <a:prstGeom prst="rect">
            <a:avLst/>
          </a:prstGeom>
        </p:spPr>
        <p:txBody>
          <a:bodyPr wrap="square">
            <a:spAutoFit/>
          </a:bodyPr>
          <a:lstStyle/>
          <a:p>
            <a:r>
              <a:rPr lang="ko-KR" altLang="en-US" sz="1100" dirty="0"/>
              <a:t>빈도 및 </a:t>
            </a:r>
            <a:r>
              <a:rPr lang="en-US" altLang="ko-KR" sz="1100" dirty="0"/>
              <a:t>%</a:t>
            </a:r>
            <a:r>
              <a:rPr lang="ko-KR" altLang="en-US" sz="1100" dirty="0"/>
              <a:t>의 분포가 독립변수의 범주에 따라 통계적으로 유의미한 차이가 있는가</a:t>
            </a:r>
            <a:r>
              <a:rPr lang="en-US" altLang="ko-KR" sz="1100" dirty="0"/>
              <a:t>?</a:t>
            </a:r>
            <a:endParaRPr lang="ko-KR" altLang="en-US" sz="1100" dirty="0"/>
          </a:p>
        </p:txBody>
      </p:sp>
      <p:sp>
        <p:nvSpPr>
          <p:cNvPr id="9" name="TextBox 8">
            <a:extLst>
              <a:ext uri="{FF2B5EF4-FFF2-40B4-BE49-F238E27FC236}">
                <a16:creationId xmlns:a16="http://schemas.microsoft.com/office/drawing/2014/main" id="{22EF7C59-49F0-420F-9CA8-D4848AFE7F56}"/>
              </a:ext>
            </a:extLst>
          </p:cNvPr>
          <p:cNvSpPr txBox="1"/>
          <p:nvPr/>
        </p:nvSpPr>
        <p:spPr>
          <a:xfrm>
            <a:off x="219490" y="169226"/>
            <a:ext cx="140018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a:t>
            </a:r>
            <a:r>
              <a:rPr lang="en-US" altLang="ko-KR" sz="1200"/>
              <a:t>. </a:t>
            </a:r>
            <a:r>
              <a:rPr lang="ko-KR" altLang="en-US" sz="1200" dirty="0"/>
              <a:t>교차분석</a:t>
            </a:r>
          </a:p>
        </p:txBody>
      </p:sp>
    </p:spTree>
    <p:extLst>
      <p:ext uri="{BB962C8B-B14F-4D97-AF65-F5344CB8AC3E}">
        <p14:creationId xmlns:p14="http://schemas.microsoft.com/office/powerpoint/2010/main" val="3402264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9BFA30D0-727A-4C14-A9A4-21F833E1A139}"/>
              </a:ext>
            </a:extLst>
          </p:cNvPr>
          <p:cNvSpPr>
            <a:spLocks noChangeArrowheads="1"/>
          </p:cNvSpPr>
          <p:nvPr/>
        </p:nvSpPr>
        <p:spPr bwMode="auto">
          <a:xfrm>
            <a:off x="509785" y="1408387"/>
            <a:ext cx="7765724" cy="984116"/>
          </a:xfrm>
          <a:prstGeom prst="rect">
            <a:avLst/>
          </a:prstGeom>
          <a:solidFill>
            <a:srgbClr val="FFFFFF"/>
          </a:solidFill>
          <a:ln w="6350">
            <a:solidFill>
              <a:schemeClr val="tx1">
                <a:lumMod val="65000"/>
                <a:lumOff val="3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lvl="0" indent="-171450" latinLnBrk="0">
              <a:lnSpc>
                <a:spcPct val="150000"/>
              </a:lnSpc>
              <a:buFont typeface="Arial" panose="020B0604020202020204" pitchFamily="34" charset="0"/>
              <a:buChar char="•"/>
            </a:pPr>
            <a:r>
              <a:rPr lang="ko-KR" altLang="en-US" sz="1100" dirty="0"/>
              <a:t>두 변수 사이의  </a:t>
            </a:r>
            <a:r>
              <a:rPr lang="ko-KR" altLang="ko-KR" sz="1100" dirty="0"/>
              <a:t>관련성</a:t>
            </a:r>
            <a:r>
              <a:rPr lang="en-US" altLang="ko-KR" sz="1100" dirty="0"/>
              <a:t>(</a:t>
            </a:r>
            <a:r>
              <a:rPr lang="ko-KR" altLang="en-US" sz="1100" b="1" dirty="0"/>
              <a:t>선형관계</a:t>
            </a:r>
            <a:r>
              <a:rPr lang="en-US" altLang="ko-KR" sz="1100" b="1" dirty="0"/>
              <a:t>)</a:t>
            </a:r>
            <a:r>
              <a:rPr lang="ko-KR" altLang="ko-KR" sz="1100" b="1" dirty="0"/>
              <a:t>을 파악하는 방법</a:t>
            </a:r>
            <a:r>
              <a:rPr lang="en-US" altLang="ko-KR" sz="1100" dirty="0">
                <a:sym typeface="Wingdings" panose="05000000000000000000" pitchFamily="2" charset="2"/>
              </a:rPr>
              <a:t> </a:t>
            </a:r>
            <a:r>
              <a:rPr lang="ko-KR" altLang="en-US" sz="1100" dirty="0">
                <a:sym typeface="Wingdings" panose="05000000000000000000" pitchFamily="2" charset="2"/>
              </a:rPr>
              <a:t>방향</a:t>
            </a:r>
            <a:r>
              <a:rPr lang="en-US" altLang="ko-KR" sz="1100" dirty="0">
                <a:sym typeface="Wingdings" panose="05000000000000000000" pitchFamily="2" charset="2"/>
              </a:rPr>
              <a:t>(</a:t>
            </a:r>
            <a:r>
              <a:rPr lang="ko-KR" altLang="en-US" sz="1100" dirty="0">
                <a:sym typeface="Wingdings" panose="05000000000000000000" pitchFamily="2" charset="2"/>
              </a:rPr>
              <a:t>공분산</a:t>
            </a:r>
            <a:r>
              <a:rPr lang="en-US" altLang="ko-KR" sz="1100" dirty="0">
                <a:sym typeface="Wingdings" panose="05000000000000000000" pitchFamily="2" charset="2"/>
              </a:rPr>
              <a:t>)</a:t>
            </a:r>
            <a:r>
              <a:rPr lang="ko-KR" altLang="en-US" sz="1100" dirty="0">
                <a:sym typeface="Wingdings" panose="05000000000000000000" pitchFamily="2" charset="2"/>
              </a:rPr>
              <a:t> </a:t>
            </a:r>
            <a:r>
              <a:rPr lang="en-US" altLang="ko-KR" sz="1100" dirty="0">
                <a:sym typeface="Wingdings" panose="05000000000000000000" pitchFamily="2" charset="2"/>
              </a:rPr>
              <a:t>+ </a:t>
            </a:r>
            <a:r>
              <a:rPr lang="ko-KR" altLang="en-US" sz="1100" dirty="0">
                <a:sym typeface="Wingdings" panose="05000000000000000000" pitchFamily="2" charset="2"/>
              </a:rPr>
              <a:t>정도</a:t>
            </a:r>
            <a:endParaRPr lang="en-US" altLang="ko-KR" sz="1100" dirty="0"/>
          </a:p>
          <a:p>
            <a:pPr marL="171450" lvl="0" indent="-171450" latinLnBrk="0">
              <a:lnSpc>
                <a:spcPct val="150000"/>
              </a:lnSpc>
              <a:buFont typeface="Arial" panose="020B0604020202020204" pitchFamily="34" charset="0"/>
              <a:buChar char="•"/>
            </a:pPr>
            <a:r>
              <a:rPr lang="en-US" altLang="ko-KR" sz="1100" u="sng" dirty="0">
                <a:sym typeface="Wingdings" panose="05000000000000000000" pitchFamily="2" charset="2"/>
              </a:rPr>
              <a:t> </a:t>
            </a:r>
            <a:r>
              <a:rPr lang="ko-KR" altLang="en-US" sz="1100" u="sng" dirty="0"/>
              <a:t>두 </a:t>
            </a:r>
            <a:r>
              <a:rPr lang="ko-KR" altLang="en-US" sz="1100" u="sng" dirty="0" err="1"/>
              <a:t>변수간의</a:t>
            </a:r>
            <a:r>
              <a:rPr lang="ko-KR" altLang="en-US" sz="1100" u="sng" dirty="0"/>
              <a:t> 관계의 강도를 상관관계로 나타내는 것이며</a:t>
            </a:r>
            <a:r>
              <a:rPr lang="en-US" altLang="ko-KR" sz="1100" u="sng" dirty="0"/>
              <a:t>,</a:t>
            </a:r>
            <a:r>
              <a:rPr lang="ko-KR" altLang="en-US" sz="1100" u="sng" dirty="0"/>
              <a:t> 인과관계를 설명하는 것은 아님</a:t>
            </a:r>
            <a:r>
              <a:rPr lang="en-US" altLang="ko-KR" sz="1100" u="sng" dirty="0"/>
              <a:t>(</a:t>
            </a:r>
            <a:r>
              <a:rPr lang="ko-KR" altLang="en-US" sz="1100" u="sng" dirty="0"/>
              <a:t>인과관계는  회귀분석으로</a:t>
            </a:r>
            <a:r>
              <a:rPr lang="en-US" altLang="ko-KR" sz="1100" u="sng" dirty="0"/>
              <a:t>)</a:t>
            </a:r>
            <a:r>
              <a:rPr lang="ko-KR" altLang="en-US" sz="1100" u="sng" dirty="0"/>
              <a:t> </a:t>
            </a:r>
            <a:endParaRPr lang="en-US" altLang="ko-KR" sz="1100" u="sng" dirty="0"/>
          </a:p>
          <a:p>
            <a:pPr marL="171450" indent="-171450">
              <a:lnSpc>
                <a:spcPct val="150000"/>
              </a:lnSpc>
              <a:buFont typeface="Arial" panose="020B0604020202020204" pitchFamily="34" charset="0"/>
              <a:buChar char="•"/>
            </a:pPr>
            <a:r>
              <a:rPr lang="ko-KR" altLang="en-US" sz="1100" dirty="0"/>
              <a:t>   </a:t>
            </a:r>
            <a:r>
              <a:rPr lang="en-US" altLang="ko-KR" sz="1100" dirty="0">
                <a:solidFill>
                  <a:srgbClr val="000000"/>
                </a:solidFill>
                <a:ea typeface="Nanum Gothic"/>
                <a:sym typeface="Wingdings" panose="05000000000000000000" pitchFamily="2" charset="2"/>
              </a:rPr>
              <a:t>   </a:t>
            </a:r>
            <a:r>
              <a:rPr lang="ko-KR" altLang="ko-KR" sz="1100" dirty="0" err="1">
                <a:solidFill>
                  <a:srgbClr val="000000"/>
                </a:solidFill>
                <a:ea typeface="Nanum Gothic"/>
              </a:rPr>
              <a:t>A</a:t>
            </a:r>
            <a:r>
              <a:rPr lang="ko-KR" altLang="ko-KR" sz="1100" dirty="0">
                <a:solidFill>
                  <a:srgbClr val="000000"/>
                </a:solidFill>
                <a:ea typeface="Nanum Gothic"/>
              </a:rPr>
              <a:t> 변수가 </a:t>
            </a:r>
            <a:r>
              <a:rPr lang="ko-KR" altLang="en-US" sz="1100" dirty="0">
                <a:solidFill>
                  <a:srgbClr val="000000"/>
                </a:solidFill>
                <a:ea typeface="Nanum Gothic"/>
              </a:rPr>
              <a:t>상승</a:t>
            </a:r>
            <a:r>
              <a:rPr lang="ko-KR" altLang="ko-KR" sz="1100" dirty="0">
                <a:solidFill>
                  <a:srgbClr val="000000"/>
                </a:solidFill>
                <a:ea typeface="Nanum Gothic"/>
              </a:rPr>
              <a:t>함에 따라 </a:t>
            </a:r>
            <a:r>
              <a:rPr lang="ko-KR" altLang="ko-KR" sz="1100" dirty="0" err="1">
                <a:solidFill>
                  <a:srgbClr val="000000"/>
                </a:solidFill>
                <a:ea typeface="Nanum Gothic"/>
              </a:rPr>
              <a:t>B</a:t>
            </a:r>
            <a:r>
              <a:rPr lang="ko-KR" altLang="ko-KR" sz="1100" dirty="0">
                <a:solidFill>
                  <a:srgbClr val="000000"/>
                </a:solidFill>
                <a:ea typeface="Nanum Gothic"/>
              </a:rPr>
              <a:t> 변수도 </a:t>
            </a:r>
            <a:r>
              <a:rPr lang="ko-KR" altLang="en-US" sz="1100" dirty="0">
                <a:solidFill>
                  <a:srgbClr val="000000"/>
                </a:solidFill>
                <a:ea typeface="Nanum Gothic"/>
              </a:rPr>
              <a:t>상승</a:t>
            </a:r>
            <a:r>
              <a:rPr lang="ko-KR" altLang="ko-KR" sz="1100" dirty="0">
                <a:solidFill>
                  <a:srgbClr val="000000"/>
                </a:solidFill>
                <a:ea typeface="Nanum Gothic"/>
              </a:rPr>
              <a:t>되는지 혹은 </a:t>
            </a:r>
            <a:r>
              <a:rPr lang="ko-KR" altLang="en-US" sz="1100" dirty="0">
                <a:solidFill>
                  <a:srgbClr val="000000"/>
                </a:solidFill>
                <a:ea typeface="Nanum Gothic"/>
              </a:rPr>
              <a:t>하락</a:t>
            </a:r>
            <a:r>
              <a:rPr lang="ko-KR" altLang="ko-KR" sz="1100" dirty="0">
                <a:solidFill>
                  <a:srgbClr val="000000"/>
                </a:solidFill>
                <a:ea typeface="Nanum Gothic"/>
              </a:rPr>
              <a:t>하는지를 분석하는 것</a:t>
            </a:r>
            <a:r>
              <a:rPr lang="ko-KR" altLang="ko-KR" sz="1100" dirty="0">
                <a:solidFill>
                  <a:srgbClr val="212529"/>
                </a:solidFill>
                <a:ea typeface="Spoqa Han Sans"/>
              </a:rPr>
              <a:t> </a:t>
            </a:r>
            <a:endParaRPr lang="en-US" altLang="ko-KR" sz="1100" dirty="0">
              <a:solidFill>
                <a:srgbClr val="212529"/>
              </a:solidFill>
              <a:ea typeface="Spoqa Han Sans"/>
            </a:endParaRPr>
          </a:p>
          <a:p>
            <a:pPr marL="171450" indent="-171450">
              <a:lnSpc>
                <a:spcPct val="150000"/>
              </a:lnSpc>
              <a:buFont typeface="Arial" panose="020B0604020202020204" pitchFamily="34" charset="0"/>
              <a:buChar char="•"/>
            </a:pPr>
            <a:r>
              <a:rPr lang="en-US" altLang="ko-KR" sz="1100" dirty="0">
                <a:solidFill>
                  <a:schemeClr val="tx1">
                    <a:lumMod val="85000"/>
                    <a:lumOff val="15000"/>
                  </a:schemeClr>
                </a:solidFill>
                <a:sym typeface="Wingdings" panose="05000000000000000000" pitchFamily="2" charset="2"/>
              </a:rPr>
              <a:t> </a:t>
            </a:r>
            <a:r>
              <a:rPr lang="ko-KR" altLang="ko-KR" sz="1100" dirty="0">
                <a:solidFill>
                  <a:schemeClr val="tx1">
                    <a:lumMod val="85000"/>
                    <a:lumOff val="15000"/>
                  </a:schemeClr>
                </a:solidFill>
              </a:rPr>
              <a:t>상관분석은 두 변수의 </a:t>
            </a:r>
            <a:r>
              <a:rPr lang="ko-KR" altLang="en-US" sz="1100" dirty="0">
                <a:solidFill>
                  <a:schemeClr val="tx1">
                    <a:lumMod val="85000"/>
                    <a:lumOff val="15000"/>
                  </a:schemeClr>
                </a:solidFill>
              </a:rPr>
              <a:t>선형관계</a:t>
            </a:r>
            <a:r>
              <a:rPr lang="ko-KR" altLang="ko-KR" sz="1100" dirty="0">
                <a:solidFill>
                  <a:schemeClr val="tx1">
                    <a:lumMod val="85000"/>
                    <a:lumOff val="15000"/>
                  </a:schemeClr>
                </a:solidFill>
              </a:rPr>
              <a:t>만을 의미</a:t>
            </a:r>
            <a:r>
              <a:rPr lang="en-US" altLang="ko-KR" sz="1100" dirty="0">
                <a:solidFill>
                  <a:schemeClr val="tx1">
                    <a:lumMod val="85000"/>
                    <a:lumOff val="15000"/>
                  </a:schemeClr>
                </a:solidFill>
              </a:rPr>
              <a:t>,  </a:t>
            </a:r>
            <a:r>
              <a:rPr lang="ko-KR" altLang="ko-KR" sz="1100" dirty="0">
                <a:solidFill>
                  <a:schemeClr val="tx1">
                    <a:lumMod val="85000"/>
                    <a:lumOff val="15000"/>
                  </a:schemeClr>
                </a:solidFill>
              </a:rPr>
              <a:t>인과관계를 의미하는 것은 아니다</a:t>
            </a:r>
            <a:r>
              <a:rPr lang="en-US" altLang="ko-KR" sz="1100" dirty="0">
                <a:solidFill>
                  <a:schemeClr val="tx1">
                    <a:lumMod val="85000"/>
                    <a:lumOff val="15000"/>
                  </a:schemeClr>
                </a:solidFill>
              </a:rPr>
              <a:t>.</a:t>
            </a:r>
            <a:endParaRPr lang="ko-KR" altLang="ko-KR" sz="1100" dirty="0"/>
          </a:p>
        </p:txBody>
      </p:sp>
      <p:sp>
        <p:nvSpPr>
          <p:cNvPr id="2" name="직사각형 1">
            <a:extLst>
              <a:ext uri="{FF2B5EF4-FFF2-40B4-BE49-F238E27FC236}">
                <a16:creationId xmlns:a16="http://schemas.microsoft.com/office/drawing/2014/main" id="{1EF03E9D-C38C-4BE8-9D28-622979241554}"/>
              </a:ext>
            </a:extLst>
          </p:cNvPr>
          <p:cNvSpPr/>
          <p:nvPr/>
        </p:nvSpPr>
        <p:spPr>
          <a:xfrm>
            <a:off x="424440" y="3153574"/>
            <a:ext cx="7675112" cy="538609"/>
          </a:xfrm>
          <a:prstGeom prst="rect">
            <a:avLst/>
          </a:prstGeom>
        </p:spPr>
        <p:txBody>
          <a:bodyPr wrap="square">
            <a:spAutoFit/>
          </a:bodyPr>
          <a:lstStyle/>
          <a:p>
            <a:pPr fontAlgn="base"/>
            <a:r>
              <a:rPr lang="en-US" altLang="ko-KR" sz="1100" b="1" u="sng" dirty="0"/>
              <a:t>1) </a:t>
            </a:r>
            <a:r>
              <a:rPr lang="ko-KR" altLang="en-US" sz="1100" b="1" u="sng" dirty="0" err="1"/>
              <a:t>산점도</a:t>
            </a:r>
            <a:r>
              <a:rPr lang="ko-KR" altLang="en-US" sz="1100" b="1" u="sng" dirty="0"/>
              <a:t> 그래프</a:t>
            </a:r>
            <a:endParaRPr lang="en-US" altLang="ko-KR" sz="1100" dirty="0"/>
          </a:p>
          <a:p>
            <a:pPr fontAlgn="base"/>
            <a:r>
              <a:rPr lang="ko-KR" altLang="en-US" sz="1100" dirty="0"/>
              <a:t>두 변수간 관련성은 각 케이스의 값을 좌표위에 점으로 표시한 </a:t>
            </a:r>
            <a:r>
              <a:rPr lang="ko-KR" altLang="en-US" sz="1100" b="1" u="sng" dirty="0" err="1">
                <a:solidFill>
                  <a:srgbClr val="FF0000"/>
                </a:solidFill>
              </a:rPr>
              <a:t>산점도</a:t>
            </a:r>
            <a:r>
              <a:rPr lang="en-US" altLang="ko-KR" sz="1100" b="1" u="sng" dirty="0">
                <a:solidFill>
                  <a:srgbClr val="FF0000"/>
                </a:solidFill>
              </a:rPr>
              <a:t>(</a:t>
            </a:r>
            <a:r>
              <a:rPr lang="en-US" altLang="ko-KR" dirty="0"/>
              <a:t>scatter plot)</a:t>
            </a:r>
            <a:r>
              <a:rPr lang="ko-KR" altLang="en-US" sz="1100" b="1" u="sng" dirty="0">
                <a:solidFill>
                  <a:srgbClr val="FF0000"/>
                </a:solidFill>
              </a:rPr>
              <a:t> 그래프를 </a:t>
            </a:r>
            <a:r>
              <a:rPr lang="ko-KR" altLang="en-US" sz="1100" b="1" dirty="0"/>
              <a:t>통해 </a:t>
            </a:r>
            <a:r>
              <a:rPr lang="ko-KR" altLang="en-US" sz="1100" dirty="0"/>
              <a:t>한 눈에 확인 가능</a:t>
            </a:r>
          </a:p>
        </p:txBody>
      </p:sp>
      <p:sp>
        <p:nvSpPr>
          <p:cNvPr id="12" name="제목 1">
            <a:extLst>
              <a:ext uri="{FF2B5EF4-FFF2-40B4-BE49-F238E27FC236}">
                <a16:creationId xmlns:a16="http://schemas.microsoft.com/office/drawing/2014/main" id="{AFE9F982-705D-4E39-9D6C-F7172E02886C}"/>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4" name="슬라이드 번호 개체 틀 3">
            <a:extLst>
              <a:ext uri="{FF2B5EF4-FFF2-40B4-BE49-F238E27FC236}">
                <a16:creationId xmlns:a16="http://schemas.microsoft.com/office/drawing/2014/main" id="{438CCE81-E231-4B6C-BBAE-07BA7F62524E}"/>
              </a:ext>
            </a:extLst>
          </p:cNvPr>
          <p:cNvSpPr>
            <a:spLocks noGrp="1"/>
          </p:cNvSpPr>
          <p:nvPr>
            <p:ph type="sldNum" sz="quarter" idx="12"/>
          </p:nvPr>
        </p:nvSpPr>
        <p:spPr/>
        <p:txBody>
          <a:bodyPr/>
          <a:lstStyle/>
          <a:p>
            <a:fld id="{DE77BB65-F969-4654-BF30-45C70C1BE112}" type="slidenum">
              <a:rPr lang="ko-KR" altLang="en-US" smtClean="0"/>
              <a:pPr/>
              <a:t>18</a:t>
            </a:fld>
            <a:endParaRPr lang="ko-KR" altLang="en-US"/>
          </a:p>
        </p:txBody>
      </p:sp>
      <p:sp>
        <p:nvSpPr>
          <p:cNvPr id="14" name="직사각형 13">
            <a:extLst>
              <a:ext uri="{FF2B5EF4-FFF2-40B4-BE49-F238E27FC236}">
                <a16:creationId xmlns:a16="http://schemas.microsoft.com/office/drawing/2014/main" id="{10A3FDF4-02AB-498D-A238-BD632F30201B}"/>
              </a:ext>
            </a:extLst>
          </p:cNvPr>
          <p:cNvSpPr/>
          <p:nvPr/>
        </p:nvSpPr>
        <p:spPr>
          <a:xfrm>
            <a:off x="2977088" y="346152"/>
            <a:ext cx="2089098" cy="369332"/>
          </a:xfrm>
          <a:prstGeom prst="rect">
            <a:avLst/>
          </a:prstGeom>
        </p:spPr>
        <p:txBody>
          <a:bodyPr wrap="none">
            <a:spAutoFit/>
          </a:bodyPr>
          <a:lstStyle/>
          <a:p>
            <a:r>
              <a:rPr lang="en-US" altLang="ko-KR" dirty="0"/>
              <a:t>Correlation Analysis</a:t>
            </a:r>
            <a:endParaRPr lang="ko-KR" altLang="en-US" dirty="0"/>
          </a:p>
        </p:txBody>
      </p:sp>
      <p:sp>
        <p:nvSpPr>
          <p:cNvPr id="7" name="직사각형 6">
            <a:extLst>
              <a:ext uri="{FF2B5EF4-FFF2-40B4-BE49-F238E27FC236}">
                <a16:creationId xmlns:a16="http://schemas.microsoft.com/office/drawing/2014/main" id="{B0550B43-6B96-464E-9795-83968AFB0A2B}"/>
              </a:ext>
            </a:extLst>
          </p:cNvPr>
          <p:cNvSpPr/>
          <p:nvPr/>
        </p:nvSpPr>
        <p:spPr>
          <a:xfrm>
            <a:off x="424440" y="1006552"/>
            <a:ext cx="1741182" cy="276999"/>
          </a:xfrm>
          <a:prstGeom prst="rect">
            <a:avLst/>
          </a:prstGeom>
          <a:solidFill>
            <a:schemeClr val="accent1">
              <a:lumMod val="20000"/>
              <a:lumOff val="80000"/>
            </a:schemeClr>
          </a:solidFill>
          <a:ln>
            <a:solidFill>
              <a:schemeClr val="tx1">
                <a:lumMod val="85000"/>
                <a:lumOff val="15000"/>
              </a:schemeClr>
            </a:solidFill>
          </a:ln>
        </p:spPr>
        <p:txBody>
          <a:bodyPr wrap="none">
            <a:spAutoFit/>
          </a:bodyPr>
          <a:lstStyle/>
          <a:p>
            <a:pPr lvl="0" latinLnBrk="0"/>
            <a:r>
              <a:rPr lang="en-US" altLang="ko-KR" sz="1200" dirty="0">
                <a:solidFill>
                  <a:srgbClr val="000000"/>
                </a:solidFill>
                <a:highlight>
                  <a:srgbClr val="FFFF00"/>
                </a:highlight>
                <a:ea typeface="Nanum Gothic"/>
              </a:rPr>
              <a:t>1</a:t>
            </a:r>
            <a:r>
              <a:rPr lang="en-US" altLang="ko-KR" sz="1200" dirty="0">
                <a:solidFill>
                  <a:srgbClr val="000000"/>
                </a:solidFill>
                <a:ea typeface="Nanum Gothic"/>
              </a:rPr>
              <a:t>. </a:t>
            </a:r>
            <a:r>
              <a:rPr lang="ko-KR" altLang="en-US" sz="1200" dirty="0">
                <a:solidFill>
                  <a:srgbClr val="000000"/>
                </a:solidFill>
                <a:ea typeface="Nanum Gothic"/>
              </a:rPr>
              <a:t>상관</a:t>
            </a:r>
            <a:r>
              <a:rPr lang="en-US" altLang="ko-KR" sz="1200" dirty="0">
                <a:solidFill>
                  <a:srgbClr val="000000"/>
                </a:solidFill>
                <a:ea typeface="Nanum Gothic"/>
              </a:rPr>
              <a:t>(</a:t>
            </a:r>
            <a:r>
              <a:rPr lang="ko-KR" altLang="en-US" sz="1200" dirty="0">
                <a:solidFill>
                  <a:srgbClr val="000000"/>
                </a:solidFill>
                <a:ea typeface="Nanum Gothic"/>
              </a:rPr>
              <a:t>관계</a:t>
            </a:r>
            <a:r>
              <a:rPr lang="en-US" altLang="ko-KR" sz="1200" dirty="0">
                <a:solidFill>
                  <a:srgbClr val="000000"/>
                </a:solidFill>
                <a:ea typeface="Nanum Gothic"/>
              </a:rPr>
              <a:t>)</a:t>
            </a:r>
            <a:r>
              <a:rPr lang="ko-KR" altLang="en-US" sz="1200" dirty="0">
                <a:solidFill>
                  <a:srgbClr val="000000"/>
                </a:solidFill>
                <a:ea typeface="Nanum Gothic"/>
              </a:rPr>
              <a:t>분석이란</a:t>
            </a:r>
            <a:r>
              <a:rPr lang="en-US" altLang="ko-KR" sz="1200" dirty="0">
                <a:solidFill>
                  <a:srgbClr val="000000"/>
                </a:solidFill>
                <a:ea typeface="Nanum Gothic"/>
              </a:rPr>
              <a:t>?</a:t>
            </a:r>
          </a:p>
        </p:txBody>
      </p:sp>
      <p:sp>
        <p:nvSpPr>
          <p:cNvPr id="11" name="TextBox 10">
            <a:extLst>
              <a:ext uri="{FF2B5EF4-FFF2-40B4-BE49-F238E27FC236}">
                <a16:creationId xmlns:a16="http://schemas.microsoft.com/office/drawing/2014/main" id="{294704F7-491C-425D-8383-2BD8A684E215}"/>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상관분석 이해</a:t>
            </a:r>
          </a:p>
        </p:txBody>
      </p:sp>
      <p:sp>
        <p:nvSpPr>
          <p:cNvPr id="3" name="바닥글 개체 틀 2">
            <a:extLst>
              <a:ext uri="{FF2B5EF4-FFF2-40B4-BE49-F238E27FC236}">
                <a16:creationId xmlns:a16="http://schemas.microsoft.com/office/drawing/2014/main" id="{AA3ABB9A-C0A8-4A02-AC37-2AC11AB8788A}"/>
              </a:ext>
            </a:extLst>
          </p:cNvPr>
          <p:cNvSpPr>
            <a:spLocks noGrp="1"/>
          </p:cNvSpPr>
          <p:nvPr>
            <p:ph type="ftr" sz="quarter" idx="11"/>
          </p:nvPr>
        </p:nvSpPr>
        <p:spPr/>
        <p:txBody>
          <a:bodyPr/>
          <a:lstStyle/>
          <a:p>
            <a:r>
              <a:rPr lang="en-US" altLang="ko-KR"/>
              <a:t>UBION PBL- FBA</a:t>
            </a:r>
            <a:endParaRPr lang="ko-KR" altLang="en-US"/>
          </a:p>
        </p:txBody>
      </p:sp>
      <p:sp>
        <p:nvSpPr>
          <p:cNvPr id="5" name="직사각형 4">
            <a:extLst>
              <a:ext uri="{FF2B5EF4-FFF2-40B4-BE49-F238E27FC236}">
                <a16:creationId xmlns:a16="http://schemas.microsoft.com/office/drawing/2014/main" id="{2B3D0A44-DEBA-426C-82A4-7262D3FC6E72}"/>
              </a:ext>
            </a:extLst>
          </p:cNvPr>
          <p:cNvSpPr/>
          <p:nvPr/>
        </p:nvSpPr>
        <p:spPr>
          <a:xfrm>
            <a:off x="85532" y="5988400"/>
            <a:ext cx="8352928" cy="307777"/>
          </a:xfrm>
          <a:prstGeom prst="rect">
            <a:avLst/>
          </a:prstGeom>
        </p:spPr>
        <p:txBody>
          <a:bodyPr wrap="square">
            <a:spAutoFit/>
          </a:bodyPr>
          <a:lstStyle/>
          <a:p>
            <a:pPr lvl="1" algn="just" fontAlgn="base"/>
            <a:r>
              <a:rPr lang="ko-KR" altLang="en-US" sz="1400" b="1" i="1" kern="0" dirty="0">
                <a:solidFill>
                  <a:srgbClr val="FF0000"/>
                </a:solidFill>
                <a:ea typeface="함초롬바탕" panose="02030504000101010101" pitchFamily="18" charset="-127"/>
              </a:rPr>
              <a:t>상관분석이나</a:t>
            </a:r>
            <a:r>
              <a:rPr lang="en-US" altLang="ko-KR" sz="1400" b="1" i="1" kern="0" dirty="0">
                <a:solidFill>
                  <a:srgbClr val="FF0000"/>
                </a:solidFill>
                <a:ea typeface="함초롬바탕" panose="02030504000101010101" pitchFamily="18" charset="-127"/>
              </a:rPr>
              <a:t>, </a:t>
            </a:r>
            <a:r>
              <a:rPr lang="ko-KR" altLang="en-US" sz="1400" b="1" i="1" kern="0" dirty="0">
                <a:solidFill>
                  <a:srgbClr val="FF0000"/>
                </a:solidFill>
                <a:ea typeface="함초롬바탕" panose="02030504000101010101" pitchFamily="18" charset="-127"/>
              </a:rPr>
              <a:t>회귀분석을 위한 회귀식을 만들 때도 사전에  </a:t>
            </a:r>
            <a:r>
              <a:rPr lang="ko-KR" altLang="en-US" sz="1400" b="1" i="1" kern="0" dirty="0" err="1">
                <a:solidFill>
                  <a:srgbClr val="FF0000"/>
                </a:solidFill>
                <a:ea typeface="함초롬바탕" panose="02030504000101010101" pitchFamily="18" charset="-127"/>
              </a:rPr>
              <a:t>산점도부터</a:t>
            </a:r>
            <a:r>
              <a:rPr lang="ko-KR" altLang="en-US" sz="1400" b="1" i="1" kern="0" dirty="0">
                <a:solidFill>
                  <a:srgbClr val="FF0000"/>
                </a:solidFill>
                <a:ea typeface="함초롬바탕" panose="02030504000101010101" pitchFamily="18" charset="-127"/>
              </a:rPr>
              <a:t> 그리는 것은 무조건</a:t>
            </a:r>
            <a:r>
              <a:rPr lang="en-US" altLang="ko-KR" sz="1400" b="1" i="1" kern="0" dirty="0">
                <a:solidFill>
                  <a:srgbClr val="FF0000"/>
                </a:solidFill>
                <a:ea typeface="함초롬바탕" panose="02030504000101010101" pitchFamily="18" charset="-127"/>
              </a:rPr>
              <a:t>!!</a:t>
            </a:r>
            <a:endParaRPr lang="ko-KR" altLang="en-US" sz="1400" b="1" i="1" kern="0" dirty="0">
              <a:solidFill>
                <a:srgbClr val="FF0000"/>
              </a:solidFill>
            </a:endParaRPr>
          </a:p>
        </p:txBody>
      </p:sp>
      <p:sp>
        <p:nvSpPr>
          <p:cNvPr id="15" name="직사각형 14">
            <a:extLst>
              <a:ext uri="{FF2B5EF4-FFF2-40B4-BE49-F238E27FC236}">
                <a16:creationId xmlns:a16="http://schemas.microsoft.com/office/drawing/2014/main" id="{BB9C4C93-D7CA-46F7-9AA5-5F334BA525CE}"/>
              </a:ext>
            </a:extLst>
          </p:cNvPr>
          <p:cNvSpPr/>
          <p:nvPr/>
        </p:nvSpPr>
        <p:spPr>
          <a:xfrm>
            <a:off x="424440" y="2798693"/>
            <a:ext cx="1954381" cy="276999"/>
          </a:xfrm>
          <a:prstGeom prst="rect">
            <a:avLst/>
          </a:prstGeom>
          <a:solidFill>
            <a:schemeClr val="accent1">
              <a:lumMod val="20000"/>
              <a:lumOff val="80000"/>
            </a:schemeClr>
          </a:solidFill>
          <a:ln>
            <a:solidFill>
              <a:schemeClr val="tx1">
                <a:lumMod val="85000"/>
                <a:lumOff val="15000"/>
              </a:schemeClr>
            </a:solidFill>
          </a:ln>
        </p:spPr>
        <p:txBody>
          <a:bodyPr wrap="none">
            <a:spAutoFit/>
          </a:bodyPr>
          <a:lstStyle/>
          <a:p>
            <a:pPr lvl="0" latinLnBrk="0"/>
            <a:r>
              <a:rPr lang="en-US" altLang="ko-KR" sz="1200" dirty="0">
                <a:solidFill>
                  <a:srgbClr val="000000"/>
                </a:solidFill>
                <a:ea typeface="Nanum Gothic"/>
              </a:rPr>
              <a:t>2. </a:t>
            </a:r>
            <a:r>
              <a:rPr lang="ko-KR" altLang="en-US" sz="1200" dirty="0">
                <a:solidFill>
                  <a:srgbClr val="000000"/>
                </a:solidFill>
                <a:ea typeface="Nanum Gothic"/>
              </a:rPr>
              <a:t>상관관계 파악하는 방법</a:t>
            </a:r>
            <a:endParaRPr lang="en-US" altLang="ko-KR" sz="1200" dirty="0">
              <a:solidFill>
                <a:srgbClr val="000000"/>
              </a:solidFill>
              <a:ea typeface="Nanum Gothic"/>
            </a:endParaRPr>
          </a:p>
        </p:txBody>
      </p:sp>
      <p:pic>
        <p:nvPicPr>
          <p:cNvPr id="16" name="그림 15">
            <a:extLst>
              <a:ext uri="{FF2B5EF4-FFF2-40B4-BE49-F238E27FC236}">
                <a16:creationId xmlns:a16="http://schemas.microsoft.com/office/drawing/2014/main" id="{D8C5E427-996D-4DED-867E-114C797FB94A}"/>
              </a:ext>
            </a:extLst>
          </p:cNvPr>
          <p:cNvPicPr>
            <a:picLocks noChangeAspect="1"/>
          </p:cNvPicPr>
          <p:nvPr/>
        </p:nvPicPr>
        <p:blipFill>
          <a:blip r:embed="rId2"/>
          <a:stretch>
            <a:fillRect/>
          </a:stretch>
        </p:blipFill>
        <p:spPr>
          <a:xfrm>
            <a:off x="365422" y="3792493"/>
            <a:ext cx="3486498" cy="2058955"/>
          </a:xfrm>
          <a:prstGeom prst="rect">
            <a:avLst/>
          </a:prstGeom>
        </p:spPr>
      </p:pic>
    </p:spTree>
    <p:extLst>
      <p:ext uri="{BB962C8B-B14F-4D97-AF65-F5344CB8AC3E}">
        <p14:creationId xmlns:p14="http://schemas.microsoft.com/office/powerpoint/2010/main" val="5109336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180</a:t>
            </a:fld>
            <a:endParaRPr lang="ko-KR" altLang="en-US"/>
          </a:p>
        </p:txBody>
      </p:sp>
      <p:sp>
        <p:nvSpPr>
          <p:cNvPr id="4" name="직사각형 3">
            <a:extLst>
              <a:ext uri="{FF2B5EF4-FFF2-40B4-BE49-F238E27FC236}">
                <a16:creationId xmlns:a16="http://schemas.microsoft.com/office/drawing/2014/main" id="{A5CB845B-96EB-42DF-9C89-6CEFA63394E7}"/>
              </a:ext>
            </a:extLst>
          </p:cNvPr>
          <p:cNvSpPr/>
          <p:nvPr/>
        </p:nvSpPr>
        <p:spPr>
          <a:xfrm>
            <a:off x="2195736" y="349001"/>
            <a:ext cx="5150128" cy="369332"/>
          </a:xfrm>
          <a:prstGeom prst="rect">
            <a:avLst/>
          </a:prstGeom>
        </p:spPr>
        <p:txBody>
          <a:bodyPr wrap="none">
            <a:spAutoFit/>
          </a:bodyPr>
          <a:lstStyle/>
          <a:p>
            <a:r>
              <a:rPr lang="ko-KR" altLang="en-US" b="1" dirty="0">
                <a:solidFill>
                  <a:srgbClr val="555555"/>
                </a:solidFill>
                <a:latin typeface="AppleSDGothicNeo"/>
              </a:rPr>
              <a:t>교차분석</a:t>
            </a:r>
            <a:r>
              <a:rPr lang="en-US" altLang="ko-KR" b="1" dirty="0">
                <a:solidFill>
                  <a:srgbClr val="555555"/>
                </a:solidFill>
                <a:latin typeface="AppleSDGothicNeo"/>
              </a:rPr>
              <a:t>(cross-tabulation analysis),</a:t>
            </a:r>
            <a:r>
              <a:rPr lang="ko-KR" altLang="en-US" dirty="0">
                <a:solidFill>
                  <a:srgbClr val="333333"/>
                </a:solidFill>
                <a:latin typeface="AppleSDGothicNeo"/>
              </a:rPr>
              <a:t> </a:t>
            </a:r>
            <a:r>
              <a:rPr lang="ko-KR" altLang="en-US" dirty="0" err="1">
                <a:solidFill>
                  <a:srgbClr val="333333"/>
                </a:solidFill>
                <a:latin typeface="AppleSDGothicNeo"/>
              </a:rPr>
              <a:t>카이제곱</a:t>
            </a:r>
            <a:r>
              <a:rPr lang="en-US" altLang="ko-KR" dirty="0">
                <a:solidFill>
                  <a:srgbClr val="333333"/>
                </a:solidFill>
                <a:latin typeface="AppleSDGothicNeo"/>
              </a:rPr>
              <a:t> </a:t>
            </a:r>
            <a:r>
              <a:rPr lang="ko-KR" altLang="en-US" dirty="0">
                <a:solidFill>
                  <a:srgbClr val="555555"/>
                </a:solidFill>
                <a:latin typeface="AppleSDGothicNeo"/>
              </a:rPr>
              <a:t>검정</a:t>
            </a:r>
            <a:endParaRPr lang="en-US" altLang="ko-KR" b="1" dirty="0">
              <a:solidFill>
                <a:srgbClr val="555555"/>
              </a:solidFill>
              <a:latin typeface="AppleSDGothicNeo"/>
            </a:endParaRPr>
          </a:p>
        </p:txBody>
      </p:sp>
      <p:sp>
        <p:nvSpPr>
          <p:cNvPr id="9" name="직사각형 8">
            <a:extLst>
              <a:ext uri="{FF2B5EF4-FFF2-40B4-BE49-F238E27FC236}">
                <a16:creationId xmlns:a16="http://schemas.microsoft.com/office/drawing/2014/main" id="{9FA631DD-E8B3-4E40-921C-A9EF868B72D7}"/>
              </a:ext>
            </a:extLst>
          </p:cNvPr>
          <p:cNvSpPr/>
          <p:nvPr/>
        </p:nvSpPr>
        <p:spPr>
          <a:xfrm>
            <a:off x="683568" y="1196752"/>
            <a:ext cx="7873542" cy="3063403"/>
          </a:xfrm>
          <a:prstGeom prst="rect">
            <a:avLst/>
          </a:prstGeom>
          <a:ln>
            <a:solidFill>
              <a:schemeClr val="tx2">
                <a:lumMod val="60000"/>
                <a:lumOff val="40000"/>
              </a:schemeClr>
            </a:solidFill>
          </a:ln>
        </p:spPr>
        <p:txBody>
          <a:bodyPr wrap="square">
            <a:spAutoFit/>
          </a:bodyPr>
          <a:lstStyle/>
          <a:p>
            <a:pPr algn="just" fontAlgn="base">
              <a:lnSpc>
                <a:spcPct val="150000"/>
              </a:lnSpc>
            </a:pPr>
            <a:r>
              <a:rPr lang="ko-KR" altLang="en-US" sz="1000" kern="0" dirty="0" err="1">
                <a:solidFill>
                  <a:srgbClr val="000000"/>
                </a:solidFill>
                <a:latin typeface="+mj-ea"/>
                <a:ea typeface="+mj-ea"/>
              </a:rPr>
              <a:t>교차표</a:t>
            </a:r>
            <a:r>
              <a:rPr lang="ko-KR" altLang="en-US" sz="1000" kern="0" dirty="0">
                <a:solidFill>
                  <a:srgbClr val="000000"/>
                </a:solidFill>
                <a:latin typeface="+mj-ea"/>
                <a:ea typeface="+mj-ea"/>
              </a:rPr>
              <a:t> 분석</a:t>
            </a:r>
            <a:endParaRPr lang="en-US" altLang="ko-KR" sz="1000" kern="0" dirty="0">
              <a:solidFill>
                <a:srgbClr val="000000"/>
              </a:solidFill>
              <a:latin typeface="+mj-ea"/>
              <a:ea typeface="+mj-ea"/>
            </a:endParaRPr>
          </a:p>
          <a:p>
            <a:pPr algn="just" fontAlgn="base">
              <a:lnSpc>
                <a:spcPct val="150000"/>
              </a:lnSpc>
            </a:pPr>
            <a:r>
              <a:rPr lang="en-US" altLang="ko-KR" sz="1000" b="1" kern="0" dirty="0">
                <a:solidFill>
                  <a:srgbClr val="000000"/>
                </a:solidFill>
                <a:latin typeface="+mj-ea"/>
                <a:ea typeface="+mj-ea"/>
              </a:rPr>
              <a:t>1. </a:t>
            </a:r>
            <a:r>
              <a:rPr lang="ko-KR" altLang="en-US" sz="1000" b="1" kern="0" dirty="0">
                <a:solidFill>
                  <a:srgbClr val="000000"/>
                </a:solidFill>
                <a:latin typeface="+mj-ea"/>
                <a:ea typeface="+mj-ea"/>
              </a:rPr>
              <a:t>어떤 자료일 경우</a:t>
            </a:r>
            <a:r>
              <a:rPr lang="en-US" altLang="ko-KR" sz="1000" b="1" kern="0" dirty="0">
                <a:solidFill>
                  <a:srgbClr val="000000"/>
                </a:solidFill>
                <a:latin typeface="+mj-ea"/>
                <a:ea typeface="+mj-ea"/>
              </a:rPr>
              <a:t>?</a:t>
            </a:r>
            <a:endParaRPr lang="ko-KR" altLang="en-US" sz="1000" b="1" kern="0" dirty="0">
              <a:solidFill>
                <a:srgbClr val="000000"/>
              </a:solidFill>
              <a:latin typeface="+mj-ea"/>
              <a:ea typeface="+mj-ea"/>
            </a:endParaRPr>
          </a:p>
          <a:p>
            <a:pPr marL="171450" indent="-171450" algn="just" fontAlgn="base">
              <a:lnSpc>
                <a:spcPct val="150000"/>
              </a:lnSpc>
              <a:buFont typeface="Arial" panose="020B0604020202020204" pitchFamily="34" charset="0"/>
              <a:buChar char="•"/>
            </a:pPr>
            <a:r>
              <a:rPr lang="ko-KR" altLang="en-US" sz="1000" kern="0" dirty="0">
                <a:solidFill>
                  <a:srgbClr val="000000"/>
                </a:solidFill>
                <a:latin typeface="+mj-ea"/>
                <a:ea typeface="+mj-ea"/>
              </a:rPr>
              <a:t>범주형 독립변수와 범주형 종속변수가 있을 때 적용 가능</a:t>
            </a:r>
            <a:endParaRPr lang="en-US" altLang="ko-KR" sz="1000" kern="0" dirty="0">
              <a:solidFill>
                <a:srgbClr val="000000"/>
              </a:solidFill>
              <a:latin typeface="+mj-ea"/>
              <a:ea typeface="+mj-ea"/>
            </a:endParaRPr>
          </a:p>
          <a:p>
            <a:pPr marL="171450" indent="-171450" algn="just" fontAlgn="base">
              <a:lnSpc>
                <a:spcPct val="150000"/>
              </a:lnSpc>
              <a:buFont typeface="Arial" panose="020B0604020202020204" pitchFamily="34" charset="0"/>
              <a:buChar char="•"/>
            </a:pPr>
            <a:r>
              <a:rPr lang="ko-KR" altLang="en-US" sz="1000" dirty="0"/>
              <a:t>만약 </a:t>
            </a:r>
            <a:r>
              <a:rPr lang="ko-KR" altLang="en-US" sz="1000" dirty="0" err="1"/>
              <a:t>등간변수인</a:t>
            </a:r>
            <a:r>
              <a:rPr lang="ko-KR" altLang="en-US" sz="1000" dirty="0"/>
              <a:t> 경우는 명목</a:t>
            </a:r>
            <a:r>
              <a:rPr lang="en-US" altLang="ko-KR" sz="1000" dirty="0"/>
              <a:t>/</a:t>
            </a:r>
            <a:r>
              <a:rPr lang="ko-KR" altLang="en-US" sz="1000" dirty="0"/>
              <a:t>서열변수로 전환하여 사용</a:t>
            </a:r>
            <a:endParaRPr lang="ko-KR" altLang="en-US" sz="1000" b="1" kern="0" dirty="0">
              <a:solidFill>
                <a:srgbClr val="000000"/>
              </a:solidFill>
              <a:latin typeface="+mj-ea"/>
              <a:ea typeface="+mj-ea"/>
            </a:endParaRPr>
          </a:p>
          <a:p>
            <a:pPr algn="just" fontAlgn="base">
              <a:lnSpc>
                <a:spcPct val="150000"/>
              </a:lnSpc>
            </a:pPr>
            <a:r>
              <a:rPr lang="en-US" altLang="ko-KR" sz="1000" b="1" kern="0" dirty="0">
                <a:solidFill>
                  <a:srgbClr val="000000"/>
                </a:solidFill>
                <a:latin typeface="+mj-ea"/>
                <a:ea typeface="+mj-ea"/>
              </a:rPr>
              <a:t>2. </a:t>
            </a:r>
            <a:r>
              <a:rPr lang="ko-KR" altLang="en-US" sz="1000" b="1" kern="0" dirty="0">
                <a:solidFill>
                  <a:srgbClr val="000000"/>
                </a:solidFill>
                <a:latin typeface="+mj-ea"/>
                <a:ea typeface="+mj-ea"/>
              </a:rPr>
              <a:t>독립변수 짝 여부</a:t>
            </a:r>
            <a:r>
              <a:rPr lang="en-US" altLang="ko-KR" sz="1000" b="1" kern="0" dirty="0">
                <a:solidFill>
                  <a:srgbClr val="000000"/>
                </a:solidFill>
                <a:latin typeface="+mj-ea"/>
                <a:ea typeface="+mj-ea"/>
              </a:rPr>
              <a:t>?</a:t>
            </a:r>
            <a:endParaRPr lang="ko-KR" altLang="en-US" sz="1000" b="1" kern="0" dirty="0">
              <a:solidFill>
                <a:srgbClr val="000000"/>
              </a:solidFill>
              <a:latin typeface="+mj-ea"/>
              <a:ea typeface="+mj-ea"/>
            </a:endParaRPr>
          </a:p>
          <a:p>
            <a:pPr marL="171450" indent="-171450" algn="just" fontAlgn="base">
              <a:lnSpc>
                <a:spcPct val="150000"/>
              </a:lnSpc>
              <a:buFont typeface="Wingdings" panose="05000000000000000000" pitchFamily="2" charset="2"/>
              <a:buChar char="§"/>
            </a:pPr>
            <a:r>
              <a:rPr lang="ko-KR" altLang="en-US" sz="1000" kern="0" dirty="0">
                <a:solidFill>
                  <a:srgbClr val="000000"/>
                </a:solidFill>
                <a:latin typeface="+mj-ea"/>
                <a:ea typeface="+mj-ea"/>
              </a:rPr>
              <a:t>독립변수가 서로 짝을 이루는 자료</a:t>
            </a:r>
            <a:r>
              <a:rPr lang="en-US" altLang="ko-KR" sz="1000" kern="0" dirty="0">
                <a:solidFill>
                  <a:srgbClr val="000000"/>
                </a:solidFill>
                <a:latin typeface="+mj-ea"/>
                <a:ea typeface="+mj-ea"/>
              </a:rPr>
              <a:t>(</a:t>
            </a:r>
            <a:r>
              <a:rPr lang="ko-KR" altLang="en-US" sz="1000" kern="0" dirty="0">
                <a:solidFill>
                  <a:srgbClr val="000000"/>
                </a:solidFill>
                <a:latin typeface="+mj-ea"/>
                <a:ea typeface="+mj-ea"/>
              </a:rPr>
              <a:t>쌍둥이 연구</a:t>
            </a:r>
            <a:r>
              <a:rPr lang="en-US" altLang="ko-KR" sz="1000" kern="0" dirty="0">
                <a:solidFill>
                  <a:srgbClr val="000000"/>
                </a:solidFill>
                <a:latin typeface="+mj-ea"/>
                <a:ea typeface="+mj-ea"/>
              </a:rPr>
              <a:t>, </a:t>
            </a:r>
            <a:r>
              <a:rPr lang="ko-KR" altLang="en-US" sz="1000" kern="0" dirty="0">
                <a:solidFill>
                  <a:srgbClr val="000000"/>
                </a:solidFill>
                <a:latin typeface="+mj-ea"/>
                <a:ea typeface="+mj-ea"/>
              </a:rPr>
              <a:t>부부 연구</a:t>
            </a:r>
            <a:r>
              <a:rPr lang="en-US" altLang="ko-KR" sz="1000" kern="0" dirty="0">
                <a:solidFill>
                  <a:srgbClr val="000000"/>
                </a:solidFill>
                <a:latin typeface="+mj-ea"/>
                <a:ea typeface="+mj-ea"/>
              </a:rPr>
              <a:t>) : </a:t>
            </a:r>
            <a:r>
              <a:rPr lang="en-US" altLang="ko-KR" sz="1000" kern="0" dirty="0" err="1">
                <a:solidFill>
                  <a:srgbClr val="000000"/>
                </a:solidFill>
                <a:latin typeface="+mj-ea"/>
                <a:ea typeface="+mj-ea"/>
              </a:rPr>
              <a:t>McNemar</a:t>
            </a:r>
            <a:r>
              <a:rPr lang="en-US" altLang="ko-KR" sz="1000" kern="0" dirty="0">
                <a:solidFill>
                  <a:srgbClr val="000000"/>
                </a:solidFill>
                <a:latin typeface="+mj-ea"/>
                <a:ea typeface="+mj-ea"/>
              </a:rPr>
              <a:t> </a:t>
            </a:r>
            <a:r>
              <a:rPr lang="ko-KR" altLang="en-US" sz="1000" kern="0" dirty="0">
                <a:solidFill>
                  <a:srgbClr val="000000"/>
                </a:solidFill>
                <a:latin typeface="+mj-ea"/>
                <a:ea typeface="+mj-ea"/>
              </a:rPr>
              <a:t>검정 </a:t>
            </a:r>
          </a:p>
          <a:p>
            <a:pPr marL="171450" indent="-171450" algn="just" fontAlgn="base">
              <a:lnSpc>
                <a:spcPct val="150000"/>
              </a:lnSpc>
              <a:buFont typeface="Wingdings" panose="05000000000000000000" pitchFamily="2" charset="2"/>
              <a:buChar char="§"/>
            </a:pPr>
            <a:r>
              <a:rPr lang="ko-KR" altLang="en-US" sz="1000" kern="0" dirty="0">
                <a:solidFill>
                  <a:srgbClr val="000000"/>
                </a:solidFill>
                <a:latin typeface="+mj-ea"/>
                <a:ea typeface="+mj-ea"/>
              </a:rPr>
              <a:t>독립변수가 짝이 아닌 경우 </a:t>
            </a:r>
            <a:r>
              <a:rPr lang="en-US" altLang="ko-KR" sz="1000" kern="0" dirty="0">
                <a:solidFill>
                  <a:srgbClr val="000000"/>
                </a:solidFill>
                <a:latin typeface="+mj-ea"/>
                <a:ea typeface="+mj-ea"/>
              </a:rPr>
              <a:t>: </a:t>
            </a:r>
            <a:r>
              <a:rPr lang="ko-KR" altLang="en-US" sz="1000" kern="0" dirty="0" err="1">
                <a:solidFill>
                  <a:srgbClr val="000000"/>
                </a:solidFill>
                <a:latin typeface="+mj-ea"/>
                <a:ea typeface="+mj-ea"/>
              </a:rPr>
              <a:t>카이제곱</a:t>
            </a:r>
            <a:r>
              <a:rPr lang="ko-KR" altLang="en-US" sz="1000" kern="0" dirty="0">
                <a:solidFill>
                  <a:srgbClr val="000000"/>
                </a:solidFill>
                <a:latin typeface="+mj-ea"/>
                <a:ea typeface="+mj-ea"/>
              </a:rPr>
              <a:t> 교차검정 또는 </a:t>
            </a:r>
            <a:r>
              <a:rPr lang="ko-KR" altLang="en-US" sz="1000" kern="0" dirty="0" err="1">
                <a:solidFill>
                  <a:srgbClr val="000000"/>
                </a:solidFill>
                <a:latin typeface="+mj-ea"/>
                <a:ea typeface="+mj-ea"/>
              </a:rPr>
              <a:t>피셔의</a:t>
            </a:r>
            <a:r>
              <a:rPr lang="ko-KR" altLang="en-US" sz="1000" kern="0" dirty="0">
                <a:solidFill>
                  <a:srgbClr val="000000"/>
                </a:solidFill>
                <a:latin typeface="+mj-ea"/>
                <a:ea typeface="+mj-ea"/>
              </a:rPr>
              <a:t> 정확도 검정</a:t>
            </a:r>
            <a:r>
              <a:rPr lang="en-US" altLang="ko-KR" sz="1000" kern="0" dirty="0">
                <a:solidFill>
                  <a:srgbClr val="000000"/>
                </a:solidFill>
                <a:latin typeface="+mj-ea"/>
                <a:ea typeface="+mj-ea"/>
              </a:rPr>
              <a:t>(fisher's exact test)</a:t>
            </a:r>
            <a:endParaRPr lang="ko-KR" altLang="en-US" sz="1000" kern="0" dirty="0">
              <a:solidFill>
                <a:srgbClr val="000000"/>
              </a:solidFill>
              <a:latin typeface="+mj-ea"/>
              <a:ea typeface="+mj-ea"/>
            </a:endParaRPr>
          </a:p>
          <a:p>
            <a:pPr marL="171450" indent="-171450" algn="just" fontAlgn="base">
              <a:lnSpc>
                <a:spcPct val="150000"/>
              </a:lnSpc>
              <a:buFont typeface="Wingdings" panose="05000000000000000000" pitchFamily="2" charset="2"/>
              <a:buChar char="§"/>
            </a:pPr>
            <a:r>
              <a:rPr lang="ko-KR" altLang="en-US" sz="1000" kern="0" dirty="0">
                <a:solidFill>
                  <a:srgbClr val="000000"/>
                </a:solidFill>
                <a:latin typeface="+mj-ea"/>
                <a:ea typeface="+mj-ea"/>
              </a:rPr>
              <a:t>연속형이라면 대응표본 </a:t>
            </a:r>
            <a:r>
              <a:rPr lang="en-US" altLang="ko-KR" sz="1000" kern="0" dirty="0">
                <a:solidFill>
                  <a:srgbClr val="000000"/>
                </a:solidFill>
                <a:latin typeface="+mj-ea"/>
                <a:ea typeface="+mj-ea"/>
              </a:rPr>
              <a:t>t</a:t>
            </a:r>
            <a:r>
              <a:rPr lang="ko-KR" altLang="en-US" sz="1000" kern="0" dirty="0">
                <a:solidFill>
                  <a:srgbClr val="000000"/>
                </a:solidFill>
                <a:latin typeface="+mj-ea"/>
                <a:ea typeface="+mj-ea"/>
              </a:rPr>
              <a:t>검정</a:t>
            </a:r>
            <a:r>
              <a:rPr lang="en-US" altLang="ko-KR" sz="1000" kern="0" dirty="0">
                <a:solidFill>
                  <a:srgbClr val="000000"/>
                </a:solidFill>
                <a:latin typeface="+mj-ea"/>
                <a:ea typeface="+mj-ea"/>
              </a:rPr>
              <a:t>(paired t-test)</a:t>
            </a:r>
            <a:endParaRPr lang="ko-KR" altLang="en-US" sz="1000" kern="0" dirty="0">
              <a:solidFill>
                <a:srgbClr val="000000"/>
              </a:solidFill>
              <a:latin typeface="+mj-ea"/>
              <a:ea typeface="+mj-ea"/>
            </a:endParaRPr>
          </a:p>
          <a:p>
            <a:pPr marL="171450" indent="-171450" algn="just" fontAlgn="base">
              <a:lnSpc>
                <a:spcPct val="150000"/>
              </a:lnSpc>
              <a:buFont typeface="Wingdings" panose="05000000000000000000" pitchFamily="2" charset="2"/>
              <a:buChar char="§"/>
            </a:pPr>
            <a:r>
              <a:rPr lang="en-US" altLang="ko-KR" sz="1000" kern="0" dirty="0">
                <a:solidFill>
                  <a:srgbClr val="000000"/>
                </a:solidFill>
                <a:latin typeface="+mj-ea"/>
                <a:ea typeface="+mj-ea"/>
              </a:rPr>
              <a:t>2*2 table</a:t>
            </a:r>
            <a:r>
              <a:rPr lang="ko-KR" altLang="en-US" sz="1000" kern="0" dirty="0">
                <a:solidFill>
                  <a:srgbClr val="000000"/>
                </a:solidFill>
                <a:latin typeface="+mj-ea"/>
                <a:ea typeface="+mj-ea"/>
              </a:rPr>
              <a:t>이 나오는 이산형이라면 </a:t>
            </a:r>
            <a:r>
              <a:rPr lang="en-US" altLang="ko-KR" sz="1000" kern="0" dirty="0" err="1">
                <a:solidFill>
                  <a:srgbClr val="000000"/>
                </a:solidFill>
                <a:latin typeface="+mj-ea"/>
                <a:ea typeface="+mj-ea"/>
              </a:rPr>
              <a:t>McNemar</a:t>
            </a:r>
            <a:r>
              <a:rPr lang="en-US" altLang="ko-KR" sz="1000" kern="0" dirty="0">
                <a:solidFill>
                  <a:srgbClr val="000000"/>
                </a:solidFill>
                <a:latin typeface="+mj-ea"/>
                <a:ea typeface="+mj-ea"/>
              </a:rPr>
              <a:t> test </a:t>
            </a:r>
            <a:r>
              <a:rPr lang="ko-KR" altLang="en-US" sz="1000" kern="0" dirty="0">
                <a:solidFill>
                  <a:srgbClr val="000000"/>
                </a:solidFill>
                <a:latin typeface="+mj-ea"/>
                <a:ea typeface="+mj-ea"/>
              </a:rPr>
              <a:t>사용</a:t>
            </a:r>
            <a:endParaRPr lang="en-US" altLang="ko-KR" sz="1000" kern="0" dirty="0">
              <a:solidFill>
                <a:srgbClr val="000000"/>
              </a:solidFill>
              <a:latin typeface="+mj-ea"/>
              <a:ea typeface="+mj-ea"/>
            </a:endParaRPr>
          </a:p>
          <a:p>
            <a:pPr marL="171450" indent="-171450" algn="just" fontAlgn="base">
              <a:lnSpc>
                <a:spcPct val="150000"/>
              </a:lnSpc>
              <a:buFont typeface="Wingdings" panose="05000000000000000000" pitchFamily="2" charset="2"/>
              <a:buChar char="§"/>
            </a:pPr>
            <a:endParaRPr lang="en-US" altLang="ko-KR" sz="1000" kern="0" dirty="0">
              <a:solidFill>
                <a:srgbClr val="000000"/>
              </a:solidFill>
              <a:latin typeface="+mj-ea"/>
              <a:ea typeface="+mj-ea"/>
            </a:endParaRPr>
          </a:p>
          <a:p>
            <a:pPr algn="just" fontAlgn="base">
              <a:lnSpc>
                <a:spcPct val="150000"/>
              </a:lnSpc>
            </a:pPr>
            <a:r>
              <a:rPr lang="en-US" altLang="ko-KR" sz="1000" b="1" kern="0" dirty="0">
                <a:solidFill>
                  <a:srgbClr val="000000"/>
                </a:solidFill>
                <a:latin typeface="+mj-ea"/>
                <a:ea typeface="+mj-ea"/>
              </a:rPr>
              <a:t>3. </a:t>
            </a:r>
            <a:r>
              <a:rPr lang="ko-KR" altLang="en-US" sz="1000" b="1" kern="0" dirty="0">
                <a:solidFill>
                  <a:srgbClr val="000000"/>
                </a:solidFill>
                <a:latin typeface="+mj-ea"/>
                <a:ea typeface="+mj-ea"/>
              </a:rPr>
              <a:t>가정 만족여부에 따라</a:t>
            </a:r>
            <a:r>
              <a:rPr lang="en-US" altLang="ko-KR" sz="1000" b="1" kern="0" dirty="0">
                <a:solidFill>
                  <a:srgbClr val="000000"/>
                </a:solidFill>
                <a:latin typeface="+mj-ea"/>
                <a:ea typeface="+mj-ea"/>
              </a:rPr>
              <a:t>?</a:t>
            </a:r>
            <a:endParaRPr lang="ko-KR" altLang="en-US" sz="1000" b="1" kern="0" dirty="0">
              <a:solidFill>
                <a:srgbClr val="000000"/>
              </a:solidFill>
              <a:latin typeface="+mj-ea"/>
              <a:ea typeface="+mj-ea"/>
            </a:endParaRPr>
          </a:p>
          <a:p>
            <a:pPr marL="171450" indent="-171450" algn="just" fontAlgn="base">
              <a:lnSpc>
                <a:spcPct val="150000"/>
              </a:lnSpc>
              <a:buFont typeface="Arial" panose="020B0604020202020204" pitchFamily="34" charset="0"/>
              <a:buChar char="•"/>
            </a:pPr>
            <a:r>
              <a:rPr lang="ko-KR" altLang="en-US" sz="1000" kern="0" dirty="0" err="1">
                <a:solidFill>
                  <a:srgbClr val="000000"/>
                </a:solidFill>
                <a:latin typeface="+mj-ea"/>
                <a:ea typeface="+mj-ea"/>
              </a:rPr>
              <a:t>카이제곱</a:t>
            </a:r>
            <a:r>
              <a:rPr lang="ko-KR" altLang="en-US" sz="1000" kern="0" dirty="0">
                <a:solidFill>
                  <a:srgbClr val="000000"/>
                </a:solidFill>
                <a:latin typeface="+mj-ea"/>
                <a:ea typeface="+mj-ea"/>
              </a:rPr>
              <a:t> 교차검정 </a:t>
            </a:r>
            <a:r>
              <a:rPr lang="en-US" altLang="ko-KR" sz="1000" kern="0" dirty="0">
                <a:solidFill>
                  <a:srgbClr val="000000"/>
                </a:solidFill>
                <a:latin typeface="+mj-ea"/>
                <a:ea typeface="+mj-ea"/>
              </a:rPr>
              <a:t>: </a:t>
            </a:r>
            <a:r>
              <a:rPr lang="ko-KR" altLang="en-US" sz="1000" kern="0" dirty="0">
                <a:solidFill>
                  <a:srgbClr val="000000"/>
                </a:solidFill>
                <a:latin typeface="+mj-ea"/>
                <a:ea typeface="+mj-ea"/>
              </a:rPr>
              <a:t>가정 </a:t>
            </a:r>
            <a:r>
              <a:rPr lang="ko-KR" altLang="en-US" sz="1000" kern="0" dirty="0" err="1">
                <a:solidFill>
                  <a:srgbClr val="000000"/>
                </a:solidFill>
                <a:latin typeface="+mj-ea"/>
                <a:ea typeface="+mj-ea"/>
              </a:rPr>
              <a:t>만족시</a:t>
            </a:r>
            <a:r>
              <a:rPr lang="ko-KR" altLang="en-US" sz="1000" kern="0" dirty="0">
                <a:solidFill>
                  <a:srgbClr val="000000"/>
                </a:solidFill>
                <a:latin typeface="+mj-ea"/>
                <a:ea typeface="+mj-ea"/>
              </a:rPr>
              <a:t>  </a:t>
            </a:r>
            <a:r>
              <a:rPr lang="en-US" altLang="ko-KR" sz="1000" kern="0" dirty="0">
                <a:solidFill>
                  <a:srgbClr val="000000"/>
                </a:solidFill>
                <a:latin typeface="+mj-ea"/>
                <a:ea typeface="+mj-ea"/>
              </a:rPr>
              <a:t>( </a:t>
            </a:r>
            <a:r>
              <a:rPr lang="ko-KR" altLang="en-US" sz="1000" kern="0" dirty="0">
                <a:solidFill>
                  <a:srgbClr val="000000"/>
                </a:solidFill>
                <a:latin typeface="+mj-ea"/>
                <a:ea typeface="+mj-ea"/>
              </a:rPr>
              <a:t>각 셀의 빈도 </a:t>
            </a:r>
            <a:r>
              <a:rPr lang="en-US" altLang="ko-KR" sz="1000" kern="0" dirty="0">
                <a:solidFill>
                  <a:srgbClr val="000000"/>
                </a:solidFill>
                <a:latin typeface="+mj-ea"/>
                <a:ea typeface="+mj-ea"/>
              </a:rPr>
              <a:t>&gt; 5 , </a:t>
            </a:r>
            <a:r>
              <a:rPr lang="ko-KR" altLang="en-US" sz="1000" kern="0" dirty="0">
                <a:solidFill>
                  <a:srgbClr val="000000"/>
                </a:solidFill>
                <a:latin typeface="+mj-ea"/>
                <a:ea typeface="+mj-ea"/>
              </a:rPr>
              <a:t>기대빈도가 </a:t>
            </a:r>
            <a:r>
              <a:rPr lang="en-US" altLang="ko-KR" sz="1000" kern="0" dirty="0">
                <a:solidFill>
                  <a:srgbClr val="000000"/>
                </a:solidFill>
                <a:latin typeface="+mj-ea"/>
                <a:ea typeface="+mj-ea"/>
              </a:rPr>
              <a:t>5</a:t>
            </a:r>
            <a:r>
              <a:rPr lang="ko-KR" altLang="en-US" sz="1000" kern="0" dirty="0">
                <a:solidFill>
                  <a:srgbClr val="000000"/>
                </a:solidFill>
                <a:latin typeface="+mj-ea"/>
                <a:ea typeface="+mj-ea"/>
              </a:rPr>
              <a:t>보다 작은 셀의 수가 전체 셀의 </a:t>
            </a:r>
            <a:r>
              <a:rPr lang="en-US" altLang="ko-KR" sz="1000" kern="0" dirty="0">
                <a:solidFill>
                  <a:srgbClr val="000000"/>
                </a:solidFill>
                <a:latin typeface="+mj-ea"/>
                <a:ea typeface="+mj-ea"/>
              </a:rPr>
              <a:t>25%</a:t>
            </a:r>
            <a:r>
              <a:rPr lang="ko-KR" altLang="en-US" sz="1000" kern="0" dirty="0">
                <a:solidFill>
                  <a:srgbClr val="000000"/>
                </a:solidFill>
                <a:latin typeface="+mj-ea"/>
                <a:ea typeface="+mj-ea"/>
              </a:rPr>
              <a:t>미만</a:t>
            </a:r>
          </a:p>
          <a:p>
            <a:pPr marL="171450" indent="-171450" algn="just" fontAlgn="base">
              <a:lnSpc>
                <a:spcPct val="150000"/>
              </a:lnSpc>
              <a:buFont typeface="Arial" panose="020B0604020202020204" pitchFamily="34" charset="0"/>
              <a:buChar char="•"/>
            </a:pPr>
            <a:r>
              <a:rPr lang="ko-KR" altLang="en-US" sz="1000" kern="0" dirty="0" err="1">
                <a:solidFill>
                  <a:srgbClr val="000000"/>
                </a:solidFill>
                <a:latin typeface="+mj-ea"/>
                <a:ea typeface="+mj-ea"/>
              </a:rPr>
              <a:t>피셔의</a:t>
            </a:r>
            <a:r>
              <a:rPr lang="ko-KR" altLang="en-US" sz="1000" kern="0" dirty="0">
                <a:solidFill>
                  <a:srgbClr val="000000"/>
                </a:solidFill>
                <a:latin typeface="+mj-ea"/>
                <a:ea typeface="+mj-ea"/>
              </a:rPr>
              <a:t> 정확도 검정 </a:t>
            </a:r>
            <a:r>
              <a:rPr lang="en-US" altLang="ko-KR" sz="1000" kern="0" dirty="0">
                <a:solidFill>
                  <a:srgbClr val="000000"/>
                </a:solidFill>
                <a:latin typeface="+mj-ea"/>
                <a:ea typeface="+mj-ea"/>
              </a:rPr>
              <a:t>(fisher's exact test) : </a:t>
            </a:r>
            <a:r>
              <a:rPr lang="ko-KR" altLang="en-US" sz="1000" kern="0" dirty="0">
                <a:solidFill>
                  <a:srgbClr val="000000"/>
                </a:solidFill>
                <a:latin typeface="+mj-ea"/>
                <a:ea typeface="+mj-ea"/>
              </a:rPr>
              <a:t>가정이 만족하지 않는 경우</a:t>
            </a:r>
          </a:p>
        </p:txBody>
      </p:sp>
      <p:sp>
        <p:nvSpPr>
          <p:cNvPr id="10" name="직사각형 9">
            <a:extLst>
              <a:ext uri="{FF2B5EF4-FFF2-40B4-BE49-F238E27FC236}">
                <a16:creationId xmlns:a16="http://schemas.microsoft.com/office/drawing/2014/main" id="{CFB6C7FD-B334-459D-B9DF-CA124C38D526}"/>
              </a:ext>
            </a:extLst>
          </p:cNvPr>
          <p:cNvSpPr/>
          <p:nvPr/>
        </p:nvSpPr>
        <p:spPr>
          <a:xfrm>
            <a:off x="657128" y="4543287"/>
            <a:ext cx="7829743" cy="1172309"/>
          </a:xfrm>
          <a:prstGeom prst="rect">
            <a:avLst/>
          </a:prstGeom>
          <a:ln>
            <a:solidFill>
              <a:schemeClr val="tx2">
                <a:lumMod val="60000"/>
                <a:lumOff val="40000"/>
              </a:schemeClr>
            </a:solidFill>
          </a:ln>
        </p:spPr>
        <p:txBody>
          <a:bodyPr wrap="square">
            <a:spAutoFit/>
          </a:bodyPr>
          <a:lstStyle/>
          <a:p>
            <a:r>
              <a:rPr lang="en-US" altLang="ko-KR" sz="1200" dirty="0">
                <a:solidFill>
                  <a:srgbClr val="202124"/>
                </a:solidFill>
                <a:latin typeface="Apple SD Gothic Neo"/>
              </a:rPr>
              <a:t>(</a:t>
            </a:r>
            <a:r>
              <a:rPr lang="ko-KR" altLang="en-US" sz="1200" dirty="0">
                <a:solidFill>
                  <a:srgbClr val="202124"/>
                </a:solidFill>
                <a:latin typeface="Apple SD Gothic Neo"/>
              </a:rPr>
              <a:t>사례</a:t>
            </a:r>
            <a:r>
              <a:rPr lang="en-US" altLang="ko-KR" sz="1200" dirty="0">
                <a:solidFill>
                  <a:srgbClr val="202124"/>
                </a:solidFill>
                <a:latin typeface="Apple SD Gothic Neo"/>
              </a:rPr>
              <a:t>) </a:t>
            </a:r>
          </a:p>
          <a:p>
            <a:pPr marL="171450" indent="-171450">
              <a:lnSpc>
                <a:spcPct val="150000"/>
              </a:lnSpc>
              <a:buFont typeface="Arial" panose="020B0604020202020204" pitchFamily="34" charset="0"/>
              <a:buChar char="•"/>
            </a:pPr>
            <a:r>
              <a:rPr lang="ko-KR" altLang="en-US" sz="1000" dirty="0">
                <a:solidFill>
                  <a:srgbClr val="202124"/>
                </a:solidFill>
                <a:latin typeface="Apple SD Gothic Neo"/>
              </a:rPr>
              <a:t>연구자가 표본의 </a:t>
            </a:r>
            <a:r>
              <a:rPr lang="en-US" altLang="ko-KR" sz="1000" dirty="0">
                <a:solidFill>
                  <a:srgbClr val="202124"/>
                </a:solidFill>
                <a:latin typeface="Apple SD Gothic Neo"/>
              </a:rPr>
              <a:t>'</a:t>
            </a:r>
            <a:r>
              <a:rPr lang="ko-KR" altLang="en-US" sz="1000" dirty="0">
                <a:solidFill>
                  <a:srgbClr val="202124"/>
                </a:solidFill>
                <a:latin typeface="Apple SD Gothic Neo"/>
              </a:rPr>
              <a:t>거주지역</a:t>
            </a:r>
            <a:r>
              <a:rPr lang="en-US" altLang="ko-KR" sz="1000" dirty="0">
                <a:solidFill>
                  <a:srgbClr val="202124"/>
                </a:solidFill>
                <a:latin typeface="Apple SD Gothic Neo"/>
              </a:rPr>
              <a:t>'</a:t>
            </a:r>
            <a:r>
              <a:rPr lang="ko-KR" altLang="en-US" sz="1000" dirty="0">
                <a:solidFill>
                  <a:srgbClr val="202124"/>
                </a:solidFill>
                <a:latin typeface="Apple SD Gothic Neo"/>
              </a:rPr>
              <a:t>과 </a:t>
            </a:r>
            <a:r>
              <a:rPr lang="en-US" altLang="ko-KR" sz="1000" dirty="0">
                <a:solidFill>
                  <a:srgbClr val="202124"/>
                </a:solidFill>
                <a:latin typeface="Apple SD Gothic Neo"/>
              </a:rPr>
              <a:t>'</a:t>
            </a:r>
            <a:r>
              <a:rPr lang="ko-KR" altLang="en-US" sz="1000" dirty="0">
                <a:solidFill>
                  <a:srgbClr val="202124"/>
                </a:solidFill>
                <a:latin typeface="Apple SD Gothic Neo"/>
              </a:rPr>
              <a:t>성별</a:t>
            </a:r>
            <a:r>
              <a:rPr lang="en-US" altLang="ko-KR" sz="1000" dirty="0">
                <a:solidFill>
                  <a:srgbClr val="202124"/>
                </a:solidFill>
                <a:latin typeface="Apple SD Gothic Neo"/>
              </a:rPr>
              <a:t>'</a:t>
            </a:r>
            <a:r>
              <a:rPr lang="ko-KR" altLang="en-US" sz="1000" dirty="0">
                <a:solidFill>
                  <a:srgbClr val="202124"/>
                </a:solidFill>
                <a:latin typeface="Apple SD Gothic Neo"/>
              </a:rPr>
              <a:t>간의 관계가 있는지 알고 싶을 때</a:t>
            </a:r>
            <a:endParaRPr lang="en-US" altLang="ko-KR" sz="1000" dirty="0">
              <a:solidFill>
                <a:srgbClr val="202124"/>
              </a:solidFill>
              <a:latin typeface="Apple SD Gothic Neo"/>
            </a:endParaRPr>
          </a:p>
          <a:p>
            <a:pPr marL="171450" indent="-171450">
              <a:lnSpc>
                <a:spcPct val="150000"/>
              </a:lnSpc>
              <a:buFont typeface="Arial" panose="020B0604020202020204" pitchFamily="34" charset="0"/>
              <a:buChar char="•"/>
            </a:pPr>
            <a:r>
              <a:rPr lang="ko-KR" altLang="en-US" sz="1000" dirty="0"/>
              <a:t>담배</a:t>
            </a:r>
            <a:r>
              <a:rPr lang="en-US" altLang="ko-KR" sz="1000" dirty="0"/>
              <a:t>(X)</a:t>
            </a:r>
            <a:r>
              <a:rPr lang="ko-KR" altLang="en-US" sz="1000" dirty="0"/>
              <a:t>를 많이 피우면 폐암</a:t>
            </a:r>
            <a:r>
              <a:rPr lang="en-US" altLang="ko-KR" sz="1000" dirty="0"/>
              <a:t>(Y)</a:t>
            </a:r>
            <a:r>
              <a:rPr lang="ko-KR" altLang="en-US" sz="1000" dirty="0"/>
              <a:t>에 걸리는가</a:t>
            </a:r>
            <a:r>
              <a:rPr lang="en-US" altLang="ko-KR" sz="1000" dirty="0"/>
              <a:t>?  </a:t>
            </a:r>
            <a:r>
              <a:rPr lang="ko-KR" altLang="en-US" sz="1000" dirty="0"/>
              <a:t>커피</a:t>
            </a:r>
            <a:r>
              <a:rPr lang="en-US" altLang="ko-KR" sz="1000" dirty="0"/>
              <a:t>(X)</a:t>
            </a:r>
            <a:r>
              <a:rPr lang="ko-KR" altLang="en-US" sz="1000" dirty="0"/>
              <a:t>를 많이 마시면 위암</a:t>
            </a:r>
            <a:r>
              <a:rPr lang="en-US" altLang="ko-KR" sz="1000" dirty="0"/>
              <a:t>(Y)</a:t>
            </a:r>
            <a:r>
              <a:rPr lang="ko-KR" altLang="en-US" sz="1000" dirty="0"/>
              <a:t>에 걸리는가</a:t>
            </a:r>
            <a:r>
              <a:rPr lang="en-US" altLang="ko-KR" sz="1000" dirty="0"/>
              <a:t>?</a:t>
            </a:r>
          </a:p>
          <a:p>
            <a:pPr marL="171450" indent="-171450">
              <a:lnSpc>
                <a:spcPct val="150000"/>
              </a:lnSpc>
              <a:buFont typeface="Arial" panose="020B0604020202020204" pitchFamily="34" charset="0"/>
              <a:buChar char="•"/>
            </a:pPr>
            <a:r>
              <a:rPr lang="ko-KR" altLang="en-US" sz="1000" dirty="0">
                <a:solidFill>
                  <a:srgbClr val="202124"/>
                </a:solidFill>
                <a:latin typeface="Apple SD Gothic Neo"/>
              </a:rPr>
              <a:t>성별에 따라 흡연 차이가 있는가</a:t>
            </a:r>
            <a:r>
              <a:rPr lang="en-US" altLang="ko-KR" sz="1000" dirty="0">
                <a:solidFill>
                  <a:srgbClr val="202124"/>
                </a:solidFill>
                <a:latin typeface="Apple SD Gothic Neo"/>
              </a:rPr>
              <a:t>?  </a:t>
            </a:r>
            <a:r>
              <a:rPr lang="ko-KR" altLang="en-US" sz="1000" dirty="0"/>
              <a:t>성별에 따라 학력</a:t>
            </a:r>
            <a:r>
              <a:rPr lang="en-US" altLang="ko-KR" sz="1000" dirty="0"/>
              <a:t>(Y) </a:t>
            </a:r>
            <a:r>
              <a:rPr lang="ko-KR" altLang="en-US" sz="1000" dirty="0"/>
              <a:t>차이가 있는가</a:t>
            </a:r>
            <a:r>
              <a:rPr lang="en-US" altLang="ko-KR" sz="1000" dirty="0"/>
              <a:t>?</a:t>
            </a:r>
            <a:r>
              <a:rPr lang="ko-KR" altLang="en-US" sz="1000" dirty="0"/>
              <a:t> </a:t>
            </a:r>
            <a:endParaRPr lang="en-US" altLang="ko-KR" sz="1000" dirty="0"/>
          </a:p>
          <a:p>
            <a:pPr marL="171450" indent="-171450">
              <a:lnSpc>
                <a:spcPct val="150000"/>
              </a:lnSpc>
              <a:buFont typeface="Arial" panose="020B0604020202020204" pitchFamily="34" charset="0"/>
              <a:buChar char="•"/>
            </a:pPr>
            <a:r>
              <a:rPr lang="ko-KR" altLang="en-US" sz="1000" dirty="0" err="1"/>
              <a:t>인종간에</a:t>
            </a:r>
            <a:r>
              <a:rPr lang="ko-KR" altLang="en-US" sz="1000" dirty="0"/>
              <a:t> 행복도가 차이가 있는가</a:t>
            </a:r>
            <a:r>
              <a:rPr lang="en-US" altLang="ko-KR" sz="1000" dirty="0"/>
              <a:t>?</a:t>
            </a:r>
            <a:r>
              <a:rPr lang="ko-KR" altLang="en-US" sz="1000" dirty="0"/>
              <a:t>”</a:t>
            </a:r>
          </a:p>
        </p:txBody>
      </p:sp>
      <p:sp>
        <p:nvSpPr>
          <p:cNvPr id="11" name="TextBox 10">
            <a:extLst>
              <a:ext uri="{FF2B5EF4-FFF2-40B4-BE49-F238E27FC236}">
                <a16:creationId xmlns:a16="http://schemas.microsoft.com/office/drawing/2014/main" id="{D952F31B-E971-4B0C-B6BE-B0745A928537}"/>
              </a:ext>
            </a:extLst>
          </p:cNvPr>
          <p:cNvSpPr txBox="1"/>
          <p:nvPr/>
        </p:nvSpPr>
        <p:spPr>
          <a:xfrm>
            <a:off x="219490" y="169226"/>
            <a:ext cx="140018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a:t>
            </a:r>
            <a:r>
              <a:rPr lang="en-US" altLang="ko-KR" sz="1200"/>
              <a:t>. </a:t>
            </a:r>
            <a:r>
              <a:rPr lang="ko-KR" altLang="en-US" sz="1200" dirty="0"/>
              <a:t>교차분석</a:t>
            </a:r>
          </a:p>
        </p:txBody>
      </p:sp>
    </p:spTree>
    <p:extLst>
      <p:ext uri="{BB962C8B-B14F-4D97-AF65-F5344CB8AC3E}">
        <p14:creationId xmlns:p14="http://schemas.microsoft.com/office/powerpoint/2010/main" val="1322648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181</a:t>
            </a:fld>
            <a:endParaRPr lang="ko-KR" altLang="en-US"/>
          </a:p>
        </p:txBody>
      </p:sp>
      <p:sp>
        <p:nvSpPr>
          <p:cNvPr id="4" name="직사각형 3">
            <a:extLst>
              <a:ext uri="{FF2B5EF4-FFF2-40B4-BE49-F238E27FC236}">
                <a16:creationId xmlns:a16="http://schemas.microsoft.com/office/drawing/2014/main" id="{A5CB845B-96EB-42DF-9C89-6CEFA63394E7}"/>
              </a:ext>
            </a:extLst>
          </p:cNvPr>
          <p:cNvSpPr/>
          <p:nvPr/>
        </p:nvSpPr>
        <p:spPr>
          <a:xfrm>
            <a:off x="2195736" y="349001"/>
            <a:ext cx="5380960" cy="369332"/>
          </a:xfrm>
          <a:prstGeom prst="rect">
            <a:avLst/>
          </a:prstGeom>
        </p:spPr>
        <p:txBody>
          <a:bodyPr wrap="none">
            <a:spAutoFit/>
          </a:bodyPr>
          <a:lstStyle/>
          <a:p>
            <a:r>
              <a:rPr lang="en-US" altLang="ko-KR" b="1" dirty="0">
                <a:solidFill>
                  <a:srgbClr val="555555"/>
                </a:solidFill>
                <a:latin typeface="AppleSDGothicNeo"/>
              </a:rPr>
              <a:t>**</a:t>
            </a:r>
            <a:r>
              <a:rPr lang="ko-KR" altLang="en-US" b="1" dirty="0">
                <a:solidFill>
                  <a:srgbClr val="555555"/>
                </a:solidFill>
                <a:latin typeface="AppleSDGothicNeo"/>
              </a:rPr>
              <a:t>교차분석</a:t>
            </a:r>
            <a:r>
              <a:rPr lang="en-US" altLang="ko-KR" b="1" dirty="0">
                <a:solidFill>
                  <a:srgbClr val="555555"/>
                </a:solidFill>
                <a:latin typeface="AppleSDGothicNeo"/>
              </a:rPr>
              <a:t>(cross-tabulation analysis),</a:t>
            </a:r>
            <a:r>
              <a:rPr lang="ko-KR" altLang="en-US" dirty="0">
                <a:solidFill>
                  <a:srgbClr val="333333"/>
                </a:solidFill>
                <a:latin typeface="AppleSDGothicNeo"/>
              </a:rPr>
              <a:t> </a:t>
            </a:r>
            <a:r>
              <a:rPr lang="ko-KR" altLang="en-US" dirty="0" err="1">
                <a:solidFill>
                  <a:srgbClr val="333333"/>
                </a:solidFill>
                <a:latin typeface="AppleSDGothicNeo"/>
              </a:rPr>
              <a:t>카이제곱</a:t>
            </a:r>
            <a:r>
              <a:rPr lang="en-US" altLang="ko-KR" dirty="0">
                <a:solidFill>
                  <a:srgbClr val="333333"/>
                </a:solidFill>
                <a:latin typeface="AppleSDGothicNeo"/>
              </a:rPr>
              <a:t> </a:t>
            </a:r>
            <a:r>
              <a:rPr lang="ko-KR" altLang="en-US" dirty="0">
                <a:solidFill>
                  <a:srgbClr val="555555"/>
                </a:solidFill>
                <a:latin typeface="AppleSDGothicNeo"/>
              </a:rPr>
              <a:t>검정</a:t>
            </a:r>
            <a:endParaRPr lang="en-US" altLang="ko-KR" b="1" dirty="0">
              <a:solidFill>
                <a:srgbClr val="555555"/>
              </a:solidFill>
              <a:latin typeface="AppleSDGothicNeo"/>
            </a:endParaRPr>
          </a:p>
        </p:txBody>
      </p:sp>
      <p:sp>
        <p:nvSpPr>
          <p:cNvPr id="2" name="TextBox 1">
            <a:extLst>
              <a:ext uri="{FF2B5EF4-FFF2-40B4-BE49-F238E27FC236}">
                <a16:creationId xmlns:a16="http://schemas.microsoft.com/office/drawing/2014/main" id="{CBAC95D3-D308-4002-8D9B-00257953D68F}"/>
              </a:ext>
            </a:extLst>
          </p:cNvPr>
          <p:cNvSpPr txBox="1"/>
          <p:nvPr/>
        </p:nvSpPr>
        <p:spPr>
          <a:xfrm>
            <a:off x="611530" y="978295"/>
            <a:ext cx="1800200" cy="307777"/>
          </a:xfrm>
          <a:prstGeom prst="rect">
            <a:avLst/>
          </a:prstGeom>
          <a:noFill/>
        </p:spPr>
        <p:txBody>
          <a:bodyPr wrap="square" rtlCol="0">
            <a:spAutoFit/>
          </a:bodyPr>
          <a:lstStyle/>
          <a:p>
            <a:r>
              <a:rPr lang="ko-KR" altLang="en-US" sz="1400" dirty="0"/>
              <a:t>교차분석</a:t>
            </a:r>
            <a:r>
              <a:rPr lang="en-US" altLang="ko-KR" sz="1400" dirty="0"/>
              <a:t> </a:t>
            </a:r>
            <a:r>
              <a:rPr lang="ko-KR" altLang="en-US" sz="1400" dirty="0"/>
              <a:t>사례 보기</a:t>
            </a:r>
          </a:p>
        </p:txBody>
      </p:sp>
      <p:sp>
        <p:nvSpPr>
          <p:cNvPr id="3" name="직사각형 2">
            <a:extLst>
              <a:ext uri="{FF2B5EF4-FFF2-40B4-BE49-F238E27FC236}">
                <a16:creationId xmlns:a16="http://schemas.microsoft.com/office/drawing/2014/main" id="{C724BDF7-2462-4A7C-863C-2EC1AA244FEC}"/>
              </a:ext>
            </a:extLst>
          </p:cNvPr>
          <p:cNvSpPr/>
          <p:nvPr/>
        </p:nvSpPr>
        <p:spPr>
          <a:xfrm>
            <a:off x="539552" y="1218526"/>
            <a:ext cx="6336704" cy="569323"/>
          </a:xfrm>
          <a:prstGeom prst="rect">
            <a:avLst/>
          </a:prstGeom>
          <a:ln>
            <a:solidFill>
              <a:schemeClr val="tx2">
                <a:lumMod val="60000"/>
                <a:lumOff val="40000"/>
              </a:schemeClr>
            </a:solidFill>
          </a:ln>
        </p:spPr>
        <p:txBody>
          <a:bodyPr wrap="square">
            <a:spAutoFit/>
          </a:bodyPr>
          <a:lstStyle/>
          <a:p>
            <a:pPr>
              <a:lnSpc>
                <a:spcPct val="150000"/>
              </a:lnSpc>
            </a:pPr>
            <a:r>
              <a:rPr lang="en-US" altLang="ko-KR" sz="1100" dirty="0"/>
              <a:t>1991</a:t>
            </a:r>
            <a:r>
              <a:rPr lang="ko-KR" altLang="en-US" sz="1100" dirty="0"/>
              <a:t>년 미국 일반 시민 </a:t>
            </a:r>
            <a:r>
              <a:rPr lang="en-US" altLang="ko-KR" sz="1100" dirty="0"/>
              <a:t>1,504</a:t>
            </a:r>
            <a:r>
              <a:rPr lang="ko-KR" altLang="en-US" sz="1100" dirty="0"/>
              <a:t>명을 대상</a:t>
            </a:r>
            <a:r>
              <a:rPr lang="en-US" altLang="ko-KR" sz="1100" dirty="0"/>
              <a:t> </a:t>
            </a:r>
            <a:r>
              <a:rPr lang="ko-KR" altLang="en-US" sz="1100" dirty="0"/>
              <a:t>여론조사 중 </a:t>
            </a:r>
            <a:r>
              <a:rPr lang="ko-KR" altLang="en-US" sz="1100" dirty="0" err="1"/>
              <a:t>인종별</a:t>
            </a:r>
            <a:r>
              <a:rPr lang="en-US" altLang="ko-KR" sz="1100" dirty="0"/>
              <a:t>(</a:t>
            </a:r>
            <a:r>
              <a:rPr lang="ko-KR" altLang="en-US" sz="1100" dirty="0"/>
              <a:t>독립변수</a:t>
            </a:r>
            <a:r>
              <a:rPr lang="en-US" altLang="ko-KR" sz="1100" dirty="0"/>
              <a:t>)</a:t>
            </a:r>
            <a:r>
              <a:rPr lang="ko-KR" altLang="en-US" sz="1100" dirty="0"/>
              <a:t>로 행복도</a:t>
            </a:r>
            <a:r>
              <a:rPr lang="en-US" altLang="ko-KR" sz="1100" dirty="0"/>
              <a:t>(</a:t>
            </a:r>
            <a:r>
              <a:rPr lang="ko-KR" altLang="en-US" sz="1100" dirty="0"/>
              <a:t>종속변수</a:t>
            </a:r>
            <a:r>
              <a:rPr lang="en-US" altLang="ko-KR" sz="1100" dirty="0"/>
              <a:t>)</a:t>
            </a:r>
            <a:r>
              <a:rPr lang="ko-KR" altLang="en-US" sz="1100" dirty="0"/>
              <a:t> 조사</a:t>
            </a:r>
            <a:endParaRPr lang="en-US" altLang="ko-KR" sz="1100" dirty="0"/>
          </a:p>
          <a:p>
            <a:pPr>
              <a:lnSpc>
                <a:spcPct val="150000"/>
              </a:lnSpc>
            </a:pPr>
            <a:r>
              <a:rPr lang="en-US" altLang="ko-KR" sz="1100" dirty="0"/>
              <a:t>(1,504</a:t>
            </a:r>
            <a:r>
              <a:rPr lang="ko-KR" altLang="en-US" sz="1100" dirty="0"/>
              <a:t>명 </a:t>
            </a:r>
            <a:r>
              <a:rPr lang="en-US" altLang="ko-KR" sz="1100" dirty="0"/>
              <a:t>:</a:t>
            </a:r>
            <a:r>
              <a:rPr lang="ko-KR" altLang="en-US" sz="1100" dirty="0"/>
              <a:t> 백인 </a:t>
            </a:r>
            <a:r>
              <a:rPr lang="en-US" altLang="ko-KR" sz="1100" dirty="0"/>
              <a:t>1,256</a:t>
            </a:r>
            <a:r>
              <a:rPr lang="ko-KR" altLang="en-US" sz="1100" dirty="0"/>
              <a:t>명</a:t>
            </a:r>
            <a:r>
              <a:rPr lang="en-US" altLang="ko-KR" sz="1100" dirty="0"/>
              <a:t>, </a:t>
            </a:r>
            <a:r>
              <a:rPr lang="ko-KR" altLang="en-US" sz="1100" dirty="0"/>
              <a:t>흑인 </a:t>
            </a:r>
            <a:r>
              <a:rPr lang="en-US" altLang="ko-KR" sz="1100" dirty="0"/>
              <a:t>201</a:t>
            </a:r>
            <a:r>
              <a:rPr lang="ko-KR" altLang="en-US" sz="1100" dirty="0"/>
              <a:t>명</a:t>
            </a:r>
            <a:r>
              <a:rPr lang="en-US" altLang="ko-KR" sz="1100" dirty="0"/>
              <a:t>, </a:t>
            </a:r>
            <a:r>
              <a:rPr lang="ko-KR" altLang="en-US" sz="1100" dirty="0"/>
              <a:t>그 외 </a:t>
            </a:r>
            <a:r>
              <a:rPr lang="en-US" altLang="ko-KR" sz="1100" dirty="0"/>
              <a:t>47</a:t>
            </a:r>
            <a:r>
              <a:rPr lang="ko-KR" altLang="en-US" sz="1100" dirty="0"/>
              <a:t>명</a:t>
            </a:r>
          </a:p>
        </p:txBody>
      </p:sp>
      <p:graphicFrame>
        <p:nvGraphicFramePr>
          <p:cNvPr id="10" name="표 9">
            <a:extLst>
              <a:ext uri="{FF2B5EF4-FFF2-40B4-BE49-F238E27FC236}">
                <a16:creationId xmlns:a16="http://schemas.microsoft.com/office/drawing/2014/main" id="{CEA0665D-154B-4CBE-8DFC-36CAC3AD7B86}"/>
              </a:ext>
            </a:extLst>
          </p:cNvPr>
          <p:cNvGraphicFramePr>
            <a:graphicFrameLocks noGrp="1"/>
          </p:cNvGraphicFramePr>
          <p:nvPr>
            <p:extLst/>
          </p:nvPr>
        </p:nvGraphicFramePr>
        <p:xfrm>
          <a:off x="611530" y="2179470"/>
          <a:ext cx="5352272" cy="1463040"/>
        </p:xfrm>
        <a:graphic>
          <a:graphicData uri="http://schemas.openxmlformats.org/drawingml/2006/table">
            <a:tbl>
              <a:tblPr firstRow="1" bandRow="1">
                <a:tableStyleId>{7DF18680-E054-41AD-8BC1-D1AEF772440D}</a:tableStyleId>
              </a:tblPr>
              <a:tblGrid>
                <a:gridCol w="779464">
                  <a:extLst>
                    <a:ext uri="{9D8B030D-6E8A-4147-A177-3AD203B41FA5}">
                      <a16:colId xmlns:a16="http://schemas.microsoft.com/office/drawing/2014/main" val="1745243199"/>
                    </a:ext>
                  </a:extLst>
                </a:gridCol>
                <a:gridCol w="758674">
                  <a:extLst>
                    <a:ext uri="{9D8B030D-6E8A-4147-A177-3AD203B41FA5}">
                      <a16:colId xmlns:a16="http://schemas.microsoft.com/office/drawing/2014/main" val="3141097320"/>
                    </a:ext>
                  </a:extLst>
                </a:gridCol>
                <a:gridCol w="885120">
                  <a:extLst>
                    <a:ext uri="{9D8B030D-6E8A-4147-A177-3AD203B41FA5}">
                      <a16:colId xmlns:a16="http://schemas.microsoft.com/office/drawing/2014/main" val="415255361"/>
                    </a:ext>
                  </a:extLst>
                </a:gridCol>
                <a:gridCol w="758674">
                  <a:extLst>
                    <a:ext uri="{9D8B030D-6E8A-4147-A177-3AD203B41FA5}">
                      <a16:colId xmlns:a16="http://schemas.microsoft.com/office/drawing/2014/main" val="2790816267"/>
                    </a:ext>
                  </a:extLst>
                </a:gridCol>
                <a:gridCol w="695451">
                  <a:extLst>
                    <a:ext uri="{9D8B030D-6E8A-4147-A177-3AD203B41FA5}">
                      <a16:colId xmlns:a16="http://schemas.microsoft.com/office/drawing/2014/main" val="1073481111"/>
                    </a:ext>
                  </a:extLst>
                </a:gridCol>
                <a:gridCol w="1474889">
                  <a:extLst>
                    <a:ext uri="{9D8B030D-6E8A-4147-A177-3AD203B41FA5}">
                      <a16:colId xmlns:a16="http://schemas.microsoft.com/office/drawing/2014/main" val="838196834"/>
                    </a:ext>
                  </a:extLst>
                </a:gridCol>
              </a:tblGrid>
              <a:tr h="184525">
                <a:tc rowSpan="2" gridSpan="2">
                  <a:txBody>
                    <a:bodyPr/>
                    <a:lstStyle/>
                    <a:p>
                      <a:pPr algn="ctr" latinLnBrk="1"/>
                      <a:r>
                        <a:rPr lang="ko-KR" altLang="en-US" sz="1000" dirty="0"/>
                        <a:t>구분</a:t>
                      </a:r>
                    </a:p>
                  </a:txBody>
                  <a:tcPr/>
                </a:tc>
                <a:tc rowSpan="2" hMerge="1">
                  <a:txBody>
                    <a:bodyPr/>
                    <a:lstStyle/>
                    <a:p>
                      <a:pPr latinLnBrk="1"/>
                      <a:endParaRPr lang="ko-KR" altLang="en-US" dirty="0"/>
                    </a:p>
                  </a:txBody>
                  <a:tcPr/>
                </a:tc>
                <a:tc gridSpan="3">
                  <a:txBody>
                    <a:bodyPr/>
                    <a:lstStyle/>
                    <a:p>
                      <a:pPr algn="ctr" latinLnBrk="1"/>
                      <a:r>
                        <a:rPr lang="ko-KR" altLang="en-US" sz="1000" dirty="0"/>
                        <a:t>인종 구분</a:t>
                      </a:r>
                    </a:p>
                  </a:txBody>
                  <a:tcPr/>
                </a:tc>
                <a:tc hMerge="1">
                  <a:txBody>
                    <a:bodyPr/>
                    <a:lstStyle/>
                    <a:p>
                      <a:pPr latinLnBrk="1"/>
                      <a:endParaRPr lang="ko-KR" altLang="en-US" dirty="0"/>
                    </a:p>
                  </a:txBody>
                  <a:tcPr/>
                </a:tc>
                <a:tc hMerge="1">
                  <a:txBody>
                    <a:bodyPr/>
                    <a:lstStyle/>
                    <a:p>
                      <a:pPr latinLnBrk="1"/>
                      <a:endParaRPr lang="ko-KR" altLang="en-US" dirty="0"/>
                    </a:p>
                  </a:txBody>
                  <a:tcPr/>
                </a:tc>
                <a:tc rowSpan="2">
                  <a:txBody>
                    <a:bodyPr/>
                    <a:lstStyle/>
                    <a:p>
                      <a:pPr algn="ctr" latinLnBrk="1"/>
                      <a:r>
                        <a:rPr lang="ko-KR" altLang="en-US" sz="1000" dirty="0"/>
                        <a:t>전체</a:t>
                      </a:r>
                    </a:p>
                  </a:txBody>
                  <a:tcPr/>
                </a:tc>
                <a:extLst>
                  <a:ext uri="{0D108BD9-81ED-4DB2-BD59-A6C34878D82A}">
                    <a16:rowId xmlns:a16="http://schemas.microsoft.com/office/drawing/2014/main" val="3458003440"/>
                  </a:ext>
                </a:extLst>
              </a:tr>
              <a:tr h="184525">
                <a:tc gridSpan="2" vMerge="1">
                  <a:txBody>
                    <a:bodyPr/>
                    <a:lstStyle/>
                    <a:p>
                      <a:pPr latinLnBrk="1"/>
                      <a:endParaRPr lang="ko-KR" altLang="en-US"/>
                    </a:p>
                  </a:txBody>
                  <a:tcPr/>
                </a:tc>
                <a:tc hMerge="1" vMerge="1">
                  <a:txBody>
                    <a:bodyPr/>
                    <a:lstStyle/>
                    <a:p>
                      <a:pPr latinLnBrk="1"/>
                      <a:endParaRPr lang="ko-KR" altLang="en-US" dirty="0"/>
                    </a:p>
                  </a:txBody>
                  <a:tcPr/>
                </a:tc>
                <a:tc>
                  <a:txBody>
                    <a:bodyPr/>
                    <a:lstStyle/>
                    <a:p>
                      <a:pPr algn="ctr" latinLnBrk="1"/>
                      <a:r>
                        <a:rPr lang="ko-KR" altLang="en-US" sz="1000" dirty="0"/>
                        <a:t>백인</a:t>
                      </a:r>
                    </a:p>
                  </a:txBody>
                  <a:tcPr/>
                </a:tc>
                <a:tc>
                  <a:txBody>
                    <a:bodyPr/>
                    <a:lstStyle/>
                    <a:p>
                      <a:pPr algn="ctr" latinLnBrk="1"/>
                      <a:r>
                        <a:rPr lang="ko-KR" altLang="en-US" sz="1000" dirty="0"/>
                        <a:t>흑인</a:t>
                      </a:r>
                    </a:p>
                  </a:txBody>
                  <a:tcPr/>
                </a:tc>
                <a:tc>
                  <a:txBody>
                    <a:bodyPr/>
                    <a:lstStyle/>
                    <a:p>
                      <a:pPr algn="ctr" latinLnBrk="1"/>
                      <a:r>
                        <a:rPr lang="ko-KR" altLang="en-US" sz="1000" dirty="0"/>
                        <a:t>그 외</a:t>
                      </a:r>
                    </a:p>
                  </a:txBody>
                  <a:tcPr/>
                </a:tc>
                <a:tc vMerge="1">
                  <a:txBody>
                    <a:bodyPr/>
                    <a:lstStyle/>
                    <a:p>
                      <a:pPr latinLnBrk="1"/>
                      <a:endParaRPr lang="ko-KR" altLang="en-US" dirty="0"/>
                    </a:p>
                  </a:txBody>
                  <a:tcPr/>
                </a:tc>
                <a:extLst>
                  <a:ext uri="{0D108BD9-81ED-4DB2-BD59-A6C34878D82A}">
                    <a16:rowId xmlns:a16="http://schemas.microsoft.com/office/drawing/2014/main" val="1651085091"/>
                  </a:ext>
                </a:extLst>
              </a:tr>
              <a:tr h="184525">
                <a:tc rowSpan="3">
                  <a:txBody>
                    <a:bodyPr/>
                    <a:lstStyle/>
                    <a:p>
                      <a:pPr algn="ctr" latinLnBrk="1"/>
                      <a:endParaRPr lang="en-US" altLang="ko-KR" sz="1000" dirty="0"/>
                    </a:p>
                    <a:p>
                      <a:pPr algn="ctr" latinLnBrk="1"/>
                      <a:endParaRPr lang="en-US" altLang="ko-KR" sz="1000" dirty="0"/>
                    </a:p>
                    <a:p>
                      <a:pPr algn="ctr" latinLnBrk="1"/>
                      <a:r>
                        <a:rPr lang="ko-KR" altLang="en-US" sz="1000" dirty="0"/>
                        <a:t>행복도</a:t>
                      </a:r>
                    </a:p>
                  </a:txBody>
                  <a:tcPr/>
                </a:tc>
                <a:tc>
                  <a:txBody>
                    <a:bodyPr/>
                    <a:lstStyle/>
                    <a:p>
                      <a:pPr algn="ctr" latinLnBrk="1"/>
                      <a:r>
                        <a:rPr lang="ko-KR" altLang="en-US" sz="1000" dirty="0"/>
                        <a:t>매우 행복</a:t>
                      </a:r>
                    </a:p>
                  </a:txBody>
                  <a:tcPr/>
                </a:tc>
                <a:tc>
                  <a:txBody>
                    <a:bodyPr/>
                    <a:lstStyle/>
                    <a:p>
                      <a:pPr algn="r" latinLnBrk="1"/>
                      <a:r>
                        <a:rPr lang="en-US" altLang="ko-KR" sz="1000" dirty="0"/>
                        <a:t>409</a:t>
                      </a:r>
                      <a:endParaRPr lang="ko-KR" altLang="en-US" sz="1000" dirty="0"/>
                    </a:p>
                  </a:txBody>
                  <a:tcPr/>
                </a:tc>
                <a:tc>
                  <a:txBody>
                    <a:bodyPr/>
                    <a:lstStyle/>
                    <a:p>
                      <a:pPr algn="r" latinLnBrk="1"/>
                      <a:r>
                        <a:rPr lang="en-US" altLang="ko-KR" sz="1000" dirty="0"/>
                        <a:t>46</a:t>
                      </a:r>
                      <a:endParaRPr lang="ko-KR" altLang="en-US" sz="1000" dirty="0"/>
                    </a:p>
                  </a:txBody>
                  <a:tcPr/>
                </a:tc>
                <a:tc>
                  <a:txBody>
                    <a:bodyPr/>
                    <a:lstStyle/>
                    <a:p>
                      <a:pPr algn="r" latinLnBrk="1"/>
                      <a:r>
                        <a:rPr lang="en-US" altLang="ko-KR" sz="1000" dirty="0"/>
                        <a:t>12</a:t>
                      </a:r>
                      <a:endParaRPr lang="ko-KR" altLang="en-US" sz="1000" dirty="0"/>
                    </a:p>
                  </a:txBody>
                  <a:tcPr/>
                </a:tc>
                <a:tc>
                  <a:txBody>
                    <a:bodyPr/>
                    <a:lstStyle/>
                    <a:p>
                      <a:pPr algn="r" latinLnBrk="1"/>
                      <a:r>
                        <a:rPr lang="en-US" altLang="ko-KR" sz="1000" dirty="0"/>
                        <a:t>467</a:t>
                      </a:r>
                      <a:endParaRPr lang="ko-KR" altLang="en-US" sz="1000" dirty="0"/>
                    </a:p>
                  </a:txBody>
                  <a:tcPr/>
                </a:tc>
                <a:extLst>
                  <a:ext uri="{0D108BD9-81ED-4DB2-BD59-A6C34878D82A}">
                    <a16:rowId xmlns:a16="http://schemas.microsoft.com/office/drawing/2014/main" val="2805625417"/>
                  </a:ext>
                </a:extLst>
              </a:tr>
              <a:tr h="184525">
                <a:tc vMerge="1">
                  <a:txBody>
                    <a:bodyPr/>
                    <a:lstStyle/>
                    <a:p>
                      <a:pPr latinLnBrk="1"/>
                      <a:endParaRPr lang="ko-KR" altLang="en-US" dirty="0"/>
                    </a:p>
                  </a:txBody>
                  <a:tcPr/>
                </a:tc>
                <a:tc>
                  <a:txBody>
                    <a:bodyPr/>
                    <a:lstStyle/>
                    <a:p>
                      <a:pPr algn="ctr" latinLnBrk="1"/>
                      <a:r>
                        <a:rPr lang="ko-KR" altLang="en-US" sz="1000" dirty="0"/>
                        <a:t>보통</a:t>
                      </a:r>
                    </a:p>
                  </a:txBody>
                  <a:tcPr/>
                </a:tc>
                <a:tc>
                  <a:txBody>
                    <a:bodyPr/>
                    <a:lstStyle/>
                    <a:p>
                      <a:pPr algn="r" latinLnBrk="1"/>
                      <a:r>
                        <a:rPr lang="en-US" altLang="ko-KR" sz="1000" dirty="0"/>
                        <a:t>730</a:t>
                      </a:r>
                      <a:endParaRPr lang="ko-KR" altLang="en-US" sz="1000" dirty="0"/>
                    </a:p>
                  </a:txBody>
                  <a:tcPr/>
                </a:tc>
                <a:tc>
                  <a:txBody>
                    <a:bodyPr/>
                    <a:lstStyle/>
                    <a:p>
                      <a:pPr algn="r" latinLnBrk="1"/>
                      <a:r>
                        <a:rPr lang="en-US" altLang="ko-KR" sz="1000" dirty="0"/>
                        <a:t>116</a:t>
                      </a:r>
                      <a:endParaRPr lang="ko-KR" altLang="en-US" sz="1000" dirty="0"/>
                    </a:p>
                  </a:txBody>
                  <a:tcPr/>
                </a:tc>
                <a:tc>
                  <a:txBody>
                    <a:bodyPr/>
                    <a:lstStyle/>
                    <a:p>
                      <a:pPr algn="r" latinLnBrk="1"/>
                      <a:r>
                        <a:rPr lang="en-US" altLang="ko-KR" sz="1000" dirty="0"/>
                        <a:t>26</a:t>
                      </a:r>
                      <a:endParaRPr lang="ko-KR" altLang="en-US" sz="1000" dirty="0"/>
                    </a:p>
                  </a:txBody>
                  <a:tcPr/>
                </a:tc>
                <a:tc>
                  <a:txBody>
                    <a:bodyPr/>
                    <a:lstStyle/>
                    <a:p>
                      <a:pPr algn="r" latinLnBrk="1"/>
                      <a:r>
                        <a:rPr lang="en-US" altLang="ko-KR" sz="1000" dirty="0"/>
                        <a:t>872</a:t>
                      </a:r>
                      <a:endParaRPr lang="ko-KR" altLang="en-US" sz="1000" dirty="0"/>
                    </a:p>
                  </a:txBody>
                  <a:tcPr/>
                </a:tc>
                <a:extLst>
                  <a:ext uri="{0D108BD9-81ED-4DB2-BD59-A6C34878D82A}">
                    <a16:rowId xmlns:a16="http://schemas.microsoft.com/office/drawing/2014/main" val="3162500159"/>
                  </a:ext>
                </a:extLst>
              </a:tr>
              <a:tr h="184525">
                <a:tc vMerge="1">
                  <a:txBody>
                    <a:bodyPr/>
                    <a:lstStyle/>
                    <a:p>
                      <a:pPr latinLnBrk="1"/>
                      <a:endParaRPr lang="ko-KR" altLang="en-US" dirty="0"/>
                    </a:p>
                  </a:txBody>
                  <a:tcPr/>
                </a:tc>
                <a:tc>
                  <a:txBody>
                    <a:bodyPr/>
                    <a:lstStyle/>
                    <a:p>
                      <a:pPr algn="ctr" latinLnBrk="1"/>
                      <a:r>
                        <a:rPr lang="ko-KR" altLang="en-US" sz="1000" dirty="0"/>
                        <a:t>불행</a:t>
                      </a:r>
                    </a:p>
                  </a:txBody>
                  <a:tcPr/>
                </a:tc>
                <a:tc>
                  <a:txBody>
                    <a:bodyPr/>
                    <a:lstStyle/>
                    <a:p>
                      <a:pPr algn="r" latinLnBrk="1"/>
                      <a:r>
                        <a:rPr lang="en-US" altLang="ko-KR" sz="1000" dirty="0"/>
                        <a:t>117</a:t>
                      </a:r>
                      <a:endParaRPr lang="ko-KR" altLang="en-US" sz="1000" dirty="0"/>
                    </a:p>
                  </a:txBody>
                  <a:tcPr/>
                </a:tc>
                <a:tc>
                  <a:txBody>
                    <a:bodyPr/>
                    <a:lstStyle/>
                    <a:p>
                      <a:pPr algn="r" latinLnBrk="1"/>
                      <a:r>
                        <a:rPr lang="en-US" altLang="ko-KR" sz="1000" dirty="0"/>
                        <a:t>39</a:t>
                      </a:r>
                      <a:endParaRPr lang="ko-KR" altLang="en-US" sz="1000" dirty="0"/>
                    </a:p>
                  </a:txBody>
                  <a:tcPr/>
                </a:tc>
                <a:tc>
                  <a:txBody>
                    <a:bodyPr/>
                    <a:lstStyle/>
                    <a:p>
                      <a:pPr algn="r" latinLnBrk="1"/>
                      <a:r>
                        <a:rPr lang="en-US" altLang="ko-KR" sz="1000" dirty="0"/>
                        <a:t>9</a:t>
                      </a:r>
                      <a:endParaRPr lang="ko-KR" altLang="en-US" sz="1000" dirty="0"/>
                    </a:p>
                  </a:txBody>
                  <a:tcPr/>
                </a:tc>
                <a:tc>
                  <a:txBody>
                    <a:bodyPr/>
                    <a:lstStyle/>
                    <a:p>
                      <a:pPr algn="r" latinLnBrk="1"/>
                      <a:r>
                        <a:rPr lang="en-US" altLang="ko-KR" sz="1000" dirty="0"/>
                        <a:t>165</a:t>
                      </a:r>
                      <a:endParaRPr lang="ko-KR" altLang="en-US" sz="1000" dirty="0"/>
                    </a:p>
                  </a:txBody>
                  <a:tcPr/>
                </a:tc>
                <a:extLst>
                  <a:ext uri="{0D108BD9-81ED-4DB2-BD59-A6C34878D82A}">
                    <a16:rowId xmlns:a16="http://schemas.microsoft.com/office/drawing/2014/main" val="3929133212"/>
                  </a:ext>
                </a:extLst>
              </a:tr>
              <a:tr h="184525">
                <a:tc>
                  <a:txBody>
                    <a:bodyPr/>
                    <a:lstStyle/>
                    <a:p>
                      <a:pPr algn="ctr" latinLnBrk="1"/>
                      <a:r>
                        <a:rPr lang="ko-KR" altLang="en-US" sz="1000" dirty="0"/>
                        <a:t>전체</a:t>
                      </a:r>
                    </a:p>
                  </a:txBody>
                  <a:tcPr/>
                </a:tc>
                <a:tc>
                  <a:txBody>
                    <a:bodyPr/>
                    <a:lstStyle/>
                    <a:p>
                      <a:pPr algn="ctr" latinLnBrk="1"/>
                      <a:endParaRPr lang="ko-KR" altLang="en-US" sz="1000" dirty="0"/>
                    </a:p>
                  </a:txBody>
                  <a:tcPr/>
                </a:tc>
                <a:tc>
                  <a:txBody>
                    <a:bodyPr/>
                    <a:lstStyle/>
                    <a:p>
                      <a:pPr algn="r" latinLnBrk="1"/>
                      <a:r>
                        <a:rPr lang="en-US" altLang="ko-KR" sz="1000" dirty="0"/>
                        <a:t>1,256</a:t>
                      </a:r>
                      <a:endParaRPr lang="ko-KR" altLang="en-US" sz="1000" dirty="0"/>
                    </a:p>
                  </a:txBody>
                  <a:tcPr/>
                </a:tc>
                <a:tc>
                  <a:txBody>
                    <a:bodyPr/>
                    <a:lstStyle/>
                    <a:p>
                      <a:pPr algn="r" latinLnBrk="1"/>
                      <a:r>
                        <a:rPr lang="en-US" altLang="ko-KR" sz="1000" dirty="0"/>
                        <a:t>201</a:t>
                      </a:r>
                      <a:endParaRPr lang="ko-KR" altLang="en-US" sz="1000" dirty="0"/>
                    </a:p>
                  </a:txBody>
                  <a:tcPr/>
                </a:tc>
                <a:tc>
                  <a:txBody>
                    <a:bodyPr/>
                    <a:lstStyle/>
                    <a:p>
                      <a:pPr algn="r" latinLnBrk="1"/>
                      <a:r>
                        <a:rPr lang="en-US" altLang="ko-KR" sz="1000" dirty="0"/>
                        <a:t>47</a:t>
                      </a:r>
                      <a:endParaRPr lang="ko-KR" altLang="en-US" sz="1000" dirty="0"/>
                    </a:p>
                  </a:txBody>
                  <a:tcPr/>
                </a:tc>
                <a:tc>
                  <a:txBody>
                    <a:bodyPr/>
                    <a:lstStyle/>
                    <a:p>
                      <a:pPr algn="r" latinLnBrk="1"/>
                      <a:r>
                        <a:rPr lang="en-US" altLang="ko-KR" sz="1000" dirty="0"/>
                        <a:t>1,504</a:t>
                      </a:r>
                      <a:endParaRPr lang="ko-KR" altLang="en-US" sz="1000" dirty="0"/>
                    </a:p>
                  </a:txBody>
                  <a:tcPr/>
                </a:tc>
                <a:extLst>
                  <a:ext uri="{0D108BD9-81ED-4DB2-BD59-A6C34878D82A}">
                    <a16:rowId xmlns:a16="http://schemas.microsoft.com/office/drawing/2014/main" val="98044806"/>
                  </a:ext>
                </a:extLst>
              </a:tr>
            </a:tbl>
          </a:graphicData>
        </a:graphic>
      </p:graphicFrame>
      <p:graphicFrame>
        <p:nvGraphicFramePr>
          <p:cNvPr id="11" name="표 10">
            <a:extLst>
              <a:ext uri="{FF2B5EF4-FFF2-40B4-BE49-F238E27FC236}">
                <a16:creationId xmlns:a16="http://schemas.microsoft.com/office/drawing/2014/main" id="{302950EF-6D2C-4253-B372-7873BDAEF6E5}"/>
              </a:ext>
            </a:extLst>
          </p:cNvPr>
          <p:cNvGraphicFramePr>
            <a:graphicFrameLocks noGrp="1"/>
          </p:cNvGraphicFramePr>
          <p:nvPr>
            <p:extLst/>
          </p:nvPr>
        </p:nvGraphicFramePr>
        <p:xfrm>
          <a:off x="604424" y="3959465"/>
          <a:ext cx="5352272" cy="1920240"/>
        </p:xfrm>
        <a:graphic>
          <a:graphicData uri="http://schemas.openxmlformats.org/drawingml/2006/table">
            <a:tbl>
              <a:tblPr firstRow="1" bandRow="1">
                <a:tableStyleId>{7DF18680-E054-41AD-8BC1-D1AEF772440D}</a:tableStyleId>
              </a:tblPr>
              <a:tblGrid>
                <a:gridCol w="779464">
                  <a:extLst>
                    <a:ext uri="{9D8B030D-6E8A-4147-A177-3AD203B41FA5}">
                      <a16:colId xmlns:a16="http://schemas.microsoft.com/office/drawing/2014/main" val="1745243199"/>
                    </a:ext>
                  </a:extLst>
                </a:gridCol>
                <a:gridCol w="758674">
                  <a:extLst>
                    <a:ext uri="{9D8B030D-6E8A-4147-A177-3AD203B41FA5}">
                      <a16:colId xmlns:a16="http://schemas.microsoft.com/office/drawing/2014/main" val="3141097320"/>
                    </a:ext>
                  </a:extLst>
                </a:gridCol>
                <a:gridCol w="885120">
                  <a:extLst>
                    <a:ext uri="{9D8B030D-6E8A-4147-A177-3AD203B41FA5}">
                      <a16:colId xmlns:a16="http://schemas.microsoft.com/office/drawing/2014/main" val="415255361"/>
                    </a:ext>
                  </a:extLst>
                </a:gridCol>
                <a:gridCol w="758674">
                  <a:extLst>
                    <a:ext uri="{9D8B030D-6E8A-4147-A177-3AD203B41FA5}">
                      <a16:colId xmlns:a16="http://schemas.microsoft.com/office/drawing/2014/main" val="2790816267"/>
                    </a:ext>
                  </a:extLst>
                </a:gridCol>
                <a:gridCol w="695451">
                  <a:extLst>
                    <a:ext uri="{9D8B030D-6E8A-4147-A177-3AD203B41FA5}">
                      <a16:colId xmlns:a16="http://schemas.microsoft.com/office/drawing/2014/main" val="1073481111"/>
                    </a:ext>
                  </a:extLst>
                </a:gridCol>
                <a:gridCol w="1474889">
                  <a:extLst>
                    <a:ext uri="{9D8B030D-6E8A-4147-A177-3AD203B41FA5}">
                      <a16:colId xmlns:a16="http://schemas.microsoft.com/office/drawing/2014/main" val="838196834"/>
                    </a:ext>
                  </a:extLst>
                </a:gridCol>
              </a:tblGrid>
              <a:tr h="184525">
                <a:tc rowSpan="2" gridSpan="2">
                  <a:txBody>
                    <a:bodyPr/>
                    <a:lstStyle/>
                    <a:p>
                      <a:pPr algn="ctr" latinLnBrk="1"/>
                      <a:r>
                        <a:rPr lang="ko-KR" altLang="en-US" sz="1000" dirty="0"/>
                        <a:t>구분</a:t>
                      </a:r>
                    </a:p>
                  </a:txBody>
                  <a:tcPr/>
                </a:tc>
                <a:tc rowSpan="2" hMerge="1">
                  <a:txBody>
                    <a:bodyPr/>
                    <a:lstStyle/>
                    <a:p>
                      <a:pPr latinLnBrk="1"/>
                      <a:endParaRPr lang="ko-KR" altLang="en-US" dirty="0"/>
                    </a:p>
                  </a:txBody>
                  <a:tcPr/>
                </a:tc>
                <a:tc gridSpan="3">
                  <a:txBody>
                    <a:bodyPr/>
                    <a:lstStyle/>
                    <a:p>
                      <a:pPr algn="ctr" latinLnBrk="1"/>
                      <a:r>
                        <a:rPr lang="ko-KR" altLang="en-US" sz="1000" dirty="0"/>
                        <a:t>인종 구분</a:t>
                      </a:r>
                    </a:p>
                  </a:txBody>
                  <a:tcPr/>
                </a:tc>
                <a:tc hMerge="1">
                  <a:txBody>
                    <a:bodyPr/>
                    <a:lstStyle/>
                    <a:p>
                      <a:pPr latinLnBrk="1"/>
                      <a:endParaRPr lang="ko-KR" altLang="en-US" dirty="0"/>
                    </a:p>
                  </a:txBody>
                  <a:tcPr/>
                </a:tc>
                <a:tc hMerge="1">
                  <a:txBody>
                    <a:bodyPr/>
                    <a:lstStyle/>
                    <a:p>
                      <a:pPr latinLnBrk="1"/>
                      <a:endParaRPr lang="ko-KR" altLang="en-US" dirty="0"/>
                    </a:p>
                  </a:txBody>
                  <a:tcPr/>
                </a:tc>
                <a:tc rowSpan="2">
                  <a:txBody>
                    <a:bodyPr/>
                    <a:lstStyle/>
                    <a:p>
                      <a:pPr algn="ctr" latinLnBrk="1"/>
                      <a:r>
                        <a:rPr lang="ko-KR" altLang="en-US" sz="1000" dirty="0"/>
                        <a:t>전체</a:t>
                      </a:r>
                    </a:p>
                  </a:txBody>
                  <a:tcPr/>
                </a:tc>
                <a:extLst>
                  <a:ext uri="{0D108BD9-81ED-4DB2-BD59-A6C34878D82A}">
                    <a16:rowId xmlns:a16="http://schemas.microsoft.com/office/drawing/2014/main" val="3458003440"/>
                  </a:ext>
                </a:extLst>
              </a:tr>
              <a:tr h="184525">
                <a:tc gridSpan="2" vMerge="1">
                  <a:txBody>
                    <a:bodyPr/>
                    <a:lstStyle/>
                    <a:p>
                      <a:pPr latinLnBrk="1"/>
                      <a:endParaRPr lang="ko-KR" altLang="en-US"/>
                    </a:p>
                  </a:txBody>
                  <a:tcPr/>
                </a:tc>
                <a:tc hMerge="1" vMerge="1">
                  <a:txBody>
                    <a:bodyPr/>
                    <a:lstStyle/>
                    <a:p>
                      <a:pPr latinLnBrk="1"/>
                      <a:endParaRPr lang="ko-KR" altLang="en-US" dirty="0"/>
                    </a:p>
                  </a:txBody>
                  <a:tcPr/>
                </a:tc>
                <a:tc>
                  <a:txBody>
                    <a:bodyPr/>
                    <a:lstStyle/>
                    <a:p>
                      <a:pPr algn="ctr" latinLnBrk="1"/>
                      <a:r>
                        <a:rPr lang="ko-KR" altLang="en-US" sz="1000" dirty="0"/>
                        <a:t>백인</a:t>
                      </a:r>
                    </a:p>
                  </a:txBody>
                  <a:tcPr/>
                </a:tc>
                <a:tc>
                  <a:txBody>
                    <a:bodyPr/>
                    <a:lstStyle/>
                    <a:p>
                      <a:pPr algn="ctr" latinLnBrk="1"/>
                      <a:r>
                        <a:rPr lang="ko-KR" altLang="en-US" sz="1000" dirty="0"/>
                        <a:t>흑인</a:t>
                      </a:r>
                    </a:p>
                  </a:txBody>
                  <a:tcPr/>
                </a:tc>
                <a:tc>
                  <a:txBody>
                    <a:bodyPr/>
                    <a:lstStyle/>
                    <a:p>
                      <a:pPr algn="ctr" latinLnBrk="1"/>
                      <a:r>
                        <a:rPr lang="ko-KR" altLang="en-US" sz="1000" dirty="0"/>
                        <a:t>그 외</a:t>
                      </a:r>
                    </a:p>
                  </a:txBody>
                  <a:tcPr/>
                </a:tc>
                <a:tc vMerge="1">
                  <a:txBody>
                    <a:bodyPr/>
                    <a:lstStyle/>
                    <a:p>
                      <a:pPr latinLnBrk="1"/>
                      <a:endParaRPr lang="ko-KR" altLang="en-US" dirty="0"/>
                    </a:p>
                  </a:txBody>
                  <a:tcPr/>
                </a:tc>
                <a:extLst>
                  <a:ext uri="{0D108BD9-81ED-4DB2-BD59-A6C34878D82A}">
                    <a16:rowId xmlns:a16="http://schemas.microsoft.com/office/drawing/2014/main" val="1651085091"/>
                  </a:ext>
                </a:extLst>
              </a:tr>
              <a:tr h="184525">
                <a:tc rowSpan="3">
                  <a:txBody>
                    <a:bodyPr/>
                    <a:lstStyle/>
                    <a:p>
                      <a:pPr algn="ctr" latinLnBrk="1"/>
                      <a:endParaRPr lang="en-US" altLang="ko-KR" sz="1000" dirty="0"/>
                    </a:p>
                    <a:p>
                      <a:pPr algn="ctr" latinLnBrk="1"/>
                      <a:endParaRPr lang="en-US" altLang="ko-KR" sz="1000" dirty="0"/>
                    </a:p>
                    <a:p>
                      <a:pPr algn="ctr" latinLnBrk="1"/>
                      <a:endParaRPr lang="en-US" altLang="ko-KR" sz="1000" dirty="0"/>
                    </a:p>
                    <a:p>
                      <a:pPr algn="ctr" latinLnBrk="1"/>
                      <a:r>
                        <a:rPr lang="ko-KR" altLang="en-US" sz="1000" dirty="0"/>
                        <a:t>행복도</a:t>
                      </a:r>
                    </a:p>
                  </a:txBody>
                  <a:tcPr/>
                </a:tc>
                <a:tc>
                  <a:txBody>
                    <a:bodyPr/>
                    <a:lstStyle/>
                    <a:p>
                      <a:pPr algn="ctr" latinLnBrk="1"/>
                      <a:r>
                        <a:rPr lang="ko-KR" altLang="en-US" sz="1000" dirty="0"/>
                        <a:t>매우 행복</a:t>
                      </a:r>
                    </a:p>
                  </a:txBody>
                  <a:tcPr/>
                </a:tc>
                <a:tc>
                  <a:txBody>
                    <a:bodyPr/>
                    <a:lstStyle/>
                    <a:p>
                      <a:pPr algn="r" latinLnBrk="1"/>
                      <a:r>
                        <a:rPr lang="en-US" altLang="ko-KR" sz="1000" dirty="0">
                          <a:solidFill>
                            <a:srgbClr val="FF0000"/>
                          </a:solidFill>
                        </a:rPr>
                        <a:t>409</a:t>
                      </a:r>
                    </a:p>
                    <a:p>
                      <a:pPr algn="r" latinLnBrk="1"/>
                      <a:r>
                        <a:rPr lang="en-US" altLang="ko-KR" sz="1000" dirty="0">
                          <a:solidFill>
                            <a:srgbClr val="FF0000"/>
                          </a:solidFill>
                        </a:rPr>
                        <a:t>(32.6)</a:t>
                      </a:r>
                      <a:endParaRPr lang="ko-KR" altLang="en-US" sz="1000" dirty="0">
                        <a:solidFill>
                          <a:srgbClr val="FF0000"/>
                        </a:solidFill>
                      </a:endParaRPr>
                    </a:p>
                  </a:txBody>
                  <a:tcPr/>
                </a:tc>
                <a:tc>
                  <a:txBody>
                    <a:bodyPr/>
                    <a:lstStyle/>
                    <a:p>
                      <a:pPr algn="r" latinLnBrk="1"/>
                      <a:r>
                        <a:rPr lang="en-US" altLang="ko-KR" sz="1000" dirty="0">
                          <a:solidFill>
                            <a:srgbClr val="FF0000"/>
                          </a:solidFill>
                        </a:rPr>
                        <a:t>46</a:t>
                      </a:r>
                    </a:p>
                    <a:p>
                      <a:pPr algn="r" latinLnBrk="1"/>
                      <a:r>
                        <a:rPr lang="en-US" altLang="ko-KR" sz="1000" dirty="0">
                          <a:solidFill>
                            <a:srgbClr val="FF0000"/>
                          </a:solidFill>
                        </a:rPr>
                        <a:t>(22.9)</a:t>
                      </a:r>
                      <a:endParaRPr lang="ko-KR" altLang="en-US" sz="1000" dirty="0">
                        <a:solidFill>
                          <a:srgbClr val="FF0000"/>
                        </a:solidFill>
                      </a:endParaRPr>
                    </a:p>
                  </a:txBody>
                  <a:tcPr/>
                </a:tc>
                <a:tc>
                  <a:txBody>
                    <a:bodyPr/>
                    <a:lstStyle/>
                    <a:p>
                      <a:pPr algn="r" latinLnBrk="1"/>
                      <a:r>
                        <a:rPr lang="en-US" altLang="ko-KR" sz="1000" dirty="0">
                          <a:solidFill>
                            <a:srgbClr val="FF0000"/>
                          </a:solidFill>
                        </a:rPr>
                        <a:t>12</a:t>
                      </a:r>
                    </a:p>
                    <a:p>
                      <a:pPr algn="r" latinLnBrk="1"/>
                      <a:r>
                        <a:rPr lang="en-US" altLang="ko-KR" sz="1000" dirty="0">
                          <a:solidFill>
                            <a:srgbClr val="FF0000"/>
                          </a:solidFill>
                        </a:rPr>
                        <a:t>(25.5)</a:t>
                      </a:r>
                      <a:endParaRPr lang="ko-KR" altLang="en-US" sz="1000" dirty="0">
                        <a:solidFill>
                          <a:srgbClr val="FF0000"/>
                        </a:solidFill>
                      </a:endParaRPr>
                    </a:p>
                  </a:txBody>
                  <a:tcPr/>
                </a:tc>
                <a:tc>
                  <a:txBody>
                    <a:bodyPr/>
                    <a:lstStyle/>
                    <a:p>
                      <a:pPr algn="r" latinLnBrk="1"/>
                      <a:r>
                        <a:rPr lang="en-US" altLang="ko-KR" sz="1000" dirty="0"/>
                        <a:t>467</a:t>
                      </a:r>
                    </a:p>
                    <a:p>
                      <a:pPr algn="r" latinLnBrk="1"/>
                      <a:r>
                        <a:rPr lang="en-US" altLang="ko-KR" sz="1000" dirty="0"/>
                        <a:t>(31.0)</a:t>
                      </a:r>
                      <a:endParaRPr lang="ko-KR" altLang="en-US" sz="1000" dirty="0"/>
                    </a:p>
                  </a:txBody>
                  <a:tcPr/>
                </a:tc>
                <a:extLst>
                  <a:ext uri="{0D108BD9-81ED-4DB2-BD59-A6C34878D82A}">
                    <a16:rowId xmlns:a16="http://schemas.microsoft.com/office/drawing/2014/main" val="2805625417"/>
                  </a:ext>
                </a:extLst>
              </a:tr>
              <a:tr h="184525">
                <a:tc vMerge="1">
                  <a:txBody>
                    <a:bodyPr/>
                    <a:lstStyle/>
                    <a:p>
                      <a:pPr latinLnBrk="1"/>
                      <a:endParaRPr lang="ko-KR" altLang="en-US" dirty="0"/>
                    </a:p>
                  </a:txBody>
                  <a:tcPr/>
                </a:tc>
                <a:tc>
                  <a:txBody>
                    <a:bodyPr/>
                    <a:lstStyle/>
                    <a:p>
                      <a:pPr algn="ctr" latinLnBrk="1"/>
                      <a:r>
                        <a:rPr lang="ko-KR" altLang="en-US" sz="1000" dirty="0"/>
                        <a:t>보통</a:t>
                      </a:r>
                    </a:p>
                  </a:txBody>
                  <a:tcPr/>
                </a:tc>
                <a:tc>
                  <a:txBody>
                    <a:bodyPr/>
                    <a:lstStyle/>
                    <a:p>
                      <a:pPr algn="r" latinLnBrk="1"/>
                      <a:r>
                        <a:rPr lang="en-US" altLang="ko-KR" sz="1000" dirty="0"/>
                        <a:t>730</a:t>
                      </a:r>
                    </a:p>
                    <a:p>
                      <a:pPr algn="r" latinLnBrk="1"/>
                      <a:r>
                        <a:rPr lang="en-US" altLang="ko-KR" sz="1000" dirty="0"/>
                        <a:t>(58.1)</a:t>
                      </a:r>
                      <a:endParaRPr lang="ko-KR" altLang="en-US" sz="1000" dirty="0"/>
                    </a:p>
                  </a:txBody>
                  <a:tcPr/>
                </a:tc>
                <a:tc>
                  <a:txBody>
                    <a:bodyPr/>
                    <a:lstStyle/>
                    <a:p>
                      <a:pPr algn="r" latinLnBrk="1"/>
                      <a:r>
                        <a:rPr lang="en-US" altLang="ko-KR" sz="1000" dirty="0"/>
                        <a:t>116</a:t>
                      </a:r>
                    </a:p>
                    <a:p>
                      <a:pPr algn="r" latinLnBrk="1"/>
                      <a:r>
                        <a:rPr lang="en-US" altLang="ko-KR" sz="1000" dirty="0"/>
                        <a:t>(57.7)</a:t>
                      </a:r>
                      <a:endParaRPr lang="ko-KR" altLang="en-US" sz="1000" dirty="0"/>
                    </a:p>
                  </a:txBody>
                  <a:tcPr/>
                </a:tc>
                <a:tc>
                  <a:txBody>
                    <a:bodyPr/>
                    <a:lstStyle/>
                    <a:p>
                      <a:pPr algn="r" latinLnBrk="1"/>
                      <a:r>
                        <a:rPr lang="en-US" altLang="ko-KR" sz="1000" dirty="0"/>
                        <a:t>26</a:t>
                      </a:r>
                    </a:p>
                    <a:p>
                      <a:pPr algn="r" latinLnBrk="1"/>
                      <a:r>
                        <a:rPr lang="en-US" altLang="ko-KR" sz="1000" dirty="0"/>
                        <a:t>(55.3)</a:t>
                      </a:r>
                      <a:endParaRPr lang="ko-KR" altLang="en-US" sz="1000" dirty="0"/>
                    </a:p>
                  </a:txBody>
                  <a:tcPr/>
                </a:tc>
                <a:tc>
                  <a:txBody>
                    <a:bodyPr/>
                    <a:lstStyle/>
                    <a:p>
                      <a:pPr algn="r" latinLnBrk="1"/>
                      <a:r>
                        <a:rPr lang="en-US" altLang="ko-KR" sz="1000" dirty="0"/>
                        <a:t>872</a:t>
                      </a:r>
                    </a:p>
                    <a:p>
                      <a:pPr algn="r" latinLnBrk="1"/>
                      <a:r>
                        <a:rPr lang="en-US" altLang="ko-KR" sz="1000" dirty="0"/>
                        <a:t>(58.0)</a:t>
                      </a:r>
                      <a:endParaRPr lang="ko-KR" altLang="en-US" sz="1000" dirty="0"/>
                    </a:p>
                  </a:txBody>
                  <a:tcPr/>
                </a:tc>
                <a:extLst>
                  <a:ext uri="{0D108BD9-81ED-4DB2-BD59-A6C34878D82A}">
                    <a16:rowId xmlns:a16="http://schemas.microsoft.com/office/drawing/2014/main" val="3162500159"/>
                  </a:ext>
                </a:extLst>
              </a:tr>
              <a:tr h="0">
                <a:tc vMerge="1">
                  <a:txBody>
                    <a:bodyPr/>
                    <a:lstStyle/>
                    <a:p>
                      <a:pPr latinLnBrk="1"/>
                      <a:endParaRPr lang="ko-KR" altLang="en-US" dirty="0"/>
                    </a:p>
                  </a:txBody>
                  <a:tcPr/>
                </a:tc>
                <a:tc>
                  <a:txBody>
                    <a:bodyPr/>
                    <a:lstStyle/>
                    <a:p>
                      <a:pPr algn="ctr" latinLnBrk="1"/>
                      <a:r>
                        <a:rPr lang="ko-KR" altLang="en-US" sz="1000" dirty="0"/>
                        <a:t>불행</a:t>
                      </a:r>
                    </a:p>
                  </a:txBody>
                  <a:tcPr/>
                </a:tc>
                <a:tc>
                  <a:txBody>
                    <a:bodyPr/>
                    <a:lstStyle/>
                    <a:p>
                      <a:pPr algn="r" latinLnBrk="1"/>
                      <a:r>
                        <a:rPr lang="en-US" altLang="ko-KR" sz="1000" dirty="0"/>
                        <a:t>117</a:t>
                      </a:r>
                    </a:p>
                    <a:p>
                      <a:pPr algn="r" latinLnBrk="1"/>
                      <a:r>
                        <a:rPr lang="en-US" altLang="ko-KR" sz="1000" dirty="0"/>
                        <a:t>(9.3)</a:t>
                      </a:r>
                      <a:endParaRPr lang="ko-KR" altLang="en-US" sz="1000" dirty="0"/>
                    </a:p>
                  </a:txBody>
                  <a:tcPr/>
                </a:tc>
                <a:tc>
                  <a:txBody>
                    <a:bodyPr/>
                    <a:lstStyle/>
                    <a:p>
                      <a:pPr algn="r" latinLnBrk="1"/>
                      <a:r>
                        <a:rPr lang="en-US" altLang="ko-KR" sz="1000" dirty="0"/>
                        <a:t>39</a:t>
                      </a:r>
                    </a:p>
                    <a:p>
                      <a:pPr algn="r" latinLnBrk="1"/>
                      <a:r>
                        <a:rPr lang="en-US" altLang="ko-KR" sz="1000" dirty="0"/>
                        <a:t>(19.4)</a:t>
                      </a:r>
                      <a:endParaRPr lang="ko-KR" altLang="en-US" sz="1000" dirty="0"/>
                    </a:p>
                  </a:txBody>
                  <a:tcPr/>
                </a:tc>
                <a:tc>
                  <a:txBody>
                    <a:bodyPr/>
                    <a:lstStyle/>
                    <a:p>
                      <a:pPr algn="r" latinLnBrk="1"/>
                      <a:r>
                        <a:rPr lang="en-US" altLang="ko-KR" sz="1000" dirty="0"/>
                        <a:t>9</a:t>
                      </a:r>
                    </a:p>
                    <a:p>
                      <a:pPr algn="r" latinLnBrk="1"/>
                      <a:r>
                        <a:rPr lang="en-US" altLang="ko-KR" sz="1000" dirty="0"/>
                        <a:t>(19.2)</a:t>
                      </a:r>
                      <a:endParaRPr lang="ko-KR" altLang="en-US" sz="1000" dirty="0"/>
                    </a:p>
                  </a:txBody>
                  <a:tcPr/>
                </a:tc>
                <a:tc>
                  <a:txBody>
                    <a:bodyPr/>
                    <a:lstStyle/>
                    <a:p>
                      <a:pPr algn="r" latinLnBrk="1"/>
                      <a:r>
                        <a:rPr lang="en-US" altLang="ko-KR" sz="1000" dirty="0"/>
                        <a:t>165</a:t>
                      </a:r>
                    </a:p>
                    <a:p>
                      <a:pPr algn="r" latinLnBrk="1"/>
                      <a:r>
                        <a:rPr lang="en-US" altLang="ko-KR" sz="1000" dirty="0"/>
                        <a:t>(11.0)</a:t>
                      </a:r>
                      <a:endParaRPr lang="ko-KR" altLang="en-US" sz="1000" dirty="0"/>
                    </a:p>
                  </a:txBody>
                  <a:tcPr/>
                </a:tc>
                <a:extLst>
                  <a:ext uri="{0D108BD9-81ED-4DB2-BD59-A6C34878D82A}">
                    <a16:rowId xmlns:a16="http://schemas.microsoft.com/office/drawing/2014/main" val="3929133212"/>
                  </a:ext>
                </a:extLst>
              </a:tr>
              <a:tr h="184525">
                <a:tc>
                  <a:txBody>
                    <a:bodyPr/>
                    <a:lstStyle/>
                    <a:p>
                      <a:pPr algn="ctr" latinLnBrk="1"/>
                      <a:r>
                        <a:rPr lang="ko-KR" altLang="en-US" sz="1000" dirty="0"/>
                        <a:t>전체</a:t>
                      </a:r>
                    </a:p>
                  </a:txBody>
                  <a:tcPr/>
                </a:tc>
                <a:tc>
                  <a:txBody>
                    <a:bodyPr/>
                    <a:lstStyle/>
                    <a:p>
                      <a:pPr algn="ctr" latinLnBrk="1"/>
                      <a:endParaRPr lang="ko-KR" altLang="en-US" sz="1000" dirty="0"/>
                    </a:p>
                  </a:txBody>
                  <a:tcPr/>
                </a:tc>
                <a:tc>
                  <a:txBody>
                    <a:bodyPr/>
                    <a:lstStyle/>
                    <a:p>
                      <a:pPr algn="r" latinLnBrk="1"/>
                      <a:r>
                        <a:rPr lang="en-US" altLang="ko-KR" sz="1000" dirty="0"/>
                        <a:t>1,256</a:t>
                      </a:r>
                      <a:endParaRPr lang="ko-KR" altLang="en-US" sz="1000" dirty="0"/>
                    </a:p>
                  </a:txBody>
                  <a:tcPr/>
                </a:tc>
                <a:tc>
                  <a:txBody>
                    <a:bodyPr/>
                    <a:lstStyle/>
                    <a:p>
                      <a:pPr algn="r" latinLnBrk="1"/>
                      <a:r>
                        <a:rPr lang="en-US" altLang="ko-KR" sz="1000" dirty="0"/>
                        <a:t>201</a:t>
                      </a:r>
                      <a:endParaRPr lang="ko-KR" altLang="en-US" sz="1000" dirty="0"/>
                    </a:p>
                  </a:txBody>
                  <a:tcPr/>
                </a:tc>
                <a:tc>
                  <a:txBody>
                    <a:bodyPr/>
                    <a:lstStyle/>
                    <a:p>
                      <a:pPr algn="r" latinLnBrk="1"/>
                      <a:r>
                        <a:rPr lang="en-US" altLang="ko-KR" sz="1000" dirty="0"/>
                        <a:t>47</a:t>
                      </a:r>
                      <a:endParaRPr lang="ko-KR" altLang="en-US" sz="1000" dirty="0"/>
                    </a:p>
                  </a:txBody>
                  <a:tcPr/>
                </a:tc>
                <a:tc>
                  <a:txBody>
                    <a:bodyPr/>
                    <a:lstStyle/>
                    <a:p>
                      <a:pPr algn="r" latinLnBrk="1"/>
                      <a:r>
                        <a:rPr lang="en-US" altLang="ko-KR" sz="1000" dirty="0"/>
                        <a:t>1,504</a:t>
                      </a:r>
                      <a:endParaRPr lang="ko-KR" altLang="en-US" sz="1000" dirty="0"/>
                    </a:p>
                  </a:txBody>
                  <a:tcPr/>
                </a:tc>
                <a:extLst>
                  <a:ext uri="{0D108BD9-81ED-4DB2-BD59-A6C34878D82A}">
                    <a16:rowId xmlns:a16="http://schemas.microsoft.com/office/drawing/2014/main" val="98044806"/>
                  </a:ext>
                </a:extLst>
              </a:tr>
            </a:tbl>
          </a:graphicData>
        </a:graphic>
      </p:graphicFrame>
      <p:sp>
        <p:nvSpPr>
          <p:cNvPr id="12" name="TextBox 11">
            <a:extLst>
              <a:ext uri="{FF2B5EF4-FFF2-40B4-BE49-F238E27FC236}">
                <a16:creationId xmlns:a16="http://schemas.microsoft.com/office/drawing/2014/main" id="{FF5ED7EC-6779-49E2-9A0C-6B01E812B6FF}"/>
              </a:ext>
            </a:extLst>
          </p:cNvPr>
          <p:cNvSpPr txBox="1"/>
          <p:nvPr/>
        </p:nvSpPr>
        <p:spPr>
          <a:xfrm>
            <a:off x="4986980" y="3680492"/>
            <a:ext cx="969716" cy="246221"/>
          </a:xfrm>
          <a:prstGeom prst="rect">
            <a:avLst/>
          </a:prstGeom>
          <a:noFill/>
        </p:spPr>
        <p:txBody>
          <a:bodyPr wrap="square" rtlCol="0">
            <a:spAutoFit/>
          </a:bodyPr>
          <a:lstStyle/>
          <a:p>
            <a:r>
              <a:rPr lang="en-US" altLang="ko-KR" sz="1000" dirty="0"/>
              <a:t>(    ) </a:t>
            </a:r>
            <a:r>
              <a:rPr lang="ko-KR" altLang="en-US" sz="1000" dirty="0"/>
              <a:t>비중 </a:t>
            </a:r>
            <a:r>
              <a:rPr lang="en-US" altLang="ko-KR" sz="1000" dirty="0"/>
              <a:t>%</a:t>
            </a:r>
            <a:endParaRPr lang="ko-KR" altLang="en-US" sz="1000" dirty="0"/>
          </a:p>
        </p:txBody>
      </p:sp>
      <p:sp>
        <p:nvSpPr>
          <p:cNvPr id="14" name="직사각형 13">
            <a:extLst>
              <a:ext uri="{FF2B5EF4-FFF2-40B4-BE49-F238E27FC236}">
                <a16:creationId xmlns:a16="http://schemas.microsoft.com/office/drawing/2014/main" id="{BF92F0E4-C1E5-4862-A0D3-F4836CFF91AB}"/>
              </a:ext>
            </a:extLst>
          </p:cNvPr>
          <p:cNvSpPr/>
          <p:nvPr/>
        </p:nvSpPr>
        <p:spPr>
          <a:xfrm>
            <a:off x="539552" y="1845160"/>
            <a:ext cx="1556836" cy="276999"/>
          </a:xfrm>
          <a:prstGeom prst="rect">
            <a:avLst/>
          </a:prstGeom>
        </p:spPr>
        <p:txBody>
          <a:bodyPr wrap="none">
            <a:spAutoFit/>
          </a:bodyPr>
          <a:lstStyle/>
          <a:p>
            <a:r>
              <a:rPr lang="ko-KR" altLang="en-US" sz="1200" dirty="0"/>
              <a:t>교차분석표 </a:t>
            </a:r>
            <a:r>
              <a:rPr lang="en-US" altLang="ko-KR" sz="1200" dirty="0"/>
              <a:t>crosstabs</a:t>
            </a:r>
            <a:endParaRPr lang="ko-KR" altLang="en-US" sz="1200" dirty="0"/>
          </a:p>
        </p:txBody>
      </p:sp>
      <p:sp>
        <p:nvSpPr>
          <p:cNvPr id="13" name="TextBox 12">
            <a:extLst>
              <a:ext uri="{FF2B5EF4-FFF2-40B4-BE49-F238E27FC236}">
                <a16:creationId xmlns:a16="http://schemas.microsoft.com/office/drawing/2014/main" id="{9ED95CB0-95F4-47D8-9965-ABDD0EDA8267}"/>
              </a:ext>
            </a:extLst>
          </p:cNvPr>
          <p:cNvSpPr txBox="1"/>
          <p:nvPr/>
        </p:nvSpPr>
        <p:spPr>
          <a:xfrm>
            <a:off x="219490" y="169226"/>
            <a:ext cx="140018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a:t>
            </a:r>
            <a:r>
              <a:rPr lang="en-US" altLang="ko-KR" sz="1200"/>
              <a:t>. </a:t>
            </a:r>
            <a:r>
              <a:rPr lang="ko-KR" altLang="en-US" sz="1200" dirty="0"/>
              <a:t>교차분석</a:t>
            </a:r>
          </a:p>
        </p:txBody>
      </p:sp>
    </p:spTree>
    <p:extLst>
      <p:ext uri="{BB962C8B-B14F-4D97-AF65-F5344CB8AC3E}">
        <p14:creationId xmlns:p14="http://schemas.microsoft.com/office/powerpoint/2010/main" val="40909723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182</a:t>
            </a:fld>
            <a:endParaRPr lang="ko-KR" altLang="en-US"/>
          </a:p>
        </p:txBody>
      </p:sp>
      <p:sp>
        <p:nvSpPr>
          <p:cNvPr id="4" name="직사각형 3">
            <a:extLst>
              <a:ext uri="{FF2B5EF4-FFF2-40B4-BE49-F238E27FC236}">
                <a16:creationId xmlns:a16="http://schemas.microsoft.com/office/drawing/2014/main" id="{A5CB845B-96EB-42DF-9C89-6CEFA63394E7}"/>
              </a:ext>
            </a:extLst>
          </p:cNvPr>
          <p:cNvSpPr/>
          <p:nvPr/>
        </p:nvSpPr>
        <p:spPr>
          <a:xfrm>
            <a:off x="2195736" y="349001"/>
            <a:ext cx="5380960" cy="369332"/>
          </a:xfrm>
          <a:prstGeom prst="rect">
            <a:avLst/>
          </a:prstGeom>
        </p:spPr>
        <p:txBody>
          <a:bodyPr wrap="none">
            <a:spAutoFit/>
          </a:bodyPr>
          <a:lstStyle/>
          <a:p>
            <a:r>
              <a:rPr lang="en-US" altLang="ko-KR" b="1" dirty="0">
                <a:solidFill>
                  <a:srgbClr val="555555"/>
                </a:solidFill>
                <a:latin typeface="AppleSDGothicNeo"/>
              </a:rPr>
              <a:t>**</a:t>
            </a:r>
            <a:r>
              <a:rPr lang="ko-KR" altLang="en-US" b="1" dirty="0">
                <a:solidFill>
                  <a:srgbClr val="555555"/>
                </a:solidFill>
                <a:latin typeface="AppleSDGothicNeo"/>
              </a:rPr>
              <a:t>교차분석</a:t>
            </a:r>
            <a:r>
              <a:rPr lang="en-US" altLang="ko-KR" b="1" dirty="0">
                <a:solidFill>
                  <a:srgbClr val="555555"/>
                </a:solidFill>
                <a:latin typeface="AppleSDGothicNeo"/>
              </a:rPr>
              <a:t>(cross-tabulation analysis),</a:t>
            </a:r>
            <a:r>
              <a:rPr lang="ko-KR" altLang="en-US" dirty="0">
                <a:solidFill>
                  <a:srgbClr val="333333"/>
                </a:solidFill>
                <a:latin typeface="AppleSDGothicNeo"/>
              </a:rPr>
              <a:t> </a:t>
            </a:r>
            <a:r>
              <a:rPr lang="ko-KR" altLang="en-US" dirty="0" err="1">
                <a:solidFill>
                  <a:srgbClr val="333333"/>
                </a:solidFill>
                <a:latin typeface="AppleSDGothicNeo"/>
              </a:rPr>
              <a:t>카이제곱</a:t>
            </a:r>
            <a:r>
              <a:rPr lang="en-US" altLang="ko-KR" dirty="0">
                <a:solidFill>
                  <a:srgbClr val="333333"/>
                </a:solidFill>
                <a:latin typeface="AppleSDGothicNeo"/>
              </a:rPr>
              <a:t> </a:t>
            </a:r>
            <a:r>
              <a:rPr lang="ko-KR" altLang="en-US" dirty="0">
                <a:solidFill>
                  <a:srgbClr val="555555"/>
                </a:solidFill>
                <a:latin typeface="AppleSDGothicNeo"/>
              </a:rPr>
              <a:t>검정</a:t>
            </a:r>
            <a:endParaRPr lang="en-US" altLang="ko-KR" b="1" dirty="0">
              <a:solidFill>
                <a:srgbClr val="555555"/>
              </a:solidFill>
              <a:latin typeface="AppleSDGothicNeo"/>
            </a:endParaRPr>
          </a:p>
        </p:txBody>
      </p:sp>
      <p:sp>
        <p:nvSpPr>
          <p:cNvPr id="6" name="직사각형 5">
            <a:extLst>
              <a:ext uri="{FF2B5EF4-FFF2-40B4-BE49-F238E27FC236}">
                <a16:creationId xmlns:a16="http://schemas.microsoft.com/office/drawing/2014/main" id="{0340B9A4-DFDE-4023-8715-B8951C3BFF9E}"/>
              </a:ext>
            </a:extLst>
          </p:cNvPr>
          <p:cNvSpPr/>
          <p:nvPr/>
        </p:nvSpPr>
        <p:spPr>
          <a:xfrm>
            <a:off x="600695" y="1059013"/>
            <a:ext cx="6965136" cy="554639"/>
          </a:xfrm>
          <a:prstGeom prst="rect">
            <a:avLst/>
          </a:prstGeom>
        </p:spPr>
        <p:txBody>
          <a:bodyPr wrap="square">
            <a:spAutoFit/>
          </a:bodyPr>
          <a:lstStyle/>
          <a:p>
            <a:r>
              <a:rPr lang="ko-KR" altLang="en-US" sz="1400" b="1" dirty="0">
                <a:solidFill>
                  <a:srgbClr val="212529"/>
                </a:solidFill>
                <a:latin typeface="-apple-system"/>
              </a:rPr>
              <a:t>일원 </a:t>
            </a:r>
            <a:r>
              <a:rPr lang="ko-KR" altLang="en-US" sz="1400" b="1" dirty="0" err="1">
                <a:solidFill>
                  <a:srgbClr val="212529"/>
                </a:solidFill>
                <a:latin typeface="-apple-system"/>
              </a:rPr>
              <a:t>카이제곱</a:t>
            </a:r>
            <a:r>
              <a:rPr lang="ko-KR" altLang="en-US" sz="1400" b="1" dirty="0">
                <a:solidFill>
                  <a:srgbClr val="212529"/>
                </a:solidFill>
                <a:latin typeface="-apple-system"/>
              </a:rPr>
              <a:t> 검정</a:t>
            </a:r>
            <a:r>
              <a:rPr lang="en-US" altLang="ko-KR" sz="1400" b="1" dirty="0">
                <a:solidFill>
                  <a:srgbClr val="212529"/>
                </a:solidFill>
                <a:latin typeface="-apple-system"/>
              </a:rPr>
              <a:t>(one sample </a:t>
            </a:r>
            <a:r>
              <a:rPr lang="ko-KR" altLang="en-US" sz="1400" b="1" dirty="0" err="1">
                <a:solidFill>
                  <a:srgbClr val="212529"/>
                </a:solidFill>
                <a:latin typeface="-apple-system"/>
              </a:rPr>
              <a:t>카이제곱</a:t>
            </a:r>
            <a:r>
              <a:rPr lang="ko-KR" altLang="en-US" sz="1400" b="1" dirty="0">
                <a:solidFill>
                  <a:srgbClr val="212529"/>
                </a:solidFill>
                <a:latin typeface="-apple-system"/>
              </a:rPr>
              <a:t> 검정</a:t>
            </a:r>
            <a:r>
              <a:rPr lang="en-US" altLang="ko-KR" sz="1400" b="1" dirty="0">
                <a:solidFill>
                  <a:srgbClr val="212529"/>
                </a:solidFill>
                <a:latin typeface="-apple-system"/>
              </a:rPr>
              <a:t>)</a:t>
            </a:r>
          </a:p>
          <a:p>
            <a:pPr>
              <a:lnSpc>
                <a:spcPct val="150000"/>
              </a:lnSpc>
            </a:pPr>
            <a:r>
              <a:rPr lang="ko-KR" altLang="en-US" sz="1200" dirty="0">
                <a:solidFill>
                  <a:srgbClr val="212529"/>
                </a:solidFill>
                <a:latin typeface="-apple-system"/>
              </a:rPr>
              <a:t>주어진 데이터가 특정 기대되는 분포와 동일한 분포를 나타내는지에 대한 가설검정</a:t>
            </a:r>
          </a:p>
        </p:txBody>
      </p:sp>
      <p:sp>
        <p:nvSpPr>
          <p:cNvPr id="9" name="직사각형 8">
            <a:extLst>
              <a:ext uri="{FF2B5EF4-FFF2-40B4-BE49-F238E27FC236}">
                <a16:creationId xmlns:a16="http://schemas.microsoft.com/office/drawing/2014/main" id="{AF0ACD09-D94F-4CF2-9381-2F225746B892}"/>
              </a:ext>
            </a:extLst>
          </p:cNvPr>
          <p:cNvSpPr/>
          <p:nvPr/>
        </p:nvSpPr>
        <p:spPr>
          <a:xfrm>
            <a:off x="600695" y="1782817"/>
            <a:ext cx="2611612" cy="276999"/>
          </a:xfrm>
          <a:prstGeom prst="rect">
            <a:avLst/>
          </a:prstGeom>
        </p:spPr>
        <p:txBody>
          <a:bodyPr wrap="none">
            <a:spAutoFit/>
          </a:bodyPr>
          <a:lstStyle/>
          <a:p>
            <a:r>
              <a:rPr lang="en-US" altLang="ko-KR" sz="1200" dirty="0">
                <a:solidFill>
                  <a:srgbClr val="212529"/>
                </a:solidFill>
                <a:latin typeface="-apple-system"/>
              </a:rPr>
              <a:t>(</a:t>
            </a:r>
            <a:r>
              <a:rPr lang="ko-KR" altLang="en-US" sz="1200" dirty="0">
                <a:solidFill>
                  <a:srgbClr val="212529"/>
                </a:solidFill>
                <a:latin typeface="-apple-system"/>
              </a:rPr>
              <a:t>사례</a:t>
            </a:r>
            <a:r>
              <a:rPr lang="en-US" altLang="ko-KR" sz="1200" dirty="0">
                <a:solidFill>
                  <a:srgbClr val="212529"/>
                </a:solidFill>
                <a:latin typeface="-apple-system"/>
              </a:rPr>
              <a:t>) </a:t>
            </a:r>
            <a:r>
              <a:rPr lang="ko-KR" altLang="en-US" sz="1200" dirty="0">
                <a:solidFill>
                  <a:srgbClr val="212529"/>
                </a:solidFill>
                <a:latin typeface="-apple-system"/>
              </a:rPr>
              <a:t>주사위를 총 </a:t>
            </a:r>
            <a:r>
              <a:rPr lang="en-US" altLang="ko-KR" sz="1200" dirty="0">
                <a:solidFill>
                  <a:srgbClr val="212529"/>
                </a:solidFill>
                <a:latin typeface="-apple-system"/>
              </a:rPr>
              <a:t>60</a:t>
            </a:r>
            <a:r>
              <a:rPr lang="ko-KR" altLang="en-US" sz="1200" dirty="0">
                <a:solidFill>
                  <a:srgbClr val="212529"/>
                </a:solidFill>
                <a:latin typeface="-apple-system"/>
              </a:rPr>
              <a:t>번 던지는 경우</a:t>
            </a:r>
            <a:endParaRPr lang="ko-KR" altLang="en-US" sz="1200" dirty="0"/>
          </a:p>
        </p:txBody>
      </p:sp>
      <p:graphicFrame>
        <p:nvGraphicFramePr>
          <p:cNvPr id="13" name="표 12">
            <a:extLst>
              <a:ext uri="{FF2B5EF4-FFF2-40B4-BE49-F238E27FC236}">
                <a16:creationId xmlns:a16="http://schemas.microsoft.com/office/drawing/2014/main" id="{382ED8BD-14E6-4C84-9B84-62D5E6D01909}"/>
              </a:ext>
            </a:extLst>
          </p:cNvPr>
          <p:cNvGraphicFramePr>
            <a:graphicFrameLocks noGrp="1"/>
          </p:cNvGraphicFramePr>
          <p:nvPr>
            <p:extLst/>
          </p:nvPr>
        </p:nvGraphicFramePr>
        <p:xfrm>
          <a:off x="675160" y="2159150"/>
          <a:ext cx="7281218" cy="1286620"/>
        </p:xfrm>
        <a:graphic>
          <a:graphicData uri="http://schemas.openxmlformats.org/drawingml/2006/table">
            <a:tbl>
              <a:tblPr firstRow="1" bandRow="1">
                <a:tableStyleId>{5C22544A-7EE6-4342-B048-85BDC9FD1C3A}</a:tableStyleId>
              </a:tblPr>
              <a:tblGrid>
                <a:gridCol w="1040174">
                  <a:extLst>
                    <a:ext uri="{9D8B030D-6E8A-4147-A177-3AD203B41FA5}">
                      <a16:colId xmlns:a16="http://schemas.microsoft.com/office/drawing/2014/main" val="1367600893"/>
                    </a:ext>
                  </a:extLst>
                </a:gridCol>
                <a:gridCol w="1040174">
                  <a:extLst>
                    <a:ext uri="{9D8B030D-6E8A-4147-A177-3AD203B41FA5}">
                      <a16:colId xmlns:a16="http://schemas.microsoft.com/office/drawing/2014/main" val="3848075744"/>
                    </a:ext>
                  </a:extLst>
                </a:gridCol>
                <a:gridCol w="1040174">
                  <a:extLst>
                    <a:ext uri="{9D8B030D-6E8A-4147-A177-3AD203B41FA5}">
                      <a16:colId xmlns:a16="http://schemas.microsoft.com/office/drawing/2014/main" val="3149571513"/>
                    </a:ext>
                  </a:extLst>
                </a:gridCol>
                <a:gridCol w="1040174">
                  <a:extLst>
                    <a:ext uri="{9D8B030D-6E8A-4147-A177-3AD203B41FA5}">
                      <a16:colId xmlns:a16="http://schemas.microsoft.com/office/drawing/2014/main" val="3667812980"/>
                    </a:ext>
                  </a:extLst>
                </a:gridCol>
                <a:gridCol w="1040174">
                  <a:extLst>
                    <a:ext uri="{9D8B030D-6E8A-4147-A177-3AD203B41FA5}">
                      <a16:colId xmlns:a16="http://schemas.microsoft.com/office/drawing/2014/main" val="1417228072"/>
                    </a:ext>
                  </a:extLst>
                </a:gridCol>
                <a:gridCol w="1040174">
                  <a:extLst>
                    <a:ext uri="{9D8B030D-6E8A-4147-A177-3AD203B41FA5}">
                      <a16:colId xmlns:a16="http://schemas.microsoft.com/office/drawing/2014/main" val="2765786100"/>
                    </a:ext>
                  </a:extLst>
                </a:gridCol>
                <a:gridCol w="1040174">
                  <a:extLst>
                    <a:ext uri="{9D8B030D-6E8A-4147-A177-3AD203B41FA5}">
                      <a16:colId xmlns:a16="http://schemas.microsoft.com/office/drawing/2014/main" val="4082613311"/>
                    </a:ext>
                  </a:extLst>
                </a:gridCol>
              </a:tblGrid>
              <a:tr h="321655">
                <a:tc>
                  <a:txBody>
                    <a:bodyPr/>
                    <a:lstStyle/>
                    <a:p>
                      <a:pPr algn="ctr" latinLnBrk="1"/>
                      <a:r>
                        <a:rPr lang="ko-KR" altLang="en-US" sz="1100" dirty="0"/>
                        <a:t>주사위 수</a:t>
                      </a:r>
                    </a:p>
                  </a:txBody>
                  <a:tcPr/>
                </a:tc>
                <a:tc>
                  <a:txBody>
                    <a:bodyPr/>
                    <a:lstStyle/>
                    <a:p>
                      <a:pPr algn="ctr" latinLnBrk="1"/>
                      <a:r>
                        <a:rPr lang="en-US" altLang="ko-KR" sz="1100" dirty="0"/>
                        <a:t>1</a:t>
                      </a:r>
                      <a:endParaRPr lang="ko-KR" altLang="en-US" sz="1100" dirty="0"/>
                    </a:p>
                  </a:txBody>
                  <a:tcPr/>
                </a:tc>
                <a:tc>
                  <a:txBody>
                    <a:bodyPr/>
                    <a:lstStyle/>
                    <a:p>
                      <a:pPr algn="ctr" latinLnBrk="1"/>
                      <a:r>
                        <a:rPr lang="en-US" altLang="ko-KR" sz="1100" dirty="0"/>
                        <a:t>2</a:t>
                      </a:r>
                      <a:endParaRPr lang="ko-KR" altLang="en-US" sz="1100" dirty="0"/>
                    </a:p>
                  </a:txBody>
                  <a:tcPr/>
                </a:tc>
                <a:tc>
                  <a:txBody>
                    <a:bodyPr/>
                    <a:lstStyle/>
                    <a:p>
                      <a:pPr algn="ctr" latinLnBrk="1"/>
                      <a:r>
                        <a:rPr lang="en-US" altLang="ko-KR" sz="1100" dirty="0"/>
                        <a:t>3</a:t>
                      </a:r>
                      <a:endParaRPr lang="ko-KR" altLang="en-US" sz="1100" dirty="0"/>
                    </a:p>
                  </a:txBody>
                  <a:tcPr/>
                </a:tc>
                <a:tc>
                  <a:txBody>
                    <a:bodyPr/>
                    <a:lstStyle/>
                    <a:p>
                      <a:pPr algn="ctr" latinLnBrk="1"/>
                      <a:r>
                        <a:rPr lang="en-US" altLang="ko-KR" sz="1100" dirty="0"/>
                        <a:t>4</a:t>
                      </a:r>
                      <a:endParaRPr lang="ko-KR" altLang="en-US" sz="1100" dirty="0"/>
                    </a:p>
                  </a:txBody>
                  <a:tcPr/>
                </a:tc>
                <a:tc>
                  <a:txBody>
                    <a:bodyPr/>
                    <a:lstStyle/>
                    <a:p>
                      <a:pPr algn="ctr" latinLnBrk="1"/>
                      <a:r>
                        <a:rPr lang="en-US" altLang="ko-KR" sz="1100" dirty="0"/>
                        <a:t>5</a:t>
                      </a:r>
                      <a:endParaRPr lang="ko-KR" altLang="en-US" sz="1100" dirty="0"/>
                    </a:p>
                  </a:txBody>
                  <a:tcPr/>
                </a:tc>
                <a:tc>
                  <a:txBody>
                    <a:bodyPr/>
                    <a:lstStyle/>
                    <a:p>
                      <a:pPr algn="ctr" latinLnBrk="1"/>
                      <a:r>
                        <a:rPr lang="en-US" altLang="ko-KR" sz="1100"/>
                        <a:t>6</a:t>
                      </a:r>
                      <a:endParaRPr lang="ko-KR" altLang="en-US" sz="1100" dirty="0"/>
                    </a:p>
                  </a:txBody>
                  <a:tcPr/>
                </a:tc>
                <a:extLst>
                  <a:ext uri="{0D108BD9-81ED-4DB2-BD59-A6C34878D82A}">
                    <a16:rowId xmlns:a16="http://schemas.microsoft.com/office/drawing/2014/main" val="56358170"/>
                  </a:ext>
                </a:extLst>
              </a:tr>
              <a:tr h="321655">
                <a:tc>
                  <a:txBody>
                    <a:bodyPr/>
                    <a:lstStyle/>
                    <a:p>
                      <a:pPr algn="ctr" latinLnBrk="1"/>
                      <a:r>
                        <a:rPr lang="ko-KR" altLang="en-US" sz="1100" dirty="0"/>
                        <a:t>기대빈도</a:t>
                      </a:r>
                    </a:p>
                  </a:txBody>
                  <a:tcPr/>
                </a:tc>
                <a:tc>
                  <a:txBody>
                    <a:bodyPr/>
                    <a:lstStyle/>
                    <a:p>
                      <a:pPr algn="ctr" latinLnBrk="1"/>
                      <a:r>
                        <a:rPr lang="en-US" altLang="ko-KR" sz="1100" dirty="0"/>
                        <a:t>10</a:t>
                      </a:r>
                      <a:endParaRPr lang="ko-KR" altLang="en-US" sz="1100" dirty="0"/>
                    </a:p>
                  </a:txBody>
                  <a:tcPr/>
                </a:tc>
                <a:tc>
                  <a:txBody>
                    <a:bodyPr/>
                    <a:lstStyle/>
                    <a:p>
                      <a:pPr algn="ctr" latinLnBrk="1"/>
                      <a:r>
                        <a:rPr lang="en-US" altLang="ko-KR" sz="1100" dirty="0"/>
                        <a:t>10</a:t>
                      </a:r>
                      <a:endParaRPr lang="ko-KR" altLang="en-US" sz="1100" dirty="0"/>
                    </a:p>
                  </a:txBody>
                  <a:tcPr/>
                </a:tc>
                <a:tc>
                  <a:txBody>
                    <a:bodyPr/>
                    <a:lstStyle/>
                    <a:p>
                      <a:pPr algn="ctr" latinLnBrk="1"/>
                      <a:r>
                        <a:rPr lang="en-US" altLang="ko-KR" sz="1100" dirty="0"/>
                        <a:t>10</a:t>
                      </a:r>
                      <a:endParaRPr lang="ko-KR" altLang="en-US" sz="1100" dirty="0"/>
                    </a:p>
                  </a:txBody>
                  <a:tcPr/>
                </a:tc>
                <a:tc>
                  <a:txBody>
                    <a:bodyPr/>
                    <a:lstStyle/>
                    <a:p>
                      <a:pPr algn="ctr" latinLnBrk="1"/>
                      <a:r>
                        <a:rPr lang="en-US" altLang="ko-KR" sz="1100" dirty="0"/>
                        <a:t>10</a:t>
                      </a:r>
                      <a:endParaRPr lang="ko-KR" altLang="en-US" sz="1100" dirty="0"/>
                    </a:p>
                  </a:txBody>
                  <a:tcPr/>
                </a:tc>
                <a:tc>
                  <a:txBody>
                    <a:bodyPr/>
                    <a:lstStyle/>
                    <a:p>
                      <a:pPr algn="ctr" latinLnBrk="1"/>
                      <a:r>
                        <a:rPr lang="en-US" altLang="ko-KR" sz="1100" dirty="0"/>
                        <a:t>10</a:t>
                      </a:r>
                      <a:endParaRPr lang="ko-KR" altLang="en-US" sz="1100" dirty="0"/>
                    </a:p>
                  </a:txBody>
                  <a:tcPr/>
                </a:tc>
                <a:tc>
                  <a:txBody>
                    <a:bodyPr/>
                    <a:lstStyle/>
                    <a:p>
                      <a:pPr algn="ctr" latinLnBrk="1"/>
                      <a:r>
                        <a:rPr lang="en-US" altLang="ko-KR" sz="1100"/>
                        <a:t>10</a:t>
                      </a:r>
                      <a:endParaRPr lang="ko-KR" altLang="en-US" sz="1100" dirty="0"/>
                    </a:p>
                  </a:txBody>
                  <a:tcPr/>
                </a:tc>
                <a:extLst>
                  <a:ext uri="{0D108BD9-81ED-4DB2-BD59-A6C34878D82A}">
                    <a16:rowId xmlns:a16="http://schemas.microsoft.com/office/drawing/2014/main" val="1712641426"/>
                  </a:ext>
                </a:extLst>
              </a:tr>
              <a:tr h="321655">
                <a:tc>
                  <a:txBody>
                    <a:bodyPr/>
                    <a:lstStyle/>
                    <a:p>
                      <a:pPr algn="ctr" latinLnBrk="1"/>
                      <a:r>
                        <a:rPr lang="ko-KR" altLang="en-US" sz="1100" dirty="0"/>
                        <a:t>실제 </a:t>
                      </a:r>
                      <a:r>
                        <a:rPr lang="en-US" altLang="ko-KR" sz="1100" dirty="0"/>
                        <a:t>1</a:t>
                      </a:r>
                      <a:endParaRPr lang="ko-KR" altLang="en-US" sz="1100" dirty="0"/>
                    </a:p>
                  </a:txBody>
                  <a:tcPr/>
                </a:tc>
                <a:tc>
                  <a:txBody>
                    <a:bodyPr/>
                    <a:lstStyle/>
                    <a:p>
                      <a:pPr algn="ctr" latinLnBrk="1"/>
                      <a:r>
                        <a:rPr lang="en-US" altLang="ko-KR" sz="1100" dirty="0"/>
                        <a:t>9</a:t>
                      </a:r>
                      <a:endParaRPr lang="ko-KR" altLang="en-US" sz="1100" dirty="0"/>
                    </a:p>
                  </a:txBody>
                  <a:tcPr/>
                </a:tc>
                <a:tc>
                  <a:txBody>
                    <a:bodyPr/>
                    <a:lstStyle/>
                    <a:p>
                      <a:pPr algn="ctr" latinLnBrk="1"/>
                      <a:r>
                        <a:rPr lang="en-US" altLang="ko-KR" sz="1100" dirty="0"/>
                        <a:t>10</a:t>
                      </a:r>
                      <a:endParaRPr lang="ko-KR" altLang="en-US" sz="1100" dirty="0"/>
                    </a:p>
                  </a:txBody>
                  <a:tcPr/>
                </a:tc>
                <a:tc>
                  <a:txBody>
                    <a:bodyPr/>
                    <a:lstStyle/>
                    <a:p>
                      <a:pPr algn="ctr" latinLnBrk="1"/>
                      <a:r>
                        <a:rPr lang="en-US" altLang="ko-KR" sz="1100" dirty="0"/>
                        <a:t>8</a:t>
                      </a:r>
                      <a:endParaRPr lang="ko-KR" altLang="en-US" sz="1100" dirty="0"/>
                    </a:p>
                  </a:txBody>
                  <a:tcPr/>
                </a:tc>
                <a:tc>
                  <a:txBody>
                    <a:bodyPr/>
                    <a:lstStyle/>
                    <a:p>
                      <a:pPr algn="ctr" latinLnBrk="1"/>
                      <a:r>
                        <a:rPr lang="en-US" altLang="ko-KR" sz="1100" dirty="0"/>
                        <a:t>11</a:t>
                      </a:r>
                      <a:endParaRPr lang="ko-KR" altLang="en-US" sz="1100" dirty="0"/>
                    </a:p>
                  </a:txBody>
                  <a:tcPr/>
                </a:tc>
                <a:tc>
                  <a:txBody>
                    <a:bodyPr/>
                    <a:lstStyle/>
                    <a:p>
                      <a:pPr algn="ctr" latinLnBrk="1"/>
                      <a:r>
                        <a:rPr lang="en-US" altLang="ko-KR" sz="1100" dirty="0"/>
                        <a:t>10</a:t>
                      </a:r>
                      <a:endParaRPr lang="ko-KR" altLang="en-US" sz="1100" dirty="0"/>
                    </a:p>
                  </a:txBody>
                  <a:tcPr/>
                </a:tc>
                <a:tc>
                  <a:txBody>
                    <a:bodyPr/>
                    <a:lstStyle/>
                    <a:p>
                      <a:pPr algn="ctr" latinLnBrk="1"/>
                      <a:r>
                        <a:rPr lang="en-US" altLang="ko-KR" sz="1100"/>
                        <a:t>12</a:t>
                      </a:r>
                      <a:endParaRPr lang="ko-KR" altLang="en-US" sz="1100" dirty="0"/>
                    </a:p>
                  </a:txBody>
                  <a:tcPr/>
                </a:tc>
                <a:extLst>
                  <a:ext uri="{0D108BD9-81ED-4DB2-BD59-A6C34878D82A}">
                    <a16:rowId xmlns:a16="http://schemas.microsoft.com/office/drawing/2014/main" val="18359514"/>
                  </a:ext>
                </a:extLst>
              </a:tr>
              <a:tr h="321655">
                <a:tc>
                  <a:txBody>
                    <a:bodyPr/>
                    <a:lstStyle/>
                    <a:p>
                      <a:pPr algn="ctr" latinLnBrk="1"/>
                      <a:r>
                        <a:rPr lang="ko-KR" altLang="en-US" sz="1100" dirty="0"/>
                        <a:t>실제 </a:t>
                      </a:r>
                      <a:r>
                        <a:rPr lang="en-US" altLang="ko-KR" sz="1100" dirty="0"/>
                        <a:t>2</a:t>
                      </a:r>
                      <a:endParaRPr lang="ko-KR" altLang="en-US" sz="1100" dirty="0"/>
                    </a:p>
                  </a:txBody>
                  <a:tcPr/>
                </a:tc>
                <a:tc>
                  <a:txBody>
                    <a:bodyPr/>
                    <a:lstStyle/>
                    <a:p>
                      <a:pPr algn="ctr" latinLnBrk="1"/>
                      <a:r>
                        <a:rPr lang="en-US" altLang="ko-KR" sz="1100" dirty="0"/>
                        <a:t>3</a:t>
                      </a:r>
                      <a:endParaRPr lang="ko-KR" altLang="en-US" sz="1100" dirty="0"/>
                    </a:p>
                  </a:txBody>
                  <a:tcPr/>
                </a:tc>
                <a:tc>
                  <a:txBody>
                    <a:bodyPr/>
                    <a:lstStyle/>
                    <a:p>
                      <a:pPr algn="ctr" latinLnBrk="1"/>
                      <a:r>
                        <a:rPr lang="en-US" altLang="ko-KR" sz="1100" dirty="0"/>
                        <a:t>15</a:t>
                      </a:r>
                      <a:endParaRPr lang="ko-KR" altLang="en-US" sz="1100" dirty="0"/>
                    </a:p>
                  </a:txBody>
                  <a:tcPr/>
                </a:tc>
                <a:tc>
                  <a:txBody>
                    <a:bodyPr/>
                    <a:lstStyle/>
                    <a:p>
                      <a:pPr algn="ctr" latinLnBrk="1"/>
                      <a:r>
                        <a:rPr lang="en-US" altLang="ko-KR" sz="1100" dirty="0"/>
                        <a:t>5</a:t>
                      </a:r>
                      <a:endParaRPr lang="ko-KR" altLang="en-US" sz="1100" dirty="0"/>
                    </a:p>
                  </a:txBody>
                  <a:tcPr/>
                </a:tc>
                <a:tc>
                  <a:txBody>
                    <a:bodyPr/>
                    <a:lstStyle/>
                    <a:p>
                      <a:pPr algn="ctr" latinLnBrk="1"/>
                      <a:r>
                        <a:rPr lang="en-US" altLang="ko-KR" sz="1100" dirty="0"/>
                        <a:t>7</a:t>
                      </a:r>
                      <a:endParaRPr lang="ko-KR" altLang="en-US" sz="1100" dirty="0"/>
                    </a:p>
                  </a:txBody>
                  <a:tcPr/>
                </a:tc>
                <a:tc>
                  <a:txBody>
                    <a:bodyPr/>
                    <a:lstStyle/>
                    <a:p>
                      <a:pPr algn="ctr" latinLnBrk="1"/>
                      <a:r>
                        <a:rPr lang="en-US" altLang="ko-KR" sz="1100" dirty="0"/>
                        <a:t>17</a:t>
                      </a:r>
                      <a:endParaRPr lang="ko-KR" altLang="en-US" sz="1100" dirty="0"/>
                    </a:p>
                  </a:txBody>
                  <a:tcPr/>
                </a:tc>
                <a:tc>
                  <a:txBody>
                    <a:bodyPr/>
                    <a:lstStyle/>
                    <a:p>
                      <a:pPr algn="ctr" latinLnBrk="1"/>
                      <a:r>
                        <a:rPr lang="en-US" altLang="ko-KR" sz="1100" dirty="0"/>
                        <a:t>13</a:t>
                      </a:r>
                      <a:endParaRPr lang="ko-KR" altLang="en-US" sz="1100" dirty="0"/>
                    </a:p>
                  </a:txBody>
                  <a:tcPr/>
                </a:tc>
                <a:extLst>
                  <a:ext uri="{0D108BD9-81ED-4DB2-BD59-A6C34878D82A}">
                    <a16:rowId xmlns:a16="http://schemas.microsoft.com/office/drawing/2014/main" val="1585172858"/>
                  </a:ext>
                </a:extLst>
              </a:tr>
            </a:tbl>
          </a:graphicData>
        </a:graphic>
      </p:graphicFrame>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6500C349-BDFD-4C54-8F33-B121E355FF0B}"/>
                  </a:ext>
                </a:extLst>
              </p:cNvPr>
              <p:cNvSpPr/>
              <p:nvPr/>
            </p:nvSpPr>
            <p:spPr>
              <a:xfrm>
                <a:off x="577014" y="3811523"/>
                <a:ext cx="7704857" cy="893193"/>
              </a:xfrm>
              <a:prstGeom prst="rect">
                <a:avLst/>
              </a:prstGeom>
            </p:spPr>
            <p:txBody>
              <a:bodyPr wrap="square">
                <a:spAutoFit/>
              </a:bodyPr>
              <a:lstStyle/>
              <a:p>
                <a:pPr>
                  <a:lnSpc>
                    <a:spcPct val="150000"/>
                  </a:lnSpc>
                </a:pPr>
                <a:r>
                  <a:rPr lang="ko-KR" altLang="en-US" sz="1200" dirty="0">
                    <a:solidFill>
                      <a:srgbClr val="212529"/>
                    </a:solidFill>
                    <a:latin typeface="-apple-system"/>
                  </a:rPr>
                  <a:t>가설검정</a:t>
                </a:r>
              </a:p>
              <a:p>
                <a:pPr marL="171450" indent="-171450">
                  <a:lnSpc>
                    <a:spcPct val="150000"/>
                  </a:lnSpc>
                  <a:buFont typeface="Arial" panose="020B0604020202020204" pitchFamily="34" charset="0"/>
                  <a:buChar char="•"/>
                </a:pPr>
                <a:r>
                  <a:rPr lang="ko-KR" altLang="en-US" sz="1200" dirty="0" err="1">
                    <a:solidFill>
                      <a:srgbClr val="212529"/>
                    </a:solidFill>
                    <a:latin typeface="-apple-system"/>
                  </a:rPr>
                  <a:t>귀무가설</a:t>
                </a:r>
                <a:r>
                  <a:rPr lang="ko-KR" altLang="en-US" sz="1200" dirty="0">
                    <a:solidFill>
                      <a:srgbClr val="212529"/>
                    </a:solidFill>
                    <a:latin typeface="-apple-system"/>
                  </a:rPr>
                  <a:t> </a:t>
                </a:r>
                <a:r>
                  <a:rPr lang="en-US" altLang="ko-KR" sz="1200" dirty="0">
                    <a:solidFill>
                      <a:srgbClr val="212529"/>
                    </a:solidFill>
                    <a:latin typeface="-apple-system"/>
                  </a:rPr>
                  <a:t>( </a:t>
                </a:r>
                <a14:m>
                  <m:oMath xmlns:m="http://schemas.openxmlformats.org/officeDocument/2006/math">
                    <m:sSub>
                      <m:sSubPr>
                        <m:ctrlPr>
                          <a:rPr lang="en-US" altLang="ko-KR" sz="1200" i="1" smtClean="0">
                            <a:solidFill>
                              <a:srgbClr val="212529"/>
                            </a:solidFill>
                            <a:latin typeface="Cambria Math" panose="02040503050406030204" pitchFamily="18" charset="0"/>
                          </a:rPr>
                        </m:ctrlPr>
                      </m:sSubPr>
                      <m:e>
                        <m:r>
                          <a:rPr lang="en-US" altLang="ko-KR" sz="1200" b="0" i="1" smtClean="0">
                            <a:solidFill>
                              <a:srgbClr val="212529"/>
                            </a:solidFill>
                            <a:latin typeface="Cambria Math" panose="02040503050406030204" pitchFamily="18" charset="0"/>
                          </a:rPr>
                          <m:t>𝐻</m:t>
                        </m:r>
                      </m:e>
                      <m:sub>
                        <m:r>
                          <a:rPr lang="en-US" altLang="ko-KR" sz="1200" b="0" i="1" smtClean="0">
                            <a:solidFill>
                              <a:srgbClr val="212529"/>
                            </a:solidFill>
                            <a:latin typeface="Cambria Math" panose="02040503050406030204" pitchFamily="18" charset="0"/>
                          </a:rPr>
                          <m:t>0</m:t>
                        </m:r>
                      </m:sub>
                    </m:sSub>
                  </m:oMath>
                </a14:m>
                <a:r>
                  <a:rPr lang="en-US" altLang="ko-KR" sz="1200" dirty="0">
                    <a:solidFill>
                      <a:srgbClr val="212529"/>
                    </a:solidFill>
                    <a:latin typeface="-apple-system"/>
                  </a:rPr>
                  <a:t>) : </a:t>
                </a:r>
                <a:r>
                  <a:rPr lang="ko-KR" altLang="en-US" sz="1200" dirty="0">
                    <a:solidFill>
                      <a:srgbClr val="212529"/>
                    </a:solidFill>
                    <a:latin typeface="-apple-system"/>
                  </a:rPr>
                  <a:t>표본집단의 분포가 동일할 것이다 </a:t>
                </a:r>
                <a:r>
                  <a:rPr lang="en-US" altLang="ko-KR" sz="1200" dirty="0">
                    <a:solidFill>
                      <a:srgbClr val="212529"/>
                    </a:solidFill>
                    <a:latin typeface="-apple-system"/>
                  </a:rPr>
                  <a:t>( </a:t>
                </a:r>
                <a:r>
                  <a:rPr lang="ko-KR" altLang="en-US" sz="1200" dirty="0">
                    <a:solidFill>
                      <a:srgbClr val="212529"/>
                    </a:solidFill>
                    <a:latin typeface="-apple-system"/>
                  </a:rPr>
                  <a:t>각각의 범주</a:t>
                </a:r>
                <a:r>
                  <a:rPr lang="en-US" altLang="ko-KR" sz="1200" dirty="0">
                    <a:solidFill>
                      <a:srgbClr val="212529"/>
                    </a:solidFill>
                    <a:latin typeface="-apple-system"/>
                  </a:rPr>
                  <a:t>(</a:t>
                </a:r>
                <a:r>
                  <a:rPr lang="ko-KR" altLang="en-US" sz="1200" dirty="0">
                    <a:solidFill>
                      <a:srgbClr val="212529"/>
                    </a:solidFill>
                    <a:latin typeface="-apple-system"/>
                  </a:rPr>
                  <a:t>주사위 수</a:t>
                </a:r>
                <a:r>
                  <a:rPr lang="en-US" altLang="ko-KR" sz="1200" dirty="0">
                    <a:solidFill>
                      <a:srgbClr val="212529"/>
                    </a:solidFill>
                    <a:latin typeface="-apple-system"/>
                  </a:rPr>
                  <a:t>)</a:t>
                </a:r>
                <a:r>
                  <a:rPr lang="ko-KR" altLang="en-US" sz="1200" dirty="0">
                    <a:solidFill>
                      <a:srgbClr val="212529"/>
                    </a:solidFill>
                    <a:latin typeface="-apple-system"/>
                  </a:rPr>
                  <a:t>가 일어날 확률이 동일할 것이다</a:t>
                </a:r>
                <a:r>
                  <a:rPr lang="en-US" altLang="ko-KR" sz="1200" dirty="0">
                    <a:solidFill>
                      <a:srgbClr val="212529"/>
                    </a:solidFill>
                    <a:latin typeface="-apple-system"/>
                  </a:rPr>
                  <a:t>)</a:t>
                </a:r>
              </a:p>
              <a:p>
                <a:pPr marL="171450" indent="-171450">
                  <a:lnSpc>
                    <a:spcPct val="150000"/>
                  </a:lnSpc>
                  <a:buFont typeface="Arial" panose="020B0604020202020204" pitchFamily="34" charset="0"/>
                  <a:buChar char="•"/>
                </a:pPr>
                <a:r>
                  <a:rPr lang="ko-KR" altLang="en-US" sz="1200" dirty="0">
                    <a:solidFill>
                      <a:srgbClr val="212529"/>
                    </a:solidFill>
                    <a:latin typeface="-apple-system"/>
                  </a:rPr>
                  <a:t>대립가설</a:t>
                </a:r>
                <a:r>
                  <a:rPr lang="en-US" altLang="ko-KR" sz="1200" dirty="0">
                    <a:solidFill>
                      <a:srgbClr val="212529"/>
                    </a:solidFill>
                    <a:latin typeface="-apple-system"/>
                  </a:rPr>
                  <a:t> ( </a:t>
                </a:r>
                <a14:m>
                  <m:oMath xmlns:m="http://schemas.openxmlformats.org/officeDocument/2006/math">
                    <m:sSub>
                      <m:sSubPr>
                        <m:ctrlPr>
                          <a:rPr lang="en-US" altLang="ko-KR" sz="1200" i="1">
                            <a:solidFill>
                              <a:srgbClr val="212529"/>
                            </a:solidFill>
                            <a:latin typeface="Cambria Math" panose="02040503050406030204" pitchFamily="18" charset="0"/>
                          </a:rPr>
                        </m:ctrlPr>
                      </m:sSubPr>
                      <m:e>
                        <m:r>
                          <a:rPr lang="en-US" altLang="ko-KR" sz="1200" i="1">
                            <a:solidFill>
                              <a:srgbClr val="212529"/>
                            </a:solidFill>
                            <a:latin typeface="Cambria Math" panose="02040503050406030204" pitchFamily="18" charset="0"/>
                          </a:rPr>
                          <m:t>𝐻</m:t>
                        </m:r>
                      </m:e>
                      <m:sub>
                        <m:r>
                          <a:rPr lang="en-US" altLang="ko-KR" sz="1200" b="0" i="1" smtClean="0">
                            <a:solidFill>
                              <a:srgbClr val="212529"/>
                            </a:solidFill>
                            <a:latin typeface="Cambria Math" panose="02040503050406030204" pitchFamily="18" charset="0"/>
                          </a:rPr>
                          <m:t>1</m:t>
                        </m:r>
                      </m:sub>
                    </m:sSub>
                  </m:oMath>
                </a14:m>
                <a:r>
                  <a:rPr lang="en-US" altLang="ko-KR" sz="1200" dirty="0">
                    <a:solidFill>
                      <a:srgbClr val="212529"/>
                    </a:solidFill>
                    <a:latin typeface="-apple-system"/>
                  </a:rPr>
                  <a:t>): </a:t>
                </a:r>
                <a:r>
                  <a:rPr lang="ko-KR" altLang="en-US" sz="1200" dirty="0">
                    <a:solidFill>
                      <a:srgbClr val="212529"/>
                    </a:solidFill>
                    <a:latin typeface="-apple-system"/>
                  </a:rPr>
                  <a:t> 분포는 동일하지 않을 것이다</a:t>
                </a:r>
                <a:r>
                  <a:rPr lang="en-US" altLang="ko-KR" sz="1200" dirty="0">
                    <a:solidFill>
                      <a:srgbClr val="212529"/>
                    </a:solidFill>
                    <a:latin typeface="-apple-system"/>
                  </a:rPr>
                  <a:t>.</a:t>
                </a:r>
                <a:endParaRPr lang="en-US" altLang="ko-KR" sz="1200" b="0" i="0" dirty="0">
                  <a:solidFill>
                    <a:srgbClr val="212529"/>
                  </a:solidFill>
                  <a:effectLst/>
                  <a:latin typeface="-apple-system"/>
                </a:endParaRPr>
              </a:p>
            </p:txBody>
          </p:sp>
        </mc:Choice>
        <mc:Fallback xmlns="">
          <p:sp>
            <p:nvSpPr>
              <p:cNvPr id="15" name="직사각형 14">
                <a:extLst>
                  <a:ext uri="{FF2B5EF4-FFF2-40B4-BE49-F238E27FC236}">
                    <a16:creationId xmlns:a16="http://schemas.microsoft.com/office/drawing/2014/main" id="{6500C349-BDFD-4C54-8F33-B121E355FF0B}"/>
                  </a:ext>
                </a:extLst>
              </p:cNvPr>
              <p:cNvSpPr>
                <a:spLocks noRot="1" noChangeAspect="1" noMove="1" noResize="1" noEditPoints="1" noAdjustHandles="1" noChangeArrowheads="1" noChangeShapeType="1" noTextEdit="1"/>
              </p:cNvSpPr>
              <p:nvPr/>
            </p:nvSpPr>
            <p:spPr>
              <a:xfrm>
                <a:off x="577014" y="3811523"/>
                <a:ext cx="7704857" cy="893193"/>
              </a:xfrm>
              <a:prstGeom prst="rect">
                <a:avLst/>
              </a:prstGeom>
              <a:blipFill>
                <a:blip r:embed="rId2"/>
                <a:stretch>
                  <a:fillRect l="-79" b="-4762"/>
                </a:stretch>
              </a:blipFill>
            </p:spPr>
            <p:txBody>
              <a:bodyPr/>
              <a:lstStyle/>
              <a:p>
                <a:r>
                  <a:rPr lang="ko-KR" altLang="en-US">
                    <a:noFill/>
                  </a:rPr>
                  <a:t> </a:t>
                </a:r>
              </a:p>
            </p:txBody>
          </p:sp>
        </mc:Fallback>
      </mc:AlternateContent>
      <p:sp>
        <p:nvSpPr>
          <p:cNvPr id="16" name="Rectangle 1">
            <a:extLst>
              <a:ext uri="{FF2B5EF4-FFF2-40B4-BE49-F238E27FC236}">
                <a16:creationId xmlns:a16="http://schemas.microsoft.com/office/drawing/2014/main" id="{0B5AB9DA-EC4B-4D77-AB25-286F9D0C926C}"/>
              </a:ext>
            </a:extLst>
          </p:cNvPr>
          <p:cNvSpPr>
            <a:spLocks noChangeArrowheads="1"/>
          </p:cNvSpPr>
          <p:nvPr/>
        </p:nvSpPr>
        <p:spPr bwMode="auto">
          <a:xfrm>
            <a:off x="688960" y="5070471"/>
            <a:ext cx="5480248" cy="11695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1000" b="0" i="0" u="none" strike="noStrike" cap="none" normalizeH="0" baseline="0" dirty="0">
                <a:ln>
                  <a:noFill/>
                </a:ln>
                <a:solidFill>
                  <a:srgbClr val="000000"/>
                </a:solidFill>
                <a:effectLst/>
                <a:latin typeface="Arial Unicode MS" panose="020B0604020202020204" pitchFamily="50" charset="-127"/>
                <a:ea typeface="Courier New" panose="02070309020205020404" pitchFamily="49" charset="0"/>
              </a:rPr>
              <a:t>실제 </a:t>
            </a:r>
            <a:r>
              <a:rPr kumimoji="0" lang="en-US" altLang="ko-KR" sz="1000" b="0" i="0" u="none" strike="noStrike" cap="none" normalizeH="0" baseline="0" dirty="0">
                <a:ln>
                  <a:noFill/>
                </a:ln>
                <a:solidFill>
                  <a:srgbClr val="000000"/>
                </a:solidFill>
                <a:effectLst/>
                <a:latin typeface="Arial Unicode MS" panose="020B0604020202020204" pitchFamily="50" charset="-127"/>
                <a:ea typeface="Courier New" panose="02070309020205020404" pitchFamily="49" charset="0"/>
              </a:rPr>
              <a:t>1 </a:t>
            </a:r>
            <a:r>
              <a:rPr kumimoji="0" lang="ko-KR" altLang="en-US" sz="1000" b="0" i="0" u="none" strike="noStrike" cap="none" normalizeH="0" baseline="0" dirty="0">
                <a:ln>
                  <a:noFill/>
                </a:ln>
                <a:solidFill>
                  <a:srgbClr val="000000"/>
                </a:solidFill>
                <a:effectLst/>
                <a:latin typeface="Arial Unicode MS" panose="020B0604020202020204" pitchFamily="50" charset="-127"/>
                <a:ea typeface="Courier New" panose="02070309020205020404" pitchFamily="49" charset="0"/>
              </a:rPr>
              <a:t>의 경우 </a:t>
            </a:r>
            <a:endParaRPr kumimoji="0" lang="en-US" altLang="ko-KR" sz="1000" b="0" i="0" u="none" strike="noStrike" cap="none" normalizeH="0" baseline="0" dirty="0">
              <a:ln>
                <a:noFill/>
              </a:ln>
              <a:solidFill>
                <a:srgbClr val="000000"/>
              </a:solidFill>
              <a:effectLst/>
              <a:latin typeface="Arial Unicode MS" panose="020B0604020202020204" pitchFamily="50" charset="-127"/>
              <a:ea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000000"/>
                </a:solidFill>
                <a:effectLst/>
                <a:latin typeface="Arial Unicode MS" panose="020B0604020202020204" pitchFamily="50" charset="-127"/>
                <a:ea typeface="Courier New" panose="02070309020205020404" pitchFamily="49" charset="0"/>
              </a:rPr>
              <a:t>pvalue</a:t>
            </a:r>
            <a:r>
              <a:rPr kumimoji="0" lang="ko-KR" altLang="ko-KR" sz="1000" b="0" i="0" u="none" strike="noStrike" cap="none" normalizeH="0" baseline="0" dirty="0">
                <a:ln>
                  <a:noFill/>
                </a:ln>
                <a:solidFill>
                  <a:srgbClr val="000000"/>
                </a:solidFill>
                <a:effectLst/>
                <a:latin typeface="Arial Unicode MS" panose="020B0604020202020204" pitchFamily="50" charset="-127"/>
                <a:ea typeface="Courier New" panose="02070309020205020404" pitchFamily="49" charset="0"/>
              </a:rPr>
              <a:t>=0.9625657732472964</a:t>
            </a:r>
            <a:endParaRPr kumimoji="0" lang="en-US" altLang="ko-KR" sz="1000" b="0" i="0" u="none" strike="noStrike" cap="none" normalizeH="0" baseline="0" dirty="0">
              <a:ln>
                <a:noFill/>
              </a:ln>
              <a:solidFill>
                <a:srgbClr val="000000"/>
              </a:solidFill>
              <a:effectLst/>
              <a:latin typeface="Arial Unicode MS" panose="020B0604020202020204" pitchFamily="50" charset="-127"/>
              <a:ea typeface="Courier New" panose="02070309020205020404" pitchFamily="49" charset="0"/>
            </a:endParaRPr>
          </a:p>
          <a:p>
            <a:pPr lvl="0" eaLnBrk="0" fontAlgn="base" latinLnBrk="0" hangingPunct="0">
              <a:spcBef>
                <a:spcPct val="0"/>
              </a:spcBef>
              <a:spcAft>
                <a:spcPct val="0"/>
              </a:spcAft>
            </a:pPr>
            <a:r>
              <a:rPr lang="en-US" altLang="ko-KR" sz="1000" dirty="0" err="1">
                <a:solidFill>
                  <a:srgbClr val="000000"/>
                </a:solidFill>
                <a:latin typeface="Arial Unicode MS" panose="020B0604020202020204" pitchFamily="50" charset="-127"/>
                <a:ea typeface="Courier New" panose="02070309020205020404" pitchFamily="49" charset="0"/>
              </a:rPr>
              <a:t>pvalue</a:t>
            </a:r>
            <a:r>
              <a:rPr lang="ko-KR" altLang="en-US" sz="1000" dirty="0">
                <a:solidFill>
                  <a:srgbClr val="000000"/>
                </a:solidFill>
                <a:latin typeface="Arial Unicode MS" panose="020B0604020202020204" pitchFamily="50" charset="-127"/>
                <a:ea typeface="Courier New" panose="02070309020205020404" pitchFamily="49" charset="0"/>
              </a:rPr>
              <a:t>가 약 </a:t>
            </a:r>
            <a:r>
              <a:rPr lang="en-US" altLang="ko-KR" sz="1000" dirty="0">
                <a:solidFill>
                  <a:srgbClr val="000000"/>
                </a:solidFill>
                <a:latin typeface="Arial Unicode MS" panose="020B0604020202020204" pitchFamily="50" charset="-127"/>
                <a:ea typeface="Courier New" panose="02070309020205020404" pitchFamily="49" charset="0"/>
              </a:rPr>
              <a:t>0.9625</a:t>
            </a:r>
            <a:r>
              <a:rPr lang="ko-KR" altLang="en-US" sz="1000" dirty="0">
                <a:solidFill>
                  <a:srgbClr val="000000"/>
                </a:solidFill>
                <a:latin typeface="Arial Unicode MS" panose="020B0604020202020204" pitchFamily="50" charset="-127"/>
                <a:ea typeface="Courier New" panose="02070309020205020404" pitchFamily="49" charset="0"/>
              </a:rPr>
              <a:t>로 충분히 큰 값 </a:t>
            </a:r>
            <a:r>
              <a:rPr lang="en-US" altLang="ko-KR" sz="1000" dirty="0">
                <a:solidFill>
                  <a:srgbClr val="000000"/>
                </a:solidFill>
                <a:latin typeface="Arial Unicode MS" panose="020B0604020202020204" pitchFamily="50" charset="-127"/>
                <a:ea typeface="Courier New" panose="02070309020205020404" pitchFamily="49" charset="0"/>
              </a:rPr>
              <a:t>=&gt; </a:t>
            </a:r>
            <a:r>
              <a:rPr lang="ko-KR" altLang="en-US" sz="1000" dirty="0" err="1">
                <a:solidFill>
                  <a:srgbClr val="000000"/>
                </a:solidFill>
                <a:latin typeface="Arial Unicode MS" panose="020B0604020202020204" pitchFamily="50" charset="-127"/>
                <a:ea typeface="Courier New" panose="02070309020205020404" pitchFamily="49" charset="0"/>
              </a:rPr>
              <a:t>귀무가설</a:t>
            </a:r>
            <a:r>
              <a:rPr lang="ko-KR" altLang="en-US" sz="1000" dirty="0">
                <a:solidFill>
                  <a:srgbClr val="000000"/>
                </a:solidFill>
                <a:latin typeface="Arial Unicode MS" panose="020B0604020202020204" pitchFamily="50" charset="-127"/>
                <a:ea typeface="Courier New" panose="02070309020205020404" pitchFamily="49" charset="0"/>
              </a:rPr>
              <a:t> 기각할 수 없다</a:t>
            </a:r>
            <a:r>
              <a:rPr lang="en-US" altLang="ko-KR" sz="1000" dirty="0">
                <a:solidFill>
                  <a:srgbClr val="000000"/>
                </a:solidFill>
                <a:latin typeface="Arial Unicode MS" panose="020B0604020202020204" pitchFamily="50" charset="-127"/>
                <a:ea typeface="Courier New" panose="02070309020205020404" pitchFamily="49" charset="0"/>
              </a:rPr>
              <a:t>. </a:t>
            </a:r>
            <a:r>
              <a:rPr lang="ko-KR" altLang="en-US" sz="1000" dirty="0">
                <a:solidFill>
                  <a:srgbClr val="000000"/>
                </a:solidFill>
                <a:latin typeface="Arial Unicode MS" panose="020B0604020202020204" pitchFamily="50" charset="-127"/>
                <a:ea typeface="Courier New" panose="02070309020205020404" pitchFamily="49" charset="0"/>
              </a:rPr>
              <a:t>즉</a:t>
            </a:r>
            <a:r>
              <a:rPr lang="en-US" altLang="ko-KR" sz="1000" dirty="0">
                <a:solidFill>
                  <a:srgbClr val="000000"/>
                </a:solidFill>
                <a:latin typeface="Arial Unicode MS" panose="020B0604020202020204" pitchFamily="50" charset="-127"/>
                <a:ea typeface="Courier New" panose="02070309020205020404" pitchFamily="49" charset="0"/>
              </a:rPr>
              <a:t>, </a:t>
            </a:r>
            <a:r>
              <a:rPr lang="ko-KR" altLang="en-US" sz="1000" dirty="0">
                <a:solidFill>
                  <a:srgbClr val="000000"/>
                </a:solidFill>
                <a:latin typeface="Arial Unicode MS" panose="020B0604020202020204" pitchFamily="50" charset="-127"/>
                <a:ea typeface="Courier New" panose="02070309020205020404" pitchFamily="49" charset="0"/>
              </a:rPr>
              <a:t>분포가 동일할 것이다</a:t>
            </a:r>
            <a:r>
              <a:rPr lang="en-US" altLang="ko-KR" sz="1000" dirty="0">
                <a:solidFill>
                  <a:srgbClr val="000000"/>
                </a:solidFill>
                <a:latin typeface="Arial Unicode MS" panose="020B0604020202020204" pitchFamily="50" charset="-127"/>
                <a:ea typeface="Courier New" panose="02070309020205020404" pitchFamily="49" charset="0"/>
              </a:rPr>
              <a:t>.</a:t>
            </a:r>
          </a:p>
          <a:p>
            <a:pPr lvl="0" eaLnBrk="0" fontAlgn="base" latinLnBrk="0" hangingPunct="0">
              <a:spcBef>
                <a:spcPct val="0"/>
              </a:spcBef>
              <a:spcAft>
                <a:spcPct val="0"/>
              </a:spcAft>
            </a:pPr>
            <a:endParaRPr lang="en-US" altLang="ko-KR" sz="1000" dirty="0">
              <a:solidFill>
                <a:srgbClr val="000000"/>
              </a:solidFill>
              <a:latin typeface="Arial Unicode MS" panose="020B0604020202020204" pitchFamily="50" charset="-127"/>
              <a:ea typeface="Courier New" panose="02070309020205020404" pitchFamily="49" charset="0"/>
            </a:endParaRPr>
          </a:p>
          <a:p>
            <a:pPr lvl="0" eaLnBrk="0" fontAlgn="base" latinLnBrk="0" hangingPunct="0">
              <a:spcBef>
                <a:spcPct val="0"/>
              </a:spcBef>
              <a:spcAft>
                <a:spcPct val="0"/>
              </a:spcAft>
            </a:pPr>
            <a:r>
              <a:rPr lang="ko-KR" altLang="en-US" sz="1000" dirty="0">
                <a:solidFill>
                  <a:srgbClr val="000000"/>
                </a:solidFill>
                <a:latin typeface="Arial Unicode MS" panose="020B0604020202020204" pitchFamily="50" charset="-127"/>
                <a:ea typeface="Courier New" panose="02070309020205020404" pitchFamily="49" charset="0"/>
              </a:rPr>
              <a:t>실제</a:t>
            </a:r>
            <a:r>
              <a:rPr lang="en-US" altLang="ko-KR" sz="1000" dirty="0">
                <a:solidFill>
                  <a:srgbClr val="000000"/>
                </a:solidFill>
                <a:latin typeface="Arial Unicode MS" panose="020B0604020202020204" pitchFamily="50" charset="-127"/>
                <a:ea typeface="Courier New" panose="02070309020205020404" pitchFamily="49" charset="0"/>
              </a:rPr>
              <a:t>2 </a:t>
            </a:r>
            <a:r>
              <a:rPr lang="ko-KR" altLang="en-US" sz="1000" dirty="0">
                <a:solidFill>
                  <a:srgbClr val="000000"/>
                </a:solidFill>
                <a:latin typeface="Arial Unicode MS" panose="020B0604020202020204" pitchFamily="50" charset="-127"/>
                <a:ea typeface="Courier New" panose="02070309020205020404" pitchFamily="49" charset="0"/>
              </a:rPr>
              <a:t>경우 </a:t>
            </a:r>
            <a:endParaRPr lang="en-US" altLang="ko-KR" sz="1000" dirty="0">
              <a:solidFill>
                <a:srgbClr val="000000"/>
              </a:solidFill>
              <a:latin typeface="Arial Unicode MS" panose="020B0604020202020204" pitchFamily="50" charset="-127"/>
              <a:ea typeface="Courier New" panose="02070309020205020404" pitchFamily="49" charset="0"/>
            </a:endParaRPr>
          </a:p>
          <a:p>
            <a:pPr lvl="0" eaLnBrk="0" fontAlgn="base" latinLnBrk="0" hangingPunct="0">
              <a:spcBef>
                <a:spcPct val="0"/>
              </a:spcBef>
              <a:spcAft>
                <a:spcPct val="0"/>
              </a:spcAft>
            </a:pPr>
            <a:r>
              <a:rPr lang="ko-KR" altLang="ko-KR" sz="1000" dirty="0" err="1">
                <a:solidFill>
                  <a:srgbClr val="000000"/>
                </a:solidFill>
                <a:latin typeface="Courier New" panose="02070309020205020404" pitchFamily="49" charset="0"/>
                <a:cs typeface="Courier New" panose="02070309020205020404" pitchFamily="49" charset="0"/>
              </a:rPr>
              <a:t>pvalue</a:t>
            </a:r>
            <a:r>
              <a:rPr lang="ko-KR" altLang="ko-KR" sz="1000" dirty="0">
                <a:solidFill>
                  <a:srgbClr val="000000"/>
                </a:solidFill>
                <a:latin typeface="Courier New" panose="02070309020205020404" pitchFamily="49" charset="0"/>
                <a:cs typeface="Courier New" panose="02070309020205020404" pitchFamily="49" charset="0"/>
              </a:rPr>
              <a:t>=0.005324337409375588</a:t>
            </a:r>
            <a:endParaRPr lang="en-US" altLang="ko-KR" sz="1000" dirty="0">
              <a:solidFill>
                <a:srgbClr val="000000"/>
              </a:solidFill>
              <a:latin typeface="Arial Unicode MS" panose="020B0604020202020204" pitchFamily="50" charset="-127"/>
              <a:ea typeface="Courier New" panose="02070309020205020404" pitchFamily="49" charset="0"/>
            </a:endParaRPr>
          </a:p>
          <a:p>
            <a:pPr lvl="0" eaLnBrk="0" fontAlgn="base" latinLnBrk="0" hangingPunct="0">
              <a:spcBef>
                <a:spcPct val="0"/>
              </a:spcBef>
              <a:spcAft>
                <a:spcPct val="0"/>
              </a:spcAft>
            </a:pPr>
            <a:r>
              <a:rPr lang="en-US" altLang="ko-KR" sz="1000" dirty="0" err="1">
                <a:solidFill>
                  <a:srgbClr val="000000"/>
                </a:solidFill>
                <a:latin typeface="Arial Unicode MS" panose="020B0604020202020204" pitchFamily="50" charset="-127"/>
                <a:ea typeface="Courier New" panose="02070309020205020404" pitchFamily="49" charset="0"/>
              </a:rPr>
              <a:t>pvalue</a:t>
            </a:r>
            <a:r>
              <a:rPr lang="ko-KR" altLang="en-US" sz="1000" dirty="0">
                <a:solidFill>
                  <a:srgbClr val="000000"/>
                </a:solidFill>
                <a:latin typeface="Arial Unicode MS" panose="020B0604020202020204" pitchFamily="50" charset="-127"/>
                <a:ea typeface="Courier New" panose="02070309020205020404" pitchFamily="49" charset="0"/>
              </a:rPr>
              <a:t>가 약 </a:t>
            </a:r>
            <a:r>
              <a:rPr lang="en-US" altLang="ko-KR" sz="1000" dirty="0">
                <a:solidFill>
                  <a:srgbClr val="000000"/>
                </a:solidFill>
                <a:latin typeface="Arial Unicode MS" panose="020B0604020202020204" pitchFamily="50" charset="-127"/>
                <a:ea typeface="Courier New" panose="02070309020205020404" pitchFamily="49" charset="0"/>
              </a:rPr>
              <a:t>0.005324</a:t>
            </a:r>
            <a:r>
              <a:rPr lang="ko-KR" altLang="en-US" sz="1000" dirty="0">
                <a:solidFill>
                  <a:srgbClr val="000000"/>
                </a:solidFill>
                <a:latin typeface="Arial Unicode MS" panose="020B0604020202020204" pitchFamily="50" charset="-127"/>
                <a:ea typeface="Courier New" panose="02070309020205020404" pitchFamily="49" charset="0"/>
              </a:rPr>
              <a:t>로 매우 작은 값 </a:t>
            </a:r>
            <a:r>
              <a:rPr lang="en-US" altLang="ko-KR" sz="1000" dirty="0">
                <a:solidFill>
                  <a:srgbClr val="000000"/>
                </a:solidFill>
                <a:latin typeface="Arial Unicode MS" panose="020B0604020202020204" pitchFamily="50" charset="-127"/>
                <a:ea typeface="Courier New" panose="02070309020205020404" pitchFamily="49" charset="0"/>
              </a:rPr>
              <a:t>=&gt; </a:t>
            </a:r>
            <a:r>
              <a:rPr lang="ko-KR" altLang="en-US" sz="1000" dirty="0" err="1">
                <a:solidFill>
                  <a:srgbClr val="000000"/>
                </a:solidFill>
                <a:latin typeface="Arial Unicode MS" panose="020B0604020202020204" pitchFamily="50" charset="-127"/>
                <a:ea typeface="Courier New" panose="02070309020205020404" pitchFamily="49" charset="0"/>
              </a:rPr>
              <a:t>귀무가설</a:t>
            </a:r>
            <a:r>
              <a:rPr lang="ko-KR" altLang="en-US" sz="1000" dirty="0">
                <a:solidFill>
                  <a:srgbClr val="000000"/>
                </a:solidFill>
                <a:latin typeface="Arial Unicode MS" panose="020B0604020202020204" pitchFamily="50" charset="-127"/>
                <a:ea typeface="Courier New" panose="02070309020205020404" pitchFamily="49" charset="0"/>
              </a:rPr>
              <a:t> 기각 즉</a:t>
            </a:r>
            <a:r>
              <a:rPr lang="en-US" altLang="ko-KR" sz="1000" dirty="0">
                <a:solidFill>
                  <a:srgbClr val="000000"/>
                </a:solidFill>
                <a:latin typeface="Arial Unicode MS" panose="020B0604020202020204" pitchFamily="50" charset="-127"/>
                <a:ea typeface="Courier New" panose="02070309020205020404" pitchFamily="49" charset="0"/>
              </a:rPr>
              <a:t>, </a:t>
            </a:r>
            <a:r>
              <a:rPr lang="ko-KR" altLang="en-US" sz="1000" dirty="0">
                <a:solidFill>
                  <a:srgbClr val="000000"/>
                </a:solidFill>
                <a:latin typeface="Arial Unicode MS" panose="020B0604020202020204" pitchFamily="50" charset="-127"/>
                <a:ea typeface="Courier New" panose="02070309020205020404" pitchFamily="49" charset="0"/>
              </a:rPr>
              <a:t>분포가 동일하지 않을 것이다</a:t>
            </a:r>
            <a:r>
              <a:rPr lang="en-US" altLang="ko-KR" sz="1000" dirty="0">
                <a:solidFill>
                  <a:srgbClr val="000000"/>
                </a:solidFill>
                <a:latin typeface="Arial Unicode MS" panose="020B0604020202020204" pitchFamily="50" charset="-127"/>
                <a:ea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600" b="0" i="0" u="none" strike="noStrike" cap="none" normalizeH="0" baseline="0" dirty="0">
                <a:ln>
                  <a:noFill/>
                </a:ln>
                <a:solidFill>
                  <a:schemeClr val="tx1"/>
                </a:solidFill>
                <a:effectLst/>
              </a:rPr>
              <a:t> </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87CFF6D0-11BD-4957-98C0-8D17F11D8A1E}"/>
              </a:ext>
            </a:extLst>
          </p:cNvPr>
          <p:cNvSpPr txBox="1"/>
          <p:nvPr/>
        </p:nvSpPr>
        <p:spPr>
          <a:xfrm>
            <a:off x="5004048" y="4970265"/>
            <a:ext cx="3528392" cy="276999"/>
          </a:xfrm>
          <a:prstGeom prst="rect">
            <a:avLst/>
          </a:prstGeom>
          <a:noFill/>
        </p:spPr>
        <p:txBody>
          <a:bodyPr wrap="square" rtlCol="0">
            <a:spAutoFit/>
          </a:bodyPr>
          <a:lstStyle/>
          <a:p>
            <a:r>
              <a:rPr lang="en-US" altLang="ko-KR" sz="1200" b="1" i="1" dirty="0">
                <a:highlight>
                  <a:srgbClr val="FFFF00"/>
                </a:highlight>
              </a:rPr>
              <a:t>Python </a:t>
            </a:r>
            <a:r>
              <a:rPr lang="ko-KR" altLang="en-US" sz="1200" b="1" i="1" dirty="0">
                <a:highlight>
                  <a:srgbClr val="FFFF00"/>
                </a:highlight>
              </a:rPr>
              <a:t>실습 </a:t>
            </a:r>
            <a:r>
              <a:rPr lang="en-US" altLang="ko-KR" sz="1200" b="1" i="1" dirty="0">
                <a:highlight>
                  <a:srgbClr val="FFFF00"/>
                </a:highlight>
              </a:rPr>
              <a:t>:   </a:t>
            </a:r>
            <a:r>
              <a:rPr lang="ko-KR" altLang="en-US" sz="1200" b="1" i="1" dirty="0">
                <a:highlight>
                  <a:srgbClr val="FFFF00"/>
                </a:highlight>
              </a:rPr>
              <a:t>통계분석</a:t>
            </a:r>
            <a:r>
              <a:rPr lang="en-US" altLang="ko-KR" sz="1200" b="1" i="1" dirty="0">
                <a:highlight>
                  <a:srgbClr val="FFFF00"/>
                </a:highlight>
              </a:rPr>
              <a:t>- </a:t>
            </a:r>
            <a:r>
              <a:rPr lang="ko-KR" altLang="en-US" sz="1200" b="1" i="1" dirty="0">
                <a:highlight>
                  <a:srgbClr val="FFFF00"/>
                </a:highlight>
              </a:rPr>
              <a:t>교차분석 참조 할 것 </a:t>
            </a:r>
            <a:r>
              <a:rPr lang="en-US" altLang="ko-KR" sz="1200" b="1" i="1" dirty="0">
                <a:highlight>
                  <a:srgbClr val="FFFF00"/>
                </a:highlight>
              </a:rPr>
              <a:t>!!!</a:t>
            </a:r>
            <a:r>
              <a:rPr lang="ko-KR" altLang="en-US" sz="1200" b="1" i="1" dirty="0">
                <a:highlight>
                  <a:srgbClr val="FFFF00"/>
                </a:highlight>
              </a:rPr>
              <a:t> </a:t>
            </a:r>
          </a:p>
        </p:txBody>
      </p:sp>
      <p:sp>
        <p:nvSpPr>
          <p:cNvPr id="12" name="TextBox 11">
            <a:extLst>
              <a:ext uri="{FF2B5EF4-FFF2-40B4-BE49-F238E27FC236}">
                <a16:creationId xmlns:a16="http://schemas.microsoft.com/office/drawing/2014/main" id="{272F9CED-1871-4565-9ECA-010724D81D16}"/>
              </a:ext>
            </a:extLst>
          </p:cNvPr>
          <p:cNvSpPr txBox="1"/>
          <p:nvPr/>
        </p:nvSpPr>
        <p:spPr>
          <a:xfrm>
            <a:off x="219490" y="169226"/>
            <a:ext cx="140018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a:t>
            </a:r>
            <a:r>
              <a:rPr lang="en-US" altLang="ko-KR" sz="1200"/>
              <a:t>. </a:t>
            </a:r>
            <a:r>
              <a:rPr lang="ko-KR" altLang="en-US" sz="1200" dirty="0"/>
              <a:t>교차분석</a:t>
            </a:r>
          </a:p>
        </p:txBody>
      </p:sp>
    </p:spTree>
    <p:extLst>
      <p:ext uri="{BB962C8B-B14F-4D97-AF65-F5344CB8AC3E}">
        <p14:creationId xmlns:p14="http://schemas.microsoft.com/office/powerpoint/2010/main" val="4066728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183</a:t>
            </a:fld>
            <a:endParaRPr lang="ko-KR" altLang="en-US"/>
          </a:p>
        </p:txBody>
      </p:sp>
      <p:sp>
        <p:nvSpPr>
          <p:cNvPr id="4" name="직사각형 3">
            <a:extLst>
              <a:ext uri="{FF2B5EF4-FFF2-40B4-BE49-F238E27FC236}">
                <a16:creationId xmlns:a16="http://schemas.microsoft.com/office/drawing/2014/main" id="{A5CB845B-96EB-42DF-9C89-6CEFA63394E7}"/>
              </a:ext>
            </a:extLst>
          </p:cNvPr>
          <p:cNvSpPr/>
          <p:nvPr/>
        </p:nvSpPr>
        <p:spPr>
          <a:xfrm>
            <a:off x="2195736" y="349001"/>
            <a:ext cx="5380960" cy="369332"/>
          </a:xfrm>
          <a:prstGeom prst="rect">
            <a:avLst/>
          </a:prstGeom>
        </p:spPr>
        <p:txBody>
          <a:bodyPr wrap="none">
            <a:spAutoFit/>
          </a:bodyPr>
          <a:lstStyle/>
          <a:p>
            <a:r>
              <a:rPr lang="en-US" altLang="ko-KR" b="1" dirty="0">
                <a:solidFill>
                  <a:srgbClr val="555555"/>
                </a:solidFill>
                <a:latin typeface="AppleSDGothicNeo"/>
              </a:rPr>
              <a:t>**</a:t>
            </a:r>
            <a:r>
              <a:rPr lang="ko-KR" altLang="en-US" b="1" dirty="0">
                <a:solidFill>
                  <a:srgbClr val="555555"/>
                </a:solidFill>
                <a:latin typeface="AppleSDGothicNeo"/>
              </a:rPr>
              <a:t>교차분석</a:t>
            </a:r>
            <a:r>
              <a:rPr lang="en-US" altLang="ko-KR" b="1" dirty="0">
                <a:solidFill>
                  <a:srgbClr val="555555"/>
                </a:solidFill>
                <a:latin typeface="AppleSDGothicNeo"/>
              </a:rPr>
              <a:t>(cross-tabulation analysis),</a:t>
            </a:r>
            <a:r>
              <a:rPr lang="ko-KR" altLang="en-US" dirty="0">
                <a:solidFill>
                  <a:srgbClr val="333333"/>
                </a:solidFill>
                <a:latin typeface="AppleSDGothicNeo"/>
              </a:rPr>
              <a:t> </a:t>
            </a:r>
            <a:r>
              <a:rPr lang="ko-KR" altLang="en-US" dirty="0" err="1">
                <a:solidFill>
                  <a:srgbClr val="333333"/>
                </a:solidFill>
                <a:latin typeface="AppleSDGothicNeo"/>
              </a:rPr>
              <a:t>카이제곱</a:t>
            </a:r>
            <a:r>
              <a:rPr lang="en-US" altLang="ko-KR" dirty="0">
                <a:solidFill>
                  <a:srgbClr val="333333"/>
                </a:solidFill>
                <a:latin typeface="AppleSDGothicNeo"/>
              </a:rPr>
              <a:t> </a:t>
            </a:r>
            <a:r>
              <a:rPr lang="ko-KR" altLang="en-US" dirty="0">
                <a:solidFill>
                  <a:srgbClr val="555555"/>
                </a:solidFill>
                <a:latin typeface="AppleSDGothicNeo"/>
              </a:rPr>
              <a:t>검정</a:t>
            </a:r>
            <a:endParaRPr lang="en-US" altLang="ko-KR" b="1" dirty="0">
              <a:solidFill>
                <a:srgbClr val="555555"/>
              </a:solidFill>
              <a:latin typeface="AppleSDGothicNeo"/>
            </a:endParaRPr>
          </a:p>
        </p:txBody>
      </p:sp>
      <p:sp>
        <p:nvSpPr>
          <p:cNvPr id="6" name="직사각형 5">
            <a:extLst>
              <a:ext uri="{FF2B5EF4-FFF2-40B4-BE49-F238E27FC236}">
                <a16:creationId xmlns:a16="http://schemas.microsoft.com/office/drawing/2014/main" id="{0340B9A4-DFDE-4023-8715-B8951C3BFF9E}"/>
              </a:ext>
            </a:extLst>
          </p:cNvPr>
          <p:cNvSpPr/>
          <p:nvPr/>
        </p:nvSpPr>
        <p:spPr>
          <a:xfrm>
            <a:off x="600695" y="1059013"/>
            <a:ext cx="6965136" cy="1662635"/>
          </a:xfrm>
          <a:prstGeom prst="rect">
            <a:avLst/>
          </a:prstGeom>
        </p:spPr>
        <p:txBody>
          <a:bodyPr wrap="square">
            <a:spAutoFit/>
          </a:bodyPr>
          <a:lstStyle/>
          <a:p>
            <a:r>
              <a:rPr lang="ko-KR" altLang="en-US" sz="1400" b="1" dirty="0"/>
              <a:t>이원 </a:t>
            </a:r>
            <a:r>
              <a:rPr lang="ko-KR" altLang="en-US" sz="1400" b="1" dirty="0" err="1"/>
              <a:t>카이제곱</a:t>
            </a:r>
            <a:r>
              <a:rPr lang="ko-KR" altLang="en-US" sz="1400" b="1" dirty="0"/>
              <a:t> 검정</a:t>
            </a:r>
            <a:r>
              <a:rPr lang="en-US" altLang="ko-KR" sz="1400" b="1" dirty="0"/>
              <a:t>(two sample </a:t>
            </a:r>
            <a:r>
              <a:rPr lang="ko-KR" altLang="en-US" sz="1400" b="1" dirty="0" err="1"/>
              <a:t>카이제곱</a:t>
            </a:r>
            <a:r>
              <a:rPr lang="ko-KR" altLang="en-US" sz="1400" b="1" dirty="0"/>
              <a:t> 검정</a:t>
            </a:r>
            <a:r>
              <a:rPr lang="en-US" altLang="ko-KR" sz="1400" b="1" dirty="0"/>
              <a:t>)</a:t>
            </a:r>
          </a:p>
          <a:p>
            <a:pPr>
              <a:lnSpc>
                <a:spcPct val="150000"/>
              </a:lnSpc>
            </a:pPr>
            <a:r>
              <a:rPr lang="ko-KR" altLang="en-US" sz="1200" dirty="0"/>
              <a:t>두 명목</a:t>
            </a:r>
            <a:r>
              <a:rPr lang="ko-KR" altLang="en-US" sz="1200" b="1" dirty="0"/>
              <a:t>변수들 사이에 연관성이 있는지 없는지</a:t>
            </a:r>
            <a:r>
              <a:rPr lang="ko-KR" altLang="en-US" sz="1200" dirty="0"/>
              <a:t> 확인하기 위한 검정</a:t>
            </a:r>
          </a:p>
          <a:p>
            <a:pPr>
              <a:lnSpc>
                <a:spcPct val="150000"/>
              </a:lnSpc>
            </a:pPr>
            <a:r>
              <a:rPr lang="en-US" altLang="ko-KR" sz="1200" dirty="0"/>
              <a:t>(</a:t>
            </a:r>
            <a:r>
              <a:rPr lang="ko-KR" altLang="en-US" sz="1200" dirty="0"/>
              <a:t>두 표본집단의 분포가 동일한지</a:t>
            </a:r>
            <a:r>
              <a:rPr lang="en-US" altLang="ko-KR" sz="1200" dirty="0"/>
              <a:t>)</a:t>
            </a:r>
          </a:p>
          <a:p>
            <a:pPr>
              <a:lnSpc>
                <a:spcPct val="150000"/>
              </a:lnSpc>
            </a:pPr>
            <a:r>
              <a:rPr lang="ko-KR" altLang="en-US" sz="1200" dirty="0">
                <a:solidFill>
                  <a:srgbClr val="212529"/>
                </a:solidFill>
                <a:latin typeface="-apple-system"/>
              </a:rPr>
              <a:t>가장 단순한 형태는 </a:t>
            </a:r>
            <a:r>
              <a:rPr lang="en-US" altLang="ko-KR" sz="1200" dirty="0">
                <a:solidFill>
                  <a:srgbClr val="212529"/>
                </a:solidFill>
                <a:latin typeface="-apple-system"/>
              </a:rPr>
              <a:t>2x2</a:t>
            </a:r>
            <a:r>
              <a:rPr lang="ko-KR" altLang="en-US" sz="1200" dirty="0">
                <a:solidFill>
                  <a:srgbClr val="212529"/>
                </a:solidFill>
                <a:latin typeface="-apple-system"/>
              </a:rPr>
              <a:t>로</a:t>
            </a:r>
            <a:r>
              <a:rPr lang="en-US" altLang="ko-KR" sz="1200" dirty="0">
                <a:solidFill>
                  <a:srgbClr val="212529"/>
                </a:solidFill>
                <a:latin typeface="-apple-system"/>
              </a:rPr>
              <a:t>, </a:t>
            </a:r>
            <a:r>
              <a:rPr lang="ko-KR" altLang="en-US" sz="1200" dirty="0">
                <a:solidFill>
                  <a:srgbClr val="212529"/>
                </a:solidFill>
                <a:latin typeface="-apple-system"/>
              </a:rPr>
              <a:t>각각의 변수가 두 개의 범주를 가지고 있는 경우</a:t>
            </a:r>
            <a:endParaRPr lang="en-US" altLang="ko-KR" sz="1200" dirty="0">
              <a:solidFill>
                <a:srgbClr val="212529"/>
              </a:solidFill>
              <a:latin typeface="-apple-system"/>
            </a:endParaRPr>
          </a:p>
          <a:p>
            <a:pPr>
              <a:lnSpc>
                <a:spcPct val="150000"/>
              </a:lnSpc>
            </a:pPr>
            <a:endParaRPr lang="en-US" altLang="ko-KR" sz="1200" dirty="0">
              <a:solidFill>
                <a:srgbClr val="212529"/>
              </a:solidFill>
              <a:latin typeface="-apple-system"/>
            </a:endParaRPr>
          </a:p>
          <a:p>
            <a:pPr>
              <a:lnSpc>
                <a:spcPct val="150000"/>
              </a:lnSpc>
            </a:pPr>
            <a:r>
              <a:rPr lang="en-US" altLang="ko-KR" sz="1200" dirty="0">
                <a:solidFill>
                  <a:srgbClr val="212529"/>
                </a:solidFill>
                <a:latin typeface="-apple-system"/>
              </a:rPr>
              <a:t>(</a:t>
            </a:r>
            <a:r>
              <a:rPr lang="ko-KR" altLang="en-US" sz="1200" dirty="0">
                <a:solidFill>
                  <a:srgbClr val="212529"/>
                </a:solidFill>
                <a:latin typeface="-apple-system"/>
              </a:rPr>
              <a:t>사례</a:t>
            </a:r>
            <a:r>
              <a:rPr lang="en-US" altLang="ko-KR" sz="1200" dirty="0">
                <a:solidFill>
                  <a:srgbClr val="212529"/>
                </a:solidFill>
                <a:latin typeface="-apple-system"/>
              </a:rPr>
              <a:t>) </a:t>
            </a:r>
            <a:r>
              <a:rPr lang="ko-KR" altLang="en-US" sz="1200" dirty="0">
                <a:solidFill>
                  <a:srgbClr val="212529"/>
                </a:solidFill>
                <a:latin typeface="-apple-system"/>
              </a:rPr>
              <a:t>바이러스 감염과 혈액형에 대한 분석</a:t>
            </a:r>
            <a:endParaRPr lang="en-US" altLang="ko-KR" sz="1400" b="1" dirty="0"/>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6500C349-BDFD-4C54-8F33-B121E355FF0B}"/>
                  </a:ext>
                </a:extLst>
              </p:cNvPr>
              <p:cNvSpPr/>
              <p:nvPr/>
            </p:nvSpPr>
            <p:spPr>
              <a:xfrm>
                <a:off x="719571" y="2883082"/>
                <a:ext cx="7704857" cy="893193"/>
              </a:xfrm>
              <a:prstGeom prst="rect">
                <a:avLst/>
              </a:prstGeom>
            </p:spPr>
            <p:txBody>
              <a:bodyPr wrap="square">
                <a:spAutoFit/>
              </a:bodyPr>
              <a:lstStyle/>
              <a:p>
                <a:pPr>
                  <a:lnSpc>
                    <a:spcPct val="150000"/>
                  </a:lnSpc>
                </a:pPr>
                <a:r>
                  <a:rPr lang="ko-KR" altLang="en-US" sz="1200" dirty="0">
                    <a:solidFill>
                      <a:srgbClr val="212529"/>
                    </a:solidFill>
                    <a:latin typeface="-apple-system"/>
                  </a:rPr>
                  <a:t>가설검정</a:t>
                </a:r>
              </a:p>
              <a:p>
                <a:pPr marL="171450" indent="-171450">
                  <a:lnSpc>
                    <a:spcPct val="150000"/>
                  </a:lnSpc>
                  <a:buFont typeface="Arial" panose="020B0604020202020204" pitchFamily="34" charset="0"/>
                  <a:buChar char="•"/>
                </a:pPr>
                <a:r>
                  <a:rPr lang="ko-KR" altLang="en-US" sz="1200" dirty="0" err="1">
                    <a:solidFill>
                      <a:srgbClr val="212529"/>
                    </a:solidFill>
                    <a:latin typeface="-apple-system"/>
                  </a:rPr>
                  <a:t>귀무가설</a:t>
                </a:r>
                <a:r>
                  <a:rPr lang="ko-KR" altLang="en-US" sz="1200" dirty="0">
                    <a:solidFill>
                      <a:srgbClr val="212529"/>
                    </a:solidFill>
                    <a:latin typeface="-apple-system"/>
                  </a:rPr>
                  <a:t> </a:t>
                </a:r>
                <a:r>
                  <a:rPr lang="en-US" altLang="ko-KR" sz="1200" dirty="0">
                    <a:solidFill>
                      <a:srgbClr val="212529"/>
                    </a:solidFill>
                    <a:latin typeface="-apple-system"/>
                  </a:rPr>
                  <a:t>( </a:t>
                </a:r>
                <a14:m>
                  <m:oMath xmlns:m="http://schemas.openxmlformats.org/officeDocument/2006/math">
                    <m:sSub>
                      <m:sSubPr>
                        <m:ctrlPr>
                          <a:rPr lang="en-US" altLang="ko-KR" sz="1200" i="1" smtClean="0">
                            <a:solidFill>
                              <a:srgbClr val="212529"/>
                            </a:solidFill>
                            <a:latin typeface="Cambria Math" panose="02040503050406030204" pitchFamily="18" charset="0"/>
                          </a:rPr>
                        </m:ctrlPr>
                      </m:sSubPr>
                      <m:e>
                        <m:r>
                          <a:rPr lang="en-US" altLang="ko-KR" sz="1200" b="0" i="1" smtClean="0">
                            <a:solidFill>
                              <a:srgbClr val="212529"/>
                            </a:solidFill>
                            <a:latin typeface="Cambria Math" panose="02040503050406030204" pitchFamily="18" charset="0"/>
                          </a:rPr>
                          <m:t>𝐻</m:t>
                        </m:r>
                      </m:e>
                      <m:sub>
                        <m:r>
                          <a:rPr lang="en-US" altLang="ko-KR" sz="1200" b="0" i="1" smtClean="0">
                            <a:solidFill>
                              <a:srgbClr val="212529"/>
                            </a:solidFill>
                            <a:latin typeface="Cambria Math" panose="02040503050406030204" pitchFamily="18" charset="0"/>
                          </a:rPr>
                          <m:t>0</m:t>
                        </m:r>
                      </m:sub>
                    </m:sSub>
                  </m:oMath>
                </a14:m>
                <a:r>
                  <a:rPr lang="en-US" altLang="ko-KR" sz="1200" dirty="0">
                    <a:solidFill>
                      <a:srgbClr val="212529"/>
                    </a:solidFill>
                    <a:latin typeface="-apple-system"/>
                  </a:rPr>
                  <a:t>) : </a:t>
                </a:r>
                <a:r>
                  <a:rPr lang="ko-KR" altLang="en-US" sz="1200" dirty="0"/>
                  <a:t>바이러스 감염과 혈액형 사이에는 연관성이 없다</a:t>
                </a:r>
                <a:r>
                  <a:rPr lang="en-US" altLang="ko-KR" sz="1200" dirty="0"/>
                  <a:t>.(</a:t>
                </a:r>
                <a:r>
                  <a:rPr lang="ko-KR" altLang="en-US" sz="1200" dirty="0"/>
                  <a:t>상호 독립이다</a:t>
                </a:r>
                <a:r>
                  <a:rPr lang="en-US" altLang="ko-KR" sz="1200" dirty="0"/>
                  <a:t>)</a:t>
                </a:r>
                <a:endParaRPr lang="en-US" altLang="ko-KR" sz="1200" dirty="0">
                  <a:solidFill>
                    <a:srgbClr val="212529"/>
                  </a:solidFill>
                  <a:latin typeface="-apple-system"/>
                </a:endParaRPr>
              </a:p>
              <a:p>
                <a:pPr marL="171450" indent="-171450">
                  <a:lnSpc>
                    <a:spcPct val="150000"/>
                  </a:lnSpc>
                  <a:buFont typeface="Arial" panose="020B0604020202020204" pitchFamily="34" charset="0"/>
                  <a:buChar char="•"/>
                </a:pPr>
                <a:r>
                  <a:rPr lang="ko-KR" altLang="en-US" sz="1200" dirty="0">
                    <a:solidFill>
                      <a:srgbClr val="212529"/>
                    </a:solidFill>
                    <a:latin typeface="-apple-system"/>
                  </a:rPr>
                  <a:t>대립가설</a:t>
                </a:r>
                <a:r>
                  <a:rPr lang="en-US" altLang="ko-KR" sz="1200" dirty="0">
                    <a:solidFill>
                      <a:srgbClr val="212529"/>
                    </a:solidFill>
                    <a:latin typeface="-apple-system"/>
                  </a:rPr>
                  <a:t> ( </a:t>
                </a:r>
                <a14:m>
                  <m:oMath xmlns:m="http://schemas.openxmlformats.org/officeDocument/2006/math">
                    <m:sSub>
                      <m:sSubPr>
                        <m:ctrlPr>
                          <a:rPr lang="en-US" altLang="ko-KR" sz="1200" i="1">
                            <a:solidFill>
                              <a:srgbClr val="212529"/>
                            </a:solidFill>
                            <a:latin typeface="Cambria Math" panose="02040503050406030204" pitchFamily="18" charset="0"/>
                          </a:rPr>
                        </m:ctrlPr>
                      </m:sSubPr>
                      <m:e>
                        <m:r>
                          <a:rPr lang="en-US" altLang="ko-KR" sz="1200" i="1">
                            <a:solidFill>
                              <a:srgbClr val="212529"/>
                            </a:solidFill>
                            <a:latin typeface="Cambria Math" panose="02040503050406030204" pitchFamily="18" charset="0"/>
                          </a:rPr>
                          <m:t>𝐻</m:t>
                        </m:r>
                      </m:e>
                      <m:sub>
                        <m:r>
                          <a:rPr lang="en-US" altLang="ko-KR" sz="1200" b="0" i="1" smtClean="0">
                            <a:solidFill>
                              <a:srgbClr val="212529"/>
                            </a:solidFill>
                            <a:latin typeface="Cambria Math" panose="02040503050406030204" pitchFamily="18" charset="0"/>
                          </a:rPr>
                          <m:t>1</m:t>
                        </m:r>
                      </m:sub>
                    </m:sSub>
                  </m:oMath>
                </a14:m>
                <a:r>
                  <a:rPr lang="en-US" altLang="ko-KR" sz="1200" dirty="0">
                    <a:solidFill>
                      <a:srgbClr val="212529"/>
                    </a:solidFill>
                    <a:latin typeface="-apple-system"/>
                  </a:rPr>
                  <a:t>): </a:t>
                </a:r>
                <a:r>
                  <a:rPr lang="ko-KR" altLang="en-US" sz="1200" dirty="0"/>
                  <a:t>바이러스 감염과 혈액형 사이에는 연관성이 있다</a:t>
                </a:r>
                <a:r>
                  <a:rPr lang="en-US" altLang="ko-KR" sz="1200" dirty="0"/>
                  <a:t>.</a:t>
                </a:r>
                <a:endParaRPr lang="en-US" altLang="ko-KR" sz="1200" b="0" i="0" dirty="0">
                  <a:solidFill>
                    <a:srgbClr val="212529"/>
                  </a:solidFill>
                  <a:effectLst/>
                  <a:latin typeface="-apple-system"/>
                </a:endParaRPr>
              </a:p>
            </p:txBody>
          </p:sp>
        </mc:Choice>
        <mc:Fallback xmlns="">
          <p:sp>
            <p:nvSpPr>
              <p:cNvPr id="15" name="직사각형 14">
                <a:extLst>
                  <a:ext uri="{FF2B5EF4-FFF2-40B4-BE49-F238E27FC236}">
                    <a16:creationId xmlns:a16="http://schemas.microsoft.com/office/drawing/2014/main" id="{6500C349-BDFD-4C54-8F33-B121E355FF0B}"/>
                  </a:ext>
                </a:extLst>
              </p:cNvPr>
              <p:cNvSpPr>
                <a:spLocks noRot="1" noChangeAspect="1" noMove="1" noResize="1" noEditPoints="1" noAdjustHandles="1" noChangeArrowheads="1" noChangeShapeType="1" noTextEdit="1"/>
              </p:cNvSpPr>
              <p:nvPr/>
            </p:nvSpPr>
            <p:spPr>
              <a:xfrm>
                <a:off x="719571" y="2883082"/>
                <a:ext cx="7704857" cy="893193"/>
              </a:xfrm>
              <a:prstGeom prst="rect">
                <a:avLst/>
              </a:prstGeom>
              <a:blipFill>
                <a:blip r:embed="rId2"/>
                <a:stretch>
                  <a:fillRect b="-5479"/>
                </a:stretch>
              </a:blipFill>
            </p:spPr>
            <p:txBody>
              <a:bodyPr/>
              <a:lstStyle/>
              <a:p>
                <a:r>
                  <a:rPr lang="ko-KR" altLang="en-US">
                    <a:noFill/>
                  </a:rPr>
                  <a:t> </a:t>
                </a:r>
              </a:p>
            </p:txBody>
          </p:sp>
        </mc:Fallback>
      </mc:AlternateContent>
      <p:sp>
        <p:nvSpPr>
          <p:cNvPr id="17" name="TextBox 16">
            <a:extLst>
              <a:ext uri="{FF2B5EF4-FFF2-40B4-BE49-F238E27FC236}">
                <a16:creationId xmlns:a16="http://schemas.microsoft.com/office/drawing/2014/main" id="{87CFF6D0-11BD-4957-98C0-8D17F11D8A1E}"/>
              </a:ext>
            </a:extLst>
          </p:cNvPr>
          <p:cNvSpPr txBox="1"/>
          <p:nvPr/>
        </p:nvSpPr>
        <p:spPr>
          <a:xfrm>
            <a:off x="5004048" y="4970265"/>
            <a:ext cx="3528392" cy="276999"/>
          </a:xfrm>
          <a:prstGeom prst="rect">
            <a:avLst/>
          </a:prstGeom>
          <a:noFill/>
        </p:spPr>
        <p:txBody>
          <a:bodyPr wrap="square" rtlCol="0">
            <a:spAutoFit/>
          </a:bodyPr>
          <a:lstStyle/>
          <a:p>
            <a:r>
              <a:rPr lang="en-US" altLang="ko-KR" sz="1200" b="1" i="1" dirty="0">
                <a:highlight>
                  <a:srgbClr val="FFFF00"/>
                </a:highlight>
              </a:rPr>
              <a:t>Python </a:t>
            </a:r>
            <a:r>
              <a:rPr lang="ko-KR" altLang="en-US" sz="1200" b="1" i="1" dirty="0">
                <a:highlight>
                  <a:srgbClr val="FFFF00"/>
                </a:highlight>
              </a:rPr>
              <a:t>실습 </a:t>
            </a:r>
            <a:r>
              <a:rPr lang="en-US" altLang="ko-KR" sz="1200" b="1" i="1" dirty="0">
                <a:highlight>
                  <a:srgbClr val="FFFF00"/>
                </a:highlight>
              </a:rPr>
              <a:t>:   </a:t>
            </a:r>
            <a:r>
              <a:rPr lang="ko-KR" altLang="en-US" sz="1200" b="1" i="1" dirty="0">
                <a:highlight>
                  <a:srgbClr val="FFFF00"/>
                </a:highlight>
              </a:rPr>
              <a:t>통계분석</a:t>
            </a:r>
            <a:r>
              <a:rPr lang="en-US" altLang="ko-KR" sz="1200" b="1" i="1" dirty="0">
                <a:highlight>
                  <a:srgbClr val="FFFF00"/>
                </a:highlight>
              </a:rPr>
              <a:t>- </a:t>
            </a:r>
            <a:r>
              <a:rPr lang="ko-KR" altLang="en-US" sz="1200" b="1" i="1" dirty="0">
                <a:highlight>
                  <a:srgbClr val="FFFF00"/>
                </a:highlight>
              </a:rPr>
              <a:t>교차분석 참조 할 것 </a:t>
            </a:r>
            <a:r>
              <a:rPr lang="en-US" altLang="ko-KR" sz="1200" b="1" i="1" dirty="0">
                <a:highlight>
                  <a:srgbClr val="FFFF00"/>
                </a:highlight>
              </a:rPr>
              <a:t>!!!</a:t>
            </a:r>
            <a:r>
              <a:rPr lang="ko-KR" altLang="en-US" sz="1200" b="1" i="1" dirty="0">
                <a:highlight>
                  <a:srgbClr val="FFFF00"/>
                </a:highlight>
              </a:rPr>
              <a:t> </a:t>
            </a:r>
          </a:p>
        </p:txBody>
      </p:sp>
      <p:sp>
        <p:nvSpPr>
          <p:cNvPr id="9" name="TextBox 8">
            <a:extLst>
              <a:ext uri="{FF2B5EF4-FFF2-40B4-BE49-F238E27FC236}">
                <a16:creationId xmlns:a16="http://schemas.microsoft.com/office/drawing/2014/main" id="{E9BB9F0B-0CC1-4E0E-81F0-7118218C80D4}"/>
              </a:ext>
            </a:extLst>
          </p:cNvPr>
          <p:cNvSpPr txBox="1"/>
          <p:nvPr/>
        </p:nvSpPr>
        <p:spPr>
          <a:xfrm>
            <a:off x="219490" y="169226"/>
            <a:ext cx="140018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a:t>
            </a:r>
            <a:r>
              <a:rPr lang="en-US" altLang="ko-KR" sz="1200"/>
              <a:t>. </a:t>
            </a:r>
            <a:r>
              <a:rPr lang="ko-KR" altLang="en-US" sz="1200" dirty="0"/>
              <a:t>교차분석</a:t>
            </a:r>
          </a:p>
        </p:txBody>
      </p:sp>
    </p:spTree>
    <p:extLst>
      <p:ext uri="{BB962C8B-B14F-4D97-AF65-F5344CB8AC3E}">
        <p14:creationId xmlns:p14="http://schemas.microsoft.com/office/powerpoint/2010/main" val="28681504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바닥글 개체 틀 2">
            <a:extLst>
              <a:ext uri="{FF2B5EF4-FFF2-40B4-BE49-F238E27FC236}">
                <a16:creationId xmlns:a16="http://schemas.microsoft.com/office/drawing/2014/main" id="{4FBAEAB2-FF17-4FBD-AAD6-42D4F9A82971}"/>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D3FF80E8-6796-4486-A0B1-F22F5513DF9B}"/>
              </a:ext>
            </a:extLst>
          </p:cNvPr>
          <p:cNvSpPr>
            <a:spLocks noGrp="1"/>
          </p:cNvSpPr>
          <p:nvPr>
            <p:ph type="sldNum" sz="quarter" idx="12"/>
          </p:nvPr>
        </p:nvSpPr>
        <p:spPr/>
        <p:txBody>
          <a:bodyPr/>
          <a:lstStyle/>
          <a:p>
            <a:fld id="{DE77BB65-F969-4654-BF30-45C70C1BE112}" type="slidenum">
              <a:rPr lang="ko-KR" altLang="en-US" smtClean="0"/>
              <a:pPr/>
              <a:t>184</a:t>
            </a:fld>
            <a:endParaRPr lang="ko-KR" altLang="en-US"/>
          </a:p>
        </p:txBody>
      </p:sp>
    </p:spTree>
    <p:extLst>
      <p:ext uri="{BB962C8B-B14F-4D97-AF65-F5344CB8AC3E}">
        <p14:creationId xmlns:p14="http://schemas.microsoft.com/office/powerpoint/2010/main" val="8469797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6F562902-3777-4041-961C-060DD87A4F6B}"/>
              </a:ext>
            </a:extLst>
          </p:cNvPr>
          <p:cNvSpPr/>
          <p:nvPr/>
        </p:nvSpPr>
        <p:spPr>
          <a:xfrm>
            <a:off x="549844" y="1023664"/>
            <a:ext cx="7704856" cy="1334340"/>
          </a:xfrm>
          <a:prstGeom prst="rect">
            <a:avLst/>
          </a:prstGeom>
          <a:ln>
            <a:solidFill>
              <a:schemeClr val="accent1">
                <a:lumMod val="75000"/>
              </a:schemeClr>
            </a:solidFill>
          </a:ln>
        </p:spPr>
        <p:txBody>
          <a:bodyPr wrap="square">
            <a:spAutoFit/>
          </a:bodyPr>
          <a:lstStyle/>
          <a:p>
            <a:pPr marL="171450" indent="-171450">
              <a:lnSpc>
                <a:spcPct val="150000"/>
              </a:lnSpc>
              <a:buFont typeface="Arial" panose="020B0604020202020204" pitchFamily="34" charset="0"/>
              <a:buChar char="•"/>
            </a:pPr>
            <a:r>
              <a:rPr lang="ko-KR" altLang="en-US" sz="1100" dirty="0">
                <a:solidFill>
                  <a:srgbClr val="666666"/>
                </a:solidFill>
                <a:latin typeface="Noto Sans KR"/>
              </a:rPr>
              <a:t>데이터가 불균형한 분포를 가지는 경우</a:t>
            </a:r>
            <a:endParaRPr lang="en-US" altLang="ko-KR" sz="1100" dirty="0">
              <a:solidFill>
                <a:srgbClr val="666666"/>
              </a:solidFill>
              <a:latin typeface="Noto Sans KR"/>
            </a:endParaRPr>
          </a:p>
          <a:p>
            <a:pPr marL="171450" indent="-171450">
              <a:lnSpc>
                <a:spcPct val="150000"/>
              </a:lnSpc>
              <a:buFont typeface="Arial" panose="020B0604020202020204" pitchFamily="34" charset="0"/>
              <a:buChar char="•"/>
            </a:pPr>
            <a:r>
              <a:rPr lang="ko-KR" altLang="en-US" sz="1100" dirty="0"/>
              <a:t>프로젝트에서 부도기업은 정상기업에 비해 그 비율이 매우 낮기 때문에  </a:t>
            </a:r>
            <a:r>
              <a:rPr lang="en-US" altLang="ko-KR" sz="1100" dirty="0"/>
              <a:t>class imbalance </a:t>
            </a:r>
            <a:r>
              <a:rPr lang="ko-KR" altLang="en-US" sz="1100" dirty="0"/>
              <a:t>문제 발생</a:t>
            </a:r>
            <a:endParaRPr lang="en-US" altLang="ko-KR" sz="1100" dirty="0"/>
          </a:p>
          <a:p>
            <a:pPr marL="171450" indent="-171450">
              <a:lnSpc>
                <a:spcPct val="150000"/>
              </a:lnSpc>
              <a:buFont typeface="Arial" panose="020B0604020202020204" pitchFamily="34" charset="0"/>
              <a:buChar char="•"/>
            </a:pPr>
            <a:r>
              <a:rPr lang="ko-KR" altLang="en-US" sz="1100" dirty="0"/>
              <a:t>모든 예측치를 정상으로 예측하더라도 정확도</a:t>
            </a:r>
            <a:r>
              <a:rPr lang="en-US" altLang="ko-KR" sz="1100" dirty="0"/>
              <a:t>(accuracy)</a:t>
            </a:r>
            <a:r>
              <a:rPr lang="ko-KR" altLang="en-US" sz="1100" dirty="0"/>
              <a:t>가 높아지는 경향이 있으므로 분석 목적인 부도 개체의 식별력</a:t>
            </a:r>
            <a:r>
              <a:rPr lang="en-US" altLang="ko-KR" sz="1100" dirty="0"/>
              <a:t>(sensitivity </a:t>
            </a:r>
            <a:r>
              <a:rPr lang="ko-KR" altLang="en-US" sz="1100" dirty="0"/>
              <a:t>또는 </a:t>
            </a:r>
            <a:r>
              <a:rPr lang="en-US" altLang="ko-KR" sz="1100" dirty="0"/>
              <a:t>recall)</a:t>
            </a:r>
            <a:r>
              <a:rPr lang="ko-KR" altLang="en-US" sz="1100" dirty="0"/>
              <a:t>이 저하</a:t>
            </a:r>
            <a:endParaRPr lang="en-US" altLang="ko-KR" sz="1100" dirty="0"/>
          </a:p>
          <a:p>
            <a:pPr marL="171450" indent="-171450">
              <a:lnSpc>
                <a:spcPct val="150000"/>
              </a:lnSpc>
              <a:buFont typeface="Arial" panose="020B0604020202020204" pitchFamily="34" charset="0"/>
              <a:buChar char="•"/>
            </a:pPr>
            <a:r>
              <a:rPr lang="ko-KR" altLang="en-US" sz="1100" dirty="0">
                <a:solidFill>
                  <a:srgbClr val="666666"/>
                </a:solidFill>
                <a:latin typeface="Noto Sans KR"/>
              </a:rPr>
              <a:t>모델 학습이 제대로 이루어지지 않을 확률이 높아</a:t>
            </a:r>
            <a:r>
              <a:rPr lang="en-US" altLang="ko-KR" sz="1100" dirty="0">
                <a:solidFill>
                  <a:srgbClr val="666666"/>
                </a:solidFill>
                <a:latin typeface="Noto Sans KR"/>
              </a:rPr>
              <a:t>,  </a:t>
            </a:r>
            <a:r>
              <a:rPr lang="ko-KR" altLang="en-US" sz="1100" dirty="0">
                <a:solidFill>
                  <a:srgbClr val="666666"/>
                </a:solidFill>
                <a:latin typeface="Noto Sans KR"/>
              </a:rPr>
              <a:t>이런 문제를 해결하기 위해 나온 개념 </a:t>
            </a:r>
            <a:endParaRPr lang="ko-KR" altLang="en-US" sz="1100" i="0" dirty="0">
              <a:solidFill>
                <a:srgbClr val="666666"/>
              </a:solidFill>
              <a:effectLst/>
              <a:latin typeface="Noto Sans KR"/>
            </a:endParaRPr>
          </a:p>
        </p:txBody>
      </p:sp>
      <p:sp>
        <p:nvSpPr>
          <p:cNvPr id="8" name="직사각형 7">
            <a:extLst>
              <a:ext uri="{FF2B5EF4-FFF2-40B4-BE49-F238E27FC236}">
                <a16:creationId xmlns:a16="http://schemas.microsoft.com/office/drawing/2014/main" id="{C0BC3976-685C-4CBA-A856-AEEA57CFE6B0}"/>
              </a:ext>
            </a:extLst>
          </p:cNvPr>
          <p:cNvSpPr/>
          <p:nvPr/>
        </p:nvSpPr>
        <p:spPr>
          <a:xfrm>
            <a:off x="541266" y="4941533"/>
            <a:ext cx="8061468" cy="276999"/>
          </a:xfrm>
          <a:prstGeom prst="rect">
            <a:avLst/>
          </a:prstGeom>
        </p:spPr>
        <p:txBody>
          <a:bodyPr wrap="square">
            <a:spAutoFit/>
          </a:bodyPr>
          <a:lstStyle/>
          <a:p>
            <a:r>
              <a:rPr lang="en-US" altLang="ko-KR" sz="1200" dirty="0"/>
              <a:t>https://www.kaggle.com/rafjaa/resampling-strategies-for-imbalanced-datasets?scriptVersionId=1747689</a:t>
            </a:r>
            <a:endParaRPr lang="ko-KR" altLang="en-US" sz="1200" dirty="0"/>
          </a:p>
        </p:txBody>
      </p:sp>
      <p:pic>
        <p:nvPicPr>
          <p:cNvPr id="9" name="그림 8">
            <a:extLst>
              <a:ext uri="{FF2B5EF4-FFF2-40B4-BE49-F238E27FC236}">
                <a16:creationId xmlns:a16="http://schemas.microsoft.com/office/drawing/2014/main" id="{DAADCE9E-62DD-4BD9-BA29-C2A66D50ADE7}"/>
              </a:ext>
            </a:extLst>
          </p:cNvPr>
          <p:cNvPicPr>
            <a:picLocks noChangeAspect="1"/>
          </p:cNvPicPr>
          <p:nvPr/>
        </p:nvPicPr>
        <p:blipFill>
          <a:blip r:embed="rId2"/>
          <a:stretch>
            <a:fillRect/>
          </a:stretch>
        </p:blipFill>
        <p:spPr>
          <a:xfrm>
            <a:off x="549844" y="3512199"/>
            <a:ext cx="5615495" cy="1443313"/>
          </a:xfrm>
          <a:prstGeom prst="rect">
            <a:avLst/>
          </a:prstGeom>
        </p:spPr>
      </p:pic>
      <p:sp>
        <p:nvSpPr>
          <p:cNvPr id="10" name="직사각형 9">
            <a:extLst>
              <a:ext uri="{FF2B5EF4-FFF2-40B4-BE49-F238E27FC236}">
                <a16:creationId xmlns:a16="http://schemas.microsoft.com/office/drawing/2014/main" id="{424F350B-2DF0-4DB6-9FF6-03E3D8137D68}"/>
              </a:ext>
            </a:extLst>
          </p:cNvPr>
          <p:cNvSpPr/>
          <p:nvPr/>
        </p:nvSpPr>
        <p:spPr>
          <a:xfrm>
            <a:off x="549844" y="2582435"/>
            <a:ext cx="7704856" cy="1080424"/>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ko-KR" altLang="en-US" sz="1100" b="1" dirty="0" err="1">
                <a:solidFill>
                  <a:srgbClr val="666666"/>
                </a:solidFill>
                <a:highlight>
                  <a:srgbClr val="FFFF00"/>
                </a:highlight>
                <a:latin typeface="+mj-ea"/>
                <a:ea typeface="+mj-ea"/>
              </a:rPr>
              <a:t>언더</a:t>
            </a:r>
            <a:r>
              <a:rPr lang="ko-KR" altLang="en-US" sz="1100" b="1" dirty="0">
                <a:solidFill>
                  <a:srgbClr val="666666"/>
                </a:solidFill>
                <a:highlight>
                  <a:srgbClr val="FFFF00"/>
                </a:highlight>
                <a:latin typeface="+mj-ea"/>
                <a:ea typeface="+mj-ea"/>
              </a:rPr>
              <a:t> 샘플링</a:t>
            </a:r>
            <a:r>
              <a:rPr lang="en-US" altLang="ko-KR" sz="1100" b="1" dirty="0">
                <a:solidFill>
                  <a:srgbClr val="666666"/>
                </a:solidFill>
                <a:highlight>
                  <a:srgbClr val="FFFF00"/>
                </a:highlight>
                <a:latin typeface="+mj-ea"/>
                <a:ea typeface="+mj-ea"/>
              </a:rPr>
              <a:t>(</a:t>
            </a:r>
            <a:r>
              <a:rPr lang="ko-KR" altLang="en-US" sz="1100" dirty="0">
                <a:solidFill>
                  <a:srgbClr val="666666"/>
                </a:solidFill>
                <a:highlight>
                  <a:srgbClr val="FFFF00"/>
                </a:highlight>
                <a:latin typeface="Noto Sans KR"/>
              </a:rPr>
              <a:t> </a:t>
            </a:r>
            <a:r>
              <a:rPr lang="en-US" altLang="ko-KR" sz="1100" dirty="0" err="1">
                <a:solidFill>
                  <a:srgbClr val="666666"/>
                </a:solidFill>
                <a:highlight>
                  <a:srgbClr val="FFFF00"/>
                </a:highlight>
                <a:latin typeface="Noto Sans KR"/>
              </a:rPr>
              <a:t>Undersampling</a:t>
            </a:r>
            <a:r>
              <a:rPr lang="en-US" altLang="ko-KR" sz="1100" dirty="0">
                <a:solidFill>
                  <a:srgbClr val="666666"/>
                </a:solidFill>
                <a:highlight>
                  <a:srgbClr val="FFFF00"/>
                </a:highlight>
                <a:latin typeface="Noto Sans KR"/>
              </a:rPr>
              <a:t>)</a:t>
            </a:r>
            <a:r>
              <a:rPr lang="ko-KR" altLang="en-US" sz="1100" dirty="0">
                <a:solidFill>
                  <a:srgbClr val="666666"/>
                </a:solidFill>
                <a:highlight>
                  <a:srgbClr val="FFFF00"/>
                </a:highlight>
                <a:latin typeface="Noto Sans KR"/>
              </a:rPr>
              <a:t> </a:t>
            </a:r>
            <a:r>
              <a:rPr lang="en-US" altLang="ko-KR" sz="1100" b="1" dirty="0">
                <a:solidFill>
                  <a:srgbClr val="666666"/>
                </a:solidFill>
                <a:highlight>
                  <a:srgbClr val="FFFF00"/>
                </a:highlight>
                <a:latin typeface="+mj-ea"/>
                <a:ea typeface="+mj-ea"/>
              </a:rPr>
              <a:t>:</a:t>
            </a:r>
            <a:r>
              <a:rPr lang="ko-KR" altLang="en-US" sz="1100" b="1" dirty="0">
                <a:solidFill>
                  <a:srgbClr val="666666"/>
                </a:solidFill>
                <a:highlight>
                  <a:srgbClr val="FFFF00"/>
                </a:highlight>
                <a:latin typeface="+mj-ea"/>
                <a:ea typeface="+mj-ea"/>
              </a:rPr>
              <a:t> </a:t>
            </a:r>
            <a:r>
              <a:rPr lang="ko-KR" altLang="en-US" sz="1100" dirty="0">
                <a:solidFill>
                  <a:srgbClr val="666666"/>
                </a:solidFill>
                <a:latin typeface="+mj-ea"/>
                <a:ea typeface="+mj-ea"/>
              </a:rPr>
              <a:t>불균형한 </a:t>
            </a:r>
            <a:r>
              <a:rPr lang="en-US" altLang="ko-KR" sz="1100" dirty="0">
                <a:solidFill>
                  <a:srgbClr val="666666"/>
                </a:solidFill>
                <a:latin typeface="+mj-ea"/>
                <a:ea typeface="+mj-ea"/>
              </a:rPr>
              <a:t>dataset</a:t>
            </a:r>
            <a:r>
              <a:rPr lang="ko-KR" altLang="en-US" sz="1100" dirty="0">
                <a:solidFill>
                  <a:srgbClr val="666666"/>
                </a:solidFill>
                <a:latin typeface="+mj-ea"/>
                <a:ea typeface="+mj-ea"/>
              </a:rPr>
              <a:t>에서 높은 비율을 차지하던 </a:t>
            </a:r>
            <a:r>
              <a:rPr lang="en-US" altLang="ko-KR" sz="1100" dirty="0">
                <a:solidFill>
                  <a:srgbClr val="666666"/>
                </a:solidFill>
                <a:latin typeface="+mj-ea"/>
                <a:ea typeface="+mj-ea"/>
              </a:rPr>
              <a:t>class</a:t>
            </a:r>
            <a:r>
              <a:rPr lang="ko-KR" altLang="en-US" sz="1100" dirty="0">
                <a:solidFill>
                  <a:srgbClr val="666666"/>
                </a:solidFill>
                <a:latin typeface="+mj-ea"/>
                <a:ea typeface="+mj-ea"/>
              </a:rPr>
              <a:t>의 </a:t>
            </a:r>
            <a:r>
              <a:rPr lang="en-US" altLang="ko-KR" sz="1100" dirty="0">
                <a:solidFill>
                  <a:srgbClr val="666666"/>
                </a:solidFill>
                <a:latin typeface="+mj-ea"/>
                <a:ea typeface="+mj-ea"/>
              </a:rPr>
              <a:t>data</a:t>
            </a:r>
            <a:r>
              <a:rPr lang="ko-KR" altLang="en-US" sz="1100" dirty="0">
                <a:solidFill>
                  <a:srgbClr val="666666"/>
                </a:solidFill>
                <a:latin typeface="+mj-ea"/>
                <a:ea typeface="+mj-ea"/>
              </a:rPr>
              <a:t> 수를 줄임으로써 </a:t>
            </a:r>
            <a:r>
              <a:rPr lang="en-US" altLang="ko-KR" sz="1100" dirty="0">
                <a:solidFill>
                  <a:srgbClr val="666666"/>
                </a:solidFill>
                <a:latin typeface="+mj-ea"/>
                <a:ea typeface="+mj-ea"/>
              </a:rPr>
              <a:t>data</a:t>
            </a:r>
            <a:r>
              <a:rPr lang="ko-KR" altLang="en-US" sz="1100" dirty="0">
                <a:solidFill>
                  <a:srgbClr val="666666"/>
                </a:solidFill>
                <a:latin typeface="+mj-ea"/>
                <a:ea typeface="+mj-ea"/>
              </a:rPr>
              <a:t> 불균형을 해소</a:t>
            </a:r>
            <a:endParaRPr lang="en-US" altLang="ko-KR" sz="1100" dirty="0">
              <a:solidFill>
                <a:srgbClr val="666666"/>
              </a:solidFill>
              <a:latin typeface="+mj-ea"/>
              <a:ea typeface="+mj-ea"/>
            </a:endParaRPr>
          </a:p>
          <a:p>
            <a:pPr marL="171450" indent="-171450">
              <a:lnSpc>
                <a:spcPct val="150000"/>
              </a:lnSpc>
              <a:buFont typeface="Arial" panose="020B0604020202020204" pitchFamily="34" charset="0"/>
              <a:buChar char="•"/>
            </a:pPr>
            <a:r>
              <a:rPr lang="en-US" altLang="ko-KR" sz="1100" dirty="0">
                <a:solidFill>
                  <a:srgbClr val="666666"/>
                </a:solidFill>
                <a:latin typeface="+mj-ea"/>
                <a:ea typeface="+mj-ea"/>
                <a:sym typeface="Wingdings" panose="05000000000000000000" pitchFamily="2" charset="2"/>
              </a:rPr>
              <a:t></a:t>
            </a:r>
            <a:r>
              <a:rPr lang="ko-KR" altLang="en-US" sz="1100" dirty="0">
                <a:solidFill>
                  <a:srgbClr val="666666"/>
                </a:solidFill>
                <a:latin typeface="+mj-ea"/>
                <a:ea typeface="+mj-ea"/>
              </a:rPr>
              <a:t> </a:t>
            </a:r>
            <a:r>
              <a:rPr lang="ko-KR" altLang="en-US" sz="1100" b="1" dirty="0">
                <a:solidFill>
                  <a:srgbClr val="666666"/>
                </a:solidFill>
                <a:latin typeface="+mj-ea"/>
                <a:ea typeface="+mj-ea"/>
              </a:rPr>
              <a:t>학습에 사용되는 전체 데이터 수를  감소</a:t>
            </a:r>
            <a:r>
              <a:rPr lang="ko-KR" altLang="en-US" sz="1100" dirty="0">
                <a:solidFill>
                  <a:srgbClr val="666666"/>
                </a:solidFill>
                <a:latin typeface="+mj-ea"/>
                <a:ea typeface="+mj-ea"/>
              </a:rPr>
              <a:t>시켜 성능</a:t>
            </a:r>
            <a:r>
              <a:rPr lang="en-US" altLang="ko-KR" sz="1100" dirty="0">
                <a:solidFill>
                  <a:srgbClr val="666666"/>
                </a:solidFill>
                <a:latin typeface="+mj-ea"/>
                <a:ea typeface="+mj-ea"/>
              </a:rPr>
              <a:t> </a:t>
            </a:r>
            <a:r>
              <a:rPr lang="ko-KR" altLang="en-US" sz="1100" dirty="0">
                <a:solidFill>
                  <a:srgbClr val="666666"/>
                </a:solidFill>
                <a:latin typeface="+mj-ea"/>
                <a:ea typeface="+mj-ea"/>
              </a:rPr>
              <a:t>저하 문제 발생 가능성 </a:t>
            </a:r>
            <a:endParaRPr lang="en-US" altLang="ko-KR" sz="1100" dirty="0">
              <a:solidFill>
                <a:srgbClr val="666666"/>
              </a:solidFill>
              <a:latin typeface="+mj-ea"/>
              <a:ea typeface="+mj-ea"/>
            </a:endParaRPr>
          </a:p>
          <a:p>
            <a:pPr marL="171450" indent="-171450">
              <a:lnSpc>
                <a:spcPct val="150000"/>
              </a:lnSpc>
              <a:buFont typeface="Arial" panose="020B0604020202020204" pitchFamily="34" charset="0"/>
              <a:buChar char="•"/>
            </a:pPr>
            <a:r>
              <a:rPr lang="ko-KR" altLang="en-US" sz="1100" b="1" dirty="0">
                <a:solidFill>
                  <a:srgbClr val="666666"/>
                </a:solidFill>
                <a:highlight>
                  <a:srgbClr val="FFFF00"/>
                </a:highlight>
                <a:latin typeface="+mj-ea"/>
                <a:ea typeface="+mj-ea"/>
              </a:rPr>
              <a:t>오버 샘플링</a:t>
            </a:r>
            <a:r>
              <a:rPr lang="en-US" altLang="ko-KR" sz="1100" b="1" dirty="0">
                <a:solidFill>
                  <a:srgbClr val="666666"/>
                </a:solidFill>
                <a:highlight>
                  <a:srgbClr val="FFFF00"/>
                </a:highlight>
                <a:latin typeface="+mj-ea"/>
                <a:ea typeface="+mj-ea"/>
              </a:rPr>
              <a:t>(</a:t>
            </a:r>
            <a:r>
              <a:rPr lang="en-US" altLang="ko-KR" sz="1100" dirty="0">
                <a:solidFill>
                  <a:srgbClr val="666666"/>
                </a:solidFill>
                <a:highlight>
                  <a:srgbClr val="FFFF00"/>
                </a:highlight>
                <a:latin typeface="Noto Sans KR"/>
              </a:rPr>
              <a:t>Oversampling) </a:t>
            </a:r>
            <a:r>
              <a:rPr lang="en-US" altLang="ko-KR" sz="1100" b="1" dirty="0">
                <a:solidFill>
                  <a:srgbClr val="666666"/>
                </a:solidFill>
                <a:highlight>
                  <a:srgbClr val="FFFF00"/>
                </a:highlight>
                <a:latin typeface="+mj-ea"/>
                <a:ea typeface="+mj-ea"/>
              </a:rPr>
              <a:t>:</a:t>
            </a:r>
            <a:r>
              <a:rPr lang="ko-KR" altLang="en-US" sz="1100" b="1" dirty="0">
                <a:solidFill>
                  <a:srgbClr val="666666"/>
                </a:solidFill>
                <a:highlight>
                  <a:srgbClr val="FFFF00"/>
                </a:highlight>
                <a:latin typeface="+mj-ea"/>
                <a:ea typeface="+mj-ea"/>
              </a:rPr>
              <a:t> </a:t>
            </a:r>
            <a:r>
              <a:rPr lang="ko-KR" altLang="en-US" sz="1100" dirty="0">
                <a:solidFill>
                  <a:srgbClr val="666666"/>
                </a:solidFill>
                <a:latin typeface="+mj-ea"/>
                <a:ea typeface="+mj-ea"/>
              </a:rPr>
              <a:t>낮은 비율 클래스의 데이터 수를 증가시키는 켜 불균형을 해소</a:t>
            </a:r>
            <a:r>
              <a:rPr lang="en-US" altLang="ko-KR" sz="1100" dirty="0">
                <a:solidFill>
                  <a:srgbClr val="666666"/>
                </a:solidFill>
                <a:latin typeface="+mj-ea"/>
                <a:ea typeface="+mj-ea"/>
              </a:rPr>
              <a:t>.</a:t>
            </a:r>
          </a:p>
        </p:txBody>
      </p:sp>
      <p:sp>
        <p:nvSpPr>
          <p:cNvPr id="11" name="직사각형 10">
            <a:extLst>
              <a:ext uri="{FF2B5EF4-FFF2-40B4-BE49-F238E27FC236}">
                <a16:creationId xmlns:a16="http://schemas.microsoft.com/office/drawing/2014/main" id="{7A621769-5240-4068-A9CC-F349A4A2555F}"/>
              </a:ext>
            </a:extLst>
          </p:cNvPr>
          <p:cNvSpPr/>
          <p:nvPr/>
        </p:nvSpPr>
        <p:spPr>
          <a:xfrm>
            <a:off x="708614" y="5370139"/>
            <a:ext cx="4752528" cy="769441"/>
          </a:xfrm>
          <a:prstGeom prst="rect">
            <a:avLst/>
          </a:prstGeom>
        </p:spPr>
        <p:txBody>
          <a:bodyPr wrap="square">
            <a:spAutoFit/>
          </a:bodyPr>
          <a:lstStyle/>
          <a:p>
            <a:r>
              <a:rPr lang="ko-KR" altLang="en-US" sz="1100" dirty="0" err="1">
                <a:solidFill>
                  <a:srgbClr val="EE2323"/>
                </a:solidFill>
                <a:latin typeface="Noto Sans KR"/>
              </a:rPr>
              <a:t>언더샘플링</a:t>
            </a:r>
            <a:r>
              <a:rPr lang="ko-KR" altLang="en-US" sz="1100" dirty="0">
                <a:solidFill>
                  <a:srgbClr val="EE2323"/>
                </a:solidFill>
                <a:latin typeface="Noto Sans KR"/>
              </a:rPr>
              <a:t>  장</a:t>
            </a:r>
            <a:r>
              <a:rPr lang="en-US" altLang="ko-KR" sz="1100" dirty="0">
                <a:solidFill>
                  <a:srgbClr val="EE2323"/>
                </a:solidFill>
                <a:latin typeface="Noto Sans KR"/>
              </a:rPr>
              <a:t>,</a:t>
            </a:r>
            <a:r>
              <a:rPr lang="ko-KR" altLang="en-US" sz="1100" dirty="0">
                <a:solidFill>
                  <a:srgbClr val="EE2323"/>
                </a:solidFill>
                <a:latin typeface="Noto Sans KR"/>
              </a:rPr>
              <a:t>단점</a:t>
            </a:r>
            <a:endParaRPr lang="en-US" altLang="ko-KR" sz="1100" dirty="0">
              <a:solidFill>
                <a:srgbClr val="666666"/>
              </a:solidFill>
              <a:latin typeface="Noto Sans KR"/>
            </a:endParaRPr>
          </a:p>
          <a:p>
            <a:r>
              <a:rPr lang="en-US" altLang="ko-KR" sz="1100" dirty="0">
                <a:solidFill>
                  <a:srgbClr val="666666"/>
                </a:solidFill>
                <a:latin typeface="Noto Sans KR"/>
              </a:rPr>
              <a:t> </a:t>
            </a:r>
            <a:r>
              <a:rPr lang="ko-KR" altLang="en-US" sz="1100" dirty="0">
                <a:solidFill>
                  <a:srgbClr val="666666"/>
                </a:solidFill>
                <a:latin typeface="Noto Sans KR"/>
              </a:rPr>
              <a:t>장점 </a:t>
            </a:r>
            <a:r>
              <a:rPr lang="en-US" altLang="ko-KR" sz="1100" dirty="0">
                <a:solidFill>
                  <a:srgbClr val="666666"/>
                </a:solidFill>
                <a:latin typeface="Noto Sans KR"/>
              </a:rPr>
              <a:t>:     </a:t>
            </a:r>
            <a:r>
              <a:rPr lang="ko-KR" altLang="en-US" sz="1100" dirty="0">
                <a:solidFill>
                  <a:srgbClr val="666666"/>
                </a:solidFill>
                <a:highlight>
                  <a:srgbClr val="FFFF00"/>
                </a:highlight>
                <a:latin typeface="Noto Sans KR"/>
              </a:rPr>
              <a:t>다수의 클래스 데이터를 제거</a:t>
            </a:r>
            <a:r>
              <a:rPr lang="en-US" altLang="ko-KR" sz="1100" dirty="0">
                <a:solidFill>
                  <a:srgbClr val="666666"/>
                </a:solidFill>
                <a:highlight>
                  <a:srgbClr val="FFFF00"/>
                </a:highlight>
                <a:latin typeface="Noto Sans KR"/>
                <a:sym typeface="Wingdings" panose="05000000000000000000" pitchFamily="2" charset="2"/>
              </a:rPr>
              <a:t></a:t>
            </a:r>
            <a:r>
              <a:rPr lang="ko-KR" altLang="en-US" sz="1100" dirty="0">
                <a:solidFill>
                  <a:srgbClr val="666666"/>
                </a:solidFill>
                <a:highlight>
                  <a:srgbClr val="FFFF00"/>
                </a:highlight>
                <a:latin typeface="Noto Sans KR"/>
              </a:rPr>
              <a:t>계산시간 감소</a:t>
            </a:r>
            <a:endParaRPr lang="en-US" altLang="ko-KR" sz="1100" dirty="0">
              <a:solidFill>
                <a:srgbClr val="666666"/>
              </a:solidFill>
              <a:highlight>
                <a:srgbClr val="FFFF00"/>
              </a:highlight>
              <a:latin typeface="Noto Sans KR"/>
            </a:endParaRPr>
          </a:p>
          <a:p>
            <a:pPr marL="742950" lvl="1" indent="-285750">
              <a:buFont typeface="Arial" panose="020B0604020202020204" pitchFamily="34" charset="0"/>
              <a:buChar char="•"/>
            </a:pPr>
            <a:r>
              <a:rPr lang="ko-KR" altLang="en-US" sz="1100" dirty="0">
                <a:solidFill>
                  <a:srgbClr val="666666"/>
                </a:solidFill>
                <a:highlight>
                  <a:srgbClr val="FFFF00"/>
                </a:highlight>
                <a:latin typeface="Noto Sans KR"/>
              </a:rPr>
              <a:t>클래스 오버랩 감소</a:t>
            </a:r>
            <a:r>
              <a:rPr lang="en-US" altLang="ko-KR" sz="1100" dirty="0">
                <a:solidFill>
                  <a:srgbClr val="666666"/>
                </a:solidFill>
                <a:highlight>
                  <a:srgbClr val="FFFF00"/>
                </a:highlight>
                <a:latin typeface="Noto Sans KR"/>
              </a:rPr>
              <a:t>.</a:t>
            </a:r>
          </a:p>
          <a:p>
            <a:pPr>
              <a:buFont typeface="Arial" panose="020B0604020202020204" pitchFamily="34" charset="0"/>
              <a:buChar char="•"/>
            </a:pPr>
            <a:r>
              <a:rPr lang="ko-KR" altLang="en-US" sz="1100" dirty="0">
                <a:solidFill>
                  <a:srgbClr val="666666"/>
                </a:solidFill>
                <a:latin typeface="Noto Sans KR"/>
              </a:rPr>
              <a:t>단점 </a:t>
            </a:r>
            <a:r>
              <a:rPr lang="en-US" altLang="ko-KR" sz="1100" dirty="0">
                <a:solidFill>
                  <a:srgbClr val="666666"/>
                </a:solidFill>
                <a:latin typeface="Noto Sans KR"/>
              </a:rPr>
              <a:t>: </a:t>
            </a:r>
            <a:r>
              <a:rPr lang="ko-KR" altLang="en-US" sz="1100" dirty="0">
                <a:solidFill>
                  <a:srgbClr val="666666"/>
                </a:solidFill>
                <a:latin typeface="Noto Sans KR"/>
              </a:rPr>
              <a:t>정보 손실 발생</a:t>
            </a:r>
            <a:endParaRPr lang="ko-KR" altLang="en-US" sz="1100" b="0" i="0" dirty="0">
              <a:solidFill>
                <a:srgbClr val="666666"/>
              </a:solidFill>
              <a:effectLst/>
              <a:latin typeface="Noto Sans KR"/>
            </a:endParaRPr>
          </a:p>
        </p:txBody>
      </p:sp>
      <p:sp>
        <p:nvSpPr>
          <p:cNvPr id="3" name="바닥글 개체 틀 2">
            <a:extLst>
              <a:ext uri="{FF2B5EF4-FFF2-40B4-BE49-F238E27FC236}">
                <a16:creationId xmlns:a16="http://schemas.microsoft.com/office/drawing/2014/main" id="{04D2F898-8272-4643-89F2-A87BDC2ABD04}"/>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728A3521-F38B-4529-83FA-6C0F71B41737}"/>
              </a:ext>
            </a:extLst>
          </p:cNvPr>
          <p:cNvSpPr>
            <a:spLocks noGrp="1"/>
          </p:cNvSpPr>
          <p:nvPr>
            <p:ph type="sldNum" sz="quarter" idx="12"/>
          </p:nvPr>
        </p:nvSpPr>
        <p:spPr/>
        <p:txBody>
          <a:bodyPr/>
          <a:lstStyle/>
          <a:p>
            <a:fld id="{DE77BB65-F969-4654-BF30-45C70C1BE112}" type="slidenum">
              <a:rPr lang="ko-KR" altLang="en-US" smtClean="0"/>
              <a:pPr/>
              <a:t>185</a:t>
            </a:fld>
            <a:endParaRPr lang="ko-KR" altLang="en-US"/>
          </a:p>
        </p:txBody>
      </p:sp>
      <p:sp>
        <p:nvSpPr>
          <p:cNvPr id="13" name="직사각형 12">
            <a:extLst>
              <a:ext uri="{FF2B5EF4-FFF2-40B4-BE49-F238E27FC236}">
                <a16:creationId xmlns:a16="http://schemas.microsoft.com/office/drawing/2014/main" id="{82C73533-9E26-4A8C-9D4A-E8380292BE3C}"/>
              </a:ext>
            </a:extLst>
          </p:cNvPr>
          <p:cNvSpPr/>
          <p:nvPr/>
        </p:nvSpPr>
        <p:spPr>
          <a:xfrm>
            <a:off x="2700943" y="304069"/>
            <a:ext cx="3318857" cy="369332"/>
          </a:xfrm>
          <a:prstGeom prst="rect">
            <a:avLst/>
          </a:prstGeom>
        </p:spPr>
        <p:txBody>
          <a:bodyPr wrap="square">
            <a:spAutoFit/>
          </a:bodyPr>
          <a:lstStyle/>
          <a:p>
            <a:r>
              <a:rPr lang="en-US" altLang="ko-KR" b="1" dirty="0">
                <a:solidFill>
                  <a:srgbClr val="000000"/>
                </a:solidFill>
                <a:latin typeface="Noto Sans KR"/>
              </a:rPr>
              <a:t>Imbalance data : Re</a:t>
            </a:r>
            <a:r>
              <a:rPr lang="en-US" altLang="ko-KR" b="1" dirty="0"/>
              <a:t>sampling</a:t>
            </a:r>
            <a:r>
              <a:rPr lang="en-US" altLang="ko-KR" b="1" dirty="0">
                <a:solidFill>
                  <a:srgbClr val="000000"/>
                </a:solidFill>
                <a:latin typeface="Noto Sans KR"/>
              </a:rPr>
              <a:t> </a:t>
            </a:r>
            <a:endParaRPr lang="en-US" altLang="ko-KR" b="1" i="0" dirty="0">
              <a:solidFill>
                <a:srgbClr val="000000"/>
              </a:solidFill>
              <a:effectLst/>
              <a:latin typeface="Noto Sans KR"/>
            </a:endParaRPr>
          </a:p>
        </p:txBody>
      </p:sp>
    </p:spTree>
    <p:extLst>
      <p:ext uri="{BB962C8B-B14F-4D97-AF65-F5344CB8AC3E}">
        <p14:creationId xmlns:p14="http://schemas.microsoft.com/office/powerpoint/2010/main" val="13033688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05EFC2D6-5A96-4F6D-B914-A72D8BA08CAD}"/>
              </a:ext>
            </a:extLst>
          </p:cNvPr>
          <p:cNvSpPr/>
          <p:nvPr/>
        </p:nvSpPr>
        <p:spPr>
          <a:xfrm>
            <a:off x="2700943" y="304069"/>
            <a:ext cx="4691324" cy="369332"/>
          </a:xfrm>
          <a:prstGeom prst="rect">
            <a:avLst/>
          </a:prstGeom>
        </p:spPr>
        <p:txBody>
          <a:bodyPr wrap="square">
            <a:spAutoFit/>
          </a:bodyPr>
          <a:lstStyle/>
          <a:p>
            <a:r>
              <a:rPr lang="en-US" altLang="ko-KR" b="1" dirty="0">
                <a:solidFill>
                  <a:srgbClr val="000000"/>
                </a:solidFill>
                <a:latin typeface="Noto Sans KR"/>
              </a:rPr>
              <a:t>Imbalance data : Re</a:t>
            </a:r>
            <a:r>
              <a:rPr lang="en-US" altLang="ko-KR" b="1" dirty="0"/>
              <a:t>sampling</a:t>
            </a:r>
            <a:r>
              <a:rPr lang="en-US" altLang="ko-KR" b="1" dirty="0">
                <a:solidFill>
                  <a:srgbClr val="000000"/>
                </a:solidFill>
                <a:latin typeface="Noto Sans KR"/>
              </a:rPr>
              <a:t> </a:t>
            </a:r>
            <a:endParaRPr lang="en-US" altLang="ko-KR" b="1" i="0" dirty="0">
              <a:solidFill>
                <a:srgbClr val="000000"/>
              </a:solidFill>
              <a:effectLst/>
              <a:latin typeface="Noto Sans KR"/>
            </a:endParaRPr>
          </a:p>
        </p:txBody>
      </p:sp>
      <p:sp>
        <p:nvSpPr>
          <p:cNvPr id="8" name="직사각형 7">
            <a:extLst>
              <a:ext uri="{FF2B5EF4-FFF2-40B4-BE49-F238E27FC236}">
                <a16:creationId xmlns:a16="http://schemas.microsoft.com/office/drawing/2014/main" id="{91C51A17-EBC4-4D51-9E6A-0226BA8BF042}"/>
              </a:ext>
            </a:extLst>
          </p:cNvPr>
          <p:cNvSpPr/>
          <p:nvPr/>
        </p:nvSpPr>
        <p:spPr>
          <a:xfrm>
            <a:off x="628420" y="1339740"/>
            <a:ext cx="7632848" cy="2090957"/>
          </a:xfrm>
          <a:prstGeom prst="rect">
            <a:avLst/>
          </a:prstGeom>
          <a:ln>
            <a:solidFill>
              <a:schemeClr val="accent1">
                <a:lumMod val="75000"/>
              </a:schemeClr>
            </a:solidFill>
          </a:ln>
        </p:spPr>
        <p:txBody>
          <a:bodyPr wrap="square">
            <a:spAutoFit/>
          </a:bodyPr>
          <a:lstStyle/>
          <a:p>
            <a:pPr>
              <a:lnSpc>
                <a:spcPct val="150000"/>
              </a:lnSpc>
            </a:pPr>
            <a:r>
              <a:rPr lang="en-US" altLang="ko-KR" sz="1100" b="1" i="1" dirty="0">
                <a:latin typeface="+mj-lt"/>
              </a:rPr>
              <a:t>1. </a:t>
            </a:r>
            <a:r>
              <a:rPr lang="en-US" altLang="ko-KR" sz="1100" b="1" i="1" dirty="0">
                <a:highlight>
                  <a:srgbClr val="FFFF00"/>
                </a:highlight>
                <a:latin typeface="+mj-lt"/>
              </a:rPr>
              <a:t>Random </a:t>
            </a:r>
            <a:r>
              <a:rPr lang="en-US" altLang="ko-KR" sz="1100" b="1" i="1" dirty="0" err="1">
                <a:highlight>
                  <a:srgbClr val="FFFF00"/>
                </a:highlight>
                <a:latin typeface="+mj-lt"/>
              </a:rPr>
              <a:t>Undersampling</a:t>
            </a:r>
            <a:endParaRPr lang="ko-KR" altLang="en-US" sz="1100" b="1" dirty="0">
              <a:highlight>
                <a:srgbClr val="FFFF00"/>
              </a:highlight>
              <a:latin typeface="+mj-lt"/>
            </a:endParaRPr>
          </a:p>
          <a:p>
            <a:pPr marL="171450" indent="-171450">
              <a:lnSpc>
                <a:spcPct val="150000"/>
              </a:lnSpc>
              <a:buFont typeface="Arial" panose="020B0604020202020204" pitchFamily="34" charset="0"/>
              <a:buChar char="•"/>
            </a:pPr>
            <a:r>
              <a:rPr lang="ko-KR" altLang="en-US" sz="1100" dirty="0">
                <a:latin typeface="+mn-ea"/>
              </a:rPr>
              <a:t>다수의 클래스에 속해 있는 관측치들 중 무작위로 </a:t>
            </a:r>
            <a:r>
              <a:rPr lang="ko-KR" altLang="en-US" sz="1100" dirty="0" err="1">
                <a:latin typeface="+mn-ea"/>
              </a:rPr>
              <a:t>샘플링하는</a:t>
            </a:r>
            <a:r>
              <a:rPr lang="ko-KR" altLang="en-US" sz="1100" dirty="0">
                <a:latin typeface="+mn-ea"/>
              </a:rPr>
              <a:t> 것</a:t>
            </a:r>
            <a:endParaRPr lang="en-US" altLang="ko-KR" sz="1100" dirty="0">
              <a:latin typeface="+mn-ea"/>
            </a:endParaRPr>
          </a:p>
          <a:p>
            <a:pPr marL="171450" indent="-171450">
              <a:lnSpc>
                <a:spcPct val="150000"/>
              </a:lnSpc>
              <a:buFont typeface="Arial" panose="020B0604020202020204" pitchFamily="34" charset="0"/>
              <a:buChar char="•"/>
            </a:pPr>
            <a:r>
              <a:rPr lang="ko-KR" altLang="en-US" sz="1100" dirty="0">
                <a:latin typeface="+mn-ea"/>
              </a:rPr>
              <a:t>수행할 때마다 다른 결과가 도출된다</a:t>
            </a:r>
            <a:r>
              <a:rPr lang="en-US" altLang="ko-KR" sz="1100" dirty="0">
                <a:latin typeface="+mn-ea"/>
              </a:rPr>
              <a:t>. </a:t>
            </a:r>
            <a:r>
              <a:rPr lang="en-US" altLang="ko-KR" sz="1100" dirty="0">
                <a:latin typeface="+mn-ea"/>
                <a:sym typeface="Wingdings" panose="05000000000000000000" pitchFamily="2" charset="2"/>
              </a:rPr>
              <a:t>  </a:t>
            </a:r>
            <a:r>
              <a:rPr lang="ko-KR" altLang="en-US" sz="1100" dirty="0">
                <a:latin typeface="+mn-ea"/>
              </a:rPr>
              <a:t>샘플링 마다 모델의 성능이 달라진다</a:t>
            </a:r>
            <a:r>
              <a:rPr lang="en-US" altLang="ko-KR" sz="1100" dirty="0">
                <a:latin typeface="+mn-ea"/>
              </a:rPr>
              <a:t>.</a:t>
            </a:r>
          </a:p>
          <a:p>
            <a:pPr>
              <a:lnSpc>
                <a:spcPct val="150000"/>
              </a:lnSpc>
            </a:pPr>
            <a:endParaRPr lang="en-US" altLang="ko-KR" sz="1100" i="0" dirty="0">
              <a:effectLst/>
              <a:latin typeface="+mn-ea"/>
            </a:endParaRPr>
          </a:p>
          <a:p>
            <a:pPr>
              <a:lnSpc>
                <a:spcPct val="150000"/>
              </a:lnSpc>
            </a:pPr>
            <a:r>
              <a:rPr lang="en-US" altLang="ko-KR" sz="1100" b="1" i="1" dirty="0"/>
              <a:t>2. Tomek Links</a:t>
            </a:r>
            <a:endParaRPr lang="en-US" altLang="ko-KR" sz="1100" b="1" dirty="0"/>
          </a:p>
          <a:p>
            <a:pPr marL="171450" indent="-171450">
              <a:lnSpc>
                <a:spcPct val="150000"/>
              </a:lnSpc>
              <a:buFont typeface="Arial" panose="020B0604020202020204" pitchFamily="34" charset="0"/>
              <a:buChar char="•"/>
            </a:pPr>
            <a:r>
              <a:rPr lang="ko-KR" altLang="en-US" sz="1100" dirty="0">
                <a:latin typeface="+mj-ea"/>
              </a:rPr>
              <a:t>다수의 클래스에 속해 있는 데이터를 삭제</a:t>
            </a:r>
            <a:endParaRPr lang="en-US" altLang="ko-KR" sz="1100" dirty="0">
              <a:latin typeface="+mj-ea"/>
            </a:endParaRPr>
          </a:p>
          <a:p>
            <a:pPr marL="171450" indent="-171450">
              <a:lnSpc>
                <a:spcPct val="150000"/>
              </a:lnSpc>
              <a:buFont typeface="Arial" panose="020B0604020202020204" pitchFamily="34" charset="0"/>
              <a:buChar char="•"/>
            </a:pPr>
            <a:r>
              <a:rPr lang="ko-KR" altLang="en-US" sz="1100" dirty="0">
                <a:latin typeface="+mj-ea"/>
              </a:rPr>
              <a:t>우측 그림에서는 초록색 동그라미 안에서 파란색 데이터들을 </a:t>
            </a:r>
            <a:endParaRPr lang="en-US" altLang="ko-KR" sz="1100" dirty="0">
              <a:latin typeface="+mj-ea"/>
            </a:endParaRPr>
          </a:p>
          <a:p>
            <a:pPr marL="171450" indent="-171450">
              <a:lnSpc>
                <a:spcPct val="150000"/>
              </a:lnSpc>
              <a:buFont typeface="Arial" panose="020B0604020202020204" pitchFamily="34" charset="0"/>
              <a:buChar char="•"/>
            </a:pPr>
            <a:r>
              <a:rPr lang="ko-KR" altLang="en-US" sz="1100" dirty="0">
                <a:latin typeface="+mj-ea"/>
              </a:rPr>
              <a:t>모두 삭제해주어 </a:t>
            </a:r>
            <a:r>
              <a:rPr lang="ko-KR" altLang="en-US" sz="1100" dirty="0" err="1">
                <a:latin typeface="+mj-ea"/>
              </a:rPr>
              <a:t>언더샘플링을</a:t>
            </a:r>
            <a:r>
              <a:rPr lang="ko-KR" altLang="en-US" sz="1100" dirty="0">
                <a:latin typeface="+mj-ea"/>
              </a:rPr>
              <a:t> 수행하는 것</a:t>
            </a:r>
            <a:endParaRPr lang="en-US" altLang="ko-KR" sz="1400" i="0" dirty="0">
              <a:effectLst/>
              <a:latin typeface="+mn-ea"/>
            </a:endParaRPr>
          </a:p>
        </p:txBody>
      </p:sp>
      <p:pic>
        <p:nvPicPr>
          <p:cNvPr id="10" name="그림 9">
            <a:extLst>
              <a:ext uri="{FF2B5EF4-FFF2-40B4-BE49-F238E27FC236}">
                <a16:creationId xmlns:a16="http://schemas.microsoft.com/office/drawing/2014/main" id="{BD5A9881-2302-446D-B4FF-7DB849D50E20}"/>
              </a:ext>
            </a:extLst>
          </p:cNvPr>
          <p:cNvPicPr>
            <a:picLocks noChangeAspect="1"/>
          </p:cNvPicPr>
          <p:nvPr/>
        </p:nvPicPr>
        <p:blipFill>
          <a:blip r:embed="rId2"/>
          <a:stretch>
            <a:fillRect/>
          </a:stretch>
        </p:blipFill>
        <p:spPr>
          <a:xfrm>
            <a:off x="6444208" y="1626679"/>
            <a:ext cx="1370671" cy="1223146"/>
          </a:xfrm>
          <a:prstGeom prst="rect">
            <a:avLst/>
          </a:prstGeom>
        </p:spPr>
      </p:pic>
      <p:sp>
        <p:nvSpPr>
          <p:cNvPr id="11" name="직사각형 10">
            <a:extLst>
              <a:ext uri="{FF2B5EF4-FFF2-40B4-BE49-F238E27FC236}">
                <a16:creationId xmlns:a16="http://schemas.microsoft.com/office/drawing/2014/main" id="{8D6562EB-4086-4472-95B0-C6A56EE0D1F5}"/>
              </a:ext>
            </a:extLst>
          </p:cNvPr>
          <p:cNvSpPr/>
          <p:nvPr/>
        </p:nvSpPr>
        <p:spPr>
          <a:xfrm>
            <a:off x="628420" y="3945060"/>
            <a:ext cx="7632848" cy="1838901"/>
          </a:xfrm>
          <a:prstGeom prst="rect">
            <a:avLst/>
          </a:prstGeom>
          <a:ln>
            <a:solidFill>
              <a:schemeClr val="accent1">
                <a:lumMod val="75000"/>
              </a:schemeClr>
            </a:solidFill>
          </a:ln>
        </p:spPr>
        <p:txBody>
          <a:bodyPr wrap="square">
            <a:spAutoFit/>
          </a:bodyPr>
          <a:lstStyle/>
          <a:p>
            <a:pPr>
              <a:lnSpc>
                <a:spcPct val="150000"/>
              </a:lnSpc>
            </a:pPr>
            <a:r>
              <a:rPr lang="en-US" altLang="ko-KR" sz="1100" i="1" dirty="0">
                <a:latin typeface="+mj-lt"/>
                <a:ea typeface="+mj-ea"/>
              </a:rPr>
              <a:t>1. Resampling</a:t>
            </a:r>
            <a:endParaRPr lang="ko-KR" altLang="en-US" sz="1100" dirty="0">
              <a:latin typeface="+mj-lt"/>
              <a:ea typeface="+mj-ea"/>
            </a:endParaRPr>
          </a:p>
          <a:p>
            <a:pPr>
              <a:lnSpc>
                <a:spcPct val="150000"/>
              </a:lnSpc>
            </a:pPr>
            <a:r>
              <a:rPr lang="ko-KR" altLang="en-US" sz="1100" dirty="0">
                <a:latin typeface="+mj-ea"/>
                <a:ea typeface="+mj-ea"/>
              </a:rPr>
              <a:t>소수 클래스에 속하는 </a:t>
            </a:r>
            <a:r>
              <a:rPr lang="en-US" altLang="ko-KR" sz="1100" dirty="0">
                <a:latin typeface="+mj-ea"/>
                <a:ea typeface="+mj-ea"/>
              </a:rPr>
              <a:t>data</a:t>
            </a:r>
            <a:r>
              <a:rPr lang="ko-KR" altLang="en-US" sz="1100" dirty="0">
                <a:latin typeface="+mj-ea"/>
                <a:ea typeface="+mj-ea"/>
              </a:rPr>
              <a:t>의 관측치를 </a:t>
            </a:r>
            <a:r>
              <a:rPr lang="en-US" altLang="ko-KR" sz="1100" dirty="0">
                <a:latin typeface="+mj-ea"/>
                <a:ea typeface="+mj-ea"/>
              </a:rPr>
              <a:t>copy</a:t>
            </a:r>
            <a:r>
              <a:rPr lang="ko-KR" altLang="en-US" sz="1100" dirty="0">
                <a:latin typeface="+mj-ea"/>
                <a:ea typeface="+mj-ea"/>
              </a:rPr>
              <a:t>하는 방법으로 </a:t>
            </a:r>
            <a:r>
              <a:rPr lang="en-US" altLang="ko-KR" sz="1100" dirty="0">
                <a:latin typeface="+mj-ea"/>
                <a:ea typeface="+mj-ea"/>
              </a:rPr>
              <a:t>data</a:t>
            </a:r>
            <a:r>
              <a:rPr lang="ko-KR" altLang="en-US" sz="1100" dirty="0">
                <a:latin typeface="+mj-ea"/>
                <a:ea typeface="+mj-ea"/>
              </a:rPr>
              <a:t>를 증가시키는 방법</a:t>
            </a:r>
            <a:endParaRPr lang="en-US" altLang="ko-KR" sz="1100" dirty="0">
              <a:latin typeface="+mj-ea"/>
              <a:ea typeface="+mj-ea"/>
            </a:endParaRPr>
          </a:p>
          <a:p>
            <a:pPr>
              <a:lnSpc>
                <a:spcPct val="150000"/>
              </a:lnSpc>
            </a:pPr>
            <a:endParaRPr lang="en-US" altLang="ko-KR" sz="1100" b="0" i="0" dirty="0">
              <a:effectLst/>
              <a:latin typeface="+mj-ea"/>
              <a:ea typeface="+mj-ea"/>
            </a:endParaRPr>
          </a:p>
          <a:p>
            <a:pPr>
              <a:lnSpc>
                <a:spcPct val="150000"/>
              </a:lnSpc>
            </a:pPr>
            <a:r>
              <a:rPr lang="en-US" altLang="ko-KR" sz="1100" b="1" dirty="0">
                <a:latin typeface="+mj-lt"/>
              </a:rPr>
              <a:t>2. SMOTE(Synthetic Minority Over-sampling Technique)</a:t>
            </a:r>
            <a:r>
              <a:rPr lang="ko-KR" altLang="en-US" sz="1100" b="1" dirty="0"/>
              <a:t> </a:t>
            </a:r>
            <a:endParaRPr lang="en-US" altLang="ko-KR" sz="1100" b="1" dirty="0"/>
          </a:p>
          <a:p>
            <a:pPr>
              <a:lnSpc>
                <a:spcPct val="150000"/>
              </a:lnSpc>
            </a:pPr>
            <a:r>
              <a:rPr lang="ko-KR" altLang="en-US" sz="1100" dirty="0"/>
              <a:t> </a:t>
            </a:r>
            <a:r>
              <a:rPr lang="ko-KR" altLang="en-US" sz="1100" dirty="0" err="1"/>
              <a:t>오버샘플링과</a:t>
            </a:r>
            <a:r>
              <a:rPr lang="ko-KR" altLang="en-US" sz="1100" dirty="0"/>
              <a:t> </a:t>
            </a:r>
            <a:r>
              <a:rPr lang="ko-KR" altLang="en-US" sz="1100" dirty="0" err="1"/>
              <a:t>언더샘플링을</a:t>
            </a:r>
            <a:r>
              <a:rPr lang="ko-KR" altLang="en-US" sz="1100" dirty="0"/>
              <a:t> 합성한 방법으로 </a:t>
            </a:r>
            <a:r>
              <a:rPr lang="en-US" altLang="ko-KR" sz="1100" dirty="0"/>
              <a:t>KNN</a:t>
            </a:r>
            <a:r>
              <a:rPr lang="ko-KR" altLang="en-US" sz="1100" dirty="0"/>
              <a:t>을 이용한 랜덤 샘플링 을 이용</a:t>
            </a:r>
            <a:endParaRPr lang="en-US" altLang="ko-KR" sz="1100" dirty="0"/>
          </a:p>
          <a:p>
            <a:pPr>
              <a:lnSpc>
                <a:spcPct val="150000"/>
              </a:lnSpc>
            </a:pPr>
            <a:r>
              <a:rPr lang="ko-KR" altLang="en-US" sz="1100" dirty="0"/>
              <a:t>낮은 비율 클래스 데이터들의 </a:t>
            </a:r>
            <a:r>
              <a:rPr lang="ko-KR" altLang="en-US" sz="1100" dirty="0" err="1"/>
              <a:t>최근접</a:t>
            </a:r>
            <a:r>
              <a:rPr lang="ko-KR" altLang="en-US" sz="1100" dirty="0"/>
              <a:t> 이웃을 이용하여 새로운 데이터를 생성</a:t>
            </a:r>
            <a:endParaRPr lang="en-US" altLang="ko-KR" sz="1100" dirty="0"/>
          </a:p>
          <a:p>
            <a:pPr>
              <a:lnSpc>
                <a:spcPct val="150000"/>
              </a:lnSpc>
            </a:pPr>
            <a:r>
              <a:rPr lang="en-US" altLang="ko-KR" sz="1100" dirty="0">
                <a:sym typeface="Wingdings" panose="05000000000000000000" pitchFamily="2" charset="2"/>
              </a:rPr>
              <a:t> </a:t>
            </a:r>
            <a:r>
              <a:rPr lang="ko-KR" altLang="en-US" sz="1100" dirty="0"/>
              <a:t>근접해 있는 데이터들과 일정한 거리를 떨어진 위치에 데이터를 생성하는 것</a:t>
            </a:r>
            <a:endParaRPr lang="ko-KR" altLang="en-US" sz="1100" b="0" i="0" dirty="0">
              <a:effectLst/>
              <a:latin typeface="+mj-ea"/>
              <a:ea typeface="+mj-ea"/>
            </a:endParaRPr>
          </a:p>
        </p:txBody>
      </p:sp>
      <p:sp>
        <p:nvSpPr>
          <p:cNvPr id="12" name="직사각형 11">
            <a:extLst>
              <a:ext uri="{FF2B5EF4-FFF2-40B4-BE49-F238E27FC236}">
                <a16:creationId xmlns:a16="http://schemas.microsoft.com/office/drawing/2014/main" id="{C69E28CF-6F5A-4EF9-9D8A-96D8BF98223F}"/>
              </a:ext>
            </a:extLst>
          </p:cNvPr>
          <p:cNvSpPr/>
          <p:nvPr/>
        </p:nvSpPr>
        <p:spPr>
          <a:xfrm>
            <a:off x="628420" y="1002252"/>
            <a:ext cx="1718163" cy="307777"/>
          </a:xfrm>
          <a:prstGeom prst="rect">
            <a:avLst/>
          </a:prstGeom>
          <a:solidFill>
            <a:schemeClr val="accent5">
              <a:lumMod val="20000"/>
              <a:lumOff val="80000"/>
            </a:schemeClr>
          </a:solidFill>
        </p:spPr>
        <p:txBody>
          <a:bodyPr wrap="none">
            <a:spAutoFit/>
          </a:bodyPr>
          <a:lstStyle/>
          <a:p>
            <a:r>
              <a:rPr lang="en-US" altLang="ko-KR" sz="1400" b="1" dirty="0" err="1">
                <a:solidFill>
                  <a:srgbClr val="000000"/>
                </a:solidFill>
                <a:latin typeface="Noto Sans KR"/>
              </a:rPr>
              <a:t>Undersampling</a:t>
            </a:r>
            <a:r>
              <a:rPr lang="en-US" altLang="ko-KR" sz="1400" b="1" dirty="0">
                <a:solidFill>
                  <a:srgbClr val="000000"/>
                </a:solidFill>
                <a:latin typeface="Noto Sans KR"/>
              </a:rPr>
              <a:t> </a:t>
            </a:r>
            <a:r>
              <a:rPr lang="ko-KR" altLang="en-US" sz="1400" b="1" dirty="0">
                <a:solidFill>
                  <a:srgbClr val="000000"/>
                </a:solidFill>
                <a:latin typeface="Noto Sans KR"/>
              </a:rPr>
              <a:t>방법</a:t>
            </a:r>
            <a:endParaRPr lang="ko-KR" altLang="en-US" sz="1400" dirty="0"/>
          </a:p>
        </p:txBody>
      </p:sp>
      <p:sp>
        <p:nvSpPr>
          <p:cNvPr id="13" name="직사각형 12">
            <a:extLst>
              <a:ext uri="{FF2B5EF4-FFF2-40B4-BE49-F238E27FC236}">
                <a16:creationId xmlns:a16="http://schemas.microsoft.com/office/drawing/2014/main" id="{5F7ABBD4-98F8-4835-9E5E-3CD6EE2A1510}"/>
              </a:ext>
            </a:extLst>
          </p:cNvPr>
          <p:cNvSpPr/>
          <p:nvPr/>
        </p:nvSpPr>
        <p:spPr>
          <a:xfrm>
            <a:off x="628420" y="3533990"/>
            <a:ext cx="1653979" cy="307777"/>
          </a:xfrm>
          <a:prstGeom prst="rect">
            <a:avLst/>
          </a:prstGeom>
          <a:solidFill>
            <a:schemeClr val="accent5">
              <a:lumMod val="20000"/>
              <a:lumOff val="80000"/>
            </a:schemeClr>
          </a:solidFill>
        </p:spPr>
        <p:txBody>
          <a:bodyPr wrap="none">
            <a:spAutoFit/>
          </a:bodyPr>
          <a:lstStyle/>
          <a:p>
            <a:r>
              <a:rPr lang="en-US" altLang="ko-KR" sz="1400" b="1" dirty="0">
                <a:solidFill>
                  <a:srgbClr val="000000"/>
                </a:solidFill>
                <a:latin typeface="Noto Sans KR"/>
              </a:rPr>
              <a:t>Oversampling  </a:t>
            </a:r>
            <a:r>
              <a:rPr lang="ko-KR" altLang="en-US" sz="1400" b="1" dirty="0">
                <a:solidFill>
                  <a:srgbClr val="000000"/>
                </a:solidFill>
                <a:latin typeface="Noto Sans KR"/>
              </a:rPr>
              <a:t>방법</a:t>
            </a:r>
            <a:endParaRPr lang="ko-KR" altLang="en-US" sz="1400" dirty="0"/>
          </a:p>
        </p:txBody>
      </p:sp>
      <p:sp>
        <p:nvSpPr>
          <p:cNvPr id="2" name="바닥글 개체 틀 1">
            <a:extLst>
              <a:ext uri="{FF2B5EF4-FFF2-40B4-BE49-F238E27FC236}">
                <a16:creationId xmlns:a16="http://schemas.microsoft.com/office/drawing/2014/main" id="{D1B93B6C-40C5-4687-BC9C-432061AD933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10181401-F7FB-49E7-880C-DC40071E4CB4}"/>
              </a:ext>
            </a:extLst>
          </p:cNvPr>
          <p:cNvSpPr>
            <a:spLocks noGrp="1"/>
          </p:cNvSpPr>
          <p:nvPr>
            <p:ph type="sldNum" sz="quarter" idx="12"/>
          </p:nvPr>
        </p:nvSpPr>
        <p:spPr/>
        <p:txBody>
          <a:bodyPr/>
          <a:lstStyle/>
          <a:p>
            <a:fld id="{DE77BB65-F969-4654-BF30-45C70C1BE112}" type="slidenum">
              <a:rPr lang="ko-KR" altLang="en-US" smtClean="0"/>
              <a:pPr/>
              <a:t>186</a:t>
            </a:fld>
            <a:endParaRPr lang="ko-KR" altLang="en-US"/>
          </a:p>
        </p:txBody>
      </p:sp>
    </p:spTree>
    <p:extLst>
      <p:ext uri="{BB962C8B-B14F-4D97-AF65-F5344CB8AC3E}">
        <p14:creationId xmlns:p14="http://schemas.microsoft.com/office/powerpoint/2010/main" val="160397320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5F9A8C90-57BB-4F61-817A-68BE457A2AE4}"/>
              </a:ext>
            </a:extLst>
          </p:cNvPr>
          <p:cNvSpPr/>
          <p:nvPr/>
        </p:nvSpPr>
        <p:spPr>
          <a:xfrm>
            <a:off x="755576" y="1032224"/>
            <a:ext cx="7384350" cy="1715662"/>
          </a:xfrm>
          <a:prstGeom prst="rect">
            <a:avLst/>
          </a:prstGeom>
        </p:spPr>
        <p:txBody>
          <a:bodyPr wrap="square">
            <a:spAutoFit/>
          </a:bodyPr>
          <a:lstStyle/>
          <a:p>
            <a:pPr marL="285750" indent="-285750">
              <a:lnSpc>
                <a:spcPct val="150000"/>
              </a:lnSpc>
              <a:buFont typeface="Wingdings" panose="05000000000000000000" pitchFamily="2" charset="2"/>
              <a:buChar char="§"/>
            </a:pPr>
            <a:r>
              <a:rPr lang="ko-KR" altLang="en-US" sz="1400" b="1" dirty="0">
                <a:latin typeface="Arial" panose="020B0604020202020204" pitchFamily="34" charset="0"/>
              </a:rPr>
              <a:t>데이터 첨가</a:t>
            </a:r>
            <a:r>
              <a:rPr lang="en-US" altLang="ko-KR" sz="1400" dirty="0">
                <a:latin typeface="Arial" panose="020B0604020202020204" pitchFamily="34" charset="0"/>
              </a:rPr>
              <a:t>(Data augmentation) </a:t>
            </a:r>
            <a:r>
              <a:rPr lang="ko-KR" altLang="en-US" sz="1400" dirty="0">
                <a:latin typeface="Arial" panose="020B0604020202020204" pitchFamily="34" charset="0"/>
              </a:rPr>
              <a:t>또는 </a:t>
            </a:r>
            <a:r>
              <a:rPr lang="ko-KR" altLang="en-US" sz="1400" b="1" dirty="0">
                <a:latin typeface="Arial" panose="020B0604020202020204" pitchFamily="34" charset="0"/>
              </a:rPr>
              <a:t>데이터 증강</a:t>
            </a:r>
            <a:endParaRPr lang="en-US" altLang="ko-KR" sz="1400" b="1" dirty="0">
              <a:latin typeface="Arial" panose="020B0604020202020204" pitchFamily="34" charset="0"/>
            </a:endParaRPr>
          </a:p>
          <a:p>
            <a:pPr>
              <a:lnSpc>
                <a:spcPct val="150000"/>
              </a:lnSpc>
            </a:pPr>
            <a:r>
              <a:rPr lang="en-US" altLang="ko-KR" sz="1100" b="1" dirty="0">
                <a:highlight>
                  <a:srgbClr val="FFFF00"/>
                </a:highlight>
                <a:latin typeface="Arial" panose="020B0604020202020204" pitchFamily="34" charset="0"/>
                <a:sym typeface="Wingdings" panose="05000000000000000000" pitchFamily="2" charset="2"/>
              </a:rPr>
              <a:t></a:t>
            </a:r>
            <a:r>
              <a:rPr lang="ko-KR" altLang="en-US" sz="1100" dirty="0">
                <a:highlight>
                  <a:srgbClr val="FFFF00"/>
                </a:highlight>
                <a:latin typeface="Arial" panose="020B0604020202020204" pitchFamily="34" charset="0"/>
              </a:rPr>
              <a:t> </a:t>
            </a:r>
            <a:r>
              <a:rPr lang="ko-KR" altLang="en-US" sz="1100" dirty="0">
                <a:latin typeface="Arial" panose="020B0604020202020204" pitchFamily="34" charset="0"/>
              </a:rPr>
              <a:t>주로 </a:t>
            </a:r>
            <a:r>
              <a:rPr lang="ko-KR" altLang="en-US" sz="1100" dirty="0">
                <a:latin typeface="Arial" panose="020B0604020202020204" pitchFamily="34" charset="0"/>
                <a:hlinkClick r:id="rId2" tooltip="기계 학습">
                  <a:extLst>
                    <a:ext uri="{A12FA001-AC4F-418D-AE19-62706E023703}">
                      <ahyp:hlinkClr xmlns:ahyp="http://schemas.microsoft.com/office/drawing/2018/hyperlinkcolor" val="tx"/>
                    </a:ext>
                  </a:extLst>
                </a:hlinkClick>
              </a:rPr>
              <a:t>기계 학습</a:t>
            </a:r>
            <a:r>
              <a:rPr lang="ko-KR" altLang="en-US" sz="1100" dirty="0">
                <a:latin typeface="Arial" panose="020B0604020202020204" pitchFamily="34" charset="0"/>
              </a:rPr>
              <a:t>을 위해 새로운 데이터를 첨가하거나</a:t>
            </a:r>
            <a:r>
              <a:rPr lang="en-US" altLang="ko-KR" sz="1100" dirty="0">
                <a:latin typeface="Arial" panose="020B0604020202020204" pitchFamily="34" charset="0"/>
              </a:rPr>
              <a:t>, </a:t>
            </a:r>
            <a:r>
              <a:rPr lang="ko-KR" altLang="en-US" sz="1100" dirty="0">
                <a:latin typeface="Arial" panose="020B0604020202020204" pitchFamily="34" charset="0"/>
              </a:rPr>
              <a:t>수를 늘리는 기법</a:t>
            </a:r>
            <a:endParaRPr lang="en-US" altLang="ko-KR" sz="1100" dirty="0">
              <a:latin typeface="Arial" panose="020B0604020202020204" pitchFamily="34" charset="0"/>
            </a:endParaRPr>
          </a:p>
          <a:p>
            <a:pPr marL="285750" indent="-285750">
              <a:lnSpc>
                <a:spcPct val="150000"/>
              </a:lnSpc>
              <a:buFont typeface="Wingdings" panose="05000000000000000000" pitchFamily="2" charset="2"/>
              <a:buChar char="§"/>
            </a:pPr>
            <a:r>
              <a:rPr lang="en-US" altLang="ko-KR" sz="1100" dirty="0">
                <a:solidFill>
                  <a:srgbClr val="333333"/>
                </a:solidFill>
                <a:latin typeface="Noto Sans KR"/>
              </a:rPr>
              <a:t>Ensemble model</a:t>
            </a:r>
          </a:p>
          <a:p>
            <a:pPr marL="285750" indent="-285750">
              <a:lnSpc>
                <a:spcPct val="150000"/>
              </a:lnSpc>
              <a:buFont typeface="Wingdings" panose="05000000000000000000" pitchFamily="2" charset="2"/>
              <a:buChar char="§"/>
            </a:pPr>
            <a:r>
              <a:rPr lang="en-US" altLang="ko-KR" sz="1100" dirty="0">
                <a:solidFill>
                  <a:srgbClr val="333333"/>
                </a:solidFill>
                <a:latin typeface="Noto Sans KR"/>
              </a:rPr>
              <a:t>Dropout : </a:t>
            </a:r>
            <a:r>
              <a:rPr lang="en-US" altLang="ko-KR" sz="1100" dirty="0"/>
              <a:t>Dropout</a:t>
            </a:r>
            <a:r>
              <a:rPr lang="ko-KR" altLang="en-US" sz="1100" dirty="0"/>
              <a:t>은 </a:t>
            </a:r>
            <a:r>
              <a:rPr lang="ko-KR" altLang="en-US" sz="1100" dirty="0" err="1"/>
              <a:t>딥러닝</a:t>
            </a:r>
            <a:r>
              <a:rPr lang="ko-KR" altLang="en-US" sz="1100" dirty="0"/>
              <a:t> 학습에 있어서의 문제 중 하나인 </a:t>
            </a:r>
            <a:r>
              <a:rPr lang="en-US" altLang="ko-KR" sz="1100" dirty="0"/>
              <a:t>Overfitting</a:t>
            </a:r>
            <a:r>
              <a:rPr lang="ko-KR" altLang="en-US" sz="1100" dirty="0"/>
              <a:t>을 해소하기 위한 방법으로 네트워크의 유닛의 일부만 동작하고 일부는 동작하지 않도록 하는 방법</a:t>
            </a:r>
            <a:br>
              <a:rPr lang="ko-KR" altLang="en-US" sz="1400" dirty="0"/>
            </a:br>
            <a:endParaRPr lang="ko-KR" altLang="en-US" sz="1400" dirty="0"/>
          </a:p>
        </p:txBody>
      </p:sp>
      <p:sp>
        <p:nvSpPr>
          <p:cNvPr id="3" name="직사각형 2">
            <a:extLst>
              <a:ext uri="{FF2B5EF4-FFF2-40B4-BE49-F238E27FC236}">
                <a16:creationId xmlns:a16="http://schemas.microsoft.com/office/drawing/2014/main" id="{7AF5B7EB-3550-466C-835E-44183E763694}"/>
              </a:ext>
            </a:extLst>
          </p:cNvPr>
          <p:cNvSpPr/>
          <p:nvPr/>
        </p:nvSpPr>
        <p:spPr>
          <a:xfrm>
            <a:off x="1155150" y="346152"/>
            <a:ext cx="7056784" cy="369332"/>
          </a:xfrm>
          <a:prstGeom prst="rect">
            <a:avLst/>
          </a:prstGeom>
        </p:spPr>
        <p:txBody>
          <a:bodyPr wrap="square">
            <a:spAutoFit/>
          </a:bodyPr>
          <a:lstStyle/>
          <a:p>
            <a:r>
              <a:rPr lang="en-US" altLang="ko-KR" dirty="0">
                <a:solidFill>
                  <a:srgbClr val="333333"/>
                </a:solidFill>
                <a:latin typeface="Noto Sans KR"/>
              </a:rPr>
              <a:t>**</a:t>
            </a:r>
            <a:r>
              <a:rPr lang="ko-KR" altLang="en-US" dirty="0">
                <a:solidFill>
                  <a:srgbClr val="333333"/>
                </a:solidFill>
                <a:latin typeface="Noto Sans KR"/>
              </a:rPr>
              <a:t>모델 </a:t>
            </a:r>
            <a:r>
              <a:rPr lang="ko-KR" altLang="en-US" dirty="0" err="1">
                <a:solidFill>
                  <a:srgbClr val="333333"/>
                </a:solidFill>
                <a:latin typeface="Noto Sans KR"/>
              </a:rPr>
              <a:t>오버피팅</a:t>
            </a:r>
            <a:r>
              <a:rPr lang="en-US" altLang="ko-KR" dirty="0">
                <a:solidFill>
                  <a:srgbClr val="333333"/>
                </a:solidFill>
                <a:latin typeface="Noto Sans KR"/>
              </a:rPr>
              <a:t>(Overfitting) </a:t>
            </a:r>
            <a:r>
              <a:rPr lang="ko-KR" altLang="en-US" dirty="0">
                <a:solidFill>
                  <a:srgbClr val="333333"/>
                </a:solidFill>
                <a:latin typeface="Noto Sans KR"/>
              </a:rPr>
              <a:t>감소 </a:t>
            </a:r>
            <a:r>
              <a:rPr lang="en-US" altLang="ko-KR" dirty="0">
                <a:solidFill>
                  <a:srgbClr val="333333"/>
                </a:solidFill>
                <a:latin typeface="Noto Sans KR"/>
                <a:sym typeface="Wingdings" panose="05000000000000000000" pitchFamily="2" charset="2"/>
              </a:rPr>
              <a:t></a:t>
            </a:r>
            <a:r>
              <a:rPr lang="en-US" altLang="ko-KR" dirty="0">
                <a:solidFill>
                  <a:srgbClr val="333333"/>
                </a:solidFill>
                <a:latin typeface="Noto Sans KR"/>
              </a:rPr>
              <a:t> </a:t>
            </a:r>
            <a:r>
              <a:rPr lang="ko-KR" altLang="en-US" dirty="0">
                <a:solidFill>
                  <a:srgbClr val="333333"/>
                </a:solidFill>
                <a:latin typeface="Noto Sans KR"/>
              </a:rPr>
              <a:t> 모델 일반화</a:t>
            </a:r>
            <a:r>
              <a:rPr lang="en-US" altLang="ko-KR" dirty="0">
                <a:solidFill>
                  <a:srgbClr val="333333"/>
                </a:solidFill>
                <a:latin typeface="Noto Sans KR"/>
              </a:rPr>
              <a:t>(General) </a:t>
            </a:r>
            <a:r>
              <a:rPr lang="ko-KR" altLang="en-US" dirty="0">
                <a:solidFill>
                  <a:srgbClr val="333333"/>
                </a:solidFill>
                <a:latin typeface="Noto Sans KR"/>
              </a:rPr>
              <a:t>성능 향상</a:t>
            </a:r>
            <a:r>
              <a:rPr lang="en-US" altLang="ko-KR" dirty="0">
                <a:solidFill>
                  <a:srgbClr val="333333"/>
                </a:solidFill>
                <a:latin typeface="Noto Sans KR"/>
              </a:rPr>
              <a:t> </a:t>
            </a:r>
            <a:endParaRPr lang="ko-KR" altLang="en-US" dirty="0"/>
          </a:p>
        </p:txBody>
      </p:sp>
      <p:sp>
        <p:nvSpPr>
          <p:cNvPr id="8" name="직사각형 7">
            <a:extLst>
              <a:ext uri="{FF2B5EF4-FFF2-40B4-BE49-F238E27FC236}">
                <a16:creationId xmlns:a16="http://schemas.microsoft.com/office/drawing/2014/main" id="{F43FFAAE-4009-4CBE-870A-6DBB47037FD2}"/>
              </a:ext>
            </a:extLst>
          </p:cNvPr>
          <p:cNvSpPr/>
          <p:nvPr/>
        </p:nvSpPr>
        <p:spPr>
          <a:xfrm>
            <a:off x="779340" y="3033025"/>
            <a:ext cx="1928733" cy="307777"/>
          </a:xfrm>
          <a:prstGeom prst="rect">
            <a:avLst/>
          </a:prstGeom>
          <a:solidFill>
            <a:schemeClr val="accent5">
              <a:lumMod val="20000"/>
              <a:lumOff val="80000"/>
            </a:schemeClr>
          </a:solidFill>
        </p:spPr>
        <p:txBody>
          <a:bodyPr wrap="none">
            <a:spAutoFit/>
          </a:bodyPr>
          <a:lstStyle/>
          <a:p>
            <a:r>
              <a:rPr lang="ko-KR" altLang="en-US" sz="1400" dirty="0" err="1"/>
              <a:t>머신러닝</a:t>
            </a:r>
            <a:r>
              <a:rPr lang="ko-KR" altLang="en-US" sz="1400" dirty="0"/>
              <a:t> </a:t>
            </a:r>
            <a:r>
              <a:rPr lang="en-US" altLang="ko-KR" sz="1400" dirty="0"/>
              <a:t>:   Overfitting</a:t>
            </a:r>
            <a:endParaRPr lang="ko-KR" altLang="en-US" sz="1400" dirty="0"/>
          </a:p>
        </p:txBody>
      </p:sp>
      <p:sp>
        <p:nvSpPr>
          <p:cNvPr id="9" name="직사각형 8">
            <a:extLst>
              <a:ext uri="{FF2B5EF4-FFF2-40B4-BE49-F238E27FC236}">
                <a16:creationId xmlns:a16="http://schemas.microsoft.com/office/drawing/2014/main" id="{6EAB6A24-CA4E-4E23-8252-F8E7D0727945}"/>
              </a:ext>
            </a:extLst>
          </p:cNvPr>
          <p:cNvSpPr/>
          <p:nvPr/>
        </p:nvSpPr>
        <p:spPr>
          <a:xfrm>
            <a:off x="779340" y="3470686"/>
            <a:ext cx="7735695" cy="2852704"/>
          </a:xfrm>
          <a:prstGeom prst="rect">
            <a:avLst/>
          </a:prstGeom>
          <a:ln>
            <a:solidFill>
              <a:schemeClr val="accent1"/>
            </a:solidFill>
          </a:ln>
        </p:spPr>
        <p:txBody>
          <a:bodyPr wrap="square">
            <a:spAutoFit/>
          </a:bodyPr>
          <a:lstStyle/>
          <a:p>
            <a:pPr marL="228600" indent="-228600">
              <a:lnSpc>
                <a:spcPct val="150000"/>
              </a:lnSpc>
              <a:buAutoNum type="arabicPeriod"/>
            </a:pPr>
            <a:r>
              <a:rPr lang="en-US" altLang="ko-KR" sz="1100" b="1" dirty="0">
                <a:solidFill>
                  <a:srgbClr val="000000"/>
                </a:solidFill>
                <a:latin typeface="Helvetica Neue"/>
              </a:rPr>
              <a:t>Resampling </a:t>
            </a:r>
            <a:r>
              <a:rPr lang="ko-KR" altLang="en-US" sz="1100" b="1" dirty="0">
                <a:solidFill>
                  <a:srgbClr val="000000"/>
                </a:solidFill>
                <a:latin typeface="Helvetica Neue"/>
              </a:rPr>
              <a:t>기법과 </a:t>
            </a:r>
            <a:r>
              <a:rPr lang="ko-KR" altLang="en-US" sz="1100" dirty="0" err="1">
                <a:solidFill>
                  <a:srgbClr val="000000"/>
                </a:solidFill>
                <a:latin typeface="+mj-ea"/>
              </a:rPr>
              <a:t>몬테카를로</a:t>
            </a:r>
            <a:r>
              <a:rPr lang="ko-KR" altLang="en-US" sz="1100" dirty="0">
                <a:solidFill>
                  <a:srgbClr val="000000"/>
                </a:solidFill>
                <a:latin typeface="+mj-ea"/>
              </a:rPr>
              <a:t> 방법을 통해 일반화 오류 평가</a:t>
            </a:r>
            <a:endParaRPr lang="en-US" altLang="ko-KR" sz="1100" dirty="0">
              <a:solidFill>
                <a:srgbClr val="000000"/>
              </a:solidFill>
              <a:latin typeface="+mj-ea"/>
            </a:endParaRPr>
          </a:p>
          <a:p>
            <a:pPr>
              <a:lnSpc>
                <a:spcPct val="150000"/>
              </a:lnSpc>
            </a:pPr>
            <a:r>
              <a:rPr lang="en-US" altLang="ko-KR" sz="1100" b="1" dirty="0">
                <a:solidFill>
                  <a:srgbClr val="000000"/>
                </a:solidFill>
                <a:latin typeface="+mj-ea"/>
                <a:sym typeface="Wingdings" panose="05000000000000000000" pitchFamily="2" charset="2"/>
              </a:rPr>
              <a:t> test</a:t>
            </a:r>
            <a:r>
              <a:rPr lang="ko-KR" altLang="en-US" sz="1100" b="1" dirty="0">
                <a:solidFill>
                  <a:srgbClr val="000000"/>
                </a:solidFill>
                <a:latin typeface="+mj-ea"/>
                <a:sym typeface="Wingdings" panose="05000000000000000000" pitchFamily="2" charset="2"/>
              </a:rPr>
              <a:t> </a:t>
            </a:r>
            <a:r>
              <a:rPr lang="en-US" altLang="ko-KR" sz="1100" b="1" dirty="0">
                <a:solidFill>
                  <a:srgbClr val="000000"/>
                </a:solidFill>
                <a:latin typeface="+mj-ea"/>
                <a:sym typeface="Wingdings" panose="05000000000000000000" pitchFamily="2" charset="2"/>
              </a:rPr>
              <a:t>set</a:t>
            </a:r>
            <a:r>
              <a:rPr lang="ko-KR" altLang="en-US" sz="1100" b="1" dirty="0">
                <a:solidFill>
                  <a:srgbClr val="000000"/>
                </a:solidFill>
                <a:latin typeface="+mj-ea"/>
                <a:sym typeface="Wingdings" panose="05000000000000000000" pitchFamily="2" charset="2"/>
              </a:rPr>
              <a:t>  </a:t>
            </a:r>
            <a:r>
              <a:rPr lang="ko-KR" altLang="en-US" sz="1100" b="1" dirty="0" err="1">
                <a:solidFill>
                  <a:srgbClr val="000000"/>
                </a:solidFill>
                <a:latin typeface="+mj-ea"/>
                <a:sym typeface="Wingdings" panose="05000000000000000000" pitchFamily="2" charset="2"/>
              </a:rPr>
              <a:t>과적합</a:t>
            </a:r>
            <a:r>
              <a:rPr lang="ko-KR" altLang="en-US" sz="1100" b="1" dirty="0">
                <a:solidFill>
                  <a:srgbClr val="000000"/>
                </a:solidFill>
                <a:latin typeface="+mj-ea"/>
                <a:sym typeface="Wingdings" panose="05000000000000000000" pitchFamily="2" charset="2"/>
              </a:rPr>
              <a:t> </a:t>
            </a:r>
            <a:r>
              <a:rPr lang="en-US" altLang="ko-KR" sz="1100" b="1" dirty="0">
                <a:solidFill>
                  <a:srgbClr val="000000"/>
                </a:solidFill>
                <a:latin typeface="+mj-ea"/>
                <a:sym typeface="Wingdings" panose="05000000000000000000" pitchFamily="2" charset="2"/>
              </a:rPr>
              <a:t>:</a:t>
            </a:r>
            <a:r>
              <a:rPr lang="en-US" altLang="ko-KR" sz="1100" b="1" dirty="0">
                <a:solidFill>
                  <a:srgbClr val="000000"/>
                </a:solidFill>
                <a:latin typeface="Helvetica Neue"/>
              </a:rPr>
              <a:t> Resampling </a:t>
            </a:r>
          </a:p>
          <a:p>
            <a:pPr>
              <a:lnSpc>
                <a:spcPct val="150000"/>
              </a:lnSpc>
              <a:buFont typeface="Arial" panose="020B0604020202020204" pitchFamily="34" charset="0"/>
              <a:buChar char="•"/>
            </a:pPr>
            <a:r>
              <a:rPr lang="en-US" altLang="ko-KR" sz="1100" dirty="0" err="1">
                <a:solidFill>
                  <a:srgbClr val="000000"/>
                </a:solidFill>
                <a:latin typeface="+mj-ea"/>
              </a:rPr>
              <a:t>Upsampling</a:t>
            </a:r>
            <a:r>
              <a:rPr lang="en-US" altLang="ko-KR" sz="1100" dirty="0">
                <a:solidFill>
                  <a:srgbClr val="000000"/>
                </a:solidFill>
                <a:latin typeface="+mj-ea"/>
              </a:rPr>
              <a:t> : </a:t>
            </a:r>
            <a:r>
              <a:rPr lang="ko-KR" altLang="en-US" sz="1100" dirty="0">
                <a:solidFill>
                  <a:srgbClr val="000000"/>
                </a:solidFill>
                <a:latin typeface="+mj-ea"/>
              </a:rPr>
              <a:t>시계열을 </a:t>
            </a:r>
            <a:r>
              <a:rPr lang="en-US" altLang="ko-KR" sz="1100" dirty="0">
                <a:solidFill>
                  <a:srgbClr val="000000"/>
                </a:solidFill>
                <a:latin typeface="+mj-ea"/>
              </a:rPr>
              <a:t>Low frequency</a:t>
            </a:r>
            <a:r>
              <a:rPr lang="ko-KR" altLang="en-US" sz="1100" dirty="0">
                <a:solidFill>
                  <a:srgbClr val="000000"/>
                </a:solidFill>
                <a:latin typeface="+mj-ea"/>
              </a:rPr>
              <a:t>에서 </a:t>
            </a:r>
            <a:r>
              <a:rPr lang="en-US" altLang="ko-KR" sz="1100" dirty="0">
                <a:solidFill>
                  <a:srgbClr val="000000"/>
                </a:solidFill>
                <a:latin typeface="+mj-ea"/>
              </a:rPr>
              <a:t>high frequency</a:t>
            </a:r>
            <a:r>
              <a:rPr lang="ko-KR" altLang="en-US" sz="1100" dirty="0">
                <a:solidFill>
                  <a:srgbClr val="000000"/>
                </a:solidFill>
                <a:latin typeface="+mj-ea"/>
              </a:rPr>
              <a:t>로 변환한다</a:t>
            </a:r>
            <a:r>
              <a:rPr lang="en-US" altLang="ko-KR" sz="1100" dirty="0">
                <a:solidFill>
                  <a:srgbClr val="000000"/>
                </a:solidFill>
                <a:latin typeface="+mj-ea"/>
              </a:rPr>
              <a:t>. </a:t>
            </a:r>
            <a:r>
              <a:rPr lang="ko-KR" altLang="en-US" sz="1100" dirty="0">
                <a:solidFill>
                  <a:srgbClr val="000000"/>
                </a:solidFill>
                <a:latin typeface="+mj-ea"/>
              </a:rPr>
              <a:t>누락된 데이터를 채우거나 </a:t>
            </a:r>
            <a:r>
              <a:rPr lang="ko-KR" altLang="en-US" sz="1100" dirty="0" err="1">
                <a:solidFill>
                  <a:srgbClr val="000000"/>
                </a:solidFill>
                <a:latin typeface="+mj-ea"/>
              </a:rPr>
              <a:t>보간하는</a:t>
            </a:r>
            <a:r>
              <a:rPr lang="ko-KR" altLang="en-US" sz="1100" dirty="0">
                <a:solidFill>
                  <a:srgbClr val="000000"/>
                </a:solidFill>
                <a:latin typeface="+mj-ea"/>
              </a:rPr>
              <a:t> 방법을 포함한다</a:t>
            </a:r>
            <a:r>
              <a:rPr lang="en-US" altLang="ko-KR" sz="1100" dirty="0">
                <a:solidFill>
                  <a:srgbClr val="000000"/>
                </a:solidFill>
                <a:latin typeface="+mj-ea"/>
              </a:rPr>
              <a:t>. (</a:t>
            </a:r>
            <a:r>
              <a:rPr lang="ko-KR" altLang="en-US" sz="1100" dirty="0">
                <a:solidFill>
                  <a:srgbClr val="000000"/>
                </a:solidFill>
                <a:latin typeface="+mj-ea"/>
              </a:rPr>
              <a:t>월간</a:t>
            </a:r>
            <a:r>
              <a:rPr lang="en-US" altLang="ko-KR" sz="1100" dirty="0">
                <a:solidFill>
                  <a:srgbClr val="000000"/>
                </a:solidFill>
                <a:latin typeface="+mj-ea"/>
              </a:rPr>
              <a:t>data</a:t>
            </a:r>
            <a:r>
              <a:rPr lang="ko-KR" altLang="en-US" sz="1100" dirty="0">
                <a:solidFill>
                  <a:srgbClr val="000000"/>
                </a:solidFill>
                <a:latin typeface="+mj-ea"/>
              </a:rPr>
              <a:t> </a:t>
            </a:r>
            <a:r>
              <a:rPr lang="en-US" altLang="ko-KR" sz="1100" dirty="0">
                <a:solidFill>
                  <a:srgbClr val="000000"/>
                </a:solidFill>
                <a:latin typeface="+mj-ea"/>
                <a:sym typeface="Wingdings" panose="05000000000000000000" pitchFamily="2" charset="2"/>
              </a:rPr>
              <a:t></a:t>
            </a:r>
            <a:r>
              <a:rPr lang="en-US" altLang="ko-KR" sz="1100" dirty="0">
                <a:solidFill>
                  <a:srgbClr val="000000"/>
                </a:solidFill>
                <a:latin typeface="+mj-ea"/>
              </a:rPr>
              <a:t> </a:t>
            </a:r>
            <a:r>
              <a:rPr lang="ko-KR" altLang="en-US" sz="1100" dirty="0">
                <a:solidFill>
                  <a:srgbClr val="000000"/>
                </a:solidFill>
                <a:latin typeface="+mj-ea"/>
              </a:rPr>
              <a:t>일간 </a:t>
            </a:r>
            <a:r>
              <a:rPr lang="en-US" altLang="ko-KR" sz="1100" dirty="0">
                <a:solidFill>
                  <a:srgbClr val="000000"/>
                </a:solidFill>
                <a:latin typeface="+mj-ea"/>
              </a:rPr>
              <a:t>data)</a:t>
            </a:r>
          </a:p>
          <a:p>
            <a:pPr>
              <a:lnSpc>
                <a:spcPct val="150000"/>
              </a:lnSpc>
              <a:buFont typeface="Arial" panose="020B0604020202020204" pitchFamily="34" charset="0"/>
              <a:buChar char="•"/>
            </a:pPr>
            <a:r>
              <a:rPr lang="en-US" altLang="ko-KR" sz="1100" dirty="0" err="1">
                <a:solidFill>
                  <a:srgbClr val="000000"/>
                </a:solidFill>
                <a:latin typeface="+mj-ea"/>
              </a:rPr>
              <a:t>Downsampling</a:t>
            </a:r>
            <a:r>
              <a:rPr lang="en-US" altLang="ko-KR" sz="1100" dirty="0">
                <a:solidFill>
                  <a:srgbClr val="000000"/>
                </a:solidFill>
                <a:latin typeface="+mj-ea"/>
              </a:rPr>
              <a:t> : </a:t>
            </a:r>
            <a:r>
              <a:rPr lang="ko-KR" altLang="en-US" sz="1100" dirty="0">
                <a:solidFill>
                  <a:srgbClr val="000000"/>
                </a:solidFill>
                <a:latin typeface="+mj-ea"/>
              </a:rPr>
              <a:t>시계열을 </a:t>
            </a:r>
            <a:r>
              <a:rPr lang="en-US" altLang="ko-KR" sz="1100" dirty="0">
                <a:solidFill>
                  <a:srgbClr val="000000"/>
                </a:solidFill>
                <a:latin typeface="+mj-ea"/>
              </a:rPr>
              <a:t>high frequency</a:t>
            </a:r>
            <a:r>
              <a:rPr lang="ko-KR" altLang="en-US" sz="1100" dirty="0">
                <a:solidFill>
                  <a:srgbClr val="000000"/>
                </a:solidFill>
                <a:latin typeface="+mj-ea"/>
              </a:rPr>
              <a:t>에서 </a:t>
            </a:r>
            <a:r>
              <a:rPr lang="en-US" altLang="ko-KR" sz="1100" dirty="0">
                <a:solidFill>
                  <a:srgbClr val="000000"/>
                </a:solidFill>
                <a:latin typeface="+mj-ea"/>
              </a:rPr>
              <a:t>lo frequency</a:t>
            </a:r>
            <a:r>
              <a:rPr lang="ko-KR" altLang="en-US" sz="1100" dirty="0">
                <a:solidFill>
                  <a:srgbClr val="000000"/>
                </a:solidFill>
                <a:latin typeface="+mj-ea"/>
              </a:rPr>
              <a:t>로 변환한다</a:t>
            </a:r>
            <a:r>
              <a:rPr lang="en-US" altLang="ko-KR" sz="1100" dirty="0">
                <a:solidFill>
                  <a:srgbClr val="000000"/>
                </a:solidFill>
                <a:latin typeface="+mj-ea"/>
              </a:rPr>
              <a:t>. </a:t>
            </a:r>
            <a:r>
              <a:rPr lang="ko-KR" altLang="en-US" sz="1100" dirty="0">
                <a:solidFill>
                  <a:srgbClr val="000000"/>
                </a:solidFill>
                <a:latin typeface="+mj-ea"/>
              </a:rPr>
              <a:t>기존 데이터를 집계하는 것을 포함</a:t>
            </a:r>
            <a:r>
              <a:rPr lang="en-US" altLang="ko-KR" sz="1100" dirty="0">
                <a:solidFill>
                  <a:srgbClr val="000000"/>
                </a:solidFill>
                <a:latin typeface="+mj-ea"/>
              </a:rPr>
              <a:t>.(</a:t>
            </a:r>
            <a:r>
              <a:rPr lang="ko-KR" altLang="en-US" sz="1100" dirty="0">
                <a:solidFill>
                  <a:srgbClr val="000000"/>
                </a:solidFill>
                <a:latin typeface="+mj-ea"/>
              </a:rPr>
              <a:t>주간 </a:t>
            </a:r>
            <a:r>
              <a:rPr lang="en-US" altLang="ko-KR" sz="1100" dirty="0">
                <a:solidFill>
                  <a:srgbClr val="000000"/>
                </a:solidFill>
                <a:latin typeface="+mj-ea"/>
              </a:rPr>
              <a:t>data</a:t>
            </a:r>
            <a:r>
              <a:rPr lang="ko-KR" altLang="en-US" sz="1100" dirty="0">
                <a:solidFill>
                  <a:srgbClr val="000000"/>
                </a:solidFill>
                <a:latin typeface="+mj-ea"/>
              </a:rPr>
              <a:t> </a:t>
            </a:r>
            <a:r>
              <a:rPr lang="en-US" altLang="ko-KR" sz="1100" dirty="0">
                <a:solidFill>
                  <a:srgbClr val="000000"/>
                </a:solidFill>
                <a:latin typeface="+mj-ea"/>
              </a:rPr>
              <a:t>-&gt; </a:t>
            </a:r>
            <a:r>
              <a:rPr lang="ko-KR" altLang="en-US" sz="1100" dirty="0">
                <a:solidFill>
                  <a:srgbClr val="000000"/>
                </a:solidFill>
                <a:latin typeface="+mj-ea"/>
              </a:rPr>
              <a:t>월 </a:t>
            </a:r>
            <a:r>
              <a:rPr lang="en-US" altLang="ko-KR" sz="1100" dirty="0">
                <a:solidFill>
                  <a:srgbClr val="000000"/>
                </a:solidFill>
                <a:latin typeface="+mj-ea"/>
              </a:rPr>
              <a:t>data</a:t>
            </a:r>
            <a:r>
              <a:rPr lang="ko-KR" altLang="en-US" sz="1100" dirty="0">
                <a:solidFill>
                  <a:srgbClr val="000000"/>
                </a:solidFill>
                <a:latin typeface="+mj-ea"/>
              </a:rPr>
              <a:t> </a:t>
            </a:r>
            <a:r>
              <a:rPr lang="en-US" altLang="ko-KR" sz="1100" dirty="0">
                <a:solidFill>
                  <a:srgbClr val="000000"/>
                </a:solidFill>
                <a:latin typeface="+mj-ea"/>
              </a:rPr>
              <a:t>) or (</a:t>
            </a:r>
            <a:r>
              <a:rPr lang="ko-KR" altLang="en-US" sz="1100" dirty="0">
                <a:solidFill>
                  <a:srgbClr val="000000"/>
                </a:solidFill>
                <a:latin typeface="+mj-ea"/>
              </a:rPr>
              <a:t>일간 </a:t>
            </a:r>
            <a:r>
              <a:rPr lang="en-US" altLang="ko-KR" sz="1100" dirty="0">
                <a:solidFill>
                  <a:srgbClr val="000000"/>
                </a:solidFill>
                <a:latin typeface="+mj-ea"/>
              </a:rPr>
              <a:t>data</a:t>
            </a:r>
            <a:r>
              <a:rPr lang="ko-KR" altLang="en-US" sz="1100" dirty="0">
                <a:solidFill>
                  <a:srgbClr val="000000"/>
                </a:solidFill>
                <a:latin typeface="+mj-ea"/>
              </a:rPr>
              <a:t> </a:t>
            </a:r>
            <a:r>
              <a:rPr lang="en-US" altLang="ko-KR" sz="1100" dirty="0">
                <a:solidFill>
                  <a:srgbClr val="000000"/>
                </a:solidFill>
                <a:latin typeface="+mj-ea"/>
              </a:rPr>
              <a:t>-&gt; </a:t>
            </a:r>
            <a:r>
              <a:rPr lang="ko-KR" altLang="en-US" sz="1100" dirty="0">
                <a:solidFill>
                  <a:srgbClr val="000000"/>
                </a:solidFill>
                <a:latin typeface="+mj-ea"/>
              </a:rPr>
              <a:t>주간 </a:t>
            </a:r>
            <a:r>
              <a:rPr lang="en-US" altLang="ko-KR" sz="1100" dirty="0">
                <a:solidFill>
                  <a:srgbClr val="000000"/>
                </a:solidFill>
                <a:latin typeface="+mj-ea"/>
              </a:rPr>
              <a:t>data)</a:t>
            </a:r>
          </a:p>
          <a:p>
            <a:pPr>
              <a:lnSpc>
                <a:spcPct val="150000"/>
              </a:lnSpc>
            </a:pPr>
            <a:endParaRPr lang="en-US" altLang="ko-KR" sz="1100" dirty="0">
              <a:solidFill>
                <a:srgbClr val="000000"/>
              </a:solidFill>
              <a:latin typeface="+mj-ea"/>
            </a:endParaRPr>
          </a:p>
          <a:p>
            <a:pPr>
              <a:lnSpc>
                <a:spcPct val="150000"/>
              </a:lnSpc>
            </a:pPr>
            <a:r>
              <a:rPr lang="en-US" altLang="ko-KR" sz="1100" dirty="0">
                <a:solidFill>
                  <a:srgbClr val="000000"/>
                </a:solidFill>
                <a:latin typeface="+mj-ea"/>
              </a:rPr>
              <a:t>2. </a:t>
            </a:r>
            <a:r>
              <a:rPr lang="ko-KR" altLang="en-US" sz="1100" dirty="0">
                <a:solidFill>
                  <a:srgbClr val="000000"/>
                </a:solidFill>
                <a:latin typeface="+mj-ea"/>
              </a:rPr>
              <a:t>모델 복잡화를 규제화 하는 방법</a:t>
            </a:r>
            <a:endParaRPr lang="en-US" altLang="ko-KR" sz="1100" dirty="0">
              <a:solidFill>
                <a:srgbClr val="000000"/>
              </a:solidFill>
              <a:latin typeface="+mj-ea"/>
            </a:endParaRPr>
          </a:p>
          <a:p>
            <a:pPr marL="171450" indent="-171450">
              <a:lnSpc>
                <a:spcPct val="150000"/>
              </a:lnSpc>
              <a:buFontTx/>
              <a:buChar char="-"/>
            </a:pPr>
            <a:r>
              <a:rPr lang="en-US" altLang="ko-KR" sz="1100" dirty="0"/>
              <a:t>Ridge regression, </a:t>
            </a:r>
            <a:r>
              <a:rPr lang="en-US" altLang="ko-KR" sz="1100" b="1" dirty="0"/>
              <a:t>Lasso</a:t>
            </a:r>
            <a:r>
              <a:rPr lang="en-US" altLang="ko-KR" sz="1100" dirty="0"/>
              <a:t> regression </a:t>
            </a:r>
            <a:endParaRPr lang="en-US" altLang="ko-KR" sz="1100" dirty="0">
              <a:solidFill>
                <a:srgbClr val="000000"/>
              </a:solidFill>
              <a:latin typeface="+mj-ea"/>
            </a:endParaRPr>
          </a:p>
          <a:p>
            <a:pPr>
              <a:lnSpc>
                <a:spcPct val="150000"/>
              </a:lnSpc>
            </a:pPr>
            <a:r>
              <a:rPr lang="en-US" altLang="ko-KR" sz="1100" dirty="0">
                <a:solidFill>
                  <a:srgbClr val="000000"/>
                </a:solidFill>
                <a:latin typeface="+mj-ea"/>
              </a:rPr>
              <a:t>3. </a:t>
            </a:r>
            <a:r>
              <a:rPr lang="ko-KR" altLang="en-US" sz="1100" dirty="0" err="1">
                <a:solidFill>
                  <a:srgbClr val="000000"/>
                </a:solidFill>
                <a:latin typeface="+mj-ea"/>
              </a:rPr>
              <a:t>추정기</a:t>
            </a:r>
            <a:r>
              <a:rPr lang="ko-KR" altLang="en-US" sz="1100" dirty="0">
                <a:solidFill>
                  <a:srgbClr val="000000"/>
                </a:solidFill>
                <a:latin typeface="+mj-ea"/>
              </a:rPr>
              <a:t> 집합의 예측을 결합 오차의 분산을 감소시키는 방법</a:t>
            </a:r>
            <a:endParaRPr lang="en-US" altLang="ko-KR" sz="1100" dirty="0">
              <a:solidFill>
                <a:srgbClr val="000000"/>
              </a:solidFill>
              <a:latin typeface="+mj-ea"/>
            </a:endParaRPr>
          </a:p>
          <a:p>
            <a:pPr marL="171450" indent="-171450">
              <a:lnSpc>
                <a:spcPct val="150000"/>
              </a:lnSpc>
              <a:buFontTx/>
              <a:buChar char="-"/>
            </a:pPr>
            <a:r>
              <a:rPr lang="ko-KR" altLang="en-US" sz="1100" dirty="0">
                <a:solidFill>
                  <a:srgbClr val="000000"/>
                </a:solidFill>
                <a:latin typeface="+mj-ea"/>
              </a:rPr>
              <a:t>앙상블 기법 </a:t>
            </a:r>
            <a:r>
              <a:rPr lang="en-US" altLang="ko-KR" sz="1100" dirty="0">
                <a:solidFill>
                  <a:srgbClr val="000000"/>
                </a:solidFill>
                <a:latin typeface="+mj-ea"/>
              </a:rPr>
              <a:t>: </a:t>
            </a:r>
            <a:r>
              <a:rPr lang="ko-KR" altLang="en-US" sz="1100" dirty="0">
                <a:solidFill>
                  <a:srgbClr val="000000"/>
                </a:solidFill>
                <a:latin typeface="+mj-ea"/>
              </a:rPr>
              <a:t>예측 교차 검증</a:t>
            </a:r>
            <a:r>
              <a:rPr lang="en-US" altLang="ko-KR" sz="1100" dirty="0">
                <a:solidFill>
                  <a:srgbClr val="000000"/>
                </a:solidFill>
                <a:latin typeface="+mj-ea"/>
              </a:rPr>
              <a:t>, </a:t>
            </a:r>
            <a:r>
              <a:rPr lang="ko-KR" altLang="en-US" sz="1100" dirty="0">
                <a:solidFill>
                  <a:srgbClr val="000000"/>
                </a:solidFill>
                <a:latin typeface="+mj-ea"/>
              </a:rPr>
              <a:t>각 트리 깊이 제한</a:t>
            </a:r>
            <a:r>
              <a:rPr lang="en-US" altLang="ko-KR" sz="1100" dirty="0">
                <a:solidFill>
                  <a:srgbClr val="000000"/>
                </a:solidFill>
                <a:latin typeface="+mj-ea"/>
              </a:rPr>
              <a:t>- </a:t>
            </a:r>
            <a:r>
              <a:rPr lang="ko-KR" altLang="en-US" sz="1100" dirty="0">
                <a:solidFill>
                  <a:srgbClr val="000000"/>
                </a:solidFill>
                <a:latin typeface="+mj-ea"/>
              </a:rPr>
              <a:t>트리 추가</a:t>
            </a:r>
            <a:endParaRPr lang="en-US" altLang="ko-KR" sz="1100" dirty="0">
              <a:solidFill>
                <a:srgbClr val="000000"/>
              </a:solidFill>
              <a:latin typeface="+mj-ea"/>
            </a:endParaRPr>
          </a:p>
        </p:txBody>
      </p:sp>
      <p:sp>
        <p:nvSpPr>
          <p:cNvPr id="6" name="바닥글 개체 틀 5">
            <a:extLst>
              <a:ext uri="{FF2B5EF4-FFF2-40B4-BE49-F238E27FC236}">
                <a16:creationId xmlns:a16="http://schemas.microsoft.com/office/drawing/2014/main" id="{A8EC33BB-00A2-49CD-894D-6325DF331444}"/>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114F1B72-3345-4FE0-8E31-0C2EF446D092}"/>
              </a:ext>
            </a:extLst>
          </p:cNvPr>
          <p:cNvSpPr>
            <a:spLocks noGrp="1"/>
          </p:cNvSpPr>
          <p:nvPr>
            <p:ph type="sldNum" sz="quarter" idx="12"/>
          </p:nvPr>
        </p:nvSpPr>
        <p:spPr/>
        <p:txBody>
          <a:bodyPr/>
          <a:lstStyle/>
          <a:p>
            <a:fld id="{DE77BB65-F969-4654-BF30-45C70C1BE112}" type="slidenum">
              <a:rPr lang="ko-KR" altLang="en-US" smtClean="0"/>
              <a:pPr/>
              <a:t>187</a:t>
            </a:fld>
            <a:endParaRPr lang="ko-KR" altLang="en-US"/>
          </a:p>
        </p:txBody>
      </p:sp>
    </p:spTree>
    <p:extLst>
      <p:ext uri="{BB962C8B-B14F-4D97-AF65-F5344CB8AC3E}">
        <p14:creationId xmlns:p14="http://schemas.microsoft.com/office/powerpoint/2010/main" val="30493604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07504" y="356432"/>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8" name="직사각형 7">
            <a:extLst>
              <a:ext uri="{FF2B5EF4-FFF2-40B4-BE49-F238E27FC236}">
                <a16:creationId xmlns:a16="http://schemas.microsoft.com/office/drawing/2014/main" id="{E8BB795E-FAE0-4330-8DD2-A65C62B664C9}"/>
              </a:ext>
            </a:extLst>
          </p:cNvPr>
          <p:cNvSpPr/>
          <p:nvPr/>
        </p:nvSpPr>
        <p:spPr>
          <a:xfrm>
            <a:off x="251520" y="274041"/>
            <a:ext cx="4572000" cy="369332"/>
          </a:xfrm>
          <a:prstGeom prst="rect">
            <a:avLst/>
          </a:prstGeom>
        </p:spPr>
        <p:txBody>
          <a:bodyPr>
            <a:spAutoFit/>
          </a:bodyPr>
          <a:lstStyle/>
          <a:p>
            <a:r>
              <a:rPr lang="en-US" altLang="ko-KR" dirty="0"/>
              <a:t>***Training data, Validation data, Test data</a:t>
            </a:r>
            <a:endParaRPr lang="ko-KR" altLang="en-US" dirty="0"/>
          </a:p>
        </p:txBody>
      </p:sp>
      <p:pic>
        <p:nvPicPr>
          <p:cNvPr id="12" name="그림 11">
            <a:extLst>
              <a:ext uri="{FF2B5EF4-FFF2-40B4-BE49-F238E27FC236}">
                <a16:creationId xmlns:a16="http://schemas.microsoft.com/office/drawing/2014/main" id="{A2A1D689-EC33-4388-AF2F-61A4FDFD20F3}"/>
              </a:ext>
            </a:extLst>
          </p:cNvPr>
          <p:cNvPicPr>
            <a:picLocks noChangeAspect="1"/>
          </p:cNvPicPr>
          <p:nvPr/>
        </p:nvPicPr>
        <p:blipFill>
          <a:blip r:embed="rId2"/>
          <a:stretch>
            <a:fillRect/>
          </a:stretch>
        </p:blipFill>
        <p:spPr>
          <a:xfrm>
            <a:off x="467544" y="998919"/>
            <a:ext cx="6480720" cy="917913"/>
          </a:xfrm>
          <a:prstGeom prst="rect">
            <a:avLst/>
          </a:prstGeom>
        </p:spPr>
      </p:pic>
      <p:sp>
        <p:nvSpPr>
          <p:cNvPr id="6" name="직사각형 5">
            <a:extLst>
              <a:ext uri="{FF2B5EF4-FFF2-40B4-BE49-F238E27FC236}">
                <a16:creationId xmlns:a16="http://schemas.microsoft.com/office/drawing/2014/main" id="{84AA235D-BD88-4E81-A072-3436D0CC9F20}"/>
              </a:ext>
            </a:extLst>
          </p:cNvPr>
          <p:cNvSpPr/>
          <p:nvPr/>
        </p:nvSpPr>
        <p:spPr>
          <a:xfrm>
            <a:off x="611560" y="3615094"/>
            <a:ext cx="4572000" cy="1169551"/>
          </a:xfrm>
          <a:prstGeom prst="rect">
            <a:avLst/>
          </a:prstGeom>
        </p:spPr>
        <p:txBody>
          <a:bodyPr>
            <a:spAutoFit/>
          </a:bodyPr>
          <a:lstStyle/>
          <a:p>
            <a:endParaRPr lang="en-US" altLang="ko-KR" sz="1400" dirty="0">
              <a:highlight>
                <a:srgbClr val="FFFF00"/>
              </a:highlight>
            </a:endParaRPr>
          </a:p>
          <a:p>
            <a:r>
              <a:rPr lang="en-US" altLang="ko-KR" sz="1400" dirty="0"/>
              <a:t>(</a:t>
            </a:r>
            <a:r>
              <a:rPr lang="ko-KR" altLang="en-US" sz="1400" dirty="0"/>
              <a:t>사례</a:t>
            </a:r>
            <a:r>
              <a:rPr lang="en-US" altLang="ko-KR" sz="1400" dirty="0"/>
              <a:t>2)</a:t>
            </a:r>
          </a:p>
          <a:p>
            <a:pPr marL="285750" indent="-285750">
              <a:buFont typeface="Wingdings" panose="05000000000000000000" pitchFamily="2" charset="2"/>
              <a:buChar char="§"/>
            </a:pPr>
            <a:r>
              <a:rPr lang="en-US" altLang="ko-KR" sz="1400" dirty="0"/>
              <a:t>2000~2006</a:t>
            </a:r>
            <a:r>
              <a:rPr lang="ko-KR" altLang="en-US" sz="1400" dirty="0"/>
              <a:t>년</a:t>
            </a:r>
            <a:r>
              <a:rPr lang="en-US" altLang="ko-KR" sz="1400" dirty="0"/>
              <a:t>(7</a:t>
            </a:r>
            <a:r>
              <a:rPr lang="ko-KR" altLang="en-US" sz="1400" dirty="0"/>
              <a:t>년</a:t>
            </a:r>
            <a:r>
              <a:rPr lang="en-US" altLang="ko-KR" sz="1400" dirty="0"/>
              <a:t>) </a:t>
            </a:r>
            <a:r>
              <a:rPr lang="ko-KR" altLang="en-US" sz="1400" dirty="0"/>
              <a:t>학습 데이 터</a:t>
            </a:r>
            <a:endParaRPr lang="en-US" altLang="ko-KR" sz="1400" dirty="0"/>
          </a:p>
          <a:p>
            <a:pPr marL="285750" indent="-285750">
              <a:buFont typeface="Wingdings" panose="05000000000000000000" pitchFamily="2" charset="2"/>
              <a:buChar char="§"/>
            </a:pPr>
            <a:r>
              <a:rPr lang="en-US" altLang="ko-KR" sz="1400" dirty="0"/>
              <a:t>2007~2008</a:t>
            </a:r>
            <a:r>
              <a:rPr lang="ko-KR" altLang="en-US" sz="1400" dirty="0"/>
              <a:t>년</a:t>
            </a:r>
            <a:r>
              <a:rPr lang="en-US" altLang="ko-KR" sz="1400" dirty="0"/>
              <a:t>(2</a:t>
            </a:r>
            <a:r>
              <a:rPr lang="ko-KR" altLang="en-US" sz="1400" dirty="0"/>
              <a:t>년</a:t>
            </a:r>
            <a:r>
              <a:rPr lang="en-US" altLang="ko-KR" sz="1400" dirty="0"/>
              <a:t>) </a:t>
            </a:r>
            <a:r>
              <a:rPr lang="ko-KR" altLang="en-US" sz="1400" dirty="0"/>
              <a:t>검증 데이터</a:t>
            </a:r>
            <a:endParaRPr lang="en-US" altLang="ko-KR" sz="1400" dirty="0"/>
          </a:p>
          <a:p>
            <a:pPr marL="285750" indent="-285750">
              <a:buFont typeface="Wingdings" panose="05000000000000000000" pitchFamily="2" charset="2"/>
              <a:buChar char="§"/>
            </a:pPr>
            <a:r>
              <a:rPr lang="ko-KR" altLang="en-US" sz="1400" dirty="0"/>
              <a:t> </a:t>
            </a:r>
            <a:r>
              <a:rPr lang="en-US" altLang="ko-KR" sz="1400" dirty="0"/>
              <a:t>2009</a:t>
            </a:r>
            <a:r>
              <a:rPr lang="ko-KR" altLang="en-US" sz="1400" dirty="0"/>
              <a:t>년 </a:t>
            </a:r>
            <a:r>
              <a:rPr lang="en-US" altLang="ko-KR" sz="1400" dirty="0"/>
              <a:t>(1</a:t>
            </a:r>
            <a:r>
              <a:rPr lang="ko-KR" altLang="en-US" sz="1400" dirty="0"/>
              <a:t>년</a:t>
            </a:r>
            <a:r>
              <a:rPr lang="en-US" altLang="ko-KR" sz="1400" dirty="0"/>
              <a:t>) </a:t>
            </a:r>
            <a:r>
              <a:rPr lang="ko-KR" altLang="en-US" sz="1400" dirty="0"/>
              <a:t> 테스트 데이터</a:t>
            </a:r>
          </a:p>
        </p:txBody>
      </p:sp>
      <p:sp>
        <p:nvSpPr>
          <p:cNvPr id="13" name="직사각형 12">
            <a:extLst>
              <a:ext uri="{FF2B5EF4-FFF2-40B4-BE49-F238E27FC236}">
                <a16:creationId xmlns:a16="http://schemas.microsoft.com/office/drawing/2014/main" id="{F0775B3A-F60E-4378-977B-BFF53736EBA8}"/>
              </a:ext>
            </a:extLst>
          </p:cNvPr>
          <p:cNvSpPr/>
          <p:nvPr/>
        </p:nvSpPr>
        <p:spPr>
          <a:xfrm>
            <a:off x="4613638" y="254429"/>
            <a:ext cx="3866956" cy="369332"/>
          </a:xfrm>
          <a:prstGeom prst="rect">
            <a:avLst/>
          </a:prstGeom>
        </p:spPr>
        <p:txBody>
          <a:bodyPr wrap="none">
            <a:spAutoFit/>
          </a:bodyPr>
          <a:lstStyle/>
          <a:p>
            <a:r>
              <a:rPr lang="en-US" altLang="ko-KR" dirty="0"/>
              <a:t>* (year-by-year rolling-over estimation)</a:t>
            </a:r>
            <a:endParaRPr lang="ko-KR" altLang="en-US" dirty="0"/>
          </a:p>
        </p:txBody>
      </p:sp>
      <p:sp>
        <p:nvSpPr>
          <p:cNvPr id="14" name="직사각형 13">
            <a:extLst>
              <a:ext uri="{FF2B5EF4-FFF2-40B4-BE49-F238E27FC236}">
                <a16:creationId xmlns:a16="http://schemas.microsoft.com/office/drawing/2014/main" id="{9625DA10-C012-4D49-9CCD-7B3E1D6A7240}"/>
              </a:ext>
            </a:extLst>
          </p:cNvPr>
          <p:cNvSpPr/>
          <p:nvPr/>
        </p:nvSpPr>
        <p:spPr>
          <a:xfrm>
            <a:off x="467544" y="1705046"/>
            <a:ext cx="7344816" cy="2000548"/>
          </a:xfrm>
          <a:prstGeom prst="rect">
            <a:avLst/>
          </a:prstGeom>
        </p:spPr>
        <p:txBody>
          <a:bodyPr wrap="square">
            <a:spAutoFit/>
          </a:bodyPr>
          <a:lstStyle/>
          <a:p>
            <a:endParaRPr lang="en-US" altLang="ko-KR" sz="1400" dirty="0"/>
          </a:p>
          <a:p>
            <a:r>
              <a:rPr lang="en-US" altLang="ko-KR" sz="1200" dirty="0"/>
              <a:t>(</a:t>
            </a:r>
            <a:r>
              <a:rPr lang="ko-KR" altLang="en-US" sz="1200" dirty="0"/>
              <a:t>사례</a:t>
            </a:r>
            <a:r>
              <a:rPr lang="en-US" altLang="ko-KR" sz="1200" dirty="0"/>
              <a:t>1)</a:t>
            </a:r>
          </a:p>
          <a:p>
            <a:r>
              <a:rPr lang="en-US" altLang="ko-KR" sz="1200" dirty="0"/>
              <a:t>2001</a:t>
            </a:r>
            <a:r>
              <a:rPr lang="ko-KR" altLang="en-US" sz="1200" dirty="0"/>
              <a:t>년부터 </a:t>
            </a:r>
            <a:r>
              <a:rPr lang="en-US" altLang="ko-KR" sz="1200" dirty="0"/>
              <a:t>2007</a:t>
            </a:r>
            <a:r>
              <a:rPr lang="ko-KR" altLang="en-US" sz="1200" dirty="0"/>
              <a:t>년의 자료를 추정표본</a:t>
            </a:r>
            <a:r>
              <a:rPr lang="en-US" altLang="ko-KR" sz="1200" dirty="0"/>
              <a:t>(in-sample)</a:t>
            </a:r>
            <a:r>
              <a:rPr lang="ko-KR" altLang="en-US" sz="1200" dirty="0"/>
              <a:t>으로 이용하여 추정된 모형으로 </a:t>
            </a:r>
            <a:r>
              <a:rPr lang="en-US" altLang="ko-KR" sz="1200" dirty="0"/>
              <a:t>2008</a:t>
            </a:r>
            <a:r>
              <a:rPr lang="ko-KR" altLang="en-US" sz="1200" dirty="0"/>
              <a:t>년 </a:t>
            </a:r>
            <a:r>
              <a:rPr lang="en-US" altLang="ko-KR" sz="1200" dirty="0"/>
              <a:t>(</a:t>
            </a:r>
            <a:r>
              <a:rPr lang="ko-KR" altLang="en-US" sz="1200" dirty="0"/>
              <a:t>예측표본</a:t>
            </a:r>
            <a:r>
              <a:rPr lang="en-US" altLang="ko-KR" sz="1200" dirty="0"/>
              <a:t>; out-of-sample)</a:t>
            </a:r>
            <a:r>
              <a:rPr lang="ko-KR" altLang="en-US" sz="1200" dirty="0"/>
              <a:t>에 부도예측모형을 평가</a:t>
            </a:r>
            <a:endParaRPr lang="en-US" altLang="ko-KR" sz="1200" dirty="0"/>
          </a:p>
          <a:p>
            <a:r>
              <a:rPr lang="en-US" altLang="ko-KR" sz="1200" dirty="0"/>
              <a:t>2002</a:t>
            </a:r>
            <a:r>
              <a:rPr lang="ko-KR" altLang="en-US" sz="1200" dirty="0"/>
              <a:t>년부터 </a:t>
            </a:r>
            <a:r>
              <a:rPr lang="en-US" altLang="ko-KR" sz="1200" dirty="0"/>
              <a:t>2008</a:t>
            </a:r>
            <a:r>
              <a:rPr lang="ko-KR" altLang="en-US" sz="1200" dirty="0"/>
              <a:t>년의 자료를 추정표본으로 이용하여 추정된 모형으로 </a:t>
            </a:r>
            <a:r>
              <a:rPr lang="en-US" altLang="ko-KR" sz="1200" dirty="0"/>
              <a:t>2009</a:t>
            </a:r>
            <a:r>
              <a:rPr lang="ko-KR" altLang="en-US" sz="1200" dirty="0"/>
              <a:t>년</a:t>
            </a:r>
            <a:r>
              <a:rPr lang="en-US" altLang="ko-KR" sz="1200" dirty="0"/>
              <a:t>(</a:t>
            </a:r>
            <a:r>
              <a:rPr lang="ko-KR" altLang="en-US" sz="1200" dirty="0"/>
              <a:t>예측표본</a:t>
            </a:r>
            <a:r>
              <a:rPr lang="en-US" altLang="ko-KR" sz="1200" dirty="0"/>
              <a:t>)</a:t>
            </a:r>
            <a:r>
              <a:rPr lang="ko-KR" altLang="en-US" sz="1200" dirty="0"/>
              <a:t>에 부도예측모형을 평가</a:t>
            </a:r>
            <a:endParaRPr lang="en-US" altLang="ko-KR" sz="1200" dirty="0"/>
          </a:p>
          <a:p>
            <a:endParaRPr lang="en-US" altLang="ko-KR" sz="1200" dirty="0"/>
          </a:p>
          <a:p>
            <a:r>
              <a:rPr lang="en-US" altLang="ko-KR" sz="1200" dirty="0">
                <a:highlight>
                  <a:srgbClr val="FFFF00"/>
                </a:highlight>
              </a:rPr>
              <a:t>2001</a:t>
            </a:r>
            <a:r>
              <a:rPr lang="ko-KR" altLang="en-US" sz="1200" dirty="0">
                <a:highlight>
                  <a:srgbClr val="FFFF00"/>
                </a:highlight>
              </a:rPr>
              <a:t>년부터 설정한 이유는 국내 기업이 </a:t>
            </a:r>
            <a:r>
              <a:rPr lang="en-US" altLang="ko-KR" sz="1200" dirty="0">
                <a:highlight>
                  <a:srgbClr val="FFFF00"/>
                </a:highlight>
              </a:rPr>
              <a:t>1997</a:t>
            </a:r>
            <a:r>
              <a:rPr lang="ko-KR" altLang="en-US" sz="1200" dirty="0">
                <a:highlight>
                  <a:srgbClr val="FFFF00"/>
                </a:highlight>
              </a:rPr>
              <a:t>년 외환위기 이후 진행된 기업구조조정에 의한 구조적 변화</a:t>
            </a:r>
            <a:r>
              <a:rPr lang="en-US" altLang="ko-KR" sz="1200" dirty="0">
                <a:highlight>
                  <a:srgbClr val="FFFF00"/>
                </a:highlight>
              </a:rPr>
              <a:t>(structural change)</a:t>
            </a:r>
            <a:r>
              <a:rPr lang="ko-KR" altLang="en-US" sz="1200" dirty="0">
                <a:highlight>
                  <a:srgbClr val="FFFF00"/>
                </a:highlight>
              </a:rPr>
              <a:t>를 경험한 것으로 판단</a:t>
            </a:r>
            <a:endParaRPr lang="en-US" altLang="ko-KR" sz="1200" dirty="0">
              <a:highlight>
                <a:srgbClr val="FFFF00"/>
              </a:highlight>
            </a:endParaRPr>
          </a:p>
          <a:p>
            <a:r>
              <a:rPr lang="en-US" altLang="ko-KR" sz="1400" dirty="0">
                <a:highlight>
                  <a:srgbClr val="FFFF00"/>
                </a:highlight>
              </a:rPr>
              <a:t>-</a:t>
            </a:r>
          </a:p>
        </p:txBody>
      </p:sp>
      <p:sp>
        <p:nvSpPr>
          <p:cNvPr id="2" name="바닥글 개체 틀 1">
            <a:extLst>
              <a:ext uri="{FF2B5EF4-FFF2-40B4-BE49-F238E27FC236}">
                <a16:creationId xmlns:a16="http://schemas.microsoft.com/office/drawing/2014/main" id="{C4E15646-06F3-4A9F-A555-AC0EF22A2E27}"/>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63C313AA-8336-4B0B-B39F-ECD8BA32B3EF}"/>
              </a:ext>
            </a:extLst>
          </p:cNvPr>
          <p:cNvSpPr>
            <a:spLocks noGrp="1"/>
          </p:cNvSpPr>
          <p:nvPr>
            <p:ph type="sldNum" sz="quarter" idx="12"/>
          </p:nvPr>
        </p:nvSpPr>
        <p:spPr/>
        <p:txBody>
          <a:bodyPr/>
          <a:lstStyle/>
          <a:p>
            <a:fld id="{DE77BB65-F969-4654-BF30-45C70C1BE112}" type="slidenum">
              <a:rPr lang="ko-KR" altLang="en-US" smtClean="0"/>
              <a:pPr/>
              <a:t>188</a:t>
            </a:fld>
            <a:endParaRPr lang="ko-KR" altLang="en-US"/>
          </a:p>
        </p:txBody>
      </p:sp>
    </p:spTree>
    <p:extLst>
      <p:ext uri="{BB962C8B-B14F-4D97-AF65-F5344CB8AC3E}">
        <p14:creationId xmlns:p14="http://schemas.microsoft.com/office/powerpoint/2010/main" val="14747533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5A1CD1C4-31C4-4854-AE76-54CEA5718280}"/>
              </a:ext>
            </a:extLst>
          </p:cNvPr>
          <p:cNvSpPr/>
          <p:nvPr/>
        </p:nvSpPr>
        <p:spPr>
          <a:xfrm>
            <a:off x="2278332" y="3345609"/>
            <a:ext cx="6542139" cy="823239"/>
          </a:xfrm>
          <a:prstGeom prst="rect">
            <a:avLst/>
          </a:prstGeom>
          <a:ln>
            <a:solidFill>
              <a:schemeClr val="accent1"/>
            </a:solidFill>
          </a:ln>
        </p:spPr>
        <p:txBody>
          <a:bodyPr wrap="square">
            <a:spAutoFit/>
          </a:bodyPr>
          <a:lstStyle/>
          <a:p>
            <a:pPr marL="285750" indent="-285750" fontAlgn="base">
              <a:lnSpc>
                <a:spcPct val="150000"/>
              </a:lnSpc>
              <a:buFont typeface="Wingdings" panose="05000000000000000000" pitchFamily="2" charset="2"/>
              <a:buChar char="§"/>
            </a:pPr>
            <a:r>
              <a:rPr lang="ko-KR" altLang="en-US" sz="1100" dirty="0"/>
              <a:t>각 </a:t>
            </a:r>
            <a:r>
              <a:rPr lang="ko-KR" altLang="en-US" sz="1100" dirty="0" err="1"/>
              <a:t>변수값들이</a:t>
            </a:r>
            <a:r>
              <a:rPr lang="ko-KR" altLang="en-US" sz="1100" dirty="0"/>
              <a:t> 평균을 기준으로 얼마나 멀리 떨어져 있는지를 표현하는 값으로 변환하는 작업</a:t>
            </a:r>
          </a:p>
          <a:p>
            <a:pPr marL="285750" indent="-285750" algn="just" fontAlgn="base">
              <a:lnSpc>
                <a:spcPct val="150000"/>
              </a:lnSpc>
              <a:buFont typeface="Wingdings" panose="05000000000000000000" pitchFamily="2" charset="2"/>
              <a:buChar char="§"/>
            </a:pPr>
            <a:r>
              <a:rPr lang="ko-KR" altLang="en-US" sz="1100" dirty="0"/>
              <a:t>값의 </a:t>
            </a:r>
            <a:r>
              <a:rPr lang="ko-KR" altLang="en-US" sz="1100" dirty="0">
                <a:highlight>
                  <a:srgbClr val="FFFF00"/>
                </a:highlight>
              </a:rPr>
              <a:t>스케일이 다른 변수들로 </a:t>
            </a:r>
            <a:r>
              <a:rPr lang="ko-KR" altLang="en-US" sz="1100" dirty="0"/>
              <a:t>이루어진 학습데이터에서 이 </a:t>
            </a:r>
            <a:r>
              <a:rPr lang="ko-KR" altLang="en-US" sz="1100" dirty="0">
                <a:highlight>
                  <a:srgbClr val="FFFF00"/>
                </a:highlight>
              </a:rPr>
              <a:t>스케일 차이를 없애 주는 효과</a:t>
            </a:r>
            <a:endParaRPr lang="en-US" altLang="ko-KR" sz="1100" dirty="0">
              <a:highlight>
                <a:srgbClr val="FFFF00"/>
              </a:highlight>
            </a:endParaRPr>
          </a:p>
          <a:p>
            <a:pPr marL="285750" indent="-285750" algn="just" fontAlgn="base">
              <a:lnSpc>
                <a:spcPct val="150000"/>
              </a:lnSpc>
              <a:buFont typeface="Wingdings" panose="05000000000000000000" pitchFamily="2" charset="2"/>
              <a:buChar char="§"/>
            </a:pPr>
            <a:r>
              <a:rPr lang="ko-KR" altLang="en-US" sz="1100" dirty="0"/>
              <a:t>각 변수들의 값에서 평균값을 뺀 후 표준편차 로 나누어 준 값</a:t>
            </a:r>
            <a:endParaRPr lang="ko-KR" altLang="en-US" sz="1100" kern="0" spc="0" dirty="0">
              <a:solidFill>
                <a:srgbClr val="000000"/>
              </a:solidFill>
              <a:effectLst/>
            </a:endParaRPr>
          </a:p>
        </p:txBody>
      </p:sp>
      <p:sp>
        <p:nvSpPr>
          <p:cNvPr id="3" name="직사각형 2">
            <a:extLst>
              <a:ext uri="{FF2B5EF4-FFF2-40B4-BE49-F238E27FC236}">
                <a16:creationId xmlns:a16="http://schemas.microsoft.com/office/drawing/2014/main" id="{B8380233-4127-4CB4-8999-A7C14E9700DA}"/>
              </a:ext>
            </a:extLst>
          </p:cNvPr>
          <p:cNvSpPr/>
          <p:nvPr/>
        </p:nvSpPr>
        <p:spPr>
          <a:xfrm>
            <a:off x="2411759" y="4648191"/>
            <a:ext cx="6408712" cy="1077154"/>
          </a:xfrm>
          <a:prstGeom prst="rect">
            <a:avLst/>
          </a:prstGeom>
          <a:ln>
            <a:solidFill>
              <a:schemeClr val="accent1"/>
            </a:solidFill>
          </a:ln>
        </p:spPr>
        <p:txBody>
          <a:bodyPr wrap="square">
            <a:spAutoFit/>
          </a:bodyPr>
          <a:lstStyle/>
          <a:p>
            <a:pPr marL="285750" indent="-285750" fontAlgn="base">
              <a:lnSpc>
                <a:spcPct val="150000"/>
              </a:lnSpc>
              <a:buFont typeface="Wingdings" panose="05000000000000000000" pitchFamily="2" charset="2"/>
              <a:buChar char="§"/>
            </a:pPr>
            <a:r>
              <a:rPr lang="ko-KR" altLang="en-US" sz="1100" dirty="0"/>
              <a:t>변수 값들의 </a:t>
            </a:r>
            <a:r>
              <a:rPr lang="ko-KR" altLang="en-US" sz="1100" dirty="0">
                <a:highlight>
                  <a:srgbClr val="FFFF00"/>
                </a:highlight>
              </a:rPr>
              <a:t>범위를 </a:t>
            </a:r>
            <a:r>
              <a:rPr lang="en-US" altLang="ko-KR" sz="1100" dirty="0">
                <a:highlight>
                  <a:srgbClr val="FFFF00"/>
                </a:highlight>
              </a:rPr>
              <a:t>0</a:t>
            </a:r>
            <a:r>
              <a:rPr lang="ko-KR" altLang="en-US" sz="1100" dirty="0">
                <a:highlight>
                  <a:srgbClr val="FFFF00"/>
                </a:highlight>
              </a:rPr>
              <a:t>과 </a:t>
            </a:r>
            <a:r>
              <a:rPr lang="en-US" altLang="ko-KR" sz="1100" dirty="0">
                <a:highlight>
                  <a:srgbClr val="FFFF00"/>
                </a:highlight>
              </a:rPr>
              <a:t>1 </a:t>
            </a:r>
            <a:r>
              <a:rPr lang="ko-KR" altLang="en-US" sz="1100" dirty="0">
                <a:highlight>
                  <a:srgbClr val="FFFF00"/>
                </a:highlight>
              </a:rPr>
              <a:t>사이로 </a:t>
            </a:r>
            <a:r>
              <a:rPr lang="ko-KR" altLang="en-US" sz="1100" dirty="0"/>
              <a:t>축소하여 </a:t>
            </a:r>
            <a:r>
              <a:rPr lang="ko-KR" altLang="en-US" sz="1100" dirty="0">
                <a:highlight>
                  <a:srgbClr val="FFFF00"/>
                </a:highlight>
              </a:rPr>
              <a:t>데이터 분포를 일정한 범위로 조정하는 </a:t>
            </a:r>
            <a:r>
              <a:rPr lang="ko-KR" altLang="en-US" sz="1100" dirty="0"/>
              <a:t>작업</a:t>
            </a:r>
            <a:endParaRPr lang="en-US" altLang="ko-KR" sz="1100" dirty="0"/>
          </a:p>
          <a:p>
            <a:pPr marL="285750" indent="-285750" fontAlgn="base">
              <a:lnSpc>
                <a:spcPct val="150000"/>
              </a:lnSpc>
              <a:buFont typeface="Wingdings" panose="05000000000000000000" pitchFamily="2" charset="2"/>
              <a:buChar char="§"/>
            </a:pPr>
            <a:r>
              <a:rPr lang="ko-KR" altLang="en-US" sz="1100" dirty="0"/>
              <a:t>각 변수들의 값에서 최소값을 뺀 다음 최대값과 최소값의 차이로 나누어 준 값</a:t>
            </a:r>
            <a:endParaRPr lang="en-US" altLang="ko-KR" sz="1100" dirty="0"/>
          </a:p>
          <a:p>
            <a:pPr marL="285750" indent="-285750" fontAlgn="base">
              <a:lnSpc>
                <a:spcPct val="150000"/>
              </a:lnSpc>
              <a:buFont typeface="Wingdings" panose="05000000000000000000" pitchFamily="2" charset="2"/>
              <a:buChar char="§"/>
            </a:pPr>
            <a:r>
              <a:rPr lang="en-US" altLang="ko-KR" sz="1100" kern="0" dirty="0">
                <a:solidFill>
                  <a:srgbClr val="000000"/>
                </a:solidFill>
                <a:latin typeface="+mj-ea"/>
              </a:rPr>
              <a:t>variance</a:t>
            </a:r>
            <a:r>
              <a:rPr lang="ko-KR" altLang="en-US" sz="1100" kern="0" dirty="0">
                <a:solidFill>
                  <a:srgbClr val="000000"/>
                </a:solidFill>
                <a:latin typeface="+mj-ea"/>
              </a:rPr>
              <a:t>를 감소시켜 일반화 성능을 높이는 기법</a:t>
            </a:r>
            <a:r>
              <a:rPr lang="en-US" altLang="ko-KR" sz="1100" kern="0" dirty="0">
                <a:solidFill>
                  <a:srgbClr val="000000"/>
                </a:solidFill>
                <a:latin typeface="+mj-ea"/>
                <a:sym typeface="Wingdings" panose="05000000000000000000" pitchFamily="2" charset="2"/>
              </a:rPr>
              <a:t> </a:t>
            </a:r>
            <a:r>
              <a:rPr lang="ko-KR" altLang="en-US" sz="1100" kern="0" dirty="0">
                <a:solidFill>
                  <a:srgbClr val="000000"/>
                </a:solidFill>
                <a:latin typeface="+mj-ea"/>
                <a:sym typeface="Wingdings" panose="05000000000000000000" pitchFamily="2" charset="2"/>
              </a:rPr>
              <a:t>이</a:t>
            </a:r>
            <a:r>
              <a:rPr lang="ko-KR" altLang="en-US" sz="1100" kern="0" dirty="0">
                <a:solidFill>
                  <a:srgbClr val="000000"/>
                </a:solidFill>
                <a:latin typeface="+mj-ea"/>
              </a:rPr>
              <a:t> 과정에서 </a:t>
            </a:r>
            <a:r>
              <a:rPr lang="en-US" altLang="ko-KR" sz="1100" kern="0" dirty="0">
                <a:solidFill>
                  <a:srgbClr val="000000"/>
                </a:solidFill>
                <a:latin typeface="+mj-ea"/>
              </a:rPr>
              <a:t>bias</a:t>
            </a:r>
            <a:r>
              <a:rPr lang="ko-KR" altLang="en-US" sz="1100" kern="0" dirty="0">
                <a:solidFill>
                  <a:srgbClr val="000000"/>
                </a:solidFill>
                <a:latin typeface="+mj-ea"/>
              </a:rPr>
              <a:t>가 증가 가능성 존재 </a:t>
            </a:r>
            <a:r>
              <a:rPr lang="en-US" altLang="ko-KR" sz="1100" kern="0" dirty="0">
                <a:solidFill>
                  <a:srgbClr val="000000"/>
                </a:solidFill>
                <a:latin typeface="+mj-ea"/>
              </a:rPr>
              <a:t>:  </a:t>
            </a:r>
            <a:r>
              <a:rPr lang="ko-KR" altLang="en-US" sz="1100" kern="0" dirty="0">
                <a:solidFill>
                  <a:srgbClr val="000000"/>
                </a:solidFill>
                <a:latin typeface="+mj-ea"/>
              </a:rPr>
              <a:t>정규화의 이론적 배경인 </a:t>
            </a:r>
            <a:r>
              <a:rPr lang="en-US" altLang="ko-KR" sz="1100" kern="0" dirty="0">
                <a:solidFill>
                  <a:srgbClr val="000000"/>
                </a:solidFill>
                <a:latin typeface="+mj-ea"/>
              </a:rPr>
              <a:t>Bias-Variance Decomposition</a:t>
            </a:r>
            <a:endParaRPr lang="ko-KR" altLang="en-US" sz="1100" dirty="0"/>
          </a:p>
        </p:txBody>
      </p:sp>
      <p:sp>
        <p:nvSpPr>
          <p:cNvPr id="9" name="직사각형 8">
            <a:extLst>
              <a:ext uri="{FF2B5EF4-FFF2-40B4-BE49-F238E27FC236}">
                <a16:creationId xmlns:a16="http://schemas.microsoft.com/office/drawing/2014/main" id="{B62CBE3D-6E31-4EB9-99CE-FBDB648B9E47}"/>
              </a:ext>
            </a:extLst>
          </p:cNvPr>
          <p:cNvSpPr/>
          <p:nvPr/>
        </p:nvSpPr>
        <p:spPr>
          <a:xfrm>
            <a:off x="341761" y="1214241"/>
            <a:ext cx="8135276" cy="1443600"/>
          </a:xfrm>
          <a:prstGeom prst="rect">
            <a:avLst/>
          </a:prstGeom>
          <a:ln>
            <a:solidFill>
              <a:schemeClr val="tx2">
                <a:lumMod val="60000"/>
                <a:lumOff val="40000"/>
              </a:schemeClr>
            </a:solidFill>
          </a:ln>
        </p:spPr>
        <p:txBody>
          <a:bodyPr wrap="square">
            <a:spAutoFit/>
          </a:bodyPr>
          <a:lstStyle/>
          <a:p>
            <a:pPr>
              <a:lnSpc>
                <a:spcPct val="150000"/>
              </a:lnSpc>
            </a:pPr>
            <a:r>
              <a:rPr lang="ko-KR" altLang="en-US" sz="1200" dirty="0"/>
              <a:t>설명변수의 크기와 범위가 다를 경우 </a:t>
            </a:r>
            <a:r>
              <a:rPr lang="ko-KR" altLang="en-US" sz="1200" dirty="0" err="1"/>
              <a:t>머신러닝</a:t>
            </a:r>
            <a:r>
              <a:rPr lang="ko-KR" altLang="en-US" sz="1200" dirty="0"/>
              <a:t> 모형의 학습이 특정 변수의 영향을 과도하게 받는 경향이 있으므로 특정 변수의 영향이 지배적이지 않도록 조정할 필요가 있다</a:t>
            </a:r>
            <a:r>
              <a:rPr lang="en-US" altLang="ko-KR" sz="1200" dirty="0"/>
              <a:t>. </a:t>
            </a:r>
          </a:p>
          <a:p>
            <a:pPr>
              <a:lnSpc>
                <a:spcPct val="150000"/>
              </a:lnSpc>
            </a:pPr>
            <a:r>
              <a:rPr lang="ko-KR" altLang="en-US" sz="1200" dirty="0"/>
              <a:t> </a:t>
            </a:r>
            <a:r>
              <a:rPr lang="en-US" altLang="ko-KR" sz="1200" dirty="0">
                <a:sym typeface="Wingdings" panose="05000000000000000000" pitchFamily="2" charset="2"/>
              </a:rPr>
              <a:t> </a:t>
            </a:r>
            <a:r>
              <a:rPr lang="ko-KR" altLang="en-US" sz="1200" dirty="0" err="1"/>
              <a:t>머신러닝</a:t>
            </a:r>
            <a:r>
              <a:rPr lang="ko-KR" altLang="en-US" sz="1200" dirty="0"/>
              <a:t> 모형의 성능은 설명변수의 스케일</a:t>
            </a:r>
            <a:r>
              <a:rPr lang="en-US" altLang="ko-KR" sz="1200" dirty="0"/>
              <a:t>(</a:t>
            </a:r>
            <a:r>
              <a:rPr lang="ko-KR" altLang="en-US" sz="1200" dirty="0"/>
              <a:t>값의 크기와 범위</a:t>
            </a:r>
            <a:r>
              <a:rPr lang="en-US" altLang="ko-KR" sz="1200" dirty="0"/>
              <a:t>)</a:t>
            </a:r>
            <a:r>
              <a:rPr lang="ko-KR" altLang="en-US" sz="1200" dirty="0"/>
              <a:t>에 영향을 받는 것으로 알려져 있다</a:t>
            </a:r>
            <a:r>
              <a:rPr lang="en-US" altLang="ko-KR" sz="1200" dirty="0"/>
              <a:t>. </a:t>
            </a:r>
          </a:p>
          <a:p>
            <a:pPr>
              <a:lnSpc>
                <a:spcPct val="150000"/>
              </a:lnSpc>
            </a:pPr>
            <a:r>
              <a:rPr lang="en-US" altLang="ko-KR" sz="1200" dirty="0">
                <a:sym typeface="Wingdings" panose="05000000000000000000" pitchFamily="2" charset="2"/>
              </a:rPr>
              <a:t> </a:t>
            </a:r>
            <a:r>
              <a:rPr lang="ko-KR" altLang="en-US" sz="1200" dirty="0"/>
              <a:t>다양한 범위의 값으로 </a:t>
            </a:r>
            <a:r>
              <a:rPr lang="ko-KR" altLang="en-US" sz="1200" dirty="0">
                <a:highlight>
                  <a:srgbClr val="FFFF00"/>
                </a:highlight>
              </a:rPr>
              <a:t>이루어진 </a:t>
            </a:r>
            <a:r>
              <a:rPr lang="en-US" altLang="ko-KR" sz="1200" dirty="0">
                <a:highlight>
                  <a:srgbClr val="FFFF00"/>
                </a:highlight>
              </a:rPr>
              <a:t>training</a:t>
            </a:r>
            <a:r>
              <a:rPr lang="ko-KR" altLang="en-US" sz="1200" dirty="0">
                <a:highlight>
                  <a:srgbClr val="FFFF00"/>
                </a:highlight>
              </a:rPr>
              <a:t> </a:t>
            </a:r>
            <a:r>
              <a:rPr lang="en-US" altLang="ko-KR" sz="1200" dirty="0">
                <a:highlight>
                  <a:srgbClr val="FFFF00"/>
                </a:highlight>
              </a:rPr>
              <a:t>data</a:t>
            </a:r>
            <a:r>
              <a:rPr lang="ko-KR" altLang="en-US" sz="1200" dirty="0">
                <a:highlight>
                  <a:srgbClr val="FFFF00"/>
                </a:highlight>
              </a:rPr>
              <a:t>를 동일한 모델에 적용 하기 위해서는 </a:t>
            </a:r>
            <a:r>
              <a:rPr lang="ko-KR" altLang="en-US" sz="1200" dirty="0"/>
              <a:t>전체 데이터의 범위를 한정하거나 분포도를 유사하게 만드는 작업이 필요</a:t>
            </a:r>
          </a:p>
        </p:txBody>
      </p:sp>
      <p:pic>
        <p:nvPicPr>
          <p:cNvPr id="11" name="그림 10">
            <a:extLst>
              <a:ext uri="{FF2B5EF4-FFF2-40B4-BE49-F238E27FC236}">
                <a16:creationId xmlns:a16="http://schemas.microsoft.com/office/drawing/2014/main" id="{52F0B248-0203-4A2A-94A1-9C1D4468C68E}"/>
              </a:ext>
            </a:extLst>
          </p:cNvPr>
          <p:cNvPicPr>
            <a:picLocks noChangeAspect="1"/>
          </p:cNvPicPr>
          <p:nvPr/>
        </p:nvPicPr>
        <p:blipFill>
          <a:blip r:embed="rId2"/>
          <a:stretch>
            <a:fillRect/>
          </a:stretch>
        </p:blipFill>
        <p:spPr>
          <a:xfrm>
            <a:off x="341761" y="4648191"/>
            <a:ext cx="1895740" cy="700063"/>
          </a:xfrm>
          <a:prstGeom prst="rect">
            <a:avLst/>
          </a:prstGeom>
          <a:ln w="38100">
            <a:solidFill>
              <a:schemeClr val="tx2">
                <a:lumMod val="60000"/>
                <a:lumOff val="40000"/>
              </a:schemeClr>
            </a:solidFill>
          </a:ln>
        </p:spPr>
      </p:pic>
      <p:pic>
        <p:nvPicPr>
          <p:cNvPr id="16" name="그림 15">
            <a:extLst>
              <a:ext uri="{FF2B5EF4-FFF2-40B4-BE49-F238E27FC236}">
                <a16:creationId xmlns:a16="http://schemas.microsoft.com/office/drawing/2014/main" id="{16DADA9D-2E9B-437C-A112-4540505DA4AA}"/>
              </a:ext>
            </a:extLst>
          </p:cNvPr>
          <p:cNvPicPr>
            <a:picLocks noChangeAspect="1"/>
          </p:cNvPicPr>
          <p:nvPr/>
        </p:nvPicPr>
        <p:blipFill>
          <a:blip r:embed="rId3"/>
          <a:stretch>
            <a:fillRect/>
          </a:stretch>
        </p:blipFill>
        <p:spPr>
          <a:xfrm>
            <a:off x="438142" y="3453550"/>
            <a:ext cx="1352739" cy="628738"/>
          </a:xfrm>
          <a:prstGeom prst="rect">
            <a:avLst/>
          </a:prstGeom>
          <a:ln w="38100">
            <a:solidFill>
              <a:schemeClr val="accent1"/>
            </a:solidFill>
          </a:ln>
        </p:spPr>
      </p:pic>
      <p:sp>
        <p:nvSpPr>
          <p:cNvPr id="6" name="바닥글 개체 틀 5">
            <a:extLst>
              <a:ext uri="{FF2B5EF4-FFF2-40B4-BE49-F238E27FC236}">
                <a16:creationId xmlns:a16="http://schemas.microsoft.com/office/drawing/2014/main" id="{26D74FA9-4C0A-4D16-95B8-0C8BE5FFB34D}"/>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D0C9EFF8-4BCB-4B54-9473-C926D39C759C}"/>
              </a:ext>
            </a:extLst>
          </p:cNvPr>
          <p:cNvSpPr>
            <a:spLocks noGrp="1"/>
          </p:cNvSpPr>
          <p:nvPr>
            <p:ph type="sldNum" sz="quarter" idx="12"/>
          </p:nvPr>
        </p:nvSpPr>
        <p:spPr/>
        <p:txBody>
          <a:bodyPr/>
          <a:lstStyle/>
          <a:p>
            <a:fld id="{DE77BB65-F969-4654-BF30-45C70C1BE112}" type="slidenum">
              <a:rPr lang="ko-KR" altLang="en-US" smtClean="0"/>
              <a:pPr/>
              <a:t>189</a:t>
            </a:fld>
            <a:endParaRPr lang="ko-KR" altLang="en-US"/>
          </a:p>
        </p:txBody>
      </p:sp>
      <p:sp>
        <p:nvSpPr>
          <p:cNvPr id="10" name="직사각형 9">
            <a:extLst>
              <a:ext uri="{FF2B5EF4-FFF2-40B4-BE49-F238E27FC236}">
                <a16:creationId xmlns:a16="http://schemas.microsoft.com/office/drawing/2014/main" id="{D3A49F2A-1EF1-489C-8B6C-6199C7540D40}"/>
              </a:ext>
            </a:extLst>
          </p:cNvPr>
          <p:cNvSpPr/>
          <p:nvPr/>
        </p:nvSpPr>
        <p:spPr>
          <a:xfrm>
            <a:off x="341761" y="4192595"/>
            <a:ext cx="1890261" cy="307777"/>
          </a:xfrm>
          <a:prstGeom prst="rect">
            <a:avLst/>
          </a:prstGeom>
        </p:spPr>
        <p:txBody>
          <a:bodyPr wrap="none">
            <a:spAutoFit/>
          </a:bodyPr>
          <a:lstStyle/>
          <a:p>
            <a:pPr fontAlgn="base"/>
            <a:r>
              <a:rPr lang="ko-KR" altLang="en-US" sz="1400" kern="0" dirty="0">
                <a:solidFill>
                  <a:srgbClr val="000000"/>
                </a:solidFill>
                <a:highlight>
                  <a:srgbClr val="FFFF00"/>
                </a:highlight>
                <a:ea typeface="한양신명조"/>
              </a:rPr>
              <a:t>정규화</a:t>
            </a:r>
            <a:r>
              <a:rPr lang="en-US" altLang="ko-KR" sz="1400" kern="0" dirty="0">
                <a:solidFill>
                  <a:srgbClr val="000000"/>
                </a:solidFill>
                <a:highlight>
                  <a:srgbClr val="FFFF00"/>
                </a:highlight>
                <a:latin typeface="한양신명조"/>
              </a:rPr>
              <a:t>(normalization)</a:t>
            </a:r>
            <a:r>
              <a:rPr lang="ko-KR" altLang="en-US" sz="1400" dirty="0">
                <a:highlight>
                  <a:srgbClr val="FFFF00"/>
                </a:highlight>
              </a:rPr>
              <a:t> </a:t>
            </a:r>
            <a:endParaRPr lang="en-US" altLang="ko-KR" sz="1400" dirty="0">
              <a:highlight>
                <a:srgbClr val="FFFF00"/>
              </a:highlight>
            </a:endParaRPr>
          </a:p>
        </p:txBody>
      </p:sp>
      <p:sp>
        <p:nvSpPr>
          <p:cNvPr id="12" name="직사각형 11">
            <a:extLst>
              <a:ext uri="{FF2B5EF4-FFF2-40B4-BE49-F238E27FC236}">
                <a16:creationId xmlns:a16="http://schemas.microsoft.com/office/drawing/2014/main" id="{2FE81502-B89D-460E-A639-F2F2DAB084E2}"/>
              </a:ext>
            </a:extLst>
          </p:cNvPr>
          <p:cNvSpPr/>
          <p:nvPr/>
        </p:nvSpPr>
        <p:spPr>
          <a:xfrm>
            <a:off x="371428" y="3093682"/>
            <a:ext cx="1973617" cy="348044"/>
          </a:xfrm>
          <a:prstGeom prst="rect">
            <a:avLst/>
          </a:prstGeom>
        </p:spPr>
        <p:txBody>
          <a:bodyPr wrap="none">
            <a:spAutoFit/>
          </a:bodyPr>
          <a:lstStyle/>
          <a:p>
            <a:pPr algn="just" fontAlgn="base">
              <a:lnSpc>
                <a:spcPct val="130000"/>
              </a:lnSpc>
            </a:pPr>
            <a:r>
              <a:rPr lang="ko-KR" altLang="en-US" sz="1400" kern="0" dirty="0">
                <a:solidFill>
                  <a:srgbClr val="000000"/>
                </a:solidFill>
                <a:highlight>
                  <a:srgbClr val="FFFF00"/>
                </a:highlight>
                <a:ea typeface="한양신명조"/>
              </a:rPr>
              <a:t>표준화</a:t>
            </a:r>
            <a:r>
              <a:rPr lang="en-US" altLang="ko-KR" sz="1400" kern="0" dirty="0">
                <a:solidFill>
                  <a:srgbClr val="000000"/>
                </a:solidFill>
                <a:highlight>
                  <a:srgbClr val="FFFF00"/>
                </a:highlight>
                <a:latin typeface="한양신명조"/>
              </a:rPr>
              <a:t>(standardization)</a:t>
            </a:r>
          </a:p>
        </p:txBody>
      </p:sp>
      <p:sp>
        <p:nvSpPr>
          <p:cNvPr id="13" name="직사각형 12">
            <a:extLst>
              <a:ext uri="{FF2B5EF4-FFF2-40B4-BE49-F238E27FC236}">
                <a16:creationId xmlns:a16="http://schemas.microsoft.com/office/drawing/2014/main" id="{B1C25FED-7D61-4D21-A4C1-42C8D71C56BB}"/>
              </a:ext>
            </a:extLst>
          </p:cNvPr>
          <p:cNvSpPr/>
          <p:nvPr/>
        </p:nvSpPr>
        <p:spPr>
          <a:xfrm>
            <a:off x="3072775" y="334710"/>
            <a:ext cx="1973617" cy="369332"/>
          </a:xfrm>
          <a:prstGeom prst="rect">
            <a:avLst/>
          </a:prstGeom>
        </p:spPr>
        <p:txBody>
          <a:bodyPr wrap="none">
            <a:spAutoFit/>
          </a:bodyPr>
          <a:lstStyle/>
          <a:p>
            <a:r>
              <a:rPr lang="ko-KR" altLang="en-US" dirty="0"/>
              <a:t>변수 스케일 조정 </a:t>
            </a:r>
          </a:p>
        </p:txBody>
      </p:sp>
    </p:spTree>
    <p:extLst>
      <p:ext uri="{BB962C8B-B14F-4D97-AF65-F5344CB8AC3E}">
        <p14:creationId xmlns:p14="http://schemas.microsoft.com/office/powerpoint/2010/main" val="1363598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3877A66-02E6-468C-A012-29341E8AFD25}"/>
              </a:ext>
            </a:extLst>
          </p:cNvPr>
          <p:cNvSpPr/>
          <p:nvPr/>
        </p:nvSpPr>
        <p:spPr>
          <a:xfrm>
            <a:off x="350525" y="1428231"/>
            <a:ext cx="2941188" cy="276999"/>
          </a:xfrm>
          <a:prstGeom prst="rect">
            <a:avLst/>
          </a:prstGeom>
          <a:solidFill>
            <a:schemeClr val="bg1"/>
          </a:solidFill>
        </p:spPr>
        <p:txBody>
          <a:bodyPr wrap="square">
            <a:spAutoFit/>
          </a:bodyPr>
          <a:lstStyle/>
          <a:p>
            <a:r>
              <a:rPr lang="en-US" altLang="ko-KR" sz="1200" b="1" dirty="0">
                <a:solidFill>
                  <a:srgbClr val="292929"/>
                </a:solidFill>
                <a:latin typeface="charter"/>
              </a:rPr>
              <a:t>2) </a:t>
            </a:r>
            <a:r>
              <a:rPr lang="ko-KR" altLang="en-US" sz="1200" b="1" dirty="0">
                <a:solidFill>
                  <a:srgbClr val="292929"/>
                </a:solidFill>
                <a:latin typeface="charter"/>
              </a:rPr>
              <a:t>상관계수</a:t>
            </a:r>
            <a:r>
              <a:rPr lang="en-US" altLang="ko-KR" sz="1200" b="1" dirty="0">
                <a:solidFill>
                  <a:srgbClr val="292929"/>
                </a:solidFill>
                <a:latin typeface="charter"/>
              </a:rPr>
              <a:t>(Correlation Coefficient)  </a:t>
            </a:r>
            <a:r>
              <a:rPr lang="ko-KR" altLang="en-US" sz="1200" b="1" dirty="0">
                <a:solidFill>
                  <a:srgbClr val="292929"/>
                </a:solidFill>
                <a:latin typeface="charter"/>
              </a:rPr>
              <a:t>구분</a:t>
            </a:r>
            <a:endParaRPr lang="ko-KR" altLang="en-US" sz="1200" dirty="0"/>
          </a:p>
        </p:txBody>
      </p:sp>
      <p:sp>
        <p:nvSpPr>
          <p:cNvPr id="9" name="직사각형 8">
            <a:extLst>
              <a:ext uri="{FF2B5EF4-FFF2-40B4-BE49-F238E27FC236}">
                <a16:creationId xmlns:a16="http://schemas.microsoft.com/office/drawing/2014/main" id="{52C4990E-3D13-427B-AE13-084666ED00BE}"/>
              </a:ext>
            </a:extLst>
          </p:cNvPr>
          <p:cNvSpPr/>
          <p:nvPr/>
        </p:nvSpPr>
        <p:spPr>
          <a:xfrm>
            <a:off x="378802" y="1784342"/>
            <a:ext cx="8307998" cy="2878352"/>
          </a:xfrm>
          <a:prstGeom prst="rect">
            <a:avLst/>
          </a:prstGeom>
          <a:ln>
            <a:solidFill>
              <a:schemeClr val="tx1">
                <a:lumMod val="85000"/>
                <a:lumOff val="15000"/>
              </a:schemeClr>
            </a:solidFill>
          </a:ln>
        </p:spPr>
        <p:txBody>
          <a:bodyPr wrap="square">
            <a:spAutoFit/>
          </a:bodyPr>
          <a:lstStyle/>
          <a:p>
            <a:pPr lvl="0" eaLnBrk="0" fontAlgn="base" latinLnBrk="0" hangingPunct="0">
              <a:lnSpc>
                <a:spcPct val="150000"/>
              </a:lnSpc>
              <a:spcBef>
                <a:spcPct val="0"/>
              </a:spcBef>
              <a:spcAft>
                <a:spcPct val="0"/>
              </a:spcAft>
            </a:pPr>
            <a:r>
              <a:rPr lang="ko-KR" altLang="ko-KR" sz="1200" dirty="0">
                <a:solidFill>
                  <a:srgbClr val="000000"/>
                </a:solidFill>
                <a:latin typeface="Arial" panose="020B0604020202020204" pitchFamily="34" charset="0"/>
                <a:ea typeface="Nanum Gothic"/>
              </a:rPr>
              <a:t>상관분석에는 두 변수 </a:t>
            </a:r>
            <a:r>
              <a:rPr lang="ko-KR" altLang="en-US" sz="1200" dirty="0">
                <a:solidFill>
                  <a:srgbClr val="000000"/>
                </a:solidFill>
                <a:latin typeface="Arial" panose="020B0604020202020204" pitchFamily="34" charset="0"/>
                <a:ea typeface="Nanum Gothic"/>
              </a:rPr>
              <a:t>간 </a:t>
            </a:r>
            <a:r>
              <a:rPr lang="ko-KR" altLang="ko-KR" sz="1200" dirty="0">
                <a:solidFill>
                  <a:srgbClr val="000000"/>
                </a:solidFill>
                <a:latin typeface="Arial" panose="020B0604020202020204" pitchFamily="34" charset="0"/>
                <a:ea typeface="Nanum Gothic"/>
              </a:rPr>
              <a:t>선형적인 관계 정도를 나타내기 위해 </a:t>
            </a:r>
            <a:r>
              <a:rPr lang="ko-KR" altLang="ko-KR" sz="1200" dirty="0">
                <a:solidFill>
                  <a:srgbClr val="FF0000"/>
                </a:solidFill>
                <a:latin typeface="Arial" panose="020B0604020202020204" pitchFamily="34" charset="0"/>
                <a:ea typeface="Nanum Gothic"/>
              </a:rPr>
              <a:t>상관계수(</a:t>
            </a:r>
            <a:r>
              <a:rPr lang="ko-KR" altLang="ko-KR" sz="1200" dirty="0" err="1">
                <a:solidFill>
                  <a:srgbClr val="FF0000"/>
                </a:solidFill>
                <a:latin typeface="Arial" panose="020B0604020202020204" pitchFamily="34" charset="0"/>
                <a:ea typeface="Nanum Gothic"/>
              </a:rPr>
              <a:t>correlation</a:t>
            </a:r>
            <a:r>
              <a:rPr lang="ko-KR" altLang="ko-KR" sz="1200" dirty="0">
                <a:solidFill>
                  <a:srgbClr val="FF0000"/>
                </a:solidFill>
                <a:latin typeface="Arial" panose="020B0604020202020204" pitchFamily="34" charset="0"/>
                <a:ea typeface="Nanum Gothic"/>
              </a:rPr>
              <a:t> </a:t>
            </a:r>
            <a:r>
              <a:rPr lang="ko-KR" altLang="ko-KR" sz="1200" dirty="0" err="1">
                <a:solidFill>
                  <a:srgbClr val="FF0000"/>
                </a:solidFill>
                <a:latin typeface="Arial" panose="020B0604020202020204" pitchFamily="34" charset="0"/>
                <a:ea typeface="Nanum Gothic"/>
              </a:rPr>
              <a:t>coefficient</a:t>
            </a:r>
            <a:r>
              <a:rPr lang="ko-KR" altLang="ko-KR" sz="1200" dirty="0">
                <a:solidFill>
                  <a:srgbClr val="FF0000"/>
                </a:solidFill>
                <a:latin typeface="Arial" panose="020B0604020202020204" pitchFamily="34" charset="0"/>
                <a:ea typeface="Nanum Gothic"/>
              </a:rPr>
              <a:t>)</a:t>
            </a:r>
            <a:r>
              <a:rPr lang="ko-KR" altLang="ko-KR" sz="1200" dirty="0">
                <a:solidFill>
                  <a:srgbClr val="000000"/>
                </a:solidFill>
                <a:latin typeface="Arial" panose="020B0604020202020204" pitchFamily="34" charset="0"/>
                <a:ea typeface="Nanum Gothic"/>
              </a:rPr>
              <a:t>를 사용 </a:t>
            </a:r>
            <a:endParaRPr lang="en-US" altLang="ko-KR" sz="1200" dirty="0">
              <a:solidFill>
                <a:srgbClr val="000000"/>
              </a:solidFill>
              <a:latin typeface="Arial" panose="020B0604020202020204" pitchFamily="34" charset="0"/>
              <a:ea typeface="Nanum Gothic"/>
            </a:endParaRPr>
          </a:p>
          <a:p>
            <a:pPr lvl="0" eaLnBrk="0" fontAlgn="base" latinLnBrk="0" hangingPunct="0">
              <a:lnSpc>
                <a:spcPct val="150000"/>
              </a:lnSpc>
              <a:spcBef>
                <a:spcPct val="0"/>
              </a:spcBef>
              <a:spcAft>
                <a:spcPct val="0"/>
              </a:spcAft>
            </a:pPr>
            <a:r>
              <a:rPr lang="ko-KR" altLang="ko-KR" sz="1200" dirty="0">
                <a:solidFill>
                  <a:srgbClr val="000000"/>
                </a:solidFill>
                <a:latin typeface="Arial" panose="020B0604020202020204" pitchFamily="34" charset="0"/>
                <a:ea typeface="Nanum Gothic"/>
              </a:rPr>
              <a:t>상관분석에는 </a:t>
            </a:r>
            <a:r>
              <a:rPr lang="ko-KR" altLang="ko-KR" sz="1400" b="1" i="1" dirty="0">
                <a:solidFill>
                  <a:srgbClr val="000000"/>
                </a:solidFill>
                <a:latin typeface="Arial" panose="020B0604020202020204" pitchFamily="34" charset="0"/>
                <a:ea typeface="Nanum Gothic"/>
              </a:rPr>
              <a:t>측정 데이터</a:t>
            </a:r>
            <a:r>
              <a:rPr lang="en-US" altLang="ko-KR" sz="1400" b="1" i="1" dirty="0">
                <a:solidFill>
                  <a:srgbClr val="000000"/>
                </a:solidFill>
                <a:latin typeface="Arial" panose="020B0604020202020204" pitchFamily="34" charset="0"/>
                <a:ea typeface="Nanum Gothic"/>
              </a:rPr>
              <a:t>, </a:t>
            </a:r>
            <a:r>
              <a:rPr lang="ko-KR" altLang="en-US" sz="1400" b="1" i="1" dirty="0">
                <a:solidFill>
                  <a:srgbClr val="000000"/>
                </a:solidFill>
                <a:latin typeface="Arial" panose="020B0604020202020204" pitchFamily="34" charset="0"/>
                <a:ea typeface="Nanum Gothic"/>
              </a:rPr>
              <a:t>표본 분포에 따라 </a:t>
            </a:r>
            <a:r>
              <a:rPr lang="ko-KR" altLang="ko-KR" sz="1400" b="1" i="1" dirty="0">
                <a:solidFill>
                  <a:srgbClr val="000000"/>
                </a:solidFill>
                <a:latin typeface="Arial" panose="020B0604020202020204" pitchFamily="34" charset="0"/>
                <a:ea typeface="Nanum Gothic"/>
              </a:rPr>
              <a:t> </a:t>
            </a:r>
            <a:r>
              <a:rPr lang="ko-KR" altLang="ko-KR" sz="1200" dirty="0" err="1">
                <a:solidFill>
                  <a:srgbClr val="000000"/>
                </a:solidFill>
                <a:latin typeface="Arial" panose="020B0604020202020204" pitchFamily="34" charset="0"/>
                <a:ea typeface="Nanum Gothic"/>
              </a:rPr>
              <a:t>피어슨</a:t>
            </a:r>
            <a:r>
              <a:rPr lang="ko-KR" altLang="ko-KR" sz="1200" dirty="0">
                <a:solidFill>
                  <a:srgbClr val="000000"/>
                </a:solidFill>
                <a:latin typeface="Arial" panose="020B0604020202020204" pitchFamily="34" charset="0"/>
                <a:ea typeface="Nanum Gothic"/>
              </a:rPr>
              <a:t> 상관분석 (</a:t>
            </a:r>
            <a:r>
              <a:rPr lang="ko-KR" altLang="ko-KR" sz="1200" dirty="0" err="1">
                <a:solidFill>
                  <a:srgbClr val="000000"/>
                </a:solidFill>
                <a:latin typeface="Arial" panose="020B0604020202020204" pitchFamily="34" charset="0"/>
                <a:ea typeface="Nanum Gothic"/>
              </a:rPr>
              <a:t>Pearson</a:t>
            </a:r>
            <a:r>
              <a:rPr lang="ko-KR" altLang="ko-KR" sz="1200" dirty="0">
                <a:solidFill>
                  <a:srgbClr val="000000"/>
                </a:solidFill>
                <a:latin typeface="Arial" panose="020B0604020202020204" pitchFamily="34" charset="0"/>
                <a:ea typeface="Nanum Gothic"/>
              </a:rPr>
              <a:t> </a:t>
            </a:r>
            <a:r>
              <a:rPr lang="ko-KR" altLang="ko-KR" sz="1200" dirty="0" err="1">
                <a:solidFill>
                  <a:srgbClr val="000000"/>
                </a:solidFill>
                <a:latin typeface="Arial" panose="020B0604020202020204" pitchFamily="34" charset="0"/>
                <a:ea typeface="Nanum Gothic"/>
              </a:rPr>
              <a:t>correlation</a:t>
            </a:r>
            <a:r>
              <a:rPr lang="ko-KR" altLang="ko-KR" sz="1200" dirty="0">
                <a:solidFill>
                  <a:srgbClr val="000000"/>
                </a:solidFill>
                <a:latin typeface="Arial" panose="020B0604020202020204" pitchFamily="34" charset="0"/>
                <a:ea typeface="Nanum Gothic"/>
              </a:rPr>
              <a:t> </a:t>
            </a:r>
            <a:r>
              <a:rPr lang="ko-KR" altLang="ko-KR" sz="1200" dirty="0" err="1">
                <a:solidFill>
                  <a:srgbClr val="000000"/>
                </a:solidFill>
                <a:latin typeface="Arial" panose="020B0604020202020204" pitchFamily="34" charset="0"/>
                <a:ea typeface="Nanum Gothic"/>
              </a:rPr>
              <a:t>coefficient</a:t>
            </a:r>
            <a:r>
              <a:rPr lang="ko-KR" altLang="ko-KR" sz="1200" dirty="0">
                <a:solidFill>
                  <a:srgbClr val="000000"/>
                </a:solidFill>
                <a:latin typeface="Arial" panose="020B0604020202020204" pitchFamily="34" charset="0"/>
                <a:ea typeface="Nanum Gothic"/>
              </a:rPr>
              <a:t>), </a:t>
            </a:r>
            <a:r>
              <a:rPr lang="en-US" altLang="ko-KR" sz="1200" u="sng" dirty="0"/>
              <a:t>Spearman </a:t>
            </a:r>
            <a:r>
              <a:rPr lang="ko-KR" altLang="en-US" sz="1200" u="sng" dirty="0"/>
              <a:t>순위 상관계수 </a:t>
            </a:r>
            <a:r>
              <a:rPr lang="ko-KR" altLang="ko-KR" sz="1200" dirty="0">
                <a:solidFill>
                  <a:srgbClr val="000000"/>
                </a:solidFill>
                <a:latin typeface="Arial" panose="020B0604020202020204" pitchFamily="34" charset="0"/>
                <a:ea typeface="Nanum Gothic"/>
              </a:rPr>
              <a:t>등의 여러가지 분석 방법</a:t>
            </a:r>
            <a:r>
              <a:rPr lang="en-US" altLang="ko-KR" sz="1200" dirty="0">
                <a:solidFill>
                  <a:srgbClr val="000000"/>
                </a:solidFill>
                <a:latin typeface="Arial" panose="020B0604020202020204" pitchFamily="34" charset="0"/>
                <a:ea typeface="Nanum Gothic"/>
              </a:rPr>
              <a:t>   </a:t>
            </a:r>
          </a:p>
          <a:p>
            <a:pPr lvl="0" eaLnBrk="0" fontAlgn="base" latinLnBrk="0" hangingPunct="0">
              <a:lnSpc>
                <a:spcPct val="150000"/>
              </a:lnSpc>
              <a:spcBef>
                <a:spcPct val="0"/>
              </a:spcBef>
              <a:spcAft>
                <a:spcPct val="0"/>
              </a:spcAft>
            </a:pPr>
            <a:endParaRPr lang="en-US" altLang="ko-KR" sz="1200" dirty="0">
              <a:solidFill>
                <a:srgbClr val="000000"/>
              </a:solidFill>
              <a:latin typeface="Arial" panose="020B0604020202020204" pitchFamily="34" charset="0"/>
              <a:ea typeface="Nanum Gothic"/>
            </a:endParaRPr>
          </a:p>
          <a:p>
            <a:pPr lvl="0" eaLnBrk="0" fontAlgn="base" latinLnBrk="0" hangingPunct="0">
              <a:lnSpc>
                <a:spcPct val="150000"/>
              </a:lnSpc>
              <a:spcBef>
                <a:spcPct val="0"/>
              </a:spcBef>
              <a:spcAft>
                <a:spcPct val="0"/>
              </a:spcAft>
            </a:pPr>
            <a:r>
              <a:rPr lang="en-US" altLang="ko-KR" sz="1200" dirty="0">
                <a:solidFill>
                  <a:srgbClr val="000000"/>
                </a:solidFill>
                <a:latin typeface="Arial" panose="020B0604020202020204" pitchFamily="34" charset="0"/>
                <a:ea typeface="Nanum Gothic"/>
              </a:rPr>
              <a:t>1. </a:t>
            </a:r>
            <a:r>
              <a:rPr lang="ko-KR" altLang="en-US" sz="1200" u="sng" dirty="0" err="1"/>
              <a:t>피어슨</a:t>
            </a:r>
            <a:r>
              <a:rPr lang="ko-KR" altLang="en-US" sz="1200" u="sng" dirty="0"/>
              <a:t> 상관분석</a:t>
            </a:r>
            <a:r>
              <a:rPr lang="en-US" altLang="ko-KR" sz="1200" u="sng" dirty="0"/>
              <a:t>(Pearson correlation analysis)</a:t>
            </a:r>
            <a:endParaRPr lang="en-US" altLang="ko-KR" sz="1200" dirty="0">
              <a:solidFill>
                <a:srgbClr val="000000"/>
              </a:solidFill>
              <a:latin typeface="Arial" panose="020B0604020202020204" pitchFamily="34" charset="0"/>
              <a:ea typeface="Nanum Gothic"/>
            </a:endParaRPr>
          </a:p>
          <a:p>
            <a:pPr marL="171450" indent="-171450" eaLnBrk="0" fontAlgn="base" latinLnBrk="0" hangingPunct="0">
              <a:lnSpc>
                <a:spcPct val="150000"/>
              </a:lnSpc>
              <a:spcBef>
                <a:spcPct val="0"/>
              </a:spcBef>
              <a:spcAft>
                <a:spcPct val="0"/>
              </a:spcAft>
              <a:buFont typeface="Wingdings" panose="05000000000000000000" pitchFamily="2" charset="2"/>
              <a:buChar char="à"/>
            </a:pPr>
            <a:r>
              <a:rPr lang="ko-KR" altLang="en-US" sz="1200" dirty="0">
                <a:highlight>
                  <a:srgbClr val="FFFF00"/>
                </a:highlight>
              </a:rPr>
              <a:t>연속형 변수</a:t>
            </a:r>
            <a:r>
              <a:rPr lang="en-US" altLang="ko-KR" sz="1200" dirty="0">
                <a:highlight>
                  <a:srgbClr val="FFFF00"/>
                </a:highlight>
              </a:rPr>
              <a:t>, </a:t>
            </a:r>
            <a:r>
              <a:rPr lang="ko-KR" altLang="en-US" sz="1200" dirty="0" err="1">
                <a:highlight>
                  <a:srgbClr val="FFFF00"/>
                </a:highlight>
              </a:rPr>
              <a:t>등간척도</a:t>
            </a:r>
            <a:r>
              <a:rPr lang="en-US" altLang="ko-KR" sz="1200" dirty="0">
                <a:highlight>
                  <a:srgbClr val="FFFF00"/>
                </a:highlight>
              </a:rPr>
              <a:t>, </a:t>
            </a:r>
            <a:r>
              <a:rPr lang="ko-KR" altLang="en-US" sz="1200" dirty="0">
                <a:highlight>
                  <a:srgbClr val="FFFF00"/>
                </a:highlight>
              </a:rPr>
              <a:t>비율척도 </a:t>
            </a:r>
            <a:r>
              <a:rPr lang="ko-KR" altLang="en-US" sz="1200" dirty="0"/>
              <a:t>간 상관관계 </a:t>
            </a:r>
            <a:endParaRPr lang="en-US" altLang="ko-KR" sz="1200" dirty="0"/>
          </a:p>
          <a:p>
            <a:pPr lvl="0" eaLnBrk="0" fontAlgn="base" latinLnBrk="0" hangingPunct="0">
              <a:lnSpc>
                <a:spcPct val="150000"/>
              </a:lnSpc>
              <a:spcBef>
                <a:spcPct val="0"/>
              </a:spcBef>
              <a:spcAft>
                <a:spcPct val="0"/>
              </a:spcAft>
            </a:pPr>
            <a:r>
              <a:rPr lang="en-US" altLang="ko-KR" sz="1200" u="sng" dirty="0"/>
              <a:t>2. Spearman </a:t>
            </a:r>
            <a:r>
              <a:rPr lang="ko-KR" altLang="en-US" sz="1200" u="sng" dirty="0"/>
              <a:t>순위 상관계수</a:t>
            </a:r>
            <a:r>
              <a:rPr lang="en-US" altLang="ko-KR" sz="1200" u="sng" dirty="0"/>
              <a:t>(Rank correlation coefficient)</a:t>
            </a:r>
            <a:endParaRPr lang="en-US" altLang="ko-KR" sz="1200" dirty="0">
              <a:solidFill>
                <a:srgbClr val="000000"/>
              </a:solidFill>
              <a:latin typeface="Arial" panose="020B0604020202020204" pitchFamily="34" charset="0"/>
              <a:sym typeface="Wingdings" panose="05000000000000000000" pitchFamily="2" charset="2"/>
            </a:endParaRPr>
          </a:p>
          <a:p>
            <a:pPr lvl="0" eaLnBrk="0" fontAlgn="base" latinLnBrk="0" hangingPunct="0">
              <a:lnSpc>
                <a:spcPct val="150000"/>
              </a:lnSpc>
              <a:spcBef>
                <a:spcPct val="0"/>
              </a:spcBef>
              <a:spcAft>
                <a:spcPct val="0"/>
              </a:spcAft>
            </a:pPr>
            <a:r>
              <a:rPr lang="ko-KR" altLang="en-US" sz="1200" dirty="0">
                <a:highlight>
                  <a:srgbClr val="FFFF00"/>
                </a:highlight>
              </a:rPr>
              <a:t> 명목변수 </a:t>
            </a:r>
            <a:r>
              <a:rPr lang="en-US" altLang="ko-KR" sz="1200" dirty="0">
                <a:highlight>
                  <a:srgbClr val="FFFF00"/>
                </a:highlight>
              </a:rPr>
              <a:t>(</a:t>
            </a:r>
            <a:r>
              <a:rPr lang="ko-KR" altLang="en-US" sz="1200" dirty="0">
                <a:highlight>
                  <a:srgbClr val="FFFF00"/>
                </a:highlight>
              </a:rPr>
              <a:t>서열척도</a:t>
            </a:r>
            <a:r>
              <a:rPr lang="en-US" altLang="ko-KR" sz="1200" dirty="0">
                <a:highlight>
                  <a:srgbClr val="FFFF00"/>
                </a:highlight>
              </a:rPr>
              <a:t>/</a:t>
            </a:r>
            <a:r>
              <a:rPr lang="ko-KR" altLang="en-US" sz="1200" dirty="0">
                <a:highlight>
                  <a:srgbClr val="FFFF00"/>
                </a:highlight>
              </a:rPr>
              <a:t>순위척도</a:t>
            </a:r>
            <a:r>
              <a:rPr lang="en-US" altLang="ko-KR" sz="1200" dirty="0"/>
              <a:t>)</a:t>
            </a:r>
          </a:p>
          <a:p>
            <a:pPr marL="228600" lvl="0" indent="-228600" eaLnBrk="0" fontAlgn="base" latinLnBrk="0" hangingPunct="0">
              <a:lnSpc>
                <a:spcPct val="150000"/>
              </a:lnSpc>
              <a:spcBef>
                <a:spcPct val="0"/>
              </a:spcBef>
              <a:spcAft>
                <a:spcPct val="0"/>
              </a:spcAft>
              <a:buAutoNum type="arabicPeriod" startAt="3"/>
            </a:pPr>
            <a:r>
              <a:rPr lang="en-US" altLang="ko-KR" sz="1200" b="1" dirty="0">
                <a:solidFill>
                  <a:srgbClr val="5F6368"/>
                </a:solidFill>
                <a:latin typeface="Apple SD Gothic Neo"/>
              </a:rPr>
              <a:t>Kendall</a:t>
            </a:r>
            <a:r>
              <a:rPr lang="ko-KR" altLang="en-US" sz="1200" dirty="0">
                <a:solidFill>
                  <a:srgbClr val="4D5156"/>
                </a:solidFill>
                <a:latin typeface="Apple SD Gothic Neo"/>
              </a:rPr>
              <a:t>의 순위상관계수</a:t>
            </a:r>
            <a:r>
              <a:rPr lang="en-US" altLang="ko-KR" sz="1200" dirty="0">
                <a:solidFill>
                  <a:srgbClr val="4D5156"/>
                </a:solidFill>
                <a:latin typeface="Apple SD Gothic Neo"/>
              </a:rPr>
              <a:t>(rank correlation coefficient</a:t>
            </a:r>
          </a:p>
          <a:p>
            <a:pPr eaLnBrk="0" fontAlgn="base" latinLnBrk="0" hangingPunct="0">
              <a:lnSpc>
                <a:spcPct val="150000"/>
              </a:lnSpc>
              <a:spcBef>
                <a:spcPct val="0"/>
              </a:spcBef>
              <a:spcAft>
                <a:spcPct val="0"/>
              </a:spcAft>
            </a:pPr>
            <a:r>
              <a:rPr lang="en-US" altLang="ko-KR" sz="1200" dirty="0">
                <a:solidFill>
                  <a:srgbClr val="4D5156"/>
                </a:solidFill>
                <a:latin typeface="Apple SD Gothic Neo"/>
                <a:sym typeface="Wingdings" panose="05000000000000000000" pitchFamily="2" charset="2"/>
              </a:rPr>
              <a:t>  </a:t>
            </a:r>
            <a:r>
              <a:rPr lang="ko-KR" altLang="en-US" sz="1200" dirty="0">
                <a:highlight>
                  <a:srgbClr val="FFFF00"/>
                </a:highlight>
              </a:rPr>
              <a:t>명목변수 </a:t>
            </a:r>
            <a:r>
              <a:rPr lang="en-US" altLang="ko-KR" sz="1200" dirty="0">
                <a:highlight>
                  <a:srgbClr val="FFFF00"/>
                </a:highlight>
              </a:rPr>
              <a:t>(</a:t>
            </a:r>
            <a:r>
              <a:rPr lang="ko-KR" altLang="en-US" sz="1200" dirty="0">
                <a:highlight>
                  <a:srgbClr val="FFFF00"/>
                </a:highlight>
              </a:rPr>
              <a:t>서열척도</a:t>
            </a:r>
            <a:r>
              <a:rPr lang="en-US" altLang="ko-KR" sz="1200" dirty="0">
                <a:highlight>
                  <a:srgbClr val="FFFF00"/>
                </a:highlight>
              </a:rPr>
              <a:t>/</a:t>
            </a:r>
            <a:r>
              <a:rPr lang="ko-KR" altLang="en-US" sz="1200" dirty="0">
                <a:highlight>
                  <a:srgbClr val="FFFF00"/>
                </a:highlight>
              </a:rPr>
              <a:t>순위척도</a:t>
            </a:r>
            <a:r>
              <a:rPr lang="en-US" altLang="ko-KR" sz="1200" dirty="0"/>
              <a:t>) , </a:t>
            </a:r>
            <a:r>
              <a:rPr lang="ko-KR" altLang="en-US" sz="1200" dirty="0"/>
              <a:t>표본이 작을 때</a:t>
            </a:r>
            <a:endParaRPr lang="en-US" altLang="ko-KR" sz="1200" dirty="0">
              <a:solidFill>
                <a:srgbClr val="000000"/>
              </a:solidFill>
              <a:latin typeface="Arial" panose="020B0604020202020204" pitchFamily="34" charset="0"/>
              <a:sym typeface="Wingdings" panose="05000000000000000000" pitchFamily="2" charset="2"/>
            </a:endParaRPr>
          </a:p>
        </p:txBody>
      </p:sp>
      <p:sp>
        <p:nvSpPr>
          <p:cNvPr id="12" name="제목 1">
            <a:extLst>
              <a:ext uri="{FF2B5EF4-FFF2-40B4-BE49-F238E27FC236}">
                <a16:creationId xmlns:a16="http://schemas.microsoft.com/office/drawing/2014/main" id="{AFE9F982-705D-4E39-9D6C-F7172E02886C}"/>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4" name="슬라이드 번호 개체 틀 3">
            <a:extLst>
              <a:ext uri="{FF2B5EF4-FFF2-40B4-BE49-F238E27FC236}">
                <a16:creationId xmlns:a16="http://schemas.microsoft.com/office/drawing/2014/main" id="{438CCE81-E231-4B6C-BBAE-07BA7F62524E}"/>
              </a:ext>
            </a:extLst>
          </p:cNvPr>
          <p:cNvSpPr>
            <a:spLocks noGrp="1"/>
          </p:cNvSpPr>
          <p:nvPr>
            <p:ph type="sldNum" sz="quarter" idx="12"/>
          </p:nvPr>
        </p:nvSpPr>
        <p:spPr/>
        <p:txBody>
          <a:bodyPr/>
          <a:lstStyle/>
          <a:p>
            <a:fld id="{DE77BB65-F969-4654-BF30-45C70C1BE112}" type="slidenum">
              <a:rPr lang="ko-KR" altLang="en-US" smtClean="0"/>
              <a:pPr/>
              <a:t>19</a:t>
            </a:fld>
            <a:endParaRPr lang="ko-KR" altLang="en-US"/>
          </a:p>
        </p:txBody>
      </p:sp>
      <p:sp>
        <p:nvSpPr>
          <p:cNvPr id="14" name="직사각형 13">
            <a:extLst>
              <a:ext uri="{FF2B5EF4-FFF2-40B4-BE49-F238E27FC236}">
                <a16:creationId xmlns:a16="http://schemas.microsoft.com/office/drawing/2014/main" id="{10A3FDF4-02AB-498D-A238-BD632F30201B}"/>
              </a:ext>
            </a:extLst>
          </p:cNvPr>
          <p:cNvSpPr/>
          <p:nvPr/>
        </p:nvSpPr>
        <p:spPr>
          <a:xfrm>
            <a:off x="2977088" y="346152"/>
            <a:ext cx="2089098" cy="369332"/>
          </a:xfrm>
          <a:prstGeom prst="rect">
            <a:avLst/>
          </a:prstGeom>
        </p:spPr>
        <p:txBody>
          <a:bodyPr wrap="none">
            <a:spAutoFit/>
          </a:bodyPr>
          <a:lstStyle/>
          <a:p>
            <a:r>
              <a:rPr lang="en-US" altLang="ko-KR" dirty="0"/>
              <a:t>Correlation Analysis</a:t>
            </a:r>
            <a:endParaRPr lang="ko-KR" altLang="en-US" dirty="0"/>
          </a:p>
        </p:txBody>
      </p:sp>
      <p:sp>
        <p:nvSpPr>
          <p:cNvPr id="3" name="바닥글 개체 틀 2">
            <a:extLst>
              <a:ext uri="{FF2B5EF4-FFF2-40B4-BE49-F238E27FC236}">
                <a16:creationId xmlns:a16="http://schemas.microsoft.com/office/drawing/2014/main" id="{AA3ABB9A-C0A8-4A02-AC37-2AC11AB8788A}"/>
              </a:ext>
            </a:extLst>
          </p:cNvPr>
          <p:cNvSpPr>
            <a:spLocks noGrp="1"/>
          </p:cNvSpPr>
          <p:nvPr>
            <p:ph type="ftr" sz="quarter" idx="11"/>
          </p:nvPr>
        </p:nvSpPr>
        <p:spPr/>
        <p:txBody>
          <a:bodyPr/>
          <a:lstStyle/>
          <a:p>
            <a:r>
              <a:rPr lang="en-US" altLang="ko-KR"/>
              <a:t>UBION PBL- FBA</a:t>
            </a:r>
            <a:endParaRPr lang="ko-KR" altLang="en-US"/>
          </a:p>
        </p:txBody>
      </p:sp>
      <p:sp>
        <p:nvSpPr>
          <p:cNvPr id="15" name="직사각형 14">
            <a:extLst>
              <a:ext uri="{FF2B5EF4-FFF2-40B4-BE49-F238E27FC236}">
                <a16:creationId xmlns:a16="http://schemas.microsoft.com/office/drawing/2014/main" id="{BB9C4C93-D7CA-46F7-9AA5-5F334BA525CE}"/>
              </a:ext>
            </a:extLst>
          </p:cNvPr>
          <p:cNvSpPr/>
          <p:nvPr/>
        </p:nvSpPr>
        <p:spPr>
          <a:xfrm>
            <a:off x="378802" y="1045125"/>
            <a:ext cx="1954381" cy="276999"/>
          </a:xfrm>
          <a:prstGeom prst="rect">
            <a:avLst/>
          </a:prstGeom>
          <a:solidFill>
            <a:schemeClr val="accent1">
              <a:lumMod val="20000"/>
              <a:lumOff val="80000"/>
            </a:schemeClr>
          </a:solidFill>
          <a:ln>
            <a:solidFill>
              <a:schemeClr val="tx1">
                <a:lumMod val="85000"/>
                <a:lumOff val="15000"/>
              </a:schemeClr>
            </a:solidFill>
          </a:ln>
        </p:spPr>
        <p:txBody>
          <a:bodyPr wrap="none">
            <a:spAutoFit/>
          </a:bodyPr>
          <a:lstStyle/>
          <a:p>
            <a:pPr lvl="0" latinLnBrk="0"/>
            <a:r>
              <a:rPr lang="en-US" altLang="ko-KR" sz="1200" dirty="0">
                <a:solidFill>
                  <a:srgbClr val="000000"/>
                </a:solidFill>
                <a:ea typeface="Nanum Gothic"/>
              </a:rPr>
              <a:t>2. </a:t>
            </a:r>
            <a:r>
              <a:rPr lang="ko-KR" altLang="en-US" sz="1200" dirty="0">
                <a:solidFill>
                  <a:srgbClr val="000000"/>
                </a:solidFill>
                <a:ea typeface="Nanum Gothic"/>
              </a:rPr>
              <a:t>상관관계 파악하는 방법</a:t>
            </a:r>
            <a:endParaRPr lang="en-US" altLang="ko-KR" sz="1200" dirty="0">
              <a:solidFill>
                <a:srgbClr val="000000"/>
              </a:solidFill>
              <a:ea typeface="Nanum Gothic"/>
            </a:endParaRPr>
          </a:p>
        </p:txBody>
      </p:sp>
      <p:sp>
        <p:nvSpPr>
          <p:cNvPr id="8" name="직사각형 7">
            <a:extLst>
              <a:ext uri="{FF2B5EF4-FFF2-40B4-BE49-F238E27FC236}">
                <a16:creationId xmlns:a16="http://schemas.microsoft.com/office/drawing/2014/main" id="{BE3DF3BC-ECD8-4850-8F0D-D070E2743AB0}"/>
              </a:ext>
            </a:extLst>
          </p:cNvPr>
          <p:cNvSpPr/>
          <p:nvPr/>
        </p:nvSpPr>
        <p:spPr>
          <a:xfrm>
            <a:off x="327768" y="5078006"/>
            <a:ext cx="5298639" cy="703526"/>
          </a:xfrm>
          <a:prstGeom prst="rect">
            <a:avLst/>
          </a:prstGeom>
        </p:spPr>
        <p:txBody>
          <a:bodyPr wrap="square">
            <a:spAutoFit/>
          </a:bodyPr>
          <a:lstStyle/>
          <a:p>
            <a:pPr marL="171450" indent="-171450" eaLnBrk="0" fontAlgn="base" latinLnBrk="0" hangingPunct="0">
              <a:lnSpc>
                <a:spcPct val="150000"/>
              </a:lnSpc>
              <a:spcBef>
                <a:spcPct val="0"/>
              </a:spcBef>
              <a:spcAft>
                <a:spcPct val="0"/>
              </a:spcAft>
              <a:buFont typeface="Arial" panose="020B0604020202020204" pitchFamily="34" charset="0"/>
              <a:buChar char="•"/>
            </a:pPr>
            <a:r>
              <a:rPr lang="ko-KR" altLang="en-US" sz="1400" b="1" i="1" dirty="0" err="1"/>
              <a:t>모수적</a:t>
            </a:r>
            <a:r>
              <a:rPr lang="ko-KR" altLang="en-US" sz="1400" b="1" i="1" dirty="0"/>
              <a:t> 방법</a:t>
            </a:r>
            <a:r>
              <a:rPr lang="en-US" altLang="ko-KR" sz="1400" b="1" i="1" dirty="0"/>
              <a:t>(</a:t>
            </a:r>
            <a:r>
              <a:rPr lang="en-US" altLang="ko-KR" sz="1400" b="1" i="1" dirty="0" err="1"/>
              <a:t>Parametic</a:t>
            </a:r>
            <a:r>
              <a:rPr lang="en-US" altLang="ko-KR" sz="1400" b="1" i="1" dirty="0"/>
              <a:t> method)  : </a:t>
            </a:r>
            <a:r>
              <a:rPr lang="ko-KR" altLang="en-US" sz="1400" b="1" i="1" dirty="0"/>
              <a:t>정규분포 </a:t>
            </a:r>
            <a:r>
              <a:rPr lang="en-US" altLang="ko-KR" sz="1400" b="1" i="1" dirty="0">
                <a:sym typeface="Wingdings" panose="05000000000000000000" pitchFamily="2" charset="2"/>
              </a:rPr>
              <a:t> </a:t>
            </a:r>
            <a:r>
              <a:rPr lang="ko-KR" altLang="ko-KR" sz="1400" b="1" i="1" dirty="0" err="1">
                <a:solidFill>
                  <a:srgbClr val="000000"/>
                </a:solidFill>
                <a:latin typeface="Arial" panose="020B0604020202020204" pitchFamily="34" charset="0"/>
                <a:ea typeface="Nanum Gothic"/>
              </a:rPr>
              <a:t>Pearson</a:t>
            </a:r>
            <a:endParaRPr lang="ko-KR" altLang="en-US" sz="1400" b="1" i="1" dirty="0"/>
          </a:p>
          <a:p>
            <a:pPr marL="171450" lvl="0" indent="-171450" eaLnBrk="0" fontAlgn="base" latinLnBrk="0" hangingPunct="0">
              <a:lnSpc>
                <a:spcPct val="150000"/>
              </a:lnSpc>
              <a:spcBef>
                <a:spcPct val="0"/>
              </a:spcBef>
              <a:spcAft>
                <a:spcPct val="0"/>
              </a:spcAft>
              <a:buFont typeface="Arial" panose="020B0604020202020204" pitchFamily="34" charset="0"/>
              <a:buChar char="•"/>
            </a:pPr>
            <a:r>
              <a:rPr lang="ko-KR" altLang="en-US" sz="1400" b="1" i="1" dirty="0" err="1">
                <a:sym typeface="Wingdings" panose="05000000000000000000" pitchFamily="2" charset="2"/>
              </a:rPr>
              <a:t>비모수적</a:t>
            </a:r>
            <a:r>
              <a:rPr lang="ko-KR" altLang="en-US" sz="1400" b="1" i="1" dirty="0">
                <a:sym typeface="Wingdings" panose="05000000000000000000" pitchFamily="2" charset="2"/>
              </a:rPr>
              <a:t> 방법</a:t>
            </a:r>
            <a:r>
              <a:rPr lang="en-US" altLang="ko-KR" sz="1400" b="1" i="1" dirty="0">
                <a:sym typeface="Wingdings" panose="05000000000000000000" pitchFamily="2" charset="2"/>
              </a:rPr>
              <a:t>(</a:t>
            </a:r>
            <a:r>
              <a:rPr lang="en-US" altLang="ko-KR" sz="1400" b="1" i="1" dirty="0"/>
              <a:t>Non-</a:t>
            </a:r>
            <a:r>
              <a:rPr lang="en-US" altLang="ko-KR" sz="1400" b="1" i="1" dirty="0" err="1"/>
              <a:t>parametic</a:t>
            </a:r>
            <a:r>
              <a:rPr lang="en-US" altLang="ko-KR" sz="1400" b="1" i="1" dirty="0"/>
              <a:t> method) : </a:t>
            </a:r>
            <a:r>
              <a:rPr lang="en-US" altLang="ko-KR" sz="1400" b="1" i="1" u="sng" dirty="0"/>
              <a:t>Spearman , </a:t>
            </a:r>
            <a:r>
              <a:rPr lang="en-US" altLang="ko-KR" sz="1400" b="1" i="1" dirty="0">
                <a:solidFill>
                  <a:srgbClr val="5F6368"/>
                </a:solidFill>
                <a:latin typeface="Apple SD Gothic Neo"/>
              </a:rPr>
              <a:t>Kendall</a:t>
            </a:r>
            <a:endParaRPr lang="ko-KR" altLang="ko-KR" sz="1400" b="1" i="1" dirty="0">
              <a:latin typeface="Arial" panose="020B0604020202020204" pitchFamily="34" charset="0"/>
            </a:endParaRPr>
          </a:p>
        </p:txBody>
      </p:sp>
      <p:sp>
        <p:nvSpPr>
          <p:cNvPr id="16" name="TextBox 15">
            <a:extLst>
              <a:ext uri="{FF2B5EF4-FFF2-40B4-BE49-F238E27FC236}">
                <a16:creationId xmlns:a16="http://schemas.microsoft.com/office/drawing/2014/main" id="{C5465231-30AB-427A-A6E4-1626749AC21E}"/>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상관분석 이해</a:t>
            </a:r>
          </a:p>
        </p:txBody>
      </p:sp>
    </p:spTree>
    <p:extLst>
      <p:ext uri="{BB962C8B-B14F-4D97-AF65-F5344CB8AC3E}">
        <p14:creationId xmlns:p14="http://schemas.microsoft.com/office/powerpoint/2010/main" val="32377313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118C3FA3-087F-49B2-8C45-BBE44E74F3FE}"/>
              </a:ext>
            </a:extLst>
          </p:cNvPr>
          <p:cNvSpPr/>
          <p:nvPr/>
        </p:nvSpPr>
        <p:spPr>
          <a:xfrm>
            <a:off x="766274" y="1055521"/>
            <a:ext cx="7766166" cy="3231654"/>
          </a:xfrm>
          <a:prstGeom prst="rect">
            <a:avLst/>
          </a:prstGeom>
        </p:spPr>
        <p:txBody>
          <a:bodyPr wrap="square">
            <a:spAutoFit/>
          </a:bodyPr>
          <a:lstStyle/>
          <a:p>
            <a:r>
              <a:rPr lang="ko-KR" altLang="en-US" sz="1200" dirty="0"/>
              <a:t>불완전하고 오류가 있는 데이터를 보완</a:t>
            </a:r>
            <a:r>
              <a:rPr lang="en-US" altLang="ko-KR" sz="1200" dirty="0"/>
              <a:t>/</a:t>
            </a:r>
            <a:r>
              <a:rPr lang="ko-KR" altLang="en-US" sz="1200" dirty="0"/>
              <a:t>수정하는 일련의 과정 </a:t>
            </a:r>
            <a:r>
              <a:rPr lang="en-US" altLang="ko-KR" sz="1200" dirty="0"/>
              <a:t>raw data</a:t>
            </a:r>
            <a:r>
              <a:rPr lang="ko-KR" altLang="en-US" sz="1200" dirty="0"/>
              <a:t>를 이용해서 분석 전에 정제과정을 거치는 이유는 다양한 오류</a:t>
            </a:r>
            <a:r>
              <a:rPr lang="en-US" altLang="ko-KR" sz="1200" dirty="0"/>
              <a:t>, </a:t>
            </a:r>
            <a:r>
              <a:rPr lang="ko-KR" altLang="en-US" sz="1200" dirty="0"/>
              <a:t>수기 입력 오류</a:t>
            </a:r>
            <a:r>
              <a:rPr lang="en-US" altLang="ko-KR" sz="1200" dirty="0"/>
              <a:t>, </a:t>
            </a:r>
            <a:r>
              <a:rPr lang="ko-KR" altLang="en-US" sz="1200" dirty="0"/>
              <a:t>매핑</a:t>
            </a:r>
            <a:r>
              <a:rPr lang="en-US" altLang="ko-KR" sz="1200" dirty="0"/>
              <a:t>(mapping) </a:t>
            </a:r>
            <a:r>
              <a:rPr lang="ko-KR" altLang="en-US" sz="1200" dirty="0"/>
              <a:t>오류 등 인한 왜곡된 데이터로 분석을 실시할 경우 사실과는 다른 결과를 도출해 낼 수 있기 때문</a:t>
            </a:r>
            <a:r>
              <a:rPr lang="en-US" altLang="ko-KR" sz="1200" dirty="0"/>
              <a:t>. </a:t>
            </a:r>
          </a:p>
          <a:p>
            <a:endParaRPr lang="en-US" altLang="ko-KR" sz="1200" dirty="0"/>
          </a:p>
          <a:p>
            <a:pPr marL="285750" indent="-285750">
              <a:buFont typeface="Wingdings" panose="05000000000000000000" pitchFamily="2" charset="2"/>
              <a:buChar char="§"/>
            </a:pPr>
            <a:r>
              <a:rPr lang="ko-KR" altLang="en-US" sz="1200" dirty="0"/>
              <a:t>표본기업들을 산업별로 그룹화 하여 적정한 규모로 분류 경우</a:t>
            </a:r>
            <a:endParaRPr lang="en-US" altLang="ko-KR" sz="1200" dirty="0"/>
          </a:p>
          <a:p>
            <a:pPr marL="285750" indent="-285750">
              <a:buFont typeface="Wingdings" panose="05000000000000000000" pitchFamily="2" charset="2"/>
              <a:buChar char="§"/>
            </a:pPr>
            <a:r>
              <a:rPr lang="ko-KR" altLang="en-US" sz="1200" dirty="0"/>
              <a:t>한국표준산업분류</a:t>
            </a:r>
            <a:r>
              <a:rPr lang="en-US" altLang="ko-KR" sz="1200" dirty="0"/>
              <a:t>(KSIC) </a:t>
            </a:r>
            <a:r>
              <a:rPr lang="ko-KR" altLang="en-US" sz="1200" dirty="0"/>
              <a:t>기준에 따라 제조업</a:t>
            </a:r>
            <a:r>
              <a:rPr lang="en-US" altLang="ko-KR" sz="1200" dirty="0"/>
              <a:t>/</a:t>
            </a:r>
            <a:r>
              <a:rPr lang="ko-KR" altLang="en-US" sz="1200" dirty="0"/>
              <a:t>건설업</a:t>
            </a:r>
            <a:r>
              <a:rPr lang="en-US" altLang="ko-KR" sz="1200" dirty="0"/>
              <a:t>/</a:t>
            </a:r>
            <a:r>
              <a:rPr lang="ko-KR" altLang="en-US" sz="1200" dirty="0"/>
              <a:t>도소매업</a:t>
            </a:r>
            <a:r>
              <a:rPr lang="en-US" altLang="ko-KR" sz="1200" dirty="0"/>
              <a:t>/</a:t>
            </a:r>
            <a:r>
              <a:rPr lang="ko-KR" altLang="en-US" sz="1200" dirty="0"/>
              <a:t>서비스업으로 구분</a:t>
            </a:r>
            <a:endParaRPr lang="en-US" altLang="ko-KR" sz="1200" dirty="0"/>
          </a:p>
          <a:p>
            <a:pPr marL="285750" indent="-285750">
              <a:buFont typeface="Wingdings" panose="05000000000000000000" pitchFamily="2" charset="2"/>
              <a:buChar char="§"/>
            </a:pPr>
            <a:r>
              <a:rPr lang="ko-KR" altLang="en-US" sz="1200" dirty="0"/>
              <a:t>제조업과 건설업</a:t>
            </a:r>
            <a:r>
              <a:rPr lang="en-US" altLang="ko-KR" sz="1200" dirty="0"/>
              <a:t>/</a:t>
            </a:r>
            <a:r>
              <a:rPr lang="ko-KR" altLang="en-US" sz="1200" dirty="0"/>
              <a:t>도소매업</a:t>
            </a:r>
            <a:r>
              <a:rPr lang="en-US" altLang="ko-KR" sz="1200" dirty="0"/>
              <a:t>/</a:t>
            </a:r>
            <a:r>
              <a:rPr lang="ko-KR" altLang="en-US" sz="1200" dirty="0"/>
              <a:t>서비스업 구분  등</a:t>
            </a:r>
            <a:endParaRPr lang="en-US" altLang="ko-KR" sz="1200" dirty="0"/>
          </a:p>
          <a:p>
            <a:pPr marL="285750" indent="-285750">
              <a:buFont typeface="Wingdings" panose="05000000000000000000" pitchFamily="2" charset="2"/>
              <a:buChar char="§"/>
            </a:pPr>
            <a:r>
              <a:rPr lang="ko-KR" altLang="en-US" sz="1200" dirty="0">
                <a:highlight>
                  <a:srgbClr val="FFFF00"/>
                </a:highlight>
              </a:rPr>
              <a:t>건설업 더미변수</a:t>
            </a:r>
            <a:endParaRPr lang="en-US" altLang="ko-KR" sz="1200" dirty="0">
              <a:highlight>
                <a:srgbClr val="FFFF00"/>
              </a:highlight>
            </a:endParaRPr>
          </a:p>
          <a:p>
            <a:pPr marL="285750" indent="-285750">
              <a:buFont typeface="Wingdings" panose="05000000000000000000" pitchFamily="2" charset="2"/>
              <a:buChar char="§"/>
            </a:pPr>
            <a:endParaRPr lang="en-US" altLang="ko-KR" sz="1200" dirty="0">
              <a:highlight>
                <a:srgbClr val="FFFF00"/>
              </a:highlight>
            </a:endParaRPr>
          </a:p>
          <a:p>
            <a:pPr marL="285750" indent="-285750">
              <a:buFont typeface="Wingdings" panose="05000000000000000000" pitchFamily="2" charset="2"/>
              <a:buChar char="§"/>
            </a:pPr>
            <a:r>
              <a:rPr lang="ko-KR" altLang="en-US" sz="1200" dirty="0">
                <a:highlight>
                  <a:srgbClr val="FFFF00"/>
                </a:highlight>
              </a:rPr>
              <a:t>특정기간</a:t>
            </a:r>
            <a:r>
              <a:rPr lang="en-US" altLang="ko-KR" sz="1200" dirty="0">
                <a:highlight>
                  <a:srgbClr val="FFFF00"/>
                </a:highlight>
              </a:rPr>
              <a:t>(</a:t>
            </a:r>
            <a:r>
              <a:rPr lang="ko-KR" altLang="en-US" sz="1200" dirty="0">
                <a:highlight>
                  <a:srgbClr val="FFFF00"/>
                </a:highlight>
              </a:rPr>
              <a:t>충격사건</a:t>
            </a:r>
            <a:r>
              <a:rPr lang="en-US" altLang="ko-KR" sz="1200" dirty="0">
                <a:highlight>
                  <a:srgbClr val="FFFF00"/>
                </a:highlight>
              </a:rPr>
              <a:t>)</a:t>
            </a:r>
            <a:r>
              <a:rPr lang="ko-KR" altLang="en-US" sz="1200" dirty="0">
                <a:highlight>
                  <a:srgbClr val="FFFF00"/>
                </a:highlight>
              </a:rPr>
              <a:t> 이전과 이후를 더미변수</a:t>
            </a:r>
            <a:endParaRPr lang="en-US" altLang="ko-KR" sz="1200" dirty="0">
              <a:highlight>
                <a:srgbClr val="FFFF00"/>
              </a:highlight>
            </a:endParaRPr>
          </a:p>
          <a:p>
            <a:pPr marL="285750" indent="-285750">
              <a:buFont typeface="Wingdings" panose="05000000000000000000" pitchFamily="2" charset="2"/>
              <a:buChar char="§"/>
            </a:pPr>
            <a:endParaRPr lang="en-US" altLang="ko-KR" sz="1200" dirty="0">
              <a:highlight>
                <a:srgbClr val="FFFF00"/>
              </a:highlight>
            </a:endParaRPr>
          </a:p>
          <a:p>
            <a:pPr marL="285750" indent="-285750">
              <a:buFont typeface="Wingdings" panose="05000000000000000000" pitchFamily="2" charset="2"/>
              <a:buChar char="§"/>
            </a:pPr>
            <a:r>
              <a:rPr lang="ko-KR" altLang="en-US" sz="1200" dirty="0">
                <a:highlight>
                  <a:srgbClr val="FFFF00"/>
                </a:highlight>
              </a:rPr>
              <a:t>규모 통제 </a:t>
            </a:r>
            <a:r>
              <a:rPr lang="en-US" altLang="ko-KR" sz="1200" dirty="0">
                <a:highlight>
                  <a:srgbClr val="FFFF00"/>
                </a:highlight>
              </a:rPr>
              <a:t>: log</a:t>
            </a:r>
          </a:p>
          <a:p>
            <a:pPr marL="285750" indent="-285750">
              <a:buFont typeface="Wingdings" panose="05000000000000000000" pitchFamily="2" charset="2"/>
              <a:buChar char="§"/>
            </a:pPr>
            <a:endParaRPr lang="en-US" altLang="ko-KR" sz="1200" dirty="0">
              <a:highlight>
                <a:srgbClr val="FFFF00"/>
              </a:highlight>
            </a:endParaRPr>
          </a:p>
          <a:p>
            <a:pPr marL="285750" indent="-285750">
              <a:buFont typeface="Wingdings" panose="05000000000000000000" pitchFamily="2" charset="2"/>
              <a:buChar char="§"/>
            </a:pPr>
            <a:endParaRPr lang="en-US" altLang="ko-KR" sz="1200" dirty="0"/>
          </a:p>
          <a:p>
            <a:pPr marL="285750" indent="-285750">
              <a:buFont typeface="Wingdings" panose="05000000000000000000" pitchFamily="2" charset="2"/>
              <a:buChar char="§"/>
            </a:pPr>
            <a:r>
              <a:rPr lang="ko-KR" altLang="en-US" sz="1200" dirty="0"/>
              <a:t>변수의 선정 전</a:t>
            </a:r>
            <a:endParaRPr lang="en-US" altLang="ko-KR" sz="1200" dirty="0"/>
          </a:p>
          <a:p>
            <a:pPr marL="285750" indent="-285750">
              <a:buFont typeface="Wingdings" panose="05000000000000000000" pitchFamily="2" charset="2"/>
              <a:buChar char="§"/>
            </a:pPr>
            <a:r>
              <a:rPr lang="ko-KR" altLang="en-US" sz="1200" dirty="0" err="1"/>
              <a:t>극단치</a:t>
            </a:r>
            <a:r>
              <a:rPr lang="en-US" altLang="ko-KR" sz="1200" dirty="0"/>
              <a:t>(</a:t>
            </a:r>
            <a:r>
              <a:rPr lang="ko-KR" altLang="en-US" sz="1200" dirty="0"/>
              <a:t>이상치</a:t>
            </a:r>
            <a:r>
              <a:rPr lang="en-US" altLang="ko-KR" sz="1200" dirty="0"/>
              <a:t>)</a:t>
            </a:r>
            <a:r>
              <a:rPr lang="en-US" altLang="ko-KR" sz="1200" dirty="0">
                <a:sym typeface="Wingdings" panose="05000000000000000000" pitchFamily="2" charset="2"/>
              </a:rPr>
              <a:t> how, </a:t>
            </a:r>
            <a:r>
              <a:rPr lang="ko-KR" altLang="en-US" sz="1200" dirty="0">
                <a:sym typeface="Wingdings" panose="05000000000000000000" pitchFamily="2" charset="2"/>
              </a:rPr>
              <a:t>단위문제</a:t>
            </a:r>
            <a:endParaRPr lang="en-US" altLang="ko-KR" sz="1200" dirty="0"/>
          </a:p>
          <a:p>
            <a:pPr marL="285750" indent="-285750">
              <a:buFont typeface="Wingdings" panose="05000000000000000000" pitchFamily="2" charset="2"/>
              <a:buChar char="§"/>
            </a:pPr>
            <a:r>
              <a:rPr lang="ko-KR" altLang="en-US" sz="1200" dirty="0" err="1"/>
              <a:t>결측치</a:t>
            </a:r>
            <a:r>
              <a:rPr lang="ko-KR" altLang="en-US" sz="1200" dirty="0"/>
              <a:t> </a:t>
            </a:r>
            <a:r>
              <a:rPr lang="en-US" altLang="ko-KR" sz="1200" dirty="0">
                <a:sym typeface="Wingdings" panose="05000000000000000000" pitchFamily="2" charset="2"/>
              </a:rPr>
              <a:t>how  , </a:t>
            </a:r>
            <a:r>
              <a:rPr lang="ko-KR" altLang="en-US" sz="1200" dirty="0">
                <a:sym typeface="Wingdings" panose="05000000000000000000" pitchFamily="2" charset="2"/>
              </a:rPr>
              <a:t>이유가 있다</a:t>
            </a:r>
            <a:r>
              <a:rPr lang="en-US" altLang="ko-KR" sz="1200" dirty="0">
                <a:sym typeface="Wingdings" panose="05000000000000000000" pitchFamily="2" charset="2"/>
              </a:rPr>
              <a:t>.</a:t>
            </a:r>
            <a:endParaRPr lang="ko-KR" altLang="en-US" sz="1200" dirty="0"/>
          </a:p>
        </p:txBody>
      </p:sp>
      <p:sp>
        <p:nvSpPr>
          <p:cNvPr id="3" name="직사각형 2">
            <a:extLst>
              <a:ext uri="{FF2B5EF4-FFF2-40B4-BE49-F238E27FC236}">
                <a16:creationId xmlns:a16="http://schemas.microsoft.com/office/drawing/2014/main" id="{9F391AE9-AAEC-485E-AEBE-6C03B201892B}"/>
              </a:ext>
            </a:extLst>
          </p:cNvPr>
          <p:cNvSpPr/>
          <p:nvPr/>
        </p:nvSpPr>
        <p:spPr>
          <a:xfrm>
            <a:off x="2915816" y="289611"/>
            <a:ext cx="2710999" cy="369332"/>
          </a:xfrm>
          <a:prstGeom prst="rect">
            <a:avLst/>
          </a:prstGeom>
        </p:spPr>
        <p:txBody>
          <a:bodyPr wrap="none">
            <a:spAutoFit/>
          </a:bodyPr>
          <a:lstStyle/>
          <a:p>
            <a:r>
              <a:rPr lang="en-US" altLang="ko-KR" dirty="0"/>
              <a:t>** </a:t>
            </a:r>
            <a:r>
              <a:rPr lang="ko-KR" altLang="en-US" dirty="0"/>
              <a:t>데이터 정제</a:t>
            </a:r>
            <a:r>
              <a:rPr lang="en-US" altLang="ko-KR" dirty="0"/>
              <a:t>(cleansing)</a:t>
            </a:r>
            <a:endParaRPr lang="ko-KR" altLang="en-US" dirty="0"/>
          </a:p>
        </p:txBody>
      </p:sp>
      <p:sp>
        <p:nvSpPr>
          <p:cNvPr id="5" name="직사각형 4">
            <a:extLst>
              <a:ext uri="{FF2B5EF4-FFF2-40B4-BE49-F238E27FC236}">
                <a16:creationId xmlns:a16="http://schemas.microsoft.com/office/drawing/2014/main" id="{68E31E2B-7437-48ED-B0EB-F3E96723908E}"/>
              </a:ext>
            </a:extLst>
          </p:cNvPr>
          <p:cNvSpPr/>
          <p:nvPr/>
        </p:nvSpPr>
        <p:spPr>
          <a:xfrm>
            <a:off x="766274" y="4581128"/>
            <a:ext cx="7128792" cy="1015663"/>
          </a:xfrm>
          <a:prstGeom prst="rect">
            <a:avLst/>
          </a:prstGeom>
        </p:spPr>
        <p:txBody>
          <a:bodyPr wrap="square">
            <a:spAutoFit/>
          </a:bodyPr>
          <a:lstStyle/>
          <a:p>
            <a:r>
              <a:rPr lang="ko-KR" altLang="en-US" sz="1200" b="1" dirty="0">
                <a:solidFill>
                  <a:srgbClr val="000000"/>
                </a:solidFill>
                <a:latin typeface="Helvetica Neue"/>
              </a:rPr>
              <a:t>에러의 주된 원인을 처리</a:t>
            </a:r>
          </a:p>
          <a:p>
            <a:pPr>
              <a:buFont typeface="Arial" panose="020B0604020202020204" pitchFamily="34" charset="0"/>
              <a:buChar char="•"/>
            </a:pPr>
            <a:r>
              <a:rPr lang="en-US" altLang="ko-KR" sz="1200" dirty="0">
                <a:solidFill>
                  <a:srgbClr val="000000"/>
                </a:solidFill>
                <a:latin typeface="Helvetica Neue"/>
              </a:rPr>
              <a:t>objective : Cleaning and preparing time series data</a:t>
            </a:r>
          </a:p>
          <a:p>
            <a:pPr>
              <a:buFont typeface="+mj-lt"/>
              <a:buAutoNum type="arabicPeriod"/>
            </a:pPr>
            <a:r>
              <a:rPr lang="ko-KR" altLang="en-US" sz="1200" dirty="0">
                <a:solidFill>
                  <a:srgbClr val="000000"/>
                </a:solidFill>
                <a:latin typeface="Helvetica Neue"/>
              </a:rPr>
              <a:t>누락데이터가 있는지 확인한다</a:t>
            </a:r>
            <a:r>
              <a:rPr lang="en-US" altLang="ko-KR" sz="1200" dirty="0">
                <a:solidFill>
                  <a:srgbClr val="000000"/>
                </a:solidFill>
                <a:latin typeface="Helvetica Neue"/>
              </a:rPr>
              <a:t>.</a:t>
            </a:r>
          </a:p>
          <a:p>
            <a:pPr marL="742950" lvl="1" indent="-285750">
              <a:buFont typeface="+mj-lt"/>
              <a:buAutoNum type="arabicPeriod"/>
            </a:pPr>
            <a:r>
              <a:rPr lang="ko-KR" altLang="en-US" sz="1200" dirty="0">
                <a:solidFill>
                  <a:srgbClr val="000000"/>
                </a:solidFill>
                <a:latin typeface="Helvetica Neue"/>
              </a:rPr>
              <a:t>어떻게 확인하는가</a:t>
            </a:r>
            <a:r>
              <a:rPr lang="en-US" altLang="ko-KR" sz="1200" dirty="0">
                <a:solidFill>
                  <a:srgbClr val="000000"/>
                </a:solidFill>
                <a:latin typeface="Helvetica Neue"/>
              </a:rPr>
              <a:t>?</a:t>
            </a:r>
          </a:p>
          <a:p>
            <a:pPr>
              <a:buFont typeface="+mj-lt"/>
              <a:buAutoNum type="arabicPeriod"/>
            </a:pPr>
            <a:r>
              <a:rPr lang="ko-KR" altLang="en-US" sz="1200" dirty="0">
                <a:solidFill>
                  <a:srgbClr val="000000"/>
                </a:solidFill>
                <a:latin typeface="Helvetica Neue"/>
              </a:rPr>
              <a:t>누락 데이터는 </a:t>
            </a:r>
            <a:r>
              <a:rPr lang="en-US" altLang="ko-KR" sz="1200" dirty="0" err="1">
                <a:solidFill>
                  <a:srgbClr val="000000"/>
                </a:solidFill>
                <a:latin typeface="Helvetica Neue"/>
              </a:rPr>
              <a:t>fillna</a:t>
            </a:r>
            <a:r>
              <a:rPr lang="en-US" altLang="ko-KR" sz="1200" dirty="0">
                <a:solidFill>
                  <a:srgbClr val="000000"/>
                </a:solidFill>
                <a:latin typeface="Helvetica Neue"/>
              </a:rPr>
              <a:t>(method='</a:t>
            </a:r>
            <a:r>
              <a:rPr lang="en-US" altLang="ko-KR" sz="1200" dirty="0" err="1">
                <a:solidFill>
                  <a:srgbClr val="000000"/>
                </a:solidFill>
                <a:latin typeface="Helvetica Neue"/>
              </a:rPr>
              <a:t>ffill</a:t>
            </a:r>
            <a:r>
              <a:rPr lang="en-US" altLang="ko-KR" sz="1200" dirty="0">
                <a:solidFill>
                  <a:srgbClr val="000000"/>
                </a:solidFill>
                <a:latin typeface="Helvetica Neue"/>
              </a:rPr>
              <a:t>')</a:t>
            </a:r>
            <a:endParaRPr lang="en-US" altLang="ko-KR" sz="1200" b="0" i="0" dirty="0">
              <a:solidFill>
                <a:srgbClr val="000000"/>
              </a:solidFill>
              <a:effectLst/>
              <a:latin typeface="Helvetica Neue"/>
            </a:endParaRPr>
          </a:p>
        </p:txBody>
      </p:sp>
      <p:sp>
        <p:nvSpPr>
          <p:cNvPr id="6" name="바닥글 개체 틀 5">
            <a:extLst>
              <a:ext uri="{FF2B5EF4-FFF2-40B4-BE49-F238E27FC236}">
                <a16:creationId xmlns:a16="http://schemas.microsoft.com/office/drawing/2014/main" id="{E221AD86-5623-41D6-AEC6-359E4D939B52}"/>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6EA057A9-7624-47AA-BBE8-E299CD0F7547}"/>
              </a:ext>
            </a:extLst>
          </p:cNvPr>
          <p:cNvSpPr>
            <a:spLocks noGrp="1"/>
          </p:cNvSpPr>
          <p:nvPr>
            <p:ph type="sldNum" sz="quarter" idx="12"/>
          </p:nvPr>
        </p:nvSpPr>
        <p:spPr/>
        <p:txBody>
          <a:bodyPr/>
          <a:lstStyle/>
          <a:p>
            <a:fld id="{DE77BB65-F969-4654-BF30-45C70C1BE112}" type="slidenum">
              <a:rPr lang="ko-KR" altLang="en-US" smtClean="0"/>
              <a:pPr/>
              <a:t>190</a:t>
            </a:fld>
            <a:endParaRPr lang="ko-KR" altLang="en-US"/>
          </a:p>
        </p:txBody>
      </p:sp>
    </p:spTree>
    <p:extLst>
      <p:ext uri="{BB962C8B-B14F-4D97-AF65-F5344CB8AC3E}">
        <p14:creationId xmlns:p14="http://schemas.microsoft.com/office/powerpoint/2010/main" val="28703676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5240A87C-BFE4-43EF-A571-D0296899FC70}"/>
              </a:ext>
            </a:extLst>
          </p:cNvPr>
          <p:cNvSpPr/>
          <p:nvPr/>
        </p:nvSpPr>
        <p:spPr>
          <a:xfrm>
            <a:off x="2555776" y="307725"/>
            <a:ext cx="3649461" cy="369332"/>
          </a:xfrm>
          <a:prstGeom prst="rect">
            <a:avLst/>
          </a:prstGeom>
        </p:spPr>
        <p:txBody>
          <a:bodyPr wrap="none">
            <a:spAutoFit/>
          </a:bodyPr>
          <a:lstStyle/>
          <a:p>
            <a:r>
              <a:rPr lang="ko-KR" altLang="en-US" dirty="0"/>
              <a:t>강건성</a:t>
            </a:r>
            <a:r>
              <a:rPr lang="en-US" altLang="ko-KR" dirty="0"/>
              <a:t> </a:t>
            </a:r>
            <a:r>
              <a:rPr lang="ko-KR" altLang="en-US" dirty="0"/>
              <a:t>검증 </a:t>
            </a:r>
            <a:r>
              <a:rPr lang="en-US" altLang="ko-KR" dirty="0"/>
              <a:t>Robustness Verification</a:t>
            </a:r>
            <a:endParaRPr lang="ko-KR" altLang="en-US" dirty="0"/>
          </a:p>
        </p:txBody>
      </p:sp>
      <p:sp>
        <p:nvSpPr>
          <p:cNvPr id="3" name="직사각형 2">
            <a:extLst>
              <a:ext uri="{FF2B5EF4-FFF2-40B4-BE49-F238E27FC236}">
                <a16:creationId xmlns:a16="http://schemas.microsoft.com/office/drawing/2014/main" id="{C2D1C113-F906-47B3-A1D2-4E1981A80567}"/>
              </a:ext>
            </a:extLst>
          </p:cNvPr>
          <p:cNvSpPr/>
          <p:nvPr/>
        </p:nvSpPr>
        <p:spPr>
          <a:xfrm>
            <a:off x="840899" y="1340768"/>
            <a:ext cx="7859216" cy="930832"/>
          </a:xfrm>
          <a:prstGeom prst="rect">
            <a:avLst/>
          </a:prstGeom>
          <a:ln>
            <a:solidFill>
              <a:srgbClr val="FF0000"/>
            </a:solidFill>
          </a:ln>
        </p:spPr>
        <p:txBody>
          <a:bodyPr wrap="square">
            <a:spAutoFit/>
          </a:bodyPr>
          <a:lstStyle/>
          <a:p>
            <a:pPr>
              <a:lnSpc>
                <a:spcPct val="150000"/>
              </a:lnSpc>
            </a:pPr>
            <a:r>
              <a:rPr lang="en-US" altLang="ko-KR" sz="1200" dirty="0"/>
              <a:t>Training data </a:t>
            </a:r>
            <a:r>
              <a:rPr lang="ko-KR" altLang="en-US" sz="1200" dirty="0"/>
              <a:t>를 기반으로 만들어진 모델이 견고 한지를 </a:t>
            </a:r>
            <a:r>
              <a:rPr lang="ko-KR" altLang="en-US" sz="1200" dirty="0" err="1"/>
              <a:t>데스트하는</a:t>
            </a:r>
            <a:r>
              <a:rPr lang="ko-KR" altLang="en-US" sz="1200" dirty="0"/>
              <a:t> 것</a:t>
            </a:r>
            <a:endParaRPr lang="en-US" altLang="ko-KR" sz="1200" dirty="0"/>
          </a:p>
          <a:p>
            <a:pPr>
              <a:lnSpc>
                <a:spcPct val="150000"/>
              </a:lnSpc>
            </a:pPr>
            <a:r>
              <a:rPr lang="en-US" altLang="ko-KR" sz="1200" dirty="0">
                <a:sym typeface="Wingdings" panose="05000000000000000000" pitchFamily="2" charset="2"/>
              </a:rPr>
              <a:t></a:t>
            </a:r>
            <a:r>
              <a:rPr lang="ko-KR" altLang="en-US" sz="1200" dirty="0"/>
              <a:t> </a:t>
            </a:r>
            <a:r>
              <a:rPr lang="ko-KR" altLang="en-US" sz="1200" dirty="0">
                <a:highlight>
                  <a:srgbClr val="FFFF00"/>
                </a:highlight>
              </a:rPr>
              <a:t>주어진 </a:t>
            </a:r>
            <a:r>
              <a:rPr lang="en-US" altLang="ko-KR" sz="1200" dirty="0">
                <a:highlight>
                  <a:srgbClr val="FFFF00"/>
                </a:highlight>
              </a:rPr>
              <a:t>data</a:t>
            </a:r>
            <a:r>
              <a:rPr lang="ko-KR" altLang="en-US" sz="1200" dirty="0">
                <a:highlight>
                  <a:srgbClr val="FFFF00"/>
                </a:highlight>
              </a:rPr>
              <a:t>로 만들어 진 모델이 새로운 </a:t>
            </a:r>
            <a:r>
              <a:rPr lang="en-US" altLang="ko-KR" sz="1200" dirty="0">
                <a:highlight>
                  <a:srgbClr val="FFFF00"/>
                </a:highlight>
              </a:rPr>
              <a:t>data</a:t>
            </a:r>
            <a:r>
              <a:rPr lang="ko-KR" altLang="en-US" sz="1200" dirty="0">
                <a:highlight>
                  <a:srgbClr val="FFFF00"/>
                </a:highlight>
              </a:rPr>
              <a:t>나</a:t>
            </a:r>
            <a:r>
              <a:rPr lang="en-US" altLang="ko-KR" sz="1200" dirty="0">
                <a:highlight>
                  <a:srgbClr val="FFFF00"/>
                </a:highlight>
              </a:rPr>
              <a:t>.  </a:t>
            </a:r>
            <a:r>
              <a:rPr lang="ko-KR" altLang="en-US" sz="1200" dirty="0"/>
              <a:t>극단치와 </a:t>
            </a:r>
            <a:r>
              <a:rPr lang="ko-KR" altLang="en-US" sz="1200" dirty="0" err="1"/>
              <a:t>결측치가</a:t>
            </a:r>
            <a:r>
              <a:rPr lang="ko-KR" altLang="en-US" sz="1200" dirty="0"/>
              <a:t> 모형의 결과에 어떤 영향을 주는지를 확인하기 위해 극단치와 </a:t>
            </a:r>
            <a:r>
              <a:rPr lang="ko-KR" altLang="en-US" sz="1200" dirty="0" err="1"/>
              <a:t>결측치를</a:t>
            </a:r>
            <a:r>
              <a:rPr lang="ko-KR" altLang="en-US" sz="1200" dirty="0"/>
              <a:t> 조정하지 않은 데이터에 기초해 모형을 구축하고 그 결과를 확인</a:t>
            </a:r>
            <a:r>
              <a:rPr lang="en-US" altLang="ko-KR" sz="1400" dirty="0"/>
              <a:t>.</a:t>
            </a:r>
            <a:endParaRPr lang="ko-KR" altLang="en-US" sz="1400" dirty="0"/>
          </a:p>
        </p:txBody>
      </p:sp>
      <p:sp>
        <p:nvSpPr>
          <p:cNvPr id="7" name="바닥글 개체 틀 6">
            <a:extLst>
              <a:ext uri="{FF2B5EF4-FFF2-40B4-BE49-F238E27FC236}">
                <a16:creationId xmlns:a16="http://schemas.microsoft.com/office/drawing/2014/main" id="{C41541DA-4BB9-4718-BA77-D311FF2D6FDE}"/>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C35D669B-390F-4694-BBB0-5245FCA5FFE2}"/>
              </a:ext>
            </a:extLst>
          </p:cNvPr>
          <p:cNvSpPr>
            <a:spLocks noGrp="1"/>
          </p:cNvSpPr>
          <p:nvPr>
            <p:ph type="sldNum" sz="quarter" idx="12"/>
          </p:nvPr>
        </p:nvSpPr>
        <p:spPr/>
        <p:txBody>
          <a:bodyPr/>
          <a:lstStyle/>
          <a:p>
            <a:fld id="{DE77BB65-F969-4654-BF30-45C70C1BE112}" type="slidenum">
              <a:rPr lang="ko-KR" altLang="en-US" smtClean="0"/>
              <a:pPr/>
              <a:t>191</a:t>
            </a:fld>
            <a:endParaRPr lang="ko-KR" altLang="en-US"/>
          </a:p>
        </p:txBody>
      </p:sp>
      <p:sp>
        <p:nvSpPr>
          <p:cNvPr id="6" name="TextBox 5">
            <a:extLst>
              <a:ext uri="{FF2B5EF4-FFF2-40B4-BE49-F238E27FC236}">
                <a16:creationId xmlns:a16="http://schemas.microsoft.com/office/drawing/2014/main" id="{3C7B3BC9-DED1-4E3D-94B2-1C9065355429}"/>
              </a:ext>
            </a:extLst>
          </p:cNvPr>
          <p:cNvSpPr txBox="1"/>
          <p:nvPr/>
        </p:nvSpPr>
        <p:spPr>
          <a:xfrm>
            <a:off x="840899" y="2735323"/>
            <a:ext cx="5364338" cy="369332"/>
          </a:xfrm>
          <a:prstGeom prst="rect">
            <a:avLst/>
          </a:prstGeom>
          <a:noFill/>
        </p:spPr>
        <p:txBody>
          <a:bodyPr wrap="square" rtlCol="0">
            <a:spAutoFit/>
          </a:bodyPr>
          <a:lstStyle/>
          <a:p>
            <a:r>
              <a:rPr lang="ko-KR" altLang="en-US" dirty="0"/>
              <a:t>방법 </a:t>
            </a:r>
            <a:r>
              <a:rPr lang="en-US" altLang="ko-KR" dirty="0"/>
              <a:t>?</a:t>
            </a:r>
            <a:endParaRPr lang="ko-KR" altLang="en-US" dirty="0"/>
          </a:p>
        </p:txBody>
      </p:sp>
    </p:spTree>
    <p:extLst>
      <p:ext uri="{BB962C8B-B14F-4D97-AF65-F5344CB8AC3E}">
        <p14:creationId xmlns:p14="http://schemas.microsoft.com/office/powerpoint/2010/main" val="336010268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A212FC6C-15D7-4974-A2F1-EA0715188846}"/>
              </a:ext>
            </a:extLst>
          </p:cNvPr>
          <p:cNvSpPr/>
          <p:nvPr/>
        </p:nvSpPr>
        <p:spPr>
          <a:xfrm>
            <a:off x="827584" y="1589998"/>
            <a:ext cx="7272808" cy="1997598"/>
          </a:xfrm>
          <a:prstGeom prst="rect">
            <a:avLst/>
          </a:prstGeom>
          <a:ln>
            <a:solidFill>
              <a:schemeClr val="accent1"/>
            </a:solidFill>
          </a:ln>
        </p:spPr>
        <p:txBody>
          <a:bodyPr wrap="square">
            <a:spAutoFit/>
          </a:bodyPr>
          <a:lstStyle/>
          <a:p>
            <a:pPr marL="285750" indent="-285750">
              <a:lnSpc>
                <a:spcPct val="150000"/>
              </a:lnSpc>
              <a:buFont typeface="Wingdings" panose="05000000000000000000" pitchFamily="2" charset="2"/>
              <a:buChar char="§"/>
            </a:pPr>
            <a:r>
              <a:rPr lang="ko-KR" altLang="en-US" sz="1200" dirty="0"/>
              <a:t> 후보 변수에 대해 </a:t>
            </a:r>
            <a:r>
              <a:rPr lang="en-US" altLang="ko-KR" sz="1200" dirty="0"/>
              <a:t>t-</a:t>
            </a:r>
            <a:r>
              <a:rPr lang="ko-KR" altLang="en-US" sz="1200" dirty="0"/>
              <a:t>검증을 실시 </a:t>
            </a:r>
            <a:r>
              <a:rPr lang="en-US" altLang="ko-KR" sz="1200" dirty="0"/>
              <a:t>(</a:t>
            </a:r>
            <a:r>
              <a:rPr lang="ko-KR" altLang="en-US" sz="1200" dirty="0" err="1"/>
              <a:t>수십개</a:t>
            </a:r>
            <a:r>
              <a:rPr lang="en-US" altLang="ko-KR" sz="1200" dirty="0"/>
              <a:t>~100</a:t>
            </a:r>
            <a:r>
              <a:rPr lang="ko-KR" altLang="en-US" sz="1200" dirty="0"/>
              <a:t>여개</a:t>
            </a:r>
            <a:r>
              <a:rPr lang="en-US" altLang="ko-KR" sz="1200" dirty="0"/>
              <a:t>) </a:t>
            </a:r>
            <a:r>
              <a:rPr lang="en-US" altLang="ko-KR" sz="1200" dirty="0">
                <a:sym typeface="Wingdings" panose="05000000000000000000" pitchFamily="2" charset="2"/>
              </a:rPr>
              <a:t></a:t>
            </a:r>
            <a:r>
              <a:rPr lang="ko-KR" altLang="en-US" sz="1200" dirty="0"/>
              <a:t> 부도기업과 정상기업 간에 유의한 차이가 존재하는가를 확인</a:t>
            </a:r>
            <a:endParaRPr lang="en-US" altLang="ko-KR" sz="1200" dirty="0"/>
          </a:p>
          <a:p>
            <a:pPr marL="285750" indent="-285750">
              <a:lnSpc>
                <a:spcPct val="150000"/>
              </a:lnSpc>
              <a:buFont typeface="Wingdings" panose="05000000000000000000" pitchFamily="2" charset="2"/>
              <a:buChar char="§"/>
            </a:pPr>
            <a:r>
              <a:rPr lang="ko-KR" altLang="en-US" sz="1200" dirty="0"/>
              <a:t> 후보변수를 </a:t>
            </a:r>
            <a:r>
              <a:rPr lang="en-US" altLang="ko-KR" sz="1200" dirty="0"/>
              <a:t>1</a:t>
            </a:r>
            <a:r>
              <a:rPr lang="ko-KR" altLang="en-US" sz="1200" dirty="0"/>
              <a:t>차 축소</a:t>
            </a:r>
            <a:endParaRPr lang="en-US" altLang="ko-KR" sz="1200" dirty="0"/>
          </a:p>
          <a:p>
            <a:pPr marL="285750" indent="-285750">
              <a:lnSpc>
                <a:spcPct val="150000"/>
              </a:lnSpc>
              <a:buFont typeface="Wingdings" panose="05000000000000000000" pitchFamily="2" charset="2"/>
              <a:buChar char="§"/>
            </a:pPr>
            <a:r>
              <a:rPr lang="en-US" altLang="ko-KR" sz="1200" dirty="0"/>
              <a:t> </a:t>
            </a:r>
            <a:r>
              <a:rPr lang="ko-KR" altLang="en-US" sz="1200" dirty="0"/>
              <a:t>축소된 변수들 중에는 </a:t>
            </a:r>
            <a:r>
              <a:rPr lang="ko-KR" altLang="en-US" sz="1200" dirty="0" err="1"/>
              <a:t>다중공선성</a:t>
            </a:r>
            <a:r>
              <a:rPr lang="en-US" altLang="ko-KR" sz="1200" dirty="0"/>
              <a:t>(multicollinearity) </a:t>
            </a:r>
            <a:r>
              <a:rPr lang="ko-KR" altLang="en-US" sz="1200" dirty="0"/>
              <a:t>점검 </a:t>
            </a:r>
            <a:r>
              <a:rPr lang="en-US" altLang="ko-KR" sz="1200" dirty="0">
                <a:sym typeface="Wingdings" panose="05000000000000000000" pitchFamily="2" charset="2"/>
              </a:rPr>
              <a:t> </a:t>
            </a:r>
            <a:r>
              <a:rPr lang="ko-KR" altLang="en-US" sz="1200" dirty="0" err="1"/>
              <a:t>범주별</a:t>
            </a:r>
            <a:r>
              <a:rPr lang="en-US" altLang="ko-KR" sz="1200" dirty="0"/>
              <a:t>*</a:t>
            </a:r>
            <a:r>
              <a:rPr lang="ko-KR" altLang="en-US" sz="1200" dirty="0"/>
              <a:t> 변수 제한 원칙  </a:t>
            </a:r>
            <a:r>
              <a:rPr lang="en-US" altLang="ko-KR" sz="1200" dirty="0"/>
              <a:t>:  </a:t>
            </a:r>
            <a:r>
              <a:rPr lang="ko-KR" altLang="en-US" sz="1200" dirty="0"/>
              <a:t>변수 </a:t>
            </a:r>
            <a:r>
              <a:rPr lang="ko-KR" altLang="en-US" sz="1200" dirty="0" err="1"/>
              <a:t>조합시</a:t>
            </a:r>
            <a:r>
              <a:rPr lang="ko-KR" altLang="en-US" sz="1200" dirty="0"/>
              <a:t> 단계적 변수선정</a:t>
            </a:r>
            <a:r>
              <a:rPr lang="en-US" altLang="ko-KR" sz="1200" dirty="0"/>
              <a:t>(stepwise variable selection)</a:t>
            </a:r>
            <a:r>
              <a:rPr lang="ko-KR" altLang="en-US" sz="1200" dirty="0"/>
              <a:t> 이용하여 </a:t>
            </a:r>
            <a:r>
              <a:rPr lang="ko-KR" altLang="en-US" sz="1200" dirty="0" err="1"/>
              <a:t>다중공선성을</a:t>
            </a:r>
            <a:r>
              <a:rPr lang="ko-KR" altLang="en-US" sz="1200" dirty="0"/>
              <a:t> 진단  </a:t>
            </a:r>
            <a:endParaRPr lang="en-US" altLang="ko-KR" sz="1200" dirty="0"/>
          </a:p>
          <a:p>
            <a:pPr marL="285750" indent="-285750">
              <a:lnSpc>
                <a:spcPct val="150000"/>
              </a:lnSpc>
              <a:buFont typeface="Wingdings" panose="05000000000000000000" pitchFamily="2" charset="2"/>
              <a:buChar char="§"/>
            </a:pPr>
            <a:r>
              <a:rPr lang="en-US" altLang="ko-KR" sz="1200" dirty="0"/>
              <a:t> </a:t>
            </a:r>
            <a:r>
              <a:rPr lang="ko-KR" altLang="en-US" sz="1200" dirty="0"/>
              <a:t>최종변수는 축소된 후보변수들을 가능한 모든 조합으로 판별분석과 </a:t>
            </a:r>
            <a:r>
              <a:rPr lang="ko-KR" altLang="en-US" sz="1200" dirty="0" err="1"/>
              <a:t>로짓분석을</a:t>
            </a:r>
            <a:r>
              <a:rPr lang="ko-KR" altLang="en-US" sz="1200" dirty="0"/>
              <a:t> 실시한 후 </a:t>
            </a:r>
            <a:r>
              <a:rPr lang="ko-KR" altLang="en-US" sz="1200" dirty="0" err="1"/>
              <a:t>판별력</a:t>
            </a:r>
            <a:r>
              <a:rPr lang="en-US" altLang="ko-KR" sz="1200" dirty="0"/>
              <a:t>(discriminant power)</a:t>
            </a:r>
            <a:r>
              <a:rPr lang="ko-KR" altLang="en-US" sz="1200" dirty="0"/>
              <a:t>과 모형 적합성</a:t>
            </a:r>
            <a:r>
              <a:rPr lang="en-US" altLang="ko-KR" sz="1200" dirty="0"/>
              <a:t>(goodness of fit)</a:t>
            </a:r>
            <a:r>
              <a:rPr lang="ko-KR" altLang="en-US" sz="1200" dirty="0"/>
              <a:t>이 가장 우수한 조합을 선정</a:t>
            </a:r>
          </a:p>
        </p:txBody>
      </p:sp>
      <p:sp>
        <p:nvSpPr>
          <p:cNvPr id="3" name="직사각형 2">
            <a:extLst>
              <a:ext uri="{FF2B5EF4-FFF2-40B4-BE49-F238E27FC236}">
                <a16:creationId xmlns:a16="http://schemas.microsoft.com/office/drawing/2014/main" id="{E148DCA1-8F36-4D27-A27A-1AD7F0C3B60F}"/>
              </a:ext>
            </a:extLst>
          </p:cNvPr>
          <p:cNvSpPr/>
          <p:nvPr/>
        </p:nvSpPr>
        <p:spPr>
          <a:xfrm>
            <a:off x="3131840" y="275842"/>
            <a:ext cx="2376264" cy="400110"/>
          </a:xfrm>
          <a:prstGeom prst="rect">
            <a:avLst/>
          </a:prstGeom>
        </p:spPr>
        <p:txBody>
          <a:bodyPr wrap="square">
            <a:spAutoFit/>
          </a:bodyPr>
          <a:lstStyle/>
          <a:p>
            <a:r>
              <a:rPr lang="en-US" altLang="ko-KR" sz="2000" dirty="0"/>
              <a:t>* Variable selection</a:t>
            </a:r>
            <a:endParaRPr lang="ko-KR" altLang="en-US" sz="2000" dirty="0"/>
          </a:p>
        </p:txBody>
      </p:sp>
      <p:sp>
        <p:nvSpPr>
          <p:cNvPr id="6" name="TextBox 5">
            <a:extLst>
              <a:ext uri="{FF2B5EF4-FFF2-40B4-BE49-F238E27FC236}">
                <a16:creationId xmlns:a16="http://schemas.microsoft.com/office/drawing/2014/main" id="{829F251F-F3CB-4AF3-80C9-1DD990444592}"/>
              </a:ext>
            </a:extLst>
          </p:cNvPr>
          <p:cNvSpPr txBox="1"/>
          <p:nvPr/>
        </p:nvSpPr>
        <p:spPr>
          <a:xfrm>
            <a:off x="683568" y="1083902"/>
            <a:ext cx="5040560" cy="338554"/>
          </a:xfrm>
          <a:prstGeom prst="rect">
            <a:avLst/>
          </a:prstGeom>
          <a:noFill/>
        </p:spPr>
        <p:txBody>
          <a:bodyPr wrap="square" rtlCol="0">
            <a:spAutoFit/>
          </a:bodyPr>
          <a:lstStyle/>
          <a:p>
            <a:r>
              <a:rPr lang="ko-KR" altLang="en-US" sz="1600" dirty="0"/>
              <a:t>판별분석과 </a:t>
            </a:r>
            <a:r>
              <a:rPr lang="ko-KR" altLang="en-US" sz="1600" dirty="0" err="1"/>
              <a:t>로짓분석</a:t>
            </a:r>
            <a:r>
              <a:rPr lang="ko-KR" altLang="en-US" sz="1600" dirty="0"/>
              <a:t>  </a:t>
            </a:r>
            <a:r>
              <a:rPr lang="en-US" altLang="ko-KR" sz="1600" dirty="0"/>
              <a:t>: </a:t>
            </a:r>
            <a:r>
              <a:rPr lang="ko-KR" altLang="en-US" sz="1600" dirty="0"/>
              <a:t> 재무비율의 경우</a:t>
            </a:r>
          </a:p>
        </p:txBody>
      </p:sp>
      <p:sp>
        <p:nvSpPr>
          <p:cNvPr id="8" name="TextBox 7">
            <a:extLst>
              <a:ext uri="{FF2B5EF4-FFF2-40B4-BE49-F238E27FC236}">
                <a16:creationId xmlns:a16="http://schemas.microsoft.com/office/drawing/2014/main" id="{C50AF5A9-08A2-4C7C-BF18-E7246A31E39A}"/>
              </a:ext>
            </a:extLst>
          </p:cNvPr>
          <p:cNvSpPr txBox="1"/>
          <p:nvPr/>
        </p:nvSpPr>
        <p:spPr>
          <a:xfrm>
            <a:off x="971600" y="3895466"/>
            <a:ext cx="6984776" cy="677108"/>
          </a:xfrm>
          <a:prstGeom prst="rect">
            <a:avLst/>
          </a:prstGeom>
          <a:noFill/>
        </p:spPr>
        <p:txBody>
          <a:bodyPr wrap="square" rtlCol="0">
            <a:spAutoFit/>
          </a:bodyPr>
          <a:lstStyle/>
          <a:p>
            <a:r>
              <a:rPr lang="en-US" altLang="ko-KR" sz="1200" dirty="0"/>
              <a:t>*</a:t>
            </a:r>
            <a:r>
              <a:rPr lang="ko-KR" altLang="en-US" sz="1200" dirty="0" err="1"/>
              <a:t>범주별</a:t>
            </a:r>
            <a:r>
              <a:rPr lang="ko-KR" altLang="en-US" sz="1200" dirty="0"/>
              <a:t> </a:t>
            </a:r>
            <a:r>
              <a:rPr lang="en-US" altLang="ko-KR" sz="1200" dirty="0"/>
              <a:t>: </a:t>
            </a:r>
            <a:r>
              <a:rPr lang="ko-KR" altLang="en-US" sz="1200" dirty="0"/>
              <a:t>안정성 </a:t>
            </a:r>
            <a:r>
              <a:rPr lang="en-US" altLang="ko-KR" sz="1200" dirty="0"/>
              <a:t>,</a:t>
            </a:r>
            <a:r>
              <a:rPr lang="ko-KR" altLang="en-US" sz="1200" dirty="0"/>
              <a:t>수익성</a:t>
            </a:r>
            <a:r>
              <a:rPr lang="en-US" altLang="ko-KR" sz="1200" dirty="0"/>
              <a:t>, </a:t>
            </a:r>
            <a:r>
              <a:rPr lang="ko-KR" altLang="en-US" sz="1200" dirty="0"/>
              <a:t>성장성</a:t>
            </a:r>
            <a:r>
              <a:rPr lang="en-US" altLang="ko-KR" sz="1200" dirty="0"/>
              <a:t>,</a:t>
            </a:r>
            <a:r>
              <a:rPr lang="ko-KR" altLang="en-US" sz="1200" dirty="0"/>
              <a:t> 건전성</a:t>
            </a:r>
            <a:r>
              <a:rPr lang="en-US" altLang="ko-KR" sz="1200" dirty="0"/>
              <a:t>, </a:t>
            </a:r>
            <a:r>
              <a:rPr lang="ko-KR" altLang="en-US" sz="1200" dirty="0"/>
              <a:t>규모</a:t>
            </a:r>
            <a:r>
              <a:rPr lang="en-US" altLang="ko-KR" sz="1200" dirty="0"/>
              <a:t>, </a:t>
            </a:r>
            <a:r>
              <a:rPr lang="ko-KR" altLang="en-US" sz="1200" dirty="0"/>
              <a:t>현금흐름</a:t>
            </a:r>
            <a:r>
              <a:rPr lang="en-US" altLang="ko-KR" sz="1200" dirty="0"/>
              <a:t>, </a:t>
            </a:r>
            <a:r>
              <a:rPr lang="ko-KR" altLang="en-US" sz="1200" dirty="0"/>
              <a:t>활동성</a:t>
            </a:r>
            <a:r>
              <a:rPr lang="en-US" altLang="ko-KR" sz="1200" dirty="0"/>
              <a:t>, </a:t>
            </a:r>
            <a:r>
              <a:rPr lang="ko-KR" altLang="en-US" sz="1200" dirty="0"/>
              <a:t>등</a:t>
            </a:r>
            <a:r>
              <a:rPr lang="en-US" altLang="ko-KR" sz="1200" dirty="0"/>
              <a:t>…(6-7</a:t>
            </a:r>
            <a:r>
              <a:rPr lang="ko-KR" altLang="en-US" sz="1200" dirty="0"/>
              <a:t>개정도</a:t>
            </a:r>
            <a:r>
              <a:rPr lang="en-US" altLang="ko-KR" sz="1200" dirty="0"/>
              <a:t>)</a:t>
            </a:r>
          </a:p>
          <a:p>
            <a:endParaRPr lang="en-US" altLang="ko-KR" sz="1200" dirty="0">
              <a:sym typeface="Wingdings" panose="05000000000000000000" pitchFamily="2" charset="2"/>
            </a:endParaRPr>
          </a:p>
          <a:p>
            <a:r>
              <a:rPr lang="en-US" altLang="ko-KR" sz="1200" dirty="0">
                <a:sym typeface="Wingdings" panose="05000000000000000000" pitchFamily="2" charset="2"/>
              </a:rPr>
              <a:t> </a:t>
            </a:r>
            <a:r>
              <a:rPr lang="ko-KR" altLang="en-US" sz="1200" dirty="0">
                <a:sym typeface="Wingdings" panose="05000000000000000000" pitchFamily="2" charset="2"/>
              </a:rPr>
              <a:t>재무비율이 특정 범주에 치우지지 않도록 적정하게 배분 함</a:t>
            </a:r>
            <a:r>
              <a:rPr lang="en-US" altLang="ko-KR" sz="1400" dirty="0">
                <a:sym typeface="Wingdings" panose="05000000000000000000" pitchFamily="2" charset="2"/>
              </a:rPr>
              <a:t>.</a:t>
            </a:r>
            <a:endParaRPr lang="ko-KR" altLang="en-US" sz="1400" dirty="0"/>
          </a:p>
        </p:txBody>
      </p:sp>
      <p:sp>
        <p:nvSpPr>
          <p:cNvPr id="9" name="TextBox 8">
            <a:extLst>
              <a:ext uri="{FF2B5EF4-FFF2-40B4-BE49-F238E27FC236}">
                <a16:creationId xmlns:a16="http://schemas.microsoft.com/office/drawing/2014/main" id="{7111F506-6EC4-4816-A9B4-D1E6A9BB61AA}"/>
              </a:ext>
            </a:extLst>
          </p:cNvPr>
          <p:cNvSpPr txBox="1"/>
          <p:nvPr/>
        </p:nvSpPr>
        <p:spPr>
          <a:xfrm>
            <a:off x="954732" y="4912724"/>
            <a:ext cx="3672408" cy="276999"/>
          </a:xfrm>
          <a:prstGeom prst="rect">
            <a:avLst/>
          </a:prstGeom>
          <a:noFill/>
        </p:spPr>
        <p:txBody>
          <a:bodyPr wrap="square" rtlCol="0">
            <a:spAutoFit/>
          </a:bodyPr>
          <a:lstStyle/>
          <a:p>
            <a:r>
              <a:rPr lang="ko-KR" altLang="en-US" sz="1200" dirty="0"/>
              <a:t>비재무정보</a:t>
            </a:r>
            <a:r>
              <a:rPr lang="en-US" altLang="ko-KR" sz="1200" dirty="0"/>
              <a:t>???</a:t>
            </a:r>
            <a:endParaRPr lang="ko-KR" altLang="en-US" sz="1200" dirty="0"/>
          </a:p>
        </p:txBody>
      </p:sp>
      <p:sp>
        <p:nvSpPr>
          <p:cNvPr id="7" name="바닥글 개체 틀 6">
            <a:extLst>
              <a:ext uri="{FF2B5EF4-FFF2-40B4-BE49-F238E27FC236}">
                <a16:creationId xmlns:a16="http://schemas.microsoft.com/office/drawing/2014/main" id="{4C063523-0A5C-43B5-943D-98701BFBF8CB}"/>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1F830214-DE56-4B1C-A155-628E83F2B840}"/>
              </a:ext>
            </a:extLst>
          </p:cNvPr>
          <p:cNvSpPr>
            <a:spLocks noGrp="1"/>
          </p:cNvSpPr>
          <p:nvPr>
            <p:ph type="sldNum" sz="quarter" idx="12"/>
          </p:nvPr>
        </p:nvSpPr>
        <p:spPr/>
        <p:txBody>
          <a:bodyPr/>
          <a:lstStyle/>
          <a:p>
            <a:fld id="{DE77BB65-F969-4654-BF30-45C70C1BE112}" type="slidenum">
              <a:rPr lang="ko-KR" altLang="en-US" smtClean="0"/>
              <a:pPr/>
              <a:t>192</a:t>
            </a:fld>
            <a:endParaRPr lang="ko-KR" altLang="en-US"/>
          </a:p>
        </p:txBody>
      </p:sp>
    </p:spTree>
    <p:extLst>
      <p:ext uri="{BB962C8B-B14F-4D97-AF65-F5344CB8AC3E}">
        <p14:creationId xmlns:p14="http://schemas.microsoft.com/office/powerpoint/2010/main" val="26604105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9" name="직사각형 8">
            <a:extLst>
              <a:ext uri="{FF2B5EF4-FFF2-40B4-BE49-F238E27FC236}">
                <a16:creationId xmlns:a16="http://schemas.microsoft.com/office/drawing/2014/main" id="{FCEBA8F7-6166-4B1A-91B6-BB3FEE2E6949}"/>
              </a:ext>
            </a:extLst>
          </p:cNvPr>
          <p:cNvSpPr/>
          <p:nvPr/>
        </p:nvSpPr>
        <p:spPr>
          <a:xfrm>
            <a:off x="3627081" y="232175"/>
            <a:ext cx="2167581" cy="475066"/>
          </a:xfrm>
          <a:prstGeom prst="rect">
            <a:avLst/>
          </a:prstGeom>
        </p:spPr>
        <p:txBody>
          <a:bodyPr wrap="none">
            <a:spAutoFit/>
          </a:bodyPr>
          <a:lstStyle/>
          <a:p>
            <a:pPr algn="just" fontAlgn="base">
              <a:lnSpc>
                <a:spcPct val="160000"/>
              </a:lnSpc>
            </a:pPr>
            <a:r>
              <a:rPr lang="en-US" altLang="ko-KR" kern="0" dirty="0">
                <a:solidFill>
                  <a:srgbClr val="000000"/>
                </a:solidFill>
                <a:latin typeface="+mj-ea"/>
                <a:ea typeface="+mj-ea"/>
              </a:rPr>
              <a:t>* Feature Selection</a:t>
            </a:r>
          </a:p>
        </p:txBody>
      </p:sp>
      <p:sp>
        <p:nvSpPr>
          <p:cNvPr id="10" name="직사각형 9">
            <a:extLst>
              <a:ext uri="{FF2B5EF4-FFF2-40B4-BE49-F238E27FC236}">
                <a16:creationId xmlns:a16="http://schemas.microsoft.com/office/drawing/2014/main" id="{C384808E-2786-41A3-83A6-E7E0B876F6B1}"/>
              </a:ext>
            </a:extLst>
          </p:cNvPr>
          <p:cNvSpPr/>
          <p:nvPr/>
        </p:nvSpPr>
        <p:spPr>
          <a:xfrm>
            <a:off x="364973" y="346152"/>
            <a:ext cx="3238387" cy="369332"/>
          </a:xfrm>
          <a:prstGeom prst="rect">
            <a:avLst/>
          </a:prstGeom>
        </p:spPr>
        <p:txBody>
          <a:bodyPr wrap="none">
            <a:spAutoFit/>
          </a:bodyPr>
          <a:lstStyle/>
          <a:p>
            <a:r>
              <a:rPr lang="en-US" altLang="ko-KR" dirty="0">
                <a:solidFill>
                  <a:srgbClr val="222222"/>
                </a:solidFill>
                <a:latin typeface="Spoqa Han Sans"/>
              </a:rPr>
              <a:t>*</a:t>
            </a:r>
            <a:r>
              <a:rPr lang="ko-KR" altLang="en-US" dirty="0">
                <a:solidFill>
                  <a:srgbClr val="222222"/>
                </a:solidFill>
                <a:latin typeface="Spoqa Han Sans"/>
              </a:rPr>
              <a:t>정형 </a:t>
            </a:r>
            <a:r>
              <a:rPr lang="ko-KR" altLang="en-US" dirty="0" err="1">
                <a:solidFill>
                  <a:srgbClr val="222222"/>
                </a:solidFill>
                <a:latin typeface="Spoqa Han Sans"/>
              </a:rPr>
              <a:t>데이터마이닝</a:t>
            </a:r>
            <a:r>
              <a:rPr lang="en-US" altLang="ko-KR" dirty="0">
                <a:solidFill>
                  <a:srgbClr val="222222"/>
                </a:solidFill>
                <a:latin typeface="Spoqa Han Sans"/>
              </a:rPr>
              <a:t>_</a:t>
            </a:r>
            <a:r>
              <a:rPr lang="ko-KR" altLang="en-US" dirty="0">
                <a:solidFill>
                  <a:srgbClr val="222222"/>
                </a:solidFill>
                <a:latin typeface="Spoqa Han Sans"/>
              </a:rPr>
              <a:t>변수선택</a:t>
            </a:r>
            <a:endParaRPr lang="ko-KR" altLang="en-US" b="0" i="0" dirty="0">
              <a:solidFill>
                <a:srgbClr val="222222"/>
              </a:solidFill>
              <a:effectLst/>
              <a:latin typeface="Spoqa Han Sans"/>
            </a:endParaRPr>
          </a:p>
        </p:txBody>
      </p:sp>
      <p:sp>
        <p:nvSpPr>
          <p:cNvPr id="11" name="직사각형 10">
            <a:extLst>
              <a:ext uri="{FF2B5EF4-FFF2-40B4-BE49-F238E27FC236}">
                <a16:creationId xmlns:a16="http://schemas.microsoft.com/office/drawing/2014/main" id="{B01C0E22-537D-4465-9190-CB4F651A3E87}"/>
              </a:ext>
            </a:extLst>
          </p:cNvPr>
          <p:cNvSpPr/>
          <p:nvPr/>
        </p:nvSpPr>
        <p:spPr>
          <a:xfrm>
            <a:off x="611560" y="1268760"/>
            <a:ext cx="7920880" cy="4309513"/>
          </a:xfrm>
          <a:prstGeom prst="rect">
            <a:avLst/>
          </a:prstGeom>
          <a:ln>
            <a:solidFill>
              <a:srgbClr val="0070C0"/>
            </a:solidFill>
          </a:ln>
        </p:spPr>
        <p:txBody>
          <a:bodyPr wrap="square">
            <a:spAutoFit/>
          </a:bodyPr>
          <a:lstStyle/>
          <a:p>
            <a:r>
              <a:rPr lang="en-US" altLang="ko-KR" sz="1200" b="1" dirty="0">
                <a:solidFill>
                  <a:srgbClr val="000000"/>
                </a:solidFill>
                <a:latin typeface="Spoqa Han Sans"/>
              </a:rPr>
              <a:t>1. </a:t>
            </a:r>
            <a:r>
              <a:rPr lang="ko-KR" altLang="en-US" sz="1200" b="1" dirty="0">
                <a:solidFill>
                  <a:srgbClr val="000000"/>
                </a:solidFill>
                <a:latin typeface="Spoqa Han Sans"/>
              </a:rPr>
              <a:t>변수 선정 사유</a:t>
            </a:r>
            <a:endParaRPr lang="ko-KR" altLang="en-US" sz="1200" dirty="0">
              <a:solidFill>
                <a:srgbClr val="555555"/>
              </a:solidFill>
              <a:latin typeface="Spoqa Han Sans"/>
            </a:endParaRPr>
          </a:p>
          <a:p>
            <a:r>
              <a:rPr lang="ko-KR" altLang="en-US" sz="1200" dirty="0">
                <a:solidFill>
                  <a:srgbClr val="000000"/>
                </a:solidFill>
                <a:latin typeface="Spoqa Han Sans"/>
              </a:rPr>
              <a:t>     </a:t>
            </a:r>
            <a:r>
              <a:rPr lang="en-US" altLang="ko-KR" sz="1200" dirty="0">
                <a:solidFill>
                  <a:srgbClr val="000000"/>
                </a:solidFill>
                <a:latin typeface="Spoqa Han Sans"/>
              </a:rPr>
              <a:t>- </a:t>
            </a:r>
            <a:r>
              <a:rPr lang="ko-KR" altLang="en-US" sz="1200" dirty="0">
                <a:solidFill>
                  <a:srgbClr val="000000"/>
                </a:solidFill>
                <a:latin typeface="Spoqa Han Sans"/>
              </a:rPr>
              <a:t>데이터의 독립변수</a:t>
            </a:r>
            <a:r>
              <a:rPr lang="en-US" altLang="ko-KR" sz="1200" dirty="0">
                <a:solidFill>
                  <a:srgbClr val="000000"/>
                </a:solidFill>
                <a:latin typeface="Spoqa Han Sans"/>
              </a:rPr>
              <a:t>(X) </a:t>
            </a:r>
            <a:r>
              <a:rPr lang="ko-KR" altLang="en-US" sz="1200" dirty="0">
                <a:solidFill>
                  <a:srgbClr val="000000"/>
                </a:solidFill>
                <a:latin typeface="Spoqa Han Sans"/>
              </a:rPr>
              <a:t>중 에서  </a:t>
            </a:r>
            <a:r>
              <a:rPr lang="en-US" altLang="ko-KR" sz="1200" dirty="0">
                <a:solidFill>
                  <a:srgbClr val="000000"/>
                </a:solidFill>
                <a:latin typeface="Spoqa Han Sans"/>
              </a:rPr>
              <a:t>Y</a:t>
            </a:r>
            <a:r>
              <a:rPr lang="ko-KR" altLang="en-US" sz="1200" dirty="0">
                <a:solidFill>
                  <a:srgbClr val="000000"/>
                </a:solidFill>
                <a:latin typeface="Spoqa Han Sans"/>
              </a:rPr>
              <a:t>값에 가장 관련성이 높은 </a:t>
            </a:r>
            <a:r>
              <a:rPr lang="en-US" altLang="ko-KR" sz="1200" dirty="0">
                <a:solidFill>
                  <a:srgbClr val="000000"/>
                </a:solidFill>
                <a:latin typeface="Spoqa Han Sans"/>
              </a:rPr>
              <a:t>Feature</a:t>
            </a:r>
            <a:r>
              <a:rPr lang="ko-KR" altLang="en-US" sz="1200" dirty="0">
                <a:solidFill>
                  <a:srgbClr val="000000"/>
                </a:solidFill>
                <a:latin typeface="Spoqa Han Sans"/>
              </a:rPr>
              <a:t>를 선정하는 방법</a:t>
            </a:r>
            <a:endParaRPr lang="ko-KR" altLang="en-US" sz="1200" dirty="0">
              <a:solidFill>
                <a:srgbClr val="555555"/>
              </a:solidFill>
              <a:latin typeface="Spoqa Han Sans"/>
            </a:endParaRPr>
          </a:p>
          <a:p>
            <a:r>
              <a:rPr lang="ko-KR" altLang="en-US" sz="1200" dirty="0">
                <a:solidFill>
                  <a:srgbClr val="000000"/>
                </a:solidFill>
                <a:latin typeface="Spoqa Han Sans"/>
              </a:rPr>
              <a:t>     </a:t>
            </a:r>
            <a:r>
              <a:rPr lang="en-US" altLang="ko-KR" sz="1200" dirty="0">
                <a:solidFill>
                  <a:srgbClr val="000000"/>
                </a:solidFill>
                <a:latin typeface="Spoqa Han Sans"/>
                <a:sym typeface="Wingdings" panose="05000000000000000000" pitchFamily="2" charset="2"/>
              </a:rPr>
              <a:t></a:t>
            </a:r>
            <a:r>
              <a:rPr lang="en-US" altLang="ko-KR" sz="1200" dirty="0">
                <a:solidFill>
                  <a:srgbClr val="000000"/>
                </a:solidFill>
                <a:latin typeface="Spoqa Han Sans"/>
              </a:rPr>
              <a:t> </a:t>
            </a:r>
            <a:r>
              <a:rPr lang="ko-KR" altLang="en-US" sz="1200" dirty="0">
                <a:solidFill>
                  <a:srgbClr val="000000"/>
                </a:solidFill>
                <a:latin typeface="Spoqa Han Sans"/>
              </a:rPr>
              <a:t>이를 통해 모델의 정확도와 성능을 향상시키고자 함</a:t>
            </a:r>
            <a:endParaRPr lang="ko-KR" altLang="en-US" sz="1200" dirty="0">
              <a:solidFill>
                <a:srgbClr val="555555"/>
              </a:solidFill>
              <a:latin typeface="Spoqa Han Sans"/>
            </a:endParaRPr>
          </a:p>
          <a:p>
            <a:r>
              <a:rPr lang="ko-KR" altLang="en-US" sz="1200" dirty="0">
                <a:solidFill>
                  <a:srgbClr val="555555"/>
                </a:solidFill>
                <a:latin typeface="Spoqa Han Sans"/>
              </a:rPr>
              <a:t> </a:t>
            </a:r>
          </a:p>
          <a:p>
            <a:r>
              <a:rPr lang="en-US" altLang="ko-KR" sz="1200" b="1" dirty="0">
                <a:solidFill>
                  <a:srgbClr val="000000"/>
                </a:solidFill>
                <a:latin typeface="Spoqa Han Sans"/>
              </a:rPr>
              <a:t>2. </a:t>
            </a:r>
            <a:r>
              <a:rPr lang="ko-KR" altLang="en-US" sz="1200" b="1" dirty="0">
                <a:solidFill>
                  <a:srgbClr val="000000"/>
                </a:solidFill>
                <a:latin typeface="Spoqa Han Sans"/>
              </a:rPr>
              <a:t>선정 방법</a:t>
            </a:r>
            <a:endParaRPr lang="ko-KR" altLang="en-US" sz="1200" dirty="0">
              <a:solidFill>
                <a:srgbClr val="555555"/>
              </a:solidFill>
              <a:latin typeface="Spoqa Han Sans"/>
            </a:endParaRPr>
          </a:p>
          <a:p>
            <a:pPr>
              <a:lnSpc>
                <a:spcPct val="150000"/>
              </a:lnSpc>
            </a:pPr>
            <a:r>
              <a:rPr lang="ko-KR" altLang="en-US" sz="1200" b="1" dirty="0">
                <a:solidFill>
                  <a:srgbClr val="000000"/>
                </a:solidFill>
                <a:highlight>
                  <a:srgbClr val="FFFF00"/>
                </a:highlight>
                <a:latin typeface="Spoqa Han Sans"/>
              </a:rPr>
              <a:t> </a:t>
            </a:r>
            <a:r>
              <a:rPr lang="en-US" altLang="ko-KR" sz="1200" b="1" dirty="0">
                <a:solidFill>
                  <a:srgbClr val="000000"/>
                </a:solidFill>
                <a:highlight>
                  <a:srgbClr val="FFFF00"/>
                </a:highlight>
                <a:latin typeface="+mj-ea"/>
                <a:ea typeface="+mj-ea"/>
              </a:rPr>
              <a:t>1)</a:t>
            </a:r>
            <a:r>
              <a:rPr lang="ko-KR" altLang="en-US" sz="1200" b="1" dirty="0">
                <a:solidFill>
                  <a:srgbClr val="000000"/>
                </a:solidFill>
                <a:highlight>
                  <a:srgbClr val="FFFF00"/>
                </a:highlight>
                <a:latin typeface="+mj-ea"/>
                <a:ea typeface="+mj-ea"/>
              </a:rPr>
              <a:t> </a:t>
            </a:r>
            <a:r>
              <a:rPr lang="en-US" altLang="ko-KR" sz="1200" dirty="0">
                <a:solidFill>
                  <a:srgbClr val="000000"/>
                </a:solidFill>
                <a:highlight>
                  <a:srgbClr val="FFFF00"/>
                </a:highlight>
                <a:latin typeface="+mj-ea"/>
                <a:ea typeface="+mj-ea"/>
              </a:rPr>
              <a:t>Filter Method</a:t>
            </a:r>
            <a:endParaRPr lang="ko-KR" altLang="en-US" sz="1200" dirty="0">
              <a:solidFill>
                <a:srgbClr val="555555"/>
              </a:solidFill>
              <a:highlight>
                <a:srgbClr val="FFFF00"/>
              </a:highlight>
              <a:latin typeface="+mj-ea"/>
              <a:ea typeface="+mj-ea"/>
            </a:endParaRPr>
          </a:p>
          <a:p>
            <a:pPr>
              <a:lnSpc>
                <a:spcPct val="150000"/>
              </a:lnSpc>
            </a:pPr>
            <a:r>
              <a:rPr lang="ko-KR" altLang="en-US" sz="1200" dirty="0">
                <a:solidFill>
                  <a:srgbClr val="000000"/>
                </a:solidFill>
                <a:latin typeface="+mj-ea"/>
                <a:ea typeface="+mj-ea"/>
              </a:rPr>
              <a:t>   각각의 변수들에 대해 통계적인 점수를 부여하여 부여된 점수를 바탕으로 변수 순위를 매겨 변수를 선택하는 방법</a:t>
            </a:r>
            <a:endParaRPr lang="ko-KR" altLang="en-US" sz="1200" dirty="0">
              <a:solidFill>
                <a:srgbClr val="555555"/>
              </a:solidFill>
              <a:latin typeface="+mj-ea"/>
              <a:ea typeface="+mj-ea"/>
            </a:endParaRPr>
          </a:p>
          <a:p>
            <a:pPr>
              <a:lnSpc>
                <a:spcPct val="150000"/>
              </a:lnSpc>
            </a:pPr>
            <a:r>
              <a:rPr lang="en-US" altLang="ko-KR" sz="1200" dirty="0">
                <a:solidFill>
                  <a:srgbClr val="000000"/>
                </a:solidFill>
                <a:latin typeface="+mj-ea"/>
                <a:ea typeface="+mj-ea"/>
                <a:sym typeface="Wingdings" panose="05000000000000000000" pitchFamily="2" charset="2"/>
              </a:rPr>
              <a:t></a:t>
            </a:r>
            <a:r>
              <a:rPr lang="en-US" altLang="ko-KR" sz="1200" dirty="0">
                <a:solidFill>
                  <a:srgbClr val="000000"/>
                </a:solidFill>
                <a:latin typeface="+mj-ea"/>
                <a:ea typeface="+mj-ea"/>
              </a:rPr>
              <a:t> Chi squared test, information gain </a:t>
            </a:r>
            <a:r>
              <a:rPr lang="ko-KR" altLang="en-US" sz="1200" dirty="0">
                <a:solidFill>
                  <a:srgbClr val="000000"/>
                </a:solidFill>
                <a:latin typeface="+mj-ea"/>
                <a:ea typeface="+mj-ea"/>
              </a:rPr>
              <a:t>등</a:t>
            </a:r>
            <a:endParaRPr lang="ko-KR" altLang="en-US" sz="1200" dirty="0">
              <a:solidFill>
                <a:srgbClr val="555555"/>
              </a:solidFill>
              <a:latin typeface="+mj-ea"/>
              <a:ea typeface="+mj-ea"/>
            </a:endParaRPr>
          </a:p>
          <a:p>
            <a:pPr>
              <a:lnSpc>
                <a:spcPct val="150000"/>
              </a:lnSpc>
            </a:pPr>
            <a:r>
              <a:rPr lang="ko-KR" altLang="en-US" sz="1200" dirty="0">
                <a:solidFill>
                  <a:srgbClr val="000000"/>
                </a:solidFill>
                <a:highlight>
                  <a:srgbClr val="FFFF00"/>
                </a:highlight>
                <a:latin typeface="+mj-ea"/>
                <a:ea typeface="+mj-ea"/>
              </a:rPr>
              <a:t> </a:t>
            </a:r>
            <a:r>
              <a:rPr lang="en-US" altLang="ko-KR" sz="1200" dirty="0">
                <a:solidFill>
                  <a:srgbClr val="555555"/>
                </a:solidFill>
                <a:highlight>
                  <a:srgbClr val="FFFF00"/>
                </a:highlight>
                <a:latin typeface="+mj-ea"/>
                <a:ea typeface="+mj-ea"/>
              </a:rPr>
              <a:t>2)</a:t>
            </a:r>
            <a:r>
              <a:rPr lang="en-US" altLang="ko-KR" sz="1200" dirty="0">
                <a:solidFill>
                  <a:srgbClr val="000000"/>
                </a:solidFill>
                <a:highlight>
                  <a:srgbClr val="FFFF00"/>
                </a:highlight>
                <a:latin typeface="+mj-ea"/>
                <a:ea typeface="+mj-ea"/>
              </a:rPr>
              <a:t> Wrapper Method</a:t>
            </a:r>
            <a:endParaRPr lang="ko-KR" altLang="en-US" sz="1200" dirty="0">
              <a:solidFill>
                <a:srgbClr val="555555"/>
              </a:solidFill>
              <a:highlight>
                <a:srgbClr val="FFFF00"/>
              </a:highlight>
              <a:latin typeface="+mj-ea"/>
              <a:ea typeface="+mj-ea"/>
            </a:endParaRPr>
          </a:p>
          <a:p>
            <a:pPr>
              <a:lnSpc>
                <a:spcPct val="150000"/>
              </a:lnSpc>
            </a:pPr>
            <a:r>
              <a:rPr lang="ko-KR" altLang="en-US" sz="1200" dirty="0">
                <a:solidFill>
                  <a:srgbClr val="000000"/>
                </a:solidFill>
                <a:latin typeface="+mj-ea"/>
                <a:ea typeface="+mj-ea"/>
              </a:rPr>
              <a:t> </a:t>
            </a:r>
            <a:r>
              <a:rPr lang="en-US" altLang="ko-KR" sz="1200" dirty="0">
                <a:solidFill>
                  <a:srgbClr val="000000"/>
                </a:solidFill>
                <a:latin typeface="+mj-ea"/>
                <a:ea typeface="+mj-ea"/>
              </a:rPr>
              <a:t> </a:t>
            </a:r>
            <a:r>
              <a:rPr lang="ko-KR" altLang="en-US" sz="1200" dirty="0">
                <a:solidFill>
                  <a:srgbClr val="000000"/>
                </a:solidFill>
                <a:latin typeface="+mj-ea"/>
                <a:ea typeface="+mj-ea"/>
              </a:rPr>
              <a:t>변수간 상호작용을 감지할 수 있도록 변수의 일부만을 모델링에 사용한 후 그 결과를 평가하는 작업을 반복하면서 변수를 선택해 가는 방법</a:t>
            </a:r>
            <a:endParaRPr lang="ko-KR" altLang="en-US" sz="1200" dirty="0">
              <a:solidFill>
                <a:srgbClr val="555555"/>
              </a:solidFill>
              <a:latin typeface="+mj-ea"/>
              <a:ea typeface="+mj-ea"/>
            </a:endParaRPr>
          </a:p>
          <a:p>
            <a:pPr>
              <a:lnSpc>
                <a:spcPct val="150000"/>
              </a:lnSpc>
            </a:pPr>
            <a:r>
              <a:rPr lang="ko-KR" altLang="en-US" sz="1200" dirty="0">
                <a:solidFill>
                  <a:srgbClr val="000000"/>
                </a:solidFill>
                <a:latin typeface="+mj-ea"/>
                <a:ea typeface="+mj-ea"/>
              </a:rPr>
              <a:t> </a:t>
            </a:r>
            <a:r>
              <a:rPr lang="en-US" altLang="ko-KR" sz="1200" dirty="0">
                <a:solidFill>
                  <a:srgbClr val="000000"/>
                </a:solidFill>
                <a:latin typeface="+mj-ea"/>
                <a:ea typeface="+mj-ea"/>
                <a:sym typeface="Wingdings" panose="05000000000000000000" pitchFamily="2" charset="2"/>
              </a:rPr>
              <a:t> </a:t>
            </a:r>
            <a:r>
              <a:rPr lang="en-US" altLang="ko-KR" sz="1200" dirty="0">
                <a:solidFill>
                  <a:srgbClr val="000000"/>
                </a:solidFill>
                <a:latin typeface="+mj-ea"/>
                <a:ea typeface="+mj-ea"/>
              </a:rPr>
              <a:t>Recursive feature elimination algorithm</a:t>
            </a:r>
            <a:endParaRPr lang="ko-KR" altLang="en-US" sz="1200" dirty="0">
              <a:solidFill>
                <a:srgbClr val="555555"/>
              </a:solidFill>
              <a:latin typeface="+mj-ea"/>
              <a:ea typeface="+mj-ea"/>
            </a:endParaRPr>
          </a:p>
          <a:p>
            <a:pPr>
              <a:lnSpc>
                <a:spcPct val="150000"/>
              </a:lnSpc>
            </a:pPr>
            <a:r>
              <a:rPr lang="ko-KR" altLang="en-US" sz="1200" dirty="0">
                <a:solidFill>
                  <a:srgbClr val="555555"/>
                </a:solidFill>
                <a:highlight>
                  <a:srgbClr val="FFFF00"/>
                </a:highlight>
                <a:latin typeface="+mj-ea"/>
                <a:ea typeface="+mj-ea"/>
              </a:rPr>
              <a:t> </a:t>
            </a:r>
            <a:r>
              <a:rPr lang="en-US" altLang="ko-KR" sz="1200" dirty="0">
                <a:solidFill>
                  <a:srgbClr val="000000"/>
                </a:solidFill>
                <a:highlight>
                  <a:srgbClr val="FFFF00"/>
                </a:highlight>
                <a:latin typeface="+mj-ea"/>
                <a:ea typeface="+mj-ea"/>
              </a:rPr>
              <a:t>2)</a:t>
            </a:r>
            <a:r>
              <a:rPr lang="ko-KR" altLang="en-US" sz="1200" dirty="0">
                <a:solidFill>
                  <a:srgbClr val="000000"/>
                </a:solidFill>
                <a:highlight>
                  <a:srgbClr val="FFFF00"/>
                </a:highlight>
                <a:latin typeface="+mj-ea"/>
                <a:ea typeface="+mj-ea"/>
              </a:rPr>
              <a:t> </a:t>
            </a:r>
            <a:r>
              <a:rPr lang="en-US" altLang="ko-KR" sz="1200" dirty="0">
                <a:solidFill>
                  <a:srgbClr val="000000"/>
                </a:solidFill>
                <a:highlight>
                  <a:srgbClr val="FFFF00"/>
                </a:highlight>
                <a:latin typeface="+mj-ea"/>
                <a:ea typeface="+mj-ea"/>
              </a:rPr>
              <a:t>Embedded Method</a:t>
            </a:r>
            <a:endParaRPr lang="ko-KR" altLang="en-US" sz="1200" dirty="0">
              <a:solidFill>
                <a:srgbClr val="555555"/>
              </a:solidFill>
              <a:highlight>
                <a:srgbClr val="FFFF00"/>
              </a:highlight>
              <a:latin typeface="+mj-ea"/>
              <a:ea typeface="+mj-ea"/>
            </a:endParaRPr>
          </a:p>
          <a:p>
            <a:pPr>
              <a:lnSpc>
                <a:spcPct val="150000"/>
              </a:lnSpc>
            </a:pPr>
            <a:r>
              <a:rPr lang="ko-KR" altLang="en-US" sz="1200" dirty="0">
                <a:solidFill>
                  <a:srgbClr val="000000"/>
                </a:solidFill>
                <a:latin typeface="+mj-ea"/>
                <a:ea typeface="+mj-ea"/>
              </a:rPr>
              <a:t> </a:t>
            </a:r>
            <a:r>
              <a:rPr lang="en-US" altLang="ko-KR" sz="1200" dirty="0">
                <a:solidFill>
                  <a:srgbClr val="000000"/>
                </a:solidFill>
                <a:latin typeface="+mj-ea"/>
                <a:ea typeface="+mj-ea"/>
              </a:rPr>
              <a:t>Filer Method</a:t>
            </a:r>
            <a:r>
              <a:rPr lang="ko-KR" altLang="en-US" sz="1200" dirty="0">
                <a:solidFill>
                  <a:srgbClr val="000000"/>
                </a:solidFill>
                <a:latin typeface="+mj-ea"/>
                <a:ea typeface="+mj-ea"/>
              </a:rPr>
              <a:t>와</a:t>
            </a:r>
            <a:r>
              <a:rPr lang="en-US" altLang="ko-KR" sz="1200" dirty="0">
                <a:solidFill>
                  <a:srgbClr val="000000"/>
                </a:solidFill>
                <a:latin typeface="+mj-ea"/>
                <a:ea typeface="+mj-ea"/>
              </a:rPr>
              <a:t> Wrapper Method</a:t>
            </a:r>
            <a:r>
              <a:rPr lang="ko-KR" altLang="en-US" sz="1200" dirty="0">
                <a:solidFill>
                  <a:srgbClr val="000000"/>
                </a:solidFill>
                <a:latin typeface="+mj-ea"/>
                <a:ea typeface="+mj-ea"/>
              </a:rPr>
              <a:t>을 결합한 방법으로 어떤 변수가 가장 크게 기여하는지를 찾아내는 방법으로 </a:t>
            </a:r>
            <a:r>
              <a:rPr lang="en-US" altLang="ko-KR" sz="1200" dirty="0">
                <a:solidFill>
                  <a:srgbClr val="000000"/>
                </a:solidFill>
                <a:latin typeface="+mj-ea"/>
                <a:ea typeface="+mj-ea"/>
              </a:rPr>
              <a:t>overfitting</a:t>
            </a:r>
            <a:r>
              <a:rPr lang="ko-KR" altLang="en-US" sz="1200" dirty="0">
                <a:solidFill>
                  <a:srgbClr val="000000"/>
                </a:solidFill>
                <a:latin typeface="+mj-ea"/>
                <a:ea typeface="+mj-ea"/>
              </a:rPr>
              <a:t>을 줄이기 위해 모델내부 자체적으로 벌점을 가하는 방식이 사용됨</a:t>
            </a:r>
            <a:endParaRPr lang="ko-KR" altLang="en-US" sz="1200" dirty="0">
              <a:solidFill>
                <a:srgbClr val="555555"/>
              </a:solidFill>
              <a:latin typeface="+mj-ea"/>
              <a:ea typeface="+mj-ea"/>
            </a:endParaRPr>
          </a:p>
          <a:p>
            <a:pPr>
              <a:lnSpc>
                <a:spcPct val="150000"/>
              </a:lnSpc>
            </a:pPr>
            <a:r>
              <a:rPr lang="ko-KR" altLang="en-US" sz="1200" dirty="0">
                <a:solidFill>
                  <a:srgbClr val="000000"/>
                </a:solidFill>
                <a:latin typeface="+mj-ea"/>
                <a:ea typeface="+mj-ea"/>
              </a:rPr>
              <a:t> </a:t>
            </a:r>
            <a:r>
              <a:rPr lang="en-US" altLang="ko-KR" sz="1200" dirty="0">
                <a:solidFill>
                  <a:srgbClr val="000000"/>
                </a:solidFill>
                <a:latin typeface="+mj-ea"/>
                <a:ea typeface="+mj-ea"/>
                <a:sym typeface="Wingdings" panose="05000000000000000000" pitchFamily="2" charset="2"/>
              </a:rPr>
              <a:t></a:t>
            </a:r>
            <a:r>
              <a:rPr lang="ko-KR" altLang="en-US" sz="1200" dirty="0">
                <a:solidFill>
                  <a:srgbClr val="000000"/>
                </a:solidFill>
                <a:latin typeface="+mj-ea"/>
                <a:ea typeface="+mj-ea"/>
                <a:sym typeface="Wingdings" panose="05000000000000000000" pitchFamily="2" charset="2"/>
              </a:rPr>
              <a:t> </a:t>
            </a:r>
            <a:r>
              <a:rPr lang="en-US" altLang="ko-KR" sz="1200" dirty="0">
                <a:solidFill>
                  <a:srgbClr val="000000"/>
                </a:solidFill>
                <a:latin typeface="+mj-ea"/>
                <a:ea typeface="+mj-ea"/>
              </a:rPr>
              <a:t>LASSO, Ridge Regression, Elastic Net </a:t>
            </a:r>
            <a:r>
              <a:rPr lang="ko-KR" altLang="en-US" sz="1200" dirty="0">
                <a:solidFill>
                  <a:srgbClr val="000000"/>
                </a:solidFill>
                <a:latin typeface="+mj-ea"/>
                <a:ea typeface="+mj-ea"/>
              </a:rPr>
              <a:t>등</a:t>
            </a:r>
            <a:endParaRPr lang="ko-KR" altLang="en-US" sz="1200" b="0" i="0" dirty="0">
              <a:solidFill>
                <a:srgbClr val="555555"/>
              </a:solidFill>
              <a:effectLst/>
              <a:latin typeface="Spoqa Han Sans"/>
            </a:endParaRPr>
          </a:p>
        </p:txBody>
      </p:sp>
      <p:sp>
        <p:nvSpPr>
          <p:cNvPr id="2" name="바닥글 개체 틀 1">
            <a:extLst>
              <a:ext uri="{FF2B5EF4-FFF2-40B4-BE49-F238E27FC236}">
                <a16:creationId xmlns:a16="http://schemas.microsoft.com/office/drawing/2014/main" id="{0C7F8C05-EA36-4A69-A82C-7B4349CB64C8}"/>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048EB9D8-FC31-4AC5-86B6-9776918F2227}"/>
              </a:ext>
            </a:extLst>
          </p:cNvPr>
          <p:cNvSpPr>
            <a:spLocks noGrp="1"/>
          </p:cNvSpPr>
          <p:nvPr>
            <p:ph type="sldNum" sz="quarter" idx="12"/>
          </p:nvPr>
        </p:nvSpPr>
        <p:spPr/>
        <p:txBody>
          <a:bodyPr/>
          <a:lstStyle/>
          <a:p>
            <a:fld id="{DE77BB65-F969-4654-BF30-45C70C1BE112}" type="slidenum">
              <a:rPr lang="ko-KR" altLang="en-US" smtClean="0"/>
              <a:pPr/>
              <a:t>193</a:t>
            </a:fld>
            <a:endParaRPr lang="ko-KR" altLang="en-US"/>
          </a:p>
        </p:txBody>
      </p:sp>
    </p:spTree>
    <p:extLst>
      <p:ext uri="{BB962C8B-B14F-4D97-AF65-F5344CB8AC3E}">
        <p14:creationId xmlns:p14="http://schemas.microsoft.com/office/powerpoint/2010/main" val="26680288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pic>
        <p:nvPicPr>
          <p:cNvPr id="2" name="그림 1">
            <a:extLst>
              <a:ext uri="{FF2B5EF4-FFF2-40B4-BE49-F238E27FC236}">
                <a16:creationId xmlns:a16="http://schemas.microsoft.com/office/drawing/2014/main" id="{7881B3B8-1321-4FFA-BF8A-F6E7BBC04FC4}"/>
              </a:ext>
            </a:extLst>
          </p:cNvPr>
          <p:cNvPicPr>
            <a:picLocks noChangeAspect="1"/>
          </p:cNvPicPr>
          <p:nvPr/>
        </p:nvPicPr>
        <p:blipFill>
          <a:blip r:embed="rId2"/>
          <a:stretch>
            <a:fillRect/>
          </a:stretch>
        </p:blipFill>
        <p:spPr>
          <a:xfrm>
            <a:off x="323528" y="1203227"/>
            <a:ext cx="7744001" cy="3773898"/>
          </a:xfrm>
          <a:prstGeom prst="rect">
            <a:avLst/>
          </a:prstGeom>
        </p:spPr>
      </p:pic>
      <p:sp>
        <p:nvSpPr>
          <p:cNvPr id="3" name="TextBox 2">
            <a:extLst>
              <a:ext uri="{FF2B5EF4-FFF2-40B4-BE49-F238E27FC236}">
                <a16:creationId xmlns:a16="http://schemas.microsoft.com/office/drawing/2014/main" id="{120259CB-FA8B-4692-A3F5-AF4CBAB69BBA}"/>
              </a:ext>
            </a:extLst>
          </p:cNvPr>
          <p:cNvSpPr txBox="1"/>
          <p:nvPr/>
        </p:nvSpPr>
        <p:spPr>
          <a:xfrm>
            <a:off x="2123728" y="280785"/>
            <a:ext cx="3168352" cy="369332"/>
          </a:xfrm>
          <a:prstGeom prst="rect">
            <a:avLst/>
          </a:prstGeom>
          <a:noFill/>
        </p:spPr>
        <p:txBody>
          <a:bodyPr wrap="square" rtlCol="0">
            <a:spAutoFit/>
          </a:bodyPr>
          <a:lstStyle/>
          <a:p>
            <a:r>
              <a:rPr lang="en-US" altLang="ko-KR" dirty="0"/>
              <a:t>**</a:t>
            </a:r>
            <a:r>
              <a:rPr lang="ko-KR" altLang="en-US" dirty="0"/>
              <a:t>모형비교</a:t>
            </a:r>
          </a:p>
        </p:txBody>
      </p:sp>
      <p:sp>
        <p:nvSpPr>
          <p:cNvPr id="6" name="직사각형 5">
            <a:extLst>
              <a:ext uri="{FF2B5EF4-FFF2-40B4-BE49-F238E27FC236}">
                <a16:creationId xmlns:a16="http://schemas.microsoft.com/office/drawing/2014/main" id="{121B5D9E-139B-4CC8-BEC0-5B8A1A730926}"/>
              </a:ext>
            </a:extLst>
          </p:cNvPr>
          <p:cNvSpPr/>
          <p:nvPr/>
        </p:nvSpPr>
        <p:spPr>
          <a:xfrm>
            <a:off x="323528" y="5003748"/>
            <a:ext cx="4403770" cy="276999"/>
          </a:xfrm>
          <a:prstGeom prst="rect">
            <a:avLst/>
          </a:prstGeom>
        </p:spPr>
        <p:txBody>
          <a:bodyPr wrap="none">
            <a:spAutoFit/>
          </a:bodyPr>
          <a:lstStyle/>
          <a:p>
            <a:r>
              <a:rPr lang="ko-KR" altLang="en-US" sz="1200" dirty="0"/>
              <a:t>전문건설업체 부도예측모형에 관한 연구</a:t>
            </a:r>
            <a:r>
              <a:rPr lang="en-US" altLang="ko-KR" sz="1200" dirty="0"/>
              <a:t>(</a:t>
            </a:r>
            <a:r>
              <a:rPr lang="ko-KR" altLang="en-US" sz="1200" dirty="0"/>
              <a:t>대한건설정책연구원</a:t>
            </a:r>
            <a:r>
              <a:rPr lang="en-US" altLang="ko-KR" sz="1200" dirty="0"/>
              <a:t>)</a:t>
            </a:r>
            <a:endParaRPr lang="ko-KR" altLang="en-US" sz="1200" dirty="0"/>
          </a:p>
        </p:txBody>
      </p:sp>
      <p:sp>
        <p:nvSpPr>
          <p:cNvPr id="7" name="바닥글 개체 틀 6">
            <a:extLst>
              <a:ext uri="{FF2B5EF4-FFF2-40B4-BE49-F238E27FC236}">
                <a16:creationId xmlns:a16="http://schemas.microsoft.com/office/drawing/2014/main" id="{A23A1EAA-40EC-4EFA-BB5E-7F7E4B8D8ED2}"/>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F5FE1DB9-1D1F-4132-B4AF-9A23AD09C924}"/>
              </a:ext>
            </a:extLst>
          </p:cNvPr>
          <p:cNvSpPr>
            <a:spLocks noGrp="1"/>
          </p:cNvSpPr>
          <p:nvPr>
            <p:ph type="sldNum" sz="quarter" idx="12"/>
          </p:nvPr>
        </p:nvSpPr>
        <p:spPr/>
        <p:txBody>
          <a:bodyPr/>
          <a:lstStyle/>
          <a:p>
            <a:fld id="{DE77BB65-F969-4654-BF30-45C70C1BE112}" type="slidenum">
              <a:rPr lang="ko-KR" altLang="en-US" smtClean="0"/>
              <a:pPr/>
              <a:t>194</a:t>
            </a:fld>
            <a:endParaRPr lang="ko-KR" altLang="en-US"/>
          </a:p>
        </p:txBody>
      </p:sp>
    </p:spTree>
    <p:extLst>
      <p:ext uri="{BB962C8B-B14F-4D97-AF65-F5344CB8AC3E}">
        <p14:creationId xmlns:p14="http://schemas.microsoft.com/office/powerpoint/2010/main" val="28348866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38840"/>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5D5B303A-2558-4EC5-8A42-5EADC1AB4271}"/>
              </a:ext>
            </a:extLst>
          </p:cNvPr>
          <p:cNvSpPr/>
          <p:nvPr/>
        </p:nvSpPr>
        <p:spPr>
          <a:xfrm>
            <a:off x="1763688" y="318425"/>
            <a:ext cx="5382280" cy="369332"/>
          </a:xfrm>
          <a:prstGeom prst="rect">
            <a:avLst/>
          </a:prstGeom>
        </p:spPr>
        <p:txBody>
          <a:bodyPr wrap="square">
            <a:spAutoFit/>
          </a:bodyPr>
          <a:lstStyle/>
          <a:p>
            <a:r>
              <a:rPr lang="en-US" altLang="ko-KR" dirty="0"/>
              <a:t>**</a:t>
            </a:r>
            <a:r>
              <a:rPr lang="ko-KR" altLang="en-US" dirty="0"/>
              <a:t>기업부실화 원인 검토 재무변수</a:t>
            </a:r>
          </a:p>
        </p:txBody>
      </p:sp>
      <p:pic>
        <p:nvPicPr>
          <p:cNvPr id="3" name="그림 2">
            <a:extLst>
              <a:ext uri="{FF2B5EF4-FFF2-40B4-BE49-F238E27FC236}">
                <a16:creationId xmlns:a16="http://schemas.microsoft.com/office/drawing/2014/main" id="{5B93D746-7F2E-4E21-83F6-511282F4EDF9}"/>
              </a:ext>
            </a:extLst>
          </p:cNvPr>
          <p:cNvPicPr>
            <a:picLocks noChangeAspect="1"/>
          </p:cNvPicPr>
          <p:nvPr/>
        </p:nvPicPr>
        <p:blipFill>
          <a:blip r:embed="rId2"/>
          <a:stretch>
            <a:fillRect/>
          </a:stretch>
        </p:blipFill>
        <p:spPr>
          <a:xfrm>
            <a:off x="527640" y="1268325"/>
            <a:ext cx="7144747" cy="2661898"/>
          </a:xfrm>
          <a:prstGeom prst="rect">
            <a:avLst/>
          </a:prstGeom>
        </p:spPr>
      </p:pic>
      <p:sp>
        <p:nvSpPr>
          <p:cNvPr id="6" name="TextBox 5">
            <a:extLst>
              <a:ext uri="{FF2B5EF4-FFF2-40B4-BE49-F238E27FC236}">
                <a16:creationId xmlns:a16="http://schemas.microsoft.com/office/drawing/2014/main" id="{41E2E315-7C28-435F-89E5-75B613054C1B}"/>
              </a:ext>
            </a:extLst>
          </p:cNvPr>
          <p:cNvSpPr txBox="1"/>
          <p:nvPr/>
        </p:nvSpPr>
        <p:spPr>
          <a:xfrm>
            <a:off x="527640" y="5346506"/>
            <a:ext cx="5832648" cy="1107996"/>
          </a:xfrm>
          <a:prstGeom prst="rect">
            <a:avLst/>
          </a:prstGeom>
          <a:noFill/>
        </p:spPr>
        <p:txBody>
          <a:bodyPr wrap="square" rtlCol="0">
            <a:spAutoFit/>
          </a:bodyPr>
          <a:lstStyle/>
          <a:p>
            <a:r>
              <a:rPr lang="ko-KR" altLang="en-US" dirty="0">
                <a:highlight>
                  <a:srgbClr val="FFFF00"/>
                </a:highlight>
              </a:rPr>
              <a:t> </a:t>
            </a:r>
            <a:r>
              <a:rPr lang="en-US" altLang="ko-KR" sz="1200" dirty="0">
                <a:highlight>
                  <a:srgbClr val="FFFF00"/>
                </a:highlight>
              </a:rPr>
              <a:t>ROE</a:t>
            </a:r>
            <a:r>
              <a:rPr lang="ko-KR" altLang="en-US" sz="1200" dirty="0">
                <a:highlight>
                  <a:srgbClr val="FFFF00"/>
                </a:highlight>
              </a:rPr>
              <a:t> </a:t>
            </a:r>
            <a:r>
              <a:rPr lang="en-US" altLang="ko-KR" sz="1200" dirty="0">
                <a:highlight>
                  <a:srgbClr val="FFFF00"/>
                </a:highlight>
              </a:rPr>
              <a:t>&gt;</a:t>
            </a:r>
            <a:r>
              <a:rPr lang="ko-KR" altLang="en-US" sz="1200" dirty="0">
                <a:highlight>
                  <a:srgbClr val="FFFF00"/>
                </a:highlight>
              </a:rPr>
              <a:t>주주요구수익</a:t>
            </a:r>
            <a:r>
              <a:rPr lang="ko-KR" altLang="en-US" sz="1200" dirty="0"/>
              <a:t>률</a:t>
            </a:r>
            <a:r>
              <a:rPr lang="en-US" altLang="ko-KR" sz="1200" dirty="0"/>
              <a:t>=(</a:t>
            </a:r>
            <a:r>
              <a:rPr lang="en-US" altLang="ko-KR" sz="1200" dirty="0" err="1"/>
              <a:t>capm</a:t>
            </a:r>
            <a:r>
              <a:rPr lang="en-US" altLang="ko-KR" sz="1200" dirty="0"/>
              <a:t>) =   RF (rf + inf) + </a:t>
            </a:r>
            <a:r>
              <a:rPr lang="en-US" altLang="ko-KR" sz="1200" dirty="0">
                <a:highlight>
                  <a:srgbClr val="FFFF00"/>
                </a:highlight>
              </a:rPr>
              <a:t>R.P</a:t>
            </a:r>
          </a:p>
          <a:p>
            <a:r>
              <a:rPr lang="en-US" altLang="ko-KR" sz="1200" dirty="0"/>
              <a:t>R.P = (RM-RF)</a:t>
            </a:r>
            <a:r>
              <a:rPr lang="ko-KR" altLang="en-US" sz="1200" dirty="0">
                <a:highlight>
                  <a:srgbClr val="FFFF00"/>
                </a:highlight>
              </a:rPr>
              <a:t>베타</a:t>
            </a:r>
            <a:endParaRPr lang="en-US" altLang="ko-KR" sz="1200" dirty="0">
              <a:highlight>
                <a:srgbClr val="FFFF00"/>
              </a:highlight>
            </a:endParaRPr>
          </a:p>
          <a:p>
            <a:endParaRPr lang="en-US" altLang="ko-KR" sz="1200" dirty="0">
              <a:highlight>
                <a:srgbClr val="FFFF00"/>
              </a:highlight>
            </a:endParaRPr>
          </a:p>
          <a:p>
            <a:r>
              <a:rPr lang="ko-KR" altLang="en-US" sz="1200" dirty="0">
                <a:highlight>
                  <a:srgbClr val="FFFF00"/>
                </a:highlight>
              </a:rPr>
              <a:t>유동비율</a:t>
            </a:r>
            <a:r>
              <a:rPr lang="en-US" altLang="ko-KR" sz="1200" dirty="0">
                <a:highlight>
                  <a:srgbClr val="FFFF00"/>
                </a:highlight>
              </a:rPr>
              <a:t>=(  </a:t>
            </a:r>
            <a:r>
              <a:rPr lang="ko-KR" altLang="en-US" sz="1200" dirty="0">
                <a:highlight>
                  <a:srgbClr val="FFFF00"/>
                </a:highlight>
              </a:rPr>
              <a:t>유자</a:t>
            </a:r>
            <a:r>
              <a:rPr lang="en-US" altLang="ko-KR" sz="1200" dirty="0">
                <a:highlight>
                  <a:srgbClr val="FFFF00"/>
                </a:highlight>
              </a:rPr>
              <a:t>(</a:t>
            </a:r>
            <a:r>
              <a:rPr lang="ko-KR" altLang="en-US" sz="1200" dirty="0">
                <a:highlight>
                  <a:srgbClr val="FFFF00"/>
                </a:highlight>
              </a:rPr>
              <a:t>당</a:t>
            </a:r>
            <a:r>
              <a:rPr lang="en-US" altLang="ko-KR" sz="1200" dirty="0">
                <a:highlight>
                  <a:srgbClr val="FFFF00"/>
                </a:highlight>
              </a:rPr>
              <a:t>+</a:t>
            </a:r>
            <a:r>
              <a:rPr lang="ko-KR" altLang="en-US" sz="1200" dirty="0">
                <a:highlight>
                  <a:srgbClr val="FFFF00"/>
                </a:highlight>
              </a:rPr>
              <a:t>재</a:t>
            </a:r>
            <a:r>
              <a:rPr lang="en-US" altLang="ko-KR" sz="1200" dirty="0">
                <a:highlight>
                  <a:srgbClr val="FFFF00"/>
                </a:highlight>
              </a:rPr>
              <a:t>)    )/(</a:t>
            </a:r>
            <a:r>
              <a:rPr lang="ko-KR" altLang="en-US" sz="1200" dirty="0">
                <a:highlight>
                  <a:srgbClr val="FFFF00"/>
                </a:highlight>
              </a:rPr>
              <a:t>유동부채</a:t>
            </a:r>
            <a:r>
              <a:rPr lang="en-US" altLang="ko-KR" sz="1200" dirty="0">
                <a:highlight>
                  <a:srgbClr val="FFFF00"/>
                </a:highlight>
              </a:rPr>
              <a:t>)</a:t>
            </a:r>
          </a:p>
          <a:p>
            <a:r>
              <a:rPr lang="ko-KR" altLang="en-US" sz="1200" dirty="0">
                <a:highlight>
                  <a:srgbClr val="FFFF00"/>
                </a:highlight>
              </a:rPr>
              <a:t>당좌비율</a:t>
            </a:r>
            <a:r>
              <a:rPr lang="en-US" altLang="ko-KR" sz="1200" dirty="0">
                <a:highlight>
                  <a:srgbClr val="FFFF00"/>
                </a:highlight>
              </a:rPr>
              <a:t>)= ( </a:t>
            </a:r>
            <a:r>
              <a:rPr lang="ko-KR" altLang="en-US" sz="1200" dirty="0">
                <a:highlight>
                  <a:srgbClr val="FFFF00"/>
                </a:highlight>
              </a:rPr>
              <a:t>당좌자산</a:t>
            </a:r>
            <a:r>
              <a:rPr lang="en-US" altLang="ko-KR" sz="1200" dirty="0">
                <a:highlight>
                  <a:srgbClr val="FFFF00"/>
                </a:highlight>
              </a:rPr>
              <a:t>    )/(</a:t>
            </a:r>
            <a:r>
              <a:rPr lang="ko-KR" altLang="en-US" sz="1200" dirty="0">
                <a:highlight>
                  <a:srgbClr val="FFFF00"/>
                </a:highlight>
              </a:rPr>
              <a:t>유동부채</a:t>
            </a:r>
            <a:r>
              <a:rPr lang="en-US" altLang="ko-KR" sz="1200" dirty="0">
                <a:highlight>
                  <a:srgbClr val="FFFF00"/>
                </a:highlight>
              </a:rPr>
              <a:t>)</a:t>
            </a:r>
            <a:endParaRPr lang="ko-KR" altLang="en-US" sz="1200" dirty="0">
              <a:highlight>
                <a:srgbClr val="FFFF00"/>
              </a:highlight>
            </a:endParaRPr>
          </a:p>
        </p:txBody>
      </p:sp>
      <p:sp>
        <p:nvSpPr>
          <p:cNvPr id="8" name="TextBox 7">
            <a:extLst>
              <a:ext uri="{FF2B5EF4-FFF2-40B4-BE49-F238E27FC236}">
                <a16:creationId xmlns:a16="http://schemas.microsoft.com/office/drawing/2014/main" id="{71BDD146-55AC-4214-A870-4C4485B09B52}"/>
              </a:ext>
            </a:extLst>
          </p:cNvPr>
          <p:cNvSpPr txBox="1"/>
          <p:nvPr/>
        </p:nvSpPr>
        <p:spPr>
          <a:xfrm>
            <a:off x="1043608" y="1377678"/>
            <a:ext cx="1296144" cy="395138"/>
          </a:xfrm>
          <a:prstGeom prst="rect">
            <a:avLst/>
          </a:prstGeom>
          <a:noFill/>
          <a:ln>
            <a:solidFill>
              <a:srgbClr val="FF0000"/>
            </a:solidFill>
          </a:ln>
        </p:spPr>
        <p:txBody>
          <a:bodyPr wrap="square" rtlCol="0">
            <a:spAutoFit/>
          </a:bodyPr>
          <a:lstStyle/>
          <a:p>
            <a:endParaRPr lang="ko-KR" altLang="en-US" dirty="0"/>
          </a:p>
        </p:txBody>
      </p:sp>
      <p:sp>
        <p:nvSpPr>
          <p:cNvPr id="9" name="TextBox 8">
            <a:extLst>
              <a:ext uri="{FF2B5EF4-FFF2-40B4-BE49-F238E27FC236}">
                <a16:creationId xmlns:a16="http://schemas.microsoft.com/office/drawing/2014/main" id="{9A2EE7ED-2F25-435A-8072-674DBD8857EB}"/>
              </a:ext>
            </a:extLst>
          </p:cNvPr>
          <p:cNvSpPr txBox="1"/>
          <p:nvPr/>
        </p:nvSpPr>
        <p:spPr>
          <a:xfrm>
            <a:off x="827584" y="2287721"/>
            <a:ext cx="1296144" cy="395138"/>
          </a:xfrm>
          <a:prstGeom prst="rect">
            <a:avLst/>
          </a:prstGeom>
          <a:noFill/>
          <a:ln>
            <a:solidFill>
              <a:srgbClr val="FF0000"/>
            </a:solidFill>
          </a:ln>
        </p:spPr>
        <p:txBody>
          <a:bodyPr wrap="square" rtlCol="0">
            <a:spAutoFit/>
          </a:bodyPr>
          <a:lstStyle/>
          <a:p>
            <a:endParaRPr lang="ko-KR" altLang="en-US" dirty="0"/>
          </a:p>
        </p:txBody>
      </p:sp>
      <p:sp>
        <p:nvSpPr>
          <p:cNvPr id="10" name="TextBox 9">
            <a:extLst>
              <a:ext uri="{FF2B5EF4-FFF2-40B4-BE49-F238E27FC236}">
                <a16:creationId xmlns:a16="http://schemas.microsoft.com/office/drawing/2014/main" id="{D5A8F7EF-FDE7-4BAD-B848-A56C30B9ACF8}"/>
              </a:ext>
            </a:extLst>
          </p:cNvPr>
          <p:cNvSpPr txBox="1"/>
          <p:nvPr/>
        </p:nvSpPr>
        <p:spPr>
          <a:xfrm>
            <a:off x="933928" y="2883454"/>
            <a:ext cx="1296144" cy="395138"/>
          </a:xfrm>
          <a:prstGeom prst="rect">
            <a:avLst/>
          </a:prstGeom>
          <a:noFill/>
          <a:ln>
            <a:solidFill>
              <a:srgbClr val="FF0000"/>
            </a:solidFill>
          </a:ln>
        </p:spPr>
        <p:txBody>
          <a:bodyPr wrap="square" rtlCol="0">
            <a:spAutoFit/>
          </a:bodyPr>
          <a:lstStyle/>
          <a:p>
            <a:endParaRPr lang="ko-KR" altLang="en-US" dirty="0"/>
          </a:p>
        </p:txBody>
      </p:sp>
      <p:sp>
        <p:nvSpPr>
          <p:cNvPr id="11" name="TextBox 10">
            <a:extLst>
              <a:ext uri="{FF2B5EF4-FFF2-40B4-BE49-F238E27FC236}">
                <a16:creationId xmlns:a16="http://schemas.microsoft.com/office/drawing/2014/main" id="{CE5EA159-131C-4403-83B9-A9BD53F26805}"/>
              </a:ext>
            </a:extLst>
          </p:cNvPr>
          <p:cNvSpPr txBox="1"/>
          <p:nvPr/>
        </p:nvSpPr>
        <p:spPr>
          <a:xfrm>
            <a:off x="2272498" y="3170372"/>
            <a:ext cx="1296144" cy="395138"/>
          </a:xfrm>
          <a:prstGeom prst="rect">
            <a:avLst/>
          </a:prstGeom>
          <a:noFill/>
          <a:ln w="38100">
            <a:solidFill>
              <a:srgbClr val="FF0000"/>
            </a:solidFill>
          </a:ln>
        </p:spPr>
        <p:txBody>
          <a:bodyPr wrap="square" rtlCol="0">
            <a:spAutoFit/>
          </a:bodyPr>
          <a:lstStyle/>
          <a:p>
            <a:endParaRPr lang="ko-KR" altLang="en-US" dirty="0"/>
          </a:p>
        </p:txBody>
      </p:sp>
      <p:sp>
        <p:nvSpPr>
          <p:cNvPr id="12" name="TextBox 11">
            <a:extLst>
              <a:ext uri="{FF2B5EF4-FFF2-40B4-BE49-F238E27FC236}">
                <a16:creationId xmlns:a16="http://schemas.microsoft.com/office/drawing/2014/main" id="{163E14F2-9E7E-452B-A37A-C9B25A9102FC}"/>
              </a:ext>
            </a:extLst>
          </p:cNvPr>
          <p:cNvSpPr txBox="1"/>
          <p:nvPr/>
        </p:nvSpPr>
        <p:spPr>
          <a:xfrm>
            <a:off x="5507138" y="5415686"/>
            <a:ext cx="2508995" cy="646331"/>
          </a:xfrm>
          <a:prstGeom prst="rect">
            <a:avLst/>
          </a:prstGeom>
          <a:noFill/>
        </p:spPr>
        <p:txBody>
          <a:bodyPr wrap="square" rtlCol="0">
            <a:spAutoFit/>
          </a:bodyPr>
          <a:lstStyle/>
          <a:p>
            <a:r>
              <a:rPr lang="ko-KR" altLang="en-US" sz="1200" dirty="0"/>
              <a:t>자본조달</a:t>
            </a:r>
            <a:endParaRPr lang="en-US" altLang="ko-KR" sz="1200" dirty="0"/>
          </a:p>
          <a:p>
            <a:r>
              <a:rPr lang="ko-KR" altLang="en-US" sz="1200" dirty="0" err="1"/>
              <a:t>유보금</a:t>
            </a:r>
            <a:r>
              <a:rPr lang="en-US" altLang="ko-KR" sz="1200" dirty="0">
                <a:sym typeface="Wingdings" panose="05000000000000000000" pitchFamily="2" charset="2"/>
              </a:rPr>
              <a:t></a:t>
            </a:r>
            <a:r>
              <a:rPr lang="ko-KR" altLang="en-US" sz="1200" dirty="0">
                <a:sym typeface="Wingdings" panose="05000000000000000000" pitchFamily="2" charset="2"/>
              </a:rPr>
              <a:t>부채</a:t>
            </a:r>
            <a:r>
              <a:rPr lang="en-US" altLang="ko-KR" sz="1200" dirty="0">
                <a:sym typeface="Wingdings" panose="05000000000000000000" pitchFamily="2" charset="2"/>
              </a:rPr>
              <a:t>(</a:t>
            </a:r>
            <a:r>
              <a:rPr lang="ko-KR" altLang="en-US" sz="1200" dirty="0">
                <a:sym typeface="Wingdings" panose="05000000000000000000" pitchFamily="2" charset="2"/>
              </a:rPr>
              <a:t>은행차입</a:t>
            </a:r>
            <a:r>
              <a:rPr lang="en-US" altLang="ko-KR" sz="1200" dirty="0">
                <a:sym typeface="Wingdings" panose="05000000000000000000" pitchFamily="2" charset="2"/>
              </a:rPr>
              <a:t>,</a:t>
            </a:r>
            <a:r>
              <a:rPr lang="ko-KR" altLang="en-US" sz="1200" dirty="0">
                <a:sym typeface="Wingdings" panose="05000000000000000000" pitchFamily="2" charset="2"/>
              </a:rPr>
              <a:t>채권발행</a:t>
            </a:r>
            <a:r>
              <a:rPr lang="en-US" altLang="ko-KR" sz="1200" dirty="0">
                <a:sym typeface="Wingdings" panose="05000000000000000000" pitchFamily="2" charset="2"/>
              </a:rPr>
              <a:t>)</a:t>
            </a:r>
          </a:p>
          <a:p>
            <a:r>
              <a:rPr lang="en-US" altLang="ko-KR" sz="1200" dirty="0">
                <a:sym typeface="Wingdings" panose="05000000000000000000" pitchFamily="2" charset="2"/>
              </a:rPr>
              <a:t></a:t>
            </a:r>
            <a:r>
              <a:rPr lang="ko-KR" altLang="en-US" sz="1200" dirty="0">
                <a:sym typeface="Wingdings" panose="05000000000000000000" pitchFamily="2" charset="2"/>
              </a:rPr>
              <a:t>주식발행 </a:t>
            </a:r>
            <a:r>
              <a:rPr lang="en-US" altLang="ko-KR" sz="1200" dirty="0">
                <a:sym typeface="Wingdings" panose="05000000000000000000" pitchFamily="2" charset="2"/>
              </a:rPr>
              <a:t>(</a:t>
            </a:r>
            <a:r>
              <a:rPr lang="ko-KR" altLang="en-US" sz="1200" dirty="0">
                <a:sym typeface="Wingdings" panose="05000000000000000000" pitchFamily="2" charset="2"/>
              </a:rPr>
              <a:t>유상증자</a:t>
            </a:r>
            <a:r>
              <a:rPr lang="en-US" altLang="ko-KR" sz="1200" dirty="0">
                <a:sym typeface="Wingdings" panose="05000000000000000000" pitchFamily="2" charset="2"/>
              </a:rPr>
              <a:t>)</a:t>
            </a:r>
            <a:endParaRPr lang="ko-KR" altLang="en-US" sz="1200" dirty="0"/>
          </a:p>
        </p:txBody>
      </p:sp>
      <p:sp>
        <p:nvSpPr>
          <p:cNvPr id="14" name="TextBox 13">
            <a:extLst>
              <a:ext uri="{FF2B5EF4-FFF2-40B4-BE49-F238E27FC236}">
                <a16:creationId xmlns:a16="http://schemas.microsoft.com/office/drawing/2014/main" id="{528B52EA-2A58-4FCB-A0CF-846130B8DBC0}"/>
              </a:ext>
            </a:extLst>
          </p:cNvPr>
          <p:cNvSpPr txBox="1"/>
          <p:nvPr/>
        </p:nvSpPr>
        <p:spPr>
          <a:xfrm>
            <a:off x="3707968" y="1484784"/>
            <a:ext cx="1656120" cy="366689"/>
          </a:xfrm>
          <a:prstGeom prst="rect">
            <a:avLst/>
          </a:prstGeom>
          <a:noFill/>
          <a:ln>
            <a:solidFill>
              <a:srgbClr val="FF0000"/>
            </a:solidFill>
          </a:ln>
        </p:spPr>
        <p:txBody>
          <a:bodyPr wrap="square" rtlCol="0">
            <a:spAutoFit/>
          </a:bodyPr>
          <a:lstStyle/>
          <a:p>
            <a:endParaRPr lang="ko-KR" altLang="en-US" dirty="0"/>
          </a:p>
        </p:txBody>
      </p:sp>
      <p:sp>
        <p:nvSpPr>
          <p:cNvPr id="15" name="TextBox 14">
            <a:extLst>
              <a:ext uri="{FF2B5EF4-FFF2-40B4-BE49-F238E27FC236}">
                <a16:creationId xmlns:a16="http://schemas.microsoft.com/office/drawing/2014/main" id="{60AEE801-FEEC-4BFA-BD50-DC7B005A638C}"/>
              </a:ext>
            </a:extLst>
          </p:cNvPr>
          <p:cNvSpPr txBox="1"/>
          <p:nvPr/>
        </p:nvSpPr>
        <p:spPr>
          <a:xfrm>
            <a:off x="3698765" y="2696629"/>
            <a:ext cx="1656120" cy="366689"/>
          </a:xfrm>
          <a:prstGeom prst="rect">
            <a:avLst/>
          </a:prstGeom>
          <a:noFill/>
          <a:ln>
            <a:solidFill>
              <a:srgbClr val="FF0000"/>
            </a:solidFill>
          </a:ln>
        </p:spPr>
        <p:txBody>
          <a:bodyPr wrap="square" rtlCol="0">
            <a:spAutoFit/>
          </a:bodyPr>
          <a:lstStyle/>
          <a:p>
            <a:endParaRPr lang="ko-KR" altLang="en-US" dirty="0"/>
          </a:p>
        </p:txBody>
      </p:sp>
      <p:sp>
        <p:nvSpPr>
          <p:cNvPr id="16" name="TextBox 15">
            <a:extLst>
              <a:ext uri="{FF2B5EF4-FFF2-40B4-BE49-F238E27FC236}">
                <a16:creationId xmlns:a16="http://schemas.microsoft.com/office/drawing/2014/main" id="{2DCDB4CA-68E2-404C-8E96-03ABB5B01BEC}"/>
              </a:ext>
            </a:extLst>
          </p:cNvPr>
          <p:cNvSpPr txBox="1"/>
          <p:nvPr/>
        </p:nvSpPr>
        <p:spPr>
          <a:xfrm>
            <a:off x="5313499" y="909829"/>
            <a:ext cx="2896275" cy="3240360"/>
          </a:xfrm>
          <a:prstGeom prst="rect">
            <a:avLst/>
          </a:prstGeom>
          <a:noFill/>
          <a:ln w="38100">
            <a:solidFill>
              <a:schemeClr val="tx2">
                <a:lumMod val="40000"/>
                <a:lumOff val="60000"/>
              </a:schemeClr>
            </a:solidFill>
          </a:ln>
        </p:spPr>
        <p:txBody>
          <a:bodyPr wrap="square" rtlCol="0">
            <a:spAutoFit/>
          </a:bodyPr>
          <a:lstStyle/>
          <a:p>
            <a:endParaRPr lang="ko-KR" altLang="en-US" dirty="0"/>
          </a:p>
        </p:txBody>
      </p:sp>
      <p:sp>
        <p:nvSpPr>
          <p:cNvPr id="17" name="TextBox 16">
            <a:extLst>
              <a:ext uri="{FF2B5EF4-FFF2-40B4-BE49-F238E27FC236}">
                <a16:creationId xmlns:a16="http://schemas.microsoft.com/office/drawing/2014/main" id="{F9820BAC-B778-4815-8B53-835E70E610DD}"/>
              </a:ext>
            </a:extLst>
          </p:cNvPr>
          <p:cNvSpPr txBox="1"/>
          <p:nvPr/>
        </p:nvSpPr>
        <p:spPr>
          <a:xfrm>
            <a:off x="463281" y="4168143"/>
            <a:ext cx="7144747" cy="830997"/>
          </a:xfrm>
          <a:prstGeom prst="rect">
            <a:avLst/>
          </a:prstGeom>
          <a:noFill/>
        </p:spPr>
        <p:txBody>
          <a:bodyPr wrap="square" rtlCol="0">
            <a:spAutoFit/>
          </a:bodyPr>
          <a:lstStyle/>
          <a:p>
            <a:r>
              <a:rPr lang="ko-KR" altLang="en-US" sz="1200" dirty="0">
                <a:highlight>
                  <a:srgbClr val="FFFF00"/>
                </a:highlight>
              </a:rPr>
              <a:t>시장가치비율 전무함</a:t>
            </a:r>
            <a:r>
              <a:rPr lang="en-US" altLang="ko-KR" sz="1200" dirty="0">
                <a:highlight>
                  <a:srgbClr val="FFFF00"/>
                </a:highlight>
              </a:rPr>
              <a:t>.</a:t>
            </a:r>
            <a:r>
              <a:rPr lang="en-US" altLang="ko-KR" sz="1200" dirty="0">
                <a:highlight>
                  <a:srgbClr val="FFFF00"/>
                </a:highlight>
                <a:sym typeface="Wingdings" panose="05000000000000000000" pitchFamily="2" charset="2"/>
              </a:rPr>
              <a:t> </a:t>
            </a:r>
            <a:r>
              <a:rPr lang="ko-KR" altLang="en-US" sz="1200" dirty="0" err="1">
                <a:highlight>
                  <a:srgbClr val="FFFF00"/>
                </a:highlight>
                <a:sym typeface="Wingdings" panose="05000000000000000000" pitchFamily="2" charset="2"/>
              </a:rPr>
              <a:t>분자값</a:t>
            </a:r>
            <a:r>
              <a:rPr lang="ko-KR" altLang="en-US" sz="1200" dirty="0">
                <a:highlight>
                  <a:srgbClr val="FFFF00"/>
                </a:highlight>
                <a:sym typeface="Wingdings" panose="05000000000000000000" pitchFamily="2" charset="2"/>
              </a:rPr>
              <a:t>  </a:t>
            </a:r>
            <a:r>
              <a:rPr lang="en-US" altLang="ko-KR" sz="1200" dirty="0">
                <a:highlight>
                  <a:srgbClr val="FFFF00"/>
                </a:highlight>
                <a:sym typeface="Wingdings" panose="05000000000000000000" pitchFamily="2" charset="2"/>
              </a:rPr>
              <a:t>P (</a:t>
            </a:r>
            <a:r>
              <a:rPr lang="ko-KR" altLang="en-US" sz="1200" dirty="0">
                <a:highlight>
                  <a:srgbClr val="FFFF00"/>
                </a:highlight>
                <a:sym typeface="Wingdings" panose="05000000000000000000" pitchFamily="2" charset="2"/>
              </a:rPr>
              <a:t>시가총액</a:t>
            </a:r>
            <a:r>
              <a:rPr lang="en-US" altLang="ko-KR" sz="1200" dirty="0">
                <a:highlight>
                  <a:srgbClr val="FFFF00"/>
                </a:highlight>
                <a:sym typeface="Wingdings" panose="05000000000000000000" pitchFamily="2" charset="2"/>
              </a:rPr>
              <a:t>)</a:t>
            </a:r>
          </a:p>
          <a:p>
            <a:endParaRPr lang="en-US" altLang="ko-KR" sz="1200" dirty="0">
              <a:highlight>
                <a:srgbClr val="FFFF00"/>
              </a:highlight>
              <a:sym typeface="Wingdings" panose="05000000000000000000" pitchFamily="2" charset="2"/>
            </a:endParaRPr>
          </a:p>
          <a:p>
            <a:r>
              <a:rPr lang="en-US" altLang="ko-KR" sz="1200" dirty="0">
                <a:highlight>
                  <a:srgbClr val="FFFF00"/>
                </a:highlight>
                <a:sym typeface="Wingdings" panose="05000000000000000000" pitchFamily="2" charset="2"/>
              </a:rPr>
              <a:t>EV/ EBITDA   EV (FV) =  </a:t>
            </a:r>
            <a:r>
              <a:rPr lang="ko-KR" altLang="en-US" sz="1200" dirty="0" err="1">
                <a:highlight>
                  <a:srgbClr val="FFFF00"/>
                </a:highlight>
                <a:sym typeface="Wingdings" panose="05000000000000000000" pitchFamily="2" charset="2"/>
              </a:rPr>
              <a:t>시가총엑</a:t>
            </a:r>
            <a:r>
              <a:rPr lang="ko-KR" altLang="en-US" sz="1200" dirty="0">
                <a:highlight>
                  <a:srgbClr val="FFFF00"/>
                </a:highlight>
                <a:sym typeface="Wingdings" panose="05000000000000000000" pitchFamily="2" charset="2"/>
              </a:rPr>
              <a:t> </a:t>
            </a:r>
            <a:r>
              <a:rPr lang="en-US" altLang="ko-KR" sz="1200" dirty="0">
                <a:highlight>
                  <a:srgbClr val="FFFF00"/>
                </a:highlight>
                <a:sym typeface="Wingdings" panose="05000000000000000000" pitchFamily="2" charset="2"/>
              </a:rPr>
              <a:t>+ </a:t>
            </a:r>
            <a:r>
              <a:rPr lang="ko-KR" altLang="en-US" sz="1200" dirty="0">
                <a:highlight>
                  <a:srgbClr val="FFFF00"/>
                </a:highlight>
                <a:sym typeface="Wingdings" panose="05000000000000000000" pitchFamily="2" charset="2"/>
              </a:rPr>
              <a:t>순차입금 </a:t>
            </a:r>
            <a:r>
              <a:rPr lang="en-US" altLang="ko-KR" sz="1200" dirty="0">
                <a:highlight>
                  <a:srgbClr val="FFFF00"/>
                </a:highlight>
                <a:sym typeface="Wingdings" panose="05000000000000000000" pitchFamily="2" charset="2"/>
              </a:rPr>
              <a:t>(</a:t>
            </a:r>
            <a:r>
              <a:rPr lang="ko-KR" altLang="en-US" sz="1200" dirty="0">
                <a:highlight>
                  <a:srgbClr val="FFFF00"/>
                </a:highlight>
                <a:sym typeface="Wingdings" panose="05000000000000000000" pitchFamily="2" charset="2"/>
              </a:rPr>
              <a:t>총차입금</a:t>
            </a:r>
            <a:r>
              <a:rPr lang="en-US" altLang="ko-KR" sz="1200" dirty="0">
                <a:highlight>
                  <a:srgbClr val="FFFF00"/>
                </a:highlight>
                <a:sym typeface="Wingdings" panose="05000000000000000000" pitchFamily="2" charset="2"/>
              </a:rPr>
              <a:t>- </a:t>
            </a:r>
            <a:r>
              <a:rPr lang="ko-KR" altLang="en-US" sz="1200" dirty="0" err="1">
                <a:highlight>
                  <a:srgbClr val="FFFF00"/>
                </a:highlight>
                <a:sym typeface="Wingdings" panose="05000000000000000000" pitchFamily="2" charset="2"/>
              </a:rPr>
              <a:t>현금등가물</a:t>
            </a:r>
            <a:r>
              <a:rPr lang="en-US" altLang="ko-KR" sz="1200" dirty="0">
                <a:highlight>
                  <a:srgbClr val="FFFF00"/>
                </a:highlight>
                <a:sym typeface="Wingdings" panose="05000000000000000000" pitchFamily="2" charset="2"/>
              </a:rPr>
              <a:t>)</a:t>
            </a:r>
          </a:p>
          <a:p>
            <a:r>
              <a:rPr lang="en-US" altLang="ko-KR" sz="1200" dirty="0">
                <a:highlight>
                  <a:srgbClr val="FFFF00"/>
                </a:highlight>
                <a:sym typeface="Wingdings" panose="05000000000000000000" pitchFamily="2" charset="2"/>
              </a:rPr>
              <a:t>PER = P / EPS</a:t>
            </a:r>
            <a:endParaRPr lang="ko-KR" altLang="en-US" sz="1200" dirty="0">
              <a:highlight>
                <a:srgbClr val="FFFF00"/>
              </a:highlight>
            </a:endParaRPr>
          </a:p>
        </p:txBody>
      </p:sp>
      <p:sp>
        <p:nvSpPr>
          <p:cNvPr id="7" name="바닥글 개체 틀 6">
            <a:extLst>
              <a:ext uri="{FF2B5EF4-FFF2-40B4-BE49-F238E27FC236}">
                <a16:creationId xmlns:a16="http://schemas.microsoft.com/office/drawing/2014/main" id="{93EBE77C-E240-42EE-9D8B-5FC6861BC535}"/>
              </a:ext>
            </a:extLst>
          </p:cNvPr>
          <p:cNvSpPr>
            <a:spLocks noGrp="1"/>
          </p:cNvSpPr>
          <p:nvPr>
            <p:ph type="ftr" sz="quarter" idx="11"/>
          </p:nvPr>
        </p:nvSpPr>
        <p:spPr/>
        <p:txBody>
          <a:bodyPr/>
          <a:lstStyle/>
          <a:p>
            <a:r>
              <a:rPr lang="en-US" altLang="ko-KR" dirty="0"/>
              <a:t>UBION PBL- FBA</a:t>
            </a:r>
            <a:endParaRPr lang="ko-KR" altLang="en-US" dirty="0"/>
          </a:p>
        </p:txBody>
      </p:sp>
      <p:sp>
        <p:nvSpPr>
          <p:cNvPr id="13" name="슬라이드 번호 개체 틀 12">
            <a:extLst>
              <a:ext uri="{FF2B5EF4-FFF2-40B4-BE49-F238E27FC236}">
                <a16:creationId xmlns:a16="http://schemas.microsoft.com/office/drawing/2014/main" id="{0A99D40A-BE88-4299-80C3-92FB59ACE2C5}"/>
              </a:ext>
            </a:extLst>
          </p:cNvPr>
          <p:cNvSpPr>
            <a:spLocks noGrp="1"/>
          </p:cNvSpPr>
          <p:nvPr>
            <p:ph type="sldNum" sz="quarter" idx="12"/>
          </p:nvPr>
        </p:nvSpPr>
        <p:spPr/>
        <p:txBody>
          <a:bodyPr/>
          <a:lstStyle/>
          <a:p>
            <a:fld id="{DE77BB65-F969-4654-BF30-45C70C1BE112}" type="slidenum">
              <a:rPr lang="ko-KR" altLang="en-US" smtClean="0"/>
              <a:pPr/>
              <a:t>195</a:t>
            </a:fld>
            <a:endParaRPr lang="ko-KR" altLang="en-US"/>
          </a:p>
        </p:txBody>
      </p:sp>
      <p:sp>
        <p:nvSpPr>
          <p:cNvPr id="18" name="TextBox 17">
            <a:extLst>
              <a:ext uri="{FF2B5EF4-FFF2-40B4-BE49-F238E27FC236}">
                <a16:creationId xmlns:a16="http://schemas.microsoft.com/office/drawing/2014/main" id="{A55D6E4D-965D-4F8A-BD5B-8E107DFAD319}"/>
              </a:ext>
            </a:extLst>
          </p:cNvPr>
          <p:cNvSpPr txBox="1"/>
          <p:nvPr/>
        </p:nvSpPr>
        <p:spPr>
          <a:xfrm>
            <a:off x="5486997" y="4275106"/>
            <a:ext cx="3672408" cy="1015663"/>
          </a:xfrm>
          <a:prstGeom prst="rect">
            <a:avLst/>
          </a:prstGeom>
          <a:noFill/>
        </p:spPr>
        <p:txBody>
          <a:bodyPr wrap="square" rtlCol="0">
            <a:spAutoFit/>
          </a:bodyPr>
          <a:lstStyle/>
          <a:p>
            <a:r>
              <a:rPr lang="ko-KR" altLang="en-US" sz="1200" dirty="0" err="1"/>
              <a:t>알트만</a:t>
            </a:r>
            <a:r>
              <a:rPr lang="ko-KR" altLang="en-US" sz="1200" dirty="0"/>
              <a:t> </a:t>
            </a:r>
            <a:r>
              <a:rPr lang="en-US" altLang="ko-KR" sz="1200" dirty="0"/>
              <a:t>k1</a:t>
            </a:r>
            <a:r>
              <a:rPr lang="ko-KR" altLang="en-US" sz="1200" dirty="0"/>
              <a:t>모형</a:t>
            </a:r>
            <a:endParaRPr lang="en-US" altLang="ko-KR" sz="1200" dirty="0"/>
          </a:p>
          <a:p>
            <a:r>
              <a:rPr lang="en-US" altLang="ko-KR" sz="1200" dirty="0"/>
              <a:t>X1 : log</a:t>
            </a:r>
            <a:r>
              <a:rPr lang="ko-KR" altLang="en-US" sz="1200" dirty="0"/>
              <a:t>총자산</a:t>
            </a:r>
            <a:endParaRPr lang="en-US" altLang="ko-KR" sz="1200" dirty="0"/>
          </a:p>
          <a:p>
            <a:r>
              <a:rPr lang="en-US" altLang="ko-KR" sz="1200" dirty="0"/>
              <a:t>X2 : log </a:t>
            </a:r>
            <a:r>
              <a:rPr lang="ko-KR" altLang="en-US" sz="1200" dirty="0"/>
              <a:t>총자산 회전율</a:t>
            </a:r>
            <a:endParaRPr lang="en-US" altLang="ko-KR" sz="1200" dirty="0"/>
          </a:p>
          <a:p>
            <a:r>
              <a:rPr lang="en-US" altLang="ko-KR" sz="1200" dirty="0"/>
              <a:t>X3 :</a:t>
            </a:r>
          </a:p>
          <a:p>
            <a:r>
              <a:rPr lang="en-US" altLang="ko-KR" sz="1200" dirty="0"/>
              <a:t>X4:  </a:t>
            </a:r>
            <a:r>
              <a:rPr lang="ko-KR" altLang="en-US" sz="1200" dirty="0"/>
              <a:t>시가총액</a:t>
            </a:r>
            <a:r>
              <a:rPr lang="en-US" altLang="ko-KR" sz="1200" dirty="0"/>
              <a:t>/</a:t>
            </a:r>
            <a:r>
              <a:rPr lang="ko-KR" altLang="en-US" sz="1200" dirty="0" err="1"/>
              <a:t>총부채</a:t>
            </a:r>
            <a:endParaRPr lang="ko-KR" altLang="en-US" sz="1200" dirty="0"/>
          </a:p>
        </p:txBody>
      </p:sp>
    </p:spTree>
    <p:extLst>
      <p:ext uri="{BB962C8B-B14F-4D97-AF65-F5344CB8AC3E}">
        <p14:creationId xmlns:p14="http://schemas.microsoft.com/office/powerpoint/2010/main" val="34011872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8" name="TextBox 7">
            <a:extLst>
              <a:ext uri="{FF2B5EF4-FFF2-40B4-BE49-F238E27FC236}">
                <a16:creationId xmlns:a16="http://schemas.microsoft.com/office/drawing/2014/main" id="{2973161E-C0BB-4C6A-8AB3-E8A3310BDC60}"/>
              </a:ext>
            </a:extLst>
          </p:cNvPr>
          <p:cNvSpPr txBox="1"/>
          <p:nvPr/>
        </p:nvSpPr>
        <p:spPr>
          <a:xfrm>
            <a:off x="5576130" y="1412630"/>
            <a:ext cx="1045845" cy="276999"/>
          </a:xfrm>
          <a:prstGeom prst="rect">
            <a:avLst/>
          </a:prstGeom>
          <a:noFill/>
          <a:ln>
            <a:solidFill>
              <a:srgbClr val="0070C0"/>
            </a:solidFill>
          </a:ln>
        </p:spPr>
        <p:txBody>
          <a:bodyPr wrap="square" rtlCol="0">
            <a:spAutoFit/>
          </a:bodyPr>
          <a:lstStyle/>
          <a:p>
            <a:r>
              <a:rPr lang="en-US" altLang="ko-KR" sz="1200" dirty="0"/>
              <a:t>Z-score score</a:t>
            </a:r>
          </a:p>
        </p:txBody>
      </p:sp>
      <p:sp>
        <p:nvSpPr>
          <p:cNvPr id="2" name="TextBox 1">
            <a:extLst>
              <a:ext uri="{FF2B5EF4-FFF2-40B4-BE49-F238E27FC236}">
                <a16:creationId xmlns:a16="http://schemas.microsoft.com/office/drawing/2014/main" id="{1B77594A-4E0D-4FF3-9292-9BF2FFE263E1}"/>
              </a:ext>
            </a:extLst>
          </p:cNvPr>
          <p:cNvSpPr txBox="1"/>
          <p:nvPr/>
        </p:nvSpPr>
        <p:spPr>
          <a:xfrm>
            <a:off x="560263" y="362242"/>
            <a:ext cx="2799075" cy="338554"/>
          </a:xfrm>
          <a:prstGeom prst="rect">
            <a:avLst/>
          </a:prstGeom>
          <a:solidFill>
            <a:schemeClr val="accent3">
              <a:lumMod val="40000"/>
              <a:lumOff val="60000"/>
            </a:schemeClr>
          </a:solidFill>
        </p:spPr>
        <p:txBody>
          <a:bodyPr wrap="square" rtlCol="0">
            <a:spAutoFit/>
          </a:bodyPr>
          <a:lstStyle/>
          <a:p>
            <a:r>
              <a:rPr lang="en-US" altLang="ko-KR" sz="1600" dirty="0"/>
              <a:t>*</a:t>
            </a:r>
            <a:r>
              <a:rPr lang="ko-KR" altLang="en-US" sz="1600" dirty="0" err="1"/>
              <a:t>쉬어가기</a:t>
            </a:r>
            <a:r>
              <a:rPr lang="ko-KR" altLang="en-US" sz="1600" dirty="0"/>
              <a:t> </a:t>
            </a:r>
            <a:r>
              <a:rPr lang="en-US" altLang="ko-KR" sz="1600" dirty="0"/>
              <a:t>: Team</a:t>
            </a:r>
            <a:r>
              <a:rPr lang="ko-KR" altLang="ko-KR" sz="1600" dirty="0">
                <a:ea typeface="inherit"/>
              </a:rPr>
              <a:t> </a:t>
            </a:r>
            <a:r>
              <a:rPr lang="en-US" altLang="ko-KR" sz="1600" dirty="0">
                <a:ea typeface="inherit"/>
              </a:rPr>
              <a:t> </a:t>
            </a:r>
            <a:r>
              <a:rPr lang="ko-KR" altLang="ko-KR" sz="1600" dirty="0" err="1">
                <a:ea typeface="inherit"/>
              </a:rPr>
              <a:t>P</a:t>
            </a:r>
            <a:r>
              <a:rPr lang="en-US" altLang="ko-KR" sz="1600" dirty="0" err="1">
                <a:ea typeface="inherit"/>
              </a:rPr>
              <a:t>roject</a:t>
            </a:r>
            <a:r>
              <a:rPr lang="en-US" altLang="ko-KR" sz="1600" dirty="0"/>
              <a:t> </a:t>
            </a:r>
            <a:r>
              <a:rPr lang="ko-KR" altLang="en-US" sz="1600" dirty="0"/>
              <a:t> </a:t>
            </a:r>
          </a:p>
        </p:txBody>
      </p:sp>
      <p:sp>
        <p:nvSpPr>
          <p:cNvPr id="9" name="직사각형 8">
            <a:extLst>
              <a:ext uri="{FF2B5EF4-FFF2-40B4-BE49-F238E27FC236}">
                <a16:creationId xmlns:a16="http://schemas.microsoft.com/office/drawing/2014/main" id="{06DB4399-FC0D-4F5A-BE65-10A8438CFD06}"/>
              </a:ext>
            </a:extLst>
          </p:cNvPr>
          <p:cNvSpPr/>
          <p:nvPr/>
        </p:nvSpPr>
        <p:spPr>
          <a:xfrm>
            <a:off x="5532722" y="2140134"/>
            <a:ext cx="3022467" cy="1384995"/>
          </a:xfrm>
          <a:prstGeom prst="rect">
            <a:avLst/>
          </a:prstGeom>
          <a:solidFill>
            <a:schemeClr val="bg1"/>
          </a:solidFill>
          <a:ln>
            <a:solidFill>
              <a:srgbClr val="0070C0"/>
            </a:solidFill>
          </a:ln>
        </p:spPr>
        <p:txBody>
          <a:bodyPr wrap="square">
            <a:spAutoFit/>
          </a:bodyPr>
          <a:lstStyle/>
          <a:p>
            <a:pPr marL="285750" indent="-285750">
              <a:buFont typeface="Wingdings" panose="05000000000000000000" pitchFamily="2" charset="2"/>
              <a:buChar char="§"/>
            </a:pPr>
            <a:r>
              <a:rPr lang="en-US" altLang="ko-KR" sz="1200" dirty="0">
                <a:solidFill>
                  <a:srgbClr val="000000"/>
                </a:solidFill>
                <a:latin typeface="Malgun Gothic" panose="020B0503020000020004" pitchFamily="50" charset="-127"/>
                <a:ea typeface="Malgun Gothic" panose="020B0503020000020004" pitchFamily="50" charset="-127"/>
              </a:rPr>
              <a:t>L</a:t>
            </a:r>
            <a:r>
              <a:rPr lang="en-US" altLang="ko-KR" sz="1200" dirty="0"/>
              <a:t>ogistic Regression</a:t>
            </a:r>
          </a:p>
          <a:p>
            <a:pPr marL="285750" indent="-285750">
              <a:buFont typeface="Wingdings" panose="05000000000000000000" pitchFamily="2" charset="2"/>
              <a:buChar char="§"/>
            </a:pPr>
            <a:r>
              <a:rPr lang="en-US" altLang="ko-KR" sz="1200" dirty="0"/>
              <a:t>MDA</a:t>
            </a:r>
          </a:p>
          <a:p>
            <a:pPr marL="285750" indent="-285750">
              <a:buFont typeface="Wingdings" panose="05000000000000000000" pitchFamily="2" charset="2"/>
              <a:buChar char="§"/>
            </a:pPr>
            <a:r>
              <a:rPr lang="en-US" altLang="ko-KR" sz="1200" dirty="0"/>
              <a:t>SVM</a:t>
            </a:r>
          </a:p>
          <a:p>
            <a:pPr marL="285750" indent="-285750">
              <a:buFont typeface="Wingdings" panose="05000000000000000000" pitchFamily="2" charset="2"/>
              <a:buChar char="§"/>
            </a:pPr>
            <a:r>
              <a:rPr lang="en-US" altLang="ko-KR" sz="1200" dirty="0"/>
              <a:t>RF(Random Forest)</a:t>
            </a:r>
          </a:p>
          <a:p>
            <a:pPr marL="285750" indent="-285750">
              <a:buFont typeface="Wingdings" panose="05000000000000000000" pitchFamily="2" charset="2"/>
              <a:buChar char="§"/>
            </a:pPr>
            <a:r>
              <a:rPr lang="en-US" altLang="ko-KR" sz="1200" dirty="0"/>
              <a:t>Ensemble(Bagging, Boosting)</a:t>
            </a:r>
          </a:p>
          <a:p>
            <a:pPr marL="285750" indent="-285750">
              <a:buFont typeface="Wingdings" panose="05000000000000000000" pitchFamily="2" charset="2"/>
              <a:buChar char="§"/>
            </a:pPr>
            <a:r>
              <a:rPr lang="en-US" altLang="ko-KR" sz="1200" dirty="0"/>
              <a:t>MLP</a:t>
            </a:r>
          </a:p>
          <a:p>
            <a:pPr marL="285750" indent="-285750">
              <a:buFont typeface="Wingdings" panose="05000000000000000000" pitchFamily="2" charset="2"/>
              <a:buChar char="§"/>
            </a:pPr>
            <a:r>
              <a:rPr lang="en-US" altLang="ko-KR" sz="1200" dirty="0"/>
              <a:t>LSTM(Long short-term memory)</a:t>
            </a:r>
          </a:p>
        </p:txBody>
      </p:sp>
      <p:sp>
        <p:nvSpPr>
          <p:cNvPr id="11" name="Rectangle 1">
            <a:extLst>
              <a:ext uri="{FF2B5EF4-FFF2-40B4-BE49-F238E27FC236}">
                <a16:creationId xmlns:a16="http://schemas.microsoft.com/office/drawing/2014/main" id="{228302EC-D29D-4B35-BEEE-EFB6AAC124E5}"/>
              </a:ext>
            </a:extLst>
          </p:cNvPr>
          <p:cNvSpPr>
            <a:spLocks noChangeArrowheads="1"/>
          </p:cNvSpPr>
          <p:nvPr/>
        </p:nvSpPr>
        <p:spPr bwMode="auto">
          <a:xfrm>
            <a:off x="743046" y="2015072"/>
            <a:ext cx="3236596" cy="528358"/>
          </a:xfrm>
          <a:prstGeom prst="rect">
            <a:avLst/>
          </a:prstGeom>
          <a:solidFill>
            <a:srgbClr val="F8F9F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285750" marR="0" lvl="0" indent="-285750" algn="l" defTabSz="914400" rtl="0" eaLnBrk="0" fontAlgn="base" latinLnBrk="0" hangingPunct="0">
              <a:spcBef>
                <a:spcPct val="0"/>
              </a:spcBef>
              <a:spcAft>
                <a:spcPct val="0"/>
              </a:spcAft>
              <a:buClrTx/>
              <a:buSzTx/>
              <a:buFont typeface="Wingdings" panose="05000000000000000000" pitchFamily="2" charset="2"/>
              <a:buChar char="§"/>
              <a:tabLst/>
            </a:pPr>
            <a:r>
              <a:rPr kumimoji="0" lang="ko-KR" altLang="ko-KR" sz="1200" i="0" u="none" strike="noStrike" cap="none" normalizeH="0" baseline="0" dirty="0" err="1">
                <a:ln>
                  <a:noFill/>
                </a:ln>
                <a:solidFill>
                  <a:srgbClr val="202124"/>
                </a:solidFill>
                <a:effectLst/>
                <a:latin typeface="+mj-lt"/>
                <a:ea typeface="inherit"/>
              </a:rPr>
              <a:t>financial</a:t>
            </a:r>
            <a:r>
              <a:rPr kumimoji="0" lang="ko-KR" altLang="ko-KR" sz="1200" i="0" u="none" strike="noStrike" cap="none" normalizeH="0" baseline="0" dirty="0">
                <a:ln>
                  <a:noFill/>
                </a:ln>
                <a:solidFill>
                  <a:srgbClr val="202124"/>
                </a:solidFill>
                <a:effectLst/>
                <a:latin typeface="+mj-lt"/>
                <a:ea typeface="inherit"/>
              </a:rPr>
              <a:t> </a:t>
            </a:r>
            <a:r>
              <a:rPr kumimoji="0" lang="ko-KR" altLang="ko-KR" sz="1200" i="0" u="none" strike="noStrike" cap="none" normalizeH="0" baseline="0" dirty="0" err="1">
                <a:ln>
                  <a:noFill/>
                </a:ln>
                <a:solidFill>
                  <a:srgbClr val="202124"/>
                </a:solidFill>
                <a:effectLst/>
                <a:latin typeface="+mj-lt"/>
                <a:ea typeface="inherit"/>
              </a:rPr>
              <a:t>information</a:t>
            </a:r>
            <a:r>
              <a:rPr kumimoji="0" lang="en-US" altLang="ko-KR" sz="1200" i="0" u="none" strike="noStrike" cap="none" normalizeH="0" baseline="0" dirty="0">
                <a:ln>
                  <a:noFill/>
                </a:ln>
                <a:solidFill>
                  <a:srgbClr val="202124"/>
                </a:solidFill>
                <a:effectLst/>
                <a:latin typeface="+mj-lt"/>
                <a:ea typeface="inherit"/>
              </a:rPr>
              <a:t>  (50%)</a:t>
            </a:r>
          </a:p>
          <a:p>
            <a:pPr marL="285750" lvl="0" indent="-285750" eaLnBrk="0" fontAlgn="base" latinLnBrk="0" hangingPunct="0">
              <a:spcBef>
                <a:spcPct val="0"/>
              </a:spcBef>
              <a:spcAft>
                <a:spcPct val="0"/>
              </a:spcAft>
              <a:buFont typeface="Wingdings" panose="05000000000000000000" pitchFamily="2" charset="2"/>
              <a:buChar char="§"/>
            </a:pPr>
            <a:r>
              <a:rPr lang="en-US" altLang="ko-KR" sz="1200" dirty="0">
                <a:latin typeface="+mj-lt"/>
              </a:rPr>
              <a:t>ESG(</a:t>
            </a:r>
            <a:r>
              <a:rPr lang="en-US" altLang="ko-KR" sz="1200" dirty="0" err="1">
                <a:latin typeface="+mj-lt"/>
              </a:rPr>
              <a:t>Environment,Social,</a:t>
            </a:r>
            <a:r>
              <a:rPr lang="en-US" altLang="ko-KR" sz="1200" dirty="0" err="1">
                <a:highlight>
                  <a:srgbClr val="FFFF00"/>
                </a:highlight>
                <a:latin typeface="+mj-lt"/>
              </a:rPr>
              <a:t>Governance</a:t>
            </a:r>
            <a:r>
              <a:rPr lang="en-US" altLang="ko-KR" sz="1200" dirty="0">
                <a:latin typeface="+mj-lt"/>
              </a:rPr>
              <a:t>)</a:t>
            </a:r>
          </a:p>
          <a:p>
            <a:pPr marL="285750" lvl="0" indent="-285750" eaLnBrk="0" fontAlgn="base" latinLnBrk="0" hangingPunct="0">
              <a:spcBef>
                <a:spcPct val="0"/>
              </a:spcBef>
              <a:spcAft>
                <a:spcPct val="0"/>
              </a:spcAft>
              <a:buFont typeface="Wingdings" panose="05000000000000000000" pitchFamily="2" charset="2"/>
              <a:buChar char="§"/>
            </a:pPr>
            <a:r>
              <a:rPr lang="en-US" altLang="ko-KR" sz="1200" dirty="0">
                <a:latin typeface="+mj-lt"/>
              </a:rPr>
              <a:t>Non financial information</a:t>
            </a:r>
            <a:r>
              <a:rPr kumimoji="0" lang="ko-KR" altLang="ko-KR" sz="1200" i="0" u="none" strike="noStrike" cap="none" normalizeH="0" baseline="0" dirty="0">
                <a:ln>
                  <a:noFill/>
                </a:ln>
                <a:solidFill>
                  <a:schemeClr val="tx1"/>
                </a:solidFill>
                <a:effectLst/>
                <a:latin typeface="+mj-lt"/>
              </a:rPr>
              <a:t> </a:t>
            </a:r>
            <a:r>
              <a:rPr kumimoji="0" lang="en-US" altLang="ko-KR" sz="1200" i="0" u="none" strike="noStrike" cap="none" normalizeH="0" baseline="0" dirty="0">
                <a:ln>
                  <a:noFill/>
                </a:ln>
                <a:solidFill>
                  <a:schemeClr val="tx1"/>
                </a:solidFill>
                <a:effectLst/>
                <a:latin typeface="+mj-lt"/>
              </a:rPr>
              <a:t>(50%)</a:t>
            </a:r>
            <a:endParaRPr kumimoji="0" lang="ko-KR" altLang="ko-KR" sz="1200" i="0" u="none" strike="noStrike" cap="none" normalizeH="0" baseline="0" dirty="0">
              <a:ln>
                <a:noFill/>
              </a:ln>
              <a:solidFill>
                <a:schemeClr val="tx1"/>
              </a:solidFill>
              <a:effectLst/>
              <a:latin typeface="+mj-lt"/>
            </a:endParaRPr>
          </a:p>
        </p:txBody>
      </p:sp>
      <p:sp>
        <p:nvSpPr>
          <p:cNvPr id="14" name="TextBox 13">
            <a:extLst>
              <a:ext uri="{FF2B5EF4-FFF2-40B4-BE49-F238E27FC236}">
                <a16:creationId xmlns:a16="http://schemas.microsoft.com/office/drawing/2014/main" id="{54BAC8F0-ABDD-4483-829E-30A61C6569F5}"/>
              </a:ext>
            </a:extLst>
          </p:cNvPr>
          <p:cNvSpPr txBox="1"/>
          <p:nvPr/>
        </p:nvSpPr>
        <p:spPr>
          <a:xfrm>
            <a:off x="667152" y="5327835"/>
            <a:ext cx="3312490" cy="646331"/>
          </a:xfrm>
          <a:prstGeom prst="rect">
            <a:avLst/>
          </a:prstGeom>
          <a:noFill/>
          <a:ln>
            <a:solidFill>
              <a:schemeClr val="accent5">
                <a:lumMod val="75000"/>
              </a:schemeClr>
            </a:solidFill>
          </a:ln>
        </p:spPr>
        <p:txBody>
          <a:bodyPr wrap="square" rtlCol="0">
            <a:spAutoFit/>
          </a:bodyPr>
          <a:lstStyle/>
          <a:p>
            <a:pPr marL="285750" indent="-285750">
              <a:buFont typeface="Wingdings" panose="05000000000000000000" pitchFamily="2" charset="2"/>
              <a:buChar char="§"/>
            </a:pPr>
            <a:r>
              <a:rPr lang="en-US" altLang="ko-KR" sz="1200" dirty="0"/>
              <a:t>MDA</a:t>
            </a:r>
          </a:p>
          <a:p>
            <a:pPr marL="285750" indent="-285750">
              <a:buFont typeface="Wingdings" panose="05000000000000000000" pitchFamily="2" charset="2"/>
              <a:buChar char="§"/>
            </a:pPr>
            <a:r>
              <a:rPr lang="en-US" altLang="ko-KR" sz="1200" dirty="0">
                <a:solidFill>
                  <a:srgbClr val="000000"/>
                </a:solidFill>
                <a:ea typeface="Malgun Gothic" panose="020B0503020000020004" pitchFamily="50" charset="-127"/>
              </a:rPr>
              <a:t>L</a:t>
            </a:r>
            <a:r>
              <a:rPr lang="en-US" altLang="ko-KR" sz="1200" dirty="0"/>
              <a:t>ogistic Regression</a:t>
            </a:r>
          </a:p>
          <a:p>
            <a:pPr marL="285750" indent="-285750">
              <a:buFont typeface="Wingdings" panose="05000000000000000000" pitchFamily="2" charset="2"/>
              <a:buChar char="§"/>
            </a:pPr>
            <a:r>
              <a:rPr lang="en-US" altLang="ko-KR" sz="1200" dirty="0"/>
              <a:t>Lasso regression</a:t>
            </a:r>
          </a:p>
        </p:txBody>
      </p:sp>
      <p:sp>
        <p:nvSpPr>
          <p:cNvPr id="15" name="Rectangle 4">
            <a:extLst>
              <a:ext uri="{FF2B5EF4-FFF2-40B4-BE49-F238E27FC236}">
                <a16:creationId xmlns:a16="http://schemas.microsoft.com/office/drawing/2014/main" id="{9FD4E18D-B5B8-4942-A310-95DDEB875B75}"/>
              </a:ext>
            </a:extLst>
          </p:cNvPr>
          <p:cNvSpPr>
            <a:spLocks noChangeArrowheads="1"/>
          </p:cNvSpPr>
          <p:nvPr/>
        </p:nvSpPr>
        <p:spPr bwMode="auto">
          <a:xfrm>
            <a:off x="543064" y="4218655"/>
            <a:ext cx="1767344" cy="312914"/>
          </a:xfrm>
          <a:prstGeom prst="rect">
            <a:avLst/>
          </a:prstGeom>
          <a:solidFill>
            <a:schemeClr val="accent5">
              <a:lumMod val="20000"/>
              <a:lumOff val="80000"/>
            </a:schemeClr>
          </a:solidFill>
          <a:ln>
            <a:noFill/>
          </a:ln>
          <a:effec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600" b="0" i="0" u="none" strike="noStrike" cap="none" normalizeH="0" baseline="0" dirty="0">
                <a:ln>
                  <a:noFill/>
                </a:ln>
                <a:solidFill>
                  <a:srgbClr val="202124"/>
                </a:solidFill>
                <a:effectLst/>
                <a:latin typeface="+mj-lt"/>
                <a:ea typeface="inherit"/>
              </a:rPr>
              <a:t>   </a:t>
            </a:r>
            <a:r>
              <a:rPr kumimoji="0" lang="ko-KR" altLang="ko-KR" sz="1400" b="0" i="0" u="none" strike="noStrike" cap="none" normalizeH="0" baseline="0" dirty="0" err="1">
                <a:ln>
                  <a:noFill/>
                </a:ln>
                <a:solidFill>
                  <a:srgbClr val="202124"/>
                </a:solidFill>
                <a:effectLst/>
                <a:latin typeface="+mj-lt"/>
                <a:ea typeface="inherit"/>
              </a:rPr>
              <a:t>Variable</a:t>
            </a:r>
            <a:r>
              <a:rPr kumimoji="0" lang="ko-KR" altLang="ko-KR" sz="1400" b="0" i="0" u="none" strike="noStrike" cap="none" normalizeH="0" baseline="0" dirty="0">
                <a:ln>
                  <a:noFill/>
                </a:ln>
                <a:solidFill>
                  <a:srgbClr val="202124"/>
                </a:solidFill>
                <a:effectLst/>
                <a:latin typeface="+mj-lt"/>
                <a:ea typeface="inherit"/>
              </a:rPr>
              <a:t> </a:t>
            </a:r>
            <a:r>
              <a:rPr kumimoji="0" lang="ko-KR" altLang="ko-KR" sz="1400" b="0" i="0" u="none" strike="noStrike" cap="none" normalizeH="0" baseline="0" dirty="0" err="1">
                <a:ln>
                  <a:noFill/>
                </a:ln>
                <a:solidFill>
                  <a:srgbClr val="202124"/>
                </a:solidFill>
                <a:effectLst/>
                <a:latin typeface="+mj-lt"/>
                <a:ea typeface="inherit"/>
              </a:rPr>
              <a:t>selection</a:t>
            </a:r>
            <a:endParaRPr kumimoji="0" lang="en-US" altLang="ko-KR" sz="1400" b="0" i="0" u="none" strike="noStrike" cap="none" normalizeH="0" baseline="0" dirty="0">
              <a:ln>
                <a:noFill/>
              </a:ln>
              <a:solidFill>
                <a:srgbClr val="202124"/>
              </a:solidFill>
              <a:effectLst/>
              <a:latin typeface="+mj-lt"/>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600" b="0" i="0" u="none" strike="noStrike" cap="none" normalizeH="0" baseline="0" dirty="0">
                <a:ln>
                  <a:noFill/>
                </a:ln>
                <a:solidFill>
                  <a:schemeClr val="tx1"/>
                </a:solidFill>
                <a:effectLst/>
              </a:rPr>
              <a:t> </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7" name="Rectangle 5">
            <a:extLst>
              <a:ext uri="{FF2B5EF4-FFF2-40B4-BE49-F238E27FC236}">
                <a16:creationId xmlns:a16="http://schemas.microsoft.com/office/drawing/2014/main" id="{EBF3F81B-53C8-41F3-9120-3A7F67C31FEB}"/>
              </a:ext>
            </a:extLst>
          </p:cNvPr>
          <p:cNvSpPr>
            <a:spLocks noChangeArrowheads="1"/>
          </p:cNvSpPr>
          <p:nvPr/>
        </p:nvSpPr>
        <p:spPr bwMode="auto">
          <a:xfrm>
            <a:off x="728121" y="1741638"/>
            <a:ext cx="1955561" cy="159026"/>
          </a:xfrm>
          <a:prstGeom prst="rect">
            <a:avLst/>
          </a:prstGeom>
          <a:solidFill>
            <a:schemeClr val="accent5">
              <a:lumMod val="20000"/>
              <a:lumOff val="80000"/>
            </a:schemeClr>
          </a:solidFill>
          <a:ln>
            <a:noFill/>
          </a:ln>
          <a:effec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202124"/>
                </a:solidFill>
                <a:effectLst/>
                <a:latin typeface="Arial Unicode MS" panose="020B0604020202020204" pitchFamily="50" charset="-127"/>
                <a:ea typeface="inherit"/>
              </a:rPr>
              <a:t>  </a:t>
            </a:r>
            <a:r>
              <a:rPr kumimoji="0" lang="en-US" altLang="ko-KR" sz="1200" b="0" i="0" u="none" strike="noStrike" cap="none" normalizeH="0" baseline="0" dirty="0">
                <a:ln>
                  <a:noFill/>
                </a:ln>
                <a:solidFill>
                  <a:srgbClr val="202124"/>
                </a:solidFill>
                <a:effectLst/>
                <a:latin typeface="+mj-lt"/>
                <a:ea typeface="inherit"/>
              </a:rPr>
              <a:t>D</a:t>
            </a:r>
            <a:r>
              <a:rPr kumimoji="0" lang="ko-KR" altLang="ko-KR" sz="1200" b="0" i="0" u="none" strike="noStrike" cap="none" normalizeH="0" baseline="0" dirty="0" err="1">
                <a:ln>
                  <a:noFill/>
                </a:ln>
                <a:solidFill>
                  <a:srgbClr val="202124"/>
                </a:solidFill>
                <a:effectLst/>
                <a:latin typeface="+mj-lt"/>
                <a:ea typeface="inherit"/>
              </a:rPr>
              <a:t>ata</a:t>
            </a:r>
            <a:r>
              <a:rPr kumimoji="0" lang="ko-KR" altLang="ko-KR" sz="1200" b="0" i="0" u="none" strike="noStrike" cap="none" normalizeH="0" baseline="0" dirty="0">
                <a:ln>
                  <a:noFill/>
                </a:ln>
                <a:solidFill>
                  <a:srgbClr val="202124"/>
                </a:solidFill>
                <a:effectLst/>
                <a:latin typeface="+mj-lt"/>
                <a:ea typeface="inherit"/>
              </a:rPr>
              <a:t> </a:t>
            </a:r>
            <a:r>
              <a:rPr kumimoji="0" lang="ko-KR" altLang="ko-KR" sz="1200" b="0" i="0" u="none" strike="noStrike" cap="none" normalizeH="0" baseline="0" dirty="0" err="1">
                <a:ln>
                  <a:noFill/>
                </a:ln>
                <a:solidFill>
                  <a:srgbClr val="202124"/>
                </a:solidFill>
                <a:effectLst/>
                <a:latin typeface="+mj-lt"/>
                <a:ea typeface="inherit"/>
              </a:rPr>
              <a:t>collection</a:t>
            </a:r>
            <a:r>
              <a:rPr kumimoji="0" lang="ko-KR" altLang="ko-KR" sz="1200" b="0" i="0" u="none" strike="noStrike" cap="none" normalizeH="0" baseline="0" dirty="0">
                <a:ln>
                  <a:noFill/>
                </a:ln>
                <a:solidFill>
                  <a:schemeClr val="tx1"/>
                </a:solidFill>
                <a:effectLst/>
                <a:latin typeface="+mj-lt"/>
              </a:rPr>
              <a:t> </a:t>
            </a:r>
          </a:p>
        </p:txBody>
      </p:sp>
      <p:sp>
        <p:nvSpPr>
          <p:cNvPr id="18" name="직사각형 17">
            <a:extLst>
              <a:ext uri="{FF2B5EF4-FFF2-40B4-BE49-F238E27FC236}">
                <a16:creationId xmlns:a16="http://schemas.microsoft.com/office/drawing/2014/main" id="{34E4C63D-6061-433C-A4D9-654F5B88A15F}"/>
              </a:ext>
            </a:extLst>
          </p:cNvPr>
          <p:cNvSpPr/>
          <p:nvPr/>
        </p:nvSpPr>
        <p:spPr>
          <a:xfrm>
            <a:off x="657754" y="4572034"/>
            <a:ext cx="3299697" cy="646331"/>
          </a:xfrm>
          <a:prstGeom prst="rect">
            <a:avLst/>
          </a:prstGeom>
          <a:ln w="12700">
            <a:solidFill>
              <a:schemeClr val="accent5">
                <a:lumMod val="40000"/>
                <a:lumOff val="60000"/>
              </a:schemeClr>
            </a:solidFill>
          </a:ln>
        </p:spPr>
        <p:txBody>
          <a:bodyPr wrap="square">
            <a:spAutoFit/>
          </a:bodyPr>
          <a:lstStyle/>
          <a:p>
            <a:r>
              <a:rPr lang="en-US" altLang="ko-KR" sz="1200" b="1" dirty="0">
                <a:solidFill>
                  <a:srgbClr val="666666"/>
                </a:solidFill>
              </a:rPr>
              <a:t>1. </a:t>
            </a:r>
            <a:r>
              <a:rPr lang="en-US" altLang="ko-KR" sz="1200" b="1" dirty="0">
                <a:solidFill>
                  <a:srgbClr val="666666"/>
                </a:solidFill>
                <a:highlight>
                  <a:srgbClr val="FFFF00"/>
                </a:highlight>
              </a:rPr>
              <a:t>Stepwise Selection</a:t>
            </a:r>
            <a:endParaRPr lang="en-US" altLang="ko-KR" sz="1200" dirty="0">
              <a:solidFill>
                <a:srgbClr val="666666"/>
              </a:solidFill>
              <a:highlight>
                <a:srgbClr val="FFFF00"/>
              </a:highlight>
            </a:endParaRPr>
          </a:p>
          <a:p>
            <a:r>
              <a:rPr lang="en-US" altLang="ko-KR" sz="1200" b="1" dirty="0">
                <a:solidFill>
                  <a:srgbClr val="666666"/>
                </a:solidFill>
              </a:rPr>
              <a:t>2. Backward Elimination</a:t>
            </a:r>
          </a:p>
          <a:p>
            <a:r>
              <a:rPr lang="en-US" altLang="ko-KR" sz="1200" b="1" dirty="0">
                <a:solidFill>
                  <a:srgbClr val="666666"/>
                </a:solidFill>
              </a:rPr>
              <a:t>3. Forward Selection</a:t>
            </a:r>
            <a:endParaRPr lang="ko-KR" altLang="en-US" sz="1200" b="0" i="0" dirty="0">
              <a:solidFill>
                <a:srgbClr val="666666"/>
              </a:solidFill>
              <a:effectLst/>
            </a:endParaRPr>
          </a:p>
        </p:txBody>
      </p:sp>
      <p:sp>
        <p:nvSpPr>
          <p:cNvPr id="19" name="직사각형 18">
            <a:extLst>
              <a:ext uri="{FF2B5EF4-FFF2-40B4-BE49-F238E27FC236}">
                <a16:creationId xmlns:a16="http://schemas.microsoft.com/office/drawing/2014/main" id="{723F95D4-93D5-4B6A-97B5-3FEED4179A88}"/>
              </a:ext>
            </a:extLst>
          </p:cNvPr>
          <p:cNvSpPr/>
          <p:nvPr/>
        </p:nvSpPr>
        <p:spPr>
          <a:xfrm>
            <a:off x="2351334" y="4169779"/>
            <a:ext cx="1720595" cy="338554"/>
          </a:xfrm>
          <a:prstGeom prst="rect">
            <a:avLst/>
          </a:prstGeom>
          <a:solidFill>
            <a:schemeClr val="accent5">
              <a:lumMod val="20000"/>
              <a:lumOff val="80000"/>
            </a:schemeClr>
          </a:solidFill>
        </p:spPr>
        <p:txBody>
          <a:bodyPr wrap="square">
            <a:spAutoFit/>
          </a:bodyPr>
          <a:lstStyle/>
          <a:p>
            <a:r>
              <a:rPr lang="en-US" altLang="ko-KR" sz="1600" dirty="0"/>
              <a:t> </a:t>
            </a:r>
            <a:r>
              <a:rPr lang="en-US" altLang="ko-KR" sz="1400" dirty="0"/>
              <a:t>Feature Selection</a:t>
            </a:r>
            <a:endParaRPr lang="ko-KR" altLang="en-US" sz="1400" dirty="0"/>
          </a:p>
        </p:txBody>
      </p:sp>
      <p:sp>
        <p:nvSpPr>
          <p:cNvPr id="21" name="TextBox 20">
            <a:extLst>
              <a:ext uri="{FF2B5EF4-FFF2-40B4-BE49-F238E27FC236}">
                <a16:creationId xmlns:a16="http://schemas.microsoft.com/office/drawing/2014/main" id="{909D7775-F581-4258-8E63-BBF5C039F331}"/>
              </a:ext>
            </a:extLst>
          </p:cNvPr>
          <p:cNvSpPr txBox="1"/>
          <p:nvPr/>
        </p:nvSpPr>
        <p:spPr>
          <a:xfrm>
            <a:off x="711537" y="6072206"/>
            <a:ext cx="2758994" cy="369332"/>
          </a:xfrm>
          <a:prstGeom prst="rect">
            <a:avLst/>
          </a:prstGeom>
          <a:noFill/>
        </p:spPr>
        <p:txBody>
          <a:bodyPr wrap="square" rtlCol="0">
            <a:spAutoFit/>
          </a:bodyPr>
          <a:lstStyle/>
          <a:p>
            <a:r>
              <a:rPr lang="en-US" altLang="ko-KR" dirty="0">
                <a:sym typeface="Wingdings" panose="05000000000000000000" pitchFamily="2" charset="2"/>
              </a:rPr>
              <a:t> </a:t>
            </a:r>
            <a:r>
              <a:rPr lang="en-US" altLang="ko-KR" sz="1400" dirty="0">
                <a:solidFill>
                  <a:srgbClr val="FF0000"/>
                </a:solidFill>
                <a:sym typeface="Wingdings" panose="05000000000000000000" pitchFamily="2" charset="2"/>
              </a:rPr>
              <a:t>rank </a:t>
            </a:r>
            <a:r>
              <a:rPr lang="en-US" altLang="ko-KR" sz="1400" dirty="0"/>
              <a:t>Feature Selection </a:t>
            </a:r>
            <a:endParaRPr lang="ko-KR" altLang="en-US" sz="1400" dirty="0"/>
          </a:p>
        </p:txBody>
      </p:sp>
      <p:sp>
        <p:nvSpPr>
          <p:cNvPr id="22" name="Rectangle 4">
            <a:extLst>
              <a:ext uri="{FF2B5EF4-FFF2-40B4-BE49-F238E27FC236}">
                <a16:creationId xmlns:a16="http://schemas.microsoft.com/office/drawing/2014/main" id="{7DB57AFE-99B9-4FEC-8C21-4107B397F8A2}"/>
              </a:ext>
            </a:extLst>
          </p:cNvPr>
          <p:cNvSpPr>
            <a:spLocks noChangeArrowheads="1"/>
          </p:cNvSpPr>
          <p:nvPr/>
        </p:nvSpPr>
        <p:spPr bwMode="auto">
          <a:xfrm>
            <a:off x="5419661" y="1020851"/>
            <a:ext cx="1750076" cy="343692"/>
          </a:xfrm>
          <a:prstGeom prst="rect">
            <a:avLst/>
          </a:prstGeom>
          <a:solidFill>
            <a:schemeClr val="accent5">
              <a:lumMod val="20000"/>
              <a:lumOff val="80000"/>
            </a:schemeClr>
          </a:solidFill>
          <a:ln>
            <a:noFill/>
          </a:ln>
          <a:effec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2400" dirty="0">
                <a:solidFill>
                  <a:srgbClr val="FF0000"/>
                </a:solidFill>
                <a:latin typeface="+mj-lt"/>
              </a:rPr>
              <a:t>  </a:t>
            </a:r>
            <a:r>
              <a:rPr lang="en-US" altLang="ko-KR" sz="1400" dirty="0">
                <a:solidFill>
                  <a:srgbClr val="FF0000"/>
                </a:solidFill>
                <a:latin typeface="+mj-lt"/>
              </a:rPr>
              <a:t>Modeling</a:t>
            </a:r>
            <a:r>
              <a:rPr kumimoji="0" lang="ko-KR" altLang="ko-KR" sz="1400" b="0" i="0" u="none" strike="noStrike" cap="none" normalizeH="0" baseline="0" dirty="0">
                <a:ln>
                  <a:noFill/>
                </a:ln>
                <a:solidFill>
                  <a:schemeClr val="tx1"/>
                </a:solidFill>
                <a:effectLst/>
              </a:rPr>
              <a:t> </a:t>
            </a:r>
            <a:endParaRPr kumimoji="0" lang="ko-KR" altLang="ko-KR" sz="1400" b="0" i="0" u="none" strike="noStrike" cap="none" normalizeH="0" baseline="0" dirty="0">
              <a:ln>
                <a:noFill/>
              </a:ln>
              <a:solidFill>
                <a:schemeClr val="tx1"/>
              </a:solidFill>
              <a:effectLst/>
              <a:latin typeface="Arial" panose="020B0604020202020204" pitchFamily="34" charset="0"/>
            </a:endParaRPr>
          </a:p>
        </p:txBody>
      </p:sp>
      <p:sp>
        <p:nvSpPr>
          <p:cNvPr id="23" name="화살표: 아래쪽 22">
            <a:extLst>
              <a:ext uri="{FF2B5EF4-FFF2-40B4-BE49-F238E27FC236}">
                <a16:creationId xmlns:a16="http://schemas.microsoft.com/office/drawing/2014/main" id="{3C83AB9A-B941-41B5-85AC-C1BC321151C9}"/>
              </a:ext>
            </a:extLst>
          </p:cNvPr>
          <p:cNvSpPr/>
          <p:nvPr/>
        </p:nvSpPr>
        <p:spPr>
          <a:xfrm>
            <a:off x="422662" y="1350824"/>
            <a:ext cx="216024" cy="334915"/>
          </a:xfrm>
          <a:prstGeom prst="downArrow">
            <a:avLst/>
          </a:prstGeom>
          <a:solidFill>
            <a:schemeClr val="bg1">
              <a:lumMod val="8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화살표: 오른쪽 23">
            <a:extLst>
              <a:ext uri="{FF2B5EF4-FFF2-40B4-BE49-F238E27FC236}">
                <a16:creationId xmlns:a16="http://schemas.microsoft.com/office/drawing/2014/main" id="{C22A322D-846C-487A-8D48-AD95A35BBCDC}"/>
              </a:ext>
            </a:extLst>
          </p:cNvPr>
          <p:cNvSpPr/>
          <p:nvPr/>
        </p:nvSpPr>
        <p:spPr>
          <a:xfrm>
            <a:off x="3557999" y="6159084"/>
            <a:ext cx="409892" cy="218937"/>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화살표: 아래쪽 24">
            <a:extLst>
              <a:ext uri="{FF2B5EF4-FFF2-40B4-BE49-F238E27FC236}">
                <a16:creationId xmlns:a16="http://schemas.microsoft.com/office/drawing/2014/main" id="{F43618FD-30CC-4438-B63D-E4E7CC069670}"/>
              </a:ext>
            </a:extLst>
          </p:cNvPr>
          <p:cNvSpPr/>
          <p:nvPr/>
        </p:nvSpPr>
        <p:spPr>
          <a:xfrm>
            <a:off x="5112886" y="1240701"/>
            <a:ext cx="216024" cy="349799"/>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353CD6AD-CEF5-4759-AB4F-1FE679BF11D0}"/>
              </a:ext>
            </a:extLst>
          </p:cNvPr>
          <p:cNvSpPr/>
          <p:nvPr/>
        </p:nvSpPr>
        <p:spPr>
          <a:xfrm>
            <a:off x="7849812" y="1437863"/>
            <a:ext cx="633507" cy="276999"/>
          </a:xfrm>
          <a:prstGeom prst="rect">
            <a:avLst/>
          </a:prstGeom>
          <a:ln>
            <a:solidFill>
              <a:srgbClr val="0070C0"/>
            </a:solidFill>
          </a:ln>
        </p:spPr>
        <p:txBody>
          <a:bodyPr wrap="none">
            <a:spAutoFit/>
          </a:bodyPr>
          <a:lstStyle/>
          <a:p>
            <a:r>
              <a:rPr lang="en-US" altLang="ko-KR" sz="1200" dirty="0"/>
              <a:t>F score</a:t>
            </a:r>
            <a:endParaRPr lang="ko-KR" altLang="en-US" sz="1200" dirty="0"/>
          </a:p>
        </p:txBody>
      </p:sp>
      <p:sp>
        <p:nvSpPr>
          <p:cNvPr id="27" name="직사각형 26">
            <a:extLst>
              <a:ext uri="{FF2B5EF4-FFF2-40B4-BE49-F238E27FC236}">
                <a16:creationId xmlns:a16="http://schemas.microsoft.com/office/drawing/2014/main" id="{71A8BC04-1FA5-41B2-BDA0-6912A9BDDE08}"/>
              </a:ext>
            </a:extLst>
          </p:cNvPr>
          <p:cNvSpPr/>
          <p:nvPr/>
        </p:nvSpPr>
        <p:spPr>
          <a:xfrm>
            <a:off x="6880668" y="1432591"/>
            <a:ext cx="710451" cy="276999"/>
          </a:xfrm>
          <a:prstGeom prst="rect">
            <a:avLst/>
          </a:prstGeom>
          <a:ln>
            <a:solidFill>
              <a:srgbClr val="0070C0"/>
            </a:solidFill>
          </a:ln>
        </p:spPr>
        <p:txBody>
          <a:bodyPr wrap="none">
            <a:spAutoFit/>
          </a:bodyPr>
          <a:lstStyle/>
          <a:p>
            <a:r>
              <a:rPr lang="en-US" altLang="ko-KR" sz="1200" dirty="0"/>
              <a:t>O-score </a:t>
            </a:r>
            <a:endParaRPr lang="ko-KR" altLang="en-US" sz="1200" dirty="0"/>
          </a:p>
        </p:txBody>
      </p:sp>
      <p:sp>
        <p:nvSpPr>
          <p:cNvPr id="28" name="TextBox 27">
            <a:extLst>
              <a:ext uri="{FF2B5EF4-FFF2-40B4-BE49-F238E27FC236}">
                <a16:creationId xmlns:a16="http://schemas.microsoft.com/office/drawing/2014/main" id="{625899B4-C841-4CFF-9CB6-BF9BD8698893}"/>
              </a:ext>
            </a:extLst>
          </p:cNvPr>
          <p:cNvSpPr txBox="1"/>
          <p:nvPr/>
        </p:nvSpPr>
        <p:spPr>
          <a:xfrm>
            <a:off x="7169737" y="1771175"/>
            <a:ext cx="621390" cy="276999"/>
          </a:xfrm>
          <a:prstGeom prst="rect">
            <a:avLst/>
          </a:prstGeom>
          <a:noFill/>
          <a:ln>
            <a:solidFill>
              <a:srgbClr val="0070C0"/>
            </a:solidFill>
          </a:ln>
        </p:spPr>
        <p:txBody>
          <a:bodyPr wrap="square" rtlCol="0">
            <a:spAutoFit/>
          </a:bodyPr>
          <a:lstStyle/>
          <a:p>
            <a:r>
              <a:rPr lang="en-US" altLang="ko-KR" sz="1200" dirty="0"/>
              <a:t>F/S</a:t>
            </a:r>
            <a:endParaRPr lang="ko-KR" altLang="en-US" sz="1200" dirty="0"/>
          </a:p>
        </p:txBody>
      </p:sp>
      <p:sp>
        <p:nvSpPr>
          <p:cNvPr id="29" name="직사각형 28">
            <a:extLst>
              <a:ext uri="{FF2B5EF4-FFF2-40B4-BE49-F238E27FC236}">
                <a16:creationId xmlns:a16="http://schemas.microsoft.com/office/drawing/2014/main" id="{5E76B577-ABBB-4BD7-9A40-6E0F9A021403}"/>
              </a:ext>
            </a:extLst>
          </p:cNvPr>
          <p:cNvSpPr/>
          <p:nvPr/>
        </p:nvSpPr>
        <p:spPr>
          <a:xfrm>
            <a:off x="5532722" y="1800315"/>
            <a:ext cx="1549142" cy="276999"/>
          </a:xfrm>
          <a:prstGeom prst="rect">
            <a:avLst/>
          </a:prstGeom>
          <a:ln>
            <a:solidFill>
              <a:srgbClr val="0070C0"/>
            </a:solidFill>
          </a:ln>
        </p:spPr>
        <p:txBody>
          <a:bodyPr wrap="none">
            <a:spAutoFit/>
          </a:bodyPr>
          <a:lstStyle/>
          <a:p>
            <a:r>
              <a:rPr lang="en-US" altLang="ko-KR" sz="1200" dirty="0">
                <a:solidFill>
                  <a:srgbClr val="4D5156"/>
                </a:solidFill>
                <a:latin typeface="Apple SD Gothic Neo"/>
              </a:rPr>
              <a:t>Quantitative + analyst</a:t>
            </a:r>
            <a:endParaRPr lang="ko-KR" altLang="en-US" sz="1200" dirty="0"/>
          </a:p>
        </p:txBody>
      </p:sp>
      <p:sp>
        <p:nvSpPr>
          <p:cNvPr id="31" name="직사각형 30">
            <a:extLst>
              <a:ext uri="{FF2B5EF4-FFF2-40B4-BE49-F238E27FC236}">
                <a16:creationId xmlns:a16="http://schemas.microsoft.com/office/drawing/2014/main" id="{77D08777-4E8A-40BB-8A56-7DACDC6FE157}"/>
              </a:ext>
            </a:extLst>
          </p:cNvPr>
          <p:cNvSpPr/>
          <p:nvPr/>
        </p:nvSpPr>
        <p:spPr>
          <a:xfrm>
            <a:off x="5538621" y="4077446"/>
            <a:ext cx="2998365" cy="861774"/>
          </a:xfrm>
          <a:prstGeom prst="rect">
            <a:avLst/>
          </a:prstGeom>
          <a:ln>
            <a:solidFill>
              <a:srgbClr val="0070C0"/>
            </a:solidFill>
          </a:ln>
        </p:spPr>
        <p:txBody>
          <a:bodyPr wrap="square">
            <a:spAutoFit/>
          </a:bodyPr>
          <a:lstStyle/>
          <a:p>
            <a:r>
              <a:rPr lang="en-US" altLang="ko-KR" sz="1400" dirty="0"/>
              <a:t> </a:t>
            </a:r>
            <a:r>
              <a:rPr lang="en-US" altLang="ko-KR" sz="1400" b="1" dirty="0"/>
              <a:t>Python</a:t>
            </a:r>
            <a:r>
              <a:rPr lang="ko-KR" altLang="en-US" sz="1400" b="1" dirty="0">
                <a:solidFill>
                  <a:srgbClr val="494E52"/>
                </a:solidFill>
                <a:latin typeface="-apple-system"/>
              </a:rPr>
              <a:t> </a:t>
            </a:r>
            <a:endParaRPr lang="en-US" altLang="ko-KR" sz="1400" b="1" dirty="0">
              <a:solidFill>
                <a:srgbClr val="494E52"/>
              </a:solidFill>
              <a:latin typeface="-apple-system"/>
            </a:endParaRPr>
          </a:p>
          <a:p>
            <a:pPr marL="285750" indent="-285750">
              <a:buFont typeface="Wingdings" panose="05000000000000000000" pitchFamily="2" charset="2"/>
              <a:buChar char="§"/>
            </a:pPr>
            <a:r>
              <a:rPr lang="en-US" altLang="ko-KR" sz="1200" dirty="0" err="1"/>
              <a:t>statsmodels</a:t>
            </a:r>
            <a:endParaRPr lang="en-US" altLang="ko-KR" sz="1200" b="1" dirty="0">
              <a:solidFill>
                <a:srgbClr val="494E52"/>
              </a:solidFill>
              <a:latin typeface="-apple-system"/>
            </a:endParaRPr>
          </a:p>
          <a:p>
            <a:pPr marL="285750" indent="-285750">
              <a:buFont typeface="Wingdings" panose="05000000000000000000" pitchFamily="2" charset="2"/>
              <a:buChar char="§"/>
            </a:pPr>
            <a:r>
              <a:rPr lang="en-US" altLang="ko-KR" sz="1200" b="1" dirty="0" err="1">
                <a:solidFill>
                  <a:srgbClr val="494E52"/>
                </a:solidFill>
                <a:latin typeface="-apple-system"/>
              </a:rPr>
              <a:t>Sklearn</a:t>
            </a:r>
            <a:r>
              <a:rPr lang="en-US" altLang="ko-KR" sz="1200" b="1" dirty="0">
                <a:solidFill>
                  <a:srgbClr val="494E52"/>
                </a:solidFill>
                <a:latin typeface="-apple-system"/>
              </a:rPr>
              <a:t>  ,</a:t>
            </a:r>
            <a:r>
              <a:rPr lang="en-US" altLang="ko-KR" sz="1200" dirty="0"/>
              <a:t>TensorFlow, </a:t>
            </a:r>
            <a:r>
              <a:rPr lang="en-US" altLang="ko-KR" sz="1200" b="1" i="0" dirty="0" err="1">
                <a:solidFill>
                  <a:srgbClr val="494E52"/>
                </a:solidFill>
                <a:effectLst/>
                <a:latin typeface="-apple-system"/>
              </a:rPr>
              <a:t>keras</a:t>
            </a:r>
            <a:endParaRPr lang="en-US" altLang="ko-KR" sz="1200" b="1" i="0" dirty="0">
              <a:solidFill>
                <a:srgbClr val="494E52"/>
              </a:solidFill>
              <a:effectLst/>
              <a:latin typeface="-apple-system"/>
            </a:endParaRPr>
          </a:p>
          <a:p>
            <a:pPr marL="285750" indent="-285750">
              <a:buFont typeface="Wingdings" panose="05000000000000000000" pitchFamily="2" charset="2"/>
              <a:buChar char="§"/>
            </a:pPr>
            <a:r>
              <a:rPr lang="en-US" altLang="ko-KR" sz="1200" dirty="0" err="1"/>
              <a:t>numpy</a:t>
            </a:r>
            <a:r>
              <a:rPr lang="en-US" altLang="ko-KR" sz="1200" dirty="0"/>
              <a:t>, pandas, matplotlib</a:t>
            </a:r>
            <a:endParaRPr lang="en-US" altLang="ko-KR" sz="1200" b="1" i="0" dirty="0">
              <a:solidFill>
                <a:srgbClr val="494E52"/>
              </a:solidFill>
              <a:effectLst/>
              <a:latin typeface="-apple-system"/>
            </a:endParaRPr>
          </a:p>
        </p:txBody>
      </p:sp>
      <p:sp>
        <p:nvSpPr>
          <p:cNvPr id="32" name="직사각형 31">
            <a:extLst>
              <a:ext uri="{FF2B5EF4-FFF2-40B4-BE49-F238E27FC236}">
                <a16:creationId xmlns:a16="http://schemas.microsoft.com/office/drawing/2014/main" id="{50A6A039-5BC2-473C-8353-90F0644C4362}"/>
              </a:ext>
            </a:extLst>
          </p:cNvPr>
          <p:cNvSpPr/>
          <p:nvPr/>
        </p:nvSpPr>
        <p:spPr>
          <a:xfrm>
            <a:off x="5437315" y="3659719"/>
            <a:ext cx="2070040" cy="338554"/>
          </a:xfrm>
          <a:prstGeom prst="rect">
            <a:avLst/>
          </a:prstGeom>
          <a:solidFill>
            <a:schemeClr val="accent5">
              <a:lumMod val="20000"/>
              <a:lumOff val="80000"/>
            </a:schemeClr>
          </a:solidFill>
        </p:spPr>
        <p:txBody>
          <a:bodyPr wrap="square">
            <a:spAutoFit/>
          </a:bodyPr>
          <a:lstStyle/>
          <a:p>
            <a:r>
              <a:rPr lang="en-US" altLang="ko-KR" sz="1600" dirty="0">
                <a:solidFill>
                  <a:srgbClr val="202124"/>
                </a:solidFill>
              </a:rPr>
              <a:t> </a:t>
            </a:r>
            <a:r>
              <a:rPr lang="en-US" altLang="ko-KR" sz="1200" dirty="0">
                <a:solidFill>
                  <a:srgbClr val="202124"/>
                </a:solidFill>
              </a:rPr>
              <a:t>Analysis package</a:t>
            </a:r>
            <a:endParaRPr lang="ko-KR" altLang="en-US" sz="1200" dirty="0"/>
          </a:p>
        </p:txBody>
      </p:sp>
      <p:sp>
        <p:nvSpPr>
          <p:cNvPr id="33" name="화살표: 아래쪽 32">
            <a:extLst>
              <a:ext uri="{FF2B5EF4-FFF2-40B4-BE49-F238E27FC236}">
                <a16:creationId xmlns:a16="http://schemas.microsoft.com/office/drawing/2014/main" id="{32306807-2275-418C-9573-C89B82F38BDE}"/>
              </a:ext>
            </a:extLst>
          </p:cNvPr>
          <p:cNvSpPr/>
          <p:nvPr/>
        </p:nvSpPr>
        <p:spPr>
          <a:xfrm>
            <a:off x="5162533" y="3981118"/>
            <a:ext cx="216024" cy="338554"/>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Rectangle 6">
            <a:extLst>
              <a:ext uri="{FF2B5EF4-FFF2-40B4-BE49-F238E27FC236}">
                <a16:creationId xmlns:a16="http://schemas.microsoft.com/office/drawing/2014/main" id="{FB6F503C-DCE6-492A-9C56-E365FE3D1054}"/>
              </a:ext>
            </a:extLst>
          </p:cNvPr>
          <p:cNvSpPr>
            <a:spLocks noChangeArrowheads="1"/>
          </p:cNvSpPr>
          <p:nvPr/>
        </p:nvSpPr>
        <p:spPr bwMode="auto">
          <a:xfrm>
            <a:off x="703480" y="988251"/>
            <a:ext cx="2467859" cy="297525"/>
          </a:xfrm>
          <a:prstGeom prst="rect">
            <a:avLst/>
          </a:prstGeom>
          <a:solidFill>
            <a:schemeClr val="accent3">
              <a:lumMod val="20000"/>
              <a:lumOff val="80000"/>
            </a:schemeClr>
          </a:solidFill>
          <a:ln>
            <a:solidFill>
              <a:schemeClr val="accent4">
                <a:lumMod val="75000"/>
              </a:schemeClr>
            </a:solidFill>
          </a:ln>
          <a:effec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2100" b="0" i="0" u="none" strike="noStrike" cap="none" normalizeH="0" baseline="0" dirty="0">
                <a:ln>
                  <a:noFill/>
                </a:ln>
                <a:solidFill>
                  <a:srgbClr val="202124"/>
                </a:solidFill>
                <a:effectLst/>
                <a:latin typeface="Arial Unicode MS" panose="020B0604020202020204" pitchFamily="50" charset="-127"/>
                <a:ea typeface="inherit"/>
              </a:rPr>
              <a:t>   </a:t>
            </a:r>
            <a:r>
              <a:rPr kumimoji="0" lang="en-US" altLang="ko-KR" sz="2000" b="0" i="0" u="none" strike="noStrike" cap="none" normalizeH="0" baseline="0" dirty="0">
                <a:ln>
                  <a:noFill/>
                </a:ln>
                <a:solidFill>
                  <a:srgbClr val="202124"/>
                </a:solidFill>
                <a:effectLst/>
                <a:latin typeface="Arial Unicode MS" panose="020B0604020202020204" pitchFamily="50" charset="-127"/>
                <a:ea typeface="inherit"/>
              </a:rPr>
              <a:t>  </a:t>
            </a:r>
            <a:r>
              <a:rPr kumimoji="0" lang="ko-KR" altLang="ko-KR" sz="1400" b="0" i="0" u="none" strike="noStrike" cap="none" normalizeH="0" baseline="0" dirty="0" err="1">
                <a:ln>
                  <a:noFill/>
                </a:ln>
                <a:solidFill>
                  <a:srgbClr val="FF0000"/>
                </a:solidFill>
                <a:effectLst/>
                <a:latin typeface="+mj-lt"/>
                <a:ea typeface="inherit"/>
              </a:rPr>
              <a:t>P</a:t>
            </a:r>
            <a:r>
              <a:rPr kumimoji="0" lang="en-US" altLang="ko-KR" sz="1400" b="0" i="0" u="none" strike="noStrike" cap="none" normalizeH="0" baseline="0" dirty="0" err="1">
                <a:ln>
                  <a:noFill/>
                </a:ln>
                <a:solidFill>
                  <a:srgbClr val="FF0000"/>
                </a:solidFill>
                <a:effectLst/>
                <a:latin typeface="+mj-lt"/>
                <a:ea typeface="inherit"/>
              </a:rPr>
              <a:t>roject</a:t>
            </a:r>
            <a:r>
              <a:rPr kumimoji="0" lang="ko-KR" altLang="ko-KR" sz="1400" b="0" i="0" u="none" strike="noStrike" cap="none" normalizeH="0" baseline="0" dirty="0">
                <a:ln>
                  <a:noFill/>
                </a:ln>
                <a:solidFill>
                  <a:srgbClr val="FF0000"/>
                </a:solidFill>
                <a:effectLst/>
                <a:latin typeface="+mj-lt"/>
                <a:ea typeface="inherit"/>
              </a:rPr>
              <a:t> </a:t>
            </a:r>
            <a:r>
              <a:rPr kumimoji="0" lang="en-US" altLang="ko-KR" sz="1400" b="0" i="0" u="none" strike="noStrike" cap="none" normalizeH="0" baseline="0" dirty="0">
                <a:ln>
                  <a:noFill/>
                </a:ln>
                <a:solidFill>
                  <a:srgbClr val="FF0000"/>
                </a:solidFill>
                <a:effectLst/>
                <a:latin typeface="+mj-lt"/>
                <a:ea typeface="inherit"/>
              </a:rPr>
              <a:t>  </a:t>
            </a:r>
            <a:r>
              <a:rPr kumimoji="0" lang="ko-KR" altLang="ko-KR" sz="1400" b="0" i="0" u="none" strike="noStrike" cap="none" normalizeH="0" baseline="0" dirty="0" err="1">
                <a:ln>
                  <a:noFill/>
                </a:ln>
                <a:solidFill>
                  <a:srgbClr val="FF0000"/>
                </a:solidFill>
                <a:effectLst/>
                <a:latin typeface="+mj-lt"/>
                <a:ea typeface="inherit"/>
              </a:rPr>
              <a:t>D</a:t>
            </a:r>
            <a:r>
              <a:rPr kumimoji="0" lang="en-US" altLang="ko-KR" sz="1400" b="0" i="0" u="none" strike="noStrike" cap="none" normalizeH="0" baseline="0" dirty="0" err="1">
                <a:ln>
                  <a:noFill/>
                </a:ln>
                <a:solidFill>
                  <a:srgbClr val="FF0000"/>
                </a:solidFill>
                <a:effectLst/>
                <a:latin typeface="+mj-lt"/>
                <a:ea typeface="inherit"/>
              </a:rPr>
              <a:t>esign</a:t>
            </a:r>
            <a:r>
              <a:rPr kumimoji="0" lang="ko-KR" altLang="ko-KR" sz="1400" b="0" i="0" u="none" strike="noStrike" cap="none" normalizeH="0" baseline="0" dirty="0">
                <a:ln>
                  <a:noFill/>
                </a:ln>
                <a:solidFill>
                  <a:srgbClr val="FF0000"/>
                </a:solidFill>
                <a:effectLst/>
                <a:latin typeface="+mj-lt"/>
              </a:rPr>
              <a:t> </a:t>
            </a:r>
          </a:p>
        </p:txBody>
      </p:sp>
      <p:sp>
        <p:nvSpPr>
          <p:cNvPr id="35" name="Rectangle 7">
            <a:extLst>
              <a:ext uri="{FF2B5EF4-FFF2-40B4-BE49-F238E27FC236}">
                <a16:creationId xmlns:a16="http://schemas.microsoft.com/office/drawing/2014/main" id="{F1A76909-DF58-43EC-934C-5CAF201515F4}"/>
              </a:ext>
            </a:extLst>
          </p:cNvPr>
          <p:cNvSpPr>
            <a:spLocks noChangeArrowheads="1"/>
          </p:cNvSpPr>
          <p:nvPr/>
        </p:nvSpPr>
        <p:spPr bwMode="auto">
          <a:xfrm>
            <a:off x="5467466" y="5116749"/>
            <a:ext cx="2053882" cy="220581"/>
          </a:xfrm>
          <a:prstGeom prst="rect">
            <a:avLst/>
          </a:prstGeom>
          <a:solidFill>
            <a:schemeClr val="accent5">
              <a:lumMod val="20000"/>
              <a:lumOff val="80000"/>
            </a:schemeClr>
          </a:solidFill>
          <a:ln>
            <a:noFill/>
          </a:ln>
          <a:effec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600" i="0" u="none" strike="noStrike" cap="none" normalizeH="0" baseline="0" dirty="0">
                <a:ln>
                  <a:noFill/>
                </a:ln>
                <a:solidFill>
                  <a:srgbClr val="FF0000"/>
                </a:solidFill>
                <a:effectLst/>
                <a:ea typeface="inherit"/>
              </a:rPr>
              <a:t>  </a:t>
            </a:r>
            <a:r>
              <a:rPr kumimoji="0" lang="en-US" altLang="ko-KR" sz="1200" i="0" u="none" strike="noStrike" cap="none" normalizeH="0" baseline="0" dirty="0">
                <a:ln>
                  <a:noFill/>
                </a:ln>
                <a:solidFill>
                  <a:srgbClr val="FF0000"/>
                </a:solidFill>
                <a:effectLst/>
                <a:ea typeface="inherit"/>
              </a:rPr>
              <a:t>T</a:t>
            </a:r>
            <a:r>
              <a:rPr kumimoji="0" lang="ko-KR" altLang="ko-KR" sz="1200" i="0" u="none" strike="noStrike" cap="none" normalizeH="0" baseline="0" dirty="0" err="1">
                <a:ln>
                  <a:noFill/>
                </a:ln>
                <a:solidFill>
                  <a:srgbClr val="FF0000"/>
                </a:solidFill>
                <a:effectLst/>
                <a:ea typeface="inherit"/>
              </a:rPr>
              <a:t>est</a:t>
            </a:r>
            <a:r>
              <a:rPr kumimoji="0" lang="ko-KR" altLang="ko-KR" sz="1200" i="0" u="none" strike="noStrike" cap="none" normalizeH="0" baseline="0" dirty="0">
                <a:ln>
                  <a:noFill/>
                </a:ln>
                <a:solidFill>
                  <a:srgbClr val="FF0000"/>
                </a:solidFill>
                <a:effectLst/>
                <a:ea typeface="inherit"/>
              </a:rPr>
              <a:t> </a:t>
            </a:r>
            <a:r>
              <a:rPr kumimoji="0" lang="ko-KR" altLang="ko-KR" sz="1200" i="0" u="none" strike="noStrike" cap="none" normalizeH="0" baseline="0" dirty="0" err="1">
                <a:ln>
                  <a:noFill/>
                </a:ln>
                <a:solidFill>
                  <a:srgbClr val="FF0000"/>
                </a:solidFill>
                <a:effectLst/>
                <a:ea typeface="inherit"/>
              </a:rPr>
              <a:t>evaluation</a:t>
            </a:r>
            <a:r>
              <a:rPr kumimoji="0" lang="ko-KR" altLang="ko-KR" sz="1200" i="0" u="none" strike="noStrike" cap="none" normalizeH="0" baseline="0" dirty="0">
                <a:ln>
                  <a:noFill/>
                </a:ln>
                <a:solidFill>
                  <a:srgbClr val="FF0000"/>
                </a:solidFill>
                <a:effectLst/>
              </a:rPr>
              <a:t> </a:t>
            </a:r>
          </a:p>
        </p:txBody>
      </p:sp>
      <p:sp>
        <p:nvSpPr>
          <p:cNvPr id="36" name="화살표: 아래쪽 35">
            <a:extLst>
              <a:ext uri="{FF2B5EF4-FFF2-40B4-BE49-F238E27FC236}">
                <a16:creationId xmlns:a16="http://schemas.microsoft.com/office/drawing/2014/main" id="{01C646DA-311B-4EE8-855C-0FD44DF3D32F}"/>
              </a:ext>
            </a:extLst>
          </p:cNvPr>
          <p:cNvSpPr/>
          <p:nvPr/>
        </p:nvSpPr>
        <p:spPr>
          <a:xfrm>
            <a:off x="5203637" y="5389076"/>
            <a:ext cx="216024" cy="343692"/>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3EEF3DEE-D17F-440E-9FB0-EFC90654449D}"/>
              </a:ext>
            </a:extLst>
          </p:cNvPr>
          <p:cNvSpPr/>
          <p:nvPr/>
        </p:nvSpPr>
        <p:spPr>
          <a:xfrm>
            <a:off x="5532722" y="5453376"/>
            <a:ext cx="2266188" cy="492443"/>
          </a:xfrm>
          <a:prstGeom prst="rect">
            <a:avLst/>
          </a:prstGeom>
          <a:solidFill>
            <a:schemeClr val="bg1"/>
          </a:solidFill>
          <a:ln>
            <a:solidFill>
              <a:schemeClr val="tx2"/>
            </a:solidFill>
          </a:ln>
        </p:spPr>
        <p:txBody>
          <a:bodyPr wrap="square">
            <a:spAutoFit/>
          </a:bodyPr>
          <a:lstStyle/>
          <a:p>
            <a:r>
              <a:rPr lang="en-US" altLang="ko-KR" sz="1200" dirty="0"/>
              <a:t>Confusion Matrix</a:t>
            </a:r>
          </a:p>
          <a:p>
            <a:r>
              <a:rPr lang="en-US" altLang="ko-KR" sz="1200" dirty="0"/>
              <a:t>: AR , F1score , AUROC </a:t>
            </a:r>
            <a:r>
              <a:rPr lang="en-US" altLang="ko-KR" sz="1400" dirty="0"/>
              <a:t>…… </a:t>
            </a:r>
            <a:endParaRPr lang="ko-KR" altLang="en-US" sz="1400" dirty="0"/>
          </a:p>
        </p:txBody>
      </p:sp>
      <p:sp>
        <p:nvSpPr>
          <p:cNvPr id="38" name="Rectangle 8">
            <a:extLst>
              <a:ext uri="{FF2B5EF4-FFF2-40B4-BE49-F238E27FC236}">
                <a16:creationId xmlns:a16="http://schemas.microsoft.com/office/drawing/2014/main" id="{38E25649-05A7-4B61-B518-96EBA78C8DD4}"/>
              </a:ext>
            </a:extLst>
          </p:cNvPr>
          <p:cNvSpPr>
            <a:spLocks noChangeArrowheads="1"/>
          </p:cNvSpPr>
          <p:nvPr/>
        </p:nvSpPr>
        <p:spPr bwMode="auto">
          <a:xfrm>
            <a:off x="5532722" y="6144694"/>
            <a:ext cx="2266188" cy="405247"/>
          </a:xfrm>
          <a:prstGeom prst="rect">
            <a:avLst/>
          </a:prstGeom>
          <a:solidFill>
            <a:schemeClr val="accent5">
              <a:lumMod val="20000"/>
              <a:lumOff val="80000"/>
            </a:schemeClr>
          </a:solidFill>
          <a:ln>
            <a:noFill/>
          </a:ln>
          <a:effec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600" dirty="0">
                <a:solidFill>
                  <a:srgbClr val="202124"/>
                </a:solidFill>
                <a:ea typeface="inherit"/>
              </a:rPr>
              <a:t>    </a:t>
            </a:r>
            <a:r>
              <a:rPr lang="en-US" altLang="ko-KR" sz="1200" dirty="0">
                <a:solidFill>
                  <a:srgbClr val="202124"/>
                </a:solidFill>
                <a:ea typeface="inherit"/>
              </a:rPr>
              <a:t>C</a:t>
            </a:r>
            <a:r>
              <a:rPr kumimoji="0" lang="ko-KR" altLang="ko-KR" sz="1200" b="0" i="0" u="none" strike="noStrike" cap="none" normalizeH="0" baseline="0" dirty="0" err="1">
                <a:ln>
                  <a:noFill/>
                </a:ln>
                <a:solidFill>
                  <a:srgbClr val="202124"/>
                </a:solidFill>
                <a:effectLst/>
                <a:ea typeface="inherit"/>
              </a:rPr>
              <a:t>onclusion</a:t>
            </a:r>
            <a:endParaRPr kumimoji="0" lang="en-US" altLang="ko-KR" sz="1200" b="0" i="0" u="none" strike="noStrike" cap="none" normalizeH="0" baseline="0" dirty="0">
              <a:ln>
                <a:noFill/>
              </a:ln>
              <a:solidFill>
                <a:srgbClr val="202124"/>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lang="ko-KR" altLang="en-US" sz="1200" dirty="0">
                <a:solidFill>
                  <a:srgbClr val="202124"/>
                </a:solidFill>
              </a:rPr>
              <a:t>기여효과</a:t>
            </a:r>
            <a:r>
              <a:rPr lang="en-US" altLang="ko-KR" sz="1200" dirty="0">
                <a:solidFill>
                  <a:srgbClr val="202124"/>
                </a:solidFill>
              </a:rPr>
              <a:t>, </a:t>
            </a:r>
            <a:r>
              <a:rPr lang="ko-KR" altLang="en-US" sz="1200" dirty="0">
                <a:solidFill>
                  <a:srgbClr val="202124"/>
                </a:solidFill>
              </a:rPr>
              <a:t>한계점</a:t>
            </a:r>
            <a:r>
              <a:rPr kumimoji="0" lang="ko-KR" altLang="ko-KR" sz="1200" b="0" i="0" u="none" strike="noStrike" cap="none" normalizeH="0" baseline="0" dirty="0">
                <a:ln>
                  <a:noFill/>
                </a:ln>
                <a:solidFill>
                  <a:schemeClr val="tx1"/>
                </a:solidFill>
                <a:effectLst/>
              </a:rPr>
              <a:t> </a:t>
            </a:r>
            <a:endParaRPr kumimoji="0" lang="ko-KR" altLang="ko-KR" sz="1200" b="0" i="0" u="none" strike="noStrike" cap="none" normalizeH="0" baseline="0" dirty="0">
              <a:ln>
                <a:noFill/>
              </a:ln>
              <a:solidFill>
                <a:schemeClr val="tx1"/>
              </a:solidFill>
              <a:effectLst/>
              <a:latin typeface="Arial" panose="020B0604020202020204" pitchFamily="34" charset="0"/>
            </a:endParaRPr>
          </a:p>
        </p:txBody>
      </p:sp>
      <p:sp>
        <p:nvSpPr>
          <p:cNvPr id="39" name="화살표: 아래쪽 38">
            <a:extLst>
              <a:ext uri="{FF2B5EF4-FFF2-40B4-BE49-F238E27FC236}">
                <a16:creationId xmlns:a16="http://schemas.microsoft.com/office/drawing/2014/main" id="{4E3BB17D-E4D9-4D96-BB1C-6D70E2FF07AC}"/>
              </a:ext>
            </a:extLst>
          </p:cNvPr>
          <p:cNvSpPr/>
          <p:nvPr/>
        </p:nvSpPr>
        <p:spPr>
          <a:xfrm>
            <a:off x="411414" y="2030323"/>
            <a:ext cx="216024" cy="334915"/>
          </a:xfrm>
          <a:prstGeom prst="downArrow">
            <a:avLst/>
          </a:prstGeom>
          <a:solidFill>
            <a:schemeClr val="bg1">
              <a:lumMod val="8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화살표: 아래쪽 39">
            <a:extLst>
              <a:ext uri="{FF2B5EF4-FFF2-40B4-BE49-F238E27FC236}">
                <a16:creationId xmlns:a16="http://schemas.microsoft.com/office/drawing/2014/main" id="{B53E5129-36F3-4A47-BDE1-9C71DCEB5082}"/>
              </a:ext>
            </a:extLst>
          </p:cNvPr>
          <p:cNvSpPr/>
          <p:nvPr/>
        </p:nvSpPr>
        <p:spPr>
          <a:xfrm>
            <a:off x="444657" y="2963983"/>
            <a:ext cx="216024" cy="326576"/>
          </a:xfrm>
          <a:prstGeom prst="downArrow">
            <a:avLst/>
          </a:prstGeom>
          <a:solidFill>
            <a:schemeClr val="bg1">
              <a:lumMod val="8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92A8859D-7C1F-454E-977D-2640D44BACEB}"/>
              </a:ext>
            </a:extLst>
          </p:cNvPr>
          <p:cNvSpPr/>
          <p:nvPr/>
        </p:nvSpPr>
        <p:spPr>
          <a:xfrm>
            <a:off x="552669" y="6357071"/>
            <a:ext cx="350904" cy="218937"/>
          </a:xfrm>
          <a:prstGeom prst="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ectangle 9">
            <a:extLst>
              <a:ext uri="{FF2B5EF4-FFF2-40B4-BE49-F238E27FC236}">
                <a16:creationId xmlns:a16="http://schemas.microsoft.com/office/drawing/2014/main" id="{5D59BB5B-D867-47C3-A0BE-AECDB46EC922}"/>
              </a:ext>
            </a:extLst>
          </p:cNvPr>
          <p:cNvSpPr>
            <a:spLocks noChangeArrowheads="1"/>
          </p:cNvSpPr>
          <p:nvPr/>
        </p:nvSpPr>
        <p:spPr bwMode="auto">
          <a:xfrm>
            <a:off x="789367" y="1344422"/>
            <a:ext cx="2360503"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202124"/>
                </a:solidFill>
                <a:effectLst/>
                <a:latin typeface="Arial Unicode MS" panose="020B0604020202020204" pitchFamily="50" charset="-127"/>
                <a:ea typeface="inherit"/>
              </a:rPr>
              <a:t>Prior</a:t>
            </a:r>
            <a:r>
              <a:rPr kumimoji="0" lang="ko-KR" altLang="ko-KR" sz="1200" b="0" i="0" u="none" strike="noStrike" cap="none" normalizeH="0" baseline="0" dirty="0">
                <a:ln>
                  <a:noFill/>
                </a:ln>
                <a:solidFill>
                  <a:srgbClr val="202124"/>
                </a:solidFill>
                <a:effectLst/>
                <a:latin typeface="Arial Unicode MS" panose="020B0604020202020204" pitchFamily="50" charset="-127"/>
                <a:ea typeface="inherit"/>
              </a:rPr>
              <a:t> </a:t>
            </a:r>
            <a:r>
              <a:rPr kumimoji="0" lang="ko-KR" altLang="ko-KR" sz="1200" b="0" i="0" u="none" strike="noStrike" cap="none" normalizeH="0" baseline="0" dirty="0" err="1">
                <a:ln>
                  <a:noFill/>
                </a:ln>
                <a:solidFill>
                  <a:srgbClr val="202124"/>
                </a:solidFill>
                <a:effectLst/>
                <a:latin typeface="Arial Unicode MS" panose="020B0604020202020204" pitchFamily="50" charset="-127"/>
                <a:ea typeface="inherit"/>
              </a:rPr>
              <a:t>research</a:t>
            </a:r>
            <a:r>
              <a:rPr kumimoji="0" lang="ko-KR" altLang="ko-KR" sz="1200" b="0" i="0" u="none" strike="noStrike" cap="none" normalizeH="0" baseline="0" dirty="0">
                <a:ln>
                  <a:noFill/>
                </a:ln>
                <a:solidFill>
                  <a:schemeClr val="tx1"/>
                </a:solidFill>
                <a:effectLst/>
              </a:rPr>
              <a:t> </a:t>
            </a:r>
            <a:endParaRPr kumimoji="0" lang="ko-KR" altLang="ko-KR" sz="1200" b="0" i="0" u="none" strike="noStrike" cap="none" normalizeH="0" baseline="0" dirty="0">
              <a:ln>
                <a:noFill/>
              </a:ln>
              <a:solidFill>
                <a:schemeClr val="tx1"/>
              </a:solidFill>
              <a:effectLst/>
              <a:latin typeface="Arial" panose="020B0604020202020204" pitchFamily="34" charset="0"/>
            </a:endParaRPr>
          </a:p>
        </p:txBody>
      </p:sp>
      <p:sp>
        <p:nvSpPr>
          <p:cNvPr id="43" name="TextBox 42">
            <a:extLst>
              <a:ext uri="{FF2B5EF4-FFF2-40B4-BE49-F238E27FC236}">
                <a16:creationId xmlns:a16="http://schemas.microsoft.com/office/drawing/2014/main" id="{06EFB727-6E21-4356-98A2-F2D5987F5DE6}"/>
              </a:ext>
            </a:extLst>
          </p:cNvPr>
          <p:cNvSpPr txBox="1"/>
          <p:nvPr/>
        </p:nvSpPr>
        <p:spPr>
          <a:xfrm>
            <a:off x="7944636" y="1774459"/>
            <a:ext cx="538683" cy="276999"/>
          </a:xfrm>
          <a:prstGeom prst="rect">
            <a:avLst/>
          </a:prstGeom>
          <a:noFill/>
          <a:ln>
            <a:solidFill>
              <a:schemeClr val="tx2"/>
            </a:solidFill>
          </a:ln>
        </p:spPr>
        <p:txBody>
          <a:bodyPr wrap="square" rtlCol="0">
            <a:spAutoFit/>
          </a:bodyPr>
          <a:lstStyle/>
          <a:p>
            <a:r>
              <a:rPr lang="en-US" altLang="ko-KR" sz="1200" dirty="0"/>
              <a:t>News</a:t>
            </a:r>
            <a:endParaRPr lang="ko-KR" altLang="en-US" sz="1200" dirty="0"/>
          </a:p>
        </p:txBody>
      </p:sp>
      <p:sp>
        <p:nvSpPr>
          <p:cNvPr id="44" name="직사각형 43">
            <a:extLst>
              <a:ext uri="{FF2B5EF4-FFF2-40B4-BE49-F238E27FC236}">
                <a16:creationId xmlns:a16="http://schemas.microsoft.com/office/drawing/2014/main" id="{AC8FD745-0394-42E2-A30D-CE8488454380}"/>
              </a:ext>
            </a:extLst>
          </p:cNvPr>
          <p:cNvSpPr/>
          <p:nvPr/>
        </p:nvSpPr>
        <p:spPr>
          <a:xfrm>
            <a:off x="757472" y="2656028"/>
            <a:ext cx="3199980" cy="461665"/>
          </a:xfrm>
          <a:prstGeom prst="rect">
            <a:avLst/>
          </a:prstGeom>
          <a:ln>
            <a:solidFill>
              <a:schemeClr val="accent5">
                <a:lumMod val="75000"/>
              </a:schemeClr>
            </a:solidFill>
          </a:ln>
        </p:spPr>
        <p:txBody>
          <a:bodyPr wrap="square">
            <a:spAutoFit/>
          </a:bodyPr>
          <a:lstStyle/>
          <a:p>
            <a:r>
              <a:rPr lang="en-US" altLang="ko-KR" sz="1200" dirty="0"/>
              <a:t>Data</a:t>
            </a:r>
            <a:r>
              <a:rPr lang="ko-KR" altLang="en-US" sz="1200" dirty="0"/>
              <a:t> </a:t>
            </a:r>
            <a:r>
              <a:rPr lang="en-US" altLang="ko-KR" sz="1200" dirty="0"/>
              <a:t>set</a:t>
            </a:r>
          </a:p>
          <a:p>
            <a:r>
              <a:rPr lang="en-US" altLang="ko-KR" sz="1200" dirty="0"/>
              <a:t>:paired-sampling, non paired-sampling </a:t>
            </a:r>
            <a:endParaRPr lang="ko-KR" altLang="en-US" sz="1200" dirty="0"/>
          </a:p>
        </p:txBody>
      </p:sp>
      <p:sp>
        <p:nvSpPr>
          <p:cNvPr id="46" name="TextBox 45">
            <a:extLst>
              <a:ext uri="{FF2B5EF4-FFF2-40B4-BE49-F238E27FC236}">
                <a16:creationId xmlns:a16="http://schemas.microsoft.com/office/drawing/2014/main" id="{5A1174D8-C1C6-4F9B-9A8D-19D43BF8FF66}"/>
              </a:ext>
            </a:extLst>
          </p:cNvPr>
          <p:cNvSpPr txBox="1"/>
          <p:nvPr/>
        </p:nvSpPr>
        <p:spPr>
          <a:xfrm>
            <a:off x="7892720" y="5474929"/>
            <a:ext cx="875836" cy="461665"/>
          </a:xfrm>
          <a:prstGeom prst="rect">
            <a:avLst/>
          </a:prstGeom>
          <a:noFill/>
          <a:ln>
            <a:solidFill>
              <a:schemeClr val="accent5">
                <a:lumMod val="75000"/>
              </a:schemeClr>
            </a:solidFill>
          </a:ln>
        </p:spPr>
        <p:txBody>
          <a:bodyPr wrap="square" rtlCol="0">
            <a:spAutoFit/>
          </a:bodyPr>
          <a:lstStyle/>
          <a:p>
            <a:r>
              <a:rPr lang="en-US" altLang="ko-KR" sz="1200" dirty="0"/>
              <a:t>Robust</a:t>
            </a:r>
          </a:p>
          <a:p>
            <a:r>
              <a:rPr lang="en-US" altLang="ko-KR" sz="1200" dirty="0"/>
              <a:t>test</a:t>
            </a:r>
            <a:endParaRPr lang="ko-KR" altLang="en-US" sz="1200" dirty="0"/>
          </a:p>
        </p:txBody>
      </p:sp>
      <p:sp>
        <p:nvSpPr>
          <p:cNvPr id="47" name="직사각형 46">
            <a:extLst>
              <a:ext uri="{FF2B5EF4-FFF2-40B4-BE49-F238E27FC236}">
                <a16:creationId xmlns:a16="http://schemas.microsoft.com/office/drawing/2014/main" id="{62383EBF-45A4-432D-9F67-D37C146C861A}"/>
              </a:ext>
            </a:extLst>
          </p:cNvPr>
          <p:cNvSpPr/>
          <p:nvPr/>
        </p:nvSpPr>
        <p:spPr>
          <a:xfrm>
            <a:off x="799806" y="3551997"/>
            <a:ext cx="3168085" cy="276999"/>
          </a:xfrm>
          <a:prstGeom prst="rect">
            <a:avLst/>
          </a:prstGeom>
          <a:ln>
            <a:solidFill>
              <a:schemeClr val="accent5">
                <a:lumMod val="75000"/>
              </a:schemeClr>
            </a:solidFill>
          </a:ln>
        </p:spPr>
        <p:txBody>
          <a:bodyPr wrap="square">
            <a:spAutoFit/>
          </a:bodyPr>
          <a:lstStyle/>
          <a:p>
            <a:pPr latinLnBrk="0"/>
            <a:r>
              <a:rPr lang="en-US" altLang="ko-KR" sz="1200" dirty="0">
                <a:solidFill>
                  <a:srgbClr val="343A40"/>
                </a:solidFill>
                <a:latin typeface="-apple-system"/>
              </a:rPr>
              <a:t>Training data, validation data, test data</a:t>
            </a:r>
            <a:endParaRPr lang="en-US" altLang="ko-KR" sz="1200" i="0" dirty="0">
              <a:solidFill>
                <a:srgbClr val="343A40"/>
              </a:solidFill>
              <a:effectLst/>
              <a:latin typeface="-apple-system"/>
            </a:endParaRPr>
          </a:p>
        </p:txBody>
      </p:sp>
      <p:sp>
        <p:nvSpPr>
          <p:cNvPr id="48" name="직사각형 47">
            <a:extLst>
              <a:ext uri="{FF2B5EF4-FFF2-40B4-BE49-F238E27FC236}">
                <a16:creationId xmlns:a16="http://schemas.microsoft.com/office/drawing/2014/main" id="{AF98967B-CCD4-4859-9F33-37968496892F}"/>
              </a:ext>
            </a:extLst>
          </p:cNvPr>
          <p:cNvSpPr/>
          <p:nvPr/>
        </p:nvSpPr>
        <p:spPr>
          <a:xfrm>
            <a:off x="780858" y="3187056"/>
            <a:ext cx="3176594" cy="276999"/>
          </a:xfrm>
          <a:prstGeom prst="rect">
            <a:avLst/>
          </a:prstGeom>
          <a:ln>
            <a:solidFill>
              <a:schemeClr val="accent5">
                <a:lumMod val="75000"/>
              </a:schemeClr>
            </a:solidFill>
          </a:ln>
        </p:spPr>
        <p:txBody>
          <a:bodyPr wrap="square">
            <a:spAutoFit/>
          </a:bodyPr>
          <a:lstStyle/>
          <a:p>
            <a:r>
              <a:rPr lang="en-US" altLang="ko-KR" sz="1200" dirty="0">
                <a:solidFill>
                  <a:srgbClr val="4D5156"/>
                </a:solidFill>
                <a:latin typeface="Apple SD Gothic Neo"/>
              </a:rPr>
              <a:t>Parametric test</a:t>
            </a:r>
            <a:r>
              <a:rPr lang="en-US" altLang="ko-KR" sz="1200" dirty="0"/>
              <a:t> , Non-parametric test</a:t>
            </a:r>
            <a:endParaRPr lang="ko-KR" altLang="en-US" sz="1200" dirty="0"/>
          </a:p>
        </p:txBody>
      </p:sp>
      <p:sp>
        <p:nvSpPr>
          <p:cNvPr id="49" name="직사각형 48">
            <a:extLst>
              <a:ext uri="{FF2B5EF4-FFF2-40B4-BE49-F238E27FC236}">
                <a16:creationId xmlns:a16="http://schemas.microsoft.com/office/drawing/2014/main" id="{03D1DB30-B7C6-4F1C-82ED-C468F64BE5FC}"/>
              </a:ext>
            </a:extLst>
          </p:cNvPr>
          <p:cNvSpPr/>
          <p:nvPr/>
        </p:nvSpPr>
        <p:spPr>
          <a:xfrm>
            <a:off x="743046" y="3869461"/>
            <a:ext cx="1816844" cy="276999"/>
          </a:xfrm>
          <a:prstGeom prst="rect">
            <a:avLst/>
          </a:prstGeom>
        </p:spPr>
        <p:txBody>
          <a:bodyPr wrap="none">
            <a:spAutoFit/>
          </a:bodyPr>
          <a:lstStyle/>
          <a:p>
            <a:r>
              <a:rPr lang="en-US" altLang="ko-KR" sz="1200" dirty="0">
                <a:latin typeface="+mn-ea"/>
              </a:rPr>
              <a:t>K-Fold Cross Validation</a:t>
            </a:r>
            <a:endParaRPr lang="ko-KR" altLang="en-US" sz="1200" dirty="0">
              <a:latin typeface="+mn-ea"/>
            </a:endParaRPr>
          </a:p>
        </p:txBody>
      </p:sp>
      <p:sp>
        <p:nvSpPr>
          <p:cNvPr id="3" name="바닥글 개체 틀 2">
            <a:extLst>
              <a:ext uri="{FF2B5EF4-FFF2-40B4-BE49-F238E27FC236}">
                <a16:creationId xmlns:a16="http://schemas.microsoft.com/office/drawing/2014/main" id="{4C1014F5-C4F2-481F-80DA-3354218540F6}"/>
              </a:ext>
            </a:extLst>
          </p:cNvPr>
          <p:cNvSpPr>
            <a:spLocks noGrp="1"/>
          </p:cNvSpPr>
          <p:nvPr>
            <p:ph type="ftr" sz="quarter" idx="11"/>
          </p:nvPr>
        </p:nvSpPr>
        <p:spPr/>
        <p:txBody>
          <a:bodyPr/>
          <a:lstStyle/>
          <a:p>
            <a:r>
              <a:rPr lang="en-US" altLang="ko-KR"/>
              <a:t>UBION PBL- FBA</a:t>
            </a:r>
            <a:endParaRPr lang="ko-KR" altLang="en-US"/>
          </a:p>
        </p:txBody>
      </p:sp>
      <p:sp>
        <p:nvSpPr>
          <p:cNvPr id="6" name="슬라이드 번호 개체 틀 5">
            <a:extLst>
              <a:ext uri="{FF2B5EF4-FFF2-40B4-BE49-F238E27FC236}">
                <a16:creationId xmlns:a16="http://schemas.microsoft.com/office/drawing/2014/main" id="{28B54DEC-A900-4736-8309-445E7FD09176}"/>
              </a:ext>
            </a:extLst>
          </p:cNvPr>
          <p:cNvSpPr>
            <a:spLocks noGrp="1"/>
          </p:cNvSpPr>
          <p:nvPr>
            <p:ph type="sldNum" sz="quarter" idx="12"/>
          </p:nvPr>
        </p:nvSpPr>
        <p:spPr/>
        <p:txBody>
          <a:bodyPr/>
          <a:lstStyle/>
          <a:p>
            <a:fld id="{DE77BB65-F969-4654-BF30-45C70C1BE112}" type="slidenum">
              <a:rPr lang="ko-KR" altLang="en-US" smtClean="0"/>
              <a:pPr/>
              <a:t>196</a:t>
            </a:fld>
            <a:endParaRPr lang="ko-KR" altLang="en-US"/>
          </a:p>
        </p:txBody>
      </p:sp>
    </p:spTree>
    <p:extLst>
      <p:ext uri="{BB962C8B-B14F-4D97-AF65-F5344CB8AC3E}">
        <p14:creationId xmlns:p14="http://schemas.microsoft.com/office/powerpoint/2010/main" val="21193788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pic>
        <p:nvPicPr>
          <p:cNvPr id="7" name="그림 6">
            <a:extLst>
              <a:ext uri="{FF2B5EF4-FFF2-40B4-BE49-F238E27FC236}">
                <a16:creationId xmlns:a16="http://schemas.microsoft.com/office/drawing/2014/main" id="{D0849479-34DD-484E-AD45-B9FBC253A5AD}"/>
              </a:ext>
            </a:extLst>
          </p:cNvPr>
          <p:cNvPicPr>
            <a:picLocks noChangeAspect="1"/>
          </p:cNvPicPr>
          <p:nvPr/>
        </p:nvPicPr>
        <p:blipFill>
          <a:blip r:embed="rId2"/>
          <a:stretch>
            <a:fillRect/>
          </a:stretch>
        </p:blipFill>
        <p:spPr>
          <a:xfrm>
            <a:off x="548441" y="1374168"/>
            <a:ext cx="7201905" cy="3606222"/>
          </a:xfrm>
          <a:prstGeom prst="rect">
            <a:avLst/>
          </a:prstGeom>
        </p:spPr>
      </p:pic>
      <p:sp>
        <p:nvSpPr>
          <p:cNvPr id="3" name="직사각형 2">
            <a:extLst>
              <a:ext uri="{FF2B5EF4-FFF2-40B4-BE49-F238E27FC236}">
                <a16:creationId xmlns:a16="http://schemas.microsoft.com/office/drawing/2014/main" id="{3AE7F733-3D64-46D0-A44D-09BED4F3ECA0}"/>
              </a:ext>
            </a:extLst>
          </p:cNvPr>
          <p:cNvSpPr/>
          <p:nvPr/>
        </p:nvSpPr>
        <p:spPr>
          <a:xfrm>
            <a:off x="5141198" y="4898464"/>
            <a:ext cx="3456384" cy="246221"/>
          </a:xfrm>
          <a:prstGeom prst="rect">
            <a:avLst/>
          </a:prstGeom>
        </p:spPr>
        <p:txBody>
          <a:bodyPr wrap="square">
            <a:spAutoFit/>
          </a:bodyPr>
          <a:lstStyle/>
          <a:p>
            <a:r>
              <a:rPr lang="ko-KR" altLang="en-US" sz="1000" dirty="0"/>
              <a:t>金融工學硏究</a:t>
            </a:r>
            <a:r>
              <a:rPr lang="en-US" altLang="ko-KR" sz="1000" dirty="0"/>
              <a:t>, </a:t>
            </a:r>
            <a:r>
              <a:rPr lang="ko-KR" altLang="en-US" sz="1000" dirty="0"/>
              <a:t>제</a:t>
            </a:r>
            <a:r>
              <a:rPr lang="en-US" altLang="ko-KR" sz="1000" dirty="0"/>
              <a:t>18</a:t>
            </a:r>
            <a:r>
              <a:rPr lang="ko-KR" altLang="en-US" sz="1000" dirty="0"/>
              <a:t>권 제</a:t>
            </a:r>
            <a:r>
              <a:rPr lang="en-US" altLang="ko-KR" sz="1000" dirty="0"/>
              <a:t>3</a:t>
            </a:r>
            <a:r>
              <a:rPr lang="ko-KR" altLang="en-US" sz="1000" dirty="0"/>
              <a:t>호 </a:t>
            </a:r>
            <a:r>
              <a:rPr lang="en-US" altLang="ko-KR" sz="1000" dirty="0"/>
              <a:t>(2019. 9.) 131</a:t>
            </a:r>
            <a:r>
              <a:rPr lang="ko-KR" altLang="en-US" sz="1000" dirty="0"/>
              <a:t>～</a:t>
            </a:r>
            <a:r>
              <a:rPr lang="en-US" altLang="ko-KR" sz="1000" dirty="0"/>
              <a:t>152  </a:t>
            </a:r>
            <a:r>
              <a:rPr lang="ko-KR" altLang="en-US" sz="1000" dirty="0"/>
              <a:t>내용 수정</a:t>
            </a:r>
          </a:p>
        </p:txBody>
      </p:sp>
      <p:sp>
        <p:nvSpPr>
          <p:cNvPr id="6" name="TextBox 5">
            <a:extLst>
              <a:ext uri="{FF2B5EF4-FFF2-40B4-BE49-F238E27FC236}">
                <a16:creationId xmlns:a16="http://schemas.microsoft.com/office/drawing/2014/main" id="{EF453D85-AB90-4D9F-B5CB-E7EF16983133}"/>
              </a:ext>
            </a:extLst>
          </p:cNvPr>
          <p:cNvSpPr txBox="1"/>
          <p:nvPr/>
        </p:nvSpPr>
        <p:spPr>
          <a:xfrm>
            <a:off x="3143053" y="1911397"/>
            <a:ext cx="1800200" cy="369332"/>
          </a:xfrm>
          <a:prstGeom prst="rect">
            <a:avLst/>
          </a:prstGeom>
          <a:noFill/>
          <a:ln w="38100">
            <a:solidFill>
              <a:srgbClr val="FF0000"/>
            </a:solidFill>
          </a:ln>
        </p:spPr>
        <p:txBody>
          <a:bodyPr wrap="square" rtlCol="0">
            <a:spAutoFit/>
          </a:bodyPr>
          <a:lstStyle/>
          <a:p>
            <a:endParaRPr lang="ko-KR" altLang="en-US" dirty="0"/>
          </a:p>
        </p:txBody>
      </p:sp>
      <p:sp>
        <p:nvSpPr>
          <p:cNvPr id="10" name="직사각형 9">
            <a:extLst>
              <a:ext uri="{FF2B5EF4-FFF2-40B4-BE49-F238E27FC236}">
                <a16:creationId xmlns:a16="http://schemas.microsoft.com/office/drawing/2014/main" id="{1D303143-B11D-4335-962B-2D496E2D06F8}"/>
              </a:ext>
            </a:extLst>
          </p:cNvPr>
          <p:cNvSpPr/>
          <p:nvPr/>
        </p:nvSpPr>
        <p:spPr>
          <a:xfrm>
            <a:off x="3184224" y="4149080"/>
            <a:ext cx="1930337" cy="276999"/>
          </a:xfrm>
          <a:prstGeom prst="rect">
            <a:avLst/>
          </a:prstGeom>
        </p:spPr>
        <p:txBody>
          <a:bodyPr wrap="none">
            <a:spAutoFit/>
          </a:bodyPr>
          <a:lstStyle/>
          <a:p>
            <a:r>
              <a:rPr lang="ko-KR" altLang="en-US" sz="1200" dirty="0"/>
              <a:t>로지스틱 회귀분석 </a:t>
            </a:r>
            <a:r>
              <a:rPr lang="en-US" altLang="ko-KR" sz="1200" dirty="0"/>
              <a:t>(Logit)</a:t>
            </a:r>
            <a:endParaRPr lang="ko-KR" altLang="en-US" sz="1200" dirty="0"/>
          </a:p>
        </p:txBody>
      </p:sp>
      <p:sp>
        <p:nvSpPr>
          <p:cNvPr id="11" name="직사각형 10">
            <a:extLst>
              <a:ext uri="{FF2B5EF4-FFF2-40B4-BE49-F238E27FC236}">
                <a16:creationId xmlns:a16="http://schemas.microsoft.com/office/drawing/2014/main" id="{5E38053D-B428-4DDE-BE1E-E6DEBC573D7E}"/>
              </a:ext>
            </a:extLst>
          </p:cNvPr>
          <p:cNvSpPr/>
          <p:nvPr/>
        </p:nvSpPr>
        <p:spPr>
          <a:xfrm>
            <a:off x="7295663" y="2653545"/>
            <a:ext cx="1172116" cy="276999"/>
          </a:xfrm>
          <a:prstGeom prst="rect">
            <a:avLst/>
          </a:prstGeom>
        </p:spPr>
        <p:txBody>
          <a:bodyPr wrap="none">
            <a:spAutoFit/>
          </a:bodyPr>
          <a:lstStyle/>
          <a:p>
            <a:r>
              <a:rPr lang="en-US" altLang="ko-KR" sz="1200" dirty="0"/>
              <a:t>Cox-PH Hazard</a:t>
            </a:r>
            <a:endParaRPr lang="ko-KR" altLang="en-US" sz="1200" dirty="0"/>
          </a:p>
        </p:txBody>
      </p:sp>
      <p:sp>
        <p:nvSpPr>
          <p:cNvPr id="12" name="직사각형 11">
            <a:extLst>
              <a:ext uri="{FF2B5EF4-FFF2-40B4-BE49-F238E27FC236}">
                <a16:creationId xmlns:a16="http://schemas.microsoft.com/office/drawing/2014/main" id="{A0809D10-E334-4C60-91C6-6CD2DFB110BB}"/>
              </a:ext>
            </a:extLst>
          </p:cNvPr>
          <p:cNvSpPr/>
          <p:nvPr/>
        </p:nvSpPr>
        <p:spPr>
          <a:xfrm>
            <a:off x="7295663" y="2930544"/>
            <a:ext cx="1685077" cy="461665"/>
          </a:xfrm>
          <a:prstGeom prst="rect">
            <a:avLst/>
          </a:prstGeom>
        </p:spPr>
        <p:txBody>
          <a:bodyPr wrap="none">
            <a:spAutoFit/>
          </a:bodyPr>
          <a:lstStyle/>
          <a:p>
            <a:r>
              <a:rPr lang="ko-KR" altLang="en-US" sz="1200" dirty="0" err="1"/>
              <a:t>공변량의</a:t>
            </a:r>
            <a:r>
              <a:rPr lang="ko-KR" altLang="en-US" sz="1200" dirty="0"/>
              <a:t> 특성에 따른 </a:t>
            </a:r>
            <a:endParaRPr lang="en-US" altLang="ko-KR" sz="1200" dirty="0"/>
          </a:p>
          <a:p>
            <a:r>
              <a:rPr lang="ko-KR" altLang="en-US" sz="1200" dirty="0"/>
              <a:t>생존기간 예측 모형</a:t>
            </a:r>
          </a:p>
        </p:txBody>
      </p:sp>
      <p:sp>
        <p:nvSpPr>
          <p:cNvPr id="2" name="바닥글 개체 틀 1">
            <a:extLst>
              <a:ext uri="{FF2B5EF4-FFF2-40B4-BE49-F238E27FC236}">
                <a16:creationId xmlns:a16="http://schemas.microsoft.com/office/drawing/2014/main" id="{D9569893-35AB-4B9E-B2C2-4CD7D3E6007A}"/>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0027974E-8C6C-4BB0-A5B7-74B4D2523D20}"/>
              </a:ext>
            </a:extLst>
          </p:cNvPr>
          <p:cNvSpPr>
            <a:spLocks noGrp="1"/>
          </p:cNvSpPr>
          <p:nvPr>
            <p:ph type="sldNum" sz="quarter" idx="12"/>
          </p:nvPr>
        </p:nvSpPr>
        <p:spPr/>
        <p:txBody>
          <a:bodyPr/>
          <a:lstStyle/>
          <a:p>
            <a:fld id="{DE77BB65-F969-4654-BF30-45C70C1BE112}" type="slidenum">
              <a:rPr lang="ko-KR" altLang="en-US" smtClean="0"/>
              <a:pPr/>
              <a:t>197</a:t>
            </a:fld>
            <a:endParaRPr lang="ko-KR" altLang="en-US"/>
          </a:p>
        </p:txBody>
      </p:sp>
      <p:sp>
        <p:nvSpPr>
          <p:cNvPr id="14" name="직사각형 13">
            <a:extLst>
              <a:ext uri="{FF2B5EF4-FFF2-40B4-BE49-F238E27FC236}">
                <a16:creationId xmlns:a16="http://schemas.microsoft.com/office/drawing/2014/main" id="{7D6EF91F-6E7C-4A15-970B-CAE720C1A36E}"/>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30851426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A8AD7227-73BF-4D82-AF3A-5A3D940C8B47}"/>
              </a:ext>
            </a:extLst>
          </p:cNvPr>
          <p:cNvSpPr/>
          <p:nvPr/>
        </p:nvSpPr>
        <p:spPr>
          <a:xfrm>
            <a:off x="441980" y="2419131"/>
            <a:ext cx="8164379" cy="1995611"/>
          </a:xfrm>
          <a:prstGeom prst="rect">
            <a:avLst/>
          </a:prstGeom>
        </p:spPr>
        <p:txBody>
          <a:bodyPr wrap="square">
            <a:spAutoFit/>
          </a:bodyPr>
          <a:lstStyle/>
          <a:p>
            <a:pPr algn="just">
              <a:lnSpc>
                <a:spcPct val="150000"/>
              </a:lnSpc>
            </a:pPr>
            <a:r>
              <a:rPr lang="ko-KR" altLang="ko-KR" sz="1200" kern="100" dirty="0" err="1">
                <a:latin typeface="맑은 고딕" panose="020B0503020000020004" pitchFamily="50" charset="-127"/>
                <a:ea typeface="맑은 고딕" panose="020B0503020000020004" pitchFamily="50" charset="-127"/>
                <a:cs typeface="Times New Roman" panose="02020603050405020304" pitchFamily="18" charset="0"/>
              </a:rPr>
              <a:t>단일변량분석</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한계</a:t>
            </a:r>
            <a:endPar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a:lnSpc>
                <a:spcPct val="150000"/>
              </a:lnSpc>
            </a:pP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1)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변수별로 상반되거나 모순된 예측결과를 얻을 가능성이 있다는 점이다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p>
          <a:p>
            <a:pPr algn="just">
              <a:lnSpc>
                <a:spcPct val="150000"/>
              </a:lnSpc>
            </a:pP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2)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판별점을 선택하는데 있어서 대칭적인 오류비용</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즉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1</a:t>
            </a:r>
            <a:r>
              <a:rPr lang="ko-KR" altLang="ko-KR" sz="1200" kern="100" dirty="0" err="1">
                <a:latin typeface="맑은 고딕" panose="020B0503020000020004" pitchFamily="50" charset="-127"/>
                <a:ea typeface="맑은 고딕" panose="020B0503020000020004" pitchFamily="50" charset="-127"/>
                <a:cs typeface="Times New Roman" panose="02020603050405020304" pitchFamily="18" charset="0"/>
              </a:rPr>
              <a:t>종오류비용과</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2</a:t>
            </a:r>
            <a:r>
              <a:rPr lang="ko-KR" altLang="ko-KR" sz="1200" kern="100" dirty="0" err="1">
                <a:latin typeface="맑은 고딕" panose="020B0503020000020004" pitchFamily="50" charset="-127"/>
                <a:ea typeface="맑은 고딕" panose="020B0503020000020004" pitchFamily="50" charset="-127"/>
                <a:cs typeface="Times New Roman" panose="02020603050405020304" pitchFamily="18" charset="0"/>
              </a:rPr>
              <a:t>종오류비용이</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동일하다는 가정을 하고 있다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p>
          <a:p>
            <a:pPr algn="just">
              <a:lnSpc>
                <a:spcPct val="150000"/>
              </a:lnSpc>
            </a:pP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3)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도산기업과 비도산기업의 특성을 결정짓는데 다수의 변수가 복합적으로 작용할 가능성이 높음에도 불구하고 이를 간과하고 있다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p>
          <a:p>
            <a:pPr algn="just">
              <a:lnSpc>
                <a:spcPct val="150000"/>
              </a:lnSpc>
            </a:pP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비슷한 규모의 비도산기업을 동수</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matched-paired sampling</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을 적용</a:t>
            </a:r>
            <a:endPar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a:p>
            <a:pPr marL="171450" indent="-171450" algn="just">
              <a:lnSpc>
                <a:spcPct val="150000"/>
              </a:lnSpc>
              <a:buFont typeface="Wingdings" panose="05000000000000000000" pitchFamily="2" charset="2"/>
              <a:buChar char="è"/>
            </a:pP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도산기업과 비도산기업의 회</a:t>
            </a:r>
            <a:r>
              <a:rPr lang="ko-KR" altLang="en-US" sz="1200" kern="100" dirty="0">
                <a:latin typeface="맑은 고딕" panose="020B0503020000020004" pitchFamily="50" charset="-127"/>
                <a:ea typeface="맑은 고딕" panose="020B0503020000020004" pitchFamily="50" charset="-127"/>
                <a:cs typeface="Times New Roman" panose="02020603050405020304" pitchFamily="18" charset="0"/>
              </a:rPr>
              <a:t>귀</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변수 비교</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2" name="직사각형 1">
            <a:extLst>
              <a:ext uri="{FF2B5EF4-FFF2-40B4-BE49-F238E27FC236}">
                <a16:creationId xmlns:a16="http://schemas.microsoft.com/office/drawing/2014/main" id="{784C2880-8C32-49FF-91F5-D8BCF3462A8C}"/>
              </a:ext>
            </a:extLst>
          </p:cNvPr>
          <p:cNvSpPr/>
          <p:nvPr/>
        </p:nvSpPr>
        <p:spPr>
          <a:xfrm>
            <a:off x="591989" y="391874"/>
            <a:ext cx="2820003" cy="369332"/>
          </a:xfrm>
          <a:prstGeom prst="rect">
            <a:avLst/>
          </a:prstGeom>
        </p:spPr>
        <p:txBody>
          <a:bodyPr wrap="none">
            <a:spAutoFit/>
          </a:bodyPr>
          <a:lstStyle/>
          <a:p>
            <a:r>
              <a:rPr lang="en-US" altLang="ko-KR" b="1" kern="0" dirty="0">
                <a:solidFill>
                  <a:srgbClr val="000000"/>
                </a:solidFill>
                <a:uFill>
                  <a:solidFill>
                    <a:srgbClr val="000000"/>
                  </a:solidFill>
                </a:uFill>
                <a:latin typeface="+mn-ea"/>
              </a:rPr>
              <a:t>1. Discriminant Analysis</a:t>
            </a:r>
            <a:endParaRPr lang="ko-KR" altLang="en-US" dirty="0"/>
          </a:p>
        </p:txBody>
      </p:sp>
      <p:sp>
        <p:nvSpPr>
          <p:cNvPr id="3" name="직사각형 2">
            <a:extLst>
              <a:ext uri="{FF2B5EF4-FFF2-40B4-BE49-F238E27FC236}">
                <a16:creationId xmlns:a16="http://schemas.microsoft.com/office/drawing/2014/main" id="{2ECABD28-6817-4CCA-8E59-5BCB54E0C828}"/>
              </a:ext>
            </a:extLst>
          </p:cNvPr>
          <p:cNvSpPr/>
          <p:nvPr/>
        </p:nvSpPr>
        <p:spPr>
          <a:xfrm>
            <a:off x="441980" y="993310"/>
            <a:ext cx="4102405" cy="369332"/>
          </a:xfrm>
          <a:prstGeom prst="rect">
            <a:avLst/>
          </a:prstGeom>
        </p:spPr>
        <p:txBody>
          <a:bodyPr wrap="none">
            <a:spAutoFit/>
          </a:bodyPr>
          <a:lstStyle/>
          <a:p>
            <a:r>
              <a:rPr lang="ko-KR" altLang="en-US" b="1" kern="0" dirty="0">
                <a:solidFill>
                  <a:srgbClr val="000000"/>
                </a:solidFill>
                <a:uFill>
                  <a:solidFill>
                    <a:srgbClr val="000000"/>
                  </a:solidFill>
                </a:uFill>
                <a:latin typeface="+mn-ea"/>
              </a:rPr>
              <a:t>비버</a:t>
            </a:r>
            <a:r>
              <a:rPr lang="en-US" altLang="ko-KR" b="1" kern="0" dirty="0">
                <a:solidFill>
                  <a:srgbClr val="000000"/>
                </a:solidFill>
                <a:uFill>
                  <a:solidFill>
                    <a:srgbClr val="000000"/>
                  </a:solidFill>
                </a:uFill>
                <a:latin typeface="+mn-ea"/>
              </a:rPr>
              <a:t>(W.H. Beaver)</a:t>
            </a:r>
            <a:r>
              <a:rPr lang="ko-KR" altLang="en-US" b="1" kern="0" dirty="0">
                <a:solidFill>
                  <a:srgbClr val="000000"/>
                </a:solidFill>
                <a:uFill>
                  <a:solidFill>
                    <a:srgbClr val="000000"/>
                  </a:solidFill>
                </a:uFill>
                <a:latin typeface="+mn-ea"/>
              </a:rPr>
              <a:t>의 예측모형</a:t>
            </a:r>
            <a:r>
              <a:rPr lang="en-US" altLang="ko-KR" b="1" kern="0" dirty="0">
                <a:solidFill>
                  <a:srgbClr val="000000"/>
                </a:solidFill>
                <a:uFill>
                  <a:solidFill>
                    <a:srgbClr val="000000"/>
                  </a:solidFill>
                </a:uFill>
                <a:latin typeface="+mn-ea"/>
              </a:rPr>
              <a:t>(1966)</a:t>
            </a:r>
            <a:endParaRPr lang="ko-KR" altLang="en-US" dirty="0"/>
          </a:p>
        </p:txBody>
      </p:sp>
      <p:sp>
        <p:nvSpPr>
          <p:cNvPr id="9" name="직사각형 8">
            <a:extLst>
              <a:ext uri="{FF2B5EF4-FFF2-40B4-BE49-F238E27FC236}">
                <a16:creationId xmlns:a16="http://schemas.microsoft.com/office/drawing/2014/main" id="{66028135-33BE-4209-9EA2-1D37CFBA281D}"/>
              </a:ext>
            </a:extLst>
          </p:cNvPr>
          <p:cNvSpPr/>
          <p:nvPr/>
        </p:nvSpPr>
        <p:spPr>
          <a:xfrm>
            <a:off x="417324" y="1269078"/>
            <a:ext cx="7827084" cy="1095364"/>
          </a:xfrm>
          <a:prstGeom prst="rect">
            <a:avLst/>
          </a:prstGeom>
        </p:spPr>
        <p:txBody>
          <a:bodyPr wrap="square">
            <a:spAutoFit/>
          </a:bodyPr>
          <a:lstStyle/>
          <a:p>
            <a:pPr algn="just" fontAlgn="base">
              <a:lnSpc>
                <a:spcPct val="140000"/>
              </a:lnSpc>
            </a:pPr>
            <a:r>
              <a:rPr lang="ko-KR" altLang="en-US" sz="1200" kern="0" dirty="0" err="1">
                <a:solidFill>
                  <a:srgbClr val="000000"/>
                </a:solidFill>
                <a:highlight>
                  <a:srgbClr val="FFFF00"/>
                </a:highlight>
                <a:latin typeface="+mn-ea"/>
              </a:rPr>
              <a:t>단변량분석</a:t>
            </a:r>
            <a:r>
              <a:rPr lang="ko-KR" altLang="en-US" sz="1200" kern="0" dirty="0" err="1">
                <a:solidFill>
                  <a:srgbClr val="000000"/>
                </a:solidFill>
                <a:latin typeface="+mn-ea"/>
              </a:rPr>
              <a:t>에</a:t>
            </a:r>
            <a:r>
              <a:rPr lang="ko-KR" altLang="en-US" sz="1200" kern="0" dirty="0">
                <a:solidFill>
                  <a:srgbClr val="000000"/>
                </a:solidFill>
                <a:latin typeface="+mn-ea"/>
              </a:rPr>
              <a:t> 의해 부도기업과 비부도기업 비교 분석</a:t>
            </a:r>
            <a:r>
              <a:rPr lang="en-US" altLang="ko-KR" sz="1200" kern="0" dirty="0">
                <a:solidFill>
                  <a:srgbClr val="000000"/>
                </a:solidFill>
                <a:latin typeface="+mn-ea"/>
              </a:rPr>
              <a:t> </a:t>
            </a:r>
            <a:r>
              <a:rPr lang="en-US" altLang="ko-KR" sz="1200" kern="0" dirty="0">
                <a:solidFill>
                  <a:srgbClr val="000000"/>
                </a:solidFill>
                <a:latin typeface="+mn-ea"/>
                <a:sym typeface="Wingdings" panose="05000000000000000000" pitchFamily="2" charset="2"/>
              </a:rPr>
              <a:t> </a:t>
            </a:r>
            <a:r>
              <a:rPr lang="ko-KR" altLang="en-US" sz="1200" kern="0" dirty="0" err="1">
                <a:solidFill>
                  <a:srgbClr val="000000"/>
                </a:solidFill>
                <a:latin typeface="+mn-ea"/>
              </a:rPr>
              <a:t>일변량분석</a:t>
            </a:r>
            <a:endParaRPr lang="en-US" altLang="ko-KR" sz="1200" kern="0" dirty="0">
              <a:solidFill>
                <a:srgbClr val="000000"/>
              </a:solidFill>
              <a:latin typeface="+mn-ea"/>
            </a:endParaRPr>
          </a:p>
          <a:p>
            <a:pPr algn="just" fontAlgn="base">
              <a:lnSpc>
                <a:spcPct val="140000"/>
              </a:lnSpc>
            </a:pPr>
            <a:r>
              <a:rPr lang="en-US" altLang="ko-KR" sz="1200" kern="0" dirty="0">
                <a:solidFill>
                  <a:srgbClr val="000000"/>
                </a:solidFill>
                <a:latin typeface="+mn-ea"/>
              </a:rPr>
              <a:t>Beaver</a:t>
            </a:r>
            <a:r>
              <a:rPr lang="ko-KR" altLang="en-US" sz="1200" kern="0" dirty="0">
                <a:solidFill>
                  <a:srgbClr val="000000"/>
                </a:solidFill>
                <a:latin typeface="+mn-ea"/>
              </a:rPr>
              <a:t>의 연구는 </a:t>
            </a:r>
            <a:r>
              <a:rPr lang="ko-KR" altLang="en-US" sz="1200" kern="0" dirty="0">
                <a:solidFill>
                  <a:srgbClr val="000000"/>
                </a:solidFill>
                <a:highlight>
                  <a:srgbClr val="FFFF00"/>
                </a:highlight>
                <a:latin typeface="+mn-ea"/>
              </a:rPr>
              <a:t>최초로 재무비율을 이용하여 </a:t>
            </a:r>
            <a:r>
              <a:rPr lang="ko-KR" altLang="en-US" sz="1200" kern="0" dirty="0">
                <a:solidFill>
                  <a:srgbClr val="000000"/>
                </a:solidFill>
                <a:latin typeface="+mn-ea"/>
              </a:rPr>
              <a:t>기업 부도를 예측했다는 점에서 의의</a:t>
            </a:r>
            <a:r>
              <a:rPr lang="en-US" altLang="ko-KR" sz="1200" kern="0" dirty="0">
                <a:solidFill>
                  <a:srgbClr val="000000"/>
                </a:solidFill>
                <a:latin typeface="+mn-ea"/>
              </a:rPr>
              <a:t>. </a:t>
            </a:r>
          </a:p>
          <a:p>
            <a:pPr algn="just" fontAlgn="base">
              <a:lnSpc>
                <a:spcPct val="140000"/>
              </a:lnSpc>
            </a:pPr>
            <a:r>
              <a:rPr lang="en-US" altLang="ko-KR" sz="1200" kern="0" dirty="0">
                <a:solidFill>
                  <a:srgbClr val="000000"/>
                </a:solidFill>
                <a:latin typeface="+mn-ea"/>
              </a:rPr>
              <a:t>(</a:t>
            </a:r>
            <a:r>
              <a:rPr lang="ko-KR" altLang="en-US" sz="1200" kern="0" dirty="0">
                <a:solidFill>
                  <a:srgbClr val="000000"/>
                </a:solidFill>
                <a:latin typeface="+mn-ea"/>
              </a:rPr>
              <a:t>한계</a:t>
            </a:r>
            <a:r>
              <a:rPr lang="en-US" altLang="ko-KR" sz="1200" kern="0" dirty="0">
                <a:solidFill>
                  <a:srgbClr val="000000"/>
                </a:solidFill>
                <a:latin typeface="+mn-ea"/>
              </a:rPr>
              <a:t>)</a:t>
            </a:r>
            <a:r>
              <a:rPr lang="ko-KR" altLang="en-US" sz="1200" kern="0" dirty="0">
                <a:solidFill>
                  <a:srgbClr val="000000"/>
                </a:solidFill>
                <a:latin typeface="+mn-ea"/>
              </a:rPr>
              <a:t> 예측모델은 단일변수로만 분석했다는 면에서 한계가 있다</a:t>
            </a:r>
            <a:r>
              <a:rPr lang="en-US" altLang="ko-KR" sz="1200" kern="0" dirty="0">
                <a:solidFill>
                  <a:srgbClr val="000000"/>
                </a:solidFill>
                <a:latin typeface="+mn-ea"/>
              </a:rPr>
              <a:t>. </a:t>
            </a:r>
            <a:r>
              <a:rPr lang="ko-KR" altLang="en-US" sz="1200" kern="0" dirty="0" err="1">
                <a:solidFill>
                  <a:srgbClr val="000000"/>
                </a:solidFill>
                <a:latin typeface="+mn-ea"/>
              </a:rPr>
              <a:t>단일변량예측이</a:t>
            </a:r>
            <a:r>
              <a:rPr lang="ko-KR" altLang="en-US" sz="1200" kern="0" dirty="0">
                <a:solidFill>
                  <a:srgbClr val="000000"/>
                </a:solidFill>
                <a:latin typeface="+mn-ea"/>
              </a:rPr>
              <a:t> 어느 정도의 예측력을 지닐 수 있는가에 대한 의문이 제기</a:t>
            </a:r>
          </a:p>
        </p:txBody>
      </p:sp>
      <p:sp>
        <p:nvSpPr>
          <p:cNvPr id="7" name="바닥글 개체 틀 6">
            <a:extLst>
              <a:ext uri="{FF2B5EF4-FFF2-40B4-BE49-F238E27FC236}">
                <a16:creationId xmlns:a16="http://schemas.microsoft.com/office/drawing/2014/main" id="{83942A5E-ED28-4FCC-BB81-D3B7B81CF895}"/>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FB7AF325-99A9-4062-93D2-9D61D29790C7}"/>
              </a:ext>
            </a:extLst>
          </p:cNvPr>
          <p:cNvSpPr>
            <a:spLocks noGrp="1"/>
          </p:cNvSpPr>
          <p:nvPr>
            <p:ph type="sldNum" sz="quarter" idx="12"/>
          </p:nvPr>
        </p:nvSpPr>
        <p:spPr/>
        <p:txBody>
          <a:bodyPr/>
          <a:lstStyle/>
          <a:p>
            <a:fld id="{DE77BB65-F969-4654-BF30-45C70C1BE112}" type="slidenum">
              <a:rPr lang="ko-KR" altLang="en-US" smtClean="0"/>
              <a:pPr/>
              <a:t>198</a:t>
            </a:fld>
            <a:endParaRPr lang="ko-KR" altLang="en-US"/>
          </a:p>
        </p:txBody>
      </p:sp>
      <p:sp>
        <p:nvSpPr>
          <p:cNvPr id="11" name="직사각형 10">
            <a:extLst>
              <a:ext uri="{FF2B5EF4-FFF2-40B4-BE49-F238E27FC236}">
                <a16:creationId xmlns:a16="http://schemas.microsoft.com/office/drawing/2014/main" id="{1E54E06C-E94A-49F8-B90F-5731C5692E3E}"/>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1882316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D81CB514-FC07-403D-9FA3-8B103AC7E199}"/>
              </a:ext>
            </a:extLst>
          </p:cNvPr>
          <p:cNvSpPr/>
          <p:nvPr/>
        </p:nvSpPr>
        <p:spPr>
          <a:xfrm>
            <a:off x="136068" y="337470"/>
            <a:ext cx="5976664" cy="415819"/>
          </a:xfrm>
          <a:prstGeom prst="rect">
            <a:avLst/>
          </a:prstGeom>
        </p:spPr>
        <p:txBody>
          <a:bodyPr wrap="square">
            <a:spAutoFit/>
          </a:bodyPr>
          <a:lstStyle/>
          <a:p>
            <a:pPr fontAlgn="base" latinLnBrk="0">
              <a:lnSpc>
                <a:spcPct val="130000"/>
              </a:lnSpc>
            </a:pPr>
            <a:r>
              <a:rPr lang="en-US" altLang="ko-KR" b="1" kern="0" dirty="0">
                <a:solidFill>
                  <a:srgbClr val="000000"/>
                </a:solidFill>
                <a:uFill>
                  <a:solidFill>
                    <a:srgbClr val="000000"/>
                  </a:solidFill>
                </a:uFill>
                <a:latin typeface="+mn-ea"/>
              </a:rPr>
              <a:t>W.H. Beaver</a:t>
            </a:r>
            <a:r>
              <a:rPr lang="ko-KR" altLang="en-US" b="1" kern="0" dirty="0">
                <a:solidFill>
                  <a:srgbClr val="000000"/>
                </a:solidFill>
                <a:uFill>
                  <a:solidFill>
                    <a:srgbClr val="000000"/>
                  </a:solidFill>
                </a:uFill>
                <a:latin typeface="+mn-ea"/>
              </a:rPr>
              <a:t> 예측모형</a:t>
            </a:r>
            <a:r>
              <a:rPr lang="en-US" altLang="ko-KR" b="1" kern="0" dirty="0">
                <a:solidFill>
                  <a:srgbClr val="000000"/>
                </a:solidFill>
                <a:uFill>
                  <a:solidFill>
                    <a:srgbClr val="000000"/>
                  </a:solidFill>
                </a:uFill>
                <a:latin typeface="+mn-ea"/>
              </a:rPr>
              <a:t>(1966)</a:t>
            </a:r>
            <a:endParaRPr lang="ko-KR" altLang="en-US" sz="1200" kern="0" dirty="0">
              <a:solidFill>
                <a:srgbClr val="000000"/>
              </a:solidFill>
              <a:latin typeface="+mn-ea"/>
            </a:endParaRPr>
          </a:p>
        </p:txBody>
      </p:sp>
      <p:sp>
        <p:nvSpPr>
          <p:cNvPr id="3" name="TextBox 2">
            <a:extLst>
              <a:ext uri="{FF2B5EF4-FFF2-40B4-BE49-F238E27FC236}">
                <a16:creationId xmlns:a16="http://schemas.microsoft.com/office/drawing/2014/main" id="{8DF93380-0AE2-4FAC-9DE7-7595E4FA0ADD}"/>
              </a:ext>
            </a:extLst>
          </p:cNvPr>
          <p:cNvSpPr txBox="1"/>
          <p:nvPr/>
        </p:nvSpPr>
        <p:spPr>
          <a:xfrm>
            <a:off x="320579" y="1408830"/>
            <a:ext cx="8712968" cy="830997"/>
          </a:xfrm>
          <a:prstGeom prst="rect">
            <a:avLst/>
          </a:prstGeom>
          <a:noFill/>
          <a:ln>
            <a:solidFill>
              <a:schemeClr val="accent1"/>
            </a:solidFill>
          </a:ln>
        </p:spPr>
        <p:txBody>
          <a:bodyPr wrap="square" rtlCol="0">
            <a:spAutoFit/>
          </a:bodyPr>
          <a:lstStyle/>
          <a:p>
            <a:r>
              <a:rPr lang="en-US" altLang="ko-KR" sz="1200" dirty="0"/>
              <a:t>- </a:t>
            </a:r>
            <a:r>
              <a:rPr lang="ko-KR" altLang="en-US" sz="1200" dirty="0"/>
              <a:t>부실예측모형에 한 개의 변수 만을 포함시켜 예측하는 것</a:t>
            </a:r>
            <a:endParaRPr lang="en-US" altLang="ko-KR" sz="1200" dirty="0"/>
          </a:p>
          <a:p>
            <a:r>
              <a:rPr lang="en-US" altLang="ko-KR" sz="1200" dirty="0">
                <a:sym typeface="Wingdings" panose="05000000000000000000" pitchFamily="2" charset="2"/>
              </a:rPr>
              <a:t>1) </a:t>
            </a:r>
            <a:r>
              <a:rPr lang="ko-KR" altLang="en-US" sz="1200" dirty="0">
                <a:sym typeface="Wingdings" panose="05000000000000000000" pitchFamily="2" charset="2"/>
              </a:rPr>
              <a:t>여러 재무비율 중에서 부실 예측을 잘 설명하는 특정 재무비율을 찾아야 함</a:t>
            </a:r>
            <a:r>
              <a:rPr lang="en-US" altLang="ko-KR" sz="1200" dirty="0">
                <a:sym typeface="Wingdings" panose="05000000000000000000" pitchFamily="2" charset="2"/>
              </a:rPr>
              <a:t>. 2)</a:t>
            </a:r>
            <a:r>
              <a:rPr lang="ko-KR" altLang="en-US" sz="1200" dirty="0">
                <a:sym typeface="Wingdings" panose="05000000000000000000" pitchFamily="2" charset="2"/>
              </a:rPr>
              <a:t>특정된 재무 비율</a:t>
            </a:r>
            <a:r>
              <a:rPr lang="en-US" altLang="ko-KR" sz="1200" dirty="0">
                <a:sym typeface="Wingdings" panose="05000000000000000000" pitchFamily="2" charset="2"/>
              </a:rPr>
              <a:t>(</a:t>
            </a:r>
            <a:r>
              <a:rPr lang="ko-KR" altLang="en-US" sz="1200" dirty="0">
                <a:sym typeface="Wingdings" panose="05000000000000000000" pitchFamily="2" charset="2"/>
              </a:rPr>
              <a:t>변수</a:t>
            </a:r>
            <a:r>
              <a:rPr lang="en-US" altLang="ko-KR" sz="1200" dirty="0">
                <a:sym typeface="Wingdings" panose="05000000000000000000" pitchFamily="2" charset="2"/>
              </a:rPr>
              <a:t>)</a:t>
            </a:r>
            <a:r>
              <a:rPr lang="ko-KR" altLang="en-US" sz="1200" dirty="0">
                <a:sym typeface="Wingdings" panose="05000000000000000000" pitchFamily="2" charset="2"/>
              </a:rPr>
              <a:t>의 어느 수준을 기준</a:t>
            </a:r>
            <a:r>
              <a:rPr lang="en-US" altLang="ko-KR" sz="1200" dirty="0">
                <a:sym typeface="Wingdings" panose="05000000000000000000" pitchFamily="2" charset="2"/>
              </a:rPr>
              <a:t>(</a:t>
            </a:r>
            <a:r>
              <a:rPr lang="ko-KR" altLang="en-US" sz="1200" dirty="0">
                <a:sym typeface="Wingdings" panose="05000000000000000000" pitchFamily="2" charset="2"/>
              </a:rPr>
              <a:t>최적 분류기준점</a:t>
            </a:r>
            <a:r>
              <a:rPr lang="en-US" altLang="ko-KR" sz="1200" dirty="0">
                <a:sym typeface="Wingdings" panose="05000000000000000000" pitchFamily="2" charset="2"/>
              </a:rPr>
              <a:t>)</a:t>
            </a:r>
            <a:r>
              <a:rPr lang="ko-KR" altLang="en-US" sz="1200" dirty="0">
                <a:sym typeface="Wingdings" panose="05000000000000000000" pitchFamily="2" charset="2"/>
              </a:rPr>
              <a:t>으로 하여 부실기업을 예측 할 것인가를 결정</a:t>
            </a:r>
            <a:endParaRPr lang="en-US" altLang="ko-KR" sz="1200" dirty="0"/>
          </a:p>
          <a:p>
            <a:pPr marL="285750" indent="-285750">
              <a:buFontTx/>
              <a:buChar char="-"/>
            </a:pPr>
            <a:r>
              <a:rPr lang="ko-KR" altLang="en-US" sz="1200" dirty="0"/>
              <a:t>두 집단 </a:t>
            </a:r>
            <a:r>
              <a:rPr lang="en-US" altLang="ko-KR" sz="1200" dirty="0"/>
              <a:t>(</a:t>
            </a:r>
            <a:r>
              <a:rPr lang="ko-KR" altLang="en-US" sz="1200" dirty="0"/>
              <a:t>정상기업</a:t>
            </a:r>
            <a:r>
              <a:rPr lang="en-US" altLang="ko-KR" sz="1200" dirty="0"/>
              <a:t>, </a:t>
            </a:r>
            <a:r>
              <a:rPr lang="ko-KR" altLang="en-US" sz="1200" dirty="0"/>
              <a:t>부실기업</a:t>
            </a:r>
            <a:r>
              <a:rPr lang="en-US" altLang="ko-KR" sz="1200" dirty="0"/>
              <a:t>) </a:t>
            </a:r>
            <a:r>
              <a:rPr lang="ko-KR" altLang="en-US" sz="1200" dirty="0"/>
              <a:t>간 평균 차이가 </a:t>
            </a:r>
            <a:r>
              <a:rPr lang="en-US" altLang="ko-KR" sz="1200" dirty="0"/>
              <a:t>0</a:t>
            </a:r>
            <a:r>
              <a:rPr lang="ko-KR" altLang="en-US" sz="1200" dirty="0"/>
              <a:t>과 의미 있는 차이가 있는지에 대한 통계적 분석  </a:t>
            </a:r>
            <a:r>
              <a:rPr lang="en-US" altLang="ko-KR" sz="1200" dirty="0">
                <a:sym typeface="Wingdings" panose="05000000000000000000" pitchFamily="2" charset="2"/>
              </a:rPr>
              <a:t> t </a:t>
            </a:r>
            <a:r>
              <a:rPr lang="ko-KR" altLang="en-US" sz="1200" dirty="0">
                <a:sym typeface="Wingdings" panose="05000000000000000000" pitchFamily="2" charset="2"/>
              </a:rPr>
              <a:t>검증</a:t>
            </a:r>
            <a:endParaRPr lang="ko-KR" altLang="en-US" sz="1200" dirty="0"/>
          </a:p>
        </p:txBody>
      </p:sp>
      <p:sp>
        <p:nvSpPr>
          <p:cNvPr id="7" name="직사각형 6">
            <a:extLst>
              <a:ext uri="{FF2B5EF4-FFF2-40B4-BE49-F238E27FC236}">
                <a16:creationId xmlns:a16="http://schemas.microsoft.com/office/drawing/2014/main" id="{C5585F8C-478F-497C-ACF3-88F48A623C00}"/>
              </a:ext>
            </a:extLst>
          </p:cNvPr>
          <p:cNvSpPr/>
          <p:nvPr/>
        </p:nvSpPr>
        <p:spPr>
          <a:xfrm>
            <a:off x="227453" y="977673"/>
            <a:ext cx="2896947" cy="369332"/>
          </a:xfrm>
          <a:prstGeom prst="rect">
            <a:avLst/>
          </a:prstGeom>
        </p:spPr>
        <p:txBody>
          <a:bodyPr wrap="none">
            <a:spAutoFit/>
          </a:bodyPr>
          <a:lstStyle/>
          <a:p>
            <a:r>
              <a:rPr lang="ko-KR" altLang="en-US" dirty="0" err="1"/>
              <a:t>단변량</a:t>
            </a:r>
            <a:r>
              <a:rPr lang="ko-KR" altLang="en-US" dirty="0"/>
              <a:t> 부실예측 방법 이해</a:t>
            </a:r>
            <a:endParaRPr lang="en-US" altLang="ko-KR" dirty="0"/>
          </a:p>
        </p:txBody>
      </p:sp>
      <p:pic>
        <p:nvPicPr>
          <p:cNvPr id="9" name="그림 8">
            <a:extLst>
              <a:ext uri="{FF2B5EF4-FFF2-40B4-BE49-F238E27FC236}">
                <a16:creationId xmlns:a16="http://schemas.microsoft.com/office/drawing/2014/main" id="{46FFE9F9-28D0-46DB-9858-4660F92F951A}"/>
              </a:ext>
            </a:extLst>
          </p:cNvPr>
          <p:cNvPicPr>
            <a:picLocks noChangeAspect="1"/>
          </p:cNvPicPr>
          <p:nvPr/>
        </p:nvPicPr>
        <p:blipFill>
          <a:blip r:embed="rId2"/>
          <a:stretch>
            <a:fillRect/>
          </a:stretch>
        </p:blipFill>
        <p:spPr>
          <a:xfrm>
            <a:off x="461386" y="2483933"/>
            <a:ext cx="4110614" cy="1867428"/>
          </a:xfrm>
          <a:prstGeom prst="rect">
            <a:avLst/>
          </a:prstGeom>
          <a:ln w="28575">
            <a:solidFill>
              <a:schemeClr val="accent1"/>
            </a:solidFill>
          </a:ln>
        </p:spPr>
      </p:pic>
      <p:sp>
        <p:nvSpPr>
          <p:cNvPr id="10" name="TextBox 9">
            <a:extLst>
              <a:ext uri="{FF2B5EF4-FFF2-40B4-BE49-F238E27FC236}">
                <a16:creationId xmlns:a16="http://schemas.microsoft.com/office/drawing/2014/main" id="{6F14F8F7-FC4B-41B8-8D99-E42BC0F647E1}"/>
              </a:ext>
            </a:extLst>
          </p:cNvPr>
          <p:cNvSpPr txBox="1"/>
          <p:nvPr/>
        </p:nvSpPr>
        <p:spPr>
          <a:xfrm>
            <a:off x="330438" y="4553036"/>
            <a:ext cx="8562041" cy="646331"/>
          </a:xfrm>
          <a:prstGeom prst="rect">
            <a:avLst/>
          </a:prstGeom>
          <a:noFill/>
          <a:ln>
            <a:solidFill>
              <a:schemeClr val="accent1"/>
            </a:solidFill>
          </a:ln>
        </p:spPr>
        <p:txBody>
          <a:bodyPr wrap="square" rtlCol="0">
            <a:spAutoFit/>
          </a:bodyPr>
          <a:lstStyle/>
          <a:p>
            <a:r>
              <a:rPr lang="ko-KR" altLang="en-US" sz="1200" dirty="0"/>
              <a:t>유의수준 </a:t>
            </a:r>
            <a:r>
              <a:rPr lang="en-US" altLang="ko-KR" sz="1200" dirty="0"/>
              <a:t>: </a:t>
            </a:r>
            <a:r>
              <a:rPr lang="ko-KR" altLang="en-US" sz="1200" dirty="0"/>
              <a:t>잘못 판단 할 확률</a:t>
            </a:r>
            <a:r>
              <a:rPr lang="en-US" altLang="ko-KR" sz="1200" dirty="0"/>
              <a:t>,</a:t>
            </a:r>
            <a:r>
              <a:rPr lang="ko-KR" altLang="en-US" sz="1200" dirty="0"/>
              <a:t> </a:t>
            </a:r>
            <a:r>
              <a:rPr lang="en-US" altLang="ko-KR" sz="1200" dirty="0"/>
              <a:t>( 1-</a:t>
            </a:r>
            <a:r>
              <a:rPr lang="ko-KR" altLang="en-US" sz="1200" dirty="0"/>
              <a:t>신뢰수준</a:t>
            </a:r>
            <a:r>
              <a:rPr lang="en-US" altLang="ko-KR" sz="1200" dirty="0"/>
              <a:t>), </a:t>
            </a:r>
            <a:r>
              <a:rPr lang="ko-KR" altLang="en-US" sz="1200" dirty="0"/>
              <a:t>통상 </a:t>
            </a:r>
            <a:r>
              <a:rPr lang="en-US" altLang="ko-KR" sz="1200" dirty="0"/>
              <a:t>0.05(5%)</a:t>
            </a:r>
          </a:p>
          <a:p>
            <a:pPr marL="285750" indent="-285750">
              <a:buFont typeface="Wingdings" panose="05000000000000000000" pitchFamily="2" charset="2"/>
              <a:buChar char="à"/>
            </a:pPr>
            <a:r>
              <a:rPr lang="ko-KR" altLang="en-US" sz="1200" dirty="0">
                <a:sym typeface="Wingdings" panose="05000000000000000000" pitchFamily="2" charset="2"/>
              </a:rPr>
              <a:t>신뢰구간내에 </a:t>
            </a:r>
            <a:r>
              <a:rPr lang="en-US" altLang="ko-KR" sz="1200" dirty="0">
                <a:sym typeface="Wingdings" panose="05000000000000000000" pitchFamily="2" charset="2"/>
              </a:rPr>
              <a:t>0 </a:t>
            </a:r>
            <a:r>
              <a:rPr lang="ko-KR" altLang="en-US" sz="1200" dirty="0">
                <a:sym typeface="Wingdings" panose="05000000000000000000" pitchFamily="2" charset="2"/>
              </a:rPr>
              <a:t>값이 포함 된 경우는 집단 간 평균 차이가 있지 않으므로 해당 변수는 부실예측에 적합하지 않음을 의미</a:t>
            </a:r>
            <a:endParaRPr lang="en-US" altLang="ko-KR" sz="1200" dirty="0">
              <a:sym typeface="Wingdings" panose="05000000000000000000" pitchFamily="2" charset="2"/>
            </a:endParaRPr>
          </a:p>
          <a:p>
            <a:pPr marL="285750" indent="-285750">
              <a:buFont typeface="Wingdings" panose="05000000000000000000" pitchFamily="2" charset="2"/>
              <a:buChar char="à"/>
            </a:pPr>
            <a:r>
              <a:rPr lang="ko-KR" altLang="en-US" sz="1200" dirty="0">
                <a:sym typeface="Wingdings" panose="05000000000000000000" pitchFamily="2" charset="2"/>
              </a:rPr>
              <a:t>신뢰구간 내에 </a:t>
            </a:r>
            <a:r>
              <a:rPr lang="en-US" altLang="ko-KR" sz="1200" dirty="0">
                <a:sym typeface="Wingdings" panose="05000000000000000000" pitchFamily="2" charset="2"/>
              </a:rPr>
              <a:t>0 </a:t>
            </a:r>
            <a:r>
              <a:rPr lang="ko-KR" altLang="en-US" sz="1200" dirty="0">
                <a:sym typeface="Wingdings" panose="05000000000000000000" pitchFamily="2" charset="2"/>
              </a:rPr>
              <a:t>값이 포함되어 있지 않은 경우는 변수에 대한 평균 차이가 통계적으로 유의하므로 부실예측 변수로 적절</a:t>
            </a:r>
            <a:endParaRPr lang="ko-KR" altLang="en-US" sz="1200" dirty="0"/>
          </a:p>
        </p:txBody>
      </p:sp>
      <p:sp>
        <p:nvSpPr>
          <p:cNvPr id="2" name="바닥글 개체 틀 1">
            <a:extLst>
              <a:ext uri="{FF2B5EF4-FFF2-40B4-BE49-F238E27FC236}">
                <a16:creationId xmlns:a16="http://schemas.microsoft.com/office/drawing/2014/main" id="{9DE283B6-405D-417A-B61D-00A8778360DA}"/>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CE2C0607-569B-4A93-8801-BBF1AB7F66E5}"/>
              </a:ext>
            </a:extLst>
          </p:cNvPr>
          <p:cNvSpPr>
            <a:spLocks noGrp="1"/>
          </p:cNvSpPr>
          <p:nvPr>
            <p:ph type="sldNum" sz="quarter" idx="12"/>
          </p:nvPr>
        </p:nvSpPr>
        <p:spPr/>
        <p:txBody>
          <a:bodyPr/>
          <a:lstStyle/>
          <a:p>
            <a:fld id="{DE77BB65-F969-4654-BF30-45C70C1BE112}" type="slidenum">
              <a:rPr lang="ko-KR" altLang="en-US" smtClean="0"/>
              <a:pPr/>
              <a:t>199</a:t>
            </a:fld>
            <a:endParaRPr lang="ko-KR" altLang="en-US"/>
          </a:p>
        </p:txBody>
      </p:sp>
      <p:sp>
        <p:nvSpPr>
          <p:cNvPr id="12" name="직사각형 11">
            <a:extLst>
              <a:ext uri="{FF2B5EF4-FFF2-40B4-BE49-F238E27FC236}">
                <a16:creationId xmlns:a16="http://schemas.microsoft.com/office/drawing/2014/main" id="{858601EE-A546-413B-8715-5190AAC764D1}"/>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2583206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2</a:t>
            </a:fld>
            <a:endParaRPr lang="ko-KR" altLang="en-US"/>
          </a:p>
        </p:txBody>
      </p:sp>
      <p:sp>
        <p:nvSpPr>
          <p:cNvPr id="6" name="제목 1">
            <a:extLst>
              <a:ext uri="{FF2B5EF4-FFF2-40B4-BE49-F238E27FC236}">
                <a16:creationId xmlns:a16="http://schemas.microsoft.com/office/drawing/2014/main" id="{D3DFACEB-03CB-4047-9585-38D950B3B971}"/>
              </a:ext>
            </a:extLst>
          </p:cNvPr>
          <p:cNvSpPr txBox="1">
            <a:spLocks/>
          </p:cNvSpPr>
          <p:nvPr/>
        </p:nvSpPr>
        <p:spPr>
          <a:xfrm>
            <a:off x="2483768" y="2492896"/>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500" dirty="0"/>
              <a:t>통계 분석</a:t>
            </a:r>
            <a:r>
              <a:rPr lang="en-US" altLang="ko-KR" sz="1500" dirty="0"/>
              <a:t>/ </a:t>
            </a:r>
            <a:r>
              <a:rPr lang="en-US" altLang="ko-KR" sz="1600" dirty="0"/>
              <a:t>Machine learning</a:t>
            </a:r>
            <a:endParaRPr lang="ko-KR" altLang="en-US" sz="1600" dirty="0"/>
          </a:p>
        </p:txBody>
      </p:sp>
    </p:spTree>
    <p:extLst>
      <p:ext uri="{BB962C8B-B14F-4D97-AF65-F5344CB8AC3E}">
        <p14:creationId xmlns:p14="http://schemas.microsoft.com/office/powerpoint/2010/main" val="1241178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슬라이드 번호 개체 틀 2">
            <a:extLst>
              <a:ext uri="{FF2B5EF4-FFF2-40B4-BE49-F238E27FC236}">
                <a16:creationId xmlns:a16="http://schemas.microsoft.com/office/drawing/2014/main" id="{7180B179-63F5-473E-87F6-B84916C22AF6}"/>
              </a:ext>
            </a:extLst>
          </p:cNvPr>
          <p:cNvSpPr>
            <a:spLocks noGrp="1"/>
          </p:cNvSpPr>
          <p:nvPr>
            <p:ph type="sldNum" sz="quarter" idx="12"/>
          </p:nvPr>
        </p:nvSpPr>
        <p:spPr/>
        <p:txBody>
          <a:bodyPr/>
          <a:lstStyle/>
          <a:p>
            <a:fld id="{DE77BB65-F969-4654-BF30-45C70C1BE112}" type="slidenum">
              <a:rPr lang="ko-KR" altLang="en-US" smtClean="0"/>
              <a:pPr/>
              <a:t>20</a:t>
            </a:fld>
            <a:endParaRPr lang="ko-KR" altLang="en-US"/>
          </a:p>
        </p:txBody>
      </p:sp>
      <p:sp>
        <p:nvSpPr>
          <p:cNvPr id="6" name="직사각형 5">
            <a:extLst>
              <a:ext uri="{FF2B5EF4-FFF2-40B4-BE49-F238E27FC236}">
                <a16:creationId xmlns:a16="http://schemas.microsoft.com/office/drawing/2014/main" id="{402E10B7-3902-41B4-B738-E90E721B1055}"/>
              </a:ext>
            </a:extLst>
          </p:cNvPr>
          <p:cNvSpPr/>
          <p:nvPr/>
        </p:nvSpPr>
        <p:spPr>
          <a:xfrm>
            <a:off x="534658" y="1371033"/>
            <a:ext cx="8152142" cy="2555187"/>
          </a:xfrm>
          <a:prstGeom prst="rect">
            <a:avLst/>
          </a:prstGeom>
          <a:ln>
            <a:solidFill>
              <a:schemeClr val="accent1">
                <a:lumMod val="50000"/>
              </a:schemeClr>
            </a:solidFill>
          </a:ln>
        </p:spPr>
        <p:txBody>
          <a:bodyPr wrap="square">
            <a:spAutoFit/>
          </a:bodyPr>
          <a:lstStyle/>
          <a:p>
            <a:pPr>
              <a:lnSpc>
                <a:spcPct val="150000"/>
              </a:lnSpc>
            </a:pPr>
            <a:r>
              <a:rPr lang="en-US" altLang="ko-KR" sz="1200" b="1" dirty="0">
                <a:solidFill>
                  <a:srgbClr val="202020"/>
                </a:solidFill>
                <a:latin typeface="Noto Sans KR"/>
              </a:rPr>
              <a:t>1. </a:t>
            </a:r>
            <a:r>
              <a:rPr lang="ko-KR" altLang="en-US" sz="1200" b="1" dirty="0">
                <a:solidFill>
                  <a:srgbClr val="202020"/>
                </a:solidFill>
                <a:latin typeface="Noto Sans KR"/>
              </a:rPr>
              <a:t>이상치</a:t>
            </a:r>
            <a:r>
              <a:rPr lang="en-US" altLang="ko-KR" sz="1200" b="1" dirty="0">
                <a:solidFill>
                  <a:srgbClr val="202020"/>
                </a:solidFill>
                <a:latin typeface="Noto Sans KR"/>
              </a:rPr>
              <a:t>(outliers)</a:t>
            </a:r>
            <a:r>
              <a:rPr lang="ko-KR" altLang="en-US" sz="1200" b="1" dirty="0">
                <a:solidFill>
                  <a:srgbClr val="202020"/>
                </a:solidFill>
                <a:latin typeface="Noto Sans KR"/>
              </a:rPr>
              <a:t>에 의한 인위적 상관 존재 가능성</a:t>
            </a:r>
            <a:endParaRPr lang="en-US" altLang="ko-KR" sz="1200" b="1" dirty="0">
              <a:solidFill>
                <a:srgbClr val="202020"/>
              </a:solidFill>
              <a:latin typeface="Noto Sans KR"/>
            </a:endParaRPr>
          </a:p>
          <a:p>
            <a:pPr marL="171450" indent="-171450">
              <a:lnSpc>
                <a:spcPct val="150000"/>
              </a:lnSpc>
              <a:buFont typeface="Wingdings" panose="05000000000000000000" pitchFamily="2" charset="2"/>
              <a:buChar char="à"/>
            </a:pPr>
            <a:r>
              <a:rPr lang="ko-KR" altLang="en-US" sz="1200" dirty="0">
                <a:solidFill>
                  <a:srgbClr val="333333"/>
                </a:solidFill>
                <a:latin typeface="Open Sans"/>
              </a:rPr>
              <a:t>데이터 집합에 나머지 값들과 매우 다른 값이 하나 있으면 상관계수의 값이 크게 변경될 수 있다</a:t>
            </a:r>
            <a:r>
              <a:rPr lang="en-US" altLang="ko-KR" sz="1200" dirty="0">
                <a:solidFill>
                  <a:srgbClr val="333333"/>
                </a:solidFill>
                <a:latin typeface="Open Sans"/>
              </a:rPr>
              <a:t>. </a:t>
            </a:r>
          </a:p>
          <a:p>
            <a:pPr marL="171450" indent="-171450">
              <a:lnSpc>
                <a:spcPct val="150000"/>
              </a:lnSpc>
              <a:buFont typeface="Wingdings" panose="05000000000000000000" pitchFamily="2" charset="2"/>
              <a:buChar char="à"/>
            </a:pPr>
            <a:r>
              <a:rPr lang="ko-KR" altLang="en-US" sz="1200" dirty="0" err="1">
                <a:solidFill>
                  <a:srgbClr val="333333"/>
                </a:solidFill>
                <a:latin typeface="Open Sans"/>
              </a:rPr>
              <a:t>극단값의</a:t>
            </a:r>
            <a:r>
              <a:rPr lang="ko-KR" altLang="en-US" sz="1200" dirty="0">
                <a:solidFill>
                  <a:srgbClr val="333333"/>
                </a:solidFill>
                <a:latin typeface="Open Sans"/>
              </a:rPr>
              <a:t> 원인을 식별해야 한다</a:t>
            </a:r>
            <a:r>
              <a:rPr lang="en-US" altLang="ko-KR" sz="1200" dirty="0">
                <a:solidFill>
                  <a:srgbClr val="333333"/>
                </a:solidFill>
                <a:latin typeface="Open Sans"/>
              </a:rPr>
              <a:t>.</a:t>
            </a:r>
          </a:p>
          <a:p>
            <a:pPr>
              <a:lnSpc>
                <a:spcPct val="150000"/>
              </a:lnSpc>
            </a:pPr>
            <a:r>
              <a:rPr lang="en-US" altLang="ko-KR" sz="1200" dirty="0">
                <a:solidFill>
                  <a:srgbClr val="202020"/>
                </a:solidFill>
                <a:latin typeface="Noto Sans KR"/>
                <a:sym typeface="Wingdings" panose="05000000000000000000" pitchFamily="2" charset="2"/>
              </a:rPr>
              <a:t></a:t>
            </a:r>
            <a:r>
              <a:rPr lang="ko-KR" altLang="en-US" sz="1200" dirty="0">
                <a:solidFill>
                  <a:srgbClr val="202020"/>
                </a:solidFill>
                <a:latin typeface="Noto Sans KR"/>
              </a:rPr>
              <a:t>자료 내에 극단치가 있을 때</a:t>
            </a:r>
            <a:r>
              <a:rPr lang="en-US" altLang="ko-KR" sz="1200" dirty="0">
                <a:solidFill>
                  <a:srgbClr val="202020"/>
                </a:solidFill>
                <a:latin typeface="Noto Sans KR"/>
              </a:rPr>
              <a:t>:  </a:t>
            </a:r>
            <a:r>
              <a:rPr lang="ko-KR" altLang="en-US" sz="1200" dirty="0">
                <a:solidFill>
                  <a:srgbClr val="202020"/>
                </a:solidFill>
                <a:latin typeface="Noto Sans KR"/>
              </a:rPr>
              <a:t>존재하지 않는 상관관계가 포착되거나</a:t>
            </a:r>
            <a:r>
              <a:rPr lang="en-US" altLang="ko-KR" sz="1200" dirty="0">
                <a:solidFill>
                  <a:srgbClr val="202020"/>
                </a:solidFill>
                <a:latin typeface="Noto Sans KR"/>
              </a:rPr>
              <a:t>, </a:t>
            </a:r>
            <a:r>
              <a:rPr lang="ko-KR" altLang="en-US" sz="1200" dirty="0">
                <a:solidFill>
                  <a:srgbClr val="202020"/>
                </a:solidFill>
                <a:latin typeface="Noto Sans KR"/>
              </a:rPr>
              <a:t>존재하는 상관관계가 포착되지 못하는 경우가 생기기도 함</a:t>
            </a:r>
          </a:p>
          <a:p>
            <a:pPr>
              <a:lnSpc>
                <a:spcPct val="150000"/>
              </a:lnSpc>
            </a:pPr>
            <a:r>
              <a:rPr lang="en-US" altLang="ko-KR" sz="1200" b="1" dirty="0">
                <a:solidFill>
                  <a:srgbClr val="202020"/>
                </a:solidFill>
                <a:latin typeface="Noto Sans KR"/>
              </a:rPr>
              <a:t>2. </a:t>
            </a:r>
            <a:r>
              <a:rPr lang="ko-KR" altLang="en-US" sz="1200" b="1" dirty="0">
                <a:solidFill>
                  <a:srgbClr val="202020"/>
                </a:solidFill>
                <a:latin typeface="Noto Sans KR"/>
              </a:rPr>
              <a:t>등분산성이 어느 정도 만족해야 한다</a:t>
            </a:r>
            <a:r>
              <a:rPr lang="en-US" altLang="ko-KR" sz="1200" b="1" dirty="0">
                <a:solidFill>
                  <a:srgbClr val="202020"/>
                </a:solidFill>
                <a:latin typeface="Noto Sans KR"/>
              </a:rPr>
              <a:t>.</a:t>
            </a:r>
          </a:p>
          <a:p>
            <a:pPr>
              <a:lnSpc>
                <a:spcPct val="150000"/>
              </a:lnSpc>
            </a:pPr>
            <a:r>
              <a:rPr lang="en-US" altLang="ko-KR" sz="1200" dirty="0">
                <a:solidFill>
                  <a:srgbClr val="202020"/>
                </a:solidFill>
                <a:latin typeface="Noto Sans KR"/>
              </a:rPr>
              <a:t>   </a:t>
            </a:r>
            <a:r>
              <a:rPr lang="en-US" altLang="ko-KR" sz="1200" dirty="0">
                <a:solidFill>
                  <a:srgbClr val="202020"/>
                </a:solidFill>
                <a:latin typeface="Noto Sans KR"/>
                <a:sym typeface="Wingdings" panose="05000000000000000000" pitchFamily="2" charset="2"/>
              </a:rPr>
              <a:t> </a:t>
            </a:r>
            <a:r>
              <a:rPr lang="en-US" altLang="ko-KR" sz="1200" dirty="0">
                <a:solidFill>
                  <a:srgbClr val="202020"/>
                </a:solidFill>
                <a:latin typeface="Noto Sans KR"/>
              </a:rPr>
              <a:t>X</a:t>
            </a:r>
            <a:r>
              <a:rPr lang="ko-KR" altLang="en-US" sz="1200" dirty="0">
                <a:solidFill>
                  <a:srgbClr val="202020"/>
                </a:solidFill>
                <a:latin typeface="Noto Sans KR"/>
              </a:rPr>
              <a:t>변수가 </a:t>
            </a:r>
            <a:r>
              <a:rPr lang="ko-KR" altLang="en-US" sz="1200" dirty="0" err="1">
                <a:solidFill>
                  <a:srgbClr val="202020"/>
                </a:solidFill>
                <a:latin typeface="Noto Sans KR"/>
              </a:rPr>
              <a:t>변할때</a:t>
            </a:r>
            <a:r>
              <a:rPr lang="ko-KR" altLang="en-US" sz="1200" dirty="0">
                <a:solidFill>
                  <a:srgbClr val="202020"/>
                </a:solidFill>
                <a:latin typeface="Noto Sans KR"/>
              </a:rPr>
              <a:t> </a:t>
            </a:r>
            <a:r>
              <a:rPr lang="en-US" altLang="ko-KR" sz="1200" dirty="0">
                <a:solidFill>
                  <a:srgbClr val="202020"/>
                </a:solidFill>
                <a:latin typeface="Noto Sans KR"/>
              </a:rPr>
              <a:t>, Y </a:t>
            </a:r>
            <a:r>
              <a:rPr lang="ko-KR" altLang="en-US" sz="1200" dirty="0">
                <a:solidFill>
                  <a:srgbClr val="202020"/>
                </a:solidFill>
                <a:latin typeface="Noto Sans KR"/>
              </a:rPr>
              <a:t>변수의 변화 정도가 어느 정도 동일 해야 한다</a:t>
            </a:r>
            <a:r>
              <a:rPr lang="en-US" altLang="ko-KR" sz="1200" dirty="0">
                <a:solidFill>
                  <a:srgbClr val="202020"/>
                </a:solidFill>
                <a:latin typeface="Noto Sans KR"/>
              </a:rPr>
              <a:t>.</a:t>
            </a:r>
            <a:r>
              <a:rPr lang="ko-KR" altLang="en-US" sz="1200" dirty="0">
                <a:solidFill>
                  <a:srgbClr val="202020"/>
                </a:solidFill>
                <a:latin typeface="Noto Sans KR"/>
              </a:rPr>
              <a:t> </a:t>
            </a:r>
            <a:endParaRPr lang="en-US" altLang="ko-KR" sz="1200" dirty="0">
              <a:solidFill>
                <a:srgbClr val="202020"/>
              </a:solidFill>
              <a:latin typeface="Noto Sans KR"/>
            </a:endParaRPr>
          </a:p>
          <a:p>
            <a:pPr>
              <a:lnSpc>
                <a:spcPct val="150000"/>
              </a:lnSpc>
            </a:pPr>
            <a:r>
              <a:rPr lang="en-US" altLang="ko-KR" sz="1200" dirty="0">
                <a:solidFill>
                  <a:srgbClr val="202020"/>
                </a:solidFill>
                <a:latin typeface="Noto Sans KR"/>
              </a:rPr>
              <a:t>3. </a:t>
            </a:r>
            <a:r>
              <a:rPr lang="ko-KR" altLang="en-US" sz="1200" dirty="0">
                <a:solidFill>
                  <a:srgbClr val="202020"/>
                </a:solidFill>
                <a:latin typeface="Noto Sans KR"/>
              </a:rPr>
              <a:t>두 변수의 관계가 선형적인지 여부를 </a:t>
            </a:r>
            <a:r>
              <a:rPr lang="ko-KR" altLang="en-US" sz="1200" dirty="0" err="1">
                <a:solidFill>
                  <a:srgbClr val="202020"/>
                </a:solidFill>
                <a:latin typeface="Noto Sans KR"/>
              </a:rPr>
              <a:t>산점도로</a:t>
            </a:r>
            <a:r>
              <a:rPr lang="ko-KR" altLang="en-US" sz="1200" dirty="0">
                <a:solidFill>
                  <a:srgbClr val="202020"/>
                </a:solidFill>
                <a:latin typeface="Noto Sans KR"/>
              </a:rPr>
              <a:t> 사전 확인할 것</a:t>
            </a:r>
            <a:endParaRPr lang="en-US" altLang="ko-KR" sz="1200" dirty="0">
              <a:solidFill>
                <a:srgbClr val="202020"/>
              </a:solidFill>
              <a:latin typeface="Noto Sans KR"/>
            </a:endParaRPr>
          </a:p>
          <a:p>
            <a:pPr>
              <a:lnSpc>
                <a:spcPct val="150000"/>
              </a:lnSpc>
            </a:pPr>
            <a:r>
              <a:rPr lang="en-US" altLang="ko-KR" sz="1200" dirty="0">
                <a:solidFill>
                  <a:srgbClr val="202020"/>
                </a:solidFill>
                <a:latin typeface="Noto Sans KR"/>
                <a:sym typeface="Wingdings" panose="05000000000000000000" pitchFamily="2" charset="2"/>
              </a:rPr>
              <a:t>  </a:t>
            </a:r>
            <a:r>
              <a:rPr lang="ko-KR" altLang="en-US" sz="1200" dirty="0">
                <a:solidFill>
                  <a:srgbClr val="202020"/>
                </a:solidFill>
                <a:latin typeface="Noto Sans KR"/>
              </a:rPr>
              <a:t>명확하게 두 변수의 관계가 비선형형태라면 </a:t>
            </a:r>
            <a:r>
              <a:rPr lang="en-US" altLang="ko-KR" sz="1200" dirty="0">
                <a:solidFill>
                  <a:srgbClr val="202020"/>
                </a:solidFill>
                <a:latin typeface="Noto Sans KR"/>
              </a:rPr>
              <a:t>spearman</a:t>
            </a:r>
            <a:r>
              <a:rPr lang="ko-KR" altLang="en-US" sz="1200" dirty="0">
                <a:solidFill>
                  <a:srgbClr val="202020"/>
                </a:solidFill>
                <a:latin typeface="Noto Sans KR"/>
              </a:rPr>
              <a:t>이나 </a:t>
            </a:r>
            <a:r>
              <a:rPr lang="en-US" altLang="ko-KR" sz="1200" dirty="0" err="1">
                <a:solidFill>
                  <a:srgbClr val="202020"/>
                </a:solidFill>
                <a:latin typeface="Noto Sans KR"/>
              </a:rPr>
              <a:t>kendall</a:t>
            </a:r>
            <a:r>
              <a:rPr lang="ko-KR" altLang="en-US" sz="1200" dirty="0">
                <a:solidFill>
                  <a:srgbClr val="202020"/>
                </a:solidFill>
                <a:latin typeface="Noto Sans KR"/>
              </a:rPr>
              <a:t>의 방법 사용이 필요</a:t>
            </a:r>
            <a:endParaRPr lang="en-US" altLang="ko-KR" sz="1200" dirty="0">
              <a:solidFill>
                <a:srgbClr val="202020"/>
              </a:solidFill>
              <a:latin typeface="Noto Sans KR"/>
            </a:endParaRPr>
          </a:p>
        </p:txBody>
      </p:sp>
      <p:sp>
        <p:nvSpPr>
          <p:cNvPr id="7" name="직사각형 6">
            <a:extLst>
              <a:ext uri="{FF2B5EF4-FFF2-40B4-BE49-F238E27FC236}">
                <a16:creationId xmlns:a16="http://schemas.microsoft.com/office/drawing/2014/main" id="{0A9BA61C-6497-446D-9498-1E076412664B}"/>
              </a:ext>
            </a:extLst>
          </p:cNvPr>
          <p:cNvSpPr/>
          <p:nvPr/>
        </p:nvSpPr>
        <p:spPr>
          <a:xfrm>
            <a:off x="2977088" y="346152"/>
            <a:ext cx="2089098" cy="369332"/>
          </a:xfrm>
          <a:prstGeom prst="rect">
            <a:avLst/>
          </a:prstGeom>
        </p:spPr>
        <p:txBody>
          <a:bodyPr wrap="none">
            <a:spAutoFit/>
          </a:bodyPr>
          <a:lstStyle/>
          <a:p>
            <a:r>
              <a:rPr lang="en-US" altLang="ko-KR" dirty="0"/>
              <a:t>Correlation Analysis</a:t>
            </a:r>
            <a:endParaRPr lang="ko-KR" altLang="en-US" dirty="0"/>
          </a:p>
        </p:txBody>
      </p:sp>
      <p:sp>
        <p:nvSpPr>
          <p:cNvPr id="10" name="직사각형 9">
            <a:extLst>
              <a:ext uri="{FF2B5EF4-FFF2-40B4-BE49-F238E27FC236}">
                <a16:creationId xmlns:a16="http://schemas.microsoft.com/office/drawing/2014/main" id="{172B0F7B-C261-403B-A5F3-D574098B7958}"/>
              </a:ext>
            </a:extLst>
          </p:cNvPr>
          <p:cNvSpPr/>
          <p:nvPr/>
        </p:nvSpPr>
        <p:spPr>
          <a:xfrm>
            <a:off x="534658" y="990923"/>
            <a:ext cx="2496196" cy="307777"/>
          </a:xfrm>
          <a:prstGeom prst="rect">
            <a:avLst/>
          </a:prstGeom>
          <a:solidFill>
            <a:schemeClr val="accent1">
              <a:lumMod val="20000"/>
              <a:lumOff val="80000"/>
            </a:schemeClr>
          </a:solidFill>
          <a:ln>
            <a:solidFill>
              <a:schemeClr val="accent1">
                <a:lumMod val="50000"/>
              </a:schemeClr>
            </a:solidFill>
          </a:ln>
        </p:spPr>
        <p:txBody>
          <a:bodyPr wrap="none">
            <a:spAutoFit/>
          </a:bodyPr>
          <a:lstStyle/>
          <a:p>
            <a:r>
              <a:rPr lang="en-US" altLang="ko-KR" sz="1400" dirty="0">
                <a:solidFill>
                  <a:srgbClr val="202020"/>
                </a:solidFill>
                <a:latin typeface="Noto Sans KR"/>
              </a:rPr>
              <a:t>3. </a:t>
            </a:r>
            <a:r>
              <a:rPr lang="ko-KR" altLang="en-US" sz="1400" dirty="0">
                <a:solidFill>
                  <a:srgbClr val="202020"/>
                </a:solidFill>
                <a:latin typeface="Noto Sans KR"/>
              </a:rPr>
              <a:t>상관분석 실시 전 유의할 점</a:t>
            </a:r>
            <a:endParaRPr lang="en-US" altLang="ko-KR" sz="1400" dirty="0">
              <a:solidFill>
                <a:srgbClr val="202020"/>
              </a:solidFill>
              <a:latin typeface="Noto Sans KR"/>
            </a:endParaRPr>
          </a:p>
        </p:txBody>
      </p:sp>
      <p:sp>
        <p:nvSpPr>
          <p:cNvPr id="11" name="직사각형 10">
            <a:extLst>
              <a:ext uri="{FF2B5EF4-FFF2-40B4-BE49-F238E27FC236}">
                <a16:creationId xmlns:a16="http://schemas.microsoft.com/office/drawing/2014/main" id="{EBF5FDE3-A455-4BB3-A6E1-43BB6F7F2682}"/>
              </a:ext>
            </a:extLst>
          </p:cNvPr>
          <p:cNvSpPr/>
          <p:nvPr/>
        </p:nvSpPr>
        <p:spPr>
          <a:xfrm>
            <a:off x="516446" y="4338772"/>
            <a:ext cx="8170354" cy="2350002"/>
          </a:xfrm>
          <a:prstGeom prst="rect">
            <a:avLst/>
          </a:prstGeom>
          <a:ln>
            <a:solidFill>
              <a:schemeClr val="accent1">
                <a:lumMod val="50000"/>
              </a:schemeClr>
            </a:solidFill>
          </a:ln>
        </p:spPr>
        <p:txBody>
          <a:bodyPr wrap="square">
            <a:spAutoFit/>
          </a:bodyPr>
          <a:lstStyle/>
          <a:p>
            <a:pPr>
              <a:lnSpc>
                <a:spcPct val="150000"/>
              </a:lnSpc>
              <a:buFont typeface="Arial" panose="020B0604020202020204" pitchFamily="34" charset="0"/>
              <a:buChar char="•"/>
            </a:pPr>
            <a:r>
              <a:rPr lang="ko-KR" altLang="en-US" sz="1100" dirty="0">
                <a:solidFill>
                  <a:srgbClr val="202020"/>
                </a:solidFill>
                <a:latin typeface="Noto Sans KR"/>
              </a:rPr>
              <a:t>두 변수의 상관관계는 인과관계를 담보하지 않음</a:t>
            </a:r>
            <a:r>
              <a:rPr lang="en-US" altLang="ko-KR" sz="1100" dirty="0"/>
              <a:t> (Direction of causality ) :</a:t>
            </a:r>
            <a:r>
              <a:rPr lang="ko-KR" altLang="en-US" sz="1100" dirty="0">
                <a:solidFill>
                  <a:srgbClr val="202020"/>
                </a:solidFill>
                <a:latin typeface="Noto Sans KR"/>
              </a:rPr>
              <a:t>상관관계가 있다고 반드시 인과관계가 있는 것은 아님</a:t>
            </a:r>
          </a:p>
          <a:p>
            <a:pPr>
              <a:lnSpc>
                <a:spcPct val="150000"/>
              </a:lnSpc>
            </a:pPr>
            <a:r>
              <a:rPr lang="ko-KR" altLang="en-US" sz="1100" dirty="0">
                <a:solidFill>
                  <a:srgbClr val="202020"/>
                </a:solidFill>
                <a:latin typeface="Noto Sans KR"/>
              </a:rPr>
              <a:t>제</a:t>
            </a:r>
            <a:r>
              <a:rPr lang="en-US" altLang="ko-KR" sz="1100" dirty="0">
                <a:solidFill>
                  <a:srgbClr val="202020"/>
                </a:solidFill>
                <a:latin typeface="Noto Sans KR"/>
              </a:rPr>
              <a:t>3 </a:t>
            </a:r>
            <a:r>
              <a:rPr lang="ko-KR" altLang="en-US" sz="1100" dirty="0" err="1">
                <a:solidFill>
                  <a:srgbClr val="202020"/>
                </a:solidFill>
                <a:latin typeface="Noto Sans KR"/>
              </a:rPr>
              <a:t>변인의</a:t>
            </a:r>
            <a:r>
              <a:rPr lang="ko-KR" altLang="en-US" sz="1100" dirty="0">
                <a:solidFill>
                  <a:srgbClr val="202020"/>
                </a:solidFill>
                <a:latin typeface="Noto Sans KR"/>
              </a:rPr>
              <a:t> 문제</a:t>
            </a:r>
            <a:r>
              <a:rPr lang="en-US" altLang="ko-KR" sz="1100" dirty="0"/>
              <a:t> (The third-variable problem) </a:t>
            </a:r>
          </a:p>
          <a:p>
            <a:pPr>
              <a:lnSpc>
                <a:spcPct val="150000"/>
              </a:lnSpc>
            </a:pPr>
            <a:r>
              <a:rPr lang="en-US" altLang="ko-KR" sz="1100" dirty="0">
                <a:sym typeface="Wingdings" panose="05000000000000000000" pitchFamily="2" charset="2"/>
              </a:rPr>
              <a:t> </a:t>
            </a:r>
            <a:r>
              <a:rPr lang="ko-KR" altLang="en-US" sz="1100" dirty="0"/>
              <a:t>측정되거나 측정되지 않는 다른 변수들이 결과에 영향을 주기 때문에</a:t>
            </a:r>
            <a:endParaRPr lang="ko-KR" altLang="en-US" sz="1100" dirty="0">
              <a:solidFill>
                <a:srgbClr val="202020"/>
              </a:solidFill>
              <a:latin typeface="Noto Sans KR"/>
            </a:endParaRPr>
          </a:p>
          <a:p>
            <a:pPr marL="742950" lvl="1" indent="-285750">
              <a:lnSpc>
                <a:spcPct val="150000"/>
              </a:lnSpc>
              <a:buFont typeface="Arial" panose="020B0604020202020204" pitchFamily="34" charset="0"/>
              <a:buChar char="•"/>
            </a:pPr>
            <a:r>
              <a:rPr lang="ko-KR" altLang="en-US" sz="1100" dirty="0">
                <a:solidFill>
                  <a:srgbClr val="202020"/>
                </a:solidFill>
                <a:latin typeface="Noto Sans KR"/>
              </a:rPr>
              <a:t>도시 내 범죄 발생 건수와 종교 시설의 수는 양의 상관 관계가 있음</a:t>
            </a:r>
          </a:p>
          <a:p>
            <a:pPr marL="742950" lvl="1" indent="-285750">
              <a:lnSpc>
                <a:spcPct val="150000"/>
              </a:lnSpc>
              <a:buFont typeface="Arial" panose="020B0604020202020204" pitchFamily="34" charset="0"/>
              <a:buChar char="•"/>
            </a:pPr>
            <a:r>
              <a:rPr lang="ko-KR" altLang="en-US" sz="1100" dirty="0">
                <a:solidFill>
                  <a:srgbClr val="202020"/>
                </a:solidFill>
                <a:latin typeface="Noto Sans KR"/>
              </a:rPr>
              <a:t>범죄가 많아서 종교에 의존하는가</a:t>
            </a:r>
            <a:r>
              <a:rPr lang="en-US" altLang="ko-KR" sz="1100" dirty="0">
                <a:solidFill>
                  <a:srgbClr val="202020"/>
                </a:solidFill>
                <a:latin typeface="Noto Sans KR"/>
              </a:rPr>
              <a:t>? </a:t>
            </a:r>
            <a:r>
              <a:rPr lang="ko-KR" altLang="en-US" sz="1100" dirty="0">
                <a:solidFill>
                  <a:srgbClr val="202020"/>
                </a:solidFill>
                <a:latin typeface="Noto Sans KR"/>
              </a:rPr>
              <a:t>또는 종교가 범죄를 부추기는가</a:t>
            </a:r>
            <a:r>
              <a:rPr lang="en-US" altLang="ko-KR" sz="1100" dirty="0">
                <a:solidFill>
                  <a:srgbClr val="202020"/>
                </a:solidFill>
                <a:latin typeface="Noto Sans KR"/>
              </a:rPr>
              <a:t>?</a:t>
            </a:r>
          </a:p>
          <a:p>
            <a:pPr marL="742950" lvl="1" indent="-285750">
              <a:lnSpc>
                <a:spcPct val="150000"/>
              </a:lnSpc>
              <a:buFont typeface="Arial" panose="020B0604020202020204" pitchFamily="34" charset="0"/>
              <a:buChar char="•"/>
            </a:pPr>
            <a:r>
              <a:rPr lang="ko-KR" altLang="en-US" sz="1100" dirty="0">
                <a:solidFill>
                  <a:srgbClr val="202020"/>
                </a:solidFill>
                <a:latin typeface="Noto Sans KR"/>
              </a:rPr>
              <a:t>사실은 인구가 많아지면 범죄도 늘고</a:t>
            </a:r>
            <a:r>
              <a:rPr lang="en-US" altLang="ko-KR" sz="1100" dirty="0">
                <a:solidFill>
                  <a:srgbClr val="202020"/>
                </a:solidFill>
                <a:latin typeface="Noto Sans KR"/>
              </a:rPr>
              <a:t>, </a:t>
            </a:r>
            <a:r>
              <a:rPr lang="ko-KR" altLang="en-US" sz="1100" dirty="0">
                <a:solidFill>
                  <a:srgbClr val="202020"/>
                </a:solidFill>
                <a:latin typeface="Noto Sans KR"/>
              </a:rPr>
              <a:t>종교 시설도 많아진다</a:t>
            </a:r>
            <a:r>
              <a:rPr lang="en-US" altLang="ko-KR" sz="1100" dirty="0">
                <a:solidFill>
                  <a:srgbClr val="202020"/>
                </a:solidFill>
                <a:latin typeface="Noto Sans KR"/>
              </a:rPr>
              <a:t>.</a:t>
            </a:r>
          </a:p>
          <a:p>
            <a:pPr>
              <a:lnSpc>
                <a:spcPct val="150000"/>
              </a:lnSpc>
              <a:buFont typeface="Arial" panose="020B0604020202020204" pitchFamily="34" charset="0"/>
              <a:buChar char="•"/>
            </a:pPr>
            <a:r>
              <a:rPr lang="ko-KR" altLang="en-US" sz="1100" dirty="0">
                <a:solidFill>
                  <a:srgbClr val="202020"/>
                </a:solidFill>
                <a:latin typeface="Noto Sans KR"/>
              </a:rPr>
              <a:t>이질적인 집단들의 합 </a:t>
            </a:r>
            <a:r>
              <a:rPr lang="en-US" altLang="ko-KR" sz="1100" dirty="0">
                <a:solidFill>
                  <a:srgbClr val="202020"/>
                </a:solidFill>
                <a:latin typeface="Noto Sans KR"/>
              </a:rPr>
              <a:t>(</a:t>
            </a:r>
            <a:r>
              <a:rPr lang="ko-KR" altLang="en-US" sz="1100" dirty="0">
                <a:solidFill>
                  <a:srgbClr val="202020"/>
                </a:solidFill>
                <a:latin typeface="Noto Sans KR"/>
              </a:rPr>
              <a:t>심슨의 역설</a:t>
            </a:r>
            <a:r>
              <a:rPr lang="en-US" altLang="ko-KR" sz="1100" dirty="0">
                <a:solidFill>
                  <a:srgbClr val="202020"/>
                </a:solidFill>
                <a:latin typeface="Noto Sans KR"/>
              </a:rPr>
              <a:t>)</a:t>
            </a:r>
          </a:p>
          <a:p>
            <a:pPr marL="742950" lvl="1" indent="-285750">
              <a:lnSpc>
                <a:spcPct val="150000"/>
              </a:lnSpc>
              <a:buFont typeface="Arial" panose="020B0604020202020204" pitchFamily="34" charset="0"/>
              <a:buChar char="•"/>
            </a:pPr>
            <a:r>
              <a:rPr lang="ko-KR" altLang="en-US" sz="1100" dirty="0">
                <a:solidFill>
                  <a:srgbClr val="202020"/>
                </a:solidFill>
                <a:latin typeface="Noto Sans KR"/>
              </a:rPr>
              <a:t>각 </a:t>
            </a:r>
            <a:r>
              <a:rPr lang="ko-KR" altLang="en-US" sz="1100" dirty="0" err="1">
                <a:solidFill>
                  <a:srgbClr val="202020"/>
                </a:solidFill>
                <a:latin typeface="Noto Sans KR"/>
              </a:rPr>
              <a:t>집단별</a:t>
            </a:r>
            <a:r>
              <a:rPr lang="ko-KR" altLang="en-US" sz="1100" dirty="0">
                <a:solidFill>
                  <a:srgbClr val="202020"/>
                </a:solidFill>
                <a:latin typeface="Noto Sans KR"/>
              </a:rPr>
              <a:t> 상관관계와 전체 총합의 상관관계는 다를 수 있음</a:t>
            </a:r>
          </a:p>
          <a:p>
            <a:pPr marL="742950" lvl="1" indent="-285750">
              <a:lnSpc>
                <a:spcPct val="150000"/>
              </a:lnSpc>
              <a:buFont typeface="Arial" panose="020B0604020202020204" pitchFamily="34" charset="0"/>
              <a:buChar char="•"/>
            </a:pPr>
            <a:r>
              <a:rPr lang="ko-KR" altLang="en-US" sz="1100" dirty="0">
                <a:solidFill>
                  <a:srgbClr val="202020"/>
                </a:solidFill>
                <a:latin typeface="Noto Sans KR"/>
              </a:rPr>
              <a:t>상관분석 결과가 예상과 다를 경우</a:t>
            </a:r>
            <a:r>
              <a:rPr lang="en-US" altLang="ko-KR" sz="1100" dirty="0">
                <a:solidFill>
                  <a:srgbClr val="202020"/>
                </a:solidFill>
                <a:latin typeface="Noto Sans KR"/>
              </a:rPr>
              <a:t>, </a:t>
            </a:r>
            <a:r>
              <a:rPr lang="ko-KR" altLang="en-US" sz="1100" dirty="0">
                <a:solidFill>
                  <a:srgbClr val="202020"/>
                </a:solidFill>
                <a:latin typeface="Noto Sans KR"/>
              </a:rPr>
              <a:t>이질적인 하위집단들이 존재하는지 살펴봐야 할 수도 있음</a:t>
            </a:r>
            <a:endParaRPr lang="ko-KR" altLang="en-US" sz="1100" dirty="0"/>
          </a:p>
        </p:txBody>
      </p:sp>
      <p:sp>
        <p:nvSpPr>
          <p:cNvPr id="12" name="직사각형 11">
            <a:extLst>
              <a:ext uri="{FF2B5EF4-FFF2-40B4-BE49-F238E27FC236}">
                <a16:creationId xmlns:a16="http://schemas.microsoft.com/office/drawing/2014/main" id="{866CFB82-0C61-484F-A6DD-F5F1276D3FA2}"/>
              </a:ext>
            </a:extLst>
          </p:cNvPr>
          <p:cNvSpPr/>
          <p:nvPr/>
        </p:nvSpPr>
        <p:spPr>
          <a:xfrm>
            <a:off x="563519" y="3981902"/>
            <a:ext cx="2895344" cy="307777"/>
          </a:xfrm>
          <a:prstGeom prst="rect">
            <a:avLst/>
          </a:prstGeom>
          <a:solidFill>
            <a:schemeClr val="accent1">
              <a:lumMod val="20000"/>
              <a:lumOff val="80000"/>
            </a:schemeClr>
          </a:solidFill>
          <a:ln>
            <a:solidFill>
              <a:schemeClr val="accent1">
                <a:lumMod val="50000"/>
              </a:schemeClr>
            </a:solidFill>
          </a:ln>
        </p:spPr>
        <p:txBody>
          <a:bodyPr wrap="none">
            <a:spAutoFit/>
          </a:bodyPr>
          <a:lstStyle/>
          <a:p>
            <a:r>
              <a:rPr lang="en-US" altLang="ko-KR" sz="1400" dirty="0">
                <a:solidFill>
                  <a:srgbClr val="202020"/>
                </a:solidFill>
                <a:latin typeface="Noto Sans KR"/>
              </a:rPr>
              <a:t>4. </a:t>
            </a:r>
            <a:r>
              <a:rPr lang="ko-KR" altLang="en-US" sz="1400" dirty="0">
                <a:solidFill>
                  <a:srgbClr val="202020"/>
                </a:solidFill>
                <a:latin typeface="Noto Sans KR"/>
              </a:rPr>
              <a:t>상관분석 결과 해석 시 유의할 점</a:t>
            </a:r>
          </a:p>
        </p:txBody>
      </p:sp>
      <p:sp>
        <p:nvSpPr>
          <p:cNvPr id="2" name="바닥글 개체 틀 1">
            <a:extLst>
              <a:ext uri="{FF2B5EF4-FFF2-40B4-BE49-F238E27FC236}">
                <a16:creationId xmlns:a16="http://schemas.microsoft.com/office/drawing/2014/main" id="{20130E85-3E73-4E41-AB19-41B0872CF625}"/>
              </a:ext>
            </a:extLst>
          </p:cNvPr>
          <p:cNvSpPr>
            <a:spLocks noGrp="1"/>
          </p:cNvSpPr>
          <p:nvPr>
            <p:ph type="ftr" sz="quarter" idx="11"/>
          </p:nvPr>
        </p:nvSpPr>
        <p:spPr/>
        <p:txBody>
          <a:bodyPr/>
          <a:lstStyle/>
          <a:p>
            <a:r>
              <a:rPr lang="en-US" altLang="ko-KR"/>
              <a:t>UBION PBL- FBA</a:t>
            </a:r>
            <a:endParaRPr lang="ko-KR" altLang="en-US"/>
          </a:p>
        </p:txBody>
      </p:sp>
      <p:sp>
        <p:nvSpPr>
          <p:cNvPr id="13" name="TextBox 12">
            <a:extLst>
              <a:ext uri="{FF2B5EF4-FFF2-40B4-BE49-F238E27FC236}">
                <a16:creationId xmlns:a16="http://schemas.microsoft.com/office/drawing/2014/main" id="{73F640AF-57F3-4BD2-9CF4-2C0331E45AFB}"/>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상관분석 이해</a:t>
            </a:r>
          </a:p>
        </p:txBody>
      </p:sp>
    </p:spTree>
    <p:extLst>
      <p:ext uri="{BB962C8B-B14F-4D97-AF65-F5344CB8AC3E}">
        <p14:creationId xmlns:p14="http://schemas.microsoft.com/office/powerpoint/2010/main" val="212726600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1BF440F6-4EDE-4469-9012-091845B433D0}"/>
              </a:ext>
            </a:extLst>
          </p:cNvPr>
          <p:cNvSpPr/>
          <p:nvPr/>
        </p:nvSpPr>
        <p:spPr>
          <a:xfrm>
            <a:off x="136068" y="337470"/>
            <a:ext cx="5976664" cy="415819"/>
          </a:xfrm>
          <a:prstGeom prst="rect">
            <a:avLst/>
          </a:prstGeom>
        </p:spPr>
        <p:txBody>
          <a:bodyPr wrap="square">
            <a:spAutoFit/>
          </a:bodyPr>
          <a:lstStyle/>
          <a:p>
            <a:pPr fontAlgn="base" latinLnBrk="0">
              <a:lnSpc>
                <a:spcPct val="130000"/>
              </a:lnSpc>
            </a:pPr>
            <a:r>
              <a:rPr lang="en-US" altLang="ko-KR" b="1" kern="0" dirty="0">
                <a:solidFill>
                  <a:srgbClr val="000000"/>
                </a:solidFill>
                <a:uFill>
                  <a:solidFill>
                    <a:srgbClr val="000000"/>
                  </a:solidFill>
                </a:uFill>
                <a:latin typeface="+mn-ea"/>
              </a:rPr>
              <a:t>W.H. Beaver</a:t>
            </a:r>
            <a:r>
              <a:rPr lang="ko-KR" altLang="en-US" b="1" kern="0" dirty="0">
                <a:solidFill>
                  <a:srgbClr val="000000"/>
                </a:solidFill>
                <a:uFill>
                  <a:solidFill>
                    <a:srgbClr val="000000"/>
                  </a:solidFill>
                </a:uFill>
                <a:latin typeface="+mn-ea"/>
              </a:rPr>
              <a:t> 예측모형</a:t>
            </a:r>
            <a:r>
              <a:rPr lang="en-US" altLang="ko-KR" b="1" kern="0" dirty="0">
                <a:solidFill>
                  <a:srgbClr val="000000"/>
                </a:solidFill>
                <a:uFill>
                  <a:solidFill>
                    <a:srgbClr val="000000"/>
                  </a:solidFill>
                </a:uFill>
                <a:latin typeface="+mn-ea"/>
              </a:rPr>
              <a:t>(1966)</a:t>
            </a:r>
            <a:endParaRPr lang="ko-KR" altLang="en-US" sz="1200" kern="0" dirty="0">
              <a:solidFill>
                <a:srgbClr val="000000"/>
              </a:solidFill>
              <a:latin typeface="+mn-ea"/>
            </a:endParaRPr>
          </a:p>
        </p:txBody>
      </p:sp>
      <p:sp>
        <p:nvSpPr>
          <p:cNvPr id="3" name="TextBox 2">
            <a:extLst>
              <a:ext uri="{FF2B5EF4-FFF2-40B4-BE49-F238E27FC236}">
                <a16:creationId xmlns:a16="http://schemas.microsoft.com/office/drawing/2014/main" id="{760012AC-BB43-4D93-93B5-6CD16C5DAB6E}"/>
              </a:ext>
            </a:extLst>
          </p:cNvPr>
          <p:cNvSpPr txBox="1"/>
          <p:nvPr/>
        </p:nvSpPr>
        <p:spPr>
          <a:xfrm>
            <a:off x="136068" y="968876"/>
            <a:ext cx="8324364" cy="1477328"/>
          </a:xfrm>
          <a:prstGeom prst="rect">
            <a:avLst/>
          </a:prstGeom>
          <a:noFill/>
        </p:spPr>
        <p:txBody>
          <a:bodyPr wrap="square" rtlCol="0">
            <a:spAutoFit/>
          </a:bodyPr>
          <a:lstStyle/>
          <a:p>
            <a:r>
              <a:rPr lang="en-US" altLang="ko-KR" dirty="0"/>
              <a:t>*</a:t>
            </a:r>
            <a:r>
              <a:rPr lang="ko-KR" altLang="en-US" sz="1400" dirty="0"/>
              <a:t>이원분류법 </a:t>
            </a:r>
            <a:r>
              <a:rPr lang="en-US" altLang="ko-KR" sz="1400" dirty="0"/>
              <a:t>: </a:t>
            </a:r>
            <a:r>
              <a:rPr lang="ko-KR" altLang="en-US" sz="1400" dirty="0"/>
              <a:t>최적 분류기준점 결정</a:t>
            </a:r>
            <a:endParaRPr lang="en-US" altLang="ko-KR" sz="1400" dirty="0"/>
          </a:p>
          <a:p>
            <a:r>
              <a:rPr lang="ko-KR" altLang="en-US" sz="1200" dirty="0"/>
              <a:t>이원분류법 </a:t>
            </a:r>
            <a:r>
              <a:rPr lang="en-US" altLang="ko-KR" sz="1200" dirty="0"/>
              <a:t>: </a:t>
            </a:r>
            <a:r>
              <a:rPr lang="ko-KR" altLang="en-US" sz="1200" dirty="0"/>
              <a:t>정상기업집단과 부실기업 집단을 </a:t>
            </a:r>
            <a:r>
              <a:rPr lang="en-US" altLang="ko-KR" sz="1200" dirty="0"/>
              <a:t>2</a:t>
            </a:r>
            <a:r>
              <a:rPr lang="ko-KR" altLang="en-US" sz="1200" dirty="0"/>
              <a:t>개 집단</a:t>
            </a:r>
            <a:r>
              <a:rPr lang="en-US" altLang="ko-KR" sz="1200" dirty="0"/>
              <a:t>(</a:t>
            </a:r>
            <a:r>
              <a:rPr lang="ko-KR" altLang="en-US" sz="1200" dirty="0"/>
              <a:t>이원</a:t>
            </a:r>
            <a:r>
              <a:rPr lang="en-US" altLang="ko-KR" sz="1200" dirty="0"/>
              <a:t>)</a:t>
            </a:r>
            <a:r>
              <a:rPr lang="ko-KR" altLang="en-US" sz="1200" dirty="0"/>
              <a:t>분류하기 위하여 예측오류를 최소화하는  절사점을 정하는 방법</a:t>
            </a:r>
            <a:endParaRPr lang="en-US" altLang="ko-KR" sz="1200" dirty="0"/>
          </a:p>
          <a:p>
            <a:r>
              <a:rPr lang="en-US" altLang="ko-KR" sz="1200" dirty="0"/>
              <a:t>(</a:t>
            </a:r>
            <a:r>
              <a:rPr lang="ko-KR" altLang="en-US" sz="1200" dirty="0"/>
              <a:t>수행 절차</a:t>
            </a:r>
            <a:r>
              <a:rPr lang="en-US" altLang="ko-KR" sz="1200" dirty="0"/>
              <a:t>)</a:t>
            </a:r>
          </a:p>
          <a:p>
            <a:pPr marL="342900" indent="-342900">
              <a:buAutoNum type="arabicParenR"/>
            </a:pPr>
            <a:r>
              <a:rPr lang="ko-KR" altLang="en-US" sz="1200" dirty="0"/>
              <a:t>기업별 특정 재무비율에 대하여  크기 순으로 배열한다</a:t>
            </a:r>
            <a:r>
              <a:rPr lang="en-US" altLang="ko-KR" sz="1200" dirty="0"/>
              <a:t>.</a:t>
            </a:r>
          </a:p>
          <a:p>
            <a:pPr marL="342900" indent="-342900">
              <a:buAutoNum type="arabicParenR"/>
            </a:pPr>
            <a:r>
              <a:rPr lang="ko-KR" altLang="en-US" sz="1200" dirty="0"/>
              <a:t>각 중간점에 대하여 예측오류 계산 </a:t>
            </a:r>
            <a:r>
              <a:rPr lang="en-US" altLang="ko-KR" sz="1200" dirty="0"/>
              <a:t>: </a:t>
            </a:r>
            <a:r>
              <a:rPr lang="ko-KR" altLang="en-US" sz="1200" dirty="0">
                <a:sym typeface="Wingdings" panose="05000000000000000000" pitchFamily="2" charset="2"/>
              </a:rPr>
              <a:t>예측오류</a:t>
            </a:r>
            <a:r>
              <a:rPr lang="en-US" altLang="ko-KR" sz="1200" dirty="0">
                <a:sym typeface="Wingdings" panose="05000000000000000000" pitchFamily="2" charset="2"/>
              </a:rPr>
              <a:t>(</a:t>
            </a:r>
            <a:r>
              <a:rPr lang="ko-KR" altLang="en-US" sz="1200" dirty="0">
                <a:sym typeface="Wingdings" panose="05000000000000000000" pitchFamily="2" charset="2"/>
              </a:rPr>
              <a:t>제</a:t>
            </a:r>
            <a:r>
              <a:rPr lang="en-US" altLang="ko-KR" sz="1200" dirty="0">
                <a:sym typeface="Wingdings" panose="05000000000000000000" pitchFamily="2" charset="2"/>
              </a:rPr>
              <a:t>1</a:t>
            </a:r>
            <a:r>
              <a:rPr lang="ko-KR" altLang="en-US" sz="1200" dirty="0">
                <a:sym typeface="Wingdings" panose="05000000000000000000" pitchFamily="2" charset="2"/>
              </a:rPr>
              <a:t>종 오류 </a:t>
            </a:r>
            <a:r>
              <a:rPr lang="en-US" altLang="ko-KR" sz="1200" dirty="0">
                <a:sym typeface="Wingdings" panose="05000000000000000000" pitchFamily="2" charset="2"/>
              </a:rPr>
              <a:t>, </a:t>
            </a:r>
            <a:r>
              <a:rPr lang="ko-KR" altLang="en-US" sz="1200" dirty="0">
                <a:sym typeface="Wingdings" panose="05000000000000000000" pitchFamily="2" charset="2"/>
              </a:rPr>
              <a:t>제</a:t>
            </a:r>
            <a:r>
              <a:rPr lang="en-US" altLang="ko-KR" sz="1200" dirty="0">
                <a:sym typeface="Wingdings" panose="05000000000000000000" pitchFamily="2" charset="2"/>
              </a:rPr>
              <a:t>2</a:t>
            </a:r>
            <a:r>
              <a:rPr lang="ko-KR" altLang="en-US" sz="1200" dirty="0">
                <a:sym typeface="Wingdings" panose="05000000000000000000" pitchFamily="2" charset="2"/>
              </a:rPr>
              <a:t>종 오류</a:t>
            </a:r>
            <a:r>
              <a:rPr lang="en-US" altLang="ko-KR" sz="1200" dirty="0">
                <a:sym typeface="Wingdings" panose="05000000000000000000" pitchFamily="2" charset="2"/>
              </a:rPr>
              <a:t>)</a:t>
            </a:r>
          </a:p>
          <a:p>
            <a:r>
              <a:rPr lang="en-US" altLang="ko-KR" sz="1200" dirty="0">
                <a:sym typeface="Wingdings" panose="05000000000000000000" pitchFamily="2" charset="2"/>
              </a:rPr>
              <a:t>3)    </a:t>
            </a:r>
            <a:r>
              <a:rPr lang="ko-KR" altLang="en-US" sz="1200" dirty="0">
                <a:sym typeface="Wingdings" panose="05000000000000000000" pitchFamily="2" charset="2"/>
              </a:rPr>
              <a:t>예측오류가 최소가 되는 중간점을 최적분류기준점으로 결정</a:t>
            </a:r>
            <a:endParaRPr lang="ko-KR" altLang="en-US" sz="1200" dirty="0"/>
          </a:p>
        </p:txBody>
      </p:sp>
      <p:sp>
        <p:nvSpPr>
          <p:cNvPr id="7" name="TextBox 6">
            <a:extLst>
              <a:ext uri="{FF2B5EF4-FFF2-40B4-BE49-F238E27FC236}">
                <a16:creationId xmlns:a16="http://schemas.microsoft.com/office/drawing/2014/main" id="{67DC8494-8DFE-47E9-839B-400C64A0CF4A}"/>
              </a:ext>
            </a:extLst>
          </p:cNvPr>
          <p:cNvSpPr txBox="1"/>
          <p:nvPr/>
        </p:nvSpPr>
        <p:spPr>
          <a:xfrm>
            <a:off x="227847" y="2570847"/>
            <a:ext cx="5616624" cy="461665"/>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
            </a:pPr>
            <a:r>
              <a:rPr lang="ko-KR" altLang="en-US" sz="1200" dirty="0"/>
              <a:t>제</a:t>
            </a:r>
            <a:r>
              <a:rPr lang="en-US" altLang="ko-KR" sz="1200" dirty="0"/>
              <a:t>1</a:t>
            </a:r>
            <a:r>
              <a:rPr lang="ko-KR" altLang="en-US" sz="1200" dirty="0"/>
              <a:t>종 오류 </a:t>
            </a:r>
            <a:r>
              <a:rPr lang="en-US" altLang="ko-KR" sz="1200" dirty="0"/>
              <a:t>: </a:t>
            </a:r>
            <a:r>
              <a:rPr lang="ko-KR" altLang="en-US" sz="1200" dirty="0"/>
              <a:t>부실기업인데 정상기업으로 분류 </a:t>
            </a:r>
            <a:r>
              <a:rPr lang="en-US" altLang="ko-KR" sz="1200" dirty="0"/>
              <a:t>( </a:t>
            </a:r>
            <a:r>
              <a:rPr lang="ko-KR" altLang="en-US" sz="1200" dirty="0"/>
              <a:t>문제가 심각</a:t>
            </a:r>
            <a:r>
              <a:rPr lang="en-US" altLang="ko-KR" sz="1200" dirty="0"/>
              <a:t>)</a:t>
            </a:r>
          </a:p>
          <a:p>
            <a:pPr marL="285750" indent="-285750">
              <a:buFont typeface="Wingdings" panose="05000000000000000000" pitchFamily="2" charset="2"/>
              <a:buChar char="§"/>
            </a:pPr>
            <a:r>
              <a:rPr lang="ko-KR" altLang="en-US" sz="1200" dirty="0"/>
              <a:t>제</a:t>
            </a:r>
            <a:r>
              <a:rPr lang="en-US" altLang="ko-KR" sz="1200" dirty="0"/>
              <a:t>2</a:t>
            </a:r>
            <a:r>
              <a:rPr lang="ko-KR" altLang="en-US" sz="1200" dirty="0"/>
              <a:t>종 오류 </a:t>
            </a:r>
            <a:r>
              <a:rPr lang="en-US" altLang="ko-KR" sz="1200" dirty="0"/>
              <a:t>: </a:t>
            </a:r>
            <a:r>
              <a:rPr lang="ko-KR" altLang="en-US" sz="1200" dirty="0"/>
              <a:t>정상기업인데 부실기업으로 분류</a:t>
            </a:r>
          </a:p>
        </p:txBody>
      </p:sp>
      <p:graphicFrame>
        <p:nvGraphicFramePr>
          <p:cNvPr id="8" name="표 7">
            <a:extLst>
              <a:ext uri="{FF2B5EF4-FFF2-40B4-BE49-F238E27FC236}">
                <a16:creationId xmlns:a16="http://schemas.microsoft.com/office/drawing/2014/main" id="{DC0ED90A-FBE3-4764-B5CD-8E670FEDE4D1}"/>
              </a:ext>
            </a:extLst>
          </p:cNvPr>
          <p:cNvGraphicFramePr>
            <a:graphicFrameLocks noGrp="1"/>
          </p:cNvGraphicFramePr>
          <p:nvPr>
            <p:extLst>
              <p:ext uri="{D42A27DB-BD31-4B8C-83A1-F6EECF244321}">
                <p14:modId xmlns:p14="http://schemas.microsoft.com/office/powerpoint/2010/main" val="2477224260"/>
              </p:ext>
            </p:extLst>
          </p:nvPr>
        </p:nvGraphicFramePr>
        <p:xfrm>
          <a:off x="136068" y="3618822"/>
          <a:ext cx="5300028" cy="2582016"/>
        </p:xfrm>
        <a:graphic>
          <a:graphicData uri="http://schemas.openxmlformats.org/drawingml/2006/table">
            <a:tbl>
              <a:tblPr firstRow="1" bandRow="1">
                <a:tableStyleId>{5C22544A-7EE6-4342-B048-85BDC9FD1C3A}</a:tableStyleId>
              </a:tblPr>
              <a:tblGrid>
                <a:gridCol w="646345">
                  <a:extLst>
                    <a:ext uri="{9D8B030D-6E8A-4147-A177-3AD203B41FA5}">
                      <a16:colId xmlns:a16="http://schemas.microsoft.com/office/drawing/2014/main" val="803518878"/>
                    </a:ext>
                  </a:extLst>
                </a:gridCol>
                <a:gridCol w="981275">
                  <a:extLst>
                    <a:ext uri="{9D8B030D-6E8A-4147-A177-3AD203B41FA5}">
                      <a16:colId xmlns:a16="http://schemas.microsoft.com/office/drawing/2014/main" val="3550522537"/>
                    </a:ext>
                  </a:extLst>
                </a:gridCol>
                <a:gridCol w="868283">
                  <a:extLst>
                    <a:ext uri="{9D8B030D-6E8A-4147-A177-3AD203B41FA5}">
                      <a16:colId xmlns:a16="http://schemas.microsoft.com/office/drawing/2014/main" val="1016038962"/>
                    </a:ext>
                  </a:extLst>
                </a:gridCol>
                <a:gridCol w="532684">
                  <a:extLst>
                    <a:ext uri="{9D8B030D-6E8A-4147-A177-3AD203B41FA5}">
                      <a16:colId xmlns:a16="http://schemas.microsoft.com/office/drawing/2014/main" val="2932847069"/>
                    </a:ext>
                  </a:extLst>
                </a:gridCol>
                <a:gridCol w="1032473">
                  <a:extLst>
                    <a:ext uri="{9D8B030D-6E8A-4147-A177-3AD203B41FA5}">
                      <a16:colId xmlns:a16="http://schemas.microsoft.com/office/drawing/2014/main" val="3021190543"/>
                    </a:ext>
                  </a:extLst>
                </a:gridCol>
                <a:gridCol w="1238968">
                  <a:extLst>
                    <a:ext uri="{9D8B030D-6E8A-4147-A177-3AD203B41FA5}">
                      <a16:colId xmlns:a16="http://schemas.microsoft.com/office/drawing/2014/main" val="112373546"/>
                    </a:ext>
                  </a:extLst>
                </a:gridCol>
              </a:tblGrid>
              <a:tr h="364296">
                <a:tc>
                  <a:txBody>
                    <a:bodyPr/>
                    <a:lstStyle/>
                    <a:p>
                      <a:pPr latinLnBrk="1"/>
                      <a:r>
                        <a:rPr lang="ko-KR" altLang="en-US" sz="1000" dirty="0">
                          <a:solidFill>
                            <a:schemeClr val="tx1"/>
                          </a:solidFill>
                        </a:rPr>
                        <a:t>기업명</a:t>
                      </a:r>
                    </a:p>
                  </a:txBody>
                  <a:tcPr>
                    <a:solidFill>
                      <a:schemeClr val="accent6">
                        <a:lumMod val="20000"/>
                        <a:lumOff val="80000"/>
                      </a:schemeClr>
                    </a:solidFill>
                  </a:tcPr>
                </a:tc>
                <a:tc>
                  <a:txBody>
                    <a:bodyPr/>
                    <a:lstStyle/>
                    <a:p>
                      <a:pPr latinLnBrk="1"/>
                      <a:r>
                        <a:rPr lang="ko-KR" altLang="en-US" sz="1000" dirty="0">
                          <a:solidFill>
                            <a:srgbClr val="FF0000"/>
                          </a:solidFill>
                        </a:rPr>
                        <a:t>이자보상배율</a:t>
                      </a:r>
                    </a:p>
                  </a:txBody>
                  <a:tcPr/>
                </a:tc>
                <a:tc>
                  <a:txBody>
                    <a:bodyPr/>
                    <a:lstStyle/>
                    <a:p>
                      <a:pPr latinLnBrk="1"/>
                      <a:r>
                        <a:rPr lang="ko-KR" altLang="en-US" sz="1000" dirty="0"/>
                        <a:t>실제 결과</a:t>
                      </a:r>
                    </a:p>
                  </a:txBody>
                  <a:tcPr/>
                </a:tc>
                <a:tc>
                  <a:txBody>
                    <a:bodyPr/>
                    <a:lstStyle/>
                    <a:p>
                      <a:pPr latinLnBrk="1"/>
                      <a:r>
                        <a:rPr lang="ko-KR" altLang="en-US" sz="1000" dirty="0">
                          <a:solidFill>
                            <a:schemeClr val="tx1"/>
                          </a:solidFill>
                        </a:rPr>
                        <a:t>기업명</a:t>
                      </a:r>
                    </a:p>
                  </a:txBody>
                  <a:tcPr>
                    <a:solidFill>
                      <a:schemeClr val="accent6">
                        <a:lumMod val="20000"/>
                        <a:lumOff val="80000"/>
                      </a:schemeClr>
                    </a:solidFill>
                  </a:tcPr>
                </a:tc>
                <a:tc>
                  <a:txBody>
                    <a:bodyPr/>
                    <a:lstStyle/>
                    <a:p>
                      <a:pPr latinLnBrk="1"/>
                      <a:r>
                        <a:rPr lang="ko-KR" altLang="en-US" sz="1000" dirty="0">
                          <a:solidFill>
                            <a:srgbClr val="FF0000"/>
                          </a:solidFill>
                        </a:rPr>
                        <a:t>이자보상배율</a:t>
                      </a:r>
                    </a:p>
                  </a:txBody>
                  <a:tcPr/>
                </a:tc>
                <a:tc>
                  <a:txBody>
                    <a:bodyPr/>
                    <a:lstStyle/>
                    <a:p>
                      <a:pPr latinLnBrk="1"/>
                      <a:r>
                        <a:rPr lang="ko-KR" altLang="en-US" sz="1000" dirty="0"/>
                        <a:t>실제결과</a:t>
                      </a:r>
                    </a:p>
                  </a:txBody>
                  <a:tcPr/>
                </a:tc>
                <a:extLst>
                  <a:ext uri="{0D108BD9-81ED-4DB2-BD59-A6C34878D82A}">
                    <a16:rowId xmlns:a16="http://schemas.microsoft.com/office/drawing/2014/main" val="1260888033"/>
                  </a:ext>
                </a:extLst>
              </a:tr>
              <a:tr h="364296">
                <a:tc>
                  <a:txBody>
                    <a:bodyPr/>
                    <a:lstStyle/>
                    <a:p>
                      <a:pPr algn="ctr" latinLnBrk="1"/>
                      <a:r>
                        <a:rPr lang="en-US" altLang="ko-KR" sz="1000" dirty="0"/>
                        <a:t>A</a:t>
                      </a:r>
                      <a:endParaRPr lang="ko-KR" altLang="en-US" sz="1000" dirty="0"/>
                    </a:p>
                  </a:txBody>
                  <a:tcPr>
                    <a:solidFill>
                      <a:schemeClr val="accent6">
                        <a:lumMod val="20000"/>
                        <a:lumOff val="80000"/>
                      </a:schemeClr>
                    </a:solidFill>
                  </a:tcPr>
                </a:tc>
                <a:tc>
                  <a:txBody>
                    <a:bodyPr/>
                    <a:lstStyle/>
                    <a:p>
                      <a:pPr algn="ctr" latinLnBrk="1"/>
                      <a:r>
                        <a:rPr lang="en-US" altLang="ko-KR" sz="1000" dirty="0"/>
                        <a:t>10.5</a:t>
                      </a:r>
                      <a:endParaRPr lang="ko-KR" altLang="en-US" sz="1000" dirty="0"/>
                    </a:p>
                  </a:txBody>
                  <a:tcPr/>
                </a:tc>
                <a:tc>
                  <a:txBody>
                    <a:bodyPr/>
                    <a:lstStyle/>
                    <a:p>
                      <a:pPr latinLnBrk="1"/>
                      <a:r>
                        <a:rPr lang="ko-KR" altLang="en-US" sz="1000" dirty="0"/>
                        <a:t>정상기업</a:t>
                      </a:r>
                    </a:p>
                  </a:txBody>
                  <a:tcPr/>
                </a:tc>
                <a:tc>
                  <a:txBody>
                    <a:bodyPr/>
                    <a:lstStyle/>
                    <a:p>
                      <a:pPr algn="ctr" latinLnBrk="1"/>
                      <a:r>
                        <a:rPr lang="en-US" altLang="ko-KR" sz="1000" dirty="0"/>
                        <a:t>G</a:t>
                      </a:r>
                      <a:endParaRPr lang="ko-KR" altLang="en-US" sz="1000" dirty="0"/>
                    </a:p>
                  </a:txBody>
                  <a:tcPr>
                    <a:solidFill>
                      <a:schemeClr val="accent6">
                        <a:lumMod val="20000"/>
                        <a:lumOff val="80000"/>
                      </a:schemeClr>
                    </a:solidFill>
                  </a:tcPr>
                </a:tc>
                <a:tc>
                  <a:txBody>
                    <a:bodyPr/>
                    <a:lstStyle/>
                    <a:p>
                      <a:pPr algn="ctr" latinLnBrk="1"/>
                      <a:r>
                        <a:rPr lang="en-US" altLang="ko-KR" sz="1000" dirty="0"/>
                        <a:t>2.5</a:t>
                      </a:r>
                      <a:endParaRPr lang="ko-KR" altLang="en-US" sz="1000" dirty="0"/>
                    </a:p>
                  </a:txBody>
                  <a:tcPr/>
                </a:tc>
                <a:tc>
                  <a:txBody>
                    <a:bodyPr/>
                    <a:lstStyle/>
                    <a:p>
                      <a:pPr latinLnBrk="1"/>
                      <a:r>
                        <a:rPr lang="ko-KR" altLang="en-US" sz="1000" dirty="0"/>
                        <a:t>정상기업</a:t>
                      </a:r>
                    </a:p>
                  </a:txBody>
                  <a:tcPr/>
                </a:tc>
                <a:extLst>
                  <a:ext uri="{0D108BD9-81ED-4DB2-BD59-A6C34878D82A}">
                    <a16:rowId xmlns:a16="http://schemas.microsoft.com/office/drawing/2014/main" val="2980483432"/>
                  </a:ext>
                </a:extLst>
              </a:tr>
              <a:tr h="364296">
                <a:tc>
                  <a:txBody>
                    <a:bodyPr/>
                    <a:lstStyle/>
                    <a:p>
                      <a:pPr algn="ctr" latinLnBrk="1"/>
                      <a:r>
                        <a:rPr lang="en-US" altLang="ko-KR" sz="1000" dirty="0"/>
                        <a:t>B</a:t>
                      </a:r>
                      <a:endParaRPr lang="ko-KR" altLang="en-US" sz="1000" dirty="0"/>
                    </a:p>
                  </a:txBody>
                  <a:tcPr>
                    <a:solidFill>
                      <a:schemeClr val="accent6">
                        <a:lumMod val="20000"/>
                        <a:lumOff val="80000"/>
                      </a:schemeClr>
                    </a:solidFill>
                  </a:tcPr>
                </a:tc>
                <a:tc>
                  <a:txBody>
                    <a:bodyPr/>
                    <a:lstStyle/>
                    <a:p>
                      <a:pPr algn="ctr" latinLnBrk="1"/>
                      <a:r>
                        <a:rPr lang="en-US" altLang="ko-KR" sz="1000" dirty="0"/>
                        <a:t>8.5</a:t>
                      </a:r>
                      <a:endParaRPr lang="ko-KR" altLang="en-US" sz="1000" dirty="0"/>
                    </a:p>
                  </a:txBody>
                  <a:tcPr/>
                </a:tc>
                <a:tc>
                  <a:txBody>
                    <a:bodyPr/>
                    <a:lstStyle/>
                    <a:p>
                      <a:pPr latinLnBrk="1"/>
                      <a:r>
                        <a:rPr lang="ko-KR" altLang="en-US" sz="1000" dirty="0"/>
                        <a:t>정상기업</a:t>
                      </a:r>
                    </a:p>
                  </a:txBody>
                  <a:tcPr/>
                </a:tc>
                <a:tc>
                  <a:txBody>
                    <a:bodyPr/>
                    <a:lstStyle/>
                    <a:p>
                      <a:pPr algn="ctr" latinLnBrk="1"/>
                      <a:r>
                        <a:rPr lang="en-US" altLang="ko-KR" sz="1000" dirty="0"/>
                        <a:t>H</a:t>
                      </a:r>
                      <a:endParaRPr lang="ko-KR" altLang="en-US" sz="1000" dirty="0"/>
                    </a:p>
                  </a:txBody>
                  <a:tcPr>
                    <a:solidFill>
                      <a:schemeClr val="accent6">
                        <a:lumMod val="20000"/>
                        <a:lumOff val="80000"/>
                      </a:schemeClr>
                    </a:solidFill>
                  </a:tcPr>
                </a:tc>
                <a:tc>
                  <a:txBody>
                    <a:bodyPr/>
                    <a:lstStyle/>
                    <a:p>
                      <a:pPr algn="ctr" latinLnBrk="1"/>
                      <a:r>
                        <a:rPr lang="en-US" altLang="ko-KR" sz="1000" dirty="0"/>
                        <a:t>2.0</a:t>
                      </a:r>
                      <a:endParaRPr lang="ko-KR" altLang="en-US" sz="1000" dirty="0"/>
                    </a:p>
                  </a:txBody>
                  <a:tcPr/>
                </a:tc>
                <a:tc>
                  <a:txBody>
                    <a:bodyPr/>
                    <a:lstStyle/>
                    <a:p>
                      <a:pPr latinLnBrk="1"/>
                      <a:r>
                        <a:rPr lang="ko-KR" altLang="en-US" sz="1000" dirty="0"/>
                        <a:t>정상기업</a:t>
                      </a:r>
                    </a:p>
                  </a:txBody>
                  <a:tcPr/>
                </a:tc>
                <a:extLst>
                  <a:ext uri="{0D108BD9-81ED-4DB2-BD59-A6C34878D82A}">
                    <a16:rowId xmlns:a16="http://schemas.microsoft.com/office/drawing/2014/main" val="1592390413"/>
                  </a:ext>
                </a:extLst>
              </a:tr>
              <a:tr h="364296">
                <a:tc>
                  <a:txBody>
                    <a:bodyPr/>
                    <a:lstStyle/>
                    <a:p>
                      <a:pPr algn="ctr" latinLnBrk="1"/>
                      <a:r>
                        <a:rPr lang="en-US" altLang="ko-KR" sz="1000" dirty="0"/>
                        <a:t>C</a:t>
                      </a:r>
                      <a:endParaRPr lang="ko-KR" altLang="en-US" sz="1000" dirty="0"/>
                    </a:p>
                  </a:txBody>
                  <a:tcPr>
                    <a:solidFill>
                      <a:schemeClr val="accent6">
                        <a:lumMod val="20000"/>
                        <a:lumOff val="80000"/>
                      </a:schemeClr>
                    </a:solidFill>
                  </a:tcPr>
                </a:tc>
                <a:tc>
                  <a:txBody>
                    <a:bodyPr/>
                    <a:lstStyle/>
                    <a:p>
                      <a:pPr algn="ctr" latinLnBrk="1"/>
                      <a:r>
                        <a:rPr lang="en-US" altLang="ko-KR" sz="1000" dirty="0"/>
                        <a:t>7.0</a:t>
                      </a:r>
                      <a:endParaRPr lang="ko-KR" altLang="en-US" sz="1000" dirty="0"/>
                    </a:p>
                  </a:txBody>
                  <a:tcPr/>
                </a:tc>
                <a:tc>
                  <a:txBody>
                    <a:bodyPr/>
                    <a:lstStyle/>
                    <a:p>
                      <a:pPr latinLnBrk="1"/>
                      <a:r>
                        <a:rPr lang="ko-KR" altLang="en-US" sz="1000" dirty="0"/>
                        <a:t>정상기업</a:t>
                      </a:r>
                    </a:p>
                  </a:txBody>
                  <a:tcPr/>
                </a:tc>
                <a:tc>
                  <a:txBody>
                    <a:bodyPr/>
                    <a:lstStyle/>
                    <a:p>
                      <a:pPr algn="ctr" latinLnBrk="1"/>
                      <a:r>
                        <a:rPr lang="en-US" altLang="ko-KR" sz="1000" dirty="0"/>
                        <a:t>I</a:t>
                      </a:r>
                      <a:endParaRPr lang="ko-KR" altLang="en-US" sz="1000" dirty="0"/>
                    </a:p>
                  </a:txBody>
                  <a:tcPr>
                    <a:solidFill>
                      <a:schemeClr val="accent6">
                        <a:lumMod val="20000"/>
                        <a:lumOff val="80000"/>
                      </a:schemeClr>
                    </a:solidFill>
                  </a:tcPr>
                </a:tc>
                <a:tc>
                  <a:txBody>
                    <a:bodyPr/>
                    <a:lstStyle/>
                    <a:p>
                      <a:pPr algn="ctr" latinLnBrk="1"/>
                      <a:r>
                        <a:rPr lang="en-US" altLang="ko-KR" sz="1000" dirty="0"/>
                        <a:t>1.5</a:t>
                      </a:r>
                      <a:endParaRPr lang="ko-KR" altLang="en-US" sz="1000" dirty="0"/>
                    </a:p>
                  </a:txBody>
                  <a:tcPr/>
                </a:tc>
                <a:tc>
                  <a:txBody>
                    <a:bodyPr/>
                    <a:lstStyle/>
                    <a:p>
                      <a:pPr latinLnBrk="1"/>
                      <a:r>
                        <a:rPr lang="ko-KR" altLang="en-US" sz="1000" dirty="0"/>
                        <a:t>정상기업</a:t>
                      </a:r>
                    </a:p>
                  </a:txBody>
                  <a:tcPr/>
                </a:tc>
                <a:extLst>
                  <a:ext uri="{0D108BD9-81ED-4DB2-BD59-A6C34878D82A}">
                    <a16:rowId xmlns:a16="http://schemas.microsoft.com/office/drawing/2014/main" val="2531068721"/>
                  </a:ext>
                </a:extLst>
              </a:tr>
              <a:tr h="364296">
                <a:tc>
                  <a:txBody>
                    <a:bodyPr/>
                    <a:lstStyle/>
                    <a:p>
                      <a:pPr algn="ctr" latinLnBrk="1"/>
                      <a:r>
                        <a:rPr lang="en-US" altLang="ko-KR" sz="1000" dirty="0"/>
                        <a:t>D</a:t>
                      </a:r>
                      <a:endParaRPr lang="ko-KR" altLang="en-US" sz="1000" dirty="0"/>
                    </a:p>
                  </a:txBody>
                  <a:tcPr>
                    <a:solidFill>
                      <a:schemeClr val="accent6">
                        <a:lumMod val="20000"/>
                        <a:lumOff val="80000"/>
                      </a:schemeClr>
                    </a:solidFill>
                  </a:tcPr>
                </a:tc>
                <a:tc>
                  <a:txBody>
                    <a:bodyPr/>
                    <a:lstStyle/>
                    <a:p>
                      <a:pPr algn="ctr" latinLnBrk="1"/>
                      <a:r>
                        <a:rPr lang="en-US" altLang="ko-KR" sz="1000" dirty="0"/>
                        <a:t>5.5</a:t>
                      </a:r>
                      <a:endParaRPr lang="ko-KR" altLang="en-US" sz="1000" dirty="0"/>
                    </a:p>
                  </a:txBody>
                  <a:tcPr/>
                </a:tc>
                <a:tc>
                  <a:txBody>
                    <a:bodyPr/>
                    <a:lstStyle/>
                    <a:p>
                      <a:pPr latinLnBrk="1"/>
                      <a:r>
                        <a:rPr lang="ko-KR" altLang="en-US" sz="1000" dirty="0"/>
                        <a:t>정상기업</a:t>
                      </a:r>
                    </a:p>
                  </a:txBody>
                  <a:tcPr/>
                </a:tc>
                <a:tc>
                  <a:txBody>
                    <a:bodyPr/>
                    <a:lstStyle/>
                    <a:p>
                      <a:pPr algn="ctr" latinLnBrk="1"/>
                      <a:r>
                        <a:rPr lang="en-US" altLang="ko-KR" sz="1000" dirty="0"/>
                        <a:t>J</a:t>
                      </a:r>
                      <a:endParaRPr lang="ko-KR" altLang="en-US" sz="1000" dirty="0"/>
                    </a:p>
                  </a:txBody>
                  <a:tcPr>
                    <a:solidFill>
                      <a:schemeClr val="accent6">
                        <a:lumMod val="20000"/>
                        <a:lumOff val="80000"/>
                      </a:schemeClr>
                    </a:solidFill>
                  </a:tcPr>
                </a:tc>
                <a:tc>
                  <a:txBody>
                    <a:bodyPr/>
                    <a:lstStyle/>
                    <a:p>
                      <a:pPr algn="ctr" latinLnBrk="1"/>
                      <a:r>
                        <a:rPr lang="en-US" altLang="ko-KR" sz="1000" dirty="0"/>
                        <a:t>1.0</a:t>
                      </a:r>
                      <a:endParaRPr lang="ko-KR" altLang="en-US" sz="1000" dirty="0"/>
                    </a:p>
                  </a:txBody>
                  <a:tcPr/>
                </a:tc>
                <a:tc>
                  <a:txBody>
                    <a:bodyPr/>
                    <a:lstStyle/>
                    <a:p>
                      <a:pPr latinLnBrk="1"/>
                      <a:r>
                        <a:rPr lang="ko-KR" altLang="en-US" sz="1000" dirty="0"/>
                        <a:t>부실기업</a:t>
                      </a:r>
                    </a:p>
                  </a:txBody>
                  <a:tcPr/>
                </a:tc>
                <a:extLst>
                  <a:ext uri="{0D108BD9-81ED-4DB2-BD59-A6C34878D82A}">
                    <a16:rowId xmlns:a16="http://schemas.microsoft.com/office/drawing/2014/main" val="2392482319"/>
                  </a:ext>
                </a:extLst>
              </a:tr>
              <a:tr h="364296">
                <a:tc>
                  <a:txBody>
                    <a:bodyPr/>
                    <a:lstStyle/>
                    <a:p>
                      <a:pPr algn="ctr" latinLnBrk="1"/>
                      <a:r>
                        <a:rPr lang="en-US" altLang="ko-KR" sz="1000" dirty="0"/>
                        <a:t>E</a:t>
                      </a:r>
                      <a:endParaRPr lang="ko-KR" altLang="en-US" sz="1000" dirty="0"/>
                    </a:p>
                  </a:txBody>
                  <a:tcPr>
                    <a:solidFill>
                      <a:schemeClr val="accent6">
                        <a:lumMod val="20000"/>
                        <a:lumOff val="80000"/>
                      </a:schemeClr>
                    </a:solidFill>
                  </a:tcPr>
                </a:tc>
                <a:tc>
                  <a:txBody>
                    <a:bodyPr/>
                    <a:lstStyle/>
                    <a:p>
                      <a:pPr algn="ctr" latinLnBrk="1"/>
                      <a:r>
                        <a:rPr lang="en-US" altLang="ko-KR" sz="1000" dirty="0"/>
                        <a:t>4.5</a:t>
                      </a:r>
                      <a:endParaRPr lang="ko-KR" altLang="en-US" sz="1000" dirty="0"/>
                    </a:p>
                  </a:txBody>
                  <a:tcPr/>
                </a:tc>
                <a:tc>
                  <a:txBody>
                    <a:bodyPr/>
                    <a:lstStyle/>
                    <a:p>
                      <a:pPr latinLnBrk="1"/>
                      <a:r>
                        <a:rPr lang="ko-KR" altLang="en-US" sz="1000" dirty="0"/>
                        <a:t>부실기업</a:t>
                      </a:r>
                    </a:p>
                  </a:txBody>
                  <a:tcPr/>
                </a:tc>
                <a:tc>
                  <a:txBody>
                    <a:bodyPr/>
                    <a:lstStyle/>
                    <a:p>
                      <a:pPr algn="ctr" latinLnBrk="1"/>
                      <a:r>
                        <a:rPr lang="en-US" altLang="ko-KR" sz="1000" dirty="0"/>
                        <a:t>K</a:t>
                      </a:r>
                      <a:endParaRPr lang="ko-KR" altLang="en-US" sz="1000" dirty="0"/>
                    </a:p>
                  </a:txBody>
                  <a:tcPr>
                    <a:solidFill>
                      <a:schemeClr val="accent6">
                        <a:lumMod val="20000"/>
                        <a:lumOff val="80000"/>
                      </a:schemeClr>
                    </a:solidFill>
                  </a:tcPr>
                </a:tc>
                <a:tc>
                  <a:txBody>
                    <a:bodyPr/>
                    <a:lstStyle/>
                    <a:p>
                      <a:pPr algn="ctr" latinLnBrk="1"/>
                      <a:r>
                        <a:rPr lang="en-US" altLang="ko-KR" sz="1000" dirty="0"/>
                        <a:t>0.5</a:t>
                      </a:r>
                      <a:endParaRPr lang="ko-KR" altLang="en-US" sz="1000" dirty="0"/>
                    </a:p>
                  </a:txBody>
                  <a:tcPr/>
                </a:tc>
                <a:tc>
                  <a:txBody>
                    <a:bodyPr/>
                    <a:lstStyle/>
                    <a:p>
                      <a:pPr latinLnBrk="1"/>
                      <a:r>
                        <a:rPr lang="ko-KR" altLang="en-US" sz="1000" dirty="0"/>
                        <a:t>부실기업</a:t>
                      </a:r>
                    </a:p>
                  </a:txBody>
                  <a:tcPr/>
                </a:tc>
                <a:extLst>
                  <a:ext uri="{0D108BD9-81ED-4DB2-BD59-A6C34878D82A}">
                    <a16:rowId xmlns:a16="http://schemas.microsoft.com/office/drawing/2014/main" val="2370433495"/>
                  </a:ext>
                </a:extLst>
              </a:tr>
              <a:tr h="364296">
                <a:tc>
                  <a:txBody>
                    <a:bodyPr/>
                    <a:lstStyle/>
                    <a:p>
                      <a:pPr algn="ctr" latinLnBrk="1"/>
                      <a:r>
                        <a:rPr lang="en-US" altLang="ko-KR" sz="1000" dirty="0"/>
                        <a:t>F</a:t>
                      </a:r>
                      <a:endParaRPr lang="ko-KR" altLang="en-US" sz="1000" dirty="0"/>
                    </a:p>
                  </a:txBody>
                  <a:tcPr>
                    <a:solidFill>
                      <a:schemeClr val="accent6">
                        <a:lumMod val="20000"/>
                        <a:lumOff val="80000"/>
                      </a:schemeClr>
                    </a:solidFill>
                  </a:tcPr>
                </a:tc>
                <a:tc>
                  <a:txBody>
                    <a:bodyPr/>
                    <a:lstStyle/>
                    <a:p>
                      <a:pPr algn="ctr" latinLnBrk="1"/>
                      <a:r>
                        <a:rPr lang="en-US" altLang="ko-KR" sz="1000" dirty="0"/>
                        <a:t>3.0</a:t>
                      </a:r>
                      <a:endParaRPr lang="ko-KR" altLang="en-US" sz="1000" dirty="0"/>
                    </a:p>
                  </a:txBody>
                  <a:tcPr/>
                </a:tc>
                <a:tc>
                  <a:txBody>
                    <a:bodyPr/>
                    <a:lstStyle/>
                    <a:p>
                      <a:pPr latinLnBrk="1"/>
                      <a:r>
                        <a:rPr lang="ko-KR" altLang="en-US" sz="1000" dirty="0"/>
                        <a:t>부실기업</a:t>
                      </a:r>
                    </a:p>
                  </a:txBody>
                  <a:tcPr/>
                </a:tc>
                <a:tc>
                  <a:txBody>
                    <a:bodyPr/>
                    <a:lstStyle/>
                    <a:p>
                      <a:pPr algn="ctr" latinLnBrk="1"/>
                      <a:r>
                        <a:rPr lang="en-US" altLang="ko-KR" sz="1000" dirty="0"/>
                        <a:t>L</a:t>
                      </a:r>
                      <a:endParaRPr lang="ko-KR" altLang="en-US" sz="1000" dirty="0"/>
                    </a:p>
                  </a:txBody>
                  <a:tcPr>
                    <a:solidFill>
                      <a:schemeClr val="accent6">
                        <a:lumMod val="20000"/>
                        <a:lumOff val="80000"/>
                      </a:schemeClr>
                    </a:solidFill>
                  </a:tcPr>
                </a:tc>
                <a:tc>
                  <a:txBody>
                    <a:bodyPr/>
                    <a:lstStyle/>
                    <a:p>
                      <a:pPr algn="ctr" latinLnBrk="1"/>
                      <a:r>
                        <a:rPr lang="en-US" altLang="ko-KR" sz="1000" dirty="0"/>
                        <a:t>0.25</a:t>
                      </a:r>
                      <a:endParaRPr lang="ko-KR" altLang="en-US" sz="1000" dirty="0"/>
                    </a:p>
                  </a:txBody>
                  <a:tcPr/>
                </a:tc>
                <a:tc>
                  <a:txBody>
                    <a:bodyPr/>
                    <a:lstStyle/>
                    <a:p>
                      <a:pPr latinLnBrk="1"/>
                      <a:r>
                        <a:rPr lang="ko-KR" altLang="en-US" sz="1000" dirty="0"/>
                        <a:t>부실기업</a:t>
                      </a:r>
                    </a:p>
                  </a:txBody>
                  <a:tcPr/>
                </a:tc>
                <a:extLst>
                  <a:ext uri="{0D108BD9-81ED-4DB2-BD59-A6C34878D82A}">
                    <a16:rowId xmlns:a16="http://schemas.microsoft.com/office/drawing/2014/main" val="2275376237"/>
                  </a:ext>
                </a:extLst>
              </a:tr>
            </a:tbl>
          </a:graphicData>
        </a:graphic>
      </p:graphicFrame>
      <p:sp>
        <p:nvSpPr>
          <p:cNvPr id="9" name="TextBox 8">
            <a:extLst>
              <a:ext uri="{FF2B5EF4-FFF2-40B4-BE49-F238E27FC236}">
                <a16:creationId xmlns:a16="http://schemas.microsoft.com/office/drawing/2014/main" id="{0AFABD8A-4979-4A77-8861-BB29A091F655}"/>
              </a:ext>
            </a:extLst>
          </p:cNvPr>
          <p:cNvSpPr txBox="1"/>
          <p:nvPr/>
        </p:nvSpPr>
        <p:spPr>
          <a:xfrm>
            <a:off x="5508104" y="3618822"/>
            <a:ext cx="3499828" cy="1754326"/>
          </a:xfrm>
          <a:prstGeom prst="rect">
            <a:avLst/>
          </a:prstGeom>
          <a:noFill/>
          <a:ln>
            <a:solidFill>
              <a:schemeClr val="accent1"/>
            </a:solidFill>
          </a:ln>
        </p:spPr>
        <p:txBody>
          <a:bodyPr wrap="square" rtlCol="0">
            <a:spAutoFit/>
          </a:bodyPr>
          <a:lstStyle/>
          <a:p>
            <a:pPr marL="228600" indent="-228600">
              <a:buAutoNum type="arabicPeriod"/>
            </a:pPr>
            <a:r>
              <a:rPr lang="ko-KR" altLang="en-US" sz="1200" dirty="0"/>
              <a:t>최적분류점 </a:t>
            </a:r>
            <a:r>
              <a:rPr lang="en-US" altLang="ko-KR" sz="1200" dirty="0">
                <a:sym typeface="Wingdings" panose="05000000000000000000" pitchFamily="2" charset="2"/>
              </a:rPr>
              <a:t>4.5</a:t>
            </a:r>
            <a:r>
              <a:rPr lang="ko-KR" altLang="en-US" sz="1200" dirty="0">
                <a:sym typeface="Wingdings" panose="05000000000000000000" pitchFamily="2" charset="2"/>
              </a:rPr>
              <a:t>와 </a:t>
            </a:r>
            <a:r>
              <a:rPr lang="en-US" altLang="ko-KR" sz="1200" dirty="0">
                <a:sym typeface="Wingdings" panose="05000000000000000000" pitchFamily="2" charset="2"/>
              </a:rPr>
              <a:t>3.0 </a:t>
            </a:r>
            <a:r>
              <a:rPr lang="ko-KR" altLang="en-US" sz="1200" dirty="0" err="1">
                <a:sym typeface="Wingdings" panose="05000000000000000000" pitchFamily="2" charset="2"/>
              </a:rPr>
              <a:t>중간점</a:t>
            </a:r>
            <a:r>
              <a:rPr lang="ko-KR" altLang="en-US" sz="1200" dirty="0">
                <a:sym typeface="Wingdings" panose="05000000000000000000" pitchFamily="2" charset="2"/>
              </a:rPr>
              <a:t> </a:t>
            </a:r>
            <a:r>
              <a:rPr lang="en-US" altLang="ko-KR" sz="1200" dirty="0">
                <a:sym typeface="Wingdings" panose="05000000000000000000" pitchFamily="2" charset="2"/>
              </a:rPr>
              <a:t>: 4</a:t>
            </a:r>
            <a:r>
              <a:rPr lang="ko-KR" altLang="en-US" sz="1200" dirty="0">
                <a:sym typeface="Wingdings" panose="05000000000000000000" pitchFamily="2" charset="2"/>
              </a:rPr>
              <a:t>로 정한 경우</a:t>
            </a:r>
            <a:r>
              <a:rPr lang="en-US" altLang="ko-KR" sz="1200" dirty="0"/>
              <a:t>.</a:t>
            </a:r>
          </a:p>
          <a:p>
            <a:pPr marL="171450" indent="-171450">
              <a:buFont typeface="Wingdings" panose="05000000000000000000" pitchFamily="2" charset="2"/>
              <a:buChar char="è"/>
            </a:pPr>
            <a:r>
              <a:rPr lang="en-US" altLang="ko-KR" sz="1200" dirty="0"/>
              <a:t>1</a:t>
            </a:r>
            <a:r>
              <a:rPr lang="ko-KR" altLang="en-US" sz="1200" dirty="0"/>
              <a:t>종 오류 </a:t>
            </a:r>
            <a:r>
              <a:rPr lang="en-US" altLang="ko-KR" sz="1200" dirty="0"/>
              <a:t>: 1</a:t>
            </a:r>
            <a:r>
              <a:rPr lang="ko-KR" altLang="en-US" sz="1200" dirty="0"/>
              <a:t>개</a:t>
            </a:r>
            <a:r>
              <a:rPr lang="en-US" altLang="ko-KR" sz="1200" dirty="0"/>
              <a:t>(E), 2</a:t>
            </a:r>
            <a:r>
              <a:rPr lang="ko-KR" altLang="en-US" sz="1200" dirty="0"/>
              <a:t>종 오류 </a:t>
            </a:r>
            <a:r>
              <a:rPr lang="en-US" altLang="ko-KR" sz="1200" dirty="0"/>
              <a:t>: 3</a:t>
            </a:r>
            <a:r>
              <a:rPr lang="ko-KR" altLang="en-US" sz="1200" dirty="0"/>
              <a:t>개</a:t>
            </a:r>
            <a:endParaRPr lang="en-US" altLang="ko-KR" sz="1200" dirty="0"/>
          </a:p>
          <a:p>
            <a:endParaRPr lang="en-US" altLang="ko-KR" sz="1200" dirty="0"/>
          </a:p>
          <a:p>
            <a:r>
              <a:rPr lang="en-US" altLang="ko-KR" sz="1200" dirty="0"/>
              <a:t>2. </a:t>
            </a:r>
            <a:r>
              <a:rPr lang="ko-KR" altLang="en-US" sz="1200" dirty="0"/>
              <a:t>최적분류점 </a:t>
            </a:r>
            <a:r>
              <a:rPr lang="en-US" altLang="ko-KR" sz="1200" dirty="0"/>
              <a:t>5</a:t>
            </a:r>
            <a:r>
              <a:rPr lang="en-US" altLang="ko-KR" sz="1200" dirty="0">
                <a:sym typeface="Wingdings" panose="05000000000000000000" pitchFamily="2" charset="2"/>
              </a:rPr>
              <a:t>.5</a:t>
            </a:r>
            <a:r>
              <a:rPr lang="ko-KR" altLang="en-US" sz="1200" dirty="0">
                <a:sym typeface="Wingdings" panose="05000000000000000000" pitchFamily="2" charset="2"/>
              </a:rPr>
              <a:t>와 </a:t>
            </a:r>
            <a:r>
              <a:rPr lang="en-US" altLang="ko-KR" sz="1200" dirty="0">
                <a:sym typeface="Wingdings" panose="05000000000000000000" pitchFamily="2" charset="2"/>
              </a:rPr>
              <a:t>4.5 </a:t>
            </a:r>
            <a:r>
              <a:rPr lang="ko-KR" altLang="en-US" sz="1200" dirty="0" err="1">
                <a:sym typeface="Wingdings" panose="05000000000000000000" pitchFamily="2" charset="2"/>
              </a:rPr>
              <a:t>중간점</a:t>
            </a:r>
            <a:r>
              <a:rPr lang="ko-KR" altLang="en-US" sz="1200" dirty="0">
                <a:sym typeface="Wingdings" panose="05000000000000000000" pitchFamily="2" charset="2"/>
              </a:rPr>
              <a:t> </a:t>
            </a:r>
            <a:r>
              <a:rPr lang="en-US" altLang="ko-KR" sz="1200" dirty="0">
                <a:sym typeface="Wingdings" panose="05000000000000000000" pitchFamily="2" charset="2"/>
              </a:rPr>
              <a:t>: 5</a:t>
            </a:r>
            <a:r>
              <a:rPr lang="ko-KR" altLang="en-US" sz="1200" dirty="0">
                <a:sym typeface="Wingdings" panose="05000000000000000000" pitchFamily="2" charset="2"/>
              </a:rPr>
              <a:t>로 정한 경우</a:t>
            </a:r>
            <a:r>
              <a:rPr lang="en-US" altLang="ko-KR" sz="1200" dirty="0"/>
              <a:t>.</a:t>
            </a:r>
          </a:p>
          <a:p>
            <a:pPr marL="171450" indent="-171450">
              <a:buFont typeface="Wingdings" panose="05000000000000000000" pitchFamily="2" charset="2"/>
              <a:buChar char="à"/>
            </a:pPr>
            <a:r>
              <a:rPr lang="en-US" altLang="ko-KR" sz="1200" dirty="0"/>
              <a:t>1</a:t>
            </a:r>
            <a:r>
              <a:rPr lang="ko-KR" altLang="en-US" sz="1200" dirty="0"/>
              <a:t>종 오류 </a:t>
            </a:r>
            <a:r>
              <a:rPr lang="en-US" altLang="ko-KR" sz="1200" dirty="0"/>
              <a:t>: 0</a:t>
            </a:r>
            <a:r>
              <a:rPr lang="ko-KR" altLang="en-US" sz="1200" dirty="0"/>
              <a:t>개</a:t>
            </a:r>
            <a:r>
              <a:rPr lang="en-US" altLang="ko-KR" sz="1200" dirty="0"/>
              <a:t>, 2</a:t>
            </a:r>
            <a:r>
              <a:rPr lang="ko-KR" altLang="en-US" sz="1200" dirty="0"/>
              <a:t>종 오류 </a:t>
            </a:r>
            <a:r>
              <a:rPr lang="en-US" altLang="ko-KR" sz="1200" dirty="0"/>
              <a:t>: 3</a:t>
            </a:r>
            <a:r>
              <a:rPr lang="ko-KR" altLang="en-US" sz="1200" dirty="0"/>
              <a:t>개</a:t>
            </a:r>
            <a:endParaRPr lang="en-US" altLang="ko-KR" sz="1200" dirty="0"/>
          </a:p>
          <a:p>
            <a:pPr marL="171450" indent="-171450">
              <a:buFont typeface="Wingdings" panose="05000000000000000000" pitchFamily="2" charset="2"/>
              <a:buChar char="à"/>
            </a:pPr>
            <a:endParaRPr lang="en-US" altLang="ko-KR" sz="1200" dirty="0"/>
          </a:p>
          <a:p>
            <a:r>
              <a:rPr lang="en-US" altLang="ko-KR" sz="1200" dirty="0">
                <a:highlight>
                  <a:srgbClr val="FFFF00"/>
                </a:highlight>
              </a:rPr>
              <a:t>3. </a:t>
            </a:r>
            <a:r>
              <a:rPr lang="ko-KR" altLang="en-US" sz="1200" dirty="0">
                <a:highlight>
                  <a:srgbClr val="FFFF00"/>
                </a:highlight>
              </a:rPr>
              <a:t>최적분류점 </a:t>
            </a:r>
            <a:r>
              <a:rPr lang="en-US" altLang="ko-KR" sz="1200" dirty="0">
                <a:highlight>
                  <a:srgbClr val="FFFF00"/>
                </a:highlight>
              </a:rPr>
              <a:t>1</a:t>
            </a:r>
            <a:r>
              <a:rPr lang="en-US" altLang="ko-KR" sz="1200" dirty="0">
                <a:highlight>
                  <a:srgbClr val="FFFF00"/>
                </a:highlight>
                <a:sym typeface="Wingdings" panose="05000000000000000000" pitchFamily="2" charset="2"/>
              </a:rPr>
              <a:t>.5</a:t>
            </a:r>
            <a:r>
              <a:rPr lang="ko-KR" altLang="en-US" sz="1200" dirty="0">
                <a:highlight>
                  <a:srgbClr val="FFFF00"/>
                </a:highlight>
                <a:sym typeface="Wingdings" panose="05000000000000000000" pitchFamily="2" charset="2"/>
              </a:rPr>
              <a:t>와 </a:t>
            </a:r>
            <a:r>
              <a:rPr lang="en-US" altLang="ko-KR" sz="1200" dirty="0">
                <a:highlight>
                  <a:srgbClr val="FFFF00"/>
                </a:highlight>
                <a:sym typeface="Wingdings" panose="05000000000000000000" pitchFamily="2" charset="2"/>
              </a:rPr>
              <a:t>1.0 </a:t>
            </a:r>
            <a:r>
              <a:rPr lang="ko-KR" altLang="en-US" sz="1200" dirty="0" err="1">
                <a:highlight>
                  <a:srgbClr val="FFFF00"/>
                </a:highlight>
                <a:sym typeface="Wingdings" panose="05000000000000000000" pitchFamily="2" charset="2"/>
              </a:rPr>
              <a:t>중간점</a:t>
            </a:r>
            <a:r>
              <a:rPr lang="ko-KR" altLang="en-US" sz="1200" dirty="0">
                <a:highlight>
                  <a:srgbClr val="FFFF00"/>
                </a:highlight>
                <a:sym typeface="Wingdings" panose="05000000000000000000" pitchFamily="2" charset="2"/>
              </a:rPr>
              <a:t> </a:t>
            </a:r>
            <a:r>
              <a:rPr lang="en-US" altLang="ko-KR" sz="1200" dirty="0">
                <a:highlight>
                  <a:srgbClr val="FFFF00"/>
                </a:highlight>
                <a:sym typeface="Wingdings" panose="05000000000000000000" pitchFamily="2" charset="2"/>
              </a:rPr>
              <a:t>: 1.25</a:t>
            </a:r>
            <a:r>
              <a:rPr lang="ko-KR" altLang="en-US" sz="1200" dirty="0">
                <a:highlight>
                  <a:srgbClr val="FFFF00"/>
                </a:highlight>
                <a:sym typeface="Wingdings" panose="05000000000000000000" pitchFamily="2" charset="2"/>
              </a:rPr>
              <a:t>로 정한 경우</a:t>
            </a:r>
            <a:r>
              <a:rPr lang="en-US" altLang="ko-KR" sz="1200" dirty="0">
                <a:highlight>
                  <a:srgbClr val="FFFF00"/>
                </a:highlight>
              </a:rPr>
              <a:t>.</a:t>
            </a:r>
          </a:p>
          <a:p>
            <a:r>
              <a:rPr lang="en-US" altLang="ko-KR" sz="1200" dirty="0">
                <a:highlight>
                  <a:srgbClr val="FFFF00"/>
                </a:highlight>
                <a:sym typeface="Wingdings" panose="05000000000000000000" pitchFamily="2" charset="2"/>
              </a:rPr>
              <a:t> </a:t>
            </a:r>
            <a:r>
              <a:rPr lang="en-US" altLang="ko-KR" sz="1200" dirty="0">
                <a:highlight>
                  <a:srgbClr val="FFFF00"/>
                </a:highlight>
              </a:rPr>
              <a:t>1</a:t>
            </a:r>
            <a:r>
              <a:rPr lang="ko-KR" altLang="en-US" sz="1200" dirty="0">
                <a:highlight>
                  <a:srgbClr val="FFFF00"/>
                </a:highlight>
              </a:rPr>
              <a:t>종 오류 </a:t>
            </a:r>
            <a:r>
              <a:rPr lang="en-US" altLang="ko-KR" sz="1200" dirty="0">
                <a:highlight>
                  <a:srgbClr val="FFFF00"/>
                </a:highlight>
              </a:rPr>
              <a:t>: 2</a:t>
            </a:r>
            <a:r>
              <a:rPr lang="ko-KR" altLang="en-US" sz="1200" dirty="0">
                <a:highlight>
                  <a:srgbClr val="FFFF00"/>
                </a:highlight>
              </a:rPr>
              <a:t>개</a:t>
            </a:r>
            <a:r>
              <a:rPr lang="en-US" altLang="ko-KR" sz="1200" dirty="0">
                <a:highlight>
                  <a:srgbClr val="FFFF00"/>
                </a:highlight>
              </a:rPr>
              <a:t>, 2</a:t>
            </a:r>
            <a:r>
              <a:rPr lang="ko-KR" altLang="en-US" sz="1200" dirty="0">
                <a:highlight>
                  <a:srgbClr val="FFFF00"/>
                </a:highlight>
              </a:rPr>
              <a:t>종 오류 </a:t>
            </a:r>
            <a:r>
              <a:rPr lang="en-US" altLang="ko-KR" sz="1200" dirty="0">
                <a:highlight>
                  <a:srgbClr val="FFFF00"/>
                </a:highlight>
              </a:rPr>
              <a:t>: 0</a:t>
            </a:r>
            <a:r>
              <a:rPr lang="ko-KR" altLang="en-US" sz="1200" dirty="0">
                <a:highlight>
                  <a:srgbClr val="FFFF00"/>
                </a:highlight>
              </a:rPr>
              <a:t>개 </a:t>
            </a:r>
            <a:r>
              <a:rPr lang="en-US" altLang="ko-KR" sz="1200" dirty="0">
                <a:highlight>
                  <a:srgbClr val="FFFF00"/>
                </a:highlight>
              </a:rPr>
              <a:t>(</a:t>
            </a:r>
            <a:r>
              <a:rPr lang="ko-KR" altLang="en-US" sz="1200" dirty="0">
                <a:highlight>
                  <a:srgbClr val="FFFF00"/>
                </a:highlight>
              </a:rPr>
              <a:t>오류합계 최소</a:t>
            </a:r>
            <a:r>
              <a:rPr lang="en-US" altLang="ko-KR" sz="1200" dirty="0">
                <a:highlight>
                  <a:srgbClr val="FFFF00"/>
                </a:highlight>
              </a:rPr>
              <a:t>)</a:t>
            </a:r>
          </a:p>
          <a:p>
            <a:endParaRPr lang="ko-KR" altLang="en-US" sz="1200" dirty="0"/>
          </a:p>
        </p:txBody>
      </p:sp>
      <p:sp>
        <p:nvSpPr>
          <p:cNvPr id="2" name="바닥글 개체 틀 1">
            <a:extLst>
              <a:ext uri="{FF2B5EF4-FFF2-40B4-BE49-F238E27FC236}">
                <a16:creationId xmlns:a16="http://schemas.microsoft.com/office/drawing/2014/main" id="{9C5E6D59-9B6B-42FE-831B-336988BC4BAA}"/>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73C3C49E-5B6B-4A35-91FB-36C48C1F151E}"/>
              </a:ext>
            </a:extLst>
          </p:cNvPr>
          <p:cNvSpPr>
            <a:spLocks noGrp="1"/>
          </p:cNvSpPr>
          <p:nvPr>
            <p:ph type="sldNum" sz="quarter" idx="12"/>
          </p:nvPr>
        </p:nvSpPr>
        <p:spPr/>
        <p:txBody>
          <a:bodyPr/>
          <a:lstStyle/>
          <a:p>
            <a:fld id="{DE77BB65-F969-4654-BF30-45C70C1BE112}" type="slidenum">
              <a:rPr lang="ko-KR" altLang="en-US" smtClean="0"/>
              <a:pPr/>
              <a:t>200</a:t>
            </a:fld>
            <a:endParaRPr lang="ko-KR" altLang="en-US"/>
          </a:p>
        </p:txBody>
      </p:sp>
      <p:sp>
        <p:nvSpPr>
          <p:cNvPr id="12" name="직사각형 11">
            <a:extLst>
              <a:ext uri="{FF2B5EF4-FFF2-40B4-BE49-F238E27FC236}">
                <a16:creationId xmlns:a16="http://schemas.microsoft.com/office/drawing/2014/main" id="{F09061DE-AA0E-4988-BDC6-9EE47DC73FEB}"/>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9961736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77568359-6082-4C01-B122-F04A3332EBAA}"/>
              </a:ext>
            </a:extLst>
          </p:cNvPr>
          <p:cNvSpPr/>
          <p:nvPr/>
        </p:nvSpPr>
        <p:spPr>
          <a:xfrm>
            <a:off x="164846" y="291874"/>
            <a:ext cx="7848872" cy="477888"/>
          </a:xfrm>
          <a:prstGeom prst="rect">
            <a:avLst/>
          </a:prstGeom>
        </p:spPr>
        <p:txBody>
          <a:bodyPr wrap="square">
            <a:spAutoFit/>
          </a:bodyPr>
          <a:lstStyle/>
          <a:p>
            <a:pPr algn="just" fontAlgn="base">
              <a:lnSpc>
                <a:spcPct val="160000"/>
              </a:lnSpc>
            </a:pPr>
            <a:r>
              <a:rPr lang="en-US" altLang="ko-KR" kern="0" dirty="0">
                <a:solidFill>
                  <a:srgbClr val="000000"/>
                </a:solidFill>
                <a:latin typeface="+mn-ea"/>
              </a:rPr>
              <a:t>Altman(1968)</a:t>
            </a:r>
            <a:r>
              <a:rPr lang="ko-KR" altLang="en-US" kern="0" dirty="0">
                <a:solidFill>
                  <a:srgbClr val="000000"/>
                </a:solidFill>
                <a:latin typeface="+mn-ea"/>
              </a:rPr>
              <a:t> 판별분석</a:t>
            </a:r>
            <a:r>
              <a:rPr lang="en-US" altLang="ko-KR" kern="0" dirty="0">
                <a:solidFill>
                  <a:srgbClr val="000000"/>
                </a:solidFill>
                <a:latin typeface="+mn-ea"/>
              </a:rPr>
              <a:t>(discriminant function) Z –SCORE</a:t>
            </a:r>
          </a:p>
        </p:txBody>
      </p:sp>
      <p:sp>
        <p:nvSpPr>
          <p:cNvPr id="6" name="직사각형 5">
            <a:extLst>
              <a:ext uri="{FF2B5EF4-FFF2-40B4-BE49-F238E27FC236}">
                <a16:creationId xmlns:a16="http://schemas.microsoft.com/office/drawing/2014/main" id="{08C16A6E-0759-4168-8111-15CDDA90433B}"/>
              </a:ext>
            </a:extLst>
          </p:cNvPr>
          <p:cNvSpPr/>
          <p:nvPr/>
        </p:nvSpPr>
        <p:spPr>
          <a:xfrm>
            <a:off x="531220" y="1453775"/>
            <a:ext cx="8492246" cy="2371931"/>
          </a:xfrm>
          <a:prstGeom prst="rect">
            <a:avLst/>
          </a:prstGeom>
          <a:ln>
            <a:solidFill>
              <a:schemeClr val="accent1"/>
            </a:solidFill>
          </a:ln>
        </p:spPr>
        <p:txBody>
          <a:bodyPr wrap="square">
            <a:spAutoFit/>
          </a:bodyPr>
          <a:lstStyle/>
          <a:p>
            <a:pPr marL="171450" indent="-171450" algn="just" fontAlgn="base">
              <a:lnSpc>
                <a:spcPct val="150000"/>
              </a:lnSpc>
              <a:buFont typeface="Arial" panose="020B0604020202020204" pitchFamily="34" charset="0"/>
              <a:buChar char="•"/>
            </a:pPr>
            <a:r>
              <a:rPr lang="ko-KR" altLang="en-US" sz="1000" kern="0" dirty="0">
                <a:solidFill>
                  <a:srgbClr val="000000"/>
                </a:solidFill>
                <a:latin typeface="+mn-ea"/>
              </a:rPr>
              <a:t>재무비율을 활용한 </a:t>
            </a:r>
            <a:r>
              <a:rPr lang="ko-KR" altLang="en-US" sz="1000" kern="0" dirty="0" err="1">
                <a:solidFill>
                  <a:srgbClr val="000000"/>
                </a:solidFill>
                <a:latin typeface="+mn-ea"/>
              </a:rPr>
              <a:t>다변량</a:t>
            </a:r>
            <a:r>
              <a:rPr lang="ko-KR" altLang="en-US" sz="1000" kern="0" dirty="0">
                <a:solidFill>
                  <a:srgbClr val="000000"/>
                </a:solidFill>
                <a:latin typeface="+mn-ea"/>
              </a:rPr>
              <a:t> 판별분석법 </a:t>
            </a:r>
            <a:endParaRPr lang="en-US" altLang="ko-KR" sz="1000" kern="0" dirty="0">
              <a:solidFill>
                <a:srgbClr val="000000"/>
              </a:solidFill>
              <a:latin typeface="+mn-ea"/>
            </a:endParaRPr>
          </a:p>
          <a:p>
            <a:pPr marL="171450" indent="-171450" algn="just" fontAlgn="base">
              <a:lnSpc>
                <a:spcPct val="150000"/>
              </a:lnSpc>
              <a:buFont typeface="Arial" panose="020B0604020202020204" pitchFamily="34" charset="0"/>
              <a:buChar char="•"/>
            </a:pPr>
            <a:r>
              <a:rPr lang="en-US" altLang="ko-KR" sz="1000" kern="0" dirty="0">
                <a:solidFill>
                  <a:srgbClr val="000000"/>
                </a:solidFill>
                <a:latin typeface="+mn-ea"/>
              </a:rPr>
              <a:t>2</a:t>
            </a:r>
            <a:r>
              <a:rPr lang="ko-KR" altLang="en-US" sz="1000" kern="0" dirty="0">
                <a:solidFill>
                  <a:srgbClr val="000000"/>
                </a:solidFill>
                <a:latin typeface="+mn-ea"/>
              </a:rPr>
              <a:t>개 이상의 모집단에서 추출된 자료가 어느 그룹으로 분류되는지를 판별 방법</a:t>
            </a:r>
            <a:endParaRPr lang="en-US" altLang="ko-KR" sz="1000" kern="0" dirty="0">
              <a:solidFill>
                <a:srgbClr val="000000"/>
              </a:solidFill>
              <a:latin typeface="+mn-ea"/>
            </a:endParaRPr>
          </a:p>
          <a:p>
            <a:pPr marL="171450" indent="-171450" fontAlgn="base">
              <a:lnSpc>
                <a:spcPct val="150000"/>
              </a:lnSpc>
              <a:buFont typeface="Arial" panose="020B0604020202020204" pitchFamily="34" charset="0"/>
              <a:buChar char="•"/>
            </a:pPr>
            <a:r>
              <a:rPr lang="en-US" altLang="ko-KR" sz="1000" dirty="0">
                <a:latin typeface="+mn-ea"/>
              </a:rPr>
              <a:t>(</a:t>
            </a:r>
            <a:r>
              <a:rPr lang="ko-KR" altLang="en-US" sz="1000" dirty="0">
                <a:latin typeface="+mn-ea"/>
              </a:rPr>
              <a:t>부도기업 선정</a:t>
            </a:r>
            <a:r>
              <a:rPr lang="en-US" altLang="ko-KR" sz="1000" dirty="0">
                <a:latin typeface="+mn-ea"/>
              </a:rPr>
              <a:t>)</a:t>
            </a:r>
          </a:p>
          <a:p>
            <a:pPr marL="171450" indent="-171450" fontAlgn="base">
              <a:lnSpc>
                <a:spcPct val="150000"/>
              </a:lnSpc>
              <a:buFont typeface="Arial" panose="020B0604020202020204" pitchFamily="34" charset="0"/>
              <a:buChar char="•"/>
            </a:pPr>
            <a:r>
              <a:rPr lang="ko-KR" altLang="en-US" sz="1000" dirty="0">
                <a:latin typeface="+mn-ea"/>
              </a:rPr>
              <a:t>부도의 범위를 파산으로 한정</a:t>
            </a:r>
            <a:endParaRPr lang="en-US" altLang="ko-KR" sz="1000" dirty="0">
              <a:latin typeface="+mn-ea"/>
            </a:endParaRPr>
          </a:p>
          <a:p>
            <a:pPr marL="171450" indent="-171450" fontAlgn="base">
              <a:lnSpc>
                <a:spcPct val="150000"/>
              </a:lnSpc>
              <a:buFont typeface="Arial" panose="020B0604020202020204" pitchFamily="34" charset="0"/>
              <a:buChar char="•"/>
            </a:pPr>
            <a:r>
              <a:rPr lang="en-US" altLang="ko-KR" sz="1000" dirty="0">
                <a:latin typeface="+mn-ea"/>
              </a:rPr>
              <a:t>(</a:t>
            </a:r>
            <a:r>
              <a:rPr lang="ko-KR" altLang="en-US" sz="1000" dirty="0">
                <a:latin typeface="+mn-ea"/>
              </a:rPr>
              <a:t>표본</a:t>
            </a:r>
            <a:r>
              <a:rPr lang="en-US" altLang="ko-KR" sz="1000" dirty="0">
                <a:latin typeface="+mn-ea"/>
              </a:rPr>
              <a:t>)</a:t>
            </a:r>
          </a:p>
          <a:p>
            <a:pPr marL="171450" indent="-171450" fontAlgn="base">
              <a:lnSpc>
                <a:spcPct val="150000"/>
              </a:lnSpc>
              <a:buFont typeface="Arial" panose="020B0604020202020204" pitchFamily="34" charset="0"/>
              <a:buChar char="•"/>
            </a:pPr>
            <a:r>
              <a:rPr lang="ko-KR" altLang="en-US" sz="1000" dirty="0">
                <a:latin typeface="+mn-ea"/>
              </a:rPr>
              <a:t>부실기업군</a:t>
            </a:r>
            <a:r>
              <a:rPr lang="en-US" altLang="ko-KR" sz="1000" dirty="0">
                <a:latin typeface="+mn-ea"/>
              </a:rPr>
              <a:t>: </a:t>
            </a:r>
            <a:r>
              <a:rPr lang="ko-KR" altLang="en-US" sz="1000" dirty="0">
                <a:latin typeface="+mn-ea"/>
              </a:rPr>
              <a:t> </a:t>
            </a:r>
            <a:r>
              <a:rPr lang="en-US" altLang="ko-KR" sz="1000" dirty="0">
                <a:latin typeface="+mn-ea"/>
              </a:rPr>
              <a:t>1946</a:t>
            </a:r>
            <a:r>
              <a:rPr lang="ko-KR" altLang="en-US" sz="1000" dirty="0">
                <a:latin typeface="+mn-ea"/>
              </a:rPr>
              <a:t>년에서 </a:t>
            </a:r>
            <a:r>
              <a:rPr lang="en-US" altLang="ko-KR" sz="1000" dirty="0">
                <a:latin typeface="+mn-ea"/>
              </a:rPr>
              <a:t>1956</a:t>
            </a:r>
            <a:r>
              <a:rPr lang="ko-KR" altLang="en-US" sz="1000" dirty="0">
                <a:latin typeface="+mn-ea"/>
              </a:rPr>
              <a:t>년 사이에 파산신청을 낸 제조업체를 모집단으로 하여</a:t>
            </a:r>
            <a:r>
              <a:rPr lang="en-US" altLang="ko-KR" sz="1000" dirty="0">
                <a:latin typeface="+mn-ea"/>
              </a:rPr>
              <a:t>, </a:t>
            </a:r>
            <a:r>
              <a:rPr lang="ko-KR" altLang="en-US" sz="1000" dirty="0">
                <a:latin typeface="+mn-ea"/>
              </a:rPr>
              <a:t>이 가운데 일정 자산규모를 갖춘 </a:t>
            </a:r>
            <a:r>
              <a:rPr lang="en-US" altLang="ko-KR" sz="1000" dirty="0">
                <a:latin typeface="+mn-ea"/>
              </a:rPr>
              <a:t>33</a:t>
            </a:r>
            <a:r>
              <a:rPr lang="ko-KR" altLang="en-US" sz="1000" dirty="0">
                <a:latin typeface="+mn-ea"/>
              </a:rPr>
              <a:t>개 기업 선정</a:t>
            </a:r>
            <a:r>
              <a:rPr lang="en-US" altLang="ko-KR" sz="1000" dirty="0">
                <a:latin typeface="+mn-ea"/>
              </a:rPr>
              <a:t>.</a:t>
            </a:r>
          </a:p>
          <a:p>
            <a:pPr marL="171450" indent="-171450" fontAlgn="base">
              <a:lnSpc>
                <a:spcPct val="150000"/>
              </a:lnSpc>
              <a:buFont typeface="Arial" panose="020B0604020202020204" pitchFamily="34" charset="0"/>
              <a:buChar char="•"/>
            </a:pPr>
            <a:r>
              <a:rPr lang="ko-KR" altLang="en-US" sz="1000" dirty="0">
                <a:latin typeface="+mn-ea"/>
              </a:rPr>
              <a:t>건전기업군</a:t>
            </a:r>
            <a:r>
              <a:rPr lang="en-US" altLang="ko-KR" sz="1000" dirty="0">
                <a:latin typeface="+mn-ea"/>
              </a:rPr>
              <a:t>:</a:t>
            </a:r>
            <a:r>
              <a:rPr lang="ko-KR" altLang="en-US" sz="1000" dirty="0">
                <a:latin typeface="+mn-ea"/>
              </a:rPr>
              <a:t> </a:t>
            </a:r>
            <a:r>
              <a:rPr lang="en-US" altLang="ko-KR" sz="1000" dirty="0">
                <a:latin typeface="+mn-ea"/>
              </a:rPr>
              <a:t>1966</a:t>
            </a:r>
            <a:r>
              <a:rPr lang="ko-KR" altLang="en-US" sz="1000" dirty="0">
                <a:latin typeface="+mn-ea"/>
              </a:rPr>
              <a:t>년까지 존속하고 있는 기업 중 부실기업군에 대응하는 산업별</a:t>
            </a:r>
            <a:r>
              <a:rPr lang="en-US" altLang="ko-KR" sz="1000" dirty="0">
                <a:latin typeface="+mn-ea"/>
              </a:rPr>
              <a:t>, </a:t>
            </a:r>
            <a:r>
              <a:rPr lang="ko-KR" altLang="en-US" sz="1000" dirty="0">
                <a:latin typeface="+mn-ea"/>
              </a:rPr>
              <a:t>규모별로 </a:t>
            </a:r>
            <a:r>
              <a:rPr lang="ko-KR" altLang="en-US" sz="1000" dirty="0" err="1">
                <a:latin typeface="+mn-ea"/>
              </a:rPr>
              <a:t>층화임의추출</a:t>
            </a:r>
            <a:r>
              <a:rPr lang="en-US" altLang="ko-KR" sz="1000" dirty="0">
                <a:latin typeface="+mn-ea"/>
              </a:rPr>
              <a:t>(Stratified Random Sampling)</a:t>
            </a:r>
            <a:r>
              <a:rPr lang="ko-KR" altLang="en-US" sz="1000" dirty="0">
                <a:latin typeface="+mn-ea"/>
              </a:rPr>
              <a:t>하여 부실기업에 속한 연도가 같은 자료를 수집</a:t>
            </a:r>
            <a:r>
              <a:rPr lang="en-US" altLang="ko-KR" sz="1000" dirty="0">
                <a:latin typeface="+mn-ea"/>
              </a:rPr>
              <a:t>. </a:t>
            </a:r>
          </a:p>
          <a:p>
            <a:pPr marL="171450" indent="-171450" fontAlgn="base">
              <a:lnSpc>
                <a:spcPct val="150000"/>
              </a:lnSpc>
              <a:buFont typeface="Arial" panose="020B0604020202020204" pitchFamily="34" charset="0"/>
              <a:buChar char="•"/>
            </a:pPr>
            <a:r>
              <a:rPr lang="en-US" altLang="ko-KR" sz="1000" dirty="0">
                <a:latin typeface="+mn-ea"/>
              </a:rPr>
              <a:t>(feature</a:t>
            </a:r>
            <a:r>
              <a:rPr lang="ko-KR" altLang="en-US" sz="1000" dirty="0">
                <a:latin typeface="+mn-ea"/>
              </a:rPr>
              <a:t> </a:t>
            </a:r>
            <a:r>
              <a:rPr lang="en-US" altLang="ko-KR" sz="1000" dirty="0">
                <a:latin typeface="+mn-ea"/>
              </a:rPr>
              <a:t>)</a:t>
            </a:r>
          </a:p>
          <a:p>
            <a:pPr marL="171450" indent="-171450" fontAlgn="base">
              <a:lnSpc>
                <a:spcPct val="150000"/>
              </a:lnSpc>
              <a:buFont typeface="Arial" panose="020B0604020202020204" pitchFamily="34" charset="0"/>
              <a:buChar char="•"/>
            </a:pPr>
            <a:r>
              <a:rPr lang="en-US" altLang="ko-KR" sz="1000" dirty="0">
                <a:latin typeface="+mn-ea"/>
              </a:rPr>
              <a:t>22</a:t>
            </a:r>
            <a:r>
              <a:rPr lang="ko-KR" altLang="en-US" sz="1000" dirty="0">
                <a:latin typeface="+mn-ea"/>
              </a:rPr>
              <a:t>개의 비율을 선택하여 </a:t>
            </a:r>
            <a:r>
              <a:rPr lang="ko-KR" altLang="en-US" sz="1000" dirty="0" err="1">
                <a:latin typeface="+mn-ea"/>
              </a:rPr>
              <a:t>다변량판별분석을</a:t>
            </a:r>
            <a:r>
              <a:rPr lang="ko-KR" altLang="en-US" sz="1000" dirty="0">
                <a:latin typeface="+mn-ea"/>
              </a:rPr>
              <a:t> 통하여 기업부실화 예측력이 가장 높은 </a:t>
            </a:r>
            <a:r>
              <a:rPr lang="en-US" altLang="ko-KR" sz="1000" dirty="0">
                <a:latin typeface="+mn-ea"/>
              </a:rPr>
              <a:t>5</a:t>
            </a:r>
            <a:r>
              <a:rPr lang="ko-KR" altLang="en-US" sz="1000" dirty="0">
                <a:latin typeface="+mn-ea"/>
              </a:rPr>
              <a:t>개의 변수</a:t>
            </a:r>
            <a:r>
              <a:rPr lang="en-US" altLang="ko-KR" sz="1000" dirty="0">
                <a:latin typeface="+mn-ea"/>
                <a:sym typeface="Wingdings" panose="05000000000000000000" pitchFamily="2" charset="2"/>
              </a:rPr>
              <a:t> </a:t>
            </a:r>
            <a:r>
              <a:rPr lang="ko-KR" altLang="en-US" sz="1000" dirty="0">
                <a:latin typeface="+mn-ea"/>
              </a:rPr>
              <a:t>판별함수 도출</a:t>
            </a:r>
          </a:p>
        </p:txBody>
      </p:sp>
      <p:sp>
        <p:nvSpPr>
          <p:cNvPr id="8" name="Rectangle 2">
            <a:extLst>
              <a:ext uri="{FF2B5EF4-FFF2-40B4-BE49-F238E27FC236}">
                <a16:creationId xmlns:a16="http://schemas.microsoft.com/office/drawing/2014/main" id="{1955AD5A-4C65-44C8-8D2E-F595D4D23463}"/>
              </a:ext>
            </a:extLst>
          </p:cNvPr>
          <p:cNvSpPr>
            <a:spLocks noChangeArrowheads="1"/>
          </p:cNvSpPr>
          <p:nvPr/>
        </p:nvSpPr>
        <p:spPr bwMode="auto">
          <a:xfrm>
            <a:off x="1879193" y="261176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5" name="_x188203344" descr="EMB0000a4606d12">
            <a:extLst>
              <a:ext uri="{FF2B5EF4-FFF2-40B4-BE49-F238E27FC236}">
                <a16:creationId xmlns:a16="http://schemas.microsoft.com/office/drawing/2014/main" id="{C123B7E6-01BD-4657-8647-7325A7AC6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014" y="4198308"/>
            <a:ext cx="4052393" cy="11730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8DE353B5-5FD1-4670-8039-DF07F11300AD}"/>
              </a:ext>
            </a:extLst>
          </p:cNvPr>
          <p:cNvSpPr>
            <a:spLocks noChangeArrowheads="1"/>
          </p:cNvSpPr>
          <p:nvPr/>
        </p:nvSpPr>
        <p:spPr bwMode="auto">
          <a:xfrm>
            <a:off x="1763688" y="40934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188322712" descr="EMB0000a4606d15">
            <a:extLst>
              <a:ext uri="{FF2B5EF4-FFF2-40B4-BE49-F238E27FC236}">
                <a16:creationId xmlns:a16="http://schemas.microsoft.com/office/drawing/2014/main" id="{2B3A3468-2435-45A7-900C-70862D523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3938" y="4270444"/>
            <a:ext cx="2924672" cy="830263"/>
          </a:xfrm>
          <a:prstGeom prst="rect">
            <a:avLst/>
          </a:prstGeom>
          <a:noFill/>
          <a:ln w="38100">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78196551-9658-4321-8DEF-82D56F5F1819}"/>
              </a:ext>
            </a:extLst>
          </p:cNvPr>
          <p:cNvSpPr/>
          <p:nvPr/>
        </p:nvSpPr>
        <p:spPr>
          <a:xfrm>
            <a:off x="611560" y="5406954"/>
            <a:ext cx="7920880" cy="708912"/>
          </a:xfrm>
          <a:prstGeom prst="rect">
            <a:avLst/>
          </a:prstGeom>
        </p:spPr>
        <p:txBody>
          <a:bodyPr wrap="square">
            <a:spAutoFit/>
          </a:bodyPr>
          <a:lstStyle/>
          <a:p>
            <a:pPr algn="just"/>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예측력 테스트 결과 </a:t>
            </a:r>
            <a:endPar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a:lnSpc>
                <a:spcPct val="150000"/>
              </a:lnSpc>
            </a:pPr>
            <a:r>
              <a:rPr lang="ko-KR" altLang="ko-KR" sz="1000" kern="100" dirty="0">
                <a:latin typeface="맑은 고딕" panose="020B0503020000020004" pitchFamily="50" charset="-127"/>
                <a:ea typeface="맑은 고딕" panose="020B0503020000020004" pitchFamily="50" charset="-127"/>
                <a:cs typeface="Times New Roman" panose="02020603050405020304" pitchFamily="18" charset="0"/>
              </a:rPr>
              <a:t>부도 </a:t>
            </a:r>
            <a:r>
              <a:rPr lang="en-US" altLang="ko-KR" sz="1000" kern="100" dirty="0">
                <a:latin typeface="맑은 고딕" panose="020B0503020000020004" pitchFamily="50" charset="-127"/>
                <a:ea typeface="맑은 고딕" panose="020B0503020000020004" pitchFamily="50" charset="-127"/>
                <a:cs typeface="Times New Roman" panose="02020603050405020304" pitchFamily="18" charset="0"/>
              </a:rPr>
              <a:t>1</a:t>
            </a:r>
            <a:r>
              <a:rPr lang="ko-KR" altLang="ko-KR" sz="1000" kern="100" dirty="0" err="1">
                <a:latin typeface="맑은 고딕" panose="020B0503020000020004" pitchFamily="50" charset="-127"/>
                <a:ea typeface="맑은 고딕" panose="020B0503020000020004" pitchFamily="50" charset="-127"/>
                <a:cs typeface="Times New Roman" panose="02020603050405020304" pitchFamily="18" charset="0"/>
              </a:rPr>
              <a:t>년전에는</a:t>
            </a:r>
            <a:r>
              <a:rPr lang="ko-KR" altLang="ko-KR" sz="10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000" kern="100" dirty="0">
                <a:latin typeface="맑은 고딕" panose="020B0503020000020004" pitchFamily="50" charset="-127"/>
                <a:ea typeface="맑은 고딕" panose="020B0503020000020004" pitchFamily="50" charset="-127"/>
                <a:cs typeface="Times New Roman" panose="02020603050405020304" pitchFamily="18" charset="0"/>
              </a:rPr>
              <a:t>95%, 2</a:t>
            </a:r>
            <a:r>
              <a:rPr lang="ko-KR" altLang="ko-KR" sz="1000" kern="100" dirty="0" err="1">
                <a:latin typeface="맑은 고딕" panose="020B0503020000020004" pitchFamily="50" charset="-127"/>
                <a:ea typeface="맑은 고딕" panose="020B0503020000020004" pitchFamily="50" charset="-127"/>
                <a:cs typeface="Times New Roman" panose="02020603050405020304" pitchFamily="18" charset="0"/>
              </a:rPr>
              <a:t>년전에는</a:t>
            </a:r>
            <a:r>
              <a:rPr lang="ko-KR" altLang="ko-KR" sz="10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000" kern="100" dirty="0">
                <a:latin typeface="맑은 고딕" panose="020B0503020000020004" pitchFamily="50" charset="-127"/>
                <a:ea typeface="맑은 고딕" panose="020B0503020000020004" pitchFamily="50" charset="-127"/>
                <a:cs typeface="Times New Roman" panose="02020603050405020304" pitchFamily="18" charset="0"/>
              </a:rPr>
              <a:t>72%, 3</a:t>
            </a:r>
            <a:r>
              <a:rPr lang="ko-KR" altLang="ko-KR" sz="1000" kern="100" dirty="0" err="1">
                <a:latin typeface="맑은 고딕" panose="020B0503020000020004" pitchFamily="50" charset="-127"/>
                <a:ea typeface="맑은 고딕" panose="020B0503020000020004" pitchFamily="50" charset="-127"/>
                <a:cs typeface="Times New Roman" panose="02020603050405020304" pitchFamily="18" charset="0"/>
              </a:rPr>
              <a:t>년전에는</a:t>
            </a:r>
            <a:r>
              <a:rPr lang="ko-KR" altLang="ko-KR" sz="10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000" kern="100" dirty="0">
                <a:latin typeface="맑은 고딕" panose="020B0503020000020004" pitchFamily="50" charset="-127"/>
                <a:ea typeface="맑은 고딕" panose="020B0503020000020004" pitchFamily="50" charset="-127"/>
                <a:cs typeface="Times New Roman" panose="02020603050405020304" pitchFamily="18" charset="0"/>
              </a:rPr>
              <a:t>48%, 4</a:t>
            </a:r>
            <a:r>
              <a:rPr lang="ko-KR" altLang="ko-KR" sz="1000" kern="100" dirty="0" err="1">
                <a:latin typeface="맑은 고딕" panose="020B0503020000020004" pitchFamily="50" charset="-127"/>
                <a:ea typeface="맑은 고딕" panose="020B0503020000020004" pitchFamily="50" charset="-127"/>
                <a:cs typeface="Times New Roman" panose="02020603050405020304" pitchFamily="18" charset="0"/>
              </a:rPr>
              <a:t>년전에는</a:t>
            </a:r>
            <a:r>
              <a:rPr lang="ko-KR" altLang="ko-KR" sz="10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000" kern="100" dirty="0">
                <a:latin typeface="맑은 고딕" panose="020B0503020000020004" pitchFamily="50" charset="-127"/>
                <a:ea typeface="맑은 고딕" panose="020B0503020000020004" pitchFamily="50" charset="-127"/>
                <a:cs typeface="Times New Roman" panose="02020603050405020304" pitchFamily="18" charset="0"/>
              </a:rPr>
              <a:t>29%, 5</a:t>
            </a:r>
            <a:r>
              <a:rPr lang="ko-KR" altLang="ko-KR" sz="1000" kern="100" dirty="0" err="1">
                <a:latin typeface="맑은 고딕" panose="020B0503020000020004" pitchFamily="50" charset="-127"/>
                <a:ea typeface="맑은 고딕" panose="020B0503020000020004" pitchFamily="50" charset="-127"/>
                <a:cs typeface="Times New Roman" panose="02020603050405020304" pitchFamily="18" charset="0"/>
              </a:rPr>
              <a:t>년전에는</a:t>
            </a:r>
            <a:r>
              <a:rPr lang="ko-KR" altLang="ko-KR" sz="10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en-US" altLang="ko-KR" sz="1000" kern="100" dirty="0">
                <a:latin typeface="맑은 고딕" panose="020B0503020000020004" pitchFamily="50" charset="-127"/>
                <a:ea typeface="맑은 고딕" panose="020B0503020000020004" pitchFamily="50" charset="-127"/>
                <a:cs typeface="Times New Roman" panose="02020603050405020304" pitchFamily="18" charset="0"/>
              </a:rPr>
              <a:t>36%</a:t>
            </a:r>
            <a:r>
              <a:rPr lang="ko-KR" altLang="ko-KR" sz="1000" kern="100" dirty="0">
                <a:latin typeface="맑은 고딕" panose="020B0503020000020004" pitchFamily="50" charset="-127"/>
                <a:ea typeface="맑은 고딕" panose="020B0503020000020004" pitchFamily="50" charset="-127"/>
                <a:cs typeface="Times New Roman" panose="02020603050405020304" pitchFamily="18" charset="0"/>
              </a:rPr>
              <a:t>의 정확성을 보였다</a:t>
            </a:r>
            <a:r>
              <a:rPr lang="en-US" altLang="ko-KR" sz="1000" kern="100" dirty="0">
                <a:latin typeface="맑은 고딕" panose="020B0503020000020004" pitchFamily="50" charset="-127"/>
                <a:ea typeface="맑은 고딕" panose="020B0503020000020004" pitchFamily="50" charset="-127"/>
                <a:cs typeface="Times New Roman" panose="02020603050405020304" pitchFamily="18" charset="0"/>
              </a:rPr>
              <a:t>. </a:t>
            </a:r>
          </a:p>
          <a:p>
            <a:pPr algn="just">
              <a:lnSpc>
                <a:spcPct val="150000"/>
              </a:lnSpc>
            </a:pPr>
            <a:r>
              <a:rPr lang="ko-KR" altLang="ko-KR" sz="10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예측력 테스트 결과 부도 </a:t>
            </a:r>
            <a:r>
              <a:rPr lang="en-US" altLang="ko-KR" sz="10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2</a:t>
            </a:r>
            <a:r>
              <a:rPr lang="ko-KR" altLang="ko-KR" sz="1000" kern="100" dirty="0" err="1">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년전까지는</a:t>
            </a:r>
            <a:r>
              <a:rPr lang="ko-KR" altLang="ko-KR" sz="10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 높은 정확성을 보이다가 </a:t>
            </a:r>
            <a:r>
              <a:rPr lang="en-US" altLang="ko-KR" sz="10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3</a:t>
            </a:r>
            <a:r>
              <a:rPr lang="ko-KR" altLang="ko-KR" sz="1000" kern="100" dirty="0" err="1">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년전부터는</a:t>
            </a:r>
            <a:r>
              <a:rPr lang="ko-KR" altLang="ko-KR" sz="10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 예측력이 크게 떨어지고 있다</a:t>
            </a:r>
            <a:r>
              <a:rPr lang="en-US" altLang="ko-KR" sz="10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0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2" name="직사각형 1">
            <a:extLst>
              <a:ext uri="{FF2B5EF4-FFF2-40B4-BE49-F238E27FC236}">
                <a16:creationId xmlns:a16="http://schemas.microsoft.com/office/drawing/2014/main" id="{FFCF2FAE-842D-4231-A47A-507E5C867430}"/>
              </a:ext>
            </a:extLst>
          </p:cNvPr>
          <p:cNvSpPr/>
          <p:nvPr/>
        </p:nvSpPr>
        <p:spPr>
          <a:xfrm>
            <a:off x="312062" y="893113"/>
            <a:ext cx="8652691" cy="523220"/>
          </a:xfrm>
          <a:prstGeom prst="rect">
            <a:avLst/>
          </a:prstGeom>
        </p:spPr>
        <p:txBody>
          <a:bodyPr wrap="square">
            <a:spAutoFit/>
          </a:bodyPr>
          <a:lstStyle/>
          <a:p>
            <a:r>
              <a:rPr lang="en-US" altLang="ko-KR" sz="1400" dirty="0"/>
              <a:t>ALTMAN, E. "Financial Ratios, Discriminant Analysis and the Prediction of Corporate Bankruptcy." Journal of Finance (September 1968)</a:t>
            </a:r>
            <a:endParaRPr lang="ko-KR" altLang="en-US" sz="1400" dirty="0"/>
          </a:p>
        </p:txBody>
      </p:sp>
      <p:sp>
        <p:nvSpPr>
          <p:cNvPr id="7" name="바닥글 개체 틀 6">
            <a:extLst>
              <a:ext uri="{FF2B5EF4-FFF2-40B4-BE49-F238E27FC236}">
                <a16:creationId xmlns:a16="http://schemas.microsoft.com/office/drawing/2014/main" id="{9CE43975-A92D-4FA0-8291-692AB8C10A1A}"/>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6D42B0C0-5474-46A4-B3B7-387A021D73B5}"/>
              </a:ext>
            </a:extLst>
          </p:cNvPr>
          <p:cNvSpPr>
            <a:spLocks noGrp="1"/>
          </p:cNvSpPr>
          <p:nvPr>
            <p:ph type="sldNum" sz="quarter" idx="12"/>
          </p:nvPr>
        </p:nvSpPr>
        <p:spPr/>
        <p:txBody>
          <a:bodyPr/>
          <a:lstStyle/>
          <a:p>
            <a:fld id="{DE77BB65-F969-4654-BF30-45C70C1BE112}" type="slidenum">
              <a:rPr lang="ko-KR" altLang="en-US" smtClean="0"/>
              <a:pPr/>
              <a:t>201</a:t>
            </a:fld>
            <a:endParaRPr lang="ko-KR" altLang="en-US"/>
          </a:p>
        </p:txBody>
      </p:sp>
      <p:sp>
        <p:nvSpPr>
          <p:cNvPr id="13" name="TextBox 12">
            <a:extLst>
              <a:ext uri="{FF2B5EF4-FFF2-40B4-BE49-F238E27FC236}">
                <a16:creationId xmlns:a16="http://schemas.microsoft.com/office/drawing/2014/main" id="{24A7B913-2AD1-4496-9FFC-14B5D8D81277}"/>
              </a:ext>
            </a:extLst>
          </p:cNvPr>
          <p:cNvSpPr txBox="1"/>
          <p:nvPr/>
        </p:nvSpPr>
        <p:spPr>
          <a:xfrm>
            <a:off x="5004048" y="3925219"/>
            <a:ext cx="1800200" cy="276999"/>
          </a:xfrm>
          <a:prstGeom prst="rect">
            <a:avLst/>
          </a:prstGeom>
          <a:noFill/>
        </p:spPr>
        <p:txBody>
          <a:bodyPr wrap="square" rtlCol="0">
            <a:spAutoFit/>
          </a:bodyPr>
          <a:lstStyle/>
          <a:p>
            <a:r>
              <a:rPr lang="ko-KR" altLang="en-US" sz="1200" dirty="0"/>
              <a:t>상장기업</a:t>
            </a:r>
            <a:r>
              <a:rPr lang="en-US" altLang="ko-KR" sz="1200" dirty="0"/>
              <a:t> </a:t>
            </a:r>
            <a:r>
              <a:rPr lang="ko-KR" altLang="en-US" sz="1200" dirty="0"/>
              <a:t>대상</a:t>
            </a:r>
          </a:p>
        </p:txBody>
      </p:sp>
      <p:sp>
        <p:nvSpPr>
          <p:cNvPr id="15" name="직사각형 14">
            <a:extLst>
              <a:ext uri="{FF2B5EF4-FFF2-40B4-BE49-F238E27FC236}">
                <a16:creationId xmlns:a16="http://schemas.microsoft.com/office/drawing/2014/main" id="{FF56333D-F263-4117-B6C9-D7B544D40A5D}"/>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22183267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77568359-6082-4C01-B122-F04A3332EBAA}"/>
              </a:ext>
            </a:extLst>
          </p:cNvPr>
          <p:cNvSpPr/>
          <p:nvPr/>
        </p:nvSpPr>
        <p:spPr>
          <a:xfrm>
            <a:off x="140547" y="242825"/>
            <a:ext cx="5688632" cy="477888"/>
          </a:xfrm>
          <a:prstGeom prst="rect">
            <a:avLst/>
          </a:prstGeom>
        </p:spPr>
        <p:txBody>
          <a:bodyPr wrap="square">
            <a:spAutoFit/>
          </a:bodyPr>
          <a:lstStyle/>
          <a:p>
            <a:pPr algn="just" fontAlgn="base">
              <a:lnSpc>
                <a:spcPct val="160000"/>
              </a:lnSpc>
            </a:pPr>
            <a:r>
              <a:rPr lang="en-US" altLang="ko-KR" kern="0" dirty="0">
                <a:solidFill>
                  <a:srgbClr val="000000"/>
                </a:solidFill>
                <a:latin typeface="+mn-ea"/>
              </a:rPr>
              <a:t>Altman(1968)</a:t>
            </a:r>
            <a:r>
              <a:rPr lang="ko-KR" altLang="en-US" kern="0" dirty="0">
                <a:solidFill>
                  <a:srgbClr val="000000"/>
                </a:solidFill>
                <a:latin typeface="+mn-ea"/>
              </a:rPr>
              <a:t> 판별분석</a:t>
            </a:r>
            <a:r>
              <a:rPr lang="en-US" altLang="ko-KR" kern="0" dirty="0">
                <a:solidFill>
                  <a:srgbClr val="000000"/>
                </a:solidFill>
                <a:latin typeface="+mn-ea"/>
              </a:rPr>
              <a:t>(discriminant function)</a:t>
            </a:r>
          </a:p>
        </p:txBody>
      </p:sp>
      <p:sp>
        <p:nvSpPr>
          <p:cNvPr id="8" name="Rectangle 2">
            <a:extLst>
              <a:ext uri="{FF2B5EF4-FFF2-40B4-BE49-F238E27FC236}">
                <a16:creationId xmlns:a16="http://schemas.microsoft.com/office/drawing/2014/main" id="{1955AD5A-4C65-44C8-8D2E-F595D4D23463}"/>
              </a:ext>
            </a:extLst>
          </p:cNvPr>
          <p:cNvSpPr>
            <a:spLocks noChangeArrowheads="1"/>
          </p:cNvSpPr>
          <p:nvPr/>
        </p:nvSpPr>
        <p:spPr bwMode="auto">
          <a:xfrm>
            <a:off x="1879193" y="261176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 name="Rectangle 2">
            <a:extLst>
              <a:ext uri="{FF2B5EF4-FFF2-40B4-BE49-F238E27FC236}">
                <a16:creationId xmlns:a16="http://schemas.microsoft.com/office/drawing/2014/main" id="{93967276-E10A-4783-BF59-051391F54E19}"/>
              </a:ext>
            </a:extLst>
          </p:cNvPr>
          <p:cNvSpPr>
            <a:spLocks noChangeArrowheads="1"/>
          </p:cNvSpPr>
          <p:nvPr/>
        </p:nvSpPr>
        <p:spPr bwMode="auto">
          <a:xfrm>
            <a:off x="1187624" y="117660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21C0D1-B349-4F68-8C86-30A52CEFF214}"/>
                  </a:ext>
                </a:extLst>
              </p:cNvPr>
              <p:cNvSpPr txBox="1"/>
              <p:nvPr/>
            </p:nvSpPr>
            <p:spPr>
              <a:xfrm>
                <a:off x="574834" y="1123433"/>
                <a:ext cx="5689058" cy="755528"/>
              </a:xfrm>
              <a:prstGeom prst="rect">
                <a:avLst/>
              </a:prstGeom>
              <a:noFill/>
              <a:ln>
                <a:solidFill>
                  <a:schemeClr val="accent1"/>
                </a:solidFill>
              </a:ln>
            </p:spPr>
            <p:txBody>
              <a:bodyPr wrap="none" rtlCol="0">
                <a:spAutoFit/>
              </a:bodyPr>
              <a:lstStyle/>
              <a:p>
                <a:pPr>
                  <a:lnSpc>
                    <a:spcPct val="150000"/>
                  </a:lnSpc>
                </a:pPr>
                <a:r>
                  <a:rPr lang="ko-KR" altLang="en-US" sz="1000" dirty="0">
                    <a:latin typeface="+mn-ea"/>
                  </a:rPr>
                  <a:t>분석대상기업이 </a:t>
                </a:r>
                <a:r>
                  <a:rPr lang="ko-KR" altLang="en-US" sz="1000" dirty="0">
                    <a:highlight>
                      <a:srgbClr val="FFFF00"/>
                    </a:highlight>
                    <a:latin typeface="+mn-ea"/>
                  </a:rPr>
                  <a:t>비상장기업인 경우에는 자기자본 시장가치를 </a:t>
                </a:r>
                <a:r>
                  <a:rPr lang="ko-KR" altLang="en-US" sz="1000" dirty="0">
                    <a:latin typeface="+mn-ea"/>
                  </a:rPr>
                  <a:t>구할 수 없으므로 </a:t>
                </a:r>
                <a14:m>
                  <m:oMath xmlns:m="http://schemas.openxmlformats.org/officeDocument/2006/math">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𝑋</m:t>
                        </m:r>
                      </m:e>
                      <m:sub>
                        <m:r>
                          <a:rPr lang="en-US" altLang="ko-KR" sz="1000" b="0" i="1" smtClean="0">
                            <a:latin typeface="Cambria Math" panose="02040503050406030204" pitchFamily="18" charset="0"/>
                          </a:rPr>
                          <m:t>4</m:t>
                        </m:r>
                      </m:sub>
                    </m:sSub>
                  </m:oMath>
                </a14:m>
                <a:r>
                  <a:rPr lang="ko-KR" altLang="en-US" sz="1000" dirty="0">
                    <a:latin typeface="+mn-ea"/>
                  </a:rPr>
                  <a:t>를 계산할 때 </a:t>
                </a:r>
                <a:endParaRPr lang="en-US" altLang="ko-KR" sz="1000" dirty="0">
                  <a:latin typeface="+mn-ea"/>
                </a:endParaRPr>
              </a:p>
              <a:p>
                <a:pPr>
                  <a:lnSpc>
                    <a:spcPct val="150000"/>
                  </a:lnSpc>
                </a:pPr>
                <a:r>
                  <a:rPr lang="ko-KR" altLang="en-US" sz="1000" dirty="0">
                    <a:latin typeface="+mn-ea"/>
                  </a:rPr>
                  <a:t>자기자본 장부가치를 사용할 수 밖에 없다</a:t>
                </a:r>
                <a:r>
                  <a:rPr lang="en-US" altLang="ko-KR" sz="1000" dirty="0">
                    <a:latin typeface="+mn-ea"/>
                  </a:rPr>
                  <a:t>. </a:t>
                </a:r>
              </a:p>
              <a:p>
                <a:pPr>
                  <a:lnSpc>
                    <a:spcPct val="150000"/>
                  </a:lnSpc>
                </a:pPr>
                <a:r>
                  <a:rPr lang="ko-KR" altLang="en-US" sz="1000" dirty="0">
                    <a:latin typeface="+mn-ea"/>
                  </a:rPr>
                  <a:t>비상기업에 대하여는 </a:t>
                </a:r>
                <a:r>
                  <a:rPr lang="en-US" altLang="ko-KR" sz="1000" dirty="0">
                    <a:latin typeface="+mn-ea"/>
                  </a:rPr>
                  <a:t>Altman</a:t>
                </a:r>
                <a:r>
                  <a:rPr lang="ko-KR" altLang="en-US" sz="1000" dirty="0">
                    <a:highlight>
                      <a:srgbClr val="FFFF00"/>
                    </a:highlight>
                    <a:latin typeface="+mn-ea"/>
                  </a:rPr>
                  <a:t>이 </a:t>
                </a:r>
                <a14:m>
                  <m:oMath xmlns:m="http://schemas.openxmlformats.org/officeDocument/2006/math">
                    <m:sSub>
                      <m:sSubPr>
                        <m:ctrlPr>
                          <a:rPr lang="en-US" altLang="ko-KR" sz="1000" i="1" smtClean="0">
                            <a:highlight>
                              <a:srgbClr val="FFFF00"/>
                            </a:highlight>
                            <a:latin typeface="Cambria Math" panose="02040503050406030204" pitchFamily="18" charset="0"/>
                          </a:rPr>
                        </m:ctrlPr>
                      </m:sSubPr>
                      <m:e>
                        <m:r>
                          <a:rPr lang="en-US" altLang="ko-KR" sz="1000" b="0" i="1" smtClean="0">
                            <a:highlight>
                              <a:srgbClr val="FFFF00"/>
                            </a:highlight>
                            <a:latin typeface="Cambria Math" panose="02040503050406030204" pitchFamily="18" charset="0"/>
                          </a:rPr>
                          <m:t>𝑋</m:t>
                        </m:r>
                      </m:e>
                      <m:sub>
                        <m:r>
                          <a:rPr lang="en-US" altLang="ko-KR" sz="1000" b="0" i="1" smtClean="0">
                            <a:highlight>
                              <a:srgbClr val="FFFF00"/>
                            </a:highlight>
                            <a:latin typeface="Cambria Math" panose="02040503050406030204" pitchFamily="18" charset="0"/>
                          </a:rPr>
                          <m:t>4</m:t>
                        </m:r>
                      </m:sub>
                    </m:sSub>
                  </m:oMath>
                </a14:m>
                <a:r>
                  <a:rPr lang="ko-KR" altLang="en-US" sz="1000" dirty="0">
                    <a:highlight>
                      <a:srgbClr val="FFFF00"/>
                    </a:highlight>
                    <a:latin typeface="+mn-ea"/>
                  </a:rPr>
                  <a:t>를 </a:t>
                </a:r>
                <a:r>
                  <a:rPr lang="en-US" altLang="ko-KR" sz="1000" dirty="0">
                    <a:highlight>
                      <a:srgbClr val="FFFF00"/>
                    </a:highlight>
                    <a:latin typeface="+mn-ea"/>
                  </a:rPr>
                  <a:t>『</a:t>
                </a:r>
                <a:r>
                  <a:rPr lang="ko-KR" altLang="en-US" sz="1000" dirty="0">
                    <a:highlight>
                      <a:srgbClr val="FFFF00"/>
                    </a:highlight>
                    <a:latin typeface="+mn-ea"/>
                  </a:rPr>
                  <a:t>자기자본 장부가치</a:t>
                </a:r>
                <a:r>
                  <a:rPr lang="en-US" altLang="ko-KR" sz="1000" dirty="0">
                    <a:highlight>
                      <a:srgbClr val="FFFF00"/>
                    </a:highlight>
                    <a:latin typeface="+mn-ea"/>
                  </a:rPr>
                  <a:t>/</a:t>
                </a:r>
                <a:r>
                  <a:rPr lang="ko-KR" altLang="en-US" sz="1000" dirty="0">
                    <a:highlight>
                      <a:srgbClr val="FFFF00"/>
                    </a:highlight>
                    <a:latin typeface="+mn-ea"/>
                  </a:rPr>
                  <a:t>부채 장부가치</a:t>
                </a:r>
                <a:r>
                  <a:rPr lang="en-US" altLang="ko-KR" sz="1000" dirty="0">
                    <a:latin typeface="+mn-ea"/>
                  </a:rPr>
                  <a:t>』</a:t>
                </a:r>
                <a:r>
                  <a:rPr lang="ko-KR" altLang="en-US" sz="1000" dirty="0">
                    <a:latin typeface="+mn-ea"/>
                  </a:rPr>
                  <a:t>로 측정 </a:t>
                </a:r>
                <a:endParaRPr lang="en-US" altLang="ko-KR" sz="1200" dirty="0">
                  <a:latin typeface="+mn-ea"/>
                </a:endParaRPr>
              </a:p>
            </p:txBody>
          </p:sp>
        </mc:Choice>
        <mc:Fallback xmlns="">
          <p:sp>
            <p:nvSpPr>
              <p:cNvPr id="11" name="TextBox 10">
                <a:extLst>
                  <a:ext uri="{FF2B5EF4-FFF2-40B4-BE49-F238E27FC236}">
                    <a16:creationId xmlns:a16="http://schemas.microsoft.com/office/drawing/2014/main" id="{FD21C0D1-B349-4F68-8C86-30A52CEFF214}"/>
                  </a:ext>
                </a:extLst>
              </p:cNvPr>
              <p:cNvSpPr txBox="1">
                <a:spLocks noRot="1" noChangeAspect="1" noMove="1" noResize="1" noEditPoints="1" noAdjustHandles="1" noChangeArrowheads="1" noChangeShapeType="1" noTextEdit="1"/>
              </p:cNvSpPr>
              <p:nvPr/>
            </p:nvSpPr>
            <p:spPr>
              <a:xfrm>
                <a:off x="574834" y="1123433"/>
                <a:ext cx="5689058" cy="755528"/>
              </a:xfrm>
              <a:prstGeom prst="rect">
                <a:avLst/>
              </a:prstGeom>
              <a:blipFill>
                <a:blip r:embed="rId2"/>
                <a:stretch>
                  <a:fillRect b="-2381"/>
                </a:stretch>
              </a:blipFill>
              <a:ln>
                <a:solidFill>
                  <a:schemeClr val="accent1"/>
                </a:solidFill>
              </a:ln>
            </p:spPr>
            <p:txBody>
              <a:bodyPr/>
              <a:lstStyle/>
              <a:p>
                <a:r>
                  <a:rPr lang="ko-KR" altLang="en-US">
                    <a:noFill/>
                  </a:rPr>
                  <a:t> </a:t>
                </a:r>
              </a:p>
            </p:txBody>
          </p:sp>
        </mc:Fallback>
      </mc:AlternateContent>
      <p:pic>
        <p:nvPicPr>
          <p:cNvPr id="10" name="_x188322712" descr="EMB0000a4606d15">
            <a:extLst>
              <a:ext uri="{FF2B5EF4-FFF2-40B4-BE49-F238E27FC236}">
                <a16:creationId xmlns:a16="http://schemas.microsoft.com/office/drawing/2014/main" id="{1C4B31F6-7DF9-4369-B137-2B75EE9E7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594" y="4228931"/>
            <a:ext cx="3053426" cy="888127"/>
          </a:xfrm>
          <a:prstGeom prst="rect">
            <a:avLst/>
          </a:prstGeom>
          <a:noFill/>
          <a:ln w="19050">
            <a:solidFill>
              <a:schemeClr val="accent2">
                <a:lumMod val="60000"/>
                <a:lumOff val="40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EDD109-C5D7-41EB-999D-4D33E07242AD}"/>
              </a:ext>
            </a:extLst>
          </p:cNvPr>
          <p:cNvSpPr txBox="1"/>
          <p:nvPr/>
        </p:nvSpPr>
        <p:spPr>
          <a:xfrm>
            <a:off x="998250" y="4308966"/>
            <a:ext cx="983772" cy="307777"/>
          </a:xfrm>
          <a:prstGeom prst="rect">
            <a:avLst/>
          </a:prstGeom>
          <a:noFill/>
          <a:ln>
            <a:solidFill>
              <a:schemeClr val="accent5">
                <a:lumMod val="75000"/>
              </a:schemeClr>
            </a:solidFill>
          </a:ln>
        </p:spPr>
        <p:txBody>
          <a:bodyPr wrap="square" rtlCol="0">
            <a:spAutoFit/>
          </a:bodyPr>
          <a:lstStyle/>
          <a:p>
            <a:r>
              <a:rPr lang="ko-KR" altLang="en-US" sz="1400" dirty="0">
                <a:highlight>
                  <a:srgbClr val="FFFF00"/>
                </a:highlight>
              </a:rPr>
              <a:t>상장기업</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D4A41363-0A6D-4827-B08B-BCAA896D75F4}"/>
                  </a:ext>
                </a:extLst>
              </p:cNvPr>
              <p:cNvSpPr/>
              <p:nvPr/>
            </p:nvSpPr>
            <p:spPr>
              <a:xfrm>
                <a:off x="2088676" y="2898383"/>
                <a:ext cx="3096344" cy="888128"/>
              </a:xfrm>
              <a:prstGeom prst="rect">
                <a:avLst/>
              </a:prstGeom>
              <a:ln w="19050">
                <a:solidFill>
                  <a:schemeClr val="accent5">
                    <a:lumMod val="75000"/>
                  </a:schemeClr>
                </a:solidFill>
              </a:ln>
            </p:spPr>
            <p:txBody>
              <a:bodyPr wrap="square">
                <a:spAutoFit/>
              </a:bodyPr>
              <a:lstStyle/>
              <a:p>
                <a:pPr marL="228600" indent="-228600">
                  <a:lnSpc>
                    <a:spcPct val="150000"/>
                  </a:lnSpc>
                  <a:buAutoNum type="alphaLcParenBoth"/>
                </a:pPr>
                <a14:m>
                  <m:oMath xmlns:m="http://schemas.openxmlformats.org/officeDocument/2006/math">
                    <m:sSup>
                      <m:sSupPr>
                        <m:ctrlPr>
                          <a:rPr lang="en-US" altLang="ko-KR" sz="1200" i="1">
                            <a:latin typeface="Cambria Math" panose="02040503050406030204" pitchFamily="18" charset="0"/>
                          </a:rPr>
                        </m:ctrlPr>
                      </m:sSupPr>
                      <m:e>
                        <m:r>
                          <a:rPr lang="en-US" altLang="ko-KR" sz="1200" i="1">
                            <a:latin typeface="Cambria Math" panose="02040503050406030204" pitchFamily="18" charset="0"/>
                          </a:rPr>
                          <m:t>𝑍</m:t>
                        </m:r>
                      </m:e>
                      <m:sup>
                        <m:r>
                          <a:rPr lang="en-US" altLang="ko-KR" sz="1200" i="1">
                            <a:latin typeface="Cambria Math" panose="02040503050406030204" pitchFamily="18" charset="0"/>
                          </a:rPr>
                          <m:t>′</m:t>
                        </m:r>
                      </m:sup>
                    </m:sSup>
                  </m:oMath>
                </a14:m>
                <a:r>
                  <a:rPr lang="en-US" altLang="ko-KR" sz="1200" dirty="0">
                    <a:latin typeface="+mn-ea"/>
                  </a:rPr>
                  <a:t> &lt; </a:t>
                </a:r>
                <a:r>
                  <a:rPr lang="en-US" altLang="ko-KR" sz="1200" dirty="0">
                    <a:highlight>
                      <a:srgbClr val="00FFFF"/>
                    </a:highlight>
                    <a:latin typeface="+mn-ea"/>
                  </a:rPr>
                  <a:t>1.23</a:t>
                </a:r>
                <a:r>
                  <a:rPr lang="en-US" altLang="ko-KR" sz="1200" dirty="0">
                    <a:latin typeface="+mn-ea"/>
                  </a:rPr>
                  <a:t> : </a:t>
                </a:r>
                <a:r>
                  <a:rPr lang="ko-KR" altLang="en-US" sz="1200" dirty="0">
                    <a:latin typeface="+mn-ea"/>
                  </a:rPr>
                  <a:t>부실기업으로 판정</a:t>
                </a:r>
                <a:endParaRPr lang="en-US" altLang="ko-KR" sz="1200" dirty="0">
                  <a:latin typeface="+mn-ea"/>
                </a:endParaRPr>
              </a:p>
              <a:p>
                <a:pPr marL="228600" indent="-228600">
                  <a:lnSpc>
                    <a:spcPct val="150000"/>
                  </a:lnSpc>
                  <a:buAutoNum type="alphaLcParenBoth"/>
                </a:pPr>
                <a:r>
                  <a:rPr lang="en-US" altLang="ko-KR" sz="1200" dirty="0">
                    <a:latin typeface="+mn-ea"/>
                  </a:rPr>
                  <a:t>1.23 </a:t>
                </a:r>
                <a14:m>
                  <m:oMath xmlns:m="http://schemas.openxmlformats.org/officeDocument/2006/math">
                    <m:r>
                      <a:rPr lang="en-US" altLang="ko-KR" sz="1200" i="1">
                        <a:latin typeface="Cambria Math" panose="02040503050406030204" pitchFamily="18" charset="0"/>
                      </a:rPr>
                      <m:t>≤</m:t>
                    </m:r>
                    <m:sSup>
                      <m:sSupPr>
                        <m:ctrlPr>
                          <a:rPr lang="en-US" altLang="ko-KR" sz="1200" i="1">
                            <a:latin typeface="Cambria Math" panose="02040503050406030204" pitchFamily="18" charset="0"/>
                          </a:rPr>
                        </m:ctrlPr>
                      </m:sSupPr>
                      <m:e>
                        <m:r>
                          <a:rPr lang="en-US" altLang="ko-KR" sz="1200" i="1">
                            <a:latin typeface="Cambria Math" panose="02040503050406030204" pitchFamily="18" charset="0"/>
                          </a:rPr>
                          <m:t>𝑍</m:t>
                        </m:r>
                      </m:e>
                      <m:sup>
                        <m:r>
                          <a:rPr lang="en-US" altLang="ko-KR" sz="1200" i="1">
                            <a:latin typeface="Cambria Math" panose="02040503050406030204" pitchFamily="18" charset="0"/>
                          </a:rPr>
                          <m:t>′</m:t>
                        </m:r>
                      </m:sup>
                    </m:sSup>
                  </m:oMath>
                </a14:m>
                <a:r>
                  <a:rPr lang="en-US" altLang="ko-KR" sz="1200" dirty="0">
                    <a:latin typeface="+mn-ea"/>
                  </a:rPr>
                  <a:t> </a:t>
                </a:r>
                <a14:m>
                  <m:oMath xmlns:m="http://schemas.openxmlformats.org/officeDocument/2006/math">
                    <m:r>
                      <a:rPr lang="en-US" altLang="ko-KR" sz="1200" i="1" dirty="0">
                        <a:latin typeface="Cambria Math" panose="02040503050406030204" pitchFamily="18" charset="0"/>
                      </a:rPr>
                      <m:t>≤2.90</m:t>
                    </m:r>
                  </m:oMath>
                </a14:m>
                <a:r>
                  <a:rPr lang="en-US" altLang="ko-KR" sz="1200" dirty="0">
                    <a:latin typeface="+mn-ea"/>
                  </a:rPr>
                  <a:t> : </a:t>
                </a:r>
                <a:r>
                  <a:rPr lang="ko-KR" altLang="en-US" sz="1200" dirty="0">
                    <a:latin typeface="+mn-ea"/>
                  </a:rPr>
                  <a:t>판정 유보</a:t>
                </a:r>
                <a:endParaRPr lang="en-US" altLang="ko-KR" sz="1200" dirty="0">
                  <a:latin typeface="+mn-ea"/>
                </a:endParaRPr>
              </a:p>
              <a:p>
                <a:pPr marL="228600" indent="-228600">
                  <a:lnSpc>
                    <a:spcPct val="150000"/>
                  </a:lnSpc>
                  <a:buAutoNum type="alphaLcParenBoth"/>
                </a:pPr>
                <a14:m>
                  <m:oMath xmlns:m="http://schemas.openxmlformats.org/officeDocument/2006/math">
                    <m:sSup>
                      <m:sSupPr>
                        <m:ctrlPr>
                          <a:rPr lang="en-US" altLang="ko-KR" sz="1200" i="1">
                            <a:latin typeface="Cambria Math" panose="02040503050406030204" pitchFamily="18" charset="0"/>
                          </a:rPr>
                        </m:ctrlPr>
                      </m:sSupPr>
                      <m:e>
                        <m:r>
                          <a:rPr lang="en-US" altLang="ko-KR" sz="1200" i="1">
                            <a:latin typeface="Cambria Math" panose="02040503050406030204" pitchFamily="18" charset="0"/>
                          </a:rPr>
                          <m:t>𝑍</m:t>
                        </m:r>
                      </m:e>
                      <m:sup>
                        <m:r>
                          <a:rPr lang="en-US" altLang="ko-KR" sz="1200" i="1">
                            <a:latin typeface="Cambria Math" panose="02040503050406030204" pitchFamily="18" charset="0"/>
                          </a:rPr>
                          <m:t>′</m:t>
                        </m:r>
                      </m:sup>
                    </m:sSup>
                  </m:oMath>
                </a14:m>
                <a:r>
                  <a:rPr lang="en-US" altLang="ko-KR" sz="1200" dirty="0">
                    <a:latin typeface="+mn-ea"/>
                  </a:rPr>
                  <a:t> &gt;</a:t>
                </a:r>
                <a:r>
                  <a:rPr lang="en-US" altLang="ko-KR" sz="1200" dirty="0">
                    <a:highlight>
                      <a:srgbClr val="00FFFF"/>
                    </a:highlight>
                    <a:latin typeface="+mn-ea"/>
                  </a:rPr>
                  <a:t> 2.90 </a:t>
                </a:r>
                <a:r>
                  <a:rPr lang="en-US" altLang="ko-KR" sz="1200" dirty="0">
                    <a:latin typeface="+mn-ea"/>
                  </a:rPr>
                  <a:t>: </a:t>
                </a:r>
                <a:r>
                  <a:rPr lang="ko-KR" altLang="en-US" sz="1200" dirty="0">
                    <a:latin typeface="+mn-ea"/>
                  </a:rPr>
                  <a:t>건전기업으로 판정</a:t>
                </a:r>
                <a:endParaRPr lang="en-US" altLang="ko-KR" sz="1200" dirty="0">
                  <a:latin typeface="+mn-ea"/>
                </a:endParaRPr>
              </a:p>
            </p:txBody>
          </p:sp>
        </mc:Choice>
        <mc:Fallback xmlns="">
          <p:sp>
            <p:nvSpPr>
              <p:cNvPr id="12" name="직사각형 11">
                <a:extLst>
                  <a:ext uri="{FF2B5EF4-FFF2-40B4-BE49-F238E27FC236}">
                    <a16:creationId xmlns:a16="http://schemas.microsoft.com/office/drawing/2014/main" id="{D4A41363-0A6D-4827-B08B-BCAA896D75F4}"/>
                  </a:ext>
                </a:extLst>
              </p:cNvPr>
              <p:cNvSpPr>
                <a:spLocks noRot="1" noChangeAspect="1" noMove="1" noResize="1" noEditPoints="1" noAdjustHandles="1" noChangeArrowheads="1" noChangeShapeType="1" noTextEdit="1"/>
              </p:cNvSpPr>
              <p:nvPr/>
            </p:nvSpPr>
            <p:spPr>
              <a:xfrm>
                <a:off x="2088676" y="2898383"/>
                <a:ext cx="3096344" cy="888128"/>
              </a:xfrm>
              <a:prstGeom prst="rect">
                <a:avLst/>
              </a:prstGeom>
              <a:blipFill>
                <a:blip r:embed="rId4"/>
                <a:stretch>
                  <a:fillRect l="-196" b="-3356"/>
                </a:stretch>
              </a:blipFill>
              <a:ln w="19050">
                <a:solidFill>
                  <a:schemeClr val="accent5">
                    <a:lumMod val="75000"/>
                  </a:schemeClr>
                </a:solidFill>
              </a:ln>
            </p:spPr>
            <p:txBody>
              <a:bodyPr/>
              <a:lstStyle/>
              <a:p>
                <a:r>
                  <a:rPr lang="ko-KR" altLang="en-US">
                    <a:noFill/>
                  </a:rPr>
                  <a:t> </a:t>
                </a:r>
              </a:p>
            </p:txBody>
          </p:sp>
        </mc:Fallback>
      </mc:AlternateContent>
      <p:sp>
        <p:nvSpPr>
          <p:cNvPr id="13" name="직사각형 12">
            <a:extLst>
              <a:ext uri="{FF2B5EF4-FFF2-40B4-BE49-F238E27FC236}">
                <a16:creationId xmlns:a16="http://schemas.microsoft.com/office/drawing/2014/main" id="{DC6967F0-771C-43B3-AB57-1A790B7B0554}"/>
              </a:ext>
            </a:extLst>
          </p:cNvPr>
          <p:cNvSpPr/>
          <p:nvPr/>
        </p:nvSpPr>
        <p:spPr>
          <a:xfrm>
            <a:off x="899674" y="2898383"/>
            <a:ext cx="1082348" cy="307777"/>
          </a:xfrm>
          <a:prstGeom prst="rect">
            <a:avLst/>
          </a:prstGeom>
          <a:ln>
            <a:solidFill>
              <a:schemeClr val="accent5">
                <a:lumMod val="75000"/>
              </a:schemeClr>
            </a:solidFill>
          </a:ln>
        </p:spPr>
        <p:txBody>
          <a:bodyPr wrap="none">
            <a:spAutoFit/>
          </a:bodyPr>
          <a:lstStyle/>
          <a:p>
            <a:r>
              <a:rPr lang="ko-KR" altLang="en-US" sz="1400" dirty="0">
                <a:highlight>
                  <a:srgbClr val="FFFF00"/>
                </a:highlight>
                <a:latin typeface="+mn-ea"/>
              </a:rPr>
              <a:t>비상장기업</a:t>
            </a:r>
            <a:endParaRPr lang="ko-KR" altLang="en-US" sz="1400" dirty="0"/>
          </a:p>
        </p:txBody>
      </p:sp>
      <p:sp>
        <p:nvSpPr>
          <p:cNvPr id="7" name="바닥글 개체 틀 6">
            <a:extLst>
              <a:ext uri="{FF2B5EF4-FFF2-40B4-BE49-F238E27FC236}">
                <a16:creationId xmlns:a16="http://schemas.microsoft.com/office/drawing/2014/main" id="{2AEE5787-BE02-42C8-A8B1-0FE2DB53AED0}"/>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32D2BEE8-9F40-47FB-A391-D912520E27E8}"/>
              </a:ext>
            </a:extLst>
          </p:cNvPr>
          <p:cNvSpPr>
            <a:spLocks noGrp="1"/>
          </p:cNvSpPr>
          <p:nvPr>
            <p:ph type="sldNum" sz="quarter" idx="12"/>
          </p:nvPr>
        </p:nvSpPr>
        <p:spPr/>
        <p:txBody>
          <a:bodyPr/>
          <a:lstStyle/>
          <a:p>
            <a:fld id="{DE77BB65-F969-4654-BF30-45C70C1BE112}" type="slidenum">
              <a:rPr lang="ko-KR" altLang="en-US" smtClean="0"/>
              <a:pPr/>
              <a:t>202</a:t>
            </a:fld>
            <a:endParaRPr lang="ko-KR" altLang="en-US"/>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C9A1AA00-0C34-4167-963F-13EE295E7F1C}"/>
                  </a:ext>
                </a:extLst>
              </p:cNvPr>
              <p:cNvSpPr/>
              <p:nvPr/>
            </p:nvSpPr>
            <p:spPr>
              <a:xfrm>
                <a:off x="579163" y="2187886"/>
                <a:ext cx="5192216" cy="307777"/>
              </a:xfrm>
              <a:prstGeom prst="rect">
                <a:avLst/>
              </a:prstGeom>
              <a:ln>
                <a:solidFill>
                  <a:schemeClr val="accent1"/>
                </a:solidFill>
              </a:ln>
            </p:spPr>
            <p:txBody>
              <a:bodyPr wrap="square">
                <a:spAutoFit/>
              </a:bodyPr>
              <a:lstStyle/>
              <a:p>
                <a14:m>
                  <m:oMath xmlns:m="http://schemas.openxmlformats.org/officeDocument/2006/math">
                    <m:sSup>
                      <m:sSupPr>
                        <m:ctrlPr>
                          <a:rPr lang="en-US" altLang="ko-KR" sz="1400" i="1">
                            <a:latin typeface="Cambria Math" panose="02040503050406030204" pitchFamily="18" charset="0"/>
                          </a:rPr>
                        </m:ctrlPr>
                      </m:sSupPr>
                      <m:e>
                        <m:r>
                          <a:rPr lang="en-US" altLang="ko-KR" sz="1400" i="1">
                            <a:latin typeface="Cambria Math" panose="02040503050406030204" pitchFamily="18" charset="0"/>
                          </a:rPr>
                          <m:t>𝑍</m:t>
                        </m:r>
                      </m:e>
                      <m:sup>
                        <m:r>
                          <a:rPr lang="en-US" altLang="ko-KR" sz="1400" i="1">
                            <a:latin typeface="Cambria Math" panose="02040503050406030204" pitchFamily="18" charset="0"/>
                          </a:rPr>
                          <m:t>′</m:t>
                        </m:r>
                      </m:sup>
                    </m:sSup>
                    <m:r>
                      <a:rPr lang="en-US" altLang="ko-KR" sz="1400" i="1">
                        <a:latin typeface="Cambria Math" panose="02040503050406030204" pitchFamily="18" charset="0"/>
                      </a:rPr>
                      <m:t>=0.717</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𝑋</m:t>
                        </m:r>
                      </m:e>
                      <m:sub>
                        <m:r>
                          <a:rPr lang="en-US" altLang="ko-KR" sz="1400" i="1">
                            <a:latin typeface="Cambria Math" panose="02040503050406030204" pitchFamily="18" charset="0"/>
                          </a:rPr>
                          <m:t>1</m:t>
                        </m:r>
                      </m:sub>
                    </m:sSub>
                  </m:oMath>
                </a14:m>
                <a:r>
                  <a:rPr lang="en-US" altLang="ko-KR" sz="1400" dirty="0">
                    <a:latin typeface="+mn-ea"/>
                  </a:rPr>
                  <a:t> + 0.847 </a:t>
                </a:r>
                <a14:m>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𝑋</m:t>
                        </m:r>
                      </m:e>
                      <m:sub>
                        <m:r>
                          <a:rPr lang="en-US" altLang="ko-KR" sz="1400" i="1">
                            <a:latin typeface="Cambria Math" panose="02040503050406030204" pitchFamily="18" charset="0"/>
                          </a:rPr>
                          <m:t>2</m:t>
                        </m:r>
                      </m:sub>
                    </m:sSub>
                  </m:oMath>
                </a14:m>
                <a:r>
                  <a:rPr lang="en-US" altLang="ko-KR" sz="1400" dirty="0">
                    <a:latin typeface="+mn-ea"/>
                  </a:rPr>
                  <a:t> + 3.107 </a:t>
                </a:r>
                <a14:m>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𝑋</m:t>
                        </m:r>
                      </m:e>
                      <m:sub>
                        <m:r>
                          <a:rPr lang="en-US" altLang="ko-KR" sz="1400" i="1">
                            <a:latin typeface="Cambria Math" panose="02040503050406030204" pitchFamily="18" charset="0"/>
                          </a:rPr>
                          <m:t>3</m:t>
                        </m:r>
                      </m:sub>
                    </m:sSub>
                  </m:oMath>
                </a14:m>
                <a:r>
                  <a:rPr lang="en-US" altLang="ko-KR" sz="1400" dirty="0">
                    <a:latin typeface="+mn-ea"/>
                  </a:rPr>
                  <a:t> + 0.420 </a:t>
                </a:r>
                <a14:m>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𝑋</m:t>
                        </m:r>
                      </m:e>
                      <m:sub>
                        <m:r>
                          <a:rPr lang="en-US" altLang="ko-KR" sz="1400" i="1">
                            <a:latin typeface="Cambria Math" panose="02040503050406030204" pitchFamily="18" charset="0"/>
                          </a:rPr>
                          <m:t>4</m:t>
                        </m:r>
                      </m:sub>
                    </m:sSub>
                  </m:oMath>
                </a14:m>
                <a:r>
                  <a:rPr lang="en-US" altLang="ko-KR" sz="1400" dirty="0">
                    <a:latin typeface="+mn-ea"/>
                  </a:rPr>
                  <a:t> + 0.998 </a:t>
                </a:r>
                <a14:m>
                  <m:oMath xmlns:m="http://schemas.openxmlformats.org/officeDocument/2006/math">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𝑋</m:t>
                        </m:r>
                      </m:e>
                      <m:sub>
                        <m:r>
                          <a:rPr lang="en-US" altLang="ko-KR" sz="1400" i="1">
                            <a:latin typeface="Cambria Math" panose="02040503050406030204" pitchFamily="18" charset="0"/>
                          </a:rPr>
                          <m:t>5</m:t>
                        </m:r>
                      </m:sub>
                    </m:sSub>
                  </m:oMath>
                </a14:m>
                <a:endParaRPr lang="en-US" altLang="ko-KR" dirty="0">
                  <a:latin typeface="+mn-ea"/>
                </a:endParaRPr>
              </a:p>
            </p:txBody>
          </p:sp>
        </mc:Choice>
        <mc:Fallback xmlns="">
          <p:sp>
            <p:nvSpPr>
              <p:cNvPr id="14" name="직사각형 13">
                <a:extLst>
                  <a:ext uri="{FF2B5EF4-FFF2-40B4-BE49-F238E27FC236}">
                    <a16:creationId xmlns:a16="http://schemas.microsoft.com/office/drawing/2014/main" id="{C9A1AA00-0C34-4167-963F-13EE295E7F1C}"/>
                  </a:ext>
                </a:extLst>
              </p:cNvPr>
              <p:cNvSpPr>
                <a:spLocks noRot="1" noChangeAspect="1" noMove="1" noResize="1" noEditPoints="1" noAdjustHandles="1" noChangeArrowheads="1" noChangeShapeType="1" noTextEdit="1"/>
              </p:cNvSpPr>
              <p:nvPr/>
            </p:nvSpPr>
            <p:spPr>
              <a:xfrm>
                <a:off x="579163" y="2187886"/>
                <a:ext cx="5192216" cy="307777"/>
              </a:xfrm>
              <a:prstGeom prst="rect">
                <a:avLst/>
              </a:prstGeom>
              <a:blipFill>
                <a:blip r:embed="rId5"/>
                <a:stretch>
                  <a:fillRect t="-1923" b="-17308"/>
                </a:stretch>
              </a:blipFill>
              <a:ln>
                <a:solidFill>
                  <a:schemeClr val="accent1"/>
                </a:solidFill>
              </a:ln>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6AB2A661-BE82-451F-AC67-1ED780A9EDBE}"/>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42099031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mn-ea"/>
              <a:cs typeface="+mj-cs"/>
            </a:endParaRPr>
          </a:p>
        </p:txBody>
      </p:sp>
      <p:sp>
        <p:nvSpPr>
          <p:cNvPr id="8" name="직사각형 7">
            <a:extLst>
              <a:ext uri="{FF2B5EF4-FFF2-40B4-BE49-F238E27FC236}">
                <a16:creationId xmlns:a16="http://schemas.microsoft.com/office/drawing/2014/main" id="{AF25D5E0-225B-4DE2-8A3E-8EF0FCFDB5B2}"/>
              </a:ext>
            </a:extLst>
          </p:cNvPr>
          <p:cNvSpPr/>
          <p:nvPr/>
        </p:nvSpPr>
        <p:spPr>
          <a:xfrm>
            <a:off x="136068" y="337470"/>
            <a:ext cx="7172236" cy="412742"/>
          </a:xfrm>
          <a:prstGeom prst="rect">
            <a:avLst/>
          </a:prstGeom>
        </p:spPr>
        <p:txBody>
          <a:bodyPr wrap="square">
            <a:spAutoFit/>
          </a:bodyPr>
          <a:lstStyle/>
          <a:p>
            <a:pPr fontAlgn="base" latinLnBrk="0">
              <a:lnSpc>
                <a:spcPct val="130000"/>
              </a:lnSpc>
            </a:pPr>
            <a:r>
              <a:rPr lang="en-US" altLang="ko-KR" dirty="0">
                <a:latin typeface="+mn-ea"/>
              </a:rPr>
              <a:t>1996 Altman :</a:t>
            </a:r>
            <a:r>
              <a:rPr lang="ko-KR" altLang="en-US" dirty="0">
                <a:latin typeface="+mn-ea"/>
              </a:rPr>
              <a:t> </a:t>
            </a:r>
            <a:r>
              <a:rPr lang="ko-KR" altLang="en-US" dirty="0">
                <a:highlight>
                  <a:srgbClr val="FFFF00"/>
                </a:highlight>
                <a:latin typeface="+mn-ea"/>
              </a:rPr>
              <a:t>한국기업</a:t>
            </a:r>
            <a:r>
              <a:rPr lang="ko-KR" altLang="en-US" dirty="0">
                <a:latin typeface="+mn-ea"/>
              </a:rPr>
              <a:t> 대상 </a:t>
            </a:r>
            <a:r>
              <a:rPr lang="en-US" altLang="ko-KR" dirty="0">
                <a:latin typeface="+mn-ea"/>
              </a:rPr>
              <a:t>K1-score</a:t>
            </a:r>
            <a:r>
              <a:rPr lang="ko-KR" altLang="en-US" dirty="0">
                <a:latin typeface="+mn-ea"/>
              </a:rPr>
              <a:t>모형과 </a:t>
            </a:r>
            <a:r>
              <a:rPr lang="en-US" altLang="ko-KR" dirty="0">
                <a:latin typeface="+mn-ea"/>
              </a:rPr>
              <a:t>K2-score </a:t>
            </a:r>
            <a:r>
              <a:rPr lang="ko-KR" altLang="en-US" dirty="0">
                <a:latin typeface="+mn-ea"/>
              </a:rPr>
              <a:t>모형</a:t>
            </a:r>
            <a:endParaRPr lang="ko-KR" altLang="en-US" sz="1200" kern="0" dirty="0">
              <a:solidFill>
                <a:srgbClr val="000000"/>
              </a:solidFill>
              <a:latin typeface="+mn-ea"/>
            </a:endParaRPr>
          </a:p>
        </p:txBody>
      </p:sp>
      <p:sp>
        <p:nvSpPr>
          <p:cNvPr id="3" name="TextBox 2">
            <a:extLst>
              <a:ext uri="{FF2B5EF4-FFF2-40B4-BE49-F238E27FC236}">
                <a16:creationId xmlns:a16="http://schemas.microsoft.com/office/drawing/2014/main" id="{78C80B83-EC8F-4171-A189-961EB10064BF}"/>
              </a:ext>
            </a:extLst>
          </p:cNvPr>
          <p:cNvSpPr txBox="1"/>
          <p:nvPr/>
        </p:nvSpPr>
        <p:spPr>
          <a:xfrm>
            <a:off x="440214" y="1015609"/>
            <a:ext cx="7741762" cy="1217769"/>
          </a:xfrm>
          <a:prstGeom prst="rect">
            <a:avLst/>
          </a:prstGeom>
          <a:noFill/>
          <a:ln>
            <a:solidFill>
              <a:schemeClr val="accent1"/>
            </a:solidFill>
          </a:ln>
        </p:spPr>
        <p:txBody>
          <a:bodyPr wrap="square" rtlCol="0">
            <a:spAutoFit/>
          </a:bodyPr>
          <a:lstStyle/>
          <a:p>
            <a:pPr marL="228600" indent="-228600">
              <a:lnSpc>
                <a:spcPct val="150000"/>
              </a:lnSpc>
              <a:buFont typeface="Wingdings" panose="05000000000000000000" pitchFamily="2" charset="2"/>
              <a:buChar char="§"/>
            </a:pPr>
            <a:r>
              <a:rPr lang="en-US" altLang="ko-KR" sz="1000" dirty="0">
                <a:latin typeface="+mn-ea"/>
              </a:rPr>
              <a:t>Altman(1996)</a:t>
            </a:r>
            <a:r>
              <a:rPr lang="ko-KR" altLang="en-US" sz="1000" dirty="0">
                <a:latin typeface="+mn-ea"/>
              </a:rPr>
              <a:t> 한국기업을 대상으로 연구한 도산예측모형 제시</a:t>
            </a:r>
            <a:endParaRPr lang="en-US" altLang="ko-KR" sz="1000" dirty="0">
              <a:latin typeface="+mn-ea"/>
            </a:endParaRPr>
          </a:p>
          <a:p>
            <a:pPr marL="228600" indent="-228600">
              <a:lnSpc>
                <a:spcPct val="150000"/>
              </a:lnSpc>
              <a:buFont typeface="Wingdings" panose="05000000000000000000" pitchFamily="2" charset="2"/>
              <a:buChar char="§"/>
            </a:pPr>
            <a:r>
              <a:rPr lang="en-US" altLang="ko-KR" sz="1000" dirty="0">
                <a:latin typeface="+mn-ea"/>
              </a:rPr>
              <a:t>(</a:t>
            </a:r>
            <a:r>
              <a:rPr lang="ko-KR" altLang="en-US" sz="1000" dirty="0">
                <a:latin typeface="+mn-ea"/>
              </a:rPr>
              <a:t>대상기업</a:t>
            </a:r>
            <a:r>
              <a:rPr lang="en-US" altLang="ko-KR" sz="1000" dirty="0">
                <a:latin typeface="+mn-ea"/>
              </a:rPr>
              <a:t>)</a:t>
            </a:r>
          </a:p>
          <a:p>
            <a:pPr marL="228600" indent="-228600">
              <a:lnSpc>
                <a:spcPct val="150000"/>
              </a:lnSpc>
              <a:buFont typeface="Wingdings" panose="05000000000000000000" pitchFamily="2" charset="2"/>
              <a:buChar char="§"/>
            </a:pPr>
            <a:r>
              <a:rPr lang="en-US" altLang="ko-KR" sz="1000" dirty="0">
                <a:latin typeface="+mn-ea"/>
              </a:rPr>
              <a:t>1989~1992</a:t>
            </a:r>
            <a:r>
              <a:rPr lang="ko-KR" altLang="en-US" sz="1000" dirty="0">
                <a:latin typeface="+mn-ea"/>
              </a:rPr>
              <a:t>년의 기간 중 부실화된 </a:t>
            </a:r>
            <a:r>
              <a:rPr lang="en-US" altLang="ko-KR" sz="1000" dirty="0">
                <a:latin typeface="+mn-ea"/>
              </a:rPr>
              <a:t>34</a:t>
            </a:r>
            <a:r>
              <a:rPr lang="ko-KR" altLang="en-US" sz="1000" dirty="0">
                <a:latin typeface="+mn-ea"/>
              </a:rPr>
              <a:t>개 기업과 </a:t>
            </a:r>
            <a:r>
              <a:rPr lang="en-US" altLang="ko-KR" sz="1000" dirty="0">
                <a:latin typeface="+mn-ea"/>
              </a:rPr>
              <a:t>61</a:t>
            </a:r>
            <a:r>
              <a:rPr lang="ko-KR" altLang="en-US" sz="1000" dirty="0">
                <a:latin typeface="+mn-ea"/>
              </a:rPr>
              <a:t>개의 건전기업 비교</a:t>
            </a:r>
            <a:endParaRPr lang="en-US" altLang="ko-KR" sz="1000" dirty="0">
              <a:latin typeface="+mn-ea"/>
            </a:endParaRPr>
          </a:p>
          <a:p>
            <a:pPr marL="228600" indent="-228600">
              <a:lnSpc>
                <a:spcPct val="150000"/>
              </a:lnSpc>
              <a:buFont typeface="Wingdings" panose="05000000000000000000" pitchFamily="2" charset="2"/>
              <a:buChar char="§"/>
            </a:pPr>
            <a:r>
              <a:rPr lang="en-US" altLang="ko-KR" sz="1000" dirty="0">
                <a:latin typeface="+mn-ea"/>
              </a:rPr>
              <a:t>(feature)</a:t>
            </a:r>
          </a:p>
          <a:p>
            <a:pPr marL="228600" indent="-228600">
              <a:lnSpc>
                <a:spcPct val="150000"/>
              </a:lnSpc>
              <a:buFont typeface="Wingdings" panose="05000000000000000000" pitchFamily="2" charset="2"/>
              <a:buChar char="§"/>
            </a:pPr>
            <a:r>
              <a:rPr lang="en-US" altLang="ko-KR" sz="1000" dirty="0">
                <a:latin typeface="+mn-ea"/>
              </a:rPr>
              <a:t>20</a:t>
            </a:r>
            <a:r>
              <a:rPr lang="ko-KR" altLang="en-US" sz="1000" dirty="0">
                <a:latin typeface="+mn-ea"/>
              </a:rPr>
              <a:t>개의 재무변수들을 검토 후 </a:t>
            </a:r>
            <a:r>
              <a:rPr lang="en-US" altLang="ko-KR" sz="1000" dirty="0">
                <a:latin typeface="+mn-ea"/>
                <a:sym typeface="Wingdings" panose="05000000000000000000" pitchFamily="2" charset="2"/>
              </a:rPr>
              <a:t> </a:t>
            </a:r>
            <a:r>
              <a:rPr lang="ko-KR" altLang="en-US" sz="1000" dirty="0">
                <a:latin typeface="+mn-ea"/>
              </a:rPr>
              <a:t>최종 기업규모</a:t>
            </a:r>
            <a:r>
              <a:rPr lang="en-US" altLang="ko-KR" sz="1000" dirty="0">
                <a:latin typeface="+mn-ea"/>
              </a:rPr>
              <a:t>, </a:t>
            </a:r>
            <a:r>
              <a:rPr lang="ko-KR" altLang="en-US" sz="1000" dirty="0">
                <a:latin typeface="+mn-ea"/>
              </a:rPr>
              <a:t>총자산회전율</a:t>
            </a:r>
            <a:r>
              <a:rPr lang="en-US" altLang="ko-KR" sz="1000" dirty="0">
                <a:latin typeface="+mn-ea"/>
              </a:rPr>
              <a:t>, </a:t>
            </a:r>
            <a:r>
              <a:rPr lang="ko-KR" altLang="en-US" sz="1000" dirty="0">
                <a:latin typeface="+mn-ea"/>
              </a:rPr>
              <a:t>누적수익성</a:t>
            </a:r>
            <a:r>
              <a:rPr lang="en-US" altLang="ko-KR" sz="1000" dirty="0">
                <a:latin typeface="+mn-ea"/>
              </a:rPr>
              <a:t>, </a:t>
            </a:r>
            <a:r>
              <a:rPr lang="ko-KR" altLang="en-US" sz="1000" dirty="0">
                <a:latin typeface="+mn-ea"/>
              </a:rPr>
              <a:t>재무구조 </a:t>
            </a:r>
            <a:r>
              <a:rPr lang="en-US" altLang="ko-KR" sz="1000" dirty="0">
                <a:latin typeface="+mn-ea"/>
                <a:sym typeface="Wingdings" panose="05000000000000000000" pitchFamily="2" charset="2"/>
              </a:rPr>
              <a:t> </a:t>
            </a:r>
            <a:r>
              <a:rPr lang="ko-KR" altLang="en-US" sz="1000" dirty="0">
                <a:latin typeface="+mn-ea"/>
              </a:rPr>
              <a:t> </a:t>
            </a:r>
            <a:r>
              <a:rPr lang="en-US" altLang="ko-KR" sz="1000" dirty="0">
                <a:latin typeface="+mn-ea"/>
              </a:rPr>
              <a:t>4</a:t>
            </a:r>
            <a:r>
              <a:rPr lang="ko-KR" altLang="en-US" sz="1000" dirty="0">
                <a:latin typeface="+mn-ea"/>
              </a:rPr>
              <a:t>개 변수 선정</a:t>
            </a:r>
            <a:endParaRPr lang="en-US" altLang="ko-KR" sz="1000" dirty="0">
              <a:latin typeface="+mn-ea"/>
            </a:endParaRPr>
          </a:p>
        </p:txBody>
      </p:sp>
      <p:sp>
        <p:nvSpPr>
          <p:cNvPr id="10" name="TextBox 9">
            <a:extLst>
              <a:ext uri="{FF2B5EF4-FFF2-40B4-BE49-F238E27FC236}">
                <a16:creationId xmlns:a16="http://schemas.microsoft.com/office/drawing/2014/main" id="{CD38E349-9E2D-495F-999D-F363761122AF}"/>
              </a:ext>
            </a:extLst>
          </p:cNvPr>
          <p:cNvSpPr txBox="1"/>
          <p:nvPr/>
        </p:nvSpPr>
        <p:spPr>
          <a:xfrm>
            <a:off x="406866" y="5576097"/>
            <a:ext cx="6836911" cy="795282"/>
          </a:xfrm>
          <a:prstGeom prst="rect">
            <a:avLst/>
          </a:prstGeom>
          <a:noFill/>
          <a:ln>
            <a:solidFill>
              <a:schemeClr val="accent1"/>
            </a:solidFill>
          </a:ln>
        </p:spPr>
        <p:txBody>
          <a:bodyPr wrap="square" rtlCol="0">
            <a:spAutoFit/>
          </a:bodyPr>
          <a:lstStyle/>
          <a:p>
            <a:pPr>
              <a:lnSpc>
                <a:spcPct val="150000"/>
              </a:lnSpc>
            </a:pPr>
            <a:r>
              <a:rPr lang="en-US" altLang="ko-KR" sz="1000" dirty="0">
                <a:highlight>
                  <a:srgbClr val="00FFFF"/>
                </a:highlight>
                <a:latin typeface="+mn-ea"/>
              </a:rPr>
              <a:t>K1-score </a:t>
            </a:r>
            <a:r>
              <a:rPr lang="ko-KR" altLang="en-US" sz="1000" dirty="0">
                <a:highlight>
                  <a:srgbClr val="00FFFF"/>
                </a:highlight>
                <a:latin typeface="+mn-ea"/>
              </a:rPr>
              <a:t>모형의 </a:t>
            </a:r>
            <a:r>
              <a:rPr lang="ko-KR" altLang="en-US" sz="1000" dirty="0">
                <a:latin typeface="+mn-ea"/>
              </a:rPr>
              <a:t>도산예측 정확도는 도산 </a:t>
            </a:r>
            <a:r>
              <a:rPr lang="en-US" altLang="ko-KR" sz="1000" dirty="0">
                <a:latin typeface="+mn-ea"/>
              </a:rPr>
              <a:t>1</a:t>
            </a:r>
            <a:r>
              <a:rPr lang="ko-KR" altLang="en-US" sz="1000" dirty="0">
                <a:latin typeface="+mn-ea"/>
              </a:rPr>
              <a:t>년 전에는 </a:t>
            </a:r>
            <a:r>
              <a:rPr lang="en-US" altLang="ko-KR" sz="1000" dirty="0">
                <a:latin typeface="+mn-ea"/>
              </a:rPr>
              <a:t>97.1%, 2</a:t>
            </a:r>
            <a:r>
              <a:rPr lang="ko-KR" altLang="en-US" sz="1000" dirty="0">
                <a:latin typeface="+mn-ea"/>
              </a:rPr>
              <a:t>년 전에는 </a:t>
            </a:r>
            <a:r>
              <a:rPr lang="en-US" altLang="ko-KR" sz="1000" dirty="0">
                <a:latin typeface="+mn-ea"/>
              </a:rPr>
              <a:t>88.2%</a:t>
            </a:r>
            <a:r>
              <a:rPr lang="ko-KR" altLang="en-US" sz="1000" dirty="0">
                <a:latin typeface="+mn-ea"/>
              </a:rPr>
              <a:t>로 나타내고 있으며 </a:t>
            </a:r>
            <a:endParaRPr lang="en-US" altLang="ko-KR" sz="1000" dirty="0">
              <a:latin typeface="+mn-ea"/>
            </a:endParaRPr>
          </a:p>
          <a:p>
            <a:pPr>
              <a:lnSpc>
                <a:spcPct val="150000"/>
              </a:lnSpc>
            </a:pPr>
            <a:r>
              <a:rPr lang="en-US" altLang="ko-KR" sz="1000" dirty="0">
                <a:latin typeface="+mn-ea"/>
              </a:rPr>
              <a:t>5</a:t>
            </a:r>
            <a:r>
              <a:rPr lang="ko-KR" altLang="en-US" sz="1000" dirty="0">
                <a:latin typeface="+mn-ea"/>
              </a:rPr>
              <a:t>년 전으로 돌아가면 </a:t>
            </a:r>
            <a:r>
              <a:rPr lang="en-US" altLang="ko-KR" sz="1000" dirty="0">
                <a:latin typeface="+mn-ea"/>
              </a:rPr>
              <a:t>68.8%</a:t>
            </a:r>
            <a:r>
              <a:rPr lang="ko-KR" altLang="en-US" sz="1000" dirty="0">
                <a:latin typeface="+mn-ea"/>
              </a:rPr>
              <a:t>로</a:t>
            </a:r>
            <a:r>
              <a:rPr lang="en-US" altLang="ko-KR" sz="1000" dirty="0">
                <a:latin typeface="+mn-ea"/>
              </a:rPr>
              <a:t> </a:t>
            </a:r>
            <a:r>
              <a:rPr lang="ko-KR" altLang="en-US" sz="1000" dirty="0">
                <a:latin typeface="+mn-ea"/>
              </a:rPr>
              <a:t>떨어진다</a:t>
            </a:r>
            <a:r>
              <a:rPr lang="en-US" altLang="ko-KR" sz="1000" dirty="0">
                <a:latin typeface="+mn-ea"/>
              </a:rPr>
              <a:t>. </a:t>
            </a:r>
          </a:p>
          <a:p>
            <a:pPr>
              <a:lnSpc>
                <a:spcPct val="150000"/>
              </a:lnSpc>
            </a:pPr>
            <a:r>
              <a:rPr lang="en-US" altLang="ko-KR" sz="1000" dirty="0">
                <a:highlight>
                  <a:srgbClr val="00FFFF"/>
                </a:highlight>
                <a:latin typeface="+mn-ea"/>
              </a:rPr>
              <a:t>K2-score </a:t>
            </a:r>
            <a:r>
              <a:rPr lang="ko-KR" altLang="en-US" sz="1000" dirty="0">
                <a:highlight>
                  <a:srgbClr val="00FFFF"/>
                </a:highlight>
                <a:latin typeface="+mn-ea"/>
              </a:rPr>
              <a:t>모형의 </a:t>
            </a:r>
            <a:r>
              <a:rPr lang="ko-KR" altLang="en-US" sz="1000" dirty="0">
                <a:latin typeface="+mn-ea"/>
              </a:rPr>
              <a:t>경우</a:t>
            </a:r>
            <a:r>
              <a:rPr lang="en-US" altLang="ko-KR" sz="1000" dirty="0">
                <a:latin typeface="+mn-ea"/>
              </a:rPr>
              <a:t>:</a:t>
            </a:r>
            <a:r>
              <a:rPr lang="ko-KR" altLang="en-US" sz="1000" dirty="0">
                <a:latin typeface="+mn-ea"/>
              </a:rPr>
              <a:t> </a:t>
            </a:r>
            <a:r>
              <a:rPr lang="ko-KR" altLang="en-US" sz="1000" dirty="0">
                <a:highlight>
                  <a:srgbClr val="FFFF00"/>
                </a:highlight>
                <a:latin typeface="+mn-ea"/>
              </a:rPr>
              <a:t>도산 </a:t>
            </a:r>
            <a:r>
              <a:rPr lang="en-US" altLang="ko-KR" sz="1000" dirty="0">
                <a:highlight>
                  <a:srgbClr val="FFFF00"/>
                </a:highlight>
                <a:latin typeface="+mn-ea"/>
              </a:rPr>
              <a:t>1</a:t>
            </a:r>
            <a:r>
              <a:rPr lang="ko-KR" altLang="en-US" sz="1000" dirty="0">
                <a:highlight>
                  <a:srgbClr val="FFFF00"/>
                </a:highlight>
                <a:latin typeface="+mn-ea"/>
              </a:rPr>
              <a:t>년 전에 </a:t>
            </a:r>
            <a:r>
              <a:rPr lang="en-US" altLang="ko-KR" sz="1000" dirty="0">
                <a:highlight>
                  <a:srgbClr val="FFFF00"/>
                </a:highlight>
                <a:latin typeface="+mn-ea"/>
              </a:rPr>
              <a:t>96.6%, </a:t>
            </a:r>
            <a:r>
              <a:rPr lang="en-US" altLang="ko-KR" sz="1000" dirty="0">
                <a:latin typeface="+mn-ea"/>
              </a:rPr>
              <a:t>2</a:t>
            </a:r>
            <a:r>
              <a:rPr lang="ko-KR" altLang="en-US" sz="1000" dirty="0">
                <a:latin typeface="+mn-ea"/>
              </a:rPr>
              <a:t>년 전에는 </a:t>
            </a:r>
            <a:r>
              <a:rPr lang="en-US" altLang="ko-KR" sz="1000" dirty="0">
                <a:highlight>
                  <a:srgbClr val="FFFF00"/>
                </a:highlight>
                <a:latin typeface="+mn-ea"/>
              </a:rPr>
              <a:t>85.2%</a:t>
            </a:r>
            <a:r>
              <a:rPr lang="en-US" altLang="ko-KR" sz="1000" dirty="0">
                <a:latin typeface="+mn-ea"/>
              </a:rPr>
              <a:t>,</a:t>
            </a:r>
            <a:r>
              <a:rPr lang="ko-KR" altLang="en-US" sz="1000" dirty="0">
                <a:latin typeface="+mn-ea"/>
              </a:rPr>
              <a:t>그리고 </a:t>
            </a:r>
            <a:r>
              <a:rPr lang="en-US" altLang="ko-KR" sz="1000" dirty="0">
                <a:latin typeface="+mn-ea"/>
              </a:rPr>
              <a:t>5</a:t>
            </a:r>
            <a:r>
              <a:rPr lang="ko-KR" altLang="en-US" sz="1000" dirty="0">
                <a:latin typeface="+mn-ea"/>
              </a:rPr>
              <a:t>년 전에는 </a:t>
            </a:r>
            <a:r>
              <a:rPr lang="en-US" altLang="ko-KR" sz="1000" dirty="0">
                <a:latin typeface="+mn-ea"/>
              </a:rPr>
              <a:t>75.0%</a:t>
            </a:r>
            <a:r>
              <a:rPr lang="ko-KR" altLang="en-US" sz="1000" dirty="0">
                <a:latin typeface="+mn-ea"/>
              </a:rPr>
              <a:t>로</a:t>
            </a:r>
            <a:r>
              <a:rPr lang="en-US" altLang="ko-KR" sz="1000" dirty="0">
                <a:latin typeface="+mn-ea"/>
              </a:rPr>
              <a:t> </a:t>
            </a:r>
            <a:r>
              <a:rPr lang="ko-KR" altLang="en-US" sz="1000" dirty="0">
                <a:latin typeface="+mn-ea"/>
              </a:rPr>
              <a:t>나타나고 있다</a:t>
            </a:r>
            <a:r>
              <a:rPr lang="en-US" altLang="ko-KR" sz="1200" dirty="0">
                <a:latin typeface="+mn-ea"/>
              </a:rPr>
              <a:t>.</a:t>
            </a:r>
          </a:p>
        </p:txBody>
      </p:sp>
      <p:sp>
        <p:nvSpPr>
          <p:cNvPr id="2" name="TextBox 1">
            <a:extLst>
              <a:ext uri="{FF2B5EF4-FFF2-40B4-BE49-F238E27FC236}">
                <a16:creationId xmlns:a16="http://schemas.microsoft.com/office/drawing/2014/main" id="{E5BA094A-2BCA-4BAA-924D-DF14AFF07C3D}"/>
              </a:ext>
            </a:extLst>
          </p:cNvPr>
          <p:cNvSpPr txBox="1"/>
          <p:nvPr/>
        </p:nvSpPr>
        <p:spPr>
          <a:xfrm>
            <a:off x="6876256" y="4797152"/>
            <a:ext cx="72008" cy="369332"/>
          </a:xfrm>
          <a:prstGeom prst="rect">
            <a:avLst/>
          </a:prstGeom>
          <a:noFill/>
        </p:spPr>
        <p:txBody>
          <a:bodyPr wrap="square" rtlCol="0">
            <a:spAutoFit/>
          </a:bodyPr>
          <a:lstStyle/>
          <a:p>
            <a:endParaRPr lang="ko-KR" altLang="en-US" dirty="0"/>
          </a:p>
        </p:txBody>
      </p:sp>
      <p:sp>
        <p:nvSpPr>
          <p:cNvPr id="12" name="직사각형 11">
            <a:extLst>
              <a:ext uri="{FF2B5EF4-FFF2-40B4-BE49-F238E27FC236}">
                <a16:creationId xmlns:a16="http://schemas.microsoft.com/office/drawing/2014/main" id="{D8BDC659-BFB0-4AEE-A2B9-A3B29D572C30}"/>
              </a:ext>
            </a:extLst>
          </p:cNvPr>
          <p:cNvSpPr/>
          <p:nvPr/>
        </p:nvSpPr>
        <p:spPr>
          <a:xfrm>
            <a:off x="803214" y="4735803"/>
            <a:ext cx="2324481" cy="690317"/>
          </a:xfrm>
          <a:prstGeom prst="rect">
            <a:avLst/>
          </a:prstGeom>
          <a:ln w="9525">
            <a:solidFill>
              <a:schemeClr val="accent1"/>
            </a:solidFill>
          </a:ln>
        </p:spPr>
        <p:txBody>
          <a:bodyPr wrap="square">
            <a:spAutoFit/>
          </a:bodyPr>
          <a:lstStyle/>
          <a:p>
            <a:pPr marL="285750" indent="-285750">
              <a:lnSpc>
                <a:spcPct val="150000"/>
              </a:lnSpc>
              <a:buFont typeface="Wingdings" panose="05000000000000000000" pitchFamily="2" charset="2"/>
              <a:buChar char="§"/>
            </a:pPr>
            <a:r>
              <a:rPr lang="en-US" altLang="ko-KR" sz="900" dirty="0"/>
              <a:t>K1 &lt; </a:t>
            </a:r>
            <a:r>
              <a:rPr lang="en-US" altLang="ko-KR" sz="900" dirty="0">
                <a:highlight>
                  <a:srgbClr val="00FFFF"/>
                </a:highlight>
              </a:rPr>
              <a:t>-2.0          </a:t>
            </a:r>
            <a:r>
              <a:rPr lang="en-US" altLang="ko-KR" sz="900" dirty="0"/>
              <a:t>: </a:t>
            </a:r>
            <a:r>
              <a:rPr lang="ko-KR" altLang="en-US" sz="900" dirty="0"/>
              <a:t>부실가능성 심각</a:t>
            </a:r>
            <a:r>
              <a:rPr lang="en-US" altLang="ko-KR" sz="900" dirty="0"/>
              <a:t>   </a:t>
            </a:r>
          </a:p>
          <a:p>
            <a:pPr marL="285750" indent="-285750">
              <a:lnSpc>
                <a:spcPct val="150000"/>
              </a:lnSpc>
              <a:buFont typeface="Wingdings" panose="05000000000000000000" pitchFamily="2" charset="2"/>
              <a:buChar char="§"/>
            </a:pPr>
            <a:r>
              <a:rPr lang="en-US" altLang="ko-KR" sz="900" dirty="0"/>
              <a:t>-2.0≤ K1 ≤0.75 : </a:t>
            </a:r>
            <a:r>
              <a:rPr lang="ko-KR" altLang="en-US" sz="900" dirty="0"/>
              <a:t>판정보류</a:t>
            </a:r>
            <a:r>
              <a:rPr lang="en-US" altLang="ko-KR" sz="900" dirty="0"/>
              <a:t>               </a:t>
            </a:r>
          </a:p>
          <a:p>
            <a:pPr marL="285750" indent="-285750">
              <a:lnSpc>
                <a:spcPct val="150000"/>
              </a:lnSpc>
              <a:buFont typeface="Wingdings" panose="05000000000000000000" pitchFamily="2" charset="2"/>
              <a:buChar char="§"/>
            </a:pPr>
            <a:r>
              <a:rPr lang="ko-KR" altLang="en-US" sz="900" dirty="0"/>
              <a:t> </a:t>
            </a:r>
            <a:r>
              <a:rPr lang="en-US" altLang="ko-KR" sz="900" dirty="0"/>
              <a:t>K1 &gt; 0.75         : </a:t>
            </a:r>
            <a:r>
              <a:rPr lang="ko-KR" altLang="en-US" sz="900" dirty="0"/>
              <a:t>건전판정</a:t>
            </a:r>
          </a:p>
        </p:txBody>
      </p:sp>
      <p:sp>
        <p:nvSpPr>
          <p:cNvPr id="5" name="바닥글 개체 틀 4">
            <a:extLst>
              <a:ext uri="{FF2B5EF4-FFF2-40B4-BE49-F238E27FC236}">
                <a16:creationId xmlns:a16="http://schemas.microsoft.com/office/drawing/2014/main" id="{05128036-86C3-4BA6-875C-6F476BD4621B}"/>
              </a:ext>
            </a:extLst>
          </p:cNvPr>
          <p:cNvSpPr>
            <a:spLocks noGrp="1"/>
          </p:cNvSpPr>
          <p:nvPr>
            <p:ph type="ftr" sz="quarter" idx="11"/>
          </p:nvPr>
        </p:nvSpPr>
        <p:spPr/>
        <p:txBody>
          <a:bodyPr/>
          <a:lstStyle/>
          <a:p>
            <a:r>
              <a:rPr lang="en-US" altLang="ko-KR"/>
              <a:t>UBION PBL- FBA</a:t>
            </a:r>
            <a:endParaRPr lang="ko-KR" altLang="en-US"/>
          </a:p>
        </p:txBody>
      </p:sp>
      <p:sp>
        <p:nvSpPr>
          <p:cNvPr id="6" name="슬라이드 번호 개체 틀 5">
            <a:extLst>
              <a:ext uri="{FF2B5EF4-FFF2-40B4-BE49-F238E27FC236}">
                <a16:creationId xmlns:a16="http://schemas.microsoft.com/office/drawing/2014/main" id="{811213FE-8521-4B42-A41E-B8A52236A970}"/>
              </a:ext>
            </a:extLst>
          </p:cNvPr>
          <p:cNvSpPr>
            <a:spLocks noGrp="1"/>
          </p:cNvSpPr>
          <p:nvPr>
            <p:ph type="sldNum" sz="quarter" idx="12"/>
          </p:nvPr>
        </p:nvSpPr>
        <p:spPr/>
        <p:txBody>
          <a:bodyPr/>
          <a:lstStyle/>
          <a:p>
            <a:fld id="{DE77BB65-F969-4654-BF30-45C70C1BE112}" type="slidenum">
              <a:rPr lang="ko-KR" altLang="en-US" smtClean="0"/>
              <a:pPr/>
              <a:t>203</a:t>
            </a:fld>
            <a:endParaRPr lang="ko-KR" altLang="en-US"/>
          </a:p>
        </p:txBody>
      </p:sp>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7B4B50FB-53E4-49EC-8D8E-AA9ABBE5C673}"/>
                  </a:ext>
                </a:extLst>
              </p:cNvPr>
              <p:cNvSpPr/>
              <p:nvPr/>
            </p:nvSpPr>
            <p:spPr>
              <a:xfrm>
                <a:off x="447320" y="2338461"/>
                <a:ext cx="7741762" cy="2003305"/>
              </a:xfrm>
              <a:prstGeom prst="rect">
                <a:avLst/>
              </a:prstGeom>
              <a:ln>
                <a:solidFill>
                  <a:schemeClr val="accent1"/>
                </a:solidFill>
              </a:ln>
            </p:spPr>
            <p:txBody>
              <a:bodyPr wrap="square">
                <a:spAutoFit/>
              </a:bodyPr>
              <a:lstStyle/>
              <a:p>
                <a:pPr marL="228600" indent="-228600">
                  <a:lnSpc>
                    <a:spcPct val="150000"/>
                  </a:lnSpc>
                  <a:buFont typeface="Wingdings" panose="05000000000000000000" pitchFamily="2" charset="2"/>
                  <a:buChar char="§"/>
                </a:pPr>
                <a:r>
                  <a:rPr lang="ko-KR" altLang="en-US" sz="1000" dirty="0">
                    <a:latin typeface="+mn-ea"/>
                  </a:rPr>
                  <a:t>상장기업</a:t>
                </a:r>
                <a:r>
                  <a:rPr lang="en-US" altLang="ko-KR" sz="1000" dirty="0">
                    <a:latin typeface="+mn-ea"/>
                  </a:rPr>
                  <a:t>+ </a:t>
                </a:r>
                <a:r>
                  <a:rPr lang="ko-KR" altLang="en-US" sz="1000" dirty="0">
                    <a:latin typeface="+mn-ea"/>
                  </a:rPr>
                  <a:t>비상장기업 적용 모형</a:t>
                </a:r>
                <a:r>
                  <a:rPr lang="en-US" altLang="ko-KR" sz="1000" dirty="0">
                    <a:latin typeface="+mn-ea"/>
                  </a:rPr>
                  <a:t>( K1-score </a:t>
                </a:r>
                <a:r>
                  <a:rPr lang="ko-KR" altLang="en-US" sz="1000" dirty="0">
                    <a:latin typeface="+mn-ea"/>
                  </a:rPr>
                  <a:t>모형</a:t>
                </a:r>
                <a:r>
                  <a:rPr lang="en-US" altLang="ko-KR" sz="1000" dirty="0">
                    <a:latin typeface="+mn-ea"/>
                  </a:rPr>
                  <a:t>) : </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𝑋</m:t>
                        </m:r>
                      </m:e>
                      <m:sub>
                        <m:r>
                          <a:rPr lang="en-US" altLang="ko-KR" sz="1000" i="1">
                            <a:latin typeface="Cambria Math" panose="02040503050406030204" pitchFamily="18" charset="0"/>
                          </a:rPr>
                          <m:t>4</m:t>
                        </m:r>
                      </m:sub>
                    </m:sSub>
                  </m:oMath>
                </a14:m>
                <a:r>
                  <a:rPr lang="ko-KR" altLang="en-US" sz="1000" dirty="0">
                    <a:latin typeface="+mn-ea"/>
                  </a:rPr>
                  <a:t> 자기자본 장부가치 사용 </a:t>
                </a:r>
                <a:endParaRPr lang="en-US" altLang="ko-KR" sz="1000" dirty="0">
                  <a:latin typeface="+mn-ea"/>
                </a:endParaRPr>
              </a:p>
              <a:p>
                <a:pPr marL="228600" indent="-228600">
                  <a:lnSpc>
                    <a:spcPct val="150000"/>
                  </a:lnSpc>
                  <a:buFont typeface="Wingdings" panose="05000000000000000000" pitchFamily="2" charset="2"/>
                  <a:buChar char="§"/>
                </a:pPr>
                <a:r>
                  <a:rPr lang="en-US" altLang="ko-KR" sz="1000" dirty="0">
                    <a:latin typeface="+mn-ea"/>
                  </a:rPr>
                  <a:t>K2-score </a:t>
                </a:r>
                <a:r>
                  <a:rPr lang="ko-KR" altLang="en-US" sz="1000" dirty="0">
                    <a:latin typeface="+mn-ea"/>
                  </a:rPr>
                  <a:t>모형</a:t>
                </a:r>
                <a:r>
                  <a:rPr lang="en-US" altLang="ko-KR" sz="1000" dirty="0">
                    <a:latin typeface="+mn-ea"/>
                  </a:rPr>
                  <a:t>(</a:t>
                </a:r>
                <a:r>
                  <a:rPr lang="ko-KR" altLang="en-US" sz="1000" dirty="0">
                    <a:latin typeface="+mn-ea"/>
                  </a:rPr>
                  <a:t>상장기업 적용 모형</a:t>
                </a:r>
                <a:r>
                  <a:rPr lang="en-US" altLang="ko-KR" sz="1000" dirty="0">
                    <a:latin typeface="+mn-ea"/>
                  </a:rPr>
                  <a:t>) : </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𝑋</m:t>
                        </m:r>
                      </m:e>
                      <m:sub>
                        <m:r>
                          <a:rPr lang="en-US" altLang="ko-KR" sz="1000" i="1">
                            <a:latin typeface="Cambria Math" panose="02040503050406030204" pitchFamily="18" charset="0"/>
                          </a:rPr>
                          <m:t>4</m:t>
                        </m:r>
                      </m:sub>
                    </m:sSub>
                  </m:oMath>
                </a14:m>
                <a:r>
                  <a:rPr lang="ko-KR" altLang="en-US" sz="1000" dirty="0">
                    <a:latin typeface="+mn-ea"/>
                  </a:rPr>
                  <a:t> 자기자본을 시장가격으로 사용 </a:t>
                </a:r>
                <a:r>
                  <a:rPr lang="en-US" altLang="ko-KR" sz="1000" dirty="0">
                    <a:latin typeface="+mn-ea"/>
                    <a:sym typeface="Wingdings" panose="05000000000000000000" pitchFamily="2" charset="2"/>
                  </a:rPr>
                  <a:t> </a:t>
                </a:r>
                <a:r>
                  <a:rPr lang="ko-KR" altLang="en-US" sz="1000" dirty="0">
                    <a:latin typeface="+mn-ea"/>
                  </a:rPr>
                  <a:t> </a:t>
                </a:r>
                <a:r>
                  <a:rPr lang="ko-KR" altLang="ko-KR" sz="1000" dirty="0">
                    <a:latin typeface="+mn-ea"/>
                  </a:rPr>
                  <a:t>『</a:t>
                </a:r>
                <a:r>
                  <a:rPr lang="ko-KR" altLang="en-US" sz="1000" dirty="0">
                    <a:latin typeface="+mn-ea"/>
                  </a:rPr>
                  <a:t>자기자본 시장가격</a:t>
                </a:r>
                <a:r>
                  <a:rPr lang="en-US" altLang="ko-KR" sz="1000" dirty="0">
                    <a:latin typeface="+mn-ea"/>
                  </a:rPr>
                  <a:t>/</a:t>
                </a:r>
                <a:r>
                  <a:rPr lang="ko-KR" altLang="en-US" sz="1000" dirty="0" err="1">
                    <a:latin typeface="+mn-ea"/>
                  </a:rPr>
                  <a:t>총부채</a:t>
                </a:r>
                <a:r>
                  <a:rPr lang="en-US" altLang="ko-KR" sz="1000" dirty="0">
                    <a:latin typeface="+mn-ea"/>
                  </a:rPr>
                  <a:t>』</a:t>
                </a:r>
                <a:r>
                  <a:rPr lang="ko-KR" altLang="en-US" sz="1000" dirty="0">
                    <a:latin typeface="+mn-ea"/>
                  </a:rPr>
                  <a:t>를 각각 계산</a:t>
                </a:r>
                <a:endParaRPr lang="en-US" altLang="ko-KR" sz="1000" dirty="0">
                  <a:latin typeface="+mn-ea"/>
                </a:endParaRPr>
              </a:p>
              <a:p>
                <a:pPr>
                  <a:lnSpc>
                    <a:spcPct val="150000"/>
                  </a:lnSpc>
                </a:pPr>
                <a14:m>
                  <m:oMathPara xmlns:m="http://schemas.openxmlformats.org/officeDocument/2006/math">
                    <m:oMathParaPr>
                      <m:jc m:val="centerGroup"/>
                    </m:oMathParaPr>
                    <m:oMath xmlns:m="http://schemas.openxmlformats.org/officeDocument/2006/math">
                      <m:r>
                        <a:rPr lang="en-US" altLang="ko-KR" sz="1200" b="1" i="1">
                          <a:latin typeface="Cambria Math" panose="02040503050406030204" pitchFamily="18" charset="0"/>
                        </a:rPr>
                        <m:t>𝑲</m:t>
                      </m:r>
                      <m:r>
                        <a:rPr lang="en-US" altLang="ko-KR" sz="1200" b="1" i="1">
                          <a:latin typeface="Cambria Math" panose="02040503050406030204" pitchFamily="18" charset="0"/>
                        </a:rPr>
                        <m:t>𝟏</m:t>
                      </m:r>
                      <m:r>
                        <a:rPr lang="en-US" altLang="ko-KR" sz="1200" b="1" i="1">
                          <a:latin typeface="Cambria Math" panose="02040503050406030204" pitchFamily="18" charset="0"/>
                        </a:rPr>
                        <m:t>−</m:t>
                      </m:r>
                      <m:r>
                        <a:rPr lang="en-US" altLang="ko-KR" sz="1200" b="1" i="1">
                          <a:latin typeface="Cambria Math" panose="02040503050406030204" pitchFamily="18" charset="0"/>
                        </a:rPr>
                        <m:t>𝒔𝒄𝒐𝒓𝒆</m:t>
                      </m:r>
                      <m:r>
                        <a:rPr lang="en-US" altLang="ko-KR" sz="1200" b="1" i="1">
                          <a:latin typeface="Cambria Math" panose="02040503050406030204" pitchFamily="18" charset="0"/>
                        </a:rPr>
                        <m:t>=−</m:t>
                      </m:r>
                      <m:r>
                        <a:rPr lang="en-US" altLang="ko-KR" sz="1200" b="1" i="1">
                          <a:latin typeface="Cambria Math" panose="02040503050406030204" pitchFamily="18" charset="0"/>
                        </a:rPr>
                        <m:t>𝟏𝟕</m:t>
                      </m:r>
                      <m:r>
                        <a:rPr lang="en-US" altLang="ko-KR" sz="1200" b="1" i="1">
                          <a:latin typeface="Cambria Math" panose="02040503050406030204" pitchFamily="18" charset="0"/>
                        </a:rPr>
                        <m:t>.</m:t>
                      </m:r>
                      <m:r>
                        <a:rPr lang="en-US" altLang="ko-KR" sz="1200" b="1" i="1">
                          <a:latin typeface="Cambria Math" panose="02040503050406030204" pitchFamily="18" charset="0"/>
                        </a:rPr>
                        <m:t>𝟖𝟔𝟐</m:t>
                      </m:r>
                      <m:r>
                        <a:rPr lang="en-US" altLang="ko-KR" sz="1200" b="1" i="1">
                          <a:latin typeface="Cambria Math" panose="02040503050406030204" pitchFamily="18" charset="0"/>
                        </a:rPr>
                        <m:t>+</m:t>
                      </m:r>
                      <m:r>
                        <a:rPr lang="en-US" altLang="ko-KR" sz="1200" b="1" i="1">
                          <a:latin typeface="Cambria Math" panose="02040503050406030204" pitchFamily="18" charset="0"/>
                        </a:rPr>
                        <m:t>𝟏</m:t>
                      </m:r>
                      <m:r>
                        <a:rPr lang="en-US" altLang="ko-KR" sz="1200" b="1" i="1">
                          <a:latin typeface="Cambria Math" panose="02040503050406030204" pitchFamily="18" charset="0"/>
                        </a:rPr>
                        <m:t>.</m:t>
                      </m:r>
                      <m:r>
                        <a:rPr lang="en-US" altLang="ko-KR" sz="1200" b="1" i="1">
                          <a:latin typeface="Cambria Math" panose="02040503050406030204" pitchFamily="18" charset="0"/>
                        </a:rPr>
                        <m:t>𝟒𝟕𝟐</m:t>
                      </m:r>
                      <m:sSub>
                        <m:sSubPr>
                          <m:ctrlPr>
                            <a:rPr lang="en-US" altLang="ko-KR" sz="1200" b="1" i="1">
                              <a:latin typeface="Cambria Math" panose="02040503050406030204" pitchFamily="18" charset="0"/>
                            </a:rPr>
                          </m:ctrlPr>
                        </m:sSubPr>
                        <m:e>
                          <m:r>
                            <a:rPr lang="en-US" altLang="ko-KR" sz="1200" b="1" i="1">
                              <a:latin typeface="Cambria Math" panose="02040503050406030204" pitchFamily="18" charset="0"/>
                            </a:rPr>
                            <m:t>𝑿</m:t>
                          </m:r>
                        </m:e>
                        <m:sub>
                          <m:r>
                            <a:rPr lang="en-US" altLang="ko-KR" sz="1200" b="1" i="1">
                              <a:latin typeface="Cambria Math" panose="02040503050406030204" pitchFamily="18" charset="0"/>
                            </a:rPr>
                            <m:t>𝟏</m:t>
                          </m:r>
                        </m:sub>
                      </m:sSub>
                      <m:r>
                        <a:rPr lang="en-US" altLang="ko-KR" sz="1200" b="1" i="1">
                          <a:latin typeface="Cambria Math" panose="02040503050406030204" pitchFamily="18" charset="0"/>
                        </a:rPr>
                        <m:t>+</m:t>
                      </m:r>
                      <m:r>
                        <a:rPr lang="en-US" altLang="ko-KR" sz="1200" b="1" i="1">
                          <a:latin typeface="Cambria Math" panose="02040503050406030204" pitchFamily="18" charset="0"/>
                        </a:rPr>
                        <m:t>𝟑</m:t>
                      </m:r>
                      <m:r>
                        <a:rPr lang="en-US" altLang="ko-KR" sz="1200" b="1" i="1">
                          <a:latin typeface="Cambria Math" panose="02040503050406030204" pitchFamily="18" charset="0"/>
                        </a:rPr>
                        <m:t>.</m:t>
                      </m:r>
                      <m:r>
                        <a:rPr lang="en-US" altLang="ko-KR" sz="1200" b="1" i="1">
                          <a:latin typeface="Cambria Math" panose="02040503050406030204" pitchFamily="18" charset="0"/>
                        </a:rPr>
                        <m:t>𝟎𝟒𝟏</m:t>
                      </m:r>
                      <m:sSub>
                        <m:sSubPr>
                          <m:ctrlPr>
                            <a:rPr lang="en-US" altLang="ko-KR" sz="1200" b="1" i="1">
                              <a:latin typeface="Cambria Math" panose="02040503050406030204" pitchFamily="18" charset="0"/>
                            </a:rPr>
                          </m:ctrlPr>
                        </m:sSubPr>
                        <m:e>
                          <m:r>
                            <a:rPr lang="en-US" altLang="ko-KR" sz="1200" b="1" i="1">
                              <a:latin typeface="Cambria Math" panose="02040503050406030204" pitchFamily="18" charset="0"/>
                            </a:rPr>
                            <m:t>𝑿</m:t>
                          </m:r>
                        </m:e>
                        <m:sub>
                          <m:r>
                            <a:rPr lang="en-US" altLang="ko-KR" sz="1200" b="1" i="1">
                              <a:latin typeface="Cambria Math" panose="02040503050406030204" pitchFamily="18" charset="0"/>
                            </a:rPr>
                            <m:t>𝟐</m:t>
                          </m:r>
                        </m:sub>
                      </m:sSub>
                      <m:r>
                        <a:rPr lang="en-US" altLang="ko-KR" sz="1200" b="1" i="1">
                          <a:latin typeface="Cambria Math" panose="02040503050406030204" pitchFamily="18" charset="0"/>
                        </a:rPr>
                        <m:t>+</m:t>
                      </m:r>
                      <m:r>
                        <a:rPr lang="en-US" altLang="ko-KR" sz="1200" b="1" i="1">
                          <a:latin typeface="Cambria Math" panose="02040503050406030204" pitchFamily="18" charset="0"/>
                        </a:rPr>
                        <m:t>𝟏𝟒</m:t>
                      </m:r>
                      <m:r>
                        <a:rPr lang="en-US" altLang="ko-KR" sz="1200" b="1" i="1">
                          <a:latin typeface="Cambria Math" panose="02040503050406030204" pitchFamily="18" charset="0"/>
                        </a:rPr>
                        <m:t>.</m:t>
                      </m:r>
                      <m:r>
                        <a:rPr lang="en-US" altLang="ko-KR" sz="1200" b="1" i="1">
                          <a:latin typeface="Cambria Math" panose="02040503050406030204" pitchFamily="18" charset="0"/>
                        </a:rPr>
                        <m:t>𝟑𝟖𝟗</m:t>
                      </m:r>
                      <m:sSub>
                        <m:sSubPr>
                          <m:ctrlPr>
                            <a:rPr lang="en-US" altLang="ko-KR" sz="1200" b="1" i="1">
                              <a:latin typeface="Cambria Math" panose="02040503050406030204" pitchFamily="18" charset="0"/>
                            </a:rPr>
                          </m:ctrlPr>
                        </m:sSubPr>
                        <m:e>
                          <m:r>
                            <a:rPr lang="en-US" altLang="ko-KR" sz="1200" b="1" i="1">
                              <a:latin typeface="Cambria Math" panose="02040503050406030204" pitchFamily="18" charset="0"/>
                            </a:rPr>
                            <m:t>𝑿</m:t>
                          </m:r>
                        </m:e>
                        <m:sub>
                          <m:r>
                            <a:rPr lang="en-US" altLang="ko-KR" sz="1200" b="1" i="1">
                              <a:latin typeface="Cambria Math" panose="02040503050406030204" pitchFamily="18" charset="0"/>
                            </a:rPr>
                            <m:t>𝟑</m:t>
                          </m:r>
                        </m:sub>
                      </m:sSub>
                      <m:r>
                        <a:rPr lang="en-US" altLang="ko-KR" sz="1200" b="1" i="1">
                          <a:latin typeface="Cambria Math" panose="02040503050406030204" pitchFamily="18" charset="0"/>
                        </a:rPr>
                        <m:t>+</m:t>
                      </m:r>
                      <m:r>
                        <a:rPr lang="en-US" altLang="ko-KR" sz="1200" b="1" i="1">
                          <a:latin typeface="Cambria Math" panose="02040503050406030204" pitchFamily="18" charset="0"/>
                        </a:rPr>
                        <m:t>𝟏</m:t>
                      </m:r>
                      <m:r>
                        <a:rPr lang="en-US" altLang="ko-KR" sz="1200" b="1" i="1">
                          <a:latin typeface="Cambria Math" panose="02040503050406030204" pitchFamily="18" charset="0"/>
                        </a:rPr>
                        <m:t>.</m:t>
                      </m:r>
                      <m:r>
                        <a:rPr lang="en-US" altLang="ko-KR" sz="1200" b="1" i="1">
                          <a:latin typeface="Cambria Math" panose="02040503050406030204" pitchFamily="18" charset="0"/>
                        </a:rPr>
                        <m:t>𝟓𝟏𝟔</m:t>
                      </m:r>
                      <m:sSub>
                        <m:sSubPr>
                          <m:ctrlPr>
                            <a:rPr lang="en-US" altLang="ko-KR" sz="1200" b="1" i="1">
                              <a:latin typeface="Cambria Math" panose="02040503050406030204" pitchFamily="18" charset="0"/>
                            </a:rPr>
                          </m:ctrlPr>
                        </m:sSubPr>
                        <m:e>
                          <m:r>
                            <a:rPr lang="en-US" altLang="ko-KR" sz="1200" b="1" i="1">
                              <a:latin typeface="Cambria Math" panose="02040503050406030204" pitchFamily="18" charset="0"/>
                            </a:rPr>
                            <m:t>𝑿</m:t>
                          </m:r>
                        </m:e>
                        <m:sub>
                          <m:r>
                            <a:rPr lang="en-US" altLang="ko-KR" sz="1200" b="1" i="1">
                              <a:latin typeface="Cambria Math" panose="02040503050406030204" pitchFamily="18" charset="0"/>
                            </a:rPr>
                            <m:t>𝟒</m:t>
                          </m:r>
                        </m:sub>
                      </m:sSub>
                    </m:oMath>
                  </m:oMathPara>
                </a14:m>
                <a:endParaRPr lang="en-US" altLang="ko-KR" sz="1200" b="1" i="1" dirty="0">
                  <a:latin typeface="+mn-ea"/>
                </a:endParaRPr>
              </a:p>
              <a:p>
                <a:pPr>
                  <a:lnSpc>
                    <a:spcPct val="150000"/>
                  </a:lnSpc>
                </a:pPr>
                <a14:m>
                  <m:oMathPara xmlns:m="http://schemas.openxmlformats.org/officeDocument/2006/math">
                    <m:oMathParaPr>
                      <m:jc m:val="centerGroup"/>
                    </m:oMathParaPr>
                    <m:oMath xmlns:m="http://schemas.openxmlformats.org/officeDocument/2006/math">
                      <m:r>
                        <a:rPr lang="en-US" altLang="ko-KR" sz="1200" b="1" i="1">
                          <a:latin typeface="Cambria Math" panose="02040503050406030204" pitchFamily="18" charset="0"/>
                        </a:rPr>
                        <m:t> </m:t>
                      </m:r>
                      <m:r>
                        <a:rPr lang="en-US" altLang="ko-KR" sz="1200" b="1" i="1">
                          <a:latin typeface="Cambria Math" panose="02040503050406030204" pitchFamily="18" charset="0"/>
                        </a:rPr>
                        <m:t>𝑲</m:t>
                      </m:r>
                      <m:r>
                        <a:rPr lang="en-US" altLang="ko-KR" sz="1200" b="1" i="1">
                          <a:latin typeface="Cambria Math" panose="02040503050406030204" pitchFamily="18" charset="0"/>
                        </a:rPr>
                        <m:t>𝟐</m:t>
                      </m:r>
                      <m:r>
                        <a:rPr lang="en-US" altLang="ko-KR" sz="1200" b="1" i="1">
                          <a:latin typeface="Cambria Math" panose="02040503050406030204" pitchFamily="18" charset="0"/>
                        </a:rPr>
                        <m:t>−</m:t>
                      </m:r>
                      <m:r>
                        <a:rPr lang="en-US" altLang="ko-KR" sz="1200" b="1" i="1">
                          <a:latin typeface="Cambria Math" panose="02040503050406030204" pitchFamily="18" charset="0"/>
                        </a:rPr>
                        <m:t>𝒔𝒄𝒐𝒓𝒆</m:t>
                      </m:r>
                      <m:r>
                        <a:rPr lang="en-US" altLang="ko-KR" sz="1200" b="1" i="1">
                          <a:latin typeface="Cambria Math" panose="02040503050406030204" pitchFamily="18" charset="0"/>
                        </a:rPr>
                        <m:t>=−</m:t>
                      </m:r>
                      <m:r>
                        <a:rPr lang="en-US" altLang="ko-KR" sz="1200" b="1" i="1">
                          <a:latin typeface="Cambria Math" panose="02040503050406030204" pitchFamily="18" charset="0"/>
                        </a:rPr>
                        <m:t>𝟏𝟖</m:t>
                      </m:r>
                      <m:r>
                        <a:rPr lang="en-US" altLang="ko-KR" sz="1200" b="1" i="1">
                          <a:latin typeface="Cambria Math" panose="02040503050406030204" pitchFamily="18" charset="0"/>
                        </a:rPr>
                        <m:t>.</m:t>
                      </m:r>
                      <m:r>
                        <a:rPr lang="en-US" altLang="ko-KR" sz="1200" b="1" i="1">
                          <a:latin typeface="Cambria Math" panose="02040503050406030204" pitchFamily="18" charset="0"/>
                        </a:rPr>
                        <m:t>𝟔𝟗𝟔</m:t>
                      </m:r>
                      <m:r>
                        <a:rPr lang="en-US" altLang="ko-KR" sz="1200" b="1" i="1">
                          <a:latin typeface="Cambria Math" panose="02040503050406030204" pitchFamily="18" charset="0"/>
                        </a:rPr>
                        <m:t>+</m:t>
                      </m:r>
                      <m:r>
                        <a:rPr lang="en-US" altLang="ko-KR" sz="1200" b="1" i="1">
                          <a:latin typeface="Cambria Math" panose="02040503050406030204" pitchFamily="18" charset="0"/>
                        </a:rPr>
                        <m:t>𝟏</m:t>
                      </m:r>
                      <m:r>
                        <a:rPr lang="en-US" altLang="ko-KR" sz="1200" b="1" i="1">
                          <a:latin typeface="Cambria Math" panose="02040503050406030204" pitchFamily="18" charset="0"/>
                        </a:rPr>
                        <m:t>.</m:t>
                      </m:r>
                      <m:r>
                        <a:rPr lang="en-US" altLang="ko-KR" sz="1200" b="1" i="1">
                          <a:latin typeface="Cambria Math" panose="02040503050406030204" pitchFamily="18" charset="0"/>
                        </a:rPr>
                        <m:t>𝟓𝟎𝟏</m:t>
                      </m:r>
                      <m:sSub>
                        <m:sSubPr>
                          <m:ctrlPr>
                            <a:rPr lang="en-US" altLang="ko-KR" sz="1200" b="1" i="1">
                              <a:latin typeface="Cambria Math" panose="02040503050406030204" pitchFamily="18" charset="0"/>
                            </a:rPr>
                          </m:ctrlPr>
                        </m:sSubPr>
                        <m:e>
                          <m:r>
                            <a:rPr lang="en-US" altLang="ko-KR" sz="1200" b="1" i="1">
                              <a:latin typeface="Cambria Math" panose="02040503050406030204" pitchFamily="18" charset="0"/>
                            </a:rPr>
                            <m:t>𝑿</m:t>
                          </m:r>
                        </m:e>
                        <m:sub>
                          <m:r>
                            <a:rPr lang="en-US" altLang="ko-KR" sz="1200" b="1" i="1">
                              <a:latin typeface="Cambria Math" panose="02040503050406030204" pitchFamily="18" charset="0"/>
                            </a:rPr>
                            <m:t>𝟏</m:t>
                          </m:r>
                        </m:sub>
                      </m:sSub>
                      <m:r>
                        <a:rPr lang="en-US" altLang="ko-KR" sz="1200" b="1" i="1">
                          <a:latin typeface="Cambria Math" panose="02040503050406030204" pitchFamily="18" charset="0"/>
                        </a:rPr>
                        <m:t>+</m:t>
                      </m:r>
                      <m:r>
                        <a:rPr lang="en-US" altLang="ko-KR" sz="1200" b="1" i="1">
                          <a:latin typeface="Cambria Math" panose="02040503050406030204" pitchFamily="18" charset="0"/>
                        </a:rPr>
                        <m:t>𝟐</m:t>
                      </m:r>
                      <m:r>
                        <a:rPr lang="en-US" altLang="ko-KR" sz="1200" b="1" i="1">
                          <a:latin typeface="Cambria Math" panose="02040503050406030204" pitchFamily="18" charset="0"/>
                        </a:rPr>
                        <m:t>.</m:t>
                      </m:r>
                      <m:r>
                        <a:rPr lang="en-US" altLang="ko-KR" sz="1200" b="1" i="1">
                          <a:latin typeface="Cambria Math" panose="02040503050406030204" pitchFamily="18" charset="0"/>
                        </a:rPr>
                        <m:t>𝟕𝟎𝟔</m:t>
                      </m:r>
                      <m:sSub>
                        <m:sSubPr>
                          <m:ctrlPr>
                            <a:rPr lang="en-US" altLang="ko-KR" sz="1200" b="1" i="1">
                              <a:latin typeface="Cambria Math" panose="02040503050406030204" pitchFamily="18" charset="0"/>
                            </a:rPr>
                          </m:ctrlPr>
                        </m:sSubPr>
                        <m:e>
                          <m:r>
                            <a:rPr lang="en-US" altLang="ko-KR" sz="1200" b="1" i="1">
                              <a:latin typeface="Cambria Math" panose="02040503050406030204" pitchFamily="18" charset="0"/>
                            </a:rPr>
                            <m:t>𝑿</m:t>
                          </m:r>
                        </m:e>
                        <m:sub>
                          <m:r>
                            <a:rPr lang="en-US" altLang="ko-KR" sz="1200" b="1" i="1">
                              <a:latin typeface="Cambria Math" panose="02040503050406030204" pitchFamily="18" charset="0"/>
                            </a:rPr>
                            <m:t>𝟐</m:t>
                          </m:r>
                        </m:sub>
                      </m:sSub>
                      <m:r>
                        <a:rPr lang="en-US" altLang="ko-KR" sz="1200" b="1" i="1">
                          <a:latin typeface="Cambria Math" panose="02040503050406030204" pitchFamily="18" charset="0"/>
                        </a:rPr>
                        <m:t>+</m:t>
                      </m:r>
                      <m:r>
                        <a:rPr lang="en-US" altLang="ko-KR" sz="1200" b="1" i="1">
                          <a:latin typeface="Cambria Math" panose="02040503050406030204" pitchFamily="18" charset="0"/>
                        </a:rPr>
                        <m:t>𝟏𝟗</m:t>
                      </m:r>
                      <m:r>
                        <a:rPr lang="en-US" altLang="ko-KR" sz="1200" b="1" i="1">
                          <a:latin typeface="Cambria Math" panose="02040503050406030204" pitchFamily="18" charset="0"/>
                        </a:rPr>
                        <m:t>.</m:t>
                      </m:r>
                      <m:r>
                        <a:rPr lang="en-US" altLang="ko-KR" sz="1200" b="1" i="1">
                          <a:latin typeface="Cambria Math" panose="02040503050406030204" pitchFamily="18" charset="0"/>
                        </a:rPr>
                        <m:t>𝟕𝟔𝟎</m:t>
                      </m:r>
                      <m:sSub>
                        <m:sSubPr>
                          <m:ctrlPr>
                            <a:rPr lang="en-US" altLang="ko-KR" sz="1200" b="1" i="1">
                              <a:latin typeface="Cambria Math" panose="02040503050406030204" pitchFamily="18" charset="0"/>
                            </a:rPr>
                          </m:ctrlPr>
                        </m:sSubPr>
                        <m:e>
                          <m:r>
                            <a:rPr lang="en-US" altLang="ko-KR" sz="1200" b="1" i="1">
                              <a:latin typeface="Cambria Math" panose="02040503050406030204" pitchFamily="18" charset="0"/>
                            </a:rPr>
                            <m:t>𝑿</m:t>
                          </m:r>
                        </m:e>
                        <m:sub>
                          <m:r>
                            <a:rPr lang="en-US" altLang="ko-KR" sz="1200" b="1" i="1">
                              <a:latin typeface="Cambria Math" panose="02040503050406030204" pitchFamily="18" charset="0"/>
                            </a:rPr>
                            <m:t>𝟑</m:t>
                          </m:r>
                        </m:sub>
                      </m:sSub>
                      <m:r>
                        <a:rPr lang="en-US" altLang="ko-KR" sz="1200" b="1" i="1">
                          <a:latin typeface="Cambria Math" panose="02040503050406030204" pitchFamily="18" charset="0"/>
                        </a:rPr>
                        <m:t>+</m:t>
                      </m:r>
                      <m:r>
                        <a:rPr lang="en-US" altLang="ko-KR" sz="1200" b="1" i="1">
                          <a:latin typeface="Cambria Math" panose="02040503050406030204" pitchFamily="18" charset="0"/>
                        </a:rPr>
                        <m:t>𝟏</m:t>
                      </m:r>
                      <m:r>
                        <a:rPr lang="en-US" altLang="ko-KR" sz="1200" b="1" i="1">
                          <a:latin typeface="Cambria Math" panose="02040503050406030204" pitchFamily="18" charset="0"/>
                        </a:rPr>
                        <m:t>.</m:t>
                      </m:r>
                      <m:r>
                        <a:rPr lang="en-US" altLang="ko-KR" sz="1200" b="1" i="1">
                          <a:latin typeface="Cambria Math" panose="02040503050406030204" pitchFamily="18" charset="0"/>
                        </a:rPr>
                        <m:t>𝟏𝟒𝟔</m:t>
                      </m:r>
                      <m:sSub>
                        <m:sSubPr>
                          <m:ctrlPr>
                            <a:rPr lang="en-US" altLang="ko-KR" sz="1200" b="1" i="1">
                              <a:latin typeface="Cambria Math" panose="02040503050406030204" pitchFamily="18" charset="0"/>
                            </a:rPr>
                          </m:ctrlPr>
                        </m:sSubPr>
                        <m:e>
                          <m:sSup>
                            <m:sSupPr>
                              <m:ctrlPr>
                                <a:rPr lang="en-US" altLang="ko-KR" sz="1200" b="1" i="1">
                                  <a:latin typeface="Cambria Math" panose="02040503050406030204" pitchFamily="18" charset="0"/>
                                </a:rPr>
                              </m:ctrlPr>
                            </m:sSupPr>
                            <m:e>
                              <m:r>
                                <a:rPr lang="en-US" altLang="ko-KR" sz="1200" b="1" i="1">
                                  <a:latin typeface="Cambria Math" panose="02040503050406030204" pitchFamily="18" charset="0"/>
                                </a:rPr>
                                <m:t>𝑿</m:t>
                              </m:r>
                            </m:e>
                            <m:sup>
                              <m:r>
                                <a:rPr lang="en-US" altLang="ko-KR" sz="1200" b="1" i="1">
                                  <a:latin typeface="Cambria Math" panose="02040503050406030204" pitchFamily="18" charset="0"/>
                                </a:rPr>
                                <m:t>′</m:t>
                              </m:r>
                            </m:sup>
                          </m:sSup>
                        </m:e>
                        <m:sub>
                          <m:r>
                            <a:rPr lang="en-US" altLang="ko-KR" sz="1200" b="1" i="1">
                              <a:latin typeface="Cambria Math" panose="02040503050406030204" pitchFamily="18" charset="0"/>
                            </a:rPr>
                            <m:t>𝟒</m:t>
                          </m:r>
                        </m:sub>
                      </m:sSub>
                    </m:oMath>
                  </m:oMathPara>
                </a14:m>
                <a:endParaRPr lang="en-US" altLang="ko-KR" sz="1200" b="1" i="1" dirty="0">
                  <a:latin typeface="+mn-ea"/>
                </a:endParaRPr>
              </a:p>
              <a:p>
                <a:pPr algn="r">
                  <a:lnSpc>
                    <a:spcPct val="150000"/>
                  </a:lnSpc>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𝑋</m:t>
                        </m:r>
                      </m:e>
                      <m:sub>
                        <m:r>
                          <a:rPr lang="en-US" altLang="ko-KR" sz="1000" i="1">
                            <a:latin typeface="Cambria Math" panose="02040503050406030204" pitchFamily="18" charset="0"/>
                          </a:rPr>
                          <m:t>1</m:t>
                        </m:r>
                      </m:sub>
                    </m:sSub>
                  </m:oMath>
                </a14:m>
                <a:r>
                  <a:rPr lang="ko-KR" altLang="en-US" sz="1000" dirty="0">
                    <a:latin typeface="+mn-ea"/>
                  </a:rPr>
                  <a:t> </a:t>
                </a:r>
                <a:r>
                  <a:rPr lang="en-US" altLang="ko-KR" sz="1000" dirty="0">
                    <a:latin typeface="+mn-ea"/>
                  </a:rPr>
                  <a:t>: log</a:t>
                </a:r>
                <a:r>
                  <a:rPr lang="ko-KR" altLang="en-US" sz="1000" dirty="0">
                    <a:latin typeface="+mn-ea"/>
                  </a:rPr>
                  <a:t>총자산</a:t>
                </a:r>
                <a:r>
                  <a:rPr lang="en-US" altLang="ko-KR" sz="1000" dirty="0">
                    <a:latin typeface="+mn-ea"/>
                  </a:rPr>
                  <a:t>(</a:t>
                </a:r>
                <a:r>
                  <a:rPr lang="ko-KR" altLang="en-US" sz="1000" dirty="0">
                    <a:latin typeface="+mn-ea"/>
                  </a:rPr>
                  <a:t>단위 사용</a:t>
                </a:r>
                <a:r>
                  <a:rPr lang="en-US" altLang="ko-KR" sz="1000" dirty="0">
                    <a:latin typeface="+mn-ea"/>
                  </a:rPr>
                  <a:t>)</a:t>
                </a:r>
              </a:p>
              <a:p>
                <a:pPr algn="r">
                  <a:lnSpc>
                    <a:spcPct val="150000"/>
                  </a:lnSpc>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𝑋</m:t>
                        </m:r>
                      </m:e>
                      <m:sub>
                        <m:r>
                          <a:rPr lang="en-US" altLang="ko-KR" sz="1000" i="1">
                            <a:latin typeface="Cambria Math" panose="02040503050406030204" pitchFamily="18" charset="0"/>
                          </a:rPr>
                          <m:t>2</m:t>
                        </m:r>
                      </m:sub>
                    </m:sSub>
                  </m:oMath>
                </a14:m>
                <a:r>
                  <a:rPr lang="ko-KR" altLang="en-US" sz="1000" dirty="0">
                    <a:latin typeface="+mn-ea"/>
                  </a:rPr>
                  <a:t> </a:t>
                </a:r>
                <a:r>
                  <a:rPr lang="en-US" altLang="ko-KR" sz="1000" dirty="0">
                    <a:latin typeface="+mn-ea"/>
                  </a:rPr>
                  <a:t>: log(</a:t>
                </a:r>
                <a:r>
                  <a:rPr lang="ko-KR" altLang="en-US" sz="1000" dirty="0">
                    <a:latin typeface="+mn-ea"/>
                  </a:rPr>
                  <a:t>매출액</a:t>
                </a:r>
                <a:r>
                  <a:rPr lang="en-US" altLang="ko-KR" sz="1000" dirty="0">
                    <a:latin typeface="+mn-ea"/>
                  </a:rPr>
                  <a:t>/</a:t>
                </a:r>
                <a:r>
                  <a:rPr lang="ko-KR" altLang="en-US" sz="1000" dirty="0">
                    <a:latin typeface="+mn-ea"/>
                  </a:rPr>
                  <a:t>총자산</a:t>
                </a:r>
                <a:r>
                  <a:rPr lang="en-US" altLang="ko-KR" sz="1000" dirty="0">
                    <a:latin typeface="+mn-ea"/>
                  </a:rPr>
                  <a:t>)</a:t>
                </a:r>
              </a:p>
              <a:p>
                <a:pPr algn="r">
                  <a:lnSpc>
                    <a:spcPct val="150000"/>
                  </a:lnSpc>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𝑋</m:t>
                        </m:r>
                      </m:e>
                      <m:sub>
                        <m:r>
                          <a:rPr lang="en-US" altLang="ko-KR" sz="1000" i="1">
                            <a:latin typeface="Cambria Math" panose="02040503050406030204" pitchFamily="18" charset="0"/>
                          </a:rPr>
                          <m:t>3</m:t>
                        </m:r>
                      </m:sub>
                    </m:sSub>
                  </m:oMath>
                </a14:m>
                <a:r>
                  <a:rPr lang="ko-KR" altLang="en-US" sz="1000" dirty="0">
                    <a:latin typeface="+mn-ea"/>
                  </a:rPr>
                  <a:t> </a:t>
                </a:r>
                <a:r>
                  <a:rPr lang="en-US" altLang="ko-KR" sz="1000" dirty="0">
                    <a:latin typeface="+mn-ea"/>
                  </a:rPr>
                  <a:t>: </a:t>
                </a:r>
                <a:r>
                  <a:rPr lang="ko-KR" altLang="en-US" sz="1000" dirty="0">
                    <a:latin typeface="+mn-ea"/>
                  </a:rPr>
                  <a:t>이익잉여금</a:t>
                </a:r>
                <a:r>
                  <a:rPr lang="en-US" altLang="ko-KR" sz="1000" dirty="0">
                    <a:latin typeface="+mn-ea"/>
                  </a:rPr>
                  <a:t>/</a:t>
                </a:r>
                <a:r>
                  <a:rPr lang="ko-KR" altLang="en-US" sz="1000" dirty="0">
                    <a:latin typeface="+mn-ea"/>
                  </a:rPr>
                  <a:t>총자산</a:t>
                </a:r>
                <a:r>
                  <a:rPr lang="en-US" altLang="ko-KR" sz="1000" dirty="0">
                    <a:latin typeface="+mn-ea"/>
                  </a:rPr>
                  <a:t>) </a:t>
                </a:r>
                <a:endParaRPr lang="en-US" altLang="ko-KR" sz="1000" i="1" dirty="0">
                  <a:latin typeface="Cambria Math" panose="02040503050406030204" pitchFamily="18" charset="0"/>
                </a:endParaRPr>
              </a:p>
              <a:p>
                <a:pPr algn="r">
                  <a:lnSpc>
                    <a:spcPct val="150000"/>
                  </a:lnSpc>
                </a:pP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𝑋</m:t>
                        </m:r>
                      </m:e>
                      <m:sub>
                        <m:r>
                          <a:rPr lang="en-US" altLang="ko-KR" sz="1000" i="1">
                            <a:latin typeface="Cambria Math" panose="02040503050406030204" pitchFamily="18" charset="0"/>
                          </a:rPr>
                          <m:t>4</m:t>
                        </m:r>
                      </m:sub>
                    </m:sSub>
                  </m:oMath>
                </a14:m>
                <a:r>
                  <a:rPr lang="ko-KR" altLang="en-US" sz="1000" dirty="0">
                    <a:latin typeface="+mn-ea"/>
                  </a:rPr>
                  <a:t> </a:t>
                </a:r>
                <a:r>
                  <a:rPr lang="en-US" altLang="ko-KR" sz="1000" dirty="0">
                    <a:latin typeface="+mn-ea"/>
                  </a:rPr>
                  <a:t>: </a:t>
                </a:r>
                <a:r>
                  <a:rPr lang="ko-KR" altLang="en-US" sz="1000" dirty="0">
                    <a:latin typeface="+mn-ea"/>
                  </a:rPr>
                  <a:t>자기자본 장부가치</a:t>
                </a:r>
                <a:r>
                  <a:rPr lang="en-US" altLang="ko-KR" sz="1000" dirty="0">
                    <a:latin typeface="+mn-ea"/>
                  </a:rPr>
                  <a:t>/</a:t>
                </a:r>
                <a:r>
                  <a:rPr lang="ko-KR" altLang="en-US" sz="1000" dirty="0" err="1">
                    <a:latin typeface="+mn-ea"/>
                  </a:rPr>
                  <a:t>총부채</a:t>
                </a:r>
                <a:r>
                  <a:rPr lang="ko-KR" altLang="en-US" sz="1000" dirty="0">
                    <a:latin typeface="+mn-ea"/>
                  </a:rPr>
                  <a:t> </a:t>
                </a:r>
                <a:r>
                  <a:rPr lang="en-US" altLang="ko-KR" sz="1000" dirty="0">
                    <a:highlight>
                      <a:srgbClr val="FFFF00"/>
                    </a:highlight>
                    <a:latin typeface="+mn-ea"/>
                  </a:rPr>
                  <a:t>(K1</a:t>
                </a:r>
                <a:r>
                  <a:rPr lang="ko-KR" altLang="en-US" sz="1000" dirty="0">
                    <a:highlight>
                      <a:srgbClr val="FFFF00"/>
                    </a:highlight>
                    <a:latin typeface="+mn-ea"/>
                  </a:rPr>
                  <a:t>모형</a:t>
                </a:r>
                <a:r>
                  <a:rPr lang="en-US" altLang="ko-KR" sz="1000" dirty="0">
                    <a:latin typeface="+mn-ea"/>
                  </a:rPr>
                  <a:t>)</a:t>
                </a:r>
                <a14:m>
                  <m:oMath xmlns:m="http://schemas.openxmlformats.org/officeDocument/2006/math">
                    <m:r>
                      <a:rPr lang="en-US" altLang="ko-KR" sz="1000">
                        <a:latin typeface="Cambria Math" panose="02040503050406030204" pitchFamily="18" charset="0"/>
                      </a:rPr>
                      <m:t> </m:t>
                    </m:r>
                    <m:r>
                      <a:rPr lang="en-US" altLang="ko-KR" sz="1000" i="1">
                        <a:latin typeface="Cambria Math" panose="02040503050406030204" pitchFamily="18" charset="0"/>
                      </a:rPr>
                      <m:t>           </m:t>
                    </m:r>
                    <m:sSub>
                      <m:sSubPr>
                        <m:ctrlPr>
                          <a:rPr lang="en-US" altLang="ko-KR" sz="1000" i="1">
                            <a:latin typeface="Cambria Math" panose="02040503050406030204" pitchFamily="18" charset="0"/>
                          </a:rPr>
                        </m:ctrlPr>
                      </m:sSubPr>
                      <m:e>
                        <m:sSup>
                          <m:sSupPr>
                            <m:ctrlPr>
                              <a:rPr lang="en-US" altLang="ko-KR" sz="1000" i="1">
                                <a:latin typeface="Cambria Math" panose="02040503050406030204" pitchFamily="18" charset="0"/>
                              </a:rPr>
                            </m:ctrlPr>
                          </m:sSupPr>
                          <m:e>
                            <m:r>
                              <a:rPr lang="en-US" altLang="ko-KR" sz="1000" i="1">
                                <a:latin typeface="Cambria Math" panose="02040503050406030204" pitchFamily="18" charset="0"/>
                              </a:rPr>
                              <m:t>𝑋</m:t>
                            </m:r>
                          </m:e>
                          <m:sup>
                            <m:r>
                              <a:rPr lang="en-US" altLang="ko-KR" sz="1000" i="1">
                                <a:latin typeface="Cambria Math" panose="02040503050406030204" pitchFamily="18" charset="0"/>
                              </a:rPr>
                              <m:t>′</m:t>
                            </m:r>
                          </m:sup>
                        </m:sSup>
                      </m:e>
                      <m:sub>
                        <m:r>
                          <a:rPr lang="en-US" altLang="ko-KR" sz="1000" i="1">
                            <a:latin typeface="Cambria Math" panose="02040503050406030204" pitchFamily="18" charset="0"/>
                          </a:rPr>
                          <m:t>4</m:t>
                        </m:r>
                      </m:sub>
                    </m:sSub>
                  </m:oMath>
                </a14:m>
                <a:r>
                  <a:rPr lang="ko-KR" altLang="en-US" sz="1000" dirty="0">
                    <a:latin typeface="+mn-ea"/>
                  </a:rPr>
                  <a:t> </a:t>
                </a:r>
                <a:r>
                  <a:rPr lang="en-US" altLang="ko-KR" sz="1000" dirty="0">
                    <a:latin typeface="+mn-ea"/>
                  </a:rPr>
                  <a:t>: </a:t>
                </a:r>
                <a:r>
                  <a:rPr lang="ko-KR" altLang="en-US" sz="1000" dirty="0">
                    <a:latin typeface="+mn-ea"/>
                  </a:rPr>
                  <a:t>자기자본 시장가격</a:t>
                </a:r>
                <a:r>
                  <a:rPr lang="en-US" altLang="ko-KR" sz="1000" dirty="0">
                    <a:latin typeface="+mn-ea"/>
                  </a:rPr>
                  <a:t>/</a:t>
                </a:r>
                <a:r>
                  <a:rPr lang="ko-KR" altLang="en-US" sz="1000" dirty="0" err="1">
                    <a:latin typeface="+mn-ea"/>
                  </a:rPr>
                  <a:t>총부채</a:t>
                </a:r>
                <a:r>
                  <a:rPr lang="ko-KR" altLang="en-US" sz="1000" dirty="0">
                    <a:latin typeface="+mn-ea"/>
                  </a:rPr>
                  <a:t>  </a:t>
                </a:r>
                <a:r>
                  <a:rPr lang="en-US" altLang="ko-KR" sz="1000" dirty="0">
                    <a:highlight>
                      <a:srgbClr val="FFFF00"/>
                    </a:highlight>
                    <a:latin typeface="+mn-ea"/>
                  </a:rPr>
                  <a:t>(K2 </a:t>
                </a:r>
                <a:r>
                  <a:rPr lang="ko-KR" altLang="en-US" sz="1000" dirty="0">
                    <a:highlight>
                      <a:srgbClr val="FFFF00"/>
                    </a:highlight>
                    <a:latin typeface="+mn-ea"/>
                  </a:rPr>
                  <a:t>모형</a:t>
                </a:r>
                <a:r>
                  <a:rPr lang="en-US" altLang="ko-KR" sz="1000" dirty="0">
                    <a:latin typeface="+mn-ea"/>
                  </a:rPr>
                  <a:t>)</a:t>
                </a:r>
                <a:endParaRPr lang="ko-KR" altLang="en-US" sz="1000" dirty="0"/>
              </a:p>
            </p:txBody>
          </p:sp>
        </mc:Choice>
        <mc:Fallback xmlns="">
          <p:sp>
            <p:nvSpPr>
              <p:cNvPr id="7" name="직사각형 6">
                <a:extLst>
                  <a:ext uri="{FF2B5EF4-FFF2-40B4-BE49-F238E27FC236}">
                    <a16:creationId xmlns:a16="http://schemas.microsoft.com/office/drawing/2014/main" id="{7B4B50FB-53E4-49EC-8D8E-AA9ABBE5C673}"/>
                  </a:ext>
                </a:extLst>
              </p:cNvPr>
              <p:cNvSpPr>
                <a:spLocks noRot="1" noChangeAspect="1" noMove="1" noResize="1" noEditPoints="1" noAdjustHandles="1" noChangeArrowheads="1" noChangeShapeType="1" noTextEdit="1"/>
              </p:cNvSpPr>
              <p:nvPr/>
            </p:nvSpPr>
            <p:spPr>
              <a:xfrm>
                <a:off x="447320" y="2338461"/>
                <a:ext cx="7741762" cy="2003305"/>
              </a:xfrm>
              <a:prstGeom prst="rect">
                <a:avLst/>
              </a:prstGeom>
              <a:blipFill>
                <a:blip r:embed="rId2"/>
                <a:stretch>
                  <a:fillRect r="-314" b="-303"/>
                </a:stretch>
              </a:blipFill>
              <a:ln>
                <a:solidFill>
                  <a:schemeClr val="accent1"/>
                </a:solid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id="{5DC54C4F-2114-46DB-86A9-D0946DAF2529}"/>
              </a:ext>
            </a:extLst>
          </p:cNvPr>
          <p:cNvSpPr/>
          <p:nvPr/>
        </p:nvSpPr>
        <p:spPr>
          <a:xfrm>
            <a:off x="4723497" y="4723437"/>
            <a:ext cx="2520280" cy="756810"/>
          </a:xfrm>
          <a:prstGeom prst="rect">
            <a:avLst/>
          </a:prstGeom>
          <a:ln>
            <a:solidFill>
              <a:schemeClr val="accent1"/>
            </a:solidFill>
          </a:ln>
        </p:spPr>
        <p:txBody>
          <a:bodyPr wrap="square">
            <a:spAutoFit/>
          </a:bodyPr>
          <a:lstStyle/>
          <a:p>
            <a:pPr marL="285750" indent="-285750">
              <a:lnSpc>
                <a:spcPct val="150000"/>
              </a:lnSpc>
              <a:buFont typeface="Wingdings" panose="05000000000000000000" pitchFamily="2" charset="2"/>
              <a:buChar char="§"/>
            </a:pPr>
            <a:r>
              <a:rPr lang="en-US" altLang="ko-KR" sz="1000" dirty="0"/>
              <a:t>K2 &lt; -</a:t>
            </a:r>
            <a:r>
              <a:rPr lang="en-US" altLang="ko-KR" sz="1000" dirty="0">
                <a:highlight>
                  <a:srgbClr val="00FFFF"/>
                </a:highlight>
              </a:rPr>
              <a:t>2.30 </a:t>
            </a:r>
            <a:r>
              <a:rPr lang="en-US" altLang="ko-KR" sz="1000" dirty="0"/>
              <a:t>          : </a:t>
            </a:r>
            <a:r>
              <a:rPr lang="ko-KR" altLang="en-US" sz="1000" dirty="0"/>
              <a:t>부실가능성 심각 </a:t>
            </a:r>
            <a:endParaRPr lang="en-US" altLang="ko-KR" sz="1000" dirty="0"/>
          </a:p>
          <a:p>
            <a:pPr marL="285750" indent="-285750">
              <a:lnSpc>
                <a:spcPct val="150000"/>
              </a:lnSpc>
              <a:buFont typeface="Wingdings" panose="05000000000000000000" pitchFamily="2" charset="2"/>
              <a:buChar char="§"/>
            </a:pPr>
            <a:r>
              <a:rPr lang="en-US" altLang="ko-KR" sz="1000" dirty="0"/>
              <a:t>-2.30≤ K2 ≤0.75  : </a:t>
            </a:r>
            <a:r>
              <a:rPr lang="ko-KR" altLang="en-US" sz="1000" dirty="0"/>
              <a:t>판정보류</a:t>
            </a:r>
            <a:endParaRPr lang="en-US" altLang="ko-KR" sz="1000" dirty="0"/>
          </a:p>
          <a:p>
            <a:pPr marL="285750" indent="-285750">
              <a:lnSpc>
                <a:spcPct val="150000"/>
              </a:lnSpc>
              <a:buFont typeface="Wingdings" panose="05000000000000000000" pitchFamily="2" charset="2"/>
              <a:buChar char="§"/>
            </a:pPr>
            <a:r>
              <a:rPr lang="en-US" altLang="ko-KR" sz="1000" dirty="0"/>
              <a:t>K2 &gt; 0.75            : </a:t>
            </a:r>
            <a:r>
              <a:rPr lang="ko-KR" altLang="en-US" sz="1000" dirty="0"/>
              <a:t>건전판정</a:t>
            </a:r>
          </a:p>
        </p:txBody>
      </p:sp>
      <p:sp>
        <p:nvSpPr>
          <p:cNvPr id="11" name="TextBox 10">
            <a:extLst>
              <a:ext uri="{FF2B5EF4-FFF2-40B4-BE49-F238E27FC236}">
                <a16:creationId xmlns:a16="http://schemas.microsoft.com/office/drawing/2014/main" id="{4C1B8DE9-396E-4D9C-AEC9-9B33AEB589C2}"/>
              </a:ext>
            </a:extLst>
          </p:cNvPr>
          <p:cNvSpPr txBox="1"/>
          <p:nvPr/>
        </p:nvSpPr>
        <p:spPr>
          <a:xfrm>
            <a:off x="803214" y="4437616"/>
            <a:ext cx="1272168" cy="246221"/>
          </a:xfrm>
          <a:prstGeom prst="rect">
            <a:avLst/>
          </a:prstGeom>
          <a:noFill/>
          <a:ln>
            <a:solidFill>
              <a:schemeClr val="accent1"/>
            </a:solidFill>
          </a:ln>
        </p:spPr>
        <p:txBody>
          <a:bodyPr wrap="square" rtlCol="0">
            <a:spAutoFit/>
          </a:bodyPr>
          <a:lstStyle/>
          <a:p>
            <a:r>
              <a:rPr lang="en-US" altLang="ko-KR" sz="1000" dirty="0"/>
              <a:t>K1</a:t>
            </a:r>
            <a:r>
              <a:rPr lang="ko-KR" altLang="en-US" sz="1000" dirty="0"/>
              <a:t>모형 부도 판별</a:t>
            </a:r>
          </a:p>
        </p:txBody>
      </p:sp>
      <p:sp>
        <p:nvSpPr>
          <p:cNvPr id="13" name="TextBox 12">
            <a:extLst>
              <a:ext uri="{FF2B5EF4-FFF2-40B4-BE49-F238E27FC236}">
                <a16:creationId xmlns:a16="http://schemas.microsoft.com/office/drawing/2014/main" id="{68D6123F-F9A8-4619-B2FB-96AECE09B1C5}"/>
              </a:ext>
            </a:extLst>
          </p:cNvPr>
          <p:cNvSpPr txBox="1"/>
          <p:nvPr/>
        </p:nvSpPr>
        <p:spPr>
          <a:xfrm>
            <a:off x="4723497" y="4429291"/>
            <a:ext cx="1272168" cy="246221"/>
          </a:xfrm>
          <a:prstGeom prst="rect">
            <a:avLst/>
          </a:prstGeom>
          <a:noFill/>
          <a:ln>
            <a:solidFill>
              <a:schemeClr val="accent1"/>
            </a:solidFill>
          </a:ln>
        </p:spPr>
        <p:txBody>
          <a:bodyPr wrap="square" rtlCol="0">
            <a:spAutoFit/>
          </a:bodyPr>
          <a:lstStyle/>
          <a:p>
            <a:r>
              <a:rPr lang="en-US" altLang="ko-KR" sz="1000" dirty="0"/>
              <a:t>K2</a:t>
            </a:r>
            <a:r>
              <a:rPr lang="ko-KR" altLang="en-US" sz="1000" dirty="0"/>
              <a:t>모형 부도 판별</a:t>
            </a:r>
          </a:p>
        </p:txBody>
      </p:sp>
      <p:sp>
        <p:nvSpPr>
          <p:cNvPr id="14" name="직사각형 13">
            <a:extLst>
              <a:ext uri="{FF2B5EF4-FFF2-40B4-BE49-F238E27FC236}">
                <a16:creationId xmlns:a16="http://schemas.microsoft.com/office/drawing/2014/main" id="{11FCE59A-DCEF-4FBC-83C9-7088B33CFA2A}"/>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4400811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2DD5AD97-F398-4879-9B51-ED527AE24DCB}"/>
              </a:ext>
            </a:extLst>
          </p:cNvPr>
          <p:cNvSpPr/>
          <p:nvPr/>
        </p:nvSpPr>
        <p:spPr>
          <a:xfrm>
            <a:off x="1691680" y="378965"/>
            <a:ext cx="6380148" cy="412742"/>
          </a:xfrm>
          <a:prstGeom prst="rect">
            <a:avLst/>
          </a:prstGeom>
        </p:spPr>
        <p:txBody>
          <a:bodyPr wrap="square">
            <a:spAutoFit/>
          </a:bodyPr>
          <a:lstStyle/>
          <a:p>
            <a:pPr fontAlgn="base" latinLnBrk="0">
              <a:lnSpc>
                <a:spcPct val="130000"/>
              </a:lnSpc>
            </a:pPr>
            <a:r>
              <a:rPr lang="ko-KR" altLang="en-US" b="1" kern="0" dirty="0" err="1">
                <a:solidFill>
                  <a:srgbClr val="000000"/>
                </a:solidFill>
                <a:uFill>
                  <a:solidFill>
                    <a:srgbClr val="000000"/>
                  </a:solidFill>
                </a:uFill>
                <a:latin typeface="+mn-ea"/>
              </a:rPr>
              <a:t>다변량</a:t>
            </a:r>
            <a:r>
              <a:rPr lang="ko-KR" altLang="en-US" b="1" kern="0" dirty="0">
                <a:solidFill>
                  <a:srgbClr val="000000"/>
                </a:solidFill>
                <a:uFill>
                  <a:solidFill>
                    <a:srgbClr val="000000"/>
                  </a:solidFill>
                </a:uFill>
                <a:latin typeface="+mn-ea"/>
              </a:rPr>
              <a:t> 판별분석</a:t>
            </a:r>
            <a:r>
              <a:rPr lang="en-US" altLang="ko-KR" b="1" kern="0" dirty="0">
                <a:solidFill>
                  <a:srgbClr val="000000"/>
                </a:solidFill>
                <a:uFill>
                  <a:solidFill>
                    <a:srgbClr val="000000"/>
                  </a:solidFill>
                </a:uFill>
                <a:latin typeface="+mn-ea"/>
              </a:rPr>
              <a:t>(MDA : Multiple Discriminant Analysis)</a:t>
            </a:r>
            <a:endParaRPr lang="ko-KR" altLang="en-US" sz="1200" kern="0" dirty="0">
              <a:solidFill>
                <a:srgbClr val="000000"/>
              </a:solidFill>
              <a:latin typeface="+mn-ea"/>
            </a:endParaRPr>
          </a:p>
        </p:txBody>
      </p:sp>
      <p:pic>
        <p:nvPicPr>
          <p:cNvPr id="2" name="그림 1">
            <a:extLst>
              <a:ext uri="{FF2B5EF4-FFF2-40B4-BE49-F238E27FC236}">
                <a16:creationId xmlns:a16="http://schemas.microsoft.com/office/drawing/2014/main" id="{F03C2120-9AC3-4CC0-A118-67689D83BB27}"/>
              </a:ext>
            </a:extLst>
          </p:cNvPr>
          <p:cNvPicPr>
            <a:picLocks noChangeAspect="1"/>
          </p:cNvPicPr>
          <p:nvPr/>
        </p:nvPicPr>
        <p:blipFill>
          <a:blip r:embed="rId2"/>
          <a:stretch>
            <a:fillRect/>
          </a:stretch>
        </p:blipFill>
        <p:spPr>
          <a:xfrm>
            <a:off x="2961612" y="1212612"/>
            <a:ext cx="4994764" cy="376257"/>
          </a:xfrm>
          <a:prstGeom prst="rect">
            <a:avLst/>
          </a:prstGeom>
          <a:ln w="28575">
            <a:solidFill>
              <a:schemeClr val="tx2">
                <a:lumMod val="60000"/>
                <a:lumOff val="40000"/>
              </a:schemeClr>
            </a:solidFill>
          </a:ln>
        </p:spPr>
      </p:pic>
      <p:sp>
        <p:nvSpPr>
          <p:cNvPr id="11" name="TextBox 10">
            <a:extLst>
              <a:ext uri="{FF2B5EF4-FFF2-40B4-BE49-F238E27FC236}">
                <a16:creationId xmlns:a16="http://schemas.microsoft.com/office/drawing/2014/main" id="{3ABD27CE-2DD5-4C8E-B46B-DCFB409D462D}"/>
              </a:ext>
            </a:extLst>
          </p:cNvPr>
          <p:cNvSpPr txBox="1"/>
          <p:nvPr/>
        </p:nvSpPr>
        <p:spPr>
          <a:xfrm>
            <a:off x="431540" y="1910290"/>
            <a:ext cx="8280920" cy="3065134"/>
          </a:xfrm>
          <a:prstGeom prst="rect">
            <a:avLst/>
          </a:prstGeom>
          <a:noFill/>
          <a:ln w="19050">
            <a:solidFill>
              <a:schemeClr val="accent1">
                <a:lumMod val="40000"/>
                <a:lumOff val="60000"/>
              </a:schemeClr>
            </a:solidFill>
          </a:ln>
        </p:spPr>
        <p:txBody>
          <a:bodyPr wrap="square" rtlCol="0">
            <a:spAutoFit/>
          </a:bodyPr>
          <a:lstStyle/>
          <a:p>
            <a:pPr>
              <a:lnSpc>
                <a:spcPct val="150000"/>
              </a:lnSpc>
            </a:pPr>
            <a:r>
              <a:rPr lang="en-US" altLang="ko-KR" sz="1000" b="1" dirty="0">
                <a:solidFill>
                  <a:srgbClr val="000000"/>
                </a:solidFill>
                <a:latin typeface="돋움" panose="020B0600000101010101" pitchFamily="50" charset="-127"/>
                <a:ea typeface="돋움" panose="020B0600000101010101" pitchFamily="50" charset="-127"/>
              </a:rPr>
              <a:t>1. </a:t>
            </a:r>
            <a:r>
              <a:rPr lang="ko-KR" altLang="en-US" sz="1000" b="1" dirty="0">
                <a:solidFill>
                  <a:srgbClr val="000000"/>
                </a:solidFill>
                <a:latin typeface="돋움" panose="020B0600000101010101" pitchFamily="50" charset="-127"/>
                <a:ea typeface="돋움" panose="020B0600000101010101" pitchFamily="50" charset="-127"/>
              </a:rPr>
              <a:t>판별변수 </a:t>
            </a:r>
            <a:r>
              <a:rPr lang="en-US" altLang="ko-KR" sz="1000" b="1" dirty="0">
                <a:solidFill>
                  <a:srgbClr val="000000"/>
                </a:solidFill>
                <a:latin typeface="돋움" panose="020B0600000101010101" pitchFamily="50" charset="-127"/>
                <a:ea typeface="돋움" panose="020B0600000101010101" pitchFamily="50" charset="-127"/>
              </a:rPr>
              <a:t>(discriminant variable)</a:t>
            </a:r>
          </a:p>
          <a:p>
            <a:pPr>
              <a:lnSpc>
                <a:spcPct val="150000"/>
              </a:lnSpc>
            </a:pPr>
            <a:r>
              <a:rPr lang="ko-KR" altLang="en-US" sz="1000" dirty="0"/>
              <a:t>상관관계가 높은 두 독립변수를 선택하는 것보다는 두 독립변수 중 하나를 판별변수로 선택하고</a:t>
            </a:r>
            <a:r>
              <a:rPr lang="en-US" altLang="ko-KR" sz="1000" dirty="0"/>
              <a:t>, </a:t>
            </a:r>
            <a:r>
              <a:rPr lang="ko-KR" altLang="en-US" sz="1000" dirty="0"/>
              <a:t>그것과 상관관계가 적은 독립변수를 선택하는게 효과적</a:t>
            </a:r>
            <a:r>
              <a:rPr lang="en-US" altLang="ko-KR" sz="1000" dirty="0">
                <a:sym typeface="Wingdings" panose="05000000000000000000" pitchFamily="2" charset="2"/>
              </a:rPr>
              <a:t></a:t>
            </a:r>
            <a:r>
              <a:rPr lang="ko-KR" altLang="en-US" sz="1000" dirty="0"/>
              <a:t>재무비율 선정</a:t>
            </a:r>
            <a:endParaRPr lang="en-US" altLang="ko-KR" sz="1000" dirty="0"/>
          </a:p>
          <a:p>
            <a:pPr>
              <a:lnSpc>
                <a:spcPct val="150000"/>
              </a:lnSpc>
            </a:pPr>
            <a:r>
              <a:rPr lang="en-US" altLang="ko-KR" sz="1000" dirty="0">
                <a:sym typeface="Wingdings" panose="05000000000000000000" pitchFamily="2" charset="2"/>
              </a:rPr>
              <a:t> </a:t>
            </a:r>
            <a:r>
              <a:rPr lang="ko-KR" altLang="en-US" sz="1000" dirty="0"/>
              <a:t>적절한 재무비율 만 축출</a:t>
            </a:r>
            <a:r>
              <a:rPr lang="en-US" altLang="ko-KR" sz="1000" dirty="0"/>
              <a:t>(</a:t>
            </a:r>
            <a:r>
              <a:rPr lang="ko-KR" altLang="en-US" sz="1000" dirty="0"/>
              <a:t>상관계수 비교</a:t>
            </a:r>
            <a:r>
              <a:rPr lang="en-US" altLang="ko-KR" sz="1000" dirty="0"/>
              <a:t>, </a:t>
            </a:r>
            <a:r>
              <a:rPr lang="ko-KR" altLang="en-US" sz="1000" dirty="0" err="1"/>
              <a:t>비모수</a:t>
            </a:r>
            <a:r>
              <a:rPr lang="ko-KR" altLang="en-US" sz="1000" dirty="0"/>
              <a:t> </a:t>
            </a:r>
            <a:r>
              <a:rPr lang="ko-KR" altLang="en-US" sz="1000" dirty="0" err="1"/>
              <a:t>검정등</a:t>
            </a:r>
            <a:r>
              <a:rPr lang="ko-KR" altLang="en-US" sz="1000" dirty="0"/>
              <a:t> 다양한 방법</a:t>
            </a:r>
            <a:r>
              <a:rPr lang="en-US" altLang="ko-KR" sz="1000" dirty="0"/>
              <a:t>)</a:t>
            </a:r>
          </a:p>
          <a:p>
            <a:pPr>
              <a:lnSpc>
                <a:spcPct val="150000"/>
              </a:lnSpc>
            </a:pPr>
            <a:r>
              <a:rPr lang="en-US" altLang="ko-KR" sz="1000" b="1" dirty="0"/>
              <a:t>2. </a:t>
            </a:r>
            <a:r>
              <a:rPr lang="ko-KR" altLang="en-US" sz="1000" b="1" dirty="0"/>
              <a:t>판별함수 </a:t>
            </a:r>
            <a:r>
              <a:rPr lang="en-US" altLang="ko-KR" sz="1000" b="1" dirty="0"/>
              <a:t>(discriminant function)</a:t>
            </a:r>
            <a:endParaRPr lang="ko-KR" altLang="en-US" sz="1000" b="1" dirty="0"/>
          </a:p>
          <a:p>
            <a:pPr>
              <a:lnSpc>
                <a:spcPct val="150000"/>
              </a:lnSpc>
            </a:pPr>
            <a:r>
              <a:rPr lang="ko-KR" altLang="en-US" sz="1000" dirty="0"/>
              <a:t>판별변수들의 선형조합으로 ‘집단의 수</a:t>
            </a:r>
            <a:r>
              <a:rPr lang="en-US" altLang="ko-KR" sz="1000" dirty="0"/>
              <a:t>-</a:t>
            </a:r>
            <a:r>
              <a:rPr lang="ko-KR" altLang="en-US" sz="1000" dirty="0"/>
              <a:t> </a:t>
            </a:r>
            <a:r>
              <a:rPr lang="en-US" altLang="ko-KR" sz="1000" dirty="0"/>
              <a:t>1’</a:t>
            </a:r>
            <a:r>
              <a:rPr lang="ko-KR" altLang="en-US" sz="1000" dirty="0"/>
              <a:t>과 독립변수의 수 중 작은 값만큼 도출</a:t>
            </a:r>
            <a:endParaRPr lang="en-US" altLang="ko-KR" sz="1000" dirty="0"/>
          </a:p>
          <a:p>
            <a:pPr>
              <a:lnSpc>
                <a:spcPct val="150000"/>
              </a:lnSpc>
            </a:pPr>
            <a:r>
              <a:rPr lang="ko-KR" altLang="en-US" sz="1000" dirty="0"/>
              <a:t>목적은 종속변수의 집단을 정확하게 분류할 수 있는 예측력을 높이는 데 있다</a:t>
            </a:r>
            <a:r>
              <a:rPr lang="en-US" altLang="ko-KR" sz="1000" dirty="0"/>
              <a:t>. </a:t>
            </a:r>
            <a:r>
              <a:rPr lang="ko-KR" altLang="en-US" sz="1000" dirty="0"/>
              <a:t>회귀계수 값</a:t>
            </a:r>
            <a:endParaRPr lang="en-US" altLang="ko-KR" sz="1000" dirty="0"/>
          </a:p>
          <a:p>
            <a:pPr>
              <a:lnSpc>
                <a:spcPct val="150000"/>
              </a:lnSpc>
            </a:pPr>
            <a:r>
              <a:rPr lang="en-US" altLang="ko-KR" sz="1000" b="1" dirty="0"/>
              <a:t>3. </a:t>
            </a:r>
            <a:r>
              <a:rPr lang="ko-KR" altLang="en-US" sz="1000" b="1" dirty="0"/>
              <a:t>판별함수 유의성 검증</a:t>
            </a:r>
            <a:r>
              <a:rPr lang="en-US" altLang="ko-KR" sz="1000" b="1" dirty="0"/>
              <a:t> : Wilks’ Lambda, </a:t>
            </a:r>
            <a:r>
              <a:rPr lang="ko-KR" altLang="en-US" sz="1000" b="1" dirty="0" err="1"/>
              <a:t>카이제곱</a:t>
            </a:r>
            <a:r>
              <a:rPr lang="en-US" altLang="ko-KR" sz="1000" b="1" dirty="0"/>
              <a:t>, </a:t>
            </a:r>
            <a:r>
              <a:rPr lang="ko-KR" altLang="en-US" sz="1000" b="1" dirty="0"/>
              <a:t>유의확률</a:t>
            </a:r>
            <a:r>
              <a:rPr lang="en-US" altLang="ko-KR" sz="1000" b="1" dirty="0"/>
              <a:t>. p-value (0.05 </a:t>
            </a:r>
            <a:r>
              <a:rPr lang="ko-KR" altLang="en-US" sz="1000" b="1" dirty="0"/>
              <a:t>비교</a:t>
            </a:r>
            <a:r>
              <a:rPr lang="en-US" altLang="ko-KR" sz="1000" b="1" dirty="0"/>
              <a:t>)</a:t>
            </a:r>
          </a:p>
          <a:p>
            <a:pPr>
              <a:lnSpc>
                <a:spcPct val="150000"/>
              </a:lnSpc>
            </a:pPr>
            <a:r>
              <a:rPr lang="en-US" altLang="ko-KR" sz="1000" b="1" dirty="0"/>
              <a:t>4.  </a:t>
            </a:r>
            <a:r>
              <a:rPr lang="ko-KR" altLang="en-US" sz="1000" b="1" dirty="0"/>
              <a:t>판별점수 </a:t>
            </a:r>
            <a:r>
              <a:rPr lang="en-US" altLang="ko-KR" sz="1000" b="1" dirty="0"/>
              <a:t>(discriminant score)</a:t>
            </a:r>
            <a:endParaRPr lang="ko-KR" altLang="en-US" sz="1000" dirty="0"/>
          </a:p>
          <a:p>
            <a:pPr>
              <a:lnSpc>
                <a:spcPct val="150000"/>
              </a:lnSpc>
            </a:pPr>
            <a:r>
              <a:rPr lang="ko-KR" altLang="en-US" sz="1000" dirty="0"/>
              <a:t>어떤 대상이 어떤 집단에 속하는지 판별하기 위하여 그 대상의 판별변수들의 값을 판별함수에 대입하여 구한 값</a:t>
            </a:r>
            <a:endParaRPr lang="en-US" altLang="ko-KR" sz="1000" dirty="0"/>
          </a:p>
          <a:p>
            <a:pPr marL="342900" indent="-342900">
              <a:lnSpc>
                <a:spcPct val="150000"/>
              </a:lnSpc>
              <a:buAutoNum type="arabicPeriod" startAt="5"/>
            </a:pPr>
            <a:r>
              <a:rPr lang="en-US" altLang="ko-KR" sz="1000" b="1" dirty="0"/>
              <a:t>Cutoff –point* </a:t>
            </a:r>
            <a:r>
              <a:rPr lang="ko-KR" altLang="en-US" sz="1000" b="1" dirty="0"/>
              <a:t>도출  </a:t>
            </a:r>
            <a:r>
              <a:rPr lang="en-US" altLang="ko-KR" sz="1000" b="1" dirty="0">
                <a:sym typeface="Wingdings" panose="05000000000000000000" pitchFamily="2" charset="2"/>
              </a:rPr>
              <a:t> </a:t>
            </a:r>
            <a:r>
              <a:rPr lang="en-US" altLang="ko-KR" sz="1000" dirty="0"/>
              <a:t>(</a:t>
            </a:r>
            <a:r>
              <a:rPr lang="ko-KR" altLang="en-US" sz="1000" dirty="0"/>
              <a:t>정상기업</a:t>
            </a:r>
            <a:r>
              <a:rPr lang="en-US" altLang="ko-KR" sz="1000" dirty="0"/>
              <a:t>/</a:t>
            </a:r>
            <a:r>
              <a:rPr lang="ko-KR" altLang="en-US" sz="1000" dirty="0"/>
              <a:t>부도기업 판단기준</a:t>
            </a:r>
            <a:r>
              <a:rPr lang="en-US" altLang="ko-KR" sz="1000" dirty="0"/>
              <a:t>)</a:t>
            </a:r>
          </a:p>
          <a:p>
            <a:pPr marL="342900" indent="-342900">
              <a:lnSpc>
                <a:spcPct val="150000"/>
              </a:lnSpc>
              <a:buAutoNum type="arabicPeriod" startAt="5"/>
            </a:pPr>
            <a:r>
              <a:rPr lang="ko-KR" altLang="en-US" sz="1000" dirty="0">
                <a:latin typeface="+mn-ea"/>
              </a:rPr>
              <a:t> 각 기업에 대해 계산된 판별점수를 </a:t>
            </a:r>
            <a:r>
              <a:rPr lang="ko-KR" altLang="en-US" sz="1000" dirty="0" err="1">
                <a:latin typeface="+mn-ea"/>
              </a:rPr>
              <a:t>절사점</a:t>
            </a:r>
            <a:r>
              <a:rPr lang="en-US" altLang="ko-KR" sz="1000" dirty="0">
                <a:latin typeface="+mn-ea"/>
              </a:rPr>
              <a:t>(cut-off point)</a:t>
            </a:r>
            <a:r>
              <a:rPr lang="ko-KR" altLang="en-US" sz="1000" dirty="0">
                <a:latin typeface="+mn-ea"/>
              </a:rPr>
              <a:t>과 비교하여 어떤 집단에 속하는지를 결정하게 된다</a:t>
            </a:r>
            <a:r>
              <a:rPr lang="en-US" altLang="ko-KR" sz="1000" dirty="0">
                <a:latin typeface="+mn-ea"/>
              </a:rPr>
              <a:t>.</a:t>
            </a:r>
            <a:endParaRPr lang="en-US" altLang="ko-KR" sz="1000" dirty="0"/>
          </a:p>
          <a:p>
            <a:pPr>
              <a:lnSpc>
                <a:spcPct val="150000"/>
              </a:lnSpc>
            </a:pPr>
            <a:r>
              <a:rPr lang="en-US" altLang="ko-KR" sz="1000" b="1" dirty="0"/>
              <a:t>6. </a:t>
            </a:r>
            <a:r>
              <a:rPr lang="ko-KR" altLang="en-US" sz="1000" b="1" dirty="0"/>
              <a:t>판별분석 결과 검증 </a:t>
            </a:r>
            <a:r>
              <a:rPr lang="en-US" altLang="ko-KR" sz="1000" b="1" dirty="0"/>
              <a:t>(acc, F1)</a:t>
            </a:r>
            <a:endParaRPr lang="ko-KR" altLang="en-US" sz="1000" b="1" dirty="0"/>
          </a:p>
        </p:txBody>
      </p:sp>
      <p:sp>
        <p:nvSpPr>
          <p:cNvPr id="19" name="직사각형 18">
            <a:extLst>
              <a:ext uri="{FF2B5EF4-FFF2-40B4-BE49-F238E27FC236}">
                <a16:creationId xmlns:a16="http://schemas.microsoft.com/office/drawing/2014/main" id="{BD80F8BC-B722-4CB1-B412-B288208F91E5}"/>
              </a:ext>
            </a:extLst>
          </p:cNvPr>
          <p:cNvSpPr/>
          <p:nvPr/>
        </p:nvSpPr>
        <p:spPr>
          <a:xfrm>
            <a:off x="2817898" y="1641143"/>
            <a:ext cx="5420788" cy="246221"/>
          </a:xfrm>
          <a:prstGeom prst="rect">
            <a:avLst/>
          </a:prstGeom>
        </p:spPr>
        <p:txBody>
          <a:bodyPr wrap="square">
            <a:spAutoFit/>
          </a:bodyPr>
          <a:lstStyle/>
          <a:p>
            <a:r>
              <a:rPr lang="ko-KR" altLang="en-US" sz="1000" dirty="0">
                <a:highlight>
                  <a:srgbClr val="00FFFF"/>
                </a:highlight>
              </a:rPr>
              <a:t>판별점수</a:t>
            </a:r>
            <a:r>
              <a:rPr lang="en-US" altLang="ko-KR" sz="1000" dirty="0">
                <a:highlight>
                  <a:srgbClr val="00FFFF"/>
                </a:highlight>
              </a:rPr>
              <a:t>(</a:t>
            </a:r>
            <a:r>
              <a:rPr lang="ko-KR" altLang="en-US" sz="1000" dirty="0">
                <a:highlight>
                  <a:srgbClr val="00FFFF"/>
                </a:highlight>
              </a:rPr>
              <a:t>종속변수 </a:t>
            </a:r>
            <a:r>
              <a:rPr lang="en-US" altLang="ko-KR" sz="1000" dirty="0">
                <a:highlight>
                  <a:srgbClr val="00FFFF"/>
                </a:highlight>
              </a:rPr>
              <a:t>Z), </a:t>
            </a:r>
            <a:r>
              <a:rPr lang="ko-KR" altLang="en-US" sz="1000" dirty="0">
                <a:highlight>
                  <a:srgbClr val="00FFFF"/>
                </a:highlight>
              </a:rPr>
              <a:t>판별상수</a:t>
            </a:r>
            <a:r>
              <a:rPr lang="en-US" altLang="ko-KR" sz="1000" dirty="0">
                <a:highlight>
                  <a:srgbClr val="00FFFF"/>
                </a:highlight>
              </a:rPr>
              <a:t>(</a:t>
            </a:r>
            <a:r>
              <a:rPr lang="ko-KR" altLang="en-US" sz="1000" dirty="0">
                <a:highlight>
                  <a:srgbClr val="00FFFF"/>
                </a:highlight>
              </a:rPr>
              <a:t>절편</a:t>
            </a:r>
            <a:r>
              <a:rPr lang="en-US" altLang="ko-KR" sz="1000" dirty="0">
                <a:highlight>
                  <a:srgbClr val="00FFFF"/>
                </a:highlight>
              </a:rPr>
              <a:t>), </a:t>
            </a:r>
            <a:r>
              <a:rPr lang="ko-KR" altLang="en-US" sz="1000" dirty="0">
                <a:highlight>
                  <a:srgbClr val="00FFFF"/>
                </a:highlight>
              </a:rPr>
              <a:t>판별변수</a:t>
            </a:r>
            <a:r>
              <a:rPr lang="en-US" altLang="ko-KR" sz="1000" dirty="0">
                <a:highlight>
                  <a:srgbClr val="00FFFF"/>
                </a:highlight>
              </a:rPr>
              <a:t>(</a:t>
            </a:r>
            <a:r>
              <a:rPr lang="ko-KR" altLang="en-US" sz="1000" dirty="0">
                <a:highlight>
                  <a:srgbClr val="00FFFF"/>
                </a:highlight>
              </a:rPr>
              <a:t>설명변수 </a:t>
            </a:r>
            <a:r>
              <a:rPr lang="en-US" altLang="ko-KR" sz="1000" dirty="0">
                <a:highlight>
                  <a:srgbClr val="00FFFF"/>
                </a:highlight>
              </a:rPr>
              <a:t>X1), </a:t>
            </a:r>
            <a:r>
              <a:rPr lang="ko-KR" altLang="en-US" sz="1000" dirty="0">
                <a:highlight>
                  <a:srgbClr val="00FFFF"/>
                </a:highlight>
              </a:rPr>
              <a:t>판별계수</a:t>
            </a:r>
            <a:r>
              <a:rPr lang="en-US" altLang="ko-KR" sz="1000" dirty="0">
                <a:highlight>
                  <a:srgbClr val="00FFFF"/>
                </a:highlight>
              </a:rPr>
              <a:t>(</a:t>
            </a:r>
            <a:r>
              <a:rPr lang="ko-KR" altLang="en-US" sz="1000" dirty="0">
                <a:highlight>
                  <a:srgbClr val="00FFFF"/>
                </a:highlight>
              </a:rPr>
              <a:t> </a:t>
            </a:r>
            <a:r>
              <a:rPr lang="en-US" altLang="ko-KR" sz="1000" dirty="0">
                <a:highlight>
                  <a:srgbClr val="00FFFF"/>
                </a:highlight>
              </a:rPr>
              <a:t>W1 </a:t>
            </a:r>
            <a:r>
              <a:rPr lang="ko-KR" altLang="en-US" sz="1000" dirty="0">
                <a:highlight>
                  <a:srgbClr val="00FFFF"/>
                </a:highlight>
              </a:rPr>
              <a:t>회귀계수</a:t>
            </a:r>
            <a:r>
              <a:rPr lang="en-US" altLang="ko-KR" sz="1000" dirty="0">
                <a:highlight>
                  <a:srgbClr val="00FFFF"/>
                </a:highlight>
              </a:rPr>
              <a:t>)</a:t>
            </a:r>
            <a:endParaRPr lang="ko-KR" altLang="en-US" sz="1000" dirty="0">
              <a:highlight>
                <a:srgbClr val="00FFFF"/>
              </a:highlight>
            </a:endParaRPr>
          </a:p>
        </p:txBody>
      </p:sp>
      <p:sp>
        <p:nvSpPr>
          <p:cNvPr id="21" name="직사각형 20">
            <a:extLst>
              <a:ext uri="{FF2B5EF4-FFF2-40B4-BE49-F238E27FC236}">
                <a16:creationId xmlns:a16="http://schemas.microsoft.com/office/drawing/2014/main" id="{FA0DCBA9-CFFF-4AA6-BF44-12EA40511D2C}"/>
              </a:ext>
            </a:extLst>
          </p:cNvPr>
          <p:cNvSpPr/>
          <p:nvPr/>
        </p:nvSpPr>
        <p:spPr>
          <a:xfrm>
            <a:off x="410074" y="1241959"/>
            <a:ext cx="1995696" cy="376257"/>
          </a:xfrm>
          <a:prstGeom prst="rect">
            <a:avLst/>
          </a:prstGeom>
          <a:solidFill>
            <a:schemeClr val="accent1">
              <a:lumMod val="40000"/>
              <a:lumOff val="60000"/>
            </a:schemeClr>
          </a:solidFill>
        </p:spPr>
        <p:txBody>
          <a:bodyPr wrap="square">
            <a:spAutoFit/>
          </a:bodyPr>
          <a:lstStyle/>
          <a:p>
            <a:pPr>
              <a:lnSpc>
                <a:spcPct val="150000"/>
              </a:lnSpc>
            </a:pPr>
            <a:r>
              <a:rPr lang="ko-KR" altLang="en-US" sz="1400"/>
              <a:t>판별분석 모형설계</a:t>
            </a:r>
            <a:endParaRPr lang="en-US" altLang="ko-KR" sz="1400" dirty="0"/>
          </a:p>
        </p:txBody>
      </p:sp>
      <p:sp>
        <p:nvSpPr>
          <p:cNvPr id="3" name="바닥글 개체 틀 2">
            <a:extLst>
              <a:ext uri="{FF2B5EF4-FFF2-40B4-BE49-F238E27FC236}">
                <a16:creationId xmlns:a16="http://schemas.microsoft.com/office/drawing/2014/main" id="{F644716A-6850-4C6C-BFB3-E3C1C66621C2}"/>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17F69E21-D228-4F81-96E2-1BFA4EF63710}"/>
              </a:ext>
            </a:extLst>
          </p:cNvPr>
          <p:cNvSpPr>
            <a:spLocks noGrp="1"/>
          </p:cNvSpPr>
          <p:nvPr>
            <p:ph type="sldNum" sz="quarter" idx="12"/>
          </p:nvPr>
        </p:nvSpPr>
        <p:spPr/>
        <p:txBody>
          <a:bodyPr/>
          <a:lstStyle/>
          <a:p>
            <a:fld id="{DE77BB65-F969-4654-BF30-45C70C1BE112}" type="slidenum">
              <a:rPr lang="ko-KR" altLang="en-US" smtClean="0"/>
              <a:pPr/>
              <a:t>204</a:t>
            </a:fld>
            <a:endParaRPr lang="ko-KR" altLang="en-US"/>
          </a:p>
        </p:txBody>
      </p:sp>
      <p:pic>
        <p:nvPicPr>
          <p:cNvPr id="13" name="그림 12">
            <a:extLst>
              <a:ext uri="{FF2B5EF4-FFF2-40B4-BE49-F238E27FC236}">
                <a16:creationId xmlns:a16="http://schemas.microsoft.com/office/drawing/2014/main" id="{A98C79F5-0EAF-4710-AD53-3F6393381890}"/>
              </a:ext>
            </a:extLst>
          </p:cNvPr>
          <p:cNvPicPr>
            <a:picLocks noChangeAspect="1"/>
          </p:cNvPicPr>
          <p:nvPr/>
        </p:nvPicPr>
        <p:blipFill>
          <a:blip r:embed="rId3"/>
          <a:stretch>
            <a:fillRect/>
          </a:stretch>
        </p:blipFill>
        <p:spPr>
          <a:xfrm>
            <a:off x="463633" y="5298939"/>
            <a:ext cx="2520280" cy="1074958"/>
          </a:xfrm>
          <a:prstGeom prst="rect">
            <a:avLst/>
          </a:prstGeom>
        </p:spPr>
      </p:pic>
      <p:sp>
        <p:nvSpPr>
          <p:cNvPr id="14" name="TextBox 13">
            <a:extLst>
              <a:ext uri="{FF2B5EF4-FFF2-40B4-BE49-F238E27FC236}">
                <a16:creationId xmlns:a16="http://schemas.microsoft.com/office/drawing/2014/main" id="{710B443D-CCD5-4223-AE81-8B8D183E993E}"/>
              </a:ext>
            </a:extLst>
          </p:cNvPr>
          <p:cNvSpPr txBox="1"/>
          <p:nvPr/>
        </p:nvSpPr>
        <p:spPr>
          <a:xfrm>
            <a:off x="3133962" y="5513252"/>
            <a:ext cx="5538866" cy="553998"/>
          </a:xfrm>
          <a:prstGeom prst="rect">
            <a:avLst/>
          </a:prstGeom>
          <a:noFill/>
          <a:ln>
            <a:solidFill>
              <a:schemeClr val="accent1"/>
            </a:solidFill>
          </a:ln>
        </p:spPr>
        <p:txBody>
          <a:bodyPr wrap="square" rtlCol="0">
            <a:spAutoFit/>
          </a:bodyPr>
          <a:lstStyle/>
          <a:p>
            <a:pPr marL="171450" indent="-171450">
              <a:buFont typeface="Arial" panose="020B0604020202020204" pitchFamily="34" charset="0"/>
              <a:buChar char="•"/>
            </a:pPr>
            <a:r>
              <a:rPr lang="ko-KR" altLang="en-US" sz="1000" dirty="0"/>
              <a:t>부실기업인데 정상기업으로 판단하는 경우 </a:t>
            </a:r>
            <a:r>
              <a:rPr lang="en-US" altLang="ko-KR" sz="1000" dirty="0"/>
              <a:t>(1</a:t>
            </a:r>
            <a:r>
              <a:rPr lang="ko-KR" altLang="en-US" sz="1000" dirty="0" err="1"/>
              <a:t>종오류</a:t>
            </a:r>
            <a:r>
              <a:rPr lang="en-US" altLang="ko-KR" sz="1000" dirty="0"/>
              <a:t>)</a:t>
            </a:r>
          </a:p>
          <a:p>
            <a:pPr marL="171450" indent="-171450">
              <a:buFont typeface="Arial" panose="020B0604020202020204" pitchFamily="34" charset="0"/>
              <a:buChar char="•"/>
            </a:pPr>
            <a:r>
              <a:rPr lang="ko-KR" altLang="en-US" sz="1000" dirty="0"/>
              <a:t>정상기업이지만 부실기업으로 판단하는 </a:t>
            </a:r>
            <a:r>
              <a:rPr lang="en-US" altLang="ko-KR" sz="1000" dirty="0"/>
              <a:t>(2</a:t>
            </a:r>
            <a:r>
              <a:rPr lang="ko-KR" altLang="en-US" sz="1000" dirty="0" err="1"/>
              <a:t>종오류</a:t>
            </a:r>
            <a:r>
              <a:rPr lang="en-US" altLang="ko-KR" sz="1000" dirty="0"/>
              <a:t>),</a:t>
            </a:r>
          </a:p>
          <a:p>
            <a:pPr marL="171450" indent="-171450">
              <a:buFont typeface="Arial" panose="020B0604020202020204" pitchFamily="34" charset="0"/>
              <a:buChar char="•"/>
            </a:pPr>
            <a:r>
              <a:rPr lang="ko-KR" altLang="en-US" sz="1000" dirty="0"/>
              <a:t>오류 합을 최소화하는 회귀계수</a:t>
            </a:r>
            <a:r>
              <a:rPr lang="en-US" altLang="ko-KR" sz="1000" dirty="0"/>
              <a:t>(</a:t>
            </a:r>
            <a:r>
              <a:rPr lang="ko-KR" altLang="en-US" sz="1000" dirty="0"/>
              <a:t>판별계수</a:t>
            </a:r>
            <a:r>
              <a:rPr lang="en-US" altLang="ko-KR" sz="1000" dirty="0"/>
              <a:t>)</a:t>
            </a:r>
            <a:r>
              <a:rPr lang="ko-KR" altLang="en-US" sz="1000" dirty="0"/>
              <a:t>를 추정하는 과정 진행</a:t>
            </a:r>
          </a:p>
        </p:txBody>
      </p:sp>
      <p:sp>
        <p:nvSpPr>
          <p:cNvPr id="15" name="직사각형 14">
            <a:extLst>
              <a:ext uri="{FF2B5EF4-FFF2-40B4-BE49-F238E27FC236}">
                <a16:creationId xmlns:a16="http://schemas.microsoft.com/office/drawing/2014/main" id="{B25C492B-F2DD-4AEC-A6F0-5D64BBE4C92F}"/>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4079585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2DD5AD97-F398-4879-9B51-ED527AE24DCB}"/>
              </a:ext>
            </a:extLst>
          </p:cNvPr>
          <p:cNvSpPr/>
          <p:nvPr/>
        </p:nvSpPr>
        <p:spPr>
          <a:xfrm>
            <a:off x="1893508" y="324149"/>
            <a:ext cx="6380148" cy="412742"/>
          </a:xfrm>
          <a:prstGeom prst="rect">
            <a:avLst/>
          </a:prstGeom>
        </p:spPr>
        <p:txBody>
          <a:bodyPr wrap="square">
            <a:spAutoFit/>
          </a:bodyPr>
          <a:lstStyle/>
          <a:p>
            <a:pPr fontAlgn="base" latinLnBrk="0">
              <a:lnSpc>
                <a:spcPct val="130000"/>
              </a:lnSpc>
            </a:pPr>
            <a:r>
              <a:rPr lang="ko-KR" altLang="en-US" b="1" kern="0" dirty="0" err="1">
                <a:solidFill>
                  <a:srgbClr val="000000"/>
                </a:solidFill>
                <a:uFill>
                  <a:solidFill>
                    <a:srgbClr val="000000"/>
                  </a:solidFill>
                </a:uFill>
                <a:latin typeface="+mn-ea"/>
              </a:rPr>
              <a:t>다변량</a:t>
            </a:r>
            <a:r>
              <a:rPr lang="ko-KR" altLang="en-US" b="1" kern="0" dirty="0">
                <a:solidFill>
                  <a:srgbClr val="000000"/>
                </a:solidFill>
                <a:uFill>
                  <a:solidFill>
                    <a:srgbClr val="000000"/>
                  </a:solidFill>
                </a:uFill>
                <a:latin typeface="+mn-ea"/>
              </a:rPr>
              <a:t> 판별분석</a:t>
            </a:r>
            <a:r>
              <a:rPr lang="en-US" altLang="ko-KR" b="1" kern="0" dirty="0">
                <a:solidFill>
                  <a:srgbClr val="000000"/>
                </a:solidFill>
                <a:uFill>
                  <a:solidFill>
                    <a:srgbClr val="000000"/>
                  </a:solidFill>
                </a:uFill>
                <a:latin typeface="+mn-ea"/>
              </a:rPr>
              <a:t>(MDA : Multiple Discriminant Analysis)</a:t>
            </a:r>
            <a:endParaRPr lang="ko-KR" altLang="en-US" sz="1200" kern="0" dirty="0">
              <a:solidFill>
                <a:srgbClr val="000000"/>
              </a:solidFill>
              <a:latin typeface="+mn-ea"/>
            </a:endParaRPr>
          </a:p>
        </p:txBody>
      </p:sp>
      <p:sp>
        <p:nvSpPr>
          <p:cNvPr id="16" name="직사각형 15">
            <a:extLst>
              <a:ext uri="{FF2B5EF4-FFF2-40B4-BE49-F238E27FC236}">
                <a16:creationId xmlns:a16="http://schemas.microsoft.com/office/drawing/2014/main" id="{D6C6183C-327F-47E6-A06A-2022D9575583}"/>
              </a:ext>
            </a:extLst>
          </p:cNvPr>
          <p:cNvSpPr/>
          <p:nvPr/>
        </p:nvSpPr>
        <p:spPr>
          <a:xfrm>
            <a:off x="395536" y="1663588"/>
            <a:ext cx="8064896" cy="2154436"/>
          </a:xfrm>
          <a:prstGeom prst="rect">
            <a:avLst/>
          </a:prstGeom>
          <a:ln w="28575">
            <a:solidFill>
              <a:schemeClr val="accent1">
                <a:lumMod val="75000"/>
              </a:schemeClr>
            </a:solidFill>
          </a:ln>
        </p:spPr>
        <p:txBody>
          <a:bodyPr wrap="square">
            <a:spAutoFit/>
          </a:bodyPr>
          <a:lstStyle/>
          <a:p>
            <a:r>
              <a:rPr lang="en-US" altLang="ko-KR" sz="1000" dirty="0"/>
              <a:t>1. </a:t>
            </a:r>
            <a:r>
              <a:rPr lang="ko-KR" altLang="en-US" sz="1000" dirty="0"/>
              <a:t>판별함수</a:t>
            </a:r>
            <a:r>
              <a:rPr lang="en-US" altLang="ko-KR" sz="1000" dirty="0"/>
              <a:t>(Z)</a:t>
            </a:r>
            <a:r>
              <a:rPr lang="ko-KR" altLang="en-US" sz="1000" dirty="0"/>
              <a:t>의 </a:t>
            </a:r>
            <a:r>
              <a:rPr lang="ko-KR" altLang="en-US" sz="1000" dirty="0" err="1"/>
              <a:t>집단별</a:t>
            </a:r>
            <a:r>
              <a:rPr lang="en-US" altLang="ko-KR" sz="1000" dirty="0"/>
              <a:t> </a:t>
            </a:r>
            <a:r>
              <a:rPr lang="ko-KR" altLang="en-US" sz="1000" dirty="0"/>
              <a:t>정상기업평균과  부도기업평균을   각각 계산</a:t>
            </a:r>
            <a:endParaRPr lang="en-US" altLang="ko-KR" sz="1000" dirty="0"/>
          </a:p>
          <a:p>
            <a:endParaRPr lang="en-US" altLang="ko-KR" sz="1000" dirty="0">
              <a:sym typeface="Wingdings" panose="05000000000000000000" pitchFamily="2" charset="2"/>
            </a:endParaRPr>
          </a:p>
          <a:p>
            <a:r>
              <a:rPr lang="en-US" altLang="ko-KR" sz="1000" dirty="0">
                <a:sym typeface="Wingdings" panose="05000000000000000000" pitchFamily="2" charset="2"/>
              </a:rPr>
              <a:t>1) </a:t>
            </a:r>
            <a:r>
              <a:rPr lang="ko-KR" altLang="en-US" sz="1000" dirty="0">
                <a:sym typeface="Wingdings" panose="05000000000000000000" pitchFamily="2" charset="2"/>
              </a:rPr>
              <a:t>만약 </a:t>
            </a:r>
            <a:r>
              <a:rPr lang="ko-KR" altLang="en-US" sz="1000" dirty="0">
                <a:highlight>
                  <a:srgbClr val="FFFF00"/>
                </a:highlight>
                <a:sym typeface="Wingdings" panose="05000000000000000000" pitchFamily="2" charset="2"/>
              </a:rPr>
              <a:t>정상기업평균 </a:t>
            </a:r>
            <a:r>
              <a:rPr lang="en-US" altLang="ko-KR" sz="1000" dirty="0">
                <a:highlight>
                  <a:srgbClr val="FFFF00"/>
                </a:highlight>
                <a:sym typeface="Wingdings" panose="05000000000000000000" pitchFamily="2" charset="2"/>
              </a:rPr>
              <a:t>0.5</a:t>
            </a:r>
            <a:r>
              <a:rPr lang="en-US" altLang="ko-KR" sz="1000" dirty="0">
                <a:sym typeface="Wingdings" panose="05000000000000000000" pitchFamily="2" charset="2"/>
              </a:rPr>
              <a:t>, </a:t>
            </a:r>
            <a:r>
              <a:rPr lang="ko-KR" altLang="en-US" sz="1000" dirty="0">
                <a:highlight>
                  <a:srgbClr val="FFFF00"/>
                </a:highlight>
                <a:sym typeface="Wingdings" panose="05000000000000000000" pitchFamily="2" charset="2"/>
              </a:rPr>
              <a:t>부도기업평균 </a:t>
            </a:r>
            <a:r>
              <a:rPr lang="en-US" altLang="ko-KR" sz="1000" dirty="0">
                <a:highlight>
                  <a:srgbClr val="FFFF00"/>
                </a:highlight>
                <a:sym typeface="Wingdings" panose="05000000000000000000" pitchFamily="2" charset="2"/>
              </a:rPr>
              <a:t>-0.5 </a:t>
            </a:r>
            <a:r>
              <a:rPr lang="ko-KR" altLang="en-US" sz="1000" dirty="0">
                <a:sym typeface="Wingdings" panose="05000000000000000000" pitchFamily="2" charset="2"/>
              </a:rPr>
              <a:t>인 경우로 가정</a:t>
            </a:r>
            <a:endParaRPr lang="en-US" altLang="ko-KR" sz="1000" dirty="0">
              <a:sym typeface="Wingdings" panose="05000000000000000000" pitchFamily="2" charset="2"/>
            </a:endParaRPr>
          </a:p>
          <a:p>
            <a:r>
              <a:rPr lang="en-US" altLang="ko-KR" sz="1000" dirty="0">
                <a:sym typeface="Wingdings" panose="05000000000000000000" pitchFamily="2" charset="2"/>
              </a:rPr>
              <a:t>2)  </a:t>
            </a:r>
            <a:r>
              <a:rPr lang="ko-KR" altLang="en-US" sz="1000" dirty="0">
                <a:sym typeface="Wingdings" panose="05000000000000000000" pitchFamily="2" charset="2"/>
              </a:rPr>
              <a:t>정상기업 </a:t>
            </a:r>
            <a:r>
              <a:rPr lang="ko-KR" altLang="en-US" sz="1000" dirty="0" err="1">
                <a:sym typeface="Wingdings" panose="05000000000000000000" pitchFamily="2" charset="2"/>
              </a:rPr>
              <a:t>표본수</a:t>
            </a:r>
            <a:r>
              <a:rPr lang="ko-KR" altLang="en-US" sz="1000" dirty="0">
                <a:sym typeface="Wingdings" panose="05000000000000000000" pitchFamily="2" charset="2"/>
              </a:rPr>
              <a:t> </a:t>
            </a:r>
            <a:r>
              <a:rPr lang="en-US" altLang="ko-KR" sz="1000" dirty="0">
                <a:sym typeface="Wingdings" panose="05000000000000000000" pitchFamily="2" charset="2"/>
              </a:rPr>
              <a:t>500</a:t>
            </a:r>
            <a:r>
              <a:rPr lang="ko-KR" altLang="en-US" sz="1000" dirty="0">
                <a:sym typeface="Wingdings" panose="05000000000000000000" pitchFamily="2" charset="2"/>
              </a:rPr>
              <a:t>개</a:t>
            </a:r>
            <a:r>
              <a:rPr lang="en-US" altLang="ko-KR" sz="1000" dirty="0">
                <a:sym typeface="Wingdings" panose="05000000000000000000" pitchFamily="2" charset="2"/>
              </a:rPr>
              <a:t>, </a:t>
            </a:r>
            <a:r>
              <a:rPr lang="ko-KR" altLang="en-US" sz="1000" dirty="0">
                <a:sym typeface="Wingdings" panose="05000000000000000000" pitchFamily="2" charset="2"/>
              </a:rPr>
              <a:t>부도기업 </a:t>
            </a:r>
            <a:r>
              <a:rPr lang="ko-KR" altLang="en-US" sz="1000" dirty="0" err="1">
                <a:sym typeface="Wingdings" panose="05000000000000000000" pitchFamily="2" charset="2"/>
              </a:rPr>
              <a:t>표본수</a:t>
            </a:r>
            <a:r>
              <a:rPr lang="ko-KR" altLang="en-US" sz="1000" dirty="0">
                <a:sym typeface="Wingdings" panose="05000000000000000000" pitchFamily="2" charset="2"/>
              </a:rPr>
              <a:t> </a:t>
            </a:r>
            <a:r>
              <a:rPr lang="en-US" altLang="ko-KR" sz="1000" dirty="0">
                <a:sym typeface="Wingdings" panose="05000000000000000000" pitchFamily="2" charset="2"/>
              </a:rPr>
              <a:t>500</a:t>
            </a:r>
            <a:r>
              <a:rPr lang="ko-KR" altLang="en-US" sz="1000" dirty="0">
                <a:sym typeface="Wingdings" panose="05000000000000000000" pitchFamily="2" charset="2"/>
              </a:rPr>
              <a:t>개  가정</a:t>
            </a:r>
            <a:endParaRPr lang="en-US" altLang="ko-KR" sz="1000" dirty="0"/>
          </a:p>
          <a:p>
            <a:endParaRPr lang="en-US" altLang="ko-KR" sz="1000" dirty="0"/>
          </a:p>
          <a:p>
            <a:r>
              <a:rPr lang="ko-KR" altLang="en-US" sz="1000" b="1" dirty="0">
                <a:latin typeface="+mj-ea"/>
                <a:ea typeface="+mj-ea"/>
              </a:rPr>
              <a:t>최적절사점</a:t>
            </a:r>
            <a:r>
              <a:rPr lang="en-US" altLang="ko-KR" sz="1000" b="1" dirty="0">
                <a:latin typeface="+mj-ea"/>
                <a:ea typeface="+mj-ea"/>
              </a:rPr>
              <a:t>(Cutoff –point*)</a:t>
            </a:r>
          </a:p>
          <a:p>
            <a:r>
              <a:rPr lang="en-US" altLang="ko-KR" sz="1000" b="1" dirty="0">
                <a:latin typeface="+mj-ea"/>
                <a:ea typeface="+mj-ea"/>
              </a:rPr>
              <a:t>= [(</a:t>
            </a:r>
            <a:r>
              <a:rPr lang="ko-KR" altLang="en-US" sz="1000" b="1" dirty="0">
                <a:latin typeface="+mj-ea"/>
                <a:ea typeface="+mj-ea"/>
              </a:rPr>
              <a:t>부도기업 </a:t>
            </a:r>
            <a:r>
              <a:rPr lang="ko-KR" altLang="en-US" sz="1000" b="1" dirty="0" err="1">
                <a:latin typeface="+mj-ea"/>
                <a:ea typeface="+mj-ea"/>
              </a:rPr>
              <a:t>표본수</a:t>
            </a:r>
            <a:r>
              <a:rPr lang="ko-KR" altLang="en-US" sz="1000" b="1" dirty="0">
                <a:latin typeface="+mj-ea"/>
                <a:ea typeface="+mj-ea"/>
              </a:rPr>
              <a:t> </a:t>
            </a:r>
            <a:r>
              <a:rPr lang="en-US" altLang="ko-KR" sz="1000" b="1" dirty="0">
                <a:latin typeface="+mj-ea"/>
                <a:ea typeface="+mj-ea"/>
              </a:rPr>
              <a:t>X 0.5) + (</a:t>
            </a:r>
            <a:r>
              <a:rPr lang="ko-KR" altLang="en-US" sz="1000" b="1" dirty="0">
                <a:latin typeface="+mj-ea"/>
                <a:ea typeface="+mj-ea"/>
              </a:rPr>
              <a:t>정상기업 </a:t>
            </a:r>
            <a:r>
              <a:rPr lang="ko-KR" altLang="en-US" sz="1000" b="1" dirty="0" err="1">
                <a:latin typeface="+mj-ea"/>
                <a:ea typeface="+mj-ea"/>
              </a:rPr>
              <a:t>표본수</a:t>
            </a:r>
            <a:r>
              <a:rPr lang="ko-KR" altLang="en-US" sz="1000" b="1" dirty="0">
                <a:latin typeface="+mj-ea"/>
                <a:ea typeface="+mj-ea"/>
              </a:rPr>
              <a:t> </a:t>
            </a:r>
            <a:r>
              <a:rPr lang="en-US" altLang="ko-KR" sz="1000" b="1" dirty="0">
                <a:latin typeface="+mj-ea"/>
                <a:ea typeface="+mj-ea"/>
              </a:rPr>
              <a:t>X -0.5}] / (</a:t>
            </a:r>
            <a:r>
              <a:rPr lang="ko-KR" altLang="en-US" sz="1000" b="1" dirty="0">
                <a:latin typeface="+mj-ea"/>
                <a:ea typeface="+mj-ea"/>
              </a:rPr>
              <a:t>정상기업 </a:t>
            </a:r>
            <a:r>
              <a:rPr lang="ko-KR" altLang="en-US" sz="1000" b="1" dirty="0" err="1">
                <a:latin typeface="+mj-ea"/>
                <a:ea typeface="+mj-ea"/>
              </a:rPr>
              <a:t>표본수</a:t>
            </a:r>
            <a:r>
              <a:rPr lang="ko-KR" altLang="en-US" sz="1000" b="1" dirty="0">
                <a:latin typeface="+mj-ea"/>
                <a:ea typeface="+mj-ea"/>
              </a:rPr>
              <a:t> </a:t>
            </a:r>
            <a:r>
              <a:rPr lang="en-US" altLang="ko-KR" sz="1000" b="1" dirty="0">
                <a:latin typeface="+mj-ea"/>
                <a:ea typeface="+mj-ea"/>
              </a:rPr>
              <a:t>+ </a:t>
            </a:r>
            <a:r>
              <a:rPr lang="ko-KR" altLang="en-US" sz="1000" b="1" dirty="0">
                <a:latin typeface="+mj-ea"/>
                <a:ea typeface="+mj-ea"/>
              </a:rPr>
              <a:t>부도기업 </a:t>
            </a:r>
            <a:r>
              <a:rPr lang="ko-KR" altLang="en-US" sz="1000" b="1" dirty="0" err="1">
                <a:latin typeface="+mj-ea"/>
                <a:ea typeface="+mj-ea"/>
              </a:rPr>
              <a:t>표본수</a:t>
            </a:r>
            <a:r>
              <a:rPr lang="en-US" altLang="ko-KR" sz="1000" b="1" dirty="0">
                <a:latin typeface="+mj-ea"/>
                <a:ea typeface="+mj-ea"/>
              </a:rPr>
              <a:t>)</a:t>
            </a:r>
          </a:p>
          <a:p>
            <a:r>
              <a:rPr lang="en-US" altLang="ko-KR" sz="1000" b="1" dirty="0">
                <a:latin typeface="+mj-ea"/>
                <a:ea typeface="+mj-ea"/>
              </a:rPr>
              <a:t>= [{500X0.5) +(500X-0.5)]/(500+500)  =  0</a:t>
            </a:r>
          </a:p>
          <a:p>
            <a:endParaRPr lang="en-US" altLang="ko-KR" sz="1000" b="1" dirty="0">
              <a:latin typeface="+mj-ea"/>
              <a:ea typeface="+mj-ea"/>
            </a:endParaRPr>
          </a:p>
          <a:p>
            <a:r>
              <a:rPr lang="ko-KR" altLang="en-US" sz="1000" dirty="0">
                <a:highlight>
                  <a:srgbClr val="FFFF00"/>
                </a:highlight>
                <a:latin typeface="+mj-ea"/>
                <a:ea typeface="+mj-ea"/>
              </a:rPr>
              <a:t>결국 판별점수의 값은 </a:t>
            </a:r>
            <a:r>
              <a:rPr lang="en-US" altLang="ko-KR" sz="1000" dirty="0">
                <a:highlight>
                  <a:srgbClr val="FFFF00"/>
                </a:highlight>
                <a:latin typeface="+mj-ea"/>
                <a:ea typeface="+mj-ea"/>
              </a:rPr>
              <a:t>0 </a:t>
            </a:r>
            <a:r>
              <a:rPr lang="ko-KR" altLang="en-US" sz="1000" dirty="0">
                <a:highlight>
                  <a:srgbClr val="FFFF00"/>
                </a:highlight>
                <a:latin typeface="+mj-ea"/>
                <a:ea typeface="+mj-ea"/>
              </a:rPr>
              <a:t>이 된다</a:t>
            </a:r>
            <a:r>
              <a:rPr lang="en-US" altLang="ko-KR" sz="1000" dirty="0">
                <a:latin typeface="+mj-ea"/>
                <a:ea typeface="+mj-ea"/>
              </a:rPr>
              <a:t>.</a:t>
            </a:r>
          </a:p>
          <a:p>
            <a:endParaRPr lang="en-US" altLang="ko-KR" sz="1000" dirty="0">
              <a:latin typeface="+mj-ea"/>
              <a:ea typeface="+mj-ea"/>
              <a:sym typeface="Wingdings" panose="05000000000000000000" pitchFamily="2" charset="2"/>
            </a:endParaRPr>
          </a:p>
          <a:p>
            <a:r>
              <a:rPr lang="en-US" altLang="ko-KR" sz="1000" dirty="0">
                <a:latin typeface="+mj-ea"/>
                <a:ea typeface="+mj-ea"/>
                <a:sym typeface="Wingdings" panose="05000000000000000000" pitchFamily="2" charset="2"/>
              </a:rPr>
              <a:t> </a:t>
            </a:r>
            <a:r>
              <a:rPr lang="ko-KR" altLang="en-US" sz="1000" dirty="0">
                <a:latin typeface="+mj-ea"/>
                <a:ea typeface="+mj-ea"/>
              </a:rPr>
              <a:t>새로운 기업이 주어지면 기업의 </a:t>
            </a:r>
            <a:r>
              <a:rPr lang="ko-KR" altLang="en-US" sz="1000" dirty="0">
                <a:highlight>
                  <a:srgbClr val="00FFFF"/>
                </a:highlight>
                <a:latin typeface="+mj-ea"/>
                <a:ea typeface="+mj-ea"/>
              </a:rPr>
              <a:t>판별점수</a:t>
            </a:r>
            <a:r>
              <a:rPr lang="en-US" altLang="ko-KR" sz="1000" dirty="0">
                <a:highlight>
                  <a:srgbClr val="00FFFF"/>
                </a:highlight>
                <a:latin typeface="+mj-ea"/>
                <a:ea typeface="+mj-ea"/>
              </a:rPr>
              <a:t>(Z) </a:t>
            </a:r>
            <a:r>
              <a:rPr lang="ko-KR" altLang="en-US" sz="1000" dirty="0">
                <a:highlight>
                  <a:srgbClr val="00FFFF"/>
                </a:highlight>
                <a:latin typeface="+mj-ea"/>
                <a:ea typeface="+mj-ea"/>
              </a:rPr>
              <a:t>값이 </a:t>
            </a:r>
            <a:r>
              <a:rPr lang="en-US" altLang="ko-KR" sz="1000" dirty="0">
                <a:highlight>
                  <a:srgbClr val="00FFFF"/>
                </a:highlight>
                <a:latin typeface="+mj-ea"/>
                <a:ea typeface="+mj-ea"/>
              </a:rPr>
              <a:t>0 </a:t>
            </a:r>
            <a:r>
              <a:rPr lang="ko-KR" altLang="en-US" sz="1000" dirty="0">
                <a:latin typeface="+mj-ea"/>
                <a:ea typeface="+mj-ea"/>
              </a:rPr>
              <a:t>보다 크면 정상기업</a:t>
            </a:r>
            <a:r>
              <a:rPr lang="en-US" altLang="ko-KR" sz="1000" dirty="0">
                <a:latin typeface="+mj-ea"/>
                <a:ea typeface="+mj-ea"/>
              </a:rPr>
              <a:t>, 0</a:t>
            </a:r>
            <a:r>
              <a:rPr lang="ko-KR" altLang="en-US" sz="1000" dirty="0">
                <a:latin typeface="+mj-ea"/>
                <a:ea typeface="+mj-ea"/>
              </a:rPr>
              <a:t>보다 작으면 부도기업으로 판별한다</a:t>
            </a:r>
            <a:r>
              <a:rPr lang="en-US" altLang="ko-KR" sz="1200" dirty="0">
                <a:latin typeface="+mj-ea"/>
                <a:ea typeface="+mj-ea"/>
              </a:rPr>
              <a:t>.</a:t>
            </a:r>
          </a:p>
          <a:p>
            <a:endParaRPr lang="ko-KR" altLang="en-US" sz="1200" dirty="0"/>
          </a:p>
        </p:txBody>
      </p:sp>
      <p:sp>
        <p:nvSpPr>
          <p:cNvPr id="3" name="직사각형 2">
            <a:extLst>
              <a:ext uri="{FF2B5EF4-FFF2-40B4-BE49-F238E27FC236}">
                <a16:creationId xmlns:a16="http://schemas.microsoft.com/office/drawing/2014/main" id="{C901A205-3846-410A-865C-FA552D0E284A}"/>
              </a:ext>
            </a:extLst>
          </p:cNvPr>
          <p:cNvSpPr/>
          <p:nvPr/>
        </p:nvSpPr>
        <p:spPr>
          <a:xfrm>
            <a:off x="404612" y="1161027"/>
            <a:ext cx="4248472" cy="338554"/>
          </a:xfrm>
          <a:prstGeom prst="rect">
            <a:avLst/>
          </a:prstGeom>
          <a:solidFill>
            <a:schemeClr val="accent5">
              <a:lumMod val="20000"/>
              <a:lumOff val="80000"/>
            </a:schemeClr>
          </a:solidFill>
          <a:ln>
            <a:solidFill>
              <a:schemeClr val="accent5">
                <a:lumMod val="50000"/>
              </a:schemeClr>
            </a:solidFill>
          </a:ln>
        </p:spPr>
        <p:txBody>
          <a:bodyPr wrap="square">
            <a:spAutoFit/>
          </a:bodyPr>
          <a:lstStyle/>
          <a:p>
            <a:r>
              <a:rPr lang="ko-KR" altLang="en-US" sz="1600" dirty="0"/>
              <a:t>최적절사점</a:t>
            </a:r>
            <a:r>
              <a:rPr lang="en-US" altLang="ko-KR" sz="1600" dirty="0"/>
              <a:t>(Cutoff –point*), </a:t>
            </a:r>
            <a:r>
              <a:rPr lang="ko-KR" altLang="en-US" sz="1600" dirty="0"/>
              <a:t>판별기준점</a:t>
            </a:r>
            <a:r>
              <a:rPr lang="en-US" altLang="ko-KR" sz="1600" dirty="0"/>
              <a:t> </a:t>
            </a:r>
            <a:r>
              <a:rPr lang="ko-KR" altLang="en-US" sz="1600" dirty="0"/>
              <a:t>도출</a:t>
            </a:r>
            <a:endParaRPr lang="en-US" altLang="ko-KR" sz="1600" dirty="0"/>
          </a:p>
        </p:txBody>
      </p:sp>
      <p:sp>
        <p:nvSpPr>
          <p:cNvPr id="2" name="바닥글 개체 틀 1">
            <a:extLst>
              <a:ext uri="{FF2B5EF4-FFF2-40B4-BE49-F238E27FC236}">
                <a16:creationId xmlns:a16="http://schemas.microsoft.com/office/drawing/2014/main" id="{CACA8C8A-BB85-4DFE-ACA9-11D2F289CB00}"/>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3B9CB844-E980-478A-A3EB-07D8C9BE64EB}"/>
              </a:ext>
            </a:extLst>
          </p:cNvPr>
          <p:cNvSpPr>
            <a:spLocks noGrp="1"/>
          </p:cNvSpPr>
          <p:nvPr>
            <p:ph type="sldNum" sz="quarter" idx="12"/>
          </p:nvPr>
        </p:nvSpPr>
        <p:spPr/>
        <p:txBody>
          <a:bodyPr/>
          <a:lstStyle/>
          <a:p>
            <a:fld id="{DE77BB65-F969-4654-BF30-45C70C1BE112}" type="slidenum">
              <a:rPr lang="ko-KR" altLang="en-US" smtClean="0"/>
              <a:pPr/>
              <a:t>205</a:t>
            </a:fld>
            <a:endParaRPr lang="ko-KR" altLang="en-US"/>
          </a:p>
        </p:txBody>
      </p:sp>
      <p:sp>
        <p:nvSpPr>
          <p:cNvPr id="11" name="직사각형 10">
            <a:extLst>
              <a:ext uri="{FF2B5EF4-FFF2-40B4-BE49-F238E27FC236}">
                <a16:creationId xmlns:a16="http://schemas.microsoft.com/office/drawing/2014/main" id="{7E791803-96CE-4545-A323-AF6A2C2BDAF1}"/>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99738002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9" name="TextBox 8">
            <a:extLst>
              <a:ext uri="{FF2B5EF4-FFF2-40B4-BE49-F238E27FC236}">
                <a16:creationId xmlns:a16="http://schemas.microsoft.com/office/drawing/2014/main" id="{9F594E05-5736-4D0C-9DB8-528677BEB32A}"/>
              </a:ext>
            </a:extLst>
          </p:cNvPr>
          <p:cNvSpPr txBox="1"/>
          <p:nvPr/>
        </p:nvSpPr>
        <p:spPr>
          <a:xfrm>
            <a:off x="556725" y="3294191"/>
            <a:ext cx="8302386" cy="987643"/>
          </a:xfrm>
          <a:prstGeom prst="rect">
            <a:avLst/>
          </a:prstGeom>
          <a:noFill/>
        </p:spPr>
        <p:txBody>
          <a:bodyPr wrap="square" rtlCol="0">
            <a:spAutoFit/>
          </a:bodyPr>
          <a:lstStyle/>
          <a:p>
            <a:pPr>
              <a:lnSpc>
                <a:spcPct val="150000"/>
              </a:lnSpc>
            </a:pPr>
            <a:r>
              <a:rPr lang="en-US" altLang="ko-KR" sz="1000" dirty="0">
                <a:sym typeface="Wingdings" panose="05000000000000000000" pitchFamily="2" charset="2"/>
              </a:rPr>
              <a:t></a:t>
            </a:r>
            <a:r>
              <a:rPr lang="ko-KR" altLang="en-US" sz="1000" dirty="0" err="1"/>
              <a:t>분모값</a:t>
            </a:r>
            <a:r>
              <a:rPr lang="ko-KR" altLang="en-US" sz="1000" dirty="0"/>
              <a:t> 집단간 분산이 이 클수록 </a:t>
            </a:r>
            <a:r>
              <a:rPr lang="en-US" altLang="ko-KR" sz="1000" b="1" dirty="0"/>
              <a:t>Wilks’ Lambda ‘0’</a:t>
            </a:r>
            <a:r>
              <a:rPr lang="ko-KR" altLang="en-US" sz="1000" b="1" dirty="0"/>
              <a:t>에 가까워지며</a:t>
            </a:r>
            <a:r>
              <a:rPr lang="en-US" altLang="ko-KR" sz="1000" b="1" dirty="0"/>
              <a:t>,  </a:t>
            </a:r>
            <a:r>
              <a:rPr lang="ko-KR" altLang="en-US" sz="1000" b="1" dirty="0"/>
              <a:t>반대인  경우 </a:t>
            </a:r>
            <a:r>
              <a:rPr lang="en-US" altLang="ko-KR" sz="1000" b="1" dirty="0"/>
              <a:t>‘1’</a:t>
            </a:r>
            <a:r>
              <a:rPr lang="ko-KR" altLang="en-US" sz="1000" b="1" dirty="0"/>
              <a:t>에 가까워진다</a:t>
            </a:r>
            <a:r>
              <a:rPr lang="en-US" altLang="ko-KR" sz="1000" b="1" dirty="0"/>
              <a:t>. (</a:t>
            </a:r>
            <a:r>
              <a:rPr lang="ko-KR" altLang="en-US" sz="1000" b="1" dirty="0"/>
              <a:t>값 범위 </a:t>
            </a:r>
            <a:r>
              <a:rPr lang="en-US" altLang="ko-KR" sz="1000" b="1" dirty="0"/>
              <a:t>0~1)</a:t>
            </a:r>
            <a:endParaRPr lang="en-US" altLang="ko-KR" sz="1000" dirty="0"/>
          </a:p>
          <a:p>
            <a:pPr>
              <a:lnSpc>
                <a:spcPct val="150000"/>
              </a:lnSpc>
            </a:pPr>
            <a:r>
              <a:rPr lang="ko-KR" altLang="en-US" sz="1000" dirty="0"/>
              <a:t>결국 </a:t>
            </a:r>
            <a:r>
              <a:rPr lang="en-US" altLang="ko-KR" sz="1000" dirty="0"/>
              <a:t>Wilks’ Lambda</a:t>
            </a:r>
            <a:r>
              <a:rPr lang="ko-KR" altLang="en-US" sz="1000" dirty="0"/>
              <a:t>가 작을 수록 집단간 분산이 커진 경우이므로  </a:t>
            </a:r>
            <a:r>
              <a:rPr lang="ko-KR" altLang="en-US" sz="1000" dirty="0" err="1"/>
              <a:t>판별력이</a:t>
            </a:r>
            <a:r>
              <a:rPr lang="ko-KR" altLang="en-US" sz="1000" dirty="0"/>
              <a:t> 높은 것으로 이해할 수 있다</a:t>
            </a:r>
            <a:r>
              <a:rPr lang="en-US" altLang="ko-KR" sz="1000" dirty="0"/>
              <a:t>.</a:t>
            </a:r>
          </a:p>
          <a:p>
            <a:pPr marL="171450" indent="-171450">
              <a:lnSpc>
                <a:spcPct val="150000"/>
              </a:lnSpc>
              <a:buFont typeface="Wingdings" panose="05000000000000000000" pitchFamily="2" charset="2"/>
              <a:buChar char="à"/>
            </a:pPr>
            <a:r>
              <a:rPr lang="ko-KR" altLang="en-US" sz="1000" dirty="0">
                <a:sym typeface="Wingdings" panose="05000000000000000000" pitchFamily="2" charset="2"/>
              </a:rPr>
              <a:t>판별함수의 </a:t>
            </a:r>
            <a:r>
              <a:rPr lang="ko-KR" altLang="en-US" sz="1000" dirty="0" err="1">
                <a:sym typeface="Wingdings" panose="05000000000000000000" pitchFamily="2" charset="2"/>
              </a:rPr>
              <a:t>판별력의</a:t>
            </a:r>
            <a:r>
              <a:rPr lang="ko-KR" altLang="en-US" sz="1000" dirty="0">
                <a:sym typeface="Wingdings" panose="05000000000000000000" pitchFamily="2" charset="2"/>
              </a:rPr>
              <a:t> 통계적 유의성을 점검하는 사용되는 값</a:t>
            </a:r>
            <a:r>
              <a:rPr lang="en-US" altLang="ko-KR" sz="1000" dirty="0">
                <a:sym typeface="Wingdings" panose="05000000000000000000" pitchFamily="2" charset="2"/>
              </a:rPr>
              <a:t>, </a:t>
            </a:r>
          </a:p>
          <a:p>
            <a:pPr marL="171450" indent="-171450">
              <a:lnSpc>
                <a:spcPct val="150000"/>
              </a:lnSpc>
              <a:buFont typeface="Wingdings" panose="05000000000000000000" pitchFamily="2" charset="2"/>
              <a:buChar char="à"/>
            </a:pPr>
            <a:r>
              <a:rPr lang="ko-KR" altLang="en-US" sz="1000" b="1" dirty="0">
                <a:solidFill>
                  <a:srgbClr val="000000"/>
                </a:solidFill>
                <a:latin typeface="Arial" panose="020B0604020202020204" pitchFamily="34" charset="0"/>
                <a:sym typeface="Wingdings" panose="05000000000000000000" pitchFamily="2" charset="2"/>
              </a:rPr>
              <a:t> 유의성</a:t>
            </a:r>
            <a:r>
              <a:rPr lang="en-US" altLang="ko-KR" sz="1000" b="1" dirty="0">
                <a:solidFill>
                  <a:srgbClr val="000000"/>
                </a:solidFill>
                <a:latin typeface="Arial" panose="020B0604020202020204" pitchFamily="34" charset="0"/>
                <a:sym typeface="Wingdings" panose="05000000000000000000" pitchFamily="2" charset="2"/>
              </a:rPr>
              <a:t>(sig) &lt;</a:t>
            </a:r>
            <a:r>
              <a:rPr lang="ko-KR" altLang="en-US" sz="1000" b="1" dirty="0">
                <a:solidFill>
                  <a:srgbClr val="000000"/>
                </a:solidFill>
                <a:latin typeface="Arial" panose="020B0604020202020204" pitchFamily="34" charset="0"/>
                <a:sym typeface="Wingdings" panose="05000000000000000000" pitchFamily="2" charset="2"/>
              </a:rPr>
              <a:t> </a:t>
            </a:r>
            <a:r>
              <a:rPr lang="en-US" altLang="ko-KR" sz="1000" b="1" dirty="0">
                <a:solidFill>
                  <a:srgbClr val="000000"/>
                </a:solidFill>
                <a:latin typeface="Arial" panose="020B0604020202020204" pitchFamily="34" charset="0"/>
                <a:sym typeface="Wingdings" panose="05000000000000000000" pitchFamily="2" charset="2"/>
              </a:rPr>
              <a:t>0.05 </a:t>
            </a:r>
            <a:r>
              <a:rPr lang="ko-KR" altLang="en-US" sz="1000" b="1" dirty="0">
                <a:solidFill>
                  <a:srgbClr val="000000"/>
                </a:solidFill>
                <a:latin typeface="Arial" panose="020B0604020202020204" pitchFamily="34" charset="0"/>
                <a:sym typeface="Wingdings" panose="05000000000000000000" pitchFamily="2" charset="2"/>
              </a:rPr>
              <a:t>판별계수는 사용 가능</a:t>
            </a:r>
            <a:r>
              <a:rPr lang="en-US" altLang="ko-KR" sz="1000" b="1" dirty="0">
                <a:solidFill>
                  <a:srgbClr val="000000"/>
                </a:solidFill>
                <a:latin typeface="Arial" panose="020B0604020202020204" pitchFamily="34" charset="0"/>
                <a:sym typeface="Wingdings" panose="05000000000000000000" pitchFamily="2" charset="2"/>
              </a:rPr>
              <a:t>, </a:t>
            </a:r>
            <a:r>
              <a:rPr lang="ko-KR" altLang="en-US" sz="1000" b="1" dirty="0">
                <a:solidFill>
                  <a:srgbClr val="000000"/>
                </a:solidFill>
                <a:latin typeface="Arial" panose="020B0604020202020204" pitchFamily="34" charset="0"/>
                <a:sym typeface="Wingdings" panose="05000000000000000000" pitchFamily="2" charset="2"/>
              </a:rPr>
              <a:t>유의성</a:t>
            </a:r>
            <a:r>
              <a:rPr lang="en-US" altLang="ko-KR" sz="1000" b="1" dirty="0">
                <a:solidFill>
                  <a:srgbClr val="000000"/>
                </a:solidFill>
                <a:latin typeface="Arial" panose="020B0604020202020204" pitchFamily="34" charset="0"/>
                <a:sym typeface="Wingdings" panose="05000000000000000000" pitchFamily="2" charset="2"/>
              </a:rPr>
              <a:t>(sig) &gt;</a:t>
            </a:r>
            <a:r>
              <a:rPr lang="ko-KR" altLang="en-US" sz="1000" b="1" dirty="0">
                <a:solidFill>
                  <a:srgbClr val="000000"/>
                </a:solidFill>
                <a:latin typeface="Arial" panose="020B0604020202020204" pitchFamily="34" charset="0"/>
                <a:sym typeface="Wingdings" panose="05000000000000000000" pitchFamily="2" charset="2"/>
              </a:rPr>
              <a:t> </a:t>
            </a:r>
            <a:r>
              <a:rPr lang="en-US" altLang="ko-KR" sz="1000" b="1" dirty="0">
                <a:solidFill>
                  <a:srgbClr val="000000"/>
                </a:solidFill>
                <a:latin typeface="Arial" panose="020B0604020202020204" pitchFamily="34" charset="0"/>
                <a:sym typeface="Wingdings" panose="05000000000000000000" pitchFamily="2" charset="2"/>
              </a:rPr>
              <a:t>0.05 </a:t>
            </a:r>
            <a:r>
              <a:rPr lang="ko-KR" altLang="en-US" sz="1000" b="1" dirty="0">
                <a:solidFill>
                  <a:srgbClr val="000000"/>
                </a:solidFill>
                <a:latin typeface="Arial" panose="020B0604020202020204" pitchFamily="34" charset="0"/>
                <a:sym typeface="Wingdings" panose="05000000000000000000" pitchFamily="2" charset="2"/>
              </a:rPr>
              <a:t>판별계수는 삭제</a:t>
            </a:r>
            <a:endParaRPr lang="ko-KR" altLang="en-US" sz="1000" dirty="0"/>
          </a:p>
        </p:txBody>
      </p:sp>
      <p:sp>
        <p:nvSpPr>
          <p:cNvPr id="10" name="직사각형 9">
            <a:extLst>
              <a:ext uri="{FF2B5EF4-FFF2-40B4-BE49-F238E27FC236}">
                <a16:creationId xmlns:a16="http://schemas.microsoft.com/office/drawing/2014/main" id="{6A127966-1963-446E-9EB8-A66FBA543A2E}"/>
              </a:ext>
            </a:extLst>
          </p:cNvPr>
          <p:cNvSpPr/>
          <p:nvPr/>
        </p:nvSpPr>
        <p:spPr>
          <a:xfrm>
            <a:off x="2847952" y="246417"/>
            <a:ext cx="2132700" cy="400110"/>
          </a:xfrm>
          <a:prstGeom prst="rect">
            <a:avLst/>
          </a:prstGeom>
        </p:spPr>
        <p:txBody>
          <a:bodyPr wrap="none">
            <a:spAutoFit/>
          </a:bodyPr>
          <a:lstStyle/>
          <a:p>
            <a:r>
              <a:rPr lang="en-US" altLang="ko-KR" sz="2000" b="1" dirty="0"/>
              <a:t>**Wilks’ Lambda</a:t>
            </a:r>
            <a:endParaRPr lang="ko-KR" altLang="en-US" sz="2000" dirty="0"/>
          </a:p>
        </p:txBody>
      </p:sp>
      <p:sp>
        <p:nvSpPr>
          <p:cNvPr id="11" name="직사각형 10">
            <a:extLst>
              <a:ext uri="{FF2B5EF4-FFF2-40B4-BE49-F238E27FC236}">
                <a16:creationId xmlns:a16="http://schemas.microsoft.com/office/drawing/2014/main" id="{A8D3B10D-B77C-4DCB-8C1D-3078A03CE9B6}"/>
              </a:ext>
            </a:extLst>
          </p:cNvPr>
          <p:cNvSpPr/>
          <p:nvPr/>
        </p:nvSpPr>
        <p:spPr>
          <a:xfrm>
            <a:off x="564871" y="4534245"/>
            <a:ext cx="3600400" cy="307777"/>
          </a:xfrm>
          <a:prstGeom prst="rect">
            <a:avLst/>
          </a:prstGeom>
        </p:spPr>
        <p:txBody>
          <a:bodyPr wrap="square">
            <a:spAutoFit/>
          </a:bodyPr>
          <a:lstStyle/>
          <a:p>
            <a:r>
              <a:rPr lang="en-US" altLang="ko-KR" sz="1400" b="1" dirty="0">
                <a:solidFill>
                  <a:srgbClr val="000000"/>
                </a:solidFill>
                <a:latin typeface="Malgun Gothic" panose="020B0503020000020004" pitchFamily="50" charset="-127"/>
                <a:ea typeface="Malgun Gothic" panose="020B0503020000020004" pitchFamily="50" charset="-127"/>
              </a:rPr>
              <a:t>Group Statistics(mean, </a:t>
            </a:r>
            <a:r>
              <a:rPr lang="en-US" altLang="ko-KR" sz="1400" b="1" dirty="0" err="1">
                <a:solidFill>
                  <a:srgbClr val="000000"/>
                </a:solidFill>
                <a:latin typeface="Malgun Gothic" panose="020B0503020000020004" pitchFamily="50" charset="-127"/>
                <a:ea typeface="Malgun Gothic" panose="020B0503020000020004" pitchFamily="50" charset="-127"/>
              </a:rPr>
              <a:t>Std.Dev</a:t>
            </a:r>
            <a:r>
              <a:rPr lang="en-US" altLang="ko-KR" sz="1400" b="1" dirty="0">
                <a:solidFill>
                  <a:srgbClr val="000000"/>
                </a:solidFill>
                <a:latin typeface="Malgun Gothic" panose="020B0503020000020004" pitchFamily="50" charset="-127"/>
                <a:ea typeface="Malgun Gothic" panose="020B0503020000020004" pitchFamily="50" charset="-127"/>
              </a:rPr>
              <a:t>)</a:t>
            </a:r>
            <a:endParaRPr lang="ko-KR" altLang="en-US" sz="1400" dirty="0"/>
          </a:p>
        </p:txBody>
      </p:sp>
      <p:sp>
        <p:nvSpPr>
          <p:cNvPr id="14" name="직사각형 13">
            <a:extLst>
              <a:ext uri="{FF2B5EF4-FFF2-40B4-BE49-F238E27FC236}">
                <a16:creationId xmlns:a16="http://schemas.microsoft.com/office/drawing/2014/main" id="{0DCA0DFF-996D-49F2-9041-73D3513A6EE8}"/>
              </a:ext>
            </a:extLst>
          </p:cNvPr>
          <p:cNvSpPr/>
          <p:nvPr/>
        </p:nvSpPr>
        <p:spPr>
          <a:xfrm>
            <a:off x="555199" y="4842022"/>
            <a:ext cx="7377060" cy="1218475"/>
          </a:xfrm>
          <a:prstGeom prst="rect">
            <a:avLst/>
          </a:prstGeom>
        </p:spPr>
        <p:txBody>
          <a:bodyPr wrap="square">
            <a:spAutoFit/>
          </a:bodyPr>
          <a:lstStyle/>
          <a:p>
            <a:pPr>
              <a:lnSpc>
                <a:spcPct val="150000"/>
              </a:lnSpc>
            </a:pPr>
            <a:r>
              <a:rPr lang="en-US" altLang="ko-KR" sz="1000" dirty="0">
                <a:latin typeface="Malgun Gothic" panose="020B0503020000020004" pitchFamily="50" charset="-127"/>
                <a:ea typeface="Malgun Gothic" panose="020B0503020000020004" pitchFamily="50" charset="-127"/>
              </a:rPr>
              <a:t>-1</a:t>
            </a:r>
            <a:r>
              <a:rPr lang="ko-KR" altLang="en-US" sz="1000" dirty="0">
                <a:latin typeface="Malgun Gothic" panose="020B0503020000020004" pitchFamily="50" charset="-127"/>
                <a:ea typeface="Malgun Gothic" panose="020B0503020000020004" pitchFamily="50" charset="-127"/>
              </a:rPr>
              <a:t>이면 이것은 관측된 집단의 평균이 동일하다는 것을 의미하고 </a:t>
            </a:r>
            <a:r>
              <a:rPr lang="en-US" altLang="ko-KR" sz="1000" dirty="0">
                <a:latin typeface="Malgun Gothic" panose="020B0503020000020004" pitchFamily="50" charset="-127"/>
                <a:ea typeface="Malgun Gothic" panose="020B0503020000020004" pitchFamily="50" charset="-127"/>
              </a:rPr>
              <a:t>,</a:t>
            </a:r>
            <a:r>
              <a:rPr lang="ko-KR" altLang="en-US" sz="1000" dirty="0">
                <a:latin typeface="Malgun Gothic" panose="020B0503020000020004" pitchFamily="50" charset="-127"/>
                <a:ea typeface="Malgun Gothic" panose="020B0503020000020004" pitchFamily="50" charset="-127"/>
              </a:rPr>
              <a:t>이 값이 </a:t>
            </a:r>
            <a:r>
              <a:rPr lang="en-US" altLang="ko-KR" sz="1000" dirty="0">
                <a:latin typeface="Malgun Gothic" panose="020B0503020000020004" pitchFamily="50" charset="-127"/>
                <a:ea typeface="Malgun Gothic" panose="020B0503020000020004" pitchFamily="50" charset="-127"/>
              </a:rPr>
              <a:t>0</a:t>
            </a:r>
            <a:r>
              <a:rPr lang="ko-KR" altLang="en-US" sz="1000" dirty="0">
                <a:latin typeface="Malgun Gothic" panose="020B0503020000020004" pitchFamily="50" charset="-127"/>
                <a:ea typeface="Malgun Gothic" panose="020B0503020000020004" pitchFamily="50" charset="-127"/>
              </a:rPr>
              <a:t>에 가까우면 집단내의 </a:t>
            </a:r>
            <a:r>
              <a:rPr lang="en-US" altLang="ko-KR" sz="1000" dirty="0">
                <a:latin typeface="Malgun Gothic" panose="020B0503020000020004" pitchFamily="50" charset="-127"/>
                <a:ea typeface="Malgun Gothic" panose="020B0503020000020004" pitchFamily="50" charset="-127"/>
                <a:sym typeface="Wingdings" panose="05000000000000000000" pitchFamily="2" charset="2"/>
              </a:rPr>
              <a:t> </a:t>
            </a:r>
            <a:r>
              <a:rPr lang="ko-KR" altLang="en-US" sz="1000" dirty="0">
                <a:latin typeface="Malgun Gothic" panose="020B0503020000020004" pitchFamily="50" charset="-127"/>
                <a:ea typeface="Malgun Gothic" panose="020B0503020000020004" pitchFamily="50" charset="-127"/>
              </a:rPr>
              <a:t>분산이 총분산에 비해 적기 때문에 </a:t>
            </a:r>
            <a:r>
              <a:rPr lang="ko-KR" altLang="en-US" sz="1000" dirty="0" err="1">
                <a:latin typeface="Malgun Gothic" panose="020B0503020000020004" pitchFamily="50" charset="-127"/>
                <a:ea typeface="Malgun Gothic" panose="020B0503020000020004" pitchFamily="50" charset="-127"/>
              </a:rPr>
              <a:t>집단평균간에는</a:t>
            </a:r>
            <a:r>
              <a:rPr lang="ko-KR" altLang="en-US" sz="1000" dirty="0">
                <a:latin typeface="Malgun Gothic" panose="020B0503020000020004" pitchFamily="50" charset="-127"/>
                <a:ea typeface="Malgun Gothic" panose="020B0503020000020004" pitchFamily="50" charset="-127"/>
              </a:rPr>
              <a:t> 차이가 있다는 것을 나타낸다</a:t>
            </a:r>
            <a:r>
              <a:rPr lang="en-US" altLang="ko-KR" sz="1000" dirty="0">
                <a:latin typeface="Malgun Gothic" panose="020B0503020000020004" pitchFamily="50" charset="-127"/>
                <a:ea typeface="Malgun Gothic" panose="020B0503020000020004" pitchFamily="50" charset="-127"/>
              </a:rPr>
              <a:t>. </a:t>
            </a:r>
          </a:p>
          <a:p>
            <a:pPr>
              <a:lnSpc>
                <a:spcPct val="150000"/>
              </a:lnSpc>
            </a:pPr>
            <a:r>
              <a:rPr lang="ko-KR" altLang="en-US" sz="1000" dirty="0">
                <a:latin typeface="Malgun Gothic" panose="020B0503020000020004" pitchFamily="50" charset="-127"/>
                <a:ea typeface="Malgun Gothic" panose="020B0503020000020004" pitchFamily="50" charset="-127"/>
              </a:rPr>
              <a:t>이를 보다 확실하게 알 수 있는 것은 자유도를 고려하여 구한 </a:t>
            </a:r>
            <a:r>
              <a:rPr lang="en-US" altLang="ko-KR" sz="1000" dirty="0">
                <a:latin typeface="Malgun Gothic" panose="020B0503020000020004" pitchFamily="50" charset="-127"/>
                <a:ea typeface="Malgun Gothic" panose="020B0503020000020004" pitchFamily="50" charset="-127"/>
              </a:rPr>
              <a:t>F</a:t>
            </a:r>
            <a:r>
              <a:rPr lang="ko-KR" altLang="en-US" sz="1000" dirty="0">
                <a:latin typeface="Malgun Gothic" panose="020B0503020000020004" pitchFamily="50" charset="-127"/>
                <a:ea typeface="Malgun Gothic" panose="020B0503020000020004" pitchFamily="50" charset="-127"/>
              </a:rPr>
              <a:t>값이다</a:t>
            </a:r>
            <a:r>
              <a:rPr lang="en-US" altLang="ko-KR" sz="1000" dirty="0">
                <a:latin typeface="Malgun Gothic" panose="020B0503020000020004" pitchFamily="50" charset="-127"/>
                <a:ea typeface="Malgun Gothic" panose="020B0503020000020004" pitchFamily="50" charset="-127"/>
              </a:rPr>
              <a:t>. F</a:t>
            </a:r>
            <a:r>
              <a:rPr lang="ko-KR" altLang="en-US" sz="1000" dirty="0">
                <a:latin typeface="Malgun Gothic" panose="020B0503020000020004" pitchFamily="50" charset="-127"/>
                <a:ea typeface="Malgun Gothic" panose="020B0503020000020004" pitchFamily="50" charset="-127"/>
              </a:rPr>
              <a:t>값이 크면 집단간의 분산이 커</a:t>
            </a:r>
            <a:r>
              <a:rPr lang="en-US" altLang="ko-KR" sz="1000" dirty="0">
                <a:latin typeface="Malgun Gothic" panose="020B0503020000020004" pitchFamily="50" charset="-127"/>
                <a:ea typeface="Malgun Gothic" panose="020B0503020000020004" pitchFamily="50" charset="-127"/>
              </a:rPr>
              <a:t> </a:t>
            </a:r>
            <a:r>
              <a:rPr lang="ko-KR" altLang="en-US" sz="1000" dirty="0">
                <a:latin typeface="Malgun Gothic" panose="020B0503020000020004" pitchFamily="50" charset="-127"/>
                <a:ea typeface="Malgun Gothic" panose="020B0503020000020004" pitchFamily="50" charset="-127"/>
              </a:rPr>
              <a:t>차이가 크므로 구분이 잘되는 계수가 된다</a:t>
            </a:r>
            <a:r>
              <a:rPr lang="en-US" altLang="ko-KR" sz="1000" dirty="0">
                <a:latin typeface="Malgun Gothic" panose="020B0503020000020004" pitchFamily="50" charset="-127"/>
                <a:ea typeface="Malgun Gothic" panose="020B0503020000020004" pitchFamily="50" charset="-127"/>
              </a:rPr>
              <a:t>.</a:t>
            </a:r>
            <a:r>
              <a:rPr lang="en-US" altLang="ko-KR" sz="1000" dirty="0">
                <a:latin typeface="Malgun Gothic" panose="020B0503020000020004" pitchFamily="50" charset="-127"/>
                <a:ea typeface="Malgun Gothic" panose="020B0503020000020004" pitchFamily="50" charset="-127"/>
                <a:sym typeface="Wingdings" panose="05000000000000000000" pitchFamily="2" charset="2"/>
              </a:rPr>
              <a:t> </a:t>
            </a:r>
            <a:r>
              <a:rPr lang="ko-KR" altLang="en-US" sz="1000" dirty="0">
                <a:latin typeface="Malgun Gothic" panose="020B0503020000020004" pitchFamily="50" charset="-127"/>
                <a:ea typeface="Malgun Gothic" panose="020B0503020000020004" pitchFamily="50" charset="-127"/>
                <a:sym typeface="Wingdings" panose="05000000000000000000" pitchFamily="2" charset="2"/>
              </a:rPr>
              <a:t>이 경우 유의성이 </a:t>
            </a:r>
            <a:r>
              <a:rPr lang="en-US" altLang="ko-KR" sz="1000" dirty="0">
                <a:latin typeface="Malgun Gothic" panose="020B0503020000020004" pitchFamily="50" charset="-127"/>
                <a:ea typeface="Malgun Gothic" panose="020B0503020000020004" pitchFamily="50" charset="-127"/>
                <a:sym typeface="Wingdings" panose="05000000000000000000" pitchFamily="2" charset="2"/>
              </a:rPr>
              <a:t>0.05</a:t>
            </a:r>
            <a:r>
              <a:rPr lang="ko-KR" altLang="en-US" sz="1000" dirty="0">
                <a:latin typeface="Malgun Gothic" panose="020B0503020000020004" pitchFamily="50" charset="-127"/>
                <a:ea typeface="Malgun Gothic" panose="020B0503020000020004" pitchFamily="50" charset="-127"/>
                <a:sym typeface="Wingdings" panose="05000000000000000000" pitchFamily="2" charset="2"/>
              </a:rPr>
              <a:t>보다 작아 집단간 차이가 크다</a:t>
            </a:r>
            <a:r>
              <a:rPr lang="en-US" altLang="ko-KR" sz="1000" dirty="0">
                <a:latin typeface="Malgun Gothic" panose="020B0503020000020004" pitchFamily="50" charset="-127"/>
                <a:ea typeface="Malgun Gothic" panose="020B0503020000020004" pitchFamily="50" charset="-127"/>
                <a:sym typeface="Wingdings" panose="05000000000000000000" pitchFamily="2" charset="2"/>
              </a:rPr>
              <a:t>.</a:t>
            </a:r>
          </a:p>
          <a:p>
            <a:pPr>
              <a:lnSpc>
                <a:spcPct val="150000"/>
              </a:lnSpc>
            </a:pPr>
            <a:r>
              <a:rPr lang="en-US" altLang="ko-KR" sz="1000" dirty="0">
                <a:latin typeface="Malgun Gothic" panose="020B0503020000020004" pitchFamily="50" charset="-127"/>
                <a:ea typeface="Malgun Gothic" panose="020B0503020000020004" pitchFamily="50" charset="-127"/>
                <a:sym typeface="Wingdings" panose="05000000000000000000" pitchFamily="2" charset="2"/>
              </a:rPr>
              <a:t> </a:t>
            </a:r>
            <a:r>
              <a:rPr lang="ko-KR" altLang="en-US" sz="1000" dirty="0">
                <a:latin typeface="Malgun Gothic" panose="020B0503020000020004" pitchFamily="50" charset="-127"/>
                <a:ea typeface="Malgun Gothic" panose="020B0503020000020004" pitchFamily="50" charset="-127"/>
              </a:rPr>
              <a:t>집단간에 차이가 있는 변수들이 판별분석에 판별계수로 사용</a:t>
            </a:r>
            <a:r>
              <a:rPr lang="en-US" altLang="ko-KR" sz="1000" dirty="0">
                <a:latin typeface="Malgun Gothic" panose="020B0503020000020004" pitchFamily="50" charset="-127"/>
                <a:ea typeface="Malgun Gothic" panose="020B0503020000020004" pitchFamily="50" charset="-127"/>
              </a:rPr>
              <a:t>.</a:t>
            </a:r>
            <a:endParaRPr lang="ko-KR" altLang="en-US" sz="1000" dirty="0"/>
          </a:p>
        </p:txBody>
      </p:sp>
      <p:sp>
        <p:nvSpPr>
          <p:cNvPr id="17" name="직사각형 16">
            <a:extLst>
              <a:ext uri="{FF2B5EF4-FFF2-40B4-BE49-F238E27FC236}">
                <a16:creationId xmlns:a16="http://schemas.microsoft.com/office/drawing/2014/main" id="{A1B78902-5C70-4404-8DB0-03E4C7DC42FC}"/>
              </a:ext>
            </a:extLst>
          </p:cNvPr>
          <p:cNvSpPr/>
          <p:nvPr/>
        </p:nvSpPr>
        <p:spPr>
          <a:xfrm>
            <a:off x="438470" y="2403519"/>
            <a:ext cx="5688632" cy="699422"/>
          </a:xfrm>
          <a:prstGeom prst="rect">
            <a:avLst/>
          </a:prstGeom>
          <a:ln w="12700">
            <a:solidFill>
              <a:schemeClr val="accent5">
                <a:lumMod val="75000"/>
              </a:schemeClr>
            </a:solidFill>
          </a:ln>
        </p:spPr>
        <p:txBody>
          <a:bodyPr wrap="square">
            <a:spAutoFit/>
          </a:bodyPr>
          <a:lstStyle/>
          <a:p>
            <a:pPr>
              <a:lnSpc>
                <a:spcPct val="150000"/>
              </a:lnSpc>
            </a:pPr>
            <a:r>
              <a:rPr lang="en-US" altLang="ko-KR" sz="1400" b="1" dirty="0">
                <a:highlight>
                  <a:srgbClr val="FFFF00"/>
                </a:highlight>
              </a:rPr>
              <a:t>  Wilks’ Lambda</a:t>
            </a:r>
            <a:r>
              <a:rPr lang="en-US" altLang="ko-KR" sz="1400" b="1" dirty="0"/>
              <a:t>   </a:t>
            </a:r>
            <a:r>
              <a:rPr lang="ko-KR" altLang="en-US" sz="1400" dirty="0"/>
              <a:t> </a:t>
            </a:r>
            <a:r>
              <a:rPr lang="en-US" altLang="ko-KR" sz="1400" dirty="0"/>
              <a:t>= </a:t>
            </a:r>
            <a:r>
              <a:rPr lang="ko-KR" altLang="en-US" sz="1400" dirty="0"/>
              <a:t>집단내 제곱 합 </a:t>
            </a:r>
            <a:r>
              <a:rPr lang="en-US" altLang="ko-KR" sz="1400" dirty="0"/>
              <a:t>/ </a:t>
            </a:r>
            <a:r>
              <a:rPr lang="ko-KR" altLang="en-US" sz="1400" dirty="0"/>
              <a:t>전체의 제곱 합 </a:t>
            </a:r>
            <a:endParaRPr lang="en-US" altLang="ko-KR" sz="1400" dirty="0"/>
          </a:p>
          <a:p>
            <a:pPr>
              <a:lnSpc>
                <a:spcPct val="150000"/>
              </a:lnSpc>
            </a:pPr>
            <a:r>
              <a:rPr lang="en-US" altLang="ko-KR" sz="1400" dirty="0">
                <a:sym typeface="Wingdings" panose="05000000000000000000" pitchFamily="2" charset="2"/>
              </a:rPr>
              <a:t>                                </a:t>
            </a:r>
            <a:r>
              <a:rPr lang="en-US" altLang="ko-KR" sz="1400" dirty="0">
                <a:highlight>
                  <a:srgbClr val="FFFF00"/>
                </a:highlight>
                <a:sym typeface="Wingdings" panose="05000000000000000000" pitchFamily="2" charset="2"/>
              </a:rPr>
              <a:t>(</a:t>
            </a:r>
            <a:r>
              <a:rPr lang="ko-KR" altLang="en-US" sz="1400" dirty="0">
                <a:highlight>
                  <a:srgbClr val="FFFF00"/>
                </a:highlight>
              </a:rPr>
              <a:t>집단내 분산  </a:t>
            </a:r>
            <a:r>
              <a:rPr lang="en-US" altLang="ko-KR" sz="1400" dirty="0">
                <a:highlight>
                  <a:srgbClr val="FFFF00"/>
                </a:highlight>
              </a:rPr>
              <a:t>/  (</a:t>
            </a:r>
            <a:r>
              <a:rPr lang="ko-KR" altLang="en-US" sz="1400" dirty="0" err="1">
                <a:highlight>
                  <a:srgbClr val="FFFF00"/>
                </a:highlight>
              </a:rPr>
              <a:t>총분산</a:t>
            </a:r>
            <a:r>
              <a:rPr lang="en-US" altLang="ko-KR" sz="1400" dirty="0">
                <a:highlight>
                  <a:srgbClr val="FFFF00"/>
                </a:highlight>
              </a:rPr>
              <a:t>=</a:t>
            </a:r>
            <a:r>
              <a:rPr lang="ko-KR" altLang="en-US" sz="1400" dirty="0">
                <a:highlight>
                  <a:srgbClr val="FFFF00"/>
                </a:highlight>
              </a:rPr>
              <a:t>집단내분산</a:t>
            </a:r>
            <a:r>
              <a:rPr lang="en-US" altLang="ko-KR" sz="1400" dirty="0">
                <a:highlight>
                  <a:srgbClr val="FFFF00"/>
                </a:highlight>
              </a:rPr>
              <a:t>+</a:t>
            </a:r>
            <a:r>
              <a:rPr lang="ko-KR" altLang="en-US" sz="1400" dirty="0">
                <a:highlight>
                  <a:srgbClr val="FFFF00"/>
                </a:highlight>
              </a:rPr>
              <a:t>집단간분산</a:t>
            </a:r>
            <a:r>
              <a:rPr lang="en-US" altLang="ko-KR" sz="1400" dirty="0">
                <a:highlight>
                  <a:srgbClr val="FFFF00"/>
                </a:highlight>
              </a:rPr>
              <a:t>)</a:t>
            </a:r>
          </a:p>
        </p:txBody>
      </p:sp>
      <p:sp>
        <p:nvSpPr>
          <p:cNvPr id="2" name="바닥글 개체 틀 1">
            <a:extLst>
              <a:ext uri="{FF2B5EF4-FFF2-40B4-BE49-F238E27FC236}">
                <a16:creationId xmlns:a16="http://schemas.microsoft.com/office/drawing/2014/main" id="{C15D6F16-F1EC-4B50-9CDA-247979DE908D}"/>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A059956F-A840-44DB-A688-7BAC63BACD6C}"/>
              </a:ext>
            </a:extLst>
          </p:cNvPr>
          <p:cNvSpPr>
            <a:spLocks noGrp="1"/>
          </p:cNvSpPr>
          <p:nvPr>
            <p:ph type="sldNum" sz="quarter" idx="12"/>
          </p:nvPr>
        </p:nvSpPr>
        <p:spPr/>
        <p:txBody>
          <a:bodyPr/>
          <a:lstStyle/>
          <a:p>
            <a:fld id="{DE77BB65-F969-4654-BF30-45C70C1BE112}" type="slidenum">
              <a:rPr lang="ko-KR" altLang="en-US" smtClean="0"/>
              <a:pPr/>
              <a:t>206</a:t>
            </a:fld>
            <a:endParaRPr lang="ko-KR" altLang="en-US"/>
          </a:p>
        </p:txBody>
      </p:sp>
      <p:pic>
        <p:nvPicPr>
          <p:cNvPr id="12" name="그림 11">
            <a:extLst>
              <a:ext uri="{FF2B5EF4-FFF2-40B4-BE49-F238E27FC236}">
                <a16:creationId xmlns:a16="http://schemas.microsoft.com/office/drawing/2014/main" id="{2CF84463-C44F-4025-B3D3-A2835E76C3BD}"/>
              </a:ext>
            </a:extLst>
          </p:cNvPr>
          <p:cNvPicPr>
            <a:picLocks noChangeAspect="1"/>
          </p:cNvPicPr>
          <p:nvPr/>
        </p:nvPicPr>
        <p:blipFill>
          <a:blip r:embed="rId2"/>
          <a:stretch>
            <a:fillRect/>
          </a:stretch>
        </p:blipFill>
        <p:spPr>
          <a:xfrm>
            <a:off x="438470" y="982243"/>
            <a:ext cx="3816424" cy="487388"/>
          </a:xfrm>
          <a:prstGeom prst="rect">
            <a:avLst/>
          </a:prstGeom>
          <a:ln w="12700">
            <a:solidFill>
              <a:schemeClr val="accent5">
                <a:lumMod val="75000"/>
              </a:schemeClr>
            </a:solidFill>
          </a:ln>
        </p:spPr>
      </p:pic>
      <p:sp>
        <p:nvSpPr>
          <p:cNvPr id="13" name="직사각형 12">
            <a:extLst>
              <a:ext uri="{FF2B5EF4-FFF2-40B4-BE49-F238E27FC236}">
                <a16:creationId xmlns:a16="http://schemas.microsoft.com/office/drawing/2014/main" id="{6E24C17C-93C2-4065-807B-8705488C683C}"/>
              </a:ext>
            </a:extLst>
          </p:cNvPr>
          <p:cNvSpPr/>
          <p:nvPr/>
        </p:nvSpPr>
        <p:spPr>
          <a:xfrm>
            <a:off x="438470" y="1606405"/>
            <a:ext cx="2007601" cy="307777"/>
          </a:xfrm>
          <a:prstGeom prst="rect">
            <a:avLst/>
          </a:prstGeom>
          <a:solidFill>
            <a:schemeClr val="accent5">
              <a:lumMod val="20000"/>
              <a:lumOff val="80000"/>
            </a:schemeClr>
          </a:solidFill>
        </p:spPr>
        <p:txBody>
          <a:bodyPr wrap="none">
            <a:spAutoFit/>
          </a:bodyPr>
          <a:lstStyle/>
          <a:p>
            <a:pPr latinLnBrk="0"/>
            <a:r>
              <a:rPr lang="ko-KR" altLang="en-US" sz="1400" b="1" dirty="0">
                <a:solidFill>
                  <a:srgbClr val="222222"/>
                </a:solidFill>
                <a:latin typeface="Source Han Sans (Modified)"/>
              </a:rPr>
              <a:t>판별변수 </a:t>
            </a:r>
            <a:r>
              <a:rPr lang="en-US" altLang="ko-KR" sz="1400" b="1" baseline="30000" dirty="0">
                <a:solidFill>
                  <a:srgbClr val="222222"/>
                </a:solidFill>
                <a:latin typeface="Source Han Sans (Modified)"/>
              </a:rPr>
              <a:t>Discriminant Variable</a:t>
            </a:r>
            <a:endParaRPr lang="ko-KR" altLang="en-US" sz="1400" b="1" dirty="0">
              <a:solidFill>
                <a:srgbClr val="222222"/>
              </a:solidFill>
              <a:latin typeface="Source Han Sans (Modified)"/>
            </a:endParaRPr>
          </a:p>
        </p:txBody>
      </p:sp>
      <p:sp>
        <p:nvSpPr>
          <p:cNvPr id="15" name="직사각형 14">
            <a:extLst>
              <a:ext uri="{FF2B5EF4-FFF2-40B4-BE49-F238E27FC236}">
                <a16:creationId xmlns:a16="http://schemas.microsoft.com/office/drawing/2014/main" id="{993DB8B7-B356-4043-A6AB-09EAC01B009F}"/>
              </a:ext>
            </a:extLst>
          </p:cNvPr>
          <p:cNvSpPr/>
          <p:nvPr/>
        </p:nvSpPr>
        <p:spPr>
          <a:xfrm>
            <a:off x="2555776" y="1603164"/>
            <a:ext cx="6048301" cy="707886"/>
          </a:xfrm>
          <a:prstGeom prst="rect">
            <a:avLst/>
          </a:prstGeom>
          <a:ln>
            <a:solidFill>
              <a:schemeClr val="accent5">
                <a:lumMod val="60000"/>
                <a:lumOff val="40000"/>
              </a:schemeClr>
            </a:solidFill>
          </a:ln>
        </p:spPr>
        <p:txBody>
          <a:bodyPr wrap="square">
            <a:spAutoFit/>
          </a:bodyPr>
          <a:lstStyle/>
          <a:p>
            <a:pPr latinLnBrk="0"/>
            <a:r>
              <a:rPr lang="ko-KR" altLang="en-US" sz="1000" dirty="0">
                <a:solidFill>
                  <a:srgbClr val="222222"/>
                </a:solidFill>
                <a:latin typeface="Source Han Sans (Modified)"/>
              </a:rPr>
              <a:t>판별변수는 표본이 어떤 집합에 속하는지 판별하기 위한 변수</a:t>
            </a:r>
            <a:r>
              <a:rPr lang="en-US" altLang="ko-KR" sz="1000" dirty="0">
                <a:solidFill>
                  <a:srgbClr val="222222"/>
                </a:solidFill>
                <a:latin typeface="Source Han Sans (Modified)"/>
              </a:rPr>
              <a:t> </a:t>
            </a:r>
            <a:r>
              <a:rPr lang="ko-KR" altLang="en-US" sz="1000" dirty="0">
                <a:solidFill>
                  <a:srgbClr val="222222"/>
                </a:solidFill>
                <a:latin typeface="Source Han Sans (Modified)"/>
              </a:rPr>
              <a:t>데이터에 포함된 독립변수 중 </a:t>
            </a:r>
            <a:r>
              <a:rPr lang="ko-KR" altLang="en-US" sz="1000" dirty="0" err="1">
                <a:solidFill>
                  <a:srgbClr val="222222"/>
                </a:solidFill>
                <a:latin typeface="Source Han Sans (Modified)"/>
              </a:rPr>
              <a:t>판별력이</a:t>
            </a:r>
            <a:r>
              <a:rPr lang="ko-KR" altLang="en-US" sz="1000" dirty="0">
                <a:solidFill>
                  <a:srgbClr val="222222"/>
                </a:solidFill>
                <a:latin typeface="Source Han Sans (Modified)"/>
              </a:rPr>
              <a:t> 높은 변수</a:t>
            </a:r>
            <a:endParaRPr lang="en-US" altLang="ko-KR" sz="1000" dirty="0">
              <a:solidFill>
                <a:srgbClr val="222222"/>
              </a:solidFill>
              <a:latin typeface="Source Han Sans (Modified)"/>
            </a:endParaRPr>
          </a:p>
          <a:p>
            <a:pPr latinLnBrk="0"/>
            <a:r>
              <a:rPr lang="en-US" altLang="ko-KR" sz="1000" b="1" dirty="0">
                <a:highlight>
                  <a:srgbClr val="FFFF00"/>
                </a:highlight>
              </a:rPr>
              <a:t> </a:t>
            </a:r>
            <a:r>
              <a:rPr lang="en-US" altLang="ko-KR" sz="1000" b="1" dirty="0">
                <a:highlight>
                  <a:srgbClr val="FFFF00"/>
                </a:highlight>
                <a:sym typeface="Wingdings" panose="05000000000000000000" pitchFamily="2" charset="2"/>
              </a:rPr>
              <a:t> </a:t>
            </a:r>
            <a:r>
              <a:rPr lang="en-US" altLang="ko-KR" sz="1000" b="1" dirty="0">
                <a:highlight>
                  <a:srgbClr val="FFFF00"/>
                </a:highlight>
              </a:rPr>
              <a:t>Wilks’ Lambda**</a:t>
            </a:r>
          </a:p>
          <a:p>
            <a:pPr latinLnBrk="0"/>
            <a:r>
              <a:rPr lang="en-US" altLang="ko-KR" sz="1000" dirty="0">
                <a:sym typeface="Wingdings" panose="05000000000000000000" pitchFamily="2" charset="2"/>
              </a:rPr>
              <a:t> </a:t>
            </a:r>
            <a:r>
              <a:rPr lang="ko-KR" altLang="en-US" sz="1000" dirty="0"/>
              <a:t>불필요한 변수는 판별분석의 성능을 오히려 감소시키는 점을 명심</a:t>
            </a:r>
            <a:endParaRPr lang="ko-KR" altLang="en-US" sz="1000" i="0" dirty="0">
              <a:effectLst/>
              <a:latin typeface="Source Han Sans (Modified)"/>
            </a:endParaRPr>
          </a:p>
        </p:txBody>
      </p:sp>
      <p:sp>
        <p:nvSpPr>
          <p:cNvPr id="16" name="직사각형 15">
            <a:extLst>
              <a:ext uri="{FF2B5EF4-FFF2-40B4-BE49-F238E27FC236}">
                <a16:creationId xmlns:a16="http://schemas.microsoft.com/office/drawing/2014/main" id="{4D610DD8-568F-4832-8DCF-C00606E19DA7}"/>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07097641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C5B26B5-B8BA-4CB9-9995-85283507D967}"/>
              </a:ext>
            </a:extLst>
          </p:cNvPr>
          <p:cNvSpPr/>
          <p:nvPr/>
        </p:nvSpPr>
        <p:spPr>
          <a:xfrm>
            <a:off x="2313359" y="349327"/>
            <a:ext cx="4333238" cy="646331"/>
          </a:xfrm>
          <a:prstGeom prst="rect">
            <a:avLst/>
          </a:prstGeom>
        </p:spPr>
        <p:txBody>
          <a:bodyPr wrap="none">
            <a:spAutoFit/>
          </a:bodyPr>
          <a:lstStyle/>
          <a:p>
            <a:r>
              <a:rPr lang="en-US" altLang="ko-KR" dirty="0"/>
              <a:t>3. </a:t>
            </a:r>
            <a:r>
              <a:rPr lang="ko-KR" altLang="en-US" dirty="0"/>
              <a:t>이항반응모형</a:t>
            </a:r>
            <a:r>
              <a:rPr lang="en-US" altLang="ko-KR" dirty="0"/>
              <a:t>(Binary Response Models)</a:t>
            </a:r>
            <a:r>
              <a:rPr lang="ko-KR" altLang="en-US" dirty="0"/>
              <a:t> </a:t>
            </a:r>
            <a:endParaRPr lang="en-US" altLang="ko-KR" dirty="0"/>
          </a:p>
          <a:p>
            <a:endParaRPr lang="ko-KR" altLang="en-US" dirty="0"/>
          </a:p>
        </p:txBody>
      </p:sp>
      <p:sp>
        <p:nvSpPr>
          <p:cNvPr id="3" name="직사각형 2">
            <a:extLst>
              <a:ext uri="{FF2B5EF4-FFF2-40B4-BE49-F238E27FC236}">
                <a16:creationId xmlns:a16="http://schemas.microsoft.com/office/drawing/2014/main" id="{9DAF4509-58F0-4211-86DA-795E215E0D73}"/>
              </a:ext>
            </a:extLst>
          </p:cNvPr>
          <p:cNvSpPr/>
          <p:nvPr/>
        </p:nvSpPr>
        <p:spPr>
          <a:xfrm>
            <a:off x="611560" y="1122365"/>
            <a:ext cx="7848872" cy="1015663"/>
          </a:xfrm>
          <a:prstGeom prst="rect">
            <a:avLst/>
          </a:prstGeom>
        </p:spPr>
        <p:txBody>
          <a:bodyPr wrap="square">
            <a:spAutoFit/>
          </a:bodyPr>
          <a:lstStyle/>
          <a:p>
            <a:pPr marL="342900" indent="-342900">
              <a:buAutoNum type="arabicParenR"/>
            </a:pPr>
            <a:r>
              <a:rPr lang="ko-KR" altLang="en-US" sz="1200" dirty="0"/>
              <a:t>의의</a:t>
            </a:r>
            <a:endParaRPr lang="en-US" altLang="ko-KR" sz="1200" dirty="0"/>
          </a:p>
          <a:p>
            <a:r>
              <a:rPr lang="ko-KR" altLang="en-US" sz="1200" dirty="0"/>
              <a:t> 기업의 상태를 정상</a:t>
            </a:r>
            <a:r>
              <a:rPr lang="en-US" altLang="ko-KR" sz="1200" dirty="0"/>
              <a:t>(=0)</a:t>
            </a:r>
            <a:r>
              <a:rPr lang="ko-KR" altLang="en-US" sz="1200" dirty="0"/>
              <a:t>과 부도</a:t>
            </a:r>
            <a:r>
              <a:rPr lang="en-US" altLang="ko-KR" sz="1200" dirty="0"/>
              <a:t>(=1)</a:t>
            </a:r>
            <a:r>
              <a:rPr lang="ko-KR" altLang="en-US" sz="1200" dirty="0"/>
              <a:t>로 나누고 부도사건이 발생할 확률을 설명변수를 사용하여 추정하는 모형</a:t>
            </a:r>
            <a:endParaRPr lang="en-US" altLang="ko-KR" sz="1200" dirty="0"/>
          </a:p>
          <a:p>
            <a:r>
              <a:rPr lang="en-US" altLang="ko-KR" sz="1200" dirty="0"/>
              <a:t> </a:t>
            </a:r>
            <a:r>
              <a:rPr lang="ko-KR" altLang="en-US" sz="1200" dirty="0"/>
              <a:t> </a:t>
            </a:r>
            <a:r>
              <a:rPr lang="en-US" altLang="ko-KR" sz="1200" dirty="0">
                <a:sym typeface="Wingdings" panose="05000000000000000000" pitchFamily="2" charset="2"/>
              </a:rPr>
              <a:t> </a:t>
            </a:r>
            <a:r>
              <a:rPr lang="ko-KR" altLang="en-US" sz="1200" dirty="0" err="1">
                <a:highlight>
                  <a:srgbClr val="FFFF00"/>
                </a:highlight>
                <a:sym typeface="Wingdings" panose="05000000000000000000" pitchFamily="2" charset="2"/>
              </a:rPr>
              <a:t>확률값으로</a:t>
            </a:r>
            <a:r>
              <a:rPr lang="ko-KR" altLang="en-US" sz="1200" dirty="0">
                <a:highlight>
                  <a:srgbClr val="FFFF00"/>
                </a:highlight>
                <a:sym typeface="Wingdings" panose="05000000000000000000" pitchFamily="2" charset="2"/>
              </a:rPr>
              <a:t> 반환 됨</a:t>
            </a:r>
            <a:r>
              <a:rPr lang="en-US" altLang="ko-KR" sz="1200" dirty="0">
                <a:highlight>
                  <a:srgbClr val="FFFF00"/>
                </a:highlight>
                <a:sym typeface="Wingdings" panose="05000000000000000000" pitchFamily="2" charset="2"/>
              </a:rPr>
              <a:t>.</a:t>
            </a:r>
            <a:endParaRPr lang="en-US" altLang="ko-KR" sz="1200" dirty="0">
              <a:highlight>
                <a:srgbClr val="FFFF00"/>
              </a:highlight>
            </a:endParaRPr>
          </a:p>
          <a:p>
            <a:r>
              <a:rPr lang="en-US" altLang="ko-KR" sz="1200" dirty="0"/>
              <a:t>2) </a:t>
            </a:r>
            <a:r>
              <a:rPr lang="ko-KR" altLang="en-US" sz="1200" dirty="0"/>
              <a:t>사례</a:t>
            </a:r>
            <a:endParaRPr lang="en-US" altLang="ko-KR" sz="1200" dirty="0"/>
          </a:p>
          <a:p>
            <a:r>
              <a:rPr lang="en-US" altLang="ko-KR" sz="1200" dirty="0"/>
              <a:t>  </a:t>
            </a:r>
            <a:r>
              <a:rPr lang="en-US" altLang="ko-KR" sz="1200" dirty="0">
                <a:highlight>
                  <a:srgbClr val="FFFF66"/>
                </a:highlight>
              </a:rPr>
              <a:t>Ohlson(1980)</a:t>
            </a:r>
            <a:r>
              <a:rPr lang="ko-KR" altLang="en-US" sz="1200" dirty="0">
                <a:highlight>
                  <a:srgbClr val="FFFF66"/>
                </a:highlight>
              </a:rPr>
              <a:t> </a:t>
            </a:r>
            <a:r>
              <a:rPr lang="ko-KR" altLang="en-US" sz="1200" dirty="0"/>
              <a:t>이 최초로 </a:t>
            </a:r>
            <a:r>
              <a:rPr lang="ko-KR" altLang="en-US" sz="1200" dirty="0" err="1"/>
              <a:t>로짓분석을</a:t>
            </a:r>
            <a:r>
              <a:rPr lang="ko-KR" altLang="en-US" sz="1200" dirty="0"/>
              <a:t> 이용해 도산예측에 관한 연구 </a:t>
            </a:r>
            <a:r>
              <a:rPr lang="en-US" altLang="ko-KR" sz="1200" dirty="0"/>
              <a:t>Ohlson O-score</a:t>
            </a:r>
            <a:r>
              <a:rPr lang="ko-KR" altLang="en-US" sz="1200" dirty="0"/>
              <a:t>가 대표적</a:t>
            </a:r>
            <a:endParaRPr lang="en-US" altLang="ko-KR" sz="1200" dirty="0"/>
          </a:p>
        </p:txBody>
      </p:sp>
      <p:sp>
        <p:nvSpPr>
          <p:cNvPr id="6" name="바닥글 개체 틀 5">
            <a:extLst>
              <a:ext uri="{FF2B5EF4-FFF2-40B4-BE49-F238E27FC236}">
                <a16:creationId xmlns:a16="http://schemas.microsoft.com/office/drawing/2014/main" id="{40DA6D91-86D9-46CB-876D-5F3FB1274AAA}"/>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EA7EBEC1-97F7-49C9-A1FC-B82A4466CA83}"/>
              </a:ext>
            </a:extLst>
          </p:cNvPr>
          <p:cNvSpPr>
            <a:spLocks noGrp="1"/>
          </p:cNvSpPr>
          <p:nvPr>
            <p:ph type="sldNum" sz="quarter" idx="12"/>
          </p:nvPr>
        </p:nvSpPr>
        <p:spPr/>
        <p:txBody>
          <a:bodyPr/>
          <a:lstStyle/>
          <a:p>
            <a:fld id="{DE77BB65-F969-4654-BF30-45C70C1BE112}" type="slidenum">
              <a:rPr lang="ko-KR" altLang="en-US" smtClean="0"/>
              <a:pPr/>
              <a:t>207</a:t>
            </a:fld>
            <a:endParaRPr lang="ko-KR" altLang="en-US"/>
          </a:p>
        </p:txBody>
      </p:sp>
      <p:graphicFrame>
        <p:nvGraphicFramePr>
          <p:cNvPr id="8" name="표 7">
            <a:extLst>
              <a:ext uri="{FF2B5EF4-FFF2-40B4-BE49-F238E27FC236}">
                <a16:creationId xmlns:a16="http://schemas.microsoft.com/office/drawing/2014/main" id="{E81CC964-C8F2-494B-AD70-5E568F0D62D2}"/>
              </a:ext>
            </a:extLst>
          </p:cNvPr>
          <p:cNvGraphicFramePr>
            <a:graphicFrameLocks noGrp="1"/>
          </p:cNvGraphicFramePr>
          <p:nvPr>
            <p:extLst>
              <p:ext uri="{D42A27DB-BD31-4B8C-83A1-F6EECF244321}">
                <p14:modId xmlns:p14="http://schemas.microsoft.com/office/powerpoint/2010/main" val="4046927638"/>
              </p:ext>
            </p:extLst>
          </p:nvPr>
        </p:nvGraphicFramePr>
        <p:xfrm>
          <a:off x="755576" y="2501900"/>
          <a:ext cx="6264696" cy="1854200"/>
        </p:xfrm>
        <a:graphic>
          <a:graphicData uri="http://schemas.openxmlformats.org/drawingml/2006/table">
            <a:tbl>
              <a:tblPr firstRow="1" bandRow="1">
                <a:tableStyleId>{7DF18680-E054-41AD-8BC1-D1AEF772440D}</a:tableStyleId>
              </a:tblPr>
              <a:tblGrid>
                <a:gridCol w="2072019">
                  <a:extLst>
                    <a:ext uri="{9D8B030D-6E8A-4147-A177-3AD203B41FA5}">
                      <a16:colId xmlns:a16="http://schemas.microsoft.com/office/drawing/2014/main" val="1198059834"/>
                    </a:ext>
                  </a:extLst>
                </a:gridCol>
                <a:gridCol w="4192677">
                  <a:extLst>
                    <a:ext uri="{9D8B030D-6E8A-4147-A177-3AD203B41FA5}">
                      <a16:colId xmlns:a16="http://schemas.microsoft.com/office/drawing/2014/main" val="1116227440"/>
                    </a:ext>
                  </a:extLst>
                </a:gridCol>
              </a:tblGrid>
              <a:tr h="370840">
                <a:tc>
                  <a:txBody>
                    <a:bodyPr/>
                    <a:lstStyle/>
                    <a:p>
                      <a:pPr algn="ctr" latinLnBrk="1"/>
                      <a:r>
                        <a:rPr lang="ko-KR" altLang="en-US" sz="1200" dirty="0"/>
                        <a:t>구분</a:t>
                      </a:r>
                    </a:p>
                  </a:txBody>
                  <a:tcPr/>
                </a:tc>
                <a:tc>
                  <a:txBody>
                    <a:bodyPr/>
                    <a:lstStyle/>
                    <a:p>
                      <a:pPr algn="ctr" latinLnBrk="1"/>
                      <a:r>
                        <a:rPr lang="ko-KR" altLang="en-US" sz="1200" dirty="0"/>
                        <a:t>분류기법</a:t>
                      </a:r>
                    </a:p>
                  </a:txBody>
                  <a:tcPr/>
                </a:tc>
                <a:extLst>
                  <a:ext uri="{0D108BD9-81ED-4DB2-BD59-A6C34878D82A}">
                    <a16:rowId xmlns:a16="http://schemas.microsoft.com/office/drawing/2014/main" val="4106062326"/>
                  </a:ext>
                </a:extLst>
              </a:tr>
              <a:tr h="370840">
                <a:tc>
                  <a:txBody>
                    <a:bodyPr/>
                    <a:lstStyle/>
                    <a:p>
                      <a:pPr algn="ctr" latinLnBrk="1"/>
                      <a:r>
                        <a:rPr lang="ko-KR" altLang="en-US" sz="1200" dirty="0"/>
                        <a:t>통계기반</a:t>
                      </a:r>
                    </a:p>
                  </a:txBody>
                  <a:tcPr/>
                </a:tc>
                <a:tc>
                  <a:txBody>
                    <a:bodyPr/>
                    <a:lstStyle/>
                    <a:p>
                      <a:pPr algn="ctr" latinLnBrk="1"/>
                      <a:r>
                        <a:rPr lang="ko-KR" altLang="en-US" sz="1200" dirty="0"/>
                        <a:t>로지스틱 회귀</a:t>
                      </a:r>
                      <a:r>
                        <a:rPr lang="en-US" altLang="ko-KR" sz="1200" dirty="0"/>
                        <a:t>, </a:t>
                      </a:r>
                      <a:r>
                        <a:rPr lang="ko-KR" altLang="en-US" sz="1200" dirty="0"/>
                        <a:t>베이지안</a:t>
                      </a:r>
                    </a:p>
                  </a:txBody>
                  <a:tcPr/>
                </a:tc>
                <a:extLst>
                  <a:ext uri="{0D108BD9-81ED-4DB2-BD59-A6C34878D82A}">
                    <a16:rowId xmlns:a16="http://schemas.microsoft.com/office/drawing/2014/main" val="1766284225"/>
                  </a:ext>
                </a:extLst>
              </a:tr>
              <a:tr h="370840">
                <a:tc>
                  <a:txBody>
                    <a:bodyPr/>
                    <a:lstStyle/>
                    <a:p>
                      <a:pPr algn="ctr" latinLnBrk="1"/>
                      <a:r>
                        <a:rPr lang="ko-KR" altLang="en-US" sz="1200" dirty="0"/>
                        <a:t>트리 기반</a:t>
                      </a:r>
                    </a:p>
                  </a:txBody>
                  <a:tcPr/>
                </a:tc>
                <a:tc>
                  <a:txBody>
                    <a:bodyPr/>
                    <a:lstStyle/>
                    <a:p>
                      <a:pPr algn="ctr" latinLnBrk="1"/>
                      <a:r>
                        <a:rPr lang="en-US" altLang="ko-KR" sz="1200" b="1" dirty="0">
                          <a:solidFill>
                            <a:srgbClr val="404248"/>
                          </a:solidFill>
                          <a:latin typeface="Graphik"/>
                        </a:rPr>
                        <a:t>Decision Tree</a:t>
                      </a:r>
                      <a:endParaRPr lang="ko-KR" altLang="en-US" sz="1200" dirty="0"/>
                    </a:p>
                  </a:txBody>
                  <a:tcPr/>
                </a:tc>
                <a:extLst>
                  <a:ext uri="{0D108BD9-81ED-4DB2-BD59-A6C34878D82A}">
                    <a16:rowId xmlns:a16="http://schemas.microsoft.com/office/drawing/2014/main" val="3881797280"/>
                  </a:ext>
                </a:extLst>
              </a:tr>
              <a:tr h="370840">
                <a:tc>
                  <a:txBody>
                    <a:bodyPr/>
                    <a:lstStyle/>
                    <a:p>
                      <a:pPr algn="ctr" latinLnBrk="1"/>
                      <a:r>
                        <a:rPr lang="ko-KR" altLang="en-US" sz="1200" dirty="0"/>
                        <a:t>비선형 함수기반</a:t>
                      </a:r>
                    </a:p>
                  </a:txBody>
                  <a:tcPr/>
                </a:tc>
                <a:tc>
                  <a:txBody>
                    <a:bodyPr/>
                    <a:lstStyle/>
                    <a:p>
                      <a:pPr algn="ctr" latinLnBrk="1"/>
                      <a:r>
                        <a:rPr lang="en-US" altLang="ko-KR" sz="1200" dirty="0"/>
                        <a:t>SVM</a:t>
                      </a:r>
                      <a:endParaRPr lang="ko-KR" altLang="en-US" sz="1200" dirty="0"/>
                    </a:p>
                  </a:txBody>
                  <a:tcPr/>
                </a:tc>
                <a:extLst>
                  <a:ext uri="{0D108BD9-81ED-4DB2-BD59-A6C34878D82A}">
                    <a16:rowId xmlns:a16="http://schemas.microsoft.com/office/drawing/2014/main" val="2374035131"/>
                  </a:ext>
                </a:extLst>
              </a:tr>
              <a:tr h="370840">
                <a:tc>
                  <a:txBody>
                    <a:bodyPr/>
                    <a:lstStyle/>
                    <a:p>
                      <a:pPr algn="ctr" latinLnBrk="1"/>
                      <a:r>
                        <a:rPr lang="en-US" altLang="ko-KR" sz="1200" dirty="0"/>
                        <a:t>D.L</a:t>
                      </a:r>
                      <a:endParaRPr lang="ko-KR" altLang="en-US" sz="1200" dirty="0"/>
                    </a:p>
                  </a:txBody>
                  <a:tcPr/>
                </a:tc>
                <a:tc>
                  <a:txBody>
                    <a:bodyPr/>
                    <a:lstStyle/>
                    <a:p>
                      <a:pPr algn="ctr" latinLnBrk="1"/>
                      <a:r>
                        <a:rPr lang="en-US" altLang="ko-KR" sz="1200" dirty="0"/>
                        <a:t>RNN, DNN, CNN</a:t>
                      </a:r>
                      <a:endParaRPr lang="ko-KR" altLang="en-US" sz="1200" dirty="0"/>
                    </a:p>
                  </a:txBody>
                  <a:tcPr/>
                </a:tc>
                <a:extLst>
                  <a:ext uri="{0D108BD9-81ED-4DB2-BD59-A6C34878D82A}">
                    <a16:rowId xmlns:a16="http://schemas.microsoft.com/office/drawing/2014/main" val="1269752998"/>
                  </a:ext>
                </a:extLst>
              </a:tr>
            </a:tbl>
          </a:graphicData>
        </a:graphic>
      </p:graphicFrame>
      <p:sp>
        <p:nvSpPr>
          <p:cNvPr id="10" name="직사각형 9">
            <a:extLst>
              <a:ext uri="{FF2B5EF4-FFF2-40B4-BE49-F238E27FC236}">
                <a16:creationId xmlns:a16="http://schemas.microsoft.com/office/drawing/2014/main" id="{3F40E991-3140-4014-A690-48A872A6DBD5}"/>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8923229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C5B26B5-B8BA-4CB9-9995-85283507D967}"/>
              </a:ext>
            </a:extLst>
          </p:cNvPr>
          <p:cNvSpPr/>
          <p:nvPr/>
        </p:nvSpPr>
        <p:spPr>
          <a:xfrm>
            <a:off x="2322241" y="134391"/>
            <a:ext cx="5439310" cy="923330"/>
          </a:xfrm>
          <a:prstGeom prst="rect">
            <a:avLst/>
          </a:prstGeom>
        </p:spPr>
        <p:txBody>
          <a:bodyPr wrap="none">
            <a:spAutoFit/>
          </a:bodyPr>
          <a:lstStyle/>
          <a:p>
            <a:r>
              <a:rPr lang="en-US" altLang="ko-KR" dirty="0"/>
              <a:t>3. </a:t>
            </a:r>
            <a:r>
              <a:rPr lang="ko-KR" altLang="en-US" dirty="0"/>
              <a:t>이항반응모형</a:t>
            </a:r>
            <a:r>
              <a:rPr lang="en-US" altLang="ko-KR" dirty="0"/>
              <a:t>(Binary Response Models)</a:t>
            </a:r>
            <a:r>
              <a:rPr lang="ko-KR" altLang="en-US" dirty="0"/>
              <a:t> </a:t>
            </a:r>
            <a:endParaRPr lang="en-US" altLang="ko-KR" dirty="0"/>
          </a:p>
          <a:p>
            <a:r>
              <a:rPr lang="ko-KR" altLang="en-US" dirty="0"/>
              <a:t>로지스틱 회귀분석</a:t>
            </a:r>
            <a:r>
              <a:rPr lang="en-US" altLang="ko-KR" b="1" kern="0" dirty="0">
                <a:solidFill>
                  <a:srgbClr val="000000"/>
                </a:solidFill>
                <a:uFill>
                  <a:solidFill>
                    <a:srgbClr val="000000"/>
                  </a:solidFill>
                </a:uFill>
                <a:latin typeface="+mn-ea"/>
              </a:rPr>
              <a:t> (Logistic Regression Analysis)</a:t>
            </a:r>
            <a:endParaRPr lang="en-US" altLang="ko-KR" dirty="0"/>
          </a:p>
          <a:p>
            <a:endParaRPr lang="ko-KR" altLang="en-US" dirty="0"/>
          </a:p>
        </p:txBody>
      </p:sp>
      <p:sp>
        <p:nvSpPr>
          <p:cNvPr id="3" name="직사각형 2">
            <a:extLst>
              <a:ext uri="{FF2B5EF4-FFF2-40B4-BE49-F238E27FC236}">
                <a16:creationId xmlns:a16="http://schemas.microsoft.com/office/drawing/2014/main" id="{9DAF4509-58F0-4211-86DA-795E215E0D73}"/>
              </a:ext>
            </a:extLst>
          </p:cNvPr>
          <p:cNvSpPr/>
          <p:nvPr/>
        </p:nvSpPr>
        <p:spPr>
          <a:xfrm>
            <a:off x="611560" y="1122365"/>
            <a:ext cx="7848872" cy="646331"/>
          </a:xfrm>
          <a:prstGeom prst="rect">
            <a:avLst/>
          </a:prstGeom>
        </p:spPr>
        <p:txBody>
          <a:bodyPr wrap="square">
            <a:spAutoFit/>
          </a:bodyPr>
          <a:lstStyle/>
          <a:p>
            <a:r>
              <a:rPr lang="ko-KR" altLang="en-US" sz="1200" dirty="0"/>
              <a:t>로지스틱 회귀분석</a:t>
            </a:r>
            <a:r>
              <a:rPr lang="en-US" altLang="ko-KR" sz="1200" b="1" kern="0" dirty="0">
                <a:solidFill>
                  <a:srgbClr val="000000"/>
                </a:solidFill>
                <a:uFill>
                  <a:solidFill>
                    <a:srgbClr val="000000"/>
                  </a:solidFill>
                </a:uFill>
                <a:latin typeface="+mn-ea"/>
              </a:rPr>
              <a:t> (Logistic Regression Analysis)</a:t>
            </a:r>
            <a:endParaRPr lang="en-US" altLang="ko-KR" sz="1200" dirty="0"/>
          </a:p>
          <a:p>
            <a:pPr marL="171450" indent="-171450">
              <a:buFont typeface="Arial" panose="020B0604020202020204" pitchFamily="34" charset="0"/>
              <a:buChar char="•"/>
            </a:pPr>
            <a:r>
              <a:rPr lang="ko-KR" altLang="en-US" sz="1200" dirty="0"/>
              <a:t>실패의 사전확률</a:t>
            </a:r>
            <a:r>
              <a:rPr lang="en-US" altLang="ko-KR" sz="1200" dirty="0"/>
              <a:t>(prior probability)</a:t>
            </a:r>
            <a:r>
              <a:rPr lang="ko-KR" altLang="en-US" sz="1200" dirty="0"/>
              <a:t>이나 </a:t>
            </a:r>
            <a:r>
              <a:rPr lang="ko-KR" altLang="en-US" sz="1200" dirty="0">
                <a:highlight>
                  <a:srgbClr val="00FFFF"/>
                </a:highlight>
              </a:rPr>
              <a:t>예측변수</a:t>
            </a:r>
            <a:r>
              <a:rPr lang="en-US" altLang="ko-KR" sz="1200" dirty="0">
                <a:highlight>
                  <a:srgbClr val="00FFFF"/>
                </a:highlight>
              </a:rPr>
              <a:t>(predictor variable</a:t>
            </a:r>
            <a:r>
              <a:rPr lang="en-US" altLang="ko-KR" sz="1200" dirty="0"/>
              <a:t>)</a:t>
            </a:r>
            <a:r>
              <a:rPr lang="ko-KR" altLang="en-US" sz="1200" dirty="0"/>
              <a:t>의 </a:t>
            </a:r>
            <a:r>
              <a:rPr lang="ko-KR" altLang="en-US" sz="1200" dirty="0">
                <a:highlight>
                  <a:srgbClr val="FFFF66"/>
                </a:highlight>
              </a:rPr>
              <a:t>분포에 대한 가정을 필요로 하지 않는다</a:t>
            </a:r>
            <a:r>
              <a:rPr lang="en-US" altLang="ko-KR" sz="1200" dirty="0">
                <a:highlight>
                  <a:srgbClr val="FFFF66"/>
                </a:highlight>
              </a:rPr>
              <a:t>.</a:t>
            </a:r>
            <a:r>
              <a:rPr lang="en-US" altLang="ko-KR" sz="1200" dirty="0"/>
              <a:t> </a:t>
            </a:r>
          </a:p>
          <a:p>
            <a:pPr marL="171450" indent="-171450">
              <a:buFont typeface="Arial" panose="020B0604020202020204" pitchFamily="34" charset="0"/>
              <a:buChar char="•"/>
            </a:pPr>
            <a:r>
              <a:rPr lang="ko-KR" altLang="en-US" sz="1200" dirty="0"/>
              <a:t>개별 독립변수의 유의성을 검정할 수 있고</a:t>
            </a:r>
            <a:r>
              <a:rPr lang="en-US" altLang="ko-KR" sz="1200" dirty="0"/>
              <a:t>,</a:t>
            </a:r>
            <a:r>
              <a:rPr lang="ko-KR" altLang="en-US" sz="1200" dirty="0"/>
              <a:t>다음 기간의 부도확률 을 계산 가능</a:t>
            </a:r>
          </a:p>
        </p:txBody>
      </p:sp>
      <p:sp>
        <p:nvSpPr>
          <p:cNvPr id="6" name="직사각형 5">
            <a:extLst>
              <a:ext uri="{FF2B5EF4-FFF2-40B4-BE49-F238E27FC236}">
                <a16:creationId xmlns:a16="http://schemas.microsoft.com/office/drawing/2014/main" id="{9456F056-E147-4B21-9365-B669CEB050D4}"/>
              </a:ext>
            </a:extLst>
          </p:cNvPr>
          <p:cNvSpPr/>
          <p:nvPr/>
        </p:nvSpPr>
        <p:spPr>
          <a:xfrm>
            <a:off x="720197" y="2270167"/>
            <a:ext cx="3707787" cy="307777"/>
          </a:xfrm>
          <a:prstGeom prst="rect">
            <a:avLst/>
          </a:prstGeom>
        </p:spPr>
        <p:txBody>
          <a:bodyPr wrap="square">
            <a:spAutoFit/>
          </a:bodyPr>
          <a:lstStyle/>
          <a:p>
            <a:r>
              <a:rPr lang="ko-KR" altLang="en-US" sz="1400" dirty="0"/>
              <a:t>다음 기간 동안 부도가 발생할 확률</a:t>
            </a:r>
          </a:p>
        </p:txBody>
      </p:sp>
      <p:pic>
        <p:nvPicPr>
          <p:cNvPr id="8" name="그림 7">
            <a:extLst>
              <a:ext uri="{FF2B5EF4-FFF2-40B4-BE49-F238E27FC236}">
                <a16:creationId xmlns:a16="http://schemas.microsoft.com/office/drawing/2014/main" id="{41DA3AFA-E835-427A-9340-07503D7A24C7}"/>
              </a:ext>
            </a:extLst>
          </p:cNvPr>
          <p:cNvPicPr>
            <a:picLocks noChangeAspect="1"/>
          </p:cNvPicPr>
          <p:nvPr/>
        </p:nvPicPr>
        <p:blipFill>
          <a:blip r:embed="rId2"/>
          <a:stretch>
            <a:fillRect/>
          </a:stretch>
        </p:blipFill>
        <p:spPr>
          <a:xfrm>
            <a:off x="840543" y="2586280"/>
            <a:ext cx="5734850" cy="1076475"/>
          </a:xfrm>
          <a:prstGeom prst="rect">
            <a:avLst/>
          </a:prstGeom>
        </p:spPr>
      </p:pic>
      <p:sp>
        <p:nvSpPr>
          <p:cNvPr id="9" name="직사각형 8">
            <a:extLst>
              <a:ext uri="{FF2B5EF4-FFF2-40B4-BE49-F238E27FC236}">
                <a16:creationId xmlns:a16="http://schemas.microsoft.com/office/drawing/2014/main" id="{79AD17B6-210E-482B-A045-B64DD80B3E05}"/>
              </a:ext>
            </a:extLst>
          </p:cNvPr>
          <p:cNvSpPr/>
          <p:nvPr/>
        </p:nvSpPr>
        <p:spPr>
          <a:xfrm>
            <a:off x="683568" y="3941730"/>
            <a:ext cx="7488832" cy="461665"/>
          </a:xfrm>
          <a:prstGeom prst="rect">
            <a:avLst/>
          </a:prstGeom>
        </p:spPr>
        <p:txBody>
          <a:bodyPr wrap="square">
            <a:spAutoFit/>
          </a:bodyPr>
          <a:lstStyle/>
          <a:p>
            <a:r>
              <a:rPr lang="en-US" altLang="ko-KR" sz="1200" dirty="0">
                <a:latin typeface="맑은 고딕" panose="020B0503020000020004" pitchFamily="50" charset="-127"/>
                <a:cs typeface="Times New Roman" panose="02020603050405020304" pitchFamily="18" charset="0"/>
              </a:rPr>
              <a:t>Logit</a:t>
            </a:r>
            <a:r>
              <a:rPr lang="ko-KR" altLang="ko-KR" sz="1200" dirty="0">
                <a:ea typeface="맑은 고딕" panose="020B0503020000020004" pitchFamily="50" charset="-127"/>
                <a:cs typeface="Times New Roman" panose="02020603050405020304" pitchFamily="18" charset="0"/>
              </a:rPr>
              <a:t>분석은 판별분석에 비해 관련변수들이 </a:t>
            </a:r>
            <a:r>
              <a:rPr lang="ko-KR" altLang="ko-KR" sz="1200" dirty="0" err="1">
                <a:ea typeface="맑은 고딕" panose="020B0503020000020004" pitchFamily="50" charset="-127"/>
                <a:cs typeface="Times New Roman" panose="02020603050405020304" pitchFamily="18" charset="0"/>
              </a:rPr>
              <a:t>정규분포이어야</a:t>
            </a:r>
            <a:r>
              <a:rPr lang="ko-KR" altLang="ko-KR" sz="1200" dirty="0">
                <a:ea typeface="맑은 고딕" panose="020B0503020000020004" pitchFamily="50" charset="-127"/>
                <a:cs typeface="Times New Roman" panose="02020603050405020304" pitchFamily="18" charset="0"/>
              </a:rPr>
              <a:t> 한다는 가정이 전제될 필요가 없으며</a:t>
            </a:r>
            <a:r>
              <a:rPr lang="en-US" altLang="ko-KR" sz="1200" dirty="0">
                <a:ea typeface="맑은 고딕" panose="020B0503020000020004" pitchFamily="50" charset="-127"/>
                <a:cs typeface="Times New Roman" panose="02020603050405020304" pitchFamily="18" charset="0"/>
              </a:rPr>
              <a:t>, </a:t>
            </a:r>
          </a:p>
          <a:p>
            <a:r>
              <a:rPr lang="ko-KR" altLang="ko-KR" sz="1200" dirty="0">
                <a:ea typeface="맑은 고딕" panose="020B0503020000020004" pitchFamily="50" charset="-127"/>
                <a:cs typeface="Times New Roman" panose="02020603050405020304" pitchFamily="18" charset="0"/>
              </a:rPr>
              <a:t>다만 선택확률이 </a:t>
            </a:r>
            <a:r>
              <a:rPr lang="en-US" altLang="ko-KR" sz="1200" dirty="0">
                <a:highlight>
                  <a:srgbClr val="FFFF66"/>
                </a:highlight>
                <a:ea typeface="맑은 고딕" panose="020B0503020000020004" pitchFamily="50" charset="-127"/>
                <a:cs typeface="Times New Roman" panose="02020603050405020304" pitchFamily="18" charset="0"/>
              </a:rPr>
              <a:t>logistic </a:t>
            </a:r>
            <a:r>
              <a:rPr lang="ko-KR" altLang="ko-KR" sz="1200" dirty="0">
                <a:highlight>
                  <a:srgbClr val="FFFF66"/>
                </a:highlight>
                <a:ea typeface="맑은 고딕" panose="020B0503020000020004" pitchFamily="50" charset="-127"/>
                <a:cs typeface="Times New Roman" panose="02020603050405020304" pitchFamily="18" charset="0"/>
              </a:rPr>
              <a:t>함수를 취한다는 가정이 필요하다</a:t>
            </a:r>
            <a:endParaRPr lang="ko-KR" altLang="en-US" sz="1200" dirty="0">
              <a:highlight>
                <a:srgbClr val="FFFF66"/>
              </a:highlight>
            </a:endParaRPr>
          </a:p>
        </p:txBody>
      </p:sp>
      <p:sp>
        <p:nvSpPr>
          <p:cNvPr id="7" name="바닥글 개체 틀 6">
            <a:extLst>
              <a:ext uri="{FF2B5EF4-FFF2-40B4-BE49-F238E27FC236}">
                <a16:creationId xmlns:a16="http://schemas.microsoft.com/office/drawing/2014/main" id="{B9A17BB5-D3B4-46CE-A7C7-CCE32610B35F}"/>
              </a:ext>
            </a:extLst>
          </p:cNvPr>
          <p:cNvSpPr>
            <a:spLocks noGrp="1"/>
          </p:cNvSpPr>
          <p:nvPr>
            <p:ph type="ftr" sz="quarter" idx="11"/>
          </p:nvPr>
        </p:nvSpPr>
        <p:spPr/>
        <p:txBody>
          <a:bodyPr/>
          <a:lstStyle/>
          <a:p>
            <a:r>
              <a:rPr lang="en-US" altLang="ko-KR"/>
              <a:t>UBION PBL- FBA</a:t>
            </a:r>
            <a:endParaRPr lang="ko-KR" altLang="en-US"/>
          </a:p>
        </p:txBody>
      </p:sp>
      <p:sp>
        <p:nvSpPr>
          <p:cNvPr id="11" name="슬라이드 번호 개체 틀 10">
            <a:extLst>
              <a:ext uri="{FF2B5EF4-FFF2-40B4-BE49-F238E27FC236}">
                <a16:creationId xmlns:a16="http://schemas.microsoft.com/office/drawing/2014/main" id="{39314D5C-D956-4D30-868A-3EEE129690CD}"/>
              </a:ext>
            </a:extLst>
          </p:cNvPr>
          <p:cNvSpPr>
            <a:spLocks noGrp="1"/>
          </p:cNvSpPr>
          <p:nvPr>
            <p:ph type="sldNum" sz="quarter" idx="12"/>
          </p:nvPr>
        </p:nvSpPr>
        <p:spPr/>
        <p:txBody>
          <a:bodyPr/>
          <a:lstStyle/>
          <a:p>
            <a:fld id="{DE77BB65-F969-4654-BF30-45C70C1BE112}" type="slidenum">
              <a:rPr lang="ko-KR" altLang="en-US" smtClean="0"/>
              <a:pPr/>
              <a:t>208</a:t>
            </a:fld>
            <a:endParaRPr lang="ko-KR" altLang="en-US"/>
          </a:p>
        </p:txBody>
      </p:sp>
      <p:sp>
        <p:nvSpPr>
          <p:cNvPr id="13" name="직사각형 12">
            <a:extLst>
              <a:ext uri="{FF2B5EF4-FFF2-40B4-BE49-F238E27FC236}">
                <a16:creationId xmlns:a16="http://schemas.microsoft.com/office/drawing/2014/main" id="{A386B081-BAEE-4269-A111-060C54F5500B}"/>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30037022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5C2D6690-5096-48BE-8B1B-D83B7D6342EE}"/>
              </a:ext>
            </a:extLst>
          </p:cNvPr>
          <p:cNvSpPr/>
          <p:nvPr/>
        </p:nvSpPr>
        <p:spPr>
          <a:xfrm>
            <a:off x="-14796" y="1001551"/>
            <a:ext cx="8259203" cy="498726"/>
          </a:xfrm>
          <a:prstGeom prst="rect">
            <a:avLst/>
          </a:prstGeom>
        </p:spPr>
        <p:txBody>
          <a:bodyPr wrap="square">
            <a:spAutoFit/>
          </a:bodyPr>
          <a:lstStyle/>
          <a:p>
            <a:pPr marL="900430">
              <a:lnSpc>
                <a:spcPct val="115000"/>
              </a:lnSpc>
              <a:spcAft>
                <a:spcPts val="0"/>
              </a:spcAft>
            </a:pPr>
            <a:r>
              <a:rPr lang="ko-KR" altLang="ko-KR" sz="1200" dirty="0">
                <a:latin typeface="Arial" panose="020B0604020202020204" pitchFamily="34" charset="0"/>
                <a:ea typeface="맑은 고딕" panose="020B0503020000020004" pitchFamily="50" charset="-127"/>
                <a:cs typeface="Times New Roman" panose="02020603050405020304" pitchFamily="18" charset="0"/>
              </a:rPr>
              <a:t>로지스틱 회귀분석은 현재 </a:t>
            </a:r>
            <a:r>
              <a:rPr lang="ko-KR" altLang="ko-KR" sz="1200" dirty="0">
                <a:highlight>
                  <a:srgbClr val="FFFF66"/>
                </a:highlight>
                <a:latin typeface="Arial" panose="020B0604020202020204" pitchFamily="34" charset="0"/>
                <a:ea typeface="맑은 고딕" panose="020B0503020000020004" pitchFamily="50" charset="-127"/>
                <a:cs typeface="Times New Roman" panose="02020603050405020304" pitchFamily="18" charset="0"/>
              </a:rPr>
              <a:t>금융권의 평가 모형 개발 시 보편적으로 활용되는 모형</a:t>
            </a:r>
            <a:endParaRPr lang="en-US" altLang="ko-KR" sz="1200" dirty="0">
              <a:highlight>
                <a:srgbClr val="FFFF66"/>
              </a:highlight>
              <a:latin typeface="Arial" panose="020B0604020202020204" pitchFamily="34" charset="0"/>
              <a:ea typeface="맑은 고딕" panose="020B0503020000020004" pitchFamily="50" charset="-127"/>
              <a:cs typeface="Times New Roman" panose="02020603050405020304" pitchFamily="18" charset="0"/>
            </a:endParaRPr>
          </a:p>
          <a:p>
            <a:pPr marL="900430">
              <a:lnSpc>
                <a:spcPct val="115000"/>
              </a:lnSpc>
              <a:spcAft>
                <a:spcPts val="0"/>
              </a:spcAft>
            </a:pPr>
            <a:r>
              <a:rPr lang="en-US" altLang="ko-KR" sz="1200" dirty="0">
                <a:highlight>
                  <a:srgbClr val="FFFF66"/>
                </a:highlight>
                <a:latin typeface="Arial" panose="020B0604020202020204" pitchFamily="34" charset="0"/>
                <a:ea typeface="맑은 고딕" panose="020B0503020000020004" pitchFamily="50" charset="-127"/>
                <a:cs typeface="Times New Roman" panose="02020603050405020304" pitchFamily="18" charset="0"/>
                <a:sym typeface="Wingdings" panose="05000000000000000000" pitchFamily="2" charset="2"/>
              </a:rPr>
              <a:t> </a:t>
            </a:r>
            <a:r>
              <a:rPr lang="ko-KR" altLang="ko-KR" sz="1200" dirty="0">
                <a:highlight>
                  <a:srgbClr val="FFFF66"/>
                </a:highlight>
                <a:latin typeface="Arial" panose="020B0604020202020204" pitchFamily="34" charset="0"/>
                <a:ea typeface="맑은 고딕" panose="020B0503020000020004" pitchFamily="50" charset="-127"/>
                <a:cs typeface="Times New Roman" panose="02020603050405020304" pitchFamily="18" charset="0"/>
              </a:rPr>
              <a:t> </a:t>
            </a:r>
            <a:r>
              <a:rPr lang="ko-KR" altLang="ko-KR" sz="1200" dirty="0">
                <a:latin typeface="Arial" panose="020B0604020202020204" pitchFamily="34" charset="0"/>
                <a:ea typeface="맑은 고딕" panose="020B0503020000020004" pitchFamily="50" charset="-127"/>
                <a:cs typeface="Times New Roman" panose="02020603050405020304" pitchFamily="18" charset="0"/>
              </a:rPr>
              <a:t>모형 개발 과정 및 결과에 대한 이해가 용이하고 모형 </a:t>
            </a:r>
            <a:r>
              <a:rPr lang="ko-KR" altLang="ko-KR" sz="1200" dirty="0" err="1">
                <a:latin typeface="Arial" panose="020B0604020202020204" pitchFamily="34" charset="0"/>
                <a:ea typeface="맑은 고딕" panose="020B0503020000020004" pitchFamily="50" charset="-127"/>
                <a:cs typeface="Times New Roman" panose="02020603050405020304" pitchFamily="18" charset="0"/>
              </a:rPr>
              <a:t>개발시</a:t>
            </a:r>
            <a:r>
              <a:rPr lang="ko-KR" altLang="ko-KR" sz="1200" dirty="0">
                <a:latin typeface="Arial" panose="020B0604020202020204" pitchFamily="34" charset="0"/>
                <a:ea typeface="맑은 고딕" panose="020B0503020000020004" pitchFamily="50" charset="-127"/>
                <a:cs typeface="Times New Roman" panose="02020603050405020304" pitchFamily="18" charset="0"/>
              </a:rPr>
              <a:t> 변별력이 높은 것이 장점임</a:t>
            </a:r>
            <a:r>
              <a:rPr lang="en-US" altLang="ko-KR" sz="1200" dirty="0">
                <a:latin typeface="Arial" panose="020B0604020202020204" pitchFamily="34" charset="0"/>
                <a:ea typeface="맑은 고딕" panose="020B0503020000020004" pitchFamily="50" charset="-127"/>
                <a:cs typeface="Times New Roman" panose="02020603050405020304" pitchFamily="18" charset="0"/>
              </a:rPr>
              <a:t>.</a:t>
            </a:r>
            <a:endParaRPr lang="ko-KR" altLang="ko-KR" sz="1200" dirty="0">
              <a:latin typeface="Arial" panose="020B0604020202020204" pitchFamily="34" charset="0"/>
              <a:ea typeface="맑은 고딕" panose="020B0503020000020004" pitchFamily="50" charset="-127"/>
              <a:cs typeface="Times New Roman" panose="02020603050405020304" pitchFamily="18" charset="0"/>
            </a:endParaRPr>
          </a:p>
        </p:txBody>
      </p:sp>
      <p:sp>
        <p:nvSpPr>
          <p:cNvPr id="3" name="직사각형 2">
            <a:extLst>
              <a:ext uri="{FF2B5EF4-FFF2-40B4-BE49-F238E27FC236}">
                <a16:creationId xmlns:a16="http://schemas.microsoft.com/office/drawing/2014/main" id="{FE42B7A2-0D98-48A1-B217-6DF96A1003F2}"/>
              </a:ext>
            </a:extLst>
          </p:cNvPr>
          <p:cNvSpPr/>
          <p:nvPr/>
        </p:nvSpPr>
        <p:spPr>
          <a:xfrm>
            <a:off x="2339014" y="321546"/>
            <a:ext cx="5512856" cy="369332"/>
          </a:xfrm>
          <a:prstGeom prst="rect">
            <a:avLst/>
          </a:prstGeom>
        </p:spPr>
        <p:txBody>
          <a:bodyPr wrap="square">
            <a:spAutoFit/>
          </a:bodyPr>
          <a:lstStyle/>
          <a:p>
            <a:r>
              <a:rPr lang="en-US" altLang="ko-KR" dirty="0"/>
              <a:t>3.</a:t>
            </a:r>
            <a:r>
              <a:rPr lang="ko-KR" altLang="en-US" dirty="0"/>
              <a:t>로지스틱 회귀분석</a:t>
            </a:r>
            <a:r>
              <a:rPr lang="en-US" altLang="ko-KR" b="1" kern="0" dirty="0">
                <a:solidFill>
                  <a:srgbClr val="000000"/>
                </a:solidFill>
                <a:uFill>
                  <a:solidFill>
                    <a:srgbClr val="000000"/>
                  </a:solidFill>
                </a:uFill>
                <a:latin typeface="+mn-ea"/>
              </a:rPr>
              <a:t> (Logistic Regression Analysis)</a:t>
            </a:r>
            <a:endParaRPr lang="en-US" altLang="ko-KR" dirty="0"/>
          </a:p>
        </p:txBody>
      </p:sp>
      <p:pic>
        <p:nvPicPr>
          <p:cNvPr id="10" name="그림 9">
            <a:extLst>
              <a:ext uri="{FF2B5EF4-FFF2-40B4-BE49-F238E27FC236}">
                <a16:creationId xmlns:a16="http://schemas.microsoft.com/office/drawing/2014/main" id="{75492A94-A275-4E92-9431-FC291D2B8661}"/>
              </a:ext>
            </a:extLst>
          </p:cNvPr>
          <p:cNvPicPr>
            <a:picLocks noChangeAspect="1"/>
          </p:cNvPicPr>
          <p:nvPr/>
        </p:nvPicPr>
        <p:blipFill>
          <a:blip r:embed="rId2"/>
          <a:stretch>
            <a:fillRect/>
          </a:stretch>
        </p:blipFill>
        <p:spPr>
          <a:xfrm>
            <a:off x="956276" y="1755356"/>
            <a:ext cx="4097725" cy="261974"/>
          </a:xfrm>
          <a:prstGeom prst="rect">
            <a:avLst/>
          </a:prstGeom>
          <a:ln>
            <a:solidFill>
              <a:schemeClr val="accent1">
                <a:lumMod val="60000"/>
                <a:lumOff val="40000"/>
              </a:schemeClr>
            </a:solidFill>
          </a:ln>
        </p:spPr>
      </p:pic>
      <p:sp>
        <p:nvSpPr>
          <p:cNvPr id="11" name="직사각형 10">
            <a:extLst>
              <a:ext uri="{FF2B5EF4-FFF2-40B4-BE49-F238E27FC236}">
                <a16:creationId xmlns:a16="http://schemas.microsoft.com/office/drawing/2014/main" id="{49B38DC4-EB74-40FE-8D05-CE7406335A88}"/>
              </a:ext>
            </a:extLst>
          </p:cNvPr>
          <p:cNvSpPr/>
          <p:nvPr/>
        </p:nvSpPr>
        <p:spPr>
          <a:xfrm>
            <a:off x="913228" y="2133673"/>
            <a:ext cx="7087197" cy="307777"/>
          </a:xfrm>
          <a:prstGeom prst="rect">
            <a:avLst/>
          </a:prstGeom>
        </p:spPr>
        <p:txBody>
          <a:bodyPr wrap="none">
            <a:spAutoFit/>
          </a:bodyPr>
          <a:lstStyle/>
          <a:p>
            <a:r>
              <a:rPr lang="ko-KR" altLang="en-US" sz="1400" dirty="0">
                <a:solidFill>
                  <a:srgbClr val="000000"/>
                </a:solidFill>
                <a:latin typeface="se-nanumgothic"/>
              </a:rPr>
              <a:t>로지스틱 회귀분석에서는 </a:t>
            </a:r>
            <a:r>
              <a:rPr lang="ko-KR" altLang="en-US" sz="1400" dirty="0" err="1">
                <a:solidFill>
                  <a:srgbClr val="000000"/>
                </a:solidFill>
                <a:latin typeface="se-nanumgothic"/>
              </a:rPr>
              <a:t>로짓</a:t>
            </a:r>
            <a:r>
              <a:rPr lang="en-US" altLang="ko-KR" sz="1400" dirty="0">
                <a:solidFill>
                  <a:srgbClr val="000000"/>
                </a:solidFill>
                <a:latin typeface="se-nanumgothic"/>
              </a:rPr>
              <a:t>Logit </a:t>
            </a:r>
            <a:r>
              <a:rPr lang="ko-KR" altLang="en-US" sz="1400" dirty="0">
                <a:solidFill>
                  <a:srgbClr val="000000"/>
                </a:solidFill>
                <a:latin typeface="se-nanumgothic"/>
              </a:rPr>
              <a:t>변환 </a:t>
            </a:r>
            <a:r>
              <a:rPr lang="en-US" altLang="ko-KR" sz="1400" dirty="0">
                <a:solidFill>
                  <a:srgbClr val="000000"/>
                </a:solidFill>
                <a:latin typeface="se-nanumgothic"/>
                <a:sym typeface="Wingdings" panose="05000000000000000000" pitchFamily="2" charset="2"/>
              </a:rPr>
              <a:t>  </a:t>
            </a:r>
            <a:r>
              <a:rPr lang="ko-KR" altLang="en-US" sz="1400" dirty="0">
                <a:solidFill>
                  <a:srgbClr val="000000"/>
                </a:solidFill>
                <a:highlight>
                  <a:srgbClr val="FFFF66"/>
                </a:highlight>
                <a:latin typeface="se-nanumgothic"/>
                <a:sym typeface="Wingdings" panose="05000000000000000000" pitchFamily="2" charset="2"/>
              </a:rPr>
              <a:t>부도확률이 </a:t>
            </a:r>
            <a:r>
              <a:rPr lang="en-US" altLang="ko-KR" sz="1400" dirty="0">
                <a:solidFill>
                  <a:srgbClr val="000000"/>
                </a:solidFill>
                <a:highlight>
                  <a:srgbClr val="FFFF66"/>
                </a:highlight>
                <a:latin typeface="se-nanumgothic"/>
                <a:sym typeface="Wingdings" panose="05000000000000000000" pitchFamily="2" charset="2"/>
              </a:rPr>
              <a:t>0</a:t>
            </a:r>
            <a:r>
              <a:rPr lang="ko-KR" altLang="en-US" sz="1400" dirty="0">
                <a:solidFill>
                  <a:srgbClr val="000000"/>
                </a:solidFill>
                <a:highlight>
                  <a:srgbClr val="FFFF66"/>
                </a:highlight>
                <a:latin typeface="se-nanumgothic"/>
                <a:sym typeface="Wingdings" panose="05000000000000000000" pitchFamily="2" charset="2"/>
              </a:rPr>
              <a:t>과 </a:t>
            </a:r>
            <a:r>
              <a:rPr lang="en-US" altLang="ko-KR" sz="1400" dirty="0">
                <a:solidFill>
                  <a:srgbClr val="000000"/>
                </a:solidFill>
                <a:highlight>
                  <a:srgbClr val="FFFF66"/>
                </a:highlight>
                <a:latin typeface="se-nanumgothic"/>
                <a:sym typeface="Wingdings" panose="05000000000000000000" pitchFamily="2" charset="2"/>
              </a:rPr>
              <a:t>1</a:t>
            </a:r>
            <a:r>
              <a:rPr lang="ko-KR" altLang="en-US" sz="1400" dirty="0">
                <a:solidFill>
                  <a:srgbClr val="000000"/>
                </a:solidFill>
                <a:highlight>
                  <a:srgbClr val="FFFF66"/>
                </a:highlight>
                <a:latin typeface="se-nanumgothic"/>
                <a:sym typeface="Wingdings" panose="05000000000000000000" pitchFamily="2" charset="2"/>
              </a:rPr>
              <a:t>사이의 값을 가져야 하므로</a:t>
            </a:r>
            <a:endParaRPr lang="ko-KR" altLang="en-US" sz="1400" dirty="0">
              <a:highlight>
                <a:srgbClr val="FFFF66"/>
              </a:highlight>
            </a:endParaRPr>
          </a:p>
        </p:txBody>
      </p:sp>
      <p:pic>
        <p:nvPicPr>
          <p:cNvPr id="14" name="그림 13">
            <a:extLst>
              <a:ext uri="{FF2B5EF4-FFF2-40B4-BE49-F238E27FC236}">
                <a16:creationId xmlns:a16="http://schemas.microsoft.com/office/drawing/2014/main" id="{FB066EF7-5514-472D-838F-BE767E9ABEA9}"/>
              </a:ext>
            </a:extLst>
          </p:cNvPr>
          <p:cNvPicPr>
            <a:picLocks noChangeAspect="1"/>
          </p:cNvPicPr>
          <p:nvPr/>
        </p:nvPicPr>
        <p:blipFill>
          <a:blip r:embed="rId3"/>
          <a:stretch>
            <a:fillRect/>
          </a:stretch>
        </p:blipFill>
        <p:spPr>
          <a:xfrm>
            <a:off x="982913" y="2428101"/>
            <a:ext cx="5148064" cy="454638"/>
          </a:xfrm>
          <a:prstGeom prst="rect">
            <a:avLst/>
          </a:prstGeom>
          <a:ln>
            <a:solidFill>
              <a:schemeClr val="accent1">
                <a:lumMod val="60000"/>
                <a:lumOff val="40000"/>
              </a:schemeClr>
            </a:solidFill>
          </a:ln>
        </p:spPr>
      </p:pic>
      <p:sp>
        <p:nvSpPr>
          <p:cNvPr id="15" name="직사각형 14">
            <a:extLst>
              <a:ext uri="{FF2B5EF4-FFF2-40B4-BE49-F238E27FC236}">
                <a16:creationId xmlns:a16="http://schemas.microsoft.com/office/drawing/2014/main" id="{20760A98-0EBB-4702-802D-5729011B4125}"/>
              </a:ext>
            </a:extLst>
          </p:cNvPr>
          <p:cNvSpPr/>
          <p:nvPr/>
        </p:nvSpPr>
        <p:spPr>
          <a:xfrm>
            <a:off x="853806" y="2959065"/>
            <a:ext cx="1887055" cy="276999"/>
          </a:xfrm>
          <a:prstGeom prst="rect">
            <a:avLst/>
          </a:prstGeom>
        </p:spPr>
        <p:txBody>
          <a:bodyPr wrap="none">
            <a:spAutoFit/>
          </a:bodyPr>
          <a:lstStyle/>
          <a:p>
            <a:r>
              <a:rPr lang="ko-KR" altLang="en-US" sz="1200" dirty="0">
                <a:solidFill>
                  <a:srgbClr val="000000"/>
                </a:solidFill>
                <a:latin typeface="se-nanumgothic"/>
              </a:rPr>
              <a:t>확률</a:t>
            </a:r>
            <a:r>
              <a:rPr lang="en-US" altLang="ko-KR" sz="1200" dirty="0">
                <a:solidFill>
                  <a:srgbClr val="000000"/>
                </a:solidFill>
                <a:latin typeface="se-nanumgothic"/>
              </a:rPr>
              <a:t>(P)</a:t>
            </a:r>
            <a:r>
              <a:rPr lang="ko-KR" altLang="en-US" sz="1200" dirty="0">
                <a:solidFill>
                  <a:srgbClr val="000000"/>
                </a:solidFill>
                <a:latin typeface="se-nanumgothic"/>
              </a:rPr>
              <a:t> </a:t>
            </a:r>
            <a:r>
              <a:rPr lang="en-US" altLang="ko-KR" sz="1200" dirty="0">
                <a:solidFill>
                  <a:srgbClr val="000000"/>
                </a:solidFill>
                <a:latin typeface="se-nanumgothic"/>
              </a:rPr>
              <a:t>0</a:t>
            </a:r>
            <a:r>
              <a:rPr lang="ko-KR" altLang="en-US" sz="1200" dirty="0">
                <a:solidFill>
                  <a:srgbClr val="000000"/>
                </a:solidFill>
                <a:latin typeface="se-nanumgothic"/>
              </a:rPr>
              <a:t>과 </a:t>
            </a:r>
            <a:r>
              <a:rPr lang="en-US" altLang="ko-KR" sz="1200" dirty="0">
                <a:solidFill>
                  <a:srgbClr val="000000"/>
                </a:solidFill>
                <a:latin typeface="se-nanumgothic"/>
              </a:rPr>
              <a:t>1 </a:t>
            </a:r>
            <a:r>
              <a:rPr lang="ko-KR" altLang="en-US" sz="1200" dirty="0">
                <a:solidFill>
                  <a:srgbClr val="000000"/>
                </a:solidFill>
                <a:latin typeface="se-nanumgothic"/>
              </a:rPr>
              <a:t>사이로 제한</a:t>
            </a:r>
            <a:endParaRPr lang="ko-KR" altLang="en-US" sz="1200" dirty="0"/>
          </a:p>
        </p:txBody>
      </p:sp>
      <p:sp>
        <p:nvSpPr>
          <p:cNvPr id="6" name="직사각형 5">
            <a:extLst>
              <a:ext uri="{FF2B5EF4-FFF2-40B4-BE49-F238E27FC236}">
                <a16:creationId xmlns:a16="http://schemas.microsoft.com/office/drawing/2014/main" id="{6AEAF223-8BA3-4F91-AAA5-616460E34FEF}"/>
              </a:ext>
            </a:extLst>
          </p:cNvPr>
          <p:cNvSpPr/>
          <p:nvPr/>
        </p:nvSpPr>
        <p:spPr>
          <a:xfrm>
            <a:off x="1051213" y="5370724"/>
            <a:ext cx="1460656" cy="369332"/>
          </a:xfrm>
          <a:prstGeom prst="rect">
            <a:avLst/>
          </a:prstGeom>
        </p:spPr>
        <p:txBody>
          <a:bodyPr wrap="none">
            <a:spAutoFit/>
          </a:bodyPr>
          <a:lstStyle/>
          <a:p>
            <a:r>
              <a:rPr lang="en-US" altLang="ko-KR" b="1" dirty="0"/>
              <a:t>Odds (Ratio)</a:t>
            </a:r>
            <a:endParaRPr lang="ko-KR" altLang="en-US" dirty="0"/>
          </a:p>
        </p:txBody>
      </p:sp>
      <p:pic>
        <p:nvPicPr>
          <p:cNvPr id="16" name="그림 15">
            <a:extLst>
              <a:ext uri="{FF2B5EF4-FFF2-40B4-BE49-F238E27FC236}">
                <a16:creationId xmlns:a16="http://schemas.microsoft.com/office/drawing/2014/main" id="{877A47A6-2844-4644-B2F6-911966969F1C}"/>
              </a:ext>
            </a:extLst>
          </p:cNvPr>
          <p:cNvPicPr>
            <a:picLocks noChangeAspect="1"/>
          </p:cNvPicPr>
          <p:nvPr/>
        </p:nvPicPr>
        <p:blipFill>
          <a:blip r:embed="rId4"/>
          <a:stretch>
            <a:fillRect/>
          </a:stretch>
        </p:blipFill>
        <p:spPr>
          <a:xfrm>
            <a:off x="1051213" y="5847451"/>
            <a:ext cx="4300580" cy="485843"/>
          </a:xfrm>
          <a:prstGeom prst="rect">
            <a:avLst/>
          </a:prstGeom>
          <a:ln>
            <a:solidFill>
              <a:schemeClr val="accent1">
                <a:lumMod val="60000"/>
                <a:lumOff val="40000"/>
              </a:schemeClr>
            </a:solidFill>
          </a:ln>
        </p:spPr>
      </p:pic>
      <p:sp>
        <p:nvSpPr>
          <p:cNvPr id="17" name="직사각형 16">
            <a:extLst>
              <a:ext uri="{FF2B5EF4-FFF2-40B4-BE49-F238E27FC236}">
                <a16:creationId xmlns:a16="http://schemas.microsoft.com/office/drawing/2014/main" id="{2059E98D-E67E-440E-8A4A-76A0797D4525}"/>
              </a:ext>
            </a:extLst>
          </p:cNvPr>
          <p:cNvSpPr/>
          <p:nvPr/>
        </p:nvSpPr>
        <p:spPr>
          <a:xfrm>
            <a:off x="944792" y="3506177"/>
            <a:ext cx="7187164" cy="600164"/>
          </a:xfrm>
          <a:prstGeom prst="rect">
            <a:avLst/>
          </a:prstGeom>
        </p:spPr>
        <p:txBody>
          <a:bodyPr wrap="square">
            <a:spAutoFit/>
          </a:bodyPr>
          <a:lstStyle/>
          <a:p>
            <a:pPr fontAlgn="base"/>
            <a:r>
              <a:rPr lang="ko-KR" altLang="en-US" sz="1100" dirty="0">
                <a:solidFill>
                  <a:srgbClr val="000000"/>
                </a:solidFill>
                <a:latin typeface="se-nanumgothic"/>
              </a:rPr>
              <a:t>일반 회귀식과 다르게 피설명변수</a:t>
            </a:r>
            <a:r>
              <a:rPr lang="en-US" altLang="ko-KR" sz="1100" dirty="0">
                <a:solidFill>
                  <a:srgbClr val="000000"/>
                </a:solidFill>
                <a:latin typeface="se-nanumgothic"/>
              </a:rPr>
              <a:t>(</a:t>
            </a:r>
            <a:r>
              <a:rPr lang="ko-KR" altLang="en-US" sz="1100" dirty="0">
                <a:solidFill>
                  <a:srgbClr val="000000"/>
                </a:solidFill>
                <a:latin typeface="se-nanumgothic"/>
              </a:rPr>
              <a:t>여기서는 </a:t>
            </a:r>
            <a:r>
              <a:rPr lang="en-US" altLang="ko-KR" sz="1100" dirty="0">
                <a:solidFill>
                  <a:srgbClr val="000000"/>
                </a:solidFill>
                <a:latin typeface="se-nanumgothic"/>
              </a:rPr>
              <a:t>P(D)</a:t>
            </a:r>
            <a:r>
              <a:rPr lang="ko-KR" altLang="en-US" sz="1100" dirty="0">
                <a:solidFill>
                  <a:srgbClr val="000000"/>
                </a:solidFill>
                <a:latin typeface="se-nanumgothic"/>
              </a:rPr>
              <a:t>에  설명변수 </a:t>
            </a:r>
            <a:r>
              <a:rPr lang="en-US" altLang="ko-KR" sz="1100" dirty="0">
                <a:solidFill>
                  <a:srgbClr val="000000"/>
                </a:solidFill>
                <a:latin typeface="se-nanumgothic"/>
              </a:rPr>
              <a:t>(x</a:t>
            </a:r>
            <a:r>
              <a:rPr lang="en-US" altLang="ko-KR" sz="1100" baseline="-25000" dirty="0">
                <a:solidFill>
                  <a:srgbClr val="000000"/>
                </a:solidFill>
                <a:latin typeface="se-nanumgothic"/>
              </a:rPr>
              <a:t>i</a:t>
            </a:r>
            <a:r>
              <a:rPr lang="en-US" altLang="ko-KR" sz="1100" dirty="0">
                <a:solidFill>
                  <a:srgbClr val="000000"/>
                </a:solidFill>
                <a:latin typeface="se-nanumgothic"/>
              </a:rPr>
              <a:t>)</a:t>
            </a:r>
            <a:r>
              <a:rPr lang="ko-KR" altLang="en-US" sz="1100" dirty="0">
                <a:solidFill>
                  <a:srgbClr val="000000"/>
                </a:solidFill>
                <a:latin typeface="se-nanumgothic"/>
              </a:rPr>
              <a:t>가 미치는 영향이 일정하지 않기 때문이다</a:t>
            </a:r>
            <a:r>
              <a:rPr lang="en-US" altLang="ko-KR" sz="1100" dirty="0">
                <a:solidFill>
                  <a:srgbClr val="000000"/>
                </a:solidFill>
                <a:latin typeface="se-nanumgothic"/>
              </a:rPr>
              <a:t>.</a:t>
            </a:r>
          </a:p>
          <a:p>
            <a:pPr fontAlgn="base"/>
            <a:r>
              <a:rPr lang="en-US" altLang="ko-KR" sz="1100" dirty="0">
                <a:solidFill>
                  <a:srgbClr val="000000"/>
                </a:solidFill>
                <a:latin typeface="se-nanumgothic"/>
              </a:rPr>
              <a:t>​x</a:t>
            </a:r>
            <a:r>
              <a:rPr lang="en-US" altLang="ko-KR" sz="1100" baseline="-25000" dirty="0">
                <a:solidFill>
                  <a:srgbClr val="000000"/>
                </a:solidFill>
                <a:latin typeface="se-nanumgothic"/>
              </a:rPr>
              <a:t>i</a:t>
            </a:r>
            <a:r>
              <a:rPr lang="ko-KR" altLang="en-US" sz="1100" dirty="0">
                <a:solidFill>
                  <a:srgbClr val="000000"/>
                </a:solidFill>
                <a:latin typeface="se-nanumgothic"/>
              </a:rPr>
              <a:t>를 </a:t>
            </a:r>
            <a:r>
              <a:rPr lang="en-US" altLang="ko-KR" sz="1100" dirty="0">
                <a:solidFill>
                  <a:srgbClr val="000000"/>
                </a:solidFill>
                <a:latin typeface="se-nanumgothic"/>
              </a:rPr>
              <a:t>1</a:t>
            </a:r>
            <a:r>
              <a:rPr lang="ko-KR" altLang="en-US" sz="1100" dirty="0">
                <a:solidFill>
                  <a:srgbClr val="000000"/>
                </a:solidFill>
                <a:latin typeface="se-nanumgothic"/>
              </a:rPr>
              <a:t>에서 한 단위 </a:t>
            </a:r>
            <a:r>
              <a:rPr lang="ko-KR" altLang="en-US" sz="1100" dirty="0" err="1">
                <a:solidFill>
                  <a:srgbClr val="000000"/>
                </a:solidFill>
                <a:latin typeface="se-nanumgothic"/>
              </a:rPr>
              <a:t>증가할때와</a:t>
            </a:r>
            <a:r>
              <a:rPr lang="en-US" altLang="ko-KR" sz="1100" dirty="0">
                <a:solidFill>
                  <a:srgbClr val="000000"/>
                </a:solidFill>
                <a:latin typeface="se-nanumgothic"/>
              </a:rPr>
              <a:t>, 100</a:t>
            </a:r>
            <a:r>
              <a:rPr lang="ko-KR" altLang="en-US" sz="1100" dirty="0">
                <a:solidFill>
                  <a:srgbClr val="000000"/>
                </a:solidFill>
                <a:latin typeface="se-nanumgothic"/>
              </a:rPr>
              <a:t>에서 한 단위 증가할 때</a:t>
            </a:r>
            <a:r>
              <a:rPr lang="en-US" altLang="ko-KR" sz="1100" dirty="0">
                <a:solidFill>
                  <a:srgbClr val="000000"/>
                </a:solidFill>
                <a:latin typeface="se-nanumgothic"/>
              </a:rPr>
              <a:t>, P(D )</a:t>
            </a:r>
            <a:r>
              <a:rPr lang="ko-KR" altLang="en-US" sz="1100" dirty="0">
                <a:solidFill>
                  <a:srgbClr val="000000"/>
                </a:solidFill>
                <a:latin typeface="se-nanumgothic"/>
              </a:rPr>
              <a:t>가 증가하는 수준이 일정하지 않다는 것을 의미</a:t>
            </a:r>
            <a:r>
              <a:rPr lang="en-US" altLang="ko-KR" sz="1100" dirty="0">
                <a:solidFill>
                  <a:srgbClr val="000000"/>
                </a:solidFill>
                <a:latin typeface="se-nanumgothic"/>
              </a:rPr>
              <a:t>!!!</a:t>
            </a:r>
          </a:p>
          <a:p>
            <a:pPr fontAlgn="base"/>
            <a:r>
              <a:rPr lang="en-US" altLang="ko-KR" sz="1100" b="0" i="0" dirty="0">
                <a:solidFill>
                  <a:srgbClr val="000000"/>
                </a:solidFill>
                <a:effectLst/>
                <a:latin typeface="se-nanumgothic"/>
                <a:sym typeface="Wingdings" panose="05000000000000000000" pitchFamily="2" charset="2"/>
              </a:rPr>
              <a:t> </a:t>
            </a:r>
            <a:r>
              <a:rPr lang="ko-KR" altLang="en-US" sz="1100" dirty="0" err="1">
                <a:highlight>
                  <a:srgbClr val="00FFFF"/>
                </a:highlight>
              </a:rPr>
              <a:t>비선형함수이므로</a:t>
            </a:r>
            <a:r>
              <a:rPr lang="ko-KR" altLang="en-US" sz="1100" dirty="0">
                <a:highlight>
                  <a:srgbClr val="00FFFF"/>
                </a:highlight>
              </a:rPr>
              <a:t> 이를 선형으로 변환이 필요</a:t>
            </a:r>
            <a:endParaRPr lang="ko-KR" altLang="en-US" sz="1100" b="0" i="0" dirty="0">
              <a:solidFill>
                <a:srgbClr val="000000"/>
              </a:solidFill>
              <a:effectLst/>
              <a:highlight>
                <a:srgbClr val="00FFFF"/>
              </a:highlight>
              <a:latin typeface="se-nanumgothic"/>
            </a:endParaRPr>
          </a:p>
        </p:txBody>
      </p:sp>
      <p:sp>
        <p:nvSpPr>
          <p:cNvPr id="18" name="직사각형 17">
            <a:extLst>
              <a:ext uri="{FF2B5EF4-FFF2-40B4-BE49-F238E27FC236}">
                <a16:creationId xmlns:a16="http://schemas.microsoft.com/office/drawing/2014/main" id="{F77F3C12-514B-4324-8529-B1C6CA7D3A99}"/>
              </a:ext>
            </a:extLst>
          </p:cNvPr>
          <p:cNvSpPr/>
          <p:nvPr/>
        </p:nvSpPr>
        <p:spPr>
          <a:xfrm>
            <a:off x="913228" y="4356648"/>
            <a:ext cx="6478280" cy="276999"/>
          </a:xfrm>
          <a:prstGeom prst="rect">
            <a:avLst/>
          </a:prstGeom>
        </p:spPr>
        <p:txBody>
          <a:bodyPr wrap="square">
            <a:spAutoFit/>
          </a:bodyPr>
          <a:lstStyle/>
          <a:p>
            <a:r>
              <a:rPr lang="ko-KR" altLang="en-US" sz="1200" dirty="0">
                <a:solidFill>
                  <a:srgbClr val="000000"/>
                </a:solidFill>
                <a:latin typeface="se-nanumgothic"/>
              </a:rPr>
              <a:t>개별 변수가 미치는 일관된 영향 </a:t>
            </a:r>
            <a:r>
              <a:rPr lang="en-US" altLang="ko-KR" sz="1200" dirty="0">
                <a:solidFill>
                  <a:srgbClr val="000000"/>
                </a:solidFill>
                <a:latin typeface="se-nanumgothic"/>
              </a:rPr>
              <a:t>(βj)</a:t>
            </a:r>
            <a:r>
              <a:rPr lang="ko-KR" altLang="en-US" sz="1200" dirty="0">
                <a:solidFill>
                  <a:srgbClr val="000000"/>
                </a:solidFill>
                <a:latin typeface="se-nanumgothic"/>
              </a:rPr>
              <a:t>를 살펴보고자 하는 것이</a:t>
            </a:r>
            <a:r>
              <a:rPr lang="en-US" altLang="ko-KR" sz="1200" dirty="0">
                <a:solidFill>
                  <a:srgbClr val="000000"/>
                </a:solidFill>
                <a:latin typeface="se-nanumgothic"/>
              </a:rPr>
              <a:t> Odds</a:t>
            </a:r>
            <a:r>
              <a:rPr lang="ko-KR" altLang="en-US" sz="1200" dirty="0">
                <a:solidFill>
                  <a:srgbClr val="000000"/>
                </a:solidFill>
                <a:latin typeface="se-nanumgothic"/>
              </a:rPr>
              <a:t>에 </a:t>
            </a:r>
            <a:r>
              <a:rPr lang="en-US" altLang="ko-KR" sz="1200" dirty="0">
                <a:solidFill>
                  <a:srgbClr val="000000"/>
                </a:solidFill>
                <a:latin typeface="se-nanumgothic"/>
              </a:rPr>
              <a:t>Logit</a:t>
            </a:r>
            <a:r>
              <a:rPr lang="ko-KR" altLang="en-US" sz="1200" dirty="0">
                <a:solidFill>
                  <a:srgbClr val="000000"/>
                </a:solidFill>
                <a:latin typeface="se-nanumgothic"/>
              </a:rPr>
              <a:t>을 감안 </a:t>
            </a:r>
            <a:endParaRPr lang="ko-KR" altLang="en-US" sz="1200" dirty="0"/>
          </a:p>
        </p:txBody>
      </p:sp>
      <p:pic>
        <p:nvPicPr>
          <p:cNvPr id="19" name="그림 18">
            <a:extLst>
              <a:ext uri="{FF2B5EF4-FFF2-40B4-BE49-F238E27FC236}">
                <a16:creationId xmlns:a16="http://schemas.microsoft.com/office/drawing/2014/main" id="{E4E44C8C-D609-4CD7-A8DB-75BAFA566A0F}"/>
              </a:ext>
            </a:extLst>
          </p:cNvPr>
          <p:cNvPicPr>
            <a:picLocks noChangeAspect="1"/>
          </p:cNvPicPr>
          <p:nvPr/>
        </p:nvPicPr>
        <p:blipFill>
          <a:blip r:embed="rId5"/>
          <a:stretch>
            <a:fillRect/>
          </a:stretch>
        </p:blipFill>
        <p:spPr>
          <a:xfrm>
            <a:off x="1015711" y="4739798"/>
            <a:ext cx="4842460" cy="523718"/>
          </a:xfrm>
          <a:prstGeom prst="rect">
            <a:avLst/>
          </a:prstGeom>
          <a:ln>
            <a:solidFill>
              <a:schemeClr val="accent1">
                <a:lumMod val="60000"/>
                <a:lumOff val="40000"/>
              </a:schemeClr>
            </a:solidFill>
          </a:ln>
        </p:spPr>
      </p:pic>
      <p:sp>
        <p:nvSpPr>
          <p:cNvPr id="21" name="직사각형 20">
            <a:extLst>
              <a:ext uri="{FF2B5EF4-FFF2-40B4-BE49-F238E27FC236}">
                <a16:creationId xmlns:a16="http://schemas.microsoft.com/office/drawing/2014/main" id="{533A0847-8D6A-46AA-8BE5-DF70F8566B26}"/>
              </a:ext>
            </a:extLst>
          </p:cNvPr>
          <p:cNvSpPr/>
          <p:nvPr/>
        </p:nvSpPr>
        <p:spPr>
          <a:xfrm>
            <a:off x="2693270" y="5414777"/>
            <a:ext cx="4971447" cy="400110"/>
          </a:xfrm>
          <a:prstGeom prst="rect">
            <a:avLst/>
          </a:prstGeom>
        </p:spPr>
        <p:txBody>
          <a:bodyPr wrap="square">
            <a:spAutoFit/>
          </a:bodyPr>
          <a:lstStyle/>
          <a:p>
            <a:r>
              <a:rPr lang="ko-KR" altLang="en-US" sz="1000" dirty="0">
                <a:solidFill>
                  <a:srgbClr val="000000"/>
                </a:solidFill>
                <a:latin typeface="se-nanumgothic"/>
              </a:rPr>
              <a:t>미국의 라스베가스에서는 포커에서 내가 이길 확률을 계산할 때 주로 거론되는 용어</a:t>
            </a:r>
            <a:r>
              <a:rPr lang="en-US" altLang="ko-KR" sz="1000" dirty="0"/>
              <a:t> </a:t>
            </a:r>
            <a:r>
              <a:rPr lang="en-US" altLang="ko-KR" sz="1000" dirty="0">
                <a:highlight>
                  <a:srgbClr val="FFFF00"/>
                </a:highlight>
              </a:rPr>
              <a:t>Odds = P / (1-P)</a:t>
            </a:r>
            <a:r>
              <a:rPr lang="ko-KR" altLang="en-US" sz="1000" dirty="0">
                <a:highlight>
                  <a:srgbClr val="FFFF00"/>
                </a:highlight>
              </a:rPr>
              <a:t> </a:t>
            </a:r>
            <a:r>
              <a:rPr lang="en-US" altLang="ko-KR" sz="1000" dirty="0">
                <a:highlight>
                  <a:srgbClr val="FFFF00"/>
                </a:highlight>
              </a:rPr>
              <a:t>=(</a:t>
            </a:r>
            <a:r>
              <a:rPr lang="ko-KR" altLang="en-US" sz="1000" dirty="0">
                <a:highlight>
                  <a:srgbClr val="FFFF00"/>
                </a:highlight>
              </a:rPr>
              <a:t>사건이 발생확률</a:t>
            </a:r>
            <a:r>
              <a:rPr lang="en-US" altLang="ko-KR" sz="1000" dirty="0">
                <a:highlight>
                  <a:srgbClr val="FFFF00"/>
                </a:highlight>
              </a:rPr>
              <a:t>)/(</a:t>
            </a:r>
            <a:r>
              <a:rPr lang="ko-KR" altLang="en-US" sz="1000" dirty="0">
                <a:highlight>
                  <a:srgbClr val="FFFF00"/>
                </a:highlight>
              </a:rPr>
              <a:t>사건 </a:t>
            </a:r>
            <a:r>
              <a:rPr lang="ko-KR" altLang="en-US" sz="1000" dirty="0" err="1">
                <a:highlight>
                  <a:srgbClr val="FFFF00"/>
                </a:highlight>
              </a:rPr>
              <a:t>발생안</a:t>
            </a:r>
            <a:r>
              <a:rPr lang="ko-KR" altLang="en-US" sz="1000" dirty="0">
                <a:highlight>
                  <a:srgbClr val="FFFF00"/>
                </a:highlight>
              </a:rPr>
              <a:t> 할 확률</a:t>
            </a:r>
            <a:r>
              <a:rPr lang="en-US" altLang="ko-KR" sz="1000" dirty="0">
                <a:highlight>
                  <a:srgbClr val="FFFF00"/>
                </a:highlight>
              </a:rPr>
              <a:t>)</a:t>
            </a:r>
            <a:endParaRPr lang="ko-KR" altLang="en-US" sz="1000" dirty="0">
              <a:highlight>
                <a:srgbClr val="FFFF00"/>
              </a:highlight>
            </a:endParaRPr>
          </a:p>
        </p:txBody>
      </p:sp>
      <p:sp>
        <p:nvSpPr>
          <p:cNvPr id="8" name="직사각형 7">
            <a:extLst>
              <a:ext uri="{FF2B5EF4-FFF2-40B4-BE49-F238E27FC236}">
                <a16:creationId xmlns:a16="http://schemas.microsoft.com/office/drawing/2014/main" id="{7C7C551C-B295-4921-8153-DCFD40DDB11D}"/>
              </a:ext>
            </a:extLst>
          </p:cNvPr>
          <p:cNvSpPr/>
          <p:nvPr/>
        </p:nvSpPr>
        <p:spPr>
          <a:xfrm>
            <a:off x="5508104" y="5830172"/>
            <a:ext cx="3312368" cy="646331"/>
          </a:xfrm>
          <a:prstGeom prst="rect">
            <a:avLst/>
          </a:prstGeom>
          <a:solidFill>
            <a:schemeClr val="accent6">
              <a:lumMod val="20000"/>
              <a:lumOff val="80000"/>
            </a:schemeClr>
          </a:solidFill>
        </p:spPr>
        <p:txBody>
          <a:bodyPr wrap="square">
            <a:spAutoFit/>
          </a:bodyPr>
          <a:lstStyle/>
          <a:p>
            <a:r>
              <a:rPr lang="en-US" altLang="ko-KR" sz="1200" dirty="0"/>
              <a:t>Wald</a:t>
            </a:r>
            <a:r>
              <a:rPr lang="ko-KR" altLang="en-US" sz="1200" dirty="0"/>
              <a:t>신뢰구간 안에 </a:t>
            </a:r>
            <a:r>
              <a:rPr lang="en-US" altLang="ko-KR" sz="1200" u="sng" dirty="0"/>
              <a:t>Odds</a:t>
            </a:r>
            <a:r>
              <a:rPr lang="ko-KR" altLang="en-US" sz="1200" u="sng" dirty="0"/>
              <a:t>값이 </a:t>
            </a:r>
            <a:r>
              <a:rPr lang="en-US" altLang="ko-KR" sz="1200" u="sng" dirty="0"/>
              <a:t>1</a:t>
            </a:r>
            <a:r>
              <a:rPr lang="ko-KR" altLang="en-US" sz="1200" u="sng" dirty="0"/>
              <a:t>을 포함하고 있으면 통계적 유의성이 없는 것이고</a:t>
            </a:r>
            <a:r>
              <a:rPr lang="en-US" altLang="ko-KR" sz="1200" u="sng" dirty="0"/>
              <a:t>, 1</a:t>
            </a:r>
            <a:r>
              <a:rPr lang="ko-KR" altLang="en-US" sz="1200" u="sng" dirty="0"/>
              <a:t>에서 벗어나면 유의성이 있다고 해석 가능</a:t>
            </a:r>
          </a:p>
        </p:txBody>
      </p:sp>
      <p:sp>
        <p:nvSpPr>
          <p:cNvPr id="7" name="바닥글 개체 틀 6">
            <a:extLst>
              <a:ext uri="{FF2B5EF4-FFF2-40B4-BE49-F238E27FC236}">
                <a16:creationId xmlns:a16="http://schemas.microsoft.com/office/drawing/2014/main" id="{E2A1CEB0-6B01-46AC-AE4F-74A97AEE6AF5}"/>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2F7F2B8D-1B1B-4DF3-8213-0B54263DD424}"/>
              </a:ext>
            </a:extLst>
          </p:cNvPr>
          <p:cNvSpPr>
            <a:spLocks noGrp="1"/>
          </p:cNvSpPr>
          <p:nvPr>
            <p:ph type="sldNum" sz="quarter" idx="12"/>
          </p:nvPr>
        </p:nvSpPr>
        <p:spPr/>
        <p:txBody>
          <a:bodyPr/>
          <a:lstStyle/>
          <a:p>
            <a:fld id="{DE77BB65-F969-4654-BF30-45C70C1BE112}" type="slidenum">
              <a:rPr lang="ko-KR" altLang="en-US" smtClean="0"/>
              <a:pPr/>
              <a:t>209</a:t>
            </a:fld>
            <a:endParaRPr lang="ko-KR" altLang="en-US"/>
          </a:p>
        </p:txBody>
      </p:sp>
      <p:sp>
        <p:nvSpPr>
          <p:cNvPr id="22" name="직사각형 21">
            <a:extLst>
              <a:ext uri="{FF2B5EF4-FFF2-40B4-BE49-F238E27FC236}">
                <a16:creationId xmlns:a16="http://schemas.microsoft.com/office/drawing/2014/main" id="{46D55848-549B-47E8-A35A-0810E831FD73}"/>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3308697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2447900" y="-382713"/>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A14603DE-BA37-41BC-8A44-C6E5B883208F}"/>
              </a:ext>
            </a:extLst>
          </p:cNvPr>
          <p:cNvSpPr/>
          <p:nvPr/>
        </p:nvSpPr>
        <p:spPr>
          <a:xfrm>
            <a:off x="2843808" y="330510"/>
            <a:ext cx="3827160" cy="369332"/>
          </a:xfrm>
          <a:prstGeom prst="rect">
            <a:avLst/>
          </a:prstGeom>
        </p:spPr>
        <p:txBody>
          <a:bodyPr wrap="square">
            <a:spAutoFit/>
          </a:bodyPr>
          <a:lstStyle/>
          <a:p>
            <a:r>
              <a:rPr lang="en-US" altLang="ko-KR" dirty="0"/>
              <a:t>Correlation Analysis : Pearson </a:t>
            </a:r>
            <a:endParaRPr lang="ko-KR" altLang="en-US" dirty="0"/>
          </a:p>
        </p:txBody>
      </p:sp>
      <p:sp>
        <p:nvSpPr>
          <p:cNvPr id="9" name="직사각형 8">
            <a:extLst>
              <a:ext uri="{FF2B5EF4-FFF2-40B4-BE49-F238E27FC236}">
                <a16:creationId xmlns:a16="http://schemas.microsoft.com/office/drawing/2014/main" id="{8B8C65F5-2A22-44B4-ABB0-09C76381B418}"/>
              </a:ext>
            </a:extLst>
          </p:cNvPr>
          <p:cNvSpPr/>
          <p:nvPr/>
        </p:nvSpPr>
        <p:spPr>
          <a:xfrm>
            <a:off x="316888" y="1442761"/>
            <a:ext cx="7351456" cy="1584986"/>
          </a:xfrm>
          <a:prstGeom prst="rect">
            <a:avLst/>
          </a:prstGeom>
          <a:ln>
            <a:solidFill>
              <a:schemeClr val="bg2">
                <a:lumMod val="25000"/>
              </a:schemeClr>
            </a:solidFill>
          </a:ln>
        </p:spPr>
        <p:txBody>
          <a:bodyPr wrap="square">
            <a:spAutoFit/>
          </a:bodyPr>
          <a:lstStyle/>
          <a:p>
            <a:pPr marL="171450" indent="-171450">
              <a:lnSpc>
                <a:spcPct val="150000"/>
              </a:lnSpc>
              <a:buFont typeface="Arial" panose="020B0604020202020204" pitchFamily="34" charset="0"/>
              <a:buChar char="•"/>
            </a:pPr>
            <a:r>
              <a:rPr lang="ko-KR" altLang="en-US" sz="1100" b="1" u="sng" dirty="0"/>
              <a:t>연속형 변수</a:t>
            </a:r>
            <a:r>
              <a:rPr lang="en-US" altLang="ko-KR" sz="1100" b="1" u="sng" dirty="0"/>
              <a:t>, </a:t>
            </a:r>
            <a:r>
              <a:rPr lang="ko-KR" altLang="en-US" sz="1100" b="1" u="sng" dirty="0" err="1"/>
              <a:t>등간척도</a:t>
            </a:r>
            <a:r>
              <a:rPr lang="en-US" altLang="ko-KR" sz="1100" b="1" u="sng" dirty="0"/>
              <a:t>, </a:t>
            </a:r>
            <a:r>
              <a:rPr lang="ko-KR" altLang="en-US" sz="1100" b="1" u="sng" dirty="0"/>
              <a:t>비율척도 간 상관관계 </a:t>
            </a:r>
            <a:endParaRPr lang="en-US" altLang="ko-KR" sz="1100" b="1" u="sng" dirty="0"/>
          </a:p>
          <a:p>
            <a:pPr marL="171450" indent="-171450">
              <a:lnSpc>
                <a:spcPct val="150000"/>
              </a:lnSpc>
              <a:buFont typeface="Arial" panose="020B0604020202020204" pitchFamily="34" charset="0"/>
              <a:buChar char="•"/>
            </a:pPr>
            <a:r>
              <a:rPr lang="ko-KR" altLang="en-US" sz="1100" dirty="0"/>
              <a:t>수치적 데이터 변수로 이루어진 두 변수 간의 </a:t>
            </a:r>
            <a:r>
              <a:rPr lang="ko-KR" altLang="en-US" sz="1100" b="1" u="sng" dirty="0"/>
              <a:t>선형적 연관성을 </a:t>
            </a:r>
            <a:r>
              <a:rPr lang="ko-KR" altLang="en-US" sz="1100" dirty="0"/>
              <a:t>계량적으로 파악하기 위한 통계적 기법</a:t>
            </a:r>
            <a:endParaRPr lang="en-US" altLang="ko-KR" sz="1100" dirty="0"/>
          </a:p>
          <a:p>
            <a:pPr marL="171450" indent="-171450">
              <a:lnSpc>
                <a:spcPct val="150000"/>
              </a:lnSpc>
              <a:buFont typeface="Arial" panose="020B0604020202020204" pitchFamily="34" charset="0"/>
              <a:buChar char="•"/>
            </a:pPr>
            <a:r>
              <a:rPr lang="en-US" altLang="ko-KR" sz="1100" dirty="0">
                <a:sym typeface="Wingdings" panose="05000000000000000000" pitchFamily="2" charset="2"/>
              </a:rPr>
              <a:t> </a:t>
            </a:r>
            <a:r>
              <a:rPr lang="ko-KR" altLang="en-US" sz="1100" u="sng" dirty="0" err="1"/>
              <a:t>피어슨</a:t>
            </a:r>
            <a:r>
              <a:rPr lang="ko-KR" altLang="en-US" sz="1100" u="sng" dirty="0"/>
              <a:t> </a:t>
            </a:r>
            <a:r>
              <a:rPr lang="en-US" altLang="ko-KR" sz="1100" u="sng" dirty="0"/>
              <a:t>-+correlation analysis)</a:t>
            </a:r>
            <a:r>
              <a:rPr lang="ko-KR" altLang="en-US" sz="1100" dirty="0"/>
              <a:t>을 선형관련성 정도로 측정하는 척도로 사용 계산</a:t>
            </a:r>
            <a:endParaRPr lang="en-US" altLang="ko-KR" sz="1100" dirty="0"/>
          </a:p>
          <a:p>
            <a:pPr marL="171450" indent="-171450">
              <a:lnSpc>
                <a:spcPct val="150000"/>
              </a:lnSpc>
              <a:buFont typeface="Arial" panose="020B0604020202020204" pitchFamily="34" charset="0"/>
              <a:buChar char="•"/>
            </a:pPr>
            <a:r>
              <a:rPr lang="ko-KR" altLang="en-US" sz="1100" dirty="0"/>
              <a:t>두 자산수익률의 공분산</a:t>
            </a:r>
            <a:r>
              <a:rPr lang="en-US" altLang="ko-KR" sz="1100" dirty="0"/>
              <a:t>(Covariance)</a:t>
            </a:r>
            <a:r>
              <a:rPr lang="ko-KR" altLang="en-US" sz="1100" dirty="0"/>
              <a:t>를 두 변수 간의 표준편차 곱으로 나눈 값</a:t>
            </a:r>
            <a:endParaRPr lang="en-US" altLang="ko-KR" sz="1100" dirty="0"/>
          </a:p>
          <a:p>
            <a:pPr marL="171450" indent="-171450">
              <a:lnSpc>
                <a:spcPct val="150000"/>
              </a:lnSpc>
              <a:buFont typeface="Wingdings" panose="05000000000000000000" pitchFamily="2" charset="2"/>
              <a:buChar char="à"/>
            </a:pPr>
            <a:r>
              <a:rPr lang="ko-KR" altLang="en-US" sz="1100" dirty="0"/>
              <a:t>적률상관계수</a:t>
            </a:r>
            <a:r>
              <a:rPr lang="en-US" altLang="ko-KR" sz="1100" dirty="0"/>
              <a:t>(</a:t>
            </a:r>
            <a:r>
              <a:rPr lang="en-US" altLang="ko-KR" sz="1100" dirty="0" err="1"/>
              <a:t>pearson</a:t>
            </a:r>
            <a:r>
              <a:rPr lang="en-US" altLang="ko-KR" sz="1100" dirty="0"/>
              <a:t> product moment correlation)</a:t>
            </a:r>
          </a:p>
          <a:p>
            <a:pPr marL="171450" indent="-171450">
              <a:lnSpc>
                <a:spcPct val="150000"/>
              </a:lnSpc>
              <a:buFont typeface="Wingdings" panose="05000000000000000000" pitchFamily="2" charset="2"/>
              <a:buChar char="à"/>
            </a:pPr>
            <a:r>
              <a:rPr lang="ko-KR" altLang="en-US" sz="1100" dirty="0" err="1"/>
              <a:t>모수적</a:t>
            </a:r>
            <a:r>
              <a:rPr lang="ko-KR" altLang="en-US" sz="1100" dirty="0"/>
              <a:t> 방법</a:t>
            </a:r>
            <a:r>
              <a:rPr lang="en-US" altLang="ko-KR" sz="1100" dirty="0"/>
              <a:t>(</a:t>
            </a:r>
            <a:r>
              <a:rPr lang="en-US" altLang="ko-KR" sz="1100" dirty="0" err="1"/>
              <a:t>Parametic</a:t>
            </a:r>
            <a:r>
              <a:rPr lang="en-US" altLang="ko-KR" sz="1100" dirty="0"/>
              <a:t> method)</a:t>
            </a:r>
            <a:endParaRPr lang="ko-KR" altLang="en-US" sz="1100" dirty="0"/>
          </a:p>
        </p:txBody>
      </p:sp>
      <p:sp>
        <p:nvSpPr>
          <p:cNvPr id="16" name="슬라이드 번호 개체 틀 15">
            <a:extLst>
              <a:ext uri="{FF2B5EF4-FFF2-40B4-BE49-F238E27FC236}">
                <a16:creationId xmlns:a16="http://schemas.microsoft.com/office/drawing/2014/main" id="{71F081E1-8CF4-47F7-AC3E-FE0D3A1A8CF9}"/>
              </a:ext>
            </a:extLst>
          </p:cNvPr>
          <p:cNvSpPr>
            <a:spLocks noGrp="1"/>
          </p:cNvSpPr>
          <p:nvPr>
            <p:ph type="sldNum" sz="quarter" idx="12"/>
          </p:nvPr>
        </p:nvSpPr>
        <p:spPr/>
        <p:txBody>
          <a:bodyPr/>
          <a:lstStyle/>
          <a:p>
            <a:fld id="{DE77BB65-F969-4654-BF30-45C70C1BE112}" type="slidenum">
              <a:rPr lang="ko-KR" altLang="en-US" smtClean="0"/>
              <a:pPr/>
              <a:t>21</a:t>
            </a:fld>
            <a:endParaRPr lang="ko-KR" altLang="en-US"/>
          </a:p>
        </p:txBody>
      </p:sp>
      <p:sp>
        <p:nvSpPr>
          <p:cNvPr id="2" name="바닥글 개체 틀 1">
            <a:extLst>
              <a:ext uri="{FF2B5EF4-FFF2-40B4-BE49-F238E27FC236}">
                <a16:creationId xmlns:a16="http://schemas.microsoft.com/office/drawing/2014/main" id="{2CA9C938-CFB5-44B8-916B-C3CE69723531}"/>
              </a:ext>
            </a:extLst>
          </p:cNvPr>
          <p:cNvSpPr>
            <a:spLocks noGrp="1"/>
          </p:cNvSpPr>
          <p:nvPr>
            <p:ph type="ftr" sz="quarter" idx="11"/>
          </p:nvPr>
        </p:nvSpPr>
        <p:spPr/>
        <p:txBody>
          <a:bodyPr/>
          <a:lstStyle/>
          <a:p>
            <a:r>
              <a:rPr lang="en-US" altLang="ko-KR"/>
              <a:t>UBION PBL- FBA</a:t>
            </a:r>
            <a:endParaRPr lang="ko-KR" altLang="en-US"/>
          </a:p>
        </p:txBody>
      </p:sp>
      <p:sp>
        <p:nvSpPr>
          <p:cNvPr id="17" name="TextBox 16">
            <a:extLst>
              <a:ext uri="{FF2B5EF4-FFF2-40B4-BE49-F238E27FC236}">
                <a16:creationId xmlns:a16="http://schemas.microsoft.com/office/drawing/2014/main" id="{4C16A5C6-5838-4062-AFE7-54569C8A1DC2}"/>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
        <p:nvSpPr>
          <p:cNvPr id="7" name="직사각형 6">
            <a:extLst>
              <a:ext uri="{FF2B5EF4-FFF2-40B4-BE49-F238E27FC236}">
                <a16:creationId xmlns:a16="http://schemas.microsoft.com/office/drawing/2014/main" id="{74492068-A4D6-4201-B875-0B1B739BFEA1}"/>
              </a:ext>
            </a:extLst>
          </p:cNvPr>
          <p:cNvSpPr/>
          <p:nvPr/>
        </p:nvSpPr>
        <p:spPr>
          <a:xfrm>
            <a:off x="316888" y="1047216"/>
            <a:ext cx="3895071" cy="276999"/>
          </a:xfrm>
          <a:prstGeom prst="rect">
            <a:avLst/>
          </a:prstGeom>
          <a:solidFill>
            <a:schemeClr val="accent1">
              <a:lumMod val="20000"/>
              <a:lumOff val="80000"/>
            </a:schemeClr>
          </a:solidFill>
          <a:ln>
            <a:solidFill>
              <a:schemeClr val="accent1"/>
            </a:solidFill>
          </a:ln>
        </p:spPr>
        <p:txBody>
          <a:bodyPr wrap="square">
            <a:spAutoFit/>
          </a:bodyPr>
          <a:lstStyle/>
          <a:p>
            <a:r>
              <a:rPr lang="en-US" altLang="ko-KR" sz="1200" u="sng" dirty="0"/>
              <a:t>1. </a:t>
            </a:r>
            <a:r>
              <a:rPr lang="ko-KR" altLang="en-US" sz="1200" u="sng" dirty="0" err="1"/>
              <a:t>피어슨</a:t>
            </a:r>
            <a:r>
              <a:rPr lang="ko-KR" altLang="en-US" sz="1200" u="sng" dirty="0"/>
              <a:t> 상관분석</a:t>
            </a:r>
            <a:r>
              <a:rPr lang="en-US" altLang="ko-KR" sz="1200" u="sng" dirty="0"/>
              <a:t>(Pearson correlation analysis)</a:t>
            </a:r>
            <a:endParaRPr lang="ko-KR" altLang="en-US" sz="1200" dirty="0"/>
          </a:p>
        </p:txBody>
      </p:sp>
      <p:sp>
        <p:nvSpPr>
          <p:cNvPr id="22" name="TextBox 21">
            <a:extLst>
              <a:ext uri="{FF2B5EF4-FFF2-40B4-BE49-F238E27FC236}">
                <a16:creationId xmlns:a16="http://schemas.microsoft.com/office/drawing/2014/main" id="{69FE0342-AA3C-487C-A268-67C1C701EE26}"/>
              </a:ext>
            </a:extLst>
          </p:cNvPr>
          <p:cNvSpPr txBox="1"/>
          <p:nvPr/>
        </p:nvSpPr>
        <p:spPr>
          <a:xfrm>
            <a:off x="333646" y="3146293"/>
            <a:ext cx="1152128" cy="276999"/>
          </a:xfrm>
          <a:prstGeom prst="rect">
            <a:avLst/>
          </a:prstGeom>
          <a:solidFill>
            <a:schemeClr val="accent5">
              <a:lumMod val="20000"/>
              <a:lumOff val="80000"/>
            </a:schemeClr>
          </a:solidFill>
        </p:spPr>
        <p:txBody>
          <a:bodyPr wrap="square" rtlCol="0">
            <a:spAutoFit/>
          </a:bodyPr>
          <a:lstStyle/>
          <a:p>
            <a:r>
              <a:rPr lang="ko-KR" altLang="en-US" sz="1200" dirty="0"/>
              <a:t>가정</a:t>
            </a:r>
          </a:p>
        </p:txBody>
      </p:sp>
      <p:sp>
        <p:nvSpPr>
          <p:cNvPr id="23" name="TextBox 22">
            <a:extLst>
              <a:ext uri="{FF2B5EF4-FFF2-40B4-BE49-F238E27FC236}">
                <a16:creationId xmlns:a16="http://schemas.microsoft.com/office/drawing/2014/main" id="{516B7D01-5E80-4B5F-B1DA-22A754E5CC88}"/>
              </a:ext>
            </a:extLst>
          </p:cNvPr>
          <p:cNvSpPr txBox="1"/>
          <p:nvPr/>
        </p:nvSpPr>
        <p:spPr>
          <a:xfrm>
            <a:off x="395536" y="3541838"/>
            <a:ext cx="7272808" cy="2828595"/>
          </a:xfrm>
          <a:prstGeom prst="rect">
            <a:avLst/>
          </a:prstGeom>
          <a:noFill/>
          <a:ln>
            <a:solidFill>
              <a:schemeClr val="accent1">
                <a:lumMod val="60000"/>
                <a:lumOff val="40000"/>
              </a:schemeClr>
            </a:solidFill>
          </a:ln>
        </p:spPr>
        <p:txBody>
          <a:bodyPr wrap="square" rtlCol="0">
            <a:spAutoFit/>
          </a:bodyPr>
          <a:lstStyle/>
          <a:p>
            <a:pPr>
              <a:lnSpc>
                <a:spcPct val="150000"/>
              </a:lnSpc>
            </a:pPr>
            <a:r>
              <a:rPr lang="en-US" altLang="ko-KR" sz="1200" dirty="0"/>
              <a:t>1. </a:t>
            </a:r>
            <a:r>
              <a:rPr lang="ko-KR" altLang="en-US" sz="1200" dirty="0"/>
              <a:t>선형성</a:t>
            </a:r>
            <a:endParaRPr lang="en-US" altLang="ko-KR" sz="1200" dirty="0"/>
          </a:p>
          <a:p>
            <a:pPr>
              <a:lnSpc>
                <a:spcPct val="150000"/>
              </a:lnSpc>
            </a:pPr>
            <a:r>
              <a:rPr lang="en-US" altLang="ko-KR" sz="1200" dirty="0"/>
              <a:t>: </a:t>
            </a:r>
            <a:r>
              <a:rPr lang="ko-KR" altLang="en-US" sz="1200" dirty="0"/>
              <a:t>두 변수간 직선의 관계 여부 파악  </a:t>
            </a:r>
            <a:r>
              <a:rPr lang="en-US" altLang="ko-KR" sz="1200" dirty="0">
                <a:sym typeface="Wingdings" panose="05000000000000000000" pitchFamily="2" charset="2"/>
              </a:rPr>
              <a:t> </a:t>
            </a:r>
            <a:r>
              <a:rPr lang="ko-KR" altLang="en-US" sz="1200" dirty="0" err="1">
                <a:sym typeface="Wingdings" panose="05000000000000000000" pitchFamily="2" charset="2"/>
              </a:rPr>
              <a:t>산점도로</a:t>
            </a:r>
            <a:r>
              <a:rPr lang="ko-KR" altLang="en-US" sz="1200" dirty="0">
                <a:sym typeface="Wingdings" panose="05000000000000000000" pitchFamily="2" charset="2"/>
              </a:rPr>
              <a:t> 살펴보기</a:t>
            </a:r>
            <a:endParaRPr lang="en-US" altLang="ko-KR" sz="1200" dirty="0"/>
          </a:p>
          <a:p>
            <a:pPr>
              <a:lnSpc>
                <a:spcPct val="150000"/>
              </a:lnSpc>
            </a:pPr>
            <a:r>
              <a:rPr lang="en-US" altLang="ko-KR" sz="1200" dirty="0"/>
              <a:t>2. </a:t>
            </a:r>
            <a:r>
              <a:rPr lang="ko-KR" altLang="en-US" sz="1200" b="1" dirty="0"/>
              <a:t>등분산성</a:t>
            </a:r>
            <a:endParaRPr lang="en-US" altLang="ko-KR" sz="1200" b="1" dirty="0"/>
          </a:p>
          <a:p>
            <a:pPr>
              <a:lnSpc>
                <a:spcPct val="150000"/>
              </a:lnSpc>
            </a:pPr>
            <a:r>
              <a:rPr lang="en-US" altLang="ko-KR" sz="1200" dirty="0"/>
              <a:t>: X </a:t>
            </a:r>
            <a:r>
              <a:rPr lang="ko-KR" altLang="en-US" sz="1200" dirty="0"/>
              <a:t>값과</a:t>
            </a:r>
            <a:r>
              <a:rPr lang="en-US" altLang="ko-KR" sz="1200" dirty="0"/>
              <a:t> </a:t>
            </a:r>
            <a:r>
              <a:rPr lang="ko-KR" altLang="en-US" sz="1200" dirty="0"/>
              <a:t>관계없이 </a:t>
            </a:r>
            <a:r>
              <a:rPr lang="en-US" altLang="ko-KR" sz="1200" dirty="0"/>
              <a:t>Y</a:t>
            </a:r>
            <a:r>
              <a:rPr lang="ko-KR" altLang="en-US" sz="1200" dirty="0"/>
              <a:t>의 분포에 대한 산포도가 동일</a:t>
            </a:r>
            <a:endParaRPr lang="en-US" altLang="ko-KR" sz="1200" dirty="0"/>
          </a:p>
          <a:p>
            <a:pPr>
              <a:lnSpc>
                <a:spcPct val="150000"/>
              </a:lnSpc>
            </a:pPr>
            <a:r>
              <a:rPr lang="en-US" altLang="ko-KR" sz="1200" dirty="0"/>
              <a:t>3. </a:t>
            </a:r>
            <a:r>
              <a:rPr lang="ko-KR" altLang="en-US" sz="1200" b="1" dirty="0">
                <a:highlight>
                  <a:srgbClr val="FFFF00"/>
                </a:highlight>
              </a:rPr>
              <a:t>정규분포</a:t>
            </a:r>
            <a:endParaRPr lang="en-US" altLang="ko-KR" sz="1200" b="1" dirty="0">
              <a:highlight>
                <a:srgbClr val="FFFF00"/>
              </a:highlight>
            </a:endParaRPr>
          </a:p>
          <a:p>
            <a:pPr>
              <a:lnSpc>
                <a:spcPct val="150000"/>
              </a:lnSpc>
            </a:pPr>
            <a:r>
              <a:rPr lang="en-US" altLang="ko-KR" sz="1200" dirty="0"/>
              <a:t>: </a:t>
            </a:r>
            <a:r>
              <a:rPr lang="ko-KR" altLang="en-US" sz="1200" dirty="0"/>
              <a:t>두 변수의 측정치 분포가 모집단에서 정규분포를 이룬다</a:t>
            </a:r>
            <a:endParaRPr lang="en-US" altLang="ko-KR" sz="1200" dirty="0"/>
          </a:p>
          <a:p>
            <a:pPr>
              <a:lnSpc>
                <a:spcPct val="150000"/>
              </a:lnSpc>
            </a:pPr>
            <a:r>
              <a:rPr lang="ko-KR" altLang="en-US" sz="1200" dirty="0"/>
              <a:t> 독립된 집단 두 개이기 때문에 정규성 과정 두 번 실시 </a:t>
            </a:r>
            <a:r>
              <a:rPr lang="en-US" altLang="ko-KR" sz="1200" dirty="0">
                <a:sym typeface="Wingdings" panose="05000000000000000000" pitchFamily="2" charset="2"/>
              </a:rPr>
              <a:t></a:t>
            </a:r>
            <a:r>
              <a:rPr lang="en-US" altLang="ko-KR" sz="1200" dirty="0" err="1">
                <a:sym typeface="Wingdings" panose="05000000000000000000" pitchFamily="2" charset="2"/>
              </a:rPr>
              <a:t>S</a:t>
            </a:r>
            <a:r>
              <a:rPr lang="en-US" altLang="ko-KR" sz="1200" dirty="0" err="1"/>
              <a:t>hapiro.Wilk</a:t>
            </a:r>
            <a:r>
              <a:rPr lang="en-US" altLang="ko-KR" sz="1200" dirty="0"/>
              <a:t>. test</a:t>
            </a:r>
          </a:p>
          <a:p>
            <a:pPr>
              <a:lnSpc>
                <a:spcPct val="150000"/>
              </a:lnSpc>
            </a:pPr>
            <a:r>
              <a:rPr lang="en-US" altLang="ko-KR" sz="1200" dirty="0"/>
              <a:t>4. </a:t>
            </a:r>
            <a:r>
              <a:rPr lang="ko-KR" altLang="en-US" sz="1200" b="1" dirty="0"/>
              <a:t>독립성</a:t>
            </a:r>
            <a:endParaRPr lang="en-US" altLang="ko-KR" sz="1200" b="1" dirty="0"/>
          </a:p>
          <a:p>
            <a:pPr>
              <a:lnSpc>
                <a:spcPct val="150000"/>
              </a:lnSpc>
            </a:pPr>
            <a:r>
              <a:rPr lang="en-US" altLang="ko-KR" sz="1200" dirty="0"/>
              <a:t>: </a:t>
            </a:r>
            <a:r>
              <a:rPr lang="ko-KR" altLang="en-US" sz="1200" dirty="0"/>
              <a:t>모집단에서 표본을 추출할 때 표본대상이 확률적으로 선정된다는 것</a:t>
            </a:r>
            <a:endParaRPr lang="en-US" altLang="ko-KR" sz="1200" dirty="0"/>
          </a:p>
          <a:p>
            <a:pPr>
              <a:lnSpc>
                <a:spcPct val="150000"/>
              </a:lnSpc>
            </a:pPr>
            <a:r>
              <a:rPr lang="ko-KR" altLang="en-US" sz="1200" dirty="0"/>
              <a:t>두 확률변수 </a:t>
            </a:r>
            <a:r>
              <a:rPr lang="en-US" altLang="ko-KR" sz="1200" dirty="0"/>
              <a:t>X, Y</a:t>
            </a:r>
            <a:r>
              <a:rPr lang="ko-KR" altLang="en-US" sz="1200" dirty="0"/>
              <a:t>가 서로 독립이면 </a:t>
            </a:r>
            <a:r>
              <a:rPr lang="en-US" altLang="ko-KR" sz="1200" dirty="0" err="1"/>
              <a:t>Cov</a:t>
            </a:r>
            <a:r>
              <a:rPr lang="en-US" altLang="ko-KR" sz="1200" dirty="0"/>
              <a:t>(X, Y) = 0 </a:t>
            </a:r>
            <a:endParaRPr lang="ko-KR" altLang="en-US" sz="1200" dirty="0"/>
          </a:p>
        </p:txBody>
      </p:sp>
    </p:spTree>
    <p:extLst>
      <p:ext uri="{BB962C8B-B14F-4D97-AF65-F5344CB8AC3E}">
        <p14:creationId xmlns:p14="http://schemas.microsoft.com/office/powerpoint/2010/main" val="410645232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6976AA72-F01D-4FF9-AA84-BEAA9DF2F0EF}"/>
              </a:ext>
            </a:extLst>
          </p:cNvPr>
          <p:cNvSpPr/>
          <p:nvPr/>
        </p:nvSpPr>
        <p:spPr>
          <a:xfrm>
            <a:off x="717103" y="993605"/>
            <a:ext cx="6562765" cy="954107"/>
          </a:xfrm>
          <a:prstGeom prst="rect">
            <a:avLst/>
          </a:prstGeom>
          <a:ln w="28575">
            <a:solidFill>
              <a:schemeClr val="accent1">
                <a:lumMod val="60000"/>
                <a:lumOff val="40000"/>
              </a:schemeClr>
            </a:solidFill>
          </a:ln>
        </p:spPr>
        <p:txBody>
          <a:bodyPr wrap="square">
            <a:spAutoFit/>
          </a:bodyPr>
          <a:lstStyle/>
          <a:p>
            <a:pPr marL="342900" indent="-342900">
              <a:buAutoNum type="arabicPeriod"/>
            </a:pPr>
            <a:r>
              <a:rPr lang="ko-KR" altLang="en-US" sz="1400" dirty="0">
                <a:latin typeface="Dotum" panose="020B0600000101010101" pitchFamily="50" charset="-127"/>
                <a:ea typeface="Dotum" panose="020B0600000101010101" pitchFamily="50" charset="-127"/>
              </a:rPr>
              <a:t>회귀계수 추정 </a:t>
            </a:r>
            <a:r>
              <a:rPr lang="en-US" altLang="ko-KR" sz="1400" dirty="0">
                <a:latin typeface="Dotum" panose="020B0600000101010101" pitchFamily="50" charset="-127"/>
                <a:ea typeface="Dotum" panose="020B0600000101010101" pitchFamily="50" charset="-127"/>
              </a:rPr>
              <a:t> Maximum Likelihood Estimation</a:t>
            </a:r>
          </a:p>
          <a:p>
            <a:pPr marL="342900" indent="-342900">
              <a:buAutoNum type="arabicPeriod"/>
            </a:pPr>
            <a:r>
              <a:rPr lang="ko-KR" altLang="en-US" sz="1400" dirty="0"/>
              <a:t>회귀계수 통계적 유의성 검정 </a:t>
            </a:r>
            <a:r>
              <a:rPr lang="en-US" altLang="ko-KR" sz="1400" dirty="0"/>
              <a:t>: </a:t>
            </a:r>
            <a:r>
              <a:rPr lang="ko-KR" altLang="en-US" sz="1400" dirty="0"/>
              <a:t> </a:t>
            </a:r>
            <a:r>
              <a:rPr lang="en-US" altLang="ko-KR" sz="1400" dirty="0"/>
              <a:t>Wald-test()</a:t>
            </a:r>
          </a:p>
          <a:p>
            <a:pPr marL="342900" indent="-342900">
              <a:buAutoNum type="arabicPeriod"/>
            </a:pPr>
            <a:r>
              <a:rPr lang="ko-KR" altLang="en-US" sz="1400" dirty="0"/>
              <a:t>변수 제거 </a:t>
            </a:r>
            <a:r>
              <a:rPr lang="en-US" altLang="ko-KR" sz="1400" dirty="0"/>
              <a:t>: </a:t>
            </a:r>
            <a:r>
              <a:rPr lang="ko-KR" altLang="en-US" sz="1400" dirty="0"/>
              <a:t>후진 </a:t>
            </a:r>
            <a:r>
              <a:rPr lang="ko-KR" altLang="en-US" sz="1400" dirty="0" err="1"/>
              <a:t>제거법</a:t>
            </a:r>
            <a:r>
              <a:rPr lang="ko-KR" altLang="en-US" sz="1400" dirty="0"/>
              <a:t> </a:t>
            </a:r>
            <a:r>
              <a:rPr lang="en-US" altLang="ko-KR" sz="1400" dirty="0"/>
              <a:t>(backward elimination),</a:t>
            </a:r>
            <a:r>
              <a:rPr lang="ko-KR" altLang="en-US" sz="1400" dirty="0"/>
              <a:t>전진</a:t>
            </a:r>
            <a:r>
              <a:rPr lang="en-US" altLang="ko-KR" sz="1400" dirty="0"/>
              <a:t>,</a:t>
            </a:r>
            <a:r>
              <a:rPr lang="ko-KR" altLang="en-US" sz="1400" dirty="0"/>
              <a:t>스텝</a:t>
            </a:r>
            <a:r>
              <a:rPr lang="en-US" altLang="ko-KR" sz="1400" dirty="0"/>
              <a:t> </a:t>
            </a:r>
            <a:r>
              <a:rPr lang="ko-KR" altLang="en-US" sz="1400" dirty="0"/>
              <a:t>등 </a:t>
            </a:r>
            <a:r>
              <a:rPr lang="en-US" altLang="ko-KR" sz="1400" dirty="0">
                <a:sym typeface="Wingdings" panose="05000000000000000000" pitchFamily="2" charset="2"/>
              </a:rPr>
              <a:t></a:t>
            </a:r>
            <a:r>
              <a:rPr lang="en-US" altLang="ko-KR" sz="1400" dirty="0">
                <a:highlight>
                  <a:srgbClr val="FFFF00"/>
                </a:highlight>
                <a:sym typeface="Wingdings" panose="05000000000000000000" pitchFamily="2" charset="2"/>
              </a:rPr>
              <a:t>AIC </a:t>
            </a:r>
            <a:r>
              <a:rPr lang="ko-KR" altLang="en-US" sz="1400" dirty="0">
                <a:highlight>
                  <a:srgbClr val="FFFF00"/>
                </a:highlight>
                <a:sym typeface="Wingdings" panose="05000000000000000000" pitchFamily="2" charset="2"/>
              </a:rPr>
              <a:t>낮은 값</a:t>
            </a:r>
            <a:endParaRPr lang="en-US" altLang="ko-KR" sz="1400" dirty="0">
              <a:highlight>
                <a:srgbClr val="FFFF00"/>
              </a:highlight>
            </a:endParaRPr>
          </a:p>
          <a:p>
            <a:pPr marL="342900" indent="-342900">
              <a:buAutoNum type="arabicPeriod"/>
            </a:pPr>
            <a:r>
              <a:rPr lang="en-US" altLang="ko-KR" sz="1400" dirty="0"/>
              <a:t>test data</a:t>
            </a:r>
            <a:r>
              <a:rPr lang="ko-KR" altLang="en-US" sz="1400" dirty="0"/>
              <a:t> 이용한 모델 성능 평가</a:t>
            </a:r>
            <a:r>
              <a:rPr lang="en-US" altLang="ko-KR" sz="1400" dirty="0"/>
              <a:t> : ROC curve, AUC </a:t>
            </a:r>
            <a:endParaRPr lang="ko-KR" altLang="en-US" dirty="0"/>
          </a:p>
        </p:txBody>
      </p:sp>
      <p:sp>
        <p:nvSpPr>
          <p:cNvPr id="8" name="직사각형 7">
            <a:extLst>
              <a:ext uri="{FF2B5EF4-FFF2-40B4-BE49-F238E27FC236}">
                <a16:creationId xmlns:a16="http://schemas.microsoft.com/office/drawing/2014/main" id="{8214CCB1-717B-446B-B000-D4F55EA0FDFD}"/>
              </a:ext>
            </a:extLst>
          </p:cNvPr>
          <p:cNvSpPr/>
          <p:nvPr/>
        </p:nvSpPr>
        <p:spPr>
          <a:xfrm>
            <a:off x="2342228" y="219762"/>
            <a:ext cx="6086645" cy="369332"/>
          </a:xfrm>
          <a:prstGeom prst="rect">
            <a:avLst/>
          </a:prstGeom>
        </p:spPr>
        <p:txBody>
          <a:bodyPr wrap="square">
            <a:spAutoFit/>
          </a:bodyPr>
          <a:lstStyle/>
          <a:p>
            <a:r>
              <a:rPr lang="en-US" altLang="ko-KR" dirty="0"/>
              <a:t>3.</a:t>
            </a:r>
            <a:r>
              <a:rPr lang="ko-KR" altLang="en-US" dirty="0"/>
              <a:t>로지스틱 회귀분석</a:t>
            </a:r>
            <a:r>
              <a:rPr lang="en-US" altLang="ko-KR" b="1" kern="0" dirty="0">
                <a:solidFill>
                  <a:srgbClr val="000000"/>
                </a:solidFill>
                <a:uFill>
                  <a:solidFill>
                    <a:srgbClr val="000000"/>
                  </a:solidFill>
                </a:uFill>
                <a:latin typeface="+mn-ea"/>
              </a:rPr>
              <a:t> (Logistic Regression Analysis)</a:t>
            </a:r>
            <a:endParaRPr lang="en-US" altLang="ko-KR" dirty="0"/>
          </a:p>
        </p:txBody>
      </p:sp>
      <p:sp>
        <p:nvSpPr>
          <p:cNvPr id="2" name="직사각형 1">
            <a:extLst>
              <a:ext uri="{FF2B5EF4-FFF2-40B4-BE49-F238E27FC236}">
                <a16:creationId xmlns:a16="http://schemas.microsoft.com/office/drawing/2014/main" id="{B789C5EE-F960-49D8-ADCA-38E1F620AD96}"/>
              </a:ext>
            </a:extLst>
          </p:cNvPr>
          <p:cNvSpPr/>
          <p:nvPr/>
        </p:nvSpPr>
        <p:spPr>
          <a:xfrm>
            <a:off x="653224" y="2033204"/>
            <a:ext cx="7385265" cy="707886"/>
          </a:xfrm>
          <a:prstGeom prst="rect">
            <a:avLst/>
          </a:prstGeom>
        </p:spPr>
        <p:txBody>
          <a:bodyPr wrap="square">
            <a:spAutoFit/>
          </a:bodyPr>
          <a:lstStyle/>
          <a:p>
            <a:r>
              <a:rPr lang="en-US" altLang="ko-KR" sz="1000" b="1" dirty="0">
                <a:highlight>
                  <a:srgbClr val="00FFFF"/>
                </a:highlight>
                <a:latin typeface="Dotum" panose="020B0600000101010101" pitchFamily="50" charset="-127"/>
                <a:ea typeface="Dotum" panose="020B0600000101010101" pitchFamily="50" charset="-127"/>
              </a:rPr>
              <a:t>1.</a:t>
            </a:r>
            <a:r>
              <a:rPr lang="ko-KR" altLang="en-US" sz="1000" b="1" dirty="0">
                <a:highlight>
                  <a:srgbClr val="00FFFF"/>
                </a:highlight>
                <a:latin typeface="Dotum" panose="020B0600000101010101" pitchFamily="50" charset="-127"/>
                <a:ea typeface="Dotum" panose="020B0600000101010101" pitchFamily="50" charset="-127"/>
              </a:rPr>
              <a:t>회귀계수 추정 방법</a:t>
            </a:r>
            <a:r>
              <a:rPr lang="en-US" altLang="ko-KR" sz="1000" b="1" dirty="0">
                <a:highlight>
                  <a:srgbClr val="00FFFF"/>
                </a:highlight>
                <a:latin typeface="Dotum" panose="020B0600000101010101" pitchFamily="50" charset="-127"/>
                <a:ea typeface="Dotum" panose="020B0600000101010101" pitchFamily="50" charset="-127"/>
              </a:rPr>
              <a:t>: Maximum Likelihood Estimation</a:t>
            </a:r>
          </a:p>
          <a:p>
            <a:r>
              <a:rPr lang="en-US" altLang="ko-KR" sz="1000" b="1" dirty="0">
                <a:latin typeface="Dotum" panose="020B0600000101010101" pitchFamily="50" charset="-127"/>
                <a:ea typeface="Dotum" panose="020B0600000101010101" pitchFamily="50" charset="-127"/>
              </a:rPr>
              <a:t>Maximum Likelihood Estimation</a:t>
            </a:r>
            <a:endParaRPr lang="en-US" altLang="ko-KR" sz="1000" dirty="0"/>
          </a:p>
          <a:p>
            <a:r>
              <a:rPr lang="ko-KR" altLang="en-US" sz="1000" dirty="0"/>
              <a:t>어떤 확률변수에서 </a:t>
            </a:r>
            <a:r>
              <a:rPr lang="ko-KR" altLang="en-US" sz="1000" dirty="0" err="1">
                <a:hlinkClick r:id="rId2" tooltip="표집"/>
              </a:rPr>
              <a:t>표집</a:t>
            </a:r>
            <a:r>
              <a:rPr lang="ko-KR" altLang="en-US" sz="1000" dirty="0" err="1"/>
              <a:t>한</a:t>
            </a:r>
            <a:r>
              <a:rPr lang="ko-KR" altLang="en-US" sz="1000" dirty="0"/>
              <a:t> 값들을 토대로 그 확률변수의 </a:t>
            </a:r>
            <a:r>
              <a:rPr lang="ko-KR" altLang="en-US" sz="1000" dirty="0" err="1">
                <a:hlinkClick r:id="rId3" tooltip="모수"/>
              </a:rPr>
              <a:t>모수</a:t>
            </a:r>
            <a:r>
              <a:rPr lang="ko-KR" altLang="en-US" sz="1000" dirty="0" err="1"/>
              <a:t>를</a:t>
            </a:r>
            <a:r>
              <a:rPr lang="ko-KR" altLang="en-US" sz="1000" dirty="0"/>
              <a:t> 구하는 방법</a:t>
            </a:r>
            <a:endParaRPr lang="en-US" altLang="ko-KR" sz="1000" dirty="0"/>
          </a:p>
          <a:p>
            <a:r>
              <a:rPr lang="en-US" altLang="ko-KR" sz="1000" dirty="0"/>
              <a:t> </a:t>
            </a:r>
            <a:r>
              <a:rPr lang="ko-KR" altLang="en-US" sz="1000" dirty="0"/>
              <a:t>어떤 </a:t>
            </a:r>
            <a:r>
              <a:rPr lang="ko-KR" altLang="en-US" sz="1000" dirty="0" err="1"/>
              <a:t>모수가</a:t>
            </a:r>
            <a:r>
              <a:rPr lang="ko-KR" altLang="en-US" sz="1000" dirty="0"/>
              <a:t> 주어졌을 때</a:t>
            </a:r>
            <a:r>
              <a:rPr lang="en-US" altLang="ko-KR" sz="1000" dirty="0"/>
              <a:t>, </a:t>
            </a:r>
            <a:r>
              <a:rPr lang="ko-KR" altLang="en-US" sz="1000" dirty="0"/>
              <a:t>원하는 값들이 나올 </a:t>
            </a:r>
            <a:r>
              <a:rPr lang="ko-KR" altLang="en-US" sz="1000" dirty="0">
                <a:hlinkClick r:id="rId4" tooltip="가능도"/>
              </a:rPr>
              <a:t>가능도</a:t>
            </a:r>
            <a:r>
              <a:rPr lang="ko-KR" altLang="en-US" sz="1000" dirty="0"/>
              <a:t>를 최대로 만드는 </a:t>
            </a:r>
            <a:r>
              <a:rPr lang="ko-KR" altLang="en-US" sz="1000" dirty="0" err="1"/>
              <a:t>모수를</a:t>
            </a:r>
            <a:r>
              <a:rPr lang="ko-KR" altLang="en-US" sz="1000" dirty="0"/>
              <a:t> 선택하는 방법</a:t>
            </a:r>
            <a:endParaRPr lang="en-US" altLang="ko-KR" sz="1000" b="1" dirty="0"/>
          </a:p>
        </p:txBody>
      </p:sp>
      <p:sp>
        <p:nvSpPr>
          <p:cNvPr id="6" name="직사각형 5">
            <a:extLst>
              <a:ext uri="{FF2B5EF4-FFF2-40B4-BE49-F238E27FC236}">
                <a16:creationId xmlns:a16="http://schemas.microsoft.com/office/drawing/2014/main" id="{72D447E3-BA67-422E-AD09-6C295D885791}"/>
              </a:ext>
            </a:extLst>
          </p:cNvPr>
          <p:cNvSpPr/>
          <p:nvPr/>
        </p:nvSpPr>
        <p:spPr>
          <a:xfrm>
            <a:off x="681078" y="2871041"/>
            <a:ext cx="3574982" cy="276999"/>
          </a:xfrm>
          <a:prstGeom prst="rect">
            <a:avLst/>
          </a:prstGeom>
        </p:spPr>
        <p:txBody>
          <a:bodyPr wrap="square">
            <a:spAutoFit/>
          </a:bodyPr>
          <a:lstStyle/>
          <a:p>
            <a:r>
              <a:rPr lang="ko-KR" altLang="en-US" sz="1200" dirty="0">
                <a:solidFill>
                  <a:srgbClr val="000000"/>
                </a:solidFill>
                <a:highlight>
                  <a:srgbClr val="FFFF00"/>
                </a:highlight>
                <a:latin typeface="se-nanumgothic"/>
              </a:rPr>
              <a:t>동전을 던질 때 앞면이 나올 확률을 추측하는 것</a:t>
            </a:r>
            <a:endParaRPr lang="ko-KR" altLang="en-US" sz="1200" dirty="0">
              <a:highlight>
                <a:srgbClr val="FFFF00"/>
              </a:highlight>
            </a:endParaRPr>
          </a:p>
        </p:txBody>
      </p:sp>
      <p:sp>
        <p:nvSpPr>
          <p:cNvPr id="12" name="직사각형 11">
            <a:extLst>
              <a:ext uri="{FF2B5EF4-FFF2-40B4-BE49-F238E27FC236}">
                <a16:creationId xmlns:a16="http://schemas.microsoft.com/office/drawing/2014/main" id="{2091639D-14A2-4C8D-B440-E58137613E5E}"/>
              </a:ext>
            </a:extLst>
          </p:cNvPr>
          <p:cNvSpPr/>
          <p:nvPr/>
        </p:nvSpPr>
        <p:spPr>
          <a:xfrm>
            <a:off x="683568" y="3137169"/>
            <a:ext cx="3574982" cy="461665"/>
          </a:xfrm>
          <a:prstGeom prst="rect">
            <a:avLst/>
          </a:prstGeom>
        </p:spPr>
        <p:txBody>
          <a:bodyPr wrap="square">
            <a:spAutoFit/>
          </a:bodyPr>
          <a:lstStyle/>
          <a:p>
            <a:r>
              <a:rPr lang="ko-KR" altLang="en-US" sz="1200" dirty="0">
                <a:solidFill>
                  <a:srgbClr val="000000"/>
                </a:solidFill>
                <a:latin typeface="se-nanumgothic"/>
              </a:rPr>
              <a:t>특정 사람 </a:t>
            </a:r>
            <a:r>
              <a:rPr lang="en-US" altLang="ko-KR" sz="1200" b="1" dirty="0" err="1">
                <a:solidFill>
                  <a:srgbClr val="000000"/>
                </a:solidFill>
                <a:latin typeface="inherit"/>
              </a:rPr>
              <a:t>i</a:t>
            </a:r>
            <a:r>
              <a:rPr lang="ko-KR" altLang="en-US" sz="1200" dirty="0">
                <a:solidFill>
                  <a:srgbClr val="000000"/>
                </a:solidFill>
                <a:latin typeface="se-nanumgothic"/>
              </a:rPr>
              <a:t>에 대해서 우리가 샘플에서 나온 결과를 관찰할 가능성</a:t>
            </a:r>
            <a:r>
              <a:rPr lang="en-US" altLang="ko-KR" sz="1200" dirty="0">
                <a:solidFill>
                  <a:srgbClr val="000000"/>
                </a:solidFill>
                <a:latin typeface="se-nanumgothic"/>
              </a:rPr>
              <a:t>Likelihood</a:t>
            </a:r>
            <a:endParaRPr lang="ko-KR" altLang="en-US" sz="1200" dirty="0"/>
          </a:p>
        </p:txBody>
      </p:sp>
      <p:pic>
        <p:nvPicPr>
          <p:cNvPr id="13" name="그림 12">
            <a:extLst>
              <a:ext uri="{FF2B5EF4-FFF2-40B4-BE49-F238E27FC236}">
                <a16:creationId xmlns:a16="http://schemas.microsoft.com/office/drawing/2014/main" id="{ADDC8BFB-3B0E-4060-A131-4A62BA485DC8}"/>
              </a:ext>
            </a:extLst>
          </p:cNvPr>
          <p:cNvPicPr>
            <a:picLocks noChangeAspect="1"/>
          </p:cNvPicPr>
          <p:nvPr/>
        </p:nvPicPr>
        <p:blipFill>
          <a:blip r:embed="rId5"/>
          <a:stretch>
            <a:fillRect/>
          </a:stretch>
        </p:blipFill>
        <p:spPr>
          <a:xfrm>
            <a:off x="4345857" y="3040402"/>
            <a:ext cx="4176379" cy="395154"/>
          </a:xfrm>
          <a:prstGeom prst="rect">
            <a:avLst/>
          </a:prstGeom>
          <a:ln>
            <a:solidFill>
              <a:schemeClr val="accent1">
                <a:lumMod val="60000"/>
                <a:lumOff val="40000"/>
              </a:schemeClr>
            </a:solidFill>
          </a:ln>
        </p:spPr>
      </p:pic>
      <p:sp>
        <p:nvSpPr>
          <p:cNvPr id="14" name="직사각형 13">
            <a:extLst>
              <a:ext uri="{FF2B5EF4-FFF2-40B4-BE49-F238E27FC236}">
                <a16:creationId xmlns:a16="http://schemas.microsoft.com/office/drawing/2014/main" id="{D40A8FC7-C6D4-480F-849D-23B3096AB8A6}"/>
              </a:ext>
            </a:extLst>
          </p:cNvPr>
          <p:cNvSpPr/>
          <p:nvPr/>
        </p:nvSpPr>
        <p:spPr>
          <a:xfrm>
            <a:off x="717103" y="3756926"/>
            <a:ext cx="3373527" cy="461665"/>
          </a:xfrm>
          <a:prstGeom prst="rect">
            <a:avLst/>
          </a:prstGeom>
        </p:spPr>
        <p:txBody>
          <a:bodyPr wrap="square">
            <a:spAutoFit/>
          </a:bodyPr>
          <a:lstStyle/>
          <a:p>
            <a:r>
              <a:rPr lang="ko-KR" altLang="en-US" sz="1200" dirty="0">
                <a:solidFill>
                  <a:srgbClr val="000000"/>
                </a:solidFill>
                <a:latin typeface="se-nanumgothic"/>
              </a:rPr>
              <a:t>전체 사람 </a:t>
            </a:r>
            <a:r>
              <a:rPr lang="en-US" altLang="ko-KR" sz="1200" dirty="0">
                <a:solidFill>
                  <a:srgbClr val="000000"/>
                </a:solidFill>
                <a:latin typeface="se-nanumgothic"/>
              </a:rPr>
              <a:t>n</a:t>
            </a:r>
            <a:r>
              <a:rPr lang="ko-KR" altLang="en-US" sz="1200" dirty="0">
                <a:solidFill>
                  <a:srgbClr val="000000"/>
                </a:solidFill>
                <a:latin typeface="se-nanumgothic"/>
              </a:rPr>
              <a:t>명에 대해서 우리가 샘플에서 나온 결과를 관찰할 가능성</a:t>
            </a:r>
            <a:r>
              <a:rPr lang="en-US" altLang="ko-KR" sz="1200" dirty="0">
                <a:solidFill>
                  <a:srgbClr val="000000"/>
                </a:solidFill>
                <a:latin typeface="se-nanumgothic"/>
              </a:rPr>
              <a:t>Likelihood</a:t>
            </a:r>
            <a:endParaRPr lang="ko-KR" altLang="en-US" sz="1200" dirty="0"/>
          </a:p>
        </p:txBody>
      </p:sp>
      <p:pic>
        <p:nvPicPr>
          <p:cNvPr id="15" name="그림 14">
            <a:extLst>
              <a:ext uri="{FF2B5EF4-FFF2-40B4-BE49-F238E27FC236}">
                <a16:creationId xmlns:a16="http://schemas.microsoft.com/office/drawing/2014/main" id="{9BE2A2D5-517F-41A4-9978-BADEBF62AB23}"/>
              </a:ext>
            </a:extLst>
          </p:cNvPr>
          <p:cNvPicPr>
            <a:picLocks noChangeAspect="1"/>
          </p:cNvPicPr>
          <p:nvPr/>
        </p:nvPicPr>
        <p:blipFill>
          <a:blip r:embed="rId6"/>
          <a:stretch>
            <a:fillRect/>
          </a:stretch>
        </p:blipFill>
        <p:spPr>
          <a:xfrm>
            <a:off x="4345857" y="3564187"/>
            <a:ext cx="4176380" cy="534226"/>
          </a:xfrm>
          <a:prstGeom prst="rect">
            <a:avLst/>
          </a:prstGeom>
          <a:ln>
            <a:solidFill>
              <a:schemeClr val="accent1">
                <a:lumMod val="60000"/>
                <a:lumOff val="40000"/>
              </a:schemeClr>
            </a:solidFill>
          </a:ln>
        </p:spPr>
      </p:pic>
      <p:sp>
        <p:nvSpPr>
          <p:cNvPr id="16" name="직사각형 15">
            <a:extLst>
              <a:ext uri="{FF2B5EF4-FFF2-40B4-BE49-F238E27FC236}">
                <a16:creationId xmlns:a16="http://schemas.microsoft.com/office/drawing/2014/main" id="{FE6D4438-8641-4700-B303-B7719FE7F102}"/>
              </a:ext>
            </a:extLst>
          </p:cNvPr>
          <p:cNvSpPr/>
          <p:nvPr/>
        </p:nvSpPr>
        <p:spPr>
          <a:xfrm>
            <a:off x="4258550" y="4261691"/>
            <a:ext cx="4572000" cy="461665"/>
          </a:xfrm>
          <a:prstGeom prst="rect">
            <a:avLst/>
          </a:prstGeom>
        </p:spPr>
        <p:txBody>
          <a:bodyPr>
            <a:spAutoFit/>
          </a:bodyPr>
          <a:lstStyle/>
          <a:p>
            <a:r>
              <a:rPr lang="en-US" altLang="ko-KR" sz="1200" dirty="0">
                <a:solidFill>
                  <a:srgbClr val="000000"/>
                </a:solidFill>
                <a:latin typeface="se-nanumgothic"/>
                <a:sym typeface="Wingdings" panose="05000000000000000000" pitchFamily="2" charset="2"/>
              </a:rPr>
              <a:t> </a:t>
            </a:r>
            <a:r>
              <a:rPr lang="ko-KR" altLang="en-US" sz="1200" dirty="0">
                <a:solidFill>
                  <a:srgbClr val="000000"/>
                </a:solidFill>
                <a:latin typeface="se-nanumgothic"/>
              </a:rPr>
              <a:t>식을 최대화하는 </a:t>
            </a:r>
            <a:r>
              <a:rPr lang="en-US" altLang="ko-KR" sz="1200" dirty="0">
                <a:solidFill>
                  <a:srgbClr val="000000"/>
                </a:solidFill>
                <a:latin typeface="se-nanumgothic"/>
              </a:rPr>
              <a:t>β</a:t>
            </a:r>
            <a:r>
              <a:rPr lang="en-US" altLang="ko-KR" sz="1200" baseline="-25000" dirty="0">
                <a:solidFill>
                  <a:srgbClr val="000000"/>
                </a:solidFill>
                <a:latin typeface="se-nanumgothic"/>
              </a:rPr>
              <a:t>1</a:t>
            </a:r>
            <a:r>
              <a:rPr lang="en-US" altLang="ko-KR" sz="1200" dirty="0">
                <a:solidFill>
                  <a:srgbClr val="000000"/>
                </a:solidFill>
                <a:latin typeface="se-nanumgothic"/>
              </a:rPr>
              <a:t>, β</a:t>
            </a:r>
            <a:r>
              <a:rPr lang="en-US" altLang="ko-KR" sz="1200" baseline="-25000" dirty="0">
                <a:solidFill>
                  <a:srgbClr val="000000"/>
                </a:solidFill>
                <a:latin typeface="se-nanumgothic"/>
              </a:rPr>
              <a:t>2</a:t>
            </a:r>
            <a:r>
              <a:rPr lang="en-US" altLang="ko-KR" sz="1200" dirty="0">
                <a:solidFill>
                  <a:srgbClr val="000000"/>
                </a:solidFill>
                <a:latin typeface="se-nanumgothic"/>
              </a:rPr>
              <a:t>, ... , β</a:t>
            </a:r>
            <a:r>
              <a:rPr lang="en-US" altLang="ko-KR" sz="1200" baseline="-25000" dirty="0">
                <a:solidFill>
                  <a:srgbClr val="000000"/>
                </a:solidFill>
                <a:latin typeface="se-nanumgothic"/>
              </a:rPr>
              <a:t>N</a:t>
            </a:r>
            <a:r>
              <a:rPr lang="ko-KR" altLang="en-US" sz="1200" dirty="0">
                <a:solidFill>
                  <a:srgbClr val="000000"/>
                </a:solidFill>
                <a:latin typeface="se-nanumgothic"/>
              </a:rPr>
              <a:t>을 찾는 것이</a:t>
            </a:r>
            <a:r>
              <a:rPr lang="en-US" altLang="ko-KR" sz="1200" dirty="0">
                <a:latin typeface="Dotum" panose="020B0600000101010101" pitchFamily="50" charset="-127"/>
                <a:ea typeface="Dotum" panose="020B0600000101010101" pitchFamily="50" charset="-127"/>
              </a:rPr>
              <a:t> : Maximum Likelihood Estimation</a:t>
            </a:r>
            <a:endParaRPr lang="ko-KR" altLang="en-US" sz="1200" dirty="0"/>
          </a:p>
        </p:txBody>
      </p:sp>
      <p:pic>
        <p:nvPicPr>
          <p:cNvPr id="17" name="그림 16">
            <a:extLst>
              <a:ext uri="{FF2B5EF4-FFF2-40B4-BE49-F238E27FC236}">
                <a16:creationId xmlns:a16="http://schemas.microsoft.com/office/drawing/2014/main" id="{02B2A6F6-7B18-4E59-B277-154DF08020F6}"/>
              </a:ext>
            </a:extLst>
          </p:cNvPr>
          <p:cNvPicPr>
            <a:picLocks noChangeAspect="1"/>
          </p:cNvPicPr>
          <p:nvPr/>
        </p:nvPicPr>
        <p:blipFill>
          <a:blip r:embed="rId7"/>
          <a:stretch>
            <a:fillRect/>
          </a:stretch>
        </p:blipFill>
        <p:spPr>
          <a:xfrm>
            <a:off x="971600" y="4951214"/>
            <a:ext cx="4842460" cy="523718"/>
          </a:xfrm>
          <a:prstGeom prst="rect">
            <a:avLst/>
          </a:prstGeom>
          <a:ln w="28575">
            <a:solidFill>
              <a:srgbClr val="FF0000"/>
            </a:solidFill>
          </a:ln>
        </p:spPr>
      </p:pic>
      <p:sp>
        <p:nvSpPr>
          <p:cNvPr id="10" name="직사각형 9">
            <a:extLst>
              <a:ext uri="{FF2B5EF4-FFF2-40B4-BE49-F238E27FC236}">
                <a16:creationId xmlns:a16="http://schemas.microsoft.com/office/drawing/2014/main" id="{A0DBA5D8-493D-4B56-A078-505A27CF92F1}"/>
              </a:ext>
            </a:extLst>
          </p:cNvPr>
          <p:cNvSpPr/>
          <p:nvPr/>
        </p:nvSpPr>
        <p:spPr>
          <a:xfrm>
            <a:off x="683568" y="5941127"/>
            <a:ext cx="7428589" cy="461665"/>
          </a:xfrm>
          <a:prstGeom prst="rect">
            <a:avLst/>
          </a:prstGeom>
        </p:spPr>
        <p:txBody>
          <a:bodyPr wrap="square">
            <a:spAutoFit/>
          </a:bodyPr>
          <a:lstStyle/>
          <a:p>
            <a:r>
              <a:rPr lang="en-US" altLang="ko-KR" sz="1200" dirty="0"/>
              <a:t>https://ko.wikipedia.org/wiki/%EB%A1%9C%EC%A7%80%EC%8A%A4%ED%8B%B1_%ED%9A%8C%EA%B7%80</a:t>
            </a:r>
            <a:endParaRPr lang="ko-KR" altLang="en-US" sz="1200" dirty="0"/>
          </a:p>
        </p:txBody>
      </p:sp>
      <p:sp>
        <p:nvSpPr>
          <p:cNvPr id="7" name="바닥글 개체 틀 6">
            <a:extLst>
              <a:ext uri="{FF2B5EF4-FFF2-40B4-BE49-F238E27FC236}">
                <a16:creationId xmlns:a16="http://schemas.microsoft.com/office/drawing/2014/main" id="{3FF9298A-E18F-4E14-894B-83D815ECAF50}"/>
              </a:ext>
            </a:extLst>
          </p:cNvPr>
          <p:cNvSpPr>
            <a:spLocks noGrp="1"/>
          </p:cNvSpPr>
          <p:nvPr>
            <p:ph type="ftr" sz="quarter" idx="11"/>
          </p:nvPr>
        </p:nvSpPr>
        <p:spPr/>
        <p:txBody>
          <a:bodyPr/>
          <a:lstStyle/>
          <a:p>
            <a:r>
              <a:rPr lang="en-US" altLang="ko-KR"/>
              <a:t>UBION PBL- FBA</a:t>
            </a:r>
            <a:endParaRPr lang="ko-KR" altLang="en-US"/>
          </a:p>
        </p:txBody>
      </p:sp>
      <p:sp>
        <p:nvSpPr>
          <p:cNvPr id="11" name="슬라이드 번호 개체 틀 10">
            <a:extLst>
              <a:ext uri="{FF2B5EF4-FFF2-40B4-BE49-F238E27FC236}">
                <a16:creationId xmlns:a16="http://schemas.microsoft.com/office/drawing/2014/main" id="{2EDA413F-BFF1-4086-8D7E-AE673422B9D5}"/>
              </a:ext>
            </a:extLst>
          </p:cNvPr>
          <p:cNvSpPr>
            <a:spLocks noGrp="1"/>
          </p:cNvSpPr>
          <p:nvPr>
            <p:ph type="sldNum" sz="quarter" idx="12"/>
          </p:nvPr>
        </p:nvSpPr>
        <p:spPr/>
        <p:txBody>
          <a:bodyPr/>
          <a:lstStyle/>
          <a:p>
            <a:fld id="{DE77BB65-F969-4654-BF30-45C70C1BE112}" type="slidenum">
              <a:rPr lang="ko-KR" altLang="en-US" smtClean="0"/>
              <a:pPr/>
              <a:t>210</a:t>
            </a:fld>
            <a:endParaRPr lang="ko-KR" altLang="en-US"/>
          </a:p>
        </p:txBody>
      </p:sp>
      <p:sp>
        <p:nvSpPr>
          <p:cNvPr id="19" name="직사각형 18">
            <a:extLst>
              <a:ext uri="{FF2B5EF4-FFF2-40B4-BE49-F238E27FC236}">
                <a16:creationId xmlns:a16="http://schemas.microsoft.com/office/drawing/2014/main" id="{ED56D4BF-06AB-4DB3-9647-976E97BCC670}"/>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35215772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6976AA72-F01D-4FF9-AA84-BEAA9DF2F0EF}"/>
              </a:ext>
            </a:extLst>
          </p:cNvPr>
          <p:cNvSpPr/>
          <p:nvPr/>
        </p:nvSpPr>
        <p:spPr>
          <a:xfrm>
            <a:off x="770875" y="1026370"/>
            <a:ext cx="7833573" cy="830997"/>
          </a:xfrm>
          <a:prstGeom prst="rect">
            <a:avLst/>
          </a:prstGeom>
          <a:ln w="28575">
            <a:solidFill>
              <a:schemeClr val="accent1">
                <a:lumMod val="60000"/>
                <a:lumOff val="40000"/>
              </a:schemeClr>
            </a:solidFill>
          </a:ln>
        </p:spPr>
        <p:txBody>
          <a:bodyPr wrap="square">
            <a:spAutoFit/>
          </a:bodyPr>
          <a:lstStyle/>
          <a:p>
            <a:pPr marL="342900" indent="-342900">
              <a:buAutoNum type="arabicPeriod"/>
            </a:pPr>
            <a:r>
              <a:rPr lang="ko-KR" altLang="en-US" sz="1200" dirty="0">
                <a:latin typeface="Dotum" panose="020B0600000101010101" pitchFamily="50" charset="-127"/>
                <a:ea typeface="Dotum" panose="020B0600000101010101" pitchFamily="50" charset="-127"/>
              </a:rPr>
              <a:t>회귀계수 추정 방법</a:t>
            </a:r>
            <a:r>
              <a:rPr lang="en-US" altLang="ko-KR" sz="1200" dirty="0">
                <a:latin typeface="Dotum" panose="020B0600000101010101" pitchFamily="50" charset="-127"/>
                <a:ea typeface="Dotum" panose="020B0600000101010101" pitchFamily="50" charset="-127"/>
              </a:rPr>
              <a:t>: Maximum Likelihood Estimation</a:t>
            </a:r>
          </a:p>
          <a:p>
            <a:pPr marL="342900" indent="-342900">
              <a:buAutoNum type="arabicPeriod"/>
            </a:pPr>
            <a:r>
              <a:rPr lang="ko-KR" altLang="en-US" sz="1200" dirty="0"/>
              <a:t>회귀계수 통계적 유의성 검정 </a:t>
            </a:r>
            <a:r>
              <a:rPr lang="en-US" altLang="ko-KR" sz="1200" dirty="0"/>
              <a:t>: </a:t>
            </a:r>
            <a:r>
              <a:rPr lang="ko-KR" altLang="en-US" sz="1200" dirty="0"/>
              <a:t> </a:t>
            </a:r>
            <a:r>
              <a:rPr lang="en-US" altLang="ko-KR" sz="1200" dirty="0"/>
              <a:t>Wald-test()  </a:t>
            </a:r>
            <a:r>
              <a:rPr lang="en-US" altLang="ko-KR" sz="1200" dirty="0">
                <a:sym typeface="Wingdings" panose="05000000000000000000" pitchFamily="2" charset="2"/>
              </a:rPr>
              <a:t> p 0.05 </a:t>
            </a:r>
            <a:r>
              <a:rPr lang="ko-KR" altLang="en-US" sz="1200" dirty="0">
                <a:sym typeface="Wingdings" panose="05000000000000000000" pitchFamily="2" charset="2"/>
              </a:rPr>
              <a:t>비교</a:t>
            </a:r>
            <a:endParaRPr lang="en-US" altLang="ko-KR" sz="1200" dirty="0"/>
          </a:p>
          <a:p>
            <a:pPr marL="342900" indent="-342900">
              <a:buAutoNum type="arabicPeriod"/>
            </a:pPr>
            <a:r>
              <a:rPr lang="ko-KR" altLang="en-US" sz="1200" dirty="0"/>
              <a:t>변수 제거 </a:t>
            </a:r>
            <a:r>
              <a:rPr lang="en-US" altLang="ko-KR" sz="1200" dirty="0"/>
              <a:t>: </a:t>
            </a:r>
            <a:r>
              <a:rPr lang="ko-KR" altLang="en-US" sz="1200" dirty="0"/>
              <a:t>후진 </a:t>
            </a:r>
            <a:r>
              <a:rPr lang="ko-KR" altLang="en-US" sz="1200" dirty="0" err="1"/>
              <a:t>제거법</a:t>
            </a:r>
            <a:r>
              <a:rPr lang="ko-KR" altLang="en-US" sz="1200" dirty="0"/>
              <a:t> </a:t>
            </a:r>
            <a:r>
              <a:rPr lang="en-US" altLang="ko-KR" sz="1200" dirty="0"/>
              <a:t>(backward elimination),</a:t>
            </a:r>
            <a:r>
              <a:rPr lang="ko-KR" altLang="en-US" sz="1200" dirty="0"/>
              <a:t>전진</a:t>
            </a:r>
            <a:r>
              <a:rPr lang="en-US" altLang="ko-KR" sz="1200" dirty="0"/>
              <a:t>,</a:t>
            </a:r>
            <a:r>
              <a:rPr lang="ko-KR" altLang="en-US" sz="1200" dirty="0"/>
              <a:t>스텝</a:t>
            </a:r>
            <a:r>
              <a:rPr lang="en-US" altLang="ko-KR" sz="1200" dirty="0"/>
              <a:t> </a:t>
            </a:r>
            <a:r>
              <a:rPr lang="ko-KR" altLang="en-US" sz="1200" dirty="0"/>
              <a:t>등 </a:t>
            </a:r>
            <a:r>
              <a:rPr lang="en-US" altLang="ko-KR" sz="1200" dirty="0">
                <a:sym typeface="Wingdings" panose="05000000000000000000" pitchFamily="2" charset="2"/>
              </a:rPr>
              <a:t>AIC </a:t>
            </a:r>
            <a:r>
              <a:rPr lang="ko-KR" altLang="en-US" sz="1200" dirty="0">
                <a:sym typeface="Wingdings" panose="05000000000000000000" pitchFamily="2" charset="2"/>
              </a:rPr>
              <a:t>낮은 값</a:t>
            </a:r>
            <a:endParaRPr lang="en-US" altLang="ko-KR" sz="1200" dirty="0"/>
          </a:p>
          <a:p>
            <a:pPr marL="342900" indent="-342900">
              <a:buAutoNum type="arabicPeriod"/>
            </a:pPr>
            <a:r>
              <a:rPr lang="ko-KR" altLang="en-US" sz="1200" dirty="0"/>
              <a:t>모형 설계 및 예측력 검증</a:t>
            </a:r>
            <a:r>
              <a:rPr lang="en-US" altLang="ko-KR" sz="1200" dirty="0"/>
              <a:t> </a:t>
            </a:r>
            <a:endParaRPr lang="ko-KR" altLang="en-US" sz="1200" dirty="0"/>
          </a:p>
        </p:txBody>
      </p:sp>
      <p:sp>
        <p:nvSpPr>
          <p:cNvPr id="8" name="직사각형 7">
            <a:extLst>
              <a:ext uri="{FF2B5EF4-FFF2-40B4-BE49-F238E27FC236}">
                <a16:creationId xmlns:a16="http://schemas.microsoft.com/office/drawing/2014/main" id="{8214CCB1-717B-446B-B000-D4F55EA0FDFD}"/>
              </a:ext>
            </a:extLst>
          </p:cNvPr>
          <p:cNvSpPr/>
          <p:nvPr/>
        </p:nvSpPr>
        <p:spPr>
          <a:xfrm>
            <a:off x="2342228" y="219762"/>
            <a:ext cx="6086645" cy="369332"/>
          </a:xfrm>
          <a:prstGeom prst="rect">
            <a:avLst/>
          </a:prstGeom>
        </p:spPr>
        <p:txBody>
          <a:bodyPr wrap="square">
            <a:spAutoFit/>
          </a:bodyPr>
          <a:lstStyle/>
          <a:p>
            <a:r>
              <a:rPr lang="en-US" altLang="ko-KR" dirty="0"/>
              <a:t>3.</a:t>
            </a:r>
            <a:r>
              <a:rPr lang="ko-KR" altLang="en-US" dirty="0"/>
              <a:t>로지스틱 회귀분석</a:t>
            </a:r>
            <a:r>
              <a:rPr lang="en-US" altLang="ko-KR" b="1" kern="0" dirty="0">
                <a:solidFill>
                  <a:srgbClr val="000000"/>
                </a:solidFill>
                <a:uFill>
                  <a:solidFill>
                    <a:srgbClr val="000000"/>
                  </a:solidFill>
                </a:uFill>
                <a:latin typeface="+mn-ea"/>
              </a:rPr>
              <a:t> (Logistic Regression Analysis)</a:t>
            </a:r>
            <a:endParaRPr lang="en-US" altLang="ko-KR" dirty="0"/>
          </a:p>
        </p:txBody>
      </p:sp>
      <p:sp>
        <p:nvSpPr>
          <p:cNvPr id="10" name="직사각형 9">
            <a:extLst>
              <a:ext uri="{FF2B5EF4-FFF2-40B4-BE49-F238E27FC236}">
                <a16:creationId xmlns:a16="http://schemas.microsoft.com/office/drawing/2014/main" id="{38DD91B2-F478-4EE4-B904-788A7880CB37}"/>
              </a:ext>
            </a:extLst>
          </p:cNvPr>
          <p:cNvSpPr/>
          <p:nvPr/>
        </p:nvSpPr>
        <p:spPr>
          <a:xfrm>
            <a:off x="774308" y="4978081"/>
            <a:ext cx="7601289" cy="1323439"/>
          </a:xfrm>
          <a:prstGeom prst="rect">
            <a:avLst/>
          </a:prstGeom>
          <a:ln>
            <a:solidFill>
              <a:schemeClr val="accent1">
                <a:lumMod val="75000"/>
              </a:schemeClr>
            </a:solidFill>
          </a:ln>
        </p:spPr>
        <p:txBody>
          <a:bodyPr wrap="square">
            <a:spAutoFit/>
          </a:bodyPr>
          <a:lstStyle/>
          <a:p>
            <a:pPr marL="171450" indent="-171450">
              <a:buFont typeface="Wingdings" panose="05000000000000000000" pitchFamily="2" charset="2"/>
              <a:buChar char="Ø"/>
            </a:pPr>
            <a:r>
              <a:rPr lang="ko-KR" altLang="en-US" sz="1000" dirty="0">
                <a:highlight>
                  <a:srgbClr val="FFFF00"/>
                </a:highlight>
              </a:rPr>
              <a:t>변수 선정</a:t>
            </a:r>
            <a:endParaRPr lang="en-US" altLang="ko-KR" sz="1000" dirty="0">
              <a:highlight>
                <a:srgbClr val="FFFF00"/>
              </a:highlight>
            </a:endParaRPr>
          </a:p>
          <a:p>
            <a:pPr marL="171450" indent="-171450">
              <a:buFont typeface="Wingdings" panose="05000000000000000000" pitchFamily="2" charset="2"/>
              <a:buChar char="Ø"/>
            </a:pPr>
            <a:r>
              <a:rPr lang="ko-KR" altLang="en-US" sz="1000" b="1" dirty="0"/>
              <a:t>모델링 이전에 불필요한 변수 필터링</a:t>
            </a:r>
            <a:endParaRPr lang="en-US" altLang="ko-KR" sz="1000" b="1" dirty="0"/>
          </a:p>
          <a:p>
            <a:pPr marL="171450" indent="-171450">
              <a:buFont typeface="Wingdings" panose="05000000000000000000" pitchFamily="2" charset="2"/>
              <a:buChar char="è"/>
            </a:pPr>
            <a:r>
              <a:rPr lang="ko-KR" altLang="en-US" sz="1000" dirty="0">
                <a:sym typeface="Wingdings" panose="05000000000000000000" pitchFamily="2" charset="2"/>
              </a:rPr>
              <a:t>종속</a:t>
            </a:r>
            <a:r>
              <a:rPr lang="ko-KR" altLang="en-US" sz="1000" dirty="0"/>
              <a:t>변수</a:t>
            </a:r>
            <a:r>
              <a:rPr lang="en-US" altLang="ko-KR" sz="1000" dirty="0"/>
              <a:t>(D = 0, 1) </a:t>
            </a:r>
            <a:r>
              <a:rPr lang="ko-KR" altLang="en-US" sz="1000" dirty="0"/>
              <a:t>와 </a:t>
            </a:r>
            <a:r>
              <a:rPr lang="ko-KR" altLang="en-US" sz="1000" dirty="0" err="1"/>
              <a:t>피어슨</a:t>
            </a:r>
            <a:r>
              <a:rPr lang="ko-KR" altLang="en-US" sz="1000" dirty="0"/>
              <a:t> 상관관계를 측정하여 불필요한 변수는 모델링 과정 전에 쳐 낸다</a:t>
            </a:r>
            <a:r>
              <a:rPr lang="en-US" altLang="ko-KR" sz="1000" dirty="0"/>
              <a:t>.</a:t>
            </a:r>
          </a:p>
          <a:p>
            <a:r>
              <a:rPr lang="ko-KR" altLang="en-US" sz="1000" b="1" dirty="0"/>
              <a:t>모델링 과정에서 변수 선정</a:t>
            </a:r>
            <a:endParaRPr lang="en-US" altLang="ko-KR" sz="1000" b="1" dirty="0"/>
          </a:p>
          <a:p>
            <a:pPr marL="171450" indent="-171450">
              <a:buFont typeface="Wingdings" panose="05000000000000000000" pitchFamily="2" charset="2"/>
              <a:buChar char="Ø"/>
            </a:pPr>
            <a:r>
              <a:rPr lang="ko-KR" altLang="en-US" sz="1000" dirty="0"/>
              <a:t>로지스틱 분석에서 독립변수를 줄여가며 모델 의 성능을 향상시키는 방식인 </a:t>
            </a:r>
            <a:r>
              <a:rPr lang="en-US" altLang="ko-KR" sz="1000" dirty="0"/>
              <a:t>Backward stepwise selection </a:t>
            </a:r>
            <a:r>
              <a:rPr lang="ko-KR" altLang="en-US" sz="1000" dirty="0"/>
              <a:t>방법에 의해 변수를 선택</a:t>
            </a:r>
            <a:r>
              <a:rPr lang="en-US" altLang="ko-KR" sz="1000" dirty="0"/>
              <a:t> </a:t>
            </a:r>
          </a:p>
          <a:p>
            <a:pPr marL="171450" indent="-171450">
              <a:buFont typeface="Wingdings" panose="05000000000000000000" pitchFamily="2" charset="2"/>
              <a:buChar char="Ø"/>
            </a:pPr>
            <a:r>
              <a:rPr lang="ko-KR" altLang="en-US" sz="1000" dirty="0"/>
              <a:t>로지스틱은 비선형모델로서 </a:t>
            </a:r>
            <a:r>
              <a:rPr lang="ko-KR" altLang="en-US" sz="1000" dirty="0" err="1"/>
              <a:t>다중공선성</a:t>
            </a:r>
            <a:r>
              <a:rPr lang="ko-KR" altLang="en-US" sz="1000" dirty="0"/>
              <a:t> 문제를 고려하지 않는 모형</a:t>
            </a:r>
            <a:endParaRPr lang="en-US" altLang="ko-KR" sz="1000" dirty="0"/>
          </a:p>
          <a:p>
            <a:pPr marL="171450" indent="-171450">
              <a:buFont typeface="Wingdings" panose="05000000000000000000" pitchFamily="2" charset="2"/>
              <a:buChar char="Ø"/>
            </a:pPr>
            <a:r>
              <a:rPr lang="ko-KR" altLang="en-US" sz="1000" dirty="0"/>
              <a:t>로지스틱 분석의 경우 정상기업</a:t>
            </a:r>
            <a:r>
              <a:rPr lang="en-US" altLang="ko-KR" sz="1000" dirty="0"/>
              <a:t>, </a:t>
            </a:r>
            <a:r>
              <a:rPr lang="ko-KR" altLang="en-US" sz="1000" dirty="0"/>
              <a:t>부도기업 데이터의 수가 각각 설명변수 수의 최소 </a:t>
            </a:r>
            <a:r>
              <a:rPr lang="en-US" altLang="ko-KR" sz="1000" dirty="0"/>
              <a:t>10</a:t>
            </a:r>
            <a:r>
              <a:rPr lang="ko-KR" altLang="en-US" sz="1000" dirty="0"/>
              <a:t>배 이상이 되어야 다중 로지스틱 회귀분석을 이용하는 것이 적절하다고 알려 짐</a:t>
            </a:r>
            <a:r>
              <a:rPr lang="en-US" altLang="ko-KR" sz="1000" dirty="0"/>
              <a:t>.</a:t>
            </a:r>
            <a:endParaRPr lang="ko-KR" altLang="en-US" sz="1000" dirty="0"/>
          </a:p>
        </p:txBody>
      </p:sp>
      <p:sp>
        <p:nvSpPr>
          <p:cNvPr id="11" name="직사각형 10">
            <a:extLst>
              <a:ext uri="{FF2B5EF4-FFF2-40B4-BE49-F238E27FC236}">
                <a16:creationId xmlns:a16="http://schemas.microsoft.com/office/drawing/2014/main" id="{3D30A499-E9AF-4DCD-9217-79136E351FFF}"/>
              </a:ext>
            </a:extLst>
          </p:cNvPr>
          <p:cNvSpPr/>
          <p:nvPr/>
        </p:nvSpPr>
        <p:spPr>
          <a:xfrm>
            <a:off x="770875" y="1968222"/>
            <a:ext cx="2524716" cy="307777"/>
          </a:xfrm>
          <a:prstGeom prst="rect">
            <a:avLst/>
          </a:prstGeom>
          <a:solidFill>
            <a:schemeClr val="accent6">
              <a:lumMod val="20000"/>
              <a:lumOff val="80000"/>
            </a:schemeClr>
          </a:solidFill>
        </p:spPr>
        <p:txBody>
          <a:bodyPr wrap="square">
            <a:spAutoFit/>
          </a:bodyPr>
          <a:lstStyle/>
          <a:p>
            <a:r>
              <a:rPr lang="ko-KR" altLang="en-US" sz="1400" dirty="0">
                <a:highlight>
                  <a:srgbClr val="00FFFF"/>
                </a:highlight>
              </a:rPr>
              <a:t>설명변수 구간 설정과 선정</a:t>
            </a:r>
          </a:p>
        </p:txBody>
      </p:sp>
      <p:sp>
        <p:nvSpPr>
          <p:cNvPr id="6" name="직사각형 5">
            <a:extLst>
              <a:ext uri="{FF2B5EF4-FFF2-40B4-BE49-F238E27FC236}">
                <a16:creationId xmlns:a16="http://schemas.microsoft.com/office/drawing/2014/main" id="{E5602674-7BE8-4E76-B62D-FC2AE333F471}"/>
              </a:ext>
            </a:extLst>
          </p:cNvPr>
          <p:cNvSpPr/>
          <p:nvPr/>
        </p:nvSpPr>
        <p:spPr>
          <a:xfrm>
            <a:off x="770875" y="2260260"/>
            <a:ext cx="7928749" cy="1015663"/>
          </a:xfrm>
          <a:prstGeom prst="rect">
            <a:avLst/>
          </a:prstGeom>
          <a:ln>
            <a:solidFill>
              <a:srgbClr val="FF0000"/>
            </a:solidFill>
          </a:ln>
        </p:spPr>
        <p:txBody>
          <a:bodyPr wrap="square">
            <a:spAutoFit/>
          </a:bodyPr>
          <a:lstStyle/>
          <a:p>
            <a:pPr fontAlgn="base"/>
            <a:r>
              <a:rPr lang="ko-KR" altLang="en-US" sz="1000" b="1" dirty="0">
                <a:highlight>
                  <a:srgbClr val="FFFF00"/>
                </a:highlight>
              </a:rPr>
              <a:t>설명 변수 등급 구간 설정</a:t>
            </a:r>
            <a:r>
              <a:rPr lang="en-US" altLang="ko-KR" sz="1000" b="1" dirty="0">
                <a:highlight>
                  <a:srgbClr val="FFFF00"/>
                </a:highlight>
              </a:rPr>
              <a:t>(Age)</a:t>
            </a:r>
            <a:endParaRPr lang="en-US" altLang="ko-KR" sz="1000" dirty="0">
              <a:solidFill>
                <a:srgbClr val="000000"/>
              </a:solidFill>
              <a:highlight>
                <a:srgbClr val="FFFF00"/>
              </a:highlight>
              <a:latin typeface="se-nanumgothic"/>
            </a:endParaRPr>
          </a:p>
          <a:p>
            <a:pPr fontAlgn="base"/>
            <a:r>
              <a:rPr lang="ko-KR" altLang="en-US" sz="1000" dirty="0">
                <a:solidFill>
                  <a:srgbClr val="000000"/>
                </a:solidFill>
                <a:latin typeface="se-nanumgothic"/>
              </a:rPr>
              <a:t>나이가 </a:t>
            </a:r>
            <a:r>
              <a:rPr lang="en-US" altLang="ko-KR" sz="1000" dirty="0">
                <a:solidFill>
                  <a:srgbClr val="000000"/>
                </a:solidFill>
                <a:latin typeface="se-nanumgothic"/>
              </a:rPr>
              <a:t>1</a:t>
            </a:r>
            <a:r>
              <a:rPr lang="ko-KR" altLang="en-US" sz="1000" dirty="0" err="1">
                <a:solidFill>
                  <a:srgbClr val="000000"/>
                </a:solidFill>
                <a:latin typeface="se-nanumgothic"/>
              </a:rPr>
              <a:t>세씩</a:t>
            </a:r>
            <a:r>
              <a:rPr lang="ko-KR" altLang="en-US" sz="1000" dirty="0">
                <a:solidFill>
                  <a:srgbClr val="000000"/>
                </a:solidFill>
                <a:latin typeface="se-nanumgothic"/>
              </a:rPr>
              <a:t> 증가마다 동일한 선형 효과</a:t>
            </a:r>
            <a:r>
              <a:rPr lang="en-US" altLang="ko-KR" sz="1000" dirty="0">
                <a:solidFill>
                  <a:srgbClr val="000000"/>
                </a:solidFill>
                <a:latin typeface="se-nanumgothic"/>
              </a:rPr>
              <a:t>(β)</a:t>
            </a:r>
            <a:r>
              <a:rPr lang="ko-KR" altLang="en-US" sz="1000" dirty="0">
                <a:solidFill>
                  <a:srgbClr val="000000"/>
                </a:solidFill>
                <a:latin typeface="se-nanumgothic"/>
              </a:rPr>
              <a:t>를 미친다고 가정하는 셈</a:t>
            </a:r>
            <a:endParaRPr lang="en-US" altLang="ko-KR" sz="1000" dirty="0">
              <a:solidFill>
                <a:srgbClr val="000000"/>
              </a:solidFill>
              <a:latin typeface="se-nanumgothic"/>
            </a:endParaRPr>
          </a:p>
          <a:p>
            <a:pPr fontAlgn="base"/>
            <a:r>
              <a:rPr lang="en-US" altLang="ko-KR" sz="1000" dirty="0">
                <a:solidFill>
                  <a:srgbClr val="000000"/>
                </a:solidFill>
                <a:latin typeface="se-nanumgothic"/>
              </a:rPr>
              <a:t>​</a:t>
            </a:r>
            <a:r>
              <a:rPr lang="en-US" altLang="ko-KR" sz="1000" dirty="0">
                <a:solidFill>
                  <a:srgbClr val="000000"/>
                </a:solidFill>
                <a:latin typeface="se-nanumgothic"/>
                <a:sym typeface="Wingdings" panose="05000000000000000000" pitchFamily="2" charset="2"/>
              </a:rPr>
              <a:t> </a:t>
            </a:r>
            <a:r>
              <a:rPr lang="ko-KR" altLang="en-US" sz="1000" dirty="0">
                <a:solidFill>
                  <a:srgbClr val="000000"/>
                </a:solidFill>
                <a:latin typeface="se-nanumgothic"/>
              </a:rPr>
              <a:t>이렇게 되면 비 선형성을 잡아내지 못하게 된다</a:t>
            </a:r>
            <a:r>
              <a:rPr lang="en-US" altLang="ko-KR" sz="1000" dirty="0">
                <a:solidFill>
                  <a:srgbClr val="000000"/>
                </a:solidFill>
                <a:latin typeface="se-nanumgothic"/>
              </a:rPr>
              <a:t>. </a:t>
            </a:r>
            <a:r>
              <a:rPr lang="ko-KR" altLang="en-US" sz="1000" dirty="0">
                <a:solidFill>
                  <a:srgbClr val="000000"/>
                </a:solidFill>
                <a:latin typeface="se-nanumgothic"/>
              </a:rPr>
              <a:t>나이 </a:t>
            </a:r>
            <a:r>
              <a:rPr lang="ko-KR" altLang="en-US" sz="1000" dirty="0" err="1">
                <a:solidFill>
                  <a:srgbClr val="000000"/>
                </a:solidFill>
                <a:latin typeface="se-nanumgothic"/>
              </a:rPr>
              <a:t>구간대</a:t>
            </a:r>
            <a:r>
              <a:rPr lang="ko-KR" altLang="en-US" sz="1000" dirty="0">
                <a:solidFill>
                  <a:srgbClr val="000000"/>
                </a:solidFill>
                <a:latin typeface="se-nanumgothic"/>
              </a:rPr>
              <a:t> 선정 필요</a:t>
            </a:r>
            <a:endParaRPr lang="en-US" altLang="ko-KR" sz="1000" dirty="0">
              <a:solidFill>
                <a:srgbClr val="000000"/>
              </a:solidFill>
              <a:latin typeface="se-nanumgothic"/>
            </a:endParaRPr>
          </a:p>
          <a:p>
            <a:pPr fontAlgn="base"/>
            <a:r>
              <a:rPr lang="ko-KR" altLang="en-US" sz="1000" dirty="0"/>
              <a:t>설명변수와 연체변수</a:t>
            </a:r>
            <a:r>
              <a:rPr lang="en-US" altLang="ko-KR" sz="1000" dirty="0"/>
              <a:t>(D = 0, 1) </a:t>
            </a:r>
            <a:r>
              <a:rPr lang="ko-KR" altLang="en-US" sz="1000" dirty="0"/>
              <a:t>와 상관관계가 극대화 되는</a:t>
            </a:r>
            <a:r>
              <a:rPr lang="en-US" altLang="ko-KR" sz="1000" dirty="0"/>
              <a:t> </a:t>
            </a:r>
            <a:r>
              <a:rPr lang="ko-KR" altLang="en-US" sz="1000" dirty="0"/>
              <a:t>해당 등급 구간 나누기 기준 선택</a:t>
            </a:r>
          </a:p>
          <a:p>
            <a:pPr fontAlgn="base"/>
            <a:r>
              <a:rPr lang="ko-KR" altLang="en-US" sz="1000" dirty="0"/>
              <a:t>​</a:t>
            </a:r>
            <a:r>
              <a:rPr lang="ko-KR" altLang="en-US" sz="1000" dirty="0" err="1">
                <a:highlight>
                  <a:srgbClr val="FFFF00"/>
                </a:highlight>
              </a:rPr>
              <a:t>카이제곱분포</a:t>
            </a:r>
            <a:r>
              <a:rPr lang="ko-KR" altLang="en-US" sz="1000" dirty="0">
                <a:highlight>
                  <a:srgbClr val="FFFF00"/>
                </a:highlight>
              </a:rPr>
              <a:t> 사용</a:t>
            </a:r>
            <a:r>
              <a:rPr lang="en-US" altLang="ko-KR" sz="1000" dirty="0">
                <a:highlight>
                  <a:srgbClr val="FFFF00"/>
                </a:highlight>
                <a:sym typeface="Wingdings" panose="05000000000000000000" pitchFamily="2" charset="2"/>
              </a:rPr>
              <a:t> </a:t>
            </a:r>
            <a:r>
              <a:rPr lang="ko-KR" altLang="en-US" sz="1000" dirty="0" err="1">
                <a:highlight>
                  <a:srgbClr val="FFFF00"/>
                </a:highlight>
              </a:rPr>
              <a:t>카이스퀘어</a:t>
            </a:r>
            <a:r>
              <a:rPr lang="ko-KR" altLang="en-US" sz="1000" dirty="0">
                <a:highlight>
                  <a:srgbClr val="FFFF00"/>
                </a:highlight>
              </a:rPr>
              <a:t> 통계량을 이용한 가설검정</a:t>
            </a:r>
            <a:endParaRPr lang="en-US" altLang="ko-KR" sz="1000" dirty="0">
              <a:highlight>
                <a:srgbClr val="FFFF00"/>
              </a:highlight>
            </a:endParaRPr>
          </a:p>
          <a:p>
            <a:pPr fontAlgn="base"/>
            <a:r>
              <a:rPr lang="en-US" altLang="ko-KR" sz="1000" dirty="0">
                <a:sym typeface="Wingdings" panose="05000000000000000000" pitchFamily="2" charset="2"/>
              </a:rPr>
              <a:t> </a:t>
            </a:r>
            <a:r>
              <a:rPr lang="ko-KR" altLang="en-US" sz="1000" dirty="0"/>
              <a:t>가장 큰 통계량을 산출한 등급 나누기 기준을 선택</a:t>
            </a:r>
            <a:endParaRPr lang="ko-KR" altLang="en-US" sz="1000" b="0" i="0" dirty="0">
              <a:solidFill>
                <a:srgbClr val="000000"/>
              </a:solidFill>
              <a:effectLst/>
              <a:latin typeface="se-nanumgothic"/>
            </a:endParaRPr>
          </a:p>
        </p:txBody>
      </p:sp>
      <p:pic>
        <p:nvPicPr>
          <p:cNvPr id="12" name="그림 11">
            <a:extLst>
              <a:ext uri="{FF2B5EF4-FFF2-40B4-BE49-F238E27FC236}">
                <a16:creationId xmlns:a16="http://schemas.microsoft.com/office/drawing/2014/main" id="{239ABD18-C077-4035-9631-B6BC1093E015}"/>
              </a:ext>
            </a:extLst>
          </p:cNvPr>
          <p:cNvPicPr>
            <a:picLocks noChangeAspect="1"/>
          </p:cNvPicPr>
          <p:nvPr/>
        </p:nvPicPr>
        <p:blipFill>
          <a:blip r:embed="rId2"/>
          <a:stretch>
            <a:fillRect/>
          </a:stretch>
        </p:blipFill>
        <p:spPr>
          <a:xfrm>
            <a:off x="6948264" y="5250694"/>
            <a:ext cx="1140169" cy="353711"/>
          </a:xfrm>
          <a:prstGeom prst="rect">
            <a:avLst/>
          </a:prstGeom>
        </p:spPr>
      </p:pic>
      <p:sp>
        <p:nvSpPr>
          <p:cNvPr id="13" name="직사각형 12">
            <a:extLst>
              <a:ext uri="{FF2B5EF4-FFF2-40B4-BE49-F238E27FC236}">
                <a16:creationId xmlns:a16="http://schemas.microsoft.com/office/drawing/2014/main" id="{5C314010-5119-4E7E-837E-F9826640BC7C}"/>
              </a:ext>
            </a:extLst>
          </p:cNvPr>
          <p:cNvSpPr/>
          <p:nvPr/>
        </p:nvSpPr>
        <p:spPr>
          <a:xfrm>
            <a:off x="736353" y="3483292"/>
            <a:ext cx="7950447" cy="861774"/>
          </a:xfrm>
          <a:prstGeom prst="rect">
            <a:avLst/>
          </a:prstGeom>
          <a:solidFill>
            <a:schemeClr val="bg1"/>
          </a:solidFill>
          <a:ln w="12700">
            <a:solidFill>
              <a:schemeClr val="accent1"/>
            </a:solidFill>
          </a:ln>
        </p:spPr>
        <p:txBody>
          <a:bodyPr wrap="square">
            <a:spAutoFit/>
          </a:bodyPr>
          <a:lstStyle/>
          <a:p>
            <a:r>
              <a:rPr lang="en-US" altLang="ko-KR" sz="1000" dirty="0"/>
              <a:t>• Cross-section </a:t>
            </a:r>
            <a:r>
              <a:rPr lang="ko-KR" altLang="en-US" sz="1000" dirty="0"/>
              <a:t>형태의 분석 방법이므로 시점 별</a:t>
            </a:r>
            <a:r>
              <a:rPr lang="en-US" altLang="ko-KR" sz="1000" dirty="0"/>
              <a:t>(t-1,2,3) </a:t>
            </a:r>
            <a:r>
              <a:rPr lang="ko-KR" altLang="en-US" sz="1000" dirty="0"/>
              <a:t>변수를 모두 설명변수로 각각 적용 </a:t>
            </a:r>
            <a:endParaRPr lang="en-US" altLang="ko-KR" sz="1000" dirty="0"/>
          </a:p>
          <a:p>
            <a:r>
              <a:rPr lang="en-US" altLang="ko-KR" sz="1000" dirty="0"/>
              <a:t>• </a:t>
            </a:r>
            <a:r>
              <a:rPr lang="ko-KR" altLang="en-US" sz="1000" dirty="0"/>
              <a:t>변수가 많아 과다 적합 문제 발생 가능 </a:t>
            </a:r>
            <a:endParaRPr lang="en-US" altLang="ko-KR" sz="1000" dirty="0"/>
          </a:p>
          <a:p>
            <a:r>
              <a:rPr lang="ko-KR" altLang="en-US" sz="1000" dirty="0"/>
              <a:t> </a:t>
            </a:r>
            <a:r>
              <a:rPr lang="en-US" altLang="ko-KR" sz="1000" dirty="0"/>
              <a:t>Stepwise </a:t>
            </a:r>
            <a:r>
              <a:rPr lang="ko-KR" altLang="en-US" sz="1000" dirty="0"/>
              <a:t>로 변수 선택 적용</a:t>
            </a:r>
            <a:endParaRPr lang="en-US" altLang="ko-KR" sz="1000" dirty="0"/>
          </a:p>
          <a:p>
            <a:r>
              <a:rPr lang="ko-KR" altLang="en-US" sz="1000" dirty="0"/>
              <a:t> </a:t>
            </a:r>
            <a:r>
              <a:rPr lang="en-US" altLang="ko-KR" sz="1000" dirty="0"/>
              <a:t>• </a:t>
            </a:r>
            <a:r>
              <a:rPr lang="ko-KR" altLang="en-US" sz="1000" dirty="0">
                <a:highlight>
                  <a:srgbClr val="FFFF00"/>
                </a:highlight>
              </a:rPr>
              <a:t>모형에 대한 검정</a:t>
            </a:r>
            <a:r>
              <a:rPr lang="en-US" altLang="ko-KR" sz="1000" dirty="0">
                <a:highlight>
                  <a:srgbClr val="FFFF00"/>
                </a:highlight>
              </a:rPr>
              <a:t>(</a:t>
            </a:r>
            <a:r>
              <a:rPr lang="ko-KR" altLang="en-US" sz="1000" dirty="0" err="1">
                <a:highlight>
                  <a:srgbClr val="FFFF00"/>
                </a:highlight>
              </a:rPr>
              <a:t>카이제곱</a:t>
            </a:r>
            <a:r>
              <a:rPr lang="en-US" altLang="ko-KR" sz="1000" dirty="0">
                <a:highlight>
                  <a:srgbClr val="FFFF00"/>
                </a:highlight>
              </a:rPr>
              <a:t>)</a:t>
            </a:r>
            <a:r>
              <a:rPr lang="ko-KR" altLang="en-US" sz="1000" dirty="0">
                <a:highlight>
                  <a:srgbClr val="FFFF00"/>
                </a:highlight>
              </a:rPr>
              <a:t>회귀계수검정</a:t>
            </a:r>
            <a:r>
              <a:rPr lang="en-US" altLang="ko-KR" sz="1000" dirty="0">
                <a:highlight>
                  <a:srgbClr val="FFFF00"/>
                </a:highlight>
              </a:rPr>
              <a:t>(Wald</a:t>
            </a:r>
            <a:r>
              <a:rPr lang="ko-KR" altLang="en-US" sz="1000" dirty="0">
                <a:highlight>
                  <a:srgbClr val="FFFF00"/>
                </a:highlight>
              </a:rPr>
              <a:t>통계량</a:t>
            </a:r>
            <a:r>
              <a:rPr lang="en-US" altLang="ko-KR" sz="1000" dirty="0">
                <a:highlight>
                  <a:srgbClr val="FFFF00"/>
                </a:highlight>
              </a:rPr>
              <a:t>) </a:t>
            </a:r>
          </a:p>
          <a:p>
            <a:r>
              <a:rPr lang="ko-KR" altLang="en-US" sz="1000" dirty="0">
                <a:highlight>
                  <a:srgbClr val="FFFF00"/>
                </a:highlight>
              </a:rPr>
              <a:t>  </a:t>
            </a:r>
            <a:r>
              <a:rPr lang="en-US" altLang="ko-KR" sz="1000" dirty="0" err="1">
                <a:highlight>
                  <a:srgbClr val="FFFF00"/>
                </a:highlight>
              </a:rPr>
              <a:t>Negelkerke</a:t>
            </a:r>
            <a:r>
              <a:rPr lang="en-US" altLang="ko-KR" sz="1000" dirty="0">
                <a:highlight>
                  <a:srgbClr val="FFFF00"/>
                </a:highlight>
              </a:rPr>
              <a:t> R</a:t>
            </a:r>
            <a:r>
              <a:rPr lang="ko-KR" altLang="en-US" sz="1000" dirty="0">
                <a:highlight>
                  <a:srgbClr val="FFFF00"/>
                </a:highlight>
              </a:rPr>
              <a:t>제곱 모형 평가</a:t>
            </a:r>
          </a:p>
        </p:txBody>
      </p:sp>
      <p:sp>
        <p:nvSpPr>
          <p:cNvPr id="14" name="TextBox 13">
            <a:extLst>
              <a:ext uri="{FF2B5EF4-FFF2-40B4-BE49-F238E27FC236}">
                <a16:creationId xmlns:a16="http://schemas.microsoft.com/office/drawing/2014/main" id="{A36DFFA0-F7A6-40F9-98B7-92BC4FFBDED2}"/>
              </a:ext>
            </a:extLst>
          </p:cNvPr>
          <p:cNvSpPr txBox="1"/>
          <p:nvPr/>
        </p:nvSpPr>
        <p:spPr>
          <a:xfrm>
            <a:off x="3923928" y="4544614"/>
            <a:ext cx="2520280" cy="276999"/>
          </a:xfrm>
          <a:prstGeom prst="rect">
            <a:avLst/>
          </a:prstGeom>
          <a:noFill/>
        </p:spPr>
        <p:txBody>
          <a:bodyPr wrap="square" rtlCol="0">
            <a:spAutoFit/>
          </a:bodyPr>
          <a:lstStyle/>
          <a:p>
            <a:r>
              <a:rPr lang="en-US" altLang="ko-KR" sz="1200" dirty="0"/>
              <a:t>Wald</a:t>
            </a:r>
            <a:r>
              <a:rPr lang="ko-KR" altLang="en-US" sz="1200" dirty="0"/>
              <a:t>유의도</a:t>
            </a:r>
            <a:r>
              <a:rPr lang="en-US" altLang="ko-KR" sz="1200" dirty="0"/>
              <a:t>,   </a:t>
            </a:r>
            <a:r>
              <a:rPr lang="en-US" altLang="ko-KR" sz="1200" dirty="0">
                <a:highlight>
                  <a:srgbClr val="FFFF66"/>
                </a:highlight>
              </a:rPr>
              <a:t>0&lt;</a:t>
            </a:r>
            <a:r>
              <a:rPr lang="ko-KR" altLang="en-US" sz="1200" dirty="0" err="1">
                <a:highlight>
                  <a:srgbClr val="FFFF66"/>
                </a:highlight>
              </a:rPr>
              <a:t>우도비율지수</a:t>
            </a:r>
            <a:r>
              <a:rPr lang="en-US" altLang="ko-KR" sz="1200" dirty="0">
                <a:highlight>
                  <a:srgbClr val="FFFF66"/>
                </a:highlight>
              </a:rPr>
              <a:t>&lt;1</a:t>
            </a:r>
            <a:endParaRPr lang="ko-KR" altLang="en-US" sz="1200" dirty="0">
              <a:highlight>
                <a:srgbClr val="FFFF66"/>
              </a:highlight>
            </a:endParaRPr>
          </a:p>
        </p:txBody>
      </p:sp>
      <p:sp>
        <p:nvSpPr>
          <p:cNvPr id="2" name="바닥글 개체 틀 1">
            <a:extLst>
              <a:ext uri="{FF2B5EF4-FFF2-40B4-BE49-F238E27FC236}">
                <a16:creationId xmlns:a16="http://schemas.microsoft.com/office/drawing/2014/main" id="{26CDF669-B27D-4CF3-81DA-3DE44A02137B}"/>
              </a:ext>
            </a:extLst>
          </p:cNvPr>
          <p:cNvSpPr>
            <a:spLocks noGrp="1"/>
          </p:cNvSpPr>
          <p:nvPr>
            <p:ph type="ftr" sz="quarter" idx="11"/>
          </p:nvPr>
        </p:nvSpPr>
        <p:spPr/>
        <p:txBody>
          <a:bodyPr/>
          <a:lstStyle/>
          <a:p>
            <a:r>
              <a:rPr lang="en-US" altLang="ko-KR" dirty="0"/>
              <a:t>UBION PBL- FBA</a:t>
            </a:r>
            <a:endParaRPr lang="ko-KR" altLang="en-US" dirty="0"/>
          </a:p>
        </p:txBody>
      </p:sp>
      <p:sp>
        <p:nvSpPr>
          <p:cNvPr id="7" name="슬라이드 번호 개체 틀 6">
            <a:extLst>
              <a:ext uri="{FF2B5EF4-FFF2-40B4-BE49-F238E27FC236}">
                <a16:creationId xmlns:a16="http://schemas.microsoft.com/office/drawing/2014/main" id="{2A3E1173-AD06-41C3-9835-C8D9216BDB82}"/>
              </a:ext>
            </a:extLst>
          </p:cNvPr>
          <p:cNvSpPr>
            <a:spLocks noGrp="1"/>
          </p:cNvSpPr>
          <p:nvPr>
            <p:ph type="sldNum" sz="quarter" idx="12"/>
          </p:nvPr>
        </p:nvSpPr>
        <p:spPr/>
        <p:txBody>
          <a:bodyPr/>
          <a:lstStyle/>
          <a:p>
            <a:fld id="{DE77BB65-F969-4654-BF30-45C70C1BE112}" type="slidenum">
              <a:rPr lang="ko-KR" altLang="en-US" smtClean="0"/>
              <a:pPr/>
              <a:t>211</a:t>
            </a:fld>
            <a:endParaRPr lang="ko-KR" altLang="en-US"/>
          </a:p>
        </p:txBody>
      </p:sp>
      <p:sp>
        <p:nvSpPr>
          <p:cNvPr id="15" name="직사각형 14">
            <a:extLst>
              <a:ext uri="{FF2B5EF4-FFF2-40B4-BE49-F238E27FC236}">
                <a16:creationId xmlns:a16="http://schemas.microsoft.com/office/drawing/2014/main" id="{EAE8D626-1D5C-41BF-A126-A99B50C4EB22}"/>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28154723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FE42B7A2-0D98-48A1-B217-6DF96A1003F2}"/>
              </a:ext>
            </a:extLst>
          </p:cNvPr>
          <p:cNvSpPr/>
          <p:nvPr/>
        </p:nvSpPr>
        <p:spPr>
          <a:xfrm>
            <a:off x="2339014" y="321546"/>
            <a:ext cx="5512856" cy="369332"/>
          </a:xfrm>
          <a:prstGeom prst="rect">
            <a:avLst/>
          </a:prstGeom>
        </p:spPr>
        <p:txBody>
          <a:bodyPr wrap="square">
            <a:spAutoFit/>
          </a:bodyPr>
          <a:lstStyle/>
          <a:p>
            <a:r>
              <a:rPr lang="en-US" altLang="ko-KR" dirty="0"/>
              <a:t>3.</a:t>
            </a:r>
            <a:r>
              <a:rPr lang="ko-KR" altLang="en-US" dirty="0"/>
              <a:t>로지스틱 회귀분석</a:t>
            </a:r>
            <a:r>
              <a:rPr lang="en-US" altLang="ko-KR" b="1" kern="0" dirty="0">
                <a:solidFill>
                  <a:srgbClr val="000000"/>
                </a:solidFill>
                <a:uFill>
                  <a:solidFill>
                    <a:srgbClr val="000000"/>
                  </a:solidFill>
                </a:uFill>
                <a:latin typeface="+mn-ea"/>
              </a:rPr>
              <a:t> (Logistic Regression Analysis)</a:t>
            </a:r>
            <a:endParaRPr lang="en-US" altLang="ko-KR" dirty="0"/>
          </a:p>
        </p:txBody>
      </p:sp>
      <p:sp>
        <p:nvSpPr>
          <p:cNvPr id="6" name="직사각형 5">
            <a:extLst>
              <a:ext uri="{FF2B5EF4-FFF2-40B4-BE49-F238E27FC236}">
                <a16:creationId xmlns:a16="http://schemas.microsoft.com/office/drawing/2014/main" id="{2817D993-F182-4704-AA95-5D1603DED99C}"/>
              </a:ext>
            </a:extLst>
          </p:cNvPr>
          <p:cNvSpPr/>
          <p:nvPr/>
        </p:nvSpPr>
        <p:spPr>
          <a:xfrm>
            <a:off x="755576" y="1346784"/>
            <a:ext cx="2204450" cy="307777"/>
          </a:xfrm>
          <a:prstGeom prst="rect">
            <a:avLst/>
          </a:prstGeom>
          <a:solidFill>
            <a:schemeClr val="accent1">
              <a:lumMod val="40000"/>
              <a:lumOff val="60000"/>
            </a:schemeClr>
          </a:solidFill>
          <a:ln>
            <a:solidFill>
              <a:schemeClr val="tx2">
                <a:lumMod val="60000"/>
                <a:lumOff val="40000"/>
              </a:schemeClr>
            </a:solidFill>
          </a:ln>
        </p:spPr>
        <p:txBody>
          <a:bodyPr wrap="none">
            <a:spAutoFit/>
          </a:bodyPr>
          <a:lstStyle/>
          <a:p>
            <a:r>
              <a:rPr lang="ko-KR" altLang="en-US" sz="1400" dirty="0"/>
              <a:t>모형 설계 및 예측력 검증</a:t>
            </a:r>
            <a:r>
              <a:rPr lang="en-US" altLang="ko-KR" sz="1400" dirty="0"/>
              <a:t> </a:t>
            </a:r>
            <a:endParaRPr lang="ko-KR" altLang="en-US" sz="1400" dirty="0"/>
          </a:p>
        </p:txBody>
      </p:sp>
      <p:sp>
        <p:nvSpPr>
          <p:cNvPr id="10" name="TextBox 9">
            <a:extLst>
              <a:ext uri="{FF2B5EF4-FFF2-40B4-BE49-F238E27FC236}">
                <a16:creationId xmlns:a16="http://schemas.microsoft.com/office/drawing/2014/main" id="{9A9878F7-2BD4-4091-BF3E-1801C953BF08}"/>
              </a:ext>
            </a:extLst>
          </p:cNvPr>
          <p:cNvSpPr txBox="1"/>
          <p:nvPr/>
        </p:nvSpPr>
        <p:spPr>
          <a:xfrm>
            <a:off x="771354" y="1890674"/>
            <a:ext cx="7632848" cy="1200329"/>
          </a:xfrm>
          <a:prstGeom prst="rect">
            <a:avLst/>
          </a:prstGeom>
          <a:noFill/>
        </p:spPr>
        <p:txBody>
          <a:bodyPr wrap="square" rtlCol="0">
            <a:spAutoFit/>
          </a:bodyPr>
          <a:lstStyle/>
          <a:p>
            <a:r>
              <a:rPr lang="en-US" altLang="ko-KR" sz="1200" dirty="0"/>
              <a:t>-</a:t>
            </a:r>
            <a:r>
              <a:rPr lang="ko-KR" altLang="en-US" sz="1200" dirty="0"/>
              <a:t>최종 변수 선택 결과 </a:t>
            </a:r>
            <a:r>
              <a:rPr lang="ko-KR" altLang="en-US" sz="1200" dirty="0" err="1"/>
              <a:t>로짓분석</a:t>
            </a:r>
            <a:r>
              <a:rPr lang="ko-KR" altLang="en-US" sz="1200" dirty="0"/>
              <a:t> 모형</a:t>
            </a:r>
            <a:r>
              <a:rPr lang="en-US" altLang="ko-KR" sz="1200" dirty="0"/>
              <a:t>(Wald </a:t>
            </a:r>
            <a:r>
              <a:rPr lang="ko-KR" altLang="en-US" sz="1200" dirty="0"/>
              <a:t>통계량</a:t>
            </a:r>
            <a:r>
              <a:rPr lang="en-US" altLang="ko-KR" sz="1200" dirty="0"/>
              <a:t>, </a:t>
            </a:r>
            <a:r>
              <a:rPr lang="ko-KR" altLang="en-US" sz="1200" dirty="0">
                <a:highlight>
                  <a:srgbClr val="FFFF66"/>
                </a:highlight>
              </a:rPr>
              <a:t>유의확률</a:t>
            </a:r>
            <a:r>
              <a:rPr lang="en-US" altLang="ko-KR" sz="1200" dirty="0"/>
              <a:t>, </a:t>
            </a:r>
            <a:r>
              <a:rPr lang="ko-KR" altLang="en-US" sz="1200" dirty="0" err="1"/>
              <a:t>로짓함수</a:t>
            </a:r>
            <a:r>
              <a:rPr lang="ko-KR" altLang="en-US" sz="1200" dirty="0"/>
              <a:t> 계수</a:t>
            </a:r>
            <a:r>
              <a:rPr lang="en-US" altLang="ko-KR" sz="1200" dirty="0"/>
              <a:t>)</a:t>
            </a:r>
          </a:p>
          <a:p>
            <a:r>
              <a:rPr lang="en-US" altLang="ko-KR" sz="1200" dirty="0"/>
              <a:t>-1</a:t>
            </a:r>
            <a:r>
              <a:rPr lang="ko-KR" altLang="en-US" sz="1200" dirty="0" err="1"/>
              <a:t>종오류</a:t>
            </a:r>
            <a:r>
              <a:rPr lang="en-US" altLang="ko-KR" sz="1200" dirty="0"/>
              <a:t>, 2</a:t>
            </a:r>
            <a:r>
              <a:rPr lang="ko-KR" altLang="en-US" sz="1200" dirty="0"/>
              <a:t>종 오류 체크</a:t>
            </a:r>
            <a:endParaRPr lang="en-US" altLang="ko-KR" sz="1200" dirty="0"/>
          </a:p>
          <a:p>
            <a:r>
              <a:rPr lang="en-US" altLang="ko-KR" sz="1200" dirty="0"/>
              <a:t>-</a:t>
            </a:r>
            <a:r>
              <a:rPr lang="ko-KR" altLang="en-US" sz="1200" dirty="0"/>
              <a:t>도산 </a:t>
            </a:r>
            <a:r>
              <a:rPr lang="en-US" altLang="ko-KR" sz="1200" dirty="0"/>
              <a:t>1</a:t>
            </a:r>
            <a:r>
              <a:rPr lang="ko-KR" altLang="en-US" sz="1200" dirty="0" err="1"/>
              <a:t>년전</a:t>
            </a:r>
            <a:r>
              <a:rPr lang="en-US" altLang="ko-KR" sz="1200" dirty="0"/>
              <a:t>, </a:t>
            </a:r>
            <a:r>
              <a:rPr lang="ko-KR" altLang="en-US" sz="1200" dirty="0"/>
              <a:t>도산</a:t>
            </a:r>
            <a:r>
              <a:rPr lang="en-US" altLang="ko-KR" sz="1200" dirty="0"/>
              <a:t>2</a:t>
            </a:r>
            <a:r>
              <a:rPr lang="ko-KR" altLang="en-US" sz="1200" dirty="0" err="1"/>
              <a:t>년전</a:t>
            </a:r>
            <a:r>
              <a:rPr lang="en-US" altLang="ko-KR" sz="1200" dirty="0"/>
              <a:t>, </a:t>
            </a:r>
            <a:r>
              <a:rPr lang="ko-KR" altLang="en-US" sz="1200" dirty="0"/>
              <a:t>도산 </a:t>
            </a:r>
            <a:r>
              <a:rPr lang="en-US" altLang="ko-KR" sz="1200" dirty="0"/>
              <a:t>3</a:t>
            </a:r>
            <a:r>
              <a:rPr lang="ko-KR" altLang="en-US" sz="1200" dirty="0" err="1"/>
              <a:t>년전</a:t>
            </a:r>
            <a:endParaRPr lang="en-US" altLang="ko-KR" sz="1200" dirty="0"/>
          </a:p>
          <a:p>
            <a:pPr marL="285750" indent="-285750">
              <a:buFontTx/>
              <a:buChar char="-"/>
            </a:pPr>
            <a:r>
              <a:rPr lang="ko-KR" altLang="en-US" sz="1200" dirty="0">
                <a:highlight>
                  <a:srgbClr val="FFFF66"/>
                </a:highlight>
              </a:rPr>
              <a:t>표본의 상대비율</a:t>
            </a:r>
            <a:r>
              <a:rPr lang="en-US" altLang="ko-KR" sz="1200" dirty="0"/>
              <a:t>(</a:t>
            </a:r>
            <a:r>
              <a:rPr lang="ko-KR" altLang="en-US" sz="1200" dirty="0"/>
              <a:t>정상기업의 수와 부도기업의 수</a:t>
            </a:r>
            <a:r>
              <a:rPr lang="en-US" altLang="ko-KR" sz="1200" dirty="0"/>
              <a:t>)</a:t>
            </a:r>
            <a:r>
              <a:rPr lang="ko-KR" altLang="en-US" sz="1200" dirty="0"/>
              <a:t>을 달리하면 변한다</a:t>
            </a:r>
            <a:r>
              <a:rPr lang="en-US" altLang="ko-KR" sz="1200" dirty="0"/>
              <a:t>!!!!</a:t>
            </a:r>
          </a:p>
          <a:p>
            <a:pPr marL="285750" indent="-285750">
              <a:buFontTx/>
              <a:buChar char="-"/>
            </a:pPr>
            <a:r>
              <a:rPr lang="ko-KR" altLang="en-US" sz="1200" dirty="0">
                <a:highlight>
                  <a:srgbClr val="FFFF66"/>
                </a:highlight>
              </a:rPr>
              <a:t>분류기준점 </a:t>
            </a:r>
            <a:r>
              <a:rPr lang="en-US" altLang="ko-KR" sz="1200" dirty="0">
                <a:highlight>
                  <a:srgbClr val="FFFF66"/>
                </a:highlight>
              </a:rPr>
              <a:t>(cut-off point) </a:t>
            </a:r>
            <a:r>
              <a:rPr lang="ko-KR" altLang="en-US" sz="1200" dirty="0"/>
              <a:t>을 </a:t>
            </a:r>
            <a:r>
              <a:rPr lang="en-US" altLang="ko-KR" sz="1200" dirty="0"/>
              <a:t>0.1, 0.2, 0.3……0.9  </a:t>
            </a:r>
            <a:r>
              <a:rPr lang="ko-KR" altLang="en-US" sz="1200" dirty="0"/>
              <a:t>등 달리하면 </a:t>
            </a:r>
            <a:r>
              <a:rPr lang="en-US" altLang="ko-KR" sz="1200" dirty="0"/>
              <a:t>1</a:t>
            </a:r>
            <a:r>
              <a:rPr lang="ko-KR" altLang="en-US" sz="1200" dirty="0"/>
              <a:t>종정확도</a:t>
            </a:r>
            <a:r>
              <a:rPr lang="en-US" altLang="ko-KR" sz="1200" dirty="0"/>
              <a:t>, 2</a:t>
            </a:r>
            <a:r>
              <a:rPr lang="ko-KR" altLang="en-US" sz="1200" dirty="0"/>
              <a:t>종정확도 달라진다</a:t>
            </a:r>
            <a:endParaRPr lang="en-US" altLang="ko-KR" sz="1200" dirty="0"/>
          </a:p>
          <a:p>
            <a:pPr marL="285750" indent="-285750">
              <a:buFontTx/>
              <a:buChar char="-"/>
            </a:pPr>
            <a:r>
              <a:rPr lang="en-US" altLang="ko-KR" sz="1200" dirty="0">
                <a:highlight>
                  <a:srgbClr val="00FFFF"/>
                </a:highlight>
              </a:rPr>
              <a:t>Ohlson(1980)</a:t>
            </a:r>
            <a:r>
              <a:rPr lang="ko-KR" altLang="en-US" sz="1200" dirty="0">
                <a:highlight>
                  <a:srgbClr val="00FFFF"/>
                </a:highlight>
              </a:rPr>
              <a:t>은</a:t>
            </a:r>
            <a:r>
              <a:rPr lang="en-US" altLang="ko-KR" sz="1200" dirty="0">
                <a:highlight>
                  <a:srgbClr val="00FFFF"/>
                </a:highlight>
              </a:rPr>
              <a:t> 1</a:t>
            </a:r>
            <a:r>
              <a:rPr lang="ko-KR" altLang="en-US" sz="1200" dirty="0">
                <a:highlight>
                  <a:srgbClr val="00FFFF"/>
                </a:highlight>
              </a:rPr>
              <a:t>종오류와 </a:t>
            </a:r>
            <a:r>
              <a:rPr lang="en-US" altLang="ko-KR" sz="1200" dirty="0">
                <a:highlight>
                  <a:srgbClr val="00FFFF"/>
                </a:highlight>
              </a:rPr>
              <a:t>2</a:t>
            </a:r>
            <a:r>
              <a:rPr lang="ko-KR" altLang="en-US" sz="1200" dirty="0">
                <a:highlight>
                  <a:srgbClr val="00FFFF"/>
                </a:highlight>
              </a:rPr>
              <a:t>종오류의 합을  최소화 시키는 </a:t>
            </a:r>
            <a:r>
              <a:rPr lang="ko-KR" altLang="en-US" sz="1200" dirty="0">
                <a:highlight>
                  <a:srgbClr val="FFFF66"/>
                </a:highlight>
              </a:rPr>
              <a:t>분류기준점</a:t>
            </a:r>
            <a:r>
              <a:rPr lang="ko-KR" altLang="en-US" sz="1200" dirty="0">
                <a:highlight>
                  <a:srgbClr val="00FFFF"/>
                </a:highlight>
              </a:rPr>
              <a:t> </a:t>
            </a:r>
            <a:r>
              <a:rPr lang="en-US" altLang="ko-KR" sz="1200" dirty="0">
                <a:highlight>
                  <a:srgbClr val="00FFFF"/>
                </a:highlight>
              </a:rPr>
              <a:t>(cut-off point) 0.038</a:t>
            </a:r>
            <a:r>
              <a:rPr lang="ko-KR" altLang="en-US" sz="1200" dirty="0">
                <a:highlight>
                  <a:srgbClr val="00FFFF"/>
                </a:highlight>
              </a:rPr>
              <a:t>을 제시함</a:t>
            </a:r>
            <a:r>
              <a:rPr lang="en-US" altLang="ko-KR" sz="1200" dirty="0"/>
              <a:t>.</a:t>
            </a:r>
            <a:endParaRPr lang="ko-KR" altLang="en-US" sz="1200" dirty="0"/>
          </a:p>
        </p:txBody>
      </p:sp>
      <p:pic>
        <p:nvPicPr>
          <p:cNvPr id="11" name="그림 10">
            <a:extLst>
              <a:ext uri="{FF2B5EF4-FFF2-40B4-BE49-F238E27FC236}">
                <a16:creationId xmlns:a16="http://schemas.microsoft.com/office/drawing/2014/main" id="{929676AF-9964-4F4E-A682-3EF98036E933}"/>
              </a:ext>
            </a:extLst>
          </p:cNvPr>
          <p:cNvPicPr>
            <a:picLocks noChangeAspect="1"/>
          </p:cNvPicPr>
          <p:nvPr/>
        </p:nvPicPr>
        <p:blipFill>
          <a:blip r:embed="rId2"/>
          <a:stretch>
            <a:fillRect/>
          </a:stretch>
        </p:blipFill>
        <p:spPr>
          <a:xfrm>
            <a:off x="4860032" y="4005064"/>
            <a:ext cx="2817134" cy="1577381"/>
          </a:xfrm>
          <a:prstGeom prst="rect">
            <a:avLst/>
          </a:prstGeom>
        </p:spPr>
      </p:pic>
      <p:sp>
        <p:nvSpPr>
          <p:cNvPr id="12" name="직사각형 11">
            <a:extLst>
              <a:ext uri="{FF2B5EF4-FFF2-40B4-BE49-F238E27FC236}">
                <a16:creationId xmlns:a16="http://schemas.microsoft.com/office/drawing/2014/main" id="{971C3EB0-B822-4B39-90A5-933C24AFE00D}"/>
              </a:ext>
            </a:extLst>
          </p:cNvPr>
          <p:cNvSpPr/>
          <p:nvPr/>
        </p:nvSpPr>
        <p:spPr>
          <a:xfrm>
            <a:off x="539552" y="3525338"/>
            <a:ext cx="3948257" cy="861774"/>
          </a:xfrm>
          <a:prstGeom prst="rect">
            <a:avLst/>
          </a:prstGeom>
        </p:spPr>
        <p:txBody>
          <a:bodyPr wrap="square">
            <a:spAutoFit/>
          </a:bodyPr>
          <a:lstStyle/>
          <a:p>
            <a:pPr lvl="1"/>
            <a:r>
              <a:rPr lang="ko-KR" altLang="en-US" sz="1200" dirty="0">
                <a:solidFill>
                  <a:srgbClr val="FF0000"/>
                </a:solidFill>
                <a:latin typeface="Malgun Gothic" panose="020B0503020000020004" pitchFamily="50" charset="-127"/>
                <a:ea typeface="Malgun Gothic" panose="020B0503020000020004" pitchFamily="50" charset="-127"/>
              </a:rPr>
              <a:t>로지스틱 함수 그래프</a:t>
            </a:r>
            <a:endParaRPr lang="en-US" altLang="ko-KR" sz="1200" dirty="0">
              <a:solidFill>
                <a:srgbClr val="FF0000"/>
              </a:solidFill>
              <a:latin typeface="Malgun Gothic" panose="020B0503020000020004" pitchFamily="50" charset="-127"/>
              <a:ea typeface="Malgun Gothic" panose="020B0503020000020004" pitchFamily="50" charset="-127"/>
            </a:endParaRPr>
          </a:p>
          <a:p>
            <a:pPr lvl="1"/>
            <a:r>
              <a:rPr lang="ko-KR" altLang="en-US" sz="1200" dirty="0">
                <a:solidFill>
                  <a:srgbClr val="000000"/>
                </a:solidFill>
                <a:latin typeface="Malgun Gothic" panose="020B0503020000020004" pitchFamily="50" charset="-127"/>
                <a:ea typeface="Malgun Gothic" panose="020B0503020000020004" pitchFamily="50" charset="-127"/>
              </a:rPr>
              <a:t>역 </a:t>
            </a:r>
            <a:r>
              <a:rPr lang="en-US" altLang="ko-KR" sz="1200" dirty="0">
                <a:solidFill>
                  <a:srgbClr val="000000"/>
                </a:solidFill>
                <a:latin typeface="Malgun Gothic" panose="020B0503020000020004" pitchFamily="50" charset="-127"/>
                <a:ea typeface="Malgun Gothic" panose="020B0503020000020004" pitchFamily="50" charset="-127"/>
              </a:rPr>
              <a:t>S</a:t>
            </a:r>
            <a:r>
              <a:rPr lang="ko-KR" altLang="en-US" sz="1200" dirty="0">
                <a:solidFill>
                  <a:srgbClr val="000000"/>
                </a:solidFill>
                <a:latin typeface="Malgun Gothic" panose="020B0503020000020004" pitchFamily="50" charset="-127"/>
                <a:ea typeface="Malgun Gothic" panose="020B0503020000020004" pitchFamily="50" charset="-127"/>
              </a:rPr>
              <a:t>자 그래프</a:t>
            </a:r>
            <a:endParaRPr lang="en-US" altLang="ko-KR" sz="1200" dirty="0">
              <a:solidFill>
                <a:srgbClr val="000000"/>
              </a:solidFill>
              <a:latin typeface="Malgun Gothic" panose="020B0503020000020004" pitchFamily="50" charset="-127"/>
              <a:ea typeface="Malgun Gothic" panose="020B0503020000020004" pitchFamily="50" charset="-127"/>
            </a:endParaRPr>
          </a:p>
          <a:p>
            <a:pPr lvl="1"/>
            <a:r>
              <a:rPr lang="en-US" altLang="ko-KR" sz="1200" dirty="0">
                <a:solidFill>
                  <a:srgbClr val="000000"/>
                </a:solidFill>
                <a:latin typeface="Malgun Gothic" panose="020B0503020000020004" pitchFamily="50" charset="-127"/>
                <a:ea typeface="Malgun Gothic" panose="020B0503020000020004" pitchFamily="50" charset="-127"/>
                <a:sym typeface="Wingdings" panose="05000000000000000000" pitchFamily="2" charset="2"/>
              </a:rPr>
              <a:t></a:t>
            </a:r>
            <a:r>
              <a:rPr lang="ko-KR" altLang="en-US" sz="1200" dirty="0">
                <a:solidFill>
                  <a:srgbClr val="000000"/>
                </a:solidFill>
                <a:latin typeface="Malgun Gothic" panose="020B0503020000020004" pitchFamily="50" charset="-127"/>
                <a:ea typeface="Malgun Gothic" panose="020B0503020000020004" pitchFamily="50" charset="-127"/>
              </a:rPr>
              <a:t>설명변수가 한 개인 경우 해당 회귀 계수의 부호가 </a:t>
            </a:r>
            <a:r>
              <a:rPr lang="en-US" altLang="ko-KR" sz="1200" dirty="0">
                <a:solidFill>
                  <a:srgbClr val="000000"/>
                </a:solidFill>
                <a:latin typeface="Malgun Gothic" panose="020B0503020000020004" pitchFamily="50" charset="-127"/>
                <a:ea typeface="Malgun Gothic" panose="020B0503020000020004" pitchFamily="50" charset="-127"/>
              </a:rPr>
              <a:t>0</a:t>
            </a:r>
            <a:r>
              <a:rPr lang="ko-KR" altLang="en-US" sz="1200" dirty="0">
                <a:solidFill>
                  <a:srgbClr val="000000"/>
                </a:solidFill>
                <a:latin typeface="Malgun Gothic" panose="020B0503020000020004" pitchFamily="50" charset="-127"/>
                <a:ea typeface="Malgun Gothic" panose="020B0503020000020004" pitchFamily="50" charset="-127"/>
              </a:rPr>
              <a:t>보다 작을 때 표현되는 그래프</a:t>
            </a:r>
          </a:p>
        </p:txBody>
      </p:sp>
      <p:sp>
        <p:nvSpPr>
          <p:cNvPr id="2" name="바닥글 개체 틀 1">
            <a:extLst>
              <a:ext uri="{FF2B5EF4-FFF2-40B4-BE49-F238E27FC236}">
                <a16:creationId xmlns:a16="http://schemas.microsoft.com/office/drawing/2014/main" id="{2C0D90D6-68CD-4718-B1BB-F25A8204546A}"/>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E5FACA97-7EDE-4B24-872C-E7570F7F8C8E}"/>
              </a:ext>
            </a:extLst>
          </p:cNvPr>
          <p:cNvSpPr>
            <a:spLocks noGrp="1"/>
          </p:cNvSpPr>
          <p:nvPr>
            <p:ph type="sldNum" sz="quarter" idx="12"/>
          </p:nvPr>
        </p:nvSpPr>
        <p:spPr/>
        <p:txBody>
          <a:bodyPr/>
          <a:lstStyle/>
          <a:p>
            <a:fld id="{DE77BB65-F969-4654-BF30-45C70C1BE112}" type="slidenum">
              <a:rPr lang="ko-KR" altLang="en-US" smtClean="0"/>
              <a:pPr/>
              <a:t>212</a:t>
            </a:fld>
            <a:endParaRPr lang="ko-KR" altLang="en-US"/>
          </a:p>
        </p:txBody>
      </p:sp>
      <p:sp>
        <p:nvSpPr>
          <p:cNvPr id="14" name="직사각형 13">
            <a:extLst>
              <a:ext uri="{FF2B5EF4-FFF2-40B4-BE49-F238E27FC236}">
                <a16:creationId xmlns:a16="http://schemas.microsoft.com/office/drawing/2014/main" id="{B346D22E-BBD4-439F-BAC6-E69CE59126A6}"/>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28582769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FE42B7A2-0D98-48A1-B217-6DF96A1003F2}"/>
              </a:ext>
            </a:extLst>
          </p:cNvPr>
          <p:cNvSpPr/>
          <p:nvPr/>
        </p:nvSpPr>
        <p:spPr>
          <a:xfrm>
            <a:off x="2339014" y="321546"/>
            <a:ext cx="5512856" cy="369332"/>
          </a:xfrm>
          <a:prstGeom prst="rect">
            <a:avLst/>
          </a:prstGeom>
        </p:spPr>
        <p:txBody>
          <a:bodyPr wrap="square">
            <a:spAutoFit/>
          </a:bodyPr>
          <a:lstStyle/>
          <a:p>
            <a:r>
              <a:rPr lang="en-US" altLang="ko-KR" dirty="0"/>
              <a:t>3.</a:t>
            </a:r>
            <a:r>
              <a:rPr lang="ko-KR" altLang="en-US" dirty="0"/>
              <a:t>로지스틱 회귀분석</a:t>
            </a:r>
            <a:r>
              <a:rPr lang="en-US" altLang="ko-KR" b="1" kern="0" dirty="0">
                <a:solidFill>
                  <a:srgbClr val="000000"/>
                </a:solidFill>
                <a:uFill>
                  <a:solidFill>
                    <a:srgbClr val="000000"/>
                  </a:solidFill>
                </a:uFill>
                <a:latin typeface="+mn-ea"/>
              </a:rPr>
              <a:t> (Logistic Regression Analysis)</a:t>
            </a:r>
            <a:endParaRPr lang="en-US" altLang="ko-KR" dirty="0"/>
          </a:p>
        </p:txBody>
      </p:sp>
      <p:sp>
        <p:nvSpPr>
          <p:cNvPr id="11" name="직사각형 10">
            <a:extLst>
              <a:ext uri="{FF2B5EF4-FFF2-40B4-BE49-F238E27FC236}">
                <a16:creationId xmlns:a16="http://schemas.microsoft.com/office/drawing/2014/main" id="{107F49A6-8C86-46F7-9718-3A4789C8128C}"/>
              </a:ext>
            </a:extLst>
          </p:cNvPr>
          <p:cNvSpPr/>
          <p:nvPr/>
        </p:nvSpPr>
        <p:spPr>
          <a:xfrm>
            <a:off x="539552" y="1642963"/>
            <a:ext cx="7776864" cy="3628814"/>
          </a:xfrm>
          <a:prstGeom prst="rect">
            <a:avLst/>
          </a:prstGeom>
          <a:ln>
            <a:solidFill>
              <a:schemeClr val="accent1">
                <a:lumMod val="75000"/>
              </a:schemeClr>
            </a:solidFill>
          </a:ln>
        </p:spPr>
        <p:txBody>
          <a:bodyPr wrap="square">
            <a:spAutoFit/>
          </a:bodyPr>
          <a:lstStyle/>
          <a:p>
            <a:pPr marL="285750" indent="-285750">
              <a:buFont typeface="Wingdings" panose="05000000000000000000" pitchFamily="2" charset="2"/>
              <a:buChar char="§"/>
            </a:pPr>
            <a:r>
              <a:rPr lang="en-US" altLang="ko-KR" sz="1600" b="1" dirty="0">
                <a:highlight>
                  <a:srgbClr val="FFFF00"/>
                </a:highlight>
              </a:rPr>
              <a:t>Classification Threshold (</a:t>
            </a:r>
            <a:r>
              <a:rPr lang="ko-KR" altLang="en-US" sz="1600" b="1" dirty="0" err="1">
                <a:highlight>
                  <a:srgbClr val="FFFF00"/>
                </a:highlight>
              </a:rPr>
              <a:t>임계값</a:t>
            </a:r>
            <a:r>
              <a:rPr lang="en-US" altLang="ko-KR" sz="1600" b="1" dirty="0">
                <a:highlight>
                  <a:srgbClr val="FFFF00"/>
                </a:highlight>
              </a:rPr>
              <a:t>, </a:t>
            </a:r>
            <a:r>
              <a:rPr lang="ko-KR" altLang="en-US" sz="1600" b="1" dirty="0">
                <a:highlight>
                  <a:srgbClr val="FFFF00"/>
                </a:highlight>
              </a:rPr>
              <a:t>기준치</a:t>
            </a:r>
            <a:r>
              <a:rPr lang="en-US" altLang="ko-KR" sz="1600" b="1" dirty="0">
                <a:highlight>
                  <a:srgbClr val="FFFF00"/>
                </a:highlight>
              </a:rPr>
              <a:t>)</a:t>
            </a:r>
            <a:endParaRPr lang="en-US" altLang="ko-KR" sz="1600" b="1" dirty="0">
              <a:solidFill>
                <a:srgbClr val="333333"/>
              </a:solidFill>
              <a:highlight>
                <a:srgbClr val="FFFF00"/>
              </a:highlight>
            </a:endParaRPr>
          </a:p>
          <a:p>
            <a:pPr>
              <a:lnSpc>
                <a:spcPct val="150000"/>
              </a:lnSpc>
            </a:pPr>
            <a:r>
              <a:rPr lang="ko-KR" altLang="en-US" sz="1200" dirty="0"/>
              <a:t>로지스틱 회귀 값을 이진 카테고리에 매핑</a:t>
            </a:r>
            <a:r>
              <a:rPr lang="en-US" altLang="ko-KR" sz="1200" dirty="0"/>
              <a:t>(Mapping)</a:t>
            </a:r>
            <a:r>
              <a:rPr lang="ko-KR" altLang="en-US" sz="1200" dirty="0"/>
              <a:t>하려면 </a:t>
            </a:r>
            <a:r>
              <a:rPr lang="ko-KR" altLang="en-US" sz="1200" b="1" dirty="0"/>
              <a:t>분류 </a:t>
            </a:r>
            <a:r>
              <a:rPr lang="ko-KR" altLang="en-US" sz="1200" b="1" dirty="0" err="1"/>
              <a:t>임계값</a:t>
            </a:r>
            <a:r>
              <a:rPr lang="en-US" altLang="ko-KR" sz="1200" b="1" dirty="0"/>
              <a:t>(Classification Threshold, </a:t>
            </a:r>
            <a:r>
              <a:rPr lang="ko-KR" altLang="en-US" sz="1200" b="1" dirty="0"/>
              <a:t>결정 </a:t>
            </a:r>
            <a:r>
              <a:rPr lang="ko-KR" altLang="en-US" sz="1200" b="1" dirty="0" err="1"/>
              <a:t>임계값</a:t>
            </a:r>
            <a:r>
              <a:rPr lang="en-US" altLang="ko-KR" sz="1200" b="1" dirty="0"/>
              <a:t>)</a:t>
            </a:r>
            <a:r>
              <a:rPr lang="ko-KR" altLang="en-US" sz="1200" dirty="0"/>
              <a:t>을 정의  </a:t>
            </a:r>
            <a:r>
              <a:rPr lang="en-US" altLang="ko-KR" sz="1200" dirty="0">
                <a:sym typeface="Wingdings" panose="05000000000000000000" pitchFamily="2" charset="2"/>
              </a:rPr>
              <a:t> </a:t>
            </a:r>
            <a:r>
              <a:rPr lang="ko-KR" altLang="en-US" sz="1200" dirty="0">
                <a:sym typeface="Wingdings" panose="05000000000000000000" pitchFamily="2" charset="2"/>
              </a:rPr>
              <a:t>값의 범위 </a:t>
            </a:r>
            <a:r>
              <a:rPr lang="en-US" altLang="ko-KR" sz="1200" dirty="0">
                <a:sym typeface="Wingdings" panose="05000000000000000000" pitchFamily="2" charset="2"/>
              </a:rPr>
              <a:t>: 0~1 </a:t>
            </a:r>
            <a:r>
              <a:rPr lang="ko-KR" altLang="en-US" sz="1200" dirty="0">
                <a:sym typeface="Wingdings" panose="05000000000000000000" pitchFamily="2" charset="2"/>
              </a:rPr>
              <a:t>사이 갖는다</a:t>
            </a:r>
            <a:r>
              <a:rPr lang="en-US" altLang="ko-KR" sz="1200" dirty="0">
                <a:sym typeface="Wingdings" panose="05000000000000000000" pitchFamily="2" charset="2"/>
              </a:rPr>
              <a:t>. </a:t>
            </a:r>
            <a:endParaRPr lang="en-US" altLang="ko-KR" sz="1200" dirty="0"/>
          </a:p>
          <a:p>
            <a:pPr>
              <a:lnSpc>
                <a:spcPct val="150000"/>
              </a:lnSpc>
            </a:pPr>
            <a:r>
              <a:rPr lang="en-US" altLang="ko-KR" sz="1200" dirty="0">
                <a:sym typeface="Wingdings" panose="05000000000000000000" pitchFamily="2" charset="2"/>
              </a:rPr>
              <a:t> </a:t>
            </a:r>
            <a:r>
              <a:rPr lang="ko-KR" altLang="en-US" sz="1200" dirty="0"/>
              <a:t>로지스틱 회귀 알고리즘의 결과 값은 ‘분류 </a:t>
            </a:r>
            <a:r>
              <a:rPr lang="ko-KR" altLang="en-US" sz="1200" dirty="0" err="1"/>
              <a:t>확률’이고</a:t>
            </a:r>
            <a:r>
              <a:rPr lang="en-US" altLang="ko-KR" sz="1200" dirty="0"/>
              <a:t>, </a:t>
            </a:r>
            <a:r>
              <a:rPr lang="ko-KR" altLang="en-US" sz="1200" dirty="0"/>
              <a:t>그래서 이 확률이 특정 수준 이상 확보되면 훈련데이터가 해당집단에 포함될지 여부를 결정</a:t>
            </a:r>
            <a:endParaRPr lang="en-US" altLang="ko-KR" sz="1200" dirty="0"/>
          </a:p>
          <a:p>
            <a:pPr marL="285750" indent="-285750">
              <a:lnSpc>
                <a:spcPct val="150000"/>
              </a:lnSpc>
              <a:buFont typeface="Wingdings" panose="05000000000000000000" pitchFamily="2" charset="2"/>
              <a:buChar char="à"/>
            </a:pPr>
            <a:r>
              <a:rPr lang="ko-KR" altLang="en-US" sz="1200" dirty="0">
                <a:highlight>
                  <a:srgbClr val="FFFF00"/>
                </a:highlight>
              </a:rPr>
              <a:t>대부분의 알고리즘에서 기본 </a:t>
            </a:r>
            <a:r>
              <a:rPr lang="ko-KR" altLang="en-US" sz="1200" dirty="0" err="1">
                <a:highlight>
                  <a:srgbClr val="FFFF00"/>
                </a:highlight>
              </a:rPr>
              <a:t>임계값은</a:t>
            </a:r>
            <a:r>
              <a:rPr lang="ko-KR" altLang="en-US" sz="1200" dirty="0">
                <a:highlight>
                  <a:srgbClr val="FFFF00"/>
                </a:highlight>
              </a:rPr>
              <a:t> </a:t>
            </a:r>
            <a:r>
              <a:rPr lang="en-US" altLang="ko-KR" sz="1200" b="1" dirty="0">
                <a:highlight>
                  <a:srgbClr val="FFFF00"/>
                </a:highlight>
              </a:rPr>
              <a:t>0.5</a:t>
            </a:r>
          </a:p>
          <a:p>
            <a:pPr marL="285750" indent="-285750">
              <a:lnSpc>
                <a:spcPct val="150000"/>
              </a:lnSpc>
              <a:buFont typeface="Wingdings" panose="05000000000000000000" pitchFamily="2" charset="2"/>
              <a:buChar char="à"/>
            </a:pPr>
            <a:r>
              <a:rPr lang="en-US" altLang="ko-KR" sz="1200" b="1" dirty="0"/>
              <a:t> (</a:t>
            </a:r>
            <a:r>
              <a:rPr lang="ko-KR" altLang="en-US" sz="1200" b="1" dirty="0"/>
              <a:t>그러나 </a:t>
            </a:r>
            <a:r>
              <a:rPr lang="ko-KR" altLang="en-US" sz="1200" b="1" dirty="0">
                <a:highlight>
                  <a:srgbClr val="00FFFF"/>
                </a:highlight>
              </a:rPr>
              <a:t>기업수가 불균형</a:t>
            </a:r>
            <a:r>
              <a:rPr lang="en-US" altLang="ko-KR" sz="1200" b="1" dirty="0">
                <a:highlight>
                  <a:srgbClr val="00FFFF"/>
                </a:highlight>
              </a:rPr>
              <a:t>(</a:t>
            </a:r>
            <a:r>
              <a:rPr lang="ko-KR" altLang="en-US" sz="1200" b="1" dirty="0">
                <a:highlight>
                  <a:srgbClr val="00FFFF"/>
                </a:highlight>
              </a:rPr>
              <a:t>정상기업 수 와 부도기업 수</a:t>
            </a:r>
            <a:r>
              <a:rPr lang="en-US" altLang="ko-KR" sz="1200" b="1" dirty="0">
                <a:highlight>
                  <a:srgbClr val="00FFFF"/>
                </a:highlight>
              </a:rPr>
              <a:t>)</a:t>
            </a:r>
            <a:r>
              <a:rPr lang="ko-KR" altLang="en-US" sz="1200" b="1" dirty="0">
                <a:highlight>
                  <a:srgbClr val="00FFFF"/>
                </a:highlight>
              </a:rPr>
              <a:t>인 경우 세분화하여 결과 확인 필요</a:t>
            </a:r>
            <a:r>
              <a:rPr lang="en-US" altLang="ko-KR" sz="1200" b="1" dirty="0">
                <a:highlight>
                  <a:srgbClr val="00FFFF"/>
                </a:highlight>
              </a:rPr>
              <a:t>)</a:t>
            </a:r>
            <a:endParaRPr lang="ko-KR" altLang="en-US" sz="1200" dirty="0">
              <a:highlight>
                <a:srgbClr val="00FFFF"/>
              </a:highlight>
            </a:endParaRPr>
          </a:p>
          <a:p>
            <a:pPr marL="171450" indent="-171450" fontAlgn="base">
              <a:lnSpc>
                <a:spcPct val="150000"/>
              </a:lnSpc>
              <a:buFont typeface="Wingdings" panose="05000000000000000000" pitchFamily="2" charset="2"/>
              <a:buChar char="§"/>
            </a:pPr>
            <a:r>
              <a:rPr lang="ko-KR" altLang="en-US" sz="1200" b="1" dirty="0" err="1"/>
              <a:t>임계값</a:t>
            </a:r>
            <a:r>
              <a:rPr lang="ko-KR" altLang="en-US" sz="1200" b="1" dirty="0"/>
              <a:t> </a:t>
            </a:r>
            <a:r>
              <a:rPr lang="en-US" altLang="ko-KR" sz="1200" b="1" dirty="0"/>
              <a:t>(Threshold) </a:t>
            </a:r>
            <a:r>
              <a:rPr lang="ko-KR" altLang="en-US" sz="1200" b="1" dirty="0"/>
              <a:t>가 </a:t>
            </a:r>
            <a:r>
              <a:rPr lang="en-US" altLang="ko-KR" sz="1200" b="1" dirty="0"/>
              <a:t>1</a:t>
            </a:r>
            <a:r>
              <a:rPr lang="ko-KR" altLang="en-US" sz="1200" b="1" dirty="0"/>
              <a:t>이면</a:t>
            </a:r>
            <a:r>
              <a:rPr lang="ko-KR" altLang="en-US" sz="1200" dirty="0"/>
              <a:t> </a:t>
            </a:r>
          </a:p>
          <a:p>
            <a:pPr marL="171450" indent="-171450" fontAlgn="base">
              <a:lnSpc>
                <a:spcPct val="150000"/>
              </a:lnSpc>
              <a:buFont typeface="Wingdings" panose="05000000000000000000" pitchFamily="2" charset="2"/>
              <a:buChar char="§"/>
            </a:pPr>
            <a:r>
              <a:rPr lang="ko-KR" altLang="en-US" sz="1200" dirty="0"/>
              <a:t>확률이 </a:t>
            </a:r>
            <a:r>
              <a:rPr lang="en-US" altLang="ko-KR" sz="1200" dirty="0"/>
              <a:t>1</a:t>
            </a:r>
            <a:r>
              <a:rPr lang="ko-KR" altLang="en-US" sz="1200" dirty="0" err="1"/>
              <a:t>일때만</a:t>
            </a:r>
            <a:r>
              <a:rPr lang="ko-KR" altLang="en-US" sz="1200" dirty="0"/>
              <a:t> </a:t>
            </a:r>
            <a:r>
              <a:rPr lang="en-US" altLang="ko-KR" sz="1200" dirty="0"/>
              <a:t>True </a:t>
            </a:r>
            <a:r>
              <a:rPr lang="ko-KR" altLang="en-US" sz="1200" dirty="0"/>
              <a:t>라고 예측하기 때문에 </a:t>
            </a:r>
            <a:r>
              <a:rPr lang="en-US" altLang="ko-KR" sz="1200" dirty="0"/>
              <a:t>FP (</a:t>
            </a:r>
            <a:r>
              <a:rPr lang="ko-KR" altLang="en-US" sz="1200" dirty="0" err="1"/>
              <a:t>실제값</a:t>
            </a:r>
            <a:r>
              <a:rPr lang="ko-KR" altLang="en-US" sz="1200" dirty="0"/>
              <a:t> </a:t>
            </a:r>
            <a:r>
              <a:rPr lang="en-US" altLang="ko-KR" sz="1200" dirty="0"/>
              <a:t>False, </a:t>
            </a:r>
            <a:r>
              <a:rPr lang="ko-KR" altLang="en-US" sz="1200" dirty="0"/>
              <a:t> </a:t>
            </a:r>
            <a:r>
              <a:rPr lang="ko-KR" altLang="en-US" sz="1200" dirty="0" err="1"/>
              <a:t>예측값</a:t>
            </a:r>
            <a:r>
              <a:rPr lang="ko-KR" altLang="en-US" sz="1200" dirty="0"/>
              <a:t> </a:t>
            </a:r>
            <a:r>
              <a:rPr lang="en-US" altLang="ko-KR" sz="1200" dirty="0"/>
              <a:t>True</a:t>
            </a:r>
            <a:r>
              <a:rPr lang="ko-KR" altLang="en-US" sz="1200" dirty="0"/>
              <a:t> 경우</a:t>
            </a:r>
            <a:r>
              <a:rPr lang="en-US" altLang="ko-KR" sz="1200" dirty="0"/>
              <a:t>) </a:t>
            </a:r>
            <a:r>
              <a:rPr lang="ko-KR" altLang="en-US" sz="1200" dirty="0"/>
              <a:t>가 </a:t>
            </a:r>
            <a:r>
              <a:rPr lang="en-US" altLang="ko-KR" sz="1200" dirty="0"/>
              <a:t>0,   fall out = 0</a:t>
            </a:r>
            <a:endParaRPr lang="ko-KR" altLang="en-US" sz="1200" dirty="0"/>
          </a:p>
          <a:p>
            <a:pPr marL="171450" indent="-171450" fontAlgn="base">
              <a:lnSpc>
                <a:spcPct val="150000"/>
              </a:lnSpc>
              <a:buFont typeface="Wingdings" panose="05000000000000000000" pitchFamily="2" charset="2"/>
              <a:buChar char="§"/>
            </a:pPr>
            <a:r>
              <a:rPr lang="ko-KR" altLang="en-US" sz="1200" b="1" dirty="0" err="1"/>
              <a:t>임계값</a:t>
            </a:r>
            <a:r>
              <a:rPr lang="ko-KR" altLang="en-US" sz="1200" b="1" dirty="0"/>
              <a:t> </a:t>
            </a:r>
            <a:r>
              <a:rPr lang="en-US" altLang="ko-KR" sz="1200" b="1" dirty="0"/>
              <a:t>(Threshold) </a:t>
            </a:r>
            <a:r>
              <a:rPr lang="ko-KR" altLang="en-US" sz="1200" b="1" dirty="0"/>
              <a:t>가 </a:t>
            </a:r>
            <a:r>
              <a:rPr lang="en-US" altLang="ko-KR" sz="1200" b="1" dirty="0"/>
              <a:t>0</a:t>
            </a:r>
            <a:r>
              <a:rPr lang="ko-KR" altLang="en-US" sz="1200" b="1" dirty="0"/>
              <a:t>이면</a:t>
            </a:r>
            <a:r>
              <a:rPr lang="ko-KR" altLang="en-US" sz="1200" dirty="0"/>
              <a:t> </a:t>
            </a:r>
          </a:p>
          <a:p>
            <a:pPr marL="171450" indent="-171450" fontAlgn="base">
              <a:lnSpc>
                <a:spcPct val="150000"/>
              </a:lnSpc>
              <a:buFont typeface="Wingdings" panose="05000000000000000000" pitchFamily="2" charset="2"/>
              <a:buChar char="§"/>
            </a:pPr>
            <a:r>
              <a:rPr lang="ko-KR" altLang="en-US" sz="1200" dirty="0"/>
              <a:t>확률이 모두 </a:t>
            </a:r>
            <a:r>
              <a:rPr lang="en-US" altLang="ko-KR" sz="1200" dirty="0"/>
              <a:t>True </a:t>
            </a:r>
            <a:r>
              <a:rPr lang="ko-KR" altLang="en-US" sz="1200" dirty="0"/>
              <a:t>라고 예측하기 때문에 </a:t>
            </a:r>
            <a:r>
              <a:rPr lang="en-US" altLang="ko-KR" sz="1200" dirty="0"/>
              <a:t>TN (</a:t>
            </a:r>
            <a:r>
              <a:rPr lang="ko-KR" altLang="en-US" sz="1200" dirty="0" err="1"/>
              <a:t>실제값</a:t>
            </a:r>
            <a:r>
              <a:rPr lang="ko-KR" altLang="en-US" sz="1200" dirty="0"/>
              <a:t> </a:t>
            </a:r>
            <a:r>
              <a:rPr lang="en-US" altLang="ko-KR" sz="1200" dirty="0"/>
              <a:t>False,  </a:t>
            </a:r>
            <a:r>
              <a:rPr lang="ko-KR" altLang="en-US" sz="1200" dirty="0" err="1"/>
              <a:t>예측값</a:t>
            </a:r>
            <a:r>
              <a:rPr lang="ko-KR" altLang="en-US" sz="1200" dirty="0"/>
              <a:t> </a:t>
            </a:r>
            <a:r>
              <a:rPr lang="en-US" altLang="ko-KR" sz="1200" dirty="0"/>
              <a:t>False </a:t>
            </a:r>
            <a:r>
              <a:rPr lang="ko-KR" altLang="en-US" sz="1200" dirty="0"/>
              <a:t>경우</a:t>
            </a:r>
            <a:r>
              <a:rPr lang="en-US" altLang="ko-KR" sz="1200" dirty="0"/>
              <a:t>) </a:t>
            </a:r>
            <a:r>
              <a:rPr lang="ko-KR" altLang="en-US" sz="1200" dirty="0"/>
              <a:t>가 </a:t>
            </a:r>
            <a:r>
              <a:rPr lang="en-US" altLang="ko-KR" sz="1200" dirty="0"/>
              <a:t>0 ,  fall out = 1</a:t>
            </a:r>
            <a:endParaRPr lang="ko-KR" altLang="en-US" sz="1200" dirty="0"/>
          </a:p>
          <a:p>
            <a:pPr fontAlgn="base">
              <a:lnSpc>
                <a:spcPct val="150000"/>
              </a:lnSpc>
            </a:pPr>
            <a:r>
              <a:rPr lang="en-US" altLang="ko-KR" sz="1200" dirty="0">
                <a:highlight>
                  <a:srgbClr val="FFFF00"/>
                </a:highlight>
                <a:sym typeface="Wingdings" panose="05000000000000000000" pitchFamily="2" charset="2"/>
              </a:rPr>
              <a:t>   </a:t>
            </a:r>
            <a:r>
              <a:rPr lang="ko-KR" altLang="en-US" sz="1200" dirty="0">
                <a:highlight>
                  <a:srgbClr val="FFFF00"/>
                </a:highlight>
              </a:rPr>
              <a:t>따라서</a:t>
            </a:r>
            <a:r>
              <a:rPr lang="en-US" altLang="ko-KR" sz="1200" dirty="0">
                <a:highlight>
                  <a:srgbClr val="FFFF00"/>
                </a:highlight>
              </a:rPr>
              <a:t>, </a:t>
            </a:r>
            <a:r>
              <a:rPr lang="ko-KR" altLang="en-US" sz="1200" dirty="0" err="1">
                <a:highlight>
                  <a:srgbClr val="FFFF00"/>
                </a:highlight>
              </a:rPr>
              <a:t>임계값을</a:t>
            </a:r>
            <a:r>
              <a:rPr lang="ko-KR" altLang="en-US" sz="1200" dirty="0">
                <a:highlight>
                  <a:srgbClr val="FFFF00"/>
                </a:highlight>
              </a:rPr>
              <a:t> </a:t>
            </a:r>
            <a:r>
              <a:rPr lang="en-US" altLang="ko-KR" sz="1200" dirty="0">
                <a:highlight>
                  <a:srgbClr val="FFFF00"/>
                </a:highlight>
              </a:rPr>
              <a:t>1~0 </a:t>
            </a:r>
            <a:r>
              <a:rPr lang="ko-KR" altLang="en-US" sz="1200" dirty="0">
                <a:highlight>
                  <a:srgbClr val="FFFF00"/>
                </a:highlight>
              </a:rPr>
              <a:t>에서  거꾸로 조절이 필요하게 됨</a:t>
            </a:r>
            <a:r>
              <a:rPr lang="en-US" altLang="ko-KR" sz="1200" dirty="0">
                <a:highlight>
                  <a:srgbClr val="FFFF00"/>
                </a:highlight>
              </a:rPr>
              <a:t>.</a:t>
            </a:r>
            <a:endParaRPr lang="ko-KR" altLang="en-US" sz="1200" dirty="0">
              <a:highlight>
                <a:srgbClr val="FFFF00"/>
              </a:highlight>
            </a:endParaRPr>
          </a:p>
          <a:p>
            <a:pPr>
              <a:lnSpc>
                <a:spcPct val="150000"/>
              </a:lnSpc>
            </a:pPr>
            <a:r>
              <a:rPr lang="en-US" altLang="ko-KR" sz="1200" dirty="0">
                <a:highlight>
                  <a:srgbClr val="FFFF00"/>
                </a:highlight>
                <a:sym typeface="Wingdings" panose="05000000000000000000" pitchFamily="2" charset="2"/>
              </a:rPr>
              <a:t>  </a:t>
            </a:r>
            <a:r>
              <a:rPr lang="ko-KR" altLang="en-US" sz="1200" dirty="0">
                <a:highlight>
                  <a:srgbClr val="FFFF00"/>
                </a:highlight>
                <a:sym typeface="Wingdings" panose="05000000000000000000" pitchFamily="2" charset="2"/>
              </a:rPr>
              <a:t>일반적으로 </a:t>
            </a:r>
            <a:r>
              <a:rPr lang="en-US" altLang="ko-KR" sz="1200" dirty="0">
                <a:highlight>
                  <a:srgbClr val="FFFF00"/>
                </a:highlight>
              </a:rPr>
              <a:t>Threshold </a:t>
            </a:r>
            <a:r>
              <a:rPr lang="ko-KR" altLang="en-US" sz="1200" dirty="0">
                <a:highlight>
                  <a:srgbClr val="FFFF00"/>
                </a:highlight>
              </a:rPr>
              <a:t>기준을 </a:t>
            </a:r>
            <a:r>
              <a:rPr lang="en-US" altLang="ko-KR" sz="1200" dirty="0">
                <a:highlight>
                  <a:srgbClr val="FFFF00"/>
                </a:highlight>
              </a:rPr>
              <a:t>[0.025, 0.05, 0.075, …, 0.3]</a:t>
            </a:r>
            <a:r>
              <a:rPr lang="ko-KR" altLang="en-US" sz="1200" dirty="0">
                <a:highlight>
                  <a:srgbClr val="FFFF00"/>
                </a:highlight>
              </a:rPr>
              <a:t>와 같이 </a:t>
            </a:r>
            <a:r>
              <a:rPr lang="en-US" altLang="ko-KR" sz="1200" dirty="0">
                <a:highlight>
                  <a:srgbClr val="FFFF00"/>
                </a:highlight>
              </a:rPr>
              <a:t>12</a:t>
            </a:r>
            <a:r>
              <a:rPr lang="ko-KR" altLang="en-US" sz="1200" dirty="0">
                <a:highlight>
                  <a:srgbClr val="FFFF00"/>
                </a:highlight>
              </a:rPr>
              <a:t>가지로 세분화 하여 분석 결과 확인</a:t>
            </a:r>
            <a:r>
              <a:rPr lang="ko-KR" altLang="en-US" sz="1200" dirty="0"/>
              <a:t> </a:t>
            </a:r>
          </a:p>
        </p:txBody>
      </p:sp>
      <p:sp>
        <p:nvSpPr>
          <p:cNvPr id="2" name="직사각형 1">
            <a:extLst>
              <a:ext uri="{FF2B5EF4-FFF2-40B4-BE49-F238E27FC236}">
                <a16:creationId xmlns:a16="http://schemas.microsoft.com/office/drawing/2014/main" id="{B16018DA-E03E-4A63-BADA-3500B45F547C}"/>
              </a:ext>
            </a:extLst>
          </p:cNvPr>
          <p:cNvSpPr/>
          <p:nvPr/>
        </p:nvSpPr>
        <p:spPr>
          <a:xfrm>
            <a:off x="539552" y="1128634"/>
            <a:ext cx="5353252" cy="307777"/>
          </a:xfrm>
          <a:prstGeom prst="rect">
            <a:avLst/>
          </a:prstGeom>
          <a:solidFill>
            <a:schemeClr val="accent1">
              <a:lumMod val="20000"/>
              <a:lumOff val="80000"/>
            </a:schemeClr>
          </a:solidFill>
          <a:ln>
            <a:solidFill>
              <a:schemeClr val="accent1"/>
            </a:solidFill>
          </a:ln>
        </p:spPr>
        <p:txBody>
          <a:bodyPr wrap="square">
            <a:spAutoFit/>
          </a:bodyPr>
          <a:lstStyle/>
          <a:p>
            <a:r>
              <a:rPr lang="ko-KR" altLang="en-US" sz="1400" dirty="0"/>
              <a:t>기업부도예측모형 분석 시  </a:t>
            </a:r>
            <a:r>
              <a:rPr lang="en-US" altLang="ko-KR" sz="1400" dirty="0"/>
              <a:t>:  </a:t>
            </a:r>
            <a:r>
              <a:rPr lang="ko-KR" altLang="en-US" sz="1400" dirty="0"/>
              <a:t>정상기업 수 </a:t>
            </a:r>
            <a:r>
              <a:rPr lang="en-US" altLang="ko-KR" sz="1400" dirty="0"/>
              <a:t>&gt; </a:t>
            </a:r>
            <a:r>
              <a:rPr lang="ko-KR" altLang="en-US" sz="1400" dirty="0"/>
              <a:t>부도기업 수 </a:t>
            </a:r>
          </a:p>
        </p:txBody>
      </p:sp>
      <p:sp>
        <p:nvSpPr>
          <p:cNvPr id="6" name="바닥글 개체 틀 5">
            <a:extLst>
              <a:ext uri="{FF2B5EF4-FFF2-40B4-BE49-F238E27FC236}">
                <a16:creationId xmlns:a16="http://schemas.microsoft.com/office/drawing/2014/main" id="{8B411BD4-302F-4AD1-90CA-8D7CD86690B2}"/>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C8C629F8-87CE-4666-81D4-17A348DF97F2}"/>
              </a:ext>
            </a:extLst>
          </p:cNvPr>
          <p:cNvSpPr>
            <a:spLocks noGrp="1"/>
          </p:cNvSpPr>
          <p:nvPr>
            <p:ph type="sldNum" sz="quarter" idx="12"/>
          </p:nvPr>
        </p:nvSpPr>
        <p:spPr/>
        <p:txBody>
          <a:bodyPr/>
          <a:lstStyle/>
          <a:p>
            <a:fld id="{DE77BB65-F969-4654-BF30-45C70C1BE112}" type="slidenum">
              <a:rPr lang="ko-KR" altLang="en-US" smtClean="0"/>
              <a:pPr/>
              <a:t>213</a:t>
            </a:fld>
            <a:endParaRPr lang="ko-KR" altLang="en-US"/>
          </a:p>
        </p:txBody>
      </p:sp>
      <p:sp>
        <p:nvSpPr>
          <p:cNvPr id="12" name="직사각형 11">
            <a:extLst>
              <a:ext uri="{FF2B5EF4-FFF2-40B4-BE49-F238E27FC236}">
                <a16:creationId xmlns:a16="http://schemas.microsoft.com/office/drawing/2014/main" id="{5E0CA198-F1C5-44F7-A4A8-2AB18BD1AF18}"/>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2356026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8" name="직사각형 7">
            <a:extLst>
              <a:ext uri="{FF2B5EF4-FFF2-40B4-BE49-F238E27FC236}">
                <a16:creationId xmlns:a16="http://schemas.microsoft.com/office/drawing/2014/main" id="{A3B92981-A5B2-4996-B578-260EECB06682}"/>
              </a:ext>
            </a:extLst>
          </p:cNvPr>
          <p:cNvSpPr/>
          <p:nvPr/>
        </p:nvSpPr>
        <p:spPr>
          <a:xfrm>
            <a:off x="70047" y="1767035"/>
            <a:ext cx="4417602" cy="3848939"/>
          </a:xfrm>
          <a:prstGeom prst="rect">
            <a:avLst/>
          </a:prstGeom>
          <a:ln>
            <a:solidFill>
              <a:schemeClr val="accent1">
                <a:lumMod val="75000"/>
              </a:schemeClr>
            </a:solidFill>
          </a:ln>
        </p:spPr>
        <p:txBody>
          <a:bodyPr wrap="square">
            <a:spAutoFit/>
          </a:bodyPr>
          <a:lstStyle/>
          <a:p>
            <a:pPr marL="171450" indent="-171450" algn="just" fontAlgn="base">
              <a:lnSpc>
                <a:spcPct val="160000"/>
              </a:lnSpc>
              <a:buFont typeface="Wingdings" panose="05000000000000000000" pitchFamily="2" charset="2"/>
              <a:buChar char="§"/>
            </a:pPr>
            <a:r>
              <a:rPr lang="en-US" altLang="ko-KR" sz="1100" kern="0" dirty="0" err="1">
                <a:solidFill>
                  <a:srgbClr val="000000"/>
                </a:solidFill>
                <a:latin typeface="함초롬바탕" panose="02030504000101010101" pitchFamily="18" charset="-127"/>
              </a:rPr>
              <a:t>num_leaves</a:t>
            </a:r>
            <a:r>
              <a:rPr lang="en-US" altLang="ko-KR" sz="1100" kern="0" dirty="0">
                <a:solidFill>
                  <a:srgbClr val="000000"/>
                </a:solidFill>
                <a:latin typeface="함초롬바탕" panose="02030504000101010101" pitchFamily="18" charset="-127"/>
              </a:rPr>
              <a:t> : Tree </a:t>
            </a:r>
            <a:r>
              <a:rPr lang="ko-KR" altLang="en-US" sz="1100" kern="0" dirty="0">
                <a:solidFill>
                  <a:srgbClr val="000000"/>
                </a:solidFill>
                <a:ea typeface="함초롬바탕" panose="02030504000101010101" pitchFamily="18" charset="-127"/>
              </a:rPr>
              <a:t>모델의 복잡성을 컨트롤하는 주요 파라미터</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이상적으로 </a:t>
            </a:r>
            <a:r>
              <a:rPr lang="en-US" altLang="ko-KR" sz="1100" kern="0" dirty="0" err="1">
                <a:solidFill>
                  <a:srgbClr val="000000"/>
                </a:solidFill>
                <a:latin typeface="함초롬바탕" panose="02030504000101010101" pitchFamily="18" charset="-127"/>
              </a:rPr>
              <a:t>num_leaves</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값은 </a:t>
            </a:r>
            <a:r>
              <a:rPr lang="en-US" altLang="ko-KR" sz="1100" kern="0" dirty="0">
                <a:solidFill>
                  <a:srgbClr val="000000"/>
                </a:solidFill>
                <a:latin typeface="함초롬바탕" panose="02030504000101010101" pitchFamily="18" charset="-127"/>
              </a:rPr>
              <a:t>2 ^ (</a:t>
            </a:r>
            <a:r>
              <a:rPr lang="en-US" altLang="ko-KR" sz="1100" kern="0" dirty="0" err="1">
                <a:solidFill>
                  <a:srgbClr val="000000"/>
                </a:solidFill>
                <a:latin typeface="함초롬바탕" panose="02030504000101010101" pitchFamily="18" charset="-127"/>
              </a:rPr>
              <a:t>max_depth</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값보다 적거나 같아야 합니다</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이것보다 많은 값은 과적합을 유발할 것입니다</a:t>
            </a:r>
            <a:r>
              <a:rPr lang="en-US" altLang="ko-KR" sz="1100" kern="0" dirty="0">
                <a:solidFill>
                  <a:srgbClr val="000000"/>
                </a:solidFill>
                <a:latin typeface="함초롬바탕" panose="02030504000101010101" pitchFamily="18" charset="-127"/>
              </a:rPr>
              <a:t>.</a:t>
            </a:r>
            <a:endParaRPr lang="ko-KR" altLang="en-US" sz="11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100" kern="0" dirty="0" err="1">
                <a:solidFill>
                  <a:srgbClr val="000000"/>
                </a:solidFill>
                <a:latin typeface="함초롬바탕" panose="02030504000101010101" pitchFamily="18" charset="-127"/>
              </a:rPr>
              <a:t>min_data_in_leaf</a:t>
            </a:r>
            <a:r>
              <a:rPr lang="en-US" altLang="ko-KR" sz="1100" kern="0" dirty="0">
                <a:solidFill>
                  <a:srgbClr val="000000"/>
                </a:solidFill>
                <a:latin typeface="함초롬바탕" panose="02030504000101010101" pitchFamily="18" charset="-127"/>
              </a:rPr>
              <a:t> : </a:t>
            </a:r>
            <a:r>
              <a:rPr lang="ko-KR" altLang="en-US" sz="1100" kern="0" dirty="0">
                <a:solidFill>
                  <a:srgbClr val="000000"/>
                </a:solidFill>
                <a:ea typeface="함초롬바탕" panose="02030504000101010101" pitchFamily="18" charset="-127"/>
              </a:rPr>
              <a:t>큰 값으로 세팅하는 것은 </a:t>
            </a:r>
            <a:r>
              <a:rPr lang="en-US" altLang="ko-KR" sz="1100" kern="0" dirty="0">
                <a:solidFill>
                  <a:srgbClr val="000000"/>
                </a:solidFill>
                <a:latin typeface="함초롬바탕" panose="02030504000101010101" pitchFamily="18" charset="-127"/>
              </a:rPr>
              <a:t>Tree</a:t>
            </a:r>
            <a:r>
              <a:rPr lang="ko-KR" altLang="en-US" sz="1100" kern="0" dirty="0">
                <a:solidFill>
                  <a:srgbClr val="000000"/>
                </a:solidFill>
                <a:ea typeface="함초롬바탕" panose="02030504000101010101" pitchFamily="18" charset="-127"/>
              </a:rPr>
              <a:t>가 너무 깊게 확장되는 것을 막을 수 있지만 </a:t>
            </a:r>
            <a:r>
              <a:rPr lang="en-US" altLang="ko-KR" sz="1100" kern="0" dirty="0">
                <a:solidFill>
                  <a:srgbClr val="000000"/>
                </a:solidFill>
                <a:latin typeface="함초롬바탕" panose="02030504000101010101" pitchFamily="18" charset="-127"/>
              </a:rPr>
              <a:t>under-fitting </a:t>
            </a:r>
            <a:r>
              <a:rPr lang="ko-KR" altLang="en-US" sz="1100" kern="0" dirty="0" err="1">
                <a:solidFill>
                  <a:srgbClr val="000000"/>
                </a:solidFill>
                <a:ea typeface="함초롬바탕" panose="02030504000101010101" pitchFamily="18" charset="-127"/>
              </a:rPr>
              <a:t>언더</a:t>
            </a:r>
            <a:r>
              <a:rPr lang="ko-KR" altLang="en-US" sz="1100" kern="0" dirty="0">
                <a:solidFill>
                  <a:srgbClr val="000000"/>
                </a:solidFill>
                <a:ea typeface="함초롬바탕" panose="02030504000101010101" pitchFamily="18" charset="-127"/>
              </a:rPr>
              <a:t> 피팅이 발생할 수도 있다</a:t>
            </a:r>
            <a:r>
              <a:rPr lang="en-US" altLang="ko-KR" sz="1100" kern="0" dirty="0">
                <a:solidFill>
                  <a:srgbClr val="000000"/>
                </a:solidFill>
                <a:latin typeface="함초롬바탕" panose="02030504000101010101" pitchFamily="18" charset="-127"/>
              </a:rPr>
              <a:t>. </a:t>
            </a:r>
          </a:p>
          <a:p>
            <a:pPr marL="171450" indent="-171450" algn="just" fontAlgn="base">
              <a:lnSpc>
                <a:spcPct val="160000"/>
              </a:lnSpc>
              <a:buFont typeface="Wingdings" panose="05000000000000000000" pitchFamily="2" charset="2"/>
              <a:buChar char="§"/>
            </a:pPr>
            <a:r>
              <a:rPr lang="en-US" altLang="ko-KR" sz="1100" kern="0" dirty="0" err="1">
                <a:solidFill>
                  <a:srgbClr val="000000"/>
                </a:solidFill>
                <a:latin typeface="함초롬바탕" panose="02030504000101010101" pitchFamily="18" charset="-127"/>
              </a:rPr>
              <a:t>max_depth</a:t>
            </a:r>
            <a:r>
              <a:rPr lang="en-US" altLang="ko-KR" sz="1100" kern="0" dirty="0">
                <a:solidFill>
                  <a:srgbClr val="000000"/>
                </a:solidFill>
                <a:latin typeface="함초롬바탕" panose="02030504000101010101" pitchFamily="18" charset="-127"/>
              </a:rPr>
              <a:t> : Tree </a:t>
            </a:r>
            <a:r>
              <a:rPr lang="ko-KR" altLang="en-US" sz="1100" kern="0" dirty="0">
                <a:solidFill>
                  <a:srgbClr val="000000"/>
                </a:solidFill>
                <a:ea typeface="함초롬바탕" panose="02030504000101010101" pitchFamily="18" charset="-127"/>
              </a:rPr>
              <a:t>깊이를 명확하게 제한하기 위해 </a:t>
            </a:r>
            <a:r>
              <a:rPr lang="en-US" altLang="ko-KR" sz="1100" kern="0" dirty="0" err="1">
                <a:solidFill>
                  <a:srgbClr val="000000"/>
                </a:solidFill>
                <a:latin typeface="함초롬바탕" panose="02030504000101010101" pitchFamily="18" charset="-127"/>
              </a:rPr>
              <a:t>max_depth</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값을 설정 가능</a:t>
            </a:r>
            <a:endParaRPr lang="ko-KR" altLang="en-US" sz="1100"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100" b="1" kern="0" dirty="0">
                <a:solidFill>
                  <a:srgbClr val="000000"/>
                </a:solidFill>
                <a:ea typeface="함초롬바탕" panose="02030504000101010101" pitchFamily="18" charset="-127"/>
              </a:rPr>
              <a:t>더 빠른 속도를 위하여 </a:t>
            </a:r>
            <a:r>
              <a:rPr lang="en-US" altLang="ko-KR" sz="1100" b="1" kern="0" dirty="0">
                <a:solidFill>
                  <a:srgbClr val="000000"/>
                </a:solidFill>
                <a:latin typeface="함초롬바탕" panose="02030504000101010101" pitchFamily="18" charset="-127"/>
              </a:rPr>
              <a:t>:</a:t>
            </a:r>
            <a:endParaRPr lang="ko-KR" altLang="en-US" sz="1100" b="1"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100" kern="0" dirty="0" err="1">
                <a:solidFill>
                  <a:srgbClr val="000000"/>
                </a:solidFill>
                <a:latin typeface="함초롬바탕" panose="02030504000101010101" pitchFamily="18" charset="-127"/>
              </a:rPr>
              <a:t>bagging_fraction</a:t>
            </a:r>
            <a:r>
              <a:rPr lang="ko-KR" altLang="en-US" sz="1100" kern="0" dirty="0">
                <a:solidFill>
                  <a:srgbClr val="000000"/>
                </a:solidFill>
                <a:ea typeface="함초롬바탕" panose="02030504000101010101" pitchFamily="18" charset="-127"/>
              </a:rPr>
              <a:t>과 </a:t>
            </a:r>
            <a:r>
              <a:rPr lang="en-US" altLang="ko-KR" sz="1100" kern="0" dirty="0" err="1">
                <a:solidFill>
                  <a:srgbClr val="000000"/>
                </a:solidFill>
                <a:latin typeface="함초롬바탕" panose="02030504000101010101" pitchFamily="18" charset="-127"/>
              </a:rPr>
              <a:t>baggin_freq</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을 설정하여 </a:t>
            </a:r>
            <a:r>
              <a:rPr lang="en-US" altLang="ko-KR" sz="1100" kern="0" dirty="0">
                <a:solidFill>
                  <a:srgbClr val="000000"/>
                </a:solidFill>
                <a:latin typeface="함초롬바탕" panose="02030504000101010101" pitchFamily="18" charset="-127"/>
              </a:rPr>
              <a:t>bagging </a:t>
            </a:r>
            <a:r>
              <a:rPr lang="ko-KR" altLang="en-US" sz="1100" kern="0" dirty="0">
                <a:solidFill>
                  <a:srgbClr val="000000"/>
                </a:solidFill>
                <a:ea typeface="함초롬바탕" panose="02030504000101010101" pitchFamily="18" charset="-127"/>
              </a:rPr>
              <a:t>을 적용</a:t>
            </a:r>
            <a:endParaRPr lang="ko-KR" altLang="en-US" sz="11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100" kern="0" dirty="0" err="1">
                <a:solidFill>
                  <a:srgbClr val="000000"/>
                </a:solidFill>
                <a:latin typeface="함초롬바탕" panose="02030504000101010101" pitchFamily="18" charset="-127"/>
              </a:rPr>
              <a:t>feature_fraction</a:t>
            </a:r>
            <a:r>
              <a:rPr lang="ko-KR" altLang="en-US" sz="1100" kern="0" dirty="0">
                <a:solidFill>
                  <a:srgbClr val="000000"/>
                </a:solidFill>
                <a:ea typeface="함초롬바탕" panose="02030504000101010101" pitchFamily="18" charset="-127"/>
              </a:rPr>
              <a:t>을 설정하여 </a:t>
            </a:r>
            <a:r>
              <a:rPr lang="en-US" altLang="ko-KR" sz="1100" kern="0" dirty="0">
                <a:solidFill>
                  <a:srgbClr val="000000"/>
                </a:solidFill>
                <a:latin typeface="함초롬바탕" panose="02030504000101010101" pitchFamily="18" charset="-127"/>
              </a:rPr>
              <a:t>feature sub-sampling</a:t>
            </a:r>
            <a:endParaRPr lang="ko-KR" altLang="en-US" sz="1100"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100" kern="0" dirty="0">
                <a:solidFill>
                  <a:srgbClr val="000000"/>
                </a:solidFill>
                <a:ea typeface="함초롬바탕" panose="02030504000101010101" pitchFamily="18" charset="-127"/>
              </a:rPr>
              <a:t>작은 </a:t>
            </a:r>
            <a:r>
              <a:rPr lang="en-US" altLang="ko-KR" sz="1100" kern="0" dirty="0" err="1">
                <a:solidFill>
                  <a:srgbClr val="000000"/>
                </a:solidFill>
                <a:latin typeface="함초롬바탕" panose="02030504000101010101" pitchFamily="18" charset="-127"/>
              </a:rPr>
              <a:t>max_bin</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값을 사용</a:t>
            </a:r>
            <a:endParaRPr lang="ko-KR" altLang="en-US" sz="11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100" kern="0" dirty="0" err="1">
                <a:solidFill>
                  <a:srgbClr val="000000"/>
                </a:solidFill>
                <a:latin typeface="함초롬바탕" panose="02030504000101010101" pitchFamily="18" charset="-127"/>
              </a:rPr>
              <a:t>save_binary</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 값을 통해 다가오는 학습에서 데이터 로딩 속도 단축</a:t>
            </a:r>
            <a:endParaRPr lang="en-US" altLang="ko-KR" sz="1100" kern="0" dirty="0">
              <a:solidFill>
                <a:srgbClr val="000000"/>
              </a:solidFill>
              <a:ea typeface="함초롬바탕" panose="02030504000101010101" pitchFamily="18" charset="-127"/>
            </a:endParaRPr>
          </a:p>
          <a:p>
            <a:pPr marL="171450" indent="-171450" algn="just" fontAlgn="base">
              <a:lnSpc>
                <a:spcPct val="160000"/>
              </a:lnSpc>
              <a:buFont typeface="Wingdings" panose="05000000000000000000" pitchFamily="2" charset="2"/>
              <a:buChar char="§"/>
            </a:pPr>
            <a:r>
              <a:rPr lang="en-US" altLang="ko-KR" sz="1100" kern="0" dirty="0">
                <a:solidFill>
                  <a:srgbClr val="000000"/>
                </a:solidFill>
                <a:latin typeface="함초롬바탕" panose="02030504000101010101" pitchFamily="18" charset="-127"/>
              </a:rPr>
              <a:t>parallel learning </a:t>
            </a:r>
            <a:r>
              <a:rPr lang="ko-KR" altLang="en-US" sz="1100" kern="0" dirty="0">
                <a:solidFill>
                  <a:srgbClr val="000000"/>
                </a:solidFill>
                <a:ea typeface="함초롬바탕" panose="02030504000101010101" pitchFamily="18" charset="-127"/>
              </a:rPr>
              <a:t>병렬 학습 적용</a:t>
            </a:r>
            <a:endParaRPr lang="ko-KR" altLang="en-US" sz="1100" kern="0" dirty="0">
              <a:solidFill>
                <a:srgbClr val="000000"/>
              </a:solidFill>
            </a:endParaRPr>
          </a:p>
        </p:txBody>
      </p:sp>
      <p:sp>
        <p:nvSpPr>
          <p:cNvPr id="10" name="직사각형 9">
            <a:extLst>
              <a:ext uri="{FF2B5EF4-FFF2-40B4-BE49-F238E27FC236}">
                <a16:creationId xmlns:a16="http://schemas.microsoft.com/office/drawing/2014/main" id="{44FF83F8-5A2F-4F0E-A819-06A891EE05AE}"/>
              </a:ext>
            </a:extLst>
          </p:cNvPr>
          <p:cNvSpPr/>
          <p:nvPr/>
        </p:nvSpPr>
        <p:spPr>
          <a:xfrm>
            <a:off x="2771800" y="259652"/>
            <a:ext cx="4104456" cy="369332"/>
          </a:xfrm>
          <a:prstGeom prst="rect">
            <a:avLst/>
          </a:prstGeom>
        </p:spPr>
        <p:txBody>
          <a:bodyPr wrap="square">
            <a:spAutoFit/>
          </a:bodyPr>
          <a:lstStyle/>
          <a:p>
            <a:r>
              <a:rPr lang="en-US" altLang="ko-KR" dirty="0"/>
              <a:t>** </a:t>
            </a:r>
            <a:r>
              <a:rPr lang="en-US" altLang="ko-KR" dirty="0">
                <a:highlight>
                  <a:srgbClr val="FFFF00"/>
                </a:highlight>
              </a:rPr>
              <a:t>Parameter Tuning: </a:t>
            </a:r>
            <a:r>
              <a:rPr lang="en-US" altLang="ko-KR" dirty="0" err="1"/>
              <a:t>LightGBM</a:t>
            </a:r>
            <a:r>
              <a:rPr lang="en-US" altLang="ko-KR" dirty="0"/>
              <a:t> </a:t>
            </a:r>
            <a:r>
              <a:rPr lang="ko-KR" altLang="en-US" dirty="0"/>
              <a:t>사례</a:t>
            </a:r>
          </a:p>
        </p:txBody>
      </p:sp>
      <p:sp>
        <p:nvSpPr>
          <p:cNvPr id="11" name="직사각형 10">
            <a:extLst>
              <a:ext uri="{FF2B5EF4-FFF2-40B4-BE49-F238E27FC236}">
                <a16:creationId xmlns:a16="http://schemas.microsoft.com/office/drawing/2014/main" id="{D645DD77-66E8-45D6-A5CA-8CB0C4645BD9}"/>
              </a:ext>
            </a:extLst>
          </p:cNvPr>
          <p:cNvSpPr/>
          <p:nvPr/>
        </p:nvSpPr>
        <p:spPr>
          <a:xfrm>
            <a:off x="4574150" y="1779356"/>
            <a:ext cx="4320480" cy="3848939"/>
          </a:xfrm>
          <a:prstGeom prst="rect">
            <a:avLst/>
          </a:prstGeom>
          <a:ln>
            <a:solidFill>
              <a:schemeClr val="accent1">
                <a:lumMod val="75000"/>
              </a:schemeClr>
            </a:solidFill>
          </a:ln>
        </p:spPr>
        <p:txBody>
          <a:bodyPr wrap="square">
            <a:spAutoFit/>
          </a:bodyPr>
          <a:lstStyle/>
          <a:p>
            <a:pPr marL="171450" indent="-171450" algn="just" fontAlgn="base">
              <a:lnSpc>
                <a:spcPct val="160000"/>
              </a:lnSpc>
              <a:buFont typeface="Wingdings" panose="05000000000000000000" pitchFamily="2" charset="2"/>
              <a:buChar char="§"/>
            </a:pPr>
            <a:r>
              <a:rPr lang="ko-KR" altLang="en-US" sz="1100" b="1" kern="0" dirty="0">
                <a:solidFill>
                  <a:srgbClr val="000000"/>
                </a:solidFill>
                <a:ea typeface="함초롬바탕" panose="02030504000101010101" pitchFamily="18" charset="-127"/>
              </a:rPr>
              <a:t>더 나은 정확도를 위해 </a:t>
            </a:r>
            <a:endParaRPr lang="ko-KR" altLang="en-US" sz="1100" b="1"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100" kern="0" dirty="0">
                <a:solidFill>
                  <a:srgbClr val="000000"/>
                </a:solidFill>
                <a:ea typeface="함초롬바탕" panose="02030504000101010101" pitchFamily="18" charset="-127"/>
              </a:rPr>
              <a:t>큰 </a:t>
            </a:r>
            <a:r>
              <a:rPr lang="en-US" altLang="ko-KR" sz="1100" kern="0" dirty="0" err="1">
                <a:solidFill>
                  <a:srgbClr val="000000"/>
                </a:solidFill>
                <a:latin typeface="함초롬바탕" panose="02030504000101010101" pitchFamily="18" charset="-127"/>
              </a:rPr>
              <a:t>max_bin</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값을 사용</a:t>
            </a:r>
            <a:endParaRPr lang="ko-KR" altLang="en-US" sz="1100"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100" kern="0" dirty="0">
                <a:solidFill>
                  <a:srgbClr val="000000"/>
                </a:solidFill>
                <a:ea typeface="함초롬바탕" panose="02030504000101010101" pitchFamily="18" charset="-127"/>
              </a:rPr>
              <a:t>작은 </a:t>
            </a:r>
            <a:r>
              <a:rPr lang="en-US" altLang="ko-KR" sz="1100" kern="0" dirty="0" err="1">
                <a:solidFill>
                  <a:srgbClr val="000000"/>
                </a:solidFill>
                <a:latin typeface="함초롬바탕" panose="02030504000101010101" pitchFamily="18" charset="-127"/>
              </a:rPr>
              <a:t>learning_rate</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값을 큰 </a:t>
            </a:r>
            <a:r>
              <a:rPr lang="en-US" altLang="ko-KR" sz="1100" kern="0" dirty="0" err="1">
                <a:solidFill>
                  <a:srgbClr val="000000"/>
                </a:solidFill>
                <a:latin typeface="함초롬바탕" panose="02030504000101010101" pitchFamily="18" charset="-127"/>
              </a:rPr>
              <a:t>num_iterations</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값과 함께 사용</a:t>
            </a:r>
            <a:endParaRPr lang="en-US" altLang="ko-KR" sz="1100" kern="0" dirty="0">
              <a:solidFill>
                <a:srgbClr val="000000"/>
              </a:solidFill>
              <a:ea typeface="함초롬바탕" panose="02030504000101010101" pitchFamily="18" charset="-127"/>
            </a:endParaRPr>
          </a:p>
          <a:p>
            <a:pPr marL="171450" indent="-171450" algn="just" fontAlgn="base">
              <a:lnSpc>
                <a:spcPct val="160000"/>
              </a:lnSpc>
              <a:buFont typeface="Wingdings" panose="05000000000000000000" pitchFamily="2" charset="2"/>
              <a:buChar char="§"/>
            </a:pPr>
            <a:r>
              <a:rPr lang="ko-KR" altLang="en-US" sz="1100" kern="0" dirty="0">
                <a:solidFill>
                  <a:srgbClr val="000000"/>
                </a:solidFill>
                <a:ea typeface="함초롬바탕" panose="02030504000101010101" pitchFamily="18" charset="-127"/>
              </a:rPr>
              <a:t>큰 </a:t>
            </a:r>
            <a:r>
              <a:rPr lang="en-US" altLang="ko-KR" sz="1100" kern="0" dirty="0" err="1">
                <a:solidFill>
                  <a:srgbClr val="000000"/>
                </a:solidFill>
                <a:latin typeface="함초롬바탕" panose="02030504000101010101" pitchFamily="18" charset="-127"/>
              </a:rPr>
              <a:t>num_leaves</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값을 사용 </a:t>
            </a:r>
            <a:r>
              <a:rPr lang="en-US" altLang="ko-KR" sz="1100" kern="0" dirty="0">
                <a:solidFill>
                  <a:srgbClr val="000000"/>
                </a:solidFill>
                <a:ea typeface="함초롬바탕" panose="02030504000101010101" pitchFamily="18" charset="-127"/>
                <a:sym typeface="Wingdings" panose="05000000000000000000" pitchFamily="2" charset="2"/>
              </a:rPr>
              <a:t> </a:t>
            </a:r>
            <a:r>
              <a:rPr lang="ko-KR" altLang="en-US" sz="1100" kern="0" dirty="0">
                <a:solidFill>
                  <a:srgbClr val="000000"/>
                </a:solidFill>
                <a:ea typeface="함초롬바탕" panose="02030504000101010101" pitchFamily="18" charset="-127"/>
              </a:rPr>
              <a:t> </a:t>
            </a:r>
            <a:r>
              <a:rPr lang="ko-KR" altLang="en-US" sz="1100" kern="0" dirty="0" err="1">
                <a:solidFill>
                  <a:srgbClr val="000000"/>
                </a:solidFill>
                <a:ea typeface="함초롬바탕" panose="02030504000101010101" pitchFamily="18" charset="-127"/>
              </a:rPr>
              <a:t>과적합</a:t>
            </a:r>
            <a:r>
              <a:rPr lang="ko-KR" altLang="en-US" sz="1100" kern="0" dirty="0">
                <a:solidFill>
                  <a:srgbClr val="000000"/>
                </a:solidFill>
                <a:ea typeface="함초롬바탕" panose="02030504000101010101" pitchFamily="18" charset="-127"/>
              </a:rPr>
              <a:t> 유발 가능성</a:t>
            </a:r>
            <a:endParaRPr lang="en-US" altLang="ko-KR" sz="1100" kern="0" dirty="0">
              <a:solidFill>
                <a:srgbClr val="000000"/>
              </a:solidFill>
              <a:ea typeface="함초롬바탕" panose="02030504000101010101" pitchFamily="18" charset="-127"/>
            </a:endParaRPr>
          </a:p>
          <a:p>
            <a:pPr marL="171450" indent="-171450" algn="just" fontAlgn="base">
              <a:lnSpc>
                <a:spcPct val="160000"/>
              </a:lnSpc>
              <a:buFont typeface="Wingdings" panose="05000000000000000000" pitchFamily="2" charset="2"/>
              <a:buChar char="§"/>
            </a:pPr>
            <a:endParaRPr lang="ko-KR" altLang="en-US" sz="1100"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100" b="1" kern="0" dirty="0">
                <a:solidFill>
                  <a:srgbClr val="000000"/>
                </a:solidFill>
                <a:ea typeface="함초롬바탕" panose="02030504000101010101" pitchFamily="18" charset="-127"/>
              </a:rPr>
              <a:t>과적합을 해결하기 위해 </a:t>
            </a:r>
            <a:r>
              <a:rPr lang="en-US" altLang="ko-KR" sz="1100" b="1" kern="0" dirty="0">
                <a:solidFill>
                  <a:srgbClr val="000000"/>
                </a:solidFill>
                <a:latin typeface="함초롬바탕" panose="02030504000101010101" pitchFamily="18" charset="-127"/>
              </a:rPr>
              <a:t>:</a:t>
            </a:r>
            <a:endParaRPr lang="ko-KR" altLang="en-US" sz="1100" b="1"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100" kern="0" dirty="0">
                <a:solidFill>
                  <a:srgbClr val="000000"/>
                </a:solidFill>
                <a:ea typeface="함초롬바탕" panose="02030504000101010101" pitchFamily="18" charset="-127"/>
              </a:rPr>
              <a:t>작은 </a:t>
            </a:r>
            <a:r>
              <a:rPr lang="en-US" altLang="ko-KR" sz="1100" kern="0" dirty="0" err="1">
                <a:solidFill>
                  <a:srgbClr val="000000"/>
                </a:solidFill>
                <a:latin typeface="함초롬바탕" panose="02030504000101010101" pitchFamily="18" charset="-127"/>
              </a:rPr>
              <a:t>max_bin</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값을 사용</a:t>
            </a:r>
            <a:endParaRPr lang="en-US" altLang="ko-KR" sz="1100" kern="0" dirty="0">
              <a:solidFill>
                <a:srgbClr val="000000"/>
              </a:solidFill>
              <a:ea typeface="함초롬바탕" panose="02030504000101010101" pitchFamily="18" charset="-127"/>
            </a:endParaRPr>
          </a:p>
          <a:p>
            <a:pPr marL="171450" indent="-171450" algn="just" fontAlgn="base">
              <a:lnSpc>
                <a:spcPct val="160000"/>
              </a:lnSpc>
              <a:buFont typeface="Wingdings" panose="05000000000000000000" pitchFamily="2" charset="2"/>
              <a:buChar char="§"/>
            </a:pPr>
            <a:r>
              <a:rPr lang="ko-KR" altLang="en-US" sz="1100" kern="0" dirty="0">
                <a:solidFill>
                  <a:srgbClr val="000000"/>
                </a:solidFill>
                <a:ea typeface="함초롬바탕" panose="02030504000101010101" pitchFamily="18" charset="-127"/>
              </a:rPr>
              <a:t>작은 </a:t>
            </a:r>
            <a:r>
              <a:rPr lang="en-US" altLang="ko-KR" sz="1100" kern="0" dirty="0" err="1">
                <a:solidFill>
                  <a:srgbClr val="000000"/>
                </a:solidFill>
                <a:latin typeface="함초롬바탕" panose="02030504000101010101" pitchFamily="18" charset="-127"/>
              </a:rPr>
              <a:t>num_leaves</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값을 사용</a:t>
            </a:r>
            <a:endParaRPr lang="ko-KR" altLang="en-US" sz="11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100" kern="0" dirty="0" err="1">
                <a:solidFill>
                  <a:srgbClr val="000000"/>
                </a:solidFill>
                <a:latin typeface="함초롬바탕" panose="02030504000101010101" pitchFamily="18" charset="-127"/>
              </a:rPr>
              <a:t>min_data_in_leaf</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와 </a:t>
            </a:r>
            <a:r>
              <a:rPr lang="en-US" altLang="ko-KR" sz="1100" kern="0" dirty="0" err="1">
                <a:solidFill>
                  <a:srgbClr val="000000"/>
                </a:solidFill>
                <a:latin typeface="함초롬바탕" panose="02030504000101010101" pitchFamily="18" charset="-127"/>
              </a:rPr>
              <a:t>min_sum_hessian_in_leaf</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파라미터를 사용</a:t>
            </a:r>
            <a:endParaRPr lang="ko-KR" altLang="en-US" sz="11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100" kern="0" dirty="0" err="1">
                <a:solidFill>
                  <a:srgbClr val="000000"/>
                </a:solidFill>
                <a:latin typeface="함초롬바탕" panose="02030504000101010101" pitchFamily="18" charset="-127"/>
              </a:rPr>
              <a:t>bagging_fraction</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과 </a:t>
            </a:r>
            <a:r>
              <a:rPr lang="en-US" altLang="ko-KR" sz="1100" kern="0" dirty="0" err="1">
                <a:solidFill>
                  <a:srgbClr val="000000"/>
                </a:solidFill>
                <a:latin typeface="함초롬바탕" panose="02030504000101010101" pitchFamily="18" charset="-127"/>
              </a:rPr>
              <a:t>bagging_freq</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을 사용하여 </a:t>
            </a:r>
            <a:r>
              <a:rPr lang="en-US" altLang="ko-KR" sz="1100" kern="0" dirty="0">
                <a:solidFill>
                  <a:srgbClr val="000000"/>
                </a:solidFill>
                <a:latin typeface="함초롬바탕" panose="02030504000101010101" pitchFamily="18" charset="-127"/>
              </a:rPr>
              <a:t>bagging</a:t>
            </a:r>
            <a:r>
              <a:rPr lang="ko-KR" altLang="en-US" sz="1100" kern="0" dirty="0">
                <a:solidFill>
                  <a:srgbClr val="000000"/>
                </a:solidFill>
                <a:ea typeface="함초롬바탕" panose="02030504000101010101" pitchFamily="18" charset="-127"/>
              </a:rPr>
              <a:t> 적용</a:t>
            </a:r>
            <a:endParaRPr lang="ko-KR" altLang="en-US" sz="11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100" kern="0" dirty="0" err="1">
                <a:solidFill>
                  <a:srgbClr val="000000"/>
                </a:solidFill>
                <a:latin typeface="함초롬바탕" panose="02030504000101010101" pitchFamily="18" charset="-127"/>
              </a:rPr>
              <a:t>feature_fraction</a:t>
            </a:r>
            <a:r>
              <a:rPr lang="ko-KR" altLang="en-US" sz="1100" kern="0" dirty="0">
                <a:solidFill>
                  <a:srgbClr val="000000"/>
                </a:solidFill>
                <a:ea typeface="함초롬바탕" panose="02030504000101010101" pitchFamily="18" charset="-127"/>
              </a:rPr>
              <a:t>을 세팅하여 </a:t>
            </a:r>
            <a:r>
              <a:rPr lang="en-US" altLang="ko-KR" sz="1100" kern="0" dirty="0">
                <a:solidFill>
                  <a:srgbClr val="000000"/>
                </a:solidFill>
                <a:latin typeface="함초롬바탕" panose="02030504000101010101" pitchFamily="18" charset="-127"/>
              </a:rPr>
              <a:t>feature sub-sampling</a:t>
            </a:r>
            <a:endParaRPr lang="ko-KR" altLang="en-US" sz="11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100" kern="0" dirty="0">
                <a:solidFill>
                  <a:srgbClr val="000000"/>
                </a:solidFill>
                <a:latin typeface="함초롬바탕" panose="02030504000101010101" pitchFamily="18" charset="-127"/>
              </a:rPr>
              <a:t>lambda_l1, lambda_l2 &amp;</a:t>
            </a:r>
            <a:r>
              <a:rPr lang="ko-KR" altLang="en-US" sz="1100" kern="0" dirty="0">
                <a:solidFill>
                  <a:srgbClr val="000000"/>
                </a:solidFill>
                <a:ea typeface="함초롬바탕" panose="02030504000101010101" pitchFamily="18" charset="-127"/>
              </a:rPr>
              <a:t> </a:t>
            </a:r>
            <a:r>
              <a:rPr lang="en-US" altLang="ko-KR" sz="1100" kern="0" dirty="0" err="1">
                <a:solidFill>
                  <a:srgbClr val="000000"/>
                </a:solidFill>
                <a:latin typeface="함초롬바탕" panose="02030504000101010101" pitchFamily="18" charset="-127"/>
              </a:rPr>
              <a:t>min_gain_to_split</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파라미터를 이용해 </a:t>
            </a:r>
            <a:r>
              <a:rPr lang="en-US" altLang="ko-KR" sz="1100" kern="0" dirty="0">
                <a:solidFill>
                  <a:srgbClr val="000000"/>
                </a:solidFill>
                <a:latin typeface="함초롬바탕" panose="02030504000101010101" pitchFamily="18" charset="-127"/>
              </a:rPr>
              <a:t>regularization (</a:t>
            </a:r>
            <a:r>
              <a:rPr lang="ko-KR" altLang="en-US" sz="1100" kern="0" dirty="0">
                <a:solidFill>
                  <a:srgbClr val="000000"/>
                </a:solidFill>
                <a:ea typeface="함초롬바탕" panose="02030504000101010101" pitchFamily="18" charset="-127"/>
              </a:rPr>
              <a:t>정규화</a:t>
            </a:r>
            <a:r>
              <a:rPr lang="en-US" altLang="ko-KR" sz="1100" kern="0" dirty="0">
                <a:solidFill>
                  <a:srgbClr val="000000"/>
                </a:solidFill>
                <a:latin typeface="함초롬바탕" panose="02030504000101010101" pitchFamily="18" charset="-127"/>
              </a:rPr>
              <a:t>) </a:t>
            </a:r>
            <a:r>
              <a:rPr lang="ko-KR" altLang="en-US" sz="1100" kern="0" dirty="0">
                <a:solidFill>
                  <a:srgbClr val="000000"/>
                </a:solidFill>
                <a:ea typeface="함초롬바탕" panose="02030504000101010101" pitchFamily="18" charset="-127"/>
              </a:rPr>
              <a:t>를 적용</a:t>
            </a:r>
            <a:endParaRPr lang="ko-KR" altLang="en-US" sz="1100" kern="0" dirty="0">
              <a:solidFill>
                <a:srgbClr val="000000"/>
              </a:solidFill>
            </a:endParaRPr>
          </a:p>
        </p:txBody>
      </p:sp>
      <p:sp>
        <p:nvSpPr>
          <p:cNvPr id="13" name="직사각형 12">
            <a:extLst>
              <a:ext uri="{FF2B5EF4-FFF2-40B4-BE49-F238E27FC236}">
                <a16:creationId xmlns:a16="http://schemas.microsoft.com/office/drawing/2014/main" id="{FD246EEB-B0F2-479E-B7AE-AA0F98A9DC1D}"/>
              </a:ext>
            </a:extLst>
          </p:cNvPr>
          <p:cNvSpPr/>
          <p:nvPr/>
        </p:nvSpPr>
        <p:spPr>
          <a:xfrm>
            <a:off x="103543" y="1013891"/>
            <a:ext cx="8064896" cy="572464"/>
          </a:xfrm>
          <a:prstGeom prst="rect">
            <a:avLst/>
          </a:prstGeom>
        </p:spPr>
        <p:txBody>
          <a:bodyPr wrap="square">
            <a:spAutoFit/>
          </a:bodyPr>
          <a:lstStyle/>
          <a:p>
            <a:pPr algn="just" fontAlgn="base">
              <a:lnSpc>
                <a:spcPct val="160000"/>
              </a:lnSpc>
            </a:pPr>
            <a:r>
              <a:rPr lang="ko-KR" altLang="en-US" sz="1200" b="1" kern="0" dirty="0">
                <a:solidFill>
                  <a:srgbClr val="000000"/>
                </a:solidFill>
                <a:ea typeface="함초롬바탕" panose="02030504000101010101" pitchFamily="18" charset="-127"/>
              </a:rPr>
              <a:t>모델 정확도 향상</a:t>
            </a:r>
            <a:endParaRPr lang="en-US" altLang="ko-KR" sz="1200" b="1" kern="0" dirty="0">
              <a:solidFill>
                <a:srgbClr val="000000"/>
              </a:solidFill>
              <a:ea typeface="함초롬바탕" panose="02030504000101010101" pitchFamily="18" charset="-127"/>
            </a:endParaRPr>
          </a:p>
          <a:p>
            <a:r>
              <a:rPr lang="en-US" altLang="ko-KR" sz="1200" dirty="0"/>
              <a:t> : Training Set</a:t>
            </a:r>
            <a:r>
              <a:rPr lang="ko-KR" altLang="en-US" sz="1200" dirty="0"/>
              <a:t>과 </a:t>
            </a:r>
            <a:r>
              <a:rPr lang="en-US" altLang="ko-KR" sz="1200" dirty="0"/>
              <a:t>Validation Set</a:t>
            </a:r>
            <a:r>
              <a:rPr lang="ko-KR" altLang="en-US" sz="1200" dirty="0"/>
              <a:t>을 통해 각 모델마다 </a:t>
            </a:r>
            <a:r>
              <a:rPr lang="en-US" altLang="ko-KR" sz="1200" dirty="0"/>
              <a:t>  ROC AUC </a:t>
            </a:r>
            <a:r>
              <a:rPr lang="ko-KR" altLang="en-US" sz="1200" dirty="0"/>
              <a:t>및 </a:t>
            </a:r>
            <a:r>
              <a:rPr lang="en-US" altLang="ko-KR" sz="1200" dirty="0"/>
              <a:t>PR AUC</a:t>
            </a:r>
            <a:r>
              <a:rPr lang="ko-KR" altLang="en-US" sz="1200" dirty="0"/>
              <a:t>가 안정적으로 유지될 수 있도록 진행</a:t>
            </a:r>
          </a:p>
        </p:txBody>
      </p:sp>
      <p:sp>
        <p:nvSpPr>
          <p:cNvPr id="14" name="직사각형 13">
            <a:extLst>
              <a:ext uri="{FF2B5EF4-FFF2-40B4-BE49-F238E27FC236}">
                <a16:creationId xmlns:a16="http://schemas.microsoft.com/office/drawing/2014/main" id="{75984A50-F175-4615-906A-4484B6191F17}"/>
              </a:ext>
            </a:extLst>
          </p:cNvPr>
          <p:cNvSpPr/>
          <p:nvPr/>
        </p:nvSpPr>
        <p:spPr>
          <a:xfrm>
            <a:off x="611560" y="5796654"/>
            <a:ext cx="7398568" cy="338554"/>
          </a:xfrm>
          <a:prstGeom prst="rect">
            <a:avLst/>
          </a:prstGeom>
        </p:spPr>
        <p:txBody>
          <a:bodyPr wrap="square">
            <a:spAutoFit/>
          </a:bodyPr>
          <a:lstStyle/>
          <a:p>
            <a:r>
              <a:rPr lang="en-US" altLang="ko-KR" sz="1600" b="1" dirty="0">
                <a:solidFill>
                  <a:srgbClr val="292929"/>
                </a:solidFill>
                <a:latin typeface="sohne"/>
              </a:rPr>
              <a:t>What is </a:t>
            </a:r>
            <a:r>
              <a:rPr lang="en-US" altLang="ko-KR" sz="1600" b="1" dirty="0" err="1">
                <a:solidFill>
                  <a:srgbClr val="292929"/>
                </a:solidFill>
                <a:latin typeface="sohne"/>
              </a:rPr>
              <a:t>LightGBM</a:t>
            </a:r>
            <a:r>
              <a:rPr lang="en-US" altLang="ko-KR" sz="1600" b="1" dirty="0">
                <a:solidFill>
                  <a:srgbClr val="292929"/>
                </a:solidFill>
                <a:latin typeface="sohne"/>
              </a:rPr>
              <a:t>, How to implement it? How to fine </a:t>
            </a:r>
            <a:r>
              <a:rPr lang="en-US" altLang="ko-KR" sz="1600" b="1" dirty="0">
                <a:solidFill>
                  <a:srgbClr val="292929"/>
                </a:solidFill>
                <a:highlight>
                  <a:srgbClr val="FFFF00"/>
                </a:highlight>
                <a:latin typeface="sohne"/>
              </a:rPr>
              <a:t>tune the parameters</a:t>
            </a:r>
            <a:r>
              <a:rPr lang="en-US" altLang="ko-KR" sz="1600" b="1" dirty="0">
                <a:solidFill>
                  <a:srgbClr val="292929"/>
                </a:solidFill>
                <a:latin typeface="sohne"/>
              </a:rPr>
              <a:t>?</a:t>
            </a:r>
            <a:endParaRPr lang="en-US" altLang="ko-KR" sz="1600" b="1" i="0" dirty="0">
              <a:solidFill>
                <a:srgbClr val="292929"/>
              </a:solidFill>
              <a:effectLst/>
              <a:latin typeface="sohne"/>
            </a:endParaRPr>
          </a:p>
        </p:txBody>
      </p:sp>
      <p:sp>
        <p:nvSpPr>
          <p:cNvPr id="2" name="바닥글 개체 틀 1">
            <a:extLst>
              <a:ext uri="{FF2B5EF4-FFF2-40B4-BE49-F238E27FC236}">
                <a16:creationId xmlns:a16="http://schemas.microsoft.com/office/drawing/2014/main" id="{992CD21B-8F7E-4C40-ADF6-50BC33C2B220}"/>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E6F5B7D0-6E02-4696-82FC-3D5E78657EC3}"/>
              </a:ext>
            </a:extLst>
          </p:cNvPr>
          <p:cNvSpPr>
            <a:spLocks noGrp="1"/>
          </p:cNvSpPr>
          <p:nvPr>
            <p:ph type="sldNum" sz="quarter" idx="12"/>
          </p:nvPr>
        </p:nvSpPr>
        <p:spPr/>
        <p:txBody>
          <a:bodyPr/>
          <a:lstStyle/>
          <a:p>
            <a:fld id="{DE77BB65-F969-4654-BF30-45C70C1BE112}" type="slidenum">
              <a:rPr lang="ko-KR" altLang="en-US" smtClean="0"/>
              <a:pPr/>
              <a:t>214</a:t>
            </a:fld>
            <a:endParaRPr lang="ko-KR" altLang="en-US"/>
          </a:p>
        </p:txBody>
      </p:sp>
      <p:sp>
        <p:nvSpPr>
          <p:cNvPr id="15" name="직사각형 14">
            <a:extLst>
              <a:ext uri="{FF2B5EF4-FFF2-40B4-BE49-F238E27FC236}">
                <a16:creationId xmlns:a16="http://schemas.microsoft.com/office/drawing/2014/main" id="{D0ABC989-1BF2-4B1D-A3F4-7B499A58A939}"/>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36227236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547A17C-A9EB-4A52-BDB5-B1F489F6541A}"/>
              </a:ext>
            </a:extLst>
          </p:cNvPr>
          <p:cNvSpPr/>
          <p:nvPr/>
        </p:nvSpPr>
        <p:spPr>
          <a:xfrm>
            <a:off x="719572" y="1036072"/>
            <a:ext cx="7704856" cy="1261884"/>
          </a:xfrm>
          <a:prstGeom prst="rect">
            <a:avLst/>
          </a:prstGeom>
        </p:spPr>
        <p:txBody>
          <a:bodyPr wrap="square">
            <a:spAutoFit/>
          </a:bodyPr>
          <a:lstStyle/>
          <a:p>
            <a:pPr algn="just"/>
            <a:r>
              <a:rPr lang="ko-KR" altLang="ko-KR" sz="1400" b="1" kern="100" dirty="0" err="1">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프로빗</a:t>
            </a:r>
            <a:r>
              <a:rPr lang="ko-KR" altLang="ko-KR" sz="1400" b="1"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 모형</a:t>
            </a:r>
            <a:endParaRPr lang="en-US" altLang="ko-KR" sz="1400" b="1"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endParaRPr>
          </a:p>
          <a:p>
            <a:pPr algn="just"/>
            <a:r>
              <a:rPr lang="ko-KR" altLang="en-US" sz="1200" dirty="0"/>
              <a:t>선택 확률 </a:t>
            </a:r>
            <a:r>
              <a:rPr lang="en-US" altLang="ko-KR" sz="1200" dirty="0"/>
              <a:t>p </a:t>
            </a:r>
            <a:r>
              <a:rPr lang="ko-KR" altLang="en-US" sz="1200" dirty="0"/>
              <a:t>가 </a:t>
            </a:r>
            <a:r>
              <a:rPr lang="en-US" altLang="ko-KR" sz="1200" dirty="0"/>
              <a:t>[0,1]</a:t>
            </a:r>
            <a:r>
              <a:rPr lang="ko-KR" altLang="en-US" sz="1200" dirty="0"/>
              <a:t>의 구간에 놓이도록 하기 위해서는 </a:t>
            </a:r>
            <a:r>
              <a:rPr lang="ko-KR" altLang="en-US" sz="1200" dirty="0">
                <a:highlight>
                  <a:srgbClr val="FFFF00"/>
                </a:highlight>
              </a:rPr>
              <a:t>설명변수와 </a:t>
            </a:r>
            <a:r>
              <a:rPr lang="en-US" altLang="ko-KR" sz="1200" dirty="0">
                <a:highlight>
                  <a:srgbClr val="FFFF00"/>
                </a:highlight>
              </a:rPr>
              <a:t>p </a:t>
            </a:r>
            <a:r>
              <a:rPr lang="ko-KR" altLang="en-US" sz="1200" dirty="0">
                <a:highlight>
                  <a:srgbClr val="FFFF00"/>
                </a:highlight>
              </a:rPr>
              <a:t>사이 에 선형이 아닌 비선형의 관계가 요구됨</a:t>
            </a:r>
            <a:endParaRPr lang="en-US"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endParaRPr>
          </a:p>
          <a:p>
            <a:pPr algn="just"/>
            <a:r>
              <a:rPr lang="ko-KR" altLang="en-US" sz="1200" kern="0" dirty="0" err="1">
                <a:solidFill>
                  <a:srgbClr val="000000"/>
                </a:solidFill>
                <a:latin typeface="+mj-ea"/>
              </a:rPr>
              <a:t>프로빗모형</a:t>
            </a:r>
            <a:r>
              <a:rPr lang="en-US" altLang="ko-KR" sz="1200" kern="0" dirty="0">
                <a:solidFill>
                  <a:srgbClr val="000000"/>
                </a:solidFill>
                <a:latin typeface="+mj-ea"/>
              </a:rPr>
              <a:t>(</a:t>
            </a:r>
            <a:r>
              <a:rPr lang="en-US" altLang="ko-KR" sz="1200" kern="0" dirty="0" err="1">
                <a:solidFill>
                  <a:srgbClr val="000000"/>
                </a:solidFill>
                <a:latin typeface="+mj-ea"/>
              </a:rPr>
              <a:t>probit</a:t>
            </a:r>
            <a:r>
              <a:rPr lang="en-US" altLang="ko-KR" sz="1200" kern="0" dirty="0">
                <a:solidFill>
                  <a:srgbClr val="000000"/>
                </a:solidFill>
                <a:latin typeface="+mj-ea"/>
              </a:rPr>
              <a:t> model)</a:t>
            </a:r>
            <a:r>
              <a:rPr lang="ko-KR" altLang="en-US" sz="1200" kern="0" dirty="0">
                <a:solidFill>
                  <a:srgbClr val="000000"/>
                </a:solidFill>
                <a:latin typeface="+mj-ea"/>
              </a:rPr>
              <a:t>은 </a:t>
            </a:r>
            <a:r>
              <a:rPr lang="ko-KR" altLang="en-US" sz="1200" kern="0" dirty="0">
                <a:solidFill>
                  <a:srgbClr val="000000"/>
                </a:solidFill>
                <a:highlight>
                  <a:srgbClr val="FFFF66"/>
                </a:highlight>
                <a:latin typeface="+mj-ea"/>
              </a:rPr>
              <a:t>확률분포가 </a:t>
            </a:r>
            <a:r>
              <a:rPr lang="en-US" altLang="ko-KR" sz="1200" kern="0" dirty="0">
                <a:solidFill>
                  <a:srgbClr val="000000"/>
                </a:solidFill>
                <a:highlight>
                  <a:srgbClr val="FFFF66"/>
                </a:highlight>
                <a:latin typeface="+mj-ea"/>
              </a:rPr>
              <a:t>normal distribution</a:t>
            </a:r>
            <a:r>
              <a:rPr lang="ko-KR" altLang="en-US" sz="1200" kern="0" dirty="0">
                <a:solidFill>
                  <a:srgbClr val="000000"/>
                </a:solidFill>
                <a:highlight>
                  <a:srgbClr val="FFFF66"/>
                </a:highlight>
                <a:latin typeface="+mj-ea"/>
              </a:rPr>
              <a:t>을 따른다는 가정에 </a:t>
            </a:r>
            <a:r>
              <a:rPr lang="ko-KR" altLang="en-US" sz="1200" kern="0" dirty="0">
                <a:solidFill>
                  <a:srgbClr val="000000"/>
                </a:solidFill>
                <a:latin typeface="+mj-ea"/>
              </a:rPr>
              <a:t>기초를 한다</a:t>
            </a:r>
            <a:r>
              <a:rPr lang="en-US" altLang="ko-KR" sz="1200" kern="0" dirty="0">
                <a:solidFill>
                  <a:srgbClr val="000000"/>
                </a:solidFill>
                <a:latin typeface="+mj-ea"/>
              </a:rPr>
              <a:t>. </a:t>
            </a:r>
          </a:p>
          <a:p>
            <a:pPr algn="just"/>
            <a:r>
              <a:rPr lang="en-US" altLang="ko-KR" sz="1200" kern="0" dirty="0">
                <a:solidFill>
                  <a:srgbClr val="000000"/>
                </a:solidFill>
                <a:latin typeface="+mj-ea"/>
                <a:sym typeface="Wingdings" panose="05000000000000000000" pitchFamily="2" charset="2"/>
              </a:rPr>
              <a:t> </a:t>
            </a:r>
            <a:r>
              <a:rPr lang="ko-KR" altLang="en-US" sz="1200" kern="0" dirty="0">
                <a:solidFill>
                  <a:srgbClr val="000000"/>
                </a:solidFill>
                <a:latin typeface="+mj-ea"/>
              </a:rPr>
              <a:t>이론적으로는 타당성을 인정받고 있지만 선택가능한 대안이 </a:t>
            </a:r>
            <a:r>
              <a:rPr lang="en-US" altLang="ko-KR" sz="1200" kern="0" dirty="0">
                <a:solidFill>
                  <a:srgbClr val="000000"/>
                </a:solidFill>
                <a:latin typeface="+mj-ea"/>
              </a:rPr>
              <a:t>3</a:t>
            </a:r>
            <a:r>
              <a:rPr lang="ko-KR" altLang="en-US" sz="1200" kern="0" dirty="0">
                <a:solidFill>
                  <a:srgbClr val="000000"/>
                </a:solidFill>
                <a:latin typeface="+mj-ea"/>
              </a:rPr>
              <a:t>개 이상인 다항 </a:t>
            </a:r>
            <a:r>
              <a:rPr lang="ko-KR" altLang="en-US" sz="1200" kern="0" dirty="0" err="1">
                <a:solidFill>
                  <a:srgbClr val="000000"/>
                </a:solidFill>
                <a:latin typeface="+mj-ea"/>
              </a:rPr>
              <a:t>프로빗모형</a:t>
            </a:r>
            <a:r>
              <a:rPr lang="en-US" altLang="ko-KR" sz="1200" kern="0" dirty="0">
                <a:solidFill>
                  <a:srgbClr val="000000"/>
                </a:solidFill>
                <a:latin typeface="+mj-ea"/>
              </a:rPr>
              <a:t>(multinomial </a:t>
            </a:r>
            <a:r>
              <a:rPr lang="en-US" altLang="ko-KR" sz="1200" kern="0" dirty="0" err="1">
                <a:solidFill>
                  <a:srgbClr val="000000"/>
                </a:solidFill>
                <a:latin typeface="+mj-ea"/>
              </a:rPr>
              <a:t>probit</a:t>
            </a:r>
            <a:r>
              <a:rPr lang="en-US" altLang="ko-KR" sz="1200" kern="0" dirty="0">
                <a:solidFill>
                  <a:srgbClr val="000000"/>
                </a:solidFill>
                <a:latin typeface="+mj-ea"/>
              </a:rPr>
              <a:t> model)</a:t>
            </a:r>
            <a:r>
              <a:rPr lang="ko-KR" altLang="en-US" sz="1200" kern="0" dirty="0">
                <a:solidFill>
                  <a:srgbClr val="000000"/>
                </a:solidFill>
                <a:latin typeface="+mj-ea"/>
              </a:rPr>
              <a:t>의 경우 계산의 어려움</a:t>
            </a:r>
            <a:r>
              <a:rPr lang="en-US" altLang="ko-KR" sz="1200" kern="0" dirty="0">
                <a:solidFill>
                  <a:srgbClr val="000000"/>
                </a:solidFill>
                <a:latin typeface="+mj-ea"/>
              </a:rPr>
              <a:t>(computational difficulties)</a:t>
            </a:r>
            <a:endParaRPr lang="ko-KR" altLang="en-US" sz="1200" kern="0" dirty="0">
              <a:solidFill>
                <a:srgbClr val="000000"/>
              </a:solidFill>
              <a:latin typeface="+mj-ea"/>
            </a:endParaRPr>
          </a:p>
          <a:p>
            <a:pPr algn="just"/>
            <a:r>
              <a:rPr lang="en-US" altLang="ko-KR" sz="1200" dirty="0">
                <a:sym typeface="Wingdings" panose="05000000000000000000" pitchFamily="2" charset="2"/>
              </a:rPr>
              <a:t></a:t>
            </a:r>
            <a:r>
              <a:rPr lang="ko-KR" altLang="en-US" sz="1200" dirty="0" err="1"/>
              <a:t>프로빗</a:t>
            </a:r>
            <a:r>
              <a:rPr lang="ko-KR" altLang="en-US" sz="1200" dirty="0"/>
              <a:t> 모형의 추정 </a:t>
            </a:r>
            <a:r>
              <a:rPr lang="en-US" altLang="ko-KR" sz="1200" dirty="0"/>
              <a:t>– </a:t>
            </a:r>
            <a:r>
              <a:rPr lang="ko-KR" altLang="en-US" sz="1200" dirty="0" err="1"/>
              <a:t>최우추정법</a:t>
            </a:r>
            <a:r>
              <a:rPr lang="en-US" altLang="ko-KR" sz="1200" dirty="0"/>
              <a:t>(</a:t>
            </a:r>
            <a:r>
              <a:rPr lang="ko-KR" altLang="en-US" sz="1200" dirty="0"/>
              <a:t> 주어진 표본의 값이 관측될 확률 또는 </a:t>
            </a:r>
            <a:r>
              <a:rPr lang="ko-KR" altLang="en-US" sz="1200" dirty="0" err="1"/>
              <a:t>우도를</a:t>
            </a:r>
            <a:r>
              <a:rPr lang="ko-KR" altLang="en-US" sz="1200" dirty="0"/>
              <a:t> 극대화하는 값</a:t>
            </a:r>
            <a:r>
              <a:rPr lang="en-US" altLang="ko-KR" sz="1400" dirty="0"/>
              <a:t>)</a:t>
            </a:r>
          </a:p>
        </p:txBody>
      </p:sp>
      <p:sp>
        <p:nvSpPr>
          <p:cNvPr id="3" name="직사각형 2">
            <a:extLst>
              <a:ext uri="{FF2B5EF4-FFF2-40B4-BE49-F238E27FC236}">
                <a16:creationId xmlns:a16="http://schemas.microsoft.com/office/drawing/2014/main" id="{8DB32535-F872-45D0-B2A2-C570BC0EE81C}"/>
              </a:ext>
            </a:extLst>
          </p:cNvPr>
          <p:cNvSpPr/>
          <p:nvPr/>
        </p:nvSpPr>
        <p:spPr>
          <a:xfrm>
            <a:off x="1107591" y="275842"/>
            <a:ext cx="6495689" cy="369332"/>
          </a:xfrm>
          <a:prstGeom prst="rect">
            <a:avLst/>
          </a:prstGeom>
        </p:spPr>
        <p:txBody>
          <a:bodyPr wrap="none">
            <a:spAutoFit/>
          </a:bodyPr>
          <a:lstStyle/>
          <a:p>
            <a:pPr algn="just"/>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kern="100" dirty="0" err="1">
                <a:latin typeface="맑은 고딕" panose="020B0503020000020004" pitchFamily="50" charset="-127"/>
                <a:ea typeface="맑은 고딕" panose="020B0503020000020004" pitchFamily="50" charset="-127"/>
                <a:cs typeface="Times New Roman" panose="02020603050405020304" pitchFamily="18" charset="0"/>
              </a:rPr>
              <a:t>프로빗</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 모형</a:t>
            </a:r>
            <a:r>
              <a:rPr lang="en-US" altLang="ko-KR" kern="100" dirty="0">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dirty="0" err="1"/>
              <a:t>Probit</a:t>
            </a:r>
            <a:r>
              <a:rPr lang="en-US" altLang="ko-KR" dirty="0"/>
              <a:t> Model</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과 </a:t>
            </a:r>
            <a:r>
              <a:rPr lang="ko-KR" altLang="ko-KR" kern="100" dirty="0" err="1">
                <a:latin typeface="맑은 고딕" panose="020B0503020000020004" pitchFamily="50" charset="-127"/>
                <a:ea typeface="맑은 고딕" panose="020B0503020000020004" pitchFamily="50" charset="-127"/>
                <a:cs typeface="Times New Roman" panose="02020603050405020304" pitchFamily="18" charset="0"/>
              </a:rPr>
              <a:t>로짓</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 모형</a:t>
            </a:r>
            <a:r>
              <a:rPr lang="en-US" altLang="ko-KR" dirty="0"/>
              <a:t>(Logit Model)</a:t>
            </a:r>
            <a:r>
              <a:rPr lang="ko-KR" altLang="ko-KR" kern="100" dirty="0">
                <a:latin typeface="맑은 고딕" panose="020B0503020000020004" pitchFamily="50" charset="-127"/>
                <a:ea typeface="맑은 고딕" panose="020B0503020000020004" pitchFamily="50" charset="-127"/>
                <a:cs typeface="Times New Roman" panose="02020603050405020304" pitchFamily="18" charset="0"/>
              </a:rPr>
              <a:t>의 차이점</a:t>
            </a:r>
          </a:p>
        </p:txBody>
      </p:sp>
      <p:sp>
        <p:nvSpPr>
          <p:cNvPr id="8" name="Rectangle 2">
            <a:extLst>
              <a:ext uri="{FF2B5EF4-FFF2-40B4-BE49-F238E27FC236}">
                <a16:creationId xmlns:a16="http://schemas.microsoft.com/office/drawing/2014/main" id="{700E060F-22F7-4B3F-91BE-94460F5FA9C6}"/>
              </a:ext>
            </a:extLst>
          </p:cNvPr>
          <p:cNvSpPr>
            <a:spLocks noChangeArrowheads="1"/>
          </p:cNvSpPr>
          <p:nvPr/>
        </p:nvSpPr>
        <p:spPr bwMode="auto">
          <a:xfrm>
            <a:off x="899592" y="502273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5" name="_x187340736" descr="EMB00002ad4448a">
            <a:extLst>
              <a:ext uri="{FF2B5EF4-FFF2-40B4-BE49-F238E27FC236}">
                <a16:creationId xmlns:a16="http://schemas.microsoft.com/office/drawing/2014/main" id="{A190BCDE-3EE0-410A-A931-C1743F900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14978"/>
            <a:ext cx="5400675" cy="663236"/>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id="{02DEBCC0-75ED-4D5F-929D-6E567A5DD40E}"/>
              </a:ext>
            </a:extLst>
          </p:cNvPr>
          <p:cNvSpPr/>
          <p:nvPr/>
        </p:nvSpPr>
        <p:spPr>
          <a:xfrm>
            <a:off x="719572" y="5053340"/>
            <a:ext cx="7992888" cy="1200329"/>
          </a:xfrm>
          <a:prstGeom prst="rect">
            <a:avLst/>
          </a:prstGeom>
        </p:spPr>
        <p:txBody>
          <a:bodyPr wrap="square">
            <a:spAutoFit/>
          </a:bodyPr>
          <a:lstStyle/>
          <a:p>
            <a:pPr algn="just" fontAlgn="base"/>
            <a:r>
              <a:rPr lang="en-US" altLang="ko-KR" sz="1200" b="1" dirty="0"/>
              <a:t>Weibull</a:t>
            </a:r>
            <a:r>
              <a:rPr lang="en-US" altLang="ko-KR" sz="1200" dirty="0"/>
              <a:t> distribution</a:t>
            </a:r>
            <a:r>
              <a:rPr lang="ko-KR" altLang="en-US" sz="1200" kern="0" dirty="0">
                <a:solidFill>
                  <a:srgbClr val="000000"/>
                </a:solidFill>
                <a:latin typeface="+mj-ea"/>
                <a:ea typeface="+mj-ea"/>
              </a:rPr>
              <a:t>가장 많이 쓰이는 확률</a:t>
            </a:r>
          </a:p>
          <a:p>
            <a:pPr marL="171450" indent="-171450" algn="just" fontAlgn="base">
              <a:buFont typeface="Wingdings" panose="05000000000000000000" pitchFamily="2" charset="2"/>
              <a:buChar char="§"/>
            </a:pPr>
            <a:r>
              <a:rPr lang="ko-KR" altLang="en-US" sz="1200" kern="0" dirty="0">
                <a:solidFill>
                  <a:srgbClr val="000000"/>
                </a:solidFill>
                <a:latin typeface="+mj-ea"/>
                <a:ea typeface="+mj-ea"/>
              </a:rPr>
              <a:t>이론적으로 가장 설득력이 있는 정규분포와 비슷한 모양의 확률밀도함수</a:t>
            </a:r>
            <a:r>
              <a:rPr lang="en-US" altLang="ko-KR" sz="1200" kern="0" dirty="0">
                <a:solidFill>
                  <a:srgbClr val="000000"/>
                </a:solidFill>
                <a:latin typeface="+mj-ea"/>
                <a:ea typeface="+mj-ea"/>
              </a:rPr>
              <a:t>(probability density function)</a:t>
            </a:r>
            <a:r>
              <a:rPr lang="ko-KR" altLang="en-US" sz="1200" kern="0" dirty="0">
                <a:solidFill>
                  <a:srgbClr val="000000"/>
                </a:solidFill>
                <a:latin typeface="+mj-ea"/>
                <a:ea typeface="+mj-ea"/>
              </a:rPr>
              <a:t>를 가지면서도 동시에 계산이 편리하기 때문</a:t>
            </a:r>
            <a:endParaRPr lang="en-US" altLang="ko-KR" sz="1200" kern="0" dirty="0">
              <a:solidFill>
                <a:srgbClr val="000000"/>
              </a:solidFill>
              <a:latin typeface="+mj-ea"/>
              <a:ea typeface="+mj-ea"/>
            </a:endParaRPr>
          </a:p>
          <a:p>
            <a:pPr marL="171450" indent="-171450" fontAlgn="base">
              <a:buFont typeface="Wingdings" panose="05000000000000000000" pitchFamily="2" charset="2"/>
              <a:buChar char="§"/>
            </a:pPr>
            <a:r>
              <a:rPr lang="ko-KR" altLang="en-US" sz="1200" dirty="0"/>
              <a:t>지수분포를 보다 </a:t>
            </a:r>
            <a:r>
              <a:rPr lang="ko-KR" altLang="en-US" sz="1200" dirty="0" err="1"/>
              <a:t>일반화시켜</a:t>
            </a:r>
            <a:r>
              <a:rPr lang="en-US" altLang="ko-KR" sz="1200" dirty="0"/>
              <a:t>, </a:t>
            </a:r>
            <a:r>
              <a:rPr lang="ko-KR" altLang="en-US" sz="1200" dirty="0"/>
              <a:t>여러 다양한 확률분포 형태를 모두 나타낼 수 있도록 고안됨</a:t>
            </a:r>
          </a:p>
          <a:p>
            <a:pPr marL="171450" indent="-171450" algn="just" fontAlgn="base">
              <a:buFont typeface="Wingdings" panose="05000000000000000000" pitchFamily="2" charset="2"/>
              <a:buChar char="§"/>
            </a:pPr>
            <a:r>
              <a:rPr lang="ko-KR" altLang="en-US" sz="1200" kern="0" dirty="0" err="1">
                <a:solidFill>
                  <a:srgbClr val="000000"/>
                </a:solidFill>
                <a:latin typeface="+mj-ea"/>
                <a:ea typeface="+mj-ea"/>
              </a:rPr>
              <a:t>로짓모형은</a:t>
            </a:r>
            <a:r>
              <a:rPr lang="ko-KR" altLang="en-US" sz="1200" kern="0" dirty="0">
                <a:solidFill>
                  <a:srgbClr val="000000"/>
                </a:solidFill>
                <a:latin typeface="+mj-ea"/>
                <a:ea typeface="+mj-ea"/>
              </a:rPr>
              <a:t> 확률적 효용이 </a:t>
            </a:r>
            <a:r>
              <a:rPr lang="ko-KR" altLang="en-US" sz="1200" kern="0" dirty="0" err="1">
                <a:solidFill>
                  <a:srgbClr val="000000"/>
                </a:solidFill>
                <a:latin typeface="+mj-ea"/>
                <a:ea typeface="+mj-ea"/>
              </a:rPr>
              <a:t>와이블분포임을</a:t>
            </a:r>
            <a:r>
              <a:rPr lang="ko-KR" altLang="en-US" sz="1200" kern="0" dirty="0">
                <a:solidFill>
                  <a:srgbClr val="000000"/>
                </a:solidFill>
                <a:latin typeface="+mj-ea"/>
                <a:ea typeface="+mj-ea"/>
              </a:rPr>
              <a:t> 가정하는 확률선택모형</a:t>
            </a:r>
            <a:endParaRPr lang="en-US" altLang="ko-KR" sz="1200" kern="0" dirty="0">
              <a:solidFill>
                <a:srgbClr val="000000"/>
              </a:solidFill>
              <a:latin typeface="+mj-ea"/>
              <a:ea typeface="+mj-ea"/>
            </a:endParaRPr>
          </a:p>
          <a:p>
            <a:pPr marL="171450" indent="-171450" algn="just" fontAlgn="base">
              <a:buFont typeface="Wingdings" panose="05000000000000000000" pitchFamily="2" charset="2"/>
              <a:buChar char="§"/>
            </a:pPr>
            <a:r>
              <a:rPr lang="ko-KR" altLang="en-US" sz="1200" dirty="0" err="1"/>
              <a:t>와이블</a:t>
            </a:r>
            <a:r>
              <a:rPr lang="ko-KR" altLang="en-US" sz="1200" dirty="0"/>
              <a:t> 분포와 다른 분포와의 관계 </a:t>
            </a:r>
            <a:r>
              <a:rPr lang="en-US" altLang="ko-KR" sz="1200" dirty="0"/>
              <a:t>: β = 3.5 : </a:t>
            </a:r>
            <a:r>
              <a:rPr lang="ko-KR" altLang="en-US" sz="1200" dirty="0"/>
              <a:t>정규분포에 근사적</a:t>
            </a:r>
            <a:endParaRPr lang="ko-KR" altLang="en-US" sz="1200" kern="0" dirty="0">
              <a:solidFill>
                <a:srgbClr val="000000"/>
              </a:solidFill>
              <a:latin typeface="+mj-ea"/>
              <a:ea typeface="+mj-ea"/>
            </a:endParaRPr>
          </a:p>
        </p:txBody>
      </p:sp>
      <p:sp>
        <p:nvSpPr>
          <p:cNvPr id="11" name="직사각형 10">
            <a:extLst>
              <a:ext uri="{FF2B5EF4-FFF2-40B4-BE49-F238E27FC236}">
                <a16:creationId xmlns:a16="http://schemas.microsoft.com/office/drawing/2014/main" id="{201655CD-8808-4165-8694-16C55D91D7B6}"/>
              </a:ext>
            </a:extLst>
          </p:cNvPr>
          <p:cNvSpPr/>
          <p:nvPr/>
        </p:nvSpPr>
        <p:spPr>
          <a:xfrm>
            <a:off x="725483" y="3178031"/>
            <a:ext cx="7524836" cy="1785104"/>
          </a:xfrm>
          <a:prstGeom prst="rect">
            <a:avLst/>
          </a:prstGeom>
        </p:spPr>
        <p:txBody>
          <a:bodyPr wrap="square">
            <a:spAutoFit/>
          </a:bodyPr>
          <a:lstStyle/>
          <a:p>
            <a:pPr algn="just"/>
            <a:r>
              <a:rPr lang="ko-KR" altLang="ko-KR" sz="1400" b="1" kern="100" dirty="0" err="1">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로짓</a:t>
            </a:r>
            <a:r>
              <a:rPr lang="ko-KR" altLang="ko-KR" sz="1400" b="1"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 모형</a:t>
            </a:r>
            <a:endParaRPr lang="en-US" altLang="ko-KR" sz="1400" b="1"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endParaRPr>
          </a:p>
          <a:p>
            <a:pPr algn="just" fontAlgn="base"/>
            <a:r>
              <a:rPr lang="ko-KR" altLang="en-US" sz="1200" kern="0" dirty="0" err="1">
                <a:solidFill>
                  <a:srgbClr val="000000"/>
                </a:solidFill>
                <a:highlight>
                  <a:srgbClr val="FFFF00"/>
                </a:highlight>
                <a:latin typeface="+mj-ea"/>
              </a:rPr>
              <a:t>로짓모형</a:t>
            </a:r>
            <a:r>
              <a:rPr lang="en-US" altLang="ko-KR" sz="1200" kern="0" dirty="0">
                <a:solidFill>
                  <a:srgbClr val="000000"/>
                </a:solidFill>
                <a:highlight>
                  <a:srgbClr val="FFFF00"/>
                </a:highlight>
                <a:latin typeface="+mj-ea"/>
              </a:rPr>
              <a:t>(logit model)</a:t>
            </a:r>
            <a:r>
              <a:rPr lang="ko-KR" altLang="en-US" sz="1200" kern="0" dirty="0">
                <a:solidFill>
                  <a:srgbClr val="000000"/>
                </a:solidFill>
                <a:highlight>
                  <a:srgbClr val="FFFF00"/>
                </a:highlight>
                <a:latin typeface="+mj-ea"/>
              </a:rPr>
              <a:t>은 </a:t>
            </a:r>
            <a:r>
              <a:rPr lang="ko-KR" altLang="en-US" sz="1200" kern="0" dirty="0" err="1">
                <a:solidFill>
                  <a:srgbClr val="000000"/>
                </a:solidFill>
                <a:highlight>
                  <a:srgbClr val="FFFF00"/>
                </a:highlight>
                <a:latin typeface="+mj-ea"/>
              </a:rPr>
              <a:t>프로빗모형의</a:t>
            </a:r>
            <a:r>
              <a:rPr lang="ko-KR" altLang="en-US" sz="1200" kern="0" dirty="0">
                <a:solidFill>
                  <a:srgbClr val="000000"/>
                </a:solidFill>
                <a:highlight>
                  <a:srgbClr val="FFFF00"/>
                </a:highlight>
                <a:latin typeface="+mj-ea"/>
              </a:rPr>
              <a:t> 약점을 보완하기 위해서 개발된 것으로 확률분포가 </a:t>
            </a:r>
            <a:endParaRPr lang="en-US" altLang="ko-KR" sz="1200" kern="0" dirty="0">
              <a:solidFill>
                <a:srgbClr val="000000"/>
              </a:solidFill>
              <a:highlight>
                <a:srgbClr val="FFFF00"/>
              </a:highlight>
              <a:latin typeface="+mj-ea"/>
            </a:endParaRPr>
          </a:p>
          <a:p>
            <a:pPr algn="just" fontAlgn="base"/>
            <a:r>
              <a:rPr lang="ko-KR" altLang="en-US" sz="1200" kern="0" dirty="0">
                <a:solidFill>
                  <a:srgbClr val="000000"/>
                </a:solidFill>
                <a:highlight>
                  <a:srgbClr val="00FFFF"/>
                </a:highlight>
                <a:latin typeface="+mj-ea"/>
              </a:rPr>
              <a:t>독립적이고 동일하게 분포되어</a:t>
            </a:r>
            <a:r>
              <a:rPr lang="en-US" altLang="ko-KR" sz="1200" kern="0" dirty="0">
                <a:solidFill>
                  <a:srgbClr val="000000"/>
                </a:solidFill>
                <a:highlight>
                  <a:srgbClr val="00FFFF"/>
                </a:highlight>
                <a:latin typeface="+mj-ea"/>
              </a:rPr>
              <a:t>(independently and identically distributed)</a:t>
            </a:r>
            <a:r>
              <a:rPr lang="ko-KR" altLang="en-US" sz="1200" kern="0" dirty="0">
                <a:solidFill>
                  <a:srgbClr val="000000"/>
                </a:solidFill>
                <a:highlight>
                  <a:srgbClr val="00FFFF"/>
                </a:highlight>
                <a:latin typeface="+mj-ea"/>
              </a:rPr>
              <a:t>있다고 가정</a:t>
            </a:r>
            <a:endParaRPr lang="en-US" altLang="ko-KR" sz="1200" kern="0" dirty="0">
              <a:solidFill>
                <a:srgbClr val="000000"/>
              </a:solidFill>
              <a:highlight>
                <a:srgbClr val="00FFFF"/>
              </a:highlight>
              <a:latin typeface="+mj-ea"/>
            </a:endParaRPr>
          </a:p>
          <a:p>
            <a:pPr algn="just" fontAlgn="base"/>
            <a:r>
              <a:rPr lang="en-US" altLang="ko-KR" sz="1200" kern="0" dirty="0">
                <a:solidFill>
                  <a:srgbClr val="000000"/>
                </a:solidFill>
                <a:highlight>
                  <a:srgbClr val="FFFF00"/>
                </a:highlight>
                <a:latin typeface="+mj-ea"/>
                <a:sym typeface="Wingdings" panose="05000000000000000000" pitchFamily="2" charset="2"/>
              </a:rPr>
              <a:t> </a:t>
            </a:r>
            <a:r>
              <a:rPr lang="ko-KR" altLang="en-US" sz="1200" dirty="0" err="1">
                <a:highlight>
                  <a:srgbClr val="00FFFF"/>
                </a:highlight>
              </a:rPr>
              <a:t>와이블</a:t>
            </a:r>
            <a:r>
              <a:rPr lang="ko-KR" altLang="en-US" sz="1200" dirty="0">
                <a:highlight>
                  <a:srgbClr val="00FFFF"/>
                </a:highlight>
              </a:rPr>
              <a:t> 분포</a:t>
            </a:r>
            <a:r>
              <a:rPr lang="en-US" altLang="ko-KR" sz="1200" dirty="0">
                <a:highlight>
                  <a:srgbClr val="FFFF00"/>
                </a:highlight>
              </a:rPr>
              <a:t>(</a:t>
            </a:r>
            <a:r>
              <a:rPr lang="ko-KR" altLang="en-US" sz="1200" dirty="0" err="1">
                <a:highlight>
                  <a:srgbClr val="FFFF00"/>
                </a:highlight>
              </a:rPr>
              <a:t>베이불</a:t>
            </a:r>
            <a:r>
              <a:rPr lang="ko-KR" altLang="en-US" sz="1200" dirty="0">
                <a:highlight>
                  <a:srgbClr val="FFFF00"/>
                </a:highlight>
              </a:rPr>
              <a:t> 분포</a:t>
            </a:r>
            <a:r>
              <a:rPr lang="en-US" altLang="ko-KR" sz="1200" dirty="0">
                <a:highlight>
                  <a:srgbClr val="FFFF00"/>
                </a:highlight>
              </a:rPr>
              <a:t>)</a:t>
            </a:r>
            <a:r>
              <a:rPr lang="ko-KR" altLang="en-US" sz="1200" dirty="0">
                <a:highlight>
                  <a:srgbClr val="FFFF00"/>
                </a:highlight>
              </a:rPr>
              <a:t>를 가정</a:t>
            </a:r>
          </a:p>
          <a:p>
            <a:pPr algn="just" fontAlgn="base"/>
            <a:r>
              <a:rPr lang="en-US" altLang="ko-KR" sz="1200" kern="0" dirty="0">
                <a:solidFill>
                  <a:srgbClr val="000000"/>
                </a:solidFill>
                <a:highlight>
                  <a:srgbClr val="FFFF00"/>
                </a:highlight>
                <a:latin typeface="+mj-ea"/>
              </a:rPr>
              <a:t> </a:t>
            </a:r>
            <a:r>
              <a:rPr lang="ko-KR" altLang="en-US" sz="1200" kern="0" dirty="0">
                <a:solidFill>
                  <a:srgbClr val="000000"/>
                </a:solidFill>
                <a:highlight>
                  <a:srgbClr val="FFFF00"/>
                </a:highlight>
                <a:latin typeface="+mj-ea"/>
              </a:rPr>
              <a:t>이 분포는 모양이 정규분포와 비슷하면서 계산이 편리하여 가장 널리 활용</a:t>
            </a:r>
          </a:p>
          <a:p>
            <a:pPr algn="just"/>
            <a:r>
              <a:rPr lang="ko-KR" altLang="en-US" sz="1200" dirty="0" err="1"/>
              <a:t>프로빗</a:t>
            </a:r>
            <a:r>
              <a:rPr lang="ko-KR" altLang="en-US" sz="1200" dirty="0"/>
              <a:t> 모형의 대안으로 흔히 사용됨</a:t>
            </a:r>
            <a:r>
              <a:rPr lang="en-US" altLang="ko-KR" sz="1200" dirty="0"/>
              <a:t> </a:t>
            </a:r>
            <a:r>
              <a:rPr lang="en-US" altLang="ko-KR" sz="1200" dirty="0">
                <a:sym typeface="Wingdings" panose="05000000000000000000" pitchFamily="2" charset="2"/>
              </a:rPr>
              <a:t> </a:t>
            </a:r>
            <a:r>
              <a:rPr lang="ko-KR" altLang="en-US" sz="1200" dirty="0"/>
              <a:t>유일한 차이점은 사용되는 확률분포함수 </a:t>
            </a:r>
            <a:r>
              <a:rPr lang="ko-KR" altLang="en-US" sz="1200" dirty="0">
                <a:highlight>
                  <a:srgbClr val="FFFF00"/>
                </a:highlight>
              </a:rPr>
              <a:t>로지스틱</a:t>
            </a:r>
            <a:r>
              <a:rPr lang="en-US" altLang="ko-KR" sz="1200" dirty="0">
                <a:highlight>
                  <a:srgbClr val="FFFF00"/>
                </a:highlight>
              </a:rPr>
              <a:t>(logistic) </a:t>
            </a:r>
            <a:r>
              <a:rPr lang="ko-KR" altLang="en-US" sz="1200" dirty="0">
                <a:highlight>
                  <a:srgbClr val="FFFF00"/>
                </a:highlight>
              </a:rPr>
              <a:t>분포의 확률분포함수가 사용됨</a:t>
            </a:r>
            <a:endParaRPr lang="en-US" altLang="ko-KR" sz="1200" dirty="0">
              <a:highlight>
                <a:srgbClr val="FFFF00"/>
              </a:highlight>
            </a:endParaRPr>
          </a:p>
          <a:p>
            <a:pPr algn="just"/>
            <a:r>
              <a:rPr lang="en-US" altLang="ko-KR" sz="1200" dirty="0">
                <a:sym typeface="Wingdings" panose="05000000000000000000" pitchFamily="2" charset="2"/>
              </a:rPr>
              <a:t> </a:t>
            </a:r>
            <a:r>
              <a:rPr lang="ko-KR" altLang="en-US" sz="1200" dirty="0" err="1"/>
              <a:t>프로빗</a:t>
            </a:r>
            <a:r>
              <a:rPr lang="ko-KR" altLang="en-US" sz="1200" dirty="0"/>
              <a:t> </a:t>
            </a:r>
            <a:r>
              <a:rPr lang="ko-KR" altLang="en-US" sz="1200" dirty="0" err="1"/>
              <a:t>모형에서와</a:t>
            </a:r>
            <a:r>
              <a:rPr lang="ko-KR" altLang="en-US" sz="1200" dirty="0"/>
              <a:t> 마찬가지 방법으로 </a:t>
            </a:r>
            <a:r>
              <a:rPr lang="ko-KR" altLang="en-US" sz="1200" dirty="0" err="1"/>
              <a:t>최우추정량을</a:t>
            </a:r>
            <a:r>
              <a:rPr lang="ko-KR" altLang="en-US" sz="1200" dirty="0"/>
              <a:t> 구할 수 있으며</a:t>
            </a:r>
            <a:r>
              <a:rPr lang="en-US" altLang="ko-KR" sz="1200" dirty="0"/>
              <a:t>, </a:t>
            </a:r>
            <a:r>
              <a:rPr lang="ko-KR" altLang="en-US" sz="1200" dirty="0"/>
              <a:t>그 결과에 대한 해석 역시 정규분포 확률밀도함수를 로지스틱 확률밀도함수로 대체하면 마찬가지임</a:t>
            </a:r>
            <a:endParaRPr lang="en-US" altLang="ko-KR" sz="1200" dirty="0"/>
          </a:p>
        </p:txBody>
      </p:sp>
      <p:sp>
        <p:nvSpPr>
          <p:cNvPr id="6" name="바닥글 개체 틀 5">
            <a:extLst>
              <a:ext uri="{FF2B5EF4-FFF2-40B4-BE49-F238E27FC236}">
                <a16:creationId xmlns:a16="http://schemas.microsoft.com/office/drawing/2014/main" id="{EA8DD305-8FDC-4737-B9F3-B033140C944C}"/>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303F77E6-659A-444D-80A4-098D4B22E392}"/>
              </a:ext>
            </a:extLst>
          </p:cNvPr>
          <p:cNvSpPr>
            <a:spLocks noGrp="1"/>
          </p:cNvSpPr>
          <p:nvPr>
            <p:ph type="sldNum" sz="quarter" idx="12"/>
          </p:nvPr>
        </p:nvSpPr>
        <p:spPr/>
        <p:txBody>
          <a:bodyPr/>
          <a:lstStyle/>
          <a:p>
            <a:fld id="{DE77BB65-F969-4654-BF30-45C70C1BE112}" type="slidenum">
              <a:rPr lang="ko-KR" altLang="en-US" smtClean="0"/>
              <a:pPr/>
              <a:t>215</a:t>
            </a:fld>
            <a:endParaRPr lang="ko-KR" altLang="en-US"/>
          </a:p>
        </p:txBody>
      </p:sp>
      <p:sp>
        <p:nvSpPr>
          <p:cNvPr id="12" name="직사각형 11">
            <a:extLst>
              <a:ext uri="{FF2B5EF4-FFF2-40B4-BE49-F238E27FC236}">
                <a16:creationId xmlns:a16="http://schemas.microsoft.com/office/drawing/2014/main" id="{BF74823A-EC2D-40C7-B977-886E8C0DB35D}"/>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24954599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TextBox 2">
            <a:extLst>
              <a:ext uri="{FF2B5EF4-FFF2-40B4-BE49-F238E27FC236}">
                <a16:creationId xmlns:a16="http://schemas.microsoft.com/office/drawing/2014/main" id="{3EE79E20-9002-4EC2-B844-621AA28130CF}"/>
              </a:ext>
            </a:extLst>
          </p:cNvPr>
          <p:cNvSpPr txBox="1"/>
          <p:nvPr/>
        </p:nvSpPr>
        <p:spPr>
          <a:xfrm>
            <a:off x="1835696" y="280785"/>
            <a:ext cx="4320480" cy="369332"/>
          </a:xfrm>
          <a:prstGeom prst="rect">
            <a:avLst/>
          </a:prstGeom>
          <a:noFill/>
        </p:spPr>
        <p:txBody>
          <a:bodyPr wrap="square" rtlCol="0">
            <a:spAutoFit/>
          </a:bodyPr>
          <a:lstStyle/>
          <a:p>
            <a:r>
              <a:rPr lang="en-US" altLang="ko-KR" dirty="0"/>
              <a:t>***</a:t>
            </a:r>
            <a:r>
              <a:rPr lang="ko-KR" altLang="en-US" b="1" dirty="0">
                <a:latin typeface="Arial" panose="020B0604020202020204" pitchFamily="34" charset="0"/>
              </a:rPr>
              <a:t> </a:t>
            </a:r>
            <a:r>
              <a:rPr lang="ko-KR" altLang="en-US" b="1" dirty="0" err="1">
                <a:latin typeface="Arial" panose="020B0604020202020204" pitchFamily="34" charset="0"/>
              </a:rPr>
              <a:t>베이불</a:t>
            </a:r>
            <a:r>
              <a:rPr lang="ko-KR" altLang="en-US" b="1" dirty="0">
                <a:latin typeface="Arial" panose="020B0604020202020204" pitchFamily="34" charset="0"/>
              </a:rPr>
              <a:t> 분포</a:t>
            </a:r>
            <a:endParaRPr lang="ko-KR" altLang="en-US" dirty="0"/>
          </a:p>
        </p:txBody>
      </p:sp>
      <p:sp>
        <p:nvSpPr>
          <p:cNvPr id="8" name="직사각형 7">
            <a:extLst>
              <a:ext uri="{FF2B5EF4-FFF2-40B4-BE49-F238E27FC236}">
                <a16:creationId xmlns:a16="http://schemas.microsoft.com/office/drawing/2014/main" id="{5BA0A71B-11A4-4581-B671-758F8CA7ECD5}"/>
              </a:ext>
            </a:extLst>
          </p:cNvPr>
          <p:cNvSpPr/>
          <p:nvPr/>
        </p:nvSpPr>
        <p:spPr>
          <a:xfrm>
            <a:off x="323528" y="1145547"/>
            <a:ext cx="4572000" cy="3662541"/>
          </a:xfrm>
          <a:prstGeom prst="rect">
            <a:avLst/>
          </a:prstGeom>
        </p:spPr>
        <p:txBody>
          <a:bodyPr>
            <a:spAutoFit/>
          </a:bodyPr>
          <a:lstStyle/>
          <a:p>
            <a:r>
              <a:rPr lang="ko-KR" altLang="en-US" sz="1400" b="1" dirty="0" err="1">
                <a:latin typeface="Arial" panose="020B0604020202020204" pitchFamily="34" charset="0"/>
              </a:rPr>
              <a:t>베이불</a:t>
            </a:r>
            <a:r>
              <a:rPr lang="ko-KR" altLang="en-US" sz="1400" b="1" dirty="0">
                <a:latin typeface="Arial" panose="020B0604020202020204" pitchFamily="34" charset="0"/>
              </a:rPr>
              <a:t> 분포</a:t>
            </a:r>
            <a:r>
              <a:rPr lang="en-US" altLang="ko-KR" sz="1400" dirty="0">
                <a:latin typeface="Arial" panose="020B0604020202020204" pitchFamily="34" charset="0"/>
              </a:rPr>
              <a:t>( Weibull distribution)</a:t>
            </a:r>
          </a:p>
          <a:p>
            <a:r>
              <a:rPr lang="ko-KR" altLang="en-US" sz="1200" dirty="0">
                <a:latin typeface="Arial" panose="020B0604020202020204" pitchFamily="34" charset="0"/>
              </a:rPr>
              <a:t> </a:t>
            </a:r>
            <a:r>
              <a:rPr lang="ko-KR" altLang="en-US" sz="1200" dirty="0">
                <a:latin typeface="Arial" panose="020B0604020202020204" pitchFamily="34" charset="0"/>
                <a:hlinkClick r:id="rId2" tooltip="연속 확률 분포">
                  <a:extLst>
                    <a:ext uri="{A12FA001-AC4F-418D-AE19-62706E023703}">
                      <ahyp:hlinkClr xmlns:ahyp="http://schemas.microsoft.com/office/drawing/2018/hyperlinkcolor" val="tx"/>
                    </a:ext>
                  </a:extLst>
                </a:hlinkClick>
              </a:rPr>
              <a:t>연속 확률 분포</a:t>
            </a:r>
            <a:r>
              <a:rPr lang="ko-KR" altLang="en-US" sz="1200" dirty="0">
                <a:latin typeface="Arial" panose="020B0604020202020204" pitchFamily="34" charset="0"/>
              </a:rPr>
              <a:t>의 하나</a:t>
            </a:r>
            <a:endParaRPr lang="en-US" altLang="ko-KR" sz="1200" dirty="0">
              <a:latin typeface="Arial" panose="020B0604020202020204" pitchFamily="34" charset="0"/>
            </a:endParaRPr>
          </a:p>
          <a:p>
            <a:r>
              <a:rPr lang="ko-KR" altLang="en-US" sz="1200" dirty="0" err="1">
                <a:latin typeface="Arial" panose="020B0604020202020204" pitchFamily="34" charset="0"/>
                <a:hlinkClick r:id="rId3" tooltip="발로디 베이불 (없는 문서)">
                  <a:extLst>
                    <a:ext uri="{A12FA001-AC4F-418D-AE19-62706E023703}">
                      <ahyp:hlinkClr xmlns:ahyp="http://schemas.microsoft.com/office/drawing/2018/hyperlinkcolor" val="tx"/>
                    </a:ext>
                  </a:extLst>
                </a:hlinkClick>
              </a:rPr>
              <a:t>발로디</a:t>
            </a:r>
            <a:r>
              <a:rPr lang="ko-KR" altLang="en-US" sz="1200" dirty="0">
                <a:latin typeface="Arial" panose="020B0604020202020204" pitchFamily="34" charset="0"/>
                <a:hlinkClick r:id="rId3" tooltip="발로디 베이불 (없는 문서)">
                  <a:extLst>
                    <a:ext uri="{A12FA001-AC4F-418D-AE19-62706E023703}">
                      <ahyp:hlinkClr xmlns:ahyp="http://schemas.microsoft.com/office/drawing/2018/hyperlinkcolor" val="tx"/>
                    </a:ext>
                  </a:extLst>
                </a:hlinkClick>
              </a:rPr>
              <a:t> </a:t>
            </a:r>
            <a:r>
              <a:rPr lang="ko-KR" altLang="en-US" sz="1200" dirty="0" err="1">
                <a:latin typeface="Arial" panose="020B0604020202020204" pitchFamily="34" charset="0"/>
                <a:hlinkClick r:id="rId3" tooltip="발로디 베이불 (없는 문서)">
                  <a:extLst>
                    <a:ext uri="{A12FA001-AC4F-418D-AE19-62706E023703}">
                      <ahyp:hlinkClr xmlns:ahyp="http://schemas.microsoft.com/office/drawing/2018/hyperlinkcolor" val="tx"/>
                    </a:ext>
                  </a:extLst>
                </a:hlinkClick>
              </a:rPr>
              <a:t>베이불</a:t>
            </a:r>
            <a:r>
              <a:rPr lang="en-US" altLang="ko-KR" sz="1200" dirty="0">
                <a:latin typeface="Arial" panose="020B0604020202020204" pitchFamily="34" charset="0"/>
              </a:rPr>
              <a:t>(</a:t>
            </a:r>
            <a:r>
              <a:rPr lang="ko-KR" altLang="en-US" sz="1200" dirty="0">
                <a:latin typeface="Arial" panose="020B0604020202020204" pitchFamily="34" charset="0"/>
                <a:hlinkClick r:id="rId4" tooltip="스웨덴어">
                  <a:extLst>
                    <a:ext uri="{A12FA001-AC4F-418D-AE19-62706E023703}">
                      <ahyp:hlinkClr xmlns:ahyp="http://schemas.microsoft.com/office/drawing/2018/hyperlinkcolor" val="tx"/>
                    </a:ext>
                  </a:extLst>
                </a:hlinkClick>
              </a:rPr>
              <a:t>스웨덴어</a:t>
            </a:r>
            <a:r>
              <a:rPr lang="en-US" altLang="ko-KR" sz="1200" dirty="0">
                <a:latin typeface="Arial" panose="020B0604020202020204" pitchFamily="34" charset="0"/>
              </a:rPr>
              <a:t>: </a:t>
            </a:r>
            <a:r>
              <a:rPr lang="en-US" altLang="ko-KR" sz="1200" dirty="0" err="1">
                <a:latin typeface="Arial" panose="020B0604020202020204" pitchFamily="34" charset="0"/>
              </a:rPr>
              <a:t>Waloddi</a:t>
            </a:r>
            <a:r>
              <a:rPr lang="en-US" altLang="ko-KR" sz="1200" dirty="0">
                <a:latin typeface="Arial" panose="020B0604020202020204" pitchFamily="34" charset="0"/>
              </a:rPr>
              <a:t> Weibull)</a:t>
            </a:r>
            <a:r>
              <a:rPr lang="ko-KR" altLang="en-US" sz="1200" dirty="0">
                <a:latin typeface="Arial" panose="020B0604020202020204" pitchFamily="34" charset="0"/>
              </a:rPr>
              <a:t>의 이름에서 따왔다</a:t>
            </a:r>
            <a:r>
              <a:rPr lang="en-US" altLang="ko-KR" sz="1200" dirty="0">
                <a:latin typeface="Arial" panose="020B0604020202020204" pitchFamily="34" charset="0"/>
              </a:rPr>
              <a:t>. </a:t>
            </a:r>
          </a:p>
          <a:p>
            <a:r>
              <a:rPr lang="ko-KR" altLang="en-US" sz="1200" dirty="0"/>
              <a:t>데이터 셋을 </a:t>
            </a:r>
            <a:r>
              <a:rPr lang="ko-KR" altLang="en-US" sz="1200" dirty="0" err="1"/>
              <a:t>모형화하는데</a:t>
            </a:r>
            <a:r>
              <a:rPr lang="ko-KR" altLang="en-US" sz="1200" dirty="0"/>
              <a:t> 충분히 유연하기</a:t>
            </a:r>
            <a:r>
              <a:rPr lang="en-US" altLang="ko-KR" sz="1200" dirty="0"/>
              <a:t>(flexible) </a:t>
            </a:r>
            <a:r>
              <a:rPr lang="ko-KR" altLang="en-US" sz="1200" dirty="0"/>
              <a:t>때문에 </a:t>
            </a:r>
            <a:r>
              <a:rPr lang="ko-KR" altLang="en-US" sz="1200" dirty="0" err="1"/>
              <a:t>와이블분포를</a:t>
            </a:r>
            <a:r>
              <a:rPr lang="ko-KR" altLang="en-US" sz="1200" dirty="0"/>
              <a:t> 활용</a:t>
            </a:r>
            <a:endParaRPr lang="en-US" altLang="ko-KR" sz="1200" dirty="0">
              <a:latin typeface="Arial" panose="020B0604020202020204" pitchFamily="34" charset="0"/>
            </a:endParaRPr>
          </a:p>
          <a:p>
            <a:r>
              <a:rPr lang="ko-KR" altLang="en-US" sz="1200" dirty="0"/>
              <a:t>데이터가 우측으로 치우쳤던</a:t>
            </a:r>
            <a:r>
              <a:rPr lang="en-US" altLang="ko-KR" sz="1200" dirty="0"/>
              <a:t>, </a:t>
            </a:r>
            <a:r>
              <a:rPr lang="ko-KR" altLang="en-US" sz="1200" dirty="0"/>
              <a:t>좌측으로 치우쳤던 </a:t>
            </a:r>
            <a:r>
              <a:rPr lang="ko-KR" altLang="en-US" sz="1200" dirty="0" err="1"/>
              <a:t>와이블분포로</a:t>
            </a:r>
            <a:r>
              <a:rPr lang="ko-KR" altLang="en-US" sz="1200" dirty="0"/>
              <a:t> </a:t>
            </a:r>
            <a:r>
              <a:rPr lang="ko-KR" altLang="en-US" sz="1200" dirty="0" err="1"/>
              <a:t>적합시킬</a:t>
            </a:r>
            <a:r>
              <a:rPr lang="ko-KR" altLang="en-US" sz="1200" dirty="0"/>
              <a:t> 수 있음</a:t>
            </a:r>
            <a:endParaRPr lang="en-US" altLang="ko-KR" sz="1200" dirty="0"/>
          </a:p>
          <a:p>
            <a:endParaRPr lang="en-US" altLang="ko-KR" sz="1200" dirty="0">
              <a:latin typeface="Arial" panose="020B0604020202020204" pitchFamily="34" charset="0"/>
            </a:endParaRPr>
          </a:p>
          <a:p>
            <a:r>
              <a:rPr lang="en-US" altLang="ko-KR" sz="1200" dirty="0">
                <a:sym typeface="Wingdings" panose="05000000000000000000" pitchFamily="2" charset="2"/>
              </a:rPr>
              <a:t> </a:t>
            </a:r>
            <a:r>
              <a:rPr lang="ko-KR" altLang="en-US" sz="1200" dirty="0" err="1">
                <a:highlight>
                  <a:srgbClr val="FFFF00"/>
                </a:highlight>
              </a:rPr>
              <a:t>척도모수</a:t>
            </a:r>
            <a:r>
              <a:rPr lang="en-US" altLang="ko-KR" sz="1200" dirty="0">
                <a:highlight>
                  <a:srgbClr val="FFFF00"/>
                </a:highlight>
              </a:rPr>
              <a:t>(scale parameter)</a:t>
            </a:r>
            <a:r>
              <a:rPr lang="ko-KR" altLang="en-US" sz="1200" dirty="0"/>
              <a:t>와 </a:t>
            </a:r>
            <a:r>
              <a:rPr lang="ko-KR" altLang="en-US" sz="1200" dirty="0" err="1">
                <a:highlight>
                  <a:srgbClr val="FFFF00"/>
                </a:highlight>
              </a:rPr>
              <a:t>형상모수</a:t>
            </a:r>
            <a:r>
              <a:rPr lang="en-US" altLang="ko-KR" sz="1200" dirty="0">
                <a:highlight>
                  <a:srgbClr val="FFFF00"/>
                </a:highlight>
              </a:rPr>
              <a:t>(shape parameter)</a:t>
            </a:r>
            <a:r>
              <a:rPr lang="ko-KR" altLang="en-US" sz="1200" dirty="0"/>
              <a:t>에 따라 분포의 모양 변함</a:t>
            </a:r>
            <a:r>
              <a:rPr lang="en-US" altLang="ko-KR" sz="1200" dirty="0"/>
              <a:t>.</a:t>
            </a:r>
            <a:br>
              <a:rPr lang="ko-KR" altLang="en-US" sz="1200" dirty="0"/>
            </a:br>
            <a:endParaRPr lang="en-US" altLang="ko-KR" sz="1200" dirty="0">
              <a:latin typeface="Arial" panose="020B0604020202020204" pitchFamily="34" charset="0"/>
            </a:endParaRPr>
          </a:p>
          <a:p>
            <a:pPr marL="285750" indent="-285750">
              <a:buFont typeface="Wingdings" panose="05000000000000000000" pitchFamily="2" charset="2"/>
              <a:buChar char="§"/>
            </a:pPr>
            <a:r>
              <a:rPr lang="ko-KR" altLang="en-US" sz="1200" dirty="0" err="1">
                <a:latin typeface="+mj-ea"/>
                <a:ea typeface="+mj-ea"/>
              </a:rPr>
              <a:t>척도모수</a:t>
            </a:r>
            <a:r>
              <a:rPr lang="en-US" altLang="ko-KR" sz="1200" dirty="0">
                <a:latin typeface="+mj-ea"/>
                <a:ea typeface="+mj-ea"/>
              </a:rPr>
              <a:t>(Scale Parameter): lambda</a:t>
            </a:r>
            <a:r>
              <a:rPr lang="ko-KR" altLang="en-US" sz="1200" dirty="0">
                <a:latin typeface="+mj-ea"/>
                <a:ea typeface="+mj-ea"/>
              </a:rPr>
              <a:t>는 분포의 축소 및 확장을 의미하는 스케일 </a:t>
            </a:r>
            <a:r>
              <a:rPr lang="ko-KR" altLang="en-US" sz="1200" dirty="0" err="1">
                <a:latin typeface="+mj-ea"/>
                <a:ea typeface="+mj-ea"/>
              </a:rPr>
              <a:t>모수</a:t>
            </a:r>
            <a:endParaRPr lang="en-US" altLang="ko-KR" sz="1200" dirty="0">
              <a:latin typeface="+mj-ea"/>
              <a:ea typeface="+mj-ea"/>
            </a:endParaRPr>
          </a:p>
          <a:p>
            <a:pPr marL="285750" indent="-285750">
              <a:buFont typeface="Wingdings" panose="05000000000000000000" pitchFamily="2" charset="2"/>
              <a:buChar char="§"/>
            </a:pPr>
            <a:r>
              <a:rPr lang="ko-KR" altLang="en-US" sz="1200" dirty="0" err="1">
                <a:latin typeface="+mj-ea"/>
                <a:ea typeface="+mj-ea"/>
              </a:rPr>
              <a:t>형상모수</a:t>
            </a:r>
            <a:r>
              <a:rPr lang="en-US" altLang="ko-KR" sz="1200" dirty="0">
                <a:latin typeface="+mj-ea"/>
                <a:ea typeface="+mj-ea"/>
              </a:rPr>
              <a:t>(Shape Parameter): beta</a:t>
            </a:r>
            <a:r>
              <a:rPr lang="ko-KR" altLang="en-US" sz="1200" dirty="0">
                <a:latin typeface="+mj-ea"/>
                <a:ea typeface="+mj-ea"/>
              </a:rPr>
              <a:t>는 </a:t>
            </a:r>
            <a:r>
              <a:rPr lang="ko-KR" altLang="en-US" sz="1200" dirty="0" err="1">
                <a:latin typeface="+mj-ea"/>
                <a:ea typeface="+mj-ea"/>
              </a:rPr>
              <a:t>와이블</a:t>
            </a:r>
            <a:r>
              <a:rPr lang="ko-KR" altLang="en-US" sz="1200" dirty="0">
                <a:latin typeface="+mj-ea"/>
                <a:ea typeface="+mj-ea"/>
              </a:rPr>
              <a:t> 확률분포의 </a:t>
            </a:r>
            <a:r>
              <a:rPr lang="ko-KR" altLang="en-US" sz="1200" dirty="0" err="1">
                <a:latin typeface="+mj-ea"/>
                <a:ea typeface="+mj-ea"/>
              </a:rPr>
              <a:t>형태을</a:t>
            </a:r>
            <a:r>
              <a:rPr lang="ko-KR" altLang="en-US" sz="1200" dirty="0">
                <a:latin typeface="+mj-ea"/>
                <a:ea typeface="+mj-ea"/>
              </a:rPr>
              <a:t> 결정짓는 확률분포에서 확률분포의 기울기</a:t>
            </a:r>
            <a:endParaRPr lang="en-US" altLang="ko-KR" sz="1200" dirty="0">
              <a:latin typeface="+mj-ea"/>
              <a:ea typeface="+mj-ea"/>
            </a:endParaRPr>
          </a:p>
          <a:p>
            <a:pPr marL="285750" indent="-285750">
              <a:buFont typeface="Wingdings" panose="05000000000000000000" pitchFamily="2" charset="2"/>
              <a:buChar char="§"/>
            </a:pPr>
            <a:endParaRPr lang="en-US" altLang="ko-KR" sz="1200" dirty="0">
              <a:latin typeface="+mj-ea"/>
              <a:ea typeface="+mj-ea"/>
            </a:endParaRPr>
          </a:p>
          <a:p>
            <a:pPr marL="285750" indent="-285750">
              <a:buFont typeface="Wingdings" panose="05000000000000000000" pitchFamily="2" charset="2"/>
              <a:buChar char="§"/>
            </a:pPr>
            <a:r>
              <a:rPr lang="ko-KR" altLang="en-US" sz="1200" dirty="0" err="1"/>
              <a:t>형상모수가</a:t>
            </a:r>
            <a:r>
              <a:rPr lang="ko-KR" altLang="en-US" sz="1200" dirty="0"/>
              <a:t> </a:t>
            </a:r>
            <a:r>
              <a:rPr lang="en-US" altLang="ko-KR" sz="1200" dirty="0"/>
              <a:t>1</a:t>
            </a:r>
            <a:r>
              <a:rPr lang="ko-KR" altLang="en-US" sz="1200" dirty="0"/>
              <a:t>인 경우 지수 분포</a:t>
            </a:r>
            <a:r>
              <a:rPr lang="en-US" altLang="ko-KR" sz="1200" dirty="0"/>
              <a:t>(exponential distribution)</a:t>
            </a:r>
          </a:p>
          <a:p>
            <a:pPr marL="285750" indent="-285750">
              <a:buFont typeface="Wingdings" panose="05000000000000000000" pitchFamily="2" charset="2"/>
              <a:buChar char="§"/>
            </a:pPr>
            <a:r>
              <a:rPr lang="en-US" altLang="ko-KR" sz="1200" dirty="0"/>
              <a:t>,</a:t>
            </a:r>
            <a:r>
              <a:rPr lang="ko-KR" altLang="en-US" sz="1200" dirty="0" err="1"/>
              <a:t>형상모수가</a:t>
            </a:r>
            <a:r>
              <a:rPr lang="ko-KR" altLang="en-US" sz="1200" dirty="0"/>
              <a:t> </a:t>
            </a:r>
            <a:r>
              <a:rPr lang="en-US" altLang="ko-KR" sz="1200" dirty="0"/>
              <a:t>2</a:t>
            </a:r>
            <a:r>
              <a:rPr lang="ko-KR" altLang="en-US" sz="1200" dirty="0"/>
              <a:t>인 경우 </a:t>
            </a:r>
            <a:r>
              <a:rPr lang="ko-KR" altLang="en-US" sz="1200" dirty="0" err="1"/>
              <a:t>라이레히</a:t>
            </a:r>
            <a:r>
              <a:rPr lang="ko-KR" altLang="en-US" sz="1200" dirty="0"/>
              <a:t> 분포</a:t>
            </a:r>
            <a:r>
              <a:rPr lang="en-US" altLang="ko-KR" sz="1200" dirty="0"/>
              <a:t>(Rayleigh distribution)</a:t>
            </a:r>
          </a:p>
          <a:p>
            <a:pPr marL="285750" indent="-285750">
              <a:buFont typeface="Wingdings" panose="05000000000000000000" pitchFamily="2" charset="2"/>
              <a:buChar char="§"/>
            </a:pPr>
            <a:endParaRPr lang="en-US" altLang="ko-KR" sz="1400" dirty="0">
              <a:latin typeface="Arial" panose="020B0604020202020204" pitchFamily="34" charset="0"/>
            </a:endParaRPr>
          </a:p>
        </p:txBody>
      </p:sp>
      <p:pic>
        <p:nvPicPr>
          <p:cNvPr id="10" name="그림 9">
            <a:extLst>
              <a:ext uri="{FF2B5EF4-FFF2-40B4-BE49-F238E27FC236}">
                <a16:creationId xmlns:a16="http://schemas.microsoft.com/office/drawing/2014/main" id="{7364F549-BBF4-4924-99BF-BBD38F900AE2}"/>
              </a:ext>
            </a:extLst>
          </p:cNvPr>
          <p:cNvPicPr>
            <a:picLocks noChangeAspect="1"/>
          </p:cNvPicPr>
          <p:nvPr/>
        </p:nvPicPr>
        <p:blipFill>
          <a:blip r:embed="rId5"/>
          <a:stretch>
            <a:fillRect/>
          </a:stretch>
        </p:blipFill>
        <p:spPr>
          <a:xfrm>
            <a:off x="5143480" y="1268761"/>
            <a:ext cx="3460968" cy="3672408"/>
          </a:xfrm>
          <a:prstGeom prst="rect">
            <a:avLst/>
          </a:prstGeom>
        </p:spPr>
      </p:pic>
      <p:pic>
        <p:nvPicPr>
          <p:cNvPr id="11" name="그림 10">
            <a:extLst>
              <a:ext uri="{FF2B5EF4-FFF2-40B4-BE49-F238E27FC236}">
                <a16:creationId xmlns:a16="http://schemas.microsoft.com/office/drawing/2014/main" id="{CBEA98C2-DADB-4693-9BBD-DD6B3732FF40}"/>
              </a:ext>
            </a:extLst>
          </p:cNvPr>
          <p:cNvPicPr>
            <a:picLocks noChangeAspect="1"/>
          </p:cNvPicPr>
          <p:nvPr/>
        </p:nvPicPr>
        <p:blipFill>
          <a:blip r:embed="rId6"/>
          <a:stretch>
            <a:fillRect/>
          </a:stretch>
        </p:blipFill>
        <p:spPr>
          <a:xfrm>
            <a:off x="5268002" y="4970028"/>
            <a:ext cx="3211924" cy="933589"/>
          </a:xfrm>
          <a:prstGeom prst="rect">
            <a:avLst/>
          </a:prstGeom>
        </p:spPr>
      </p:pic>
      <p:sp>
        <p:nvSpPr>
          <p:cNvPr id="2" name="바닥글 개체 틀 1">
            <a:extLst>
              <a:ext uri="{FF2B5EF4-FFF2-40B4-BE49-F238E27FC236}">
                <a16:creationId xmlns:a16="http://schemas.microsoft.com/office/drawing/2014/main" id="{63B029AD-8112-47D0-B2B4-7BD1340AD810}"/>
              </a:ext>
            </a:extLst>
          </p:cNvPr>
          <p:cNvSpPr>
            <a:spLocks noGrp="1"/>
          </p:cNvSpPr>
          <p:nvPr>
            <p:ph type="ftr" sz="quarter" idx="11"/>
          </p:nvPr>
        </p:nvSpPr>
        <p:spPr/>
        <p:txBody>
          <a:bodyPr/>
          <a:lstStyle/>
          <a:p>
            <a:r>
              <a:rPr lang="en-US" altLang="ko-KR"/>
              <a:t>UBION PBL- FBA</a:t>
            </a:r>
            <a:endParaRPr lang="ko-KR" altLang="en-US"/>
          </a:p>
        </p:txBody>
      </p:sp>
      <p:sp>
        <p:nvSpPr>
          <p:cNvPr id="6" name="슬라이드 번호 개체 틀 5">
            <a:extLst>
              <a:ext uri="{FF2B5EF4-FFF2-40B4-BE49-F238E27FC236}">
                <a16:creationId xmlns:a16="http://schemas.microsoft.com/office/drawing/2014/main" id="{098655B6-F20C-4862-B612-06DDD9A272C0}"/>
              </a:ext>
            </a:extLst>
          </p:cNvPr>
          <p:cNvSpPr>
            <a:spLocks noGrp="1"/>
          </p:cNvSpPr>
          <p:nvPr>
            <p:ph type="sldNum" sz="quarter" idx="12"/>
          </p:nvPr>
        </p:nvSpPr>
        <p:spPr/>
        <p:txBody>
          <a:bodyPr/>
          <a:lstStyle/>
          <a:p>
            <a:fld id="{DE77BB65-F969-4654-BF30-45C70C1BE112}" type="slidenum">
              <a:rPr lang="ko-KR" altLang="en-US" smtClean="0"/>
              <a:pPr/>
              <a:t>216</a:t>
            </a:fld>
            <a:endParaRPr lang="ko-KR" altLang="en-US"/>
          </a:p>
        </p:txBody>
      </p:sp>
      <p:sp>
        <p:nvSpPr>
          <p:cNvPr id="12" name="직사각형 11">
            <a:extLst>
              <a:ext uri="{FF2B5EF4-FFF2-40B4-BE49-F238E27FC236}">
                <a16:creationId xmlns:a16="http://schemas.microsoft.com/office/drawing/2014/main" id="{4710D6E7-64D0-432E-A3F9-9915D8DBD99B}"/>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47295396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FE42B7A2-0D98-48A1-B217-6DF96A1003F2}"/>
              </a:ext>
            </a:extLst>
          </p:cNvPr>
          <p:cNvSpPr/>
          <p:nvPr/>
        </p:nvSpPr>
        <p:spPr>
          <a:xfrm>
            <a:off x="2339014" y="321546"/>
            <a:ext cx="5512856" cy="369332"/>
          </a:xfrm>
          <a:prstGeom prst="rect">
            <a:avLst/>
          </a:prstGeom>
        </p:spPr>
        <p:txBody>
          <a:bodyPr wrap="square">
            <a:spAutoFit/>
          </a:bodyPr>
          <a:lstStyle/>
          <a:p>
            <a:r>
              <a:rPr lang="en-US" altLang="ko-KR" dirty="0"/>
              <a:t>**</a:t>
            </a:r>
            <a:r>
              <a:rPr lang="ko-KR" altLang="en-US" dirty="0"/>
              <a:t>로지스틱 분포</a:t>
            </a:r>
            <a:endParaRPr lang="en-US" altLang="ko-KR" dirty="0"/>
          </a:p>
        </p:txBody>
      </p:sp>
      <p:sp>
        <p:nvSpPr>
          <p:cNvPr id="2" name="직사각형 1">
            <a:extLst>
              <a:ext uri="{FF2B5EF4-FFF2-40B4-BE49-F238E27FC236}">
                <a16:creationId xmlns:a16="http://schemas.microsoft.com/office/drawing/2014/main" id="{8EFA8596-C884-4748-8426-6A71AA25DB9A}"/>
              </a:ext>
            </a:extLst>
          </p:cNvPr>
          <p:cNvSpPr/>
          <p:nvPr/>
        </p:nvSpPr>
        <p:spPr>
          <a:xfrm>
            <a:off x="755576" y="1196752"/>
            <a:ext cx="7488832" cy="307777"/>
          </a:xfrm>
          <a:prstGeom prst="rect">
            <a:avLst/>
          </a:prstGeom>
        </p:spPr>
        <p:txBody>
          <a:bodyPr wrap="square">
            <a:spAutoFit/>
          </a:bodyPr>
          <a:lstStyle/>
          <a:p>
            <a:r>
              <a:rPr lang="ko-KR" altLang="en-US" sz="1400" b="1" dirty="0">
                <a:latin typeface="Arial" panose="020B0604020202020204" pitchFamily="34" charset="0"/>
              </a:rPr>
              <a:t>로지스틱 분포</a:t>
            </a:r>
            <a:r>
              <a:rPr lang="en-US" altLang="ko-KR" sz="1400" dirty="0">
                <a:latin typeface="Arial" panose="020B0604020202020204" pitchFamily="34" charset="0"/>
              </a:rPr>
              <a:t>(logistic distribution)</a:t>
            </a:r>
            <a:r>
              <a:rPr lang="ko-KR" altLang="en-US" sz="1400" dirty="0">
                <a:latin typeface="Arial" panose="020B0604020202020204" pitchFamily="34" charset="0"/>
              </a:rPr>
              <a:t>는 </a:t>
            </a:r>
            <a:r>
              <a:rPr lang="ko-KR" altLang="en-US" sz="1400" dirty="0">
                <a:latin typeface="Arial" panose="020B0604020202020204" pitchFamily="34" charset="0"/>
                <a:hlinkClick r:id="rId2" tooltip="누적 분포 함수">
                  <a:extLst>
                    <a:ext uri="{A12FA001-AC4F-418D-AE19-62706E023703}">
                      <ahyp:hlinkClr xmlns:ahyp="http://schemas.microsoft.com/office/drawing/2018/hyperlinkcolor" val="tx"/>
                    </a:ext>
                  </a:extLst>
                </a:hlinkClick>
              </a:rPr>
              <a:t>누적 분포 함수</a:t>
            </a:r>
            <a:r>
              <a:rPr lang="ko-KR" altLang="en-US" sz="1400" dirty="0">
                <a:latin typeface="Arial" panose="020B0604020202020204" pitchFamily="34" charset="0"/>
              </a:rPr>
              <a:t>가 </a:t>
            </a:r>
            <a:r>
              <a:rPr lang="ko-KR" altLang="en-US" sz="1400" dirty="0">
                <a:latin typeface="Arial" panose="020B0604020202020204" pitchFamily="34" charset="0"/>
                <a:hlinkClick r:id="rId3" tooltip="로지스틱 함수">
                  <a:extLst>
                    <a:ext uri="{A12FA001-AC4F-418D-AE19-62706E023703}">
                      <ahyp:hlinkClr xmlns:ahyp="http://schemas.microsoft.com/office/drawing/2018/hyperlinkcolor" val="tx"/>
                    </a:ext>
                  </a:extLst>
                </a:hlinkClick>
              </a:rPr>
              <a:t>로지스틱 함수</a:t>
            </a:r>
            <a:r>
              <a:rPr lang="ko-KR" altLang="en-US" sz="1400" dirty="0">
                <a:latin typeface="Arial" panose="020B0604020202020204" pitchFamily="34" charset="0"/>
              </a:rPr>
              <a:t>가 되는 </a:t>
            </a:r>
            <a:r>
              <a:rPr lang="ko-KR" altLang="en-US" sz="1400" u="sng" dirty="0">
                <a:latin typeface="Arial" panose="020B0604020202020204" pitchFamily="34" charset="0"/>
                <a:hlinkClick r:id="rId4">
                  <a:extLst>
                    <a:ext uri="{A12FA001-AC4F-418D-AE19-62706E023703}">
                      <ahyp:hlinkClr xmlns:ahyp="http://schemas.microsoft.com/office/drawing/2018/hyperlinkcolor" val="tx"/>
                    </a:ext>
                  </a:extLst>
                </a:hlinkClick>
              </a:rPr>
              <a:t>확률분포</a:t>
            </a:r>
            <a:endParaRPr lang="ko-KR" altLang="en-US" sz="1400" dirty="0"/>
          </a:p>
        </p:txBody>
      </p:sp>
      <p:pic>
        <p:nvPicPr>
          <p:cNvPr id="6" name="그림 5">
            <a:extLst>
              <a:ext uri="{FF2B5EF4-FFF2-40B4-BE49-F238E27FC236}">
                <a16:creationId xmlns:a16="http://schemas.microsoft.com/office/drawing/2014/main" id="{6EDCB3C8-59AF-4DA2-9608-806A17330DE4}"/>
              </a:ext>
            </a:extLst>
          </p:cNvPr>
          <p:cNvPicPr>
            <a:picLocks noChangeAspect="1"/>
          </p:cNvPicPr>
          <p:nvPr/>
        </p:nvPicPr>
        <p:blipFill>
          <a:blip r:embed="rId5"/>
          <a:stretch>
            <a:fillRect/>
          </a:stretch>
        </p:blipFill>
        <p:spPr>
          <a:xfrm>
            <a:off x="755576" y="1869528"/>
            <a:ext cx="4174890" cy="3419722"/>
          </a:xfrm>
          <a:prstGeom prst="rect">
            <a:avLst/>
          </a:prstGeom>
        </p:spPr>
      </p:pic>
      <p:sp>
        <p:nvSpPr>
          <p:cNvPr id="8" name="직사각형 7">
            <a:extLst>
              <a:ext uri="{FF2B5EF4-FFF2-40B4-BE49-F238E27FC236}">
                <a16:creationId xmlns:a16="http://schemas.microsoft.com/office/drawing/2014/main" id="{0F59B160-E641-476B-8BF7-D6458082A5F1}"/>
              </a:ext>
            </a:extLst>
          </p:cNvPr>
          <p:cNvSpPr/>
          <p:nvPr/>
        </p:nvSpPr>
        <p:spPr>
          <a:xfrm>
            <a:off x="971600" y="5407301"/>
            <a:ext cx="4572000" cy="276999"/>
          </a:xfrm>
          <a:prstGeom prst="rect">
            <a:avLst/>
          </a:prstGeom>
        </p:spPr>
        <p:txBody>
          <a:bodyPr>
            <a:spAutoFit/>
          </a:bodyPr>
          <a:lstStyle/>
          <a:p>
            <a:r>
              <a:rPr lang="en-US" altLang="ko-KR" sz="1200" dirty="0"/>
              <a:t>https://en.wikipedia.org/wiki/Logistic_distribution</a:t>
            </a:r>
            <a:endParaRPr lang="ko-KR" altLang="en-US" sz="1200" dirty="0"/>
          </a:p>
        </p:txBody>
      </p:sp>
      <p:sp>
        <p:nvSpPr>
          <p:cNvPr id="7" name="바닥글 개체 틀 6">
            <a:extLst>
              <a:ext uri="{FF2B5EF4-FFF2-40B4-BE49-F238E27FC236}">
                <a16:creationId xmlns:a16="http://schemas.microsoft.com/office/drawing/2014/main" id="{C003750B-5B14-475B-9447-26A0B3B60C5A}"/>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10A3741C-7083-4EA6-8DEC-1C332DB5C60F}"/>
              </a:ext>
            </a:extLst>
          </p:cNvPr>
          <p:cNvSpPr>
            <a:spLocks noGrp="1"/>
          </p:cNvSpPr>
          <p:nvPr>
            <p:ph type="sldNum" sz="quarter" idx="12"/>
          </p:nvPr>
        </p:nvSpPr>
        <p:spPr/>
        <p:txBody>
          <a:bodyPr/>
          <a:lstStyle/>
          <a:p>
            <a:fld id="{DE77BB65-F969-4654-BF30-45C70C1BE112}" type="slidenum">
              <a:rPr lang="ko-KR" altLang="en-US" smtClean="0"/>
              <a:pPr/>
              <a:t>217</a:t>
            </a:fld>
            <a:endParaRPr lang="ko-KR" altLang="en-US"/>
          </a:p>
        </p:txBody>
      </p:sp>
      <p:sp>
        <p:nvSpPr>
          <p:cNvPr id="10" name="직사각형 9">
            <a:extLst>
              <a:ext uri="{FF2B5EF4-FFF2-40B4-BE49-F238E27FC236}">
                <a16:creationId xmlns:a16="http://schemas.microsoft.com/office/drawing/2014/main" id="{A0BFC7F8-08BE-4D1A-805A-93BC30BEDFD4}"/>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22599395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3" name="직사각형 2">
            <a:extLst>
              <a:ext uri="{FF2B5EF4-FFF2-40B4-BE49-F238E27FC236}">
                <a16:creationId xmlns:a16="http://schemas.microsoft.com/office/drawing/2014/main" id="{5324F889-515E-4188-BB1C-EF440807B4B8}"/>
              </a:ext>
            </a:extLst>
          </p:cNvPr>
          <p:cNvSpPr/>
          <p:nvPr/>
        </p:nvSpPr>
        <p:spPr>
          <a:xfrm>
            <a:off x="438445" y="991285"/>
            <a:ext cx="7881509" cy="1923604"/>
          </a:xfrm>
          <a:prstGeom prst="rect">
            <a:avLst/>
          </a:prstGeom>
        </p:spPr>
        <p:txBody>
          <a:bodyPr wrap="square">
            <a:spAutoFit/>
          </a:bodyPr>
          <a:lstStyle/>
          <a:p>
            <a:r>
              <a:rPr lang="ko-KR" altLang="en-US" sz="1200" dirty="0"/>
              <a:t>생존분석</a:t>
            </a:r>
            <a:r>
              <a:rPr lang="en-US" altLang="ko-KR" sz="1200" dirty="0"/>
              <a:t>(Survival Analysis)</a:t>
            </a:r>
          </a:p>
          <a:p>
            <a:pPr marL="228600" indent="-228600">
              <a:buAutoNum type="arabicParenR"/>
            </a:pPr>
            <a:r>
              <a:rPr lang="ko-KR" altLang="en-US" sz="1200" dirty="0"/>
              <a:t>의의</a:t>
            </a:r>
            <a:endParaRPr lang="en-US" altLang="ko-KR" sz="1200" dirty="0"/>
          </a:p>
          <a:p>
            <a:r>
              <a:rPr lang="ko-KR" altLang="en-US" sz="1200" dirty="0"/>
              <a:t> 개체들로 구성된 집단의 수명</a:t>
            </a:r>
            <a:r>
              <a:rPr lang="en-US" altLang="ko-KR" sz="1200" dirty="0"/>
              <a:t>(Lifetime)</a:t>
            </a:r>
            <a:r>
              <a:rPr lang="ko-KR" altLang="en-US" sz="1200" dirty="0"/>
              <a:t>과 관련된 자료들을 분석하는</a:t>
            </a:r>
            <a:r>
              <a:rPr lang="en-US" altLang="ko-KR" sz="1200" dirty="0"/>
              <a:t>,</a:t>
            </a:r>
            <a:r>
              <a:rPr lang="ko-KR" altLang="en-US" sz="1200" dirty="0"/>
              <a:t>특정의 사건이 일어나기까지의 시간을 분석하는 방법론</a:t>
            </a:r>
            <a:endParaRPr lang="en-US" altLang="ko-KR" sz="1200" dirty="0"/>
          </a:p>
          <a:p>
            <a:r>
              <a:rPr lang="en-US" altLang="ko-KR" sz="1200" b="1" dirty="0">
                <a:sym typeface="Wingdings" panose="05000000000000000000" pitchFamily="2" charset="2"/>
              </a:rPr>
              <a:t> </a:t>
            </a:r>
            <a:r>
              <a:rPr lang="ko-KR" altLang="en-US" sz="1200" dirty="0">
                <a:highlight>
                  <a:srgbClr val="FFFF00"/>
                </a:highlight>
              </a:rPr>
              <a:t>관심있는 이벤트가 발생하는 데 걸리는 시간을 결정하는 데 사용되는 일련의 통계적 접근 방식</a:t>
            </a:r>
            <a:endParaRPr lang="en-US" altLang="ko-KR" sz="1200" dirty="0">
              <a:highlight>
                <a:srgbClr val="FFFF00"/>
              </a:highlight>
            </a:endParaRPr>
          </a:p>
          <a:p>
            <a:r>
              <a:rPr lang="en-US" altLang="ko-KR" sz="1100" dirty="0">
                <a:highlight>
                  <a:srgbClr val="FFFF00"/>
                </a:highlight>
                <a:sym typeface="Wingdings" panose="05000000000000000000" pitchFamily="2" charset="2"/>
              </a:rPr>
              <a:t> </a:t>
            </a:r>
            <a:r>
              <a:rPr lang="ko-KR" altLang="en-US" sz="1100" dirty="0"/>
              <a:t>어떤 사건의 발생 확률을 </a:t>
            </a:r>
            <a:r>
              <a:rPr lang="ko-KR" altLang="en-US" sz="1100" dirty="0">
                <a:highlight>
                  <a:srgbClr val="FFFF00"/>
                </a:highlight>
              </a:rPr>
              <a:t>시간</a:t>
            </a:r>
            <a:r>
              <a:rPr lang="ko-KR" altLang="en-US" sz="1100" dirty="0"/>
              <a:t>이라는 변수와 함께 생각하는 통계 분석 및 예측 기법</a:t>
            </a:r>
            <a:endParaRPr lang="en-US" altLang="ko-KR" sz="1100" dirty="0"/>
          </a:p>
          <a:p>
            <a:r>
              <a:rPr lang="en-US" altLang="ko-KR" sz="1200" dirty="0"/>
              <a:t>2) </a:t>
            </a:r>
            <a:r>
              <a:rPr lang="ko-KR" altLang="en-US" sz="1200" dirty="0"/>
              <a:t>활용</a:t>
            </a:r>
            <a:endParaRPr lang="en-US" altLang="ko-KR" sz="1200" dirty="0"/>
          </a:p>
          <a:p>
            <a:pPr marL="171450" indent="-171450">
              <a:buFont typeface="Arial" panose="020B0604020202020204" pitchFamily="34" charset="0"/>
              <a:buChar char="•"/>
            </a:pPr>
            <a:r>
              <a:rPr lang="ko-KR" altLang="en-US" sz="1200" dirty="0"/>
              <a:t>보통 의료계 임상 실험에서 주로 사용되는 이론</a:t>
            </a:r>
            <a:endParaRPr lang="en-US" altLang="ko-KR" sz="1200" dirty="0"/>
          </a:p>
          <a:p>
            <a:pPr marL="171450" indent="-171450">
              <a:buFont typeface="Arial" panose="020B0604020202020204" pitchFamily="34" charset="0"/>
              <a:buChar char="•"/>
            </a:pPr>
            <a:r>
              <a:rPr lang="ko-KR" altLang="en-US" sz="1200" dirty="0"/>
              <a:t>서비스 고객의 이탈확률을 구하고자 할 때 사용</a:t>
            </a:r>
            <a:endParaRPr lang="en-US" altLang="ko-KR" sz="1200" dirty="0"/>
          </a:p>
          <a:p>
            <a:endParaRPr lang="en-US" altLang="ko-KR" sz="1200"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218</a:t>
            </a:fld>
            <a:endParaRPr lang="ko-KR" altLang="en-US"/>
          </a:p>
        </p:txBody>
      </p:sp>
      <p:sp>
        <p:nvSpPr>
          <p:cNvPr id="10" name="직사각형 9">
            <a:extLst>
              <a:ext uri="{FF2B5EF4-FFF2-40B4-BE49-F238E27FC236}">
                <a16:creationId xmlns:a16="http://schemas.microsoft.com/office/drawing/2014/main" id="{2AE4C9D1-79FA-4961-A212-422B148BB698}"/>
              </a:ext>
            </a:extLst>
          </p:cNvPr>
          <p:cNvSpPr/>
          <p:nvPr/>
        </p:nvSpPr>
        <p:spPr>
          <a:xfrm>
            <a:off x="432729" y="2980653"/>
            <a:ext cx="8204244" cy="3365665"/>
          </a:xfrm>
          <a:prstGeom prst="rect">
            <a:avLst/>
          </a:prstGeom>
          <a:ln>
            <a:solidFill>
              <a:schemeClr val="accent1"/>
            </a:solidFill>
          </a:ln>
        </p:spPr>
        <p:txBody>
          <a:bodyPr wrap="square">
            <a:spAutoFit/>
          </a:bodyPr>
          <a:lstStyle/>
          <a:p>
            <a:pPr>
              <a:lnSpc>
                <a:spcPct val="150000"/>
              </a:lnSpc>
              <a:buFont typeface="Arial" panose="020B0604020202020204" pitchFamily="34" charset="0"/>
              <a:buChar char="•"/>
            </a:pPr>
            <a:r>
              <a:rPr lang="ko-KR" altLang="en-US" sz="1100" b="1" dirty="0">
                <a:solidFill>
                  <a:srgbClr val="212529"/>
                </a:solidFill>
                <a:latin typeface="-apple-system"/>
              </a:rPr>
              <a:t>시간 </a:t>
            </a:r>
            <a:r>
              <a:rPr lang="en-US" altLang="ko-KR" sz="1100" b="1" dirty="0">
                <a:solidFill>
                  <a:srgbClr val="212529"/>
                </a:solidFill>
                <a:latin typeface="-apple-system"/>
              </a:rPr>
              <a:t>(time)</a:t>
            </a:r>
            <a:r>
              <a:rPr lang="ko-KR" altLang="en-US" sz="1100" dirty="0">
                <a:solidFill>
                  <a:srgbClr val="212529"/>
                </a:solidFill>
                <a:latin typeface="-apple-system"/>
              </a:rPr>
              <a:t> </a:t>
            </a:r>
            <a:r>
              <a:rPr lang="en-US" altLang="ko-KR" sz="1100" dirty="0">
                <a:solidFill>
                  <a:srgbClr val="212529"/>
                </a:solidFill>
                <a:latin typeface="-apple-system"/>
              </a:rPr>
              <a:t>: </a:t>
            </a:r>
            <a:r>
              <a:rPr lang="ko-KR" altLang="en-US" sz="1100" dirty="0">
                <a:solidFill>
                  <a:srgbClr val="212529"/>
                </a:solidFill>
                <a:latin typeface="-apple-system"/>
              </a:rPr>
              <a:t>생존분석을 시행할 때 주로 시간 경과에 따른 위험도나 생존도를 구하는데 이 때 두는 독립변수로 시간이 있다</a:t>
            </a:r>
            <a:r>
              <a:rPr lang="en-US" altLang="ko-KR" sz="1100" dirty="0">
                <a:solidFill>
                  <a:srgbClr val="212529"/>
                </a:solidFill>
                <a:latin typeface="-apple-system"/>
              </a:rPr>
              <a:t>. </a:t>
            </a:r>
            <a:r>
              <a:rPr lang="ko-KR" altLang="en-US" sz="1100" dirty="0">
                <a:solidFill>
                  <a:srgbClr val="212529"/>
                </a:solidFill>
                <a:latin typeface="-apple-system"/>
              </a:rPr>
              <a:t>상대적 시간이며</a:t>
            </a:r>
            <a:r>
              <a:rPr lang="en-US" altLang="ko-KR" sz="1100" dirty="0">
                <a:solidFill>
                  <a:srgbClr val="212529"/>
                </a:solidFill>
                <a:latin typeface="-apple-system"/>
              </a:rPr>
              <a:t>, </a:t>
            </a:r>
            <a:r>
              <a:rPr lang="ko-KR" altLang="en-US" sz="1100" dirty="0">
                <a:solidFill>
                  <a:srgbClr val="212529"/>
                </a:solidFill>
                <a:latin typeface="-apple-system"/>
              </a:rPr>
              <a:t>분석하고자 하는 대상을 관찰하기 시작한 시점부터 </a:t>
            </a:r>
            <a:r>
              <a:rPr lang="en-US" altLang="ko-KR" sz="1100" dirty="0">
                <a:solidFill>
                  <a:srgbClr val="212529"/>
                </a:solidFill>
                <a:latin typeface="-apple-system"/>
              </a:rPr>
              <a:t>0</a:t>
            </a:r>
            <a:r>
              <a:rPr lang="ko-KR" altLang="en-US" sz="1100" dirty="0">
                <a:solidFill>
                  <a:srgbClr val="212529"/>
                </a:solidFill>
                <a:latin typeface="-apple-system"/>
              </a:rPr>
              <a:t>으로 카운트 됨</a:t>
            </a:r>
          </a:p>
          <a:p>
            <a:pPr>
              <a:lnSpc>
                <a:spcPct val="150000"/>
              </a:lnSpc>
              <a:buFont typeface="Arial" panose="020B0604020202020204" pitchFamily="34" charset="0"/>
              <a:buChar char="•"/>
            </a:pPr>
            <a:r>
              <a:rPr lang="ko-KR" altLang="en-US" sz="1100" b="1" dirty="0">
                <a:solidFill>
                  <a:srgbClr val="212529"/>
                </a:solidFill>
                <a:latin typeface="-apple-system"/>
              </a:rPr>
              <a:t>사건 </a:t>
            </a:r>
            <a:r>
              <a:rPr lang="en-US" altLang="ko-KR" sz="1100" b="1" dirty="0">
                <a:solidFill>
                  <a:srgbClr val="212529"/>
                </a:solidFill>
                <a:latin typeface="-apple-system"/>
              </a:rPr>
              <a:t>(event)</a:t>
            </a:r>
            <a:r>
              <a:rPr lang="ko-KR" altLang="en-US" sz="1100" dirty="0">
                <a:solidFill>
                  <a:srgbClr val="212529"/>
                </a:solidFill>
                <a:latin typeface="-apple-system"/>
              </a:rPr>
              <a:t> </a:t>
            </a:r>
            <a:r>
              <a:rPr lang="en-US" altLang="ko-KR" sz="1100" dirty="0">
                <a:solidFill>
                  <a:srgbClr val="212529"/>
                </a:solidFill>
                <a:latin typeface="-apple-system"/>
              </a:rPr>
              <a:t>: </a:t>
            </a:r>
            <a:r>
              <a:rPr lang="ko-KR" altLang="en-US" sz="1100" dirty="0">
                <a:solidFill>
                  <a:srgbClr val="212529"/>
                </a:solidFill>
                <a:latin typeface="-apple-system"/>
              </a:rPr>
              <a:t>보통 생존의 반대인 이탈</a:t>
            </a:r>
            <a:r>
              <a:rPr lang="en-US" altLang="ko-KR" sz="1100" dirty="0">
                <a:solidFill>
                  <a:srgbClr val="212529"/>
                </a:solidFill>
                <a:latin typeface="-apple-system"/>
              </a:rPr>
              <a:t>, </a:t>
            </a:r>
            <a:r>
              <a:rPr lang="ko-KR" altLang="en-US" sz="1100" dirty="0">
                <a:solidFill>
                  <a:srgbClr val="212529"/>
                </a:solidFill>
                <a:latin typeface="-apple-system"/>
              </a:rPr>
              <a:t>죽음 등을 가리키며</a:t>
            </a:r>
            <a:r>
              <a:rPr lang="en-US" altLang="ko-KR" sz="1100" dirty="0">
                <a:solidFill>
                  <a:srgbClr val="212529"/>
                </a:solidFill>
                <a:latin typeface="-apple-system"/>
              </a:rPr>
              <a:t>, </a:t>
            </a:r>
            <a:r>
              <a:rPr lang="ko-KR" altLang="en-US" sz="1100" dirty="0">
                <a:solidFill>
                  <a:srgbClr val="212529"/>
                </a:solidFill>
                <a:latin typeface="-apple-system"/>
              </a:rPr>
              <a:t>이것들이 생존분석으로 분석하려는 대상이 되어 시간과 함께 종속 관계를 맺음</a:t>
            </a:r>
            <a:r>
              <a:rPr lang="en-US" altLang="ko-KR" sz="1100" dirty="0">
                <a:solidFill>
                  <a:srgbClr val="212529"/>
                </a:solidFill>
                <a:latin typeface="-apple-system"/>
              </a:rPr>
              <a:t>. </a:t>
            </a:r>
            <a:r>
              <a:rPr lang="ko-KR" altLang="en-US" sz="1100" dirty="0">
                <a:solidFill>
                  <a:srgbClr val="212529"/>
                </a:solidFill>
                <a:latin typeface="-apple-system"/>
              </a:rPr>
              <a:t>사건은 한번만 일어나게 되며 </a:t>
            </a:r>
            <a:r>
              <a:rPr lang="en-US" altLang="ko-KR" sz="1100" dirty="0">
                <a:solidFill>
                  <a:srgbClr val="212529"/>
                </a:solidFill>
                <a:latin typeface="-apple-system"/>
              </a:rPr>
              <a:t>0</a:t>
            </a:r>
            <a:r>
              <a:rPr lang="ko-KR" altLang="en-US" sz="1100" dirty="0">
                <a:solidFill>
                  <a:srgbClr val="212529"/>
                </a:solidFill>
                <a:latin typeface="-apple-system"/>
              </a:rPr>
              <a:t>과 </a:t>
            </a:r>
            <a:r>
              <a:rPr lang="en-US" altLang="ko-KR" sz="1100" dirty="0">
                <a:solidFill>
                  <a:srgbClr val="212529"/>
                </a:solidFill>
                <a:latin typeface="-apple-system"/>
              </a:rPr>
              <a:t>1</a:t>
            </a:r>
            <a:r>
              <a:rPr lang="ko-KR" altLang="en-US" sz="1100" dirty="0">
                <a:solidFill>
                  <a:srgbClr val="212529"/>
                </a:solidFill>
                <a:latin typeface="-apple-system"/>
              </a:rPr>
              <a:t>로 보통 구분이 됨</a:t>
            </a:r>
          </a:p>
          <a:p>
            <a:pPr>
              <a:lnSpc>
                <a:spcPct val="150000"/>
              </a:lnSpc>
              <a:buFont typeface="Arial" panose="020B0604020202020204" pitchFamily="34" charset="0"/>
              <a:buChar char="•"/>
            </a:pPr>
            <a:r>
              <a:rPr lang="ko-KR" altLang="en-US" sz="1100" b="1" dirty="0">
                <a:solidFill>
                  <a:srgbClr val="212529"/>
                </a:solidFill>
                <a:latin typeface="-apple-system"/>
              </a:rPr>
              <a:t>중도절단 </a:t>
            </a:r>
            <a:r>
              <a:rPr lang="en-US" altLang="ko-KR" sz="1100" b="1" dirty="0">
                <a:solidFill>
                  <a:srgbClr val="212529"/>
                </a:solidFill>
                <a:latin typeface="-apple-system"/>
              </a:rPr>
              <a:t>(censoring / censored)</a:t>
            </a:r>
            <a:endParaRPr lang="ko-KR" altLang="en-US" sz="1100" dirty="0">
              <a:solidFill>
                <a:srgbClr val="212529"/>
              </a:solidFill>
              <a:latin typeface="-apple-system"/>
            </a:endParaRPr>
          </a:p>
          <a:p>
            <a:pPr marL="742950" lvl="1" indent="-285750">
              <a:lnSpc>
                <a:spcPct val="150000"/>
              </a:lnSpc>
              <a:buFont typeface="Arial" panose="020B0604020202020204" pitchFamily="34" charset="0"/>
              <a:buChar char="•"/>
            </a:pPr>
            <a:r>
              <a:rPr lang="ko-KR" altLang="en-US" sz="1100" dirty="0">
                <a:solidFill>
                  <a:srgbClr val="212529"/>
                </a:solidFill>
                <a:latin typeface="-apple-system"/>
              </a:rPr>
              <a:t>우측 중도절단 </a:t>
            </a:r>
            <a:r>
              <a:rPr lang="en-US" altLang="ko-KR" sz="1100" dirty="0">
                <a:solidFill>
                  <a:srgbClr val="212529"/>
                </a:solidFill>
                <a:latin typeface="-apple-system"/>
              </a:rPr>
              <a:t>(Right censored) : </a:t>
            </a:r>
            <a:r>
              <a:rPr lang="ko-KR" altLang="en-US" sz="1100" dirty="0">
                <a:solidFill>
                  <a:srgbClr val="212529"/>
                </a:solidFill>
                <a:latin typeface="-apple-system"/>
              </a:rPr>
              <a:t>어떤 특정 기간 내에도 사건이 발생을 하지 않았거나</a:t>
            </a:r>
            <a:r>
              <a:rPr lang="en-US" altLang="ko-KR" sz="1100" dirty="0">
                <a:solidFill>
                  <a:srgbClr val="212529"/>
                </a:solidFill>
                <a:latin typeface="-apple-system"/>
              </a:rPr>
              <a:t>, </a:t>
            </a:r>
            <a:r>
              <a:rPr lang="ko-KR" altLang="en-US" sz="1100" dirty="0">
                <a:solidFill>
                  <a:srgbClr val="212529"/>
                </a:solidFill>
                <a:latin typeface="-apple-system"/>
              </a:rPr>
              <a:t>기타 다양한 이유로 관찰이 종료된 것을 의미</a:t>
            </a:r>
          </a:p>
          <a:p>
            <a:pPr marL="742950" lvl="1" indent="-285750">
              <a:lnSpc>
                <a:spcPct val="150000"/>
              </a:lnSpc>
              <a:buFont typeface="Arial" panose="020B0604020202020204" pitchFamily="34" charset="0"/>
              <a:buChar char="•"/>
            </a:pPr>
            <a:r>
              <a:rPr lang="ko-KR" altLang="en-US" sz="1100" dirty="0">
                <a:solidFill>
                  <a:srgbClr val="212529"/>
                </a:solidFill>
                <a:latin typeface="-apple-system"/>
              </a:rPr>
              <a:t>좌측 중도절단 </a:t>
            </a:r>
            <a:r>
              <a:rPr lang="en-US" altLang="ko-KR" sz="1100" dirty="0">
                <a:solidFill>
                  <a:srgbClr val="212529"/>
                </a:solidFill>
                <a:latin typeface="-apple-system"/>
              </a:rPr>
              <a:t>(Left censored) : </a:t>
            </a:r>
            <a:r>
              <a:rPr lang="ko-KR" altLang="en-US" sz="1100" dirty="0">
                <a:solidFill>
                  <a:srgbClr val="212529"/>
                </a:solidFill>
                <a:latin typeface="-apple-system"/>
              </a:rPr>
              <a:t>대상 관찰 전에 사건이 일어났거나 </a:t>
            </a:r>
            <a:r>
              <a:rPr lang="en-US" altLang="ko-KR" sz="1100" dirty="0">
                <a:solidFill>
                  <a:srgbClr val="FF0000"/>
                </a:solidFill>
                <a:latin typeface="-apple-system"/>
              </a:rPr>
              <a:t>(</a:t>
            </a:r>
            <a:r>
              <a:rPr lang="ko-KR" altLang="en-US" sz="1100" dirty="0">
                <a:solidFill>
                  <a:srgbClr val="FF0000"/>
                </a:solidFill>
                <a:latin typeface="-apple-system"/>
              </a:rPr>
              <a:t> </a:t>
            </a:r>
            <a:r>
              <a:rPr lang="en-US" altLang="ko-KR" sz="1100" dirty="0">
                <a:solidFill>
                  <a:srgbClr val="FF0000"/>
                </a:solidFill>
                <a:latin typeface="-apple-system"/>
              </a:rPr>
              <a:t>event occurred </a:t>
            </a:r>
            <a:r>
              <a:rPr lang="ko-KR" altLang="en-US" sz="1100" dirty="0">
                <a:solidFill>
                  <a:srgbClr val="FF0000"/>
                </a:solidFill>
                <a:latin typeface="-apple-system"/>
              </a:rPr>
              <a:t>또는 </a:t>
            </a:r>
            <a:r>
              <a:rPr lang="en-US" altLang="ko-KR" sz="1100" dirty="0">
                <a:solidFill>
                  <a:srgbClr val="FF0000"/>
                </a:solidFill>
                <a:latin typeface="-apple-system"/>
              </a:rPr>
              <a:t>failed to the event)</a:t>
            </a:r>
            <a:r>
              <a:rPr lang="ko-KR" altLang="en-US" sz="1100" dirty="0">
                <a:solidFill>
                  <a:srgbClr val="212529"/>
                </a:solidFill>
                <a:latin typeface="-apple-system"/>
              </a:rPr>
              <a:t> 기대했던 최소한의 기간보다 생존 시간이 더 짧았던 경우</a:t>
            </a:r>
          </a:p>
          <a:p>
            <a:pPr>
              <a:lnSpc>
                <a:spcPct val="150000"/>
              </a:lnSpc>
              <a:buFont typeface="Arial" panose="020B0604020202020204" pitchFamily="34" charset="0"/>
              <a:buChar char="•"/>
            </a:pPr>
            <a:r>
              <a:rPr lang="ko-KR" altLang="en-US" sz="1100" b="1" dirty="0">
                <a:solidFill>
                  <a:srgbClr val="212529"/>
                </a:solidFill>
                <a:latin typeface="-apple-system"/>
              </a:rPr>
              <a:t>생존함수 </a:t>
            </a:r>
            <a:r>
              <a:rPr lang="en-US" altLang="ko-KR" sz="1100" b="1" dirty="0">
                <a:solidFill>
                  <a:srgbClr val="212529"/>
                </a:solidFill>
                <a:latin typeface="-apple-system"/>
              </a:rPr>
              <a:t>(Survival function)</a:t>
            </a:r>
            <a:r>
              <a:rPr lang="ko-KR" altLang="en-US" sz="1100" dirty="0">
                <a:solidFill>
                  <a:srgbClr val="212529"/>
                </a:solidFill>
                <a:latin typeface="-apple-system"/>
              </a:rPr>
              <a:t> </a:t>
            </a:r>
            <a:r>
              <a:rPr lang="en-US" altLang="ko-KR" sz="1100" dirty="0">
                <a:solidFill>
                  <a:srgbClr val="212529"/>
                </a:solidFill>
                <a:latin typeface="-apple-system"/>
              </a:rPr>
              <a:t>: </a:t>
            </a:r>
            <a:r>
              <a:rPr lang="ko-KR" altLang="en-US" sz="1100" dirty="0">
                <a:solidFill>
                  <a:srgbClr val="212529"/>
                </a:solidFill>
                <a:latin typeface="-apple-system"/>
              </a:rPr>
              <a:t>어떤 관찰 대상이 특정 기준 시간보다 더 늦게 사건이 발생하거나 일어나지 않을 확률을 계산하는 함수</a:t>
            </a:r>
          </a:p>
          <a:p>
            <a:pPr>
              <a:lnSpc>
                <a:spcPct val="150000"/>
              </a:lnSpc>
              <a:buFont typeface="Arial" panose="020B0604020202020204" pitchFamily="34" charset="0"/>
              <a:buChar char="•"/>
            </a:pPr>
            <a:r>
              <a:rPr lang="ko-KR" altLang="en-US" sz="1100" b="1" dirty="0">
                <a:solidFill>
                  <a:srgbClr val="212529"/>
                </a:solidFill>
                <a:latin typeface="-apple-system"/>
              </a:rPr>
              <a:t>위험함수 </a:t>
            </a:r>
            <a:r>
              <a:rPr lang="en-US" altLang="ko-KR" sz="1100" b="1" dirty="0">
                <a:solidFill>
                  <a:srgbClr val="212529"/>
                </a:solidFill>
                <a:latin typeface="-apple-system"/>
              </a:rPr>
              <a:t>(Hazard function)</a:t>
            </a:r>
            <a:r>
              <a:rPr lang="ko-KR" altLang="en-US" sz="1100" dirty="0">
                <a:solidFill>
                  <a:srgbClr val="212529"/>
                </a:solidFill>
                <a:latin typeface="-apple-system"/>
              </a:rPr>
              <a:t> </a:t>
            </a:r>
            <a:r>
              <a:rPr lang="en-US" altLang="ko-KR" sz="1100" dirty="0">
                <a:solidFill>
                  <a:srgbClr val="212529"/>
                </a:solidFill>
                <a:latin typeface="-apple-system"/>
              </a:rPr>
              <a:t>: </a:t>
            </a:r>
            <a:r>
              <a:rPr lang="ko-KR" altLang="en-US" sz="1100" dirty="0">
                <a:solidFill>
                  <a:srgbClr val="212529"/>
                </a:solidFill>
                <a:latin typeface="-apple-system"/>
              </a:rPr>
              <a:t>특정 기간 </a:t>
            </a:r>
            <a:r>
              <a:rPr lang="en-US" altLang="ko-KR" sz="1100" dirty="0">
                <a:solidFill>
                  <a:srgbClr val="212529"/>
                </a:solidFill>
                <a:latin typeface="-apple-system"/>
              </a:rPr>
              <a:t>t</a:t>
            </a:r>
            <a:r>
              <a:rPr lang="ko-KR" altLang="en-US" sz="1100" dirty="0">
                <a:solidFill>
                  <a:srgbClr val="212529"/>
                </a:solidFill>
                <a:latin typeface="-apple-system"/>
              </a:rPr>
              <a:t>에 대상에 사건이 발생할 확률</a:t>
            </a:r>
            <a:r>
              <a:rPr lang="en-US" altLang="ko-KR" sz="1100" dirty="0">
                <a:solidFill>
                  <a:srgbClr val="212529"/>
                </a:solidFill>
                <a:latin typeface="-apple-system"/>
              </a:rPr>
              <a:t>. t </a:t>
            </a:r>
            <a:r>
              <a:rPr lang="ko-KR" altLang="en-US" sz="1100" dirty="0">
                <a:solidFill>
                  <a:srgbClr val="212529"/>
                </a:solidFill>
                <a:latin typeface="-apple-system"/>
              </a:rPr>
              <a:t>전 시간까지는 사건이 발생해서는 안됨</a:t>
            </a:r>
          </a:p>
          <a:p>
            <a:pPr>
              <a:lnSpc>
                <a:spcPct val="150000"/>
              </a:lnSpc>
              <a:buFont typeface="Arial" panose="020B0604020202020204" pitchFamily="34" charset="0"/>
              <a:buChar char="•"/>
            </a:pPr>
            <a:r>
              <a:rPr lang="ko-KR" altLang="en-US" sz="1100" b="1" dirty="0">
                <a:solidFill>
                  <a:srgbClr val="212529"/>
                </a:solidFill>
                <a:latin typeface="-apple-system"/>
              </a:rPr>
              <a:t>누적위험함수 </a:t>
            </a:r>
            <a:r>
              <a:rPr lang="en-US" altLang="ko-KR" sz="1100" b="1" dirty="0">
                <a:solidFill>
                  <a:srgbClr val="212529"/>
                </a:solidFill>
                <a:latin typeface="-apple-system"/>
              </a:rPr>
              <a:t>( Cumulative hazard function)</a:t>
            </a:r>
            <a:r>
              <a:rPr lang="ko-KR" altLang="en-US" sz="1100" dirty="0">
                <a:solidFill>
                  <a:srgbClr val="212529"/>
                </a:solidFill>
                <a:latin typeface="-apple-system"/>
              </a:rPr>
              <a:t> </a:t>
            </a:r>
            <a:r>
              <a:rPr lang="en-US" altLang="ko-KR" sz="1100" dirty="0">
                <a:solidFill>
                  <a:srgbClr val="212529"/>
                </a:solidFill>
                <a:latin typeface="-apple-system"/>
              </a:rPr>
              <a:t>: 0</a:t>
            </a:r>
            <a:r>
              <a:rPr lang="ko-KR" altLang="en-US" sz="1100" dirty="0">
                <a:solidFill>
                  <a:srgbClr val="212529"/>
                </a:solidFill>
                <a:latin typeface="-apple-system"/>
              </a:rPr>
              <a:t>에서 </a:t>
            </a:r>
            <a:r>
              <a:rPr lang="en-US" altLang="ko-KR" sz="1100" dirty="0">
                <a:solidFill>
                  <a:srgbClr val="212529"/>
                </a:solidFill>
                <a:latin typeface="-apple-system"/>
              </a:rPr>
              <a:t>t </a:t>
            </a:r>
            <a:r>
              <a:rPr lang="ko-KR" altLang="en-US" sz="1100" dirty="0">
                <a:solidFill>
                  <a:srgbClr val="212529"/>
                </a:solidFill>
                <a:latin typeface="-apple-system"/>
              </a:rPr>
              <a:t>시간 사이의 위험함수를 적분한 값이며</a:t>
            </a:r>
            <a:r>
              <a:rPr lang="en-US" altLang="ko-KR" sz="1100" dirty="0">
                <a:solidFill>
                  <a:srgbClr val="212529"/>
                </a:solidFill>
                <a:latin typeface="-apple-system"/>
              </a:rPr>
              <a:t>, </a:t>
            </a:r>
            <a:r>
              <a:rPr lang="ko-KR" altLang="en-US" sz="1100" dirty="0">
                <a:solidFill>
                  <a:srgbClr val="212529"/>
                </a:solidFill>
                <a:latin typeface="-apple-system"/>
              </a:rPr>
              <a:t>이는 </a:t>
            </a:r>
            <a:r>
              <a:rPr lang="en-US" altLang="ko-KR" sz="1100" dirty="0">
                <a:solidFill>
                  <a:srgbClr val="212529"/>
                </a:solidFill>
                <a:latin typeface="-apple-system"/>
              </a:rPr>
              <a:t>t</a:t>
            </a:r>
            <a:r>
              <a:rPr lang="ko-KR" altLang="en-US" sz="1100" dirty="0">
                <a:solidFill>
                  <a:srgbClr val="212529"/>
                </a:solidFill>
                <a:latin typeface="-apple-system"/>
              </a:rPr>
              <a:t>시점까지 사건이 발생할 확률을 모두 더한 것과 같다</a:t>
            </a:r>
            <a:r>
              <a:rPr lang="en-US" altLang="ko-KR" sz="1100" dirty="0">
                <a:solidFill>
                  <a:srgbClr val="212529"/>
                </a:solidFill>
                <a:latin typeface="-apple-system"/>
              </a:rPr>
              <a:t>.</a:t>
            </a:r>
            <a:endParaRPr lang="en-US" altLang="ko-KR" sz="1100" b="0" i="0" dirty="0">
              <a:solidFill>
                <a:srgbClr val="212529"/>
              </a:solidFill>
              <a:effectLst/>
              <a:latin typeface="-apple-system"/>
            </a:endParaRPr>
          </a:p>
        </p:txBody>
      </p:sp>
      <p:sp>
        <p:nvSpPr>
          <p:cNvPr id="11" name="직사각형 10">
            <a:extLst>
              <a:ext uri="{FF2B5EF4-FFF2-40B4-BE49-F238E27FC236}">
                <a16:creationId xmlns:a16="http://schemas.microsoft.com/office/drawing/2014/main" id="{F8862C4B-9E17-42F7-8DD8-28468AC23A4D}"/>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408878888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219</a:t>
            </a:fld>
            <a:endParaRPr lang="ko-KR" altLang="en-US"/>
          </a:p>
        </p:txBody>
      </p:sp>
      <p:sp>
        <p:nvSpPr>
          <p:cNvPr id="8" name="직사각형 7">
            <a:extLst>
              <a:ext uri="{FF2B5EF4-FFF2-40B4-BE49-F238E27FC236}">
                <a16:creationId xmlns:a16="http://schemas.microsoft.com/office/drawing/2014/main" id="{91563FAF-B49D-4606-BEFD-6BF4A9E684C8}"/>
              </a:ext>
            </a:extLst>
          </p:cNvPr>
          <p:cNvSpPr/>
          <p:nvPr/>
        </p:nvSpPr>
        <p:spPr>
          <a:xfrm>
            <a:off x="467544" y="1087192"/>
            <a:ext cx="6085656" cy="369332"/>
          </a:xfrm>
          <a:prstGeom prst="rect">
            <a:avLst/>
          </a:prstGeom>
        </p:spPr>
        <p:txBody>
          <a:bodyPr wrap="square">
            <a:spAutoFit/>
          </a:bodyPr>
          <a:lstStyle/>
          <a:p>
            <a:r>
              <a:rPr lang="ko-KR" altLang="en-US" b="1" dirty="0">
                <a:solidFill>
                  <a:srgbClr val="212529"/>
                </a:solidFill>
                <a:latin typeface="-apple-system"/>
              </a:rPr>
              <a:t>생존 함수 </a:t>
            </a:r>
            <a:r>
              <a:rPr lang="ko-KR" altLang="en-US" b="1" dirty="0" err="1">
                <a:solidFill>
                  <a:srgbClr val="212529"/>
                </a:solidFill>
                <a:latin typeface="-apple-system"/>
              </a:rPr>
              <a:t>추정법</a:t>
            </a:r>
            <a:r>
              <a:rPr lang="ko-KR" altLang="en-US" b="1" dirty="0">
                <a:solidFill>
                  <a:srgbClr val="212529"/>
                </a:solidFill>
                <a:latin typeface="-apple-system"/>
              </a:rPr>
              <a:t> </a:t>
            </a:r>
            <a:r>
              <a:rPr lang="en-US" altLang="ko-KR" b="1" dirty="0">
                <a:solidFill>
                  <a:srgbClr val="212529"/>
                </a:solidFill>
                <a:latin typeface="-apple-system"/>
              </a:rPr>
              <a:t>: </a:t>
            </a:r>
            <a:r>
              <a:rPr lang="ko-KR" altLang="en-US" b="1" dirty="0" err="1">
                <a:solidFill>
                  <a:srgbClr val="212529"/>
                </a:solidFill>
                <a:latin typeface="-apple-system"/>
              </a:rPr>
              <a:t>단변량</a:t>
            </a:r>
            <a:r>
              <a:rPr lang="ko-KR" altLang="en-US" b="1" dirty="0">
                <a:solidFill>
                  <a:srgbClr val="212529"/>
                </a:solidFill>
                <a:latin typeface="-apple-system"/>
              </a:rPr>
              <a:t> </a:t>
            </a:r>
            <a:r>
              <a:rPr lang="ko-KR" altLang="en-US" b="1" dirty="0" err="1">
                <a:solidFill>
                  <a:srgbClr val="212529"/>
                </a:solidFill>
                <a:latin typeface="-apple-system"/>
              </a:rPr>
              <a:t>추정법</a:t>
            </a:r>
            <a:r>
              <a:rPr lang="en-US" altLang="ko-KR" b="1" dirty="0">
                <a:solidFill>
                  <a:srgbClr val="212529"/>
                </a:solidFill>
                <a:latin typeface="-apple-system"/>
              </a:rPr>
              <a:t>/ </a:t>
            </a:r>
            <a:r>
              <a:rPr lang="ko-KR" altLang="en-US" b="1" dirty="0" err="1">
                <a:solidFill>
                  <a:srgbClr val="212529"/>
                </a:solidFill>
                <a:latin typeface="-apple-system"/>
              </a:rPr>
              <a:t>다변량</a:t>
            </a:r>
            <a:r>
              <a:rPr lang="ko-KR" altLang="en-US" b="1" dirty="0">
                <a:solidFill>
                  <a:srgbClr val="212529"/>
                </a:solidFill>
                <a:latin typeface="-apple-system"/>
              </a:rPr>
              <a:t> </a:t>
            </a:r>
            <a:r>
              <a:rPr lang="ko-KR" altLang="en-US" b="1" dirty="0" err="1">
                <a:solidFill>
                  <a:srgbClr val="212529"/>
                </a:solidFill>
                <a:latin typeface="-apple-system"/>
              </a:rPr>
              <a:t>추정법</a:t>
            </a:r>
            <a:endParaRPr lang="en-US" altLang="ko-KR" b="1" i="0" dirty="0">
              <a:solidFill>
                <a:srgbClr val="212529"/>
              </a:solidFill>
              <a:effectLst/>
              <a:latin typeface="-apple-system"/>
            </a:endParaRPr>
          </a:p>
        </p:txBody>
      </p:sp>
      <p:sp>
        <p:nvSpPr>
          <p:cNvPr id="9" name="직사각형 8">
            <a:extLst>
              <a:ext uri="{FF2B5EF4-FFF2-40B4-BE49-F238E27FC236}">
                <a16:creationId xmlns:a16="http://schemas.microsoft.com/office/drawing/2014/main" id="{0661DACA-D7AB-4443-9154-1DE014AFF249}"/>
              </a:ext>
            </a:extLst>
          </p:cNvPr>
          <p:cNvSpPr/>
          <p:nvPr/>
        </p:nvSpPr>
        <p:spPr>
          <a:xfrm>
            <a:off x="2286000" y="889844"/>
            <a:ext cx="4572000" cy="5078313"/>
          </a:xfrm>
          <a:prstGeom prst="rect">
            <a:avLst/>
          </a:prstGeom>
        </p:spPr>
        <p:txBody>
          <a:bodyPr>
            <a:spAutoFit/>
          </a:bodyPr>
          <a:lstStyle/>
          <a:p>
            <a:r>
              <a:rPr lang="en-US" altLang="ko-KR" b="1" dirty="0">
                <a:solidFill>
                  <a:srgbClr val="212529"/>
                </a:solidFill>
                <a:latin typeface="-apple-system"/>
              </a:rPr>
              <a:t>1.Univariate method(</a:t>
            </a:r>
            <a:r>
              <a:rPr lang="ko-KR" altLang="en-US" b="1" dirty="0" err="1">
                <a:solidFill>
                  <a:srgbClr val="212529"/>
                </a:solidFill>
                <a:latin typeface="-apple-system"/>
              </a:rPr>
              <a:t>단변량</a:t>
            </a:r>
            <a:r>
              <a:rPr lang="ko-KR" altLang="en-US" b="1" dirty="0">
                <a:solidFill>
                  <a:srgbClr val="212529"/>
                </a:solidFill>
                <a:latin typeface="-apple-system"/>
              </a:rPr>
              <a:t> </a:t>
            </a:r>
            <a:r>
              <a:rPr lang="ko-KR" altLang="en-US" b="1" dirty="0" err="1">
                <a:solidFill>
                  <a:srgbClr val="212529"/>
                </a:solidFill>
                <a:latin typeface="-apple-system"/>
              </a:rPr>
              <a:t>추정법</a:t>
            </a:r>
            <a:r>
              <a:rPr lang="en-US" altLang="ko-KR" b="1" dirty="0">
                <a:solidFill>
                  <a:srgbClr val="212529"/>
                </a:solidFill>
                <a:latin typeface="-apple-system"/>
              </a:rPr>
              <a:t>)</a:t>
            </a:r>
          </a:p>
          <a:p>
            <a:r>
              <a:rPr lang="en-US" altLang="ko-KR" b="1" dirty="0">
                <a:solidFill>
                  <a:srgbClr val="212529"/>
                </a:solidFill>
                <a:latin typeface="-apple-system"/>
              </a:rPr>
              <a:t>1.1 Terminology: Univariate</a:t>
            </a:r>
          </a:p>
          <a:p>
            <a:r>
              <a:rPr lang="ko-KR" altLang="en-US" dirty="0">
                <a:solidFill>
                  <a:srgbClr val="212529"/>
                </a:solidFill>
                <a:latin typeface="-apple-system"/>
              </a:rPr>
              <a:t>통계적 용어로 단순</a:t>
            </a:r>
            <a:r>
              <a:rPr lang="en-US" altLang="ko-KR" dirty="0">
                <a:solidFill>
                  <a:srgbClr val="212529"/>
                </a:solidFill>
                <a:latin typeface="-apple-system"/>
              </a:rPr>
              <a:t>(simple), </a:t>
            </a:r>
            <a:r>
              <a:rPr lang="ko-KR" altLang="en-US" dirty="0">
                <a:solidFill>
                  <a:srgbClr val="212529"/>
                </a:solidFill>
                <a:latin typeface="-apple-system"/>
              </a:rPr>
              <a:t>다중</a:t>
            </a:r>
            <a:r>
              <a:rPr lang="en-US" altLang="ko-KR" dirty="0">
                <a:solidFill>
                  <a:srgbClr val="212529"/>
                </a:solidFill>
                <a:latin typeface="-apple-system"/>
              </a:rPr>
              <a:t>(multiple), </a:t>
            </a:r>
            <a:r>
              <a:rPr lang="ko-KR" altLang="en-US" dirty="0" err="1">
                <a:solidFill>
                  <a:srgbClr val="212529"/>
                </a:solidFill>
                <a:latin typeface="-apple-system"/>
              </a:rPr>
              <a:t>단변량</a:t>
            </a:r>
            <a:r>
              <a:rPr lang="en-US" altLang="ko-KR" dirty="0">
                <a:solidFill>
                  <a:srgbClr val="212529"/>
                </a:solidFill>
                <a:latin typeface="-apple-system"/>
              </a:rPr>
              <a:t>(univariate), </a:t>
            </a:r>
            <a:r>
              <a:rPr lang="ko-KR" altLang="en-US" dirty="0" err="1">
                <a:solidFill>
                  <a:srgbClr val="212529"/>
                </a:solidFill>
                <a:latin typeface="-apple-system"/>
              </a:rPr>
              <a:t>다변량</a:t>
            </a:r>
            <a:r>
              <a:rPr lang="en-US" altLang="ko-KR" dirty="0">
                <a:solidFill>
                  <a:srgbClr val="212529"/>
                </a:solidFill>
                <a:latin typeface="-apple-system"/>
              </a:rPr>
              <a:t>(multivariate)</a:t>
            </a:r>
            <a:r>
              <a:rPr lang="ko-KR" altLang="en-US" dirty="0">
                <a:solidFill>
                  <a:srgbClr val="212529"/>
                </a:solidFill>
                <a:latin typeface="-apple-system"/>
              </a:rPr>
              <a:t>이 있으며 어떤 결과값 </a:t>
            </a:r>
            <a:r>
              <a:rPr lang="en-US" altLang="ko-KR" dirty="0">
                <a:solidFill>
                  <a:srgbClr val="212529"/>
                </a:solidFill>
                <a:latin typeface="-apple-system"/>
              </a:rPr>
              <a:t>Y(</a:t>
            </a:r>
            <a:r>
              <a:rPr lang="ko-KR" altLang="en-US" dirty="0">
                <a:solidFill>
                  <a:srgbClr val="212529"/>
                </a:solidFill>
                <a:latin typeface="-apple-system"/>
              </a:rPr>
              <a:t>보통 종속변수라고 하며</a:t>
            </a:r>
            <a:r>
              <a:rPr lang="en-US" altLang="ko-KR" dirty="0">
                <a:solidFill>
                  <a:srgbClr val="212529"/>
                </a:solidFill>
                <a:latin typeface="-apple-system"/>
              </a:rPr>
              <a:t>, </a:t>
            </a:r>
            <a:r>
              <a:rPr lang="ko-KR" altLang="en-US" dirty="0">
                <a:solidFill>
                  <a:srgbClr val="212529"/>
                </a:solidFill>
                <a:latin typeface="-apple-system"/>
              </a:rPr>
              <a:t>결과변수</a:t>
            </a:r>
            <a:r>
              <a:rPr lang="en-US" altLang="ko-KR" dirty="0">
                <a:solidFill>
                  <a:srgbClr val="212529"/>
                </a:solidFill>
                <a:latin typeface="-apple-system"/>
              </a:rPr>
              <a:t>, </a:t>
            </a:r>
            <a:r>
              <a:rPr lang="ko-KR" altLang="en-US" dirty="0" err="1">
                <a:solidFill>
                  <a:srgbClr val="212529"/>
                </a:solidFill>
                <a:latin typeface="-apple-system"/>
              </a:rPr>
              <a:t>반응변수라고도</a:t>
            </a:r>
            <a:r>
              <a:rPr lang="ko-KR" altLang="en-US" dirty="0">
                <a:solidFill>
                  <a:srgbClr val="212529"/>
                </a:solidFill>
                <a:latin typeface="-apple-system"/>
              </a:rPr>
              <a:t> 불린다</a:t>
            </a:r>
            <a:r>
              <a:rPr lang="en-US" altLang="ko-KR" dirty="0">
                <a:solidFill>
                  <a:srgbClr val="212529"/>
                </a:solidFill>
                <a:latin typeface="-apple-system"/>
              </a:rPr>
              <a:t>)</a:t>
            </a:r>
            <a:r>
              <a:rPr lang="ko-KR" altLang="en-US" dirty="0">
                <a:solidFill>
                  <a:srgbClr val="212529"/>
                </a:solidFill>
                <a:latin typeface="-apple-system"/>
              </a:rPr>
              <a:t>가 하나일 때 이를 </a:t>
            </a:r>
            <a:r>
              <a:rPr lang="ko-KR" altLang="en-US" dirty="0" err="1">
                <a:solidFill>
                  <a:srgbClr val="212529"/>
                </a:solidFill>
                <a:latin typeface="-apple-system"/>
              </a:rPr>
              <a:t>단변량이라고</a:t>
            </a:r>
            <a:r>
              <a:rPr lang="ko-KR" altLang="en-US" dirty="0">
                <a:solidFill>
                  <a:srgbClr val="212529"/>
                </a:solidFill>
                <a:latin typeface="-apple-system"/>
              </a:rPr>
              <a:t> 한다</a:t>
            </a:r>
            <a:r>
              <a:rPr lang="en-US" altLang="ko-KR" dirty="0">
                <a:solidFill>
                  <a:srgbClr val="212529"/>
                </a:solidFill>
                <a:latin typeface="-apple-system"/>
              </a:rPr>
              <a:t>.</a:t>
            </a:r>
            <a:r>
              <a:rPr lang="ko-KR" altLang="en-US" dirty="0">
                <a:solidFill>
                  <a:srgbClr val="212529"/>
                </a:solidFill>
                <a:latin typeface="-apple-system"/>
              </a:rPr>
              <a:t>이 종속변수가 두개 이상이면 </a:t>
            </a:r>
            <a:r>
              <a:rPr lang="ko-KR" altLang="en-US" dirty="0" err="1">
                <a:solidFill>
                  <a:srgbClr val="212529"/>
                </a:solidFill>
                <a:latin typeface="-apple-system"/>
              </a:rPr>
              <a:t>다변량</a:t>
            </a:r>
            <a:r>
              <a:rPr lang="ko-KR" altLang="en-US" dirty="0">
                <a:solidFill>
                  <a:srgbClr val="212529"/>
                </a:solidFill>
                <a:latin typeface="-apple-system"/>
              </a:rPr>
              <a:t> 분석이 된다</a:t>
            </a:r>
            <a:r>
              <a:rPr lang="en-US" altLang="ko-KR" dirty="0">
                <a:solidFill>
                  <a:srgbClr val="212529"/>
                </a:solidFill>
                <a:latin typeface="-apple-system"/>
              </a:rPr>
              <a:t>. </a:t>
            </a:r>
            <a:r>
              <a:rPr lang="ko-KR" altLang="en-US" dirty="0" err="1">
                <a:solidFill>
                  <a:srgbClr val="212529"/>
                </a:solidFill>
                <a:latin typeface="-apple-system"/>
              </a:rPr>
              <a:t>공변량</a:t>
            </a:r>
            <a:r>
              <a:rPr lang="en-US" altLang="ko-KR" dirty="0">
                <a:solidFill>
                  <a:srgbClr val="212529"/>
                </a:solidFill>
                <a:latin typeface="-apple-system"/>
              </a:rPr>
              <a:t>(covariate)</a:t>
            </a:r>
            <a:r>
              <a:rPr lang="ko-KR" altLang="en-US" dirty="0">
                <a:solidFill>
                  <a:srgbClr val="212529"/>
                </a:solidFill>
                <a:latin typeface="-apple-system"/>
              </a:rPr>
              <a:t>으로 정의 되는 </a:t>
            </a:r>
            <a:r>
              <a:rPr lang="en-US" altLang="ko-KR" dirty="0">
                <a:solidFill>
                  <a:srgbClr val="212529"/>
                </a:solidFill>
                <a:latin typeface="-apple-system"/>
              </a:rPr>
              <a:t>X(</a:t>
            </a:r>
            <a:r>
              <a:rPr lang="ko-KR" altLang="en-US" dirty="0">
                <a:solidFill>
                  <a:srgbClr val="212529"/>
                </a:solidFill>
                <a:latin typeface="-apple-system"/>
              </a:rPr>
              <a:t>독립변수</a:t>
            </a:r>
            <a:r>
              <a:rPr lang="en-US" altLang="ko-KR" dirty="0">
                <a:solidFill>
                  <a:srgbClr val="212529"/>
                </a:solidFill>
                <a:latin typeface="-apple-system"/>
              </a:rPr>
              <a:t>, </a:t>
            </a:r>
            <a:r>
              <a:rPr lang="ko-KR" altLang="en-US" dirty="0">
                <a:solidFill>
                  <a:srgbClr val="212529"/>
                </a:solidFill>
                <a:latin typeface="-apple-system"/>
              </a:rPr>
              <a:t>설명변수</a:t>
            </a:r>
            <a:r>
              <a:rPr lang="en-US" altLang="ko-KR" dirty="0">
                <a:solidFill>
                  <a:srgbClr val="212529"/>
                </a:solidFill>
                <a:latin typeface="-apple-system"/>
              </a:rPr>
              <a:t>, </a:t>
            </a:r>
            <a:r>
              <a:rPr lang="ko-KR" altLang="en-US" dirty="0">
                <a:solidFill>
                  <a:srgbClr val="212529"/>
                </a:solidFill>
                <a:latin typeface="-apple-system"/>
              </a:rPr>
              <a:t>예측변수</a:t>
            </a:r>
            <a:r>
              <a:rPr lang="en-US" altLang="ko-KR" dirty="0">
                <a:solidFill>
                  <a:srgbClr val="212529"/>
                </a:solidFill>
                <a:latin typeface="-apple-system"/>
              </a:rPr>
              <a:t>, </a:t>
            </a:r>
            <a:r>
              <a:rPr lang="ko-KR" altLang="en-US" dirty="0">
                <a:solidFill>
                  <a:srgbClr val="212529"/>
                </a:solidFill>
                <a:latin typeface="-apple-system"/>
              </a:rPr>
              <a:t>위험 인자</a:t>
            </a:r>
            <a:r>
              <a:rPr lang="en-US" altLang="ko-KR" dirty="0">
                <a:solidFill>
                  <a:srgbClr val="212529"/>
                </a:solidFill>
                <a:latin typeface="-apple-system"/>
              </a:rPr>
              <a:t>)</a:t>
            </a:r>
            <a:r>
              <a:rPr lang="ko-KR" altLang="en-US" dirty="0">
                <a:solidFill>
                  <a:srgbClr val="212529"/>
                </a:solidFill>
                <a:latin typeface="-apple-system"/>
              </a:rPr>
              <a:t>가 하나일 때는 단순이고 두 개 이상이면 다중이라고 한다</a:t>
            </a:r>
            <a:r>
              <a:rPr lang="en-US" altLang="ko-KR" dirty="0">
                <a:solidFill>
                  <a:srgbClr val="212529"/>
                </a:solidFill>
                <a:latin typeface="-apple-system"/>
              </a:rPr>
              <a:t>. </a:t>
            </a:r>
            <a:r>
              <a:rPr lang="ko-KR" altLang="en-US" dirty="0">
                <a:solidFill>
                  <a:srgbClr val="212529"/>
                </a:solidFill>
                <a:latin typeface="-apple-system"/>
              </a:rPr>
              <a:t>이렇게 말로 해서는 단번에 이해가 잘 되지 않으니 시각 자료를 이용해 살펴보자</a:t>
            </a:r>
            <a:r>
              <a:rPr lang="en-US" altLang="ko-KR" dirty="0">
                <a:solidFill>
                  <a:srgbClr val="212529"/>
                </a:solidFill>
                <a:latin typeface="-apple-system"/>
              </a:rPr>
              <a:t>.</a:t>
            </a:r>
            <a:br>
              <a:rPr lang="en-US" altLang="ko-KR" dirty="0">
                <a:solidFill>
                  <a:srgbClr val="212529"/>
                </a:solidFill>
                <a:latin typeface="-apple-system"/>
              </a:rPr>
            </a:br>
            <a:r>
              <a:rPr lang="ko-KR" altLang="en-US" dirty="0">
                <a:solidFill>
                  <a:srgbClr val="212529"/>
                </a:solidFill>
                <a:latin typeface="-apple-system"/>
              </a:rPr>
              <a:t>이 용어 설명에 관해 잘 정리해 놓은 블로그 포스트가 있어 아래 소스와 포스트 맨 마지막 </a:t>
            </a:r>
            <a:r>
              <a:rPr lang="en-US" altLang="ko-KR" dirty="0">
                <a:solidFill>
                  <a:srgbClr val="212529"/>
                </a:solidFill>
                <a:latin typeface="-apple-system"/>
              </a:rPr>
              <a:t>reference</a:t>
            </a:r>
            <a:r>
              <a:rPr lang="ko-KR" altLang="en-US" dirty="0">
                <a:solidFill>
                  <a:srgbClr val="212529"/>
                </a:solidFill>
                <a:latin typeface="-apple-system"/>
              </a:rPr>
              <a:t>에 출처를 남김과 동시에 인용을 하며 설명을 하려고 한다</a:t>
            </a:r>
            <a:r>
              <a:rPr lang="en-US" altLang="ko-KR" dirty="0">
                <a:solidFill>
                  <a:srgbClr val="212529"/>
                </a:solidFill>
                <a:latin typeface="-apple-system"/>
              </a:rPr>
              <a:t>. </a:t>
            </a:r>
            <a:r>
              <a:rPr lang="ko-KR" altLang="en-US" dirty="0">
                <a:solidFill>
                  <a:srgbClr val="212529"/>
                </a:solidFill>
                <a:latin typeface="-apple-system"/>
              </a:rPr>
              <a:t>블로그 포스트 저자인 </a:t>
            </a:r>
            <a:r>
              <a:rPr lang="ko-KR" altLang="en-US" b="1" i="1" dirty="0" err="1">
                <a:solidFill>
                  <a:srgbClr val="212529"/>
                </a:solidFill>
                <a:latin typeface="-apple-system"/>
              </a:rPr>
              <a:t>타고싶다</a:t>
            </a:r>
            <a:r>
              <a:rPr lang="ko-KR" altLang="en-US" i="1" dirty="0">
                <a:solidFill>
                  <a:srgbClr val="212529"/>
                </a:solidFill>
                <a:latin typeface="-apple-system"/>
              </a:rPr>
              <a:t> </a:t>
            </a:r>
            <a:r>
              <a:rPr lang="ko-KR" altLang="en-US" dirty="0">
                <a:solidFill>
                  <a:srgbClr val="212529"/>
                </a:solidFill>
                <a:latin typeface="-apple-system"/>
              </a:rPr>
              <a:t>님에 따르면</a:t>
            </a:r>
            <a:r>
              <a:rPr lang="en-US" altLang="ko-KR" dirty="0">
                <a:solidFill>
                  <a:srgbClr val="212529"/>
                </a:solidFill>
                <a:latin typeface="-apple-system"/>
              </a:rPr>
              <a:t>(2018)</a:t>
            </a:r>
            <a:endParaRPr lang="en-US" altLang="ko-KR" b="0" i="0" dirty="0">
              <a:solidFill>
                <a:srgbClr val="212529"/>
              </a:solidFill>
              <a:effectLst/>
              <a:latin typeface="-apple-system"/>
            </a:endParaRPr>
          </a:p>
        </p:txBody>
      </p:sp>
      <p:sp>
        <p:nvSpPr>
          <p:cNvPr id="10" name="직사각형 9">
            <a:extLst>
              <a:ext uri="{FF2B5EF4-FFF2-40B4-BE49-F238E27FC236}">
                <a16:creationId xmlns:a16="http://schemas.microsoft.com/office/drawing/2014/main" id="{EC96E078-A133-491B-A45A-7793EEAE6F1D}"/>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2659710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2447900" y="-382713"/>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16" name="슬라이드 번호 개체 틀 15">
            <a:extLst>
              <a:ext uri="{FF2B5EF4-FFF2-40B4-BE49-F238E27FC236}">
                <a16:creationId xmlns:a16="http://schemas.microsoft.com/office/drawing/2014/main" id="{71F081E1-8CF4-47F7-AC3E-FE0D3A1A8CF9}"/>
              </a:ext>
            </a:extLst>
          </p:cNvPr>
          <p:cNvSpPr>
            <a:spLocks noGrp="1"/>
          </p:cNvSpPr>
          <p:nvPr>
            <p:ph type="sldNum" sz="quarter" idx="12"/>
          </p:nvPr>
        </p:nvSpPr>
        <p:spPr/>
        <p:txBody>
          <a:bodyPr/>
          <a:lstStyle/>
          <a:p>
            <a:fld id="{DE77BB65-F969-4654-BF30-45C70C1BE112}" type="slidenum">
              <a:rPr lang="ko-KR" altLang="en-US" smtClean="0"/>
              <a:pPr/>
              <a:t>22</a:t>
            </a:fld>
            <a:endParaRPr lang="ko-KR" altLang="en-US"/>
          </a:p>
        </p:txBody>
      </p:sp>
      <p:pic>
        <p:nvPicPr>
          <p:cNvPr id="13" name="그림 12">
            <a:extLst>
              <a:ext uri="{FF2B5EF4-FFF2-40B4-BE49-F238E27FC236}">
                <a16:creationId xmlns:a16="http://schemas.microsoft.com/office/drawing/2014/main" id="{EBE1E366-0182-4430-A585-07AD5E99B1AD}"/>
              </a:ext>
            </a:extLst>
          </p:cNvPr>
          <p:cNvPicPr>
            <a:picLocks noChangeAspect="1"/>
          </p:cNvPicPr>
          <p:nvPr/>
        </p:nvPicPr>
        <p:blipFill>
          <a:blip r:embed="rId2"/>
          <a:stretch>
            <a:fillRect/>
          </a:stretch>
        </p:blipFill>
        <p:spPr>
          <a:xfrm>
            <a:off x="344903" y="3117613"/>
            <a:ext cx="4955959" cy="1200045"/>
          </a:xfrm>
          <a:prstGeom prst="rect">
            <a:avLst/>
          </a:prstGeom>
          <a:ln w="12700">
            <a:solidFill>
              <a:schemeClr val="tx2">
                <a:lumMod val="60000"/>
                <a:lumOff val="40000"/>
              </a:schemeClr>
            </a:solidFill>
          </a:ln>
        </p:spPr>
      </p:pic>
      <p:sp>
        <p:nvSpPr>
          <p:cNvPr id="14" name="직사각형 13">
            <a:extLst>
              <a:ext uri="{FF2B5EF4-FFF2-40B4-BE49-F238E27FC236}">
                <a16:creationId xmlns:a16="http://schemas.microsoft.com/office/drawing/2014/main" id="{2B0B7676-9673-43DC-AB80-5F1A27B3F94F}"/>
              </a:ext>
            </a:extLst>
          </p:cNvPr>
          <p:cNvSpPr/>
          <p:nvPr/>
        </p:nvSpPr>
        <p:spPr>
          <a:xfrm>
            <a:off x="337013" y="4393055"/>
            <a:ext cx="5839287" cy="1184940"/>
          </a:xfrm>
          <a:prstGeom prst="rect">
            <a:avLst/>
          </a:prstGeom>
          <a:ln>
            <a:solidFill>
              <a:schemeClr val="tx2">
                <a:lumMod val="60000"/>
                <a:lumOff val="40000"/>
              </a:schemeClr>
            </a:solidFill>
          </a:ln>
        </p:spPr>
        <p:txBody>
          <a:bodyPr wrap="square">
            <a:spAutoFit/>
          </a:bodyPr>
          <a:lstStyle/>
          <a:p>
            <a:pPr marL="190500" algn="just" fontAlgn="base"/>
            <a:r>
              <a:rPr lang="ko-KR" altLang="en-US" sz="1600" b="1" kern="0" spc="-40" dirty="0">
                <a:solidFill>
                  <a:srgbClr val="000000"/>
                </a:solidFill>
                <a:ea typeface="-윤고딕120"/>
              </a:rPr>
              <a:t>같이 학습하기</a:t>
            </a:r>
            <a:r>
              <a:rPr lang="en-US" altLang="ko-KR" sz="1600" b="1" kern="0" spc="-40" dirty="0">
                <a:solidFill>
                  <a:srgbClr val="000000"/>
                </a:solidFill>
                <a:ea typeface="-윤고딕120"/>
              </a:rPr>
              <a:t>!! </a:t>
            </a:r>
            <a:r>
              <a:rPr lang="en-US" altLang="ko-KR" sz="1000" kern="0" spc="-40" dirty="0">
                <a:solidFill>
                  <a:srgbClr val="000000"/>
                </a:solidFill>
                <a:ea typeface="-윤고딕120"/>
              </a:rPr>
              <a:t> </a:t>
            </a:r>
            <a:r>
              <a:rPr lang="ko-KR" altLang="en-US" sz="1000" kern="0" spc="-40" dirty="0">
                <a:solidFill>
                  <a:srgbClr val="000000"/>
                </a:solidFill>
                <a:ea typeface="-윤고딕120"/>
              </a:rPr>
              <a:t>공분산</a:t>
            </a:r>
            <a:r>
              <a:rPr lang="en-US" altLang="ko-KR" sz="1000" kern="0" spc="-40" dirty="0">
                <a:solidFill>
                  <a:srgbClr val="000000"/>
                </a:solidFill>
                <a:latin typeface="-윤고딕120"/>
              </a:rPr>
              <a:t>(Covariance)</a:t>
            </a:r>
            <a:r>
              <a:rPr lang="ko-KR" altLang="en-US" sz="1000" kern="0" dirty="0">
                <a:solidFill>
                  <a:srgbClr val="000000"/>
                </a:solidFill>
                <a:ea typeface="바탕" panose="02030600000101010101" pitchFamily="18" charset="-127"/>
              </a:rPr>
              <a:t> </a:t>
            </a:r>
            <a:endParaRPr lang="en-US" altLang="ko-KR" sz="1000" kern="0" dirty="0">
              <a:solidFill>
                <a:srgbClr val="000000"/>
              </a:solidFill>
              <a:ea typeface="바탕" panose="02030600000101010101" pitchFamily="18" charset="-127"/>
            </a:endParaRPr>
          </a:p>
          <a:p>
            <a:pPr marL="361950" indent="-171450" algn="just" fontAlgn="base">
              <a:buFont typeface="Arial" panose="020B0604020202020204" pitchFamily="34" charset="0"/>
              <a:buChar char="•"/>
            </a:pPr>
            <a:r>
              <a:rPr lang="ko-KR" altLang="en-US" sz="1100" kern="0" dirty="0">
                <a:solidFill>
                  <a:srgbClr val="000000"/>
                </a:solidFill>
                <a:latin typeface="+mj-ea"/>
                <a:ea typeface="+mj-ea"/>
              </a:rPr>
              <a:t>두 확률변수 </a:t>
            </a:r>
            <a:r>
              <a:rPr lang="en-US" altLang="ko-KR" sz="1100" kern="0" dirty="0">
                <a:solidFill>
                  <a:srgbClr val="000000"/>
                </a:solidFill>
                <a:latin typeface="+mj-ea"/>
                <a:ea typeface="+mj-ea"/>
              </a:rPr>
              <a:t>X, Y </a:t>
            </a:r>
            <a:r>
              <a:rPr lang="ko-KR" altLang="en-US" sz="1100" kern="0" dirty="0">
                <a:solidFill>
                  <a:srgbClr val="000000"/>
                </a:solidFill>
                <a:latin typeface="+mj-ea"/>
                <a:ea typeface="+mj-ea"/>
              </a:rPr>
              <a:t>사이의 선형관계가 어떤 </a:t>
            </a:r>
            <a:r>
              <a:rPr lang="ko-KR" altLang="en-US" sz="1100" b="1" u="sng" kern="0" dirty="0">
                <a:solidFill>
                  <a:srgbClr val="000000"/>
                </a:solidFill>
                <a:latin typeface="+mj-ea"/>
                <a:ea typeface="+mj-ea"/>
              </a:rPr>
              <a:t>방향</a:t>
            </a:r>
            <a:r>
              <a:rPr lang="ko-KR" altLang="en-US" sz="1100" kern="0" dirty="0">
                <a:solidFill>
                  <a:srgbClr val="000000"/>
                </a:solidFill>
                <a:latin typeface="+mj-ea"/>
                <a:ea typeface="+mj-ea"/>
              </a:rPr>
              <a:t>으로 이루어지는지를 표현하는 수치</a:t>
            </a:r>
            <a:endParaRPr lang="en-US" altLang="ko-KR" sz="1100" kern="0" dirty="0">
              <a:solidFill>
                <a:srgbClr val="000000"/>
              </a:solidFill>
              <a:latin typeface="+mj-ea"/>
              <a:ea typeface="+mj-ea"/>
            </a:endParaRPr>
          </a:p>
          <a:p>
            <a:pPr marL="361950" indent="-171450" algn="just" fontAlgn="base">
              <a:buFont typeface="Arial" panose="020B0604020202020204" pitchFamily="34" charset="0"/>
              <a:buChar char="•"/>
            </a:pPr>
            <a:r>
              <a:rPr lang="ko-KR" altLang="en-US" sz="1100" kern="0" dirty="0">
                <a:solidFill>
                  <a:srgbClr val="000000"/>
                </a:solidFill>
                <a:latin typeface="+mj-ea"/>
                <a:ea typeface="+mj-ea"/>
              </a:rPr>
              <a:t>공분산이 양수이면 </a:t>
            </a:r>
            <a:r>
              <a:rPr lang="en-US" altLang="ko-KR" sz="1100" kern="0" dirty="0">
                <a:solidFill>
                  <a:srgbClr val="000000"/>
                </a:solidFill>
                <a:latin typeface="+mj-ea"/>
                <a:ea typeface="+mj-ea"/>
              </a:rPr>
              <a:t>X</a:t>
            </a:r>
            <a:r>
              <a:rPr lang="ko-KR" altLang="en-US" sz="1100" kern="0" dirty="0">
                <a:solidFill>
                  <a:srgbClr val="000000"/>
                </a:solidFill>
                <a:latin typeface="+mj-ea"/>
                <a:ea typeface="+mj-ea"/>
              </a:rPr>
              <a:t>가 증가할 때 </a:t>
            </a:r>
            <a:r>
              <a:rPr lang="en-US" altLang="ko-KR" sz="1100" kern="0" dirty="0">
                <a:solidFill>
                  <a:srgbClr val="000000"/>
                </a:solidFill>
                <a:latin typeface="+mj-ea"/>
                <a:ea typeface="+mj-ea"/>
              </a:rPr>
              <a:t>Y</a:t>
            </a:r>
            <a:r>
              <a:rPr lang="ko-KR" altLang="en-US" sz="1100" kern="0" dirty="0">
                <a:solidFill>
                  <a:srgbClr val="000000"/>
                </a:solidFill>
                <a:latin typeface="+mj-ea"/>
                <a:ea typeface="+mj-ea"/>
              </a:rPr>
              <a:t>도 증가하는 ＋ 선형관계</a:t>
            </a:r>
            <a:endParaRPr lang="en-US" altLang="ko-KR" sz="1100" kern="0" dirty="0">
              <a:solidFill>
                <a:srgbClr val="000000"/>
              </a:solidFill>
              <a:latin typeface="+mj-ea"/>
              <a:ea typeface="+mj-ea"/>
            </a:endParaRPr>
          </a:p>
          <a:p>
            <a:pPr marL="361950" indent="-171450" algn="just" fontAlgn="base">
              <a:buFont typeface="Arial" panose="020B0604020202020204" pitchFamily="34" charset="0"/>
              <a:buChar char="•"/>
            </a:pPr>
            <a:r>
              <a:rPr lang="ko-KR" altLang="en-US" sz="1100" kern="0" dirty="0">
                <a:solidFill>
                  <a:srgbClr val="000000"/>
                </a:solidFill>
                <a:latin typeface="+mj-ea"/>
                <a:ea typeface="+mj-ea"/>
              </a:rPr>
              <a:t>음수이면 </a:t>
            </a:r>
            <a:r>
              <a:rPr lang="en-US" altLang="ko-KR" sz="1100" kern="0" dirty="0">
                <a:solidFill>
                  <a:srgbClr val="000000"/>
                </a:solidFill>
                <a:latin typeface="+mj-ea"/>
                <a:ea typeface="+mj-ea"/>
              </a:rPr>
              <a:t>X</a:t>
            </a:r>
            <a:r>
              <a:rPr lang="ko-KR" altLang="en-US" sz="1100" kern="0" dirty="0">
                <a:solidFill>
                  <a:srgbClr val="000000"/>
                </a:solidFill>
                <a:latin typeface="+mj-ea"/>
                <a:ea typeface="+mj-ea"/>
              </a:rPr>
              <a:t>가 증가할 때 </a:t>
            </a:r>
            <a:r>
              <a:rPr lang="en-US" altLang="ko-KR" sz="1100" kern="0" dirty="0">
                <a:solidFill>
                  <a:srgbClr val="000000"/>
                </a:solidFill>
                <a:latin typeface="+mj-ea"/>
                <a:ea typeface="+mj-ea"/>
              </a:rPr>
              <a:t>Y</a:t>
            </a:r>
            <a:r>
              <a:rPr lang="ko-KR" altLang="en-US" sz="1100" kern="0" dirty="0">
                <a:solidFill>
                  <a:srgbClr val="000000"/>
                </a:solidFill>
                <a:latin typeface="+mj-ea"/>
                <a:ea typeface="+mj-ea"/>
              </a:rPr>
              <a:t>는 감소하는 － 선형관계</a:t>
            </a:r>
            <a:r>
              <a:rPr lang="en-US" altLang="ko-KR" sz="1100" kern="0" dirty="0">
                <a:solidFill>
                  <a:srgbClr val="000000"/>
                </a:solidFill>
                <a:latin typeface="+mj-ea"/>
                <a:ea typeface="+mj-ea"/>
              </a:rPr>
              <a:t>, </a:t>
            </a:r>
          </a:p>
          <a:p>
            <a:pPr marL="361950" indent="-171450" algn="just" fontAlgn="base">
              <a:buFont typeface="Arial" panose="020B0604020202020204" pitchFamily="34" charset="0"/>
              <a:buChar char="•"/>
            </a:pPr>
            <a:r>
              <a:rPr lang="en-US" altLang="ko-KR" sz="1100" kern="0" dirty="0">
                <a:solidFill>
                  <a:srgbClr val="000000"/>
                </a:solidFill>
                <a:latin typeface="+mj-ea"/>
                <a:ea typeface="+mj-ea"/>
              </a:rPr>
              <a:t>0</a:t>
            </a:r>
            <a:r>
              <a:rPr lang="ko-KR" altLang="en-US" sz="1100" kern="0" dirty="0">
                <a:solidFill>
                  <a:srgbClr val="000000"/>
                </a:solidFill>
                <a:latin typeface="+mj-ea"/>
                <a:ea typeface="+mj-ea"/>
              </a:rPr>
              <a:t>이면 선형관계가 없다는 것을 의미</a:t>
            </a:r>
            <a:r>
              <a:rPr lang="en-US" altLang="ko-KR" sz="1100" kern="0" dirty="0">
                <a:solidFill>
                  <a:srgbClr val="000000"/>
                </a:solidFill>
                <a:latin typeface="+mj-ea"/>
                <a:ea typeface="+mj-ea"/>
              </a:rPr>
              <a:t> </a:t>
            </a:r>
            <a:endParaRPr lang="ko-KR" altLang="en-US" sz="1100" kern="0" dirty="0">
              <a:solidFill>
                <a:srgbClr val="000000"/>
              </a:solidFill>
              <a:latin typeface="+mj-ea"/>
              <a:ea typeface="+mj-ea"/>
            </a:endParaRPr>
          </a:p>
          <a:p>
            <a:pPr marL="361950" indent="-171450" algn="just" fontAlgn="base">
              <a:buFont typeface="Arial" panose="020B0604020202020204" pitchFamily="34" charset="0"/>
              <a:buChar char="•"/>
            </a:pPr>
            <a:r>
              <a:rPr lang="ko-KR" altLang="en-US" sz="1100" b="1" kern="0" dirty="0">
                <a:solidFill>
                  <a:srgbClr val="000000"/>
                </a:solidFill>
                <a:latin typeface="+mj-ea"/>
                <a:ea typeface="+mj-ea"/>
              </a:rPr>
              <a:t>공분산 값의 범위 </a:t>
            </a:r>
            <a:r>
              <a:rPr lang="en-US" altLang="ko-KR" sz="1100" b="1" kern="0" dirty="0">
                <a:solidFill>
                  <a:srgbClr val="000000"/>
                </a:solidFill>
                <a:latin typeface="+mj-ea"/>
                <a:ea typeface="+mj-ea"/>
              </a:rPr>
              <a:t>; </a:t>
            </a:r>
            <a:r>
              <a:rPr lang="ko-KR" altLang="en-US" sz="1100" b="1" kern="0" dirty="0">
                <a:solidFill>
                  <a:srgbClr val="000000"/>
                </a:solidFill>
                <a:latin typeface="+mj-ea"/>
                <a:ea typeface="+mj-ea"/>
              </a:rPr>
              <a:t> 무한대</a:t>
            </a:r>
          </a:p>
        </p:txBody>
      </p:sp>
      <p:sp>
        <p:nvSpPr>
          <p:cNvPr id="2" name="바닥글 개체 틀 1">
            <a:extLst>
              <a:ext uri="{FF2B5EF4-FFF2-40B4-BE49-F238E27FC236}">
                <a16:creationId xmlns:a16="http://schemas.microsoft.com/office/drawing/2014/main" id="{2CA9C938-CFB5-44B8-916B-C3CE69723531}"/>
              </a:ext>
            </a:extLst>
          </p:cNvPr>
          <p:cNvSpPr>
            <a:spLocks noGrp="1"/>
          </p:cNvSpPr>
          <p:nvPr>
            <p:ph type="ftr" sz="quarter" idx="11"/>
          </p:nvPr>
        </p:nvSpPr>
        <p:spPr/>
        <p:txBody>
          <a:bodyPr/>
          <a:lstStyle/>
          <a:p>
            <a:r>
              <a:rPr lang="en-US" altLang="ko-KR"/>
              <a:t>UBION PBL- FBA</a:t>
            </a:r>
            <a:endParaRPr lang="ko-KR" altLang="en-US"/>
          </a:p>
        </p:txBody>
      </p:sp>
      <p:sp>
        <p:nvSpPr>
          <p:cNvPr id="7" name="직사각형 6">
            <a:extLst>
              <a:ext uri="{FF2B5EF4-FFF2-40B4-BE49-F238E27FC236}">
                <a16:creationId xmlns:a16="http://schemas.microsoft.com/office/drawing/2014/main" id="{74492068-A4D6-4201-B875-0B1B739BFEA1}"/>
              </a:ext>
            </a:extLst>
          </p:cNvPr>
          <p:cNvSpPr/>
          <p:nvPr/>
        </p:nvSpPr>
        <p:spPr>
          <a:xfrm>
            <a:off x="274403" y="989125"/>
            <a:ext cx="3895071" cy="276999"/>
          </a:xfrm>
          <a:prstGeom prst="rect">
            <a:avLst/>
          </a:prstGeom>
          <a:solidFill>
            <a:schemeClr val="accent1">
              <a:lumMod val="20000"/>
              <a:lumOff val="80000"/>
            </a:schemeClr>
          </a:solidFill>
          <a:ln>
            <a:solidFill>
              <a:schemeClr val="accent1"/>
            </a:solidFill>
          </a:ln>
        </p:spPr>
        <p:txBody>
          <a:bodyPr wrap="square">
            <a:spAutoFit/>
          </a:bodyPr>
          <a:lstStyle/>
          <a:p>
            <a:r>
              <a:rPr lang="en-US" altLang="ko-KR" sz="1200" u="sng" dirty="0"/>
              <a:t>3. </a:t>
            </a:r>
            <a:r>
              <a:rPr lang="ko-KR" altLang="en-US" sz="1200" u="sng" dirty="0" err="1"/>
              <a:t>피어슨</a:t>
            </a:r>
            <a:r>
              <a:rPr lang="ko-KR" altLang="en-US" sz="1200" u="sng" dirty="0"/>
              <a:t> 상관분석</a:t>
            </a:r>
            <a:r>
              <a:rPr lang="en-US" altLang="ko-KR" sz="1200" u="sng" dirty="0"/>
              <a:t>(Pearson correlation analysis)</a:t>
            </a:r>
            <a:endParaRPr lang="ko-KR" altLang="en-US" sz="1200" dirty="0"/>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E481F370-C92A-40CF-8017-9097A93B5218}"/>
                  </a:ext>
                </a:extLst>
              </p:cNvPr>
              <p:cNvSpPr/>
              <p:nvPr/>
            </p:nvSpPr>
            <p:spPr>
              <a:xfrm>
                <a:off x="274403" y="1383925"/>
                <a:ext cx="5324588" cy="612604"/>
              </a:xfrm>
              <a:prstGeom prst="rect">
                <a:avLst/>
              </a:prstGeom>
              <a:ln>
                <a:solidFill>
                  <a:schemeClr val="accent1">
                    <a:lumMod val="75000"/>
                  </a:schemeClr>
                </a:solidFill>
              </a:ln>
            </p:spPr>
            <p:txBody>
              <a:bodyPr wrap="square">
                <a:spAutoFit/>
              </a:bodyPr>
              <a:lstStyle/>
              <a:p>
                <a:pPr>
                  <a:lnSpc>
                    <a:spcPct val="150000"/>
                  </a:lnSpc>
                </a:pPr>
                <a:r>
                  <a:rPr lang="ko-KR" altLang="en-US" sz="1200" dirty="0" err="1"/>
                  <a:t>피어슨의</a:t>
                </a:r>
                <a:r>
                  <a:rPr lang="ko-KR" altLang="en-US" sz="1200" dirty="0"/>
                  <a:t> 표본상관계수</a:t>
                </a:r>
                <a:r>
                  <a:rPr lang="en-US" altLang="ko-KR" sz="1200" dirty="0"/>
                  <a:t>(sample correlation coefficient)</a:t>
                </a:r>
                <a:r>
                  <a:rPr lang="ko-KR" altLang="en-US" sz="1200" dirty="0"/>
                  <a:t>는 확률표본을 사용하여 </a:t>
                </a:r>
                <a:endParaRPr lang="en-US" altLang="ko-KR" sz="1200" dirty="0"/>
              </a:p>
              <a:p>
                <a:pPr>
                  <a:lnSpc>
                    <a:spcPct val="150000"/>
                  </a:lnSpc>
                </a:pPr>
                <a:r>
                  <a:rPr lang="ko-KR" altLang="en-US" sz="1200" i="1" u="sng" dirty="0"/>
                  <a:t>모상관계수 </a:t>
                </a:r>
                <a14:m>
                  <m:oMath xmlns:m="http://schemas.openxmlformats.org/officeDocument/2006/math">
                    <m:r>
                      <a:rPr lang="ko-KR" altLang="en-US" sz="1200" i="1" u="sng" smtClean="0">
                        <a:latin typeface="Cambria Math" panose="02040503050406030204" pitchFamily="18" charset="0"/>
                      </a:rPr>
                      <m:t>𝜌</m:t>
                    </m:r>
                  </m:oMath>
                </a14:m>
                <a:r>
                  <a:rPr lang="ko-KR" altLang="en-US" sz="1200" i="1" u="sng" dirty="0"/>
                  <a:t>를 추정한 추정치이며 기호로  </a:t>
                </a:r>
                <a:r>
                  <a:rPr lang="en-US" altLang="ko-KR" sz="1200" i="1" u="sng" dirty="0"/>
                  <a:t>r</a:t>
                </a:r>
                <a:r>
                  <a:rPr lang="ko-KR" altLang="en-US" sz="1200" i="1" u="sng" dirty="0"/>
                  <a:t>로 표현</a:t>
                </a:r>
              </a:p>
            </p:txBody>
          </p:sp>
        </mc:Choice>
        <mc:Fallback xmlns="">
          <p:sp>
            <p:nvSpPr>
              <p:cNvPr id="19" name="직사각형 18">
                <a:extLst>
                  <a:ext uri="{FF2B5EF4-FFF2-40B4-BE49-F238E27FC236}">
                    <a16:creationId xmlns:a16="http://schemas.microsoft.com/office/drawing/2014/main" id="{E481F370-C92A-40CF-8017-9097A93B5218}"/>
                  </a:ext>
                </a:extLst>
              </p:cNvPr>
              <p:cNvSpPr>
                <a:spLocks noRot="1" noChangeAspect="1" noMove="1" noResize="1" noEditPoints="1" noAdjustHandles="1" noChangeArrowheads="1" noChangeShapeType="1" noTextEdit="1"/>
              </p:cNvSpPr>
              <p:nvPr/>
            </p:nvSpPr>
            <p:spPr>
              <a:xfrm>
                <a:off x="274403" y="1383925"/>
                <a:ext cx="5324588" cy="612604"/>
              </a:xfrm>
              <a:prstGeom prst="rect">
                <a:avLst/>
              </a:prstGeom>
              <a:blipFill>
                <a:blip r:embed="rId3"/>
                <a:stretch>
                  <a:fillRect b="-5825"/>
                </a:stretch>
              </a:blipFill>
              <a:ln>
                <a:solidFill>
                  <a:schemeClr val="accent1">
                    <a:lumMod val="75000"/>
                  </a:schemeClr>
                </a:solidFill>
              </a:ln>
            </p:spPr>
            <p:txBody>
              <a:bodyPr/>
              <a:lstStyle/>
              <a:p>
                <a:r>
                  <a:rPr lang="ko-KR" altLang="en-US">
                    <a:noFill/>
                  </a:rPr>
                  <a:t> </a:t>
                </a:r>
              </a:p>
            </p:txBody>
          </p:sp>
        </mc:Fallback>
      </mc:AlternateContent>
      <p:sp>
        <p:nvSpPr>
          <p:cNvPr id="20" name="화살표: 오른쪽 19">
            <a:extLst>
              <a:ext uri="{FF2B5EF4-FFF2-40B4-BE49-F238E27FC236}">
                <a16:creationId xmlns:a16="http://schemas.microsoft.com/office/drawing/2014/main" id="{C53A96DC-4C5D-4B2E-AB7B-A6E61CBEAF6B}"/>
              </a:ext>
            </a:extLst>
          </p:cNvPr>
          <p:cNvSpPr/>
          <p:nvPr/>
        </p:nvSpPr>
        <p:spPr>
          <a:xfrm>
            <a:off x="5721164" y="2141106"/>
            <a:ext cx="2956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A75692-AE53-4569-875B-381FEB4EB6A7}"/>
                  </a:ext>
                </a:extLst>
              </p:cNvPr>
              <p:cNvSpPr txBox="1"/>
              <p:nvPr/>
            </p:nvSpPr>
            <p:spPr>
              <a:xfrm>
                <a:off x="6309282" y="4523517"/>
                <a:ext cx="2369506" cy="276999"/>
              </a:xfrm>
              <a:prstGeom prst="rect">
                <a:avLst/>
              </a:prstGeom>
              <a:noFill/>
              <a:ln w="19050">
                <a:solidFill>
                  <a:schemeClr val="accent1"/>
                </a:solidFill>
              </a:ln>
            </p:spPr>
            <p:txBody>
              <a:bodyPr wrap="square" rtlCol="0">
                <a:spAutoFit/>
              </a:bodyPr>
              <a:lstStyle/>
              <a:p>
                <a:r>
                  <a:rPr lang="en-US" altLang="ko-KR" sz="1200" dirty="0"/>
                  <a:t>Cov(X,Y) = E(X - </a:t>
                </a:r>
                <a14:m>
                  <m:oMath xmlns:m="http://schemas.openxmlformats.org/officeDocument/2006/math">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𝜇</m:t>
                        </m:r>
                      </m:e>
                      <m:sub>
                        <m:r>
                          <a:rPr lang="en-US" altLang="ko-KR" sz="1200" b="0" i="1" smtClean="0">
                            <a:latin typeface="Cambria Math" panose="02040503050406030204" pitchFamily="18" charset="0"/>
                          </a:rPr>
                          <m:t>𝑋</m:t>
                        </m:r>
                      </m:sub>
                    </m:sSub>
                  </m:oMath>
                </a14:m>
                <a:r>
                  <a:rPr lang="en-US" altLang="ko-KR" sz="1200" dirty="0"/>
                  <a:t>) (Y -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b="0" i="1" smtClean="0">
                            <a:latin typeface="Cambria Math" panose="02040503050406030204" pitchFamily="18" charset="0"/>
                          </a:rPr>
                          <m:t>𝑌</m:t>
                        </m:r>
                      </m:sub>
                    </m:sSub>
                  </m:oMath>
                </a14:m>
                <a:r>
                  <a:rPr lang="en-US" altLang="ko-KR" sz="1200" dirty="0"/>
                  <a:t>)</a:t>
                </a:r>
                <a:endParaRPr lang="ko-KR" altLang="en-US" sz="1200" dirty="0"/>
              </a:p>
            </p:txBody>
          </p:sp>
        </mc:Choice>
        <mc:Fallback xmlns="">
          <p:sp>
            <p:nvSpPr>
              <p:cNvPr id="10" name="TextBox 9">
                <a:extLst>
                  <a:ext uri="{FF2B5EF4-FFF2-40B4-BE49-F238E27FC236}">
                    <a16:creationId xmlns:a16="http://schemas.microsoft.com/office/drawing/2014/main" id="{38A75692-AE53-4569-875B-381FEB4EB6A7}"/>
                  </a:ext>
                </a:extLst>
              </p:cNvPr>
              <p:cNvSpPr txBox="1">
                <a:spLocks noRot="1" noChangeAspect="1" noMove="1" noResize="1" noEditPoints="1" noAdjustHandles="1" noChangeArrowheads="1" noChangeShapeType="1" noTextEdit="1"/>
              </p:cNvSpPr>
              <p:nvPr/>
            </p:nvSpPr>
            <p:spPr>
              <a:xfrm>
                <a:off x="6309282" y="4523517"/>
                <a:ext cx="2369506" cy="276999"/>
              </a:xfrm>
              <a:prstGeom prst="rect">
                <a:avLst/>
              </a:prstGeom>
              <a:blipFill>
                <a:blip r:embed="rId4"/>
                <a:stretch>
                  <a:fillRect b="-12500"/>
                </a:stretch>
              </a:blipFill>
              <a:ln w="19050">
                <a:solidFill>
                  <a:schemeClr val="accent1"/>
                </a:solidFill>
              </a:ln>
            </p:spPr>
            <p:txBody>
              <a:bodyPr/>
              <a:lstStyle/>
              <a:p>
                <a:r>
                  <a:rPr lang="ko-KR" altLang="en-US">
                    <a:noFill/>
                  </a:rPr>
                  <a:t> </a:t>
                </a:r>
              </a:p>
            </p:txBody>
          </p:sp>
        </mc:Fallback>
      </mc:AlternateContent>
      <p:sp>
        <p:nvSpPr>
          <p:cNvPr id="8" name="직사각형 7">
            <a:extLst>
              <a:ext uri="{FF2B5EF4-FFF2-40B4-BE49-F238E27FC236}">
                <a16:creationId xmlns:a16="http://schemas.microsoft.com/office/drawing/2014/main" id="{930657A4-4819-4BAD-96A9-6AADBE2A9393}"/>
              </a:ext>
            </a:extLst>
          </p:cNvPr>
          <p:cNvSpPr/>
          <p:nvPr/>
        </p:nvSpPr>
        <p:spPr>
          <a:xfrm>
            <a:off x="217154" y="2153508"/>
            <a:ext cx="5945175" cy="823239"/>
          </a:xfrm>
          <a:prstGeom prst="rect">
            <a:avLst/>
          </a:prstGeom>
        </p:spPr>
        <p:txBody>
          <a:bodyPr wrap="square">
            <a:spAutoFit/>
          </a:bodyPr>
          <a:lstStyle/>
          <a:p>
            <a:pPr marL="171450" indent="-171450">
              <a:lnSpc>
                <a:spcPct val="150000"/>
              </a:lnSpc>
              <a:buFont typeface="Wingdings" panose="05000000000000000000" pitchFamily="2" charset="2"/>
              <a:buChar char="§"/>
            </a:pPr>
            <a:r>
              <a:rPr lang="ko-KR" altLang="en-US" sz="1100" b="1" i="1" dirty="0">
                <a:solidFill>
                  <a:srgbClr val="FF0000"/>
                </a:solidFill>
              </a:rPr>
              <a:t>두 변수의 공분산을 각각의 표준편차의 곱으로 나누어 표준화 한 값</a:t>
            </a:r>
          </a:p>
          <a:p>
            <a:pPr marL="171450" indent="-171450">
              <a:lnSpc>
                <a:spcPct val="150000"/>
              </a:lnSpc>
              <a:buFont typeface="Wingdings" panose="05000000000000000000" pitchFamily="2" charset="2"/>
              <a:buChar char="§"/>
            </a:pPr>
            <a:r>
              <a:rPr lang="en-US" altLang="ko-KR" sz="1100" b="1" i="1" dirty="0"/>
              <a:t> </a:t>
            </a:r>
            <a:r>
              <a:rPr lang="ko-KR" altLang="en-US" sz="1100" b="1" i="1" dirty="0"/>
              <a:t>값의 범위 </a:t>
            </a:r>
            <a:r>
              <a:rPr lang="en-US" altLang="ko-KR" sz="1100" b="1" i="1" dirty="0"/>
              <a:t>:  -1</a:t>
            </a:r>
            <a:r>
              <a:rPr lang="ko-KR" altLang="en-US" sz="1100" b="1" i="1" dirty="0"/>
              <a:t>에서 </a:t>
            </a:r>
            <a:r>
              <a:rPr lang="en-US" altLang="ko-KR" sz="1100" b="1" i="1" dirty="0"/>
              <a:t>1</a:t>
            </a:r>
            <a:r>
              <a:rPr lang="ko-KR" altLang="en-US" sz="1100" b="1" i="1" dirty="0"/>
              <a:t>사이의 값</a:t>
            </a:r>
            <a:r>
              <a:rPr lang="en-US" altLang="ko-KR" sz="1100" b="1" i="1" dirty="0"/>
              <a:t> </a:t>
            </a:r>
          </a:p>
          <a:p>
            <a:pPr marL="171450" indent="-171450">
              <a:lnSpc>
                <a:spcPct val="150000"/>
              </a:lnSpc>
              <a:buFont typeface="Wingdings" panose="05000000000000000000" pitchFamily="2" charset="2"/>
              <a:buChar char="§"/>
            </a:pPr>
            <a:r>
              <a:rPr lang="en-US" altLang="ko-KR" sz="1100" b="1" i="1" dirty="0"/>
              <a:t>1 </a:t>
            </a:r>
            <a:r>
              <a:rPr lang="ko-KR" altLang="en-US" sz="1100" b="1" i="1" dirty="0"/>
              <a:t>또는 </a:t>
            </a:r>
            <a:r>
              <a:rPr lang="en-US" altLang="ko-KR" sz="1100" b="1" i="1" dirty="0"/>
              <a:t>-1</a:t>
            </a:r>
            <a:r>
              <a:rPr lang="ko-KR" altLang="en-US" sz="1100" b="1" i="1" dirty="0"/>
              <a:t>에 가까울수록 상관관계는 높아짐</a:t>
            </a:r>
            <a:r>
              <a:rPr lang="en-US" altLang="ko-KR" sz="1100" b="1" i="1" dirty="0"/>
              <a:t>. 0 </a:t>
            </a:r>
            <a:r>
              <a:rPr lang="ko-KR" altLang="en-US" sz="1100" b="1" i="1" dirty="0"/>
              <a:t>이면 선형상관관계가 없는 것</a:t>
            </a:r>
            <a:endParaRPr lang="en-US" altLang="ko-KR" sz="1100" b="1" i="1"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A90789-31F5-4428-A2D5-C12D1C8017BC}"/>
                  </a:ext>
                </a:extLst>
              </p:cNvPr>
              <p:cNvSpPr txBox="1"/>
              <p:nvPr/>
            </p:nvSpPr>
            <p:spPr>
              <a:xfrm>
                <a:off x="5760891" y="1325132"/>
                <a:ext cx="2904095" cy="694357"/>
              </a:xfrm>
              <a:prstGeom prst="rect">
                <a:avLst/>
              </a:prstGeom>
              <a:noFill/>
              <a:ln w="12700">
                <a:solidFill>
                  <a:schemeClr val="accent2">
                    <a:lumMod val="60000"/>
                    <a:lumOff val="40000"/>
                  </a:schemeClr>
                </a:solidFill>
              </a:ln>
            </p:spPr>
            <p:txBody>
              <a:bodyPr wrap="square" rtlCol="0">
                <a:spAutoFit/>
              </a:bodyPr>
              <a:lstStyle/>
              <a:p>
                <a14:m>
                  <m:oMath xmlns:m="http://schemas.openxmlformats.org/officeDocument/2006/math">
                    <m:sSub>
                      <m:sSubPr>
                        <m:ctrlPr>
                          <a:rPr lang="en-US" altLang="ko-KR" sz="1000" i="1" smtClean="0">
                            <a:latin typeface="Cambria Math" panose="02040503050406030204" pitchFamily="18" charset="0"/>
                          </a:rPr>
                        </m:ctrlPr>
                      </m:sSubPr>
                      <m:e>
                        <m:r>
                          <a:rPr lang="ko-KR" altLang="en-US" sz="1000" i="1">
                            <a:latin typeface="Cambria Math" panose="02040503050406030204" pitchFamily="18" charset="0"/>
                          </a:rPr>
                          <m:t>모</m:t>
                        </m:r>
                        <m:r>
                          <a:rPr lang="ko-KR" altLang="en-US" sz="1000" i="1" smtClean="0">
                            <a:latin typeface="Cambria Math" panose="02040503050406030204" pitchFamily="18" charset="0"/>
                          </a:rPr>
                          <m:t>상</m:t>
                        </m:r>
                        <m:r>
                          <a:rPr lang="ko-KR" altLang="en-US" sz="1000" i="1">
                            <a:latin typeface="Cambria Math" panose="02040503050406030204" pitchFamily="18" charset="0"/>
                          </a:rPr>
                          <m:t>관</m:t>
                        </m:r>
                        <m:r>
                          <a:rPr lang="ko-KR" altLang="en-US" sz="1000" i="1" smtClean="0">
                            <a:latin typeface="Cambria Math" panose="02040503050406030204" pitchFamily="18" charset="0"/>
                          </a:rPr>
                          <m:t>계</m:t>
                        </m:r>
                        <m:r>
                          <a:rPr lang="ko-KR" altLang="en-US" sz="1000" i="1">
                            <a:latin typeface="Cambria Math" panose="02040503050406030204" pitchFamily="18" charset="0"/>
                          </a:rPr>
                          <m:t>수</m:t>
                        </m:r>
                        <m:r>
                          <a:rPr lang="en-US" altLang="ko-KR" sz="1000" b="0" i="1" smtClean="0">
                            <a:latin typeface="Cambria Math" panose="02040503050406030204" pitchFamily="18" charset="0"/>
                          </a:rPr>
                          <m:t>(</m:t>
                        </m:r>
                        <m:r>
                          <a:rPr lang="ko-KR" altLang="en-US" sz="1000" i="1" smtClean="0">
                            <a:latin typeface="Cambria Math" panose="02040503050406030204" pitchFamily="18" charset="0"/>
                          </a:rPr>
                          <m:t>𝜌</m:t>
                        </m:r>
                      </m:e>
                      <m:sub>
                        <m:r>
                          <a:rPr lang="en-US" altLang="ko-KR" sz="1000" b="0" i="1" smtClean="0">
                            <a:latin typeface="Cambria Math" panose="02040503050406030204" pitchFamily="18" charset="0"/>
                          </a:rPr>
                          <m:t>𝑋𝑌</m:t>
                        </m:r>
                      </m:sub>
                    </m:sSub>
                  </m:oMath>
                </a14:m>
                <a:r>
                  <a:rPr lang="en-US" altLang="ko-KR" sz="1000" dirty="0"/>
                  <a:t>) </a:t>
                </a:r>
                <a:r>
                  <a:rPr lang="en-US" altLang="ko-KR" sz="1200" dirty="0"/>
                  <a:t>= </a:t>
                </a:r>
                <a:r>
                  <a:rPr lang="en-US" altLang="ko-KR" sz="1200" dirty="0" err="1"/>
                  <a:t>Corr</a:t>
                </a:r>
                <a:r>
                  <a:rPr lang="en-US" altLang="ko-KR" sz="1200" dirty="0"/>
                  <a:t>(X,Y) =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𝐶𝑜𝑣</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m:t>
                        </m:r>
                      </m:num>
                      <m:den>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𝜎</m:t>
                            </m:r>
                          </m:e>
                          <m:sub>
                            <m:r>
                              <a:rPr lang="en-US" altLang="ko-KR" sz="1200" b="0" i="1" smtClean="0">
                                <a:latin typeface="Cambria Math" panose="02040503050406030204" pitchFamily="18" charset="0"/>
                              </a:rPr>
                              <m:t>𝑋</m:t>
                            </m:r>
                          </m:sub>
                        </m:sSub>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𝜎</m:t>
                            </m:r>
                          </m:e>
                          <m:sub>
                            <m:r>
                              <a:rPr lang="en-US" altLang="ko-KR" sz="1200" b="0" i="1" smtClean="0">
                                <a:latin typeface="Cambria Math" panose="02040503050406030204" pitchFamily="18" charset="0"/>
                              </a:rPr>
                              <m:t>𝑌</m:t>
                            </m:r>
                          </m:sub>
                        </m:sSub>
                      </m:den>
                    </m:f>
                  </m:oMath>
                </a14:m>
                <a:r>
                  <a:rPr lang="ko-KR" altLang="en-US" sz="1200" dirty="0"/>
                  <a:t> </a:t>
                </a:r>
                <a:endParaRPr lang="en-US" altLang="ko-KR" sz="1200" dirty="0"/>
              </a:p>
              <a:p>
                <a:r>
                  <a:rPr lang="en-US" altLang="ko-KR" sz="1200" dirty="0"/>
                  <a:t>     =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𝐸</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 </m:t>
                        </m:r>
                        <m:sSub>
                          <m:sSubPr>
                            <m:ctrlPr>
                              <a:rPr lang="en-US" altLang="ko-KR" sz="1200" b="0" i="1" smtClean="0">
                                <a:latin typeface="Cambria Math" panose="02040503050406030204" pitchFamily="18" charset="0"/>
                              </a:rPr>
                            </m:ctrlPr>
                          </m:sSubPr>
                          <m:e>
                            <m:r>
                              <a:rPr lang="ko-KR" altLang="en-US" sz="1200" b="0" i="1" smtClean="0">
                                <a:latin typeface="Cambria Math" panose="02040503050406030204" pitchFamily="18" charset="0"/>
                              </a:rPr>
                              <m:t>𝜇</m:t>
                            </m:r>
                          </m:e>
                          <m:sub>
                            <m:r>
                              <a:rPr lang="en-US" altLang="ko-KR" sz="1200" b="0" i="1" smtClean="0">
                                <a:latin typeface="Cambria Math" panose="02040503050406030204" pitchFamily="18" charset="0"/>
                              </a:rPr>
                              <m:t>𝑋</m:t>
                            </m:r>
                          </m:sub>
                        </m:sSub>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 −</m:t>
                        </m:r>
                        <m:sSub>
                          <m:sSubPr>
                            <m:ctrlPr>
                              <a:rPr lang="en-US" altLang="ko-KR" sz="1200" b="0" i="1" smtClean="0">
                                <a:latin typeface="Cambria Math" panose="02040503050406030204" pitchFamily="18" charset="0"/>
                              </a:rPr>
                            </m:ctrlPr>
                          </m:sSubPr>
                          <m:e>
                            <m:r>
                              <a:rPr lang="ko-KR" altLang="en-US" sz="1200" b="0" i="1" smtClean="0">
                                <a:latin typeface="Cambria Math" panose="02040503050406030204" pitchFamily="18" charset="0"/>
                              </a:rPr>
                              <m:t>𝜇</m:t>
                            </m:r>
                          </m:e>
                          <m:sub>
                            <m:r>
                              <a:rPr lang="en-US" altLang="ko-KR" sz="1200" b="0" i="1" smtClean="0">
                                <a:latin typeface="Cambria Math" panose="02040503050406030204" pitchFamily="18" charset="0"/>
                              </a:rPr>
                              <m:t>𝑌</m:t>
                            </m:r>
                          </m:sub>
                        </m:sSub>
                        <m:r>
                          <a:rPr lang="en-US" altLang="ko-KR" sz="1200" b="0" i="1" smtClean="0">
                            <a:latin typeface="Cambria Math" panose="02040503050406030204" pitchFamily="18" charset="0"/>
                          </a:rPr>
                          <m:t> )</m:t>
                        </m:r>
                      </m:num>
                      <m:den>
                        <m:rad>
                          <m:radPr>
                            <m:degHide m:val="on"/>
                            <m:ctrlPr>
                              <a:rPr lang="en-US" altLang="ko-KR" sz="1200" i="1" smtClean="0">
                                <a:latin typeface="Cambria Math" panose="02040503050406030204" pitchFamily="18" charset="0"/>
                              </a:rPr>
                            </m:ctrlPr>
                          </m:radPr>
                          <m:deg/>
                          <m:e>
                            <m:r>
                              <a:rPr lang="en-US" altLang="ko-KR" sz="1200" b="0" i="1" smtClean="0">
                                <a:latin typeface="Cambria Math" panose="02040503050406030204" pitchFamily="18" charset="0"/>
                              </a:rPr>
                              <m:t>𝐸</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m:t>
                                </m:r>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i="1">
                                        <a:latin typeface="Cambria Math" panose="02040503050406030204" pitchFamily="18" charset="0"/>
                                      </a:rPr>
                                      <m:t>𝑋</m:t>
                                    </m:r>
                                  </m:sub>
                                </m:sSub>
                                <m:r>
                                  <a:rPr lang="en-US" altLang="ko-KR" sz="1200" b="0" i="1" smtClean="0">
                                    <a:latin typeface="Cambria Math" panose="02040503050406030204" pitchFamily="18" charset="0"/>
                                  </a:rPr>
                                  <m:t>)</m:t>
                                </m:r>
                              </m:e>
                              <m:sup>
                                <m:r>
                                  <a:rPr lang="en-US" altLang="ko-KR" sz="1200" b="0" i="1" smtClean="0">
                                    <a:latin typeface="Cambria Math" panose="02040503050406030204" pitchFamily="18" charset="0"/>
                                  </a:rPr>
                                  <m:t>2</m:t>
                                </m:r>
                              </m:sup>
                            </m:sSup>
                          </m:e>
                        </m:rad>
                        <m:r>
                          <a:rPr lang="en-US" altLang="ko-KR" sz="1200" b="0" i="1" smtClean="0">
                            <a:latin typeface="Cambria Math" panose="02040503050406030204" pitchFamily="18" charset="0"/>
                          </a:rPr>
                          <m:t>  </m:t>
                        </m:r>
                        <m:rad>
                          <m:radPr>
                            <m:degHide m:val="on"/>
                            <m:ctrlPr>
                              <a:rPr lang="en-US" altLang="ko-KR" sz="1200" b="0" i="1" smtClean="0">
                                <a:latin typeface="Cambria Math" panose="02040503050406030204" pitchFamily="18" charset="0"/>
                              </a:rPr>
                            </m:ctrlPr>
                          </m:radPr>
                          <m:deg/>
                          <m:e>
                            <m:r>
                              <a:rPr lang="en-US" altLang="ko-KR" sz="1200" b="0" i="1" smtClean="0">
                                <a:latin typeface="Cambria Math" panose="02040503050406030204" pitchFamily="18" charset="0"/>
                              </a:rPr>
                              <m:t>𝐸</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 −</m:t>
                                </m:r>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i="1">
                                        <a:latin typeface="Cambria Math" panose="02040503050406030204" pitchFamily="18" charset="0"/>
                                      </a:rPr>
                                      <m:t>𝑌</m:t>
                                    </m:r>
                                  </m:sub>
                                </m:sSub>
                                <m:r>
                                  <a:rPr lang="en-US" altLang="ko-KR" sz="1200" b="0" i="1" smtClean="0">
                                    <a:latin typeface="Cambria Math" panose="02040503050406030204" pitchFamily="18" charset="0"/>
                                  </a:rPr>
                                  <m:t>)</m:t>
                                </m:r>
                              </m:e>
                              <m:sup>
                                <m:r>
                                  <a:rPr lang="en-US" altLang="ko-KR" sz="1200" b="0" i="1" smtClean="0">
                                    <a:latin typeface="Cambria Math" panose="02040503050406030204" pitchFamily="18" charset="0"/>
                                  </a:rPr>
                                  <m:t>2</m:t>
                                </m:r>
                              </m:sup>
                            </m:sSup>
                          </m:e>
                        </m:rad>
                      </m:den>
                    </m:f>
                  </m:oMath>
                </a14:m>
                <a:endParaRPr lang="ko-KR" altLang="en-US" sz="1200" dirty="0"/>
              </a:p>
            </p:txBody>
          </p:sp>
        </mc:Choice>
        <mc:Fallback xmlns="">
          <p:sp>
            <p:nvSpPr>
              <p:cNvPr id="11" name="TextBox 10">
                <a:extLst>
                  <a:ext uri="{FF2B5EF4-FFF2-40B4-BE49-F238E27FC236}">
                    <a16:creationId xmlns:a16="http://schemas.microsoft.com/office/drawing/2014/main" id="{19A90789-31F5-4428-A2D5-C12D1C8017BC}"/>
                  </a:ext>
                </a:extLst>
              </p:cNvPr>
              <p:cNvSpPr txBox="1">
                <a:spLocks noRot="1" noChangeAspect="1" noMove="1" noResize="1" noEditPoints="1" noAdjustHandles="1" noChangeArrowheads="1" noChangeShapeType="1" noTextEdit="1"/>
              </p:cNvSpPr>
              <p:nvPr/>
            </p:nvSpPr>
            <p:spPr>
              <a:xfrm>
                <a:off x="5760891" y="1325132"/>
                <a:ext cx="2904095" cy="694357"/>
              </a:xfrm>
              <a:prstGeom prst="rect">
                <a:avLst/>
              </a:prstGeom>
              <a:blipFill>
                <a:blip r:embed="rId5"/>
                <a:stretch>
                  <a:fillRect/>
                </a:stretch>
              </a:blipFill>
              <a:ln w="12700">
                <a:solidFill>
                  <a:schemeClr val="accent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36FEE63-E96B-4FDF-B8A5-0AF1EA2D7A62}"/>
                  </a:ext>
                </a:extLst>
              </p:cNvPr>
              <p:cNvSpPr txBox="1"/>
              <p:nvPr/>
            </p:nvSpPr>
            <p:spPr>
              <a:xfrm>
                <a:off x="5721164" y="2415952"/>
                <a:ext cx="2904095" cy="560795"/>
              </a:xfrm>
              <a:prstGeom prst="rect">
                <a:avLst/>
              </a:prstGeom>
              <a:solidFill>
                <a:schemeClr val="accent1">
                  <a:lumMod val="20000"/>
                  <a:lumOff val="80000"/>
                </a:schemeClr>
              </a:solidFill>
              <a:ln w="12700">
                <a:solidFill>
                  <a:schemeClr val="tx2">
                    <a:lumMod val="40000"/>
                    <a:lumOff val="60000"/>
                  </a:schemeClr>
                </a:solidFill>
              </a:ln>
            </p:spPr>
            <p:txBody>
              <a:bodyPr wrap="square" rtlCol="0">
                <a:spAutoFit/>
              </a:bodyPr>
              <a:lstStyle/>
              <a:p>
                <a14:m>
                  <m:oMath xmlns:m="http://schemas.openxmlformats.org/officeDocument/2006/math">
                    <m:sSub>
                      <m:sSubPr>
                        <m:ctrlPr>
                          <a:rPr lang="en-US" altLang="ko-KR" sz="1000" i="1" smtClean="0">
                            <a:latin typeface="Cambria Math" panose="02040503050406030204" pitchFamily="18" charset="0"/>
                          </a:rPr>
                        </m:ctrlPr>
                      </m:sSubPr>
                      <m:e>
                        <m:r>
                          <a:rPr lang="ko-KR" altLang="en-US" sz="1000" i="1">
                            <a:latin typeface="Cambria Math" panose="02040503050406030204" pitchFamily="18" charset="0"/>
                          </a:rPr>
                          <m:t>표</m:t>
                        </m:r>
                        <m:r>
                          <a:rPr lang="ko-KR" altLang="en-US" sz="1000" i="1" smtClean="0">
                            <a:latin typeface="Cambria Math" panose="02040503050406030204" pitchFamily="18" charset="0"/>
                          </a:rPr>
                          <m:t>본상</m:t>
                        </m:r>
                        <m:r>
                          <a:rPr lang="ko-KR" altLang="en-US" sz="1000" i="1">
                            <a:latin typeface="Cambria Math" panose="02040503050406030204" pitchFamily="18" charset="0"/>
                          </a:rPr>
                          <m:t>관</m:t>
                        </m:r>
                        <m:r>
                          <a:rPr lang="ko-KR" altLang="en-US" sz="1000" i="1" smtClean="0">
                            <a:latin typeface="Cambria Math" panose="02040503050406030204" pitchFamily="18" charset="0"/>
                          </a:rPr>
                          <m:t>계</m:t>
                        </m:r>
                        <m:r>
                          <a:rPr lang="ko-KR" altLang="en-US" sz="1000" i="1">
                            <a:latin typeface="Cambria Math" panose="02040503050406030204" pitchFamily="18" charset="0"/>
                          </a:rPr>
                          <m:t>수</m:t>
                        </m:r>
                        <m:r>
                          <a:rPr lang="en-US" altLang="ko-KR" sz="1000" b="0" i="1" smtClean="0">
                            <a:latin typeface="Cambria Math" panose="02040503050406030204" pitchFamily="18" charset="0"/>
                          </a:rPr>
                          <m:t>(</m:t>
                        </m:r>
                        <m:r>
                          <a:rPr lang="en-US" altLang="ko-KR" sz="1000" b="0" i="1" smtClean="0">
                            <a:latin typeface="Cambria Math" panose="02040503050406030204" pitchFamily="18" charset="0"/>
                          </a:rPr>
                          <m:t>𝑟</m:t>
                        </m:r>
                      </m:e>
                      <m:sub>
                        <m:r>
                          <a:rPr lang="en-US" altLang="ko-KR" sz="1000" b="0" i="1" smtClean="0">
                            <a:latin typeface="Cambria Math" panose="02040503050406030204" pitchFamily="18" charset="0"/>
                          </a:rPr>
                          <m:t>𝑋𝑌</m:t>
                        </m:r>
                      </m:sub>
                    </m:sSub>
                  </m:oMath>
                </a14:m>
                <a:r>
                  <a:rPr lang="en-US" altLang="ko-KR" sz="1000" dirty="0"/>
                  <a:t>) </a:t>
                </a:r>
                <a:r>
                  <a:rPr lang="en-US" altLang="ko-KR" sz="1200" dirty="0"/>
                  <a:t>=  </a:t>
                </a:r>
                <a14:m>
                  <m:oMath xmlns:m="http://schemas.openxmlformats.org/officeDocument/2006/math">
                    <m:f>
                      <m:fPr>
                        <m:ctrlPr>
                          <a:rPr lang="en-US" altLang="ko-KR" sz="1200" i="1" smtClean="0">
                            <a:latin typeface="Cambria Math" panose="02040503050406030204" pitchFamily="18" charset="0"/>
                          </a:rPr>
                        </m:ctrlPr>
                      </m:fPr>
                      <m:num>
                        <m:nary>
                          <m:naryPr>
                            <m:chr m:val="∑"/>
                            <m:ctrlPr>
                              <a:rPr lang="en-US" altLang="ko-KR" sz="1200" i="1" smtClean="0">
                                <a:latin typeface="Cambria Math" panose="02040503050406030204" pitchFamily="18" charset="0"/>
                              </a:rPr>
                            </m:ctrlPr>
                          </m:naryPr>
                          <m:sub>
                            <m:r>
                              <m:rPr>
                                <m:brk m:alnAt="23"/>
                              </m:rPr>
                              <a:rPr lang="en-US" altLang="ko-KR" sz="1200" b="0" i="1" smtClean="0">
                                <a:latin typeface="Cambria Math" panose="02040503050406030204" pitchFamily="18" charset="0"/>
                              </a:rPr>
                              <m:t>𝑖</m:t>
                            </m:r>
                            <m:r>
                              <a:rPr lang="en-US" altLang="ko-KR" sz="1200" b="0" i="1" smtClean="0">
                                <a:latin typeface="Cambria Math" panose="02040503050406030204" pitchFamily="18" charset="0"/>
                              </a:rPr>
                              <m:t>=1</m:t>
                            </m:r>
                          </m:sub>
                          <m:sup>
                            <m:r>
                              <a:rPr lang="en-US" altLang="ko-KR" sz="1200" b="0" i="1" smtClean="0">
                                <a:latin typeface="Cambria Math" panose="02040503050406030204" pitchFamily="18" charset="0"/>
                              </a:rPr>
                              <m:t>𝑛</m:t>
                            </m:r>
                          </m:sup>
                          <m:e>
                            <m:r>
                              <a:rPr lang="en-US" altLang="ko-KR" sz="1200" i="1">
                                <a:latin typeface="Cambria Math" panose="02040503050406030204" pitchFamily="18" charset="0"/>
                              </a:rPr>
                              <m:t>(</m:t>
                            </m:r>
                            <m:r>
                              <a:rPr lang="en-US" altLang="ko-KR" sz="1200" i="1">
                                <a:latin typeface="Cambria Math" panose="02040503050406030204" pitchFamily="18" charset="0"/>
                              </a:rPr>
                              <m:t>𝑋</m:t>
                            </m:r>
                            <m:r>
                              <a:rPr lang="en-US" altLang="ko-KR" sz="1200" i="1">
                                <a:latin typeface="Cambria Math" panose="02040503050406030204" pitchFamily="18" charset="0"/>
                              </a:rPr>
                              <m:t> − </m:t>
                            </m:r>
                            <m:bar>
                              <m:barPr>
                                <m:pos m:val="top"/>
                                <m:ctrlPr>
                                  <a:rPr lang="en-US" altLang="ko-KR" sz="1200" i="1">
                                    <a:latin typeface="Cambria Math" panose="02040503050406030204" pitchFamily="18" charset="0"/>
                                  </a:rPr>
                                </m:ctrlPr>
                              </m:barPr>
                              <m:e>
                                <m:r>
                                  <a:rPr lang="en-US" altLang="ko-KR" sz="1200" i="1">
                                    <a:latin typeface="Cambria Math" panose="02040503050406030204" pitchFamily="18" charset="0"/>
                                  </a:rPr>
                                  <m:t>𝑋</m:t>
                                </m:r>
                              </m:e>
                            </m:bar>
                            <m:r>
                              <a:rPr lang="en-US" altLang="ko-KR" sz="1200" i="1">
                                <a:latin typeface="Cambria Math" panose="02040503050406030204" pitchFamily="18" charset="0"/>
                              </a:rPr>
                              <m:t>)( </m:t>
                            </m:r>
                            <m:r>
                              <a:rPr lang="en-US" altLang="ko-KR" sz="1200" i="1">
                                <a:latin typeface="Cambria Math" panose="02040503050406030204" pitchFamily="18" charset="0"/>
                              </a:rPr>
                              <m:t>𝑌</m:t>
                            </m:r>
                            <m:r>
                              <a:rPr lang="en-US" altLang="ko-KR" sz="1200" i="1">
                                <a:latin typeface="Cambria Math" panose="02040503050406030204" pitchFamily="18" charset="0"/>
                              </a:rPr>
                              <m:t> − </m:t>
                            </m:r>
                            <m:bar>
                              <m:barPr>
                                <m:pos m:val="top"/>
                                <m:ctrlPr>
                                  <a:rPr lang="en-US" altLang="ko-KR" sz="1200" i="1">
                                    <a:latin typeface="Cambria Math" panose="02040503050406030204" pitchFamily="18" charset="0"/>
                                  </a:rPr>
                                </m:ctrlPr>
                              </m:barPr>
                              <m:e>
                                <m:r>
                                  <a:rPr lang="en-US" altLang="ko-KR" sz="1200" i="1">
                                    <a:latin typeface="Cambria Math" panose="02040503050406030204" pitchFamily="18" charset="0"/>
                                  </a:rPr>
                                  <m:t>𝑌</m:t>
                                </m:r>
                              </m:e>
                            </m:bar>
                            <m:r>
                              <a:rPr lang="en-US" altLang="ko-KR" sz="1200" b="0" i="1" smtClean="0">
                                <a:latin typeface="Cambria Math" panose="02040503050406030204" pitchFamily="18" charset="0"/>
                              </a:rPr>
                              <m:t>)</m:t>
                            </m:r>
                          </m:e>
                        </m:nary>
                        <m:r>
                          <a:rPr lang="en-US" altLang="ko-KR" sz="1200" i="1" smtClean="0">
                            <a:latin typeface="Cambria Math" panose="02040503050406030204" pitchFamily="18" charset="0"/>
                          </a:rPr>
                          <m:t> </m:t>
                        </m:r>
                      </m:num>
                      <m:den>
                        <m:rad>
                          <m:radPr>
                            <m:degHide m:val="on"/>
                            <m:ctrlPr>
                              <a:rPr lang="en-US" altLang="ko-KR" sz="1200" i="1" smtClean="0">
                                <a:latin typeface="Cambria Math" panose="02040503050406030204" pitchFamily="18" charset="0"/>
                              </a:rPr>
                            </m:ctrlPr>
                          </m:radPr>
                          <m:deg/>
                          <m:e>
                            <m:nary>
                              <m:naryPr>
                                <m:chr m:val="∑"/>
                                <m:subHide m:val="on"/>
                                <m:supHide m:val="on"/>
                                <m:ctrlPr>
                                  <a:rPr lang="en-US" altLang="ko-KR" sz="1200" i="1" smtClean="0">
                                    <a:latin typeface="Cambria Math" panose="02040503050406030204" pitchFamily="18" charset="0"/>
                                  </a:rPr>
                                </m:ctrlPr>
                              </m:naryPr>
                              <m:sub/>
                              <m:sup/>
                              <m:e>
                                <m:sSup>
                                  <m:sSupPr>
                                    <m:ctrlPr>
                                      <a:rPr lang="en-US" altLang="ko-KR" sz="1200" i="1" smtClean="0">
                                        <a:latin typeface="Cambria Math" panose="02040503050406030204" pitchFamily="18" charset="0"/>
                                      </a:rPr>
                                    </m:ctrlPr>
                                  </m:sSupPr>
                                  <m:e>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m:t>
                                    </m:r>
                                    <m:bar>
                                      <m:barPr>
                                        <m:pos m:val="top"/>
                                        <m:ctrlPr>
                                          <a:rPr lang="en-US" altLang="ko-KR" sz="1200" b="0" i="1" smtClean="0">
                                            <a:latin typeface="Cambria Math" panose="02040503050406030204" pitchFamily="18" charset="0"/>
                                          </a:rPr>
                                        </m:ctrlPr>
                                      </m:barPr>
                                      <m:e>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m:t>
                                        </m:r>
                                      </m:e>
                                    </m:bar>
                                  </m:e>
                                  <m:sup>
                                    <m:r>
                                      <a:rPr lang="en-US" altLang="ko-KR" sz="1200" b="0" i="1" smtClean="0">
                                        <a:latin typeface="Cambria Math" panose="02040503050406030204" pitchFamily="18" charset="0"/>
                                      </a:rPr>
                                      <m:t>2</m:t>
                                    </m:r>
                                  </m:sup>
                                </m:sSup>
                              </m:e>
                            </m:nary>
                          </m:e>
                        </m:rad>
                        <m:r>
                          <a:rPr lang="en-US" altLang="ko-KR" sz="1200" b="0" i="1" smtClean="0">
                            <a:latin typeface="Cambria Math" panose="02040503050406030204" pitchFamily="18" charset="0"/>
                          </a:rPr>
                          <m:t> </m:t>
                        </m:r>
                        <m:rad>
                          <m:radPr>
                            <m:degHide m:val="on"/>
                            <m:ctrlPr>
                              <a:rPr lang="en-US" altLang="ko-KR" sz="1200" b="0" i="1" smtClean="0">
                                <a:latin typeface="Cambria Math" panose="02040503050406030204" pitchFamily="18" charset="0"/>
                              </a:rPr>
                            </m:ctrlPr>
                          </m:radPr>
                          <m:deg/>
                          <m:e>
                            <m:nary>
                              <m:naryPr>
                                <m:chr m:val="∑"/>
                                <m:subHide m:val="on"/>
                                <m:supHide m:val="on"/>
                                <m:ctrlPr>
                                  <a:rPr lang="en-US" altLang="ko-KR" sz="1200" i="1">
                                    <a:latin typeface="Cambria Math" panose="02040503050406030204" pitchFamily="18" charset="0"/>
                                  </a:rPr>
                                </m:ctrlPr>
                              </m:naryPr>
                              <m:sub/>
                              <m:sup/>
                              <m:e>
                                <m:sSup>
                                  <m:sSupPr>
                                    <m:ctrlPr>
                                      <a:rPr lang="en-US" altLang="ko-KR" sz="1200" i="1">
                                        <a:latin typeface="Cambria Math" panose="02040503050406030204" pitchFamily="18" charset="0"/>
                                      </a:rPr>
                                    </m:ctrlPr>
                                  </m:sSupPr>
                                  <m:e>
                                    <m:r>
                                      <a:rPr lang="en-US" altLang="ko-KR" sz="1200" i="1">
                                        <a:latin typeface="Cambria Math" panose="02040503050406030204" pitchFamily="18" charset="0"/>
                                      </a:rPr>
                                      <m:t>(</m:t>
                                    </m:r>
                                    <m:r>
                                      <a:rPr lang="en-US" altLang="ko-KR" sz="1200" i="1">
                                        <a:latin typeface="Cambria Math" panose="02040503050406030204" pitchFamily="18" charset="0"/>
                                      </a:rPr>
                                      <m:t>𝑌</m:t>
                                    </m:r>
                                    <m:r>
                                      <a:rPr lang="en-US" altLang="ko-KR" sz="1200" i="1">
                                        <a:latin typeface="Cambria Math" panose="02040503050406030204" pitchFamily="18" charset="0"/>
                                      </a:rPr>
                                      <m:t>−</m:t>
                                    </m:r>
                                    <m:bar>
                                      <m:barPr>
                                        <m:pos m:val="top"/>
                                        <m:ctrlPr>
                                          <a:rPr lang="en-US" altLang="ko-KR" sz="1200" i="1">
                                            <a:latin typeface="Cambria Math" panose="02040503050406030204" pitchFamily="18" charset="0"/>
                                          </a:rPr>
                                        </m:ctrlPr>
                                      </m:barPr>
                                      <m:e>
                                        <m:r>
                                          <a:rPr lang="en-US" altLang="ko-KR" sz="1200" i="1">
                                            <a:latin typeface="Cambria Math" panose="02040503050406030204" pitchFamily="18" charset="0"/>
                                          </a:rPr>
                                          <m:t>𝑌</m:t>
                                        </m:r>
                                      </m:e>
                                    </m:bar>
                                    <m:r>
                                      <a:rPr lang="en-US" altLang="ko-KR" sz="1200" i="1">
                                        <a:latin typeface="Cambria Math" panose="02040503050406030204" pitchFamily="18" charset="0"/>
                                      </a:rPr>
                                      <m:t>)</m:t>
                                    </m:r>
                                  </m:e>
                                  <m:sup>
                                    <m:r>
                                      <a:rPr lang="en-US" altLang="ko-KR" sz="1200" i="1">
                                        <a:latin typeface="Cambria Math" panose="02040503050406030204" pitchFamily="18" charset="0"/>
                                      </a:rPr>
                                      <m:t>2</m:t>
                                    </m:r>
                                  </m:sup>
                                </m:sSup>
                              </m:e>
                            </m:nary>
                          </m:e>
                        </m:rad>
                      </m:den>
                    </m:f>
                  </m:oMath>
                </a14:m>
                <a:endParaRPr lang="ko-KR" altLang="en-US" sz="1200" dirty="0"/>
              </a:p>
            </p:txBody>
          </p:sp>
        </mc:Choice>
        <mc:Fallback xmlns="">
          <p:sp>
            <p:nvSpPr>
              <p:cNvPr id="21" name="TextBox 20">
                <a:extLst>
                  <a:ext uri="{FF2B5EF4-FFF2-40B4-BE49-F238E27FC236}">
                    <a16:creationId xmlns:a16="http://schemas.microsoft.com/office/drawing/2014/main" id="{C36FEE63-E96B-4FDF-B8A5-0AF1EA2D7A62}"/>
                  </a:ext>
                </a:extLst>
              </p:cNvPr>
              <p:cNvSpPr txBox="1">
                <a:spLocks noRot="1" noChangeAspect="1" noMove="1" noResize="1" noEditPoints="1" noAdjustHandles="1" noChangeArrowheads="1" noChangeShapeType="1" noTextEdit="1"/>
              </p:cNvSpPr>
              <p:nvPr/>
            </p:nvSpPr>
            <p:spPr>
              <a:xfrm>
                <a:off x="5721164" y="2415952"/>
                <a:ext cx="2904095" cy="560795"/>
              </a:xfrm>
              <a:prstGeom prst="rect">
                <a:avLst/>
              </a:prstGeom>
              <a:blipFill>
                <a:blip r:embed="rId6"/>
                <a:stretch>
                  <a:fillRect t="-29787" b="-44681"/>
                </a:stretch>
              </a:blipFill>
              <a:ln w="12700">
                <a:solidFill>
                  <a:schemeClr val="tx2">
                    <a:lumMod val="40000"/>
                    <a:lumOff val="6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E4F043B0-920E-48C6-9E16-01C5A01CA900}"/>
                  </a:ext>
                </a:extLst>
              </p:cNvPr>
              <p:cNvSpPr/>
              <p:nvPr/>
            </p:nvSpPr>
            <p:spPr>
              <a:xfrm>
                <a:off x="6374014" y="5086721"/>
                <a:ext cx="2410287" cy="440505"/>
              </a:xfrm>
              <a:prstGeom prst="rect">
                <a:avLst/>
              </a:prstGeom>
              <a:ln>
                <a:solidFill>
                  <a:schemeClr val="tx2">
                    <a:lumMod val="60000"/>
                    <a:lumOff val="40000"/>
                  </a:schemeClr>
                </a:solidFill>
              </a:ln>
            </p:spPr>
            <p:txBody>
              <a:bodyPr wrap="square">
                <a:spAutoFit/>
              </a:bodyPr>
              <a:lstStyle/>
              <a:p>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𝑠</m:t>
                        </m:r>
                      </m:e>
                      <m:sub>
                        <m:r>
                          <a:rPr lang="en-US" altLang="ko-KR" sz="1400" b="0" i="1" smtClean="0">
                            <a:latin typeface="Cambria Math" panose="02040503050406030204" pitchFamily="18" charset="0"/>
                          </a:rPr>
                          <m:t>𝑋𝑌</m:t>
                        </m:r>
                      </m:sub>
                    </m:sSub>
                  </m:oMath>
                </a14:m>
                <a:r>
                  <a:rPr lang="en-US" altLang="ko-KR" sz="1400" dirty="0"/>
                  <a:t>=  </a:t>
                </a:r>
                <a14:m>
                  <m:oMath xmlns:m="http://schemas.openxmlformats.org/officeDocument/2006/math">
                    <m:f>
                      <m:fPr>
                        <m:ctrlPr>
                          <a:rPr lang="en-US" altLang="ko-KR" sz="1400" i="1">
                            <a:latin typeface="Cambria Math" panose="02040503050406030204" pitchFamily="18" charset="0"/>
                          </a:rPr>
                        </m:ctrlPr>
                      </m:fPr>
                      <m:num>
                        <m:nary>
                          <m:naryPr>
                            <m:chr m:val="∑"/>
                            <m:ctrlPr>
                              <a:rPr lang="en-US" altLang="ko-KR" sz="1400" i="1">
                                <a:latin typeface="Cambria Math" panose="02040503050406030204" pitchFamily="18" charset="0"/>
                              </a:rPr>
                            </m:ctrlPr>
                          </m:naryPr>
                          <m:sub>
                            <m:r>
                              <m:rPr>
                                <m:brk m:alnAt="23"/>
                              </m:rPr>
                              <a:rPr lang="en-US" altLang="ko-KR" sz="1400" i="1">
                                <a:latin typeface="Cambria Math" panose="02040503050406030204" pitchFamily="18" charset="0"/>
                              </a:rPr>
                              <m:t>𝑖</m:t>
                            </m:r>
                            <m:r>
                              <a:rPr lang="en-US" altLang="ko-KR" sz="1400" i="1">
                                <a:latin typeface="Cambria Math" panose="02040503050406030204" pitchFamily="18" charset="0"/>
                              </a:rPr>
                              <m:t>=1</m:t>
                            </m:r>
                          </m:sub>
                          <m:sup>
                            <m:r>
                              <a:rPr lang="en-US" altLang="ko-KR" sz="1400" i="1">
                                <a:latin typeface="Cambria Math" panose="02040503050406030204" pitchFamily="18" charset="0"/>
                              </a:rPr>
                              <m:t>𝑛</m:t>
                            </m:r>
                          </m:sup>
                          <m:e>
                            <m:r>
                              <a:rPr lang="en-US" altLang="ko-KR" sz="1400" i="1">
                                <a:latin typeface="Cambria Math" panose="02040503050406030204" pitchFamily="18" charset="0"/>
                              </a:rPr>
                              <m:t>(</m:t>
                            </m:r>
                            <m:r>
                              <a:rPr lang="en-US" altLang="ko-KR" sz="1400" i="1">
                                <a:latin typeface="Cambria Math" panose="02040503050406030204" pitchFamily="18" charset="0"/>
                              </a:rPr>
                              <m:t>𝑋</m:t>
                            </m:r>
                            <m:r>
                              <a:rPr lang="en-US" altLang="ko-KR" sz="1400" i="1">
                                <a:latin typeface="Cambria Math" panose="02040503050406030204" pitchFamily="18" charset="0"/>
                              </a:rPr>
                              <m:t> − </m:t>
                            </m:r>
                            <m:bar>
                              <m:barPr>
                                <m:pos m:val="top"/>
                                <m:ctrlPr>
                                  <a:rPr lang="en-US" altLang="ko-KR" sz="1400" i="1">
                                    <a:latin typeface="Cambria Math" panose="02040503050406030204" pitchFamily="18" charset="0"/>
                                  </a:rPr>
                                </m:ctrlPr>
                              </m:barPr>
                              <m:e>
                                <m:r>
                                  <a:rPr lang="en-US" altLang="ko-KR" sz="1400" i="1">
                                    <a:latin typeface="Cambria Math" panose="02040503050406030204" pitchFamily="18" charset="0"/>
                                  </a:rPr>
                                  <m:t>𝑋</m:t>
                                </m:r>
                              </m:e>
                            </m:bar>
                            <m:r>
                              <a:rPr lang="en-US" altLang="ko-KR" sz="1400" i="1">
                                <a:latin typeface="Cambria Math" panose="02040503050406030204" pitchFamily="18" charset="0"/>
                              </a:rPr>
                              <m:t>)( </m:t>
                            </m:r>
                            <m:r>
                              <a:rPr lang="en-US" altLang="ko-KR" sz="1400" i="1">
                                <a:latin typeface="Cambria Math" panose="02040503050406030204" pitchFamily="18" charset="0"/>
                              </a:rPr>
                              <m:t>𝑌</m:t>
                            </m:r>
                            <m:r>
                              <a:rPr lang="en-US" altLang="ko-KR" sz="1400" i="1">
                                <a:latin typeface="Cambria Math" panose="02040503050406030204" pitchFamily="18" charset="0"/>
                              </a:rPr>
                              <m:t> − </m:t>
                            </m:r>
                            <m:bar>
                              <m:barPr>
                                <m:pos m:val="top"/>
                                <m:ctrlPr>
                                  <a:rPr lang="en-US" altLang="ko-KR" sz="1400" i="1">
                                    <a:latin typeface="Cambria Math" panose="02040503050406030204" pitchFamily="18" charset="0"/>
                                  </a:rPr>
                                </m:ctrlPr>
                              </m:barPr>
                              <m:e>
                                <m:r>
                                  <a:rPr lang="en-US" altLang="ko-KR" sz="1400" i="1">
                                    <a:latin typeface="Cambria Math" panose="02040503050406030204" pitchFamily="18" charset="0"/>
                                  </a:rPr>
                                  <m:t>𝑌</m:t>
                                </m:r>
                              </m:e>
                            </m:bar>
                            <m:r>
                              <a:rPr lang="en-US" altLang="ko-KR" sz="1400" i="1">
                                <a:latin typeface="Cambria Math" panose="02040503050406030204" pitchFamily="18" charset="0"/>
                              </a:rPr>
                              <m:t>)</m:t>
                            </m:r>
                          </m:e>
                        </m:nary>
                        <m:r>
                          <a:rPr lang="en-US" altLang="ko-KR" sz="1400" i="1">
                            <a:latin typeface="Cambria Math" panose="02040503050406030204" pitchFamily="18" charset="0"/>
                          </a:rPr>
                          <m:t> </m:t>
                        </m:r>
                      </m:num>
                      <m:den>
                        <m:r>
                          <a:rPr lang="en-US" altLang="ko-KR" sz="1400" b="0" i="1" smtClean="0">
                            <a:latin typeface="Cambria Math" panose="02040503050406030204" pitchFamily="18" charset="0"/>
                          </a:rPr>
                          <m:t>𝑛</m:t>
                        </m:r>
                        <m:r>
                          <a:rPr lang="en-US" altLang="ko-KR" sz="1400" b="0" i="1" smtClean="0">
                            <a:latin typeface="Cambria Math" panose="02040503050406030204" pitchFamily="18" charset="0"/>
                          </a:rPr>
                          <m:t> −1 </m:t>
                        </m:r>
                      </m:den>
                    </m:f>
                  </m:oMath>
                </a14:m>
                <a:endParaRPr lang="ko-KR" altLang="en-US" sz="1400" dirty="0"/>
              </a:p>
            </p:txBody>
          </p:sp>
        </mc:Choice>
        <mc:Fallback xmlns="">
          <p:sp>
            <p:nvSpPr>
              <p:cNvPr id="18" name="직사각형 17">
                <a:extLst>
                  <a:ext uri="{FF2B5EF4-FFF2-40B4-BE49-F238E27FC236}">
                    <a16:creationId xmlns:a16="http://schemas.microsoft.com/office/drawing/2014/main" id="{E4F043B0-920E-48C6-9E16-01C5A01CA900}"/>
                  </a:ext>
                </a:extLst>
              </p:cNvPr>
              <p:cNvSpPr>
                <a:spLocks noRot="1" noChangeAspect="1" noMove="1" noResize="1" noEditPoints="1" noAdjustHandles="1" noChangeArrowheads="1" noChangeShapeType="1" noTextEdit="1"/>
              </p:cNvSpPr>
              <p:nvPr/>
            </p:nvSpPr>
            <p:spPr>
              <a:xfrm>
                <a:off x="6374014" y="5086721"/>
                <a:ext cx="2410287" cy="440505"/>
              </a:xfrm>
              <a:prstGeom prst="rect">
                <a:avLst/>
              </a:prstGeom>
              <a:blipFill>
                <a:blip r:embed="rId7"/>
                <a:stretch>
                  <a:fillRect t="-38667" b="-40000"/>
                </a:stretch>
              </a:blipFill>
              <a:ln>
                <a:solidFill>
                  <a:schemeClr val="tx2">
                    <a:lumMod val="60000"/>
                    <a:lumOff val="40000"/>
                  </a:schemeClr>
                </a:solidFill>
              </a:ln>
            </p:spPr>
            <p:txBody>
              <a:bodyPr/>
              <a:lstStyle/>
              <a:p>
                <a:r>
                  <a:rPr lang="ko-KR" altLang="en-US">
                    <a:noFill/>
                  </a:rPr>
                  <a:t> </a:t>
                </a:r>
              </a:p>
            </p:txBody>
          </p:sp>
        </mc:Fallback>
      </mc:AlternateContent>
      <p:sp>
        <p:nvSpPr>
          <p:cNvPr id="22" name="직사각형 21">
            <a:extLst>
              <a:ext uri="{FF2B5EF4-FFF2-40B4-BE49-F238E27FC236}">
                <a16:creationId xmlns:a16="http://schemas.microsoft.com/office/drawing/2014/main" id="{4F9E267B-9E21-41DA-826B-3E31E948E564}"/>
              </a:ext>
            </a:extLst>
          </p:cNvPr>
          <p:cNvSpPr/>
          <p:nvPr/>
        </p:nvSpPr>
        <p:spPr>
          <a:xfrm>
            <a:off x="170169" y="5796842"/>
            <a:ext cx="8741740" cy="646331"/>
          </a:xfrm>
          <a:prstGeom prst="rect">
            <a:avLst/>
          </a:prstGeom>
        </p:spPr>
        <p:txBody>
          <a:bodyPr wrap="square">
            <a:spAutoFit/>
          </a:bodyPr>
          <a:lstStyle/>
          <a:p>
            <a:pPr marL="361950" indent="-171450" algn="just" fontAlgn="base">
              <a:buFont typeface="Arial" panose="020B0604020202020204" pitchFamily="34" charset="0"/>
              <a:buChar char="•"/>
            </a:pPr>
            <a:r>
              <a:rPr lang="ko-KR" altLang="en-US" sz="1200" b="1" i="1" kern="0" dirty="0">
                <a:solidFill>
                  <a:srgbClr val="000000"/>
                </a:solidFill>
                <a:latin typeface="+mj-ea"/>
              </a:rPr>
              <a:t>공분산이 </a:t>
            </a:r>
            <a:r>
              <a:rPr lang="en-US" altLang="ko-KR" sz="1200" b="1" i="1" kern="0" dirty="0">
                <a:solidFill>
                  <a:srgbClr val="000000"/>
                </a:solidFill>
                <a:latin typeface="+mj-ea"/>
              </a:rPr>
              <a:t>0</a:t>
            </a:r>
            <a:r>
              <a:rPr lang="ko-KR" altLang="en-US" sz="1200" b="1" i="1" kern="0" dirty="0">
                <a:solidFill>
                  <a:srgbClr val="000000"/>
                </a:solidFill>
                <a:latin typeface="+mj-ea"/>
              </a:rPr>
              <a:t>라고 해서 두 확률변수가 아무 관계가 없다</a:t>
            </a:r>
            <a:r>
              <a:rPr lang="en-US" altLang="ko-KR" sz="1200" b="1" i="1" kern="0" dirty="0">
                <a:solidFill>
                  <a:srgbClr val="000000"/>
                </a:solidFill>
                <a:latin typeface="+mj-ea"/>
              </a:rPr>
              <a:t>(</a:t>
            </a:r>
            <a:r>
              <a:rPr lang="ko-KR" altLang="en-US" sz="1200" b="1" i="1" kern="0" dirty="0">
                <a:solidFill>
                  <a:srgbClr val="000000"/>
                </a:solidFill>
                <a:latin typeface="+mj-ea"/>
              </a:rPr>
              <a:t>상호 독립이다</a:t>
            </a:r>
            <a:r>
              <a:rPr lang="en-US" altLang="ko-KR" sz="1200" b="1" i="1" kern="0" dirty="0">
                <a:solidFill>
                  <a:srgbClr val="000000"/>
                </a:solidFill>
                <a:latin typeface="+mj-ea"/>
              </a:rPr>
              <a:t>)</a:t>
            </a:r>
            <a:r>
              <a:rPr lang="ko-KR" altLang="en-US" sz="1200" b="1" i="1" kern="0" dirty="0">
                <a:solidFill>
                  <a:srgbClr val="000000"/>
                </a:solidFill>
                <a:latin typeface="+mj-ea"/>
              </a:rPr>
              <a:t>는 의미가 아니라는 것이다</a:t>
            </a:r>
            <a:r>
              <a:rPr lang="en-US" altLang="ko-KR" sz="1200" b="1" i="1" kern="0" dirty="0">
                <a:solidFill>
                  <a:srgbClr val="000000"/>
                </a:solidFill>
                <a:latin typeface="+mj-ea"/>
              </a:rPr>
              <a:t>. </a:t>
            </a:r>
          </a:p>
          <a:p>
            <a:pPr marL="361950" indent="-171450" algn="just" fontAlgn="base">
              <a:buFont typeface="Arial" panose="020B0604020202020204" pitchFamily="34" charset="0"/>
              <a:buChar char="•"/>
            </a:pPr>
            <a:r>
              <a:rPr lang="ko-KR" altLang="en-US" sz="1200" b="1" i="1" kern="0" dirty="0">
                <a:solidFill>
                  <a:srgbClr val="000000"/>
                </a:solidFill>
                <a:latin typeface="+mj-ea"/>
              </a:rPr>
              <a:t>공분산이 </a:t>
            </a:r>
            <a:r>
              <a:rPr lang="en-US" altLang="ko-KR" sz="1200" b="1" i="1" kern="0" dirty="0">
                <a:solidFill>
                  <a:srgbClr val="000000"/>
                </a:solidFill>
                <a:latin typeface="+mj-ea"/>
              </a:rPr>
              <a:t>0</a:t>
            </a:r>
            <a:r>
              <a:rPr lang="ko-KR" altLang="en-US" sz="1200" b="1" i="1" kern="0" dirty="0">
                <a:solidFill>
                  <a:srgbClr val="000000"/>
                </a:solidFill>
                <a:latin typeface="+mj-ea"/>
              </a:rPr>
              <a:t>인 것은 </a:t>
            </a:r>
            <a:r>
              <a:rPr lang="ko-KR" altLang="en-US" sz="1200" b="1" i="1" kern="0" dirty="0" err="1">
                <a:solidFill>
                  <a:srgbClr val="000000"/>
                </a:solidFill>
                <a:latin typeface="+mj-ea"/>
              </a:rPr>
              <a:t>변수간에</a:t>
            </a:r>
            <a:r>
              <a:rPr lang="ko-KR" altLang="en-US" sz="1200" b="1" i="1" kern="0" dirty="0">
                <a:solidFill>
                  <a:srgbClr val="000000"/>
                </a:solidFill>
                <a:latin typeface="+mj-ea"/>
              </a:rPr>
              <a:t> 선형의 관계만 없다는 것을 의미</a:t>
            </a:r>
            <a:r>
              <a:rPr lang="en-US" altLang="ko-KR" sz="1200" b="1" i="1" kern="0" dirty="0">
                <a:solidFill>
                  <a:srgbClr val="000000"/>
                </a:solidFill>
                <a:latin typeface="+mj-ea"/>
              </a:rPr>
              <a:t> </a:t>
            </a:r>
          </a:p>
          <a:p>
            <a:pPr marL="361950" indent="-171450" algn="just" fontAlgn="base">
              <a:buFont typeface="Arial" panose="020B0604020202020204" pitchFamily="34" charset="0"/>
              <a:buChar char="•"/>
            </a:pPr>
            <a:r>
              <a:rPr lang="en-US" altLang="ko-KR" sz="1200" b="1" i="1" kern="0" dirty="0">
                <a:solidFill>
                  <a:srgbClr val="000000"/>
                </a:solidFill>
                <a:latin typeface="+mj-ea"/>
                <a:sym typeface="Wingdings" panose="05000000000000000000" pitchFamily="2" charset="2"/>
              </a:rPr>
              <a:t> </a:t>
            </a:r>
            <a:r>
              <a:rPr lang="ko-KR" altLang="en-US" sz="1200" b="1" i="1" kern="0" dirty="0">
                <a:solidFill>
                  <a:srgbClr val="000000"/>
                </a:solidFill>
                <a:latin typeface="+mj-ea"/>
              </a:rPr>
              <a:t>두 변수가 상호 독립이면 공분산은 </a:t>
            </a:r>
            <a:r>
              <a:rPr lang="en-US" altLang="ko-KR" sz="1200" b="1" i="1" kern="0" dirty="0">
                <a:solidFill>
                  <a:srgbClr val="000000"/>
                </a:solidFill>
                <a:latin typeface="+mj-ea"/>
              </a:rPr>
              <a:t>0</a:t>
            </a:r>
            <a:r>
              <a:rPr lang="ko-KR" altLang="en-US" sz="1200" b="1" i="1" kern="0" dirty="0">
                <a:solidFill>
                  <a:srgbClr val="000000"/>
                </a:solidFill>
                <a:latin typeface="+mj-ea"/>
              </a:rPr>
              <a:t>이 되지만 공분산이 </a:t>
            </a:r>
            <a:r>
              <a:rPr lang="en-US" altLang="ko-KR" sz="1200" b="1" i="1" kern="0" dirty="0">
                <a:solidFill>
                  <a:srgbClr val="000000"/>
                </a:solidFill>
                <a:latin typeface="+mj-ea"/>
              </a:rPr>
              <a:t>0</a:t>
            </a:r>
            <a:r>
              <a:rPr lang="ko-KR" altLang="en-US" sz="1200" b="1" i="1" kern="0" dirty="0">
                <a:solidFill>
                  <a:srgbClr val="000000"/>
                </a:solidFill>
                <a:latin typeface="+mj-ea"/>
              </a:rPr>
              <a:t>이라고 해서 두 변수가 상호 독립인 것은 아니다</a:t>
            </a:r>
            <a:r>
              <a:rPr lang="en-US" altLang="ko-KR" sz="1200" b="1" i="1" kern="0" dirty="0">
                <a:solidFill>
                  <a:srgbClr val="000000"/>
                </a:solidFill>
                <a:latin typeface="+mj-ea"/>
              </a:rPr>
              <a:t>. </a:t>
            </a:r>
          </a:p>
        </p:txBody>
      </p:sp>
      <p:sp>
        <p:nvSpPr>
          <p:cNvPr id="23" name="TextBox 22">
            <a:extLst>
              <a:ext uri="{FF2B5EF4-FFF2-40B4-BE49-F238E27FC236}">
                <a16:creationId xmlns:a16="http://schemas.microsoft.com/office/drawing/2014/main" id="{A7357ED2-B67F-419D-9877-05EF11EE9D3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
        <p:nvSpPr>
          <p:cNvPr id="24" name="직사각형 23">
            <a:extLst>
              <a:ext uri="{FF2B5EF4-FFF2-40B4-BE49-F238E27FC236}">
                <a16:creationId xmlns:a16="http://schemas.microsoft.com/office/drawing/2014/main" id="{60553ED4-E603-4CF0-92CB-1FE37C92FC71}"/>
              </a:ext>
            </a:extLst>
          </p:cNvPr>
          <p:cNvSpPr/>
          <p:nvPr/>
        </p:nvSpPr>
        <p:spPr>
          <a:xfrm>
            <a:off x="2843808" y="330510"/>
            <a:ext cx="3827160" cy="369332"/>
          </a:xfrm>
          <a:prstGeom prst="rect">
            <a:avLst/>
          </a:prstGeom>
        </p:spPr>
        <p:txBody>
          <a:bodyPr wrap="square">
            <a:spAutoFit/>
          </a:bodyPr>
          <a:lstStyle/>
          <a:p>
            <a:r>
              <a:rPr lang="en-US" altLang="ko-KR" dirty="0"/>
              <a:t>Correlation Analysis : Pearson </a:t>
            </a:r>
            <a:endParaRPr lang="ko-KR" altLang="en-US" dirty="0"/>
          </a:p>
        </p:txBody>
      </p:sp>
    </p:spTree>
    <p:extLst>
      <p:ext uri="{BB962C8B-B14F-4D97-AF65-F5344CB8AC3E}">
        <p14:creationId xmlns:p14="http://schemas.microsoft.com/office/powerpoint/2010/main" val="123492005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220</a:t>
            </a:fld>
            <a:endParaRPr lang="ko-KR" altLang="en-US"/>
          </a:p>
        </p:txBody>
      </p:sp>
      <p:sp>
        <p:nvSpPr>
          <p:cNvPr id="8" name="Rectangle 2">
            <a:extLst>
              <a:ext uri="{FF2B5EF4-FFF2-40B4-BE49-F238E27FC236}">
                <a16:creationId xmlns:a16="http://schemas.microsoft.com/office/drawing/2014/main" id="{F2065F35-3CE3-4692-96F7-373DB56D6297}"/>
              </a:ext>
            </a:extLst>
          </p:cNvPr>
          <p:cNvSpPr>
            <a:spLocks noChangeArrowheads="1"/>
          </p:cNvSpPr>
          <p:nvPr/>
        </p:nvSpPr>
        <p:spPr bwMode="auto">
          <a:xfrm>
            <a:off x="396044" y="1268760"/>
            <a:ext cx="8136904" cy="227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dirty="0">
                <a:ln>
                  <a:noFill/>
                </a:ln>
                <a:solidFill>
                  <a:schemeClr val="tx1"/>
                </a:solidFill>
                <a:effectLst/>
                <a:latin typeface="Arial" panose="020B0604020202020204" pitchFamily="34" charset="0"/>
              </a:rPr>
              <a:t>부동산을 예로 들어 가족의 수와 주택의 수를 가지고 이해해볼 수 있다. 주택은 결과값 </a:t>
            </a:r>
            <a:r>
              <a:rPr kumimoji="0" lang="ko-KR" altLang="ko-KR" sz="1200" b="0" i="0" u="none" strike="noStrike" cap="none" normalizeH="0" baseline="0" dirty="0" err="1">
                <a:ln>
                  <a:noFill/>
                </a:ln>
                <a:solidFill>
                  <a:schemeClr val="tx1"/>
                </a:solidFill>
                <a:effectLst/>
                <a:latin typeface="Arial" panose="020B0604020202020204" pitchFamily="34" charset="0"/>
              </a:rPr>
              <a:t>Y라고</a:t>
            </a:r>
            <a:r>
              <a:rPr kumimoji="0" lang="ko-KR" altLang="ko-KR" sz="1200" b="0" i="0" u="none" strike="noStrike" cap="none" normalizeH="0" baseline="0" dirty="0">
                <a:ln>
                  <a:noFill/>
                </a:ln>
                <a:solidFill>
                  <a:schemeClr val="tx1"/>
                </a:solidFill>
                <a:effectLst/>
                <a:latin typeface="Arial" panose="020B0604020202020204" pitchFamily="34" charset="0"/>
              </a:rPr>
              <a:t> 가정하며 가족 구성원 수는 독립변수 </a:t>
            </a:r>
            <a:r>
              <a:rPr kumimoji="0" lang="ko-KR" altLang="ko-KR" sz="1200" b="0" i="0" u="none" strike="noStrike" cap="none" normalizeH="0" baseline="0" dirty="0" err="1">
                <a:ln>
                  <a:noFill/>
                </a:ln>
                <a:solidFill>
                  <a:schemeClr val="tx1"/>
                </a:solidFill>
                <a:effectLst/>
                <a:latin typeface="Arial" panose="020B0604020202020204" pitchFamily="34" charset="0"/>
              </a:rPr>
              <a:t>X라고</a:t>
            </a:r>
            <a:r>
              <a:rPr kumimoji="0" lang="ko-KR" altLang="ko-KR" sz="1200" b="0" i="0" u="none" strike="noStrike" cap="none" normalizeH="0" baseline="0" dirty="0">
                <a:ln>
                  <a:noFill/>
                </a:ln>
                <a:solidFill>
                  <a:schemeClr val="tx1"/>
                </a:solidFill>
                <a:effectLst/>
                <a:latin typeface="Arial" panose="020B0604020202020204" pitchFamily="34" charset="0"/>
              </a:rPr>
              <a:t> 할 때 단순분석(</a:t>
            </a:r>
            <a:r>
              <a:rPr kumimoji="0" lang="ko-KR" altLang="ko-KR" sz="1200" b="0" i="0" u="none" strike="noStrike" cap="none" normalizeH="0" baseline="0" dirty="0" err="1">
                <a:ln>
                  <a:noFill/>
                </a:ln>
                <a:solidFill>
                  <a:schemeClr val="tx1"/>
                </a:solidFill>
                <a:effectLst/>
                <a:latin typeface="Arial" panose="020B0604020202020204" pitchFamily="34" charset="0"/>
              </a:rPr>
              <a:t>simple</a:t>
            </a:r>
            <a:r>
              <a:rPr kumimoji="0" lang="ko-KR" altLang="ko-KR" sz="1200" b="0" i="0" u="none" strike="noStrike" cap="none" normalizeH="0" baseline="0" dirty="0">
                <a:ln>
                  <a:noFill/>
                </a:ln>
                <a:solidFill>
                  <a:schemeClr val="tx1"/>
                </a:solidFill>
                <a:effectLst/>
                <a:latin typeface="Arial" panose="020B0604020202020204" pitchFamily="34" charset="0"/>
              </a:rPr>
              <a:t>)은 </a:t>
            </a:r>
            <a:r>
              <a:rPr kumimoji="0" lang="ko-KR" altLang="ko-KR" sz="1200" b="0" i="0" u="none" strike="noStrike" cap="none" normalizeH="0" baseline="0" dirty="0" err="1">
                <a:ln>
                  <a:noFill/>
                </a:ln>
                <a:solidFill>
                  <a:schemeClr val="tx1"/>
                </a:solidFill>
                <a:effectLst/>
                <a:latin typeface="Arial" panose="020B0604020202020204" pitchFamily="34" charset="0"/>
              </a:rPr>
              <a:t>가족수</a:t>
            </a:r>
            <a:r>
              <a:rPr kumimoji="0" lang="ko-KR" altLang="ko-KR" sz="1200" b="0" i="0" u="none" strike="noStrike" cap="none" normalizeH="0" baseline="0" dirty="0">
                <a:ln>
                  <a:noFill/>
                </a:ln>
                <a:solidFill>
                  <a:schemeClr val="tx1"/>
                </a:solidFill>
                <a:effectLst/>
                <a:latin typeface="Arial" panose="020B0604020202020204" pitchFamily="34" charset="0"/>
              </a:rPr>
              <a:t> 1명이 1집에 있는 것이다. </a:t>
            </a:r>
            <a:r>
              <a:rPr kumimoji="0" lang="ko-KR" altLang="ko-KR" sz="1200" b="0" i="0" u="none" strike="noStrike" cap="none" normalizeH="0" baseline="0" dirty="0" err="1">
                <a:ln>
                  <a:noFill/>
                </a:ln>
                <a:solidFill>
                  <a:schemeClr val="tx1"/>
                </a:solidFill>
                <a:effectLst/>
                <a:latin typeface="Arial" panose="020B0604020202020204" pitchFamily="34" charset="0"/>
              </a:rPr>
              <a:t>가족수</a:t>
            </a:r>
            <a:r>
              <a:rPr kumimoji="0" lang="ko-KR" altLang="ko-KR" sz="1200" b="0" i="0" u="none" strike="noStrike" cap="none" normalizeH="0" baseline="0" dirty="0">
                <a:ln>
                  <a:noFill/>
                </a:ln>
                <a:solidFill>
                  <a:schemeClr val="tx1"/>
                </a:solidFill>
                <a:effectLst/>
                <a:latin typeface="Arial" panose="020B0604020202020204" pitchFamily="34" charset="0"/>
              </a:rPr>
              <a:t> 2명 이상이 하나의 집에 있으면 다중분석(</a:t>
            </a:r>
            <a:r>
              <a:rPr kumimoji="0" lang="ko-KR" altLang="ko-KR" sz="1200" b="0" i="0" u="none" strike="noStrike" cap="none" normalizeH="0" baseline="0" dirty="0" err="1">
                <a:ln>
                  <a:noFill/>
                </a:ln>
                <a:solidFill>
                  <a:schemeClr val="tx1"/>
                </a:solidFill>
                <a:effectLst/>
                <a:latin typeface="Arial" panose="020B0604020202020204" pitchFamily="34" charset="0"/>
              </a:rPr>
              <a:t>multiple</a:t>
            </a:r>
            <a:r>
              <a:rPr kumimoji="0" lang="ko-KR" altLang="ko-KR" sz="1200" b="0" i="0" u="none" strike="noStrike" cap="none" normalizeH="0" baseline="0" dirty="0">
                <a:ln>
                  <a:noFill/>
                </a:ln>
                <a:solidFill>
                  <a:schemeClr val="tx1"/>
                </a:solidFill>
                <a:effectLst/>
                <a:latin typeface="Arial" panose="020B0604020202020204" pitchFamily="34" charset="0"/>
              </a:rPr>
              <a:t>)이라고 할 수 있다. 변량 분석은 </a:t>
            </a:r>
            <a:r>
              <a:rPr kumimoji="0" lang="ko-KR" altLang="ko-KR" sz="1200" b="0" i="0" u="none" strike="noStrike" cap="none" normalizeH="0" baseline="0" dirty="0" err="1">
                <a:ln>
                  <a:noFill/>
                </a:ln>
                <a:solidFill>
                  <a:schemeClr val="tx1"/>
                </a:solidFill>
                <a:effectLst/>
                <a:latin typeface="Arial" panose="020B0604020202020204" pitchFamily="34" charset="0"/>
              </a:rPr>
              <a:t>가족수와</a:t>
            </a:r>
            <a:r>
              <a:rPr kumimoji="0" lang="ko-KR" altLang="ko-KR" sz="1200" b="0" i="0" u="none" strike="noStrike" cap="none" normalizeH="0" baseline="0" dirty="0">
                <a:ln>
                  <a:noFill/>
                </a:ln>
                <a:solidFill>
                  <a:schemeClr val="tx1"/>
                </a:solidFill>
                <a:effectLst/>
                <a:latin typeface="Arial" panose="020B0604020202020204" pitchFamily="34" charset="0"/>
              </a:rPr>
              <a:t> 관계없이 </a:t>
            </a:r>
            <a:r>
              <a:rPr kumimoji="0" lang="ko-KR" altLang="ko-KR" sz="1200" b="0" i="0" u="none" strike="noStrike" cap="none" normalizeH="0" baseline="0" dirty="0" err="1">
                <a:ln>
                  <a:noFill/>
                </a:ln>
                <a:solidFill>
                  <a:schemeClr val="tx1"/>
                </a:solidFill>
                <a:effectLst/>
                <a:latin typeface="Arial" panose="020B0604020202020204" pitchFamily="34" charset="0"/>
              </a:rPr>
              <a:t>단변수</a:t>
            </a:r>
            <a:r>
              <a:rPr kumimoji="0" lang="ko-KR" altLang="ko-KR" sz="1200" b="0" i="0" u="none" strike="noStrike" cap="none" normalizeH="0" baseline="0" dirty="0">
                <a:ln>
                  <a:noFill/>
                </a:ln>
                <a:solidFill>
                  <a:schemeClr val="tx1"/>
                </a:solidFill>
                <a:effectLst/>
                <a:latin typeface="Arial" panose="020B0604020202020204" pitchFamily="34" charset="0"/>
              </a:rPr>
              <a:t> </a:t>
            </a:r>
            <a:r>
              <a:rPr kumimoji="0" lang="ko-KR" altLang="ko-KR" sz="1200" b="0" i="0" u="none" strike="noStrike" cap="none" normalizeH="0" baseline="0" dirty="0" err="1">
                <a:ln>
                  <a:noFill/>
                </a:ln>
                <a:solidFill>
                  <a:schemeClr val="tx1"/>
                </a:solidFill>
                <a:effectLst/>
                <a:latin typeface="Arial" panose="020B0604020202020204" pitchFamily="34" charset="0"/>
              </a:rPr>
              <a:t>다변수</a:t>
            </a:r>
            <a:r>
              <a:rPr kumimoji="0" lang="ko-KR" altLang="ko-KR" sz="1200" b="0" i="0" u="none" strike="noStrike" cap="none" normalizeH="0" baseline="0" dirty="0">
                <a:ln>
                  <a:noFill/>
                </a:ln>
                <a:solidFill>
                  <a:schemeClr val="tx1"/>
                </a:solidFill>
                <a:effectLst/>
                <a:latin typeface="Arial" panose="020B0604020202020204" pitchFamily="34" charset="0"/>
              </a:rPr>
              <a:t> 각각 집이 1개일 때와 2개 이상일 때를 지칭하는데, 즉 </a:t>
            </a:r>
            <a:r>
              <a:rPr kumimoji="0" lang="ko-KR" altLang="ko-KR" sz="1200" b="0" i="0" u="none" strike="noStrike" cap="none" normalizeH="0" baseline="0" dirty="0" err="1">
                <a:ln>
                  <a:noFill/>
                </a:ln>
                <a:solidFill>
                  <a:schemeClr val="tx1"/>
                </a:solidFill>
                <a:effectLst/>
                <a:latin typeface="Arial" panose="020B0604020202020204" pitchFamily="34" charset="0"/>
              </a:rPr>
              <a:t>단변량</a:t>
            </a:r>
            <a:r>
              <a:rPr kumimoji="0" lang="ko-KR" altLang="ko-KR" sz="1200" b="0" i="0" u="none" strike="noStrike" cap="none" normalizeH="0" baseline="0" dirty="0">
                <a:ln>
                  <a:noFill/>
                </a:ln>
                <a:solidFill>
                  <a:schemeClr val="tx1"/>
                </a:solidFill>
                <a:effectLst/>
                <a:latin typeface="Arial" panose="020B0604020202020204" pitchFamily="34" charset="0"/>
              </a:rPr>
              <a:t>(</a:t>
            </a:r>
            <a:r>
              <a:rPr kumimoji="0" lang="ko-KR" altLang="ko-KR" sz="1200" b="0" i="0" u="none" strike="noStrike" cap="none" normalizeH="0" baseline="0" dirty="0" err="1">
                <a:ln>
                  <a:noFill/>
                </a:ln>
                <a:solidFill>
                  <a:schemeClr val="tx1"/>
                </a:solidFill>
                <a:effectLst/>
                <a:latin typeface="Arial" panose="020B0604020202020204" pitchFamily="34" charset="0"/>
              </a:rPr>
              <a:t>univariate</a:t>
            </a:r>
            <a:r>
              <a:rPr kumimoji="0" lang="ko-KR" altLang="ko-KR" sz="1200" b="0" i="0" u="none" strike="noStrike" cap="none" normalizeH="0" baseline="0" dirty="0">
                <a:ln>
                  <a:noFill/>
                </a:ln>
                <a:solidFill>
                  <a:schemeClr val="tx1"/>
                </a:solidFill>
                <a:effectLst/>
                <a:latin typeface="Arial" panose="020B0604020202020204" pitchFamily="34" charset="0"/>
              </a:rPr>
              <a:t>)은 세대원이 몇 명이던 1주택자인 케이스, </a:t>
            </a:r>
            <a:r>
              <a:rPr kumimoji="0" lang="ko-KR" altLang="ko-KR" sz="1200" b="0" i="0" u="none" strike="noStrike" cap="none" normalizeH="0" baseline="0" dirty="0" err="1">
                <a:ln>
                  <a:noFill/>
                </a:ln>
                <a:solidFill>
                  <a:schemeClr val="tx1"/>
                </a:solidFill>
                <a:effectLst/>
                <a:latin typeface="Arial" panose="020B0604020202020204" pitchFamily="34" charset="0"/>
              </a:rPr>
              <a:t>다변량</a:t>
            </a:r>
            <a:r>
              <a:rPr kumimoji="0" lang="ko-KR" altLang="ko-KR" sz="1200" b="0" i="0" u="none" strike="noStrike" cap="none" normalizeH="0" baseline="0" dirty="0">
                <a:ln>
                  <a:noFill/>
                </a:ln>
                <a:solidFill>
                  <a:schemeClr val="tx1"/>
                </a:solidFill>
                <a:effectLst/>
                <a:latin typeface="Arial" panose="020B0604020202020204" pitchFamily="34" charset="0"/>
              </a:rPr>
              <a:t>(</a:t>
            </a:r>
            <a:r>
              <a:rPr kumimoji="0" lang="ko-KR" altLang="ko-KR" sz="1200" b="0" i="0" u="none" strike="noStrike" cap="none" normalizeH="0" baseline="0" dirty="0" err="1">
                <a:ln>
                  <a:noFill/>
                </a:ln>
                <a:solidFill>
                  <a:schemeClr val="tx1"/>
                </a:solidFill>
                <a:effectLst/>
                <a:latin typeface="Arial" panose="020B0604020202020204" pitchFamily="34" charset="0"/>
              </a:rPr>
              <a:t>multivariate</a:t>
            </a:r>
            <a:r>
              <a:rPr kumimoji="0" lang="ko-KR" altLang="ko-KR" sz="1200" b="0" i="0" u="none" strike="noStrike" cap="none" normalizeH="0" baseline="0" dirty="0">
                <a:ln>
                  <a:noFill/>
                </a:ln>
                <a:solidFill>
                  <a:schemeClr val="tx1"/>
                </a:solidFill>
                <a:effectLst/>
                <a:latin typeface="Arial" panose="020B0604020202020204" pitchFamily="34" charset="0"/>
              </a:rPr>
              <a:t>)은 세대원이 몇 명이건 다주택자인 케이스를 말하는 것이다.</a:t>
            </a: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따라서 생존분석에서의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단변량은</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시간 변화에 따라 하나의 결과 변수(종속 변수)가 생존에서 나타나는 것을 말하며, 여기에 회귀(</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regression</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분석이 더해져서 단순선형회귀분석으로 사용되며 대표적인 방법으로는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kaplan-Meier</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추정법이 있다.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다변량과</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관련한 추정법은 2번째 문단에서 다시 살펴보자.</a:t>
            </a:r>
            <a:endParaRPr kumimoji="0" lang="ko-KR" altLang="ko-KR" sz="1200" b="0" i="0" u="none" strike="noStrike" cap="none" normalizeH="0" baseline="0" dirty="0">
              <a:ln>
                <a:noFill/>
              </a:ln>
              <a:solidFill>
                <a:schemeClr val="tx1"/>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0304A791-84B5-4882-9931-C39A6F9D1547}"/>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67662268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221</a:t>
            </a:fld>
            <a:endParaRPr lang="ko-KR" altLang="en-US"/>
          </a:p>
        </p:txBody>
      </p:sp>
      <p:sp>
        <p:nvSpPr>
          <p:cNvPr id="3" name="직사각형 2">
            <a:extLst>
              <a:ext uri="{FF2B5EF4-FFF2-40B4-BE49-F238E27FC236}">
                <a16:creationId xmlns:a16="http://schemas.microsoft.com/office/drawing/2014/main" id="{2BD13295-CBB4-40D8-A0E8-EF227AF0C809}"/>
              </a:ext>
            </a:extLst>
          </p:cNvPr>
          <p:cNvSpPr/>
          <p:nvPr/>
        </p:nvSpPr>
        <p:spPr>
          <a:xfrm>
            <a:off x="377716" y="1108147"/>
            <a:ext cx="8309084" cy="2739853"/>
          </a:xfrm>
          <a:prstGeom prst="rect">
            <a:avLst/>
          </a:prstGeom>
        </p:spPr>
        <p:txBody>
          <a:bodyPr wrap="square">
            <a:spAutoFit/>
          </a:bodyPr>
          <a:lstStyle/>
          <a:p>
            <a:r>
              <a:rPr lang="en-US" altLang="ko-KR" sz="1200" b="1" dirty="0">
                <a:solidFill>
                  <a:srgbClr val="212529"/>
                </a:solidFill>
                <a:latin typeface="-apple-system"/>
              </a:rPr>
              <a:t>1.2 Kaplan-Meier </a:t>
            </a:r>
            <a:r>
              <a:rPr lang="ko-KR" altLang="en-US" sz="1200" b="1" dirty="0" err="1">
                <a:solidFill>
                  <a:srgbClr val="212529"/>
                </a:solidFill>
                <a:latin typeface="-apple-system"/>
              </a:rPr>
              <a:t>추정법</a:t>
            </a:r>
            <a:r>
              <a:rPr lang="ko-KR" altLang="en-US" sz="1200" b="1" dirty="0">
                <a:solidFill>
                  <a:srgbClr val="212529"/>
                </a:solidFill>
                <a:latin typeface="-apple-system"/>
              </a:rPr>
              <a:t> </a:t>
            </a:r>
            <a:r>
              <a:rPr lang="en-US" altLang="ko-KR" sz="1200" b="1" dirty="0">
                <a:solidFill>
                  <a:srgbClr val="212529"/>
                </a:solidFill>
                <a:latin typeface="-apple-system"/>
              </a:rPr>
              <a:t>(KM)</a:t>
            </a:r>
          </a:p>
          <a:p>
            <a:pPr>
              <a:lnSpc>
                <a:spcPct val="150000"/>
              </a:lnSpc>
            </a:pPr>
            <a:r>
              <a:rPr lang="ko-KR" altLang="en-US" sz="1200" dirty="0">
                <a:solidFill>
                  <a:srgbClr val="212529"/>
                </a:solidFill>
                <a:latin typeface="-apple-system"/>
              </a:rPr>
              <a:t>어떤 데이터가 주어졌을 때 이 데이터의 생존확률과 위험확률은 아직 구해지지 않은 미정의 </a:t>
            </a:r>
            <a:r>
              <a:rPr lang="en-US" altLang="ko-KR" sz="1200" dirty="0">
                <a:solidFill>
                  <a:srgbClr val="212529"/>
                </a:solidFill>
                <a:latin typeface="-apple-system"/>
              </a:rPr>
              <a:t>truth</a:t>
            </a:r>
            <a:r>
              <a:rPr lang="ko-KR" altLang="en-US" sz="1200" dirty="0">
                <a:solidFill>
                  <a:srgbClr val="212529"/>
                </a:solidFill>
                <a:latin typeface="-apple-system"/>
              </a:rPr>
              <a:t>이다</a:t>
            </a:r>
            <a:r>
              <a:rPr lang="en-US" altLang="ko-KR" sz="1200" dirty="0">
                <a:solidFill>
                  <a:srgbClr val="212529"/>
                </a:solidFill>
                <a:latin typeface="-apple-system"/>
              </a:rPr>
              <a:t>. </a:t>
            </a:r>
            <a:r>
              <a:rPr lang="ko-KR" altLang="en-US" sz="1200" dirty="0">
                <a:solidFill>
                  <a:srgbClr val="212529"/>
                </a:solidFill>
                <a:latin typeface="-apple-system"/>
              </a:rPr>
              <a:t>따라서 데이터에 생존 분석 기법들을 사용하여 이 확률들을 구하기 위한 함수를 추정해야 하는데 이 때 기본적으로 사용하는 것이 미국의 통계학자 </a:t>
            </a:r>
            <a:r>
              <a:rPr lang="en-US" altLang="ko-KR" sz="1200" dirty="0">
                <a:solidFill>
                  <a:srgbClr val="212529"/>
                </a:solidFill>
                <a:latin typeface="-apple-system"/>
              </a:rPr>
              <a:t>Paul Meier</a:t>
            </a:r>
            <a:r>
              <a:rPr lang="ko-KR" altLang="en-US" sz="1200" dirty="0">
                <a:solidFill>
                  <a:srgbClr val="212529"/>
                </a:solidFill>
                <a:latin typeface="-apple-system"/>
              </a:rPr>
              <a:t>와 </a:t>
            </a:r>
            <a:r>
              <a:rPr lang="en-US" altLang="ko-KR" sz="1200" dirty="0">
                <a:solidFill>
                  <a:srgbClr val="212529"/>
                </a:solidFill>
                <a:latin typeface="-apple-system"/>
              </a:rPr>
              <a:t>Edward L. Kaplan</a:t>
            </a:r>
            <a:r>
              <a:rPr lang="ko-KR" altLang="en-US" sz="1200" dirty="0">
                <a:solidFill>
                  <a:srgbClr val="212529"/>
                </a:solidFill>
                <a:latin typeface="-apple-system"/>
              </a:rPr>
              <a:t>이 개발한 </a:t>
            </a:r>
            <a:r>
              <a:rPr lang="en-US" altLang="ko-KR" sz="1200" dirty="0">
                <a:solidFill>
                  <a:srgbClr val="212529"/>
                </a:solidFill>
                <a:latin typeface="-apple-system"/>
              </a:rPr>
              <a:t>Kaplan-Meier Estimation, </a:t>
            </a:r>
            <a:r>
              <a:rPr lang="ko-KR" altLang="en-US" sz="1200" dirty="0">
                <a:solidFill>
                  <a:srgbClr val="212529"/>
                </a:solidFill>
                <a:latin typeface="-apple-system"/>
              </a:rPr>
              <a:t>우리 말로 </a:t>
            </a:r>
            <a:r>
              <a:rPr lang="ko-KR" altLang="en-US" sz="1200" dirty="0" err="1">
                <a:solidFill>
                  <a:srgbClr val="212529"/>
                </a:solidFill>
                <a:latin typeface="-apple-system"/>
              </a:rPr>
              <a:t>카플란</a:t>
            </a:r>
            <a:r>
              <a:rPr lang="en-US" altLang="ko-KR" sz="1200" dirty="0">
                <a:solidFill>
                  <a:srgbClr val="212529"/>
                </a:solidFill>
                <a:latin typeface="-apple-system"/>
              </a:rPr>
              <a:t>-</a:t>
            </a:r>
            <a:r>
              <a:rPr lang="ko-KR" altLang="en-US" sz="1200" dirty="0" err="1">
                <a:solidFill>
                  <a:srgbClr val="212529"/>
                </a:solidFill>
                <a:latin typeface="-apple-system"/>
              </a:rPr>
              <a:t>마이어</a:t>
            </a:r>
            <a:r>
              <a:rPr lang="ko-KR" altLang="en-US" sz="1200" dirty="0">
                <a:solidFill>
                  <a:srgbClr val="212529"/>
                </a:solidFill>
                <a:latin typeface="-apple-system"/>
              </a:rPr>
              <a:t> 추정이다</a:t>
            </a:r>
            <a:r>
              <a:rPr lang="en-US" altLang="ko-KR" sz="1200" dirty="0">
                <a:solidFill>
                  <a:srgbClr val="212529"/>
                </a:solidFill>
                <a:latin typeface="-apple-system"/>
              </a:rPr>
              <a:t>. </a:t>
            </a:r>
            <a:r>
              <a:rPr lang="ko-KR" altLang="en-US" sz="1200" dirty="0">
                <a:solidFill>
                  <a:srgbClr val="212529"/>
                </a:solidFill>
                <a:latin typeface="-apple-system"/>
              </a:rPr>
              <a:t>이 추정법은 관찰 시간이 짧을 때 부터 긴 순서로 </a:t>
            </a:r>
            <a:r>
              <a:rPr lang="ko-KR" altLang="en-US" sz="1200" dirty="0" err="1">
                <a:solidFill>
                  <a:srgbClr val="212529"/>
                </a:solidFill>
                <a:latin typeface="-apple-system"/>
              </a:rPr>
              <a:t>나열해놓고</a:t>
            </a:r>
            <a:r>
              <a:rPr lang="ko-KR" altLang="en-US" sz="1200" dirty="0">
                <a:solidFill>
                  <a:srgbClr val="212529"/>
                </a:solidFill>
                <a:latin typeface="-apple-system"/>
              </a:rPr>
              <a:t> 각 사건이 발생한 시점에서의 사건이 일어날 확률을 계산하는 </a:t>
            </a:r>
            <a:r>
              <a:rPr lang="ko-KR" altLang="en-US" sz="1200" dirty="0" err="1">
                <a:solidFill>
                  <a:srgbClr val="212529"/>
                </a:solidFill>
                <a:latin typeface="-apple-system"/>
              </a:rPr>
              <a:t>비모수적</a:t>
            </a:r>
            <a:r>
              <a:rPr lang="en-US" altLang="ko-KR" sz="1200" dirty="0">
                <a:solidFill>
                  <a:srgbClr val="212529"/>
                </a:solidFill>
                <a:latin typeface="-apple-system"/>
              </a:rPr>
              <a:t>(non-parametric) </a:t>
            </a:r>
            <a:r>
              <a:rPr lang="ko-KR" altLang="en-US" sz="1200" dirty="0">
                <a:solidFill>
                  <a:srgbClr val="212529"/>
                </a:solidFill>
                <a:latin typeface="-apple-system"/>
              </a:rPr>
              <a:t>방법이며 각 시점마다 구간 생존율을 구하여 이들을 </a:t>
            </a:r>
            <a:r>
              <a:rPr lang="ko-KR" altLang="en-US" sz="1200" dirty="0" err="1">
                <a:solidFill>
                  <a:srgbClr val="212529"/>
                </a:solidFill>
                <a:latin typeface="-apple-system"/>
              </a:rPr>
              <a:t>누적시킴으로써</a:t>
            </a:r>
            <a:r>
              <a:rPr lang="ko-KR" altLang="en-US" sz="1200" dirty="0">
                <a:solidFill>
                  <a:srgbClr val="212529"/>
                </a:solidFill>
                <a:latin typeface="-apple-system"/>
              </a:rPr>
              <a:t> 생성된 </a:t>
            </a:r>
            <a:r>
              <a:rPr lang="en-US" altLang="ko-KR" sz="1200" dirty="0">
                <a:solidFill>
                  <a:srgbClr val="212529"/>
                </a:solidFill>
                <a:latin typeface="-apple-system"/>
              </a:rPr>
              <a:t>empirical cumulative density function (</a:t>
            </a:r>
            <a:r>
              <a:rPr lang="en-US" altLang="ko-KR" sz="1200" dirty="0" err="1">
                <a:solidFill>
                  <a:srgbClr val="212529"/>
                </a:solidFill>
                <a:latin typeface="-apple-system"/>
              </a:rPr>
              <a:t>eCDF</a:t>
            </a:r>
            <a:r>
              <a:rPr lang="en-US" altLang="ko-KR" sz="1200" dirty="0">
                <a:solidFill>
                  <a:srgbClr val="212529"/>
                </a:solidFill>
                <a:latin typeface="-apple-system"/>
              </a:rPr>
              <a:t>)</a:t>
            </a:r>
            <a:r>
              <a:rPr lang="ko-KR" altLang="en-US" sz="1200" dirty="0">
                <a:solidFill>
                  <a:srgbClr val="212529"/>
                </a:solidFill>
                <a:latin typeface="-apple-system"/>
              </a:rPr>
              <a:t>을 사용하여 누적 생존확률을 추정한다</a:t>
            </a:r>
            <a:r>
              <a:rPr lang="en-US" altLang="ko-KR" sz="1200" dirty="0">
                <a:solidFill>
                  <a:srgbClr val="212529"/>
                </a:solidFill>
                <a:latin typeface="-apple-system"/>
              </a:rPr>
              <a:t>. </a:t>
            </a:r>
            <a:r>
              <a:rPr lang="ko-KR" altLang="en-US" sz="1200" dirty="0">
                <a:solidFill>
                  <a:srgbClr val="212529"/>
                </a:solidFill>
                <a:latin typeface="-apple-system"/>
              </a:rPr>
              <a:t>표본 수가 적을 때도 충분히 사용할 수 있어 생존분석법들 중 널리 사용되고 있다</a:t>
            </a:r>
            <a:r>
              <a:rPr lang="en-US" altLang="ko-KR" sz="1200" dirty="0">
                <a:solidFill>
                  <a:srgbClr val="212529"/>
                </a:solidFill>
                <a:latin typeface="-apple-system"/>
              </a:rPr>
              <a:t>. Kaplan-Meier</a:t>
            </a:r>
            <a:r>
              <a:rPr lang="ko-KR" altLang="en-US" sz="1200" dirty="0">
                <a:solidFill>
                  <a:srgbClr val="212529"/>
                </a:solidFill>
                <a:latin typeface="-apple-system"/>
              </a:rPr>
              <a:t>를 이용한 생존분석은 생존곡선들 간의 차이 비교 및 검정</a:t>
            </a:r>
            <a:r>
              <a:rPr lang="en-US" altLang="ko-KR" sz="1200" dirty="0">
                <a:solidFill>
                  <a:srgbClr val="212529"/>
                </a:solidFill>
                <a:latin typeface="-apple-system"/>
              </a:rPr>
              <a:t>, </a:t>
            </a:r>
            <a:r>
              <a:rPr lang="ko-KR" altLang="en-US" sz="1200" dirty="0">
                <a:solidFill>
                  <a:srgbClr val="212529"/>
                </a:solidFill>
                <a:latin typeface="-apple-system"/>
              </a:rPr>
              <a:t>중앙값이나 평균 생존 기간의 차이 판별에 사용된다</a:t>
            </a:r>
            <a:r>
              <a:rPr lang="en-US" altLang="ko-KR" sz="1200" dirty="0">
                <a:solidFill>
                  <a:srgbClr val="212529"/>
                </a:solidFill>
                <a:latin typeface="-apple-system"/>
              </a:rPr>
              <a:t>. </a:t>
            </a:r>
            <a:r>
              <a:rPr lang="ko-KR" altLang="en-US" sz="1200" dirty="0">
                <a:solidFill>
                  <a:srgbClr val="212529"/>
                </a:solidFill>
                <a:latin typeface="-apple-system"/>
              </a:rPr>
              <a:t>아래 그래프는 데이터가 주어졌을 때 이를 시간 축에 따라 사건 발생을 나타낸 것이며</a:t>
            </a:r>
            <a:r>
              <a:rPr lang="en-US" altLang="ko-KR" sz="1200" dirty="0">
                <a:solidFill>
                  <a:srgbClr val="212529"/>
                </a:solidFill>
                <a:latin typeface="-apple-system"/>
              </a:rPr>
              <a:t>, </a:t>
            </a:r>
            <a:r>
              <a:rPr lang="ko-KR" altLang="en-US" sz="1200" dirty="0">
                <a:solidFill>
                  <a:srgbClr val="212529"/>
                </a:solidFill>
                <a:latin typeface="-apple-system"/>
              </a:rPr>
              <a:t>파란색 선은 </a:t>
            </a:r>
            <a:r>
              <a:rPr lang="en-US" altLang="ko-KR" sz="1200" dirty="0">
                <a:solidFill>
                  <a:srgbClr val="212529"/>
                </a:solidFill>
                <a:latin typeface="-apple-system"/>
              </a:rPr>
              <a:t>(right) censored data</a:t>
            </a:r>
            <a:r>
              <a:rPr lang="ko-KR" altLang="en-US" sz="1200" dirty="0">
                <a:solidFill>
                  <a:srgbClr val="212529"/>
                </a:solidFill>
                <a:latin typeface="-apple-system"/>
              </a:rPr>
              <a:t>를 의미한다</a:t>
            </a:r>
            <a:r>
              <a:rPr lang="en-US" altLang="ko-KR" sz="1200" dirty="0">
                <a:solidFill>
                  <a:srgbClr val="212529"/>
                </a:solidFill>
                <a:latin typeface="-apple-system"/>
              </a:rPr>
              <a:t>.</a:t>
            </a:r>
            <a:endParaRPr lang="en-US" altLang="ko-KR" sz="1200" b="0" i="0" dirty="0">
              <a:solidFill>
                <a:srgbClr val="212529"/>
              </a:solidFill>
              <a:effectLst/>
              <a:latin typeface="-apple-system"/>
            </a:endParaRPr>
          </a:p>
        </p:txBody>
      </p:sp>
      <p:pic>
        <p:nvPicPr>
          <p:cNvPr id="8" name="그림 7">
            <a:extLst>
              <a:ext uri="{FF2B5EF4-FFF2-40B4-BE49-F238E27FC236}">
                <a16:creationId xmlns:a16="http://schemas.microsoft.com/office/drawing/2014/main" id="{146D1893-97C6-41B2-9704-6CA182678314}"/>
              </a:ext>
            </a:extLst>
          </p:cNvPr>
          <p:cNvPicPr>
            <a:picLocks noChangeAspect="1"/>
          </p:cNvPicPr>
          <p:nvPr/>
        </p:nvPicPr>
        <p:blipFill>
          <a:blip r:embed="rId2"/>
          <a:stretch>
            <a:fillRect/>
          </a:stretch>
        </p:blipFill>
        <p:spPr>
          <a:xfrm>
            <a:off x="377716" y="4047649"/>
            <a:ext cx="5570097" cy="2427181"/>
          </a:xfrm>
          <a:prstGeom prst="rect">
            <a:avLst/>
          </a:prstGeom>
        </p:spPr>
      </p:pic>
      <p:sp>
        <p:nvSpPr>
          <p:cNvPr id="10" name="직사각형 9">
            <a:extLst>
              <a:ext uri="{FF2B5EF4-FFF2-40B4-BE49-F238E27FC236}">
                <a16:creationId xmlns:a16="http://schemas.microsoft.com/office/drawing/2014/main" id="{AC174C6E-199E-494B-B377-7063B8A622F3}"/>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21324406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222</a:t>
            </a:fld>
            <a:endParaRPr lang="ko-KR" altLang="en-US"/>
          </a:p>
        </p:txBody>
      </p:sp>
      <p:sp>
        <p:nvSpPr>
          <p:cNvPr id="3" name="직사각형 2">
            <a:extLst>
              <a:ext uri="{FF2B5EF4-FFF2-40B4-BE49-F238E27FC236}">
                <a16:creationId xmlns:a16="http://schemas.microsoft.com/office/drawing/2014/main" id="{085DABF0-2573-491E-86DA-F0E6FB719FA6}"/>
              </a:ext>
            </a:extLst>
          </p:cNvPr>
          <p:cNvSpPr/>
          <p:nvPr/>
        </p:nvSpPr>
        <p:spPr>
          <a:xfrm>
            <a:off x="615794" y="1850378"/>
            <a:ext cx="7844638" cy="2278188"/>
          </a:xfrm>
          <a:prstGeom prst="rect">
            <a:avLst/>
          </a:prstGeom>
        </p:spPr>
        <p:txBody>
          <a:bodyPr wrap="square">
            <a:spAutoFit/>
          </a:bodyPr>
          <a:lstStyle/>
          <a:p>
            <a:pPr>
              <a:lnSpc>
                <a:spcPct val="150000"/>
              </a:lnSpc>
            </a:pPr>
            <a:r>
              <a:rPr lang="ko-KR" altLang="en-US" sz="1200" dirty="0">
                <a:solidFill>
                  <a:srgbClr val="212529"/>
                </a:solidFill>
                <a:latin typeface="-apple-system"/>
              </a:rPr>
              <a:t>한편</a:t>
            </a:r>
            <a:r>
              <a:rPr lang="en-US" altLang="ko-KR" sz="1200" dirty="0">
                <a:solidFill>
                  <a:srgbClr val="212529"/>
                </a:solidFill>
                <a:latin typeface="-apple-system"/>
              </a:rPr>
              <a:t>, </a:t>
            </a:r>
            <a:r>
              <a:rPr lang="ko-KR" altLang="en-US" sz="1200" dirty="0" err="1">
                <a:solidFill>
                  <a:srgbClr val="212529"/>
                </a:solidFill>
                <a:latin typeface="-apple-system"/>
              </a:rPr>
              <a:t>중도절단된</a:t>
            </a:r>
            <a:r>
              <a:rPr lang="ko-KR" altLang="en-US" sz="1200" dirty="0">
                <a:solidFill>
                  <a:srgbClr val="212529"/>
                </a:solidFill>
                <a:latin typeface="-apple-system"/>
              </a:rPr>
              <a:t> 데이터도 다른 통계방법과 다르게 생존분석에서는 추정할 때 함께 포함하는 것이 일반적이며</a:t>
            </a:r>
            <a:r>
              <a:rPr lang="en-US" altLang="ko-KR" sz="1200" dirty="0">
                <a:solidFill>
                  <a:srgbClr val="212529"/>
                </a:solidFill>
                <a:latin typeface="-apple-system"/>
              </a:rPr>
              <a:t>, </a:t>
            </a:r>
            <a:r>
              <a:rPr lang="ko-KR" altLang="en-US" sz="1200" dirty="0">
                <a:solidFill>
                  <a:srgbClr val="212529"/>
                </a:solidFill>
                <a:latin typeface="-apple-system"/>
              </a:rPr>
              <a:t>이 데이터를 제외하면 추정을 통한 추정치가 편향되고 낮게 측정될 가능성이 높아진다</a:t>
            </a:r>
            <a:r>
              <a:rPr lang="en-US" altLang="ko-KR" sz="1200" dirty="0">
                <a:solidFill>
                  <a:srgbClr val="212529"/>
                </a:solidFill>
                <a:latin typeface="-apple-system"/>
              </a:rPr>
              <a:t>. </a:t>
            </a:r>
            <a:r>
              <a:rPr lang="ko-KR" altLang="en-US" sz="1200" dirty="0">
                <a:solidFill>
                  <a:srgbClr val="212529"/>
                </a:solidFill>
                <a:latin typeface="-apple-system"/>
              </a:rPr>
              <a:t>그리하여 이 중도절단 된 데이터를 포함하여 추정하는 </a:t>
            </a:r>
            <a:r>
              <a:rPr lang="ko-KR" altLang="en-US" sz="1200" dirty="0" err="1">
                <a:solidFill>
                  <a:srgbClr val="212529"/>
                </a:solidFill>
                <a:latin typeface="-apple-system"/>
              </a:rPr>
              <a:t>케플란</a:t>
            </a:r>
            <a:r>
              <a:rPr lang="ko-KR" altLang="en-US" sz="1200" dirty="0">
                <a:solidFill>
                  <a:srgbClr val="212529"/>
                </a:solidFill>
                <a:latin typeface="-apple-system"/>
              </a:rPr>
              <a:t> </a:t>
            </a:r>
            <a:r>
              <a:rPr lang="ko-KR" altLang="en-US" sz="1200" dirty="0" err="1">
                <a:solidFill>
                  <a:srgbClr val="212529"/>
                </a:solidFill>
                <a:latin typeface="-apple-system"/>
              </a:rPr>
              <a:t>마이어</a:t>
            </a:r>
            <a:r>
              <a:rPr lang="ko-KR" altLang="en-US" sz="1200" dirty="0">
                <a:solidFill>
                  <a:srgbClr val="212529"/>
                </a:solidFill>
                <a:latin typeface="-apple-system"/>
              </a:rPr>
              <a:t> 추정법이 다른 통계 기법에 비해 두드러지는 특징을 가지고 있다</a:t>
            </a:r>
            <a:r>
              <a:rPr lang="en-US" altLang="ko-KR" sz="1200" dirty="0">
                <a:solidFill>
                  <a:srgbClr val="212529"/>
                </a:solidFill>
                <a:latin typeface="-apple-system"/>
              </a:rPr>
              <a:t>. </a:t>
            </a:r>
            <a:r>
              <a:rPr lang="ko-KR" altLang="en-US" sz="1200" dirty="0">
                <a:solidFill>
                  <a:srgbClr val="212529"/>
                </a:solidFill>
                <a:latin typeface="-apple-system"/>
              </a:rPr>
              <a:t>이 추정을 통해 </a:t>
            </a:r>
            <a:r>
              <a:rPr lang="ko-KR" altLang="en-US" sz="1200" dirty="0" err="1">
                <a:solidFill>
                  <a:srgbClr val="212529"/>
                </a:solidFill>
                <a:latin typeface="-apple-system"/>
              </a:rPr>
              <a:t>케플란</a:t>
            </a:r>
            <a:r>
              <a:rPr lang="ko-KR" altLang="en-US" sz="1200" dirty="0">
                <a:solidFill>
                  <a:srgbClr val="212529"/>
                </a:solidFill>
                <a:latin typeface="-apple-system"/>
              </a:rPr>
              <a:t> </a:t>
            </a:r>
            <a:r>
              <a:rPr lang="ko-KR" altLang="en-US" sz="1200" dirty="0" err="1">
                <a:solidFill>
                  <a:srgbClr val="212529"/>
                </a:solidFill>
                <a:latin typeface="-apple-system"/>
              </a:rPr>
              <a:t>마이어</a:t>
            </a:r>
            <a:r>
              <a:rPr lang="ko-KR" altLang="en-US" sz="1200" dirty="0">
                <a:solidFill>
                  <a:srgbClr val="212529"/>
                </a:solidFill>
                <a:latin typeface="-apple-system"/>
              </a:rPr>
              <a:t> 생존곡선</a:t>
            </a:r>
            <a:r>
              <a:rPr lang="en-US" altLang="ko-KR" sz="1200" dirty="0">
                <a:solidFill>
                  <a:srgbClr val="212529"/>
                </a:solidFill>
                <a:latin typeface="-apple-system"/>
              </a:rPr>
              <a:t>(Kaplan Meier Estimate Curve)</a:t>
            </a:r>
            <a:r>
              <a:rPr lang="ko-KR" altLang="en-US" sz="1200" dirty="0">
                <a:solidFill>
                  <a:srgbClr val="212529"/>
                </a:solidFill>
                <a:latin typeface="-apple-system"/>
              </a:rPr>
              <a:t>이라는 곡선을 만들 수 있으며</a:t>
            </a:r>
            <a:r>
              <a:rPr lang="en-US" altLang="ko-KR" sz="1200" dirty="0">
                <a:solidFill>
                  <a:srgbClr val="212529"/>
                </a:solidFill>
                <a:latin typeface="-apple-system"/>
              </a:rPr>
              <a:t>, </a:t>
            </a:r>
            <a:r>
              <a:rPr lang="ko-KR" altLang="en-US" sz="1200" dirty="0">
                <a:solidFill>
                  <a:srgbClr val="212529"/>
                </a:solidFill>
                <a:latin typeface="-apple-system"/>
              </a:rPr>
              <a:t>곡선을 만들 때 좌표는 사건 발생 시간을 </a:t>
            </a:r>
            <a:r>
              <a:rPr lang="en-US" altLang="ko-KR" sz="1200" dirty="0">
                <a:solidFill>
                  <a:srgbClr val="212529"/>
                </a:solidFill>
                <a:latin typeface="-apple-system"/>
              </a:rPr>
              <a:t>x</a:t>
            </a:r>
            <a:r>
              <a:rPr lang="ko-KR" altLang="en-US" sz="1200" dirty="0">
                <a:solidFill>
                  <a:srgbClr val="212529"/>
                </a:solidFill>
                <a:latin typeface="-apple-system"/>
              </a:rPr>
              <a:t>축으로</a:t>
            </a:r>
            <a:r>
              <a:rPr lang="en-US" altLang="ko-KR" sz="1200" dirty="0">
                <a:solidFill>
                  <a:srgbClr val="212529"/>
                </a:solidFill>
                <a:latin typeface="-apple-system"/>
              </a:rPr>
              <a:t>, </a:t>
            </a:r>
            <a:r>
              <a:rPr lang="ko-KR" altLang="en-US" sz="1200" dirty="0">
                <a:solidFill>
                  <a:srgbClr val="212529"/>
                </a:solidFill>
                <a:latin typeface="-apple-system"/>
              </a:rPr>
              <a:t>추정된 생존 확률을 </a:t>
            </a:r>
            <a:r>
              <a:rPr lang="en-US" altLang="ko-KR" sz="1200" dirty="0">
                <a:solidFill>
                  <a:srgbClr val="212529"/>
                </a:solidFill>
                <a:latin typeface="-apple-system"/>
              </a:rPr>
              <a:t>y</a:t>
            </a:r>
            <a:r>
              <a:rPr lang="ko-KR" altLang="en-US" sz="1200" dirty="0">
                <a:solidFill>
                  <a:srgbClr val="212529"/>
                </a:solidFill>
                <a:latin typeface="-apple-system"/>
              </a:rPr>
              <a:t>축으로 갖는다</a:t>
            </a:r>
            <a:r>
              <a:rPr lang="en-US" altLang="ko-KR" sz="1200" dirty="0">
                <a:solidFill>
                  <a:srgbClr val="212529"/>
                </a:solidFill>
                <a:latin typeface="-apple-system"/>
              </a:rPr>
              <a:t>. </a:t>
            </a:r>
            <a:r>
              <a:rPr lang="ko-KR" altLang="en-US" sz="1200" dirty="0">
                <a:solidFill>
                  <a:srgbClr val="212529"/>
                </a:solidFill>
                <a:latin typeface="-apple-system"/>
              </a:rPr>
              <a:t>생존 확률 </a:t>
            </a:r>
            <a:r>
              <a:rPr lang="en-US" altLang="ko-KR" sz="1200" dirty="0">
                <a:solidFill>
                  <a:srgbClr val="212529"/>
                </a:solidFill>
                <a:latin typeface="-apple-system"/>
              </a:rPr>
              <a:t>y</a:t>
            </a:r>
            <a:r>
              <a:rPr lang="ko-KR" altLang="en-US" sz="1200" dirty="0">
                <a:solidFill>
                  <a:srgbClr val="212529"/>
                </a:solidFill>
                <a:latin typeface="-apple-system"/>
              </a:rPr>
              <a:t>는 </a:t>
            </a:r>
            <a:r>
              <a:rPr lang="en-US" altLang="ko-KR" sz="1200" dirty="0">
                <a:solidFill>
                  <a:srgbClr val="212529"/>
                </a:solidFill>
                <a:latin typeface="-apple-system"/>
              </a:rPr>
              <a:t>0</a:t>
            </a:r>
            <a:r>
              <a:rPr lang="ko-KR" altLang="en-US" sz="1200" dirty="0">
                <a:solidFill>
                  <a:srgbClr val="212529"/>
                </a:solidFill>
                <a:latin typeface="-apple-system"/>
              </a:rPr>
              <a:t>에서 </a:t>
            </a:r>
            <a:r>
              <a:rPr lang="en-US" altLang="ko-KR" sz="1200" dirty="0">
                <a:solidFill>
                  <a:srgbClr val="212529"/>
                </a:solidFill>
                <a:latin typeface="-apple-system"/>
              </a:rPr>
              <a:t>1</a:t>
            </a:r>
            <a:r>
              <a:rPr lang="ko-KR" altLang="en-US" sz="1200" dirty="0">
                <a:solidFill>
                  <a:srgbClr val="212529"/>
                </a:solidFill>
                <a:latin typeface="-apple-system"/>
              </a:rPr>
              <a:t>사이의 값을 가지며 보통 하향곡선을 그린다</a:t>
            </a:r>
            <a:r>
              <a:rPr lang="en-US" altLang="ko-KR" sz="1200" dirty="0">
                <a:solidFill>
                  <a:srgbClr val="212529"/>
                </a:solidFill>
                <a:latin typeface="-apple-system"/>
              </a:rPr>
              <a:t>. </a:t>
            </a:r>
            <a:r>
              <a:rPr lang="ko-KR" altLang="en-US" sz="1200" dirty="0">
                <a:solidFill>
                  <a:srgbClr val="212529"/>
                </a:solidFill>
                <a:latin typeface="-apple-system"/>
              </a:rPr>
              <a:t>생존 곡선 두개가 있을 때 이 곡선을 비교하는 것은 임상에서 중요하다</a:t>
            </a:r>
            <a:r>
              <a:rPr lang="en-US" altLang="ko-KR" sz="1200" dirty="0">
                <a:solidFill>
                  <a:srgbClr val="212529"/>
                </a:solidFill>
                <a:latin typeface="-apple-system"/>
              </a:rPr>
              <a:t>. </a:t>
            </a:r>
            <a:r>
              <a:rPr lang="ko-KR" altLang="en-US" sz="1200" dirty="0">
                <a:solidFill>
                  <a:srgbClr val="212529"/>
                </a:solidFill>
                <a:latin typeface="-apple-system"/>
              </a:rPr>
              <a:t>단순히 시각화만 하는 것이 아닌</a:t>
            </a:r>
            <a:r>
              <a:rPr lang="en-US" altLang="ko-KR" sz="1200" dirty="0">
                <a:solidFill>
                  <a:srgbClr val="212529"/>
                </a:solidFill>
                <a:latin typeface="-apple-system"/>
              </a:rPr>
              <a:t>, </a:t>
            </a:r>
            <a:r>
              <a:rPr lang="ko-KR" altLang="en-US" sz="1200" dirty="0">
                <a:solidFill>
                  <a:srgbClr val="212529"/>
                </a:solidFill>
                <a:latin typeface="-apple-system"/>
              </a:rPr>
              <a:t>통계적인 유의성을 검정하기 위해 </a:t>
            </a:r>
            <a:r>
              <a:rPr lang="ko-KR" altLang="en-US" sz="1200" dirty="0" err="1">
                <a:solidFill>
                  <a:srgbClr val="212529"/>
                </a:solidFill>
                <a:latin typeface="-apple-system"/>
              </a:rPr>
              <a:t>곡선간의</a:t>
            </a:r>
            <a:r>
              <a:rPr lang="ko-KR" altLang="en-US" sz="1200" dirty="0">
                <a:solidFill>
                  <a:srgbClr val="212529"/>
                </a:solidFill>
                <a:latin typeface="-apple-system"/>
              </a:rPr>
              <a:t> 차이를 정량화 할 필요가 있다</a:t>
            </a:r>
            <a:r>
              <a:rPr lang="en-US" altLang="ko-KR" sz="1200" dirty="0">
                <a:solidFill>
                  <a:srgbClr val="212529"/>
                </a:solidFill>
                <a:latin typeface="-apple-system"/>
              </a:rPr>
              <a:t>. </a:t>
            </a:r>
            <a:r>
              <a:rPr lang="ko-KR" altLang="en-US" sz="1200" dirty="0">
                <a:solidFill>
                  <a:srgbClr val="212529"/>
                </a:solidFill>
                <a:latin typeface="-apple-system"/>
              </a:rPr>
              <a:t>이를 위한 방법 중 하나가 </a:t>
            </a:r>
            <a:r>
              <a:rPr lang="ko-KR" altLang="en-US" sz="1200" dirty="0" err="1">
                <a:solidFill>
                  <a:srgbClr val="212529"/>
                </a:solidFill>
                <a:latin typeface="-apple-system"/>
              </a:rPr>
              <a:t>로그순위법</a:t>
            </a:r>
            <a:r>
              <a:rPr lang="en-US" altLang="ko-KR" sz="1200" dirty="0">
                <a:solidFill>
                  <a:srgbClr val="212529"/>
                </a:solidFill>
                <a:latin typeface="-apple-system"/>
              </a:rPr>
              <a:t>(log-rank method)</a:t>
            </a:r>
            <a:r>
              <a:rPr lang="ko-KR" altLang="en-US" sz="1200" dirty="0">
                <a:solidFill>
                  <a:srgbClr val="212529"/>
                </a:solidFill>
                <a:latin typeface="-apple-system"/>
              </a:rPr>
              <a:t>이다</a:t>
            </a:r>
            <a:r>
              <a:rPr lang="en-US" altLang="ko-KR" sz="1200" dirty="0">
                <a:solidFill>
                  <a:srgbClr val="212529"/>
                </a:solidFill>
                <a:latin typeface="-apple-system"/>
              </a:rPr>
              <a:t>.</a:t>
            </a:r>
            <a:endParaRPr lang="ko-KR" altLang="en-US" sz="1200" dirty="0"/>
          </a:p>
        </p:txBody>
      </p:sp>
      <p:sp>
        <p:nvSpPr>
          <p:cNvPr id="9" name="직사각형 8">
            <a:extLst>
              <a:ext uri="{FF2B5EF4-FFF2-40B4-BE49-F238E27FC236}">
                <a16:creationId xmlns:a16="http://schemas.microsoft.com/office/drawing/2014/main" id="{7BC235C0-BC3A-4609-8528-2F0F04D36A09}"/>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0935929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223</a:t>
            </a:fld>
            <a:endParaRPr lang="ko-KR" altLang="en-US"/>
          </a:p>
        </p:txBody>
      </p:sp>
      <p:sp>
        <p:nvSpPr>
          <p:cNvPr id="3" name="직사각형 2">
            <a:extLst>
              <a:ext uri="{FF2B5EF4-FFF2-40B4-BE49-F238E27FC236}">
                <a16:creationId xmlns:a16="http://schemas.microsoft.com/office/drawing/2014/main" id="{8329AE05-25D8-4361-95F7-26715474A7E1}"/>
              </a:ext>
            </a:extLst>
          </p:cNvPr>
          <p:cNvSpPr/>
          <p:nvPr/>
        </p:nvSpPr>
        <p:spPr>
          <a:xfrm>
            <a:off x="611560" y="1378365"/>
            <a:ext cx="7704856" cy="2001189"/>
          </a:xfrm>
          <a:prstGeom prst="rect">
            <a:avLst/>
          </a:prstGeom>
        </p:spPr>
        <p:txBody>
          <a:bodyPr wrap="square">
            <a:spAutoFit/>
          </a:bodyPr>
          <a:lstStyle/>
          <a:p>
            <a:r>
              <a:rPr lang="en-US" altLang="ko-KR" b="1" dirty="0">
                <a:solidFill>
                  <a:srgbClr val="212529"/>
                </a:solidFill>
                <a:latin typeface="-apple-system"/>
              </a:rPr>
              <a:t>1.3 </a:t>
            </a:r>
            <a:r>
              <a:rPr lang="ko-KR" altLang="en-US" b="1" dirty="0" err="1">
                <a:solidFill>
                  <a:srgbClr val="212529"/>
                </a:solidFill>
                <a:latin typeface="-apple-system"/>
              </a:rPr>
              <a:t>로그순위법</a:t>
            </a:r>
            <a:r>
              <a:rPr lang="ko-KR" altLang="en-US" b="1" dirty="0">
                <a:solidFill>
                  <a:srgbClr val="212529"/>
                </a:solidFill>
                <a:latin typeface="-apple-system"/>
              </a:rPr>
              <a:t> </a:t>
            </a:r>
            <a:r>
              <a:rPr lang="en-US" altLang="ko-KR" b="1" dirty="0">
                <a:solidFill>
                  <a:srgbClr val="212529"/>
                </a:solidFill>
                <a:latin typeface="-apple-system"/>
              </a:rPr>
              <a:t>(Log-rank method)</a:t>
            </a:r>
          </a:p>
          <a:p>
            <a:pPr>
              <a:lnSpc>
                <a:spcPct val="150000"/>
              </a:lnSpc>
            </a:pPr>
            <a:r>
              <a:rPr lang="ko-KR" altLang="en-US" sz="1200" dirty="0" err="1">
                <a:solidFill>
                  <a:srgbClr val="212529"/>
                </a:solidFill>
                <a:latin typeface="-apple-system"/>
              </a:rPr>
              <a:t>로그순위법의</a:t>
            </a:r>
            <a:r>
              <a:rPr lang="ko-KR" altLang="en-US" sz="1200" dirty="0">
                <a:solidFill>
                  <a:srgbClr val="212529"/>
                </a:solidFill>
                <a:latin typeface="-apple-system"/>
              </a:rPr>
              <a:t> 원리는 먼저 </a:t>
            </a:r>
            <a:r>
              <a:rPr lang="en-US" altLang="ko-KR" sz="1200" dirty="0">
                <a:solidFill>
                  <a:srgbClr val="212529"/>
                </a:solidFill>
                <a:latin typeface="-apple-system"/>
              </a:rPr>
              <a:t>'</a:t>
            </a:r>
            <a:r>
              <a:rPr lang="ko-KR" altLang="en-US" sz="1200" dirty="0">
                <a:solidFill>
                  <a:srgbClr val="212529"/>
                </a:solidFill>
                <a:latin typeface="-apple-system"/>
              </a:rPr>
              <a:t>비교 </a:t>
            </a:r>
            <a:r>
              <a:rPr lang="ko-KR" altLang="en-US" sz="1200" dirty="0" err="1">
                <a:solidFill>
                  <a:srgbClr val="212529"/>
                </a:solidFill>
                <a:latin typeface="-apple-system"/>
              </a:rPr>
              <a:t>대상간의</a:t>
            </a:r>
            <a:r>
              <a:rPr lang="ko-KR" altLang="en-US" sz="1200" dirty="0">
                <a:solidFill>
                  <a:srgbClr val="212529"/>
                </a:solidFill>
                <a:latin typeface="-apple-system"/>
              </a:rPr>
              <a:t> 생존곡선에 큰 차이가 없다</a:t>
            </a:r>
            <a:r>
              <a:rPr lang="en-US" altLang="ko-KR" sz="1200" dirty="0">
                <a:solidFill>
                  <a:srgbClr val="212529"/>
                </a:solidFill>
                <a:latin typeface="-apple-system"/>
              </a:rPr>
              <a:t>'</a:t>
            </a:r>
            <a:r>
              <a:rPr lang="ko-KR" altLang="en-US" sz="1200" dirty="0">
                <a:solidFill>
                  <a:srgbClr val="212529"/>
                </a:solidFill>
                <a:latin typeface="-apple-system"/>
              </a:rPr>
              <a:t>라고 </a:t>
            </a:r>
            <a:r>
              <a:rPr lang="ko-KR" altLang="en-US" sz="1200" dirty="0" err="1">
                <a:solidFill>
                  <a:srgbClr val="212529"/>
                </a:solidFill>
                <a:latin typeface="-apple-system"/>
              </a:rPr>
              <a:t>귀무가설을</a:t>
            </a:r>
            <a:r>
              <a:rPr lang="ko-KR" altLang="en-US" sz="1200" dirty="0">
                <a:solidFill>
                  <a:srgbClr val="212529"/>
                </a:solidFill>
                <a:latin typeface="-apple-system"/>
              </a:rPr>
              <a:t> 설정하고</a:t>
            </a:r>
            <a:r>
              <a:rPr lang="en-US" altLang="ko-KR" sz="1200" dirty="0">
                <a:solidFill>
                  <a:srgbClr val="212529"/>
                </a:solidFill>
                <a:latin typeface="-apple-system"/>
              </a:rPr>
              <a:t>, </a:t>
            </a:r>
            <a:r>
              <a:rPr lang="ko-KR" altLang="en-US" sz="1200" dirty="0">
                <a:solidFill>
                  <a:srgbClr val="212529"/>
                </a:solidFill>
                <a:latin typeface="-apple-system"/>
              </a:rPr>
              <a:t>실제 </a:t>
            </a:r>
            <a:r>
              <a:rPr lang="ko-KR" altLang="en-US" sz="1200" dirty="0" err="1">
                <a:solidFill>
                  <a:srgbClr val="212529"/>
                </a:solidFill>
                <a:latin typeface="-apple-system"/>
              </a:rPr>
              <a:t>관측값</a:t>
            </a:r>
            <a:r>
              <a:rPr lang="ko-KR" altLang="en-US" sz="1200" dirty="0">
                <a:solidFill>
                  <a:srgbClr val="212529"/>
                </a:solidFill>
                <a:latin typeface="-apple-system"/>
              </a:rPr>
              <a:t> 개수</a:t>
            </a:r>
            <a:r>
              <a:rPr lang="en-US" altLang="ko-KR" sz="1200" dirty="0">
                <a:solidFill>
                  <a:srgbClr val="212529"/>
                </a:solidFill>
                <a:latin typeface="-apple-system"/>
              </a:rPr>
              <a:t>(observed count)</a:t>
            </a:r>
            <a:r>
              <a:rPr lang="ko-KR" altLang="en-US" sz="1200" dirty="0">
                <a:solidFill>
                  <a:srgbClr val="212529"/>
                </a:solidFill>
                <a:latin typeface="-apple-system"/>
              </a:rPr>
              <a:t>와 사건이 일어날 법한 수</a:t>
            </a:r>
            <a:r>
              <a:rPr lang="en-US" altLang="ko-KR" sz="1200" dirty="0">
                <a:solidFill>
                  <a:srgbClr val="212529"/>
                </a:solidFill>
                <a:latin typeface="-apple-system"/>
              </a:rPr>
              <a:t>(expected count)</a:t>
            </a:r>
            <a:r>
              <a:rPr lang="ko-KR" altLang="en-US" sz="1200" dirty="0">
                <a:solidFill>
                  <a:srgbClr val="212529"/>
                </a:solidFill>
                <a:latin typeface="-apple-system"/>
              </a:rPr>
              <a:t>를 각 그룹별 사건 발생 시간의 카이</a:t>
            </a:r>
            <a:r>
              <a:rPr lang="en-US" altLang="ko-KR" sz="1200" dirty="0">
                <a:solidFill>
                  <a:srgbClr val="212529"/>
                </a:solidFill>
                <a:latin typeface="-apple-system"/>
              </a:rPr>
              <a:t>-</a:t>
            </a:r>
            <a:r>
              <a:rPr lang="ko-KR" altLang="en-US" sz="1200" dirty="0">
                <a:solidFill>
                  <a:srgbClr val="212529"/>
                </a:solidFill>
                <a:latin typeface="-apple-system"/>
              </a:rPr>
              <a:t>제곱</a:t>
            </a:r>
            <a:r>
              <a:rPr lang="en-US" altLang="ko-KR" sz="1200" dirty="0">
                <a:solidFill>
                  <a:srgbClr val="212529"/>
                </a:solidFill>
                <a:latin typeface="-apple-system"/>
              </a:rPr>
              <a:t>(chi-square)</a:t>
            </a:r>
            <a:r>
              <a:rPr lang="ko-KR" altLang="en-US" sz="1200" dirty="0">
                <a:solidFill>
                  <a:srgbClr val="212529"/>
                </a:solidFill>
                <a:latin typeface="-apple-system"/>
              </a:rPr>
              <a:t>을 계산하여 비교</a:t>
            </a:r>
            <a:r>
              <a:rPr lang="en-US" altLang="ko-KR" sz="1200" dirty="0">
                <a:solidFill>
                  <a:srgbClr val="212529"/>
                </a:solidFill>
                <a:latin typeface="-apple-system"/>
              </a:rPr>
              <a:t>, </a:t>
            </a:r>
            <a:r>
              <a:rPr lang="ko-KR" altLang="en-US" sz="1200" dirty="0">
                <a:solidFill>
                  <a:srgbClr val="212529"/>
                </a:solidFill>
                <a:latin typeface="-apple-system"/>
              </a:rPr>
              <a:t>결과를 합산하는 방법이다</a:t>
            </a:r>
            <a:r>
              <a:rPr lang="en-US" altLang="ko-KR" sz="1200" dirty="0">
                <a:solidFill>
                  <a:srgbClr val="212529"/>
                </a:solidFill>
                <a:latin typeface="-apple-system"/>
              </a:rPr>
              <a:t>.[</a:t>
            </a:r>
            <a:r>
              <a:rPr lang="en-US" altLang="ko-KR" sz="1200" i="1" dirty="0" err="1">
                <a:solidFill>
                  <a:srgbClr val="212529"/>
                </a:solidFill>
                <a:latin typeface="-apple-system"/>
              </a:rPr>
              <a:t>Junyong</a:t>
            </a:r>
            <a:r>
              <a:rPr lang="en-US" altLang="ko-KR" sz="1200" i="1" dirty="0">
                <a:solidFill>
                  <a:srgbClr val="212529"/>
                </a:solidFill>
                <a:latin typeface="-apple-system"/>
              </a:rPr>
              <a:t> I. 2018</a:t>
            </a:r>
            <a:r>
              <a:rPr lang="en-US" altLang="ko-KR" sz="1200" dirty="0">
                <a:solidFill>
                  <a:srgbClr val="212529"/>
                </a:solidFill>
                <a:latin typeface="-apple-system"/>
              </a:rPr>
              <a:t>] </a:t>
            </a:r>
            <a:r>
              <a:rPr lang="ko-KR" altLang="en-US" sz="1200" dirty="0" err="1">
                <a:solidFill>
                  <a:srgbClr val="212529"/>
                </a:solidFill>
                <a:latin typeface="-apple-system"/>
              </a:rPr>
              <a:t>위험비</a:t>
            </a:r>
            <a:r>
              <a:rPr lang="en-US" altLang="ko-KR" sz="1200" dirty="0">
                <a:solidFill>
                  <a:srgbClr val="212529"/>
                </a:solidFill>
                <a:latin typeface="-apple-system"/>
              </a:rPr>
              <a:t>(hazard ratio)</a:t>
            </a:r>
            <a:r>
              <a:rPr lang="ko-KR" altLang="en-US" sz="1200" dirty="0">
                <a:solidFill>
                  <a:srgbClr val="212529"/>
                </a:solidFill>
                <a:latin typeface="-apple-system"/>
              </a:rPr>
              <a:t>를 구하는 것도 </a:t>
            </a:r>
            <a:r>
              <a:rPr lang="ko-KR" altLang="en-US" sz="1200" dirty="0" err="1">
                <a:solidFill>
                  <a:srgbClr val="212529"/>
                </a:solidFill>
                <a:latin typeface="-apple-system"/>
              </a:rPr>
              <a:t>케플란</a:t>
            </a:r>
            <a:r>
              <a:rPr lang="ko-KR" altLang="en-US" sz="1200" dirty="0">
                <a:solidFill>
                  <a:srgbClr val="212529"/>
                </a:solidFill>
                <a:latin typeface="-apple-system"/>
              </a:rPr>
              <a:t> </a:t>
            </a:r>
            <a:r>
              <a:rPr lang="ko-KR" altLang="en-US" sz="1200" dirty="0" err="1">
                <a:solidFill>
                  <a:srgbClr val="212529"/>
                </a:solidFill>
                <a:latin typeface="-apple-system"/>
              </a:rPr>
              <a:t>마이어</a:t>
            </a:r>
            <a:r>
              <a:rPr lang="ko-KR" altLang="en-US" sz="1200" dirty="0">
                <a:solidFill>
                  <a:srgbClr val="212529"/>
                </a:solidFill>
                <a:latin typeface="-apple-system"/>
              </a:rPr>
              <a:t> 생존곡선들을 </a:t>
            </a:r>
            <a:r>
              <a:rPr lang="ko-KR" altLang="en-US" sz="1200" dirty="0" err="1">
                <a:solidFill>
                  <a:srgbClr val="212529"/>
                </a:solidFill>
                <a:latin typeface="-apple-system"/>
              </a:rPr>
              <a:t>비교하는데에</a:t>
            </a:r>
            <a:r>
              <a:rPr lang="ko-KR" altLang="en-US" sz="1200" dirty="0">
                <a:solidFill>
                  <a:srgbClr val="212529"/>
                </a:solidFill>
                <a:latin typeface="-apple-system"/>
              </a:rPr>
              <a:t> 도움이 된다</a:t>
            </a:r>
            <a:r>
              <a:rPr lang="en-US" altLang="ko-KR" sz="1200" dirty="0">
                <a:solidFill>
                  <a:srgbClr val="212529"/>
                </a:solidFill>
                <a:latin typeface="-apple-system"/>
              </a:rPr>
              <a:t>. </a:t>
            </a:r>
            <a:r>
              <a:rPr lang="ko-KR" altLang="en-US" sz="1200" dirty="0">
                <a:solidFill>
                  <a:srgbClr val="212529"/>
                </a:solidFill>
                <a:latin typeface="-apple-system"/>
              </a:rPr>
              <a:t>그러나 위험비의 경우</a:t>
            </a:r>
            <a:r>
              <a:rPr lang="en-US" altLang="ko-KR" sz="1200" dirty="0">
                <a:solidFill>
                  <a:srgbClr val="212529"/>
                </a:solidFill>
                <a:latin typeface="-apple-system"/>
              </a:rPr>
              <a:t>, </a:t>
            </a:r>
            <a:r>
              <a:rPr lang="ko-KR" altLang="en-US" sz="1200" dirty="0" err="1">
                <a:solidFill>
                  <a:srgbClr val="212529"/>
                </a:solidFill>
                <a:latin typeface="-apple-system"/>
              </a:rPr>
              <a:t>로그순위법을</a:t>
            </a:r>
            <a:r>
              <a:rPr lang="ko-KR" altLang="en-US" sz="1200" dirty="0">
                <a:solidFill>
                  <a:srgbClr val="212529"/>
                </a:solidFill>
                <a:latin typeface="-apple-system"/>
              </a:rPr>
              <a:t> 사용하기 위해 조정해야 할 제약 조건 중에 하나인데</a:t>
            </a:r>
            <a:r>
              <a:rPr lang="en-US" altLang="ko-KR" sz="1200" dirty="0">
                <a:solidFill>
                  <a:srgbClr val="212529"/>
                </a:solidFill>
                <a:latin typeface="-apple-system"/>
              </a:rPr>
              <a:t>, </a:t>
            </a:r>
            <a:r>
              <a:rPr lang="ko-KR" altLang="en-US" sz="1200" dirty="0">
                <a:solidFill>
                  <a:srgbClr val="212529"/>
                </a:solidFill>
                <a:latin typeface="-apple-system"/>
              </a:rPr>
              <a:t>실험 기간 동안 그 위험비는 항상 일정해야 한다</a:t>
            </a:r>
            <a:r>
              <a:rPr lang="en-US" altLang="ko-KR" sz="1200" dirty="0">
                <a:solidFill>
                  <a:srgbClr val="212529"/>
                </a:solidFill>
                <a:latin typeface="-apple-system"/>
              </a:rPr>
              <a:t>. </a:t>
            </a:r>
            <a:r>
              <a:rPr lang="ko-KR" altLang="en-US" sz="1200" dirty="0">
                <a:solidFill>
                  <a:srgbClr val="212529"/>
                </a:solidFill>
                <a:latin typeface="-apple-system"/>
              </a:rPr>
              <a:t>이 조건</a:t>
            </a:r>
            <a:r>
              <a:rPr lang="en-US" altLang="ko-KR" sz="1200" dirty="0">
                <a:solidFill>
                  <a:srgbClr val="212529"/>
                </a:solidFill>
                <a:latin typeface="-apple-system"/>
              </a:rPr>
              <a:t>(</a:t>
            </a:r>
            <a:r>
              <a:rPr lang="ko-KR" altLang="en-US" sz="1200" dirty="0">
                <a:solidFill>
                  <a:srgbClr val="212529"/>
                </a:solidFill>
                <a:latin typeface="-apple-system"/>
              </a:rPr>
              <a:t>가정</a:t>
            </a:r>
            <a:r>
              <a:rPr lang="en-US" altLang="ko-KR" sz="1200" dirty="0">
                <a:solidFill>
                  <a:srgbClr val="212529"/>
                </a:solidFill>
                <a:latin typeface="-apple-system"/>
              </a:rPr>
              <a:t>)</a:t>
            </a:r>
            <a:r>
              <a:rPr lang="ko-KR" altLang="en-US" sz="1200" dirty="0">
                <a:solidFill>
                  <a:srgbClr val="212529"/>
                </a:solidFill>
                <a:latin typeface="-apple-system"/>
              </a:rPr>
              <a:t>을 </a:t>
            </a:r>
            <a:r>
              <a:rPr lang="en-US" altLang="ko-KR" sz="1200" dirty="0">
                <a:solidFill>
                  <a:srgbClr val="212529"/>
                </a:solidFill>
                <a:latin typeface="-apple-system"/>
              </a:rPr>
              <a:t>"</a:t>
            </a:r>
            <a:r>
              <a:rPr lang="ko-KR" altLang="en-US" sz="1200" b="1" dirty="0">
                <a:solidFill>
                  <a:srgbClr val="212529"/>
                </a:solidFill>
                <a:latin typeface="-apple-system"/>
              </a:rPr>
              <a:t>비례위험가정</a:t>
            </a:r>
            <a:r>
              <a:rPr lang="en-US" altLang="ko-KR" sz="1200" b="1" dirty="0">
                <a:solidFill>
                  <a:srgbClr val="212529"/>
                </a:solidFill>
                <a:latin typeface="-apple-system"/>
              </a:rPr>
              <a:t>(Proportional hazard assumption)</a:t>
            </a:r>
            <a:r>
              <a:rPr lang="en-US" altLang="ko-KR" sz="1200" dirty="0">
                <a:solidFill>
                  <a:srgbClr val="212529"/>
                </a:solidFill>
                <a:latin typeface="-apple-system"/>
              </a:rPr>
              <a:t>"</a:t>
            </a:r>
            <a:r>
              <a:rPr lang="ko-KR" altLang="en-US" sz="1200" dirty="0">
                <a:solidFill>
                  <a:srgbClr val="212529"/>
                </a:solidFill>
                <a:latin typeface="-apple-system"/>
              </a:rPr>
              <a:t>이라고 하여 뒤에 나오는 내용과 연관이 되어 있다</a:t>
            </a:r>
            <a:r>
              <a:rPr lang="en-US" altLang="ko-KR" sz="1200" dirty="0">
                <a:solidFill>
                  <a:srgbClr val="212529"/>
                </a:solidFill>
                <a:latin typeface="-apple-system"/>
              </a:rPr>
              <a:t>.</a:t>
            </a:r>
            <a:endParaRPr lang="en-US" altLang="ko-KR" sz="1200" b="0" i="0" dirty="0">
              <a:solidFill>
                <a:srgbClr val="212529"/>
              </a:solidFill>
              <a:effectLst/>
              <a:latin typeface="-apple-system"/>
            </a:endParaRPr>
          </a:p>
        </p:txBody>
      </p:sp>
      <p:sp>
        <p:nvSpPr>
          <p:cNvPr id="9" name="직사각형 8">
            <a:extLst>
              <a:ext uri="{FF2B5EF4-FFF2-40B4-BE49-F238E27FC236}">
                <a16:creationId xmlns:a16="http://schemas.microsoft.com/office/drawing/2014/main" id="{691F2668-936E-4ADE-8A28-D58C196FE1E1}"/>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222297134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224</a:t>
            </a:fld>
            <a:endParaRPr lang="ko-KR" altLang="en-US"/>
          </a:p>
        </p:txBody>
      </p:sp>
      <p:pic>
        <p:nvPicPr>
          <p:cNvPr id="3" name="그림 2">
            <a:extLst>
              <a:ext uri="{FF2B5EF4-FFF2-40B4-BE49-F238E27FC236}">
                <a16:creationId xmlns:a16="http://schemas.microsoft.com/office/drawing/2014/main" id="{94DA6BA5-9864-4C27-BF92-B56EF431DA77}"/>
              </a:ext>
            </a:extLst>
          </p:cNvPr>
          <p:cNvPicPr>
            <a:picLocks noChangeAspect="1"/>
          </p:cNvPicPr>
          <p:nvPr/>
        </p:nvPicPr>
        <p:blipFill>
          <a:blip r:embed="rId2"/>
          <a:stretch>
            <a:fillRect/>
          </a:stretch>
        </p:blipFill>
        <p:spPr>
          <a:xfrm>
            <a:off x="1249392" y="998009"/>
            <a:ext cx="6645216" cy="4861981"/>
          </a:xfrm>
          <a:prstGeom prst="rect">
            <a:avLst/>
          </a:prstGeom>
        </p:spPr>
      </p:pic>
      <p:sp>
        <p:nvSpPr>
          <p:cNvPr id="9" name="직사각형 8">
            <a:extLst>
              <a:ext uri="{FF2B5EF4-FFF2-40B4-BE49-F238E27FC236}">
                <a16:creationId xmlns:a16="http://schemas.microsoft.com/office/drawing/2014/main" id="{2B384B9E-E594-4C3E-BDBA-30086996864F}"/>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42239656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225</a:t>
            </a:fld>
            <a:endParaRPr lang="ko-KR" altLang="en-US"/>
          </a:p>
        </p:txBody>
      </p:sp>
      <p:sp>
        <p:nvSpPr>
          <p:cNvPr id="3" name="직사각형 2">
            <a:extLst>
              <a:ext uri="{FF2B5EF4-FFF2-40B4-BE49-F238E27FC236}">
                <a16:creationId xmlns:a16="http://schemas.microsoft.com/office/drawing/2014/main" id="{709F2AD5-F8A4-4136-BCF3-8E2887E1625D}"/>
              </a:ext>
            </a:extLst>
          </p:cNvPr>
          <p:cNvSpPr/>
          <p:nvPr/>
        </p:nvSpPr>
        <p:spPr>
          <a:xfrm>
            <a:off x="565241" y="1066518"/>
            <a:ext cx="7488586" cy="2001189"/>
          </a:xfrm>
          <a:prstGeom prst="rect">
            <a:avLst/>
          </a:prstGeom>
        </p:spPr>
        <p:txBody>
          <a:bodyPr wrap="square">
            <a:spAutoFit/>
          </a:bodyPr>
          <a:lstStyle/>
          <a:p>
            <a:pPr>
              <a:lnSpc>
                <a:spcPct val="150000"/>
              </a:lnSpc>
            </a:pPr>
            <a:r>
              <a:rPr lang="ko-KR" altLang="en-US" sz="1200" dirty="0" err="1">
                <a:solidFill>
                  <a:srgbClr val="212529"/>
                </a:solidFill>
                <a:latin typeface="-apple-system"/>
              </a:rPr>
              <a:t>케플란</a:t>
            </a:r>
            <a:r>
              <a:rPr lang="ko-KR" altLang="en-US" sz="1200" dirty="0">
                <a:solidFill>
                  <a:srgbClr val="212529"/>
                </a:solidFill>
                <a:latin typeface="-apple-system"/>
              </a:rPr>
              <a:t> </a:t>
            </a:r>
            <a:r>
              <a:rPr lang="ko-KR" altLang="en-US" sz="1200" dirty="0" err="1">
                <a:solidFill>
                  <a:srgbClr val="212529"/>
                </a:solidFill>
                <a:latin typeface="-apple-system"/>
              </a:rPr>
              <a:t>마이어</a:t>
            </a:r>
            <a:r>
              <a:rPr lang="ko-KR" altLang="en-US" sz="1200" dirty="0">
                <a:solidFill>
                  <a:srgbClr val="212529"/>
                </a:solidFill>
                <a:latin typeface="-apple-system"/>
              </a:rPr>
              <a:t> 생존곡선을 분석할 때 먼저 사건과 측정 단위를 명확히 정의하고</a:t>
            </a:r>
            <a:r>
              <a:rPr lang="en-US" altLang="ko-KR" sz="1200" dirty="0">
                <a:solidFill>
                  <a:srgbClr val="212529"/>
                </a:solidFill>
                <a:latin typeface="-apple-system"/>
              </a:rPr>
              <a:t>, </a:t>
            </a:r>
            <a:r>
              <a:rPr lang="ko-KR" altLang="en-US" sz="1200" dirty="0">
                <a:solidFill>
                  <a:srgbClr val="212529"/>
                </a:solidFill>
                <a:latin typeface="-apple-system"/>
              </a:rPr>
              <a:t>사망 등의 사건이 일어났음을 나타내는 계단이 많은 곡선인지</a:t>
            </a:r>
            <a:r>
              <a:rPr lang="en-US" altLang="ko-KR" sz="1200" dirty="0">
                <a:solidFill>
                  <a:srgbClr val="212529"/>
                </a:solidFill>
                <a:latin typeface="-apple-system"/>
              </a:rPr>
              <a:t>, </a:t>
            </a:r>
            <a:r>
              <a:rPr lang="ko-KR" altLang="en-US" sz="1200" dirty="0">
                <a:solidFill>
                  <a:srgbClr val="212529"/>
                </a:solidFill>
                <a:latin typeface="-apple-system"/>
              </a:rPr>
              <a:t>제한된 수만을 대상으로 하여 폭이 큰 단계만 갖는 곡선인지 확인한다</a:t>
            </a:r>
            <a:r>
              <a:rPr lang="en-US" altLang="ko-KR" sz="1200" dirty="0">
                <a:solidFill>
                  <a:srgbClr val="212529"/>
                </a:solidFill>
                <a:latin typeface="-apple-system"/>
              </a:rPr>
              <a:t>. </a:t>
            </a:r>
            <a:r>
              <a:rPr lang="ko-KR" altLang="en-US" sz="1200" dirty="0" err="1">
                <a:solidFill>
                  <a:srgbClr val="212529"/>
                </a:solidFill>
                <a:latin typeface="-apple-system"/>
              </a:rPr>
              <a:t>중도절단된</a:t>
            </a:r>
            <a:r>
              <a:rPr lang="ko-KR" altLang="en-US" sz="1200" dirty="0">
                <a:solidFill>
                  <a:srgbClr val="212529"/>
                </a:solidFill>
                <a:latin typeface="-apple-system"/>
              </a:rPr>
              <a:t> 대상과 분포도 </a:t>
            </a:r>
            <a:r>
              <a:rPr lang="ko-KR" altLang="en-US" sz="1200" dirty="0" err="1">
                <a:solidFill>
                  <a:srgbClr val="212529"/>
                </a:solidFill>
                <a:latin typeface="-apple-system"/>
              </a:rPr>
              <a:t>해석하는데에</a:t>
            </a:r>
            <a:r>
              <a:rPr lang="ko-KR" altLang="en-US" sz="1200" dirty="0">
                <a:solidFill>
                  <a:srgbClr val="212529"/>
                </a:solidFill>
                <a:latin typeface="-apple-system"/>
              </a:rPr>
              <a:t> 고려해야 할 중요한 요소이다</a:t>
            </a:r>
            <a:r>
              <a:rPr lang="en-US" altLang="ko-KR" sz="1200" dirty="0">
                <a:solidFill>
                  <a:srgbClr val="212529"/>
                </a:solidFill>
                <a:latin typeface="-apple-system"/>
              </a:rPr>
              <a:t>. </a:t>
            </a:r>
            <a:r>
              <a:rPr lang="ko-KR" altLang="en-US" sz="1200" dirty="0">
                <a:solidFill>
                  <a:srgbClr val="212529"/>
                </a:solidFill>
                <a:latin typeface="-apple-system"/>
              </a:rPr>
              <a:t>중도절단 된 것은 곡선에서 눈금으로 나타낸다</a:t>
            </a:r>
            <a:r>
              <a:rPr lang="en-US" altLang="ko-KR" sz="1200" dirty="0">
                <a:solidFill>
                  <a:srgbClr val="212529"/>
                </a:solidFill>
                <a:latin typeface="-apple-system"/>
              </a:rPr>
              <a:t>.</a:t>
            </a:r>
          </a:p>
          <a:p>
            <a:pPr>
              <a:lnSpc>
                <a:spcPct val="150000"/>
              </a:lnSpc>
            </a:pPr>
            <a:r>
              <a:rPr lang="ko-KR" altLang="en-US" sz="1200" dirty="0">
                <a:solidFill>
                  <a:srgbClr val="212529"/>
                </a:solidFill>
                <a:latin typeface="-apple-system"/>
              </a:rPr>
              <a:t>어떤 모집단에서 개인의 사건까지 걸리는 시간은 전체적인 수준에서 매우 중요하다</a:t>
            </a:r>
            <a:r>
              <a:rPr lang="en-US" altLang="ko-KR" sz="1200" dirty="0">
                <a:solidFill>
                  <a:srgbClr val="212529"/>
                </a:solidFill>
                <a:latin typeface="-apple-system"/>
              </a:rPr>
              <a:t>. </a:t>
            </a:r>
            <a:r>
              <a:rPr lang="ko-KR" altLang="en-US" sz="1200" dirty="0">
                <a:solidFill>
                  <a:srgbClr val="212529"/>
                </a:solidFill>
                <a:latin typeface="-apple-system"/>
              </a:rPr>
              <a:t>그러나 실제 상황에서는 사건 발생만큼 </a:t>
            </a:r>
            <a:r>
              <a:rPr lang="ko-KR" altLang="en-US" sz="1200" dirty="0" err="1">
                <a:solidFill>
                  <a:srgbClr val="212529"/>
                </a:solidFill>
                <a:latin typeface="-apple-system"/>
              </a:rPr>
              <a:t>공변량</a:t>
            </a:r>
            <a:r>
              <a:rPr lang="en-US" altLang="ko-KR" sz="1200" dirty="0">
                <a:solidFill>
                  <a:srgbClr val="212529"/>
                </a:solidFill>
                <a:latin typeface="-apple-system"/>
              </a:rPr>
              <a:t>(covariate, </a:t>
            </a:r>
            <a:r>
              <a:rPr lang="ko-KR" altLang="en-US" sz="1200" dirty="0">
                <a:solidFill>
                  <a:srgbClr val="212529"/>
                </a:solidFill>
                <a:latin typeface="-apple-system"/>
              </a:rPr>
              <a:t>독립변수</a:t>
            </a:r>
            <a:r>
              <a:rPr lang="en-US" altLang="ko-KR" sz="1200" dirty="0">
                <a:solidFill>
                  <a:srgbClr val="212529"/>
                </a:solidFill>
                <a:latin typeface="-apple-system"/>
              </a:rPr>
              <a:t>)</a:t>
            </a:r>
            <a:r>
              <a:rPr lang="ko-KR" altLang="en-US" sz="1200" dirty="0">
                <a:solidFill>
                  <a:srgbClr val="212529"/>
                </a:solidFill>
                <a:latin typeface="-apple-system"/>
              </a:rPr>
              <a:t>의 값이 중요하게 작용한다</a:t>
            </a:r>
            <a:r>
              <a:rPr lang="en-US" altLang="ko-KR" sz="1200" dirty="0">
                <a:solidFill>
                  <a:srgbClr val="212529"/>
                </a:solidFill>
                <a:latin typeface="-apple-system"/>
              </a:rPr>
              <a:t>. </a:t>
            </a:r>
            <a:r>
              <a:rPr lang="ko-KR" altLang="en-US" sz="1200" dirty="0">
                <a:solidFill>
                  <a:srgbClr val="212529"/>
                </a:solidFill>
                <a:latin typeface="-apple-system"/>
              </a:rPr>
              <a:t>이 </a:t>
            </a:r>
            <a:r>
              <a:rPr lang="ko-KR" altLang="en-US" sz="1200" dirty="0" err="1">
                <a:solidFill>
                  <a:srgbClr val="212529"/>
                </a:solidFill>
                <a:latin typeface="-apple-system"/>
              </a:rPr>
              <a:t>공변량</a:t>
            </a:r>
            <a:r>
              <a:rPr lang="ko-KR" altLang="en-US" sz="1200" dirty="0">
                <a:solidFill>
                  <a:srgbClr val="212529"/>
                </a:solidFill>
                <a:latin typeface="-apple-system"/>
              </a:rPr>
              <a:t> 값을 미리 안다면</a:t>
            </a:r>
            <a:r>
              <a:rPr lang="en-US" altLang="ko-KR" sz="1200" dirty="0">
                <a:solidFill>
                  <a:srgbClr val="212529"/>
                </a:solidFill>
                <a:latin typeface="-apple-system"/>
              </a:rPr>
              <a:t>, </a:t>
            </a:r>
            <a:r>
              <a:rPr lang="ko-KR" altLang="en-US" sz="1200" dirty="0">
                <a:solidFill>
                  <a:srgbClr val="212529"/>
                </a:solidFill>
                <a:latin typeface="-apple-system"/>
              </a:rPr>
              <a:t>개별 생존 확률을 </a:t>
            </a:r>
            <a:r>
              <a:rPr lang="ko-KR" altLang="en-US" sz="1200" dirty="0" err="1">
                <a:solidFill>
                  <a:srgbClr val="212529"/>
                </a:solidFill>
                <a:latin typeface="-apple-system"/>
              </a:rPr>
              <a:t>예측하는데에</a:t>
            </a:r>
            <a:r>
              <a:rPr lang="ko-KR" altLang="en-US" sz="1200" dirty="0">
                <a:solidFill>
                  <a:srgbClr val="212529"/>
                </a:solidFill>
                <a:latin typeface="-apple-system"/>
              </a:rPr>
              <a:t> 도움을 얻을 수 있다</a:t>
            </a:r>
            <a:r>
              <a:rPr lang="en-US" altLang="ko-KR" sz="1200" dirty="0">
                <a:solidFill>
                  <a:srgbClr val="212529"/>
                </a:solidFill>
                <a:latin typeface="-apple-system"/>
              </a:rPr>
              <a:t>. </a:t>
            </a:r>
            <a:r>
              <a:rPr lang="ko-KR" altLang="en-US" sz="1200" dirty="0" err="1">
                <a:solidFill>
                  <a:srgbClr val="212529"/>
                </a:solidFill>
                <a:latin typeface="-apple-system"/>
              </a:rPr>
              <a:t>공변량을</a:t>
            </a:r>
            <a:r>
              <a:rPr lang="ko-KR" altLang="en-US" sz="1200" dirty="0">
                <a:solidFill>
                  <a:srgbClr val="212529"/>
                </a:solidFill>
                <a:latin typeface="-apple-system"/>
              </a:rPr>
              <a:t> 고려했을 때 조건부 생존 함수를 다음과 같이 세울 수 있다</a:t>
            </a:r>
            <a:r>
              <a:rPr lang="en-US" altLang="ko-KR" sz="1200" dirty="0">
                <a:solidFill>
                  <a:srgbClr val="212529"/>
                </a:solidFill>
                <a:latin typeface="-apple-system"/>
              </a:rPr>
              <a:t>.</a:t>
            </a:r>
            <a:endParaRPr lang="en-US" altLang="ko-KR" sz="1200" b="0" i="0" dirty="0">
              <a:solidFill>
                <a:srgbClr val="212529"/>
              </a:solidFill>
              <a:effectLst/>
              <a:latin typeface="-apple-system"/>
            </a:endParaRPr>
          </a:p>
        </p:txBody>
      </p:sp>
      <p:pic>
        <p:nvPicPr>
          <p:cNvPr id="8" name="그림 7">
            <a:extLst>
              <a:ext uri="{FF2B5EF4-FFF2-40B4-BE49-F238E27FC236}">
                <a16:creationId xmlns:a16="http://schemas.microsoft.com/office/drawing/2014/main" id="{615B1A73-7AB2-48B1-A8E3-8C031D50D799}"/>
              </a:ext>
            </a:extLst>
          </p:cNvPr>
          <p:cNvPicPr>
            <a:picLocks noChangeAspect="1"/>
          </p:cNvPicPr>
          <p:nvPr/>
        </p:nvPicPr>
        <p:blipFill>
          <a:blip r:embed="rId2"/>
          <a:stretch>
            <a:fillRect/>
          </a:stretch>
        </p:blipFill>
        <p:spPr>
          <a:xfrm>
            <a:off x="251520" y="3804357"/>
            <a:ext cx="7178662" cy="883997"/>
          </a:xfrm>
          <a:prstGeom prst="rect">
            <a:avLst/>
          </a:prstGeom>
        </p:spPr>
      </p:pic>
      <p:sp>
        <p:nvSpPr>
          <p:cNvPr id="10" name="직사각형 9">
            <a:extLst>
              <a:ext uri="{FF2B5EF4-FFF2-40B4-BE49-F238E27FC236}">
                <a16:creationId xmlns:a16="http://schemas.microsoft.com/office/drawing/2014/main" id="{B5C1D8D9-70A4-4F6A-9BA9-455CEFB3EBA7}"/>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4264194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226</a:t>
            </a:fld>
            <a:endParaRPr lang="ko-KR" altLang="en-US"/>
          </a:p>
        </p:txBody>
      </p:sp>
      <p:sp>
        <p:nvSpPr>
          <p:cNvPr id="3" name="Rectangle 1">
            <a:extLst>
              <a:ext uri="{FF2B5EF4-FFF2-40B4-BE49-F238E27FC236}">
                <a16:creationId xmlns:a16="http://schemas.microsoft.com/office/drawing/2014/main" id="{CB1A1060-F208-49D4-AE40-28E711820014}"/>
              </a:ext>
            </a:extLst>
          </p:cNvPr>
          <p:cNvSpPr>
            <a:spLocks noChangeArrowheads="1"/>
          </p:cNvSpPr>
          <p:nvPr/>
        </p:nvSpPr>
        <p:spPr bwMode="auto">
          <a:xfrm>
            <a:off x="188328" y="1196752"/>
            <a:ext cx="7772796" cy="3381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1" i="0" u="none" strike="noStrike" cap="none" normalizeH="0" baseline="0" dirty="0">
                <a:ln>
                  <a:noFill/>
                </a:ln>
                <a:solidFill>
                  <a:srgbClr val="212529"/>
                </a:solidFill>
                <a:effectLst/>
                <a:latin typeface="Arial" panose="020B0604020202020204" pitchFamily="34" charset="0"/>
                <a:ea typeface="-apple-system"/>
              </a:rPr>
              <a:t>2.Multi-variate </a:t>
            </a:r>
            <a:r>
              <a:rPr kumimoji="0" lang="ko-KR" altLang="ko-KR" sz="1200" b="1" i="0" u="none" strike="noStrike" cap="none" normalizeH="0" baseline="0" dirty="0" err="1">
                <a:ln>
                  <a:noFill/>
                </a:ln>
                <a:solidFill>
                  <a:srgbClr val="212529"/>
                </a:solidFill>
                <a:effectLst/>
                <a:latin typeface="Arial" panose="020B0604020202020204" pitchFamily="34" charset="0"/>
                <a:ea typeface="-apple-system"/>
              </a:rPr>
              <a:t>method</a:t>
            </a:r>
            <a:r>
              <a:rPr kumimoji="0" lang="ko-KR" altLang="ko-KR" sz="1200" b="1" i="0" u="none" strike="noStrike" cap="none" normalizeH="0" baseline="0" dirty="0">
                <a:ln>
                  <a:noFill/>
                </a:ln>
                <a:solidFill>
                  <a:srgbClr val="212529"/>
                </a:solidFill>
                <a:effectLst/>
                <a:latin typeface="Arial" panose="020B0604020202020204" pitchFamily="34" charset="0"/>
                <a:ea typeface="-apple-system"/>
              </a:rPr>
              <a:t>(</a:t>
            </a:r>
            <a:r>
              <a:rPr kumimoji="0" lang="ko-KR" altLang="ko-KR" sz="1200" b="1" i="0" u="none" strike="noStrike" cap="none" normalizeH="0" baseline="0" dirty="0" err="1">
                <a:ln>
                  <a:noFill/>
                </a:ln>
                <a:solidFill>
                  <a:srgbClr val="212529"/>
                </a:solidFill>
                <a:effectLst/>
                <a:latin typeface="Arial" panose="020B0604020202020204" pitchFamily="34" charset="0"/>
                <a:ea typeface="-apple-system"/>
              </a:rPr>
              <a:t>다변량</a:t>
            </a:r>
            <a:r>
              <a:rPr kumimoji="0" lang="ko-KR" altLang="ko-KR" sz="1200" b="1" i="0" u="none" strike="noStrike" cap="none" normalizeH="0" baseline="0" dirty="0">
                <a:ln>
                  <a:noFill/>
                </a:ln>
                <a:solidFill>
                  <a:srgbClr val="212529"/>
                </a:solidFill>
                <a:effectLst/>
                <a:latin typeface="Arial" panose="020B0604020202020204" pitchFamily="34" charset="0"/>
                <a:ea typeface="-apple-system"/>
              </a:rPr>
              <a:t> </a:t>
            </a:r>
            <a:r>
              <a:rPr kumimoji="0" lang="ko-KR" altLang="ko-KR" sz="1200" b="1" i="0" u="none" strike="noStrike" cap="none" normalizeH="0" baseline="0" dirty="0" err="1">
                <a:ln>
                  <a:noFill/>
                </a:ln>
                <a:solidFill>
                  <a:srgbClr val="212529"/>
                </a:solidFill>
                <a:effectLst/>
                <a:latin typeface="Arial" panose="020B0604020202020204" pitchFamily="34" charset="0"/>
                <a:ea typeface="-apple-system"/>
              </a:rPr>
              <a:t>추정법</a:t>
            </a:r>
            <a:r>
              <a:rPr kumimoji="0" lang="ko-KR" altLang="ko-KR" sz="1200" b="1" i="0" u="none" strike="noStrike" cap="none" normalizeH="0" baseline="0" dirty="0">
                <a:ln>
                  <a:noFill/>
                </a:ln>
                <a:solidFill>
                  <a:srgbClr val="212529"/>
                </a:solidFill>
                <a:effectLst/>
                <a:latin typeface="Arial" panose="020B0604020202020204" pitchFamily="34" charset="0"/>
                <a:ea typeface="-apple-system"/>
              </a:rPr>
              <a: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ko-KR" altLang="ko-KR" sz="1200" b="1" i="0" u="none" strike="noStrike" cap="none" normalizeH="0" baseline="0" dirty="0">
              <a:ln>
                <a:noFill/>
              </a:ln>
              <a:solidFill>
                <a:srgbClr val="212529"/>
              </a:solidFill>
              <a:effectLst/>
              <a:latin typeface="Arial" panose="020B0604020202020204" pitchFamily="34" charset="0"/>
              <a:ea typeface="-apple-system"/>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1" i="0" u="none" strike="noStrike" cap="none" normalizeH="0" baseline="0" dirty="0">
                <a:ln>
                  <a:noFill/>
                </a:ln>
                <a:solidFill>
                  <a:srgbClr val="212529"/>
                </a:solidFill>
                <a:effectLst/>
                <a:latin typeface="Arial" panose="020B0604020202020204" pitchFamily="34" charset="0"/>
                <a:ea typeface="-apple-system"/>
              </a:rPr>
              <a:t>2.1 </a:t>
            </a:r>
            <a:r>
              <a:rPr kumimoji="0" lang="ko-KR" altLang="ko-KR" sz="1200" b="1" i="0" u="none" strike="noStrike" cap="none" normalizeH="0" baseline="0" dirty="0" err="1">
                <a:ln>
                  <a:noFill/>
                </a:ln>
                <a:solidFill>
                  <a:srgbClr val="212529"/>
                </a:solidFill>
                <a:effectLst/>
                <a:latin typeface="Arial" panose="020B0604020202020204" pitchFamily="34" charset="0"/>
                <a:ea typeface="-apple-system"/>
              </a:rPr>
              <a:t>Terminology</a:t>
            </a:r>
            <a:r>
              <a:rPr kumimoji="0" lang="ko-KR" altLang="ko-KR" sz="1200" b="1" i="0" u="none" strike="noStrike" cap="none" normalizeH="0" baseline="0" dirty="0">
                <a:ln>
                  <a:noFill/>
                </a:ln>
                <a:solidFill>
                  <a:srgbClr val="212529"/>
                </a:solidFill>
                <a:effectLst/>
                <a:latin typeface="Arial" panose="020B0604020202020204" pitchFamily="34" charset="0"/>
                <a:ea typeface="-apple-system"/>
              </a:rPr>
              <a:t> : </a:t>
            </a:r>
            <a:r>
              <a:rPr kumimoji="0" lang="ko-KR" altLang="ko-KR" sz="1200" b="1" i="0" u="none" strike="noStrike" cap="none" normalizeH="0" baseline="0" dirty="0" err="1">
                <a:ln>
                  <a:noFill/>
                </a:ln>
                <a:solidFill>
                  <a:srgbClr val="212529"/>
                </a:solidFill>
                <a:effectLst/>
                <a:latin typeface="Arial" panose="020B0604020202020204" pitchFamily="34" charset="0"/>
                <a:ea typeface="-apple-system"/>
              </a:rPr>
              <a:t>Multivariate</a:t>
            </a:r>
            <a:endParaRPr kumimoji="0" lang="ko-KR" altLang="ko-KR" sz="1200" b="1" i="0" u="none" strike="noStrike" cap="none" normalizeH="0" baseline="0" dirty="0">
              <a:ln>
                <a:noFill/>
              </a:ln>
              <a:solidFill>
                <a:srgbClr val="212529"/>
              </a:solidFill>
              <a:effectLst/>
              <a:latin typeface="Arial" panose="020B0604020202020204" pitchFamily="34" charset="0"/>
              <a:ea typeface="-apple-system"/>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앞서 통계 용어들인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단변량과</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다변량에</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관해 간단하게 언급했었다. 다시 복습하자면,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단변량은</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종속변수가 한 개인 것을 말하며,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다변량은</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종속변수가 2개 이상이 것을 말한다.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다변량</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분석은 보통 종속변수가 2개 이상일 때 독립변수도 2개 이상이 되는 회귀분석을 가리키며 이는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다변량</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다중회귀분석(</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multivariae</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multiple</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regression</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)이라 하는데, </a:t>
            </a:r>
            <a:r>
              <a:rPr kumimoji="0" lang="ko-KR" altLang="ko-KR" sz="1200" b="1" i="1" u="none" strike="noStrike" cap="none" normalizeH="0" baseline="0" dirty="0" err="1">
                <a:ln>
                  <a:noFill/>
                </a:ln>
                <a:solidFill>
                  <a:srgbClr val="212529"/>
                </a:solidFill>
                <a:effectLst/>
                <a:latin typeface="Arial" panose="020B0604020202020204" pitchFamily="34" charset="0"/>
                <a:ea typeface="-apple-system"/>
              </a:rPr>
              <a:t>타고싶다</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님의 블로그 글에 따르면(2018) 의학논문에서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다변량</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분석을 시행했다고 하는 대다수의 논문 방법이 </a:t>
            </a:r>
            <a:r>
              <a:rPr kumimoji="0" lang="ko-KR" altLang="ko-KR" sz="1200" b="0" i="0" u="none" strike="noStrike" cap="none" normalizeH="0" baseline="0" dirty="0" err="1">
                <a:ln>
                  <a:noFill/>
                </a:ln>
                <a:solidFill>
                  <a:srgbClr val="212529"/>
                </a:solidFill>
                <a:effectLst/>
                <a:latin typeface="Arial" panose="020B0604020202020204" pitchFamily="34" charset="0"/>
                <a:ea typeface="-apple-system"/>
              </a:rPr>
              <a:t>단변량</a:t>
            </a:r>
            <a:r>
              <a:rPr kumimoji="0" lang="ko-KR" altLang="ko-KR" sz="1200" b="0" i="0" u="none" strike="noStrike" cap="none" normalizeH="0" baseline="0" dirty="0">
                <a:ln>
                  <a:noFill/>
                </a:ln>
                <a:solidFill>
                  <a:srgbClr val="212529"/>
                </a:solidFill>
                <a:effectLst/>
                <a:latin typeface="Arial" panose="020B0604020202020204" pitchFamily="34" charset="0"/>
                <a:ea typeface="-apple-system"/>
              </a:rPr>
              <a:t> 다중분석을 잘못 해석한 것이라고 한다. 슬슬 헷갈리기 시작한다. 무슨 말이냐 하면,</a:t>
            </a:r>
            <a:br>
              <a:rPr kumimoji="0" lang="ko-KR" altLang="ko-KR" sz="1200" b="0" i="0" u="none" strike="noStrike" cap="none" normalizeH="0" baseline="0" dirty="0">
                <a:ln>
                  <a:noFill/>
                </a:ln>
                <a:solidFill>
                  <a:srgbClr val="212529"/>
                </a:solidFill>
                <a:effectLst/>
                <a:latin typeface="Arial" panose="020B0604020202020204" pitchFamily="34" charset="0"/>
                <a:ea typeface="-apple-system"/>
              </a:rPr>
            </a:br>
            <a:endParaRPr kumimoji="0" lang="ko-KR" altLang="ko-K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ko-KR" altLang="ko-KR" sz="1200" b="0" i="0" u="none" strike="noStrike" cap="none" normalizeH="0" baseline="0" dirty="0">
                <a:ln>
                  <a:noFill/>
                </a:ln>
                <a:solidFill>
                  <a:schemeClr val="tx1"/>
                </a:solidFill>
                <a:effectLst/>
                <a:latin typeface="Arial" panose="020B0604020202020204" pitchFamily="34" charset="0"/>
              </a:rPr>
              <a:t>사실 대부분의 생존분석을 다루는 의학논문에서는 </a:t>
            </a:r>
            <a:r>
              <a:rPr kumimoji="0" lang="ko-KR" altLang="ko-KR" sz="1200" b="0" i="0" u="none" strike="noStrike" cap="none" normalizeH="0" baseline="0" dirty="0" err="1">
                <a:ln>
                  <a:noFill/>
                </a:ln>
                <a:solidFill>
                  <a:schemeClr val="tx1"/>
                </a:solidFill>
                <a:effectLst/>
                <a:latin typeface="Arial" panose="020B0604020202020204" pitchFamily="34" charset="0"/>
              </a:rPr>
              <a:t>multiple과</a:t>
            </a:r>
            <a:r>
              <a:rPr kumimoji="0" lang="ko-KR" altLang="ko-KR" sz="1200" b="0" i="0" u="none" strike="noStrike" cap="none" normalizeH="0" baseline="0" dirty="0">
                <a:ln>
                  <a:noFill/>
                </a:ln>
                <a:solidFill>
                  <a:schemeClr val="tx1"/>
                </a:solidFill>
                <a:effectLst/>
                <a:latin typeface="Arial" panose="020B0604020202020204" pitchFamily="34" charset="0"/>
              </a:rPr>
              <a:t> </a:t>
            </a:r>
            <a:r>
              <a:rPr kumimoji="0" lang="ko-KR" altLang="ko-KR" sz="1200" b="0" i="0" u="none" strike="noStrike" cap="none" normalizeH="0" baseline="0" dirty="0" err="1">
                <a:ln>
                  <a:noFill/>
                </a:ln>
                <a:solidFill>
                  <a:schemeClr val="tx1"/>
                </a:solidFill>
                <a:effectLst/>
                <a:latin typeface="Arial" panose="020B0604020202020204" pitchFamily="34" charset="0"/>
              </a:rPr>
              <a:t>multivariate을</a:t>
            </a:r>
            <a:r>
              <a:rPr kumimoji="0" lang="ko-KR" altLang="ko-KR" sz="1200" b="0" i="0" u="none" strike="noStrike" cap="none" normalizeH="0" baseline="0" dirty="0">
                <a:ln>
                  <a:noFill/>
                </a:ln>
                <a:solidFill>
                  <a:schemeClr val="tx1"/>
                </a:solidFill>
                <a:effectLst/>
                <a:latin typeface="Arial" panose="020B0604020202020204" pitchFamily="34" charset="0"/>
              </a:rPr>
              <a:t> 명확히 구분하지 않고 혼용해서 쓰고 있다. 종속변수는 명확히 '시간' 하나이고 독립변수가 여럿인데 그냥 관례적으로 혼용하니 통계학자들도 그냥 </a:t>
            </a:r>
            <a:r>
              <a:rPr kumimoji="0" lang="ko-KR" altLang="ko-KR" sz="1200" b="0" i="0" u="none" strike="noStrike" cap="none" normalizeH="0" baseline="0" dirty="0" err="1">
                <a:ln>
                  <a:noFill/>
                </a:ln>
                <a:solidFill>
                  <a:schemeClr val="tx1"/>
                </a:solidFill>
                <a:effectLst/>
                <a:latin typeface="Arial" panose="020B0604020202020204" pitchFamily="34" charset="0"/>
              </a:rPr>
              <a:t>그러려니</a:t>
            </a:r>
            <a:r>
              <a:rPr kumimoji="0" lang="ko-KR" altLang="ko-KR" sz="1200" b="0" i="0" u="none" strike="noStrike" cap="none" normalizeH="0" baseline="0" dirty="0">
                <a:ln>
                  <a:noFill/>
                </a:ln>
                <a:solidFill>
                  <a:schemeClr val="tx1"/>
                </a:solidFill>
                <a:effectLst/>
                <a:latin typeface="Arial" panose="020B0604020202020204" pitchFamily="34" charset="0"/>
              </a:rPr>
              <a:t> 하고 받아들인다는 것이다.</a:t>
            </a:r>
          </a:p>
        </p:txBody>
      </p:sp>
      <p:sp>
        <p:nvSpPr>
          <p:cNvPr id="9" name="직사각형 8">
            <a:extLst>
              <a:ext uri="{FF2B5EF4-FFF2-40B4-BE49-F238E27FC236}">
                <a16:creationId xmlns:a16="http://schemas.microsoft.com/office/drawing/2014/main" id="{7698918F-3DBD-4C64-8CF3-FBE5E33F191D}"/>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253363900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227</a:t>
            </a:fld>
            <a:endParaRPr lang="ko-KR" altLang="en-US"/>
          </a:p>
        </p:txBody>
      </p:sp>
      <p:sp>
        <p:nvSpPr>
          <p:cNvPr id="3" name="직사각형 2">
            <a:extLst>
              <a:ext uri="{FF2B5EF4-FFF2-40B4-BE49-F238E27FC236}">
                <a16:creationId xmlns:a16="http://schemas.microsoft.com/office/drawing/2014/main" id="{292C3B07-C72F-48BC-A1B9-BC4C18B4655C}"/>
              </a:ext>
            </a:extLst>
          </p:cNvPr>
          <p:cNvSpPr/>
          <p:nvPr/>
        </p:nvSpPr>
        <p:spPr>
          <a:xfrm>
            <a:off x="323528" y="1132078"/>
            <a:ext cx="8064896" cy="2832186"/>
          </a:xfrm>
          <a:prstGeom prst="rect">
            <a:avLst/>
          </a:prstGeom>
        </p:spPr>
        <p:txBody>
          <a:bodyPr wrap="square">
            <a:spAutoFit/>
          </a:bodyPr>
          <a:lstStyle/>
          <a:p>
            <a:pPr>
              <a:lnSpc>
                <a:spcPct val="150000"/>
              </a:lnSpc>
            </a:pPr>
            <a:r>
              <a:rPr lang="ko-KR" altLang="en-US" sz="1200" dirty="0">
                <a:solidFill>
                  <a:srgbClr val="212529"/>
                </a:solidFill>
                <a:latin typeface="-apple-system"/>
              </a:rPr>
              <a:t>보통 이 두 가지 이상의 함수 해</a:t>
            </a:r>
            <a:r>
              <a:rPr lang="en-US" altLang="ko-KR" sz="1200" dirty="0">
                <a:solidFill>
                  <a:srgbClr val="212529"/>
                </a:solidFill>
                <a:latin typeface="-apple-system"/>
              </a:rPr>
              <a:t>(</a:t>
            </a:r>
            <a:r>
              <a:rPr lang="ko-KR" altLang="en-US" sz="1200" dirty="0">
                <a:solidFill>
                  <a:srgbClr val="212529"/>
                </a:solidFill>
                <a:latin typeface="-apple-system"/>
              </a:rPr>
              <a:t>근</a:t>
            </a:r>
            <a:r>
              <a:rPr lang="en-US" altLang="ko-KR" sz="1200" dirty="0">
                <a:solidFill>
                  <a:srgbClr val="212529"/>
                </a:solidFill>
                <a:latin typeface="-apple-system"/>
              </a:rPr>
              <a:t>)</a:t>
            </a:r>
            <a:r>
              <a:rPr lang="ko-KR" altLang="en-US" sz="1200" dirty="0">
                <a:solidFill>
                  <a:srgbClr val="212529"/>
                </a:solidFill>
                <a:latin typeface="-apple-system"/>
              </a:rPr>
              <a:t>를 해석하기 힘들기 때문에 결과 변수</a:t>
            </a:r>
            <a:r>
              <a:rPr lang="en-US" altLang="ko-KR" sz="1200" dirty="0">
                <a:solidFill>
                  <a:srgbClr val="212529"/>
                </a:solidFill>
                <a:latin typeface="-apple-system"/>
              </a:rPr>
              <a:t>(</a:t>
            </a:r>
            <a:r>
              <a:rPr lang="ko-KR" altLang="en-US" sz="1200" dirty="0">
                <a:solidFill>
                  <a:srgbClr val="212529"/>
                </a:solidFill>
                <a:latin typeface="-apple-system"/>
              </a:rPr>
              <a:t>종속변수</a:t>
            </a:r>
            <a:r>
              <a:rPr lang="en-US" altLang="ko-KR" sz="1200" dirty="0">
                <a:solidFill>
                  <a:srgbClr val="212529"/>
                </a:solidFill>
                <a:latin typeface="-apple-system"/>
              </a:rPr>
              <a:t>)</a:t>
            </a:r>
            <a:r>
              <a:rPr lang="ko-KR" altLang="en-US" sz="1200" dirty="0">
                <a:solidFill>
                  <a:srgbClr val="212529"/>
                </a:solidFill>
                <a:latin typeface="-apple-system"/>
              </a:rPr>
              <a:t>를 시간 하나로 두고 여러 </a:t>
            </a:r>
            <a:r>
              <a:rPr lang="ko-KR" altLang="en-US" sz="1200" dirty="0" err="1">
                <a:solidFill>
                  <a:srgbClr val="212529"/>
                </a:solidFill>
                <a:latin typeface="-apple-system"/>
              </a:rPr>
              <a:t>독립변수들에서</a:t>
            </a:r>
            <a:r>
              <a:rPr lang="ko-KR" altLang="en-US" sz="1200" dirty="0">
                <a:solidFill>
                  <a:srgbClr val="212529"/>
                </a:solidFill>
                <a:latin typeface="-apple-system"/>
              </a:rPr>
              <a:t> 결과 변수에 미치는 영향을 분석하는 방법을 쓰고 이를 생존분석에서는 </a:t>
            </a:r>
            <a:r>
              <a:rPr lang="ko-KR" altLang="en-US" sz="1200" dirty="0" err="1">
                <a:solidFill>
                  <a:srgbClr val="212529"/>
                </a:solidFill>
                <a:latin typeface="-apple-system"/>
              </a:rPr>
              <a:t>다변량이라고</a:t>
            </a:r>
            <a:r>
              <a:rPr lang="ko-KR" altLang="en-US" sz="1200" dirty="0">
                <a:solidFill>
                  <a:srgbClr val="212529"/>
                </a:solidFill>
                <a:latin typeface="-apple-system"/>
              </a:rPr>
              <a:t> 주로 칭하며</a:t>
            </a:r>
            <a:r>
              <a:rPr lang="en-US" altLang="ko-KR" sz="1200" dirty="0">
                <a:solidFill>
                  <a:srgbClr val="212529"/>
                </a:solidFill>
                <a:latin typeface="-apple-system"/>
              </a:rPr>
              <a:t>, </a:t>
            </a:r>
            <a:r>
              <a:rPr lang="ko-KR" altLang="en-US" sz="1200" dirty="0">
                <a:solidFill>
                  <a:srgbClr val="212529"/>
                </a:solidFill>
                <a:latin typeface="-apple-system"/>
              </a:rPr>
              <a:t>대표적으로 시간과 사건 사이의 예측 회귀모형을 만드는 통계법인 </a:t>
            </a:r>
            <a:r>
              <a:rPr lang="ko-KR" altLang="en-US" sz="1200" dirty="0" err="1">
                <a:solidFill>
                  <a:srgbClr val="212529"/>
                </a:solidFill>
                <a:latin typeface="-apple-system"/>
              </a:rPr>
              <a:t>콕스</a:t>
            </a:r>
            <a:r>
              <a:rPr lang="ko-KR" altLang="en-US" sz="1200" dirty="0">
                <a:solidFill>
                  <a:srgbClr val="212529"/>
                </a:solidFill>
                <a:latin typeface="-apple-system"/>
              </a:rPr>
              <a:t> 비례위험모형</a:t>
            </a:r>
            <a:r>
              <a:rPr lang="en-US" altLang="ko-KR" sz="1200" dirty="0">
                <a:solidFill>
                  <a:srgbClr val="212529"/>
                </a:solidFill>
                <a:latin typeface="-apple-system"/>
              </a:rPr>
              <a:t>(Cox Proportional Hazard model)</a:t>
            </a:r>
            <a:r>
              <a:rPr lang="ko-KR" altLang="en-US" sz="1200" dirty="0">
                <a:solidFill>
                  <a:srgbClr val="212529"/>
                </a:solidFill>
                <a:latin typeface="-apple-system"/>
              </a:rPr>
              <a:t>이 있다</a:t>
            </a:r>
            <a:r>
              <a:rPr lang="en-US" altLang="ko-KR" sz="1200" dirty="0">
                <a:solidFill>
                  <a:srgbClr val="212529"/>
                </a:solidFill>
                <a:latin typeface="-apple-system"/>
              </a:rPr>
              <a:t>.</a:t>
            </a:r>
          </a:p>
          <a:p>
            <a:pPr>
              <a:lnSpc>
                <a:spcPct val="150000"/>
              </a:lnSpc>
            </a:pPr>
            <a:r>
              <a:rPr lang="en-US" altLang="ko-KR" sz="1200" b="1" dirty="0">
                <a:solidFill>
                  <a:srgbClr val="212529"/>
                </a:solidFill>
                <a:latin typeface="-apple-system"/>
              </a:rPr>
              <a:t>2.2 Cox PH Model (CPH)</a:t>
            </a:r>
          </a:p>
          <a:p>
            <a:pPr>
              <a:lnSpc>
                <a:spcPct val="150000"/>
              </a:lnSpc>
            </a:pPr>
            <a:r>
              <a:rPr lang="en-US" altLang="ko-KR" sz="1200" dirty="0">
                <a:solidFill>
                  <a:srgbClr val="212529"/>
                </a:solidFill>
                <a:latin typeface="-apple-system"/>
              </a:rPr>
              <a:t>KM </a:t>
            </a:r>
            <a:r>
              <a:rPr lang="ko-KR" altLang="en-US" sz="1200" dirty="0">
                <a:solidFill>
                  <a:srgbClr val="212529"/>
                </a:solidFill>
                <a:latin typeface="-apple-system"/>
              </a:rPr>
              <a:t>분석은 하나의 타겟 특성 이외의 다른 </a:t>
            </a:r>
            <a:r>
              <a:rPr lang="en-US" altLang="ko-KR" sz="1200" dirty="0">
                <a:solidFill>
                  <a:srgbClr val="212529"/>
                </a:solidFill>
                <a:latin typeface="-apple-system"/>
              </a:rPr>
              <a:t>factor</a:t>
            </a:r>
            <a:r>
              <a:rPr lang="ko-KR" altLang="en-US" sz="1200" dirty="0">
                <a:solidFill>
                  <a:srgbClr val="212529"/>
                </a:solidFill>
                <a:latin typeface="-apple-system"/>
              </a:rPr>
              <a:t>들을 통제할 수 없다는 점에서 한계를 지녔다</a:t>
            </a:r>
            <a:r>
              <a:rPr lang="en-US" altLang="ko-KR" sz="1200" dirty="0">
                <a:solidFill>
                  <a:srgbClr val="212529"/>
                </a:solidFill>
                <a:latin typeface="-apple-system"/>
              </a:rPr>
              <a:t>. </a:t>
            </a:r>
            <a:r>
              <a:rPr lang="ko-KR" altLang="en-US" sz="1200" dirty="0">
                <a:solidFill>
                  <a:srgbClr val="212529"/>
                </a:solidFill>
                <a:latin typeface="-apple-system"/>
              </a:rPr>
              <a:t>이를 보완하는 것이 </a:t>
            </a:r>
            <a:r>
              <a:rPr lang="en-US" altLang="ko-KR" sz="1200" dirty="0">
                <a:solidFill>
                  <a:srgbClr val="212529"/>
                </a:solidFill>
                <a:latin typeface="-apple-system"/>
              </a:rPr>
              <a:t>cox </a:t>
            </a:r>
            <a:r>
              <a:rPr lang="ko-KR" altLang="en-US" sz="1200" dirty="0">
                <a:solidFill>
                  <a:srgbClr val="212529"/>
                </a:solidFill>
                <a:latin typeface="-apple-system"/>
              </a:rPr>
              <a:t>모형이며</a:t>
            </a:r>
            <a:r>
              <a:rPr lang="en-US" altLang="ko-KR" sz="1200" dirty="0">
                <a:solidFill>
                  <a:srgbClr val="212529"/>
                </a:solidFill>
                <a:latin typeface="-apple-system"/>
              </a:rPr>
              <a:t>, </a:t>
            </a:r>
            <a:r>
              <a:rPr lang="ko-KR" altLang="en-US" sz="1200" dirty="0">
                <a:solidFill>
                  <a:srgbClr val="212529"/>
                </a:solidFill>
                <a:latin typeface="-apple-system"/>
              </a:rPr>
              <a:t>다양한 관측치들을 동시에 통제하여 사건 발생에 미치는 영향을 분석한다</a:t>
            </a:r>
            <a:r>
              <a:rPr lang="en-US" altLang="ko-KR" sz="1200" dirty="0">
                <a:solidFill>
                  <a:srgbClr val="212529"/>
                </a:solidFill>
                <a:latin typeface="-apple-system"/>
              </a:rPr>
              <a:t>. David Cox</a:t>
            </a:r>
            <a:r>
              <a:rPr lang="ko-KR" altLang="en-US" sz="1200" dirty="0">
                <a:solidFill>
                  <a:srgbClr val="212529"/>
                </a:solidFill>
                <a:latin typeface="-apple-system"/>
              </a:rPr>
              <a:t>가 제안한 </a:t>
            </a:r>
            <a:r>
              <a:rPr lang="en-US" altLang="ko-KR" sz="1200" b="1" dirty="0">
                <a:solidFill>
                  <a:srgbClr val="212529"/>
                </a:solidFill>
                <a:latin typeface="-apple-system"/>
              </a:rPr>
              <a:t>Cox </a:t>
            </a:r>
            <a:r>
              <a:rPr lang="ko-KR" altLang="en-US" sz="1200" b="1" dirty="0">
                <a:solidFill>
                  <a:srgbClr val="212529"/>
                </a:solidFill>
                <a:latin typeface="-apple-system"/>
              </a:rPr>
              <a:t>비례 위험 모형</a:t>
            </a:r>
            <a:r>
              <a:rPr lang="en-US" altLang="ko-KR" sz="1200" b="1" dirty="0">
                <a:solidFill>
                  <a:srgbClr val="212529"/>
                </a:solidFill>
                <a:latin typeface="-apple-system"/>
              </a:rPr>
              <a:t>(Cox Proportional Hazard model)</a:t>
            </a:r>
            <a:r>
              <a:rPr lang="ko-KR" altLang="en-US" sz="1200" dirty="0">
                <a:solidFill>
                  <a:srgbClr val="212529"/>
                </a:solidFill>
                <a:latin typeface="-apple-system"/>
              </a:rPr>
              <a:t> 은 </a:t>
            </a:r>
            <a:r>
              <a:rPr lang="ko-KR" altLang="en-US" sz="1200" dirty="0" err="1">
                <a:solidFill>
                  <a:srgbClr val="212529"/>
                </a:solidFill>
                <a:latin typeface="-apple-system"/>
              </a:rPr>
              <a:t>공변량과</a:t>
            </a:r>
            <a:r>
              <a:rPr lang="ko-KR" altLang="en-US" sz="1200" dirty="0">
                <a:solidFill>
                  <a:srgbClr val="212529"/>
                </a:solidFill>
                <a:latin typeface="-apple-system"/>
              </a:rPr>
              <a:t> 생존 함수를 결합한 모델이며</a:t>
            </a:r>
            <a:r>
              <a:rPr lang="en-US" altLang="ko-KR" sz="1200" dirty="0">
                <a:solidFill>
                  <a:srgbClr val="212529"/>
                </a:solidFill>
                <a:latin typeface="-apple-system"/>
              </a:rPr>
              <a:t>, </a:t>
            </a:r>
            <a:r>
              <a:rPr lang="ko-KR" altLang="en-US" sz="1200" dirty="0">
                <a:solidFill>
                  <a:srgbClr val="212529"/>
                </a:solidFill>
                <a:latin typeface="-apple-system"/>
              </a:rPr>
              <a:t>특정 분포만을 고려하지 않고 데이터의 변량</a:t>
            </a:r>
            <a:r>
              <a:rPr lang="en-US" altLang="ko-KR" sz="1200" dirty="0">
                <a:solidFill>
                  <a:srgbClr val="212529"/>
                </a:solidFill>
                <a:latin typeface="-apple-system"/>
              </a:rPr>
              <a:t>(</a:t>
            </a:r>
            <a:r>
              <a:rPr lang="ko-KR" altLang="en-US" sz="1200" dirty="0">
                <a:solidFill>
                  <a:srgbClr val="212529"/>
                </a:solidFill>
                <a:latin typeface="-apple-system"/>
              </a:rPr>
              <a:t>변수</a:t>
            </a:r>
            <a:r>
              <a:rPr lang="en-US" altLang="ko-KR" sz="1200" dirty="0">
                <a:solidFill>
                  <a:srgbClr val="212529"/>
                </a:solidFill>
                <a:latin typeface="-apple-system"/>
              </a:rPr>
              <a:t>) </a:t>
            </a:r>
            <a:r>
              <a:rPr lang="ko-KR" altLang="en-US" sz="1200" dirty="0" err="1">
                <a:solidFill>
                  <a:srgbClr val="212529"/>
                </a:solidFill>
                <a:latin typeface="-apple-system"/>
              </a:rPr>
              <a:t>여러개가</a:t>
            </a:r>
            <a:r>
              <a:rPr lang="ko-KR" altLang="en-US" sz="1200" dirty="0">
                <a:solidFill>
                  <a:srgbClr val="212529"/>
                </a:solidFill>
                <a:latin typeface="-apple-system"/>
              </a:rPr>
              <a:t> 사건 발생에 영향을 미치는 </a:t>
            </a:r>
            <a:r>
              <a:rPr lang="ko-KR" altLang="en-US" sz="1200" dirty="0" err="1">
                <a:solidFill>
                  <a:srgbClr val="87CEEB"/>
                </a:solidFill>
                <a:latin typeface="-apple-system"/>
              </a:rPr>
              <a:t>다변량</a:t>
            </a:r>
            <a:r>
              <a:rPr lang="en-US" altLang="ko-KR" sz="1200" dirty="0">
                <a:solidFill>
                  <a:srgbClr val="87CEEB"/>
                </a:solidFill>
                <a:latin typeface="-apple-system"/>
              </a:rPr>
              <a:t>(Multivariate) </a:t>
            </a:r>
            <a:r>
              <a:rPr lang="ko-KR" altLang="en-US" sz="1200" dirty="0">
                <a:solidFill>
                  <a:srgbClr val="87CEEB"/>
                </a:solidFill>
                <a:latin typeface="-apple-system"/>
              </a:rPr>
              <a:t>생존 </a:t>
            </a:r>
            <a:r>
              <a:rPr lang="ko-KR" altLang="en-US" sz="1200" dirty="0" err="1">
                <a:solidFill>
                  <a:srgbClr val="87CEEB"/>
                </a:solidFill>
                <a:latin typeface="-apple-system"/>
              </a:rPr>
              <a:t>회귀분석법</a:t>
            </a:r>
            <a:r>
              <a:rPr lang="ko-KR" altLang="en-US" sz="1200" dirty="0" err="1">
                <a:solidFill>
                  <a:srgbClr val="212529"/>
                </a:solidFill>
                <a:latin typeface="-apple-system"/>
              </a:rPr>
              <a:t>이라고</a:t>
            </a:r>
            <a:r>
              <a:rPr lang="ko-KR" altLang="en-US" sz="1200" dirty="0">
                <a:solidFill>
                  <a:srgbClr val="212529"/>
                </a:solidFill>
                <a:latin typeface="-apple-system"/>
              </a:rPr>
              <a:t> 하나</a:t>
            </a:r>
            <a:r>
              <a:rPr lang="en-US" altLang="ko-KR" sz="1200" dirty="0">
                <a:solidFill>
                  <a:srgbClr val="212529"/>
                </a:solidFill>
                <a:latin typeface="-apple-system"/>
              </a:rPr>
              <a:t>, </a:t>
            </a:r>
            <a:r>
              <a:rPr lang="ko-KR" altLang="en-US" sz="1200" dirty="0">
                <a:solidFill>
                  <a:srgbClr val="212529"/>
                </a:solidFill>
                <a:latin typeface="-apple-system"/>
              </a:rPr>
              <a:t>정확히는 시간이라는 종속 변수 하나만을 갖는 </a:t>
            </a:r>
            <a:r>
              <a:rPr lang="ko-KR" altLang="en-US" sz="1200" b="1" dirty="0" err="1">
                <a:solidFill>
                  <a:srgbClr val="212529"/>
                </a:solidFill>
                <a:latin typeface="-apple-system"/>
              </a:rPr>
              <a:t>단변수</a:t>
            </a:r>
            <a:r>
              <a:rPr lang="ko-KR" altLang="en-US" sz="1200" b="1" dirty="0">
                <a:solidFill>
                  <a:srgbClr val="212529"/>
                </a:solidFill>
                <a:latin typeface="-apple-system"/>
              </a:rPr>
              <a:t> 생존 분석법</a:t>
            </a:r>
            <a:r>
              <a:rPr lang="ko-KR" altLang="en-US" sz="1200" dirty="0">
                <a:solidFill>
                  <a:srgbClr val="212529"/>
                </a:solidFill>
                <a:latin typeface="-apple-system"/>
              </a:rPr>
              <a:t>이다</a:t>
            </a:r>
            <a:r>
              <a:rPr lang="en-US" altLang="ko-KR" sz="1200" dirty="0">
                <a:solidFill>
                  <a:srgbClr val="212529"/>
                </a:solidFill>
                <a:latin typeface="-apple-system"/>
              </a:rPr>
              <a:t>. </a:t>
            </a:r>
            <a:r>
              <a:rPr lang="ko-KR" altLang="en-US" sz="1200" dirty="0">
                <a:solidFill>
                  <a:srgbClr val="212529"/>
                </a:solidFill>
                <a:latin typeface="-apple-system"/>
              </a:rPr>
              <a:t>시간 종속 변수에서 어떤 시점 </a:t>
            </a:r>
            <a:r>
              <a:rPr lang="en-US" altLang="ko-KR" sz="1200" dirty="0">
                <a:solidFill>
                  <a:srgbClr val="212529"/>
                </a:solidFill>
                <a:latin typeface="-apple-system"/>
              </a:rPr>
              <a:t>t</a:t>
            </a:r>
            <a:r>
              <a:rPr lang="ko-KR" altLang="en-US" sz="1200" dirty="0">
                <a:solidFill>
                  <a:srgbClr val="212529"/>
                </a:solidFill>
                <a:latin typeface="-apple-system"/>
              </a:rPr>
              <a:t>까지 생존한 사람이 직후에 사망할 조건부확률은 다음과 같이 나타낼 수 있다</a:t>
            </a:r>
            <a:r>
              <a:rPr lang="en-US" altLang="ko-KR" sz="1200" dirty="0">
                <a:solidFill>
                  <a:srgbClr val="212529"/>
                </a:solidFill>
                <a:latin typeface="-apple-system"/>
              </a:rPr>
              <a:t>.</a:t>
            </a:r>
            <a:endParaRPr lang="en-US" altLang="ko-KR" sz="1200" b="0" i="0" dirty="0">
              <a:solidFill>
                <a:srgbClr val="212529"/>
              </a:solidFill>
              <a:effectLst/>
              <a:latin typeface="-apple-system"/>
            </a:endParaRPr>
          </a:p>
        </p:txBody>
      </p:sp>
      <p:pic>
        <p:nvPicPr>
          <p:cNvPr id="8" name="그림 7">
            <a:extLst>
              <a:ext uri="{FF2B5EF4-FFF2-40B4-BE49-F238E27FC236}">
                <a16:creationId xmlns:a16="http://schemas.microsoft.com/office/drawing/2014/main" id="{7315AE13-5B06-490F-8026-74BC45762D24}"/>
              </a:ext>
            </a:extLst>
          </p:cNvPr>
          <p:cNvPicPr>
            <a:picLocks noChangeAspect="1"/>
          </p:cNvPicPr>
          <p:nvPr/>
        </p:nvPicPr>
        <p:blipFill>
          <a:blip r:embed="rId2"/>
          <a:stretch>
            <a:fillRect/>
          </a:stretch>
        </p:blipFill>
        <p:spPr>
          <a:xfrm>
            <a:off x="323528" y="4108654"/>
            <a:ext cx="3452159" cy="472481"/>
          </a:xfrm>
          <a:prstGeom prst="rect">
            <a:avLst/>
          </a:prstGeom>
        </p:spPr>
      </p:pic>
      <p:sp>
        <p:nvSpPr>
          <p:cNvPr id="9" name="직사각형 8">
            <a:extLst>
              <a:ext uri="{FF2B5EF4-FFF2-40B4-BE49-F238E27FC236}">
                <a16:creationId xmlns:a16="http://schemas.microsoft.com/office/drawing/2014/main" id="{3169524A-8364-41C0-B43F-F8ECE1D177C4}"/>
              </a:ext>
            </a:extLst>
          </p:cNvPr>
          <p:cNvSpPr/>
          <p:nvPr/>
        </p:nvSpPr>
        <p:spPr>
          <a:xfrm>
            <a:off x="589160" y="4611613"/>
            <a:ext cx="7799263" cy="1447191"/>
          </a:xfrm>
          <a:prstGeom prst="rect">
            <a:avLst/>
          </a:prstGeom>
        </p:spPr>
        <p:txBody>
          <a:bodyPr wrap="square">
            <a:spAutoFit/>
          </a:bodyPr>
          <a:lstStyle/>
          <a:p>
            <a:pPr>
              <a:lnSpc>
                <a:spcPct val="150000"/>
              </a:lnSpc>
            </a:pPr>
            <a:r>
              <a:rPr lang="ko-KR" altLang="en-US" sz="1200" dirty="0">
                <a:solidFill>
                  <a:srgbClr val="212529"/>
                </a:solidFill>
                <a:latin typeface="-apple-system"/>
              </a:rPr>
              <a:t>여기서 </a:t>
            </a:r>
            <a:r>
              <a:rPr lang="en-US" altLang="ko-KR" sz="1200" i="1" dirty="0">
                <a:solidFill>
                  <a:srgbClr val="212529"/>
                </a:solidFill>
                <a:latin typeface="-apple-system"/>
              </a:rPr>
              <a:t>β</a:t>
            </a:r>
            <a:r>
              <a:rPr lang="ko-KR" altLang="en-US" sz="1200" dirty="0">
                <a:solidFill>
                  <a:srgbClr val="212529"/>
                </a:solidFill>
                <a:latin typeface="-apple-system"/>
              </a:rPr>
              <a:t> 는 각 </a:t>
            </a:r>
            <a:r>
              <a:rPr lang="ko-KR" altLang="en-US" sz="1200" dirty="0" err="1">
                <a:solidFill>
                  <a:srgbClr val="212529"/>
                </a:solidFill>
                <a:latin typeface="-apple-system"/>
              </a:rPr>
              <a:t>공변량들의</a:t>
            </a:r>
            <a:r>
              <a:rPr lang="ko-KR" altLang="en-US" sz="1200" dirty="0">
                <a:solidFill>
                  <a:srgbClr val="212529"/>
                </a:solidFill>
                <a:latin typeface="-apple-system"/>
              </a:rPr>
              <a:t> 계수</a:t>
            </a:r>
            <a:r>
              <a:rPr lang="en-US" altLang="ko-KR" sz="1200" dirty="0">
                <a:solidFill>
                  <a:srgbClr val="212529"/>
                </a:solidFill>
                <a:latin typeface="-apple-system"/>
              </a:rPr>
              <a:t>(coefficient)</a:t>
            </a:r>
            <a:r>
              <a:rPr lang="ko-KR" altLang="en-US" sz="1200" dirty="0">
                <a:solidFill>
                  <a:srgbClr val="212529"/>
                </a:solidFill>
                <a:latin typeface="-apple-system"/>
              </a:rPr>
              <a:t>로 구성된 벡터이고 </a:t>
            </a:r>
            <a:r>
              <a:rPr lang="en-US" altLang="ko-KR" sz="1200" i="1" dirty="0">
                <a:solidFill>
                  <a:srgbClr val="212529"/>
                </a:solidFill>
                <a:latin typeface="KaTeX_Math"/>
              </a:rPr>
              <a:t>h</a:t>
            </a:r>
            <a:r>
              <a:rPr lang="en-US" altLang="ko-KR" sz="1200" dirty="0">
                <a:solidFill>
                  <a:srgbClr val="212529"/>
                </a:solidFill>
                <a:latin typeface="KaTeX_Main"/>
              </a:rPr>
              <a:t>0​(</a:t>
            </a:r>
            <a:r>
              <a:rPr lang="en-US" altLang="ko-KR" sz="1200" i="1" dirty="0">
                <a:solidFill>
                  <a:srgbClr val="212529"/>
                </a:solidFill>
                <a:latin typeface="KaTeX_Math"/>
              </a:rPr>
              <a:t>t</a:t>
            </a:r>
            <a:r>
              <a:rPr lang="en-US" altLang="ko-KR" sz="1200" dirty="0">
                <a:solidFill>
                  <a:srgbClr val="212529"/>
                </a:solidFill>
                <a:latin typeface="KaTeX_Main"/>
              </a:rPr>
              <a:t>)</a:t>
            </a:r>
            <a:r>
              <a:rPr lang="ko-KR" altLang="en-US" sz="1200" dirty="0">
                <a:solidFill>
                  <a:srgbClr val="212529"/>
                </a:solidFill>
                <a:latin typeface="-apple-system"/>
              </a:rPr>
              <a:t>는 </a:t>
            </a:r>
            <a:r>
              <a:rPr lang="ko-KR" altLang="en-US" sz="1200" dirty="0" err="1">
                <a:solidFill>
                  <a:srgbClr val="212529"/>
                </a:solidFill>
                <a:latin typeface="-apple-system"/>
              </a:rPr>
              <a:t>공변량들이</a:t>
            </a:r>
            <a:r>
              <a:rPr lang="ko-KR" altLang="en-US" sz="1200" dirty="0">
                <a:solidFill>
                  <a:srgbClr val="212529"/>
                </a:solidFill>
                <a:latin typeface="-apple-system"/>
              </a:rPr>
              <a:t> </a:t>
            </a:r>
            <a:r>
              <a:rPr lang="en-US" altLang="ko-KR" sz="1200" dirty="0">
                <a:solidFill>
                  <a:srgbClr val="212529"/>
                </a:solidFill>
                <a:latin typeface="-apple-system"/>
              </a:rPr>
              <a:t>0</a:t>
            </a:r>
            <a:r>
              <a:rPr lang="ko-KR" altLang="en-US" sz="1200" dirty="0">
                <a:solidFill>
                  <a:srgbClr val="212529"/>
                </a:solidFill>
                <a:latin typeface="-apple-system"/>
              </a:rPr>
              <a:t>일 때 </a:t>
            </a:r>
            <a:r>
              <a:rPr lang="ko-KR" altLang="en-US" sz="1200" b="1" dirty="0">
                <a:solidFill>
                  <a:srgbClr val="212529"/>
                </a:solidFill>
                <a:latin typeface="-apple-system"/>
              </a:rPr>
              <a:t>기저위험함수</a:t>
            </a:r>
            <a:r>
              <a:rPr lang="en-US" altLang="ko-KR" sz="1200" b="1" dirty="0">
                <a:solidFill>
                  <a:srgbClr val="212529"/>
                </a:solidFill>
                <a:latin typeface="-apple-system"/>
              </a:rPr>
              <a:t>(baseline hazard function)</a:t>
            </a:r>
            <a:r>
              <a:rPr lang="ko-KR" altLang="en-US" sz="1200" dirty="0">
                <a:solidFill>
                  <a:srgbClr val="212529"/>
                </a:solidFill>
                <a:latin typeface="-apple-system"/>
              </a:rPr>
              <a:t> 이다</a:t>
            </a:r>
            <a:r>
              <a:rPr lang="en-US" altLang="ko-KR" sz="1200" dirty="0">
                <a:solidFill>
                  <a:srgbClr val="212529"/>
                </a:solidFill>
                <a:latin typeface="-apple-system"/>
              </a:rPr>
              <a:t>. </a:t>
            </a:r>
            <a:r>
              <a:rPr lang="ko-KR" altLang="en-US" sz="1200" dirty="0">
                <a:solidFill>
                  <a:srgbClr val="212529"/>
                </a:solidFill>
                <a:latin typeface="-apple-system"/>
              </a:rPr>
              <a:t>그렇게 해서 나온 위험함수 </a:t>
            </a:r>
            <a:r>
              <a:rPr lang="en-US" altLang="ko-KR" sz="1200" dirty="0">
                <a:solidFill>
                  <a:srgbClr val="212529"/>
                </a:solidFill>
                <a:latin typeface="-apple-system"/>
              </a:rPr>
              <a:t>Cox</a:t>
            </a:r>
            <a:r>
              <a:rPr lang="ko-KR" altLang="en-US" sz="1200" dirty="0">
                <a:solidFill>
                  <a:srgbClr val="212529"/>
                </a:solidFill>
                <a:latin typeface="-apple-system"/>
              </a:rPr>
              <a:t>의 비례위험 모형은 특별한 가정</a:t>
            </a:r>
            <a:r>
              <a:rPr lang="en-US" altLang="ko-KR" sz="1200" dirty="0">
                <a:solidFill>
                  <a:srgbClr val="212529"/>
                </a:solidFill>
                <a:latin typeface="-apple-system"/>
              </a:rPr>
              <a:t>(assumption) </a:t>
            </a:r>
            <a:r>
              <a:rPr lang="ko-KR" altLang="en-US" sz="1200" dirty="0">
                <a:solidFill>
                  <a:srgbClr val="212529"/>
                </a:solidFill>
                <a:latin typeface="-apple-system"/>
              </a:rPr>
              <a:t>두 가지를 지니는데 앞서 </a:t>
            </a:r>
            <a:r>
              <a:rPr lang="ko-KR" altLang="en-US" sz="1200" dirty="0" err="1">
                <a:solidFill>
                  <a:srgbClr val="212529"/>
                </a:solidFill>
                <a:latin typeface="-apple-system"/>
              </a:rPr>
              <a:t>로그순위법에서</a:t>
            </a:r>
            <a:r>
              <a:rPr lang="ko-KR" altLang="en-US" sz="1200" dirty="0">
                <a:solidFill>
                  <a:srgbClr val="212529"/>
                </a:solidFill>
                <a:latin typeface="-apple-system"/>
              </a:rPr>
              <a:t> 언급하였듯 위험비가 일정하다는 </a:t>
            </a:r>
            <a:r>
              <a:rPr lang="ko-KR" altLang="en-US" sz="1200" b="1" dirty="0">
                <a:solidFill>
                  <a:srgbClr val="212529"/>
                </a:solidFill>
                <a:latin typeface="-apple-system"/>
              </a:rPr>
              <a:t>비례위험가정</a:t>
            </a:r>
            <a:r>
              <a:rPr lang="ko-KR" altLang="en-US" sz="1200" dirty="0">
                <a:solidFill>
                  <a:srgbClr val="212529"/>
                </a:solidFill>
                <a:latin typeface="-apple-system"/>
              </a:rPr>
              <a:t>과</a:t>
            </a:r>
            <a:r>
              <a:rPr lang="en-US" altLang="ko-KR" sz="1200" dirty="0">
                <a:solidFill>
                  <a:srgbClr val="212529"/>
                </a:solidFill>
                <a:latin typeface="-apple-system"/>
              </a:rPr>
              <a:t>, </a:t>
            </a:r>
            <a:r>
              <a:rPr lang="ko-KR" altLang="en-US" sz="1200" dirty="0">
                <a:solidFill>
                  <a:srgbClr val="212529"/>
                </a:solidFill>
                <a:latin typeface="-apple-system"/>
              </a:rPr>
              <a:t>관측치</a:t>
            </a:r>
            <a:r>
              <a:rPr lang="en-US" altLang="ko-KR" sz="1200" dirty="0">
                <a:solidFill>
                  <a:srgbClr val="212529"/>
                </a:solidFill>
                <a:latin typeface="-apple-system"/>
              </a:rPr>
              <a:t>(observed data)</a:t>
            </a:r>
            <a:r>
              <a:rPr lang="ko-KR" altLang="en-US" sz="1200" dirty="0">
                <a:solidFill>
                  <a:srgbClr val="212529"/>
                </a:solidFill>
                <a:latin typeface="-apple-system"/>
              </a:rPr>
              <a:t>는 서로 독립적이며</a:t>
            </a:r>
            <a:r>
              <a:rPr lang="en-US" altLang="ko-KR" sz="1200" dirty="0">
                <a:solidFill>
                  <a:srgbClr val="212529"/>
                </a:solidFill>
                <a:latin typeface="-apple-system"/>
              </a:rPr>
              <a:t>, </a:t>
            </a:r>
            <a:r>
              <a:rPr lang="ko-KR" altLang="en-US" sz="1200" dirty="0" err="1">
                <a:solidFill>
                  <a:srgbClr val="212529"/>
                </a:solidFill>
                <a:latin typeface="-apple-system"/>
              </a:rPr>
              <a:t>공변량이</a:t>
            </a:r>
            <a:r>
              <a:rPr lang="ko-KR" altLang="en-US" sz="1200" dirty="0">
                <a:solidFill>
                  <a:srgbClr val="212529"/>
                </a:solidFill>
                <a:latin typeface="-apple-system"/>
              </a:rPr>
              <a:t> 위험 함수에 선형 곱셈 효과를 갖는 지수함수를 따라 특정 시점의 생존함수가 위험비에 대한 </a:t>
            </a:r>
            <a:r>
              <a:rPr lang="ko-KR" altLang="en-US" sz="1200" b="1" dirty="0">
                <a:solidFill>
                  <a:srgbClr val="212529"/>
                </a:solidFill>
                <a:latin typeface="-apple-system"/>
              </a:rPr>
              <a:t>지수함수로 나타난다</a:t>
            </a:r>
            <a:r>
              <a:rPr lang="ko-KR" altLang="en-US" sz="1200" dirty="0">
                <a:solidFill>
                  <a:srgbClr val="212529"/>
                </a:solidFill>
                <a:latin typeface="-apple-system"/>
              </a:rPr>
              <a:t>는 것이다</a:t>
            </a:r>
            <a:r>
              <a:rPr lang="en-US" altLang="ko-KR" sz="1200" dirty="0">
                <a:solidFill>
                  <a:srgbClr val="212529"/>
                </a:solidFill>
                <a:latin typeface="-apple-system"/>
              </a:rPr>
              <a:t>.[</a:t>
            </a:r>
            <a:r>
              <a:rPr lang="en-US" altLang="ko-KR" sz="1200" i="1" dirty="0" err="1">
                <a:solidFill>
                  <a:srgbClr val="212529"/>
                </a:solidFill>
                <a:latin typeface="-apple-system"/>
              </a:rPr>
              <a:t>Junyong</a:t>
            </a:r>
            <a:r>
              <a:rPr lang="en-US" altLang="ko-KR" sz="1200" i="1" dirty="0">
                <a:solidFill>
                  <a:srgbClr val="212529"/>
                </a:solidFill>
                <a:latin typeface="-apple-system"/>
              </a:rPr>
              <a:t> I. 2018</a:t>
            </a:r>
            <a:r>
              <a:rPr lang="en-US" altLang="ko-KR" sz="1200" dirty="0">
                <a:solidFill>
                  <a:srgbClr val="212529"/>
                </a:solidFill>
                <a:latin typeface="-apple-system"/>
              </a:rPr>
              <a:t>]</a:t>
            </a:r>
            <a:endParaRPr lang="ko-KR" altLang="en-US" sz="1200" dirty="0"/>
          </a:p>
        </p:txBody>
      </p:sp>
      <p:sp>
        <p:nvSpPr>
          <p:cNvPr id="11" name="직사각형 10">
            <a:extLst>
              <a:ext uri="{FF2B5EF4-FFF2-40B4-BE49-F238E27FC236}">
                <a16:creationId xmlns:a16="http://schemas.microsoft.com/office/drawing/2014/main" id="{C6D4B0B2-1A40-415C-BE31-2C091B46023B}"/>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03726522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228</a:t>
            </a:fld>
            <a:endParaRPr lang="ko-KR" altLang="en-US"/>
          </a:p>
        </p:txBody>
      </p:sp>
      <p:sp>
        <p:nvSpPr>
          <p:cNvPr id="8" name="직사각형 7">
            <a:extLst>
              <a:ext uri="{FF2B5EF4-FFF2-40B4-BE49-F238E27FC236}">
                <a16:creationId xmlns:a16="http://schemas.microsoft.com/office/drawing/2014/main" id="{778B9B68-4E12-4E75-83BE-0D1EA5729733}"/>
              </a:ext>
            </a:extLst>
          </p:cNvPr>
          <p:cNvSpPr/>
          <p:nvPr/>
        </p:nvSpPr>
        <p:spPr>
          <a:xfrm>
            <a:off x="457200" y="1236769"/>
            <a:ext cx="7859216" cy="4771178"/>
          </a:xfrm>
          <a:prstGeom prst="rect">
            <a:avLst/>
          </a:prstGeom>
        </p:spPr>
        <p:txBody>
          <a:bodyPr wrap="square">
            <a:spAutoFit/>
          </a:bodyPr>
          <a:lstStyle/>
          <a:p>
            <a:pPr>
              <a:lnSpc>
                <a:spcPct val="150000"/>
              </a:lnSpc>
            </a:pPr>
            <a:r>
              <a:rPr lang="ko-KR" altLang="en-US" sz="1200" dirty="0">
                <a:solidFill>
                  <a:srgbClr val="212529"/>
                </a:solidFill>
                <a:latin typeface="-apple-system"/>
              </a:rPr>
              <a:t>지수함수를 따른다는 </a:t>
            </a:r>
            <a:r>
              <a:rPr lang="en-US" altLang="ko-KR" sz="1200" dirty="0">
                <a:solidFill>
                  <a:srgbClr val="212529"/>
                </a:solidFill>
                <a:latin typeface="-apple-system"/>
              </a:rPr>
              <a:t>Cox PH assumption</a:t>
            </a:r>
            <a:r>
              <a:rPr lang="ko-KR" altLang="en-US" sz="1200" dirty="0">
                <a:solidFill>
                  <a:srgbClr val="212529"/>
                </a:solidFill>
                <a:latin typeface="-apple-system"/>
              </a:rPr>
              <a:t>은 개인의 위험을 로그로 만든 로그 위험이 정적인 </a:t>
            </a:r>
            <a:r>
              <a:rPr lang="ko-KR" altLang="en-US" sz="1200" dirty="0" err="1">
                <a:solidFill>
                  <a:srgbClr val="212529"/>
                </a:solidFill>
                <a:latin typeface="-apple-system"/>
              </a:rPr>
              <a:t>공변량의</a:t>
            </a:r>
            <a:r>
              <a:rPr lang="ko-KR" altLang="en-US" sz="1200" dirty="0">
                <a:solidFill>
                  <a:srgbClr val="212529"/>
                </a:solidFill>
                <a:latin typeface="-apple-system"/>
              </a:rPr>
              <a:t> 선형 함수여서 위험함수와 변수사이에 로그</a:t>
            </a:r>
            <a:r>
              <a:rPr lang="en-US" altLang="ko-KR" sz="1200" dirty="0">
                <a:solidFill>
                  <a:srgbClr val="212529"/>
                </a:solidFill>
                <a:latin typeface="-apple-system"/>
              </a:rPr>
              <a:t>-</a:t>
            </a:r>
            <a:r>
              <a:rPr lang="ko-KR" altLang="en-US" sz="1200" dirty="0">
                <a:solidFill>
                  <a:srgbClr val="212529"/>
                </a:solidFill>
                <a:latin typeface="-apple-system"/>
              </a:rPr>
              <a:t>선형관계를 가진다는 말과 같고</a:t>
            </a:r>
            <a:r>
              <a:rPr lang="en-US" altLang="ko-KR" sz="1200" dirty="0">
                <a:solidFill>
                  <a:srgbClr val="212529"/>
                </a:solidFill>
                <a:latin typeface="-apple-system"/>
              </a:rPr>
              <a:t>, </a:t>
            </a:r>
            <a:r>
              <a:rPr lang="ko-KR" altLang="en-US" sz="1200" dirty="0">
                <a:solidFill>
                  <a:srgbClr val="212529"/>
                </a:solidFill>
                <a:latin typeface="-apple-system"/>
              </a:rPr>
              <a:t>시간이 지남에 따라 변하는 모집단 수준의 기저 위험이라는 것</a:t>
            </a:r>
            <a:r>
              <a:rPr lang="en-US" altLang="ko-KR" sz="1200" dirty="0">
                <a:solidFill>
                  <a:srgbClr val="212529"/>
                </a:solidFill>
                <a:latin typeface="-apple-system"/>
              </a:rPr>
              <a:t>, Hazard Ratio(</a:t>
            </a:r>
            <a:r>
              <a:rPr lang="ko-KR" altLang="en-US" sz="1200" dirty="0" err="1">
                <a:solidFill>
                  <a:srgbClr val="212529"/>
                </a:solidFill>
                <a:latin typeface="-apple-system"/>
              </a:rPr>
              <a:t>위험비</a:t>
            </a:r>
            <a:r>
              <a:rPr lang="en-US" altLang="ko-KR" sz="1200" dirty="0">
                <a:solidFill>
                  <a:srgbClr val="212529"/>
                </a:solidFill>
                <a:latin typeface="-apple-system"/>
              </a:rPr>
              <a:t>, HR)</a:t>
            </a:r>
            <a:r>
              <a:rPr lang="ko-KR" altLang="en-US" sz="1200" dirty="0">
                <a:solidFill>
                  <a:srgbClr val="212529"/>
                </a:solidFill>
                <a:latin typeface="-apple-system"/>
              </a:rPr>
              <a:t>는 시간이 경과해도 일정하다 것은 비례 위험 가정을 강조한다</a:t>
            </a:r>
            <a:r>
              <a:rPr lang="en-US" altLang="ko-KR" sz="1200" dirty="0">
                <a:solidFill>
                  <a:srgbClr val="212529"/>
                </a:solidFill>
                <a:latin typeface="-apple-system"/>
              </a:rPr>
              <a:t>. </a:t>
            </a:r>
            <a:r>
              <a:rPr lang="ko-KR" altLang="en-US" sz="1200" dirty="0">
                <a:solidFill>
                  <a:srgbClr val="212529"/>
                </a:solidFill>
                <a:latin typeface="-apple-system"/>
              </a:rPr>
              <a:t>여기서 비교되는 두 </a:t>
            </a:r>
            <a:r>
              <a:rPr lang="ko-KR" altLang="en-US" sz="1200" dirty="0" err="1">
                <a:solidFill>
                  <a:srgbClr val="212529"/>
                </a:solidFill>
                <a:latin typeface="-apple-system"/>
              </a:rPr>
              <a:t>실험군간의</a:t>
            </a:r>
            <a:r>
              <a:rPr lang="ko-KR" altLang="en-US" sz="1200" dirty="0">
                <a:solidFill>
                  <a:srgbClr val="212529"/>
                </a:solidFill>
                <a:latin typeface="-apple-system"/>
              </a:rPr>
              <a:t> </a:t>
            </a:r>
            <a:r>
              <a:rPr lang="en-US" altLang="ko-KR" sz="1200" dirty="0">
                <a:solidFill>
                  <a:srgbClr val="212529"/>
                </a:solidFill>
                <a:latin typeface="-apple-system"/>
              </a:rPr>
              <a:t>HR=1</a:t>
            </a:r>
            <a:r>
              <a:rPr lang="ko-KR" altLang="en-US" sz="1200" dirty="0">
                <a:solidFill>
                  <a:srgbClr val="212529"/>
                </a:solidFill>
                <a:latin typeface="-apple-system"/>
              </a:rPr>
              <a:t>이라는 </a:t>
            </a:r>
            <a:r>
              <a:rPr lang="ko-KR" altLang="en-US" sz="1200" dirty="0" err="1">
                <a:solidFill>
                  <a:srgbClr val="212529"/>
                </a:solidFill>
                <a:latin typeface="-apple-system"/>
              </a:rPr>
              <a:t>귀무가설을</a:t>
            </a:r>
            <a:r>
              <a:rPr lang="ko-KR" altLang="en-US" sz="1200" dirty="0">
                <a:solidFill>
                  <a:srgbClr val="212529"/>
                </a:solidFill>
                <a:latin typeface="-apple-system"/>
              </a:rPr>
              <a:t> 설정하고</a:t>
            </a:r>
            <a:r>
              <a:rPr lang="en-US" altLang="ko-KR" sz="1200" dirty="0">
                <a:solidFill>
                  <a:srgbClr val="212529"/>
                </a:solidFill>
                <a:latin typeface="-apple-system"/>
              </a:rPr>
              <a:t>, HR</a:t>
            </a:r>
            <a:r>
              <a:rPr lang="ko-KR" altLang="en-US" sz="1200" dirty="0">
                <a:solidFill>
                  <a:srgbClr val="212529"/>
                </a:solidFill>
                <a:latin typeface="-apple-system"/>
              </a:rPr>
              <a:t>이 </a:t>
            </a:r>
            <a:r>
              <a:rPr lang="en-US" altLang="ko-KR" sz="1200" dirty="0">
                <a:solidFill>
                  <a:srgbClr val="212529"/>
                </a:solidFill>
                <a:latin typeface="-apple-system"/>
              </a:rPr>
              <a:t>1</a:t>
            </a:r>
            <a:r>
              <a:rPr lang="ko-KR" altLang="en-US" sz="1200" dirty="0">
                <a:solidFill>
                  <a:srgbClr val="212529"/>
                </a:solidFill>
                <a:latin typeface="-apple-system"/>
              </a:rPr>
              <a:t>보다 크면 사망 위험이 증가한다는 것</a:t>
            </a:r>
            <a:r>
              <a:rPr lang="en-US" altLang="ko-KR" sz="1200" dirty="0">
                <a:solidFill>
                  <a:srgbClr val="212529"/>
                </a:solidFill>
                <a:latin typeface="-apple-system"/>
              </a:rPr>
              <a:t>, 1</a:t>
            </a:r>
            <a:r>
              <a:rPr lang="ko-KR" altLang="en-US" sz="1200" dirty="0">
                <a:solidFill>
                  <a:srgbClr val="212529"/>
                </a:solidFill>
                <a:latin typeface="-apple-system"/>
              </a:rPr>
              <a:t>보다 작으면 사망 위험이 감소함을 뜻하며 이 때는 대립가설을 채택한다</a:t>
            </a:r>
            <a:r>
              <a:rPr lang="en-US" altLang="ko-KR" sz="1200" dirty="0">
                <a:solidFill>
                  <a:srgbClr val="212529"/>
                </a:solidFill>
                <a:latin typeface="-apple-system"/>
              </a:rPr>
              <a:t>. HR</a:t>
            </a:r>
            <a:r>
              <a:rPr lang="ko-KR" altLang="en-US" sz="1200" dirty="0">
                <a:solidFill>
                  <a:srgbClr val="212529"/>
                </a:solidFill>
                <a:latin typeface="-apple-system"/>
              </a:rPr>
              <a:t>은 수식으로 나타낼 때 보통 기호 람다</a:t>
            </a:r>
            <a:r>
              <a:rPr lang="en-US" altLang="ko-KR" sz="1200" dirty="0">
                <a:solidFill>
                  <a:srgbClr val="212529"/>
                </a:solidFill>
                <a:latin typeface="-apple-system"/>
              </a:rPr>
              <a:t>(</a:t>
            </a:r>
            <a:r>
              <a:rPr lang="en-US" altLang="ko-KR" sz="1200" i="1" dirty="0">
                <a:solidFill>
                  <a:srgbClr val="212529"/>
                </a:solidFill>
                <a:latin typeface="KaTeX_Math"/>
              </a:rPr>
              <a:t>λ</a:t>
            </a:r>
            <a:r>
              <a:rPr lang="en-US" altLang="ko-KR" sz="1200" dirty="0">
                <a:solidFill>
                  <a:srgbClr val="212529"/>
                </a:solidFill>
                <a:latin typeface="-apple-system"/>
              </a:rPr>
              <a:t>)</a:t>
            </a:r>
            <a:r>
              <a:rPr lang="ko-KR" altLang="en-US" sz="1200" dirty="0">
                <a:solidFill>
                  <a:srgbClr val="212529"/>
                </a:solidFill>
                <a:latin typeface="-apple-system"/>
              </a:rPr>
              <a:t>를 </a:t>
            </a:r>
            <a:r>
              <a:rPr lang="ko-KR" altLang="en-US" sz="1200" dirty="0" err="1">
                <a:solidFill>
                  <a:srgbClr val="212529"/>
                </a:solidFill>
                <a:latin typeface="-apple-system"/>
              </a:rPr>
              <a:t>많이쓴다</a:t>
            </a:r>
            <a:r>
              <a:rPr lang="en-US" altLang="ko-KR" sz="1200" dirty="0">
                <a:solidFill>
                  <a:srgbClr val="212529"/>
                </a:solidFill>
                <a:latin typeface="-apple-system"/>
              </a:rPr>
              <a:t>.</a:t>
            </a:r>
          </a:p>
          <a:p>
            <a:pPr>
              <a:lnSpc>
                <a:spcPct val="150000"/>
              </a:lnSpc>
            </a:pPr>
            <a:r>
              <a:rPr lang="ko-KR" altLang="en-US" sz="1200" dirty="0">
                <a:solidFill>
                  <a:srgbClr val="212529"/>
                </a:solidFill>
                <a:latin typeface="-apple-system"/>
              </a:rPr>
              <a:t>비례위험모형을 추정한 이후로는 비례위험가정을 제대로 충족하는지 검정할 필요가 있는데</a:t>
            </a:r>
            <a:r>
              <a:rPr lang="en-US" altLang="ko-KR" sz="1200" dirty="0">
                <a:solidFill>
                  <a:srgbClr val="212529"/>
                </a:solidFill>
                <a:latin typeface="-apple-system"/>
              </a:rPr>
              <a:t>, </a:t>
            </a:r>
            <a:r>
              <a:rPr lang="ko-KR" altLang="en-US" sz="1200" dirty="0">
                <a:solidFill>
                  <a:srgbClr val="212529"/>
                </a:solidFill>
                <a:latin typeface="-apple-system"/>
              </a:rPr>
              <a:t>이 가정을 검정하기 위한 방법으로는 세 가지가 있다</a:t>
            </a:r>
            <a:r>
              <a:rPr lang="en-US" altLang="ko-KR" sz="1200" dirty="0">
                <a:solidFill>
                  <a:srgbClr val="212529"/>
                </a:solidFill>
                <a:latin typeface="-apple-system"/>
              </a:rPr>
              <a:t>. </a:t>
            </a:r>
            <a:r>
              <a:rPr lang="ko-KR" altLang="en-US" sz="1200" dirty="0">
                <a:solidFill>
                  <a:srgbClr val="212529"/>
                </a:solidFill>
                <a:latin typeface="-apple-system"/>
              </a:rPr>
              <a:t>첫번째로는 </a:t>
            </a:r>
            <a:r>
              <a:rPr lang="ko-KR" altLang="en-US" sz="1200" dirty="0" err="1">
                <a:solidFill>
                  <a:srgbClr val="212529"/>
                </a:solidFill>
                <a:latin typeface="-apple-system"/>
              </a:rPr>
              <a:t>케플란</a:t>
            </a:r>
            <a:r>
              <a:rPr lang="ko-KR" altLang="en-US" sz="1200" dirty="0">
                <a:solidFill>
                  <a:srgbClr val="212529"/>
                </a:solidFill>
                <a:latin typeface="-apple-system"/>
              </a:rPr>
              <a:t> 메이어 곡선을 통해 위험비를 비교하는 것이고</a:t>
            </a:r>
            <a:r>
              <a:rPr lang="en-US" altLang="ko-KR" sz="1200" dirty="0">
                <a:solidFill>
                  <a:srgbClr val="212529"/>
                </a:solidFill>
                <a:latin typeface="-apple-system"/>
              </a:rPr>
              <a:t>, </a:t>
            </a:r>
            <a:r>
              <a:rPr lang="ko-KR" altLang="en-US" sz="1200" dirty="0">
                <a:solidFill>
                  <a:srgbClr val="212529"/>
                </a:solidFill>
                <a:latin typeface="-apple-system"/>
              </a:rPr>
              <a:t>다른 하나는 </a:t>
            </a:r>
            <a:r>
              <a:rPr lang="en-US" altLang="ko-KR" sz="1200" dirty="0">
                <a:solidFill>
                  <a:srgbClr val="212529"/>
                </a:solidFill>
                <a:latin typeface="-apple-system"/>
              </a:rPr>
              <a:t>cumulative hazard function</a:t>
            </a:r>
            <a:r>
              <a:rPr lang="ko-KR" altLang="en-US" sz="1200" dirty="0">
                <a:solidFill>
                  <a:srgbClr val="212529"/>
                </a:solidFill>
                <a:latin typeface="-apple-system"/>
              </a:rPr>
              <a:t>으로 </a:t>
            </a:r>
            <a:r>
              <a:rPr lang="en-US" altLang="ko-KR" sz="1200" dirty="0">
                <a:solidFill>
                  <a:srgbClr val="212529"/>
                </a:solidFill>
                <a:latin typeface="-apple-system"/>
              </a:rPr>
              <a:t>martingale residual</a:t>
            </a:r>
            <a:r>
              <a:rPr lang="ko-KR" altLang="en-US" sz="1200" dirty="0">
                <a:solidFill>
                  <a:srgbClr val="212529"/>
                </a:solidFill>
                <a:latin typeface="-apple-system"/>
              </a:rPr>
              <a:t>을 구하여 </a:t>
            </a:r>
            <a:r>
              <a:rPr lang="en-US" altLang="ko-KR" sz="1200" dirty="0">
                <a:solidFill>
                  <a:srgbClr val="212529"/>
                </a:solidFill>
                <a:latin typeface="-apple-system"/>
              </a:rPr>
              <a:t>log minus log(LML) plot</a:t>
            </a:r>
            <a:r>
              <a:rPr lang="ko-KR" altLang="en-US" sz="1200" dirty="0">
                <a:solidFill>
                  <a:srgbClr val="212529"/>
                </a:solidFill>
                <a:latin typeface="-apple-system"/>
              </a:rPr>
              <a:t>을 그려서 </a:t>
            </a:r>
            <a:r>
              <a:rPr lang="en-US" altLang="ko-KR" sz="1200" dirty="0">
                <a:solidFill>
                  <a:srgbClr val="212529"/>
                </a:solidFill>
                <a:latin typeface="-apple-system"/>
              </a:rPr>
              <a:t>log-linear </a:t>
            </a:r>
            <a:r>
              <a:rPr lang="ko-KR" altLang="en-US" sz="1200" dirty="0">
                <a:solidFill>
                  <a:srgbClr val="212529"/>
                </a:solidFill>
                <a:latin typeface="-apple-system"/>
              </a:rPr>
              <a:t>관계를 검정하는 것이다</a:t>
            </a:r>
            <a:r>
              <a:rPr lang="en-US" altLang="ko-KR" sz="1200" dirty="0">
                <a:solidFill>
                  <a:srgbClr val="212529"/>
                </a:solidFill>
                <a:latin typeface="-apple-system"/>
              </a:rPr>
              <a:t>. LML plot </a:t>
            </a:r>
            <a:r>
              <a:rPr lang="ko-KR" altLang="en-US" sz="1200" dirty="0">
                <a:solidFill>
                  <a:srgbClr val="212529"/>
                </a:solidFill>
                <a:latin typeface="-apple-system"/>
              </a:rPr>
              <a:t>방법은 추정된 생존함수를 두 번 로그로 변환을 한다는 것인데</a:t>
            </a:r>
            <a:r>
              <a:rPr lang="en-US" altLang="ko-KR" sz="1200" dirty="0">
                <a:solidFill>
                  <a:srgbClr val="212529"/>
                </a:solidFill>
                <a:latin typeface="-apple-system"/>
              </a:rPr>
              <a:t>, </a:t>
            </a:r>
            <a:r>
              <a:rPr lang="ko-KR" altLang="en-US" sz="1200" dirty="0">
                <a:solidFill>
                  <a:srgbClr val="212529"/>
                </a:solidFill>
                <a:latin typeface="-apple-system"/>
              </a:rPr>
              <a:t>생존함수의 값이 </a:t>
            </a:r>
            <a:r>
              <a:rPr lang="en-US" altLang="ko-KR" sz="1200" dirty="0">
                <a:solidFill>
                  <a:srgbClr val="212529"/>
                </a:solidFill>
                <a:latin typeface="-apple-system"/>
              </a:rPr>
              <a:t>0</a:t>
            </a:r>
            <a:r>
              <a:rPr lang="ko-KR" altLang="en-US" sz="1200" dirty="0">
                <a:solidFill>
                  <a:srgbClr val="212529"/>
                </a:solidFill>
                <a:latin typeface="-apple-system"/>
              </a:rPr>
              <a:t>과 </a:t>
            </a:r>
            <a:r>
              <a:rPr lang="en-US" altLang="ko-KR" sz="1200" dirty="0">
                <a:solidFill>
                  <a:srgbClr val="212529"/>
                </a:solidFill>
                <a:latin typeface="-apple-system"/>
              </a:rPr>
              <a:t>1</a:t>
            </a:r>
            <a:r>
              <a:rPr lang="ko-KR" altLang="en-US" sz="1200" dirty="0">
                <a:solidFill>
                  <a:srgbClr val="212529"/>
                </a:solidFill>
                <a:latin typeface="-apple-system"/>
              </a:rPr>
              <a:t>사이의 </a:t>
            </a:r>
            <a:r>
              <a:rPr lang="ko-KR" altLang="en-US" sz="1200" dirty="0" err="1">
                <a:solidFill>
                  <a:srgbClr val="212529"/>
                </a:solidFill>
                <a:latin typeface="-apple-system"/>
              </a:rPr>
              <a:t>확률이다보니</a:t>
            </a:r>
            <a:r>
              <a:rPr lang="ko-KR" altLang="en-US" sz="1200" dirty="0">
                <a:solidFill>
                  <a:srgbClr val="212529"/>
                </a:solidFill>
                <a:latin typeface="-apple-system"/>
              </a:rPr>
              <a:t> 로그를 씌웠을 때 음수가 되어 여기에 </a:t>
            </a:r>
            <a:r>
              <a:rPr lang="en-US" altLang="ko-KR" sz="1200" dirty="0">
                <a:solidFill>
                  <a:srgbClr val="212529"/>
                </a:solidFill>
                <a:latin typeface="-apple-system"/>
              </a:rPr>
              <a:t>minus</a:t>
            </a:r>
            <a:r>
              <a:rPr lang="ko-KR" altLang="en-US" sz="1200" dirty="0">
                <a:solidFill>
                  <a:srgbClr val="212529"/>
                </a:solidFill>
                <a:latin typeface="-apple-system"/>
              </a:rPr>
              <a:t>를 취하고 다시 로그 변환을 실시하는 아이디어에 근거한다</a:t>
            </a:r>
            <a:r>
              <a:rPr lang="en-US" altLang="ko-KR" sz="1200" dirty="0">
                <a:solidFill>
                  <a:srgbClr val="212529"/>
                </a:solidFill>
                <a:latin typeface="-apple-system"/>
              </a:rPr>
              <a:t>. </a:t>
            </a:r>
            <a:r>
              <a:rPr lang="ko-KR" altLang="en-US" sz="1200" dirty="0">
                <a:solidFill>
                  <a:srgbClr val="212529"/>
                </a:solidFill>
                <a:latin typeface="-apple-system"/>
              </a:rPr>
              <a:t>마지막 방법은 적합도 검정</a:t>
            </a:r>
            <a:r>
              <a:rPr lang="en-US" altLang="ko-KR" sz="1200" dirty="0">
                <a:solidFill>
                  <a:srgbClr val="212529"/>
                </a:solidFill>
                <a:latin typeface="-apple-system"/>
              </a:rPr>
              <a:t>(Goodness of fit test)</a:t>
            </a:r>
            <a:r>
              <a:rPr lang="ko-KR" altLang="en-US" sz="1200" dirty="0">
                <a:solidFill>
                  <a:srgbClr val="212529"/>
                </a:solidFill>
                <a:latin typeface="-apple-system"/>
              </a:rPr>
              <a:t>으로</a:t>
            </a:r>
            <a:r>
              <a:rPr lang="en-US" altLang="ko-KR" sz="1200" dirty="0">
                <a:solidFill>
                  <a:srgbClr val="212529"/>
                </a:solidFill>
                <a:latin typeface="-apple-system"/>
              </a:rPr>
              <a:t>, </a:t>
            </a:r>
            <a:r>
              <a:rPr lang="ko-KR" altLang="en-US" sz="1200" dirty="0" err="1">
                <a:solidFill>
                  <a:srgbClr val="212529"/>
                </a:solidFill>
                <a:latin typeface="-apple-system"/>
              </a:rPr>
              <a:t>관측값과</a:t>
            </a:r>
            <a:r>
              <a:rPr lang="ko-KR" altLang="en-US" sz="1200" dirty="0">
                <a:solidFill>
                  <a:srgbClr val="212529"/>
                </a:solidFill>
                <a:latin typeface="-apple-system"/>
              </a:rPr>
              <a:t> 추정된 생존함수에 의한 값의 차이를 비교하여 가정을 확인할 수 있다</a:t>
            </a:r>
            <a:r>
              <a:rPr lang="en-US" altLang="ko-KR" sz="1200" dirty="0">
                <a:solidFill>
                  <a:srgbClr val="212529"/>
                </a:solidFill>
                <a:latin typeface="-apple-system"/>
              </a:rPr>
              <a:t>.</a:t>
            </a:r>
            <a:r>
              <a:rPr lang="en-US" altLang="ko-KR" sz="1200" i="1" dirty="0">
                <a:solidFill>
                  <a:srgbClr val="212529"/>
                </a:solidFill>
                <a:latin typeface="-apple-system"/>
              </a:rPr>
              <a:t>[</a:t>
            </a:r>
            <a:r>
              <a:rPr lang="en-US" altLang="ko-KR" sz="1200" i="1" dirty="0" err="1">
                <a:solidFill>
                  <a:srgbClr val="212529"/>
                </a:solidFill>
                <a:latin typeface="-apple-system"/>
              </a:rPr>
              <a:t>Junyong</a:t>
            </a:r>
            <a:r>
              <a:rPr lang="en-US" altLang="ko-KR" sz="1200" i="1" dirty="0">
                <a:solidFill>
                  <a:srgbClr val="212529"/>
                </a:solidFill>
                <a:latin typeface="-apple-system"/>
              </a:rPr>
              <a:t> I. 2019 ]</a:t>
            </a:r>
            <a:r>
              <a:rPr lang="ko-KR" altLang="en-US" sz="1200" dirty="0">
                <a:solidFill>
                  <a:srgbClr val="212529"/>
                </a:solidFill>
                <a:latin typeface="-apple-system"/>
              </a:rPr>
              <a:t> 이러한 검정들을 거쳐 비례위험가정을 만족하는 </a:t>
            </a:r>
            <a:r>
              <a:rPr lang="en-US" altLang="ko-KR" sz="1200" dirty="0">
                <a:solidFill>
                  <a:srgbClr val="212529"/>
                </a:solidFill>
                <a:latin typeface="-apple-system"/>
              </a:rPr>
              <a:t>Cox Proportional Hazard function</a:t>
            </a:r>
            <a:r>
              <a:rPr lang="ko-KR" altLang="en-US" sz="1200" dirty="0">
                <a:solidFill>
                  <a:srgbClr val="212529"/>
                </a:solidFill>
                <a:latin typeface="-apple-system"/>
              </a:rPr>
              <a:t>은 </a:t>
            </a:r>
            <a:r>
              <a:rPr lang="ko-KR" altLang="en-US" sz="1200" dirty="0" err="1">
                <a:solidFill>
                  <a:srgbClr val="212529"/>
                </a:solidFill>
                <a:latin typeface="-apple-system"/>
              </a:rPr>
              <a:t>다변수</a:t>
            </a:r>
            <a:r>
              <a:rPr lang="ko-KR" altLang="en-US" sz="1200" dirty="0">
                <a:solidFill>
                  <a:srgbClr val="212529"/>
                </a:solidFill>
                <a:latin typeface="-apple-system"/>
              </a:rPr>
              <a:t> 처리가 가능하다는 것과</a:t>
            </a:r>
            <a:r>
              <a:rPr lang="en-US" altLang="ko-KR" sz="1200" dirty="0">
                <a:solidFill>
                  <a:srgbClr val="212529"/>
                </a:solidFill>
                <a:latin typeface="-apple-system"/>
              </a:rPr>
              <a:t>, </a:t>
            </a:r>
            <a:r>
              <a:rPr lang="ko-KR" altLang="en-US" sz="1200" dirty="0">
                <a:solidFill>
                  <a:srgbClr val="212529"/>
                </a:solidFill>
                <a:latin typeface="-apple-system"/>
              </a:rPr>
              <a:t>지수적인 회귀 생존 모형을 사용한다는 것</a:t>
            </a:r>
            <a:r>
              <a:rPr lang="en-US" altLang="ko-KR" sz="1200" dirty="0">
                <a:solidFill>
                  <a:srgbClr val="212529"/>
                </a:solidFill>
                <a:latin typeface="-apple-system"/>
              </a:rPr>
              <a:t>, </a:t>
            </a:r>
            <a:r>
              <a:rPr lang="ko-KR" altLang="en-US" sz="1200" dirty="0">
                <a:solidFill>
                  <a:srgbClr val="212529"/>
                </a:solidFill>
                <a:latin typeface="-apple-system"/>
              </a:rPr>
              <a:t>상대 위험을 도출해낸다는 것과 범주형 변수</a:t>
            </a:r>
            <a:r>
              <a:rPr lang="en-US" altLang="ko-KR" sz="1200" dirty="0">
                <a:solidFill>
                  <a:srgbClr val="212529"/>
                </a:solidFill>
                <a:latin typeface="-apple-system"/>
              </a:rPr>
              <a:t>, </a:t>
            </a:r>
            <a:r>
              <a:rPr lang="ko-KR" altLang="en-US" sz="1200" dirty="0">
                <a:solidFill>
                  <a:srgbClr val="212529"/>
                </a:solidFill>
                <a:latin typeface="-apple-system"/>
              </a:rPr>
              <a:t>연속형 변수 둘 다 처리가 가능하다는 특징을 지니게 된다</a:t>
            </a:r>
            <a:r>
              <a:rPr lang="en-US" altLang="ko-KR" sz="1200" dirty="0">
                <a:solidFill>
                  <a:srgbClr val="212529"/>
                </a:solidFill>
                <a:latin typeface="-apple-system"/>
              </a:rPr>
              <a:t>.</a:t>
            </a:r>
          </a:p>
          <a:p>
            <a:pPr>
              <a:lnSpc>
                <a:spcPct val="150000"/>
              </a:lnSpc>
            </a:pPr>
            <a:r>
              <a:rPr lang="ko-KR" altLang="en-US" sz="1200" dirty="0">
                <a:solidFill>
                  <a:srgbClr val="212529"/>
                </a:solidFill>
                <a:latin typeface="-apple-system"/>
              </a:rPr>
              <a:t>만약 언급한 비례위험가정들을 만족하지 않는 다면</a:t>
            </a:r>
            <a:r>
              <a:rPr lang="en-US" altLang="ko-KR" sz="1200" dirty="0">
                <a:solidFill>
                  <a:srgbClr val="212529"/>
                </a:solidFill>
                <a:latin typeface="-apple-system"/>
              </a:rPr>
              <a:t>, </a:t>
            </a:r>
            <a:r>
              <a:rPr lang="en-US" altLang="ko-KR" sz="1200" dirty="0" err="1">
                <a:solidFill>
                  <a:srgbClr val="212529"/>
                </a:solidFill>
                <a:latin typeface="-apple-system"/>
              </a:rPr>
              <a:t>CoxPH</a:t>
            </a:r>
            <a:r>
              <a:rPr lang="en-US" altLang="ko-KR" sz="1200" dirty="0">
                <a:solidFill>
                  <a:srgbClr val="212529"/>
                </a:solidFill>
                <a:latin typeface="-apple-system"/>
              </a:rPr>
              <a:t> model</a:t>
            </a:r>
            <a:r>
              <a:rPr lang="ko-KR" altLang="en-US" sz="1200" dirty="0">
                <a:solidFill>
                  <a:srgbClr val="212529"/>
                </a:solidFill>
                <a:latin typeface="-apple-system"/>
              </a:rPr>
              <a:t>로 접근해서는 정확한 </a:t>
            </a:r>
            <a:r>
              <a:rPr lang="ko-KR" altLang="en-US" sz="1200" dirty="0" err="1">
                <a:solidFill>
                  <a:srgbClr val="212529"/>
                </a:solidFill>
                <a:latin typeface="-apple-system"/>
              </a:rPr>
              <a:t>예측값을</a:t>
            </a:r>
            <a:r>
              <a:rPr lang="ko-KR" altLang="en-US" sz="1200" dirty="0">
                <a:solidFill>
                  <a:srgbClr val="212529"/>
                </a:solidFill>
                <a:latin typeface="-apple-system"/>
              </a:rPr>
              <a:t> 얻기 어려우므로</a:t>
            </a:r>
            <a:r>
              <a:rPr lang="en-US" altLang="ko-KR" sz="1200" dirty="0">
                <a:solidFill>
                  <a:srgbClr val="212529"/>
                </a:solidFill>
                <a:latin typeface="-apple-system"/>
              </a:rPr>
              <a:t>, </a:t>
            </a:r>
            <a:r>
              <a:rPr lang="ko-KR" altLang="en-US" sz="1200" dirty="0">
                <a:solidFill>
                  <a:srgbClr val="212529"/>
                </a:solidFill>
                <a:latin typeface="-apple-system"/>
              </a:rPr>
              <a:t>대신 </a:t>
            </a:r>
            <a:r>
              <a:rPr lang="en-US" altLang="ko-KR" sz="1200" dirty="0">
                <a:solidFill>
                  <a:srgbClr val="212529"/>
                </a:solidFill>
                <a:latin typeface="-apple-system"/>
              </a:rPr>
              <a:t>time-dependent </a:t>
            </a:r>
            <a:r>
              <a:rPr lang="en-US" altLang="ko-KR" sz="1200" dirty="0" err="1">
                <a:solidFill>
                  <a:srgbClr val="212529"/>
                </a:solidFill>
                <a:latin typeface="-apple-system"/>
              </a:rPr>
              <a:t>CoxPH</a:t>
            </a:r>
            <a:r>
              <a:rPr lang="en-US" altLang="ko-KR" sz="1200" dirty="0">
                <a:solidFill>
                  <a:srgbClr val="212529"/>
                </a:solidFill>
                <a:latin typeface="-apple-system"/>
              </a:rPr>
              <a:t> model </a:t>
            </a:r>
            <a:r>
              <a:rPr lang="ko-KR" altLang="en-US" sz="1200" dirty="0">
                <a:solidFill>
                  <a:srgbClr val="212529"/>
                </a:solidFill>
                <a:latin typeface="-apple-system"/>
              </a:rPr>
              <a:t>이나 </a:t>
            </a:r>
            <a:r>
              <a:rPr lang="ko-KR" altLang="en-US" sz="1200" dirty="0" err="1">
                <a:solidFill>
                  <a:srgbClr val="212529"/>
                </a:solidFill>
                <a:latin typeface="-apple-system"/>
              </a:rPr>
              <a:t>층화된</a:t>
            </a:r>
            <a:r>
              <a:rPr lang="en-US" altLang="ko-KR" sz="1200" dirty="0">
                <a:solidFill>
                  <a:srgbClr val="212529"/>
                </a:solidFill>
                <a:latin typeface="-apple-system"/>
              </a:rPr>
              <a:t>(stratified) </a:t>
            </a:r>
            <a:r>
              <a:rPr lang="ko-KR" altLang="en-US" sz="1200" dirty="0" err="1">
                <a:solidFill>
                  <a:srgbClr val="212529"/>
                </a:solidFill>
                <a:latin typeface="-apple-system"/>
              </a:rPr>
              <a:t>콕스</a:t>
            </a:r>
            <a:r>
              <a:rPr lang="ko-KR" altLang="en-US" sz="1200" dirty="0">
                <a:solidFill>
                  <a:srgbClr val="212529"/>
                </a:solidFill>
                <a:latin typeface="-apple-system"/>
              </a:rPr>
              <a:t> 모델</a:t>
            </a:r>
            <a:r>
              <a:rPr lang="en-US" altLang="ko-KR" sz="1200" dirty="0">
                <a:solidFill>
                  <a:srgbClr val="212529"/>
                </a:solidFill>
                <a:latin typeface="-apple-system"/>
              </a:rPr>
              <a:t>, </a:t>
            </a:r>
            <a:r>
              <a:rPr lang="en-US" altLang="ko-KR" sz="1200" dirty="0" err="1">
                <a:solidFill>
                  <a:srgbClr val="212529"/>
                </a:solidFill>
                <a:latin typeface="-apple-system"/>
              </a:rPr>
              <a:t>Gehan's</a:t>
            </a:r>
            <a:r>
              <a:rPr lang="en-US" altLang="ko-KR" sz="1200" dirty="0">
                <a:solidFill>
                  <a:srgbClr val="212529"/>
                </a:solidFill>
                <a:latin typeface="-apple-system"/>
              </a:rPr>
              <a:t> generalized Wilcoxon test </a:t>
            </a:r>
            <a:r>
              <a:rPr lang="ko-KR" altLang="en-US" sz="1200" dirty="0">
                <a:solidFill>
                  <a:srgbClr val="212529"/>
                </a:solidFill>
                <a:latin typeface="-apple-system"/>
              </a:rPr>
              <a:t>등의 </a:t>
            </a:r>
            <a:r>
              <a:rPr lang="en-US" altLang="ko-KR" sz="1200" dirty="0">
                <a:solidFill>
                  <a:srgbClr val="212529"/>
                </a:solidFill>
                <a:latin typeface="-apple-system"/>
              </a:rPr>
              <a:t>non-proportional hazard model</a:t>
            </a:r>
            <a:r>
              <a:rPr lang="ko-KR" altLang="en-US" sz="1200" dirty="0">
                <a:solidFill>
                  <a:srgbClr val="212529"/>
                </a:solidFill>
                <a:latin typeface="-apple-system"/>
              </a:rPr>
              <a:t>을 사용해야 한다</a:t>
            </a:r>
            <a:r>
              <a:rPr lang="en-US" altLang="ko-KR" sz="1200" dirty="0">
                <a:solidFill>
                  <a:srgbClr val="212529"/>
                </a:solidFill>
                <a:latin typeface="-apple-system"/>
              </a:rPr>
              <a:t>.</a:t>
            </a:r>
            <a:endParaRPr lang="en-US" altLang="ko-KR" sz="1200" b="0" i="0" dirty="0">
              <a:solidFill>
                <a:srgbClr val="212529"/>
              </a:solidFill>
              <a:effectLst/>
              <a:latin typeface="-apple-system"/>
            </a:endParaRPr>
          </a:p>
        </p:txBody>
      </p:sp>
      <p:sp>
        <p:nvSpPr>
          <p:cNvPr id="9" name="직사각형 8">
            <a:extLst>
              <a:ext uri="{FF2B5EF4-FFF2-40B4-BE49-F238E27FC236}">
                <a16:creationId xmlns:a16="http://schemas.microsoft.com/office/drawing/2014/main" id="{ACBA20F2-7907-4402-9080-EE153AD7CA4A}"/>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31982107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229</a:t>
            </a:fld>
            <a:endParaRPr lang="ko-KR" altLang="en-US"/>
          </a:p>
        </p:txBody>
      </p:sp>
      <p:sp>
        <p:nvSpPr>
          <p:cNvPr id="3" name="직사각형 2">
            <a:extLst>
              <a:ext uri="{FF2B5EF4-FFF2-40B4-BE49-F238E27FC236}">
                <a16:creationId xmlns:a16="http://schemas.microsoft.com/office/drawing/2014/main" id="{90B19757-2701-4308-A5F1-09F698760430}"/>
              </a:ext>
            </a:extLst>
          </p:cNvPr>
          <p:cNvSpPr/>
          <p:nvPr/>
        </p:nvSpPr>
        <p:spPr>
          <a:xfrm>
            <a:off x="755576" y="1196752"/>
            <a:ext cx="4572000" cy="616194"/>
          </a:xfrm>
          <a:prstGeom prst="rect">
            <a:avLst/>
          </a:prstGeom>
        </p:spPr>
        <p:txBody>
          <a:bodyPr>
            <a:spAutoFit/>
          </a:bodyPr>
          <a:lstStyle/>
          <a:p>
            <a:pPr>
              <a:lnSpc>
                <a:spcPct val="150000"/>
              </a:lnSpc>
            </a:pPr>
            <a:r>
              <a:rPr lang="ko-KR" altLang="en-US" sz="1200" dirty="0" err="1">
                <a:solidFill>
                  <a:srgbClr val="212529"/>
                </a:solidFill>
                <a:latin typeface="-apple-system"/>
              </a:rPr>
              <a:t>파이썬의</a:t>
            </a:r>
            <a:r>
              <a:rPr lang="ko-KR" altLang="en-US" sz="1200" dirty="0">
                <a:solidFill>
                  <a:srgbClr val="212529"/>
                </a:solidFill>
                <a:latin typeface="-apple-system"/>
              </a:rPr>
              <a:t> </a:t>
            </a:r>
            <a:r>
              <a:rPr lang="en-US" altLang="ko-KR" sz="1200" dirty="0">
                <a:solidFill>
                  <a:srgbClr val="212529"/>
                </a:solidFill>
                <a:latin typeface="-apple-system"/>
              </a:rPr>
              <a:t>lifelines </a:t>
            </a:r>
            <a:r>
              <a:rPr lang="ko-KR" altLang="en-US" sz="1200" dirty="0">
                <a:solidFill>
                  <a:srgbClr val="212529"/>
                </a:solidFill>
                <a:latin typeface="-apple-system"/>
              </a:rPr>
              <a:t>모듈은 데이터에 관한 생존분석을 도와주는 툴인데</a:t>
            </a:r>
            <a:r>
              <a:rPr lang="en-US" altLang="ko-KR" sz="1200" dirty="0">
                <a:solidFill>
                  <a:srgbClr val="212529"/>
                </a:solidFill>
                <a:latin typeface="-apple-system"/>
              </a:rPr>
              <a:t>, lifelines</a:t>
            </a:r>
            <a:r>
              <a:rPr lang="ko-KR" altLang="en-US" sz="1200" dirty="0">
                <a:solidFill>
                  <a:srgbClr val="212529"/>
                </a:solidFill>
                <a:latin typeface="-apple-system"/>
              </a:rPr>
              <a:t>의 </a:t>
            </a:r>
            <a:r>
              <a:rPr lang="en-US" altLang="ko-KR" sz="1200" dirty="0">
                <a:solidFill>
                  <a:srgbClr val="212529"/>
                </a:solidFill>
                <a:latin typeface="-apple-system"/>
              </a:rPr>
              <a:t>documentation</a:t>
            </a:r>
            <a:r>
              <a:rPr lang="ko-KR" altLang="en-US" sz="1200" dirty="0">
                <a:solidFill>
                  <a:srgbClr val="212529"/>
                </a:solidFill>
                <a:latin typeface="-apple-system"/>
              </a:rPr>
              <a:t>을 아래와 같이 예로 들어보겠다</a:t>
            </a:r>
            <a:r>
              <a:rPr lang="en-US" altLang="ko-KR" sz="1200" dirty="0">
                <a:solidFill>
                  <a:srgbClr val="212529"/>
                </a:solidFill>
                <a:latin typeface="-apple-system"/>
              </a:rPr>
              <a:t>.</a:t>
            </a:r>
            <a:endParaRPr lang="ko-KR" altLang="en-US" sz="1200" dirty="0"/>
          </a:p>
        </p:txBody>
      </p:sp>
      <p:sp>
        <p:nvSpPr>
          <p:cNvPr id="8" name="직사각형 7">
            <a:extLst>
              <a:ext uri="{FF2B5EF4-FFF2-40B4-BE49-F238E27FC236}">
                <a16:creationId xmlns:a16="http://schemas.microsoft.com/office/drawing/2014/main" id="{B9E8EA9F-0388-4755-9BA8-74AF83C94A35}"/>
              </a:ext>
            </a:extLst>
          </p:cNvPr>
          <p:cNvSpPr/>
          <p:nvPr/>
        </p:nvSpPr>
        <p:spPr>
          <a:xfrm>
            <a:off x="838200" y="2964274"/>
            <a:ext cx="7848600" cy="1477328"/>
          </a:xfrm>
          <a:prstGeom prst="rect">
            <a:avLst/>
          </a:prstGeom>
        </p:spPr>
        <p:txBody>
          <a:bodyPr wrap="square">
            <a:spAutoFit/>
          </a:bodyPr>
          <a:lstStyle/>
          <a:p>
            <a:r>
              <a:rPr lang="en-US" altLang="ko-KR" dirty="0">
                <a:solidFill>
                  <a:srgbClr val="212529"/>
                </a:solidFill>
                <a:latin typeface="-apple-system"/>
              </a:rPr>
              <a:t>python</a:t>
            </a:r>
            <a:r>
              <a:rPr lang="ko-KR" altLang="en-US" dirty="0">
                <a:solidFill>
                  <a:srgbClr val="212529"/>
                </a:solidFill>
                <a:latin typeface="-apple-system"/>
              </a:rPr>
              <a:t>에서는 다음과 같이 데이터에 생존분석을 적용시킨다고 이해하면 되겠다</a:t>
            </a:r>
            <a:r>
              <a:rPr lang="en-US" altLang="ko-KR" dirty="0">
                <a:solidFill>
                  <a:srgbClr val="212529"/>
                </a:solidFill>
                <a:latin typeface="-apple-system"/>
              </a:rPr>
              <a:t>. </a:t>
            </a:r>
            <a:r>
              <a:rPr lang="ko-KR" altLang="en-US" dirty="0">
                <a:solidFill>
                  <a:srgbClr val="212529"/>
                </a:solidFill>
                <a:latin typeface="-apple-system"/>
              </a:rPr>
              <a:t>데이터가 위 형태와 같이 시간 변수와 사건 변수가 존재 하여야 하고</a:t>
            </a:r>
            <a:r>
              <a:rPr lang="en-US" altLang="ko-KR" dirty="0">
                <a:solidFill>
                  <a:srgbClr val="212529"/>
                </a:solidFill>
                <a:latin typeface="-apple-system"/>
              </a:rPr>
              <a:t>, categorical </a:t>
            </a:r>
            <a:r>
              <a:rPr lang="ko-KR" altLang="en-US" dirty="0">
                <a:solidFill>
                  <a:srgbClr val="212529"/>
                </a:solidFill>
                <a:latin typeface="-apple-system"/>
              </a:rPr>
              <a:t>변수들은 </a:t>
            </a:r>
            <a:r>
              <a:rPr lang="en-US" altLang="ko-KR" dirty="0">
                <a:solidFill>
                  <a:srgbClr val="212529"/>
                </a:solidFill>
                <a:latin typeface="-apple-system"/>
              </a:rPr>
              <a:t>dummy value </a:t>
            </a:r>
            <a:r>
              <a:rPr lang="ko-KR" altLang="en-US" dirty="0">
                <a:solidFill>
                  <a:srgbClr val="212529"/>
                </a:solidFill>
                <a:latin typeface="-apple-system"/>
              </a:rPr>
              <a:t>처리하여 위 코드의 </a:t>
            </a:r>
            <a:r>
              <a:rPr lang="en-US" altLang="ko-KR" i="1" dirty="0">
                <a:solidFill>
                  <a:srgbClr val="212529"/>
                </a:solidFill>
                <a:latin typeface="KaTeX_Math"/>
              </a:rPr>
              <a:t>var</a:t>
            </a:r>
            <a:r>
              <a:rPr lang="ko-KR" altLang="en-US" dirty="0">
                <a:solidFill>
                  <a:srgbClr val="212529"/>
                </a:solidFill>
                <a:latin typeface="-apple-system"/>
              </a:rPr>
              <a:t>와 같이 범주에 따른 숫자로 나타낸다</a:t>
            </a:r>
            <a:r>
              <a:rPr lang="en-US" altLang="ko-KR" dirty="0">
                <a:solidFill>
                  <a:srgbClr val="212529"/>
                </a:solidFill>
                <a:latin typeface="-apple-system"/>
              </a:rPr>
              <a:t>. </a:t>
            </a:r>
            <a:r>
              <a:rPr lang="ko-KR" altLang="en-US" dirty="0">
                <a:solidFill>
                  <a:srgbClr val="212529"/>
                </a:solidFill>
                <a:latin typeface="-apple-system"/>
              </a:rPr>
              <a:t>이렇게 하였을 때 </a:t>
            </a:r>
            <a:r>
              <a:rPr lang="en-US" altLang="ko-KR" dirty="0">
                <a:solidFill>
                  <a:srgbClr val="212529"/>
                </a:solidFill>
                <a:latin typeface="-apple-system"/>
              </a:rPr>
              <a:t>Cox PH model</a:t>
            </a:r>
            <a:r>
              <a:rPr lang="ko-KR" altLang="en-US" dirty="0">
                <a:solidFill>
                  <a:srgbClr val="212529"/>
                </a:solidFill>
                <a:latin typeface="-apple-system"/>
              </a:rPr>
              <a:t>을 적용한 </a:t>
            </a:r>
            <a:r>
              <a:rPr lang="ko-KR" altLang="en-US" dirty="0" err="1">
                <a:solidFill>
                  <a:srgbClr val="212529"/>
                </a:solidFill>
                <a:latin typeface="-apple-system"/>
              </a:rPr>
              <a:t>다변량</a:t>
            </a:r>
            <a:r>
              <a:rPr lang="ko-KR" altLang="en-US" dirty="0">
                <a:solidFill>
                  <a:srgbClr val="212529"/>
                </a:solidFill>
                <a:latin typeface="-apple-system"/>
              </a:rPr>
              <a:t> 생존 함수는 아래 그래프와 같이 나타나게 된다</a:t>
            </a:r>
            <a:r>
              <a:rPr lang="en-US" altLang="ko-KR" dirty="0">
                <a:solidFill>
                  <a:srgbClr val="212529"/>
                </a:solidFill>
                <a:latin typeface="-apple-system"/>
              </a:rPr>
              <a:t>.</a:t>
            </a:r>
            <a:endParaRPr lang="ko-KR" altLang="en-US" dirty="0"/>
          </a:p>
        </p:txBody>
      </p:sp>
      <p:sp>
        <p:nvSpPr>
          <p:cNvPr id="12" name="직사각형 11">
            <a:extLst>
              <a:ext uri="{FF2B5EF4-FFF2-40B4-BE49-F238E27FC236}">
                <a16:creationId xmlns:a16="http://schemas.microsoft.com/office/drawing/2014/main" id="{F90773CD-06C4-4B18-BC34-53BF3A160CBE}"/>
              </a:ext>
            </a:extLst>
          </p:cNvPr>
          <p:cNvSpPr/>
          <p:nvPr/>
        </p:nvSpPr>
        <p:spPr>
          <a:xfrm>
            <a:off x="770365" y="2126634"/>
            <a:ext cx="3531736" cy="646331"/>
          </a:xfrm>
          <a:prstGeom prst="rect">
            <a:avLst/>
          </a:prstGeom>
        </p:spPr>
        <p:txBody>
          <a:bodyPr wrap="none">
            <a:spAutoFit/>
          </a:bodyPr>
          <a:lstStyle/>
          <a:p>
            <a:pPr lvl="0" eaLnBrk="0" fontAlgn="base" latinLnBrk="0" hangingPunct="0">
              <a:spcBef>
                <a:spcPct val="0"/>
              </a:spcBef>
              <a:spcAft>
                <a:spcPct val="0"/>
              </a:spcAft>
            </a:pPr>
            <a:r>
              <a:rPr lang="en-US" altLang="ko-KR" dirty="0">
                <a:solidFill>
                  <a:srgbClr val="212529"/>
                </a:solidFill>
                <a:latin typeface="Arial Unicode MS" panose="020B0604020202020204" pitchFamily="50" charset="-127"/>
                <a:ea typeface="Fira Mono"/>
              </a:rPr>
              <a:t># </a:t>
            </a:r>
            <a:r>
              <a:rPr lang="ko-KR" altLang="ko-KR" dirty="0" err="1">
                <a:solidFill>
                  <a:srgbClr val="212529"/>
                </a:solidFill>
                <a:latin typeface="Arial Unicode MS" panose="020B0604020202020204" pitchFamily="50" charset="-127"/>
                <a:ea typeface="Fira Mono"/>
              </a:rPr>
              <a:t>lifelines</a:t>
            </a:r>
            <a:r>
              <a:rPr lang="ko-KR" altLang="ko-KR" dirty="0">
                <a:solidFill>
                  <a:srgbClr val="212529"/>
                </a:solidFill>
                <a:latin typeface="Arial Unicode MS" panose="020B0604020202020204" pitchFamily="50" charset="-127"/>
                <a:ea typeface="Fira Mono"/>
              </a:rPr>
              <a:t> </a:t>
            </a:r>
            <a:r>
              <a:rPr lang="ko-KR" altLang="en-US" dirty="0">
                <a:solidFill>
                  <a:srgbClr val="212529"/>
                </a:solidFill>
                <a:latin typeface="Arial Unicode MS" panose="020B0604020202020204" pitchFamily="50" charset="-127"/>
                <a:ea typeface="Fira Mono"/>
              </a:rPr>
              <a:t>모듈 </a:t>
            </a:r>
            <a:r>
              <a:rPr lang="ko-KR" altLang="ko-KR" dirty="0" err="1">
                <a:solidFill>
                  <a:srgbClr val="212529"/>
                </a:solidFill>
                <a:latin typeface="Arial Unicode MS" panose="020B0604020202020204" pitchFamily="50" charset="-127"/>
                <a:ea typeface="Fira Mono"/>
              </a:rPr>
              <a:t>import</a:t>
            </a:r>
            <a:r>
              <a:rPr lang="ko-KR" altLang="ko-KR" dirty="0">
                <a:solidFill>
                  <a:srgbClr val="212529"/>
                </a:solidFill>
                <a:latin typeface="Arial Unicode MS" panose="020B0604020202020204" pitchFamily="50" charset="-127"/>
                <a:ea typeface="Fira Mono"/>
              </a:rPr>
              <a:t> </a:t>
            </a:r>
            <a:endParaRPr lang="en-US" altLang="ko-KR" dirty="0">
              <a:solidFill>
                <a:srgbClr val="212529"/>
              </a:solidFill>
              <a:latin typeface="Arial Unicode MS" panose="020B0604020202020204" pitchFamily="50" charset="-127"/>
              <a:ea typeface="Fira Mono"/>
            </a:endParaRPr>
          </a:p>
          <a:p>
            <a:pPr lvl="0" eaLnBrk="0" fontAlgn="base" latinLnBrk="0" hangingPunct="0">
              <a:spcBef>
                <a:spcPct val="0"/>
              </a:spcBef>
              <a:spcAft>
                <a:spcPct val="0"/>
              </a:spcAft>
            </a:pPr>
            <a:r>
              <a:rPr lang="ko-KR" altLang="ko-KR" dirty="0" err="1">
                <a:solidFill>
                  <a:srgbClr val="212529"/>
                </a:solidFill>
                <a:latin typeface="Arial Unicode MS" panose="020B0604020202020204" pitchFamily="50" charset="-127"/>
                <a:ea typeface="Fira Mono"/>
              </a:rPr>
              <a:t>from</a:t>
            </a:r>
            <a:r>
              <a:rPr lang="ko-KR" altLang="ko-KR" dirty="0">
                <a:solidFill>
                  <a:srgbClr val="212529"/>
                </a:solidFill>
                <a:latin typeface="Arial Unicode MS" panose="020B0604020202020204" pitchFamily="50" charset="-127"/>
                <a:ea typeface="Fira Mono"/>
              </a:rPr>
              <a:t> </a:t>
            </a:r>
            <a:r>
              <a:rPr lang="ko-KR" altLang="ko-KR" dirty="0" err="1">
                <a:solidFill>
                  <a:srgbClr val="212529"/>
                </a:solidFill>
                <a:latin typeface="Arial Unicode MS" panose="020B0604020202020204" pitchFamily="50" charset="-127"/>
                <a:ea typeface="Fira Mono"/>
              </a:rPr>
              <a:t>lifelines</a:t>
            </a:r>
            <a:r>
              <a:rPr lang="ko-KR" altLang="ko-KR" dirty="0">
                <a:solidFill>
                  <a:srgbClr val="212529"/>
                </a:solidFill>
                <a:latin typeface="Arial Unicode MS" panose="020B0604020202020204" pitchFamily="50" charset="-127"/>
                <a:ea typeface="Fira Mono"/>
              </a:rPr>
              <a:t> </a:t>
            </a:r>
            <a:r>
              <a:rPr lang="ko-KR" altLang="ko-KR" dirty="0" err="1">
                <a:solidFill>
                  <a:srgbClr val="212529"/>
                </a:solidFill>
                <a:latin typeface="Arial Unicode MS" panose="020B0604020202020204" pitchFamily="50" charset="-127"/>
                <a:ea typeface="Fira Mono"/>
              </a:rPr>
              <a:t>import</a:t>
            </a:r>
            <a:r>
              <a:rPr lang="ko-KR" altLang="ko-KR" dirty="0">
                <a:solidFill>
                  <a:srgbClr val="212529"/>
                </a:solidFill>
                <a:latin typeface="Arial Unicode MS" panose="020B0604020202020204" pitchFamily="50" charset="-127"/>
                <a:ea typeface="Fira Mono"/>
              </a:rPr>
              <a:t> </a:t>
            </a:r>
            <a:r>
              <a:rPr lang="ko-KR" altLang="ko-KR" dirty="0" err="1">
                <a:solidFill>
                  <a:srgbClr val="212529"/>
                </a:solidFill>
                <a:latin typeface="Arial Unicode MS" panose="020B0604020202020204" pitchFamily="50" charset="-127"/>
                <a:ea typeface="Fira Mono"/>
              </a:rPr>
              <a:t>CoxPHFitter</a:t>
            </a:r>
            <a:r>
              <a:rPr lang="ko-KR" altLang="ko-KR" sz="800" dirty="0"/>
              <a:t> </a:t>
            </a:r>
            <a:endParaRPr lang="ko-KR" altLang="ko-KR" sz="4000" dirty="0">
              <a:latin typeface="Arial" panose="020B0604020202020204" pitchFamily="34" charset="0"/>
            </a:endParaRPr>
          </a:p>
        </p:txBody>
      </p:sp>
      <p:sp>
        <p:nvSpPr>
          <p:cNvPr id="11" name="직사각형 10">
            <a:extLst>
              <a:ext uri="{FF2B5EF4-FFF2-40B4-BE49-F238E27FC236}">
                <a16:creationId xmlns:a16="http://schemas.microsoft.com/office/drawing/2014/main" id="{9C3B8624-4471-4743-A1CF-39422147739A}"/>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428535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2447900" y="-382713"/>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16" name="슬라이드 번호 개체 틀 15">
            <a:extLst>
              <a:ext uri="{FF2B5EF4-FFF2-40B4-BE49-F238E27FC236}">
                <a16:creationId xmlns:a16="http://schemas.microsoft.com/office/drawing/2014/main" id="{71F081E1-8CF4-47F7-AC3E-FE0D3A1A8CF9}"/>
              </a:ext>
            </a:extLst>
          </p:cNvPr>
          <p:cNvSpPr>
            <a:spLocks noGrp="1"/>
          </p:cNvSpPr>
          <p:nvPr>
            <p:ph type="sldNum" sz="quarter" idx="12"/>
          </p:nvPr>
        </p:nvSpPr>
        <p:spPr/>
        <p:txBody>
          <a:bodyPr/>
          <a:lstStyle/>
          <a:p>
            <a:fld id="{DE77BB65-F969-4654-BF30-45C70C1BE112}" type="slidenum">
              <a:rPr lang="ko-KR" altLang="en-US" smtClean="0"/>
              <a:pPr/>
              <a:t>23</a:t>
            </a:fld>
            <a:endParaRPr lang="ko-KR" altLang="en-US"/>
          </a:p>
        </p:txBody>
      </p:sp>
      <p:sp>
        <p:nvSpPr>
          <p:cNvPr id="2" name="바닥글 개체 틀 1">
            <a:extLst>
              <a:ext uri="{FF2B5EF4-FFF2-40B4-BE49-F238E27FC236}">
                <a16:creationId xmlns:a16="http://schemas.microsoft.com/office/drawing/2014/main" id="{2CA9C938-CFB5-44B8-916B-C3CE69723531}"/>
              </a:ext>
            </a:extLst>
          </p:cNvPr>
          <p:cNvSpPr>
            <a:spLocks noGrp="1"/>
          </p:cNvSpPr>
          <p:nvPr>
            <p:ph type="ftr" sz="quarter" idx="11"/>
          </p:nvPr>
        </p:nvSpPr>
        <p:spPr/>
        <p:txBody>
          <a:bodyPr/>
          <a:lstStyle/>
          <a:p>
            <a:r>
              <a:rPr lang="en-US" altLang="ko-KR"/>
              <a:t>UBION PBL- FBA</a:t>
            </a:r>
            <a:endParaRPr lang="ko-KR" altLang="en-US"/>
          </a:p>
        </p:txBody>
      </p:sp>
      <p:sp>
        <p:nvSpPr>
          <p:cNvPr id="7" name="직사각형 6">
            <a:extLst>
              <a:ext uri="{FF2B5EF4-FFF2-40B4-BE49-F238E27FC236}">
                <a16:creationId xmlns:a16="http://schemas.microsoft.com/office/drawing/2014/main" id="{74492068-A4D6-4201-B875-0B1B739BFEA1}"/>
              </a:ext>
            </a:extLst>
          </p:cNvPr>
          <p:cNvSpPr/>
          <p:nvPr/>
        </p:nvSpPr>
        <p:spPr>
          <a:xfrm>
            <a:off x="274403" y="989125"/>
            <a:ext cx="3895071" cy="276999"/>
          </a:xfrm>
          <a:prstGeom prst="rect">
            <a:avLst/>
          </a:prstGeom>
          <a:solidFill>
            <a:schemeClr val="accent1">
              <a:lumMod val="20000"/>
              <a:lumOff val="80000"/>
            </a:schemeClr>
          </a:solidFill>
          <a:ln>
            <a:solidFill>
              <a:schemeClr val="accent1"/>
            </a:solidFill>
          </a:ln>
        </p:spPr>
        <p:txBody>
          <a:bodyPr wrap="square">
            <a:spAutoFit/>
          </a:bodyPr>
          <a:lstStyle/>
          <a:p>
            <a:r>
              <a:rPr lang="en-US" altLang="ko-KR" sz="1200" u="sng" dirty="0"/>
              <a:t>3. </a:t>
            </a:r>
            <a:r>
              <a:rPr lang="ko-KR" altLang="en-US" sz="1200" u="sng" dirty="0" err="1"/>
              <a:t>피어슨</a:t>
            </a:r>
            <a:r>
              <a:rPr lang="ko-KR" altLang="en-US" sz="1200" u="sng" dirty="0"/>
              <a:t> 상관분석</a:t>
            </a:r>
            <a:r>
              <a:rPr lang="en-US" altLang="ko-KR" sz="1200" u="sng" dirty="0"/>
              <a:t>(Pearson correlation analysis)</a:t>
            </a:r>
            <a:endParaRPr lang="ko-KR" altLang="en-US" sz="1200" dirty="0"/>
          </a:p>
        </p:txBody>
      </p:sp>
      <p:sp>
        <p:nvSpPr>
          <p:cNvPr id="20" name="화살표: 오른쪽 19">
            <a:extLst>
              <a:ext uri="{FF2B5EF4-FFF2-40B4-BE49-F238E27FC236}">
                <a16:creationId xmlns:a16="http://schemas.microsoft.com/office/drawing/2014/main" id="{C53A96DC-4C5D-4B2E-AB7B-A6E61CBEAF6B}"/>
              </a:ext>
            </a:extLst>
          </p:cNvPr>
          <p:cNvSpPr/>
          <p:nvPr/>
        </p:nvSpPr>
        <p:spPr>
          <a:xfrm>
            <a:off x="3855090" y="3177619"/>
            <a:ext cx="2956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A90789-31F5-4428-A2D5-C12D1C8017BC}"/>
                  </a:ext>
                </a:extLst>
              </p:cNvPr>
              <p:cNvSpPr txBox="1"/>
              <p:nvPr/>
            </p:nvSpPr>
            <p:spPr>
              <a:xfrm>
                <a:off x="534006" y="3056757"/>
                <a:ext cx="2904095" cy="694357"/>
              </a:xfrm>
              <a:prstGeom prst="rect">
                <a:avLst/>
              </a:prstGeom>
              <a:noFill/>
              <a:ln w="12700">
                <a:solidFill>
                  <a:schemeClr val="accent2">
                    <a:lumMod val="60000"/>
                    <a:lumOff val="40000"/>
                  </a:schemeClr>
                </a:solidFill>
              </a:ln>
            </p:spPr>
            <p:txBody>
              <a:bodyPr wrap="square" rtlCol="0">
                <a:spAutoFit/>
              </a:bodyPr>
              <a:lstStyle/>
              <a:p>
                <a14:m>
                  <m:oMath xmlns:m="http://schemas.openxmlformats.org/officeDocument/2006/math">
                    <m:sSub>
                      <m:sSubPr>
                        <m:ctrlPr>
                          <a:rPr lang="en-US" altLang="ko-KR" sz="1200" b="1" i="1" smtClean="0">
                            <a:latin typeface="Cambria Math" panose="02040503050406030204" pitchFamily="18" charset="0"/>
                          </a:rPr>
                        </m:ctrlPr>
                      </m:sSubPr>
                      <m:e>
                        <m:r>
                          <a:rPr lang="ko-KR" altLang="en-US" sz="1200" b="1" i="1">
                            <a:latin typeface="Cambria Math" panose="02040503050406030204" pitchFamily="18" charset="0"/>
                          </a:rPr>
                          <m:t>모</m:t>
                        </m:r>
                        <m:r>
                          <a:rPr lang="ko-KR" altLang="en-US" sz="1200" b="1" i="1" smtClean="0">
                            <a:latin typeface="Cambria Math" panose="02040503050406030204" pitchFamily="18" charset="0"/>
                          </a:rPr>
                          <m:t>상</m:t>
                        </m:r>
                        <m:r>
                          <a:rPr lang="ko-KR" altLang="en-US" sz="1200" b="1" i="1">
                            <a:latin typeface="Cambria Math" panose="02040503050406030204" pitchFamily="18" charset="0"/>
                          </a:rPr>
                          <m:t>관</m:t>
                        </m:r>
                        <m:r>
                          <a:rPr lang="ko-KR" altLang="en-US" sz="1200" b="1" i="1" smtClean="0">
                            <a:latin typeface="Cambria Math" panose="02040503050406030204" pitchFamily="18" charset="0"/>
                          </a:rPr>
                          <m:t>계</m:t>
                        </m:r>
                        <m:r>
                          <a:rPr lang="ko-KR" altLang="en-US" sz="1200" b="1" i="1">
                            <a:latin typeface="Cambria Math" panose="02040503050406030204" pitchFamily="18" charset="0"/>
                          </a:rPr>
                          <m:t>수</m:t>
                        </m:r>
                        <m:r>
                          <a:rPr lang="en-US" altLang="ko-KR" sz="1200" b="1" i="1" smtClean="0">
                            <a:latin typeface="Cambria Math" panose="02040503050406030204" pitchFamily="18" charset="0"/>
                          </a:rPr>
                          <m:t>(</m:t>
                        </m:r>
                        <m:r>
                          <a:rPr lang="ko-KR" altLang="en-US" sz="1200" b="1" i="1" smtClean="0">
                            <a:latin typeface="Cambria Math" panose="02040503050406030204" pitchFamily="18" charset="0"/>
                          </a:rPr>
                          <m:t>𝝆</m:t>
                        </m:r>
                      </m:e>
                      <m:sub>
                        <m:r>
                          <a:rPr lang="en-US" altLang="ko-KR" sz="1200" b="1" i="1" smtClean="0">
                            <a:latin typeface="Cambria Math" panose="02040503050406030204" pitchFamily="18" charset="0"/>
                          </a:rPr>
                          <m:t>𝑿𝒀</m:t>
                        </m:r>
                      </m:sub>
                    </m:sSub>
                  </m:oMath>
                </a14:m>
                <a:r>
                  <a:rPr lang="en-US" altLang="ko-KR" sz="1200" b="1" dirty="0"/>
                  <a:t>) </a:t>
                </a:r>
                <a:r>
                  <a:rPr lang="en-US" altLang="ko-KR" sz="1200" dirty="0"/>
                  <a:t>= </a:t>
                </a:r>
                <a:r>
                  <a:rPr lang="en-US" altLang="ko-KR" sz="1200" dirty="0" err="1"/>
                  <a:t>Corr</a:t>
                </a:r>
                <a:r>
                  <a:rPr lang="en-US" altLang="ko-KR" sz="1200" dirty="0"/>
                  <a:t>(X,Y) =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𝐶𝑜𝑣</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m:t>
                        </m:r>
                      </m:num>
                      <m:den>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𝜎</m:t>
                            </m:r>
                          </m:e>
                          <m:sub>
                            <m:r>
                              <a:rPr lang="en-US" altLang="ko-KR" sz="1200" b="0" i="1" smtClean="0">
                                <a:latin typeface="Cambria Math" panose="02040503050406030204" pitchFamily="18" charset="0"/>
                              </a:rPr>
                              <m:t>𝑋</m:t>
                            </m:r>
                          </m:sub>
                        </m:sSub>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𝜎</m:t>
                            </m:r>
                          </m:e>
                          <m:sub>
                            <m:r>
                              <a:rPr lang="en-US" altLang="ko-KR" sz="1200" b="0" i="1" smtClean="0">
                                <a:latin typeface="Cambria Math" panose="02040503050406030204" pitchFamily="18" charset="0"/>
                              </a:rPr>
                              <m:t>𝑌</m:t>
                            </m:r>
                          </m:sub>
                        </m:sSub>
                      </m:den>
                    </m:f>
                  </m:oMath>
                </a14:m>
                <a:r>
                  <a:rPr lang="ko-KR" altLang="en-US" sz="1200" dirty="0"/>
                  <a:t> </a:t>
                </a:r>
                <a:endParaRPr lang="en-US" altLang="ko-KR" sz="1200" dirty="0"/>
              </a:p>
              <a:p>
                <a:r>
                  <a:rPr lang="en-US" altLang="ko-KR" sz="1200" dirty="0"/>
                  <a:t>     =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𝐸</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 </m:t>
                        </m:r>
                        <m:sSub>
                          <m:sSubPr>
                            <m:ctrlPr>
                              <a:rPr lang="en-US" altLang="ko-KR" sz="1200" b="0" i="1" smtClean="0">
                                <a:latin typeface="Cambria Math" panose="02040503050406030204" pitchFamily="18" charset="0"/>
                              </a:rPr>
                            </m:ctrlPr>
                          </m:sSubPr>
                          <m:e>
                            <m:r>
                              <a:rPr lang="ko-KR" altLang="en-US" sz="1200" b="0" i="1" smtClean="0">
                                <a:latin typeface="Cambria Math" panose="02040503050406030204" pitchFamily="18" charset="0"/>
                              </a:rPr>
                              <m:t>𝜇</m:t>
                            </m:r>
                          </m:e>
                          <m:sub>
                            <m:r>
                              <a:rPr lang="en-US" altLang="ko-KR" sz="1200" b="0" i="1" smtClean="0">
                                <a:latin typeface="Cambria Math" panose="02040503050406030204" pitchFamily="18" charset="0"/>
                              </a:rPr>
                              <m:t>𝑋</m:t>
                            </m:r>
                          </m:sub>
                        </m:sSub>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 −</m:t>
                        </m:r>
                        <m:sSub>
                          <m:sSubPr>
                            <m:ctrlPr>
                              <a:rPr lang="en-US" altLang="ko-KR" sz="1200" b="0" i="1" smtClean="0">
                                <a:latin typeface="Cambria Math" panose="02040503050406030204" pitchFamily="18" charset="0"/>
                              </a:rPr>
                            </m:ctrlPr>
                          </m:sSubPr>
                          <m:e>
                            <m:r>
                              <a:rPr lang="ko-KR" altLang="en-US" sz="1200" b="0" i="1" smtClean="0">
                                <a:latin typeface="Cambria Math" panose="02040503050406030204" pitchFamily="18" charset="0"/>
                              </a:rPr>
                              <m:t>𝜇</m:t>
                            </m:r>
                          </m:e>
                          <m:sub>
                            <m:r>
                              <a:rPr lang="en-US" altLang="ko-KR" sz="1200" b="0" i="1" smtClean="0">
                                <a:latin typeface="Cambria Math" panose="02040503050406030204" pitchFamily="18" charset="0"/>
                              </a:rPr>
                              <m:t>𝑌</m:t>
                            </m:r>
                          </m:sub>
                        </m:sSub>
                        <m:r>
                          <a:rPr lang="en-US" altLang="ko-KR" sz="1200" b="0" i="1" smtClean="0">
                            <a:latin typeface="Cambria Math" panose="02040503050406030204" pitchFamily="18" charset="0"/>
                          </a:rPr>
                          <m:t> )</m:t>
                        </m:r>
                      </m:num>
                      <m:den>
                        <m:rad>
                          <m:radPr>
                            <m:degHide m:val="on"/>
                            <m:ctrlPr>
                              <a:rPr lang="en-US" altLang="ko-KR" sz="1200" i="1" smtClean="0">
                                <a:latin typeface="Cambria Math" panose="02040503050406030204" pitchFamily="18" charset="0"/>
                              </a:rPr>
                            </m:ctrlPr>
                          </m:radPr>
                          <m:deg/>
                          <m:e>
                            <m:r>
                              <a:rPr lang="en-US" altLang="ko-KR" sz="1200" b="0" i="1" smtClean="0">
                                <a:latin typeface="Cambria Math" panose="02040503050406030204" pitchFamily="18" charset="0"/>
                              </a:rPr>
                              <m:t>𝐸</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m:t>
                                </m:r>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i="1">
                                        <a:latin typeface="Cambria Math" panose="02040503050406030204" pitchFamily="18" charset="0"/>
                                      </a:rPr>
                                      <m:t>𝑋</m:t>
                                    </m:r>
                                  </m:sub>
                                </m:sSub>
                                <m:r>
                                  <a:rPr lang="en-US" altLang="ko-KR" sz="1200" b="0" i="1" smtClean="0">
                                    <a:latin typeface="Cambria Math" panose="02040503050406030204" pitchFamily="18" charset="0"/>
                                  </a:rPr>
                                  <m:t>)</m:t>
                                </m:r>
                              </m:e>
                              <m:sup>
                                <m:r>
                                  <a:rPr lang="en-US" altLang="ko-KR" sz="1200" b="0" i="1" smtClean="0">
                                    <a:latin typeface="Cambria Math" panose="02040503050406030204" pitchFamily="18" charset="0"/>
                                  </a:rPr>
                                  <m:t>2</m:t>
                                </m:r>
                              </m:sup>
                            </m:sSup>
                          </m:e>
                        </m:rad>
                        <m:r>
                          <a:rPr lang="en-US" altLang="ko-KR" sz="1200" b="0" i="1" smtClean="0">
                            <a:latin typeface="Cambria Math" panose="02040503050406030204" pitchFamily="18" charset="0"/>
                          </a:rPr>
                          <m:t>  </m:t>
                        </m:r>
                        <m:rad>
                          <m:radPr>
                            <m:degHide m:val="on"/>
                            <m:ctrlPr>
                              <a:rPr lang="en-US" altLang="ko-KR" sz="1200" b="0" i="1" smtClean="0">
                                <a:latin typeface="Cambria Math" panose="02040503050406030204" pitchFamily="18" charset="0"/>
                              </a:rPr>
                            </m:ctrlPr>
                          </m:radPr>
                          <m:deg/>
                          <m:e>
                            <m:r>
                              <a:rPr lang="en-US" altLang="ko-KR" sz="1200" b="0" i="1" smtClean="0">
                                <a:latin typeface="Cambria Math" panose="02040503050406030204" pitchFamily="18" charset="0"/>
                              </a:rPr>
                              <m:t>𝐸</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 −</m:t>
                                </m:r>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i="1">
                                        <a:latin typeface="Cambria Math" panose="02040503050406030204" pitchFamily="18" charset="0"/>
                                      </a:rPr>
                                      <m:t>𝑌</m:t>
                                    </m:r>
                                  </m:sub>
                                </m:sSub>
                                <m:r>
                                  <a:rPr lang="en-US" altLang="ko-KR" sz="1200" b="0" i="1" smtClean="0">
                                    <a:latin typeface="Cambria Math" panose="02040503050406030204" pitchFamily="18" charset="0"/>
                                  </a:rPr>
                                  <m:t>)</m:t>
                                </m:r>
                              </m:e>
                              <m:sup>
                                <m:r>
                                  <a:rPr lang="en-US" altLang="ko-KR" sz="1200" b="0" i="1" smtClean="0">
                                    <a:latin typeface="Cambria Math" panose="02040503050406030204" pitchFamily="18" charset="0"/>
                                  </a:rPr>
                                  <m:t>2</m:t>
                                </m:r>
                              </m:sup>
                            </m:sSup>
                          </m:e>
                        </m:rad>
                      </m:den>
                    </m:f>
                  </m:oMath>
                </a14:m>
                <a:endParaRPr lang="ko-KR" altLang="en-US" sz="1200" dirty="0"/>
              </a:p>
            </p:txBody>
          </p:sp>
        </mc:Choice>
        <mc:Fallback xmlns="">
          <p:sp>
            <p:nvSpPr>
              <p:cNvPr id="11" name="TextBox 10">
                <a:extLst>
                  <a:ext uri="{FF2B5EF4-FFF2-40B4-BE49-F238E27FC236}">
                    <a16:creationId xmlns:a16="http://schemas.microsoft.com/office/drawing/2014/main" id="{19A90789-31F5-4428-A2D5-C12D1C8017BC}"/>
                  </a:ext>
                </a:extLst>
              </p:cNvPr>
              <p:cNvSpPr txBox="1">
                <a:spLocks noRot="1" noChangeAspect="1" noMove="1" noResize="1" noEditPoints="1" noAdjustHandles="1" noChangeArrowheads="1" noChangeShapeType="1" noTextEdit="1"/>
              </p:cNvSpPr>
              <p:nvPr/>
            </p:nvSpPr>
            <p:spPr>
              <a:xfrm>
                <a:off x="534006" y="3056757"/>
                <a:ext cx="2904095" cy="694357"/>
              </a:xfrm>
              <a:prstGeom prst="rect">
                <a:avLst/>
              </a:prstGeom>
              <a:blipFill>
                <a:blip r:embed="rId2"/>
                <a:stretch>
                  <a:fillRect/>
                </a:stretch>
              </a:blipFill>
              <a:ln w="12700">
                <a:solidFill>
                  <a:schemeClr val="accent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36FEE63-E96B-4FDF-B8A5-0AF1EA2D7A62}"/>
                  </a:ext>
                </a:extLst>
              </p:cNvPr>
              <p:cNvSpPr txBox="1"/>
              <p:nvPr/>
            </p:nvSpPr>
            <p:spPr>
              <a:xfrm>
                <a:off x="4567752" y="3065298"/>
                <a:ext cx="2904095" cy="560795"/>
              </a:xfrm>
              <a:prstGeom prst="rect">
                <a:avLst/>
              </a:prstGeom>
              <a:noFill/>
              <a:ln w="12700">
                <a:solidFill>
                  <a:schemeClr val="accent2">
                    <a:lumMod val="60000"/>
                    <a:lumOff val="40000"/>
                  </a:schemeClr>
                </a:solidFill>
              </a:ln>
            </p:spPr>
            <p:txBody>
              <a:bodyPr wrap="square" rtlCol="0">
                <a:spAutoFit/>
              </a:bodyPr>
              <a:lstStyle/>
              <a:p>
                <a14:m>
                  <m:oMath xmlns:m="http://schemas.openxmlformats.org/officeDocument/2006/math">
                    <m:sSub>
                      <m:sSubPr>
                        <m:ctrlPr>
                          <a:rPr lang="en-US" altLang="ko-KR" sz="1200" i="1" smtClean="0">
                            <a:latin typeface="Cambria Math" panose="02040503050406030204" pitchFamily="18" charset="0"/>
                          </a:rPr>
                        </m:ctrlPr>
                      </m:sSubPr>
                      <m:e>
                        <m:r>
                          <a:rPr lang="ko-KR" altLang="en-US" sz="1200" i="1">
                            <a:latin typeface="Cambria Math" panose="02040503050406030204" pitchFamily="18" charset="0"/>
                          </a:rPr>
                          <m:t>표</m:t>
                        </m:r>
                        <m:r>
                          <a:rPr lang="ko-KR" altLang="en-US" sz="1200" i="1" smtClean="0">
                            <a:latin typeface="Cambria Math" panose="02040503050406030204" pitchFamily="18" charset="0"/>
                          </a:rPr>
                          <m:t>본상</m:t>
                        </m:r>
                        <m:r>
                          <a:rPr lang="ko-KR" altLang="en-US" sz="1200" i="1">
                            <a:latin typeface="Cambria Math" panose="02040503050406030204" pitchFamily="18" charset="0"/>
                          </a:rPr>
                          <m:t>관</m:t>
                        </m:r>
                        <m:r>
                          <a:rPr lang="ko-KR" altLang="en-US" sz="1200" i="1" smtClean="0">
                            <a:latin typeface="Cambria Math" panose="02040503050406030204" pitchFamily="18" charset="0"/>
                          </a:rPr>
                          <m:t>계</m:t>
                        </m:r>
                        <m:r>
                          <a:rPr lang="ko-KR" altLang="en-US" sz="1200" i="1">
                            <a:latin typeface="Cambria Math" panose="02040503050406030204" pitchFamily="18" charset="0"/>
                          </a:rPr>
                          <m:t>수</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𝑟</m:t>
                        </m:r>
                      </m:e>
                      <m:sub>
                        <m:r>
                          <a:rPr lang="en-US" altLang="ko-KR" sz="1200" b="0" i="1" smtClean="0">
                            <a:latin typeface="Cambria Math" panose="02040503050406030204" pitchFamily="18" charset="0"/>
                          </a:rPr>
                          <m:t>𝑋𝑌</m:t>
                        </m:r>
                      </m:sub>
                    </m:sSub>
                  </m:oMath>
                </a14:m>
                <a:r>
                  <a:rPr lang="en-US" altLang="ko-KR" sz="1200" dirty="0"/>
                  <a:t>) =  </a:t>
                </a:r>
                <a14:m>
                  <m:oMath xmlns:m="http://schemas.openxmlformats.org/officeDocument/2006/math">
                    <m:f>
                      <m:fPr>
                        <m:ctrlPr>
                          <a:rPr lang="en-US" altLang="ko-KR" sz="1200" i="1" smtClean="0">
                            <a:latin typeface="Cambria Math" panose="02040503050406030204" pitchFamily="18" charset="0"/>
                          </a:rPr>
                        </m:ctrlPr>
                      </m:fPr>
                      <m:num>
                        <m:nary>
                          <m:naryPr>
                            <m:chr m:val="∑"/>
                            <m:ctrlPr>
                              <a:rPr lang="en-US" altLang="ko-KR" sz="1200" i="1" smtClean="0">
                                <a:latin typeface="Cambria Math" panose="02040503050406030204" pitchFamily="18" charset="0"/>
                              </a:rPr>
                            </m:ctrlPr>
                          </m:naryPr>
                          <m:sub>
                            <m:r>
                              <m:rPr>
                                <m:brk m:alnAt="23"/>
                              </m:rPr>
                              <a:rPr lang="en-US" altLang="ko-KR" sz="1200" b="0" i="1" smtClean="0">
                                <a:latin typeface="Cambria Math" panose="02040503050406030204" pitchFamily="18" charset="0"/>
                              </a:rPr>
                              <m:t>𝑖</m:t>
                            </m:r>
                            <m:r>
                              <a:rPr lang="en-US" altLang="ko-KR" sz="1200" b="0" i="1" smtClean="0">
                                <a:latin typeface="Cambria Math" panose="02040503050406030204" pitchFamily="18" charset="0"/>
                              </a:rPr>
                              <m:t>=1</m:t>
                            </m:r>
                          </m:sub>
                          <m:sup>
                            <m:r>
                              <a:rPr lang="en-US" altLang="ko-KR" sz="1200" b="0" i="1" smtClean="0">
                                <a:latin typeface="Cambria Math" panose="02040503050406030204" pitchFamily="18" charset="0"/>
                              </a:rPr>
                              <m:t>𝑛</m:t>
                            </m:r>
                          </m:sup>
                          <m:e>
                            <m:r>
                              <a:rPr lang="en-US" altLang="ko-KR" sz="1200" i="1">
                                <a:latin typeface="Cambria Math" panose="02040503050406030204" pitchFamily="18" charset="0"/>
                              </a:rPr>
                              <m:t>(</m:t>
                            </m:r>
                            <m:r>
                              <a:rPr lang="en-US" altLang="ko-KR" sz="1200" i="1">
                                <a:latin typeface="Cambria Math" panose="02040503050406030204" pitchFamily="18" charset="0"/>
                              </a:rPr>
                              <m:t>𝑋</m:t>
                            </m:r>
                            <m:r>
                              <a:rPr lang="en-US" altLang="ko-KR" sz="1200" i="1">
                                <a:latin typeface="Cambria Math" panose="02040503050406030204" pitchFamily="18" charset="0"/>
                              </a:rPr>
                              <m:t> − </m:t>
                            </m:r>
                            <m:bar>
                              <m:barPr>
                                <m:pos m:val="top"/>
                                <m:ctrlPr>
                                  <a:rPr lang="en-US" altLang="ko-KR" sz="1200" i="1">
                                    <a:latin typeface="Cambria Math" panose="02040503050406030204" pitchFamily="18" charset="0"/>
                                  </a:rPr>
                                </m:ctrlPr>
                              </m:barPr>
                              <m:e>
                                <m:r>
                                  <a:rPr lang="en-US" altLang="ko-KR" sz="1200" i="1">
                                    <a:latin typeface="Cambria Math" panose="02040503050406030204" pitchFamily="18" charset="0"/>
                                  </a:rPr>
                                  <m:t>𝑋</m:t>
                                </m:r>
                              </m:e>
                            </m:bar>
                            <m:r>
                              <a:rPr lang="en-US" altLang="ko-KR" sz="1200" i="1">
                                <a:latin typeface="Cambria Math" panose="02040503050406030204" pitchFamily="18" charset="0"/>
                              </a:rPr>
                              <m:t>)( </m:t>
                            </m:r>
                            <m:r>
                              <a:rPr lang="en-US" altLang="ko-KR" sz="1200" i="1">
                                <a:latin typeface="Cambria Math" panose="02040503050406030204" pitchFamily="18" charset="0"/>
                              </a:rPr>
                              <m:t>𝑌</m:t>
                            </m:r>
                            <m:r>
                              <a:rPr lang="en-US" altLang="ko-KR" sz="1200" i="1">
                                <a:latin typeface="Cambria Math" panose="02040503050406030204" pitchFamily="18" charset="0"/>
                              </a:rPr>
                              <m:t> − </m:t>
                            </m:r>
                            <m:bar>
                              <m:barPr>
                                <m:pos m:val="top"/>
                                <m:ctrlPr>
                                  <a:rPr lang="en-US" altLang="ko-KR" sz="1200" i="1">
                                    <a:latin typeface="Cambria Math" panose="02040503050406030204" pitchFamily="18" charset="0"/>
                                  </a:rPr>
                                </m:ctrlPr>
                              </m:barPr>
                              <m:e>
                                <m:r>
                                  <a:rPr lang="en-US" altLang="ko-KR" sz="1200" i="1">
                                    <a:latin typeface="Cambria Math" panose="02040503050406030204" pitchFamily="18" charset="0"/>
                                  </a:rPr>
                                  <m:t>𝑌</m:t>
                                </m:r>
                              </m:e>
                            </m:bar>
                            <m:r>
                              <a:rPr lang="en-US" altLang="ko-KR" sz="1200" b="0" i="1" smtClean="0">
                                <a:latin typeface="Cambria Math" panose="02040503050406030204" pitchFamily="18" charset="0"/>
                              </a:rPr>
                              <m:t>)</m:t>
                            </m:r>
                          </m:e>
                        </m:nary>
                        <m:r>
                          <a:rPr lang="en-US" altLang="ko-KR" sz="1200" i="1" smtClean="0">
                            <a:latin typeface="Cambria Math" panose="02040503050406030204" pitchFamily="18" charset="0"/>
                          </a:rPr>
                          <m:t> </m:t>
                        </m:r>
                      </m:num>
                      <m:den>
                        <m:rad>
                          <m:radPr>
                            <m:degHide m:val="on"/>
                            <m:ctrlPr>
                              <a:rPr lang="en-US" altLang="ko-KR" sz="1200" i="1" smtClean="0">
                                <a:latin typeface="Cambria Math" panose="02040503050406030204" pitchFamily="18" charset="0"/>
                              </a:rPr>
                            </m:ctrlPr>
                          </m:radPr>
                          <m:deg/>
                          <m:e>
                            <m:nary>
                              <m:naryPr>
                                <m:chr m:val="∑"/>
                                <m:subHide m:val="on"/>
                                <m:supHide m:val="on"/>
                                <m:ctrlPr>
                                  <a:rPr lang="en-US" altLang="ko-KR" sz="1200" i="1" smtClean="0">
                                    <a:latin typeface="Cambria Math" panose="02040503050406030204" pitchFamily="18" charset="0"/>
                                  </a:rPr>
                                </m:ctrlPr>
                              </m:naryPr>
                              <m:sub/>
                              <m:sup/>
                              <m:e>
                                <m:sSup>
                                  <m:sSupPr>
                                    <m:ctrlPr>
                                      <a:rPr lang="en-US" altLang="ko-KR" sz="1200" i="1" smtClean="0">
                                        <a:latin typeface="Cambria Math" panose="02040503050406030204" pitchFamily="18" charset="0"/>
                                      </a:rPr>
                                    </m:ctrlPr>
                                  </m:sSupPr>
                                  <m:e>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m:t>
                                    </m:r>
                                    <m:bar>
                                      <m:barPr>
                                        <m:pos m:val="top"/>
                                        <m:ctrlPr>
                                          <a:rPr lang="en-US" altLang="ko-KR" sz="1200" b="0" i="1" smtClean="0">
                                            <a:latin typeface="Cambria Math" panose="02040503050406030204" pitchFamily="18" charset="0"/>
                                          </a:rPr>
                                        </m:ctrlPr>
                                      </m:barPr>
                                      <m:e>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m:t>
                                        </m:r>
                                      </m:e>
                                    </m:bar>
                                  </m:e>
                                  <m:sup>
                                    <m:r>
                                      <a:rPr lang="en-US" altLang="ko-KR" sz="1200" b="0" i="1" smtClean="0">
                                        <a:latin typeface="Cambria Math" panose="02040503050406030204" pitchFamily="18" charset="0"/>
                                      </a:rPr>
                                      <m:t>2</m:t>
                                    </m:r>
                                  </m:sup>
                                </m:sSup>
                              </m:e>
                            </m:nary>
                          </m:e>
                        </m:rad>
                        <m:r>
                          <a:rPr lang="en-US" altLang="ko-KR" sz="1200" b="0" i="1" smtClean="0">
                            <a:latin typeface="Cambria Math" panose="02040503050406030204" pitchFamily="18" charset="0"/>
                          </a:rPr>
                          <m:t> </m:t>
                        </m:r>
                        <m:rad>
                          <m:radPr>
                            <m:degHide m:val="on"/>
                            <m:ctrlPr>
                              <a:rPr lang="en-US" altLang="ko-KR" sz="1200" b="0" i="1" smtClean="0">
                                <a:latin typeface="Cambria Math" panose="02040503050406030204" pitchFamily="18" charset="0"/>
                              </a:rPr>
                            </m:ctrlPr>
                          </m:radPr>
                          <m:deg/>
                          <m:e>
                            <m:nary>
                              <m:naryPr>
                                <m:chr m:val="∑"/>
                                <m:subHide m:val="on"/>
                                <m:supHide m:val="on"/>
                                <m:ctrlPr>
                                  <a:rPr lang="en-US" altLang="ko-KR" sz="1200" i="1">
                                    <a:latin typeface="Cambria Math" panose="02040503050406030204" pitchFamily="18" charset="0"/>
                                  </a:rPr>
                                </m:ctrlPr>
                              </m:naryPr>
                              <m:sub/>
                              <m:sup/>
                              <m:e>
                                <m:sSup>
                                  <m:sSupPr>
                                    <m:ctrlPr>
                                      <a:rPr lang="en-US" altLang="ko-KR" sz="1200" i="1">
                                        <a:latin typeface="Cambria Math" panose="02040503050406030204" pitchFamily="18" charset="0"/>
                                      </a:rPr>
                                    </m:ctrlPr>
                                  </m:sSupPr>
                                  <m:e>
                                    <m:r>
                                      <a:rPr lang="en-US" altLang="ko-KR" sz="1200" i="1">
                                        <a:latin typeface="Cambria Math" panose="02040503050406030204" pitchFamily="18" charset="0"/>
                                      </a:rPr>
                                      <m:t>(</m:t>
                                    </m:r>
                                    <m:r>
                                      <a:rPr lang="en-US" altLang="ko-KR" sz="1200" i="1">
                                        <a:latin typeface="Cambria Math" panose="02040503050406030204" pitchFamily="18" charset="0"/>
                                      </a:rPr>
                                      <m:t>𝑌</m:t>
                                    </m:r>
                                    <m:r>
                                      <a:rPr lang="en-US" altLang="ko-KR" sz="1200" i="1">
                                        <a:latin typeface="Cambria Math" panose="02040503050406030204" pitchFamily="18" charset="0"/>
                                      </a:rPr>
                                      <m:t>−</m:t>
                                    </m:r>
                                    <m:bar>
                                      <m:barPr>
                                        <m:pos m:val="top"/>
                                        <m:ctrlPr>
                                          <a:rPr lang="en-US" altLang="ko-KR" sz="1200" i="1">
                                            <a:latin typeface="Cambria Math" panose="02040503050406030204" pitchFamily="18" charset="0"/>
                                          </a:rPr>
                                        </m:ctrlPr>
                                      </m:barPr>
                                      <m:e>
                                        <m:r>
                                          <a:rPr lang="en-US" altLang="ko-KR" sz="1200" i="1">
                                            <a:latin typeface="Cambria Math" panose="02040503050406030204" pitchFamily="18" charset="0"/>
                                          </a:rPr>
                                          <m:t>𝑌</m:t>
                                        </m:r>
                                      </m:e>
                                    </m:bar>
                                    <m:r>
                                      <a:rPr lang="en-US" altLang="ko-KR" sz="1200" i="1">
                                        <a:latin typeface="Cambria Math" panose="02040503050406030204" pitchFamily="18" charset="0"/>
                                      </a:rPr>
                                      <m:t>)</m:t>
                                    </m:r>
                                  </m:e>
                                  <m:sup>
                                    <m:r>
                                      <a:rPr lang="en-US" altLang="ko-KR" sz="1200" i="1">
                                        <a:latin typeface="Cambria Math" panose="02040503050406030204" pitchFamily="18" charset="0"/>
                                      </a:rPr>
                                      <m:t>2</m:t>
                                    </m:r>
                                  </m:sup>
                                </m:sSup>
                              </m:e>
                            </m:nary>
                          </m:e>
                        </m:rad>
                      </m:den>
                    </m:f>
                  </m:oMath>
                </a14:m>
                <a:endParaRPr lang="ko-KR" altLang="en-US" sz="1200" dirty="0"/>
              </a:p>
            </p:txBody>
          </p:sp>
        </mc:Choice>
        <mc:Fallback xmlns="">
          <p:sp>
            <p:nvSpPr>
              <p:cNvPr id="21" name="TextBox 20">
                <a:extLst>
                  <a:ext uri="{FF2B5EF4-FFF2-40B4-BE49-F238E27FC236}">
                    <a16:creationId xmlns:a16="http://schemas.microsoft.com/office/drawing/2014/main" id="{C36FEE63-E96B-4FDF-B8A5-0AF1EA2D7A62}"/>
                  </a:ext>
                </a:extLst>
              </p:cNvPr>
              <p:cNvSpPr txBox="1">
                <a:spLocks noRot="1" noChangeAspect="1" noMove="1" noResize="1" noEditPoints="1" noAdjustHandles="1" noChangeArrowheads="1" noChangeShapeType="1" noTextEdit="1"/>
              </p:cNvSpPr>
              <p:nvPr/>
            </p:nvSpPr>
            <p:spPr>
              <a:xfrm>
                <a:off x="4567752" y="3065298"/>
                <a:ext cx="2904095" cy="560795"/>
              </a:xfrm>
              <a:prstGeom prst="rect">
                <a:avLst/>
              </a:prstGeom>
              <a:blipFill>
                <a:blip r:embed="rId3"/>
                <a:stretch>
                  <a:fillRect t="-29787" b="-44681"/>
                </a:stretch>
              </a:blipFill>
              <a:ln w="12700">
                <a:solidFill>
                  <a:schemeClr val="accent2">
                    <a:lumMod val="60000"/>
                    <a:lumOff val="40000"/>
                  </a:schemeClr>
                </a:solidFill>
              </a:ln>
            </p:spPr>
            <p:txBody>
              <a:bodyPr/>
              <a:lstStyle/>
              <a:p>
                <a:r>
                  <a:rPr lang="ko-KR" altLang="en-US">
                    <a:noFill/>
                  </a:rPr>
                  <a:t> </a:t>
                </a:r>
              </a:p>
            </p:txBody>
          </p:sp>
        </mc:Fallback>
      </mc:AlternateContent>
      <p:sp>
        <p:nvSpPr>
          <p:cNvPr id="12" name="TextBox 11">
            <a:extLst>
              <a:ext uri="{FF2B5EF4-FFF2-40B4-BE49-F238E27FC236}">
                <a16:creationId xmlns:a16="http://schemas.microsoft.com/office/drawing/2014/main" id="{4525FEF6-E22D-4F81-9F4D-FC965A8F1702}"/>
              </a:ext>
            </a:extLst>
          </p:cNvPr>
          <p:cNvSpPr txBox="1"/>
          <p:nvPr/>
        </p:nvSpPr>
        <p:spPr>
          <a:xfrm>
            <a:off x="585227" y="3906855"/>
            <a:ext cx="3168352" cy="307777"/>
          </a:xfrm>
          <a:prstGeom prst="rect">
            <a:avLst/>
          </a:prstGeom>
          <a:solidFill>
            <a:schemeClr val="bg2"/>
          </a:solidFill>
          <a:ln>
            <a:solidFill>
              <a:schemeClr val="tx2">
                <a:lumMod val="60000"/>
                <a:lumOff val="40000"/>
              </a:schemeClr>
            </a:solidFill>
          </a:ln>
        </p:spPr>
        <p:txBody>
          <a:bodyPr wrap="square" rtlCol="0">
            <a:spAutoFit/>
          </a:bodyPr>
          <a:lstStyle/>
          <a:p>
            <a:r>
              <a:rPr lang="en-US" altLang="ko-KR" sz="1400" u="sng" dirty="0"/>
              <a:t>Pearson Correlation :  Z-</a:t>
            </a:r>
            <a:r>
              <a:rPr lang="ko-KR" altLang="en-US" sz="1400" u="sng" dirty="0"/>
              <a:t> </a:t>
            </a:r>
            <a:r>
              <a:rPr lang="en-US" altLang="ko-KR" sz="1400" u="sng" dirty="0"/>
              <a:t>scores</a:t>
            </a:r>
            <a:r>
              <a:rPr lang="ko-KR" altLang="en-US" sz="1400" u="sng" dirty="0"/>
              <a:t> 의 </a:t>
            </a:r>
            <a:r>
              <a:rPr lang="ko-KR" altLang="en-US" sz="1400" u="sng" dirty="0">
                <a:highlight>
                  <a:srgbClr val="FFFF00"/>
                </a:highlight>
              </a:rPr>
              <a:t>평균</a:t>
            </a:r>
            <a:endParaRPr lang="ko-KR" altLang="en-US" sz="1400" dirty="0">
              <a:highlight>
                <a:srgbClr val="FFFF00"/>
              </a:highlight>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5C36F74-6038-49F3-8F6F-B2FEA49DD305}"/>
                  </a:ext>
                </a:extLst>
              </p:cNvPr>
              <p:cNvSpPr txBox="1"/>
              <p:nvPr/>
            </p:nvSpPr>
            <p:spPr>
              <a:xfrm>
                <a:off x="684543" y="4470748"/>
                <a:ext cx="2133600" cy="513859"/>
              </a:xfrm>
              <a:prstGeom prst="rect">
                <a:avLst/>
              </a:prstGeom>
              <a:noFill/>
              <a:ln w="12700">
                <a:solidFill>
                  <a:schemeClr val="tx2">
                    <a:lumMod val="60000"/>
                    <a:lumOff val="40000"/>
                  </a:schemeClr>
                </a:solidFill>
              </a:ln>
            </p:spPr>
            <p:txBody>
              <a:bodyPr wrap="square" rtlCol="0">
                <a:spAutoFit/>
              </a:bodyPr>
              <a:lstStyle/>
              <a:p>
                <a:r>
                  <a:rPr lang="en-US" altLang="ko-KR" sz="1400" dirty="0"/>
                  <a:t>Z=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𝑋</m:t>
                        </m:r>
                        <m:r>
                          <a:rPr lang="en-US" altLang="ko-KR" sz="1400" b="0" i="1" smtClean="0">
                            <a:latin typeface="Cambria Math" panose="02040503050406030204" pitchFamily="18" charset="0"/>
                          </a:rPr>
                          <m:t>−</m:t>
                        </m:r>
                        <m:r>
                          <a:rPr lang="ko-KR" altLang="en-US" sz="1400" b="0" i="1" smtClean="0">
                            <a:latin typeface="Cambria Math" panose="02040503050406030204" pitchFamily="18" charset="0"/>
                          </a:rPr>
                          <m:t>𝜇</m:t>
                        </m:r>
                        <m:r>
                          <a:rPr lang="en-US" altLang="ko-KR" sz="1400" b="0" i="1" smtClean="0">
                            <a:latin typeface="Cambria Math" panose="02040503050406030204" pitchFamily="18" charset="0"/>
                          </a:rPr>
                          <m:t> </m:t>
                        </m:r>
                      </m:num>
                      <m:den>
                        <m:r>
                          <a:rPr lang="ko-KR" altLang="en-US" sz="1400" i="1" smtClean="0">
                            <a:latin typeface="Cambria Math" panose="02040503050406030204" pitchFamily="18" charset="0"/>
                          </a:rPr>
                          <m:t>𝜎</m:t>
                        </m:r>
                      </m:den>
                    </m:f>
                  </m:oMath>
                </a14:m>
                <a:r>
                  <a:rPr lang="ko-KR" altLang="en-US" sz="1400" dirty="0"/>
                  <a:t>  </a:t>
                </a:r>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r>
                          <a:rPr lang="ko-KR" altLang="en-US" sz="1400" i="1">
                            <a:latin typeface="Cambria Math" panose="02040503050406030204" pitchFamily="18" charset="0"/>
                          </a:rPr>
                          <m:t>관</m:t>
                        </m:r>
                        <m:r>
                          <a:rPr lang="ko-KR" altLang="en-US" sz="1400" i="1" smtClean="0">
                            <a:latin typeface="Cambria Math" panose="02040503050406030204" pitchFamily="18" charset="0"/>
                          </a:rPr>
                          <m:t>측</m:t>
                        </m:r>
                        <m:r>
                          <a:rPr lang="ko-KR" altLang="en-US" sz="1400" i="1">
                            <a:latin typeface="Cambria Math" panose="02040503050406030204" pitchFamily="18" charset="0"/>
                          </a:rPr>
                          <m:t>값</m:t>
                        </m:r>
                        <m:r>
                          <a:rPr lang="en-US" altLang="ko-KR" sz="1400" b="0" i="1" smtClean="0">
                            <a:latin typeface="Cambria Math" panose="02040503050406030204" pitchFamily="18" charset="0"/>
                          </a:rPr>
                          <m:t>− </m:t>
                        </m:r>
                        <m:r>
                          <a:rPr lang="ko-KR" altLang="en-US" sz="1400" i="1">
                            <a:latin typeface="Cambria Math" panose="02040503050406030204" pitchFamily="18" charset="0"/>
                          </a:rPr>
                          <m:t>평</m:t>
                        </m:r>
                        <m:r>
                          <a:rPr lang="ko-KR" altLang="en-US" sz="1400" i="1" smtClean="0">
                            <a:latin typeface="Cambria Math" panose="02040503050406030204" pitchFamily="18" charset="0"/>
                          </a:rPr>
                          <m:t>균</m:t>
                        </m:r>
                      </m:num>
                      <m:den>
                        <m:r>
                          <a:rPr lang="ko-KR" altLang="en-US" sz="1400" i="1">
                            <a:latin typeface="Cambria Math" panose="02040503050406030204" pitchFamily="18" charset="0"/>
                          </a:rPr>
                          <m:t>표</m:t>
                        </m:r>
                        <m:r>
                          <a:rPr lang="ko-KR" altLang="en-US" sz="1400" i="1" smtClean="0">
                            <a:latin typeface="Cambria Math" panose="02040503050406030204" pitchFamily="18" charset="0"/>
                          </a:rPr>
                          <m:t>준</m:t>
                        </m:r>
                        <m:r>
                          <a:rPr lang="ko-KR" altLang="en-US" sz="1400" i="1">
                            <a:latin typeface="Cambria Math" panose="02040503050406030204" pitchFamily="18" charset="0"/>
                          </a:rPr>
                          <m:t>편</m:t>
                        </m:r>
                        <m:r>
                          <a:rPr lang="ko-KR" altLang="en-US" sz="1400" i="1" smtClean="0">
                            <a:latin typeface="Cambria Math" panose="02040503050406030204" pitchFamily="18" charset="0"/>
                          </a:rPr>
                          <m:t>차</m:t>
                        </m:r>
                      </m:den>
                    </m:f>
                  </m:oMath>
                </a14:m>
                <a:endParaRPr lang="ko-KR" altLang="en-US" sz="1400" dirty="0"/>
              </a:p>
            </p:txBody>
          </p:sp>
        </mc:Choice>
        <mc:Fallback xmlns="">
          <p:sp>
            <p:nvSpPr>
              <p:cNvPr id="22" name="TextBox 21">
                <a:extLst>
                  <a:ext uri="{FF2B5EF4-FFF2-40B4-BE49-F238E27FC236}">
                    <a16:creationId xmlns:a16="http://schemas.microsoft.com/office/drawing/2014/main" id="{C5C36F74-6038-49F3-8F6F-B2FEA49DD305}"/>
                  </a:ext>
                </a:extLst>
              </p:cNvPr>
              <p:cNvSpPr txBox="1">
                <a:spLocks noRot="1" noChangeAspect="1" noMove="1" noResize="1" noEditPoints="1" noAdjustHandles="1" noChangeArrowheads="1" noChangeShapeType="1" noTextEdit="1"/>
              </p:cNvSpPr>
              <p:nvPr/>
            </p:nvSpPr>
            <p:spPr>
              <a:xfrm>
                <a:off x="684543" y="4470748"/>
                <a:ext cx="2133600" cy="513859"/>
              </a:xfrm>
              <a:prstGeom prst="rect">
                <a:avLst/>
              </a:prstGeom>
              <a:blipFill>
                <a:blip r:embed="rId4"/>
                <a:stretch>
                  <a:fillRect l="-568" b="-6897"/>
                </a:stretch>
              </a:blipFill>
              <a:ln w="12700">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D10DA02-DF90-48B9-9FC2-12F2DAF14F89}"/>
                  </a:ext>
                </a:extLst>
              </p:cNvPr>
              <p:cNvSpPr txBox="1"/>
              <p:nvPr/>
            </p:nvSpPr>
            <p:spPr>
              <a:xfrm>
                <a:off x="3497586" y="4389300"/>
                <a:ext cx="3895071" cy="629211"/>
              </a:xfrm>
              <a:prstGeom prst="rect">
                <a:avLst/>
              </a:prstGeom>
              <a:noFill/>
              <a:ln w="12700">
                <a:solidFill>
                  <a:schemeClr val="accent2">
                    <a:lumMod val="60000"/>
                    <a:lumOff val="40000"/>
                  </a:schemeClr>
                </a:solidFill>
              </a:ln>
            </p:spPr>
            <p:txBody>
              <a:bodyPr wrap="square" rtlCol="0">
                <a:spAutoFit/>
              </a:bodyPr>
              <a:lstStyle/>
              <a:p>
                <a14:m>
                  <m:oMath xmlns:m="http://schemas.openxmlformats.org/officeDocument/2006/math">
                    <m:sSub>
                      <m:sSubPr>
                        <m:ctrlPr>
                          <a:rPr lang="en-US" altLang="ko-KR" sz="2000" i="1" smtClean="0">
                            <a:latin typeface="Cambria Math" panose="02040503050406030204" pitchFamily="18" charset="0"/>
                          </a:rPr>
                        </m:ctrlPr>
                      </m:sSubPr>
                      <m:e>
                        <m:r>
                          <a:rPr lang="en-US" altLang="ko-KR" sz="2000" b="0" i="1" smtClean="0">
                            <a:latin typeface="Cambria Math" panose="02040503050406030204" pitchFamily="18" charset="0"/>
                          </a:rPr>
                          <m:t>𝑟</m:t>
                        </m:r>
                      </m:e>
                      <m:sub>
                        <m:r>
                          <a:rPr lang="en-US" altLang="ko-KR" sz="2000" b="0" i="1" smtClean="0">
                            <a:latin typeface="Cambria Math" panose="02040503050406030204" pitchFamily="18" charset="0"/>
                          </a:rPr>
                          <m:t>𝑋𝑌</m:t>
                        </m:r>
                      </m:sub>
                    </m:sSub>
                  </m:oMath>
                </a14:m>
                <a:r>
                  <a:rPr lang="en-US" altLang="ko-KR" sz="2000" dirty="0"/>
                  <a:t>  =   </a:t>
                </a:r>
                <a14:m>
                  <m:oMath xmlns:m="http://schemas.openxmlformats.org/officeDocument/2006/math">
                    <m:f>
                      <m:fPr>
                        <m:ctrlPr>
                          <a:rPr lang="en-US" altLang="ko-KR" sz="200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𝑛</m:t>
                        </m:r>
                        <m:r>
                          <a:rPr lang="en-US" altLang="ko-KR" sz="2000" b="0" i="1" smtClean="0">
                            <a:latin typeface="Cambria Math" panose="02040503050406030204" pitchFamily="18" charset="0"/>
                          </a:rPr>
                          <m:t>−1</m:t>
                        </m:r>
                      </m:den>
                    </m:f>
                  </m:oMath>
                </a14:m>
                <a:r>
                  <a:rPr lang="ko-KR" altLang="en-US" sz="2000" dirty="0"/>
                  <a:t> </a:t>
                </a:r>
                <a14:m>
                  <m:oMath xmlns:m="http://schemas.openxmlformats.org/officeDocument/2006/math">
                    <m:nary>
                      <m:naryPr>
                        <m:chr m:val="∑"/>
                        <m:ctrlPr>
                          <a:rPr lang="ko-KR" altLang="en-US" sz="2000" i="1" dirty="0" smtClean="0">
                            <a:latin typeface="Cambria Math" panose="02040503050406030204" pitchFamily="18" charset="0"/>
                          </a:rPr>
                        </m:ctrlPr>
                      </m:naryPr>
                      <m:sub>
                        <m:r>
                          <m:rPr>
                            <m:brk m:alnAt="23"/>
                          </m:rPr>
                          <a:rPr lang="en-US" altLang="ko-KR" sz="2000" b="0" i="1" dirty="0" smtClean="0">
                            <a:latin typeface="Cambria Math" panose="02040503050406030204" pitchFamily="18" charset="0"/>
                          </a:rPr>
                          <m:t>𝑖</m:t>
                        </m:r>
                        <m:r>
                          <a:rPr lang="en-US" altLang="ko-KR" sz="2000" b="0" i="1" dirty="0" smtClean="0">
                            <a:latin typeface="Cambria Math" panose="02040503050406030204" pitchFamily="18" charset="0"/>
                          </a:rPr>
                          <m:t>=1</m:t>
                        </m:r>
                      </m:sub>
                      <m:sup>
                        <m:r>
                          <a:rPr lang="en-US" altLang="ko-KR" sz="2000" b="0" i="1" dirty="0" smtClean="0">
                            <a:latin typeface="Cambria Math" panose="02040503050406030204" pitchFamily="18" charset="0"/>
                          </a:rPr>
                          <m:t>𝑛</m:t>
                        </m:r>
                      </m:sup>
                      <m:e>
                        <m:d>
                          <m:dPr>
                            <m:ctrlPr>
                              <a:rPr lang="en-US" altLang="ko-KR" sz="2000" b="0" i="1" dirty="0" smtClean="0">
                                <a:latin typeface="Cambria Math" panose="02040503050406030204" pitchFamily="18" charset="0"/>
                              </a:rPr>
                            </m:ctrlPr>
                          </m:dPr>
                          <m:e>
                            <m:f>
                              <m:fPr>
                                <m:ctrlPr>
                                  <a:rPr lang="en-US" altLang="ko-KR" sz="2000" b="0" i="1" dirty="0" smtClean="0">
                                    <a:latin typeface="Cambria Math" panose="02040503050406030204" pitchFamily="18" charset="0"/>
                                  </a:rPr>
                                </m:ctrlPr>
                              </m:fPr>
                              <m:num>
                                <m:sSub>
                                  <m:sSubPr>
                                    <m:ctrlPr>
                                      <a:rPr lang="en-US" altLang="ko-KR" sz="2000" b="0" i="1" dirty="0" smtClean="0">
                                        <a:latin typeface="Cambria Math" panose="02040503050406030204" pitchFamily="18" charset="0"/>
                                      </a:rPr>
                                    </m:ctrlPr>
                                  </m:sSubPr>
                                  <m:e>
                                    <m:r>
                                      <a:rPr lang="en-US" altLang="ko-KR" sz="2000" b="0" i="1" dirty="0" smtClean="0">
                                        <a:latin typeface="Cambria Math" panose="02040503050406030204" pitchFamily="18" charset="0"/>
                                      </a:rPr>
                                      <m:t>𝑥</m:t>
                                    </m:r>
                                  </m:e>
                                  <m:sub>
                                    <m:r>
                                      <a:rPr lang="en-US" altLang="ko-KR" sz="2000" b="0" i="1" dirty="0" smtClean="0">
                                        <a:latin typeface="Cambria Math" panose="02040503050406030204" pitchFamily="18" charset="0"/>
                                      </a:rPr>
                                      <m:t>𝑖</m:t>
                                    </m:r>
                                  </m:sub>
                                </m:sSub>
                                <m:r>
                                  <a:rPr lang="en-US" altLang="ko-KR" sz="2000" b="0" i="1" dirty="0" smtClean="0">
                                    <a:latin typeface="Cambria Math" panose="02040503050406030204" pitchFamily="18" charset="0"/>
                                  </a:rPr>
                                  <m:t>− </m:t>
                                </m:r>
                                <m:bar>
                                  <m:barPr>
                                    <m:pos m:val="top"/>
                                    <m:ctrlPr>
                                      <a:rPr lang="en-US" altLang="ko-KR" sz="2000" b="0" i="1" dirty="0" smtClean="0">
                                        <a:latin typeface="Cambria Math" panose="02040503050406030204" pitchFamily="18" charset="0"/>
                                      </a:rPr>
                                    </m:ctrlPr>
                                  </m:barPr>
                                  <m:e>
                                    <m:r>
                                      <a:rPr lang="en-US" altLang="ko-KR" sz="2000" b="0" i="1" dirty="0" smtClean="0">
                                        <a:latin typeface="Cambria Math" panose="02040503050406030204" pitchFamily="18" charset="0"/>
                                      </a:rPr>
                                      <m:t>𝑥</m:t>
                                    </m:r>
                                  </m:e>
                                </m:bar>
                              </m:num>
                              <m:den>
                                <m:sSub>
                                  <m:sSubPr>
                                    <m:ctrlPr>
                                      <a:rPr lang="en-US" altLang="ko-KR" sz="2000" b="0" i="1" dirty="0" smtClean="0">
                                        <a:latin typeface="Cambria Math" panose="02040503050406030204" pitchFamily="18" charset="0"/>
                                      </a:rPr>
                                    </m:ctrlPr>
                                  </m:sSubPr>
                                  <m:e>
                                    <m:r>
                                      <a:rPr lang="en-US" altLang="ko-KR" sz="2000" b="0" i="1" dirty="0" smtClean="0">
                                        <a:latin typeface="Cambria Math" panose="02040503050406030204" pitchFamily="18" charset="0"/>
                                      </a:rPr>
                                      <m:t>𝑠</m:t>
                                    </m:r>
                                  </m:e>
                                  <m:sub>
                                    <m:r>
                                      <a:rPr lang="en-US" altLang="ko-KR" sz="2000" b="0" i="1" dirty="0" smtClean="0">
                                        <a:latin typeface="Cambria Math" panose="02040503050406030204" pitchFamily="18" charset="0"/>
                                      </a:rPr>
                                      <m:t>𝑥</m:t>
                                    </m:r>
                                  </m:sub>
                                </m:sSub>
                              </m:den>
                            </m:f>
                          </m:e>
                        </m:d>
                        <m:r>
                          <a:rPr lang="en-US" altLang="ko-KR" sz="2000" b="0" i="1" dirty="0" smtClean="0">
                            <a:latin typeface="Cambria Math" panose="02040503050406030204" pitchFamily="18" charset="0"/>
                          </a:rPr>
                          <m:t> (</m:t>
                        </m:r>
                        <m:f>
                          <m:fPr>
                            <m:ctrlPr>
                              <a:rPr lang="en-US" altLang="ko-KR" sz="2000" i="1" dirty="0">
                                <a:latin typeface="Cambria Math" panose="02040503050406030204" pitchFamily="18" charset="0"/>
                              </a:rPr>
                            </m:ctrlPr>
                          </m:fPr>
                          <m:num>
                            <m:sSub>
                              <m:sSubPr>
                                <m:ctrlPr>
                                  <a:rPr lang="en-US" altLang="ko-KR" sz="2000" i="1" dirty="0">
                                    <a:latin typeface="Cambria Math" panose="02040503050406030204" pitchFamily="18" charset="0"/>
                                  </a:rPr>
                                </m:ctrlPr>
                              </m:sSubPr>
                              <m:e>
                                <m:r>
                                  <a:rPr lang="en-US" altLang="ko-KR" sz="2000" b="0" i="1" dirty="0" smtClean="0">
                                    <a:latin typeface="Cambria Math" panose="02040503050406030204" pitchFamily="18" charset="0"/>
                                  </a:rPr>
                                  <m:t>𝑦</m:t>
                                </m:r>
                              </m:e>
                              <m:sub>
                                <m:r>
                                  <a:rPr lang="en-US" altLang="ko-KR" sz="2000" i="1" dirty="0">
                                    <a:latin typeface="Cambria Math" panose="02040503050406030204" pitchFamily="18" charset="0"/>
                                  </a:rPr>
                                  <m:t>𝑖</m:t>
                                </m:r>
                              </m:sub>
                            </m:sSub>
                            <m:r>
                              <a:rPr lang="en-US" altLang="ko-KR" sz="2000" i="1" dirty="0">
                                <a:latin typeface="Cambria Math" panose="02040503050406030204" pitchFamily="18" charset="0"/>
                              </a:rPr>
                              <m:t>− </m:t>
                            </m:r>
                            <m:bar>
                              <m:barPr>
                                <m:pos m:val="top"/>
                                <m:ctrlPr>
                                  <a:rPr lang="en-US" altLang="ko-KR" sz="2000" i="1" dirty="0">
                                    <a:latin typeface="Cambria Math" panose="02040503050406030204" pitchFamily="18" charset="0"/>
                                  </a:rPr>
                                </m:ctrlPr>
                              </m:barPr>
                              <m:e>
                                <m:r>
                                  <a:rPr lang="en-US" altLang="ko-KR" sz="2000" b="0" i="1" dirty="0" smtClean="0">
                                    <a:latin typeface="Cambria Math" panose="02040503050406030204" pitchFamily="18" charset="0"/>
                                  </a:rPr>
                                  <m:t>𝑦</m:t>
                                </m:r>
                              </m:e>
                            </m:bar>
                          </m:num>
                          <m:den>
                            <m:sSub>
                              <m:sSubPr>
                                <m:ctrlPr>
                                  <a:rPr lang="en-US" altLang="ko-KR" sz="2000" i="1" dirty="0">
                                    <a:latin typeface="Cambria Math" panose="02040503050406030204" pitchFamily="18" charset="0"/>
                                  </a:rPr>
                                </m:ctrlPr>
                              </m:sSubPr>
                              <m:e>
                                <m:r>
                                  <a:rPr lang="en-US" altLang="ko-KR" sz="2000" i="1" dirty="0">
                                    <a:latin typeface="Cambria Math" panose="02040503050406030204" pitchFamily="18" charset="0"/>
                                  </a:rPr>
                                  <m:t>𝑠</m:t>
                                </m:r>
                              </m:e>
                              <m:sub>
                                <m:r>
                                  <a:rPr lang="en-US" altLang="ko-KR" sz="2000" b="0" i="1" dirty="0" smtClean="0">
                                    <a:latin typeface="Cambria Math" panose="02040503050406030204" pitchFamily="18" charset="0"/>
                                  </a:rPr>
                                  <m:t>𝑦</m:t>
                                </m:r>
                              </m:sub>
                            </m:sSub>
                          </m:den>
                        </m:f>
                        <m:r>
                          <a:rPr lang="en-US" altLang="ko-KR" sz="2000" b="0" i="1" dirty="0" smtClean="0">
                            <a:latin typeface="Cambria Math" panose="02040503050406030204" pitchFamily="18" charset="0"/>
                          </a:rPr>
                          <m:t> )</m:t>
                        </m:r>
                      </m:e>
                    </m:nary>
                  </m:oMath>
                </a14:m>
                <a:r>
                  <a:rPr lang="ko-KR" altLang="en-US" sz="2000" dirty="0"/>
                  <a:t>   </a:t>
                </a:r>
              </a:p>
            </p:txBody>
          </p:sp>
        </mc:Choice>
        <mc:Fallback xmlns="">
          <p:sp>
            <p:nvSpPr>
              <p:cNvPr id="23" name="TextBox 22">
                <a:extLst>
                  <a:ext uri="{FF2B5EF4-FFF2-40B4-BE49-F238E27FC236}">
                    <a16:creationId xmlns:a16="http://schemas.microsoft.com/office/drawing/2014/main" id="{8D10DA02-DF90-48B9-9FC2-12F2DAF14F89}"/>
                  </a:ext>
                </a:extLst>
              </p:cNvPr>
              <p:cNvSpPr txBox="1">
                <a:spLocks noRot="1" noChangeAspect="1" noMove="1" noResize="1" noEditPoints="1" noAdjustHandles="1" noChangeArrowheads="1" noChangeShapeType="1" noTextEdit="1"/>
              </p:cNvSpPr>
              <p:nvPr/>
            </p:nvSpPr>
            <p:spPr>
              <a:xfrm>
                <a:off x="3497586" y="4389300"/>
                <a:ext cx="3895071" cy="629211"/>
              </a:xfrm>
              <a:prstGeom prst="rect">
                <a:avLst/>
              </a:prstGeom>
              <a:blipFill>
                <a:blip r:embed="rId5"/>
                <a:stretch>
                  <a:fillRect/>
                </a:stretch>
              </a:blipFill>
              <a:ln w="12700">
                <a:solidFill>
                  <a:schemeClr val="accent2">
                    <a:lumMod val="60000"/>
                    <a:lumOff val="40000"/>
                  </a:schemeClr>
                </a:solidFill>
              </a:ln>
            </p:spPr>
            <p:txBody>
              <a:bodyPr/>
              <a:lstStyle/>
              <a:p>
                <a:r>
                  <a:rPr lang="ko-KR" altLang="en-US">
                    <a:noFill/>
                  </a:rPr>
                  <a:t> </a:t>
                </a:r>
              </a:p>
            </p:txBody>
          </p:sp>
        </mc:Fallback>
      </mc:AlternateContent>
      <p:sp>
        <p:nvSpPr>
          <p:cNvPr id="24" name="화살표: 오른쪽 23">
            <a:extLst>
              <a:ext uri="{FF2B5EF4-FFF2-40B4-BE49-F238E27FC236}">
                <a16:creationId xmlns:a16="http://schemas.microsoft.com/office/drawing/2014/main" id="{77127AA7-B6D2-4121-AA65-CC61FB0C7A9F}"/>
              </a:ext>
            </a:extLst>
          </p:cNvPr>
          <p:cNvSpPr/>
          <p:nvPr/>
        </p:nvSpPr>
        <p:spPr>
          <a:xfrm>
            <a:off x="3024573" y="4558719"/>
            <a:ext cx="2956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2EC57F18-98FE-4BE1-9AD3-CBDAAF33BAF4}"/>
              </a:ext>
            </a:extLst>
          </p:cNvPr>
          <p:cNvSpPr/>
          <p:nvPr/>
        </p:nvSpPr>
        <p:spPr>
          <a:xfrm>
            <a:off x="512820" y="2620922"/>
            <a:ext cx="2519985" cy="307777"/>
          </a:xfrm>
          <a:prstGeom prst="rect">
            <a:avLst/>
          </a:prstGeom>
          <a:solidFill>
            <a:schemeClr val="accent6">
              <a:lumMod val="20000"/>
              <a:lumOff val="80000"/>
            </a:schemeClr>
          </a:solidFill>
        </p:spPr>
        <p:txBody>
          <a:bodyPr wrap="none">
            <a:spAutoFit/>
          </a:bodyPr>
          <a:lstStyle/>
          <a:p>
            <a:r>
              <a:rPr lang="en-US" altLang="ko-KR" sz="1400" dirty="0"/>
              <a:t>Correlation Analysis  </a:t>
            </a:r>
            <a:r>
              <a:rPr lang="ko-KR" altLang="en-US" sz="1400" dirty="0"/>
              <a:t>다시</a:t>
            </a:r>
            <a:r>
              <a:rPr lang="en-US" altLang="ko-KR" sz="1400" dirty="0"/>
              <a:t> </a:t>
            </a:r>
            <a:r>
              <a:rPr lang="ko-KR" altLang="en-US" sz="1400" dirty="0"/>
              <a:t>보기</a:t>
            </a:r>
          </a:p>
        </p:txBody>
      </p:sp>
      <p:sp>
        <p:nvSpPr>
          <p:cNvPr id="18" name="TextBox 17">
            <a:extLst>
              <a:ext uri="{FF2B5EF4-FFF2-40B4-BE49-F238E27FC236}">
                <a16:creationId xmlns:a16="http://schemas.microsoft.com/office/drawing/2014/main" id="{A6BC621A-7044-4B64-B905-6C9AA1196833}"/>
              </a:ext>
            </a:extLst>
          </p:cNvPr>
          <p:cNvSpPr txBox="1"/>
          <p:nvPr/>
        </p:nvSpPr>
        <p:spPr>
          <a:xfrm>
            <a:off x="427757" y="1444186"/>
            <a:ext cx="5690006" cy="889603"/>
          </a:xfrm>
          <a:prstGeom prst="rect">
            <a:avLst/>
          </a:prstGeom>
          <a:noFill/>
          <a:ln>
            <a:solidFill>
              <a:schemeClr val="accent1">
                <a:lumMod val="40000"/>
                <a:lumOff val="60000"/>
              </a:schemeClr>
            </a:solidFill>
          </a:ln>
        </p:spPr>
        <p:txBody>
          <a:bodyPr wrap="square" rtlCol="0">
            <a:spAutoFit/>
          </a:bodyPr>
          <a:lstStyle/>
          <a:p>
            <a:pPr>
              <a:lnSpc>
                <a:spcPct val="150000"/>
              </a:lnSpc>
            </a:pPr>
            <a:r>
              <a:rPr lang="en-US" altLang="ko-KR" sz="1200" dirty="0"/>
              <a:t>(</a:t>
            </a:r>
            <a:r>
              <a:rPr lang="ko-KR" altLang="en-US" sz="1200" dirty="0"/>
              <a:t>활용</a:t>
            </a:r>
            <a:r>
              <a:rPr lang="en-US" altLang="ko-KR" sz="1200" dirty="0"/>
              <a:t>) </a:t>
            </a:r>
          </a:p>
          <a:p>
            <a:pPr marL="171450" indent="-171450">
              <a:lnSpc>
                <a:spcPct val="150000"/>
              </a:lnSpc>
              <a:buFont typeface="Arial" panose="020B0604020202020204" pitchFamily="34" charset="0"/>
              <a:buChar char="•"/>
            </a:pPr>
            <a:r>
              <a:rPr lang="en-US" altLang="ko-KR" sz="1200" dirty="0"/>
              <a:t>EDA</a:t>
            </a:r>
          </a:p>
          <a:p>
            <a:pPr marL="171450" indent="-171450">
              <a:lnSpc>
                <a:spcPct val="150000"/>
              </a:lnSpc>
              <a:buFont typeface="Arial" panose="020B0604020202020204" pitchFamily="34" charset="0"/>
              <a:buChar char="•"/>
            </a:pPr>
            <a:r>
              <a:rPr lang="en-US" altLang="ko-KR" sz="1200" dirty="0"/>
              <a:t> </a:t>
            </a:r>
            <a:r>
              <a:rPr lang="ko-KR" altLang="en-US" sz="1200" dirty="0"/>
              <a:t>다중선형회귀분석</a:t>
            </a:r>
            <a:r>
              <a:rPr lang="en-US" altLang="ko-KR" sz="1200" dirty="0"/>
              <a:t>: </a:t>
            </a:r>
            <a:r>
              <a:rPr lang="ko-KR" altLang="en-US" sz="1200" dirty="0" err="1"/>
              <a:t>다중공선성</a:t>
            </a:r>
            <a:r>
              <a:rPr lang="ko-KR" altLang="en-US" sz="1200" dirty="0"/>
              <a:t> 문제 사전 </a:t>
            </a:r>
            <a:r>
              <a:rPr lang="ko-KR" altLang="en-US" sz="1200" dirty="0" err="1"/>
              <a:t>점검시</a:t>
            </a:r>
            <a:endParaRPr lang="ko-KR" altLang="en-US" sz="1200" dirty="0"/>
          </a:p>
        </p:txBody>
      </p:sp>
      <p:sp>
        <p:nvSpPr>
          <p:cNvPr id="19" name="TextBox 18">
            <a:extLst>
              <a:ext uri="{FF2B5EF4-FFF2-40B4-BE49-F238E27FC236}">
                <a16:creationId xmlns:a16="http://schemas.microsoft.com/office/drawing/2014/main" id="{E0835A3D-C70D-4B96-A45E-A12C7BED6491}"/>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
        <p:nvSpPr>
          <p:cNvPr id="25" name="직사각형 24">
            <a:extLst>
              <a:ext uri="{FF2B5EF4-FFF2-40B4-BE49-F238E27FC236}">
                <a16:creationId xmlns:a16="http://schemas.microsoft.com/office/drawing/2014/main" id="{ADB2C292-F0FC-4004-B81D-BD34B1FED6B9}"/>
              </a:ext>
            </a:extLst>
          </p:cNvPr>
          <p:cNvSpPr/>
          <p:nvPr/>
        </p:nvSpPr>
        <p:spPr>
          <a:xfrm>
            <a:off x="2843808" y="330510"/>
            <a:ext cx="3827160" cy="369332"/>
          </a:xfrm>
          <a:prstGeom prst="rect">
            <a:avLst/>
          </a:prstGeom>
        </p:spPr>
        <p:txBody>
          <a:bodyPr wrap="square">
            <a:spAutoFit/>
          </a:bodyPr>
          <a:lstStyle/>
          <a:p>
            <a:r>
              <a:rPr lang="en-US" altLang="ko-KR" dirty="0"/>
              <a:t>Correlation Analysis : Pearson </a:t>
            </a:r>
            <a:endParaRPr lang="ko-KR" altLang="en-US" dirty="0"/>
          </a:p>
        </p:txBody>
      </p:sp>
    </p:spTree>
    <p:extLst>
      <p:ext uri="{BB962C8B-B14F-4D97-AF65-F5344CB8AC3E}">
        <p14:creationId xmlns:p14="http://schemas.microsoft.com/office/powerpoint/2010/main" val="187838250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230</a:t>
            </a:fld>
            <a:endParaRPr lang="ko-KR" altLang="en-US"/>
          </a:p>
        </p:txBody>
      </p:sp>
      <p:sp>
        <p:nvSpPr>
          <p:cNvPr id="8" name="직사각형 7">
            <a:extLst>
              <a:ext uri="{FF2B5EF4-FFF2-40B4-BE49-F238E27FC236}">
                <a16:creationId xmlns:a16="http://schemas.microsoft.com/office/drawing/2014/main" id="{840CF30F-CEFF-44B8-88FD-AA7A5A004D7B}"/>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8549780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7504" y="84840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EC7A20E-CDE9-4730-B01E-24AFFEEBBE49}"/>
              </a:ext>
            </a:extLst>
          </p:cNvPr>
          <p:cNvSpPr/>
          <p:nvPr/>
        </p:nvSpPr>
        <p:spPr>
          <a:xfrm>
            <a:off x="2313359" y="383170"/>
            <a:ext cx="5647765" cy="369332"/>
          </a:xfrm>
          <a:prstGeom prst="rect">
            <a:avLst/>
          </a:prstGeom>
        </p:spPr>
        <p:txBody>
          <a:bodyPr wrap="none">
            <a:spAutoFit/>
          </a:bodyPr>
          <a:lstStyle/>
          <a:p>
            <a:r>
              <a:rPr lang="en-US" altLang="ko-KR" dirty="0"/>
              <a:t>4. </a:t>
            </a:r>
            <a:r>
              <a:rPr lang="ko-KR" altLang="en-US" dirty="0"/>
              <a:t>위험모형</a:t>
            </a:r>
            <a:r>
              <a:rPr lang="en-US" altLang="ko-KR" dirty="0"/>
              <a:t>(Hazard Model)</a:t>
            </a:r>
            <a:r>
              <a:rPr lang="ko-KR" altLang="en-US" dirty="0"/>
              <a:t> </a:t>
            </a:r>
            <a:r>
              <a:rPr lang="en-US" altLang="ko-KR" dirty="0"/>
              <a:t>,</a:t>
            </a:r>
            <a:r>
              <a:rPr lang="ko-KR" altLang="en-US" dirty="0"/>
              <a:t>생존분석</a:t>
            </a:r>
            <a:r>
              <a:rPr lang="en-US" altLang="ko-KR" dirty="0"/>
              <a:t>(Survival Analysis)</a:t>
            </a:r>
            <a:endParaRPr lang="ko-KR" altLang="en-US" dirty="0"/>
          </a:p>
        </p:txBody>
      </p:sp>
      <p:sp>
        <p:nvSpPr>
          <p:cNvPr id="3" name="직사각형 2">
            <a:extLst>
              <a:ext uri="{FF2B5EF4-FFF2-40B4-BE49-F238E27FC236}">
                <a16:creationId xmlns:a16="http://schemas.microsoft.com/office/drawing/2014/main" id="{5324F889-515E-4188-BB1C-EF440807B4B8}"/>
              </a:ext>
            </a:extLst>
          </p:cNvPr>
          <p:cNvSpPr/>
          <p:nvPr/>
        </p:nvSpPr>
        <p:spPr>
          <a:xfrm>
            <a:off x="631245" y="1025888"/>
            <a:ext cx="7881509" cy="830997"/>
          </a:xfrm>
          <a:prstGeom prst="rect">
            <a:avLst/>
          </a:prstGeom>
        </p:spPr>
        <p:txBody>
          <a:bodyPr wrap="square">
            <a:spAutoFit/>
          </a:bodyPr>
          <a:lstStyle/>
          <a:p>
            <a:r>
              <a:rPr lang="ko-KR" altLang="en-US" sz="1200" dirty="0"/>
              <a:t>위험모형</a:t>
            </a:r>
            <a:r>
              <a:rPr lang="en-US" altLang="ko-KR" sz="1200" dirty="0"/>
              <a:t>(hazard model)</a:t>
            </a:r>
            <a:r>
              <a:rPr lang="ko-KR" altLang="en-US" sz="1200" dirty="0"/>
              <a:t> </a:t>
            </a:r>
            <a:endParaRPr lang="en-US" altLang="ko-KR" sz="1200" dirty="0"/>
          </a:p>
          <a:p>
            <a:r>
              <a:rPr lang="ko-KR" altLang="en-US" sz="1200" dirty="0">
                <a:highlight>
                  <a:srgbClr val="FFFF00"/>
                </a:highlight>
              </a:rPr>
              <a:t>회계정보</a:t>
            </a:r>
            <a:r>
              <a:rPr lang="ko-KR" altLang="en-US" sz="1200" dirty="0"/>
              <a:t>와 </a:t>
            </a:r>
            <a:r>
              <a:rPr lang="ko-KR" altLang="en-US" sz="1200" dirty="0">
                <a:highlight>
                  <a:srgbClr val="FFFF00"/>
                </a:highlight>
              </a:rPr>
              <a:t>시장 정보를 </a:t>
            </a:r>
            <a:r>
              <a:rPr lang="ko-KR" altLang="en-US" sz="1200" dirty="0"/>
              <a:t>통합하여 부도를 예측하는 모형으로 부도 발생시점까지의 시간을 고려하는 방법론</a:t>
            </a:r>
            <a:endParaRPr lang="en-US" altLang="ko-KR" sz="1200" dirty="0"/>
          </a:p>
          <a:p>
            <a:r>
              <a:rPr lang="ko-KR" altLang="en-US" sz="1200" dirty="0"/>
              <a:t>위험모형은 기업의 상태를 정상</a:t>
            </a:r>
            <a:r>
              <a:rPr lang="en-US" altLang="ko-KR" sz="1200" dirty="0"/>
              <a:t>(=0)</a:t>
            </a:r>
            <a:r>
              <a:rPr lang="ko-KR" altLang="en-US" sz="1200" dirty="0"/>
              <a:t>과 부도</a:t>
            </a:r>
            <a:r>
              <a:rPr lang="en-US" altLang="ko-KR" sz="1200" dirty="0"/>
              <a:t>(=1)</a:t>
            </a:r>
            <a:r>
              <a:rPr lang="ko-KR" altLang="en-US" sz="1200" dirty="0"/>
              <a:t>로 구분하고</a:t>
            </a:r>
            <a:r>
              <a:rPr lang="en-US" altLang="ko-KR" sz="1200" dirty="0"/>
              <a:t>, </a:t>
            </a:r>
            <a:r>
              <a:rPr lang="ko-KR" altLang="en-US" sz="1200" dirty="0"/>
              <a:t>부도 사건이 발생하면 기업의 상태에 대한 관측을 종료한다</a:t>
            </a:r>
            <a:r>
              <a:rPr lang="en-US" altLang="ko-KR" sz="1200" dirty="0"/>
              <a:t>. </a:t>
            </a:r>
          </a:p>
        </p:txBody>
      </p:sp>
      <p:sp>
        <p:nvSpPr>
          <p:cNvPr id="8" name="직사각형 7">
            <a:extLst>
              <a:ext uri="{FF2B5EF4-FFF2-40B4-BE49-F238E27FC236}">
                <a16:creationId xmlns:a16="http://schemas.microsoft.com/office/drawing/2014/main" id="{18FBE801-21DA-4206-9846-A79CA2249D3F}"/>
              </a:ext>
            </a:extLst>
          </p:cNvPr>
          <p:cNvSpPr/>
          <p:nvPr/>
        </p:nvSpPr>
        <p:spPr>
          <a:xfrm>
            <a:off x="646033" y="2000547"/>
            <a:ext cx="7881509" cy="307777"/>
          </a:xfrm>
          <a:prstGeom prst="rect">
            <a:avLst/>
          </a:prstGeom>
        </p:spPr>
        <p:txBody>
          <a:bodyPr wrap="square">
            <a:spAutoFit/>
          </a:bodyPr>
          <a:lstStyle/>
          <a:p>
            <a:r>
              <a:rPr lang="ko-KR" altLang="en-US" sz="1400" dirty="0"/>
              <a:t>위험함수</a:t>
            </a:r>
            <a:r>
              <a:rPr lang="en-US" altLang="ko-KR" sz="1400" dirty="0"/>
              <a:t>(hazard function)          </a:t>
            </a:r>
            <a:r>
              <a:rPr lang="ko-KR" altLang="en-US" sz="1400" dirty="0"/>
              <a:t>시점에 부도가 발생하는 순간의 실패율 </a:t>
            </a:r>
            <a:r>
              <a:rPr lang="en-US" altLang="ko-KR" sz="1400" dirty="0"/>
              <a:t>(instantaneous failure rate)</a:t>
            </a:r>
            <a:endParaRPr lang="ko-KR" altLang="en-US" sz="1400" dirty="0"/>
          </a:p>
        </p:txBody>
      </p:sp>
      <p:pic>
        <p:nvPicPr>
          <p:cNvPr id="9" name="그림 8">
            <a:extLst>
              <a:ext uri="{FF2B5EF4-FFF2-40B4-BE49-F238E27FC236}">
                <a16:creationId xmlns:a16="http://schemas.microsoft.com/office/drawing/2014/main" id="{1DAD0002-CFF2-4406-BCD3-0D2104BA5FCF}"/>
              </a:ext>
            </a:extLst>
          </p:cNvPr>
          <p:cNvPicPr>
            <a:picLocks noChangeAspect="1"/>
          </p:cNvPicPr>
          <p:nvPr/>
        </p:nvPicPr>
        <p:blipFill>
          <a:blip r:embed="rId2"/>
          <a:stretch>
            <a:fillRect/>
          </a:stretch>
        </p:blipFill>
        <p:spPr>
          <a:xfrm>
            <a:off x="2693510" y="1989870"/>
            <a:ext cx="400106" cy="318454"/>
          </a:xfrm>
          <a:prstGeom prst="rect">
            <a:avLst/>
          </a:prstGeom>
        </p:spPr>
      </p:pic>
      <p:sp>
        <p:nvSpPr>
          <p:cNvPr id="11" name="직사각형 10">
            <a:extLst>
              <a:ext uri="{FF2B5EF4-FFF2-40B4-BE49-F238E27FC236}">
                <a16:creationId xmlns:a16="http://schemas.microsoft.com/office/drawing/2014/main" id="{5D40FB0A-3B98-471F-A82E-555AFC732264}"/>
              </a:ext>
            </a:extLst>
          </p:cNvPr>
          <p:cNvSpPr/>
          <p:nvPr/>
        </p:nvSpPr>
        <p:spPr>
          <a:xfrm>
            <a:off x="658853" y="2525217"/>
            <a:ext cx="7482014" cy="461665"/>
          </a:xfrm>
          <a:prstGeom prst="rect">
            <a:avLst/>
          </a:prstGeom>
        </p:spPr>
        <p:txBody>
          <a:bodyPr wrap="square">
            <a:spAutoFit/>
          </a:bodyPr>
          <a:lstStyle/>
          <a:p>
            <a:r>
              <a:rPr lang="ko-KR" altLang="en-US" sz="1200" dirty="0"/>
              <a:t>추적오차가 적은 기업 의 재무정보와 시장정보는 생존분석의 신뢰성을 한층 높여주어 보다 좋은 결과를 도출할 것으로 기대되는 또 하나의 요소이다</a:t>
            </a:r>
          </a:p>
        </p:txBody>
      </p:sp>
      <p:sp>
        <p:nvSpPr>
          <p:cNvPr id="15" name="직사각형 14">
            <a:extLst>
              <a:ext uri="{FF2B5EF4-FFF2-40B4-BE49-F238E27FC236}">
                <a16:creationId xmlns:a16="http://schemas.microsoft.com/office/drawing/2014/main" id="{6C04E6A1-3F97-4939-8D28-4E91B2721AB4}"/>
              </a:ext>
            </a:extLst>
          </p:cNvPr>
          <p:cNvSpPr/>
          <p:nvPr/>
        </p:nvSpPr>
        <p:spPr>
          <a:xfrm>
            <a:off x="680551" y="3373066"/>
            <a:ext cx="6670312" cy="1015663"/>
          </a:xfrm>
          <a:prstGeom prst="rect">
            <a:avLst/>
          </a:prstGeom>
          <a:solidFill>
            <a:schemeClr val="accent6">
              <a:lumMod val="20000"/>
              <a:lumOff val="80000"/>
            </a:schemeClr>
          </a:solidFill>
        </p:spPr>
        <p:txBody>
          <a:bodyPr wrap="square">
            <a:spAutoFit/>
          </a:bodyPr>
          <a:lstStyle/>
          <a:p>
            <a:r>
              <a:rPr lang="en-US" altLang="ko-KR" sz="1200" dirty="0"/>
              <a:t>• </a:t>
            </a:r>
            <a:r>
              <a:rPr lang="ko-KR" altLang="en-US" sz="1200" dirty="0">
                <a:highlight>
                  <a:srgbClr val="FFFF00"/>
                </a:highlight>
              </a:rPr>
              <a:t>주가</a:t>
            </a:r>
            <a:r>
              <a:rPr lang="en-US" altLang="ko-KR" sz="1200" dirty="0">
                <a:highlight>
                  <a:srgbClr val="FFFF00"/>
                </a:highlight>
              </a:rPr>
              <a:t>, </a:t>
            </a:r>
            <a:r>
              <a:rPr lang="ko-KR" altLang="en-US" sz="1200" dirty="0">
                <a:highlight>
                  <a:srgbClr val="FFFF00"/>
                </a:highlight>
              </a:rPr>
              <a:t>거시경제</a:t>
            </a:r>
            <a:r>
              <a:rPr lang="en-US" altLang="ko-KR" sz="1200" dirty="0">
                <a:highlight>
                  <a:srgbClr val="FFFF00"/>
                </a:highlight>
              </a:rPr>
              <a:t>, </a:t>
            </a:r>
            <a:r>
              <a:rPr lang="ko-KR" altLang="en-US" sz="1200" dirty="0">
                <a:highlight>
                  <a:srgbClr val="FFFF00"/>
                </a:highlight>
              </a:rPr>
              <a:t>비정형정보 </a:t>
            </a:r>
            <a:r>
              <a:rPr lang="ko-KR" altLang="en-US" sz="1200" dirty="0"/>
              <a:t>등 </a:t>
            </a:r>
            <a:r>
              <a:rPr lang="en-US" altLang="ko-KR" sz="1200" dirty="0"/>
              <a:t>Hazard </a:t>
            </a:r>
            <a:r>
              <a:rPr lang="ko-KR" altLang="en-US" sz="1200" dirty="0"/>
              <a:t>함수 설명 변수로 반영 가능 </a:t>
            </a:r>
            <a:endParaRPr lang="en-US" altLang="ko-KR" sz="1200" dirty="0"/>
          </a:p>
          <a:p>
            <a:r>
              <a:rPr lang="en-US" altLang="ko-KR" sz="1200" dirty="0"/>
              <a:t>• </a:t>
            </a:r>
            <a:r>
              <a:rPr lang="ko-KR" altLang="en-US" sz="1200" dirty="0"/>
              <a:t>산업별 생존함수를 추정하여 산업별 특성 반영 </a:t>
            </a:r>
            <a:r>
              <a:rPr lang="en-US" altLang="ko-KR" sz="1200" dirty="0"/>
              <a:t>• </a:t>
            </a:r>
            <a:r>
              <a:rPr lang="ko-KR" altLang="en-US" sz="1200" dirty="0"/>
              <a:t>변수 선택</a:t>
            </a:r>
            <a:r>
              <a:rPr lang="en-US" altLang="ko-KR" sz="1200" dirty="0"/>
              <a:t>(Stepwise) </a:t>
            </a:r>
            <a:r>
              <a:rPr lang="ko-KR" altLang="en-US" sz="1200" dirty="0"/>
              <a:t>필요</a:t>
            </a:r>
            <a:endParaRPr lang="en-US" altLang="ko-KR" sz="1200" dirty="0"/>
          </a:p>
          <a:p>
            <a:r>
              <a:rPr lang="ko-KR" altLang="en-US" sz="1200" dirty="0"/>
              <a:t> </a:t>
            </a:r>
            <a:r>
              <a:rPr lang="en-US" altLang="ko-KR" sz="1200" dirty="0"/>
              <a:t>• F-value(P-value) </a:t>
            </a:r>
            <a:r>
              <a:rPr lang="ko-KR" altLang="en-US" sz="1200" dirty="0"/>
              <a:t>및 </a:t>
            </a:r>
            <a:r>
              <a:rPr lang="en-US" altLang="ko-KR" sz="1200" dirty="0"/>
              <a:t>R2 </a:t>
            </a:r>
            <a:r>
              <a:rPr lang="ko-KR" altLang="en-US" sz="1200" dirty="0"/>
              <a:t>로 모형 평가</a:t>
            </a:r>
            <a:endParaRPr lang="en-US" altLang="ko-KR" sz="1200" dirty="0"/>
          </a:p>
          <a:p>
            <a:endParaRPr lang="en-US" altLang="ko-KR" sz="1200" dirty="0"/>
          </a:p>
          <a:p>
            <a:r>
              <a:rPr lang="en-US" altLang="ko-KR" sz="1200" dirty="0">
                <a:sym typeface="Wingdings" panose="05000000000000000000" pitchFamily="2" charset="2"/>
              </a:rPr>
              <a:t> </a:t>
            </a:r>
            <a:r>
              <a:rPr lang="ko-KR" altLang="en-US" sz="1200" dirty="0">
                <a:sym typeface="Wingdings" panose="05000000000000000000" pitchFamily="2" charset="2"/>
              </a:rPr>
              <a:t>시장상황이 그때 그때 다르다</a:t>
            </a:r>
            <a:r>
              <a:rPr lang="en-US" altLang="ko-KR" sz="1200" dirty="0">
                <a:sym typeface="Wingdings" panose="05000000000000000000" pitchFamily="2" charset="2"/>
              </a:rPr>
              <a:t>.</a:t>
            </a:r>
            <a:endParaRPr lang="ko-KR" altLang="en-US" sz="1200" dirty="0"/>
          </a:p>
        </p:txBody>
      </p:sp>
      <p:sp>
        <p:nvSpPr>
          <p:cNvPr id="6" name="바닥글 개체 틀 5">
            <a:extLst>
              <a:ext uri="{FF2B5EF4-FFF2-40B4-BE49-F238E27FC236}">
                <a16:creationId xmlns:a16="http://schemas.microsoft.com/office/drawing/2014/main" id="{B557FB3A-6C7F-436A-90CA-D026C8F2F90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8A9467C-BF28-4C68-8989-86F3367E3F60}"/>
              </a:ext>
            </a:extLst>
          </p:cNvPr>
          <p:cNvSpPr>
            <a:spLocks noGrp="1"/>
          </p:cNvSpPr>
          <p:nvPr>
            <p:ph type="sldNum" sz="quarter" idx="12"/>
          </p:nvPr>
        </p:nvSpPr>
        <p:spPr/>
        <p:txBody>
          <a:bodyPr/>
          <a:lstStyle/>
          <a:p>
            <a:fld id="{DE77BB65-F969-4654-BF30-45C70C1BE112}" type="slidenum">
              <a:rPr lang="ko-KR" altLang="en-US" smtClean="0"/>
              <a:pPr/>
              <a:t>231</a:t>
            </a:fld>
            <a:endParaRPr lang="ko-KR" altLang="en-US"/>
          </a:p>
        </p:txBody>
      </p:sp>
      <p:sp>
        <p:nvSpPr>
          <p:cNvPr id="14" name="직사각형 13">
            <a:extLst>
              <a:ext uri="{FF2B5EF4-FFF2-40B4-BE49-F238E27FC236}">
                <a16:creationId xmlns:a16="http://schemas.microsoft.com/office/drawing/2014/main" id="{C2158091-F977-40A2-8682-A0C175828BD0}"/>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2228932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89B59D02-16DA-4F68-9F6A-B46BAC5789D0}"/>
              </a:ext>
            </a:extLst>
          </p:cNvPr>
          <p:cNvSpPr/>
          <p:nvPr/>
        </p:nvSpPr>
        <p:spPr>
          <a:xfrm>
            <a:off x="539552" y="1068997"/>
            <a:ext cx="7704856" cy="461665"/>
          </a:xfrm>
          <a:prstGeom prst="rect">
            <a:avLst/>
          </a:prstGeom>
        </p:spPr>
        <p:txBody>
          <a:bodyPr wrap="square">
            <a:spAutoFit/>
          </a:bodyPr>
          <a:lstStyle/>
          <a:p>
            <a:r>
              <a:rPr lang="en-US" altLang="ko-KR" sz="1200" dirty="0">
                <a:sym typeface="Wingdings" panose="05000000000000000000" pitchFamily="2" charset="2"/>
              </a:rPr>
              <a:t> </a:t>
            </a:r>
            <a:r>
              <a:rPr lang="en-US" altLang="ko-KR" sz="1200" dirty="0"/>
              <a:t>Cox </a:t>
            </a:r>
            <a:r>
              <a:rPr lang="ko-KR" altLang="en-US" sz="1200" dirty="0"/>
              <a:t>비례위험 모형</a:t>
            </a:r>
            <a:r>
              <a:rPr lang="en-US" altLang="ko-KR" sz="1200" dirty="0"/>
              <a:t>(Cox PH Regression)</a:t>
            </a:r>
            <a:r>
              <a:rPr lang="ko-KR" altLang="en-US" sz="1200" dirty="0"/>
              <a:t>은 종속 변수가 부도 여부를 판별하는 이진 분석 방법론에 비하여 기업 생존 주기에 따른 부도 발생 확률이라는 추가적인 정보를 적용할 수 있다는 장점이 있다</a:t>
            </a:r>
            <a:endParaRPr lang="en-US" altLang="ko-KR" sz="1200" dirty="0"/>
          </a:p>
        </p:txBody>
      </p:sp>
      <p:sp>
        <p:nvSpPr>
          <p:cNvPr id="6" name="직사각형 5">
            <a:extLst>
              <a:ext uri="{FF2B5EF4-FFF2-40B4-BE49-F238E27FC236}">
                <a16:creationId xmlns:a16="http://schemas.microsoft.com/office/drawing/2014/main" id="{C4F34B86-2CC0-4341-85D5-95A1CB7642BB}"/>
              </a:ext>
            </a:extLst>
          </p:cNvPr>
          <p:cNvSpPr/>
          <p:nvPr/>
        </p:nvSpPr>
        <p:spPr>
          <a:xfrm>
            <a:off x="511116" y="1866183"/>
            <a:ext cx="7733292" cy="646331"/>
          </a:xfrm>
          <a:prstGeom prst="rect">
            <a:avLst/>
          </a:prstGeom>
        </p:spPr>
        <p:txBody>
          <a:bodyPr wrap="square">
            <a:spAutoFit/>
          </a:bodyPr>
          <a:lstStyle/>
          <a:p>
            <a:r>
              <a:rPr lang="en-US" altLang="ko-KR" sz="1200" dirty="0"/>
              <a:t>Cox </a:t>
            </a:r>
            <a:r>
              <a:rPr lang="ko-KR" altLang="en-US" sz="1200" dirty="0"/>
              <a:t>비례 위험 모형을 사용하기 위해서는 우선 위험 함수의 추정이 필요 하다</a:t>
            </a:r>
            <a:r>
              <a:rPr lang="en-US" altLang="ko-KR" sz="1200" dirty="0"/>
              <a:t>.</a:t>
            </a:r>
          </a:p>
          <a:p>
            <a:r>
              <a:rPr lang="ko-KR" altLang="en-US" sz="1200" dirty="0"/>
              <a:t>어떠한 생존분석 실험에서 실험 시작 시점을 </a:t>
            </a:r>
            <a:r>
              <a:rPr lang="en-US" altLang="ko-KR" sz="1200" dirty="0"/>
              <a:t>t0</a:t>
            </a:r>
            <a:r>
              <a:rPr lang="ko-KR" altLang="en-US" sz="1200" dirty="0"/>
              <a:t> 사망 시점을 </a:t>
            </a:r>
            <a:r>
              <a:rPr lang="en-US" altLang="ko-KR" sz="1200" dirty="0"/>
              <a:t>T</a:t>
            </a:r>
            <a:r>
              <a:rPr lang="ko-KR" altLang="en-US" sz="1200" dirty="0"/>
              <a:t>라고 가정하면</a:t>
            </a:r>
            <a:r>
              <a:rPr lang="en-US" altLang="ko-KR" sz="1200" dirty="0"/>
              <a:t>,</a:t>
            </a:r>
            <a:r>
              <a:rPr lang="ko-KR" altLang="en-US" sz="1200" dirty="0"/>
              <a:t>생존기간은 </a:t>
            </a:r>
            <a:r>
              <a:rPr lang="en-US" altLang="ko-KR" sz="1200" dirty="0"/>
              <a:t>T-t0</a:t>
            </a:r>
            <a:r>
              <a:rPr lang="ko-KR" altLang="en-US" sz="1200" dirty="0"/>
              <a:t>이 된다</a:t>
            </a:r>
            <a:r>
              <a:rPr lang="en-US" altLang="ko-KR" sz="1200" dirty="0"/>
              <a:t>.</a:t>
            </a:r>
            <a:r>
              <a:rPr lang="ko-KR" altLang="en-US" sz="1200" dirty="0"/>
              <a:t>이와 같은 가정하여 실험 시작 시점</a:t>
            </a:r>
            <a:r>
              <a:rPr lang="en-US" altLang="ko-KR" sz="1200" dirty="0"/>
              <a:t>(t0)</a:t>
            </a:r>
            <a:r>
              <a:rPr lang="ko-KR" altLang="en-US" sz="1200" dirty="0"/>
              <a:t>을 </a:t>
            </a:r>
            <a:r>
              <a:rPr lang="en-US" altLang="ko-KR" sz="1200" dirty="0"/>
              <a:t>0</a:t>
            </a:r>
            <a:r>
              <a:rPr lang="ko-KR" altLang="en-US" sz="1200" dirty="0"/>
              <a:t>으로 가정하면 생존기간은 아래의 확률 밀도함수를 가지는 확률 변수가 된다</a:t>
            </a:r>
            <a:r>
              <a:rPr lang="en-US" altLang="ko-KR" sz="1200" dirty="0"/>
              <a:t>.</a:t>
            </a:r>
            <a:endParaRPr lang="ko-KR" altLang="en-US" sz="1200" dirty="0"/>
          </a:p>
        </p:txBody>
      </p:sp>
      <p:pic>
        <p:nvPicPr>
          <p:cNvPr id="8" name="그림 7">
            <a:extLst>
              <a:ext uri="{FF2B5EF4-FFF2-40B4-BE49-F238E27FC236}">
                <a16:creationId xmlns:a16="http://schemas.microsoft.com/office/drawing/2014/main" id="{90CB6B80-EA9A-4417-B5DC-AB71FDF3BF8F}"/>
              </a:ext>
            </a:extLst>
          </p:cNvPr>
          <p:cNvPicPr>
            <a:picLocks noChangeAspect="1"/>
          </p:cNvPicPr>
          <p:nvPr/>
        </p:nvPicPr>
        <p:blipFill>
          <a:blip r:embed="rId2"/>
          <a:stretch>
            <a:fillRect/>
          </a:stretch>
        </p:blipFill>
        <p:spPr>
          <a:xfrm>
            <a:off x="611560" y="2763834"/>
            <a:ext cx="3610479" cy="752580"/>
          </a:xfrm>
          <a:prstGeom prst="rect">
            <a:avLst/>
          </a:prstGeom>
        </p:spPr>
      </p:pic>
      <p:sp>
        <p:nvSpPr>
          <p:cNvPr id="10" name="직사각형 9">
            <a:extLst>
              <a:ext uri="{FF2B5EF4-FFF2-40B4-BE49-F238E27FC236}">
                <a16:creationId xmlns:a16="http://schemas.microsoft.com/office/drawing/2014/main" id="{1A7F90C0-9AB3-4AD5-BDEA-70E5D85D53C8}"/>
              </a:ext>
            </a:extLst>
          </p:cNvPr>
          <p:cNvSpPr/>
          <p:nvPr/>
        </p:nvSpPr>
        <p:spPr>
          <a:xfrm>
            <a:off x="611560" y="3491269"/>
            <a:ext cx="5883342" cy="307777"/>
          </a:xfrm>
          <a:prstGeom prst="rect">
            <a:avLst/>
          </a:prstGeom>
        </p:spPr>
        <p:txBody>
          <a:bodyPr wrap="none">
            <a:spAutoFit/>
          </a:bodyPr>
          <a:lstStyle/>
          <a:p>
            <a:r>
              <a:rPr lang="ko-KR" altLang="en-US" sz="1400" dirty="0"/>
              <a:t>시점 </a:t>
            </a:r>
            <a:r>
              <a:rPr lang="en-US" altLang="ko-KR" sz="1400" dirty="0"/>
              <a:t>t</a:t>
            </a:r>
            <a:r>
              <a:rPr lang="ko-KR" altLang="en-US" sz="1400" dirty="0"/>
              <a:t>이전에 사망이 일어나지 않을 확률로서 생존함수 </a:t>
            </a:r>
            <a:r>
              <a:rPr lang="en-US" altLang="ko-KR" sz="1400" dirty="0"/>
              <a:t>(survival function)</a:t>
            </a:r>
            <a:r>
              <a:rPr lang="ko-KR" altLang="en-US" sz="1400" dirty="0"/>
              <a:t> </a:t>
            </a:r>
          </a:p>
        </p:txBody>
      </p:sp>
      <p:pic>
        <p:nvPicPr>
          <p:cNvPr id="11" name="그림 10">
            <a:extLst>
              <a:ext uri="{FF2B5EF4-FFF2-40B4-BE49-F238E27FC236}">
                <a16:creationId xmlns:a16="http://schemas.microsoft.com/office/drawing/2014/main" id="{AF03FF87-157E-4BC1-8765-7EA163C674E2}"/>
              </a:ext>
            </a:extLst>
          </p:cNvPr>
          <p:cNvPicPr>
            <a:picLocks noChangeAspect="1"/>
          </p:cNvPicPr>
          <p:nvPr/>
        </p:nvPicPr>
        <p:blipFill>
          <a:blip r:embed="rId3"/>
          <a:stretch>
            <a:fillRect/>
          </a:stretch>
        </p:blipFill>
        <p:spPr>
          <a:xfrm>
            <a:off x="611560" y="3829848"/>
            <a:ext cx="2305372" cy="1028844"/>
          </a:xfrm>
          <a:prstGeom prst="rect">
            <a:avLst/>
          </a:prstGeom>
        </p:spPr>
      </p:pic>
      <p:sp>
        <p:nvSpPr>
          <p:cNvPr id="13" name="직사각형 12">
            <a:extLst>
              <a:ext uri="{FF2B5EF4-FFF2-40B4-BE49-F238E27FC236}">
                <a16:creationId xmlns:a16="http://schemas.microsoft.com/office/drawing/2014/main" id="{9984FD62-0A8C-4682-9D44-047F07EE5FB8}"/>
              </a:ext>
            </a:extLst>
          </p:cNvPr>
          <p:cNvSpPr/>
          <p:nvPr/>
        </p:nvSpPr>
        <p:spPr>
          <a:xfrm>
            <a:off x="2655505" y="323172"/>
            <a:ext cx="2820003" cy="369332"/>
          </a:xfrm>
          <a:prstGeom prst="rect">
            <a:avLst/>
          </a:prstGeom>
        </p:spPr>
        <p:txBody>
          <a:bodyPr wrap="none">
            <a:spAutoFit/>
          </a:bodyPr>
          <a:lstStyle/>
          <a:p>
            <a:r>
              <a:rPr lang="en-US" altLang="ko-KR" dirty="0"/>
              <a:t>4. </a:t>
            </a:r>
            <a:r>
              <a:rPr lang="ko-KR" altLang="en-US" dirty="0"/>
              <a:t>위험모형</a:t>
            </a:r>
            <a:r>
              <a:rPr lang="en-US" altLang="ko-KR" dirty="0"/>
              <a:t>(Hazard Model)</a:t>
            </a:r>
            <a:endParaRPr lang="ko-KR" altLang="en-US" dirty="0"/>
          </a:p>
        </p:txBody>
      </p:sp>
      <p:sp>
        <p:nvSpPr>
          <p:cNvPr id="2" name="바닥글 개체 틀 1">
            <a:extLst>
              <a:ext uri="{FF2B5EF4-FFF2-40B4-BE49-F238E27FC236}">
                <a16:creationId xmlns:a16="http://schemas.microsoft.com/office/drawing/2014/main" id="{188F5FD9-B782-40EA-A8E3-2A27EDA70C1C}"/>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CF2AC28B-0CD5-4204-B8D2-5652B1363EC3}"/>
              </a:ext>
            </a:extLst>
          </p:cNvPr>
          <p:cNvSpPr>
            <a:spLocks noGrp="1"/>
          </p:cNvSpPr>
          <p:nvPr>
            <p:ph type="sldNum" sz="quarter" idx="12"/>
          </p:nvPr>
        </p:nvSpPr>
        <p:spPr/>
        <p:txBody>
          <a:bodyPr/>
          <a:lstStyle/>
          <a:p>
            <a:fld id="{DE77BB65-F969-4654-BF30-45C70C1BE112}" type="slidenum">
              <a:rPr lang="ko-KR" altLang="en-US" smtClean="0"/>
              <a:pPr/>
              <a:t>232</a:t>
            </a:fld>
            <a:endParaRPr lang="ko-KR" altLang="en-US"/>
          </a:p>
        </p:txBody>
      </p:sp>
      <p:sp>
        <p:nvSpPr>
          <p:cNvPr id="15" name="직사각형 14">
            <a:extLst>
              <a:ext uri="{FF2B5EF4-FFF2-40B4-BE49-F238E27FC236}">
                <a16:creationId xmlns:a16="http://schemas.microsoft.com/office/drawing/2014/main" id="{DF0316A8-0623-41C6-A58D-565ED0DE1C3A}"/>
              </a:ext>
            </a:extLst>
          </p:cNvPr>
          <p:cNvSpPr/>
          <p:nvPr/>
        </p:nvSpPr>
        <p:spPr>
          <a:xfrm>
            <a:off x="611560" y="4772506"/>
            <a:ext cx="8064896" cy="1569660"/>
          </a:xfrm>
          <a:prstGeom prst="rect">
            <a:avLst/>
          </a:prstGeom>
        </p:spPr>
        <p:txBody>
          <a:bodyPr wrap="square">
            <a:spAutoFit/>
          </a:bodyPr>
          <a:lstStyle/>
          <a:p>
            <a:r>
              <a:rPr lang="en-US" altLang="ko-KR" sz="1200" i="1" dirty="0">
                <a:solidFill>
                  <a:srgbClr val="333333"/>
                </a:solidFill>
                <a:latin typeface="Helvetica Neue"/>
              </a:rPr>
              <a:t>Kaplan-Meier </a:t>
            </a:r>
            <a:r>
              <a:rPr lang="ko-KR" altLang="en-US" sz="1200" i="1" dirty="0">
                <a:solidFill>
                  <a:srgbClr val="333333"/>
                </a:solidFill>
                <a:latin typeface="Helvetica Neue"/>
              </a:rPr>
              <a:t>플롯</a:t>
            </a:r>
            <a:r>
              <a:rPr lang="ko-KR" altLang="en-US" sz="1200" dirty="0">
                <a:solidFill>
                  <a:srgbClr val="333333"/>
                </a:solidFill>
                <a:latin typeface="Helvetica Neue"/>
              </a:rPr>
              <a:t> </a:t>
            </a:r>
            <a:r>
              <a:rPr lang="en-US" altLang="ko-KR" sz="1200" dirty="0">
                <a:solidFill>
                  <a:srgbClr val="333333"/>
                </a:solidFill>
                <a:latin typeface="Helvetica Neue"/>
              </a:rPr>
              <a:t>: </a:t>
            </a:r>
            <a:r>
              <a:rPr lang="ko-KR" altLang="en-US" sz="1200" dirty="0">
                <a:solidFill>
                  <a:srgbClr val="333333"/>
                </a:solidFill>
                <a:latin typeface="Helvetica Neue"/>
              </a:rPr>
              <a:t> 생존 곡선을 시각화</a:t>
            </a:r>
            <a:endParaRPr lang="en-US" altLang="ko-KR" sz="1200" dirty="0">
              <a:solidFill>
                <a:srgbClr val="333333"/>
              </a:solidFill>
              <a:latin typeface="Helvetica Neue"/>
            </a:endParaRPr>
          </a:p>
          <a:p>
            <a:r>
              <a:rPr lang="en-US" altLang="ko-KR" sz="1200" i="1" dirty="0">
                <a:solidFill>
                  <a:srgbClr val="333333"/>
                </a:solidFill>
                <a:latin typeface="Helvetica Neue"/>
              </a:rPr>
              <a:t>Nelson-Aalen</a:t>
            </a:r>
            <a:r>
              <a:rPr lang="ko-KR" altLang="en-US" sz="1200" dirty="0">
                <a:solidFill>
                  <a:srgbClr val="333333"/>
                </a:solidFill>
                <a:latin typeface="Helvetica Neue"/>
              </a:rPr>
              <a:t> </a:t>
            </a:r>
            <a:r>
              <a:rPr lang="en-US" altLang="ko-KR" sz="1200" dirty="0">
                <a:solidFill>
                  <a:srgbClr val="333333"/>
                </a:solidFill>
                <a:latin typeface="Helvetica Neue"/>
              </a:rPr>
              <a:t>:</a:t>
            </a:r>
            <a:r>
              <a:rPr lang="ko-KR" altLang="en-US" sz="1200" dirty="0">
                <a:solidFill>
                  <a:srgbClr val="333333"/>
                </a:solidFill>
                <a:latin typeface="Helvetica Neue"/>
              </a:rPr>
              <a:t> 누적 위험을 시각화하기 위해</a:t>
            </a:r>
            <a:r>
              <a:rPr lang="ko-KR" altLang="en-US" sz="1200" i="1" dirty="0">
                <a:solidFill>
                  <a:srgbClr val="333333"/>
                </a:solidFill>
                <a:latin typeface="Helvetica Neue"/>
              </a:rPr>
              <a:t> 플롯</a:t>
            </a:r>
            <a:r>
              <a:rPr lang="ko-KR" altLang="en-US" sz="1200" dirty="0">
                <a:solidFill>
                  <a:srgbClr val="333333"/>
                </a:solidFill>
                <a:latin typeface="Helvetica Neue"/>
              </a:rPr>
              <a:t> </a:t>
            </a:r>
            <a:endParaRPr lang="en-US" altLang="ko-KR" sz="1200" dirty="0">
              <a:solidFill>
                <a:srgbClr val="333333"/>
              </a:solidFill>
              <a:latin typeface="Helvetica Neue"/>
            </a:endParaRPr>
          </a:p>
          <a:p>
            <a:r>
              <a:rPr lang="ko-KR" altLang="en-US" sz="1200" dirty="0">
                <a:solidFill>
                  <a:srgbClr val="333333"/>
                </a:solidFill>
                <a:latin typeface="Helvetica Neue"/>
              </a:rPr>
              <a:t> 두 개 이상의 그룹의 생존 곡선을 비교하기위한</a:t>
            </a:r>
            <a:r>
              <a:rPr lang="ko-KR" altLang="en-US" sz="1200" i="1" dirty="0">
                <a:solidFill>
                  <a:srgbClr val="333333"/>
                </a:solidFill>
                <a:latin typeface="Helvetica Neue"/>
              </a:rPr>
              <a:t> 로그 순위 테스트</a:t>
            </a:r>
            <a:endParaRPr lang="ko-KR" altLang="en-US" sz="1200" dirty="0">
              <a:solidFill>
                <a:srgbClr val="333333"/>
              </a:solidFill>
              <a:latin typeface="Helvetica Neue"/>
            </a:endParaRPr>
          </a:p>
          <a:p>
            <a:r>
              <a:rPr lang="en-US" altLang="ko-KR" sz="1200" i="1" dirty="0">
                <a:solidFill>
                  <a:srgbClr val="333333"/>
                </a:solidFill>
                <a:latin typeface="Helvetica Neue"/>
              </a:rPr>
              <a:t>Cox </a:t>
            </a:r>
            <a:r>
              <a:rPr lang="ko-KR" altLang="en-US" sz="1200" i="1" dirty="0">
                <a:solidFill>
                  <a:srgbClr val="333333"/>
                </a:solidFill>
                <a:latin typeface="Helvetica Neue"/>
              </a:rPr>
              <a:t>비례 위험 회귀</a:t>
            </a:r>
            <a:r>
              <a:rPr lang="ko-KR" altLang="en-US" sz="1200" dirty="0">
                <a:solidFill>
                  <a:srgbClr val="333333"/>
                </a:solidFill>
                <a:latin typeface="Helvetica Neue"/>
              </a:rPr>
              <a:t>  </a:t>
            </a:r>
            <a:r>
              <a:rPr lang="en-US" altLang="ko-KR" sz="1200" dirty="0">
                <a:solidFill>
                  <a:srgbClr val="333333"/>
                </a:solidFill>
                <a:latin typeface="Helvetica Neue"/>
              </a:rPr>
              <a:t>: </a:t>
            </a:r>
            <a:r>
              <a:rPr lang="ko-KR" altLang="en-US" sz="1200" dirty="0">
                <a:solidFill>
                  <a:srgbClr val="333333"/>
                </a:solidFill>
                <a:latin typeface="Helvetica Neue"/>
              </a:rPr>
              <a:t> 연령</a:t>
            </a:r>
            <a:r>
              <a:rPr lang="en-US" altLang="ko-KR" sz="1200" dirty="0">
                <a:solidFill>
                  <a:srgbClr val="333333"/>
                </a:solidFill>
                <a:latin typeface="Helvetica Neue"/>
              </a:rPr>
              <a:t>, </a:t>
            </a:r>
            <a:r>
              <a:rPr lang="ko-KR" altLang="en-US" sz="1200" dirty="0">
                <a:solidFill>
                  <a:srgbClr val="333333"/>
                </a:solidFill>
                <a:latin typeface="Helvetica Neue"/>
              </a:rPr>
              <a:t>성별 및 체중과 같은 다양한 변수가 생존에 미치는 영향</a:t>
            </a:r>
            <a:endParaRPr lang="en-US" altLang="ko-KR" sz="1200" dirty="0">
              <a:solidFill>
                <a:srgbClr val="333333"/>
              </a:solidFill>
              <a:latin typeface="Helvetica Neue"/>
            </a:endParaRPr>
          </a:p>
          <a:p>
            <a:endParaRPr lang="en-US" altLang="ko-KR" sz="1200" i="0" dirty="0">
              <a:solidFill>
                <a:srgbClr val="333333"/>
              </a:solidFill>
              <a:effectLst/>
              <a:latin typeface="Helvetica Neue"/>
            </a:endParaRPr>
          </a:p>
          <a:p>
            <a:r>
              <a:rPr lang="en-US" altLang="ko-KR" sz="1200" dirty="0"/>
              <a:t>Kaplan-Meier Estimator </a:t>
            </a:r>
            <a:r>
              <a:rPr lang="ko-KR" altLang="en-US" sz="1200" dirty="0"/>
              <a:t>이론 및 예</a:t>
            </a:r>
          </a:p>
          <a:p>
            <a:r>
              <a:rPr lang="ko-KR" altLang="en-US" sz="1200" dirty="0" err="1"/>
              <a:t>카플란</a:t>
            </a:r>
            <a:r>
              <a:rPr lang="ko-KR" altLang="en-US" sz="1200" dirty="0"/>
              <a:t> </a:t>
            </a:r>
            <a:r>
              <a:rPr lang="en-US" altLang="ko-KR" sz="1200" dirty="0"/>
              <a:t>- </a:t>
            </a:r>
            <a:r>
              <a:rPr lang="ko-KR" altLang="en-US" sz="1200" dirty="0" err="1"/>
              <a:t>마이어</a:t>
            </a:r>
            <a:r>
              <a:rPr lang="ko-KR" altLang="en-US" sz="1200" dirty="0"/>
              <a:t> </a:t>
            </a:r>
            <a:r>
              <a:rPr lang="ko-KR" altLang="en-US" sz="1200" dirty="0" err="1"/>
              <a:t>추정기</a:t>
            </a:r>
            <a:r>
              <a:rPr lang="ko-KR" altLang="en-US" sz="1200" dirty="0"/>
              <a:t> 수명 데이터로부터 생존 기능 </a:t>
            </a:r>
            <a:r>
              <a:rPr lang="en-US" altLang="ko-KR" sz="1200" dirty="0"/>
              <a:t>(</a:t>
            </a:r>
            <a:r>
              <a:rPr lang="ko-KR" altLang="en-US" sz="1200" dirty="0"/>
              <a:t>사람의 생존 확률</a:t>
            </a:r>
            <a:r>
              <a:rPr lang="en-US" altLang="ko-KR" sz="1200" dirty="0"/>
              <a:t>)</a:t>
            </a:r>
            <a:r>
              <a:rPr lang="ko-KR" altLang="en-US" sz="1200" dirty="0"/>
              <a:t>을 추정하기 위해 사용되는 </a:t>
            </a:r>
            <a:r>
              <a:rPr lang="ko-KR" altLang="en-US" sz="1200" dirty="0" err="1"/>
              <a:t>비모수</a:t>
            </a:r>
            <a:r>
              <a:rPr lang="ko-KR" altLang="en-US" sz="1200" dirty="0"/>
              <a:t> 통계이다</a:t>
            </a:r>
            <a:r>
              <a:rPr lang="en-US" altLang="ko-KR" sz="1200" dirty="0"/>
              <a:t>. </a:t>
            </a:r>
            <a:r>
              <a:rPr lang="ko-KR" altLang="en-US" sz="1200" dirty="0"/>
              <a:t>의학 연구에서 종종 치료 또는 진단 후 특정 시간 동안 살아가는 환자의 비율을 측정하는 데 사용</a:t>
            </a:r>
            <a:endParaRPr lang="ko-KR" altLang="en-US" b="0" i="0" dirty="0">
              <a:solidFill>
                <a:srgbClr val="333333"/>
              </a:solidFill>
              <a:effectLst/>
              <a:latin typeface="Helvetica Neue"/>
            </a:endParaRPr>
          </a:p>
        </p:txBody>
      </p:sp>
      <p:sp>
        <p:nvSpPr>
          <p:cNvPr id="16" name="직사각형 15">
            <a:extLst>
              <a:ext uri="{FF2B5EF4-FFF2-40B4-BE49-F238E27FC236}">
                <a16:creationId xmlns:a16="http://schemas.microsoft.com/office/drawing/2014/main" id="{7EB8FFE6-E59B-42EF-9A56-F6A3AD632FBC}"/>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0387359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A52C26B3-89B1-44D6-9427-587F51AF85DF}"/>
              </a:ext>
            </a:extLst>
          </p:cNvPr>
          <p:cNvSpPr/>
          <p:nvPr/>
        </p:nvSpPr>
        <p:spPr>
          <a:xfrm>
            <a:off x="952730" y="1387066"/>
            <a:ext cx="5923525" cy="461665"/>
          </a:xfrm>
          <a:prstGeom prst="rect">
            <a:avLst/>
          </a:prstGeom>
        </p:spPr>
        <p:txBody>
          <a:bodyPr wrap="square">
            <a:spAutoFit/>
          </a:bodyPr>
          <a:lstStyle/>
          <a:p>
            <a:r>
              <a:rPr lang="ko-KR" altLang="en-US" sz="1200" dirty="0"/>
              <a:t>생존함수 비교에 가장 많이 사용되는 방법</a:t>
            </a:r>
            <a:endParaRPr lang="en-US" altLang="ko-KR" sz="1200" dirty="0"/>
          </a:p>
          <a:p>
            <a:r>
              <a:rPr lang="ko-KR" altLang="en-US" sz="1200" dirty="0">
                <a:highlight>
                  <a:srgbClr val="FFFF00"/>
                </a:highlight>
              </a:rPr>
              <a:t>로그</a:t>
            </a:r>
            <a:r>
              <a:rPr lang="en-US" altLang="ko-KR" sz="1200" dirty="0">
                <a:highlight>
                  <a:srgbClr val="FFFF00"/>
                </a:highlight>
              </a:rPr>
              <a:t>-</a:t>
            </a:r>
            <a:r>
              <a:rPr lang="ko-KR" altLang="en-US" sz="1200" dirty="0">
                <a:highlight>
                  <a:srgbClr val="FFFF00"/>
                </a:highlight>
              </a:rPr>
              <a:t>순위 검정</a:t>
            </a:r>
            <a:r>
              <a:rPr lang="en-US" altLang="ko-KR" sz="1200" dirty="0">
                <a:highlight>
                  <a:srgbClr val="FFFF00"/>
                </a:highlight>
              </a:rPr>
              <a:t>(Log -Rank)</a:t>
            </a:r>
            <a:r>
              <a:rPr lang="ko-KR" altLang="en-US" sz="1200" dirty="0">
                <a:highlight>
                  <a:srgbClr val="FFFF00"/>
                </a:highlight>
              </a:rPr>
              <a:t>과 </a:t>
            </a:r>
            <a:r>
              <a:rPr lang="en-US" altLang="ko-KR" sz="1200" dirty="0">
                <a:highlight>
                  <a:srgbClr val="FFFF00"/>
                </a:highlight>
              </a:rPr>
              <a:t>Wilcoxon</a:t>
            </a:r>
            <a:r>
              <a:rPr lang="ko-KR" altLang="en-US" sz="1200" dirty="0">
                <a:highlight>
                  <a:srgbClr val="FFFF00"/>
                </a:highlight>
              </a:rPr>
              <a:t>방법 </a:t>
            </a:r>
            <a:endParaRPr lang="en-US" altLang="ko-KR" sz="1200" dirty="0">
              <a:highlight>
                <a:srgbClr val="FFFF00"/>
              </a:highlight>
            </a:endParaRPr>
          </a:p>
        </p:txBody>
      </p:sp>
      <p:sp>
        <p:nvSpPr>
          <p:cNvPr id="2" name="직사각형 1">
            <a:extLst>
              <a:ext uri="{FF2B5EF4-FFF2-40B4-BE49-F238E27FC236}">
                <a16:creationId xmlns:a16="http://schemas.microsoft.com/office/drawing/2014/main" id="{D7C38268-2535-41D7-BCE1-209093C16CB9}"/>
              </a:ext>
            </a:extLst>
          </p:cNvPr>
          <p:cNvSpPr/>
          <p:nvPr/>
        </p:nvSpPr>
        <p:spPr>
          <a:xfrm>
            <a:off x="2627784" y="346152"/>
            <a:ext cx="1107996" cy="369332"/>
          </a:xfrm>
          <a:prstGeom prst="rect">
            <a:avLst/>
          </a:prstGeom>
        </p:spPr>
        <p:txBody>
          <a:bodyPr wrap="none">
            <a:spAutoFit/>
          </a:bodyPr>
          <a:lstStyle/>
          <a:p>
            <a:r>
              <a:rPr lang="ko-KR" altLang="en-US" dirty="0"/>
              <a:t>생존함수</a:t>
            </a:r>
          </a:p>
        </p:txBody>
      </p:sp>
      <p:sp>
        <p:nvSpPr>
          <p:cNvPr id="3" name="직사각형 2">
            <a:extLst>
              <a:ext uri="{FF2B5EF4-FFF2-40B4-BE49-F238E27FC236}">
                <a16:creationId xmlns:a16="http://schemas.microsoft.com/office/drawing/2014/main" id="{59A03784-EF5A-4A78-849F-D8C3EC3F465C}"/>
              </a:ext>
            </a:extLst>
          </p:cNvPr>
          <p:cNvSpPr/>
          <p:nvPr/>
        </p:nvSpPr>
        <p:spPr>
          <a:xfrm>
            <a:off x="922144" y="4301383"/>
            <a:ext cx="6755340" cy="1015663"/>
          </a:xfrm>
          <a:prstGeom prst="rect">
            <a:avLst/>
          </a:prstGeom>
        </p:spPr>
        <p:txBody>
          <a:bodyPr wrap="square">
            <a:spAutoFit/>
          </a:bodyPr>
          <a:lstStyle/>
          <a:p>
            <a:r>
              <a:rPr lang="en-US" altLang="ko-KR" sz="1200" dirty="0"/>
              <a:t>(</a:t>
            </a:r>
            <a:r>
              <a:rPr lang="ko-KR" altLang="en-US" sz="1200" dirty="0"/>
              <a:t>사례</a:t>
            </a:r>
            <a:r>
              <a:rPr lang="en-US" altLang="ko-KR" sz="1200" dirty="0"/>
              <a:t>)</a:t>
            </a:r>
          </a:p>
          <a:p>
            <a:r>
              <a:rPr lang="ko-KR" altLang="en-US" sz="1200" dirty="0"/>
              <a:t>모두 유의 확률</a:t>
            </a:r>
            <a:r>
              <a:rPr lang="en-US" altLang="ko-KR" sz="1200" dirty="0"/>
              <a:t>(P-value)</a:t>
            </a:r>
            <a:r>
              <a:rPr lang="ko-KR" altLang="en-US" sz="1200" dirty="0"/>
              <a:t>이 </a:t>
            </a:r>
            <a:r>
              <a:rPr lang="en-US" altLang="ko-KR" sz="1200" dirty="0"/>
              <a:t>0</a:t>
            </a:r>
            <a:r>
              <a:rPr lang="ko-KR" altLang="en-US" sz="1200" dirty="0"/>
              <a:t>에 매우 근사하는 것으로 나타나서 두 생존함수는 차이가 명확함을 알 수 있다</a:t>
            </a:r>
            <a:r>
              <a:rPr lang="en-US" altLang="ko-KR" sz="1200" dirty="0"/>
              <a:t>.</a:t>
            </a:r>
            <a:r>
              <a:rPr lang="ko-KR" altLang="en-US" sz="1200" dirty="0"/>
              <a:t>즉</a:t>
            </a:r>
            <a:r>
              <a:rPr lang="en-US" altLang="ko-KR" sz="1200" dirty="0"/>
              <a:t>,</a:t>
            </a:r>
            <a:r>
              <a:rPr lang="ko-KR" altLang="en-US" sz="1200" dirty="0"/>
              <a:t> 표본 집단과 부도 기업 표본 집단으로부터 각각 도출한 생존함수 간에는 통계적으로 차이가 있다</a:t>
            </a:r>
            <a:r>
              <a:rPr lang="en-US" altLang="ko-KR" sz="1200" dirty="0"/>
              <a:t>.</a:t>
            </a:r>
          </a:p>
          <a:p>
            <a:r>
              <a:rPr lang="ko-KR" altLang="en-US" sz="1200" dirty="0"/>
              <a:t>대립가설을 채택</a:t>
            </a:r>
          </a:p>
        </p:txBody>
      </p:sp>
      <p:pic>
        <p:nvPicPr>
          <p:cNvPr id="9" name="그림 8">
            <a:extLst>
              <a:ext uri="{FF2B5EF4-FFF2-40B4-BE49-F238E27FC236}">
                <a16:creationId xmlns:a16="http://schemas.microsoft.com/office/drawing/2014/main" id="{14C5A3D1-43EE-4848-A2AC-018CE3369CB6}"/>
              </a:ext>
            </a:extLst>
          </p:cNvPr>
          <p:cNvPicPr>
            <a:picLocks noChangeAspect="1"/>
          </p:cNvPicPr>
          <p:nvPr/>
        </p:nvPicPr>
        <p:blipFill>
          <a:blip r:embed="rId2"/>
          <a:stretch>
            <a:fillRect/>
          </a:stretch>
        </p:blipFill>
        <p:spPr>
          <a:xfrm>
            <a:off x="952730" y="2098734"/>
            <a:ext cx="5953956" cy="1162212"/>
          </a:xfrm>
          <a:prstGeom prst="rect">
            <a:avLst/>
          </a:prstGeom>
        </p:spPr>
      </p:pic>
      <p:sp>
        <p:nvSpPr>
          <p:cNvPr id="10" name="직사각형 9">
            <a:extLst>
              <a:ext uri="{FF2B5EF4-FFF2-40B4-BE49-F238E27FC236}">
                <a16:creationId xmlns:a16="http://schemas.microsoft.com/office/drawing/2014/main" id="{CD55B0C1-DAB0-43C4-8832-EEB00AD6485D}"/>
              </a:ext>
            </a:extLst>
          </p:cNvPr>
          <p:cNvSpPr/>
          <p:nvPr/>
        </p:nvSpPr>
        <p:spPr>
          <a:xfrm>
            <a:off x="931022" y="999736"/>
            <a:ext cx="1915909" cy="369332"/>
          </a:xfrm>
          <a:prstGeom prst="rect">
            <a:avLst/>
          </a:prstGeom>
        </p:spPr>
        <p:txBody>
          <a:bodyPr wrap="none">
            <a:spAutoFit/>
          </a:bodyPr>
          <a:lstStyle/>
          <a:p>
            <a:r>
              <a:rPr lang="ko-KR" altLang="en-US" dirty="0"/>
              <a:t>비교 검정 통계량</a:t>
            </a:r>
          </a:p>
        </p:txBody>
      </p:sp>
      <p:sp>
        <p:nvSpPr>
          <p:cNvPr id="11" name="직사각형 10">
            <a:extLst>
              <a:ext uri="{FF2B5EF4-FFF2-40B4-BE49-F238E27FC236}">
                <a16:creationId xmlns:a16="http://schemas.microsoft.com/office/drawing/2014/main" id="{0330856A-190B-458C-B0E9-2AFE02C71D07}"/>
              </a:ext>
            </a:extLst>
          </p:cNvPr>
          <p:cNvSpPr/>
          <p:nvPr/>
        </p:nvSpPr>
        <p:spPr>
          <a:xfrm>
            <a:off x="952730" y="3398397"/>
            <a:ext cx="6268670" cy="646331"/>
          </a:xfrm>
          <a:prstGeom prst="rect">
            <a:avLst/>
          </a:prstGeom>
        </p:spPr>
        <p:txBody>
          <a:bodyPr wrap="square">
            <a:spAutoFit/>
          </a:bodyPr>
          <a:lstStyle/>
          <a:p>
            <a:r>
              <a:rPr lang="ko-KR" altLang="en-US" sz="1200" dirty="0"/>
              <a:t>정상기업과 부실기업에 대한 생존율 차이</a:t>
            </a:r>
            <a:endParaRPr lang="en-US" altLang="ko-KR" sz="1200" dirty="0"/>
          </a:p>
          <a:p>
            <a:r>
              <a:rPr lang="ko-KR" altLang="en-US" sz="1200" dirty="0"/>
              <a:t>생존시간만을 고려할 경우 </a:t>
            </a:r>
            <a:r>
              <a:rPr lang="en-US" altLang="ko-KR" sz="1200" dirty="0"/>
              <a:t>Log-Rank </a:t>
            </a:r>
            <a:r>
              <a:rPr lang="ko-KR" altLang="en-US" sz="1200" dirty="0"/>
              <a:t>검정</a:t>
            </a:r>
            <a:r>
              <a:rPr lang="en-US" altLang="ko-KR" sz="1200" dirty="0"/>
              <a:t>, Wilcoxon</a:t>
            </a:r>
            <a:r>
              <a:rPr lang="ko-KR" altLang="en-US" sz="1200" dirty="0"/>
              <a:t>검증을 실시한 결과 </a:t>
            </a:r>
            <a:endParaRPr lang="en-US" altLang="ko-KR" sz="1200" dirty="0"/>
          </a:p>
          <a:p>
            <a:r>
              <a:rPr lang="ko-KR" altLang="en-US" sz="1200" dirty="0"/>
              <a:t>유의수준 </a:t>
            </a:r>
            <a:r>
              <a:rPr lang="en-US" altLang="ko-KR" sz="1200" dirty="0"/>
              <a:t>0.05 </a:t>
            </a:r>
            <a:r>
              <a:rPr lang="ko-KR" altLang="en-US" sz="1200" dirty="0"/>
              <a:t>에서 정상기업과 부실기업간에 유의한 차이 여부 확인</a:t>
            </a:r>
          </a:p>
        </p:txBody>
      </p:sp>
      <p:sp>
        <p:nvSpPr>
          <p:cNvPr id="7" name="바닥글 개체 틀 6">
            <a:extLst>
              <a:ext uri="{FF2B5EF4-FFF2-40B4-BE49-F238E27FC236}">
                <a16:creationId xmlns:a16="http://schemas.microsoft.com/office/drawing/2014/main" id="{B682A865-ABDD-4115-89C7-FD4F68CD46F8}"/>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75735EB8-C69C-48F1-9034-7A748B743377}"/>
              </a:ext>
            </a:extLst>
          </p:cNvPr>
          <p:cNvSpPr>
            <a:spLocks noGrp="1"/>
          </p:cNvSpPr>
          <p:nvPr>
            <p:ph type="sldNum" sz="quarter" idx="12"/>
          </p:nvPr>
        </p:nvSpPr>
        <p:spPr/>
        <p:txBody>
          <a:bodyPr/>
          <a:lstStyle/>
          <a:p>
            <a:fld id="{DE77BB65-F969-4654-BF30-45C70C1BE112}" type="slidenum">
              <a:rPr lang="ko-KR" altLang="en-US" smtClean="0"/>
              <a:pPr/>
              <a:t>233</a:t>
            </a:fld>
            <a:endParaRPr lang="ko-KR" altLang="en-US"/>
          </a:p>
        </p:txBody>
      </p:sp>
      <p:sp>
        <p:nvSpPr>
          <p:cNvPr id="14" name="직사각형 13">
            <a:extLst>
              <a:ext uri="{FF2B5EF4-FFF2-40B4-BE49-F238E27FC236}">
                <a16:creationId xmlns:a16="http://schemas.microsoft.com/office/drawing/2014/main" id="{5D0580FF-5C7E-4A6C-82EA-25EEBC4C69F5}"/>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22358294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F00F21E-03E3-427A-8832-DC41714DAA84}"/>
              </a:ext>
            </a:extLst>
          </p:cNvPr>
          <p:cNvSpPr/>
          <p:nvPr/>
        </p:nvSpPr>
        <p:spPr>
          <a:xfrm>
            <a:off x="2244992" y="248170"/>
            <a:ext cx="2220480" cy="369332"/>
          </a:xfrm>
          <a:prstGeom prst="rect">
            <a:avLst/>
          </a:prstGeom>
        </p:spPr>
        <p:txBody>
          <a:bodyPr wrap="none">
            <a:spAutoFit/>
          </a:bodyPr>
          <a:lstStyle/>
          <a:p>
            <a:r>
              <a:rPr lang="ko-KR" altLang="en-US" dirty="0" err="1"/>
              <a:t>헤저드</a:t>
            </a:r>
            <a:r>
              <a:rPr lang="en-US" altLang="ko-KR" dirty="0"/>
              <a:t> </a:t>
            </a:r>
            <a:r>
              <a:rPr lang="ko-KR" altLang="en-US" dirty="0"/>
              <a:t>모형</a:t>
            </a:r>
            <a:r>
              <a:rPr lang="en-US" altLang="ko-KR" dirty="0">
                <a:sym typeface="Wingdings" panose="05000000000000000000" pitchFamily="2" charset="2"/>
              </a:rPr>
              <a:t>  </a:t>
            </a:r>
            <a:r>
              <a:rPr lang="ko-KR" altLang="en-US" dirty="0">
                <a:sym typeface="Wingdings" panose="05000000000000000000" pitchFamily="2" charset="2"/>
              </a:rPr>
              <a:t>확장</a:t>
            </a:r>
            <a:endParaRPr lang="ko-KR" altLang="en-US" dirty="0"/>
          </a:p>
        </p:txBody>
      </p:sp>
      <p:sp>
        <p:nvSpPr>
          <p:cNvPr id="3" name="직사각형 2">
            <a:extLst>
              <a:ext uri="{FF2B5EF4-FFF2-40B4-BE49-F238E27FC236}">
                <a16:creationId xmlns:a16="http://schemas.microsoft.com/office/drawing/2014/main" id="{DD0062D1-1249-43A3-92CD-3912799278F9}"/>
              </a:ext>
            </a:extLst>
          </p:cNvPr>
          <p:cNvSpPr/>
          <p:nvPr/>
        </p:nvSpPr>
        <p:spPr>
          <a:xfrm>
            <a:off x="578232" y="1145733"/>
            <a:ext cx="7810192" cy="1661993"/>
          </a:xfrm>
          <a:prstGeom prst="rect">
            <a:avLst/>
          </a:prstGeom>
        </p:spPr>
        <p:txBody>
          <a:bodyPr wrap="square">
            <a:spAutoFit/>
          </a:bodyPr>
          <a:lstStyle/>
          <a:p>
            <a:r>
              <a:rPr lang="en-US" altLang="ko-KR" dirty="0"/>
              <a:t>Campbell et al.(2008)</a:t>
            </a:r>
          </a:p>
          <a:p>
            <a:r>
              <a:rPr lang="ko-KR" altLang="en-US" sz="1400" dirty="0"/>
              <a:t> </a:t>
            </a:r>
            <a:r>
              <a:rPr lang="ko-KR" altLang="en-US" sz="1400" dirty="0" err="1"/>
              <a:t>부도예측력이</a:t>
            </a:r>
            <a:r>
              <a:rPr lang="ko-KR" altLang="en-US" sz="1400" dirty="0"/>
              <a:t> 개선된 </a:t>
            </a:r>
            <a:r>
              <a:rPr lang="ko-KR" altLang="en-US" sz="1400" dirty="0" err="1"/>
              <a:t>헤저드모형을</a:t>
            </a:r>
            <a:r>
              <a:rPr lang="ko-KR" altLang="en-US" sz="1400" dirty="0"/>
              <a:t> 제시</a:t>
            </a:r>
            <a:endParaRPr lang="en-US" altLang="ko-KR" sz="1400" dirty="0"/>
          </a:p>
          <a:p>
            <a:r>
              <a:rPr lang="en-US" altLang="ko-KR" sz="1400" dirty="0">
                <a:highlight>
                  <a:srgbClr val="FFFF00"/>
                </a:highlight>
              </a:rPr>
              <a:t>-</a:t>
            </a:r>
            <a:r>
              <a:rPr lang="ko-KR" altLang="en-US" sz="1400" dirty="0">
                <a:highlight>
                  <a:srgbClr val="FFFF00"/>
                </a:highlight>
              </a:rPr>
              <a:t>자본의 시장가치와 부채의 장부가치의 합을 </a:t>
            </a:r>
            <a:r>
              <a:rPr lang="ko-KR" altLang="en-US" sz="1400" dirty="0" err="1">
                <a:highlight>
                  <a:srgbClr val="FFFF00"/>
                </a:highlight>
              </a:rPr>
              <a:t>시장총자산</a:t>
            </a:r>
            <a:r>
              <a:rPr lang="en-US" altLang="ko-KR" sz="1400" dirty="0">
                <a:highlight>
                  <a:srgbClr val="FFFF00"/>
                </a:highlight>
              </a:rPr>
              <a:t>(market total asset)</a:t>
            </a:r>
            <a:r>
              <a:rPr lang="ko-KR" altLang="en-US" sz="1400" dirty="0">
                <a:highlight>
                  <a:srgbClr val="FFFF00"/>
                </a:highlight>
              </a:rPr>
              <a:t>으로 정</a:t>
            </a:r>
            <a:r>
              <a:rPr lang="ko-KR" altLang="en-US" sz="1400" dirty="0"/>
              <a:t>의</a:t>
            </a:r>
            <a:endParaRPr lang="en-US" altLang="ko-KR" sz="1400" dirty="0"/>
          </a:p>
          <a:p>
            <a:r>
              <a:rPr lang="en-US" altLang="ko-KR" sz="1400" dirty="0"/>
              <a:t>-</a:t>
            </a:r>
            <a:r>
              <a:rPr lang="ko-KR" altLang="en-US" sz="1400" dirty="0"/>
              <a:t> 회계비율에 포함된 </a:t>
            </a:r>
            <a:r>
              <a:rPr lang="ko-KR" altLang="en-US" sz="1400" dirty="0">
                <a:highlight>
                  <a:srgbClr val="FFFF00"/>
                </a:highlight>
              </a:rPr>
              <a:t>총자산</a:t>
            </a:r>
            <a:r>
              <a:rPr lang="en-US" altLang="ko-KR" sz="1400" dirty="0">
                <a:highlight>
                  <a:srgbClr val="FFFF00"/>
                </a:highlight>
              </a:rPr>
              <a:t>(</a:t>
            </a:r>
            <a:r>
              <a:rPr lang="ko-KR" altLang="en-US" sz="1400" dirty="0">
                <a:highlight>
                  <a:srgbClr val="FFFF00"/>
                </a:highlight>
              </a:rPr>
              <a:t>장부가치</a:t>
            </a:r>
            <a:r>
              <a:rPr lang="en-US" altLang="ko-KR" sz="1400" dirty="0">
                <a:highlight>
                  <a:srgbClr val="FFFF00"/>
                </a:highlight>
              </a:rPr>
              <a:t>)</a:t>
            </a:r>
            <a:r>
              <a:rPr lang="ko-KR" altLang="en-US" sz="1400" dirty="0">
                <a:highlight>
                  <a:srgbClr val="FFFF00"/>
                </a:highlight>
              </a:rPr>
              <a:t>을 </a:t>
            </a:r>
            <a:r>
              <a:rPr lang="ko-KR" altLang="en-US" sz="1400" dirty="0" err="1">
                <a:highlight>
                  <a:srgbClr val="FFFF00"/>
                </a:highlight>
              </a:rPr>
              <a:t>시장총자산으로</a:t>
            </a:r>
            <a:r>
              <a:rPr lang="ko-KR" altLang="en-US" sz="1400" dirty="0">
                <a:highlight>
                  <a:srgbClr val="FFFF00"/>
                </a:highlight>
              </a:rPr>
              <a:t> </a:t>
            </a:r>
            <a:r>
              <a:rPr lang="ko-KR" altLang="en-US" sz="1400" dirty="0"/>
              <a:t>대체</a:t>
            </a:r>
            <a:endParaRPr lang="en-US" altLang="ko-KR" sz="1400" dirty="0"/>
          </a:p>
          <a:p>
            <a:endParaRPr lang="en-US" altLang="ko-KR" sz="1400" dirty="0"/>
          </a:p>
          <a:p>
            <a:r>
              <a:rPr lang="ko-KR" altLang="en-US" sz="1400" dirty="0"/>
              <a:t>수익성 관련 설명변수는 이전 </a:t>
            </a:r>
            <a:r>
              <a:rPr lang="en-US" altLang="ko-KR" sz="1400" dirty="0"/>
              <a:t>10</a:t>
            </a:r>
            <a:r>
              <a:rPr lang="ko-KR" altLang="en-US" sz="1400" dirty="0"/>
              <a:t>개월의 </a:t>
            </a:r>
            <a:r>
              <a:rPr lang="ko-KR" altLang="en-US" sz="1400" dirty="0" err="1"/>
              <a:t>가중평균값을</a:t>
            </a:r>
            <a:r>
              <a:rPr lang="ko-KR" altLang="en-US" sz="1400" dirty="0"/>
              <a:t> 이용하여 기업의 동태적 변화</a:t>
            </a:r>
            <a:r>
              <a:rPr lang="en-US" altLang="ko-KR" sz="1400" dirty="0"/>
              <a:t>(dynamic change)</a:t>
            </a:r>
            <a:r>
              <a:rPr lang="ko-KR" altLang="en-US" sz="1400" dirty="0"/>
              <a:t>를 포착하도록 하였다</a:t>
            </a:r>
            <a:r>
              <a:rPr lang="en-US" altLang="ko-KR" sz="1400" dirty="0"/>
              <a:t>. </a:t>
            </a:r>
          </a:p>
        </p:txBody>
      </p:sp>
      <p:sp>
        <p:nvSpPr>
          <p:cNvPr id="6" name="바닥글 개체 틀 5">
            <a:extLst>
              <a:ext uri="{FF2B5EF4-FFF2-40B4-BE49-F238E27FC236}">
                <a16:creationId xmlns:a16="http://schemas.microsoft.com/office/drawing/2014/main" id="{0FD12A3F-6F0F-4620-9A46-3BFB76702366}"/>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DD233D18-C810-4DFB-B69C-6609E8751079}"/>
              </a:ext>
            </a:extLst>
          </p:cNvPr>
          <p:cNvSpPr>
            <a:spLocks noGrp="1"/>
          </p:cNvSpPr>
          <p:nvPr>
            <p:ph type="sldNum" sz="quarter" idx="12"/>
          </p:nvPr>
        </p:nvSpPr>
        <p:spPr/>
        <p:txBody>
          <a:bodyPr/>
          <a:lstStyle/>
          <a:p>
            <a:fld id="{DE77BB65-F969-4654-BF30-45C70C1BE112}" type="slidenum">
              <a:rPr lang="ko-KR" altLang="en-US" smtClean="0"/>
              <a:pPr/>
              <a:t>234</a:t>
            </a:fld>
            <a:endParaRPr lang="ko-KR" altLang="en-US"/>
          </a:p>
        </p:txBody>
      </p:sp>
      <p:sp>
        <p:nvSpPr>
          <p:cNvPr id="9" name="직사각형 8">
            <a:extLst>
              <a:ext uri="{FF2B5EF4-FFF2-40B4-BE49-F238E27FC236}">
                <a16:creationId xmlns:a16="http://schemas.microsoft.com/office/drawing/2014/main" id="{4180EDEE-62EC-43C3-8032-63FAA675C413}"/>
              </a:ext>
            </a:extLst>
          </p:cNvPr>
          <p:cNvSpPr/>
          <p:nvPr/>
        </p:nvSpPr>
        <p:spPr>
          <a:xfrm>
            <a:off x="170579" y="137342"/>
            <a:ext cx="1954381" cy="276999"/>
          </a:xfrm>
          <a:prstGeom prst="rect">
            <a:avLst/>
          </a:prstGeom>
          <a:ln w="28575">
            <a:solidFill>
              <a:schemeClr val="accent1">
                <a:lumMod val="40000"/>
                <a:lumOff val="60000"/>
              </a:schemeClr>
            </a:solidFill>
          </a:ln>
        </p:spPr>
        <p:txBody>
          <a:bodyPr wrap="none">
            <a:spAutoFit/>
          </a:bodyPr>
          <a:lstStyle/>
          <a:p>
            <a:r>
              <a:rPr lang="ko-KR" altLang="en-US" sz="1200" dirty="0"/>
              <a:t>통계적 모형 기업부도예측</a:t>
            </a:r>
          </a:p>
        </p:txBody>
      </p:sp>
    </p:spTree>
    <p:extLst>
      <p:ext uri="{BB962C8B-B14F-4D97-AF65-F5344CB8AC3E}">
        <p14:creationId xmlns:p14="http://schemas.microsoft.com/office/powerpoint/2010/main" val="11919879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2DAD2472-0BC1-44D1-82BF-2C3B27517524}"/>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7" name="바닥글 개체 틀 6">
            <a:extLst>
              <a:ext uri="{FF2B5EF4-FFF2-40B4-BE49-F238E27FC236}">
                <a16:creationId xmlns:a16="http://schemas.microsoft.com/office/drawing/2014/main" id="{97861BA6-F48B-4D81-8414-5132A8EF834E}"/>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63A2491E-CE38-4824-8D56-78D18F4316CD}"/>
              </a:ext>
            </a:extLst>
          </p:cNvPr>
          <p:cNvSpPr>
            <a:spLocks noGrp="1"/>
          </p:cNvSpPr>
          <p:nvPr>
            <p:ph type="sldNum" sz="quarter" idx="12"/>
          </p:nvPr>
        </p:nvSpPr>
        <p:spPr/>
        <p:txBody>
          <a:bodyPr/>
          <a:lstStyle/>
          <a:p>
            <a:fld id="{DE77BB65-F969-4654-BF30-45C70C1BE112}" type="slidenum">
              <a:rPr lang="ko-KR" altLang="en-US" smtClean="0"/>
              <a:pPr/>
              <a:t>235</a:t>
            </a:fld>
            <a:endParaRPr lang="ko-KR" altLang="en-US"/>
          </a:p>
        </p:txBody>
      </p:sp>
      <p:pic>
        <p:nvPicPr>
          <p:cNvPr id="9" name="그림 8">
            <a:extLst>
              <a:ext uri="{FF2B5EF4-FFF2-40B4-BE49-F238E27FC236}">
                <a16:creationId xmlns:a16="http://schemas.microsoft.com/office/drawing/2014/main" id="{886A68FE-B876-4419-A78E-F30BF9B3C8EB}"/>
              </a:ext>
            </a:extLst>
          </p:cNvPr>
          <p:cNvPicPr>
            <a:picLocks noChangeAspect="1"/>
          </p:cNvPicPr>
          <p:nvPr/>
        </p:nvPicPr>
        <p:blipFill>
          <a:blip r:embed="rId2"/>
          <a:stretch>
            <a:fillRect/>
          </a:stretch>
        </p:blipFill>
        <p:spPr>
          <a:xfrm>
            <a:off x="395536" y="1246269"/>
            <a:ext cx="8064832" cy="4241020"/>
          </a:xfrm>
          <a:prstGeom prst="rect">
            <a:avLst/>
          </a:prstGeom>
        </p:spPr>
      </p:pic>
      <p:sp>
        <p:nvSpPr>
          <p:cNvPr id="10" name="직사각형 9">
            <a:extLst>
              <a:ext uri="{FF2B5EF4-FFF2-40B4-BE49-F238E27FC236}">
                <a16:creationId xmlns:a16="http://schemas.microsoft.com/office/drawing/2014/main" id="{C0C2782F-87A1-4DAD-970B-8B5E6C71315E}"/>
              </a:ext>
            </a:extLst>
          </p:cNvPr>
          <p:cNvSpPr/>
          <p:nvPr/>
        </p:nvSpPr>
        <p:spPr>
          <a:xfrm>
            <a:off x="3190868" y="283607"/>
            <a:ext cx="3021860" cy="369332"/>
          </a:xfrm>
          <a:prstGeom prst="rect">
            <a:avLst/>
          </a:prstGeom>
        </p:spPr>
        <p:txBody>
          <a:bodyPr wrap="square">
            <a:spAutoFit/>
          </a:bodyPr>
          <a:lstStyle/>
          <a:p>
            <a:r>
              <a:rPr lang="en-US" altLang="ko-KR" b="1" dirty="0"/>
              <a:t>machine learning  </a:t>
            </a:r>
            <a:r>
              <a:rPr lang="ko-KR" altLang="en-US" b="1" dirty="0"/>
              <a:t>절차</a:t>
            </a:r>
            <a:endParaRPr lang="en-US" altLang="ko-KR" dirty="0"/>
          </a:p>
        </p:txBody>
      </p:sp>
    </p:spTree>
    <p:extLst>
      <p:ext uri="{BB962C8B-B14F-4D97-AF65-F5344CB8AC3E}">
        <p14:creationId xmlns:p14="http://schemas.microsoft.com/office/powerpoint/2010/main" val="55323642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pic>
        <p:nvPicPr>
          <p:cNvPr id="3" name="그림 2">
            <a:extLst>
              <a:ext uri="{FF2B5EF4-FFF2-40B4-BE49-F238E27FC236}">
                <a16:creationId xmlns:a16="http://schemas.microsoft.com/office/drawing/2014/main" id="{913355AD-8B90-414B-B8BE-D58BF3C67E2F}"/>
              </a:ext>
            </a:extLst>
          </p:cNvPr>
          <p:cNvPicPr>
            <a:picLocks noChangeAspect="1"/>
          </p:cNvPicPr>
          <p:nvPr/>
        </p:nvPicPr>
        <p:blipFill>
          <a:blip r:embed="rId2"/>
          <a:stretch>
            <a:fillRect/>
          </a:stretch>
        </p:blipFill>
        <p:spPr>
          <a:xfrm>
            <a:off x="499221" y="960476"/>
            <a:ext cx="7097115" cy="3672408"/>
          </a:xfrm>
          <a:prstGeom prst="rect">
            <a:avLst/>
          </a:prstGeom>
        </p:spPr>
      </p:pic>
      <p:sp>
        <p:nvSpPr>
          <p:cNvPr id="6" name="TextBox 5">
            <a:extLst>
              <a:ext uri="{FF2B5EF4-FFF2-40B4-BE49-F238E27FC236}">
                <a16:creationId xmlns:a16="http://schemas.microsoft.com/office/drawing/2014/main" id="{4663BE7D-222C-46B6-AD6E-E510FBCD0150}"/>
              </a:ext>
            </a:extLst>
          </p:cNvPr>
          <p:cNvSpPr txBox="1"/>
          <p:nvPr/>
        </p:nvSpPr>
        <p:spPr>
          <a:xfrm>
            <a:off x="2627784" y="1700808"/>
            <a:ext cx="2592288" cy="432048"/>
          </a:xfrm>
          <a:prstGeom prst="rect">
            <a:avLst/>
          </a:prstGeom>
          <a:noFill/>
          <a:ln w="28575">
            <a:solidFill>
              <a:srgbClr val="FF0000"/>
            </a:solidFill>
          </a:ln>
        </p:spPr>
        <p:txBody>
          <a:bodyPr wrap="square" rtlCol="0">
            <a:spAutoFit/>
          </a:bodyPr>
          <a:lstStyle/>
          <a:p>
            <a:endParaRPr lang="ko-KR" altLang="en-US" dirty="0"/>
          </a:p>
        </p:txBody>
      </p:sp>
      <p:sp>
        <p:nvSpPr>
          <p:cNvPr id="9" name="직사각형 8">
            <a:extLst>
              <a:ext uri="{FF2B5EF4-FFF2-40B4-BE49-F238E27FC236}">
                <a16:creationId xmlns:a16="http://schemas.microsoft.com/office/drawing/2014/main" id="{BCE86C40-DE3A-48DA-8CF6-2AA9DD7D374A}"/>
              </a:ext>
            </a:extLst>
          </p:cNvPr>
          <p:cNvSpPr/>
          <p:nvPr/>
        </p:nvSpPr>
        <p:spPr>
          <a:xfrm>
            <a:off x="3014130" y="3110931"/>
            <a:ext cx="1903085" cy="338554"/>
          </a:xfrm>
          <a:prstGeom prst="rect">
            <a:avLst/>
          </a:prstGeom>
        </p:spPr>
        <p:txBody>
          <a:bodyPr wrap="none">
            <a:spAutoFit/>
          </a:bodyPr>
          <a:lstStyle/>
          <a:p>
            <a:r>
              <a:rPr lang="en-US" altLang="ko-KR" sz="1600" dirty="0"/>
              <a:t>Random-Forest (RF)</a:t>
            </a:r>
            <a:endParaRPr lang="ko-KR" altLang="en-US" sz="1600" dirty="0"/>
          </a:p>
        </p:txBody>
      </p:sp>
      <p:sp>
        <p:nvSpPr>
          <p:cNvPr id="10" name="직사각형 9">
            <a:extLst>
              <a:ext uri="{FF2B5EF4-FFF2-40B4-BE49-F238E27FC236}">
                <a16:creationId xmlns:a16="http://schemas.microsoft.com/office/drawing/2014/main" id="{36EBF99C-0E8A-4A03-8F75-03A3B8261681}"/>
              </a:ext>
            </a:extLst>
          </p:cNvPr>
          <p:cNvSpPr/>
          <p:nvPr/>
        </p:nvSpPr>
        <p:spPr>
          <a:xfrm>
            <a:off x="3205840" y="4342459"/>
            <a:ext cx="2114681" cy="1015663"/>
          </a:xfrm>
          <a:prstGeom prst="rect">
            <a:avLst/>
          </a:prstGeom>
        </p:spPr>
        <p:txBody>
          <a:bodyPr wrap="square">
            <a:spAutoFit/>
          </a:bodyPr>
          <a:lstStyle/>
          <a:p>
            <a:r>
              <a:rPr lang="en-US" altLang="ko-KR" sz="1200" dirty="0"/>
              <a:t>Random-Forest </a:t>
            </a:r>
            <a:r>
              <a:rPr lang="ko-KR" altLang="en-US" sz="1200" dirty="0"/>
              <a:t>여러 개의 </a:t>
            </a:r>
            <a:r>
              <a:rPr lang="en-US" altLang="ko-KR" sz="1200" dirty="0"/>
              <a:t>Decision Tree </a:t>
            </a:r>
            <a:r>
              <a:rPr lang="ko-KR" altLang="en-US" sz="1200" dirty="0"/>
              <a:t>들을 임의적으로 반복 학습하여 추정하는 앙상블 기법을 활용한 예측 방법론</a:t>
            </a:r>
          </a:p>
        </p:txBody>
      </p:sp>
      <p:sp>
        <p:nvSpPr>
          <p:cNvPr id="11" name="직사각형 10">
            <a:extLst>
              <a:ext uri="{FF2B5EF4-FFF2-40B4-BE49-F238E27FC236}">
                <a16:creationId xmlns:a16="http://schemas.microsoft.com/office/drawing/2014/main" id="{04F48C89-C9E2-4C91-B160-105B6AC4199B}"/>
              </a:ext>
            </a:extLst>
          </p:cNvPr>
          <p:cNvSpPr/>
          <p:nvPr/>
        </p:nvSpPr>
        <p:spPr>
          <a:xfrm>
            <a:off x="499221" y="4510861"/>
            <a:ext cx="2545486" cy="646331"/>
          </a:xfrm>
          <a:prstGeom prst="rect">
            <a:avLst/>
          </a:prstGeom>
        </p:spPr>
        <p:txBody>
          <a:bodyPr wrap="square">
            <a:spAutoFit/>
          </a:bodyPr>
          <a:lstStyle/>
          <a:p>
            <a:r>
              <a:rPr lang="ko-KR" altLang="en-US" sz="1200" dirty="0"/>
              <a:t>데이터가 어느 카테고리에 속할지 판단하는 </a:t>
            </a:r>
            <a:r>
              <a:rPr lang="ko-KR" altLang="en-US" sz="1200" dirty="0">
                <a:highlight>
                  <a:srgbClr val="FFFF00"/>
                </a:highlight>
              </a:rPr>
              <a:t>비확률적 이진 선형 분류 모형</a:t>
            </a:r>
            <a:r>
              <a:rPr lang="ko-KR" altLang="en-US" sz="1200" dirty="0"/>
              <a:t>을 만들어 예측하는 방법론</a:t>
            </a:r>
          </a:p>
        </p:txBody>
      </p:sp>
      <p:sp>
        <p:nvSpPr>
          <p:cNvPr id="12" name="직사각형 11">
            <a:extLst>
              <a:ext uri="{FF2B5EF4-FFF2-40B4-BE49-F238E27FC236}">
                <a16:creationId xmlns:a16="http://schemas.microsoft.com/office/drawing/2014/main" id="{E56AC2A2-4D8B-4D84-B359-19C36FB3BA03}"/>
              </a:ext>
            </a:extLst>
          </p:cNvPr>
          <p:cNvSpPr/>
          <p:nvPr/>
        </p:nvSpPr>
        <p:spPr>
          <a:xfrm>
            <a:off x="5363629" y="4395339"/>
            <a:ext cx="3024795" cy="1015663"/>
          </a:xfrm>
          <a:prstGeom prst="rect">
            <a:avLst/>
          </a:prstGeom>
        </p:spPr>
        <p:txBody>
          <a:bodyPr wrap="square">
            <a:spAutoFit/>
          </a:bodyPr>
          <a:lstStyle/>
          <a:p>
            <a:pPr marL="171450" indent="-171450">
              <a:buFont typeface="Wingdings" panose="05000000000000000000" pitchFamily="2" charset="2"/>
              <a:buChar char="§"/>
            </a:pPr>
            <a:r>
              <a:rPr lang="en-US" altLang="ko-KR" sz="1200" dirty="0"/>
              <a:t>Recurrent Neural Network(RNN)</a:t>
            </a:r>
          </a:p>
          <a:p>
            <a:r>
              <a:rPr lang="en-US" altLang="ko-KR" sz="1200" dirty="0"/>
              <a:t>:DNN </a:t>
            </a:r>
            <a:r>
              <a:rPr lang="ko-KR" altLang="en-US" sz="1200" dirty="0"/>
              <a:t>의 </a:t>
            </a:r>
            <a:r>
              <a:rPr lang="en-US" altLang="ko-KR" sz="1200" dirty="0"/>
              <a:t>Hidden Layer </a:t>
            </a:r>
            <a:r>
              <a:rPr lang="ko-KR" altLang="en-US" sz="1200" dirty="0"/>
              <a:t>설계 시 </a:t>
            </a:r>
            <a:r>
              <a:rPr lang="ko-KR" altLang="en-US" sz="1200" dirty="0" err="1"/>
              <a:t>변수간의</a:t>
            </a:r>
            <a:r>
              <a:rPr lang="ko-KR" altLang="en-US" sz="1200" dirty="0"/>
              <a:t> 시간 순서</a:t>
            </a:r>
            <a:r>
              <a:rPr lang="en-US" altLang="ko-KR" sz="1200" dirty="0"/>
              <a:t>(Sequence)</a:t>
            </a:r>
            <a:r>
              <a:rPr lang="ko-KR" altLang="en-US" sz="1200" dirty="0"/>
              <a:t>를 고려하여 설계하여 학습 과정에 활용한 </a:t>
            </a:r>
            <a:r>
              <a:rPr lang="ko-KR" altLang="en-US" sz="1200" dirty="0" err="1"/>
              <a:t>딥러닝</a:t>
            </a:r>
            <a:r>
              <a:rPr lang="ko-KR" altLang="en-US" sz="1200" dirty="0"/>
              <a:t> 방법론</a:t>
            </a:r>
            <a:endParaRPr lang="en-US" altLang="ko-KR" sz="1200" dirty="0"/>
          </a:p>
          <a:p>
            <a:pPr marL="171450" indent="-171450">
              <a:buFont typeface="Wingdings" panose="05000000000000000000" pitchFamily="2" charset="2"/>
              <a:buChar char="§"/>
            </a:pPr>
            <a:r>
              <a:rPr lang="en-US" altLang="ko-KR" sz="1200" b="1" dirty="0"/>
              <a:t>LSTM</a:t>
            </a:r>
            <a:r>
              <a:rPr lang="en-US" altLang="ko-KR" sz="1200" dirty="0"/>
              <a:t> (Long short term memory)</a:t>
            </a:r>
            <a:endParaRPr lang="ko-KR" altLang="en-US" sz="1200" dirty="0"/>
          </a:p>
        </p:txBody>
      </p:sp>
      <p:sp>
        <p:nvSpPr>
          <p:cNvPr id="2" name="바닥글 개체 틀 1">
            <a:extLst>
              <a:ext uri="{FF2B5EF4-FFF2-40B4-BE49-F238E27FC236}">
                <a16:creationId xmlns:a16="http://schemas.microsoft.com/office/drawing/2014/main" id="{BA5F40AB-6B1E-43B8-8178-186A6419FD6D}"/>
              </a:ext>
            </a:extLst>
          </p:cNvPr>
          <p:cNvSpPr>
            <a:spLocks noGrp="1"/>
          </p:cNvSpPr>
          <p:nvPr>
            <p:ph type="ftr" sz="quarter" idx="11"/>
          </p:nvPr>
        </p:nvSpPr>
        <p:spPr/>
        <p:txBody>
          <a:bodyPr/>
          <a:lstStyle/>
          <a:p>
            <a:r>
              <a:rPr lang="en-US" altLang="ko-KR" dirty="0"/>
              <a:t>UBION PBL- FBA</a:t>
            </a:r>
            <a:endParaRPr lang="ko-KR" altLang="en-US" dirty="0"/>
          </a:p>
        </p:txBody>
      </p:sp>
      <p:sp>
        <p:nvSpPr>
          <p:cNvPr id="7" name="슬라이드 번호 개체 틀 6">
            <a:extLst>
              <a:ext uri="{FF2B5EF4-FFF2-40B4-BE49-F238E27FC236}">
                <a16:creationId xmlns:a16="http://schemas.microsoft.com/office/drawing/2014/main" id="{8620F3E0-A098-4326-A4F0-17BEF54CC8B0}"/>
              </a:ext>
            </a:extLst>
          </p:cNvPr>
          <p:cNvSpPr>
            <a:spLocks noGrp="1"/>
          </p:cNvSpPr>
          <p:nvPr>
            <p:ph type="sldNum" sz="quarter" idx="12"/>
          </p:nvPr>
        </p:nvSpPr>
        <p:spPr/>
        <p:txBody>
          <a:bodyPr/>
          <a:lstStyle/>
          <a:p>
            <a:fld id="{DE77BB65-F969-4654-BF30-45C70C1BE112}" type="slidenum">
              <a:rPr lang="ko-KR" altLang="en-US" smtClean="0"/>
              <a:pPr/>
              <a:t>236</a:t>
            </a:fld>
            <a:endParaRPr lang="ko-KR" altLang="en-US"/>
          </a:p>
        </p:txBody>
      </p:sp>
      <p:sp>
        <p:nvSpPr>
          <p:cNvPr id="13" name="직사각형 12">
            <a:extLst>
              <a:ext uri="{FF2B5EF4-FFF2-40B4-BE49-F238E27FC236}">
                <a16:creationId xmlns:a16="http://schemas.microsoft.com/office/drawing/2014/main" id="{19AAC862-526B-4EC0-A233-BBC3977CE750}"/>
              </a:ext>
            </a:extLst>
          </p:cNvPr>
          <p:cNvSpPr/>
          <p:nvPr/>
        </p:nvSpPr>
        <p:spPr>
          <a:xfrm>
            <a:off x="3190868" y="283607"/>
            <a:ext cx="3541372" cy="369332"/>
          </a:xfrm>
          <a:prstGeom prst="rect">
            <a:avLst/>
          </a:prstGeom>
        </p:spPr>
        <p:txBody>
          <a:bodyPr wrap="square">
            <a:spAutoFit/>
          </a:bodyPr>
          <a:lstStyle/>
          <a:p>
            <a:r>
              <a:rPr lang="en-US" altLang="ko-KR" b="1" dirty="0"/>
              <a:t>machine learning  </a:t>
            </a:r>
            <a:r>
              <a:rPr lang="ko-KR" altLang="en-US" b="1" dirty="0"/>
              <a:t>부도모형 구분</a:t>
            </a:r>
            <a:endParaRPr lang="en-US" altLang="ko-KR" dirty="0"/>
          </a:p>
        </p:txBody>
      </p:sp>
      <p:sp>
        <p:nvSpPr>
          <p:cNvPr id="15" name="직사각형 14">
            <a:extLst>
              <a:ext uri="{FF2B5EF4-FFF2-40B4-BE49-F238E27FC236}">
                <a16:creationId xmlns:a16="http://schemas.microsoft.com/office/drawing/2014/main" id="{9B00F54F-BB2B-4DF8-BCBC-C89E1C411CD4}"/>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739649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91E6F3BB-36CB-4472-8B29-5CCDFA93EE48}"/>
              </a:ext>
            </a:extLst>
          </p:cNvPr>
          <p:cNvSpPr/>
          <p:nvPr/>
        </p:nvSpPr>
        <p:spPr>
          <a:xfrm>
            <a:off x="3347864" y="301688"/>
            <a:ext cx="1627369" cy="369332"/>
          </a:xfrm>
          <a:prstGeom prst="rect">
            <a:avLst/>
          </a:prstGeom>
        </p:spPr>
        <p:txBody>
          <a:bodyPr wrap="none">
            <a:spAutoFit/>
          </a:bodyPr>
          <a:lstStyle/>
          <a:p>
            <a:r>
              <a:rPr lang="ko-KR" altLang="en-US" dirty="0"/>
              <a:t>분류분석 절차</a:t>
            </a:r>
          </a:p>
        </p:txBody>
      </p:sp>
      <p:sp>
        <p:nvSpPr>
          <p:cNvPr id="9" name="직사각형 8">
            <a:extLst>
              <a:ext uri="{FF2B5EF4-FFF2-40B4-BE49-F238E27FC236}">
                <a16:creationId xmlns:a16="http://schemas.microsoft.com/office/drawing/2014/main" id="{2715F2AF-F7DF-4487-8CC3-A4B53F5C9F17}"/>
              </a:ext>
            </a:extLst>
          </p:cNvPr>
          <p:cNvSpPr/>
          <p:nvPr/>
        </p:nvSpPr>
        <p:spPr>
          <a:xfrm>
            <a:off x="827584" y="1412776"/>
            <a:ext cx="6768752" cy="3323987"/>
          </a:xfrm>
          <a:prstGeom prst="rect">
            <a:avLst/>
          </a:prstGeom>
          <a:ln w="28575">
            <a:solidFill>
              <a:srgbClr val="002060"/>
            </a:solidFill>
          </a:ln>
        </p:spPr>
        <p:txBody>
          <a:bodyPr wrap="square">
            <a:spAutoFit/>
          </a:bodyPr>
          <a:lstStyle/>
          <a:p>
            <a:r>
              <a:rPr lang="en-US" altLang="ko-KR" sz="1400" dirty="0">
                <a:latin typeface="Noto Sans"/>
              </a:rPr>
              <a:t>1. </a:t>
            </a:r>
            <a:r>
              <a:rPr lang="ko-KR" altLang="en-US" sz="1400" dirty="0">
                <a:latin typeface="Noto Sans"/>
              </a:rPr>
              <a:t>데이터의 정제</a:t>
            </a:r>
          </a:p>
          <a:p>
            <a:r>
              <a:rPr lang="en-US" altLang="ko-KR" sz="1400" dirty="0">
                <a:latin typeface="Noto Sans"/>
              </a:rPr>
              <a:t>2. </a:t>
            </a:r>
            <a:r>
              <a:rPr lang="ko-KR" altLang="en-US" sz="1400" dirty="0">
                <a:latin typeface="Noto Sans"/>
              </a:rPr>
              <a:t>데이터 분할</a:t>
            </a:r>
          </a:p>
          <a:p>
            <a:r>
              <a:rPr lang="en-US" altLang="ko-KR" sz="1400" dirty="0">
                <a:latin typeface="Noto Sans"/>
              </a:rPr>
              <a:t>: </a:t>
            </a:r>
            <a:r>
              <a:rPr lang="ko-KR" altLang="en-US" sz="1400" dirty="0">
                <a:latin typeface="Noto Sans"/>
              </a:rPr>
              <a:t>보통 훈련용 데이터와 시험용 데이터로 분할</a:t>
            </a:r>
          </a:p>
          <a:p>
            <a:pPr marL="285750" indent="-285750">
              <a:buFontTx/>
              <a:buChar char="-"/>
            </a:pPr>
            <a:r>
              <a:rPr lang="en-US" altLang="ko-KR" sz="1400" dirty="0">
                <a:latin typeface="Noto Sans"/>
              </a:rPr>
              <a:t>Training data</a:t>
            </a:r>
            <a:r>
              <a:rPr lang="ko-KR" altLang="en-US" sz="1400" dirty="0">
                <a:latin typeface="Noto Sans"/>
              </a:rPr>
              <a:t> </a:t>
            </a:r>
            <a:r>
              <a:rPr lang="en-US" altLang="ko-KR" sz="1400" dirty="0">
                <a:latin typeface="Noto Sans"/>
              </a:rPr>
              <a:t>: </a:t>
            </a:r>
            <a:r>
              <a:rPr lang="ko-KR" altLang="en-US" sz="1400" dirty="0">
                <a:latin typeface="Noto Sans"/>
              </a:rPr>
              <a:t>모형을 만드는 데이터</a:t>
            </a:r>
            <a:endParaRPr lang="en-US" altLang="ko-KR" sz="1400" dirty="0">
              <a:latin typeface="Noto Sans"/>
            </a:endParaRPr>
          </a:p>
          <a:p>
            <a:pPr marL="285750" indent="-285750">
              <a:buFontTx/>
              <a:buChar char="-"/>
            </a:pPr>
            <a:r>
              <a:rPr lang="en-US" altLang="ko-KR" sz="1400" dirty="0">
                <a:latin typeface="Noto Sans"/>
              </a:rPr>
              <a:t>-</a:t>
            </a:r>
            <a:r>
              <a:rPr lang="ko-KR" altLang="en-US" sz="1400" dirty="0">
                <a:latin typeface="Noto Sans"/>
              </a:rPr>
              <a:t>검증데이터</a:t>
            </a:r>
          </a:p>
          <a:p>
            <a:r>
              <a:rPr lang="en-US" altLang="ko-KR" sz="1400" dirty="0">
                <a:latin typeface="Noto Sans"/>
              </a:rPr>
              <a:t>- Test data</a:t>
            </a:r>
            <a:r>
              <a:rPr lang="ko-KR" altLang="en-US" sz="1400" dirty="0">
                <a:latin typeface="Noto Sans"/>
              </a:rPr>
              <a:t> </a:t>
            </a:r>
            <a:r>
              <a:rPr lang="en-US" altLang="ko-KR" sz="1400" dirty="0">
                <a:latin typeface="Noto Sans"/>
              </a:rPr>
              <a:t>: </a:t>
            </a:r>
            <a:r>
              <a:rPr lang="ko-KR" altLang="en-US" sz="1400" dirty="0">
                <a:latin typeface="Noto Sans"/>
              </a:rPr>
              <a:t>모형을 적용해 보는 데이터</a:t>
            </a:r>
          </a:p>
          <a:p>
            <a:endParaRPr lang="ko-KR" altLang="en-US" sz="1400" dirty="0">
              <a:latin typeface="Noto Sans"/>
            </a:endParaRPr>
          </a:p>
          <a:p>
            <a:r>
              <a:rPr lang="en-US" altLang="ko-KR" sz="1400" dirty="0">
                <a:latin typeface="Noto Sans"/>
              </a:rPr>
              <a:t>3. </a:t>
            </a:r>
            <a:r>
              <a:rPr lang="ko-KR" altLang="en-US" sz="1400" dirty="0">
                <a:latin typeface="Noto Sans"/>
              </a:rPr>
              <a:t>모형의 훈련</a:t>
            </a:r>
          </a:p>
          <a:p>
            <a:r>
              <a:rPr lang="en-US" altLang="ko-KR" sz="1400" dirty="0">
                <a:latin typeface="Noto Sans"/>
              </a:rPr>
              <a:t>: </a:t>
            </a:r>
            <a:r>
              <a:rPr lang="ko-KR" altLang="en-US" sz="1400" dirty="0">
                <a:latin typeface="Noto Sans"/>
              </a:rPr>
              <a:t>훈련용 데이터를 이용하여 모형을 생성</a:t>
            </a:r>
          </a:p>
          <a:p>
            <a:endParaRPr lang="ko-KR" altLang="en-US" sz="1400" dirty="0">
              <a:latin typeface="Noto Sans"/>
            </a:endParaRPr>
          </a:p>
          <a:p>
            <a:r>
              <a:rPr lang="en-US" altLang="ko-KR" sz="1400" dirty="0">
                <a:latin typeface="Noto Sans"/>
              </a:rPr>
              <a:t>4. </a:t>
            </a:r>
            <a:r>
              <a:rPr lang="ko-KR" altLang="en-US" sz="1400" dirty="0">
                <a:latin typeface="Noto Sans"/>
              </a:rPr>
              <a:t>타당성 검토</a:t>
            </a:r>
          </a:p>
          <a:p>
            <a:r>
              <a:rPr lang="en-US" altLang="ko-KR" sz="1400" dirty="0">
                <a:latin typeface="Noto Sans"/>
              </a:rPr>
              <a:t>: </a:t>
            </a:r>
            <a:r>
              <a:rPr lang="ko-KR" altLang="en-US" sz="1400" dirty="0">
                <a:latin typeface="Noto Sans"/>
              </a:rPr>
              <a:t>훈련용 데이터를 이용해 만들어진 모형을 시험용 데이터에 적용하여 타당한지 검토</a:t>
            </a:r>
          </a:p>
          <a:p>
            <a:endParaRPr lang="ko-KR" altLang="en-US" sz="1400" dirty="0">
              <a:latin typeface="Noto Sans"/>
            </a:endParaRPr>
          </a:p>
          <a:p>
            <a:r>
              <a:rPr lang="en-US" altLang="ko-KR" sz="1400" dirty="0">
                <a:latin typeface="Noto Sans"/>
              </a:rPr>
              <a:t>5. </a:t>
            </a:r>
            <a:r>
              <a:rPr lang="ko-KR" altLang="en-US" sz="1400" dirty="0">
                <a:latin typeface="Noto Sans"/>
              </a:rPr>
              <a:t>분류모형 적용</a:t>
            </a:r>
          </a:p>
          <a:p>
            <a:r>
              <a:rPr lang="en-US" altLang="ko-KR" sz="1400" dirty="0">
                <a:solidFill>
                  <a:srgbClr val="666666"/>
                </a:solidFill>
                <a:latin typeface="Noto Sans"/>
              </a:rPr>
              <a:t>: </a:t>
            </a:r>
            <a:r>
              <a:rPr lang="ko-KR" altLang="en-US" sz="1400" dirty="0">
                <a:solidFill>
                  <a:srgbClr val="666666"/>
                </a:solidFill>
                <a:latin typeface="Noto Sans"/>
              </a:rPr>
              <a:t>타당한 모형이면 의사결정에 적용 </a:t>
            </a:r>
            <a:r>
              <a:rPr lang="en-US" altLang="ko-KR" sz="1400" dirty="0">
                <a:solidFill>
                  <a:srgbClr val="666666"/>
                </a:solidFill>
                <a:latin typeface="Noto Sans"/>
              </a:rPr>
              <a:t>, </a:t>
            </a:r>
            <a:r>
              <a:rPr lang="ko-KR" altLang="en-US" sz="1400" dirty="0">
                <a:solidFill>
                  <a:srgbClr val="666666"/>
                </a:solidFill>
                <a:latin typeface="Noto Sans"/>
              </a:rPr>
              <a:t>강건성 검정</a:t>
            </a:r>
            <a:endParaRPr lang="en-US" altLang="ko-KR" sz="1400" dirty="0">
              <a:solidFill>
                <a:srgbClr val="666666"/>
              </a:solidFill>
              <a:latin typeface="Noto Sans"/>
            </a:endParaRPr>
          </a:p>
        </p:txBody>
      </p:sp>
      <p:sp>
        <p:nvSpPr>
          <p:cNvPr id="2" name="바닥글 개체 틀 1">
            <a:extLst>
              <a:ext uri="{FF2B5EF4-FFF2-40B4-BE49-F238E27FC236}">
                <a16:creationId xmlns:a16="http://schemas.microsoft.com/office/drawing/2014/main" id="{8C8F7A7F-9F48-4BEB-A4AB-8871A3AA7DA7}"/>
              </a:ext>
            </a:extLst>
          </p:cNvPr>
          <p:cNvSpPr>
            <a:spLocks noGrp="1"/>
          </p:cNvSpPr>
          <p:nvPr>
            <p:ph type="ftr" sz="quarter" idx="11"/>
          </p:nvPr>
        </p:nvSpPr>
        <p:spPr/>
        <p:txBody>
          <a:bodyPr/>
          <a:lstStyle/>
          <a:p>
            <a:r>
              <a:rPr lang="en-US" altLang="ko-KR"/>
              <a:t>UBION PBL- FBA</a:t>
            </a:r>
            <a:endParaRPr lang="ko-KR" altLang="en-US"/>
          </a:p>
        </p:txBody>
      </p:sp>
      <p:sp>
        <p:nvSpPr>
          <p:cNvPr id="6" name="슬라이드 번호 개체 틀 5">
            <a:extLst>
              <a:ext uri="{FF2B5EF4-FFF2-40B4-BE49-F238E27FC236}">
                <a16:creationId xmlns:a16="http://schemas.microsoft.com/office/drawing/2014/main" id="{671B39F3-DFAB-416F-90CE-7F893F5B4263}"/>
              </a:ext>
            </a:extLst>
          </p:cNvPr>
          <p:cNvSpPr>
            <a:spLocks noGrp="1"/>
          </p:cNvSpPr>
          <p:nvPr>
            <p:ph type="sldNum" sz="quarter" idx="12"/>
          </p:nvPr>
        </p:nvSpPr>
        <p:spPr/>
        <p:txBody>
          <a:bodyPr/>
          <a:lstStyle/>
          <a:p>
            <a:fld id="{DE77BB65-F969-4654-BF30-45C70C1BE112}" type="slidenum">
              <a:rPr lang="ko-KR" altLang="en-US" smtClean="0"/>
              <a:pPr/>
              <a:t>237</a:t>
            </a:fld>
            <a:endParaRPr lang="ko-KR" altLang="en-US"/>
          </a:p>
        </p:txBody>
      </p:sp>
      <p:sp>
        <p:nvSpPr>
          <p:cNvPr id="10" name="직사각형 9">
            <a:extLst>
              <a:ext uri="{FF2B5EF4-FFF2-40B4-BE49-F238E27FC236}">
                <a16:creationId xmlns:a16="http://schemas.microsoft.com/office/drawing/2014/main" id="{382A3591-DB45-4BB3-9C4C-D286C16C11F0}"/>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1986694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CAE8AB-AAC2-4269-B308-5E93893672E9}"/>
              </a:ext>
            </a:extLst>
          </p:cNvPr>
          <p:cNvSpPr/>
          <p:nvPr/>
        </p:nvSpPr>
        <p:spPr>
          <a:xfrm>
            <a:off x="2271631" y="389324"/>
            <a:ext cx="2986715" cy="369332"/>
          </a:xfrm>
          <a:prstGeom prst="rect">
            <a:avLst/>
          </a:prstGeom>
        </p:spPr>
        <p:txBody>
          <a:bodyPr wrap="none">
            <a:spAutoFit/>
          </a:bodyPr>
          <a:lstStyle/>
          <a:p>
            <a:r>
              <a:rPr lang="ko-KR" altLang="en-US" b="1" dirty="0">
                <a:solidFill>
                  <a:srgbClr val="404248"/>
                </a:solidFill>
                <a:latin typeface="Graphik"/>
              </a:rPr>
              <a:t>의사결정나무</a:t>
            </a:r>
            <a:r>
              <a:rPr lang="en-US" altLang="ko-KR" b="1" dirty="0">
                <a:solidFill>
                  <a:srgbClr val="404248"/>
                </a:solidFill>
                <a:latin typeface="Graphik"/>
              </a:rPr>
              <a:t>(Decision Tree)</a:t>
            </a:r>
          </a:p>
        </p:txBody>
      </p:sp>
      <p:sp>
        <p:nvSpPr>
          <p:cNvPr id="7" name="바닥글 개체 틀 6">
            <a:extLst>
              <a:ext uri="{FF2B5EF4-FFF2-40B4-BE49-F238E27FC236}">
                <a16:creationId xmlns:a16="http://schemas.microsoft.com/office/drawing/2014/main" id="{07B63C55-D2A4-4C40-899C-AE87F1D3C7DA}"/>
              </a:ext>
            </a:extLst>
          </p:cNvPr>
          <p:cNvSpPr>
            <a:spLocks noGrp="1"/>
          </p:cNvSpPr>
          <p:nvPr>
            <p:ph type="ftr" sz="quarter" idx="11"/>
          </p:nvPr>
        </p:nvSpPr>
        <p:spPr/>
        <p:txBody>
          <a:bodyPr/>
          <a:lstStyle/>
          <a:p>
            <a:r>
              <a:rPr lang="en-US" altLang="ko-KR" dirty="0"/>
              <a:t>UBION PBL- FBA</a:t>
            </a:r>
            <a:endParaRPr lang="ko-KR" altLang="en-US" dirty="0"/>
          </a:p>
        </p:txBody>
      </p:sp>
      <p:sp>
        <p:nvSpPr>
          <p:cNvPr id="13" name="슬라이드 번호 개체 틀 12">
            <a:extLst>
              <a:ext uri="{FF2B5EF4-FFF2-40B4-BE49-F238E27FC236}">
                <a16:creationId xmlns:a16="http://schemas.microsoft.com/office/drawing/2014/main" id="{A3EB9827-855F-4EEA-B77D-772C36AE539D}"/>
              </a:ext>
            </a:extLst>
          </p:cNvPr>
          <p:cNvSpPr>
            <a:spLocks noGrp="1"/>
          </p:cNvSpPr>
          <p:nvPr>
            <p:ph type="sldNum" sz="quarter" idx="12"/>
          </p:nvPr>
        </p:nvSpPr>
        <p:spPr/>
        <p:txBody>
          <a:bodyPr/>
          <a:lstStyle/>
          <a:p>
            <a:fld id="{DE77BB65-F969-4654-BF30-45C70C1BE112}" type="slidenum">
              <a:rPr lang="ko-KR" altLang="en-US" smtClean="0"/>
              <a:pPr/>
              <a:t>238</a:t>
            </a:fld>
            <a:endParaRPr lang="ko-KR" altLang="en-US"/>
          </a:p>
        </p:txBody>
      </p:sp>
      <p:sp>
        <p:nvSpPr>
          <p:cNvPr id="14" name="직사각형 13">
            <a:extLst>
              <a:ext uri="{FF2B5EF4-FFF2-40B4-BE49-F238E27FC236}">
                <a16:creationId xmlns:a16="http://schemas.microsoft.com/office/drawing/2014/main" id="{98B3187D-8C3C-484B-AB9A-A8701EF81E75}"/>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pic>
        <p:nvPicPr>
          <p:cNvPr id="15" name="그림 14" descr="텍스트, 표지판, 여러개, 판매이(가) 표시된 사진&#10;&#10;자동 생성된 설명">
            <a:extLst>
              <a:ext uri="{FF2B5EF4-FFF2-40B4-BE49-F238E27FC236}">
                <a16:creationId xmlns:a16="http://schemas.microsoft.com/office/drawing/2014/main" id="{D5366977-39D2-4719-8AD3-49310CF703C8}"/>
              </a:ext>
            </a:extLst>
          </p:cNvPr>
          <p:cNvPicPr>
            <a:picLocks noChangeAspect="1"/>
          </p:cNvPicPr>
          <p:nvPr/>
        </p:nvPicPr>
        <p:blipFill>
          <a:blip r:embed="rId2"/>
          <a:stretch>
            <a:fillRect/>
          </a:stretch>
        </p:blipFill>
        <p:spPr>
          <a:xfrm>
            <a:off x="5569960" y="3224628"/>
            <a:ext cx="2434811" cy="1842463"/>
          </a:xfrm>
          <a:prstGeom prst="rect">
            <a:avLst/>
          </a:prstGeom>
        </p:spPr>
      </p:pic>
      <p:sp>
        <p:nvSpPr>
          <p:cNvPr id="16" name="직사각형 15">
            <a:extLst>
              <a:ext uri="{FF2B5EF4-FFF2-40B4-BE49-F238E27FC236}">
                <a16:creationId xmlns:a16="http://schemas.microsoft.com/office/drawing/2014/main" id="{02E18E4F-08E4-412F-822B-D18751B6286E}"/>
              </a:ext>
            </a:extLst>
          </p:cNvPr>
          <p:cNvSpPr/>
          <p:nvPr/>
        </p:nvSpPr>
        <p:spPr>
          <a:xfrm>
            <a:off x="1143001" y="2522269"/>
            <a:ext cx="4423190" cy="1131079"/>
          </a:xfrm>
          <a:prstGeom prst="rect">
            <a:avLst/>
          </a:prstGeom>
          <a:ln>
            <a:solidFill>
              <a:schemeClr val="accent1"/>
            </a:solidFill>
          </a:ln>
        </p:spPr>
        <p:txBody>
          <a:bodyPr wrap="square">
            <a:spAutoFit/>
          </a:bodyPr>
          <a:lstStyle/>
          <a:p>
            <a:r>
              <a:rPr lang="ko-KR" altLang="en-US" sz="750" dirty="0">
                <a:solidFill>
                  <a:srgbClr val="000000"/>
                </a:solidFill>
                <a:latin typeface="+mj-ea"/>
                <a:ea typeface="+mj-ea"/>
              </a:rPr>
              <a:t>나무구조는 연속 발생하는 의사결정 문제를 시각화해 의사결정이 이뤄지는 시점과 성과를 한눈에 볼 수 있게 함</a:t>
            </a:r>
          </a:p>
          <a:p>
            <a:pPr>
              <a:buFont typeface="Arial" panose="020B0604020202020204" pitchFamily="34" charset="0"/>
              <a:buChar char="•"/>
            </a:pPr>
            <a:r>
              <a:rPr lang="ko-KR" altLang="en-US" sz="750" dirty="0">
                <a:solidFill>
                  <a:srgbClr val="000000"/>
                </a:solidFill>
                <a:latin typeface="+mj-ea"/>
                <a:ea typeface="+mj-ea"/>
              </a:rPr>
              <a:t> 누구나 이해가 쉽고 설명이 용이</a:t>
            </a:r>
          </a:p>
          <a:p>
            <a:pPr>
              <a:buFont typeface="Arial" panose="020B0604020202020204" pitchFamily="34" charset="0"/>
              <a:buChar char="•"/>
            </a:pPr>
            <a:r>
              <a:rPr lang="ko-KR" altLang="en-US" sz="750" dirty="0">
                <a:solidFill>
                  <a:srgbClr val="000000"/>
                </a:solidFill>
                <a:latin typeface="+mj-ea"/>
                <a:ea typeface="+mj-ea"/>
              </a:rPr>
              <a:t> 대용량의 데이터에서도 빠르게 만들 수 있고 데이터의 분류 작업도 신속히 진행 가능</a:t>
            </a:r>
          </a:p>
          <a:p>
            <a:pPr>
              <a:buFont typeface="Arial" panose="020B0604020202020204" pitchFamily="34" charset="0"/>
              <a:buChar char="•"/>
            </a:pPr>
            <a:r>
              <a:rPr lang="ko-KR" altLang="en-US" sz="750" dirty="0">
                <a:solidFill>
                  <a:srgbClr val="000000"/>
                </a:solidFill>
                <a:latin typeface="+mj-ea"/>
                <a:ea typeface="+mj-ea"/>
              </a:rPr>
              <a:t> 비정상적인 잡음 데이터에서도 민감함 없이 분류 가능</a:t>
            </a:r>
          </a:p>
          <a:p>
            <a:pPr>
              <a:buFont typeface="Arial" panose="020B0604020202020204" pitchFamily="34" charset="0"/>
              <a:buChar char="•"/>
            </a:pPr>
            <a:r>
              <a:rPr lang="ko-KR" altLang="en-US" sz="750" dirty="0">
                <a:solidFill>
                  <a:srgbClr val="000000"/>
                </a:solidFill>
                <a:latin typeface="+mj-ea"/>
                <a:ea typeface="+mj-ea"/>
              </a:rPr>
              <a:t> 과대 적합을 방지하기 위해서 가지치기 방법이 필요함</a:t>
            </a:r>
            <a:r>
              <a:rPr lang="en-US" altLang="ko-KR" sz="750" dirty="0">
                <a:solidFill>
                  <a:srgbClr val="000000"/>
                </a:solidFill>
                <a:latin typeface="+mj-ea"/>
                <a:ea typeface="+mj-ea"/>
              </a:rPr>
              <a:t> (</a:t>
            </a:r>
            <a:r>
              <a:rPr lang="en-US" altLang="ko-KR" sz="750" dirty="0" err="1">
                <a:solidFill>
                  <a:srgbClr val="000000"/>
                </a:solidFill>
                <a:latin typeface="+mj-ea"/>
                <a:ea typeface="+mj-ea"/>
              </a:rPr>
              <a:t>max_depth</a:t>
            </a:r>
            <a:r>
              <a:rPr lang="en-US" altLang="ko-KR" sz="750" dirty="0">
                <a:solidFill>
                  <a:srgbClr val="000000"/>
                </a:solidFill>
                <a:latin typeface="+mj-ea"/>
                <a:ea typeface="+mj-ea"/>
              </a:rPr>
              <a:t>, </a:t>
            </a:r>
            <a:r>
              <a:rPr lang="en-US" altLang="ko-KR" sz="750" dirty="0" err="1">
                <a:solidFill>
                  <a:srgbClr val="000000"/>
                </a:solidFill>
                <a:latin typeface="+mj-ea"/>
                <a:ea typeface="+mj-ea"/>
              </a:rPr>
              <a:t>max_leaf_nodes</a:t>
            </a:r>
            <a:r>
              <a:rPr lang="en-US" altLang="ko-KR" sz="750" dirty="0">
                <a:solidFill>
                  <a:srgbClr val="000000"/>
                </a:solidFill>
                <a:latin typeface="+mj-ea"/>
                <a:ea typeface="+mj-ea"/>
              </a:rPr>
              <a:t> </a:t>
            </a:r>
            <a:r>
              <a:rPr lang="ko-KR" altLang="en-US" sz="750" dirty="0">
                <a:solidFill>
                  <a:srgbClr val="000000"/>
                </a:solidFill>
                <a:latin typeface="+mj-ea"/>
                <a:ea typeface="+mj-ea"/>
              </a:rPr>
              <a:t>형태의 </a:t>
            </a:r>
            <a:r>
              <a:rPr lang="ko-KR" altLang="en-US" sz="750" dirty="0" err="1">
                <a:solidFill>
                  <a:srgbClr val="000000"/>
                </a:solidFill>
                <a:latin typeface="+mj-ea"/>
                <a:ea typeface="+mj-ea"/>
              </a:rPr>
              <a:t>하이퍼파라미터</a:t>
            </a:r>
            <a:r>
              <a:rPr lang="ko-KR" altLang="en-US" sz="750" dirty="0">
                <a:solidFill>
                  <a:srgbClr val="000000"/>
                </a:solidFill>
                <a:latin typeface="+mj-ea"/>
                <a:ea typeface="+mj-ea"/>
              </a:rPr>
              <a:t> 설정</a:t>
            </a:r>
            <a:r>
              <a:rPr lang="en-US" altLang="ko-KR" sz="750" dirty="0">
                <a:solidFill>
                  <a:srgbClr val="000000"/>
                </a:solidFill>
                <a:latin typeface="+mj-ea"/>
                <a:ea typeface="+mj-ea"/>
              </a:rPr>
              <a:t>)</a:t>
            </a:r>
            <a:endParaRPr lang="ko-KR" altLang="en-US" sz="750" dirty="0">
              <a:solidFill>
                <a:srgbClr val="000000"/>
              </a:solidFill>
              <a:latin typeface="+mj-ea"/>
              <a:ea typeface="+mj-ea"/>
            </a:endParaRPr>
          </a:p>
          <a:p>
            <a:pPr>
              <a:buFont typeface="Arial" panose="020B0604020202020204" pitchFamily="34" charset="0"/>
              <a:buChar char="•"/>
            </a:pPr>
            <a:r>
              <a:rPr lang="ko-KR" altLang="en-US" sz="750" dirty="0">
                <a:solidFill>
                  <a:srgbClr val="000000"/>
                </a:solidFill>
                <a:latin typeface="+mj-ea"/>
                <a:ea typeface="+mj-ea"/>
              </a:rPr>
              <a:t> 계산결과가 의사결정나무에 직접 나타나기 때문에 해석이 간편</a:t>
            </a:r>
            <a:endParaRPr lang="en-US" altLang="ko-KR" sz="750" dirty="0">
              <a:solidFill>
                <a:srgbClr val="000000"/>
              </a:solidFill>
              <a:latin typeface="+mj-ea"/>
              <a:ea typeface="+mj-ea"/>
            </a:endParaRPr>
          </a:p>
          <a:p>
            <a:pPr>
              <a:buFont typeface="Arial" panose="020B0604020202020204" pitchFamily="34" charset="0"/>
              <a:buChar char="•"/>
            </a:pPr>
            <a:r>
              <a:rPr lang="ko-KR" altLang="en-US" sz="750" dirty="0">
                <a:latin typeface="+mj-ea"/>
                <a:ea typeface="+mj-ea"/>
              </a:rPr>
              <a:t> 예측결과 뿐만 아니라 왜 그렇게 예측하는지 설명이 가능하다</a:t>
            </a:r>
            <a:r>
              <a:rPr lang="en-US" altLang="ko-KR" sz="750" dirty="0">
                <a:latin typeface="+mj-ea"/>
                <a:ea typeface="+mj-ea"/>
              </a:rPr>
              <a:t>.</a:t>
            </a:r>
          </a:p>
        </p:txBody>
      </p:sp>
      <p:sp>
        <p:nvSpPr>
          <p:cNvPr id="17" name="직사각형 16">
            <a:extLst>
              <a:ext uri="{FF2B5EF4-FFF2-40B4-BE49-F238E27FC236}">
                <a16:creationId xmlns:a16="http://schemas.microsoft.com/office/drawing/2014/main" id="{5E0EE944-D3C2-4D40-9E3B-86E056DBA67E}"/>
              </a:ext>
            </a:extLst>
          </p:cNvPr>
          <p:cNvSpPr/>
          <p:nvPr/>
        </p:nvSpPr>
        <p:spPr>
          <a:xfrm>
            <a:off x="1138963" y="3895674"/>
            <a:ext cx="4423190" cy="784830"/>
          </a:xfrm>
          <a:prstGeom prst="rect">
            <a:avLst/>
          </a:prstGeom>
          <a:ln>
            <a:solidFill>
              <a:schemeClr val="accent1"/>
            </a:solidFill>
          </a:ln>
        </p:spPr>
        <p:txBody>
          <a:bodyPr wrap="square">
            <a:spAutoFit/>
          </a:bodyPr>
          <a:lstStyle/>
          <a:p>
            <a:pPr marL="128588" indent="-128588">
              <a:buFont typeface="Arial" panose="020B0604020202020204" pitchFamily="34" charset="0"/>
              <a:buChar char="•"/>
            </a:pPr>
            <a:r>
              <a:rPr lang="ko-KR" altLang="en-US" sz="750" dirty="0"/>
              <a:t>특징 공간을 분할하거나 분기를 생산하는 과정에 </a:t>
            </a:r>
            <a:r>
              <a:rPr lang="ko-KR" altLang="en-US" sz="750" dirty="0" err="1">
                <a:solidFill>
                  <a:srgbClr val="FF0000"/>
                </a:solidFill>
              </a:rPr>
              <a:t>과적합</a:t>
            </a:r>
            <a:r>
              <a:rPr lang="en-US" altLang="ko-KR" sz="750" dirty="0">
                <a:solidFill>
                  <a:srgbClr val="FF0000"/>
                </a:solidFill>
              </a:rPr>
              <a:t>(over-fitting) </a:t>
            </a:r>
            <a:r>
              <a:rPr lang="ko-KR" altLang="en-US" sz="750" dirty="0">
                <a:solidFill>
                  <a:srgbClr val="FF0000"/>
                </a:solidFill>
              </a:rPr>
              <a:t>문제</a:t>
            </a:r>
            <a:r>
              <a:rPr lang="ko-KR" altLang="en-US" sz="750" dirty="0"/>
              <a:t>가 발생하기 쉽고 </a:t>
            </a:r>
            <a:r>
              <a:rPr lang="en-US" altLang="ko-KR" sz="750" dirty="0"/>
              <a:t>,</a:t>
            </a:r>
            <a:r>
              <a:rPr lang="ko-KR" altLang="en-US" sz="750" dirty="0"/>
              <a:t>예측의 정확도가 다소 떨어진다는 한계</a:t>
            </a:r>
          </a:p>
          <a:p>
            <a:pPr marL="128588" indent="-128588">
              <a:buFont typeface="Arial" panose="020B0604020202020204" pitchFamily="34" charset="0"/>
              <a:buChar char="•"/>
            </a:pPr>
            <a:r>
              <a:rPr lang="en-US" altLang="ko-KR" sz="750" dirty="0">
                <a:solidFill>
                  <a:srgbClr val="363B43"/>
                </a:solidFill>
                <a:latin typeface="Noto Sans KR"/>
              </a:rPr>
              <a:t>greedy algorithm (divide and conquer) : </a:t>
            </a:r>
            <a:r>
              <a:rPr lang="ko-KR" altLang="en-US" sz="750" dirty="0">
                <a:solidFill>
                  <a:srgbClr val="363B43"/>
                </a:solidFill>
                <a:latin typeface="Noto Sans KR"/>
              </a:rPr>
              <a:t>위에서 아래로 내려가며 반복적으로 파티션을 나눈다</a:t>
            </a:r>
            <a:r>
              <a:rPr lang="en-US" altLang="ko-KR" sz="750" dirty="0">
                <a:solidFill>
                  <a:srgbClr val="363B43"/>
                </a:solidFill>
                <a:latin typeface="Noto Sans KR"/>
              </a:rPr>
              <a:t>. </a:t>
            </a:r>
            <a:r>
              <a:rPr lang="ko-KR" altLang="en-US" sz="750" dirty="0">
                <a:solidFill>
                  <a:srgbClr val="363B43"/>
                </a:solidFill>
                <a:latin typeface="Noto Sans KR"/>
              </a:rPr>
              <a:t>한 번 이뤄진 분리는 다시 되돌릴 수 없다</a:t>
            </a:r>
            <a:r>
              <a:rPr lang="en-US" altLang="ko-KR" sz="750" dirty="0">
                <a:solidFill>
                  <a:srgbClr val="363B43"/>
                </a:solidFill>
                <a:latin typeface="Noto Sans KR"/>
              </a:rPr>
              <a:t>.</a:t>
            </a:r>
          </a:p>
          <a:p>
            <a:pPr marL="128588" indent="-128588">
              <a:buFont typeface="Arial" panose="020B0604020202020204" pitchFamily="34" charset="0"/>
              <a:buChar char="•"/>
            </a:pPr>
            <a:r>
              <a:rPr lang="en-US" altLang="ko-KR" sz="750" dirty="0"/>
              <a:t>decision boundary</a:t>
            </a:r>
            <a:r>
              <a:rPr lang="ko-KR" altLang="en-US" sz="750" dirty="0"/>
              <a:t>가 축에 평행하다는 한계점</a:t>
            </a:r>
            <a:r>
              <a:rPr lang="en-US" altLang="ko-KR" sz="750" dirty="0">
                <a:sym typeface="Wingdings" panose="05000000000000000000" pitchFamily="2" charset="2"/>
              </a:rPr>
              <a:t> </a:t>
            </a:r>
            <a:r>
              <a:rPr lang="ko-KR" altLang="en-US" sz="750" dirty="0"/>
              <a:t>축에 평행한 결정 경계만 갖게 되며 한 속성을 하나씩만 분리할 수 없다는 단점</a:t>
            </a:r>
          </a:p>
        </p:txBody>
      </p:sp>
      <p:sp>
        <p:nvSpPr>
          <p:cNvPr id="18" name="직사각형 17">
            <a:extLst>
              <a:ext uri="{FF2B5EF4-FFF2-40B4-BE49-F238E27FC236}">
                <a16:creationId xmlns:a16="http://schemas.microsoft.com/office/drawing/2014/main" id="{BA579912-0B62-47D3-80AF-EF12C3D375EF}"/>
              </a:ext>
            </a:extLst>
          </p:cNvPr>
          <p:cNvSpPr/>
          <p:nvPr/>
        </p:nvSpPr>
        <p:spPr>
          <a:xfrm>
            <a:off x="1143000" y="1628537"/>
            <a:ext cx="6858000" cy="646331"/>
          </a:xfrm>
          <a:prstGeom prst="rect">
            <a:avLst/>
          </a:prstGeom>
          <a:ln w="9525">
            <a:solidFill>
              <a:srgbClr val="002060"/>
            </a:solidFill>
          </a:ln>
        </p:spPr>
        <p:txBody>
          <a:bodyPr wrap="square">
            <a:spAutoFit/>
          </a:bodyPr>
          <a:lstStyle/>
          <a:p>
            <a:r>
              <a:rPr lang="ko-KR" altLang="en-US" sz="900" dirty="0"/>
              <a:t>의사결정나무</a:t>
            </a:r>
            <a:endParaRPr lang="en-US" altLang="ko-KR" sz="900" dirty="0"/>
          </a:p>
          <a:p>
            <a:r>
              <a:rPr lang="ko-KR" altLang="en-US" sz="900" dirty="0" err="1"/>
              <a:t>도표화하여</a:t>
            </a:r>
            <a:r>
              <a:rPr lang="ko-KR" altLang="en-US" sz="900" dirty="0"/>
              <a:t> 회귀분석이나 분류 문제를 해결하는 방법론</a:t>
            </a:r>
            <a:endParaRPr lang="en-US" altLang="ko-KR" sz="900" dirty="0"/>
          </a:p>
          <a:p>
            <a:r>
              <a:rPr lang="en-US" altLang="ko-KR" sz="900" dirty="0"/>
              <a:t>DT </a:t>
            </a:r>
            <a:r>
              <a:rPr lang="ko-KR" altLang="en-US" sz="900" dirty="0"/>
              <a:t>알고리즘은 </a:t>
            </a:r>
            <a:r>
              <a:rPr lang="en-US" altLang="ko-KR" sz="900" dirty="0"/>
              <a:t>p</a:t>
            </a:r>
            <a:r>
              <a:rPr lang="ko-KR" altLang="en-US" sz="900" dirty="0"/>
              <a:t>개의 설명변수 </a:t>
            </a:r>
            <a:r>
              <a:rPr lang="en-US" altLang="ko-KR" sz="900" dirty="0"/>
              <a:t>X1,X2,….</a:t>
            </a:r>
            <a:r>
              <a:rPr lang="en-US" altLang="ko-KR" sz="900" dirty="0" err="1"/>
              <a:t>Xp</a:t>
            </a:r>
            <a:r>
              <a:rPr lang="ko-KR" altLang="en-US" sz="900" dirty="0"/>
              <a:t>의 조합으로 구성된 특징 공간</a:t>
            </a:r>
            <a:r>
              <a:rPr lang="en-US" altLang="ko-KR" sz="900" dirty="0"/>
              <a:t>(feature space)</a:t>
            </a:r>
            <a:r>
              <a:rPr lang="ko-KR" altLang="en-US" sz="900" dirty="0"/>
              <a:t>을 </a:t>
            </a:r>
            <a:r>
              <a:rPr lang="en-US" altLang="ko-KR" sz="900" dirty="0"/>
              <a:t>J</a:t>
            </a:r>
            <a:r>
              <a:rPr lang="ko-KR" altLang="en-US" sz="900" dirty="0"/>
              <a:t>개의 </a:t>
            </a:r>
            <a:r>
              <a:rPr lang="ko-KR" altLang="en-US" sz="900" dirty="0" err="1"/>
              <a:t>비중첩</a:t>
            </a:r>
            <a:r>
              <a:rPr lang="ko-KR" altLang="en-US" sz="900" dirty="0"/>
              <a:t> 영역</a:t>
            </a:r>
            <a:r>
              <a:rPr lang="en-US" altLang="ko-KR" sz="900" dirty="0"/>
              <a:t>(non-overlapping regions)   R1, R2,….RJ</a:t>
            </a:r>
            <a:r>
              <a:rPr lang="ko-KR" altLang="en-US" sz="900" dirty="0"/>
              <a:t>으로 분할한다</a:t>
            </a:r>
            <a:r>
              <a:rPr lang="en-US" altLang="ko-KR" sz="900" dirty="0"/>
              <a:t>. </a:t>
            </a:r>
            <a:r>
              <a:rPr lang="ko-KR" altLang="en-US" sz="900" dirty="0"/>
              <a:t>동일한 영역 </a:t>
            </a:r>
            <a:r>
              <a:rPr lang="en-US" altLang="ko-KR" sz="900" dirty="0" err="1"/>
              <a:t>Rj</a:t>
            </a:r>
            <a:r>
              <a:rPr lang="ko-KR" altLang="en-US" sz="900" dirty="0"/>
              <a:t>에 속하는 관측치에 대해서는 동일한 예측을 실시하는 방법론</a:t>
            </a:r>
            <a:endParaRPr lang="en-US" altLang="ko-KR" sz="900" dirty="0"/>
          </a:p>
        </p:txBody>
      </p:sp>
      <p:sp>
        <p:nvSpPr>
          <p:cNvPr id="19" name="직사각형 18">
            <a:extLst>
              <a:ext uri="{FF2B5EF4-FFF2-40B4-BE49-F238E27FC236}">
                <a16:creationId xmlns:a16="http://schemas.microsoft.com/office/drawing/2014/main" id="{D381F95B-3D45-419B-9F3E-C95277177FE2}"/>
              </a:ext>
            </a:extLst>
          </p:cNvPr>
          <p:cNvSpPr/>
          <p:nvPr/>
        </p:nvSpPr>
        <p:spPr>
          <a:xfrm>
            <a:off x="1138963" y="4939721"/>
            <a:ext cx="4423190" cy="323165"/>
          </a:xfrm>
          <a:prstGeom prst="rect">
            <a:avLst/>
          </a:prstGeom>
          <a:ln>
            <a:solidFill>
              <a:schemeClr val="accent1"/>
            </a:solidFill>
          </a:ln>
        </p:spPr>
        <p:txBody>
          <a:bodyPr wrap="square">
            <a:spAutoFit/>
          </a:bodyPr>
          <a:lstStyle/>
          <a:p>
            <a:pPr>
              <a:buFont typeface="Arial" panose="020B0604020202020204" pitchFamily="34" charset="0"/>
              <a:buChar char="•"/>
            </a:pPr>
            <a:r>
              <a:rPr lang="ko-KR" altLang="en-US" sz="750" dirty="0">
                <a:solidFill>
                  <a:srgbClr val="000000"/>
                </a:solidFill>
                <a:highlight>
                  <a:srgbClr val="FFFF00"/>
                </a:highlight>
                <a:latin typeface="+mj-ea"/>
              </a:rPr>
              <a:t>세분화</a:t>
            </a:r>
            <a:r>
              <a:rPr lang="en-US" altLang="ko-KR" sz="750" dirty="0">
                <a:solidFill>
                  <a:srgbClr val="000000"/>
                </a:solidFill>
                <a:highlight>
                  <a:srgbClr val="FFFF00"/>
                </a:highlight>
                <a:latin typeface="+mj-ea"/>
              </a:rPr>
              <a:t>, </a:t>
            </a:r>
            <a:r>
              <a:rPr lang="ko-KR" altLang="en-US" sz="750" dirty="0">
                <a:solidFill>
                  <a:srgbClr val="000000"/>
                </a:solidFill>
                <a:highlight>
                  <a:srgbClr val="FFFF00"/>
                </a:highlight>
                <a:latin typeface="+mj-ea"/>
              </a:rPr>
              <a:t>분류</a:t>
            </a:r>
            <a:r>
              <a:rPr lang="en-US" altLang="ko-KR" sz="750" dirty="0">
                <a:solidFill>
                  <a:srgbClr val="000000"/>
                </a:solidFill>
                <a:highlight>
                  <a:srgbClr val="FFFF00"/>
                </a:highlight>
                <a:latin typeface="+mj-ea"/>
              </a:rPr>
              <a:t>, </a:t>
            </a:r>
            <a:r>
              <a:rPr lang="ko-KR" altLang="en-US" sz="750" dirty="0">
                <a:solidFill>
                  <a:srgbClr val="000000"/>
                </a:solidFill>
                <a:highlight>
                  <a:srgbClr val="FFFF00"/>
                </a:highlight>
                <a:latin typeface="+mj-ea"/>
              </a:rPr>
              <a:t>예측</a:t>
            </a:r>
            <a:r>
              <a:rPr lang="en-US" altLang="ko-KR" sz="750" dirty="0">
                <a:solidFill>
                  <a:srgbClr val="000000"/>
                </a:solidFill>
                <a:highlight>
                  <a:srgbClr val="FFFF00"/>
                </a:highlight>
                <a:latin typeface="+mj-ea"/>
              </a:rPr>
              <a:t>(</a:t>
            </a:r>
            <a:r>
              <a:rPr lang="ko-KR" altLang="en-US" sz="750" dirty="0">
                <a:solidFill>
                  <a:srgbClr val="000000"/>
                </a:solidFill>
                <a:highlight>
                  <a:srgbClr val="FFFF00"/>
                </a:highlight>
                <a:latin typeface="+mj-ea"/>
              </a:rPr>
              <a:t>이산형 자료 값</a:t>
            </a:r>
            <a:r>
              <a:rPr lang="en-US" altLang="ko-KR" sz="750" dirty="0">
                <a:solidFill>
                  <a:srgbClr val="000000"/>
                </a:solidFill>
                <a:highlight>
                  <a:srgbClr val="FFFF00"/>
                </a:highlight>
                <a:latin typeface="+mj-ea"/>
              </a:rPr>
              <a:t>), </a:t>
            </a:r>
            <a:r>
              <a:rPr lang="ko-KR" altLang="en-US" sz="750" dirty="0">
                <a:solidFill>
                  <a:srgbClr val="000000"/>
                </a:solidFill>
                <a:highlight>
                  <a:srgbClr val="FFFF00"/>
                </a:highlight>
                <a:latin typeface="+mj-ea"/>
              </a:rPr>
              <a:t>교호작용효과의 파악 등에 사용가능한 알고리즘</a:t>
            </a:r>
            <a:endParaRPr lang="en-US" altLang="ko-KR" sz="750" dirty="0">
              <a:solidFill>
                <a:srgbClr val="000000"/>
              </a:solidFill>
              <a:highlight>
                <a:srgbClr val="FFFF00"/>
              </a:highlight>
              <a:latin typeface="+mj-ea"/>
            </a:endParaRPr>
          </a:p>
          <a:p>
            <a:pPr>
              <a:buFont typeface="Arial" panose="020B0604020202020204" pitchFamily="34" charset="0"/>
              <a:buChar char="•"/>
            </a:pPr>
            <a:r>
              <a:rPr lang="ko-KR" altLang="en-US" sz="750" dirty="0">
                <a:solidFill>
                  <a:srgbClr val="000000"/>
                </a:solidFill>
                <a:latin typeface="+mj-ea"/>
              </a:rPr>
              <a:t>이메일 스팸 여부</a:t>
            </a:r>
            <a:r>
              <a:rPr lang="en-US" altLang="ko-KR" sz="750" dirty="0">
                <a:solidFill>
                  <a:srgbClr val="000000"/>
                </a:solidFill>
                <a:latin typeface="+mj-ea"/>
              </a:rPr>
              <a:t>? , </a:t>
            </a:r>
            <a:r>
              <a:rPr lang="ko-KR" altLang="en-US" sz="750" dirty="0">
                <a:solidFill>
                  <a:srgbClr val="000000"/>
                </a:solidFill>
                <a:latin typeface="+mj-ea"/>
              </a:rPr>
              <a:t>강아지인가</a:t>
            </a:r>
            <a:r>
              <a:rPr lang="en-US" altLang="ko-KR" sz="750" dirty="0">
                <a:solidFill>
                  <a:srgbClr val="000000"/>
                </a:solidFill>
                <a:latin typeface="+mj-ea"/>
              </a:rPr>
              <a:t>? </a:t>
            </a:r>
            <a:r>
              <a:rPr lang="ko-KR" altLang="en-US" sz="750" dirty="0">
                <a:solidFill>
                  <a:srgbClr val="000000"/>
                </a:solidFill>
                <a:latin typeface="+mj-ea"/>
              </a:rPr>
              <a:t>고양이인가</a:t>
            </a:r>
            <a:r>
              <a:rPr lang="en-US" altLang="ko-KR" sz="750" dirty="0">
                <a:solidFill>
                  <a:srgbClr val="000000"/>
                </a:solidFill>
                <a:latin typeface="+mj-ea"/>
              </a:rPr>
              <a:t>?  </a:t>
            </a:r>
            <a:r>
              <a:rPr lang="ko-KR" altLang="en-US" sz="750" dirty="0">
                <a:solidFill>
                  <a:srgbClr val="000000"/>
                </a:solidFill>
                <a:latin typeface="+mj-ea"/>
              </a:rPr>
              <a:t>생존</a:t>
            </a:r>
            <a:r>
              <a:rPr lang="en-US" altLang="ko-KR" sz="750" dirty="0">
                <a:solidFill>
                  <a:srgbClr val="000000"/>
                </a:solidFill>
                <a:latin typeface="+mj-ea"/>
              </a:rPr>
              <a:t>? </a:t>
            </a:r>
            <a:r>
              <a:rPr lang="ko-KR" altLang="en-US" sz="750" dirty="0">
                <a:solidFill>
                  <a:srgbClr val="000000"/>
                </a:solidFill>
                <a:latin typeface="+mj-ea"/>
              </a:rPr>
              <a:t>사망</a:t>
            </a:r>
          </a:p>
        </p:txBody>
      </p:sp>
      <p:sp>
        <p:nvSpPr>
          <p:cNvPr id="20" name="직사각형 19">
            <a:extLst>
              <a:ext uri="{FF2B5EF4-FFF2-40B4-BE49-F238E27FC236}">
                <a16:creationId xmlns:a16="http://schemas.microsoft.com/office/drawing/2014/main" id="{98FB8621-670F-4A35-9A87-B313C77700CF}"/>
              </a:ext>
            </a:extLst>
          </p:cNvPr>
          <p:cNvSpPr/>
          <p:nvPr/>
        </p:nvSpPr>
        <p:spPr>
          <a:xfrm>
            <a:off x="1142999" y="2271611"/>
            <a:ext cx="453970" cy="253916"/>
          </a:xfrm>
          <a:prstGeom prst="rect">
            <a:avLst/>
          </a:prstGeom>
        </p:spPr>
        <p:txBody>
          <a:bodyPr wrap="none">
            <a:spAutoFit/>
          </a:bodyPr>
          <a:lstStyle/>
          <a:p>
            <a:r>
              <a:rPr lang="ko-KR" altLang="en-US" sz="1050" b="1" dirty="0">
                <a:solidFill>
                  <a:schemeClr val="accent1"/>
                </a:solidFill>
                <a:latin typeface="+mj-ea"/>
              </a:rPr>
              <a:t>장점</a:t>
            </a:r>
            <a:endParaRPr lang="en-US" altLang="ko-KR" sz="1050" b="1" dirty="0">
              <a:solidFill>
                <a:schemeClr val="accent1"/>
              </a:solidFill>
              <a:latin typeface="+mj-ea"/>
            </a:endParaRPr>
          </a:p>
        </p:txBody>
      </p:sp>
      <p:sp>
        <p:nvSpPr>
          <p:cNvPr id="21" name="TextBox 20">
            <a:extLst>
              <a:ext uri="{FF2B5EF4-FFF2-40B4-BE49-F238E27FC236}">
                <a16:creationId xmlns:a16="http://schemas.microsoft.com/office/drawing/2014/main" id="{6670561C-4EF9-44A4-B218-9E0547806C6E}"/>
              </a:ext>
            </a:extLst>
          </p:cNvPr>
          <p:cNvSpPr txBox="1"/>
          <p:nvPr/>
        </p:nvSpPr>
        <p:spPr>
          <a:xfrm>
            <a:off x="1142999" y="4686107"/>
            <a:ext cx="453970" cy="253916"/>
          </a:xfrm>
          <a:prstGeom prst="rect">
            <a:avLst/>
          </a:prstGeom>
          <a:noFill/>
        </p:spPr>
        <p:txBody>
          <a:bodyPr wrap="none" rtlCol="0">
            <a:spAutoFit/>
          </a:bodyPr>
          <a:lstStyle/>
          <a:p>
            <a:r>
              <a:rPr kumimoji="1" lang="ko-Kore-KR" altLang="en-US" sz="1050" b="1" dirty="0"/>
              <a:t>활용</a:t>
            </a:r>
          </a:p>
        </p:txBody>
      </p:sp>
      <p:sp>
        <p:nvSpPr>
          <p:cNvPr id="22" name="TextBox 21">
            <a:extLst>
              <a:ext uri="{FF2B5EF4-FFF2-40B4-BE49-F238E27FC236}">
                <a16:creationId xmlns:a16="http://schemas.microsoft.com/office/drawing/2014/main" id="{2189EEE2-3AE1-4196-862F-FD50F8C60ABF}"/>
              </a:ext>
            </a:extLst>
          </p:cNvPr>
          <p:cNvSpPr txBox="1"/>
          <p:nvPr/>
        </p:nvSpPr>
        <p:spPr>
          <a:xfrm>
            <a:off x="1138963" y="3650092"/>
            <a:ext cx="997768" cy="253916"/>
          </a:xfrm>
          <a:prstGeom prst="rect">
            <a:avLst/>
          </a:prstGeom>
          <a:noFill/>
        </p:spPr>
        <p:txBody>
          <a:bodyPr wrap="square" rtlCol="0">
            <a:spAutoFit/>
          </a:bodyPr>
          <a:lstStyle/>
          <a:p>
            <a:r>
              <a:rPr lang="ko-KR" altLang="en-US" sz="1050" b="1" dirty="0">
                <a:solidFill>
                  <a:srgbClr val="FF0000"/>
                </a:solidFill>
              </a:rPr>
              <a:t>한계점</a:t>
            </a:r>
          </a:p>
        </p:txBody>
      </p:sp>
      <p:sp>
        <p:nvSpPr>
          <p:cNvPr id="23" name="TextBox 22">
            <a:extLst>
              <a:ext uri="{FF2B5EF4-FFF2-40B4-BE49-F238E27FC236}">
                <a16:creationId xmlns:a16="http://schemas.microsoft.com/office/drawing/2014/main" id="{A4C297A2-FAE1-48EC-B587-8A1686B517C3}"/>
              </a:ext>
            </a:extLst>
          </p:cNvPr>
          <p:cNvSpPr txBox="1"/>
          <p:nvPr/>
        </p:nvSpPr>
        <p:spPr>
          <a:xfrm>
            <a:off x="5775636" y="4962804"/>
            <a:ext cx="1992853" cy="300082"/>
          </a:xfrm>
          <a:prstGeom prst="rect">
            <a:avLst/>
          </a:prstGeom>
          <a:noFill/>
        </p:spPr>
        <p:txBody>
          <a:bodyPr wrap="none" rtlCol="0">
            <a:spAutoFit/>
          </a:bodyPr>
          <a:lstStyle/>
          <a:p>
            <a:r>
              <a:rPr kumimoji="1" lang="ko-Kore-KR" altLang="en-US" sz="1350" dirty="0"/>
              <a:t>트리</a:t>
            </a:r>
            <a:r>
              <a:rPr kumimoji="1" lang="ko-KR" altLang="en-US" sz="1350" dirty="0"/>
              <a:t> 구조 예시</a:t>
            </a:r>
            <a:r>
              <a:rPr kumimoji="1" lang="en-US" altLang="ko-KR" sz="825" dirty="0"/>
              <a:t>(</a:t>
            </a:r>
            <a:r>
              <a:rPr kumimoji="1" lang="en-US" altLang="ko-KR" sz="825" dirty="0" err="1"/>
              <a:t>plot_tree</a:t>
            </a:r>
            <a:r>
              <a:rPr kumimoji="1" lang="en-US" altLang="ko-KR" sz="825" dirty="0"/>
              <a:t> </a:t>
            </a:r>
            <a:r>
              <a:rPr kumimoji="1" lang="ko-KR" altLang="en-US" sz="825" dirty="0"/>
              <a:t>활용</a:t>
            </a:r>
            <a:r>
              <a:rPr kumimoji="1" lang="en-US" altLang="ko-KR" sz="825" dirty="0"/>
              <a:t>)</a:t>
            </a:r>
            <a:endParaRPr kumimoji="1" lang="ko-Kore-KR" altLang="en-US" sz="1350" dirty="0"/>
          </a:p>
        </p:txBody>
      </p:sp>
      <p:grpSp>
        <p:nvGrpSpPr>
          <p:cNvPr id="24" name="그룹 23">
            <a:extLst>
              <a:ext uri="{FF2B5EF4-FFF2-40B4-BE49-F238E27FC236}">
                <a16:creationId xmlns:a16="http://schemas.microsoft.com/office/drawing/2014/main" id="{59E26DD8-8FF5-4465-A2DF-4CD569D8707D}"/>
              </a:ext>
            </a:extLst>
          </p:cNvPr>
          <p:cNvGrpSpPr/>
          <p:nvPr/>
        </p:nvGrpSpPr>
        <p:grpSpPr>
          <a:xfrm>
            <a:off x="5977883" y="2679941"/>
            <a:ext cx="1679229" cy="567772"/>
            <a:chOff x="8207064" y="2421763"/>
            <a:chExt cx="2238971" cy="757028"/>
          </a:xfrm>
        </p:grpSpPr>
        <p:sp>
          <p:nvSpPr>
            <p:cNvPr id="25" name="TextBox 24">
              <a:extLst>
                <a:ext uri="{FF2B5EF4-FFF2-40B4-BE49-F238E27FC236}">
                  <a16:creationId xmlns:a16="http://schemas.microsoft.com/office/drawing/2014/main" id="{4FF577BA-E15E-4AA6-AC2C-BB9E25117E2D}"/>
                </a:ext>
              </a:extLst>
            </p:cNvPr>
            <p:cNvSpPr txBox="1"/>
            <p:nvPr/>
          </p:nvSpPr>
          <p:spPr>
            <a:xfrm>
              <a:off x="8212091" y="2421763"/>
              <a:ext cx="2233944" cy="261610"/>
            </a:xfrm>
            <a:prstGeom prst="rect">
              <a:avLst/>
            </a:prstGeom>
            <a:noFill/>
          </p:spPr>
          <p:txBody>
            <a:bodyPr wrap="none" rtlCol="0">
              <a:spAutoFit/>
            </a:bodyPr>
            <a:lstStyle/>
            <a:p>
              <a:r>
                <a:rPr kumimoji="1" lang="ko-KR" altLang="en-US" sz="675" dirty="0"/>
                <a:t>성별에서 첫번째 분할 발생 </a:t>
              </a:r>
              <a:r>
                <a:rPr kumimoji="1" lang="en-US" altLang="ko-KR" sz="675" dirty="0"/>
                <a:t>(</a:t>
              </a:r>
              <a:r>
                <a:rPr kumimoji="1" lang="ko-KR" altLang="en-US" sz="675" dirty="0"/>
                <a:t>임계치 </a:t>
              </a:r>
              <a:r>
                <a:rPr kumimoji="1" lang="en-US" altLang="ko-KR" sz="675" dirty="0"/>
                <a:t>0.5)</a:t>
              </a:r>
              <a:endParaRPr kumimoji="1" lang="ko-Kore-KR" altLang="en-US" sz="675" dirty="0"/>
            </a:p>
          </p:txBody>
        </p:sp>
        <p:sp>
          <p:nvSpPr>
            <p:cNvPr id="26" name="TextBox 25">
              <a:extLst>
                <a:ext uri="{FF2B5EF4-FFF2-40B4-BE49-F238E27FC236}">
                  <a16:creationId xmlns:a16="http://schemas.microsoft.com/office/drawing/2014/main" id="{8538A218-148C-461E-9FCB-9CF03EA601BD}"/>
                </a:ext>
              </a:extLst>
            </p:cNvPr>
            <p:cNvSpPr txBox="1"/>
            <p:nvPr/>
          </p:nvSpPr>
          <p:spPr>
            <a:xfrm>
              <a:off x="8207064" y="2669472"/>
              <a:ext cx="1113980" cy="261610"/>
            </a:xfrm>
            <a:prstGeom prst="rect">
              <a:avLst/>
            </a:prstGeom>
            <a:noFill/>
          </p:spPr>
          <p:txBody>
            <a:bodyPr wrap="none" rtlCol="0">
              <a:spAutoFit/>
            </a:bodyPr>
            <a:lstStyle/>
            <a:p>
              <a:r>
                <a:rPr kumimoji="1" lang="ko-Kore-KR" altLang="en-US" sz="675" dirty="0"/>
                <a:t>지니계수</a:t>
              </a:r>
              <a:r>
                <a:rPr kumimoji="1" lang="ko-KR" altLang="en-US" sz="675" dirty="0"/>
                <a:t>는 </a:t>
              </a:r>
              <a:r>
                <a:rPr kumimoji="1" lang="en-US" altLang="ko-KR" sz="675" dirty="0"/>
                <a:t>0.473</a:t>
              </a:r>
              <a:endParaRPr kumimoji="1" lang="ko-Kore-KR" altLang="en-US" sz="675" dirty="0"/>
            </a:p>
          </p:txBody>
        </p:sp>
        <p:sp>
          <p:nvSpPr>
            <p:cNvPr id="27" name="TextBox 26">
              <a:extLst>
                <a:ext uri="{FF2B5EF4-FFF2-40B4-BE49-F238E27FC236}">
                  <a16:creationId xmlns:a16="http://schemas.microsoft.com/office/drawing/2014/main" id="{E5C4C1DB-35BB-4161-A77B-F739D72A58B2}"/>
                </a:ext>
              </a:extLst>
            </p:cNvPr>
            <p:cNvSpPr txBox="1"/>
            <p:nvPr/>
          </p:nvSpPr>
          <p:spPr>
            <a:xfrm>
              <a:off x="8212091" y="2917181"/>
              <a:ext cx="2129215" cy="261610"/>
            </a:xfrm>
            <a:prstGeom prst="rect">
              <a:avLst/>
            </a:prstGeom>
            <a:noFill/>
          </p:spPr>
          <p:txBody>
            <a:bodyPr wrap="none" rtlCol="0">
              <a:spAutoFit/>
            </a:bodyPr>
            <a:lstStyle/>
            <a:p>
              <a:r>
                <a:rPr kumimoji="1" lang="ko-Kore-KR" altLang="en-US" sz="675" dirty="0"/>
                <a:t>데이터</a:t>
              </a:r>
              <a:r>
                <a:rPr kumimoji="1" lang="ko-KR" altLang="en-US" sz="675" dirty="0"/>
                <a:t> 숫자 </a:t>
              </a:r>
              <a:r>
                <a:rPr kumimoji="1" lang="en-US" altLang="ko-KR" sz="675" dirty="0"/>
                <a:t>666</a:t>
              </a:r>
              <a:r>
                <a:rPr kumimoji="1" lang="ko-KR" altLang="en-US" sz="675" dirty="0"/>
                <a:t>개 중 </a:t>
              </a:r>
              <a:r>
                <a:rPr kumimoji="1" lang="en-US" altLang="ko-KR" sz="675" dirty="0"/>
                <a:t>411,</a:t>
              </a:r>
              <a:r>
                <a:rPr kumimoji="1" lang="ko-KR" altLang="en-US" sz="675" dirty="0"/>
                <a:t> </a:t>
              </a:r>
              <a:r>
                <a:rPr kumimoji="1" lang="en-US" altLang="ko-KR" sz="675" dirty="0"/>
                <a:t>255</a:t>
              </a:r>
              <a:r>
                <a:rPr kumimoji="1" lang="ko-KR" altLang="en-US" sz="675" dirty="0"/>
                <a:t>개 분할</a:t>
              </a:r>
              <a:endParaRPr kumimoji="1" lang="ko-Kore-KR" altLang="en-US" sz="675" dirty="0"/>
            </a:p>
          </p:txBody>
        </p:sp>
      </p:grpSp>
      <p:sp>
        <p:nvSpPr>
          <p:cNvPr id="28" name="왼쪽 대괄호[L] 25">
            <a:extLst>
              <a:ext uri="{FF2B5EF4-FFF2-40B4-BE49-F238E27FC236}">
                <a16:creationId xmlns:a16="http://schemas.microsoft.com/office/drawing/2014/main" id="{0C085845-E605-4DEE-A975-C0D279B8973D}"/>
              </a:ext>
            </a:extLst>
          </p:cNvPr>
          <p:cNvSpPr/>
          <p:nvPr/>
        </p:nvSpPr>
        <p:spPr>
          <a:xfrm>
            <a:off x="5921527" y="2673572"/>
            <a:ext cx="43575" cy="54468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sz="1350"/>
          </a:p>
        </p:txBody>
      </p:sp>
      <p:sp>
        <p:nvSpPr>
          <p:cNvPr id="29" name="오른쪽 대괄호[R] 26">
            <a:extLst>
              <a:ext uri="{FF2B5EF4-FFF2-40B4-BE49-F238E27FC236}">
                <a16:creationId xmlns:a16="http://schemas.microsoft.com/office/drawing/2014/main" id="{EA86FA2D-4088-4FBD-8990-FDEB42A8BE99}"/>
              </a:ext>
            </a:extLst>
          </p:cNvPr>
          <p:cNvSpPr/>
          <p:nvPr/>
        </p:nvSpPr>
        <p:spPr>
          <a:xfrm>
            <a:off x="7555017" y="2673572"/>
            <a:ext cx="34289" cy="54468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sz="1350"/>
          </a:p>
        </p:txBody>
      </p:sp>
      <p:sp>
        <p:nvSpPr>
          <p:cNvPr id="30" name="위로 굽은 화살표[B] 37">
            <a:extLst>
              <a:ext uri="{FF2B5EF4-FFF2-40B4-BE49-F238E27FC236}">
                <a16:creationId xmlns:a16="http://schemas.microsoft.com/office/drawing/2014/main" id="{A57F8524-C3F7-492A-8F56-0BA205128C98}"/>
              </a:ext>
            </a:extLst>
          </p:cNvPr>
          <p:cNvSpPr/>
          <p:nvPr/>
        </p:nvSpPr>
        <p:spPr>
          <a:xfrm>
            <a:off x="7122363" y="3256359"/>
            <a:ext cx="389998" cy="335482"/>
          </a:xfrm>
          <a:prstGeom prst="bentUpArrow">
            <a:avLst>
              <a:gd name="adj1" fmla="val 8967"/>
              <a:gd name="adj2" fmla="val 16983"/>
              <a:gd name="adj3" fmla="val 1497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spTree>
    <p:extLst>
      <p:ext uri="{BB962C8B-B14F-4D97-AF65-F5344CB8AC3E}">
        <p14:creationId xmlns:p14="http://schemas.microsoft.com/office/powerpoint/2010/main" val="126642124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CAE8AB-AAC2-4269-B308-5E93893672E9}"/>
              </a:ext>
            </a:extLst>
          </p:cNvPr>
          <p:cNvSpPr/>
          <p:nvPr/>
        </p:nvSpPr>
        <p:spPr>
          <a:xfrm>
            <a:off x="2271631" y="389324"/>
            <a:ext cx="2986715" cy="369332"/>
          </a:xfrm>
          <a:prstGeom prst="rect">
            <a:avLst/>
          </a:prstGeom>
        </p:spPr>
        <p:txBody>
          <a:bodyPr wrap="none">
            <a:spAutoFit/>
          </a:bodyPr>
          <a:lstStyle/>
          <a:p>
            <a:r>
              <a:rPr lang="ko-KR" altLang="en-US" b="1" dirty="0">
                <a:solidFill>
                  <a:srgbClr val="404248"/>
                </a:solidFill>
                <a:latin typeface="Graphik"/>
              </a:rPr>
              <a:t>의사결정나무</a:t>
            </a:r>
            <a:r>
              <a:rPr lang="en-US" altLang="ko-KR" b="1" dirty="0">
                <a:solidFill>
                  <a:srgbClr val="404248"/>
                </a:solidFill>
                <a:latin typeface="Graphik"/>
              </a:rPr>
              <a:t>(Decision Tree)</a:t>
            </a:r>
          </a:p>
        </p:txBody>
      </p:sp>
      <p:sp>
        <p:nvSpPr>
          <p:cNvPr id="7" name="바닥글 개체 틀 6">
            <a:extLst>
              <a:ext uri="{FF2B5EF4-FFF2-40B4-BE49-F238E27FC236}">
                <a16:creationId xmlns:a16="http://schemas.microsoft.com/office/drawing/2014/main" id="{07B63C55-D2A4-4C40-899C-AE87F1D3C7DA}"/>
              </a:ext>
            </a:extLst>
          </p:cNvPr>
          <p:cNvSpPr>
            <a:spLocks noGrp="1"/>
          </p:cNvSpPr>
          <p:nvPr>
            <p:ph type="ftr" sz="quarter" idx="11"/>
          </p:nvPr>
        </p:nvSpPr>
        <p:spPr/>
        <p:txBody>
          <a:bodyPr/>
          <a:lstStyle/>
          <a:p>
            <a:r>
              <a:rPr lang="en-US" altLang="ko-KR"/>
              <a:t>UBION PBL- FBA</a:t>
            </a:r>
            <a:endParaRPr lang="ko-KR" altLang="en-US"/>
          </a:p>
        </p:txBody>
      </p:sp>
      <p:sp>
        <p:nvSpPr>
          <p:cNvPr id="13" name="슬라이드 번호 개체 틀 12">
            <a:extLst>
              <a:ext uri="{FF2B5EF4-FFF2-40B4-BE49-F238E27FC236}">
                <a16:creationId xmlns:a16="http://schemas.microsoft.com/office/drawing/2014/main" id="{A3EB9827-855F-4EEA-B77D-772C36AE539D}"/>
              </a:ext>
            </a:extLst>
          </p:cNvPr>
          <p:cNvSpPr>
            <a:spLocks noGrp="1"/>
          </p:cNvSpPr>
          <p:nvPr>
            <p:ph type="sldNum" sz="quarter" idx="12"/>
          </p:nvPr>
        </p:nvSpPr>
        <p:spPr/>
        <p:txBody>
          <a:bodyPr/>
          <a:lstStyle/>
          <a:p>
            <a:fld id="{DE77BB65-F969-4654-BF30-45C70C1BE112}" type="slidenum">
              <a:rPr lang="ko-KR" altLang="en-US" smtClean="0"/>
              <a:pPr/>
              <a:t>239</a:t>
            </a:fld>
            <a:endParaRPr lang="ko-KR" altLang="en-US"/>
          </a:p>
        </p:txBody>
      </p:sp>
      <p:sp>
        <p:nvSpPr>
          <p:cNvPr id="8" name="직사각형 7">
            <a:extLst>
              <a:ext uri="{FF2B5EF4-FFF2-40B4-BE49-F238E27FC236}">
                <a16:creationId xmlns:a16="http://schemas.microsoft.com/office/drawing/2014/main" id="{8008621D-98ED-47C7-A8C6-46850B6DF58C}"/>
              </a:ext>
            </a:extLst>
          </p:cNvPr>
          <p:cNvSpPr/>
          <p:nvPr/>
        </p:nvSpPr>
        <p:spPr>
          <a:xfrm>
            <a:off x="505481" y="949560"/>
            <a:ext cx="1292341" cy="390043"/>
          </a:xfrm>
          <a:prstGeom prst="rect">
            <a:avLst/>
          </a:prstGeom>
        </p:spPr>
        <p:txBody>
          <a:bodyPr wrap="none">
            <a:spAutoFit/>
          </a:bodyPr>
          <a:lstStyle/>
          <a:p>
            <a:pPr algn="just" fontAlgn="base">
              <a:lnSpc>
                <a:spcPct val="160000"/>
              </a:lnSpc>
              <a:spcAft>
                <a:spcPts val="400"/>
              </a:spcAft>
            </a:pPr>
            <a:r>
              <a:rPr lang="en-US" altLang="ko-KR" sz="1400" kern="0" dirty="0">
                <a:solidFill>
                  <a:srgbClr val="333333"/>
                </a:solidFill>
                <a:latin typeface="+mj-ea"/>
                <a:ea typeface="+mj-ea"/>
              </a:rPr>
              <a:t>D.T</a:t>
            </a:r>
            <a:r>
              <a:rPr lang="ko-KR" altLang="en-US" sz="1400" kern="0" dirty="0">
                <a:solidFill>
                  <a:srgbClr val="333333"/>
                </a:solidFill>
                <a:latin typeface="+mj-ea"/>
                <a:ea typeface="+mj-ea"/>
              </a:rPr>
              <a:t> 분석 단계</a:t>
            </a:r>
            <a:endParaRPr lang="ko-KR" altLang="en-US" sz="1400" kern="0" dirty="0">
              <a:solidFill>
                <a:srgbClr val="000000"/>
              </a:solidFill>
              <a:latin typeface="+mj-ea"/>
              <a:ea typeface="+mj-ea"/>
            </a:endParaRPr>
          </a:p>
        </p:txBody>
      </p:sp>
      <p:sp>
        <p:nvSpPr>
          <p:cNvPr id="9" name="직사각형 8">
            <a:extLst>
              <a:ext uri="{FF2B5EF4-FFF2-40B4-BE49-F238E27FC236}">
                <a16:creationId xmlns:a16="http://schemas.microsoft.com/office/drawing/2014/main" id="{55CAAF6F-A31B-4437-A853-3E1EB0EEA23A}"/>
              </a:ext>
            </a:extLst>
          </p:cNvPr>
          <p:cNvSpPr/>
          <p:nvPr/>
        </p:nvSpPr>
        <p:spPr>
          <a:xfrm>
            <a:off x="611560" y="1371464"/>
            <a:ext cx="7920880" cy="1620957"/>
          </a:xfrm>
          <a:prstGeom prst="rect">
            <a:avLst/>
          </a:prstGeom>
          <a:ln>
            <a:solidFill>
              <a:schemeClr val="accent1"/>
            </a:solidFill>
          </a:ln>
        </p:spPr>
        <p:txBody>
          <a:bodyPr wrap="square">
            <a:spAutoFit/>
          </a:bodyPr>
          <a:lstStyle/>
          <a:p>
            <a:pPr lvl="0" algn="just" fontAlgn="base"/>
            <a:r>
              <a:rPr lang="en-US" altLang="ko-KR" sz="1200" kern="0" dirty="0">
                <a:solidFill>
                  <a:srgbClr val="333333"/>
                </a:solidFill>
                <a:latin typeface="+mj-ea"/>
                <a:ea typeface="+mj-ea"/>
              </a:rPr>
              <a:t>1. </a:t>
            </a:r>
            <a:r>
              <a:rPr lang="ko-KR" altLang="en-US" sz="1200" kern="0" dirty="0">
                <a:solidFill>
                  <a:srgbClr val="333333"/>
                </a:solidFill>
                <a:latin typeface="+mj-ea"/>
                <a:ea typeface="+mj-ea"/>
              </a:rPr>
              <a:t> </a:t>
            </a:r>
            <a:r>
              <a:rPr lang="ko-KR" altLang="en-US" sz="1200" kern="0" dirty="0" err="1">
                <a:solidFill>
                  <a:srgbClr val="333333"/>
                </a:solidFill>
                <a:latin typeface="+mj-ea"/>
                <a:ea typeface="+mj-ea"/>
              </a:rPr>
              <a:t>의사결정트리의</a:t>
            </a:r>
            <a:r>
              <a:rPr lang="ko-KR" altLang="en-US" sz="1200" kern="0" dirty="0">
                <a:solidFill>
                  <a:srgbClr val="333333"/>
                </a:solidFill>
                <a:latin typeface="+mj-ea"/>
                <a:ea typeface="+mj-ea"/>
              </a:rPr>
              <a:t> 생성</a:t>
            </a:r>
            <a:r>
              <a:rPr lang="en-US" altLang="ko-KR" sz="1200" kern="0" dirty="0">
                <a:solidFill>
                  <a:srgbClr val="333333"/>
                </a:solidFill>
                <a:latin typeface="+mj-ea"/>
                <a:ea typeface="+mj-ea"/>
              </a:rPr>
              <a:t>: </a:t>
            </a:r>
            <a:r>
              <a:rPr lang="ko-KR" altLang="en-US" sz="1200" kern="0" dirty="0">
                <a:solidFill>
                  <a:srgbClr val="333333"/>
                </a:solidFill>
                <a:latin typeface="+mj-ea"/>
                <a:ea typeface="+mj-ea"/>
              </a:rPr>
              <a:t>분석목적에 따라 적절한 분리기준과 정지규칙</a:t>
            </a:r>
            <a:r>
              <a:rPr lang="en-US" altLang="ko-KR" sz="1200" kern="0" dirty="0">
                <a:solidFill>
                  <a:srgbClr val="333333"/>
                </a:solidFill>
                <a:latin typeface="+mj-ea"/>
                <a:ea typeface="+mj-ea"/>
              </a:rPr>
              <a:t>(Stopping Rule)</a:t>
            </a:r>
            <a:r>
              <a:rPr lang="ko-KR" altLang="en-US" sz="1200" kern="0" dirty="0">
                <a:solidFill>
                  <a:srgbClr val="333333"/>
                </a:solidFill>
                <a:latin typeface="+mj-ea"/>
                <a:ea typeface="+mj-ea"/>
              </a:rPr>
              <a:t> 지정</a:t>
            </a:r>
            <a:endParaRPr lang="ko-KR" altLang="en-US" sz="1200" kern="0" dirty="0">
              <a:solidFill>
                <a:srgbClr val="000000"/>
              </a:solidFill>
              <a:latin typeface="+mj-ea"/>
              <a:ea typeface="+mj-ea"/>
            </a:endParaRPr>
          </a:p>
          <a:p>
            <a:pPr lvl="0" algn="just" fontAlgn="base"/>
            <a:r>
              <a:rPr lang="en-US" altLang="ko-KR" sz="1200" kern="0" dirty="0">
                <a:solidFill>
                  <a:srgbClr val="333333"/>
                </a:solidFill>
                <a:latin typeface="+mj-ea"/>
                <a:ea typeface="+mj-ea"/>
              </a:rPr>
              <a:t>2.</a:t>
            </a:r>
            <a:r>
              <a:rPr lang="ko-KR" altLang="en-US" sz="1200" kern="0" dirty="0">
                <a:solidFill>
                  <a:srgbClr val="333333"/>
                </a:solidFill>
                <a:latin typeface="+mj-ea"/>
                <a:ea typeface="+mj-ea"/>
              </a:rPr>
              <a:t> 가지치기</a:t>
            </a:r>
            <a:r>
              <a:rPr lang="en-US" altLang="ko-KR" sz="1200" kern="0" dirty="0">
                <a:solidFill>
                  <a:srgbClr val="333333"/>
                </a:solidFill>
                <a:latin typeface="+mj-ea"/>
                <a:ea typeface="+mj-ea"/>
              </a:rPr>
              <a:t>: </a:t>
            </a:r>
            <a:r>
              <a:rPr lang="ko-KR" altLang="en-US" sz="1200" kern="0" dirty="0">
                <a:solidFill>
                  <a:srgbClr val="333333"/>
                </a:solidFill>
                <a:latin typeface="+mj-ea"/>
                <a:ea typeface="+mj-ea"/>
              </a:rPr>
              <a:t>분류오류</a:t>
            </a:r>
            <a:r>
              <a:rPr lang="en-US" altLang="ko-KR" sz="1200" kern="0" dirty="0">
                <a:solidFill>
                  <a:srgbClr val="333333"/>
                </a:solidFill>
                <a:latin typeface="+mj-ea"/>
                <a:ea typeface="+mj-ea"/>
              </a:rPr>
              <a:t>(Classification Error)</a:t>
            </a:r>
            <a:r>
              <a:rPr lang="ko-KR" altLang="en-US" sz="1200" kern="0" dirty="0">
                <a:solidFill>
                  <a:srgbClr val="333333"/>
                </a:solidFill>
                <a:latin typeface="+mj-ea"/>
                <a:ea typeface="+mj-ea"/>
              </a:rPr>
              <a:t>를 크게 할 가능성이 있거나 부적절한 추론규칙</a:t>
            </a:r>
            <a:r>
              <a:rPr lang="en-US" altLang="ko-KR" sz="1200" kern="0" dirty="0">
                <a:solidFill>
                  <a:srgbClr val="333333"/>
                </a:solidFill>
                <a:latin typeface="+mj-ea"/>
                <a:ea typeface="+mj-ea"/>
              </a:rPr>
              <a:t>(Induction Rule)</a:t>
            </a:r>
            <a:r>
              <a:rPr lang="ko-KR" altLang="en-US" sz="1200" kern="0" dirty="0">
                <a:solidFill>
                  <a:srgbClr val="333333"/>
                </a:solidFill>
                <a:latin typeface="+mj-ea"/>
                <a:ea typeface="+mj-ea"/>
              </a:rPr>
              <a:t>을 가지는 가지</a:t>
            </a:r>
            <a:r>
              <a:rPr lang="en-US" altLang="ko-KR" sz="1200" kern="0" dirty="0">
                <a:solidFill>
                  <a:srgbClr val="333333"/>
                </a:solidFill>
                <a:latin typeface="+mj-ea"/>
                <a:ea typeface="+mj-ea"/>
              </a:rPr>
              <a:t>(Branch)</a:t>
            </a:r>
            <a:r>
              <a:rPr lang="ko-KR" altLang="en-US" sz="1200" kern="0" dirty="0">
                <a:solidFill>
                  <a:srgbClr val="333333"/>
                </a:solidFill>
                <a:latin typeface="+mj-ea"/>
                <a:ea typeface="+mj-ea"/>
              </a:rPr>
              <a:t>를 제거</a:t>
            </a:r>
            <a:endParaRPr lang="ko-KR" altLang="en-US" sz="1200" kern="0" dirty="0">
              <a:solidFill>
                <a:srgbClr val="000000"/>
              </a:solidFill>
              <a:latin typeface="+mj-ea"/>
              <a:ea typeface="+mj-ea"/>
            </a:endParaRPr>
          </a:p>
          <a:p>
            <a:pPr lvl="0" algn="just" fontAlgn="base"/>
            <a:r>
              <a:rPr lang="en-US" altLang="ko-KR" sz="1200" kern="0" dirty="0">
                <a:solidFill>
                  <a:srgbClr val="333333"/>
                </a:solidFill>
                <a:latin typeface="+mj-ea"/>
                <a:ea typeface="+mj-ea"/>
              </a:rPr>
              <a:t>3. </a:t>
            </a:r>
            <a:r>
              <a:rPr lang="ko-KR" altLang="en-US" sz="1200" kern="0" dirty="0">
                <a:solidFill>
                  <a:srgbClr val="333333"/>
                </a:solidFill>
                <a:latin typeface="+mj-ea"/>
                <a:ea typeface="+mj-ea"/>
              </a:rPr>
              <a:t>타당성 평가</a:t>
            </a:r>
            <a:r>
              <a:rPr lang="en-US" altLang="ko-KR" sz="1200" kern="0" dirty="0">
                <a:solidFill>
                  <a:srgbClr val="333333"/>
                </a:solidFill>
                <a:latin typeface="+mj-ea"/>
                <a:ea typeface="+mj-ea"/>
              </a:rPr>
              <a:t>: </a:t>
            </a:r>
            <a:r>
              <a:rPr lang="ko-KR" altLang="en-US" sz="1200" kern="0" dirty="0" err="1">
                <a:solidFill>
                  <a:srgbClr val="333333"/>
                </a:solidFill>
                <a:latin typeface="+mj-ea"/>
                <a:ea typeface="+mj-ea"/>
              </a:rPr>
              <a:t>이익표</a:t>
            </a:r>
            <a:r>
              <a:rPr lang="en-US" altLang="ko-KR" sz="1200" kern="0" dirty="0">
                <a:solidFill>
                  <a:srgbClr val="333333"/>
                </a:solidFill>
                <a:latin typeface="+mj-ea"/>
                <a:ea typeface="+mj-ea"/>
              </a:rPr>
              <a:t>(Gains Chart)</a:t>
            </a:r>
            <a:r>
              <a:rPr lang="ko-KR" altLang="en-US" sz="1200" kern="0" dirty="0">
                <a:solidFill>
                  <a:srgbClr val="333333"/>
                </a:solidFill>
                <a:latin typeface="+mj-ea"/>
                <a:ea typeface="+mj-ea"/>
              </a:rPr>
              <a:t>나 위험도표</a:t>
            </a:r>
            <a:r>
              <a:rPr lang="en-US" altLang="ko-KR" sz="1200" kern="0" dirty="0">
                <a:solidFill>
                  <a:srgbClr val="333333"/>
                </a:solidFill>
                <a:latin typeface="+mj-ea"/>
                <a:ea typeface="+mj-ea"/>
              </a:rPr>
              <a:t>(Risk Chart)</a:t>
            </a:r>
            <a:r>
              <a:rPr lang="ko-KR" altLang="en-US" sz="1200" kern="0" dirty="0">
                <a:solidFill>
                  <a:srgbClr val="333333"/>
                </a:solidFill>
                <a:latin typeface="+mj-ea"/>
                <a:ea typeface="+mj-ea"/>
              </a:rPr>
              <a:t>또는 검증용 자료에 의한 교차타당성 분석 등을 이용하여 의사결정나무 평가</a:t>
            </a:r>
            <a:endParaRPr lang="ko-KR" altLang="en-US" sz="1200" kern="0" dirty="0">
              <a:solidFill>
                <a:srgbClr val="000000"/>
              </a:solidFill>
              <a:latin typeface="+mj-ea"/>
              <a:ea typeface="+mj-ea"/>
            </a:endParaRPr>
          </a:p>
          <a:p>
            <a:pPr lvl="0" algn="just" fontAlgn="base"/>
            <a:r>
              <a:rPr lang="en-US" altLang="ko-KR" sz="1200" kern="0" dirty="0">
                <a:solidFill>
                  <a:srgbClr val="333333"/>
                </a:solidFill>
                <a:latin typeface="+mj-ea"/>
                <a:ea typeface="+mj-ea"/>
              </a:rPr>
              <a:t>4. </a:t>
            </a:r>
            <a:r>
              <a:rPr lang="ko-KR" altLang="en-US" sz="1200" kern="0" dirty="0">
                <a:solidFill>
                  <a:srgbClr val="333333"/>
                </a:solidFill>
                <a:latin typeface="+mj-ea"/>
                <a:ea typeface="+mj-ea"/>
              </a:rPr>
              <a:t> 해석 및 예측</a:t>
            </a:r>
            <a:r>
              <a:rPr lang="en-US" altLang="ko-KR" sz="1200" kern="0" dirty="0">
                <a:solidFill>
                  <a:srgbClr val="333333"/>
                </a:solidFill>
                <a:latin typeface="+mj-ea"/>
                <a:ea typeface="+mj-ea"/>
              </a:rPr>
              <a:t> </a:t>
            </a:r>
            <a:r>
              <a:rPr lang="ko-KR" altLang="en-US" sz="1200" kern="0" dirty="0">
                <a:solidFill>
                  <a:srgbClr val="333333"/>
                </a:solidFill>
                <a:latin typeface="+mj-ea"/>
                <a:ea typeface="+mj-ea"/>
              </a:rPr>
              <a:t>모형 설정</a:t>
            </a:r>
            <a:endParaRPr lang="ko-KR" altLang="en-US" sz="1200" kern="0" dirty="0">
              <a:solidFill>
                <a:srgbClr val="000000"/>
              </a:solidFill>
              <a:latin typeface="+mj-ea"/>
              <a:ea typeface="+mj-ea"/>
            </a:endParaRPr>
          </a:p>
          <a:p>
            <a:pPr lvl="0" algn="just" fontAlgn="base">
              <a:spcAft>
                <a:spcPts val="400"/>
              </a:spcAft>
            </a:pPr>
            <a:r>
              <a:rPr lang="en-US" altLang="ko-KR" sz="1200" kern="0" dirty="0">
                <a:solidFill>
                  <a:srgbClr val="333333"/>
                </a:solidFill>
                <a:latin typeface="+mj-ea"/>
                <a:ea typeface="+mj-ea"/>
                <a:sym typeface="Wingdings" panose="05000000000000000000" pitchFamily="2" charset="2"/>
              </a:rPr>
              <a:t>  </a:t>
            </a:r>
            <a:r>
              <a:rPr lang="ko-KR" altLang="en-US" sz="1200" kern="0" dirty="0">
                <a:solidFill>
                  <a:srgbClr val="333333"/>
                </a:solidFill>
                <a:latin typeface="+mj-ea"/>
                <a:ea typeface="+mj-ea"/>
              </a:rPr>
              <a:t>분리기준</a:t>
            </a:r>
            <a:r>
              <a:rPr lang="en-US" altLang="ko-KR" sz="1200" kern="0" dirty="0">
                <a:solidFill>
                  <a:srgbClr val="333333"/>
                </a:solidFill>
                <a:latin typeface="+mj-ea"/>
                <a:ea typeface="+mj-ea"/>
              </a:rPr>
              <a:t>, </a:t>
            </a:r>
            <a:r>
              <a:rPr lang="ko-KR" altLang="en-US" sz="1200" kern="0" dirty="0">
                <a:solidFill>
                  <a:srgbClr val="333333"/>
                </a:solidFill>
                <a:latin typeface="+mj-ea"/>
                <a:ea typeface="+mj-ea"/>
              </a:rPr>
              <a:t>정지규칙</a:t>
            </a:r>
            <a:r>
              <a:rPr lang="en-US" altLang="ko-KR" sz="1200" kern="0" dirty="0">
                <a:solidFill>
                  <a:srgbClr val="333333"/>
                </a:solidFill>
                <a:latin typeface="+mj-ea"/>
                <a:ea typeface="+mj-ea"/>
              </a:rPr>
              <a:t>, </a:t>
            </a:r>
            <a:r>
              <a:rPr lang="ko-KR" altLang="en-US" sz="1200" kern="0" dirty="0" err="1">
                <a:solidFill>
                  <a:srgbClr val="333333"/>
                </a:solidFill>
                <a:latin typeface="+mj-ea"/>
                <a:ea typeface="+mj-ea"/>
              </a:rPr>
              <a:t>평가기준등을</a:t>
            </a:r>
            <a:r>
              <a:rPr lang="ko-KR" altLang="en-US" sz="1200" kern="0" dirty="0">
                <a:solidFill>
                  <a:srgbClr val="333333"/>
                </a:solidFill>
                <a:latin typeface="+mj-ea"/>
                <a:ea typeface="+mj-ea"/>
              </a:rPr>
              <a:t> 어떻게 적용여부에 따라 다른 의사결정나무가 형성</a:t>
            </a:r>
            <a:endParaRPr lang="ko-KR" altLang="en-US" sz="1200" kern="0" dirty="0">
              <a:solidFill>
                <a:srgbClr val="000000"/>
              </a:solidFill>
              <a:latin typeface="+mj-ea"/>
              <a:ea typeface="+mj-ea"/>
            </a:endParaRPr>
          </a:p>
          <a:p>
            <a:pPr algn="just" fontAlgn="base">
              <a:spcAft>
                <a:spcPts val="400"/>
              </a:spcAft>
            </a:pPr>
            <a:r>
              <a:rPr lang="en-US" altLang="ko-KR" sz="1200" kern="0" dirty="0">
                <a:solidFill>
                  <a:srgbClr val="333333"/>
                </a:solidFill>
                <a:latin typeface="+mj-ea"/>
                <a:ea typeface="+mj-ea"/>
                <a:sym typeface="Wingdings" panose="05000000000000000000" pitchFamily="2" charset="2"/>
              </a:rPr>
              <a:t> </a:t>
            </a:r>
            <a:r>
              <a:rPr lang="ko-KR" altLang="en-US" sz="1200" kern="0" dirty="0">
                <a:solidFill>
                  <a:srgbClr val="333333"/>
                </a:solidFill>
                <a:latin typeface="+mj-ea"/>
                <a:ea typeface="+mj-ea"/>
              </a:rPr>
              <a:t>반복적으로 수행하여 다양한 의사결정나무 결과</a:t>
            </a:r>
            <a:r>
              <a:rPr lang="en-US" altLang="ko-KR" sz="1200" kern="0" dirty="0">
                <a:solidFill>
                  <a:srgbClr val="333333"/>
                </a:solidFill>
                <a:latin typeface="+mj-ea"/>
                <a:ea typeface="+mj-ea"/>
              </a:rPr>
              <a:t>, </a:t>
            </a:r>
            <a:r>
              <a:rPr lang="ko-KR" altLang="en-US" sz="1200" kern="0" dirty="0">
                <a:solidFill>
                  <a:srgbClr val="333333"/>
                </a:solidFill>
                <a:latin typeface="+mj-ea"/>
                <a:ea typeface="+mj-ea"/>
              </a:rPr>
              <a:t>비교 검토</a:t>
            </a:r>
            <a:endParaRPr lang="ko-KR" altLang="en-US" sz="1200" kern="0" dirty="0">
              <a:solidFill>
                <a:srgbClr val="000000"/>
              </a:solidFill>
              <a:latin typeface="+mj-ea"/>
              <a:ea typeface="+mj-ea"/>
            </a:endParaRPr>
          </a:p>
        </p:txBody>
      </p:sp>
      <p:sp>
        <p:nvSpPr>
          <p:cNvPr id="17" name="직사각형 16">
            <a:extLst>
              <a:ext uri="{FF2B5EF4-FFF2-40B4-BE49-F238E27FC236}">
                <a16:creationId xmlns:a16="http://schemas.microsoft.com/office/drawing/2014/main" id="{C752993E-FE7F-4E37-9B6F-0E31DFF2005E}"/>
              </a:ext>
            </a:extLst>
          </p:cNvPr>
          <p:cNvSpPr/>
          <p:nvPr/>
        </p:nvSpPr>
        <p:spPr>
          <a:xfrm>
            <a:off x="611560" y="3906354"/>
            <a:ext cx="7920880" cy="1536062"/>
          </a:xfrm>
          <a:prstGeom prst="rect">
            <a:avLst/>
          </a:prstGeom>
          <a:ln>
            <a:solidFill>
              <a:schemeClr val="accent1"/>
            </a:solidFill>
          </a:ln>
        </p:spPr>
        <p:txBody>
          <a:bodyPr wrap="square">
            <a:spAutoFit/>
          </a:bodyPr>
          <a:lstStyle/>
          <a:p>
            <a:pPr marL="342900" lvl="0" indent="-342900" algn="just" fontAlgn="base">
              <a:lnSpc>
                <a:spcPct val="160000"/>
              </a:lnSpc>
              <a:buFont typeface="Wingdings" panose="05000000000000000000" pitchFamily="2" charset="2"/>
              <a:buChar char="§"/>
            </a:pPr>
            <a:r>
              <a:rPr lang="ko-KR" altLang="en-US" sz="1000" kern="0" dirty="0">
                <a:solidFill>
                  <a:srgbClr val="333333"/>
                </a:solidFill>
                <a:latin typeface="+mj-ea"/>
                <a:ea typeface="+mj-ea"/>
              </a:rPr>
              <a:t> </a:t>
            </a:r>
            <a:r>
              <a:rPr lang="en-US" altLang="ko-KR" sz="1000" kern="0" dirty="0">
                <a:solidFill>
                  <a:srgbClr val="333333"/>
                </a:solidFill>
                <a:latin typeface="+mj-ea"/>
                <a:ea typeface="+mj-ea"/>
              </a:rPr>
              <a:t>Tree</a:t>
            </a:r>
            <a:r>
              <a:rPr lang="ko-KR" altLang="en-US" sz="1000" kern="0" dirty="0">
                <a:solidFill>
                  <a:srgbClr val="333333"/>
                </a:solidFill>
                <a:latin typeface="+mj-ea"/>
                <a:ea typeface="+mj-ea"/>
              </a:rPr>
              <a:t>는 훈련샘플들을 나타내는 단일 </a:t>
            </a:r>
            <a:r>
              <a:rPr lang="en-US" altLang="ko-KR" sz="1000" kern="0" dirty="0">
                <a:solidFill>
                  <a:srgbClr val="333333"/>
                </a:solidFill>
                <a:latin typeface="+mj-ea"/>
                <a:ea typeface="+mj-ea"/>
              </a:rPr>
              <a:t>node</a:t>
            </a:r>
            <a:r>
              <a:rPr lang="ko-KR" altLang="en-US" sz="1000" kern="0" dirty="0">
                <a:solidFill>
                  <a:srgbClr val="333333"/>
                </a:solidFill>
                <a:latin typeface="+mj-ea"/>
                <a:ea typeface="+mj-ea"/>
              </a:rPr>
              <a:t>로 시작</a:t>
            </a:r>
            <a:endParaRPr lang="ko-KR" altLang="en-US" sz="1000" kern="0" dirty="0">
              <a:solidFill>
                <a:srgbClr val="000000"/>
              </a:solidFill>
              <a:latin typeface="+mj-ea"/>
              <a:ea typeface="+mj-ea"/>
            </a:endParaRPr>
          </a:p>
          <a:p>
            <a:pPr marL="342900" lvl="0" indent="-342900" algn="just" fontAlgn="base">
              <a:lnSpc>
                <a:spcPct val="160000"/>
              </a:lnSpc>
              <a:buFont typeface="Wingdings" panose="05000000000000000000" pitchFamily="2" charset="2"/>
              <a:buChar char="§"/>
            </a:pPr>
            <a:r>
              <a:rPr lang="ko-KR" altLang="en-US" sz="1000" kern="0" dirty="0">
                <a:solidFill>
                  <a:srgbClr val="333333"/>
                </a:solidFill>
                <a:latin typeface="+mj-ea"/>
                <a:ea typeface="+mj-ea"/>
              </a:rPr>
              <a:t> 샘플들이 모두 같은 </a:t>
            </a:r>
            <a:r>
              <a:rPr lang="en-US" altLang="ko-KR" sz="1000" kern="0" dirty="0">
                <a:solidFill>
                  <a:srgbClr val="333333"/>
                </a:solidFill>
                <a:latin typeface="+mj-ea"/>
                <a:ea typeface="+mj-ea"/>
              </a:rPr>
              <a:t>class</a:t>
            </a:r>
            <a:r>
              <a:rPr lang="ko-KR" altLang="en-US" sz="1000" kern="0" dirty="0">
                <a:solidFill>
                  <a:srgbClr val="333333"/>
                </a:solidFill>
                <a:latin typeface="+mj-ea"/>
                <a:ea typeface="+mj-ea"/>
              </a:rPr>
              <a:t>라면 </a:t>
            </a:r>
            <a:r>
              <a:rPr lang="en-US" altLang="ko-KR" sz="1000" kern="0" dirty="0">
                <a:solidFill>
                  <a:srgbClr val="333333"/>
                </a:solidFill>
                <a:latin typeface="+mj-ea"/>
                <a:ea typeface="+mj-ea"/>
              </a:rPr>
              <a:t>node</a:t>
            </a:r>
            <a:r>
              <a:rPr lang="ko-KR" altLang="en-US" sz="1000" kern="0" dirty="0">
                <a:solidFill>
                  <a:srgbClr val="333333"/>
                </a:solidFill>
                <a:latin typeface="+mj-ea"/>
                <a:ea typeface="+mj-ea"/>
              </a:rPr>
              <a:t>는 잎이 되고 해당 </a:t>
            </a:r>
            <a:r>
              <a:rPr lang="en-US" altLang="ko-KR" sz="1000" kern="0" dirty="0">
                <a:solidFill>
                  <a:srgbClr val="333333"/>
                </a:solidFill>
                <a:latin typeface="+mj-ea"/>
                <a:ea typeface="+mj-ea"/>
              </a:rPr>
              <a:t>class</a:t>
            </a:r>
            <a:r>
              <a:rPr lang="ko-KR" altLang="en-US" sz="1000" kern="0" dirty="0">
                <a:solidFill>
                  <a:srgbClr val="333333"/>
                </a:solidFill>
                <a:latin typeface="+mj-ea"/>
                <a:ea typeface="+mj-ea"/>
              </a:rPr>
              <a:t>로 </a:t>
            </a:r>
            <a:r>
              <a:rPr lang="en-US" altLang="ko-KR" sz="1000" kern="0" dirty="0">
                <a:solidFill>
                  <a:srgbClr val="333333"/>
                </a:solidFill>
                <a:latin typeface="+mj-ea"/>
                <a:ea typeface="+mj-ea"/>
              </a:rPr>
              <a:t>label</a:t>
            </a:r>
            <a:r>
              <a:rPr lang="ko-KR" altLang="en-US" sz="1000" kern="0" dirty="0">
                <a:solidFill>
                  <a:srgbClr val="333333"/>
                </a:solidFill>
                <a:latin typeface="+mj-ea"/>
                <a:ea typeface="+mj-ea"/>
              </a:rPr>
              <a:t>을 부여</a:t>
            </a:r>
            <a:endParaRPr lang="ko-KR" altLang="en-US" sz="1000" kern="0" dirty="0">
              <a:solidFill>
                <a:srgbClr val="000000"/>
              </a:solidFill>
              <a:latin typeface="+mj-ea"/>
              <a:ea typeface="+mj-ea"/>
            </a:endParaRPr>
          </a:p>
          <a:p>
            <a:pPr marL="342900" lvl="0" indent="-342900" algn="just" fontAlgn="base">
              <a:lnSpc>
                <a:spcPct val="160000"/>
              </a:lnSpc>
              <a:buFont typeface="Wingdings" panose="05000000000000000000" pitchFamily="2" charset="2"/>
              <a:buChar char="§"/>
            </a:pPr>
            <a:r>
              <a:rPr lang="ko-KR" altLang="en-US" sz="1000" kern="0" dirty="0">
                <a:solidFill>
                  <a:srgbClr val="333333"/>
                </a:solidFill>
                <a:latin typeface="+mj-ea"/>
                <a:ea typeface="+mj-ea"/>
              </a:rPr>
              <a:t> 그렇지 않다면 정보이득의 정도를 기준으로 각 </a:t>
            </a:r>
            <a:r>
              <a:rPr lang="en-US" altLang="ko-KR" sz="1000" kern="0" dirty="0">
                <a:solidFill>
                  <a:srgbClr val="333333"/>
                </a:solidFill>
                <a:latin typeface="+mj-ea"/>
                <a:ea typeface="+mj-ea"/>
              </a:rPr>
              <a:t>class</a:t>
            </a:r>
            <a:r>
              <a:rPr lang="ko-KR" altLang="en-US" sz="1000" kern="0" dirty="0">
                <a:solidFill>
                  <a:srgbClr val="333333"/>
                </a:solidFill>
                <a:latin typeface="+mj-ea"/>
                <a:ea typeface="+mj-ea"/>
              </a:rPr>
              <a:t>로 가장 분리가 잘되는 속성을 선택하기 위해 </a:t>
            </a:r>
            <a:r>
              <a:rPr lang="en-US" altLang="ko-KR" sz="1000" kern="0" dirty="0">
                <a:solidFill>
                  <a:srgbClr val="333333"/>
                </a:solidFill>
                <a:latin typeface="+mj-ea"/>
                <a:ea typeface="+mj-ea"/>
              </a:rPr>
              <a:t>heuristic</a:t>
            </a:r>
            <a:r>
              <a:rPr lang="ko-KR" altLang="en-US" sz="1000" kern="0" dirty="0">
                <a:solidFill>
                  <a:srgbClr val="333333"/>
                </a:solidFill>
                <a:latin typeface="+mj-ea"/>
                <a:ea typeface="+mj-ea"/>
              </a:rPr>
              <a:t>한 방법을 사용한다</a:t>
            </a:r>
            <a:r>
              <a:rPr lang="en-US" altLang="ko-KR" sz="1000" kern="0" dirty="0">
                <a:solidFill>
                  <a:srgbClr val="333333"/>
                </a:solidFill>
                <a:latin typeface="+mj-ea"/>
                <a:ea typeface="+mj-ea"/>
              </a:rPr>
              <a:t>. </a:t>
            </a:r>
            <a:r>
              <a:rPr lang="ko-KR" altLang="en-US" sz="1000" kern="0" dirty="0">
                <a:solidFill>
                  <a:srgbClr val="333333"/>
                </a:solidFill>
                <a:latin typeface="+mj-ea"/>
                <a:ea typeface="+mj-ea"/>
              </a:rPr>
              <a:t>이 속성은 그 </a:t>
            </a:r>
            <a:r>
              <a:rPr lang="en-US" altLang="ko-KR" sz="1000" kern="0" dirty="0">
                <a:solidFill>
                  <a:srgbClr val="333333"/>
                </a:solidFill>
                <a:latin typeface="+mj-ea"/>
                <a:ea typeface="+mj-ea"/>
              </a:rPr>
              <a:t>node</a:t>
            </a:r>
            <a:r>
              <a:rPr lang="ko-KR" altLang="en-US" sz="1000" kern="0" dirty="0">
                <a:solidFill>
                  <a:srgbClr val="333333"/>
                </a:solidFill>
                <a:latin typeface="+mj-ea"/>
                <a:ea typeface="+mj-ea"/>
              </a:rPr>
              <a:t>에서 “검사” 또는 “의사결정” 속성이 된다</a:t>
            </a:r>
            <a:r>
              <a:rPr lang="en-US" altLang="ko-KR" sz="1000" kern="0" dirty="0">
                <a:solidFill>
                  <a:srgbClr val="333333"/>
                </a:solidFill>
                <a:latin typeface="+mj-ea"/>
                <a:ea typeface="+mj-ea"/>
              </a:rPr>
              <a:t>.</a:t>
            </a:r>
            <a:endParaRPr lang="ko-KR" altLang="en-US" sz="1000" kern="0" dirty="0">
              <a:solidFill>
                <a:srgbClr val="000000"/>
              </a:solidFill>
              <a:latin typeface="+mj-ea"/>
              <a:ea typeface="+mj-ea"/>
            </a:endParaRPr>
          </a:p>
          <a:p>
            <a:pPr marL="342900" lvl="0" indent="-342900" algn="just" fontAlgn="base">
              <a:lnSpc>
                <a:spcPct val="160000"/>
              </a:lnSpc>
              <a:buFont typeface="Wingdings" panose="05000000000000000000" pitchFamily="2" charset="2"/>
              <a:buChar char="§"/>
            </a:pPr>
            <a:r>
              <a:rPr lang="ko-KR" altLang="en-US" sz="1000" kern="0" dirty="0">
                <a:solidFill>
                  <a:srgbClr val="333333"/>
                </a:solidFill>
                <a:latin typeface="+mj-ea"/>
                <a:ea typeface="+mj-ea"/>
              </a:rPr>
              <a:t>가지</a:t>
            </a:r>
            <a:r>
              <a:rPr lang="en-US" altLang="ko-KR" sz="1000" kern="0" dirty="0">
                <a:solidFill>
                  <a:srgbClr val="333333"/>
                </a:solidFill>
                <a:latin typeface="+mj-ea"/>
                <a:ea typeface="+mj-ea"/>
              </a:rPr>
              <a:t>(branch)</a:t>
            </a:r>
            <a:r>
              <a:rPr lang="ko-KR" altLang="en-US" sz="1000" kern="0" dirty="0">
                <a:solidFill>
                  <a:srgbClr val="333333"/>
                </a:solidFill>
                <a:latin typeface="+mj-ea"/>
                <a:ea typeface="+mj-ea"/>
              </a:rPr>
              <a:t>는 검사속성이 갖는 값에 대해 각각 생성되고 샘플들은 적절하게 분할된다</a:t>
            </a:r>
            <a:r>
              <a:rPr lang="en-US" altLang="ko-KR" sz="1000" kern="0" dirty="0">
                <a:solidFill>
                  <a:srgbClr val="333333"/>
                </a:solidFill>
                <a:latin typeface="+mj-ea"/>
                <a:ea typeface="+mj-ea"/>
              </a:rPr>
              <a:t>.</a:t>
            </a:r>
            <a:endParaRPr lang="ko-KR" altLang="en-US" sz="1000" kern="0" dirty="0">
              <a:solidFill>
                <a:srgbClr val="000000"/>
              </a:solidFill>
              <a:latin typeface="+mj-ea"/>
              <a:ea typeface="+mj-ea"/>
            </a:endParaRPr>
          </a:p>
          <a:p>
            <a:pPr marL="342900" lvl="0" indent="-342900" algn="just" fontAlgn="base">
              <a:lnSpc>
                <a:spcPct val="160000"/>
              </a:lnSpc>
              <a:spcAft>
                <a:spcPts val="400"/>
              </a:spcAft>
              <a:buFont typeface="Wingdings" panose="05000000000000000000" pitchFamily="2" charset="2"/>
              <a:buChar char="§"/>
            </a:pPr>
            <a:r>
              <a:rPr lang="ko-KR" altLang="en-US" sz="1000" kern="0" dirty="0">
                <a:solidFill>
                  <a:srgbClr val="333333"/>
                </a:solidFill>
                <a:latin typeface="+mj-ea"/>
                <a:ea typeface="+mj-ea"/>
              </a:rPr>
              <a:t> 분할된 각 샘플에 대한 </a:t>
            </a:r>
            <a:r>
              <a:rPr lang="ko-KR" altLang="en-US" sz="1000" kern="0" dirty="0" err="1">
                <a:solidFill>
                  <a:srgbClr val="333333"/>
                </a:solidFill>
                <a:latin typeface="+mj-ea"/>
                <a:ea typeface="+mj-ea"/>
              </a:rPr>
              <a:t>의사결정트리를</a:t>
            </a:r>
            <a:r>
              <a:rPr lang="ko-KR" altLang="en-US" sz="1000" kern="0" dirty="0">
                <a:solidFill>
                  <a:srgbClr val="333333"/>
                </a:solidFill>
                <a:latin typeface="+mj-ea"/>
                <a:ea typeface="+mj-ea"/>
              </a:rPr>
              <a:t> 형성하기 위해 동일한 과정이 재귀적으로 수행</a:t>
            </a:r>
            <a:endParaRPr lang="ko-KR" altLang="en-US" sz="1000" kern="0" dirty="0">
              <a:solidFill>
                <a:srgbClr val="000000"/>
              </a:solidFill>
              <a:latin typeface="+mj-ea"/>
              <a:ea typeface="+mj-ea"/>
            </a:endParaRPr>
          </a:p>
        </p:txBody>
      </p:sp>
      <p:sp>
        <p:nvSpPr>
          <p:cNvPr id="10" name="직사각형 9">
            <a:extLst>
              <a:ext uri="{FF2B5EF4-FFF2-40B4-BE49-F238E27FC236}">
                <a16:creationId xmlns:a16="http://schemas.microsoft.com/office/drawing/2014/main" id="{80674F57-6977-4A00-9A0C-DA2C8EA48A17}"/>
              </a:ext>
            </a:extLst>
          </p:cNvPr>
          <p:cNvSpPr/>
          <p:nvPr/>
        </p:nvSpPr>
        <p:spPr>
          <a:xfrm>
            <a:off x="617973" y="3299669"/>
            <a:ext cx="3307316" cy="390043"/>
          </a:xfrm>
          <a:prstGeom prst="rect">
            <a:avLst/>
          </a:prstGeom>
        </p:spPr>
        <p:txBody>
          <a:bodyPr wrap="none">
            <a:spAutoFit/>
          </a:bodyPr>
          <a:lstStyle/>
          <a:p>
            <a:pPr algn="just" fontAlgn="base">
              <a:lnSpc>
                <a:spcPct val="160000"/>
              </a:lnSpc>
              <a:spcAft>
                <a:spcPts val="400"/>
              </a:spcAft>
            </a:pPr>
            <a:r>
              <a:rPr lang="ko-KR" altLang="en-US" sz="1400" kern="0" dirty="0" err="1">
                <a:solidFill>
                  <a:srgbClr val="333333"/>
                </a:solidFill>
                <a:latin typeface="+mj-ea"/>
              </a:rPr>
              <a:t>의사결정트리</a:t>
            </a:r>
            <a:r>
              <a:rPr lang="ko-KR" altLang="en-US" sz="1400" kern="0" dirty="0">
                <a:solidFill>
                  <a:srgbClr val="333333"/>
                </a:solidFill>
                <a:latin typeface="+mj-ea"/>
              </a:rPr>
              <a:t> 귀납 알고리즘 기본 전략</a:t>
            </a:r>
            <a:endParaRPr lang="ko-KR" altLang="en-US" sz="1400" kern="0" dirty="0">
              <a:solidFill>
                <a:srgbClr val="000000"/>
              </a:solidFill>
              <a:latin typeface="+mj-ea"/>
            </a:endParaRPr>
          </a:p>
        </p:txBody>
      </p:sp>
      <p:sp>
        <p:nvSpPr>
          <p:cNvPr id="12" name="직사각형 11">
            <a:extLst>
              <a:ext uri="{FF2B5EF4-FFF2-40B4-BE49-F238E27FC236}">
                <a16:creationId xmlns:a16="http://schemas.microsoft.com/office/drawing/2014/main" id="{5C33466F-269C-42A1-8B84-08DBAA9C387A}"/>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443330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슬라이드 번호 개체 틀 2">
            <a:extLst>
              <a:ext uri="{FF2B5EF4-FFF2-40B4-BE49-F238E27FC236}">
                <a16:creationId xmlns:a16="http://schemas.microsoft.com/office/drawing/2014/main" id="{1F4239C3-783D-40D2-B204-5639BACCA10A}"/>
              </a:ext>
            </a:extLst>
          </p:cNvPr>
          <p:cNvSpPr>
            <a:spLocks noGrp="1"/>
          </p:cNvSpPr>
          <p:nvPr>
            <p:ph type="sldNum" sz="quarter" idx="12"/>
          </p:nvPr>
        </p:nvSpPr>
        <p:spPr/>
        <p:txBody>
          <a:bodyPr/>
          <a:lstStyle/>
          <a:p>
            <a:fld id="{DE77BB65-F969-4654-BF30-45C70C1BE112}" type="slidenum">
              <a:rPr lang="ko-KR" altLang="en-US" smtClean="0"/>
              <a:pPr/>
              <a:t>24</a:t>
            </a:fld>
            <a:endParaRPr lang="ko-KR" altLang="en-US"/>
          </a:p>
        </p:txBody>
      </p:sp>
      <p:sp>
        <p:nvSpPr>
          <p:cNvPr id="9" name="직사각형 8">
            <a:extLst>
              <a:ext uri="{FF2B5EF4-FFF2-40B4-BE49-F238E27FC236}">
                <a16:creationId xmlns:a16="http://schemas.microsoft.com/office/drawing/2014/main" id="{F3DD8336-5CA8-4268-B7E8-6A90486423CF}"/>
              </a:ext>
            </a:extLst>
          </p:cNvPr>
          <p:cNvSpPr/>
          <p:nvPr/>
        </p:nvSpPr>
        <p:spPr>
          <a:xfrm>
            <a:off x="409437" y="1551179"/>
            <a:ext cx="6698646" cy="823239"/>
          </a:xfrm>
          <a:prstGeom prst="rect">
            <a:avLst/>
          </a:prstGeom>
          <a:ln>
            <a:solidFill>
              <a:schemeClr val="tx2">
                <a:lumMod val="60000"/>
                <a:lumOff val="40000"/>
              </a:schemeClr>
            </a:solidFill>
          </a:ln>
        </p:spPr>
        <p:txBody>
          <a:bodyPr wrap="square">
            <a:spAutoFit/>
          </a:bodyPr>
          <a:lstStyle/>
          <a:p>
            <a:pPr marL="171450" indent="-171450">
              <a:lnSpc>
                <a:spcPct val="150000"/>
              </a:lnSpc>
              <a:buFont typeface="Arial" panose="020B0604020202020204" pitchFamily="34" charset="0"/>
              <a:buChar char="•"/>
            </a:pPr>
            <a:r>
              <a:rPr lang="ko-KR" altLang="en-US" sz="1100" dirty="0"/>
              <a:t>상관계수가 통계적 유의한지 여부 검증</a:t>
            </a:r>
          </a:p>
          <a:p>
            <a:pPr marL="171450" indent="-171450">
              <a:lnSpc>
                <a:spcPct val="150000"/>
              </a:lnSpc>
              <a:buFont typeface="Arial" panose="020B0604020202020204" pitchFamily="34" charset="0"/>
              <a:buChar char="•"/>
            </a:pPr>
            <a:r>
              <a:rPr lang="ko-KR" altLang="en-US" sz="1100" dirty="0"/>
              <a:t>연구자가 구한 상관계수는 표본에서 구한 것이므로</a:t>
            </a:r>
          </a:p>
          <a:p>
            <a:pPr marL="171450" indent="-171450">
              <a:lnSpc>
                <a:spcPct val="150000"/>
              </a:lnSpc>
              <a:buFont typeface="Arial" panose="020B0604020202020204" pitchFamily="34" charset="0"/>
              <a:buChar char="•"/>
            </a:pPr>
            <a:r>
              <a:rPr lang="ko-KR" altLang="en-US" sz="1100" dirty="0"/>
              <a:t>동일한 모집단에서도 표본에 따라 상관계수가 달라질 수 있으므로 통계적 검증이 필요</a:t>
            </a:r>
          </a:p>
        </p:txBody>
      </p:sp>
      <p:sp>
        <p:nvSpPr>
          <p:cNvPr id="11" name="직사각형 10">
            <a:extLst>
              <a:ext uri="{FF2B5EF4-FFF2-40B4-BE49-F238E27FC236}">
                <a16:creationId xmlns:a16="http://schemas.microsoft.com/office/drawing/2014/main" id="{174AFBB2-A8AD-4B39-954B-05BF63764F95}"/>
              </a:ext>
            </a:extLst>
          </p:cNvPr>
          <p:cNvSpPr/>
          <p:nvPr/>
        </p:nvSpPr>
        <p:spPr>
          <a:xfrm>
            <a:off x="409437" y="4146851"/>
            <a:ext cx="7997115" cy="1800429"/>
          </a:xfrm>
          <a:prstGeom prst="rect">
            <a:avLst/>
          </a:prstGeom>
          <a:ln>
            <a:solidFill>
              <a:schemeClr val="tx2">
                <a:lumMod val="60000"/>
                <a:lumOff val="40000"/>
              </a:schemeClr>
            </a:solidFill>
          </a:ln>
        </p:spPr>
        <p:txBody>
          <a:bodyPr wrap="square">
            <a:spAutoFit/>
          </a:bodyPr>
          <a:lstStyle/>
          <a:p>
            <a:r>
              <a:rPr lang="en-US" altLang="ko-KR" sz="1400" dirty="0"/>
              <a:t>(</a:t>
            </a:r>
            <a:r>
              <a:rPr lang="ko-KR" altLang="en-US" sz="1400" dirty="0"/>
              <a:t>결과</a:t>
            </a:r>
            <a:r>
              <a:rPr lang="en-US" altLang="ko-KR" sz="1400" dirty="0"/>
              <a:t>)</a:t>
            </a:r>
          </a:p>
          <a:p>
            <a:pPr>
              <a:lnSpc>
                <a:spcPct val="150000"/>
              </a:lnSpc>
            </a:pPr>
            <a:r>
              <a:rPr lang="ko-KR" altLang="en-US" sz="1100" dirty="0"/>
              <a:t> 만약</a:t>
            </a:r>
            <a:r>
              <a:rPr lang="en-US" altLang="ko-KR" sz="1100" dirty="0"/>
              <a:t>, </a:t>
            </a:r>
            <a:r>
              <a:rPr lang="ko-KR" altLang="en-US" sz="1100" dirty="0"/>
              <a:t>상관계수는 </a:t>
            </a:r>
            <a:r>
              <a:rPr lang="en-US" altLang="ko-KR" sz="1100" dirty="0"/>
              <a:t>0.92</a:t>
            </a:r>
            <a:r>
              <a:rPr lang="ko-KR" altLang="en-US" sz="1100" dirty="0"/>
              <a:t>이고 </a:t>
            </a:r>
            <a:r>
              <a:rPr lang="en-US" altLang="ko-KR" sz="1100" dirty="0"/>
              <a:t>p </a:t>
            </a:r>
            <a:r>
              <a:rPr lang="ko-KR" altLang="en-US" sz="1100" dirty="0"/>
              <a:t>값은 </a:t>
            </a:r>
            <a:r>
              <a:rPr lang="en-US" altLang="ko-KR" sz="1100" dirty="0"/>
              <a:t>0.001 </a:t>
            </a:r>
            <a:r>
              <a:rPr lang="ko-KR" altLang="en-US" sz="1100" dirty="0"/>
              <a:t>인 경우</a:t>
            </a:r>
            <a:endParaRPr lang="en-US" altLang="ko-KR" sz="1100" dirty="0"/>
          </a:p>
          <a:p>
            <a:pPr>
              <a:lnSpc>
                <a:spcPct val="150000"/>
              </a:lnSpc>
            </a:pPr>
            <a:r>
              <a:rPr lang="en-US" altLang="ko-KR" sz="1100" dirty="0"/>
              <a:t># p-value</a:t>
            </a:r>
            <a:r>
              <a:rPr lang="ko-KR" altLang="en-US" sz="1100" dirty="0"/>
              <a:t>는 모집단에서 상관계수가 </a:t>
            </a:r>
            <a:r>
              <a:rPr lang="en-US" altLang="ko-KR" sz="1100" dirty="0"/>
              <a:t>0</a:t>
            </a:r>
            <a:r>
              <a:rPr lang="ko-KR" altLang="en-US" sz="1100" dirty="0"/>
              <a:t>일 때</a:t>
            </a:r>
            <a:r>
              <a:rPr lang="en-US" altLang="ko-KR" sz="1100" dirty="0"/>
              <a:t>, </a:t>
            </a:r>
            <a:r>
              <a:rPr lang="ko-KR" altLang="en-US" sz="1100" dirty="0"/>
              <a:t>현재와 같은 크기의 표본에서 관찰된 상관계수보다 더 극단적인 상관계수가 관찰될 확률</a:t>
            </a:r>
            <a:endParaRPr lang="en-US" altLang="ko-KR" sz="1100" dirty="0"/>
          </a:p>
          <a:p>
            <a:pPr>
              <a:lnSpc>
                <a:spcPct val="150000"/>
              </a:lnSpc>
            </a:pPr>
            <a:r>
              <a:rPr lang="en-US" altLang="ko-KR" sz="1100" dirty="0"/>
              <a:t>- </a:t>
            </a:r>
            <a:r>
              <a:rPr lang="ko-KR" altLang="en-US" sz="1100" dirty="0"/>
              <a:t>유의확률</a:t>
            </a:r>
            <a:r>
              <a:rPr lang="en-US" altLang="ko-KR" sz="1100" dirty="0"/>
              <a:t>(0.05) :  </a:t>
            </a:r>
            <a:r>
              <a:rPr lang="ko-KR" altLang="en-US" sz="1100" dirty="0"/>
              <a:t> </a:t>
            </a:r>
            <a:r>
              <a:rPr lang="en-US" altLang="ko-KR" sz="1100" dirty="0"/>
              <a:t>0.05(</a:t>
            </a:r>
            <a:r>
              <a:rPr lang="ko-KR" altLang="en-US" sz="1100" dirty="0"/>
              <a:t> </a:t>
            </a:r>
            <a:r>
              <a:rPr lang="en-US" altLang="ko-KR" sz="1100" dirty="0"/>
              <a:t>α)</a:t>
            </a:r>
            <a:r>
              <a:rPr lang="ko-KR" altLang="en-US" sz="1100" dirty="0"/>
              <a:t>는 실제로 상관 관계가 존재하지 않는데 상관관계가 존재한다는 결론을 내릴 위험이 </a:t>
            </a:r>
            <a:r>
              <a:rPr lang="en-US" altLang="ko-KR" sz="1100" dirty="0"/>
              <a:t>5%</a:t>
            </a:r>
            <a:r>
              <a:rPr lang="ko-KR" altLang="en-US" sz="1100" dirty="0"/>
              <a:t>라는 것</a:t>
            </a:r>
          </a:p>
          <a:p>
            <a:pPr>
              <a:lnSpc>
                <a:spcPct val="150000"/>
              </a:lnSpc>
            </a:pPr>
            <a:r>
              <a:rPr lang="en-US" altLang="ko-KR" sz="1100" dirty="0"/>
              <a:t>#  p-value &lt; 0.05 : </a:t>
            </a:r>
            <a:r>
              <a:rPr lang="ko-KR" altLang="en-US" sz="1100" dirty="0" err="1"/>
              <a:t>귀무가설을</a:t>
            </a:r>
            <a:r>
              <a:rPr lang="ko-KR" altLang="en-US" sz="1100" dirty="0"/>
              <a:t> 기각하고 대립가설 채택으로 통계적으로 유의미하다</a:t>
            </a:r>
            <a:r>
              <a:rPr lang="en-US" altLang="ko-KR" sz="1100" dirty="0"/>
              <a:t>"</a:t>
            </a:r>
            <a:r>
              <a:rPr lang="ko-KR" altLang="en-US" sz="1100" dirty="0"/>
              <a:t>라고 할 수 있다</a:t>
            </a:r>
            <a:r>
              <a:rPr lang="en-US" altLang="ko-KR" sz="1100" dirty="0"/>
              <a:t>.</a:t>
            </a:r>
          </a:p>
          <a:p>
            <a:pPr>
              <a:lnSpc>
                <a:spcPct val="150000"/>
              </a:lnSpc>
            </a:pPr>
            <a:r>
              <a:rPr lang="en-US" altLang="ko-KR" sz="1100" dirty="0">
                <a:sym typeface="Wingdings" panose="05000000000000000000" pitchFamily="2" charset="2"/>
              </a:rPr>
              <a:t> </a:t>
            </a:r>
            <a:r>
              <a:rPr lang="ko-KR" altLang="en-US" sz="1100" dirty="0"/>
              <a:t>상관 계수가 </a:t>
            </a:r>
            <a:r>
              <a:rPr lang="en-US" altLang="ko-KR" sz="1100" dirty="0"/>
              <a:t>0</a:t>
            </a:r>
            <a:r>
              <a:rPr lang="ko-KR" altLang="en-US" sz="1100" dirty="0"/>
              <a:t>과 다르다는 결론</a:t>
            </a:r>
            <a:endParaRPr lang="en-US" altLang="ko-KR" sz="1100" dirty="0"/>
          </a:p>
        </p:txBody>
      </p:sp>
      <p:sp>
        <p:nvSpPr>
          <p:cNvPr id="12" name="직사각형 11">
            <a:extLst>
              <a:ext uri="{FF2B5EF4-FFF2-40B4-BE49-F238E27FC236}">
                <a16:creationId xmlns:a16="http://schemas.microsoft.com/office/drawing/2014/main" id="{18268244-8EDD-4E88-AF51-5C267864040F}"/>
              </a:ext>
            </a:extLst>
          </p:cNvPr>
          <p:cNvSpPr/>
          <p:nvPr/>
        </p:nvSpPr>
        <p:spPr>
          <a:xfrm>
            <a:off x="409437" y="3653843"/>
            <a:ext cx="3044423" cy="307777"/>
          </a:xfrm>
          <a:prstGeom prst="rect">
            <a:avLst/>
          </a:prstGeom>
        </p:spPr>
        <p:txBody>
          <a:bodyPr wrap="none">
            <a:spAutoFit/>
          </a:bodyPr>
          <a:lstStyle/>
          <a:p>
            <a:r>
              <a:rPr lang="en-US" altLang="ko-KR" sz="1400" dirty="0">
                <a:highlight>
                  <a:srgbClr val="FFFF00"/>
                </a:highlight>
              </a:rPr>
              <a:t>#</a:t>
            </a:r>
            <a:r>
              <a:rPr lang="ko-KR" altLang="en-US" sz="1200" dirty="0">
                <a:highlight>
                  <a:srgbClr val="FFFF00"/>
                </a:highlight>
              </a:rPr>
              <a:t>두 변수의 </a:t>
            </a:r>
            <a:r>
              <a:rPr lang="ko-KR" altLang="en-US" sz="1200" dirty="0" err="1">
                <a:highlight>
                  <a:srgbClr val="FFFF00"/>
                </a:highlight>
              </a:rPr>
              <a:t>피어슨</a:t>
            </a:r>
            <a:r>
              <a:rPr lang="ko-KR" altLang="en-US" sz="1200" dirty="0">
                <a:highlight>
                  <a:srgbClr val="FFFF00"/>
                </a:highlight>
              </a:rPr>
              <a:t> 상관계수와 </a:t>
            </a:r>
            <a:r>
              <a:rPr lang="en-US" altLang="ko-KR" sz="1200" dirty="0">
                <a:highlight>
                  <a:srgbClr val="FFFF00"/>
                </a:highlight>
              </a:rPr>
              <a:t>p </a:t>
            </a:r>
            <a:r>
              <a:rPr lang="ko-KR" altLang="en-US" sz="1200" dirty="0">
                <a:highlight>
                  <a:srgbClr val="FFFF00"/>
                </a:highlight>
              </a:rPr>
              <a:t>값을 계산</a:t>
            </a:r>
          </a:p>
        </p:txBody>
      </p:sp>
      <p:sp>
        <p:nvSpPr>
          <p:cNvPr id="2" name="바닥글 개체 틀 1">
            <a:extLst>
              <a:ext uri="{FF2B5EF4-FFF2-40B4-BE49-F238E27FC236}">
                <a16:creationId xmlns:a16="http://schemas.microsoft.com/office/drawing/2014/main" id="{7230B637-1ED9-4225-A0A5-D6064ED25998}"/>
              </a:ext>
            </a:extLst>
          </p:cNvPr>
          <p:cNvSpPr>
            <a:spLocks noGrp="1"/>
          </p:cNvSpPr>
          <p:nvPr>
            <p:ph type="ftr" sz="quarter" idx="11"/>
          </p:nvPr>
        </p:nvSpPr>
        <p:spPr/>
        <p:txBody>
          <a:bodyPr/>
          <a:lstStyle/>
          <a:p>
            <a:r>
              <a:rPr lang="en-US" altLang="ko-KR"/>
              <a:t>UBION PBL- FBA</a:t>
            </a:r>
            <a:endParaRPr lang="ko-KR" altLang="en-US"/>
          </a:p>
        </p:txBody>
      </p:sp>
      <p:sp>
        <p:nvSpPr>
          <p:cNvPr id="13" name="직사각형 12">
            <a:extLst>
              <a:ext uri="{FF2B5EF4-FFF2-40B4-BE49-F238E27FC236}">
                <a16:creationId xmlns:a16="http://schemas.microsoft.com/office/drawing/2014/main" id="{42287DCF-1E2F-4DCC-A259-C173D8C969E0}"/>
              </a:ext>
            </a:extLst>
          </p:cNvPr>
          <p:cNvSpPr/>
          <p:nvPr/>
        </p:nvSpPr>
        <p:spPr>
          <a:xfrm>
            <a:off x="409437" y="1113567"/>
            <a:ext cx="2714763" cy="307777"/>
          </a:xfrm>
          <a:prstGeom prst="rect">
            <a:avLst/>
          </a:prstGeom>
          <a:solidFill>
            <a:schemeClr val="accent1">
              <a:lumMod val="20000"/>
              <a:lumOff val="80000"/>
            </a:schemeClr>
          </a:solidFill>
          <a:ln>
            <a:solidFill>
              <a:schemeClr val="accent1"/>
            </a:solidFill>
          </a:ln>
        </p:spPr>
        <p:txBody>
          <a:bodyPr wrap="square">
            <a:spAutoFit/>
          </a:bodyPr>
          <a:lstStyle/>
          <a:p>
            <a:r>
              <a:rPr lang="ko-KR" altLang="en-US" sz="1400" u="sng" dirty="0"/>
              <a:t>상관분석에 대한 가설 검정</a:t>
            </a:r>
            <a:endParaRPr lang="ko-KR" altLang="en-US" sz="1400" dirty="0"/>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CC32AD68-BE22-45A5-835F-D9905AD4775C}"/>
                  </a:ext>
                </a:extLst>
              </p:cNvPr>
              <p:cNvSpPr/>
              <p:nvPr/>
            </p:nvSpPr>
            <p:spPr>
              <a:xfrm>
                <a:off x="409437" y="2605087"/>
                <a:ext cx="6266598" cy="823239"/>
              </a:xfrm>
              <a:prstGeom prst="rect">
                <a:avLst/>
              </a:prstGeom>
              <a:ln>
                <a:solidFill>
                  <a:schemeClr val="accent1"/>
                </a:solidFill>
              </a:ln>
            </p:spPr>
            <p:txBody>
              <a:bodyPr wrap="square">
                <a:spAutoFit/>
              </a:bodyPr>
              <a:lstStyle/>
              <a:p>
                <a:pPr>
                  <a:lnSpc>
                    <a:spcPct val="150000"/>
                  </a:lnSpc>
                </a:pPr>
                <a:r>
                  <a:rPr lang="en-US" altLang="ko-KR" sz="1100" dirty="0"/>
                  <a:t>(</a:t>
                </a:r>
                <a:r>
                  <a:rPr lang="ko-KR" altLang="en-US" sz="1100" dirty="0"/>
                  <a:t>가설 검정</a:t>
                </a:r>
                <a:r>
                  <a:rPr lang="en-US" altLang="ko-KR" sz="1100" dirty="0"/>
                  <a:t>)</a:t>
                </a:r>
              </a:p>
              <a:p>
                <a:pPr>
                  <a:lnSpc>
                    <a:spcPct val="150000"/>
                  </a:lnSpc>
                </a:pPr>
                <a:r>
                  <a:rPr lang="ko-KR" altLang="en-US" sz="1100" dirty="0" err="1"/>
                  <a:t>귀무가설</a:t>
                </a:r>
                <a:r>
                  <a:rPr lang="en-US" altLang="ko-KR" sz="1100" dirty="0"/>
                  <a:t>(</a:t>
                </a:r>
                <a14:m>
                  <m:oMath xmlns:m="http://schemas.openxmlformats.org/officeDocument/2006/math">
                    <m:sSub>
                      <m:sSubPr>
                        <m:ctrlPr>
                          <a:rPr lang="en-US" altLang="ko-KR" sz="1100" i="1">
                            <a:latin typeface="Cambria Math" panose="02040503050406030204" pitchFamily="18" charset="0"/>
                          </a:rPr>
                        </m:ctrlPr>
                      </m:sSubPr>
                      <m:e>
                        <m:r>
                          <a:rPr lang="en-US" altLang="ko-KR" sz="1100" i="1">
                            <a:latin typeface="Cambria Math" panose="02040503050406030204" pitchFamily="18" charset="0"/>
                          </a:rPr>
                          <m:t>𝐻</m:t>
                        </m:r>
                      </m:e>
                      <m:sub>
                        <m:r>
                          <a:rPr lang="en-US" altLang="ko-KR" sz="1100" i="1">
                            <a:latin typeface="Cambria Math" panose="02040503050406030204" pitchFamily="18" charset="0"/>
                          </a:rPr>
                          <m:t>0</m:t>
                        </m:r>
                      </m:sub>
                    </m:sSub>
                  </m:oMath>
                </a14:m>
                <a:r>
                  <a:rPr lang="en-US" altLang="ko-KR" sz="1100" dirty="0"/>
                  <a:t>)</a:t>
                </a:r>
                <a:r>
                  <a:rPr lang="ko-KR" altLang="en-US" sz="1100" dirty="0"/>
                  <a:t> </a:t>
                </a:r>
                <a:r>
                  <a:rPr lang="en-US" altLang="ko-KR" sz="1100" dirty="0"/>
                  <a:t>: </a:t>
                </a:r>
                <a:r>
                  <a:rPr lang="ko-KR" altLang="en-US" sz="1100" dirty="0"/>
                  <a:t>상관계수는 </a:t>
                </a:r>
                <a:r>
                  <a:rPr lang="en-US" altLang="ko-KR" sz="1100" dirty="0"/>
                  <a:t>0</a:t>
                </a:r>
                <a:r>
                  <a:rPr lang="ko-KR" altLang="en-US" sz="1100" dirty="0"/>
                  <a:t>이다</a:t>
                </a:r>
                <a:r>
                  <a:rPr lang="en-US" altLang="ko-KR" sz="1100" dirty="0"/>
                  <a:t>(</a:t>
                </a:r>
                <a:r>
                  <a:rPr lang="ko-KR" altLang="en-US" sz="1100" dirty="0"/>
                  <a:t>상관 관계가 없다</a:t>
                </a:r>
                <a:r>
                  <a:rPr lang="en-US" altLang="ko-KR" sz="1100" dirty="0"/>
                  <a:t>).</a:t>
                </a:r>
              </a:p>
              <a:p>
                <a:pPr>
                  <a:lnSpc>
                    <a:spcPct val="150000"/>
                  </a:lnSpc>
                </a:pPr>
                <a:r>
                  <a:rPr lang="ko-KR" altLang="en-US" sz="1100" dirty="0"/>
                  <a:t>대립가설</a:t>
                </a:r>
                <a:r>
                  <a:rPr lang="en-US" altLang="ko-KR" sz="1100" dirty="0"/>
                  <a:t> (</a:t>
                </a:r>
                <a14:m>
                  <m:oMath xmlns:m="http://schemas.openxmlformats.org/officeDocument/2006/math">
                    <m:sSub>
                      <m:sSubPr>
                        <m:ctrlPr>
                          <a:rPr lang="en-US" altLang="ko-KR" sz="1100" i="1">
                            <a:latin typeface="Cambria Math" panose="02040503050406030204" pitchFamily="18" charset="0"/>
                          </a:rPr>
                        </m:ctrlPr>
                      </m:sSubPr>
                      <m:e>
                        <m:r>
                          <a:rPr lang="en-US" altLang="ko-KR" sz="1100" i="1">
                            <a:latin typeface="Cambria Math" panose="02040503050406030204" pitchFamily="18" charset="0"/>
                          </a:rPr>
                          <m:t>𝐻</m:t>
                        </m:r>
                      </m:e>
                      <m:sub>
                        <m:r>
                          <a:rPr lang="en-US" altLang="ko-KR" sz="1100" i="1">
                            <a:latin typeface="Cambria Math" panose="02040503050406030204" pitchFamily="18" charset="0"/>
                          </a:rPr>
                          <m:t>1</m:t>
                        </m:r>
                      </m:sub>
                    </m:sSub>
                  </m:oMath>
                </a14:m>
                <a:r>
                  <a:rPr lang="en-US" altLang="ko-KR" sz="1100" dirty="0"/>
                  <a:t>)</a:t>
                </a:r>
                <a:r>
                  <a:rPr lang="ko-KR" altLang="en-US" sz="1100" dirty="0"/>
                  <a:t> </a:t>
                </a:r>
                <a:r>
                  <a:rPr lang="en-US" altLang="ko-KR" sz="1100" dirty="0"/>
                  <a:t>: </a:t>
                </a:r>
                <a:r>
                  <a:rPr lang="ko-KR" altLang="en-US" sz="1100" dirty="0"/>
                  <a:t>상관계수는 </a:t>
                </a:r>
                <a:r>
                  <a:rPr lang="en-US" altLang="ko-KR" sz="1100" dirty="0"/>
                  <a:t>0</a:t>
                </a:r>
                <a:r>
                  <a:rPr lang="ko-KR" altLang="en-US" sz="1100" dirty="0"/>
                  <a:t>이 아니다</a:t>
                </a:r>
                <a:r>
                  <a:rPr lang="en-US" altLang="ko-KR" sz="1100" dirty="0"/>
                  <a:t>(</a:t>
                </a:r>
                <a:r>
                  <a:rPr lang="ko-KR" altLang="en-US" sz="1100" dirty="0"/>
                  <a:t>상관 관계가 있다</a:t>
                </a:r>
                <a:r>
                  <a:rPr lang="en-US" altLang="ko-KR" sz="1000" dirty="0"/>
                  <a:t>)</a:t>
                </a:r>
              </a:p>
            </p:txBody>
          </p:sp>
        </mc:Choice>
        <mc:Fallback xmlns="">
          <p:sp>
            <p:nvSpPr>
              <p:cNvPr id="8" name="직사각형 7">
                <a:extLst>
                  <a:ext uri="{FF2B5EF4-FFF2-40B4-BE49-F238E27FC236}">
                    <a16:creationId xmlns:a16="http://schemas.microsoft.com/office/drawing/2014/main" id="{CC32AD68-BE22-45A5-835F-D9905AD4775C}"/>
                  </a:ext>
                </a:extLst>
              </p:cNvPr>
              <p:cNvSpPr>
                <a:spLocks noRot="1" noChangeAspect="1" noMove="1" noResize="1" noEditPoints="1" noAdjustHandles="1" noChangeArrowheads="1" noChangeShapeType="1" noTextEdit="1"/>
              </p:cNvSpPr>
              <p:nvPr/>
            </p:nvSpPr>
            <p:spPr>
              <a:xfrm>
                <a:off x="409437" y="2605087"/>
                <a:ext cx="6266598" cy="823239"/>
              </a:xfrm>
              <a:prstGeom prst="rect">
                <a:avLst/>
              </a:prstGeom>
              <a:blipFill>
                <a:blip r:embed="rId2"/>
                <a:stretch>
                  <a:fillRect b="-3650"/>
                </a:stretch>
              </a:blipFill>
              <a:ln>
                <a:solidFill>
                  <a:schemeClr val="accent1"/>
                </a:solidFill>
              </a:ln>
            </p:spPr>
            <p:txBody>
              <a:bodyPr/>
              <a:lstStyle/>
              <a:p>
                <a:r>
                  <a:rPr lang="ko-KR" altLang="en-US">
                    <a:noFill/>
                  </a:rPr>
                  <a:t> </a:t>
                </a:r>
              </a:p>
            </p:txBody>
          </p:sp>
        </mc:Fallback>
      </mc:AlternateContent>
      <p:sp>
        <p:nvSpPr>
          <p:cNvPr id="15" name="TextBox 14">
            <a:extLst>
              <a:ext uri="{FF2B5EF4-FFF2-40B4-BE49-F238E27FC236}">
                <a16:creationId xmlns:a16="http://schemas.microsoft.com/office/drawing/2014/main" id="{9C0D5986-C337-45E7-8EBB-9E02FB4A0E8B}"/>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
        <p:nvSpPr>
          <p:cNvPr id="14" name="직사각형 13">
            <a:extLst>
              <a:ext uri="{FF2B5EF4-FFF2-40B4-BE49-F238E27FC236}">
                <a16:creationId xmlns:a16="http://schemas.microsoft.com/office/drawing/2014/main" id="{56DD40C0-4484-4A28-80D3-07BFA2CDFB0B}"/>
              </a:ext>
            </a:extLst>
          </p:cNvPr>
          <p:cNvSpPr/>
          <p:nvPr/>
        </p:nvSpPr>
        <p:spPr>
          <a:xfrm>
            <a:off x="2843808" y="330510"/>
            <a:ext cx="3827160" cy="369332"/>
          </a:xfrm>
          <a:prstGeom prst="rect">
            <a:avLst/>
          </a:prstGeom>
        </p:spPr>
        <p:txBody>
          <a:bodyPr wrap="square">
            <a:spAutoFit/>
          </a:bodyPr>
          <a:lstStyle/>
          <a:p>
            <a:r>
              <a:rPr lang="en-US" altLang="ko-KR" dirty="0"/>
              <a:t>Correlation Analysis : Pearson </a:t>
            </a:r>
            <a:endParaRPr lang="ko-KR" altLang="en-US" dirty="0"/>
          </a:p>
        </p:txBody>
      </p:sp>
    </p:spTree>
    <p:extLst>
      <p:ext uri="{BB962C8B-B14F-4D97-AF65-F5344CB8AC3E}">
        <p14:creationId xmlns:p14="http://schemas.microsoft.com/office/powerpoint/2010/main" val="304122458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CAE8AB-AAC2-4269-B308-5E93893672E9}"/>
              </a:ext>
            </a:extLst>
          </p:cNvPr>
          <p:cNvSpPr/>
          <p:nvPr/>
        </p:nvSpPr>
        <p:spPr>
          <a:xfrm>
            <a:off x="2271631" y="389324"/>
            <a:ext cx="2986715" cy="369332"/>
          </a:xfrm>
          <a:prstGeom prst="rect">
            <a:avLst/>
          </a:prstGeom>
        </p:spPr>
        <p:txBody>
          <a:bodyPr wrap="none">
            <a:spAutoFit/>
          </a:bodyPr>
          <a:lstStyle/>
          <a:p>
            <a:r>
              <a:rPr lang="ko-KR" altLang="en-US" b="1" dirty="0">
                <a:solidFill>
                  <a:srgbClr val="404248"/>
                </a:solidFill>
                <a:latin typeface="Graphik"/>
              </a:rPr>
              <a:t>의사결정나무</a:t>
            </a:r>
            <a:r>
              <a:rPr lang="en-US" altLang="ko-KR" b="1" dirty="0">
                <a:solidFill>
                  <a:srgbClr val="404248"/>
                </a:solidFill>
                <a:latin typeface="Graphik"/>
              </a:rPr>
              <a:t>(Decision Tree)</a:t>
            </a:r>
          </a:p>
        </p:txBody>
      </p:sp>
      <p:sp>
        <p:nvSpPr>
          <p:cNvPr id="7" name="바닥글 개체 틀 6">
            <a:extLst>
              <a:ext uri="{FF2B5EF4-FFF2-40B4-BE49-F238E27FC236}">
                <a16:creationId xmlns:a16="http://schemas.microsoft.com/office/drawing/2014/main" id="{07B63C55-D2A4-4C40-899C-AE87F1D3C7DA}"/>
              </a:ext>
            </a:extLst>
          </p:cNvPr>
          <p:cNvSpPr>
            <a:spLocks noGrp="1"/>
          </p:cNvSpPr>
          <p:nvPr>
            <p:ph type="ftr" sz="quarter" idx="11"/>
          </p:nvPr>
        </p:nvSpPr>
        <p:spPr/>
        <p:txBody>
          <a:bodyPr/>
          <a:lstStyle/>
          <a:p>
            <a:r>
              <a:rPr lang="en-US" altLang="ko-KR" dirty="0"/>
              <a:t>UBION PBL- FBA</a:t>
            </a:r>
            <a:endParaRPr lang="ko-KR" altLang="en-US" dirty="0"/>
          </a:p>
        </p:txBody>
      </p:sp>
      <p:sp>
        <p:nvSpPr>
          <p:cNvPr id="13" name="슬라이드 번호 개체 틀 12">
            <a:extLst>
              <a:ext uri="{FF2B5EF4-FFF2-40B4-BE49-F238E27FC236}">
                <a16:creationId xmlns:a16="http://schemas.microsoft.com/office/drawing/2014/main" id="{A3EB9827-855F-4EEA-B77D-772C36AE539D}"/>
              </a:ext>
            </a:extLst>
          </p:cNvPr>
          <p:cNvSpPr>
            <a:spLocks noGrp="1"/>
          </p:cNvSpPr>
          <p:nvPr>
            <p:ph type="sldNum" sz="quarter" idx="12"/>
          </p:nvPr>
        </p:nvSpPr>
        <p:spPr/>
        <p:txBody>
          <a:bodyPr/>
          <a:lstStyle/>
          <a:p>
            <a:fld id="{DE77BB65-F969-4654-BF30-45C70C1BE112}" type="slidenum">
              <a:rPr lang="ko-KR" altLang="en-US" smtClean="0"/>
              <a:pPr/>
              <a:t>240</a:t>
            </a:fld>
            <a:endParaRPr lang="ko-KR" altLang="en-US"/>
          </a:p>
        </p:txBody>
      </p:sp>
      <p:sp>
        <p:nvSpPr>
          <p:cNvPr id="14" name="직사각형 13">
            <a:extLst>
              <a:ext uri="{FF2B5EF4-FFF2-40B4-BE49-F238E27FC236}">
                <a16:creationId xmlns:a16="http://schemas.microsoft.com/office/drawing/2014/main" id="{98B3187D-8C3C-484B-AB9A-A8701EF81E75}"/>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8" name="TextBox 7">
            <a:extLst>
              <a:ext uri="{FF2B5EF4-FFF2-40B4-BE49-F238E27FC236}">
                <a16:creationId xmlns:a16="http://schemas.microsoft.com/office/drawing/2014/main" id="{FFC65868-7F84-47DD-BD5F-6F0311009FE0}"/>
              </a:ext>
            </a:extLst>
          </p:cNvPr>
          <p:cNvSpPr txBox="1"/>
          <p:nvPr/>
        </p:nvSpPr>
        <p:spPr>
          <a:xfrm>
            <a:off x="0" y="1120581"/>
            <a:ext cx="1160895" cy="369332"/>
          </a:xfrm>
          <a:prstGeom prst="rect">
            <a:avLst/>
          </a:prstGeom>
          <a:noFill/>
        </p:spPr>
        <p:txBody>
          <a:bodyPr wrap="none" rtlCol="0">
            <a:spAutoFit/>
          </a:bodyPr>
          <a:lstStyle/>
          <a:p>
            <a:r>
              <a:rPr kumimoji="1" lang="ko-Kore-KR" altLang="en-US" dirty="0"/>
              <a:t>트리</a:t>
            </a:r>
            <a:r>
              <a:rPr kumimoji="1" lang="ko-KR" altLang="en-US" dirty="0"/>
              <a:t> 구조</a:t>
            </a:r>
            <a:endParaRPr kumimoji="1" lang="ko-Kore-KR" altLang="en-US" dirty="0"/>
          </a:p>
        </p:txBody>
      </p:sp>
      <p:sp>
        <p:nvSpPr>
          <p:cNvPr id="9" name="TextBox 8">
            <a:extLst>
              <a:ext uri="{FF2B5EF4-FFF2-40B4-BE49-F238E27FC236}">
                <a16:creationId xmlns:a16="http://schemas.microsoft.com/office/drawing/2014/main" id="{36731691-3BFD-4371-934F-532849CD4538}"/>
              </a:ext>
            </a:extLst>
          </p:cNvPr>
          <p:cNvSpPr txBox="1"/>
          <p:nvPr/>
        </p:nvSpPr>
        <p:spPr>
          <a:xfrm>
            <a:off x="0" y="1485392"/>
            <a:ext cx="4009572" cy="3785652"/>
          </a:xfrm>
          <a:prstGeom prst="rect">
            <a:avLst/>
          </a:prstGeom>
          <a:noFill/>
        </p:spPr>
        <p:txBody>
          <a:bodyPr wrap="square" rtlCol="0">
            <a:spAutoFit/>
          </a:bodyPr>
          <a:lstStyle/>
          <a:p>
            <a:r>
              <a:rPr kumimoji="1" lang="ko-Kore-KR" altLang="en-US" sz="1000" dirty="0"/>
              <a:t>샘플</a:t>
            </a:r>
            <a:r>
              <a:rPr kumimoji="1" lang="ko-KR" altLang="en-US" sz="1000" dirty="0"/>
              <a:t> 코드</a:t>
            </a:r>
            <a:r>
              <a:rPr kumimoji="1" lang="en-US" altLang="ko-KR" sz="1000" dirty="0"/>
              <a:t>)</a:t>
            </a:r>
          </a:p>
          <a:p>
            <a:r>
              <a:rPr lang="en-US" altLang="ko-Kore-KR" sz="1000" dirty="0"/>
              <a:t>Import pandas as pd</a:t>
            </a:r>
            <a:endParaRPr lang="en" altLang="ko-Kore-KR" sz="1000" dirty="0"/>
          </a:p>
          <a:p>
            <a:r>
              <a:rPr lang="en" altLang="ko-Kore-KR" sz="1000" dirty="0"/>
              <a:t>from </a:t>
            </a:r>
            <a:r>
              <a:rPr lang="en" altLang="ko-Kore-KR" sz="1000" dirty="0" err="1"/>
              <a:t>sklearn</a:t>
            </a:r>
            <a:r>
              <a:rPr lang="en" altLang="ko-Kore-KR" sz="1000" dirty="0"/>
              <a:t> import tree</a:t>
            </a:r>
          </a:p>
          <a:p>
            <a:br>
              <a:rPr lang="ko-KR" altLang="en-US" sz="1000" dirty="0"/>
            </a:br>
            <a:r>
              <a:rPr lang="en-US" altLang="ko-KR" sz="1000" dirty="0"/>
              <a:t># </a:t>
            </a:r>
            <a:r>
              <a:rPr lang="ko-KR" altLang="en-US" sz="1000" dirty="0"/>
              <a:t>타이타닉 </a:t>
            </a:r>
            <a:r>
              <a:rPr lang="en" altLang="ko-Kore-KR" sz="1000" dirty="0"/>
              <a:t>train </a:t>
            </a:r>
            <a:r>
              <a:rPr lang="ko-KR" altLang="en-US" sz="1000" dirty="0"/>
              <a:t>데이터 불러오기</a:t>
            </a:r>
            <a:r>
              <a:rPr lang="en-US" altLang="ko-KR" sz="1000" dirty="0"/>
              <a:t> (</a:t>
            </a:r>
            <a:r>
              <a:rPr lang="ko-KR" altLang="en-US" sz="1000" dirty="0"/>
              <a:t>생략</a:t>
            </a:r>
            <a:r>
              <a:rPr lang="en-US" altLang="ko-KR" sz="1000" dirty="0"/>
              <a:t>)</a:t>
            </a:r>
            <a:endParaRPr kumimoji="1" lang="en-US" altLang="ko-Kore-KR" sz="1000" dirty="0"/>
          </a:p>
          <a:p>
            <a:r>
              <a:rPr lang="en" altLang="ko-Kore-KR" sz="1000" dirty="0"/>
              <a:t>X = </a:t>
            </a:r>
            <a:r>
              <a:rPr lang="en" altLang="ko-Kore-KR" sz="1000" dirty="0" err="1"/>
              <a:t>train.drop</a:t>
            </a:r>
            <a:r>
              <a:rPr lang="en" altLang="ko-Kore-KR" sz="1000" dirty="0"/>
              <a:t>('Survived', axis=1)</a:t>
            </a:r>
          </a:p>
          <a:p>
            <a:r>
              <a:rPr lang="en" altLang="ko-Kore-KR" sz="1000" dirty="0"/>
              <a:t>y = train['Survived']</a:t>
            </a:r>
          </a:p>
          <a:p>
            <a:br>
              <a:rPr lang="en" altLang="ko-Kore-KR" sz="1000" dirty="0"/>
            </a:br>
            <a:r>
              <a:rPr lang="en" altLang="ko-Kore-KR" sz="1000" dirty="0"/>
              <a:t># feature, target </a:t>
            </a:r>
            <a:r>
              <a:rPr lang="ko-KR" altLang="en-US" sz="1000" dirty="0"/>
              <a:t>분리 </a:t>
            </a:r>
            <a:r>
              <a:rPr lang="en-US" altLang="ko-KR" sz="1000" dirty="0"/>
              <a:t>(</a:t>
            </a:r>
            <a:r>
              <a:rPr lang="ko-KR" altLang="en-US" sz="1000" dirty="0"/>
              <a:t>훈련</a:t>
            </a:r>
            <a:r>
              <a:rPr lang="en-US" altLang="ko-KR" sz="1000" dirty="0"/>
              <a:t>, </a:t>
            </a:r>
            <a:r>
              <a:rPr lang="ko-KR" altLang="en-US" sz="1000" dirty="0"/>
              <a:t>테스트셋도 분리</a:t>
            </a:r>
            <a:r>
              <a:rPr lang="en-US" altLang="ko-KR" sz="1000" dirty="0"/>
              <a:t>)</a:t>
            </a:r>
            <a:endParaRPr lang="ko-KR" altLang="en-US" sz="1000" dirty="0"/>
          </a:p>
          <a:p>
            <a:r>
              <a:rPr lang="en" altLang="ko-Kore-KR" sz="1000" dirty="0" err="1"/>
              <a:t>X_train</a:t>
            </a:r>
            <a:r>
              <a:rPr lang="en" altLang="ko-Kore-KR" sz="1000" dirty="0"/>
              <a:t>, </a:t>
            </a:r>
            <a:r>
              <a:rPr lang="en" altLang="ko-Kore-KR" sz="1000" dirty="0" err="1"/>
              <a:t>X_test</a:t>
            </a:r>
            <a:r>
              <a:rPr lang="en" altLang="ko-Kore-KR" sz="1000" dirty="0"/>
              <a:t>, </a:t>
            </a:r>
            <a:r>
              <a:rPr lang="en" altLang="ko-Kore-KR" sz="1000" dirty="0" err="1"/>
              <a:t>y_train</a:t>
            </a:r>
            <a:r>
              <a:rPr lang="en" altLang="ko-Kore-KR" sz="1000" dirty="0"/>
              <a:t>, </a:t>
            </a:r>
            <a:r>
              <a:rPr lang="en" altLang="ko-Kore-KR" sz="1000" dirty="0" err="1"/>
              <a:t>y_test</a:t>
            </a:r>
            <a:r>
              <a:rPr lang="en" altLang="ko-Kore-KR" sz="1000" dirty="0"/>
              <a:t> = </a:t>
            </a:r>
            <a:r>
              <a:rPr lang="en" altLang="ko-Kore-KR" sz="1000" dirty="0" err="1"/>
              <a:t>train_test_split</a:t>
            </a:r>
            <a:r>
              <a:rPr lang="en" altLang="ko-Kore-KR" sz="1000" dirty="0"/>
              <a:t>(</a:t>
            </a:r>
            <a:r>
              <a:rPr lang="en" altLang="ko-Kore-KR" sz="1000" dirty="0" err="1"/>
              <a:t>X,y</a:t>
            </a:r>
            <a:r>
              <a:rPr lang="en" altLang="ko-Kore-KR" sz="1000" dirty="0"/>
              <a:t>, </a:t>
            </a:r>
            <a:r>
              <a:rPr lang="en" altLang="ko-Kore-KR" sz="1000" dirty="0" err="1"/>
              <a:t>random_state</a:t>
            </a:r>
            <a:r>
              <a:rPr lang="en" altLang="ko-Kore-KR" sz="1000" dirty="0"/>
              <a:t>=1)</a:t>
            </a:r>
          </a:p>
          <a:p>
            <a:endParaRPr kumimoji="1" lang="en-US" altLang="ko-Kore-KR" sz="1000" dirty="0"/>
          </a:p>
          <a:p>
            <a:r>
              <a:rPr lang="en-US" altLang="ko-KR" sz="1000" dirty="0"/>
              <a:t># </a:t>
            </a:r>
            <a:r>
              <a:rPr lang="ko-KR" altLang="en-US" sz="1000" dirty="0"/>
              <a:t>의사결정나무 모델 형성 및 </a:t>
            </a:r>
            <a:r>
              <a:rPr lang="en" altLang="ko-Kore-KR" sz="1000" dirty="0"/>
              <a:t>y </a:t>
            </a:r>
            <a:r>
              <a:rPr lang="ko-KR" altLang="en-US" sz="1000" dirty="0"/>
              <a:t>분류 시행 </a:t>
            </a:r>
            <a:r>
              <a:rPr lang="en-US" altLang="ko-KR" sz="1000" dirty="0"/>
              <a:t>(</a:t>
            </a:r>
            <a:r>
              <a:rPr lang="ko-KR" altLang="en-US" sz="1000" dirty="0"/>
              <a:t>사전 가지치기 시행</a:t>
            </a:r>
            <a:r>
              <a:rPr lang="en-US" altLang="ko-KR" sz="1000" dirty="0"/>
              <a:t>)</a:t>
            </a:r>
            <a:endParaRPr lang="ko-KR" altLang="en-US" sz="1000" dirty="0"/>
          </a:p>
          <a:p>
            <a:r>
              <a:rPr lang="en" altLang="ko-Kore-KR" sz="1000" dirty="0"/>
              <a:t>model = </a:t>
            </a:r>
            <a:r>
              <a:rPr lang="en" altLang="ko-Kore-KR" sz="1000" dirty="0" err="1"/>
              <a:t>tree.DecisionTreeClassifier</a:t>
            </a:r>
            <a:r>
              <a:rPr lang="en" altLang="ko-Kore-KR" sz="1000" dirty="0"/>
              <a:t>(criterion = </a:t>
            </a:r>
            <a:r>
              <a:rPr lang="en-US" altLang="ko-Kore-KR" sz="1000" dirty="0"/>
              <a:t>’</a:t>
            </a:r>
            <a:r>
              <a:rPr lang="en-US" altLang="ko-Kore-KR" sz="1000" dirty="0" err="1"/>
              <a:t>gini</a:t>
            </a:r>
            <a:r>
              <a:rPr lang="en" altLang="ko-Kore-KR" sz="1000" dirty="0"/>
              <a:t>’</a:t>
            </a:r>
            <a:r>
              <a:rPr lang="en-US" altLang="ko-KR" sz="1000" dirty="0"/>
              <a:t>,</a:t>
            </a:r>
            <a:r>
              <a:rPr lang="en" altLang="ko-KR" sz="1000" dirty="0"/>
              <a:t> </a:t>
            </a:r>
            <a:r>
              <a:rPr lang="en" altLang="ko-Kore-KR" sz="1000" dirty="0" err="1"/>
              <a:t>max_depth</a:t>
            </a:r>
            <a:r>
              <a:rPr lang="en" altLang="ko-Kore-KR" sz="1000" dirty="0"/>
              <a:t>=2, </a:t>
            </a:r>
            <a:r>
              <a:rPr lang="en" altLang="ko-Kore-KR" sz="1000" dirty="0" err="1"/>
              <a:t>max_leaf_nodes</a:t>
            </a:r>
            <a:r>
              <a:rPr lang="en" altLang="ko-Kore-KR" sz="1000" dirty="0"/>
              <a:t>=4)</a:t>
            </a:r>
            <a:r>
              <a:rPr lang="ko-KR" altLang="en-US" sz="1000" dirty="0"/>
              <a:t> </a:t>
            </a:r>
            <a:endParaRPr lang="en" altLang="ko-Kore-KR" sz="1000" dirty="0"/>
          </a:p>
          <a:p>
            <a:r>
              <a:rPr lang="en" altLang="ko-Kore-KR" sz="1000" dirty="0" err="1"/>
              <a:t>model.fit</a:t>
            </a:r>
            <a:r>
              <a:rPr lang="en" altLang="ko-Kore-KR" sz="1000" dirty="0"/>
              <a:t>(</a:t>
            </a:r>
            <a:r>
              <a:rPr lang="en" altLang="ko-Kore-KR" sz="1000" dirty="0" err="1"/>
              <a:t>X_train</a:t>
            </a:r>
            <a:r>
              <a:rPr lang="en" altLang="ko-Kore-KR" sz="1000" dirty="0"/>
              <a:t>, </a:t>
            </a:r>
            <a:r>
              <a:rPr lang="en" altLang="ko-Kore-KR" sz="1000" dirty="0" err="1"/>
              <a:t>y_train</a:t>
            </a:r>
            <a:r>
              <a:rPr lang="en" altLang="ko-Kore-KR" sz="1000" dirty="0"/>
              <a:t>)</a:t>
            </a:r>
          </a:p>
          <a:p>
            <a:endParaRPr lang="en" altLang="ko-Kore-KR" sz="1000" dirty="0"/>
          </a:p>
          <a:p>
            <a:r>
              <a:rPr lang="en-US" altLang="ko-KR" sz="1000" dirty="0"/>
              <a:t>#</a:t>
            </a:r>
            <a:r>
              <a:rPr lang="ko-KR" altLang="en-US" sz="1000" dirty="0"/>
              <a:t> 트리 시각화</a:t>
            </a:r>
            <a:endParaRPr lang="en" altLang="ko-Kore-KR" sz="1000" dirty="0"/>
          </a:p>
          <a:p>
            <a:r>
              <a:rPr lang="en" altLang="ko-Kore-KR" sz="1000" dirty="0" err="1"/>
              <a:t>tree.plot_tree</a:t>
            </a:r>
            <a:r>
              <a:rPr lang="en" altLang="ko-Kore-KR" sz="1000" dirty="0"/>
              <a:t>(model,</a:t>
            </a:r>
          </a:p>
          <a:p>
            <a:r>
              <a:rPr lang="en" altLang="ko-Kore-KR" sz="1000" dirty="0"/>
              <a:t>                           </a:t>
            </a:r>
            <a:r>
              <a:rPr lang="en" altLang="ko-Kore-KR" sz="1000" dirty="0" err="1"/>
              <a:t>feature_names</a:t>
            </a:r>
            <a:r>
              <a:rPr lang="en" altLang="ko-Kore-KR" sz="1000" dirty="0"/>
              <a:t>=</a:t>
            </a:r>
            <a:r>
              <a:rPr lang="en" altLang="ko-Kore-KR" sz="1000" dirty="0" err="1"/>
              <a:t>X_train.columns</a:t>
            </a:r>
            <a:r>
              <a:rPr lang="en" altLang="ko-Kore-KR" sz="1000" dirty="0"/>
              <a:t>,</a:t>
            </a:r>
            <a:r>
              <a:rPr lang="ko-KR" altLang="en-US" sz="1000" dirty="0"/>
              <a:t> </a:t>
            </a:r>
            <a:endParaRPr lang="en" altLang="ko-Kore-KR" sz="1000" dirty="0"/>
          </a:p>
          <a:p>
            <a:r>
              <a:rPr lang="en" altLang="ko-Kore-KR" sz="1000" dirty="0"/>
              <a:t>                           </a:t>
            </a:r>
            <a:r>
              <a:rPr lang="en" altLang="ko-Kore-KR" sz="1000" dirty="0" err="1"/>
              <a:t>class_names</a:t>
            </a:r>
            <a:r>
              <a:rPr lang="en" altLang="ko-Kore-KR" sz="1000" dirty="0"/>
              <a:t>='Survived’,</a:t>
            </a:r>
          </a:p>
          <a:p>
            <a:r>
              <a:rPr lang="en" altLang="ko-Kore-KR" sz="1000" dirty="0"/>
              <a:t>                           filled = True,</a:t>
            </a:r>
          </a:p>
          <a:p>
            <a:r>
              <a:rPr lang="en" altLang="ko-Kore-KR" sz="1000" dirty="0"/>
              <a:t>                           rounded=True,</a:t>
            </a:r>
          </a:p>
          <a:p>
            <a:r>
              <a:rPr lang="en" altLang="ko-Kore-KR" sz="1000" dirty="0"/>
              <a:t>                           impurity=False,</a:t>
            </a:r>
          </a:p>
          <a:p>
            <a:r>
              <a:rPr lang="en" altLang="ko-Kore-KR" sz="1000" dirty="0"/>
              <a:t>                           proportion=False)</a:t>
            </a:r>
          </a:p>
        </p:txBody>
      </p:sp>
      <p:sp>
        <p:nvSpPr>
          <p:cNvPr id="10" name="TextBox 9">
            <a:extLst>
              <a:ext uri="{FF2B5EF4-FFF2-40B4-BE49-F238E27FC236}">
                <a16:creationId xmlns:a16="http://schemas.microsoft.com/office/drawing/2014/main" id="{A05F1334-F6B5-4C1E-A2CF-DC56CA5B3848}"/>
              </a:ext>
            </a:extLst>
          </p:cNvPr>
          <p:cNvSpPr txBox="1"/>
          <p:nvPr/>
        </p:nvSpPr>
        <p:spPr>
          <a:xfrm>
            <a:off x="1814073" y="4554801"/>
            <a:ext cx="1840567" cy="707886"/>
          </a:xfrm>
          <a:prstGeom prst="rect">
            <a:avLst/>
          </a:prstGeom>
          <a:noFill/>
        </p:spPr>
        <p:txBody>
          <a:bodyPr wrap="none" rtlCol="0">
            <a:spAutoFit/>
          </a:bodyPr>
          <a:lstStyle/>
          <a:p>
            <a:r>
              <a:rPr kumimoji="1" lang="ko-Kore-KR" altLang="en-US" sz="1000" dirty="0">
                <a:solidFill>
                  <a:schemeClr val="accent6">
                    <a:lumMod val="50000"/>
                  </a:schemeClr>
                </a:solidFill>
              </a:rPr>
              <a:t>색</a:t>
            </a:r>
            <a:r>
              <a:rPr kumimoji="1" lang="ko-KR" altLang="en-US" sz="1000" dirty="0">
                <a:solidFill>
                  <a:schemeClr val="accent6">
                    <a:lumMod val="50000"/>
                  </a:schemeClr>
                </a:solidFill>
              </a:rPr>
              <a:t> 채우는 옵션</a:t>
            </a:r>
            <a:endParaRPr kumimoji="1" lang="en-US" altLang="ko-KR" sz="1000" dirty="0">
              <a:solidFill>
                <a:schemeClr val="accent6">
                  <a:lumMod val="50000"/>
                </a:schemeClr>
              </a:solidFill>
            </a:endParaRPr>
          </a:p>
          <a:p>
            <a:r>
              <a:rPr kumimoji="1" lang="ko-KR" altLang="en-US" sz="1000" dirty="0">
                <a:solidFill>
                  <a:schemeClr val="accent6">
                    <a:lumMod val="50000"/>
                  </a:schemeClr>
                </a:solidFill>
              </a:rPr>
              <a:t>둥근 모서리 옵션</a:t>
            </a:r>
            <a:endParaRPr kumimoji="1" lang="en-US" altLang="ko-KR" sz="1000" dirty="0">
              <a:solidFill>
                <a:schemeClr val="accent6">
                  <a:lumMod val="50000"/>
                </a:schemeClr>
              </a:solidFill>
            </a:endParaRPr>
          </a:p>
          <a:p>
            <a:r>
              <a:rPr kumimoji="1" lang="ko-KR" altLang="en-US" sz="1000" dirty="0">
                <a:solidFill>
                  <a:schemeClr val="accent6">
                    <a:lumMod val="50000"/>
                  </a:schemeClr>
                </a:solidFill>
              </a:rPr>
              <a:t>불순도 측정 옵션</a:t>
            </a:r>
            <a:endParaRPr kumimoji="1" lang="en-US" altLang="ko-KR" sz="1000" dirty="0">
              <a:solidFill>
                <a:schemeClr val="accent6">
                  <a:lumMod val="50000"/>
                </a:schemeClr>
              </a:solidFill>
            </a:endParaRPr>
          </a:p>
          <a:p>
            <a:r>
              <a:rPr kumimoji="1" lang="en-US" altLang="ko-KR" sz="1000" dirty="0">
                <a:solidFill>
                  <a:schemeClr val="accent6">
                    <a:lumMod val="50000"/>
                  </a:schemeClr>
                </a:solidFill>
              </a:rPr>
              <a:t>Sample </a:t>
            </a:r>
            <a:r>
              <a:rPr kumimoji="1" lang="ko-KR" altLang="en-US" sz="1000" dirty="0">
                <a:solidFill>
                  <a:schemeClr val="accent6">
                    <a:lumMod val="50000"/>
                  </a:schemeClr>
                </a:solidFill>
              </a:rPr>
              <a:t>숫자 </a:t>
            </a:r>
            <a:r>
              <a:rPr kumimoji="1" lang="en-US" altLang="ko-KR" sz="1000" dirty="0">
                <a:solidFill>
                  <a:schemeClr val="accent6">
                    <a:lumMod val="50000"/>
                  </a:schemeClr>
                </a:solidFill>
              </a:rPr>
              <a:t>-&gt;</a:t>
            </a:r>
            <a:r>
              <a:rPr kumimoji="1" lang="ko-KR" altLang="en-US" sz="1000" dirty="0">
                <a:solidFill>
                  <a:schemeClr val="accent6">
                    <a:lumMod val="50000"/>
                  </a:schemeClr>
                </a:solidFill>
              </a:rPr>
              <a:t> 비율 전환 옵션</a:t>
            </a:r>
            <a:endParaRPr kumimoji="1" lang="ko-Kore-KR" altLang="en-US" sz="1000" dirty="0">
              <a:solidFill>
                <a:schemeClr val="accent6">
                  <a:lumMod val="50000"/>
                </a:schemeClr>
              </a:solidFill>
            </a:endParaRPr>
          </a:p>
        </p:txBody>
      </p:sp>
      <p:sp>
        <p:nvSpPr>
          <p:cNvPr id="11" name="TextBox 10">
            <a:extLst>
              <a:ext uri="{FF2B5EF4-FFF2-40B4-BE49-F238E27FC236}">
                <a16:creationId xmlns:a16="http://schemas.microsoft.com/office/drawing/2014/main" id="{EFCFF04B-80FE-4DE5-9573-204ED501F42E}"/>
              </a:ext>
            </a:extLst>
          </p:cNvPr>
          <p:cNvSpPr txBox="1"/>
          <p:nvPr/>
        </p:nvSpPr>
        <p:spPr>
          <a:xfrm>
            <a:off x="3313560" y="5247468"/>
            <a:ext cx="1398140" cy="430887"/>
          </a:xfrm>
          <a:prstGeom prst="rect">
            <a:avLst/>
          </a:prstGeom>
          <a:noFill/>
        </p:spPr>
        <p:txBody>
          <a:bodyPr wrap="none" rtlCol="0">
            <a:spAutoFit/>
          </a:bodyPr>
          <a:lstStyle/>
          <a:p>
            <a:r>
              <a:rPr kumimoji="1" lang="en-US" altLang="ko-Kore-KR" sz="1100" dirty="0">
                <a:solidFill>
                  <a:schemeClr val="accent2">
                    <a:lumMod val="75000"/>
                  </a:schemeClr>
                </a:solidFill>
              </a:rPr>
              <a:t>Root Node data </a:t>
            </a:r>
            <a:r>
              <a:rPr kumimoji="1" lang="ko-Kore-KR" altLang="en-US" sz="1100" dirty="0">
                <a:solidFill>
                  <a:schemeClr val="accent2">
                    <a:lumMod val="75000"/>
                  </a:schemeClr>
                </a:solidFill>
              </a:rPr>
              <a:t>분할</a:t>
            </a:r>
            <a:endParaRPr kumimoji="1" lang="en-US" altLang="ko-Kore-KR" sz="1100" dirty="0">
              <a:solidFill>
                <a:schemeClr val="accent2">
                  <a:lumMod val="75000"/>
                </a:schemeClr>
              </a:solidFill>
            </a:endParaRPr>
          </a:p>
          <a:p>
            <a:r>
              <a:rPr kumimoji="1" lang="en-US" altLang="ko-Kore-KR" sz="1100" dirty="0">
                <a:solidFill>
                  <a:schemeClr val="accent2">
                    <a:lumMod val="75000"/>
                  </a:schemeClr>
                </a:solidFill>
              </a:rPr>
              <a:t>By Sex feature</a:t>
            </a:r>
            <a:endParaRPr kumimoji="1" lang="ko-Kore-KR" altLang="en-US" sz="1100" dirty="0">
              <a:solidFill>
                <a:schemeClr val="accent2">
                  <a:lumMod val="75000"/>
                </a:schemeClr>
              </a:solidFill>
            </a:endParaRPr>
          </a:p>
        </p:txBody>
      </p:sp>
      <p:sp>
        <p:nvSpPr>
          <p:cNvPr id="12" name="TextBox 11">
            <a:extLst>
              <a:ext uri="{FF2B5EF4-FFF2-40B4-BE49-F238E27FC236}">
                <a16:creationId xmlns:a16="http://schemas.microsoft.com/office/drawing/2014/main" id="{48777B3E-419C-4EA0-AEFB-C2F41B50F0AE}"/>
              </a:ext>
            </a:extLst>
          </p:cNvPr>
          <p:cNvSpPr txBox="1"/>
          <p:nvPr/>
        </p:nvSpPr>
        <p:spPr>
          <a:xfrm>
            <a:off x="6728908" y="6115006"/>
            <a:ext cx="1858201" cy="430887"/>
          </a:xfrm>
          <a:prstGeom prst="rect">
            <a:avLst/>
          </a:prstGeom>
          <a:noFill/>
        </p:spPr>
        <p:txBody>
          <a:bodyPr wrap="none" rtlCol="0">
            <a:spAutoFit/>
          </a:bodyPr>
          <a:lstStyle/>
          <a:p>
            <a:r>
              <a:rPr kumimoji="1" lang="en-US" altLang="ko-Kore-KR" sz="1100" dirty="0">
                <a:solidFill>
                  <a:srgbClr val="0070C0"/>
                </a:solidFill>
              </a:rPr>
              <a:t>Intermediate node data </a:t>
            </a:r>
            <a:r>
              <a:rPr kumimoji="1" lang="ko-Kore-KR" altLang="en-US" sz="1100" dirty="0">
                <a:solidFill>
                  <a:srgbClr val="0070C0"/>
                </a:solidFill>
              </a:rPr>
              <a:t>분할</a:t>
            </a:r>
            <a:endParaRPr kumimoji="1" lang="en-US" altLang="ko-Kore-KR" sz="1100" dirty="0">
              <a:solidFill>
                <a:srgbClr val="0070C0"/>
              </a:solidFill>
            </a:endParaRPr>
          </a:p>
          <a:p>
            <a:r>
              <a:rPr kumimoji="1" lang="en-US" altLang="ko-Kore-KR" sz="1100" dirty="0">
                <a:solidFill>
                  <a:srgbClr val="0070C0"/>
                </a:solidFill>
              </a:rPr>
              <a:t>By Fare feature</a:t>
            </a:r>
            <a:endParaRPr kumimoji="1" lang="ko-Kore-KR" altLang="en-US" sz="1100" dirty="0">
              <a:solidFill>
                <a:srgbClr val="0070C0"/>
              </a:solidFill>
            </a:endParaRPr>
          </a:p>
        </p:txBody>
      </p:sp>
      <p:sp>
        <p:nvSpPr>
          <p:cNvPr id="15" name="TextBox 14">
            <a:extLst>
              <a:ext uri="{FF2B5EF4-FFF2-40B4-BE49-F238E27FC236}">
                <a16:creationId xmlns:a16="http://schemas.microsoft.com/office/drawing/2014/main" id="{12A5A06E-DE5A-49B9-BC57-02BD49232ACD}"/>
              </a:ext>
            </a:extLst>
          </p:cNvPr>
          <p:cNvSpPr txBox="1"/>
          <p:nvPr/>
        </p:nvSpPr>
        <p:spPr>
          <a:xfrm>
            <a:off x="6109876" y="4397873"/>
            <a:ext cx="1858198" cy="430887"/>
          </a:xfrm>
          <a:prstGeom prst="rect">
            <a:avLst/>
          </a:prstGeom>
          <a:noFill/>
        </p:spPr>
        <p:txBody>
          <a:bodyPr wrap="square">
            <a:spAutoFit/>
          </a:bodyPr>
          <a:lstStyle/>
          <a:p>
            <a:r>
              <a:rPr kumimoji="1" lang="en-US" altLang="ko-Kore-KR" sz="1100" dirty="0">
                <a:solidFill>
                  <a:srgbClr val="0070C0"/>
                </a:solidFill>
              </a:rPr>
              <a:t>Intermediate node data </a:t>
            </a:r>
            <a:r>
              <a:rPr kumimoji="1" lang="ko-Kore-KR" altLang="en-US" sz="1100" dirty="0">
                <a:solidFill>
                  <a:srgbClr val="0070C0"/>
                </a:solidFill>
              </a:rPr>
              <a:t>분할</a:t>
            </a:r>
            <a:endParaRPr kumimoji="1" lang="en-US" altLang="ko-Kore-KR" sz="1100" dirty="0">
              <a:solidFill>
                <a:srgbClr val="0070C0"/>
              </a:solidFill>
            </a:endParaRPr>
          </a:p>
          <a:p>
            <a:r>
              <a:rPr kumimoji="1" lang="en-US" altLang="ko-Kore-KR" sz="1100" dirty="0">
                <a:solidFill>
                  <a:srgbClr val="0070C0"/>
                </a:solidFill>
              </a:rPr>
              <a:t>By </a:t>
            </a:r>
            <a:r>
              <a:rPr kumimoji="1" lang="en-US" altLang="ko-Kore-KR" sz="1100" dirty="0" err="1">
                <a:solidFill>
                  <a:srgbClr val="0070C0"/>
                </a:solidFill>
              </a:rPr>
              <a:t>Pclass</a:t>
            </a:r>
            <a:r>
              <a:rPr kumimoji="1" lang="en-US" altLang="ko-Kore-KR" sz="1100" dirty="0">
                <a:solidFill>
                  <a:srgbClr val="0070C0"/>
                </a:solidFill>
              </a:rPr>
              <a:t> feature</a:t>
            </a:r>
            <a:endParaRPr kumimoji="1" lang="ko-Kore-KR" altLang="en-US" sz="1100" dirty="0">
              <a:solidFill>
                <a:srgbClr val="0070C0"/>
              </a:solidFill>
            </a:endParaRPr>
          </a:p>
        </p:txBody>
      </p:sp>
      <p:grpSp>
        <p:nvGrpSpPr>
          <p:cNvPr id="16" name="그룹 15">
            <a:extLst>
              <a:ext uri="{FF2B5EF4-FFF2-40B4-BE49-F238E27FC236}">
                <a16:creationId xmlns:a16="http://schemas.microsoft.com/office/drawing/2014/main" id="{0DC88504-95E6-482C-B994-E7E539BB23B5}"/>
              </a:ext>
            </a:extLst>
          </p:cNvPr>
          <p:cNvGrpSpPr/>
          <p:nvPr/>
        </p:nvGrpSpPr>
        <p:grpSpPr>
          <a:xfrm>
            <a:off x="4645025" y="1122633"/>
            <a:ext cx="4719565" cy="3195310"/>
            <a:chOff x="6169025" y="1039670"/>
            <a:chExt cx="4719565" cy="3195310"/>
          </a:xfrm>
        </p:grpSpPr>
        <p:grpSp>
          <p:nvGrpSpPr>
            <p:cNvPr id="17" name="그룹 16">
              <a:extLst>
                <a:ext uri="{FF2B5EF4-FFF2-40B4-BE49-F238E27FC236}">
                  <a16:creationId xmlns:a16="http://schemas.microsoft.com/office/drawing/2014/main" id="{7D8A5B57-D2F9-476F-B38B-40F788004265}"/>
                </a:ext>
              </a:extLst>
            </p:cNvPr>
            <p:cNvGrpSpPr/>
            <p:nvPr/>
          </p:nvGrpSpPr>
          <p:grpSpPr>
            <a:xfrm>
              <a:off x="6169025" y="1039670"/>
              <a:ext cx="4719565" cy="3195310"/>
              <a:chOff x="6169025" y="1357509"/>
              <a:chExt cx="4719565" cy="3195310"/>
            </a:xfrm>
          </p:grpSpPr>
          <p:pic>
            <p:nvPicPr>
              <p:cNvPr id="21" name="그림 20" descr="텍스트, 표지판, 여러개, 판매이(가) 표시된 사진&#10;&#10;자동 생성된 설명">
                <a:extLst>
                  <a:ext uri="{FF2B5EF4-FFF2-40B4-BE49-F238E27FC236}">
                    <a16:creationId xmlns:a16="http://schemas.microsoft.com/office/drawing/2014/main" id="{E0528854-443C-4713-86EB-F21E31CE4D03}"/>
                  </a:ext>
                </a:extLst>
              </p:cNvPr>
              <p:cNvPicPr>
                <a:picLocks noChangeAspect="1"/>
              </p:cNvPicPr>
              <p:nvPr/>
            </p:nvPicPr>
            <p:blipFill>
              <a:blip r:embed="rId2"/>
              <a:stretch>
                <a:fillRect/>
              </a:stretch>
            </p:blipFill>
            <p:spPr>
              <a:xfrm>
                <a:off x="6169025" y="1488314"/>
                <a:ext cx="4432300" cy="2933700"/>
              </a:xfrm>
              <a:prstGeom prst="rect">
                <a:avLst/>
              </a:prstGeom>
            </p:spPr>
          </p:pic>
          <p:sp>
            <p:nvSpPr>
              <p:cNvPr id="22" name="TextBox 21">
                <a:extLst>
                  <a:ext uri="{FF2B5EF4-FFF2-40B4-BE49-F238E27FC236}">
                    <a16:creationId xmlns:a16="http://schemas.microsoft.com/office/drawing/2014/main" id="{C8608D27-1831-4EF9-9B2E-4FF5D9C36BD8}"/>
                  </a:ext>
                </a:extLst>
              </p:cNvPr>
              <p:cNvSpPr txBox="1"/>
              <p:nvPr/>
            </p:nvSpPr>
            <p:spPr>
              <a:xfrm>
                <a:off x="7645229" y="1357509"/>
                <a:ext cx="1479892" cy="261610"/>
              </a:xfrm>
              <a:prstGeom prst="rect">
                <a:avLst/>
              </a:prstGeom>
              <a:noFill/>
            </p:spPr>
            <p:txBody>
              <a:bodyPr wrap="none" rtlCol="0">
                <a:spAutoFit/>
              </a:bodyPr>
              <a:lstStyle/>
              <a:p>
                <a:r>
                  <a:rPr kumimoji="1" lang="en-US" altLang="ko-Kore-KR" sz="1100" dirty="0"/>
                  <a:t>Root Node (</a:t>
                </a:r>
                <a:r>
                  <a:rPr kumimoji="1" lang="ko-Kore-KR" altLang="en-US" sz="1100" dirty="0"/>
                  <a:t>뿌리마디</a:t>
                </a:r>
                <a:r>
                  <a:rPr kumimoji="1" lang="en-US" altLang="ko-Kore-KR" sz="1100" dirty="0"/>
                  <a:t>)</a:t>
                </a:r>
                <a:endParaRPr kumimoji="1" lang="ko-Kore-KR" altLang="en-US" sz="1100" dirty="0"/>
              </a:p>
            </p:txBody>
          </p:sp>
          <p:sp>
            <p:nvSpPr>
              <p:cNvPr id="23" name="TextBox 22">
                <a:extLst>
                  <a:ext uri="{FF2B5EF4-FFF2-40B4-BE49-F238E27FC236}">
                    <a16:creationId xmlns:a16="http://schemas.microsoft.com/office/drawing/2014/main" id="{38DBD83E-5B34-40DE-AB5E-4FDCBD739508}"/>
                  </a:ext>
                </a:extLst>
              </p:cNvPr>
              <p:cNvSpPr txBox="1"/>
              <p:nvPr/>
            </p:nvSpPr>
            <p:spPr>
              <a:xfrm>
                <a:off x="7606757" y="4291209"/>
                <a:ext cx="1556836" cy="261610"/>
              </a:xfrm>
              <a:prstGeom prst="rect">
                <a:avLst/>
              </a:prstGeom>
              <a:noFill/>
            </p:spPr>
            <p:txBody>
              <a:bodyPr wrap="none" rtlCol="0">
                <a:spAutoFit/>
              </a:bodyPr>
              <a:lstStyle/>
              <a:p>
                <a:r>
                  <a:rPr kumimoji="1" lang="en-US" altLang="ko-Kore-KR" sz="1100" dirty="0"/>
                  <a:t>Terminal node </a:t>
                </a:r>
                <a:r>
                  <a:rPr kumimoji="1" lang="en-US" altLang="ko-KR" sz="1100" dirty="0"/>
                  <a:t>(</a:t>
                </a:r>
                <a:r>
                  <a:rPr kumimoji="1" lang="ko-KR" altLang="en-US" sz="1100" dirty="0" err="1"/>
                  <a:t>끝마디</a:t>
                </a:r>
                <a:r>
                  <a:rPr kumimoji="1" lang="en-US" altLang="ko-KR" sz="1100" dirty="0"/>
                  <a:t>)</a:t>
                </a:r>
                <a:endParaRPr kumimoji="1" lang="ko-Kore-KR" altLang="en-US" sz="1100" dirty="0"/>
              </a:p>
            </p:txBody>
          </p:sp>
          <p:sp>
            <p:nvSpPr>
              <p:cNvPr id="24" name="TextBox 23">
                <a:extLst>
                  <a:ext uri="{FF2B5EF4-FFF2-40B4-BE49-F238E27FC236}">
                    <a16:creationId xmlns:a16="http://schemas.microsoft.com/office/drawing/2014/main" id="{DCDCF67F-8459-47B5-B072-F0927A0DC167}"/>
                  </a:ext>
                </a:extLst>
              </p:cNvPr>
              <p:cNvSpPr txBox="1"/>
              <p:nvPr/>
            </p:nvSpPr>
            <p:spPr>
              <a:xfrm>
                <a:off x="9955321" y="2655082"/>
                <a:ext cx="933269" cy="600164"/>
              </a:xfrm>
              <a:prstGeom prst="rect">
                <a:avLst/>
              </a:prstGeom>
              <a:noFill/>
            </p:spPr>
            <p:txBody>
              <a:bodyPr wrap="none" rtlCol="0">
                <a:spAutoFit/>
              </a:bodyPr>
              <a:lstStyle/>
              <a:p>
                <a:pPr algn="ctr"/>
                <a:r>
                  <a:rPr kumimoji="1" lang="en-US" altLang="ko-Kore-KR" sz="1100" dirty="0"/>
                  <a:t>Intermediate</a:t>
                </a:r>
              </a:p>
              <a:p>
                <a:pPr algn="ctr"/>
                <a:r>
                  <a:rPr kumimoji="1" lang="en-US" altLang="ko-Kore-KR" sz="1100" dirty="0"/>
                  <a:t>node</a:t>
                </a:r>
              </a:p>
              <a:p>
                <a:pPr algn="ctr"/>
                <a:r>
                  <a:rPr kumimoji="1" lang="en-US" altLang="ko-Kore-KR" sz="1100" dirty="0"/>
                  <a:t>(</a:t>
                </a:r>
                <a:r>
                  <a:rPr kumimoji="1" lang="ko-Kore-KR" altLang="en-US" sz="1100" dirty="0"/>
                  <a:t>중간마디</a:t>
                </a:r>
                <a:r>
                  <a:rPr kumimoji="1" lang="en-US" altLang="ko-Kore-KR" sz="1100" dirty="0"/>
                  <a:t>)</a:t>
                </a:r>
                <a:endParaRPr kumimoji="1" lang="ko-Kore-KR" altLang="en-US" sz="1100" dirty="0"/>
              </a:p>
            </p:txBody>
          </p:sp>
          <p:sp>
            <p:nvSpPr>
              <p:cNvPr id="25" name="타원 24">
                <a:extLst>
                  <a:ext uri="{FF2B5EF4-FFF2-40B4-BE49-F238E27FC236}">
                    <a16:creationId xmlns:a16="http://schemas.microsoft.com/office/drawing/2014/main" id="{51074725-CEAD-47ED-8895-F6A75D1D141C}"/>
                  </a:ext>
                </a:extLst>
              </p:cNvPr>
              <p:cNvSpPr/>
              <p:nvPr/>
            </p:nvSpPr>
            <p:spPr>
              <a:xfrm>
                <a:off x="7152563" y="3438799"/>
                <a:ext cx="246464" cy="24646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1</a:t>
                </a:r>
                <a:endParaRPr kumimoji="1" lang="ko-Kore-KR" altLang="en-US" dirty="0">
                  <a:solidFill>
                    <a:schemeClr val="tx1"/>
                  </a:solidFill>
                </a:endParaRPr>
              </a:p>
            </p:txBody>
          </p:sp>
          <p:sp>
            <p:nvSpPr>
              <p:cNvPr id="26" name="타원 25">
                <a:extLst>
                  <a:ext uri="{FF2B5EF4-FFF2-40B4-BE49-F238E27FC236}">
                    <a16:creationId xmlns:a16="http://schemas.microsoft.com/office/drawing/2014/main" id="{8C85F05C-7137-43B4-BD4F-1AEE1F36E0A0}"/>
                  </a:ext>
                </a:extLst>
              </p:cNvPr>
              <p:cNvSpPr/>
              <p:nvPr/>
            </p:nvSpPr>
            <p:spPr>
              <a:xfrm>
                <a:off x="8205386" y="3438799"/>
                <a:ext cx="246464" cy="24646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2</a:t>
                </a:r>
                <a:endParaRPr kumimoji="1" lang="ko-Kore-KR" altLang="en-US" dirty="0">
                  <a:solidFill>
                    <a:schemeClr val="tx1"/>
                  </a:solidFill>
                </a:endParaRPr>
              </a:p>
            </p:txBody>
          </p:sp>
          <p:sp>
            <p:nvSpPr>
              <p:cNvPr id="27" name="타원 26">
                <a:extLst>
                  <a:ext uri="{FF2B5EF4-FFF2-40B4-BE49-F238E27FC236}">
                    <a16:creationId xmlns:a16="http://schemas.microsoft.com/office/drawing/2014/main" id="{FA426B89-DD7F-426C-B6EB-62CAF1E8B83E}"/>
                  </a:ext>
                </a:extLst>
              </p:cNvPr>
              <p:cNvSpPr/>
              <p:nvPr/>
            </p:nvSpPr>
            <p:spPr>
              <a:xfrm>
                <a:off x="9248684" y="3438799"/>
                <a:ext cx="246464" cy="24646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3</a:t>
                </a:r>
                <a:endParaRPr kumimoji="1" lang="ko-Kore-KR" altLang="en-US" dirty="0">
                  <a:solidFill>
                    <a:schemeClr val="tx1"/>
                  </a:solidFill>
                </a:endParaRPr>
              </a:p>
            </p:txBody>
          </p:sp>
          <p:sp>
            <p:nvSpPr>
              <p:cNvPr id="28" name="타원 27">
                <a:extLst>
                  <a:ext uri="{FF2B5EF4-FFF2-40B4-BE49-F238E27FC236}">
                    <a16:creationId xmlns:a16="http://schemas.microsoft.com/office/drawing/2014/main" id="{81BD33C1-C0E3-4191-B2A7-A6F89A62349B}"/>
                  </a:ext>
                </a:extLst>
              </p:cNvPr>
              <p:cNvSpPr/>
              <p:nvPr/>
            </p:nvSpPr>
            <p:spPr>
              <a:xfrm>
                <a:off x="10354861" y="3438799"/>
                <a:ext cx="246464" cy="24646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4</a:t>
                </a:r>
                <a:endParaRPr kumimoji="1" lang="ko-Kore-KR" altLang="en-US" dirty="0">
                  <a:solidFill>
                    <a:schemeClr val="tx1"/>
                  </a:solidFill>
                </a:endParaRPr>
              </a:p>
            </p:txBody>
          </p:sp>
        </p:grpSp>
        <p:cxnSp>
          <p:nvCxnSpPr>
            <p:cNvPr id="18" name="직선 화살표 연결선 17">
              <a:extLst>
                <a:ext uri="{FF2B5EF4-FFF2-40B4-BE49-F238E27FC236}">
                  <a16:creationId xmlns:a16="http://schemas.microsoft.com/office/drawing/2014/main" id="{FFC56FA3-1A32-4D26-9246-AB366B54CC11}"/>
                </a:ext>
              </a:extLst>
            </p:cNvPr>
            <p:cNvCxnSpPr/>
            <p:nvPr/>
          </p:nvCxnSpPr>
          <p:spPr>
            <a:xfrm>
              <a:off x="7082118" y="1595718"/>
              <a:ext cx="0" cy="56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4B9E5E25-9F86-4662-90A2-77394C88555F}"/>
                </a:ext>
              </a:extLst>
            </p:cNvPr>
            <p:cNvCxnSpPr/>
            <p:nvPr/>
          </p:nvCxnSpPr>
          <p:spPr>
            <a:xfrm>
              <a:off x="7082118" y="1595718"/>
              <a:ext cx="6544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6CE3002-3608-474D-85E5-D3A06A4CC5D8}"/>
                </a:ext>
              </a:extLst>
            </p:cNvPr>
            <p:cNvSpPr txBox="1"/>
            <p:nvPr/>
          </p:nvSpPr>
          <p:spPr>
            <a:xfrm>
              <a:off x="6295060" y="1301280"/>
              <a:ext cx="1444626" cy="261610"/>
            </a:xfrm>
            <a:prstGeom prst="rect">
              <a:avLst/>
            </a:prstGeom>
            <a:noFill/>
          </p:spPr>
          <p:txBody>
            <a:bodyPr wrap="none" rtlCol="0">
              <a:spAutoFit/>
            </a:bodyPr>
            <a:lstStyle/>
            <a:p>
              <a:r>
                <a:rPr kumimoji="1" lang="ko-Kore-KR" altLang="en-US" sz="1100" dirty="0"/>
                <a:t>부모</a:t>
              </a:r>
              <a:r>
                <a:rPr kumimoji="1" lang="en-US" altLang="ko-Kore-KR" sz="1100" dirty="0"/>
                <a:t>,</a:t>
              </a:r>
              <a:r>
                <a:rPr kumimoji="1" lang="ko-KR" altLang="en-US" sz="1100" dirty="0"/>
                <a:t> 자식 마디 관계</a:t>
              </a:r>
              <a:endParaRPr kumimoji="1" lang="ko-Kore-KR" altLang="en-US" sz="1100" dirty="0"/>
            </a:p>
          </p:txBody>
        </p:sp>
      </p:grpSp>
      <p:grpSp>
        <p:nvGrpSpPr>
          <p:cNvPr id="29" name="그룹 28">
            <a:extLst>
              <a:ext uri="{FF2B5EF4-FFF2-40B4-BE49-F238E27FC236}">
                <a16:creationId xmlns:a16="http://schemas.microsoft.com/office/drawing/2014/main" id="{9FEF1A33-3FA8-4D37-AFBD-26EA54F99BC5}"/>
              </a:ext>
            </a:extLst>
          </p:cNvPr>
          <p:cNvGrpSpPr/>
          <p:nvPr/>
        </p:nvGrpSpPr>
        <p:grpSpPr>
          <a:xfrm>
            <a:off x="4645025" y="4832698"/>
            <a:ext cx="4432300" cy="1304925"/>
            <a:chOff x="6169025" y="4749735"/>
            <a:chExt cx="4432300" cy="1304925"/>
          </a:xfrm>
        </p:grpSpPr>
        <p:cxnSp>
          <p:nvCxnSpPr>
            <p:cNvPr id="30" name="직선 연결선[R] 25">
              <a:extLst>
                <a:ext uri="{FF2B5EF4-FFF2-40B4-BE49-F238E27FC236}">
                  <a16:creationId xmlns:a16="http://schemas.microsoft.com/office/drawing/2014/main" id="{F572EE9C-0006-40F4-8542-BCAEDC8FCDA4}"/>
                </a:ext>
              </a:extLst>
            </p:cNvPr>
            <p:cNvCxnSpPr>
              <a:cxnSpLocks/>
            </p:cNvCxnSpPr>
            <p:nvPr/>
          </p:nvCxnSpPr>
          <p:spPr>
            <a:xfrm>
              <a:off x="6187994" y="5194624"/>
              <a:ext cx="4413331"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R] 39">
              <a:extLst>
                <a:ext uri="{FF2B5EF4-FFF2-40B4-BE49-F238E27FC236}">
                  <a16:creationId xmlns:a16="http://schemas.microsoft.com/office/drawing/2014/main" id="{3420885A-D6C6-41FA-8A57-66430FE0167E}"/>
                </a:ext>
              </a:extLst>
            </p:cNvPr>
            <p:cNvCxnSpPr/>
            <p:nvPr/>
          </p:nvCxnSpPr>
          <p:spPr>
            <a:xfrm>
              <a:off x="9182009" y="5194624"/>
              <a:ext cx="0" cy="860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직선 연결선[R] 41">
              <a:extLst>
                <a:ext uri="{FF2B5EF4-FFF2-40B4-BE49-F238E27FC236}">
                  <a16:creationId xmlns:a16="http://schemas.microsoft.com/office/drawing/2014/main" id="{4C1A8F2B-A824-44A5-A537-4C00FE330DA5}"/>
                </a:ext>
              </a:extLst>
            </p:cNvPr>
            <p:cNvCxnSpPr/>
            <p:nvPr/>
          </p:nvCxnSpPr>
          <p:spPr>
            <a:xfrm>
              <a:off x="8562975" y="4749735"/>
              <a:ext cx="0" cy="444889"/>
            </a:xfrm>
            <a:prstGeom prst="line">
              <a:avLst/>
            </a:prstGeom>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56D39D5F-7411-44DA-B9B9-86CF4B16C846}"/>
                </a:ext>
              </a:extLst>
            </p:cNvPr>
            <p:cNvSpPr/>
            <p:nvPr/>
          </p:nvSpPr>
          <p:spPr>
            <a:xfrm>
              <a:off x="6187995" y="5210263"/>
              <a:ext cx="2988744" cy="835827"/>
            </a:xfrm>
            <a:prstGeom prst="rect">
              <a:avLst/>
            </a:prstGeom>
            <a:solidFill>
              <a:schemeClr val="bg1">
                <a:lumMod val="8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4" name="직사각형 33">
              <a:extLst>
                <a:ext uri="{FF2B5EF4-FFF2-40B4-BE49-F238E27FC236}">
                  <a16:creationId xmlns:a16="http://schemas.microsoft.com/office/drawing/2014/main" id="{0FE9C4F3-B868-4BB0-B8D9-32E11B76BD35}"/>
                </a:ext>
              </a:extLst>
            </p:cNvPr>
            <p:cNvSpPr/>
            <p:nvPr/>
          </p:nvSpPr>
          <p:spPr>
            <a:xfrm>
              <a:off x="9182009" y="5196216"/>
              <a:ext cx="1413492" cy="835827"/>
            </a:xfrm>
            <a:prstGeom prst="rect">
              <a:avLst/>
            </a:prstGeom>
            <a:solidFill>
              <a:schemeClr val="accent6">
                <a:lumMod val="40000"/>
                <a:lumOff val="6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5" name="직사각형 34">
              <a:extLst>
                <a:ext uri="{FF2B5EF4-FFF2-40B4-BE49-F238E27FC236}">
                  <a16:creationId xmlns:a16="http://schemas.microsoft.com/office/drawing/2014/main" id="{8251C10D-B5F3-48C1-8512-DAAFD90AC225}"/>
                </a:ext>
              </a:extLst>
            </p:cNvPr>
            <p:cNvSpPr/>
            <p:nvPr/>
          </p:nvSpPr>
          <p:spPr>
            <a:xfrm>
              <a:off x="8562975" y="4771978"/>
              <a:ext cx="2038348" cy="407746"/>
            </a:xfrm>
            <a:prstGeom prst="rect">
              <a:avLst/>
            </a:prstGeom>
            <a:solidFill>
              <a:schemeClr val="accent4">
                <a:lumMod val="40000"/>
                <a:lumOff val="6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6" name="직사각형 35">
              <a:extLst>
                <a:ext uri="{FF2B5EF4-FFF2-40B4-BE49-F238E27FC236}">
                  <a16:creationId xmlns:a16="http://schemas.microsoft.com/office/drawing/2014/main" id="{370EC933-8C8D-470D-891F-A1F2EB23D1CC}"/>
                </a:ext>
              </a:extLst>
            </p:cNvPr>
            <p:cNvSpPr/>
            <p:nvPr/>
          </p:nvSpPr>
          <p:spPr>
            <a:xfrm>
              <a:off x="6187994" y="4775916"/>
              <a:ext cx="2374982" cy="418708"/>
            </a:xfrm>
            <a:prstGeom prst="rect">
              <a:avLst/>
            </a:prstGeom>
            <a:solidFill>
              <a:schemeClr val="accent2">
                <a:lumMod val="40000"/>
                <a:lumOff val="6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7" name="액자 36">
              <a:extLst>
                <a:ext uri="{FF2B5EF4-FFF2-40B4-BE49-F238E27FC236}">
                  <a16:creationId xmlns:a16="http://schemas.microsoft.com/office/drawing/2014/main" id="{9B7090C2-1B7D-4F97-9975-760D14C139A3}"/>
                </a:ext>
              </a:extLst>
            </p:cNvPr>
            <p:cNvSpPr/>
            <p:nvPr/>
          </p:nvSpPr>
          <p:spPr>
            <a:xfrm>
              <a:off x="6169025" y="4749735"/>
              <a:ext cx="4432300" cy="1304925"/>
            </a:xfrm>
            <a:prstGeom prst="frame">
              <a:avLst>
                <a:gd name="adj1" fmla="val 22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grpSp>
          <p:nvGrpSpPr>
            <p:cNvPr id="38" name="그룹 37">
              <a:extLst>
                <a:ext uri="{FF2B5EF4-FFF2-40B4-BE49-F238E27FC236}">
                  <a16:creationId xmlns:a16="http://schemas.microsoft.com/office/drawing/2014/main" id="{64D8AE06-FA7B-46AB-8CF9-2B1E28DA46E3}"/>
                </a:ext>
              </a:extLst>
            </p:cNvPr>
            <p:cNvGrpSpPr/>
            <p:nvPr/>
          </p:nvGrpSpPr>
          <p:grpSpPr>
            <a:xfrm>
              <a:off x="7191726" y="5334907"/>
              <a:ext cx="1034257" cy="597942"/>
              <a:chOff x="7163192" y="5449023"/>
              <a:chExt cx="1034257" cy="597942"/>
            </a:xfrm>
          </p:grpSpPr>
          <p:sp>
            <p:nvSpPr>
              <p:cNvPr id="48" name="타원 47">
                <a:extLst>
                  <a:ext uri="{FF2B5EF4-FFF2-40B4-BE49-F238E27FC236}">
                    <a16:creationId xmlns:a16="http://schemas.microsoft.com/office/drawing/2014/main" id="{50532ACB-234B-4FD0-93A7-3228EF577386}"/>
                  </a:ext>
                </a:extLst>
              </p:cNvPr>
              <p:cNvSpPr/>
              <p:nvPr/>
            </p:nvSpPr>
            <p:spPr>
              <a:xfrm>
                <a:off x="7499898" y="5449023"/>
                <a:ext cx="351238" cy="351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1</a:t>
                </a:r>
                <a:endParaRPr kumimoji="1" lang="ko-Kore-KR" altLang="en-US" dirty="0">
                  <a:solidFill>
                    <a:schemeClr val="tx1"/>
                  </a:solidFill>
                </a:endParaRPr>
              </a:p>
            </p:txBody>
          </p:sp>
          <p:sp>
            <p:nvSpPr>
              <p:cNvPr id="49" name="TextBox 48">
                <a:extLst>
                  <a:ext uri="{FF2B5EF4-FFF2-40B4-BE49-F238E27FC236}">
                    <a16:creationId xmlns:a16="http://schemas.microsoft.com/office/drawing/2014/main" id="{4D7EC89D-C72C-4164-B794-92CEE0C71514}"/>
                  </a:ext>
                </a:extLst>
              </p:cNvPr>
              <p:cNvSpPr txBox="1"/>
              <p:nvPr/>
            </p:nvSpPr>
            <p:spPr>
              <a:xfrm>
                <a:off x="7163192" y="5800744"/>
                <a:ext cx="1034257" cy="246221"/>
              </a:xfrm>
              <a:prstGeom prst="rect">
                <a:avLst/>
              </a:prstGeom>
              <a:noFill/>
            </p:spPr>
            <p:txBody>
              <a:bodyPr wrap="square" rtlCol="0">
                <a:spAutoFit/>
              </a:bodyPr>
              <a:lstStyle/>
              <a:p>
                <a:r>
                  <a:rPr kumimoji="1" lang="en-US" altLang="ko-Kore-KR" sz="1000" dirty="0"/>
                  <a:t>Terminal node </a:t>
                </a:r>
                <a:r>
                  <a:rPr kumimoji="1" lang="en-US" altLang="ko-KR" sz="1000" dirty="0"/>
                  <a:t>1</a:t>
                </a:r>
                <a:endParaRPr kumimoji="1" lang="ko-Kore-KR" altLang="en-US" sz="1000" dirty="0"/>
              </a:p>
            </p:txBody>
          </p:sp>
        </p:grpSp>
        <p:grpSp>
          <p:nvGrpSpPr>
            <p:cNvPr id="39" name="그룹 38">
              <a:extLst>
                <a:ext uri="{FF2B5EF4-FFF2-40B4-BE49-F238E27FC236}">
                  <a16:creationId xmlns:a16="http://schemas.microsoft.com/office/drawing/2014/main" id="{63133953-4077-4870-B108-99F81D90AFC0}"/>
                </a:ext>
              </a:extLst>
            </p:cNvPr>
            <p:cNvGrpSpPr/>
            <p:nvPr/>
          </p:nvGrpSpPr>
          <p:grpSpPr>
            <a:xfrm>
              <a:off x="9371916" y="5317909"/>
              <a:ext cx="1034257" cy="612359"/>
              <a:chOff x="9335690" y="5448154"/>
              <a:chExt cx="1034257" cy="612359"/>
            </a:xfrm>
          </p:grpSpPr>
          <p:sp>
            <p:nvSpPr>
              <p:cNvPr id="46" name="타원 45">
                <a:extLst>
                  <a:ext uri="{FF2B5EF4-FFF2-40B4-BE49-F238E27FC236}">
                    <a16:creationId xmlns:a16="http://schemas.microsoft.com/office/drawing/2014/main" id="{1AE97B59-B0C3-4474-BBCE-94F41FF5B93E}"/>
                  </a:ext>
                </a:extLst>
              </p:cNvPr>
              <p:cNvSpPr/>
              <p:nvPr/>
            </p:nvSpPr>
            <p:spPr>
              <a:xfrm>
                <a:off x="9713027" y="5448154"/>
                <a:ext cx="351238" cy="3512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2</a:t>
                </a:r>
                <a:endParaRPr kumimoji="1" lang="ko-Kore-KR" altLang="en-US" dirty="0">
                  <a:solidFill>
                    <a:schemeClr val="tx1"/>
                  </a:solidFill>
                </a:endParaRPr>
              </a:p>
            </p:txBody>
          </p:sp>
          <p:sp>
            <p:nvSpPr>
              <p:cNvPr id="47" name="TextBox 46">
                <a:extLst>
                  <a:ext uri="{FF2B5EF4-FFF2-40B4-BE49-F238E27FC236}">
                    <a16:creationId xmlns:a16="http://schemas.microsoft.com/office/drawing/2014/main" id="{A2D277B1-F3F7-4408-9949-3E5904C754C4}"/>
                  </a:ext>
                </a:extLst>
              </p:cNvPr>
              <p:cNvSpPr txBox="1"/>
              <p:nvPr/>
            </p:nvSpPr>
            <p:spPr>
              <a:xfrm>
                <a:off x="9335690" y="5814292"/>
                <a:ext cx="1034257" cy="246221"/>
              </a:xfrm>
              <a:prstGeom prst="rect">
                <a:avLst/>
              </a:prstGeom>
              <a:noFill/>
            </p:spPr>
            <p:txBody>
              <a:bodyPr wrap="none" rtlCol="0">
                <a:spAutoFit/>
              </a:bodyPr>
              <a:lstStyle/>
              <a:p>
                <a:r>
                  <a:rPr kumimoji="1" lang="en-US" altLang="ko-Kore-KR" sz="1000" dirty="0"/>
                  <a:t>Terminal node </a:t>
                </a:r>
                <a:r>
                  <a:rPr kumimoji="1" lang="en-US" altLang="ko-KR" sz="1000" dirty="0"/>
                  <a:t>2</a:t>
                </a:r>
                <a:endParaRPr kumimoji="1" lang="ko-Kore-KR" altLang="en-US" sz="1000" dirty="0"/>
              </a:p>
            </p:txBody>
          </p:sp>
        </p:grpSp>
        <p:grpSp>
          <p:nvGrpSpPr>
            <p:cNvPr id="40" name="그룹 39">
              <a:extLst>
                <a:ext uri="{FF2B5EF4-FFF2-40B4-BE49-F238E27FC236}">
                  <a16:creationId xmlns:a16="http://schemas.microsoft.com/office/drawing/2014/main" id="{0E98C8EA-EC98-44BE-ADAB-FBDD5B4C3800}"/>
                </a:ext>
              </a:extLst>
            </p:cNvPr>
            <p:cNvGrpSpPr/>
            <p:nvPr/>
          </p:nvGrpSpPr>
          <p:grpSpPr>
            <a:xfrm>
              <a:off x="6712250" y="4813267"/>
              <a:ext cx="1372594" cy="351238"/>
              <a:chOff x="7190381" y="4813267"/>
              <a:chExt cx="1372594" cy="351238"/>
            </a:xfrm>
          </p:grpSpPr>
          <p:sp>
            <p:nvSpPr>
              <p:cNvPr id="44" name="타원 43">
                <a:extLst>
                  <a:ext uri="{FF2B5EF4-FFF2-40B4-BE49-F238E27FC236}">
                    <a16:creationId xmlns:a16="http://schemas.microsoft.com/office/drawing/2014/main" id="{B5657050-F0EF-4D2C-AE1D-E0890C607A81}"/>
                  </a:ext>
                </a:extLst>
              </p:cNvPr>
              <p:cNvSpPr/>
              <p:nvPr/>
            </p:nvSpPr>
            <p:spPr>
              <a:xfrm>
                <a:off x="7190381" y="4813267"/>
                <a:ext cx="351238" cy="35123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3</a:t>
                </a:r>
                <a:endParaRPr kumimoji="1" lang="ko-Kore-KR" altLang="en-US" dirty="0">
                  <a:solidFill>
                    <a:schemeClr val="tx1"/>
                  </a:solidFill>
                </a:endParaRPr>
              </a:p>
            </p:txBody>
          </p:sp>
          <p:sp>
            <p:nvSpPr>
              <p:cNvPr id="45" name="TextBox 44">
                <a:extLst>
                  <a:ext uri="{FF2B5EF4-FFF2-40B4-BE49-F238E27FC236}">
                    <a16:creationId xmlns:a16="http://schemas.microsoft.com/office/drawing/2014/main" id="{C947F3E8-5B47-4DF8-AEA8-B8FC106587DF}"/>
                  </a:ext>
                </a:extLst>
              </p:cNvPr>
              <p:cNvSpPr txBox="1"/>
              <p:nvPr/>
            </p:nvSpPr>
            <p:spPr>
              <a:xfrm>
                <a:off x="7528718" y="4849069"/>
                <a:ext cx="1034257" cy="246221"/>
              </a:xfrm>
              <a:prstGeom prst="rect">
                <a:avLst/>
              </a:prstGeom>
              <a:noFill/>
            </p:spPr>
            <p:txBody>
              <a:bodyPr wrap="none" rtlCol="0">
                <a:spAutoFit/>
              </a:bodyPr>
              <a:lstStyle/>
              <a:p>
                <a:r>
                  <a:rPr kumimoji="1" lang="en-US" altLang="ko-Kore-KR" sz="1000" dirty="0"/>
                  <a:t>Terminal node </a:t>
                </a:r>
                <a:r>
                  <a:rPr kumimoji="1" lang="en-US" altLang="ko-KR" sz="1000" dirty="0"/>
                  <a:t>3</a:t>
                </a:r>
                <a:endParaRPr kumimoji="1" lang="ko-Kore-KR" altLang="en-US" sz="1000" dirty="0"/>
              </a:p>
            </p:txBody>
          </p:sp>
        </p:grpSp>
        <p:grpSp>
          <p:nvGrpSpPr>
            <p:cNvPr id="41" name="그룹 40">
              <a:extLst>
                <a:ext uri="{FF2B5EF4-FFF2-40B4-BE49-F238E27FC236}">
                  <a16:creationId xmlns:a16="http://schemas.microsoft.com/office/drawing/2014/main" id="{C8EE8AB2-D6B9-4A20-90BB-35C639E276FA}"/>
                </a:ext>
              </a:extLst>
            </p:cNvPr>
            <p:cNvGrpSpPr/>
            <p:nvPr/>
          </p:nvGrpSpPr>
          <p:grpSpPr>
            <a:xfrm>
              <a:off x="8905257" y="4813266"/>
              <a:ext cx="1358148" cy="351239"/>
              <a:chOff x="8897445" y="4813266"/>
              <a:chExt cx="1358148" cy="351239"/>
            </a:xfrm>
          </p:grpSpPr>
          <p:sp>
            <p:nvSpPr>
              <p:cNvPr id="42" name="타원 41">
                <a:extLst>
                  <a:ext uri="{FF2B5EF4-FFF2-40B4-BE49-F238E27FC236}">
                    <a16:creationId xmlns:a16="http://schemas.microsoft.com/office/drawing/2014/main" id="{8DBFB5DE-6D69-42F3-BA1A-3F860ED4B49E}"/>
                  </a:ext>
                </a:extLst>
              </p:cNvPr>
              <p:cNvSpPr/>
              <p:nvPr/>
            </p:nvSpPr>
            <p:spPr>
              <a:xfrm>
                <a:off x="8897445" y="4813266"/>
                <a:ext cx="351239" cy="35123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4</a:t>
                </a:r>
                <a:endParaRPr kumimoji="1" lang="ko-Kore-KR" altLang="en-US" dirty="0">
                  <a:solidFill>
                    <a:schemeClr val="tx1"/>
                  </a:solidFill>
                </a:endParaRPr>
              </a:p>
            </p:txBody>
          </p:sp>
          <p:sp>
            <p:nvSpPr>
              <p:cNvPr id="43" name="TextBox 42">
                <a:extLst>
                  <a:ext uri="{FF2B5EF4-FFF2-40B4-BE49-F238E27FC236}">
                    <a16:creationId xmlns:a16="http://schemas.microsoft.com/office/drawing/2014/main" id="{F8947086-E455-44BE-A45F-145288B12575}"/>
                  </a:ext>
                </a:extLst>
              </p:cNvPr>
              <p:cNvSpPr txBox="1"/>
              <p:nvPr/>
            </p:nvSpPr>
            <p:spPr>
              <a:xfrm>
                <a:off x="9221336" y="4849069"/>
                <a:ext cx="1034257" cy="246221"/>
              </a:xfrm>
              <a:prstGeom prst="rect">
                <a:avLst/>
              </a:prstGeom>
              <a:noFill/>
            </p:spPr>
            <p:txBody>
              <a:bodyPr wrap="none" rtlCol="0">
                <a:spAutoFit/>
              </a:bodyPr>
              <a:lstStyle/>
              <a:p>
                <a:r>
                  <a:rPr kumimoji="1" lang="en-US" altLang="ko-Kore-KR" sz="1000" dirty="0"/>
                  <a:t>Terminal node </a:t>
                </a:r>
                <a:r>
                  <a:rPr kumimoji="1" lang="en-US" altLang="ko-KR" sz="1000" dirty="0"/>
                  <a:t>4</a:t>
                </a:r>
                <a:endParaRPr kumimoji="1" lang="ko-Kore-KR" altLang="en-US" sz="1000" dirty="0"/>
              </a:p>
            </p:txBody>
          </p:sp>
        </p:grpSp>
      </p:grpSp>
      <p:sp>
        <p:nvSpPr>
          <p:cNvPr id="50" name="TextBox 49">
            <a:extLst>
              <a:ext uri="{FF2B5EF4-FFF2-40B4-BE49-F238E27FC236}">
                <a16:creationId xmlns:a16="http://schemas.microsoft.com/office/drawing/2014/main" id="{CB1F6EB8-892A-4C8E-BAEF-E4ACE6F11A3E}"/>
              </a:ext>
            </a:extLst>
          </p:cNvPr>
          <p:cNvSpPr txBox="1"/>
          <p:nvPr/>
        </p:nvSpPr>
        <p:spPr>
          <a:xfrm>
            <a:off x="1850198" y="3639008"/>
            <a:ext cx="2630848" cy="246221"/>
          </a:xfrm>
          <a:prstGeom prst="rect">
            <a:avLst/>
          </a:prstGeom>
          <a:noFill/>
        </p:spPr>
        <p:txBody>
          <a:bodyPr wrap="none" rtlCol="0">
            <a:spAutoFit/>
          </a:bodyPr>
          <a:lstStyle/>
          <a:p>
            <a:pPr lvl="0"/>
            <a:r>
              <a:rPr kumimoji="1" lang="en-US" altLang="ko-KR" sz="1000" dirty="0">
                <a:solidFill>
                  <a:srgbClr val="70AD47">
                    <a:lumMod val="50000"/>
                  </a:srgbClr>
                </a:solidFill>
              </a:rPr>
              <a:t>Default</a:t>
            </a:r>
            <a:r>
              <a:rPr kumimoji="1" lang="ko-KR" altLang="en-US" sz="1000" dirty="0">
                <a:solidFill>
                  <a:srgbClr val="70AD47">
                    <a:lumMod val="50000"/>
                  </a:srgbClr>
                </a:solidFill>
              </a:rPr>
              <a:t> 옵션</a:t>
            </a:r>
            <a:r>
              <a:rPr kumimoji="1" lang="en-US" altLang="ko-KR" sz="1000" dirty="0">
                <a:solidFill>
                  <a:srgbClr val="70AD47">
                    <a:lumMod val="50000"/>
                  </a:srgbClr>
                </a:solidFill>
              </a:rPr>
              <a:t> : </a:t>
            </a:r>
            <a:r>
              <a:rPr kumimoji="1" lang="en-US" altLang="ko-KR" sz="1000" dirty="0" err="1">
                <a:solidFill>
                  <a:srgbClr val="70AD47">
                    <a:lumMod val="50000"/>
                  </a:srgbClr>
                </a:solidFill>
              </a:rPr>
              <a:t>gini</a:t>
            </a:r>
            <a:r>
              <a:rPr kumimoji="1" lang="en-US" altLang="ko-KR" sz="1000" dirty="0">
                <a:solidFill>
                  <a:srgbClr val="70AD47">
                    <a:lumMod val="50000"/>
                  </a:srgbClr>
                </a:solidFill>
              </a:rPr>
              <a:t> (entropy</a:t>
            </a:r>
            <a:r>
              <a:rPr kumimoji="1" lang="ko-KR" altLang="en-US" sz="1000" dirty="0">
                <a:solidFill>
                  <a:srgbClr val="70AD47">
                    <a:lumMod val="50000"/>
                  </a:srgbClr>
                </a:solidFill>
              </a:rPr>
              <a:t>로 설정 변경 가능</a:t>
            </a:r>
            <a:r>
              <a:rPr kumimoji="1" lang="en-US" altLang="ko-KR" sz="1000" dirty="0">
                <a:solidFill>
                  <a:srgbClr val="70AD47">
                    <a:lumMod val="50000"/>
                  </a:srgbClr>
                </a:solidFill>
              </a:rPr>
              <a:t>)</a:t>
            </a:r>
          </a:p>
        </p:txBody>
      </p:sp>
      <p:cxnSp>
        <p:nvCxnSpPr>
          <p:cNvPr id="51" name="직선 화살표 연결선 50">
            <a:extLst>
              <a:ext uri="{FF2B5EF4-FFF2-40B4-BE49-F238E27FC236}">
                <a16:creationId xmlns:a16="http://schemas.microsoft.com/office/drawing/2014/main" id="{0452130E-A92A-45A9-A076-9C46EDED236A}"/>
              </a:ext>
            </a:extLst>
          </p:cNvPr>
          <p:cNvCxnSpPr/>
          <p:nvPr/>
        </p:nvCxnSpPr>
        <p:spPr>
          <a:xfrm flipV="1">
            <a:off x="2271632" y="3511963"/>
            <a:ext cx="0" cy="14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1683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CAE8AB-AAC2-4269-B308-5E93893672E9}"/>
              </a:ext>
            </a:extLst>
          </p:cNvPr>
          <p:cNvSpPr/>
          <p:nvPr/>
        </p:nvSpPr>
        <p:spPr>
          <a:xfrm>
            <a:off x="2271631" y="389324"/>
            <a:ext cx="2986715" cy="369332"/>
          </a:xfrm>
          <a:prstGeom prst="rect">
            <a:avLst/>
          </a:prstGeom>
        </p:spPr>
        <p:txBody>
          <a:bodyPr wrap="none">
            <a:spAutoFit/>
          </a:bodyPr>
          <a:lstStyle/>
          <a:p>
            <a:r>
              <a:rPr lang="ko-KR" altLang="en-US" b="1" dirty="0">
                <a:solidFill>
                  <a:srgbClr val="404248"/>
                </a:solidFill>
                <a:latin typeface="Graphik"/>
              </a:rPr>
              <a:t>의사결정나무</a:t>
            </a:r>
            <a:r>
              <a:rPr lang="en-US" altLang="ko-KR" b="1" dirty="0">
                <a:solidFill>
                  <a:srgbClr val="404248"/>
                </a:solidFill>
                <a:latin typeface="Graphik"/>
              </a:rPr>
              <a:t>(Decision Tree)</a:t>
            </a:r>
          </a:p>
        </p:txBody>
      </p:sp>
      <p:sp>
        <p:nvSpPr>
          <p:cNvPr id="3" name="직사각형 2">
            <a:extLst>
              <a:ext uri="{FF2B5EF4-FFF2-40B4-BE49-F238E27FC236}">
                <a16:creationId xmlns:a16="http://schemas.microsoft.com/office/drawing/2014/main" id="{67C1A51F-B51E-4329-A7F1-955D825B277D}"/>
              </a:ext>
            </a:extLst>
          </p:cNvPr>
          <p:cNvSpPr/>
          <p:nvPr/>
        </p:nvSpPr>
        <p:spPr>
          <a:xfrm>
            <a:off x="570138" y="2766368"/>
            <a:ext cx="3137830" cy="276999"/>
          </a:xfrm>
          <a:prstGeom prst="rect">
            <a:avLst/>
          </a:prstGeom>
          <a:solidFill>
            <a:schemeClr val="accent3">
              <a:lumMod val="40000"/>
              <a:lumOff val="60000"/>
            </a:schemeClr>
          </a:solidFill>
          <a:ln>
            <a:solidFill>
              <a:schemeClr val="accent5">
                <a:lumMod val="60000"/>
                <a:lumOff val="40000"/>
              </a:schemeClr>
            </a:solidFill>
          </a:ln>
        </p:spPr>
        <p:txBody>
          <a:bodyPr wrap="square">
            <a:spAutoFit/>
          </a:bodyPr>
          <a:lstStyle/>
          <a:p>
            <a:r>
              <a:rPr lang="ko-KR" altLang="en-US" sz="1200" dirty="0"/>
              <a:t>의사결정나무 분리기준</a:t>
            </a:r>
            <a:r>
              <a:rPr lang="en-US" altLang="ko-KR" sz="1200" dirty="0"/>
              <a:t>(</a:t>
            </a:r>
            <a:r>
              <a:rPr lang="ko-KR" altLang="en-US" sz="1200" dirty="0"/>
              <a:t>불순도</a:t>
            </a:r>
            <a:r>
              <a:rPr lang="en-US" altLang="ko-KR" sz="1200" dirty="0"/>
              <a:t>,</a:t>
            </a:r>
            <a:r>
              <a:rPr lang="ko-KR" altLang="en-US" sz="1200" dirty="0" err="1"/>
              <a:t>지니계수</a:t>
            </a:r>
            <a:r>
              <a:rPr lang="en-US" altLang="ko-KR" sz="1200" dirty="0"/>
              <a:t>)</a:t>
            </a:r>
          </a:p>
        </p:txBody>
      </p:sp>
      <p:sp>
        <p:nvSpPr>
          <p:cNvPr id="11" name="직사각형 10">
            <a:extLst>
              <a:ext uri="{FF2B5EF4-FFF2-40B4-BE49-F238E27FC236}">
                <a16:creationId xmlns:a16="http://schemas.microsoft.com/office/drawing/2014/main" id="{8AB191A7-1995-40D7-9256-FA91FD6F2CE8}"/>
              </a:ext>
            </a:extLst>
          </p:cNvPr>
          <p:cNvSpPr/>
          <p:nvPr/>
        </p:nvSpPr>
        <p:spPr>
          <a:xfrm>
            <a:off x="622242" y="4545480"/>
            <a:ext cx="5865210" cy="276999"/>
          </a:xfrm>
          <a:prstGeom prst="rect">
            <a:avLst/>
          </a:prstGeom>
          <a:ln>
            <a:solidFill>
              <a:schemeClr val="accent2">
                <a:lumMod val="40000"/>
                <a:lumOff val="60000"/>
              </a:schemeClr>
            </a:solidFill>
          </a:ln>
        </p:spPr>
        <p:txBody>
          <a:bodyPr wrap="square">
            <a:spAutoFit/>
          </a:bodyPr>
          <a:lstStyle/>
          <a:p>
            <a:r>
              <a:rPr lang="ko-KR" altLang="en-US" sz="1200" b="1" i="1" dirty="0">
                <a:solidFill>
                  <a:srgbClr val="363B43"/>
                </a:solidFill>
                <a:highlight>
                  <a:srgbClr val="FFFF00"/>
                </a:highlight>
                <a:latin typeface="Noto Sans KR"/>
              </a:rPr>
              <a:t>지니 계수가 </a:t>
            </a:r>
            <a:r>
              <a:rPr lang="en-US" altLang="ko-KR" sz="1200" b="1" i="1" dirty="0">
                <a:solidFill>
                  <a:srgbClr val="363B43"/>
                </a:solidFill>
                <a:highlight>
                  <a:srgbClr val="FFFF00"/>
                </a:highlight>
                <a:latin typeface="Noto Sans KR"/>
              </a:rPr>
              <a:t>0</a:t>
            </a:r>
            <a:r>
              <a:rPr lang="ko-KR" altLang="en-US" sz="1200" b="1" i="1" dirty="0">
                <a:solidFill>
                  <a:srgbClr val="363B43"/>
                </a:solidFill>
                <a:highlight>
                  <a:srgbClr val="FFFF00"/>
                </a:highlight>
                <a:latin typeface="Noto Sans KR"/>
              </a:rPr>
              <a:t>에 가까울수록 그 클래스에 속한 불순도가 낮으므로 좋다</a:t>
            </a:r>
            <a:r>
              <a:rPr lang="en-US" altLang="ko-KR" sz="1200" b="1" i="1" dirty="0">
                <a:solidFill>
                  <a:srgbClr val="363B43"/>
                </a:solidFill>
                <a:highlight>
                  <a:srgbClr val="FFFF00"/>
                </a:highlight>
                <a:latin typeface="Noto Sans KR"/>
              </a:rPr>
              <a:t>.</a:t>
            </a:r>
            <a:endParaRPr lang="ko-KR" altLang="en-US" sz="1200" b="1" i="1" dirty="0">
              <a:highlight>
                <a:srgbClr val="FFFF00"/>
              </a:highlight>
            </a:endParaRPr>
          </a:p>
        </p:txBody>
      </p:sp>
      <p:sp>
        <p:nvSpPr>
          <p:cNvPr id="12" name="직사각형 11">
            <a:extLst>
              <a:ext uri="{FF2B5EF4-FFF2-40B4-BE49-F238E27FC236}">
                <a16:creationId xmlns:a16="http://schemas.microsoft.com/office/drawing/2014/main" id="{4783D2CF-2142-4C20-B445-169255FE553B}"/>
              </a:ext>
            </a:extLst>
          </p:cNvPr>
          <p:cNvSpPr/>
          <p:nvPr/>
        </p:nvSpPr>
        <p:spPr>
          <a:xfrm>
            <a:off x="3307695" y="5841373"/>
            <a:ext cx="5351818" cy="461665"/>
          </a:xfrm>
          <a:prstGeom prst="rect">
            <a:avLst/>
          </a:prstGeom>
        </p:spPr>
        <p:txBody>
          <a:bodyPr wrap="square">
            <a:spAutoFit/>
          </a:bodyPr>
          <a:lstStyle/>
          <a:p>
            <a:r>
              <a:rPr lang="ko-KR" altLang="en-US" sz="1200" b="1" i="1" dirty="0"/>
              <a:t>엔트로피</a:t>
            </a:r>
            <a:r>
              <a:rPr lang="en-US" altLang="ko-KR" sz="1200" b="1" i="1" dirty="0">
                <a:solidFill>
                  <a:srgbClr val="000000"/>
                </a:solidFill>
                <a:latin typeface="S-CoreDream-3Light"/>
              </a:rPr>
              <a:t> (Entropy):</a:t>
            </a:r>
            <a:r>
              <a:rPr lang="ko-KR" altLang="en-US" sz="1200" b="1" i="1" dirty="0">
                <a:solidFill>
                  <a:srgbClr val="000000"/>
                </a:solidFill>
                <a:latin typeface="S-CoreDream-3Light"/>
              </a:rPr>
              <a:t>불순한 상태일수록 엔트로피는 큰 값을 가지며</a:t>
            </a:r>
            <a:r>
              <a:rPr lang="en-US" altLang="ko-KR" sz="1200" b="1" i="1" dirty="0">
                <a:solidFill>
                  <a:srgbClr val="000000"/>
                </a:solidFill>
                <a:latin typeface="S-CoreDream-3Light"/>
              </a:rPr>
              <a:t>, </a:t>
            </a:r>
            <a:r>
              <a:rPr lang="ko-KR" altLang="en-US" sz="1200" b="1" i="1" dirty="0">
                <a:solidFill>
                  <a:srgbClr val="000000"/>
                </a:solidFill>
                <a:latin typeface="S-CoreDream-3Light"/>
              </a:rPr>
              <a:t>불순도가 클수록 분류하기 어렵다</a:t>
            </a:r>
            <a:r>
              <a:rPr lang="en-US" altLang="ko-KR" sz="1200" b="1" i="1" dirty="0">
                <a:solidFill>
                  <a:srgbClr val="000000"/>
                </a:solidFill>
                <a:latin typeface="S-CoreDream-3Light"/>
              </a:rPr>
              <a:t>.</a:t>
            </a:r>
          </a:p>
        </p:txBody>
      </p:sp>
      <p:pic>
        <p:nvPicPr>
          <p:cNvPr id="14" name="그림 13">
            <a:extLst>
              <a:ext uri="{FF2B5EF4-FFF2-40B4-BE49-F238E27FC236}">
                <a16:creationId xmlns:a16="http://schemas.microsoft.com/office/drawing/2014/main" id="{12DFE71E-3141-4304-8A09-7E318A0FD10A}"/>
              </a:ext>
            </a:extLst>
          </p:cNvPr>
          <p:cNvPicPr>
            <a:picLocks noChangeAspect="1"/>
          </p:cNvPicPr>
          <p:nvPr/>
        </p:nvPicPr>
        <p:blipFill>
          <a:blip r:embed="rId2"/>
          <a:stretch>
            <a:fillRect/>
          </a:stretch>
        </p:blipFill>
        <p:spPr>
          <a:xfrm>
            <a:off x="683887" y="5647392"/>
            <a:ext cx="1944216" cy="563139"/>
          </a:xfrm>
          <a:prstGeom prst="rect">
            <a:avLst/>
          </a:prstGeom>
          <a:ln w="28575">
            <a:solidFill>
              <a:schemeClr val="accent1"/>
            </a:solidFill>
          </a:ln>
        </p:spPr>
      </p:pic>
      <p:pic>
        <p:nvPicPr>
          <p:cNvPr id="6" name="그림 5">
            <a:extLst>
              <a:ext uri="{FF2B5EF4-FFF2-40B4-BE49-F238E27FC236}">
                <a16:creationId xmlns:a16="http://schemas.microsoft.com/office/drawing/2014/main" id="{3B37FB9A-1363-4BCE-A59D-6B9E3ED5010F}"/>
              </a:ext>
            </a:extLst>
          </p:cNvPr>
          <p:cNvPicPr>
            <a:picLocks noChangeAspect="1"/>
          </p:cNvPicPr>
          <p:nvPr/>
        </p:nvPicPr>
        <p:blipFill>
          <a:blip r:embed="rId3"/>
          <a:stretch>
            <a:fillRect/>
          </a:stretch>
        </p:blipFill>
        <p:spPr>
          <a:xfrm>
            <a:off x="622242" y="3938500"/>
            <a:ext cx="2400635" cy="490008"/>
          </a:xfrm>
          <a:prstGeom prst="rect">
            <a:avLst/>
          </a:prstGeom>
          <a:ln w="28575">
            <a:solidFill>
              <a:schemeClr val="accent1"/>
            </a:solidFill>
          </a:ln>
        </p:spPr>
      </p:pic>
      <p:sp>
        <p:nvSpPr>
          <p:cNvPr id="7" name="바닥글 개체 틀 6">
            <a:extLst>
              <a:ext uri="{FF2B5EF4-FFF2-40B4-BE49-F238E27FC236}">
                <a16:creationId xmlns:a16="http://schemas.microsoft.com/office/drawing/2014/main" id="{07B63C55-D2A4-4C40-899C-AE87F1D3C7DA}"/>
              </a:ext>
            </a:extLst>
          </p:cNvPr>
          <p:cNvSpPr>
            <a:spLocks noGrp="1"/>
          </p:cNvSpPr>
          <p:nvPr>
            <p:ph type="ftr" sz="quarter" idx="11"/>
          </p:nvPr>
        </p:nvSpPr>
        <p:spPr/>
        <p:txBody>
          <a:bodyPr/>
          <a:lstStyle/>
          <a:p>
            <a:r>
              <a:rPr lang="en-US" altLang="ko-KR"/>
              <a:t>UBION PBL- FBA</a:t>
            </a:r>
            <a:endParaRPr lang="ko-KR" altLang="en-US"/>
          </a:p>
        </p:txBody>
      </p:sp>
      <p:sp>
        <p:nvSpPr>
          <p:cNvPr id="13" name="슬라이드 번호 개체 틀 12">
            <a:extLst>
              <a:ext uri="{FF2B5EF4-FFF2-40B4-BE49-F238E27FC236}">
                <a16:creationId xmlns:a16="http://schemas.microsoft.com/office/drawing/2014/main" id="{A3EB9827-855F-4EEA-B77D-772C36AE539D}"/>
              </a:ext>
            </a:extLst>
          </p:cNvPr>
          <p:cNvSpPr>
            <a:spLocks noGrp="1"/>
          </p:cNvSpPr>
          <p:nvPr>
            <p:ph type="sldNum" sz="quarter" idx="12"/>
          </p:nvPr>
        </p:nvSpPr>
        <p:spPr/>
        <p:txBody>
          <a:bodyPr/>
          <a:lstStyle/>
          <a:p>
            <a:fld id="{DE77BB65-F969-4654-BF30-45C70C1BE112}" type="slidenum">
              <a:rPr lang="ko-KR" altLang="en-US" smtClean="0"/>
              <a:pPr/>
              <a:t>241</a:t>
            </a:fld>
            <a:endParaRPr lang="ko-KR" altLang="en-US"/>
          </a:p>
        </p:txBody>
      </p:sp>
      <p:sp>
        <p:nvSpPr>
          <p:cNvPr id="16" name="직사각형 15">
            <a:extLst>
              <a:ext uri="{FF2B5EF4-FFF2-40B4-BE49-F238E27FC236}">
                <a16:creationId xmlns:a16="http://schemas.microsoft.com/office/drawing/2014/main" id="{E1FF2339-9976-4733-97E6-5022F42DBDC3}"/>
              </a:ext>
            </a:extLst>
          </p:cNvPr>
          <p:cNvSpPr/>
          <p:nvPr/>
        </p:nvSpPr>
        <p:spPr>
          <a:xfrm>
            <a:off x="615143" y="3212615"/>
            <a:ext cx="8044370" cy="553998"/>
          </a:xfrm>
          <a:prstGeom prst="rect">
            <a:avLst/>
          </a:prstGeom>
          <a:ln>
            <a:solidFill>
              <a:schemeClr val="tx1">
                <a:lumMod val="50000"/>
                <a:lumOff val="50000"/>
              </a:schemeClr>
            </a:solidFill>
          </a:ln>
        </p:spPr>
        <p:txBody>
          <a:bodyPr wrap="square">
            <a:spAutoFit/>
          </a:bodyPr>
          <a:lstStyle/>
          <a:p>
            <a:r>
              <a:rPr lang="ko-KR" altLang="en-US" sz="1000" b="1" dirty="0">
                <a:solidFill>
                  <a:srgbClr val="404248"/>
                </a:solidFill>
                <a:latin typeface="Graphik"/>
              </a:rPr>
              <a:t>지니 불순도</a:t>
            </a:r>
            <a:r>
              <a:rPr lang="en-US" altLang="ko-KR" sz="1000" b="1" dirty="0">
                <a:solidFill>
                  <a:srgbClr val="404248"/>
                </a:solidFill>
                <a:latin typeface="Graphik"/>
              </a:rPr>
              <a:t>(Gini Impurity)</a:t>
            </a:r>
            <a:r>
              <a:rPr lang="ko-KR" altLang="en-US" sz="1000" dirty="0">
                <a:solidFill>
                  <a:srgbClr val="404248"/>
                </a:solidFill>
                <a:latin typeface="Graphik"/>
              </a:rPr>
              <a:t> </a:t>
            </a:r>
            <a:r>
              <a:rPr lang="en-US" altLang="ko-KR" sz="1000" dirty="0">
                <a:solidFill>
                  <a:srgbClr val="404248"/>
                </a:solidFill>
                <a:latin typeface="Graphik"/>
              </a:rPr>
              <a:t>/</a:t>
            </a:r>
            <a:r>
              <a:rPr lang="ko-KR" altLang="en-US" sz="1000" dirty="0">
                <a:solidFill>
                  <a:srgbClr val="404248"/>
                </a:solidFill>
                <a:latin typeface="Graphik"/>
              </a:rPr>
              <a:t>순수도 </a:t>
            </a:r>
            <a:endParaRPr lang="en-US" altLang="ko-KR" sz="1000" dirty="0">
              <a:solidFill>
                <a:srgbClr val="404248"/>
              </a:solidFill>
              <a:latin typeface="Graphik"/>
            </a:endParaRPr>
          </a:p>
          <a:p>
            <a:r>
              <a:rPr lang="en-US" altLang="ko-KR" sz="1000" dirty="0">
                <a:solidFill>
                  <a:srgbClr val="404248"/>
                </a:solidFill>
                <a:latin typeface="Graphik"/>
              </a:rPr>
              <a:t>: </a:t>
            </a:r>
            <a:r>
              <a:rPr lang="en-US" altLang="ko-KR" sz="1000" dirty="0">
                <a:solidFill>
                  <a:srgbClr val="404248"/>
                </a:solidFill>
                <a:highlight>
                  <a:srgbClr val="FFFF66"/>
                </a:highlight>
                <a:latin typeface="Graphik"/>
              </a:rPr>
              <a:t>0</a:t>
            </a:r>
            <a:r>
              <a:rPr lang="ko-KR" altLang="en-US" sz="1000" dirty="0">
                <a:solidFill>
                  <a:srgbClr val="404248"/>
                </a:solidFill>
                <a:highlight>
                  <a:srgbClr val="FFFF66"/>
                </a:highlight>
                <a:latin typeface="Graphik"/>
              </a:rPr>
              <a:t>과 </a:t>
            </a:r>
            <a:r>
              <a:rPr lang="en-US" altLang="ko-KR" sz="1000" dirty="0">
                <a:solidFill>
                  <a:srgbClr val="404248"/>
                </a:solidFill>
                <a:highlight>
                  <a:srgbClr val="FFFF66"/>
                </a:highlight>
                <a:latin typeface="Graphik"/>
              </a:rPr>
              <a:t>1</a:t>
            </a:r>
            <a:r>
              <a:rPr lang="ko-KR" altLang="en-US" sz="1000" dirty="0">
                <a:solidFill>
                  <a:srgbClr val="404248"/>
                </a:solidFill>
                <a:highlight>
                  <a:srgbClr val="FFFF66"/>
                </a:highlight>
                <a:latin typeface="Graphik"/>
              </a:rPr>
              <a:t>사이 값을 </a:t>
            </a:r>
            <a:r>
              <a:rPr lang="ko-KR" altLang="en-US" sz="1000" dirty="0">
                <a:solidFill>
                  <a:srgbClr val="404248"/>
                </a:solidFill>
                <a:latin typeface="Graphik"/>
              </a:rPr>
              <a:t>가진다</a:t>
            </a:r>
            <a:r>
              <a:rPr lang="en-US" altLang="ko-KR" sz="1000" dirty="0">
                <a:solidFill>
                  <a:srgbClr val="404248"/>
                </a:solidFill>
                <a:latin typeface="Graphik"/>
              </a:rPr>
              <a:t>. </a:t>
            </a:r>
            <a:r>
              <a:rPr lang="ko-KR" altLang="en-US" sz="1000" dirty="0">
                <a:highlight>
                  <a:srgbClr val="FFFF00"/>
                </a:highlight>
              </a:rPr>
              <a:t>지니 계수가 </a:t>
            </a:r>
            <a:r>
              <a:rPr lang="en-US" altLang="ko-KR" sz="1000" dirty="0">
                <a:highlight>
                  <a:srgbClr val="FFFF00"/>
                </a:highlight>
              </a:rPr>
              <a:t>0</a:t>
            </a:r>
            <a:r>
              <a:rPr lang="ko-KR" altLang="en-US" sz="1000" dirty="0">
                <a:highlight>
                  <a:srgbClr val="FFFF00"/>
                </a:highlight>
              </a:rPr>
              <a:t>에 가까울수록 </a:t>
            </a:r>
            <a:r>
              <a:rPr lang="ko-KR" altLang="en-US" sz="1000" dirty="0"/>
              <a:t>그 클래스에 속한 불순도가 낮으므로 좋은 분류</a:t>
            </a:r>
            <a:endParaRPr lang="en-US" altLang="ko-KR" sz="1000" dirty="0"/>
          </a:p>
          <a:p>
            <a:r>
              <a:rPr lang="en-US" altLang="ko-KR" sz="1000" dirty="0">
                <a:sym typeface="Wingdings" panose="05000000000000000000" pitchFamily="2" charset="2"/>
              </a:rPr>
              <a:t> </a:t>
            </a:r>
            <a:r>
              <a:rPr lang="ko-KR" altLang="en-US" sz="1000" dirty="0">
                <a:sym typeface="Wingdings" panose="05000000000000000000" pitchFamily="2" charset="2"/>
              </a:rPr>
              <a:t>불순도가 최소가 되도록</a:t>
            </a:r>
            <a:r>
              <a:rPr lang="en-US" altLang="ko-KR" sz="1000" dirty="0">
                <a:sym typeface="Wingdings" panose="05000000000000000000" pitchFamily="2" charset="2"/>
              </a:rPr>
              <a:t>(</a:t>
            </a:r>
            <a:r>
              <a:rPr lang="ko-KR" altLang="en-US" sz="1000" dirty="0">
                <a:sym typeface="Wingdings" panose="05000000000000000000" pitchFamily="2" charset="2"/>
              </a:rPr>
              <a:t>순수도가 최대가 되도록</a:t>
            </a:r>
            <a:r>
              <a:rPr lang="en-US" altLang="ko-KR" sz="1000" dirty="0">
                <a:sym typeface="Wingdings" panose="05000000000000000000" pitchFamily="2" charset="2"/>
              </a:rPr>
              <a:t>) </a:t>
            </a:r>
            <a:r>
              <a:rPr lang="ko-KR" altLang="en-US" sz="1000" dirty="0">
                <a:sym typeface="Wingdings" panose="05000000000000000000" pitchFamily="2" charset="2"/>
              </a:rPr>
              <a:t>분할점을 </a:t>
            </a:r>
            <a:r>
              <a:rPr lang="ko-KR" altLang="en-US" sz="1000" dirty="0" err="1">
                <a:sym typeface="Wingdings" panose="05000000000000000000" pitchFamily="2" charset="2"/>
              </a:rPr>
              <a:t>설점</a:t>
            </a:r>
            <a:endParaRPr lang="en-US" altLang="ko-KR" sz="1000" dirty="0"/>
          </a:p>
        </p:txBody>
      </p:sp>
      <p:sp>
        <p:nvSpPr>
          <p:cNvPr id="18" name="직사각형 17">
            <a:extLst>
              <a:ext uri="{FF2B5EF4-FFF2-40B4-BE49-F238E27FC236}">
                <a16:creationId xmlns:a16="http://schemas.microsoft.com/office/drawing/2014/main" id="{DFA3BD66-CB97-42E7-ABD2-944BF717AE66}"/>
              </a:ext>
            </a:extLst>
          </p:cNvPr>
          <p:cNvSpPr/>
          <p:nvPr/>
        </p:nvSpPr>
        <p:spPr>
          <a:xfrm>
            <a:off x="635587" y="4925796"/>
            <a:ext cx="7137875" cy="577081"/>
          </a:xfrm>
          <a:prstGeom prst="rect">
            <a:avLst/>
          </a:prstGeom>
          <a:ln>
            <a:solidFill>
              <a:schemeClr val="tx1">
                <a:lumMod val="50000"/>
                <a:lumOff val="50000"/>
              </a:schemeClr>
            </a:solidFill>
          </a:ln>
        </p:spPr>
        <p:txBody>
          <a:bodyPr wrap="square">
            <a:spAutoFit/>
          </a:bodyPr>
          <a:lstStyle/>
          <a:p>
            <a:r>
              <a:rPr lang="ko-KR" altLang="en-US" sz="1050" dirty="0"/>
              <a:t>엔트로피</a:t>
            </a:r>
            <a:r>
              <a:rPr lang="en-US" altLang="ko-KR" sz="1050" b="1" dirty="0">
                <a:solidFill>
                  <a:srgbClr val="000000"/>
                </a:solidFill>
                <a:latin typeface="S-CoreDream-3Light"/>
              </a:rPr>
              <a:t> (Entropy)</a:t>
            </a:r>
          </a:p>
          <a:p>
            <a:r>
              <a:rPr lang="en-US" altLang="ko-KR" sz="1050" dirty="0">
                <a:solidFill>
                  <a:srgbClr val="000000"/>
                </a:solidFill>
                <a:latin typeface="S-CoreDream-3Light"/>
              </a:rPr>
              <a:t>: </a:t>
            </a:r>
            <a:r>
              <a:rPr lang="ko-KR" altLang="en-US" sz="1050" dirty="0">
                <a:solidFill>
                  <a:srgbClr val="000000"/>
                </a:solidFill>
                <a:latin typeface="S-CoreDream-3Light"/>
              </a:rPr>
              <a:t>불순도를 측정하는 지표</a:t>
            </a:r>
            <a:endParaRPr lang="en-US" altLang="ko-KR" sz="1050" dirty="0">
              <a:solidFill>
                <a:srgbClr val="000000"/>
              </a:solidFill>
              <a:latin typeface="S-CoreDream-3Light"/>
            </a:endParaRPr>
          </a:p>
          <a:p>
            <a:r>
              <a:rPr lang="en-US" altLang="ko-KR" sz="1050" dirty="0">
                <a:solidFill>
                  <a:srgbClr val="000000"/>
                </a:solidFill>
                <a:latin typeface="S-CoreDream-3Light"/>
              </a:rPr>
              <a:t>: </a:t>
            </a:r>
            <a:r>
              <a:rPr lang="ko-KR" altLang="en-US" sz="1050" dirty="0">
                <a:solidFill>
                  <a:srgbClr val="000000"/>
                </a:solidFill>
                <a:latin typeface="S-CoreDream-3Light"/>
              </a:rPr>
              <a:t>불순도가 낮아지면  불확실성 감소</a:t>
            </a:r>
            <a:r>
              <a:rPr lang="en-US" altLang="ko-KR" sz="1050" dirty="0">
                <a:solidFill>
                  <a:srgbClr val="000000"/>
                </a:solidFill>
                <a:latin typeface="S-CoreDream-3Light"/>
              </a:rPr>
              <a:t>(</a:t>
            </a:r>
            <a:r>
              <a:rPr lang="ko-KR" altLang="en-US" sz="1050" dirty="0">
                <a:solidFill>
                  <a:srgbClr val="000000"/>
                </a:solidFill>
                <a:latin typeface="S-CoreDream-3Light"/>
              </a:rPr>
              <a:t>정보획득</a:t>
            </a:r>
            <a:r>
              <a:rPr lang="en-US" altLang="ko-KR" sz="1050" dirty="0">
                <a:solidFill>
                  <a:srgbClr val="000000"/>
                </a:solidFill>
                <a:latin typeface="S-CoreDream-3Light"/>
              </a:rPr>
              <a:t>:Information gain)</a:t>
            </a:r>
            <a:endParaRPr lang="ko-KR" altLang="en-US" sz="1050" dirty="0"/>
          </a:p>
        </p:txBody>
      </p:sp>
      <p:sp>
        <p:nvSpPr>
          <p:cNvPr id="8" name="직사각형 7">
            <a:extLst>
              <a:ext uri="{FF2B5EF4-FFF2-40B4-BE49-F238E27FC236}">
                <a16:creationId xmlns:a16="http://schemas.microsoft.com/office/drawing/2014/main" id="{5698D853-0F2F-4364-B044-DEC09C2D4A18}"/>
              </a:ext>
            </a:extLst>
          </p:cNvPr>
          <p:cNvSpPr/>
          <p:nvPr/>
        </p:nvSpPr>
        <p:spPr>
          <a:xfrm>
            <a:off x="601205" y="1080265"/>
            <a:ext cx="7920561" cy="1323439"/>
          </a:xfrm>
          <a:prstGeom prst="rect">
            <a:avLst/>
          </a:prstGeom>
          <a:ln>
            <a:solidFill>
              <a:schemeClr val="accent1"/>
            </a:solidFill>
          </a:ln>
        </p:spPr>
        <p:txBody>
          <a:bodyPr wrap="square">
            <a:spAutoFit/>
          </a:bodyPr>
          <a:lstStyle/>
          <a:p>
            <a:pPr marL="171450" indent="-171450" algn="just" fontAlgn="base">
              <a:spcAft>
                <a:spcPts val="400"/>
              </a:spcAft>
              <a:buFont typeface="Arial" panose="020B0604020202020204" pitchFamily="34" charset="0"/>
              <a:buChar char="•"/>
            </a:pPr>
            <a:r>
              <a:rPr lang="ko-KR" altLang="en-US" sz="1000" kern="0" dirty="0">
                <a:solidFill>
                  <a:srgbClr val="333333"/>
                </a:solidFill>
                <a:latin typeface="+mj-ea"/>
                <a:ea typeface="+mj-ea"/>
              </a:rPr>
              <a:t>이산형 목표 변수 사용되는 분리기준</a:t>
            </a:r>
            <a:endParaRPr lang="ko-KR" altLang="en-US" sz="1000" kern="0" dirty="0">
              <a:solidFill>
                <a:srgbClr val="000000"/>
              </a:solidFill>
              <a:latin typeface="+mj-ea"/>
              <a:ea typeface="+mj-ea"/>
            </a:endParaRPr>
          </a:p>
          <a:p>
            <a:pPr lvl="0" algn="just" fontAlgn="base"/>
            <a:r>
              <a:rPr lang="en-US" altLang="ko-KR" sz="1000" kern="0" dirty="0">
                <a:solidFill>
                  <a:srgbClr val="333333"/>
                </a:solidFill>
                <a:latin typeface="+mj-ea"/>
                <a:ea typeface="+mj-ea"/>
              </a:rPr>
              <a:t>-</a:t>
            </a:r>
            <a:r>
              <a:rPr lang="ko-KR" altLang="en-US" sz="1000" kern="0" dirty="0">
                <a:solidFill>
                  <a:srgbClr val="333333"/>
                </a:solidFill>
                <a:latin typeface="+mj-ea"/>
                <a:ea typeface="+mj-ea"/>
              </a:rPr>
              <a:t> </a:t>
            </a:r>
            <a:r>
              <a:rPr lang="en-US" altLang="ko-KR" sz="1000" kern="0" dirty="0">
                <a:solidFill>
                  <a:srgbClr val="333333"/>
                </a:solidFill>
                <a:latin typeface="+mj-ea"/>
                <a:ea typeface="+mj-ea"/>
              </a:rPr>
              <a:t>χ2 </a:t>
            </a:r>
            <a:r>
              <a:rPr lang="ko-KR" altLang="en-US" sz="1000" kern="0" dirty="0">
                <a:solidFill>
                  <a:srgbClr val="333333"/>
                </a:solidFill>
                <a:latin typeface="+mj-ea"/>
                <a:ea typeface="+mj-ea"/>
              </a:rPr>
              <a:t>의 </a:t>
            </a:r>
            <a:r>
              <a:rPr lang="en-US" altLang="ko-KR" sz="1000" kern="0" dirty="0">
                <a:solidFill>
                  <a:srgbClr val="333333"/>
                </a:solidFill>
                <a:latin typeface="+mj-ea"/>
                <a:ea typeface="+mj-ea"/>
              </a:rPr>
              <a:t>P </a:t>
            </a:r>
            <a:r>
              <a:rPr lang="ko-KR" altLang="en-US" sz="1000" kern="0" dirty="0">
                <a:solidFill>
                  <a:srgbClr val="333333"/>
                </a:solidFill>
                <a:latin typeface="+mj-ea"/>
                <a:ea typeface="+mj-ea"/>
              </a:rPr>
              <a:t>값</a:t>
            </a:r>
            <a:r>
              <a:rPr lang="en-US" altLang="ko-KR" sz="1000" kern="0" dirty="0">
                <a:solidFill>
                  <a:srgbClr val="333333"/>
                </a:solidFill>
                <a:latin typeface="+mj-ea"/>
                <a:ea typeface="+mj-ea"/>
              </a:rPr>
              <a:t>: P </a:t>
            </a:r>
            <a:r>
              <a:rPr lang="ko-KR" altLang="en-US" sz="1000" kern="0" dirty="0">
                <a:solidFill>
                  <a:srgbClr val="333333"/>
                </a:solidFill>
                <a:latin typeface="+mj-ea"/>
                <a:ea typeface="+mj-ea"/>
              </a:rPr>
              <a:t>값이 작은 예측변수와 그 때의 최적분리에 의해서 마디를 형성</a:t>
            </a:r>
            <a:endParaRPr lang="ko-KR" altLang="en-US" sz="1000" kern="0" dirty="0">
              <a:solidFill>
                <a:srgbClr val="000000"/>
              </a:solidFill>
              <a:latin typeface="+mj-ea"/>
              <a:ea typeface="+mj-ea"/>
            </a:endParaRPr>
          </a:p>
          <a:p>
            <a:pPr lvl="0" algn="just" fontAlgn="base"/>
            <a:r>
              <a:rPr lang="en-US" altLang="ko-KR" sz="1000" kern="0" dirty="0">
                <a:solidFill>
                  <a:srgbClr val="333333"/>
                </a:solidFill>
                <a:latin typeface="+mj-ea"/>
                <a:ea typeface="+mj-ea"/>
              </a:rPr>
              <a:t>-</a:t>
            </a:r>
            <a:r>
              <a:rPr lang="ko-KR" altLang="en-US" sz="1000" kern="0" dirty="0">
                <a:solidFill>
                  <a:srgbClr val="333333"/>
                </a:solidFill>
                <a:latin typeface="+mj-ea"/>
                <a:ea typeface="+mj-ea"/>
              </a:rPr>
              <a:t> 지니 </a:t>
            </a:r>
            <a:r>
              <a:rPr lang="en-US" altLang="ko-KR" sz="1000" kern="0" dirty="0">
                <a:solidFill>
                  <a:srgbClr val="333333"/>
                </a:solidFill>
                <a:latin typeface="+mj-ea"/>
                <a:ea typeface="+mj-ea"/>
              </a:rPr>
              <a:t>(Gini) </a:t>
            </a:r>
            <a:r>
              <a:rPr lang="ko-KR" altLang="en-US" sz="1000" kern="0" dirty="0">
                <a:solidFill>
                  <a:srgbClr val="333333"/>
                </a:solidFill>
                <a:latin typeface="+mj-ea"/>
                <a:ea typeface="+mj-ea"/>
              </a:rPr>
              <a:t>지수</a:t>
            </a:r>
            <a:r>
              <a:rPr lang="en-US" altLang="ko-KR" sz="1000" kern="0" dirty="0">
                <a:solidFill>
                  <a:srgbClr val="333333"/>
                </a:solidFill>
                <a:latin typeface="+mj-ea"/>
                <a:ea typeface="+mj-ea"/>
              </a:rPr>
              <a:t>: </a:t>
            </a:r>
            <a:r>
              <a:rPr lang="ko-KR" altLang="en-US" sz="1000" kern="0" dirty="0">
                <a:solidFill>
                  <a:srgbClr val="333333"/>
                </a:solidFill>
                <a:latin typeface="+mj-ea"/>
                <a:ea typeface="+mj-ea"/>
              </a:rPr>
              <a:t>불순도를 측정하는 지수</a:t>
            </a:r>
            <a:r>
              <a:rPr lang="en-US" altLang="ko-KR" sz="1000" kern="0" dirty="0">
                <a:solidFill>
                  <a:srgbClr val="333333"/>
                </a:solidFill>
                <a:latin typeface="+mj-ea"/>
                <a:ea typeface="+mj-ea"/>
              </a:rPr>
              <a:t>, </a:t>
            </a:r>
            <a:r>
              <a:rPr lang="ko-KR" altLang="en-US" sz="1000" kern="0" dirty="0" err="1">
                <a:solidFill>
                  <a:srgbClr val="333333"/>
                </a:solidFill>
                <a:latin typeface="+mj-ea"/>
                <a:ea typeface="+mj-ea"/>
              </a:rPr>
              <a:t>지니지수를</a:t>
            </a:r>
            <a:r>
              <a:rPr lang="ko-KR" altLang="en-US" sz="1000" kern="0" dirty="0">
                <a:solidFill>
                  <a:srgbClr val="333333"/>
                </a:solidFill>
                <a:latin typeface="+mj-ea"/>
                <a:ea typeface="+mj-ea"/>
              </a:rPr>
              <a:t> 감소시키는 예측변수와 그 때의 최적분리에 의해서 자식마디를 선택</a:t>
            </a:r>
            <a:endParaRPr lang="ko-KR" altLang="en-US" sz="1000" kern="0" dirty="0">
              <a:solidFill>
                <a:srgbClr val="000000"/>
              </a:solidFill>
              <a:latin typeface="+mj-ea"/>
              <a:ea typeface="+mj-ea"/>
            </a:endParaRPr>
          </a:p>
          <a:p>
            <a:pPr lvl="0" algn="just" fontAlgn="base">
              <a:spcAft>
                <a:spcPts val="400"/>
              </a:spcAft>
            </a:pPr>
            <a:r>
              <a:rPr lang="en-US" altLang="ko-KR" sz="1000" kern="0" dirty="0">
                <a:solidFill>
                  <a:srgbClr val="333333"/>
                </a:solidFill>
                <a:latin typeface="+mj-ea"/>
                <a:ea typeface="+mj-ea"/>
              </a:rPr>
              <a:t>-</a:t>
            </a:r>
            <a:r>
              <a:rPr lang="ko-KR" altLang="en-US" sz="1000" kern="0" dirty="0">
                <a:solidFill>
                  <a:srgbClr val="333333"/>
                </a:solidFill>
                <a:latin typeface="+mj-ea"/>
                <a:ea typeface="+mj-ea"/>
              </a:rPr>
              <a:t> 엔트로피 지수</a:t>
            </a:r>
            <a:endParaRPr lang="ko-KR" altLang="en-US" sz="1000" kern="0" dirty="0">
              <a:solidFill>
                <a:srgbClr val="000000"/>
              </a:solidFill>
              <a:latin typeface="+mj-ea"/>
              <a:ea typeface="+mj-ea"/>
            </a:endParaRPr>
          </a:p>
          <a:p>
            <a:pPr marL="171450" indent="-171450" algn="just" fontAlgn="base">
              <a:spcAft>
                <a:spcPts val="400"/>
              </a:spcAft>
              <a:buFont typeface="Arial" panose="020B0604020202020204" pitchFamily="34" charset="0"/>
              <a:buChar char="•"/>
            </a:pPr>
            <a:r>
              <a:rPr lang="ko-KR" altLang="en-US" sz="1000" kern="0" dirty="0">
                <a:solidFill>
                  <a:srgbClr val="333333"/>
                </a:solidFill>
                <a:latin typeface="+mj-ea"/>
                <a:ea typeface="+mj-ea"/>
              </a:rPr>
              <a:t>연속형 목표 변수에 사용되는 분리기준은 다음과 같다</a:t>
            </a:r>
            <a:r>
              <a:rPr lang="en-US" altLang="ko-KR" sz="1000" kern="0" dirty="0">
                <a:solidFill>
                  <a:srgbClr val="333333"/>
                </a:solidFill>
                <a:latin typeface="+mj-ea"/>
                <a:ea typeface="+mj-ea"/>
              </a:rPr>
              <a:t>.</a:t>
            </a:r>
            <a:endParaRPr lang="ko-KR" altLang="en-US" sz="1000" kern="0" dirty="0">
              <a:solidFill>
                <a:srgbClr val="000000"/>
              </a:solidFill>
              <a:latin typeface="+mj-ea"/>
              <a:ea typeface="+mj-ea"/>
            </a:endParaRPr>
          </a:p>
          <a:p>
            <a:pPr lvl="0" algn="just" fontAlgn="base"/>
            <a:r>
              <a:rPr lang="en-US" altLang="ko-KR" sz="1000" kern="0" dirty="0">
                <a:solidFill>
                  <a:srgbClr val="333333"/>
                </a:solidFill>
                <a:latin typeface="+mj-ea"/>
                <a:ea typeface="+mj-ea"/>
              </a:rPr>
              <a:t>-</a:t>
            </a:r>
            <a:r>
              <a:rPr lang="ko-KR" altLang="en-US" sz="1000" kern="0" dirty="0">
                <a:solidFill>
                  <a:srgbClr val="333333"/>
                </a:solidFill>
                <a:latin typeface="+mj-ea"/>
                <a:ea typeface="+mj-ea"/>
              </a:rPr>
              <a:t> </a:t>
            </a:r>
            <a:r>
              <a:rPr lang="en-US" altLang="ko-KR" sz="1000" kern="0" dirty="0">
                <a:solidFill>
                  <a:srgbClr val="333333"/>
                </a:solidFill>
                <a:latin typeface="+mj-ea"/>
                <a:ea typeface="+mj-ea"/>
              </a:rPr>
              <a:t>F </a:t>
            </a:r>
            <a:r>
              <a:rPr lang="ko-KR" altLang="en-US" sz="1000" kern="0" dirty="0">
                <a:solidFill>
                  <a:srgbClr val="333333"/>
                </a:solidFill>
                <a:latin typeface="+mj-ea"/>
                <a:ea typeface="+mj-ea"/>
              </a:rPr>
              <a:t>통계량 </a:t>
            </a:r>
            <a:r>
              <a:rPr lang="en-US" altLang="ko-KR" sz="1000" kern="0" dirty="0">
                <a:solidFill>
                  <a:srgbClr val="333333"/>
                </a:solidFill>
                <a:latin typeface="+mj-ea"/>
                <a:ea typeface="+mj-ea"/>
              </a:rPr>
              <a:t>: P</a:t>
            </a:r>
            <a:r>
              <a:rPr lang="ko-KR" altLang="en-US" sz="1000" kern="0" dirty="0">
                <a:solidFill>
                  <a:srgbClr val="333333"/>
                </a:solidFill>
                <a:latin typeface="+mj-ea"/>
                <a:ea typeface="+mj-ea"/>
              </a:rPr>
              <a:t>값이 가장 작은 예측변수와 그 때의 최적분리에 의해서 자식마디가 형성</a:t>
            </a:r>
            <a:endParaRPr lang="ko-KR" altLang="en-US" sz="1000" kern="0" dirty="0">
              <a:solidFill>
                <a:srgbClr val="000000"/>
              </a:solidFill>
              <a:latin typeface="+mj-ea"/>
              <a:ea typeface="+mj-ea"/>
            </a:endParaRPr>
          </a:p>
          <a:p>
            <a:pPr lvl="0" algn="just" fontAlgn="base">
              <a:spcAft>
                <a:spcPts val="400"/>
              </a:spcAft>
            </a:pPr>
            <a:r>
              <a:rPr lang="en-US" altLang="ko-KR" sz="1000" kern="0" dirty="0">
                <a:solidFill>
                  <a:srgbClr val="333333"/>
                </a:solidFill>
                <a:latin typeface="+mj-ea"/>
                <a:ea typeface="+mj-ea"/>
              </a:rPr>
              <a:t>-</a:t>
            </a:r>
            <a:r>
              <a:rPr lang="ko-KR" altLang="en-US" sz="1000" kern="0" dirty="0">
                <a:solidFill>
                  <a:srgbClr val="333333"/>
                </a:solidFill>
                <a:latin typeface="+mj-ea"/>
                <a:ea typeface="+mj-ea"/>
              </a:rPr>
              <a:t> 분산의 감소량 </a:t>
            </a:r>
            <a:r>
              <a:rPr lang="en-US" altLang="ko-KR" sz="1000" kern="0" dirty="0">
                <a:solidFill>
                  <a:srgbClr val="333333"/>
                </a:solidFill>
                <a:latin typeface="+mj-ea"/>
                <a:ea typeface="+mj-ea"/>
              </a:rPr>
              <a:t>: </a:t>
            </a:r>
            <a:r>
              <a:rPr lang="ko-KR" altLang="en-US" sz="1000" kern="0" dirty="0">
                <a:solidFill>
                  <a:srgbClr val="333333"/>
                </a:solidFill>
                <a:latin typeface="+mj-ea"/>
                <a:ea typeface="+mj-ea"/>
              </a:rPr>
              <a:t>예측오차를 최소화하는 것과 마찬가지로 분의 감소량을 최대화하는 최적분리</a:t>
            </a:r>
            <a:endParaRPr lang="ko-KR" altLang="en-US" sz="1000" kern="0" dirty="0">
              <a:solidFill>
                <a:srgbClr val="000000"/>
              </a:solidFill>
              <a:latin typeface="+mj-ea"/>
              <a:ea typeface="+mj-ea"/>
            </a:endParaRPr>
          </a:p>
        </p:txBody>
      </p:sp>
    </p:spTree>
    <p:extLst>
      <p:ext uri="{BB962C8B-B14F-4D97-AF65-F5344CB8AC3E}">
        <p14:creationId xmlns:p14="http://schemas.microsoft.com/office/powerpoint/2010/main" val="60106803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CAE8AB-AAC2-4269-B308-5E93893672E9}"/>
              </a:ext>
            </a:extLst>
          </p:cNvPr>
          <p:cNvSpPr/>
          <p:nvPr/>
        </p:nvSpPr>
        <p:spPr>
          <a:xfrm>
            <a:off x="2271631" y="389324"/>
            <a:ext cx="2986715" cy="369332"/>
          </a:xfrm>
          <a:prstGeom prst="rect">
            <a:avLst/>
          </a:prstGeom>
        </p:spPr>
        <p:txBody>
          <a:bodyPr wrap="none">
            <a:spAutoFit/>
          </a:bodyPr>
          <a:lstStyle/>
          <a:p>
            <a:r>
              <a:rPr lang="ko-KR" altLang="en-US" b="1" dirty="0">
                <a:solidFill>
                  <a:srgbClr val="404248"/>
                </a:solidFill>
                <a:latin typeface="Graphik"/>
              </a:rPr>
              <a:t>의사결정나무</a:t>
            </a:r>
            <a:r>
              <a:rPr lang="en-US" altLang="ko-KR" b="1" dirty="0">
                <a:solidFill>
                  <a:srgbClr val="404248"/>
                </a:solidFill>
                <a:latin typeface="Graphik"/>
              </a:rPr>
              <a:t>(Decision Tree)</a:t>
            </a:r>
          </a:p>
        </p:txBody>
      </p:sp>
      <p:sp>
        <p:nvSpPr>
          <p:cNvPr id="7" name="바닥글 개체 틀 6">
            <a:extLst>
              <a:ext uri="{FF2B5EF4-FFF2-40B4-BE49-F238E27FC236}">
                <a16:creationId xmlns:a16="http://schemas.microsoft.com/office/drawing/2014/main" id="{07B63C55-D2A4-4C40-899C-AE87F1D3C7DA}"/>
              </a:ext>
            </a:extLst>
          </p:cNvPr>
          <p:cNvSpPr>
            <a:spLocks noGrp="1"/>
          </p:cNvSpPr>
          <p:nvPr>
            <p:ph type="ftr" sz="quarter" idx="11"/>
          </p:nvPr>
        </p:nvSpPr>
        <p:spPr/>
        <p:txBody>
          <a:bodyPr/>
          <a:lstStyle/>
          <a:p>
            <a:r>
              <a:rPr lang="en-US" altLang="ko-KR" dirty="0"/>
              <a:t>UBION PBL- FBA</a:t>
            </a:r>
            <a:endParaRPr lang="ko-KR" altLang="en-US" dirty="0"/>
          </a:p>
        </p:txBody>
      </p:sp>
      <p:sp>
        <p:nvSpPr>
          <p:cNvPr id="13" name="슬라이드 번호 개체 틀 12">
            <a:extLst>
              <a:ext uri="{FF2B5EF4-FFF2-40B4-BE49-F238E27FC236}">
                <a16:creationId xmlns:a16="http://schemas.microsoft.com/office/drawing/2014/main" id="{A3EB9827-855F-4EEA-B77D-772C36AE539D}"/>
              </a:ext>
            </a:extLst>
          </p:cNvPr>
          <p:cNvSpPr>
            <a:spLocks noGrp="1"/>
          </p:cNvSpPr>
          <p:nvPr>
            <p:ph type="sldNum" sz="quarter" idx="12"/>
          </p:nvPr>
        </p:nvSpPr>
        <p:spPr/>
        <p:txBody>
          <a:bodyPr/>
          <a:lstStyle/>
          <a:p>
            <a:fld id="{DE77BB65-F969-4654-BF30-45C70C1BE112}" type="slidenum">
              <a:rPr lang="ko-KR" altLang="en-US" smtClean="0"/>
              <a:pPr/>
              <a:t>242</a:t>
            </a:fld>
            <a:endParaRPr lang="ko-KR" altLang="en-US"/>
          </a:p>
        </p:txBody>
      </p:sp>
      <p:sp>
        <p:nvSpPr>
          <p:cNvPr id="14" name="직사각형 13">
            <a:extLst>
              <a:ext uri="{FF2B5EF4-FFF2-40B4-BE49-F238E27FC236}">
                <a16:creationId xmlns:a16="http://schemas.microsoft.com/office/drawing/2014/main" id="{98B3187D-8C3C-484B-AB9A-A8701EF81E75}"/>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8" name="직사각형 7">
            <a:extLst>
              <a:ext uri="{FF2B5EF4-FFF2-40B4-BE49-F238E27FC236}">
                <a16:creationId xmlns:a16="http://schemas.microsoft.com/office/drawing/2014/main" id="{2849B97F-542E-41F0-831C-7CA5867846E0}"/>
              </a:ext>
            </a:extLst>
          </p:cNvPr>
          <p:cNvSpPr/>
          <p:nvPr/>
        </p:nvSpPr>
        <p:spPr>
          <a:xfrm>
            <a:off x="179576" y="1084783"/>
            <a:ext cx="3137830" cy="276999"/>
          </a:xfrm>
          <a:prstGeom prst="rect">
            <a:avLst/>
          </a:prstGeom>
          <a:solidFill>
            <a:schemeClr val="accent3">
              <a:lumMod val="40000"/>
              <a:lumOff val="60000"/>
            </a:schemeClr>
          </a:solidFill>
          <a:ln>
            <a:solidFill>
              <a:schemeClr val="accent5">
                <a:lumMod val="60000"/>
                <a:lumOff val="40000"/>
              </a:schemeClr>
            </a:solidFill>
          </a:ln>
        </p:spPr>
        <p:txBody>
          <a:bodyPr wrap="square">
            <a:spAutoFit/>
          </a:bodyPr>
          <a:lstStyle/>
          <a:p>
            <a:r>
              <a:rPr lang="ko-KR" altLang="en-US" sz="1200" dirty="0"/>
              <a:t>의사결정나무 분리기준 </a:t>
            </a:r>
            <a:r>
              <a:rPr lang="en-US" altLang="ko-KR" sz="1200" dirty="0"/>
              <a:t>(</a:t>
            </a:r>
            <a:r>
              <a:rPr lang="ko-KR" altLang="en-US" sz="1200" dirty="0"/>
              <a:t>불순도</a:t>
            </a:r>
            <a:r>
              <a:rPr lang="en-US" altLang="ko-KR" sz="1200" dirty="0"/>
              <a:t>,</a:t>
            </a:r>
            <a:r>
              <a:rPr lang="ko-KR" altLang="en-US" sz="1200" dirty="0" err="1"/>
              <a:t>지니계수</a:t>
            </a:r>
            <a:r>
              <a:rPr lang="en-US" altLang="ko-KR" sz="1200"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ECF01A-DB17-4E2B-8842-FCCF5357B2E8}"/>
                  </a:ext>
                </a:extLst>
              </p:cNvPr>
              <p:cNvSpPr txBox="1"/>
              <p:nvPr/>
            </p:nvSpPr>
            <p:spPr>
              <a:xfrm>
                <a:off x="179576" y="1621852"/>
                <a:ext cx="2743572" cy="223779"/>
              </a:xfrm>
              <a:prstGeom prst="rect">
                <a:avLst/>
              </a:prstGeom>
              <a:noFill/>
            </p:spPr>
            <p:txBody>
              <a:bodyPr wrap="none" lIns="0" tIns="0" rIns="0" bIns="0" rtlCol="0">
                <a:spAutoFit/>
              </a:bodyPr>
              <a:lstStyle/>
              <a:p>
                <a:r>
                  <a:rPr kumimoji="1" lang="ko-KR" altLang="en-US" sz="1400" dirty="0"/>
                  <a:t>지</a:t>
                </a:r>
                <a14:m>
                  <m:oMath xmlns:m="http://schemas.openxmlformats.org/officeDocument/2006/math">
                    <m:r>
                      <a:rPr kumimoji="1" lang="ko-KR" altLang="en-US" sz="1400" b="0" i="0" smtClean="0">
                        <a:latin typeface="Cambria Math" panose="02040503050406030204" pitchFamily="18" charset="0"/>
                      </a:rPr>
                      <m:t>니불순도</m:t>
                    </m:r>
                    <m:r>
                      <a:rPr kumimoji="1" lang="en-US" altLang="ko-KR" sz="1400" b="0" i="0" smtClean="0">
                        <a:latin typeface="Cambria Math" panose="02040503050406030204" pitchFamily="18" charset="0"/>
                      </a:rPr>
                      <m:t>:</m:t>
                    </m:r>
                    <m:r>
                      <a:rPr kumimoji="1" lang="ko-KR" altLang="en-US" sz="1400" b="0" i="0" smtClean="0">
                        <a:latin typeface="Cambria Math" panose="02040503050406030204" pitchFamily="18" charset="0"/>
                      </a:rPr>
                      <m:t> </m:t>
                    </m:r>
                    <m:r>
                      <a:rPr kumimoji="1" lang="en-US" altLang="ko-Kore-KR" sz="1400" b="0" i="1" smtClean="0">
                        <a:latin typeface="Cambria Math" panose="02040503050406030204" pitchFamily="18" charset="0"/>
                      </a:rPr>
                      <m:t>𝐺</m:t>
                    </m:r>
                    <m:d>
                      <m:dPr>
                        <m:ctrlPr>
                          <a:rPr kumimoji="1" lang="en-US" altLang="ko-Kore-KR" sz="1400" b="0" i="1" smtClean="0">
                            <a:latin typeface="Cambria Math" panose="02040503050406030204" pitchFamily="18" charset="0"/>
                          </a:rPr>
                        </m:ctrlPr>
                      </m:dPr>
                      <m:e>
                        <m:r>
                          <a:rPr kumimoji="1" lang="en-US" altLang="ko-Kore-KR" sz="1400" b="0" i="1" smtClean="0">
                            <a:latin typeface="Cambria Math" panose="02040503050406030204" pitchFamily="18" charset="0"/>
                          </a:rPr>
                          <m:t>𝐴</m:t>
                        </m:r>
                      </m:e>
                    </m:d>
                    <m:r>
                      <a:rPr kumimoji="1" lang="en-US" altLang="ko-Kore-KR" sz="1400" b="0" i="1" smtClean="0">
                        <a:latin typeface="Cambria Math" panose="02040503050406030204" pitchFamily="18" charset="0"/>
                      </a:rPr>
                      <m:t>=1−</m:t>
                    </m:r>
                    <m:nary>
                      <m:naryPr>
                        <m:chr m:val="∑"/>
                        <m:ctrlPr>
                          <a:rPr kumimoji="1" lang="en-US" altLang="ko-Kore-KR" sz="1400" b="0" i="1" smtClean="0">
                            <a:latin typeface="Cambria Math" panose="02040503050406030204" pitchFamily="18" charset="0"/>
                          </a:rPr>
                        </m:ctrlPr>
                      </m:naryPr>
                      <m:sub>
                        <m:r>
                          <m:rPr>
                            <m:brk m:alnAt="23"/>
                          </m:rPr>
                          <a:rPr kumimoji="1" lang="en-US" altLang="ko-Kore-KR" sz="1400" b="0" i="1" smtClean="0">
                            <a:latin typeface="Cambria Math" panose="02040503050406030204" pitchFamily="18" charset="0"/>
                          </a:rPr>
                          <m:t>𝑘</m:t>
                        </m:r>
                        <m:r>
                          <a:rPr kumimoji="1" lang="en-US" altLang="ko-Kore-KR" sz="1400" b="0" i="1" smtClean="0">
                            <a:latin typeface="Cambria Math" panose="02040503050406030204" pitchFamily="18" charset="0"/>
                          </a:rPr>
                          <m:t>=</m:t>
                        </m:r>
                        <m:r>
                          <a:rPr kumimoji="1" lang="en-US" altLang="ko-KR" sz="1400" b="0" i="1" smtClean="0">
                            <a:latin typeface="Cambria Math" panose="02040503050406030204" pitchFamily="18" charset="0"/>
                          </a:rPr>
                          <m:t>1</m:t>
                        </m:r>
                      </m:sub>
                      <m:sup>
                        <m:r>
                          <a:rPr kumimoji="1" lang="en-US" altLang="ko-Kore-KR" sz="1400" b="0" i="1" smtClean="0">
                            <a:latin typeface="Cambria Math" panose="02040503050406030204" pitchFamily="18" charset="0"/>
                          </a:rPr>
                          <m:t>𝑛</m:t>
                        </m:r>
                      </m:sup>
                      <m:e>
                        <m:r>
                          <a:rPr kumimoji="1" lang="en-US" altLang="ko-KR" sz="1400" b="0" i="1" smtClean="0">
                            <a:latin typeface="Cambria Math" panose="02040503050406030204" pitchFamily="18" charset="0"/>
                          </a:rPr>
                          <m:t>(</m:t>
                        </m:r>
                        <m:sSup>
                          <m:sSupPr>
                            <m:ctrlPr>
                              <a:rPr kumimoji="1" lang="en-US" altLang="ko-Kore-KR" sz="1400" b="0" i="1" smtClean="0">
                                <a:latin typeface="Cambria Math" panose="02040503050406030204" pitchFamily="18" charset="0"/>
                              </a:rPr>
                            </m:ctrlPr>
                          </m:sSupPr>
                          <m:e>
                            <m:sSub>
                              <m:sSubPr>
                                <m:ctrlPr>
                                  <a:rPr kumimoji="1" lang="en-US" altLang="ko-Kore-KR" sz="1400" i="1">
                                    <a:latin typeface="Cambria Math" panose="02040503050406030204" pitchFamily="18" charset="0"/>
                                  </a:rPr>
                                </m:ctrlPr>
                              </m:sSubPr>
                              <m:e>
                                <m:r>
                                  <a:rPr kumimoji="1" lang="en-US" altLang="ko-Kore-KR" sz="1400" i="1">
                                    <a:latin typeface="Cambria Math" panose="02040503050406030204" pitchFamily="18" charset="0"/>
                                  </a:rPr>
                                  <m:t>𝑝</m:t>
                                </m:r>
                              </m:e>
                              <m:sub>
                                <m:r>
                                  <a:rPr kumimoji="1" lang="en-US" altLang="ko-Kore-KR" sz="1400" i="1">
                                    <a:latin typeface="Cambria Math" panose="02040503050406030204" pitchFamily="18" charset="0"/>
                                  </a:rPr>
                                  <m:t>𝑘</m:t>
                                </m:r>
                              </m:sub>
                            </m:sSub>
                            <m:r>
                              <a:rPr kumimoji="1" lang="en-US" altLang="ko-KR" sz="1400" b="0" i="1" smtClean="0">
                                <a:latin typeface="Cambria Math" panose="02040503050406030204" pitchFamily="18" charset="0"/>
                              </a:rPr>
                              <m:t>)</m:t>
                            </m:r>
                          </m:e>
                          <m:sup>
                            <m:r>
                              <a:rPr kumimoji="1" lang="en-US" altLang="ko-Kore-KR" sz="1400" b="0" i="1" smtClean="0">
                                <a:latin typeface="Cambria Math" panose="02040503050406030204" pitchFamily="18" charset="0"/>
                              </a:rPr>
                              <m:t>2</m:t>
                            </m:r>
                          </m:sup>
                        </m:sSup>
                      </m:e>
                    </m:nary>
                  </m:oMath>
                </a14:m>
                <a:endParaRPr kumimoji="1" lang="ko-Kore-KR" altLang="en-US" sz="1400" dirty="0"/>
              </a:p>
            </p:txBody>
          </p:sp>
        </mc:Choice>
        <mc:Fallback xmlns="">
          <p:sp>
            <p:nvSpPr>
              <p:cNvPr id="9" name="TextBox 8">
                <a:extLst>
                  <a:ext uri="{FF2B5EF4-FFF2-40B4-BE49-F238E27FC236}">
                    <a16:creationId xmlns:a16="http://schemas.microsoft.com/office/drawing/2014/main" id="{02ECF01A-DB17-4E2B-8842-FCCF5357B2E8}"/>
                  </a:ext>
                </a:extLst>
              </p:cNvPr>
              <p:cNvSpPr txBox="1">
                <a:spLocks noRot="1" noChangeAspect="1" noMove="1" noResize="1" noEditPoints="1" noAdjustHandles="1" noChangeArrowheads="1" noChangeShapeType="1" noTextEdit="1"/>
              </p:cNvSpPr>
              <p:nvPr/>
            </p:nvSpPr>
            <p:spPr>
              <a:xfrm>
                <a:off x="179576" y="1621852"/>
                <a:ext cx="2743572" cy="223779"/>
              </a:xfrm>
              <a:prstGeom prst="rect">
                <a:avLst/>
              </a:prstGeom>
              <a:blipFill>
                <a:blip r:embed="rId2"/>
                <a:stretch>
                  <a:fillRect l="-3991" t="-154054" b="-240541"/>
                </a:stretch>
              </a:blipFill>
            </p:spPr>
            <p:txBody>
              <a:bodyPr/>
              <a:lstStyle/>
              <a:p>
                <a:r>
                  <a:rPr lang="ko-KR" altLang="en-US">
                    <a:noFill/>
                  </a:rPr>
                  <a:t> </a:t>
                </a:r>
              </a:p>
            </p:txBody>
          </p:sp>
        </mc:Fallback>
      </mc:AlternateContent>
      <p:grpSp>
        <p:nvGrpSpPr>
          <p:cNvPr id="10" name="그룹 9">
            <a:extLst>
              <a:ext uri="{FF2B5EF4-FFF2-40B4-BE49-F238E27FC236}">
                <a16:creationId xmlns:a16="http://schemas.microsoft.com/office/drawing/2014/main" id="{768DAF32-09B9-4CAB-A385-6AF7CC0995FE}"/>
              </a:ext>
            </a:extLst>
          </p:cNvPr>
          <p:cNvGrpSpPr/>
          <p:nvPr/>
        </p:nvGrpSpPr>
        <p:grpSpPr>
          <a:xfrm>
            <a:off x="569537" y="3217627"/>
            <a:ext cx="2548839" cy="2538255"/>
            <a:chOff x="1524000" y="1819018"/>
            <a:chExt cx="2548839" cy="2538255"/>
          </a:xfrm>
        </p:grpSpPr>
        <p:pic>
          <p:nvPicPr>
            <p:cNvPr id="11" name="그림 10" descr="텍스트, 표지판, 여러개, 판매이(가) 표시된 사진&#10;&#10;자동 생성된 설명">
              <a:extLst>
                <a:ext uri="{FF2B5EF4-FFF2-40B4-BE49-F238E27FC236}">
                  <a16:creationId xmlns:a16="http://schemas.microsoft.com/office/drawing/2014/main" id="{2760F2DC-9BC2-4C00-8F19-4D27BB64FA5C}"/>
                </a:ext>
              </a:extLst>
            </p:cNvPr>
            <p:cNvPicPr>
              <a:picLocks noChangeAspect="1"/>
            </p:cNvPicPr>
            <p:nvPr/>
          </p:nvPicPr>
          <p:blipFill>
            <a:blip r:embed="rId3"/>
            <a:stretch>
              <a:fillRect/>
            </a:stretch>
          </p:blipFill>
          <p:spPr>
            <a:xfrm>
              <a:off x="1524000" y="1902806"/>
              <a:ext cx="2514600" cy="190284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5BC9F75-1300-4127-8ECA-4ECF29102717}"/>
                    </a:ext>
                  </a:extLst>
                </p:cNvPr>
                <p:cNvSpPr txBox="1"/>
                <p:nvPr/>
              </p:nvSpPr>
              <p:spPr>
                <a:xfrm>
                  <a:off x="1524000" y="3805647"/>
                  <a:ext cx="2548839" cy="551626"/>
                </a:xfrm>
                <a:prstGeom prst="rect">
                  <a:avLst/>
                </a:prstGeom>
                <a:noFill/>
              </p:spPr>
              <p:txBody>
                <a:bodyPr wrap="none" rtlCol="0">
                  <a:spAutoFit/>
                </a:bodyPr>
                <a:lstStyle/>
                <a:p>
                  <a:pPr algn="ctr"/>
                  <a:r>
                    <a:rPr kumimoji="1" lang="en-US" altLang="ko-Kore-KR" sz="1100" b="0" dirty="0"/>
                    <a:t>Sex</a:t>
                  </a:r>
                  <a:r>
                    <a:rPr kumimoji="1" lang="ko-KR" altLang="en-US" sz="1100" dirty="0"/>
                    <a:t>에</a:t>
                  </a:r>
                  <a14:m>
                    <m:oMath xmlns:m="http://schemas.openxmlformats.org/officeDocument/2006/math">
                      <m:r>
                        <a:rPr kumimoji="1" lang="ko-KR" altLang="en-US" sz="1100" b="0" i="0" smtClean="0">
                          <a:latin typeface="Cambria Math" panose="02040503050406030204" pitchFamily="18" charset="0"/>
                        </a:rPr>
                        <m:t> </m:t>
                      </m:r>
                      <m:r>
                        <a:rPr kumimoji="1" lang="ko-KR" altLang="en-US" sz="1100" b="0" i="0" smtClean="0">
                          <a:latin typeface="Cambria Math" panose="02040503050406030204" pitchFamily="18" charset="0"/>
                        </a:rPr>
                        <m:t>대한</m:t>
                      </m:r>
                      <m:r>
                        <a:rPr kumimoji="1" lang="ko-KR" altLang="en-US" sz="1100" b="0" i="0" smtClean="0">
                          <a:latin typeface="Cambria Math" panose="02040503050406030204" pitchFamily="18" charset="0"/>
                        </a:rPr>
                        <m:t> </m:t>
                      </m:r>
                      <m:r>
                        <a:rPr kumimoji="1" lang="ko-KR" altLang="en-US" sz="1100" b="0" i="1" smtClean="0">
                          <a:latin typeface="Cambria Math" panose="02040503050406030204" pitchFamily="18" charset="0"/>
                        </a:rPr>
                        <m:t>지니</m:t>
                      </m:r>
                      <m:r>
                        <a:rPr kumimoji="1" lang="ko-KR" altLang="en-US" sz="1100" b="0" i="1" smtClean="0">
                          <a:latin typeface="Cambria Math" panose="02040503050406030204" pitchFamily="18" charset="0"/>
                        </a:rPr>
                        <m:t> </m:t>
                      </m:r>
                      <m:r>
                        <a:rPr kumimoji="1" lang="ko-KR" altLang="en-US" sz="1100" b="0" i="1" smtClean="0">
                          <a:latin typeface="Cambria Math" panose="02040503050406030204" pitchFamily="18" charset="0"/>
                        </a:rPr>
                        <m:t>불순도</m:t>
                      </m:r>
                    </m:oMath>
                  </a14:m>
                  <a:endParaRPr kumimoji="1" lang="en-US" altLang="ko-KR" sz="1100" b="0" i="1" dirty="0">
                    <a:latin typeface="Cambria Math" panose="02040503050406030204" pitchFamily="18" charset="0"/>
                  </a:endParaRPr>
                </a:p>
                <a:p>
                  <a:r>
                    <a:rPr kumimoji="1" lang="en-US" altLang="ko-Kore-KR" sz="1100" dirty="0"/>
                    <a:t>G(sex) = </a:t>
                  </a:r>
                  <a14:m>
                    <m:oMath xmlns:m="http://schemas.openxmlformats.org/officeDocument/2006/math">
                      <m:r>
                        <a:rPr kumimoji="1" lang="en-US" altLang="ko-Kore-KR" sz="1100" b="0" i="1" smtClean="0">
                          <a:latin typeface="Cambria Math" panose="02040503050406030204" pitchFamily="18" charset="0"/>
                        </a:rPr>
                        <m:t>1 − </m:t>
                      </m:r>
                      <m:sSup>
                        <m:sSupPr>
                          <m:ctrlPr>
                            <a:rPr kumimoji="1" lang="en-US" altLang="ko-Kore-KR" sz="1100" b="0" i="1" smtClean="0">
                              <a:latin typeface="Cambria Math" panose="02040503050406030204" pitchFamily="18" charset="0"/>
                            </a:rPr>
                          </m:ctrlPr>
                        </m:sSupPr>
                        <m:e>
                          <m:d>
                            <m:dPr>
                              <m:ctrlPr>
                                <a:rPr kumimoji="1" lang="en-US" altLang="ko-Kore-KR" sz="1100" b="0" i="1" smtClean="0">
                                  <a:latin typeface="Cambria Math" panose="02040503050406030204" pitchFamily="18" charset="0"/>
                                </a:rPr>
                              </m:ctrlPr>
                            </m:dPr>
                            <m:e>
                              <m:f>
                                <m:fPr>
                                  <m:ctrlPr>
                                    <a:rPr kumimoji="1" lang="en-US" altLang="ko-Kore-KR" sz="1100" b="0" i="1" smtClean="0">
                                      <a:latin typeface="Cambria Math" panose="02040503050406030204" pitchFamily="18" charset="0"/>
                                    </a:rPr>
                                  </m:ctrlPr>
                                </m:fPr>
                                <m:num>
                                  <m:r>
                                    <a:rPr kumimoji="1" lang="en-US" altLang="ko-Kore-KR" sz="1100" b="0" i="1" smtClean="0">
                                      <a:latin typeface="Cambria Math" panose="02040503050406030204" pitchFamily="18" charset="0"/>
                                    </a:rPr>
                                    <m:t>411</m:t>
                                  </m:r>
                                </m:num>
                                <m:den>
                                  <m:r>
                                    <a:rPr kumimoji="1" lang="en-US" altLang="ko-Kore-KR" sz="1100" b="0" i="1" smtClean="0">
                                      <a:latin typeface="Cambria Math" panose="02040503050406030204" pitchFamily="18" charset="0"/>
                                    </a:rPr>
                                    <m:t>666</m:t>
                                  </m:r>
                                </m:den>
                              </m:f>
                            </m:e>
                          </m:d>
                        </m:e>
                        <m:sup>
                          <m:r>
                            <a:rPr kumimoji="1" lang="en-US" altLang="ko-Kore-KR" sz="1100" b="0" i="1" smtClean="0">
                              <a:latin typeface="Cambria Math" panose="02040503050406030204" pitchFamily="18" charset="0"/>
                            </a:rPr>
                            <m:t>2</m:t>
                          </m:r>
                        </m:sup>
                      </m:sSup>
                      <m:sSup>
                        <m:sSupPr>
                          <m:ctrlPr>
                            <a:rPr kumimoji="1" lang="en-US" altLang="ko-Kore-KR" sz="1100" i="1">
                              <a:latin typeface="Cambria Math" panose="02040503050406030204" pitchFamily="18" charset="0"/>
                            </a:rPr>
                          </m:ctrlPr>
                        </m:sSupPr>
                        <m:e>
                          <m:r>
                            <a:rPr kumimoji="1" lang="en-US" altLang="ko-Kore-KR" sz="1100" b="0" i="1" smtClean="0">
                              <a:latin typeface="Cambria Math" panose="02040503050406030204" pitchFamily="18" charset="0"/>
                            </a:rPr>
                            <m:t>− </m:t>
                          </m:r>
                          <m:d>
                            <m:dPr>
                              <m:ctrlPr>
                                <a:rPr kumimoji="1" lang="en-US" altLang="ko-Kore-KR" sz="1100" b="0" i="1" smtClean="0">
                                  <a:latin typeface="Cambria Math" panose="02040503050406030204" pitchFamily="18" charset="0"/>
                                </a:rPr>
                              </m:ctrlPr>
                            </m:dPr>
                            <m:e>
                              <m:f>
                                <m:fPr>
                                  <m:ctrlPr>
                                    <a:rPr kumimoji="1" lang="en-US" altLang="ko-Kore-KR" sz="1100" i="1">
                                      <a:latin typeface="Cambria Math" panose="02040503050406030204" pitchFamily="18" charset="0"/>
                                    </a:rPr>
                                  </m:ctrlPr>
                                </m:fPr>
                                <m:num>
                                  <m:r>
                                    <a:rPr kumimoji="1" lang="en-US" altLang="ko-Kore-KR" sz="1100" b="0" i="1" smtClean="0">
                                      <a:latin typeface="Cambria Math" panose="02040503050406030204" pitchFamily="18" charset="0"/>
                                    </a:rPr>
                                    <m:t>255</m:t>
                                  </m:r>
                                </m:num>
                                <m:den>
                                  <m:r>
                                    <a:rPr kumimoji="1" lang="en-US" altLang="ko-Kore-KR" sz="1100" i="1">
                                      <a:latin typeface="Cambria Math" panose="02040503050406030204" pitchFamily="18" charset="0"/>
                                    </a:rPr>
                                    <m:t>666</m:t>
                                  </m:r>
                                </m:den>
                              </m:f>
                            </m:e>
                          </m:d>
                        </m:e>
                        <m:sup>
                          <m:r>
                            <a:rPr kumimoji="1" lang="en-US" altLang="ko-Kore-KR" sz="1100" i="1">
                              <a:latin typeface="Cambria Math" panose="02040503050406030204" pitchFamily="18" charset="0"/>
                            </a:rPr>
                            <m:t>2</m:t>
                          </m:r>
                        </m:sup>
                      </m:sSup>
                      <m:r>
                        <a:rPr kumimoji="1" lang="en-US" altLang="ko-Kore-KR" sz="1100" i="1" smtClean="0">
                          <a:latin typeface="Cambria Math" panose="02040503050406030204" pitchFamily="18" charset="0"/>
                          <a:ea typeface="Cambria Math" panose="02040503050406030204" pitchFamily="18" charset="0"/>
                        </a:rPr>
                        <m:t>≒</m:t>
                      </m:r>
                      <m:r>
                        <m:rPr>
                          <m:nor/>
                        </m:rPr>
                        <a:rPr lang="en-US" altLang="ko-Kore-KR" sz="1100"/>
                        <m:t>0.47256</m:t>
                      </m:r>
                    </m:oMath>
                  </a14:m>
                  <a:endParaRPr kumimoji="1" lang="ko-Kore-KR" altLang="en-US" sz="1100" dirty="0"/>
                </a:p>
              </p:txBody>
            </p:sp>
          </mc:Choice>
          <mc:Fallback xmlns="">
            <p:sp>
              <p:nvSpPr>
                <p:cNvPr id="30" name="TextBox 29">
                  <a:extLst>
                    <a:ext uri="{FF2B5EF4-FFF2-40B4-BE49-F238E27FC236}">
                      <a16:creationId xmlns:a16="http://schemas.microsoft.com/office/drawing/2014/main" id="{AE3E6C79-185D-0E10-EE16-D753FC2FC511}"/>
                    </a:ext>
                  </a:extLst>
                </p:cNvPr>
                <p:cNvSpPr txBox="1">
                  <a:spLocks noRot="1" noChangeAspect="1" noMove="1" noResize="1" noEditPoints="1" noAdjustHandles="1" noChangeArrowheads="1" noChangeShapeType="1" noTextEdit="1"/>
                </p:cNvSpPr>
                <p:nvPr/>
              </p:nvSpPr>
              <p:spPr>
                <a:xfrm>
                  <a:off x="1524000" y="3805647"/>
                  <a:ext cx="2548839" cy="551626"/>
                </a:xfrm>
                <a:prstGeom prst="rect">
                  <a:avLst/>
                </a:prstGeom>
                <a:blipFill>
                  <a:blip r:embed="rId4"/>
                  <a:stretch>
                    <a:fillRect/>
                  </a:stretch>
                </a:blipFill>
              </p:spPr>
              <p:txBody>
                <a:bodyPr/>
                <a:lstStyle/>
                <a:p>
                  <a:r>
                    <a:rPr lang="ko-Kore-KR" altLang="en-US">
                      <a:noFill/>
                    </a:rPr>
                    <a:t> </a:t>
                  </a:r>
                </a:p>
              </p:txBody>
            </p:sp>
          </mc:Fallback>
        </mc:AlternateContent>
        <p:sp>
          <p:nvSpPr>
            <p:cNvPr id="15" name="TextBox 14">
              <a:extLst>
                <a:ext uri="{FF2B5EF4-FFF2-40B4-BE49-F238E27FC236}">
                  <a16:creationId xmlns:a16="http://schemas.microsoft.com/office/drawing/2014/main" id="{5B402577-9CC2-4832-8612-CBD28D47F861}"/>
                </a:ext>
              </a:extLst>
            </p:cNvPr>
            <p:cNvSpPr txBox="1"/>
            <p:nvPr/>
          </p:nvSpPr>
          <p:spPr>
            <a:xfrm>
              <a:off x="1524000" y="1819018"/>
              <a:ext cx="614271" cy="261610"/>
            </a:xfrm>
            <a:prstGeom prst="rect">
              <a:avLst/>
            </a:prstGeom>
            <a:noFill/>
          </p:spPr>
          <p:txBody>
            <a:bodyPr wrap="none" rtlCol="0">
              <a:spAutoFit/>
            </a:bodyPr>
            <a:lstStyle/>
            <a:p>
              <a:r>
                <a:rPr kumimoji="1" lang="ko-Kore-KR" altLang="en-US" sz="1100" b="1" dirty="0"/>
                <a:t>예시 </a:t>
              </a:r>
              <a:r>
                <a:rPr kumimoji="1" lang="en-US" altLang="ko-Kore-KR" sz="1100" b="1" dirty="0"/>
                <a:t>1)</a:t>
              </a:r>
              <a:endParaRPr kumimoji="1" lang="ko-Kore-KR" altLang="en-US" sz="1100" b="1" dirty="0"/>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68DFBD-D1FB-4E22-9E39-7EF9E6CACF1C}"/>
                  </a:ext>
                </a:extLst>
              </p:cNvPr>
              <p:cNvSpPr txBox="1"/>
              <p:nvPr/>
            </p:nvSpPr>
            <p:spPr>
              <a:xfrm>
                <a:off x="1087967" y="2029271"/>
                <a:ext cx="5232523" cy="276999"/>
              </a:xfrm>
              <a:prstGeom prst="rect">
                <a:avLst/>
              </a:prstGeom>
              <a:noFill/>
            </p:spPr>
            <p:txBody>
              <a:bodyPr wrap="none" rtlCol="0">
                <a:spAutoFit/>
              </a:bodyPr>
              <a:lstStyle/>
              <a:p>
                <a:r>
                  <a:rPr kumimoji="1" lang="ko-Kore-KR" altLang="en-US" sz="1200" dirty="0"/>
                  <a:t>복원추출의</a:t>
                </a:r>
                <a:r>
                  <a:rPr kumimoji="1" lang="ko-KR" altLang="en-US" sz="1200" dirty="0"/>
                  <a:t> 개념이 사용되므로 </a:t>
                </a:r>
                <a:r>
                  <a:rPr kumimoji="1" lang="en-US" altLang="ko-KR" sz="1200" dirty="0"/>
                  <a:t>k</a:t>
                </a:r>
                <a:r>
                  <a:rPr kumimoji="1" lang="ko-KR" altLang="en-US" sz="1200" dirty="0"/>
                  <a:t> 범주에 속하는 </a:t>
                </a:r>
                <a14:m>
                  <m:oMath xmlns:m="http://schemas.openxmlformats.org/officeDocument/2006/math">
                    <m:sSub>
                      <m:sSubPr>
                        <m:ctrlPr>
                          <a:rPr kumimoji="1" lang="en-US" altLang="ko-KR" sz="1200" i="1" smtClean="0">
                            <a:latin typeface="Cambria Math" panose="02040503050406030204" pitchFamily="18" charset="0"/>
                          </a:rPr>
                        </m:ctrlPr>
                      </m:sSubPr>
                      <m:e>
                        <m:r>
                          <a:rPr kumimoji="1" lang="en-US" altLang="ko-KR" sz="1200" b="0" i="1" smtClean="0">
                            <a:latin typeface="Cambria Math" panose="02040503050406030204" pitchFamily="18" charset="0"/>
                          </a:rPr>
                          <m:t>𝑝</m:t>
                        </m:r>
                      </m:e>
                      <m:sub>
                        <m:r>
                          <a:rPr kumimoji="1" lang="en-US" altLang="ko-KR" sz="1200" b="0" i="1" smtClean="0">
                            <a:latin typeface="Cambria Math" panose="02040503050406030204" pitchFamily="18" charset="0"/>
                          </a:rPr>
                          <m:t>𝑘</m:t>
                        </m:r>
                      </m:sub>
                    </m:sSub>
                  </m:oMath>
                </a14:m>
                <a:r>
                  <a:rPr kumimoji="1" lang="ko-Kore-KR" altLang="en-US" sz="1200" dirty="0"/>
                  <a:t>에</a:t>
                </a:r>
                <a:r>
                  <a:rPr kumimoji="1" lang="ko-KR" altLang="en-US" sz="1200" dirty="0"/>
                  <a:t> 제곱이 들어가게 된다</a:t>
                </a:r>
                <a:r>
                  <a:rPr kumimoji="1" lang="en-US" altLang="ko-KR" sz="1200" dirty="0"/>
                  <a:t>.</a:t>
                </a:r>
                <a:endParaRPr kumimoji="1" lang="ko-Kore-KR" altLang="en-US" sz="1200" dirty="0"/>
              </a:p>
            </p:txBody>
          </p:sp>
        </mc:Choice>
        <mc:Fallback xmlns="">
          <p:sp>
            <p:nvSpPr>
              <p:cNvPr id="16" name="TextBox 15">
                <a:extLst>
                  <a:ext uri="{FF2B5EF4-FFF2-40B4-BE49-F238E27FC236}">
                    <a16:creationId xmlns:a16="http://schemas.microsoft.com/office/drawing/2014/main" id="{4468DFBD-D1FB-4E22-9E39-7EF9E6CACF1C}"/>
                  </a:ext>
                </a:extLst>
              </p:cNvPr>
              <p:cNvSpPr txBox="1">
                <a:spLocks noRot="1" noChangeAspect="1" noMove="1" noResize="1" noEditPoints="1" noAdjustHandles="1" noChangeArrowheads="1" noChangeShapeType="1" noTextEdit="1"/>
              </p:cNvSpPr>
              <p:nvPr/>
            </p:nvSpPr>
            <p:spPr>
              <a:xfrm>
                <a:off x="1087967" y="2029271"/>
                <a:ext cx="5232523" cy="276999"/>
              </a:xfrm>
              <a:prstGeom prst="rect">
                <a:avLst/>
              </a:prstGeom>
              <a:blipFill>
                <a:blip r:embed="rId5"/>
                <a:stretch>
                  <a:fillRect t="-4444" b="-17778"/>
                </a:stretch>
              </a:blipFill>
            </p:spPr>
            <p:txBody>
              <a:bodyPr/>
              <a:lstStyle/>
              <a:p>
                <a:r>
                  <a:rPr lang="ko-KR" altLang="en-US">
                    <a:noFill/>
                  </a:rPr>
                  <a:t> </a:t>
                </a:r>
              </a:p>
            </p:txBody>
          </p:sp>
        </mc:Fallback>
      </mc:AlternateContent>
      <p:sp>
        <p:nvSpPr>
          <p:cNvPr id="17" name="TextBox 16">
            <a:extLst>
              <a:ext uri="{FF2B5EF4-FFF2-40B4-BE49-F238E27FC236}">
                <a16:creationId xmlns:a16="http://schemas.microsoft.com/office/drawing/2014/main" id="{03559FC8-E585-479C-9287-2AAEDE095D4A}"/>
              </a:ext>
            </a:extLst>
          </p:cNvPr>
          <p:cNvSpPr txBox="1"/>
          <p:nvPr/>
        </p:nvSpPr>
        <p:spPr>
          <a:xfrm>
            <a:off x="3707367" y="3217627"/>
            <a:ext cx="5634876" cy="261610"/>
          </a:xfrm>
          <a:prstGeom prst="rect">
            <a:avLst/>
          </a:prstGeom>
          <a:noFill/>
        </p:spPr>
        <p:txBody>
          <a:bodyPr wrap="none" rtlCol="0">
            <a:spAutoFit/>
          </a:bodyPr>
          <a:lstStyle/>
          <a:p>
            <a:r>
              <a:rPr kumimoji="1" lang="ko-Kore-KR" altLang="en-US" sz="1100" b="1" dirty="0"/>
              <a:t>예시 </a:t>
            </a:r>
            <a:r>
              <a:rPr kumimoji="1" lang="en-US" altLang="ko-Kore-KR" sz="1100" b="1" dirty="0"/>
              <a:t>2</a:t>
            </a:r>
            <a:r>
              <a:rPr kumimoji="1" lang="en-US" altLang="ko-KR" sz="1100" b="1" dirty="0"/>
              <a:t>)</a:t>
            </a:r>
            <a:r>
              <a:rPr kumimoji="1" lang="ko-KR" altLang="en-US" sz="1100" b="1" dirty="0"/>
              <a:t>  </a:t>
            </a:r>
            <a:r>
              <a:rPr kumimoji="1" lang="en-US" altLang="ko-KR" sz="1100" b="1" dirty="0"/>
              <a:t>5</a:t>
            </a:r>
            <a:r>
              <a:rPr kumimoji="1" lang="ko-KR" altLang="en-US" sz="1100" b="1" dirty="0"/>
              <a:t>명의 단골과 </a:t>
            </a:r>
            <a:r>
              <a:rPr kumimoji="1" lang="en-US" altLang="ko-KR" sz="1100" b="1" dirty="0"/>
              <a:t>5</a:t>
            </a:r>
            <a:r>
              <a:rPr kumimoji="1" lang="ko-KR" altLang="en-US" sz="1100" b="1" dirty="0"/>
              <a:t>명의 이탈고객에 대한 정보 분류 </a:t>
            </a:r>
            <a:r>
              <a:rPr kumimoji="1" lang="en-US" altLang="ko-KR" sz="1100" b="1" dirty="0">
                <a:solidFill>
                  <a:srgbClr val="00B0F0"/>
                </a:solidFill>
              </a:rPr>
              <a:t>(</a:t>
            </a:r>
            <a:r>
              <a:rPr kumimoji="1" lang="ko-KR" altLang="en-US" sz="1100" b="1" dirty="0">
                <a:solidFill>
                  <a:srgbClr val="00B0F0"/>
                </a:solidFill>
              </a:rPr>
              <a:t>성별 기준 불순도 감소가 더 크다</a:t>
            </a:r>
            <a:r>
              <a:rPr kumimoji="1" lang="en-US" altLang="ko-KR" sz="1100" b="1" dirty="0">
                <a:solidFill>
                  <a:srgbClr val="00B0F0"/>
                </a:solidFill>
              </a:rPr>
              <a:t>)</a:t>
            </a:r>
            <a:endParaRPr kumimoji="1" lang="ko-Kore-KR" altLang="en-US" sz="1100" b="1" dirty="0">
              <a:solidFill>
                <a:srgbClr val="00B0F0"/>
              </a:solidFill>
            </a:endParaRPr>
          </a:p>
        </p:txBody>
      </p:sp>
      <p:graphicFrame>
        <p:nvGraphicFramePr>
          <p:cNvPr id="18" name="표 38">
            <a:extLst>
              <a:ext uri="{FF2B5EF4-FFF2-40B4-BE49-F238E27FC236}">
                <a16:creationId xmlns:a16="http://schemas.microsoft.com/office/drawing/2014/main" id="{F2A53364-BF84-4BBF-9B2B-54823E244920}"/>
              </a:ext>
            </a:extLst>
          </p:cNvPr>
          <p:cNvGraphicFramePr>
            <a:graphicFrameLocks noGrp="1"/>
          </p:cNvGraphicFramePr>
          <p:nvPr>
            <p:extLst>
              <p:ext uri="{D42A27DB-BD31-4B8C-83A1-F6EECF244321}">
                <p14:modId xmlns:p14="http://schemas.microsoft.com/office/powerpoint/2010/main" val="2885817442"/>
              </p:ext>
            </p:extLst>
          </p:nvPr>
        </p:nvGraphicFramePr>
        <p:xfrm>
          <a:off x="4120145" y="3546547"/>
          <a:ext cx="4464280" cy="611049"/>
        </p:xfrm>
        <a:graphic>
          <a:graphicData uri="http://schemas.openxmlformats.org/drawingml/2006/table">
            <a:tbl>
              <a:tblPr firstRow="1" bandRow="1">
                <a:tableStyleId>{5A111915-BE36-4E01-A7E5-04B1672EAD32}</a:tableStyleId>
              </a:tblPr>
              <a:tblGrid>
                <a:gridCol w="446428">
                  <a:extLst>
                    <a:ext uri="{9D8B030D-6E8A-4147-A177-3AD203B41FA5}">
                      <a16:colId xmlns:a16="http://schemas.microsoft.com/office/drawing/2014/main" val="2748737740"/>
                    </a:ext>
                  </a:extLst>
                </a:gridCol>
                <a:gridCol w="446428">
                  <a:extLst>
                    <a:ext uri="{9D8B030D-6E8A-4147-A177-3AD203B41FA5}">
                      <a16:colId xmlns:a16="http://schemas.microsoft.com/office/drawing/2014/main" val="4134261268"/>
                    </a:ext>
                  </a:extLst>
                </a:gridCol>
                <a:gridCol w="446428">
                  <a:extLst>
                    <a:ext uri="{9D8B030D-6E8A-4147-A177-3AD203B41FA5}">
                      <a16:colId xmlns:a16="http://schemas.microsoft.com/office/drawing/2014/main" val="3253366248"/>
                    </a:ext>
                  </a:extLst>
                </a:gridCol>
                <a:gridCol w="446428">
                  <a:extLst>
                    <a:ext uri="{9D8B030D-6E8A-4147-A177-3AD203B41FA5}">
                      <a16:colId xmlns:a16="http://schemas.microsoft.com/office/drawing/2014/main" val="13428993"/>
                    </a:ext>
                  </a:extLst>
                </a:gridCol>
                <a:gridCol w="446428">
                  <a:extLst>
                    <a:ext uri="{9D8B030D-6E8A-4147-A177-3AD203B41FA5}">
                      <a16:colId xmlns:a16="http://schemas.microsoft.com/office/drawing/2014/main" val="2357611430"/>
                    </a:ext>
                  </a:extLst>
                </a:gridCol>
                <a:gridCol w="446428">
                  <a:extLst>
                    <a:ext uri="{9D8B030D-6E8A-4147-A177-3AD203B41FA5}">
                      <a16:colId xmlns:a16="http://schemas.microsoft.com/office/drawing/2014/main" val="625890897"/>
                    </a:ext>
                  </a:extLst>
                </a:gridCol>
                <a:gridCol w="446428">
                  <a:extLst>
                    <a:ext uri="{9D8B030D-6E8A-4147-A177-3AD203B41FA5}">
                      <a16:colId xmlns:a16="http://schemas.microsoft.com/office/drawing/2014/main" val="2240182523"/>
                    </a:ext>
                  </a:extLst>
                </a:gridCol>
                <a:gridCol w="446428">
                  <a:extLst>
                    <a:ext uri="{9D8B030D-6E8A-4147-A177-3AD203B41FA5}">
                      <a16:colId xmlns:a16="http://schemas.microsoft.com/office/drawing/2014/main" val="2062066126"/>
                    </a:ext>
                  </a:extLst>
                </a:gridCol>
                <a:gridCol w="446428">
                  <a:extLst>
                    <a:ext uri="{9D8B030D-6E8A-4147-A177-3AD203B41FA5}">
                      <a16:colId xmlns:a16="http://schemas.microsoft.com/office/drawing/2014/main" val="1932094905"/>
                    </a:ext>
                  </a:extLst>
                </a:gridCol>
                <a:gridCol w="446428">
                  <a:extLst>
                    <a:ext uri="{9D8B030D-6E8A-4147-A177-3AD203B41FA5}">
                      <a16:colId xmlns:a16="http://schemas.microsoft.com/office/drawing/2014/main" val="1249387651"/>
                    </a:ext>
                  </a:extLst>
                </a:gridCol>
              </a:tblGrid>
              <a:tr h="203683">
                <a:tc>
                  <a:txBody>
                    <a:bodyPr/>
                    <a:lstStyle/>
                    <a:p>
                      <a:r>
                        <a:rPr lang="ko-Kore-KR" altLang="en-US" sz="1000" dirty="0"/>
                        <a:t>단골</a:t>
                      </a:r>
                    </a:p>
                  </a:txBody>
                  <a:tcPr marL="46964" marR="46964" marT="23482" marB="23482">
                    <a:lnL w="6350" cap="flat" cmpd="sng" algn="ctr">
                      <a:noFill/>
                      <a:prstDash val="solid"/>
                      <a:miter lim="800000"/>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ko-Kore-KR" altLang="en-US" sz="1000" b="1" u="none" strike="noStrike" kern="1200" cap="none" spc="0" normalizeH="0" baseline="0" noProof="0">
                          <a:ln>
                            <a:noFill/>
                          </a:ln>
                          <a:solidFill>
                            <a:prstClr val="white"/>
                          </a:solidFill>
                          <a:effectLst/>
                          <a:uLnTx/>
                          <a:uFillTx/>
                        </a:rPr>
                        <a:t>단골</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ko-Kore-KR" altLang="en-US" sz="1000" b="1" u="none" strike="noStrike" kern="1200" cap="none" spc="0" normalizeH="0" baseline="0" noProof="0">
                          <a:ln>
                            <a:noFill/>
                          </a:ln>
                          <a:solidFill>
                            <a:prstClr val="white"/>
                          </a:solidFill>
                          <a:effectLst/>
                          <a:uLnTx/>
                          <a:uFillTx/>
                        </a:rPr>
                        <a:t>단골</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ko-Kore-KR" altLang="en-US" sz="1000" b="1" u="none" strike="noStrike" kern="1200" cap="none" spc="0" normalizeH="0" baseline="0" noProof="0">
                          <a:ln>
                            <a:noFill/>
                          </a:ln>
                          <a:solidFill>
                            <a:prstClr val="white"/>
                          </a:solidFill>
                          <a:effectLst/>
                          <a:uLnTx/>
                          <a:uFillTx/>
                        </a:rPr>
                        <a:t>단골</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ko-Kore-KR" altLang="en-US" sz="1000" b="1" u="none" strike="noStrike" kern="1200" cap="none" spc="0" normalizeH="0" baseline="0" noProof="0">
                          <a:ln>
                            <a:noFill/>
                          </a:ln>
                          <a:solidFill>
                            <a:prstClr val="white"/>
                          </a:solidFill>
                          <a:effectLst/>
                          <a:uLnTx/>
                          <a:uFillTx/>
                        </a:rPr>
                        <a:t>단골</a:t>
                      </a:r>
                      <a:endParaRPr lang="ko-Kore-KR" altLang="en-US" sz="100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ko-Kore-KR" altLang="en-US" sz="1000" b="1" u="none" strike="noStrike" kern="1200" cap="none" spc="0" normalizeH="0" baseline="0" noProof="0" dirty="0">
                          <a:ln>
                            <a:noFill/>
                          </a:ln>
                          <a:solidFill>
                            <a:prstClr val="white"/>
                          </a:solidFill>
                          <a:effectLst/>
                          <a:uLnTx/>
                          <a:uFillTx/>
                        </a:rPr>
                        <a:t>이탈</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ko-Kore-KR" altLang="en-US" sz="1000" b="1" u="none" strike="noStrike" kern="1200" cap="none" spc="0" normalizeH="0" baseline="0" noProof="0">
                          <a:ln>
                            <a:noFill/>
                          </a:ln>
                          <a:solidFill>
                            <a:prstClr val="white"/>
                          </a:solidFill>
                          <a:effectLst/>
                          <a:uLnTx/>
                          <a:uFillTx/>
                        </a:rPr>
                        <a:t>이탈</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ko-Kore-KR" altLang="en-US" sz="1000" b="1" u="none" strike="noStrike" kern="1200" cap="none" spc="0" normalizeH="0" baseline="0" noProof="0">
                          <a:ln>
                            <a:noFill/>
                          </a:ln>
                          <a:solidFill>
                            <a:prstClr val="white"/>
                          </a:solidFill>
                          <a:effectLst/>
                          <a:uLnTx/>
                          <a:uFillTx/>
                        </a:rPr>
                        <a:t>이탈</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ko-Kore-KR" altLang="en-US" sz="1000" b="1" u="none" strike="noStrike" kern="1200" cap="none" spc="0" normalizeH="0" baseline="0" noProof="0" dirty="0">
                          <a:ln>
                            <a:noFill/>
                          </a:ln>
                          <a:solidFill>
                            <a:prstClr val="white"/>
                          </a:solidFill>
                          <a:effectLst/>
                          <a:uLnTx/>
                          <a:uFillTx/>
                        </a:rPr>
                        <a:t>이탈</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ko-Kore-KR" altLang="en-US" sz="1000" b="1" u="none" strike="noStrike" kern="1200" cap="none" spc="0" normalizeH="0" baseline="0" noProof="0" dirty="0">
                          <a:ln>
                            <a:noFill/>
                          </a:ln>
                          <a:solidFill>
                            <a:prstClr val="white"/>
                          </a:solidFill>
                          <a:effectLst/>
                          <a:uLnTx/>
                          <a:uFillTx/>
                        </a:rPr>
                        <a:t>이탈</a:t>
                      </a:r>
                      <a:endParaRPr lang="ko-Kore-KR" altLang="en-US" sz="1000" dirty="0"/>
                    </a:p>
                  </a:txBody>
                  <a:tcPr marL="46964" marR="46964" marT="23482" marB="23482">
                    <a:lnL>
                      <a:noFill/>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61646525"/>
                  </a:ext>
                </a:extLst>
              </a:tr>
              <a:tr h="203683">
                <a:tc>
                  <a:txBody>
                    <a:bodyPr/>
                    <a:lstStyle/>
                    <a:p>
                      <a:r>
                        <a:rPr lang="ko-Kore-KR" altLang="en-US" sz="1000" dirty="0"/>
                        <a:t>남자</a:t>
                      </a:r>
                    </a:p>
                  </a:txBody>
                  <a:tcPr marL="46964" marR="46964" marT="23482" marB="23482">
                    <a:lnL w="6350" cap="flat" cmpd="sng" algn="ctr">
                      <a:noFill/>
                      <a:prstDash val="solid"/>
                      <a:miter lim="800000"/>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a:ln>
                            <a:noFill/>
                          </a:ln>
                          <a:solidFill>
                            <a:prstClr val="black"/>
                          </a:solidFill>
                          <a:effectLst/>
                          <a:uLnTx/>
                          <a:uFillTx/>
                        </a:rPr>
                        <a:t>남자</a:t>
                      </a:r>
                      <a:endParaRPr lang="ko-Kore-KR" altLang="en-US" sz="1000" dirty="0"/>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a:ln>
                            <a:noFill/>
                          </a:ln>
                          <a:solidFill>
                            <a:prstClr val="black"/>
                          </a:solidFill>
                          <a:effectLst/>
                          <a:uLnTx/>
                          <a:uFillTx/>
                        </a:rPr>
                        <a:t>남자</a:t>
                      </a:r>
                      <a:endParaRPr lang="ko-Kore-KR" altLang="en-US" sz="1000" dirty="0"/>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dirty="0">
                          <a:ln>
                            <a:noFill/>
                          </a:ln>
                          <a:solidFill>
                            <a:prstClr val="black"/>
                          </a:solidFill>
                          <a:effectLst/>
                          <a:uLnTx/>
                          <a:uFillTx/>
                        </a:rPr>
                        <a:t>남자</a:t>
                      </a:r>
                      <a:endParaRPr lang="ko-Kore-KR" altLang="en-US" sz="1000" dirty="0"/>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ko-Kore-KR" altLang="en-US" sz="1000" dirty="0"/>
                        <a:t>남자</a:t>
                      </a:r>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ko-Kore-KR" altLang="en-US" sz="1000" dirty="0"/>
                        <a:t>남자</a:t>
                      </a:r>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ko-Kore-KR" altLang="en-US" sz="1000" dirty="0"/>
                        <a:t>여자</a:t>
                      </a:r>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a:ln>
                            <a:noFill/>
                          </a:ln>
                          <a:solidFill>
                            <a:prstClr val="black"/>
                          </a:solidFill>
                          <a:effectLst/>
                          <a:uLnTx/>
                          <a:uFillTx/>
                        </a:rPr>
                        <a:t>여자</a:t>
                      </a:r>
                      <a:endParaRPr lang="ko-Kore-KR" altLang="en-US" sz="1000" dirty="0"/>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a:ln>
                            <a:noFill/>
                          </a:ln>
                          <a:solidFill>
                            <a:prstClr val="black"/>
                          </a:solidFill>
                          <a:effectLst/>
                          <a:uLnTx/>
                          <a:uFillTx/>
                        </a:rPr>
                        <a:t>여자</a:t>
                      </a:r>
                      <a:endParaRPr lang="ko-Kore-KR" altLang="en-US" sz="1000" dirty="0"/>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dirty="0">
                          <a:ln>
                            <a:noFill/>
                          </a:ln>
                          <a:solidFill>
                            <a:prstClr val="black"/>
                          </a:solidFill>
                          <a:effectLst/>
                          <a:uLnTx/>
                          <a:uFillTx/>
                        </a:rPr>
                        <a:t>여자</a:t>
                      </a:r>
                      <a:endParaRPr lang="ko-Kore-KR" altLang="en-US" sz="1000" dirty="0"/>
                    </a:p>
                  </a:txBody>
                  <a:tcPr marL="46964" marR="46964" marT="23482" marB="23482">
                    <a:lnL>
                      <a:noFill/>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29913012"/>
                  </a:ext>
                </a:extLst>
              </a:tr>
              <a:tr h="203683">
                <a:tc>
                  <a:txBody>
                    <a:bodyPr/>
                    <a:lstStyle/>
                    <a:p>
                      <a:r>
                        <a:rPr lang="en-US" altLang="ko-Kore-KR" sz="1000" dirty="0"/>
                        <a:t>20</a:t>
                      </a:r>
                      <a:r>
                        <a:rPr lang="ko-Kore-KR" altLang="en-US" sz="1000" dirty="0"/>
                        <a:t>대</a:t>
                      </a:r>
                    </a:p>
                  </a:txBody>
                  <a:tcPr marL="46964" marR="46964" marT="23482" marB="23482">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3</a:t>
                      </a:r>
                      <a:r>
                        <a:rPr lang="en-US" altLang="ko-KR" sz="1000" dirty="0"/>
                        <a:t>0</a:t>
                      </a:r>
                      <a:r>
                        <a:rPr lang="ko-KR" altLang="en-US" sz="1000" dirty="0"/>
                        <a:t>대</a:t>
                      </a:r>
                      <a:endParaRPr lang="ko-Kore-KR" altLang="en-US" sz="1000" dirty="0"/>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20</a:t>
                      </a:r>
                      <a:r>
                        <a:rPr lang="ko-Kore-KR" altLang="en-US" sz="1000" dirty="0"/>
                        <a:t>대</a:t>
                      </a:r>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kumimoji="0" lang="en-US" altLang="ko-Kore-KR" sz="1000" b="0" u="none" strike="noStrike" kern="1200" cap="none" spc="0" normalizeH="0" baseline="0" noProof="0" dirty="0">
                          <a:ln>
                            <a:noFill/>
                          </a:ln>
                          <a:solidFill>
                            <a:prstClr val="black"/>
                          </a:solidFill>
                          <a:effectLst/>
                          <a:uLnTx/>
                          <a:uFillTx/>
                        </a:rPr>
                        <a:t>3</a:t>
                      </a:r>
                      <a:r>
                        <a:rPr kumimoji="0" lang="en-US" altLang="ko-KR" sz="1000" b="0" u="none" strike="noStrike" kern="1200" cap="none" spc="0" normalizeH="0" baseline="0" noProof="0" dirty="0">
                          <a:ln>
                            <a:noFill/>
                          </a:ln>
                          <a:solidFill>
                            <a:prstClr val="black"/>
                          </a:solidFill>
                          <a:effectLst/>
                          <a:uLnTx/>
                          <a:uFillTx/>
                        </a:rPr>
                        <a:t>0</a:t>
                      </a:r>
                      <a:r>
                        <a:rPr kumimoji="0" lang="ko-KR" altLang="en-US" sz="1000" b="0" u="none" strike="noStrike" kern="1200" cap="none" spc="0" normalizeH="0" baseline="0" noProof="0" dirty="0">
                          <a:ln>
                            <a:noFill/>
                          </a:ln>
                          <a:solidFill>
                            <a:prstClr val="black"/>
                          </a:solidFill>
                          <a:effectLst/>
                          <a:uLnTx/>
                          <a:uFillTx/>
                        </a:rPr>
                        <a:t>대</a:t>
                      </a:r>
                      <a:endParaRPr lang="ko-Kore-KR" altLang="en-US" sz="1000" dirty="0"/>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kumimoji="0" lang="en-US" altLang="ko-Kore-KR" sz="1000" b="0" u="none" strike="noStrike" kern="1200" cap="none" spc="0" normalizeH="0" baseline="0" noProof="0" dirty="0">
                          <a:ln>
                            <a:noFill/>
                          </a:ln>
                          <a:solidFill>
                            <a:prstClr val="black"/>
                          </a:solidFill>
                          <a:effectLst/>
                          <a:uLnTx/>
                          <a:uFillTx/>
                        </a:rPr>
                        <a:t>3</a:t>
                      </a:r>
                      <a:r>
                        <a:rPr kumimoji="0" lang="en-US" altLang="ko-KR" sz="1000" b="0" u="none" strike="noStrike" kern="1200" cap="none" spc="0" normalizeH="0" baseline="0" noProof="0" dirty="0">
                          <a:ln>
                            <a:noFill/>
                          </a:ln>
                          <a:solidFill>
                            <a:prstClr val="black"/>
                          </a:solidFill>
                          <a:effectLst/>
                          <a:uLnTx/>
                          <a:uFillTx/>
                        </a:rPr>
                        <a:t>0</a:t>
                      </a:r>
                      <a:r>
                        <a:rPr kumimoji="0" lang="ko-KR" altLang="en-US" sz="1000" b="0" u="none" strike="noStrike" kern="1200" cap="none" spc="0" normalizeH="0" baseline="0" noProof="0" dirty="0">
                          <a:ln>
                            <a:noFill/>
                          </a:ln>
                          <a:solidFill>
                            <a:prstClr val="black"/>
                          </a:solidFill>
                          <a:effectLst/>
                          <a:uLnTx/>
                          <a:uFillTx/>
                        </a:rPr>
                        <a:t>대</a:t>
                      </a:r>
                      <a:endParaRPr lang="ko-Kore-KR" altLang="en-US" sz="1000" dirty="0"/>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kumimoji="0" lang="en-US" altLang="ko-Kore-KR" sz="1000" b="0" u="none" strike="noStrike" kern="1200" cap="none" spc="0" normalizeH="0" baseline="0" noProof="0" dirty="0">
                          <a:ln>
                            <a:noFill/>
                          </a:ln>
                          <a:solidFill>
                            <a:prstClr val="black"/>
                          </a:solidFill>
                          <a:effectLst/>
                          <a:uLnTx/>
                          <a:uFillTx/>
                        </a:rPr>
                        <a:t>3</a:t>
                      </a:r>
                      <a:r>
                        <a:rPr kumimoji="0" lang="en-US" altLang="ko-KR" sz="1000" b="0" u="none" strike="noStrike" kern="1200" cap="none" spc="0" normalizeH="0" baseline="0" noProof="0" dirty="0">
                          <a:ln>
                            <a:noFill/>
                          </a:ln>
                          <a:solidFill>
                            <a:prstClr val="black"/>
                          </a:solidFill>
                          <a:effectLst/>
                          <a:uLnTx/>
                          <a:uFillTx/>
                        </a:rPr>
                        <a:t>0</a:t>
                      </a:r>
                      <a:r>
                        <a:rPr kumimoji="0" lang="ko-KR" altLang="en-US" sz="1000" b="0" u="none" strike="noStrike" kern="1200" cap="none" spc="0" normalizeH="0" baseline="0" noProof="0" dirty="0">
                          <a:ln>
                            <a:noFill/>
                          </a:ln>
                          <a:solidFill>
                            <a:prstClr val="black"/>
                          </a:solidFill>
                          <a:effectLst/>
                          <a:uLnTx/>
                          <a:uFillTx/>
                        </a:rPr>
                        <a:t>대</a:t>
                      </a:r>
                      <a:endParaRPr lang="ko-Kore-KR" altLang="en-US" sz="1000" dirty="0"/>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20</a:t>
                      </a:r>
                      <a:r>
                        <a:rPr lang="ko-Kore-KR" altLang="en-US" sz="1000" dirty="0"/>
                        <a:t>대</a:t>
                      </a:r>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20</a:t>
                      </a:r>
                      <a:r>
                        <a:rPr lang="ko-Kore-KR" altLang="en-US" sz="1000" dirty="0"/>
                        <a:t>대</a:t>
                      </a:r>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3</a:t>
                      </a:r>
                      <a:r>
                        <a:rPr lang="en-US" altLang="ko-KR" sz="1000" dirty="0"/>
                        <a:t>0</a:t>
                      </a:r>
                      <a:r>
                        <a:rPr lang="ko-KR" altLang="en-US" sz="1000" dirty="0"/>
                        <a:t>대</a:t>
                      </a:r>
                      <a:endParaRPr lang="ko-Kore-KR" altLang="en-US" sz="1000" dirty="0"/>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20</a:t>
                      </a:r>
                      <a:r>
                        <a:rPr lang="ko-Kore-KR" altLang="en-US" sz="1000" dirty="0"/>
                        <a:t>대</a:t>
                      </a:r>
                    </a:p>
                  </a:txBody>
                  <a:tcPr marL="46964" marR="46964" marT="23482" marB="23482">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772742956"/>
                  </a:ext>
                </a:extLst>
              </a:tr>
            </a:tbl>
          </a:graphicData>
        </a:graphic>
      </p:graphicFrame>
      <p:grpSp>
        <p:nvGrpSpPr>
          <p:cNvPr id="19" name="그룹 18">
            <a:extLst>
              <a:ext uri="{FF2B5EF4-FFF2-40B4-BE49-F238E27FC236}">
                <a16:creationId xmlns:a16="http://schemas.microsoft.com/office/drawing/2014/main" id="{DD5CE9F0-D80C-47C0-9E3B-A4B8B28235EB}"/>
              </a:ext>
            </a:extLst>
          </p:cNvPr>
          <p:cNvGrpSpPr/>
          <p:nvPr/>
        </p:nvGrpSpPr>
        <p:grpSpPr>
          <a:xfrm>
            <a:off x="4094189" y="4278169"/>
            <a:ext cx="5083255" cy="1645067"/>
            <a:chOff x="5438613" y="4240660"/>
            <a:chExt cx="5083255" cy="1645067"/>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FC26D92-7E64-41DC-8417-374402658B31}"/>
                    </a:ext>
                  </a:extLst>
                </p:cNvPr>
                <p:cNvSpPr txBox="1"/>
                <p:nvPr/>
              </p:nvSpPr>
              <p:spPr>
                <a:xfrm>
                  <a:off x="8525346" y="4723137"/>
                  <a:ext cx="1952714" cy="353045"/>
                </a:xfrm>
                <a:prstGeom prst="rect">
                  <a:avLst/>
                </a:prstGeom>
                <a:noFill/>
              </p:spPr>
              <p:txBody>
                <a:bodyPr wrap="none" rtlCol="0">
                  <a:spAutoFit/>
                </a:bodyPr>
                <a:lstStyle/>
                <a:p>
                  <a:r>
                    <a:rPr kumimoji="1" lang="en-US" altLang="ko-Kore-KR" sz="1000" dirty="0"/>
                    <a:t>G(</a:t>
                  </a:r>
                  <a:r>
                    <a:rPr kumimoji="1" lang="ko-Kore-KR" altLang="en-US" sz="1000" dirty="0"/>
                    <a:t>남</a:t>
                  </a:r>
                  <a:r>
                    <a:rPr kumimoji="1" lang="en-US" altLang="ko-Kore-KR" sz="1000" dirty="0"/>
                    <a:t>) </a:t>
                  </a:r>
                  <a:r>
                    <a:rPr kumimoji="1" lang="en-US" altLang="ko-KR" sz="1000" dirty="0"/>
                    <a:t>= </a:t>
                  </a:r>
                  <a14:m>
                    <m:oMath xmlns:m="http://schemas.openxmlformats.org/officeDocument/2006/math">
                      <m:r>
                        <a:rPr kumimoji="1" lang="en-US" altLang="ko-KR" sz="1000" b="0" i="1" smtClean="0">
                          <a:latin typeface="Cambria Math" panose="02040503050406030204" pitchFamily="18" charset="0"/>
                        </a:rPr>
                        <m:t>1</m:t>
                      </m:r>
                      <m:r>
                        <a:rPr kumimoji="1" lang="en-US" altLang="ko-KR" sz="1000" i="1">
                          <a:latin typeface="Cambria Math" panose="02040503050406030204" pitchFamily="18" charset="0"/>
                        </a:rPr>
                        <m:t> </m:t>
                      </m:r>
                      <m:r>
                        <a:rPr kumimoji="1" lang="en-US" altLang="ko-KR" sz="1000" b="0" i="1" smtClean="0">
                          <a:latin typeface="Cambria Math" panose="02040503050406030204" pitchFamily="18" charset="0"/>
                        </a:rPr>
                        <m:t>−</m:t>
                      </m:r>
                      <m:sSup>
                        <m:sSupPr>
                          <m:ctrlPr>
                            <a:rPr kumimoji="1" lang="en-US" altLang="ko-KR" sz="1000" b="0" i="1" smtClean="0">
                              <a:latin typeface="Cambria Math" panose="02040503050406030204" pitchFamily="18" charset="0"/>
                            </a:rPr>
                          </m:ctrlPr>
                        </m:sSupPr>
                        <m:e>
                          <m:d>
                            <m:dPr>
                              <m:ctrlPr>
                                <a:rPr kumimoji="1" lang="en-US" altLang="ko-KR" sz="1000" b="0" i="1" smtClean="0">
                                  <a:latin typeface="Cambria Math" panose="02040503050406030204" pitchFamily="18" charset="0"/>
                                </a:rPr>
                              </m:ctrlPr>
                            </m:dPr>
                            <m:e>
                              <m:f>
                                <m:fPr>
                                  <m:ctrlPr>
                                    <a:rPr kumimoji="1" lang="en-US" altLang="ko-KR" sz="1000" b="0" i="1" smtClean="0">
                                      <a:latin typeface="Cambria Math" panose="02040503050406030204" pitchFamily="18" charset="0"/>
                                    </a:rPr>
                                  </m:ctrlPr>
                                </m:fPr>
                                <m:num>
                                  <m:r>
                                    <a:rPr kumimoji="1" lang="en-US" altLang="ko-KR" sz="1000" b="0" i="1" smtClean="0">
                                      <a:latin typeface="Cambria Math" panose="02040503050406030204" pitchFamily="18" charset="0"/>
                                    </a:rPr>
                                    <m:t>5</m:t>
                                  </m:r>
                                </m:num>
                                <m:den>
                                  <m:r>
                                    <a:rPr kumimoji="1" lang="en-US" altLang="ko-KR" sz="1000" b="0" i="1" smtClean="0">
                                      <a:latin typeface="Cambria Math" panose="02040503050406030204" pitchFamily="18" charset="0"/>
                                    </a:rPr>
                                    <m:t>6</m:t>
                                  </m:r>
                                </m:den>
                              </m:f>
                            </m:e>
                          </m:d>
                        </m:e>
                        <m:sup>
                          <m:r>
                            <a:rPr kumimoji="1" lang="en-US" altLang="ko-KR" sz="1000" b="0" i="1" smtClean="0">
                              <a:latin typeface="Cambria Math" panose="02040503050406030204" pitchFamily="18" charset="0"/>
                            </a:rPr>
                            <m:t>2</m:t>
                          </m:r>
                        </m:sup>
                      </m:sSup>
                      <m:r>
                        <a:rPr kumimoji="1" lang="en-US" altLang="ko-KR" sz="1000" i="1">
                          <a:latin typeface="Cambria Math" panose="02040503050406030204" pitchFamily="18" charset="0"/>
                        </a:rPr>
                        <m:t>−</m:t>
                      </m:r>
                      <m:sSup>
                        <m:sSupPr>
                          <m:ctrlPr>
                            <a:rPr kumimoji="1" lang="en-US" altLang="ko-KR" sz="1000" i="1">
                              <a:latin typeface="Cambria Math" panose="02040503050406030204" pitchFamily="18" charset="0"/>
                            </a:rPr>
                          </m:ctrlPr>
                        </m:sSupPr>
                        <m:e>
                          <m:d>
                            <m:dPr>
                              <m:ctrlPr>
                                <a:rPr kumimoji="1" lang="en-US" altLang="ko-KR" sz="1000" i="1">
                                  <a:latin typeface="Cambria Math" panose="02040503050406030204" pitchFamily="18" charset="0"/>
                                </a:rPr>
                              </m:ctrlPr>
                            </m:dPr>
                            <m:e>
                              <m:f>
                                <m:fPr>
                                  <m:ctrlPr>
                                    <a:rPr kumimoji="1" lang="en-US" altLang="ko-KR" sz="1000" i="1">
                                      <a:latin typeface="Cambria Math" panose="02040503050406030204" pitchFamily="18" charset="0"/>
                                    </a:rPr>
                                  </m:ctrlPr>
                                </m:fPr>
                                <m:num>
                                  <m:r>
                                    <a:rPr kumimoji="1" lang="en-US" altLang="ko-KR" sz="1000" b="0" i="1" smtClean="0">
                                      <a:latin typeface="Cambria Math" panose="02040503050406030204" pitchFamily="18" charset="0"/>
                                    </a:rPr>
                                    <m:t>1</m:t>
                                  </m:r>
                                </m:num>
                                <m:den>
                                  <m:r>
                                    <a:rPr kumimoji="1" lang="en-US" altLang="ko-KR" sz="1000" b="0" i="1" smtClean="0">
                                      <a:latin typeface="Cambria Math" panose="02040503050406030204" pitchFamily="18" charset="0"/>
                                    </a:rPr>
                                    <m:t>6</m:t>
                                  </m:r>
                                </m:den>
                              </m:f>
                            </m:e>
                          </m:d>
                        </m:e>
                        <m:sup>
                          <m:r>
                            <a:rPr kumimoji="1" lang="en-US" altLang="ko-KR" sz="1000" i="1">
                              <a:latin typeface="Cambria Math" panose="02040503050406030204" pitchFamily="18" charset="0"/>
                            </a:rPr>
                            <m:t>2</m:t>
                          </m:r>
                        </m:sup>
                      </m:sSup>
                      <m:r>
                        <a:rPr kumimoji="1" lang="en-US" altLang="ko-KR" sz="1000" b="0" i="1" smtClean="0">
                          <a:latin typeface="Cambria Math" panose="02040503050406030204" pitchFamily="18" charset="0"/>
                        </a:rPr>
                        <m:t>=0.278</m:t>
                      </m:r>
                    </m:oMath>
                  </a14:m>
                  <a:endParaRPr kumimoji="1" lang="ko-Kore-KR" altLang="en-US" sz="1000" dirty="0"/>
                </a:p>
              </p:txBody>
            </p:sp>
          </mc:Choice>
          <mc:Fallback xmlns="">
            <p:sp>
              <p:nvSpPr>
                <p:cNvPr id="39" name="TextBox 38">
                  <a:extLst>
                    <a:ext uri="{FF2B5EF4-FFF2-40B4-BE49-F238E27FC236}">
                      <a16:creationId xmlns:a16="http://schemas.microsoft.com/office/drawing/2014/main" id="{8CCEBFD4-8656-A3A7-0012-2FCE00367766}"/>
                    </a:ext>
                  </a:extLst>
                </p:cNvPr>
                <p:cNvSpPr txBox="1">
                  <a:spLocks noRot="1" noChangeAspect="1" noMove="1" noResize="1" noEditPoints="1" noAdjustHandles="1" noChangeArrowheads="1" noChangeShapeType="1" noTextEdit="1"/>
                </p:cNvSpPr>
                <p:nvPr/>
              </p:nvSpPr>
              <p:spPr>
                <a:xfrm>
                  <a:off x="8525346" y="4723137"/>
                  <a:ext cx="1952714" cy="353045"/>
                </a:xfrm>
                <a:prstGeom prst="rect">
                  <a:avLst/>
                </a:prstGeom>
                <a:blipFill>
                  <a:blip r:embed="rId6"/>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7544E70-A7F4-4DCB-927C-D4E39A260832}"/>
                    </a:ext>
                  </a:extLst>
                </p:cNvPr>
                <p:cNvSpPr txBox="1"/>
                <p:nvPr/>
              </p:nvSpPr>
              <p:spPr>
                <a:xfrm>
                  <a:off x="5438613" y="4240660"/>
                  <a:ext cx="2561983" cy="379143"/>
                </a:xfrm>
                <a:prstGeom prst="rect">
                  <a:avLst/>
                </a:prstGeom>
                <a:noFill/>
              </p:spPr>
              <p:txBody>
                <a:bodyPr wrap="none" rtlCol="0">
                  <a:spAutoFit/>
                </a:bodyPr>
                <a:lstStyle/>
                <a:p>
                  <a:r>
                    <a:rPr kumimoji="1" lang="ko-Kore-KR" altLang="en-US" sz="1100" b="1" dirty="0"/>
                    <a:t>뿌리 노드 </a:t>
                  </a:r>
                  <a:r>
                    <a:rPr kumimoji="1" lang="en-US" altLang="ko-Kore-KR" sz="1100" b="1" dirty="0"/>
                    <a:t>  </a:t>
                  </a:r>
                  <a:r>
                    <a:rPr kumimoji="1" lang="en-US" altLang="ko-Kore-KR" sz="1100" dirty="0"/>
                    <a:t>G</a:t>
                  </a:r>
                  <a:r>
                    <a:rPr kumimoji="1" lang="ko-Kore-KR" altLang="en-US" sz="1100" dirty="0"/>
                    <a:t> </a:t>
                  </a:r>
                  <a:r>
                    <a:rPr kumimoji="1" lang="en-US" altLang="ko-Kore-KR" sz="1100" dirty="0"/>
                    <a:t>= </a:t>
                  </a:r>
                  <a14:m>
                    <m:oMath xmlns:m="http://schemas.openxmlformats.org/officeDocument/2006/math">
                      <m:r>
                        <a:rPr kumimoji="1" lang="en-US" altLang="ko-KR" sz="1100" b="0" i="1" smtClean="0">
                          <a:latin typeface="Cambria Math" panose="02040503050406030204" pitchFamily="18" charset="0"/>
                        </a:rPr>
                        <m:t>1</m:t>
                      </m:r>
                      <m:r>
                        <a:rPr kumimoji="1" lang="en-US" altLang="ko-KR" sz="1100" i="1">
                          <a:latin typeface="Cambria Math" panose="02040503050406030204" pitchFamily="18" charset="0"/>
                        </a:rPr>
                        <m:t> </m:t>
                      </m:r>
                      <m:r>
                        <a:rPr kumimoji="1" lang="en-US" altLang="ko-KR" sz="1100" b="0" i="1" smtClean="0">
                          <a:latin typeface="Cambria Math" panose="02040503050406030204" pitchFamily="18" charset="0"/>
                        </a:rPr>
                        <m:t>−</m:t>
                      </m:r>
                      <m:sSup>
                        <m:sSupPr>
                          <m:ctrlPr>
                            <a:rPr kumimoji="1" lang="en-US" altLang="ko-KR" sz="1100" b="0" i="1" smtClean="0">
                              <a:latin typeface="Cambria Math" panose="02040503050406030204" pitchFamily="18" charset="0"/>
                            </a:rPr>
                          </m:ctrlPr>
                        </m:sSupPr>
                        <m:e>
                          <m:d>
                            <m:dPr>
                              <m:ctrlPr>
                                <a:rPr kumimoji="1" lang="en-US" altLang="ko-KR" sz="1100" b="0" i="1" smtClean="0">
                                  <a:latin typeface="Cambria Math" panose="02040503050406030204" pitchFamily="18" charset="0"/>
                                </a:rPr>
                              </m:ctrlPr>
                            </m:dPr>
                            <m:e>
                              <m:f>
                                <m:fPr>
                                  <m:ctrlPr>
                                    <a:rPr kumimoji="1" lang="en-US" altLang="ko-KR" sz="1100" b="0" i="1" smtClean="0">
                                      <a:latin typeface="Cambria Math" panose="02040503050406030204" pitchFamily="18" charset="0"/>
                                    </a:rPr>
                                  </m:ctrlPr>
                                </m:fPr>
                                <m:num>
                                  <m:r>
                                    <a:rPr kumimoji="1" lang="en-US" altLang="ko-KR" sz="1100" b="0" i="1" smtClean="0">
                                      <a:latin typeface="Cambria Math" panose="02040503050406030204" pitchFamily="18" charset="0"/>
                                    </a:rPr>
                                    <m:t>5</m:t>
                                  </m:r>
                                </m:num>
                                <m:den>
                                  <m:r>
                                    <a:rPr kumimoji="1" lang="en-US" altLang="ko-KR" sz="1100" b="0" i="1" smtClean="0">
                                      <a:latin typeface="Cambria Math" panose="02040503050406030204" pitchFamily="18" charset="0"/>
                                    </a:rPr>
                                    <m:t>10</m:t>
                                  </m:r>
                                </m:den>
                              </m:f>
                            </m:e>
                          </m:d>
                        </m:e>
                        <m:sup>
                          <m:r>
                            <a:rPr kumimoji="1" lang="en-US" altLang="ko-KR" sz="1100" b="0" i="1" smtClean="0">
                              <a:latin typeface="Cambria Math" panose="02040503050406030204" pitchFamily="18" charset="0"/>
                            </a:rPr>
                            <m:t>2</m:t>
                          </m:r>
                        </m:sup>
                      </m:sSup>
                      <m:r>
                        <a:rPr kumimoji="1" lang="en-US" altLang="ko-KR" sz="1100" i="1">
                          <a:latin typeface="Cambria Math" panose="02040503050406030204" pitchFamily="18" charset="0"/>
                        </a:rPr>
                        <m:t>−</m:t>
                      </m:r>
                      <m:sSup>
                        <m:sSupPr>
                          <m:ctrlPr>
                            <a:rPr kumimoji="1" lang="en-US" altLang="ko-KR" sz="1100" i="1">
                              <a:latin typeface="Cambria Math" panose="02040503050406030204" pitchFamily="18" charset="0"/>
                            </a:rPr>
                          </m:ctrlPr>
                        </m:sSupPr>
                        <m:e>
                          <m:d>
                            <m:dPr>
                              <m:ctrlPr>
                                <a:rPr kumimoji="1" lang="en-US" altLang="ko-KR" sz="1100" i="1">
                                  <a:latin typeface="Cambria Math" panose="02040503050406030204" pitchFamily="18" charset="0"/>
                                </a:rPr>
                              </m:ctrlPr>
                            </m:dPr>
                            <m:e>
                              <m:f>
                                <m:fPr>
                                  <m:ctrlPr>
                                    <a:rPr kumimoji="1" lang="en-US" altLang="ko-KR" sz="1100" i="1">
                                      <a:latin typeface="Cambria Math" panose="02040503050406030204" pitchFamily="18" charset="0"/>
                                    </a:rPr>
                                  </m:ctrlPr>
                                </m:fPr>
                                <m:num>
                                  <m:r>
                                    <a:rPr kumimoji="1" lang="en-US" altLang="ko-KR" sz="1100" i="1">
                                      <a:latin typeface="Cambria Math" panose="02040503050406030204" pitchFamily="18" charset="0"/>
                                    </a:rPr>
                                    <m:t>5</m:t>
                                  </m:r>
                                </m:num>
                                <m:den>
                                  <m:r>
                                    <a:rPr kumimoji="1" lang="en-US" altLang="ko-KR" sz="1100" i="1">
                                      <a:latin typeface="Cambria Math" panose="02040503050406030204" pitchFamily="18" charset="0"/>
                                    </a:rPr>
                                    <m:t>10</m:t>
                                  </m:r>
                                </m:den>
                              </m:f>
                            </m:e>
                          </m:d>
                        </m:e>
                        <m:sup>
                          <m:r>
                            <a:rPr kumimoji="1" lang="en-US" altLang="ko-KR" sz="1100" i="1">
                              <a:latin typeface="Cambria Math" panose="02040503050406030204" pitchFamily="18" charset="0"/>
                            </a:rPr>
                            <m:t>2</m:t>
                          </m:r>
                        </m:sup>
                      </m:sSup>
                      <m:r>
                        <a:rPr kumimoji="1" lang="en-US" altLang="ko-KR" sz="1100" b="0" i="1" smtClean="0">
                          <a:latin typeface="Cambria Math" panose="02040503050406030204" pitchFamily="18" charset="0"/>
                        </a:rPr>
                        <m:t>=0.5</m:t>
                      </m:r>
                    </m:oMath>
                  </a14:m>
                  <a:endParaRPr kumimoji="1" lang="ko-Kore-KR" altLang="en-US" sz="1100" dirty="0"/>
                </a:p>
              </p:txBody>
            </p:sp>
          </mc:Choice>
          <mc:Fallback xmlns="">
            <p:sp>
              <p:nvSpPr>
                <p:cNvPr id="40" name="TextBox 39">
                  <a:extLst>
                    <a:ext uri="{FF2B5EF4-FFF2-40B4-BE49-F238E27FC236}">
                      <a16:creationId xmlns:a16="http://schemas.microsoft.com/office/drawing/2014/main" id="{8F387DE5-7270-3CE3-AD6E-1F184F38652B}"/>
                    </a:ext>
                  </a:extLst>
                </p:cNvPr>
                <p:cNvSpPr txBox="1">
                  <a:spLocks noRot="1" noChangeAspect="1" noMove="1" noResize="1" noEditPoints="1" noAdjustHandles="1" noChangeArrowheads="1" noChangeShapeType="1" noTextEdit="1"/>
                </p:cNvSpPr>
                <p:nvPr/>
              </p:nvSpPr>
              <p:spPr>
                <a:xfrm>
                  <a:off x="5438613" y="4240660"/>
                  <a:ext cx="2561983" cy="379143"/>
                </a:xfrm>
                <a:prstGeom prst="rect">
                  <a:avLst/>
                </a:prstGeom>
                <a:blipFill>
                  <a:blip r:embed="rId7"/>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6B1E19-8E39-4316-8B55-7CD5FE114BA5}"/>
                    </a:ext>
                  </a:extLst>
                </p:cNvPr>
                <p:cNvSpPr txBox="1"/>
                <p:nvPr/>
              </p:nvSpPr>
              <p:spPr>
                <a:xfrm>
                  <a:off x="8525346" y="4377090"/>
                  <a:ext cx="1715470" cy="353045"/>
                </a:xfrm>
                <a:prstGeom prst="rect">
                  <a:avLst/>
                </a:prstGeom>
                <a:noFill/>
              </p:spPr>
              <p:txBody>
                <a:bodyPr wrap="none" rtlCol="0">
                  <a:spAutoFit/>
                </a:bodyPr>
                <a:lstStyle/>
                <a:p>
                  <a:r>
                    <a:rPr kumimoji="1" lang="en-US" altLang="ko-Kore-KR" sz="1000" dirty="0"/>
                    <a:t>G(</a:t>
                  </a:r>
                  <a:r>
                    <a:rPr kumimoji="1" lang="ko-Kore-KR" altLang="en-US" sz="1000" dirty="0"/>
                    <a:t>여</a:t>
                  </a:r>
                  <a:r>
                    <a:rPr kumimoji="1" lang="en-US" altLang="ko-Kore-KR" sz="1000" dirty="0"/>
                    <a:t>) </a:t>
                  </a:r>
                  <a:r>
                    <a:rPr kumimoji="1" lang="en-US" altLang="ko-KR" sz="1000" dirty="0"/>
                    <a:t>= </a:t>
                  </a:r>
                  <a14:m>
                    <m:oMath xmlns:m="http://schemas.openxmlformats.org/officeDocument/2006/math">
                      <m:r>
                        <a:rPr kumimoji="1" lang="en-US" altLang="ko-KR" sz="1000" i="1">
                          <a:latin typeface="Cambria Math" panose="02040503050406030204" pitchFamily="18" charset="0"/>
                        </a:rPr>
                        <m:t>1 −</m:t>
                      </m:r>
                      <m:sSup>
                        <m:sSupPr>
                          <m:ctrlPr>
                            <a:rPr kumimoji="1" lang="en-US" altLang="ko-KR" sz="1000" i="1">
                              <a:latin typeface="Cambria Math" panose="02040503050406030204" pitchFamily="18" charset="0"/>
                            </a:rPr>
                          </m:ctrlPr>
                        </m:sSupPr>
                        <m:e>
                          <m:d>
                            <m:dPr>
                              <m:ctrlPr>
                                <a:rPr kumimoji="1" lang="en-US" altLang="ko-KR" sz="1000" i="1">
                                  <a:latin typeface="Cambria Math" panose="02040503050406030204" pitchFamily="18" charset="0"/>
                                </a:rPr>
                              </m:ctrlPr>
                            </m:dPr>
                            <m:e>
                              <m:f>
                                <m:fPr>
                                  <m:ctrlPr>
                                    <a:rPr kumimoji="1" lang="en-US" altLang="ko-KR" sz="1000" i="1">
                                      <a:latin typeface="Cambria Math" panose="02040503050406030204" pitchFamily="18" charset="0"/>
                                    </a:rPr>
                                  </m:ctrlPr>
                                </m:fPr>
                                <m:num>
                                  <m:r>
                                    <a:rPr kumimoji="1" lang="en-US" altLang="ko-KR" sz="1000" b="0" i="1" smtClean="0">
                                      <a:latin typeface="Cambria Math" panose="02040503050406030204" pitchFamily="18" charset="0"/>
                                    </a:rPr>
                                    <m:t>0</m:t>
                                  </m:r>
                                </m:num>
                                <m:den>
                                  <m:r>
                                    <a:rPr kumimoji="1" lang="en-US" altLang="ko-KR" sz="1000" b="0" i="1" smtClean="0">
                                      <a:latin typeface="Cambria Math" panose="02040503050406030204" pitchFamily="18" charset="0"/>
                                    </a:rPr>
                                    <m:t>4</m:t>
                                  </m:r>
                                </m:den>
                              </m:f>
                            </m:e>
                          </m:d>
                        </m:e>
                        <m:sup>
                          <m:r>
                            <a:rPr kumimoji="1" lang="en-US" altLang="ko-KR" sz="1000" i="1">
                              <a:latin typeface="Cambria Math" panose="02040503050406030204" pitchFamily="18" charset="0"/>
                            </a:rPr>
                            <m:t>2</m:t>
                          </m:r>
                        </m:sup>
                      </m:sSup>
                      <m:r>
                        <a:rPr kumimoji="1" lang="en-US" altLang="ko-KR" sz="1000" i="1">
                          <a:latin typeface="Cambria Math" panose="02040503050406030204" pitchFamily="18" charset="0"/>
                        </a:rPr>
                        <m:t>−</m:t>
                      </m:r>
                      <m:sSup>
                        <m:sSupPr>
                          <m:ctrlPr>
                            <a:rPr kumimoji="1" lang="en-US" altLang="ko-KR" sz="1000" i="1">
                              <a:latin typeface="Cambria Math" panose="02040503050406030204" pitchFamily="18" charset="0"/>
                            </a:rPr>
                          </m:ctrlPr>
                        </m:sSupPr>
                        <m:e>
                          <m:d>
                            <m:dPr>
                              <m:ctrlPr>
                                <a:rPr kumimoji="1" lang="en-US" altLang="ko-KR" sz="1000" i="1">
                                  <a:latin typeface="Cambria Math" panose="02040503050406030204" pitchFamily="18" charset="0"/>
                                </a:rPr>
                              </m:ctrlPr>
                            </m:dPr>
                            <m:e>
                              <m:f>
                                <m:fPr>
                                  <m:ctrlPr>
                                    <a:rPr kumimoji="1" lang="en-US" altLang="ko-KR" sz="1000" i="1">
                                      <a:latin typeface="Cambria Math" panose="02040503050406030204" pitchFamily="18" charset="0"/>
                                    </a:rPr>
                                  </m:ctrlPr>
                                </m:fPr>
                                <m:num>
                                  <m:r>
                                    <a:rPr kumimoji="1" lang="en-US" altLang="ko-KR" sz="1000" b="0" i="1" smtClean="0">
                                      <a:latin typeface="Cambria Math" panose="02040503050406030204" pitchFamily="18" charset="0"/>
                                    </a:rPr>
                                    <m:t>4</m:t>
                                  </m:r>
                                </m:num>
                                <m:den>
                                  <m:r>
                                    <a:rPr kumimoji="1" lang="en-US" altLang="ko-KR" sz="1000" b="0" i="1" smtClean="0">
                                      <a:latin typeface="Cambria Math" panose="02040503050406030204" pitchFamily="18" charset="0"/>
                                    </a:rPr>
                                    <m:t>4</m:t>
                                  </m:r>
                                </m:den>
                              </m:f>
                            </m:e>
                          </m:d>
                        </m:e>
                        <m:sup>
                          <m:r>
                            <a:rPr kumimoji="1" lang="en-US" altLang="ko-KR" sz="1000" i="1">
                              <a:latin typeface="Cambria Math" panose="02040503050406030204" pitchFamily="18" charset="0"/>
                            </a:rPr>
                            <m:t>2</m:t>
                          </m:r>
                        </m:sup>
                      </m:sSup>
                      <m:r>
                        <a:rPr kumimoji="1" lang="en-US" altLang="ko-KR" sz="1000" i="1">
                          <a:latin typeface="Cambria Math" panose="02040503050406030204" pitchFamily="18" charset="0"/>
                        </a:rPr>
                        <m:t>=</m:t>
                      </m:r>
                      <m:r>
                        <a:rPr kumimoji="1" lang="en-US" altLang="ko-KR" sz="1000" b="0" i="1" smtClean="0">
                          <a:latin typeface="Cambria Math" panose="02040503050406030204" pitchFamily="18" charset="0"/>
                        </a:rPr>
                        <m:t>0</m:t>
                      </m:r>
                    </m:oMath>
                  </a14:m>
                  <a:endParaRPr kumimoji="1" lang="ko-Kore-KR" altLang="en-US" sz="1000" dirty="0"/>
                </a:p>
              </p:txBody>
            </p:sp>
          </mc:Choice>
          <mc:Fallback xmlns="">
            <p:sp>
              <p:nvSpPr>
                <p:cNvPr id="41" name="TextBox 40">
                  <a:extLst>
                    <a:ext uri="{FF2B5EF4-FFF2-40B4-BE49-F238E27FC236}">
                      <a16:creationId xmlns:a16="http://schemas.microsoft.com/office/drawing/2014/main" id="{91E0BD5C-EFB4-72E9-9800-748926EBC7B1}"/>
                    </a:ext>
                  </a:extLst>
                </p:cNvPr>
                <p:cNvSpPr txBox="1">
                  <a:spLocks noRot="1" noChangeAspect="1" noMove="1" noResize="1" noEditPoints="1" noAdjustHandles="1" noChangeArrowheads="1" noChangeShapeType="1" noTextEdit="1"/>
                </p:cNvSpPr>
                <p:nvPr/>
              </p:nvSpPr>
              <p:spPr>
                <a:xfrm>
                  <a:off x="8525346" y="4377090"/>
                  <a:ext cx="1715470" cy="353045"/>
                </a:xfrm>
                <a:prstGeom prst="rect">
                  <a:avLst/>
                </a:prstGeom>
                <a:blipFill>
                  <a:blip r:embed="rId8"/>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3CD04C7-6D15-4E07-9A17-903316BE2466}"/>
                    </a:ext>
                  </a:extLst>
                </p:cNvPr>
                <p:cNvSpPr txBox="1"/>
                <p:nvPr/>
              </p:nvSpPr>
              <p:spPr>
                <a:xfrm>
                  <a:off x="5438613" y="4607459"/>
                  <a:ext cx="3155223" cy="332720"/>
                </a:xfrm>
                <a:prstGeom prst="rect">
                  <a:avLst/>
                </a:prstGeom>
                <a:noFill/>
              </p:spPr>
              <p:txBody>
                <a:bodyPr wrap="none" rtlCol="0">
                  <a:spAutoFit/>
                </a:bodyPr>
                <a:lstStyle/>
                <a:p>
                  <a:r>
                    <a:rPr kumimoji="1" lang="ko-Kore-KR" altLang="en-US" sz="1100" b="1" dirty="0"/>
                    <a:t>성별 기준   </a:t>
                  </a:r>
                  <a:r>
                    <a:rPr kumimoji="1" lang="en-US" altLang="ko-Kore-KR" sz="1100" dirty="0"/>
                    <a:t>G(</a:t>
                  </a:r>
                  <a:r>
                    <a:rPr kumimoji="1" lang="ko-Kore-KR" altLang="en-US" sz="1100" dirty="0"/>
                    <a:t>성별</a:t>
                  </a:r>
                  <a:r>
                    <a:rPr kumimoji="1" lang="en-US" altLang="ko-KR" sz="1100" dirty="0"/>
                    <a:t>) = </a:t>
                  </a:r>
                  <a14:m>
                    <m:oMath xmlns:m="http://schemas.openxmlformats.org/officeDocument/2006/math">
                      <m:f>
                        <m:fPr>
                          <m:ctrlPr>
                            <a:rPr kumimoji="1" lang="en-US" altLang="ko-KR" sz="1100" i="1" smtClean="0">
                              <a:latin typeface="Cambria Math" panose="02040503050406030204" pitchFamily="18" charset="0"/>
                            </a:rPr>
                          </m:ctrlPr>
                        </m:fPr>
                        <m:num>
                          <m:r>
                            <a:rPr kumimoji="1" lang="en-US" altLang="ko-KR" sz="1100" b="0" i="1" smtClean="0">
                              <a:latin typeface="Cambria Math" panose="02040503050406030204" pitchFamily="18" charset="0"/>
                            </a:rPr>
                            <m:t>6</m:t>
                          </m:r>
                        </m:num>
                        <m:den>
                          <m:r>
                            <a:rPr kumimoji="1" lang="en-US" altLang="ko-KR" sz="1100" b="0" i="1" smtClean="0">
                              <a:latin typeface="Cambria Math" panose="02040503050406030204" pitchFamily="18" charset="0"/>
                            </a:rPr>
                            <m:t>10</m:t>
                          </m:r>
                        </m:den>
                      </m:f>
                      <m:d>
                        <m:dPr>
                          <m:ctrlPr>
                            <a:rPr kumimoji="1" lang="en-US" altLang="ko-KR" sz="1100" b="0" i="1" smtClean="0">
                              <a:latin typeface="Cambria Math" panose="02040503050406030204" pitchFamily="18" charset="0"/>
                            </a:rPr>
                          </m:ctrlPr>
                        </m:dPr>
                        <m:e>
                          <m:r>
                            <a:rPr kumimoji="1" lang="en-US" altLang="ko-KR" sz="1100" b="0" i="1" smtClean="0">
                              <a:latin typeface="Cambria Math" panose="02040503050406030204" pitchFamily="18" charset="0"/>
                            </a:rPr>
                            <m:t>0.278</m:t>
                          </m:r>
                        </m:e>
                      </m:d>
                      <m:r>
                        <a:rPr kumimoji="1" lang="en-US" altLang="ko-KR" sz="1100" b="0" i="1" smtClean="0">
                          <a:latin typeface="Cambria Math" panose="02040503050406030204" pitchFamily="18" charset="0"/>
                        </a:rPr>
                        <m:t>+</m:t>
                      </m:r>
                      <m:f>
                        <m:fPr>
                          <m:ctrlPr>
                            <a:rPr kumimoji="1" lang="en-US" altLang="ko-KR" sz="1100" b="0" i="1" smtClean="0">
                              <a:latin typeface="Cambria Math" panose="02040503050406030204" pitchFamily="18" charset="0"/>
                            </a:rPr>
                          </m:ctrlPr>
                        </m:fPr>
                        <m:num>
                          <m:r>
                            <a:rPr kumimoji="1" lang="en-US" altLang="ko-KR" sz="1100" b="0" i="1" smtClean="0">
                              <a:latin typeface="Cambria Math" panose="02040503050406030204" pitchFamily="18" charset="0"/>
                            </a:rPr>
                            <m:t>4</m:t>
                          </m:r>
                        </m:num>
                        <m:den>
                          <m:r>
                            <a:rPr kumimoji="1" lang="en-US" altLang="ko-KR" sz="1100" b="0" i="1" smtClean="0">
                              <a:latin typeface="Cambria Math" panose="02040503050406030204" pitchFamily="18" charset="0"/>
                            </a:rPr>
                            <m:t>10</m:t>
                          </m:r>
                        </m:den>
                      </m:f>
                      <m:d>
                        <m:dPr>
                          <m:ctrlPr>
                            <a:rPr kumimoji="1" lang="en-US" altLang="ko-KR" sz="1100" b="0" i="1" smtClean="0">
                              <a:latin typeface="Cambria Math" panose="02040503050406030204" pitchFamily="18" charset="0"/>
                            </a:rPr>
                          </m:ctrlPr>
                        </m:dPr>
                        <m:e>
                          <m:r>
                            <a:rPr kumimoji="1" lang="en-US" altLang="ko-KR" sz="1100" b="0" i="1" smtClean="0">
                              <a:latin typeface="Cambria Math" panose="02040503050406030204" pitchFamily="18" charset="0"/>
                            </a:rPr>
                            <m:t>0</m:t>
                          </m:r>
                        </m:e>
                      </m:d>
                      <m:r>
                        <a:rPr kumimoji="1" lang="en-US" altLang="ko-KR" sz="1100" b="0" i="1" smtClean="0">
                          <a:latin typeface="Cambria Math" panose="02040503050406030204" pitchFamily="18" charset="0"/>
                        </a:rPr>
                        <m:t>=</m:t>
                      </m:r>
                      <m:r>
                        <a:rPr kumimoji="1" lang="en-US" altLang="ko-KR" sz="1100" b="1" i="0" smtClean="0">
                          <a:solidFill>
                            <a:srgbClr val="00B0F0"/>
                          </a:solidFill>
                          <a:latin typeface="Cambria Math" panose="02040503050406030204" pitchFamily="18" charset="0"/>
                        </a:rPr>
                        <m:t>𝟎</m:t>
                      </m:r>
                      <m:r>
                        <a:rPr kumimoji="1" lang="en-US" altLang="ko-KR" sz="1100" b="1" i="0" smtClean="0">
                          <a:solidFill>
                            <a:srgbClr val="00B0F0"/>
                          </a:solidFill>
                          <a:latin typeface="Cambria Math" panose="02040503050406030204" pitchFamily="18" charset="0"/>
                        </a:rPr>
                        <m:t>.</m:t>
                      </m:r>
                      <m:r>
                        <a:rPr kumimoji="1" lang="en-US" altLang="ko-KR" sz="1100" b="1" i="0" smtClean="0">
                          <a:solidFill>
                            <a:srgbClr val="00B0F0"/>
                          </a:solidFill>
                          <a:latin typeface="Cambria Math" panose="02040503050406030204" pitchFamily="18" charset="0"/>
                        </a:rPr>
                        <m:t>𝟏𝟔𝟕</m:t>
                      </m:r>
                    </m:oMath>
                  </a14:m>
                  <a:endParaRPr kumimoji="1" lang="ko-Kore-KR" altLang="en-US" sz="1100" b="1" dirty="0"/>
                </a:p>
              </p:txBody>
            </p:sp>
          </mc:Choice>
          <mc:Fallback xmlns="">
            <p:sp>
              <p:nvSpPr>
                <p:cNvPr id="42" name="TextBox 41">
                  <a:extLst>
                    <a:ext uri="{FF2B5EF4-FFF2-40B4-BE49-F238E27FC236}">
                      <a16:creationId xmlns:a16="http://schemas.microsoft.com/office/drawing/2014/main" id="{4E3E6FF9-3715-D984-F410-1DCCD09D4468}"/>
                    </a:ext>
                  </a:extLst>
                </p:cNvPr>
                <p:cNvSpPr txBox="1">
                  <a:spLocks noRot="1" noChangeAspect="1" noMove="1" noResize="1" noEditPoints="1" noAdjustHandles="1" noChangeArrowheads="1" noChangeShapeType="1" noTextEdit="1"/>
                </p:cNvSpPr>
                <p:nvPr/>
              </p:nvSpPr>
              <p:spPr>
                <a:xfrm>
                  <a:off x="5438613" y="4607459"/>
                  <a:ext cx="3155223" cy="332720"/>
                </a:xfrm>
                <a:prstGeom prst="rect">
                  <a:avLst/>
                </a:prstGeom>
                <a:blipFill>
                  <a:blip r:embed="rId9"/>
                  <a:stretch>
                    <a:fillRect b="-3704"/>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7EDD72B-F441-4AC3-B6E9-D6AEE299242C}"/>
                    </a:ext>
                  </a:extLst>
                </p:cNvPr>
                <p:cNvSpPr txBox="1"/>
                <p:nvPr/>
              </p:nvSpPr>
              <p:spPr>
                <a:xfrm>
                  <a:off x="5438613" y="5393688"/>
                  <a:ext cx="3104632" cy="335092"/>
                </a:xfrm>
                <a:prstGeom prst="rect">
                  <a:avLst/>
                </a:prstGeom>
                <a:noFill/>
              </p:spPr>
              <p:txBody>
                <a:bodyPr wrap="none" rtlCol="0">
                  <a:spAutoFit/>
                </a:bodyPr>
                <a:lstStyle/>
                <a:p>
                  <a:r>
                    <a:rPr kumimoji="1" lang="ko-Kore-KR" altLang="en-US" sz="1100" b="1" dirty="0"/>
                    <a:t>연령기준</a:t>
                  </a:r>
                  <a:r>
                    <a:rPr kumimoji="1" lang="ko-Kore-KR" altLang="en-US" sz="1100" dirty="0"/>
                    <a:t>   </a:t>
                  </a:r>
                  <a:r>
                    <a:rPr kumimoji="1" lang="en-US" altLang="ko-Kore-KR" sz="1100" dirty="0"/>
                    <a:t>G(</a:t>
                  </a:r>
                  <a:r>
                    <a:rPr kumimoji="1" lang="ko-Kore-KR" altLang="en-US" sz="1100" dirty="0"/>
                    <a:t>연령</a:t>
                  </a:r>
                  <a:r>
                    <a:rPr kumimoji="1" lang="en-US" altLang="ko-Kore-KR" sz="1100" dirty="0"/>
                    <a:t>) </a:t>
                  </a:r>
                  <a:r>
                    <a:rPr kumimoji="1" lang="en-US" altLang="ko-KR" sz="1100" dirty="0"/>
                    <a:t>= </a:t>
                  </a:r>
                  <a14:m>
                    <m:oMath xmlns:m="http://schemas.openxmlformats.org/officeDocument/2006/math">
                      <m:f>
                        <m:fPr>
                          <m:ctrlPr>
                            <a:rPr kumimoji="1" lang="en-US" altLang="ko-KR" sz="1100" i="1" smtClean="0">
                              <a:latin typeface="Cambria Math" panose="02040503050406030204" pitchFamily="18" charset="0"/>
                            </a:rPr>
                          </m:ctrlPr>
                        </m:fPr>
                        <m:num>
                          <m:r>
                            <a:rPr kumimoji="1" lang="en-US" altLang="ko-KR" sz="1100" b="0" i="1" smtClean="0">
                              <a:latin typeface="Cambria Math" panose="02040503050406030204" pitchFamily="18" charset="0"/>
                            </a:rPr>
                            <m:t>5</m:t>
                          </m:r>
                        </m:num>
                        <m:den>
                          <m:r>
                            <a:rPr kumimoji="1" lang="en-US" altLang="ko-KR" sz="1100" b="0" i="1" smtClean="0">
                              <a:latin typeface="Cambria Math" panose="02040503050406030204" pitchFamily="18" charset="0"/>
                            </a:rPr>
                            <m:t>10</m:t>
                          </m:r>
                        </m:den>
                      </m:f>
                      <m:d>
                        <m:dPr>
                          <m:ctrlPr>
                            <a:rPr kumimoji="1" lang="en-US" altLang="ko-KR" sz="1100" b="0" i="1" smtClean="0">
                              <a:latin typeface="Cambria Math" panose="02040503050406030204" pitchFamily="18" charset="0"/>
                            </a:rPr>
                          </m:ctrlPr>
                        </m:dPr>
                        <m:e>
                          <m:r>
                            <a:rPr kumimoji="1" lang="en-US" altLang="ko-KR" sz="1100" b="0" i="1" smtClean="0">
                              <a:latin typeface="Cambria Math" panose="02040503050406030204" pitchFamily="18" charset="0"/>
                            </a:rPr>
                            <m:t>0.48</m:t>
                          </m:r>
                        </m:e>
                      </m:d>
                      <m:r>
                        <a:rPr kumimoji="1" lang="en-US" altLang="ko-KR" sz="1100" b="0" i="1" smtClean="0">
                          <a:latin typeface="Cambria Math" panose="02040503050406030204" pitchFamily="18" charset="0"/>
                        </a:rPr>
                        <m:t>+</m:t>
                      </m:r>
                      <m:f>
                        <m:fPr>
                          <m:ctrlPr>
                            <a:rPr kumimoji="1" lang="en-US" altLang="ko-KR" sz="1100" i="1">
                              <a:latin typeface="Cambria Math" panose="02040503050406030204" pitchFamily="18" charset="0"/>
                            </a:rPr>
                          </m:ctrlPr>
                        </m:fPr>
                        <m:num>
                          <m:r>
                            <a:rPr kumimoji="1" lang="en-US" altLang="ko-KR" sz="1100" i="1">
                              <a:latin typeface="Cambria Math" panose="02040503050406030204" pitchFamily="18" charset="0"/>
                            </a:rPr>
                            <m:t>5</m:t>
                          </m:r>
                        </m:num>
                        <m:den>
                          <m:r>
                            <a:rPr kumimoji="1" lang="en-US" altLang="ko-KR" sz="1100" i="1">
                              <a:latin typeface="Cambria Math" panose="02040503050406030204" pitchFamily="18" charset="0"/>
                            </a:rPr>
                            <m:t>10</m:t>
                          </m:r>
                        </m:den>
                      </m:f>
                      <m:d>
                        <m:dPr>
                          <m:ctrlPr>
                            <a:rPr kumimoji="1" lang="en-US" altLang="ko-KR" sz="1100" i="1">
                              <a:latin typeface="Cambria Math" panose="02040503050406030204" pitchFamily="18" charset="0"/>
                            </a:rPr>
                          </m:ctrlPr>
                        </m:dPr>
                        <m:e>
                          <m:r>
                            <a:rPr kumimoji="1" lang="en-US" altLang="ko-KR" sz="1100" b="0" i="1" smtClean="0">
                              <a:latin typeface="Cambria Math" panose="02040503050406030204" pitchFamily="18" charset="0"/>
                            </a:rPr>
                            <m:t>0.48</m:t>
                          </m:r>
                        </m:e>
                      </m:d>
                    </m:oMath>
                  </a14:m>
                  <a:r>
                    <a:rPr kumimoji="1" lang="ko-Kore-KR" altLang="en-US" sz="1100" dirty="0"/>
                    <a:t> </a:t>
                  </a:r>
                  <a:r>
                    <a:rPr kumimoji="1" lang="en-US" altLang="ko-Kore-KR" sz="1100" dirty="0"/>
                    <a:t>= </a:t>
                  </a:r>
                  <a:r>
                    <a:rPr kumimoji="1" lang="en-US" altLang="ko-KR" sz="1100" dirty="0"/>
                    <a:t>0.48</a:t>
                  </a:r>
                  <a:r>
                    <a:rPr kumimoji="1" lang="en-US" altLang="ko-Kore-KR" sz="1100" dirty="0"/>
                    <a:t> </a:t>
                  </a:r>
                  <a:endParaRPr kumimoji="1" lang="ko-Kore-KR" altLang="en-US" sz="1100" dirty="0"/>
                </a:p>
              </p:txBody>
            </p:sp>
          </mc:Choice>
          <mc:Fallback xmlns="">
            <p:sp>
              <p:nvSpPr>
                <p:cNvPr id="45" name="TextBox 44">
                  <a:extLst>
                    <a:ext uri="{FF2B5EF4-FFF2-40B4-BE49-F238E27FC236}">
                      <a16:creationId xmlns:a16="http://schemas.microsoft.com/office/drawing/2014/main" id="{48397BDC-7987-4DB1-1D11-618C850BDF9D}"/>
                    </a:ext>
                  </a:extLst>
                </p:cNvPr>
                <p:cNvSpPr txBox="1">
                  <a:spLocks noRot="1" noChangeAspect="1" noMove="1" noResize="1" noEditPoints="1" noAdjustHandles="1" noChangeArrowheads="1" noChangeShapeType="1" noTextEdit="1"/>
                </p:cNvSpPr>
                <p:nvPr/>
              </p:nvSpPr>
              <p:spPr>
                <a:xfrm>
                  <a:off x="5438613" y="5393688"/>
                  <a:ext cx="3104632" cy="335092"/>
                </a:xfrm>
                <a:prstGeom prst="rect">
                  <a:avLst/>
                </a:prstGeom>
                <a:blipFill>
                  <a:blip r:embed="rId10"/>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69B32B-2CF2-4F62-8585-A5C29879AB59}"/>
                    </a:ext>
                  </a:extLst>
                </p:cNvPr>
                <p:cNvSpPr txBox="1"/>
                <p:nvPr/>
              </p:nvSpPr>
              <p:spPr>
                <a:xfrm>
                  <a:off x="8523505" y="5181386"/>
                  <a:ext cx="1885388" cy="353045"/>
                </a:xfrm>
                <a:prstGeom prst="rect">
                  <a:avLst/>
                </a:prstGeom>
                <a:noFill/>
              </p:spPr>
              <p:txBody>
                <a:bodyPr wrap="none" rtlCol="0">
                  <a:spAutoFit/>
                </a:bodyPr>
                <a:lstStyle/>
                <a:p>
                  <a:r>
                    <a:rPr kumimoji="1" lang="en-US" altLang="ko-Kore-KR" sz="1000" dirty="0"/>
                    <a:t>G(2</a:t>
                  </a:r>
                  <a:r>
                    <a:rPr kumimoji="1" lang="en-US" altLang="ko-KR" sz="1000" dirty="0"/>
                    <a:t>0</a:t>
                  </a:r>
                  <a:r>
                    <a:rPr kumimoji="1" lang="en-US" altLang="ko-Kore-KR" sz="1000" dirty="0"/>
                    <a:t>) </a:t>
                  </a:r>
                  <a:r>
                    <a:rPr kumimoji="1" lang="en-US" altLang="ko-KR" sz="1000" dirty="0"/>
                    <a:t>= </a:t>
                  </a:r>
                  <a14:m>
                    <m:oMath xmlns:m="http://schemas.openxmlformats.org/officeDocument/2006/math">
                      <m:r>
                        <a:rPr kumimoji="1" lang="en-US" altLang="ko-KR" sz="1000" i="1">
                          <a:latin typeface="Cambria Math" panose="02040503050406030204" pitchFamily="18" charset="0"/>
                        </a:rPr>
                        <m:t>1 −</m:t>
                      </m:r>
                      <m:sSup>
                        <m:sSupPr>
                          <m:ctrlPr>
                            <a:rPr kumimoji="1" lang="en-US" altLang="ko-KR" sz="1000" i="1">
                              <a:latin typeface="Cambria Math" panose="02040503050406030204" pitchFamily="18" charset="0"/>
                            </a:rPr>
                          </m:ctrlPr>
                        </m:sSupPr>
                        <m:e>
                          <m:d>
                            <m:dPr>
                              <m:ctrlPr>
                                <a:rPr kumimoji="1" lang="en-US" altLang="ko-KR" sz="1000" i="1">
                                  <a:latin typeface="Cambria Math" panose="02040503050406030204" pitchFamily="18" charset="0"/>
                                </a:rPr>
                              </m:ctrlPr>
                            </m:dPr>
                            <m:e>
                              <m:f>
                                <m:fPr>
                                  <m:ctrlPr>
                                    <a:rPr kumimoji="1" lang="en-US" altLang="ko-KR" sz="1000" i="1">
                                      <a:latin typeface="Cambria Math" panose="02040503050406030204" pitchFamily="18" charset="0"/>
                                    </a:rPr>
                                  </m:ctrlPr>
                                </m:fPr>
                                <m:num>
                                  <m:r>
                                    <a:rPr kumimoji="1" lang="en-US" altLang="ko-KR" sz="1000" b="0" i="1" smtClean="0">
                                      <a:latin typeface="Cambria Math" panose="02040503050406030204" pitchFamily="18" charset="0"/>
                                    </a:rPr>
                                    <m:t>2</m:t>
                                  </m:r>
                                </m:num>
                                <m:den>
                                  <m:r>
                                    <a:rPr kumimoji="1" lang="en-US" altLang="ko-KR" sz="1000" b="0" i="1" smtClean="0">
                                      <a:latin typeface="Cambria Math" panose="02040503050406030204" pitchFamily="18" charset="0"/>
                                    </a:rPr>
                                    <m:t>5</m:t>
                                  </m:r>
                                </m:den>
                              </m:f>
                            </m:e>
                          </m:d>
                        </m:e>
                        <m:sup>
                          <m:r>
                            <a:rPr kumimoji="1" lang="en-US" altLang="ko-KR" sz="1000" i="1">
                              <a:latin typeface="Cambria Math" panose="02040503050406030204" pitchFamily="18" charset="0"/>
                            </a:rPr>
                            <m:t>2</m:t>
                          </m:r>
                        </m:sup>
                      </m:sSup>
                      <m:r>
                        <a:rPr kumimoji="1" lang="en-US" altLang="ko-KR" sz="1000" i="1">
                          <a:latin typeface="Cambria Math" panose="02040503050406030204" pitchFamily="18" charset="0"/>
                        </a:rPr>
                        <m:t>−</m:t>
                      </m:r>
                      <m:sSup>
                        <m:sSupPr>
                          <m:ctrlPr>
                            <a:rPr kumimoji="1" lang="en-US" altLang="ko-KR" sz="1000" i="1">
                              <a:latin typeface="Cambria Math" panose="02040503050406030204" pitchFamily="18" charset="0"/>
                            </a:rPr>
                          </m:ctrlPr>
                        </m:sSupPr>
                        <m:e>
                          <m:d>
                            <m:dPr>
                              <m:ctrlPr>
                                <a:rPr kumimoji="1" lang="en-US" altLang="ko-KR" sz="1000" i="1">
                                  <a:latin typeface="Cambria Math" panose="02040503050406030204" pitchFamily="18" charset="0"/>
                                </a:rPr>
                              </m:ctrlPr>
                            </m:dPr>
                            <m:e>
                              <m:f>
                                <m:fPr>
                                  <m:ctrlPr>
                                    <a:rPr kumimoji="1" lang="en-US" altLang="ko-KR" sz="1000" i="1">
                                      <a:latin typeface="Cambria Math" panose="02040503050406030204" pitchFamily="18" charset="0"/>
                                    </a:rPr>
                                  </m:ctrlPr>
                                </m:fPr>
                                <m:num>
                                  <m:r>
                                    <a:rPr kumimoji="1" lang="en-US" altLang="ko-KR" sz="1000" b="0" i="1" smtClean="0">
                                      <a:latin typeface="Cambria Math" panose="02040503050406030204" pitchFamily="18" charset="0"/>
                                    </a:rPr>
                                    <m:t>3</m:t>
                                  </m:r>
                                </m:num>
                                <m:den>
                                  <m:r>
                                    <a:rPr kumimoji="1" lang="en-US" altLang="ko-KR" sz="1000" b="0" i="1" smtClean="0">
                                      <a:latin typeface="Cambria Math" panose="02040503050406030204" pitchFamily="18" charset="0"/>
                                    </a:rPr>
                                    <m:t>5</m:t>
                                  </m:r>
                                </m:den>
                              </m:f>
                            </m:e>
                          </m:d>
                        </m:e>
                        <m:sup>
                          <m:r>
                            <a:rPr kumimoji="1" lang="en-US" altLang="ko-KR" sz="1000" i="1">
                              <a:latin typeface="Cambria Math" panose="02040503050406030204" pitchFamily="18" charset="0"/>
                            </a:rPr>
                            <m:t>2</m:t>
                          </m:r>
                        </m:sup>
                      </m:sSup>
                      <m:r>
                        <a:rPr kumimoji="1" lang="en-US" altLang="ko-KR" sz="1000" i="1">
                          <a:latin typeface="Cambria Math" panose="02040503050406030204" pitchFamily="18" charset="0"/>
                        </a:rPr>
                        <m:t>=</m:t>
                      </m:r>
                      <m:r>
                        <a:rPr kumimoji="1" lang="en-US" altLang="ko-KR" sz="1000" b="0" i="1" smtClean="0">
                          <a:latin typeface="Cambria Math" panose="02040503050406030204" pitchFamily="18" charset="0"/>
                        </a:rPr>
                        <m:t>0.48</m:t>
                      </m:r>
                    </m:oMath>
                  </a14:m>
                  <a:endParaRPr kumimoji="1" lang="ko-Kore-KR" altLang="en-US" sz="1000" dirty="0"/>
                </a:p>
              </p:txBody>
            </p:sp>
          </mc:Choice>
          <mc:Fallback xmlns="">
            <p:sp>
              <p:nvSpPr>
                <p:cNvPr id="47" name="TextBox 46">
                  <a:extLst>
                    <a:ext uri="{FF2B5EF4-FFF2-40B4-BE49-F238E27FC236}">
                      <a16:creationId xmlns:a16="http://schemas.microsoft.com/office/drawing/2014/main" id="{8803496A-C442-AD53-D695-A425C00A3D35}"/>
                    </a:ext>
                  </a:extLst>
                </p:cNvPr>
                <p:cNvSpPr txBox="1">
                  <a:spLocks noRot="1" noChangeAspect="1" noMove="1" noResize="1" noEditPoints="1" noAdjustHandles="1" noChangeArrowheads="1" noChangeShapeType="1" noTextEdit="1"/>
                </p:cNvSpPr>
                <p:nvPr/>
              </p:nvSpPr>
              <p:spPr>
                <a:xfrm>
                  <a:off x="8523505" y="5181386"/>
                  <a:ext cx="1885388" cy="353045"/>
                </a:xfrm>
                <a:prstGeom prst="rect">
                  <a:avLst/>
                </a:prstGeom>
                <a:blipFill>
                  <a:blip r:embed="rId11"/>
                  <a:stretch>
                    <a:fillRect/>
                  </a:stretch>
                </a:blipFill>
              </p:spPr>
              <p:txBody>
                <a:bodyPr/>
                <a:lstStyle/>
                <a:p>
                  <a:r>
                    <a:rPr lang="ko-Kore-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29C0BE-D578-41A7-964A-3896937EB84C}"/>
                    </a:ext>
                  </a:extLst>
                </p:cNvPr>
                <p:cNvSpPr txBox="1"/>
                <p:nvPr/>
              </p:nvSpPr>
              <p:spPr>
                <a:xfrm>
                  <a:off x="8523505" y="5532682"/>
                  <a:ext cx="1885388" cy="353045"/>
                </a:xfrm>
                <a:prstGeom prst="rect">
                  <a:avLst/>
                </a:prstGeom>
                <a:noFill/>
              </p:spPr>
              <p:txBody>
                <a:bodyPr wrap="none" rtlCol="0">
                  <a:spAutoFit/>
                </a:bodyPr>
                <a:lstStyle/>
                <a:p>
                  <a:r>
                    <a:rPr kumimoji="1" lang="en-US" altLang="ko-Kore-KR" sz="1000" dirty="0"/>
                    <a:t>G(</a:t>
                  </a:r>
                  <a:r>
                    <a:rPr kumimoji="1" lang="en-US" altLang="ko-KR" sz="1000" dirty="0"/>
                    <a:t>30</a:t>
                  </a:r>
                  <a:r>
                    <a:rPr kumimoji="1" lang="en-US" altLang="ko-Kore-KR" sz="1000" dirty="0"/>
                    <a:t>) </a:t>
                  </a:r>
                  <a:r>
                    <a:rPr kumimoji="1" lang="en-US" altLang="ko-KR" sz="1000" dirty="0"/>
                    <a:t>= </a:t>
                  </a:r>
                  <a14:m>
                    <m:oMath xmlns:m="http://schemas.openxmlformats.org/officeDocument/2006/math">
                      <m:r>
                        <a:rPr kumimoji="1" lang="en-US" altLang="ko-KR" sz="1000" i="1">
                          <a:latin typeface="Cambria Math" panose="02040503050406030204" pitchFamily="18" charset="0"/>
                        </a:rPr>
                        <m:t>1 −</m:t>
                      </m:r>
                      <m:sSup>
                        <m:sSupPr>
                          <m:ctrlPr>
                            <a:rPr kumimoji="1" lang="en-US" altLang="ko-KR" sz="1000" i="1">
                              <a:latin typeface="Cambria Math" panose="02040503050406030204" pitchFamily="18" charset="0"/>
                            </a:rPr>
                          </m:ctrlPr>
                        </m:sSupPr>
                        <m:e>
                          <m:d>
                            <m:dPr>
                              <m:ctrlPr>
                                <a:rPr kumimoji="1" lang="en-US" altLang="ko-KR" sz="1000" i="1">
                                  <a:latin typeface="Cambria Math" panose="02040503050406030204" pitchFamily="18" charset="0"/>
                                </a:rPr>
                              </m:ctrlPr>
                            </m:dPr>
                            <m:e>
                              <m:f>
                                <m:fPr>
                                  <m:ctrlPr>
                                    <a:rPr kumimoji="1" lang="en-US" altLang="ko-KR" sz="1000" i="1">
                                      <a:latin typeface="Cambria Math" panose="02040503050406030204" pitchFamily="18" charset="0"/>
                                    </a:rPr>
                                  </m:ctrlPr>
                                </m:fPr>
                                <m:num>
                                  <m:r>
                                    <a:rPr kumimoji="1" lang="en-US" altLang="ko-KR" sz="1000" b="0" i="1" smtClean="0">
                                      <a:latin typeface="Cambria Math" panose="02040503050406030204" pitchFamily="18" charset="0"/>
                                    </a:rPr>
                                    <m:t>3</m:t>
                                  </m:r>
                                </m:num>
                                <m:den>
                                  <m:r>
                                    <a:rPr kumimoji="1" lang="en-US" altLang="ko-KR" sz="1000" b="0" i="1" smtClean="0">
                                      <a:latin typeface="Cambria Math" panose="02040503050406030204" pitchFamily="18" charset="0"/>
                                    </a:rPr>
                                    <m:t>5</m:t>
                                  </m:r>
                                </m:den>
                              </m:f>
                            </m:e>
                          </m:d>
                        </m:e>
                        <m:sup>
                          <m:r>
                            <a:rPr kumimoji="1" lang="en-US" altLang="ko-KR" sz="1000" i="1">
                              <a:latin typeface="Cambria Math" panose="02040503050406030204" pitchFamily="18" charset="0"/>
                            </a:rPr>
                            <m:t>2</m:t>
                          </m:r>
                        </m:sup>
                      </m:sSup>
                      <m:r>
                        <a:rPr kumimoji="1" lang="en-US" altLang="ko-KR" sz="1000" i="1">
                          <a:latin typeface="Cambria Math" panose="02040503050406030204" pitchFamily="18" charset="0"/>
                        </a:rPr>
                        <m:t>−</m:t>
                      </m:r>
                      <m:sSup>
                        <m:sSupPr>
                          <m:ctrlPr>
                            <a:rPr kumimoji="1" lang="en-US" altLang="ko-KR" sz="1000" i="1">
                              <a:latin typeface="Cambria Math" panose="02040503050406030204" pitchFamily="18" charset="0"/>
                            </a:rPr>
                          </m:ctrlPr>
                        </m:sSupPr>
                        <m:e>
                          <m:d>
                            <m:dPr>
                              <m:ctrlPr>
                                <a:rPr kumimoji="1" lang="en-US" altLang="ko-KR" sz="1000" i="1">
                                  <a:latin typeface="Cambria Math" panose="02040503050406030204" pitchFamily="18" charset="0"/>
                                </a:rPr>
                              </m:ctrlPr>
                            </m:dPr>
                            <m:e>
                              <m:f>
                                <m:fPr>
                                  <m:ctrlPr>
                                    <a:rPr kumimoji="1" lang="en-US" altLang="ko-KR" sz="1000" i="1">
                                      <a:latin typeface="Cambria Math" panose="02040503050406030204" pitchFamily="18" charset="0"/>
                                    </a:rPr>
                                  </m:ctrlPr>
                                </m:fPr>
                                <m:num>
                                  <m:r>
                                    <a:rPr kumimoji="1" lang="en-US" altLang="ko-KR" sz="1000" b="0" i="1" smtClean="0">
                                      <a:latin typeface="Cambria Math" panose="02040503050406030204" pitchFamily="18" charset="0"/>
                                    </a:rPr>
                                    <m:t>2</m:t>
                                  </m:r>
                                </m:num>
                                <m:den>
                                  <m:r>
                                    <a:rPr kumimoji="1" lang="en-US" altLang="ko-KR" sz="1000" b="0" i="1" smtClean="0">
                                      <a:latin typeface="Cambria Math" panose="02040503050406030204" pitchFamily="18" charset="0"/>
                                    </a:rPr>
                                    <m:t>5</m:t>
                                  </m:r>
                                </m:den>
                              </m:f>
                            </m:e>
                          </m:d>
                        </m:e>
                        <m:sup>
                          <m:r>
                            <a:rPr kumimoji="1" lang="en-US" altLang="ko-KR" sz="1000" i="1">
                              <a:latin typeface="Cambria Math" panose="02040503050406030204" pitchFamily="18" charset="0"/>
                            </a:rPr>
                            <m:t>2</m:t>
                          </m:r>
                        </m:sup>
                      </m:sSup>
                      <m:r>
                        <a:rPr kumimoji="1" lang="en-US" altLang="ko-KR" sz="1000" i="1">
                          <a:latin typeface="Cambria Math" panose="02040503050406030204" pitchFamily="18" charset="0"/>
                        </a:rPr>
                        <m:t>=</m:t>
                      </m:r>
                      <m:r>
                        <a:rPr kumimoji="1" lang="en-US" altLang="ko-KR" sz="1000" b="0" i="1" smtClean="0">
                          <a:latin typeface="Cambria Math" panose="02040503050406030204" pitchFamily="18" charset="0"/>
                        </a:rPr>
                        <m:t>0.48</m:t>
                      </m:r>
                    </m:oMath>
                  </a14:m>
                  <a:endParaRPr kumimoji="1" lang="ko-Kore-KR" altLang="en-US" sz="1000" dirty="0"/>
                </a:p>
              </p:txBody>
            </p:sp>
          </mc:Choice>
          <mc:Fallback xmlns="">
            <p:sp>
              <p:nvSpPr>
                <p:cNvPr id="48" name="TextBox 47">
                  <a:extLst>
                    <a:ext uri="{FF2B5EF4-FFF2-40B4-BE49-F238E27FC236}">
                      <a16:creationId xmlns:a16="http://schemas.microsoft.com/office/drawing/2014/main" id="{A8549F7F-B07F-1942-1C8C-0A70B3D4C95E}"/>
                    </a:ext>
                  </a:extLst>
                </p:cNvPr>
                <p:cNvSpPr txBox="1">
                  <a:spLocks noRot="1" noChangeAspect="1" noMove="1" noResize="1" noEditPoints="1" noAdjustHandles="1" noChangeArrowheads="1" noChangeShapeType="1" noTextEdit="1"/>
                </p:cNvSpPr>
                <p:nvPr/>
              </p:nvSpPr>
              <p:spPr>
                <a:xfrm>
                  <a:off x="8523505" y="5532682"/>
                  <a:ext cx="1885388" cy="353045"/>
                </a:xfrm>
                <a:prstGeom prst="rect">
                  <a:avLst/>
                </a:prstGeom>
                <a:blipFill>
                  <a:blip r:embed="rId12"/>
                  <a:stretch>
                    <a:fillRect/>
                  </a:stretch>
                </a:blipFill>
              </p:spPr>
              <p:txBody>
                <a:bodyPr/>
                <a:lstStyle/>
                <a:p>
                  <a:r>
                    <a:rPr lang="ko-Kore-KR" altLang="en-US">
                      <a:noFill/>
                    </a:rPr>
                    <a:t> </a:t>
                  </a:r>
                </a:p>
              </p:txBody>
            </p:sp>
          </mc:Fallback>
        </mc:AlternateContent>
        <p:sp>
          <p:nvSpPr>
            <p:cNvPr id="27" name="양쪽 중괄호 26">
              <a:extLst>
                <a:ext uri="{FF2B5EF4-FFF2-40B4-BE49-F238E27FC236}">
                  <a16:creationId xmlns:a16="http://schemas.microsoft.com/office/drawing/2014/main" id="{E036DC69-BB79-4947-AE2C-73F62A02010E}"/>
                </a:ext>
              </a:extLst>
            </p:cNvPr>
            <p:cNvSpPr/>
            <p:nvPr/>
          </p:nvSpPr>
          <p:spPr>
            <a:xfrm>
              <a:off x="8496190" y="4600822"/>
              <a:ext cx="2025678" cy="33272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28" name="양쪽 중괄호 27">
              <a:extLst>
                <a:ext uri="{FF2B5EF4-FFF2-40B4-BE49-F238E27FC236}">
                  <a16:creationId xmlns:a16="http://schemas.microsoft.com/office/drawing/2014/main" id="{4D214FFD-C69A-495D-A656-58374990E9CD}"/>
                </a:ext>
              </a:extLst>
            </p:cNvPr>
            <p:cNvSpPr/>
            <p:nvPr/>
          </p:nvSpPr>
          <p:spPr>
            <a:xfrm>
              <a:off x="8483399" y="5396060"/>
              <a:ext cx="2025678" cy="33272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grpSp>
      <p:grpSp>
        <p:nvGrpSpPr>
          <p:cNvPr id="29" name="그룹 28">
            <a:extLst>
              <a:ext uri="{FF2B5EF4-FFF2-40B4-BE49-F238E27FC236}">
                <a16:creationId xmlns:a16="http://schemas.microsoft.com/office/drawing/2014/main" id="{B670C4EF-F44C-4933-A206-8B5711E06A83}"/>
              </a:ext>
            </a:extLst>
          </p:cNvPr>
          <p:cNvGrpSpPr/>
          <p:nvPr/>
        </p:nvGrpSpPr>
        <p:grpSpPr>
          <a:xfrm>
            <a:off x="6645919" y="1092782"/>
            <a:ext cx="2128773" cy="2296543"/>
            <a:chOff x="7990343" y="1055273"/>
            <a:chExt cx="2128773" cy="2296543"/>
          </a:xfrm>
        </p:grpSpPr>
        <p:grpSp>
          <p:nvGrpSpPr>
            <p:cNvPr id="30" name="그룹 29">
              <a:extLst>
                <a:ext uri="{FF2B5EF4-FFF2-40B4-BE49-F238E27FC236}">
                  <a16:creationId xmlns:a16="http://schemas.microsoft.com/office/drawing/2014/main" id="{2E2FE4D9-990B-4EBD-AC39-1F235994E639}"/>
                </a:ext>
              </a:extLst>
            </p:cNvPr>
            <p:cNvGrpSpPr/>
            <p:nvPr/>
          </p:nvGrpSpPr>
          <p:grpSpPr>
            <a:xfrm>
              <a:off x="7990343" y="1055273"/>
              <a:ext cx="2128773" cy="2296543"/>
              <a:chOff x="8026371" y="1628070"/>
              <a:chExt cx="3634492" cy="3920928"/>
            </a:xfrm>
          </p:grpSpPr>
          <p:sp>
            <p:nvSpPr>
              <p:cNvPr id="32" name="막힌 원호[B] 12">
                <a:extLst>
                  <a:ext uri="{FF2B5EF4-FFF2-40B4-BE49-F238E27FC236}">
                    <a16:creationId xmlns:a16="http://schemas.microsoft.com/office/drawing/2014/main" id="{61870E99-2ED9-441F-B240-57E6769AACF5}"/>
                  </a:ext>
                </a:extLst>
              </p:cNvPr>
              <p:cNvSpPr/>
              <p:nvPr/>
            </p:nvSpPr>
            <p:spPr>
              <a:xfrm>
                <a:off x="8238837" y="2500998"/>
                <a:ext cx="3048000" cy="3048000"/>
              </a:xfrm>
              <a:prstGeom prst="blockArc">
                <a:avLst>
                  <a:gd name="adj1" fmla="val 10800000"/>
                  <a:gd name="adj2" fmla="val 21599998"/>
                  <a:gd name="adj3"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grpSp>
            <p:nvGrpSpPr>
              <p:cNvPr id="33" name="그룹 32">
                <a:extLst>
                  <a:ext uri="{FF2B5EF4-FFF2-40B4-BE49-F238E27FC236}">
                    <a16:creationId xmlns:a16="http://schemas.microsoft.com/office/drawing/2014/main" id="{CA7C96B1-6ECC-472A-B9A6-B20C69E7E9E0}"/>
                  </a:ext>
                </a:extLst>
              </p:cNvPr>
              <p:cNvGrpSpPr/>
              <p:nvPr/>
            </p:nvGrpSpPr>
            <p:grpSpPr>
              <a:xfrm>
                <a:off x="8026371" y="1628070"/>
                <a:ext cx="3634492" cy="3071260"/>
                <a:chOff x="8026371" y="1628070"/>
                <a:chExt cx="3634492" cy="3071260"/>
              </a:xfrm>
            </p:grpSpPr>
            <p:cxnSp>
              <p:nvCxnSpPr>
                <p:cNvPr id="34" name="직선 연결선[R] 2">
                  <a:extLst>
                    <a:ext uri="{FF2B5EF4-FFF2-40B4-BE49-F238E27FC236}">
                      <a16:creationId xmlns:a16="http://schemas.microsoft.com/office/drawing/2014/main" id="{32FF2A74-E6F4-4422-A2FC-33188AC1B7F6}"/>
                    </a:ext>
                  </a:extLst>
                </p:cNvPr>
                <p:cNvCxnSpPr>
                  <a:cxnSpLocks/>
                </p:cNvCxnSpPr>
                <p:nvPr/>
              </p:nvCxnSpPr>
              <p:spPr>
                <a:xfrm>
                  <a:off x="8153400" y="4024998"/>
                  <a:ext cx="322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R] 18">
                  <a:extLst>
                    <a:ext uri="{FF2B5EF4-FFF2-40B4-BE49-F238E27FC236}">
                      <a16:creationId xmlns:a16="http://schemas.microsoft.com/office/drawing/2014/main" id="{FD634046-9529-4888-A60F-1583CE152712}"/>
                    </a:ext>
                  </a:extLst>
                </p:cNvPr>
                <p:cNvCxnSpPr/>
                <p:nvPr/>
              </p:nvCxnSpPr>
              <p:spPr>
                <a:xfrm>
                  <a:off x="9781309" y="2343980"/>
                  <a:ext cx="0" cy="1681018"/>
                </a:xfrm>
                <a:prstGeom prst="line">
                  <a:avLst/>
                </a:prstGeom>
                <a:ln w="158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DBDF85D-7BB1-4A3E-81F7-A4F089332390}"/>
                    </a:ext>
                  </a:extLst>
                </p:cNvPr>
                <p:cNvSpPr txBox="1"/>
                <p:nvPr/>
              </p:nvSpPr>
              <p:spPr>
                <a:xfrm>
                  <a:off x="8425375" y="1628070"/>
                  <a:ext cx="3235488" cy="630567"/>
                </a:xfrm>
                <a:prstGeom prst="rect">
                  <a:avLst/>
                </a:prstGeom>
                <a:noFill/>
              </p:spPr>
              <p:txBody>
                <a:bodyPr wrap="none" rtlCol="0">
                  <a:spAutoFit/>
                </a:bodyPr>
                <a:lstStyle/>
                <a:p>
                  <a:r>
                    <a:rPr kumimoji="1" lang="ko-Kore-KR" altLang="en-US" sz="900" b="1" dirty="0">
                      <a:solidFill>
                        <a:srgbClr val="C00000"/>
                      </a:solidFill>
                    </a:rPr>
                    <a:t>지니불순도</a:t>
                  </a:r>
                  <a:r>
                    <a:rPr kumimoji="1" lang="ko-KR" altLang="en-US" sz="900" b="1" dirty="0">
                      <a:solidFill>
                        <a:srgbClr val="C00000"/>
                      </a:solidFill>
                    </a:rPr>
                    <a:t> </a:t>
                  </a:r>
                  <a:r>
                    <a:rPr kumimoji="1" lang="en-US" altLang="ko-KR" sz="900" b="1" dirty="0">
                      <a:solidFill>
                        <a:srgbClr val="C00000"/>
                      </a:solidFill>
                    </a:rPr>
                    <a:t>:</a:t>
                  </a:r>
                  <a:r>
                    <a:rPr kumimoji="1" lang="ko-KR" altLang="en-US" sz="900" b="1" dirty="0">
                      <a:solidFill>
                        <a:srgbClr val="C00000"/>
                      </a:solidFill>
                    </a:rPr>
                    <a:t> </a:t>
                  </a:r>
                  <a:r>
                    <a:rPr kumimoji="1" lang="en-US" altLang="ko-KR" sz="900" b="1" dirty="0">
                      <a:solidFill>
                        <a:srgbClr val="C00000"/>
                      </a:solidFill>
                    </a:rPr>
                    <a:t>0.5</a:t>
                  </a:r>
                  <a:r>
                    <a:rPr kumimoji="1" lang="ko-KR" altLang="en-US" sz="900" b="1" dirty="0">
                      <a:solidFill>
                        <a:srgbClr val="C00000"/>
                      </a:solidFill>
                    </a:rPr>
                    <a:t> </a:t>
                  </a:r>
                  <a:r>
                    <a:rPr kumimoji="1" lang="en-US" altLang="ko-KR" sz="900" b="1" dirty="0">
                      <a:solidFill>
                        <a:srgbClr val="C00000"/>
                      </a:solidFill>
                    </a:rPr>
                    <a:t>(</a:t>
                  </a:r>
                  <a:r>
                    <a:rPr kumimoji="1" lang="ko-KR" altLang="en-US" sz="900" b="1" dirty="0">
                      <a:solidFill>
                        <a:srgbClr val="C00000"/>
                      </a:solidFill>
                    </a:rPr>
                    <a:t>최대</a:t>
                  </a:r>
                  <a:r>
                    <a:rPr kumimoji="1" lang="en-US" altLang="ko-KR" sz="900" b="1" dirty="0">
                      <a:solidFill>
                        <a:srgbClr val="C00000"/>
                      </a:solidFill>
                    </a:rPr>
                    <a:t>)</a:t>
                  </a:r>
                </a:p>
                <a:p>
                  <a:r>
                    <a:rPr kumimoji="1" lang="en-US" altLang="ko-Kore-KR" sz="900" b="1" dirty="0">
                      <a:solidFill>
                        <a:srgbClr val="C00000"/>
                      </a:solidFill>
                    </a:rPr>
                    <a:t>A,B </a:t>
                  </a:r>
                  <a:r>
                    <a:rPr kumimoji="1" lang="ko-KR" altLang="en-US" sz="900" b="1" dirty="0">
                      <a:solidFill>
                        <a:srgbClr val="C00000"/>
                      </a:solidFill>
                    </a:rPr>
                    <a:t>그룹 데이터 개수가 </a:t>
                  </a:r>
                  <a:r>
                    <a:rPr kumimoji="1" lang="en-US" altLang="ko-KR" sz="900" b="1" dirty="0">
                      <a:solidFill>
                        <a:srgbClr val="C00000"/>
                      </a:solidFill>
                    </a:rPr>
                    <a:t>1:1</a:t>
                  </a:r>
                  <a:r>
                    <a:rPr kumimoji="1" lang="ko-KR" altLang="en-US" sz="900" b="1" dirty="0">
                      <a:solidFill>
                        <a:srgbClr val="C00000"/>
                      </a:solidFill>
                    </a:rPr>
                    <a:t>인 경우</a:t>
                  </a:r>
                  <a:endParaRPr kumimoji="1" lang="ko-Kore-KR" altLang="en-US" sz="900" b="1" dirty="0">
                    <a:solidFill>
                      <a:srgbClr val="C00000"/>
                    </a:solidFill>
                  </a:endParaRPr>
                </a:p>
              </p:txBody>
            </p:sp>
            <p:cxnSp>
              <p:nvCxnSpPr>
                <p:cNvPr id="37" name="직선 연결선[R] 23">
                  <a:extLst>
                    <a:ext uri="{FF2B5EF4-FFF2-40B4-BE49-F238E27FC236}">
                      <a16:creationId xmlns:a16="http://schemas.microsoft.com/office/drawing/2014/main" id="{C80CA875-72BA-4ECE-9279-AC37757299C3}"/>
                    </a:ext>
                  </a:extLst>
                </p:cNvPr>
                <p:cNvCxnSpPr/>
                <p:nvPr/>
              </p:nvCxnSpPr>
              <p:spPr>
                <a:xfrm>
                  <a:off x="8238837" y="2356077"/>
                  <a:ext cx="0" cy="1681018"/>
                </a:xfrm>
                <a:prstGeom prst="line">
                  <a:avLst/>
                </a:prstGeom>
                <a:ln w="158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E779CEA-299C-4505-BB0F-711AA8330776}"/>
                    </a:ext>
                  </a:extLst>
                </p:cNvPr>
                <p:cNvSpPr txBox="1"/>
                <p:nvPr/>
              </p:nvSpPr>
              <p:spPr>
                <a:xfrm>
                  <a:off x="8026371" y="4068763"/>
                  <a:ext cx="2742857" cy="630567"/>
                </a:xfrm>
                <a:prstGeom prst="rect">
                  <a:avLst/>
                </a:prstGeom>
                <a:noFill/>
              </p:spPr>
              <p:txBody>
                <a:bodyPr wrap="none" rtlCol="0">
                  <a:spAutoFit/>
                </a:bodyPr>
                <a:lstStyle/>
                <a:p>
                  <a:r>
                    <a:rPr kumimoji="1" lang="ko-Kore-KR" altLang="en-US" sz="900" b="1" dirty="0">
                      <a:solidFill>
                        <a:schemeClr val="accent1"/>
                      </a:solidFill>
                    </a:rPr>
                    <a:t>지니불순도</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0</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최소</a:t>
                  </a:r>
                  <a:r>
                    <a:rPr kumimoji="1" lang="en-US" altLang="ko-KR" sz="900" b="1" dirty="0">
                      <a:solidFill>
                        <a:schemeClr val="accent1"/>
                      </a:solidFill>
                    </a:rPr>
                    <a:t>)</a:t>
                  </a:r>
                </a:p>
                <a:p>
                  <a:r>
                    <a:rPr kumimoji="1" lang="en-US" altLang="ko-Kore-KR" sz="900" b="1" dirty="0">
                      <a:solidFill>
                        <a:schemeClr val="accent1"/>
                      </a:solidFill>
                    </a:rPr>
                    <a:t>A,B</a:t>
                  </a:r>
                  <a:r>
                    <a:rPr kumimoji="1" lang="ko-KR" altLang="en-US" sz="900" b="1" dirty="0">
                      <a:solidFill>
                        <a:schemeClr val="accent1"/>
                      </a:solidFill>
                    </a:rPr>
                    <a:t> 섞이지 않은 순수한 상태</a:t>
                  </a:r>
                  <a:endParaRPr kumimoji="1" lang="ko-Kore-KR" altLang="en-US" sz="900" b="1" dirty="0">
                    <a:solidFill>
                      <a:schemeClr val="accent1"/>
                    </a:solidFill>
                  </a:endParaRPr>
                </a:p>
              </p:txBody>
            </p:sp>
          </p:grpSp>
        </p:grpSp>
        <p:sp>
          <p:nvSpPr>
            <p:cNvPr id="31" name="TextBox 30">
              <a:extLst>
                <a:ext uri="{FF2B5EF4-FFF2-40B4-BE49-F238E27FC236}">
                  <a16:creationId xmlns:a16="http://schemas.microsoft.com/office/drawing/2014/main" id="{FDF6A318-4F86-4FE8-BFB6-2BCBFCF72FC3}"/>
                </a:ext>
              </a:extLst>
            </p:cNvPr>
            <p:cNvSpPr txBox="1"/>
            <p:nvPr/>
          </p:nvSpPr>
          <p:spPr>
            <a:xfrm>
              <a:off x="9465310" y="1546920"/>
              <a:ext cx="465192" cy="276999"/>
            </a:xfrm>
            <a:prstGeom prst="rect">
              <a:avLst/>
            </a:prstGeom>
            <a:noFill/>
          </p:spPr>
          <p:txBody>
            <a:bodyPr wrap="none" rtlCol="0">
              <a:spAutoFit/>
            </a:bodyPr>
            <a:lstStyle/>
            <a:p>
              <a:r>
                <a:rPr kumimoji="1" lang="en-US" altLang="ko-Kore-KR" sz="1200" dirty="0"/>
                <a:t>G(A)</a:t>
              </a:r>
              <a:endParaRPr kumimoji="1" lang="ko-Kore-KR" altLang="en-US" sz="1200" dirty="0"/>
            </a:p>
          </p:txBody>
        </p:sp>
      </p:grpSp>
    </p:spTree>
    <p:extLst>
      <p:ext uri="{BB962C8B-B14F-4D97-AF65-F5344CB8AC3E}">
        <p14:creationId xmlns:p14="http://schemas.microsoft.com/office/powerpoint/2010/main" val="180130818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CAE8AB-AAC2-4269-B308-5E93893672E9}"/>
              </a:ext>
            </a:extLst>
          </p:cNvPr>
          <p:cNvSpPr/>
          <p:nvPr/>
        </p:nvSpPr>
        <p:spPr>
          <a:xfrm>
            <a:off x="2271631" y="389324"/>
            <a:ext cx="2986715" cy="369332"/>
          </a:xfrm>
          <a:prstGeom prst="rect">
            <a:avLst/>
          </a:prstGeom>
        </p:spPr>
        <p:txBody>
          <a:bodyPr wrap="none">
            <a:spAutoFit/>
          </a:bodyPr>
          <a:lstStyle/>
          <a:p>
            <a:r>
              <a:rPr lang="ko-KR" altLang="en-US" b="1" dirty="0">
                <a:solidFill>
                  <a:srgbClr val="404248"/>
                </a:solidFill>
                <a:latin typeface="Graphik"/>
              </a:rPr>
              <a:t>의사결정나무</a:t>
            </a:r>
            <a:r>
              <a:rPr lang="en-US" altLang="ko-KR" b="1" dirty="0">
                <a:solidFill>
                  <a:srgbClr val="404248"/>
                </a:solidFill>
                <a:latin typeface="Graphik"/>
              </a:rPr>
              <a:t>(Decision Tree)</a:t>
            </a:r>
          </a:p>
        </p:txBody>
      </p:sp>
      <p:sp>
        <p:nvSpPr>
          <p:cNvPr id="7" name="바닥글 개체 틀 6">
            <a:extLst>
              <a:ext uri="{FF2B5EF4-FFF2-40B4-BE49-F238E27FC236}">
                <a16:creationId xmlns:a16="http://schemas.microsoft.com/office/drawing/2014/main" id="{07B63C55-D2A4-4C40-899C-AE87F1D3C7DA}"/>
              </a:ext>
            </a:extLst>
          </p:cNvPr>
          <p:cNvSpPr>
            <a:spLocks noGrp="1"/>
          </p:cNvSpPr>
          <p:nvPr>
            <p:ph type="ftr" sz="quarter" idx="11"/>
          </p:nvPr>
        </p:nvSpPr>
        <p:spPr/>
        <p:txBody>
          <a:bodyPr/>
          <a:lstStyle/>
          <a:p>
            <a:r>
              <a:rPr lang="en-US" altLang="ko-KR" dirty="0"/>
              <a:t>UBION PBL- FBA</a:t>
            </a:r>
            <a:endParaRPr lang="ko-KR" altLang="en-US" dirty="0"/>
          </a:p>
        </p:txBody>
      </p:sp>
      <p:sp>
        <p:nvSpPr>
          <p:cNvPr id="13" name="슬라이드 번호 개체 틀 12">
            <a:extLst>
              <a:ext uri="{FF2B5EF4-FFF2-40B4-BE49-F238E27FC236}">
                <a16:creationId xmlns:a16="http://schemas.microsoft.com/office/drawing/2014/main" id="{A3EB9827-855F-4EEA-B77D-772C36AE539D}"/>
              </a:ext>
            </a:extLst>
          </p:cNvPr>
          <p:cNvSpPr>
            <a:spLocks noGrp="1"/>
          </p:cNvSpPr>
          <p:nvPr>
            <p:ph type="sldNum" sz="quarter" idx="12"/>
          </p:nvPr>
        </p:nvSpPr>
        <p:spPr/>
        <p:txBody>
          <a:bodyPr/>
          <a:lstStyle/>
          <a:p>
            <a:fld id="{DE77BB65-F969-4654-BF30-45C70C1BE112}" type="slidenum">
              <a:rPr lang="ko-KR" altLang="en-US" smtClean="0"/>
              <a:pPr/>
              <a:t>243</a:t>
            </a:fld>
            <a:endParaRPr lang="ko-KR" altLang="en-US"/>
          </a:p>
        </p:txBody>
      </p:sp>
      <p:sp>
        <p:nvSpPr>
          <p:cNvPr id="14" name="직사각형 13">
            <a:extLst>
              <a:ext uri="{FF2B5EF4-FFF2-40B4-BE49-F238E27FC236}">
                <a16:creationId xmlns:a16="http://schemas.microsoft.com/office/drawing/2014/main" id="{98B3187D-8C3C-484B-AB9A-A8701EF81E75}"/>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8" name="바닥글 개체 틀 6">
            <a:extLst>
              <a:ext uri="{FF2B5EF4-FFF2-40B4-BE49-F238E27FC236}">
                <a16:creationId xmlns:a16="http://schemas.microsoft.com/office/drawing/2014/main" id="{AD66E9B4-1084-4C09-8E0C-06B559515AEF}"/>
              </a:ext>
            </a:extLst>
          </p:cNvPr>
          <p:cNvSpPr txBox="1">
            <a:spLocks/>
          </p:cNvSpPr>
          <p:nvPr/>
        </p:nvSpPr>
        <p:spPr>
          <a:xfrm>
            <a:off x="2622917" y="6360925"/>
            <a:ext cx="4114800" cy="365125"/>
          </a:xfrm>
          <a:prstGeom prst="rect">
            <a:avLst/>
          </a:prstGeom>
        </p:spPr>
        <p:txBody>
          <a:bodyPr vert="horz" lIns="91440" tIns="45720" rIns="91440" bIns="45720" rtlCol="0" anchor="ctr"/>
          <a:lstStyle>
            <a:defPPr>
              <a:defRPr lang="ko-KR"/>
            </a:defPPr>
            <a:lvl1pPr marL="0" algn="ct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a:t>UBION PBL- FBA</a:t>
            </a:r>
            <a:endParaRPr lang="ko-KR" altLang="en-US" dirty="0"/>
          </a:p>
        </p:txBody>
      </p:sp>
      <p:sp>
        <p:nvSpPr>
          <p:cNvPr id="9" name="직사각형 8">
            <a:extLst>
              <a:ext uri="{FF2B5EF4-FFF2-40B4-BE49-F238E27FC236}">
                <a16:creationId xmlns:a16="http://schemas.microsoft.com/office/drawing/2014/main" id="{2333B681-4583-4993-8DD6-459492B4D7C8}"/>
              </a:ext>
            </a:extLst>
          </p:cNvPr>
          <p:cNvSpPr/>
          <p:nvPr/>
        </p:nvSpPr>
        <p:spPr>
          <a:xfrm>
            <a:off x="108317" y="1051849"/>
            <a:ext cx="3137830" cy="276999"/>
          </a:xfrm>
          <a:prstGeom prst="rect">
            <a:avLst/>
          </a:prstGeom>
          <a:solidFill>
            <a:schemeClr val="accent3">
              <a:lumMod val="40000"/>
              <a:lumOff val="60000"/>
            </a:schemeClr>
          </a:solidFill>
          <a:ln>
            <a:solidFill>
              <a:schemeClr val="accent5">
                <a:lumMod val="60000"/>
                <a:lumOff val="40000"/>
              </a:schemeClr>
            </a:solidFill>
          </a:ln>
        </p:spPr>
        <p:txBody>
          <a:bodyPr wrap="square">
            <a:spAutoFit/>
          </a:bodyPr>
          <a:lstStyle/>
          <a:p>
            <a:r>
              <a:rPr lang="ko-KR" altLang="en-US" sz="1200" dirty="0"/>
              <a:t>의사결정나무 분리기준 </a:t>
            </a:r>
            <a:r>
              <a:rPr lang="en-US" altLang="ko-KR" sz="1200" dirty="0"/>
              <a:t>(</a:t>
            </a:r>
            <a:r>
              <a:rPr lang="ko-KR" altLang="en-US" sz="1200" dirty="0"/>
              <a:t>엔트로피</a:t>
            </a:r>
            <a:r>
              <a:rPr lang="en-US" altLang="ko-KR" sz="1200" dirty="0"/>
              <a:t>)</a:t>
            </a:r>
          </a:p>
        </p:txBody>
      </p:sp>
      <p:sp>
        <p:nvSpPr>
          <p:cNvPr id="10" name="TextBox 9">
            <a:extLst>
              <a:ext uri="{FF2B5EF4-FFF2-40B4-BE49-F238E27FC236}">
                <a16:creationId xmlns:a16="http://schemas.microsoft.com/office/drawing/2014/main" id="{EB864DC6-0537-4FB1-9C65-0D43D1DF45BA}"/>
              </a:ext>
            </a:extLst>
          </p:cNvPr>
          <p:cNvSpPr txBox="1"/>
          <p:nvPr/>
        </p:nvSpPr>
        <p:spPr>
          <a:xfrm>
            <a:off x="3636108" y="3184693"/>
            <a:ext cx="5634876" cy="261610"/>
          </a:xfrm>
          <a:prstGeom prst="rect">
            <a:avLst/>
          </a:prstGeom>
          <a:noFill/>
        </p:spPr>
        <p:txBody>
          <a:bodyPr wrap="none" rtlCol="0">
            <a:spAutoFit/>
          </a:bodyPr>
          <a:lstStyle/>
          <a:p>
            <a:r>
              <a:rPr kumimoji="1" lang="ko-Kore-KR" altLang="en-US" sz="1100" b="1" dirty="0"/>
              <a:t>예시 </a:t>
            </a:r>
            <a:r>
              <a:rPr kumimoji="1" lang="en-US" altLang="ko-Kore-KR" sz="1100" b="1" dirty="0"/>
              <a:t>2</a:t>
            </a:r>
            <a:r>
              <a:rPr kumimoji="1" lang="en-US" altLang="ko-KR" sz="1100" b="1" dirty="0"/>
              <a:t>)</a:t>
            </a:r>
            <a:r>
              <a:rPr kumimoji="1" lang="ko-KR" altLang="en-US" sz="1100" b="1" dirty="0"/>
              <a:t>  </a:t>
            </a:r>
            <a:r>
              <a:rPr kumimoji="1" lang="en-US" altLang="ko-KR" sz="1100" b="1" dirty="0"/>
              <a:t>5</a:t>
            </a:r>
            <a:r>
              <a:rPr kumimoji="1" lang="ko-KR" altLang="en-US" sz="1100" b="1" dirty="0"/>
              <a:t>명의 단골과 </a:t>
            </a:r>
            <a:r>
              <a:rPr kumimoji="1" lang="en-US" altLang="ko-KR" sz="1100" b="1" dirty="0"/>
              <a:t>5</a:t>
            </a:r>
            <a:r>
              <a:rPr kumimoji="1" lang="ko-KR" altLang="en-US" sz="1100" b="1" dirty="0"/>
              <a:t>명의 이탈고객에 대한 정보 분류 </a:t>
            </a:r>
            <a:r>
              <a:rPr kumimoji="1" lang="en-US" altLang="ko-KR" sz="1100" b="1" dirty="0">
                <a:solidFill>
                  <a:srgbClr val="00B0F0"/>
                </a:solidFill>
              </a:rPr>
              <a:t>(</a:t>
            </a:r>
            <a:r>
              <a:rPr kumimoji="1" lang="ko-KR" altLang="en-US" sz="1100" b="1" dirty="0">
                <a:solidFill>
                  <a:srgbClr val="00B0F0"/>
                </a:solidFill>
              </a:rPr>
              <a:t>성별 기준 정보이득이 더 크다</a:t>
            </a:r>
            <a:r>
              <a:rPr kumimoji="1" lang="en-US" altLang="ko-KR" sz="1100" b="1" dirty="0">
                <a:solidFill>
                  <a:srgbClr val="00B0F0"/>
                </a:solidFill>
              </a:rPr>
              <a:t>)</a:t>
            </a:r>
            <a:endParaRPr kumimoji="1" lang="ko-Kore-KR" altLang="en-US" sz="1100" b="1" dirty="0">
              <a:solidFill>
                <a:srgbClr val="00B0F0"/>
              </a:solidFill>
            </a:endParaRPr>
          </a:p>
        </p:txBody>
      </p:sp>
      <p:graphicFrame>
        <p:nvGraphicFramePr>
          <p:cNvPr id="11" name="표 38">
            <a:extLst>
              <a:ext uri="{FF2B5EF4-FFF2-40B4-BE49-F238E27FC236}">
                <a16:creationId xmlns:a16="http://schemas.microsoft.com/office/drawing/2014/main" id="{615CDB30-8885-4AE9-AAF1-8037CEB6ED67}"/>
              </a:ext>
            </a:extLst>
          </p:cNvPr>
          <p:cNvGraphicFramePr>
            <a:graphicFrameLocks noGrp="1"/>
          </p:cNvGraphicFramePr>
          <p:nvPr>
            <p:extLst>
              <p:ext uri="{D42A27DB-BD31-4B8C-83A1-F6EECF244321}">
                <p14:modId xmlns:p14="http://schemas.microsoft.com/office/powerpoint/2010/main" val="4241650245"/>
              </p:ext>
            </p:extLst>
          </p:nvPr>
        </p:nvGraphicFramePr>
        <p:xfrm>
          <a:off x="4048886" y="3513613"/>
          <a:ext cx="4464280" cy="611049"/>
        </p:xfrm>
        <a:graphic>
          <a:graphicData uri="http://schemas.openxmlformats.org/drawingml/2006/table">
            <a:tbl>
              <a:tblPr firstRow="1" bandRow="1">
                <a:tableStyleId>{5A111915-BE36-4E01-A7E5-04B1672EAD32}</a:tableStyleId>
              </a:tblPr>
              <a:tblGrid>
                <a:gridCol w="446428">
                  <a:extLst>
                    <a:ext uri="{9D8B030D-6E8A-4147-A177-3AD203B41FA5}">
                      <a16:colId xmlns:a16="http://schemas.microsoft.com/office/drawing/2014/main" val="2748737740"/>
                    </a:ext>
                  </a:extLst>
                </a:gridCol>
                <a:gridCol w="446428">
                  <a:extLst>
                    <a:ext uri="{9D8B030D-6E8A-4147-A177-3AD203B41FA5}">
                      <a16:colId xmlns:a16="http://schemas.microsoft.com/office/drawing/2014/main" val="4134261268"/>
                    </a:ext>
                  </a:extLst>
                </a:gridCol>
                <a:gridCol w="446428">
                  <a:extLst>
                    <a:ext uri="{9D8B030D-6E8A-4147-A177-3AD203B41FA5}">
                      <a16:colId xmlns:a16="http://schemas.microsoft.com/office/drawing/2014/main" val="3253366248"/>
                    </a:ext>
                  </a:extLst>
                </a:gridCol>
                <a:gridCol w="446428">
                  <a:extLst>
                    <a:ext uri="{9D8B030D-6E8A-4147-A177-3AD203B41FA5}">
                      <a16:colId xmlns:a16="http://schemas.microsoft.com/office/drawing/2014/main" val="13428993"/>
                    </a:ext>
                  </a:extLst>
                </a:gridCol>
                <a:gridCol w="446428">
                  <a:extLst>
                    <a:ext uri="{9D8B030D-6E8A-4147-A177-3AD203B41FA5}">
                      <a16:colId xmlns:a16="http://schemas.microsoft.com/office/drawing/2014/main" val="2357611430"/>
                    </a:ext>
                  </a:extLst>
                </a:gridCol>
                <a:gridCol w="446428">
                  <a:extLst>
                    <a:ext uri="{9D8B030D-6E8A-4147-A177-3AD203B41FA5}">
                      <a16:colId xmlns:a16="http://schemas.microsoft.com/office/drawing/2014/main" val="625890897"/>
                    </a:ext>
                  </a:extLst>
                </a:gridCol>
                <a:gridCol w="446428">
                  <a:extLst>
                    <a:ext uri="{9D8B030D-6E8A-4147-A177-3AD203B41FA5}">
                      <a16:colId xmlns:a16="http://schemas.microsoft.com/office/drawing/2014/main" val="2240182523"/>
                    </a:ext>
                  </a:extLst>
                </a:gridCol>
                <a:gridCol w="446428">
                  <a:extLst>
                    <a:ext uri="{9D8B030D-6E8A-4147-A177-3AD203B41FA5}">
                      <a16:colId xmlns:a16="http://schemas.microsoft.com/office/drawing/2014/main" val="2062066126"/>
                    </a:ext>
                  </a:extLst>
                </a:gridCol>
                <a:gridCol w="446428">
                  <a:extLst>
                    <a:ext uri="{9D8B030D-6E8A-4147-A177-3AD203B41FA5}">
                      <a16:colId xmlns:a16="http://schemas.microsoft.com/office/drawing/2014/main" val="1932094905"/>
                    </a:ext>
                  </a:extLst>
                </a:gridCol>
                <a:gridCol w="446428">
                  <a:extLst>
                    <a:ext uri="{9D8B030D-6E8A-4147-A177-3AD203B41FA5}">
                      <a16:colId xmlns:a16="http://schemas.microsoft.com/office/drawing/2014/main" val="1249387651"/>
                    </a:ext>
                  </a:extLst>
                </a:gridCol>
              </a:tblGrid>
              <a:tr h="203683">
                <a:tc>
                  <a:txBody>
                    <a:bodyPr/>
                    <a:lstStyle/>
                    <a:p>
                      <a:r>
                        <a:rPr lang="ko-Kore-KR" altLang="en-US" sz="1000" dirty="0"/>
                        <a:t>단골</a:t>
                      </a:r>
                    </a:p>
                  </a:txBody>
                  <a:tcPr marL="46964" marR="46964" marT="23482" marB="23482">
                    <a:lnL w="6350" cap="flat" cmpd="sng" algn="ctr">
                      <a:noFill/>
                      <a:prstDash val="solid"/>
                      <a:miter lim="800000"/>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ko-Kore-KR" altLang="en-US" sz="1000" b="1" u="none" strike="noStrike" kern="1200" cap="none" spc="0" normalizeH="0" baseline="0" noProof="0">
                          <a:ln>
                            <a:noFill/>
                          </a:ln>
                          <a:solidFill>
                            <a:prstClr val="white"/>
                          </a:solidFill>
                          <a:effectLst/>
                          <a:uLnTx/>
                          <a:uFillTx/>
                        </a:rPr>
                        <a:t>단골</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ko-Kore-KR" altLang="en-US" sz="1000" b="1" u="none" strike="noStrike" kern="1200" cap="none" spc="0" normalizeH="0" baseline="0" noProof="0">
                          <a:ln>
                            <a:noFill/>
                          </a:ln>
                          <a:solidFill>
                            <a:prstClr val="white"/>
                          </a:solidFill>
                          <a:effectLst/>
                          <a:uLnTx/>
                          <a:uFillTx/>
                        </a:rPr>
                        <a:t>단골</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ko-Kore-KR" altLang="en-US" sz="1000" b="1" u="none" strike="noStrike" kern="1200" cap="none" spc="0" normalizeH="0" baseline="0" noProof="0">
                          <a:ln>
                            <a:noFill/>
                          </a:ln>
                          <a:solidFill>
                            <a:prstClr val="white"/>
                          </a:solidFill>
                          <a:effectLst/>
                          <a:uLnTx/>
                          <a:uFillTx/>
                        </a:rPr>
                        <a:t>단골</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ko-Kore-KR" altLang="en-US" sz="1000" b="1" u="none" strike="noStrike" kern="1200" cap="none" spc="0" normalizeH="0" baseline="0" noProof="0">
                          <a:ln>
                            <a:noFill/>
                          </a:ln>
                          <a:solidFill>
                            <a:prstClr val="white"/>
                          </a:solidFill>
                          <a:effectLst/>
                          <a:uLnTx/>
                          <a:uFillTx/>
                        </a:rPr>
                        <a:t>단골</a:t>
                      </a:r>
                      <a:endParaRPr lang="ko-Kore-KR" altLang="en-US" sz="100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ko-Kore-KR" altLang="en-US" sz="1000" b="1" u="none" strike="noStrike" kern="1200" cap="none" spc="0" normalizeH="0" baseline="0" noProof="0" dirty="0">
                          <a:ln>
                            <a:noFill/>
                          </a:ln>
                          <a:solidFill>
                            <a:prstClr val="white"/>
                          </a:solidFill>
                          <a:effectLst/>
                          <a:uLnTx/>
                          <a:uFillTx/>
                        </a:rPr>
                        <a:t>이탈</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ko-Kore-KR" altLang="en-US" sz="1000" b="1" u="none" strike="noStrike" kern="1200" cap="none" spc="0" normalizeH="0" baseline="0" noProof="0">
                          <a:ln>
                            <a:noFill/>
                          </a:ln>
                          <a:solidFill>
                            <a:prstClr val="white"/>
                          </a:solidFill>
                          <a:effectLst/>
                          <a:uLnTx/>
                          <a:uFillTx/>
                        </a:rPr>
                        <a:t>이탈</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ko-Kore-KR" altLang="en-US" sz="1000" b="1" u="none" strike="noStrike" kern="1200" cap="none" spc="0" normalizeH="0" baseline="0" noProof="0">
                          <a:ln>
                            <a:noFill/>
                          </a:ln>
                          <a:solidFill>
                            <a:prstClr val="white"/>
                          </a:solidFill>
                          <a:effectLst/>
                          <a:uLnTx/>
                          <a:uFillTx/>
                        </a:rPr>
                        <a:t>이탈</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ko-Kore-KR" altLang="en-US" sz="1000" b="1" u="none" strike="noStrike" kern="1200" cap="none" spc="0" normalizeH="0" baseline="0" noProof="0" dirty="0">
                          <a:ln>
                            <a:noFill/>
                          </a:ln>
                          <a:solidFill>
                            <a:prstClr val="white"/>
                          </a:solidFill>
                          <a:effectLst/>
                          <a:uLnTx/>
                          <a:uFillTx/>
                        </a:rPr>
                        <a:t>이탈</a:t>
                      </a:r>
                      <a:endParaRPr lang="ko-Kore-KR" altLang="en-US" sz="1000" dirty="0"/>
                    </a:p>
                  </a:txBody>
                  <a:tcPr marL="46964" marR="46964" marT="23482" marB="23482">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kumimoji="0" lang="ko-Kore-KR" altLang="en-US" sz="1000" b="1" u="none" strike="noStrike" kern="1200" cap="none" spc="0" normalizeH="0" baseline="0" noProof="0" dirty="0">
                          <a:ln>
                            <a:noFill/>
                          </a:ln>
                          <a:solidFill>
                            <a:prstClr val="white"/>
                          </a:solidFill>
                          <a:effectLst/>
                          <a:uLnTx/>
                          <a:uFillTx/>
                        </a:rPr>
                        <a:t>이탈</a:t>
                      </a:r>
                      <a:endParaRPr lang="ko-Kore-KR" altLang="en-US" sz="1000" dirty="0"/>
                    </a:p>
                  </a:txBody>
                  <a:tcPr marL="46964" marR="46964" marT="23482" marB="23482">
                    <a:lnL>
                      <a:noFill/>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61646525"/>
                  </a:ext>
                </a:extLst>
              </a:tr>
              <a:tr h="203683">
                <a:tc>
                  <a:txBody>
                    <a:bodyPr/>
                    <a:lstStyle/>
                    <a:p>
                      <a:r>
                        <a:rPr lang="ko-Kore-KR" altLang="en-US" sz="1000" dirty="0"/>
                        <a:t>남자</a:t>
                      </a:r>
                    </a:p>
                  </a:txBody>
                  <a:tcPr marL="46964" marR="46964" marT="23482" marB="23482">
                    <a:lnL w="6350" cap="flat" cmpd="sng" algn="ctr">
                      <a:noFill/>
                      <a:prstDash val="solid"/>
                      <a:miter lim="800000"/>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a:ln>
                            <a:noFill/>
                          </a:ln>
                          <a:solidFill>
                            <a:prstClr val="black"/>
                          </a:solidFill>
                          <a:effectLst/>
                          <a:uLnTx/>
                          <a:uFillTx/>
                        </a:rPr>
                        <a:t>남자</a:t>
                      </a:r>
                      <a:endParaRPr lang="ko-Kore-KR" altLang="en-US" sz="1000" dirty="0"/>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a:ln>
                            <a:noFill/>
                          </a:ln>
                          <a:solidFill>
                            <a:prstClr val="black"/>
                          </a:solidFill>
                          <a:effectLst/>
                          <a:uLnTx/>
                          <a:uFillTx/>
                        </a:rPr>
                        <a:t>남자</a:t>
                      </a:r>
                      <a:endParaRPr lang="ko-Kore-KR" altLang="en-US" sz="1000" dirty="0"/>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dirty="0">
                          <a:ln>
                            <a:noFill/>
                          </a:ln>
                          <a:solidFill>
                            <a:prstClr val="black"/>
                          </a:solidFill>
                          <a:effectLst/>
                          <a:uLnTx/>
                          <a:uFillTx/>
                        </a:rPr>
                        <a:t>남자</a:t>
                      </a:r>
                      <a:endParaRPr lang="ko-Kore-KR" altLang="en-US" sz="1000" dirty="0"/>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ko-Kore-KR" altLang="en-US" sz="1000" dirty="0"/>
                        <a:t>남자</a:t>
                      </a:r>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ko-Kore-KR" altLang="en-US" sz="1000" dirty="0"/>
                        <a:t>남자</a:t>
                      </a:r>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ko-Kore-KR" altLang="en-US" sz="1000" dirty="0"/>
                        <a:t>여자</a:t>
                      </a:r>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a:ln>
                            <a:noFill/>
                          </a:ln>
                          <a:solidFill>
                            <a:prstClr val="black"/>
                          </a:solidFill>
                          <a:effectLst/>
                          <a:uLnTx/>
                          <a:uFillTx/>
                        </a:rPr>
                        <a:t>여자</a:t>
                      </a:r>
                      <a:endParaRPr lang="ko-Kore-KR" altLang="en-US" sz="1000" dirty="0"/>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a:ln>
                            <a:noFill/>
                          </a:ln>
                          <a:solidFill>
                            <a:prstClr val="black"/>
                          </a:solidFill>
                          <a:effectLst/>
                          <a:uLnTx/>
                          <a:uFillTx/>
                        </a:rPr>
                        <a:t>여자</a:t>
                      </a:r>
                      <a:endParaRPr lang="ko-Kore-KR" altLang="en-US" sz="1000" dirty="0"/>
                    </a:p>
                  </a:txBody>
                  <a:tcPr marL="46964" marR="46964" marT="23482" marB="23482">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kumimoji="0" lang="ko-Kore-KR" altLang="en-US" sz="1000" b="0" u="none" strike="noStrike" kern="1200" cap="none" spc="0" normalizeH="0" baseline="0" noProof="0" dirty="0">
                          <a:ln>
                            <a:noFill/>
                          </a:ln>
                          <a:solidFill>
                            <a:prstClr val="black"/>
                          </a:solidFill>
                          <a:effectLst/>
                          <a:uLnTx/>
                          <a:uFillTx/>
                        </a:rPr>
                        <a:t>여자</a:t>
                      </a:r>
                      <a:endParaRPr lang="ko-Kore-KR" altLang="en-US" sz="1000" dirty="0"/>
                    </a:p>
                  </a:txBody>
                  <a:tcPr marL="46964" marR="46964" marT="23482" marB="23482">
                    <a:lnL>
                      <a:noFill/>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29913012"/>
                  </a:ext>
                </a:extLst>
              </a:tr>
              <a:tr h="203683">
                <a:tc>
                  <a:txBody>
                    <a:bodyPr/>
                    <a:lstStyle/>
                    <a:p>
                      <a:r>
                        <a:rPr lang="en-US" altLang="ko-Kore-KR" sz="1000" dirty="0"/>
                        <a:t>20</a:t>
                      </a:r>
                      <a:r>
                        <a:rPr lang="ko-Kore-KR" altLang="en-US" sz="1000" dirty="0"/>
                        <a:t>대</a:t>
                      </a:r>
                    </a:p>
                  </a:txBody>
                  <a:tcPr marL="46964" marR="46964" marT="23482" marB="23482">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3</a:t>
                      </a:r>
                      <a:r>
                        <a:rPr lang="en-US" altLang="ko-KR" sz="1000" dirty="0"/>
                        <a:t>0</a:t>
                      </a:r>
                      <a:r>
                        <a:rPr lang="ko-KR" altLang="en-US" sz="1000" dirty="0"/>
                        <a:t>대</a:t>
                      </a:r>
                      <a:endParaRPr lang="ko-Kore-KR" altLang="en-US" sz="1000" dirty="0"/>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20</a:t>
                      </a:r>
                      <a:r>
                        <a:rPr lang="ko-Kore-KR" altLang="en-US" sz="1000" dirty="0"/>
                        <a:t>대</a:t>
                      </a:r>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kumimoji="0" lang="en-US" altLang="ko-Kore-KR" sz="1000" b="0" u="none" strike="noStrike" kern="1200" cap="none" spc="0" normalizeH="0" baseline="0" noProof="0" dirty="0">
                          <a:ln>
                            <a:noFill/>
                          </a:ln>
                          <a:solidFill>
                            <a:prstClr val="black"/>
                          </a:solidFill>
                          <a:effectLst/>
                          <a:uLnTx/>
                          <a:uFillTx/>
                        </a:rPr>
                        <a:t>3</a:t>
                      </a:r>
                      <a:r>
                        <a:rPr kumimoji="0" lang="en-US" altLang="ko-KR" sz="1000" b="0" u="none" strike="noStrike" kern="1200" cap="none" spc="0" normalizeH="0" baseline="0" noProof="0" dirty="0">
                          <a:ln>
                            <a:noFill/>
                          </a:ln>
                          <a:solidFill>
                            <a:prstClr val="black"/>
                          </a:solidFill>
                          <a:effectLst/>
                          <a:uLnTx/>
                          <a:uFillTx/>
                        </a:rPr>
                        <a:t>0</a:t>
                      </a:r>
                      <a:r>
                        <a:rPr kumimoji="0" lang="ko-KR" altLang="en-US" sz="1000" b="0" u="none" strike="noStrike" kern="1200" cap="none" spc="0" normalizeH="0" baseline="0" noProof="0" dirty="0">
                          <a:ln>
                            <a:noFill/>
                          </a:ln>
                          <a:solidFill>
                            <a:prstClr val="black"/>
                          </a:solidFill>
                          <a:effectLst/>
                          <a:uLnTx/>
                          <a:uFillTx/>
                        </a:rPr>
                        <a:t>대</a:t>
                      </a:r>
                      <a:endParaRPr lang="ko-Kore-KR" altLang="en-US" sz="1000" dirty="0"/>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kumimoji="0" lang="en-US" altLang="ko-Kore-KR" sz="1000" b="0" u="none" strike="noStrike" kern="1200" cap="none" spc="0" normalizeH="0" baseline="0" noProof="0" dirty="0">
                          <a:ln>
                            <a:noFill/>
                          </a:ln>
                          <a:solidFill>
                            <a:prstClr val="black"/>
                          </a:solidFill>
                          <a:effectLst/>
                          <a:uLnTx/>
                          <a:uFillTx/>
                        </a:rPr>
                        <a:t>3</a:t>
                      </a:r>
                      <a:r>
                        <a:rPr kumimoji="0" lang="en-US" altLang="ko-KR" sz="1000" b="0" u="none" strike="noStrike" kern="1200" cap="none" spc="0" normalizeH="0" baseline="0" noProof="0" dirty="0">
                          <a:ln>
                            <a:noFill/>
                          </a:ln>
                          <a:solidFill>
                            <a:prstClr val="black"/>
                          </a:solidFill>
                          <a:effectLst/>
                          <a:uLnTx/>
                          <a:uFillTx/>
                        </a:rPr>
                        <a:t>0</a:t>
                      </a:r>
                      <a:r>
                        <a:rPr kumimoji="0" lang="ko-KR" altLang="en-US" sz="1000" b="0" u="none" strike="noStrike" kern="1200" cap="none" spc="0" normalizeH="0" baseline="0" noProof="0" dirty="0">
                          <a:ln>
                            <a:noFill/>
                          </a:ln>
                          <a:solidFill>
                            <a:prstClr val="black"/>
                          </a:solidFill>
                          <a:effectLst/>
                          <a:uLnTx/>
                          <a:uFillTx/>
                        </a:rPr>
                        <a:t>대</a:t>
                      </a:r>
                      <a:endParaRPr lang="ko-Kore-KR" altLang="en-US" sz="1000" dirty="0"/>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kumimoji="0" lang="en-US" altLang="ko-Kore-KR" sz="1000" b="0" u="none" strike="noStrike" kern="1200" cap="none" spc="0" normalizeH="0" baseline="0" noProof="0" dirty="0">
                          <a:ln>
                            <a:noFill/>
                          </a:ln>
                          <a:solidFill>
                            <a:prstClr val="black"/>
                          </a:solidFill>
                          <a:effectLst/>
                          <a:uLnTx/>
                          <a:uFillTx/>
                        </a:rPr>
                        <a:t>3</a:t>
                      </a:r>
                      <a:r>
                        <a:rPr kumimoji="0" lang="en-US" altLang="ko-KR" sz="1000" b="0" u="none" strike="noStrike" kern="1200" cap="none" spc="0" normalizeH="0" baseline="0" noProof="0" dirty="0">
                          <a:ln>
                            <a:noFill/>
                          </a:ln>
                          <a:solidFill>
                            <a:prstClr val="black"/>
                          </a:solidFill>
                          <a:effectLst/>
                          <a:uLnTx/>
                          <a:uFillTx/>
                        </a:rPr>
                        <a:t>0</a:t>
                      </a:r>
                      <a:r>
                        <a:rPr kumimoji="0" lang="ko-KR" altLang="en-US" sz="1000" b="0" u="none" strike="noStrike" kern="1200" cap="none" spc="0" normalizeH="0" baseline="0" noProof="0" dirty="0">
                          <a:ln>
                            <a:noFill/>
                          </a:ln>
                          <a:solidFill>
                            <a:prstClr val="black"/>
                          </a:solidFill>
                          <a:effectLst/>
                          <a:uLnTx/>
                          <a:uFillTx/>
                        </a:rPr>
                        <a:t>대</a:t>
                      </a:r>
                      <a:endParaRPr lang="ko-Kore-KR" altLang="en-US" sz="1000" dirty="0"/>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20</a:t>
                      </a:r>
                      <a:r>
                        <a:rPr lang="ko-Kore-KR" altLang="en-US" sz="1000" dirty="0"/>
                        <a:t>대</a:t>
                      </a:r>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20</a:t>
                      </a:r>
                      <a:r>
                        <a:rPr lang="ko-Kore-KR" altLang="en-US" sz="1000" dirty="0"/>
                        <a:t>대</a:t>
                      </a:r>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3</a:t>
                      </a:r>
                      <a:r>
                        <a:rPr lang="en-US" altLang="ko-KR" sz="1000" dirty="0"/>
                        <a:t>0</a:t>
                      </a:r>
                      <a:r>
                        <a:rPr lang="ko-KR" altLang="en-US" sz="1000" dirty="0"/>
                        <a:t>대</a:t>
                      </a:r>
                      <a:endParaRPr lang="ko-Kore-KR" altLang="en-US" sz="1000" dirty="0"/>
                    </a:p>
                  </a:txBody>
                  <a:tcPr marL="46964" marR="46964" marT="23482" marB="23482">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r>
                        <a:rPr lang="en-US" altLang="ko-Kore-KR" sz="1000" dirty="0"/>
                        <a:t>20</a:t>
                      </a:r>
                      <a:r>
                        <a:rPr lang="ko-Kore-KR" altLang="en-US" sz="1000" dirty="0"/>
                        <a:t>대</a:t>
                      </a:r>
                    </a:p>
                  </a:txBody>
                  <a:tcPr marL="46964" marR="46964" marT="23482" marB="23482">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772742956"/>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B8997A-0E68-445C-BA69-0EDAC8232726}"/>
                  </a:ext>
                </a:extLst>
              </p:cNvPr>
              <p:cNvSpPr txBox="1"/>
              <p:nvPr/>
            </p:nvSpPr>
            <p:spPr>
              <a:xfrm>
                <a:off x="6859797" y="4914929"/>
                <a:ext cx="2284343" cy="299634"/>
              </a:xfrm>
              <a:prstGeom prst="rect">
                <a:avLst/>
              </a:prstGeom>
              <a:noFill/>
            </p:spPr>
            <p:txBody>
              <a:bodyPr wrap="none" rtlCol="0">
                <a:spAutoFit/>
              </a:bodyPr>
              <a:lstStyle/>
              <a:p>
                <a:r>
                  <a:rPr kumimoji="1" lang="en-US" altLang="ko-Kore-KR" sz="900" dirty="0"/>
                  <a:t>E(</a:t>
                </a:r>
                <a:r>
                  <a:rPr kumimoji="1" lang="ko-Kore-KR" altLang="en-US" sz="900" dirty="0"/>
                  <a:t>남</a:t>
                </a:r>
                <a:r>
                  <a:rPr kumimoji="1" lang="en-US" altLang="ko-Kore-KR" sz="900" dirty="0"/>
                  <a:t>) </a:t>
                </a:r>
                <a:r>
                  <a:rPr kumimoji="1" lang="en-US" altLang="ko-KR" sz="900" dirty="0"/>
                  <a:t>= </a:t>
                </a:r>
                <a14:m>
                  <m:oMath xmlns:m="http://schemas.openxmlformats.org/officeDocument/2006/math">
                    <m:r>
                      <a:rPr kumimoji="1" lang="en-US" altLang="ko-KR" sz="900" b="0" i="1" smtClean="0">
                        <a:latin typeface="Cambria Math" panose="02040503050406030204" pitchFamily="18" charset="0"/>
                      </a:rPr>
                      <m:t>−</m:t>
                    </m:r>
                    <m:func>
                      <m:funcPr>
                        <m:ctrlPr>
                          <a:rPr kumimoji="1" lang="en-US" altLang="ko-KR" sz="900" b="0" i="1" smtClean="0">
                            <a:latin typeface="Cambria Math" panose="02040503050406030204" pitchFamily="18" charset="0"/>
                          </a:rPr>
                        </m:ctrlPr>
                      </m:funcPr>
                      <m:fName>
                        <m:sSub>
                          <m:sSubPr>
                            <m:ctrlPr>
                              <a:rPr kumimoji="1" lang="en-US" altLang="ko-KR" sz="900" b="0" i="1" smtClean="0">
                                <a:latin typeface="Cambria Math" panose="02040503050406030204" pitchFamily="18" charset="0"/>
                              </a:rPr>
                            </m:ctrlPr>
                          </m:sSubPr>
                          <m:e>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i="1">
                                        <a:latin typeface="Cambria Math" panose="02040503050406030204" pitchFamily="18" charset="0"/>
                                      </a:rPr>
                                      <m:t>5</m:t>
                                    </m:r>
                                  </m:num>
                                  <m:den>
                                    <m:r>
                                      <a:rPr kumimoji="1" lang="en-US" altLang="ko-KR" sz="900" i="1">
                                        <a:latin typeface="Cambria Math" panose="02040503050406030204" pitchFamily="18" charset="0"/>
                                      </a:rPr>
                                      <m:t>6</m:t>
                                    </m:r>
                                  </m:den>
                                </m:f>
                              </m:e>
                            </m:d>
                            <m:r>
                              <m:rPr>
                                <m:sty m:val="p"/>
                              </m:rPr>
                              <a:rPr kumimoji="1" lang="en-US" altLang="ko-KR" sz="900" b="0" i="0" smtClean="0">
                                <a:latin typeface="Cambria Math" panose="02040503050406030204" pitchFamily="18" charset="0"/>
                              </a:rPr>
                              <m:t>log</m:t>
                            </m:r>
                          </m:e>
                          <m:sub>
                            <m:r>
                              <a:rPr kumimoji="1" lang="en-US" altLang="ko-KR" sz="900" b="0" i="1" smtClean="0">
                                <a:latin typeface="Cambria Math" panose="02040503050406030204" pitchFamily="18" charset="0"/>
                              </a:rPr>
                              <m:t>2</m:t>
                            </m:r>
                          </m:sub>
                        </m:sSub>
                      </m:fName>
                      <m:e>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i="1">
                                    <a:latin typeface="Cambria Math" panose="02040503050406030204" pitchFamily="18" charset="0"/>
                                  </a:rPr>
                                  <m:t>5</m:t>
                                </m:r>
                              </m:num>
                              <m:den>
                                <m:r>
                                  <a:rPr kumimoji="1" lang="en-US" altLang="ko-KR" sz="900" i="1">
                                    <a:latin typeface="Cambria Math" panose="02040503050406030204" pitchFamily="18" charset="0"/>
                                  </a:rPr>
                                  <m:t>6</m:t>
                                </m:r>
                              </m:den>
                            </m:f>
                          </m:e>
                        </m:d>
                      </m:e>
                    </m:func>
                    <m:r>
                      <a:rPr kumimoji="1" lang="en-US" altLang="ko-KR" sz="900" i="1">
                        <a:latin typeface="Cambria Math" panose="02040503050406030204" pitchFamily="18" charset="0"/>
                      </a:rPr>
                      <m:t>−</m:t>
                    </m:r>
                    <m:func>
                      <m:funcPr>
                        <m:ctrlPr>
                          <a:rPr kumimoji="1" lang="en-US" altLang="ko-KR" sz="900" i="1">
                            <a:latin typeface="Cambria Math" panose="02040503050406030204" pitchFamily="18" charset="0"/>
                          </a:rPr>
                        </m:ctrlPr>
                      </m:funcPr>
                      <m:fName>
                        <m:sSub>
                          <m:sSubPr>
                            <m:ctrlPr>
                              <a:rPr kumimoji="1" lang="en-US" altLang="ko-KR" sz="900" i="1">
                                <a:latin typeface="Cambria Math" panose="02040503050406030204" pitchFamily="18" charset="0"/>
                              </a:rPr>
                            </m:ctrlPr>
                          </m:sSubPr>
                          <m:e>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b="0" i="1" smtClean="0">
                                        <a:latin typeface="Cambria Math" panose="02040503050406030204" pitchFamily="18" charset="0"/>
                                      </a:rPr>
                                      <m:t>1</m:t>
                                    </m:r>
                                  </m:num>
                                  <m:den>
                                    <m:r>
                                      <a:rPr kumimoji="1" lang="en-US" altLang="ko-KR" sz="900" i="1">
                                        <a:latin typeface="Cambria Math" panose="02040503050406030204" pitchFamily="18" charset="0"/>
                                      </a:rPr>
                                      <m:t>6</m:t>
                                    </m:r>
                                  </m:den>
                                </m:f>
                              </m:e>
                            </m:d>
                            <m:r>
                              <m:rPr>
                                <m:sty m:val="p"/>
                              </m:rPr>
                              <a:rPr kumimoji="1" lang="en-US" altLang="ko-KR" sz="900">
                                <a:latin typeface="Cambria Math" panose="02040503050406030204" pitchFamily="18" charset="0"/>
                              </a:rPr>
                              <m:t>log</m:t>
                            </m:r>
                          </m:e>
                          <m:sub>
                            <m:r>
                              <a:rPr kumimoji="1" lang="en-US" altLang="ko-KR" sz="900" i="1">
                                <a:latin typeface="Cambria Math" panose="02040503050406030204" pitchFamily="18" charset="0"/>
                              </a:rPr>
                              <m:t>2</m:t>
                            </m:r>
                          </m:sub>
                        </m:sSub>
                      </m:fName>
                      <m:e>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b="0" i="1" smtClean="0">
                                    <a:latin typeface="Cambria Math" panose="02040503050406030204" pitchFamily="18" charset="0"/>
                                  </a:rPr>
                                  <m:t>1</m:t>
                                </m:r>
                              </m:num>
                              <m:den>
                                <m:r>
                                  <a:rPr kumimoji="1" lang="en-US" altLang="ko-KR" sz="900" i="1">
                                    <a:latin typeface="Cambria Math" panose="02040503050406030204" pitchFamily="18" charset="0"/>
                                  </a:rPr>
                                  <m:t>6</m:t>
                                </m:r>
                              </m:den>
                            </m:f>
                          </m:e>
                        </m:d>
                      </m:e>
                    </m:func>
                    <m:r>
                      <a:rPr kumimoji="1" lang="en-US" altLang="ko-KR" sz="900" b="0" i="1" smtClean="0">
                        <a:latin typeface="Cambria Math" panose="02040503050406030204" pitchFamily="18" charset="0"/>
                      </a:rPr>
                      <m:t>=0.65</m:t>
                    </m:r>
                  </m:oMath>
                </a14:m>
                <a:endParaRPr kumimoji="1" lang="ko-Kore-KR" altLang="en-US" sz="900" dirty="0"/>
              </a:p>
            </p:txBody>
          </p:sp>
        </mc:Choice>
        <mc:Fallback xmlns="">
          <p:sp>
            <p:nvSpPr>
              <p:cNvPr id="12" name="TextBox 11">
                <a:extLst>
                  <a:ext uri="{FF2B5EF4-FFF2-40B4-BE49-F238E27FC236}">
                    <a16:creationId xmlns:a16="http://schemas.microsoft.com/office/drawing/2014/main" id="{B4B8997A-0E68-445C-BA69-0EDAC8232726}"/>
                  </a:ext>
                </a:extLst>
              </p:cNvPr>
              <p:cNvSpPr txBox="1">
                <a:spLocks noRot="1" noChangeAspect="1" noMove="1" noResize="1" noEditPoints="1" noAdjustHandles="1" noChangeArrowheads="1" noChangeShapeType="1" noTextEdit="1"/>
              </p:cNvSpPr>
              <p:nvPr/>
            </p:nvSpPr>
            <p:spPr>
              <a:xfrm>
                <a:off x="6859797" y="4914929"/>
                <a:ext cx="2284343" cy="299634"/>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88E1C27-09E3-4D9D-B614-CFFA4FAFA248}"/>
                  </a:ext>
                </a:extLst>
              </p:cNvPr>
              <p:cNvSpPr txBox="1"/>
              <p:nvPr/>
            </p:nvSpPr>
            <p:spPr>
              <a:xfrm>
                <a:off x="4022930" y="4245235"/>
                <a:ext cx="3116751" cy="334194"/>
              </a:xfrm>
              <a:prstGeom prst="rect">
                <a:avLst/>
              </a:prstGeom>
              <a:noFill/>
            </p:spPr>
            <p:txBody>
              <a:bodyPr wrap="none" rtlCol="0">
                <a:spAutoFit/>
              </a:bodyPr>
              <a:lstStyle/>
              <a:p>
                <a:r>
                  <a:rPr kumimoji="1" lang="ko-Kore-KR" altLang="en-US" sz="1050" b="1" dirty="0"/>
                  <a:t>뿌리 노드 </a:t>
                </a:r>
                <a:r>
                  <a:rPr kumimoji="1" lang="en-US" altLang="ko-Kore-KR" sz="1050" b="1" dirty="0"/>
                  <a:t>  </a:t>
                </a:r>
                <a:r>
                  <a:rPr kumimoji="1" lang="en-US" altLang="ko-Kore-KR" sz="1050" dirty="0"/>
                  <a:t>E</a:t>
                </a:r>
                <a:r>
                  <a:rPr kumimoji="1" lang="ko-Kore-KR" altLang="en-US" sz="1050" dirty="0"/>
                  <a:t> </a:t>
                </a:r>
                <a:r>
                  <a:rPr kumimoji="1" lang="en-US" altLang="ko-Kore-KR" sz="1050" dirty="0"/>
                  <a:t>= </a:t>
                </a:r>
                <a14:m>
                  <m:oMath xmlns:m="http://schemas.openxmlformats.org/officeDocument/2006/math">
                    <m:r>
                      <a:rPr kumimoji="1" lang="en-US" altLang="ko-KR" sz="1050" b="0" i="1" smtClean="0">
                        <a:latin typeface="Cambria Math" panose="02040503050406030204" pitchFamily="18" charset="0"/>
                      </a:rPr>
                      <m:t>−</m:t>
                    </m:r>
                    <m:func>
                      <m:funcPr>
                        <m:ctrlPr>
                          <a:rPr kumimoji="1" lang="en-US" altLang="ko-KR" sz="1050" i="1">
                            <a:latin typeface="Cambria Math" panose="02040503050406030204" pitchFamily="18" charset="0"/>
                          </a:rPr>
                        </m:ctrlPr>
                      </m:funcPr>
                      <m:fName>
                        <m:sSub>
                          <m:sSubPr>
                            <m:ctrlPr>
                              <a:rPr kumimoji="1" lang="en-US" altLang="ko-KR" sz="1050" i="1">
                                <a:latin typeface="Cambria Math" panose="02040503050406030204" pitchFamily="18" charset="0"/>
                              </a:rPr>
                            </m:ctrlPr>
                          </m:sSubPr>
                          <m:e>
                            <m:d>
                              <m:dPr>
                                <m:ctrlPr>
                                  <a:rPr kumimoji="1" lang="en-US" altLang="ko-KR" sz="1050" i="1">
                                    <a:latin typeface="Cambria Math" panose="02040503050406030204" pitchFamily="18" charset="0"/>
                                  </a:rPr>
                                </m:ctrlPr>
                              </m:dPr>
                              <m:e>
                                <m:f>
                                  <m:fPr>
                                    <m:ctrlPr>
                                      <a:rPr kumimoji="1" lang="en-US" altLang="ko-KR" sz="1050" i="1">
                                        <a:latin typeface="Cambria Math" panose="02040503050406030204" pitchFamily="18" charset="0"/>
                                      </a:rPr>
                                    </m:ctrlPr>
                                  </m:fPr>
                                  <m:num>
                                    <m:r>
                                      <a:rPr kumimoji="1" lang="en-US" altLang="ko-KR" sz="1050" i="1">
                                        <a:latin typeface="Cambria Math" panose="02040503050406030204" pitchFamily="18" charset="0"/>
                                      </a:rPr>
                                      <m:t>5</m:t>
                                    </m:r>
                                  </m:num>
                                  <m:den>
                                    <m:r>
                                      <a:rPr kumimoji="1" lang="en-US" altLang="ko-KR" sz="1050" i="1">
                                        <a:latin typeface="Cambria Math" panose="02040503050406030204" pitchFamily="18" charset="0"/>
                                      </a:rPr>
                                      <m:t>10</m:t>
                                    </m:r>
                                  </m:den>
                                </m:f>
                              </m:e>
                            </m:d>
                            <m:r>
                              <m:rPr>
                                <m:sty m:val="p"/>
                              </m:rPr>
                              <a:rPr kumimoji="1" lang="en-US" altLang="ko-KR" sz="1050">
                                <a:latin typeface="Cambria Math" panose="02040503050406030204" pitchFamily="18" charset="0"/>
                              </a:rPr>
                              <m:t>log</m:t>
                            </m:r>
                          </m:e>
                          <m:sub>
                            <m:r>
                              <a:rPr kumimoji="1" lang="en-US" altLang="ko-KR" sz="1050" i="1">
                                <a:latin typeface="Cambria Math" panose="02040503050406030204" pitchFamily="18" charset="0"/>
                              </a:rPr>
                              <m:t>2</m:t>
                            </m:r>
                          </m:sub>
                        </m:sSub>
                      </m:fName>
                      <m:e>
                        <m:d>
                          <m:dPr>
                            <m:ctrlPr>
                              <a:rPr kumimoji="1" lang="en-US" altLang="ko-KR" sz="1050" i="1">
                                <a:latin typeface="Cambria Math" panose="02040503050406030204" pitchFamily="18" charset="0"/>
                              </a:rPr>
                            </m:ctrlPr>
                          </m:dPr>
                          <m:e>
                            <m:f>
                              <m:fPr>
                                <m:ctrlPr>
                                  <a:rPr kumimoji="1" lang="en-US" altLang="ko-KR" sz="1050" i="1">
                                    <a:latin typeface="Cambria Math" panose="02040503050406030204" pitchFamily="18" charset="0"/>
                                  </a:rPr>
                                </m:ctrlPr>
                              </m:fPr>
                              <m:num>
                                <m:r>
                                  <a:rPr kumimoji="1" lang="en-US" altLang="ko-KR" sz="1050" i="1">
                                    <a:latin typeface="Cambria Math" panose="02040503050406030204" pitchFamily="18" charset="0"/>
                                  </a:rPr>
                                  <m:t>5</m:t>
                                </m:r>
                              </m:num>
                              <m:den>
                                <m:r>
                                  <a:rPr kumimoji="1" lang="en-US" altLang="ko-KR" sz="1050" i="1">
                                    <a:latin typeface="Cambria Math" panose="02040503050406030204" pitchFamily="18" charset="0"/>
                                  </a:rPr>
                                  <m:t>10</m:t>
                                </m:r>
                              </m:den>
                            </m:f>
                          </m:e>
                        </m:d>
                        <m:r>
                          <a:rPr kumimoji="1" lang="en-US" altLang="ko-KR" sz="1050" b="0" i="1" smtClean="0">
                            <a:latin typeface="Cambria Math" panose="02040503050406030204" pitchFamily="18" charset="0"/>
                          </a:rPr>
                          <m:t>−</m:t>
                        </m:r>
                      </m:e>
                    </m:func>
                    <m:func>
                      <m:funcPr>
                        <m:ctrlPr>
                          <a:rPr kumimoji="1" lang="en-US" altLang="ko-KR" sz="1050" i="1">
                            <a:latin typeface="Cambria Math" panose="02040503050406030204" pitchFamily="18" charset="0"/>
                          </a:rPr>
                        </m:ctrlPr>
                      </m:funcPr>
                      <m:fName>
                        <m:sSub>
                          <m:sSubPr>
                            <m:ctrlPr>
                              <a:rPr kumimoji="1" lang="en-US" altLang="ko-KR" sz="1050" i="1">
                                <a:latin typeface="Cambria Math" panose="02040503050406030204" pitchFamily="18" charset="0"/>
                              </a:rPr>
                            </m:ctrlPr>
                          </m:sSubPr>
                          <m:e>
                            <m:d>
                              <m:dPr>
                                <m:ctrlPr>
                                  <a:rPr kumimoji="1" lang="en-US" altLang="ko-KR" sz="1050" i="1">
                                    <a:latin typeface="Cambria Math" panose="02040503050406030204" pitchFamily="18" charset="0"/>
                                  </a:rPr>
                                </m:ctrlPr>
                              </m:dPr>
                              <m:e>
                                <m:f>
                                  <m:fPr>
                                    <m:ctrlPr>
                                      <a:rPr kumimoji="1" lang="en-US" altLang="ko-KR" sz="1050" i="1">
                                        <a:latin typeface="Cambria Math" panose="02040503050406030204" pitchFamily="18" charset="0"/>
                                      </a:rPr>
                                    </m:ctrlPr>
                                  </m:fPr>
                                  <m:num>
                                    <m:r>
                                      <a:rPr kumimoji="1" lang="en-US" altLang="ko-KR" sz="1050" i="1">
                                        <a:latin typeface="Cambria Math" panose="02040503050406030204" pitchFamily="18" charset="0"/>
                                      </a:rPr>
                                      <m:t>5</m:t>
                                    </m:r>
                                  </m:num>
                                  <m:den>
                                    <m:r>
                                      <a:rPr kumimoji="1" lang="en-US" altLang="ko-KR" sz="1050" i="1">
                                        <a:latin typeface="Cambria Math" panose="02040503050406030204" pitchFamily="18" charset="0"/>
                                      </a:rPr>
                                      <m:t>10</m:t>
                                    </m:r>
                                  </m:den>
                                </m:f>
                              </m:e>
                            </m:d>
                            <m:r>
                              <m:rPr>
                                <m:sty m:val="p"/>
                              </m:rPr>
                              <a:rPr kumimoji="1" lang="en-US" altLang="ko-KR" sz="1050">
                                <a:latin typeface="Cambria Math" panose="02040503050406030204" pitchFamily="18" charset="0"/>
                              </a:rPr>
                              <m:t>log</m:t>
                            </m:r>
                          </m:e>
                          <m:sub>
                            <m:r>
                              <a:rPr kumimoji="1" lang="en-US" altLang="ko-KR" sz="1050" i="1">
                                <a:latin typeface="Cambria Math" panose="02040503050406030204" pitchFamily="18" charset="0"/>
                              </a:rPr>
                              <m:t>2</m:t>
                            </m:r>
                          </m:sub>
                        </m:sSub>
                      </m:fName>
                      <m:e>
                        <m:d>
                          <m:dPr>
                            <m:ctrlPr>
                              <a:rPr kumimoji="1" lang="en-US" altLang="ko-KR" sz="1050" i="1">
                                <a:latin typeface="Cambria Math" panose="02040503050406030204" pitchFamily="18" charset="0"/>
                              </a:rPr>
                            </m:ctrlPr>
                          </m:dPr>
                          <m:e>
                            <m:f>
                              <m:fPr>
                                <m:ctrlPr>
                                  <a:rPr kumimoji="1" lang="en-US" altLang="ko-KR" sz="1050" i="1">
                                    <a:latin typeface="Cambria Math" panose="02040503050406030204" pitchFamily="18" charset="0"/>
                                  </a:rPr>
                                </m:ctrlPr>
                              </m:fPr>
                              <m:num>
                                <m:r>
                                  <a:rPr kumimoji="1" lang="en-US" altLang="ko-KR" sz="1050" i="1">
                                    <a:latin typeface="Cambria Math" panose="02040503050406030204" pitchFamily="18" charset="0"/>
                                  </a:rPr>
                                  <m:t>5</m:t>
                                </m:r>
                              </m:num>
                              <m:den>
                                <m:r>
                                  <a:rPr kumimoji="1" lang="en-US" altLang="ko-KR" sz="1050" i="1">
                                    <a:latin typeface="Cambria Math" panose="02040503050406030204" pitchFamily="18" charset="0"/>
                                  </a:rPr>
                                  <m:t>10</m:t>
                                </m:r>
                              </m:den>
                            </m:f>
                          </m:e>
                        </m:d>
                      </m:e>
                    </m:func>
                    <m:r>
                      <a:rPr kumimoji="1" lang="en-US" altLang="ko-KR" sz="1050" b="0" i="1" smtClean="0">
                        <a:latin typeface="Cambria Math" panose="02040503050406030204" pitchFamily="18" charset="0"/>
                      </a:rPr>
                      <m:t>=1</m:t>
                    </m:r>
                  </m:oMath>
                </a14:m>
                <a:endParaRPr kumimoji="1" lang="ko-Kore-KR" altLang="en-US" sz="1050" dirty="0"/>
              </a:p>
            </p:txBody>
          </p:sp>
        </mc:Choice>
        <mc:Fallback xmlns="">
          <p:sp>
            <p:nvSpPr>
              <p:cNvPr id="15" name="TextBox 14">
                <a:extLst>
                  <a:ext uri="{FF2B5EF4-FFF2-40B4-BE49-F238E27FC236}">
                    <a16:creationId xmlns:a16="http://schemas.microsoft.com/office/drawing/2014/main" id="{488E1C27-09E3-4D9D-B614-CFFA4FAFA248}"/>
                  </a:ext>
                </a:extLst>
              </p:cNvPr>
              <p:cNvSpPr txBox="1">
                <a:spLocks noRot="1" noChangeAspect="1" noMove="1" noResize="1" noEditPoints="1" noAdjustHandles="1" noChangeArrowheads="1" noChangeShapeType="1" noTextEdit="1"/>
              </p:cNvSpPr>
              <p:nvPr/>
            </p:nvSpPr>
            <p:spPr>
              <a:xfrm>
                <a:off x="4022930" y="4245235"/>
                <a:ext cx="3116751" cy="334194"/>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12D5F49-2225-4983-90D1-1E97FA7B93C5}"/>
                  </a:ext>
                </a:extLst>
              </p:cNvPr>
              <p:cNvSpPr txBox="1"/>
              <p:nvPr/>
            </p:nvSpPr>
            <p:spPr>
              <a:xfrm>
                <a:off x="6859797" y="4568882"/>
                <a:ext cx="2132059" cy="299634"/>
              </a:xfrm>
              <a:prstGeom prst="rect">
                <a:avLst/>
              </a:prstGeom>
              <a:noFill/>
            </p:spPr>
            <p:txBody>
              <a:bodyPr wrap="none" rtlCol="0">
                <a:spAutoFit/>
              </a:bodyPr>
              <a:lstStyle/>
              <a:p>
                <a:r>
                  <a:rPr kumimoji="1" lang="en-US" altLang="ko-Kore-KR" sz="900" dirty="0"/>
                  <a:t>E(</a:t>
                </a:r>
                <a:r>
                  <a:rPr kumimoji="1" lang="ko-Kore-KR" altLang="en-US" sz="900" dirty="0"/>
                  <a:t>여</a:t>
                </a:r>
                <a:r>
                  <a:rPr kumimoji="1" lang="en-US" altLang="ko-Kore-KR" sz="900" dirty="0"/>
                  <a:t>) </a:t>
                </a:r>
                <a:r>
                  <a:rPr kumimoji="1" lang="en-US" altLang="ko-KR" sz="900" dirty="0"/>
                  <a:t>= </a:t>
                </a:r>
                <a14:m>
                  <m:oMath xmlns:m="http://schemas.openxmlformats.org/officeDocument/2006/math">
                    <m:r>
                      <a:rPr kumimoji="1" lang="en-US" altLang="ko-KR" sz="900" i="1">
                        <a:latin typeface="Cambria Math" panose="02040503050406030204" pitchFamily="18" charset="0"/>
                      </a:rPr>
                      <m:t>−</m:t>
                    </m:r>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i="1">
                                <a:latin typeface="Cambria Math" panose="02040503050406030204" pitchFamily="18" charset="0"/>
                              </a:rPr>
                              <m:t>0</m:t>
                            </m:r>
                          </m:num>
                          <m:den>
                            <m:r>
                              <a:rPr kumimoji="1" lang="en-US" altLang="ko-KR" sz="900" i="1">
                                <a:latin typeface="Cambria Math" panose="02040503050406030204" pitchFamily="18" charset="0"/>
                              </a:rPr>
                              <m:t>4</m:t>
                            </m:r>
                          </m:den>
                        </m:f>
                      </m:e>
                    </m:d>
                    <m:func>
                      <m:funcPr>
                        <m:ctrlPr>
                          <a:rPr kumimoji="1" lang="en-US" altLang="ko-KR" sz="900" i="1" smtClean="0">
                            <a:latin typeface="Cambria Math" panose="02040503050406030204" pitchFamily="18" charset="0"/>
                          </a:rPr>
                        </m:ctrlPr>
                      </m:funcPr>
                      <m:fName>
                        <m:sSub>
                          <m:sSubPr>
                            <m:ctrlPr>
                              <a:rPr kumimoji="1" lang="en-US" altLang="ko-KR" sz="900" i="1" smtClean="0">
                                <a:latin typeface="Cambria Math" panose="02040503050406030204" pitchFamily="18" charset="0"/>
                              </a:rPr>
                            </m:ctrlPr>
                          </m:sSubPr>
                          <m:e>
                            <m:r>
                              <m:rPr>
                                <m:sty m:val="p"/>
                              </m:rPr>
                              <a:rPr kumimoji="1" lang="en-US" altLang="ko-KR" sz="900" i="0" smtClean="0">
                                <a:latin typeface="Cambria Math" panose="02040503050406030204" pitchFamily="18" charset="0"/>
                              </a:rPr>
                              <m:t>log</m:t>
                            </m:r>
                          </m:e>
                          <m:sub>
                            <m:r>
                              <a:rPr kumimoji="1" lang="en-US" altLang="ko-KR" sz="900" b="0" i="1" smtClean="0">
                                <a:latin typeface="Cambria Math" panose="02040503050406030204" pitchFamily="18" charset="0"/>
                              </a:rPr>
                              <m:t>2</m:t>
                            </m:r>
                          </m:sub>
                        </m:sSub>
                      </m:fName>
                      <m:e>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i="1">
                                    <a:latin typeface="Cambria Math" panose="02040503050406030204" pitchFamily="18" charset="0"/>
                                  </a:rPr>
                                  <m:t>0</m:t>
                                </m:r>
                              </m:num>
                              <m:den>
                                <m:r>
                                  <a:rPr kumimoji="1" lang="en-US" altLang="ko-KR" sz="900" i="1">
                                    <a:latin typeface="Cambria Math" panose="02040503050406030204" pitchFamily="18" charset="0"/>
                                  </a:rPr>
                                  <m:t>4</m:t>
                                </m:r>
                              </m:den>
                            </m:f>
                          </m:e>
                        </m:d>
                      </m:e>
                    </m:func>
                    <m:r>
                      <a:rPr kumimoji="1" lang="en-US" altLang="ko-KR" sz="900" i="1">
                        <a:latin typeface="Cambria Math" panose="02040503050406030204" pitchFamily="18" charset="0"/>
                      </a:rPr>
                      <m:t>−</m:t>
                    </m:r>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b="0" i="1" smtClean="0">
                                <a:latin typeface="Cambria Math" panose="02040503050406030204" pitchFamily="18" charset="0"/>
                              </a:rPr>
                              <m:t>4</m:t>
                            </m:r>
                          </m:num>
                          <m:den>
                            <m:r>
                              <a:rPr kumimoji="1" lang="en-US" altLang="ko-KR" sz="900" i="1">
                                <a:latin typeface="Cambria Math" panose="02040503050406030204" pitchFamily="18" charset="0"/>
                              </a:rPr>
                              <m:t>4</m:t>
                            </m:r>
                          </m:den>
                        </m:f>
                      </m:e>
                    </m:d>
                    <m:func>
                      <m:funcPr>
                        <m:ctrlPr>
                          <a:rPr kumimoji="1" lang="en-US" altLang="ko-KR" sz="900" i="1">
                            <a:latin typeface="Cambria Math" panose="02040503050406030204" pitchFamily="18" charset="0"/>
                          </a:rPr>
                        </m:ctrlPr>
                      </m:funcPr>
                      <m:fName>
                        <m:sSub>
                          <m:sSubPr>
                            <m:ctrlPr>
                              <a:rPr kumimoji="1" lang="en-US" altLang="ko-KR" sz="900" i="1">
                                <a:latin typeface="Cambria Math" panose="02040503050406030204" pitchFamily="18" charset="0"/>
                              </a:rPr>
                            </m:ctrlPr>
                          </m:sSubPr>
                          <m:e>
                            <m:r>
                              <m:rPr>
                                <m:sty m:val="p"/>
                              </m:rPr>
                              <a:rPr kumimoji="1" lang="en-US" altLang="ko-KR" sz="900">
                                <a:latin typeface="Cambria Math" panose="02040503050406030204" pitchFamily="18" charset="0"/>
                              </a:rPr>
                              <m:t>log</m:t>
                            </m:r>
                          </m:e>
                          <m:sub>
                            <m:r>
                              <a:rPr kumimoji="1" lang="en-US" altLang="ko-KR" sz="900" i="1">
                                <a:latin typeface="Cambria Math" panose="02040503050406030204" pitchFamily="18" charset="0"/>
                              </a:rPr>
                              <m:t>2</m:t>
                            </m:r>
                          </m:sub>
                        </m:sSub>
                      </m:fName>
                      <m:e>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b="0" i="1" smtClean="0">
                                    <a:latin typeface="Cambria Math" panose="02040503050406030204" pitchFamily="18" charset="0"/>
                                  </a:rPr>
                                  <m:t>4</m:t>
                                </m:r>
                              </m:num>
                              <m:den>
                                <m:r>
                                  <a:rPr kumimoji="1" lang="en-US" altLang="ko-KR" sz="900" i="1">
                                    <a:latin typeface="Cambria Math" panose="02040503050406030204" pitchFamily="18" charset="0"/>
                                  </a:rPr>
                                  <m:t>4</m:t>
                                </m:r>
                              </m:den>
                            </m:f>
                          </m:e>
                        </m:d>
                      </m:e>
                    </m:func>
                    <m:r>
                      <a:rPr kumimoji="1" lang="en-US" altLang="ko-KR" sz="900" i="1">
                        <a:latin typeface="Cambria Math" panose="02040503050406030204" pitchFamily="18" charset="0"/>
                      </a:rPr>
                      <m:t>=</m:t>
                    </m:r>
                    <m:r>
                      <a:rPr kumimoji="1" lang="en-US" altLang="ko-KR" sz="900" b="0" i="1" smtClean="0">
                        <a:latin typeface="Cambria Math" panose="02040503050406030204" pitchFamily="18" charset="0"/>
                      </a:rPr>
                      <m:t>0</m:t>
                    </m:r>
                  </m:oMath>
                </a14:m>
                <a:endParaRPr kumimoji="1" lang="ko-Kore-KR" altLang="en-US" sz="900" dirty="0"/>
              </a:p>
            </p:txBody>
          </p:sp>
        </mc:Choice>
        <mc:Fallback xmlns="">
          <p:sp>
            <p:nvSpPr>
              <p:cNvPr id="16" name="TextBox 15">
                <a:extLst>
                  <a:ext uri="{FF2B5EF4-FFF2-40B4-BE49-F238E27FC236}">
                    <a16:creationId xmlns:a16="http://schemas.microsoft.com/office/drawing/2014/main" id="{212D5F49-2225-4983-90D1-1E97FA7B93C5}"/>
                  </a:ext>
                </a:extLst>
              </p:cNvPr>
              <p:cNvSpPr txBox="1">
                <a:spLocks noRot="1" noChangeAspect="1" noMove="1" noResize="1" noEditPoints="1" noAdjustHandles="1" noChangeArrowheads="1" noChangeShapeType="1" noTextEdit="1"/>
              </p:cNvSpPr>
              <p:nvPr/>
            </p:nvSpPr>
            <p:spPr>
              <a:xfrm>
                <a:off x="6859797" y="4568882"/>
                <a:ext cx="2132059" cy="299634"/>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36FB4E-DCFE-49A1-85C2-1E38F590E318}"/>
                  </a:ext>
                </a:extLst>
              </p:cNvPr>
              <p:cNvSpPr txBox="1"/>
              <p:nvPr/>
            </p:nvSpPr>
            <p:spPr>
              <a:xfrm>
                <a:off x="4022930" y="4718699"/>
                <a:ext cx="2836867" cy="321819"/>
              </a:xfrm>
              <a:prstGeom prst="rect">
                <a:avLst/>
              </a:prstGeom>
              <a:noFill/>
            </p:spPr>
            <p:txBody>
              <a:bodyPr wrap="none" rtlCol="0">
                <a:spAutoFit/>
              </a:bodyPr>
              <a:lstStyle/>
              <a:p>
                <a:r>
                  <a:rPr kumimoji="1" lang="ko-Kore-KR" altLang="en-US" sz="1050" b="1" dirty="0"/>
                  <a:t>성별 기준   </a:t>
                </a:r>
                <a:r>
                  <a:rPr kumimoji="1" lang="en-US" altLang="ko-Kore-KR" sz="1050" dirty="0"/>
                  <a:t>E(</a:t>
                </a:r>
                <a:r>
                  <a:rPr kumimoji="1" lang="ko-Kore-KR" altLang="en-US" sz="1050" dirty="0"/>
                  <a:t>성별</a:t>
                </a:r>
                <a:r>
                  <a:rPr kumimoji="1" lang="en-US" altLang="ko-KR" sz="1050" dirty="0"/>
                  <a:t>) = </a:t>
                </a:r>
                <a14:m>
                  <m:oMath xmlns:m="http://schemas.openxmlformats.org/officeDocument/2006/math">
                    <m:f>
                      <m:fPr>
                        <m:ctrlPr>
                          <a:rPr kumimoji="1" lang="en-US" altLang="ko-KR" sz="1050" i="1" smtClean="0">
                            <a:latin typeface="Cambria Math" panose="02040503050406030204" pitchFamily="18" charset="0"/>
                          </a:rPr>
                        </m:ctrlPr>
                      </m:fPr>
                      <m:num>
                        <m:r>
                          <a:rPr kumimoji="1" lang="en-US" altLang="ko-KR" sz="1050" b="0" i="1" smtClean="0">
                            <a:latin typeface="Cambria Math" panose="02040503050406030204" pitchFamily="18" charset="0"/>
                          </a:rPr>
                          <m:t>6</m:t>
                        </m:r>
                      </m:num>
                      <m:den>
                        <m:r>
                          <a:rPr kumimoji="1" lang="en-US" altLang="ko-KR" sz="1050" b="0" i="1" smtClean="0">
                            <a:latin typeface="Cambria Math" panose="02040503050406030204" pitchFamily="18" charset="0"/>
                          </a:rPr>
                          <m:t>10</m:t>
                        </m:r>
                      </m:den>
                    </m:f>
                    <m:d>
                      <m:dPr>
                        <m:ctrlPr>
                          <a:rPr kumimoji="1" lang="en-US" altLang="ko-KR" sz="1050" b="0" i="1" smtClean="0">
                            <a:latin typeface="Cambria Math" panose="02040503050406030204" pitchFamily="18" charset="0"/>
                          </a:rPr>
                        </m:ctrlPr>
                      </m:dPr>
                      <m:e>
                        <m:r>
                          <a:rPr kumimoji="1" lang="en-US" altLang="ko-KR" sz="1050" b="0" i="1" smtClean="0">
                            <a:latin typeface="Cambria Math" panose="02040503050406030204" pitchFamily="18" charset="0"/>
                          </a:rPr>
                          <m:t>0.65</m:t>
                        </m:r>
                      </m:e>
                    </m:d>
                    <m:r>
                      <a:rPr kumimoji="1" lang="en-US" altLang="ko-KR" sz="1050" b="0" i="1" smtClean="0">
                        <a:latin typeface="Cambria Math" panose="02040503050406030204" pitchFamily="18" charset="0"/>
                      </a:rPr>
                      <m:t>+</m:t>
                    </m:r>
                    <m:f>
                      <m:fPr>
                        <m:ctrlPr>
                          <a:rPr kumimoji="1" lang="en-US" altLang="ko-KR" sz="1050" b="0" i="1" smtClean="0">
                            <a:latin typeface="Cambria Math" panose="02040503050406030204" pitchFamily="18" charset="0"/>
                          </a:rPr>
                        </m:ctrlPr>
                      </m:fPr>
                      <m:num>
                        <m:r>
                          <a:rPr kumimoji="1" lang="en-US" altLang="ko-KR" sz="1050" b="0" i="1" smtClean="0">
                            <a:latin typeface="Cambria Math" panose="02040503050406030204" pitchFamily="18" charset="0"/>
                          </a:rPr>
                          <m:t>4</m:t>
                        </m:r>
                      </m:num>
                      <m:den>
                        <m:r>
                          <a:rPr kumimoji="1" lang="en-US" altLang="ko-KR" sz="1050" b="0" i="1" smtClean="0">
                            <a:latin typeface="Cambria Math" panose="02040503050406030204" pitchFamily="18" charset="0"/>
                          </a:rPr>
                          <m:t>10</m:t>
                        </m:r>
                      </m:den>
                    </m:f>
                    <m:d>
                      <m:dPr>
                        <m:ctrlPr>
                          <a:rPr kumimoji="1" lang="en-US" altLang="ko-KR" sz="1050" b="0" i="1" smtClean="0">
                            <a:latin typeface="Cambria Math" panose="02040503050406030204" pitchFamily="18" charset="0"/>
                          </a:rPr>
                        </m:ctrlPr>
                      </m:dPr>
                      <m:e>
                        <m:r>
                          <a:rPr kumimoji="1" lang="en-US" altLang="ko-KR" sz="1050" b="0" i="1" smtClean="0">
                            <a:latin typeface="Cambria Math" panose="02040503050406030204" pitchFamily="18" charset="0"/>
                          </a:rPr>
                          <m:t>0</m:t>
                        </m:r>
                      </m:e>
                    </m:d>
                    <m:r>
                      <a:rPr kumimoji="1" lang="en-US" altLang="ko-KR" sz="1050" b="0" i="1" smtClean="0">
                        <a:latin typeface="Cambria Math" panose="02040503050406030204" pitchFamily="18" charset="0"/>
                      </a:rPr>
                      <m:t>=</m:t>
                    </m:r>
                    <m:r>
                      <a:rPr kumimoji="1" lang="en-US" altLang="ko-KR" sz="1050" b="1" i="0" smtClean="0">
                        <a:solidFill>
                          <a:srgbClr val="00B0F0"/>
                        </a:solidFill>
                        <a:latin typeface="Cambria Math" panose="02040503050406030204" pitchFamily="18" charset="0"/>
                      </a:rPr>
                      <m:t>𝟎</m:t>
                    </m:r>
                    <m:r>
                      <a:rPr kumimoji="1" lang="en-US" altLang="ko-KR" sz="1050" b="1" i="0" smtClean="0">
                        <a:solidFill>
                          <a:srgbClr val="00B0F0"/>
                        </a:solidFill>
                        <a:latin typeface="Cambria Math" panose="02040503050406030204" pitchFamily="18" charset="0"/>
                      </a:rPr>
                      <m:t>.</m:t>
                    </m:r>
                    <m:r>
                      <a:rPr kumimoji="1" lang="en-US" altLang="ko-KR" sz="1050" b="1" i="0" smtClean="0">
                        <a:solidFill>
                          <a:srgbClr val="00B0F0"/>
                        </a:solidFill>
                        <a:latin typeface="Cambria Math" panose="02040503050406030204" pitchFamily="18" charset="0"/>
                      </a:rPr>
                      <m:t>𝟑𝟗</m:t>
                    </m:r>
                  </m:oMath>
                </a14:m>
                <a:endParaRPr kumimoji="1" lang="ko-Kore-KR" altLang="en-US" sz="1050" b="1" dirty="0"/>
              </a:p>
            </p:txBody>
          </p:sp>
        </mc:Choice>
        <mc:Fallback xmlns="">
          <p:sp>
            <p:nvSpPr>
              <p:cNvPr id="17" name="TextBox 16">
                <a:extLst>
                  <a:ext uri="{FF2B5EF4-FFF2-40B4-BE49-F238E27FC236}">
                    <a16:creationId xmlns:a16="http://schemas.microsoft.com/office/drawing/2014/main" id="{5036FB4E-DCFE-49A1-85C2-1E38F590E318}"/>
                  </a:ext>
                </a:extLst>
              </p:cNvPr>
              <p:cNvSpPr txBox="1">
                <a:spLocks noRot="1" noChangeAspect="1" noMove="1" noResize="1" noEditPoints="1" noAdjustHandles="1" noChangeArrowheads="1" noChangeShapeType="1" noTextEdit="1"/>
              </p:cNvSpPr>
              <p:nvPr/>
            </p:nvSpPr>
            <p:spPr>
              <a:xfrm>
                <a:off x="4022930" y="4718699"/>
                <a:ext cx="2836867" cy="321819"/>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6D2228-7CDD-4079-8ECA-9A8EA22F466A}"/>
                  </a:ext>
                </a:extLst>
              </p:cNvPr>
              <p:cNvSpPr txBox="1"/>
              <p:nvPr/>
            </p:nvSpPr>
            <p:spPr>
              <a:xfrm>
                <a:off x="4022930" y="5477817"/>
                <a:ext cx="3133999" cy="324128"/>
              </a:xfrm>
              <a:prstGeom prst="rect">
                <a:avLst/>
              </a:prstGeom>
              <a:noFill/>
            </p:spPr>
            <p:txBody>
              <a:bodyPr wrap="none" rtlCol="0">
                <a:spAutoFit/>
              </a:bodyPr>
              <a:lstStyle/>
              <a:p>
                <a:r>
                  <a:rPr kumimoji="1" lang="ko-Kore-KR" altLang="en-US" sz="1050" b="1" dirty="0"/>
                  <a:t>연령기준</a:t>
                </a:r>
                <a:r>
                  <a:rPr kumimoji="1" lang="ko-Kore-KR" altLang="en-US" sz="1050" dirty="0"/>
                  <a:t>   </a:t>
                </a:r>
                <a:r>
                  <a:rPr kumimoji="1" lang="en-US" altLang="ko-Kore-KR" sz="1050" dirty="0"/>
                  <a:t>E(</a:t>
                </a:r>
                <a:r>
                  <a:rPr kumimoji="1" lang="ko-Kore-KR" altLang="en-US" sz="1050" dirty="0"/>
                  <a:t>연령</a:t>
                </a:r>
                <a:r>
                  <a:rPr kumimoji="1" lang="en-US" altLang="ko-Kore-KR" sz="1050" dirty="0"/>
                  <a:t>) </a:t>
                </a:r>
                <a:r>
                  <a:rPr kumimoji="1" lang="en-US" altLang="ko-KR" sz="1050" dirty="0"/>
                  <a:t>= </a:t>
                </a:r>
                <a14:m>
                  <m:oMath xmlns:m="http://schemas.openxmlformats.org/officeDocument/2006/math">
                    <m:f>
                      <m:fPr>
                        <m:ctrlPr>
                          <a:rPr kumimoji="1" lang="en-US" altLang="ko-KR" sz="1050" i="1" smtClean="0">
                            <a:latin typeface="Cambria Math" panose="02040503050406030204" pitchFamily="18" charset="0"/>
                          </a:rPr>
                        </m:ctrlPr>
                      </m:fPr>
                      <m:num>
                        <m:r>
                          <a:rPr kumimoji="1" lang="en-US" altLang="ko-KR" sz="1050" b="0" i="1" smtClean="0">
                            <a:latin typeface="Cambria Math" panose="02040503050406030204" pitchFamily="18" charset="0"/>
                          </a:rPr>
                          <m:t>5</m:t>
                        </m:r>
                      </m:num>
                      <m:den>
                        <m:r>
                          <a:rPr kumimoji="1" lang="en-US" altLang="ko-KR" sz="1050" b="0" i="1" smtClean="0">
                            <a:latin typeface="Cambria Math" panose="02040503050406030204" pitchFamily="18" charset="0"/>
                          </a:rPr>
                          <m:t>10</m:t>
                        </m:r>
                      </m:den>
                    </m:f>
                    <m:d>
                      <m:dPr>
                        <m:ctrlPr>
                          <a:rPr kumimoji="1" lang="en-US" altLang="ko-KR" sz="1050" b="0" i="1" smtClean="0">
                            <a:latin typeface="Cambria Math" panose="02040503050406030204" pitchFamily="18" charset="0"/>
                          </a:rPr>
                        </m:ctrlPr>
                      </m:dPr>
                      <m:e>
                        <m:r>
                          <a:rPr kumimoji="1" lang="en-US" altLang="ko-KR" sz="1050" b="0" i="1" smtClean="0">
                            <a:latin typeface="Cambria Math" panose="02040503050406030204" pitchFamily="18" charset="0"/>
                          </a:rPr>
                          <m:t>0.971</m:t>
                        </m:r>
                      </m:e>
                    </m:d>
                    <m:r>
                      <a:rPr kumimoji="1" lang="en-US" altLang="ko-KR" sz="1050" b="0" i="1" smtClean="0">
                        <a:latin typeface="Cambria Math" panose="02040503050406030204" pitchFamily="18" charset="0"/>
                      </a:rPr>
                      <m:t>+</m:t>
                    </m:r>
                    <m:f>
                      <m:fPr>
                        <m:ctrlPr>
                          <a:rPr kumimoji="1" lang="en-US" altLang="ko-KR" sz="1050" i="1">
                            <a:latin typeface="Cambria Math" panose="02040503050406030204" pitchFamily="18" charset="0"/>
                          </a:rPr>
                        </m:ctrlPr>
                      </m:fPr>
                      <m:num>
                        <m:r>
                          <a:rPr kumimoji="1" lang="en-US" altLang="ko-KR" sz="1050" i="1">
                            <a:latin typeface="Cambria Math" panose="02040503050406030204" pitchFamily="18" charset="0"/>
                          </a:rPr>
                          <m:t>5</m:t>
                        </m:r>
                      </m:num>
                      <m:den>
                        <m:r>
                          <a:rPr kumimoji="1" lang="en-US" altLang="ko-KR" sz="1050" i="1">
                            <a:latin typeface="Cambria Math" panose="02040503050406030204" pitchFamily="18" charset="0"/>
                          </a:rPr>
                          <m:t>10</m:t>
                        </m:r>
                      </m:den>
                    </m:f>
                    <m:d>
                      <m:dPr>
                        <m:ctrlPr>
                          <a:rPr kumimoji="1" lang="en-US" altLang="ko-KR" sz="1050" i="1">
                            <a:latin typeface="Cambria Math" panose="02040503050406030204" pitchFamily="18" charset="0"/>
                          </a:rPr>
                        </m:ctrlPr>
                      </m:dPr>
                      <m:e>
                        <m:r>
                          <a:rPr kumimoji="1" lang="en-US" altLang="ko-KR" sz="1050" b="0" i="1" smtClean="0">
                            <a:latin typeface="Cambria Math" panose="02040503050406030204" pitchFamily="18" charset="0"/>
                          </a:rPr>
                          <m:t>0.971</m:t>
                        </m:r>
                      </m:e>
                    </m:d>
                  </m:oMath>
                </a14:m>
                <a:r>
                  <a:rPr kumimoji="1" lang="ko-Kore-KR" altLang="en-US" sz="1050" dirty="0"/>
                  <a:t> </a:t>
                </a:r>
                <a:r>
                  <a:rPr kumimoji="1" lang="en-US" altLang="ko-Kore-KR" sz="1050" dirty="0"/>
                  <a:t>= </a:t>
                </a:r>
                <a:r>
                  <a:rPr kumimoji="1" lang="en-US" altLang="ko-KR" sz="1050" dirty="0"/>
                  <a:t>0.971</a:t>
                </a:r>
                <a:r>
                  <a:rPr kumimoji="1" lang="en-US" altLang="ko-Kore-KR" sz="1050" dirty="0"/>
                  <a:t> </a:t>
                </a:r>
                <a:endParaRPr kumimoji="1" lang="ko-Kore-KR" altLang="en-US" sz="1050" dirty="0"/>
              </a:p>
            </p:txBody>
          </p:sp>
        </mc:Choice>
        <mc:Fallback xmlns="">
          <p:sp>
            <p:nvSpPr>
              <p:cNvPr id="18" name="TextBox 17">
                <a:extLst>
                  <a:ext uri="{FF2B5EF4-FFF2-40B4-BE49-F238E27FC236}">
                    <a16:creationId xmlns:a16="http://schemas.microsoft.com/office/drawing/2014/main" id="{696D2228-7CDD-4079-8ECA-9A8EA22F466A}"/>
                  </a:ext>
                </a:extLst>
              </p:cNvPr>
              <p:cNvSpPr txBox="1">
                <a:spLocks noRot="1" noChangeAspect="1" noMove="1" noResize="1" noEditPoints="1" noAdjustHandles="1" noChangeArrowheads="1" noChangeShapeType="1" noTextEdit="1"/>
              </p:cNvSpPr>
              <p:nvPr/>
            </p:nvSpPr>
            <p:spPr>
              <a:xfrm>
                <a:off x="4022930" y="5477817"/>
                <a:ext cx="3133999" cy="324128"/>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C304F7-5154-4972-A495-D3138E9F65ED}"/>
                  </a:ext>
                </a:extLst>
              </p:cNvPr>
              <p:cNvSpPr txBox="1"/>
              <p:nvPr/>
            </p:nvSpPr>
            <p:spPr>
              <a:xfrm>
                <a:off x="7139681" y="5310661"/>
                <a:ext cx="2322815" cy="299634"/>
              </a:xfrm>
              <a:prstGeom prst="rect">
                <a:avLst/>
              </a:prstGeom>
              <a:noFill/>
            </p:spPr>
            <p:txBody>
              <a:bodyPr wrap="none" rtlCol="0">
                <a:spAutoFit/>
              </a:bodyPr>
              <a:lstStyle/>
              <a:p>
                <a:r>
                  <a:rPr kumimoji="1" lang="en-US" altLang="ko-Kore-KR" sz="900" dirty="0"/>
                  <a:t>E(2</a:t>
                </a:r>
                <a:r>
                  <a:rPr kumimoji="1" lang="en-US" altLang="ko-KR" sz="900" dirty="0"/>
                  <a:t>0</a:t>
                </a:r>
                <a:r>
                  <a:rPr kumimoji="1" lang="en-US" altLang="ko-Kore-KR" sz="900" dirty="0"/>
                  <a:t>) </a:t>
                </a:r>
                <a:r>
                  <a:rPr kumimoji="1" lang="en-US" altLang="ko-KR" sz="900" dirty="0"/>
                  <a:t>=</a:t>
                </a:r>
                <a14:m>
                  <m:oMath xmlns:m="http://schemas.openxmlformats.org/officeDocument/2006/math">
                    <m:r>
                      <a:rPr kumimoji="1" lang="en-US" altLang="ko-KR" sz="900" i="1">
                        <a:latin typeface="Cambria Math" panose="02040503050406030204" pitchFamily="18" charset="0"/>
                      </a:rPr>
                      <m:t>−</m:t>
                    </m:r>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i="1">
                                <a:latin typeface="Cambria Math" panose="02040503050406030204" pitchFamily="18" charset="0"/>
                              </a:rPr>
                              <m:t>2</m:t>
                            </m:r>
                          </m:num>
                          <m:den>
                            <m:r>
                              <a:rPr kumimoji="1" lang="en-US" altLang="ko-KR" sz="900" i="1">
                                <a:latin typeface="Cambria Math" panose="02040503050406030204" pitchFamily="18" charset="0"/>
                              </a:rPr>
                              <m:t>5</m:t>
                            </m:r>
                          </m:den>
                        </m:f>
                      </m:e>
                    </m:d>
                    <m:func>
                      <m:funcPr>
                        <m:ctrlPr>
                          <a:rPr kumimoji="1" lang="en-US" altLang="ko-KR" sz="900" i="1" smtClean="0">
                            <a:latin typeface="Cambria Math" panose="02040503050406030204" pitchFamily="18" charset="0"/>
                          </a:rPr>
                        </m:ctrlPr>
                      </m:funcPr>
                      <m:fName>
                        <m:sSub>
                          <m:sSubPr>
                            <m:ctrlPr>
                              <a:rPr kumimoji="1" lang="en-US" altLang="ko-KR" sz="900" i="1" smtClean="0">
                                <a:latin typeface="Cambria Math" panose="02040503050406030204" pitchFamily="18" charset="0"/>
                              </a:rPr>
                            </m:ctrlPr>
                          </m:sSubPr>
                          <m:e>
                            <m:r>
                              <m:rPr>
                                <m:sty m:val="p"/>
                              </m:rPr>
                              <a:rPr kumimoji="1" lang="en-US" altLang="ko-KR" sz="900" i="0" smtClean="0">
                                <a:latin typeface="Cambria Math" panose="02040503050406030204" pitchFamily="18" charset="0"/>
                              </a:rPr>
                              <m:t>log</m:t>
                            </m:r>
                          </m:e>
                          <m:sub>
                            <m:r>
                              <a:rPr kumimoji="1" lang="en-US" altLang="ko-KR" sz="900" b="0" i="1" smtClean="0">
                                <a:latin typeface="Cambria Math" panose="02040503050406030204" pitchFamily="18" charset="0"/>
                              </a:rPr>
                              <m:t>2</m:t>
                            </m:r>
                          </m:sub>
                        </m:sSub>
                      </m:fName>
                      <m:e>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i="1">
                                    <a:latin typeface="Cambria Math" panose="02040503050406030204" pitchFamily="18" charset="0"/>
                                  </a:rPr>
                                  <m:t>2</m:t>
                                </m:r>
                              </m:num>
                              <m:den>
                                <m:r>
                                  <a:rPr kumimoji="1" lang="en-US" altLang="ko-KR" sz="900" i="1">
                                    <a:latin typeface="Cambria Math" panose="02040503050406030204" pitchFamily="18" charset="0"/>
                                  </a:rPr>
                                  <m:t>5</m:t>
                                </m:r>
                              </m:den>
                            </m:f>
                          </m:e>
                        </m:d>
                      </m:e>
                    </m:func>
                    <m:r>
                      <a:rPr kumimoji="1" lang="en-US" altLang="ko-KR" sz="900" i="1">
                        <a:latin typeface="Cambria Math" panose="02040503050406030204" pitchFamily="18" charset="0"/>
                      </a:rPr>
                      <m:t>−</m:t>
                    </m:r>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b="0" i="1" smtClean="0">
                                <a:latin typeface="Cambria Math" panose="02040503050406030204" pitchFamily="18" charset="0"/>
                              </a:rPr>
                              <m:t>3</m:t>
                            </m:r>
                          </m:num>
                          <m:den>
                            <m:r>
                              <a:rPr kumimoji="1" lang="en-US" altLang="ko-KR" sz="900" i="1">
                                <a:latin typeface="Cambria Math" panose="02040503050406030204" pitchFamily="18" charset="0"/>
                              </a:rPr>
                              <m:t>5</m:t>
                            </m:r>
                          </m:den>
                        </m:f>
                      </m:e>
                    </m:d>
                    <m:func>
                      <m:funcPr>
                        <m:ctrlPr>
                          <a:rPr kumimoji="1" lang="en-US" altLang="ko-KR" sz="900" i="1">
                            <a:latin typeface="Cambria Math" panose="02040503050406030204" pitchFamily="18" charset="0"/>
                          </a:rPr>
                        </m:ctrlPr>
                      </m:funcPr>
                      <m:fName>
                        <m:sSub>
                          <m:sSubPr>
                            <m:ctrlPr>
                              <a:rPr kumimoji="1" lang="en-US" altLang="ko-KR" sz="900" i="1">
                                <a:latin typeface="Cambria Math" panose="02040503050406030204" pitchFamily="18" charset="0"/>
                              </a:rPr>
                            </m:ctrlPr>
                          </m:sSubPr>
                          <m:e>
                            <m:r>
                              <m:rPr>
                                <m:sty m:val="p"/>
                              </m:rPr>
                              <a:rPr kumimoji="1" lang="en-US" altLang="ko-KR" sz="900">
                                <a:latin typeface="Cambria Math" panose="02040503050406030204" pitchFamily="18" charset="0"/>
                              </a:rPr>
                              <m:t>log</m:t>
                            </m:r>
                          </m:e>
                          <m:sub>
                            <m:r>
                              <a:rPr kumimoji="1" lang="en-US" altLang="ko-KR" sz="900" i="1">
                                <a:latin typeface="Cambria Math" panose="02040503050406030204" pitchFamily="18" charset="0"/>
                              </a:rPr>
                              <m:t>2</m:t>
                            </m:r>
                          </m:sub>
                        </m:sSub>
                      </m:fName>
                      <m:e>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b="0" i="1" smtClean="0">
                                    <a:latin typeface="Cambria Math" panose="02040503050406030204" pitchFamily="18" charset="0"/>
                                  </a:rPr>
                                  <m:t>3</m:t>
                                </m:r>
                              </m:num>
                              <m:den>
                                <m:r>
                                  <a:rPr kumimoji="1" lang="en-US" altLang="ko-KR" sz="900" i="1">
                                    <a:latin typeface="Cambria Math" panose="02040503050406030204" pitchFamily="18" charset="0"/>
                                  </a:rPr>
                                  <m:t>5</m:t>
                                </m:r>
                              </m:den>
                            </m:f>
                          </m:e>
                        </m:d>
                      </m:e>
                    </m:func>
                    <m:r>
                      <a:rPr kumimoji="1" lang="en-US" altLang="ko-KR" sz="900" i="1">
                        <a:latin typeface="Cambria Math" panose="02040503050406030204" pitchFamily="18" charset="0"/>
                      </a:rPr>
                      <m:t>=</m:t>
                    </m:r>
                    <m:r>
                      <a:rPr kumimoji="1" lang="en-US" altLang="ko-KR" sz="900" b="0" i="1" smtClean="0">
                        <a:latin typeface="Cambria Math" panose="02040503050406030204" pitchFamily="18" charset="0"/>
                      </a:rPr>
                      <m:t>0.971</m:t>
                    </m:r>
                  </m:oMath>
                </a14:m>
                <a:endParaRPr kumimoji="1" lang="ko-Kore-KR" altLang="en-US" sz="900" dirty="0"/>
              </a:p>
            </p:txBody>
          </p:sp>
        </mc:Choice>
        <mc:Fallback xmlns="">
          <p:sp>
            <p:nvSpPr>
              <p:cNvPr id="19" name="TextBox 18">
                <a:extLst>
                  <a:ext uri="{FF2B5EF4-FFF2-40B4-BE49-F238E27FC236}">
                    <a16:creationId xmlns:a16="http://schemas.microsoft.com/office/drawing/2014/main" id="{3EC304F7-5154-4972-A495-D3138E9F65ED}"/>
                  </a:ext>
                </a:extLst>
              </p:cNvPr>
              <p:cNvSpPr txBox="1">
                <a:spLocks noRot="1" noChangeAspect="1" noMove="1" noResize="1" noEditPoints="1" noAdjustHandles="1" noChangeArrowheads="1" noChangeShapeType="1" noTextEdit="1"/>
              </p:cNvSpPr>
              <p:nvPr/>
            </p:nvSpPr>
            <p:spPr>
              <a:xfrm>
                <a:off x="7139681" y="5310661"/>
                <a:ext cx="2322815" cy="299634"/>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99DB947-D88F-46BF-9E0E-F985A4D61032}"/>
                  </a:ext>
                </a:extLst>
              </p:cNvPr>
              <p:cNvSpPr txBox="1"/>
              <p:nvPr/>
            </p:nvSpPr>
            <p:spPr>
              <a:xfrm>
                <a:off x="7139681" y="5657736"/>
                <a:ext cx="2322815" cy="299634"/>
              </a:xfrm>
              <a:prstGeom prst="rect">
                <a:avLst/>
              </a:prstGeom>
              <a:noFill/>
            </p:spPr>
            <p:txBody>
              <a:bodyPr wrap="none" rtlCol="0">
                <a:spAutoFit/>
              </a:bodyPr>
              <a:lstStyle/>
              <a:p>
                <a:r>
                  <a:rPr kumimoji="1" lang="en-US" altLang="ko-Kore-KR" sz="900" dirty="0"/>
                  <a:t>E(</a:t>
                </a:r>
                <a:r>
                  <a:rPr kumimoji="1" lang="en-US" altLang="ko-KR" sz="900" dirty="0"/>
                  <a:t>30</a:t>
                </a:r>
                <a:r>
                  <a:rPr kumimoji="1" lang="en-US" altLang="ko-Kore-KR" sz="900" dirty="0"/>
                  <a:t>) </a:t>
                </a:r>
                <a:r>
                  <a:rPr kumimoji="1" lang="en-US" altLang="ko-KR" sz="900" dirty="0"/>
                  <a:t>=</a:t>
                </a:r>
                <a14:m>
                  <m:oMath xmlns:m="http://schemas.openxmlformats.org/officeDocument/2006/math">
                    <m:r>
                      <a:rPr kumimoji="1" lang="en-US" altLang="ko-KR" sz="900" i="1">
                        <a:latin typeface="Cambria Math" panose="02040503050406030204" pitchFamily="18" charset="0"/>
                      </a:rPr>
                      <m:t>−</m:t>
                    </m:r>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b="0" i="1" smtClean="0">
                                <a:latin typeface="Cambria Math" panose="02040503050406030204" pitchFamily="18" charset="0"/>
                              </a:rPr>
                              <m:t>3</m:t>
                            </m:r>
                          </m:num>
                          <m:den>
                            <m:r>
                              <a:rPr kumimoji="1" lang="en-US" altLang="ko-KR" sz="900" i="1">
                                <a:latin typeface="Cambria Math" panose="02040503050406030204" pitchFamily="18" charset="0"/>
                              </a:rPr>
                              <m:t>5</m:t>
                            </m:r>
                          </m:den>
                        </m:f>
                      </m:e>
                    </m:d>
                    <m:func>
                      <m:funcPr>
                        <m:ctrlPr>
                          <a:rPr kumimoji="1" lang="en-US" altLang="ko-KR" sz="900" i="1">
                            <a:latin typeface="Cambria Math" panose="02040503050406030204" pitchFamily="18" charset="0"/>
                          </a:rPr>
                        </m:ctrlPr>
                      </m:funcPr>
                      <m:fName>
                        <m:sSub>
                          <m:sSubPr>
                            <m:ctrlPr>
                              <a:rPr kumimoji="1" lang="en-US" altLang="ko-KR" sz="900" i="1">
                                <a:latin typeface="Cambria Math" panose="02040503050406030204" pitchFamily="18" charset="0"/>
                              </a:rPr>
                            </m:ctrlPr>
                          </m:sSubPr>
                          <m:e>
                            <m:r>
                              <m:rPr>
                                <m:sty m:val="p"/>
                              </m:rPr>
                              <a:rPr kumimoji="1" lang="en-US" altLang="ko-KR" sz="900">
                                <a:latin typeface="Cambria Math" panose="02040503050406030204" pitchFamily="18" charset="0"/>
                              </a:rPr>
                              <m:t>log</m:t>
                            </m:r>
                          </m:e>
                          <m:sub>
                            <m:r>
                              <a:rPr kumimoji="1" lang="en-US" altLang="ko-KR" sz="900" i="1">
                                <a:latin typeface="Cambria Math" panose="02040503050406030204" pitchFamily="18" charset="0"/>
                              </a:rPr>
                              <m:t>2</m:t>
                            </m:r>
                          </m:sub>
                        </m:sSub>
                      </m:fName>
                      <m:e>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b="0" i="1" smtClean="0">
                                    <a:latin typeface="Cambria Math" panose="02040503050406030204" pitchFamily="18" charset="0"/>
                                  </a:rPr>
                                  <m:t>3</m:t>
                                </m:r>
                              </m:num>
                              <m:den>
                                <m:r>
                                  <a:rPr kumimoji="1" lang="en-US" altLang="ko-KR" sz="900" i="1">
                                    <a:latin typeface="Cambria Math" panose="02040503050406030204" pitchFamily="18" charset="0"/>
                                  </a:rPr>
                                  <m:t>5</m:t>
                                </m:r>
                              </m:den>
                            </m:f>
                          </m:e>
                        </m:d>
                      </m:e>
                    </m:func>
                    <m:r>
                      <a:rPr kumimoji="1" lang="en-US" altLang="ko-KR" sz="900" i="1">
                        <a:latin typeface="Cambria Math" panose="02040503050406030204" pitchFamily="18" charset="0"/>
                      </a:rPr>
                      <m:t>−</m:t>
                    </m:r>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i="1">
                                <a:latin typeface="Cambria Math" panose="02040503050406030204" pitchFamily="18" charset="0"/>
                              </a:rPr>
                              <m:t>2</m:t>
                            </m:r>
                          </m:num>
                          <m:den>
                            <m:r>
                              <a:rPr kumimoji="1" lang="en-US" altLang="ko-KR" sz="900" i="1">
                                <a:latin typeface="Cambria Math" panose="02040503050406030204" pitchFamily="18" charset="0"/>
                              </a:rPr>
                              <m:t>5</m:t>
                            </m:r>
                          </m:den>
                        </m:f>
                      </m:e>
                    </m:d>
                    <m:func>
                      <m:funcPr>
                        <m:ctrlPr>
                          <a:rPr kumimoji="1" lang="en-US" altLang="ko-KR" sz="900" i="1">
                            <a:latin typeface="Cambria Math" panose="02040503050406030204" pitchFamily="18" charset="0"/>
                          </a:rPr>
                        </m:ctrlPr>
                      </m:funcPr>
                      <m:fName>
                        <m:sSub>
                          <m:sSubPr>
                            <m:ctrlPr>
                              <a:rPr kumimoji="1" lang="en-US" altLang="ko-KR" sz="900" i="1">
                                <a:latin typeface="Cambria Math" panose="02040503050406030204" pitchFamily="18" charset="0"/>
                              </a:rPr>
                            </m:ctrlPr>
                          </m:sSubPr>
                          <m:e>
                            <m:r>
                              <m:rPr>
                                <m:sty m:val="p"/>
                              </m:rPr>
                              <a:rPr kumimoji="1" lang="en-US" altLang="ko-KR" sz="900">
                                <a:latin typeface="Cambria Math" panose="02040503050406030204" pitchFamily="18" charset="0"/>
                              </a:rPr>
                              <m:t>log</m:t>
                            </m:r>
                          </m:e>
                          <m:sub>
                            <m:r>
                              <a:rPr kumimoji="1" lang="en-US" altLang="ko-KR" sz="900" i="1">
                                <a:latin typeface="Cambria Math" panose="02040503050406030204" pitchFamily="18" charset="0"/>
                              </a:rPr>
                              <m:t>2</m:t>
                            </m:r>
                          </m:sub>
                        </m:sSub>
                      </m:fName>
                      <m:e>
                        <m:d>
                          <m:dPr>
                            <m:ctrlPr>
                              <a:rPr kumimoji="1" lang="en-US" altLang="ko-KR" sz="900" i="1">
                                <a:latin typeface="Cambria Math" panose="02040503050406030204" pitchFamily="18" charset="0"/>
                              </a:rPr>
                            </m:ctrlPr>
                          </m:dPr>
                          <m:e>
                            <m:f>
                              <m:fPr>
                                <m:ctrlPr>
                                  <a:rPr kumimoji="1" lang="en-US" altLang="ko-KR" sz="900" i="1">
                                    <a:latin typeface="Cambria Math" panose="02040503050406030204" pitchFamily="18" charset="0"/>
                                  </a:rPr>
                                </m:ctrlPr>
                              </m:fPr>
                              <m:num>
                                <m:r>
                                  <a:rPr kumimoji="1" lang="en-US" altLang="ko-KR" sz="900" i="1">
                                    <a:latin typeface="Cambria Math" panose="02040503050406030204" pitchFamily="18" charset="0"/>
                                  </a:rPr>
                                  <m:t>2</m:t>
                                </m:r>
                              </m:num>
                              <m:den>
                                <m:r>
                                  <a:rPr kumimoji="1" lang="en-US" altLang="ko-KR" sz="900" i="1">
                                    <a:latin typeface="Cambria Math" panose="02040503050406030204" pitchFamily="18" charset="0"/>
                                  </a:rPr>
                                  <m:t>5</m:t>
                                </m:r>
                              </m:den>
                            </m:f>
                          </m:e>
                        </m:d>
                      </m:e>
                    </m:func>
                    <m:r>
                      <a:rPr kumimoji="1" lang="en-US" altLang="ko-KR" sz="900" i="1">
                        <a:latin typeface="Cambria Math" panose="02040503050406030204" pitchFamily="18" charset="0"/>
                      </a:rPr>
                      <m:t>=</m:t>
                    </m:r>
                    <m:r>
                      <a:rPr kumimoji="1" lang="en-US" altLang="ko-KR" sz="900" b="0" i="1" smtClean="0">
                        <a:latin typeface="Cambria Math" panose="02040503050406030204" pitchFamily="18" charset="0"/>
                      </a:rPr>
                      <m:t>0.971</m:t>
                    </m:r>
                  </m:oMath>
                </a14:m>
                <a:endParaRPr kumimoji="1" lang="ko-Kore-KR" altLang="en-US" sz="900" dirty="0"/>
              </a:p>
            </p:txBody>
          </p:sp>
        </mc:Choice>
        <mc:Fallback xmlns="">
          <p:sp>
            <p:nvSpPr>
              <p:cNvPr id="20" name="TextBox 19">
                <a:extLst>
                  <a:ext uri="{FF2B5EF4-FFF2-40B4-BE49-F238E27FC236}">
                    <a16:creationId xmlns:a16="http://schemas.microsoft.com/office/drawing/2014/main" id="{899DB947-D88F-46BF-9E0E-F985A4D61032}"/>
                  </a:ext>
                </a:extLst>
              </p:cNvPr>
              <p:cNvSpPr txBox="1">
                <a:spLocks noRot="1" noChangeAspect="1" noMove="1" noResize="1" noEditPoints="1" noAdjustHandles="1" noChangeArrowheads="1" noChangeShapeType="1" noTextEdit="1"/>
              </p:cNvSpPr>
              <p:nvPr/>
            </p:nvSpPr>
            <p:spPr>
              <a:xfrm>
                <a:off x="7139681" y="5657736"/>
                <a:ext cx="2322815" cy="299634"/>
              </a:xfrm>
              <a:prstGeom prst="rect">
                <a:avLst/>
              </a:prstGeom>
              <a:blipFill>
                <a:blip r:embed="rId8"/>
                <a:stretch>
                  <a:fillRect/>
                </a:stretch>
              </a:blipFill>
            </p:spPr>
            <p:txBody>
              <a:bodyPr/>
              <a:lstStyle/>
              <a:p>
                <a:r>
                  <a:rPr lang="ko-KR" altLang="en-US">
                    <a:noFill/>
                  </a:rPr>
                  <a:t> </a:t>
                </a:r>
              </a:p>
            </p:txBody>
          </p:sp>
        </mc:Fallback>
      </mc:AlternateContent>
      <p:sp>
        <p:nvSpPr>
          <p:cNvPr id="21" name="양쪽 중괄호 20">
            <a:extLst>
              <a:ext uri="{FF2B5EF4-FFF2-40B4-BE49-F238E27FC236}">
                <a16:creationId xmlns:a16="http://schemas.microsoft.com/office/drawing/2014/main" id="{145E90BC-0A92-4D88-8DD2-F3B15523257C}"/>
              </a:ext>
            </a:extLst>
          </p:cNvPr>
          <p:cNvSpPr/>
          <p:nvPr/>
        </p:nvSpPr>
        <p:spPr>
          <a:xfrm>
            <a:off x="6830641" y="4711132"/>
            <a:ext cx="2284343" cy="33272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sz="1600"/>
          </a:p>
        </p:txBody>
      </p:sp>
      <p:sp>
        <p:nvSpPr>
          <p:cNvPr id="22" name="양쪽 중괄호 21">
            <a:extLst>
              <a:ext uri="{FF2B5EF4-FFF2-40B4-BE49-F238E27FC236}">
                <a16:creationId xmlns:a16="http://schemas.microsoft.com/office/drawing/2014/main" id="{AD1778AA-0963-4ABE-96E0-4CF8F82AAD4F}"/>
              </a:ext>
            </a:extLst>
          </p:cNvPr>
          <p:cNvSpPr/>
          <p:nvPr/>
        </p:nvSpPr>
        <p:spPr>
          <a:xfrm>
            <a:off x="7099575" y="5480189"/>
            <a:ext cx="2322815" cy="33272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sz="1600"/>
          </a:p>
        </p:txBody>
      </p:sp>
      <p:grpSp>
        <p:nvGrpSpPr>
          <p:cNvPr id="23" name="그룹 22">
            <a:extLst>
              <a:ext uri="{FF2B5EF4-FFF2-40B4-BE49-F238E27FC236}">
                <a16:creationId xmlns:a16="http://schemas.microsoft.com/office/drawing/2014/main" id="{0FA8D6A2-3480-4199-894A-D388B1F24222}"/>
              </a:ext>
            </a:extLst>
          </p:cNvPr>
          <p:cNvGrpSpPr/>
          <p:nvPr/>
        </p:nvGrpSpPr>
        <p:grpSpPr>
          <a:xfrm>
            <a:off x="6937581" y="1059848"/>
            <a:ext cx="2128773" cy="2296543"/>
            <a:chOff x="7990343" y="1055273"/>
            <a:chExt cx="2128773" cy="2296543"/>
          </a:xfrm>
        </p:grpSpPr>
        <p:grpSp>
          <p:nvGrpSpPr>
            <p:cNvPr id="24" name="그룹 23">
              <a:extLst>
                <a:ext uri="{FF2B5EF4-FFF2-40B4-BE49-F238E27FC236}">
                  <a16:creationId xmlns:a16="http://schemas.microsoft.com/office/drawing/2014/main" id="{8B6CDA6D-2B42-4E45-A443-F7AC7988CC8E}"/>
                </a:ext>
              </a:extLst>
            </p:cNvPr>
            <p:cNvGrpSpPr/>
            <p:nvPr/>
          </p:nvGrpSpPr>
          <p:grpSpPr>
            <a:xfrm>
              <a:off x="7990343" y="1055273"/>
              <a:ext cx="2128773" cy="2296543"/>
              <a:chOff x="8026371" y="1628070"/>
              <a:chExt cx="3634492" cy="3920928"/>
            </a:xfrm>
          </p:grpSpPr>
          <p:sp>
            <p:nvSpPr>
              <p:cNvPr id="26" name="막힌 원호[B] 12">
                <a:extLst>
                  <a:ext uri="{FF2B5EF4-FFF2-40B4-BE49-F238E27FC236}">
                    <a16:creationId xmlns:a16="http://schemas.microsoft.com/office/drawing/2014/main" id="{9208E38E-391F-4DA4-91A4-31D73E9ADAB5}"/>
                  </a:ext>
                </a:extLst>
              </p:cNvPr>
              <p:cNvSpPr/>
              <p:nvPr/>
            </p:nvSpPr>
            <p:spPr>
              <a:xfrm>
                <a:off x="8238837" y="2500998"/>
                <a:ext cx="3048000" cy="3048000"/>
              </a:xfrm>
              <a:prstGeom prst="blockArc">
                <a:avLst>
                  <a:gd name="adj1" fmla="val 10800000"/>
                  <a:gd name="adj2" fmla="val 21599998"/>
                  <a:gd name="adj3" fmla="val 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grpSp>
            <p:nvGrpSpPr>
              <p:cNvPr id="27" name="그룹 26">
                <a:extLst>
                  <a:ext uri="{FF2B5EF4-FFF2-40B4-BE49-F238E27FC236}">
                    <a16:creationId xmlns:a16="http://schemas.microsoft.com/office/drawing/2014/main" id="{0DD13B3E-FCF0-437E-9E1D-F92497A48DF6}"/>
                  </a:ext>
                </a:extLst>
              </p:cNvPr>
              <p:cNvGrpSpPr/>
              <p:nvPr/>
            </p:nvGrpSpPr>
            <p:grpSpPr>
              <a:xfrm>
                <a:off x="8026371" y="1628070"/>
                <a:ext cx="3634492" cy="3071260"/>
                <a:chOff x="8026371" y="1628070"/>
                <a:chExt cx="3634492" cy="3071260"/>
              </a:xfrm>
            </p:grpSpPr>
            <p:cxnSp>
              <p:nvCxnSpPr>
                <p:cNvPr id="28" name="직선 연결선[R] 2">
                  <a:extLst>
                    <a:ext uri="{FF2B5EF4-FFF2-40B4-BE49-F238E27FC236}">
                      <a16:creationId xmlns:a16="http://schemas.microsoft.com/office/drawing/2014/main" id="{000BA409-6131-46C9-83A8-08EFC8490277}"/>
                    </a:ext>
                  </a:extLst>
                </p:cNvPr>
                <p:cNvCxnSpPr>
                  <a:cxnSpLocks/>
                </p:cNvCxnSpPr>
                <p:nvPr/>
              </p:nvCxnSpPr>
              <p:spPr>
                <a:xfrm>
                  <a:off x="8153400" y="4024998"/>
                  <a:ext cx="322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R] 18">
                  <a:extLst>
                    <a:ext uri="{FF2B5EF4-FFF2-40B4-BE49-F238E27FC236}">
                      <a16:creationId xmlns:a16="http://schemas.microsoft.com/office/drawing/2014/main" id="{2719B937-09AC-47EE-96A5-0EEEEEE651C9}"/>
                    </a:ext>
                  </a:extLst>
                </p:cNvPr>
                <p:cNvCxnSpPr/>
                <p:nvPr/>
              </p:nvCxnSpPr>
              <p:spPr>
                <a:xfrm>
                  <a:off x="9781309" y="2343980"/>
                  <a:ext cx="0" cy="1681018"/>
                </a:xfrm>
                <a:prstGeom prst="line">
                  <a:avLst/>
                </a:prstGeom>
                <a:ln w="158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14CDEFB-97E4-4A36-9951-CF79880E17FE}"/>
                    </a:ext>
                  </a:extLst>
                </p:cNvPr>
                <p:cNvSpPr txBox="1"/>
                <p:nvPr/>
              </p:nvSpPr>
              <p:spPr>
                <a:xfrm>
                  <a:off x="8425375" y="1628070"/>
                  <a:ext cx="3235488" cy="630567"/>
                </a:xfrm>
                <a:prstGeom prst="rect">
                  <a:avLst/>
                </a:prstGeom>
                <a:noFill/>
              </p:spPr>
              <p:txBody>
                <a:bodyPr wrap="none" rtlCol="0">
                  <a:spAutoFit/>
                </a:bodyPr>
                <a:lstStyle/>
                <a:p>
                  <a:r>
                    <a:rPr kumimoji="1" lang="ko-Kore-KR" altLang="en-US" sz="900" b="1" dirty="0">
                      <a:solidFill>
                        <a:srgbClr val="C00000"/>
                      </a:solidFill>
                    </a:rPr>
                    <a:t>엔트로피</a:t>
                  </a:r>
                  <a:r>
                    <a:rPr kumimoji="1" lang="ko-KR" altLang="en-US" sz="900" b="1" dirty="0">
                      <a:solidFill>
                        <a:srgbClr val="C00000"/>
                      </a:solidFill>
                    </a:rPr>
                    <a:t> </a:t>
                  </a:r>
                  <a:r>
                    <a:rPr kumimoji="1" lang="en-US" altLang="ko-KR" sz="900" b="1" dirty="0">
                      <a:solidFill>
                        <a:srgbClr val="C00000"/>
                      </a:solidFill>
                    </a:rPr>
                    <a:t>:</a:t>
                  </a:r>
                  <a:r>
                    <a:rPr kumimoji="1" lang="ko-KR" altLang="en-US" sz="900" b="1" dirty="0">
                      <a:solidFill>
                        <a:srgbClr val="C00000"/>
                      </a:solidFill>
                    </a:rPr>
                    <a:t> </a:t>
                  </a:r>
                  <a:r>
                    <a:rPr kumimoji="1" lang="en-US" altLang="ko-KR" sz="900" b="1" dirty="0">
                      <a:solidFill>
                        <a:srgbClr val="C00000"/>
                      </a:solidFill>
                    </a:rPr>
                    <a:t>1</a:t>
                  </a:r>
                  <a:r>
                    <a:rPr kumimoji="1" lang="ko-KR" altLang="en-US" sz="900" b="1" dirty="0">
                      <a:solidFill>
                        <a:srgbClr val="C00000"/>
                      </a:solidFill>
                    </a:rPr>
                    <a:t> </a:t>
                  </a:r>
                  <a:r>
                    <a:rPr kumimoji="1" lang="en-US" altLang="ko-KR" sz="900" b="1" dirty="0">
                      <a:solidFill>
                        <a:srgbClr val="C00000"/>
                      </a:solidFill>
                    </a:rPr>
                    <a:t>(</a:t>
                  </a:r>
                  <a:r>
                    <a:rPr kumimoji="1" lang="ko-KR" altLang="en-US" sz="900" b="1" dirty="0">
                      <a:solidFill>
                        <a:srgbClr val="C00000"/>
                      </a:solidFill>
                    </a:rPr>
                    <a:t>최대</a:t>
                  </a:r>
                  <a:r>
                    <a:rPr kumimoji="1" lang="en-US" altLang="ko-KR" sz="900" b="1" dirty="0">
                      <a:solidFill>
                        <a:srgbClr val="C00000"/>
                      </a:solidFill>
                    </a:rPr>
                    <a:t>)</a:t>
                  </a:r>
                </a:p>
                <a:p>
                  <a:r>
                    <a:rPr kumimoji="1" lang="en-US" altLang="ko-Kore-KR" sz="900" b="1" dirty="0">
                      <a:solidFill>
                        <a:srgbClr val="C00000"/>
                      </a:solidFill>
                    </a:rPr>
                    <a:t>A,B </a:t>
                  </a:r>
                  <a:r>
                    <a:rPr kumimoji="1" lang="ko-KR" altLang="en-US" sz="900" b="1" dirty="0">
                      <a:solidFill>
                        <a:srgbClr val="C00000"/>
                      </a:solidFill>
                    </a:rPr>
                    <a:t>그룹 데이터 개수가 </a:t>
                  </a:r>
                  <a:r>
                    <a:rPr kumimoji="1" lang="en-US" altLang="ko-KR" sz="900" b="1" dirty="0">
                      <a:solidFill>
                        <a:srgbClr val="C00000"/>
                      </a:solidFill>
                    </a:rPr>
                    <a:t>1:1</a:t>
                  </a:r>
                  <a:r>
                    <a:rPr kumimoji="1" lang="ko-KR" altLang="en-US" sz="900" b="1" dirty="0">
                      <a:solidFill>
                        <a:srgbClr val="C00000"/>
                      </a:solidFill>
                    </a:rPr>
                    <a:t>인 경우</a:t>
                  </a:r>
                  <a:endParaRPr kumimoji="1" lang="ko-Kore-KR" altLang="en-US" sz="900" b="1" dirty="0">
                    <a:solidFill>
                      <a:srgbClr val="C00000"/>
                    </a:solidFill>
                  </a:endParaRPr>
                </a:p>
              </p:txBody>
            </p:sp>
            <p:cxnSp>
              <p:nvCxnSpPr>
                <p:cNvPr id="31" name="직선 연결선[R] 23">
                  <a:extLst>
                    <a:ext uri="{FF2B5EF4-FFF2-40B4-BE49-F238E27FC236}">
                      <a16:creationId xmlns:a16="http://schemas.microsoft.com/office/drawing/2014/main" id="{40870755-AC59-4D41-88B6-39F3FFDB4746}"/>
                    </a:ext>
                  </a:extLst>
                </p:cNvPr>
                <p:cNvCxnSpPr/>
                <p:nvPr/>
              </p:nvCxnSpPr>
              <p:spPr>
                <a:xfrm>
                  <a:off x="8238837" y="2356077"/>
                  <a:ext cx="0" cy="1681018"/>
                </a:xfrm>
                <a:prstGeom prst="line">
                  <a:avLst/>
                </a:prstGeom>
                <a:ln w="158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90DF6E6-3961-4EB3-8FB7-AF6A65E6E77E}"/>
                    </a:ext>
                  </a:extLst>
                </p:cNvPr>
                <p:cNvSpPr txBox="1"/>
                <p:nvPr/>
              </p:nvSpPr>
              <p:spPr>
                <a:xfrm>
                  <a:off x="8026371" y="4068763"/>
                  <a:ext cx="2742857" cy="630567"/>
                </a:xfrm>
                <a:prstGeom prst="rect">
                  <a:avLst/>
                </a:prstGeom>
                <a:noFill/>
              </p:spPr>
              <p:txBody>
                <a:bodyPr wrap="none" rtlCol="0">
                  <a:spAutoFit/>
                </a:bodyPr>
                <a:lstStyle/>
                <a:p>
                  <a:r>
                    <a:rPr kumimoji="1" lang="ko-Kore-KR" altLang="en-US" sz="900" b="1" dirty="0">
                      <a:solidFill>
                        <a:schemeClr val="accent1"/>
                      </a:solidFill>
                    </a:rPr>
                    <a:t>엔트로피</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0</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최소</a:t>
                  </a:r>
                  <a:r>
                    <a:rPr kumimoji="1" lang="en-US" altLang="ko-KR" sz="900" b="1" dirty="0">
                      <a:solidFill>
                        <a:schemeClr val="accent1"/>
                      </a:solidFill>
                    </a:rPr>
                    <a:t>)</a:t>
                  </a:r>
                </a:p>
                <a:p>
                  <a:r>
                    <a:rPr kumimoji="1" lang="en-US" altLang="ko-Kore-KR" sz="900" b="1" dirty="0">
                      <a:solidFill>
                        <a:schemeClr val="accent1"/>
                      </a:solidFill>
                    </a:rPr>
                    <a:t>A,B</a:t>
                  </a:r>
                  <a:r>
                    <a:rPr kumimoji="1" lang="ko-KR" altLang="en-US" sz="900" b="1" dirty="0">
                      <a:solidFill>
                        <a:schemeClr val="accent1"/>
                      </a:solidFill>
                    </a:rPr>
                    <a:t> 섞이지 않은 순수한 상태</a:t>
                  </a:r>
                  <a:endParaRPr kumimoji="1" lang="ko-Kore-KR" altLang="en-US" sz="900" b="1" dirty="0">
                    <a:solidFill>
                      <a:schemeClr val="accent1"/>
                    </a:solidFill>
                  </a:endParaRPr>
                </a:p>
              </p:txBody>
            </p:sp>
          </p:grpSp>
        </p:grpSp>
        <p:sp>
          <p:nvSpPr>
            <p:cNvPr id="25" name="TextBox 24">
              <a:extLst>
                <a:ext uri="{FF2B5EF4-FFF2-40B4-BE49-F238E27FC236}">
                  <a16:creationId xmlns:a16="http://schemas.microsoft.com/office/drawing/2014/main" id="{698FC83E-4A23-4A51-9CFB-D1F81692859A}"/>
                </a:ext>
              </a:extLst>
            </p:cNvPr>
            <p:cNvSpPr txBox="1"/>
            <p:nvPr/>
          </p:nvSpPr>
          <p:spPr>
            <a:xfrm>
              <a:off x="9465310" y="1546920"/>
              <a:ext cx="465192" cy="276999"/>
            </a:xfrm>
            <a:prstGeom prst="rect">
              <a:avLst/>
            </a:prstGeom>
            <a:noFill/>
          </p:spPr>
          <p:txBody>
            <a:bodyPr wrap="none" rtlCol="0">
              <a:spAutoFit/>
            </a:bodyPr>
            <a:lstStyle/>
            <a:p>
              <a:r>
                <a:rPr kumimoji="1" lang="en-US" altLang="ko-Kore-KR" sz="1200" dirty="0"/>
                <a:t>G(A)</a:t>
              </a:r>
              <a:endParaRPr kumimoji="1" lang="ko-Kore-KR" altLang="en-US" sz="1200" dirty="0"/>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CAB781A-D588-4FAB-AF35-DB360632517B}"/>
                  </a:ext>
                </a:extLst>
              </p:cNvPr>
              <p:cNvSpPr txBox="1"/>
              <p:nvPr/>
            </p:nvSpPr>
            <p:spPr>
              <a:xfrm>
                <a:off x="108317" y="1497269"/>
                <a:ext cx="3878113" cy="307777"/>
              </a:xfrm>
              <a:prstGeom prst="rect">
                <a:avLst/>
              </a:prstGeom>
              <a:noFill/>
            </p:spPr>
            <p:txBody>
              <a:bodyPr wrap="none" rtlCol="0">
                <a:spAutoFit/>
              </a:bodyPr>
              <a:lstStyle/>
              <a:p>
                <a:r>
                  <a:rPr kumimoji="1" lang="ko-Kore-KR" altLang="en-US" sz="1400" b="0" dirty="0"/>
                  <a:t>엔트로피 </a:t>
                </a:r>
                <a:r>
                  <a:rPr kumimoji="1" lang="en-US" altLang="ko-Kore-KR" sz="1400" b="0" dirty="0"/>
                  <a:t>: E (</a:t>
                </a:r>
                <a14:m>
                  <m:oMath xmlns:m="http://schemas.openxmlformats.org/officeDocument/2006/math">
                    <m:r>
                      <a:rPr kumimoji="1" lang="en-US" altLang="ko-Kore-KR" sz="1400" b="0" i="1" smtClean="0">
                        <a:latin typeface="Cambria Math" panose="02040503050406030204" pitchFamily="18" charset="0"/>
                      </a:rPr>
                      <m:t>𝐸𝑛𝑡𝑟𝑜𝑝𝑦</m:t>
                    </m:r>
                    <m:d>
                      <m:dPr>
                        <m:ctrlPr>
                          <a:rPr kumimoji="1" lang="en-US" altLang="ko-Kore-KR" sz="1400" b="0" i="1" smtClean="0">
                            <a:latin typeface="Cambria Math" panose="02040503050406030204" pitchFamily="18" charset="0"/>
                          </a:rPr>
                        </m:ctrlPr>
                      </m:dPr>
                      <m:e>
                        <m:r>
                          <a:rPr kumimoji="1" lang="en-US" altLang="ko-Kore-KR" sz="1400" b="0" i="1" smtClean="0">
                            <a:latin typeface="Cambria Math" panose="02040503050406030204" pitchFamily="18" charset="0"/>
                          </a:rPr>
                          <m:t>𝑆</m:t>
                        </m:r>
                      </m:e>
                    </m:d>
                    <m:r>
                      <a:rPr kumimoji="1" lang="en-US" altLang="ko-Kore-KR" sz="1400" b="0" i="1" smtClean="0">
                        <a:latin typeface="Cambria Math" panose="02040503050406030204" pitchFamily="18" charset="0"/>
                      </a:rPr>
                      <m:t>)=−</m:t>
                    </m:r>
                    <m:nary>
                      <m:naryPr>
                        <m:chr m:val="∑"/>
                        <m:ctrlPr>
                          <a:rPr kumimoji="1" lang="en-US" altLang="ko-Kore-KR" sz="1400" b="0" i="1" smtClean="0">
                            <a:latin typeface="Cambria Math" panose="02040503050406030204" pitchFamily="18" charset="0"/>
                          </a:rPr>
                        </m:ctrlPr>
                      </m:naryPr>
                      <m:sub>
                        <m:r>
                          <m:rPr>
                            <m:brk m:alnAt="23"/>
                          </m:rPr>
                          <a:rPr kumimoji="1" lang="en-US" altLang="ko-Kore-KR" sz="1400" b="0" i="1" smtClean="0">
                            <a:latin typeface="Cambria Math" panose="02040503050406030204" pitchFamily="18" charset="0"/>
                          </a:rPr>
                          <m:t>𝑘</m:t>
                        </m:r>
                        <m:r>
                          <a:rPr kumimoji="1" lang="en-US" altLang="ko-Kore-KR" sz="1400" b="0" i="1" smtClean="0">
                            <a:latin typeface="Cambria Math" panose="02040503050406030204" pitchFamily="18" charset="0"/>
                          </a:rPr>
                          <m:t>=1</m:t>
                        </m:r>
                      </m:sub>
                      <m:sup>
                        <m:r>
                          <a:rPr kumimoji="1" lang="en-US" altLang="ko-Kore-KR" sz="1400" b="0" i="1" smtClean="0">
                            <a:latin typeface="Cambria Math" panose="02040503050406030204" pitchFamily="18" charset="0"/>
                          </a:rPr>
                          <m:t>𝑚</m:t>
                        </m:r>
                      </m:sup>
                      <m:e>
                        <m:sSub>
                          <m:sSubPr>
                            <m:ctrlPr>
                              <a:rPr kumimoji="1" lang="en-US" altLang="ko-Kore-KR" sz="1400" b="0" i="1" smtClean="0">
                                <a:latin typeface="Cambria Math" panose="02040503050406030204" pitchFamily="18" charset="0"/>
                              </a:rPr>
                            </m:ctrlPr>
                          </m:sSubPr>
                          <m:e>
                            <m:r>
                              <a:rPr kumimoji="1" lang="en-US" altLang="ko-Kore-KR" sz="1400" b="0" i="1" smtClean="0">
                                <a:latin typeface="Cambria Math" panose="02040503050406030204" pitchFamily="18" charset="0"/>
                              </a:rPr>
                              <m:t>𝑝</m:t>
                            </m:r>
                          </m:e>
                          <m:sub>
                            <m:r>
                              <a:rPr kumimoji="1" lang="en-US" altLang="ko-Kore-KR" sz="1400" b="0" i="1" smtClean="0">
                                <a:latin typeface="Cambria Math" panose="02040503050406030204" pitchFamily="18" charset="0"/>
                              </a:rPr>
                              <m:t>𝑘</m:t>
                            </m:r>
                          </m:sub>
                        </m:sSub>
                        <m:func>
                          <m:funcPr>
                            <m:ctrlPr>
                              <a:rPr kumimoji="1" lang="en-US" altLang="ko-Kore-KR" sz="1400" b="0" i="1" smtClean="0">
                                <a:latin typeface="Cambria Math" panose="02040503050406030204" pitchFamily="18" charset="0"/>
                              </a:rPr>
                            </m:ctrlPr>
                          </m:funcPr>
                          <m:fName>
                            <m:sSub>
                              <m:sSubPr>
                                <m:ctrlPr>
                                  <a:rPr kumimoji="1" lang="en-US" altLang="ko-Kore-KR" sz="1400" b="0" i="1" smtClean="0">
                                    <a:latin typeface="Cambria Math" panose="02040503050406030204" pitchFamily="18" charset="0"/>
                                  </a:rPr>
                                </m:ctrlPr>
                              </m:sSubPr>
                              <m:e>
                                <m:r>
                                  <m:rPr>
                                    <m:sty m:val="p"/>
                                  </m:rPr>
                                  <a:rPr kumimoji="1" lang="en-US" altLang="ko-Kore-KR" sz="1400" b="0" i="0" smtClean="0">
                                    <a:latin typeface="Cambria Math" panose="02040503050406030204" pitchFamily="18" charset="0"/>
                                  </a:rPr>
                                  <m:t>log</m:t>
                                </m:r>
                              </m:e>
                              <m:sub>
                                <m:r>
                                  <a:rPr kumimoji="1" lang="en-US" altLang="ko-Kore-KR" sz="1400" b="0" i="1" smtClean="0">
                                    <a:latin typeface="Cambria Math" panose="02040503050406030204" pitchFamily="18" charset="0"/>
                                  </a:rPr>
                                  <m:t>2</m:t>
                                </m:r>
                              </m:sub>
                            </m:sSub>
                          </m:fName>
                          <m:e>
                            <m:sSub>
                              <m:sSubPr>
                                <m:ctrlPr>
                                  <a:rPr kumimoji="1" lang="en-US" altLang="ko-Kore-KR" sz="1400" b="0" i="1" smtClean="0">
                                    <a:latin typeface="Cambria Math" panose="02040503050406030204" pitchFamily="18" charset="0"/>
                                  </a:rPr>
                                </m:ctrlPr>
                              </m:sSubPr>
                              <m:e>
                                <m:r>
                                  <a:rPr kumimoji="1" lang="en-US" altLang="ko-Kore-KR" sz="1400" b="0" i="1" smtClean="0">
                                    <a:latin typeface="Cambria Math" panose="02040503050406030204" pitchFamily="18" charset="0"/>
                                  </a:rPr>
                                  <m:t>(</m:t>
                                </m:r>
                                <m:r>
                                  <a:rPr kumimoji="1" lang="en-US" altLang="ko-Kore-KR" sz="1400" b="0" i="1" smtClean="0">
                                    <a:latin typeface="Cambria Math" panose="02040503050406030204" pitchFamily="18" charset="0"/>
                                  </a:rPr>
                                  <m:t>𝑝</m:t>
                                </m:r>
                              </m:e>
                              <m:sub>
                                <m:r>
                                  <a:rPr kumimoji="1" lang="en-US" altLang="ko-Kore-KR" sz="1400" b="0" i="1" smtClean="0">
                                    <a:latin typeface="Cambria Math" panose="02040503050406030204" pitchFamily="18" charset="0"/>
                                  </a:rPr>
                                  <m:t>𝑘</m:t>
                                </m:r>
                              </m:sub>
                            </m:sSub>
                            <m:r>
                              <a:rPr kumimoji="1" lang="en-US" altLang="ko-Kore-KR" sz="1400" b="0" i="1" smtClean="0">
                                <a:latin typeface="Cambria Math" panose="02040503050406030204" pitchFamily="18" charset="0"/>
                              </a:rPr>
                              <m:t>)</m:t>
                            </m:r>
                          </m:e>
                        </m:func>
                      </m:e>
                    </m:nary>
                  </m:oMath>
                </a14:m>
                <a:endParaRPr kumimoji="1" lang="ko-Kore-KR" altLang="en-US" sz="1400" dirty="0"/>
              </a:p>
            </p:txBody>
          </p:sp>
        </mc:Choice>
        <mc:Fallback xmlns="">
          <p:sp>
            <p:nvSpPr>
              <p:cNvPr id="33" name="TextBox 32">
                <a:extLst>
                  <a:ext uri="{FF2B5EF4-FFF2-40B4-BE49-F238E27FC236}">
                    <a16:creationId xmlns:a16="http://schemas.microsoft.com/office/drawing/2014/main" id="{8CAB781A-D588-4FAB-AF35-DB360632517B}"/>
                  </a:ext>
                </a:extLst>
              </p:cNvPr>
              <p:cNvSpPr txBox="1">
                <a:spLocks noRot="1" noChangeAspect="1" noMove="1" noResize="1" noEditPoints="1" noAdjustHandles="1" noChangeArrowheads="1" noChangeShapeType="1" noTextEdit="1"/>
              </p:cNvSpPr>
              <p:nvPr/>
            </p:nvSpPr>
            <p:spPr>
              <a:xfrm>
                <a:off x="108317" y="1497269"/>
                <a:ext cx="3878113" cy="307777"/>
              </a:xfrm>
              <a:prstGeom prst="rect">
                <a:avLst/>
              </a:prstGeom>
              <a:blipFill>
                <a:blip r:embed="rId9"/>
                <a:stretch>
                  <a:fillRect l="-472" t="-102000" b="-16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190363F-C9D5-452B-B8A5-38B8961DC0A0}"/>
                  </a:ext>
                </a:extLst>
              </p:cNvPr>
              <p:cNvSpPr txBox="1"/>
              <p:nvPr/>
            </p:nvSpPr>
            <p:spPr>
              <a:xfrm>
                <a:off x="2232045" y="1950837"/>
                <a:ext cx="3806107" cy="276999"/>
              </a:xfrm>
              <a:prstGeom prst="rect">
                <a:avLst/>
              </a:prstGeom>
              <a:noFill/>
            </p:spPr>
            <p:txBody>
              <a:bodyPr wrap="none" rtlCol="0">
                <a:spAutoFit/>
              </a:bodyPr>
              <a:lstStyle/>
              <a:p>
                <a14:m>
                  <m:oMath xmlns:m="http://schemas.openxmlformats.org/officeDocument/2006/math">
                    <m:sSub>
                      <m:sSubPr>
                        <m:ctrlPr>
                          <a:rPr kumimoji="1" lang="en-US" altLang="ko-Kore-KR" sz="1200" i="1" smtClean="0">
                            <a:latin typeface="Cambria Math" panose="02040503050406030204" pitchFamily="18" charset="0"/>
                          </a:rPr>
                        </m:ctrlPr>
                      </m:sSubPr>
                      <m:e>
                        <m:r>
                          <a:rPr kumimoji="1" lang="en-US" altLang="ko-Kore-KR" sz="1200" b="0" i="1" smtClean="0">
                            <a:latin typeface="Cambria Math" panose="02040503050406030204" pitchFamily="18" charset="0"/>
                          </a:rPr>
                          <m:t>𝑝</m:t>
                        </m:r>
                      </m:e>
                      <m:sub>
                        <m:r>
                          <a:rPr kumimoji="1" lang="en-US" altLang="ko-Kore-KR" sz="1200" b="0" i="1" smtClean="0">
                            <a:latin typeface="Cambria Math" panose="02040503050406030204" pitchFamily="18" charset="0"/>
                          </a:rPr>
                          <m:t>𝑘</m:t>
                        </m:r>
                      </m:sub>
                    </m:sSub>
                    <m:r>
                      <a:rPr kumimoji="1" lang="en-US" altLang="ko-Kore-KR" sz="1200" b="0" i="1" smtClean="0">
                        <a:latin typeface="Cambria Math" panose="02040503050406030204" pitchFamily="18" charset="0"/>
                      </a:rPr>
                      <m:t>=</m:t>
                    </m:r>
                    <m:r>
                      <a:rPr kumimoji="1" lang="en-US" altLang="ko-Kore-KR" sz="1200" b="0" i="1" smtClean="0">
                        <a:latin typeface="Cambria Math" panose="02040503050406030204" pitchFamily="18" charset="0"/>
                      </a:rPr>
                      <m:t>𝑆</m:t>
                    </m:r>
                  </m:oMath>
                </a14:m>
                <a:r>
                  <a:rPr kumimoji="1" lang="ko-KR" altLang="en-US" sz="1200" dirty="0"/>
                  <a:t> </a:t>
                </a:r>
                <a:r>
                  <a:rPr kumimoji="1" lang="ko-Kore-KR" altLang="en-US" sz="1200" dirty="0"/>
                  <a:t>영역에</a:t>
                </a:r>
                <a:r>
                  <a:rPr kumimoji="1" lang="ko-KR" altLang="en-US" sz="1200" dirty="0"/>
                  <a:t> 속하는 </a:t>
                </a:r>
                <a:r>
                  <a:rPr kumimoji="1" lang="en-US" altLang="ko-KR" sz="1200" dirty="0"/>
                  <a:t>data</a:t>
                </a:r>
                <a:r>
                  <a:rPr kumimoji="1" lang="ko-KR" altLang="en-US" sz="1200" dirty="0"/>
                  <a:t> 중 </a:t>
                </a:r>
                <a:r>
                  <a:rPr kumimoji="1" lang="en-US" altLang="ko-KR" sz="1200" dirty="0"/>
                  <a:t>k</a:t>
                </a:r>
                <a:r>
                  <a:rPr kumimoji="1" lang="ko-KR" altLang="en-US" sz="1200" dirty="0"/>
                  <a:t>범주에 속하는 </a:t>
                </a:r>
                <a:r>
                  <a:rPr kumimoji="1" lang="en-US" altLang="ko-KR" sz="1200" dirty="0"/>
                  <a:t>data </a:t>
                </a:r>
                <a:r>
                  <a:rPr kumimoji="1" lang="ko-KR" altLang="en-US" sz="1200" dirty="0"/>
                  <a:t>비율</a:t>
                </a:r>
                <a:endParaRPr kumimoji="1" lang="ko-Kore-KR" altLang="en-US" sz="1200" dirty="0"/>
              </a:p>
            </p:txBody>
          </p:sp>
        </mc:Choice>
        <mc:Fallback xmlns="">
          <p:sp>
            <p:nvSpPr>
              <p:cNvPr id="34" name="TextBox 33">
                <a:extLst>
                  <a:ext uri="{FF2B5EF4-FFF2-40B4-BE49-F238E27FC236}">
                    <a16:creationId xmlns:a16="http://schemas.microsoft.com/office/drawing/2014/main" id="{9190363F-C9D5-452B-B8A5-38B8961DC0A0}"/>
                  </a:ext>
                </a:extLst>
              </p:cNvPr>
              <p:cNvSpPr txBox="1">
                <a:spLocks noRot="1" noChangeAspect="1" noMove="1" noResize="1" noEditPoints="1" noAdjustHandles="1" noChangeArrowheads="1" noChangeShapeType="1" noTextEdit="1"/>
              </p:cNvSpPr>
              <p:nvPr/>
            </p:nvSpPr>
            <p:spPr>
              <a:xfrm>
                <a:off x="2232045" y="1950837"/>
                <a:ext cx="3806107" cy="276999"/>
              </a:xfrm>
              <a:prstGeom prst="rect">
                <a:avLst/>
              </a:prstGeom>
              <a:blipFill>
                <a:blip r:embed="rId10"/>
                <a:stretch>
                  <a:fillRect t="-2222" b="-177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FE2D82C-176F-4C2E-9709-B4327D331176}"/>
                  </a:ext>
                </a:extLst>
              </p:cNvPr>
              <p:cNvSpPr txBox="1"/>
              <p:nvPr/>
            </p:nvSpPr>
            <p:spPr>
              <a:xfrm>
                <a:off x="-9873" y="5171322"/>
                <a:ext cx="3565143" cy="518155"/>
              </a:xfrm>
              <a:prstGeom prst="rect">
                <a:avLst/>
              </a:prstGeom>
              <a:noFill/>
            </p:spPr>
            <p:txBody>
              <a:bodyPr wrap="none" rtlCol="0">
                <a:spAutoFit/>
              </a:bodyPr>
              <a:lstStyle/>
              <a:p>
                <a:pPr algn="ctr"/>
                <a:r>
                  <a:rPr kumimoji="1" lang="en-US" altLang="ko-Kore-KR" sz="1100" b="0" dirty="0"/>
                  <a:t>Sex</a:t>
                </a:r>
                <a:r>
                  <a:rPr kumimoji="1" lang="ko-KR" altLang="en-US" sz="1100" dirty="0"/>
                  <a:t>에</a:t>
                </a:r>
                <a14:m>
                  <m:oMath xmlns:m="http://schemas.openxmlformats.org/officeDocument/2006/math">
                    <m:r>
                      <a:rPr kumimoji="1" lang="ko-KR" altLang="en-US" sz="1100" b="0" i="0" smtClean="0">
                        <a:latin typeface="Cambria Math" panose="02040503050406030204" pitchFamily="18" charset="0"/>
                      </a:rPr>
                      <m:t> </m:t>
                    </m:r>
                    <m:r>
                      <a:rPr kumimoji="1" lang="ko-KR" altLang="en-US" sz="1100" b="0" i="0" smtClean="0">
                        <a:latin typeface="Cambria Math" panose="02040503050406030204" pitchFamily="18" charset="0"/>
                      </a:rPr>
                      <m:t>대한</m:t>
                    </m:r>
                    <m:r>
                      <a:rPr kumimoji="1" lang="ko-KR" altLang="en-US" sz="1100" b="0" i="0" smtClean="0">
                        <a:latin typeface="Cambria Math" panose="02040503050406030204" pitchFamily="18" charset="0"/>
                      </a:rPr>
                      <m:t> </m:t>
                    </m:r>
                    <m:r>
                      <a:rPr kumimoji="1" lang="ko-KR" altLang="en-US" sz="1100" i="1">
                        <a:latin typeface="Cambria Math" panose="02040503050406030204" pitchFamily="18" charset="0"/>
                      </a:rPr>
                      <m:t>엔</m:t>
                    </m:r>
                    <m:r>
                      <a:rPr kumimoji="1" lang="ko-KR" altLang="en-US" sz="1100" i="1" smtClean="0">
                        <a:latin typeface="Cambria Math" panose="02040503050406030204" pitchFamily="18" charset="0"/>
                      </a:rPr>
                      <m:t>트</m:t>
                    </m:r>
                    <m:r>
                      <a:rPr kumimoji="1" lang="ko-KR" altLang="en-US" sz="1100" i="1">
                        <a:latin typeface="Cambria Math" panose="02040503050406030204" pitchFamily="18" charset="0"/>
                      </a:rPr>
                      <m:t>로</m:t>
                    </m:r>
                    <m:r>
                      <a:rPr kumimoji="1" lang="ko-KR" altLang="en-US" sz="1100" i="1" smtClean="0">
                        <a:latin typeface="Cambria Math" panose="02040503050406030204" pitchFamily="18" charset="0"/>
                      </a:rPr>
                      <m:t>피</m:t>
                    </m:r>
                  </m:oMath>
                </a14:m>
                <a:endParaRPr kumimoji="1" lang="en-US" altLang="ko-KR" sz="1100" b="0" i="1" dirty="0">
                  <a:latin typeface="Cambria Math" panose="02040503050406030204" pitchFamily="18" charset="0"/>
                </a:endParaRPr>
              </a:p>
              <a:p>
                <a:r>
                  <a:rPr kumimoji="1" lang="en-US" altLang="ko-Kore-KR" sz="1100" dirty="0"/>
                  <a:t>E(sex) = </a:t>
                </a:r>
                <a14:m>
                  <m:oMath xmlns:m="http://schemas.openxmlformats.org/officeDocument/2006/math">
                    <m:r>
                      <a:rPr kumimoji="1" lang="en-US" altLang="ko-Kore-KR" sz="1100" b="0" i="1" smtClean="0">
                        <a:latin typeface="Cambria Math" panose="02040503050406030204" pitchFamily="18" charset="0"/>
                      </a:rPr>
                      <m:t>− </m:t>
                    </m:r>
                    <m:func>
                      <m:funcPr>
                        <m:ctrlPr>
                          <a:rPr kumimoji="1" lang="en-US" altLang="ko-Kore-KR" sz="1100" b="0" i="1" smtClean="0">
                            <a:latin typeface="Cambria Math" panose="02040503050406030204" pitchFamily="18" charset="0"/>
                          </a:rPr>
                        </m:ctrlPr>
                      </m:funcPr>
                      <m:fName>
                        <m:sSub>
                          <m:sSubPr>
                            <m:ctrlPr>
                              <a:rPr kumimoji="1" lang="en-US" altLang="ko-Kore-KR" sz="1100" b="0" i="1" smtClean="0">
                                <a:latin typeface="Cambria Math" panose="02040503050406030204" pitchFamily="18" charset="0"/>
                              </a:rPr>
                            </m:ctrlPr>
                          </m:sSubPr>
                          <m:e>
                            <m:d>
                              <m:dPr>
                                <m:ctrlPr>
                                  <a:rPr kumimoji="1" lang="en-US" altLang="ko-Kore-KR" sz="1100" i="1">
                                    <a:latin typeface="Cambria Math" panose="02040503050406030204" pitchFamily="18" charset="0"/>
                                  </a:rPr>
                                </m:ctrlPr>
                              </m:dPr>
                              <m:e>
                                <m:f>
                                  <m:fPr>
                                    <m:ctrlPr>
                                      <a:rPr kumimoji="1" lang="en-US" altLang="ko-Kore-KR" sz="1100" i="1">
                                        <a:latin typeface="Cambria Math" panose="02040503050406030204" pitchFamily="18" charset="0"/>
                                      </a:rPr>
                                    </m:ctrlPr>
                                  </m:fPr>
                                  <m:num>
                                    <m:r>
                                      <a:rPr kumimoji="1" lang="en-US" altLang="ko-Kore-KR" sz="1100" i="1">
                                        <a:latin typeface="Cambria Math" panose="02040503050406030204" pitchFamily="18" charset="0"/>
                                      </a:rPr>
                                      <m:t>411</m:t>
                                    </m:r>
                                  </m:num>
                                  <m:den>
                                    <m:r>
                                      <a:rPr kumimoji="1" lang="en-US" altLang="ko-Kore-KR" sz="1100" i="1">
                                        <a:latin typeface="Cambria Math" panose="02040503050406030204" pitchFamily="18" charset="0"/>
                                      </a:rPr>
                                      <m:t>666</m:t>
                                    </m:r>
                                  </m:den>
                                </m:f>
                              </m:e>
                            </m:d>
                            <m:r>
                              <m:rPr>
                                <m:sty m:val="p"/>
                              </m:rPr>
                              <a:rPr kumimoji="1" lang="en-US" altLang="ko-Kore-KR" sz="1100" b="0" i="0" smtClean="0">
                                <a:latin typeface="Cambria Math" panose="02040503050406030204" pitchFamily="18" charset="0"/>
                              </a:rPr>
                              <m:t>log</m:t>
                            </m:r>
                          </m:e>
                          <m:sub>
                            <m:r>
                              <a:rPr kumimoji="1" lang="en-US" altLang="ko-KR" sz="1100" b="0" i="1" smtClean="0">
                                <a:latin typeface="Cambria Math" panose="02040503050406030204" pitchFamily="18" charset="0"/>
                              </a:rPr>
                              <m:t>2</m:t>
                            </m:r>
                          </m:sub>
                        </m:sSub>
                      </m:fName>
                      <m:e>
                        <m:d>
                          <m:dPr>
                            <m:ctrlPr>
                              <a:rPr kumimoji="1" lang="en-US" altLang="ko-Kore-KR" sz="1100" i="1">
                                <a:latin typeface="Cambria Math" panose="02040503050406030204" pitchFamily="18" charset="0"/>
                              </a:rPr>
                            </m:ctrlPr>
                          </m:dPr>
                          <m:e>
                            <m:f>
                              <m:fPr>
                                <m:ctrlPr>
                                  <a:rPr kumimoji="1" lang="en-US" altLang="ko-Kore-KR" sz="1100" i="1">
                                    <a:latin typeface="Cambria Math" panose="02040503050406030204" pitchFamily="18" charset="0"/>
                                  </a:rPr>
                                </m:ctrlPr>
                              </m:fPr>
                              <m:num>
                                <m:r>
                                  <a:rPr kumimoji="1" lang="en-US" altLang="ko-Kore-KR" sz="1100" i="1">
                                    <a:latin typeface="Cambria Math" panose="02040503050406030204" pitchFamily="18" charset="0"/>
                                  </a:rPr>
                                  <m:t>411</m:t>
                                </m:r>
                              </m:num>
                              <m:den>
                                <m:r>
                                  <a:rPr kumimoji="1" lang="en-US" altLang="ko-Kore-KR" sz="1100" i="1">
                                    <a:latin typeface="Cambria Math" panose="02040503050406030204" pitchFamily="18" charset="0"/>
                                  </a:rPr>
                                  <m:t>666</m:t>
                                </m:r>
                              </m:den>
                            </m:f>
                          </m:e>
                        </m:d>
                      </m:e>
                    </m:func>
                    <m:r>
                      <a:rPr kumimoji="1" lang="en-US" altLang="ko-Kore-KR" sz="1100" i="1">
                        <a:latin typeface="Cambria Math" panose="02040503050406030204" pitchFamily="18" charset="0"/>
                      </a:rPr>
                      <m:t>− </m:t>
                    </m:r>
                    <m:func>
                      <m:funcPr>
                        <m:ctrlPr>
                          <a:rPr kumimoji="1" lang="en-US" altLang="ko-Kore-KR" sz="1100" i="1">
                            <a:latin typeface="Cambria Math" panose="02040503050406030204" pitchFamily="18" charset="0"/>
                          </a:rPr>
                        </m:ctrlPr>
                      </m:funcPr>
                      <m:fName>
                        <m:sSub>
                          <m:sSubPr>
                            <m:ctrlPr>
                              <a:rPr kumimoji="1" lang="en-US" altLang="ko-Kore-KR" sz="1100" i="1">
                                <a:latin typeface="Cambria Math" panose="02040503050406030204" pitchFamily="18" charset="0"/>
                              </a:rPr>
                            </m:ctrlPr>
                          </m:sSubPr>
                          <m:e>
                            <m:d>
                              <m:dPr>
                                <m:ctrlPr>
                                  <a:rPr kumimoji="1" lang="en-US" altLang="ko-Kore-KR" sz="1100" i="1">
                                    <a:latin typeface="Cambria Math" panose="02040503050406030204" pitchFamily="18" charset="0"/>
                                  </a:rPr>
                                </m:ctrlPr>
                              </m:dPr>
                              <m:e>
                                <m:f>
                                  <m:fPr>
                                    <m:ctrlPr>
                                      <a:rPr kumimoji="1" lang="en-US" altLang="ko-Kore-KR" sz="1100" i="1">
                                        <a:latin typeface="Cambria Math" panose="02040503050406030204" pitchFamily="18" charset="0"/>
                                      </a:rPr>
                                    </m:ctrlPr>
                                  </m:fPr>
                                  <m:num>
                                    <m:r>
                                      <a:rPr kumimoji="1" lang="en-US" altLang="ko-Kore-KR" sz="1100" i="1">
                                        <a:latin typeface="Cambria Math" panose="02040503050406030204" pitchFamily="18" charset="0"/>
                                      </a:rPr>
                                      <m:t>255</m:t>
                                    </m:r>
                                  </m:num>
                                  <m:den>
                                    <m:r>
                                      <a:rPr kumimoji="1" lang="en-US" altLang="ko-Kore-KR" sz="1100" i="1">
                                        <a:latin typeface="Cambria Math" panose="02040503050406030204" pitchFamily="18" charset="0"/>
                                      </a:rPr>
                                      <m:t>666</m:t>
                                    </m:r>
                                  </m:den>
                                </m:f>
                              </m:e>
                            </m:d>
                            <m:r>
                              <m:rPr>
                                <m:sty m:val="p"/>
                              </m:rPr>
                              <a:rPr kumimoji="1" lang="en-US" altLang="ko-Kore-KR" sz="1100">
                                <a:latin typeface="Cambria Math" panose="02040503050406030204" pitchFamily="18" charset="0"/>
                              </a:rPr>
                              <m:t>log</m:t>
                            </m:r>
                          </m:e>
                          <m:sub>
                            <m:r>
                              <a:rPr kumimoji="1" lang="en-US" altLang="ko-KR" sz="1100" i="1">
                                <a:latin typeface="Cambria Math" panose="02040503050406030204" pitchFamily="18" charset="0"/>
                              </a:rPr>
                              <m:t>2</m:t>
                            </m:r>
                          </m:sub>
                        </m:sSub>
                      </m:fName>
                      <m:e>
                        <m:d>
                          <m:dPr>
                            <m:ctrlPr>
                              <a:rPr kumimoji="1" lang="en-US" altLang="ko-Kore-KR" sz="1100" i="1">
                                <a:latin typeface="Cambria Math" panose="02040503050406030204" pitchFamily="18" charset="0"/>
                              </a:rPr>
                            </m:ctrlPr>
                          </m:dPr>
                          <m:e>
                            <m:f>
                              <m:fPr>
                                <m:ctrlPr>
                                  <a:rPr kumimoji="1" lang="en-US" altLang="ko-Kore-KR" sz="1100" i="1">
                                    <a:latin typeface="Cambria Math" panose="02040503050406030204" pitchFamily="18" charset="0"/>
                                  </a:rPr>
                                </m:ctrlPr>
                              </m:fPr>
                              <m:num>
                                <m:r>
                                  <a:rPr kumimoji="1" lang="en-US" altLang="ko-Kore-KR" sz="1100" i="1">
                                    <a:latin typeface="Cambria Math" panose="02040503050406030204" pitchFamily="18" charset="0"/>
                                  </a:rPr>
                                  <m:t>255</m:t>
                                </m:r>
                              </m:num>
                              <m:den>
                                <m:r>
                                  <a:rPr kumimoji="1" lang="en-US" altLang="ko-Kore-KR" sz="1100" i="1">
                                    <a:latin typeface="Cambria Math" panose="02040503050406030204" pitchFamily="18" charset="0"/>
                                  </a:rPr>
                                  <m:t>666</m:t>
                                </m:r>
                              </m:den>
                            </m:f>
                          </m:e>
                        </m:d>
                      </m:e>
                    </m:func>
                    <m:r>
                      <a:rPr kumimoji="1" lang="en-US" altLang="ko-Kore-KR" sz="1100" i="1" smtClean="0">
                        <a:latin typeface="Cambria Math" panose="02040503050406030204" pitchFamily="18" charset="0"/>
                        <a:ea typeface="Cambria Math" panose="02040503050406030204" pitchFamily="18" charset="0"/>
                      </a:rPr>
                      <m:t>≒</m:t>
                    </m:r>
                    <m:r>
                      <a:rPr kumimoji="1" lang="en-US" altLang="ko-Kore-KR" sz="1100" b="0" i="1" smtClean="0">
                        <a:latin typeface="Cambria Math" panose="02040503050406030204" pitchFamily="18" charset="0"/>
                        <a:ea typeface="Cambria Math" panose="02040503050406030204" pitchFamily="18" charset="0"/>
                      </a:rPr>
                      <m:t>0</m:t>
                    </m:r>
                  </m:oMath>
                </a14:m>
                <a:r>
                  <a:rPr kumimoji="1" lang="en-US" altLang="ko-Kore-KR" sz="1100" b="0" dirty="0">
                    <a:ea typeface="Cambria Math" panose="02040503050406030204" pitchFamily="18" charset="0"/>
                  </a:rPr>
                  <a:t>.96005</a:t>
                </a:r>
              </a:p>
            </p:txBody>
          </p:sp>
        </mc:Choice>
        <mc:Fallback xmlns="">
          <p:sp>
            <p:nvSpPr>
              <p:cNvPr id="35" name="TextBox 34">
                <a:extLst>
                  <a:ext uri="{FF2B5EF4-FFF2-40B4-BE49-F238E27FC236}">
                    <a16:creationId xmlns:a16="http://schemas.microsoft.com/office/drawing/2014/main" id="{8FE2D82C-176F-4C2E-9709-B4327D331176}"/>
                  </a:ext>
                </a:extLst>
              </p:cNvPr>
              <p:cNvSpPr txBox="1">
                <a:spLocks noRot="1" noChangeAspect="1" noMove="1" noResize="1" noEditPoints="1" noAdjustHandles="1" noChangeArrowheads="1" noChangeShapeType="1" noTextEdit="1"/>
              </p:cNvSpPr>
              <p:nvPr/>
            </p:nvSpPr>
            <p:spPr>
              <a:xfrm>
                <a:off x="-9873" y="5171322"/>
                <a:ext cx="3565143" cy="518155"/>
              </a:xfrm>
              <a:prstGeom prst="rect">
                <a:avLst/>
              </a:prstGeom>
              <a:blipFill>
                <a:blip r:embed="rId11"/>
                <a:stretch>
                  <a:fillRect/>
                </a:stretch>
              </a:blipFill>
            </p:spPr>
            <p:txBody>
              <a:bodyPr/>
              <a:lstStyle/>
              <a:p>
                <a:r>
                  <a:rPr lang="ko-KR" altLang="en-US">
                    <a:noFill/>
                  </a:rPr>
                  <a:t> </a:t>
                </a:r>
              </a:p>
            </p:txBody>
          </p:sp>
        </mc:Fallback>
      </mc:AlternateContent>
      <p:sp>
        <p:nvSpPr>
          <p:cNvPr id="36" name="TextBox 35">
            <a:extLst>
              <a:ext uri="{FF2B5EF4-FFF2-40B4-BE49-F238E27FC236}">
                <a16:creationId xmlns:a16="http://schemas.microsoft.com/office/drawing/2014/main" id="{6606442F-DDF3-47A3-92A2-024B355D80C2}"/>
              </a:ext>
            </a:extLst>
          </p:cNvPr>
          <p:cNvSpPr txBox="1"/>
          <p:nvPr/>
        </p:nvSpPr>
        <p:spPr>
          <a:xfrm>
            <a:off x="498278" y="3184693"/>
            <a:ext cx="614271" cy="261610"/>
          </a:xfrm>
          <a:prstGeom prst="rect">
            <a:avLst/>
          </a:prstGeom>
          <a:noFill/>
        </p:spPr>
        <p:txBody>
          <a:bodyPr wrap="none" rtlCol="0">
            <a:spAutoFit/>
          </a:bodyPr>
          <a:lstStyle/>
          <a:p>
            <a:r>
              <a:rPr kumimoji="1" lang="ko-Kore-KR" altLang="en-US" sz="1100" b="1" dirty="0"/>
              <a:t>예시 </a:t>
            </a:r>
            <a:r>
              <a:rPr kumimoji="1" lang="en-US" altLang="ko-Kore-KR" sz="1100" b="1" dirty="0"/>
              <a:t>1)</a:t>
            </a:r>
            <a:endParaRPr kumimoji="1" lang="ko-Kore-KR" altLang="en-US" sz="1100" b="1" dirty="0"/>
          </a:p>
        </p:txBody>
      </p:sp>
      <p:pic>
        <p:nvPicPr>
          <p:cNvPr id="37" name="그림 36" descr="텍스트, 표지판, 여러개이(가) 표시된 사진&#10;&#10;자동 생성된 설명">
            <a:extLst>
              <a:ext uri="{FF2B5EF4-FFF2-40B4-BE49-F238E27FC236}">
                <a16:creationId xmlns:a16="http://schemas.microsoft.com/office/drawing/2014/main" id="{77CB761C-EF13-428C-82D6-B9E7CE7F3AA2}"/>
              </a:ext>
            </a:extLst>
          </p:cNvPr>
          <p:cNvPicPr>
            <a:picLocks noChangeAspect="1"/>
          </p:cNvPicPr>
          <p:nvPr/>
        </p:nvPicPr>
        <p:blipFill>
          <a:blip r:embed="rId12"/>
          <a:stretch>
            <a:fillRect/>
          </a:stretch>
        </p:blipFill>
        <p:spPr>
          <a:xfrm>
            <a:off x="494584" y="3268481"/>
            <a:ext cx="2514600" cy="1902840"/>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57F7A12-4715-4CC1-BEDD-BD04FAE1E458}"/>
                  </a:ext>
                </a:extLst>
              </p:cNvPr>
              <p:cNvSpPr txBox="1"/>
              <p:nvPr/>
            </p:nvSpPr>
            <p:spPr>
              <a:xfrm>
                <a:off x="108317" y="2322900"/>
                <a:ext cx="6462090" cy="349391"/>
              </a:xfrm>
              <a:prstGeom prst="rect">
                <a:avLst/>
              </a:prstGeom>
              <a:noFill/>
            </p:spPr>
            <p:txBody>
              <a:bodyPr wrap="none" rtlCol="0">
                <a:spAutoFit/>
              </a:bodyPr>
              <a:lstStyle/>
              <a:p>
                <a:r>
                  <a:rPr kumimoji="1" lang="ko-Kore-KR" altLang="en-US" sz="1400" dirty="0"/>
                  <a:t>정보이득 </a:t>
                </a:r>
                <a:r>
                  <a:rPr kumimoji="1" lang="en-US" altLang="ko-Kore-KR" sz="1400" dirty="0"/>
                  <a:t>: </a:t>
                </a:r>
                <a:r>
                  <a:rPr kumimoji="1" lang="en-US" altLang="ko-Kore-KR" sz="1400" b="0" dirty="0"/>
                  <a:t>GI (</a:t>
                </a:r>
                <a14:m>
                  <m:oMath xmlns:m="http://schemas.openxmlformats.org/officeDocument/2006/math">
                    <m:r>
                      <a:rPr kumimoji="1" lang="en-US" altLang="ko-Kore-KR" sz="1400" b="0" i="1" smtClean="0">
                        <a:latin typeface="Cambria Math" panose="02040503050406030204" pitchFamily="18" charset="0"/>
                      </a:rPr>
                      <m:t>𝐼𝑛𝑓𝑜𝑟𝑚𝑎𝑡𝑖𝑜𝑛</m:t>
                    </m:r>
                    <m:r>
                      <a:rPr kumimoji="1" lang="en-US" altLang="ko-Kore-KR" sz="1400" b="0" i="1" smtClean="0">
                        <a:latin typeface="Cambria Math" panose="02040503050406030204" pitchFamily="18" charset="0"/>
                      </a:rPr>
                      <m:t> </m:t>
                    </m:r>
                    <m:r>
                      <a:rPr kumimoji="1" lang="en-US" altLang="ko-Kore-KR" sz="1400" b="0" i="1" smtClean="0">
                        <a:latin typeface="Cambria Math" panose="02040503050406030204" pitchFamily="18" charset="0"/>
                      </a:rPr>
                      <m:t>𝐺𝑎𝑖𝑛</m:t>
                    </m:r>
                    <m:r>
                      <a:rPr kumimoji="1" lang="en-US" altLang="ko-Kore-KR" sz="1400" b="0" i="1" smtClean="0">
                        <a:latin typeface="Cambria Math" panose="02040503050406030204" pitchFamily="18" charset="0"/>
                      </a:rPr>
                      <m:t>)=</m:t>
                    </m:r>
                    <m:r>
                      <a:rPr kumimoji="1" lang="en-US" altLang="ko-Kore-KR" sz="1400" b="0" i="1" smtClean="0">
                        <a:latin typeface="Cambria Math" panose="02040503050406030204" pitchFamily="18" charset="0"/>
                      </a:rPr>
                      <m:t>𝐸𝑛𝑡𝑟𝑜𝑝𝑦</m:t>
                    </m:r>
                    <m:d>
                      <m:dPr>
                        <m:ctrlPr>
                          <a:rPr kumimoji="1" lang="en-US" altLang="ko-Kore-KR" sz="1400" b="0" i="1" smtClean="0">
                            <a:latin typeface="Cambria Math" panose="02040503050406030204" pitchFamily="18" charset="0"/>
                          </a:rPr>
                        </m:ctrlPr>
                      </m:dPr>
                      <m:e>
                        <m:r>
                          <a:rPr kumimoji="1" lang="en-US" altLang="ko-Kore-KR" sz="1400" b="0" i="1" smtClean="0">
                            <a:latin typeface="Cambria Math" panose="02040503050406030204" pitchFamily="18" charset="0"/>
                          </a:rPr>
                          <m:t>𝑏𝑒𝑓𝑜𝑟𝑒</m:t>
                        </m:r>
                      </m:e>
                    </m:d>
                    <m:r>
                      <a:rPr kumimoji="1" lang="en-US" altLang="ko-Kore-KR" sz="1400" b="0" i="1" smtClean="0">
                        <a:latin typeface="Cambria Math" panose="02040503050406030204" pitchFamily="18" charset="0"/>
                      </a:rPr>
                      <m:t>− </m:t>
                    </m:r>
                    <m:nary>
                      <m:naryPr>
                        <m:chr m:val="∑"/>
                        <m:ctrlPr>
                          <a:rPr kumimoji="1" lang="en-US" altLang="ko-Kore-KR" sz="1400" b="0" i="1" smtClean="0">
                            <a:latin typeface="Cambria Math" panose="02040503050406030204" pitchFamily="18" charset="0"/>
                          </a:rPr>
                        </m:ctrlPr>
                      </m:naryPr>
                      <m:sub>
                        <m:r>
                          <m:rPr>
                            <m:brk m:alnAt="23"/>
                          </m:rPr>
                          <a:rPr kumimoji="1" lang="en-US" altLang="ko-Kore-KR" sz="1400" b="0" i="1" smtClean="0">
                            <a:latin typeface="Cambria Math" panose="02040503050406030204" pitchFamily="18" charset="0"/>
                          </a:rPr>
                          <m:t>𝑗</m:t>
                        </m:r>
                        <m:r>
                          <a:rPr kumimoji="1" lang="en-US" altLang="ko-Kore-KR" sz="1400" b="0" i="1" smtClean="0">
                            <a:latin typeface="Cambria Math" panose="02040503050406030204" pitchFamily="18" charset="0"/>
                          </a:rPr>
                          <m:t>=1</m:t>
                        </m:r>
                      </m:sub>
                      <m:sup>
                        <m:r>
                          <a:rPr kumimoji="1" lang="en-US" altLang="ko-Kore-KR" sz="1400" b="0" i="1" smtClean="0">
                            <a:latin typeface="Cambria Math" panose="02040503050406030204" pitchFamily="18" charset="0"/>
                          </a:rPr>
                          <m:t>𝑘</m:t>
                        </m:r>
                      </m:sup>
                      <m:e>
                        <m:r>
                          <a:rPr kumimoji="1" lang="en-US" altLang="ko-Kore-KR" sz="1400" b="0" i="1" smtClean="0">
                            <a:latin typeface="Cambria Math" panose="02040503050406030204" pitchFamily="18" charset="0"/>
                          </a:rPr>
                          <m:t>𝐸𝑛𝑡𝑟𝑜𝑝𝑦</m:t>
                        </m:r>
                        <m:r>
                          <a:rPr kumimoji="1" lang="en-US" altLang="ko-Kore-KR" sz="1400" b="0" i="1" smtClean="0">
                            <a:latin typeface="Cambria Math" panose="02040503050406030204" pitchFamily="18" charset="0"/>
                          </a:rPr>
                          <m:t>(</m:t>
                        </m:r>
                        <m:r>
                          <a:rPr kumimoji="1" lang="en-US" altLang="ko-Kore-KR" sz="1400" b="0" i="1" smtClean="0">
                            <a:latin typeface="Cambria Math" panose="02040503050406030204" pitchFamily="18" charset="0"/>
                          </a:rPr>
                          <m:t>𝑗</m:t>
                        </m:r>
                        <m:r>
                          <a:rPr kumimoji="1" lang="en-US" altLang="ko-Kore-KR" sz="1400" b="0" i="1" smtClean="0">
                            <a:latin typeface="Cambria Math" panose="02040503050406030204" pitchFamily="18" charset="0"/>
                          </a:rPr>
                          <m:t>, </m:t>
                        </m:r>
                        <m:r>
                          <a:rPr kumimoji="1" lang="en-US" altLang="ko-Kore-KR" sz="1400" b="0" i="1" smtClean="0">
                            <a:latin typeface="Cambria Math" panose="02040503050406030204" pitchFamily="18" charset="0"/>
                          </a:rPr>
                          <m:t>𝑎𝑓𝑡𝑒𝑟</m:t>
                        </m:r>
                        <m:r>
                          <a:rPr kumimoji="1" lang="en-US" altLang="ko-Kore-KR" sz="1400" b="0" i="1" smtClean="0">
                            <a:latin typeface="Cambria Math" panose="02040503050406030204" pitchFamily="18" charset="0"/>
                          </a:rPr>
                          <m:t>)</m:t>
                        </m:r>
                      </m:e>
                    </m:nary>
                  </m:oMath>
                </a14:m>
                <a:endParaRPr kumimoji="1" lang="ko-Kore-KR" altLang="en-US" sz="1400" dirty="0"/>
              </a:p>
            </p:txBody>
          </p:sp>
        </mc:Choice>
        <mc:Fallback xmlns="">
          <p:sp>
            <p:nvSpPr>
              <p:cNvPr id="38" name="TextBox 37">
                <a:extLst>
                  <a:ext uri="{FF2B5EF4-FFF2-40B4-BE49-F238E27FC236}">
                    <a16:creationId xmlns:a16="http://schemas.microsoft.com/office/drawing/2014/main" id="{E57F7A12-4715-4CC1-BEDD-BD04FAE1E458}"/>
                  </a:ext>
                </a:extLst>
              </p:cNvPr>
              <p:cNvSpPr txBox="1">
                <a:spLocks noRot="1" noChangeAspect="1" noMove="1" noResize="1" noEditPoints="1" noAdjustHandles="1" noChangeArrowheads="1" noChangeShapeType="1" noTextEdit="1"/>
              </p:cNvSpPr>
              <p:nvPr/>
            </p:nvSpPr>
            <p:spPr>
              <a:xfrm>
                <a:off x="108317" y="2322900"/>
                <a:ext cx="6462090" cy="349391"/>
              </a:xfrm>
              <a:prstGeom prst="rect">
                <a:avLst/>
              </a:prstGeom>
              <a:blipFill>
                <a:blip r:embed="rId13"/>
                <a:stretch>
                  <a:fillRect l="-283" t="-85965" b="-135088"/>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FD544599-CD26-42CF-AD96-A3010010C399}"/>
              </a:ext>
            </a:extLst>
          </p:cNvPr>
          <p:cNvSpPr txBox="1"/>
          <p:nvPr/>
        </p:nvSpPr>
        <p:spPr>
          <a:xfrm>
            <a:off x="4675769" y="5056745"/>
            <a:ext cx="1531188" cy="253916"/>
          </a:xfrm>
          <a:prstGeom prst="rect">
            <a:avLst/>
          </a:prstGeom>
          <a:noFill/>
        </p:spPr>
        <p:txBody>
          <a:bodyPr wrap="none" rtlCol="0">
            <a:spAutoFit/>
          </a:bodyPr>
          <a:lstStyle/>
          <a:p>
            <a:r>
              <a:rPr kumimoji="1" lang="en-US" altLang="ko-Kore-KR" sz="1050" dirty="0"/>
              <a:t>GI(</a:t>
            </a:r>
            <a:r>
              <a:rPr kumimoji="1" lang="ko-Kore-KR" altLang="en-US" sz="1050" dirty="0"/>
              <a:t>성별</a:t>
            </a:r>
            <a:r>
              <a:rPr kumimoji="1" lang="en-US" altLang="ko-Kore-KR" sz="1050" dirty="0"/>
              <a:t>) </a:t>
            </a:r>
            <a:r>
              <a:rPr kumimoji="1" lang="en-US" altLang="ko-KR" sz="1050" dirty="0"/>
              <a:t>= 1 - 0.39 =0.61</a:t>
            </a:r>
            <a:endParaRPr kumimoji="1" lang="ko-Kore-KR" altLang="en-US" sz="1050" dirty="0"/>
          </a:p>
        </p:txBody>
      </p:sp>
      <p:sp>
        <p:nvSpPr>
          <p:cNvPr id="40" name="TextBox 39">
            <a:extLst>
              <a:ext uri="{FF2B5EF4-FFF2-40B4-BE49-F238E27FC236}">
                <a16:creationId xmlns:a16="http://schemas.microsoft.com/office/drawing/2014/main" id="{31A1F17E-32B2-4A82-9862-D6F38D805576}"/>
              </a:ext>
            </a:extLst>
          </p:cNvPr>
          <p:cNvSpPr txBox="1"/>
          <p:nvPr/>
        </p:nvSpPr>
        <p:spPr>
          <a:xfrm>
            <a:off x="4675769" y="5822865"/>
            <a:ext cx="1725152" cy="253916"/>
          </a:xfrm>
          <a:prstGeom prst="rect">
            <a:avLst/>
          </a:prstGeom>
          <a:noFill/>
        </p:spPr>
        <p:txBody>
          <a:bodyPr wrap="none" rtlCol="0">
            <a:spAutoFit/>
          </a:bodyPr>
          <a:lstStyle/>
          <a:p>
            <a:r>
              <a:rPr kumimoji="1" lang="en-US" altLang="ko-Kore-KR" sz="1050" dirty="0"/>
              <a:t>GI(</a:t>
            </a:r>
            <a:r>
              <a:rPr kumimoji="1" lang="ko-Kore-KR" altLang="en-US" sz="1050" dirty="0"/>
              <a:t>연령</a:t>
            </a:r>
            <a:r>
              <a:rPr kumimoji="1" lang="en-US" altLang="ko-Kore-KR" sz="1050" dirty="0"/>
              <a:t>) </a:t>
            </a:r>
            <a:r>
              <a:rPr kumimoji="1" lang="en-US" altLang="ko-KR" sz="1050" dirty="0"/>
              <a:t>= 1 – 0.971 = 0.029</a:t>
            </a:r>
            <a:endParaRPr kumimoji="1" lang="ko-Kore-KR" altLang="en-US" sz="1050" dirty="0"/>
          </a:p>
        </p:txBody>
      </p:sp>
    </p:spTree>
    <p:extLst>
      <p:ext uri="{BB962C8B-B14F-4D97-AF65-F5344CB8AC3E}">
        <p14:creationId xmlns:p14="http://schemas.microsoft.com/office/powerpoint/2010/main" val="191143436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바닥글 개체 틀 6">
            <a:extLst>
              <a:ext uri="{FF2B5EF4-FFF2-40B4-BE49-F238E27FC236}">
                <a16:creationId xmlns:a16="http://schemas.microsoft.com/office/drawing/2014/main" id="{9F7DA7F2-3BB9-4763-ADFA-19769B2CC141}"/>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ACE4F3D3-4339-48B9-9914-DAA7C7CFCB67}"/>
              </a:ext>
            </a:extLst>
          </p:cNvPr>
          <p:cNvSpPr>
            <a:spLocks noGrp="1"/>
          </p:cNvSpPr>
          <p:nvPr>
            <p:ph type="sldNum" sz="quarter" idx="12"/>
          </p:nvPr>
        </p:nvSpPr>
        <p:spPr/>
        <p:txBody>
          <a:bodyPr/>
          <a:lstStyle/>
          <a:p>
            <a:fld id="{DE77BB65-F969-4654-BF30-45C70C1BE112}" type="slidenum">
              <a:rPr lang="ko-KR" altLang="en-US" smtClean="0"/>
              <a:pPr/>
              <a:t>244</a:t>
            </a:fld>
            <a:endParaRPr lang="ko-KR" altLang="en-US"/>
          </a:p>
        </p:txBody>
      </p:sp>
      <p:sp>
        <p:nvSpPr>
          <p:cNvPr id="12" name="직사각형 11">
            <a:extLst>
              <a:ext uri="{FF2B5EF4-FFF2-40B4-BE49-F238E27FC236}">
                <a16:creationId xmlns:a16="http://schemas.microsoft.com/office/drawing/2014/main" id="{705B797B-CCD0-49BB-8E21-969F77DD7B9C}"/>
              </a:ext>
            </a:extLst>
          </p:cNvPr>
          <p:cNvSpPr/>
          <p:nvPr/>
        </p:nvSpPr>
        <p:spPr>
          <a:xfrm>
            <a:off x="2271631" y="389324"/>
            <a:ext cx="2986715" cy="369332"/>
          </a:xfrm>
          <a:prstGeom prst="rect">
            <a:avLst/>
          </a:prstGeom>
        </p:spPr>
        <p:txBody>
          <a:bodyPr wrap="none">
            <a:spAutoFit/>
          </a:bodyPr>
          <a:lstStyle/>
          <a:p>
            <a:r>
              <a:rPr lang="ko-KR" altLang="en-US" b="1" dirty="0">
                <a:solidFill>
                  <a:srgbClr val="404248"/>
                </a:solidFill>
                <a:latin typeface="Graphik"/>
              </a:rPr>
              <a:t>의사결정나무</a:t>
            </a:r>
            <a:r>
              <a:rPr lang="en-US" altLang="ko-KR" b="1" dirty="0">
                <a:solidFill>
                  <a:srgbClr val="404248"/>
                </a:solidFill>
                <a:latin typeface="Graphik"/>
              </a:rPr>
              <a:t>(Decision Tree)</a:t>
            </a:r>
          </a:p>
        </p:txBody>
      </p:sp>
      <p:sp>
        <p:nvSpPr>
          <p:cNvPr id="3" name="직사각형 2">
            <a:extLst>
              <a:ext uri="{FF2B5EF4-FFF2-40B4-BE49-F238E27FC236}">
                <a16:creationId xmlns:a16="http://schemas.microsoft.com/office/drawing/2014/main" id="{FAD636EE-A099-4C5D-9A3B-83EF43577E8F}"/>
              </a:ext>
            </a:extLst>
          </p:cNvPr>
          <p:cNvSpPr/>
          <p:nvPr/>
        </p:nvSpPr>
        <p:spPr>
          <a:xfrm>
            <a:off x="322752" y="1401537"/>
            <a:ext cx="8136904" cy="899990"/>
          </a:xfrm>
          <a:prstGeom prst="rect">
            <a:avLst/>
          </a:prstGeom>
          <a:ln>
            <a:solidFill>
              <a:schemeClr val="accent1"/>
            </a:solidFill>
          </a:ln>
        </p:spPr>
        <p:txBody>
          <a:bodyPr wrap="square">
            <a:spAutoFit/>
          </a:bodyPr>
          <a:lstStyle/>
          <a:p>
            <a:pPr algn="just" fontAlgn="base">
              <a:lnSpc>
                <a:spcPct val="160000"/>
              </a:lnSpc>
              <a:spcAft>
                <a:spcPts val="400"/>
              </a:spcAft>
            </a:pPr>
            <a:r>
              <a:rPr lang="en-US" altLang="ko-KR" sz="1000" kern="0" dirty="0">
                <a:solidFill>
                  <a:srgbClr val="333333"/>
                </a:solidFill>
                <a:latin typeface="+mj-ea"/>
                <a:ea typeface="+mj-ea"/>
              </a:rPr>
              <a:t>CART (Classification And Regression Test)</a:t>
            </a:r>
            <a:endParaRPr lang="ko-KR" altLang="en-US" sz="1000" kern="0" dirty="0">
              <a:solidFill>
                <a:srgbClr val="000000"/>
              </a:solidFill>
              <a:latin typeface="+mj-ea"/>
              <a:ea typeface="+mj-ea"/>
            </a:endParaRPr>
          </a:p>
          <a:p>
            <a:pPr algn="just" fontAlgn="base">
              <a:lnSpc>
                <a:spcPct val="160000"/>
              </a:lnSpc>
              <a:spcAft>
                <a:spcPts val="400"/>
              </a:spcAft>
            </a:pPr>
            <a:r>
              <a:rPr lang="ko-KR" altLang="en-US" sz="1000" kern="0" dirty="0">
                <a:solidFill>
                  <a:srgbClr val="333333"/>
                </a:solidFill>
                <a:latin typeface="+mj-ea"/>
                <a:ea typeface="+mj-ea"/>
              </a:rPr>
              <a:t>전체 데이터 셋에서 시작하여 반복해서 </a:t>
            </a:r>
            <a:r>
              <a:rPr lang="en-US" altLang="ko-KR" sz="1000" kern="0" dirty="0">
                <a:solidFill>
                  <a:srgbClr val="333333"/>
                </a:solidFill>
                <a:latin typeface="+mj-ea"/>
                <a:ea typeface="+mj-ea"/>
              </a:rPr>
              <a:t>2</a:t>
            </a:r>
            <a:r>
              <a:rPr lang="ko-KR" altLang="en-US" sz="1000" kern="0" dirty="0">
                <a:solidFill>
                  <a:srgbClr val="333333"/>
                </a:solidFill>
                <a:latin typeface="+mj-ea"/>
                <a:ea typeface="+mj-ea"/>
              </a:rPr>
              <a:t>개의 </a:t>
            </a:r>
            <a:r>
              <a:rPr lang="ko-KR" altLang="en-US" sz="1000" kern="0" dirty="0" err="1">
                <a:solidFill>
                  <a:srgbClr val="333333"/>
                </a:solidFill>
                <a:latin typeface="+mj-ea"/>
                <a:ea typeface="+mj-ea"/>
              </a:rPr>
              <a:t>자식노드를</a:t>
            </a:r>
            <a:r>
              <a:rPr lang="ko-KR" altLang="en-US" sz="1000" kern="0" dirty="0">
                <a:solidFill>
                  <a:srgbClr val="333333"/>
                </a:solidFill>
                <a:latin typeface="+mj-ea"/>
                <a:ea typeface="+mj-ea"/>
              </a:rPr>
              <a:t> 생성하기 위해 모든 예측변수를 사용하여 데이터셋의 부분집합을 쪼갬으로써 </a:t>
            </a:r>
            <a:endParaRPr lang="en-US" altLang="ko-KR" sz="1000" kern="0" dirty="0">
              <a:solidFill>
                <a:srgbClr val="333333"/>
              </a:solidFill>
              <a:latin typeface="+mj-ea"/>
              <a:ea typeface="+mj-ea"/>
            </a:endParaRPr>
          </a:p>
          <a:p>
            <a:pPr algn="just" fontAlgn="base">
              <a:lnSpc>
                <a:spcPct val="160000"/>
              </a:lnSpc>
              <a:spcAft>
                <a:spcPts val="400"/>
              </a:spcAft>
            </a:pPr>
            <a:r>
              <a:rPr lang="ko-KR" altLang="en-US" sz="1000" kern="0" dirty="0" err="1">
                <a:solidFill>
                  <a:srgbClr val="333333"/>
                </a:solidFill>
                <a:latin typeface="+mj-ea"/>
                <a:ea typeface="+mj-ea"/>
              </a:rPr>
              <a:t>의사결정트리를</a:t>
            </a:r>
            <a:r>
              <a:rPr lang="ko-KR" altLang="en-US" sz="1000" kern="0" dirty="0">
                <a:solidFill>
                  <a:srgbClr val="333333"/>
                </a:solidFill>
                <a:latin typeface="+mj-ea"/>
                <a:ea typeface="+mj-ea"/>
              </a:rPr>
              <a:t> 생성</a:t>
            </a:r>
            <a:endParaRPr lang="ko-KR" altLang="en-US" sz="1000" kern="0" dirty="0">
              <a:solidFill>
                <a:srgbClr val="000000"/>
              </a:solidFill>
              <a:latin typeface="+mj-ea"/>
              <a:ea typeface="+mj-ea"/>
            </a:endParaRPr>
          </a:p>
        </p:txBody>
      </p:sp>
      <p:sp>
        <p:nvSpPr>
          <p:cNvPr id="10" name="직사각형 9">
            <a:extLst>
              <a:ext uri="{FF2B5EF4-FFF2-40B4-BE49-F238E27FC236}">
                <a16:creationId xmlns:a16="http://schemas.microsoft.com/office/drawing/2014/main" id="{65F85565-9B0D-4B38-9E41-A3D6969B2ECB}"/>
              </a:ext>
            </a:extLst>
          </p:cNvPr>
          <p:cNvSpPr/>
          <p:nvPr/>
        </p:nvSpPr>
        <p:spPr>
          <a:xfrm>
            <a:off x="322752" y="2485270"/>
            <a:ext cx="8136904" cy="1157240"/>
          </a:xfrm>
          <a:prstGeom prst="rect">
            <a:avLst/>
          </a:prstGeom>
          <a:ln>
            <a:solidFill>
              <a:schemeClr val="accent1"/>
            </a:solidFill>
          </a:ln>
        </p:spPr>
        <p:txBody>
          <a:bodyPr wrap="square">
            <a:spAutoFit/>
          </a:bodyPr>
          <a:lstStyle/>
          <a:p>
            <a:pPr algn="just" fontAlgn="base">
              <a:lnSpc>
                <a:spcPct val="160000"/>
              </a:lnSpc>
              <a:spcAft>
                <a:spcPts val="400"/>
              </a:spcAft>
            </a:pPr>
            <a:r>
              <a:rPr lang="en-US" altLang="ko-KR" sz="1200" kern="0" dirty="0">
                <a:solidFill>
                  <a:srgbClr val="333333"/>
                </a:solidFill>
                <a:latin typeface="+mj-ea"/>
                <a:ea typeface="+mj-ea"/>
              </a:rPr>
              <a:t>ID3 </a:t>
            </a:r>
            <a:r>
              <a:rPr lang="ko-KR" altLang="en-US" sz="1200" kern="0" dirty="0">
                <a:solidFill>
                  <a:srgbClr val="333333"/>
                </a:solidFill>
                <a:latin typeface="+mj-ea"/>
                <a:ea typeface="+mj-ea"/>
              </a:rPr>
              <a:t>알고리즘</a:t>
            </a:r>
            <a:endParaRPr lang="en-US" altLang="ko-KR" sz="1200" kern="0" dirty="0">
              <a:solidFill>
                <a:srgbClr val="333333"/>
              </a:solidFill>
              <a:latin typeface="+mj-ea"/>
              <a:ea typeface="+mj-ea"/>
            </a:endParaRPr>
          </a:p>
          <a:p>
            <a:pPr marL="171450" indent="-171450" algn="just" fontAlgn="base">
              <a:spcAft>
                <a:spcPts val="400"/>
              </a:spcAft>
              <a:buFont typeface="Arial" panose="020B0604020202020204" pitchFamily="34" charset="0"/>
              <a:buChar char="•"/>
            </a:pPr>
            <a:r>
              <a:rPr lang="ko-KR" altLang="en-US" sz="1000" kern="0" dirty="0">
                <a:solidFill>
                  <a:srgbClr val="333333"/>
                </a:solidFill>
                <a:latin typeface="+mj-ea"/>
                <a:ea typeface="+mj-ea"/>
              </a:rPr>
              <a:t>정보이득을 통해 속성 선택</a:t>
            </a:r>
            <a:endParaRPr lang="ko-KR" altLang="en-US" sz="1000" kern="0" dirty="0">
              <a:solidFill>
                <a:srgbClr val="000000"/>
              </a:solidFill>
              <a:latin typeface="+mj-ea"/>
              <a:ea typeface="+mj-ea"/>
            </a:endParaRPr>
          </a:p>
          <a:p>
            <a:pPr marL="171450" indent="-171450" algn="just" fontAlgn="base">
              <a:spcAft>
                <a:spcPts val="400"/>
              </a:spcAft>
              <a:buFont typeface="Arial" panose="020B0604020202020204" pitchFamily="34" charset="0"/>
              <a:buChar char="•"/>
            </a:pPr>
            <a:r>
              <a:rPr lang="ko-KR" altLang="en-US" sz="1000" kern="0" dirty="0">
                <a:solidFill>
                  <a:srgbClr val="333333"/>
                </a:solidFill>
                <a:latin typeface="+mj-ea"/>
                <a:ea typeface="+mj-ea"/>
              </a:rPr>
              <a:t>노드 </a:t>
            </a:r>
            <a:r>
              <a:rPr lang="en-US" altLang="ko-KR" sz="1000" kern="0" dirty="0">
                <a:solidFill>
                  <a:srgbClr val="333333"/>
                </a:solidFill>
                <a:latin typeface="+mj-ea"/>
                <a:ea typeface="+mj-ea"/>
              </a:rPr>
              <a:t>N</a:t>
            </a:r>
            <a:r>
              <a:rPr lang="ko-KR" altLang="en-US" sz="1000" kern="0" dirty="0">
                <a:solidFill>
                  <a:srgbClr val="333333"/>
                </a:solidFill>
                <a:latin typeface="+mj-ea"/>
                <a:ea typeface="+mj-ea"/>
              </a:rPr>
              <a:t>이 </a:t>
            </a:r>
            <a:r>
              <a:rPr lang="en-US" altLang="ko-KR" sz="1000" kern="0" dirty="0">
                <a:solidFill>
                  <a:srgbClr val="333333"/>
                </a:solidFill>
                <a:latin typeface="+mj-ea"/>
                <a:ea typeface="+mj-ea"/>
              </a:rPr>
              <a:t>D</a:t>
            </a:r>
            <a:r>
              <a:rPr lang="ko-KR" altLang="en-US" sz="1000" kern="0" dirty="0">
                <a:solidFill>
                  <a:srgbClr val="333333"/>
                </a:solidFill>
                <a:latin typeface="+mj-ea"/>
                <a:ea typeface="+mj-ea"/>
              </a:rPr>
              <a:t>파티션의 </a:t>
            </a:r>
            <a:r>
              <a:rPr lang="en-US" altLang="ko-KR" sz="1000" kern="0" dirty="0">
                <a:solidFill>
                  <a:srgbClr val="333333"/>
                </a:solidFill>
                <a:latin typeface="+mj-ea"/>
                <a:ea typeface="+mj-ea"/>
              </a:rPr>
              <a:t>tuple</a:t>
            </a:r>
            <a:r>
              <a:rPr lang="ko-KR" altLang="en-US" sz="1000" kern="0" dirty="0">
                <a:solidFill>
                  <a:srgbClr val="333333"/>
                </a:solidFill>
                <a:latin typeface="+mj-ea"/>
                <a:ea typeface="+mj-ea"/>
              </a:rPr>
              <a:t>이라고 가정한 후 정보이득이 가장 큰 속성을 노드 </a:t>
            </a:r>
            <a:r>
              <a:rPr lang="en-US" altLang="ko-KR" sz="1000" kern="0" dirty="0">
                <a:solidFill>
                  <a:srgbClr val="333333"/>
                </a:solidFill>
                <a:latin typeface="+mj-ea"/>
                <a:ea typeface="+mj-ea"/>
              </a:rPr>
              <a:t>N</a:t>
            </a:r>
            <a:r>
              <a:rPr lang="ko-KR" altLang="en-US" sz="1000" kern="0" dirty="0">
                <a:solidFill>
                  <a:srgbClr val="333333"/>
                </a:solidFill>
                <a:latin typeface="+mj-ea"/>
                <a:ea typeface="+mj-ea"/>
              </a:rPr>
              <a:t>에 대한 분리속성 </a:t>
            </a:r>
            <a:r>
              <a:rPr lang="en-US" altLang="ko-KR" sz="1000" kern="0" dirty="0">
                <a:solidFill>
                  <a:srgbClr val="333333"/>
                </a:solidFill>
                <a:latin typeface="+mj-ea"/>
                <a:ea typeface="+mj-ea"/>
              </a:rPr>
              <a:t>(splitting attribute)</a:t>
            </a:r>
            <a:r>
              <a:rPr lang="ko-KR" altLang="en-US" sz="1000" kern="0" dirty="0">
                <a:solidFill>
                  <a:srgbClr val="333333"/>
                </a:solidFill>
                <a:latin typeface="+mj-ea"/>
                <a:ea typeface="+mj-ea"/>
              </a:rPr>
              <a:t>으로 선정</a:t>
            </a:r>
            <a:r>
              <a:rPr lang="en-US" altLang="ko-KR" sz="1000" kern="0" dirty="0">
                <a:solidFill>
                  <a:srgbClr val="333333"/>
                </a:solidFill>
                <a:latin typeface="+mj-ea"/>
                <a:ea typeface="+mj-ea"/>
              </a:rPr>
              <a:t> </a:t>
            </a:r>
          </a:p>
          <a:p>
            <a:pPr marL="171450" indent="-171450" algn="just" fontAlgn="base">
              <a:spcAft>
                <a:spcPts val="400"/>
              </a:spcAft>
              <a:buFont typeface="Arial" panose="020B0604020202020204" pitchFamily="34" charset="0"/>
              <a:buChar char="•"/>
            </a:pPr>
            <a:r>
              <a:rPr lang="ko-KR" altLang="en-US" sz="1000" kern="0" dirty="0">
                <a:solidFill>
                  <a:srgbClr val="333333"/>
                </a:solidFill>
                <a:latin typeface="+mj-ea"/>
                <a:ea typeface="+mj-ea"/>
              </a:rPr>
              <a:t>이 경우 이 속성은 결과적으로 만들어지는 파티션 내에서 정보를 분류하는데 소요되는 정보의 양을 최소화하고 이들 파티션 내에서의 불순도</a:t>
            </a:r>
            <a:r>
              <a:rPr lang="en-US" altLang="ko-KR" sz="1000" kern="0" dirty="0">
                <a:solidFill>
                  <a:srgbClr val="333333"/>
                </a:solidFill>
                <a:latin typeface="+mj-ea"/>
                <a:ea typeface="+mj-ea"/>
              </a:rPr>
              <a:t>(</a:t>
            </a:r>
            <a:r>
              <a:rPr lang="en-US" altLang="ko-KR" sz="1000" kern="0" dirty="0" err="1">
                <a:solidFill>
                  <a:srgbClr val="333333"/>
                </a:solidFill>
                <a:latin typeface="+mj-ea"/>
                <a:ea typeface="+mj-ea"/>
              </a:rPr>
              <a:t>imprurity</a:t>
            </a:r>
            <a:r>
              <a:rPr lang="en-US" altLang="ko-KR" sz="1000" kern="0" dirty="0">
                <a:solidFill>
                  <a:srgbClr val="333333"/>
                </a:solidFill>
                <a:latin typeface="+mj-ea"/>
                <a:ea typeface="+mj-ea"/>
              </a:rPr>
              <a:t>) </a:t>
            </a:r>
            <a:r>
              <a:rPr lang="ko-KR" altLang="en-US" sz="1000" kern="0" dirty="0">
                <a:solidFill>
                  <a:srgbClr val="333333"/>
                </a:solidFill>
                <a:latin typeface="+mj-ea"/>
                <a:ea typeface="+mj-ea"/>
              </a:rPr>
              <a:t>내지 </a:t>
            </a:r>
            <a:r>
              <a:rPr lang="ko-KR" altLang="en-US" sz="1000" kern="0" dirty="0" err="1">
                <a:solidFill>
                  <a:srgbClr val="333333"/>
                </a:solidFill>
                <a:latin typeface="+mj-ea"/>
                <a:ea typeface="+mj-ea"/>
              </a:rPr>
              <a:t>최소임의성</a:t>
            </a:r>
            <a:r>
              <a:rPr lang="ko-KR" altLang="en-US" sz="1000" kern="0" dirty="0">
                <a:solidFill>
                  <a:srgbClr val="333333"/>
                </a:solidFill>
                <a:latin typeface="+mj-ea"/>
                <a:ea typeface="+mj-ea"/>
              </a:rPr>
              <a:t> </a:t>
            </a:r>
            <a:r>
              <a:rPr lang="en-US" altLang="ko-KR" sz="1000" kern="0" dirty="0">
                <a:solidFill>
                  <a:srgbClr val="333333"/>
                </a:solidFill>
                <a:latin typeface="+mj-ea"/>
                <a:ea typeface="+mj-ea"/>
              </a:rPr>
              <a:t>(least randomness)</a:t>
            </a:r>
            <a:r>
              <a:rPr lang="ko-KR" altLang="en-US" sz="1000" kern="0" dirty="0">
                <a:solidFill>
                  <a:srgbClr val="333333"/>
                </a:solidFill>
                <a:latin typeface="+mj-ea"/>
                <a:ea typeface="+mj-ea"/>
              </a:rPr>
              <a:t>을 반영하는 것이 된다</a:t>
            </a:r>
            <a:r>
              <a:rPr lang="en-US" altLang="ko-KR" sz="1000" kern="0" dirty="0">
                <a:solidFill>
                  <a:srgbClr val="333333"/>
                </a:solidFill>
                <a:latin typeface="+mj-ea"/>
                <a:ea typeface="+mj-ea"/>
              </a:rPr>
              <a:t>.</a:t>
            </a:r>
            <a:endParaRPr lang="ko-KR" altLang="en-US" sz="1000" kern="0" dirty="0">
              <a:solidFill>
                <a:srgbClr val="000000"/>
              </a:solidFill>
              <a:latin typeface="+mj-ea"/>
              <a:ea typeface="+mj-ea"/>
            </a:endParaRPr>
          </a:p>
        </p:txBody>
      </p:sp>
      <p:sp>
        <p:nvSpPr>
          <p:cNvPr id="13" name="TextBox 12">
            <a:extLst>
              <a:ext uri="{FF2B5EF4-FFF2-40B4-BE49-F238E27FC236}">
                <a16:creationId xmlns:a16="http://schemas.microsoft.com/office/drawing/2014/main" id="{C16B3F83-56F9-49A6-8988-53DAF58B57E8}"/>
              </a:ext>
            </a:extLst>
          </p:cNvPr>
          <p:cNvSpPr txBox="1"/>
          <p:nvPr/>
        </p:nvSpPr>
        <p:spPr>
          <a:xfrm>
            <a:off x="302361" y="1051623"/>
            <a:ext cx="2448272" cy="307777"/>
          </a:xfrm>
          <a:prstGeom prst="rect">
            <a:avLst/>
          </a:prstGeom>
          <a:noFill/>
        </p:spPr>
        <p:txBody>
          <a:bodyPr wrap="square" rtlCol="0">
            <a:spAutoFit/>
          </a:bodyPr>
          <a:lstStyle/>
          <a:p>
            <a:r>
              <a:rPr lang="ko-KR" altLang="en-US" sz="1400" dirty="0"/>
              <a:t>알고리즘 속성 선택 </a:t>
            </a:r>
          </a:p>
        </p:txBody>
      </p:sp>
      <p:sp>
        <p:nvSpPr>
          <p:cNvPr id="14" name="직사각형 13">
            <a:extLst>
              <a:ext uri="{FF2B5EF4-FFF2-40B4-BE49-F238E27FC236}">
                <a16:creationId xmlns:a16="http://schemas.microsoft.com/office/drawing/2014/main" id="{4E6EE66B-A4E3-42D4-AC36-0B2AD0D00646}"/>
              </a:ext>
            </a:extLst>
          </p:cNvPr>
          <p:cNvSpPr/>
          <p:nvPr/>
        </p:nvSpPr>
        <p:spPr>
          <a:xfrm>
            <a:off x="322752" y="3951937"/>
            <a:ext cx="8136904" cy="636072"/>
          </a:xfrm>
          <a:prstGeom prst="rect">
            <a:avLst/>
          </a:prstGeom>
          <a:ln>
            <a:solidFill>
              <a:schemeClr val="accent1"/>
            </a:solidFill>
          </a:ln>
        </p:spPr>
        <p:txBody>
          <a:bodyPr wrap="square">
            <a:spAutoFit/>
          </a:bodyPr>
          <a:lstStyle/>
          <a:p>
            <a:pPr algn="just" fontAlgn="base">
              <a:spcAft>
                <a:spcPts val="400"/>
              </a:spcAft>
            </a:pPr>
            <a:r>
              <a:rPr lang="en-US" altLang="ko-KR" sz="1200" kern="0" dirty="0">
                <a:solidFill>
                  <a:srgbClr val="333333"/>
                </a:solidFill>
                <a:latin typeface="+mj-ea"/>
                <a:ea typeface="+mj-ea"/>
              </a:rPr>
              <a:t>CHAID (Chai-Square Automatic Interaction Detection)</a:t>
            </a:r>
            <a:endParaRPr lang="ko-KR" altLang="en-US" sz="1200" kern="0" dirty="0">
              <a:solidFill>
                <a:srgbClr val="000000"/>
              </a:solidFill>
              <a:latin typeface="+mj-ea"/>
              <a:ea typeface="+mj-ea"/>
            </a:endParaRPr>
          </a:p>
          <a:p>
            <a:pPr algn="just" fontAlgn="base">
              <a:spcAft>
                <a:spcPts val="400"/>
              </a:spcAft>
            </a:pPr>
            <a:r>
              <a:rPr lang="en-US" altLang="ko-KR" sz="1000" kern="0" dirty="0">
                <a:solidFill>
                  <a:srgbClr val="333333"/>
                </a:solidFill>
                <a:latin typeface="+mj-ea"/>
                <a:ea typeface="+mj-ea"/>
              </a:rPr>
              <a:t>χ2</a:t>
            </a:r>
            <a:r>
              <a:rPr lang="ko-KR" altLang="en-US" sz="1000" kern="0" dirty="0">
                <a:solidFill>
                  <a:srgbClr val="333333"/>
                </a:solidFill>
                <a:latin typeface="+mj-ea"/>
                <a:ea typeface="+mj-ea"/>
              </a:rPr>
              <a:t>에 기반한 </a:t>
            </a:r>
            <a:r>
              <a:rPr lang="en-US" altLang="ko-KR" sz="1000" kern="0" dirty="0">
                <a:solidFill>
                  <a:srgbClr val="333333"/>
                </a:solidFill>
                <a:latin typeface="+mj-ea"/>
                <a:ea typeface="+mj-ea"/>
              </a:rPr>
              <a:t>CHAID</a:t>
            </a:r>
            <a:r>
              <a:rPr lang="ko-KR" altLang="en-US" sz="1000" kern="0" dirty="0">
                <a:solidFill>
                  <a:srgbClr val="333333"/>
                </a:solidFill>
                <a:latin typeface="+mj-ea"/>
                <a:ea typeface="+mj-ea"/>
              </a:rPr>
              <a:t>는 원래 변수들 간의 통계적 관계를 찾는 것이 그 목적이었으나 이를 다시 </a:t>
            </a:r>
            <a:r>
              <a:rPr lang="ko-KR" altLang="en-US" sz="1000" kern="0" dirty="0" err="1">
                <a:solidFill>
                  <a:srgbClr val="333333"/>
                </a:solidFill>
                <a:latin typeface="+mj-ea"/>
                <a:ea typeface="+mj-ea"/>
              </a:rPr>
              <a:t>의사결정트리를</a:t>
            </a:r>
            <a:r>
              <a:rPr lang="ko-KR" altLang="en-US" sz="1000" kern="0" dirty="0">
                <a:solidFill>
                  <a:srgbClr val="333333"/>
                </a:solidFill>
                <a:latin typeface="+mj-ea"/>
                <a:ea typeface="+mj-ea"/>
              </a:rPr>
              <a:t> 통해 표현될 수 있으므로 이 방법은 분류기법으로도 많이 사용</a:t>
            </a:r>
            <a:endParaRPr lang="ko-KR" altLang="en-US" sz="1000" kern="0" dirty="0">
              <a:solidFill>
                <a:srgbClr val="000000"/>
              </a:solidFill>
              <a:latin typeface="+mj-ea"/>
              <a:ea typeface="+mj-ea"/>
            </a:endParaRPr>
          </a:p>
        </p:txBody>
      </p:sp>
      <p:sp>
        <p:nvSpPr>
          <p:cNvPr id="15" name="직사각형 14">
            <a:extLst>
              <a:ext uri="{FF2B5EF4-FFF2-40B4-BE49-F238E27FC236}">
                <a16:creationId xmlns:a16="http://schemas.microsoft.com/office/drawing/2014/main" id="{F414B63F-2FC4-4890-8AD1-A1F89B8BC0C1}"/>
              </a:ext>
            </a:extLst>
          </p:cNvPr>
          <p:cNvSpPr/>
          <p:nvPr/>
        </p:nvSpPr>
        <p:spPr>
          <a:xfrm>
            <a:off x="331678" y="4832317"/>
            <a:ext cx="8136904" cy="913070"/>
          </a:xfrm>
          <a:prstGeom prst="rect">
            <a:avLst/>
          </a:prstGeom>
          <a:ln>
            <a:solidFill>
              <a:schemeClr val="accent1"/>
            </a:solidFill>
          </a:ln>
        </p:spPr>
        <p:txBody>
          <a:bodyPr wrap="square">
            <a:spAutoFit/>
          </a:bodyPr>
          <a:lstStyle/>
          <a:p>
            <a:pPr algn="just" fontAlgn="base">
              <a:spcAft>
                <a:spcPts val="400"/>
              </a:spcAft>
            </a:pPr>
            <a:r>
              <a:rPr lang="ko-KR" altLang="en-US" sz="1000" kern="0" dirty="0">
                <a:solidFill>
                  <a:srgbClr val="333333"/>
                </a:solidFill>
                <a:latin typeface="+mj-ea"/>
                <a:ea typeface="+mj-ea"/>
              </a:rPr>
              <a:t>의사결정 귀납 </a:t>
            </a:r>
            <a:r>
              <a:rPr lang="en-US" altLang="ko-KR" sz="1000" kern="0" dirty="0">
                <a:solidFill>
                  <a:srgbClr val="333333"/>
                </a:solidFill>
                <a:latin typeface="+mj-ea"/>
                <a:ea typeface="+mj-ea"/>
              </a:rPr>
              <a:t>(Decision Tree Induction)</a:t>
            </a:r>
            <a:r>
              <a:rPr lang="ko-KR" altLang="en-US" sz="1000" kern="0" dirty="0">
                <a:solidFill>
                  <a:srgbClr val="333333"/>
                </a:solidFill>
                <a:latin typeface="+mj-ea"/>
                <a:ea typeface="+mj-ea"/>
              </a:rPr>
              <a:t>의 확장</a:t>
            </a:r>
            <a:endParaRPr lang="ko-KR" altLang="en-US" sz="1000" kern="0" dirty="0">
              <a:solidFill>
                <a:srgbClr val="000000"/>
              </a:solidFill>
              <a:latin typeface="+mj-ea"/>
              <a:ea typeface="+mj-ea"/>
            </a:endParaRPr>
          </a:p>
          <a:p>
            <a:pPr marL="171450" lvl="0" indent="-171450" algn="just" fontAlgn="base">
              <a:buFont typeface="Arial" panose="020B0604020202020204" pitchFamily="34" charset="0"/>
              <a:buChar char="•"/>
            </a:pPr>
            <a:r>
              <a:rPr lang="en-US" altLang="ko-KR" sz="1000" kern="0" dirty="0">
                <a:solidFill>
                  <a:srgbClr val="333333"/>
                </a:solidFill>
                <a:latin typeface="+mj-ea"/>
                <a:ea typeface="+mj-ea"/>
              </a:rPr>
              <a:t>SLIQ – </a:t>
            </a:r>
            <a:r>
              <a:rPr lang="ko-KR" altLang="en-US" sz="1000" kern="0" dirty="0">
                <a:solidFill>
                  <a:srgbClr val="333333"/>
                </a:solidFill>
                <a:latin typeface="+mj-ea"/>
                <a:ea typeface="+mj-ea"/>
              </a:rPr>
              <a:t>속성 리스트를 디스크에 </a:t>
            </a:r>
            <a:r>
              <a:rPr lang="ko-KR" altLang="en-US" sz="1000" kern="0" dirty="0" err="1">
                <a:solidFill>
                  <a:srgbClr val="333333"/>
                </a:solidFill>
                <a:latin typeface="+mj-ea"/>
                <a:ea typeface="+mj-ea"/>
              </a:rPr>
              <a:t>저정한</a:t>
            </a:r>
            <a:r>
              <a:rPr lang="ko-KR" altLang="en-US" sz="1000" kern="0" dirty="0">
                <a:solidFill>
                  <a:srgbClr val="333333"/>
                </a:solidFill>
                <a:latin typeface="+mj-ea"/>
                <a:ea typeface="+mj-ea"/>
              </a:rPr>
              <a:t> 후 하나의 메모리 상주 </a:t>
            </a:r>
            <a:r>
              <a:rPr lang="en-US" altLang="ko-KR" sz="1000" kern="0" dirty="0">
                <a:solidFill>
                  <a:srgbClr val="333333"/>
                </a:solidFill>
                <a:latin typeface="+mj-ea"/>
                <a:ea typeface="+mj-ea"/>
              </a:rPr>
              <a:t>class </a:t>
            </a:r>
            <a:r>
              <a:rPr lang="ko-KR" altLang="en-US" sz="1000" kern="0" dirty="0">
                <a:solidFill>
                  <a:srgbClr val="333333"/>
                </a:solidFill>
                <a:latin typeface="+mj-ea"/>
                <a:ea typeface="+mj-ea"/>
              </a:rPr>
              <a:t>리스트를 이용한다</a:t>
            </a:r>
            <a:endParaRPr lang="ko-KR" altLang="en-US" sz="1000" kern="0" dirty="0">
              <a:solidFill>
                <a:srgbClr val="000000"/>
              </a:solidFill>
              <a:latin typeface="+mj-ea"/>
              <a:ea typeface="+mj-ea"/>
            </a:endParaRPr>
          </a:p>
          <a:p>
            <a:pPr marL="171450" lvl="0" indent="-171450" algn="just" fontAlgn="base">
              <a:buFont typeface="Arial" panose="020B0604020202020204" pitchFamily="34" charset="0"/>
              <a:buChar char="•"/>
            </a:pPr>
            <a:r>
              <a:rPr lang="en-US" altLang="ko-KR" sz="1000" kern="0" dirty="0">
                <a:solidFill>
                  <a:srgbClr val="333333"/>
                </a:solidFill>
                <a:latin typeface="+mj-ea"/>
                <a:ea typeface="+mj-ea"/>
              </a:rPr>
              <a:t>SPRINT – </a:t>
            </a:r>
            <a:r>
              <a:rPr lang="ko-KR" altLang="en-US" sz="1000" kern="0" dirty="0">
                <a:solidFill>
                  <a:srgbClr val="333333"/>
                </a:solidFill>
                <a:latin typeface="+mj-ea"/>
                <a:ea typeface="+mj-ea"/>
              </a:rPr>
              <a:t>서로 다른 속성 리스트의 데이터 구조를 이용하는데 여기에는 </a:t>
            </a:r>
            <a:r>
              <a:rPr lang="en-US" altLang="ko-KR" sz="1000" kern="0" dirty="0">
                <a:solidFill>
                  <a:srgbClr val="333333"/>
                </a:solidFill>
                <a:latin typeface="+mj-ea"/>
                <a:ea typeface="+mj-ea"/>
              </a:rPr>
              <a:t>class</a:t>
            </a:r>
            <a:r>
              <a:rPr lang="ko-KR" altLang="en-US" sz="1000" kern="0" dirty="0">
                <a:solidFill>
                  <a:srgbClr val="333333"/>
                </a:solidFill>
                <a:latin typeface="+mj-ea"/>
                <a:ea typeface="+mj-ea"/>
              </a:rPr>
              <a:t>와 </a:t>
            </a:r>
            <a:r>
              <a:rPr lang="en-US" altLang="ko-KR" sz="1000" kern="0" dirty="0">
                <a:solidFill>
                  <a:srgbClr val="333333"/>
                </a:solidFill>
                <a:latin typeface="+mj-ea"/>
                <a:ea typeface="+mj-ea"/>
              </a:rPr>
              <a:t>RID </a:t>
            </a:r>
            <a:r>
              <a:rPr lang="ko-KR" altLang="en-US" sz="1000" kern="0" dirty="0">
                <a:solidFill>
                  <a:srgbClr val="333333"/>
                </a:solidFill>
                <a:latin typeface="+mj-ea"/>
                <a:ea typeface="+mj-ea"/>
              </a:rPr>
              <a:t>정보가 수록된다</a:t>
            </a:r>
            <a:r>
              <a:rPr lang="en-US" altLang="ko-KR" sz="1000" kern="0" dirty="0">
                <a:solidFill>
                  <a:srgbClr val="333333"/>
                </a:solidFill>
                <a:latin typeface="+mj-ea"/>
                <a:ea typeface="+mj-ea"/>
              </a:rPr>
              <a:t>.</a:t>
            </a:r>
            <a:endParaRPr lang="ko-KR" altLang="en-US" sz="1000" kern="0" dirty="0">
              <a:solidFill>
                <a:srgbClr val="000000"/>
              </a:solidFill>
              <a:latin typeface="+mj-ea"/>
              <a:ea typeface="+mj-ea"/>
            </a:endParaRPr>
          </a:p>
          <a:p>
            <a:pPr marL="171450" lvl="0" indent="-171450" algn="just" fontAlgn="base">
              <a:buFont typeface="Arial" panose="020B0604020202020204" pitchFamily="34" charset="0"/>
              <a:buChar char="•"/>
            </a:pPr>
            <a:r>
              <a:rPr lang="en-US" altLang="ko-KR" sz="1000" kern="0" dirty="0">
                <a:solidFill>
                  <a:srgbClr val="333333"/>
                </a:solidFill>
                <a:latin typeface="+mj-ea"/>
                <a:ea typeface="+mj-ea"/>
              </a:rPr>
              <a:t>Rain Forest</a:t>
            </a:r>
            <a:endParaRPr lang="ko-KR" altLang="en-US" sz="1000" kern="0" dirty="0">
              <a:solidFill>
                <a:srgbClr val="000000"/>
              </a:solidFill>
              <a:latin typeface="+mj-ea"/>
              <a:ea typeface="+mj-ea"/>
            </a:endParaRPr>
          </a:p>
          <a:p>
            <a:pPr marL="171450" lvl="0" indent="-171450" algn="just" fontAlgn="base">
              <a:spcAft>
                <a:spcPts val="400"/>
              </a:spcAft>
              <a:buFont typeface="Arial" panose="020B0604020202020204" pitchFamily="34" charset="0"/>
              <a:buChar char="•"/>
            </a:pPr>
            <a:r>
              <a:rPr lang="en-US" altLang="ko-KR" sz="1000" kern="0" dirty="0">
                <a:solidFill>
                  <a:srgbClr val="333333"/>
                </a:solidFill>
                <a:latin typeface="+mj-ea"/>
                <a:ea typeface="+mj-ea"/>
              </a:rPr>
              <a:t>BOAT (Bootstrapped Optimistic Algorithm for Tree Construction)</a:t>
            </a:r>
            <a:endParaRPr lang="ko-KR" altLang="en-US" sz="1000" kern="0" dirty="0">
              <a:solidFill>
                <a:srgbClr val="000000"/>
              </a:solidFill>
              <a:latin typeface="+mj-ea"/>
              <a:ea typeface="+mj-ea"/>
            </a:endParaRPr>
          </a:p>
        </p:txBody>
      </p:sp>
      <p:sp>
        <p:nvSpPr>
          <p:cNvPr id="16" name="직사각형 15">
            <a:extLst>
              <a:ext uri="{FF2B5EF4-FFF2-40B4-BE49-F238E27FC236}">
                <a16:creationId xmlns:a16="http://schemas.microsoft.com/office/drawing/2014/main" id="{F5A746F2-58DE-4B8E-A4E8-BF9B4EB947CE}"/>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10983172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바닥글 개체 틀 6">
            <a:extLst>
              <a:ext uri="{FF2B5EF4-FFF2-40B4-BE49-F238E27FC236}">
                <a16:creationId xmlns:a16="http://schemas.microsoft.com/office/drawing/2014/main" id="{9F7DA7F2-3BB9-4763-ADFA-19769B2CC141}"/>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ACE4F3D3-4339-48B9-9914-DAA7C7CFCB67}"/>
              </a:ext>
            </a:extLst>
          </p:cNvPr>
          <p:cNvSpPr>
            <a:spLocks noGrp="1"/>
          </p:cNvSpPr>
          <p:nvPr>
            <p:ph type="sldNum" sz="quarter" idx="12"/>
          </p:nvPr>
        </p:nvSpPr>
        <p:spPr/>
        <p:txBody>
          <a:bodyPr/>
          <a:lstStyle/>
          <a:p>
            <a:fld id="{DE77BB65-F969-4654-BF30-45C70C1BE112}" type="slidenum">
              <a:rPr lang="ko-KR" altLang="en-US" smtClean="0"/>
              <a:pPr/>
              <a:t>245</a:t>
            </a:fld>
            <a:endParaRPr lang="ko-KR" altLang="en-US"/>
          </a:p>
        </p:txBody>
      </p:sp>
      <p:sp>
        <p:nvSpPr>
          <p:cNvPr id="12" name="직사각형 11">
            <a:extLst>
              <a:ext uri="{FF2B5EF4-FFF2-40B4-BE49-F238E27FC236}">
                <a16:creationId xmlns:a16="http://schemas.microsoft.com/office/drawing/2014/main" id="{705B797B-CCD0-49BB-8E21-969F77DD7B9C}"/>
              </a:ext>
            </a:extLst>
          </p:cNvPr>
          <p:cNvSpPr/>
          <p:nvPr/>
        </p:nvSpPr>
        <p:spPr>
          <a:xfrm>
            <a:off x="2271631" y="389324"/>
            <a:ext cx="2986715" cy="369332"/>
          </a:xfrm>
          <a:prstGeom prst="rect">
            <a:avLst/>
          </a:prstGeom>
        </p:spPr>
        <p:txBody>
          <a:bodyPr wrap="none">
            <a:spAutoFit/>
          </a:bodyPr>
          <a:lstStyle/>
          <a:p>
            <a:r>
              <a:rPr lang="ko-KR" altLang="en-US" b="1" dirty="0">
                <a:solidFill>
                  <a:srgbClr val="404248"/>
                </a:solidFill>
                <a:latin typeface="Graphik"/>
              </a:rPr>
              <a:t>의사결정나무</a:t>
            </a:r>
            <a:r>
              <a:rPr lang="en-US" altLang="ko-KR" b="1" dirty="0">
                <a:solidFill>
                  <a:srgbClr val="404248"/>
                </a:solidFill>
                <a:latin typeface="Graphik"/>
              </a:rPr>
              <a:t>(Decision Tree)</a:t>
            </a:r>
          </a:p>
        </p:txBody>
      </p:sp>
      <p:sp>
        <p:nvSpPr>
          <p:cNvPr id="2" name="직사각형 1">
            <a:extLst>
              <a:ext uri="{FF2B5EF4-FFF2-40B4-BE49-F238E27FC236}">
                <a16:creationId xmlns:a16="http://schemas.microsoft.com/office/drawing/2014/main" id="{B170FEBA-3F57-4827-93A4-60BE08CF40A2}"/>
              </a:ext>
            </a:extLst>
          </p:cNvPr>
          <p:cNvSpPr/>
          <p:nvPr/>
        </p:nvSpPr>
        <p:spPr>
          <a:xfrm>
            <a:off x="539552" y="1544468"/>
            <a:ext cx="7992888" cy="2633798"/>
          </a:xfrm>
          <a:prstGeom prst="rect">
            <a:avLst/>
          </a:prstGeom>
          <a:ln>
            <a:solidFill>
              <a:schemeClr val="accent1"/>
            </a:solidFill>
          </a:ln>
        </p:spPr>
        <p:txBody>
          <a:bodyPr wrap="square">
            <a:spAutoFit/>
          </a:bodyPr>
          <a:lstStyle/>
          <a:p>
            <a:pPr algn="just" fontAlgn="base">
              <a:lnSpc>
                <a:spcPct val="160000"/>
              </a:lnSpc>
              <a:spcAft>
                <a:spcPts val="400"/>
              </a:spcAft>
            </a:pPr>
            <a:r>
              <a:rPr lang="en-US" altLang="ko-KR" sz="1000" kern="0" dirty="0">
                <a:solidFill>
                  <a:srgbClr val="333333"/>
                </a:solidFill>
                <a:latin typeface="+mj-ea"/>
                <a:ea typeface="+mj-ea"/>
              </a:rPr>
              <a:t>(1) </a:t>
            </a:r>
            <a:r>
              <a:rPr lang="ko-KR" altLang="en-US" sz="1000" kern="0" dirty="0">
                <a:solidFill>
                  <a:srgbClr val="333333"/>
                </a:solidFill>
                <a:latin typeface="+mj-ea"/>
                <a:ea typeface="+mj-ea"/>
              </a:rPr>
              <a:t>사전 가지치기 </a:t>
            </a:r>
            <a:r>
              <a:rPr lang="en-US" altLang="ko-KR" sz="1000" kern="0" dirty="0">
                <a:solidFill>
                  <a:srgbClr val="333333"/>
                </a:solidFill>
                <a:latin typeface="+mj-ea"/>
                <a:ea typeface="+mj-ea"/>
              </a:rPr>
              <a:t>(</a:t>
            </a:r>
            <a:r>
              <a:rPr lang="en-US" altLang="ko-KR" sz="1000" kern="0" dirty="0" err="1">
                <a:solidFill>
                  <a:srgbClr val="333333"/>
                </a:solidFill>
                <a:latin typeface="+mj-ea"/>
                <a:ea typeface="+mj-ea"/>
              </a:rPr>
              <a:t>Prepruning</a:t>
            </a:r>
            <a:r>
              <a:rPr lang="en-US" altLang="ko-KR" sz="1000" kern="0" dirty="0">
                <a:solidFill>
                  <a:srgbClr val="333333"/>
                </a:solidFill>
                <a:latin typeface="+mj-ea"/>
                <a:ea typeface="+mj-ea"/>
              </a:rPr>
              <a:t>)</a:t>
            </a:r>
            <a:endParaRPr lang="ko-KR" altLang="en-US" sz="1000" kern="0" dirty="0">
              <a:solidFill>
                <a:srgbClr val="000000"/>
              </a:solidFill>
              <a:latin typeface="+mj-ea"/>
              <a:ea typeface="+mj-ea"/>
            </a:endParaRPr>
          </a:p>
          <a:p>
            <a:pPr algn="just" fontAlgn="base">
              <a:lnSpc>
                <a:spcPct val="160000"/>
              </a:lnSpc>
              <a:spcAft>
                <a:spcPts val="400"/>
              </a:spcAft>
            </a:pPr>
            <a:r>
              <a:rPr lang="ko-KR" altLang="en-US" sz="1000" kern="0" dirty="0">
                <a:solidFill>
                  <a:srgbClr val="333333"/>
                </a:solidFill>
                <a:latin typeface="+mj-ea"/>
                <a:ea typeface="+mj-ea"/>
              </a:rPr>
              <a:t>트리가 생성되는 초기에 수행되는 것으로서 가지치기가 정지되면 그 노드는 잎이 된다</a:t>
            </a:r>
            <a:r>
              <a:rPr lang="en-US" altLang="ko-KR" sz="1000" kern="0" dirty="0">
                <a:solidFill>
                  <a:srgbClr val="333333"/>
                </a:solidFill>
                <a:latin typeface="+mj-ea"/>
                <a:ea typeface="+mj-ea"/>
              </a:rPr>
              <a:t>. </a:t>
            </a:r>
            <a:r>
              <a:rPr lang="ko-KR" altLang="en-US" sz="1000" kern="0" dirty="0">
                <a:solidFill>
                  <a:srgbClr val="333333"/>
                </a:solidFill>
                <a:latin typeface="+mj-ea"/>
                <a:ea typeface="+mj-ea"/>
              </a:rPr>
              <a:t>트리를 생성할 때 정보이득</a:t>
            </a:r>
            <a:r>
              <a:rPr lang="en-US" altLang="ko-KR" sz="1000" kern="0" dirty="0">
                <a:solidFill>
                  <a:srgbClr val="333333"/>
                </a:solidFill>
                <a:latin typeface="+mj-ea"/>
                <a:ea typeface="+mj-ea"/>
              </a:rPr>
              <a:t>, </a:t>
            </a:r>
            <a:r>
              <a:rPr lang="ko-KR" altLang="en-US" sz="1000" kern="0" dirty="0">
                <a:solidFill>
                  <a:srgbClr val="333333"/>
                </a:solidFill>
                <a:latin typeface="+mj-ea"/>
                <a:ea typeface="+mj-ea"/>
              </a:rPr>
              <a:t>통계적 유의성</a:t>
            </a:r>
            <a:r>
              <a:rPr lang="en-US" altLang="ko-KR" sz="1000" kern="0" dirty="0">
                <a:solidFill>
                  <a:srgbClr val="333333"/>
                </a:solidFill>
                <a:latin typeface="+mj-ea"/>
                <a:ea typeface="+mj-ea"/>
              </a:rPr>
              <a:t>, χ</a:t>
            </a:r>
            <a:r>
              <a:rPr lang="en-US" altLang="ko-KR" sz="1000" kern="0" baseline="30000" dirty="0">
                <a:solidFill>
                  <a:srgbClr val="333333"/>
                </a:solidFill>
                <a:latin typeface="+mj-ea"/>
                <a:ea typeface="+mj-ea"/>
              </a:rPr>
              <a:t>2</a:t>
            </a:r>
            <a:r>
              <a:rPr lang="ko-KR" altLang="en-US" sz="1000" kern="0" dirty="0">
                <a:solidFill>
                  <a:srgbClr val="333333"/>
                </a:solidFill>
                <a:latin typeface="+mj-ea"/>
                <a:ea typeface="+mj-ea"/>
              </a:rPr>
              <a:t> 등을 사용하여 분기의 적합성을 평가할 수 있다</a:t>
            </a:r>
            <a:r>
              <a:rPr lang="en-US" altLang="ko-KR" sz="1000" kern="0" dirty="0">
                <a:solidFill>
                  <a:srgbClr val="333333"/>
                </a:solidFill>
                <a:latin typeface="+mj-ea"/>
                <a:ea typeface="+mj-ea"/>
              </a:rPr>
              <a:t>.</a:t>
            </a:r>
            <a:endParaRPr lang="ko-KR" altLang="en-US" sz="1000" kern="0" dirty="0">
              <a:solidFill>
                <a:srgbClr val="000000"/>
              </a:solidFill>
              <a:latin typeface="+mj-ea"/>
              <a:ea typeface="+mj-ea"/>
            </a:endParaRPr>
          </a:p>
          <a:p>
            <a:pPr algn="just" fontAlgn="base">
              <a:lnSpc>
                <a:spcPct val="160000"/>
              </a:lnSpc>
              <a:spcAft>
                <a:spcPts val="400"/>
              </a:spcAft>
            </a:pPr>
            <a:r>
              <a:rPr lang="en-US" altLang="ko-KR" sz="1000" kern="0" dirty="0">
                <a:solidFill>
                  <a:srgbClr val="333333"/>
                </a:solidFill>
                <a:latin typeface="+mj-ea"/>
                <a:ea typeface="+mj-ea"/>
              </a:rPr>
              <a:t>(2) </a:t>
            </a:r>
            <a:r>
              <a:rPr lang="ko-KR" altLang="en-US" sz="1000" kern="0" dirty="0">
                <a:solidFill>
                  <a:srgbClr val="333333"/>
                </a:solidFill>
                <a:latin typeface="+mj-ea"/>
                <a:ea typeface="+mj-ea"/>
              </a:rPr>
              <a:t>사후 가지치기 </a:t>
            </a:r>
            <a:r>
              <a:rPr lang="en-US" altLang="ko-KR" sz="1000" kern="0" dirty="0">
                <a:solidFill>
                  <a:srgbClr val="333333"/>
                </a:solidFill>
                <a:latin typeface="+mj-ea"/>
                <a:ea typeface="+mj-ea"/>
              </a:rPr>
              <a:t>(</a:t>
            </a:r>
            <a:r>
              <a:rPr lang="en-US" altLang="ko-KR" sz="1000" kern="0" dirty="0" err="1">
                <a:solidFill>
                  <a:srgbClr val="333333"/>
                </a:solidFill>
                <a:latin typeface="+mj-ea"/>
                <a:ea typeface="+mj-ea"/>
              </a:rPr>
              <a:t>postpruning</a:t>
            </a:r>
            <a:r>
              <a:rPr lang="en-US" altLang="ko-KR" sz="1000" kern="0" dirty="0">
                <a:solidFill>
                  <a:srgbClr val="333333"/>
                </a:solidFill>
                <a:latin typeface="+mj-ea"/>
                <a:ea typeface="+mj-ea"/>
              </a:rPr>
              <a:t>)</a:t>
            </a:r>
            <a:endParaRPr lang="ko-KR" altLang="en-US" sz="1000" kern="0" dirty="0">
              <a:solidFill>
                <a:srgbClr val="000000"/>
              </a:solidFill>
              <a:latin typeface="+mj-ea"/>
              <a:ea typeface="+mj-ea"/>
            </a:endParaRPr>
          </a:p>
          <a:p>
            <a:pPr algn="just" fontAlgn="base">
              <a:lnSpc>
                <a:spcPct val="160000"/>
              </a:lnSpc>
              <a:spcAft>
                <a:spcPts val="400"/>
              </a:spcAft>
            </a:pPr>
            <a:r>
              <a:rPr lang="ko-KR" altLang="en-US" sz="1000" kern="0" dirty="0">
                <a:solidFill>
                  <a:srgbClr val="333333"/>
                </a:solidFill>
                <a:latin typeface="+mj-ea"/>
                <a:ea typeface="+mj-ea"/>
              </a:rPr>
              <a:t>모두 완성된 트리에서 가지를 제거해 나가는 것이다</a:t>
            </a:r>
            <a:r>
              <a:rPr lang="en-US" altLang="ko-KR" sz="1000" kern="0" dirty="0">
                <a:solidFill>
                  <a:srgbClr val="333333"/>
                </a:solidFill>
                <a:latin typeface="+mj-ea"/>
                <a:ea typeface="+mj-ea"/>
              </a:rPr>
              <a:t>. </a:t>
            </a:r>
          </a:p>
          <a:p>
            <a:pPr marL="171450" indent="-171450" algn="just" fontAlgn="base">
              <a:lnSpc>
                <a:spcPct val="160000"/>
              </a:lnSpc>
              <a:spcAft>
                <a:spcPts val="400"/>
              </a:spcAft>
              <a:buFont typeface="Arial" panose="020B0604020202020204" pitchFamily="34" charset="0"/>
              <a:buChar char="•"/>
            </a:pPr>
            <a:r>
              <a:rPr lang="en-US" altLang="ko-KR" sz="1000" kern="0" dirty="0">
                <a:solidFill>
                  <a:srgbClr val="333333"/>
                </a:solidFill>
                <a:latin typeface="+mj-ea"/>
                <a:ea typeface="+mj-ea"/>
              </a:rPr>
              <a:t>CART </a:t>
            </a:r>
            <a:r>
              <a:rPr lang="ko-KR" altLang="en-US" sz="1000" kern="0" dirty="0">
                <a:solidFill>
                  <a:srgbClr val="333333"/>
                </a:solidFill>
                <a:latin typeface="+mj-ea"/>
                <a:ea typeface="+mj-ea"/>
              </a:rPr>
              <a:t>알고리즘 </a:t>
            </a:r>
            <a:r>
              <a:rPr lang="en-US" altLang="ko-KR" sz="1000" kern="0" dirty="0">
                <a:solidFill>
                  <a:srgbClr val="333333"/>
                </a:solidFill>
                <a:latin typeface="+mj-ea"/>
                <a:ea typeface="+mj-ea"/>
              </a:rPr>
              <a:t>:</a:t>
            </a:r>
            <a:r>
              <a:rPr lang="ko-KR" altLang="en-US" sz="1000" kern="0" dirty="0">
                <a:solidFill>
                  <a:srgbClr val="333333"/>
                </a:solidFill>
                <a:latin typeface="+mj-ea"/>
                <a:ea typeface="+mj-ea"/>
              </a:rPr>
              <a:t> </a:t>
            </a:r>
            <a:r>
              <a:rPr lang="ko-KR" altLang="en-US" sz="1000" kern="0" dirty="0" err="1">
                <a:solidFill>
                  <a:srgbClr val="333333"/>
                </a:solidFill>
                <a:latin typeface="+mj-ea"/>
                <a:ea typeface="+mj-ea"/>
              </a:rPr>
              <a:t>비용복잡도</a:t>
            </a:r>
            <a:r>
              <a:rPr lang="ko-KR" altLang="en-US" sz="1000" kern="0" dirty="0">
                <a:solidFill>
                  <a:srgbClr val="333333"/>
                </a:solidFill>
                <a:latin typeface="+mj-ea"/>
                <a:ea typeface="+mj-ea"/>
              </a:rPr>
              <a:t> </a:t>
            </a:r>
            <a:r>
              <a:rPr lang="en-US" altLang="ko-KR" sz="1000" kern="0" dirty="0">
                <a:solidFill>
                  <a:srgbClr val="333333"/>
                </a:solidFill>
                <a:latin typeface="+mj-ea"/>
                <a:ea typeface="+mj-ea"/>
              </a:rPr>
              <a:t>(cost complexity)</a:t>
            </a:r>
            <a:r>
              <a:rPr lang="ko-KR" altLang="en-US" sz="1000" kern="0" dirty="0">
                <a:solidFill>
                  <a:srgbClr val="333333"/>
                </a:solidFill>
                <a:latin typeface="+mj-ea"/>
                <a:ea typeface="+mj-ea"/>
              </a:rPr>
              <a:t>에 의거한 가지치기 방법</a:t>
            </a:r>
            <a:r>
              <a:rPr lang="en-US" altLang="ko-KR" sz="1000" kern="0" dirty="0">
                <a:solidFill>
                  <a:srgbClr val="333333"/>
                </a:solidFill>
                <a:latin typeface="+mj-ea"/>
                <a:ea typeface="+mj-ea"/>
              </a:rPr>
              <a:t> </a:t>
            </a:r>
          </a:p>
          <a:p>
            <a:pPr marL="171450" indent="-171450" algn="just" fontAlgn="base">
              <a:lnSpc>
                <a:spcPct val="160000"/>
              </a:lnSpc>
              <a:spcAft>
                <a:spcPts val="400"/>
              </a:spcAft>
              <a:buFont typeface="Arial" panose="020B0604020202020204" pitchFamily="34" charset="0"/>
              <a:buChar char="•"/>
            </a:pPr>
            <a:r>
              <a:rPr lang="en-US" altLang="ko-KR" sz="1000" kern="0" dirty="0">
                <a:solidFill>
                  <a:srgbClr val="333333"/>
                </a:solidFill>
                <a:latin typeface="+mj-ea"/>
                <a:ea typeface="+mj-ea"/>
              </a:rPr>
              <a:t>C4.5 </a:t>
            </a:r>
            <a:r>
              <a:rPr lang="ko-KR" altLang="en-US" sz="1000" kern="0" dirty="0">
                <a:solidFill>
                  <a:srgbClr val="333333"/>
                </a:solidFill>
                <a:latin typeface="+mj-ea"/>
                <a:ea typeface="+mj-ea"/>
              </a:rPr>
              <a:t>알고리즘 </a:t>
            </a:r>
            <a:r>
              <a:rPr lang="en-US" altLang="ko-KR" sz="1000" kern="0" dirty="0">
                <a:solidFill>
                  <a:srgbClr val="333333"/>
                </a:solidFill>
                <a:latin typeface="+mj-ea"/>
                <a:ea typeface="+mj-ea"/>
              </a:rPr>
              <a:t>:</a:t>
            </a:r>
            <a:r>
              <a:rPr lang="ko-KR" altLang="en-US" sz="1000" kern="0" dirty="0">
                <a:solidFill>
                  <a:srgbClr val="333333"/>
                </a:solidFill>
                <a:latin typeface="+mj-ea"/>
                <a:ea typeface="+mj-ea"/>
              </a:rPr>
              <a:t> </a:t>
            </a:r>
            <a:r>
              <a:rPr lang="en-US" altLang="ko-KR" sz="1000" kern="0" dirty="0">
                <a:solidFill>
                  <a:srgbClr val="333333"/>
                </a:solidFill>
                <a:latin typeface="+mj-ea"/>
                <a:ea typeface="+mj-ea"/>
              </a:rPr>
              <a:t>pessimistic </a:t>
            </a:r>
            <a:r>
              <a:rPr lang="ko-KR" altLang="en-US" sz="1000" kern="0" dirty="0">
                <a:solidFill>
                  <a:srgbClr val="333333"/>
                </a:solidFill>
                <a:latin typeface="+mj-ea"/>
                <a:ea typeface="+mj-ea"/>
              </a:rPr>
              <a:t>가지치기 알고리즘을 이용</a:t>
            </a:r>
            <a:endParaRPr lang="en-US" altLang="ko-KR" sz="1000" kern="0" dirty="0">
              <a:solidFill>
                <a:srgbClr val="333333"/>
              </a:solidFill>
              <a:latin typeface="+mj-ea"/>
              <a:ea typeface="+mj-ea"/>
            </a:endParaRPr>
          </a:p>
          <a:p>
            <a:pPr marL="171450" indent="-171450" algn="just" fontAlgn="base">
              <a:lnSpc>
                <a:spcPct val="160000"/>
              </a:lnSpc>
              <a:spcAft>
                <a:spcPts val="400"/>
              </a:spcAft>
              <a:buFont typeface="Arial" panose="020B0604020202020204" pitchFamily="34" charset="0"/>
              <a:buChar char="•"/>
            </a:pPr>
            <a:r>
              <a:rPr lang="en-US" altLang="ko-KR" sz="1000" kern="0" dirty="0">
                <a:solidFill>
                  <a:srgbClr val="333333"/>
                </a:solidFill>
                <a:latin typeface="+mj-ea"/>
                <a:ea typeface="+mj-ea"/>
              </a:rPr>
              <a:t>MDL (Minimum Description Length, </a:t>
            </a:r>
            <a:r>
              <a:rPr lang="ko-KR" altLang="en-US" sz="1000" kern="0" dirty="0" err="1">
                <a:solidFill>
                  <a:srgbClr val="333333"/>
                </a:solidFill>
                <a:latin typeface="+mj-ea"/>
                <a:ea typeface="+mj-ea"/>
              </a:rPr>
              <a:t>최소서술길이</a:t>
            </a:r>
            <a:r>
              <a:rPr lang="en-US" altLang="ko-KR" sz="1000" kern="0" dirty="0">
                <a:solidFill>
                  <a:srgbClr val="333333"/>
                </a:solidFill>
                <a:latin typeface="+mj-ea"/>
                <a:ea typeface="+mj-ea"/>
              </a:rPr>
              <a:t>) </a:t>
            </a:r>
            <a:r>
              <a:rPr lang="ko-KR" altLang="en-US" sz="1000" kern="0" dirty="0">
                <a:solidFill>
                  <a:srgbClr val="333333"/>
                </a:solidFill>
                <a:latin typeface="+mj-ea"/>
                <a:ea typeface="+mj-ea"/>
              </a:rPr>
              <a:t>원칙을 기준으로 하는 방법</a:t>
            </a:r>
            <a:endParaRPr lang="ko-KR" altLang="en-US" sz="1000" kern="0" dirty="0">
              <a:solidFill>
                <a:srgbClr val="000000"/>
              </a:solidFill>
              <a:latin typeface="+mj-ea"/>
              <a:ea typeface="+mj-ea"/>
            </a:endParaRPr>
          </a:p>
          <a:p>
            <a:pPr algn="just" fontAlgn="base">
              <a:lnSpc>
                <a:spcPct val="160000"/>
              </a:lnSpc>
              <a:spcAft>
                <a:spcPts val="400"/>
              </a:spcAft>
            </a:pPr>
            <a:r>
              <a:rPr lang="ko-KR" altLang="en-US" sz="1000" kern="0" dirty="0">
                <a:solidFill>
                  <a:srgbClr val="333333"/>
                </a:solidFill>
                <a:latin typeface="+mj-ea"/>
                <a:ea typeface="+mj-ea"/>
              </a:rPr>
              <a:t>사전 가지치기와 사후 가지치기는 혼용 </a:t>
            </a:r>
            <a:r>
              <a:rPr lang="en-US" altLang="ko-KR" sz="1000" kern="0" dirty="0">
                <a:solidFill>
                  <a:srgbClr val="333333"/>
                </a:solidFill>
                <a:latin typeface="+mj-ea"/>
                <a:ea typeface="+mj-ea"/>
              </a:rPr>
              <a:t>(interleave)</a:t>
            </a:r>
            <a:r>
              <a:rPr lang="ko-KR" altLang="en-US" sz="1000" kern="0" dirty="0">
                <a:solidFill>
                  <a:srgbClr val="333333"/>
                </a:solidFill>
                <a:latin typeface="+mj-ea"/>
                <a:ea typeface="+mj-ea"/>
              </a:rPr>
              <a:t>하여 사용</a:t>
            </a:r>
            <a:endParaRPr lang="ko-KR" altLang="en-US" sz="1000" kern="0" dirty="0">
              <a:solidFill>
                <a:srgbClr val="000000"/>
              </a:solidFill>
              <a:latin typeface="+mj-ea"/>
              <a:ea typeface="+mj-ea"/>
            </a:endParaRPr>
          </a:p>
        </p:txBody>
      </p:sp>
      <p:sp>
        <p:nvSpPr>
          <p:cNvPr id="3" name="직사각형 2">
            <a:extLst>
              <a:ext uri="{FF2B5EF4-FFF2-40B4-BE49-F238E27FC236}">
                <a16:creationId xmlns:a16="http://schemas.microsoft.com/office/drawing/2014/main" id="{884FACC5-92DC-43FC-9A4D-ACDB93391B9C}"/>
              </a:ext>
            </a:extLst>
          </p:cNvPr>
          <p:cNvSpPr/>
          <p:nvPr/>
        </p:nvSpPr>
        <p:spPr>
          <a:xfrm>
            <a:off x="539552" y="1041547"/>
            <a:ext cx="2121093" cy="390043"/>
          </a:xfrm>
          <a:prstGeom prst="rect">
            <a:avLst/>
          </a:prstGeom>
        </p:spPr>
        <p:txBody>
          <a:bodyPr wrap="none">
            <a:spAutoFit/>
          </a:bodyPr>
          <a:lstStyle/>
          <a:p>
            <a:pPr algn="just" fontAlgn="base">
              <a:lnSpc>
                <a:spcPct val="160000"/>
              </a:lnSpc>
              <a:spcAft>
                <a:spcPts val="400"/>
              </a:spcAft>
            </a:pPr>
            <a:r>
              <a:rPr lang="ko-KR" altLang="en-US" sz="1400" kern="0" dirty="0">
                <a:solidFill>
                  <a:srgbClr val="333333"/>
                </a:solidFill>
                <a:latin typeface="+mj-ea"/>
              </a:rPr>
              <a:t>가지치기 </a:t>
            </a:r>
            <a:r>
              <a:rPr lang="en-US" altLang="ko-KR" sz="1400" kern="0" dirty="0">
                <a:solidFill>
                  <a:srgbClr val="333333"/>
                </a:solidFill>
                <a:latin typeface="+mj-ea"/>
              </a:rPr>
              <a:t>(Tree Pruning)</a:t>
            </a:r>
            <a:endParaRPr lang="ko-KR" altLang="en-US" sz="1400" kern="0" dirty="0">
              <a:solidFill>
                <a:srgbClr val="000000"/>
              </a:solidFill>
              <a:latin typeface="+mj-ea"/>
            </a:endParaRPr>
          </a:p>
        </p:txBody>
      </p:sp>
      <p:sp>
        <p:nvSpPr>
          <p:cNvPr id="10" name="직사각형 9">
            <a:extLst>
              <a:ext uri="{FF2B5EF4-FFF2-40B4-BE49-F238E27FC236}">
                <a16:creationId xmlns:a16="http://schemas.microsoft.com/office/drawing/2014/main" id="{F6BC3AE9-6CA2-4AC3-83BE-156C29CBA093}"/>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pic>
        <p:nvPicPr>
          <p:cNvPr id="15" name="Picture 2" descr="image">
            <a:extLst>
              <a:ext uri="{FF2B5EF4-FFF2-40B4-BE49-F238E27FC236}">
                <a16:creationId xmlns:a16="http://schemas.microsoft.com/office/drawing/2014/main" id="{4B4EDE09-F888-4F30-B398-9E7D1611E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4502019"/>
            <a:ext cx="4088003" cy="17255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a:extLst>
              <a:ext uri="{FF2B5EF4-FFF2-40B4-BE49-F238E27FC236}">
                <a16:creationId xmlns:a16="http://schemas.microsoft.com/office/drawing/2014/main" id="{C2111019-F1A7-47FC-AFCF-F2282B9A1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08" y="4502018"/>
            <a:ext cx="3815469" cy="172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499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CAE8AB-AAC2-4269-B308-5E93893672E9}"/>
              </a:ext>
            </a:extLst>
          </p:cNvPr>
          <p:cNvSpPr/>
          <p:nvPr/>
        </p:nvSpPr>
        <p:spPr>
          <a:xfrm>
            <a:off x="2271631" y="389324"/>
            <a:ext cx="2986715" cy="369332"/>
          </a:xfrm>
          <a:prstGeom prst="rect">
            <a:avLst/>
          </a:prstGeom>
        </p:spPr>
        <p:txBody>
          <a:bodyPr wrap="none">
            <a:spAutoFit/>
          </a:bodyPr>
          <a:lstStyle/>
          <a:p>
            <a:r>
              <a:rPr lang="ko-KR" altLang="en-US" b="1" dirty="0">
                <a:solidFill>
                  <a:srgbClr val="404248"/>
                </a:solidFill>
                <a:latin typeface="Graphik"/>
              </a:rPr>
              <a:t>의사결정나무</a:t>
            </a:r>
            <a:r>
              <a:rPr lang="en-US" altLang="ko-KR" b="1" dirty="0">
                <a:solidFill>
                  <a:srgbClr val="404248"/>
                </a:solidFill>
                <a:latin typeface="Graphik"/>
              </a:rPr>
              <a:t>(Decision Tree)</a:t>
            </a:r>
          </a:p>
        </p:txBody>
      </p:sp>
      <p:sp>
        <p:nvSpPr>
          <p:cNvPr id="7" name="바닥글 개체 틀 6">
            <a:extLst>
              <a:ext uri="{FF2B5EF4-FFF2-40B4-BE49-F238E27FC236}">
                <a16:creationId xmlns:a16="http://schemas.microsoft.com/office/drawing/2014/main" id="{07B63C55-D2A4-4C40-899C-AE87F1D3C7DA}"/>
              </a:ext>
            </a:extLst>
          </p:cNvPr>
          <p:cNvSpPr>
            <a:spLocks noGrp="1"/>
          </p:cNvSpPr>
          <p:nvPr>
            <p:ph type="ftr" sz="quarter" idx="11"/>
          </p:nvPr>
        </p:nvSpPr>
        <p:spPr/>
        <p:txBody>
          <a:bodyPr/>
          <a:lstStyle/>
          <a:p>
            <a:r>
              <a:rPr lang="en-US" altLang="ko-KR" dirty="0"/>
              <a:t>UBION PBL- FBA</a:t>
            </a:r>
            <a:endParaRPr lang="ko-KR" altLang="en-US" dirty="0"/>
          </a:p>
        </p:txBody>
      </p:sp>
      <p:sp>
        <p:nvSpPr>
          <p:cNvPr id="13" name="슬라이드 번호 개체 틀 12">
            <a:extLst>
              <a:ext uri="{FF2B5EF4-FFF2-40B4-BE49-F238E27FC236}">
                <a16:creationId xmlns:a16="http://schemas.microsoft.com/office/drawing/2014/main" id="{A3EB9827-855F-4EEA-B77D-772C36AE539D}"/>
              </a:ext>
            </a:extLst>
          </p:cNvPr>
          <p:cNvSpPr>
            <a:spLocks noGrp="1"/>
          </p:cNvSpPr>
          <p:nvPr>
            <p:ph type="sldNum" sz="quarter" idx="12"/>
          </p:nvPr>
        </p:nvSpPr>
        <p:spPr/>
        <p:txBody>
          <a:bodyPr/>
          <a:lstStyle/>
          <a:p>
            <a:fld id="{DE77BB65-F969-4654-BF30-45C70C1BE112}" type="slidenum">
              <a:rPr lang="ko-KR" altLang="en-US" smtClean="0"/>
              <a:pPr/>
              <a:t>246</a:t>
            </a:fld>
            <a:endParaRPr lang="ko-KR" altLang="en-US"/>
          </a:p>
        </p:txBody>
      </p:sp>
      <p:sp>
        <p:nvSpPr>
          <p:cNvPr id="14" name="직사각형 13">
            <a:extLst>
              <a:ext uri="{FF2B5EF4-FFF2-40B4-BE49-F238E27FC236}">
                <a16:creationId xmlns:a16="http://schemas.microsoft.com/office/drawing/2014/main" id="{98B3187D-8C3C-484B-AB9A-A8701EF81E75}"/>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8" name="TextBox 7">
            <a:extLst>
              <a:ext uri="{FF2B5EF4-FFF2-40B4-BE49-F238E27FC236}">
                <a16:creationId xmlns:a16="http://schemas.microsoft.com/office/drawing/2014/main" id="{A2DF95DE-C18E-4E3E-9747-9FA1EC42D6FD}"/>
              </a:ext>
            </a:extLst>
          </p:cNvPr>
          <p:cNvSpPr txBox="1"/>
          <p:nvPr/>
        </p:nvSpPr>
        <p:spPr>
          <a:xfrm>
            <a:off x="163441" y="999602"/>
            <a:ext cx="3223264" cy="646331"/>
          </a:xfrm>
          <a:prstGeom prst="rect">
            <a:avLst/>
          </a:prstGeom>
          <a:noFill/>
          <a:ln>
            <a:solidFill>
              <a:schemeClr val="accent1"/>
            </a:solidFill>
          </a:ln>
        </p:spPr>
        <p:txBody>
          <a:bodyPr wrap="square" rtlCol="0">
            <a:spAutoFit/>
          </a:bodyPr>
          <a:lstStyle/>
          <a:p>
            <a:r>
              <a:rPr kumimoji="1" lang="ko-KR" altLang="en-US" dirty="0"/>
              <a:t>의사결정나무의 </a:t>
            </a:r>
            <a:r>
              <a:rPr kumimoji="1" lang="en-US" altLang="ko-Kore-KR" dirty="0"/>
              <a:t>Hyper</a:t>
            </a:r>
            <a:r>
              <a:rPr kumimoji="1" lang="en-US" altLang="ko-KR" dirty="0"/>
              <a:t>-</a:t>
            </a:r>
            <a:r>
              <a:rPr kumimoji="1" lang="en-US" altLang="ko-Kore-KR" dirty="0"/>
              <a:t>Parameter</a:t>
            </a:r>
            <a:endParaRPr kumimoji="1" lang="ko-Kore-KR" altLang="en-US" dirty="0"/>
          </a:p>
        </p:txBody>
      </p:sp>
      <p:pic>
        <p:nvPicPr>
          <p:cNvPr id="9" name="그림 8" descr="텍스트이(가) 표시된 사진&#10;&#10;자동 생성된 설명">
            <a:extLst>
              <a:ext uri="{FF2B5EF4-FFF2-40B4-BE49-F238E27FC236}">
                <a16:creationId xmlns:a16="http://schemas.microsoft.com/office/drawing/2014/main" id="{02A3C0DE-9628-4065-9B6E-D1D03F5E0B99}"/>
              </a:ext>
            </a:extLst>
          </p:cNvPr>
          <p:cNvPicPr>
            <a:picLocks noChangeAspect="1"/>
          </p:cNvPicPr>
          <p:nvPr/>
        </p:nvPicPr>
        <p:blipFill rotWithShape="1">
          <a:blip r:embed="rId2"/>
          <a:srcRect r="13104"/>
          <a:stretch/>
        </p:blipFill>
        <p:spPr>
          <a:xfrm>
            <a:off x="163441" y="1608261"/>
            <a:ext cx="2800871" cy="3479800"/>
          </a:xfrm>
          <a:prstGeom prst="rect">
            <a:avLst/>
          </a:prstGeom>
        </p:spPr>
      </p:pic>
      <p:sp>
        <p:nvSpPr>
          <p:cNvPr id="10" name="TextBox 9">
            <a:extLst>
              <a:ext uri="{FF2B5EF4-FFF2-40B4-BE49-F238E27FC236}">
                <a16:creationId xmlns:a16="http://schemas.microsoft.com/office/drawing/2014/main" id="{24DDC2E9-4474-4336-8D01-2E91D8A99A37}"/>
              </a:ext>
            </a:extLst>
          </p:cNvPr>
          <p:cNvSpPr txBox="1"/>
          <p:nvPr/>
        </p:nvSpPr>
        <p:spPr>
          <a:xfrm>
            <a:off x="3287821" y="1322353"/>
            <a:ext cx="5604659" cy="5373459"/>
          </a:xfrm>
          <a:prstGeom prst="rect">
            <a:avLst/>
          </a:prstGeom>
          <a:noFill/>
        </p:spPr>
        <p:txBody>
          <a:bodyPr wrap="square" rtlCol="0">
            <a:spAutoFit/>
          </a:bodyPr>
          <a:lstStyle/>
          <a:p>
            <a:pPr>
              <a:lnSpc>
                <a:spcPct val="150000"/>
              </a:lnSpc>
            </a:pPr>
            <a:r>
              <a:rPr lang="en-US" altLang="ko-KR" sz="1000" b="1" dirty="0"/>
              <a:t>1.</a:t>
            </a:r>
            <a:r>
              <a:rPr lang="ko-KR" altLang="en-US" sz="1000" b="1" dirty="0"/>
              <a:t> </a:t>
            </a:r>
            <a:r>
              <a:rPr lang="en" altLang="ko-Kore-KR" sz="1000" b="1" dirty="0"/>
              <a:t>Criterion</a:t>
            </a:r>
            <a:r>
              <a:rPr lang="ko-KR" altLang="en-US" sz="1000" b="1" dirty="0"/>
              <a:t> </a:t>
            </a:r>
            <a:r>
              <a:rPr lang="en" altLang="ko-Kore-KR" sz="1000" b="1" dirty="0"/>
              <a:t>: </a:t>
            </a:r>
            <a:r>
              <a:rPr lang="ko-KR" altLang="en-US" sz="1000" dirty="0"/>
              <a:t>불순도 척도</a:t>
            </a:r>
            <a:r>
              <a:rPr lang="en-US" altLang="ko-KR" sz="1000" dirty="0">
                <a:solidFill>
                  <a:srgbClr val="FF0000"/>
                </a:solidFill>
              </a:rPr>
              <a:t>. '</a:t>
            </a:r>
            <a:r>
              <a:rPr lang="en" altLang="ko-Kore-KR" sz="1000" dirty="0" err="1">
                <a:solidFill>
                  <a:srgbClr val="FF0000"/>
                </a:solidFill>
              </a:rPr>
              <a:t>gini</a:t>
            </a:r>
            <a:r>
              <a:rPr lang="en" altLang="ko-Kore-KR" sz="1000" dirty="0">
                <a:solidFill>
                  <a:srgbClr val="FF0000"/>
                </a:solidFill>
              </a:rPr>
              <a:t>', </a:t>
            </a:r>
            <a:r>
              <a:rPr lang="en" altLang="ko-Kore-KR" sz="1000" dirty="0"/>
              <a:t>'entropy</a:t>
            </a:r>
            <a:endParaRPr lang="en-US" altLang="ko-Kore-KR" sz="1000" dirty="0"/>
          </a:p>
          <a:p>
            <a:pPr>
              <a:lnSpc>
                <a:spcPct val="150000"/>
              </a:lnSpc>
            </a:pPr>
            <a:r>
              <a:rPr lang="en-US" altLang="ko-KR" sz="1000" b="1" dirty="0"/>
              <a:t>2.</a:t>
            </a:r>
            <a:r>
              <a:rPr lang="ko-KR" altLang="en-US" sz="1000" b="1" dirty="0"/>
              <a:t> </a:t>
            </a:r>
            <a:r>
              <a:rPr lang="en" altLang="ko-Kore-KR" sz="1000" b="1" dirty="0"/>
              <a:t>splitter</a:t>
            </a:r>
            <a:r>
              <a:rPr lang="ko-KR" altLang="en-US" sz="1000" b="1" dirty="0"/>
              <a:t> </a:t>
            </a:r>
            <a:r>
              <a:rPr lang="en" altLang="ko-Kore-KR" sz="1000" b="1" dirty="0"/>
              <a:t>: </a:t>
            </a:r>
            <a:r>
              <a:rPr lang="ko-KR" altLang="en-US" sz="1000" dirty="0"/>
              <a:t>각 가지의 분할 전략</a:t>
            </a:r>
            <a:r>
              <a:rPr lang="en-US" altLang="ko-KR" sz="1000" dirty="0"/>
              <a:t>. </a:t>
            </a:r>
            <a:r>
              <a:rPr lang="ko-KR" altLang="en-US" sz="1000" dirty="0"/>
              <a:t>최적분할과 최적 랜덤분할</a:t>
            </a:r>
            <a:r>
              <a:rPr lang="en-US" altLang="ko-KR" sz="1000" dirty="0"/>
              <a:t>. </a:t>
            </a:r>
            <a:r>
              <a:rPr lang="en-US" altLang="ko-KR" sz="1000" dirty="0">
                <a:solidFill>
                  <a:srgbClr val="FF0000"/>
                </a:solidFill>
              </a:rPr>
              <a:t>'</a:t>
            </a:r>
            <a:r>
              <a:rPr lang="en" altLang="ko-Kore-KR" sz="1000" dirty="0">
                <a:solidFill>
                  <a:srgbClr val="FF0000"/>
                </a:solidFill>
              </a:rPr>
              <a:t>best'</a:t>
            </a:r>
            <a:r>
              <a:rPr lang="en" altLang="ko-Kore-KR" sz="1000" dirty="0"/>
              <a:t>, 'random</a:t>
            </a:r>
          </a:p>
          <a:p>
            <a:pPr>
              <a:lnSpc>
                <a:spcPct val="150000"/>
              </a:lnSpc>
            </a:pPr>
            <a:r>
              <a:rPr lang="en-US" altLang="ko-KR" sz="1000" b="1" dirty="0"/>
              <a:t>3.</a:t>
            </a:r>
            <a:r>
              <a:rPr lang="ko-KR" altLang="en-US" sz="1000" b="1" dirty="0"/>
              <a:t> </a:t>
            </a:r>
            <a:r>
              <a:rPr lang="en" altLang="ko-Kore-KR" sz="1000" b="1" dirty="0" err="1"/>
              <a:t>max_depth</a:t>
            </a:r>
            <a:r>
              <a:rPr lang="en" altLang="ko-Kore-KR" sz="1000" b="1" dirty="0"/>
              <a:t>: </a:t>
            </a:r>
            <a:r>
              <a:rPr lang="ko-KR" altLang="en-US" sz="1000" dirty="0"/>
              <a:t>트리 깊이의 최대값</a:t>
            </a:r>
            <a:r>
              <a:rPr lang="en-US" altLang="ko-KR" sz="1000" dirty="0"/>
              <a:t>. </a:t>
            </a:r>
            <a:r>
              <a:rPr lang="ko-KR" altLang="en-US" sz="1000" dirty="0"/>
              <a:t>기본값은 </a:t>
            </a:r>
            <a:r>
              <a:rPr lang="ko-KR" altLang="en-US" sz="1000" dirty="0">
                <a:solidFill>
                  <a:srgbClr val="FF0000"/>
                </a:solidFill>
              </a:rPr>
              <a:t>모든 </a:t>
            </a:r>
            <a:r>
              <a:rPr lang="en" altLang="ko-Kore-KR" sz="1000" dirty="0">
                <a:solidFill>
                  <a:srgbClr val="FF0000"/>
                </a:solidFill>
              </a:rPr>
              <a:t>leaf</a:t>
            </a:r>
            <a:r>
              <a:rPr lang="ko-KR" altLang="en-US" sz="1000" dirty="0">
                <a:solidFill>
                  <a:srgbClr val="FF0000"/>
                </a:solidFill>
              </a:rPr>
              <a:t>가 </a:t>
            </a:r>
            <a:r>
              <a:rPr lang="en" altLang="ko-Kore-KR" sz="1000" dirty="0">
                <a:solidFill>
                  <a:srgbClr val="FF0000"/>
                </a:solidFill>
              </a:rPr>
              <a:t>pure</a:t>
            </a:r>
            <a:r>
              <a:rPr lang="ko-KR" altLang="en-US" sz="1000" dirty="0" err="1">
                <a:solidFill>
                  <a:srgbClr val="FF0000"/>
                </a:solidFill>
              </a:rPr>
              <a:t>해질때까지</a:t>
            </a:r>
            <a:r>
              <a:rPr lang="ko-KR" altLang="en-US" sz="1000" dirty="0"/>
              <a:t> 혹은</a:t>
            </a:r>
            <a:r>
              <a:rPr lang="en-US" altLang="ko-KR" sz="1000" dirty="0"/>
              <a:t>, </a:t>
            </a:r>
            <a:r>
              <a:rPr lang="ko-KR" altLang="en-US" sz="1000" dirty="0"/>
              <a:t>분기된 가지 속 샘플수가 설정한 </a:t>
            </a:r>
            <a:r>
              <a:rPr lang="ko-KR" altLang="en-US" sz="1000" dirty="0">
                <a:solidFill>
                  <a:srgbClr val="FF0000"/>
                </a:solidFill>
              </a:rPr>
              <a:t>최소 </a:t>
            </a:r>
            <a:r>
              <a:rPr lang="ko-KR" altLang="en-US" sz="1000" dirty="0" err="1">
                <a:solidFill>
                  <a:srgbClr val="FF0000"/>
                </a:solidFill>
              </a:rPr>
              <a:t>샘플수</a:t>
            </a:r>
            <a:r>
              <a:rPr lang="en-US" altLang="ko-KR" sz="1000" dirty="0">
                <a:solidFill>
                  <a:srgbClr val="FF0000"/>
                </a:solidFill>
              </a:rPr>
              <a:t>(</a:t>
            </a:r>
            <a:r>
              <a:rPr lang="en" altLang="ko-Kore-KR" sz="1000" dirty="0" err="1">
                <a:solidFill>
                  <a:srgbClr val="FF0000"/>
                </a:solidFill>
              </a:rPr>
              <a:t>min_samples_split</a:t>
            </a:r>
            <a:r>
              <a:rPr lang="en" altLang="ko-Kore-KR" sz="1000" dirty="0">
                <a:solidFill>
                  <a:srgbClr val="FF0000"/>
                </a:solidFill>
              </a:rPr>
              <a:t>)</a:t>
            </a:r>
            <a:r>
              <a:rPr lang="ko-KR" altLang="en-US" sz="1000" dirty="0">
                <a:solidFill>
                  <a:srgbClr val="FF0000"/>
                </a:solidFill>
              </a:rPr>
              <a:t>보다 적게</a:t>
            </a:r>
            <a:r>
              <a:rPr lang="ko-KR" altLang="en-US" sz="1000" dirty="0"/>
              <a:t> </a:t>
            </a:r>
            <a:r>
              <a:rPr lang="ko-KR" altLang="en-US" sz="1000" dirty="0" err="1">
                <a:solidFill>
                  <a:srgbClr val="FF0000"/>
                </a:solidFill>
              </a:rPr>
              <a:t>될때까지</a:t>
            </a:r>
            <a:r>
              <a:rPr lang="ko-KR" altLang="en-US" sz="1000" dirty="0"/>
              <a:t> 분기한다</a:t>
            </a:r>
            <a:r>
              <a:rPr lang="en-US" altLang="ko-KR" sz="1000" dirty="0"/>
              <a:t>. '</a:t>
            </a:r>
            <a:r>
              <a:rPr lang="en" altLang="ko-Kore-KR" sz="1000" dirty="0"/>
              <a:t>int</a:t>
            </a:r>
            <a:r>
              <a:rPr lang="ko-KR" altLang="en-US" sz="1000" dirty="0"/>
              <a:t>값 입력</a:t>
            </a:r>
            <a:r>
              <a:rPr lang="en-US" altLang="ko-KR" sz="1000" dirty="0"/>
              <a:t>’</a:t>
            </a:r>
          </a:p>
          <a:p>
            <a:pPr>
              <a:lnSpc>
                <a:spcPct val="150000"/>
              </a:lnSpc>
            </a:pPr>
            <a:r>
              <a:rPr lang="en-US" altLang="ko-KR" sz="1000" b="1" dirty="0"/>
              <a:t>4.</a:t>
            </a:r>
            <a:r>
              <a:rPr lang="ko-KR" altLang="en-US" sz="1000" b="1" dirty="0"/>
              <a:t> </a:t>
            </a:r>
            <a:r>
              <a:rPr lang="en" altLang="ko-Kore-KR" sz="1000" b="1" dirty="0" err="1"/>
              <a:t>min_samples_split</a:t>
            </a:r>
            <a:r>
              <a:rPr lang="en" altLang="ko-Kore-KR" sz="1000" b="1" dirty="0"/>
              <a:t>: </a:t>
            </a:r>
            <a:r>
              <a:rPr lang="ko-KR" altLang="en-US" sz="1000" dirty="0"/>
              <a:t>분기 할 가지</a:t>
            </a:r>
            <a:r>
              <a:rPr lang="en" altLang="ko-Kore-KR" sz="1000" dirty="0"/>
              <a:t> </a:t>
            </a:r>
            <a:r>
              <a:rPr lang="ko-KR" altLang="en-US" sz="1000" dirty="0"/>
              <a:t>내 샘플의 최소 개수</a:t>
            </a:r>
            <a:r>
              <a:rPr lang="en-US" altLang="ko-KR" sz="1000" dirty="0"/>
              <a:t>. </a:t>
            </a:r>
            <a:r>
              <a:rPr lang="ko-KR" altLang="en-US" sz="1000" dirty="0"/>
              <a:t>최소 개수보다 </a:t>
            </a:r>
            <a:r>
              <a:rPr lang="en" altLang="ko-Kore-KR" sz="1000" dirty="0"/>
              <a:t>node </a:t>
            </a:r>
            <a:r>
              <a:rPr lang="ko-KR" altLang="en-US" sz="1000" dirty="0"/>
              <a:t>내 샘플 수가 적으면 </a:t>
            </a:r>
            <a:r>
              <a:rPr lang="en" altLang="ko-Kore-KR" sz="1000" dirty="0"/>
              <a:t>leaf</a:t>
            </a:r>
            <a:r>
              <a:rPr lang="ko-KR" altLang="en-US" sz="1000" dirty="0"/>
              <a:t>가 </a:t>
            </a:r>
            <a:r>
              <a:rPr lang="en" altLang="ko-Kore-KR" sz="1000" dirty="0"/>
              <a:t>pure</a:t>
            </a:r>
            <a:r>
              <a:rPr lang="ko-KR" altLang="en-US" sz="1000" dirty="0"/>
              <a:t>하지 않더라도 분기를 멈춘다</a:t>
            </a:r>
            <a:r>
              <a:rPr lang="en-US" altLang="ko-KR" sz="1000" dirty="0"/>
              <a:t>. </a:t>
            </a:r>
            <a:r>
              <a:rPr lang="en" altLang="ko-Kore-KR" sz="1000" dirty="0"/>
              <a:t>float </a:t>
            </a:r>
            <a:r>
              <a:rPr lang="ko-KR" altLang="en-US" sz="1000" dirty="0"/>
              <a:t>입력 시</a:t>
            </a:r>
            <a:r>
              <a:rPr lang="en-US" altLang="ko-KR" sz="1000" dirty="0"/>
              <a:t>, </a:t>
            </a:r>
            <a:r>
              <a:rPr lang="ko-KR" altLang="en-US" sz="1000" dirty="0"/>
              <a:t>전체 샘플 개수 대비 </a:t>
            </a:r>
            <a:r>
              <a:rPr lang="en" altLang="ko-Kore-KR" sz="1000" dirty="0"/>
              <a:t>float </a:t>
            </a:r>
            <a:r>
              <a:rPr lang="ko-KR" altLang="en-US" sz="1000" dirty="0"/>
              <a:t>비율만큼의 개수로 최소 샘플수가 설정된다</a:t>
            </a:r>
            <a:r>
              <a:rPr lang="en-US" altLang="ko-KR" sz="1000" dirty="0"/>
              <a:t>. '</a:t>
            </a:r>
            <a:r>
              <a:rPr lang="en" altLang="ko-Kore-KR" sz="1000" dirty="0"/>
              <a:t>int </a:t>
            </a:r>
            <a:r>
              <a:rPr lang="ko-KR" altLang="en-US" sz="1000" dirty="0"/>
              <a:t>혹은 </a:t>
            </a:r>
            <a:r>
              <a:rPr lang="en" altLang="ko-Kore-KR" sz="1000" dirty="0"/>
              <a:t>float</a:t>
            </a:r>
            <a:r>
              <a:rPr lang="ko-KR" altLang="en-US" sz="1000" dirty="0"/>
              <a:t>값 입력</a:t>
            </a:r>
            <a:r>
              <a:rPr lang="en-US" altLang="ko-KR" sz="1000" dirty="0"/>
              <a:t>', </a:t>
            </a:r>
            <a:r>
              <a:rPr lang="en" altLang="ko-Kore-KR" sz="1000" dirty="0">
                <a:solidFill>
                  <a:srgbClr val="FF0000"/>
                </a:solidFill>
              </a:rPr>
              <a:t>default=2</a:t>
            </a:r>
          </a:p>
          <a:p>
            <a:pPr>
              <a:lnSpc>
                <a:spcPct val="150000"/>
              </a:lnSpc>
            </a:pPr>
            <a:r>
              <a:rPr lang="en-US" altLang="ko-KR" sz="1000" b="1" dirty="0"/>
              <a:t>5.</a:t>
            </a:r>
            <a:r>
              <a:rPr lang="ko-KR" altLang="en-US" sz="1000" b="1" dirty="0"/>
              <a:t> </a:t>
            </a:r>
            <a:r>
              <a:rPr lang="en" altLang="ko-Kore-KR" sz="1000" b="1" dirty="0" err="1"/>
              <a:t>min_samples_leaf</a:t>
            </a:r>
            <a:r>
              <a:rPr lang="en" altLang="ko-Kore-KR" sz="1000" b="1" dirty="0"/>
              <a:t>: </a:t>
            </a:r>
            <a:r>
              <a:rPr lang="en" altLang="ko-Kore-KR" sz="1000" dirty="0"/>
              <a:t>leaf </a:t>
            </a:r>
            <a:r>
              <a:rPr lang="ko-KR" altLang="en-US" sz="1000" dirty="0"/>
              <a:t>가지에 있어야 하는 최소 샘플 수</a:t>
            </a:r>
            <a:r>
              <a:rPr lang="en-US" altLang="ko-KR" sz="1000" dirty="0"/>
              <a:t>. </a:t>
            </a:r>
            <a:r>
              <a:rPr lang="ko-KR" altLang="en-US" sz="1000" dirty="0"/>
              <a:t>왼쪽 혹은 오른쪽 </a:t>
            </a:r>
            <a:r>
              <a:rPr lang="en" altLang="ko-Kore-KR" sz="1000" dirty="0"/>
              <a:t>branch</a:t>
            </a:r>
            <a:r>
              <a:rPr lang="ko-KR" altLang="en-US" sz="1000" dirty="0"/>
              <a:t>에 각각 설정치만큼 훈련 샘플이 있어야 분기가 된다</a:t>
            </a:r>
            <a:r>
              <a:rPr lang="en-US" altLang="ko-KR" sz="1000" dirty="0"/>
              <a:t>. '</a:t>
            </a:r>
            <a:r>
              <a:rPr lang="en" altLang="ko-Kore-KR" sz="1000" dirty="0"/>
              <a:t>int </a:t>
            </a:r>
            <a:r>
              <a:rPr lang="ko-KR" altLang="en-US" sz="1000" dirty="0"/>
              <a:t>혹은 </a:t>
            </a:r>
            <a:r>
              <a:rPr lang="en" altLang="ko-Kore-KR" sz="1000" dirty="0"/>
              <a:t>float</a:t>
            </a:r>
            <a:r>
              <a:rPr lang="ko-KR" altLang="en-US" sz="1000" dirty="0"/>
              <a:t>값 입력</a:t>
            </a:r>
            <a:r>
              <a:rPr lang="en-US" altLang="ko-KR" sz="1000" dirty="0"/>
              <a:t>', </a:t>
            </a:r>
            <a:r>
              <a:rPr lang="en" altLang="ko-Kore-KR" sz="1000" dirty="0">
                <a:solidFill>
                  <a:srgbClr val="FF0000"/>
                </a:solidFill>
              </a:rPr>
              <a:t>default=2</a:t>
            </a:r>
          </a:p>
          <a:p>
            <a:pPr>
              <a:lnSpc>
                <a:spcPct val="150000"/>
              </a:lnSpc>
            </a:pPr>
            <a:r>
              <a:rPr lang="en-US" altLang="ko-KR" sz="1000" b="1" dirty="0"/>
              <a:t>6.</a:t>
            </a:r>
            <a:r>
              <a:rPr lang="ko-KR" altLang="en-US" sz="1000" b="1" dirty="0"/>
              <a:t> </a:t>
            </a:r>
            <a:r>
              <a:rPr lang="en" altLang="ko-Kore-KR" sz="1000" b="1" dirty="0" err="1"/>
              <a:t>min_weight_fraction_leaf</a:t>
            </a:r>
            <a:r>
              <a:rPr lang="en" altLang="ko-Kore-KR" sz="1000" b="1" dirty="0"/>
              <a:t>: </a:t>
            </a:r>
            <a:r>
              <a:rPr lang="ko-KR" altLang="en-US" sz="1000" dirty="0"/>
              <a:t>모든 샘플의 가중치의 합계의 최소 가중치의 비율</a:t>
            </a:r>
            <a:r>
              <a:rPr lang="en-US" altLang="ko-KR" sz="1000" dirty="0"/>
              <a:t>, </a:t>
            </a:r>
            <a:r>
              <a:rPr lang="ko-KR" altLang="en-US" sz="1000" dirty="0"/>
              <a:t>입력되지 않으면 모든 샘플의 가중치는 동일하다</a:t>
            </a:r>
            <a:r>
              <a:rPr lang="en-US" altLang="ko-KR" sz="1000" dirty="0"/>
              <a:t>. '</a:t>
            </a:r>
            <a:r>
              <a:rPr lang="en" altLang="ko-Kore-KR" sz="1000" dirty="0"/>
              <a:t>float </a:t>
            </a:r>
            <a:r>
              <a:rPr lang="ko-KR" altLang="en-US" sz="1000" dirty="0"/>
              <a:t>입력</a:t>
            </a:r>
            <a:r>
              <a:rPr lang="en-US" altLang="ko-KR" sz="1000" dirty="0"/>
              <a:t>', </a:t>
            </a:r>
            <a:r>
              <a:rPr lang="en" altLang="ko-Kore-KR" sz="1000" dirty="0">
                <a:solidFill>
                  <a:srgbClr val="FF0000"/>
                </a:solidFill>
              </a:rPr>
              <a:t>default=0.0</a:t>
            </a:r>
          </a:p>
          <a:p>
            <a:pPr>
              <a:lnSpc>
                <a:spcPct val="150000"/>
              </a:lnSpc>
            </a:pPr>
            <a:r>
              <a:rPr lang="en-US" altLang="ko-KR" sz="1000" b="1" dirty="0"/>
              <a:t>7.</a:t>
            </a:r>
            <a:r>
              <a:rPr lang="ko-KR" altLang="en-US" sz="1000" b="1" dirty="0"/>
              <a:t> </a:t>
            </a:r>
            <a:r>
              <a:rPr lang="en" altLang="ko-Kore-KR" sz="1000" b="1" dirty="0" err="1"/>
              <a:t>max_features</a:t>
            </a:r>
            <a:r>
              <a:rPr lang="en" altLang="ko-Kore-KR" sz="1000" b="1" dirty="0"/>
              <a:t>: </a:t>
            </a:r>
            <a:r>
              <a:rPr lang="ko-KR" altLang="en-US" sz="1000" dirty="0"/>
              <a:t>최적을 찾기 위해 고려하는 </a:t>
            </a:r>
            <a:r>
              <a:rPr lang="en" altLang="ko-Kore-KR" sz="1000" dirty="0"/>
              <a:t>feature</a:t>
            </a:r>
            <a:r>
              <a:rPr lang="ko-KR" altLang="en-US" sz="1000" dirty="0"/>
              <a:t>의 개수</a:t>
            </a:r>
            <a:r>
              <a:rPr lang="en-US" altLang="ko-KR" sz="1000" dirty="0"/>
              <a:t>. '</a:t>
            </a:r>
            <a:r>
              <a:rPr lang="en" altLang="ko-Kore-KR" sz="1000" dirty="0"/>
              <a:t>int or </a:t>
            </a:r>
            <a:r>
              <a:rPr lang="en" altLang="ko-Kore-KR" sz="1000" dirty="0" err="1"/>
              <a:t>flaot</a:t>
            </a:r>
            <a:r>
              <a:rPr lang="ko-KR" altLang="en-US" sz="1000" dirty="0"/>
              <a:t>값</a:t>
            </a:r>
            <a:r>
              <a:rPr lang="en-US" altLang="ko-KR" sz="1000" dirty="0"/>
              <a:t>', '</a:t>
            </a:r>
            <a:r>
              <a:rPr lang="en" altLang="ko-Kore-KR" sz="1000" dirty="0"/>
              <a:t>auto', 'sqrt', 'log2’,</a:t>
            </a:r>
            <a:r>
              <a:rPr lang="en-US" altLang="ko-KR" sz="1000" dirty="0"/>
              <a:t>(</a:t>
            </a:r>
            <a:r>
              <a:rPr lang="ko-KR" altLang="en-US" sz="1000" dirty="0"/>
              <a:t>일반적으로 전체 </a:t>
            </a:r>
            <a:r>
              <a:rPr lang="en-US" altLang="ko-KR" sz="1000" dirty="0"/>
              <a:t>Feature</a:t>
            </a:r>
            <a:r>
              <a:rPr lang="ko-KR" altLang="en-US" sz="1000" dirty="0"/>
              <a:t> 개수의 제곱근만큼의 값의 성능이 가장 </a:t>
            </a:r>
            <a:r>
              <a:rPr lang="ko-KR" altLang="en-US" sz="1000" dirty="0" err="1"/>
              <a:t>좋은편이라</a:t>
            </a:r>
            <a:r>
              <a:rPr lang="ko-KR" altLang="en-US" sz="1000" dirty="0"/>
              <a:t> 경험적으로 </a:t>
            </a:r>
            <a:r>
              <a:rPr lang="ko-KR" altLang="en-US" sz="1000" dirty="0" err="1"/>
              <a:t>알려저</a:t>
            </a:r>
            <a:r>
              <a:rPr lang="ko-KR" altLang="en-US" sz="1000" dirty="0"/>
              <a:t> 있음</a:t>
            </a:r>
            <a:r>
              <a:rPr lang="en-US" altLang="ko-KR" sz="1000" dirty="0"/>
              <a:t>)</a:t>
            </a:r>
            <a:r>
              <a:rPr lang="en" altLang="ko-Kore-KR" sz="1000" dirty="0"/>
              <a:t> </a:t>
            </a:r>
            <a:r>
              <a:rPr lang="en" altLang="ko-Kore-KR" sz="1000" dirty="0">
                <a:solidFill>
                  <a:srgbClr val="FF0000"/>
                </a:solidFill>
              </a:rPr>
              <a:t>default=None.</a:t>
            </a:r>
            <a:r>
              <a:rPr lang="ko-KR" altLang="en-US" sz="1000" dirty="0">
                <a:solidFill>
                  <a:srgbClr val="FF0000"/>
                </a:solidFill>
              </a:rPr>
              <a:t> </a:t>
            </a:r>
            <a:endParaRPr lang="en" altLang="ko-Kore-KR" sz="1000" dirty="0">
              <a:solidFill>
                <a:srgbClr val="FF0000"/>
              </a:solidFill>
            </a:endParaRPr>
          </a:p>
          <a:p>
            <a:pPr>
              <a:lnSpc>
                <a:spcPct val="150000"/>
              </a:lnSpc>
            </a:pPr>
            <a:r>
              <a:rPr lang="en-US" altLang="ko-KR" sz="1000" b="1" dirty="0"/>
              <a:t>8.</a:t>
            </a:r>
            <a:r>
              <a:rPr lang="ko-KR" altLang="en-US" sz="1000" b="1" dirty="0"/>
              <a:t> </a:t>
            </a:r>
            <a:r>
              <a:rPr lang="en" altLang="ko-Kore-KR" sz="1000" b="1" dirty="0" err="1"/>
              <a:t>random_state</a:t>
            </a:r>
            <a:r>
              <a:rPr lang="en" altLang="ko-Kore-KR" sz="1000" b="1" dirty="0"/>
              <a:t>: </a:t>
            </a:r>
            <a:r>
              <a:rPr lang="ko-KR" altLang="en-US" sz="1000" dirty="0"/>
              <a:t>랜덤 제어</a:t>
            </a:r>
            <a:r>
              <a:rPr lang="en-US" altLang="ko-KR" sz="1000" dirty="0"/>
              <a:t>. '</a:t>
            </a:r>
            <a:r>
              <a:rPr lang="en" altLang="ko-Kore-KR" sz="1000" dirty="0"/>
              <a:t>int </a:t>
            </a:r>
            <a:r>
              <a:rPr lang="ko-KR" altLang="en-US" sz="1000" dirty="0"/>
              <a:t>입력</a:t>
            </a:r>
            <a:r>
              <a:rPr lang="en-US" altLang="ko-KR" sz="1000" dirty="0"/>
              <a:t>', </a:t>
            </a:r>
            <a:r>
              <a:rPr lang="en" altLang="ko-Kore-KR" sz="1000" dirty="0">
                <a:solidFill>
                  <a:srgbClr val="FF0000"/>
                </a:solidFill>
              </a:rPr>
              <a:t>default=None</a:t>
            </a:r>
          </a:p>
          <a:p>
            <a:pPr>
              <a:lnSpc>
                <a:spcPct val="150000"/>
              </a:lnSpc>
            </a:pPr>
            <a:r>
              <a:rPr lang="en-US" altLang="ko-KR" sz="1000" b="1" dirty="0"/>
              <a:t>9.</a:t>
            </a:r>
            <a:r>
              <a:rPr lang="ko-KR" altLang="en-US" sz="1000" b="1" dirty="0"/>
              <a:t> </a:t>
            </a:r>
            <a:r>
              <a:rPr lang="en" altLang="ko-Kore-KR" sz="1000" b="1" dirty="0" err="1"/>
              <a:t>max_leaf_nodes</a:t>
            </a:r>
            <a:r>
              <a:rPr lang="en" altLang="ko-Kore-KR" sz="1000" dirty="0"/>
              <a:t>: </a:t>
            </a:r>
            <a:r>
              <a:rPr lang="ko-KR" altLang="en-US" sz="1000" dirty="0"/>
              <a:t>최대 가지 수</a:t>
            </a:r>
            <a:r>
              <a:rPr lang="en-US" altLang="ko-KR" sz="1000" dirty="0"/>
              <a:t>. </a:t>
            </a:r>
            <a:r>
              <a:rPr lang="en" altLang="ko-Kore-KR" sz="1000" dirty="0">
                <a:solidFill>
                  <a:srgbClr val="FF0000"/>
                </a:solidFill>
              </a:rPr>
              <a:t>default=None</a:t>
            </a:r>
          </a:p>
          <a:p>
            <a:pPr>
              <a:lnSpc>
                <a:spcPct val="150000"/>
              </a:lnSpc>
            </a:pPr>
            <a:r>
              <a:rPr lang="en-US" altLang="ko-KR" sz="1000" b="1" dirty="0"/>
              <a:t>10.</a:t>
            </a:r>
            <a:r>
              <a:rPr lang="ko-KR" altLang="en-US" sz="1000" b="1" dirty="0"/>
              <a:t> </a:t>
            </a:r>
            <a:r>
              <a:rPr lang="en" altLang="ko-Kore-KR" sz="1000" b="1" dirty="0" err="1"/>
              <a:t>min_impurity_decrease</a:t>
            </a:r>
            <a:r>
              <a:rPr lang="en" altLang="ko-Kore-KR" sz="1000" b="1" dirty="0"/>
              <a:t>: </a:t>
            </a:r>
            <a:r>
              <a:rPr lang="ko-KR" altLang="en-US" sz="1000" dirty="0"/>
              <a:t>최소 불순도 감소 값 </a:t>
            </a:r>
            <a:r>
              <a:rPr lang="en-US" altLang="ko-KR" sz="1000" dirty="0"/>
              <a:t>(</a:t>
            </a:r>
            <a:r>
              <a:rPr lang="ko-KR" altLang="en-US" sz="1000" dirty="0"/>
              <a:t>혹은 </a:t>
            </a:r>
            <a:r>
              <a:rPr lang="ko-KR" altLang="en-US" sz="1000" dirty="0" err="1"/>
              <a:t>정보이득률</a:t>
            </a:r>
            <a:r>
              <a:rPr lang="en-US" altLang="ko-KR" sz="1000" dirty="0"/>
              <a:t>)</a:t>
            </a:r>
            <a:r>
              <a:rPr lang="ko-KR" altLang="en-US" sz="1000" dirty="0"/>
              <a:t> 이하인 경우에는 분기가 일어나지 않는다</a:t>
            </a:r>
            <a:r>
              <a:rPr lang="en-US" altLang="ko-KR" sz="1000" dirty="0"/>
              <a:t>. '</a:t>
            </a:r>
            <a:r>
              <a:rPr lang="en" altLang="ko-Kore-KR" sz="1000" dirty="0"/>
              <a:t>float', </a:t>
            </a:r>
            <a:r>
              <a:rPr lang="en" altLang="ko-Kore-KR" sz="1000" dirty="0">
                <a:solidFill>
                  <a:srgbClr val="FF0000"/>
                </a:solidFill>
              </a:rPr>
              <a:t>default=0.0</a:t>
            </a:r>
          </a:p>
          <a:p>
            <a:pPr>
              <a:lnSpc>
                <a:spcPct val="150000"/>
              </a:lnSpc>
            </a:pPr>
            <a:r>
              <a:rPr lang="en-US" altLang="ko-KR" sz="1000" b="1" dirty="0"/>
              <a:t>11.</a:t>
            </a:r>
            <a:r>
              <a:rPr lang="ko-KR" altLang="en-US" sz="1000" b="1" dirty="0"/>
              <a:t> </a:t>
            </a:r>
            <a:r>
              <a:rPr lang="en" altLang="ko-Kore-KR" sz="1000" b="1" dirty="0" err="1"/>
              <a:t>class_weight</a:t>
            </a:r>
            <a:r>
              <a:rPr lang="en" altLang="ko-Kore-KR" sz="1000" b="1" dirty="0"/>
              <a:t>: </a:t>
            </a:r>
            <a:r>
              <a:rPr lang="en" altLang="ko-Kore-KR" sz="1000" dirty="0"/>
              <a:t>class</a:t>
            </a:r>
            <a:r>
              <a:rPr lang="ko-KR" altLang="en-US" sz="1000" dirty="0"/>
              <a:t>별로 가중치를 둔다</a:t>
            </a:r>
            <a:r>
              <a:rPr lang="en-US" altLang="ko-KR" sz="1000" dirty="0"/>
              <a:t>. '</a:t>
            </a:r>
            <a:r>
              <a:rPr lang="en" altLang="ko-Kore-KR" sz="1000" dirty="0" err="1"/>
              <a:t>dict</a:t>
            </a:r>
            <a:r>
              <a:rPr lang="en" altLang="ko-Kore-KR" sz="1000" dirty="0"/>
              <a:t>', 'list of </a:t>
            </a:r>
            <a:r>
              <a:rPr lang="en" altLang="ko-Kore-KR" sz="1000" dirty="0" err="1"/>
              <a:t>dict</a:t>
            </a:r>
            <a:r>
              <a:rPr lang="en" altLang="ko-Kore-KR" sz="1000" dirty="0"/>
              <a:t>', 'balanced', default=None, </a:t>
            </a:r>
            <a:r>
              <a:rPr lang="en" altLang="ko-Kore-KR" sz="1000" dirty="0" err="1"/>
              <a:t>dict</a:t>
            </a:r>
            <a:r>
              <a:rPr lang="ko-KR" altLang="en-US" sz="1000" dirty="0"/>
              <a:t>의 예시 </a:t>
            </a:r>
            <a:r>
              <a:rPr lang="en-US" altLang="ko-KR" sz="1000" dirty="0"/>
              <a:t>- {</a:t>
            </a:r>
            <a:r>
              <a:rPr lang="en" altLang="ko-Kore-KR" sz="1000" dirty="0" err="1"/>
              <a:t>class_label</a:t>
            </a:r>
            <a:r>
              <a:rPr lang="en" altLang="ko-Kore-KR" sz="1000" dirty="0"/>
              <a:t>: weight} or [{0: 1, 1: 1}, {0: 1, 1: 5}, {0: 1, 1: 1}, {0: 1, 1: 1}] instead of [{1:1}, {2:5}, {3:1}, {4:1}] ', </a:t>
            </a:r>
            <a:r>
              <a:rPr lang="en" altLang="ko-Kore-KR" sz="1000" dirty="0">
                <a:solidFill>
                  <a:srgbClr val="FF0000"/>
                </a:solidFill>
              </a:rPr>
              <a:t>default=</a:t>
            </a:r>
            <a:r>
              <a:rPr lang="en-US" altLang="ko-Kore-KR" sz="1000" dirty="0">
                <a:solidFill>
                  <a:srgbClr val="FF0000"/>
                </a:solidFill>
              </a:rPr>
              <a:t>None</a:t>
            </a:r>
            <a:endParaRPr lang="en" altLang="ko-Kore-KR" sz="1000" dirty="0"/>
          </a:p>
          <a:p>
            <a:pPr>
              <a:lnSpc>
                <a:spcPct val="150000"/>
              </a:lnSpc>
            </a:pPr>
            <a:r>
              <a:rPr lang="en-US" altLang="ko-KR" sz="1000" b="1" dirty="0"/>
              <a:t>12.</a:t>
            </a:r>
            <a:r>
              <a:rPr lang="ko-KR" altLang="en-US" sz="1000" b="1" dirty="0"/>
              <a:t> </a:t>
            </a:r>
            <a:r>
              <a:rPr lang="en" altLang="ko-Kore-KR" sz="1000" b="1" dirty="0" err="1"/>
              <a:t>ccp_alpha</a:t>
            </a:r>
            <a:r>
              <a:rPr lang="en" altLang="ko-Kore-KR" sz="1000" b="1" dirty="0"/>
              <a:t>: </a:t>
            </a:r>
            <a:r>
              <a:rPr lang="ko-KR" altLang="en-US" sz="1000" dirty="0"/>
              <a:t>최소 비용</a:t>
            </a:r>
            <a:r>
              <a:rPr lang="en-US" altLang="ko-KR" sz="1000" dirty="0"/>
              <a:t>-</a:t>
            </a:r>
            <a:r>
              <a:rPr lang="ko-KR" altLang="en-US" sz="1000" dirty="0"/>
              <a:t>복잡성 가지치기에 사용되는 복잡도 매개변수</a:t>
            </a:r>
            <a:r>
              <a:rPr lang="en-US" altLang="ko-KR" sz="1000" dirty="0"/>
              <a:t>. </a:t>
            </a:r>
            <a:r>
              <a:rPr lang="en" altLang="ko-Kore-KR" sz="1000" dirty="0" err="1"/>
              <a:t>ccp_alpha</a:t>
            </a:r>
            <a:r>
              <a:rPr lang="ko-KR" altLang="en-US" sz="1000" dirty="0"/>
              <a:t>보다 작은 비용</a:t>
            </a:r>
            <a:r>
              <a:rPr lang="en-US" altLang="ko-KR" sz="1000" dirty="0"/>
              <a:t>-</a:t>
            </a:r>
            <a:r>
              <a:rPr lang="ko-KR" altLang="en-US" sz="1000" dirty="0"/>
              <a:t>복잡도를 가진 하위 트리 중에 비용</a:t>
            </a:r>
            <a:r>
              <a:rPr lang="en-US" altLang="ko-KR" sz="1000" dirty="0"/>
              <a:t>-</a:t>
            </a:r>
            <a:r>
              <a:rPr lang="ko-KR" altLang="en-US" sz="1000" dirty="0"/>
              <a:t>복잡도가 가장 큰 하위 트리가 선택된다</a:t>
            </a:r>
            <a:r>
              <a:rPr lang="en-US" altLang="ko-KR" sz="1000" dirty="0"/>
              <a:t>.</a:t>
            </a:r>
            <a:r>
              <a:rPr lang="ko-KR" altLang="en-US" sz="1000" dirty="0"/>
              <a:t> </a:t>
            </a:r>
            <a:r>
              <a:rPr lang="en" altLang="ko-Kore-KR" sz="1000" dirty="0">
                <a:solidFill>
                  <a:srgbClr val="FF0000"/>
                </a:solidFill>
              </a:rPr>
              <a:t>default=0.0</a:t>
            </a:r>
            <a:endParaRPr lang="en" altLang="ko-Kore-KR" sz="1000" dirty="0"/>
          </a:p>
        </p:txBody>
      </p:sp>
    </p:spTree>
    <p:extLst>
      <p:ext uri="{BB962C8B-B14F-4D97-AF65-F5344CB8AC3E}">
        <p14:creationId xmlns:p14="http://schemas.microsoft.com/office/powerpoint/2010/main" val="29270389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CAE8AB-AAC2-4269-B308-5E93893672E9}"/>
              </a:ext>
            </a:extLst>
          </p:cNvPr>
          <p:cNvSpPr/>
          <p:nvPr/>
        </p:nvSpPr>
        <p:spPr>
          <a:xfrm>
            <a:off x="2271631" y="389324"/>
            <a:ext cx="2986715" cy="369332"/>
          </a:xfrm>
          <a:prstGeom prst="rect">
            <a:avLst/>
          </a:prstGeom>
        </p:spPr>
        <p:txBody>
          <a:bodyPr wrap="none">
            <a:spAutoFit/>
          </a:bodyPr>
          <a:lstStyle/>
          <a:p>
            <a:r>
              <a:rPr lang="ko-KR" altLang="en-US" b="1" dirty="0">
                <a:solidFill>
                  <a:srgbClr val="404248"/>
                </a:solidFill>
                <a:latin typeface="Graphik"/>
              </a:rPr>
              <a:t>의사결정나무</a:t>
            </a:r>
            <a:r>
              <a:rPr lang="en-US" altLang="ko-KR" b="1" dirty="0">
                <a:solidFill>
                  <a:srgbClr val="404248"/>
                </a:solidFill>
                <a:latin typeface="Graphik"/>
              </a:rPr>
              <a:t>(Decision Tree)</a:t>
            </a:r>
          </a:p>
        </p:txBody>
      </p:sp>
      <p:sp>
        <p:nvSpPr>
          <p:cNvPr id="7" name="바닥글 개체 틀 6">
            <a:extLst>
              <a:ext uri="{FF2B5EF4-FFF2-40B4-BE49-F238E27FC236}">
                <a16:creationId xmlns:a16="http://schemas.microsoft.com/office/drawing/2014/main" id="{07B63C55-D2A4-4C40-899C-AE87F1D3C7DA}"/>
              </a:ext>
            </a:extLst>
          </p:cNvPr>
          <p:cNvSpPr>
            <a:spLocks noGrp="1"/>
          </p:cNvSpPr>
          <p:nvPr>
            <p:ph type="ftr" sz="quarter" idx="11"/>
          </p:nvPr>
        </p:nvSpPr>
        <p:spPr/>
        <p:txBody>
          <a:bodyPr/>
          <a:lstStyle/>
          <a:p>
            <a:r>
              <a:rPr lang="en-US" altLang="ko-KR" dirty="0"/>
              <a:t>UBION PBL- FBA</a:t>
            </a:r>
            <a:endParaRPr lang="ko-KR" altLang="en-US" dirty="0"/>
          </a:p>
        </p:txBody>
      </p:sp>
      <p:sp>
        <p:nvSpPr>
          <p:cNvPr id="13" name="슬라이드 번호 개체 틀 12">
            <a:extLst>
              <a:ext uri="{FF2B5EF4-FFF2-40B4-BE49-F238E27FC236}">
                <a16:creationId xmlns:a16="http://schemas.microsoft.com/office/drawing/2014/main" id="{A3EB9827-855F-4EEA-B77D-772C36AE539D}"/>
              </a:ext>
            </a:extLst>
          </p:cNvPr>
          <p:cNvSpPr>
            <a:spLocks noGrp="1"/>
          </p:cNvSpPr>
          <p:nvPr>
            <p:ph type="sldNum" sz="quarter" idx="12"/>
          </p:nvPr>
        </p:nvSpPr>
        <p:spPr/>
        <p:txBody>
          <a:bodyPr/>
          <a:lstStyle/>
          <a:p>
            <a:fld id="{DE77BB65-F969-4654-BF30-45C70C1BE112}" type="slidenum">
              <a:rPr lang="ko-KR" altLang="en-US" smtClean="0"/>
              <a:pPr/>
              <a:t>247</a:t>
            </a:fld>
            <a:endParaRPr lang="ko-KR" altLang="en-US"/>
          </a:p>
        </p:txBody>
      </p:sp>
      <p:sp>
        <p:nvSpPr>
          <p:cNvPr id="14" name="직사각형 13">
            <a:extLst>
              <a:ext uri="{FF2B5EF4-FFF2-40B4-BE49-F238E27FC236}">
                <a16:creationId xmlns:a16="http://schemas.microsoft.com/office/drawing/2014/main" id="{98B3187D-8C3C-484B-AB9A-A8701EF81E75}"/>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11" name="TextBox 10">
            <a:extLst>
              <a:ext uri="{FF2B5EF4-FFF2-40B4-BE49-F238E27FC236}">
                <a16:creationId xmlns:a16="http://schemas.microsoft.com/office/drawing/2014/main" id="{9F7E411C-2338-48BF-9DFC-C3C7F9DBDE05}"/>
              </a:ext>
            </a:extLst>
          </p:cNvPr>
          <p:cNvSpPr txBox="1"/>
          <p:nvPr/>
        </p:nvSpPr>
        <p:spPr>
          <a:xfrm>
            <a:off x="37476" y="1086688"/>
            <a:ext cx="3461910" cy="369332"/>
          </a:xfrm>
          <a:prstGeom prst="rect">
            <a:avLst/>
          </a:prstGeom>
          <a:noFill/>
          <a:ln>
            <a:solidFill>
              <a:schemeClr val="accent1"/>
            </a:solidFill>
          </a:ln>
        </p:spPr>
        <p:txBody>
          <a:bodyPr wrap="none" rtlCol="0">
            <a:spAutoFit/>
          </a:bodyPr>
          <a:lstStyle/>
          <a:p>
            <a:r>
              <a:rPr kumimoji="1" lang="ko-KR" altLang="en-US" dirty="0"/>
              <a:t>의사결정나무의 </a:t>
            </a:r>
            <a:r>
              <a:rPr kumimoji="1" lang="en-US" altLang="ko-Kore-KR" dirty="0"/>
              <a:t>Hyper</a:t>
            </a:r>
            <a:r>
              <a:rPr kumimoji="1" lang="en-US" altLang="ko-KR" dirty="0"/>
              <a:t>-</a:t>
            </a:r>
            <a:r>
              <a:rPr kumimoji="1" lang="en-US" altLang="ko-Kore-KR" dirty="0"/>
              <a:t>Parameter</a:t>
            </a:r>
            <a:endParaRPr kumimoji="1" lang="ko-Kore-KR" altLang="en-US" dirty="0"/>
          </a:p>
        </p:txBody>
      </p:sp>
      <p:sp>
        <p:nvSpPr>
          <p:cNvPr id="12" name="TextBox 11">
            <a:extLst>
              <a:ext uri="{FF2B5EF4-FFF2-40B4-BE49-F238E27FC236}">
                <a16:creationId xmlns:a16="http://schemas.microsoft.com/office/drawing/2014/main" id="{B687C10F-28B2-4FC0-8B6D-78FD8802592F}"/>
              </a:ext>
            </a:extLst>
          </p:cNvPr>
          <p:cNvSpPr txBox="1"/>
          <p:nvPr/>
        </p:nvSpPr>
        <p:spPr>
          <a:xfrm>
            <a:off x="37476" y="1569341"/>
            <a:ext cx="3107004" cy="307777"/>
          </a:xfrm>
          <a:prstGeom prst="rect">
            <a:avLst/>
          </a:prstGeom>
          <a:noFill/>
          <a:ln>
            <a:solidFill>
              <a:schemeClr val="accent1"/>
            </a:solidFill>
          </a:ln>
        </p:spPr>
        <p:txBody>
          <a:bodyPr wrap="none" rtlCol="0">
            <a:spAutoFit/>
          </a:bodyPr>
          <a:lstStyle/>
          <a:p>
            <a:r>
              <a:rPr kumimoji="1" lang="en-US" altLang="ko-KR" sz="1400" b="1" dirty="0"/>
              <a:t>Grid Search CV</a:t>
            </a:r>
            <a:r>
              <a:rPr kumimoji="1" lang="ko-KR" altLang="en-US" sz="1400" b="1" dirty="0" err="1"/>
              <a:t>를</a:t>
            </a:r>
            <a:r>
              <a:rPr kumimoji="1" lang="ko-KR" altLang="en-US" sz="1400" b="1" dirty="0"/>
              <a:t> 통한 </a:t>
            </a:r>
            <a:r>
              <a:rPr kumimoji="1" lang="en-US" altLang="ko-KR" sz="1400" b="1" dirty="0"/>
              <a:t>Overfitting </a:t>
            </a:r>
            <a:r>
              <a:rPr kumimoji="1" lang="ko-KR" altLang="en-US" sz="1400" b="1" dirty="0"/>
              <a:t>방지</a:t>
            </a:r>
            <a:endParaRPr kumimoji="1" lang="ko-Kore-KR" altLang="en-US" sz="1400" b="1" dirty="0"/>
          </a:p>
        </p:txBody>
      </p:sp>
      <p:sp>
        <p:nvSpPr>
          <p:cNvPr id="15" name="TextBox 14">
            <a:extLst>
              <a:ext uri="{FF2B5EF4-FFF2-40B4-BE49-F238E27FC236}">
                <a16:creationId xmlns:a16="http://schemas.microsoft.com/office/drawing/2014/main" id="{BAED6322-8165-40C0-B734-064E089F12EE}"/>
              </a:ext>
            </a:extLst>
          </p:cNvPr>
          <p:cNvSpPr txBox="1"/>
          <p:nvPr/>
        </p:nvSpPr>
        <p:spPr>
          <a:xfrm>
            <a:off x="37476" y="2027147"/>
            <a:ext cx="4074041" cy="3162404"/>
          </a:xfrm>
          <a:prstGeom prst="rect">
            <a:avLst/>
          </a:prstGeom>
          <a:noFill/>
          <a:ln>
            <a:solidFill>
              <a:schemeClr val="tx1"/>
            </a:solidFill>
          </a:ln>
        </p:spPr>
        <p:txBody>
          <a:bodyPr wrap="square" rtlCol="0">
            <a:spAutoFit/>
          </a:bodyPr>
          <a:lstStyle/>
          <a:p>
            <a:r>
              <a:rPr lang="en" altLang="ko-Kore-KR" sz="1050" dirty="0"/>
              <a:t>from </a:t>
            </a:r>
            <a:r>
              <a:rPr lang="en" altLang="ko-Kore-KR" sz="1050" dirty="0" err="1"/>
              <a:t>sklearn.tree</a:t>
            </a:r>
            <a:r>
              <a:rPr lang="en" altLang="ko-Kore-KR" sz="1050" dirty="0"/>
              <a:t> import </a:t>
            </a:r>
            <a:r>
              <a:rPr lang="en" altLang="ko-Kore-KR" sz="1050" dirty="0" err="1"/>
              <a:t>DecisionTreeClassifier</a:t>
            </a:r>
            <a:endParaRPr lang="en" altLang="ko-Kore-KR" sz="1050" dirty="0"/>
          </a:p>
          <a:p>
            <a:r>
              <a:rPr lang="en" altLang="ko-Kore-KR" sz="1050" dirty="0"/>
              <a:t>from </a:t>
            </a:r>
            <a:r>
              <a:rPr lang="en" altLang="ko-Kore-KR" sz="1050" dirty="0" err="1"/>
              <a:t>sklearn.model_selection</a:t>
            </a:r>
            <a:r>
              <a:rPr lang="en" altLang="ko-Kore-KR" sz="1050" dirty="0"/>
              <a:t> import </a:t>
            </a:r>
            <a:r>
              <a:rPr lang="en" altLang="ko-Kore-KR" sz="1050" dirty="0" err="1"/>
              <a:t>GridSearchCV</a:t>
            </a:r>
            <a:endParaRPr lang="en" altLang="ko-Kore-KR" sz="1050" dirty="0"/>
          </a:p>
          <a:p>
            <a:br>
              <a:rPr lang="en" altLang="ko-Kore-KR" sz="1050" dirty="0"/>
            </a:br>
            <a:r>
              <a:rPr lang="en" altLang="ko-Kore-KR" sz="1050" dirty="0"/>
              <a:t># </a:t>
            </a:r>
            <a:r>
              <a:rPr lang="ko-KR" altLang="en-US" sz="1050" dirty="0"/>
              <a:t>분석 모형 설정</a:t>
            </a:r>
          </a:p>
          <a:p>
            <a:r>
              <a:rPr lang="en" altLang="ko-Kore-KR" sz="1050" dirty="0"/>
              <a:t>model = </a:t>
            </a:r>
            <a:r>
              <a:rPr lang="en" altLang="ko-Kore-KR" sz="1050" dirty="0" err="1"/>
              <a:t>DecisionTreeClassifier</a:t>
            </a:r>
            <a:r>
              <a:rPr lang="en" altLang="ko-Kore-KR" sz="1050" dirty="0"/>
              <a:t>()</a:t>
            </a:r>
          </a:p>
          <a:p>
            <a:r>
              <a:rPr lang="en" altLang="ko-Kore-KR" sz="1050" dirty="0"/>
              <a:t># </a:t>
            </a:r>
            <a:r>
              <a:rPr lang="ko-KR" altLang="en-US" sz="1050" dirty="0" err="1"/>
              <a:t>하이퍼</a:t>
            </a:r>
            <a:r>
              <a:rPr lang="ko-KR" altLang="en-US" sz="1050" dirty="0"/>
              <a:t> 파라미터 </a:t>
            </a:r>
            <a:r>
              <a:rPr lang="en" altLang="ko-Kore-KR" sz="1050" dirty="0" err="1"/>
              <a:t>dict</a:t>
            </a:r>
            <a:r>
              <a:rPr lang="en" altLang="ko-Kore-KR" sz="1050" dirty="0"/>
              <a:t> </a:t>
            </a:r>
            <a:r>
              <a:rPr lang="ko-KR" altLang="en-US" sz="1050" dirty="0"/>
              <a:t>형태로 설정</a:t>
            </a:r>
          </a:p>
          <a:p>
            <a:r>
              <a:rPr lang="en" altLang="ko-Kore-KR" sz="1050" dirty="0"/>
              <a:t>params = {'</a:t>
            </a:r>
            <a:r>
              <a:rPr lang="en" altLang="ko-Kore-KR" sz="1050" dirty="0" err="1"/>
              <a:t>max_depth</a:t>
            </a:r>
            <a:r>
              <a:rPr lang="en" altLang="ko-Kore-KR" sz="1050" dirty="0"/>
              <a:t>': [1,2,3], '</a:t>
            </a:r>
            <a:r>
              <a:rPr lang="en" altLang="ko-Kore-KR" sz="1050" dirty="0" err="1"/>
              <a:t>min_samples_split</a:t>
            </a:r>
            <a:r>
              <a:rPr lang="en" altLang="ko-Kore-KR" sz="1050" dirty="0"/>
              <a:t>':[2,3]}</a:t>
            </a:r>
          </a:p>
          <a:p>
            <a:br>
              <a:rPr lang="en" altLang="ko-Kore-KR" sz="1050" dirty="0"/>
            </a:br>
            <a:r>
              <a:rPr lang="en" altLang="ko-Kore-KR" sz="1050" dirty="0"/>
              <a:t># </a:t>
            </a:r>
            <a:r>
              <a:rPr lang="ko-KR" altLang="en-US" sz="1050" dirty="0" err="1"/>
              <a:t>그리드서치</a:t>
            </a:r>
            <a:r>
              <a:rPr lang="ko-KR" altLang="en-US" sz="1050" dirty="0"/>
              <a:t> 시행</a:t>
            </a:r>
          </a:p>
          <a:p>
            <a:r>
              <a:rPr lang="en" altLang="ko-Kore-KR" sz="1050" dirty="0" err="1"/>
              <a:t>grid_clf</a:t>
            </a:r>
            <a:r>
              <a:rPr lang="en" altLang="ko-Kore-KR" sz="1050" dirty="0"/>
              <a:t> = </a:t>
            </a:r>
            <a:r>
              <a:rPr lang="en" altLang="ko-Kore-KR" sz="1050" dirty="0" err="1"/>
              <a:t>GridSearchCV</a:t>
            </a:r>
            <a:r>
              <a:rPr lang="en" altLang="ko-Kore-KR" sz="1050" dirty="0"/>
              <a:t>(estimator = model, </a:t>
            </a:r>
          </a:p>
          <a:p>
            <a:r>
              <a:rPr lang="en" altLang="ko-Kore-KR" sz="1050" dirty="0"/>
              <a:t>	             </a:t>
            </a:r>
            <a:r>
              <a:rPr lang="en" altLang="ko-Kore-KR" sz="1050" dirty="0" err="1"/>
              <a:t>param_grid</a:t>
            </a:r>
            <a:r>
              <a:rPr lang="en" altLang="ko-Kore-KR" sz="1050" dirty="0"/>
              <a:t>=params, </a:t>
            </a:r>
          </a:p>
          <a:p>
            <a:r>
              <a:rPr lang="en" altLang="ko-Kore-KR" sz="1050" dirty="0"/>
              <a:t>	             cv=3, </a:t>
            </a:r>
          </a:p>
          <a:p>
            <a:r>
              <a:rPr lang="en" altLang="ko-Kore-KR" sz="1050" dirty="0"/>
              <a:t>	             refit=True, </a:t>
            </a:r>
          </a:p>
          <a:p>
            <a:r>
              <a:rPr lang="en" altLang="ko-Kore-KR" sz="1050" dirty="0"/>
              <a:t>	             </a:t>
            </a:r>
            <a:r>
              <a:rPr lang="en" altLang="ko-Kore-KR" sz="1050" dirty="0" err="1"/>
              <a:t>n_jobs</a:t>
            </a:r>
            <a:r>
              <a:rPr lang="en" altLang="ko-Kore-KR" sz="1050" dirty="0"/>
              <a:t>=-1)</a:t>
            </a:r>
          </a:p>
          <a:p>
            <a:r>
              <a:rPr lang="en" altLang="ko-Kore-KR" sz="1050" dirty="0" err="1"/>
              <a:t>grid_clf.fit</a:t>
            </a:r>
            <a:r>
              <a:rPr lang="en" altLang="ko-Kore-KR" sz="1050" dirty="0"/>
              <a:t>(</a:t>
            </a:r>
            <a:r>
              <a:rPr lang="en" altLang="ko-Kore-KR" sz="1050" dirty="0" err="1"/>
              <a:t>X_train,y_train</a:t>
            </a:r>
            <a:r>
              <a:rPr lang="en" altLang="ko-Kore-KR" sz="1050" dirty="0"/>
              <a:t>)</a:t>
            </a:r>
          </a:p>
          <a:p>
            <a:br>
              <a:rPr lang="en" altLang="ko-Kore-KR" sz="1050" dirty="0"/>
            </a:br>
            <a:r>
              <a:rPr lang="en" altLang="ko-Kore-KR" sz="1050" dirty="0"/>
              <a:t># </a:t>
            </a:r>
            <a:r>
              <a:rPr lang="ko-KR" altLang="en-US" sz="1050" dirty="0"/>
              <a:t>최선의 결과 출력</a:t>
            </a:r>
          </a:p>
          <a:p>
            <a:r>
              <a:rPr lang="en" altLang="ko-Kore-KR" sz="1050" dirty="0"/>
              <a:t>print('</a:t>
            </a:r>
            <a:r>
              <a:rPr lang="ko-KR" altLang="en-US" sz="1050" dirty="0"/>
              <a:t>최적 </a:t>
            </a:r>
            <a:r>
              <a:rPr lang="ko-KR" altLang="en-US" sz="1050" dirty="0" err="1"/>
              <a:t>하이퍼</a:t>
            </a:r>
            <a:r>
              <a:rPr lang="ko-KR" altLang="en-US" sz="1050" dirty="0"/>
              <a:t> 파라미터 </a:t>
            </a:r>
            <a:r>
              <a:rPr lang="en-US" altLang="ko-KR" sz="1050" dirty="0"/>
              <a:t>:{0}, </a:t>
            </a:r>
            <a:r>
              <a:rPr lang="ko-KR" altLang="en-US" sz="1050" dirty="0"/>
              <a:t>최적 평균 정확도 </a:t>
            </a:r>
            <a:r>
              <a:rPr lang="en-US" altLang="ko-KR" sz="1050" dirty="0"/>
              <a:t>:{1:.3</a:t>
            </a:r>
            <a:r>
              <a:rPr lang="en" altLang="ko-Kore-KR" sz="1050" dirty="0"/>
              <a:t>f}'.format(</a:t>
            </a:r>
            <a:r>
              <a:rPr lang="en" altLang="ko-Kore-KR" sz="1050" dirty="0" err="1"/>
              <a:t>grid_clf.best_params</a:t>
            </a:r>
            <a:r>
              <a:rPr lang="en" altLang="ko-Kore-KR" sz="1050" dirty="0"/>
              <a:t>_, </a:t>
            </a:r>
            <a:r>
              <a:rPr lang="en" altLang="ko-Kore-KR" sz="1050" dirty="0" err="1"/>
              <a:t>grid_clf.best_score</a:t>
            </a:r>
            <a:r>
              <a:rPr lang="en" altLang="ko-Kore-KR" sz="1050" dirty="0"/>
              <a:t>_))</a:t>
            </a:r>
          </a:p>
        </p:txBody>
      </p:sp>
      <p:sp>
        <p:nvSpPr>
          <p:cNvPr id="16" name="TextBox 15">
            <a:extLst>
              <a:ext uri="{FF2B5EF4-FFF2-40B4-BE49-F238E27FC236}">
                <a16:creationId xmlns:a16="http://schemas.microsoft.com/office/drawing/2014/main" id="{E7BED9A6-4847-476E-ACA3-EEF35BEA3D7B}"/>
              </a:ext>
            </a:extLst>
          </p:cNvPr>
          <p:cNvSpPr txBox="1"/>
          <p:nvPr/>
        </p:nvSpPr>
        <p:spPr>
          <a:xfrm>
            <a:off x="4350750" y="2085104"/>
            <a:ext cx="4830726" cy="738664"/>
          </a:xfrm>
          <a:prstGeom prst="rect">
            <a:avLst/>
          </a:prstGeom>
          <a:noFill/>
        </p:spPr>
        <p:txBody>
          <a:bodyPr wrap="square" rtlCol="0">
            <a:spAutoFit/>
          </a:bodyPr>
          <a:lstStyle/>
          <a:p>
            <a:r>
              <a:rPr kumimoji="1" lang="ko-Kore-KR" altLang="en-US" sz="1050" b="1" dirty="0"/>
              <a:t>의사결정나무의 </a:t>
            </a:r>
            <a:r>
              <a:rPr kumimoji="1" lang="en-US" altLang="ko-Kore-KR" sz="1050" b="1" dirty="0"/>
              <a:t>Overfitting </a:t>
            </a:r>
            <a:r>
              <a:rPr kumimoji="1" lang="ko-Kore-KR" altLang="en-US" sz="1050" b="1" dirty="0"/>
              <a:t>방지 기법 </a:t>
            </a:r>
            <a:r>
              <a:rPr kumimoji="1" lang="en-US" altLang="ko-Kore-KR" sz="1050" b="1" dirty="0"/>
              <a:t>(</a:t>
            </a:r>
            <a:r>
              <a:rPr kumimoji="1" lang="ko-Kore-KR" altLang="en-US" sz="1050" b="1" dirty="0"/>
              <a:t>깊이 제한</a:t>
            </a:r>
            <a:r>
              <a:rPr kumimoji="1" lang="en-US" altLang="ko-Kore-KR" sz="1050" b="1" dirty="0"/>
              <a:t>, </a:t>
            </a:r>
            <a:r>
              <a:rPr kumimoji="1" lang="ko-Kore-KR" altLang="en-US" sz="1050" b="1" dirty="0"/>
              <a:t>노드분류 최소 데이터 개수</a:t>
            </a:r>
            <a:r>
              <a:rPr kumimoji="1" lang="en-US" altLang="ko-Kore-KR" sz="1050" b="1" dirty="0"/>
              <a:t>)</a:t>
            </a:r>
          </a:p>
          <a:p>
            <a:endParaRPr kumimoji="1" lang="en-US" altLang="ko-KR" sz="1050" b="1" dirty="0">
              <a:solidFill>
                <a:srgbClr val="0070C0"/>
              </a:solidFill>
            </a:endParaRPr>
          </a:p>
          <a:p>
            <a:r>
              <a:rPr kumimoji="1" lang="en-US" altLang="ko-Kore-KR" sz="1050" b="1" dirty="0" err="1">
                <a:solidFill>
                  <a:srgbClr val="0070C0"/>
                </a:solidFill>
              </a:rPr>
              <a:t>Max_depth</a:t>
            </a:r>
            <a:r>
              <a:rPr kumimoji="1" lang="ko-Kore-KR" altLang="en-US" sz="1050" b="1" dirty="0">
                <a:solidFill>
                  <a:srgbClr val="0070C0"/>
                </a:solidFill>
              </a:rPr>
              <a:t>는 </a:t>
            </a:r>
            <a:r>
              <a:rPr kumimoji="1" lang="en-US" altLang="ko-Kore-KR" sz="1050" b="1" dirty="0">
                <a:solidFill>
                  <a:srgbClr val="0070C0"/>
                </a:solidFill>
              </a:rPr>
              <a:t>node</a:t>
            </a:r>
            <a:r>
              <a:rPr kumimoji="1" lang="ko-Kore-KR" altLang="en-US" sz="1050" b="1" dirty="0">
                <a:solidFill>
                  <a:srgbClr val="0070C0"/>
                </a:solidFill>
              </a:rPr>
              <a:t>의 깊이를 의미하며</a:t>
            </a:r>
            <a:r>
              <a:rPr kumimoji="1" lang="en-US" altLang="ko-Kore-KR" sz="1050" b="1" dirty="0">
                <a:solidFill>
                  <a:srgbClr val="0070C0"/>
                </a:solidFill>
              </a:rPr>
              <a:t>, </a:t>
            </a:r>
            <a:r>
              <a:rPr kumimoji="1" lang="en-US" altLang="ko-Kore-KR" sz="1050" b="1" dirty="0" err="1">
                <a:solidFill>
                  <a:srgbClr val="0070C0"/>
                </a:solidFill>
              </a:rPr>
              <a:t>min_sample_split</a:t>
            </a:r>
            <a:r>
              <a:rPr kumimoji="1" lang="ko-Kore-KR" altLang="en-US" sz="1050" b="1" dirty="0">
                <a:solidFill>
                  <a:srgbClr val="0070C0"/>
                </a:solidFill>
              </a:rPr>
              <a:t>은 노드 분류 최소 데이터 개수이다</a:t>
            </a:r>
            <a:r>
              <a:rPr kumimoji="1" lang="en-US" altLang="ko-Kore-KR" sz="1050" b="1" dirty="0">
                <a:solidFill>
                  <a:srgbClr val="0070C0"/>
                </a:solidFill>
              </a:rPr>
              <a:t>.</a:t>
            </a:r>
            <a:endParaRPr kumimoji="1" lang="ko-Kore-KR" altLang="en-US" sz="1050" b="1" dirty="0">
              <a:solidFill>
                <a:srgbClr val="0070C0"/>
              </a:solidFill>
            </a:endParaRPr>
          </a:p>
        </p:txBody>
      </p:sp>
      <p:cxnSp>
        <p:nvCxnSpPr>
          <p:cNvPr id="17" name="직선 화살표 연결선 16">
            <a:extLst>
              <a:ext uri="{FF2B5EF4-FFF2-40B4-BE49-F238E27FC236}">
                <a16:creationId xmlns:a16="http://schemas.microsoft.com/office/drawing/2014/main" id="{DC226401-45B2-4208-8144-C4B02F483C4E}"/>
              </a:ext>
            </a:extLst>
          </p:cNvPr>
          <p:cNvCxnSpPr>
            <a:cxnSpLocks/>
            <a:endCxn id="16" idx="1"/>
          </p:cNvCxnSpPr>
          <p:nvPr/>
        </p:nvCxnSpPr>
        <p:spPr>
          <a:xfrm flipV="1">
            <a:off x="2953274" y="2454436"/>
            <a:ext cx="1397476" cy="468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A52ED4-4C3A-4CEB-98B1-2FCCB59CCAEE}"/>
              </a:ext>
            </a:extLst>
          </p:cNvPr>
          <p:cNvSpPr txBox="1"/>
          <p:nvPr/>
        </p:nvSpPr>
        <p:spPr>
          <a:xfrm>
            <a:off x="4415876" y="3101621"/>
            <a:ext cx="4809460" cy="415498"/>
          </a:xfrm>
          <a:prstGeom prst="rect">
            <a:avLst/>
          </a:prstGeom>
          <a:noFill/>
        </p:spPr>
        <p:txBody>
          <a:bodyPr wrap="square" rtlCol="0">
            <a:spAutoFit/>
          </a:bodyPr>
          <a:lstStyle/>
          <a:p>
            <a:r>
              <a:rPr kumimoji="1" lang="en-US" altLang="ko-Kore-KR" sz="1050" b="1" dirty="0">
                <a:solidFill>
                  <a:schemeClr val="accent6">
                    <a:lumMod val="50000"/>
                  </a:schemeClr>
                </a:solidFill>
              </a:rPr>
              <a:t>CV (Cross Validation) </a:t>
            </a:r>
            <a:r>
              <a:rPr kumimoji="1" lang="en-US" altLang="ko-KR" sz="1050" dirty="0">
                <a:solidFill>
                  <a:schemeClr val="accent6">
                    <a:lumMod val="50000"/>
                  </a:schemeClr>
                </a:solidFill>
              </a:rPr>
              <a:t>: </a:t>
            </a:r>
            <a:r>
              <a:rPr kumimoji="1" lang="ko-KR" altLang="en-US" sz="1050" dirty="0">
                <a:solidFill>
                  <a:schemeClr val="accent6">
                    <a:lumMod val="50000"/>
                  </a:schemeClr>
                </a:solidFill>
              </a:rPr>
              <a:t>교차검정을 의미하며 기본 값은 </a:t>
            </a:r>
            <a:r>
              <a:rPr kumimoji="1" lang="en-US" altLang="ko-KR" sz="1050" dirty="0">
                <a:solidFill>
                  <a:schemeClr val="accent6">
                    <a:lumMod val="50000"/>
                  </a:schemeClr>
                </a:solidFill>
              </a:rPr>
              <a:t>5</a:t>
            </a:r>
            <a:r>
              <a:rPr kumimoji="1" lang="ko-KR" altLang="en-US" sz="1050" dirty="0">
                <a:solidFill>
                  <a:schemeClr val="accent6">
                    <a:lumMod val="50000"/>
                  </a:schemeClr>
                </a:solidFill>
              </a:rPr>
              <a:t>로 설정되어 있다</a:t>
            </a:r>
            <a:r>
              <a:rPr kumimoji="1" lang="en-US" altLang="ko-KR" sz="1050" dirty="0">
                <a:solidFill>
                  <a:schemeClr val="accent6">
                    <a:lumMod val="50000"/>
                  </a:schemeClr>
                </a:solidFill>
              </a:rPr>
              <a:t>. </a:t>
            </a:r>
            <a:r>
              <a:rPr kumimoji="1" lang="ko-KR" altLang="en-US" sz="1050" dirty="0">
                <a:solidFill>
                  <a:schemeClr val="accent6">
                    <a:lumMod val="50000"/>
                  </a:schemeClr>
                </a:solidFill>
              </a:rPr>
              <a:t>해당 코드는 데이터 셋을 </a:t>
            </a:r>
            <a:r>
              <a:rPr kumimoji="1" lang="en-US" altLang="ko-KR" sz="1050" dirty="0">
                <a:solidFill>
                  <a:schemeClr val="accent6">
                    <a:lumMod val="50000"/>
                  </a:schemeClr>
                </a:solidFill>
              </a:rPr>
              <a:t>3</a:t>
            </a:r>
            <a:r>
              <a:rPr kumimoji="1" lang="ko-KR" altLang="en-US" sz="1050" dirty="0">
                <a:solidFill>
                  <a:schemeClr val="accent6">
                    <a:lumMod val="50000"/>
                  </a:schemeClr>
                </a:solidFill>
              </a:rPr>
              <a:t>개로 </a:t>
            </a:r>
            <a:r>
              <a:rPr kumimoji="1" lang="ko-KR" altLang="en-US" sz="1050" dirty="0" err="1">
                <a:solidFill>
                  <a:schemeClr val="accent6">
                    <a:lumMod val="50000"/>
                  </a:schemeClr>
                </a:solidFill>
              </a:rPr>
              <a:t>분활하여</a:t>
            </a:r>
            <a:r>
              <a:rPr kumimoji="1" lang="ko-KR" altLang="en-US" sz="1050" dirty="0">
                <a:solidFill>
                  <a:schemeClr val="accent6">
                    <a:lumMod val="50000"/>
                  </a:schemeClr>
                </a:solidFill>
              </a:rPr>
              <a:t> </a:t>
            </a:r>
            <a:r>
              <a:rPr kumimoji="1" lang="en-US" altLang="ko-KR" sz="1050" dirty="0" err="1">
                <a:solidFill>
                  <a:schemeClr val="accent6">
                    <a:lumMod val="50000"/>
                  </a:schemeClr>
                </a:solidFill>
              </a:rPr>
              <a:t>train,validation</a:t>
            </a:r>
            <a:r>
              <a:rPr kumimoji="1" lang="ko-KR" altLang="en-US" sz="1050" dirty="0">
                <a:solidFill>
                  <a:schemeClr val="accent6">
                    <a:lumMod val="50000"/>
                  </a:schemeClr>
                </a:solidFill>
              </a:rPr>
              <a:t>을 총 </a:t>
            </a:r>
            <a:r>
              <a:rPr kumimoji="1" lang="en-US" altLang="ko-KR" sz="1050" dirty="0">
                <a:solidFill>
                  <a:schemeClr val="accent6">
                    <a:lumMod val="50000"/>
                  </a:schemeClr>
                </a:solidFill>
              </a:rPr>
              <a:t>3</a:t>
            </a:r>
            <a:r>
              <a:rPr kumimoji="1" lang="ko-KR" altLang="en-US" sz="1050" dirty="0">
                <a:solidFill>
                  <a:schemeClr val="accent6">
                    <a:lumMod val="50000"/>
                  </a:schemeClr>
                </a:solidFill>
              </a:rPr>
              <a:t>번 진행하게 된다</a:t>
            </a:r>
            <a:r>
              <a:rPr kumimoji="1" lang="en-US" altLang="ko-KR" sz="1050" dirty="0">
                <a:solidFill>
                  <a:schemeClr val="accent6">
                    <a:lumMod val="50000"/>
                  </a:schemeClr>
                </a:solidFill>
              </a:rPr>
              <a:t>.</a:t>
            </a:r>
            <a:endParaRPr kumimoji="1" lang="ko-Kore-KR" altLang="en-US" sz="1050" dirty="0">
              <a:solidFill>
                <a:schemeClr val="accent6">
                  <a:lumMod val="50000"/>
                </a:schemeClr>
              </a:solidFill>
            </a:endParaRPr>
          </a:p>
        </p:txBody>
      </p:sp>
      <p:sp>
        <p:nvSpPr>
          <p:cNvPr id="19" name="TextBox 18">
            <a:extLst>
              <a:ext uri="{FF2B5EF4-FFF2-40B4-BE49-F238E27FC236}">
                <a16:creationId xmlns:a16="http://schemas.microsoft.com/office/drawing/2014/main" id="{764A3757-2C04-402E-8E0A-C52CBA575638}"/>
              </a:ext>
            </a:extLst>
          </p:cNvPr>
          <p:cNvSpPr txBox="1"/>
          <p:nvPr/>
        </p:nvSpPr>
        <p:spPr>
          <a:xfrm>
            <a:off x="4415875" y="3521944"/>
            <a:ext cx="4809460" cy="415498"/>
          </a:xfrm>
          <a:prstGeom prst="rect">
            <a:avLst/>
          </a:prstGeom>
          <a:noFill/>
        </p:spPr>
        <p:txBody>
          <a:bodyPr wrap="square" rtlCol="0">
            <a:spAutoFit/>
          </a:bodyPr>
          <a:lstStyle/>
          <a:p>
            <a:r>
              <a:rPr kumimoji="1" lang="en-US" altLang="ko-Kore-KR" sz="1050" b="1" dirty="0">
                <a:solidFill>
                  <a:schemeClr val="accent6">
                    <a:lumMod val="50000"/>
                  </a:schemeClr>
                </a:solidFill>
              </a:rPr>
              <a:t>refit</a:t>
            </a:r>
            <a:r>
              <a:rPr kumimoji="1" lang="en-US" altLang="ko-Kore-KR" sz="1050" dirty="0">
                <a:solidFill>
                  <a:schemeClr val="accent6">
                    <a:lumMod val="50000"/>
                  </a:schemeClr>
                </a:solidFill>
              </a:rPr>
              <a:t> : </a:t>
            </a:r>
            <a:r>
              <a:rPr kumimoji="1" lang="ko-Kore-KR" altLang="en-US" sz="1050" dirty="0">
                <a:solidFill>
                  <a:schemeClr val="accent6">
                    <a:lumMod val="50000"/>
                  </a:schemeClr>
                </a:solidFill>
              </a:rPr>
              <a:t>최적의 파라미터를 찾고 입력된 개체에 해당 하이퍼파라미터를 넣어 재학습하는 효과를 준다</a:t>
            </a:r>
            <a:r>
              <a:rPr kumimoji="1" lang="en-US" altLang="ko-Kore-KR" sz="1050" dirty="0">
                <a:solidFill>
                  <a:schemeClr val="accent6">
                    <a:lumMod val="50000"/>
                  </a:schemeClr>
                </a:solidFill>
              </a:rPr>
              <a:t>.</a:t>
            </a:r>
            <a:endParaRPr kumimoji="1" lang="ko-Kore-KR" altLang="en-US" sz="1050" dirty="0">
              <a:solidFill>
                <a:schemeClr val="accent6">
                  <a:lumMod val="50000"/>
                </a:schemeClr>
              </a:solidFill>
            </a:endParaRPr>
          </a:p>
        </p:txBody>
      </p:sp>
      <p:sp>
        <p:nvSpPr>
          <p:cNvPr id="20" name="TextBox 19">
            <a:extLst>
              <a:ext uri="{FF2B5EF4-FFF2-40B4-BE49-F238E27FC236}">
                <a16:creationId xmlns:a16="http://schemas.microsoft.com/office/drawing/2014/main" id="{4DA6D481-0003-4BF4-AB95-41B9075548BA}"/>
              </a:ext>
            </a:extLst>
          </p:cNvPr>
          <p:cNvSpPr txBox="1"/>
          <p:nvPr/>
        </p:nvSpPr>
        <p:spPr>
          <a:xfrm>
            <a:off x="4415875" y="3937442"/>
            <a:ext cx="4809460" cy="577081"/>
          </a:xfrm>
          <a:prstGeom prst="rect">
            <a:avLst/>
          </a:prstGeom>
          <a:noFill/>
        </p:spPr>
        <p:txBody>
          <a:bodyPr wrap="square" rtlCol="0">
            <a:spAutoFit/>
          </a:bodyPr>
          <a:lstStyle/>
          <a:p>
            <a:r>
              <a:rPr kumimoji="1" lang="en-US" altLang="ko-Kore-KR" sz="1050" b="1" dirty="0" err="1">
                <a:solidFill>
                  <a:schemeClr val="accent6">
                    <a:lumMod val="50000"/>
                  </a:schemeClr>
                </a:solidFill>
              </a:rPr>
              <a:t>n_jobs</a:t>
            </a:r>
            <a:r>
              <a:rPr kumimoji="1" lang="en-US" altLang="ko-Kore-KR" sz="1050" b="1" dirty="0">
                <a:solidFill>
                  <a:schemeClr val="accent6">
                    <a:lumMod val="50000"/>
                  </a:schemeClr>
                </a:solidFill>
              </a:rPr>
              <a:t> </a:t>
            </a:r>
            <a:r>
              <a:rPr kumimoji="1" lang="en-US" altLang="ko-KR" sz="1050" dirty="0">
                <a:solidFill>
                  <a:schemeClr val="accent6">
                    <a:lumMod val="50000"/>
                  </a:schemeClr>
                </a:solidFill>
              </a:rPr>
              <a:t>: </a:t>
            </a:r>
            <a:r>
              <a:rPr kumimoji="1" lang="en-US" altLang="ko-KR" sz="1050" dirty="0" err="1">
                <a:solidFill>
                  <a:schemeClr val="accent6">
                    <a:lumMod val="50000"/>
                  </a:schemeClr>
                </a:solidFill>
              </a:rPr>
              <a:t>sklearn</a:t>
            </a:r>
            <a:r>
              <a:rPr kumimoji="1" lang="ko-KR" altLang="en-US" sz="1050" dirty="0">
                <a:solidFill>
                  <a:schemeClr val="accent6">
                    <a:lumMod val="50000"/>
                  </a:schemeClr>
                </a:solidFill>
              </a:rPr>
              <a:t>에는 </a:t>
            </a:r>
            <a:r>
              <a:rPr kumimoji="1" lang="en-US" altLang="ko-KR" sz="1050" dirty="0">
                <a:solidFill>
                  <a:schemeClr val="accent6">
                    <a:lumMod val="50000"/>
                  </a:schemeClr>
                </a:solidFill>
              </a:rPr>
              <a:t>CPU </a:t>
            </a:r>
            <a:r>
              <a:rPr kumimoji="1" lang="ko-KR" altLang="en-US" sz="1050" dirty="0">
                <a:solidFill>
                  <a:schemeClr val="accent6">
                    <a:lumMod val="50000"/>
                  </a:schemeClr>
                </a:solidFill>
              </a:rPr>
              <a:t>병렬처리를 지원한다</a:t>
            </a:r>
            <a:r>
              <a:rPr kumimoji="1" lang="en-US" altLang="ko-KR" sz="1050" dirty="0">
                <a:solidFill>
                  <a:schemeClr val="accent6">
                    <a:lumMod val="50000"/>
                  </a:schemeClr>
                </a:solidFill>
              </a:rPr>
              <a:t>. </a:t>
            </a:r>
            <a:r>
              <a:rPr kumimoji="1" lang="ko-KR" altLang="en-US" sz="1050" dirty="0">
                <a:solidFill>
                  <a:schemeClr val="accent6">
                    <a:lumMod val="50000"/>
                  </a:schemeClr>
                </a:solidFill>
              </a:rPr>
              <a:t>보통 </a:t>
            </a:r>
            <a:r>
              <a:rPr kumimoji="1" lang="en-US" altLang="ko-KR" sz="1050" dirty="0">
                <a:solidFill>
                  <a:schemeClr val="accent6">
                    <a:lumMod val="50000"/>
                  </a:schemeClr>
                </a:solidFill>
              </a:rPr>
              <a:t>Grid</a:t>
            </a:r>
            <a:r>
              <a:rPr kumimoji="1" lang="ko-KR" altLang="en-US" sz="1050" dirty="0" err="1">
                <a:solidFill>
                  <a:schemeClr val="accent6">
                    <a:lumMod val="50000"/>
                  </a:schemeClr>
                </a:solidFill>
              </a:rPr>
              <a:t>서치를</a:t>
            </a:r>
            <a:r>
              <a:rPr kumimoji="1" lang="ko-KR" altLang="en-US" sz="1050" dirty="0">
                <a:solidFill>
                  <a:schemeClr val="accent6">
                    <a:lumMod val="50000"/>
                  </a:schemeClr>
                </a:solidFill>
              </a:rPr>
              <a:t> 진행할 때 시간이 많이 소요되는 점이 있는데</a:t>
            </a:r>
            <a:r>
              <a:rPr kumimoji="1" lang="en-US" altLang="ko-KR" sz="1050" dirty="0">
                <a:solidFill>
                  <a:schemeClr val="accent6">
                    <a:lumMod val="50000"/>
                  </a:schemeClr>
                </a:solidFill>
              </a:rPr>
              <a:t>, </a:t>
            </a:r>
            <a:r>
              <a:rPr kumimoji="1" lang="ko-KR" altLang="en-US" sz="1050" dirty="0">
                <a:solidFill>
                  <a:schemeClr val="accent6">
                    <a:lumMod val="50000"/>
                  </a:schemeClr>
                </a:solidFill>
              </a:rPr>
              <a:t>이를 코어 개수 만큼 병렬로 수행하면 빠른 결과 도출이 가능해진다</a:t>
            </a:r>
            <a:r>
              <a:rPr kumimoji="1" lang="en-US" altLang="ko-KR" sz="1050" dirty="0">
                <a:solidFill>
                  <a:schemeClr val="accent6">
                    <a:lumMod val="50000"/>
                  </a:schemeClr>
                </a:solidFill>
              </a:rPr>
              <a:t>.</a:t>
            </a:r>
            <a:endParaRPr kumimoji="1" lang="ko-Kore-KR" altLang="en-US" sz="1050" dirty="0">
              <a:solidFill>
                <a:schemeClr val="accent6">
                  <a:lumMod val="50000"/>
                </a:schemeClr>
              </a:solidFill>
            </a:endParaRPr>
          </a:p>
        </p:txBody>
      </p:sp>
      <p:cxnSp>
        <p:nvCxnSpPr>
          <p:cNvPr id="21" name="직선 화살표 연결선 20">
            <a:extLst>
              <a:ext uri="{FF2B5EF4-FFF2-40B4-BE49-F238E27FC236}">
                <a16:creationId xmlns:a16="http://schemas.microsoft.com/office/drawing/2014/main" id="{A89B4713-BE33-460E-906C-75215CCC372E}"/>
              </a:ext>
            </a:extLst>
          </p:cNvPr>
          <p:cNvCxnSpPr>
            <a:cxnSpLocks/>
          </p:cNvCxnSpPr>
          <p:nvPr/>
        </p:nvCxnSpPr>
        <p:spPr>
          <a:xfrm>
            <a:off x="2552076" y="3608349"/>
            <a:ext cx="1713614" cy="14833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왼쪽 중괄호[L] 19">
            <a:extLst>
              <a:ext uri="{FF2B5EF4-FFF2-40B4-BE49-F238E27FC236}">
                <a16:creationId xmlns:a16="http://schemas.microsoft.com/office/drawing/2014/main" id="{44D36EA3-015B-4243-9843-015EE8C40CA9}"/>
              </a:ext>
            </a:extLst>
          </p:cNvPr>
          <p:cNvSpPr/>
          <p:nvPr/>
        </p:nvSpPr>
        <p:spPr>
          <a:xfrm>
            <a:off x="4285625" y="3213266"/>
            <a:ext cx="130249" cy="1205805"/>
          </a:xfrm>
          <a:prstGeom prst="leftBrace">
            <a:avLst>
              <a:gd name="adj1" fmla="val 8333"/>
              <a:gd name="adj2" fmla="val 46518"/>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23" name="TextBox 22">
            <a:extLst>
              <a:ext uri="{FF2B5EF4-FFF2-40B4-BE49-F238E27FC236}">
                <a16:creationId xmlns:a16="http://schemas.microsoft.com/office/drawing/2014/main" id="{E830130B-A80C-46EF-93B8-C109DCE21A74}"/>
              </a:ext>
            </a:extLst>
          </p:cNvPr>
          <p:cNvSpPr txBox="1"/>
          <p:nvPr/>
        </p:nvSpPr>
        <p:spPr>
          <a:xfrm>
            <a:off x="37476" y="5312245"/>
            <a:ext cx="2193229" cy="600164"/>
          </a:xfrm>
          <a:prstGeom prst="rect">
            <a:avLst/>
          </a:prstGeom>
          <a:noFill/>
          <a:ln>
            <a:solidFill>
              <a:schemeClr val="tx1"/>
            </a:solidFill>
          </a:ln>
        </p:spPr>
        <p:txBody>
          <a:bodyPr wrap="none" rtlCol="0">
            <a:spAutoFit/>
          </a:bodyPr>
          <a:lstStyle/>
          <a:p>
            <a:r>
              <a:rPr lang="ko-Kore-KR" altLang="en-US" sz="1100" dirty="0"/>
              <a:t>참고</a:t>
            </a:r>
            <a:r>
              <a:rPr lang="en-US" altLang="ko-Kore-KR" sz="1100" dirty="0"/>
              <a:t>) </a:t>
            </a:r>
          </a:p>
          <a:p>
            <a:r>
              <a:rPr lang="en-US" altLang="ko-Kore-KR" sz="1100" dirty="0"/>
              <a:t># </a:t>
            </a:r>
            <a:r>
              <a:rPr lang="en-US" altLang="ko-Kore-KR" sz="1100" dirty="0" err="1"/>
              <a:t>GridSearchCV</a:t>
            </a:r>
            <a:r>
              <a:rPr lang="ko-Kore-KR" altLang="en-US" sz="1100" dirty="0"/>
              <a:t>의 결과 값 보기</a:t>
            </a:r>
            <a:endParaRPr lang="en-US" altLang="ko-Kore-KR" sz="1100" dirty="0"/>
          </a:p>
          <a:p>
            <a:r>
              <a:rPr lang="en" altLang="ko-Kore-KR" sz="1100" dirty="0" err="1"/>
              <a:t>pd.DataFrame</a:t>
            </a:r>
            <a:r>
              <a:rPr lang="en" altLang="ko-Kore-KR" sz="1100" dirty="0"/>
              <a:t>(</a:t>
            </a:r>
            <a:r>
              <a:rPr lang="en" altLang="ko-Kore-KR" sz="1100" dirty="0" err="1"/>
              <a:t>grid_clf.cv_results</a:t>
            </a:r>
            <a:r>
              <a:rPr lang="en" altLang="ko-Kore-KR" sz="1100" dirty="0"/>
              <a:t>_)</a:t>
            </a:r>
          </a:p>
        </p:txBody>
      </p:sp>
      <p:pic>
        <p:nvPicPr>
          <p:cNvPr id="24" name="그림 23">
            <a:extLst>
              <a:ext uri="{FF2B5EF4-FFF2-40B4-BE49-F238E27FC236}">
                <a16:creationId xmlns:a16="http://schemas.microsoft.com/office/drawing/2014/main" id="{6ADDC18E-69B1-41AF-AC66-B720C852968C}"/>
              </a:ext>
            </a:extLst>
          </p:cNvPr>
          <p:cNvPicPr>
            <a:picLocks noChangeAspect="1"/>
          </p:cNvPicPr>
          <p:nvPr/>
        </p:nvPicPr>
        <p:blipFill>
          <a:blip r:embed="rId2"/>
          <a:stretch>
            <a:fillRect/>
          </a:stretch>
        </p:blipFill>
        <p:spPr>
          <a:xfrm>
            <a:off x="2484841" y="5312245"/>
            <a:ext cx="6696635" cy="1031521"/>
          </a:xfrm>
          <a:prstGeom prst="rect">
            <a:avLst/>
          </a:prstGeom>
        </p:spPr>
      </p:pic>
    </p:spTree>
    <p:extLst>
      <p:ext uri="{BB962C8B-B14F-4D97-AF65-F5344CB8AC3E}">
        <p14:creationId xmlns:p14="http://schemas.microsoft.com/office/powerpoint/2010/main" val="69935270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바닥글 개체 틀 6">
            <a:extLst>
              <a:ext uri="{FF2B5EF4-FFF2-40B4-BE49-F238E27FC236}">
                <a16:creationId xmlns:a16="http://schemas.microsoft.com/office/drawing/2014/main" id="{07B63C55-D2A4-4C40-899C-AE87F1D3C7DA}"/>
              </a:ext>
            </a:extLst>
          </p:cNvPr>
          <p:cNvSpPr>
            <a:spLocks noGrp="1"/>
          </p:cNvSpPr>
          <p:nvPr>
            <p:ph type="ftr" sz="quarter" idx="11"/>
          </p:nvPr>
        </p:nvSpPr>
        <p:spPr/>
        <p:txBody>
          <a:bodyPr/>
          <a:lstStyle/>
          <a:p>
            <a:r>
              <a:rPr lang="en-US" altLang="ko-KR" dirty="0"/>
              <a:t>UBION PBL- FBA</a:t>
            </a:r>
            <a:endParaRPr lang="ko-KR" altLang="en-US" dirty="0"/>
          </a:p>
        </p:txBody>
      </p:sp>
      <p:sp>
        <p:nvSpPr>
          <p:cNvPr id="13" name="슬라이드 번호 개체 틀 12">
            <a:extLst>
              <a:ext uri="{FF2B5EF4-FFF2-40B4-BE49-F238E27FC236}">
                <a16:creationId xmlns:a16="http://schemas.microsoft.com/office/drawing/2014/main" id="{A3EB9827-855F-4EEA-B77D-772C36AE539D}"/>
              </a:ext>
            </a:extLst>
          </p:cNvPr>
          <p:cNvSpPr>
            <a:spLocks noGrp="1"/>
          </p:cNvSpPr>
          <p:nvPr>
            <p:ph type="sldNum" sz="quarter" idx="12"/>
          </p:nvPr>
        </p:nvSpPr>
        <p:spPr/>
        <p:txBody>
          <a:bodyPr/>
          <a:lstStyle/>
          <a:p>
            <a:fld id="{DE77BB65-F969-4654-BF30-45C70C1BE112}" type="slidenum">
              <a:rPr lang="ko-KR" altLang="en-US" smtClean="0"/>
              <a:pPr/>
              <a:t>248</a:t>
            </a:fld>
            <a:endParaRPr lang="ko-KR" altLang="en-US"/>
          </a:p>
        </p:txBody>
      </p:sp>
      <p:sp>
        <p:nvSpPr>
          <p:cNvPr id="14" name="직사각형 13">
            <a:extLst>
              <a:ext uri="{FF2B5EF4-FFF2-40B4-BE49-F238E27FC236}">
                <a16:creationId xmlns:a16="http://schemas.microsoft.com/office/drawing/2014/main" id="{98B3187D-8C3C-484B-AB9A-A8701EF81E75}"/>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8" name="TextBox 7">
            <a:extLst>
              <a:ext uri="{FF2B5EF4-FFF2-40B4-BE49-F238E27FC236}">
                <a16:creationId xmlns:a16="http://schemas.microsoft.com/office/drawing/2014/main" id="{83879F4A-DDF1-45E9-A3D9-70F4CB9F74CD}"/>
              </a:ext>
            </a:extLst>
          </p:cNvPr>
          <p:cNvSpPr txBox="1"/>
          <p:nvPr/>
        </p:nvSpPr>
        <p:spPr>
          <a:xfrm>
            <a:off x="179576" y="1190337"/>
            <a:ext cx="3485249" cy="369332"/>
          </a:xfrm>
          <a:prstGeom prst="rect">
            <a:avLst/>
          </a:prstGeom>
          <a:noFill/>
          <a:ln>
            <a:solidFill>
              <a:schemeClr val="accent1"/>
            </a:solidFill>
          </a:ln>
        </p:spPr>
        <p:txBody>
          <a:bodyPr wrap="none" rtlCol="0">
            <a:spAutoFit/>
          </a:bodyPr>
          <a:lstStyle/>
          <a:p>
            <a:r>
              <a:rPr kumimoji="1" lang="ko-KR" altLang="en-US" dirty="0"/>
              <a:t>예시 </a:t>
            </a:r>
            <a:r>
              <a:rPr kumimoji="1" lang="en-US" altLang="ko-KR" dirty="0"/>
              <a:t>(</a:t>
            </a:r>
            <a:r>
              <a:rPr kumimoji="1" lang="ko-KR" altLang="en-US" dirty="0"/>
              <a:t>캘리포니아 집값 회귀분석</a:t>
            </a:r>
            <a:r>
              <a:rPr kumimoji="1" lang="en-US" altLang="ko-KR" dirty="0"/>
              <a:t>)</a:t>
            </a:r>
            <a:endParaRPr kumimoji="1" lang="ko-Kore-KR" altLang="en-US" dirty="0"/>
          </a:p>
        </p:txBody>
      </p:sp>
      <p:sp>
        <p:nvSpPr>
          <p:cNvPr id="9" name="TextBox 8">
            <a:extLst>
              <a:ext uri="{FF2B5EF4-FFF2-40B4-BE49-F238E27FC236}">
                <a16:creationId xmlns:a16="http://schemas.microsoft.com/office/drawing/2014/main" id="{768EBDF1-7040-4E9F-8E62-802AADF3538F}"/>
              </a:ext>
            </a:extLst>
          </p:cNvPr>
          <p:cNvSpPr txBox="1"/>
          <p:nvPr/>
        </p:nvSpPr>
        <p:spPr>
          <a:xfrm>
            <a:off x="179576" y="1668617"/>
            <a:ext cx="4772460" cy="4093428"/>
          </a:xfrm>
          <a:prstGeom prst="rect">
            <a:avLst/>
          </a:prstGeom>
          <a:noFill/>
        </p:spPr>
        <p:txBody>
          <a:bodyPr wrap="none" rtlCol="0">
            <a:spAutoFit/>
          </a:bodyPr>
          <a:lstStyle/>
          <a:p>
            <a:r>
              <a:rPr lang="en" altLang="ko-Kore-KR" sz="1000" dirty="0"/>
              <a:t>from </a:t>
            </a:r>
            <a:r>
              <a:rPr lang="en" altLang="ko-Kore-KR" sz="1000" dirty="0" err="1"/>
              <a:t>sklearn.tree</a:t>
            </a:r>
            <a:r>
              <a:rPr lang="en" altLang="ko-Kore-KR" sz="1000" dirty="0"/>
              <a:t> import </a:t>
            </a:r>
            <a:r>
              <a:rPr lang="en" altLang="ko-Kore-KR" sz="1000" dirty="0" err="1"/>
              <a:t>DecisionTreeRegressor</a:t>
            </a:r>
            <a:endParaRPr lang="en" altLang="ko-Kore-KR" sz="1000" dirty="0"/>
          </a:p>
          <a:p>
            <a:r>
              <a:rPr lang="en" altLang="ko-Kore-KR" sz="1000" dirty="0"/>
              <a:t>from </a:t>
            </a:r>
            <a:r>
              <a:rPr lang="en" altLang="ko-Kore-KR" sz="1000" dirty="0" err="1"/>
              <a:t>sklearn.datasets</a:t>
            </a:r>
            <a:r>
              <a:rPr lang="en" altLang="ko-Kore-KR" sz="1000" dirty="0"/>
              <a:t> import </a:t>
            </a:r>
            <a:r>
              <a:rPr lang="en" altLang="ko-Kore-KR" sz="1000" dirty="0" err="1"/>
              <a:t>fetch_california_housing</a:t>
            </a:r>
            <a:endParaRPr lang="en" altLang="ko-Kore-KR" sz="1000" dirty="0"/>
          </a:p>
          <a:p>
            <a:r>
              <a:rPr lang="en" altLang="ko-Kore-KR" sz="1000" dirty="0"/>
              <a:t>from </a:t>
            </a:r>
            <a:r>
              <a:rPr lang="en" altLang="ko-Kore-KR" sz="1000" dirty="0" err="1"/>
              <a:t>sklearn.model_selection</a:t>
            </a:r>
            <a:r>
              <a:rPr lang="en" altLang="ko-Kore-KR" sz="1000" dirty="0"/>
              <a:t> import </a:t>
            </a:r>
            <a:r>
              <a:rPr lang="en" altLang="ko-Kore-KR" sz="1000" dirty="0" err="1"/>
              <a:t>train_test_split</a:t>
            </a:r>
            <a:endParaRPr lang="en" altLang="ko-Kore-KR" sz="1000" dirty="0"/>
          </a:p>
          <a:p>
            <a:br>
              <a:rPr lang="en" altLang="ko-Kore-KR" sz="1000" dirty="0"/>
            </a:br>
            <a:r>
              <a:rPr lang="en" altLang="ko-Kore-KR" sz="1000" dirty="0"/>
              <a:t>data = </a:t>
            </a:r>
            <a:r>
              <a:rPr lang="en" altLang="ko-Kore-KR" sz="1000" dirty="0" err="1"/>
              <a:t>fetch_california_housing</a:t>
            </a:r>
            <a:r>
              <a:rPr lang="en" altLang="ko-Kore-KR" sz="1000" dirty="0"/>
              <a:t>()</a:t>
            </a:r>
          </a:p>
          <a:p>
            <a:r>
              <a:rPr lang="en" altLang="ko-Kore-KR" sz="1000" dirty="0"/>
              <a:t>x = </a:t>
            </a:r>
            <a:r>
              <a:rPr lang="en" altLang="ko-Kore-KR" sz="1000" dirty="0" err="1"/>
              <a:t>pd.DataFrame</a:t>
            </a:r>
            <a:r>
              <a:rPr lang="en" altLang="ko-Kore-KR" sz="1000" dirty="0"/>
              <a:t>(data['data'], columns=data['</a:t>
            </a:r>
            <a:r>
              <a:rPr lang="en" altLang="ko-Kore-KR" sz="1000" dirty="0" err="1"/>
              <a:t>feature_names</a:t>
            </a:r>
            <a:r>
              <a:rPr lang="en" altLang="ko-Kore-KR" sz="1000" dirty="0"/>
              <a:t>'])</a:t>
            </a:r>
          </a:p>
          <a:p>
            <a:r>
              <a:rPr lang="en" altLang="ko-Kore-KR" sz="1000" dirty="0"/>
              <a:t>y = </a:t>
            </a:r>
            <a:r>
              <a:rPr lang="en" altLang="ko-Kore-KR" sz="1000" dirty="0" err="1"/>
              <a:t>pd.DataFrame</a:t>
            </a:r>
            <a:r>
              <a:rPr lang="en" altLang="ko-Kore-KR" sz="1000" dirty="0"/>
              <a:t>(data['target'], columns=['target'])</a:t>
            </a:r>
          </a:p>
          <a:p>
            <a:br>
              <a:rPr lang="en" altLang="ko-Kore-KR" sz="1000" dirty="0"/>
            </a:br>
            <a:r>
              <a:rPr lang="en" altLang="ko-Kore-KR" sz="1000" dirty="0" err="1"/>
              <a:t>X_train</a:t>
            </a:r>
            <a:r>
              <a:rPr lang="en" altLang="ko-Kore-KR" sz="1000" dirty="0"/>
              <a:t>, </a:t>
            </a:r>
            <a:r>
              <a:rPr lang="en" altLang="ko-Kore-KR" sz="1000" dirty="0" err="1"/>
              <a:t>X_test</a:t>
            </a:r>
            <a:r>
              <a:rPr lang="en" altLang="ko-Kore-KR" sz="1000" dirty="0"/>
              <a:t>, </a:t>
            </a:r>
            <a:r>
              <a:rPr lang="en" altLang="ko-Kore-KR" sz="1000" dirty="0" err="1"/>
              <a:t>y_train</a:t>
            </a:r>
            <a:r>
              <a:rPr lang="en" altLang="ko-Kore-KR" sz="1000" dirty="0"/>
              <a:t>, </a:t>
            </a:r>
            <a:r>
              <a:rPr lang="en" altLang="ko-Kore-KR" sz="1000" dirty="0" err="1"/>
              <a:t>y_test</a:t>
            </a:r>
            <a:r>
              <a:rPr lang="en" altLang="ko-Kore-KR" sz="1000" dirty="0"/>
              <a:t> = </a:t>
            </a:r>
            <a:r>
              <a:rPr lang="en" altLang="ko-Kore-KR" sz="1000" dirty="0" err="1"/>
              <a:t>train_test_split</a:t>
            </a:r>
            <a:r>
              <a:rPr lang="en" altLang="ko-Kore-KR" sz="1000" dirty="0"/>
              <a:t>(</a:t>
            </a:r>
            <a:r>
              <a:rPr lang="en" altLang="ko-Kore-KR" sz="1000" dirty="0" err="1"/>
              <a:t>x,y,test_size</a:t>
            </a:r>
            <a:r>
              <a:rPr lang="en" altLang="ko-Kore-KR" sz="1000" dirty="0"/>
              <a:t> = 0.2,random_state=2022)</a:t>
            </a:r>
          </a:p>
          <a:p>
            <a:br>
              <a:rPr lang="en" altLang="ko-Kore-KR" sz="1000" dirty="0"/>
            </a:br>
            <a:r>
              <a:rPr lang="en" altLang="ko-Kore-KR" sz="1000" dirty="0"/>
              <a:t>model = </a:t>
            </a:r>
            <a:r>
              <a:rPr lang="en" altLang="ko-Kore-KR" sz="1000" dirty="0" err="1"/>
              <a:t>DecisionTreeRegressor</a:t>
            </a:r>
            <a:r>
              <a:rPr lang="en" altLang="ko-Kore-KR" sz="1000" dirty="0"/>
              <a:t>(</a:t>
            </a:r>
            <a:r>
              <a:rPr lang="en" altLang="ko-Kore-KR" sz="1000" b="1" dirty="0"/>
              <a:t>criterion="</a:t>
            </a:r>
            <a:r>
              <a:rPr lang="en" altLang="ko-Kore-KR" sz="1000" b="1" dirty="0" err="1"/>
              <a:t>squared_error</a:t>
            </a:r>
            <a:r>
              <a:rPr lang="en" altLang="ko-Kore-KR" sz="1000" b="1" dirty="0"/>
              <a:t>",</a:t>
            </a:r>
          </a:p>
          <a:p>
            <a:r>
              <a:rPr lang="en" altLang="ko-Kore-KR" sz="1000" b="1" dirty="0"/>
              <a:t>		splitter="best",</a:t>
            </a:r>
          </a:p>
          <a:p>
            <a:r>
              <a:rPr lang="en" altLang="ko-Kore-KR" sz="1000" dirty="0"/>
              <a:t>		</a:t>
            </a:r>
            <a:r>
              <a:rPr lang="en" altLang="ko-Kore-KR" sz="1000" dirty="0" err="1"/>
              <a:t>max_depth</a:t>
            </a:r>
            <a:r>
              <a:rPr lang="en" altLang="ko-Kore-KR" sz="1000" dirty="0"/>
              <a:t>=2,</a:t>
            </a:r>
          </a:p>
          <a:p>
            <a:r>
              <a:rPr lang="en" altLang="ko-Kore-KR" sz="1000" dirty="0"/>
              <a:t>		</a:t>
            </a:r>
            <a:r>
              <a:rPr lang="en" altLang="ko-Kore-KR" sz="1000" dirty="0" err="1"/>
              <a:t>min_samples_split</a:t>
            </a:r>
            <a:r>
              <a:rPr lang="en" altLang="ko-Kore-KR" sz="1000" dirty="0"/>
              <a:t>=30,</a:t>
            </a:r>
          </a:p>
          <a:p>
            <a:r>
              <a:rPr lang="en" altLang="ko-Kore-KR" sz="1000" dirty="0"/>
              <a:t>		</a:t>
            </a:r>
            <a:r>
              <a:rPr lang="en" altLang="ko-Kore-KR" sz="1000" dirty="0" err="1"/>
              <a:t>min_samples_leaf</a:t>
            </a:r>
            <a:r>
              <a:rPr lang="en" altLang="ko-Kore-KR" sz="1000" dirty="0"/>
              <a:t>=1,</a:t>
            </a:r>
          </a:p>
          <a:p>
            <a:r>
              <a:rPr lang="en" altLang="ko-Kore-KR" sz="1000" dirty="0"/>
              <a:t>		</a:t>
            </a:r>
            <a:r>
              <a:rPr lang="en" altLang="ko-Kore-KR" sz="1000" dirty="0" err="1"/>
              <a:t>min_weight_fraction_leaf</a:t>
            </a:r>
            <a:r>
              <a:rPr lang="en" altLang="ko-Kore-KR" sz="1000" dirty="0"/>
              <a:t>=0.0,</a:t>
            </a:r>
          </a:p>
          <a:p>
            <a:r>
              <a:rPr lang="en" altLang="ko-Kore-KR" sz="1000" dirty="0"/>
              <a:t>		</a:t>
            </a:r>
            <a:r>
              <a:rPr lang="en" altLang="ko-Kore-KR" sz="1000" dirty="0" err="1"/>
              <a:t>max_features</a:t>
            </a:r>
            <a:r>
              <a:rPr lang="en" altLang="ko-Kore-KR" sz="1000" dirty="0"/>
              <a:t>=None,</a:t>
            </a:r>
          </a:p>
          <a:p>
            <a:r>
              <a:rPr lang="en" altLang="ko-Kore-KR" sz="1000" dirty="0"/>
              <a:t>		</a:t>
            </a:r>
            <a:r>
              <a:rPr lang="en" altLang="ko-Kore-KR" sz="1000" dirty="0" err="1"/>
              <a:t>random_state</a:t>
            </a:r>
            <a:r>
              <a:rPr lang="en" altLang="ko-Kore-KR" sz="1000" dirty="0"/>
              <a:t>=2022,</a:t>
            </a:r>
          </a:p>
          <a:p>
            <a:r>
              <a:rPr lang="en" altLang="ko-Kore-KR" sz="1000" dirty="0"/>
              <a:t>		</a:t>
            </a:r>
            <a:r>
              <a:rPr lang="en" altLang="ko-Kore-KR" sz="1000" dirty="0" err="1"/>
              <a:t>max_leaf_nodes</a:t>
            </a:r>
            <a:r>
              <a:rPr lang="en" altLang="ko-Kore-KR" sz="1000" dirty="0"/>
              <a:t>=4,</a:t>
            </a:r>
          </a:p>
          <a:p>
            <a:r>
              <a:rPr lang="en" altLang="ko-Kore-KR" sz="1000" dirty="0"/>
              <a:t>		</a:t>
            </a:r>
            <a:r>
              <a:rPr lang="en" altLang="ko-Kore-KR" sz="1000" dirty="0" err="1"/>
              <a:t>min_impurity_decrease</a:t>
            </a:r>
            <a:r>
              <a:rPr lang="en" altLang="ko-Kore-KR" sz="1000" dirty="0"/>
              <a:t>=0.0,</a:t>
            </a:r>
          </a:p>
          <a:p>
            <a:r>
              <a:rPr lang="en" altLang="ko-Kore-KR" sz="1000" dirty="0"/>
              <a:t>		</a:t>
            </a:r>
            <a:r>
              <a:rPr lang="en" altLang="ko-Kore-KR" sz="1000" dirty="0" err="1"/>
              <a:t>ccp_alpha</a:t>
            </a:r>
            <a:r>
              <a:rPr lang="en" altLang="ko-Kore-KR" sz="1000" dirty="0"/>
              <a:t>=0.0)</a:t>
            </a:r>
          </a:p>
          <a:p>
            <a:br>
              <a:rPr lang="en" altLang="ko-Kore-KR" sz="1000" dirty="0"/>
            </a:br>
            <a:r>
              <a:rPr lang="en" altLang="ko-Kore-KR" sz="1000" dirty="0" err="1"/>
              <a:t>model.fit</a:t>
            </a:r>
            <a:r>
              <a:rPr lang="en" altLang="ko-Kore-KR" sz="1000" dirty="0"/>
              <a:t>(</a:t>
            </a:r>
            <a:r>
              <a:rPr lang="en" altLang="ko-Kore-KR" sz="1000" dirty="0" err="1"/>
              <a:t>X_train</a:t>
            </a:r>
            <a:r>
              <a:rPr lang="en" altLang="ko-Kore-KR" sz="1000" dirty="0"/>
              <a:t>, </a:t>
            </a:r>
            <a:r>
              <a:rPr lang="en" altLang="ko-Kore-KR" sz="1000" dirty="0" err="1"/>
              <a:t>y_train</a:t>
            </a:r>
            <a:r>
              <a:rPr lang="en" altLang="ko-Kore-KR" sz="1000" dirty="0"/>
              <a:t>)</a:t>
            </a:r>
          </a:p>
          <a:p>
            <a:br>
              <a:rPr lang="en" altLang="ko-Kore-KR" sz="1000" dirty="0"/>
            </a:br>
            <a:r>
              <a:rPr lang="en" altLang="ko-Kore-KR" sz="1000" dirty="0" err="1"/>
              <a:t>y_predict</a:t>
            </a:r>
            <a:r>
              <a:rPr lang="en" altLang="ko-Kore-KR" sz="1000" dirty="0"/>
              <a:t> = </a:t>
            </a:r>
            <a:r>
              <a:rPr lang="en" altLang="ko-Kore-KR" sz="1000" dirty="0" err="1"/>
              <a:t>model.predict</a:t>
            </a:r>
            <a:r>
              <a:rPr lang="en" altLang="ko-Kore-KR" sz="1000" dirty="0"/>
              <a:t>(</a:t>
            </a:r>
            <a:r>
              <a:rPr lang="en" altLang="ko-Kore-KR" sz="1000" dirty="0" err="1"/>
              <a:t>X_test</a:t>
            </a:r>
            <a:r>
              <a:rPr lang="en" altLang="ko-Kore-KR" sz="1000" dirty="0"/>
              <a:t>)</a:t>
            </a:r>
          </a:p>
          <a:p>
            <a:endParaRPr kumimoji="1" lang="ko-Kore-KR" altLang="en-US" sz="1000" dirty="0"/>
          </a:p>
        </p:txBody>
      </p:sp>
      <p:sp>
        <p:nvSpPr>
          <p:cNvPr id="10" name="TextBox 9">
            <a:extLst>
              <a:ext uri="{FF2B5EF4-FFF2-40B4-BE49-F238E27FC236}">
                <a16:creationId xmlns:a16="http://schemas.microsoft.com/office/drawing/2014/main" id="{D84D6B9A-735E-4C97-BD72-89A0B8ABF0C8}"/>
              </a:ext>
            </a:extLst>
          </p:cNvPr>
          <p:cNvSpPr txBox="1"/>
          <p:nvPr/>
        </p:nvSpPr>
        <p:spPr>
          <a:xfrm>
            <a:off x="4952036" y="3274225"/>
            <a:ext cx="4371540" cy="861774"/>
          </a:xfrm>
          <a:prstGeom prst="rect">
            <a:avLst/>
          </a:prstGeom>
          <a:noFill/>
          <a:ln>
            <a:solidFill>
              <a:schemeClr val="accent1"/>
            </a:solidFill>
          </a:ln>
        </p:spPr>
        <p:txBody>
          <a:bodyPr wrap="square" rtlCol="0">
            <a:spAutoFit/>
          </a:bodyPr>
          <a:lstStyle/>
          <a:p>
            <a:r>
              <a:rPr lang="en-US" altLang="ko-KR" sz="1000" b="1" dirty="0"/>
              <a:t>1.</a:t>
            </a:r>
            <a:r>
              <a:rPr lang="ko-KR" altLang="en-US" sz="1000" b="1" dirty="0"/>
              <a:t> </a:t>
            </a:r>
            <a:r>
              <a:rPr lang="en" altLang="ko-Kore-KR" sz="1000" b="1" dirty="0"/>
              <a:t>criterion: </a:t>
            </a:r>
            <a:r>
              <a:rPr lang="ko-KR" altLang="en-US" sz="1000" dirty="0"/>
              <a:t>불순도 평가 척도</a:t>
            </a:r>
            <a:r>
              <a:rPr lang="en-US" altLang="ko-KR" sz="1000" dirty="0"/>
              <a:t> </a:t>
            </a:r>
            <a:r>
              <a:rPr lang="en-US" altLang="ko-KR" sz="1000" dirty="0">
                <a:solidFill>
                  <a:srgbClr val="FF0000"/>
                </a:solidFill>
              </a:rPr>
              <a:t>'</a:t>
            </a:r>
            <a:r>
              <a:rPr lang="en" altLang="ko-Kore-KR" sz="1000" dirty="0" err="1">
                <a:solidFill>
                  <a:srgbClr val="FF0000"/>
                </a:solidFill>
              </a:rPr>
              <a:t>squared_error</a:t>
            </a:r>
            <a:r>
              <a:rPr lang="en" altLang="ko-Kore-KR" sz="1000" dirty="0">
                <a:solidFill>
                  <a:srgbClr val="FF0000"/>
                </a:solidFill>
              </a:rPr>
              <a:t>', </a:t>
            </a:r>
            <a:r>
              <a:rPr lang="en" altLang="ko-Kore-KR" sz="1000" dirty="0"/>
              <a:t>'</a:t>
            </a:r>
            <a:r>
              <a:rPr lang="en" altLang="ko-Kore-KR" sz="1000" dirty="0" err="1"/>
              <a:t>friedman_mse</a:t>
            </a:r>
            <a:r>
              <a:rPr lang="en" altLang="ko-Kore-KR" sz="1000" dirty="0"/>
              <a:t>’</a:t>
            </a:r>
            <a:r>
              <a:rPr lang="en-US" altLang="ko-KR" sz="1000" dirty="0"/>
              <a:t>,</a:t>
            </a:r>
            <a:r>
              <a:rPr lang="en" altLang="ko-Kore-KR" sz="1000" dirty="0"/>
              <a:t> '</a:t>
            </a:r>
            <a:r>
              <a:rPr lang="en" altLang="ko-Kore-KR" sz="1000" dirty="0" err="1"/>
              <a:t>absolute_error</a:t>
            </a:r>
            <a:r>
              <a:rPr lang="en" altLang="ko-Kore-KR" sz="1000" dirty="0"/>
              <a:t>', '</a:t>
            </a:r>
            <a:r>
              <a:rPr lang="en" altLang="ko-Kore-KR" sz="1000" dirty="0" err="1"/>
              <a:t>poisson</a:t>
            </a:r>
            <a:r>
              <a:rPr lang="en-US" altLang="ko-KR" sz="1000" dirty="0"/>
              <a:t>’</a:t>
            </a:r>
          </a:p>
          <a:p>
            <a:r>
              <a:rPr lang="en-US" altLang="ko-KR" sz="1000" b="1" dirty="0"/>
              <a:t>2.</a:t>
            </a:r>
            <a:r>
              <a:rPr lang="ko-KR" altLang="en-US" sz="1000" b="1" dirty="0"/>
              <a:t> </a:t>
            </a:r>
            <a:r>
              <a:rPr lang="en" altLang="ko-Kore-KR" sz="1000" b="1" dirty="0"/>
              <a:t>splitter: </a:t>
            </a:r>
            <a:r>
              <a:rPr lang="ko-KR" altLang="en-US" sz="1000" dirty="0"/>
              <a:t>각 가지의 분할 전략</a:t>
            </a:r>
            <a:r>
              <a:rPr lang="en-US" altLang="ko-KR" sz="1000" dirty="0"/>
              <a:t>. </a:t>
            </a:r>
            <a:r>
              <a:rPr lang="ko-KR" altLang="en-US" sz="1000" dirty="0"/>
              <a:t>최적분할과 최적 랜덤분할</a:t>
            </a:r>
            <a:r>
              <a:rPr lang="en-US" altLang="ko-KR" sz="1000" dirty="0"/>
              <a:t>. </a:t>
            </a:r>
            <a:r>
              <a:rPr lang="en-US" altLang="ko-KR" sz="1000" dirty="0">
                <a:solidFill>
                  <a:srgbClr val="FF0000"/>
                </a:solidFill>
              </a:rPr>
              <a:t>'</a:t>
            </a:r>
            <a:r>
              <a:rPr lang="en" altLang="ko-Kore-KR" sz="1000" dirty="0">
                <a:solidFill>
                  <a:srgbClr val="FF0000"/>
                </a:solidFill>
              </a:rPr>
              <a:t>best'</a:t>
            </a:r>
            <a:r>
              <a:rPr lang="en" altLang="ko-Kore-KR" sz="1000" dirty="0"/>
              <a:t>, 'random’</a:t>
            </a:r>
          </a:p>
          <a:p>
            <a:endParaRPr lang="en-US" altLang="ko-KR" sz="1000" b="1" dirty="0"/>
          </a:p>
          <a:p>
            <a:r>
              <a:rPr lang="ko-KR" altLang="en-US" sz="1000" b="1" dirty="0"/>
              <a:t>이하 나머지는 분류분석과 동일한 파라미터 적용</a:t>
            </a:r>
            <a:endParaRPr lang="ko-KR" altLang="en-US" sz="1000" dirty="0"/>
          </a:p>
        </p:txBody>
      </p:sp>
      <p:sp>
        <p:nvSpPr>
          <p:cNvPr id="11" name="TextBox 10">
            <a:extLst>
              <a:ext uri="{FF2B5EF4-FFF2-40B4-BE49-F238E27FC236}">
                <a16:creationId xmlns:a16="http://schemas.microsoft.com/office/drawing/2014/main" id="{BBCB71DF-46E7-4392-97C0-387DCD890FE4}"/>
              </a:ext>
            </a:extLst>
          </p:cNvPr>
          <p:cNvSpPr txBox="1"/>
          <p:nvPr/>
        </p:nvSpPr>
        <p:spPr>
          <a:xfrm>
            <a:off x="4952036" y="4306013"/>
            <a:ext cx="4371540" cy="1061829"/>
          </a:xfrm>
          <a:prstGeom prst="rect">
            <a:avLst/>
          </a:prstGeom>
          <a:noFill/>
          <a:ln>
            <a:solidFill>
              <a:schemeClr val="accent1"/>
            </a:solidFill>
          </a:ln>
        </p:spPr>
        <p:txBody>
          <a:bodyPr wrap="square" rtlCol="0">
            <a:spAutoFit/>
          </a:bodyPr>
          <a:lstStyle/>
          <a:p>
            <a:r>
              <a:rPr kumimoji="1" lang="ko-KR" altLang="en-US" sz="900" b="1" dirty="0"/>
              <a:t>평가 척도 </a:t>
            </a:r>
            <a:r>
              <a:rPr kumimoji="1" lang="en-US" altLang="ko-KR" sz="900" b="1" dirty="0"/>
              <a:t>(</a:t>
            </a:r>
            <a:r>
              <a:rPr kumimoji="1" lang="ko-KR" altLang="en-US" sz="900" b="1" dirty="0"/>
              <a:t>참고</a:t>
            </a:r>
            <a:r>
              <a:rPr kumimoji="1" lang="en-US" altLang="ko-KR" sz="900" b="1" dirty="0"/>
              <a:t>)</a:t>
            </a:r>
            <a:endParaRPr kumimoji="1" lang="en" altLang="ko-Kore-KR" sz="900" b="1" dirty="0"/>
          </a:p>
          <a:p>
            <a:r>
              <a:rPr kumimoji="1" lang="en" altLang="ko-Kore-KR" sz="900" dirty="0"/>
              <a:t>'</a:t>
            </a:r>
            <a:r>
              <a:rPr kumimoji="1" lang="en" altLang="ko-Kore-KR" sz="900" dirty="0" err="1"/>
              <a:t>squared_error</a:t>
            </a:r>
            <a:r>
              <a:rPr kumimoji="1" lang="en" altLang="ko-Kore-KR" sz="900" dirty="0"/>
              <a:t>': </a:t>
            </a:r>
            <a:r>
              <a:rPr kumimoji="1" lang="ko-KR" altLang="en-US" sz="900" dirty="0"/>
              <a:t>평균 제곱 오차</a:t>
            </a:r>
            <a:r>
              <a:rPr kumimoji="1" lang="en-US" altLang="ko-KR" sz="900" dirty="0"/>
              <a:t>(</a:t>
            </a:r>
            <a:r>
              <a:rPr kumimoji="1" lang="en" altLang="ko-Kore-KR" sz="900" dirty="0"/>
              <a:t>MSE), </a:t>
            </a:r>
            <a:r>
              <a:rPr kumimoji="1" lang="ko-KR" altLang="en-US" sz="900" dirty="0"/>
              <a:t>변수선택 </a:t>
            </a:r>
            <a:r>
              <a:rPr kumimoji="1" lang="ko-KR" altLang="en-US" sz="900" dirty="0" err="1"/>
              <a:t>기준으로서의</a:t>
            </a:r>
            <a:r>
              <a:rPr kumimoji="1" lang="ko-KR" altLang="en-US" sz="900" dirty="0"/>
              <a:t> 분산 감소와 동일하다</a:t>
            </a:r>
            <a:r>
              <a:rPr kumimoji="1" lang="en-US" altLang="ko-KR" sz="900" dirty="0"/>
              <a:t>. </a:t>
            </a:r>
            <a:r>
              <a:rPr kumimoji="1" lang="ko-KR" altLang="en-US" sz="900" dirty="0"/>
              <a:t>각 끝 가지의 평균을 사용한 </a:t>
            </a:r>
            <a:r>
              <a:rPr kumimoji="1" lang="en" altLang="ko-Kore-KR" sz="900" dirty="0"/>
              <a:t>L2 loss</a:t>
            </a:r>
            <a:r>
              <a:rPr kumimoji="1" lang="ko-KR" altLang="en-US" sz="900" dirty="0" err="1"/>
              <a:t>를</a:t>
            </a:r>
            <a:r>
              <a:rPr kumimoji="1" lang="ko-KR" altLang="en-US" sz="900" dirty="0"/>
              <a:t> 최소화</a:t>
            </a:r>
            <a:endParaRPr kumimoji="1" lang="en-US" altLang="ko-KR" sz="900" dirty="0"/>
          </a:p>
          <a:p>
            <a:r>
              <a:rPr kumimoji="1" lang="en-US" altLang="ko-KR" sz="900" dirty="0"/>
              <a:t>'</a:t>
            </a:r>
            <a:r>
              <a:rPr kumimoji="1" lang="en" altLang="ko-Kore-KR" sz="900" dirty="0" err="1"/>
              <a:t>friedman_mse</a:t>
            </a:r>
            <a:r>
              <a:rPr kumimoji="1" lang="en" altLang="ko-Kore-KR" sz="900" dirty="0"/>
              <a:t>' : </a:t>
            </a:r>
            <a:r>
              <a:rPr kumimoji="1" lang="ko-KR" altLang="en-US" sz="900" dirty="0"/>
              <a:t>잠재적 분할을 위한 </a:t>
            </a:r>
            <a:r>
              <a:rPr kumimoji="1" lang="en" altLang="ko-Kore-KR" sz="900" dirty="0"/>
              <a:t>Friedman</a:t>
            </a:r>
            <a:r>
              <a:rPr kumimoji="1" lang="ko-KR" altLang="en-US" sz="900" dirty="0"/>
              <a:t>의 </a:t>
            </a:r>
            <a:r>
              <a:rPr kumimoji="1" lang="en" altLang="ko-Kore-KR" sz="900" dirty="0"/>
              <a:t>improvement score</a:t>
            </a:r>
            <a:r>
              <a:rPr kumimoji="1" lang="ko-KR" altLang="en-US" sz="900" dirty="0" err="1"/>
              <a:t>를</a:t>
            </a:r>
            <a:r>
              <a:rPr kumimoji="1" lang="ko-KR" altLang="en-US" sz="900" dirty="0"/>
              <a:t> 포함하는 </a:t>
            </a:r>
            <a:r>
              <a:rPr kumimoji="1" lang="en" altLang="ko-Kore-KR" sz="900" dirty="0"/>
              <a:t>MSE.</a:t>
            </a:r>
          </a:p>
          <a:p>
            <a:r>
              <a:rPr kumimoji="1" lang="en" altLang="ko-Kore-KR" sz="900" dirty="0"/>
              <a:t>'</a:t>
            </a:r>
            <a:r>
              <a:rPr kumimoji="1" lang="en" altLang="ko-Kore-KR" sz="900" dirty="0" err="1"/>
              <a:t>absolute_error</a:t>
            </a:r>
            <a:r>
              <a:rPr kumimoji="1" lang="en" altLang="ko-Kore-KR" sz="900" dirty="0"/>
              <a:t>': </a:t>
            </a:r>
            <a:r>
              <a:rPr kumimoji="1" lang="ko-KR" altLang="en-US" sz="900" dirty="0"/>
              <a:t>오차의 절대값의 평균</a:t>
            </a:r>
            <a:r>
              <a:rPr kumimoji="1" lang="en-US" altLang="ko-KR" sz="900" dirty="0"/>
              <a:t>, </a:t>
            </a:r>
            <a:r>
              <a:rPr kumimoji="1" lang="ko-KR" altLang="en-US" sz="900" dirty="0"/>
              <a:t>각 끝 가지의 중앙값을 사용한 </a:t>
            </a:r>
            <a:r>
              <a:rPr kumimoji="1" lang="en" altLang="ko-Kore-KR" sz="900" dirty="0"/>
              <a:t>L1 loss</a:t>
            </a:r>
            <a:r>
              <a:rPr kumimoji="1" lang="ko-KR" altLang="en-US" sz="900" dirty="0" err="1"/>
              <a:t>를</a:t>
            </a:r>
            <a:r>
              <a:rPr kumimoji="1" lang="ko-KR" altLang="en-US" sz="900" dirty="0"/>
              <a:t> 최소화</a:t>
            </a:r>
            <a:endParaRPr kumimoji="1" lang="en-US" altLang="ko-KR" sz="900" dirty="0"/>
          </a:p>
          <a:p>
            <a:r>
              <a:rPr kumimoji="1" lang="en-US" altLang="ko-KR" sz="900" dirty="0"/>
              <a:t>'</a:t>
            </a:r>
            <a:r>
              <a:rPr kumimoji="1" lang="en" altLang="ko-Kore-KR" sz="900" dirty="0" err="1"/>
              <a:t>poisson</a:t>
            </a:r>
            <a:r>
              <a:rPr kumimoji="1" lang="en" altLang="ko-Kore-KR" sz="900" dirty="0"/>
              <a:t>': </a:t>
            </a:r>
            <a:r>
              <a:rPr kumimoji="1" lang="ko-KR" altLang="en-US" sz="900" dirty="0"/>
              <a:t>분기를 찾기 위해 </a:t>
            </a:r>
            <a:r>
              <a:rPr kumimoji="1" lang="ko-KR" altLang="en-US" sz="900" dirty="0" err="1"/>
              <a:t>포아송</a:t>
            </a:r>
            <a:r>
              <a:rPr kumimoji="1" lang="ko-KR" altLang="en-US" sz="900" dirty="0"/>
              <a:t> 편차 감소를 사용</a:t>
            </a:r>
            <a:r>
              <a:rPr kumimoji="1" lang="en-US" altLang="ko-KR" sz="900" dirty="0"/>
              <a:t>.</a:t>
            </a:r>
          </a:p>
        </p:txBody>
      </p:sp>
      <p:pic>
        <p:nvPicPr>
          <p:cNvPr id="12" name="Picture 2" descr="Cover image">
            <a:extLst>
              <a:ext uri="{FF2B5EF4-FFF2-40B4-BE49-F238E27FC236}">
                <a16:creationId xmlns:a16="http://schemas.microsoft.com/office/drawing/2014/main" id="{3DBFE391-5286-4437-88A2-D8FA8BDB2471}"/>
              </a:ext>
            </a:extLst>
          </p:cNvPr>
          <p:cNvPicPr>
            <a:picLocks noChangeAspect="1" noChangeArrowheads="1"/>
          </p:cNvPicPr>
          <p:nvPr/>
        </p:nvPicPr>
        <p:blipFill>
          <a:blip r:embed="rId2" cstate="print">
            <a:alphaModFix amt="77000"/>
            <a:extLst>
              <a:ext uri="{28A0092B-C50C-407E-A947-70E740481C1C}">
                <a14:useLocalDpi xmlns:a14="http://schemas.microsoft.com/office/drawing/2010/main" val="0"/>
              </a:ext>
            </a:extLst>
          </a:blip>
          <a:srcRect/>
          <a:stretch>
            <a:fillRect/>
          </a:stretch>
        </p:blipFill>
        <p:spPr bwMode="auto">
          <a:xfrm>
            <a:off x="4292826" y="1192352"/>
            <a:ext cx="5030750" cy="10618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A939E0-B043-443E-82AC-CCD6C91716D7}"/>
              </a:ext>
            </a:extLst>
          </p:cNvPr>
          <p:cNvSpPr txBox="1"/>
          <p:nvPr/>
        </p:nvSpPr>
        <p:spPr>
          <a:xfrm>
            <a:off x="4308157" y="2280980"/>
            <a:ext cx="5000087" cy="246221"/>
          </a:xfrm>
          <a:prstGeom prst="rect">
            <a:avLst/>
          </a:prstGeom>
          <a:noFill/>
        </p:spPr>
        <p:txBody>
          <a:bodyPr wrap="none" rtlCol="0">
            <a:spAutoFit/>
          </a:bodyPr>
          <a:lstStyle/>
          <a:p>
            <a:r>
              <a:rPr kumimoji="1" lang="en" altLang="ko-Kore-KR" sz="1000" i="1" dirty="0"/>
              <a:t>https://scikit-</a:t>
            </a:r>
            <a:r>
              <a:rPr kumimoji="1" lang="en" altLang="ko-Kore-KR" sz="1000" i="1" dirty="0" err="1"/>
              <a:t>learn.org</a:t>
            </a:r>
            <a:r>
              <a:rPr kumimoji="1" lang="en" altLang="ko-Kore-KR" sz="1000" i="1" dirty="0"/>
              <a:t>/stable/modules/generated/</a:t>
            </a:r>
            <a:r>
              <a:rPr kumimoji="1" lang="en" altLang="ko-Kore-KR" sz="1000" i="1" dirty="0" err="1"/>
              <a:t>sklearn.datasets.fetch_california_housing</a:t>
            </a:r>
            <a:endParaRPr kumimoji="1" lang="ko-Kore-KR" altLang="en-US" sz="1000" i="1" dirty="0"/>
          </a:p>
        </p:txBody>
      </p:sp>
      <p:sp>
        <p:nvSpPr>
          <p:cNvPr id="16" name="직사각형 15">
            <a:extLst>
              <a:ext uri="{FF2B5EF4-FFF2-40B4-BE49-F238E27FC236}">
                <a16:creationId xmlns:a16="http://schemas.microsoft.com/office/drawing/2014/main" id="{F30C5953-4B69-420B-8A4D-7C8C75024416}"/>
              </a:ext>
            </a:extLst>
          </p:cNvPr>
          <p:cNvSpPr/>
          <p:nvPr/>
        </p:nvSpPr>
        <p:spPr>
          <a:xfrm>
            <a:off x="2327091" y="379651"/>
            <a:ext cx="4638257" cy="369332"/>
          </a:xfrm>
          <a:prstGeom prst="rect">
            <a:avLst/>
          </a:prstGeom>
        </p:spPr>
        <p:txBody>
          <a:bodyPr wrap="none">
            <a:spAutoFit/>
          </a:bodyPr>
          <a:lstStyle/>
          <a:p>
            <a:r>
              <a:rPr lang="ko-KR" altLang="en-US" b="1" dirty="0">
                <a:solidFill>
                  <a:srgbClr val="404248"/>
                </a:solidFill>
                <a:latin typeface="Graphik"/>
              </a:rPr>
              <a:t>의사결정나무 회귀 </a:t>
            </a:r>
            <a:r>
              <a:rPr lang="en-US" altLang="ko-KR" b="1" dirty="0">
                <a:solidFill>
                  <a:srgbClr val="404248"/>
                </a:solidFill>
                <a:latin typeface="Graphik"/>
              </a:rPr>
              <a:t>(Decision Tree</a:t>
            </a:r>
            <a:r>
              <a:rPr lang="ko-KR" altLang="en-US" b="1" dirty="0">
                <a:solidFill>
                  <a:srgbClr val="404248"/>
                </a:solidFill>
                <a:latin typeface="Graphik"/>
              </a:rPr>
              <a:t> </a:t>
            </a:r>
            <a:r>
              <a:rPr lang="en-US" altLang="ko-KR" b="1" dirty="0">
                <a:solidFill>
                  <a:srgbClr val="404248"/>
                </a:solidFill>
                <a:latin typeface="Graphik"/>
              </a:rPr>
              <a:t>Regression)</a:t>
            </a:r>
          </a:p>
        </p:txBody>
      </p:sp>
    </p:spTree>
    <p:extLst>
      <p:ext uri="{BB962C8B-B14F-4D97-AF65-F5344CB8AC3E}">
        <p14:creationId xmlns:p14="http://schemas.microsoft.com/office/powerpoint/2010/main" val="138566252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바닥글 개체 틀 6">
            <a:extLst>
              <a:ext uri="{FF2B5EF4-FFF2-40B4-BE49-F238E27FC236}">
                <a16:creationId xmlns:a16="http://schemas.microsoft.com/office/drawing/2014/main" id="{07B63C55-D2A4-4C40-899C-AE87F1D3C7DA}"/>
              </a:ext>
            </a:extLst>
          </p:cNvPr>
          <p:cNvSpPr>
            <a:spLocks noGrp="1"/>
          </p:cNvSpPr>
          <p:nvPr>
            <p:ph type="ftr" sz="quarter" idx="11"/>
          </p:nvPr>
        </p:nvSpPr>
        <p:spPr/>
        <p:txBody>
          <a:bodyPr/>
          <a:lstStyle/>
          <a:p>
            <a:r>
              <a:rPr lang="en-US" altLang="ko-KR" dirty="0"/>
              <a:t>UBION PBL- FBA</a:t>
            </a:r>
            <a:endParaRPr lang="ko-KR" altLang="en-US" dirty="0"/>
          </a:p>
        </p:txBody>
      </p:sp>
      <p:sp>
        <p:nvSpPr>
          <p:cNvPr id="13" name="슬라이드 번호 개체 틀 12">
            <a:extLst>
              <a:ext uri="{FF2B5EF4-FFF2-40B4-BE49-F238E27FC236}">
                <a16:creationId xmlns:a16="http://schemas.microsoft.com/office/drawing/2014/main" id="{A3EB9827-855F-4EEA-B77D-772C36AE539D}"/>
              </a:ext>
            </a:extLst>
          </p:cNvPr>
          <p:cNvSpPr>
            <a:spLocks noGrp="1"/>
          </p:cNvSpPr>
          <p:nvPr>
            <p:ph type="sldNum" sz="quarter" idx="12"/>
          </p:nvPr>
        </p:nvSpPr>
        <p:spPr/>
        <p:txBody>
          <a:bodyPr/>
          <a:lstStyle/>
          <a:p>
            <a:fld id="{DE77BB65-F969-4654-BF30-45C70C1BE112}" type="slidenum">
              <a:rPr lang="ko-KR" altLang="en-US" smtClean="0"/>
              <a:pPr/>
              <a:t>249</a:t>
            </a:fld>
            <a:endParaRPr lang="ko-KR" altLang="en-US"/>
          </a:p>
        </p:txBody>
      </p:sp>
      <p:sp>
        <p:nvSpPr>
          <p:cNvPr id="14" name="직사각형 13">
            <a:extLst>
              <a:ext uri="{FF2B5EF4-FFF2-40B4-BE49-F238E27FC236}">
                <a16:creationId xmlns:a16="http://schemas.microsoft.com/office/drawing/2014/main" id="{98B3187D-8C3C-484B-AB9A-A8701EF81E75}"/>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pic>
        <p:nvPicPr>
          <p:cNvPr id="8" name="그림 7">
            <a:extLst>
              <a:ext uri="{FF2B5EF4-FFF2-40B4-BE49-F238E27FC236}">
                <a16:creationId xmlns:a16="http://schemas.microsoft.com/office/drawing/2014/main" id="{28A9A498-BB97-4A1E-A382-AB07525775DC}"/>
              </a:ext>
            </a:extLst>
          </p:cNvPr>
          <p:cNvPicPr>
            <a:picLocks noChangeAspect="1"/>
          </p:cNvPicPr>
          <p:nvPr/>
        </p:nvPicPr>
        <p:blipFill>
          <a:blip r:embed="rId2"/>
          <a:stretch>
            <a:fillRect/>
          </a:stretch>
        </p:blipFill>
        <p:spPr>
          <a:xfrm>
            <a:off x="179577" y="2335024"/>
            <a:ext cx="4125686" cy="2730755"/>
          </a:xfrm>
          <a:prstGeom prst="rect">
            <a:avLst/>
          </a:prstGeom>
        </p:spPr>
      </p:pic>
      <p:sp>
        <p:nvSpPr>
          <p:cNvPr id="9" name="TextBox 8">
            <a:extLst>
              <a:ext uri="{FF2B5EF4-FFF2-40B4-BE49-F238E27FC236}">
                <a16:creationId xmlns:a16="http://schemas.microsoft.com/office/drawing/2014/main" id="{397AED52-86B0-4FB6-B81C-53B9CE385100}"/>
              </a:ext>
            </a:extLst>
          </p:cNvPr>
          <p:cNvSpPr txBox="1"/>
          <p:nvPr/>
        </p:nvSpPr>
        <p:spPr>
          <a:xfrm>
            <a:off x="273313" y="1493449"/>
            <a:ext cx="3938213" cy="738664"/>
          </a:xfrm>
          <a:prstGeom prst="rect">
            <a:avLst/>
          </a:prstGeom>
          <a:noFill/>
        </p:spPr>
        <p:txBody>
          <a:bodyPr wrap="square" rtlCol="0">
            <a:spAutoFit/>
          </a:bodyPr>
          <a:lstStyle/>
          <a:p>
            <a:r>
              <a:rPr kumimoji="1" lang="en-US" altLang="ko-KR" sz="1400" i="1" dirty="0"/>
              <a:t>#</a:t>
            </a:r>
            <a:r>
              <a:rPr kumimoji="1" lang="ko-KR" altLang="en-US" sz="1400" i="1" dirty="0"/>
              <a:t> </a:t>
            </a:r>
            <a:r>
              <a:rPr kumimoji="1" lang="en-US" altLang="ko-KR" sz="1400" i="1" dirty="0"/>
              <a:t>tree </a:t>
            </a:r>
            <a:r>
              <a:rPr kumimoji="1" lang="ko-KR" altLang="en-US" sz="1400" i="1" dirty="0"/>
              <a:t>시각화</a:t>
            </a:r>
            <a:endParaRPr kumimoji="1" lang="en" altLang="ko-Kore-KR" sz="1400" i="1" dirty="0"/>
          </a:p>
          <a:p>
            <a:r>
              <a:rPr kumimoji="1" lang="en" altLang="ko-Kore-KR" sz="1400" i="1" dirty="0" err="1"/>
              <a:t>plot_tree</a:t>
            </a:r>
            <a:r>
              <a:rPr kumimoji="1" lang="en" altLang="ko-Kore-KR" sz="1400" i="1" dirty="0"/>
              <a:t>(model,</a:t>
            </a:r>
            <a:r>
              <a:rPr kumimoji="1" lang="ko-KR" altLang="en-US" sz="1400" i="1" dirty="0"/>
              <a:t> </a:t>
            </a:r>
            <a:r>
              <a:rPr kumimoji="1" lang="en" altLang="ko-Kore-KR" sz="1400" i="1" dirty="0" err="1"/>
              <a:t>feature_names</a:t>
            </a:r>
            <a:r>
              <a:rPr kumimoji="1" lang="en" altLang="ko-Kore-KR" sz="1400" i="1" dirty="0"/>
              <a:t>=</a:t>
            </a:r>
            <a:r>
              <a:rPr kumimoji="1" lang="en" altLang="ko-Kore-KR" sz="1400" i="1" dirty="0" err="1"/>
              <a:t>X_train.columns</a:t>
            </a:r>
            <a:r>
              <a:rPr kumimoji="1" lang="en" altLang="ko-Kore-KR" sz="1400" i="1" dirty="0"/>
              <a:t>, </a:t>
            </a:r>
            <a:r>
              <a:rPr kumimoji="1" lang="en" altLang="ko-Kore-KR" sz="1400" i="1" dirty="0" err="1"/>
              <a:t>class_names</a:t>
            </a:r>
            <a:r>
              <a:rPr kumimoji="1" lang="en" altLang="ko-Kore-KR" sz="1400" i="1" dirty="0"/>
              <a:t>=‘</a:t>
            </a:r>
            <a:r>
              <a:rPr kumimoji="1" lang="en-US" altLang="ko-KR" sz="1400" i="1" dirty="0"/>
              <a:t>target</a:t>
            </a:r>
            <a:r>
              <a:rPr kumimoji="1" lang="en" altLang="ko-Kore-KR" sz="1400" i="1" dirty="0"/>
              <a:t>’,</a:t>
            </a:r>
            <a:r>
              <a:rPr kumimoji="1" lang="ko-KR" altLang="en-US" sz="1400" i="1" dirty="0"/>
              <a:t> </a:t>
            </a:r>
            <a:r>
              <a:rPr kumimoji="1" lang="en" altLang="ko-Kore-KR" sz="1400" i="1" dirty="0"/>
              <a:t>filled = True,</a:t>
            </a:r>
            <a:r>
              <a:rPr kumimoji="1" lang="ko-KR" altLang="en-US" sz="1400" i="1" dirty="0"/>
              <a:t> </a:t>
            </a:r>
            <a:r>
              <a:rPr kumimoji="1" lang="en" altLang="ko-Kore-KR" sz="1400" i="1" dirty="0"/>
              <a:t>rounded=True)</a:t>
            </a:r>
          </a:p>
        </p:txBody>
      </p:sp>
      <p:sp>
        <p:nvSpPr>
          <p:cNvPr id="10" name="TextBox 9">
            <a:extLst>
              <a:ext uri="{FF2B5EF4-FFF2-40B4-BE49-F238E27FC236}">
                <a16:creationId xmlns:a16="http://schemas.microsoft.com/office/drawing/2014/main" id="{11E584A7-D6CF-4DC9-907A-DE83315C6248}"/>
              </a:ext>
            </a:extLst>
          </p:cNvPr>
          <p:cNvSpPr txBox="1"/>
          <p:nvPr/>
        </p:nvSpPr>
        <p:spPr>
          <a:xfrm>
            <a:off x="5315986" y="1531424"/>
            <a:ext cx="3268435" cy="738664"/>
          </a:xfrm>
          <a:prstGeom prst="rect">
            <a:avLst/>
          </a:prstGeom>
          <a:noFill/>
        </p:spPr>
        <p:txBody>
          <a:bodyPr wrap="square" rtlCol="0">
            <a:spAutoFit/>
          </a:bodyPr>
          <a:lstStyle/>
          <a:p>
            <a:r>
              <a:rPr lang="en" altLang="ko-Kore-KR" sz="1400" i="1" dirty="0"/>
              <a:t># </a:t>
            </a:r>
            <a:r>
              <a:rPr lang="ko-Kore-KR" altLang="en-US" sz="1400" i="1" dirty="0"/>
              <a:t>글자로</a:t>
            </a:r>
            <a:r>
              <a:rPr lang="ko-KR" altLang="en-US" sz="1400" i="1" dirty="0"/>
              <a:t> 출력해주는 </a:t>
            </a:r>
            <a:r>
              <a:rPr lang="en-US" altLang="ko-KR" sz="1400" i="1" dirty="0"/>
              <a:t>tree </a:t>
            </a:r>
            <a:r>
              <a:rPr lang="ko-KR" altLang="en-US" sz="1400" i="1" dirty="0"/>
              <a:t>구조</a:t>
            </a:r>
            <a:endParaRPr lang="en" altLang="ko-Kore-KR" sz="1400" i="1" dirty="0"/>
          </a:p>
          <a:p>
            <a:r>
              <a:rPr lang="en" altLang="ko-Kore-KR" sz="1400" i="1" dirty="0"/>
              <a:t>print(</a:t>
            </a:r>
            <a:r>
              <a:rPr lang="en" altLang="ko-Kore-KR" sz="1400" i="1" dirty="0" err="1"/>
              <a:t>export_text</a:t>
            </a:r>
            <a:r>
              <a:rPr lang="en" altLang="ko-Kore-KR" sz="1400" i="1" dirty="0"/>
              <a:t>(model, </a:t>
            </a:r>
            <a:r>
              <a:rPr lang="en" altLang="ko-Kore-KR" sz="1400" i="1" dirty="0" err="1"/>
              <a:t>feature_names</a:t>
            </a:r>
            <a:r>
              <a:rPr lang="en" altLang="ko-Kore-KR" sz="1400" i="1" dirty="0"/>
              <a:t>=</a:t>
            </a:r>
            <a:r>
              <a:rPr lang="en" altLang="ko-Kore-KR" sz="1400" i="1" dirty="0" err="1"/>
              <a:t>X_train.columns.to_list</a:t>
            </a:r>
            <a:r>
              <a:rPr lang="en" altLang="ko-Kore-KR" sz="1400" i="1" dirty="0"/>
              <a:t>()))</a:t>
            </a:r>
          </a:p>
        </p:txBody>
      </p:sp>
      <p:pic>
        <p:nvPicPr>
          <p:cNvPr id="11" name="그림 10" descr="텍스트이(가) 표시된 사진&#10;&#10;자동 생성된 설명">
            <a:extLst>
              <a:ext uri="{FF2B5EF4-FFF2-40B4-BE49-F238E27FC236}">
                <a16:creationId xmlns:a16="http://schemas.microsoft.com/office/drawing/2014/main" id="{5509703E-01EA-447D-94CD-ECDCC087E70E}"/>
              </a:ext>
            </a:extLst>
          </p:cNvPr>
          <p:cNvPicPr>
            <a:picLocks noChangeAspect="1"/>
          </p:cNvPicPr>
          <p:nvPr/>
        </p:nvPicPr>
        <p:blipFill>
          <a:blip r:embed="rId3"/>
          <a:stretch>
            <a:fillRect/>
          </a:stretch>
        </p:blipFill>
        <p:spPr>
          <a:xfrm>
            <a:off x="6027354" y="2465061"/>
            <a:ext cx="1845701" cy="3785251"/>
          </a:xfrm>
          <a:prstGeom prst="rect">
            <a:avLst/>
          </a:prstGeom>
        </p:spPr>
      </p:pic>
      <p:grpSp>
        <p:nvGrpSpPr>
          <p:cNvPr id="12" name="그룹 11">
            <a:extLst>
              <a:ext uri="{FF2B5EF4-FFF2-40B4-BE49-F238E27FC236}">
                <a16:creationId xmlns:a16="http://schemas.microsoft.com/office/drawing/2014/main" id="{3E8CA860-CF3D-4C38-9B2C-9E3FDE397472}"/>
              </a:ext>
            </a:extLst>
          </p:cNvPr>
          <p:cNvGrpSpPr/>
          <p:nvPr/>
        </p:nvGrpSpPr>
        <p:grpSpPr>
          <a:xfrm>
            <a:off x="179576" y="5516220"/>
            <a:ext cx="4706539" cy="738664"/>
            <a:chOff x="4707639" y="4490357"/>
            <a:chExt cx="4706539" cy="738664"/>
          </a:xfrm>
        </p:grpSpPr>
        <p:sp>
          <p:nvSpPr>
            <p:cNvPr id="15" name="TextBox 14">
              <a:extLst>
                <a:ext uri="{FF2B5EF4-FFF2-40B4-BE49-F238E27FC236}">
                  <a16:creationId xmlns:a16="http://schemas.microsoft.com/office/drawing/2014/main" id="{3353031C-A5C8-4215-AB1E-C93F2A6DAF80}"/>
                </a:ext>
              </a:extLst>
            </p:cNvPr>
            <p:cNvSpPr txBox="1"/>
            <p:nvPr/>
          </p:nvSpPr>
          <p:spPr>
            <a:xfrm>
              <a:off x="4707639" y="4490357"/>
              <a:ext cx="2776722" cy="738664"/>
            </a:xfrm>
            <a:prstGeom prst="rect">
              <a:avLst/>
            </a:prstGeom>
            <a:noFill/>
          </p:spPr>
          <p:txBody>
            <a:bodyPr wrap="none" rtlCol="0">
              <a:spAutoFit/>
            </a:bodyPr>
            <a:lstStyle/>
            <a:p>
              <a:r>
                <a:rPr lang="en" altLang="ko-Kore-KR" sz="1400" dirty="0"/>
                <a:t># </a:t>
              </a:r>
              <a:r>
                <a:rPr lang="ko-KR" altLang="en-US" sz="1400" dirty="0"/>
                <a:t>모형의 결정계수 출력</a:t>
              </a:r>
              <a:endParaRPr lang="en" altLang="ko-Kore-KR" sz="1400" dirty="0"/>
            </a:p>
            <a:p>
              <a:r>
                <a:rPr lang="en" altLang="ko-Kore-KR" sz="1400" dirty="0"/>
                <a:t>print(</a:t>
              </a:r>
              <a:r>
                <a:rPr lang="en" altLang="ko-Kore-KR" sz="1400" dirty="0" err="1"/>
                <a:t>model.score</a:t>
              </a:r>
              <a:r>
                <a:rPr lang="en" altLang="ko-Kore-KR" sz="1400" dirty="0"/>
                <a:t>(</a:t>
              </a:r>
              <a:r>
                <a:rPr lang="en" altLang="ko-Kore-KR" sz="1400" dirty="0" err="1"/>
                <a:t>X_train</a:t>
              </a:r>
              <a:r>
                <a:rPr lang="en" altLang="ko-Kore-KR" sz="1400" dirty="0"/>
                <a:t>, </a:t>
              </a:r>
              <a:r>
                <a:rPr lang="en" altLang="ko-Kore-KR" sz="1400" dirty="0" err="1"/>
                <a:t>y_train</a:t>
              </a:r>
              <a:r>
                <a:rPr lang="en" altLang="ko-Kore-KR" sz="1400" dirty="0"/>
                <a:t>))</a:t>
              </a:r>
            </a:p>
            <a:p>
              <a:r>
                <a:rPr lang="en" altLang="ko-Kore-KR" sz="1400" dirty="0"/>
                <a:t>print(</a:t>
              </a:r>
              <a:r>
                <a:rPr lang="en" altLang="ko-Kore-KR" sz="1400" dirty="0" err="1"/>
                <a:t>model.score</a:t>
              </a:r>
              <a:r>
                <a:rPr lang="en" altLang="ko-Kore-KR" sz="1400" dirty="0"/>
                <a:t>(</a:t>
              </a:r>
              <a:r>
                <a:rPr lang="en" altLang="ko-Kore-KR" sz="1400" dirty="0" err="1"/>
                <a:t>X_test</a:t>
              </a:r>
              <a:r>
                <a:rPr lang="en" altLang="ko-Kore-KR" sz="1400" dirty="0"/>
                <a:t>, </a:t>
              </a:r>
              <a:r>
                <a:rPr lang="en" altLang="ko-Kore-KR" sz="1400" dirty="0" err="1"/>
                <a:t>y_test</a:t>
              </a:r>
              <a:r>
                <a:rPr lang="en" altLang="ko-Kore-KR" sz="1400" dirty="0"/>
                <a:t>))</a:t>
              </a:r>
            </a:p>
          </p:txBody>
        </p:sp>
        <p:pic>
          <p:nvPicPr>
            <p:cNvPr id="16" name="그림 15" descr="텍스트이(가) 표시된 사진&#10;&#10;자동 생성된 설명">
              <a:extLst>
                <a:ext uri="{FF2B5EF4-FFF2-40B4-BE49-F238E27FC236}">
                  <a16:creationId xmlns:a16="http://schemas.microsoft.com/office/drawing/2014/main" id="{1E4F7312-010A-40C1-8CC9-362059C92644}"/>
                </a:ext>
              </a:extLst>
            </p:cNvPr>
            <p:cNvPicPr>
              <a:picLocks noChangeAspect="1"/>
            </p:cNvPicPr>
            <p:nvPr/>
          </p:nvPicPr>
          <p:blipFill>
            <a:blip r:embed="rId4"/>
            <a:stretch>
              <a:fillRect/>
            </a:stretch>
          </p:blipFill>
          <p:spPr>
            <a:xfrm>
              <a:off x="7509178" y="4504089"/>
              <a:ext cx="1905000" cy="711200"/>
            </a:xfrm>
            <a:prstGeom prst="rect">
              <a:avLst/>
            </a:prstGeom>
          </p:spPr>
        </p:pic>
      </p:grpSp>
      <p:sp>
        <p:nvSpPr>
          <p:cNvPr id="17" name="TextBox 16">
            <a:extLst>
              <a:ext uri="{FF2B5EF4-FFF2-40B4-BE49-F238E27FC236}">
                <a16:creationId xmlns:a16="http://schemas.microsoft.com/office/drawing/2014/main" id="{4929EDC1-1C76-4951-8DE0-A6774486F33F}"/>
              </a:ext>
            </a:extLst>
          </p:cNvPr>
          <p:cNvSpPr txBox="1"/>
          <p:nvPr/>
        </p:nvSpPr>
        <p:spPr>
          <a:xfrm>
            <a:off x="179576" y="1030135"/>
            <a:ext cx="3999813" cy="369332"/>
          </a:xfrm>
          <a:prstGeom prst="rect">
            <a:avLst/>
          </a:prstGeom>
          <a:noFill/>
          <a:ln>
            <a:solidFill>
              <a:schemeClr val="accent1"/>
            </a:solidFill>
          </a:ln>
        </p:spPr>
        <p:txBody>
          <a:bodyPr wrap="none" rtlCol="0">
            <a:spAutoFit/>
          </a:bodyPr>
          <a:lstStyle/>
          <a:p>
            <a:r>
              <a:rPr kumimoji="1" lang="ko-KR" altLang="en-US" dirty="0"/>
              <a:t>회귀 결과 </a:t>
            </a:r>
            <a:r>
              <a:rPr kumimoji="1" lang="en-US" altLang="ko-KR" dirty="0"/>
              <a:t>(</a:t>
            </a:r>
            <a:r>
              <a:rPr kumimoji="1" lang="ko-KR" altLang="en-US" dirty="0"/>
              <a:t>캘리포니아 집값 회귀분석</a:t>
            </a:r>
            <a:r>
              <a:rPr kumimoji="1" lang="en-US" altLang="ko-KR" dirty="0"/>
              <a:t>)</a:t>
            </a:r>
            <a:endParaRPr kumimoji="1" lang="ko-Kore-KR" altLang="en-US" dirty="0"/>
          </a:p>
        </p:txBody>
      </p:sp>
      <p:sp>
        <p:nvSpPr>
          <p:cNvPr id="18" name="직사각형 17">
            <a:extLst>
              <a:ext uri="{FF2B5EF4-FFF2-40B4-BE49-F238E27FC236}">
                <a16:creationId xmlns:a16="http://schemas.microsoft.com/office/drawing/2014/main" id="{0E3ED6FD-4BCE-4C43-9160-5228C1BD7B11}"/>
              </a:ext>
            </a:extLst>
          </p:cNvPr>
          <p:cNvSpPr/>
          <p:nvPr/>
        </p:nvSpPr>
        <p:spPr>
          <a:xfrm>
            <a:off x="2327091" y="379651"/>
            <a:ext cx="4638257" cy="369332"/>
          </a:xfrm>
          <a:prstGeom prst="rect">
            <a:avLst/>
          </a:prstGeom>
        </p:spPr>
        <p:txBody>
          <a:bodyPr wrap="none">
            <a:spAutoFit/>
          </a:bodyPr>
          <a:lstStyle/>
          <a:p>
            <a:r>
              <a:rPr lang="ko-KR" altLang="en-US" b="1" dirty="0">
                <a:solidFill>
                  <a:srgbClr val="404248"/>
                </a:solidFill>
                <a:latin typeface="Graphik"/>
              </a:rPr>
              <a:t>의사결정나무 회귀 </a:t>
            </a:r>
            <a:r>
              <a:rPr lang="en-US" altLang="ko-KR" b="1" dirty="0">
                <a:solidFill>
                  <a:srgbClr val="404248"/>
                </a:solidFill>
                <a:latin typeface="Graphik"/>
              </a:rPr>
              <a:t>(Decision Tree</a:t>
            </a:r>
            <a:r>
              <a:rPr lang="ko-KR" altLang="en-US" b="1" dirty="0">
                <a:solidFill>
                  <a:srgbClr val="404248"/>
                </a:solidFill>
                <a:latin typeface="Graphik"/>
              </a:rPr>
              <a:t> </a:t>
            </a:r>
            <a:r>
              <a:rPr lang="en-US" altLang="ko-KR" b="1" dirty="0">
                <a:solidFill>
                  <a:srgbClr val="404248"/>
                </a:solidFill>
                <a:latin typeface="Graphik"/>
              </a:rPr>
              <a:t>Regression)</a:t>
            </a:r>
          </a:p>
        </p:txBody>
      </p:sp>
    </p:spTree>
    <p:extLst>
      <p:ext uri="{BB962C8B-B14F-4D97-AF65-F5344CB8AC3E}">
        <p14:creationId xmlns:p14="http://schemas.microsoft.com/office/powerpoint/2010/main" val="358437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표 11">
                <a:extLst>
                  <a:ext uri="{FF2B5EF4-FFF2-40B4-BE49-F238E27FC236}">
                    <a16:creationId xmlns:a16="http://schemas.microsoft.com/office/drawing/2014/main" id="{FC2E1EB5-A7BE-9449-94AF-04F91CB3DFB3}"/>
                  </a:ext>
                </a:extLst>
              </p:cNvPr>
              <p:cNvGraphicFramePr>
                <a:graphicFrameLocks noGrp="1"/>
              </p:cNvGraphicFramePr>
              <p:nvPr>
                <p:extLst>
                  <p:ext uri="{D42A27DB-BD31-4B8C-83A1-F6EECF244321}">
                    <p14:modId xmlns:p14="http://schemas.microsoft.com/office/powerpoint/2010/main" val="2977068503"/>
                  </p:ext>
                </p:extLst>
              </p:nvPr>
            </p:nvGraphicFramePr>
            <p:xfrm>
              <a:off x="357053" y="1765153"/>
              <a:ext cx="8271712" cy="3510773"/>
            </p:xfrm>
            <a:graphic>
              <a:graphicData uri="http://schemas.openxmlformats.org/drawingml/2006/table">
                <a:tbl>
                  <a:tblPr firstRow="1" bandRow="1">
                    <a:tableStyleId>{5C22544A-7EE6-4342-B048-85BDC9FD1C3A}</a:tableStyleId>
                  </a:tblPr>
                  <a:tblGrid>
                    <a:gridCol w="830571">
                      <a:extLst>
                        <a:ext uri="{9D8B030D-6E8A-4147-A177-3AD203B41FA5}">
                          <a16:colId xmlns:a16="http://schemas.microsoft.com/office/drawing/2014/main" val="630177809"/>
                        </a:ext>
                      </a:extLst>
                    </a:gridCol>
                    <a:gridCol w="792088">
                      <a:extLst>
                        <a:ext uri="{9D8B030D-6E8A-4147-A177-3AD203B41FA5}">
                          <a16:colId xmlns:a16="http://schemas.microsoft.com/office/drawing/2014/main" val="4007787095"/>
                        </a:ext>
                      </a:extLst>
                    </a:gridCol>
                    <a:gridCol w="720080">
                      <a:extLst>
                        <a:ext uri="{9D8B030D-6E8A-4147-A177-3AD203B41FA5}">
                          <a16:colId xmlns:a16="http://schemas.microsoft.com/office/drawing/2014/main" val="2094819766"/>
                        </a:ext>
                      </a:extLst>
                    </a:gridCol>
                    <a:gridCol w="1050473">
                      <a:extLst>
                        <a:ext uri="{9D8B030D-6E8A-4147-A177-3AD203B41FA5}">
                          <a16:colId xmlns:a16="http://schemas.microsoft.com/office/drawing/2014/main" val="2880420016"/>
                        </a:ext>
                      </a:extLst>
                    </a:gridCol>
                    <a:gridCol w="1219626">
                      <a:extLst>
                        <a:ext uri="{9D8B030D-6E8A-4147-A177-3AD203B41FA5}">
                          <a16:colId xmlns:a16="http://schemas.microsoft.com/office/drawing/2014/main" val="2854151291"/>
                        </a:ext>
                      </a:extLst>
                    </a:gridCol>
                    <a:gridCol w="1373575">
                      <a:extLst>
                        <a:ext uri="{9D8B030D-6E8A-4147-A177-3AD203B41FA5}">
                          <a16:colId xmlns:a16="http://schemas.microsoft.com/office/drawing/2014/main" val="874801617"/>
                        </a:ext>
                      </a:extLst>
                    </a:gridCol>
                    <a:gridCol w="1219626">
                      <a:extLst>
                        <a:ext uri="{9D8B030D-6E8A-4147-A177-3AD203B41FA5}">
                          <a16:colId xmlns:a16="http://schemas.microsoft.com/office/drawing/2014/main" val="3551196118"/>
                        </a:ext>
                      </a:extLst>
                    </a:gridCol>
                    <a:gridCol w="1065673">
                      <a:extLst>
                        <a:ext uri="{9D8B030D-6E8A-4147-A177-3AD203B41FA5}">
                          <a16:colId xmlns:a16="http://schemas.microsoft.com/office/drawing/2014/main" val="3372896150"/>
                        </a:ext>
                      </a:extLst>
                    </a:gridCol>
                  </a:tblGrid>
                  <a:tr h="656379">
                    <a:tc>
                      <a:txBody>
                        <a:bodyPr/>
                        <a:lstStyle/>
                        <a:p>
                          <a:pPr algn="ctr"/>
                          <a:endParaRPr lang="ko-Kore-KR" altLang="en-US" sz="1200" dirty="0">
                            <a:solidFill>
                              <a:schemeClr val="tx1"/>
                            </a:solidFill>
                            <a:latin typeface="+mj-ea"/>
                            <a:ea typeface="+mj-ea"/>
                          </a:endParaRPr>
                        </a:p>
                      </a:txBody>
                      <a:tcPr marL="68580" marR="68580" marT="34290" marB="34290">
                        <a:solidFill>
                          <a:schemeClr val="bg2"/>
                        </a:solidFill>
                      </a:tcPr>
                    </a:tc>
                    <a:tc>
                      <a:txBody>
                        <a:bodyPr/>
                        <a:lstStyle/>
                        <a:p>
                          <a:pPr algn="ctr"/>
                          <a:r>
                            <a:rPr lang="en-US" altLang="ko-Kore-KR" sz="1200" dirty="0">
                              <a:solidFill>
                                <a:schemeClr val="tx1"/>
                              </a:solidFill>
                              <a:latin typeface="+mj-ea"/>
                              <a:ea typeface="+mj-ea"/>
                            </a:rPr>
                            <a:t>X </a:t>
                          </a: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algn="ctr"/>
                          <a:r>
                            <a:rPr lang="en-US" altLang="en-US" sz="1200" dirty="0">
                              <a:solidFill>
                                <a:schemeClr val="tx1"/>
                              </a:solidFill>
                              <a:latin typeface="+mj-ea"/>
                              <a:ea typeface="+mj-ea"/>
                            </a:rPr>
                            <a:t>Y</a:t>
                          </a: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algn="ctr"/>
                          <a:r>
                            <a:rPr lang="en-US" altLang="en-US" sz="1200" dirty="0">
                              <a:solidFill>
                                <a:schemeClr val="tx1"/>
                              </a:solidFill>
                              <a:latin typeface="+mj-ea"/>
                              <a:ea typeface="+mj-ea"/>
                            </a:rPr>
                            <a:t>X </a:t>
                          </a:r>
                          <a:r>
                            <a:rPr lang="ko-KR" altLang="en-US" sz="1200" dirty="0">
                              <a:solidFill>
                                <a:schemeClr val="tx1"/>
                              </a:solidFill>
                              <a:latin typeface="+mj-ea"/>
                              <a:ea typeface="+mj-ea"/>
                            </a:rPr>
                            <a:t>편차</a:t>
                          </a:r>
                          <a:endParaRPr lang="en-US" altLang="ko-KR" sz="1200" dirty="0">
                            <a:solidFill>
                              <a:schemeClr val="tx1"/>
                            </a:solidFill>
                            <a:latin typeface="+mj-ea"/>
                            <a:ea typeface="+mj-ea"/>
                          </a:endParaRPr>
                        </a:p>
                        <a:p>
                          <a:pPr algn="ctr"/>
                          <a:r>
                            <a:rPr lang="en-US" altLang="en-US" sz="1200" dirty="0">
                              <a:solidFill>
                                <a:schemeClr val="tx1"/>
                              </a:solidFill>
                              <a:latin typeface="+mj-ea"/>
                              <a:ea typeface="+mj-ea"/>
                            </a:rPr>
                            <a:t>(</a:t>
                          </a:r>
                          <a14:m>
                            <m:oMath xmlns:m="http://schemas.openxmlformats.org/officeDocument/2006/math">
                              <m:sSub>
                                <m:sSubPr>
                                  <m:ctrlPr>
                                    <a:rPr lang="en-US" altLang="en-US" sz="1200" i="1" smtClean="0">
                                      <a:solidFill>
                                        <a:schemeClr val="tx1"/>
                                      </a:solidFill>
                                      <a:latin typeface="Cambria Math" panose="02040503050406030204" pitchFamily="18" charset="0"/>
                                      <a:ea typeface="+mj-ea"/>
                                    </a:rPr>
                                  </m:ctrlPr>
                                </m:sSubPr>
                                <m:e>
                                  <m:r>
                                    <a:rPr lang="en-US" altLang="en-US" sz="1200" b="1" i="1" smtClean="0">
                                      <a:solidFill>
                                        <a:schemeClr val="tx1"/>
                                      </a:solidFill>
                                      <a:latin typeface="Cambria Math" panose="02040503050406030204" pitchFamily="18" charset="0"/>
                                      <a:ea typeface="+mj-ea"/>
                                    </a:rPr>
                                    <m:t>𝑿</m:t>
                                  </m:r>
                                </m:e>
                                <m:sub>
                                  <m:r>
                                    <a:rPr lang="en-US" altLang="en-US" sz="1200" b="1" i="1" smtClean="0">
                                      <a:solidFill>
                                        <a:schemeClr val="tx1"/>
                                      </a:solidFill>
                                      <a:latin typeface="Cambria Math" panose="02040503050406030204" pitchFamily="18" charset="0"/>
                                      <a:ea typeface="+mj-ea"/>
                                    </a:rPr>
                                    <m:t>𝑫</m:t>
                                  </m:r>
                                </m:sub>
                              </m:sSub>
                            </m:oMath>
                          </a14:m>
                          <a:r>
                            <a:rPr lang="en-US" altLang="en-US" sz="1200" dirty="0">
                              <a:solidFill>
                                <a:schemeClr val="tx1"/>
                              </a:solidFill>
                              <a:latin typeface="+mj-ea"/>
                              <a:ea typeface="+mj-ea"/>
                            </a:rPr>
                            <a:t>)</a:t>
                          </a:r>
                        </a:p>
                        <a:p>
                          <a:pPr algn="ctr"/>
                          <a:r>
                            <a:rPr lang="en-US" altLang="en-US" sz="1200" dirty="0">
                              <a:solidFill>
                                <a:schemeClr val="tx1"/>
                              </a:solidFill>
                              <a:ea typeface="+mj-ea"/>
                            </a:rPr>
                            <a:t>(</a:t>
                          </a:r>
                          <a14:m>
                            <m:oMath xmlns:m="http://schemas.openxmlformats.org/officeDocument/2006/math">
                              <m:sSub>
                                <m:sSubPr>
                                  <m:ctrlPr>
                                    <a:rPr lang="ko-Kore-KR" altLang="en-US" sz="1200" i="1" smtClean="0">
                                      <a:solidFill>
                                        <a:schemeClr val="tx1"/>
                                      </a:solidFill>
                                      <a:latin typeface="Cambria Math" panose="02040503050406030204" pitchFamily="18" charset="0"/>
                                      <a:ea typeface="+mj-ea"/>
                                    </a:rPr>
                                  </m:ctrlPr>
                                </m:sSubPr>
                                <m:e>
                                  <m:r>
                                    <a:rPr lang="en-US" altLang="en-US" sz="1200" b="1" i="1" smtClean="0">
                                      <a:solidFill>
                                        <a:schemeClr val="tx1"/>
                                      </a:solidFill>
                                      <a:latin typeface="Cambria Math" panose="02040503050406030204" pitchFamily="18" charset="0"/>
                                      <a:ea typeface="+mj-ea"/>
                                    </a:rPr>
                                    <m:t>𝑿</m:t>
                                  </m:r>
                                </m:e>
                                <m:sub>
                                  <m:r>
                                    <a:rPr lang="en-US" altLang="en-US" sz="1200" b="1" i="1" smtClean="0">
                                      <a:solidFill>
                                        <a:schemeClr val="tx1"/>
                                      </a:solidFill>
                                      <a:latin typeface="Cambria Math" panose="02040503050406030204" pitchFamily="18" charset="0"/>
                                      <a:ea typeface="+mj-ea"/>
                                    </a:rPr>
                                    <m:t>𝒊</m:t>
                                  </m:r>
                                </m:sub>
                              </m:sSub>
                            </m:oMath>
                          </a14:m>
                          <a:r>
                            <a:rPr lang="en-US" altLang="en-US" sz="1200" dirty="0">
                              <a:solidFill>
                                <a:schemeClr val="tx1"/>
                              </a:solidFill>
                              <a:latin typeface="+mj-ea"/>
                              <a:ea typeface="+mj-ea"/>
                            </a:rPr>
                            <a:t> - m)</a:t>
                          </a: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algn="ctr"/>
                          <a:r>
                            <a:rPr lang="en-US" altLang="en-US" sz="1200" b="1" kern="1200" dirty="0">
                              <a:solidFill>
                                <a:schemeClr val="tx1"/>
                              </a:solidFill>
                              <a:latin typeface="+mj-ea"/>
                              <a:ea typeface="+mn-ea"/>
                              <a:cs typeface="+mn-cs"/>
                            </a:rPr>
                            <a:t>Y </a:t>
                          </a:r>
                          <a:r>
                            <a:rPr lang="ko-KR" altLang="en-US" sz="1200" b="1" kern="1200" dirty="0">
                              <a:solidFill>
                                <a:schemeClr val="tx1"/>
                              </a:solidFill>
                              <a:latin typeface="+mj-ea"/>
                              <a:ea typeface="+mn-ea"/>
                              <a:cs typeface="+mn-cs"/>
                            </a:rPr>
                            <a:t>편차</a:t>
                          </a:r>
                          <a:endParaRPr lang="en-US" altLang="ko-KR" sz="1200" b="1" kern="1200" dirty="0">
                            <a:solidFill>
                              <a:schemeClr val="tx1"/>
                            </a:solidFill>
                            <a:latin typeface="+mj-ea"/>
                            <a:ea typeface="+mn-ea"/>
                            <a:cs typeface="+mn-cs"/>
                          </a:endParaRPr>
                        </a:p>
                        <a:p>
                          <a:pPr algn="ctr"/>
                          <a:r>
                            <a:rPr lang="en-US" altLang="en-US" sz="1200" b="1" kern="1200" dirty="0">
                              <a:solidFill>
                                <a:schemeClr val="tx1"/>
                              </a:solidFill>
                              <a:latin typeface="+mj-ea"/>
                              <a:ea typeface="+mn-ea"/>
                              <a:cs typeface="+mn-cs"/>
                            </a:rPr>
                            <a:t>(</a:t>
                          </a:r>
                          <a14:m>
                            <m:oMath xmlns:m="http://schemas.openxmlformats.org/officeDocument/2006/math">
                              <m:sSub>
                                <m:sSubPr>
                                  <m:ctrlPr>
                                    <a:rPr lang="en-US" altLang="en-US" sz="1200" b="1" i="1" kern="1200" smtClean="0">
                                      <a:solidFill>
                                        <a:schemeClr val="tx1"/>
                                      </a:solidFill>
                                      <a:latin typeface="Cambria Math" panose="02040503050406030204" pitchFamily="18" charset="0"/>
                                      <a:ea typeface="+mn-ea"/>
                                      <a:cs typeface="+mn-cs"/>
                                    </a:rPr>
                                  </m:ctrlPr>
                                </m:sSubPr>
                                <m:e>
                                  <m:r>
                                    <a:rPr lang="en-US" altLang="en-US" sz="1200" b="1" i="1" kern="1200" smtClean="0">
                                      <a:solidFill>
                                        <a:schemeClr val="tx1"/>
                                      </a:solidFill>
                                      <a:latin typeface="Cambria Math" panose="02040503050406030204" pitchFamily="18" charset="0"/>
                                      <a:ea typeface="+mn-ea"/>
                                      <a:cs typeface="+mn-cs"/>
                                    </a:rPr>
                                    <m:t>𝒀</m:t>
                                  </m:r>
                                </m:e>
                                <m:sub>
                                  <m:r>
                                    <a:rPr lang="en-US" altLang="en-US" sz="1200" b="1" i="1" kern="1200" smtClean="0">
                                      <a:solidFill>
                                        <a:schemeClr val="tx1"/>
                                      </a:solidFill>
                                      <a:latin typeface="Cambria Math" panose="02040503050406030204" pitchFamily="18" charset="0"/>
                                      <a:ea typeface="+mn-ea"/>
                                      <a:cs typeface="+mn-cs"/>
                                    </a:rPr>
                                    <m:t>𝑫</m:t>
                                  </m:r>
                                </m:sub>
                              </m:sSub>
                            </m:oMath>
                          </a14:m>
                          <a:r>
                            <a:rPr lang="en-US" altLang="en-US" sz="1200" b="1" kern="1200" dirty="0">
                              <a:solidFill>
                                <a:schemeClr val="tx1"/>
                              </a:solidFill>
                              <a:latin typeface="+mj-ea"/>
                              <a:ea typeface="+mn-ea"/>
                              <a:cs typeface="+mn-cs"/>
                            </a:rPr>
                            <a:t>)</a:t>
                          </a:r>
                          <a:endParaRPr lang="ko-Kore-KR" altLang="en-US" sz="1200" b="1" kern="1200" dirty="0">
                            <a:solidFill>
                              <a:schemeClr val="tx1"/>
                            </a:solidFill>
                            <a:latin typeface="+mj-ea"/>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en-US" sz="1200" b="1" kern="1200" dirty="0">
                              <a:solidFill>
                                <a:schemeClr val="tx1"/>
                              </a:solidFill>
                              <a:latin typeface="+mn-lt"/>
                              <a:ea typeface="+mn-ea"/>
                              <a:cs typeface="+mn-cs"/>
                            </a:rPr>
                            <a:t>(</a:t>
                          </a:r>
                          <a14:m>
                            <m:oMath xmlns:m="http://schemas.openxmlformats.org/officeDocument/2006/math">
                              <m:sSub>
                                <m:sSubPr>
                                  <m:ctrlPr>
                                    <a:rPr lang="ko-Kore-KR" altLang="en-US" sz="1200" b="1" i="1" kern="1200" smtClean="0">
                                      <a:solidFill>
                                        <a:schemeClr val="tx1"/>
                                      </a:solidFill>
                                      <a:latin typeface="Cambria Math" panose="02040503050406030204" pitchFamily="18" charset="0"/>
                                      <a:ea typeface="+mn-ea"/>
                                      <a:cs typeface="+mn-cs"/>
                                    </a:rPr>
                                  </m:ctrlPr>
                                </m:sSubPr>
                                <m:e>
                                  <m:r>
                                    <a:rPr lang="en-US" altLang="en-US" sz="1200" b="1" i="1" kern="1200" smtClean="0">
                                      <a:solidFill>
                                        <a:schemeClr val="tx1"/>
                                      </a:solidFill>
                                      <a:latin typeface="Cambria Math" panose="02040503050406030204" pitchFamily="18" charset="0"/>
                                      <a:ea typeface="+mn-ea"/>
                                      <a:cs typeface="+mn-cs"/>
                                    </a:rPr>
                                    <m:t>𝒀</m:t>
                                  </m:r>
                                </m:e>
                                <m:sub>
                                  <m:r>
                                    <a:rPr lang="en-US" altLang="en-US" sz="1200" b="1" i="1" kern="1200" smtClean="0">
                                      <a:solidFill>
                                        <a:schemeClr val="tx1"/>
                                      </a:solidFill>
                                      <a:latin typeface="Cambria Math" panose="02040503050406030204" pitchFamily="18" charset="0"/>
                                      <a:ea typeface="+mn-ea"/>
                                      <a:cs typeface="+mn-cs"/>
                                    </a:rPr>
                                    <m:t>𝒊</m:t>
                                  </m:r>
                                </m:sub>
                              </m:sSub>
                            </m:oMath>
                          </a14:m>
                          <a:r>
                            <a:rPr lang="en-US" altLang="en-US" sz="1200" b="1" kern="1200" dirty="0">
                              <a:solidFill>
                                <a:schemeClr val="tx1"/>
                              </a:solidFill>
                              <a:latin typeface="+mj-ea"/>
                              <a:ea typeface="+mn-ea"/>
                              <a:cs typeface="+mn-cs"/>
                            </a:rPr>
                            <a:t> - m)</a:t>
                          </a:r>
                          <a:endParaRPr lang="ko-Kore-KR" altLang="en-US" sz="1200" b="1" kern="1200" dirty="0">
                            <a:solidFill>
                              <a:schemeClr val="tx1"/>
                            </a:solidFill>
                            <a:latin typeface="+mj-ea"/>
                            <a:ea typeface="+mn-ea"/>
                            <a:cs typeface="+mn-cs"/>
                          </a:endParaRPr>
                        </a:p>
                        <a:p>
                          <a:pPr algn="ct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algn="ctr"/>
                          <a:r>
                            <a:rPr lang="en-US" altLang="ko-KR" sz="1200" b="1" i="1" kern="1200" dirty="0">
                              <a:solidFill>
                                <a:schemeClr val="tx1"/>
                              </a:solidFill>
                              <a:latin typeface="Cambria Math" panose="02040503050406030204" pitchFamily="18" charset="0"/>
                              <a:ea typeface="+mn-ea"/>
                              <a:cs typeface="+mn-cs"/>
                            </a:rPr>
                            <a:t>X</a:t>
                          </a:r>
                          <a:r>
                            <a:rPr lang="ko-KR" altLang="en-US" sz="1200" b="1" i="1" kern="1200" dirty="0" err="1">
                              <a:solidFill>
                                <a:schemeClr val="tx1"/>
                              </a:solidFill>
                              <a:latin typeface="Cambria Math" panose="02040503050406030204" pitchFamily="18" charset="0"/>
                              <a:ea typeface="+mn-ea"/>
                              <a:cs typeface="+mn-cs"/>
                            </a:rPr>
                            <a:t>편차제곱</a:t>
                          </a:r>
                          <a:endParaRPr lang="en-US" altLang="ko-Kore-KR" sz="1200" b="1" i="1" kern="1200" dirty="0">
                            <a:solidFill>
                              <a:schemeClr val="tx1"/>
                            </a:solidFill>
                            <a:latin typeface="Cambria Math" panose="02040503050406030204" pitchFamily="18" charset="0"/>
                            <a:ea typeface="+mn-ea"/>
                            <a:cs typeface="+mn-cs"/>
                          </a:endParaRPr>
                        </a:p>
                        <a:p>
                          <a:pPr algn="ctr"/>
                          <a14:m>
                            <m:oMathPara xmlns:m="http://schemas.openxmlformats.org/officeDocument/2006/math">
                              <m:oMathParaPr>
                                <m:jc m:val="centerGroup"/>
                              </m:oMathParaPr>
                              <m:oMath xmlns:m="http://schemas.openxmlformats.org/officeDocument/2006/math">
                                <m:sSup>
                                  <m:sSupPr>
                                    <m:ctrlPr>
                                      <a:rPr lang="en-US" altLang="ko-Kore-KR" sz="1200" b="1" i="1" kern="1200" smtClean="0">
                                        <a:solidFill>
                                          <a:schemeClr val="tx1"/>
                                        </a:solidFill>
                                        <a:latin typeface="Cambria Math" panose="02040503050406030204" pitchFamily="18" charset="0"/>
                                        <a:ea typeface="+mn-ea"/>
                                        <a:cs typeface="+mn-cs"/>
                                      </a:rPr>
                                    </m:ctrlPr>
                                  </m:sSupPr>
                                  <m:e>
                                    <m:r>
                                      <a:rPr lang="en-US" altLang="ko-KR" sz="1200" b="1" i="1" kern="1200" smtClean="0">
                                        <a:solidFill>
                                          <a:schemeClr val="tx1"/>
                                        </a:solidFill>
                                        <a:latin typeface="Cambria Math" panose="02040503050406030204" pitchFamily="18" charset="0"/>
                                        <a:ea typeface="+mn-ea"/>
                                        <a:cs typeface="+mn-cs"/>
                                      </a:rPr>
                                      <m:t>(</m:t>
                                    </m:r>
                                    <m:sSub>
                                      <m:sSubPr>
                                        <m:ctrlPr>
                                          <a:rPr lang="en-US" altLang="ko-KR" sz="1200" b="1" i="1" kern="1200" smtClean="0">
                                            <a:solidFill>
                                              <a:schemeClr val="tx1"/>
                                            </a:solidFill>
                                            <a:latin typeface="Cambria Math" panose="02040503050406030204" pitchFamily="18" charset="0"/>
                                            <a:ea typeface="+mn-ea"/>
                                            <a:cs typeface="+mn-cs"/>
                                          </a:rPr>
                                        </m:ctrlPr>
                                      </m:sSubPr>
                                      <m:e>
                                        <m:r>
                                          <a:rPr lang="en-US" altLang="ko-KR" sz="1200" b="1" i="1" kern="1200" smtClean="0">
                                            <a:solidFill>
                                              <a:schemeClr val="tx1"/>
                                            </a:solidFill>
                                            <a:latin typeface="Cambria Math" panose="02040503050406030204" pitchFamily="18" charset="0"/>
                                            <a:ea typeface="+mn-ea"/>
                                            <a:cs typeface="+mn-cs"/>
                                          </a:rPr>
                                          <m:t>𝑿</m:t>
                                        </m:r>
                                      </m:e>
                                      <m:sub>
                                        <m:r>
                                          <a:rPr lang="en-US" altLang="ko-KR" sz="1200" b="1" i="1" kern="1200" smtClean="0">
                                            <a:solidFill>
                                              <a:schemeClr val="tx1"/>
                                            </a:solidFill>
                                            <a:latin typeface="Cambria Math" panose="02040503050406030204" pitchFamily="18" charset="0"/>
                                            <a:ea typeface="+mn-ea"/>
                                            <a:cs typeface="+mn-cs"/>
                                          </a:rPr>
                                          <m:t>𝒊</m:t>
                                        </m:r>
                                      </m:sub>
                                    </m:sSub>
                                    <m:r>
                                      <a:rPr lang="en-US" altLang="ko-KR" sz="1200" b="1" i="1" kern="1200" smtClean="0">
                                        <a:solidFill>
                                          <a:schemeClr val="tx1"/>
                                        </a:solidFill>
                                        <a:latin typeface="Cambria Math" panose="02040503050406030204" pitchFamily="18" charset="0"/>
                                        <a:ea typeface="+mn-ea"/>
                                        <a:cs typeface="+mn-cs"/>
                                      </a:rPr>
                                      <m:t>−</m:t>
                                    </m:r>
                                    <m:r>
                                      <a:rPr lang="en-US" altLang="ko-KR" sz="1200" b="1" i="1" kern="1200" smtClean="0">
                                        <a:solidFill>
                                          <a:schemeClr val="tx1"/>
                                        </a:solidFill>
                                        <a:latin typeface="Cambria Math" panose="02040503050406030204" pitchFamily="18" charset="0"/>
                                        <a:ea typeface="+mn-ea"/>
                                        <a:cs typeface="+mn-cs"/>
                                      </a:rPr>
                                      <m:t>𝒎</m:t>
                                    </m:r>
                                    <m:r>
                                      <a:rPr lang="en-US" altLang="ko-KR" sz="1200" b="1" i="1" kern="1200" smtClean="0">
                                        <a:solidFill>
                                          <a:schemeClr val="tx1"/>
                                        </a:solidFill>
                                        <a:latin typeface="Cambria Math" panose="02040503050406030204" pitchFamily="18" charset="0"/>
                                        <a:ea typeface="+mn-ea"/>
                                        <a:cs typeface="+mn-cs"/>
                                      </a:rPr>
                                      <m:t>)</m:t>
                                    </m:r>
                                  </m:e>
                                  <m:sup>
                                    <m:r>
                                      <a:rPr lang="en-US" altLang="ko-KR" sz="1200" b="1" i="1" kern="1200" smtClean="0">
                                        <a:solidFill>
                                          <a:schemeClr val="tx1"/>
                                        </a:solidFill>
                                        <a:latin typeface="Cambria Math" panose="02040503050406030204" pitchFamily="18" charset="0"/>
                                        <a:ea typeface="+mn-ea"/>
                                        <a:cs typeface="+mn-cs"/>
                                      </a:rPr>
                                      <m:t>𝟐</m:t>
                                    </m:r>
                                  </m:sup>
                                </m:sSup>
                              </m:oMath>
                            </m:oMathPara>
                          </a14:m>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ore-KR" sz="1200" b="1" i="1" kern="1200" dirty="0">
                              <a:solidFill>
                                <a:schemeClr val="tx1"/>
                              </a:solidFill>
                              <a:latin typeface="Cambria Math" panose="02040503050406030204" pitchFamily="18" charset="0"/>
                              <a:ea typeface="+mn-ea"/>
                              <a:cs typeface="+mn-cs"/>
                            </a:rPr>
                            <a:t>Y</a:t>
                          </a:r>
                          <a:r>
                            <a:rPr lang="ko-KR" altLang="en-US" sz="1200" b="1" i="1" kern="1200" dirty="0" err="1">
                              <a:solidFill>
                                <a:schemeClr val="tx1"/>
                              </a:solidFill>
                              <a:latin typeface="Cambria Math" panose="02040503050406030204" pitchFamily="18" charset="0"/>
                              <a:ea typeface="+mn-ea"/>
                              <a:cs typeface="+mn-cs"/>
                            </a:rPr>
                            <a:t>편차제곱</a:t>
                          </a:r>
                          <a:endParaRPr lang="en-US" altLang="ko-Kore-KR" sz="1200" b="1" i="1" kern="1200" dirty="0">
                            <a:solidFill>
                              <a:schemeClr val="tx1"/>
                            </a:solidFill>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ko-Kore-KR" sz="1200" b="1" i="1" kern="1200" smtClean="0">
                                        <a:solidFill>
                                          <a:schemeClr val="tx1"/>
                                        </a:solidFill>
                                        <a:latin typeface="Cambria Math" panose="02040503050406030204" pitchFamily="18" charset="0"/>
                                        <a:ea typeface="+mn-ea"/>
                                        <a:cs typeface="+mn-cs"/>
                                      </a:rPr>
                                    </m:ctrlPr>
                                  </m:sSupPr>
                                  <m:e>
                                    <m:r>
                                      <a:rPr lang="en-US" altLang="ko-KR" sz="1200" b="1" i="1" kern="1200" smtClean="0">
                                        <a:solidFill>
                                          <a:schemeClr val="tx1"/>
                                        </a:solidFill>
                                        <a:latin typeface="Cambria Math" panose="02040503050406030204" pitchFamily="18" charset="0"/>
                                        <a:ea typeface="+mn-ea"/>
                                        <a:cs typeface="+mn-cs"/>
                                      </a:rPr>
                                      <m:t>(</m:t>
                                    </m:r>
                                    <m:sSub>
                                      <m:sSubPr>
                                        <m:ctrlPr>
                                          <a:rPr lang="en-US" altLang="ko-KR" sz="1200" b="1" i="1" kern="1200" smtClean="0">
                                            <a:solidFill>
                                              <a:schemeClr val="tx1"/>
                                            </a:solidFill>
                                            <a:latin typeface="Cambria Math" panose="02040503050406030204" pitchFamily="18" charset="0"/>
                                            <a:ea typeface="+mn-ea"/>
                                            <a:cs typeface="+mn-cs"/>
                                          </a:rPr>
                                        </m:ctrlPr>
                                      </m:sSubPr>
                                      <m:e>
                                        <m:r>
                                          <a:rPr lang="en-US" altLang="ko-KR" sz="1200" b="1" i="1" kern="1200" smtClean="0">
                                            <a:solidFill>
                                              <a:schemeClr val="tx1"/>
                                            </a:solidFill>
                                            <a:latin typeface="Cambria Math" panose="02040503050406030204" pitchFamily="18" charset="0"/>
                                            <a:ea typeface="+mn-ea"/>
                                            <a:cs typeface="+mn-cs"/>
                                          </a:rPr>
                                          <m:t>𝒀</m:t>
                                        </m:r>
                                      </m:e>
                                      <m:sub>
                                        <m:r>
                                          <a:rPr lang="en-US" altLang="ko-KR" sz="1200" b="1" i="1" kern="1200" smtClean="0">
                                            <a:solidFill>
                                              <a:schemeClr val="tx1"/>
                                            </a:solidFill>
                                            <a:latin typeface="Cambria Math" panose="02040503050406030204" pitchFamily="18" charset="0"/>
                                            <a:ea typeface="+mn-ea"/>
                                            <a:cs typeface="+mn-cs"/>
                                          </a:rPr>
                                          <m:t>𝒊</m:t>
                                        </m:r>
                                      </m:sub>
                                    </m:sSub>
                                    <m:r>
                                      <a:rPr lang="en-US" altLang="ko-KR" sz="1200" b="1" i="1" kern="1200" smtClean="0">
                                        <a:solidFill>
                                          <a:schemeClr val="tx1"/>
                                        </a:solidFill>
                                        <a:latin typeface="Cambria Math" panose="02040503050406030204" pitchFamily="18" charset="0"/>
                                        <a:ea typeface="+mn-ea"/>
                                        <a:cs typeface="+mn-cs"/>
                                      </a:rPr>
                                      <m:t>−</m:t>
                                    </m:r>
                                    <m:r>
                                      <a:rPr lang="en-US" altLang="ko-KR" sz="1200" b="1" i="1" kern="1200" smtClean="0">
                                        <a:solidFill>
                                          <a:schemeClr val="tx1"/>
                                        </a:solidFill>
                                        <a:latin typeface="Cambria Math" panose="02040503050406030204" pitchFamily="18" charset="0"/>
                                        <a:ea typeface="+mn-ea"/>
                                        <a:cs typeface="+mn-cs"/>
                                      </a:rPr>
                                      <m:t>𝒎</m:t>
                                    </m:r>
                                    <m:r>
                                      <a:rPr lang="en-US" altLang="ko-KR" sz="1200" b="1" i="1" kern="1200" smtClean="0">
                                        <a:solidFill>
                                          <a:schemeClr val="tx1"/>
                                        </a:solidFill>
                                        <a:latin typeface="Cambria Math" panose="02040503050406030204" pitchFamily="18" charset="0"/>
                                        <a:ea typeface="+mn-ea"/>
                                        <a:cs typeface="+mn-cs"/>
                                      </a:rPr>
                                      <m:t>)</m:t>
                                    </m:r>
                                  </m:e>
                                  <m:sup>
                                    <m:r>
                                      <a:rPr lang="en-US" altLang="ko-KR" sz="1200" b="1" i="1" kern="1200" smtClean="0">
                                        <a:solidFill>
                                          <a:schemeClr val="tx1"/>
                                        </a:solidFill>
                                        <a:latin typeface="Cambria Math" panose="02040503050406030204" pitchFamily="18" charset="0"/>
                                        <a:ea typeface="+mn-ea"/>
                                        <a:cs typeface="+mn-cs"/>
                                      </a:rPr>
                                      <m:t>𝟐</m:t>
                                    </m:r>
                                  </m:sup>
                                </m:sSup>
                              </m:oMath>
                            </m:oMathPara>
                          </a14:m>
                          <a:endParaRPr lang="ko-Kore-KR" altLang="en-US" sz="1200" b="1" kern="1200" dirty="0">
                            <a:solidFill>
                              <a:schemeClr val="tx1"/>
                            </a:solidFill>
                            <a:latin typeface="+mj-ea"/>
                            <a:ea typeface="+mn-ea"/>
                            <a:cs typeface="+mn-cs"/>
                          </a:endParaRPr>
                        </a:p>
                      </a:txBody>
                      <a:tcPr marL="68580" marR="68580" marT="34290" marB="3429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ore-KR" altLang="en-US" sz="1200" b="1" kern="1200" baseline="0" dirty="0">
                              <a:solidFill>
                                <a:schemeClr val="tx1"/>
                              </a:solidFill>
                              <a:latin typeface="+mj-ea"/>
                              <a:ea typeface="+mn-ea"/>
                              <a:cs typeface="+mn-cs"/>
                            </a:rPr>
                            <a:t>편차의</a:t>
                          </a:r>
                          <a:r>
                            <a:rPr lang="ko-KR" altLang="en-US" sz="1200" b="1" kern="1200" baseline="0">
                              <a:solidFill>
                                <a:schemeClr val="tx1"/>
                              </a:solidFill>
                              <a:latin typeface="+mj-ea"/>
                              <a:ea typeface="+mn-ea"/>
                              <a:cs typeface="+mn-cs"/>
                            </a:rPr>
                            <a:t> 곱</a:t>
                          </a:r>
                          <a:endParaRPr lang="en-US" altLang="ko-KR" sz="1200" b="1" kern="1200" baseline="0" dirty="0">
                            <a:solidFill>
                              <a:schemeClr val="tx1"/>
                            </a:solidFill>
                            <a:latin typeface="+mj-e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ore-KR" sz="1200" b="1" kern="1200" baseline="0" dirty="0">
                              <a:solidFill>
                                <a:schemeClr val="tx1"/>
                              </a:solidFill>
                              <a:latin typeface="+mj-ea"/>
                              <a:ea typeface="+mn-ea"/>
                              <a:cs typeface="+mn-cs"/>
                            </a:rPr>
                            <a:t>(</a:t>
                          </a:r>
                          <a14:m>
                            <m:oMath xmlns:m="http://schemas.openxmlformats.org/officeDocument/2006/math">
                              <m:sSub>
                                <m:sSubPr>
                                  <m:ctrlPr>
                                    <a:rPr lang="en-US" altLang="en-US" sz="1200" b="1" i="1" kern="1200" smtClean="0">
                                      <a:solidFill>
                                        <a:schemeClr val="tx1"/>
                                      </a:solidFill>
                                      <a:latin typeface="Cambria Math" panose="02040503050406030204" pitchFamily="18" charset="0"/>
                                      <a:ea typeface="+mn-ea"/>
                                      <a:cs typeface="+mn-cs"/>
                                    </a:rPr>
                                  </m:ctrlPr>
                                </m:sSubPr>
                                <m:e>
                                  <m:r>
                                    <a:rPr lang="en-US" altLang="en-US" sz="1200" b="1" i="1" kern="1200" smtClean="0">
                                      <a:solidFill>
                                        <a:schemeClr val="tx1"/>
                                      </a:solidFill>
                                      <a:latin typeface="Cambria Math" panose="02040503050406030204" pitchFamily="18" charset="0"/>
                                      <a:ea typeface="+mn-ea"/>
                                      <a:cs typeface="+mn-cs"/>
                                    </a:rPr>
                                    <m:t>𝑿</m:t>
                                  </m:r>
                                </m:e>
                                <m:sub>
                                  <m:r>
                                    <a:rPr lang="en-US" altLang="en-US" sz="1200" b="1" i="1" kern="1200" smtClean="0">
                                      <a:solidFill>
                                        <a:schemeClr val="tx1"/>
                                      </a:solidFill>
                                      <a:latin typeface="Cambria Math" panose="02040503050406030204" pitchFamily="18" charset="0"/>
                                      <a:ea typeface="+mn-ea"/>
                                      <a:cs typeface="+mn-cs"/>
                                    </a:rPr>
                                    <m:t>𝑫</m:t>
                                  </m:r>
                                </m:sub>
                              </m:sSub>
                              <m:r>
                                <a:rPr lang="en-US" altLang="en-US" sz="1200" b="1" i="1" kern="1200" smtClean="0">
                                  <a:solidFill>
                                    <a:schemeClr val="tx1"/>
                                  </a:solidFill>
                                  <a:latin typeface="Cambria Math" panose="02040503050406030204" pitchFamily="18" charset="0"/>
                                  <a:ea typeface="Cambria Math" panose="02040503050406030204" pitchFamily="18" charset="0"/>
                                  <a:cs typeface="+mn-cs"/>
                                </a:rPr>
                                <m:t>×</m:t>
                              </m:r>
                              <m:sSub>
                                <m:sSubPr>
                                  <m:ctrlPr>
                                    <a:rPr lang="en-US" altLang="en-US" sz="1200" b="1" i="1" kern="1200" smtClean="0">
                                      <a:solidFill>
                                        <a:schemeClr val="tx1"/>
                                      </a:solidFill>
                                      <a:latin typeface="Cambria Math" panose="02040503050406030204" pitchFamily="18" charset="0"/>
                                      <a:ea typeface="+mn-ea"/>
                                      <a:cs typeface="+mn-cs"/>
                                    </a:rPr>
                                  </m:ctrlPr>
                                </m:sSubPr>
                                <m:e>
                                  <m:r>
                                    <a:rPr lang="en-US" altLang="en-US" sz="1200" b="1" i="1" kern="1200" smtClean="0">
                                      <a:solidFill>
                                        <a:schemeClr val="tx1"/>
                                      </a:solidFill>
                                      <a:latin typeface="Cambria Math" panose="02040503050406030204" pitchFamily="18" charset="0"/>
                                      <a:ea typeface="+mn-ea"/>
                                      <a:cs typeface="+mn-cs"/>
                                    </a:rPr>
                                    <m:t>𝒀</m:t>
                                  </m:r>
                                </m:e>
                                <m:sub>
                                  <m:r>
                                    <a:rPr lang="en-US" altLang="en-US" sz="1200" b="1" i="1" kern="1200" smtClean="0">
                                      <a:solidFill>
                                        <a:schemeClr val="tx1"/>
                                      </a:solidFill>
                                      <a:latin typeface="Cambria Math" panose="02040503050406030204" pitchFamily="18" charset="0"/>
                                      <a:ea typeface="+mn-ea"/>
                                      <a:cs typeface="+mn-cs"/>
                                    </a:rPr>
                                    <m:t>𝑫</m:t>
                                  </m:r>
                                </m:sub>
                              </m:sSub>
                            </m:oMath>
                          </a14:m>
                          <a:r>
                            <a:rPr lang="en-US" altLang="ko-Kore-KR" sz="1200" b="1" kern="1200" baseline="0" dirty="0">
                              <a:solidFill>
                                <a:schemeClr val="tx1"/>
                              </a:solidFill>
                              <a:latin typeface="+mj-ea"/>
                              <a:ea typeface="+mn-ea"/>
                              <a:cs typeface="+mn-cs"/>
                            </a:rPr>
                            <a:t>)</a:t>
                          </a:r>
                        </a:p>
                      </a:txBody>
                      <a:tcPr marL="68580" marR="68580" marT="34290" marB="34290" anchor="ctr">
                        <a:solidFill>
                          <a:schemeClr val="bg2"/>
                        </a:solidFill>
                      </a:tcPr>
                    </a:tc>
                    <a:extLst>
                      <a:ext uri="{0D108BD9-81ED-4DB2-BD59-A6C34878D82A}">
                        <a16:rowId xmlns:a16="http://schemas.microsoft.com/office/drawing/2014/main" val="2016185889"/>
                      </a:ext>
                    </a:extLst>
                  </a:tr>
                  <a:tr h="206291">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5</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chemeClr val="accent1">
                            <a:lumMod val="20000"/>
                            <a:lumOff val="80000"/>
                          </a:schemeClr>
                        </a:solidFill>
                      </a:tcPr>
                    </a:tc>
                    <a:extLst>
                      <a:ext uri="{0D108BD9-81ED-4DB2-BD59-A6C34878D82A}">
                        <a16:rowId xmlns:a16="http://schemas.microsoft.com/office/drawing/2014/main" val="733142790"/>
                      </a:ext>
                    </a:extLst>
                  </a:tr>
                  <a:tr h="206291">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8</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5</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25</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16</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20</a:t>
                          </a:r>
                        </a:p>
                      </a:txBody>
                      <a:tcPr marL="7144" marR="7144" marT="7144" marB="0" anchor="ctr">
                        <a:solidFill>
                          <a:schemeClr val="accent1">
                            <a:lumMod val="20000"/>
                            <a:lumOff val="80000"/>
                          </a:schemeClr>
                        </a:solidFill>
                      </a:tcPr>
                    </a:tc>
                    <a:extLst>
                      <a:ext uri="{0D108BD9-81ED-4DB2-BD59-A6C34878D82A}">
                        <a16:rowId xmlns:a16="http://schemas.microsoft.com/office/drawing/2014/main" val="2174625887"/>
                      </a:ext>
                    </a:extLst>
                  </a:tr>
                  <a:tr h="206291">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6</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a:t>
                          </a:r>
                        </a:p>
                      </a:txBody>
                      <a:tcPr marL="7144" marR="7144" marT="7144" marB="0" anchor="ctr">
                        <a:solidFill>
                          <a:schemeClr val="accent1">
                            <a:lumMod val="20000"/>
                            <a:lumOff val="80000"/>
                          </a:schemeClr>
                        </a:solidFill>
                      </a:tcPr>
                    </a:tc>
                    <a:extLst>
                      <a:ext uri="{0D108BD9-81ED-4DB2-BD59-A6C34878D82A}">
                        <a16:rowId xmlns:a16="http://schemas.microsoft.com/office/drawing/2014/main" val="3232357576"/>
                      </a:ext>
                    </a:extLst>
                  </a:tr>
                  <a:tr h="285468">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a:t>
                          </a:r>
                        </a:p>
                      </a:txBody>
                      <a:tcPr marL="7144" marR="7144" marT="7144" marB="0" anchor="ctr">
                        <a:solidFill>
                          <a:schemeClr val="accent1">
                            <a:lumMod val="20000"/>
                            <a:lumOff val="80000"/>
                          </a:schemeClr>
                        </a:solidFill>
                      </a:tcPr>
                    </a:tc>
                    <a:extLst>
                      <a:ext uri="{0D108BD9-81ED-4DB2-BD59-A6C34878D82A}">
                        <a16:rowId xmlns:a16="http://schemas.microsoft.com/office/drawing/2014/main" val="1068390707"/>
                      </a:ext>
                    </a:extLst>
                  </a:tr>
                  <a:tr h="408063">
                    <a:tc>
                      <a:txBody>
                        <a:bodyPr/>
                        <a:lstStyle/>
                        <a:p>
                          <a:pPr algn="ctr"/>
                          <a14:m>
                            <m:oMathPara xmlns:m="http://schemas.openxmlformats.org/officeDocument/2006/math">
                              <m:oMathParaPr>
                                <m:jc m:val="centerGroup"/>
                              </m:oMathParaPr>
                              <m:oMath xmlns:m="http://schemas.openxmlformats.org/officeDocument/2006/math">
                                <m:r>
                                  <a:rPr lang="ko-Kore-KR" altLang="en-US" sz="1200" b="1" i="1" kern="1200" smtClean="0">
                                    <a:solidFill>
                                      <a:schemeClr val="tx1"/>
                                    </a:solidFill>
                                    <a:latin typeface="Cambria Math" panose="02040503050406030204" pitchFamily="18" charset="0"/>
                                    <a:ea typeface="+mn-ea"/>
                                    <a:cs typeface="+mn-cs"/>
                                  </a:rPr>
                                  <m:t>∑</m:t>
                                </m:r>
                              </m:oMath>
                            </m:oMathPara>
                          </a14:m>
                          <a:endParaRPr lang="ko-Kore-KR" altLang="en-US" sz="1200" dirty="0">
                            <a:solidFill>
                              <a:schemeClr val="tx1"/>
                            </a:solidFill>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16</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b="1" dirty="0">
                              <a:solidFill>
                                <a:srgbClr val="FF0000"/>
                              </a:solidFill>
                              <a:latin typeface="+mj-ea"/>
                              <a:ea typeface="+mj-ea"/>
                            </a:rPr>
                            <a:t>0</a:t>
                          </a:r>
                          <a:endParaRPr lang="ko-Kore-KR" altLang="en-US" sz="1200" b="1" dirty="0">
                            <a:solidFill>
                              <a:srgbClr val="FF0000"/>
                            </a:solidFill>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b="1" dirty="0">
                              <a:solidFill>
                                <a:srgbClr val="FF0000"/>
                              </a:solidFill>
                              <a:latin typeface="+mj-ea"/>
                              <a:ea typeface="+mj-ea"/>
                            </a:rPr>
                            <a:t>0</a:t>
                          </a:r>
                          <a:endParaRPr lang="ko-Kore-KR" altLang="en-US" sz="1200" b="1" dirty="0">
                            <a:solidFill>
                              <a:srgbClr val="FF0000"/>
                            </a:solidFill>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27</a:t>
                          </a: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(SS)</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24</a:t>
                          </a: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(SS)</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20</a:t>
                          </a:r>
                        </a:p>
                      </a:txBody>
                      <a:tcPr marL="7144" marR="7144" marT="7144" marB="0" anchor="ctr">
                        <a:solidFill>
                          <a:schemeClr val="accent1">
                            <a:lumMod val="20000"/>
                            <a:lumOff val="80000"/>
                          </a:schemeClr>
                        </a:solidFill>
                      </a:tcPr>
                    </a:tc>
                    <a:extLst>
                      <a:ext uri="{0D108BD9-81ED-4DB2-BD59-A6C34878D82A}">
                        <a16:rowId xmlns:a16="http://schemas.microsoft.com/office/drawing/2014/main" val="4193817879"/>
                      </a:ext>
                    </a:extLst>
                  </a:tr>
                  <a:tr h="311125">
                    <a:tc>
                      <a:txBody>
                        <a:bodyPr/>
                        <a:lstStyle/>
                        <a:p>
                          <a:pPr algn="ctr" fontAlgn="ctr"/>
                          <a:r>
                            <a:rPr lang="en-US" altLang="ko-Kore-KR" sz="1200" b="0" i="0" u="none" strike="noStrike" dirty="0">
                              <a:solidFill>
                                <a:srgbClr val="000000"/>
                              </a:solidFill>
                              <a:effectLst/>
                              <a:latin typeface="+mj-ea"/>
                              <a:ea typeface="+mj-ea"/>
                            </a:rPr>
                            <a:t>mean</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5</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f>
                                  <m:fPr>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fPr>
                                  <m:num>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27</m:t>
                                    </m:r>
                                  </m:num>
                                  <m:den>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4</m:t>
                                    </m:r>
                                  </m:den>
                                </m:f>
                              </m:oMath>
                            </m:oMathPara>
                          </a14:m>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(Variance)</a:t>
                          </a:r>
                        </a:p>
                      </a:txBody>
                      <a:tcPr marL="7144" marR="7144" marT="7144"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f>
                                  <m:fPr>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fPr>
                                  <m:num>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24</m:t>
                                    </m:r>
                                  </m:num>
                                  <m:den>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4</m:t>
                                    </m:r>
                                  </m:den>
                                </m:f>
                              </m:oMath>
                            </m:oMathPara>
                          </a14:m>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((Variance)</a:t>
                          </a:r>
                        </a:p>
                      </a:txBody>
                      <a:tcPr marL="7144" marR="7144" marT="7144"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f>
                                  <m:fPr>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fPr>
                                  <m:num>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20</m:t>
                                    </m:r>
                                  </m:num>
                                  <m:den>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4</m:t>
                                    </m:r>
                                  </m:den>
                                </m:f>
                              </m:oMath>
                            </m:oMathPara>
                          </a14:m>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(Covariance)</a:t>
                          </a:r>
                        </a:p>
                      </a:txBody>
                      <a:tcPr marL="7144" marR="7144" marT="7144" marB="0" anchor="ctr">
                        <a:solidFill>
                          <a:schemeClr val="accent6">
                            <a:lumMod val="40000"/>
                            <a:lumOff val="60000"/>
                          </a:schemeClr>
                        </a:solidFill>
                      </a:tcPr>
                    </a:tc>
                    <a:extLst>
                      <a:ext uri="{0D108BD9-81ED-4DB2-BD59-A6C34878D82A}">
                        <a16:rowId xmlns:a16="http://schemas.microsoft.com/office/drawing/2014/main" val="2733498670"/>
                      </a:ext>
                    </a:extLst>
                  </a:tr>
                  <a:tr h="311125">
                    <a:tc>
                      <a:txBody>
                        <a:bodyPr/>
                        <a:lstStyle/>
                        <a:p>
                          <a:pPr algn="ctr" fontAlgn="ctr"/>
                          <a:r>
                            <a:rPr lang="en-US" altLang="ko-Kore-KR" sz="1200" b="0" i="0" u="none" strike="noStrike" dirty="0">
                              <a:solidFill>
                                <a:srgbClr val="000000"/>
                              </a:solidFill>
                              <a:effectLst/>
                              <a:latin typeface="+mj-ea"/>
                              <a:ea typeface="+mj-ea"/>
                            </a:rPr>
                            <a:t>N</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ad>
                                  <m:radPr>
                                    <m:degHide m:val="on"/>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radPr>
                                  <m:deg/>
                                  <m:e>
                                    <m:f>
                                      <m:fPr>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fPr>
                                      <m:num>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27</m:t>
                                        </m:r>
                                      </m:num>
                                      <m:den>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4</m:t>
                                        </m:r>
                                      </m:den>
                                    </m:f>
                                  </m:e>
                                </m:rad>
                              </m:oMath>
                            </m:oMathPara>
                          </a14:m>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(SD)</a:t>
                          </a:r>
                        </a:p>
                      </a:txBody>
                      <a:tcPr marL="7144" marR="7144" marT="7144" marB="0" anchor="ctr">
                        <a:solidFill>
                          <a:schemeClr val="accent6">
                            <a:lumMod val="40000"/>
                            <a:lumOff val="60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radPr>
                                  <m:deg/>
                                  <m:e>
                                    <m:f>
                                      <m:fPr>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fPr>
                                      <m:num>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24</m:t>
                                        </m:r>
                                      </m:num>
                                      <m:den>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4</m:t>
                                        </m:r>
                                      </m:den>
                                    </m:f>
                                  </m:e>
                                </m:rad>
                              </m:oMath>
                            </m:oMathPara>
                          </a14:m>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(SD)</a:t>
                          </a:r>
                        </a:p>
                      </a:txBody>
                      <a:tcPr marL="7144" marR="7144" marT="7144" marB="0" anchor="ctr">
                        <a:solidFill>
                          <a:schemeClr val="accent6">
                            <a:lumMod val="40000"/>
                            <a:lumOff val="60000"/>
                          </a:schemeClr>
                        </a:solidFill>
                      </a:tcPr>
                    </a:tc>
                    <a:tc>
                      <a:txBody>
                        <a:bodyPr/>
                        <a:lstStyle/>
                        <a:p>
                          <a:pPr algn="ctr" fontAlgn="ctr"/>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txBody>
                      <a:tcPr marL="7144" marR="7144" marT="7144" marB="0" anchor="ctr">
                        <a:solidFill>
                          <a:schemeClr val="accent1">
                            <a:lumMod val="20000"/>
                            <a:lumOff val="80000"/>
                          </a:schemeClr>
                        </a:solidFill>
                      </a:tcPr>
                    </a:tc>
                    <a:extLst>
                      <a:ext uri="{0D108BD9-81ED-4DB2-BD59-A6C34878D82A}">
                        <a16:rowId xmlns:a16="http://schemas.microsoft.com/office/drawing/2014/main" val="2519497068"/>
                      </a:ext>
                    </a:extLst>
                  </a:tr>
                </a:tbl>
              </a:graphicData>
            </a:graphic>
          </p:graphicFrame>
        </mc:Choice>
        <mc:Fallback xmlns="">
          <p:graphicFrame>
            <p:nvGraphicFramePr>
              <p:cNvPr id="12" name="표 11">
                <a:extLst>
                  <a:ext uri="{FF2B5EF4-FFF2-40B4-BE49-F238E27FC236}">
                    <a16:creationId xmlns:a16="http://schemas.microsoft.com/office/drawing/2014/main" id="{FC2E1EB5-A7BE-9449-94AF-04F91CB3DFB3}"/>
                  </a:ext>
                </a:extLst>
              </p:cNvPr>
              <p:cNvGraphicFramePr>
                <a:graphicFrameLocks noGrp="1"/>
              </p:cNvGraphicFramePr>
              <p:nvPr>
                <p:extLst>
                  <p:ext uri="{D42A27DB-BD31-4B8C-83A1-F6EECF244321}">
                    <p14:modId xmlns:p14="http://schemas.microsoft.com/office/powerpoint/2010/main" val="2977068503"/>
                  </p:ext>
                </p:extLst>
              </p:nvPr>
            </p:nvGraphicFramePr>
            <p:xfrm>
              <a:off x="357053" y="1765153"/>
              <a:ext cx="8271712" cy="3510773"/>
            </p:xfrm>
            <a:graphic>
              <a:graphicData uri="http://schemas.openxmlformats.org/drawingml/2006/table">
                <a:tbl>
                  <a:tblPr firstRow="1" bandRow="1">
                    <a:tableStyleId>{5C22544A-7EE6-4342-B048-85BDC9FD1C3A}</a:tableStyleId>
                  </a:tblPr>
                  <a:tblGrid>
                    <a:gridCol w="830571">
                      <a:extLst>
                        <a:ext uri="{9D8B030D-6E8A-4147-A177-3AD203B41FA5}">
                          <a16:colId xmlns:a16="http://schemas.microsoft.com/office/drawing/2014/main" val="630177809"/>
                        </a:ext>
                      </a:extLst>
                    </a:gridCol>
                    <a:gridCol w="792088">
                      <a:extLst>
                        <a:ext uri="{9D8B030D-6E8A-4147-A177-3AD203B41FA5}">
                          <a16:colId xmlns:a16="http://schemas.microsoft.com/office/drawing/2014/main" val="4007787095"/>
                        </a:ext>
                      </a:extLst>
                    </a:gridCol>
                    <a:gridCol w="720080">
                      <a:extLst>
                        <a:ext uri="{9D8B030D-6E8A-4147-A177-3AD203B41FA5}">
                          <a16:colId xmlns:a16="http://schemas.microsoft.com/office/drawing/2014/main" val="2094819766"/>
                        </a:ext>
                      </a:extLst>
                    </a:gridCol>
                    <a:gridCol w="1050473">
                      <a:extLst>
                        <a:ext uri="{9D8B030D-6E8A-4147-A177-3AD203B41FA5}">
                          <a16:colId xmlns:a16="http://schemas.microsoft.com/office/drawing/2014/main" val="2880420016"/>
                        </a:ext>
                      </a:extLst>
                    </a:gridCol>
                    <a:gridCol w="1219626">
                      <a:extLst>
                        <a:ext uri="{9D8B030D-6E8A-4147-A177-3AD203B41FA5}">
                          <a16:colId xmlns:a16="http://schemas.microsoft.com/office/drawing/2014/main" val="2854151291"/>
                        </a:ext>
                      </a:extLst>
                    </a:gridCol>
                    <a:gridCol w="1373575">
                      <a:extLst>
                        <a:ext uri="{9D8B030D-6E8A-4147-A177-3AD203B41FA5}">
                          <a16:colId xmlns:a16="http://schemas.microsoft.com/office/drawing/2014/main" val="874801617"/>
                        </a:ext>
                      </a:extLst>
                    </a:gridCol>
                    <a:gridCol w="1219626">
                      <a:extLst>
                        <a:ext uri="{9D8B030D-6E8A-4147-A177-3AD203B41FA5}">
                          <a16:colId xmlns:a16="http://schemas.microsoft.com/office/drawing/2014/main" val="3551196118"/>
                        </a:ext>
                      </a:extLst>
                    </a:gridCol>
                    <a:gridCol w="1065673">
                      <a:extLst>
                        <a:ext uri="{9D8B030D-6E8A-4147-A177-3AD203B41FA5}">
                          <a16:colId xmlns:a16="http://schemas.microsoft.com/office/drawing/2014/main" val="3372896150"/>
                        </a:ext>
                      </a:extLst>
                    </a:gridCol>
                  </a:tblGrid>
                  <a:tr h="800100">
                    <a:tc>
                      <a:txBody>
                        <a:bodyPr/>
                        <a:lstStyle/>
                        <a:p>
                          <a:pPr algn="ctr"/>
                          <a:endParaRPr lang="ko-Kore-KR" altLang="en-US" sz="1200" dirty="0">
                            <a:solidFill>
                              <a:schemeClr val="tx1"/>
                            </a:solidFill>
                            <a:latin typeface="+mj-ea"/>
                            <a:ea typeface="+mj-ea"/>
                          </a:endParaRPr>
                        </a:p>
                      </a:txBody>
                      <a:tcPr marL="68580" marR="68580" marT="34290" marB="34290">
                        <a:solidFill>
                          <a:schemeClr val="bg2"/>
                        </a:solidFill>
                      </a:tcPr>
                    </a:tc>
                    <a:tc>
                      <a:txBody>
                        <a:bodyPr/>
                        <a:lstStyle/>
                        <a:p>
                          <a:pPr algn="ctr"/>
                          <a:r>
                            <a:rPr lang="en-US" altLang="ko-Kore-KR" sz="1200" dirty="0">
                              <a:solidFill>
                                <a:schemeClr val="tx1"/>
                              </a:solidFill>
                              <a:latin typeface="+mj-ea"/>
                              <a:ea typeface="+mj-ea"/>
                            </a:rPr>
                            <a:t>X </a:t>
                          </a: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algn="ctr"/>
                          <a:r>
                            <a:rPr lang="en-US" altLang="en-US" sz="1200" dirty="0">
                              <a:solidFill>
                                <a:schemeClr val="tx1"/>
                              </a:solidFill>
                              <a:latin typeface="+mj-ea"/>
                              <a:ea typeface="+mj-ea"/>
                            </a:rPr>
                            <a:t>Y</a:t>
                          </a: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endParaRPr lang="ko-KR"/>
                        </a:p>
                      </a:txBody>
                      <a:tcPr marL="68580" marR="68580" marT="34290" marB="34290" anchor="ctr">
                        <a:blipFill>
                          <a:blip r:embed="rId2"/>
                          <a:stretch>
                            <a:fillRect l="-224419" t="-1527" r="-468023" b="-351908"/>
                          </a:stretch>
                        </a:blipFill>
                      </a:tcPr>
                    </a:tc>
                    <a:tc>
                      <a:txBody>
                        <a:bodyPr/>
                        <a:lstStyle/>
                        <a:p>
                          <a:endParaRPr lang="ko-KR"/>
                        </a:p>
                      </a:txBody>
                      <a:tcPr marL="68580" marR="68580" marT="34290" marB="34290" anchor="ctr">
                        <a:blipFill>
                          <a:blip r:embed="rId2"/>
                          <a:stretch>
                            <a:fillRect l="-279000" t="-1527" r="-302500" b="-351908"/>
                          </a:stretch>
                        </a:blipFill>
                      </a:tcPr>
                    </a:tc>
                    <a:tc>
                      <a:txBody>
                        <a:bodyPr/>
                        <a:lstStyle/>
                        <a:p>
                          <a:endParaRPr lang="ko-KR"/>
                        </a:p>
                      </a:txBody>
                      <a:tcPr marL="68580" marR="68580" marT="34290" marB="34290" anchor="ctr">
                        <a:blipFill>
                          <a:blip r:embed="rId2"/>
                          <a:stretch>
                            <a:fillRect l="-335398" t="-1527" r="-167699" b="-351908"/>
                          </a:stretch>
                        </a:blipFill>
                      </a:tcPr>
                    </a:tc>
                    <a:tc>
                      <a:txBody>
                        <a:bodyPr/>
                        <a:lstStyle/>
                        <a:p>
                          <a:endParaRPr lang="ko-KR"/>
                        </a:p>
                      </a:txBody>
                      <a:tcPr marL="68580" marR="68580" marT="34290" marB="34290" anchor="ctr">
                        <a:blipFill>
                          <a:blip r:embed="rId2"/>
                          <a:stretch>
                            <a:fillRect l="-492000" t="-1527" r="-89500" b="-351908"/>
                          </a:stretch>
                        </a:blipFill>
                      </a:tcPr>
                    </a:tc>
                    <a:tc>
                      <a:txBody>
                        <a:bodyPr/>
                        <a:lstStyle/>
                        <a:p>
                          <a:endParaRPr lang="ko-KR"/>
                        </a:p>
                      </a:txBody>
                      <a:tcPr marL="68580" marR="68580" marT="34290" marB="34290" anchor="ctr">
                        <a:blipFill>
                          <a:blip r:embed="rId2"/>
                          <a:stretch>
                            <a:fillRect l="-676571" t="-1527" r="-2286" b="-351908"/>
                          </a:stretch>
                        </a:blipFill>
                      </a:tcPr>
                    </a:tc>
                    <a:extLst>
                      <a:ext uri="{0D108BD9-81ED-4DB2-BD59-A6C34878D82A}">
                        <a16:rowId xmlns:a16="http://schemas.microsoft.com/office/drawing/2014/main" val="2016185889"/>
                      </a:ext>
                    </a:extLst>
                  </a:tr>
                  <a:tr h="251460">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5</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chemeClr val="accent1">
                            <a:lumMod val="20000"/>
                            <a:lumOff val="80000"/>
                          </a:schemeClr>
                        </a:solidFill>
                      </a:tcPr>
                    </a:tc>
                    <a:extLst>
                      <a:ext uri="{0D108BD9-81ED-4DB2-BD59-A6C34878D82A}">
                        <a16:rowId xmlns:a16="http://schemas.microsoft.com/office/drawing/2014/main" val="733142790"/>
                      </a:ext>
                    </a:extLst>
                  </a:tr>
                  <a:tr h="251460">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8</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5</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25</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16</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20</a:t>
                          </a:r>
                        </a:p>
                      </a:txBody>
                      <a:tcPr marL="7144" marR="7144" marT="7144" marB="0" anchor="ctr">
                        <a:solidFill>
                          <a:schemeClr val="accent1">
                            <a:lumMod val="20000"/>
                            <a:lumOff val="80000"/>
                          </a:schemeClr>
                        </a:solidFill>
                      </a:tcPr>
                    </a:tc>
                    <a:extLst>
                      <a:ext uri="{0D108BD9-81ED-4DB2-BD59-A6C34878D82A}">
                        <a16:rowId xmlns:a16="http://schemas.microsoft.com/office/drawing/2014/main" val="2174625887"/>
                      </a:ext>
                    </a:extLst>
                  </a:tr>
                  <a:tr h="251460">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6</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a:t>
                          </a:r>
                        </a:p>
                      </a:txBody>
                      <a:tcPr marL="7144" marR="7144" marT="7144" marB="0" anchor="ctr">
                        <a:solidFill>
                          <a:schemeClr val="accent1">
                            <a:lumMod val="20000"/>
                            <a:lumOff val="80000"/>
                          </a:schemeClr>
                        </a:solidFill>
                      </a:tcPr>
                    </a:tc>
                    <a:extLst>
                      <a:ext uri="{0D108BD9-81ED-4DB2-BD59-A6C34878D82A}">
                        <a16:rowId xmlns:a16="http://schemas.microsoft.com/office/drawing/2014/main" val="3232357576"/>
                      </a:ext>
                    </a:extLst>
                  </a:tr>
                  <a:tr h="285468">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a:t>
                          </a:r>
                        </a:p>
                      </a:txBody>
                      <a:tcPr marL="7144" marR="7144" marT="7144" marB="0" anchor="ctr">
                        <a:solidFill>
                          <a:schemeClr val="accent1">
                            <a:lumMod val="20000"/>
                            <a:lumOff val="80000"/>
                          </a:schemeClr>
                        </a:solidFill>
                      </a:tcPr>
                    </a:tc>
                    <a:extLst>
                      <a:ext uri="{0D108BD9-81ED-4DB2-BD59-A6C34878D82A}">
                        <a16:rowId xmlns:a16="http://schemas.microsoft.com/office/drawing/2014/main" val="1068390707"/>
                      </a:ext>
                    </a:extLst>
                  </a:tr>
                  <a:tr h="408063">
                    <a:tc>
                      <a:txBody>
                        <a:bodyPr/>
                        <a:lstStyle/>
                        <a:p>
                          <a:endParaRPr lang="ko-KR"/>
                        </a:p>
                      </a:txBody>
                      <a:tcPr marL="68580" marR="68580" marT="34290" marB="34290" anchor="ctr">
                        <a:blipFill>
                          <a:blip r:embed="rId2"/>
                          <a:stretch>
                            <a:fillRect l="-735" t="-453731" r="-901471" b="-332836"/>
                          </a:stretch>
                        </a:blipFill>
                      </a:tcPr>
                    </a:tc>
                    <a:tc>
                      <a:txBody>
                        <a:bodyPr/>
                        <a:lstStyle/>
                        <a:p>
                          <a:pPr algn="ctr"/>
                          <a:r>
                            <a:rPr lang="en-US" altLang="en-US" sz="1200" dirty="0">
                              <a:latin typeface="+mj-ea"/>
                              <a:ea typeface="+mj-ea"/>
                            </a:rPr>
                            <a:t>20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16</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b="1" dirty="0">
                              <a:solidFill>
                                <a:srgbClr val="FF0000"/>
                              </a:solidFill>
                              <a:latin typeface="+mj-ea"/>
                              <a:ea typeface="+mj-ea"/>
                            </a:rPr>
                            <a:t>0</a:t>
                          </a:r>
                          <a:endParaRPr lang="ko-Kore-KR" altLang="en-US" sz="1200" b="1" dirty="0">
                            <a:solidFill>
                              <a:srgbClr val="FF0000"/>
                            </a:solidFill>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b="1" dirty="0">
                              <a:solidFill>
                                <a:srgbClr val="FF0000"/>
                              </a:solidFill>
                              <a:latin typeface="+mj-ea"/>
                              <a:ea typeface="+mj-ea"/>
                            </a:rPr>
                            <a:t>0</a:t>
                          </a:r>
                          <a:endParaRPr lang="ko-Kore-KR" altLang="en-US" sz="1200" b="1" dirty="0">
                            <a:solidFill>
                              <a:srgbClr val="FF0000"/>
                            </a:solidFill>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27</a:t>
                          </a: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(SS)</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24</a:t>
                          </a: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(SS)</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20</a:t>
                          </a:r>
                        </a:p>
                      </a:txBody>
                      <a:tcPr marL="7144" marR="7144" marT="7144" marB="0" anchor="ctr">
                        <a:solidFill>
                          <a:schemeClr val="accent1">
                            <a:lumMod val="20000"/>
                            <a:lumOff val="80000"/>
                          </a:schemeClr>
                        </a:solidFill>
                      </a:tcPr>
                    </a:tc>
                    <a:extLst>
                      <a:ext uri="{0D108BD9-81ED-4DB2-BD59-A6C34878D82A}">
                        <a16:rowId xmlns:a16="http://schemas.microsoft.com/office/drawing/2014/main" val="4193817879"/>
                      </a:ext>
                    </a:extLst>
                  </a:tr>
                  <a:tr h="532353">
                    <a:tc>
                      <a:txBody>
                        <a:bodyPr/>
                        <a:lstStyle/>
                        <a:p>
                          <a:pPr algn="ctr" fontAlgn="ctr"/>
                          <a:r>
                            <a:rPr lang="en-US" altLang="ko-Kore-KR" sz="1200" b="0" i="0" u="none" strike="noStrike" dirty="0">
                              <a:solidFill>
                                <a:srgbClr val="000000"/>
                              </a:solidFill>
                              <a:effectLst/>
                              <a:latin typeface="+mj-ea"/>
                              <a:ea typeface="+mj-ea"/>
                            </a:rPr>
                            <a:t>mean</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5</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endParaRPr lang="ko-KR"/>
                        </a:p>
                      </a:txBody>
                      <a:tcPr marL="7144" marR="7144" marT="7144" marB="0" anchor="ctr">
                        <a:blipFill>
                          <a:blip r:embed="rId2"/>
                          <a:stretch>
                            <a:fillRect l="-335398" t="-421591" r="-167699" b="-153409"/>
                          </a:stretch>
                        </a:blipFill>
                      </a:tcPr>
                    </a:tc>
                    <a:tc>
                      <a:txBody>
                        <a:bodyPr/>
                        <a:lstStyle/>
                        <a:p>
                          <a:endParaRPr lang="ko-KR"/>
                        </a:p>
                      </a:txBody>
                      <a:tcPr marL="7144" marR="7144" marT="7144" marB="0" anchor="ctr">
                        <a:blipFill>
                          <a:blip r:embed="rId2"/>
                          <a:stretch>
                            <a:fillRect l="-492000" t="-421591" r="-89500" b="-153409"/>
                          </a:stretch>
                        </a:blipFill>
                      </a:tcPr>
                    </a:tc>
                    <a:tc>
                      <a:txBody>
                        <a:bodyPr/>
                        <a:lstStyle/>
                        <a:p>
                          <a:endParaRPr lang="ko-KR"/>
                        </a:p>
                      </a:txBody>
                      <a:tcPr marL="7144" marR="7144" marT="7144" marB="0" anchor="ctr">
                        <a:blipFill>
                          <a:blip r:embed="rId2"/>
                          <a:stretch>
                            <a:fillRect l="-676571" t="-421591" r="-2286" b="-153409"/>
                          </a:stretch>
                        </a:blipFill>
                      </a:tcPr>
                    </a:tc>
                    <a:extLst>
                      <a:ext uri="{0D108BD9-81ED-4DB2-BD59-A6C34878D82A}">
                        <a16:rowId xmlns:a16="http://schemas.microsoft.com/office/drawing/2014/main" val="2733498670"/>
                      </a:ext>
                    </a:extLst>
                  </a:tr>
                  <a:tr h="730409">
                    <a:tc>
                      <a:txBody>
                        <a:bodyPr/>
                        <a:lstStyle/>
                        <a:p>
                          <a:pPr algn="ctr" fontAlgn="ctr"/>
                          <a:r>
                            <a:rPr lang="en-US" altLang="ko-Kore-KR" sz="1200" b="0" i="0" u="none" strike="noStrike" dirty="0">
                              <a:solidFill>
                                <a:srgbClr val="000000"/>
                              </a:solidFill>
                              <a:effectLst/>
                              <a:latin typeface="+mj-ea"/>
                              <a:ea typeface="+mj-ea"/>
                            </a:rPr>
                            <a:t>N</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endParaRPr lang="ko-KR"/>
                        </a:p>
                      </a:txBody>
                      <a:tcPr marL="7144" marR="7144" marT="7144" marB="0" anchor="ctr">
                        <a:blipFill>
                          <a:blip r:embed="rId2"/>
                          <a:stretch>
                            <a:fillRect l="-335398" t="-382500" r="-167699" b="-12500"/>
                          </a:stretch>
                        </a:blipFill>
                      </a:tcPr>
                    </a:tc>
                    <a:tc>
                      <a:txBody>
                        <a:bodyPr/>
                        <a:lstStyle/>
                        <a:p>
                          <a:endParaRPr lang="ko-KR"/>
                        </a:p>
                      </a:txBody>
                      <a:tcPr marL="7144" marR="7144" marT="7144" marB="0" anchor="ctr">
                        <a:blipFill>
                          <a:blip r:embed="rId2"/>
                          <a:stretch>
                            <a:fillRect l="-492000" t="-382500" r="-89500" b="-12500"/>
                          </a:stretch>
                        </a:blipFill>
                      </a:tcPr>
                    </a:tc>
                    <a:tc>
                      <a:txBody>
                        <a:bodyPr/>
                        <a:lstStyle/>
                        <a:p>
                          <a:pPr algn="ctr" fontAlgn="ctr"/>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txBody>
                      <a:tcPr marL="7144" marR="7144" marT="7144" marB="0" anchor="ctr">
                        <a:solidFill>
                          <a:schemeClr val="accent1">
                            <a:lumMod val="20000"/>
                            <a:lumOff val="80000"/>
                          </a:schemeClr>
                        </a:solidFill>
                      </a:tcPr>
                    </a:tc>
                    <a:extLst>
                      <a:ext uri="{0D108BD9-81ED-4DB2-BD59-A6C34878D82A}">
                        <a16:rowId xmlns:a16="http://schemas.microsoft.com/office/drawing/2014/main" val="2519497068"/>
                      </a:ext>
                    </a:extLst>
                  </a:tr>
                </a:tbl>
              </a:graphicData>
            </a:graphic>
          </p:graphicFrame>
        </mc:Fallback>
      </mc:AlternateContent>
      <p:sp>
        <p:nvSpPr>
          <p:cNvPr id="27" name="제목 1">
            <a:extLst>
              <a:ext uri="{FF2B5EF4-FFF2-40B4-BE49-F238E27FC236}">
                <a16:creationId xmlns:a16="http://schemas.microsoft.com/office/drawing/2014/main" id="{E28F3613-8453-4608-A0A9-7E8FBC11ECE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2" name="직사각형 31">
            <a:extLst>
              <a:ext uri="{FF2B5EF4-FFF2-40B4-BE49-F238E27FC236}">
                <a16:creationId xmlns:a16="http://schemas.microsoft.com/office/drawing/2014/main" id="{11BC0D51-A194-47B0-9878-8EA9BABEE95C}"/>
              </a:ext>
            </a:extLst>
          </p:cNvPr>
          <p:cNvSpPr/>
          <p:nvPr/>
        </p:nvSpPr>
        <p:spPr>
          <a:xfrm>
            <a:off x="2627784" y="307725"/>
            <a:ext cx="3769045" cy="369332"/>
          </a:xfrm>
          <a:prstGeom prst="rect">
            <a:avLst/>
          </a:prstGeom>
        </p:spPr>
        <p:txBody>
          <a:bodyPr wrap="none">
            <a:spAutoFit/>
          </a:bodyPr>
          <a:lstStyle/>
          <a:p>
            <a:r>
              <a:rPr lang="en-US" altLang="ko-KR" dirty="0"/>
              <a:t>Correlation Analysis : </a:t>
            </a:r>
            <a:r>
              <a:rPr lang="ko-KR" altLang="en-US" dirty="0"/>
              <a:t>간단 실습 사례</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72E8828-4A17-4907-83B3-A01E22F849CF}"/>
                  </a:ext>
                </a:extLst>
              </p:cNvPr>
              <p:cNvSpPr txBox="1"/>
              <p:nvPr/>
            </p:nvSpPr>
            <p:spPr>
              <a:xfrm>
                <a:off x="378740" y="999732"/>
                <a:ext cx="2904095" cy="694357"/>
              </a:xfrm>
              <a:prstGeom prst="rect">
                <a:avLst/>
              </a:prstGeom>
              <a:noFill/>
              <a:ln w="12700">
                <a:solidFill>
                  <a:schemeClr val="accent2">
                    <a:lumMod val="60000"/>
                    <a:lumOff val="40000"/>
                  </a:schemeClr>
                </a:solidFill>
              </a:ln>
            </p:spPr>
            <p:txBody>
              <a:bodyPr wrap="square" rtlCol="0">
                <a:spAutoFit/>
              </a:bodyPr>
              <a:lstStyle/>
              <a:p>
                <a14:m>
                  <m:oMath xmlns:m="http://schemas.openxmlformats.org/officeDocument/2006/math">
                    <m:sSub>
                      <m:sSubPr>
                        <m:ctrlPr>
                          <a:rPr lang="en-US" altLang="ko-KR" sz="1200" b="1" i="1" smtClean="0">
                            <a:latin typeface="Cambria Math" panose="02040503050406030204" pitchFamily="18" charset="0"/>
                          </a:rPr>
                        </m:ctrlPr>
                      </m:sSubPr>
                      <m:e>
                        <m:r>
                          <a:rPr lang="ko-KR" altLang="en-US" sz="1200" b="1" i="1">
                            <a:latin typeface="Cambria Math" panose="02040503050406030204" pitchFamily="18" charset="0"/>
                          </a:rPr>
                          <m:t>모</m:t>
                        </m:r>
                        <m:r>
                          <a:rPr lang="ko-KR" altLang="en-US" sz="1200" b="1" i="1" smtClean="0">
                            <a:latin typeface="Cambria Math" panose="02040503050406030204" pitchFamily="18" charset="0"/>
                          </a:rPr>
                          <m:t>상</m:t>
                        </m:r>
                        <m:r>
                          <a:rPr lang="ko-KR" altLang="en-US" sz="1200" b="1" i="1">
                            <a:latin typeface="Cambria Math" panose="02040503050406030204" pitchFamily="18" charset="0"/>
                          </a:rPr>
                          <m:t>관</m:t>
                        </m:r>
                        <m:r>
                          <a:rPr lang="ko-KR" altLang="en-US" sz="1200" b="1" i="1" smtClean="0">
                            <a:latin typeface="Cambria Math" panose="02040503050406030204" pitchFamily="18" charset="0"/>
                          </a:rPr>
                          <m:t>계</m:t>
                        </m:r>
                        <m:r>
                          <a:rPr lang="ko-KR" altLang="en-US" sz="1200" b="1" i="1">
                            <a:latin typeface="Cambria Math" panose="02040503050406030204" pitchFamily="18" charset="0"/>
                          </a:rPr>
                          <m:t>수</m:t>
                        </m:r>
                        <m:r>
                          <a:rPr lang="en-US" altLang="ko-KR" sz="1200" b="1" i="1" smtClean="0">
                            <a:latin typeface="Cambria Math" panose="02040503050406030204" pitchFamily="18" charset="0"/>
                          </a:rPr>
                          <m:t>(</m:t>
                        </m:r>
                        <m:r>
                          <a:rPr lang="ko-KR" altLang="en-US" sz="1200" b="1" i="1" smtClean="0">
                            <a:latin typeface="Cambria Math" panose="02040503050406030204" pitchFamily="18" charset="0"/>
                          </a:rPr>
                          <m:t>𝝆</m:t>
                        </m:r>
                      </m:e>
                      <m:sub>
                        <m:r>
                          <a:rPr lang="en-US" altLang="ko-KR" sz="1200" b="1" i="1" smtClean="0">
                            <a:latin typeface="Cambria Math" panose="02040503050406030204" pitchFamily="18" charset="0"/>
                          </a:rPr>
                          <m:t>𝑿𝒀</m:t>
                        </m:r>
                      </m:sub>
                    </m:sSub>
                  </m:oMath>
                </a14:m>
                <a:r>
                  <a:rPr lang="en-US" altLang="ko-KR" sz="1200" b="1" dirty="0"/>
                  <a:t>) </a:t>
                </a:r>
                <a:r>
                  <a:rPr lang="en-US" altLang="ko-KR" sz="1200" dirty="0"/>
                  <a:t>= </a:t>
                </a:r>
                <a:r>
                  <a:rPr lang="en-US" altLang="ko-KR" sz="1200" dirty="0" err="1"/>
                  <a:t>Corr</a:t>
                </a:r>
                <a:r>
                  <a:rPr lang="en-US" altLang="ko-KR" sz="1200" dirty="0"/>
                  <a:t>(X,Y) =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𝐶𝑜𝑣</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m:t>
                        </m:r>
                      </m:num>
                      <m:den>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𝜎</m:t>
                            </m:r>
                          </m:e>
                          <m:sub>
                            <m:r>
                              <a:rPr lang="en-US" altLang="ko-KR" sz="1200" b="0" i="1" smtClean="0">
                                <a:latin typeface="Cambria Math" panose="02040503050406030204" pitchFamily="18" charset="0"/>
                              </a:rPr>
                              <m:t>𝑋</m:t>
                            </m:r>
                          </m:sub>
                        </m:sSub>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𝜎</m:t>
                            </m:r>
                          </m:e>
                          <m:sub>
                            <m:r>
                              <a:rPr lang="en-US" altLang="ko-KR" sz="1200" b="0" i="1" smtClean="0">
                                <a:latin typeface="Cambria Math" panose="02040503050406030204" pitchFamily="18" charset="0"/>
                              </a:rPr>
                              <m:t>𝑌</m:t>
                            </m:r>
                          </m:sub>
                        </m:sSub>
                      </m:den>
                    </m:f>
                  </m:oMath>
                </a14:m>
                <a:r>
                  <a:rPr lang="ko-KR" altLang="en-US" sz="1200" dirty="0"/>
                  <a:t> </a:t>
                </a:r>
                <a:endParaRPr lang="en-US" altLang="ko-KR" sz="1200" dirty="0"/>
              </a:p>
              <a:p>
                <a:r>
                  <a:rPr lang="en-US" altLang="ko-KR" sz="1200" dirty="0"/>
                  <a:t>     =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𝐸</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 </m:t>
                        </m:r>
                        <m:sSub>
                          <m:sSubPr>
                            <m:ctrlPr>
                              <a:rPr lang="en-US" altLang="ko-KR" sz="1200" b="0" i="1" smtClean="0">
                                <a:latin typeface="Cambria Math" panose="02040503050406030204" pitchFamily="18" charset="0"/>
                              </a:rPr>
                            </m:ctrlPr>
                          </m:sSubPr>
                          <m:e>
                            <m:r>
                              <a:rPr lang="ko-KR" altLang="en-US" sz="1200" b="0" i="1" smtClean="0">
                                <a:latin typeface="Cambria Math" panose="02040503050406030204" pitchFamily="18" charset="0"/>
                              </a:rPr>
                              <m:t>𝜇</m:t>
                            </m:r>
                          </m:e>
                          <m:sub>
                            <m:r>
                              <a:rPr lang="en-US" altLang="ko-KR" sz="1200" b="0" i="1" smtClean="0">
                                <a:latin typeface="Cambria Math" panose="02040503050406030204" pitchFamily="18" charset="0"/>
                              </a:rPr>
                              <m:t>𝑋</m:t>
                            </m:r>
                          </m:sub>
                        </m:sSub>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 −</m:t>
                        </m:r>
                        <m:sSub>
                          <m:sSubPr>
                            <m:ctrlPr>
                              <a:rPr lang="en-US" altLang="ko-KR" sz="1200" b="0" i="1" smtClean="0">
                                <a:latin typeface="Cambria Math" panose="02040503050406030204" pitchFamily="18" charset="0"/>
                              </a:rPr>
                            </m:ctrlPr>
                          </m:sSubPr>
                          <m:e>
                            <m:r>
                              <a:rPr lang="ko-KR" altLang="en-US" sz="1200" b="0" i="1" smtClean="0">
                                <a:latin typeface="Cambria Math" panose="02040503050406030204" pitchFamily="18" charset="0"/>
                              </a:rPr>
                              <m:t>𝜇</m:t>
                            </m:r>
                          </m:e>
                          <m:sub>
                            <m:r>
                              <a:rPr lang="en-US" altLang="ko-KR" sz="1200" b="0" i="1" smtClean="0">
                                <a:latin typeface="Cambria Math" panose="02040503050406030204" pitchFamily="18" charset="0"/>
                              </a:rPr>
                              <m:t>𝑌</m:t>
                            </m:r>
                          </m:sub>
                        </m:sSub>
                        <m:r>
                          <a:rPr lang="en-US" altLang="ko-KR" sz="1200" b="0" i="1" smtClean="0">
                            <a:latin typeface="Cambria Math" panose="02040503050406030204" pitchFamily="18" charset="0"/>
                          </a:rPr>
                          <m:t> )</m:t>
                        </m:r>
                      </m:num>
                      <m:den>
                        <m:rad>
                          <m:radPr>
                            <m:degHide m:val="on"/>
                            <m:ctrlPr>
                              <a:rPr lang="en-US" altLang="ko-KR" sz="1200" i="1" smtClean="0">
                                <a:latin typeface="Cambria Math" panose="02040503050406030204" pitchFamily="18" charset="0"/>
                              </a:rPr>
                            </m:ctrlPr>
                          </m:radPr>
                          <m:deg/>
                          <m:e>
                            <m:r>
                              <a:rPr lang="en-US" altLang="ko-KR" sz="1200" b="0" i="1" smtClean="0">
                                <a:latin typeface="Cambria Math" panose="02040503050406030204" pitchFamily="18" charset="0"/>
                              </a:rPr>
                              <m:t>𝐸</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m:t>
                                </m:r>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i="1">
                                        <a:latin typeface="Cambria Math" panose="02040503050406030204" pitchFamily="18" charset="0"/>
                                      </a:rPr>
                                      <m:t>𝑋</m:t>
                                    </m:r>
                                  </m:sub>
                                </m:sSub>
                                <m:r>
                                  <a:rPr lang="en-US" altLang="ko-KR" sz="1200" b="0" i="1" smtClean="0">
                                    <a:latin typeface="Cambria Math" panose="02040503050406030204" pitchFamily="18" charset="0"/>
                                  </a:rPr>
                                  <m:t>)</m:t>
                                </m:r>
                              </m:e>
                              <m:sup>
                                <m:r>
                                  <a:rPr lang="en-US" altLang="ko-KR" sz="1200" b="0" i="1" smtClean="0">
                                    <a:latin typeface="Cambria Math" panose="02040503050406030204" pitchFamily="18" charset="0"/>
                                  </a:rPr>
                                  <m:t>2</m:t>
                                </m:r>
                              </m:sup>
                            </m:sSup>
                          </m:e>
                        </m:rad>
                        <m:r>
                          <a:rPr lang="en-US" altLang="ko-KR" sz="1200" b="0" i="1" smtClean="0">
                            <a:latin typeface="Cambria Math" panose="02040503050406030204" pitchFamily="18" charset="0"/>
                          </a:rPr>
                          <m:t>  </m:t>
                        </m:r>
                        <m:rad>
                          <m:radPr>
                            <m:degHide m:val="on"/>
                            <m:ctrlPr>
                              <a:rPr lang="en-US" altLang="ko-KR" sz="1200" b="0" i="1" smtClean="0">
                                <a:latin typeface="Cambria Math" panose="02040503050406030204" pitchFamily="18" charset="0"/>
                              </a:rPr>
                            </m:ctrlPr>
                          </m:radPr>
                          <m:deg/>
                          <m:e>
                            <m:r>
                              <a:rPr lang="en-US" altLang="ko-KR" sz="1200" b="0" i="1" smtClean="0">
                                <a:latin typeface="Cambria Math" panose="02040503050406030204" pitchFamily="18" charset="0"/>
                              </a:rPr>
                              <m:t>𝐸</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 −</m:t>
                                </m:r>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i="1">
                                        <a:latin typeface="Cambria Math" panose="02040503050406030204" pitchFamily="18" charset="0"/>
                                      </a:rPr>
                                      <m:t>𝑌</m:t>
                                    </m:r>
                                  </m:sub>
                                </m:sSub>
                                <m:r>
                                  <a:rPr lang="en-US" altLang="ko-KR" sz="1200" b="0" i="1" smtClean="0">
                                    <a:latin typeface="Cambria Math" panose="02040503050406030204" pitchFamily="18" charset="0"/>
                                  </a:rPr>
                                  <m:t>)</m:t>
                                </m:r>
                              </m:e>
                              <m:sup>
                                <m:r>
                                  <a:rPr lang="en-US" altLang="ko-KR" sz="1200" b="0" i="1" smtClean="0">
                                    <a:latin typeface="Cambria Math" panose="02040503050406030204" pitchFamily="18" charset="0"/>
                                  </a:rPr>
                                  <m:t>2</m:t>
                                </m:r>
                              </m:sup>
                            </m:sSup>
                          </m:e>
                        </m:rad>
                      </m:den>
                    </m:f>
                  </m:oMath>
                </a14:m>
                <a:endParaRPr lang="ko-KR" altLang="en-US" sz="1200" dirty="0"/>
              </a:p>
            </p:txBody>
          </p:sp>
        </mc:Choice>
        <mc:Fallback xmlns="">
          <p:sp>
            <p:nvSpPr>
              <p:cNvPr id="35" name="TextBox 34">
                <a:extLst>
                  <a:ext uri="{FF2B5EF4-FFF2-40B4-BE49-F238E27FC236}">
                    <a16:creationId xmlns:a16="http://schemas.microsoft.com/office/drawing/2014/main" id="{372E8828-4A17-4907-83B3-A01E22F849CF}"/>
                  </a:ext>
                </a:extLst>
              </p:cNvPr>
              <p:cNvSpPr txBox="1">
                <a:spLocks noRot="1" noChangeAspect="1" noMove="1" noResize="1" noEditPoints="1" noAdjustHandles="1" noChangeArrowheads="1" noChangeShapeType="1" noTextEdit="1"/>
              </p:cNvSpPr>
              <p:nvPr/>
            </p:nvSpPr>
            <p:spPr>
              <a:xfrm>
                <a:off x="378740" y="999732"/>
                <a:ext cx="2904095" cy="694357"/>
              </a:xfrm>
              <a:prstGeom prst="rect">
                <a:avLst/>
              </a:prstGeom>
              <a:blipFill>
                <a:blip r:embed="rId3"/>
                <a:stretch>
                  <a:fillRect/>
                </a:stretch>
              </a:blipFill>
              <a:ln w="12700">
                <a:solidFill>
                  <a:schemeClr val="accent2">
                    <a:lumMod val="60000"/>
                    <a:lumOff val="40000"/>
                  </a:schemeClr>
                </a:solidFill>
              </a:ln>
            </p:spPr>
            <p:txBody>
              <a:bodyPr/>
              <a:lstStyle/>
              <a:p>
                <a:r>
                  <a:rPr lang="ko-KR" altLang="en-US">
                    <a:noFill/>
                  </a:rPr>
                  <a:t> </a:t>
                </a:r>
              </a:p>
            </p:txBody>
          </p:sp>
        </mc:Fallback>
      </mc:AlternateContent>
      <p:sp>
        <p:nvSpPr>
          <p:cNvPr id="3" name="직사각형 2">
            <a:extLst>
              <a:ext uri="{FF2B5EF4-FFF2-40B4-BE49-F238E27FC236}">
                <a16:creationId xmlns:a16="http://schemas.microsoft.com/office/drawing/2014/main" id="{4D3B3825-D21C-42E3-921B-28F9B03342DD}"/>
              </a:ext>
            </a:extLst>
          </p:cNvPr>
          <p:cNvSpPr/>
          <p:nvPr/>
        </p:nvSpPr>
        <p:spPr>
          <a:xfrm>
            <a:off x="378740" y="5348196"/>
            <a:ext cx="6209484" cy="830997"/>
          </a:xfrm>
          <a:prstGeom prst="rect">
            <a:avLst/>
          </a:prstGeom>
        </p:spPr>
        <p:txBody>
          <a:bodyPr wrap="square">
            <a:spAutoFit/>
          </a:bodyPr>
          <a:lstStyle/>
          <a:p>
            <a:pPr marL="285750" indent="-285750">
              <a:buFont typeface="Wingdings" panose="05000000000000000000" pitchFamily="2" charset="2"/>
              <a:buChar char="§"/>
            </a:pPr>
            <a:r>
              <a:rPr lang="ko-KR" altLang="en-US" sz="1200" b="1" dirty="0" err="1">
                <a:solidFill>
                  <a:srgbClr val="5F6368"/>
                </a:solidFill>
                <a:latin typeface="Apple SD Gothic Neo"/>
              </a:rPr>
              <a:t>제곱합</a:t>
            </a:r>
            <a:r>
              <a:rPr lang="en-US" altLang="ko-KR" sz="1200" b="1" dirty="0">
                <a:solidFill>
                  <a:srgbClr val="5F6368"/>
                </a:solidFill>
                <a:latin typeface="Apple SD Gothic Neo"/>
              </a:rPr>
              <a:t>(</a:t>
            </a:r>
            <a:r>
              <a:rPr lang="en-US" altLang="ko-KR" sz="1200" dirty="0">
                <a:solidFill>
                  <a:srgbClr val="4D5156"/>
                </a:solidFill>
                <a:latin typeface="Apple SD Gothic Neo"/>
              </a:rPr>
              <a:t>Sum of Square : SS) : </a:t>
            </a:r>
            <a:r>
              <a:rPr lang="ko-KR" altLang="en-US" sz="1200" dirty="0">
                <a:solidFill>
                  <a:srgbClr val="4D5156"/>
                </a:solidFill>
                <a:latin typeface="Apple SD Gothic Neo"/>
              </a:rPr>
              <a:t>제곱합의 특성상 </a:t>
            </a:r>
            <a:r>
              <a:rPr lang="en-US" altLang="ko-KR" sz="1200" dirty="0">
                <a:solidFill>
                  <a:srgbClr val="4D5156"/>
                </a:solidFill>
                <a:latin typeface="Apple SD Gothic Neo"/>
              </a:rPr>
              <a:t>N</a:t>
            </a:r>
            <a:r>
              <a:rPr lang="ko-KR" altLang="en-US" sz="1200" dirty="0">
                <a:solidFill>
                  <a:srgbClr val="4D5156"/>
                </a:solidFill>
                <a:latin typeface="Apple SD Gothic Neo"/>
              </a:rPr>
              <a:t> 이 많아지면 커진다</a:t>
            </a:r>
            <a:endParaRPr lang="en-US" altLang="ko-KR" sz="1200" dirty="0">
              <a:solidFill>
                <a:srgbClr val="4D5156"/>
              </a:solidFill>
              <a:latin typeface="Apple SD Gothic Neo"/>
            </a:endParaRPr>
          </a:p>
          <a:p>
            <a:pPr marL="285750" indent="-285750">
              <a:buFont typeface="Wingdings" panose="05000000000000000000" pitchFamily="2" charset="2"/>
              <a:buChar char="§"/>
            </a:pPr>
            <a:r>
              <a:rPr lang="ko-KR" altLang="en-US" sz="1200" dirty="0">
                <a:solidFill>
                  <a:srgbClr val="4D5156"/>
                </a:solidFill>
                <a:latin typeface="Apple SD Gothic Neo"/>
              </a:rPr>
              <a:t>분산</a:t>
            </a:r>
            <a:r>
              <a:rPr lang="en-US" altLang="ko-KR" sz="1200" dirty="0">
                <a:solidFill>
                  <a:srgbClr val="4D5156"/>
                </a:solidFill>
                <a:latin typeface="Apple SD Gothic Neo"/>
              </a:rPr>
              <a:t>(</a:t>
            </a:r>
            <a:r>
              <a:rPr lang="ko-KR" altLang="en-US" sz="1200" dirty="0">
                <a:solidFill>
                  <a:srgbClr val="4D5156"/>
                </a:solidFill>
                <a:latin typeface="Apple SD Gothic Neo"/>
              </a:rPr>
              <a:t>변량</a:t>
            </a:r>
            <a:r>
              <a:rPr lang="en-US" altLang="ko-KR" sz="1200" dirty="0">
                <a:solidFill>
                  <a:srgbClr val="4D5156"/>
                </a:solidFill>
                <a:latin typeface="Apple SD Gothic Neo"/>
              </a:rPr>
              <a:t>)(Variance) : </a:t>
            </a:r>
            <a:r>
              <a:rPr lang="ko-KR" altLang="en-US" sz="1200" dirty="0">
                <a:solidFill>
                  <a:srgbClr val="4D5156"/>
                </a:solidFill>
                <a:latin typeface="Apple SD Gothic Neo"/>
              </a:rPr>
              <a:t>제곱합을 </a:t>
            </a:r>
            <a:r>
              <a:rPr lang="en-US" altLang="ko-KR" sz="1200" dirty="0">
                <a:solidFill>
                  <a:srgbClr val="4D5156"/>
                </a:solidFill>
                <a:latin typeface="Apple SD Gothic Neo"/>
              </a:rPr>
              <a:t>N</a:t>
            </a:r>
            <a:r>
              <a:rPr lang="ko-KR" altLang="en-US" sz="1200" dirty="0">
                <a:solidFill>
                  <a:srgbClr val="4D5156"/>
                </a:solidFill>
                <a:latin typeface="Apple SD Gothic Neo"/>
              </a:rPr>
              <a:t>으로 </a:t>
            </a:r>
            <a:r>
              <a:rPr lang="ko-KR" altLang="en-US" sz="1200" dirty="0" err="1">
                <a:solidFill>
                  <a:srgbClr val="4D5156"/>
                </a:solidFill>
                <a:latin typeface="Apple SD Gothic Neo"/>
              </a:rPr>
              <a:t>나누어주어</a:t>
            </a:r>
            <a:r>
              <a:rPr lang="ko-KR" altLang="en-US" sz="1200" dirty="0">
                <a:solidFill>
                  <a:srgbClr val="4D5156"/>
                </a:solidFill>
                <a:latin typeface="Apple SD Gothic Neo"/>
              </a:rPr>
              <a:t> 단위당으로 표준화</a:t>
            </a:r>
            <a:endParaRPr lang="en-US" altLang="ko-KR" sz="1200" dirty="0">
              <a:solidFill>
                <a:srgbClr val="4D5156"/>
              </a:solidFill>
              <a:latin typeface="Apple SD Gothic Neo"/>
            </a:endParaRPr>
          </a:p>
          <a:p>
            <a:pPr marL="285750" indent="-285750">
              <a:buFont typeface="Wingdings" panose="05000000000000000000" pitchFamily="2" charset="2"/>
              <a:buChar char="§"/>
            </a:pPr>
            <a:r>
              <a:rPr lang="ko-KR" altLang="en-US" sz="1200" dirty="0">
                <a:solidFill>
                  <a:srgbClr val="000000"/>
                </a:solidFill>
                <a:latin typeface="맑은 고딕" panose="020B0503020000020004" pitchFamily="34" charset="-127"/>
                <a:ea typeface="맑은 고딕" panose="020B0503020000020004" pitchFamily="34" charset="-127"/>
              </a:rPr>
              <a:t>공분산</a:t>
            </a:r>
            <a:r>
              <a:rPr lang="en-US" altLang="ko-KR" sz="1200" dirty="0">
                <a:solidFill>
                  <a:srgbClr val="000000"/>
                </a:solidFill>
                <a:latin typeface="맑은 고딕" panose="020B0503020000020004" pitchFamily="34" charset="-127"/>
                <a:ea typeface="맑은 고딕" panose="020B0503020000020004" pitchFamily="34" charset="-127"/>
              </a:rPr>
              <a:t>(</a:t>
            </a:r>
            <a:r>
              <a:rPr lang="ko-KR" altLang="en-US" sz="1200" dirty="0" err="1">
                <a:solidFill>
                  <a:srgbClr val="000000"/>
                </a:solidFill>
                <a:latin typeface="맑은 고딕" panose="020B0503020000020004" pitchFamily="34" charset="-127"/>
                <a:ea typeface="맑은 고딕" panose="020B0503020000020004" pitchFamily="34" charset="-127"/>
              </a:rPr>
              <a:t>공변량</a:t>
            </a:r>
            <a:r>
              <a:rPr lang="en-US" altLang="ko-KR" sz="1200" dirty="0">
                <a:solidFill>
                  <a:srgbClr val="000000"/>
                </a:solidFill>
                <a:latin typeface="맑은 고딕" panose="020B0503020000020004" pitchFamily="34" charset="-127"/>
                <a:ea typeface="맑은 고딕" panose="020B0503020000020004" pitchFamily="34" charset="-127"/>
              </a:rPr>
              <a:t>)</a:t>
            </a:r>
            <a:r>
              <a:rPr lang="en-US" altLang="ko-Kore-KR" sz="1200" dirty="0">
                <a:solidFill>
                  <a:srgbClr val="000000"/>
                </a:solidFill>
                <a:latin typeface="맑은 고딕" panose="020B0503020000020004" pitchFamily="34" charset="-127"/>
                <a:ea typeface="맑은 고딕" panose="020B0503020000020004" pitchFamily="34" charset="-127"/>
              </a:rPr>
              <a:t>(Covariance)</a:t>
            </a:r>
          </a:p>
          <a:p>
            <a:pPr marL="285750" indent="-285750">
              <a:buFont typeface="Wingdings" panose="05000000000000000000" pitchFamily="2" charset="2"/>
              <a:buChar char="§"/>
            </a:pPr>
            <a:r>
              <a:rPr lang="ko-KR" altLang="en-US" sz="1200" b="1" dirty="0"/>
              <a:t>표준 편차</a:t>
            </a:r>
            <a:r>
              <a:rPr lang="en-US" altLang="ko-KR" sz="1200" dirty="0"/>
              <a:t>(</a:t>
            </a:r>
            <a:r>
              <a:rPr lang="en-US" altLang="ko-KR" sz="1200" b="1" dirty="0"/>
              <a:t>standard deviation :SD</a:t>
            </a:r>
            <a:r>
              <a:rPr lang="en-US" altLang="ko-KR" sz="1200" dirty="0"/>
              <a:t>) :</a:t>
            </a:r>
            <a:r>
              <a:rPr lang="ko-KR" altLang="en-US" sz="1200" dirty="0"/>
              <a:t> 분산을 제곱근한 것</a:t>
            </a:r>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62C19C99-9A53-4E38-9489-0149F79D2173}"/>
                  </a:ext>
                </a:extLst>
              </p:cNvPr>
              <p:cNvSpPr/>
              <p:nvPr/>
            </p:nvSpPr>
            <p:spPr>
              <a:xfrm>
                <a:off x="5320694" y="987388"/>
                <a:ext cx="3264676" cy="669479"/>
              </a:xfrm>
              <a:prstGeom prst="rect">
                <a:avLst/>
              </a:prstGeom>
              <a:solidFill>
                <a:schemeClr val="accent6">
                  <a:lumMod val="40000"/>
                  <a:lumOff val="60000"/>
                </a:schemeClr>
              </a:solidFill>
              <a:ln>
                <a:solidFill>
                  <a:srgbClr val="C00000"/>
                </a:solidFill>
              </a:ln>
            </p:spPr>
            <p:txBody>
              <a:bodyPr wrap="none">
                <a:spAutoFit/>
              </a:bodyPr>
              <a:lstStyle/>
              <a:p>
                <a14:m>
                  <m:oMath xmlns:m="http://schemas.openxmlformats.org/officeDocument/2006/math">
                    <m:sSub>
                      <m:sSubPr>
                        <m:ctrlPr>
                          <a:rPr lang="en-US" altLang="ko-KR" sz="1400" b="1" i="1" smtClean="0">
                            <a:latin typeface="Cambria Math" panose="02040503050406030204" pitchFamily="18" charset="0"/>
                          </a:rPr>
                        </m:ctrlPr>
                      </m:sSubPr>
                      <m:e>
                        <m:r>
                          <a:rPr lang="ko-KR" altLang="en-US" sz="1400" b="1" i="1">
                            <a:latin typeface="Cambria Math" panose="02040503050406030204" pitchFamily="18" charset="0"/>
                          </a:rPr>
                          <m:t>상관계수</m:t>
                        </m:r>
                        <m:r>
                          <a:rPr lang="en-US" altLang="ko-KR" sz="1400" b="1" i="1">
                            <a:latin typeface="Cambria Math" panose="02040503050406030204" pitchFamily="18" charset="0"/>
                          </a:rPr>
                          <m:t>(</m:t>
                        </m:r>
                        <m:r>
                          <a:rPr lang="ko-KR" altLang="en-US" sz="1400" b="1" i="1">
                            <a:latin typeface="Cambria Math" panose="02040503050406030204" pitchFamily="18" charset="0"/>
                          </a:rPr>
                          <m:t>𝝆</m:t>
                        </m:r>
                      </m:e>
                      <m:sub>
                        <m:r>
                          <a:rPr lang="en-US" altLang="ko-KR" sz="1400" b="1" i="1">
                            <a:latin typeface="Cambria Math" panose="02040503050406030204" pitchFamily="18" charset="0"/>
                          </a:rPr>
                          <m:t>𝑿𝒀</m:t>
                        </m:r>
                      </m:sub>
                    </m:sSub>
                  </m:oMath>
                </a14:m>
                <a:r>
                  <a:rPr lang="en-US" altLang="ko-KR" sz="1400" b="1" dirty="0"/>
                  <a:t>) = </a:t>
                </a:r>
                <a14:m>
                  <m:oMath xmlns:m="http://schemas.openxmlformats.org/officeDocument/2006/math">
                    <m:f>
                      <m:fPr>
                        <m:ctrlPr>
                          <a:rPr lang="en-US" altLang="ko-KR" sz="1400" b="1" i="1" smtClean="0">
                            <a:latin typeface="Cambria Math" panose="02040503050406030204" pitchFamily="18" charset="0"/>
                          </a:rPr>
                        </m:ctrlPr>
                      </m:fPr>
                      <m:num>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𝟐𝟎</m:t>
                            </m:r>
                          </m:num>
                          <m:den>
                            <m:r>
                              <a:rPr lang="en-US" altLang="ko-KR" sz="1400" b="1" i="1" smtClean="0">
                                <a:latin typeface="Cambria Math" panose="02040503050406030204" pitchFamily="18" charset="0"/>
                              </a:rPr>
                              <m:t>𝟒</m:t>
                            </m:r>
                          </m:den>
                        </m:f>
                      </m:num>
                      <m:den>
                        <m:rad>
                          <m:radPr>
                            <m:degHide m:val="on"/>
                            <m:ctrlPr>
                              <a:rPr lang="en-US" altLang="ko-Kore-KR" sz="1400" i="1">
                                <a:solidFill>
                                  <a:srgbClr val="000000"/>
                                </a:solidFill>
                                <a:latin typeface="Cambria Math" panose="02040503050406030204" pitchFamily="18" charset="0"/>
                                <a:ea typeface="맑은 고딕" panose="020B0503020000020004" pitchFamily="34" charset="-127"/>
                              </a:rPr>
                            </m:ctrlPr>
                          </m:radPr>
                          <m:deg/>
                          <m:e>
                            <m:f>
                              <m:fPr>
                                <m:ctrlPr>
                                  <a:rPr lang="en-US" altLang="ko-Kore-KR" sz="1400" i="1">
                                    <a:solidFill>
                                      <a:srgbClr val="000000"/>
                                    </a:solidFill>
                                    <a:latin typeface="Cambria Math" panose="02040503050406030204" pitchFamily="18" charset="0"/>
                                    <a:ea typeface="맑은 고딕" panose="020B0503020000020004" pitchFamily="34" charset="-127"/>
                                  </a:rPr>
                                </m:ctrlPr>
                              </m:fPr>
                              <m:num>
                                <m:r>
                                  <a:rPr lang="en-US" altLang="ko-Kore-KR" sz="1400" i="1">
                                    <a:solidFill>
                                      <a:srgbClr val="000000"/>
                                    </a:solidFill>
                                    <a:latin typeface="Cambria Math" panose="02040503050406030204" pitchFamily="18" charset="0"/>
                                    <a:ea typeface="맑은 고딕" panose="020B0503020000020004" pitchFamily="34" charset="-127"/>
                                  </a:rPr>
                                  <m:t>27</m:t>
                                </m:r>
                              </m:num>
                              <m:den>
                                <m:r>
                                  <a:rPr lang="en-US" altLang="ko-Kore-KR" sz="1400" b="0" i="1" smtClean="0">
                                    <a:solidFill>
                                      <a:srgbClr val="000000"/>
                                    </a:solidFill>
                                    <a:latin typeface="Cambria Math" panose="02040503050406030204" pitchFamily="18" charset="0"/>
                                    <a:ea typeface="맑은 고딕" panose="020B0503020000020004" pitchFamily="34" charset="-127"/>
                                  </a:rPr>
                                  <m:t>4</m:t>
                                </m:r>
                              </m:den>
                            </m:f>
                          </m:e>
                        </m:rad>
                        <m:rad>
                          <m:radPr>
                            <m:degHide m:val="on"/>
                            <m:ctrlPr>
                              <a:rPr lang="en-US" altLang="ko-Kore-KR" sz="1400" i="1">
                                <a:solidFill>
                                  <a:srgbClr val="000000"/>
                                </a:solidFill>
                                <a:latin typeface="Cambria Math" panose="02040503050406030204" pitchFamily="18" charset="0"/>
                                <a:ea typeface="맑은 고딕" panose="020B0503020000020004" pitchFamily="34" charset="-127"/>
                              </a:rPr>
                            </m:ctrlPr>
                          </m:radPr>
                          <m:deg/>
                          <m:e>
                            <m:f>
                              <m:fPr>
                                <m:ctrlPr>
                                  <a:rPr lang="en-US" altLang="ko-Kore-KR" sz="1400" i="1">
                                    <a:solidFill>
                                      <a:srgbClr val="000000"/>
                                    </a:solidFill>
                                    <a:latin typeface="Cambria Math" panose="02040503050406030204" pitchFamily="18" charset="0"/>
                                    <a:ea typeface="맑은 고딕" panose="020B0503020000020004" pitchFamily="34" charset="-127"/>
                                  </a:rPr>
                                </m:ctrlPr>
                              </m:fPr>
                              <m:num>
                                <m:r>
                                  <a:rPr lang="en-US" altLang="ko-Kore-KR" sz="1400" i="1">
                                    <a:solidFill>
                                      <a:srgbClr val="000000"/>
                                    </a:solidFill>
                                    <a:latin typeface="Cambria Math" panose="02040503050406030204" pitchFamily="18" charset="0"/>
                                    <a:ea typeface="맑은 고딕" panose="020B0503020000020004" pitchFamily="34" charset="-127"/>
                                  </a:rPr>
                                  <m:t>2</m:t>
                                </m:r>
                                <m:r>
                                  <a:rPr lang="en-US" altLang="ko-Kore-KR" sz="1400" b="0" i="1" smtClean="0">
                                    <a:solidFill>
                                      <a:srgbClr val="000000"/>
                                    </a:solidFill>
                                    <a:latin typeface="Cambria Math" panose="02040503050406030204" pitchFamily="18" charset="0"/>
                                    <a:ea typeface="맑은 고딕" panose="020B0503020000020004" pitchFamily="34" charset="-127"/>
                                  </a:rPr>
                                  <m:t>4</m:t>
                                </m:r>
                              </m:num>
                              <m:den>
                                <m:r>
                                  <a:rPr lang="en-US" altLang="ko-Kore-KR" sz="1400" b="0" i="1" smtClean="0">
                                    <a:solidFill>
                                      <a:srgbClr val="000000"/>
                                    </a:solidFill>
                                    <a:latin typeface="Cambria Math" panose="02040503050406030204" pitchFamily="18" charset="0"/>
                                    <a:ea typeface="맑은 고딕" panose="020B0503020000020004" pitchFamily="34" charset="-127"/>
                                  </a:rPr>
                                  <m:t>4</m:t>
                                </m:r>
                              </m:den>
                            </m:f>
                          </m:e>
                        </m:rad>
                      </m:den>
                    </m:f>
                  </m:oMath>
                </a14:m>
                <a:r>
                  <a:rPr lang="en-US" altLang="ko-KR" sz="1400" b="1" dirty="0"/>
                  <a:t>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𝟐𝟎</m:t>
                        </m:r>
                      </m:num>
                      <m:den>
                        <m:rad>
                          <m:radPr>
                            <m:degHide m:val="on"/>
                            <m:ctrlPr>
                              <a:rPr lang="en-US" altLang="ko-KR" sz="1400" b="1" i="1" smtClean="0">
                                <a:latin typeface="Cambria Math" panose="02040503050406030204" pitchFamily="18" charset="0"/>
                              </a:rPr>
                            </m:ctrlPr>
                          </m:radPr>
                          <m:deg/>
                          <m:e>
                            <m:r>
                              <a:rPr lang="en-US" altLang="ko-KR" sz="1400" b="1" i="1" smtClean="0">
                                <a:latin typeface="Cambria Math" panose="02040503050406030204" pitchFamily="18" charset="0"/>
                              </a:rPr>
                              <m:t>𝟐𝟕</m:t>
                            </m:r>
                            <m:r>
                              <a:rPr lang="en-US" altLang="ko-KR" sz="1400" b="1" i="1" smtClean="0">
                                <a:latin typeface="Cambria Math" panose="02040503050406030204" pitchFamily="18" charset="0"/>
                                <a:ea typeface="Cambria Math" panose="02040503050406030204" pitchFamily="18" charset="0"/>
                              </a:rPr>
                              <m:t>×</m:t>
                            </m:r>
                            <m:r>
                              <a:rPr lang="en-US" altLang="ko-KR" sz="1400" b="1" i="1" smtClean="0">
                                <a:latin typeface="Cambria Math" panose="02040503050406030204" pitchFamily="18" charset="0"/>
                                <a:ea typeface="Cambria Math" panose="02040503050406030204" pitchFamily="18" charset="0"/>
                              </a:rPr>
                              <m:t>𝟐𝟒</m:t>
                            </m:r>
                          </m:e>
                        </m:rad>
                      </m:den>
                    </m:f>
                  </m:oMath>
                </a14:m>
                <a:r>
                  <a:rPr lang="en-US" altLang="ko-KR" sz="1400" b="1" dirty="0"/>
                  <a:t> =0.785 </a:t>
                </a:r>
                <a:endParaRPr lang="ko-KR" altLang="en-US" sz="1400" dirty="0"/>
              </a:p>
            </p:txBody>
          </p:sp>
        </mc:Choice>
        <mc:Fallback xmlns="">
          <p:sp>
            <p:nvSpPr>
              <p:cNvPr id="4" name="직사각형 3">
                <a:extLst>
                  <a:ext uri="{FF2B5EF4-FFF2-40B4-BE49-F238E27FC236}">
                    <a16:creationId xmlns:a16="http://schemas.microsoft.com/office/drawing/2014/main" id="{62C19C99-9A53-4E38-9489-0149F79D2173}"/>
                  </a:ext>
                </a:extLst>
              </p:cNvPr>
              <p:cNvSpPr>
                <a:spLocks noRot="1" noChangeAspect="1" noMove="1" noResize="1" noEditPoints="1" noAdjustHandles="1" noChangeArrowheads="1" noChangeShapeType="1" noTextEdit="1"/>
              </p:cNvSpPr>
              <p:nvPr/>
            </p:nvSpPr>
            <p:spPr>
              <a:xfrm>
                <a:off x="5320694" y="987388"/>
                <a:ext cx="3264676" cy="669479"/>
              </a:xfrm>
              <a:prstGeom prst="rect">
                <a:avLst/>
              </a:prstGeom>
              <a:blipFill>
                <a:blip r:embed="rId4"/>
                <a:stretch>
                  <a:fillRect/>
                </a:stretch>
              </a:blipFill>
              <a:ln>
                <a:solidFill>
                  <a:srgbClr val="C00000"/>
                </a:solidFill>
              </a:ln>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6E42E8C2-93BF-4AE2-94AE-410505F644C4}"/>
              </a:ext>
            </a:extLst>
          </p:cNvPr>
          <p:cNvSpPr txBox="1"/>
          <p:nvPr/>
        </p:nvSpPr>
        <p:spPr>
          <a:xfrm>
            <a:off x="611560" y="6251463"/>
            <a:ext cx="6768752" cy="369332"/>
          </a:xfrm>
          <a:prstGeom prst="rect">
            <a:avLst/>
          </a:prstGeom>
          <a:noFill/>
        </p:spPr>
        <p:txBody>
          <a:bodyPr wrap="square" rtlCol="0">
            <a:spAutoFit/>
          </a:bodyPr>
          <a:lstStyle/>
          <a:p>
            <a:r>
              <a:rPr lang="en-US" altLang="ko-KR" dirty="0"/>
              <a:t>X</a:t>
            </a:r>
            <a:r>
              <a:rPr lang="ko-KR" altLang="en-US" dirty="0"/>
              <a:t>와 </a:t>
            </a:r>
            <a:r>
              <a:rPr lang="en-US" altLang="ko-KR" dirty="0"/>
              <a:t>Y </a:t>
            </a:r>
            <a:r>
              <a:rPr lang="ko-KR" altLang="en-US" dirty="0"/>
              <a:t>상관계수 </a:t>
            </a:r>
            <a:r>
              <a:rPr lang="en-US" altLang="ko-KR" dirty="0"/>
              <a:t>0.785 !!!!!!!!!!!!!</a:t>
            </a:r>
            <a:endParaRPr lang="ko-KR" altLang="en-US" dirty="0"/>
          </a:p>
        </p:txBody>
      </p:sp>
      <p:sp>
        <p:nvSpPr>
          <p:cNvPr id="37" name="TextBox 36">
            <a:extLst>
              <a:ext uri="{FF2B5EF4-FFF2-40B4-BE49-F238E27FC236}">
                <a16:creationId xmlns:a16="http://schemas.microsoft.com/office/drawing/2014/main" id="{DDFB2CB3-5562-4E90-888E-A20A8664CCB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
        <p:nvSpPr>
          <p:cNvPr id="2" name="바닥글 개체 틀 1">
            <a:extLst>
              <a:ext uri="{FF2B5EF4-FFF2-40B4-BE49-F238E27FC236}">
                <a16:creationId xmlns:a16="http://schemas.microsoft.com/office/drawing/2014/main" id="{F2D07594-DFBE-473A-8E39-0CAB10D44B9F}"/>
              </a:ext>
            </a:extLst>
          </p:cNvPr>
          <p:cNvSpPr>
            <a:spLocks noGrp="1"/>
          </p:cNvSpPr>
          <p:nvPr>
            <p:ph type="ftr" sz="quarter" idx="11"/>
          </p:nvPr>
        </p:nvSpPr>
        <p:spPr/>
        <p:txBody>
          <a:bodyPr/>
          <a:lstStyle/>
          <a:p>
            <a:r>
              <a:rPr lang="en-US" altLang="ko-KR"/>
              <a:t>UBION PBL- FBA</a:t>
            </a:r>
            <a:endParaRPr lang="ko-KR" altLang="en-US"/>
          </a:p>
        </p:txBody>
      </p:sp>
      <p:sp>
        <p:nvSpPr>
          <p:cNvPr id="6" name="슬라이드 번호 개체 틀 5">
            <a:extLst>
              <a:ext uri="{FF2B5EF4-FFF2-40B4-BE49-F238E27FC236}">
                <a16:creationId xmlns:a16="http://schemas.microsoft.com/office/drawing/2014/main" id="{23CB3938-A6B1-4FFE-98C1-2EE14EEF3D6C}"/>
              </a:ext>
            </a:extLst>
          </p:cNvPr>
          <p:cNvSpPr>
            <a:spLocks noGrp="1"/>
          </p:cNvSpPr>
          <p:nvPr>
            <p:ph type="sldNum" sz="quarter" idx="12"/>
          </p:nvPr>
        </p:nvSpPr>
        <p:spPr/>
        <p:txBody>
          <a:bodyPr/>
          <a:lstStyle/>
          <a:p>
            <a:fld id="{DE77BB65-F969-4654-BF30-45C70C1BE112}" type="slidenum">
              <a:rPr lang="ko-KR" altLang="en-US" smtClean="0"/>
              <a:pPr/>
              <a:t>25</a:t>
            </a:fld>
            <a:endParaRPr lang="ko-KR" altLang="en-US"/>
          </a:p>
        </p:txBody>
      </p:sp>
    </p:spTree>
    <p:extLst>
      <p:ext uri="{BB962C8B-B14F-4D97-AF65-F5344CB8AC3E}">
        <p14:creationId xmlns:p14="http://schemas.microsoft.com/office/powerpoint/2010/main" val="134968358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바닥글 개체 틀 6">
            <a:extLst>
              <a:ext uri="{FF2B5EF4-FFF2-40B4-BE49-F238E27FC236}">
                <a16:creationId xmlns:a16="http://schemas.microsoft.com/office/drawing/2014/main" id="{07B63C55-D2A4-4C40-899C-AE87F1D3C7DA}"/>
              </a:ext>
            </a:extLst>
          </p:cNvPr>
          <p:cNvSpPr>
            <a:spLocks noGrp="1"/>
          </p:cNvSpPr>
          <p:nvPr>
            <p:ph type="ftr" sz="quarter" idx="11"/>
          </p:nvPr>
        </p:nvSpPr>
        <p:spPr/>
        <p:txBody>
          <a:bodyPr/>
          <a:lstStyle/>
          <a:p>
            <a:r>
              <a:rPr lang="en-US" altLang="ko-KR" dirty="0"/>
              <a:t>UBION PBL- FBA</a:t>
            </a:r>
            <a:endParaRPr lang="ko-KR" altLang="en-US" dirty="0"/>
          </a:p>
        </p:txBody>
      </p:sp>
      <p:sp>
        <p:nvSpPr>
          <p:cNvPr id="13" name="슬라이드 번호 개체 틀 12">
            <a:extLst>
              <a:ext uri="{FF2B5EF4-FFF2-40B4-BE49-F238E27FC236}">
                <a16:creationId xmlns:a16="http://schemas.microsoft.com/office/drawing/2014/main" id="{A3EB9827-855F-4EEA-B77D-772C36AE539D}"/>
              </a:ext>
            </a:extLst>
          </p:cNvPr>
          <p:cNvSpPr>
            <a:spLocks noGrp="1"/>
          </p:cNvSpPr>
          <p:nvPr>
            <p:ph type="sldNum" sz="quarter" idx="12"/>
          </p:nvPr>
        </p:nvSpPr>
        <p:spPr/>
        <p:txBody>
          <a:bodyPr/>
          <a:lstStyle/>
          <a:p>
            <a:fld id="{DE77BB65-F969-4654-BF30-45C70C1BE112}" type="slidenum">
              <a:rPr lang="ko-KR" altLang="en-US" smtClean="0"/>
              <a:pPr/>
              <a:t>250</a:t>
            </a:fld>
            <a:endParaRPr lang="ko-KR" altLang="en-US"/>
          </a:p>
        </p:txBody>
      </p:sp>
      <p:sp>
        <p:nvSpPr>
          <p:cNvPr id="14" name="직사각형 13">
            <a:extLst>
              <a:ext uri="{FF2B5EF4-FFF2-40B4-BE49-F238E27FC236}">
                <a16:creationId xmlns:a16="http://schemas.microsoft.com/office/drawing/2014/main" id="{98B3187D-8C3C-484B-AB9A-A8701EF81E75}"/>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8" name="TextBox 7">
            <a:extLst>
              <a:ext uri="{FF2B5EF4-FFF2-40B4-BE49-F238E27FC236}">
                <a16:creationId xmlns:a16="http://schemas.microsoft.com/office/drawing/2014/main" id="{78D33FB2-A808-4E8F-9B47-AD9D9F2ABEC9}"/>
              </a:ext>
            </a:extLst>
          </p:cNvPr>
          <p:cNvSpPr txBox="1"/>
          <p:nvPr/>
        </p:nvSpPr>
        <p:spPr>
          <a:xfrm>
            <a:off x="133862" y="1069213"/>
            <a:ext cx="4438138" cy="369332"/>
          </a:xfrm>
          <a:prstGeom prst="rect">
            <a:avLst/>
          </a:prstGeom>
          <a:noFill/>
          <a:ln>
            <a:solidFill>
              <a:schemeClr val="accent1"/>
            </a:solidFill>
          </a:ln>
        </p:spPr>
        <p:txBody>
          <a:bodyPr wrap="none" rtlCol="0">
            <a:spAutoFit/>
          </a:bodyPr>
          <a:lstStyle/>
          <a:p>
            <a:r>
              <a:rPr kumimoji="1" lang="ko-KR" altLang="en-US" dirty="0"/>
              <a:t>의사결정나무 회귀분석의 </a:t>
            </a:r>
            <a:r>
              <a:rPr kumimoji="1" lang="en-US" altLang="ko-Kore-KR" dirty="0"/>
              <a:t>Hyper</a:t>
            </a:r>
            <a:r>
              <a:rPr kumimoji="1" lang="en-US" altLang="ko-KR" dirty="0"/>
              <a:t>-</a:t>
            </a:r>
            <a:r>
              <a:rPr kumimoji="1" lang="en-US" altLang="ko-Kore-KR" dirty="0"/>
              <a:t>Parameter</a:t>
            </a:r>
            <a:endParaRPr kumimoji="1" lang="ko-Kore-KR" altLang="en-US" dirty="0"/>
          </a:p>
        </p:txBody>
      </p:sp>
      <p:sp>
        <p:nvSpPr>
          <p:cNvPr id="9" name="TextBox 8">
            <a:extLst>
              <a:ext uri="{FF2B5EF4-FFF2-40B4-BE49-F238E27FC236}">
                <a16:creationId xmlns:a16="http://schemas.microsoft.com/office/drawing/2014/main" id="{E51F7961-492D-4F9A-B872-651C90D0E1A3}"/>
              </a:ext>
            </a:extLst>
          </p:cNvPr>
          <p:cNvSpPr txBox="1"/>
          <p:nvPr/>
        </p:nvSpPr>
        <p:spPr>
          <a:xfrm>
            <a:off x="133862" y="1551866"/>
            <a:ext cx="1280159" cy="307777"/>
          </a:xfrm>
          <a:prstGeom prst="rect">
            <a:avLst/>
          </a:prstGeom>
          <a:noFill/>
          <a:ln>
            <a:solidFill>
              <a:schemeClr val="accent1"/>
            </a:solidFill>
          </a:ln>
        </p:spPr>
        <p:txBody>
          <a:bodyPr wrap="none" rtlCol="0">
            <a:spAutoFit/>
          </a:bodyPr>
          <a:lstStyle/>
          <a:p>
            <a:r>
              <a:rPr kumimoji="1" lang="en-US" altLang="ko-KR" sz="1400" b="1" dirty="0"/>
              <a:t>Grid Search CV</a:t>
            </a:r>
            <a:endParaRPr kumimoji="1" lang="ko-Kore-KR" altLang="en-US" sz="1400" b="1" dirty="0"/>
          </a:p>
        </p:txBody>
      </p:sp>
      <p:sp>
        <p:nvSpPr>
          <p:cNvPr id="10" name="TextBox 9">
            <a:extLst>
              <a:ext uri="{FF2B5EF4-FFF2-40B4-BE49-F238E27FC236}">
                <a16:creationId xmlns:a16="http://schemas.microsoft.com/office/drawing/2014/main" id="{1FB0581D-C85B-4580-B4FC-F93A107847CC}"/>
              </a:ext>
            </a:extLst>
          </p:cNvPr>
          <p:cNvSpPr txBox="1"/>
          <p:nvPr/>
        </p:nvSpPr>
        <p:spPr>
          <a:xfrm>
            <a:off x="133862" y="1972964"/>
            <a:ext cx="4074041" cy="3016210"/>
          </a:xfrm>
          <a:prstGeom prst="rect">
            <a:avLst/>
          </a:prstGeom>
          <a:noFill/>
          <a:ln>
            <a:solidFill>
              <a:schemeClr val="tx1"/>
            </a:solidFill>
          </a:ln>
        </p:spPr>
        <p:txBody>
          <a:bodyPr wrap="square" rtlCol="0">
            <a:spAutoFit/>
          </a:bodyPr>
          <a:lstStyle/>
          <a:p>
            <a:r>
              <a:rPr lang="en" altLang="ko-Kore-KR" sz="1000" dirty="0"/>
              <a:t>from </a:t>
            </a:r>
            <a:r>
              <a:rPr lang="en" altLang="ko-Kore-KR" sz="1000" dirty="0" err="1"/>
              <a:t>sklearn.tree</a:t>
            </a:r>
            <a:r>
              <a:rPr lang="en" altLang="ko-Kore-KR" sz="1000" dirty="0"/>
              <a:t> import </a:t>
            </a:r>
            <a:r>
              <a:rPr lang="en" altLang="ko-Kore-KR" sz="1000" dirty="0" err="1"/>
              <a:t>DecisionTreeRegressor</a:t>
            </a:r>
            <a:endParaRPr lang="en" altLang="ko-Kore-KR" sz="1000" dirty="0"/>
          </a:p>
          <a:p>
            <a:r>
              <a:rPr lang="en" altLang="ko-Kore-KR" sz="1000" dirty="0"/>
              <a:t>from </a:t>
            </a:r>
            <a:r>
              <a:rPr lang="en" altLang="ko-Kore-KR" sz="1000" dirty="0" err="1"/>
              <a:t>sklearn.model_selection</a:t>
            </a:r>
            <a:r>
              <a:rPr lang="en" altLang="ko-Kore-KR" sz="1000" dirty="0"/>
              <a:t> import </a:t>
            </a:r>
            <a:r>
              <a:rPr lang="en" altLang="ko-Kore-KR" sz="1000" dirty="0" err="1"/>
              <a:t>GridSearchCV</a:t>
            </a:r>
            <a:endParaRPr lang="en" altLang="ko-Kore-KR" sz="1000" dirty="0"/>
          </a:p>
          <a:p>
            <a:br>
              <a:rPr lang="en" altLang="ko-Kore-KR" sz="1000" dirty="0"/>
            </a:br>
            <a:r>
              <a:rPr lang="en" altLang="ko-Kore-KR" sz="1000" dirty="0"/>
              <a:t># </a:t>
            </a:r>
            <a:r>
              <a:rPr lang="ko-KR" altLang="en-US" sz="1000" dirty="0"/>
              <a:t>분석 모형 설정</a:t>
            </a:r>
          </a:p>
          <a:p>
            <a:r>
              <a:rPr lang="en" altLang="ko-Kore-KR" sz="1000" dirty="0"/>
              <a:t>model = </a:t>
            </a:r>
            <a:r>
              <a:rPr lang="en" altLang="ko-Kore-KR" sz="1000" dirty="0" err="1"/>
              <a:t>DecisionTreeRegressor</a:t>
            </a:r>
            <a:r>
              <a:rPr lang="en" altLang="ko-Kore-KR" sz="1000" dirty="0"/>
              <a:t>()</a:t>
            </a:r>
          </a:p>
          <a:p>
            <a:r>
              <a:rPr lang="en" altLang="ko-Kore-KR" sz="1000" dirty="0"/>
              <a:t># </a:t>
            </a:r>
            <a:r>
              <a:rPr lang="ko-KR" altLang="en-US" sz="1000" dirty="0" err="1"/>
              <a:t>하이퍼</a:t>
            </a:r>
            <a:r>
              <a:rPr lang="ko-KR" altLang="en-US" sz="1000" dirty="0"/>
              <a:t> 파라미터 </a:t>
            </a:r>
            <a:r>
              <a:rPr lang="en" altLang="ko-Kore-KR" sz="1000" dirty="0" err="1"/>
              <a:t>dict</a:t>
            </a:r>
            <a:r>
              <a:rPr lang="en" altLang="ko-Kore-KR" sz="1000" dirty="0"/>
              <a:t> </a:t>
            </a:r>
            <a:r>
              <a:rPr lang="ko-KR" altLang="en-US" sz="1000" dirty="0"/>
              <a:t>형태로 설정</a:t>
            </a:r>
          </a:p>
          <a:p>
            <a:r>
              <a:rPr lang="en" altLang="ko-Kore-KR" sz="1000" dirty="0"/>
              <a:t>params = {'criterion':['</a:t>
            </a:r>
            <a:r>
              <a:rPr lang="en" altLang="ko-Kore-KR" sz="1000" dirty="0" err="1"/>
              <a:t>squared_error</a:t>
            </a:r>
            <a:r>
              <a:rPr lang="en" altLang="ko-Kore-KR" sz="1000" dirty="0"/>
              <a:t>'], '</a:t>
            </a:r>
            <a:r>
              <a:rPr lang="en" altLang="ko-Kore-KR" sz="1000" dirty="0" err="1"/>
              <a:t>max_depth</a:t>
            </a:r>
            <a:r>
              <a:rPr lang="en" altLang="ko-Kore-KR" sz="1000" dirty="0"/>
              <a:t>':[None,2,3,4,5,6]}</a:t>
            </a:r>
          </a:p>
          <a:p>
            <a:br>
              <a:rPr lang="en" altLang="ko-Kore-KR" sz="1000" dirty="0"/>
            </a:br>
            <a:r>
              <a:rPr lang="en" altLang="ko-Kore-KR" sz="1000" dirty="0"/>
              <a:t># </a:t>
            </a:r>
            <a:r>
              <a:rPr lang="ko-KR" altLang="en-US" sz="1000" dirty="0" err="1"/>
              <a:t>그리드서치</a:t>
            </a:r>
            <a:r>
              <a:rPr lang="ko-KR" altLang="en-US" sz="1000" dirty="0"/>
              <a:t> 시행</a:t>
            </a:r>
          </a:p>
          <a:p>
            <a:r>
              <a:rPr lang="en" altLang="ko-Kore-KR" sz="1000" dirty="0" err="1"/>
              <a:t>grid_clf</a:t>
            </a:r>
            <a:r>
              <a:rPr lang="en" altLang="ko-Kore-KR" sz="1000" dirty="0"/>
              <a:t> = </a:t>
            </a:r>
            <a:r>
              <a:rPr lang="en" altLang="ko-Kore-KR" sz="1000" dirty="0" err="1"/>
              <a:t>GridSearchCV</a:t>
            </a:r>
            <a:r>
              <a:rPr lang="en" altLang="ko-Kore-KR" sz="1000" dirty="0"/>
              <a:t>(estimator = model, </a:t>
            </a:r>
          </a:p>
          <a:p>
            <a:r>
              <a:rPr lang="en" altLang="ko-Kore-KR" sz="1000" dirty="0" err="1"/>
              <a:t>param_grid</a:t>
            </a:r>
            <a:r>
              <a:rPr lang="en" altLang="ko-Kore-KR" sz="1000" dirty="0"/>
              <a:t>=params, </a:t>
            </a:r>
          </a:p>
          <a:p>
            <a:r>
              <a:rPr lang="en" altLang="ko-Kore-KR" sz="1000" dirty="0"/>
              <a:t>cv=3, </a:t>
            </a:r>
          </a:p>
          <a:p>
            <a:r>
              <a:rPr lang="en" altLang="ko-Kore-KR" sz="1000" dirty="0"/>
              <a:t>refit=True, </a:t>
            </a:r>
          </a:p>
          <a:p>
            <a:r>
              <a:rPr lang="en" altLang="ko-Kore-KR" sz="1000" dirty="0" err="1"/>
              <a:t>n_jobs</a:t>
            </a:r>
            <a:r>
              <a:rPr lang="en" altLang="ko-Kore-KR" sz="1000" dirty="0"/>
              <a:t>=-1)</a:t>
            </a:r>
          </a:p>
          <a:p>
            <a:r>
              <a:rPr lang="en" altLang="ko-Kore-KR" sz="1000" dirty="0" err="1"/>
              <a:t>grid_clf.fit</a:t>
            </a:r>
            <a:r>
              <a:rPr lang="en" altLang="ko-Kore-KR" sz="1000" dirty="0"/>
              <a:t>(</a:t>
            </a:r>
            <a:r>
              <a:rPr lang="en" altLang="ko-Kore-KR" sz="1000" dirty="0" err="1"/>
              <a:t>X_train,y_train</a:t>
            </a:r>
            <a:r>
              <a:rPr lang="en" altLang="ko-Kore-KR" sz="1000" dirty="0"/>
              <a:t>)</a:t>
            </a:r>
          </a:p>
          <a:p>
            <a:br>
              <a:rPr lang="en" altLang="ko-Kore-KR" sz="1000" dirty="0"/>
            </a:br>
            <a:r>
              <a:rPr lang="en" altLang="ko-Kore-KR" sz="1000" dirty="0"/>
              <a:t># </a:t>
            </a:r>
            <a:r>
              <a:rPr lang="ko-KR" altLang="en-US" sz="1000" dirty="0"/>
              <a:t>최선의 결과 출력</a:t>
            </a:r>
          </a:p>
          <a:p>
            <a:r>
              <a:rPr lang="en" altLang="ko-Kore-KR" sz="1000" dirty="0"/>
              <a:t>print('</a:t>
            </a:r>
            <a:r>
              <a:rPr lang="ko-KR" altLang="en-US" sz="1000" dirty="0"/>
              <a:t>최적 </a:t>
            </a:r>
            <a:r>
              <a:rPr lang="ko-KR" altLang="en-US" sz="1000" dirty="0" err="1"/>
              <a:t>하이퍼</a:t>
            </a:r>
            <a:r>
              <a:rPr lang="ko-KR" altLang="en-US" sz="1000" dirty="0"/>
              <a:t> 파라미터 </a:t>
            </a:r>
            <a:r>
              <a:rPr lang="en-US" altLang="ko-KR" sz="1000" dirty="0"/>
              <a:t>:{0}, </a:t>
            </a:r>
            <a:r>
              <a:rPr lang="ko-KR" altLang="en-US" sz="1000" dirty="0"/>
              <a:t>최적 평균 정확도 </a:t>
            </a:r>
            <a:r>
              <a:rPr lang="en-US" altLang="ko-KR" sz="1000" dirty="0"/>
              <a:t>:{1:.3</a:t>
            </a:r>
            <a:r>
              <a:rPr lang="en" altLang="ko-Kore-KR" sz="1000" dirty="0"/>
              <a:t>f}'.format(</a:t>
            </a:r>
            <a:r>
              <a:rPr lang="en" altLang="ko-Kore-KR" sz="1000" dirty="0" err="1"/>
              <a:t>grid_clf.best_params</a:t>
            </a:r>
            <a:r>
              <a:rPr lang="en" altLang="ko-Kore-KR" sz="1000" dirty="0"/>
              <a:t>_, </a:t>
            </a:r>
            <a:r>
              <a:rPr lang="en" altLang="ko-Kore-KR" sz="1000" dirty="0" err="1"/>
              <a:t>grid_clf.best_score</a:t>
            </a:r>
            <a:r>
              <a:rPr lang="en" altLang="ko-Kore-KR" sz="1000" dirty="0"/>
              <a:t>_))</a:t>
            </a:r>
          </a:p>
        </p:txBody>
      </p:sp>
      <p:sp>
        <p:nvSpPr>
          <p:cNvPr id="11" name="TextBox 10">
            <a:extLst>
              <a:ext uri="{FF2B5EF4-FFF2-40B4-BE49-F238E27FC236}">
                <a16:creationId xmlns:a16="http://schemas.microsoft.com/office/drawing/2014/main" id="{401101BE-E820-4F5E-B4A3-DE6B3BD7C345}"/>
              </a:ext>
            </a:extLst>
          </p:cNvPr>
          <p:cNvSpPr txBox="1"/>
          <p:nvPr/>
        </p:nvSpPr>
        <p:spPr>
          <a:xfrm>
            <a:off x="4447136" y="2067629"/>
            <a:ext cx="4830726" cy="577081"/>
          </a:xfrm>
          <a:prstGeom prst="rect">
            <a:avLst/>
          </a:prstGeom>
          <a:noFill/>
        </p:spPr>
        <p:txBody>
          <a:bodyPr wrap="square" rtlCol="0">
            <a:spAutoFit/>
          </a:bodyPr>
          <a:lstStyle/>
          <a:p>
            <a:r>
              <a:rPr kumimoji="1" lang="ko-Kore-KR" altLang="en-US" sz="1050" b="1" dirty="0"/>
              <a:t>의사결정나무의 </a:t>
            </a:r>
            <a:r>
              <a:rPr kumimoji="1" lang="en-US" altLang="ko-Kore-KR" sz="1050" b="1" dirty="0"/>
              <a:t>Overfitting </a:t>
            </a:r>
            <a:r>
              <a:rPr kumimoji="1" lang="ko-Kore-KR" altLang="en-US" sz="1050" b="1" dirty="0"/>
              <a:t>방지 기법 </a:t>
            </a:r>
            <a:r>
              <a:rPr kumimoji="1" lang="en-US" altLang="ko-Kore-KR" sz="1050" b="1" dirty="0"/>
              <a:t>(</a:t>
            </a:r>
            <a:r>
              <a:rPr kumimoji="1" lang="ko-Kore-KR" altLang="en-US" sz="1050" b="1" dirty="0"/>
              <a:t>깊이 제한</a:t>
            </a:r>
            <a:r>
              <a:rPr kumimoji="1" lang="en-US" altLang="ko-Kore-KR" sz="1050" b="1" dirty="0"/>
              <a:t>, </a:t>
            </a:r>
            <a:r>
              <a:rPr kumimoji="1" lang="ko-Kore-KR" altLang="en-US" sz="1050" b="1" dirty="0"/>
              <a:t>노드분류 최소 데이터 개수</a:t>
            </a:r>
            <a:r>
              <a:rPr kumimoji="1" lang="en-US" altLang="ko-Kore-KR" sz="1050" b="1" dirty="0"/>
              <a:t>)</a:t>
            </a:r>
          </a:p>
          <a:p>
            <a:endParaRPr kumimoji="1" lang="en-US" altLang="ko-KR" sz="1050" b="1" dirty="0">
              <a:solidFill>
                <a:srgbClr val="0070C0"/>
              </a:solidFill>
            </a:endParaRPr>
          </a:p>
          <a:p>
            <a:r>
              <a:rPr kumimoji="1" lang="en-US" altLang="ko-Kore-KR" sz="1050" b="1" dirty="0" err="1">
                <a:solidFill>
                  <a:srgbClr val="0070C0"/>
                </a:solidFill>
              </a:rPr>
              <a:t>Max_depth</a:t>
            </a:r>
            <a:r>
              <a:rPr kumimoji="1" lang="ko-Kore-KR" altLang="en-US" sz="1050" b="1" dirty="0">
                <a:solidFill>
                  <a:srgbClr val="0070C0"/>
                </a:solidFill>
              </a:rPr>
              <a:t>는 </a:t>
            </a:r>
            <a:r>
              <a:rPr kumimoji="1" lang="en-US" altLang="ko-Kore-KR" sz="1050" b="1" dirty="0">
                <a:solidFill>
                  <a:srgbClr val="0070C0"/>
                </a:solidFill>
              </a:rPr>
              <a:t>node</a:t>
            </a:r>
            <a:r>
              <a:rPr kumimoji="1" lang="ko-Kore-KR" altLang="en-US" sz="1050" b="1" dirty="0">
                <a:solidFill>
                  <a:srgbClr val="0070C0"/>
                </a:solidFill>
              </a:rPr>
              <a:t>의 깊이를 의미하며</a:t>
            </a:r>
            <a:r>
              <a:rPr kumimoji="1" lang="en-US" altLang="ko-Kore-KR" sz="1050" b="1" dirty="0">
                <a:solidFill>
                  <a:srgbClr val="0070C0"/>
                </a:solidFill>
              </a:rPr>
              <a:t>, </a:t>
            </a:r>
            <a:r>
              <a:rPr kumimoji="1" lang="en-US" altLang="ko-Kore-KR" sz="1050" b="1" dirty="0" err="1">
                <a:solidFill>
                  <a:srgbClr val="0070C0"/>
                </a:solidFill>
              </a:rPr>
              <a:t>cirterion</a:t>
            </a:r>
            <a:r>
              <a:rPr kumimoji="1" lang="ko-KR" altLang="en-US" sz="1050" b="1" dirty="0">
                <a:solidFill>
                  <a:srgbClr val="0070C0"/>
                </a:solidFill>
              </a:rPr>
              <a:t> </a:t>
            </a:r>
            <a:r>
              <a:rPr kumimoji="1" lang="ko-Kore-KR" altLang="en-US" sz="1050" b="1" dirty="0">
                <a:solidFill>
                  <a:srgbClr val="0070C0"/>
                </a:solidFill>
              </a:rPr>
              <a:t>은</a:t>
            </a:r>
            <a:r>
              <a:rPr kumimoji="1" lang="ko-KR" altLang="en-US" sz="1050" b="1" dirty="0">
                <a:solidFill>
                  <a:srgbClr val="0070C0"/>
                </a:solidFill>
              </a:rPr>
              <a:t> 모형 평가 기법</a:t>
            </a:r>
            <a:endParaRPr kumimoji="1" lang="ko-Kore-KR" altLang="en-US" sz="1050" b="1" dirty="0">
              <a:solidFill>
                <a:srgbClr val="0070C0"/>
              </a:solidFill>
            </a:endParaRPr>
          </a:p>
        </p:txBody>
      </p:sp>
      <p:cxnSp>
        <p:nvCxnSpPr>
          <p:cNvPr id="12" name="직선 화살표 연결선 11">
            <a:extLst>
              <a:ext uri="{FF2B5EF4-FFF2-40B4-BE49-F238E27FC236}">
                <a16:creationId xmlns:a16="http://schemas.microsoft.com/office/drawing/2014/main" id="{5E2A4F42-D2D9-4BAA-BECC-E329518B56B9}"/>
              </a:ext>
            </a:extLst>
          </p:cNvPr>
          <p:cNvCxnSpPr>
            <a:cxnSpLocks/>
            <a:endCxn id="11" idx="1"/>
          </p:cNvCxnSpPr>
          <p:nvPr/>
        </p:nvCxnSpPr>
        <p:spPr>
          <a:xfrm flipV="1">
            <a:off x="3049660" y="2356170"/>
            <a:ext cx="1397476" cy="549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FBF8B64-2E7A-4258-8CE1-150246CD6408}"/>
              </a:ext>
            </a:extLst>
          </p:cNvPr>
          <p:cNvSpPr txBox="1"/>
          <p:nvPr/>
        </p:nvSpPr>
        <p:spPr>
          <a:xfrm>
            <a:off x="133862" y="5294770"/>
            <a:ext cx="2193229" cy="600164"/>
          </a:xfrm>
          <a:prstGeom prst="rect">
            <a:avLst/>
          </a:prstGeom>
          <a:noFill/>
          <a:ln>
            <a:solidFill>
              <a:schemeClr val="tx1"/>
            </a:solidFill>
          </a:ln>
        </p:spPr>
        <p:txBody>
          <a:bodyPr wrap="none" rtlCol="0">
            <a:spAutoFit/>
          </a:bodyPr>
          <a:lstStyle/>
          <a:p>
            <a:r>
              <a:rPr lang="ko-Kore-KR" altLang="en-US" sz="1100" dirty="0"/>
              <a:t>참고</a:t>
            </a:r>
            <a:r>
              <a:rPr lang="en-US" altLang="ko-Kore-KR" sz="1100" dirty="0"/>
              <a:t>) </a:t>
            </a:r>
          </a:p>
          <a:p>
            <a:r>
              <a:rPr lang="en-US" altLang="ko-Kore-KR" sz="1100" dirty="0"/>
              <a:t># </a:t>
            </a:r>
            <a:r>
              <a:rPr lang="en-US" altLang="ko-Kore-KR" sz="1100" dirty="0" err="1"/>
              <a:t>GridSearchCV</a:t>
            </a:r>
            <a:r>
              <a:rPr lang="ko-Kore-KR" altLang="en-US" sz="1100" dirty="0"/>
              <a:t>의 결과 값 보기</a:t>
            </a:r>
            <a:endParaRPr lang="en-US" altLang="ko-Kore-KR" sz="1100" dirty="0"/>
          </a:p>
          <a:p>
            <a:r>
              <a:rPr lang="en" altLang="ko-Kore-KR" sz="1100" dirty="0" err="1"/>
              <a:t>pd.DataFrame</a:t>
            </a:r>
            <a:r>
              <a:rPr lang="en" altLang="ko-Kore-KR" sz="1100" dirty="0"/>
              <a:t>(</a:t>
            </a:r>
            <a:r>
              <a:rPr lang="en" altLang="ko-Kore-KR" sz="1100" dirty="0" err="1"/>
              <a:t>grid_clf.cv_results</a:t>
            </a:r>
            <a:r>
              <a:rPr lang="en" altLang="ko-Kore-KR" sz="1100" dirty="0"/>
              <a:t>_)</a:t>
            </a:r>
          </a:p>
        </p:txBody>
      </p:sp>
      <p:sp>
        <p:nvSpPr>
          <p:cNvPr id="16" name="TextBox 15">
            <a:extLst>
              <a:ext uri="{FF2B5EF4-FFF2-40B4-BE49-F238E27FC236}">
                <a16:creationId xmlns:a16="http://schemas.microsoft.com/office/drawing/2014/main" id="{11BB0C80-C80E-4EB9-820F-0BE97616952D}"/>
              </a:ext>
            </a:extLst>
          </p:cNvPr>
          <p:cNvSpPr txBox="1"/>
          <p:nvPr/>
        </p:nvSpPr>
        <p:spPr>
          <a:xfrm>
            <a:off x="4447136" y="3279832"/>
            <a:ext cx="4241867" cy="1015663"/>
          </a:xfrm>
          <a:prstGeom prst="rect">
            <a:avLst/>
          </a:prstGeom>
          <a:noFill/>
        </p:spPr>
        <p:txBody>
          <a:bodyPr wrap="none" rtlCol="0">
            <a:spAutoFit/>
          </a:bodyPr>
          <a:lstStyle/>
          <a:p>
            <a:r>
              <a:rPr lang="en" altLang="ko-Kore-KR" sz="1000" dirty="0"/>
              <a:t># </a:t>
            </a:r>
            <a:r>
              <a:rPr lang="en" altLang="ko-Kore-KR" sz="1000" dirty="0" err="1"/>
              <a:t>param_grid</a:t>
            </a:r>
            <a:r>
              <a:rPr lang="en" altLang="ko-Kore-KR" sz="1000" dirty="0"/>
              <a:t> = {'criterion':['squared_error','friedman_</a:t>
            </a:r>
            <a:r>
              <a:rPr lang="en" altLang="ko-Kore-KR" sz="1000" dirty="0" err="1"/>
              <a:t>mse</a:t>
            </a:r>
            <a:r>
              <a:rPr lang="en" altLang="ko-Kore-KR" sz="1000" dirty="0"/>
              <a:t>','</a:t>
            </a:r>
            <a:r>
              <a:rPr lang="en" altLang="ko-Kore-KR" sz="1000" dirty="0" err="1"/>
              <a:t>absolute_error</a:t>
            </a:r>
            <a:r>
              <a:rPr lang="en" altLang="ko-Kore-KR" sz="1000" dirty="0"/>
              <a:t>'], </a:t>
            </a:r>
          </a:p>
          <a:p>
            <a:r>
              <a:rPr lang="en" altLang="ko-Kore-KR" sz="1000" dirty="0"/>
              <a:t># '</a:t>
            </a:r>
            <a:r>
              <a:rPr lang="en" altLang="ko-Kore-KR" sz="1000" dirty="0" err="1"/>
              <a:t>max_depth</a:t>
            </a:r>
            <a:r>
              <a:rPr lang="en" altLang="ko-Kore-KR" sz="1000" dirty="0"/>
              <a:t>':[None,2,3,4,5,6], </a:t>
            </a:r>
          </a:p>
          <a:p>
            <a:r>
              <a:rPr lang="en" altLang="ko-Kore-KR" sz="1000" dirty="0"/>
              <a:t># '</a:t>
            </a:r>
            <a:r>
              <a:rPr lang="en" altLang="ko-Kore-KR" sz="1000" dirty="0" err="1"/>
              <a:t>max_leaf_nodes</a:t>
            </a:r>
            <a:r>
              <a:rPr lang="en" altLang="ko-Kore-KR" sz="1000" dirty="0"/>
              <a:t>':[None,2,3,4,5,6,7],</a:t>
            </a:r>
          </a:p>
          <a:p>
            <a:r>
              <a:rPr lang="en" altLang="ko-Kore-KR" sz="1000" dirty="0"/>
              <a:t># '</a:t>
            </a:r>
            <a:r>
              <a:rPr lang="en" altLang="ko-Kore-KR" sz="1000" dirty="0" err="1"/>
              <a:t>min_samples_split</a:t>
            </a:r>
            <a:r>
              <a:rPr lang="en" altLang="ko-Kore-KR" sz="1000" dirty="0"/>
              <a:t>':[2,3,4,5,6],</a:t>
            </a:r>
          </a:p>
          <a:p>
            <a:r>
              <a:rPr lang="en" altLang="ko-Kore-KR" sz="1000" dirty="0"/>
              <a:t># '</a:t>
            </a:r>
            <a:r>
              <a:rPr lang="en" altLang="ko-Kore-KR" sz="1000" dirty="0" err="1"/>
              <a:t>min_samples_leaf</a:t>
            </a:r>
            <a:r>
              <a:rPr lang="en" altLang="ko-Kore-KR" sz="1000" dirty="0"/>
              <a:t>':[1,2,3], </a:t>
            </a:r>
          </a:p>
          <a:p>
            <a:r>
              <a:rPr lang="en" altLang="ko-Kore-KR" sz="1000" dirty="0"/>
              <a:t># '</a:t>
            </a:r>
            <a:r>
              <a:rPr lang="en" altLang="ko-Kore-KR" sz="1000" dirty="0" err="1"/>
              <a:t>max_features</a:t>
            </a:r>
            <a:r>
              <a:rPr lang="en" altLang="ko-Kore-KR" sz="1000" dirty="0"/>
              <a:t>':[None,'sqrt','log2',3,4,5]}</a:t>
            </a:r>
          </a:p>
        </p:txBody>
      </p:sp>
      <p:sp>
        <p:nvSpPr>
          <p:cNvPr id="17" name="TextBox 16">
            <a:extLst>
              <a:ext uri="{FF2B5EF4-FFF2-40B4-BE49-F238E27FC236}">
                <a16:creationId xmlns:a16="http://schemas.microsoft.com/office/drawing/2014/main" id="{DA40437C-16EA-4AAD-B24E-083B9E7DC7EB}"/>
              </a:ext>
            </a:extLst>
          </p:cNvPr>
          <p:cNvSpPr txBox="1"/>
          <p:nvPr/>
        </p:nvSpPr>
        <p:spPr>
          <a:xfrm>
            <a:off x="4447136" y="3014265"/>
            <a:ext cx="2223686" cy="261610"/>
          </a:xfrm>
          <a:prstGeom prst="rect">
            <a:avLst/>
          </a:prstGeom>
          <a:noFill/>
        </p:spPr>
        <p:txBody>
          <a:bodyPr wrap="none" rtlCol="0">
            <a:spAutoFit/>
          </a:bodyPr>
          <a:lstStyle/>
          <a:p>
            <a:r>
              <a:rPr kumimoji="1" lang="ko-Kore-KR" altLang="en-US" sz="1100" dirty="0"/>
              <a:t>그리드서치</a:t>
            </a:r>
            <a:r>
              <a:rPr kumimoji="1" lang="ko-KR" altLang="en-US" sz="1100" dirty="0"/>
              <a:t> </a:t>
            </a:r>
            <a:r>
              <a:rPr kumimoji="1" lang="ko-KR" altLang="en-US" sz="1100" dirty="0" err="1"/>
              <a:t>하이퍼파라미터</a:t>
            </a:r>
            <a:r>
              <a:rPr kumimoji="1" lang="ko-KR" altLang="en-US" sz="1100" dirty="0"/>
              <a:t> 추가</a:t>
            </a:r>
            <a:endParaRPr kumimoji="1" lang="ko-Kore-KR" altLang="en-US" sz="1100" dirty="0"/>
          </a:p>
        </p:txBody>
      </p:sp>
      <p:pic>
        <p:nvPicPr>
          <p:cNvPr id="18" name="그림 17" descr="테이블이(가) 표시된 사진&#10;&#10;자동 생성된 설명">
            <a:extLst>
              <a:ext uri="{FF2B5EF4-FFF2-40B4-BE49-F238E27FC236}">
                <a16:creationId xmlns:a16="http://schemas.microsoft.com/office/drawing/2014/main" id="{4E90294C-4460-4D15-AE80-E77741ECD1D4}"/>
              </a:ext>
            </a:extLst>
          </p:cNvPr>
          <p:cNvPicPr>
            <a:picLocks noChangeAspect="1"/>
          </p:cNvPicPr>
          <p:nvPr/>
        </p:nvPicPr>
        <p:blipFill>
          <a:blip r:embed="rId2"/>
          <a:stretch>
            <a:fillRect/>
          </a:stretch>
        </p:blipFill>
        <p:spPr>
          <a:xfrm>
            <a:off x="2512391" y="5294770"/>
            <a:ext cx="6765471" cy="1030254"/>
          </a:xfrm>
          <a:prstGeom prst="rect">
            <a:avLst/>
          </a:prstGeom>
        </p:spPr>
      </p:pic>
      <p:sp>
        <p:nvSpPr>
          <p:cNvPr id="19" name="직사각형 18">
            <a:extLst>
              <a:ext uri="{FF2B5EF4-FFF2-40B4-BE49-F238E27FC236}">
                <a16:creationId xmlns:a16="http://schemas.microsoft.com/office/drawing/2014/main" id="{6E8144FC-FC27-495C-BBC6-FCDAB6F51C62}"/>
              </a:ext>
            </a:extLst>
          </p:cNvPr>
          <p:cNvSpPr/>
          <p:nvPr/>
        </p:nvSpPr>
        <p:spPr>
          <a:xfrm>
            <a:off x="2327091" y="379651"/>
            <a:ext cx="4638257" cy="369332"/>
          </a:xfrm>
          <a:prstGeom prst="rect">
            <a:avLst/>
          </a:prstGeom>
        </p:spPr>
        <p:txBody>
          <a:bodyPr wrap="none">
            <a:spAutoFit/>
          </a:bodyPr>
          <a:lstStyle/>
          <a:p>
            <a:r>
              <a:rPr lang="ko-KR" altLang="en-US" b="1" dirty="0">
                <a:solidFill>
                  <a:srgbClr val="404248"/>
                </a:solidFill>
                <a:latin typeface="Graphik"/>
              </a:rPr>
              <a:t>의사결정나무 회귀 </a:t>
            </a:r>
            <a:r>
              <a:rPr lang="en-US" altLang="ko-KR" b="1" dirty="0">
                <a:solidFill>
                  <a:srgbClr val="404248"/>
                </a:solidFill>
                <a:latin typeface="Graphik"/>
              </a:rPr>
              <a:t>(Decision Tree</a:t>
            </a:r>
            <a:r>
              <a:rPr lang="ko-KR" altLang="en-US" b="1" dirty="0">
                <a:solidFill>
                  <a:srgbClr val="404248"/>
                </a:solidFill>
                <a:latin typeface="Graphik"/>
              </a:rPr>
              <a:t> </a:t>
            </a:r>
            <a:r>
              <a:rPr lang="en-US" altLang="ko-KR" b="1" dirty="0">
                <a:solidFill>
                  <a:srgbClr val="404248"/>
                </a:solidFill>
                <a:latin typeface="Graphik"/>
              </a:rPr>
              <a:t>Regression)</a:t>
            </a:r>
          </a:p>
        </p:txBody>
      </p:sp>
    </p:spTree>
    <p:extLst>
      <p:ext uri="{BB962C8B-B14F-4D97-AF65-F5344CB8AC3E}">
        <p14:creationId xmlns:p14="http://schemas.microsoft.com/office/powerpoint/2010/main" val="28884815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바닥글 개체 틀 6">
            <a:extLst>
              <a:ext uri="{FF2B5EF4-FFF2-40B4-BE49-F238E27FC236}">
                <a16:creationId xmlns:a16="http://schemas.microsoft.com/office/drawing/2014/main" id="{9F7DA7F2-3BB9-4763-ADFA-19769B2CC141}"/>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ACE4F3D3-4339-48B9-9914-DAA7C7CFCB67}"/>
              </a:ext>
            </a:extLst>
          </p:cNvPr>
          <p:cNvSpPr>
            <a:spLocks noGrp="1"/>
          </p:cNvSpPr>
          <p:nvPr>
            <p:ph type="sldNum" sz="quarter" idx="12"/>
          </p:nvPr>
        </p:nvSpPr>
        <p:spPr/>
        <p:txBody>
          <a:bodyPr/>
          <a:lstStyle/>
          <a:p>
            <a:fld id="{DE77BB65-F969-4654-BF30-45C70C1BE112}" type="slidenum">
              <a:rPr lang="ko-KR" altLang="en-US" smtClean="0"/>
              <a:pPr/>
              <a:t>251</a:t>
            </a:fld>
            <a:endParaRPr lang="ko-KR" altLang="en-US"/>
          </a:p>
        </p:txBody>
      </p:sp>
      <p:sp>
        <p:nvSpPr>
          <p:cNvPr id="12" name="직사각형 11">
            <a:extLst>
              <a:ext uri="{FF2B5EF4-FFF2-40B4-BE49-F238E27FC236}">
                <a16:creationId xmlns:a16="http://schemas.microsoft.com/office/drawing/2014/main" id="{705B797B-CCD0-49BB-8E21-969F77DD7B9C}"/>
              </a:ext>
            </a:extLst>
          </p:cNvPr>
          <p:cNvSpPr/>
          <p:nvPr/>
        </p:nvSpPr>
        <p:spPr>
          <a:xfrm>
            <a:off x="2271631" y="389324"/>
            <a:ext cx="2986715" cy="369332"/>
          </a:xfrm>
          <a:prstGeom prst="rect">
            <a:avLst/>
          </a:prstGeom>
        </p:spPr>
        <p:txBody>
          <a:bodyPr wrap="none">
            <a:spAutoFit/>
          </a:bodyPr>
          <a:lstStyle/>
          <a:p>
            <a:r>
              <a:rPr lang="ko-KR" altLang="en-US" b="1" dirty="0">
                <a:solidFill>
                  <a:srgbClr val="404248"/>
                </a:solidFill>
                <a:latin typeface="Graphik"/>
              </a:rPr>
              <a:t>의사결정나무</a:t>
            </a:r>
            <a:r>
              <a:rPr lang="en-US" altLang="ko-KR" b="1" dirty="0">
                <a:solidFill>
                  <a:srgbClr val="404248"/>
                </a:solidFill>
                <a:latin typeface="Graphik"/>
              </a:rPr>
              <a:t>(Decision Tree)</a:t>
            </a:r>
          </a:p>
        </p:txBody>
      </p:sp>
      <p:sp>
        <p:nvSpPr>
          <p:cNvPr id="3" name="직사각형 2">
            <a:extLst>
              <a:ext uri="{FF2B5EF4-FFF2-40B4-BE49-F238E27FC236}">
                <a16:creationId xmlns:a16="http://schemas.microsoft.com/office/drawing/2014/main" id="{0E87C42E-61CC-437E-8F0C-CFC8052754D7}"/>
              </a:ext>
            </a:extLst>
          </p:cNvPr>
          <p:cNvSpPr/>
          <p:nvPr/>
        </p:nvSpPr>
        <p:spPr>
          <a:xfrm>
            <a:off x="179576" y="803475"/>
            <a:ext cx="1733167" cy="475066"/>
          </a:xfrm>
          <a:prstGeom prst="rect">
            <a:avLst/>
          </a:prstGeom>
        </p:spPr>
        <p:txBody>
          <a:bodyPr wrap="none">
            <a:spAutoFit/>
          </a:bodyPr>
          <a:lstStyle/>
          <a:p>
            <a:pPr algn="just" fontAlgn="base">
              <a:lnSpc>
                <a:spcPct val="160000"/>
              </a:lnSpc>
              <a:spcAft>
                <a:spcPts val="400"/>
              </a:spcAft>
            </a:pPr>
            <a:r>
              <a:rPr lang="ko-KR" altLang="en-US" kern="0" dirty="0">
                <a:solidFill>
                  <a:srgbClr val="333333"/>
                </a:solidFill>
                <a:latin typeface="+mj-ea"/>
              </a:rPr>
              <a:t>분류 모델 선택</a:t>
            </a:r>
            <a:endParaRPr lang="ko-KR" altLang="en-US" kern="0" dirty="0">
              <a:solidFill>
                <a:srgbClr val="000000"/>
              </a:solidFill>
              <a:latin typeface="+mj-ea"/>
            </a:endParaRPr>
          </a:p>
        </p:txBody>
      </p:sp>
      <p:sp>
        <p:nvSpPr>
          <p:cNvPr id="10" name="직사각형 9">
            <a:extLst>
              <a:ext uri="{FF2B5EF4-FFF2-40B4-BE49-F238E27FC236}">
                <a16:creationId xmlns:a16="http://schemas.microsoft.com/office/drawing/2014/main" id="{C8B18472-2B47-4BA3-9CB7-6B3E4B05C559}"/>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11" name="직사각형 10">
            <a:extLst>
              <a:ext uri="{FF2B5EF4-FFF2-40B4-BE49-F238E27FC236}">
                <a16:creationId xmlns:a16="http://schemas.microsoft.com/office/drawing/2014/main" id="{4A1C7876-7F8C-40DD-8035-4677DD4FB782}"/>
              </a:ext>
            </a:extLst>
          </p:cNvPr>
          <p:cNvSpPr/>
          <p:nvPr/>
        </p:nvSpPr>
        <p:spPr>
          <a:xfrm>
            <a:off x="1115616" y="1206147"/>
            <a:ext cx="7384876" cy="2222853"/>
          </a:xfrm>
          <a:prstGeom prst="rect">
            <a:avLst/>
          </a:prstGeom>
          <a:ln>
            <a:solidFill>
              <a:schemeClr val="accent1"/>
            </a:solidFill>
          </a:ln>
        </p:spPr>
        <p:txBody>
          <a:bodyPr wrap="square">
            <a:spAutoFit/>
          </a:bodyPr>
          <a:lstStyle/>
          <a:p>
            <a:pPr algn="just" fontAlgn="base">
              <a:lnSpc>
                <a:spcPct val="160000"/>
              </a:lnSpc>
              <a:spcAft>
                <a:spcPts val="400"/>
              </a:spcAft>
            </a:pPr>
            <a:r>
              <a:rPr lang="ko-KR" altLang="en-US" sz="1200" kern="0" dirty="0">
                <a:solidFill>
                  <a:srgbClr val="333333"/>
                </a:solidFill>
                <a:latin typeface="+mj-ea"/>
                <a:ea typeface="+mj-ea"/>
              </a:rPr>
              <a:t>분류기법은 기법별로 장단점을 가지므로 비교평가가 용이하지 않으며 어떤 단일 방법이 무조건 모든 데이터집합에 대하여 다른 방식보다 우수하다고 하기는 어렵다</a:t>
            </a:r>
            <a:r>
              <a:rPr lang="en-US" altLang="ko-KR" sz="1200" kern="0" dirty="0">
                <a:solidFill>
                  <a:srgbClr val="333333"/>
                </a:solidFill>
                <a:latin typeface="+mj-ea"/>
                <a:ea typeface="+mj-ea"/>
              </a:rPr>
              <a:t>. </a:t>
            </a:r>
          </a:p>
          <a:p>
            <a:pPr algn="just" fontAlgn="base">
              <a:lnSpc>
                <a:spcPct val="160000"/>
              </a:lnSpc>
              <a:spcAft>
                <a:spcPts val="400"/>
              </a:spcAft>
            </a:pPr>
            <a:r>
              <a:rPr lang="en-US" altLang="ko-KR" sz="1200" kern="0" dirty="0">
                <a:solidFill>
                  <a:srgbClr val="333333"/>
                </a:solidFill>
                <a:latin typeface="+mj-ea"/>
                <a:ea typeface="+mj-ea"/>
              </a:rPr>
              <a:t>(</a:t>
            </a:r>
            <a:r>
              <a:rPr lang="ko-KR" altLang="en-US" sz="1200" kern="0" dirty="0">
                <a:solidFill>
                  <a:srgbClr val="333333"/>
                </a:solidFill>
                <a:latin typeface="+mj-ea"/>
                <a:ea typeface="+mj-ea"/>
              </a:rPr>
              <a:t>평가 기준</a:t>
            </a:r>
            <a:r>
              <a:rPr lang="en-US" altLang="ko-KR" sz="1200" kern="0" dirty="0">
                <a:solidFill>
                  <a:srgbClr val="333333"/>
                </a:solidFill>
                <a:latin typeface="+mj-ea"/>
                <a:ea typeface="+mj-ea"/>
              </a:rPr>
              <a:t>)</a:t>
            </a:r>
            <a:endParaRPr lang="ko-KR" altLang="en-US" sz="1200" kern="0" dirty="0">
              <a:solidFill>
                <a:srgbClr val="000000"/>
              </a:solidFill>
              <a:latin typeface="+mj-ea"/>
              <a:ea typeface="+mj-ea"/>
            </a:endParaRPr>
          </a:p>
          <a:p>
            <a:pPr marL="171450" indent="-171450" algn="just" fontAlgn="base">
              <a:lnSpc>
                <a:spcPct val="160000"/>
              </a:lnSpc>
              <a:buFont typeface="Wingdings" panose="05000000000000000000" pitchFamily="2" charset="2"/>
              <a:buChar char="§"/>
            </a:pPr>
            <a:r>
              <a:rPr lang="ko-KR" altLang="en-US" sz="1200" kern="0" dirty="0">
                <a:solidFill>
                  <a:srgbClr val="333333"/>
                </a:solidFill>
                <a:latin typeface="+mj-ea"/>
                <a:ea typeface="+mj-ea"/>
              </a:rPr>
              <a:t> 예측 정확성</a:t>
            </a:r>
            <a:endParaRPr lang="ko-KR" altLang="en-US" sz="1200" kern="0" dirty="0">
              <a:solidFill>
                <a:srgbClr val="000000"/>
              </a:solidFill>
              <a:latin typeface="+mj-ea"/>
              <a:ea typeface="+mj-ea"/>
            </a:endParaRPr>
          </a:p>
          <a:p>
            <a:pPr marL="171450" indent="-171450" algn="just" fontAlgn="base">
              <a:lnSpc>
                <a:spcPct val="160000"/>
              </a:lnSpc>
              <a:buFont typeface="Wingdings" panose="05000000000000000000" pitchFamily="2" charset="2"/>
              <a:buChar char="§"/>
            </a:pPr>
            <a:r>
              <a:rPr lang="ko-KR" altLang="en-US" sz="1200" kern="0" dirty="0">
                <a:solidFill>
                  <a:srgbClr val="333333"/>
                </a:solidFill>
                <a:latin typeface="+mj-ea"/>
                <a:ea typeface="+mj-ea"/>
              </a:rPr>
              <a:t> 강건성 </a:t>
            </a:r>
            <a:r>
              <a:rPr lang="en-US" altLang="ko-KR" sz="1200" kern="0" dirty="0">
                <a:solidFill>
                  <a:srgbClr val="333333"/>
                </a:solidFill>
                <a:latin typeface="+mj-ea"/>
                <a:ea typeface="+mj-ea"/>
              </a:rPr>
              <a:t>(robustness)</a:t>
            </a:r>
            <a:endParaRPr lang="ko-KR" altLang="en-US" sz="1200" kern="0" dirty="0">
              <a:solidFill>
                <a:srgbClr val="000000"/>
              </a:solidFill>
              <a:latin typeface="+mj-ea"/>
              <a:ea typeface="+mj-ea"/>
            </a:endParaRPr>
          </a:p>
          <a:p>
            <a:pPr marL="171450" indent="-171450" algn="just" fontAlgn="base">
              <a:lnSpc>
                <a:spcPct val="160000"/>
              </a:lnSpc>
              <a:buFont typeface="Wingdings" panose="05000000000000000000" pitchFamily="2" charset="2"/>
              <a:buChar char="§"/>
            </a:pPr>
            <a:r>
              <a:rPr lang="ko-KR" altLang="en-US" sz="1200" kern="0" dirty="0">
                <a:solidFill>
                  <a:srgbClr val="333333"/>
                </a:solidFill>
                <a:latin typeface="+mj-ea"/>
                <a:ea typeface="+mj-ea"/>
              </a:rPr>
              <a:t> 확장 </a:t>
            </a:r>
            <a:r>
              <a:rPr lang="ko-KR" altLang="en-US" sz="1200" kern="0" dirty="0" err="1">
                <a:solidFill>
                  <a:srgbClr val="333333"/>
                </a:solidFill>
                <a:latin typeface="+mj-ea"/>
                <a:ea typeface="+mj-ea"/>
              </a:rPr>
              <a:t>적용성</a:t>
            </a:r>
            <a:endParaRPr lang="ko-KR" altLang="en-US" sz="1200" kern="0" dirty="0">
              <a:solidFill>
                <a:srgbClr val="000000"/>
              </a:solidFill>
              <a:latin typeface="+mj-ea"/>
              <a:ea typeface="+mj-ea"/>
            </a:endParaRPr>
          </a:p>
          <a:p>
            <a:pPr marL="171450" indent="-171450" algn="just" fontAlgn="base">
              <a:lnSpc>
                <a:spcPct val="160000"/>
              </a:lnSpc>
              <a:spcAft>
                <a:spcPts val="400"/>
              </a:spcAft>
              <a:buFont typeface="Wingdings" panose="05000000000000000000" pitchFamily="2" charset="2"/>
              <a:buChar char="§"/>
            </a:pPr>
            <a:r>
              <a:rPr lang="ko-KR" altLang="en-US" sz="1200" kern="0" dirty="0">
                <a:solidFill>
                  <a:srgbClr val="333333"/>
                </a:solidFill>
                <a:latin typeface="+mj-ea"/>
                <a:ea typeface="+mj-ea"/>
              </a:rPr>
              <a:t> </a:t>
            </a:r>
            <a:r>
              <a:rPr lang="ko-KR" altLang="en-US" sz="1200" kern="0" dirty="0" err="1">
                <a:solidFill>
                  <a:srgbClr val="333333"/>
                </a:solidFill>
                <a:latin typeface="+mj-ea"/>
                <a:ea typeface="+mj-ea"/>
              </a:rPr>
              <a:t>해석력</a:t>
            </a:r>
            <a:r>
              <a:rPr lang="ko-KR" altLang="en-US" sz="1200" kern="0" dirty="0">
                <a:solidFill>
                  <a:srgbClr val="333333"/>
                </a:solidFill>
                <a:latin typeface="+mj-ea"/>
                <a:ea typeface="+mj-ea"/>
              </a:rPr>
              <a:t> </a:t>
            </a:r>
            <a:r>
              <a:rPr lang="en-US" altLang="ko-KR" sz="1200" kern="0" dirty="0">
                <a:solidFill>
                  <a:srgbClr val="333333"/>
                </a:solidFill>
                <a:latin typeface="+mj-ea"/>
                <a:ea typeface="+mj-ea"/>
              </a:rPr>
              <a:t>(interpretability)</a:t>
            </a:r>
            <a:endParaRPr lang="ko-KR" altLang="en-US" sz="1200" kern="0" dirty="0">
              <a:solidFill>
                <a:srgbClr val="000000"/>
              </a:solidFill>
              <a:latin typeface="+mj-ea"/>
              <a:ea typeface="+mj-ea"/>
            </a:endParaRPr>
          </a:p>
        </p:txBody>
      </p:sp>
      <p:sp>
        <p:nvSpPr>
          <p:cNvPr id="13" name="직사각형 12">
            <a:extLst>
              <a:ext uri="{FF2B5EF4-FFF2-40B4-BE49-F238E27FC236}">
                <a16:creationId xmlns:a16="http://schemas.microsoft.com/office/drawing/2014/main" id="{AB03A643-B21C-4172-B9F7-9829F1A5BA73}"/>
              </a:ext>
            </a:extLst>
          </p:cNvPr>
          <p:cNvSpPr/>
          <p:nvPr/>
        </p:nvSpPr>
        <p:spPr>
          <a:xfrm>
            <a:off x="507604" y="3653675"/>
            <a:ext cx="7992888" cy="1754326"/>
          </a:xfrm>
          <a:prstGeom prst="rect">
            <a:avLst/>
          </a:prstGeom>
          <a:ln>
            <a:solidFill>
              <a:schemeClr val="accent1"/>
            </a:solidFill>
          </a:ln>
        </p:spPr>
        <p:txBody>
          <a:bodyPr wrap="square">
            <a:spAutoFit/>
          </a:bodyPr>
          <a:lstStyle/>
          <a:p>
            <a:r>
              <a:rPr lang="ko-KR" altLang="en-US" sz="1200" dirty="0"/>
              <a:t>의사결정나무의 예측력을 높이기 위하여 </a:t>
            </a:r>
            <a:r>
              <a:rPr lang="en-US" altLang="ko-KR" sz="1200" dirty="0"/>
              <a:t>Bagging, Random Forests, Boosting </a:t>
            </a:r>
            <a:r>
              <a:rPr lang="ko-KR" altLang="en-US" sz="1200" dirty="0"/>
              <a:t>등의 방법 사용</a:t>
            </a:r>
            <a:r>
              <a:rPr lang="en-US" altLang="ko-KR" sz="1200" dirty="0"/>
              <a:t>.</a:t>
            </a:r>
          </a:p>
          <a:p>
            <a:pPr marL="285750" indent="-285750">
              <a:buFont typeface="Wingdings" panose="05000000000000000000" pitchFamily="2" charset="2"/>
              <a:buChar char="ü"/>
            </a:pPr>
            <a:r>
              <a:rPr lang="en-US" altLang="ko-KR" sz="1200" dirty="0">
                <a:highlight>
                  <a:srgbClr val="FFFF00"/>
                </a:highlight>
              </a:rPr>
              <a:t>Bagging</a:t>
            </a:r>
            <a:r>
              <a:rPr lang="ko-KR" altLang="en-US" sz="1200" dirty="0"/>
              <a:t>은 표본의 수를 높이면 예측의 분산이 줄어든다는 점에 서 착안한 방법</a:t>
            </a:r>
            <a:endParaRPr lang="en-US" altLang="ko-KR" sz="1200" dirty="0"/>
          </a:p>
          <a:p>
            <a:r>
              <a:rPr lang="en-US" altLang="ko-KR" sz="1200" b="1" dirty="0"/>
              <a:t>Bootstrap Aggregating</a:t>
            </a:r>
            <a:r>
              <a:rPr lang="ko-KR" altLang="en-US" sz="1200" dirty="0"/>
              <a:t>방식으로 무작위로 추출한 표본으로 총 </a:t>
            </a:r>
            <a:r>
              <a:rPr lang="en-US" altLang="ko-KR" sz="1200" dirty="0"/>
              <a:t>N</a:t>
            </a:r>
            <a:r>
              <a:rPr lang="ko-KR" altLang="en-US" sz="1200" dirty="0"/>
              <a:t>번의 의사결정나무를 실행하고</a:t>
            </a:r>
            <a:r>
              <a:rPr lang="en-US" altLang="ko-KR" sz="1200" dirty="0"/>
              <a:t>, N</a:t>
            </a:r>
            <a:r>
              <a:rPr lang="ko-KR" altLang="en-US" sz="1200" dirty="0"/>
              <a:t>번의 결과 중 다수결에 의해 가장 많이 나온 집단으로 분류한다</a:t>
            </a:r>
            <a:r>
              <a:rPr lang="en-US" altLang="ko-KR" sz="1200" dirty="0"/>
              <a:t>. </a:t>
            </a:r>
          </a:p>
          <a:p>
            <a:pPr marL="285750" indent="-285750">
              <a:buFont typeface="Wingdings" panose="05000000000000000000" pitchFamily="2" charset="2"/>
              <a:buChar char="ü"/>
            </a:pPr>
            <a:r>
              <a:rPr lang="en-US" altLang="ko-KR" sz="1200" dirty="0">
                <a:highlight>
                  <a:srgbClr val="FFFF00"/>
                </a:highlight>
              </a:rPr>
              <a:t>Random Forest</a:t>
            </a:r>
            <a:r>
              <a:rPr lang="ko-KR" altLang="en-US" sz="1200" dirty="0"/>
              <a:t>는 </a:t>
            </a:r>
            <a:r>
              <a:rPr lang="ko-KR" altLang="en-US" sz="1200" dirty="0" err="1"/>
              <a:t>표본뿐만</a:t>
            </a:r>
            <a:r>
              <a:rPr lang="ko-KR" altLang="en-US" sz="1200" dirty="0"/>
              <a:t> 아니라 독립변수들도 무작위로 추출하는 방식으로</a:t>
            </a:r>
            <a:r>
              <a:rPr lang="en-US" altLang="ko-KR" sz="1200" dirty="0"/>
              <a:t>, </a:t>
            </a:r>
            <a:r>
              <a:rPr lang="ko-KR" altLang="en-US" sz="1200" dirty="0"/>
              <a:t>실행과정은 </a:t>
            </a:r>
            <a:r>
              <a:rPr lang="en-US" altLang="ko-KR" sz="1200" dirty="0"/>
              <a:t>bagging</a:t>
            </a:r>
            <a:r>
              <a:rPr lang="ko-KR" altLang="en-US" sz="1200" dirty="0"/>
              <a:t>과 동일하다</a:t>
            </a:r>
            <a:r>
              <a:rPr lang="en-US" altLang="ko-KR" sz="1200" dirty="0"/>
              <a:t>. </a:t>
            </a:r>
          </a:p>
          <a:p>
            <a:pPr marL="285750" indent="-285750">
              <a:buFont typeface="Wingdings" panose="05000000000000000000" pitchFamily="2" charset="2"/>
              <a:buChar char="ü"/>
            </a:pPr>
            <a:endParaRPr lang="en-US" altLang="ko-KR" sz="1200" dirty="0"/>
          </a:p>
          <a:p>
            <a:r>
              <a:rPr lang="en-US" altLang="ko-KR" sz="1200" dirty="0">
                <a:sym typeface="Wingdings" panose="05000000000000000000" pitchFamily="2" charset="2"/>
              </a:rPr>
              <a:t> B</a:t>
            </a:r>
            <a:r>
              <a:rPr lang="en-US" altLang="ko-KR" sz="1200" dirty="0"/>
              <a:t>agging</a:t>
            </a:r>
            <a:r>
              <a:rPr lang="ko-KR" altLang="en-US" sz="1200" dirty="0"/>
              <a:t>과</a:t>
            </a:r>
            <a:r>
              <a:rPr lang="en-US" altLang="ko-KR" sz="1200" dirty="0"/>
              <a:t>Random Forests </a:t>
            </a:r>
            <a:r>
              <a:rPr lang="ko-KR" altLang="en-US" sz="1200" dirty="0"/>
              <a:t>방법</a:t>
            </a:r>
            <a:r>
              <a:rPr lang="en-US" altLang="ko-KR" sz="1200" dirty="0"/>
              <a:t>:</a:t>
            </a:r>
            <a:r>
              <a:rPr lang="ko-KR" altLang="en-US" sz="1200" dirty="0"/>
              <a:t> 무작위로 추출한 여러 표본을 독립적으로 모델링 하는 것</a:t>
            </a:r>
            <a:r>
              <a:rPr lang="en-US" altLang="ko-KR" sz="1200" dirty="0"/>
              <a:t> </a:t>
            </a:r>
          </a:p>
          <a:p>
            <a:pPr marL="285750" indent="-285750">
              <a:buFont typeface="Wingdings" panose="05000000000000000000" pitchFamily="2" charset="2"/>
              <a:buChar char="ü"/>
            </a:pPr>
            <a:endParaRPr lang="en-US" altLang="ko-KR" sz="1200" dirty="0"/>
          </a:p>
          <a:p>
            <a:pPr marL="285750" indent="-285750">
              <a:buFont typeface="Wingdings" panose="05000000000000000000" pitchFamily="2" charset="2"/>
              <a:buChar char="ü"/>
            </a:pPr>
            <a:r>
              <a:rPr lang="en-US" altLang="ko-KR" sz="1200" dirty="0"/>
              <a:t>Boosting</a:t>
            </a:r>
            <a:r>
              <a:rPr lang="ko-KR" altLang="en-US" sz="1200" dirty="0"/>
              <a:t>은 한번 시행한 모형의 결과를 참조하여 순차적으로 </a:t>
            </a:r>
            <a:r>
              <a:rPr lang="en-US" altLang="ko-KR" sz="1200" dirty="0"/>
              <a:t>N</a:t>
            </a:r>
            <a:r>
              <a:rPr lang="ko-KR" altLang="en-US" sz="1200" dirty="0"/>
              <a:t>번 개선해 나가는 방법</a:t>
            </a:r>
          </a:p>
        </p:txBody>
      </p:sp>
      <p:sp>
        <p:nvSpPr>
          <p:cNvPr id="14" name="TextBox 13">
            <a:extLst>
              <a:ext uri="{FF2B5EF4-FFF2-40B4-BE49-F238E27FC236}">
                <a16:creationId xmlns:a16="http://schemas.microsoft.com/office/drawing/2014/main" id="{98DB26CE-3FAD-4504-B323-515748E690D5}"/>
              </a:ext>
            </a:extLst>
          </p:cNvPr>
          <p:cNvSpPr txBox="1"/>
          <p:nvPr/>
        </p:nvSpPr>
        <p:spPr>
          <a:xfrm>
            <a:off x="478168" y="5760610"/>
            <a:ext cx="4475352" cy="461665"/>
          </a:xfrm>
          <a:prstGeom prst="rect">
            <a:avLst/>
          </a:prstGeom>
          <a:solidFill>
            <a:schemeClr val="accent6">
              <a:lumMod val="20000"/>
              <a:lumOff val="80000"/>
            </a:schemeClr>
          </a:solidFill>
          <a:ln>
            <a:solidFill>
              <a:schemeClr val="tx2">
                <a:lumMod val="60000"/>
                <a:lumOff val="40000"/>
              </a:schemeClr>
            </a:solidFill>
          </a:ln>
        </p:spPr>
        <p:txBody>
          <a:bodyPr wrap="square" rtlCol="0">
            <a:spAutoFit/>
          </a:bodyPr>
          <a:lstStyle/>
          <a:p>
            <a:r>
              <a:rPr lang="ko-KR" altLang="en-US" sz="1200" dirty="0"/>
              <a:t>산출</a:t>
            </a:r>
            <a:r>
              <a:rPr lang="en-US" altLang="ko-KR" sz="1200" dirty="0"/>
              <a:t>(fitting): </a:t>
            </a:r>
            <a:r>
              <a:rPr lang="ko-KR" altLang="en-US" sz="1200" dirty="0"/>
              <a:t>다양한 설정 값 시뮬레이션</a:t>
            </a:r>
            <a:endParaRPr lang="en-US" altLang="ko-KR" sz="1200" dirty="0"/>
          </a:p>
          <a:p>
            <a:r>
              <a:rPr lang="ko-KR" altLang="en-US" sz="1200" dirty="0"/>
              <a:t>모형평가 </a:t>
            </a:r>
            <a:r>
              <a:rPr lang="en-US" altLang="ko-KR" sz="1200" dirty="0"/>
              <a:t>:  Accuracy</a:t>
            </a:r>
            <a:r>
              <a:rPr lang="ko-KR" altLang="en-US" sz="1200" dirty="0"/>
              <a:t>로 사후적 모형 평가</a:t>
            </a:r>
          </a:p>
        </p:txBody>
      </p:sp>
    </p:spTree>
    <p:extLst>
      <p:ext uri="{BB962C8B-B14F-4D97-AF65-F5344CB8AC3E}">
        <p14:creationId xmlns:p14="http://schemas.microsoft.com/office/powerpoint/2010/main" val="21377051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바닥글 개체 틀 6">
            <a:extLst>
              <a:ext uri="{FF2B5EF4-FFF2-40B4-BE49-F238E27FC236}">
                <a16:creationId xmlns:a16="http://schemas.microsoft.com/office/drawing/2014/main" id="{4EE3099E-BCC9-4F08-AAD1-1274C74E03E1}"/>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6692F45F-B6DB-4B73-85E3-814E732B6CB3}"/>
              </a:ext>
            </a:extLst>
          </p:cNvPr>
          <p:cNvSpPr>
            <a:spLocks noGrp="1"/>
          </p:cNvSpPr>
          <p:nvPr>
            <p:ph type="sldNum" sz="quarter" idx="12"/>
          </p:nvPr>
        </p:nvSpPr>
        <p:spPr/>
        <p:txBody>
          <a:bodyPr/>
          <a:lstStyle/>
          <a:p>
            <a:fld id="{DE77BB65-F969-4654-BF30-45C70C1BE112}" type="slidenum">
              <a:rPr lang="ko-KR" altLang="en-US" smtClean="0"/>
              <a:pPr/>
              <a:t>252</a:t>
            </a:fld>
            <a:endParaRPr lang="ko-KR" altLang="en-US"/>
          </a:p>
        </p:txBody>
      </p:sp>
      <p:sp>
        <p:nvSpPr>
          <p:cNvPr id="6" name="직사각형 5">
            <a:extLst>
              <a:ext uri="{FF2B5EF4-FFF2-40B4-BE49-F238E27FC236}">
                <a16:creationId xmlns:a16="http://schemas.microsoft.com/office/drawing/2014/main" id="{82C8AA9B-F72C-4B38-BDFC-8F47A359F196}"/>
              </a:ext>
            </a:extLst>
          </p:cNvPr>
          <p:cNvSpPr/>
          <p:nvPr/>
        </p:nvSpPr>
        <p:spPr>
          <a:xfrm>
            <a:off x="683568" y="1327688"/>
            <a:ext cx="4572000" cy="2031325"/>
          </a:xfrm>
          <a:prstGeom prst="rect">
            <a:avLst/>
          </a:prstGeom>
        </p:spPr>
        <p:txBody>
          <a:bodyPr>
            <a:spAutoFit/>
          </a:bodyPr>
          <a:lstStyle/>
          <a:p>
            <a:pPr>
              <a:buFont typeface="Arial" panose="020B0604020202020204" pitchFamily="34" charset="0"/>
              <a:buChar char="•"/>
            </a:pPr>
            <a:r>
              <a:rPr lang="en-US" altLang="ko-KR" sz="1400" u="sng" dirty="0">
                <a:latin typeface="-apple-system"/>
                <a:hlinkClick r:id="rId2">
                  <a:extLst>
                    <a:ext uri="{A12FA001-AC4F-418D-AE19-62706E023703}">
                      <ahyp:hlinkClr xmlns:ahyp="http://schemas.microsoft.com/office/drawing/2018/hyperlinkcolor" val="tx"/>
                    </a:ext>
                  </a:extLst>
                </a:hlinkClick>
              </a:rPr>
              <a:t>1.10. Decision Trees</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3">
                  <a:extLst>
                    <a:ext uri="{A12FA001-AC4F-418D-AE19-62706E023703}">
                      <ahyp:hlinkClr xmlns:ahyp="http://schemas.microsoft.com/office/drawing/2018/hyperlinkcolor" val="tx"/>
                    </a:ext>
                  </a:extLst>
                </a:hlinkClick>
              </a:rPr>
              <a:t>1.10.1. Classification</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4">
                  <a:extLst>
                    <a:ext uri="{A12FA001-AC4F-418D-AE19-62706E023703}">
                      <ahyp:hlinkClr xmlns:ahyp="http://schemas.microsoft.com/office/drawing/2018/hyperlinkcolor" val="tx"/>
                    </a:ext>
                  </a:extLst>
                </a:hlinkClick>
              </a:rPr>
              <a:t>1.10.2. Regression</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5">
                  <a:extLst>
                    <a:ext uri="{A12FA001-AC4F-418D-AE19-62706E023703}">
                      <ahyp:hlinkClr xmlns:ahyp="http://schemas.microsoft.com/office/drawing/2018/hyperlinkcolor" val="tx"/>
                    </a:ext>
                  </a:extLst>
                </a:hlinkClick>
              </a:rPr>
              <a:t>1.10.3. Multi-output problems</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6">
                  <a:extLst>
                    <a:ext uri="{A12FA001-AC4F-418D-AE19-62706E023703}">
                      <ahyp:hlinkClr xmlns:ahyp="http://schemas.microsoft.com/office/drawing/2018/hyperlinkcolor" val="tx"/>
                    </a:ext>
                  </a:extLst>
                </a:hlinkClick>
              </a:rPr>
              <a:t>1.10.4. Complexity</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7">
                  <a:extLst>
                    <a:ext uri="{A12FA001-AC4F-418D-AE19-62706E023703}">
                      <ahyp:hlinkClr xmlns:ahyp="http://schemas.microsoft.com/office/drawing/2018/hyperlinkcolor" val="tx"/>
                    </a:ext>
                  </a:extLst>
                </a:hlinkClick>
              </a:rPr>
              <a:t>1.10.5. Tips on practical use</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8">
                  <a:extLst>
                    <a:ext uri="{A12FA001-AC4F-418D-AE19-62706E023703}">
                      <ahyp:hlinkClr xmlns:ahyp="http://schemas.microsoft.com/office/drawing/2018/hyperlinkcolor" val="tx"/>
                    </a:ext>
                  </a:extLst>
                </a:hlinkClick>
              </a:rPr>
              <a:t>1.10.6. Tree algorithms: ID3, C4.5, C5.0 and CART</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9">
                  <a:extLst>
                    <a:ext uri="{A12FA001-AC4F-418D-AE19-62706E023703}">
                      <ahyp:hlinkClr xmlns:ahyp="http://schemas.microsoft.com/office/drawing/2018/hyperlinkcolor" val="tx"/>
                    </a:ext>
                  </a:extLst>
                </a:hlinkClick>
              </a:rPr>
              <a:t>1.10.7. Mathematical formulation</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10">
                  <a:extLst>
                    <a:ext uri="{A12FA001-AC4F-418D-AE19-62706E023703}">
                      <ahyp:hlinkClr xmlns:ahyp="http://schemas.microsoft.com/office/drawing/2018/hyperlinkcolor" val="tx"/>
                    </a:ext>
                  </a:extLst>
                </a:hlinkClick>
              </a:rPr>
              <a:t>1.10.8. Minimal Cost-Complexity Pruning</a:t>
            </a:r>
            <a:endParaRPr lang="en-US" altLang="ko-KR" sz="1400" i="0" dirty="0">
              <a:effectLst/>
              <a:latin typeface="-apple-system"/>
            </a:endParaRPr>
          </a:p>
        </p:txBody>
      </p:sp>
      <p:sp>
        <p:nvSpPr>
          <p:cNvPr id="10" name="직사각형 9">
            <a:extLst>
              <a:ext uri="{FF2B5EF4-FFF2-40B4-BE49-F238E27FC236}">
                <a16:creationId xmlns:a16="http://schemas.microsoft.com/office/drawing/2014/main" id="{42C36658-895B-4FD0-B3CC-CC60057A2788}"/>
              </a:ext>
            </a:extLst>
          </p:cNvPr>
          <p:cNvSpPr/>
          <p:nvPr/>
        </p:nvSpPr>
        <p:spPr>
          <a:xfrm>
            <a:off x="2555776" y="275842"/>
            <a:ext cx="4566315" cy="369332"/>
          </a:xfrm>
          <a:prstGeom prst="rect">
            <a:avLst/>
          </a:prstGeom>
        </p:spPr>
        <p:txBody>
          <a:bodyPr wrap="none">
            <a:spAutoFit/>
          </a:bodyPr>
          <a:lstStyle/>
          <a:p>
            <a:r>
              <a:rPr lang="en-US" altLang="ko-KR" dirty="0"/>
              <a:t>https://scikit-learn.org/stable/modules/tree.html</a:t>
            </a:r>
            <a:endParaRPr lang="ko-KR" altLang="en-US" dirty="0"/>
          </a:p>
        </p:txBody>
      </p:sp>
      <p:sp>
        <p:nvSpPr>
          <p:cNvPr id="11" name="직사각형 10">
            <a:extLst>
              <a:ext uri="{FF2B5EF4-FFF2-40B4-BE49-F238E27FC236}">
                <a16:creationId xmlns:a16="http://schemas.microsoft.com/office/drawing/2014/main" id="{0325AA58-1D64-4E13-B5DB-8E1D50C9F3A4}"/>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202748149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바닥글 개체 틀 6">
            <a:extLst>
              <a:ext uri="{FF2B5EF4-FFF2-40B4-BE49-F238E27FC236}">
                <a16:creationId xmlns:a16="http://schemas.microsoft.com/office/drawing/2014/main" id="{9669E928-24BA-43BF-9F56-BCB3A8CED983}"/>
              </a:ext>
            </a:extLst>
          </p:cNvPr>
          <p:cNvSpPr>
            <a:spLocks noGrp="1"/>
          </p:cNvSpPr>
          <p:nvPr>
            <p:ph type="ftr" sz="quarter" idx="11"/>
          </p:nvPr>
        </p:nvSpPr>
        <p:spPr/>
        <p:txBody>
          <a:bodyPr/>
          <a:lstStyle/>
          <a:p>
            <a:r>
              <a:rPr lang="en-US" altLang="ko-KR" dirty="0"/>
              <a:t>UBION PBL- FBA</a:t>
            </a:r>
            <a:endParaRPr lang="ko-KR" altLang="en-US" dirty="0"/>
          </a:p>
        </p:txBody>
      </p:sp>
      <p:sp>
        <p:nvSpPr>
          <p:cNvPr id="10" name="슬라이드 번호 개체 틀 9">
            <a:extLst>
              <a:ext uri="{FF2B5EF4-FFF2-40B4-BE49-F238E27FC236}">
                <a16:creationId xmlns:a16="http://schemas.microsoft.com/office/drawing/2014/main" id="{F2FC063B-F8A7-4B2E-B192-E3330B84D337}"/>
              </a:ext>
            </a:extLst>
          </p:cNvPr>
          <p:cNvSpPr>
            <a:spLocks noGrp="1"/>
          </p:cNvSpPr>
          <p:nvPr>
            <p:ph type="sldNum" sz="quarter" idx="12"/>
          </p:nvPr>
        </p:nvSpPr>
        <p:spPr/>
        <p:txBody>
          <a:bodyPr/>
          <a:lstStyle/>
          <a:p>
            <a:fld id="{DE77BB65-F969-4654-BF30-45C70C1BE112}" type="slidenum">
              <a:rPr lang="ko-KR" altLang="en-US" smtClean="0"/>
              <a:pPr/>
              <a:t>253</a:t>
            </a:fld>
            <a:endParaRPr lang="ko-KR" altLang="en-US"/>
          </a:p>
        </p:txBody>
      </p:sp>
      <p:sp>
        <p:nvSpPr>
          <p:cNvPr id="11" name="TextBox 10">
            <a:extLst>
              <a:ext uri="{FF2B5EF4-FFF2-40B4-BE49-F238E27FC236}">
                <a16:creationId xmlns:a16="http://schemas.microsoft.com/office/drawing/2014/main" id="{04FBB4BD-8B29-467A-89DF-640D46609A17}"/>
              </a:ext>
            </a:extLst>
          </p:cNvPr>
          <p:cNvSpPr txBox="1"/>
          <p:nvPr/>
        </p:nvSpPr>
        <p:spPr>
          <a:xfrm>
            <a:off x="395536" y="1018142"/>
            <a:ext cx="7704856" cy="887615"/>
          </a:xfrm>
          <a:prstGeom prst="rect">
            <a:avLst/>
          </a:prstGeom>
          <a:noFill/>
        </p:spPr>
        <p:txBody>
          <a:bodyPr wrap="square" rtlCol="0">
            <a:spAutoFit/>
          </a:bodyPr>
          <a:lstStyle/>
          <a:p>
            <a:pPr marL="171450" indent="-171450" defTabSz="685800">
              <a:lnSpc>
                <a:spcPct val="150000"/>
              </a:lnSpc>
              <a:buFont typeface="Wingdings" panose="05000000000000000000" pitchFamily="2" charset="2"/>
              <a:buChar char="§"/>
              <a:defRPr/>
            </a:pPr>
            <a:r>
              <a:rPr lang="ko-KR" altLang="en-US" sz="1200" dirty="0">
                <a:solidFill>
                  <a:prstClr val="black"/>
                </a:solidFill>
                <a:highlight>
                  <a:srgbClr val="FFFF00"/>
                </a:highlight>
                <a:latin typeface="맑은 고딕" panose="020F0502020204030204"/>
                <a:ea typeface="맑은 고딕" panose="020B0503020000020004" pitchFamily="50" charset="-127"/>
              </a:rPr>
              <a:t>여러 개의 분류 모형에 </a:t>
            </a:r>
            <a:r>
              <a:rPr lang="ko-KR" altLang="en-US" sz="1200" dirty="0">
                <a:solidFill>
                  <a:prstClr val="black"/>
                </a:solidFill>
                <a:latin typeface="맑은 고딕" panose="020F0502020204030204"/>
                <a:ea typeface="맑은 고딕" panose="020B0503020000020004" pitchFamily="50" charset="-127"/>
              </a:rPr>
              <a:t>의한 결과를 </a:t>
            </a:r>
            <a:r>
              <a:rPr lang="ko-KR" altLang="en-US" sz="1200" dirty="0">
                <a:solidFill>
                  <a:prstClr val="black"/>
                </a:solidFill>
                <a:highlight>
                  <a:srgbClr val="FFFF00"/>
                </a:highlight>
                <a:latin typeface="맑은 고딕" panose="020F0502020204030204"/>
                <a:ea typeface="맑은 고딕" panose="020B0503020000020004" pitchFamily="50" charset="-127"/>
              </a:rPr>
              <a:t>종합하여 분류의 </a:t>
            </a:r>
            <a:r>
              <a:rPr lang="ko-KR" altLang="en-US" sz="1200" dirty="0">
                <a:solidFill>
                  <a:prstClr val="black"/>
                </a:solidFill>
                <a:latin typeface="맑은 고딕" panose="020F0502020204030204"/>
                <a:ea typeface="맑은 고딕" panose="020B0503020000020004" pitchFamily="50" charset="-127"/>
              </a:rPr>
              <a:t>정확도를 높이는 방법</a:t>
            </a:r>
            <a:endParaRPr lang="en-US" altLang="ko-KR" sz="1200" dirty="0">
              <a:solidFill>
                <a:prstClr val="black"/>
              </a:solidFill>
              <a:latin typeface="맑은 고딕" panose="020F0502020204030204"/>
              <a:ea typeface="맑은 고딕" panose="020B0503020000020004" pitchFamily="50" charset="-127"/>
            </a:endParaRPr>
          </a:p>
          <a:p>
            <a:pPr marL="171450" indent="-171450" defTabSz="685800">
              <a:lnSpc>
                <a:spcPct val="150000"/>
              </a:lnSpc>
              <a:buFont typeface="Wingdings" panose="05000000000000000000" pitchFamily="2" charset="2"/>
              <a:buChar char="§"/>
              <a:defRPr/>
            </a:pPr>
            <a:r>
              <a:rPr lang="ko-KR" altLang="en-US" sz="1200" dirty="0">
                <a:latin typeface="맑은 고딕" panose="020F0502020204030204"/>
                <a:ea typeface="맑은 고딕" panose="020B0503020000020004" pitchFamily="50" charset="-127"/>
              </a:rPr>
              <a:t>적절한 표본추출법으로 데이터에서 </a:t>
            </a:r>
            <a:r>
              <a:rPr lang="ko-KR" altLang="en-US" sz="1200" dirty="0">
                <a:solidFill>
                  <a:prstClr val="black"/>
                </a:solidFill>
                <a:latin typeface="맑은 고딕" panose="020F0502020204030204"/>
                <a:ea typeface="맑은 고딕" panose="020B0503020000020004" pitchFamily="50" charset="-127"/>
              </a:rPr>
              <a:t>여러 개의 훈련용 데이터 집합을 만들어 각각의 데이터 집합에서 하나의 분류기를 만들어 </a:t>
            </a:r>
            <a:r>
              <a:rPr lang="en-US" altLang="ko-KR" sz="1200" dirty="0">
                <a:solidFill>
                  <a:prstClr val="black"/>
                </a:solidFill>
                <a:latin typeface="맑은 고딕" panose="020F0502020204030204"/>
                <a:ea typeface="맑은 고딕" panose="020B0503020000020004" pitchFamily="50" charset="-127"/>
              </a:rPr>
              <a:t> </a:t>
            </a:r>
            <a:r>
              <a:rPr lang="ko-KR" altLang="en-US" sz="1200" dirty="0">
                <a:solidFill>
                  <a:prstClr val="black"/>
                </a:solidFill>
                <a:latin typeface="맑은 고딕" panose="020F0502020204030204"/>
                <a:ea typeface="맑은 고딕" panose="020B0503020000020004" pitchFamily="50" charset="-127"/>
              </a:rPr>
              <a:t>앙상블 하는 방법</a:t>
            </a:r>
            <a:endParaRPr lang="en-US" altLang="ko-KR" sz="1200" dirty="0">
              <a:solidFill>
                <a:prstClr val="black"/>
              </a:solidFill>
              <a:latin typeface="맑은 고딕" panose="020F0502020204030204"/>
              <a:ea typeface="맑은 고딕" panose="020B0503020000020004" pitchFamily="50" charset="-127"/>
            </a:endParaRPr>
          </a:p>
        </p:txBody>
      </p:sp>
      <p:sp>
        <p:nvSpPr>
          <p:cNvPr id="12" name="직사각형 11">
            <a:extLst>
              <a:ext uri="{FF2B5EF4-FFF2-40B4-BE49-F238E27FC236}">
                <a16:creationId xmlns:a16="http://schemas.microsoft.com/office/drawing/2014/main" id="{3D94161E-B744-4CF3-9F5B-0C736708DDC3}"/>
              </a:ext>
            </a:extLst>
          </p:cNvPr>
          <p:cNvSpPr/>
          <p:nvPr/>
        </p:nvSpPr>
        <p:spPr>
          <a:xfrm>
            <a:off x="2915816" y="289905"/>
            <a:ext cx="2919389" cy="400110"/>
          </a:xfrm>
          <a:prstGeom prst="rect">
            <a:avLst/>
          </a:prstGeom>
        </p:spPr>
        <p:txBody>
          <a:bodyPr wrap="none">
            <a:spAutoFit/>
          </a:bodyPr>
          <a:lstStyle/>
          <a:p>
            <a:r>
              <a:rPr lang="ko-KR" altLang="en-US" sz="2000" dirty="0">
                <a:latin typeface="맑은 고딕" panose="020F0502020204030204"/>
                <a:ea typeface="맑은 고딕" panose="020B0503020000020004" pitchFamily="50" charset="-127"/>
              </a:rPr>
              <a:t>앙상블</a:t>
            </a:r>
            <a:r>
              <a:rPr lang="en-US" altLang="ko-KR" sz="2000" dirty="0">
                <a:latin typeface="맑은 고딕" panose="020F0502020204030204"/>
                <a:ea typeface="맑은 고딕" panose="020B0503020000020004" pitchFamily="50" charset="-127"/>
              </a:rPr>
              <a:t>(ensemble) </a:t>
            </a:r>
            <a:r>
              <a:rPr lang="ko-KR" altLang="en-US" sz="2000" dirty="0">
                <a:latin typeface="맑은 고딕" panose="020F0502020204030204"/>
                <a:ea typeface="맑은 고딕" panose="020B0503020000020004" pitchFamily="50" charset="-127"/>
              </a:rPr>
              <a:t>모형 </a:t>
            </a:r>
            <a:endParaRPr lang="ko-KR" altLang="en-US" sz="2000" dirty="0"/>
          </a:p>
        </p:txBody>
      </p:sp>
      <p:sp>
        <p:nvSpPr>
          <p:cNvPr id="13" name="TextBox 12">
            <a:extLst>
              <a:ext uri="{FF2B5EF4-FFF2-40B4-BE49-F238E27FC236}">
                <a16:creationId xmlns:a16="http://schemas.microsoft.com/office/drawing/2014/main" id="{FCDDE9E6-A6F2-4130-AE5F-768405ACE90B}"/>
              </a:ext>
            </a:extLst>
          </p:cNvPr>
          <p:cNvSpPr txBox="1"/>
          <p:nvPr/>
        </p:nvSpPr>
        <p:spPr>
          <a:xfrm>
            <a:off x="539552" y="2273838"/>
            <a:ext cx="6255239" cy="1880195"/>
          </a:xfrm>
          <a:prstGeom prst="rect">
            <a:avLst/>
          </a:prstGeom>
          <a:noFill/>
        </p:spPr>
        <p:txBody>
          <a:bodyPr wrap="none" rtlCol="0">
            <a:spAutoFit/>
          </a:bodyPr>
          <a:lstStyle/>
          <a:p>
            <a:pPr defTabSz="685800">
              <a:lnSpc>
                <a:spcPct val="200000"/>
              </a:lnSpc>
              <a:defRPr/>
            </a:pPr>
            <a:r>
              <a:rPr lang="en-US" altLang="ko-KR" sz="1200" dirty="0">
                <a:solidFill>
                  <a:prstClr val="black"/>
                </a:solidFill>
                <a:highlight>
                  <a:srgbClr val="FFFF00"/>
                </a:highlight>
                <a:latin typeface="맑은 고딕" panose="020F0502020204030204"/>
                <a:ea typeface="맑은 고딕" panose="020B0503020000020004" pitchFamily="50" charset="-127"/>
              </a:rPr>
              <a:t>(</a:t>
            </a:r>
            <a:r>
              <a:rPr lang="ko-KR" altLang="en-US" sz="1200" dirty="0">
                <a:solidFill>
                  <a:prstClr val="black"/>
                </a:solidFill>
                <a:highlight>
                  <a:srgbClr val="FFFF00"/>
                </a:highlight>
                <a:latin typeface="맑은 고딕" panose="020F0502020204030204"/>
                <a:ea typeface="맑은 고딕" panose="020B0503020000020004" pitchFamily="50" charset="-127"/>
              </a:rPr>
              <a:t>앙상블</a:t>
            </a:r>
            <a:r>
              <a:rPr lang="en-US" altLang="ko-KR" sz="1200" dirty="0">
                <a:solidFill>
                  <a:prstClr val="black"/>
                </a:solidFill>
                <a:highlight>
                  <a:srgbClr val="FFFF00"/>
                </a:highlight>
                <a:latin typeface="맑은 고딕" panose="020F0502020204030204"/>
                <a:ea typeface="맑은 고딕" panose="020B0503020000020004" pitchFamily="50" charset="-127"/>
              </a:rPr>
              <a:t> </a:t>
            </a:r>
            <a:r>
              <a:rPr lang="ko-KR" altLang="en-US" sz="1200" dirty="0">
                <a:solidFill>
                  <a:prstClr val="black"/>
                </a:solidFill>
                <a:highlight>
                  <a:srgbClr val="FFFF00"/>
                </a:highlight>
                <a:latin typeface="맑은 고딕" panose="020F0502020204030204"/>
                <a:ea typeface="맑은 고딕" panose="020B0503020000020004" pitchFamily="50" charset="-127"/>
              </a:rPr>
              <a:t>모형 사용</a:t>
            </a:r>
            <a:r>
              <a:rPr lang="en-US" altLang="ko-KR" sz="1200" dirty="0">
                <a:solidFill>
                  <a:prstClr val="black"/>
                </a:solidFill>
                <a:highlight>
                  <a:srgbClr val="FFFF00"/>
                </a:highlight>
                <a:latin typeface="맑은 고딕" panose="020F0502020204030204"/>
                <a:ea typeface="맑은 고딕" panose="020B0503020000020004" pitchFamily="50" charset="-127"/>
              </a:rPr>
              <a:t>)</a:t>
            </a:r>
          </a:p>
          <a:p>
            <a:pPr marL="257175" indent="-257175" defTabSz="685800">
              <a:lnSpc>
                <a:spcPct val="200000"/>
              </a:lnSpc>
              <a:buFont typeface="Wingdings" panose="05000000000000000000" pitchFamily="2" charset="2"/>
              <a:buChar char="§"/>
              <a:defRPr/>
            </a:pPr>
            <a:r>
              <a:rPr lang="ko-KR" altLang="en-US" sz="1200" dirty="0">
                <a:solidFill>
                  <a:prstClr val="black"/>
                </a:solidFill>
                <a:latin typeface="맑은 고딕" panose="020F0502020204030204"/>
                <a:ea typeface="맑은 고딕" panose="020B0503020000020004" pitchFamily="50" charset="-127"/>
              </a:rPr>
              <a:t>평균을 취함으로써 편의</a:t>
            </a:r>
            <a:r>
              <a:rPr lang="en-US" altLang="ko-KR" sz="1200" dirty="0">
                <a:solidFill>
                  <a:prstClr val="black"/>
                </a:solidFill>
                <a:latin typeface="맑은 고딕" panose="020F0502020204030204"/>
                <a:ea typeface="맑은 고딕" panose="020B0503020000020004" pitchFamily="50" charset="-127"/>
              </a:rPr>
              <a:t>(bias)</a:t>
            </a:r>
            <a:r>
              <a:rPr lang="ko-KR" altLang="en-US" sz="1200" dirty="0">
                <a:solidFill>
                  <a:prstClr val="black"/>
                </a:solidFill>
                <a:latin typeface="맑은 고딕" panose="020F0502020204030204"/>
                <a:ea typeface="맑은 고딕" panose="020B0503020000020004" pitchFamily="50" charset="-127"/>
              </a:rPr>
              <a:t>를 제거해준다</a:t>
            </a:r>
            <a:r>
              <a:rPr lang="en-US" altLang="ko-KR" sz="1200" dirty="0">
                <a:solidFill>
                  <a:prstClr val="black"/>
                </a:solidFill>
                <a:latin typeface="맑은 고딕" panose="020F0502020204030204"/>
                <a:ea typeface="맑은 고딕" panose="020B0503020000020004" pitchFamily="50" charset="-127"/>
              </a:rPr>
              <a:t>: </a:t>
            </a:r>
          </a:p>
          <a:p>
            <a:pPr marL="257175" indent="-257175" defTabSz="685800">
              <a:lnSpc>
                <a:spcPct val="200000"/>
              </a:lnSpc>
              <a:buFont typeface="Wingdings" panose="05000000000000000000" pitchFamily="2" charset="2"/>
              <a:buChar char="§"/>
              <a:defRPr/>
            </a:pPr>
            <a:r>
              <a:rPr lang="ko-KR" altLang="en-US" sz="1200" dirty="0">
                <a:solidFill>
                  <a:prstClr val="black"/>
                </a:solidFill>
                <a:latin typeface="맑은 고딕" panose="020F0502020204030204"/>
                <a:ea typeface="맑은 고딕" panose="020B0503020000020004" pitchFamily="50" charset="-127"/>
              </a:rPr>
              <a:t>분산</a:t>
            </a:r>
            <a:r>
              <a:rPr lang="en-US" altLang="ko-KR" sz="1200" dirty="0">
                <a:solidFill>
                  <a:prstClr val="black"/>
                </a:solidFill>
                <a:latin typeface="맑은 고딕" panose="020F0502020204030204"/>
                <a:ea typeface="맑은 고딕" panose="020B0503020000020004" pitchFamily="50" charset="-127"/>
              </a:rPr>
              <a:t>(variance)</a:t>
            </a:r>
            <a:r>
              <a:rPr lang="ko-KR" altLang="en-US" sz="1200" dirty="0">
                <a:solidFill>
                  <a:prstClr val="black"/>
                </a:solidFill>
                <a:latin typeface="맑은 고딕" panose="020F0502020204030204"/>
                <a:ea typeface="맑은 고딕" panose="020B0503020000020004" pitchFamily="50" charset="-127"/>
              </a:rPr>
              <a:t>을 감소시킨다</a:t>
            </a:r>
            <a:r>
              <a:rPr lang="en-US" altLang="ko-KR" sz="1200" dirty="0">
                <a:solidFill>
                  <a:prstClr val="black"/>
                </a:solidFill>
                <a:latin typeface="맑은 고딕" panose="020F0502020204030204"/>
                <a:ea typeface="맑은 고딕" panose="020B0503020000020004" pitchFamily="50" charset="-127"/>
              </a:rPr>
              <a:t>: </a:t>
            </a:r>
          </a:p>
          <a:p>
            <a:pPr defTabSz="685800">
              <a:lnSpc>
                <a:spcPct val="200000"/>
              </a:lnSpc>
              <a:defRPr/>
            </a:pPr>
            <a:r>
              <a:rPr lang="en-US" altLang="ko-KR" sz="1200" dirty="0">
                <a:solidFill>
                  <a:prstClr val="black"/>
                </a:solidFill>
                <a:latin typeface="맑은 고딕" panose="020F0502020204030204"/>
                <a:ea typeface="맑은 고딕" panose="020B0503020000020004" pitchFamily="50" charset="-127"/>
                <a:sym typeface="Wingdings" panose="05000000000000000000" pitchFamily="2" charset="2"/>
              </a:rPr>
              <a:t> </a:t>
            </a:r>
            <a:r>
              <a:rPr lang="ko-KR" altLang="en-US" sz="1200" dirty="0">
                <a:solidFill>
                  <a:prstClr val="black"/>
                </a:solidFill>
                <a:latin typeface="맑은 고딕" panose="020F0502020204030204"/>
                <a:ea typeface="맑은 고딕" panose="020B0503020000020004" pitchFamily="50" charset="-127"/>
              </a:rPr>
              <a:t>한 개 모형으로부터의 단일 의견보다 여러 모형의 의견을 결합하면 변동이 작아진다</a:t>
            </a:r>
            <a:r>
              <a:rPr lang="en-US" altLang="ko-KR" sz="1200" dirty="0">
                <a:solidFill>
                  <a:prstClr val="black"/>
                </a:solidFill>
                <a:latin typeface="맑은 고딕" panose="020F0502020204030204"/>
                <a:ea typeface="맑은 고딕" panose="020B0503020000020004" pitchFamily="50" charset="-127"/>
              </a:rPr>
              <a:t>. </a:t>
            </a:r>
          </a:p>
          <a:p>
            <a:pPr marL="257175" indent="-257175" defTabSz="685800">
              <a:lnSpc>
                <a:spcPct val="200000"/>
              </a:lnSpc>
              <a:buFont typeface="Wingdings" panose="05000000000000000000" pitchFamily="2" charset="2"/>
              <a:buChar char="§"/>
              <a:defRPr/>
            </a:pPr>
            <a:r>
              <a:rPr lang="en-US" altLang="ko-KR" sz="1200" dirty="0">
                <a:solidFill>
                  <a:prstClr val="black"/>
                </a:solidFill>
                <a:latin typeface="맑은 고딕" panose="020F0502020204030204"/>
                <a:ea typeface="맑은 고딕" panose="020B0503020000020004" pitchFamily="50" charset="-127"/>
              </a:rPr>
              <a:t>Overfitting</a:t>
            </a:r>
            <a:r>
              <a:rPr lang="ko-KR" altLang="en-US" sz="1200" dirty="0">
                <a:solidFill>
                  <a:prstClr val="black"/>
                </a:solidFill>
                <a:latin typeface="맑은 고딕" panose="020F0502020204030204"/>
                <a:ea typeface="맑은 고딕" panose="020B0503020000020004" pitchFamily="50" charset="-127"/>
              </a:rPr>
              <a:t> 의 가능성 감소</a:t>
            </a:r>
            <a:endParaRPr lang="en-US" altLang="ko-KR" sz="1200" dirty="0">
              <a:solidFill>
                <a:prstClr val="black"/>
              </a:solidFill>
              <a:latin typeface="맑은 고딕" panose="020F0502020204030204"/>
              <a:ea typeface="맑은 고딕" panose="020B0503020000020004" pitchFamily="50" charset="-127"/>
            </a:endParaRPr>
          </a:p>
        </p:txBody>
      </p:sp>
      <p:sp>
        <p:nvSpPr>
          <p:cNvPr id="15" name="직사각형 14">
            <a:extLst>
              <a:ext uri="{FF2B5EF4-FFF2-40B4-BE49-F238E27FC236}">
                <a16:creationId xmlns:a16="http://schemas.microsoft.com/office/drawing/2014/main" id="{CA98649A-9BEE-4277-A50C-910EC212BEFD}"/>
              </a:ext>
            </a:extLst>
          </p:cNvPr>
          <p:cNvSpPr/>
          <p:nvPr/>
        </p:nvSpPr>
        <p:spPr>
          <a:xfrm>
            <a:off x="3363817" y="3969574"/>
            <a:ext cx="2655983" cy="276999"/>
          </a:xfrm>
          <a:prstGeom prst="rect">
            <a:avLst/>
          </a:prstGeom>
        </p:spPr>
        <p:txBody>
          <a:bodyPr wrap="none">
            <a:spAutoFit/>
          </a:bodyPr>
          <a:lstStyle/>
          <a:p>
            <a:pPr defTabSz="685800">
              <a:defRPr/>
            </a:pPr>
            <a:r>
              <a:rPr lang="en-US" altLang="ko-KR" sz="1200" dirty="0">
                <a:solidFill>
                  <a:prstClr val="black"/>
                </a:solidFill>
                <a:latin typeface="맑은 고딕" panose="020F0502020204030204"/>
                <a:ea typeface="맑은 고딕" panose="020B0503020000020004" pitchFamily="50" charset="-127"/>
              </a:rPr>
              <a:t>Bias</a:t>
            </a:r>
            <a:r>
              <a:rPr lang="ko-KR" altLang="en-US" sz="1200" dirty="0">
                <a:solidFill>
                  <a:prstClr val="black"/>
                </a:solidFill>
                <a:latin typeface="맑은 고딕" panose="020F0502020204030204"/>
                <a:ea typeface="맑은 고딕" panose="020B0503020000020004" pitchFamily="50" charset="-127"/>
              </a:rPr>
              <a:t>와</a:t>
            </a:r>
            <a:r>
              <a:rPr lang="en-US" altLang="ko-KR" sz="1200" dirty="0">
                <a:solidFill>
                  <a:prstClr val="black"/>
                </a:solidFill>
                <a:latin typeface="맑은 고딕" panose="020F0502020204030204"/>
                <a:ea typeface="맑은 고딕" panose="020B0503020000020004" pitchFamily="50" charset="-127"/>
              </a:rPr>
              <a:t> Variance</a:t>
            </a:r>
            <a:r>
              <a:rPr lang="ko-KR" altLang="en-US" sz="1200" dirty="0">
                <a:solidFill>
                  <a:prstClr val="black"/>
                </a:solidFill>
                <a:latin typeface="맑은 고딕" panose="020F0502020204030204"/>
                <a:ea typeface="맑은 고딕" panose="020B0503020000020004" pitchFamily="50" charset="-127"/>
              </a:rPr>
              <a:t>의</a:t>
            </a:r>
            <a:r>
              <a:rPr lang="en-US" altLang="ko-KR" sz="1200" dirty="0">
                <a:solidFill>
                  <a:prstClr val="black"/>
                </a:solidFill>
                <a:latin typeface="맑은 고딕" panose="020F0502020204030204"/>
                <a:ea typeface="맑은 고딕" panose="020B0503020000020004" pitchFamily="50" charset="-127"/>
              </a:rPr>
              <a:t> </a:t>
            </a:r>
            <a:r>
              <a:rPr lang="ko-KR" altLang="en-US" sz="1200" dirty="0">
                <a:solidFill>
                  <a:prstClr val="black"/>
                </a:solidFill>
                <a:latin typeface="맑은 고딕" panose="020F0502020204030204"/>
                <a:ea typeface="맑은 고딕" panose="020B0503020000020004" pitchFamily="50" charset="-127"/>
              </a:rPr>
              <a:t>관계는 </a:t>
            </a:r>
            <a:r>
              <a:rPr lang="en-US" altLang="ko-KR" sz="1200" dirty="0">
                <a:solidFill>
                  <a:prstClr val="black"/>
                </a:solidFill>
                <a:latin typeface="맑은 고딕" panose="020F0502020204030204"/>
                <a:ea typeface="맑은 고딕" panose="020B0503020000020004" pitchFamily="50" charset="-127"/>
              </a:rPr>
              <a:t>Trade-off</a:t>
            </a:r>
            <a:r>
              <a:rPr lang="ko-KR" altLang="en-US" sz="1200" dirty="0">
                <a:solidFill>
                  <a:prstClr val="black"/>
                </a:solidFill>
                <a:latin typeface="맑은 고딕" panose="020F0502020204030204"/>
                <a:ea typeface="맑은 고딕" panose="020B0503020000020004" pitchFamily="50" charset="-127"/>
              </a:rPr>
              <a:t> </a:t>
            </a:r>
          </a:p>
        </p:txBody>
      </p:sp>
      <p:pic>
        <p:nvPicPr>
          <p:cNvPr id="16" name="그림 15">
            <a:extLst>
              <a:ext uri="{FF2B5EF4-FFF2-40B4-BE49-F238E27FC236}">
                <a16:creationId xmlns:a16="http://schemas.microsoft.com/office/drawing/2014/main" id="{17B03C14-4189-4A51-B71A-55751D86881D}"/>
              </a:ext>
            </a:extLst>
          </p:cNvPr>
          <p:cNvPicPr>
            <a:picLocks noChangeAspect="1"/>
          </p:cNvPicPr>
          <p:nvPr/>
        </p:nvPicPr>
        <p:blipFill>
          <a:blip r:embed="rId2"/>
          <a:stretch>
            <a:fillRect/>
          </a:stretch>
        </p:blipFill>
        <p:spPr>
          <a:xfrm>
            <a:off x="2915816" y="4625535"/>
            <a:ext cx="3419750" cy="1730815"/>
          </a:xfrm>
          <a:prstGeom prst="rect">
            <a:avLst/>
          </a:prstGeom>
        </p:spPr>
      </p:pic>
      <p:sp>
        <p:nvSpPr>
          <p:cNvPr id="17" name="TextBox 16">
            <a:extLst>
              <a:ext uri="{FF2B5EF4-FFF2-40B4-BE49-F238E27FC236}">
                <a16:creationId xmlns:a16="http://schemas.microsoft.com/office/drawing/2014/main" id="{189ABC0D-4DED-4619-8BD9-C42593EB1236}"/>
              </a:ext>
            </a:extLst>
          </p:cNvPr>
          <p:cNvSpPr txBox="1"/>
          <p:nvPr/>
        </p:nvSpPr>
        <p:spPr>
          <a:xfrm>
            <a:off x="3244008" y="4214010"/>
            <a:ext cx="2895600" cy="276999"/>
          </a:xfrm>
          <a:prstGeom prst="rect">
            <a:avLst/>
          </a:prstGeom>
          <a:noFill/>
        </p:spPr>
        <p:txBody>
          <a:bodyPr wrap="square" rtlCol="0">
            <a:spAutoFit/>
          </a:bodyPr>
          <a:lstStyle/>
          <a:p>
            <a:r>
              <a:rPr lang="en-US" altLang="ko-KR" sz="1200" dirty="0"/>
              <a:t>Underfitting                        </a:t>
            </a:r>
            <a:r>
              <a:rPr lang="en-US" altLang="ko-KR" sz="1200" dirty="0">
                <a:highlight>
                  <a:srgbClr val="FFFF00"/>
                </a:highlight>
              </a:rPr>
              <a:t>overfitting</a:t>
            </a:r>
            <a:endParaRPr lang="ko-KR" altLang="en-US" sz="1200" dirty="0">
              <a:highlight>
                <a:srgbClr val="FFFF00"/>
              </a:highlight>
            </a:endParaRPr>
          </a:p>
        </p:txBody>
      </p:sp>
      <p:sp>
        <p:nvSpPr>
          <p:cNvPr id="14" name="직사각형 13">
            <a:extLst>
              <a:ext uri="{FF2B5EF4-FFF2-40B4-BE49-F238E27FC236}">
                <a16:creationId xmlns:a16="http://schemas.microsoft.com/office/drawing/2014/main" id="{07847168-9EF7-42E0-8F0B-3C51B67F2243}"/>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33054909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634119"/>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C507E32B-881D-40BE-9501-02DC06BCD243}"/>
              </a:ext>
            </a:extLst>
          </p:cNvPr>
          <p:cNvSpPr txBox="1"/>
          <p:nvPr/>
        </p:nvSpPr>
        <p:spPr>
          <a:xfrm>
            <a:off x="2771800" y="260923"/>
            <a:ext cx="2952328" cy="646331"/>
          </a:xfrm>
          <a:prstGeom prst="rect">
            <a:avLst/>
          </a:prstGeom>
          <a:noFill/>
        </p:spPr>
        <p:txBody>
          <a:bodyPr wrap="square" rtlCol="0">
            <a:spAutoFit/>
          </a:bodyPr>
          <a:lstStyle/>
          <a:p>
            <a:r>
              <a:rPr lang="en-US" altLang="ko-KR" dirty="0"/>
              <a:t>**</a:t>
            </a:r>
            <a:r>
              <a:rPr lang="en-US" altLang="ko-KR" b="1" dirty="0"/>
              <a:t>Bagging</a:t>
            </a:r>
          </a:p>
          <a:p>
            <a:endParaRPr lang="ko-KR" altLang="en-US" dirty="0"/>
          </a:p>
        </p:txBody>
      </p:sp>
      <p:sp>
        <p:nvSpPr>
          <p:cNvPr id="7" name="바닥글 개체 틀 6">
            <a:extLst>
              <a:ext uri="{FF2B5EF4-FFF2-40B4-BE49-F238E27FC236}">
                <a16:creationId xmlns:a16="http://schemas.microsoft.com/office/drawing/2014/main" id="{816ADEC9-8A03-4B88-8680-19D3EBC38C31}"/>
              </a:ext>
            </a:extLst>
          </p:cNvPr>
          <p:cNvSpPr>
            <a:spLocks noGrp="1"/>
          </p:cNvSpPr>
          <p:nvPr>
            <p:ph type="ftr" sz="quarter" idx="11"/>
          </p:nvPr>
        </p:nvSpPr>
        <p:spPr/>
        <p:txBody>
          <a:bodyPr/>
          <a:lstStyle/>
          <a:p>
            <a:r>
              <a:rPr lang="en-US" altLang="ko-KR"/>
              <a:t>UBION PBL- FBA</a:t>
            </a:r>
            <a:endParaRPr lang="ko-KR" altLang="en-US"/>
          </a:p>
        </p:txBody>
      </p:sp>
      <p:sp>
        <p:nvSpPr>
          <p:cNvPr id="13" name="슬라이드 번호 개체 틀 12">
            <a:extLst>
              <a:ext uri="{FF2B5EF4-FFF2-40B4-BE49-F238E27FC236}">
                <a16:creationId xmlns:a16="http://schemas.microsoft.com/office/drawing/2014/main" id="{C1C161A2-516D-47F7-BFA9-575440682583}"/>
              </a:ext>
            </a:extLst>
          </p:cNvPr>
          <p:cNvSpPr>
            <a:spLocks noGrp="1"/>
          </p:cNvSpPr>
          <p:nvPr>
            <p:ph type="sldNum" sz="quarter" idx="12"/>
          </p:nvPr>
        </p:nvSpPr>
        <p:spPr/>
        <p:txBody>
          <a:bodyPr/>
          <a:lstStyle/>
          <a:p>
            <a:fld id="{DE77BB65-F969-4654-BF30-45C70C1BE112}" type="slidenum">
              <a:rPr lang="ko-KR" altLang="en-US" smtClean="0"/>
              <a:pPr/>
              <a:t>254</a:t>
            </a:fld>
            <a:endParaRPr lang="ko-KR" altLang="en-US"/>
          </a:p>
        </p:txBody>
      </p:sp>
      <p:sp>
        <p:nvSpPr>
          <p:cNvPr id="15" name="직사각형 14">
            <a:extLst>
              <a:ext uri="{FF2B5EF4-FFF2-40B4-BE49-F238E27FC236}">
                <a16:creationId xmlns:a16="http://schemas.microsoft.com/office/drawing/2014/main" id="{F5F6AC75-4417-4BF4-8C35-ACC9B1595A9F}"/>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16" name="직사각형 15">
            <a:extLst>
              <a:ext uri="{FF2B5EF4-FFF2-40B4-BE49-F238E27FC236}">
                <a16:creationId xmlns:a16="http://schemas.microsoft.com/office/drawing/2014/main" id="{CB119661-E503-491A-A8E4-3F495E68510A}"/>
              </a:ext>
            </a:extLst>
          </p:cNvPr>
          <p:cNvSpPr/>
          <p:nvPr/>
        </p:nvSpPr>
        <p:spPr>
          <a:xfrm>
            <a:off x="3362034" y="862658"/>
            <a:ext cx="5970813" cy="276999"/>
          </a:xfrm>
          <a:prstGeom prst="rect">
            <a:avLst/>
          </a:prstGeom>
        </p:spPr>
        <p:txBody>
          <a:bodyPr wrap="square">
            <a:spAutoFit/>
          </a:bodyPr>
          <a:lstStyle/>
          <a:p>
            <a:r>
              <a:rPr lang="en-US" altLang="ko-KR" sz="1200" dirty="0">
                <a:solidFill>
                  <a:srgbClr val="121212"/>
                </a:solidFill>
                <a:latin typeface="Noto Sans KR"/>
              </a:rPr>
              <a:t>Bagging</a:t>
            </a:r>
            <a:r>
              <a:rPr lang="ko-KR" altLang="en-US" sz="1200" dirty="0">
                <a:solidFill>
                  <a:srgbClr val="121212"/>
                </a:solidFill>
                <a:latin typeface="Noto Sans KR"/>
              </a:rPr>
              <a:t>은 샘플을 복원 추출로 각 모델을 학습 후 결과를 </a:t>
            </a:r>
            <a:r>
              <a:rPr lang="ko-KR" altLang="en-US" sz="1200" b="1" dirty="0">
                <a:solidFill>
                  <a:srgbClr val="121212"/>
                </a:solidFill>
                <a:latin typeface="Noto Sans KR"/>
              </a:rPr>
              <a:t>집계</a:t>
            </a:r>
            <a:r>
              <a:rPr lang="en-US" altLang="ko-KR" sz="1200" b="1" dirty="0">
                <a:solidFill>
                  <a:srgbClr val="121212"/>
                </a:solidFill>
                <a:latin typeface="Noto Sans KR"/>
              </a:rPr>
              <a:t>(Aggregating)</a:t>
            </a:r>
            <a:r>
              <a:rPr lang="ko-KR" altLang="en-US" sz="1200" dirty="0">
                <a:solidFill>
                  <a:srgbClr val="121212"/>
                </a:solidFill>
                <a:latin typeface="Noto Sans KR"/>
              </a:rPr>
              <a:t> 하는 방법</a:t>
            </a:r>
            <a:endParaRPr lang="en-US" altLang="ko-KR" sz="1200" dirty="0">
              <a:solidFill>
                <a:srgbClr val="121212"/>
              </a:solidFill>
              <a:latin typeface="Noto Sans KR"/>
            </a:endParaRPr>
          </a:p>
        </p:txBody>
      </p:sp>
      <p:sp>
        <p:nvSpPr>
          <p:cNvPr id="17" name="직사각형 16">
            <a:extLst>
              <a:ext uri="{FF2B5EF4-FFF2-40B4-BE49-F238E27FC236}">
                <a16:creationId xmlns:a16="http://schemas.microsoft.com/office/drawing/2014/main" id="{E45C9A95-2619-4239-91BD-C52766551598}"/>
              </a:ext>
            </a:extLst>
          </p:cNvPr>
          <p:cNvSpPr/>
          <p:nvPr/>
        </p:nvSpPr>
        <p:spPr>
          <a:xfrm>
            <a:off x="286647" y="3319874"/>
            <a:ext cx="3654347" cy="800219"/>
          </a:xfrm>
          <a:prstGeom prst="rect">
            <a:avLst/>
          </a:prstGeom>
          <a:ln>
            <a:solidFill>
              <a:schemeClr val="tx2">
                <a:lumMod val="60000"/>
                <a:lumOff val="40000"/>
              </a:schemeClr>
            </a:solidFill>
          </a:ln>
        </p:spPr>
        <p:txBody>
          <a:bodyPr wrap="square">
            <a:spAutoFit/>
          </a:bodyPr>
          <a:lstStyle/>
          <a:p>
            <a:pPr fontAlgn="base"/>
            <a:r>
              <a:rPr lang="ko-KR" altLang="en-US" dirty="0">
                <a:solidFill>
                  <a:srgbClr val="121212"/>
                </a:solidFill>
                <a:latin typeface="Noto Sans KR"/>
              </a:rPr>
              <a:t> </a:t>
            </a:r>
            <a:r>
              <a:rPr lang="ko-KR" altLang="en-US" sz="1400" dirty="0">
                <a:solidFill>
                  <a:srgbClr val="121212"/>
                </a:solidFill>
                <a:latin typeface="Noto Sans KR"/>
              </a:rPr>
              <a:t>발생 가능한 학습 오류</a:t>
            </a:r>
            <a:endParaRPr lang="en-US" altLang="ko-KR" sz="1400" dirty="0">
              <a:solidFill>
                <a:srgbClr val="121212"/>
              </a:solidFill>
              <a:latin typeface="Noto Sans KR"/>
            </a:endParaRPr>
          </a:p>
          <a:p>
            <a:pPr marL="285750" indent="-285750" fontAlgn="base">
              <a:buFont typeface="Wingdings" panose="05000000000000000000" pitchFamily="2" charset="2"/>
              <a:buChar char="§"/>
            </a:pPr>
            <a:r>
              <a:rPr lang="ko-KR" altLang="en-US" sz="1400" dirty="0">
                <a:solidFill>
                  <a:srgbClr val="121212"/>
                </a:solidFill>
                <a:latin typeface="inherit"/>
              </a:rPr>
              <a:t>높은 </a:t>
            </a:r>
            <a:r>
              <a:rPr lang="en-US" altLang="ko-KR" sz="1400" dirty="0">
                <a:solidFill>
                  <a:srgbClr val="121212"/>
                </a:solidFill>
                <a:latin typeface="inherit"/>
              </a:rPr>
              <a:t>bias</a:t>
            </a:r>
            <a:r>
              <a:rPr lang="en-US" altLang="ko-KR" sz="1400" dirty="0">
                <a:solidFill>
                  <a:srgbClr val="121212"/>
                </a:solidFill>
                <a:latin typeface="inherit"/>
                <a:sym typeface="Wingdings" panose="05000000000000000000" pitchFamily="2" charset="2"/>
              </a:rPr>
              <a:t></a:t>
            </a:r>
            <a:r>
              <a:rPr lang="ko-KR" altLang="en-US" sz="1400" dirty="0">
                <a:solidFill>
                  <a:srgbClr val="121212"/>
                </a:solidFill>
                <a:latin typeface="inherit"/>
              </a:rPr>
              <a:t> </a:t>
            </a:r>
            <a:r>
              <a:rPr lang="en-US" altLang="ko-KR" sz="1400" dirty="0">
                <a:solidFill>
                  <a:srgbClr val="121212"/>
                </a:solidFill>
                <a:latin typeface="inherit"/>
              </a:rPr>
              <a:t>Underfitting</a:t>
            </a:r>
          </a:p>
          <a:p>
            <a:pPr marL="285750" indent="-285750" fontAlgn="base">
              <a:buFont typeface="Wingdings" panose="05000000000000000000" pitchFamily="2" charset="2"/>
              <a:buChar char="§"/>
            </a:pPr>
            <a:r>
              <a:rPr lang="ko-KR" altLang="en-US" sz="1400" dirty="0">
                <a:solidFill>
                  <a:srgbClr val="121212"/>
                </a:solidFill>
                <a:latin typeface="inherit"/>
              </a:rPr>
              <a:t>높은 </a:t>
            </a:r>
            <a:r>
              <a:rPr lang="en-US" altLang="ko-KR" sz="1400" dirty="0">
                <a:solidFill>
                  <a:srgbClr val="121212"/>
                </a:solidFill>
                <a:latin typeface="inherit"/>
              </a:rPr>
              <a:t>Variance</a:t>
            </a:r>
            <a:r>
              <a:rPr lang="en-US" altLang="ko-KR" sz="1400" dirty="0">
                <a:solidFill>
                  <a:srgbClr val="121212"/>
                </a:solidFill>
                <a:latin typeface="inherit"/>
                <a:sym typeface="Wingdings" panose="05000000000000000000" pitchFamily="2" charset="2"/>
              </a:rPr>
              <a:t></a:t>
            </a:r>
            <a:r>
              <a:rPr lang="ko-KR" altLang="en-US" sz="1400" dirty="0">
                <a:solidFill>
                  <a:srgbClr val="121212"/>
                </a:solidFill>
                <a:latin typeface="inherit"/>
              </a:rPr>
              <a:t> </a:t>
            </a:r>
            <a:r>
              <a:rPr lang="en-US" altLang="ko-KR" sz="1400" dirty="0">
                <a:solidFill>
                  <a:srgbClr val="121212"/>
                </a:solidFill>
                <a:latin typeface="inherit"/>
              </a:rPr>
              <a:t>Overfitting</a:t>
            </a:r>
          </a:p>
        </p:txBody>
      </p:sp>
      <p:sp>
        <p:nvSpPr>
          <p:cNvPr id="18" name="직사각형 17">
            <a:extLst>
              <a:ext uri="{FF2B5EF4-FFF2-40B4-BE49-F238E27FC236}">
                <a16:creationId xmlns:a16="http://schemas.microsoft.com/office/drawing/2014/main" id="{D0BB62AA-1320-4193-8477-6C57724F0DB6}"/>
              </a:ext>
            </a:extLst>
          </p:cNvPr>
          <p:cNvSpPr/>
          <p:nvPr/>
        </p:nvSpPr>
        <p:spPr>
          <a:xfrm>
            <a:off x="226862" y="1316481"/>
            <a:ext cx="4320480" cy="830997"/>
          </a:xfrm>
          <a:prstGeom prst="rect">
            <a:avLst/>
          </a:prstGeom>
          <a:ln w="28575">
            <a:solidFill>
              <a:schemeClr val="tx2">
                <a:lumMod val="60000"/>
                <a:lumOff val="40000"/>
              </a:schemeClr>
            </a:solidFill>
          </a:ln>
        </p:spPr>
        <p:txBody>
          <a:bodyPr wrap="square">
            <a:spAutoFit/>
          </a:bodyPr>
          <a:lstStyle/>
          <a:p>
            <a:pPr fontAlgn="base"/>
            <a:r>
              <a:rPr lang="en-US" altLang="ko-KR" sz="1200" b="1" dirty="0"/>
              <a:t>-</a:t>
            </a:r>
            <a:r>
              <a:rPr lang="ko-KR" altLang="en-US" sz="1200" dirty="0">
                <a:highlight>
                  <a:srgbClr val="FFFF00"/>
                </a:highlight>
              </a:rPr>
              <a:t>대상 데이터로부터 복원 랜덤 샘플링</a:t>
            </a:r>
            <a:endParaRPr lang="en-US" altLang="ko-KR" sz="1200" dirty="0">
              <a:highlight>
                <a:srgbClr val="FFFF00"/>
              </a:highlight>
            </a:endParaRPr>
          </a:p>
          <a:p>
            <a:pPr fontAlgn="base"/>
            <a:r>
              <a:rPr lang="en-US" altLang="ko-KR" sz="1200" dirty="0"/>
              <a:t>-</a:t>
            </a:r>
            <a:r>
              <a:rPr lang="ko-KR" altLang="en-US" sz="1200" dirty="0"/>
              <a:t>추출한 데이터가 표본 집단</a:t>
            </a:r>
            <a:endParaRPr lang="en-US" altLang="ko-KR" sz="1200" dirty="0"/>
          </a:p>
          <a:p>
            <a:pPr fontAlgn="base"/>
            <a:r>
              <a:rPr lang="en-US" altLang="ko-KR" sz="1200" dirty="0"/>
              <a:t>-</a:t>
            </a:r>
            <a:r>
              <a:rPr lang="ko-KR" altLang="en-US" sz="1200" dirty="0"/>
              <a:t>표본들을 동일한 모델에 학습시킨다</a:t>
            </a:r>
            <a:r>
              <a:rPr lang="en-US" altLang="ko-KR" sz="1200" dirty="0"/>
              <a:t>. </a:t>
            </a:r>
          </a:p>
          <a:p>
            <a:pPr fontAlgn="base"/>
            <a:r>
              <a:rPr lang="en-US" altLang="ko-KR" sz="1200" dirty="0"/>
              <a:t>-</a:t>
            </a:r>
            <a:r>
              <a:rPr lang="ko-KR" altLang="en-US" sz="1200" dirty="0"/>
              <a:t>학습된 모델의 </a:t>
            </a:r>
            <a:r>
              <a:rPr lang="ko-KR" altLang="en-US" sz="1200" dirty="0">
                <a:highlight>
                  <a:srgbClr val="FFFF00"/>
                </a:highlight>
              </a:rPr>
              <a:t>예측변수들을 집계하여 </a:t>
            </a:r>
            <a:r>
              <a:rPr lang="ko-KR" altLang="en-US" sz="1200" dirty="0"/>
              <a:t>그 결과로 </a:t>
            </a:r>
            <a:r>
              <a:rPr lang="ko-KR" altLang="en-US" sz="1200" dirty="0">
                <a:highlight>
                  <a:srgbClr val="FFFF00"/>
                </a:highlight>
              </a:rPr>
              <a:t>모델 생성</a:t>
            </a:r>
            <a:endParaRPr lang="en-US" altLang="ko-KR" sz="1200" dirty="0"/>
          </a:p>
        </p:txBody>
      </p:sp>
      <p:sp>
        <p:nvSpPr>
          <p:cNvPr id="19" name="직사각형 18">
            <a:extLst>
              <a:ext uri="{FF2B5EF4-FFF2-40B4-BE49-F238E27FC236}">
                <a16:creationId xmlns:a16="http://schemas.microsoft.com/office/drawing/2014/main" id="{4A6F4D9E-5291-4EBF-88E5-AC562A28325A}"/>
              </a:ext>
            </a:extLst>
          </p:cNvPr>
          <p:cNvSpPr/>
          <p:nvPr/>
        </p:nvSpPr>
        <p:spPr>
          <a:xfrm>
            <a:off x="207696" y="816213"/>
            <a:ext cx="2916504" cy="338554"/>
          </a:xfrm>
          <a:prstGeom prst="rect">
            <a:avLst/>
          </a:prstGeom>
          <a:solidFill>
            <a:schemeClr val="accent1">
              <a:lumMod val="20000"/>
              <a:lumOff val="80000"/>
            </a:schemeClr>
          </a:solidFill>
        </p:spPr>
        <p:txBody>
          <a:bodyPr wrap="square">
            <a:spAutoFit/>
          </a:bodyPr>
          <a:lstStyle/>
          <a:p>
            <a:pPr fontAlgn="base"/>
            <a:r>
              <a:rPr lang="en-US" altLang="ko-KR" sz="1600" dirty="0">
                <a:solidFill>
                  <a:srgbClr val="121212"/>
                </a:solidFill>
                <a:latin typeface="Noto Sans KR"/>
              </a:rPr>
              <a:t>Bagging </a:t>
            </a:r>
            <a:r>
              <a:rPr lang="en-US" altLang="ko-KR" sz="1600" b="1" dirty="0"/>
              <a:t>(Bootstrap Aggregating)</a:t>
            </a:r>
          </a:p>
        </p:txBody>
      </p:sp>
      <p:sp>
        <p:nvSpPr>
          <p:cNvPr id="20" name="직사각형 19">
            <a:extLst>
              <a:ext uri="{FF2B5EF4-FFF2-40B4-BE49-F238E27FC236}">
                <a16:creationId xmlns:a16="http://schemas.microsoft.com/office/drawing/2014/main" id="{71B89B2D-7489-46ED-8B7E-EAE44F106341}"/>
              </a:ext>
            </a:extLst>
          </p:cNvPr>
          <p:cNvSpPr/>
          <p:nvPr/>
        </p:nvSpPr>
        <p:spPr>
          <a:xfrm>
            <a:off x="215320" y="2943336"/>
            <a:ext cx="2941831" cy="276999"/>
          </a:xfrm>
          <a:prstGeom prst="rect">
            <a:avLst/>
          </a:prstGeom>
        </p:spPr>
        <p:txBody>
          <a:bodyPr wrap="none">
            <a:spAutoFit/>
          </a:bodyPr>
          <a:lstStyle/>
          <a:p>
            <a:pPr fontAlgn="base"/>
            <a:r>
              <a:rPr lang="ko-KR" altLang="en-US" sz="1200" b="1" dirty="0">
                <a:solidFill>
                  <a:srgbClr val="121212"/>
                </a:solidFill>
                <a:latin typeface="Noto Sans KR"/>
              </a:rPr>
              <a:t>알고리즘의 안정성과 정확성을 향상 개선</a:t>
            </a:r>
            <a:endParaRPr lang="en-US" altLang="ko-KR" sz="1200" b="1" dirty="0">
              <a:solidFill>
                <a:srgbClr val="121212"/>
              </a:solidFill>
              <a:latin typeface="Noto Sans KR"/>
            </a:endParaRPr>
          </a:p>
        </p:txBody>
      </p:sp>
      <p:sp>
        <p:nvSpPr>
          <p:cNvPr id="21" name="직사각형 20">
            <a:extLst>
              <a:ext uri="{FF2B5EF4-FFF2-40B4-BE49-F238E27FC236}">
                <a16:creationId xmlns:a16="http://schemas.microsoft.com/office/drawing/2014/main" id="{DD803BA6-C23F-4D36-ACCD-7C66D86BF405}"/>
              </a:ext>
            </a:extLst>
          </p:cNvPr>
          <p:cNvSpPr/>
          <p:nvPr/>
        </p:nvSpPr>
        <p:spPr>
          <a:xfrm>
            <a:off x="241622" y="4438494"/>
            <a:ext cx="5970813" cy="1683089"/>
          </a:xfrm>
          <a:prstGeom prst="rect">
            <a:avLst/>
          </a:prstGeom>
        </p:spPr>
        <p:txBody>
          <a:bodyPr wrap="square">
            <a:spAutoFit/>
          </a:bodyPr>
          <a:lstStyle/>
          <a:p>
            <a:pPr fontAlgn="base">
              <a:lnSpc>
                <a:spcPct val="150000"/>
              </a:lnSpc>
            </a:pPr>
            <a:r>
              <a:rPr lang="en-US" altLang="ko-KR" sz="1000" dirty="0">
                <a:solidFill>
                  <a:srgbClr val="121212"/>
                </a:solidFill>
                <a:latin typeface="Noto Sans KR"/>
              </a:rPr>
              <a:t>Bagging</a:t>
            </a:r>
            <a:r>
              <a:rPr lang="ko-KR" altLang="en-US" sz="1000" dirty="0">
                <a:solidFill>
                  <a:srgbClr val="121212"/>
                </a:solidFill>
                <a:latin typeface="Noto Sans KR"/>
              </a:rPr>
              <a:t>은 각 샘플에서 나타난 결과를 일종의 </a:t>
            </a:r>
            <a:r>
              <a:rPr lang="ko-KR" altLang="en-US" sz="1000" dirty="0" err="1">
                <a:solidFill>
                  <a:srgbClr val="121212"/>
                </a:solidFill>
                <a:latin typeface="Noto Sans KR"/>
              </a:rPr>
              <a:t>중간값으로</a:t>
            </a:r>
            <a:r>
              <a:rPr lang="ko-KR" altLang="en-US" sz="1000" dirty="0">
                <a:solidFill>
                  <a:srgbClr val="121212"/>
                </a:solidFill>
                <a:latin typeface="Noto Sans KR"/>
              </a:rPr>
              <a:t> 맞추어 주기 때문에</a:t>
            </a:r>
            <a:r>
              <a:rPr lang="en-US" altLang="ko-KR" sz="1000" dirty="0">
                <a:solidFill>
                  <a:srgbClr val="121212"/>
                </a:solidFill>
                <a:latin typeface="Noto Sans KR"/>
              </a:rPr>
              <a:t>, Overfitting </a:t>
            </a:r>
            <a:r>
              <a:rPr lang="ko-KR" altLang="en-US" sz="1000" dirty="0">
                <a:solidFill>
                  <a:srgbClr val="121212"/>
                </a:solidFill>
                <a:latin typeface="Noto Sans KR"/>
              </a:rPr>
              <a:t>해소</a:t>
            </a:r>
            <a:endParaRPr lang="en-US" altLang="ko-KR" sz="1000" dirty="0">
              <a:solidFill>
                <a:srgbClr val="121212"/>
              </a:solidFill>
              <a:latin typeface="Noto Sans KR"/>
            </a:endParaRPr>
          </a:p>
          <a:p>
            <a:pPr fontAlgn="base">
              <a:lnSpc>
                <a:spcPct val="150000"/>
              </a:lnSpc>
            </a:pPr>
            <a:endParaRPr lang="en-US" altLang="ko-KR" sz="1000" dirty="0">
              <a:solidFill>
                <a:srgbClr val="121212"/>
              </a:solidFill>
              <a:latin typeface="Noto Sans KR"/>
            </a:endParaRPr>
          </a:p>
          <a:p>
            <a:pPr marL="171450" indent="-171450" fontAlgn="base">
              <a:lnSpc>
                <a:spcPct val="150000"/>
              </a:lnSpc>
              <a:buFont typeface="Wingdings" pitchFamily="2" charset="2"/>
              <a:buChar char="à"/>
            </a:pPr>
            <a:r>
              <a:rPr lang="ko-KR" altLang="en-US" sz="1000" b="1" dirty="0" err="1">
                <a:solidFill>
                  <a:srgbClr val="121212"/>
                </a:solidFill>
                <a:latin typeface="Noto Sans KR"/>
              </a:rPr>
              <a:t>범주형자료</a:t>
            </a:r>
            <a:r>
              <a:rPr lang="en-US" altLang="ko-KR" sz="1000" b="1" dirty="0">
                <a:solidFill>
                  <a:srgbClr val="121212"/>
                </a:solidFill>
                <a:latin typeface="Noto Sans KR"/>
              </a:rPr>
              <a:t>(Categorical Data)</a:t>
            </a:r>
            <a:r>
              <a:rPr lang="ko-KR" altLang="en-US" sz="1000" dirty="0">
                <a:solidFill>
                  <a:srgbClr val="121212"/>
                </a:solidFill>
                <a:latin typeface="Noto Sans KR"/>
              </a:rPr>
              <a:t>인 경우</a:t>
            </a:r>
            <a:r>
              <a:rPr lang="en-US" altLang="ko-KR" sz="1000" dirty="0">
                <a:solidFill>
                  <a:srgbClr val="121212"/>
                </a:solidFill>
                <a:latin typeface="Noto Sans KR"/>
              </a:rPr>
              <a:t>, </a:t>
            </a:r>
            <a:r>
              <a:rPr lang="ko-KR" altLang="en-US" sz="1000" dirty="0">
                <a:solidFill>
                  <a:srgbClr val="121212"/>
                </a:solidFill>
                <a:latin typeface="Noto Sans KR"/>
              </a:rPr>
              <a:t>투표 방식 </a:t>
            </a:r>
            <a:r>
              <a:rPr lang="en-US" altLang="ko-KR" sz="1000" dirty="0">
                <a:solidFill>
                  <a:srgbClr val="121212"/>
                </a:solidFill>
                <a:latin typeface="Noto Sans KR"/>
              </a:rPr>
              <a:t>(Voting)</a:t>
            </a:r>
            <a:r>
              <a:rPr lang="ko-KR" altLang="en-US" sz="1000" dirty="0" err="1">
                <a:solidFill>
                  <a:srgbClr val="121212"/>
                </a:solidFill>
                <a:latin typeface="Noto Sans KR"/>
              </a:rPr>
              <a:t>으로</a:t>
            </a:r>
            <a:r>
              <a:rPr lang="ko-KR" altLang="en-US" sz="1000" dirty="0">
                <a:solidFill>
                  <a:srgbClr val="121212"/>
                </a:solidFill>
                <a:latin typeface="Noto Sans KR"/>
              </a:rPr>
              <a:t> 집계 </a:t>
            </a:r>
            <a:r>
              <a:rPr lang="en-US" altLang="ko-KR" sz="1000" dirty="0">
                <a:solidFill>
                  <a:srgbClr val="121212"/>
                </a:solidFill>
                <a:latin typeface="Noto Sans KR"/>
              </a:rPr>
              <a:t>(mode,</a:t>
            </a:r>
            <a:r>
              <a:rPr lang="ko-KR" altLang="en-US" sz="1000" dirty="0">
                <a:solidFill>
                  <a:srgbClr val="121212"/>
                </a:solidFill>
                <a:latin typeface="Noto Sans KR"/>
              </a:rPr>
              <a:t> </a:t>
            </a:r>
            <a:r>
              <a:rPr lang="ko-KR" altLang="en-US" sz="1000" dirty="0" err="1">
                <a:solidFill>
                  <a:srgbClr val="121212"/>
                </a:solidFill>
                <a:latin typeface="Noto Sans KR"/>
              </a:rPr>
              <a:t>최빈값</a:t>
            </a:r>
            <a:r>
              <a:rPr lang="en-US" altLang="ko-KR" sz="1000" dirty="0">
                <a:solidFill>
                  <a:srgbClr val="121212"/>
                </a:solidFill>
                <a:latin typeface="Noto Sans KR"/>
              </a:rPr>
              <a:t>)</a:t>
            </a:r>
          </a:p>
          <a:p>
            <a:pPr marL="228600" indent="-228600">
              <a:buAutoNum type="arabicPeriod"/>
            </a:pPr>
            <a:r>
              <a:rPr lang="en" altLang="ko-Kore-KR" sz="1000" dirty="0"/>
              <a:t>Hard Voting : </a:t>
            </a:r>
            <a:r>
              <a:rPr lang="ko-KR" altLang="en-US" sz="1000" dirty="0"/>
              <a:t>개수로 </a:t>
            </a:r>
            <a:r>
              <a:rPr lang="en" altLang="ko-Kore-KR" sz="1000" dirty="0"/>
              <a:t>Class </a:t>
            </a:r>
            <a:r>
              <a:rPr lang="ko-KR" altLang="en-US" sz="1000" dirty="0"/>
              <a:t>구별</a:t>
            </a:r>
            <a:endParaRPr lang="en-US" altLang="ko-KR" sz="1000" dirty="0"/>
          </a:p>
          <a:p>
            <a:pPr marL="228600" indent="-228600">
              <a:buAutoNum type="arabicPeriod"/>
            </a:pPr>
            <a:r>
              <a:rPr lang="en" altLang="ko-Kore-KR" sz="1000" dirty="0"/>
              <a:t>Soft Voting : </a:t>
            </a:r>
            <a:r>
              <a:rPr lang="ko-KR" altLang="en-US" sz="1000" dirty="0"/>
              <a:t>확률로 </a:t>
            </a:r>
            <a:r>
              <a:rPr lang="en" altLang="ko-Kore-KR" sz="1000" dirty="0"/>
              <a:t>Class </a:t>
            </a:r>
            <a:r>
              <a:rPr lang="ko-KR" altLang="en-US" sz="1000" dirty="0"/>
              <a:t>구별</a:t>
            </a:r>
            <a:endParaRPr lang="en-US" altLang="ko-KR" sz="1000" dirty="0"/>
          </a:p>
          <a:p>
            <a:pPr marL="228600" indent="-228600">
              <a:buAutoNum type="arabicPeriod"/>
            </a:pPr>
            <a:r>
              <a:rPr lang="en" altLang="ko-Kore-KR" sz="1000" dirty="0"/>
              <a:t>Weighted Voting: </a:t>
            </a:r>
            <a:r>
              <a:rPr lang="ko-KR" altLang="en-US" sz="1000" dirty="0"/>
              <a:t>모델의 </a:t>
            </a:r>
            <a:r>
              <a:rPr lang="en" altLang="ko-Kore-KR" sz="1000" dirty="0"/>
              <a:t>Score</a:t>
            </a:r>
            <a:r>
              <a:rPr lang="ko-KR" altLang="en-US" sz="1000" dirty="0"/>
              <a:t>에 비례하여 결과값에 가중치 부여</a:t>
            </a:r>
            <a:r>
              <a:rPr lang="en-US" altLang="ko-KR" sz="1000" dirty="0"/>
              <a:t>(</a:t>
            </a:r>
            <a:r>
              <a:rPr lang="en" altLang="ko-Kore-KR" sz="1000" dirty="0"/>
              <a:t>hard</a:t>
            </a:r>
            <a:r>
              <a:rPr lang="ko-KR" altLang="en-US" sz="1000" dirty="0"/>
              <a:t>나 </a:t>
            </a:r>
            <a:r>
              <a:rPr lang="en" altLang="ko-Kore-KR" sz="1000" dirty="0"/>
              <a:t>soft</a:t>
            </a:r>
            <a:r>
              <a:rPr lang="ko-KR" altLang="en-US" sz="1000" dirty="0"/>
              <a:t>에 옵션으로 적용</a:t>
            </a:r>
            <a:r>
              <a:rPr lang="en-US" altLang="ko-KR" sz="1000" dirty="0"/>
              <a:t>)</a:t>
            </a:r>
            <a:endParaRPr lang="en-US" altLang="ko-KR" sz="1000" dirty="0">
              <a:solidFill>
                <a:srgbClr val="121212"/>
              </a:solidFill>
              <a:latin typeface="Noto Sans KR"/>
            </a:endParaRPr>
          </a:p>
          <a:p>
            <a:pPr marL="171450" indent="-171450" fontAlgn="base">
              <a:lnSpc>
                <a:spcPct val="150000"/>
              </a:lnSpc>
              <a:buFont typeface="Wingdings" pitchFamily="2" charset="2"/>
              <a:buChar char="à"/>
            </a:pPr>
            <a:r>
              <a:rPr lang="ko-KR" altLang="en-US" sz="1000" b="1" dirty="0" err="1">
                <a:solidFill>
                  <a:srgbClr val="121212"/>
                </a:solidFill>
                <a:latin typeface="Noto Sans KR"/>
              </a:rPr>
              <a:t>연속형변수</a:t>
            </a:r>
            <a:r>
              <a:rPr lang="en-US" altLang="ko-KR" sz="1000" b="1" dirty="0">
                <a:solidFill>
                  <a:srgbClr val="121212"/>
                </a:solidFill>
                <a:latin typeface="Noto Sans KR"/>
              </a:rPr>
              <a:t>(Continuous Data)</a:t>
            </a:r>
            <a:r>
              <a:rPr lang="ko-KR" altLang="en-US" sz="1000" dirty="0">
                <a:solidFill>
                  <a:srgbClr val="121212"/>
                </a:solidFill>
                <a:latin typeface="Noto Sans KR"/>
              </a:rPr>
              <a:t>인 경우</a:t>
            </a:r>
            <a:r>
              <a:rPr lang="en-US" altLang="ko-KR" sz="1000" dirty="0">
                <a:solidFill>
                  <a:srgbClr val="121212"/>
                </a:solidFill>
                <a:latin typeface="Noto Sans KR"/>
              </a:rPr>
              <a:t>, </a:t>
            </a:r>
            <a:r>
              <a:rPr lang="ko-KR" altLang="en-US" sz="1000" dirty="0">
                <a:solidFill>
                  <a:srgbClr val="121212"/>
                </a:solidFill>
                <a:latin typeface="Noto Sans KR"/>
              </a:rPr>
              <a:t>평균 </a:t>
            </a:r>
            <a:r>
              <a:rPr lang="en-US" altLang="ko-KR" sz="1000" dirty="0">
                <a:solidFill>
                  <a:srgbClr val="121212"/>
                </a:solidFill>
                <a:latin typeface="Noto Sans KR"/>
              </a:rPr>
              <a:t>(Average)</a:t>
            </a:r>
            <a:r>
              <a:rPr lang="ko-KR" altLang="en-US" sz="1000" dirty="0" err="1">
                <a:solidFill>
                  <a:srgbClr val="121212"/>
                </a:solidFill>
                <a:latin typeface="Noto Sans KR"/>
              </a:rPr>
              <a:t>으로</a:t>
            </a:r>
            <a:r>
              <a:rPr lang="ko-KR" altLang="en-US" sz="1000" dirty="0">
                <a:solidFill>
                  <a:srgbClr val="121212"/>
                </a:solidFill>
                <a:latin typeface="Noto Sans KR"/>
              </a:rPr>
              <a:t> 집계</a:t>
            </a:r>
            <a:endParaRPr lang="en-US" altLang="ko-KR" sz="1000" dirty="0">
              <a:solidFill>
                <a:srgbClr val="121212"/>
              </a:solidFill>
              <a:latin typeface="Noto Sans KR"/>
            </a:endParaRPr>
          </a:p>
          <a:p>
            <a:pPr fontAlgn="base">
              <a:lnSpc>
                <a:spcPct val="150000"/>
              </a:lnSpc>
            </a:pPr>
            <a:r>
              <a:rPr lang="en-US" altLang="ko-KR" sz="1000" dirty="0"/>
              <a:t>1.</a:t>
            </a:r>
            <a:r>
              <a:rPr lang="ko-KR" altLang="en-US" sz="1000" dirty="0"/>
              <a:t>    각 결정 트리 모델이 예측한 값에 평균을 취해 최종 </a:t>
            </a:r>
            <a:r>
              <a:rPr lang="en" altLang="ko-Kore-KR" sz="1000" dirty="0"/>
              <a:t>Bagging Model</a:t>
            </a:r>
            <a:r>
              <a:rPr lang="ko-KR" altLang="en-US" sz="1000" dirty="0"/>
              <a:t>의 </a:t>
            </a:r>
            <a:r>
              <a:rPr lang="ko-KR" altLang="en-US" sz="1000" dirty="0" err="1"/>
              <a:t>예측값을</a:t>
            </a:r>
            <a:r>
              <a:rPr lang="ko-KR" altLang="en-US" sz="1000" dirty="0"/>
              <a:t> 결정한다는 것입니다</a:t>
            </a:r>
            <a:r>
              <a:rPr lang="en-US" altLang="ko-KR" sz="1000" dirty="0"/>
              <a:t>. </a:t>
            </a:r>
            <a:endParaRPr lang="en-US" altLang="ko-KR" sz="1000" dirty="0">
              <a:solidFill>
                <a:srgbClr val="121212"/>
              </a:solidFill>
              <a:latin typeface="Noto Sans KR"/>
            </a:endParaRPr>
          </a:p>
        </p:txBody>
      </p:sp>
      <p:sp>
        <p:nvSpPr>
          <p:cNvPr id="22" name="직사각형 21">
            <a:extLst>
              <a:ext uri="{FF2B5EF4-FFF2-40B4-BE49-F238E27FC236}">
                <a16:creationId xmlns:a16="http://schemas.microsoft.com/office/drawing/2014/main" id="{48476DD7-9389-4B3A-9AFA-0672ED8E7583}"/>
              </a:ext>
            </a:extLst>
          </p:cNvPr>
          <p:cNvSpPr/>
          <p:nvPr/>
        </p:nvSpPr>
        <p:spPr>
          <a:xfrm>
            <a:off x="241622" y="2336623"/>
            <a:ext cx="4330378" cy="528927"/>
          </a:xfrm>
          <a:prstGeom prst="rect">
            <a:avLst/>
          </a:prstGeom>
        </p:spPr>
        <p:txBody>
          <a:bodyPr wrap="square">
            <a:spAutoFit/>
          </a:bodyPr>
          <a:lstStyle/>
          <a:p>
            <a:pPr lvl="0">
              <a:lnSpc>
                <a:spcPct val="150000"/>
              </a:lnSpc>
              <a:defRPr/>
            </a:pPr>
            <a:r>
              <a:rPr lang="ko-KR" altLang="en-US" sz="1000" dirty="0">
                <a:solidFill>
                  <a:prstClr val="black"/>
                </a:solidFill>
                <a:latin typeface="맑은 고딕" panose="020F0502020204030204"/>
                <a:ea typeface="맑은 고딕" panose="020B0503020000020004" pitchFamily="50" charset="-127"/>
              </a:rPr>
              <a:t>반복추출 방법 </a:t>
            </a:r>
            <a:r>
              <a:rPr lang="en-US" altLang="ko-KR" sz="1000" dirty="0">
                <a:solidFill>
                  <a:prstClr val="black"/>
                </a:solidFill>
                <a:latin typeface="맑은 고딕" panose="020F0502020204030204"/>
                <a:ea typeface="맑은 고딕" panose="020B0503020000020004" pitchFamily="50" charset="-127"/>
              </a:rPr>
              <a:t>:</a:t>
            </a:r>
            <a:r>
              <a:rPr lang="ko-KR" altLang="en-US" sz="1000" dirty="0">
                <a:solidFill>
                  <a:prstClr val="black"/>
                </a:solidFill>
                <a:latin typeface="맑은 고딕" panose="020F0502020204030204"/>
                <a:ea typeface="맑은 고딕" panose="020B0503020000020004" pitchFamily="50" charset="-127"/>
              </a:rPr>
              <a:t> 동일 값이 한 표본에 여러 번 추출될 수도 있고</a:t>
            </a:r>
            <a:r>
              <a:rPr lang="en-US" altLang="ko-KR" sz="1000" dirty="0">
                <a:solidFill>
                  <a:prstClr val="black"/>
                </a:solidFill>
                <a:latin typeface="맑은 고딕" panose="020F0502020204030204"/>
                <a:ea typeface="맑은 고딕" panose="020B0503020000020004" pitchFamily="50" charset="-127"/>
              </a:rPr>
              <a:t>, </a:t>
            </a:r>
            <a:r>
              <a:rPr lang="ko-KR" altLang="en-US" sz="1000" dirty="0">
                <a:solidFill>
                  <a:prstClr val="black"/>
                </a:solidFill>
                <a:latin typeface="맑은 고딕" panose="020F0502020204030204"/>
                <a:ea typeface="맑은 고딕" panose="020B0503020000020004" pitchFamily="50" charset="-127"/>
              </a:rPr>
              <a:t>특정 데이터는 추출 </a:t>
            </a:r>
            <a:r>
              <a:rPr lang="en-US" altLang="ko-KR" sz="1000" dirty="0">
                <a:solidFill>
                  <a:prstClr val="black"/>
                </a:solidFill>
                <a:latin typeface="맑은 고딕" panose="020F0502020204030204"/>
                <a:ea typeface="맑은 고딕" panose="020B0503020000020004" pitchFamily="50" charset="-127"/>
              </a:rPr>
              <a:t>x</a:t>
            </a:r>
            <a:r>
              <a:rPr lang="ko-KR" altLang="en-US" sz="1000" dirty="0">
                <a:solidFill>
                  <a:prstClr val="black"/>
                </a:solidFill>
                <a:latin typeface="맑은 고딕" panose="020F0502020204030204"/>
                <a:ea typeface="맑은 고딕" panose="020B0503020000020004" pitchFamily="50" charset="-127"/>
              </a:rPr>
              <a:t> 가능</a:t>
            </a:r>
            <a:endParaRPr lang="ko-KR" altLang="en-US" sz="1000" dirty="0"/>
          </a:p>
        </p:txBody>
      </p:sp>
      <p:pic>
        <p:nvPicPr>
          <p:cNvPr id="23" name="Picture 2" descr="image">
            <a:extLst>
              <a:ext uri="{FF2B5EF4-FFF2-40B4-BE49-F238E27FC236}">
                <a16:creationId xmlns:a16="http://schemas.microsoft.com/office/drawing/2014/main" id="{DCEEA075-13EB-4C09-9396-8FF44621B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722" b="2475"/>
          <a:stretch/>
        </p:blipFill>
        <p:spPr bwMode="auto">
          <a:xfrm>
            <a:off x="4667983" y="1306351"/>
            <a:ext cx="4260697" cy="25735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Development of Heavy Rain Damage Prediction Function for Public Facility  Using Machine Learning">
            <a:extLst>
              <a:ext uri="{FF2B5EF4-FFF2-40B4-BE49-F238E27FC236}">
                <a16:creationId xmlns:a16="http://schemas.microsoft.com/office/drawing/2014/main" id="{1FAFD1EA-0405-40DF-9BE6-6FBF48641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360" y="3974239"/>
            <a:ext cx="3287487" cy="198635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CA2EDDA-D3B6-4E82-B5DE-E80C4F074E0A}"/>
              </a:ext>
            </a:extLst>
          </p:cNvPr>
          <p:cNvSpPr txBox="1"/>
          <p:nvPr/>
        </p:nvSpPr>
        <p:spPr>
          <a:xfrm>
            <a:off x="6212435" y="5983320"/>
            <a:ext cx="3287487" cy="253916"/>
          </a:xfrm>
          <a:prstGeom prst="rect">
            <a:avLst/>
          </a:prstGeom>
          <a:noFill/>
        </p:spPr>
        <p:txBody>
          <a:bodyPr wrap="square" rtlCol="0">
            <a:spAutoFit/>
          </a:bodyPr>
          <a:lstStyle/>
          <a:p>
            <a:pPr algn="ctr"/>
            <a:r>
              <a:rPr kumimoji="1" lang="en-US" altLang="ko-Kore-KR" sz="1050" dirty="0"/>
              <a:t>Random Forest = Tree</a:t>
            </a:r>
            <a:r>
              <a:rPr kumimoji="1" lang="ko-KR" altLang="en-US" sz="1050" dirty="0"/>
              <a:t>에 </a:t>
            </a:r>
            <a:r>
              <a:rPr kumimoji="1" lang="en-US" altLang="ko-KR" sz="1050" dirty="0"/>
              <a:t>Begging </a:t>
            </a:r>
            <a:r>
              <a:rPr kumimoji="1" lang="ko-KR" altLang="en-US" sz="1050" dirty="0"/>
              <a:t>적용한 알고리즘</a:t>
            </a:r>
            <a:endParaRPr kumimoji="1" lang="ko-Kore-KR" altLang="en-US" sz="1050" dirty="0"/>
          </a:p>
        </p:txBody>
      </p:sp>
    </p:spTree>
    <p:extLst>
      <p:ext uri="{BB962C8B-B14F-4D97-AF65-F5344CB8AC3E}">
        <p14:creationId xmlns:p14="http://schemas.microsoft.com/office/powerpoint/2010/main" val="16188797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78031616-77E9-45EA-9F4D-DB0E8CFDCD74}"/>
              </a:ext>
            </a:extLst>
          </p:cNvPr>
          <p:cNvSpPr/>
          <p:nvPr/>
        </p:nvSpPr>
        <p:spPr>
          <a:xfrm>
            <a:off x="3173494" y="289120"/>
            <a:ext cx="1249701" cy="369332"/>
          </a:xfrm>
          <a:prstGeom prst="rect">
            <a:avLst/>
          </a:prstGeom>
        </p:spPr>
        <p:txBody>
          <a:bodyPr wrap="none">
            <a:spAutoFit/>
          </a:bodyPr>
          <a:lstStyle/>
          <a:p>
            <a:pPr fontAlgn="base"/>
            <a:r>
              <a:rPr lang="en-US" altLang="ko-KR" b="1" dirty="0">
                <a:solidFill>
                  <a:srgbClr val="121212"/>
                </a:solidFill>
                <a:latin typeface="Noto Sans KR"/>
              </a:rPr>
              <a:t>**Boosting</a:t>
            </a:r>
            <a:endParaRPr lang="en-US" altLang="ko-KR" b="1" i="0" dirty="0">
              <a:solidFill>
                <a:srgbClr val="121212"/>
              </a:solidFill>
              <a:effectLst/>
              <a:latin typeface="Noto Sans KR"/>
            </a:endParaRPr>
          </a:p>
        </p:txBody>
      </p:sp>
      <p:sp>
        <p:nvSpPr>
          <p:cNvPr id="3" name="직사각형 2">
            <a:extLst>
              <a:ext uri="{FF2B5EF4-FFF2-40B4-BE49-F238E27FC236}">
                <a16:creationId xmlns:a16="http://schemas.microsoft.com/office/drawing/2014/main" id="{ED52D1C0-747E-4653-93B5-B7BD671EF708}"/>
              </a:ext>
            </a:extLst>
          </p:cNvPr>
          <p:cNvSpPr/>
          <p:nvPr/>
        </p:nvSpPr>
        <p:spPr>
          <a:xfrm>
            <a:off x="632995" y="4131751"/>
            <a:ext cx="6330698" cy="1954381"/>
          </a:xfrm>
          <a:prstGeom prst="rect">
            <a:avLst/>
          </a:prstGeom>
        </p:spPr>
        <p:txBody>
          <a:bodyPr wrap="square">
            <a:spAutoFit/>
          </a:bodyPr>
          <a:lstStyle/>
          <a:p>
            <a:pPr fontAlgn="base"/>
            <a:r>
              <a:rPr lang="en-US" altLang="ko-KR" sz="1400" dirty="0">
                <a:solidFill>
                  <a:srgbClr val="121212"/>
                </a:solidFill>
                <a:latin typeface="Noto Sans KR"/>
              </a:rPr>
              <a:t>(</a:t>
            </a:r>
            <a:r>
              <a:rPr lang="ko-KR" altLang="en-US" sz="1400" dirty="0">
                <a:solidFill>
                  <a:srgbClr val="121212"/>
                </a:solidFill>
                <a:latin typeface="Noto Sans KR"/>
              </a:rPr>
              <a:t>단점</a:t>
            </a:r>
            <a:r>
              <a:rPr lang="en-US" altLang="ko-KR" sz="1400" dirty="0">
                <a:solidFill>
                  <a:srgbClr val="121212"/>
                </a:solidFill>
                <a:latin typeface="Noto Sans KR"/>
              </a:rPr>
              <a:t>)</a:t>
            </a:r>
          </a:p>
          <a:p>
            <a:pPr fontAlgn="base">
              <a:lnSpc>
                <a:spcPct val="150000"/>
              </a:lnSpc>
            </a:pPr>
            <a:r>
              <a:rPr lang="ko-KR" altLang="en-US" sz="1400" dirty="0">
                <a:solidFill>
                  <a:srgbClr val="121212"/>
                </a:solidFill>
                <a:latin typeface="Noto Sans KR"/>
              </a:rPr>
              <a:t> </a:t>
            </a:r>
            <a:r>
              <a:rPr lang="en-US" altLang="ko-KR" sz="1200" dirty="0">
                <a:solidFill>
                  <a:srgbClr val="121212"/>
                </a:solidFill>
                <a:latin typeface="Noto Sans KR"/>
              </a:rPr>
              <a:t>Outlier</a:t>
            </a:r>
            <a:r>
              <a:rPr lang="ko-KR" altLang="en-US" sz="1200" dirty="0">
                <a:solidFill>
                  <a:srgbClr val="121212"/>
                </a:solidFill>
                <a:latin typeface="Noto Sans KR"/>
              </a:rPr>
              <a:t>에 취약</a:t>
            </a:r>
            <a:endParaRPr lang="en-US" altLang="ko-KR" sz="1200" dirty="0">
              <a:solidFill>
                <a:srgbClr val="121212"/>
              </a:solidFill>
              <a:latin typeface="Noto Sans KR"/>
            </a:endParaRPr>
          </a:p>
          <a:p>
            <a:r>
              <a:rPr lang="en-US" altLang="ko-KR" sz="1200" dirty="0">
                <a:latin typeface="+mj-ea"/>
                <a:ea typeface="+mj-ea"/>
              </a:rPr>
              <a:t>( </a:t>
            </a:r>
            <a:r>
              <a:rPr lang="ko-KR" altLang="en-US" sz="1200" dirty="0">
                <a:latin typeface="+mj-ea"/>
                <a:ea typeface="+mj-ea"/>
              </a:rPr>
              <a:t>사례</a:t>
            </a:r>
            <a:r>
              <a:rPr lang="en-US" altLang="ko-KR" sz="1200" dirty="0">
                <a:latin typeface="+mj-ea"/>
                <a:ea typeface="+mj-ea"/>
              </a:rPr>
              <a:t>)</a:t>
            </a:r>
            <a:endParaRPr lang="ko-KR" altLang="en-US" sz="1200" dirty="0">
              <a:latin typeface="+mj-ea"/>
              <a:ea typeface="+mj-ea"/>
            </a:endParaRPr>
          </a:p>
          <a:p>
            <a:pPr marL="171450" indent="-171450">
              <a:buFont typeface="Wingdings" panose="05000000000000000000" pitchFamily="2" charset="2"/>
              <a:buChar char="§"/>
            </a:pPr>
            <a:r>
              <a:rPr lang="en-US" altLang="ko-KR" sz="1200" dirty="0">
                <a:latin typeface="+mj-ea"/>
                <a:ea typeface="+mj-ea"/>
              </a:rPr>
              <a:t>AdaBoost : </a:t>
            </a:r>
            <a:r>
              <a:rPr lang="ko-KR" altLang="en-US" sz="1200" dirty="0">
                <a:latin typeface="+mj-ea"/>
                <a:ea typeface="+mj-ea"/>
              </a:rPr>
              <a:t>가장 많이 사용</a:t>
            </a:r>
            <a:endParaRPr lang="en-US" altLang="ko-KR" sz="1200" dirty="0">
              <a:latin typeface="+mj-ea"/>
              <a:ea typeface="+mj-ea"/>
            </a:endParaRPr>
          </a:p>
          <a:p>
            <a:pPr marL="171450" indent="-171450">
              <a:buFont typeface="Wingdings" panose="05000000000000000000" pitchFamily="2" charset="2"/>
              <a:buChar char="§"/>
            </a:pPr>
            <a:r>
              <a:rPr lang="en-US" altLang="ko-KR" sz="1200" dirty="0">
                <a:latin typeface="+mj-ea"/>
                <a:ea typeface="+mj-ea"/>
              </a:rPr>
              <a:t>Gradient Booting Machine(GBM)</a:t>
            </a:r>
          </a:p>
          <a:p>
            <a:pPr marL="171450" indent="-171450">
              <a:buFont typeface="Wingdings" panose="05000000000000000000" pitchFamily="2" charset="2"/>
              <a:buChar char="§"/>
            </a:pPr>
            <a:r>
              <a:rPr lang="en-US" altLang="ko-KR" sz="1200" dirty="0" err="1">
                <a:latin typeface="+mj-ea"/>
                <a:ea typeface="+mj-ea"/>
              </a:rPr>
              <a:t>XGBoost</a:t>
            </a:r>
            <a:r>
              <a:rPr lang="en-US" altLang="ko-KR" sz="1200" dirty="0">
                <a:solidFill>
                  <a:srgbClr val="121212"/>
                </a:solidFill>
                <a:latin typeface="+mj-ea"/>
                <a:ea typeface="+mj-ea"/>
              </a:rPr>
              <a:t>(Kaggle </a:t>
            </a:r>
            <a:r>
              <a:rPr lang="ko-KR" altLang="en-US" sz="1200" dirty="0">
                <a:solidFill>
                  <a:srgbClr val="121212"/>
                </a:solidFill>
                <a:latin typeface="+mj-ea"/>
                <a:ea typeface="+mj-ea"/>
              </a:rPr>
              <a:t>대회 우승 알고리즘</a:t>
            </a:r>
            <a:r>
              <a:rPr lang="en-US" altLang="ko-KR" sz="1200" dirty="0">
                <a:solidFill>
                  <a:srgbClr val="121212"/>
                </a:solidFill>
                <a:latin typeface="+mj-ea"/>
                <a:ea typeface="+mj-ea"/>
              </a:rPr>
              <a:t>)</a:t>
            </a:r>
          </a:p>
          <a:p>
            <a:pPr marL="171450" indent="-171450">
              <a:buFont typeface="Wingdings" panose="05000000000000000000" pitchFamily="2" charset="2"/>
              <a:buChar char="§"/>
            </a:pPr>
            <a:r>
              <a:rPr lang="en-US" altLang="ko-KR" sz="1200" dirty="0" err="1">
                <a:latin typeface="+mj-ea"/>
                <a:ea typeface="+mj-ea"/>
              </a:rPr>
              <a:t>LightGBM</a:t>
            </a:r>
            <a:endParaRPr lang="en-US" altLang="ko-KR" sz="1200" dirty="0">
              <a:latin typeface="+mj-ea"/>
              <a:ea typeface="+mj-ea"/>
            </a:endParaRPr>
          </a:p>
          <a:p>
            <a:pPr marL="171450" indent="-171450">
              <a:buFont typeface="Wingdings" panose="05000000000000000000" pitchFamily="2" charset="2"/>
              <a:buChar char="§"/>
            </a:pPr>
            <a:r>
              <a:rPr lang="en-US" altLang="ko-KR" sz="1200" dirty="0" err="1">
                <a:latin typeface="+mj-ea"/>
                <a:ea typeface="+mj-ea"/>
              </a:rPr>
              <a:t>CatBoost</a:t>
            </a:r>
            <a:endParaRPr lang="en-US" altLang="ko-KR" sz="1200" dirty="0">
              <a:latin typeface="+mj-ea"/>
              <a:ea typeface="+mj-ea"/>
            </a:endParaRPr>
          </a:p>
          <a:p>
            <a:endParaRPr lang="en-US" altLang="ko-KR" sz="1400" b="0" i="0" dirty="0">
              <a:solidFill>
                <a:srgbClr val="121212"/>
              </a:solidFill>
              <a:effectLst/>
              <a:latin typeface="Noto Sans KR"/>
            </a:endParaRPr>
          </a:p>
        </p:txBody>
      </p:sp>
      <p:sp>
        <p:nvSpPr>
          <p:cNvPr id="9" name="직사각형 8">
            <a:extLst>
              <a:ext uri="{FF2B5EF4-FFF2-40B4-BE49-F238E27FC236}">
                <a16:creationId xmlns:a16="http://schemas.microsoft.com/office/drawing/2014/main" id="{53D95E59-D04F-4A13-9096-152CD0D5A265}"/>
              </a:ext>
            </a:extLst>
          </p:cNvPr>
          <p:cNvSpPr/>
          <p:nvPr/>
        </p:nvSpPr>
        <p:spPr>
          <a:xfrm>
            <a:off x="611560" y="1061748"/>
            <a:ext cx="7920880" cy="2954655"/>
          </a:xfrm>
          <a:prstGeom prst="rect">
            <a:avLst/>
          </a:prstGeom>
          <a:ln>
            <a:solidFill>
              <a:schemeClr val="accent1">
                <a:lumMod val="60000"/>
                <a:lumOff val="40000"/>
              </a:schemeClr>
            </a:solidFill>
          </a:ln>
        </p:spPr>
        <p:txBody>
          <a:bodyPr wrap="square">
            <a:spAutoFit/>
          </a:bodyPr>
          <a:lstStyle/>
          <a:p>
            <a:r>
              <a:rPr lang="en-US" altLang="ko-KR" b="1" dirty="0">
                <a:solidFill>
                  <a:srgbClr val="000000"/>
                </a:solidFill>
                <a:latin typeface="inherit"/>
              </a:rPr>
              <a:t>Boosting Algorithm</a:t>
            </a:r>
          </a:p>
          <a:p>
            <a:r>
              <a:rPr lang="ko-KR" altLang="en-US" sz="1200" dirty="0">
                <a:solidFill>
                  <a:srgbClr val="000000"/>
                </a:solidFill>
                <a:latin typeface="Helvetica Neue"/>
              </a:rPr>
              <a:t>여러 개의 약한 </a:t>
            </a:r>
            <a:r>
              <a:rPr lang="ko-KR" altLang="en-US" sz="1200" dirty="0" err="1">
                <a:solidFill>
                  <a:srgbClr val="000000"/>
                </a:solidFill>
                <a:latin typeface="Helvetica Neue"/>
              </a:rPr>
              <a:t>학습기</a:t>
            </a:r>
            <a:r>
              <a:rPr lang="en-US" altLang="ko-KR" sz="1200" dirty="0">
                <a:solidFill>
                  <a:srgbClr val="000000"/>
                </a:solidFill>
                <a:latin typeface="Helvetica Neue"/>
              </a:rPr>
              <a:t>(weak learner)</a:t>
            </a:r>
            <a:r>
              <a:rPr lang="ko-KR" altLang="en-US" sz="1200" dirty="0">
                <a:solidFill>
                  <a:srgbClr val="000000"/>
                </a:solidFill>
                <a:latin typeface="Helvetica Neue"/>
              </a:rPr>
              <a:t>를 순차적으로 학습</a:t>
            </a:r>
            <a:r>
              <a:rPr lang="en-US" altLang="ko-KR" sz="1200" dirty="0">
                <a:solidFill>
                  <a:srgbClr val="000000"/>
                </a:solidFill>
                <a:latin typeface="Helvetica Neue"/>
              </a:rPr>
              <a:t>-</a:t>
            </a:r>
            <a:r>
              <a:rPr lang="ko-KR" altLang="en-US" sz="1200" dirty="0">
                <a:solidFill>
                  <a:srgbClr val="000000"/>
                </a:solidFill>
                <a:latin typeface="Helvetica Neue"/>
              </a:rPr>
              <a:t>예측하면서 </a:t>
            </a:r>
            <a:r>
              <a:rPr lang="ko-KR" altLang="en-US" sz="1200" dirty="0">
                <a:solidFill>
                  <a:srgbClr val="000000"/>
                </a:solidFill>
                <a:highlight>
                  <a:srgbClr val="FFFF00"/>
                </a:highlight>
                <a:latin typeface="Helvetica Neue"/>
              </a:rPr>
              <a:t>잘못 예측한 데이터에 가중치를 부여해 오류를 개선해 나가며 학습하는 방식</a:t>
            </a:r>
            <a:endParaRPr lang="en-US" altLang="ko-KR" sz="1200" dirty="0">
              <a:solidFill>
                <a:srgbClr val="000000"/>
              </a:solidFill>
              <a:highlight>
                <a:srgbClr val="FFFF00"/>
              </a:highlight>
              <a:latin typeface="Helvetica Neue"/>
            </a:endParaRPr>
          </a:p>
          <a:p>
            <a:pPr fontAlgn="base"/>
            <a:endParaRPr lang="en-US" altLang="ko-KR" sz="1200" dirty="0">
              <a:solidFill>
                <a:srgbClr val="121212"/>
              </a:solidFill>
              <a:highlight>
                <a:srgbClr val="FFFF00"/>
              </a:highlight>
              <a:latin typeface="Noto Sans KR"/>
            </a:endParaRPr>
          </a:p>
          <a:p>
            <a:pPr lvl="0">
              <a:defRPr/>
            </a:pPr>
            <a:r>
              <a:rPr lang="ko-KR" altLang="en-US" sz="1200" dirty="0" err="1">
                <a:solidFill>
                  <a:prstClr val="black"/>
                </a:solidFill>
                <a:latin typeface="맑은 고딕" panose="020F0502020204030204"/>
                <a:ea typeface="맑은 고딕" panose="020B0503020000020004" pitchFamily="50" charset="-127"/>
              </a:rPr>
              <a:t>부스팅에서는</a:t>
            </a:r>
            <a:r>
              <a:rPr lang="ko-KR" altLang="en-US" sz="1200" dirty="0">
                <a:solidFill>
                  <a:prstClr val="black"/>
                </a:solidFill>
                <a:latin typeface="맑은 고딕" panose="020F0502020204030204"/>
                <a:ea typeface="맑은 고딕" panose="020B0503020000020004" pitchFamily="50" charset="-127"/>
              </a:rPr>
              <a:t> </a:t>
            </a:r>
            <a:r>
              <a:rPr lang="ko-KR" altLang="en-US" sz="1200" dirty="0" err="1">
                <a:solidFill>
                  <a:prstClr val="black"/>
                </a:solidFill>
                <a:latin typeface="맑은 고딕" panose="020F0502020204030204"/>
                <a:ea typeface="맑은 고딕" panose="020B0503020000020004" pitchFamily="50" charset="-127"/>
              </a:rPr>
              <a:t>붓스트랩</a:t>
            </a:r>
            <a:r>
              <a:rPr lang="ko-KR" altLang="en-US" sz="1200" dirty="0">
                <a:solidFill>
                  <a:prstClr val="black"/>
                </a:solidFill>
                <a:latin typeface="맑은 고딕" panose="020F0502020204030204"/>
                <a:ea typeface="맑은 고딕" panose="020B0503020000020004" pitchFamily="50" charset="-127"/>
              </a:rPr>
              <a:t> 표본을 추출하여 분류기를 만든 후</a:t>
            </a:r>
            <a:r>
              <a:rPr lang="en-US" altLang="ko-KR" sz="1200" dirty="0">
                <a:solidFill>
                  <a:prstClr val="black"/>
                </a:solidFill>
                <a:latin typeface="맑은 고딕" panose="020F0502020204030204"/>
                <a:ea typeface="맑은 고딕" panose="020B0503020000020004" pitchFamily="50" charset="-127"/>
              </a:rPr>
              <a:t>, </a:t>
            </a:r>
            <a:r>
              <a:rPr lang="ko-KR" altLang="en-US" sz="1200" dirty="0">
                <a:solidFill>
                  <a:prstClr val="black"/>
                </a:solidFill>
                <a:latin typeface="맑은 고딕" panose="020F0502020204030204"/>
                <a:ea typeface="맑은 고딕" panose="020B0503020000020004" pitchFamily="50" charset="-127"/>
              </a:rPr>
              <a:t>그 분류결과를 이용하여 각 데이터가 추출될 확률을 조정한 후</a:t>
            </a:r>
            <a:r>
              <a:rPr lang="en-US" altLang="ko-KR" sz="1200" dirty="0">
                <a:solidFill>
                  <a:prstClr val="black"/>
                </a:solidFill>
                <a:latin typeface="맑은 고딕" panose="020F0502020204030204"/>
                <a:ea typeface="맑은 고딕" panose="020B0503020000020004" pitchFamily="50" charset="-127"/>
              </a:rPr>
              <a:t>, </a:t>
            </a:r>
            <a:r>
              <a:rPr lang="ko-KR" altLang="en-US" sz="1200" dirty="0">
                <a:solidFill>
                  <a:prstClr val="black"/>
                </a:solidFill>
                <a:latin typeface="맑은 고딕" panose="020F0502020204030204"/>
                <a:ea typeface="맑은 고딕" panose="020B0503020000020004" pitchFamily="50" charset="-127"/>
              </a:rPr>
              <a:t>다음 </a:t>
            </a:r>
            <a:r>
              <a:rPr lang="ko-KR" altLang="en-US" sz="1200" dirty="0" err="1">
                <a:solidFill>
                  <a:prstClr val="black"/>
                </a:solidFill>
                <a:latin typeface="맑은 고딕" panose="020F0502020204030204"/>
                <a:ea typeface="맑은 고딕" panose="020B0503020000020004" pitchFamily="50" charset="-127"/>
              </a:rPr>
              <a:t>붓스트랩</a:t>
            </a:r>
            <a:r>
              <a:rPr lang="ko-KR" altLang="en-US" sz="1200" dirty="0">
                <a:solidFill>
                  <a:prstClr val="black"/>
                </a:solidFill>
                <a:latin typeface="맑은 고딕" panose="020F0502020204030204"/>
                <a:ea typeface="맑은 고딕" panose="020B0503020000020004" pitchFamily="50" charset="-127"/>
              </a:rPr>
              <a:t> 표본을</a:t>
            </a:r>
            <a:r>
              <a:rPr lang="en-US" altLang="ko-KR" sz="1200" dirty="0">
                <a:solidFill>
                  <a:prstClr val="black"/>
                </a:solidFill>
                <a:latin typeface="맑은 고딕" panose="020F0502020204030204"/>
                <a:ea typeface="맑은 고딕" panose="020B0503020000020004" pitchFamily="50" charset="-127"/>
              </a:rPr>
              <a:t> </a:t>
            </a:r>
            <a:r>
              <a:rPr lang="ko-KR" altLang="en-US" sz="1200" dirty="0">
                <a:solidFill>
                  <a:prstClr val="black"/>
                </a:solidFill>
                <a:latin typeface="맑은 고딕" panose="020F0502020204030204"/>
                <a:ea typeface="맑은 고딕" panose="020B0503020000020004" pitchFamily="50" charset="-127"/>
              </a:rPr>
              <a:t>추출하는 과정을 반복</a:t>
            </a:r>
          </a:p>
          <a:p>
            <a:pPr fontAlgn="base"/>
            <a:endParaRPr lang="en-US" altLang="ko-KR" sz="1200" dirty="0">
              <a:solidFill>
                <a:srgbClr val="121212"/>
              </a:solidFill>
              <a:highlight>
                <a:srgbClr val="FFFF00"/>
              </a:highlight>
              <a:latin typeface="Noto Sans KR"/>
            </a:endParaRPr>
          </a:p>
          <a:p>
            <a:pPr fontAlgn="base"/>
            <a:r>
              <a:rPr lang="en-US" altLang="ko-KR" sz="1200" dirty="0">
                <a:solidFill>
                  <a:srgbClr val="121212"/>
                </a:solidFill>
                <a:highlight>
                  <a:srgbClr val="FFFF00"/>
                </a:highlight>
                <a:latin typeface="Noto Sans KR"/>
                <a:sym typeface="Wingdings" panose="05000000000000000000" pitchFamily="2" charset="2"/>
              </a:rPr>
              <a:t> </a:t>
            </a:r>
            <a:r>
              <a:rPr lang="en-US" altLang="ko-KR" sz="1200" dirty="0">
                <a:solidFill>
                  <a:srgbClr val="121212"/>
                </a:solidFill>
                <a:highlight>
                  <a:srgbClr val="FFFF00"/>
                </a:highlight>
                <a:latin typeface="Noto Sans KR"/>
              </a:rPr>
              <a:t>Boosting</a:t>
            </a:r>
            <a:r>
              <a:rPr lang="ko-KR" altLang="en-US" sz="1200" dirty="0">
                <a:solidFill>
                  <a:srgbClr val="121212"/>
                </a:solidFill>
                <a:highlight>
                  <a:srgbClr val="FFFF00"/>
                </a:highlight>
                <a:latin typeface="Noto Sans KR"/>
              </a:rPr>
              <a:t>도 </a:t>
            </a:r>
            <a:r>
              <a:rPr lang="ko-KR" altLang="en-US" sz="1200" dirty="0">
                <a:solidFill>
                  <a:srgbClr val="121212"/>
                </a:solidFill>
                <a:highlight>
                  <a:srgbClr val="00FFFF"/>
                </a:highlight>
                <a:latin typeface="Noto Sans KR"/>
              </a:rPr>
              <a:t>복원 랜덤 샘플링</a:t>
            </a:r>
            <a:endParaRPr lang="en-US" altLang="ko-KR" sz="1200" dirty="0">
              <a:solidFill>
                <a:srgbClr val="121212"/>
              </a:solidFill>
              <a:highlight>
                <a:srgbClr val="00FFFF"/>
              </a:highlight>
              <a:latin typeface="Noto Sans KR"/>
            </a:endParaRPr>
          </a:p>
          <a:p>
            <a:pPr fontAlgn="base">
              <a:lnSpc>
                <a:spcPct val="150000"/>
              </a:lnSpc>
            </a:pPr>
            <a:r>
              <a:rPr lang="en-US" altLang="ko-KR" sz="1200" dirty="0">
                <a:solidFill>
                  <a:srgbClr val="121212"/>
                </a:solidFill>
                <a:highlight>
                  <a:srgbClr val="FFFF00"/>
                </a:highlight>
                <a:latin typeface="Noto Sans KR"/>
                <a:sym typeface="Wingdings" panose="05000000000000000000" pitchFamily="2" charset="2"/>
              </a:rPr>
              <a:t> </a:t>
            </a:r>
            <a:r>
              <a:rPr lang="en-US" altLang="ko-KR" sz="1200" dirty="0">
                <a:solidFill>
                  <a:srgbClr val="121212"/>
                </a:solidFill>
                <a:highlight>
                  <a:srgbClr val="FFFF00"/>
                </a:highlight>
                <a:latin typeface="Noto Sans KR"/>
              </a:rPr>
              <a:t> Bagging</a:t>
            </a:r>
            <a:r>
              <a:rPr lang="ko-KR" altLang="en-US" sz="1200" dirty="0">
                <a:solidFill>
                  <a:srgbClr val="121212"/>
                </a:solidFill>
                <a:highlight>
                  <a:srgbClr val="FFFF00"/>
                </a:highlight>
                <a:latin typeface="Noto Sans KR"/>
              </a:rPr>
              <a:t>이 병렬로 학습하는 반면</a:t>
            </a:r>
            <a:r>
              <a:rPr lang="en-US" altLang="ko-KR" sz="1200" dirty="0">
                <a:solidFill>
                  <a:srgbClr val="121212"/>
                </a:solidFill>
                <a:highlight>
                  <a:srgbClr val="FFFF00"/>
                </a:highlight>
                <a:latin typeface="Noto Sans KR"/>
              </a:rPr>
              <a:t>, </a:t>
            </a:r>
            <a:r>
              <a:rPr lang="en-US" altLang="ko-KR" sz="1200" dirty="0">
                <a:solidFill>
                  <a:srgbClr val="121212"/>
                </a:solidFill>
                <a:highlight>
                  <a:srgbClr val="00FFFF"/>
                </a:highlight>
                <a:latin typeface="Noto Sans KR"/>
              </a:rPr>
              <a:t>Boosting</a:t>
            </a:r>
            <a:r>
              <a:rPr lang="ko-KR" altLang="en-US" sz="1200" dirty="0">
                <a:solidFill>
                  <a:srgbClr val="121212"/>
                </a:solidFill>
                <a:highlight>
                  <a:srgbClr val="00FFFF"/>
                </a:highlight>
                <a:latin typeface="Noto Sans KR"/>
              </a:rPr>
              <a:t>은 순차적으로 학습시킨다</a:t>
            </a:r>
            <a:r>
              <a:rPr lang="en-US" altLang="ko-KR" sz="1200" dirty="0">
                <a:solidFill>
                  <a:srgbClr val="121212"/>
                </a:solidFill>
                <a:highlight>
                  <a:srgbClr val="00FFFF"/>
                </a:highlight>
                <a:latin typeface="Noto Sans KR"/>
              </a:rPr>
              <a:t>. </a:t>
            </a:r>
            <a:r>
              <a:rPr lang="ko-KR" altLang="en-US" sz="1200" dirty="0">
                <a:solidFill>
                  <a:srgbClr val="121212"/>
                </a:solidFill>
                <a:highlight>
                  <a:srgbClr val="FFFF00"/>
                </a:highlight>
                <a:latin typeface="Noto Sans KR"/>
              </a:rPr>
              <a:t>학습이 끝나면 나온 결과에 따라 가중치가 재분배된다</a:t>
            </a:r>
            <a:r>
              <a:rPr lang="en-US" altLang="ko-KR" sz="1200" dirty="0">
                <a:solidFill>
                  <a:srgbClr val="121212"/>
                </a:solidFill>
                <a:highlight>
                  <a:srgbClr val="FFFF00"/>
                </a:highlight>
                <a:latin typeface="Noto Sans KR"/>
              </a:rPr>
              <a:t>.</a:t>
            </a:r>
          </a:p>
          <a:p>
            <a:pPr fontAlgn="base">
              <a:lnSpc>
                <a:spcPct val="150000"/>
              </a:lnSpc>
            </a:pPr>
            <a:r>
              <a:rPr lang="en-US" altLang="ko-KR" sz="1200" dirty="0">
                <a:solidFill>
                  <a:srgbClr val="121212"/>
                </a:solidFill>
                <a:highlight>
                  <a:srgbClr val="00FFFF"/>
                </a:highlight>
                <a:latin typeface="Noto Sans KR"/>
                <a:sym typeface="Wingdings" panose="05000000000000000000" pitchFamily="2" charset="2"/>
              </a:rPr>
              <a:t> </a:t>
            </a:r>
            <a:r>
              <a:rPr lang="ko-KR" altLang="en-US" sz="1200" dirty="0">
                <a:solidFill>
                  <a:srgbClr val="121212"/>
                </a:solidFill>
                <a:highlight>
                  <a:srgbClr val="00FFFF"/>
                </a:highlight>
                <a:latin typeface="Noto Sans KR"/>
              </a:rPr>
              <a:t>오답에 대해 높은 가중치를 부여하고</a:t>
            </a:r>
            <a:r>
              <a:rPr lang="en-US" altLang="ko-KR" sz="1200" dirty="0">
                <a:solidFill>
                  <a:srgbClr val="121212"/>
                </a:solidFill>
                <a:highlight>
                  <a:srgbClr val="FFFF00"/>
                </a:highlight>
                <a:latin typeface="Noto Sans KR"/>
              </a:rPr>
              <a:t>, </a:t>
            </a:r>
            <a:r>
              <a:rPr lang="ko-KR" altLang="en-US" sz="1200" dirty="0">
                <a:solidFill>
                  <a:srgbClr val="121212"/>
                </a:solidFill>
                <a:highlight>
                  <a:srgbClr val="00FFFF"/>
                </a:highlight>
                <a:latin typeface="Noto Sans KR"/>
              </a:rPr>
              <a:t>정답에 대해 낮은 가중치를 부여하기 </a:t>
            </a:r>
            <a:r>
              <a:rPr lang="ko-KR" altLang="en-US" sz="1200" dirty="0">
                <a:solidFill>
                  <a:srgbClr val="121212"/>
                </a:solidFill>
                <a:highlight>
                  <a:srgbClr val="FFFF00"/>
                </a:highlight>
                <a:latin typeface="Noto Sans KR"/>
              </a:rPr>
              <a:t>때문에 오답에 더욱 집중할 수 있게 되는 것으로 </a:t>
            </a:r>
            <a:r>
              <a:rPr lang="en-US" altLang="ko-KR" sz="1200" dirty="0">
                <a:solidFill>
                  <a:srgbClr val="121212"/>
                </a:solidFill>
                <a:highlight>
                  <a:srgbClr val="FFFF00"/>
                </a:highlight>
                <a:latin typeface="Noto Sans KR"/>
              </a:rPr>
              <a:t> Boosting </a:t>
            </a:r>
            <a:r>
              <a:rPr lang="ko-KR" altLang="en-US" sz="1200" dirty="0">
                <a:solidFill>
                  <a:srgbClr val="121212"/>
                </a:solidFill>
                <a:highlight>
                  <a:srgbClr val="FFFF00"/>
                </a:highlight>
                <a:latin typeface="Noto Sans KR"/>
              </a:rPr>
              <a:t>기법의 경우</a:t>
            </a:r>
            <a:r>
              <a:rPr lang="en-US" altLang="ko-KR" sz="1200" dirty="0">
                <a:solidFill>
                  <a:srgbClr val="121212"/>
                </a:solidFill>
                <a:highlight>
                  <a:srgbClr val="FFFF00"/>
                </a:highlight>
                <a:latin typeface="Noto Sans KR"/>
              </a:rPr>
              <a:t>, </a:t>
            </a:r>
            <a:r>
              <a:rPr lang="ko-KR" altLang="en-US" sz="1200" dirty="0">
                <a:solidFill>
                  <a:srgbClr val="121212"/>
                </a:solidFill>
                <a:highlight>
                  <a:srgbClr val="FFFF00"/>
                </a:highlight>
                <a:latin typeface="Noto Sans KR"/>
              </a:rPr>
              <a:t>정확도가 높게 나타난다</a:t>
            </a:r>
            <a:r>
              <a:rPr lang="en-US" altLang="ko-KR" sz="1200" dirty="0">
                <a:solidFill>
                  <a:srgbClr val="121212"/>
                </a:solidFill>
                <a:highlight>
                  <a:srgbClr val="FFFF00"/>
                </a:highlight>
                <a:latin typeface="Noto Sans KR"/>
              </a:rPr>
              <a:t>.</a:t>
            </a:r>
          </a:p>
          <a:p>
            <a:endParaRPr lang="ko-KR" altLang="en-US" sz="1200" b="0" i="0" dirty="0">
              <a:solidFill>
                <a:srgbClr val="000000"/>
              </a:solidFill>
              <a:effectLst/>
              <a:highlight>
                <a:srgbClr val="FFFF00"/>
              </a:highlight>
              <a:latin typeface="Helvetica Neue"/>
            </a:endParaRPr>
          </a:p>
        </p:txBody>
      </p:sp>
      <p:sp>
        <p:nvSpPr>
          <p:cNvPr id="8" name="바닥글 개체 틀 7">
            <a:extLst>
              <a:ext uri="{FF2B5EF4-FFF2-40B4-BE49-F238E27FC236}">
                <a16:creationId xmlns:a16="http://schemas.microsoft.com/office/drawing/2014/main" id="{84B05EFC-F172-40D9-AA96-B476CDD40186}"/>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F6A684E1-1E2D-4521-8CAE-9CE7D7E2CFE8}"/>
              </a:ext>
            </a:extLst>
          </p:cNvPr>
          <p:cNvSpPr>
            <a:spLocks noGrp="1"/>
          </p:cNvSpPr>
          <p:nvPr>
            <p:ph type="sldNum" sz="quarter" idx="12"/>
          </p:nvPr>
        </p:nvSpPr>
        <p:spPr/>
        <p:txBody>
          <a:bodyPr/>
          <a:lstStyle/>
          <a:p>
            <a:fld id="{DE77BB65-F969-4654-BF30-45C70C1BE112}" type="slidenum">
              <a:rPr lang="ko-KR" altLang="en-US" smtClean="0"/>
              <a:pPr/>
              <a:t>255</a:t>
            </a:fld>
            <a:endParaRPr lang="ko-KR" altLang="en-US"/>
          </a:p>
        </p:txBody>
      </p:sp>
      <p:sp>
        <p:nvSpPr>
          <p:cNvPr id="11" name="직사각형 10">
            <a:extLst>
              <a:ext uri="{FF2B5EF4-FFF2-40B4-BE49-F238E27FC236}">
                <a16:creationId xmlns:a16="http://schemas.microsoft.com/office/drawing/2014/main" id="{6CC09584-DEF7-46E7-A136-73B463E3588C}"/>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24586140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78031616-77E9-45EA-9F4D-DB0E8CFDCD74}"/>
              </a:ext>
            </a:extLst>
          </p:cNvPr>
          <p:cNvSpPr/>
          <p:nvPr/>
        </p:nvSpPr>
        <p:spPr>
          <a:xfrm>
            <a:off x="2405059" y="229325"/>
            <a:ext cx="3535093" cy="646331"/>
          </a:xfrm>
          <a:prstGeom prst="rect">
            <a:avLst/>
          </a:prstGeom>
        </p:spPr>
        <p:txBody>
          <a:bodyPr wrap="square">
            <a:spAutoFit/>
          </a:bodyPr>
          <a:lstStyle/>
          <a:p>
            <a:pPr fontAlgn="base"/>
            <a:r>
              <a:rPr lang="en-US" altLang="ko-KR" b="1" dirty="0">
                <a:solidFill>
                  <a:srgbClr val="121212"/>
                </a:solidFill>
                <a:latin typeface="Noto Sans KR"/>
              </a:rPr>
              <a:t>**Boosting  : </a:t>
            </a:r>
            <a:r>
              <a:rPr lang="en-US" altLang="ko-KR" b="1" dirty="0">
                <a:solidFill>
                  <a:srgbClr val="000000"/>
                </a:solidFill>
                <a:latin typeface="inherit"/>
              </a:rPr>
              <a:t>AdaBoost</a:t>
            </a:r>
          </a:p>
          <a:p>
            <a:pPr fontAlgn="base"/>
            <a:r>
              <a:rPr lang="en-US" altLang="ko-KR" b="1" dirty="0">
                <a:solidFill>
                  <a:srgbClr val="121212"/>
                </a:solidFill>
                <a:latin typeface="Noto Sans KR"/>
              </a:rPr>
              <a:t> </a:t>
            </a:r>
            <a:endParaRPr lang="en-US" altLang="ko-KR" b="1" i="0" dirty="0">
              <a:solidFill>
                <a:srgbClr val="121212"/>
              </a:solidFill>
              <a:effectLst/>
              <a:latin typeface="Noto Sans KR"/>
            </a:endParaRPr>
          </a:p>
        </p:txBody>
      </p:sp>
      <p:sp>
        <p:nvSpPr>
          <p:cNvPr id="8" name="직사각형 7">
            <a:extLst>
              <a:ext uri="{FF2B5EF4-FFF2-40B4-BE49-F238E27FC236}">
                <a16:creationId xmlns:a16="http://schemas.microsoft.com/office/drawing/2014/main" id="{EDB21BAD-0E11-420C-98C6-B99129439E1A}"/>
              </a:ext>
            </a:extLst>
          </p:cNvPr>
          <p:cNvSpPr/>
          <p:nvPr/>
        </p:nvSpPr>
        <p:spPr>
          <a:xfrm>
            <a:off x="467544" y="980728"/>
            <a:ext cx="8136904" cy="738664"/>
          </a:xfrm>
          <a:prstGeom prst="rect">
            <a:avLst/>
          </a:prstGeom>
        </p:spPr>
        <p:txBody>
          <a:bodyPr wrap="square">
            <a:spAutoFit/>
          </a:bodyPr>
          <a:lstStyle/>
          <a:p>
            <a:r>
              <a:rPr lang="en-US" altLang="ko-KR" b="1" dirty="0">
                <a:solidFill>
                  <a:srgbClr val="000000"/>
                </a:solidFill>
                <a:latin typeface="inherit"/>
              </a:rPr>
              <a:t>AdaBoost(</a:t>
            </a:r>
            <a:r>
              <a:rPr lang="en-US" altLang="ko-KR" dirty="0">
                <a:solidFill>
                  <a:srgbClr val="000000"/>
                </a:solidFill>
                <a:latin typeface="Helvetica Neue"/>
              </a:rPr>
              <a:t>Adaptive Boost)</a:t>
            </a:r>
          </a:p>
          <a:p>
            <a:r>
              <a:rPr lang="ko-KR" altLang="en-US" sz="1200" dirty="0">
                <a:solidFill>
                  <a:srgbClr val="000000"/>
                </a:solidFill>
                <a:latin typeface="Helvetica Neue"/>
              </a:rPr>
              <a:t>약한 </a:t>
            </a:r>
            <a:r>
              <a:rPr lang="ko-KR" altLang="en-US" sz="1200" dirty="0" err="1">
                <a:solidFill>
                  <a:srgbClr val="000000"/>
                </a:solidFill>
                <a:latin typeface="Helvetica Neue"/>
              </a:rPr>
              <a:t>학습기</a:t>
            </a:r>
            <a:r>
              <a:rPr lang="en-US" altLang="ko-KR" sz="1200" dirty="0">
                <a:solidFill>
                  <a:srgbClr val="000000"/>
                </a:solidFill>
                <a:latin typeface="Helvetica Neue"/>
              </a:rPr>
              <a:t>(weak learner)</a:t>
            </a:r>
            <a:r>
              <a:rPr lang="ko-KR" altLang="en-US" sz="1200" dirty="0">
                <a:solidFill>
                  <a:srgbClr val="000000"/>
                </a:solidFill>
                <a:latin typeface="Helvetica Neue"/>
              </a:rPr>
              <a:t>의 오류 데이터에 가중치를 부여하면서 </a:t>
            </a:r>
            <a:r>
              <a:rPr lang="ko-KR" altLang="en-US" sz="1200" dirty="0" err="1">
                <a:solidFill>
                  <a:srgbClr val="000000"/>
                </a:solidFill>
                <a:latin typeface="Helvetica Neue"/>
              </a:rPr>
              <a:t>부스팅을</a:t>
            </a:r>
            <a:r>
              <a:rPr lang="ko-KR" altLang="en-US" sz="1200" dirty="0">
                <a:solidFill>
                  <a:srgbClr val="000000"/>
                </a:solidFill>
                <a:latin typeface="Helvetica Neue"/>
              </a:rPr>
              <a:t> 수행하는 대표적인 알고리즘</a:t>
            </a:r>
            <a:br>
              <a:rPr lang="ko-KR" altLang="en-US" sz="1200" dirty="0">
                <a:solidFill>
                  <a:srgbClr val="000000"/>
                </a:solidFill>
                <a:latin typeface="Helvetica Neue"/>
              </a:rPr>
            </a:br>
            <a:r>
              <a:rPr lang="ko-KR" altLang="en-US" sz="1200" dirty="0">
                <a:solidFill>
                  <a:srgbClr val="000000"/>
                </a:solidFill>
                <a:latin typeface="Helvetica Neue"/>
              </a:rPr>
              <a:t>속도나 성능적인 측면에서 </a:t>
            </a:r>
            <a:r>
              <a:rPr lang="en-US" altLang="ko-KR" sz="1200" dirty="0">
                <a:solidFill>
                  <a:srgbClr val="000000"/>
                </a:solidFill>
                <a:latin typeface="Helvetica Neue"/>
              </a:rPr>
              <a:t>decision tree</a:t>
            </a:r>
            <a:r>
              <a:rPr lang="ko-KR" altLang="en-US" sz="1200" dirty="0">
                <a:solidFill>
                  <a:srgbClr val="000000"/>
                </a:solidFill>
                <a:latin typeface="Helvetica Neue"/>
              </a:rPr>
              <a:t>를 약한 학습기로 사용함</a:t>
            </a:r>
            <a:endParaRPr lang="ko-KR" altLang="en-US" sz="1200" b="0" i="0" dirty="0">
              <a:solidFill>
                <a:srgbClr val="000000"/>
              </a:solidFill>
              <a:effectLst/>
              <a:latin typeface="Helvetica Neue"/>
            </a:endParaRPr>
          </a:p>
        </p:txBody>
      </p:sp>
      <p:pic>
        <p:nvPicPr>
          <p:cNvPr id="10" name="그림 9">
            <a:extLst>
              <a:ext uri="{FF2B5EF4-FFF2-40B4-BE49-F238E27FC236}">
                <a16:creationId xmlns:a16="http://schemas.microsoft.com/office/drawing/2014/main" id="{3451C067-00B9-49D4-AB10-4A620E48193E}"/>
              </a:ext>
            </a:extLst>
          </p:cNvPr>
          <p:cNvPicPr>
            <a:picLocks noChangeAspect="1"/>
          </p:cNvPicPr>
          <p:nvPr/>
        </p:nvPicPr>
        <p:blipFill>
          <a:blip r:embed="rId2"/>
          <a:stretch>
            <a:fillRect/>
          </a:stretch>
        </p:blipFill>
        <p:spPr>
          <a:xfrm>
            <a:off x="335438" y="1960123"/>
            <a:ext cx="3576579" cy="2937754"/>
          </a:xfrm>
          <a:prstGeom prst="rect">
            <a:avLst/>
          </a:prstGeom>
        </p:spPr>
      </p:pic>
      <p:sp>
        <p:nvSpPr>
          <p:cNvPr id="11" name="직사각형 10">
            <a:extLst>
              <a:ext uri="{FF2B5EF4-FFF2-40B4-BE49-F238E27FC236}">
                <a16:creationId xmlns:a16="http://schemas.microsoft.com/office/drawing/2014/main" id="{A5A70282-88BC-47D0-B26E-503387DD3E2B}"/>
              </a:ext>
            </a:extLst>
          </p:cNvPr>
          <p:cNvSpPr/>
          <p:nvPr/>
        </p:nvSpPr>
        <p:spPr>
          <a:xfrm>
            <a:off x="3707904" y="2238780"/>
            <a:ext cx="5184575" cy="2492990"/>
          </a:xfrm>
          <a:prstGeom prst="rect">
            <a:avLst/>
          </a:prstGeom>
          <a:ln>
            <a:solidFill>
              <a:schemeClr val="accent1">
                <a:lumMod val="60000"/>
                <a:lumOff val="40000"/>
              </a:schemeClr>
            </a:solidFill>
          </a:ln>
        </p:spPr>
        <p:txBody>
          <a:bodyPr wrap="square">
            <a:spAutoFit/>
          </a:bodyPr>
          <a:lstStyle/>
          <a:p>
            <a:r>
              <a:rPr lang="en-US" altLang="ko-KR" sz="1200" b="1" dirty="0">
                <a:solidFill>
                  <a:srgbClr val="000000"/>
                </a:solidFill>
                <a:latin typeface="+mj-ea"/>
                <a:ea typeface="+mj-ea"/>
              </a:rPr>
              <a:t>Step 1)</a:t>
            </a:r>
            <a:r>
              <a:rPr lang="ko-KR" altLang="en-US" sz="1200" dirty="0">
                <a:solidFill>
                  <a:srgbClr val="000000"/>
                </a:solidFill>
                <a:latin typeface="+mj-ea"/>
                <a:ea typeface="+mj-ea"/>
              </a:rPr>
              <a:t> </a:t>
            </a:r>
            <a:endParaRPr lang="en-US" altLang="ko-KR" sz="1200" dirty="0">
              <a:solidFill>
                <a:srgbClr val="000000"/>
              </a:solidFill>
              <a:latin typeface="+mj-ea"/>
              <a:ea typeface="+mj-ea"/>
            </a:endParaRPr>
          </a:p>
          <a:p>
            <a:r>
              <a:rPr lang="ko-KR" altLang="en-US" sz="1200" dirty="0">
                <a:solidFill>
                  <a:srgbClr val="000000"/>
                </a:solidFill>
                <a:latin typeface="+mj-ea"/>
                <a:ea typeface="+mj-ea"/>
              </a:rPr>
              <a:t>첫 번째 약한 학습기가 첫번째 분류기준</a:t>
            </a:r>
            <a:r>
              <a:rPr lang="en-US" altLang="ko-KR" sz="1200" dirty="0">
                <a:solidFill>
                  <a:srgbClr val="000000"/>
                </a:solidFill>
                <a:latin typeface="+mj-ea"/>
                <a:ea typeface="+mj-ea"/>
              </a:rPr>
              <a:t>(D1)</a:t>
            </a:r>
            <a:r>
              <a:rPr lang="ko-KR" altLang="en-US" sz="1200" dirty="0">
                <a:solidFill>
                  <a:srgbClr val="000000"/>
                </a:solidFill>
                <a:latin typeface="+mj-ea"/>
                <a:ea typeface="+mj-ea"/>
              </a:rPr>
              <a:t>으로 </a:t>
            </a:r>
            <a:r>
              <a:rPr lang="en-US" altLang="ko-KR" sz="1200" dirty="0">
                <a:solidFill>
                  <a:srgbClr val="000000"/>
                </a:solidFill>
                <a:latin typeface="+mj-ea"/>
                <a:ea typeface="+mj-ea"/>
              </a:rPr>
              <a:t>+ </a:t>
            </a:r>
            <a:r>
              <a:rPr lang="ko-KR" altLang="en-US" sz="1200" dirty="0">
                <a:solidFill>
                  <a:srgbClr val="000000"/>
                </a:solidFill>
                <a:latin typeface="+mj-ea"/>
                <a:ea typeface="+mj-ea"/>
              </a:rPr>
              <a:t>와 </a:t>
            </a:r>
            <a:r>
              <a:rPr lang="en-US" altLang="ko-KR" sz="1200" dirty="0">
                <a:solidFill>
                  <a:srgbClr val="000000"/>
                </a:solidFill>
                <a:latin typeface="+mj-ea"/>
                <a:ea typeface="+mj-ea"/>
              </a:rPr>
              <a:t>- </a:t>
            </a:r>
            <a:r>
              <a:rPr lang="ko-KR" altLang="en-US" sz="1200" dirty="0">
                <a:solidFill>
                  <a:srgbClr val="000000"/>
                </a:solidFill>
                <a:latin typeface="+mj-ea"/>
                <a:ea typeface="+mj-ea"/>
              </a:rPr>
              <a:t>를 분류</a:t>
            </a:r>
          </a:p>
          <a:p>
            <a:r>
              <a:rPr lang="en-US" altLang="ko-KR" sz="1200" b="1" dirty="0">
                <a:solidFill>
                  <a:srgbClr val="000000"/>
                </a:solidFill>
                <a:latin typeface="+mj-ea"/>
                <a:ea typeface="+mj-ea"/>
              </a:rPr>
              <a:t>Step 2)</a:t>
            </a:r>
            <a:r>
              <a:rPr lang="ko-KR" altLang="en-US" sz="1200" dirty="0">
                <a:solidFill>
                  <a:srgbClr val="000000"/>
                </a:solidFill>
                <a:latin typeface="+mj-ea"/>
                <a:ea typeface="+mj-ea"/>
              </a:rPr>
              <a:t> </a:t>
            </a:r>
            <a:endParaRPr lang="en-US" altLang="ko-KR" sz="1200" dirty="0">
              <a:solidFill>
                <a:srgbClr val="000000"/>
              </a:solidFill>
              <a:latin typeface="+mj-ea"/>
              <a:ea typeface="+mj-ea"/>
            </a:endParaRPr>
          </a:p>
          <a:p>
            <a:r>
              <a:rPr lang="ko-KR" altLang="en-US" sz="1200" dirty="0">
                <a:solidFill>
                  <a:srgbClr val="000000"/>
                </a:solidFill>
                <a:latin typeface="+mj-ea"/>
                <a:ea typeface="+mj-ea"/>
              </a:rPr>
              <a:t>잘못 분류된 데이터에 대해 가중치를 부여</a:t>
            </a:r>
            <a:r>
              <a:rPr lang="en-US" altLang="ko-KR" sz="1200" dirty="0">
                <a:solidFill>
                  <a:srgbClr val="000000"/>
                </a:solidFill>
                <a:latin typeface="+mj-ea"/>
                <a:ea typeface="+mj-ea"/>
              </a:rPr>
              <a:t>(</a:t>
            </a:r>
            <a:r>
              <a:rPr lang="ko-KR" altLang="en-US" sz="1200" dirty="0">
                <a:solidFill>
                  <a:srgbClr val="000000"/>
                </a:solidFill>
                <a:latin typeface="+mj-ea"/>
                <a:ea typeface="+mj-ea"/>
              </a:rPr>
              <a:t>두 </a:t>
            </a:r>
            <a:r>
              <a:rPr lang="ko-KR" altLang="en-US" sz="1200" dirty="0" err="1">
                <a:solidFill>
                  <a:srgbClr val="000000"/>
                </a:solidFill>
                <a:latin typeface="+mj-ea"/>
                <a:ea typeface="+mj-ea"/>
              </a:rPr>
              <a:t>번쨰</a:t>
            </a:r>
            <a:r>
              <a:rPr lang="ko-KR" altLang="en-US" sz="1200" dirty="0">
                <a:solidFill>
                  <a:srgbClr val="000000"/>
                </a:solidFill>
                <a:latin typeface="+mj-ea"/>
                <a:ea typeface="+mj-ea"/>
              </a:rPr>
              <a:t> 그림에서 커진 </a:t>
            </a:r>
            <a:r>
              <a:rPr lang="en-US" altLang="ko-KR" sz="1200" dirty="0">
                <a:solidFill>
                  <a:srgbClr val="000000"/>
                </a:solidFill>
                <a:latin typeface="+mj-ea"/>
                <a:ea typeface="+mj-ea"/>
              </a:rPr>
              <a:t>+ </a:t>
            </a:r>
            <a:r>
              <a:rPr lang="ko-KR" altLang="en-US" sz="1200" dirty="0">
                <a:solidFill>
                  <a:srgbClr val="000000"/>
                </a:solidFill>
                <a:latin typeface="+mj-ea"/>
                <a:ea typeface="+mj-ea"/>
              </a:rPr>
              <a:t>표시</a:t>
            </a:r>
            <a:r>
              <a:rPr lang="en-US" altLang="ko-KR" sz="1200" dirty="0">
                <a:solidFill>
                  <a:srgbClr val="000000"/>
                </a:solidFill>
                <a:latin typeface="+mj-ea"/>
                <a:ea typeface="+mj-ea"/>
              </a:rPr>
              <a:t>)</a:t>
            </a:r>
          </a:p>
          <a:p>
            <a:r>
              <a:rPr lang="en-US" altLang="ko-KR" sz="1200" b="1" dirty="0">
                <a:solidFill>
                  <a:srgbClr val="000000"/>
                </a:solidFill>
                <a:latin typeface="+mj-ea"/>
                <a:ea typeface="+mj-ea"/>
              </a:rPr>
              <a:t>Step 3)</a:t>
            </a:r>
            <a:r>
              <a:rPr lang="ko-KR" altLang="en-US" sz="1200" dirty="0">
                <a:solidFill>
                  <a:srgbClr val="000000"/>
                </a:solidFill>
                <a:latin typeface="+mj-ea"/>
                <a:ea typeface="+mj-ea"/>
              </a:rPr>
              <a:t> </a:t>
            </a:r>
            <a:endParaRPr lang="en-US" altLang="ko-KR" sz="1200" dirty="0">
              <a:solidFill>
                <a:srgbClr val="000000"/>
              </a:solidFill>
              <a:latin typeface="+mj-ea"/>
              <a:ea typeface="+mj-ea"/>
            </a:endParaRPr>
          </a:p>
          <a:p>
            <a:r>
              <a:rPr lang="ko-KR" altLang="en-US" sz="1200" dirty="0">
                <a:solidFill>
                  <a:srgbClr val="000000"/>
                </a:solidFill>
                <a:latin typeface="+mj-ea"/>
                <a:ea typeface="+mj-ea"/>
              </a:rPr>
              <a:t>두 번째 약한 학습기가 두번째 분류기준</a:t>
            </a:r>
            <a:r>
              <a:rPr lang="en-US" altLang="ko-KR" sz="1200" dirty="0">
                <a:solidFill>
                  <a:srgbClr val="000000"/>
                </a:solidFill>
                <a:latin typeface="+mj-ea"/>
                <a:ea typeface="+mj-ea"/>
              </a:rPr>
              <a:t>(D2)</a:t>
            </a:r>
            <a:r>
              <a:rPr lang="ko-KR" altLang="en-US" sz="1200" dirty="0">
                <a:solidFill>
                  <a:srgbClr val="000000"/>
                </a:solidFill>
                <a:latin typeface="+mj-ea"/>
                <a:ea typeface="+mj-ea"/>
              </a:rPr>
              <a:t>으로 </a:t>
            </a:r>
            <a:r>
              <a:rPr lang="en-US" altLang="ko-KR" sz="1200" dirty="0">
                <a:solidFill>
                  <a:srgbClr val="000000"/>
                </a:solidFill>
                <a:latin typeface="+mj-ea"/>
                <a:ea typeface="+mj-ea"/>
              </a:rPr>
              <a:t>+</a:t>
            </a:r>
            <a:r>
              <a:rPr lang="ko-KR" altLang="en-US" sz="1200" dirty="0">
                <a:solidFill>
                  <a:srgbClr val="000000"/>
                </a:solidFill>
                <a:latin typeface="+mj-ea"/>
                <a:ea typeface="+mj-ea"/>
              </a:rPr>
              <a:t>와 </a:t>
            </a:r>
            <a:r>
              <a:rPr lang="en-US" altLang="ko-KR" sz="1200" dirty="0">
                <a:solidFill>
                  <a:srgbClr val="000000"/>
                </a:solidFill>
                <a:latin typeface="+mj-ea"/>
                <a:ea typeface="+mj-ea"/>
              </a:rPr>
              <a:t>- </a:t>
            </a:r>
            <a:r>
              <a:rPr lang="ko-KR" altLang="en-US" sz="1200" dirty="0">
                <a:solidFill>
                  <a:srgbClr val="000000"/>
                </a:solidFill>
                <a:latin typeface="+mj-ea"/>
                <a:ea typeface="+mj-ea"/>
              </a:rPr>
              <a:t>를 다시 분류</a:t>
            </a:r>
          </a:p>
          <a:p>
            <a:r>
              <a:rPr lang="en-US" altLang="ko-KR" sz="1200" b="1" dirty="0">
                <a:solidFill>
                  <a:srgbClr val="000000"/>
                </a:solidFill>
                <a:latin typeface="+mj-ea"/>
                <a:ea typeface="+mj-ea"/>
              </a:rPr>
              <a:t>Step 4)</a:t>
            </a:r>
            <a:r>
              <a:rPr lang="ko-KR" altLang="en-US" sz="1200" dirty="0">
                <a:solidFill>
                  <a:srgbClr val="000000"/>
                </a:solidFill>
                <a:latin typeface="+mj-ea"/>
                <a:ea typeface="+mj-ea"/>
              </a:rPr>
              <a:t> </a:t>
            </a:r>
            <a:endParaRPr lang="en-US" altLang="ko-KR" sz="1200" dirty="0">
              <a:solidFill>
                <a:srgbClr val="000000"/>
              </a:solidFill>
              <a:latin typeface="+mj-ea"/>
              <a:ea typeface="+mj-ea"/>
            </a:endParaRPr>
          </a:p>
          <a:p>
            <a:r>
              <a:rPr lang="ko-KR" altLang="en-US" sz="1200" dirty="0">
                <a:solidFill>
                  <a:srgbClr val="000000"/>
                </a:solidFill>
                <a:latin typeface="+mj-ea"/>
                <a:ea typeface="+mj-ea"/>
              </a:rPr>
              <a:t>잘못 분류된 데이터에 대해 가중치를 부여</a:t>
            </a:r>
            <a:r>
              <a:rPr lang="en-US" altLang="ko-KR" sz="1200" dirty="0">
                <a:solidFill>
                  <a:srgbClr val="000000"/>
                </a:solidFill>
                <a:latin typeface="+mj-ea"/>
                <a:ea typeface="+mj-ea"/>
              </a:rPr>
              <a:t>(</a:t>
            </a:r>
            <a:r>
              <a:rPr lang="ko-KR" altLang="en-US" sz="1200" dirty="0">
                <a:solidFill>
                  <a:srgbClr val="000000"/>
                </a:solidFill>
                <a:latin typeface="+mj-ea"/>
                <a:ea typeface="+mj-ea"/>
              </a:rPr>
              <a:t>세 번째 그림에서 커진 </a:t>
            </a:r>
            <a:r>
              <a:rPr lang="en-US" altLang="ko-KR" sz="1200" dirty="0">
                <a:solidFill>
                  <a:srgbClr val="000000"/>
                </a:solidFill>
                <a:latin typeface="+mj-ea"/>
                <a:ea typeface="+mj-ea"/>
              </a:rPr>
              <a:t>- </a:t>
            </a:r>
            <a:r>
              <a:rPr lang="ko-KR" altLang="en-US" sz="1200" dirty="0">
                <a:solidFill>
                  <a:srgbClr val="000000"/>
                </a:solidFill>
                <a:latin typeface="+mj-ea"/>
                <a:ea typeface="+mj-ea"/>
              </a:rPr>
              <a:t>표시</a:t>
            </a:r>
            <a:r>
              <a:rPr lang="en-US" altLang="ko-KR" sz="1200" dirty="0">
                <a:solidFill>
                  <a:srgbClr val="000000"/>
                </a:solidFill>
                <a:latin typeface="+mj-ea"/>
                <a:ea typeface="+mj-ea"/>
              </a:rPr>
              <a:t>)</a:t>
            </a:r>
          </a:p>
          <a:p>
            <a:r>
              <a:rPr lang="en-US" altLang="ko-KR" sz="1200" b="1" dirty="0">
                <a:solidFill>
                  <a:srgbClr val="000000"/>
                </a:solidFill>
                <a:latin typeface="+mj-ea"/>
                <a:ea typeface="+mj-ea"/>
              </a:rPr>
              <a:t>Step 5)</a:t>
            </a:r>
            <a:r>
              <a:rPr lang="ko-KR" altLang="en-US" sz="1200" dirty="0">
                <a:solidFill>
                  <a:srgbClr val="000000"/>
                </a:solidFill>
                <a:latin typeface="+mj-ea"/>
                <a:ea typeface="+mj-ea"/>
              </a:rPr>
              <a:t> </a:t>
            </a:r>
            <a:endParaRPr lang="en-US" altLang="ko-KR" sz="1200" dirty="0">
              <a:solidFill>
                <a:srgbClr val="000000"/>
              </a:solidFill>
              <a:latin typeface="+mj-ea"/>
              <a:ea typeface="+mj-ea"/>
            </a:endParaRPr>
          </a:p>
          <a:p>
            <a:r>
              <a:rPr lang="ko-KR" altLang="en-US" sz="1200" dirty="0">
                <a:solidFill>
                  <a:srgbClr val="000000"/>
                </a:solidFill>
                <a:latin typeface="+mj-ea"/>
                <a:ea typeface="+mj-ea"/>
              </a:rPr>
              <a:t>세 번째 약한 학습기가 세번째 분류기준으로</a:t>
            </a:r>
            <a:r>
              <a:rPr lang="en-US" altLang="ko-KR" sz="1200" dirty="0">
                <a:solidFill>
                  <a:srgbClr val="000000"/>
                </a:solidFill>
                <a:latin typeface="+mj-ea"/>
                <a:ea typeface="+mj-ea"/>
              </a:rPr>
              <a:t>(D3) +</a:t>
            </a:r>
            <a:r>
              <a:rPr lang="ko-KR" altLang="en-US" sz="1200" dirty="0">
                <a:solidFill>
                  <a:srgbClr val="000000"/>
                </a:solidFill>
                <a:latin typeface="+mj-ea"/>
                <a:ea typeface="+mj-ea"/>
              </a:rPr>
              <a:t>와 </a:t>
            </a:r>
            <a:r>
              <a:rPr lang="en-US" altLang="ko-KR" sz="1200" dirty="0">
                <a:solidFill>
                  <a:srgbClr val="000000"/>
                </a:solidFill>
                <a:latin typeface="+mj-ea"/>
                <a:ea typeface="+mj-ea"/>
              </a:rPr>
              <a:t>-</a:t>
            </a:r>
            <a:r>
              <a:rPr lang="ko-KR" altLang="en-US" sz="1200" dirty="0">
                <a:solidFill>
                  <a:srgbClr val="000000"/>
                </a:solidFill>
                <a:latin typeface="+mj-ea"/>
                <a:ea typeface="+mj-ea"/>
              </a:rPr>
              <a:t>를 다시 분류해서 오류 데이터를 찾음</a:t>
            </a:r>
          </a:p>
          <a:p>
            <a:r>
              <a:rPr lang="en-US" altLang="ko-KR" sz="1200" b="1" dirty="0">
                <a:solidFill>
                  <a:srgbClr val="000000"/>
                </a:solidFill>
                <a:latin typeface="+mj-ea"/>
                <a:ea typeface="+mj-ea"/>
              </a:rPr>
              <a:t>Step 6)</a:t>
            </a:r>
            <a:r>
              <a:rPr lang="ko-KR" altLang="en-US" sz="1200" dirty="0">
                <a:solidFill>
                  <a:srgbClr val="000000"/>
                </a:solidFill>
                <a:latin typeface="+mj-ea"/>
                <a:ea typeface="+mj-ea"/>
              </a:rPr>
              <a:t> </a:t>
            </a:r>
            <a:endParaRPr lang="en-US" altLang="ko-KR" sz="1200" dirty="0">
              <a:solidFill>
                <a:srgbClr val="000000"/>
              </a:solidFill>
              <a:latin typeface="+mj-ea"/>
              <a:ea typeface="+mj-ea"/>
            </a:endParaRPr>
          </a:p>
          <a:p>
            <a:r>
              <a:rPr lang="ko-KR" altLang="en-US" sz="1200" dirty="0">
                <a:solidFill>
                  <a:srgbClr val="000000"/>
                </a:solidFill>
                <a:latin typeface="+mj-ea"/>
                <a:ea typeface="+mj-ea"/>
              </a:rPr>
              <a:t>마지막으로 분류기들을 결합하여 최종 예측 수행</a:t>
            </a:r>
          </a:p>
        </p:txBody>
      </p:sp>
      <p:sp>
        <p:nvSpPr>
          <p:cNvPr id="12" name="직사각형 11">
            <a:extLst>
              <a:ext uri="{FF2B5EF4-FFF2-40B4-BE49-F238E27FC236}">
                <a16:creationId xmlns:a16="http://schemas.microsoft.com/office/drawing/2014/main" id="{E476EAD4-9283-4936-A3D8-5FF94B8B14C4}"/>
              </a:ext>
            </a:extLst>
          </p:cNvPr>
          <p:cNvSpPr/>
          <p:nvPr/>
        </p:nvSpPr>
        <p:spPr>
          <a:xfrm>
            <a:off x="3912017" y="5268657"/>
            <a:ext cx="4572000" cy="646331"/>
          </a:xfrm>
          <a:prstGeom prst="rect">
            <a:avLst/>
          </a:prstGeom>
          <a:ln>
            <a:solidFill>
              <a:schemeClr val="accent1">
                <a:lumMod val="60000"/>
                <a:lumOff val="40000"/>
              </a:schemeClr>
            </a:solidFill>
          </a:ln>
        </p:spPr>
        <p:txBody>
          <a:bodyPr>
            <a:spAutoFit/>
          </a:bodyPr>
          <a:lstStyle/>
          <a:p>
            <a:r>
              <a:rPr lang="ko-KR" altLang="en-US" sz="1200" dirty="0">
                <a:solidFill>
                  <a:srgbClr val="000000"/>
                </a:solidFill>
                <a:latin typeface="+mj-ea"/>
              </a:rPr>
              <a:t>→ 약한 학습기를 순차적으로 학습시켜</a:t>
            </a:r>
            <a:r>
              <a:rPr lang="en-US" altLang="ko-KR" sz="1200" dirty="0">
                <a:solidFill>
                  <a:srgbClr val="000000"/>
                </a:solidFill>
                <a:latin typeface="+mj-ea"/>
              </a:rPr>
              <a:t>, </a:t>
            </a:r>
            <a:r>
              <a:rPr lang="ko-KR" altLang="en-US" sz="1200" dirty="0">
                <a:solidFill>
                  <a:srgbClr val="000000"/>
                </a:solidFill>
                <a:latin typeface="+mj-ea"/>
              </a:rPr>
              <a:t>개별 학습기에 가중치를 부여하여 모두 결합함으로써 개별 약한 학습기보다 높은 정확도의 예측 결과를 만듦</a:t>
            </a:r>
          </a:p>
        </p:txBody>
      </p:sp>
      <p:sp>
        <p:nvSpPr>
          <p:cNvPr id="13" name="TextBox 12">
            <a:extLst>
              <a:ext uri="{FF2B5EF4-FFF2-40B4-BE49-F238E27FC236}">
                <a16:creationId xmlns:a16="http://schemas.microsoft.com/office/drawing/2014/main" id="{5FBEF5D7-B1A9-48E5-9ECB-17CB5E53045C}"/>
              </a:ext>
            </a:extLst>
          </p:cNvPr>
          <p:cNvSpPr txBox="1"/>
          <p:nvPr/>
        </p:nvSpPr>
        <p:spPr>
          <a:xfrm>
            <a:off x="3912017" y="1868000"/>
            <a:ext cx="1236049" cy="276999"/>
          </a:xfrm>
          <a:prstGeom prst="rect">
            <a:avLst/>
          </a:prstGeom>
          <a:noFill/>
          <a:ln>
            <a:solidFill>
              <a:schemeClr val="accent1">
                <a:lumMod val="60000"/>
                <a:lumOff val="40000"/>
              </a:schemeClr>
            </a:solidFill>
          </a:ln>
        </p:spPr>
        <p:txBody>
          <a:bodyPr wrap="square" rtlCol="0">
            <a:spAutoFit/>
          </a:bodyPr>
          <a:lstStyle/>
          <a:p>
            <a:r>
              <a:rPr lang="ko-KR" altLang="en-US" sz="1200" dirty="0"/>
              <a:t>과정 이해</a:t>
            </a:r>
          </a:p>
        </p:txBody>
      </p:sp>
      <p:sp>
        <p:nvSpPr>
          <p:cNvPr id="3" name="바닥글 개체 틀 2">
            <a:extLst>
              <a:ext uri="{FF2B5EF4-FFF2-40B4-BE49-F238E27FC236}">
                <a16:creationId xmlns:a16="http://schemas.microsoft.com/office/drawing/2014/main" id="{58635773-C3DC-46F8-9CD1-7481F5B5A9B7}"/>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79D32BCA-B1D1-4D14-9371-CAA931B05863}"/>
              </a:ext>
            </a:extLst>
          </p:cNvPr>
          <p:cNvSpPr>
            <a:spLocks noGrp="1"/>
          </p:cNvSpPr>
          <p:nvPr>
            <p:ph type="sldNum" sz="quarter" idx="12"/>
          </p:nvPr>
        </p:nvSpPr>
        <p:spPr/>
        <p:txBody>
          <a:bodyPr/>
          <a:lstStyle/>
          <a:p>
            <a:fld id="{DE77BB65-F969-4654-BF30-45C70C1BE112}" type="slidenum">
              <a:rPr lang="ko-KR" altLang="en-US" smtClean="0"/>
              <a:pPr/>
              <a:t>256</a:t>
            </a:fld>
            <a:endParaRPr lang="ko-KR" altLang="en-US"/>
          </a:p>
        </p:txBody>
      </p:sp>
      <p:sp>
        <p:nvSpPr>
          <p:cNvPr id="14" name="직사각형 13">
            <a:extLst>
              <a:ext uri="{FF2B5EF4-FFF2-40B4-BE49-F238E27FC236}">
                <a16:creationId xmlns:a16="http://schemas.microsoft.com/office/drawing/2014/main" id="{D095059B-9F1B-4D6F-84CC-8292057DEC5A}"/>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324875726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78031616-77E9-45EA-9F4D-DB0E8CFDCD74}"/>
              </a:ext>
            </a:extLst>
          </p:cNvPr>
          <p:cNvSpPr/>
          <p:nvPr/>
        </p:nvSpPr>
        <p:spPr>
          <a:xfrm>
            <a:off x="2405059" y="229325"/>
            <a:ext cx="3535093" cy="646331"/>
          </a:xfrm>
          <a:prstGeom prst="rect">
            <a:avLst/>
          </a:prstGeom>
        </p:spPr>
        <p:txBody>
          <a:bodyPr wrap="square">
            <a:spAutoFit/>
          </a:bodyPr>
          <a:lstStyle/>
          <a:p>
            <a:pPr fontAlgn="base"/>
            <a:r>
              <a:rPr lang="en-US" altLang="ko-KR" b="1" dirty="0">
                <a:solidFill>
                  <a:srgbClr val="121212"/>
                </a:solidFill>
                <a:latin typeface="Noto Sans KR"/>
              </a:rPr>
              <a:t>**Boosting  : </a:t>
            </a:r>
            <a:r>
              <a:rPr lang="en-US" altLang="ko-KR" b="1" dirty="0">
                <a:solidFill>
                  <a:srgbClr val="000000"/>
                </a:solidFill>
                <a:latin typeface="inherit"/>
              </a:rPr>
              <a:t>AdaBoost</a:t>
            </a:r>
          </a:p>
          <a:p>
            <a:pPr fontAlgn="base"/>
            <a:r>
              <a:rPr lang="en-US" altLang="ko-KR" b="1" dirty="0">
                <a:solidFill>
                  <a:srgbClr val="121212"/>
                </a:solidFill>
                <a:latin typeface="Noto Sans KR"/>
              </a:rPr>
              <a:t> </a:t>
            </a:r>
            <a:endParaRPr lang="en-US" altLang="ko-KR" b="1" i="0" dirty="0">
              <a:solidFill>
                <a:srgbClr val="121212"/>
              </a:solidFill>
              <a:effectLst/>
              <a:latin typeface="Noto Sans KR"/>
            </a:endParaRPr>
          </a:p>
        </p:txBody>
      </p:sp>
      <p:graphicFrame>
        <p:nvGraphicFramePr>
          <p:cNvPr id="3" name="표 2">
            <a:extLst>
              <a:ext uri="{FF2B5EF4-FFF2-40B4-BE49-F238E27FC236}">
                <a16:creationId xmlns:a16="http://schemas.microsoft.com/office/drawing/2014/main" id="{A2FD2574-7C54-461D-BBF5-9E74F48DFA5C}"/>
              </a:ext>
            </a:extLst>
          </p:cNvPr>
          <p:cNvGraphicFramePr>
            <a:graphicFrameLocks noGrp="1"/>
          </p:cNvGraphicFramePr>
          <p:nvPr>
            <p:extLst/>
          </p:nvPr>
        </p:nvGraphicFramePr>
        <p:xfrm>
          <a:off x="490332" y="1401933"/>
          <a:ext cx="7826084" cy="3291840"/>
        </p:xfrm>
        <a:graphic>
          <a:graphicData uri="http://schemas.openxmlformats.org/drawingml/2006/table">
            <a:tbl>
              <a:tblPr/>
              <a:tblGrid>
                <a:gridCol w="2754211">
                  <a:extLst>
                    <a:ext uri="{9D8B030D-6E8A-4147-A177-3AD203B41FA5}">
                      <a16:colId xmlns:a16="http://schemas.microsoft.com/office/drawing/2014/main" val="1911880327"/>
                    </a:ext>
                  </a:extLst>
                </a:gridCol>
                <a:gridCol w="5071873">
                  <a:extLst>
                    <a:ext uri="{9D8B030D-6E8A-4147-A177-3AD203B41FA5}">
                      <a16:colId xmlns:a16="http://schemas.microsoft.com/office/drawing/2014/main" val="3514584923"/>
                    </a:ext>
                  </a:extLst>
                </a:gridCol>
              </a:tblGrid>
              <a:tr h="0">
                <a:tc>
                  <a:txBody>
                    <a:bodyPr/>
                    <a:lstStyle/>
                    <a:p>
                      <a:pPr algn="ctr" fontAlgn="ctr"/>
                      <a:r>
                        <a:rPr lang="ko-KR" altLang="en-US" sz="1200" b="1" dirty="0">
                          <a:effectLst/>
                        </a:rPr>
                        <a:t>파라미터 명</a:t>
                      </a:r>
                    </a:p>
                  </a:txBody>
                  <a:tcPr anchor="ctr">
                    <a:lnL>
                      <a:noFill/>
                    </a:lnL>
                    <a:lnR>
                      <a:noFill/>
                    </a:lnR>
                    <a:lnT>
                      <a:noFill/>
                    </a:lnT>
                    <a:lnB>
                      <a:noFill/>
                    </a:lnB>
                  </a:tcPr>
                </a:tc>
                <a:tc>
                  <a:txBody>
                    <a:bodyPr/>
                    <a:lstStyle/>
                    <a:p>
                      <a:pPr algn="l" fontAlgn="ctr"/>
                      <a:r>
                        <a:rPr lang="ko-KR" altLang="en-US" sz="1200" b="1" dirty="0">
                          <a:effectLst/>
                        </a:rPr>
                        <a:t>내용</a:t>
                      </a:r>
                    </a:p>
                  </a:txBody>
                  <a:tcPr anchor="ctr">
                    <a:lnL>
                      <a:noFill/>
                    </a:lnL>
                    <a:lnR>
                      <a:noFill/>
                    </a:lnR>
                    <a:lnT>
                      <a:noFill/>
                    </a:lnT>
                    <a:lnB>
                      <a:noFill/>
                    </a:lnB>
                  </a:tcPr>
                </a:tc>
                <a:extLst>
                  <a:ext uri="{0D108BD9-81ED-4DB2-BD59-A6C34878D82A}">
                    <a16:rowId xmlns:a16="http://schemas.microsoft.com/office/drawing/2014/main" val="3947103869"/>
                  </a:ext>
                </a:extLst>
              </a:tr>
              <a:tr h="0">
                <a:tc>
                  <a:txBody>
                    <a:bodyPr/>
                    <a:lstStyle/>
                    <a:p>
                      <a:pPr algn="ctr" fontAlgn="ctr"/>
                      <a:r>
                        <a:rPr lang="en-US" sz="1200" b="1" dirty="0" err="1">
                          <a:effectLst/>
                        </a:rPr>
                        <a:t>base_estimators</a:t>
                      </a:r>
                      <a:endParaRPr lang="en-US" sz="1200" dirty="0">
                        <a:effectLst/>
                      </a:endParaRPr>
                    </a:p>
                  </a:txBody>
                  <a:tcPr anchor="ctr">
                    <a:lnL>
                      <a:noFill/>
                    </a:lnL>
                    <a:lnR>
                      <a:noFill/>
                    </a:lnR>
                    <a:lnT>
                      <a:noFill/>
                    </a:lnT>
                    <a:lnB>
                      <a:noFill/>
                    </a:lnB>
                    <a:solidFill>
                      <a:srgbClr val="F5F5F5"/>
                    </a:solidFill>
                  </a:tcPr>
                </a:tc>
                <a:tc>
                  <a:txBody>
                    <a:bodyPr/>
                    <a:lstStyle/>
                    <a:p>
                      <a:pPr algn="l" fontAlgn="ctr"/>
                      <a:r>
                        <a:rPr lang="en-US" altLang="ko-KR" sz="1200" dirty="0">
                          <a:effectLst/>
                        </a:rPr>
                        <a:t>- </a:t>
                      </a:r>
                      <a:r>
                        <a:rPr lang="ko-KR" altLang="en-US" sz="1200" dirty="0">
                          <a:effectLst/>
                        </a:rPr>
                        <a:t>학습에 사용하는 알고리즘</a:t>
                      </a:r>
                      <a:br>
                        <a:rPr lang="ko-KR" altLang="en-US" sz="1200" dirty="0">
                          <a:effectLst/>
                        </a:rPr>
                      </a:br>
                      <a:r>
                        <a:rPr lang="en-US" altLang="ko-KR" sz="1200" dirty="0">
                          <a:effectLst/>
                        </a:rPr>
                        <a:t>- </a:t>
                      </a:r>
                      <a:r>
                        <a:rPr lang="en-US" sz="1200" dirty="0">
                          <a:effectLst/>
                        </a:rPr>
                        <a:t>Default = None</a:t>
                      </a:r>
                      <a:br>
                        <a:rPr lang="en-US" sz="1200" dirty="0">
                          <a:effectLst/>
                        </a:rPr>
                      </a:br>
                      <a:r>
                        <a:rPr lang="en-US" sz="1200" dirty="0">
                          <a:effectLst/>
                        </a:rPr>
                        <a:t>→ </a:t>
                      </a:r>
                      <a:r>
                        <a:rPr lang="en-US" sz="1200" dirty="0" err="1">
                          <a:effectLst/>
                        </a:rPr>
                        <a:t>DecisionTreeClassifier</a:t>
                      </a:r>
                      <a:r>
                        <a:rPr lang="en-US" sz="1200" dirty="0">
                          <a:effectLst/>
                        </a:rPr>
                        <a:t>(</a:t>
                      </a:r>
                      <a:r>
                        <a:rPr lang="en-US" sz="1200" dirty="0" err="1">
                          <a:effectLst/>
                        </a:rPr>
                        <a:t>max_depth</a:t>
                      </a:r>
                      <a:r>
                        <a:rPr lang="en-US" sz="1200" dirty="0">
                          <a:effectLst/>
                        </a:rPr>
                        <a:t>=1)</a:t>
                      </a:r>
                      <a:r>
                        <a:rPr lang="ko-KR" altLang="en-US" sz="1200" dirty="0">
                          <a:effectLst/>
                        </a:rPr>
                        <a:t>가 적용</a:t>
                      </a:r>
                    </a:p>
                  </a:txBody>
                  <a:tcPr anchor="ctr">
                    <a:lnL>
                      <a:noFill/>
                    </a:lnL>
                    <a:lnR>
                      <a:noFill/>
                    </a:lnR>
                    <a:lnT>
                      <a:noFill/>
                    </a:lnT>
                    <a:lnB>
                      <a:noFill/>
                    </a:lnB>
                    <a:solidFill>
                      <a:srgbClr val="F5F5F5"/>
                    </a:solidFill>
                  </a:tcPr>
                </a:tc>
                <a:extLst>
                  <a:ext uri="{0D108BD9-81ED-4DB2-BD59-A6C34878D82A}">
                    <a16:rowId xmlns:a16="http://schemas.microsoft.com/office/drawing/2014/main" val="205377302"/>
                  </a:ext>
                </a:extLst>
              </a:tr>
              <a:tr h="0">
                <a:tc>
                  <a:txBody>
                    <a:bodyPr/>
                    <a:lstStyle/>
                    <a:p>
                      <a:pPr algn="ctr" fontAlgn="ctr"/>
                      <a:r>
                        <a:rPr lang="en-US" sz="1200" b="1" dirty="0" err="1">
                          <a:effectLst/>
                        </a:rPr>
                        <a:t>n_estimators</a:t>
                      </a:r>
                      <a:endParaRPr lang="en-US" sz="1200" dirty="0">
                        <a:effectLst/>
                      </a:endParaRPr>
                    </a:p>
                  </a:txBody>
                  <a:tcPr anchor="ctr">
                    <a:lnL>
                      <a:noFill/>
                    </a:lnL>
                    <a:lnR>
                      <a:noFill/>
                    </a:lnR>
                    <a:lnT>
                      <a:noFill/>
                    </a:lnT>
                    <a:lnB>
                      <a:noFill/>
                    </a:lnB>
                  </a:tcPr>
                </a:tc>
                <a:tc>
                  <a:txBody>
                    <a:bodyPr/>
                    <a:lstStyle/>
                    <a:p>
                      <a:pPr marL="171450" indent="-171450" algn="l" fontAlgn="ctr">
                        <a:buFontTx/>
                        <a:buChar char="-"/>
                      </a:pPr>
                      <a:r>
                        <a:rPr lang="ko-KR" altLang="en-US" sz="1200" dirty="0">
                          <a:effectLst/>
                        </a:rPr>
                        <a:t>생성할 약한 학습기의 </a:t>
                      </a:r>
                      <a:r>
                        <a:rPr lang="ko-KR" altLang="en-US" sz="1200" dirty="0" err="1">
                          <a:effectLst/>
                        </a:rPr>
                        <a:t>갯수를</a:t>
                      </a:r>
                      <a:r>
                        <a:rPr lang="ko-KR" altLang="en-US" sz="1200" dirty="0">
                          <a:effectLst/>
                        </a:rPr>
                        <a:t> 지정</a:t>
                      </a:r>
                      <a:br>
                        <a:rPr lang="ko-KR" altLang="en-US" sz="1200" dirty="0">
                          <a:effectLst/>
                        </a:rPr>
                      </a:br>
                      <a:r>
                        <a:rPr lang="en-US" altLang="ko-KR" sz="1200" dirty="0">
                          <a:effectLst/>
                        </a:rPr>
                        <a:t>- Default = 50</a:t>
                      </a:r>
                    </a:p>
                    <a:p>
                      <a:pPr>
                        <a:buFont typeface="Arial" panose="020B0604020202020204" pitchFamily="34" charset="0"/>
                        <a:buNone/>
                      </a:pPr>
                      <a:r>
                        <a:rPr lang="en-US" altLang="ko-KR" sz="1200" dirty="0">
                          <a:solidFill>
                            <a:srgbClr val="000000"/>
                          </a:solidFill>
                          <a:latin typeface="Helvetica Neue"/>
                          <a:sym typeface="Wingdings" panose="05000000000000000000" pitchFamily="2" charset="2"/>
                        </a:rPr>
                        <a:t> </a:t>
                      </a:r>
                      <a:r>
                        <a:rPr lang="en-US" altLang="ko-KR" sz="1200" dirty="0" err="1">
                          <a:solidFill>
                            <a:srgbClr val="000000"/>
                          </a:solidFill>
                          <a:latin typeface="Helvetica Neue"/>
                        </a:rPr>
                        <a:t>n_estimators</a:t>
                      </a:r>
                      <a:r>
                        <a:rPr lang="ko-KR" altLang="en-US" sz="1200" dirty="0">
                          <a:solidFill>
                            <a:srgbClr val="000000"/>
                          </a:solidFill>
                          <a:latin typeface="Helvetica Neue"/>
                        </a:rPr>
                        <a:t>를 늘린다면 생성하는 </a:t>
                      </a:r>
                      <a:r>
                        <a:rPr lang="en-US" altLang="ko-KR" sz="1200" dirty="0">
                          <a:solidFill>
                            <a:srgbClr val="000000"/>
                          </a:solidFill>
                          <a:latin typeface="Helvetica Neue"/>
                        </a:rPr>
                        <a:t>weak learner</a:t>
                      </a:r>
                      <a:r>
                        <a:rPr lang="ko-KR" altLang="en-US" sz="1200" dirty="0">
                          <a:solidFill>
                            <a:srgbClr val="000000"/>
                          </a:solidFill>
                          <a:latin typeface="Helvetica Neue"/>
                        </a:rPr>
                        <a:t>의 수는 늘어남</a:t>
                      </a:r>
                    </a:p>
                    <a:p>
                      <a:pPr marL="742950" lvl="1" indent="-285750">
                        <a:buFont typeface="Arial" panose="020B0604020202020204" pitchFamily="34" charset="0"/>
                        <a:buChar char="•"/>
                      </a:pPr>
                      <a:r>
                        <a:rPr lang="ko-KR" altLang="en-US" sz="1200" dirty="0">
                          <a:solidFill>
                            <a:srgbClr val="000000"/>
                          </a:solidFill>
                          <a:latin typeface="Helvetica Neue"/>
                        </a:rPr>
                        <a:t>이 여러 학습기들의 </a:t>
                      </a:r>
                      <a:r>
                        <a:rPr lang="en-US" altLang="ko-KR" sz="1200" dirty="0">
                          <a:solidFill>
                            <a:srgbClr val="000000"/>
                          </a:solidFill>
                          <a:latin typeface="Helvetica Neue"/>
                        </a:rPr>
                        <a:t>decision boundary</a:t>
                      </a:r>
                      <a:r>
                        <a:rPr lang="ko-KR" altLang="en-US" sz="1200" dirty="0">
                          <a:solidFill>
                            <a:srgbClr val="000000"/>
                          </a:solidFill>
                          <a:latin typeface="Helvetica Neue"/>
                        </a:rPr>
                        <a:t>가 많아지면서 모델이 복잡해짐</a:t>
                      </a:r>
                    </a:p>
                    <a:p>
                      <a:pPr marL="171450" indent="-171450" algn="l" fontAlgn="ctr">
                        <a:buFontTx/>
                        <a:buChar char="-"/>
                      </a:pPr>
                      <a:endParaRPr lang="en-US" altLang="ko-KR" sz="1200" dirty="0">
                        <a:effectLst/>
                      </a:endParaRPr>
                    </a:p>
                  </a:txBody>
                  <a:tcPr anchor="ctr">
                    <a:lnL>
                      <a:noFill/>
                    </a:lnL>
                    <a:lnR>
                      <a:noFill/>
                    </a:lnR>
                    <a:lnT>
                      <a:noFill/>
                    </a:lnT>
                    <a:lnB>
                      <a:noFill/>
                    </a:lnB>
                  </a:tcPr>
                </a:tc>
                <a:extLst>
                  <a:ext uri="{0D108BD9-81ED-4DB2-BD59-A6C34878D82A}">
                    <a16:rowId xmlns:a16="http://schemas.microsoft.com/office/drawing/2014/main" val="3494411233"/>
                  </a:ext>
                </a:extLst>
              </a:tr>
              <a:tr h="0">
                <a:tc>
                  <a:txBody>
                    <a:bodyPr/>
                    <a:lstStyle/>
                    <a:p>
                      <a:pPr algn="ctr" fontAlgn="ctr"/>
                      <a:r>
                        <a:rPr lang="en-US" sz="1200" b="1" dirty="0" err="1">
                          <a:effectLst/>
                        </a:rPr>
                        <a:t>learning_rate</a:t>
                      </a:r>
                      <a:endParaRPr lang="en-US" sz="1200" dirty="0">
                        <a:effectLst/>
                      </a:endParaRPr>
                    </a:p>
                  </a:txBody>
                  <a:tcPr anchor="ctr">
                    <a:lnL>
                      <a:noFill/>
                    </a:lnL>
                    <a:lnR>
                      <a:noFill/>
                    </a:lnR>
                    <a:lnT>
                      <a:noFill/>
                    </a:lnT>
                    <a:lnB>
                      <a:noFill/>
                    </a:lnB>
                    <a:solidFill>
                      <a:srgbClr val="F5F5F5"/>
                    </a:solidFill>
                  </a:tcPr>
                </a:tc>
                <a:tc>
                  <a:txBody>
                    <a:bodyPr/>
                    <a:lstStyle/>
                    <a:p>
                      <a:pPr marL="171450" indent="-171450" algn="l" fontAlgn="ctr">
                        <a:buFontTx/>
                        <a:buChar char="-"/>
                      </a:pPr>
                      <a:r>
                        <a:rPr lang="ko-KR" altLang="en-US" sz="1200" dirty="0">
                          <a:effectLst/>
                        </a:rPr>
                        <a:t>학습을 진행할 때마다 적용하는 </a:t>
                      </a:r>
                      <a:r>
                        <a:rPr lang="ko-KR" altLang="en-US" sz="1200" dirty="0" err="1">
                          <a:effectLst/>
                        </a:rPr>
                        <a:t>학습률</a:t>
                      </a:r>
                      <a:r>
                        <a:rPr lang="en-US" altLang="ko-KR" sz="1200" dirty="0">
                          <a:effectLst/>
                        </a:rPr>
                        <a:t>(0~1)</a:t>
                      </a:r>
                      <a:br>
                        <a:rPr lang="en-US" altLang="ko-KR" sz="1200" dirty="0">
                          <a:effectLst/>
                        </a:rPr>
                      </a:br>
                      <a:r>
                        <a:rPr lang="en-US" altLang="ko-KR" sz="1200" dirty="0">
                          <a:effectLst/>
                        </a:rPr>
                        <a:t>- Weak learner</a:t>
                      </a:r>
                      <a:r>
                        <a:rPr lang="ko-KR" altLang="en-US" sz="1200" dirty="0">
                          <a:effectLst/>
                        </a:rPr>
                        <a:t>가 순차적으로 오류 값을 </a:t>
                      </a:r>
                      <a:r>
                        <a:rPr lang="ko-KR" altLang="en-US" sz="1200" dirty="0" err="1">
                          <a:effectLst/>
                        </a:rPr>
                        <a:t>보정해나갈</a:t>
                      </a:r>
                      <a:r>
                        <a:rPr lang="ko-KR" altLang="en-US" sz="1200" dirty="0">
                          <a:effectLst/>
                        </a:rPr>
                        <a:t> 때 적용하는 계수</a:t>
                      </a:r>
                      <a:br>
                        <a:rPr lang="ko-KR" altLang="en-US" sz="1200" dirty="0">
                          <a:effectLst/>
                        </a:rPr>
                      </a:br>
                      <a:r>
                        <a:rPr lang="en-US" altLang="ko-KR" sz="1200" dirty="0">
                          <a:effectLst/>
                        </a:rPr>
                        <a:t>- Default = 1.0</a:t>
                      </a:r>
                    </a:p>
                    <a:p>
                      <a:pPr marL="171450" indent="-171450">
                        <a:buFont typeface="Wingdings" panose="05000000000000000000" pitchFamily="2" charset="2"/>
                        <a:buChar char="à"/>
                      </a:pPr>
                      <a:r>
                        <a:rPr lang="en-US" altLang="ko-KR" sz="1200" dirty="0" err="1">
                          <a:solidFill>
                            <a:srgbClr val="000000"/>
                          </a:solidFill>
                          <a:latin typeface="Helvetica Neue"/>
                        </a:rPr>
                        <a:t>learning_rate</a:t>
                      </a:r>
                      <a:r>
                        <a:rPr lang="ko-KR" altLang="en-US" sz="1200" dirty="0">
                          <a:solidFill>
                            <a:srgbClr val="000000"/>
                          </a:solidFill>
                          <a:latin typeface="Helvetica Neue"/>
                        </a:rPr>
                        <a:t>을 줄인다면 가중치 갱신의 변동폭이 감소해서</a:t>
                      </a:r>
                      <a:r>
                        <a:rPr lang="en-US" altLang="ko-KR" sz="1200" dirty="0">
                          <a:solidFill>
                            <a:srgbClr val="000000"/>
                          </a:solidFill>
                          <a:latin typeface="Helvetica Neue"/>
                        </a:rPr>
                        <a:t>, </a:t>
                      </a:r>
                      <a:r>
                        <a:rPr lang="ko-KR" altLang="en-US" sz="1200" dirty="0">
                          <a:solidFill>
                            <a:srgbClr val="000000"/>
                          </a:solidFill>
                          <a:latin typeface="Helvetica Neue"/>
                        </a:rPr>
                        <a:t>여러 학습기들의 </a:t>
                      </a:r>
                      <a:r>
                        <a:rPr lang="en-US" altLang="ko-KR" sz="1200" dirty="0">
                          <a:solidFill>
                            <a:srgbClr val="000000"/>
                          </a:solidFill>
                          <a:latin typeface="Helvetica Neue"/>
                        </a:rPr>
                        <a:t>decision boundary </a:t>
                      </a:r>
                      <a:r>
                        <a:rPr lang="ko-KR" altLang="en-US" sz="1200" dirty="0">
                          <a:solidFill>
                            <a:srgbClr val="000000"/>
                          </a:solidFill>
                          <a:latin typeface="Helvetica Neue"/>
                        </a:rPr>
                        <a:t>차이가 줄어듦</a:t>
                      </a:r>
                      <a:endParaRPr lang="en-US" altLang="ko-KR" sz="1200" dirty="0">
                        <a:solidFill>
                          <a:srgbClr val="000000"/>
                        </a:solidFill>
                        <a:latin typeface="Helvetica Neue"/>
                      </a:endParaRPr>
                    </a:p>
                    <a:p>
                      <a:pPr marL="171450" indent="-171450">
                        <a:buFont typeface="Wingdings" panose="05000000000000000000" pitchFamily="2" charset="2"/>
                        <a:buChar char="à"/>
                      </a:pPr>
                      <a:endParaRPr lang="en-US" altLang="ko-KR" sz="1200" dirty="0">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3314124283"/>
                  </a:ext>
                </a:extLst>
              </a:tr>
            </a:tbl>
          </a:graphicData>
        </a:graphic>
      </p:graphicFrame>
      <p:sp>
        <p:nvSpPr>
          <p:cNvPr id="9" name="Rectangle 1">
            <a:extLst>
              <a:ext uri="{FF2B5EF4-FFF2-40B4-BE49-F238E27FC236}">
                <a16:creationId xmlns:a16="http://schemas.microsoft.com/office/drawing/2014/main" id="{A72A4BF7-6C98-408D-A1C6-0F3E5BB585A7}"/>
              </a:ext>
            </a:extLst>
          </p:cNvPr>
          <p:cNvSpPr>
            <a:spLocks noChangeArrowheads="1"/>
          </p:cNvSpPr>
          <p:nvPr/>
        </p:nvSpPr>
        <p:spPr bwMode="auto">
          <a:xfrm>
            <a:off x="1168400" y="1650028"/>
            <a:ext cx="65" cy="401994"/>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3786"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43D3E42F-11DC-4642-ABF1-ADE9B50AB881}"/>
              </a:ext>
            </a:extLst>
          </p:cNvPr>
          <p:cNvSpPr/>
          <p:nvPr/>
        </p:nvSpPr>
        <p:spPr>
          <a:xfrm>
            <a:off x="363460" y="1011413"/>
            <a:ext cx="1441420" cy="307777"/>
          </a:xfrm>
          <a:prstGeom prst="rect">
            <a:avLst/>
          </a:prstGeom>
        </p:spPr>
        <p:txBody>
          <a:bodyPr wrap="none">
            <a:spAutoFit/>
          </a:bodyPr>
          <a:lstStyle/>
          <a:p>
            <a:pPr lvl="0" eaLnBrk="0" fontAlgn="base" latinLnBrk="0" hangingPunct="0">
              <a:spcBef>
                <a:spcPct val="0"/>
              </a:spcBef>
              <a:spcAft>
                <a:spcPct val="0"/>
              </a:spcAft>
            </a:pPr>
            <a:r>
              <a:rPr lang="ko-KR" altLang="ko-KR" sz="1400" b="1" dirty="0" err="1">
                <a:solidFill>
                  <a:srgbClr val="333333"/>
                </a:solidFill>
                <a:latin typeface="Arial" panose="020B0604020202020204" pitchFamily="34" charset="0"/>
                <a:ea typeface="inherit"/>
              </a:rPr>
              <a:t>하이퍼파라미터</a:t>
            </a:r>
            <a:endParaRPr lang="ko-KR" altLang="ko-KR" sz="1400" b="1" dirty="0">
              <a:solidFill>
                <a:srgbClr val="333333"/>
              </a:solidFill>
              <a:latin typeface="Arial" panose="020B0604020202020204" pitchFamily="34" charset="0"/>
              <a:ea typeface="inherit"/>
            </a:endParaRPr>
          </a:p>
        </p:txBody>
      </p:sp>
      <p:sp>
        <p:nvSpPr>
          <p:cNvPr id="12" name="직사각형 11">
            <a:extLst>
              <a:ext uri="{FF2B5EF4-FFF2-40B4-BE49-F238E27FC236}">
                <a16:creationId xmlns:a16="http://schemas.microsoft.com/office/drawing/2014/main" id="{5481A05A-4815-45BD-A978-6CF54C0B24E7}"/>
              </a:ext>
            </a:extLst>
          </p:cNvPr>
          <p:cNvSpPr/>
          <p:nvPr/>
        </p:nvSpPr>
        <p:spPr>
          <a:xfrm>
            <a:off x="755576" y="4812154"/>
            <a:ext cx="7560840" cy="276999"/>
          </a:xfrm>
          <a:prstGeom prst="rect">
            <a:avLst/>
          </a:prstGeom>
        </p:spPr>
        <p:txBody>
          <a:bodyPr wrap="square">
            <a:spAutoFit/>
          </a:bodyPr>
          <a:lstStyle/>
          <a:p>
            <a:r>
              <a:rPr lang="en-US" altLang="ko-KR" sz="1200" dirty="0">
                <a:solidFill>
                  <a:srgbClr val="000000"/>
                </a:solidFill>
                <a:latin typeface="Helvetica Neue"/>
                <a:sym typeface="Wingdings" panose="05000000000000000000" pitchFamily="2" charset="2"/>
              </a:rPr>
              <a:t> </a:t>
            </a:r>
            <a:r>
              <a:rPr lang="ko-KR" altLang="en-US" sz="1200" dirty="0">
                <a:solidFill>
                  <a:srgbClr val="000000"/>
                </a:solidFill>
                <a:latin typeface="Helvetica Neue"/>
              </a:rPr>
              <a:t>만약</a:t>
            </a:r>
            <a:r>
              <a:rPr lang="en-US" altLang="ko-KR" sz="1200" dirty="0">
                <a:solidFill>
                  <a:srgbClr val="000000"/>
                </a:solidFill>
                <a:latin typeface="Helvetica Neue"/>
              </a:rPr>
              <a:t>, </a:t>
            </a:r>
            <a:r>
              <a:rPr lang="en-US" altLang="ko-KR" sz="1200" dirty="0" err="1">
                <a:solidFill>
                  <a:srgbClr val="000000"/>
                </a:solidFill>
                <a:latin typeface="Helvetica Neue"/>
              </a:rPr>
              <a:t>n_estimators</a:t>
            </a:r>
            <a:r>
              <a:rPr lang="ko-KR" altLang="en-US" sz="1200" dirty="0">
                <a:solidFill>
                  <a:srgbClr val="000000"/>
                </a:solidFill>
                <a:latin typeface="Helvetica Neue"/>
              </a:rPr>
              <a:t>를 늘리고</a:t>
            </a:r>
            <a:r>
              <a:rPr lang="en-US" altLang="ko-KR" sz="1200" dirty="0">
                <a:solidFill>
                  <a:srgbClr val="000000"/>
                </a:solidFill>
                <a:latin typeface="Helvetica Neue"/>
              </a:rPr>
              <a:t>, </a:t>
            </a:r>
            <a:r>
              <a:rPr lang="en-US" altLang="ko-KR" sz="1200" dirty="0" err="1">
                <a:solidFill>
                  <a:srgbClr val="000000"/>
                </a:solidFill>
                <a:latin typeface="Helvetica Neue"/>
              </a:rPr>
              <a:t>learning_rate</a:t>
            </a:r>
            <a:r>
              <a:rPr lang="ko-KR" altLang="en-US" sz="1200" dirty="0">
                <a:solidFill>
                  <a:srgbClr val="000000"/>
                </a:solidFill>
                <a:latin typeface="Helvetica Neue"/>
              </a:rPr>
              <a:t>을 줄인다면 서로 효과가 상쇄</a:t>
            </a:r>
            <a:endParaRPr lang="ko-KR" altLang="en-US" sz="1200" dirty="0"/>
          </a:p>
        </p:txBody>
      </p:sp>
      <p:sp>
        <p:nvSpPr>
          <p:cNvPr id="7" name="바닥글 개체 틀 6">
            <a:extLst>
              <a:ext uri="{FF2B5EF4-FFF2-40B4-BE49-F238E27FC236}">
                <a16:creationId xmlns:a16="http://schemas.microsoft.com/office/drawing/2014/main" id="{A2500341-8FA7-498D-9CE4-233822E9380B}"/>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C43331D3-1372-4CF7-BA22-1AB022891964}"/>
              </a:ext>
            </a:extLst>
          </p:cNvPr>
          <p:cNvSpPr>
            <a:spLocks noGrp="1"/>
          </p:cNvSpPr>
          <p:nvPr>
            <p:ph type="sldNum" sz="quarter" idx="12"/>
          </p:nvPr>
        </p:nvSpPr>
        <p:spPr/>
        <p:txBody>
          <a:bodyPr/>
          <a:lstStyle/>
          <a:p>
            <a:fld id="{DE77BB65-F969-4654-BF30-45C70C1BE112}" type="slidenum">
              <a:rPr lang="ko-KR" altLang="en-US" smtClean="0"/>
              <a:pPr/>
              <a:t>257</a:t>
            </a:fld>
            <a:endParaRPr lang="ko-KR" altLang="en-US"/>
          </a:p>
        </p:txBody>
      </p:sp>
      <p:sp>
        <p:nvSpPr>
          <p:cNvPr id="13" name="직사각형 12">
            <a:extLst>
              <a:ext uri="{FF2B5EF4-FFF2-40B4-BE49-F238E27FC236}">
                <a16:creationId xmlns:a16="http://schemas.microsoft.com/office/drawing/2014/main" id="{6986BBC5-4D59-4844-A5B0-31A3C4E928BC}"/>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41557738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78031616-77E9-45EA-9F4D-DB0E8CFDCD74}"/>
              </a:ext>
            </a:extLst>
          </p:cNvPr>
          <p:cNvSpPr/>
          <p:nvPr/>
        </p:nvSpPr>
        <p:spPr>
          <a:xfrm>
            <a:off x="2405059" y="229325"/>
            <a:ext cx="5767341" cy="369332"/>
          </a:xfrm>
          <a:prstGeom prst="rect">
            <a:avLst/>
          </a:prstGeom>
        </p:spPr>
        <p:txBody>
          <a:bodyPr wrap="square">
            <a:spAutoFit/>
          </a:bodyPr>
          <a:lstStyle/>
          <a:p>
            <a:pPr fontAlgn="base"/>
            <a:r>
              <a:rPr lang="en-US" altLang="ko-KR" b="1" dirty="0">
                <a:solidFill>
                  <a:srgbClr val="121212"/>
                </a:solidFill>
                <a:latin typeface="Noto Sans KR"/>
              </a:rPr>
              <a:t>**Boosting  : </a:t>
            </a:r>
            <a:r>
              <a:rPr lang="en-US" altLang="ko-KR" b="1" dirty="0"/>
              <a:t>Gradient Boost Machine(GBM)</a:t>
            </a:r>
            <a:endParaRPr lang="en-US" altLang="ko-KR" b="1" i="0" dirty="0">
              <a:solidFill>
                <a:srgbClr val="121212"/>
              </a:solidFill>
              <a:effectLst/>
              <a:latin typeface="Noto Sans KR"/>
            </a:endParaRPr>
          </a:p>
        </p:txBody>
      </p:sp>
      <p:sp>
        <p:nvSpPr>
          <p:cNvPr id="3" name="직사각형 2">
            <a:extLst>
              <a:ext uri="{FF2B5EF4-FFF2-40B4-BE49-F238E27FC236}">
                <a16:creationId xmlns:a16="http://schemas.microsoft.com/office/drawing/2014/main" id="{23F3BDEC-40DD-4C2F-A023-DA6F19B1F342}"/>
              </a:ext>
            </a:extLst>
          </p:cNvPr>
          <p:cNvSpPr/>
          <p:nvPr/>
        </p:nvSpPr>
        <p:spPr>
          <a:xfrm>
            <a:off x="611560" y="1115807"/>
            <a:ext cx="7992888" cy="3566489"/>
          </a:xfrm>
          <a:prstGeom prst="rect">
            <a:avLst/>
          </a:prstGeom>
        </p:spPr>
        <p:txBody>
          <a:bodyPr wrap="square">
            <a:spAutoFit/>
          </a:bodyPr>
          <a:lstStyle/>
          <a:p>
            <a:r>
              <a:rPr lang="en-US" altLang="ko-KR" b="1" dirty="0">
                <a:solidFill>
                  <a:srgbClr val="333333"/>
                </a:solidFill>
                <a:latin typeface="inherit"/>
              </a:rPr>
              <a:t>GBM</a:t>
            </a:r>
            <a:r>
              <a:rPr lang="ko-KR" altLang="en-US" b="1" dirty="0">
                <a:solidFill>
                  <a:srgbClr val="333333"/>
                </a:solidFill>
                <a:latin typeface="inherit"/>
              </a:rPr>
              <a:t>의 학습 방식</a:t>
            </a:r>
          </a:p>
          <a:p>
            <a:endParaRPr lang="en-US" altLang="ko-KR" sz="1200" dirty="0">
              <a:solidFill>
                <a:srgbClr val="000000"/>
              </a:solidFill>
              <a:latin typeface="Helvetica Neue"/>
            </a:endParaRPr>
          </a:p>
          <a:p>
            <a:pPr>
              <a:lnSpc>
                <a:spcPct val="150000"/>
              </a:lnSpc>
            </a:pPr>
            <a:r>
              <a:rPr lang="en-US" altLang="ko-KR" sz="1200" dirty="0"/>
              <a:t>Freund(1995), Freund and </a:t>
            </a:r>
            <a:r>
              <a:rPr lang="en-US" altLang="ko-KR" sz="1200" dirty="0" err="1"/>
              <a:t>Schapire</a:t>
            </a:r>
            <a:r>
              <a:rPr lang="en-US" altLang="ko-KR" sz="1200" dirty="0"/>
              <a:t>(1997), Friedman(2001) </a:t>
            </a:r>
            <a:r>
              <a:rPr lang="ko-KR" altLang="en-US" sz="1200" dirty="0"/>
              <a:t>등에 의해 제시</a:t>
            </a:r>
            <a:endParaRPr lang="en-US" altLang="ko-KR" sz="1200" dirty="0"/>
          </a:p>
          <a:p>
            <a:pPr>
              <a:lnSpc>
                <a:spcPct val="150000"/>
              </a:lnSpc>
            </a:pPr>
            <a:endParaRPr lang="en-US" altLang="ko-KR" sz="1200" dirty="0">
              <a:solidFill>
                <a:srgbClr val="000000"/>
              </a:solidFill>
              <a:latin typeface="Helvetica Neue"/>
            </a:endParaRPr>
          </a:p>
          <a:p>
            <a:pPr>
              <a:lnSpc>
                <a:spcPct val="150000"/>
              </a:lnSpc>
            </a:pPr>
            <a:r>
              <a:rPr lang="en-US" altLang="ko-KR" sz="1200" dirty="0"/>
              <a:t>Gradient Tree Boosting </a:t>
            </a:r>
            <a:r>
              <a:rPr lang="ko-KR" altLang="en-US" sz="1200" dirty="0"/>
              <a:t>모형으로서 트리 모형과 </a:t>
            </a:r>
            <a:r>
              <a:rPr lang="ko-KR" altLang="en-US" sz="1200" dirty="0" err="1"/>
              <a:t>경사하강법</a:t>
            </a:r>
            <a:r>
              <a:rPr lang="en-US" altLang="ko-KR" sz="1200" dirty="0"/>
              <a:t>(gradient descent)</a:t>
            </a:r>
            <a:r>
              <a:rPr lang="ko-KR" altLang="en-US" sz="1200" dirty="0"/>
              <a:t>에 따른 추가적인 학습을 결합한 것</a:t>
            </a:r>
            <a:endParaRPr lang="en-US" altLang="ko-KR" sz="1200" dirty="0"/>
          </a:p>
          <a:p>
            <a:pPr>
              <a:lnSpc>
                <a:spcPct val="150000"/>
              </a:lnSpc>
            </a:pPr>
            <a:r>
              <a:rPr lang="ko-KR" altLang="en-US" sz="1200" dirty="0" err="1"/>
              <a:t>부스팅</a:t>
            </a:r>
            <a:r>
              <a:rPr lang="en-US" altLang="ko-KR" sz="1200" dirty="0"/>
              <a:t>(Boosting)</a:t>
            </a:r>
            <a:r>
              <a:rPr lang="ko-KR" altLang="en-US" sz="1200" dirty="0"/>
              <a:t>이란 약한 분류기를 결합하여 강한 분류기를 만든다는 의미이다</a:t>
            </a:r>
            <a:r>
              <a:rPr lang="en-US" altLang="ko-KR" sz="1200" dirty="0"/>
              <a:t>. </a:t>
            </a:r>
            <a:r>
              <a:rPr lang="ko-KR" altLang="en-US" sz="1200" dirty="0"/>
              <a:t>구체적으로 </a:t>
            </a:r>
            <a:r>
              <a:rPr lang="en-US" altLang="ko-KR" sz="1200" dirty="0" err="1"/>
              <a:t>GBoost</a:t>
            </a:r>
            <a:r>
              <a:rPr lang="en-US" altLang="ko-KR" sz="1200" dirty="0"/>
              <a:t> </a:t>
            </a:r>
            <a:r>
              <a:rPr lang="ko-KR" altLang="en-US" sz="1200" dirty="0"/>
              <a:t>모형은 트리 모형을 순차적으로 추가하되 종속변수가 이전 트리 모형이 설명하지 못한 </a:t>
            </a:r>
            <a:r>
              <a:rPr lang="ko-KR" altLang="en-US" sz="1200" dirty="0" err="1"/>
              <a:t>잔차항이라는</a:t>
            </a:r>
            <a:r>
              <a:rPr lang="ko-KR" altLang="en-US" sz="1200" dirty="0"/>
              <a:t> 특징이 있다</a:t>
            </a:r>
            <a:r>
              <a:rPr lang="en-US" altLang="ko-KR" sz="1200" dirty="0"/>
              <a:t>. </a:t>
            </a:r>
          </a:p>
          <a:p>
            <a:pPr>
              <a:lnSpc>
                <a:spcPct val="150000"/>
              </a:lnSpc>
            </a:pPr>
            <a:r>
              <a:rPr lang="ko-KR" altLang="en-US" sz="1200" dirty="0"/>
              <a:t> 파라미터에 대한 목적함수의 최소화는 결국 </a:t>
            </a:r>
            <a:r>
              <a:rPr lang="ko-KR" altLang="en-US" sz="1200" dirty="0" err="1"/>
              <a:t>잔차항의</a:t>
            </a:r>
            <a:r>
              <a:rPr lang="ko-KR" altLang="en-US" sz="1200" dirty="0"/>
              <a:t> 최소화를 의미하므로 경사 벡터를 계산한 후 음</a:t>
            </a:r>
            <a:r>
              <a:rPr lang="en-US" altLang="ko-KR" sz="1200" dirty="0"/>
              <a:t>(-)</a:t>
            </a:r>
            <a:r>
              <a:rPr lang="ko-KR" altLang="en-US" sz="1200" dirty="0"/>
              <a:t>의 부호를 붙이면 그 방향이 결국 </a:t>
            </a:r>
            <a:r>
              <a:rPr lang="ko-KR" altLang="en-US" sz="1200" dirty="0" err="1"/>
              <a:t>잔차항을</a:t>
            </a:r>
            <a:r>
              <a:rPr lang="ko-KR" altLang="en-US" sz="1200" dirty="0"/>
              <a:t> 최소화하는 방향이 된다</a:t>
            </a:r>
            <a:r>
              <a:rPr lang="en-US" altLang="ko-KR" sz="1200" dirty="0"/>
              <a:t>. </a:t>
            </a:r>
          </a:p>
          <a:p>
            <a:pPr>
              <a:lnSpc>
                <a:spcPct val="150000"/>
              </a:lnSpc>
            </a:pPr>
            <a:r>
              <a:rPr lang="en-US" altLang="ko-KR" sz="1200" dirty="0">
                <a:sym typeface="Wingdings" panose="05000000000000000000" pitchFamily="2" charset="2"/>
              </a:rPr>
              <a:t></a:t>
            </a:r>
            <a:r>
              <a:rPr lang="ko-KR" altLang="en-US" sz="1200" dirty="0"/>
              <a:t> </a:t>
            </a:r>
            <a:r>
              <a:rPr lang="ko-KR" altLang="en-US" sz="1200" dirty="0" err="1"/>
              <a:t>모수에</a:t>
            </a:r>
            <a:r>
              <a:rPr lang="ko-KR" altLang="en-US" sz="1200" dirty="0"/>
              <a:t> 대한 학습은 음</a:t>
            </a:r>
            <a:r>
              <a:rPr lang="en-US" altLang="ko-KR" sz="1200" dirty="0"/>
              <a:t>(-)</a:t>
            </a:r>
            <a:r>
              <a:rPr lang="ko-KR" altLang="en-US" sz="1200" dirty="0"/>
              <a:t>의 경사 방향으로 어떤 크기</a:t>
            </a:r>
            <a:r>
              <a:rPr lang="en-US" altLang="ko-KR" sz="1200" dirty="0"/>
              <a:t>(</a:t>
            </a:r>
            <a:r>
              <a:rPr lang="ko-KR" altLang="en-US" sz="1200" dirty="0"/>
              <a:t>또는 비율</a:t>
            </a:r>
            <a:r>
              <a:rPr lang="en-US" altLang="ko-KR" sz="1200" dirty="0"/>
              <a:t>)</a:t>
            </a:r>
            <a:r>
              <a:rPr lang="ko-KR" altLang="en-US" sz="1200" dirty="0"/>
              <a:t>만큼 </a:t>
            </a:r>
            <a:r>
              <a:rPr lang="ko-KR" altLang="en-US" sz="1200" dirty="0" err="1"/>
              <a:t>모수</a:t>
            </a:r>
            <a:r>
              <a:rPr lang="en-US" altLang="ko-KR" sz="1200" dirty="0"/>
              <a:t>(</a:t>
            </a:r>
            <a:r>
              <a:rPr lang="ko-KR" altLang="en-US" sz="1200" dirty="0" err="1"/>
              <a:t>학습률</a:t>
            </a:r>
            <a:r>
              <a:rPr lang="en-US" altLang="ko-KR" sz="1200" dirty="0"/>
              <a:t>)</a:t>
            </a:r>
            <a:r>
              <a:rPr lang="ko-KR" altLang="en-US" sz="1200" dirty="0"/>
              <a:t>를 변화시킴으로써 이루어진다</a:t>
            </a:r>
            <a:r>
              <a:rPr lang="en-US" altLang="ko-KR" sz="1200" dirty="0"/>
              <a:t>. </a:t>
            </a:r>
            <a:endParaRPr lang="en-US" altLang="ko-KR" sz="1200" dirty="0">
              <a:solidFill>
                <a:srgbClr val="000000"/>
              </a:solidFill>
              <a:latin typeface="Helvetica Neue"/>
            </a:endParaRPr>
          </a:p>
          <a:p>
            <a:pPr>
              <a:lnSpc>
                <a:spcPct val="150000"/>
              </a:lnSpc>
            </a:pPr>
            <a:endParaRPr lang="en-US" altLang="ko-KR" sz="1200" dirty="0">
              <a:solidFill>
                <a:srgbClr val="000000"/>
              </a:solidFill>
              <a:latin typeface="Helvetica Neue"/>
            </a:endParaRPr>
          </a:p>
          <a:p>
            <a:pPr>
              <a:lnSpc>
                <a:spcPct val="150000"/>
              </a:lnSpc>
            </a:pPr>
            <a:r>
              <a:rPr lang="en-US" altLang="ko-KR" sz="1200" dirty="0">
                <a:solidFill>
                  <a:srgbClr val="000000"/>
                </a:solidFill>
                <a:latin typeface="Helvetica Neue"/>
              </a:rPr>
              <a:t>(</a:t>
            </a:r>
            <a:r>
              <a:rPr lang="ko-KR" altLang="en-US" sz="1200" dirty="0">
                <a:solidFill>
                  <a:srgbClr val="000000"/>
                </a:solidFill>
                <a:latin typeface="Helvetica Neue"/>
              </a:rPr>
              <a:t>장</a:t>
            </a:r>
            <a:r>
              <a:rPr lang="en-US" altLang="ko-KR" sz="1200" dirty="0">
                <a:solidFill>
                  <a:srgbClr val="000000"/>
                </a:solidFill>
                <a:latin typeface="Helvetica Neue"/>
              </a:rPr>
              <a:t>.</a:t>
            </a:r>
            <a:r>
              <a:rPr lang="ko-KR" altLang="en-US" sz="1200" dirty="0">
                <a:solidFill>
                  <a:srgbClr val="000000"/>
                </a:solidFill>
                <a:latin typeface="Helvetica Neue"/>
              </a:rPr>
              <a:t>단점</a:t>
            </a:r>
            <a:r>
              <a:rPr lang="en-US" altLang="ko-KR" sz="1200" dirty="0">
                <a:solidFill>
                  <a:srgbClr val="000000"/>
                </a:solidFill>
                <a:latin typeface="Helvetica Neue"/>
              </a:rPr>
              <a:t>)</a:t>
            </a:r>
            <a:br>
              <a:rPr lang="en-US" altLang="ko-KR" sz="1200" dirty="0">
                <a:solidFill>
                  <a:srgbClr val="000000"/>
                </a:solidFill>
                <a:latin typeface="Helvetica Neue"/>
              </a:rPr>
            </a:br>
            <a:r>
              <a:rPr lang="en-US" altLang="ko-KR" sz="1200" dirty="0">
                <a:solidFill>
                  <a:srgbClr val="000000"/>
                </a:solidFill>
                <a:latin typeface="Helvetica Neue"/>
              </a:rPr>
              <a:t>GBM</a:t>
            </a:r>
            <a:r>
              <a:rPr lang="ko-KR" altLang="en-US" sz="1200" dirty="0">
                <a:solidFill>
                  <a:srgbClr val="000000"/>
                </a:solidFill>
                <a:latin typeface="Helvetica Neue"/>
              </a:rPr>
              <a:t>은 예측 성능이 높지만 </a:t>
            </a:r>
            <a:r>
              <a:rPr lang="en-US" altLang="ko-KR" sz="1200" dirty="0">
                <a:solidFill>
                  <a:srgbClr val="000000"/>
                </a:solidFill>
                <a:latin typeface="Helvetica Neue"/>
              </a:rPr>
              <a:t>Greedy Algorithm</a:t>
            </a:r>
            <a:r>
              <a:rPr lang="ko-KR" altLang="en-US" sz="1200" dirty="0">
                <a:solidFill>
                  <a:srgbClr val="000000"/>
                </a:solidFill>
                <a:latin typeface="Helvetica Neue"/>
              </a:rPr>
              <a:t>으로 과적합이 빠르게 되고</a:t>
            </a:r>
            <a:r>
              <a:rPr lang="en-US" altLang="ko-KR" sz="1200" dirty="0">
                <a:solidFill>
                  <a:srgbClr val="000000"/>
                </a:solidFill>
                <a:latin typeface="Helvetica Neue"/>
              </a:rPr>
              <a:t>, </a:t>
            </a:r>
            <a:r>
              <a:rPr lang="ko-KR" altLang="en-US" sz="1200" dirty="0">
                <a:solidFill>
                  <a:srgbClr val="000000"/>
                </a:solidFill>
                <a:latin typeface="Helvetica Neue"/>
              </a:rPr>
              <a:t>시간이 오래 걸린다는 단점</a:t>
            </a:r>
            <a:endParaRPr lang="en-US" altLang="ko-KR" sz="1200" dirty="0">
              <a:solidFill>
                <a:srgbClr val="000000"/>
              </a:solidFill>
              <a:latin typeface="Helvetica Neue"/>
            </a:endParaRPr>
          </a:p>
        </p:txBody>
      </p:sp>
      <p:sp>
        <p:nvSpPr>
          <p:cNvPr id="8" name="직사각형 7">
            <a:extLst>
              <a:ext uri="{FF2B5EF4-FFF2-40B4-BE49-F238E27FC236}">
                <a16:creationId xmlns:a16="http://schemas.microsoft.com/office/drawing/2014/main" id="{C9BEC0F8-93DC-4631-92D9-9B4652B32963}"/>
              </a:ext>
            </a:extLst>
          </p:cNvPr>
          <p:cNvSpPr/>
          <p:nvPr/>
        </p:nvSpPr>
        <p:spPr>
          <a:xfrm>
            <a:off x="707232" y="4871877"/>
            <a:ext cx="6912768" cy="1200329"/>
          </a:xfrm>
          <a:prstGeom prst="rect">
            <a:avLst/>
          </a:prstGeom>
        </p:spPr>
        <p:txBody>
          <a:bodyPr wrap="square">
            <a:spAutoFit/>
          </a:bodyPr>
          <a:lstStyle/>
          <a:p>
            <a:r>
              <a:rPr lang="ko-KR" altLang="en-US" sz="1200" b="1" dirty="0" err="1">
                <a:solidFill>
                  <a:srgbClr val="000000"/>
                </a:solidFill>
                <a:latin typeface="Helvetica Neue"/>
              </a:rPr>
              <a:t>경사하강법</a:t>
            </a:r>
            <a:br>
              <a:rPr lang="ko-KR" altLang="en-US" sz="1200" dirty="0">
                <a:solidFill>
                  <a:srgbClr val="000000"/>
                </a:solidFill>
                <a:latin typeface="Helvetica Neue"/>
              </a:rPr>
            </a:br>
            <a:r>
              <a:rPr lang="ko-KR" altLang="en-US" sz="1200" dirty="0">
                <a:solidFill>
                  <a:srgbClr val="000000"/>
                </a:solidFill>
                <a:latin typeface="Helvetica Neue"/>
              </a:rPr>
              <a:t>분류의 </a:t>
            </a:r>
            <a:r>
              <a:rPr lang="ko-KR" altLang="en-US" sz="1200" dirty="0" err="1">
                <a:solidFill>
                  <a:srgbClr val="000000"/>
                </a:solidFill>
                <a:latin typeface="Helvetica Neue"/>
              </a:rPr>
              <a:t>실제값을</a:t>
            </a:r>
            <a:r>
              <a:rPr lang="ko-KR" altLang="en-US" sz="1200" dirty="0">
                <a:solidFill>
                  <a:srgbClr val="000000"/>
                </a:solidFill>
                <a:latin typeface="Helvetica Neue"/>
              </a:rPr>
              <a:t> </a:t>
            </a:r>
            <a:r>
              <a:rPr lang="en-US" altLang="ko-KR" sz="1200" dirty="0">
                <a:solidFill>
                  <a:srgbClr val="000000"/>
                </a:solidFill>
                <a:latin typeface="Helvetica Neue"/>
              </a:rPr>
              <a:t>y, </a:t>
            </a:r>
            <a:r>
              <a:rPr lang="ko-KR" altLang="en-US" sz="1200" dirty="0">
                <a:solidFill>
                  <a:srgbClr val="000000"/>
                </a:solidFill>
                <a:latin typeface="Helvetica Neue"/>
              </a:rPr>
              <a:t>피처에 기반한 예측함수를 </a:t>
            </a:r>
            <a:r>
              <a:rPr lang="en-US" altLang="ko-KR" sz="1200" dirty="0">
                <a:solidFill>
                  <a:srgbClr val="000000"/>
                </a:solidFill>
                <a:latin typeface="Helvetica Neue"/>
              </a:rPr>
              <a:t>F(x), </a:t>
            </a:r>
            <a:r>
              <a:rPr lang="ko-KR" altLang="en-US" sz="1200" dirty="0">
                <a:solidFill>
                  <a:srgbClr val="000000"/>
                </a:solidFill>
                <a:latin typeface="Helvetica Neue"/>
              </a:rPr>
              <a:t>오류식을 </a:t>
            </a:r>
            <a:r>
              <a:rPr lang="en-US" altLang="ko-KR" sz="1200" dirty="0">
                <a:solidFill>
                  <a:srgbClr val="000000"/>
                </a:solidFill>
                <a:latin typeface="Helvetica Neue"/>
              </a:rPr>
              <a:t>h(x) = y-F(x)</a:t>
            </a:r>
            <a:r>
              <a:rPr lang="ko-KR" altLang="en-US" sz="1200" dirty="0">
                <a:solidFill>
                  <a:srgbClr val="000000"/>
                </a:solidFill>
                <a:latin typeface="Helvetica Neue"/>
              </a:rPr>
              <a:t>라고 하면 이 오류식을 최소화하는 방향성을 가지고 가중치 값을 업데이트</a:t>
            </a:r>
          </a:p>
          <a:p>
            <a:r>
              <a:rPr lang="en-US" altLang="ko-KR" sz="1200" b="1" dirty="0">
                <a:solidFill>
                  <a:srgbClr val="000000"/>
                </a:solidFill>
                <a:latin typeface="Helvetica Neue"/>
              </a:rPr>
              <a:t>Greedy Algorithm(</a:t>
            </a:r>
            <a:r>
              <a:rPr lang="ko-KR" altLang="en-US" sz="1200" b="1" dirty="0">
                <a:solidFill>
                  <a:srgbClr val="000000"/>
                </a:solidFill>
                <a:latin typeface="Helvetica Neue"/>
              </a:rPr>
              <a:t>탐욕 알고리즘</a:t>
            </a:r>
            <a:r>
              <a:rPr lang="en-US" altLang="ko-KR" sz="1200" b="1" dirty="0">
                <a:solidFill>
                  <a:srgbClr val="000000"/>
                </a:solidFill>
                <a:latin typeface="Helvetica Neue"/>
              </a:rPr>
              <a:t>)</a:t>
            </a:r>
            <a:br>
              <a:rPr lang="ko-KR" altLang="en-US" sz="1200" dirty="0">
                <a:solidFill>
                  <a:srgbClr val="000000"/>
                </a:solidFill>
                <a:latin typeface="Helvetica Neue"/>
              </a:rPr>
            </a:br>
            <a:r>
              <a:rPr lang="ko-KR" altLang="en-US" sz="1200" dirty="0">
                <a:solidFill>
                  <a:srgbClr val="000000"/>
                </a:solidFill>
                <a:latin typeface="Helvetica Neue"/>
              </a:rPr>
              <a:t>미래를 생각하지 않고 각 단계에서 가장 최선의 선택을 하는 기법으로 각 단계에서 최선의 선택을 한 것이 전체적으로도 최선이길 바라는 알고리즘</a:t>
            </a:r>
            <a:endParaRPr lang="en-US" altLang="ko-KR" sz="1200" dirty="0">
              <a:solidFill>
                <a:srgbClr val="000000"/>
              </a:solidFill>
              <a:latin typeface="Helvetica Neue"/>
            </a:endParaRPr>
          </a:p>
        </p:txBody>
      </p:sp>
      <p:sp>
        <p:nvSpPr>
          <p:cNvPr id="7" name="바닥글 개체 틀 6">
            <a:extLst>
              <a:ext uri="{FF2B5EF4-FFF2-40B4-BE49-F238E27FC236}">
                <a16:creationId xmlns:a16="http://schemas.microsoft.com/office/drawing/2014/main" id="{A350FC44-BB2D-475F-A68C-BD04CF4FD73C}"/>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0C5ED0B0-FAA4-4653-ABA5-CB990DC9C667}"/>
              </a:ext>
            </a:extLst>
          </p:cNvPr>
          <p:cNvSpPr>
            <a:spLocks noGrp="1"/>
          </p:cNvSpPr>
          <p:nvPr>
            <p:ph type="sldNum" sz="quarter" idx="12"/>
          </p:nvPr>
        </p:nvSpPr>
        <p:spPr/>
        <p:txBody>
          <a:bodyPr/>
          <a:lstStyle/>
          <a:p>
            <a:fld id="{DE77BB65-F969-4654-BF30-45C70C1BE112}" type="slidenum">
              <a:rPr lang="ko-KR" altLang="en-US" smtClean="0"/>
              <a:pPr/>
              <a:t>258</a:t>
            </a:fld>
            <a:endParaRPr lang="ko-KR" altLang="en-US"/>
          </a:p>
        </p:txBody>
      </p:sp>
      <p:sp>
        <p:nvSpPr>
          <p:cNvPr id="10" name="직사각형 9">
            <a:extLst>
              <a:ext uri="{FF2B5EF4-FFF2-40B4-BE49-F238E27FC236}">
                <a16:creationId xmlns:a16="http://schemas.microsoft.com/office/drawing/2014/main" id="{ECD07A58-F427-4DFE-B7AF-BCD4A5E57F5D}"/>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319256681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3339AFC2-F100-4F30-A927-266C9CB2D177}"/>
              </a:ext>
            </a:extLst>
          </p:cNvPr>
          <p:cNvSpPr/>
          <p:nvPr/>
        </p:nvSpPr>
        <p:spPr>
          <a:xfrm>
            <a:off x="776772" y="841141"/>
            <a:ext cx="7704856" cy="1477328"/>
          </a:xfrm>
          <a:prstGeom prst="rect">
            <a:avLst/>
          </a:prstGeom>
        </p:spPr>
        <p:txBody>
          <a:bodyPr wrap="square">
            <a:spAutoFit/>
          </a:bodyPr>
          <a:lstStyle/>
          <a:p>
            <a:r>
              <a:rPr lang="en-US" altLang="ko-KR" b="1" dirty="0">
                <a:solidFill>
                  <a:srgbClr val="000000"/>
                </a:solidFill>
                <a:latin typeface="inherit"/>
              </a:rPr>
              <a:t>1</a:t>
            </a:r>
            <a:r>
              <a:rPr lang="en-US" altLang="ko-KR" sz="1400" b="1" dirty="0">
                <a:solidFill>
                  <a:srgbClr val="000000"/>
                </a:solidFill>
                <a:latin typeface="inherit"/>
              </a:rPr>
              <a:t>.</a:t>
            </a:r>
            <a:r>
              <a:rPr lang="ko-KR" altLang="en-US" sz="1400" b="1" dirty="0">
                <a:solidFill>
                  <a:srgbClr val="000000"/>
                </a:solidFill>
                <a:latin typeface="inherit"/>
              </a:rPr>
              <a:t> 개요</a:t>
            </a:r>
          </a:p>
          <a:p>
            <a:r>
              <a:rPr lang="en-US" altLang="ko-KR" sz="1200" dirty="0"/>
              <a:t>Chen and </a:t>
            </a:r>
            <a:r>
              <a:rPr lang="en-US" altLang="ko-KR" sz="1200" dirty="0" err="1"/>
              <a:t>Guestrin</a:t>
            </a:r>
            <a:r>
              <a:rPr lang="en-US" altLang="ko-KR" sz="1200" dirty="0"/>
              <a:t>(2016)</a:t>
            </a:r>
            <a:endParaRPr lang="en-US" altLang="ko-KR" sz="1200" dirty="0">
              <a:solidFill>
                <a:srgbClr val="000000"/>
              </a:solidFill>
              <a:latin typeface="Helvetica Neue"/>
            </a:endParaRPr>
          </a:p>
          <a:p>
            <a:r>
              <a:rPr lang="ko-KR" altLang="en-US" sz="1200" dirty="0">
                <a:solidFill>
                  <a:srgbClr val="000000"/>
                </a:solidFill>
                <a:latin typeface="Helvetica Neue"/>
              </a:rPr>
              <a:t>트리 기반의 알고리즘의 앙상블 학습에서 각광받는 알고리즘 중 하나</a:t>
            </a:r>
            <a:br>
              <a:rPr lang="en-US" altLang="ko-KR" sz="1200" dirty="0">
                <a:solidFill>
                  <a:srgbClr val="000000"/>
                </a:solidFill>
                <a:latin typeface="Helvetica Neue"/>
              </a:rPr>
            </a:br>
            <a:r>
              <a:rPr lang="en-US" altLang="ko-KR" sz="1200" dirty="0">
                <a:solidFill>
                  <a:srgbClr val="000000"/>
                </a:solidFill>
                <a:latin typeface="Helvetica Neue"/>
              </a:rPr>
              <a:t>GBM</a:t>
            </a:r>
            <a:r>
              <a:rPr lang="ko-KR" altLang="en-US" sz="1200" dirty="0">
                <a:solidFill>
                  <a:srgbClr val="000000"/>
                </a:solidFill>
                <a:latin typeface="Helvetica Neue"/>
              </a:rPr>
              <a:t>에 기반하고 있지만</a:t>
            </a:r>
            <a:r>
              <a:rPr lang="en-US" altLang="ko-KR" sz="1200" dirty="0">
                <a:solidFill>
                  <a:srgbClr val="000000"/>
                </a:solidFill>
                <a:latin typeface="Helvetica Neue"/>
              </a:rPr>
              <a:t>, </a:t>
            </a:r>
            <a:r>
              <a:rPr lang="en-US" altLang="ko-KR" sz="1200" dirty="0" err="1"/>
              <a:t>GBoost</a:t>
            </a:r>
            <a:r>
              <a:rPr lang="en-US" altLang="ko-KR" sz="1200" dirty="0"/>
              <a:t> </a:t>
            </a:r>
            <a:r>
              <a:rPr lang="ko-KR" altLang="en-US" sz="1200" dirty="0"/>
              <a:t>모형을 모형의 간소화와 실행 속도 면에서 크게 개선한 모형</a:t>
            </a:r>
            <a:endParaRPr lang="en-US" altLang="ko-KR" sz="1200" dirty="0"/>
          </a:p>
          <a:p>
            <a:r>
              <a:rPr lang="en-US" altLang="ko-KR" sz="1200" dirty="0">
                <a:solidFill>
                  <a:srgbClr val="000000"/>
                </a:solidFill>
                <a:latin typeface="Helvetica Neue"/>
              </a:rPr>
              <a:t> </a:t>
            </a:r>
            <a:r>
              <a:rPr lang="ko-KR" altLang="en-US" sz="1200" dirty="0"/>
              <a:t>모형의 간소화는 </a:t>
            </a:r>
            <a:r>
              <a:rPr lang="en-US" altLang="ko-KR" sz="1200" dirty="0"/>
              <a:t>Lasso </a:t>
            </a:r>
            <a:r>
              <a:rPr lang="ko-KR" altLang="en-US" sz="1200" dirty="0"/>
              <a:t>모형을 이용한 모형 축소 및 변수 축약의 형태로 구현되었으며 과대적합을 방지하는데 효과적이다</a:t>
            </a:r>
            <a:r>
              <a:rPr lang="en-US" altLang="ko-KR" sz="1200" dirty="0"/>
              <a:t>. </a:t>
            </a:r>
            <a:r>
              <a:rPr lang="ko-KR" altLang="en-US" sz="1200" dirty="0"/>
              <a:t>또한 트리 모형에서 부모 노드를 자식 노드로 분리하는 기준을 탐색하는 과정에 수치 근사법을 적용함으로써 실행 속도의 개선이 이루어졌고 기존 트리모형이 가지는 다차원 탐색 문제를 완화하였다</a:t>
            </a:r>
            <a:r>
              <a:rPr lang="en-US" altLang="ko-KR" sz="1200" dirty="0"/>
              <a:t>.</a:t>
            </a:r>
            <a:endParaRPr lang="ko-KR" altLang="en-US" sz="1200" b="0" i="0" dirty="0">
              <a:solidFill>
                <a:srgbClr val="000000"/>
              </a:solidFill>
              <a:effectLst/>
              <a:highlight>
                <a:srgbClr val="00FFFF"/>
              </a:highlight>
              <a:latin typeface="Helvetica Neue"/>
            </a:endParaRPr>
          </a:p>
        </p:txBody>
      </p:sp>
      <p:sp>
        <p:nvSpPr>
          <p:cNvPr id="6" name="직사각형 5">
            <a:extLst>
              <a:ext uri="{FF2B5EF4-FFF2-40B4-BE49-F238E27FC236}">
                <a16:creationId xmlns:a16="http://schemas.microsoft.com/office/drawing/2014/main" id="{FF32583E-B45D-41BC-B2BF-6E866817E405}"/>
              </a:ext>
            </a:extLst>
          </p:cNvPr>
          <p:cNvSpPr/>
          <p:nvPr/>
        </p:nvSpPr>
        <p:spPr>
          <a:xfrm>
            <a:off x="827584" y="2321484"/>
            <a:ext cx="7068882" cy="1754326"/>
          </a:xfrm>
          <a:prstGeom prst="rect">
            <a:avLst/>
          </a:prstGeom>
        </p:spPr>
        <p:txBody>
          <a:bodyPr wrap="square">
            <a:spAutoFit/>
          </a:bodyPr>
          <a:lstStyle/>
          <a:p>
            <a:r>
              <a:rPr lang="en-US" altLang="ko-KR" sz="1200" b="1" dirty="0">
                <a:solidFill>
                  <a:srgbClr val="333333"/>
                </a:solidFill>
                <a:latin typeface="Helvetica Neue"/>
              </a:rPr>
              <a:t>2. </a:t>
            </a:r>
            <a:r>
              <a:rPr lang="en-US" altLang="ko-KR" sz="1200" b="1" dirty="0" err="1">
                <a:solidFill>
                  <a:srgbClr val="333333"/>
                </a:solidFill>
                <a:latin typeface="Helvetica Neue"/>
              </a:rPr>
              <a:t>XGBoost</a:t>
            </a:r>
            <a:r>
              <a:rPr lang="ko-KR" altLang="en-US" sz="1200" b="1" dirty="0">
                <a:solidFill>
                  <a:srgbClr val="333333"/>
                </a:solidFill>
                <a:latin typeface="Helvetica Neue"/>
              </a:rPr>
              <a:t>의 장점</a:t>
            </a:r>
          </a:p>
          <a:p>
            <a:r>
              <a:rPr lang="en-US" altLang="ko-KR" sz="1200" dirty="0">
                <a:solidFill>
                  <a:srgbClr val="000000"/>
                </a:solidFill>
                <a:latin typeface="Helvetica Neue"/>
              </a:rPr>
              <a:t>(1) </a:t>
            </a:r>
            <a:r>
              <a:rPr lang="ko-KR" altLang="en-US" sz="1200" dirty="0">
                <a:solidFill>
                  <a:srgbClr val="000000"/>
                </a:solidFill>
                <a:latin typeface="Helvetica Neue"/>
              </a:rPr>
              <a:t>예측 성능이 높다</a:t>
            </a:r>
            <a:r>
              <a:rPr lang="en-US" altLang="ko-KR" sz="1200" dirty="0">
                <a:solidFill>
                  <a:srgbClr val="000000"/>
                </a:solidFill>
                <a:latin typeface="Helvetica Neue"/>
              </a:rPr>
              <a:t>.</a:t>
            </a:r>
            <a:br>
              <a:rPr lang="ko-KR" altLang="en-US" sz="1200" dirty="0">
                <a:solidFill>
                  <a:srgbClr val="000000"/>
                </a:solidFill>
                <a:latin typeface="Helvetica Neue"/>
              </a:rPr>
            </a:br>
            <a:r>
              <a:rPr lang="en-US" altLang="ko-KR" sz="1200" dirty="0">
                <a:solidFill>
                  <a:srgbClr val="000000"/>
                </a:solidFill>
                <a:latin typeface="Helvetica Neue"/>
              </a:rPr>
              <a:t>(2) </a:t>
            </a:r>
            <a:r>
              <a:rPr lang="ko-KR" altLang="en-US" sz="1200" dirty="0" err="1">
                <a:solidFill>
                  <a:srgbClr val="000000"/>
                </a:solidFill>
                <a:latin typeface="Helvetica Neue"/>
              </a:rPr>
              <a:t>과적합</a:t>
            </a:r>
            <a:r>
              <a:rPr lang="ko-KR" altLang="en-US" sz="1200" dirty="0">
                <a:solidFill>
                  <a:srgbClr val="000000"/>
                </a:solidFill>
                <a:latin typeface="Helvetica Neue"/>
              </a:rPr>
              <a:t> 규제</a:t>
            </a:r>
            <a:r>
              <a:rPr lang="en-US" altLang="ko-KR" sz="1200" dirty="0">
                <a:solidFill>
                  <a:srgbClr val="000000"/>
                </a:solidFill>
                <a:latin typeface="Helvetica Neue"/>
              </a:rPr>
              <a:t>(Overfitting Regularization)</a:t>
            </a:r>
            <a:br>
              <a:rPr lang="en-US" altLang="ko-KR" sz="1200" dirty="0">
                <a:solidFill>
                  <a:srgbClr val="000000"/>
                </a:solidFill>
                <a:latin typeface="Helvetica Neue"/>
              </a:rPr>
            </a:br>
            <a:r>
              <a:rPr lang="en-US" altLang="ko-KR" sz="1200" dirty="0">
                <a:solidFill>
                  <a:srgbClr val="000000"/>
                </a:solidFill>
                <a:latin typeface="Helvetica Neue"/>
              </a:rPr>
              <a:t>(3) Tree pruning(</a:t>
            </a:r>
            <a:r>
              <a:rPr lang="ko-KR" altLang="en-US" sz="1200" dirty="0">
                <a:solidFill>
                  <a:srgbClr val="000000"/>
                </a:solidFill>
                <a:latin typeface="Helvetica Neue"/>
              </a:rPr>
              <a:t>트리 가지치기</a:t>
            </a:r>
            <a:r>
              <a:rPr lang="en-US" altLang="ko-KR" sz="1200" dirty="0">
                <a:solidFill>
                  <a:srgbClr val="000000"/>
                </a:solidFill>
                <a:latin typeface="Helvetica Neue"/>
              </a:rPr>
              <a:t>) : </a:t>
            </a:r>
            <a:r>
              <a:rPr lang="ko-KR" altLang="en-US" sz="1200" dirty="0">
                <a:solidFill>
                  <a:srgbClr val="000000"/>
                </a:solidFill>
                <a:latin typeface="Helvetica Neue"/>
              </a:rPr>
              <a:t>긍정 이득이 없는 분할을 가지치기해서 분할 수를 줄임</a:t>
            </a:r>
            <a:br>
              <a:rPr lang="ko-KR" altLang="en-US" sz="1200" dirty="0">
                <a:solidFill>
                  <a:srgbClr val="000000"/>
                </a:solidFill>
                <a:latin typeface="Helvetica Neue"/>
              </a:rPr>
            </a:br>
            <a:r>
              <a:rPr lang="en-US" altLang="ko-KR" sz="1200" dirty="0">
                <a:solidFill>
                  <a:srgbClr val="000000"/>
                </a:solidFill>
                <a:latin typeface="Helvetica Neue"/>
              </a:rPr>
              <a:t>(4) </a:t>
            </a:r>
            <a:r>
              <a:rPr lang="ko-KR" altLang="en-US" sz="1200" dirty="0">
                <a:solidFill>
                  <a:srgbClr val="000000"/>
                </a:solidFill>
                <a:latin typeface="Helvetica Neue"/>
              </a:rPr>
              <a:t>자체 내장된 교차 검증</a:t>
            </a:r>
          </a:p>
          <a:p>
            <a:pPr>
              <a:buFont typeface="Arial" panose="020B0604020202020204" pitchFamily="34" charset="0"/>
              <a:buChar char="•"/>
            </a:pPr>
            <a:r>
              <a:rPr lang="ko-KR" altLang="en-US" sz="1200" dirty="0">
                <a:solidFill>
                  <a:srgbClr val="000000"/>
                </a:solidFill>
                <a:latin typeface="Helvetica Neue"/>
              </a:rPr>
              <a:t>반복 수행시마다 내부적으로 교차검증을 수행해 </a:t>
            </a:r>
            <a:r>
              <a:rPr lang="ko-KR" altLang="en-US" sz="1200" dirty="0" err="1">
                <a:solidFill>
                  <a:srgbClr val="000000"/>
                </a:solidFill>
                <a:latin typeface="Helvetica Neue"/>
              </a:rPr>
              <a:t>최적회된</a:t>
            </a:r>
            <a:r>
              <a:rPr lang="ko-KR" altLang="en-US" sz="1200" dirty="0">
                <a:solidFill>
                  <a:srgbClr val="000000"/>
                </a:solidFill>
                <a:latin typeface="Helvetica Neue"/>
              </a:rPr>
              <a:t> 반복 수행횟수를 가질 수 있음</a:t>
            </a:r>
          </a:p>
          <a:p>
            <a:pPr>
              <a:buFont typeface="Arial" panose="020B0604020202020204" pitchFamily="34" charset="0"/>
              <a:buChar char="•"/>
            </a:pPr>
            <a:r>
              <a:rPr lang="ko-KR" altLang="en-US" sz="1200" dirty="0">
                <a:solidFill>
                  <a:srgbClr val="000000"/>
                </a:solidFill>
                <a:latin typeface="Helvetica Neue"/>
              </a:rPr>
              <a:t>지정된 반복횟수가 아니라 교차검증을 통해 평가 데이트세트의 평가 값이 최적화되면 반복을 중간에 멈출 수 있는 기능이 있음</a:t>
            </a:r>
            <a:br>
              <a:rPr lang="ko-KR" altLang="en-US" sz="1200" dirty="0">
                <a:solidFill>
                  <a:srgbClr val="000000"/>
                </a:solidFill>
                <a:latin typeface="Helvetica Neue"/>
              </a:rPr>
            </a:br>
            <a:r>
              <a:rPr lang="en-US" altLang="ko-KR" sz="1200" dirty="0">
                <a:solidFill>
                  <a:srgbClr val="000000"/>
                </a:solidFill>
                <a:latin typeface="Helvetica Neue"/>
              </a:rPr>
              <a:t>(5) </a:t>
            </a:r>
            <a:r>
              <a:rPr lang="ko-KR" altLang="en-US" sz="1200" dirty="0" err="1">
                <a:solidFill>
                  <a:srgbClr val="000000"/>
                </a:solidFill>
                <a:latin typeface="Helvetica Neue"/>
              </a:rPr>
              <a:t>결손값</a:t>
            </a:r>
            <a:r>
              <a:rPr lang="ko-KR" altLang="en-US" sz="1200" dirty="0">
                <a:solidFill>
                  <a:srgbClr val="000000"/>
                </a:solidFill>
                <a:latin typeface="Helvetica Neue"/>
              </a:rPr>
              <a:t> 자체 처리</a:t>
            </a:r>
            <a:endParaRPr lang="ko-KR" altLang="en-US" sz="1200" b="0" i="0" dirty="0">
              <a:solidFill>
                <a:srgbClr val="000000"/>
              </a:solidFill>
              <a:effectLst/>
              <a:latin typeface="Helvetica Neue"/>
            </a:endParaRPr>
          </a:p>
        </p:txBody>
      </p:sp>
      <p:sp>
        <p:nvSpPr>
          <p:cNvPr id="3" name="직사각형 2">
            <a:extLst>
              <a:ext uri="{FF2B5EF4-FFF2-40B4-BE49-F238E27FC236}">
                <a16:creationId xmlns:a16="http://schemas.microsoft.com/office/drawing/2014/main" id="{2FA75AF3-A9FE-4934-8725-1A45EA69539E}"/>
              </a:ext>
            </a:extLst>
          </p:cNvPr>
          <p:cNvSpPr/>
          <p:nvPr/>
        </p:nvSpPr>
        <p:spPr>
          <a:xfrm>
            <a:off x="4418329" y="289120"/>
            <a:ext cx="3133615" cy="369332"/>
          </a:xfrm>
          <a:prstGeom prst="rect">
            <a:avLst/>
          </a:prstGeom>
        </p:spPr>
        <p:txBody>
          <a:bodyPr wrap="none">
            <a:spAutoFit/>
          </a:bodyPr>
          <a:lstStyle/>
          <a:p>
            <a:r>
              <a:rPr lang="en-US" altLang="ko-KR" b="1" dirty="0" err="1">
                <a:solidFill>
                  <a:srgbClr val="000000"/>
                </a:solidFill>
                <a:latin typeface="inherit"/>
              </a:rPr>
              <a:t>XGBoost</a:t>
            </a:r>
            <a:r>
              <a:rPr lang="en-US" altLang="ko-KR" b="1" dirty="0">
                <a:solidFill>
                  <a:srgbClr val="000000"/>
                </a:solidFill>
                <a:latin typeface="inherit"/>
              </a:rPr>
              <a:t>(</a:t>
            </a:r>
            <a:r>
              <a:rPr lang="en-US" altLang="ko-KR" b="1" dirty="0" err="1">
                <a:solidFill>
                  <a:srgbClr val="000000"/>
                </a:solidFill>
                <a:latin typeface="inherit"/>
              </a:rPr>
              <a:t>eXtra</a:t>
            </a:r>
            <a:r>
              <a:rPr lang="en-US" altLang="ko-KR" b="1" dirty="0">
                <a:solidFill>
                  <a:srgbClr val="000000"/>
                </a:solidFill>
                <a:latin typeface="inherit"/>
              </a:rPr>
              <a:t> Gradient Boost)</a:t>
            </a:r>
            <a:endParaRPr lang="ko-KR" altLang="en-US" dirty="0"/>
          </a:p>
        </p:txBody>
      </p:sp>
      <p:sp>
        <p:nvSpPr>
          <p:cNvPr id="8" name="직사각형 7">
            <a:extLst>
              <a:ext uri="{FF2B5EF4-FFF2-40B4-BE49-F238E27FC236}">
                <a16:creationId xmlns:a16="http://schemas.microsoft.com/office/drawing/2014/main" id="{D18FB8F9-6FE9-4AF5-87DF-3F9DAA251942}"/>
              </a:ext>
            </a:extLst>
          </p:cNvPr>
          <p:cNvSpPr/>
          <p:nvPr/>
        </p:nvSpPr>
        <p:spPr>
          <a:xfrm>
            <a:off x="776772" y="4043221"/>
            <a:ext cx="7632848" cy="923330"/>
          </a:xfrm>
          <a:prstGeom prst="rect">
            <a:avLst/>
          </a:prstGeom>
        </p:spPr>
        <p:txBody>
          <a:bodyPr wrap="square">
            <a:spAutoFit/>
          </a:bodyPr>
          <a:lstStyle/>
          <a:p>
            <a:r>
              <a:rPr lang="en-US" altLang="ko-KR" sz="1200" b="1" dirty="0">
                <a:solidFill>
                  <a:srgbClr val="000000"/>
                </a:solidFill>
                <a:latin typeface="Helvetica Neue"/>
              </a:rPr>
              <a:t>3. </a:t>
            </a:r>
            <a:r>
              <a:rPr lang="en-US" altLang="ko-KR" sz="1200" b="1" dirty="0" err="1">
                <a:solidFill>
                  <a:srgbClr val="000000"/>
                </a:solidFill>
                <a:latin typeface="Helvetica Neue"/>
              </a:rPr>
              <a:t>XGBoost</a:t>
            </a:r>
            <a:r>
              <a:rPr lang="ko-KR" altLang="en-US" sz="1200" b="1" dirty="0">
                <a:solidFill>
                  <a:srgbClr val="000000"/>
                </a:solidFill>
                <a:latin typeface="Helvetica Neue"/>
              </a:rPr>
              <a:t>의 </a:t>
            </a:r>
            <a:r>
              <a:rPr lang="ko-KR" altLang="en-US" sz="1200" b="1" dirty="0" err="1">
                <a:solidFill>
                  <a:srgbClr val="000000"/>
                </a:solidFill>
                <a:latin typeface="Helvetica Neue"/>
              </a:rPr>
              <a:t>하이퍼</a:t>
            </a:r>
            <a:r>
              <a:rPr lang="ko-KR" altLang="en-US" sz="1200" b="1" dirty="0">
                <a:solidFill>
                  <a:srgbClr val="000000"/>
                </a:solidFill>
                <a:latin typeface="Helvetica Neue"/>
              </a:rPr>
              <a:t> 파라미터</a:t>
            </a:r>
            <a:endParaRPr lang="en-US" altLang="ko-KR" sz="1200" b="1" dirty="0">
              <a:solidFill>
                <a:srgbClr val="000000"/>
              </a:solidFill>
              <a:latin typeface="Helvetica Neue"/>
            </a:endParaRPr>
          </a:p>
          <a:p>
            <a:r>
              <a:rPr lang="en-US" altLang="ko-KR" sz="1200" b="1" dirty="0">
                <a:highlight>
                  <a:srgbClr val="FFFF00"/>
                </a:highlight>
              </a:rPr>
              <a:t>3. 1 </a:t>
            </a:r>
            <a:r>
              <a:rPr lang="ko-KR" altLang="en-US" sz="1200" b="1" dirty="0">
                <a:highlight>
                  <a:srgbClr val="FFFF00"/>
                </a:highlight>
              </a:rPr>
              <a:t>일반 파라미터</a:t>
            </a:r>
          </a:p>
          <a:p>
            <a:r>
              <a:rPr lang="en-US" altLang="ko-KR" sz="1200" dirty="0"/>
              <a:t>: </a:t>
            </a:r>
            <a:r>
              <a:rPr lang="ko-KR" altLang="en-US" sz="1200" dirty="0"/>
              <a:t>일반적으로 실행 시 스레드의 개수나 </a:t>
            </a:r>
            <a:r>
              <a:rPr lang="en-US" altLang="ko-KR" sz="1200" dirty="0"/>
              <a:t>silent </a:t>
            </a:r>
            <a:r>
              <a:rPr lang="ko-KR" altLang="en-US" sz="1200" dirty="0"/>
              <a:t>모드 등의 선택을 위한 파라미터</a:t>
            </a:r>
            <a:r>
              <a:rPr lang="en-US" altLang="ko-KR" sz="1200" dirty="0"/>
              <a:t>, default </a:t>
            </a:r>
            <a:r>
              <a:rPr lang="ko-KR" altLang="en-US" sz="1200" dirty="0"/>
              <a:t>값을 바꾸는 일은 거의 없음</a:t>
            </a:r>
          </a:p>
          <a:p>
            <a:endParaRPr lang="ko-KR" altLang="en-US" b="1" i="0" dirty="0">
              <a:solidFill>
                <a:srgbClr val="000000"/>
              </a:solidFill>
              <a:effectLst/>
              <a:latin typeface="Helvetica Neue"/>
            </a:endParaRPr>
          </a:p>
        </p:txBody>
      </p:sp>
      <p:graphicFrame>
        <p:nvGraphicFramePr>
          <p:cNvPr id="9" name="표 8">
            <a:extLst>
              <a:ext uri="{FF2B5EF4-FFF2-40B4-BE49-F238E27FC236}">
                <a16:creationId xmlns:a16="http://schemas.microsoft.com/office/drawing/2014/main" id="{B36A0143-14E8-41CE-B0C6-CC7D6C5F8856}"/>
              </a:ext>
            </a:extLst>
          </p:cNvPr>
          <p:cNvGraphicFramePr>
            <a:graphicFrameLocks noGrp="1"/>
          </p:cNvGraphicFramePr>
          <p:nvPr>
            <p:extLst>
              <p:ext uri="{D42A27DB-BD31-4B8C-83A1-F6EECF244321}">
                <p14:modId xmlns:p14="http://schemas.microsoft.com/office/powerpoint/2010/main" val="3737784195"/>
              </p:ext>
            </p:extLst>
          </p:nvPr>
        </p:nvGraphicFramePr>
        <p:xfrm>
          <a:off x="827584" y="4869160"/>
          <a:ext cx="7467636" cy="1906813"/>
        </p:xfrm>
        <a:graphic>
          <a:graphicData uri="http://schemas.openxmlformats.org/drawingml/2006/table">
            <a:tbl>
              <a:tblPr/>
              <a:tblGrid>
                <a:gridCol w="2199479">
                  <a:extLst>
                    <a:ext uri="{9D8B030D-6E8A-4147-A177-3AD203B41FA5}">
                      <a16:colId xmlns:a16="http://schemas.microsoft.com/office/drawing/2014/main" val="1693938942"/>
                    </a:ext>
                  </a:extLst>
                </a:gridCol>
                <a:gridCol w="5268157">
                  <a:extLst>
                    <a:ext uri="{9D8B030D-6E8A-4147-A177-3AD203B41FA5}">
                      <a16:colId xmlns:a16="http://schemas.microsoft.com/office/drawing/2014/main" val="2979754963"/>
                    </a:ext>
                  </a:extLst>
                </a:gridCol>
              </a:tblGrid>
              <a:tr h="216910">
                <a:tc>
                  <a:txBody>
                    <a:bodyPr/>
                    <a:lstStyle/>
                    <a:p>
                      <a:pPr algn="ctr" fontAlgn="ctr"/>
                      <a:r>
                        <a:rPr lang="ko-KR" altLang="en-US" sz="1000" b="1" dirty="0">
                          <a:effectLst/>
                        </a:rPr>
                        <a:t>파라미터 명</a:t>
                      </a:r>
                    </a:p>
                  </a:txBody>
                  <a:tcPr anchor="ctr">
                    <a:lnL>
                      <a:noFill/>
                    </a:lnL>
                    <a:lnR>
                      <a:noFill/>
                    </a:lnR>
                    <a:lnT>
                      <a:noFill/>
                    </a:lnT>
                    <a:lnB>
                      <a:noFill/>
                    </a:lnB>
                    <a:solidFill>
                      <a:srgbClr val="FFFFFF"/>
                    </a:solidFill>
                  </a:tcPr>
                </a:tc>
                <a:tc>
                  <a:txBody>
                    <a:bodyPr/>
                    <a:lstStyle/>
                    <a:p>
                      <a:pPr algn="l" fontAlgn="ctr"/>
                      <a:r>
                        <a:rPr lang="ko-KR" altLang="en-US" sz="1000" b="1" dirty="0">
                          <a:effectLst/>
                        </a:rPr>
                        <a:t>설명</a:t>
                      </a:r>
                    </a:p>
                  </a:txBody>
                  <a:tcPr anchor="ctr">
                    <a:lnL>
                      <a:noFill/>
                    </a:lnL>
                    <a:lnR>
                      <a:noFill/>
                    </a:lnR>
                    <a:lnT>
                      <a:noFill/>
                    </a:lnT>
                    <a:lnB>
                      <a:noFill/>
                    </a:lnB>
                    <a:solidFill>
                      <a:srgbClr val="FFFFFF"/>
                    </a:solidFill>
                  </a:tcPr>
                </a:tc>
                <a:extLst>
                  <a:ext uri="{0D108BD9-81ED-4DB2-BD59-A6C34878D82A}">
                    <a16:rowId xmlns:a16="http://schemas.microsoft.com/office/drawing/2014/main" val="2269260324"/>
                  </a:ext>
                </a:extLst>
              </a:tr>
              <a:tr h="506122">
                <a:tc>
                  <a:txBody>
                    <a:bodyPr/>
                    <a:lstStyle/>
                    <a:p>
                      <a:pPr algn="ctr" fontAlgn="ctr"/>
                      <a:r>
                        <a:rPr lang="en-US" sz="1000" b="1" dirty="0">
                          <a:effectLst/>
                        </a:rPr>
                        <a:t>booster</a:t>
                      </a:r>
                      <a:endParaRPr lang="en-US" sz="1000" dirty="0">
                        <a:effectLst/>
                      </a:endParaRPr>
                    </a:p>
                  </a:txBody>
                  <a:tcPr anchor="ctr">
                    <a:lnL>
                      <a:noFill/>
                    </a:lnL>
                    <a:lnR>
                      <a:noFill/>
                    </a:lnR>
                    <a:lnT>
                      <a:noFill/>
                    </a:lnT>
                    <a:lnB>
                      <a:noFill/>
                    </a:lnB>
                    <a:solidFill>
                      <a:srgbClr val="F5F5F5"/>
                    </a:solidFill>
                  </a:tcPr>
                </a:tc>
                <a:tc>
                  <a:txBody>
                    <a:bodyPr/>
                    <a:lstStyle/>
                    <a:p>
                      <a:pPr algn="l" fontAlgn="ctr"/>
                      <a:r>
                        <a:rPr lang="en-US" sz="1000" dirty="0">
                          <a:effectLst/>
                        </a:rPr>
                        <a:t>- </a:t>
                      </a:r>
                      <a:r>
                        <a:rPr lang="en-US" sz="1000" dirty="0" err="1">
                          <a:effectLst/>
                        </a:rPr>
                        <a:t>gbtree</a:t>
                      </a:r>
                      <a:r>
                        <a:rPr lang="en-US" sz="1000" dirty="0">
                          <a:effectLst/>
                        </a:rPr>
                        <a:t>(tree based model) </a:t>
                      </a:r>
                      <a:r>
                        <a:rPr lang="ko-KR" altLang="en-US" sz="1000" dirty="0">
                          <a:effectLst/>
                        </a:rPr>
                        <a:t>또는 </a:t>
                      </a:r>
                      <a:r>
                        <a:rPr lang="en-US" sz="1000" dirty="0" err="1">
                          <a:effectLst/>
                        </a:rPr>
                        <a:t>gblinear</a:t>
                      </a:r>
                      <a:r>
                        <a:rPr lang="en-US" sz="1000" dirty="0">
                          <a:effectLst/>
                        </a:rPr>
                        <a:t>(linear model) </a:t>
                      </a:r>
                      <a:r>
                        <a:rPr lang="ko-KR" altLang="en-US" sz="1000" dirty="0">
                          <a:effectLst/>
                        </a:rPr>
                        <a:t>중 선택</a:t>
                      </a:r>
                      <a:br>
                        <a:rPr lang="ko-KR" altLang="en-US" sz="1000" dirty="0">
                          <a:effectLst/>
                        </a:rPr>
                      </a:br>
                      <a:r>
                        <a:rPr lang="en-US" altLang="ko-KR" sz="1000" dirty="0">
                          <a:effectLst/>
                        </a:rPr>
                        <a:t>- </a:t>
                      </a:r>
                      <a:r>
                        <a:rPr lang="en-US" sz="1000" dirty="0">
                          <a:effectLst/>
                        </a:rPr>
                        <a:t>Default = '</a:t>
                      </a:r>
                      <a:r>
                        <a:rPr lang="en-US" sz="1000" dirty="0" err="1">
                          <a:effectLst/>
                        </a:rPr>
                        <a:t>gbtree</a:t>
                      </a:r>
                      <a:r>
                        <a:rPr lang="en-US" sz="1000" dirty="0">
                          <a:effectLst/>
                        </a:rPr>
                        <a:t>'</a:t>
                      </a:r>
                    </a:p>
                  </a:txBody>
                  <a:tcPr anchor="ctr">
                    <a:lnL>
                      <a:noFill/>
                    </a:lnL>
                    <a:lnR>
                      <a:noFill/>
                    </a:lnR>
                    <a:lnT>
                      <a:noFill/>
                    </a:lnT>
                    <a:lnB>
                      <a:noFill/>
                    </a:lnB>
                    <a:solidFill>
                      <a:srgbClr val="F5F5F5"/>
                    </a:solidFill>
                  </a:tcPr>
                </a:tc>
                <a:extLst>
                  <a:ext uri="{0D108BD9-81ED-4DB2-BD59-A6C34878D82A}">
                    <a16:rowId xmlns:a16="http://schemas.microsoft.com/office/drawing/2014/main" val="552120834"/>
                  </a:ext>
                </a:extLst>
              </a:tr>
              <a:tr h="506122">
                <a:tc>
                  <a:txBody>
                    <a:bodyPr/>
                    <a:lstStyle/>
                    <a:p>
                      <a:pPr algn="ctr" fontAlgn="ctr"/>
                      <a:r>
                        <a:rPr lang="en-US" sz="1000" b="1" dirty="0">
                          <a:effectLst/>
                        </a:rPr>
                        <a:t>silent</a:t>
                      </a:r>
                      <a:endParaRPr lang="en-US" sz="1000" dirty="0">
                        <a:effectLst/>
                      </a:endParaRPr>
                    </a:p>
                  </a:txBody>
                  <a:tcPr anchor="ctr">
                    <a:lnL>
                      <a:noFill/>
                    </a:lnL>
                    <a:lnR>
                      <a:noFill/>
                    </a:lnR>
                    <a:lnT>
                      <a:noFill/>
                    </a:lnT>
                    <a:lnB>
                      <a:noFill/>
                    </a:lnB>
                    <a:solidFill>
                      <a:srgbClr val="FFFFFF"/>
                    </a:solidFill>
                  </a:tcPr>
                </a:tc>
                <a:tc>
                  <a:txBody>
                    <a:bodyPr/>
                    <a:lstStyle/>
                    <a:p>
                      <a:pPr algn="l" fontAlgn="ctr"/>
                      <a:r>
                        <a:rPr lang="en-US" altLang="ko-KR" sz="1000" dirty="0">
                          <a:effectLst/>
                        </a:rPr>
                        <a:t>- Default = 1</a:t>
                      </a:r>
                      <a:br>
                        <a:rPr lang="en-US" altLang="ko-KR" sz="1000" dirty="0">
                          <a:effectLst/>
                        </a:rPr>
                      </a:br>
                      <a:r>
                        <a:rPr lang="en-US" altLang="ko-KR" sz="1000" dirty="0">
                          <a:effectLst/>
                        </a:rPr>
                        <a:t>- </a:t>
                      </a:r>
                      <a:r>
                        <a:rPr lang="ko-KR" altLang="en-US" sz="1000" dirty="0">
                          <a:effectLst/>
                        </a:rPr>
                        <a:t>출력 메시지를 나타내고 싶지 않을 경우 </a:t>
                      </a:r>
                      <a:r>
                        <a:rPr lang="en-US" altLang="ko-KR" sz="1000" dirty="0">
                          <a:effectLst/>
                        </a:rPr>
                        <a:t>1</a:t>
                      </a:r>
                      <a:r>
                        <a:rPr lang="ko-KR" altLang="en-US" sz="1000" dirty="0">
                          <a:effectLst/>
                        </a:rPr>
                        <a:t>로 설정</a:t>
                      </a:r>
                    </a:p>
                  </a:txBody>
                  <a:tcPr anchor="ctr">
                    <a:lnL>
                      <a:noFill/>
                    </a:lnL>
                    <a:lnR>
                      <a:noFill/>
                    </a:lnR>
                    <a:lnT>
                      <a:noFill/>
                    </a:lnT>
                    <a:lnB>
                      <a:noFill/>
                    </a:lnB>
                    <a:solidFill>
                      <a:srgbClr val="FFFFFF"/>
                    </a:solidFill>
                  </a:tcPr>
                </a:tc>
                <a:extLst>
                  <a:ext uri="{0D108BD9-81ED-4DB2-BD59-A6C34878D82A}">
                    <a16:rowId xmlns:a16="http://schemas.microsoft.com/office/drawing/2014/main" val="3376866549"/>
                  </a:ext>
                </a:extLst>
              </a:tr>
              <a:tr h="650729">
                <a:tc>
                  <a:txBody>
                    <a:bodyPr/>
                    <a:lstStyle/>
                    <a:p>
                      <a:pPr algn="ctr" fontAlgn="ctr"/>
                      <a:r>
                        <a:rPr lang="en-US" sz="1000" b="1" dirty="0" err="1">
                          <a:effectLst/>
                        </a:rPr>
                        <a:t>nthread</a:t>
                      </a:r>
                      <a:endParaRPr lang="en-US" sz="1000" dirty="0">
                        <a:effectLst/>
                      </a:endParaRPr>
                    </a:p>
                  </a:txBody>
                  <a:tcPr anchor="ctr">
                    <a:lnL>
                      <a:noFill/>
                    </a:lnL>
                    <a:lnR>
                      <a:noFill/>
                    </a:lnR>
                    <a:lnT>
                      <a:noFill/>
                    </a:lnT>
                    <a:lnB>
                      <a:noFill/>
                    </a:lnB>
                    <a:solidFill>
                      <a:srgbClr val="F5F5F5"/>
                    </a:solidFill>
                  </a:tcPr>
                </a:tc>
                <a:tc>
                  <a:txBody>
                    <a:bodyPr/>
                    <a:lstStyle/>
                    <a:p>
                      <a:pPr algn="l" fontAlgn="ctr"/>
                      <a:r>
                        <a:rPr lang="en-US" altLang="ko-KR" sz="1000" dirty="0">
                          <a:effectLst/>
                        </a:rPr>
                        <a:t>- CPU </a:t>
                      </a:r>
                      <a:r>
                        <a:rPr lang="ko-KR" altLang="en-US" sz="1000" dirty="0">
                          <a:effectLst/>
                        </a:rPr>
                        <a:t>실행 스레드 개수 조정</a:t>
                      </a:r>
                      <a:br>
                        <a:rPr lang="ko-KR" altLang="en-US" sz="1000" dirty="0">
                          <a:effectLst/>
                        </a:rPr>
                      </a:br>
                      <a:r>
                        <a:rPr lang="en-US" altLang="ko-KR" sz="1000" dirty="0">
                          <a:effectLst/>
                        </a:rPr>
                        <a:t>- Default</a:t>
                      </a:r>
                      <a:r>
                        <a:rPr lang="ko-KR" altLang="en-US" sz="1000" dirty="0">
                          <a:effectLst/>
                        </a:rPr>
                        <a:t>는 전체 다 사용하는 것</a:t>
                      </a:r>
                      <a:br>
                        <a:rPr lang="ko-KR" altLang="en-US" sz="1000" dirty="0">
                          <a:effectLst/>
                        </a:rPr>
                      </a:br>
                      <a:r>
                        <a:rPr lang="en-US" altLang="ko-KR" sz="1000" dirty="0">
                          <a:effectLst/>
                        </a:rPr>
                        <a:t>- </a:t>
                      </a:r>
                      <a:r>
                        <a:rPr lang="ko-KR" altLang="en-US" sz="1000" dirty="0">
                          <a:effectLst/>
                        </a:rPr>
                        <a:t>멀티코어</a:t>
                      </a:r>
                      <a:r>
                        <a:rPr lang="en-US" altLang="ko-KR" sz="1000" dirty="0">
                          <a:effectLst/>
                        </a:rPr>
                        <a:t>/</a:t>
                      </a:r>
                      <a:r>
                        <a:rPr lang="ko-KR" altLang="en-US" sz="1000" dirty="0">
                          <a:effectLst/>
                        </a:rPr>
                        <a:t>스레드 </a:t>
                      </a:r>
                      <a:r>
                        <a:rPr lang="en-US" altLang="ko-KR" sz="1000" dirty="0">
                          <a:effectLst/>
                        </a:rPr>
                        <a:t>CPU </a:t>
                      </a:r>
                      <a:r>
                        <a:rPr lang="ko-KR" altLang="en-US" sz="1000" dirty="0">
                          <a:effectLst/>
                        </a:rPr>
                        <a:t>시스템에서 일부</a:t>
                      </a:r>
                      <a:r>
                        <a:rPr lang="en-US" altLang="ko-KR" sz="1000" dirty="0">
                          <a:effectLst/>
                        </a:rPr>
                        <a:t>CPU</a:t>
                      </a:r>
                      <a:r>
                        <a:rPr lang="ko-KR" altLang="en-US" sz="1000" dirty="0">
                          <a:effectLst/>
                        </a:rPr>
                        <a:t>만 사용할 때 변경</a:t>
                      </a:r>
                    </a:p>
                  </a:txBody>
                  <a:tcPr anchor="ctr">
                    <a:lnL>
                      <a:noFill/>
                    </a:lnL>
                    <a:lnR>
                      <a:noFill/>
                    </a:lnR>
                    <a:lnT>
                      <a:noFill/>
                    </a:lnT>
                    <a:lnB>
                      <a:noFill/>
                    </a:lnB>
                    <a:solidFill>
                      <a:srgbClr val="F5F5F5"/>
                    </a:solidFill>
                  </a:tcPr>
                </a:tc>
                <a:extLst>
                  <a:ext uri="{0D108BD9-81ED-4DB2-BD59-A6C34878D82A}">
                    <a16:rowId xmlns:a16="http://schemas.microsoft.com/office/drawing/2014/main" val="1690989549"/>
                  </a:ext>
                </a:extLst>
              </a:tr>
            </a:tbl>
          </a:graphicData>
        </a:graphic>
      </p:graphicFrame>
      <p:sp>
        <p:nvSpPr>
          <p:cNvPr id="10" name="직사각형 9">
            <a:extLst>
              <a:ext uri="{FF2B5EF4-FFF2-40B4-BE49-F238E27FC236}">
                <a16:creationId xmlns:a16="http://schemas.microsoft.com/office/drawing/2014/main" id="{F581D1AF-634B-4F0F-828F-6964BD819D68}"/>
              </a:ext>
            </a:extLst>
          </p:cNvPr>
          <p:cNvSpPr/>
          <p:nvPr/>
        </p:nvSpPr>
        <p:spPr>
          <a:xfrm>
            <a:off x="3173494" y="289120"/>
            <a:ext cx="1249701" cy="369332"/>
          </a:xfrm>
          <a:prstGeom prst="rect">
            <a:avLst/>
          </a:prstGeom>
        </p:spPr>
        <p:txBody>
          <a:bodyPr wrap="none">
            <a:spAutoFit/>
          </a:bodyPr>
          <a:lstStyle/>
          <a:p>
            <a:pPr fontAlgn="base"/>
            <a:r>
              <a:rPr lang="en-US" altLang="ko-KR" b="1" dirty="0">
                <a:solidFill>
                  <a:srgbClr val="121212"/>
                </a:solidFill>
                <a:latin typeface="Noto Sans KR"/>
              </a:rPr>
              <a:t>**Boosting</a:t>
            </a:r>
            <a:endParaRPr lang="en-US" altLang="ko-KR" b="1" i="0" dirty="0">
              <a:solidFill>
                <a:srgbClr val="121212"/>
              </a:solidFill>
              <a:effectLst/>
              <a:latin typeface="Noto Sans KR"/>
            </a:endParaRPr>
          </a:p>
        </p:txBody>
      </p:sp>
      <p:sp>
        <p:nvSpPr>
          <p:cNvPr id="7" name="바닥글 개체 틀 6">
            <a:extLst>
              <a:ext uri="{FF2B5EF4-FFF2-40B4-BE49-F238E27FC236}">
                <a16:creationId xmlns:a16="http://schemas.microsoft.com/office/drawing/2014/main" id="{E3DDD12F-3911-4027-BEF7-349A4D17E9EF}"/>
              </a:ext>
            </a:extLst>
          </p:cNvPr>
          <p:cNvSpPr>
            <a:spLocks noGrp="1"/>
          </p:cNvSpPr>
          <p:nvPr>
            <p:ph type="ftr" sz="quarter" idx="11"/>
          </p:nvPr>
        </p:nvSpPr>
        <p:spPr/>
        <p:txBody>
          <a:bodyPr/>
          <a:lstStyle/>
          <a:p>
            <a:r>
              <a:rPr lang="en-US" altLang="ko-KR"/>
              <a:t>UBION PBL- FBA</a:t>
            </a:r>
            <a:endParaRPr lang="ko-KR" altLang="en-US"/>
          </a:p>
        </p:txBody>
      </p:sp>
      <p:sp>
        <p:nvSpPr>
          <p:cNvPr id="11" name="슬라이드 번호 개체 틀 10">
            <a:extLst>
              <a:ext uri="{FF2B5EF4-FFF2-40B4-BE49-F238E27FC236}">
                <a16:creationId xmlns:a16="http://schemas.microsoft.com/office/drawing/2014/main" id="{6BA3DA89-9811-4B47-9BA6-82A3FD67204A}"/>
              </a:ext>
            </a:extLst>
          </p:cNvPr>
          <p:cNvSpPr>
            <a:spLocks noGrp="1"/>
          </p:cNvSpPr>
          <p:nvPr>
            <p:ph type="sldNum" sz="quarter" idx="12"/>
          </p:nvPr>
        </p:nvSpPr>
        <p:spPr/>
        <p:txBody>
          <a:bodyPr/>
          <a:lstStyle/>
          <a:p>
            <a:fld id="{DE77BB65-F969-4654-BF30-45C70C1BE112}" type="slidenum">
              <a:rPr lang="ko-KR" altLang="en-US" smtClean="0"/>
              <a:pPr/>
              <a:t>259</a:t>
            </a:fld>
            <a:endParaRPr lang="ko-KR" altLang="en-US"/>
          </a:p>
        </p:txBody>
      </p:sp>
      <p:sp>
        <p:nvSpPr>
          <p:cNvPr id="13" name="직사각형 12">
            <a:extLst>
              <a:ext uri="{FF2B5EF4-FFF2-40B4-BE49-F238E27FC236}">
                <a16:creationId xmlns:a16="http://schemas.microsoft.com/office/drawing/2014/main" id="{6BAC47F4-7361-438C-9E0E-FE02FDC6AF61}"/>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1274073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표 11">
                <a:extLst>
                  <a:ext uri="{FF2B5EF4-FFF2-40B4-BE49-F238E27FC236}">
                    <a16:creationId xmlns:a16="http://schemas.microsoft.com/office/drawing/2014/main" id="{FC2E1EB5-A7BE-9449-94AF-04F91CB3DFB3}"/>
                  </a:ext>
                </a:extLst>
              </p:cNvPr>
              <p:cNvGraphicFramePr>
                <a:graphicFrameLocks noGrp="1"/>
              </p:cNvGraphicFramePr>
              <p:nvPr>
                <p:extLst>
                  <p:ext uri="{D42A27DB-BD31-4B8C-83A1-F6EECF244321}">
                    <p14:modId xmlns:p14="http://schemas.microsoft.com/office/powerpoint/2010/main" val="1702560402"/>
                  </p:ext>
                </p:extLst>
              </p:nvPr>
            </p:nvGraphicFramePr>
            <p:xfrm>
              <a:off x="357053" y="1765153"/>
              <a:ext cx="8271712" cy="3510773"/>
            </p:xfrm>
            <a:graphic>
              <a:graphicData uri="http://schemas.openxmlformats.org/drawingml/2006/table">
                <a:tbl>
                  <a:tblPr firstRow="1" bandRow="1">
                    <a:tableStyleId>{5C22544A-7EE6-4342-B048-85BDC9FD1C3A}</a:tableStyleId>
                  </a:tblPr>
                  <a:tblGrid>
                    <a:gridCol w="830571">
                      <a:extLst>
                        <a:ext uri="{9D8B030D-6E8A-4147-A177-3AD203B41FA5}">
                          <a16:colId xmlns:a16="http://schemas.microsoft.com/office/drawing/2014/main" val="630177809"/>
                        </a:ext>
                      </a:extLst>
                    </a:gridCol>
                    <a:gridCol w="792088">
                      <a:extLst>
                        <a:ext uri="{9D8B030D-6E8A-4147-A177-3AD203B41FA5}">
                          <a16:colId xmlns:a16="http://schemas.microsoft.com/office/drawing/2014/main" val="4007787095"/>
                        </a:ext>
                      </a:extLst>
                    </a:gridCol>
                    <a:gridCol w="720080">
                      <a:extLst>
                        <a:ext uri="{9D8B030D-6E8A-4147-A177-3AD203B41FA5}">
                          <a16:colId xmlns:a16="http://schemas.microsoft.com/office/drawing/2014/main" val="2094819766"/>
                        </a:ext>
                      </a:extLst>
                    </a:gridCol>
                    <a:gridCol w="1050473">
                      <a:extLst>
                        <a:ext uri="{9D8B030D-6E8A-4147-A177-3AD203B41FA5}">
                          <a16:colId xmlns:a16="http://schemas.microsoft.com/office/drawing/2014/main" val="2880420016"/>
                        </a:ext>
                      </a:extLst>
                    </a:gridCol>
                    <a:gridCol w="1219626">
                      <a:extLst>
                        <a:ext uri="{9D8B030D-6E8A-4147-A177-3AD203B41FA5}">
                          <a16:colId xmlns:a16="http://schemas.microsoft.com/office/drawing/2014/main" val="2854151291"/>
                        </a:ext>
                      </a:extLst>
                    </a:gridCol>
                    <a:gridCol w="1373575">
                      <a:extLst>
                        <a:ext uri="{9D8B030D-6E8A-4147-A177-3AD203B41FA5}">
                          <a16:colId xmlns:a16="http://schemas.microsoft.com/office/drawing/2014/main" val="874801617"/>
                        </a:ext>
                      </a:extLst>
                    </a:gridCol>
                    <a:gridCol w="1219626">
                      <a:extLst>
                        <a:ext uri="{9D8B030D-6E8A-4147-A177-3AD203B41FA5}">
                          <a16:colId xmlns:a16="http://schemas.microsoft.com/office/drawing/2014/main" val="3551196118"/>
                        </a:ext>
                      </a:extLst>
                    </a:gridCol>
                    <a:gridCol w="1065673">
                      <a:extLst>
                        <a:ext uri="{9D8B030D-6E8A-4147-A177-3AD203B41FA5}">
                          <a16:colId xmlns:a16="http://schemas.microsoft.com/office/drawing/2014/main" val="3372896150"/>
                        </a:ext>
                      </a:extLst>
                    </a:gridCol>
                  </a:tblGrid>
                  <a:tr h="656379">
                    <a:tc>
                      <a:txBody>
                        <a:bodyPr/>
                        <a:lstStyle/>
                        <a:p>
                          <a:pPr algn="ctr"/>
                          <a:endParaRPr lang="ko-Kore-KR" altLang="en-US" sz="1200" dirty="0">
                            <a:solidFill>
                              <a:schemeClr val="tx1"/>
                            </a:solidFill>
                            <a:latin typeface="+mj-ea"/>
                            <a:ea typeface="+mj-ea"/>
                          </a:endParaRPr>
                        </a:p>
                      </a:txBody>
                      <a:tcPr marL="68580" marR="68580" marT="34290" marB="34290">
                        <a:solidFill>
                          <a:schemeClr val="bg2"/>
                        </a:solidFill>
                      </a:tcPr>
                    </a:tc>
                    <a:tc>
                      <a:txBody>
                        <a:bodyPr/>
                        <a:lstStyle/>
                        <a:p>
                          <a:pPr algn="ctr"/>
                          <a:r>
                            <a:rPr lang="en-US" altLang="ko-Kore-KR" sz="1200" dirty="0">
                              <a:solidFill>
                                <a:schemeClr val="tx1"/>
                              </a:solidFill>
                              <a:latin typeface="+mj-ea"/>
                              <a:ea typeface="+mj-ea"/>
                            </a:rPr>
                            <a:t>X </a:t>
                          </a: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algn="ctr"/>
                          <a:r>
                            <a:rPr lang="en-US" altLang="en-US" sz="1200" dirty="0">
                              <a:solidFill>
                                <a:schemeClr val="tx1"/>
                              </a:solidFill>
                              <a:latin typeface="+mj-ea"/>
                              <a:ea typeface="+mj-ea"/>
                            </a:rPr>
                            <a:t>Y</a:t>
                          </a: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algn="ctr"/>
                          <a:r>
                            <a:rPr lang="en-US" altLang="en-US" sz="1200" dirty="0">
                              <a:solidFill>
                                <a:schemeClr val="tx1"/>
                              </a:solidFill>
                              <a:latin typeface="+mj-ea"/>
                              <a:ea typeface="+mj-ea"/>
                            </a:rPr>
                            <a:t>X </a:t>
                          </a:r>
                          <a:r>
                            <a:rPr lang="ko-KR" altLang="en-US" sz="1200" dirty="0">
                              <a:solidFill>
                                <a:schemeClr val="tx1"/>
                              </a:solidFill>
                              <a:latin typeface="+mj-ea"/>
                              <a:ea typeface="+mj-ea"/>
                            </a:rPr>
                            <a:t>편차</a:t>
                          </a:r>
                          <a:endParaRPr lang="en-US" altLang="ko-KR" sz="1200" dirty="0">
                            <a:solidFill>
                              <a:schemeClr val="tx1"/>
                            </a:solidFill>
                            <a:latin typeface="+mj-ea"/>
                            <a:ea typeface="+mj-ea"/>
                          </a:endParaRPr>
                        </a:p>
                        <a:p>
                          <a:pPr algn="ctr"/>
                          <a:r>
                            <a:rPr lang="en-US" altLang="en-US" sz="1200" dirty="0">
                              <a:solidFill>
                                <a:schemeClr val="tx1"/>
                              </a:solidFill>
                              <a:latin typeface="+mj-ea"/>
                              <a:ea typeface="+mj-ea"/>
                            </a:rPr>
                            <a:t>(</a:t>
                          </a:r>
                          <a14:m>
                            <m:oMath xmlns:m="http://schemas.openxmlformats.org/officeDocument/2006/math">
                              <m:sSub>
                                <m:sSubPr>
                                  <m:ctrlPr>
                                    <a:rPr lang="en-US" altLang="en-US" sz="1200" i="1" smtClean="0">
                                      <a:solidFill>
                                        <a:schemeClr val="tx1"/>
                                      </a:solidFill>
                                      <a:latin typeface="Cambria Math" panose="02040503050406030204" pitchFamily="18" charset="0"/>
                                      <a:ea typeface="+mj-ea"/>
                                    </a:rPr>
                                  </m:ctrlPr>
                                </m:sSubPr>
                                <m:e>
                                  <m:r>
                                    <a:rPr lang="en-US" altLang="en-US" sz="1200" b="1" i="1" smtClean="0">
                                      <a:solidFill>
                                        <a:schemeClr val="tx1"/>
                                      </a:solidFill>
                                      <a:latin typeface="Cambria Math" panose="02040503050406030204" pitchFamily="18" charset="0"/>
                                      <a:ea typeface="+mj-ea"/>
                                    </a:rPr>
                                    <m:t>𝑿</m:t>
                                  </m:r>
                                </m:e>
                                <m:sub>
                                  <m:r>
                                    <a:rPr lang="en-US" altLang="en-US" sz="1200" b="1" i="1" smtClean="0">
                                      <a:solidFill>
                                        <a:schemeClr val="tx1"/>
                                      </a:solidFill>
                                      <a:latin typeface="Cambria Math" panose="02040503050406030204" pitchFamily="18" charset="0"/>
                                      <a:ea typeface="+mj-ea"/>
                                    </a:rPr>
                                    <m:t>𝑫</m:t>
                                  </m:r>
                                </m:sub>
                              </m:sSub>
                            </m:oMath>
                          </a14:m>
                          <a:r>
                            <a:rPr lang="en-US" altLang="en-US" sz="1200" dirty="0">
                              <a:solidFill>
                                <a:schemeClr val="tx1"/>
                              </a:solidFill>
                              <a:latin typeface="+mj-ea"/>
                              <a:ea typeface="+mj-ea"/>
                            </a:rPr>
                            <a:t>)</a:t>
                          </a:r>
                        </a:p>
                        <a:p>
                          <a:pPr algn="ctr"/>
                          <a:r>
                            <a:rPr lang="en-US" altLang="en-US" sz="1200" dirty="0">
                              <a:solidFill>
                                <a:schemeClr val="tx1"/>
                              </a:solidFill>
                              <a:ea typeface="+mj-ea"/>
                            </a:rPr>
                            <a:t>(</a:t>
                          </a:r>
                          <a14:m>
                            <m:oMath xmlns:m="http://schemas.openxmlformats.org/officeDocument/2006/math">
                              <m:sSub>
                                <m:sSubPr>
                                  <m:ctrlPr>
                                    <a:rPr lang="ko-Kore-KR" altLang="en-US" sz="1200" i="1" smtClean="0">
                                      <a:solidFill>
                                        <a:schemeClr val="tx1"/>
                                      </a:solidFill>
                                      <a:latin typeface="Cambria Math" panose="02040503050406030204" pitchFamily="18" charset="0"/>
                                      <a:ea typeface="+mj-ea"/>
                                    </a:rPr>
                                  </m:ctrlPr>
                                </m:sSubPr>
                                <m:e>
                                  <m:r>
                                    <a:rPr lang="en-US" altLang="en-US" sz="1200" b="1" i="1" smtClean="0">
                                      <a:solidFill>
                                        <a:schemeClr val="tx1"/>
                                      </a:solidFill>
                                      <a:latin typeface="Cambria Math" panose="02040503050406030204" pitchFamily="18" charset="0"/>
                                      <a:ea typeface="+mj-ea"/>
                                    </a:rPr>
                                    <m:t>𝑿</m:t>
                                  </m:r>
                                </m:e>
                                <m:sub>
                                  <m:r>
                                    <a:rPr lang="en-US" altLang="en-US" sz="1200" b="1" i="1" smtClean="0">
                                      <a:solidFill>
                                        <a:schemeClr val="tx1"/>
                                      </a:solidFill>
                                      <a:latin typeface="Cambria Math" panose="02040503050406030204" pitchFamily="18" charset="0"/>
                                      <a:ea typeface="+mj-ea"/>
                                    </a:rPr>
                                    <m:t>𝒊</m:t>
                                  </m:r>
                                </m:sub>
                              </m:sSub>
                            </m:oMath>
                          </a14:m>
                          <a:r>
                            <a:rPr lang="en-US" altLang="en-US" sz="1200" dirty="0">
                              <a:solidFill>
                                <a:schemeClr val="tx1"/>
                              </a:solidFill>
                              <a:latin typeface="+mj-ea"/>
                              <a:ea typeface="+mj-ea"/>
                            </a:rPr>
                            <a:t> - m)</a:t>
                          </a: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algn="ctr"/>
                          <a:r>
                            <a:rPr lang="en-US" altLang="en-US" sz="1200" b="1" kern="1200" dirty="0">
                              <a:solidFill>
                                <a:schemeClr val="tx1"/>
                              </a:solidFill>
                              <a:latin typeface="+mj-ea"/>
                              <a:ea typeface="+mn-ea"/>
                              <a:cs typeface="+mn-cs"/>
                            </a:rPr>
                            <a:t>Y </a:t>
                          </a:r>
                          <a:r>
                            <a:rPr lang="ko-KR" altLang="en-US" sz="1200" b="1" kern="1200" dirty="0">
                              <a:solidFill>
                                <a:schemeClr val="tx1"/>
                              </a:solidFill>
                              <a:latin typeface="+mj-ea"/>
                              <a:ea typeface="+mn-ea"/>
                              <a:cs typeface="+mn-cs"/>
                            </a:rPr>
                            <a:t>편차</a:t>
                          </a:r>
                          <a:endParaRPr lang="en-US" altLang="ko-KR" sz="1200" b="1" kern="1200" dirty="0">
                            <a:solidFill>
                              <a:schemeClr val="tx1"/>
                            </a:solidFill>
                            <a:latin typeface="+mj-ea"/>
                            <a:ea typeface="+mn-ea"/>
                            <a:cs typeface="+mn-cs"/>
                          </a:endParaRPr>
                        </a:p>
                        <a:p>
                          <a:pPr algn="ctr"/>
                          <a:r>
                            <a:rPr lang="en-US" altLang="en-US" sz="1200" b="1" kern="1200" dirty="0">
                              <a:solidFill>
                                <a:schemeClr val="tx1"/>
                              </a:solidFill>
                              <a:latin typeface="+mj-ea"/>
                              <a:ea typeface="+mn-ea"/>
                              <a:cs typeface="+mn-cs"/>
                            </a:rPr>
                            <a:t>(</a:t>
                          </a:r>
                          <a14:m>
                            <m:oMath xmlns:m="http://schemas.openxmlformats.org/officeDocument/2006/math">
                              <m:sSub>
                                <m:sSubPr>
                                  <m:ctrlPr>
                                    <a:rPr lang="en-US" altLang="en-US" sz="1200" b="1" i="1" kern="1200" smtClean="0">
                                      <a:solidFill>
                                        <a:schemeClr val="tx1"/>
                                      </a:solidFill>
                                      <a:latin typeface="Cambria Math" panose="02040503050406030204" pitchFamily="18" charset="0"/>
                                      <a:ea typeface="+mn-ea"/>
                                      <a:cs typeface="+mn-cs"/>
                                    </a:rPr>
                                  </m:ctrlPr>
                                </m:sSubPr>
                                <m:e>
                                  <m:r>
                                    <a:rPr lang="en-US" altLang="en-US" sz="1200" b="1" i="1" kern="1200" smtClean="0">
                                      <a:solidFill>
                                        <a:schemeClr val="tx1"/>
                                      </a:solidFill>
                                      <a:latin typeface="Cambria Math" panose="02040503050406030204" pitchFamily="18" charset="0"/>
                                      <a:ea typeface="+mn-ea"/>
                                      <a:cs typeface="+mn-cs"/>
                                    </a:rPr>
                                    <m:t>𝒀</m:t>
                                  </m:r>
                                </m:e>
                                <m:sub>
                                  <m:r>
                                    <a:rPr lang="en-US" altLang="en-US" sz="1200" b="1" i="1" kern="1200" smtClean="0">
                                      <a:solidFill>
                                        <a:schemeClr val="tx1"/>
                                      </a:solidFill>
                                      <a:latin typeface="Cambria Math" panose="02040503050406030204" pitchFamily="18" charset="0"/>
                                      <a:ea typeface="+mn-ea"/>
                                      <a:cs typeface="+mn-cs"/>
                                    </a:rPr>
                                    <m:t>𝑫</m:t>
                                  </m:r>
                                </m:sub>
                              </m:sSub>
                            </m:oMath>
                          </a14:m>
                          <a:r>
                            <a:rPr lang="en-US" altLang="en-US" sz="1200" b="1" kern="1200" dirty="0">
                              <a:solidFill>
                                <a:schemeClr val="tx1"/>
                              </a:solidFill>
                              <a:latin typeface="+mj-ea"/>
                              <a:ea typeface="+mn-ea"/>
                              <a:cs typeface="+mn-cs"/>
                            </a:rPr>
                            <a:t>)</a:t>
                          </a:r>
                          <a:endParaRPr lang="ko-Kore-KR" altLang="en-US" sz="1200" b="1" kern="1200" dirty="0">
                            <a:solidFill>
                              <a:schemeClr val="tx1"/>
                            </a:solidFill>
                            <a:latin typeface="+mj-ea"/>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en-US" sz="1200" b="1" kern="1200" dirty="0">
                              <a:solidFill>
                                <a:schemeClr val="tx1"/>
                              </a:solidFill>
                              <a:latin typeface="+mn-lt"/>
                              <a:ea typeface="+mn-ea"/>
                              <a:cs typeface="+mn-cs"/>
                            </a:rPr>
                            <a:t>(</a:t>
                          </a:r>
                          <a14:m>
                            <m:oMath xmlns:m="http://schemas.openxmlformats.org/officeDocument/2006/math">
                              <m:sSub>
                                <m:sSubPr>
                                  <m:ctrlPr>
                                    <a:rPr lang="ko-Kore-KR" altLang="en-US" sz="1200" b="1" i="1" kern="1200" smtClean="0">
                                      <a:solidFill>
                                        <a:schemeClr val="tx1"/>
                                      </a:solidFill>
                                      <a:latin typeface="Cambria Math" panose="02040503050406030204" pitchFamily="18" charset="0"/>
                                      <a:ea typeface="+mn-ea"/>
                                      <a:cs typeface="+mn-cs"/>
                                    </a:rPr>
                                  </m:ctrlPr>
                                </m:sSubPr>
                                <m:e>
                                  <m:r>
                                    <a:rPr lang="en-US" altLang="en-US" sz="1200" b="1" i="1" kern="1200" smtClean="0">
                                      <a:solidFill>
                                        <a:schemeClr val="tx1"/>
                                      </a:solidFill>
                                      <a:latin typeface="Cambria Math" panose="02040503050406030204" pitchFamily="18" charset="0"/>
                                      <a:ea typeface="+mn-ea"/>
                                      <a:cs typeface="+mn-cs"/>
                                    </a:rPr>
                                    <m:t>𝒀</m:t>
                                  </m:r>
                                </m:e>
                                <m:sub>
                                  <m:r>
                                    <a:rPr lang="en-US" altLang="en-US" sz="1200" b="1" i="1" kern="1200" smtClean="0">
                                      <a:solidFill>
                                        <a:schemeClr val="tx1"/>
                                      </a:solidFill>
                                      <a:latin typeface="Cambria Math" panose="02040503050406030204" pitchFamily="18" charset="0"/>
                                      <a:ea typeface="+mn-ea"/>
                                      <a:cs typeface="+mn-cs"/>
                                    </a:rPr>
                                    <m:t>𝒊</m:t>
                                  </m:r>
                                </m:sub>
                              </m:sSub>
                            </m:oMath>
                          </a14:m>
                          <a:r>
                            <a:rPr lang="en-US" altLang="en-US" sz="1200" b="1" kern="1200" dirty="0">
                              <a:solidFill>
                                <a:schemeClr val="tx1"/>
                              </a:solidFill>
                              <a:latin typeface="+mj-ea"/>
                              <a:ea typeface="+mn-ea"/>
                              <a:cs typeface="+mn-cs"/>
                            </a:rPr>
                            <a:t> - m)</a:t>
                          </a:r>
                          <a:endParaRPr lang="ko-Kore-KR" altLang="en-US" sz="1200" b="1" kern="1200" dirty="0">
                            <a:solidFill>
                              <a:schemeClr val="tx1"/>
                            </a:solidFill>
                            <a:latin typeface="+mj-ea"/>
                            <a:ea typeface="+mn-ea"/>
                            <a:cs typeface="+mn-cs"/>
                          </a:endParaRPr>
                        </a:p>
                        <a:p>
                          <a:pPr algn="ct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algn="ctr"/>
                          <a:r>
                            <a:rPr lang="en-US" altLang="ko-KR" sz="1200" b="1" i="1" kern="1200" dirty="0">
                              <a:solidFill>
                                <a:schemeClr val="tx1"/>
                              </a:solidFill>
                              <a:latin typeface="Cambria Math" panose="02040503050406030204" pitchFamily="18" charset="0"/>
                              <a:ea typeface="+mn-ea"/>
                              <a:cs typeface="+mn-cs"/>
                            </a:rPr>
                            <a:t>X</a:t>
                          </a:r>
                          <a:r>
                            <a:rPr lang="ko-KR" altLang="en-US" sz="1200" b="1" i="1" kern="1200" dirty="0" err="1">
                              <a:solidFill>
                                <a:schemeClr val="tx1"/>
                              </a:solidFill>
                              <a:latin typeface="Cambria Math" panose="02040503050406030204" pitchFamily="18" charset="0"/>
                              <a:ea typeface="+mn-ea"/>
                              <a:cs typeface="+mn-cs"/>
                            </a:rPr>
                            <a:t>편차제곱</a:t>
                          </a:r>
                          <a:endParaRPr lang="en-US" altLang="ko-Kore-KR" sz="1200" b="1" i="1" kern="1200" dirty="0">
                            <a:solidFill>
                              <a:schemeClr val="tx1"/>
                            </a:solidFill>
                            <a:latin typeface="Cambria Math" panose="02040503050406030204" pitchFamily="18" charset="0"/>
                            <a:ea typeface="+mn-ea"/>
                            <a:cs typeface="+mn-cs"/>
                          </a:endParaRPr>
                        </a:p>
                        <a:p>
                          <a:pPr algn="ctr"/>
                          <a14:m>
                            <m:oMathPara xmlns:m="http://schemas.openxmlformats.org/officeDocument/2006/math">
                              <m:oMathParaPr>
                                <m:jc m:val="centerGroup"/>
                              </m:oMathParaPr>
                              <m:oMath xmlns:m="http://schemas.openxmlformats.org/officeDocument/2006/math">
                                <m:sSup>
                                  <m:sSupPr>
                                    <m:ctrlPr>
                                      <a:rPr lang="en-US" altLang="ko-Kore-KR" sz="1200" b="1" i="1" kern="1200" smtClean="0">
                                        <a:solidFill>
                                          <a:schemeClr val="tx1"/>
                                        </a:solidFill>
                                        <a:latin typeface="Cambria Math" panose="02040503050406030204" pitchFamily="18" charset="0"/>
                                        <a:ea typeface="+mn-ea"/>
                                        <a:cs typeface="+mn-cs"/>
                                      </a:rPr>
                                    </m:ctrlPr>
                                  </m:sSupPr>
                                  <m:e>
                                    <m:r>
                                      <a:rPr lang="en-US" altLang="ko-KR" sz="1200" b="1" i="1" kern="1200" smtClean="0">
                                        <a:solidFill>
                                          <a:schemeClr val="tx1"/>
                                        </a:solidFill>
                                        <a:latin typeface="Cambria Math" panose="02040503050406030204" pitchFamily="18" charset="0"/>
                                        <a:ea typeface="+mn-ea"/>
                                        <a:cs typeface="+mn-cs"/>
                                      </a:rPr>
                                      <m:t>(</m:t>
                                    </m:r>
                                    <m:sSub>
                                      <m:sSubPr>
                                        <m:ctrlPr>
                                          <a:rPr lang="en-US" altLang="ko-KR" sz="1200" b="1" i="1" kern="1200" smtClean="0">
                                            <a:solidFill>
                                              <a:schemeClr val="tx1"/>
                                            </a:solidFill>
                                            <a:latin typeface="Cambria Math" panose="02040503050406030204" pitchFamily="18" charset="0"/>
                                            <a:ea typeface="+mn-ea"/>
                                            <a:cs typeface="+mn-cs"/>
                                          </a:rPr>
                                        </m:ctrlPr>
                                      </m:sSubPr>
                                      <m:e>
                                        <m:r>
                                          <a:rPr lang="en-US" altLang="ko-KR" sz="1200" b="1" i="1" kern="1200" smtClean="0">
                                            <a:solidFill>
                                              <a:schemeClr val="tx1"/>
                                            </a:solidFill>
                                            <a:latin typeface="Cambria Math" panose="02040503050406030204" pitchFamily="18" charset="0"/>
                                            <a:ea typeface="+mn-ea"/>
                                            <a:cs typeface="+mn-cs"/>
                                          </a:rPr>
                                          <m:t>𝑿</m:t>
                                        </m:r>
                                      </m:e>
                                      <m:sub>
                                        <m:r>
                                          <a:rPr lang="en-US" altLang="ko-KR" sz="1200" b="1" i="1" kern="1200" smtClean="0">
                                            <a:solidFill>
                                              <a:schemeClr val="tx1"/>
                                            </a:solidFill>
                                            <a:latin typeface="Cambria Math" panose="02040503050406030204" pitchFamily="18" charset="0"/>
                                            <a:ea typeface="+mn-ea"/>
                                            <a:cs typeface="+mn-cs"/>
                                          </a:rPr>
                                          <m:t>𝒊</m:t>
                                        </m:r>
                                      </m:sub>
                                    </m:sSub>
                                    <m:r>
                                      <a:rPr lang="en-US" altLang="ko-KR" sz="1200" b="1" i="1" kern="1200" smtClean="0">
                                        <a:solidFill>
                                          <a:schemeClr val="tx1"/>
                                        </a:solidFill>
                                        <a:latin typeface="Cambria Math" panose="02040503050406030204" pitchFamily="18" charset="0"/>
                                        <a:ea typeface="+mn-ea"/>
                                        <a:cs typeface="+mn-cs"/>
                                      </a:rPr>
                                      <m:t>−</m:t>
                                    </m:r>
                                    <m:r>
                                      <a:rPr lang="en-US" altLang="ko-KR" sz="1200" b="1" i="1" kern="1200" smtClean="0">
                                        <a:solidFill>
                                          <a:schemeClr val="tx1"/>
                                        </a:solidFill>
                                        <a:latin typeface="Cambria Math" panose="02040503050406030204" pitchFamily="18" charset="0"/>
                                        <a:ea typeface="+mn-ea"/>
                                        <a:cs typeface="+mn-cs"/>
                                      </a:rPr>
                                      <m:t>𝒎</m:t>
                                    </m:r>
                                    <m:r>
                                      <a:rPr lang="en-US" altLang="ko-KR" sz="1200" b="1" i="1" kern="1200" smtClean="0">
                                        <a:solidFill>
                                          <a:schemeClr val="tx1"/>
                                        </a:solidFill>
                                        <a:latin typeface="Cambria Math" panose="02040503050406030204" pitchFamily="18" charset="0"/>
                                        <a:ea typeface="+mn-ea"/>
                                        <a:cs typeface="+mn-cs"/>
                                      </a:rPr>
                                      <m:t>)</m:t>
                                    </m:r>
                                  </m:e>
                                  <m:sup>
                                    <m:r>
                                      <a:rPr lang="en-US" altLang="ko-KR" sz="1200" b="1" i="1" kern="1200" smtClean="0">
                                        <a:solidFill>
                                          <a:schemeClr val="tx1"/>
                                        </a:solidFill>
                                        <a:latin typeface="Cambria Math" panose="02040503050406030204" pitchFamily="18" charset="0"/>
                                        <a:ea typeface="+mn-ea"/>
                                        <a:cs typeface="+mn-cs"/>
                                      </a:rPr>
                                      <m:t>𝟐</m:t>
                                    </m:r>
                                  </m:sup>
                                </m:sSup>
                              </m:oMath>
                            </m:oMathPara>
                          </a14:m>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ore-KR" sz="1200" b="1" i="1" kern="1200" dirty="0">
                              <a:solidFill>
                                <a:schemeClr val="tx1"/>
                              </a:solidFill>
                              <a:latin typeface="Cambria Math" panose="02040503050406030204" pitchFamily="18" charset="0"/>
                              <a:ea typeface="+mn-ea"/>
                              <a:cs typeface="+mn-cs"/>
                            </a:rPr>
                            <a:t>Y</a:t>
                          </a:r>
                          <a:r>
                            <a:rPr lang="ko-KR" altLang="en-US" sz="1200" b="1" i="1" kern="1200" dirty="0" err="1">
                              <a:solidFill>
                                <a:schemeClr val="tx1"/>
                              </a:solidFill>
                              <a:latin typeface="Cambria Math" panose="02040503050406030204" pitchFamily="18" charset="0"/>
                              <a:ea typeface="+mn-ea"/>
                              <a:cs typeface="+mn-cs"/>
                            </a:rPr>
                            <a:t>편차제곱</a:t>
                          </a:r>
                          <a:endParaRPr lang="en-US" altLang="ko-Kore-KR" sz="1200" b="1" i="1" kern="1200" dirty="0">
                            <a:solidFill>
                              <a:schemeClr val="tx1"/>
                            </a:solidFill>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ko-Kore-KR" sz="1200" b="1" i="1" kern="1200" smtClean="0">
                                        <a:solidFill>
                                          <a:schemeClr val="tx1"/>
                                        </a:solidFill>
                                        <a:latin typeface="Cambria Math" panose="02040503050406030204" pitchFamily="18" charset="0"/>
                                        <a:ea typeface="+mn-ea"/>
                                        <a:cs typeface="+mn-cs"/>
                                      </a:rPr>
                                    </m:ctrlPr>
                                  </m:sSupPr>
                                  <m:e>
                                    <m:r>
                                      <a:rPr lang="en-US" altLang="ko-KR" sz="1200" b="1" i="1" kern="1200" smtClean="0">
                                        <a:solidFill>
                                          <a:schemeClr val="tx1"/>
                                        </a:solidFill>
                                        <a:latin typeface="Cambria Math" panose="02040503050406030204" pitchFamily="18" charset="0"/>
                                        <a:ea typeface="+mn-ea"/>
                                        <a:cs typeface="+mn-cs"/>
                                      </a:rPr>
                                      <m:t>(</m:t>
                                    </m:r>
                                    <m:sSub>
                                      <m:sSubPr>
                                        <m:ctrlPr>
                                          <a:rPr lang="en-US" altLang="ko-KR" sz="1200" b="1" i="1" kern="1200" smtClean="0">
                                            <a:solidFill>
                                              <a:schemeClr val="tx1"/>
                                            </a:solidFill>
                                            <a:latin typeface="Cambria Math" panose="02040503050406030204" pitchFamily="18" charset="0"/>
                                            <a:ea typeface="+mn-ea"/>
                                            <a:cs typeface="+mn-cs"/>
                                          </a:rPr>
                                        </m:ctrlPr>
                                      </m:sSubPr>
                                      <m:e>
                                        <m:r>
                                          <a:rPr lang="en-US" altLang="ko-KR" sz="1200" b="1" i="1" kern="1200" smtClean="0">
                                            <a:solidFill>
                                              <a:schemeClr val="tx1"/>
                                            </a:solidFill>
                                            <a:latin typeface="Cambria Math" panose="02040503050406030204" pitchFamily="18" charset="0"/>
                                            <a:ea typeface="+mn-ea"/>
                                            <a:cs typeface="+mn-cs"/>
                                          </a:rPr>
                                          <m:t>𝒀</m:t>
                                        </m:r>
                                      </m:e>
                                      <m:sub>
                                        <m:r>
                                          <a:rPr lang="en-US" altLang="ko-KR" sz="1200" b="1" i="1" kern="1200" smtClean="0">
                                            <a:solidFill>
                                              <a:schemeClr val="tx1"/>
                                            </a:solidFill>
                                            <a:latin typeface="Cambria Math" panose="02040503050406030204" pitchFamily="18" charset="0"/>
                                            <a:ea typeface="+mn-ea"/>
                                            <a:cs typeface="+mn-cs"/>
                                          </a:rPr>
                                          <m:t>𝒊</m:t>
                                        </m:r>
                                      </m:sub>
                                    </m:sSub>
                                    <m:r>
                                      <a:rPr lang="en-US" altLang="ko-KR" sz="1200" b="1" i="1" kern="1200" smtClean="0">
                                        <a:solidFill>
                                          <a:schemeClr val="tx1"/>
                                        </a:solidFill>
                                        <a:latin typeface="Cambria Math" panose="02040503050406030204" pitchFamily="18" charset="0"/>
                                        <a:ea typeface="+mn-ea"/>
                                        <a:cs typeface="+mn-cs"/>
                                      </a:rPr>
                                      <m:t>−</m:t>
                                    </m:r>
                                    <m:r>
                                      <a:rPr lang="en-US" altLang="ko-KR" sz="1200" b="1" i="1" kern="1200" smtClean="0">
                                        <a:solidFill>
                                          <a:schemeClr val="tx1"/>
                                        </a:solidFill>
                                        <a:latin typeface="Cambria Math" panose="02040503050406030204" pitchFamily="18" charset="0"/>
                                        <a:ea typeface="+mn-ea"/>
                                        <a:cs typeface="+mn-cs"/>
                                      </a:rPr>
                                      <m:t>𝒎</m:t>
                                    </m:r>
                                    <m:r>
                                      <a:rPr lang="en-US" altLang="ko-KR" sz="1200" b="1" i="1" kern="1200" smtClean="0">
                                        <a:solidFill>
                                          <a:schemeClr val="tx1"/>
                                        </a:solidFill>
                                        <a:latin typeface="Cambria Math" panose="02040503050406030204" pitchFamily="18" charset="0"/>
                                        <a:ea typeface="+mn-ea"/>
                                        <a:cs typeface="+mn-cs"/>
                                      </a:rPr>
                                      <m:t>)</m:t>
                                    </m:r>
                                  </m:e>
                                  <m:sup>
                                    <m:r>
                                      <a:rPr lang="en-US" altLang="ko-KR" sz="1200" b="1" i="1" kern="1200" smtClean="0">
                                        <a:solidFill>
                                          <a:schemeClr val="tx1"/>
                                        </a:solidFill>
                                        <a:latin typeface="Cambria Math" panose="02040503050406030204" pitchFamily="18" charset="0"/>
                                        <a:ea typeface="+mn-ea"/>
                                        <a:cs typeface="+mn-cs"/>
                                      </a:rPr>
                                      <m:t>𝟐</m:t>
                                    </m:r>
                                  </m:sup>
                                </m:sSup>
                              </m:oMath>
                            </m:oMathPara>
                          </a14:m>
                          <a:endParaRPr lang="ko-Kore-KR" altLang="en-US" sz="1200" b="1" kern="1200" dirty="0">
                            <a:solidFill>
                              <a:schemeClr val="tx1"/>
                            </a:solidFill>
                            <a:latin typeface="+mj-ea"/>
                            <a:ea typeface="+mn-ea"/>
                            <a:cs typeface="+mn-cs"/>
                          </a:endParaRPr>
                        </a:p>
                      </a:txBody>
                      <a:tcPr marL="68580" marR="68580" marT="34290" marB="34290"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ore-KR" altLang="en-US" sz="1200" b="1" kern="1200" baseline="0" dirty="0">
                              <a:solidFill>
                                <a:schemeClr val="tx1"/>
                              </a:solidFill>
                              <a:latin typeface="+mj-ea"/>
                              <a:ea typeface="+mn-ea"/>
                              <a:cs typeface="+mn-cs"/>
                            </a:rPr>
                            <a:t>편차의</a:t>
                          </a:r>
                          <a:r>
                            <a:rPr lang="ko-KR" altLang="en-US" sz="1200" b="1" kern="1200" baseline="0">
                              <a:solidFill>
                                <a:schemeClr val="tx1"/>
                              </a:solidFill>
                              <a:latin typeface="+mj-ea"/>
                              <a:ea typeface="+mn-ea"/>
                              <a:cs typeface="+mn-cs"/>
                            </a:rPr>
                            <a:t> 곱</a:t>
                          </a:r>
                          <a:endParaRPr lang="en-US" altLang="ko-KR" sz="1200" b="1" kern="1200" baseline="0" dirty="0">
                            <a:solidFill>
                              <a:schemeClr val="tx1"/>
                            </a:solidFill>
                            <a:latin typeface="+mj-e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ore-KR" sz="1200" b="1" kern="1200" baseline="0" dirty="0">
                              <a:solidFill>
                                <a:schemeClr val="tx1"/>
                              </a:solidFill>
                              <a:latin typeface="+mj-ea"/>
                              <a:ea typeface="+mn-ea"/>
                              <a:cs typeface="+mn-cs"/>
                            </a:rPr>
                            <a:t>(</a:t>
                          </a:r>
                          <a14:m>
                            <m:oMath xmlns:m="http://schemas.openxmlformats.org/officeDocument/2006/math">
                              <m:sSub>
                                <m:sSubPr>
                                  <m:ctrlPr>
                                    <a:rPr lang="en-US" altLang="en-US" sz="1200" b="1" i="1" kern="1200" smtClean="0">
                                      <a:solidFill>
                                        <a:schemeClr val="tx1"/>
                                      </a:solidFill>
                                      <a:latin typeface="Cambria Math" panose="02040503050406030204" pitchFamily="18" charset="0"/>
                                      <a:ea typeface="+mn-ea"/>
                                      <a:cs typeface="+mn-cs"/>
                                    </a:rPr>
                                  </m:ctrlPr>
                                </m:sSubPr>
                                <m:e>
                                  <m:r>
                                    <a:rPr lang="en-US" altLang="en-US" sz="1200" b="1" i="1" kern="1200" smtClean="0">
                                      <a:solidFill>
                                        <a:schemeClr val="tx1"/>
                                      </a:solidFill>
                                      <a:latin typeface="Cambria Math" panose="02040503050406030204" pitchFamily="18" charset="0"/>
                                      <a:ea typeface="+mn-ea"/>
                                      <a:cs typeface="+mn-cs"/>
                                    </a:rPr>
                                    <m:t>𝑿</m:t>
                                  </m:r>
                                </m:e>
                                <m:sub>
                                  <m:r>
                                    <a:rPr lang="en-US" altLang="en-US" sz="1200" b="1" i="1" kern="1200" smtClean="0">
                                      <a:solidFill>
                                        <a:schemeClr val="tx1"/>
                                      </a:solidFill>
                                      <a:latin typeface="Cambria Math" panose="02040503050406030204" pitchFamily="18" charset="0"/>
                                      <a:ea typeface="+mn-ea"/>
                                      <a:cs typeface="+mn-cs"/>
                                    </a:rPr>
                                    <m:t>𝑫</m:t>
                                  </m:r>
                                </m:sub>
                              </m:sSub>
                              <m:r>
                                <a:rPr lang="en-US" altLang="en-US" sz="1200" b="1" i="1" kern="1200" smtClean="0">
                                  <a:solidFill>
                                    <a:schemeClr val="tx1"/>
                                  </a:solidFill>
                                  <a:latin typeface="Cambria Math" panose="02040503050406030204" pitchFamily="18" charset="0"/>
                                  <a:ea typeface="Cambria Math" panose="02040503050406030204" pitchFamily="18" charset="0"/>
                                  <a:cs typeface="+mn-cs"/>
                                </a:rPr>
                                <m:t>×</m:t>
                              </m:r>
                              <m:sSub>
                                <m:sSubPr>
                                  <m:ctrlPr>
                                    <a:rPr lang="en-US" altLang="en-US" sz="1200" b="1" i="1" kern="1200" smtClean="0">
                                      <a:solidFill>
                                        <a:schemeClr val="tx1"/>
                                      </a:solidFill>
                                      <a:latin typeface="Cambria Math" panose="02040503050406030204" pitchFamily="18" charset="0"/>
                                      <a:ea typeface="+mn-ea"/>
                                      <a:cs typeface="+mn-cs"/>
                                    </a:rPr>
                                  </m:ctrlPr>
                                </m:sSubPr>
                                <m:e>
                                  <m:r>
                                    <a:rPr lang="en-US" altLang="en-US" sz="1200" b="1" i="1" kern="1200" smtClean="0">
                                      <a:solidFill>
                                        <a:schemeClr val="tx1"/>
                                      </a:solidFill>
                                      <a:latin typeface="Cambria Math" panose="02040503050406030204" pitchFamily="18" charset="0"/>
                                      <a:ea typeface="+mn-ea"/>
                                      <a:cs typeface="+mn-cs"/>
                                    </a:rPr>
                                    <m:t>𝒀</m:t>
                                  </m:r>
                                </m:e>
                                <m:sub>
                                  <m:r>
                                    <a:rPr lang="en-US" altLang="en-US" sz="1200" b="1" i="1" kern="1200" smtClean="0">
                                      <a:solidFill>
                                        <a:schemeClr val="tx1"/>
                                      </a:solidFill>
                                      <a:latin typeface="Cambria Math" panose="02040503050406030204" pitchFamily="18" charset="0"/>
                                      <a:ea typeface="+mn-ea"/>
                                      <a:cs typeface="+mn-cs"/>
                                    </a:rPr>
                                    <m:t>𝑫</m:t>
                                  </m:r>
                                </m:sub>
                              </m:sSub>
                            </m:oMath>
                          </a14:m>
                          <a:r>
                            <a:rPr lang="en-US" altLang="ko-Kore-KR" sz="1200" b="1" kern="1200" baseline="0" dirty="0">
                              <a:solidFill>
                                <a:schemeClr val="tx1"/>
                              </a:solidFill>
                              <a:latin typeface="+mj-ea"/>
                              <a:ea typeface="+mn-ea"/>
                              <a:cs typeface="+mn-cs"/>
                            </a:rPr>
                            <a:t>)</a:t>
                          </a:r>
                        </a:p>
                      </a:txBody>
                      <a:tcPr marL="68580" marR="68580" marT="34290" marB="34290" anchor="ctr">
                        <a:solidFill>
                          <a:schemeClr val="bg2"/>
                        </a:solidFill>
                      </a:tcPr>
                    </a:tc>
                    <a:extLst>
                      <a:ext uri="{0D108BD9-81ED-4DB2-BD59-A6C34878D82A}">
                        <a16:rowId xmlns:a16="http://schemas.microsoft.com/office/drawing/2014/main" val="2016185889"/>
                      </a:ext>
                    </a:extLst>
                  </a:tr>
                  <a:tr h="206291">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5</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8</a:t>
                          </a:r>
                          <a:endParaRPr lang="ko-Kore-KR" altLang="en-US" sz="1200" dirty="0">
                            <a:latin typeface="+mj-ea"/>
                            <a:ea typeface="+mj-ea"/>
                          </a:endParaRPr>
                        </a:p>
                      </a:txBody>
                      <a:tcPr marL="68580" marR="68580" marT="34290" marB="34290" anchor="ctr">
                        <a:solidFill>
                          <a:srgbClr val="FFFF00"/>
                        </a:solidFill>
                      </a:tcPr>
                    </a:tc>
                    <a:tc>
                      <a:txBody>
                        <a:bodyPr/>
                        <a:lstStyle/>
                        <a:p>
                          <a:pPr algn="ctr"/>
                          <a:r>
                            <a:rPr lang="en-US" altLang="en-US" sz="1200" dirty="0">
                              <a:latin typeface="+mj-ea"/>
                              <a:ea typeface="+mj-ea"/>
                            </a:rPr>
                            <a:t>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rgbClr val="FFFF00"/>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16</a:t>
                          </a:r>
                        </a:p>
                      </a:txBody>
                      <a:tcPr marL="7144" marR="7144" marT="7144" marB="0" anchor="ctr">
                        <a:solidFill>
                          <a:srgbClr val="FFFF00"/>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rgbClr val="FFFF00"/>
                        </a:solidFill>
                      </a:tcPr>
                    </a:tc>
                    <a:extLst>
                      <a:ext uri="{0D108BD9-81ED-4DB2-BD59-A6C34878D82A}">
                        <a16:rowId xmlns:a16="http://schemas.microsoft.com/office/drawing/2014/main" val="733142790"/>
                      </a:ext>
                    </a:extLst>
                  </a:tr>
                  <a:tr h="206291">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rgbClr val="FFFF00"/>
                        </a:solidFill>
                      </a:tcPr>
                    </a:tc>
                    <a:tc>
                      <a:txBody>
                        <a:bodyPr/>
                        <a:lstStyle/>
                        <a:p>
                          <a:pPr algn="ctr"/>
                          <a:r>
                            <a:rPr lang="en-US" altLang="en-US" sz="1200" dirty="0">
                              <a:latin typeface="+mj-ea"/>
                              <a:ea typeface="+mj-ea"/>
                            </a:rPr>
                            <a:t>5</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0</a:t>
                          </a:r>
                          <a:endParaRPr lang="ko-Kore-KR" altLang="en-US" sz="1200" dirty="0">
                            <a:latin typeface="+mj-ea"/>
                            <a:ea typeface="+mj-ea"/>
                          </a:endParaRPr>
                        </a:p>
                      </a:txBody>
                      <a:tcPr marL="68580" marR="68580" marT="34290" marB="34290" anchor="ctr">
                        <a:solidFill>
                          <a:srgbClr val="FFFF00"/>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25</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rgbClr val="FFFF00"/>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rgbClr val="FFFF00"/>
                        </a:solidFill>
                      </a:tcPr>
                    </a:tc>
                    <a:extLst>
                      <a:ext uri="{0D108BD9-81ED-4DB2-BD59-A6C34878D82A}">
                        <a16:rowId xmlns:a16="http://schemas.microsoft.com/office/drawing/2014/main" val="2174625887"/>
                      </a:ext>
                    </a:extLst>
                  </a:tr>
                  <a:tr h="206291">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6</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a:t>
                          </a:r>
                        </a:p>
                      </a:txBody>
                      <a:tcPr marL="7144" marR="7144" marT="7144" marB="0" anchor="ctr">
                        <a:solidFill>
                          <a:schemeClr val="accent1">
                            <a:lumMod val="20000"/>
                            <a:lumOff val="80000"/>
                          </a:schemeClr>
                        </a:solidFill>
                      </a:tcPr>
                    </a:tc>
                    <a:extLst>
                      <a:ext uri="{0D108BD9-81ED-4DB2-BD59-A6C34878D82A}">
                        <a16:rowId xmlns:a16="http://schemas.microsoft.com/office/drawing/2014/main" val="3232357576"/>
                      </a:ext>
                    </a:extLst>
                  </a:tr>
                  <a:tr h="285468">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a:t>
                          </a:r>
                        </a:p>
                      </a:txBody>
                      <a:tcPr marL="7144" marR="7144" marT="7144" marB="0" anchor="ctr">
                        <a:solidFill>
                          <a:schemeClr val="accent1">
                            <a:lumMod val="20000"/>
                            <a:lumOff val="80000"/>
                          </a:schemeClr>
                        </a:solidFill>
                      </a:tcPr>
                    </a:tc>
                    <a:extLst>
                      <a:ext uri="{0D108BD9-81ED-4DB2-BD59-A6C34878D82A}">
                        <a16:rowId xmlns:a16="http://schemas.microsoft.com/office/drawing/2014/main" val="1068390707"/>
                      </a:ext>
                    </a:extLst>
                  </a:tr>
                  <a:tr h="408063">
                    <a:tc>
                      <a:txBody>
                        <a:bodyPr/>
                        <a:lstStyle/>
                        <a:p>
                          <a:pPr algn="ctr"/>
                          <a14:m>
                            <m:oMathPara xmlns:m="http://schemas.openxmlformats.org/officeDocument/2006/math">
                              <m:oMathParaPr>
                                <m:jc m:val="centerGroup"/>
                              </m:oMathParaPr>
                              <m:oMath xmlns:m="http://schemas.openxmlformats.org/officeDocument/2006/math">
                                <m:r>
                                  <a:rPr lang="ko-Kore-KR" altLang="en-US" sz="1200" b="1" i="1" kern="1200" smtClean="0">
                                    <a:solidFill>
                                      <a:schemeClr val="tx1"/>
                                    </a:solidFill>
                                    <a:latin typeface="Cambria Math" panose="02040503050406030204" pitchFamily="18" charset="0"/>
                                    <a:ea typeface="+mn-ea"/>
                                    <a:cs typeface="+mn-cs"/>
                                  </a:rPr>
                                  <m:t>∑</m:t>
                                </m:r>
                              </m:oMath>
                            </m:oMathPara>
                          </a14:m>
                          <a:endParaRPr lang="ko-Kore-KR" altLang="en-US" sz="1200" dirty="0">
                            <a:solidFill>
                              <a:schemeClr val="tx1"/>
                            </a:solidFill>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16</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b="1" dirty="0">
                              <a:solidFill>
                                <a:srgbClr val="FF0000"/>
                              </a:solidFill>
                              <a:latin typeface="+mj-ea"/>
                              <a:ea typeface="+mj-ea"/>
                            </a:rPr>
                            <a:t>0</a:t>
                          </a:r>
                          <a:endParaRPr lang="ko-Kore-KR" altLang="en-US" sz="1200" b="1" dirty="0">
                            <a:solidFill>
                              <a:srgbClr val="FF0000"/>
                            </a:solidFill>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b="1" dirty="0">
                              <a:solidFill>
                                <a:srgbClr val="FF0000"/>
                              </a:solidFill>
                              <a:latin typeface="+mj-ea"/>
                              <a:ea typeface="+mj-ea"/>
                            </a:rPr>
                            <a:t>0</a:t>
                          </a:r>
                          <a:endParaRPr lang="ko-Kore-KR" altLang="en-US" sz="1200" b="1" dirty="0">
                            <a:solidFill>
                              <a:srgbClr val="FF0000"/>
                            </a:solidFill>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27</a:t>
                          </a: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(SS)</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24</a:t>
                          </a: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(SS)</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chemeClr val="accent1">
                            <a:lumMod val="20000"/>
                            <a:lumOff val="80000"/>
                          </a:schemeClr>
                        </a:solidFill>
                      </a:tcPr>
                    </a:tc>
                    <a:extLst>
                      <a:ext uri="{0D108BD9-81ED-4DB2-BD59-A6C34878D82A}">
                        <a16:rowId xmlns:a16="http://schemas.microsoft.com/office/drawing/2014/main" val="4193817879"/>
                      </a:ext>
                    </a:extLst>
                  </a:tr>
                  <a:tr h="311125">
                    <a:tc>
                      <a:txBody>
                        <a:bodyPr/>
                        <a:lstStyle/>
                        <a:p>
                          <a:pPr algn="ctr" fontAlgn="ctr"/>
                          <a:r>
                            <a:rPr lang="en-US" altLang="ko-Kore-KR" sz="1200" b="0" i="0" u="none" strike="noStrike" dirty="0">
                              <a:solidFill>
                                <a:srgbClr val="000000"/>
                              </a:solidFill>
                              <a:effectLst/>
                              <a:latin typeface="+mj-ea"/>
                              <a:ea typeface="+mj-ea"/>
                            </a:rPr>
                            <a:t>mean</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5</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f>
                                  <m:fPr>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fPr>
                                  <m:num>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27</m:t>
                                    </m:r>
                                  </m:num>
                                  <m:den>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4</m:t>
                                    </m:r>
                                  </m:den>
                                </m:f>
                              </m:oMath>
                            </m:oMathPara>
                          </a14:m>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(Variance)</a:t>
                          </a:r>
                        </a:p>
                      </a:txBody>
                      <a:tcPr marL="7144" marR="7144" marT="7144"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f>
                                  <m:fPr>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fPr>
                                  <m:num>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24</m:t>
                                    </m:r>
                                  </m:num>
                                  <m:den>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4</m:t>
                                    </m:r>
                                  </m:den>
                                </m:f>
                              </m:oMath>
                            </m:oMathPara>
                          </a14:m>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((Variance)</a:t>
                          </a:r>
                        </a:p>
                      </a:txBody>
                      <a:tcPr marL="7144" marR="7144" marT="7144"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f>
                                  <m:fPr>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fPr>
                                  <m:num>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0</m:t>
                                    </m:r>
                                  </m:num>
                                  <m:den>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4</m:t>
                                    </m:r>
                                  </m:den>
                                </m:f>
                              </m:oMath>
                            </m:oMathPara>
                          </a14:m>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(Covariance)</a:t>
                          </a:r>
                        </a:p>
                      </a:txBody>
                      <a:tcPr marL="7144" marR="7144" marT="7144" marB="0" anchor="ctr">
                        <a:solidFill>
                          <a:schemeClr val="accent6">
                            <a:lumMod val="40000"/>
                            <a:lumOff val="60000"/>
                          </a:schemeClr>
                        </a:solidFill>
                      </a:tcPr>
                    </a:tc>
                    <a:extLst>
                      <a:ext uri="{0D108BD9-81ED-4DB2-BD59-A6C34878D82A}">
                        <a16:rowId xmlns:a16="http://schemas.microsoft.com/office/drawing/2014/main" val="2733498670"/>
                      </a:ext>
                    </a:extLst>
                  </a:tr>
                  <a:tr h="311125">
                    <a:tc>
                      <a:txBody>
                        <a:bodyPr/>
                        <a:lstStyle/>
                        <a:p>
                          <a:pPr algn="ctr" fontAlgn="ctr"/>
                          <a:r>
                            <a:rPr lang="en-US" altLang="ko-Kore-KR" sz="1200" b="0" i="0" u="none" strike="noStrike" dirty="0">
                              <a:solidFill>
                                <a:srgbClr val="000000"/>
                              </a:solidFill>
                              <a:effectLst/>
                              <a:latin typeface="+mj-ea"/>
                              <a:ea typeface="+mj-ea"/>
                            </a:rPr>
                            <a:t>N</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14:m>
                            <m:oMathPara xmlns:m="http://schemas.openxmlformats.org/officeDocument/2006/math">
                              <m:oMathParaPr>
                                <m:jc m:val="centerGroup"/>
                              </m:oMathParaPr>
                              <m:oMath xmlns:m="http://schemas.openxmlformats.org/officeDocument/2006/math">
                                <m:rad>
                                  <m:radPr>
                                    <m:degHide m:val="on"/>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radPr>
                                  <m:deg/>
                                  <m:e>
                                    <m:f>
                                      <m:fPr>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fPr>
                                      <m:num>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27</m:t>
                                        </m:r>
                                      </m:num>
                                      <m:den>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4</m:t>
                                        </m:r>
                                      </m:den>
                                    </m:f>
                                  </m:e>
                                </m:rad>
                              </m:oMath>
                            </m:oMathPara>
                          </a14:m>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(SD)</a:t>
                          </a:r>
                        </a:p>
                      </a:txBody>
                      <a:tcPr marL="7144" marR="7144" marT="7144" marB="0" anchor="ctr">
                        <a:solidFill>
                          <a:schemeClr val="accent6">
                            <a:lumMod val="40000"/>
                            <a:lumOff val="60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radPr>
                                  <m:deg/>
                                  <m:e>
                                    <m:f>
                                      <m:fPr>
                                        <m:ctrlP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ctrlPr>
                                      </m:fPr>
                                      <m:num>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24</m:t>
                                        </m:r>
                                      </m:num>
                                      <m:den>
                                        <m:r>
                                          <a:rPr lang="en-US" altLang="ko-Kore-KR" sz="1200" b="0" i="1" u="none" strike="noStrike" smtClean="0">
                                            <a:solidFill>
                                              <a:srgbClr val="000000"/>
                                            </a:solidFill>
                                            <a:effectLst/>
                                            <a:latin typeface="Cambria Math" panose="02040503050406030204" pitchFamily="18" charset="0"/>
                                            <a:ea typeface="맑은 고딕" panose="020B0503020000020004" pitchFamily="34" charset="-127"/>
                                          </a:rPr>
                                          <m:t>4</m:t>
                                        </m:r>
                                      </m:den>
                                    </m:f>
                                  </m:e>
                                </m:rad>
                              </m:oMath>
                            </m:oMathPara>
                          </a14:m>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(SD)</a:t>
                          </a:r>
                        </a:p>
                      </a:txBody>
                      <a:tcPr marL="7144" marR="7144" marT="7144" marB="0" anchor="ctr">
                        <a:solidFill>
                          <a:schemeClr val="accent6">
                            <a:lumMod val="40000"/>
                            <a:lumOff val="60000"/>
                          </a:schemeClr>
                        </a:solidFill>
                      </a:tcPr>
                    </a:tc>
                    <a:tc>
                      <a:txBody>
                        <a:bodyPr/>
                        <a:lstStyle/>
                        <a:p>
                          <a:pPr algn="ctr" fontAlgn="ctr"/>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txBody>
                      <a:tcPr marL="7144" marR="7144" marT="7144" marB="0" anchor="ctr">
                        <a:solidFill>
                          <a:schemeClr val="accent1">
                            <a:lumMod val="20000"/>
                            <a:lumOff val="80000"/>
                          </a:schemeClr>
                        </a:solidFill>
                      </a:tcPr>
                    </a:tc>
                    <a:extLst>
                      <a:ext uri="{0D108BD9-81ED-4DB2-BD59-A6C34878D82A}">
                        <a16:rowId xmlns:a16="http://schemas.microsoft.com/office/drawing/2014/main" val="2519497068"/>
                      </a:ext>
                    </a:extLst>
                  </a:tr>
                </a:tbl>
              </a:graphicData>
            </a:graphic>
          </p:graphicFrame>
        </mc:Choice>
        <mc:Fallback xmlns="">
          <p:graphicFrame>
            <p:nvGraphicFramePr>
              <p:cNvPr id="12" name="표 11">
                <a:extLst>
                  <a:ext uri="{FF2B5EF4-FFF2-40B4-BE49-F238E27FC236}">
                    <a16:creationId xmlns:a16="http://schemas.microsoft.com/office/drawing/2014/main" id="{FC2E1EB5-A7BE-9449-94AF-04F91CB3DFB3}"/>
                  </a:ext>
                </a:extLst>
              </p:cNvPr>
              <p:cNvGraphicFramePr>
                <a:graphicFrameLocks noGrp="1"/>
              </p:cNvGraphicFramePr>
              <p:nvPr>
                <p:extLst>
                  <p:ext uri="{D42A27DB-BD31-4B8C-83A1-F6EECF244321}">
                    <p14:modId xmlns:p14="http://schemas.microsoft.com/office/powerpoint/2010/main" val="1702560402"/>
                  </p:ext>
                </p:extLst>
              </p:nvPr>
            </p:nvGraphicFramePr>
            <p:xfrm>
              <a:off x="357053" y="1765153"/>
              <a:ext cx="8271712" cy="3510773"/>
            </p:xfrm>
            <a:graphic>
              <a:graphicData uri="http://schemas.openxmlformats.org/drawingml/2006/table">
                <a:tbl>
                  <a:tblPr firstRow="1" bandRow="1">
                    <a:tableStyleId>{5C22544A-7EE6-4342-B048-85BDC9FD1C3A}</a:tableStyleId>
                  </a:tblPr>
                  <a:tblGrid>
                    <a:gridCol w="830571">
                      <a:extLst>
                        <a:ext uri="{9D8B030D-6E8A-4147-A177-3AD203B41FA5}">
                          <a16:colId xmlns:a16="http://schemas.microsoft.com/office/drawing/2014/main" val="630177809"/>
                        </a:ext>
                      </a:extLst>
                    </a:gridCol>
                    <a:gridCol w="792088">
                      <a:extLst>
                        <a:ext uri="{9D8B030D-6E8A-4147-A177-3AD203B41FA5}">
                          <a16:colId xmlns:a16="http://schemas.microsoft.com/office/drawing/2014/main" val="4007787095"/>
                        </a:ext>
                      </a:extLst>
                    </a:gridCol>
                    <a:gridCol w="720080">
                      <a:extLst>
                        <a:ext uri="{9D8B030D-6E8A-4147-A177-3AD203B41FA5}">
                          <a16:colId xmlns:a16="http://schemas.microsoft.com/office/drawing/2014/main" val="2094819766"/>
                        </a:ext>
                      </a:extLst>
                    </a:gridCol>
                    <a:gridCol w="1050473">
                      <a:extLst>
                        <a:ext uri="{9D8B030D-6E8A-4147-A177-3AD203B41FA5}">
                          <a16:colId xmlns:a16="http://schemas.microsoft.com/office/drawing/2014/main" val="2880420016"/>
                        </a:ext>
                      </a:extLst>
                    </a:gridCol>
                    <a:gridCol w="1219626">
                      <a:extLst>
                        <a:ext uri="{9D8B030D-6E8A-4147-A177-3AD203B41FA5}">
                          <a16:colId xmlns:a16="http://schemas.microsoft.com/office/drawing/2014/main" val="2854151291"/>
                        </a:ext>
                      </a:extLst>
                    </a:gridCol>
                    <a:gridCol w="1373575">
                      <a:extLst>
                        <a:ext uri="{9D8B030D-6E8A-4147-A177-3AD203B41FA5}">
                          <a16:colId xmlns:a16="http://schemas.microsoft.com/office/drawing/2014/main" val="874801617"/>
                        </a:ext>
                      </a:extLst>
                    </a:gridCol>
                    <a:gridCol w="1219626">
                      <a:extLst>
                        <a:ext uri="{9D8B030D-6E8A-4147-A177-3AD203B41FA5}">
                          <a16:colId xmlns:a16="http://schemas.microsoft.com/office/drawing/2014/main" val="3551196118"/>
                        </a:ext>
                      </a:extLst>
                    </a:gridCol>
                    <a:gridCol w="1065673">
                      <a:extLst>
                        <a:ext uri="{9D8B030D-6E8A-4147-A177-3AD203B41FA5}">
                          <a16:colId xmlns:a16="http://schemas.microsoft.com/office/drawing/2014/main" val="3372896150"/>
                        </a:ext>
                      </a:extLst>
                    </a:gridCol>
                  </a:tblGrid>
                  <a:tr h="800100">
                    <a:tc>
                      <a:txBody>
                        <a:bodyPr/>
                        <a:lstStyle/>
                        <a:p>
                          <a:pPr algn="ctr"/>
                          <a:endParaRPr lang="ko-Kore-KR" altLang="en-US" sz="1200" dirty="0">
                            <a:solidFill>
                              <a:schemeClr val="tx1"/>
                            </a:solidFill>
                            <a:latin typeface="+mj-ea"/>
                            <a:ea typeface="+mj-ea"/>
                          </a:endParaRPr>
                        </a:p>
                      </a:txBody>
                      <a:tcPr marL="68580" marR="68580" marT="34290" marB="34290">
                        <a:solidFill>
                          <a:schemeClr val="bg2"/>
                        </a:solidFill>
                      </a:tcPr>
                    </a:tc>
                    <a:tc>
                      <a:txBody>
                        <a:bodyPr/>
                        <a:lstStyle/>
                        <a:p>
                          <a:pPr algn="ctr"/>
                          <a:r>
                            <a:rPr lang="en-US" altLang="ko-Kore-KR" sz="1200" dirty="0">
                              <a:solidFill>
                                <a:schemeClr val="tx1"/>
                              </a:solidFill>
                              <a:latin typeface="+mj-ea"/>
                              <a:ea typeface="+mj-ea"/>
                            </a:rPr>
                            <a:t>X </a:t>
                          </a: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pPr algn="ctr"/>
                          <a:r>
                            <a:rPr lang="en-US" altLang="en-US" sz="1200" dirty="0">
                              <a:solidFill>
                                <a:schemeClr val="tx1"/>
                              </a:solidFill>
                              <a:latin typeface="+mj-ea"/>
                              <a:ea typeface="+mj-ea"/>
                            </a:rPr>
                            <a:t>Y</a:t>
                          </a:r>
                          <a:endParaRPr lang="ko-Kore-KR" altLang="en-US" sz="1200" dirty="0">
                            <a:solidFill>
                              <a:schemeClr val="tx1"/>
                            </a:solidFill>
                            <a:latin typeface="+mj-ea"/>
                            <a:ea typeface="+mj-ea"/>
                          </a:endParaRPr>
                        </a:p>
                      </a:txBody>
                      <a:tcPr marL="68580" marR="68580" marT="34290" marB="34290" anchor="ctr">
                        <a:solidFill>
                          <a:schemeClr val="bg2"/>
                        </a:solidFill>
                      </a:tcPr>
                    </a:tc>
                    <a:tc>
                      <a:txBody>
                        <a:bodyPr/>
                        <a:lstStyle/>
                        <a:p>
                          <a:endParaRPr lang="ko-KR"/>
                        </a:p>
                      </a:txBody>
                      <a:tcPr marL="68580" marR="68580" marT="34290" marB="34290" anchor="ctr">
                        <a:blipFill>
                          <a:blip r:embed="rId2"/>
                          <a:stretch>
                            <a:fillRect l="-224419" t="-1527" r="-468023" b="-351908"/>
                          </a:stretch>
                        </a:blipFill>
                      </a:tcPr>
                    </a:tc>
                    <a:tc>
                      <a:txBody>
                        <a:bodyPr/>
                        <a:lstStyle/>
                        <a:p>
                          <a:endParaRPr lang="ko-KR"/>
                        </a:p>
                      </a:txBody>
                      <a:tcPr marL="68580" marR="68580" marT="34290" marB="34290" anchor="ctr">
                        <a:blipFill>
                          <a:blip r:embed="rId2"/>
                          <a:stretch>
                            <a:fillRect l="-279000" t="-1527" r="-302500" b="-351908"/>
                          </a:stretch>
                        </a:blipFill>
                      </a:tcPr>
                    </a:tc>
                    <a:tc>
                      <a:txBody>
                        <a:bodyPr/>
                        <a:lstStyle/>
                        <a:p>
                          <a:endParaRPr lang="ko-KR"/>
                        </a:p>
                      </a:txBody>
                      <a:tcPr marL="68580" marR="68580" marT="34290" marB="34290" anchor="ctr">
                        <a:blipFill>
                          <a:blip r:embed="rId2"/>
                          <a:stretch>
                            <a:fillRect l="-335398" t="-1527" r="-167699" b="-351908"/>
                          </a:stretch>
                        </a:blipFill>
                      </a:tcPr>
                    </a:tc>
                    <a:tc>
                      <a:txBody>
                        <a:bodyPr/>
                        <a:lstStyle/>
                        <a:p>
                          <a:endParaRPr lang="ko-KR"/>
                        </a:p>
                      </a:txBody>
                      <a:tcPr marL="68580" marR="68580" marT="34290" marB="34290" anchor="ctr">
                        <a:blipFill>
                          <a:blip r:embed="rId2"/>
                          <a:stretch>
                            <a:fillRect l="-492000" t="-1527" r="-89500" b="-351908"/>
                          </a:stretch>
                        </a:blipFill>
                      </a:tcPr>
                    </a:tc>
                    <a:tc>
                      <a:txBody>
                        <a:bodyPr/>
                        <a:lstStyle/>
                        <a:p>
                          <a:endParaRPr lang="ko-KR"/>
                        </a:p>
                      </a:txBody>
                      <a:tcPr marL="68580" marR="68580" marT="34290" marB="34290" anchor="ctr">
                        <a:blipFill>
                          <a:blip r:embed="rId2"/>
                          <a:stretch>
                            <a:fillRect l="-676571" t="-1527" r="-2286" b="-351908"/>
                          </a:stretch>
                        </a:blipFill>
                      </a:tcPr>
                    </a:tc>
                    <a:extLst>
                      <a:ext uri="{0D108BD9-81ED-4DB2-BD59-A6C34878D82A}">
                        <a16:rowId xmlns:a16="http://schemas.microsoft.com/office/drawing/2014/main" val="2016185889"/>
                      </a:ext>
                    </a:extLst>
                  </a:tr>
                  <a:tr h="251460">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5</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8</a:t>
                          </a:r>
                          <a:endParaRPr lang="ko-Kore-KR" altLang="en-US" sz="1200" dirty="0">
                            <a:latin typeface="+mj-ea"/>
                            <a:ea typeface="+mj-ea"/>
                          </a:endParaRPr>
                        </a:p>
                      </a:txBody>
                      <a:tcPr marL="68580" marR="68580" marT="34290" marB="34290" anchor="ctr">
                        <a:solidFill>
                          <a:srgbClr val="FFFF00"/>
                        </a:solidFill>
                      </a:tcPr>
                    </a:tc>
                    <a:tc>
                      <a:txBody>
                        <a:bodyPr/>
                        <a:lstStyle/>
                        <a:p>
                          <a:pPr algn="ctr"/>
                          <a:r>
                            <a:rPr lang="en-US" altLang="en-US" sz="1200" dirty="0">
                              <a:latin typeface="+mj-ea"/>
                              <a:ea typeface="+mj-ea"/>
                            </a:rPr>
                            <a:t>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rgbClr val="FFFF00"/>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16</a:t>
                          </a:r>
                        </a:p>
                      </a:txBody>
                      <a:tcPr marL="7144" marR="7144" marT="7144" marB="0" anchor="ctr">
                        <a:solidFill>
                          <a:srgbClr val="FFFF00"/>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rgbClr val="FFFF00"/>
                        </a:solidFill>
                      </a:tcPr>
                    </a:tc>
                    <a:extLst>
                      <a:ext uri="{0D108BD9-81ED-4DB2-BD59-A6C34878D82A}">
                        <a16:rowId xmlns:a16="http://schemas.microsoft.com/office/drawing/2014/main" val="733142790"/>
                      </a:ext>
                    </a:extLst>
                  </a:tr>
                  <a:tr h="251460">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rgbClr val="FFFF00"/>
                        </a:solidFill>
                      </a:tcPr>
                    </a:tc>
                    <a:tc>
                      <a:txBody>
                        <a:bodyPr/>
                        <a:lstStyle/>
                        <a:p>
                          <a:pPr algn="ctr"/>
                          <a:r>
                            <a:rPr lang="en-US" altLang="en-US" sz="1200" dirty="0">
                              <a:latin typeface="+mj-ea"/>
                              <a:ea typeface="+mj-ea"/>
                            </a:rPr>
                            <a:t>5</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0</a:t>
                          </a:r>
                          <a:endParaRPr lang="ko-Kore-KR" altLang="en-US" sz="1200" dirty="0">
                            <a:latin typeface="+mj-ea"/>
                            <a:ea typeface="+mj-ea"/>
                          </a:endParaRPr>
                        </a:p>
                      </a:txBody>
                      <a:tcPr marL="68580" marR="68580" marT="34290" marB="34290" anchor="ctr">
                        <a:solidFill>
                          <a:srgbClr val="FFFF00"/>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25</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rgbClr val="FFFF00"/>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rgbClr val="FFFF00"/>
                        </a:solidFill>
                      </a:tcPr>
                    </a:tc>
                    <a:extLst>
                      <a:ext uri="{0D108BD9-81ED-4DB2-BD59-A6C34878D82A}">
                        <a16:rowId xmlns:a16="http://schemas.microsoft.com/office/drawing/2014/main" val="2174625887"/>
                      </a:ext>
                    </a:extLst>
                  </a:tr>
                  <a:tr h="251460">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6</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a:t>
                          </a:r>
                        </a:p>
                      </a:txBody>
                      <a:tcPr marL="7144" marR="7144" marT="7144" marB="0" anchor="ctr">
                        <a:solidFill>
                          <a:schemeClr val="accent1">
                            <a:lumMod val="20000"/>
                            <a:lumOff val="80000"/>
                          </a:schemeClr>
                        </a:solidFill>
                      </a:tcPr>
                    </a:tc>
                    <a:extLst>
                      <a:ext uri="{0D108BD9-81ED-4DB2-BD59-A6C34878D82A}">
                        <a16:rowId xmlns:a16="http://schemas.microsoft.com/office/drawing/2014/main" val="3232357576"/>
                      </a:ext>
                    </a:extLst>
                  </a:tr>
                  <a:tr h="285468">
                    <a:tc>
                      <a:txBody>
                        <a:bodyPr/>
                        <a:lstStyle/>
                        <a:p>
                          <a:pPr algn="ct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4</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-2</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1</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a:t>
                          </a:r>
                        </a:p>
                      </a:txBody>
                      <a:tcPr marL="7144" marR="7144" marT="7144" marB="0" anchor="ctr">
                        <a:solidFill>
                          <a:schemeClr val="accent1">
                            <a:lumMod val="20000"/>
                            <a:lumOff val="80000"/>
                          </a:schemeClr>
                        </a:solidFill>
                      </a:tcPr>
                    </a:tc>
                    <a:extLst>
                      <a:ext uri="{0D108BD9-81ED-4DB2-BD59-A6C34878D82A}">
                        <a16:rowId xmlns:a16="http://schemas.microsoft.com/office/drawing/2014/main" val="1068390707"/>
                      </a:ext>
                    </a:extLst>
                  </a:tr>
                  <a:tr h="408063">
                    <a:tc>
                      <a:txBody>
                        <a:bodyPr/>
                        <a:lstStyle/>
                        <a:p>
                          <a:endParaRPr lang="ko-KR"/>
                        </a:p>
                      </a:txBody>
                      <a:tcPr marL="68580" marR="68580" marT="34290" marB="34290" anchor="ctr">
                        <a:blipFill>
                          <a:blip r:embed="rId2"/>
                          <a:stretch>
                            <a:fillRect l="-735" t="-453731" r="-901471" b="-332836"/>
                          </a:stretch>
                        </a:blipFill>
                      </a:tcPr>
                    </a:tc>
                    <a:tc>
                      <a:txBody>
                        <a:bodyPr/>
                        <a:lstStyle/>
                        <a:p>
                          <a:pPr algn="ctr"/>
                          <a:r>
                            <a:rPr lang="en-US" altLang="en-US" sz="1200" dirty="0">
                              <a:latin typeface="+mj-ea"/>
                              <a:ea typeface="+mj-ea"/>
                            </a:rPr>
                            <a:t>20</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dirty="0">
                              <a:latin typeface="+mj-ea"/>
                              <a:ea typeface="+mj-ea"/>
                            </a:rPr>
                            <a:t>16</a:t>
                          </a:r>
                          <a:endParaRPr lang="ko-Kore-KR" altLang="en-US" sz="1200" dirty="0">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b="1" dirty="0">
                              <a:solidFill>
                                <a:srgbClr val="FF0000"/>
                              </a:solidFill>
                              <a:latin typeface="+mj-ea"/>
                              <a:ea typeface="+mj-ea"/>
                            </a:rPr>
                            <a:t>0</a:t>
                          </a:r>
                          <a:endParaRPr lang="ko-Kore-KR" altLang="en-US" sz="1200" b="1" dirty="0">
                            <a:solidFill>
                              <a:srgbClr val="FF0000"/>
                            </a:solidFill>
                            <a:latin typeface="+mj-ea"/>
                            <a:ea typeface="+mj-ea"/>
                          </a:endParaRPr>
                        </a:p>
                      </a:txBody>
                      <a:tcPr marL="68580" marR="68580" marT="34290" marB="34290" anchor="ctr">
                        <a:solidFill>
                          <a:schemeClr val="accent1">
                            <a:lumMod val="20000"/>
                            <a:lumOff val="80000"/>
                          </a:schemeClr>
                        </a:solidFill>
                      </a:tcPr>
                    </a:tc>
                    <a:tc>
                      <a:txBody>
                        <a:bodyPr/>
                        <a:lstStyle/>
                        <a:p>
                          <a:pPr algn="ctr"/>
                          <a:r>
                            <a:rPr lang="en-US" altLang="en-US" sz="1200" b="1" dirty="0">
                              <a:solidFill>
                                <a:srgbClr val="FF0000"/>
                              </a:solidFill>
                              <a:latin typeface="+mj-ea"/>
                              <a:ea typeface="+mj-ea"/>
                            </a:rPr>
                            <a:t>0</a:t>
                          </a:r>
                          <a:endParaRPr lang="ko-Kore-KR" altLang="en-US" sz="1200" b="1" dirty="0">
                            <a:solidFill>
                              <a:srgbClr val="FF0000"/>
                            </a:solidFill>
                            <a:latin typeface="+mj-ea"/>
                            <a:ea typeface="+mj-ea"/>
                          </a:endParaRPr>
                        </a:p>
                      </a:txBody>
                      <a:tcPr marL="68580" marR="68580" marT="34290" marB="3429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27</a:t>
                          </a: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(SS)</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24</a:t>
                          </a:r>
                        </a:p>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(SS)</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solidFill>
                          <a:schemeClr val="accent1">
                            <a:lumMod val="20000"/>
                            <a:lumOff val="80000"/>
                          </a:schemeClr>
                        </a:solidFill>
                      </a:tcPr>
                    </a:tc>
                    <a:extLst>
                      <a:ext uri="{0D108BD9-81ED-4DB2-BD59-A6C34878D82A}">
                        <a16:rowId xmlns:a16="http://schemas.microsoft.com/office/drawing/2014/main" val="4193817879"/>
                      </a:ext>
                    </a:extLst>
                  </a:tr>
                  <a:tr h="532353">
                    <a:tc>
                      <a:txBody>
                        <a:bodyPr/>
                        <a:lstStyle/>
                        <a:p>
                          <a:pPr algn="ctr" fontAlgn="ctr"/>
                          <a:r>
                            <a:rPr lang="en-US" altLang="ko-Kore-KR" sz="1200" b="0" i="0" u="none" strike="noStrike" dirty="0">
                              <a:solidFill>
                                <a:srgbClr val="000000"/>
                              </a:solidFill>
                              <a:effectLst/>
                              <a:latin typeface="+mj-ea"/>
                              <a:ea typeface="+mj-ea"/>
                            </a:rPr>
                            <a:t>mean</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5</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endParaRPr lang="ko-KR"/>
                        </a:p>
                      </a:txBody>
                      <a:tcPr marL="7144" marR="7144" marT="7144" marB="0" anchor="ctr">
                        <a:blipFill>
                          <a:blip r:embed="rId2"/>
                          <a:stretch>
                            <a:fillRect l="-335398" t="-421591" r="-167699" b="-153409"/>
                          </a:stretch>
                        </a:blipFill>
                      </a:tcPr>
                    </a:tc>
                    <a:tc>
                      <a:txBody>
                        <a:bodyPr/>
                        <a:lstStyle/>
                        <a:p>
                          <a:endParaRPr lang="ko-KR"/>
                        </a:p>
                      </a:txBody>
                      <a:tcPr marL="7144" marR="7144" marT="7144" marB="0" anchor="ctr">
                        <a:blipFill>
                          <a:blip r:embed="rId2"/>
                          <a:stretch>
                            <a:fillRect l="-492000" t="-421591" r="-89500" b="-153409"/>
                          </a:stretch>
                        </a:blipFill>
                      </a:tcPr>
                    </a:tc>
                    <a:tc>
                      <a:txBody>
                        <a:bodyPr/>
                        <a:lstStyle/>
                        <a:p>
                          <a:endParaRPr lang="ko-KR"/>
                        </a:p>
                      </a:txBody>
                      <a:tcPr marL="7144" marR="7144" marT="7144" marB="0" anchor="ctr">
                        <a:blipFill>
                          <a:blip r:embed="rId2"/>
                          <a:stretch>
                            <a:fillRect l="-676571" t="-421591" r="-2286" b="-153409"/>
                          </a:stretch>
                        </a:blipFill>
                      </a:tcPr>
                    </a:tc>
                    <a:extLst>
                      <a:ext uri="{0D108BD9-81ED-4DB2-BD59-A6C34878D82A}">
                        <a16:rowId xmlns:a16="http://schemas.microsoft.com/office/drawing/2014/main" val="2733498670"/>
                      </a:ext>
                    </a:extLst>
                  </a:tr>
                  <a:tr h="730409">
                    <a:tc>
                      <a:txBody>
                        <a:bodyPr/>
                        <a:lstStyle/>
                        <a:p>
                          <a:pPr algn="ctr" fontAlgn="ctr"/>
                          <a:r>
                            <a:rPr lang="en-US" altLang="ko-Kore-KR" sz="1200" b="0" i="0" u="none" strike="noStrike" dirty="0">
                              <a:solidFill>
                                <a:srgbClr val="000000"/>
                              </a:solidFill>
                              <a:effectLst/>
                              <a:latin typeface="+mj-ea"/>
                              <a:ea typeface="+mj-ea"/>
                            </a:rPr>
                            <a:t>N</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r>
                            <a:rPr lang="en-US" altLang="ko-Kore-KR" sz="1200" b="0" i="0" u="none" strike="noStrike" dirty="0">
                              <a:solidFill>
                                <a:srgbClr val="000000"/>
                              </a:solidFill>
                              <a:effectLst/>
                              <a:latin typeface="+mj-ea"/>
                              <a:ea typeface="+mj-ea"/>
                            </a:rPr>
                            <a:t>4</a:t>
                          </a: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pPr algn="ctr" fontAlgn="ctr"/>
                          <a:endParaRPr lang="en-US" altLang="ko-Kore-KR" sz="1200" b="0" i="0" u="none" strike="noStrike" dirty="0">
                            <a:solidFill>
                              <a:srgbClr val="000000"/>
                            </a:solidFill>
                            <a:effectLst/>
                            <a:latin typeface="+mj-ea"/>
                            <a:ea typeface="+mj-ea"/>
                          </a:endParaRPr>
                        </a:p>
                      </a:txBody>
                      <a:tcPr marL="7144" marR="7144" marT="7144" marB="0" anchor="ctr">
                        <a:solidFill>
                          <a:schemeClr val="accent1">
                            <a:lumMod val="20000"/>
                            <a:lumOff val="80000"/>
                          </a:schemeClr>
                        </a:solidFill>
                      </a:tcPr>
                    </a:tc>
                    <a:tc>
                      <a:txBody>
                        <a:bodyPr/>
                        <a:lstStyle/>
                        <a:p>
                          <a:endParaRPr lang="ko-KR"/>
                        </a:p>
                      </a:txBody>
                      <a:tcPr marL="7144" marR="7144" marT="7144" marB="0" anchor="ctr">
                        <a:blipFill>
                          <a:blip r:embed="rId2"/>
                          <a:stretch>
                            <a:fillRect l="-335398" t="-382500" r="-167699" b="-12500"/>
                          </a:stretch>
                        </a:blipFill>
                      </a:tcPr>
                    </a:tc>
                    <a:tc>
                      <a:txBody>
                        <a:bodyPr/>
                        <a:lstStyle/>
                        <a:p>
                          <a:endParaRPr lang="ko-KR"/>
                        </a:p>
                      </a:txBody>
                      <a:tcPr marL="7144" marR="7144" marT="7144" marB="0" anchor="ctr">
                        <a:blipFill>
                          <a:blip r:embed="rId2"/>
                          <a:stretch>
                            <a:fillRect l="-492000" t="-382500" r="-89500" b="-12500"/>
                          </a:stretch>
                        </a:blipFill>
                      </a:tcPr>
                    </a:tc>
                    <a:tc>
                      <a:txBody>
                        <a:bodyPr/>
                        <a:lstStyle/>
                        <a:p>
                          <a:pPr algn="ctr" fontAlgn="ctr"/>
                          <a:endParaRPr lang="en-US" altLang="ko-Kore-KR" sz="1200" b="0" i="0" u="none" strike="noStrike" dirty="0">
                            <a:solidFill>
                              <a:srgbClr val="000000"/>
                            </a:solidFill>
                            <a:effectLst/>
                            <a:latin typeface="맑은 고딕" panose="020B0503020000020004" pitchFamily="34" charset="-127"/>
                            <a:ea typeface="맑은 고딕" panose="020B0503020000020004" pitchFamily="34" charset="-127"/>
                          </a:endParaRPr>
                        </a:p>
                      </a:txBody>
                      <a:tcPr marL="7144" marR="7144" marT="7144" marB="0" anchor="ctr">
                        <a:solidFill>
                          <a:schemeClr val="accent1">
                            <a:lumMod val="20000"/>
                            <a:lumOff val="80000"/>
                          </a:schemeClr>
                        </a:solidFill>
                      </a:tcPr>
                    </a:tc>
                    <a:extLst>
                      <a:ext uri="{0D108BD9-81ED-4DB2-BD59-A6C34878D82A}">
                        <a16:rowId xmlns:a16="http://schemas.microsoft.com/office/drawing/2014/main" val="2519497068"/>
                      </a:ext>
                    </a:extLst>
                  </a:tr>
                </a:tbl>
              </a:graphicData>
            </a:graphic>
          </p:graphicFrame>
        </mc:Fallback>
      </mc:AlternateContent>
      <p:sp>
        <p:nvSpPr>
          <p:cNvPr id="27" name="제목 1">
            <a:extLst>
              <a:ext uri="{FF2B5EF4-FFF2-40B4-BE49-F238E27FC236}">
                <a16:creationId xmlns:a16="http://schemas.microsoft.com/office/drawing/2014/main" id="{E28F3613-8453-4608-A0A9-7E8FBC11ECE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2" name="직사각형 31">
            <a:extLst>
              <a:ext uri="{FF2B5EF4-FFF2-40B4-BE49-F238E27FC236}">
                <a16:creationId xmlns:a16="http://schemas.microsoft.com/office/drawing/2014/main" id="{11BC0D51-A194-47B0-9878-8EA9BABEE95C}"/>
              </a:ext>
            </a:extLst>
          </p:cNvPr>
          <p:cNvSpPr/>
          <p:nvPr/>
        </p:nvSpPr>
        <p:spPr>
          <a:xfrm>
            <a:off x="2627784" y="307725"/>
            <a:ext cx="3769045" cy="369332"/>
          </a:xfrm>
          <a:prstGeom prst="rect">
            <a:avLst/>
          </a:prstGeom>
        </p:spPr>
        <p:txBody>
          <a:bodyPr wrap="none">
            <a:spAutoFit/>
          </a:bodyPr>
          <a:lstStyle/>
          <a:p>
            <a:r>
              <a:rPr lang="en-US" altLang="ko-KR" dirty="0"/>
              <a:t>Correlation Analysis : </a:t>
            </a:r>
            <a:r>
              <a:rPr lang="ko-KR" altLang="en-US" dirty="0"/>
              <a:t>간단 실습 사례</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72E8828-4A17-4907-83B3-A01E22F849CF}"/>
                  </a:ext>
                </a:extLst>
              </p:cNvPr>
              <p:cNvSpPr txBox="1"/>
              <p:nvPr/>
            </p:nvSpPr>
            <p:spPr>
              <a:xfrm>
                <a:off x="378740" y="999732"/>
                <a:ext cx="2904095" cy="694357"/>
              </a:xfrm>
              <a:prstGeom prst="rect">
                <a:avLst/>
              </a:prstGeom>
              <a:noFill/>
              <a:ln w="12700">
                <a:solidFill>
                  <a:schemeClr val="accent2">
                    <a:lumMod val="60000"/>
                    <a:lumOff val="40000"/>
                  </a:schemeClr>
                </a:solidFill>
              </a:ln>
            </p:spPr>
            <p:txBody>
              <a:bodyPr wrap="square" rtlCol="0">
                <a:spAutoFit/>
              </a:bodyPr>
              <a:lstStyle/>
              <a:p>
                <a14:m>
                  <m:oMath xmlns:m="http://schemas.openxmlformats.org/officeDocument/2006/math">
                    <m:sSub>
                      <m:sSubPr>
                        <m:ctrlPr>
                          <a:rPr lang="en-US" altLang="ko-KR" sz="1200" b="1" i="1" smtClean="0">
                            <a:latin typeface="Cambria Math" panose="02040503050406030204" pitchFamily="18" charset="0"/>
                          </a:rPr>
                        </m:ctrlPr>
                      </m:sSubPr>
                      <m:e>
                        <m:r>
                          <a:rPr lang="ko-KR" altLang="en-US" sz="1200" b="1" i="1">
                            <a:latin typeface="Cambria Math" panose="02040503050406030204" pitchFamily="18" charset="0"/>
                          </a:rPr>
                          <m:t>모</m:t>
                        </m:r>
                        <m:r>
                          <a:rPr lang="ko-KR" altLang="en-US" sz="1200" b="1" i="1" smtClean="0">
                            <a:latin typeface="Cambria Math" panose="02040503050406030204" pitchFamily="18" charset="0"/>
                          </a:rPr>
                          <m:t>상</m:t>
                        </m:r>
                        <m:r>
                          <a:rPr lang="ko-KR" altLang="en-US" sz="1200" b="1" i="1">
                            <a:latin typeface="Cambria Math" panose="02040503050406030204" pitchFamily="18" charset="0"/>
                          </a:rPr>
                          <m:t>관</m:t>
                        </m:r>
                        <m:r>
                          <a:rPr lang="ko-KR" altLang="en-US" sz="1200" b="1" i="1" smtClean="0">
                            <a:latin typeface="Cambria Math" panose="02040503050406030204" pitchFamily="18" charset="0"/>
                          </a:rPr>
                          <m:t>계</m:t>
                        </m:r>
                        <m:r>
                          <a:rPr lang="ko-KR" altLang="en-US" sz="1200" b="1" i="1">
                            <a:latin typeface="Cambria Math" panose="02040503050406030204" pitchFamily="18" charset="0"/>
                          </a:rPr>
                          <m:t>수</m:t>
                        </m:r>
                        <m:r>
                          <a:rPr lang="en-US" altLang="ko-KR" sz="1200" b="1" i="1" smtClean="0">
                            <a:latin typeface="Cambria Math" panose="02040503050406030204" pitchFamily="18" charset="0"/>
                          </a:rPr>
                          <m:t>(</m:t>
                        </m:r>
                        <m:r>
                          <a:rPr lang="ko-KR" altLang="en-US" sz="1200" b="1" i="1" smtClean="0">
                            <a:latin typeface="Cambria Math" panose="02040503050406030204" pitchFamily="18" charset="0"/>
                          </a:rPr>
                          <m:t>𝝆</m:t>
                        </m:r>
                      </m:e>
                      <m:sub>
                        <m:r>
                          <a:rPr lang="en-US" altLang="ko-KR" sz="1200" b="1" i="1" smtClean="0">
                            <a:latin typeface="Cambria Math" panose="02040503050406030204" pitchFamily="18" charset="0"/>
                          </a:rPr>
                          <m:t>𝑿𝒀</m:t>
                        </m:r>
                      </m:sub>
                    </m:sSub>
                  </m:oMath>
                </a14:m>
                <a:r>
                  <a:rPr lang="en-US" altLang="ko-KR" sz="1200" b="1" dirty="0"/>
                  <a:t>) </a:t>
                </a:r>
                <a:r>
                  <a:rPr lang="en-US" altLang="ko-KR" sz="1200" dirty="0"/>
                  <a:t>= </a:t>
                </a:r>
                <a:r>
                  <a:rPr lang="en-US" altLang="ko-KR" sz="1200" dirty="0" err="1"/>
                  <a:t>Corr</a:t>
                </a:r>
                <a:r>
                  <a:rPr lang="en-US" altLang="ko-KR" sz="1200" dirty="0"/>
                  <a:t>(X,Y) =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𝐶𝑜𝑣</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m:t>
                        </m:r>
                      </m:num>
                      <m:den>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𝜎</m:t>
                            </m:r>
                          </m:e>
                          <m:sub>
                            <m:r>
                              <a:rPr lang="en-US" altLang="ko-KR" sz="1200" b="0" i="1" smtClean="0">
                                <a:latin typeface="Cambria Math" panose="02040503050406030204" pitchFamily="18" charset="0"/>
                              </a:rPr>
                              <m:t>𝑋</m:t>
                            </m:r>
                          </m:sub>
                        </m:sSub>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𝜎</m:t>
                            </m:r>
                          </m:e>
                          <m:sub>
                            <m:r>
                              <a:rPr lang="en-US" altLang="ko-KR" sz="1200" b="0" i="1" smtClean="0">
                                <a:latin typeface="Cambria Math" panose="02040503050406030204" pitchFamily="18" charset="0"/>
                              </a:rPr>
                              <m:t>𝑌</m:t>
                            </m:r>
                          </m:sub>
                        </m:sSub>
                      </m:den>
                    </m:f>
                  </m:oMath>
                </a14:m>
                <a:r>
                  <a:rPr lang="ko-KR" altLang="en-US" sz="1200" dirty="0"/>
                  <a:t> </a:t>
                </a:r>
                <a:endParaRPr lang="en-US" altLang="ko-KR" sz="1200" dirty="0"/>
              </a:p>
              <a:p>
                <a:r>
                  <a:rPr lang="en-US" altLang="ko-KR" sz="1200" dirty="0"/>
                  <a:t>     =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𝐸</m:t>
                        </m:r>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 </m:t>
                        </m:r>
                        <m:sSub>
                          <m:sSubPr>
                            <m:ctrlPr>
                              <a:rPr lang="en-US" altLang="ko-KR" sz="1200" b="0" i="1" smtClean="0">
                                <a:latin typeface="Cambria Math" panose="02040503050406030204" pitchFamily="18" charset="0"/>
                              </a:rPr>
                            </m:ctrlPr>
                          </m:sSubPr>
                          <m:e>
                            <m:r>
                              <a:rPr lang="ko-KR" altLang="en-US" sz="1200" b="0" i="1" smtClean="0">
                                <a:latin typeface="Cambria Math" panose="02040503050406030204" pitchFamily="18" charset="0"/>
                              </a:rPr>
                              <m:t>𝜇</m:t>
                            </m:r>
                          </m:e>
                          <m:sub>
                            <m:r>
                              <a:rPr lang="en-US" altLang="ko-KR" sz="1200" b="0" i="1" smtClean="0">
                                <a:latin typeface="Cambria Math" panose="02040503050406030204" pitchFamily="18" charset="0"/>
                              </a:rPr>
                              <m:t>𝑋</m:t>
                            </m:r>
                          </m:sub>
                        </m:sSub>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 −</m:t>
                        </m:r>
                        <m:sSub>
                          <m:sSubPr>
                            <m:ctrlPr>
                              <a:rPr lang="en-US" altLang="ko-KR" sz="1200" b="0" i="1" smtClean="0">
                                <a:latin typeface="Cambria Math" panose="02040503050406030204" pitchFamily="18" charset="0"/>
                              </a:rPr>
                            </m:ctrlPr>
                          </m:sSubPr>
                          <m:e>
                            <m:r>
                              <a:rPr lang="ko-KR" altLang="en-US" sz="1200" b="0" i="1" smtClean="0">
                                <a:latin typeface="Cambria Math" panose="02040503050406030204" pitchFamily="18" charset="0"/>
                              </a:rPr>
                              <m:t>𝜇</m:t>
                            </m:r>
                          </m:e>
                          <m:sub>
                            <m:r>
                              <a:rPr lang="en-US" altLang="ko-KR" sz="1200" b="0" i="1" smtClean="0">
                                <a:latin typeface="Cambria Math" panose="02040503050406030204" pitchFamily="18" charset="0"/>
                              </a:rPr>
                              <m:t>𝑌</m:t>
                            </m:r>
                          </m:sub>
                        </m:sSub>
                        <m:r>
                          <a:rPr lang="en-US" altLang="ko-KR" sz="1200" b="0" i="1" smtClean="0">
                            <a:latin typeface="Cambria Math" panose="02040503050406030204" pitchFamily="18" charset="0"/>
                          </a:rPr>
                          <m:t> )</m:t>
                        </m:r>
                      </m:num>
                      <m:den>
                        <m:rad>
                          <m:radPr>
                            <m:degHide m:val="on"/>
                            <m:ctrlPr>
                              <a:rPr lang="en-US" altLang="ko-KR" sz="1200" i="1" smtClean="0">
                                <a:latin typeface="Cambria Math" panose="02040503050406030204" pitchFamily="18" charset="0"/>
                              </a:rPr>
                            </m:ctrlPr>
                          </m:radPr>
                          <m:deg/>
                          <m:e>
                            <m:r>
                              <a:rPr lang="en-US" altLang="ko-KR" sz="1200" b="0" i="1" smtClean="0">
                                <a:latin typeface="Cambria Math" panose="02040503050406030204" pitchFamily="18" charset="0"/>
                              </a:rPr>
                              <m:t>𝐸</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m:t>
                                </m:r>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i="1">
                                        <a:latin typeface="Cambria Math" panose="02040503050406030204" pitchFamily="18" charset="0"/>
                                      </a:rPr>
                                      <m:t>𝑋</m:t>
                                    </m:r>
                                  </m:sub>
                                </m:sSub>
                                <m:r>
                                  <a:rPr lang="en-US" altLang="ko-KR" sz="1200" b="0" i="1" smtClean="0">
                                    <a:latin typeface="Cambria Math" panose="02040503050406030204" pitchFamily="18" charset="0"/>
                                  </a:rPr>
                                  <m:t>)</m:t>
                                </m:r>
                              </m:e>
                              <m:sup>
                                <m:r>
                                  <a:rPr lang="en-US" altLang="ko-KR" sz="1200" b="0" i="1" smtClean="0">
                                    <a:latin typeface="Cambria Math" panose="02040503050406030204" pitchFamily="18" charset="0"/>
                                  </a:rPr>
                                  <m:t>2</m:t>
                                </m:r>
                              </m:sup>
                            </m:sSup>
                          </m:e>
                        </m:rad>
                        <m:r>
                          <a:rPr lang="en-US" altLang="ko-KR" sz="1200" b="0" i="1" smtClean="0">
                            <a:latin typeface="Cambria Math" panose="02040503050406030204" pitchFamily="18" charset="0"/>
                          </a:rPr>
                          <m:t>  </m:t>
                        </m:r>
                        <m:rad>
                          <m:radPr>
                            <m:degHide m:val="on"/>
                            <m:ctrlPr>
                              <a:rPr lang="en-US" altLang="ko-KR" sz="1200" b="0" i="1" smtClean="0">
                                <a:latin typeface="Cambria Math" panose="02040503050406030204" pitchFamily="18" charset="0"/>
                              </a:rPr>
                            </m:ctrlPr>
                          </m:radPr>
                          <m:deg/>
                          <m:e>
                            <m:r>
                              <a:rPr lang="en-US" altLang="ko-KR" sz="1200" b="0" i="1" smtClean="0">
                                <a:latin typeface="Cambria Math" panose="02040503050406030204" pitchFamily="18" charset="0"/>
                              </a:rPr>
                              <m:t>𝐸</m:t>
                            </m:r>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𝑌</m:t>
                                </m:r>
                                <m:r>
                                  <a:rPr lang="en-US" altLang="ko-KR" sz="1200" b="0" i="1" smtClean="0">
                                    <a:latin typeface="Cambria Math" panose="02040503050406030204" pitchFamily="18" charset="0"/>
                                  </a:rPr>
                                  <m:t> −</m:t>
                                </m:r>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i="1">
                                        <a:latin typeface="Cambria Math" panose="02040503050406030204" pitchFamily="18" charset="0"/>
                                      </a:rPr>
                                      <m:t>𝑌</m:t>
                                    </m:r>
                                  </m:sub>
                                </m:sSub>
                                <m:r>
                                  <a:rPr lang="en-US" altLang="ko-KR" sz="1200" b="0" i="1" smtClean="0">
                                    <a:latin typeface="Cambria Math" panose="02040503050406030204" pitchFamily="18" charset="0"/>
                                  </a:rPr>
                                  <m:t>)</m:t>
                                </m:r>
                              </m:e>
                              <m:sup>
                                <m:r>
                                  <a:rPr lang="en-US" altLang="ko-KR" sz="1200" b="0" i="1" smtClean="0">
                                    <a:latin typeface="Cambria Math" panose="02040503050406030204" pitchFamily="18" charset="0"/>
                                  </a:rPr>
                                  <m:t>2</m:t>
                                </m:r>
                              </m:sup>
                            </m:sSup>
                          </m:e>
                        </m:rad>
                      </m:den>
                    </m:f>
                  </m:oMath>
                </a14:m>
                <a:endParaRPr lang="ko-KR" altLang="en-US" sz="1200" dirty="0"/>
              </a:p>
            </p:txBody>
          </p:sp>
        </mc:Choice>
        <mc:Fallback xmlns="">
          <p:sp>
            <p:nvSpPr>
              <p:cNvPr id="35" name="TextBox 34">
                <a:extLst>
                  <a:ext uri="{FF2B5EF4-FFF2-40B4-BE49-F238E27FC236}">
                    <a16:creationId xmlns:a16="http://schemas.microsoft.com/office/drawing/2014/main" id="{372E8828-4A17-4907-83B3-A01E22F849CF}"/>
                  </a:ext>
                </a:extLst>
              </p:cNvPr>
              <p:cNvSpPr txBox="1">
                <a:spLocks noRot="1" noChangeAspect="1" noMove="1" noResize="1" noEditPoints="1" noAdjustHandles="1" noChangeArrowheads="1" noChangeShapeType="1" noTextEdit="1"/>
              </p:cNvSpPr>
              <p:nvPr/>
            </p:nvSpPr>
            <p:spPr>
              <a:xfrm>
                <a:off x="378740" y="999732"/>
                <a:ext cx="2904095" cy="694357"/>
              </a:xfrm>
              <a:prstGeom prst="rect">
                <a:avLst/>
              </a:prstGeom>
              <a:blipFill>
                <a:blip r:embed="rId3"/>
                <a:stretch>
                  <a:fillRect/>
                </a:stretch>
              </a:blipFill>
              <a:ln w="12700">
                <a:solidFill>
                  <a:schemeClr val="accent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62C19C99-9A53-4E38-9489-0149F79D2173}"/>
                  </a:ext>
                </a:extLst>
              </p:cNvPr>
              <p:cNvSpPr/>
              <p:nvPr/>
            </p:nvSpPr>
            <p:spPr>
              <a:xfrm>
                <a:off x="5320694" y="987388"/>
                <a:ext cx="2950488" cy="669479"/>
              </a:xfrm>
              <a:prstGeom prst="rect">
                <a:avLst/>
              </a:prstGeom>
              <a:solidFill>
                <a:schemeClr val="accent6">
                  <a:lumMod val="40000"/>
                  <a:lumOff val="60000"/>
                </a:schemeClr>
              </a:solidFill>
              <a:ln>
                <a:solidFill>
                  <a:srgbClr val="C00000"/>
                </a:solidFill>
              </a:ln>
            </p:spPr>
            <p:txBody>
              <a:bodyPr wrap="none">
                <a:spAutoFit/>
              </a:bodyPr>
              <a:lstStyle/>
              <a:p>
                <a14:m>
                  <m:oMath xmlns:m="http://schemas.openxmlformats.org/officeDocument/2006/math">
                    <m:sSub>
                      <m:sSubPr>
                        <m:ctrlPr>
                          <a:rPr lang="en-US" altLang="ko-KR" sz="1400" b="1" i="1" smtClean="0">
                            <a:latin typeface="Cambria Math" panose="02040503050406030204" pitchFamily="18" charset="0"/>
                          </a:rPr>
                        </m:ctrlPr>
                      </m:sSubPr>
                      <m:e>
                        <m:r>
                          <a:rPr lang="ko-KR" altLang="en-US" sz="1400" b="1" i="1">
                            <a:latin typeface="Cambria Math" panose="02040503050406030204" pitchFamily="18" charset="0"/>
                          </a:rPr>
                          <m:t>상관계수</m:t>
                        </m:r>
                        <m:r>
                          <a:rPr lang="en-US" altLang="ko-KR" sz="1400" b="1" i="1">
                            <a:latin typeface="Cambria Math" panose="02040503050406030204" pitchFamily="18" charset="0"/>
                          </a:rPr>
                          <m:t>(</m:t>
                        </m:r>
                        <m:r>
                          <a:rPr lang="ko-KR" altLang="en-US" sz="1400" b="1" i="1">
                            <a:latin typeface="Cambria Math" panose="02040503050406030204" pitchFamily="18" charset="0"/>
                          </a:rPr>
                          <m:t>𝝆</m:t>
                        </m:r>
                      </m:e>
                      <m:sub>
                        <m:r>
                          <a:rPr lang="en-US" altLang="ko-KR" sz="1400" b="1" i="1">
                            <a:latin typeface="Cambria Math" panose="02040503050406030204" pitchFamily="18" charset="0"/>
                          </a:rPr>
                          <m:t>𝑿𝒀</m:t>
                        </m:r>
                      </m:sub>
                    </m:sSub>
                  </m:oMath>
                </a14:m>
                <a:r>
                  <a:rPr lang="en-US" altLang="ko-KR" sz="1400" b="1" dirty="0"/>
                  <a:t>) = </a:t>
                </a:r>
                <a14:m>
                  <m:oMath xmlns:m="http://schemas.openxmlformats.org/officeDocument/2006/math">
                    <m:f>
                      <m:fPr>
                        <m:ctrlPr>
                          <a:rPr lang="en-US" altLang="ko-KR" sz="1400" b="1" i="1" smtClean="0">
                            <a:latin typeface="Cambria Math" panose="02040503050406030204" pitchFamily="18" charset="0"/>
                          </a:rPr>
                        </m:ctrlPr>
                      </m:fPr>
                      <m:num>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𝟎</m:t>
                            </m:r>
                          </m:num>
                          <m:den>
                            <m:r>
                              <a:rPr lang="en-US" altLang="ko-KR" sz="1400" b="1" i="1" smtClean="0">
                                <a:latin typeface="Cambria Math" panose="02040503050406030204" pitchFamily="18" charset="0"/>
                              </a:rPr>
                              <m:t>𝟒</m:t>
                            </m:r>
                          </m:den>
                        </m:f>
                      </m:num>
                      <m:den>
                        <m:rad>
                          <m:radPr>
                            <m:degHide m:val="on"/>
                            <m:ctrlPr>
                              <a:rPr lang="en-US" altLang="ko-Kore-KR" sz="1400" i="1">
                                <a:solidFill>
                                  <a:srgbClr val="000000"/>
                                </a:solidFill>
                                <a:latin typeface="Cambria Math" panose="02040503050406030204" pitchFamily="18" charset="0"/>
                                <a:ea typeface="맑은 고딕" panose="020B0503020000020004" pitchFamily="34" charset="-127"/>
                              </a:rPr>
                            </m:ctrlPr>
                          </m:radPr>
                          <m:deg/>
                          <m:e>
                            <m:f>
                              <m:fPr>
                                <m:ctrlPr>
                                  <a:rPr lang="en-US" altLang="ko-Kore-KR" sz="1400" i="1">
                                    <a:solidFill>
                                      <a:srgbClr val="000000"/>
                                    </a:solidFill>
                                    <a:latin typeface="Cambria Math" panose="02040503050406030204" pitchFamily="18" charset="0"/>
                                    <a:ea typeface="맑은 고딕" panose="020B0503020000020004" pitchFamily="34" charset="-127"/>
                                  </a:rPr>
                                </m:ctrlPr>
                              </m:fPr>
                              <m:num>
                                <m:r>
                                  <a:rPr lang="en-US" altLang="ko-Kore-KR" sz="1400" i="1">
                                    <a:solidFill>
                                      <a:srgbClr val="000000"/>
                                    </a:solidFill>
                                    <a:latin typeface="Cambria Math" panose="02040503050406030204" pitchFamily="18" charset="0"/>
                                    <a:ea typeface="맑은 고딕" panose="020B0503020000020004" pitchFamily="34" charset="-127"/>
                                  </a:rPr>
                                  <m:t>27</m:t>
                                </m:r>
                              </m:num>
                              <m:den>
                                <m:r>
                                  <a:rPr lang="en-US" altLang="ko-Kore-KR" sz="1400" b="0" i="1" smtClean="0">
                                    <a:solidFill>
                                      <a:srgbClr val="000000"/>
                                    </a:solidFill>
                                    <a:latin typeface="Cambria Math" panose="02040503050406030204" pitchFamily="18" charset="0"/>
                                    <a:ea typeface="맑은 고딕" panose="020B0503020000020004" pitchFamily="34" charset="-127"/>
                                  </a:rPr>
                                  <m:t>4</m:t>
                                </m:r>
                              </m:den>
                            </m:f>
                          </m:e>
                        </m:rad>
                        <m:rad>
                          <m:radPr>
                            <m:degHide m:val="on"/>
                            <m:ctrlPr>
                              <a:rPr lang="en-US" altLang="ko-Kore-KR" sz="1400" i="1">
                                <a:solidFill>
                                  <a:srgbClr val="000000"/>
                                </a:solidFill>
                                <a:latin typeface="Cambria Math" panose="02040503050406030204" pitchFamily="18" charset="0"/>
                                <a:ea typeface="맑은 고딕" panose="020B0503020000020004" pitchFamily="34" charset="-127"/>
                              </a:rPr>
                            </m:ctrlPr>
                          </m:radPr>
                          <m:deg/>
                          <m:e>
                            <m:f>
                              <m:fPr>
                                <m:ctrlPr>
                                  <a:rPr lang="en-US" altLang="ko-Kore-KR" sz="1400" i="1">
                                    <a:solidFill>
                                      <a:srgbClr val="000000"/>
                                    </a:solidFill>
                                    <a:latin typeface="Cambria Math" panose="02040503050406030204" pitchFamily="18" charset="0"/>
                                    <a:ea typeface="맑은 고딕" panose="020B0503020000020004" pitchFamily="34" charset="-127"/>
                                  </a:rPr>
                                </m:ctrlPr>
                              </m:fPr>
                              <m:num>
                                <m:r>
                                  <a:rPr lang="en-US" altLang="ko-Kore-KR" sz="1400" i="1">
                                    <a:solidFill>
                                      <a:srgbClr val="000000"/>
                                    </a:solidFill>
                                    <a:latin typeface="Cambria Math" panose="02040503050406030204" pitchFamily="18" charset="0"/>
                                    <a:ea typeface="맑은 고딕" panose="020B0503020000020004" pitchFamily="34" charset="-127"/>
                                  </a:rPr>
                                  <m:t>2</m:t>
                                </m:r>
                                <m:r>
                                  <a:rPr lang="en-US" altLang="ko-Kore-KR" sz="1400" b="0" i="1" smtClean="0">
                                    <a:solidFill>
                                      <a:srgbClr val="000000"/>
                                    </a:solidFill>
                                    <a:latin typeface="Cambria Math" panose="02040503050406030204" pitchFamily="18" charset="0"/>
                                    <a:ea typeface="맑은 고딕" panose="020B0503020000020004" pitchFamily="34" charset="-127"/>
                                  </a:rPr>
                                  <m:t>4</m:t>
                                </m:r>
                              </m:num>
                              <m:den>
                                <m:r>
                                  <a:rPr lang="en-US" altLang="ko-Kore-KR" sz="1400" b="0" i="1" smtClean="0">
                                    <a:solidFill>
                                      <a:srgbClr val="000000"/>
                                    </a:solidFill>
                                    <a:latin typeface="Cambria Math" panose="02040503050406030204" pitchFamily="18" charset="0"/>
                                    <a:ea typeface="맑은 고딕" panose="020B0503020000020004" pitchFamily="34" charset="-127"/>
                                  </a:rPr>
                                  <m:t>4</m:t>
                                </m:r>
                              </m:den>
                            </m:f>
                          </m:e>
                        </m:rad>
                      </m:den>
                    </m:f>
                  </m:oMath>
                </a14:m>
                <a:r>
                  <a:rPr lang="en-US" altLang="ko-KR" sz="1400" b="1" dirty="0"/>
                  <a:t>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𝟎</m:t>
                        </m:r>
                      </m:num>
                      <m:den>
                        <m:rad>
                          <m:radPr>
                            <m:degHide m:val="on"/>
                            <m:ctrlPr>
                              <a:rPr lang="en-US" altLang="ko-KR" sz="1400" b="1" i="1" smtClean="0">
                                <a:latin typeface="Cambria Math" panose="02040503050406030204" pitchFamily="18" charset="0"/>
                              </a:rPr>
                            </m:ctrlPr>
                          </m:radPr>
                          <m:deg/>
                          <m:e>
                            <m:r>
                              <a:rPr lang="en-US" altLang="ko-KR" sz="1400" b="1" i="1" smtClean="0">
                                <a:latin typeface="Cambria Math" panose="02040503050406030204" pitchFamily="18" charset="0"/>
                              </a:rPr>
                              <m:t>𝟐𝟕</m:t>
                            </m:r>
                            <m:r>
                              <a:rPr lang="en-US" altLang="ko-KR" sz="1400" b="1" i="1" smtClean="0">
                                <a:latin typeface="Cambria Math" panose="02040503050406030204" pitchFamily="18" charset="0"/>
                                <a:ea typeface="Cambria Math" panose="02040503050406030204" pitchFamily="18" charset="0"/>
                              </a:rPr>
                              <m:t>×</m:t>
                            </m:r>
                            <m:r>
                              <a:rPr lang="en-US" altLang="ko-KR" sz="1400" b="1" i="1" smtClean="0">
                                <a:latin typeface="Cambria Math" panose="02040503050406030204" pitchFamily="18" charset="0"/>
                                <a:ea typeface="Cambria Math" panose="02040503050406030204" pitchFamily="18" charset="0"/>
                              </a:rPr>
                              <m:t>𝟐𝟒</m:t>
                            </m:r>
                          </m:e>
                        </m:rad>
                      </m:den>
                    </m:f>
                  </m:oMath>
                </a14:m>
                <a:r>
                  <a:rPr lang="en-US" altLang="ko-KR" sz="1400" b="1" dirty="0"/>
                  <a:t> =0 </a:t>
                </a:r>
                <a:endParaRPr lang="ko-KR" altLang="en-US" sz="1400" dirty="0"/>
              </a:p>
            </p:txBody>
          </p:sp>
        </mc:Choice>
        <mc:Fallback xmlns="">
          <p:sp>
            <p:nvSpPr>
              <p:cNvPr id="4" name="직사각형 3">
                <a:extLst>
                  <a:ext uri="{FF2B5EF4-FFF2-40B4-BE49-F238E27FC236}">
                    <a16:creationId xmlns:a16="http://schemas.microsoft.com/office/drawing/2014/main" id="{62C19C99-9A53-4E38-9489-0149F79D2173}"/>
                  </a:ext>
                </a:extLst>
              </p:cNvPr>
              <p:cNvSpPr>
                <a:spLocks noRot="1" noChangeAspect="1" noMove="1" noResize="1" noEditPoints="1" noAdjustHandles="1" noChangeArrowheads="1" noChangeShapeType="1" noTextEdit="1"/>
              </p:cNvSpPr>
              <p:nvPr/>
            </p:nvSpPr>
            <p:spPr>
              <a:xfrm>
                <a:off x="5320694" y="987388"/>
                <a:ext cx="2950488" cy="669479"/>
              </a:xfrm>
              <a:prstGeom prst="rect">
                <a:avLst/>
              </a:prstGeom>
              <a:blipFill>
                <a:blip r:embed="rId4"/>
                <a:stretch>
                  <a:fillRect/>
                </a:stretch>
              </a:blipFill>
              <a:ln>
                <a:solidFill>
                  <a:srgbClr val="C00000"/>
                </a:solidFill>
              </a:ln>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6E42E8C2-93BF-4AE2-94AE-410505F644C4}"/>
              </a:ext>
            </a:extLst>
          </p:cNvPr>
          <p:cNvSpPr txBox="1"/>
          <p:nvPr/>
        </p:nvSpPr>
        <p:spPr>
          <a:xfrm>
            <a:off x="467544" y="5515345"/>
            <a:ext cx="6768752" cy="369332"/>
          </a:xfrm>
          <a:prstGeom prst="rect">
            <a:avLst/>
          </a:prstGeom>
          <a:noFill/>
        </p:spPr>
        <p:txBody>
          <a:bodyPr wrap="square" rtlCol="0">
            <a:spAutoFit/>
          </a:bodyPr>
          <a:lstStyle/>
          <a:p>
            <a:r>
              <a:rPr lang="en-US" altLang="ko-KR" dirty="0"/>
              <a:t>X</a:t>
            </a:r>
            <a:r>
              <a:rPr lang="ko-KR" altLang="en-US" dirty="0"/>
              <a:t>와 </a:t>
            </a:r>
            <a:r>
              <a:rPr lang="en-US" altLang="ko-KR" dirty="0"/>
              <a:t>Y </a:t>
            </a:r>
            <a:r>
              <a:rPr lang="ko-KR" altLang="en-US" dirty="0"/>
              <a:t>상관계수 </a:t>
            </a:r>
            <a:r>
              <a:rPr lang="en-US" altLang="ko-KR" dirty="0"/>
              <a:t>0 !!!!!!!!!!!!!</a:t>
            </a:r>
            <a:endParaRPr lang="ko-KR" altLang="en-US" dirty="0"/>
          </a:p>
        </p:txBody>
      </p:sp>
      <p:sp>
        <p:nvSpPr>
          <p:cNvPr id="10" name="TextBox 9">
            <a:extLst>
              <a:ext uri="{FF2B5EF4-FFF2-40B4-BE49-F238E27FC236}">
                <a16:creationId xmlns:a16="http://schemas.microsoft.com/office/drawing/2014/main" id="{EA4DF54A-B066-49D8-AB37-3BA364A57D1E}"/>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
        <p:nvSpPr>
          <p:cNvPr id="2" name="바닥글 개체 틀 1">
            <a:extLst>
              <a:ext uri="{FF2B5EF4-FFF2-40B4-BE49-F238E27FC236}">
                <a16:creationId xmlns:a16="http://schemas.microsoft.com/office/drawing/2014/main" id="{50A5FF97-554A-4707-AADE-1383FDAD1C8E}"/>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8F4D4630-C45D-4BB0-A219-FDC3708259D7}"/>
              </a:ext>
            </a:extLst>
          </p:cNvPr>
          <p:cNvSpPr>
            <a:spLocks noGrp="1"/>
          </p:cNvSpPr>
          <p:nvPr>
            <p:ph type="sldNum" sz="quarter" idx="12"/>
          </p:nvPr>
        </p:nvSpPr>
        <p:spPr/>
        <p:txBody>
          <a:bodyPr/>
          <a:lstStyle/>
          <a:p>
            <a:fld id="{DE77BB65-F969-4654-BF30-45C70C1BE112}" type="slidenum">
              <a:rPr lang="ko-KR" altLang="en-US" smtClean="0"/>
              <a:pPr/>
              <a:t>26</a:t>
            </a:fld>
            <a:endParaRPr lang="ko-KR" altLang="en-US"/>
          </a:p>
        </p:txBody>
      </p:sp>
    </p:spTree>
    <p:extLst>
      <p:ext uri="{BB962C8B-B14F-4D97-AF65-F5344CB8AC3E}">
        <p14:creationId xmlns:p14="http://schemas.microsoft.com/office/powerpoint/2010/main" val="3035766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88FFDBD2-BD7D-4F91-AA16-C779DA549542}"/>
              </a:ext>
            </a:extLst>
          </p:cNvPr>
          <p:cNvSpPr/>
          <p:nvPr/>
        </p:nvSpPr>
        <p:spPr>
          <a:xfrm>
            <a:off x="2699792" y="333046"/>
            <a:ext cx="3133615" cy="369332"/>
          </a:xfrm>
          <a:prstGeom prst="rect">
            <a:avLst/>
          </a:prstGeom>
        </p:spPr>
        <p:txBody>
          <a:bodyPr wrap="none">
            <a:spAutoFit/>
          </a:bodyPr>
          <a:lstStyle/>
          <a:p>
            <a:r>
              <a:rPr lang="en-US" altLang="ko-KR" b="1" dirty="0" err="1">
                <a:solidFill>
                  <a:srgbClr val="000000"/>
                </a:solidFill>
                <a:latin typeface="inherit"/>
              </a:rPr>
              <a:t>XGBoost</a:t>
            </a:r>
            <a:r>
              <a:rPr lang="en-US" altLang="ko-KR" b="1" dirty="0">
                <a:solidFill>
                  <a:srgbClr val="000000"/>
                </a:solidFill>
                <a:latin typeface="inherit"/>
              </a:rPr>
              <a:t>(</a:t>
            </a:r>
            <a:r>
              <a:rPr lang="en-US" altLang="ko-KR" b="1" dirty="0" err="1">
                <a:solidFill>
                  <a:srgbClr val="000000"/>
                </a:solidFill>
                <a:latin typeface="inherit"/>
              </a:rPr>
              <a:t>eXtra</a:t>
            </a:r>
            <a:r>
              <a:rPr lang="en-US" altLang="ko-KR" b="1" dirty="0">
                <a:solidFill>
                  <a:srgbClr val="000000"/>
                </a:solidFill>
                <a:latin typeface="inherit"/>
              </a:rPr>
              <a:t> Gradient Boost)</a:t>
            </a:r>
            <a:endParaRPr lang="ko-KR" altLang="en-US" dirty="0"/>
          </a:p>
        </p:txBody>
      </p:sp>
      <p:sp>
        <p:nvSpPr>
          <p:cNvPr id="2" name="직사각형 1">
            <a:extLst>
              <a:ext uri="{FF2B5EF4-FFF2-40B4-BE49-F238E27FC236}">
                <a16:creationId xmlns:a16="http://schemas.microsoft.com/office/drawing/2014/main" id="{5D10F24C-2A3A-4226-B927-12DB4059CAD3}"/>
              </a:ext>
            </a:extLst>
          </p:cNvPr>
          <p:cNvSpPr/>
          <p:nvPr/>
        </p:nvSpPr>
        <p:spPr>
          <a:xfrm>
            <a:off x="251520" y="963834"/>
            <a:ext cx="5371983" cy="276999"/>
          </a:xfrm>
          <a:prstGeom prst="rect">
            <a:avLst/>
          </a:prstGeom>
        </p:spPr>
        <p:txBody>
          <a:bodyPr wrap="none">
            <a:spAutoFit/>
          </a:bodyPr>
          <a:lstStyle/>
          <a:p>
            <a:r>
              <a:rPr lang="en-US" altLang="ko-KR" sz="1200" b="1" dirty="0">
                <a:solidFill>
                  <a:srgbClr val="333333"/>
                </a:solidFill>
                <a:highlight>
                  <a:srgbClr val="FFFF00"/>
                </a:highlight>
                <a:latin typeface="Helvetica Neue"/>
              </a:rPr>
              <a:t>3. 2 </a:t>
            </a:r>
            <a:r>
              <a:rPr lang="ko-KR" altLang="en-US" sz="1200" b="1" dirty="0">
                <a:solidFill>
                  <a:srgbClr val="333333"/>
                </a:solidFill>
                <a:highlight>
                  <a:srgbClr val="FFFF00"/>
                </a:highlight>
                <a:latin typeface="Helvetica Neue"/>
              </a:rPr>
              <a:t>주요 </a:t>
            </a:r>
            <a:r>
              <a:rPr lang="ko-KR" altLang="en-US" sz="1200" b="1" dirty="0" err="1">
                <a:solidFill>
                  <a:srgbClr val="333333"/>
                </a:solidFill>
                <a:highlight>
                  <a:srgbClr val="FFFF00"/>
                </a:highlight>
                <a:latin typeface="Helvetica Neue"/>
              </a:rPr>
              <a:t>부스터</a:t>
            </a:r>
            <a:r>
              <a:rPr lang="ko-KR" altLang="en-US" sz="1200" b="1" dirty="0">
                <a:solidFill>
                  <a:srgbClr val="333333"/>
                </a:solidFill>
                <a:highlight>
                  <a:srgbClr val="FFFF00"/>
                </a:highlight>
                <a:latin typeface="Helvetica Neue"/>
              </a:rPr>
              <a:t> 파라미터 </a:t>
            </a:r>
            <a:r>
              <a:rPr lang="en-US" altLang="ko-KR" sz="1200" b="1" dirty="0">
                <a:solidFill>
                  <a:srgbClr val="333333"/>
                </a:solidFill>
                <a:latin typeface="Helvetica Neue"/>
              </a:rPr>
              <a:t>: </a:t>
            </a:r>
            <a:r>
              <a:rPr lang="ko-KR" altLang="en-US" sz="1200" dirty="0"/>
              <a:t>트리 최적화</a:t>
            </a:r>
            <a:r>
              <a:rPr lang="en-US" altLang="ko-KR" sz="1200" dirty="0"/>
              <a:t>, </a:t>
            </a:r>
            <a:r>
              <a:rPr lang="ko-KR" altLang="en-US" sz="1200" dirty="0" err="1"/>
              <a:t>부스팅</a:t>
            </a:r>
            <a:r>
              <a:rPr lang="en-US" altLang="ko-KR" sz="1200" dirty="0"/>
              <a:t>, regularization </a:t>
            </a:r>
            <a:r>
              <a:rPr lang="ko-KR" altLang="en-US" sz="1200" dirty="0"/>
              <a:t> 관련 파라미터</a:t>
            </a:r>
            <a:endParaRPr lang="ko-KR" altLang="en-US" sz="1200" b="1" i="0" dirty="0">
              <a:solidFill>
                <a:srgbClr val="333333"/>
              </a:solidFill>
              <a:effectLst/>
              <a:latin typeface="Helvetica Neue"/>
            </a:endParaRPr>
          </a:p>
        </p:txBody>
      </p:sp>
      <p:graphicFrame>
        <p:nvGraphicFramePr>
          <p:cNvPr id="3" name="표 2">
            <a:extLst>
              <a:ext uri="{FF2B5EF4-FFF2-40B4-BE49-F238E27FC236}">
                <a16:creationId xmlns:a16="http://schemas.microsoft.com/office/drawing/2014/main" id="{F3A730BC-1C67-4007-BDFA-1AA30EF36057}"/>
              </a:ext>
            </a:extLst>
          </p:cNvPr>
          <p:cNvGraphicFramePr>
            <a:graphicFrameLocks noGrp="1"/>
          </p:cNvGraphicFramePr>
          <p:nvPr>
            <p:extLst/>
          </p:nvPr>
        </p:nvGraphicFramePr>
        <p:xfrm>
          <a:off x="323528" y="1271286"/>
          <a:ext cx="8316859" cy="5434314"/>
        </p:xfrm>
        <a:graphic>
          <a:graphicData uri="http://schemas.openxmlformats.org/drawingml/2006/table">
            <a:tbl>
              <a:tblPr/>
              <a:tblGrid>
                <a:gridCol w="2088326">
                  <a:extLst>
                    <a:ext uri="{9D8B030D-6E8A-4147-A177-3AD203B41FA5}">
                      <a16:colId xmlns:a16="http://schemas.microsoft.com/office/drawing/2014/main" val="2117386911"/>
                    </a:ext>
                  </a:extLst>
                </a:gridCol>
                <a:gridCol w="2198306">
                  <a:extLst>
                    <a:ext uri="{9D8B030D-6E8A-4147-A177-3AD203B41FA5}">
                      <a16:colId xmlns:a16="http://schemas.microsoft.com/office/drawing/2014/main" val="3177469309"/>
                    </a:ext>
                  </a:extLst>
                </a:gridCol>
                <a:gridCol w="4030227">
                  <a:extLst>
                    <a:ext uri="{9D8B030D-6E8A-4147-A177-3AD203B41FA5}">
                      <a16:colId xmlns:a16="http://schemas.microsoft.com/office/drawing/2014/main" val="2378242407"/>
                    </a:ext>
                  </a:extLst>
                </a:gridCol>
              </a:tblGrid>
              <a:tr h="160821">
                <a:tc>
                  <a:txBody>
                    <a:bodyPr/>
                    <a:lstStyle/>
                    <a:p>
                      <a:pPr algn="ctr" fontAlgn="ctr"/>
                      <a:r>
                        <a:rPr lang="ko-KR" altLang="en-US" sz="1000" b="1" dirty="0">
                          <a:effectLst/>
                        </a:rPr>
                        <a:t>파라미터 명</a:t>
                      </a:r>
                      <a:br>
                        <a:rPr lang="ko-KR" altLang="en-US" sz="1000" b="1" dirty="0">
                          <a:effectLst/>
                        </a:rPr>
                      </a:br>
                      <a:r>
                        <a:rPr lang="en-US" altLang="ko-KR" sz="1000" b="1" dirty="0">
                          <a:effectLst/>
                        </a:rPr>
                        <a:t>(</a:t>
                      </a:r>
                      <a:r>
                        <a:rPr lang="ko-KR" altLang="en-US" sz="1000" b="1" dirty="0" err="1">
                          <a:effectLst/>
                        </a:rPr>
                        <a:t>파이썬</a:t>
                      </a:r>
                      <a:r>
                        <a:rPr lang="ko-KR" altLang="en-US" sz="1000" b="1" dirty="0">
                          <a:effectLst/>
                        </a:rPr>
                        <a:t> 래퍼</a:t>
                      </a:r>
                      <a:r>
                        <a:rPr lang="en-US" altLang="ko-KR" sz="1000" b="1" dirty="0">
                          <a:effectLst/>
                        </a:rPr>
                        <a:t>)</a:t>
                      </a:r>
                    </a:p>
                  </a:txBody>
                  <a:tcPr marL="22974" marR="22974" marT="11487" marB="11487" anchor="ctr">
                    <a:lnL>
                      <a:noFill/>
                    </a:lnL>
                    <a:lnR>
                      <a:noFill/>
                    </a:lnR>
                    <a:lnT>
                      <a:noFill/>
                    </a:lnT>
                    <a:lnB>
                      <a:noFill/>
                    </a:lnB>
                    <a:solidFill>
                      <a:srgbClr val="FFFFFF"/>
                    </a:solidFill>
                  </a:tcPr>
                </a:tc>
                <a:tc>
                  <a:txBody>
                    <a:bodyPr/>
                    <a:lstStyle/>
                    <a:p>
                      <a:pPr algn="ctr" fontAlgn="ctr"/>
                      <a:r>
                        <a:rPr lang="ko-KR" altLang="en-US" sz="1000" b="1" dirty="0">
                          <a:effectLst/>
                        </a:rPr>
                        <a:t>파라미터 명</a:t>
                      </a:r>
                      <a:br>
                        <a:rPr lang="ko-KR" altLang="en-US" sz="1000" b="1" dirty="0">
                          <a:effectLst/>
                        </a:rPr>
                      </a:br>
                      <a:r>
                        <a:rPr lang="en-US" altLang="ko-KR" sz="1000" b="1" dirty="0">
                          <a:effectLst/>
                        </a:rPr>
                        <a:t>(</a:t>
                      </a:r>
                      <a:r>
                        <a:rPr lang="ko-KR" altLang="en-US" sz="1000" b="1" dirty="0" err="1">
                          <a:effectLst/>
                        </a:rPr>
                        <a:t>사이킷런</a:t>
                      </a:r>
                      <a:r>
                        <a:rPr lang="ko-KR" altLang="en-US" sz="1000" b="1" dirty="0">
                          <a:effectLst/>
                        </a:rPr>
                        <a:t> 래퍼</a:t>
                      </a:r>
                      <a:r>
                        <a:rPr lang="en-US" altLang="ko-KR" sz="1000" b="1" dirty="0">
                          <a:effectLst/>
                        </a:rPr>
                        <a:t>)</a:t>
                      </a:r>
                    </a:p>
                  </a:txBody>
                  <a:tcPr marL="22974" marR="22974" marT="11487" marB="11487" anchor="ctr">
                    <a:lnL>
                      <a:noFill/>
                    </a:lnL>
                    <a:lnR>
                      <a:noFill/>
                    </a:lnR>
                    <a:lnT>
                      <a:noFill/>
                    </a:lnT>
                    <a:lnB>
                      <a:noFill/>
                    </a:lnB>
                    <a:solidFill>
                      <a:srgbClr val="FFFFFF"/>
                    </a:solidFill>
                  </a:tcPr>
                </a:tc>
                <a:tc>
                  <a:txBody>
                    <a:bodyPr/>
                    <a:lstStyle/>
                    <a:p>
                      <a:pPr algn="l" fontAlgn="ctr"/>
                      <a:r>
                        <a:rPr lang="ko-KR" altLang="en-US" sz="1000" b="1" dirty="0">
                          <a:effectLst/>
                        </a:rPr>
                        <a:t>  </a:t>
                      </a:r>
                      <a:r>
                        <a:rPr lang="en-US" altLang="ko-KR" sz="1000" b="1" dirty="0">
                          <a:effectLst/>
                        </a:rPr>
                        <a:t>   </a:t>
                      </a:r>
                      <a:r>
                        <a:rPr lang="ko-KR" altLang="en-US" sz="1000" b="1" dirty="0">
                          <a:effectLst/>
                        </a:rPr>
                        <a:t>내용</a:t>
                      </a:r>
                    </a:p>
                  </a:txBody>
                  <a:tcPr marL="22974" marR="22974" marT="11487" marB="11487" anchor="ctr">
                    <a:lnL>
                      <a:noFill/>
                    </a:lnL>
                    <a:lnR>
                      <a:noFill/>
                    </a:lnR>
                    <a:lnT>
                      <a:noFill/>
                    </a:lnT>
                    <a:lnB>
                      <a:noFill/>
                    </a:lnB>
                    <a:solidFill>
                      <a:srgbClr val="FFFFFF"/>
                    </a:solidFill>
                  </a:tcPr>
                </a:tc>
                <a:extLst>
                  <a:ext uri="{0D108BD9-81ED-4DB2-BD59-A6C34878D82A}">
                    <a16:rowId xmlns:a16="http://schemas.microsoft.com/office/drawing/2014/main" val="2874552626"/>
                  </a:ext>
                </a:extLst>
              </a:tr>
              <a:tr h="229744">
                <a:tc>
                  <a:txBody>
                    <a:bodyPr/>
                    <a:lstStyle/>
                    <a:p>
                      <a:pPr algn="ctr" fontAlgn="ctr"/>
                      <a:r>
                        <a:rPr lang="en-US" sz="1000" b="1" dirty="0">
                          <a:effectLst/>
                        </a:rPr>
                        <a:t>eta</a:t>
                      </a:r>
                      <a:endParaRPr lang="en-US" sz="1000" dirty="0">
                        <a:effectLst/>
                      </a:endParaRPr>
                    </a:p>
                  </a:txBody>
                  <a:tcPr marL="22974" marR="22974" marT="11487" marB="11487" anchor="ctr">
                    <a:lnL>
                      <a:noFill/>
                    </a:lnL>
                    <a:lnR>
                      <a:noFill/>
                    </a:lnR>
                    <a:lnT>
                      <a:noFill/>
                    </a:lnT>
                    <a:lnB>
                      <a:noFill/>
                    </a:lnB>
                    <a:solidFill>
                      <a:srgbClr val="F5F5F5"/>
                    </a:solidFill>
                  </a:tcPr>
                </a:tc>
                <a:tc>
                  <a:txBody>
                    <a:bodyPr/>
                    <a:lstStyle/>
                    <a:p>
                      <a:pPr algn="ctr" fontAlgn="ctr"/>
                      <a:r>
                        <a:rPr lang="en-US" sz="1000" b="1" dirty="0">
                          <a:effectLst/>
                        </a:rPr>
                        <a:t>learning rate</a:t>
                      </a:r>
                      <a:endParaRPr lang="en-US" sz="1000" dirty="0">
                        <a:effectLst/>
                      </a:endParaRPr>
                    </a:p>
                  </a:txBody>
                  <a:tcPr marL="22974" marR="22974" marT="11487" marB="11487" anchor="ctr">
                    <a:lnL>
                      <a:noFill/>
                    </a:lnL>
                    <a:lnR>
                      <a:noFill/>
                    </a:lnR>
                    <a:lnT>
                      <a:noFill/>
                    </a:lnT>
                    <a:lnB>
                      <a:noFill/>
                    </a:lnB>
                    <a:solidFill>
                      <a:srgbClr val="F5F5F5"/>
                    </a:solidFill>
                  </a:tcPr>
                </a:tc>
                <a:tc>
                  <a:txBody>
                    <a:bodyPr/>
                    <a:lstStyle/>
                    <a:p>
                      <a:pPr algn="l" fontAlgn="ctr"/>
                      <a:r>
                        <a:rPr lang="en-US" altLang="ko-KR" sz="1000" dirty="0">
                          <a:effectLst/>
                        </a:rPr>
                        <a:t>- GBM</a:t>
                      </a:r>
                      <a:r>
                        <a:rPr lang="ko-KR" altLang="en-US" sz="1000" dirty="0">
                          <a:effectLst/>
                        </a:rPr>
                        <a:t>의 </a:t>
                      </a:r>
                      <a:r>
                        <a:rPr lang="en-US" altLang="ko-KR" sz="1000" dirty="0">
                          <a:effectLst/>
                        </a:rPr>
                        <a:t>learning rate</a:t>
                      </a:r>
                      <a:r>
                        <a:rPr lang="ko-KR" altLang="en-US" sz="1000" dirty="0">
                          <a:effectLst/>
                        </a:rPr>
                        <a:t>와 같은 파라미터</a:t>
                      </a:r>
                      <a:br>
                        <a:rPr lang="ko-KR" altLang="en-US" sz="1000" dirty="0">
                          <a:effectLst/>
                        </a:rPr>
                      </a:br>
                      <a:r>
                        <a:rPr lang="en-US" altLang="ko-KR" sz="1000" dirty="0">
                          <a:effectLst/>
                        </a:rPr>
                        <a:t>- </a:t>
                      </a:r>
                      <a:r>
                        <a:rPr lang="ko-KR" altLang="en-US" sz="1000" dirty="0">
                          <a:effectLst/>
                        </a:rPr>
                        <a:t>범위</a:t>
                      </a:r>
                      <a:r>
                        <a:rPr lang="en-US" altLang="ko-KR" sz="1000" dirty="0">
                          <a:effectLst/>
                        </a:rPr>
                        <a:t>: 0 ~ 1</a:t>
                      </a:r>
                    </a:p>
                  </a:txBody>
                  <a:tcPr marL="22974" marR="22974" marT="11487" marB="11487" anchor="ctr">
                    <a:lnL>
                      <a:noFill/>
                    </a:lnL>
                    <a:lnR>
                      <a:noFill/>
                    </a:lnR>
                    <a:lnT>
                      <a:noFill/>
                    </a:lnT>
                    <a:lnB>
                      <a:noFill/>
                    </a:lnB>
                    <a:solidFill>
                      <a:srgbClr val="F5F5F5"/>
                    </a:solidFill>
                  </a:tcPr>
                </a:tc>
                <a:extLst>
                  <a:ext uri="{0D108BD9-81ED-4DB2-BD59-A6C34878D82A}">
                    <a16:rowId xmlns:a16="http://schemas.microsoft.com/office/drawing/2014/main" val="2112665264"/>
                  </a:ext>
                </a:extLst>
              </a:tr>
              <a:tr h="160821">
                <a:tc>
                  <a:txBody>
                    <a:bodyPr/>
                    <a:lstStyle/>
                    <a:p>
                      <a:pPr algn="ctr" fontAlgn="ctr"/>
                      <a:r>
                        <a:rPr lang="en-US" sz="1000" b="1" dirty="0" err="1">
                          <a:effectLst/>
                        </a:rPr>
                        <a:t>num_boost_around</a:t>
                      </a:r>
                      <a:endParaRPr lang="en-US" sz="1000" dirty="0">
                        <a:effectLst/>
                      </a:endParaRPr>
                    </a:p>
                  </a:txBody>
                  <a:tcPr marL="22974" marR="22974" marT="11487" marB="11487" anchor="ctr">
                    <a:lnL>
                      <a:noFill/>
                    </a:lnL>
                    <a:lnR>
                      <a:noFill/>
                    </a:lnR>
                    <a:lnT>
                      <a:noFill/>
                    </a:lnT>
                    <a:lnB>
                      <a:noFill/>
                    </a:lnB>
                    <a:solidFill>
                      <a:srgbClr val="FFFFFF"/>
                    </a:solidFill>
                  </a:tcPr>
                </a:tc>
                <a:tc>
                  <a:txBody>
                    <a:bodyPr/>
                    <a:lstStyle/>
                    <a:p>
                      <a:pPr algn="ctr" fontAlgn="ctr"/>
                      <a:r>
                        <a:rPr lang="en-US" sz="1000" b="1" dirty="0" err="1">
                          <a:effectLst/>
                        </a:rPr>
                        <a:t>n_estimators</a:t>
                      </a:r>
                      <a:endParaRPr lang="en-US" sz="1000" dirty="0">
                        <a:effectLst/>
                      </a:endParaRPr>
                    </a:p>
                  </a:txBody>
                  <a:tcPr marL="22974" marR="22974" marT="11487" marB="11487" anchor="ctr">
                    <a:lnL>
                      <a:noFill/>
                    </a:lnL>
                    <a:lnR>
                      <a:noFill/>
                    </a:lnR>
                    <a:lnT>
                      <a:noFill/>
                    </a:lnT>
                    <a:lnB>
                      <a:noFill/>
                    </a:lnB>
                    <a:solidFill>
                      <a:srgbClr val="FFFFFF"/>
                    </a:solidFill>
                  </a:tcPr>
                </a:tc>
                <a:tc>
                  <a:txBody>
                    <a:bodyPr/>
                    <a:lstStyle/>
                    <a:p>
                      <a:pPr algn="l" fontAlgn="ctr"/>
                      <a:r>
                        <a:rPr lang="en-US" altLang="ko-KR" sz="1000" dirty="0">
                          <a:effectLst/>
                        </a:rPr>
                        <a:t>- </a:t>
                      </a:r>
                      <a:r>
                        <a:rPr lang="ko-KR" altLang="en-US" sz="1000" dirty="0">
                          <a:effectLst/>
                        </a:rPr>
                        <a:t>생성할 </a:t>
                      </a:r>
                      <a:r>
                        <a:rPr lang="en-US" sz="1000" dirty="0">
                          <a:effectLst/>
                        </a:rPr>
                        <a:t>weak learner</a:t>
                      </a:r>
                      <a:r>
                        <a:rPr lang="ko-KR" altLang="en-US" sz="1000" dirty="0">
                          <a:effectLst/>
                        </a:rPr>
                        <a:t>의 수</a:t>
                      </a:r>
                    </a:p>
                  </a:txBody>
                  <a:tcPr marL="22974" marR="22974" marT="11487" marB="11487" anchor="ctr">
                    <a:lnL>
                      <a:noFill/>
                    </a:lnL>
                    <a:lnR>
                      <a:noFill/>
                    </a:lnR>
                    <a:lnT>
                      <a:noFill/>
                    </a:lnT>
                    <a:lnB>
                      <a:noFill/>
                    </a:lnB>
                    <a:solidFill>
                      <a:srgbClr val="FFFFFF"/>
                    </a:solidFill>
                  </a:tcPr>
                </a:tc>
                <a:extLst>
                  <a:ext uri="{0D108BD9-81ED-4DB2-BD59-A6C34878D82A}">
                    <a16:rowId xmlns:a16="http://schemas.microsoft.com/office/drawing/2014/main" val="1111285391"/>
                  </a:ext>
                </a:extLst>
              </a:tr>
              <a:tr h="781131">
                <a:tc>
                  <a:txBody>
                    <a:bodyPr/>
                    <a:lstStyle/>
                    <a:p>
                      <a:pPr algn="ctr" fontAlgn="ctr"/>
                      <a:r>
                        <a:rPr lang="en-US" sz="1000" b="1" dirty="0" err="1">
                          <a:effectLst/>
                        </a:rPr>
                        <a:t>min_child_weight</a:t>
                      </a:r>
                      <a:br>
                        <a:rPr lang="en-US" sz="1000" dirty="0">
                          <a:effectLst/>
                        </a:rPr>
                      </a:br>
                      <a:r>
                        <a:rPr lang="en-US" sz="1000" dirty="0">
                          <a:effectLst/>
                        </a:rPr>
                        <a:t>(1)</a:t>
                      </a:r>
                    </a:p>
                  </a:txBody>
                  <a:tcPr marL="22974" marR="22974" marT="11487" marB="11487" anchor="ctr">
                    <a:lnL>
                      <a:noFill/>
                    </a:lnL>
                    <a:lnR>
                      <a:noFill/>
                    </a:lnR>
                    <a:lnT>
                      <a:noFill/>
                    </a:lnT>
                    <a:lnB>
                      <a:noFill/>
                    </a:lnB>
                    <a:solidFill>
                      <a:srgbClr val="F5F5F5"/>
                    </a:solidFill>
                  </a:tcPr>
                </a:tc>
                <a:tc>
                  <a:txBody>
                    <a:bodyPr/>
                    <a:lstStyle/>
                    <a:p>
                      <a:pPr algn="ctr" fontAlgn="ctr"/>
                      <a:r>
                        <a:rPr lang="en-US" sz="1000" b="1" dirty="0" err="1">
                          <a:effectLst/>
                        </a:rPr>
                        <a:t>min_child_weight</a:t>
                      </a:r>
                      <a:br>
                        <a:rPr lang="en-US" sz="1000" dirty="0">
                          <a:effectLst/>
                        </a:rPr>
                      </a:br>
                      <a:r>
                        <a:rPr lang="en-US" sz="1000" dirty="0">
                          <a:effectLst/>
                        </a:rPr>
                        <a:t>(1)</a:t>
                      </a:r>
                    </a:p>
                  </a:txBody>
                  <a:tcPr marL="22974" marR="22974" marT="11487" marB="11487" anchor="ctr">
                    <a:lnL>
                      <a:noFill/>
                    </a:lnL>
                    <a:lnR>
                      <a:noFill/>
                    </a:lnR>
                    <a:lnT>
                      <a:noFill/>
                    </a:lnT>
                    <a:lnB>
                      <a:noFill/>
                    </a:lnB>
                    <a:solidFill>
                      <a:srgbClr val="F5F5F5"/>
                    </a:solidFill>
                  </a:tcPr>
                </a:tc>
                <a:tc>
                  <a:txBody>
                    <a:bodyPr/>
                    <a:lstStyle/>
                    <a:p>
                      <a:pPr algn="l" fontAlgn="ctr"/>
                      <a:r>
                        <a:rPr lang="en-US" altLang="ko-KR" sz="1000" dirty="0">
                          <a:effectLst/>
                        </a:rPr>
                        <a:t>- GBM</a:t>
                      </a:r>
                      <a:r>
                        <a:rPr lang="ko-KR" altLang="en-US" sz="1000" dirty="0">
                          <a:effectLst/>
                        </a:rPr>
                        <a:t>의 </a:t>
                      </a:r>
                      <a:r>
                        <a:rPr lang="en-US" altLang="ko-KR" sz="1000" dirty="0" err="1">
                          <a:effectLst/>
                        </a:rPr>
                        <a:t>min_samples_leaf</a:t>
                      </a:r>
                      <a:r>
                        <a:rPr lang="ko-KR" altLang="en-US" sz="1000" dirty="0">
                          <a:effectLst/>
                        </a:rPr>
                        <a:t>와 유사</a:t>
                      </a:r>
                      <a:br>
                        <a:rPr lang="ko-KR" altLang="en-US" sz="1000" dirty="0">
                          <a:effectLst/>
                        </a:rPr>
                      </a:br>
                      <a:r>
                        <a:rPr lang="en-US" altLang="ko-KR" sz="1000" dirty="0">
                          <a:effectLst/>
                        </a:rPr>
                        <a:t>- </a:t>
                      </a:r>
                      <a:r>
                        <a:rPr lang="ko-KR" altLang="en-US" sz="1000" dirty="0">
                          <a:effectLst/>
                        </a:rPr>
                        <a:t>관측치에 대한 가중치 합의 최소를 말하지만</a:t>
                      </a:r>
                      <a:br>
                        <a:rPr lang="ko-KR" altLang="en-US" sz="1000" dirty="0">
                          <a:effectLst/>
                        </a:rPr>
                      </a:br>
                      <a:r>
                        <a:rPr lang="en-US" altLang="ko-KR" sz="1000" dirty="0">
                          <a:effectLst/>
                        </a:rPr>
                        <a:t>GBM</a:t>
                      </a:r>
                      <a:r>
                        <a:rPr lang="ko-KR" altLang="en-US" sz="1000" dirty="0">
                          <a:effectLst/>
                        </a:rPr>
                        <a:t>에서는 관측치 수에 대한 최소를 의미</a:t>
                      </a:r>
                      <a:br>
                        <a:rPr lang="ko-KR" altLang="en-US" sz="1000" dirty="0">
                          <a:effectLst/>
                        </a:rPr>
                      </a:br>
                      <a:r>
                        <a:rPr lang="en-US" altLang="ko-KR" sz="1000" dirty="0">
                          <a:effectLst/>
                        </a:rPr>
                        <a:t>- </a:t>
                      </a:r>
                      <a:r>
                        <a:rPr lang="ko-KR" altLang="en-US" sz="1000" dirty="0" err="1">
                          <a:effectLst/>
                        </a:rPr>
                        <a:t>과적합</a:t>
                      </a:r>
                      <a:r>
                        <a:rPr lang="ko-KR" altLang="en-US" sz="1000" dirty="0">
                          <a:effectLst/>
                        </a:rPr>
                        <a:t> 조절 용도</a:t>
                      </a:r>
                      <a:br>
                        <a:rPr lang="ko-KR" altLang="en-US" sz="1000" dirty="0">
                          <a:effectLst/>
                        </a:rPr>
                      </a:br>
                      <a:r>
                        <a:rPr lang="en-US" altLang="ko-KR" sz="1000" dirty="0">
                          <a:effectLst/>
                        </a:rPr>
                        <a:t>- </a:t>
                      </a:r>
                      <a:r>
                        <a:rPr lang="ko-KR" altLang="en-US" sz="1000" dirty="0">
                          <a:effectLst/>
                        </a:rPr>
                        <a:t>범위</a:t>
                      </a:r>
                      <a:r>
                        <a:rPr lang="en-US" altLang="ko-KR" sz="1000" dirty="0">
                          <a:effectLst/>
                        </a:rPr>
                        <a:t>: 0 ~ ∞</a:t>
                      </a:r>
                    </a:p>
                  </a:txBody>
                  <a:tcPr marL="22974" marR="22974" marT="11487" marB="11487" anchor="ctr">
                    <a:lnL>
                      <a:noFill/>
                    </a:lnL>
                    <a:lnR>
                      <a:noFill/>
                    </a:lnR>
                    <a:lnT>
                      <a:noFill/>
                    </a:lnT>
                    <a:lnB>
                      <a:noFill/>
                    </a:lnB>
                    <a:solidFill>
                      <a:srgbClr val="F5F5F5"/>
                    </a:solidFill>
                  </a:tcPr>
                </a:tc>
                <a:extLst>
                  <a:ext uri="{0D108BD9-81ED-4DB2-BD59-A6C34878D82A}">
                    <a16:rowId xmlns:a16="http://schemas.microsoft.com/office/drawing/2014/main" val="2684555339"/>
                  </a:ext>
                </a:extLst>
              </a:tr>
              <a:tr h="574361">
                <a:tc>
                  <a:txBody>
                    <a:bodyPr/>
                    <a:lstStyle/>
                    <a:p>
                      <a:pPr algn="ctr" fontAlgn="ctr"/>
                      <a:r>
                        <a:rPr lang="en-US" sz="1000" b="1" dirty="0">
                          <a:effectLst/>
                        </a:rPr>
                        <a:t>gamma</a:t>
                      </a:r>
                      <a:br>
                        <a:rPr lang="en-US" sz="1000" dirty="0">
                          <a:effectLst/>
                        </a:rPr>
                      </a:br>
                      <a:r>
                        <a:rPr lang="en-US" sz="1000" dirty="0">
                          <a:effectLst/>
                        </a:rPr>
                        <a:t>(0)</a:t>
                      </a:r>
                    </a:p>
                  </a:txBody>
                  <a:tcPr marL="22974" marR="22974" marT="11487" marB="11487" anchor="ctr">
                    <a:lnL>
                      <a:noFill/>
                    </a:lnL>
                    <a:lnR>
                      <a:noFill/>
                    </a:lnR>
                    <a:lnT>
                      <a:noFill/>
                    </a:lnT>
                    <a:lnB>
                      <a:noFill/>
                    </a:lnB>
                    <a:solidFill>
                      <a:srgbClr val="FFFFFF"/>
                    </a:solidFill>
                  </a:tcPr>
                </a:tc>
                <a:tc>
                  <a:txBody>
                    <a:bodyPr/>
                    <a:lstStyle/>
                    <a:p>
                      <a:pPr algn="ctr" fontAlgn="ctr"/>
                      <a:r>
                        <a:rPr lang="en-US" sz="1000" b="1" dirty="0" err="1">
                          <a:effectLst/>
                        </a:rPr>
                        <a:t>min_split_loss</a:t>
                      </a:r>
                      <a:br>
                        <a:rPr lang="en-US" sz="1000" dirty="0">
                          <a:effectLst/>
                        </a:rPr>
                      </a:br>
                      <a:r>
                        <a:rPr lang="en-US" sz="1000" dirty="0">
                          <a:effectLst/>
                        </a:rPr>
                        <a:t>(0)</a:t>
                      </a:r>
                    </a:p>
                  </a:txBody>
                  <a:tcPr marL="22974" marR="22974" marT="11487" marB="11487" anchor="ctr">
                    <a:lnL>
                      <a:noFill/>
                    </a:lnL>
                    <a:lnR>
                      <a:noFill/>
                    </a:lnR>
                    <a:lnT>
                      <a:noFill/>
                    </a:lnT>
                    <a:lnB>
                      <a:noFill/>
                    </a:lnB>
                    <a:solidFill>
                      <a:srgbClr val="FFFFFF"/>
                    </a:solidFill>
                  </a:tcPr>
                </a:tc>
                <a:tc>
                  <a:txBody>
                    <a:bodyPr/>
                    <a:lstStyle/>
                    <a:p>
                      <a:pPr algn="l" fontAlgn="ctr"/>
                      <a:r>
                        <a:rPr lang="en-US" altLang="ko-KR" sz="1000" dirty="0">
                          <a:effectLst/>
                        </a:rPr>
                        <a:t>- </a:t>
                      </a:r>
                      <a:r>
                        <a:rPr lang="ko-KR" altLang="en-US" sz="1000" dirty="0" err="1">
                          <a:effectLst/>
                        </a:rPr>
                        <a:t>리프노드의</a:t>
                      </a:r>
                      <a:r>
                        <a:rPr lang="ko-KR" altLang="en-US" sz="1000" dirty="0">
                          <a:effectLst/>
                        </a:rPr>
                        <a:t> 추가분할을 결정할 최소손실 </a:t>
                      </a:r>
                      <a:r>
                        <a:rPr lang="ko-KR" altLang="en-US" sz="1000" dirty="0" err="1">
                          <a:effectLst/>
                        </a:rPr>
                        <a:t>감소값</a:t>
                      </a:r>
                      <a:br>
                        <a:rPr lang="ko-KR" altLang="en-US" sz="1000" dirty="0">
                          <a:effectLst/>
                        </a:rPr>
                      </a:br>
                      <a:r>
                        <a:rPr lang="en-US" altLang="ko-KR" sz="1000" dirty="0">
                          <a:effectLst/>
                        </a:rPr>
                        <a:t>- </a:t>
                      </a:r>
                      <a:r>
                        <a:rPr lang="ko-KR" altLang="en-US" sz="1000" dirty="0" err="1">
                          <a:effectLst/>
                        </a:rPr>
                        <a:t>해당값보다</a:t>
                      </a:r>
                      <a:r>
                        <a:rPr lang="ko-KR" altLang="en-US" sz="1000" dirty="0">
                          <a:effectLst/>
                        </a:rPr>
                        <a:t> 손실이 크게 감소할 때 분리</a:t>
                      </a:r>
                      <a:br>
                        <a:rPr lang="ko-KR" altLang="en-US" sz="1000" dirty="0">
                          <a:effectLst/>
                        </a:rPr>
                      </a:br>
                      <a:r>
                        <a:rPr lang="en-US" altLang="ko-KR" sz="1000" dirty="0">
                          <a:effectLst/>
                        </a:rPr>
                        <a:t>- </a:t>
                      </a:r>
                      <a:r>
                        <a:rPr lang="ko-KR" altLang="en-US" sz="1000" dirty="0">
                          <a:effectLst/>
                        </a:rPr>
                        <a:t>값이 클수록 </a:t>
                      </a:r>
                      <a:r>
                        <a:rPr lang="ko-KR" altLang="en-US" sz="1000" dirty="0" err="1">
                          <a:effectLst/>
                        </a:rPr>
                        <a:t>과적합</a:t>
                      </a:r>
                      <a:r>
                        <a:rPr lang="ko-KR" altLang="en-US" sz="1000" dirty="0">
                          <a:effectLst/>
                        </a:rPr>
                        <a:t> 감소효과</a:t>
                      </a:r>
                      <a:br>
                        <a:rPr lang="ko-KR" altLang="en-US" sz="1000" dirty="0">
                          <a:effectLst/>
                        </a:rPr>
                      </a:br>
                      <a:r>
                        <a:rPr lang="en-US" altLang="ko-KR" sz="1000" dirty="0">
                          <a:effectLst/>
                        </a:rPr>
                        <a:t>- </a:t>
                      </a:r>
                      <a:r>
                        <a:rPr lang="ko-KR" altLang="en-US" sz="1000" dirty="0">
                          <a:effectLst/>
                        </a:rPr>
                        <a:t>범위</a:t>
                      </a:r>
                      <a:r>
                        <a:rPr lang="en-US" altLang="ko-KR" sz="1000" dirty="0">
                          <a:effectLst/>
                        </a:rPr>
                        <a:t>: 0 ~ ∞</a:t>
                      </a:r>
                    </a:p>
                  </a:txBody>
                  <a:tcPr marL="22974" marR="22974" marT="11487" marB="11487" anchor="ctr">
                    <a:lnL>
                      <a:noFill/>
                    </a:lnL>
                    <a:lnR>
                      <a:noFill/>
                    </a:lnR>
                    <a:lnT>
                      <a:noFill/>
                    </a:lnT>
                    <a:lnB>
                      <a:noFill/>
                    </a:lnB>
                    <a:solidFill>
                      <a:srgbClr val="FFFFFF"/>
                    </a:solidFill>
                  </a:tcPr>
                </a:tc>
                <a:extLst>
                  <a:ext uri="{0D108BD9-81ED-4DB2-BD59-A6C34878D82A}">
                    <a16:rowId xmlns:a16="http://schemas.microsoft.com/office/drawing/2014/main" val="3178023426"/>
                  </a:ext>
                </a:extLst>
              </a:tr>
              <a:tr h="505437">
                <a:tc>
                  <a:txBody>
                    <a:bodyPr/>
                    <a:lstStyle/>
                    <a:p>
                      <a:pPr algn="ctr" fontAlgn="ctr"/>
                      <a:r>
                        <a:rPr lang="en-US" sz="1000" b="1" dirty="0" err="1">
                          <a:effectLst/>
                        </a:rPr>
                        <a:t>max_depth</a:t>
                      </a:r>
                      <a:br>
                        <a:rPr lang="en-US" sz="1000" dirty="0">
                          <a:effectLst/>
                        </a:rPr>
                      </a:br>
                      <a:r>
                        <a:rPr lang="en-US" sz="1000" dirty="0">
                          <a:effectLst/>
                        </a:rPr>
                        <a:t>(6)</a:t>
                      </a:r>
                    </a:p>
                  </a:txBody>
                  <a:tcPr marL="22974" marR="22974" marT="11487" marB="11487" anchor="ctr">
                    <a:lnL>
                      <a:noFill/>
                    </a:lnL>
                    <a:lnR>
                      <a:noFill/>
                    </a:lnR>
                    <a:lnT>
                      <a:noFill/>
                    </a:lnT>
                    <a:lnB>
                      <a:noFill/>
                    </a:lnB>
                    <a:solidFill>
                      <a:srgbClr val="F5F5F5"/>
                    </a:solidFill>
                  </a:tcPr>
                </a:tc>
                <a:tc>
                  <a:txBody>
                    <a:bodyPr/>
                    <a:lstStyle/>
                    <a:p>
                      <a:pPr algn="ctr" fontAlgn="ctr"/>
                      <a:r>
                        <a:rPr lang="en-US" sz="1000" b="1" dirty="0" err="1">
                          <a:effectLst/>
                        </a:rPr>
                        <a:t>max_depth</a:t>
                      </a:r>
                      <a:br>
                        <a:rPr lang="en-US" sz="1000" dirty="0">
                          <a:effectLst/>
                        </a:rPr>
                      </a:br>
                      <a:r>
                        <a:rPr lang="en-US" sz="1000" dirty="0">
                          <a:effectLst/>
                        </a:rPr>
                        <a:t>(3)</a:t>
                      </a:r>
                    </a:p>
                  </a:txBody>
                  <a:tcPr marL="22974" marR="22974" marT="11487" marB="11487" anchor="ctr">
                    <a:lnL>
                      <a:noFill/>
                    </a:lnL>
                    <a:lnR>
                      <a:noFill/>
                    </a:lnR>
                    <a:lnT>
                      <a:noFill/>
                    </a:lnT>
                    <a:lnB>
                      <a:noFill/>
                    </a:lnB>
                    <a:solidFill>
                      <a:srgbClr val="F5F5F5"/>
                    </a:solidFill>
                  </a:tcPr>
                </a:tc>
                <a:tc>
                  <a:txBody>
                    <a:bodyPr/>
                    <a:lstStyle/>
                    <a:p>
                      <a:pPr algn="l" fontAlgn="ctr"/>
                      <a:r>
                        <a:rPr lang="en-US" altLang="ko-KR" sz="1000" dirty="0">
                          <a:effectLst/>
                        </a:rPr>
                        <a:t>- </a:t>
                      </a:r>
                      <a:r>
                        <a:rPr lang="ko-KR" altLang="en-US" sz="1000" dirty="0">
                          <a:effectLst/>
                        </a:rPr>
                        <a:t>트리 기반 알고리즘의 </a:t>
                      </a:r>
                      <a:r>
                        <a:rPr lang="en-US" altLang="ko-KR" sz="1000" dirty="0" err="1">
                          <a:effectLst/>
                        </a:rPr>
                        <a:t>max_depth</a:t>
                      </a:r>
                      <a:r>
                        <a:rPr lang="ko-KR" altLang="en-US" sz="1000" dirty="0">
                          <a:effectLst/>
                        </a:rPr>
                        <a:t>와 동일</a:t>
                      </a:r>
                      <a:br>
                        <a:rPr lang="ko-KR" altLang="en-US" sz="1000" dirty="0">
                          <a:effectLst/>
                        </a:rPr>
                      </a:br>
                      <a:r>
                        <a:rPr lang="en-US" altLang="ko-KR" sz="1000" dirty="0">
                          <a:effectLst/>
                        </a:rPr>
                        <a:t>- 0</a:t>
                      </a:r>
                      <a:r>
                        <a:rPr lang="ko-KR" altLang="en-US" sz="1000" dirty="0">
                          <a:effectLst/>
                        </a:rPr>
                        <a:t>을 지정하면 깊이의 제한이 없음</a:t>
                      </a:r>
                      <a:br>
                        <a:rPr lang="ko-KR" altLang="en-US" sz="1000" dirty="0">
                          <a:effectLst/>
                        </a:rPr>
                      </a:br>
                      <a:r>
                        <a:rPr lang="en-US" altLang="ko-KR" sz="1000" dirty="0">
                          <a:effectLst/>
                        </a:rPr>
                        <a:t>- </a:t>
                      </a:r>
                      <a:r>
                        <a:rPr lang="ko-KR" altLang="en-US" sz="1000" dirty="0">
                          <a:effectLst/>
                        </a:rPr>
                        <a:t>너무 크면 </a:t>
                      </a:r>
                      <a:r>
                        <a:rPr lang="ko-KR" altLang="en-US" sz="1000" dirty="0" err="1">
                          <a:effectLst/>
                        </a:rPr>
                        <a:t>과적합</a:t>
                      </a:r>
                      <a:r>
                        <a:rPr lang="en-US" altLang="ko-KR" sz="1000" dirty="0">
                          <a:effectLst/>
                        </a:rPr>
                        <a:t>(</a:t>
                      </a:r>
                      <a:r>
                        <a:rPr lang="ko-KR" altLang="en-US" sz="1000" dirty="0">
                          <a:effectLst/>
                        </a:rPr>
                        <a:t>통상 </a:t>
                      </a:r>
                      <a:r>
                        <a:rPr lang="en-US" altLang="ko-KR" sz="1000" dirty="0">
                          <a:effectLst/>
                        </a:rPr>
                        <a:t>3~10</a:t>
                      </a:r>
                      <a:r>
                        <a:rPr lang="ko-KR" altLang="en-US" sz="1000" dirty="0">
                          <a:effectLst/>
                        </a:rPr>
                        <a:t>정도 적용</a:t>
                      </a:r>
                      <a:r>
                        <a:rPr lang="en-US" altLang="ko-KR" sz="1000" dirty="0">
                          <a:effectLst/>
                        </a:rPr>
                        <a:t>)</a:t>
                      </a:r>
                      <a:br>
                        <a:rPr lang="en-US" altLang="ko-KR" sz="1000" dirty="0">
                          <a:effectLst/>
                        </a:rPr>
                      </a:br>
                      <a:r>
                        <a:rPr lang="en-US" altLang="ko-KR" sz="1000" dirty="0">
                          <a:effectLst/>
                        </a:rPr>
                        <a:t>- </a:t>
                      </a:r>
                      <a:r>
                        <a:rPr lang="ko-KR" altLang="en-US" sz="1000" dirty="0">
                          <a:effectLst/>
                        </a:rPr>
                        <a:t>범위</a:t>
                      </a:r>
                      <a:r>
                        <a:rPr lang="en-US" altLang="ko-KR" sz="1000" dirty="0">
                          <a:effectLst/>
                        </a:rPr>
                        <a:t>: 0 ~ ∞</a:t>
                      </a:r>
                    </a:p>
                  </a:txBody>
                  <a:tcPr marL="22974" marR="22974" marT="11487" marB="11487" anchor="ctr">
                    <a:lnL>
                      <a:noFill/>
                    </a:lnL>
                    <a:lnR>
                      <a:noFill/>
                    </a:lnR>
                    <a:lnT>
                      <a:noFill/>
                    </a:lnT>
                    <a:lnB>
                      <a:noFill/>
                    </a:lnB>
                    <a:solidFill>
                      <a:srgbClr val="F5F5F5"/>
                    </a:solidFill>
                  </a:tcPr>
                </a:tc>
                <a:extLst>
                  <a:ext uri="{0D108BD9-81ED-4DB2-BD59-A6C34878D82A}">
                    <a16:rowId xmlns:a16="http://schemas.microsoft.com/office/drawing/2014/main" val="3174827437"/>
                  </a:ext>
                </a:extLst>
              </a:tr>
              <a:tr h="505437">
                <a:tc>
                  <a:txBody>
                    <a:bodyPr/>
                    <a:lstStyle/>
                    <a:p>
                      <a:pPr algn="ctr" fontAlgn="ctr"/>
                      <a:r>
                        <a:rPr lang="en-US" sz="1000" b="1" dirty="0" err="1">
                          <a:effectLst/>
                        </a:rPr>
                        <a:t>sub_sample</a:t>
                      </a:r>
                      <a:br>
                        <a:rPr lang="en-US" sz="1000" dirty="0">
                          <a:effectLst/>
                        </a:rPr>
                      </a:br>
                      <a:r>
                        <a:rPr lang="en-US" sz="1000" dirty="0">
                          <a:effectLst/>
                        </a:rPr>
                        <a:t>(1)</a:t>
                      </a:r>
                    </a:p>
                  </a:txBody>
                  <a:tcPr marL="22974" marR="22974" marT="11487" marB="11487" anchor="ctr">
                    <a:lnL>
                      <a:noFill/>
                    </a:lnL>
                    <a:lnR>
                      <a:noFill/>
                    </a:lnR>
                    <a:lnT>
                      <a:noFill/>
                    </a:lnT>
                    <a:lnB>
                      <a:noFill/>
                    </a:lnB>
                    <a:solidFill>
                      <a:srgbClr val="FFFFFF"/>
                    </a:solidFill>
                  </a:tcPr>
                </a:tc>
                <a:tc>
                  <a:txBody>
                    <a:bodyPr/>
                    <a:lstStyle/>
                    <a:p>
                      <a:pPr algn="ctr" fontAlgn="ctr"/>
                      <a:r>
                        <a:rPr lang="en-US" sz="1000" b="1" dirty="0">
                          <a:effectLst/>
                        </a:rPr>
                        <a:t>subsample</a:t>
                      </a:r>
                      <a:br>
                        <a:rPr lang="en-US" sz="1000" dirty="0">
                          <a:effectLst/>
                        </a:rPr>
                      </a:br>
                      <a:r>
                        <a:rPr lang="en-US" sz="1000" dirty="0">
                          <a:effectLst/>
                        </a:rPr>
                        <a:t>(1)</a:t>
                      </a:r>
                    </a:p>
                  </a:txBody>
                  <a:tcPr marL="22974" marR="22974" marT="11487" marB="11487" anchor="ctr">
                    <a:lnL>
                      <a:noFill/>
                    </a:lnL>
                    <a:lnR>
                      <a:noFill/>
                    </a:lnR>
                    <a:lnT>
                      <a:noFill/>
                    </a:lnT>
                    <a:lnB>
                      <a:noFill/>
                    </a:lnB>
                    <a:solidFill>
                      <a:srgbClr val="FFFFFF"/>
                    </a:solidFill>
                  </a:tcPr>
                </a:tc>
                <a:tc>
                  <a:txBody>
                    <a:bodyPr/>
                    <a:lstStyle/>
                    <a:p>
                      <a:pPr algn="l" fontAlgn="ctr"/>
                      <a:r>
                        <a:rPr lang="en-US" altLang="ko-KR" sz="1000" dirty="0">
                          <a:effectLst/>
                        </a:rPr>
                        <a:t>- GBM</a:t>
                      </a:r>
                      <a:r>
                        <a:rPr lang="ko-KR" altLang="en-US" sz="1000" dirty="0">
                          <a:effectLst/>
                        </a:rPr>
                        <a:t>의 </a:t>
                      </a:r>
                      <a:r>
                        <a:rPr lang="en-US" altLang="ko-KR" sz="1000" dirty="0">
                          <a:effectLst/>
                        </a:rPr>
                        <a:t>subsample</a:t>
                      </a:r>
                      <a:r>
                        <a:rPr lang="ko-KR" altLang="en-US" sz="1000" dirty="0">
                          <a:effectLst/>
                        </a:rPr>
                        <a:t>과 동일</a:t>
                      </a:r>
                      <a:br>
                        <a:rPr lang="ko-KR" altLang="en-US" sz="1000" dirty="0">
                          <a:effectLst/>
                        </a:rPr>
                      </a:br>
                      <a:r>
                        <a:rPr lang="en-US" altLang="ko-KR" sz="1000" dirty="0">
                          <a:effectLst/>
                        </a:rPr>
                        <a:t>- </a:t>
                      </a:r>
                      <a:r>
                        <a:rPr lang="ko-KR" altLang="en-US" sz="1000" dirty="0">
                          <a:effectLst/>
                        </a:rPr>
                        <a:t>데이터 샘플링 비율 지정</a:t>
                      </a:r>
                      <a:r>
                        <a:rPr lang="en-US" altLang="ko-KR" sz="1000" dirty="0">
                          <a:effectLst/>
                        </a:rPr>
                        <a:t>(</a:t>
                      </a:r>
                      <a:r>
                        <a:rPr lang="ko-KR" altLang="en-US" sz="1000" dirty="0" err="1">
                          <a:effectLst/>
                        </a:rPr>
                        <a:t>과적합</a:t>
                      </a:r>
                      <a:r>
                        <a:rPr lang="ko-KR" altLang="en-US" sz="1000" dirty="0">
                          <a:effectLst/>
                        </a:rPr>
                        <a:t> 제어</a:t>
                      </a:r>
                      <a:r>
                        <a:rPr lang="en-US" altLang="ko-KR" sz="1000" dirty="0">
                          <a:effectLst/>
                        </a:rPr>
                        <a:t>)</a:t>
                      </a:r>
                      <a:br>
                        <a:rPr lang="en-US" altLang="ko-KR" sz="1000" dirty="0">
                          <a:effectLst/>
                        </a:rPr>
                      </a:br>
                      <a:r>
                        <a:rPr lang="en-US" altLang="ko-KR" sz="1000" dirty="0">
                          <a:effectLst/>
                        </a:rPr>
                        <a:t>- </a:t>
                      </a:r>
                      <a:r>
                        <a:rPr lang="ko-KR" altLang="en-US" sz="1000" dirty="0">
                          <a:effectLst/>
                        </a:rPr>
                        <a:t>일반적으로 </a:t>
                      </a:r>
                      <a:r>
                        <a:rPr lang="en-US" altLang="ko-KR" sz="1000" dirty="0">
                          <a:effectLst/>
                        </a:rPr>
                        <a:t>0.5~1 </a:t>
                      </a:r>
                      <a:r>
                        <a:rPr lang="ko-KR" altLang="en-US" sz="1000" dirty="0">
                          <a:effectLst/>
                        </a:rPr>
                        <a:t>사이의 값을 사용</a:t>
                      </a:r>
                      <a:br>
                        <a:rPr lang="ko-KR" altLang="en-US" sz="1000" dirty="0">
                          <a:effectLst/>
                        </a:rPr>
                      </a:br>
                      <a:r>
                        <a:rPr lang="en-US" altLang="ko-KR" sz="1000" dirty="0">
                          <a:effectLst/>
                        </a:rPr>
                        <a:t>- </a:t>
                      </a:r>
                      <a:r>
                        <a:rPr lang="ko-KR" altLang="en-US" sz="1000" dirty="0">
                          <a:effectLst/>
                        </a:rPr>
                        <a:t>범위</a:t>
                      </a:r>
                      <a:r>
                        <a:rPr lang="en-US" altLang="ko-KR" sz="1000" dirty="0">
                          <a:effectLst/>
                        </a:rPr>
                        <a:t>: 0 ~ 1</a:t>
                      </a:r>
                    </a:p>
                  </a:txBody>
                  <a:tcPr marL="22974" marR="22974" marT="11487" marB="11487" anchor="ctr">
                    <a:lnL>
                      <a:noFill/>
                    </a:lnL>
                    <a:lnR>
                      <a:noFill/>
                    </a:lnR>
                    <a:lnT>
                      <a:noFill/>
                    </a:lnT>
                    <a:lnB>
                      <a:noFill/>
                    </a:lnB>
                    <a:solidFill>
                      <a:srgbClr val="FFFFFF"/>
                    </a:solidFill>
                  </a:tcPr>
                </a:tc>
                <a:extLst>
                  <a:ext uri="{0D108BD9-81ED-4DB2-BD59-A6C34878D82A}">
                    <a16:rowId xmlns:a16="http://schemas.microsoft.com/office/drawing/2014/main" val="2504085504"/>
                  </a:ext>
                </a:extLst>
              </a:tr>
              <a:tr h="574361">
                <a:tc>
                  <a:txBody>
                    <a:bodyPr/>
                    <a:lstStyle/>
                    <a:p>
                      <a:pPr algn="ctr" fontAlgn="ctr"/>
                      <a:r>
                        <a:rPr lang="en-US" sz="1000" b="1" dirty="0" err="1">
                          <a:effectLst/>
                        </a:rPr>
                        <a:t>colsample_bytree</a:t>
                      </a:r>
                      <a:br>
                        <a:rPr lang="en-US" sz="1000" dirty="0">
                          <a:effectLst/>
                        </a:rPr>
                      </a:br>
                      <a:r>
                        <a:rPr lang="en-US" sz="1000" dirty="0">
                          <a:effectLst/>
                        </a:rPr>
                        <a:t>(1)</a:t>
                      </a:r>
                    </a:p>
                  </a:txBody>
                  <a:tcPr marL="22974" marR="22974" marT="11487" marB="11487" anchor="ctr">
                    <a:lnL>
                      <a:noFill/>
                    </a:lnL>
                    <a:lnR>
                      <a:noFill/>
                    </a:lnR>
                    <a:lnT>
                      <a:noFill/>
                    </a:lnT>
                    <a:lnB>
                      <a:noFill/>
                    </a:lnB>
                    <a:solidFill>
                      <a:srgbClr val="F5F5F5"/>
                    </a:solidFill>
                  </a:tcPr>
                </a:tc>
                <a:tc>
                  <a:txBody>
                    <a:bodyPr/>
                    <a:lstStyle/>
                    <a:p>
                      <a:pPr algn="ctr" fontAlgn="ctr"/>
                      <a:r>
                        <a:rPr lang="en-US" sz="1000" b="1" dirty="0" err="1">
                          <a:effectLst/>
                        </a:rPr>
                        <a:t>colsample_bytree</a:t>
                      </a:r>
                      <a:br>
                        <a:rPr lang="en-US" sz="1000" dirty="0">
                          <a:effectLst/>
                        </a:rPr>
                      </a:br>
                      <a:r>
                        <a:rPr lang="en-US" sz="1000" dirty="0">
                          <a:effectLst/>
                        </a:rPr>
                        <a:t>(1)</a:t>
                      </a:r>
                    </a:p>
                  </a:txBody>
                  <a:tcPr marL="22974" marR="22974" marT="11487" marB="11487" anchor="ctr">
                    <a:lnL>
                      <a:noFill/>
                    </a:lnL>
                    <a:lnR>
                      <a:noFill/>
                    </a:lnR>
                    <a:lnT>
                      <a:noFill/>
                    </a:lnT>
                    <a:lnB>
                      <a:noFill/>
                    </a:lnB>
                    <a:solidFill>
                      <a:srgbClr val="F5F5F5"/>
                    </a:solidFill>
                  </a:tcPr>
                </a:tc>
                <a:tc>
                  <a:txBody>
                    <a:bodyPr/>
                    <a:lstStyle/>
                    <a:p>
                      <a:pPr algn="l" fontAlgn="ctr"/>
                      <a:r>
                        <a:rPr lang="en-US" altLang="ko-KR" sz="1000" dirty="0">
                          <a:effectLst/>
                        </a:rPr>
                        <a:t>- GBM</a:t>
                      </a:r>
                      <a:r>
                        <a:rPr lang="ko-KR" altLang="en-US" sz="1000" dirty="0">
                          <a:effectLst/>
                        </a:rPr>
                        <a:t>의 </a:t>
                      </a:r>
                      <a:r>
                        <a:rPr lang="en-US" altLang="ko-KR" sz="1000" dirty="0" err="1">
                          <a:effectLst/>
                        </a:rPr>
                        <a:t>max_features</a:t>
                      </a:r>
                      <a:r>
                        <a:rPr lang="ko-KR" altLang="en-US" sz="1000" dirty="0">
                          <a:effectLst/>
                        </a:rPr>
                        <a:t>와 유사</a:t>
                      </a:r>
                      <a:br>
                        <a:rPr lang="ko-KR" altLang="en-US" sz="1000" dirty="0">
                          <a:effectLst/>
                        </a:rPr>
                      </a:br>
                      <a:r>
                        <a:rPr lang="en-US" altLang="ko-KR" sz="1000" dirty="0">
                          <a:effectLst/>
                        </a:rPr>
                        <a:t>- </a:t>
                      </a:r>
                      <a:r>
                        <a:rPr lang="ko-KR" altLang="en-US" sz="1000" dirty="0">
                          <a:effectLst/>
                        </a:rPr>
                        <a:t>트리 생성에 필요한 피처의 샘플링에 사용</a:t>
                      </a:r>
                      <a:br>
                        <a:rPr lang="ko-KR" altLang="en-US" sz="1000" dirty="0">
                          <a:effectLst/>
                        </a:rPr>
                      </a:br>
                      <a:r>
                        <a:rPr lang="en-US" altLang="ko-KR" sz="1000" dirty="0">
                          <a:effectLst/>
                        </a:rPr>
                        <a:t>- </a:t>
                      </a:r>
                      <a:r>
                        <a:rPr lang="ko-KR" altLang="en-US" sz="1000" dirty="0">
                          <a:effectLst/>
                        </a:rPr>
                        <a:t>피처가 많을 때 </a:t>
                      </a:r>
                      <a:r>
                        <a:rPr lang="ko-KR" altLang="en-US" sz="1000" dirty="0" err="1">
                          <a:effectLst/>
                        </a:rPr>
                        <a:t>과적합</a:t>
                      </a:r>
                      <a:r>
                        <a:rPr lang="ko-KR" altLang="en-US" sz="1000" dirty="0">
                          <a:effectLst/>
                        </a:rPr>
                        <a:t> 조절에 사용</a:t>
                      </a:r>
                      <a:br>
                        <a:rPr lang="ko-KR" altLang="en-US" sz="1000" dirty="0">
                          <a:effectLst/>
                        </a:rPr>
                      </a:br>
                      <a:r>
                        <a:rPr lang="en-US" altLang="ko-KR" sz="1000" dirty="0">
                          <a:effectLst/>
                        </a:rPr>
                        <a:t>- </a:t>
                      </a:r>
                      <a:r>
                        <a:rPr lang="ko-KR" altLang="en-US" sz="1000" dirty="0">
                          <a:effectLst/>
                        </a:rPr>
                        <a:t>범위</a:t>
                      </a:r>
                      <a:r>
                        <a:rPr lang="en-US" altLang="ko-KR" sz="1000" dirty="0">
                          <a:effectLst/>
                        </a:rPr>
                        <a:t>: 0 ~ 1</a:t>
                      </a:r>
                    </a:p>
                  </a:txBody>
                  <a:tcPr marL="22974" marR="22974" marT="11487" marB="11487" anchor="ctr">
                    <a:lnL>
                      <a:noFill/>
                    </a:lnL>
                    <a:lnR>
                      <a:noFill/>
                    </a:lnR>
                    <a:lnT>
                      <a:noFill/>
                    </a:lnT>
                    <a:lnB>
                      <a:noFill/>
                    </a:lnB>
                    <a:solidFill>
                      <a:srgbClr val="F5F5F5"/>
                    </a:solidFill>
                  </a:tcPr>
                </a:tc>
                <a:extLst>
                  <a:ext uri="{0D108BD9-81ED-4DB2-BD59-A6C34878D82A}">
                    <a16:rowId xmlns:a16="http://schemas.microsoft.com/office/drawing/2014/main" val="2688872192"/>
                  </a:ext>
                </a:extLst>
              </a:tr>
              <a:tr h="436514">
                <a:tc>
                  <a:txBody>
                    <a:bodyPr/>
                    <a:lstStyle/>
                    <a:p>
                      <a:pPr algn="ctr" fontAlgn="ctr"/>
                      <a:r>
                        <a:rPr lang="en-US" sz="1000" b="1" dirty="0">
                          <a:effectLst/>
                        </a:rPr>
                        <a:t>lambda</a:t>
                      </a:r>
                      <a:br>
                        <a:rPr lang="en-US" sz="1000" dirty="0">
                          <a:effectLst/>
                        </a:rPr>
                      </a:br>
                      <a:r>
                        <a:rPr lang="en-US" sz="1000" dirty="0">
                          <a:effectLst/>
                        </a:rPr>
                        <a:t>(1)</a:t>
                      </a:r>
                    </a:p>
                  </a:txBody>
                  <a:tcPr marL="22974" marR="22974" marT="11487" marB="11487" anchor="ctr">
                    <a:lnL>
                      <a:noFill/>
                    </a:lnL>
                    <a:lnR>
                      <a:noFill/>
                    </a:lnR>
                    <a:lnT>
                      <a:noFill/>
                    </a:lnT>
                    <a:lnB>
                      <a:noFill/>
                    </a:lnB>
                    <a:solidFill>
                      <a:srgbClr val="FFFFFF"/>
                    </a:solidFill>
                  </a:tcPr>
                </a:tc>
                <a:tc>
                  <a:txBody>
                    <a:bodyPr/>
                    <a:lstStyle/>
                    <a:p>
                      <a:pPr algn="ctr" fontAlgn="ctr"/>
                      <a:r>
                        <a:rPr lang="en-US" sz="1000" b="1" dirty="0" err="1">
                          <a:effectLst/>
                        </a:rPr>
                        <a:t>reg_lambda</a:t>
                      </a:r>
                      <a:br>
                        <a:rPr lang="en-US" sz="1000" dirty="0">
                          <a:effectLst/>
                        </a:rPr>
                      </a:br>
                      <a:r>
                        <a:rPr lang="en-US" sz="1000" dirty="0">
                          <a:effectLst/>
                        </a:rPr>
                        <a:t>(1)</a:t>
                      </a:r>
                    </a:p>
                  </a:txBody>
                  <a:tcPr marL="22974" marR="22974" marT="11487" marB="11487" anchor="ctr">
                    <a:lnL>
                      <a:noFill/>
                    </a:lnL>
                    <a:lnR>
                      <a:noFill/>
                    </a:lnR>
                    <a:lnT>
                      <a:noFill/>
                    </a:lnT>
                    <a:lnB>
                      <a:noFill/>
                    </a:lnB>
                    <a:solidFill>
                      <a:srgbClr val="FFFFFF"/>
                    </a:solidFill>
                  </a:tcPr>
                </a:tc>
                <a:tc>
                  <a:txBody>
                    <a:bodyPr/>
                    <a:lstStyle/>
                    <a:p>
                      <a:pPr algn="l" fontAlgn="ctr"/>
                      <a:r>
                        <a:rPr lang="en-US" altLang="ko-KR" sz="1000" dirty="0">
                          <a:effectLst/>
                        </a:rPr>
                        <a:t>- L2 Regularization </a:t>
                      </a:r>
                      <a:r>
                        <a:rPr lang="ko-KR" altLang="en-US" sz="1000" dirty="0">
                          <a:effectLst/>
                        </a:rPr>
                        <a:t>적용 값</a:t>
                      </a:r>
                      <a:br>
                        <a:rPr lang="ko-KR" altLang="en-US" sz="1000" dirty="0">
                          <a:effectLst/>
                        </a:rPr>
                      </a:br>
                      <a:r>
                        <a:rPr lang="en-US" altLang="ko-KR" sz="1000" dirty="0">
                          <a:effectLst/>
                        </a:rPr>
                        <a:t>- </a:t>
                      </a:r>
                      <a:r>
                        <a:rPr lang="ko-KR" altLang="en-US" sz="1000" dirty="0">
                          <a:effectLst/>
                        </a:rPr>
                        <a:t>피처 개수가 많을 때 적용을 검토</a:t>
                      </a:r>
                      <a:br>
                        <a:rPr lang="ko-KR" altLang="en-US" sz="1000" dirty="0">
                          <a:effectLst/>
                        </a:rPr>
                      </a:br>
                      <a:r>
                        <a:rPr lang="en-US" altLang="ko-KR" sz="1000" dirty="0">
                          <a:effectLst/>
                        </a:rPr>
                        <a:t>- </a:t>
                      </a:r>
                      <a:r>
                        <a:rPr lang="ko-KR" altLang="en-US" sz="1000" dirty="0">
                          <a:effectLst/>
                        </a:rPr>
                        <a:t>클수록 </a:t>
                      </a:r>
                      <a:r>
                        <a:rPr lang="ko-KR" altLang="en-US" sz="1000" dirty="0" err="1">
                          <a:effectLst/>
                        </a:rPr>
                        <a:t>과적합</a:t>
                      </a:r>
                      <a:r>
                        <a:rPr lang="ko-KR" altLang="en-US" sz="1000" dirty="0">
                          <a:effectLst/>
                        </a:rPr>
                        <a:t> 감소 효과</a:t>
                      </a:r>
                    </a:p>
                  </a:txBody>
                  <a:tcPr marL="22974" marR="22974" marT="11487" marB="11487" anchor="ctr">
                    <a:lnL>
                      <a:noFill/>
                    </a:lnL>
                    <a:lnR>
                      <a:noFill/>
                    </a:lnR>
                    <a:lnT>
                      <a:noFill/>
                    </a:lnT>
                    <a:lnB>
                      <a:noFill/>
                    </a:lnB>
                    <a:solidFill>
                      <a:srgbClr val="FFFFFF"/>
                    </a:solidFill>
                  </a:tcPr>
                </a:tc>
                <a:extLst>
                  <a:ext uri="{0D108BD9-81ED-4DB2-BD59-A6C34878D82A}">
                    <a16:rowId xmlns:a16="http://schemas.microsoft.com/office/drawing/2014/main" val="3179203736"/>
                  </a:ext>
                </a:extLst>
              </a:tr>
              <a:tr h="436514">
                <a:tc>
                  <a:txBody>
                    <a:bodyPr/>
                    <a:lstStyle/>
                    <a:p>
                      <a:pPr algn="ctr" fontAlgn="ctr"/>
                      <a:r>
                        <a:rPr lang="en-US" sz="1000" b="1" dirty="0">
                          <a:effectLst/>
                        </a:rPr>
                        <a:t>alpha</a:t>
                      </a:r>
                      <a:br>
                        <a:rPr lang="en-US" sz="1000" dirty="0">
                          <a:effectLst/>
                        </a:rPr>
                      </a:br>
                      <a:r>
                        <a:rPr lang="en-US" sz="1000" dirty="0">
                          <a:effectLst/>
                        </a:rPr>
                        <a:t>(0)</a:t>
                      </a:r>
                    </a:p>
                  </a:txBody>
                  <a:tcPr marL="22974" marR="22974" marT="11487" marB="11487" anchor="ctr">
                    <a:lnL>
                      <a:noFill/>
                    </a:lnL>
                    <a:lnR>
                      <a:noFill/>
                    </a:lnR>
                    <a:lnT>
                      <a:noFill/>
                    </a:lnT>
                    <a:lnB>
                      <a:noFill/>
                    </a:lnB>
                    <a:solidFill>
                      <a:srgbClr val="F5F5F5"/>
                    </a:solidFill>
                  </a:tcPr>
                </a:tc>
                <a:tc>
                  <a:txBody>
                    <a:bodyPr/>
                    <a:lstStyle/>
                    <a:p>
                      <a:pPr algn="ctr" fontAlgn="ctr"/>
                      <a:r>
                        <a:rPr lang="en-US" sz="1000" b="1" dirty="0" err="1">
                          <a:effectLst/>
                        </a:rPr>
                        <a:t>reg_alpha</a:t>
                      </a:r>
                      <a:br>
                        <a:rPr lang="en-US" sz="1000" dirty="0">
                          <a:effectLst/>
                        </a:rPr>
                      </a:br>
                      <a:r>
                        <a:rPr lang="en-US" sz="1000" dirty="0">
                          <a:effectLst/>
                        </a:rPr>
                        <a:t>(0)</a:t>
                      </a:r>
                    </a:p>
                  </a:txBody>
                  <a:tcPr marL="22974" marR="22974" marT="11487" marB="11487" anchor="ctr">
                    <a:lnL>
                      <a:noFill/>
                    </a:lnL>
                    <a:lnR>
                      <a:noFill/>
                    </a:lnR>
                    <a:lnT>
                      <a:noFill/>
                    </a:lnT>
                    <a:lnB>
                      <a:noFill/>
                    </a:lnB>
                    <a:solidFill>
                      <a:srgbClr val="F5F5F5"/>
                    </a:solidFill>
                  </a:tcPr>
                </a:tc>
                <a:tc>
                  <a:txBody>
                    <a:bodyPr/>
                    <a:lstStyle/>
                    <a:p>
                      <a:pPr algn="l" fontAlgn="ctr"/>
                      <a:r>
                        <a:rPr lang="en-US" altLang="ko-KR" sz="1000" dirty="0">
                          <a:effectLst/>
                        </a:rPr>
                        <a:t>- L1 Regularization </a:t>
                      </a:r>
                      <a:r>
                        <a:rPr lang="ko-KR" altLang="en-US" sz="1000" dirty="0">
                          <a:effectLst/>
                        </a:rPr>
                        <a:t>적용 값</a:t>
                      </a:r>
                      <a:br>
                        <a:rPr lang="ko-KR" altLang="en-US" sz="1000" dirty="0">
                          <a:effectLst/>
                        </a:rPr>
                      </a:br>
                      <a:r>
                        <a:rPr lang="en-US" altLang="ko-KR" sz="1000" dirty="0">
                          <a:effectLst/>
                        </a:rPr>
                        <a:t>- </a:t>
                      </a:r>
                      <a:r>
                        <a:rPr lang="ko-KR" altLang="en-US" sz="1000" dirty="0">
                          <a:effectLst/>
                        </a:rPr>
                        <a:t>피처 개수가 많을 때 적용을 검토</a:t>
                      </a:r>
                      <a:br>
                        <a:rPr lang="ko-KR" altLang="en-US" sz="1000" dirty="0">
                          <a:effectLst/>
                        </a:rPr>
                      </a:br>
                      <a:r>
                        <a:rPr lang="en-US" altLang="ko-KR" sz="1000" dirty="0">
                          <a:effectLst/>
                        </a:rPr>
                        <a:t>- </a:t>
                      </a:r>
                      <a:r>
                        <a:rPr lang="ko-KR" altLang="en-US" sz="1000" dirty="0">
                          <a:effectLst/>
                        </a:rPr>
                        <a:t>클수록 </a:t>
                      </a:r>
                      <a:r>
                        <a:rPr lang="ko-KR" altLang="en-US" sz="1000" dirty="0" err="1">
                          <a:effectLst/>
                        </a:rPr>
                        <a:t>과적합</a:t>
                      </a:r>
                      <a:r>
                        <a:rPr lang="ko-KR" altLang="en-US" sz="1000" dirty="0">
                          <a:effectLst/>
                        </a:rPr>
                        <a:t> 감소 효과</a:t>
                      </a:r>
                    </a:p>
                  </a:txBody>
                  <a:tcPr marL="22974" marR="22974" marT="11487" marB="11487" anchor="ctr">
                    <a:lnL>
                      <a:noFill/>
                    </a:lnL>
                    <a:lnR>
                      <a:noFill/>
                    </a:lnR>
                    <a:lnT>
                      <a:noFill/>
                    </a:lnT>
                    <a:lnB>
                      <a:noFill/>
                    </a:lnB>
                    <a:solidFill>
                      <a:srgbClr val="F5F5F5"/>
                    </a:solidFill>
                  </a:tcPr>
                </a:tc>
                <a:extLst>
                  <a:ext uri="{0D108BD9-81ED-4DB2-BD59-A6C34878D82A}">
                    <a16:rowId xmlns:a16="http://schemas.microsoft.com/office/drawing/2014/main" val="1379710965"/>
                  </a:ext>
                </a:extLst>
              </a:tr>
              <a:tr h="160821">
                <a:tc>
                  <a:txBody>
                    <a:bodyPr/>
                    <a:lstStyle/>
                    <a:p>
                      <a:pPr algn="ctr" fontAlgn="ctr"/>
                      <a:r>
                        <a:rPr lang="en-US" sz="1000" b="1" dirty="0" err="1">
                          <a:effectLst/>
                        </a:rPr>
                        <a:t>scale_pos_weight</a:t>
                      </a:r>
                      <a:br>
                        <a:rPr lang="en-US" sz="1000" dirty="0">
                          <a:effectLst/>
                        </a:rPr>
                      </a:br>
                      <a:r>
                        <a:rPr lang="en-US" sz="1000" dirty="0">
                          <a:effectLst/>
                        </a:rPr>
                        <a:t>(1)</a:t>
                      </a:r>
                    </a:p>
                  </a:txBody>
                  <a:tcPr marL="22974" marR="22974" marT="11487" marB="11487" anchor="ctr">
                    <a:lnL>
                      <a:noFill/>
                    </a:lnL>
                    <a:lnR>
                      <a:noFill/>
                    </a:lnR>
                    <a:lnT>
                      <a:noFill/>
                    </a:lnT>
                    <a:lnB>
                      <a:noFill/>
                    </a:lnB>
                    <a:solidFill>
                      <a:srgbClr val="FFFFFF"/>
                    </a:solidFill>
                  </a:tcPr>
                </a:tc>
                <a:tc>
                  <a:txBody>
                    <a:bodyPr/>
                    <a:lstStyle/>
                    <a:p>
                      <a:pPr algn="ctr" fontAlgn="ctr"/>
                      <a:r>
                        <a:rPr lang="en-US" sz="1000" b="1" dirty="0" err="1">
                          <a:effectLst/>
                        </a:rPr>
                        <a:t>scale_pos_weight</a:t>
                      </a:r>
                      <a:br>
                        <a:rPr lang="en-US" sz="1000" dirty="0">
                          <a:effectLst/>
                        </a:rPr>
                      </a:br>
                      <a:r>
                        <a:rPr lang="en-US" sz="1000" dirty="0">
                          <a:effectLst/>
                        </a:rPr>
                        <a:t>(1)</a:t>
                      </a:r>
                    </a:p>
                  </a:txBody>
                  <a:tcPr marL="22974" marR="22974" marT="11487" marB="11487" anchor="ctr">
                    <a:lnL>
                      <a:noFill/>
                    </a:lnL>
                    <a:lnR>
                      <a:noFill/>
                    </a:lnR>
                    <a:lnT>
                      <a:noFill/>
                    </a:lnT>
                    <a:lnB>
                      <a:noFill/>
                    </a:lnB>
                    <a:solidFill>
                      <a:srgbClr val="FFFFFF"/>
                    </a:solidFill>
                  </a:tcPr>
                </a:tc>
                <a:tc>
                  <a:txBody>
                    <a:bodyPr/>
                    <a:lstStyle/>
                    <a:p>
                      <a:pPr algn="l" fontAlgn="ctr"/>
                      <a:r>
                        <a:rPr lang="en-US" altLang="ko-KR" sz="1000" dirty="0">
                          <a:effectLst/>
                        </a:rPr>
                        <a:t>- </a:t>
                      </a:r>
                      <a:r>
                        <a:rPr lang="ko-KR" altLang="en-US" sz="1000" dirty="0">
                          <a:effectLst/>
                        </a:rPr>
                        <a:t>불균형 데이터셋의 균형을 유지</a:t>
                      </a:r>
                    </a:p>
                  </a:txBody>
                  <a:tcPr marL="22974" marR="22974" marT="11487" marB="11487" anchor="ctr">
                    <a:lnL>
                      <a:noFill/>
                    </a:lnL>
                    <a:lnR>
                      <a:noFill/>
                    </a:lnR>
                    <a:lnT>
                      <a:noFill/>
                    </a:lnT>
                    <a:lnB>
                      <a:noFill/>
                    </a:lnB>
                    <a:solidFill>
                      <a:srgbClr val="FFFFFF"/>
                    </a:solidFill>
                  </a:tcPr>
                </a:tc>
                <a:extLst>
                  <a:ext uri="{0D108BD9-81ED-4DB2-BD59-A6C34878D82A}">
                    <a16:rowId xmlns:a16="http://schemas.microsoft.com/office/drawing/2014/main" val="2546264369"/>
                  </a:ext>
                </a:extLst>
              </a:tr>
            </a:tbl>
          </a:graphicData>
        </a:graphic>
      </p:graphicFrame>
      <p:sp>
        <p:nvSpPr>
          <p:cNvPr id="7" name="바닥글 개체 틀 6">
            <a:extLst>
              <a:ext uri="{FF2B5EF4-FFF2-40B4-BE49-F238E27FC236}">
                <a16:creationId xmlns:a16="http://schemas.microsoft.com/office/drawing/2014/main" id="{8A24C7BE-874B-433D-AD85-6305597A45B7}"/>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685583FD-A8DC-4297-AFE2-7955B42B4379}"/>
              </a:ext>
            </a:extLst>
          </p:cNvPr>
          <p:cNvSpPr>
            <a:spLocks noGrp="1"/>
          </p:cNvSpPr>
          <p:nvPr>
            <p:ph type="sldNum" sz="quarter" idx="12"/>
          </p:nvPr>
        </p:nvSpPr>
        <p:spPr/>
        <p:txBody>
          <a:bodyPr/>
          <a:lstStyle/>
          <a:p>
            <a:fld id="{DE77BB65-F969-4654-BF30-45C70C1BE112}" type="slidenum">
              <a:rPr lang="ko-KR" altLang="en-US" smtClean="0"/>
              <a:pPr/>
              <a:t>260</a:t>
            </a:fld>
            <a:endParaRPr lang="ko-KR" altLang="en-US"/>
          </a:p>
        </p:txBody>
      </p:sp>
      <p:sp>
        <p:nvSpPr>
          <p:cNvPr id="10" name="직사각형 9">
            <a:extLst>
              <a:ext uri="{FF2B5EF4-FFF2-40B4-BE49-F238E27FC236}">
                <a16:creationId xmlns:a16="http://schemas.microsoft.com/office/drawing/2014/main" id="{282560A3-2E40-40B9-A388-140F72E6F9B8}"/>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1756023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7DCEAAA0-D5AB-44ED-8903-AECF302C6366}"/>
              </a:ext>
            </a:extLst>
          </p:cNvPr>
          <p:cNvSpPr/>
          <p:nvPr/>
        </p:nvSpPr>
        <p:spPr>
          <a:xfrm>
            <a:off x="2699792" y="333046"/>
            <a:ext cx="3133615" cy="369332"/>
          </a:xfrm>
          <a:prstGeom prst="rect">
            <a:avLst/>
          </a:prstGeom>
        </p:spPr>
        <p:txBody>
          <a:bodyPr wrap="none">
            <a:spAutoFit/>
          </a:bodyPr>
          <a:lstStyle/>
          <a:p>
            <a:r>
              <a:rPr lang="en-US" altLang="ko-KR" b="1" dirty="0" err="1">
                <a:solidFill>
                  <a:srgbClr val="000000"/>
                </a:solidFill>
                <a:latin typeface="inherit"/>
              </a:rPr>
              <a:t>XGBoost</a:t>
            </a:r>
            <a:r>
              <a:rPr lang="en-US" altLang="ko-KR" b="1" dirty="0">
                <a:solidFill>
                  <a:srgbClr val="000000"/>
                </a:solidFill>
                <a:latin typeface="inherit"/>
              </a:rPr>
              <a:t>(</a:t>
            </a:r>
            <a:r>
              <a:rPr lang="en-US" altLang="ko-KR" b="1" dirty="0" err="1">
                <a:solidFill>
                  <a:srgbClr val="000000"/>
                </a:solidFill>
                <a:latin typeface="inherit"/>
              </a:rPr>
              <a:t>eXtra</a:t>
            </a:r>
            <a:r>
              <a:rPr lang="en-US" altLang="ko-KR" b="1" dirty="0">
                <a:solidFill>
                  <a:srgbClr val="000000"/>
                </a:solidFill>
                <a:latin typeface="inherit"/>
              </a:rPr>
              <a:t> Gradient Boost)</a:t>
            </a:r>
            <a:endParaRPr lang="ko-KR" altLang="en-US" dirty="0"/>
          </a:p>
        </p:txBody>
      </p:sp>
      <p:sp>
        <p:nvSpPr>
          <p:cNvPr id="2" name="직사각형 1">
            <a:extLst>
              <a:ext uri="{FF2B5EF4-FFF2-40B4-BE49-F238E27FC236}">
                <a16:creationId xmlns:a16="http://schemas.microsoft.com/office/drawing/2014/main" id="{1FAE2699-AF04-4078-9961-CDCEB2166847}"/>
              </a:ext>
            </a:extLst>
          </p:cNvPr>
          <p:cNvSpPr/>
          <p:nvPr/>
        </p:nvSpPr>
        <p:spPr>
          <a:xfrm>
            <a:off x="251520" y="1052736"/>
            <a:ext cx="7560840" cy="523220"/>
          </a:xfrm>
          <a:prstGeom prst="rect">
            <a:avLst/>
          </a:prstGeom>
        </p:spPr>
        <p:txBody>
          <a:bodyPr wrap="square">
            <a:spAutoFit/>
          </a:bodyPr>
          <a:lstStyle/>
          <a:p>
            <a:r>
              <a:rPr lang="en-US" altLang="ko-KR" sz="1400" b="1" dirty="0">
                <a:solidFill>
                  <a:srgbClr val="333333"/>
                </a:solidFill>
                <a:highlight>
                  <a:srgbClr val="FFFF00"/>
                </a:highlight>
                <a:latin typeface="Helvetica Neue"/>
              </a:rPr>
              <a:t>3.3 </a:t>
            </a:r>
            <a:r>
              <a:rPr lang="ko-KR" altLang="en-US" sz="1400" b="1" dirty="0">
                <a:solidFill>
                  <a:srgbClr val="333333"/>
                </a:solidFill>
                <a:highlight>
                  <a:srgbClr val="FFFF00"/>
                </a:highlight>
                <a:latin typeface="Helvetica Neue"/>
              </a:rPr>
              <a:t>학습 태스크 파라미터</a:t>
            </a:r>
          </a:p>
          <a:p>
            <a:r>
              <a:rPr lang="en-US" altLang="ko-KR" sz="1400" dirty="0">
                <a:solidFill>
                  <a:srgbClr val="000000"/>
                </a:solidFill>
                <a:latin typeface="Helvetica Neue"/>
              </a:rPr>
              <a:t>: </a:t>
            </a:r>
            <a:r>
              <a:rPr lang="ko-KR" altLang="en-US" sz="1400" dirty="0">
                <a:solidFill>
                  <a:srgbClr val="000000"/>
                </a:solidFill>
                <a:latin typeface="Helvetica Neue"/>
              </a:rPr>
              <a:t>학습 수행 시의 객체함수</a:t>
            </a:r>
            <a:r>
              <a:rPr lang="en-US" altLang="ko-KR" sz="1400" dirty="0">
                <a:solidFill>
                  <a:srgbClr val="000000"/>
                </a:solidFill>
                <a:latin typeface="Helvetica Neue"/>
              </a:rPr>
              <a:t>, </a:t>
            </a:r>
            <a:r>
              <a:rPr lang="ko-KR" altLang="en-US" sz="1400" dirty="0">
                <a:solidFill>
                  <a:srgbClr val="000000"/>
                </a:solidFill>
                <a:latin typeface="Helvetica Neue"/>
              </a:rPr>
              <a:t>평가를 위한 지표 등을 설정하는 파라미터</a:t>
            </a:r>
            <a:endParaRPr lang="ko-KR" altLang="en-US" sz="1400" b="0" i="0" dirty="0">
              <a:solidFill>
                <a:srgbClr val="000000"/>
              </a:solidFill>
              <a:effectLst/>
              <a:latin typeface="Helvetica Neue"/>
            </a:endParaRPr>
          </a:p>
        </p:txBody>
      </p:sp>
      <p:graphicFrame>
        <p:nvGraphicFramePr>
          <p:cNvPr id="3" name="표 2">
            <a:extLst>
              <a:ext uri="{FF2B5EF4-FFF2-40B4-BE49-F238E27FC236}">
                <a16:creationId xmlns:a16="http://schemas.microsoft.com/office/drawing/2014/main" id="{3B62CB67-6271-4EFE-81AE-05344474973B}"/>
              </a:ext>
            </a:extLst>
          </p:cNvPr>
          <p:cNvGraphicFramePr>
            <a:graphicFrameLocks noGrp="1"/>
          </p:cNvGraphicFramePr>
          <p:nvPr>
            <p:extLst/>
          </p:nvPr>
        </p:nvGraphicFramePr>
        <p:xfrm>
          <a:off x="611560" y="1600201"/>
          <a:ext cx="7128792" cy="2809871"/>
        </p:xfrm>
        <a:graphic>
          <a:graphicData uri="http://schemas.openxmlformats.org/drawingml/2006/table">
            <a:tbl>
              <a:tblPr/>
              <a:tblGrid>
                <a:gridCol w="2289062">
                  <a:extLst>
                    <a:ext uri="{9D8B030D-6E8A-4147-A177-3AD203B41FA5}">
                      <a16:colId xmlns:a16="http://schemas.microsoft.com/office/drawing/2014/main" val="1168569595"/>
                    </a:ext>
                  </a:extLst>
                </a:gridCol>
                <a:gridCol w="4839730">
                  <a:extLst>
                    <a:ext uri="{9D8B030D-6E8A-4147-A177-3AD203B41FA5}">
                      <a16:colId xmlns:a16="http://schemas.microsoft.com/office/drawing/2014/main" val="1645565220"/>
                    </a:ext>
                  </a:extLst>
                </a:gridCol>
              </a:tblGrid>
              <a:tr h="229652">
                <a:tc>
                  <a:txBody>
                    <a:bodyPr/>
                    <a:lstStyle/>
                    <a:p>
                      <a:pPr algn="ctr" fontAlgn="ctr"/>
                      <a:r>
                        <a:rPr lang="ko-KR" altLang="en-US" sz="1200" b="1" dirty="0">
                          <a:effectLst/>
                        </a:rPr>
                        <a:t>파라미터 명</a:t>
                      </a:r>
                    </a:p>
                  </a:txBody>
                  <a:tcPr marL="68575" marR="68575" marT="34288" marB="34288" anchor="ctr">
                    <a:lnL>
                      <a:noFill/>
                    </a:lnL>
                    <a:lnR>
                      <a:noFill/>
                    </a:lnR>
                    <a:lnT>
                      <a:noFill/>
                    </a:lnT>
                    <a:lnB>
                      <a:noFill/>
                    </a:lnB>
                    <a:solidFill>
                      <a:srgbClr val="FFFFFF"/>
                    </a:solidFill>
                  </a:tcPr>
                </a:tc>
                <a:tc>
                  <a:txBody>
                    <a:bodyPr/>
                    <a:lstStyle/>
                    <a:p>
                      <a:pPr algn="l" fontAlgn="ctr"/>
                      <a:r>
                        <a:rPr lang="en-US" altLang="ko-KR" sz="1200" b="1" dirty="0">
                          <a:effectLst/>
                        </a:rPr>
                        <a:t>   </a:t>
                      </a:r>
                      <a:r>
                        <a:rPr lang="ko-KR" altLang="en-US" sz="1200" b="1" dirty="0">
                          <a:effectLst/>
                        </a:rPr>
                        <a:t>내용</a:t>
                      </a:r>
                    </a:p>
                  </a:txBody>
                  <a:tcPr marL="68575" marR="68575" marT="34288" marB="34288" anchor="ctr">
                    <a:lnL>
                      <a:noFill/>
                    </a:lnL>
                    <a:lnR>
                      <a:noFill/>
                    </a:lnR>
                    <a:lnT>
                      <a:noFill/>
                    </a:lnT>
                    <a:lnB>
                      <a:noFill/>
                    </a:lnB>
                    <a:solidFill>
                      <a:srgbClr val="FFFFFF"/>
                    </a:solidFill>
                  </a:tcPr>
                </a:tc>
                <a:extLst>
                  <a:ext uri="{0D108BD9-81ED-4DB2-BD59-A6C34878D82A}">
                    <a16:rowId xmlns:a16="http://schemas.microsoft.com/office/drawing/2014/main" val="4251417049"/>
                  </a:ext>
                </a:extLst>
              </a:tr>
              <a:tr h="776932">
                <a:tc>
                  <a:txBody>
                    <a:bodyPr/>
                    <a:lstStyle/>
                    <a:p>
                      <a:pPr algn="ctr" fontAlgn="ctr"/>
                      <a:r>
                        <a:rPr lang="en-US" sz="1200" b="1" dirty="0">
                          <a:effectLst/>
                        </a:rPr>
                        <a:t>objective</a:t>
                      </a:r>
                      <a:endParaRPr lang="en-US" sz="1200" dirty="0">
                        <a:effectLst/>
                      </a:endParaRPr>
                    </a:p>
                  </a:txBody>
                  <a:tcPr marL="68575" marR="68575" marT="34288" marB="34288" anchor="ctr">
                    <a:lnL>
                      <a:noFill/>
                    </a:lnL>
                    <a:lnR>
                      <a:noFill/>
                    </a:lnR>
                    <a:lnT>
                      <a:noFill/>
                    </a:lnT>
                    <a:lnB>
                      <a:noFill/>
                    </a:lnB>
                    <a:solidFill>
                      <a:srgbClr val="F5F5F5"/>
                    </a:solidFill>
                  </a:tcPr>
                </a:tc>
                <a:tc>
                  <a:txBody>
                    <a:bodyPr/>
                    <a:lstStyle/>
                    <a:p>
                      <a:pPr algn="l" fontAlgn="ctr"/>
                      <a:r>
                        <a:rPr lang="en-US" altLang="ko-KR" sz="1200" dirty="0">
                          <a:effectLst/>
                        </a:rPr>
                        <a:t>- ‘</a:t>
                      </a:r>
                      <a:r>
                        <a:rPr lang="en-US" altLang="ko-KR" sz="1200" dirty="0" err="1">
                          <a:effectLst/>
                        </a:rPr>
                        <a:t>reg:linear</a:t>
                      </a:r>
                      <a:r>
                        <a:rPr lang="en-US" altLang="ko-KR" sz="1200" dirty="0">
                          <a:effectLst/>
                        </a:rPr>
                        <a:t>’ : </a:t>
                      </a:r>
                      <a:r>
                        <a:rPr lang="ko-KR" altLang="en-US" sz="1200" dirty="0">
                          <a:effectLst/>
                        </a:rPr>
                        <a:t>회귀</a:t>
                      </a:r>
                      <a:br>
                        <a:rPr lang="ko-KR" altLang="en-US" sz="1200" dirty="0">
                          <a:effectLst/>
                        </a:rPr>
                      </a:br>
                      <a:r>
                        <a:rPr lang="en-US" altLang="ko-KR" sz="1200" dirty="0">
                          <a:effectLst/>
                        </a:rPr>
                        <a:t>- </a:t>
                      </a:r>
                      <a:r>
                        <a:rPr lang="en-US" altLang="ko-KR" sz="1200" dirty="0" err="1">
                          <a:effectLst/>
                        </a:rPr>
                        <a:t>binary:logistic</a:t>
                      </a:r>
                      <a:r>
                        <a:rPr lang="en-US" altLang="ko-KR" sz="1200" dirty="0">
                          <a:effectLst/>
                        </a:rPr>
                        <a:t> : </a:t>
                      </a:r>
                      <a:r>
                        <a:rPr lang="ko-KR" altLang="en-US" sz="1200" dirty="0">
                          <a:effectLst/>
                        </a:rPr>
                        <a:t>이진분류</a:t>
                      </a:r>
                      <a:br>
                        <a:rPr lang="ko-KR" altLang="en-US" sz="1200" dirty="0">
                          <a:effectLst/>
                        </a:rPr>
                      </a:br>
                      <a:r>
                        <a:rPr lang="en-US" altLang="ko-KR" sz="1200" dirty="0">
                          <a:effectLst/>
                        </a:rPr>
                        <a:t>- </a:t>
                      </a:r>
                      <a:r>
                        <a:rPr lang="en-US" altLang="ko-KR" sz="1200" dirty="0" err="1">
                          <a:effectLst/>
                        </a:rPr>
                        <a:t>multi:softmax</a:t>
                      </a:r>
                      <a:r>
                        <a:rPr lang="en-US" altLang="ko-KR" sz="1200" dirty="0">
                          <a:effectLst/>
                        </a:rPr>
                        <a:t> : </a:t>
                      </a:r>
                      <a:r>
                        <a:rPr lang="ko-KR" altLang="en-US" sz="1200" dirty="0">
                          <a:effectLst/>
                        </a:rPr>
                        <a:t>다중분류</a:t>
                      </a:r>
                      <a:r>
                        <a:rPr lang="en-US" altLang="ko-KR" sz="1200" dirty="0">
                          <a:effectLst/>
                        </a:rPr>
                        <a:t>, </a:t>
                      </a:r>
                      <a:r>
                        <a:rPr lang="ko-KR" altLang="en-US" sz="1200" dirty="0">
                          <a:effectLst/>
                        </a:rPr>
                        <a:t>클래스 반환</a:t>
                      </a:r>
                      <a:br>
                        <a:rPr lang="ko-KR" altLang="en-US" sz="1200" dirty="0">
                          <a:effectLst/>
                        </a:rPr>
                      </a:br>
                      <a:r>
                        <a:rPr lang="en-US" altLang="ko-KR" sz="1200" dirty="0">
                          <a:effectLst/>
                        </a:rPr>
                        <a:t>- </a:t>
                      </a:r>
                      <a:r>
                        <a:rPr lang="en-US" altLang="ko-KR" sz="1200" dirty="0" err="1">
                          <a:effectLst/>
                        </a:rPr>
                        <a:t>multi:softprob</a:t>
                      </a:r>
                      <a:r>
                        <a:rPr lang="en-US" altLang="ko-KR" sz="1200" dirty="0">
                          <a:effectLst/>
                        </a:rPr>
                        <a:t> : </a:t>
                      </a:r>
                      <a:r>
                        <a:rPr lang="ko-KR" altLang="en-US" sz="1200" dirty="0">
                          <a:effectLst/>
                        </a:rPr>
                        <a:t>다중분류</a:t>
                      </a:r>
                      <a:r>
                        <a:rPr lang="en-US" altLang="ko-KR" sz="1200" dirty="0">
                          <a:effectLst/>
                        </a:rPr>
                        <a:t>, </a:t>
                      </a:r>
                      <a:r>
                        <a:rPr lang="ko-KR" altLang="en-US" sz="1200" dirty="0" err="1">
                          <a:effectLst/>
                        </a:rPr>
                        <a:t>확륣반환</a:t>
                      </a:r>
                      <a:endParaRPr lang="ko-KR" altLang="en-US" sz="1200" dirty="0">
                        <a:effectLst/>
                      </a:endParaRPr>
                    </a:p>
                  </a:txBody>
                  <a:tcPr marL="68575" marR="68575" marT="34288" marB="34288" anchor="ctr">
                    <a:lnL>
                      <a:noFill/>
                    </a:lnL>
                    <a:lnR>
                      <a:noFill/>
                    </a:lnR>
                    <a:lnT>
                      <a:noFill/>
                    </a:lnT>
                    <a:lnB>
                      <a:noFill/>
                    </a:lnB>
                    <a:solidFill>
                      <a:srgbClr val="F5F5F5"/>
                    </a:solidFill>
                  </a:tcPr>
                </a:tc>
                <a:extLst>
                  <a:ext uri="{0D108BD9-81ED-4DB2-BD59-A6C34878D82A}">
                    <a16:rowId xmlns:a16="http://schemas.microsoft.com/office/drawing/2014/main" val="2479699655"/>
                  </a:ext>
                </a:extLst>
              </a:tr>
              <a:tr h="1758319">
                <a:tc>
                  <a:txBody>
                    <a:bodyPr/>
                    <a:lstStyle/>
                    <a:p>
                      <a:pPr algn="ctr" fontAlgn="ctr"/>
                      <a:r>
                        <a:rPr lang="en-US" sz="1200" b="1" dirty="0" err="1">
                          <a:effectLst/>
                        </a:rPr>
                        <a:t>eval_metric</a:t>
                      </a:r>
                      <a:endParaRPr lang="en-US" sz="1200" dirty="0">
                        <a:effectLst/>
                      </a:endParaRPr>
                    </a:p>
                  </a:txBody>
                  <a:tcPr marL="68575" marR="68575" marT="34288" marB="34288" anchor="ctr">
                    <a:lnL>
                      <a:noFill/>
                    </a:lnL>
                    <a:lnR>
                      <a:noFill/>
                    </a:lnR>
                    <a:lnT>
                      <a:noFill/>
                    </a:lnT>
                    <a:lnB>
                      <a:noFill/>
                    </a:lnB>
                    <a:solidFill>
                      <a:srgbClr val="FFFFFF"/>
                    </a:solidFill>
                  </a:tcPr>
                </a:tc>
                <a:tc>
                  <a:txBody>
                    <a:bodyPr/>
                    <a:lstStyle/>
                    <a:p>
                      <a:pPr marL="285750" indent="-285750" algn="l" fontAlgn="ctr">
                        <a:buFontTx/>
                        <a:buChar char="-"/>
                      </a:pPr>
                      <a:r>
                        <a:rPr lang="ko-KR" altLang="en-US" sz="1200" dirty="0">
                          <a:effectLst/>
                        </a:rPr>
                        <a:t>검증에 사용되는 함수정의</a:t>
                      </a:r>
                      <a:br>
                        <a:rPr lang="ko-KR" altLang="en-US" sz="1200" dirty="0">
                          <a:effectLst/>
                        </a:rPr>
                      </a:br>
                      <a:r>
                        <a:rPr lang="en-US" altLang="ko-KR" sz="1200" dirty="0">
                          <a:effectLst/>
                        </a:rPr>
                        <a:t>- </a:t>
                      </a:r>
                      <a:r>
                        <a:rPr lang="ko-KR" altLang="en-US" sz="1200" dirty="0">
                          <a:effectLst/>
                        </a:rPr>
                        <a:t>회귀 분석인 경우 </a:t>
                      </a:r>
                      <a:r>
                        <a:rPr lang="en-US" altLang="ko-KR" sz="1200" dirty="0">
                          <a:effectLst/>
                          <a:sym typeface="Wingdings" panose="05000000000000000000" pitchFamily="2" charset="2"/>
                        </a:rPr>
                        <a:t> </a:t>
                      </a:r>
                      <a:r>
                        <a:rPr lang="en-US" altLang="ko-KR" sz="1200" dirty="0">
                          <a:effectLst/>
                        </a:rPr>
                        <a:t>'</a:t>
                      </a:r>
                      <a:r>
                        <a:rPr lang="en-US" sz="1200" dirty="0" err="1">
                          <a:effectLst/>
                        </a:rPr>
                        <a:t>rmse</a:t>
                      </a:r>
                      <a:r>
                        <a:rPr lang="en-US" sz="1200" dirty="0">
                          <a:effectLst/>
                        </a:rPr>
                        <a:t>’</a:t>
                      </a:r>
                      <a:r>
                        <a:rPr lang="ko-KR" altLang="en-US" sz="1200" dirty="0">
                          <a:effectLst/>
                        </a:rPr>
                        <a:t>를</a:t>
                      </a:r>
                      <a:r>
                        <a:rPr lang="en-US" altLang="ko-KR" sz="1200" dirty="0">
                          <a:effectLst/>
                        </a:rPr>
                        <a:t>, </a:t>
                      </a:r>
                      <a:r>
                        <a:rPr lang="ko-KR" altLang="en-US" sz="1200" dirty="0">
                          <a:effectLst/>
                        </a:rPr>
                        <a:t>클래스 분류 문제인 경우 </a:t>
                      </a:r>
                      <a:r>
                        <a:rPr lang="en-US" altLang="ko-KR" sz="1200" dirty="0">
                          <a:effectLst/>
                        </a:rPr>
                        <a:t>'</a:t>
                      </a:r>
                      <a:r>
                        <a:rPr lang="en-US" sz="1200" dirty="0">
                          <a:effectLst/>
                        </a:rPr>
                        <a:t>error’</a:t>
                      </a:r>
                      <a:br>
                        <a:rPr lang="en-US" sz="1200" dirty="0">
                          <a:effectLst/>
                        </a:rPr>
                      </a:br>
                      <a:r>
                        <a:rPr lang="en-US" sz="1200" dirty="0">
                          <a:effectLst/>
                        </a:rPr>
                        <a:t>- RMSE : Root Mean Squared Error</a:t>
                      </a:r>
                      <a:br>
                        <a:rPr lang="en-US" sz="1200" dirty="0">
                          <a:effectLst/>
                        </a:rPr>
                      </a:br>
                      <a:r>
                        <a:rPr lang="en-US" sz="1200" dirty="0">
                          <a:effectLst/>
                        </a:rPr>
                        <a:t>- </a:t>
                      </a:r>
                      <a:r>
                        <a:rPr lang="en-US" sz="1200" dirty="0" err="1">
                          <a:effectLst/>
                        </a:rPr>
                        <a:t>mae</a:t>
                      </a:r>
                      <a:r>
                        <a:rPr lang="en-US" sz="1200" dirty="0">
                          <a:effectLst/>
                        </a:rPr>
                        <a:t> : mean absolute error</a:t>
                      </a:r>
                      <a:br>
                        <a:rPr lang="en-US" sz="1200" dirty="0">
                          <a:effectLst/>
                        </a:rPr>
                      </a:br>
                      <a:r>
                        <a:rPr lang="en-US" sz="1200" dirty="0">
                          <a:effectLst/>
                        </a:rPr>
                        <a:t>- </a:t>
                      </a:r>
                      <a:r>
                        <a:rPr lang="en-US" sz="1200" dirty="0" err="1">
                          <a:effectLst/>
                        </a:rPr>
                        <a:t>logloss</a:t>
                      </a:r>
                      <a:r>
                        <a:rPr lang="en-US" sz="1200" dirty="0">
                          <a:effectLst/>
                        </a:rPr>
                        <a:t> : Negative log-likelihood</a:t>
                      </a:r>
                      <a:br>
                        <a:rPr lang="en-US" sz="1200" dirty="0">
                          <a:effectLst/>
                        </a:rPr>
                      </a:br>
                      <a:r>
                        <a:rPr lang="en-US" sz="1200" dirty="0">
                          <a:effectLst/>
                        </a:rPr>
                        <a:t>- error : binary classification error rate</a:t>
                      </a:r>
                      <a:br>
                        <a:rPr lang="en-US" sz="1200" dirty="0">
                          <a:effectLst/>
                        </a:rPr>
                      </a:br>
                      <a:r>
                        <a:rPr lang="en-US" sz="1200" dirty="0">
                          <a:effectLst/>
                        </a:rPr>
                        <a:t>- AUC: Area Under Curve</a:t>
                      </a:r>
                    </a:p>
                  </a:txBody>
                  <a:tcPr marL="68575" marR="68575" marT="34288" marB="34288" anchor="ctr">
                    <a:lnL>
                      <a:noFill/>
                    </a:lnL>
                    <a:lnR>
                      <a:noFill/>
                    </a:lnR>
                    <a:lnT>
                      <a:noFill/>
                    </a:lnT>
                    <a:lnB>
                      <a:noFill/>
                    </a:lnB>
                    <a:solidFill>
                      <a:srgbClr val="FFFFFF"/>
                    </a:solidFill>
                  </a:tcPr>
                </a:tc>
                <a:extLst>
                  <a:ext uri="{0D108BD9-81ED-4DB2-BD59-A6C34878D82A}">
                    <a16:rowId xmlns:a16="http://schemas.microsoft.com/office/drawing/2014/main" val="172258924"/>
                  </a:ext>
                </a:extLst>
              </a:tr>
            </a:tbl>
          </a:graphicData>
        </a:graphic>
      </p:graphicFrame>
      <p:sp>
        <p:nvSpPr>
          <p:cNvPr id="8" name="직사각형 7">
            <a:extLst>
              <a:ext uri="{FF2B5EF4-FFF2-40B4-BE49-F238E27FC236}">
                <a16:creationId xmlns:a16="http://schemas.microsoft.com/office/drawing/2014/main" id="{963A02D0-6FF1-450D-AC82-9495017847F6}"/>
              </a:ext>
            </a:extLst>
          </p:cNvPr>
          <p:cNvSpPr/>
          <p:nvPr/>
        </p:nvSpPr>
        <p:spPr>
          <a:xfrm>
            <a:off x="647056" y="4390540"/>
            <a:ext cx="8496944" cy="1231106"/>
          </a:xfrm>
          <a:prstGeom prst="rect">
            <a:avLst/>
          </a:prstGeom>
        </p:spPr>
        <p:txBody>
          <a:bodyPr wrap="square">
            <a:spAutoFit/>
          </a:bodyPr>
          <a:lstStyle/>
          <a:p>
            <a:r>
              <a:rPr lang="ko-KR" altLang="en-US" sz="1400" b="1" dirty="0" err="1">
                <a:solidFill>
                  <a:srgbClr val="333333"/>
                </a:solidFill>
                <a:highlight>
                  <a:srgbClr val="00FFFF"/>
                </a:highlight>
                <a:latin typeface="Helvetica Neue"/>
              </a:rPr>
              <a:t>과적합</a:t>
            </a:r>
            <a:r>
              <a:rPr lang="ko-KR" altLang="en-US" sz="1400" b="1" dirty="0">
                <a:solidFill>
                  <a:srgbClr val="333333"/>
                </a:solidFill>
                <a:highlight>
                  <a:srgbClr val="00FFFF"/>
                </a:highlight>
                <a:latin typeface="Helvetica Neue"/>
              </a:rPr>
              <a:t> 제어</a:t>
            </a:r>
          </a:p>
          <a:p>
            <a:pPr>
              <a:buFont typeface="Arial" panose="020B0604020202020204" pitchFamily="34" charset="0"/>
              <a:buChar char="•"/>
            </a:pPr>
            <a:r>
              <a:rPr lang="en-US" altLang="ko-KR" sz="1200" dirty="0">
                <a:solidFill>
                  <a:srgbClr val="000000"/>
                </a:solidFill>
                <a:latin typeface="Helvetica Neue"/>
              </a:rPr>
              <a:t>eta </a:t>
            </a:r>
            <a:r>
              <a:rPr lang="ko-KR" altLang="en-US" sz="1200" dirty="0">
                <a:solidFill>
                  <a:srgbClr val="000000"/>
                </a:solidFill>
                <a:latin typeface="Helvetica Neue"/>
              </a:rPr>
              <a:t>값을 낮춘다</a:t>
            </a:r>
            <a:r>
              <a:rPr lang="en-US" altLang="ko-KR" sz="1200" dirty="0">
                <a:solidFill>
                  <a:srgbClr val="000000"/>
                </a:solidFill>
                <a:latin typeface="Helvetica Neue"/>
              </a:rPr>
              <a:t>.(0.01 ~ 0.1) → eta </a:t>
            </a:r>
            <a:r>
              <a:rPr lang="ko-KR" altLang="en-US" sz="1200" dirty="0">
                <a:solidFill>
                  <a:srgbClr val="000000"/>
                </a:solidFill>
                <a:latin typeface="Helvetica Neue"/>
              </a:rPr>
              <a:t>값을 낮추면 </a:t>
            </a:r>
            <a:r>
              <a:rPr lang="en-US" altLang="ko-KR" sz="1200" dirty="0" err="1">
                <a:solidFill>
                  <a:srgbClr val="000000"/>
                </a:solidFill>
                <a:latin typeface="Helvetica Neue"/>
              </a:rPr>
              <a:t>num_boost_round</a:t>
            </a:r>
            <a:r>
              <a:rPr lang="en-US" altLang="ko-KR" sz="1200" dirty="0">
                <a:solidFill>
                  <a:srgbClr val="000000"/>
                </a:solidFill>
                <a:latin typeface="Helvetica Neue"/>
              </a:rPr>
              <a:t>(</a:t>
            </a:r>
            <a:r>
              <a:rPr lang="en-US" altLang="ko-KR" sz="1200" dirty="0" err="1">
                <a:solidFill>
                  <a:srgbClr val="000000"/>
                </a:solidFill>
                <a:latin typeface="Helvetica Neue"/>
              </a:rPr>
              <a:t>n_estimator</a:t>
            </a:r>
            <a:r>
              <a:rPr lang="en-US" altLang="ko-KR" sz="1200" dirty="0">
                <a:solidFill>
                  <a:srgbClr val="000000"/>
                </a:solidFill>
                <a:latin typeface="Helvetica Neue"/>
              </a:rPr>
              <a:t>)</a:t>
            </a:r>
            <a:r>
              <a:rPr lang="ko-KR" altLang="en-US" sz="1200" dirty="0">
                <a:solidFill>
                  <a:srgbClr val="000000"/>
                </a:solidFill>
                <a:latin typeface="Helvetica Neue"/>
              </a:rPr>
              <a:t>를 반대로 높여주어야 함</a:t>
            </a:r>
            <a:r>
              <a:rPr lang="en-US" altLang="ko-KR" sz="1200" dirty="0">
                <a:solidFill>
                  <a:srgbClr val="000000"/>
                </a:solidFill>
                <a:latin typeface="Helvetica Neue"/>
              </a:rPr>
              <a:t>.</a:t>
            </a:r>
          </a:p>
          <a:p>
            <a:pPr>
              <a:buFont typeface="Arial" panose="020B0604020202020204" pitchFamily="34" charset="0"/>
              <a:buChar char="•"/>
            </a:pPr>
            <a:r>
              <a:rPr lang="en-US" altLang="ko-KR" sz="1200" dirty="0" err="1">
                <a:solidFill>
                  <a:srgbClr val="000000"/>
                </a:solidFill>
                <a:latin typeface="Helvetica Neue"/>
              </a:rPr>
              <a:t>max_depth</a:t>
            </a:r>
            <a:r>
              <a:rPr lang="en-US" altLang="ko-KR" sz="1200" dirty="0">
                <a:solidFill>
                  <a:srgbClr val="000000"/>
                </a:solidFill>
                <a:latin typeface="Helvetica Neue"/>
              </a:rPr>
              <a:t> </a:t>
            </a:r>
            <a:r>
              <a:rPr lang="ko-KR" altLang="en-US" sz="1200" dirty="0">
                <a:solidFill>
                  <a:srgbClr val="000000"/>
                </a:solidFill>
                <a:latin typeface="Helvetica Neue"/>
              </a:rPr>
              <a:t>값을 낮춘다</a:t>
            </a:r>
            <a:r>
              <a:rPr lang="en-US" altLang="ko-KR" sz="1200" dirty="0">
                <a:solidFill>
                  <a:srgbClr val="000000"/>
                </a:solidFill>
                <a:latin typeface="Helvetica Neue"/>
              </a:rPr>
              <a:t>.</a:t>
            </a:r>
          </a:p>
          <a:p>
            <a:pPr>
              <a:buFont typeface="Arial" panose="020B0604020202020204" pitchFamily="34" charset="0"/>
              <a:buChar char="•"/>
            </a:pPr>
            <a:r>
              <a:rPr lang="en-US" altLang="ko-KR" sz="1200" dirty="0" err="1">
                <a:solidFill>
                  <a:srgbClr val="000000"/>
                </a:solidFill>
                <a:latin typeface="Helvetica Neue"/>
              </a:rPr>
              <a:t>min_child_weight</a:t>
            </a:r>
            <a:r>
              <a:rPr lang="en-US" altLang="ko-KR" sz="1200" dirty="0">
                <a:solidFill>
                  <a:srgbClr val="000000"/>
                </a:solidFill>
                <a:latin typeface="Helvetica Neue"/>
              </a:rPr>
              <a:t> </a:t>
            </a:r>
            <a:r>
              <a:rPr lang="ko-KR" altLang="en-US" sz="1200" dirty="0">
                <a:solidFill>
                  <a:srgbClr val="000000"/>
                </a:solidFill>
                <a:latin typeface="Helvetica Neue"/>
              </a:rPr>
              <a:t>값을 높인다</a:t>
            </a:r>
            <a:r>
              <a:rPr lang="en-US" altLang="ko-KR" sz="1200" dirty="0">
                <a:solidFill>
                  <a:srgbClr val="000000"/>
                </a:solidFill>
                <a:latin typeface="Helvetica Neue"/>
              </a:rPr>
              <a:t>.</a:t>
            </a:r>
          </a:p>
          <a:p>
            <a:pPr>
              <a:buFont typeface="Arial" panose="020B0604020202020204" pitchFamily="34" charset="0"/>
              <a:buChar char="•"/>
            </a:pPr>
            <a:r>
              <a:rPr lang="en-US" altLang="ko-KR" sz="1200" dirty="0">
                <a:solidFill>
                  <a:srgbClr val="000000"/>
                </a:solidFill>
                <a:latin typeface="Helvetica Neue"/>
              </a:rPr>
              <a:t>gamma </a:t>
            </a:r>
            <a:r>
              <a:rPr lang="ko-KR" altLang="en-US" sz="1200" dirty="0">
                <a:solidFill>
                  <a:srgbClr val="000000"/>
                </a:solidFill>
                <a:latin typeface="Helvetica Neue"/>
              </a:rPr>
              <a:t>값을 높인다</a:t>
            </a:r>
            <a:r>
              <a:rPr lang="en-US" altLang="ko-KR" sz="1200" dirty="0">
                <a:solidFill>
                  <a:srgbClr val="000000"/>
                </a:solidFill>
                <a:latin typeface="Helvetica Neue"/>
              </a:rPr>
              <a:t>.</a:t>
            </a:r>
          </a:p>
          <a:p>
            <a:pPr>
              <a:buFont typeface="Arial" panose="020B0604020202020204" pitchFamily="34" charset="0"/>
              <a:buChar char="•"/>
            </a:pPr>
            <a:r>
              <a:rPr lang="en-US" altLang="ko-KR" sz="1200" dirty="0">
                <a:solidFill>
                  <a:srgbClr val="000000"/>
                </a:solidFill>
                <a:latin typeface="Helvetica Neue"/>
              </a:rPr>
              <a:t>subsample</a:t>
            </a:r>
            <a:r>
              <a:rPr lang="ko-KR" altLang="en-US" sz="1200" dirty="0">
                <a:solidFill>
                  <a:srgbClr val="000000"/>
                </a:solidFill>
                <a:latin typeface="Helvetica Neue"/>
              </a:rPr>
              <a:t>과 </a:t>
            </a:r>
            <a:r>
              <a:rPr lang="en-US" altLang="ko-KR" sz="1200" dirty="0" err="1">
                <a:solidFill>
                  <a:srgbClr val="000000"/>
                </a:solidFill>
                <a:latin typeface="Helvetica Neue"/>
              </a:rPr>
              <a:t>colsample_bytree</a:t>
            </a:r>
            <a:r>
              <a:rPr lang="ko-KR" altLang="en-US" sz="1200" dirty="0">
                <a:solidFill>
                  <a:srgbClr val="000000"/>
                </a:solidFill>
                <a:latin typeface="Helvetica Neue"/>
              </a:rPr>
              <a:t>를 낮춘다</a:t>
            </a:r>
            <a:r>
              <a:rPr lang="en-US" altLang="ko-KR" sz="1200" dirty="0">
                <a:solidFill>
                  <a:srgbClr val="000000"/>
                </a:solidFill>
                <a:latin typeface="Helvetica Neue"/>
              </a:rPr>
              <a:t>.</a:t>
            </a:r>
            <a:endParaRPr lang="en-US" altLang="ko-KR" sz="1200" b="0" i="0" dirty="0">
              <a:solidFill>
                <a:srgbClr val="000000"/>
              </a:solidFill>
              <a:effectLst/>
              <a:latin typeface="Helvetica Neue"/>
            </a:endParaRPr>
          </a:p>
        </p:txBody>
      </p:sp>
      <p:sp>
        <p:nvSpPr>
          <p:cNvPr id="7" name="바닥글 개체 틀 6">
            <a:extLst>
              <a:ext uri="{FF2B5EF4-FFF2-40B4-BE49-F238E27FC236}">
                <a16:creationId xmlns:a16="http://schemas.microsoft.com/office/drawing/2014/main" id="{EFDFF42C-EE37-4A50-8A2B-AC2D199EF443}"/>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DA5FEA60-CBA3-47DA-A25E-3E1891355125}"/>
              </a:ext>
            </a:extLst>
          </p:cNvPr>
          <p:cNvSpPr>
            <a:spLocks noGrp="1"/>
          </p:cNvSpPr>
          <p:nvPr>
            <p:ph type="sldNum" sz="quarter" idx="12"/>
          </p:nvPr>
        </p:nvSpPr>
        <p:spPr/>
        <p:txBody>
          <a:bodyPr/>
          <a:lstStyle/>
          <a:p>
            <a:fld id="{DE77BB65-F969-4654-BF30-45C70C1BE112}" type="slidenum">
              <a:rPr lang="ko-KR" altLang="en-US" smtClean="0"/>
              <a:pPr/>
              <a:t>261</a:t>
            </a:fld>
            <a:endParaRPr lang="ko-KR" altLang="en-US"/>
          </a:p>
        </p:txBody>
      </p:sp>
      <p:sp>
        <p:nvSpPr>
          <p:cNvPr id="11" name="직사각형 10">
            <a:extLst>
              <a:ext uri="{FF2B5EF4-FFF2-40B4-BE49-F238E27FC236}">
                <a16:creationId xmlns:a16="http://schemas.microsoft.com/office/drawing/2014/main" id="{811F3983-7576-4741-9161-778E7D160B61}"/>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331605440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바닥글 개체 틀 6">
            <a:extLst>
              <a:ext uri="{FF2B5EF4-FFF2-40B4-BE49-F238E27FC236}">
                <a16:creationId xmlns:a16="http://schemas.microsoft.com/office/drawing/2014/main" id="{9F7DA7F2-3BB9-4763-ADFA-19769B2CC141}"/>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ACE4F3D3-4339-48B9-9914-DAA7C7CFCB67}"/>
              </a:ext>
            </a:extLst>
          </p:cNvPr>
          <p:cNvSpPr>
            <a:spLocks noGrp="1"/>
          </p:cNvSpPr>
          <p:nvPr>
            <p:ph type="sldNum" sz="quarter" idx="12"/>
          </p:nvPr>
        </p:nvSpPr>
        <p:spPr/>
        <p:txBody>
          <a:bodyPr/>
          <a:lstStyle/>
          <a:p>
            <a:fld id="{DE77BB65-F969-4654-BF30-45C70C1BE112}" type="slidenum">
              <a:rPr lang="ko-KR" altLang="en-US" smtClean="0"/>
              <a:pPr/>
              <a:t>262</a:t>
            </a:fld>
            <a:endParaRPr lang="ko-KR" altLang="en-US"/>
          </a:p>
        </p:txBody>
      </p:sp>
      <p:sp>
        <p:nvSpPr>
          <p:cNvPr id="10" name="직사각형 9">
            <a:extLst>
              <a:ext uri="{FF2B5EF4-FFF2-40B4-BE49-F238E27FC236}">
                <a16:creationId xmlns:a16="http://schemas.microsoft.com/office/drawing/2014/main" id="{D112C555-4A57-41BA-9B32-C031A1727F03}"/>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13" name="직사각형 12">
            <a:extLst>
              <a:ext uri="{FF2B5EF4-FFF2-40B4-BE49-F238E27FC236}">
                <a16:creationId xmlns:a16="http://schemas.microsoft.com/office/drawing/2014/main" id="{D5B73C67-4C70-49C7-BEEC-749FED6483BE}"/>
              </a:ext>
            </a:extLst>
          </p:cNvPr>
          <p:cNvSpPr/>
          <p:nvPr/>
        </p:nvSpPr>
        <p:spPr>
          <a:xfrm>
            <a:off x="2771800" y="346152"/>
            <a:ext cx="2189382" cy="369332"/>
          </a:xfrm>
          <a:prstGeom prst="rect">
            <a:avLst/>
          </a:prstGeom>
        </p:spPr>
        <p:txBody>
          <a:bodyPr wrap="none">
            <a:spAutoFit/>
          </a:bodyPr>
          <a:lstStyle/>
          <a:p>
            <a:pPr fontAlgn="base"/>
            <a:r>
              <a:rPr lang="en-US" altLang="ko-KR" b="1" dirty="0">
                <a:solidFill>
                  <a:srgbClr val="121212"/>
                </a:solidFill>
                <a:latin typeface="Noto Sans KR"/>
              </a:rPr>
              <a:t>**Stacking Ensemble</a:t>
            </a:r>
          </a:p>
        </p:txBody>
      </p:sp>
      <p:sp>
        <p:nvSpPr>
          <p:cNvPr id="14" name="직사각형 13">
            <a:extLst>
              <a:ext uri="{FF2B5EF4-FFF2-40B4-BE49-F238E27FC236}">
                <a16:creationId xmlns:a16="http://schemas.microsoft.com/office/drawing/2014/main" id="{EF63988E-0A76-4A20-B619-87D4E2742E48}"/>
              </a:ext>
            </a:extLst>
          </p:cNvPr>
          <p:cNvSpPr/>
          <p:nvPr/>
        </p:nvSpPr>
        <p:spPr>
          <a:xfrm>
            <a:off x="342740" y="1027330"/>
            <a:ext cx="2621230" cy="369332"/>
          </a:xfrm>
          <a:prstGeom prst="rect">
            <a:avLst/>
          </a:prstGeom>
        </p:spPr>
        <p:txBody>
          <a:bodyPr wrap="none">
            <a:spAutoFit/>
          </a:bodyPr>
          <a:lstStyle/>
          <a:p>
            <a:r>
              <a:rPr lang="en-US" altLang="ko-KR" dirty="0"/>
              <a:t>Stacking Ensemble Model</a:t>
            </a:r>
            <a:endParaRPr lang="ko-KR" altLang="en-US" dirty="0"/>
          </a:p>
        </p:txBody>
      </p:sp>
      <p:sp>
        <p:nvSpPr>
          <p:cNvPr id="15" name="직사각형 14">
            <a:extLst>
              <a:ext uri="{FF2B5EF4-FFF2-40B4-BE49-F238E27FC236}">
                <a16:creationId xmlns:a16="http://schemas.microsoft.com/office/drawing/2014/main" id="{5011BBCE-3068-4A3B-8693-E2F60750D64F}"/>
              </a:ext>
            </a:extLst>
          </p:cNvPr>
          <p:cNvSpPr/>
          <p:nvPr/>
        </p:nvSpPr>
        <p:spPr>
          <a:xfrm>
            <a:off x="827584" y="1452303"/>
            <a:ext cx="7056784" cy="646331"/>
          </a:xfrm>
          <a:prstGeom prst="rect">
            <a:avLst/>
          </a:prstGeom>
        </p:spPr>
        <p:txBody>
          <a:bodyPr wrap="square">
            <a:spAutoFit/>
          </a:bodyPr>
          <a:lstStyle/>
          <a:p>
            <a:r>
              <a:rPr lang="en-US" altLang="ko-KR" sz="1200" dirty="0">
                <a:solidFill>
                  <a:srgbClr val="121212"/>
                </a:solidFill>
                <a:latin typeface="Noto Sans KR"/>
              </a:rPr>
              <a:t>Stacking</a:t>
            </a:r>
            <a:r>
              <a:rPr lang="ko-KR" altLang="en-US" sz="1200" dirty="0">
                <a:solidFill>
                  <a:srgbClr val="121212"/>
                </a:solidFill>
                <a:latin typeface="Noto Sans KR"/>
              </a:rPr>
              <a:t>은 서로 다른 모델들을 조합해서 최고의 성능을 내는 모델을 생성</a:t>
            </a:r>
            <a:endParaRPr lang="en-US" altLang="ko-KR" sz="1200" dirty="0">
              <a:solidFill>
                <a:srgbClr val="121212"/>
              </a:solidFill>
              <a:latin typeface="Noto Sans KR"/>
            </a:endParaRPr>
          </a:p>
          <a:p>
            <a:r>
              <a:rPr lang="en-US" altLang="ko-KR" sz="1200" dirty="0">
                <a:solidFill>
                  <a:srgbClr val="121212"/>
                </a:solidFill>
                <a:latin typeface="Noto Sans KR"/>
              </a:rPr>
              <a:t>SVM, Random Forest, KNN </a:t>
            </a:r>
            <a:r>
              <a:rPr lang="ko-KR" altLang="en-US" sz="1200" dirty="0">
                <a:solidFill>
                  <a:srgbClr val="121212"/>
                </a:solidFill>
                <a:latin typeface="Noto Sans KR"/>
              </a:rPr>
              <a:t>등 다양한 알고리즘을 사용 하여  이러한 조합을 통해 서로의 장점은 취하고 약점을 보완할 수 있게 되는 것</a:t>
            </a:r>
            <a:endParaRPr lang="ko-KR" altLang="en-US" sz="1200" dirty="0"/>
          </a:p>
        </p:txBody>
      </p:sp>
      <p:sp>
        <p:nvSpPr>
          <p:cNvPr id="16" name="직사각형 15">
            <a:extLst>
              <a:ext uri="{FF2B5EF4-FFF2-40B4-BE49-F238E27FC236}">
                <a16:creationId xmlns:a16="http://schemas.microsoft.com/office/drawing/2014/main" id="{E939822A-9D2F-4110-B549-6B788FE77668}"/>
              </a:ext>
            </a:extLst>
          </p:cNvPr>
          <p:cNvSpPr/>
          <p:nvPr/>
        </p:nvSpPr>
        <p:spPr>
          <a:xfrm>
            <a:off x="342740" y="2154275"/>
            <a:ext cx="9144000" cy="369332"/>
          </a:xfrm>
          <a:prstGeom prst="rect">
            <a:avLst/>
          </a:prstGeom>
          <a:ln>
            <a:solidFill>
              <a:schemeClr val="accent1">
                <a:lumMod val="60000"/>
                <a:lumOff val="40000"/>
              </a:schemeClr>
            </a:solidFill>
          </a:ln>
        </p:spPr>
        <p:txBody>
          <a:bodyPr wrap="square">
            <a:spAutoFit/>
          </a:bodyPr>
          <a:lstStyle/>
          <a:p>
            <a:r>
              <a:rPr lang="en-US" altLang="ko-KR" b="1" dirty="0">
                <a:solidFill>
                  <a:srgbClr val="000000"/>
                </a:solidFill>
                <a:latin typeface="inherit"/>
              </a:rPr>
              <a:t>Stacking Algorithm</a:t>
            </a:r>
            <a:r>
              <a:rPr lang="ko-KR" altLang="en-US" b="1" dirty="0">
                <a:solidFill>
                  <a:srgbClr val="000000"/>
                </a:solidFill>
                <a:latin typeface="inherit"/>
              </a:rPr>
              <a:t> </a:t>
            </a:r>
            <a:r>
              <a:rPr lang="en-US" altLang="ko-KR" b="1" dirty="0">
                <a:solidFill>
                  <a:srgbClr val="000000"/>
                </a:solidFill>
                <a:latin typeface="inherit"/>
              </a:rPr>
              <a:t>:</a:t>
            </a:r>
            <a:r>
              <a:rPr lang="ko-KR" altLang="en-US" b="1" dirty="0">
                <a:solidFill>
                  <a:srgbClr val="000000"/>
                </a:solidFill>
                <a:latin typeface="inherit"/>
              </a:rPr>
              <a:t> </a:t>
            </a:r>
            <a:r>
              <a:rPr lang="ko-KR" altLang="en-US" sz="1200" dirty="0"/>
              <a:t>복수의 개별 모델의 예측 데이터를 </a:t>
            </a:r>
            <a:r>
              <a:rPr lang="en" altLang="ko-Kore-KR" sz="1200" dirty="0"/>
              <a:t>training set</a:t>
            </a:r>
            <a:r>
              <a:rPr lang="ko-KR" altLang="en-US" sz="1200" dirty="0" err="1"/>
              <a:t>으로</a:t>
            </a:r>
            <a:r>
              <a:rPr lang="ko-KR" altLang="en-US" sz="1200" dirty="0"/>
              <a:t> 설정하여 학습 후 최종 모델로 값 도출</a:t>
            </a:r>
            <a:endParaRPr lang="en-US" altLang="ko-KR" sz="1200" dirty="0"/>
          </a:p>
        </p:txBody>
      </p:sp>
      <p:sp>
        <p:nvSpPr>
          <p:cNvPr id="17" name="TextBox 16">
            <a:extLst>
              <a:ext uri="{FF2B5EF4-FFF2-40B4-BE49-F238E27FC236}">
                <a16:creationId xmlns:a16="http://schemas.microsoft.com/office/drawing/2014/main" id="{63F39D78-E89B-472D-BADC-4E8A9844D7F2}"/>
              </a:ext>
            </a:extLst>
          </p:cNvPr>
          <p:cNvSpPr txBox="1"/>
          <p:nvPr/>
        </p:nvSpPr>
        <p:spPr>
          <a:xfrm>
            <a:off x="4864401" y="2719980"/>
            <a:ext cx="4736799" cy="1600438"/>
          </a:xfrm>
          <a:prstGeom prst="rect">
            <a:avLst/>
          </a:prstGeom>
          <a:noFill/>
        </p:spPr>
        <p:txBody>
          <a:bodyPr wrap="square" rtlCol="0">
            <a:spAutoFit/>
          </a:bodyPr>
          <a:lstStyle/>
          <a:p>
            <a:r>
              <a:rPr lang="en-US" altLang="ko-KR" sz="1400" dirty="0"/>
              <a:t>&gt;</a:t>
            </a:r>
            <a:r>
              <a:rPr lang="ko-KR" altLang="en-US" sz="1400" dirty="0"/>
              <a:t>원본 데이터의 </a:t>
            </a:r>
            <a:r>
              <a:rPr lang="en" altLang="ko-Kore-KR" sz="1400" dirty="0"/>
              <a:t>train, test</a:t>
            </a:r>
            <a:r>
              <a:rPr lang="ko-KR" altLang="en-US" sz="1400" dirty="0"/>
              <a:t>가 존재</a:t>
            </a:r>
          </a:p>
          <a:p>
            <a:r>
              <a:rPr lang="en-US" altLang="ko-KR" sz="1400" dirty="0"/>
              <a:t>&gt;</a:t>
            </a:r>
            <a:r>
              <a:rPr lang="ko-KR" altLang="en-US" sz="1400" dirty="0"/>
              <a:t>원본 </a:t>
            </a:r>
            <a:r>
              <a:rPr lang="en" altLang="ko-Kore-KR" sz="1400" dirty="0"/>
              <a:t>training data</a:t>
            </a:r>
            <a:r>
              <a:rPr lang="ko-KR" altLang="en-US" sz="1400" dirty="0" err="1"/>
              <a:t>를</a:t>
            </a:r>
            <a:r>
              <a:rPr lang="ko-KR" altLang="en-US" sz="1400" dirty="0"/>
              <a:t> </a:t>
            </a:r>
            <a:r>
              <a:rPr lang="en-US" altLang="ko-KR" sz="1400" dirty="0"/>
              <a:t>3</a:t>
            </a:r>
            <a:r>
              <a:rPr lang="ko-KR" altLang="en-US" sz="1400" dirty="0"/>
              <a:t>개의 </a:t>
            </a:r>
            <a:r>
              <a:rPr lang="ko-KR" altLang="en-US" sz="1400" dirty="0" err="1"/>
              <a:t>머신러닝</a:t>
            </a:r>
            <a:r>
              <a:rPr lang="ko-KR" altLang="en-US" sz="1400" dirty="0"/>
              <a:t> 모델이 학습</a:t>
            </a:r>
          </a:p>
          <a:p>
            <a:r>
              <a:rPr lang="en-US" altLang="ko-KR" sz="1400" dirty="0"/>
              <a:t>&gt;</a:t>
            </a:r>
            <a:r>
              <a:rPr lang="ko-KR" altLang="en-US" sz="1400" dirty="0"/>
              <a:t>각 모델마다 </a:t>
            </a:r>
            <a:r>
              <a:rPr lang="en" altLang="ko-Kore-KR" sz="1400" dirty="0" err="1"/>
              <a:t>X_test</a:t>
            </a:r>
            <a:r>
              <a:rPr lang="ko-KR" altLang="en-US" sz="1400" dirty="0" err="1"/>
              <a:t>를</a:t>
            </a:r>
            <a:r>
              <a:rPr lang="ko-KR" altLang="en-US" sz="1400" dirty="0"/>
              <a:t> 넣어서 예측 후 </a:t>
            </a:r>
            <a:r>
              <a:rPr lang="en" altLang="ko-Kore-KR" sz="1400" dirty="0"/>
              <a:t>predict</a:t>
            </a:r>
            <a:r>
              <a:rPr lang="ko-KR" altLang="en-US" sz="1400" dirty="0" err="1"/>
              <a:t>를</a:t>
            </a:r>
            <a:r>
              <a:rPr lang="ko-KR" altLang="en-US" sz="1400" dirty="0"/>
              <a:t> </a:t>
            </a:r>
            <a:r>
              <a:rPr lang="ko-KR" altLang="en-US" sz="1400" dirty="0" err="1"/>
              <a:t>뽑아냄</a:t>
            </a:r>
            <a:r>
              <a:rPr lang="en-US" altLang="ko-KR" sz="1400" dirty="0"/>
              <a:t>(3</a:t>
            </a:r>
            <a:r>
              <a:rPr lang="ko-KR" altLang="en-US" sz="1400" dirty="0"/>
              <a:t>개의 </a:t>
            </a:r>
            <a:r>
              <a:rPr lang="en" altLang="ko-Kore-KR" sz="1400" dirty="0"/>
              <a:t>predict</a:t>
            </a:r>
            <a:r>
              <a:rPr lang="ko-KR" altLang="en-US" sz="1400" dirty="0"/>
              <a:t>된 값</a:t>
            </a:r>
            <a:r>
              <a:rPr lang="en-US" altLang="ko-KR" sz="1400" dirty="0"/>
              <a:t>)</a:t>
            </a:r>
          </a:p>
          <a:p>
            <a:r>
              <a:rPr lang="en-US" altLang="ko-KR" sz="1400" dirty="0"/>
              <a:t>&gt;3</a:t>
            </a:r>
            <a:r>
              <a:rPr lang="ko-KR" altLang="en-US" sz="1400" dirty="0"/>
              <a:t>개의 </a:t>
            </a:r>
            <a:r>
              <a:rPr lang="en" altLang="ko-Kore-KR" sz="1400" dirty="0"/>
              <a:t>predict</a:t>
            </a:r>
            <a:r>
              <a:rPr lang="ko-KR" altLang="en-US" sz="1400" dirty="0" err="1"/>
              <a:t>를</a:t>
            </a:r>
            <a:r>
              <a:rPr lang="ko-KR" altLang="en-US" sz="1400" dirty="0"/>
              <a:t> 다시 학습 데이터로 사용</a:t>
            </a:r>
          </a:p>
          <a:p>
            <a:r>
              <a:rPr lang="en-US" altLang="ko-KR" sz="1400" dirty="0"/>
              <a:t>&gt;</a:t>
            </a:r>
            <a:r>
              <a:rPr lang="ko-KR" altLang="en-US" sz="1400" dirty="0"/>
              <a:t>최종 </a:t>
            </a:r>
            <a:r>
              <a:rPr lang="en" altLang="ko-Kore-KR" sz="1400" dirty="0"/>
              <a:t>model</a:t>
            </a:r>
            <a:r>
              <a:rPr lang="ko-KR" altLang="en-US" sz="1400" dirty="0"/>
              <a:t>을 하나 선정해 학습</a:t>
            </a:r>
          </a:p>
          <a:p>
            <a:r>
              <a:rPr lang="en-US" altLang="ko-KR" sz="1400" dirty="0"/>
              <a:t>&gt;</a:t>
            </a:r>
            <a:r>
              <a:rPr lang="ko-KR" altLang="en-US" sz="1400" dirty="0"/>
              <a:t>최종 평가</a:t>
            </a:r>
          </a:p>
        </p:txBody>
      </p:sp>
      <p:grpSp>
        <p:nvGrpSpPr>
          <p:cNvPr id="18" name="그룹 17">
            <a:extLst>
              <a:ext uri="{FF2B5EF4-FFF2-40B4-BE49-F238E27FC236}">
                <a16:creationId xmlns:a16="http://schemas.microsoft.com/office/drawing/2014/main" id="{DA91DADB-10A2-4873-BA24-BC34FAB25766}"/>
              </a:ext>
            </a:extLst>
          </p:cNvPr>
          <p:cNvGrpSpPr/>
          <p:nvPr/>
        </p:nvGrpSpPr>
        <p:grpSpPr>
          <a:xfrm>
            <a:off x="457200" y="2708920"/>
            <a:ext cx="3962400" cy="4293077"/>
            <a:chOff x="1524000" y="1743758"/>
            <a:chExt cx="3962400" cy="4293077"/>
          </a:xfrm>
        </p:grpSpPr>
        <p:sp>
          <p:nvSpPr>
            <p:cNvPr id="19" name="모서리가 둥근 직사각형 11">
              <a:extLst>
                <a:ext uri="{FF2B5EF4-FFF2-40B4-BE49-F238E27FC236}">
                  <a16:creationId xmlns:a16="http://schemas.microsoft.com/office/drawing/2014/main" id="{D734DA4A-76F3-409E-A510-8DA7E9B6C1CF}"/>
                </a:ext>
              </a:extLst>
            </p:cNvPr>
            <p:cNvSpPr/>
            <p:nvPr/>
          </p:nvSpPr>
          <p:spPr>
            <a:xfrm>
              <a:off x="1524000" y="5667503"/>
              <a:ext cx="3962400" cy="36933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Data</a:t>
              </a:r>
              <a:endParaRPr kumimoji="1" lang="ko-Kore-KR" altLang="en-US" dirty="0"/>
            </a:p>
          </p:txBody>
        </p:sp>
        <p:sp>
          <p:nvSpPr>
            <p:cNvPr id="20" name="직사각형 19">
              <a:extLst>
                <a:ext uri="{FF2B5EF4-FFF2-40B4-BE49-F238E27FC236}">
                  <a16:creationId xmlns:a16="http://schemas.microsoft.com/office/drawing/2014/main" id="{163C893B-4DEB-42F3-8B23-C4CF242C225E}"/>
                </a:ext>
              </a:extLst>
            </p:cNvPr>
            <p:cNvSpPr/>
            <p:nvPr/>
          </p:nvSpPr>
          <p:spPr>
            <a:xfrm>
              <a:off x="1703576" y="3770571"/>
              <a:ext cx="356002" cy="158625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Mode</a:t>
              </a:r>
            </a:p>
            <a:p>
              <a:pPr algn="ctr"/>
              <a:r>
                <a:rPr kumimoji="1" lang="en-US" altLang="ko-Kore-KR" dirty="0"/>
                <a:t>l</a:t>
              </a:r>
              <a:endParaRPr kumimoji="1" lang="ko-Kore-KR" altLang="en-US" dirty="0"/>
            </a:p>
          </p:txBody>
        </p:sp>
        <p:sp>
          <p:nvSpPr>
            <p:cNvPr id="21" name="직사각형 20">
              <a:extLst>
                <a:ext uri="{FF2B5EF4-FFF2-40B4-BE49-F238E27FC236}">
                  <a16:creationId xmlns:a16="http://schemas.microsoft.com/office/drawing/2014/main" id="{ADE90299-7E59-459F-BEF8-BECD4978970B}"/>
                </a:ext>
              </a:extLst>
            </p:cNvPr>
            <p:cNvSpPr/>
            <p:nvPr/>
          </p:nvSpPr>
          <p:spPr>
            <a:xfrm>
              <a:off x="4941028" y="3768594"/>
              <a:ext cx="356002" cy="158625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Mode</a:t>
              </a:r>
            </a:p>
            <a:p>
              <a:pPr algn="ctr"/>
              <a:r>
                <a:rPr kumimoji="1" lang="en-US" altLang="ko-Kore-KR" dirty="0"/>
                <a:t>l</a:t>
              </a:r>
              <a:endParaRPr kumimoji="1" lang="ko-Kore-KR" altLang="en-US" dirty="0"/>
            </a:p>
          </p:txBody>
        </p:sp>
        <p:sp>
          <p:nvSpPr>
            <p:cNvPr id="22" name="직사각형 21">
              <a:extLst>
                <a:ext uri="{FF2B5EF4-FFF2-40B4-BE49-F238E27FC236}">
                  <a16:creationId xmlns:a16="http://schemas.microsoft.com/office/drawing/2014/main" id="{722F68B0-0BAA-4B4E-A806-B37C2BE9AD9B}"/>
                </a:ext>
              </a:extLst>
            </p:cNvPr>
            <p:cNvSpPr/>
            <p:nvPr/>
          </p:nvSpPr>
          <p:spPr>
            <a:xfrm>
              <a:off x="3322302" y="3768594"/>
              <a:ext cx="356002" cy="158625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Mode</a:t>
              </a:r>
            </a:p>
            <a:p>
              <a:pPr algn="ctr"/>
              <a:r>
                <a:rPr kumimoji="1" lang="en-US" altLang="ko-Kore-KR" dirty="0"/>
                <a:t>l</a:t>
              </a:r>
              <a:endParaRPr kumimoji="1" lang="ko-Kore-KR" altLang="en-US" dirty="0"/>
            </a:p>
          </p:txBody>
        </p:sp>
        <p:sp>
          <p:nvSpPr>
            <p:cNvPr id="23" name="직사각형 22">
              <a:extLst>
                <a:ext uri="{FF2B5EF4-FFF2-40B4-BE49-F238E27FC236}">
                  <a16:creationId xmlns:a16="http://schemas.microsoft.com/office/drawing/2014/main" id="{C0829C96-8ECA-4A6B-A7E2-6D23EB1BE924}"/>
                </a:ext>
              </a:extLst>
            </p:cNvPr>
            <p:cNvSpPr/>
            <p:nvPr/>
          </p:nvSpPr>
          <p:spPr>
            <a:xfrm>
              <a:off x="2512939" y="3768594"/>
              <a:ext cx="356002" cy="158625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Mode</a:t>
              </a:r>
            </a:p>
            <a:p>
              <a:pPr algn="ctr"/>
              <a:r>
                <a:rPr kumimoji="1" lang="en-US" altLang="ko-Kore-KR" dirty="0"/>
                <a:t>l</a:t>
              </a:r>
              <a:endParaRPr kumimoji="1" lang="ko-Kore-KR" altLang="en-US" dirty="0"/>
            </a:p>
          </p:txBody>
        </p:sp>
        <p:sp>
          <p:nvSpPr>
            <p:cNvPr id="24" name="직사각형 23">
              <a:extLst>
                <a:ext uri="{FF2B5EF4-FFF2-40B4-BE49-F238E27FC236}">
                  <a16:creationId xmlns:a16="http://schemas.microsoft.com/office/drawing/2014/main" id="{B7161864-13B2-4502-B1C9-91EAEF7FD4AD}"/>
                </a:ext>
              </a:extLst>
            </p:cNvPr>
            <p:cNvSpPr/>
            <p:nvPr/>
          </p:nvSpPr>
          <p:spPr>
            <a:xfrm>
              <a:off x="4131665" y="3768593"/>
              <a:ext cx="356002" cy="158625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Mode</a:t>
              </a:r>
            </a:p>
            <a:p>
              <a:pPr algn="ctr"/>
              <a:r>
                <a:rPr kumimoji="1" lang="en-US" altLang="ko-Kore-KR" dirty="0"/>
                <a:t>l</a:t>
              </a:r>
              <a:endParaRPr kumimoji="1" lang="ko-Kore-KR" altLang="en-US" dirty="0"/>
            </a:p>
          </p:txBody>
        </p:sp>
        <p:sp>
          <p:nvSpPr>
            <p:cNvPr id="25" name="모서리가 둥근 직사각형 23">
              <a:extLst>
                <a:ext uri="{FF2B5EF4-FFF2-40B4-BE49-F238E27FC236}">
                  <a16:creationId xmlns:a16="http://schemas.microsoft.com/office/drawing/2014/main" id="{FFBF0890-6B71-4093-86E3-74CB6C750CB0}"/>
                </a:ext>
              </a:extLst>
            </p:cNvPr>
            <p:cNvSpPr/>
            <p:nvPr/>
          </p:nvSpPr>
          <p:spPr>
            <a:xfrm>
              <a:off x="2381417" y="2420290"/>
              <a:ext cx="2237772" cy="36933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t>Meta model</a:t>
              </a:r>
              <a:endParaRPr kumimoji="1" lang="ko-Kore-KR" altLang="en-US" dirty="0"/>
            </a:p>
          </p:txBody>
        </p:sp>
        <p:sp>
          <p:nvSpPr>
            <p:cNvPr id="26" name="모서리가 둥근 직사각형 24">
              <a:extLst>
                <a:ext uri="{FF2B5EF4-FFF2-40B4-BE49-F238E27FC236}">
                  <a16:creationId xmlns:a16="http://schemas.microsoft.com/office/drawing/2014/main" id="{5874CEA3-0BFD-48BE-BE86-D2472E62BCD5}"/>
                </a:ext>
              </a:extLst>
            </p:cNvPr>
            <p:cNvSpPr/>
            <p:nvPr/>
          </p:nvSpPr>
          <p:spPr>
            <a:xfrm>
              <a:off x="2381417" y="1743758"/>
              <a:ext cx="2237772" cy="36933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ore-KR" altLang="en-US" dirty="0"/>
                <a:t>최종</a:t>
              </a:r>
              <a:r>
                <a:rPr kumimoji="1" lang="ko-KR" altLang="en-US" dirty="0"/>
                <a:t> </a:t>
              </a:r>
              <a:r>
                <a:rPr kumimoji="1" lang="en-US" altLang="ko-KR" dirty="0"/>
                <a:t>Predict</a:t>
              </a:r>
              <a:endParaRPr kumimoji="1" lang="ko-Kore-KR" altLang="en-US" dirty="0"/>
            </a:p>
          </p:txBody>
        </p:sp>
        <p:sp>
          <p:nvSpPr>
            <p:cNvPr id="27" name="모서리가 둥근 직사각형 25">
              <a:extLst>
                <a:ext uri="{FF2B5EF4-FFF2-40B4-BE49-F238E27FC236}">
                  <a16:creationId xmlns:a16="http://schemas.microsoft.com/office/drawing/2014/main" id="{551388F4-E145-431A-822C-D92DDCBE987B}"/>
                </a:ext>
              </a:extLst>
            </p:cNvPr>
            <p:cNvSpPr/>
            <p:nvPr/>
          </p:nvSpPr>
          <p:spPr>
            <a:xfrm>
              <a:off x="1524000" y="3096822"/>
              <a:ext cx="3962400" cy="36933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Predicted data </a:t>
              </a:r>
              <a:r>
                <a:rPr kumimoji="1" lang="ko-KR" altLang="en-US" dirty="0"/>
                <a:t>결과</a:t>
              </a:r>
              <a:endParaRPr kumimoji="1" lang="ko-Kore-KR" altLang="en-US" dirty="0"/>
            </a:p>
          </p:txBody>
        </p:sp>
        <p:cxnSp>
          <p:nvCxnSpPr>
            <p:cNvPr id="28" name="직선 화살표 연결선 27">
              <a:extLst>
                <a:ext uri="{FF2B5EF4-FFF2-40B4-BE49-F238E27FC236}">
                  <a16:creationId xmlns:a16="http://schemas.microsoft.com/office/drawing/2014/main" id="{798EBC5F-A1C2-4F62-8B32-170189195D39}"/>
                </a:ext>
              </a:extLst>
            </p:cNvPr>
            <p:cNvCxnSpPr>
              <a:stCxn id="20" idx="0"/>
            </p:cNvCxnSpPr>
            <p:nvPr/>
          </p:nvCxnSpPr>
          <p:spPr>
            <a:xfrm flipV="1">
              <a:off x="1881577" y="3466154"/>
              <a:ext cx="5096" cy="30441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D25985F3-E6B0-4BB4-BE3C-3438E017BE23}"/>
                </a:ext>
              </a:extLst>
            </p:cNvPr>
            <p:cNvCxnSpPr/>
            <p:nvPr/>
          </p:nvCxnSpPr>
          <p:spPr>
            <a:xfrm flipV="1">
              <a:off x="2691607" y="3472416"/>
              <a:ext cx="5096" cy="30441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FFA2393-DEF8-47E8-99CB-A43005203EF6}"/>
                </a:ext>
              </a:extLst>
            </p:cNvPr>
            <p:cNvCxnSpPr/>
            <p:nvPr/>
          </p:nvCxnSpPr>
          <p:spPr>
            <a:xfrm flipV="1">
              <a:off x="3489444" y="3475801"/>
              <a:ext cx="5096" cy="30441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9D719481-43AB-4306-964D-945AFC4038BD}"/>
                </a:ext>
              </a:extLst>
            </p:cNvPr>
            <p:cNvCxnSpPr/>
            <p:nvPr/>
          </p:nvCxnSpPr>
          <p:spPr>
            <a:xfrm flipV="1">
              <a:off x="4302022" y="3463719"/>
              <a:ext cx="5096" cy="30441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7A1A000-7F3D-47EC-AF8C-C20236A44FB8}"/>
                </a:ext>
              </a:extLst>
            </p:cNvPr>
            <p:cNvCxnSpPr/>
            <p:nvPr/>
          </p:nvCxnSpPr>
          <p:spPr>
            <a:xfrm flipV="1">
              <a:off x="5123748" y="3455938"/>
              <a:ext cx="5096" cy="30441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7D717DC5-0058-44C7-A5EE-0099F874108E}"/>
                </a:ext>
              </a:extLst>
            </p:cNvPr>
            <p:cNvCxnSpPr/>
            <p:nvPr/>
          </p:nvCxnSpPr>
          <p:spPr>
            <a:xfrm flipV="1">
              <a:off x="1876481" y="5345324"/>
              <a:ext cx="5096" cy="30441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97CA7E5-6820-4D9F-BF24-E2939D8A3002}"/>
                </a:ext>
              </a:extLst>
            </p:cNvPr>
            <p:cNvCxnSpPr/>
            <p:nvPr/>
          </p:nvCxnSpPr>
          <p:spPr>
            <a:xfrm flipV="1">
              <a:off x="2686511" y="5351586"/>
              <a:ext cx="5096" cy="30441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C2614ABE-0DD8-467C-B77C-E7C57E2B680A}"/>
                </a:ext>
              </a:extLst>
            </p:cNvPr>
            <p:cNvCxnSpPr/>
            <p:nvPr/>
          </p:nvCxnSpPr>
          <p:spPr>
            <a:xfrm flipV="1">
              <a:off x="3484348" y="5354971"/>
              <a:ext cx="5096" cy="30441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69D570CF-BC3D-415A-A35A-0A0903CEE5D1}"/>
                </a:ext>
              </a:extLst>
            </p:cNvPr>
            <p:cNvCxnSpPr/>
            <p:nvPr/>
          </p:nvCxnSpPr>
          <p:spPr>
            <a:xfrm flipV="1">
              <a:off x="4296926" y="5342889"/>
              <a:ext cx="5096" cy="30441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763FC92-83C5-41B0-97E5-5EE4F2E9591C}"/>
                </a:ext>
              </a:extLst>
            </p:cNvPr>
            <p:cNvCxnSpPr/>
            <p:nvPr/>
          </p:nvCxnSpPr>
          <p:spPr>
            <a:xfrm flipV="1">
              <a:off x="5118652" y="5335108"/>
              <a:ext cx="5096" cy="30441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81CE706E-B83A-414D-AE38-3C61EB1FE41B}"/>
              </a:ext>
            </a:extLst>
          </p:cNvPr>
          <p:cNvSpPr txBox="1"/>
          <p:nvPr/>
        </p:nvSpPr>
        <p:spPr>
          <a:xfrm>
            <a:off x="-224884" y="6336057"/>
            <a:ext cx="814710" cy="276999"/>
          </a:xfrm>
          <a:prstGeom prst="rect">
            <a:avLst/>
          </a:prstGeom>
          <a:noFill/>
        </p:spPr>
        <p:txBody>
          <a:bodyPr wrap="none" rtlCol="0">
            <a:spAutoFit/>
          </a:bodyPr>
          <a:lstStyle/>
          <a:p>
            <a:r>
              <a:rPr kumimoji="1" lang="en-US" altLang="ko-Kore-KR" sz="1200" dirty="0"/>
              <a:t>Train Data</a:t>
            </a:r>
            <a:endParaRPr kumimoji="1" lang="ko-Kore-KR" altLang="en-US" sz="1200" dirty="0"/>
          </a:p>
        </p:txBody>
      </p:sp>
      <p:sp>
        <p:nvSpPr>
          <p:cNvPr id="39" name="TextBox 38">
            <a:extLst>
              <a:ext uri="{FF2B5EF4-FFF2-40B4-BE49-F238E27FC236}">
                <a16:creationId xmlns:a16="http://schemas.microsoft.com/office/drawing/2014/main" id="{80B6840D-AA5B-4BC6-8FD7-C29BC2530456}"/>
              </a:ext>
            </a:extLst>
          </p:cNvPr>
          <p:cNvSpPr txBox="1"/>
          <p:nvPr/>
        </p:nvSpPr>
        <p:spPr>
          <a:xfrm>
            <a:off x="-160446" y="4437578"/>
            <a:ext cx="759119" cy="276999"/>
          </a:xfrm>
          <a:prstGeom prst="rect">
            <a:avLst/>
          </a:prstGeom>
          <a:noFill/>
        </p:spPr>
        <p:txBody>
          <a:bodyPr wrap="none" rtlCol="0">
            <a:spAutoFit/>
          </a:bodyPr>
          <a:lstStyle/>
          <a:p>
            <a:r>
              <a:rPr kumimoji="1" lang="en-US" altLang="ko-Kore-KR" sz="1200" dirty="0"/>
              <a:t>Test Data</a:t>
            </a:r>
            <a:endParaRPr kumimoji="1" lang="ko-Kore-KR" altLang="en-US" sz="1200" dirty="0"/>
          </a:p>
        </p:txBody>
      </p:sp>
      <p:sp>
        <p:nvSpPr>
          <p:cNvPr id="40" name="TextBox 39">
            <a:extLst>
              <a:ext uri="{FF2B5EF4-FFF2-40B4-BE49-F238E27FC236}">
                <a16:creationId xmlns:a16="http://schemas.microsoft.com/office/drawing/2014/main" id="{7AF5035D-D011-4984-9E25-5E922E22FC74}"/>
              </a:ext>
            </a:extLst>
          </p:cNvPr>
          <p:cNvSpPr txBox="1"/>
          <p:nvPr/>
        </p:nvSpPr>
        <p:spPr>
          <a:xfrm>
            <a:off x="4846320" y="4467907"/>
            <a:ext cx="4754880" cy="600164"/>
          </a:xfrm>
          <a:prstGeom prst="rect">
            <a:avLst/>
          </a:prstGeom>
          <a:noFill/>
        </p:spPr>
        <p:txBody>
          <a:bodyPr wrap="square" rtlCol="0">
            <a:spAutoFit/>
          </a:bodyPr>
          <a:lstStyle/>
          <a:p>
            <a:r>
              <a:rPr kumimoji="1" lang="en-US" altLang="ko-Kore-KR" sz="1100" dirty="0"/>
              <a:t>Test Data</a:t>
            </a:r>
            <a:r>
              <a:rPr kumimoji="1" lang="ko-KR" altLang="en-US" sz="1100" dirty="0"/>
              <a:t>로 뽑은 </a:t>
            </a:r>
            <a:r>
              <a:rPr kumimoji="1" lang="en-US" altLang="ko-KR" sz="1100" dirty="0"/>
              <a:t>Predicted data</a:t>
            </a:r>
            <a:r>
              <a:rPr kumimoji="1" lang="ko-KR" altLang="en-US" sz="1100" dirty="0"/>
              <a:t>가 </a:t>
            </a:r>
            <a:r>
              <a:rPr kumimoji="1" lang="en-US" altLang="ko-KR" sz="1100" dirty="0"/>
              <a:t>Input Data</a:t>
            </a:r>
            <a:r>
              <a:rPr kumimoji="1" lang="ko-KR" altLang="en-US" sz="1100" dirty="0"/>
              <a:t>로 들어가기 때문에  </a:t>
            </a:r>
            <a:r>
              <a:rPr kumimoji="1" lang="en-US" altLang="ko-KR" sz="1100" dirty="0"/>
              <a:t>Overfitting</a:t>
            </a:r>
            <a:r>
              <a:rPr kumimoji="1" lang="ko-KR" altLang="en-US" sz="1100" dirty="0"/>
              <a:t>의 가능성이 존재한다</a:t>
            </a:r>
            <a:r>
              <a:rPr kumimoji="1" lang="en-US" altLang="ko-KR" sz="1100" dirty="0"/>
              <a:t>.</a:t>
            </a:r>
            <a:r>
              <a:rPr kumimoji="1" lang="ko-KR" altLang="en-US" sz="1100" dirty="0"/>
              <a:t> 따라서 </a:t>
            </a:r>
            <a:r>
              <a:rPr kumimoji="1" lang="en-US" altLang="ko-KR" sz="1100" dirty="0"/>
              <a:t>Cross-Validation</a:t>
            </a:r>
            <a:r>
              <a:rPr kumimoji="1" lang="ko-KR" altLang="en-US" sz="1100" dirty="0"/>
              <a:t> 기법을 사용하여 </a:t>
            </a:r>
            <a:r>
              <a:rPr kumimoji="1" lang="ko-KR" altLang="en-US" sz="1100" dirty="0" err="1"/>
              <a:t>과적합</a:t>
            </a:r>
            <a:r>
              <a:rPr kumimoji="1" lang="ko-KR" altLang="en-US" sz="1100" dirty="0"/>
              <a:t> 가능성을 낮춰주는 형태로 적용하는 것이 일반적이다</a:t>
            </a:r>
            <a:r>
              <a:rPr kumimoji="1" lang="en-US" altLang="ko-KR" sz="1100" dirty="0"/>
              <a:t>.</a:t>
            </a:r>
          </a:p>
        </p:txBody>
      </p:sp>
      <p:sp>
        <p:nvSpPr>
          <p:cNvPr id="41" name="TextBox 40">
            <a:extLst>
              <a:ext uri="{FF2B5EF4-FFF2-40B4-BE49-F238E27FC236}">
                <a16:creationId xmlns:a16="http://schemas.microsoft.com/office/drawing/2014/main" id="{85C524B0-2D21-4087-B4FB-16D2592A23B9}"/>
              </a:ext>
            </a:extLst>
          </p:cNvPr>
          <p:cNvSpPr txBox="1"/>
          <p:nvPr/>
        </p:nvSpPr>
        <p:spPr>
          <a:xfrm>
            <a:off x="4878330" y="5294077"/>
            <a:ext cx="4615366" cy="246221"/>
          </a:xfrm>
          <a:prstGeom prst="rect">
            <a:avLst/>
          </a:prstGeom>
          <a:noFill/>
        </p:spPr>
        <p:txBody>
          <a:bodyPr wrap="none" rtlCol="0">
            <a:spAutoFit/>
          </a:bodyPr>
          <a:lstStyle/>
          <a:p>
            <a:r>
              <a:rPr kumimoji="1" lang="en-US" altLang="ko-Kore-KR" sz="1000" dirty="0"/>
              <a:t>Cross Validation</a:t>
            </a:r>
            <a:r>
              <a:rPr kumimoji="1" lang="ko-Kore-KR" altLang="en-US" sz="1000" dirty="0"/>
              <a:t>을</a:t>
            </a:r>
            <a:r>
              <a:rPr kumimoji="1" lang="ko-KR" altLang="en-US" sz="1000" dirty="0"/>
              <a:t> 사용할</a:t>
            </a:r>
            <a:r>
              <a:rPr kumimoji="1" lang="en-US" altLang="ko-KR" sz="1000" dirty="0"/>
              <a:t> </a:t>
            </a:r>
            <a:r>
              <a:rPr kumimoji="1" lang="ko-KR" altLang="en-US" sz="1000" dirty="0"/>
              <a:t>경우</a:t>
            </a:r>
            <a:r>
              <a:rPr kumimoji="1" lang="en-US" altLang="ko-KR" sz="1000" dirty="0"/>
              <a:t>,</a:t>
            </a:r>
            <a:r>
              <a:rPr kumimoji="1" lang="ko-KR" altLang="en-US" sz="1000" dirty="0"/>
              <a:t> 모델 개수만큼 </a:t>
            </a:r>
            <a:r>
              <a:rPr kumimoji="1" lang="en-US" altLang="ko-KR" sz="1000" dirty="0"/>
              <a:t>Fold</a:t>
            </a:r>
            <a:r>
              <a:rPr kumimoji="1" lang="ko-KR" altLang="en-US" sz="1000" dirty="0" err="1"/>
              <a:t>를</a:t>
            </a:r>
            <a:r>
              <a:rPr kumimoji="1" lang="ko-KR" altLang="en-US" sz="1000" dirty="0"/>
              <a:t> 나눠서 과적합을 방지한다</a:t>
            </a:r>
            <a:r>
              <a:rPr kumimoji="1" lang="en-US" altLang="ko-KR" sz="1000" dirty="0"/>
              <a:t>.</a:t>
            </a:r>
            <a:endParaRPr kumimoji="1" lang="ko-Kore-KR" altLang="en-US" sz="1000" dirty="0"/>
          </a:p>
        </p:txBody>
      </p:sp>
      <p:pic>
        <p:nvPicPr>
          <p:cNvPr id="42" name="그림 41">
            <a:extLst>
              <a:ext uri="{FF2B5EF4-FFF2-40B4-BE49-F238E27FC236}">
                <a16:creationId xmlns:a16="http://schemas.microsoft.com/office/drawing/2014/main" id="{3B694D7D-A765-4C11-8DB2-AFE2BDCCCFC0}"/>
              </a:ext>
            </a:extLst>
          </p:cNvPr>
          <p:cNvPicPr>
            <a:picLocks noChangeAspect="1"/>
          </p:cNvPicPr>
          <p:nvPr/>
        </p:nvPicPr>
        <p:blipFill>
          <a:blip r:embed="rId2"/>
          <a:stretch>
            <a:fillRect/>
          </a:stretch>
        </p:blipFill>
        <p:spPr>
          <a:xfrm>
            <a:off x="5386818" y="5633539"/>
            <a:ext cx="3598390" cy="1215746"/>
          </a:xfrm>
          <a:prstGeom prst="rect">
            <a:avLst/>
          </a:prstGeom>
        </p:spPr>
      </p:pic>
    </p:spTree>
    <p:extLst>
      <p:ext uri="{BB962C8B-B14F-4D97-AF65-F5344CB8AC3E}">
        <p14:creationId xmlns:p14="http://schemas.microsoft.com/office/powerpoint/2010/main" val="22874262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7FB6CBC4-CC0D-4B06-90BD-A6C9A9D0E0A4}"/>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0EBCA05C-B48A-40A3-B614-D9C46C788469}"/>
              </a:ext>
            </a:extLst>
          </p:cNvPr>
          <p:cNvSpPr>
            <a:spLocks noGrp="1"/>
          </p:cNvSpPr>
          <p:nvPr>
            <p:ph type="sldNum" sz="quarter" idx="12"/>
          </p:nvPr>
        </p:nvSpPr>
        <p:spPr/>
        <p:txBody>
          <a:bodyPr/>
          <a:lstStyle/>
          <a:p>
            <a:fld id="{DE77BB65-F969-4654-BF30-45C70C1BE112}" type="slidenum">
              <a:rPr lang="ko-KR" altLang="en-US" smtClean="0"/>
              <a:pPr/>
              <a:t>263</a:t>
            </a:fld>
            <a:endParaRPr lang="ko-KR" altLang="en-US"/>
          </a:p>
        </p:txBody>
      </p:sp>
      <p:sp>
        <p:nvSpPr>
          <p:cNvPr id="12" name="직사각형 11">
            <a:extLst>
              <a:ext uri="{FF2B5EF4-FFF2-40B4-BE49-F238E27FC236}">
                <a16:creationId xmlns:a16="http://schemas.microsoft.com/office/drawing/2014/main" id="{86BB0545-18A2-49FF-9A65-FFADDA8E3CED}"/>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13" name="직사각형 12">
            <a:extLst>
              <a:ext uri="{FF2B5EF4-FFF2-40B4-BE49-F238E27FC236}">
                <a16:creationId xmlns:a16="http://schemas.microsoft.com/office/drawing/2014/main" id="{1A020793-7721-4E99-8160-948695BAD3DD}"/>
              </a:ext>
            </a:extLst>
          </p:cNvPr>
          <p:cNvSpPr/>
          <p:nvPr/>
        </p:nvSpPr>
        <p:spPr>
          <a:xfrm>
            <a:off x="2771800" y="346152"/>
            <a:ext cx="2189382" cy="369332"/>
          </a:xfrm>
          <a:prstGeom prst="rect">
            <a:avLst/>
          </a:prstGeom>
        </p:spPr>
        <p:txBody>
          <a:bodyPr wrap="none">
            <a:spAutoFit/>
          </a:bodyPr>
          <a:lstStyle/>
          <a:p>
            <a:pPr fontAlgn="base"/>
            <a:r>
              <a:rPr lang="en-US" altLang="ko-KR" b="1" dirty="0">
                <a:solidFill>
                  <a:srgbClr val="121212"/>
                </a:solidFill>
                <a:latin typeface="Noto Sans KR"/>
              </a:rPr>
              <a:t>**Stacking Ensemble</a:t>
            </a:r>
          </a:p>
        </p:txBody>
      </p:sp>
      <p:sp>
        <p:nvSpPr>
          <p:cNvPr id="14" name="직사각형 13">
            <a:extLst>
              <a:ext uri="{FF2B5EF4-FFF2-40B4-BE49-F238E27FC236}">
                <a16:creationId xmlns:a16="http://schemas.microsoft.com/office/drawing/2014/main" id="{A4FEEB3E-1583-4A7B-B122-8092580F1C03}"/>
              </a:ext>
            </a:extLst>
          </p:cNvPr>
          <p:cNvSpPr/>
          <p:nvPr/>
        </p:nvSpPr>
        <p:spPr>
          <a:xfrm>
            <a:off x="206389" y="1045701"/>
            <a:ext cx="9144000" cy="369332"/>
          </a:xfrm>
          <a:prstGeom prst="rect">
            <a:avLst/>
          </a:prstGeom>
          <a:ln>
            <a:solidFill>
              <a:schemeClr val="accent1">
                <a:lumMod val="60000"/>
                <a:lumOff val="40000"/>
              </a:schemeClr>
            </a:solidFill>
          </a:ln>
        </p:spPr>
        <p:txBody>
          <a:bodyPr wrap="square">
            <a:spAutoFit/>
          </a:bodyPr>
          <a:lstStyle/>
          <a:p>
            <a:r>
              <a:rPr lang="ko-KR" altLang="en-US" b="1" dirty="0">
                <a:solidFill>
                  <a:srgbClr val="000000"/>
                </a:solidFill>
                <a:latin typeface="inherit"/>
              </a:rPr>
              <a:t>일반적인 </a:t>
            </a:r>
            <a:r>
              <a:rPr lang="en-US" altLang="ko-KR" b="1" dirty="0">
                <a:solidFill>
                  <a:srgbClr val="000000"/>
                </a:solidFill>
                <a:latin typeface="inherit"/>
              </a:rPr>
              <a:t>Stacking Algorithm</a:t>
            </a:r>
            <a:r>
              <a:rPr lang="ko-KR" altLang="en-US" b="1" dirty="0">
                <a:solidFill>
                  <a:srgbClr val="000000"/>
                </a:solidFill>
                <a:latin typeface="inherit"/>
              </a:rPr>
              <a:t> 사용 구조</a:t>
            </a:r>
            <a:endParaRPr lang="en-US" altLang="ko-KR" sz="1200" dirty="0"/>
          </a:p>
        </p:txBody>
      </p:sp>
      <p:sp>
        <p:nvSpPr>
          <p:cNvPr id="15" name="모서리가 둥근 직사각형 11">
            <a:extLst>
              <a:ext uri="{FF2B5EF4-FFF2-40B4-BE49-F238E27FC236}">
                <a16:creationId xmlns:a16="http://schemas.microsoft.com/office/drawing/2014/main" id="{CC23D453-48DD-45F1-899B-68644055E73F}"/>
              </a:ext>
            </a:extLst>
          </p:cNvPr>
          <p:cNvSpPr/>
          <p:nvPr/>
        </p:nvSpPr>
        <p:spPr>
          <a:xfrm>
            <a:off x="206388" y="5752371"/>
            <a:ext cx="9296929" cy="369331"/>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Data</a:t>
            </a:r>
            <a:endParaRPr kumimoji="1" lang="ko-Kore-KR" altLang="en-US" dirty="0">
              <a:solidFill>
                <a:schemeClr val="tx1"/>
              </a:solidFill>
            </a:endParaRPr>
          </a:p>
        </p:txBody>
      </p:sp>
      <p:sp>
        <p:nvSpPr>
          <p:cNvPr id="16" name="직사각형 15">
            <a:extLst>
              <a:ext uri="{FF2B5EF4-FFF2-40B4-BE49-F238E27FC236}">
                <a16:creationId xmlns:a16="http://schemas.microsoft.com/office/drawing/2014/main" id="{5AFB373C-1B9A-467D-BE19-8726DE3E1680}"/>
              </a:ext>
            </a:extLst>
          </p:cNvPr>
          <p:cNvSpPr/>
          <p:nvPr/>
        </p:nvSpPr>
        <p:spPr>
          <a:xfrm>
            <a:off x="536312" y="3411610"/>
            <a:ext cx="654060" cy="1242096"/>
          </a:xfrm>
          <a:prstGeom prst="rect">
            <a:avLst/>
          </a:prstGeom>
          <a:solidFill>
            <a:schemeClr val="tx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solidFill>
                  <a:schemeClr val="tx1"/>
                </a:solidFill>
              </a:rPr>
              <a:t>Model</a:t>
            </a:r>
            <a:endParaRPr kumimoji="1" lang="ko-Kore-KR" altLang="en-US" sz="1400" dirty="0">
              <a:solidFill>
                <a:schemeClr val="tx1"/>
              </a:solidFill>
            </a:endParaRPr>
          </a:p>
        </p:txBody>
      </p:sp>
      <p:sp>
        <p:nvSpPr>
          <p:cNvPr id="17" name="직사각형 16">
            <a:extLst>
              <a:ext uri="{FF2B5EF4-FFF2-40B4-BE49-F238E27FC236}">
                <a16:creationId xmlns:a16="http://schemas.microsoft.com/office/drawing/2014/main" id="{AA7760CC-8AB3-4E2E-BD1D-EC68C941EB4E}"/>
              </a:ext>
            </a:extLst>
          </p:cNvPr>
          <p:cNvSpPr/>
          <p:nvPr/>
        </p:nvSpPr>
        <p:spPr>
          <a:xfrm>
            <a:off x="6484279" y="3410062"/>
            <a:ext cx="654060" cy="1242096"/>
          </a:xfrm>
          <a:prstGeom prst="rect">
            <a:avLst/>
          </a:prstGeom>
          <a:solidFill>
            <a:schemeClr val="tx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solidFill>
                  <a:schemeClr val="tx1"/>
                </a:solidFill>
              </a:rPr>
              <a:t>Model</a:t>
            </a:r>
            <a:endParaRPr kumimoji="1" lang="ko-Kore-KR" altLang="en-US" sz="1400" dirty="0">
              <a:solidFill>
                <a:schemeClr val="tx1"/>
              </a:solidFill>
            </a:endParaRPr>
          </a:p>
        </p:txBody>
      </p:sp>
      <p:sp>
        <p:nvSpPr>
          <p:cNvPr id="18" name="직사각형 17">
            <a:extLst>
              <a:ext uri="{FF2B5EF4-FFF2-40B4-BE49-F238E27FC236}">
                <a16:creationId xmlns:a16="http://schemas.microsoft.com/office/drawing/2014/main" id="{255F596A-FDAA-4B45-BDFF-D25817E65F98}"/>
              </a:ext>
            </a:extLst>
          </p:cNvPr>
          <p:cNvSpPr/>
          <p:nvPr/>
        </p:nvSpPr>
        <p:spPr>
          <a:xfrm>
            <a:off x="3510297" y="3410062"/>
            <a:ext cx="654060" cy="1242096"/>
          </a:xfrm>
          <a:prstGeom prst="rect">
            <a:avLst/>
          </a:prstGeom>
          <a:solidFill>
            <a:schemeClr val="tx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solidFill>
                  <a:schemeClr val="tx1"/>
                </a:solidFill>
              </a:rPr>
              <a:t>Model</a:t>
            </a:r>
            <a:endParaRPr kumimoji="1" lang="ko-Kore-KR" altLang="en-US" sz="1400" dirty="0">
              <a:solidFill>
                <a:schemeClr val="tx1"/>
              </a:solidFill>
            </a:endParaRPr>
          </a:p>
        </p:txBody>
      </p:sp>
      <p:sp>
        <p:nvSpPr>
          <p:cNvPr id="19" name="직사각형 18">
            <a:extLst>
              <a:ext uri="{FF2B5EF4-FFF2-40B4-BE49-F238E27FC236}">
                <a16:creationId xmlns:a16="http://schemas.microsoft.com/office/drawing/2014/main" id="{C2323476-7292-4F78-B5FC-050BE8C6AFD0}"/>
              </a:ext>
            </a:extLst>
          </p:cNvPr>
          <p:cNvSpPr/>
          <p:nvPr/>
        </p:nvSpPr>
        <p:spPr>
          <a:xfrm>
            <a:off x="2023304" y="3410062"/>
            <a:ext cx="654060" cy="1242096"/>
          </a:xfrm>
          <a:prstGeom prst="rect">
            <a:avLst/>
          </a:prstGeom>
          <a:solidFill>
            <a:schemeClr val="tx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solidFill>
                  <a:schemeClr val="tx1"/>
                </a:solidFill>
              </a:rPr>
              <a:t>Model</a:t>
            </a:r>
            <a:endParaRPr kumimoji="1" lang="ko-Kore-KR" altLang="en-US" sz="1400" dirty="0">
              <a:solidFill>
                <a:schemeClr val="tx1"/>
              </a:solidFill>
            </a:endParaRPr>
          </a:p>
        </p:txBody>
      </p:sp>
      <p:sp>
        <p:nvSpPr>
          <p:cNvPr id="20" name="직사각형 19">
            <a:extLst>
              <a:ext uri="{FF2B5EF4-FFF2-40B4-BE49-F238E27FC236}">
                <a16:creationId xmlns:a16="http://schemas.microsoft.com/office/drawing/2014/main" id="{7289DAB3-86CC-43FE-B36E-E160914222E1}"/>
              </a:ext>
            </a:extLst>
          </p:cNvPr>
          <p:cNvSpPr/>
          <p:nvPr/>
        </p:nvSpPr>
        <p:spPr>
          <a:xfrm>
            <a:off x="4997287" y="3410062"/>
            <a:ext cx="654060" cy="1242096"/>
          </a:xfrm>
          <a:prstGeom prst="rect">
            <a:avLst/>
          </a:prstGeom>
          <a:solidFill>
            <a:schemeClr val="tx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solidFill>
                  <a:schemeClr val="tx1"/>
                </a:solidFill>
              </a:rPr>
              <a:t>Model</a:t>
            </a:r>
            <a:endParaRPr kumimoji="1" lang="ko-Kore-KR" altLang="en-US" sz="1400" dirty="0">
              <a:solidFill>
                <a:schemeClr val="tx1"/>
              </a:solidFill>
            </a:endParaRPr>
          </a:p>
        </p:txBody>
      </p:sp>
      <p:sp>
        <p:nvSpPr>
          <p:cNvPr id="21" name="모서리가 둥근 직사각형 23">
            <a:extLst>
              <a:ext uri="{FF2B5EF4-FFF2-40B4-BE49-F238E27FC236}">
                <a16:creationId xmlns:a16="http://schemas.microsoft.com/office/drawing/2014/main" id="{FF810592-46FC-4F20-A2A4-A8323294D74A}"/>
              </a:ext>
            </a:extLst>
          </p:cNvPr>
          <p:cNvSpPr/>
          <p:nvPr/>
        </p:nvSpPr>
        <p:spPr>
          <a:xfrm>
            <a:off x="1781668" y="2194434"/>
            <a:ext cx="4111318" cy="363486"/>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Meta model</a:t>
            </a:r>
            <a:endParaRPr kumimoji="1" lang="ko-Kore-KR" altLang="en-US" dirty="0">
              <a:solidFill>
                <a:schemeClr val="tx1"/>
              </a:solidFill>
            </a:endParaRPr>
          </a:p>
        </p:txBody>
      </p:sp>
      <p:sp>
        <p:nvSpPr>
          <p:cNvPr id="22" name="모서리가 둥근 직사각형 24">
            <a:extLst>
              <a:ext uri="{FF2B5EF4-FFF2-40B4-BE49-F238E27FC236}">
                <a16:creationId xmlns:a16="http://schemas.microsoft.com/office/drawing/2014/main" id="{A90AF02D-3927-4F10-AE13-253948A23194}"/>
              </a:ext>
            </a:extLst>
          </p:cNvPr>
          <p:cNvSpPr/>
          <p:nvPr/>
        </p:nvSpPr>
        <p:spPr>
          <a:xfrm>
            <a:off x="1781668" y="1655582"/>
            <a:ext cx="4111318" cy="372587"/>
          </a:xfrm>
          <a:prstGeom prst="round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ore-KR" altLang="en-US" dirty="0">
                <a:solidFill>
                  <a:schemeClr val="tx1"/>
                </a:solidFill>
              </a:rPr>
              <a:t>최종</a:t>
            </a:r>
            <a:r>
              <a:rPr kumimoji="1" lang="ko-KR" altLang="en-US" dirty="0">
                <a:solidFill>
                  <a:schemeClr val="tx1"/>
                </a:solidFill>
              </a:rPr>
              <a:t> </a:t>
            </a:r>
            <a:r>
              <a:rPr kumimoji="1" lang="en-US" altLang="ko-KR" dirty="0">
                <a:solidFill>
                  <a:schemeClr val="tx1"/>
                </a:solidFill>
              </a:rPr>
              <a:t>Predict (by Test Data)</a:t>
            </a:r>
            <a:endParaRPr kumimoji="1" lang="ko-Kore-KR" altLang="en-US" dirty="0">
              <a:solidFill>
                <a:schemeClr val="tx1"/>
              </a:solidFill>
            </a:endParaRPr>
          </a:p>
        </p:txBody>
      </p:sp>
      <p:sp>
        <p:nvSpPr>
          <p:cNvPr id="23" name="모서리가 둥근 직사각형 25">
            <a:extLst>
              <a:ext uri="{FF2B5EF4-FFF2-40B4-BE49-F238E27FC236}">
                <a16:creationId xmlns:a16="http://schemas.microsoft.com/office/drawing/2014/main" id="{BF7A6B43-FC5D-4AEA-B62A-EDCD8EADAED3}"/>
              </a:ext>
            </a:extLst>
          </p:cNvPr>
          <p:cNvSpPr/>
          <p:nvPr/>
        </p:nvSpPr>
        <p:spPr>
          <a:xfrm>
            <a:off x="206388" y="2798468"/>
            <a:ext cx="7279869" cy="289201"/>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solidFill>
                  <a:schemeClr val="tx1"/>
                </a:solidFill>
              </a:rPr>
              <a:t>Predicted data </a:t>
            </a:r>
            <a:r>
              <a:rPr kumimoji="1" lang="ko-KR" altLang="en-US" sz="1400" dirty="0">
                <a:solidFill>
                  <a:schemeClr val="tx1"/>
                </a:solidFill>
              </a:rPr>
              <a:t>결과</a:t>
            </a:r>
            <a:r>
              <a:rPr kumimoji="1" lang="en-US" altLang="ko-KR" sz="1400" dirty="0">
                <a:solidFill>
                  <a:schemeClr val="tx1"/>
                </a:solidFill>
              </a:rPr>
              <a:t> (</a:t>
            </a:r>
            <a:r>
              <a:rPr kumimoji="1" lang="ko-KR" altLang="en-US" sz="1400" dirty="0">
                <a:solidFill>
                  <a:schemeClr val="tx1"/>
                </a:solidFill>
              </a:rPr>
              <a:t>각 </a:t>
            </a:r>
            <a:r>
              <a:rPr kumimoji="1" lang="en-US" altLang="ko-KR" sz="1400" dirty="0">
                <a:solidFill>
                  <a:schemeClr val="tx1"/>
                </a:solidFill>
              </a:rPr>
              <a:t>Validation </a:t>
            </a:r>
            <a:r>
              <a:rPr kumimoji="1" lang="ko-KR" altLang="en-US" sz="1400" dirty="0">
                <a:solidFill>
                  <a:schemeClr val="tx1"/>
                </a:solidFill>
              </a:rPr>
              <a:t>별 </a:t>
            </a:r>
            <a:r>
              <a:rPr kumimoji="1" lang="en-US" altLang="ko-KR" sz="1400" dirty="0">
                <a:solidFill>
                  <a:schemeClr val="tx1"/>
                </a:solidFill>
              </a:rPr>
              <a:t>test</a:t>
            </a:r>
            <a:r>
              <a:rPr kumimoji="1" lang="ko-KR" altLang="en-US" sz="1400" dirty="0">
                <a:solidFill>
                  <a:schemeClr val="tx1"/>
                </a:solidFill>
              </a:rPr>
              <a:t> </a:t>
            </a:r>
            <a:r>
              <a:rPr kumimoji="1" lang="en-US" altLang="ko-KR" sz="1400" dirty="0">
                <a:solidFill>
                  <a:schemeClr val="tx1"/>
                </a:solidFill>
              </a:rPr>
              <a:t>data</a:t>
            </a:r>
            <a:r>
              <a:rPr kumimoji="1" lang="ko-KR" altLang="en-US" sz="1400" dirty="0">
                <a:solidFill>
                  <a:schemeClr val="tx1"/>
                </a:solidFill>
              </a:rPr>
              <a:t>로 예측 값 도출</a:t>
            </a:r>
            <a:r>
              <a:rPr kumimoji="1" lang="en-US" altLang="ko-KR" sz="1400" dirty="0">
                <a:solidFill>
                  <a:schemeClr val="tx1"/>
                </a:solidFill>
              </a:rPr>
              <a:t>)</a:t>
            </a:r>
            <a:endParaRPr kumimoji="1" lang="ko-Kore-KR" altLang="en-US" sz="1400" dirty="0">
              <a:solidFill>
                <a:schemeClr val="tx1"/>
              </a:solidFill>
            </a:endParaRPr>
          </a:p>
        </p:txBody>
      </p:sp>
      <p:cxnSp>
        <p:nvCxnSpPr>
          <p:cNvPr id="24" name="직선 화살표 연결선 23">
            <a:extLst>
              <a:ext uri="{FF2B5EF4-FFF2-40B4-BE49-F238E27FC236}">
                <a16:creationId xmlns:a16="http://schemas.microsoft.com/office/drawing/2014/main" id="{B515BEB1-BF1B-4331-96AA-520886E571C0}"/>
              </a:ext>
            </a:extLst>
          </p:cNvPr>
          <p:cNvCxnSpPr>
            <a:cxnSpLocks/>
          </p:cNvCxnSpPr>
          <p:nvPr/>
        </p:nvCxnSpPr>
        <p:spPr>
          <a:xfrm flipV="1">
            <a:off x="863342" y="3122678"/>
            <a:ext cx="9363" cy="23837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6606045B-D439-46D8-AC22-F645A2A22303}"/>
              </a:ext>
            </a:extLst>
          </p:cNvPr>
          <p:cNvCxnSpPr>
            <a:cxnSpLocks/>
          </p:cNvCxnSpPr>
          <p:nvPr/>
        </p:nvCxnSpPr>
        <p:spPr>
          <a:xfrm flipV="1">
            <a:off x="2351559" y="3127582"/>
            <a:ext cx="9363" cy="23837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1355CAC1-746A-483A-BE4C-06F15CBA14C0}"/>
              </a:ext>
            </a:extLst>
          </p:cNvPr>
          <p:cNvCxnSpPr>
            <a:cxnSpLocks/>
          </p:cNvCxnSpPr>
          <p:nvPr/>
        </p:nvCxnSpPr>
        <p:spPr>
          <a:xfrm flipV="1">
            <a:off x="3817375" y="3130232"/>
            <a:ext cx="9363" cy="23837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AC4D1EC9-00B3-494D-B578-466928401C39}"/>
              </a:ext>
            </a:extLst>
          </p:cNvPr>
          <p:cNvCxnSpPr>
            <a:cxnSpLocks/>
          </p:cNvCxnSpPr>
          <p:nvPr/>
        </p:nvCxnSpPr>
        <p:spPr>
          <a:xfrm flipV="1">
            <a:off x="5310274" y="3120772"/>
            <a:ext cx="9363" cy="23837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07A0E042-FBB8-4E3C-BF1E-E59651A48E25}"/>
              </a:ext>
            </a:extLst>
          </p:cNvPr>
          <p:cNvCxnSpPr>
            <a:cxnSpLocks/>
          </p:cNvCxnSpPr>
          <p:nvPr/>
        </p:nvCxnSpPr>
        <p:spPr>
          <a:xfrm flipV="1">
            <a:off x="6819979" y="3114679"/>
            <a:ext cx="9363" cy="23837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70D6C06D-A370-4935-AEAF-DA880CDDB422}"/>
              </a:ext>
            </a:extLst>
          </p:cNvPr>
          <p:cNvCxnSpPr>
            <a:cxnSpLocks/>
          </p:cNvCxnSpPr>
          <p:nvPr/>
        </p:nvCxnSpPr>
        <p:spPr>
          <a:xfrm flipV="1">
            <a:off x="853979" y="4708922"/>
            <a:ext cx="9363" cy="23837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BAD64437-7EF2-41DA-AA6B-1CB7CC7AC5B3}"/>
              </a:ext>
            </a:extLst>
          </p:cNvPr>
          <p:cNvCxnSpPr>
            <a:cxnSpLocks/>
          </p:cNvCxnSpPr>
          <p:nvPr/>
        </p:nvCxnSpPr>
        <p:spPr>
          <a:xfrm flipV="1">
            <a:off x="2342197" y="4713825"/>
            <a:ext cx="9363" cy="23837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A4D8D1E2-1A00-471C-9D2E-A785076CB010}"/>
              </a:ext>
            </a:extLst>
          </p:cNvPr>
          <p:cNvCxnSpPr>
            <a:cxnSpLocks/>
          </p:cNvCxnSpPr>
          <p:nvPr/>
        </p:nvCxnSpPr>
        <p:spPr>
          <a:xfrm flipV="1">
            <a:off x="3808012" y="4716481"/>
            <a:ext cx="9363" cy="23837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F9ED17E-7747-41BC-AB77-45A0653ABB9D}"/>
              </a:ext>
            </a:extLst>
          </p:cNvPr>
          <p:cNvCxnSpPr>
            <a:cxnSpLocks/>
          </p:cNvCxnSpPr>
          <p:nvPr/>
        </p:nvCxnSpPr>
        <p:spPr>
          <a:xfrm flipV="1">
            <a:off x="5300911" y="4707014"/>
            <a:ext cx="9363" cy="23837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159BABDE-CFF6-4197-B81D-9E9EDE11DB7A}"/>
              </a:ext>
            </a:extLst>
          </p:cNvPr>
          <p:cNvCxnSpPr>
            <a:cxnSpLocks/>
          </p:cNvCxnSpPr>
          <p:nvPr/>
        </p:nvCxnSpPr>
        <p:spPr>
          <a:xfrm flipV="1">
            <a:off x="6810617" y="4700919"/>
            <a:ext cx="9363" cy="23837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4" name="모서리가 둥근 직사각형 46">
            <a:extLst>
              <a:ext uri="{FF2B5EF4-FFF2-40B4-BE49-F238E27FC236}">
                <a16:creationId xmlns:a16="http://schemas.microsoft.com/office/drawing/2014/main" id="{D6DF677B-278E-4D61-B4B0-135CD6E85C13}"/>
              </a:ext>
            </a:extLst>
          </p:cNvPr>
          <p:cNvSpPr/>
          <p:nvPr/>
        </p:nvSpPr>
        <p:spPr>
          <a:xfrm>
            <a:off x="206388" y="5024885"/>
            <a:ext cx="7279869" cy="369331"/>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K-Fold CV </a:t>
            </a:r>
            <a:r>
              <a:rPr kumimoji="1" lang="ko-KR" altLang="en-US" sz="1600" dirty="0">
                <a:solidFill>
                  <a:schemeClr val="tx1"/>
                </a:solidFill>
              </a:rPr>
              <a:t>적용 </a:t>
            </a:r>
            <a:r>
              <a:rPr kumimoji="1" lang="en-US" altLang="ko-Kore-KR" sz="1600" dirty="0">
                <a:solidFill>
                  <a:schemeClr val="tx1"/>
                </a:solidFill>
              </a:rPr>
              <a:t>Data (</a:t>
            </a:r>
            <a:r>
              <a:rPr kumimoji="1" lang="ko-Kore-KR" altLang="en-US" sz="1600" dirty="0">
                <a:solidFill>
                  <a:schemeClr val="tx1"/>
                </a:solidFill>
              </a:rPr>
              <a:t>적용</a:t>
            </a:r>
            <a:r>
              <a:rPr kumimoji="1" lang="ko-KR" altLang="en-US" sz="1600" dirty="0">
                <a:solidFill>
                  <a:schemeClr val="tx1"/>
                </a:solidFill>
              </a:rPr>
              <a:t> 모델 개수 </a:t>
            </a:r>
            <a:r>
              <a:rPr kumimoji="1" lang="en-US" altLang="ko-KR" sz="1600" dirty="0">
                <a:solidFill>
                  <a:schemeClr val="tx1"/>
                </a:solidFill>
              </a:rPr>
              <a:t>= K)</a:t>
            </a:r>
            <a:endParaRPr kumimoji="1" lang="ko-Kore-KR" altLang="en-US" sz="1600" dirty="0">
              <a:solidFill>
                <a:schemeClr val="tx1"/>
              </a:solidFill>
            </a:endParaRPr>
          </a:p>
        </p:txBody>
      </p:sp>
      <p:sp>
        <p:nvSpPr>
          <p:cNvPr id="35" name="모서리가 둥근 직사각형 47">
            <a:extLst>
              <a:ext uri="{FF2B5EF4-FFF2-40B4-BE49-F238E27FC236}">
                <a16:creationId xmlns:a16="http://schemas.microsoft.com/office/drawing/2014/main" id="{7625BFD8-390A-48B2-9FFD-F564797E2878}"/>
              </a:ext>
            </a:extLst>
          </p:cNvPr>
          <p:cNvSpPr/>
          <p:nvPr/>
        </p:nvSpPr>
        <p:spPr>
          <a:xfrm>
            <a:off x="7597790" y="5024885"/>
            <a:ext cx="1905527" cy="369331"/>
          </a:xfrm>
          <a:prstGeom prst="round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solidFill>
                  <a:schemeClr val="tx1"/>
                </a:solidFill>
              </a:rPr>
              <a:t>Test Data</a:t>
            </a:r>
            <a:endParaRPr kumimoji="1" lang="ko-Kore-KR" altLang="en-US" sz="1600" dirty="0">
              <a:solidFill>
                <a:schemeClr val="tx1"/>
              </a:solidFill>
            </a:endParaRPr>
          </a:p>
        </p:txBody>
      </p:sp>
      <p:sp>
        <p:nvSpPr>
          <p:cNvPr id="36" name="TextBox 35">
            <a:extLst>
              <a:ext uri="{FF2B5EF4-FFF2-40B4-BE49-F238E27FC236}">
                <a16:creationId xmlns:a16="http://schemas.microsoft.com/office/drawing/2014/main" id="{C57F7AE1-D2D4-4816-9F35-4B43492418C0}"/>
              </a:ext>
            </a:extLst>
          </p:cNvPr>
          <p:cNvSpPr txBox="1"/>
          <p:nvPr/>
        </p:nvSpPr>
        <p:spPr>
          <a:xfrm>
            <a:off x="887155" y="4652041"/>
            <a:ext cx="632802" cy="307777"/>
          </a:xfrm>
          <a:prstGeom prst="rect">
            <a:avLst/>
          </a:prstGeom>
          <a:noFill/>
        </p:spPr>
        <p:txBody>
          <a:bodyPr wrap="none" rtlCol="0">
            <a:spAutoFit/>
          </a:bodyPr>
          <a:lstStyle/>
          <a:p>
            <a:r>
              <a:rPr kumimoji="1" lang="en-US" altLang="ko-Kore-KR" sz="1400" dirty="0"/>
              <a:t>1</a:t>
            </a:r>
            <a:r>
              <a:rPr kumimoji="1" lang="en-US" altLang="ko-Kore-KR" sz="1400" baseline="30000" dirty="0"/>
              <a:t>st</a:t>
            </a:r>
            <a:r>
              <a:rPr kumimoji="1" lang="en-US" altLang="ko-Kore-KR" sz="1400" dirty="0"/>
              <a:t> Set</a:t>
            </a:r>
            <a:endParaRPr kumimoji="1" lang="ko-Kore-KR" altLang="en-US" sz="1400" dirty="0"/>
          </a:p>
        </p:txBody>
      </p:sp>
      <p:sp>
        <p:nvSpPr>
          <p:cNvPr id="37" name="TextBox 36">
            <a:extLst>
              <a:ext uri="{FF2B5EF4-FFF2-40B4-BE49-F238E27FC236}">
                <a16:creationId xmlns:a16="http://schemas.microsoft.com/office/drawing/2014/main" id="{DE30327C-C873-4540-A180-7E7C9B5FBF44}"/>
              </a:ext>
            </a:extLst>
          </p:cNvPr>
          <p:cNvSpPr txBox="1"/>
          <p:nvPr/>
        </p:nvSpPr>
        <p:spPr>
          <a:xfrm>
            <a:off x="2420042" y="4652041"/>
            <a:ext cx="672620" cy="307777"/>
          </a:xfrm>
          <a:prstGeom prst="rect">
            <a:avLst/>
          </a:prstGeom>
          <a:noFill/>
        </p:spPr>
        <p:txBody>
          <a:bodyPr wrap="none" rtlCol="0">
            <a:spAutoFit/>
          </a:bodyPr>
          <a:lstStyle/>
          <a:p>
            <a:r>
              <a:rPr kumimoji="1" lang="en-US" altLang="ko-Kore-KR" sz="1400" dirty="0"/>
              <a:t>2</a:t>
            </a:r>
            <a:r>
              <a:rPr kumimoji="1" lang="en-US" altLang="ko-Kore-KR" sz="1400" baseline="30000" dirty="0"/>
              <a:t>nd</a:t>
            </a:r>
            <a:r>
              <a:rPr kumimoji="1" lang="en-US" altLang="ko-Kore-KR" sz="1400" dirty="0"/>
              <a:t> Set</a:t>
            </a:r>
            <a:endParaRPr kumimoji="1" lang="ko-Kore-KR" altLang="en-US" sz="1400" dirty="0"/>
          </a:p>
        </p:txBody>
      </p:sp>
      <p:sp>
        <p:nvSpPr>
          <p:cNvPr id="38" name="TextBox 37">
            <a:extLst>
              <a:ext uri="{FF2B5EF4-FFF2-40B4-BE49-F238E27FC236}">
                <a16:creationId xmlns:a16="http://schemas.microsoft.com/office/drawing/2014/main" id="{4216AE50-6208-4AC1-BD5F-AEEA6F42E49A}"/>
              </a:ext>
            </a:extLst>
          </p:cNvPr>
          <p:cNvSpPr txBox="1"/>
          <p:nvPr/>
        </p:nvSpPr>
        <p:spPr>
          <a:xfrm>
            <a:off x="3882196" y="4652041"/>
            <a:ext cx="637290" cy="307777"/>
          </a:xfrm>
          <a:prstGeom prst="rect">
            <a:avLst/>
          </a:prstGeom>
          <a:noFill/>
        </p:spPr>
        <p:txBody>
          <a:bodyPr wrap="none" rtlCol="0">
            <a:spAutoFit/>
          </a:bodyPr>
          <a:lstStyle/>
          <a:p>
            <a:r>
              <a:rPr kumimoji="1" lang="en-US" altLang="ko-Kore-KR" sz="1400" dirty="0"/>
              <a:t>3</a:t>
            </a:r>
            <a:r>
              <a:rPr kumimoji="1" lang="en-US" altLang="ko-Kore-KR" sz="1400" baseline="30000" dirty="0"/>
              <a:t>rd </a:t>
            </a:r>
            <a:r>
              <a:rPr kumimoji="1" lang="en-US" altLang="ko-Kore-KR" sz="1400" dirty="0"/>
              <a:t>Set</a:t>
            </a:r>
            <a:endParaRPr kumimoji="1" lang="en-US" altLang="ko-Kore-KR" sz="1400" baseline="30000" dirty="0"/>
          </a:p>
        </p:txBody>
      </p:sp>
      <p:sp>
        <p:nvSpPr>
          <p:cNvPr id="39" name="TextBox 38">
            <a:extLst>
              <a:ext uri="{FF2B5EF4-FFF2-40B4-BE49-F238E27FC236}">
                <a16:creationId xmlns:a16="http://schemas.microsoft.com/office/drawing/2014/main" id="{3F762DA7-770B-44F1-B24C-497A600A94C5}"/>
              </a:ext>
            </a:extLst>
          </p:cNvPr>
          <p:cNvSpPr txBox="1"/>
          <p:nvPr/>
        </p:nvSpPr>
        <p:spPr>
          <a:xfrm>
            <a:off x="5299837" y="4666730"/>
            <a:ext cx="638957" cy="307777"/>
          </a:xfrm>
          <a:prstGeom prst="rect">
            <a:avLst/>
          </a:prstGeom>
          <a:noFill/>
        </p:spPr>
        <p:txBody>
          <a:bodyPr wrap="none" rtlCol="0">
            <a:spAutoFit/>
          </a:bodyPr>
          <a:lstStyle/>
          <a:p>
            <a:r>
              <a:rPr kumimoji="1" lang="en-US" altLang="ko-Kore-KR" sz="1400" dirty="0"/>
              <a:t>4</a:t>
            </a:r>
            <a:r>
              <a:rPr kumimoji="1" lang="en-US" altLang="ko-Kore-KR" sz="1400" baseline="30000" dirty="0"/>
              <a:t>th</a:t>
            </a:r>
            <a:r>
              <a:rPr kumimoji="1" lang="en-US" altLang="ko-Kore-KR" sz="1400" dirty="0"/>
              <a:t> set</a:t>
            </a:r>
            <a:endParaRPr kumimoji="1" lang="ko-Kore-KR" altLang="en-US" sz="1400" dirty="0"/>
          </a:p>
        </p:txBody>
      </p:sp>
      <p:sp>
        <p:nvSpPr>
          <p:cNvPr id="40" name="TextBox 39">
            <a:extLst>
              <a:ext uri="{FF2B5EF4-FFF2-40B4-BE49-F238E27FC236}">
                <a16:creationId xmlns:a16="http://schemas.microsoft.com/office/drawing/2014/main" id="{9CEBD1F4-6024-416B-97B4-A532343DD409}"/>
              </a:ext>
            </a:extLst>
          </p:cNvPr>
          <p:cNvSpPr txBox="1"/>
          <p:nvPr/>
        </p:nvSpPr>
        <p:spPr>
          <a:xfrm>
            <a:off x="6880713" y="4652041"/>
            <a:ext cx="650178" cy="307777"/>
          </a:xfrm>
          <a:prstGeom prst="rect">
            <a:avLst/>
          </a:prstGeom>
          <a:noFill/>
        </p:spPr>
        <p:txBody>
          <a:bodyPr wrap="none" rtlCol="0">
            <a:spAutoFit/>
          </a:bodyPr>
          <a:lstStyle/>
          <a:p>
            <a:r>
              <a:rPr kumimoji="1" lang="en-US" altLang="ko-Kore-KR" sz="1400" dirty="0"/>
              <a:t>5</a:t>
            </a:r>
            <a:r>
              <a:rPr kumimoji="1" lang="en-US" altLang="ko-Kore-KR" sz="1400" baseline="30000" dirty="0"/>
              <a:t>th</a:t>
            </a:r>
            <a:r>
              <a:rPr kumimoji="1" lang="en-US" altLang="ko-Kore-KR" sz="1400" dirty="0"/>
              <a:t> Set</a:t>
            </a:r>
            <a:endParaRPr kumimoji="1" lang="ko-Kore-KR" altLang="en-US" sz="1400" dirty="0"/>
          </a:p>
        </p:txBody>
      </p:sp>
      <p:cxnSp>
        <p:nvCxnSpPr>
          <p:cNvPr id="41" name="직선 화살표 연결선 40">
            <a:extLst>
              <a:ext uri="{FF2B5EF4-FFF2-40B4-BE49-F238E27FC236}">
                <a16:creationId xmlns:a16="http://schemas.microsoft.com/office/drawing/2014/main" id="{A1DA7C6E-7A9D-4FB5-AB5B-6A7C71DAE78C}"/>
              </a:ext>
            </a:extLst>
          </p:cNvPr>
          <p:cNvCxnSpPr>
            <a:cxnSpLocks/>
          </p:cNvCxnSpPr>
          <p:nvPr/>
        </p:nvCxnSpPr>
        <p:spPr>
          <a:xfrm flipV="1">
            <a:off x="3817375" y="2605210"/>
            <a:ext cx="0" cy="151813"/>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63B8B9D-A9E9-4CF3-95DC-373DD4196DDF}"/>
              </a:ext>
            </a:extLst>
          </p:cNvPr>
          <p:cNvSpPr txBox="1"/>
          <p:nvPr/>
        </p:nvSpPr>
        <p:spPr>
          <a:xfrm>
            <a:off x="5930698" y="2161438"/>
            <a:ext cx="1797287" cy="430887"/>
          </a:xfrm>
          <a:prstGeom prst="rect">
            <a:avLst/>
          </a:prstGeom>
          <a:noFill/>
        </p:spPr>
        <p:txBody>
          <a:bodyPr wrap="none" rtlCol="0">
            <a:spAutoFit/>
          </a:bodyPr>
          <a:lstStyle/>
          <a:p>
            <a:r>
              <a:rPr kumimoji="1" lang="en-US" altLang="ko-Kore-KR" sz="1100" dirty="0"/>
              <a:t>Train Data</a:t>
            </a:r>
            <a:r>
              <a:rPr kumimoji="1" lang="ko-KR" altLang="en-US" sz="1100" dirty="0"/>
              <a:t> </a:t>
            </a:r>
            <a:endParaRPr kumimoji="1" lang="en-US" altLang="ko-KR" sz="1100" dirty="0"/>
          </a:p>
          <a:p>
            <a:r>
              <a:rPr kumimoji="1" lang="en-US" altLang="ko-KR" sz="1100" dirty="0"/>
              <a:t>K</a:t>
            </a:r>
            <a:r>
              <a:rPr kumimoji="1" lang="ko-KR" altLang="en-US" sz="1100" dirty="0"/>
              <a:t>개 모델로 예측한 값 사용</a:t>
            </a:r>
            <a:endParaRPr kumimoji="1" lang="ko-Kore-KR" altLang="en-US" sz="1100" dirty="0"/>
          </a:p>
        </p:txBody>
      </p:sp>
      <p:cxnSp>
        <p:nvCxnSpPr>
          <p:cNvPr id="43" name="직선 화살표 연결선 42">
            <a:extLst>
              <a:ext uri="{FF2B5EF4-FFF2-40B4-BE49-F238E27FC236}">
                <a16:creationId xmlns:a16="http://schemas.microsoft.com/office/drawing/2014/main" id="{A6F7392C-3F2C-4556-8D4D-F440E8D378AA}"/>
              </a:ext>
            </a:extLst>
          </p:cNvPr>
          <p:cNvCxnSpPr/>
          <p:nvPr/>
        </p:nvCxnSpPr>
        <p:spPr>
          <a:xfrm flipV="1">
            <a:off x="3817375" y="5394216"/>
            <a:ext cx="0" cy="358155"/>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498288CB-6520-482F-BE20-A6507B6CB56B}"/>
              </a:ext>
            </a:extLst>
          </p:cNvPr>
          <p:cNvCxnSpPr/>
          <p:nvPr/>
        </p:nvCxnSpPr>
        <p:spPr>
          <a:xfrm flipV="1">
            <a:off x="8522805" y="5394215"/>
            <a:ext cx="0" cy="358155"/>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22FD2F1-9EEE-4077-94FB-74E151643893}"/>
              </a:ext>
            </a:extLst>
          </p:cNvPr>
          <p:cNvSpPr txBox="1"/>
          <p:nvPr/>
        </p:nvSpPr>
        <p:spPr>
          <a:xfrm>
            <a:off x="6880713" y="5783147"/>
            <a:ext cx="1280415" cy="307777"/>
          </a:xfrm>
          <a:prstGeom prst="rect">
            <a:avLst/>
          </a:prstGeom>
          <a:noFill/>
        </p:spPr>
        <p:txBody>
          <a:bodyPr wrap="none" rtlCol="0">
            <a:spAutoFit/>
          </a:bodyPr>
          <a:lstStyle/>
          <a:p>
            <a:r>
              <a:rPr kumimoji="1" lang="en-US" altLang="ko-Kore-KR" sz="1400" dirty="0"/>
              <a:t>Train, Test </a:t>
            </a:r>
            <a:r>
              <a:rPr kumimoji="1" lang="en-US" altLang="ko-KR" sz="1400" dirty="0"/>
              <a:t>Split</a:t>
            </a:r>
            <a:endParaRPr kumimoji="1" lang="ko-Kore-KR" altLang="en-US" sz="1400" dirty="0"/>
          </a:p>
        </p:txBody>
      </p:sp>
      <p:cxnSp>
        <p:nvCxnSpPr>
          <p:cNvPr id="46" name="직선 연결선[R] 67">
            <a:extLst>
              <a:ext uri="{FF2B5EF4-FFF2-40B4-BE49-F238E27FC236}">
                <a16:creationId xmlns:a16="http://schemas.microsoft.com/office/drawing/2014/main" id="{1282FC8C-F0AC-4736-902B-E77DA725FA03}"/>
              </a:ext>
            </a:extLst>
          </p:cNvPr>
          <p:cNvCxnSpPr>
            <a:stCxn id="35" idx="0"/>
          </p:cNvCxnSpPr>
          <p:nvPr/>
        </p:nvCxnSpPr>
        <p:spPr>
          <a:xfrm flipH="1" flipV="1">
            <a:off x="8550553" y="1883568"/>
            <a:ext cx="1" cy="314131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E15128A1-7002-492D-939F-0561B938AC2D}"/>
              </a:ext>
            </a:extLst>
          </p:cNvPr>
          <p:cNvCxnSpPr/>
          <p:nvPr/>
        </p:nvCxnSpPr>
        <p:spPr>
          <a:xfrm flipH="1">
            <a:off x="5938794" y="1883568"/>
            <a:ext cx="2611759" cy="0"/>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63512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B365F6-58CE-47CB-9560-857FEEFBCD5A}"/>
              </a:ext>
            </a:extLst>
          </p:cNvPr>
          <p:cNvSpPr/>
          <p:nvPr/>
        </p:nvSpPr>
        <p:spPr>
          <a:xfrm>
            <a:off x="3080840" y="275842"/>
            <a:ext cx="1851789" cy="369332"/>
          </a:xfrm>
          <a:prstGeom prst="rect">
            <a:avLst/>
          </a:prstGeom>
        </p:spPr>
        <p:txBody>
          <a:bodyPr wrap="none">
            <a:spAutoFit/>
          </a:bodyPr>
          <a:lstStyle/>
          <a:p>
            <a:r>
              <a:rPr lang="en-US" altLang="ko-KR" dirty="0"/>
              <a:t>**Random-Forest</a:t>
            </a:r>
            <a:endParaRPr lang="ko-KR" altLang="en-US" dirty="0"/>
          </a:p>
        </p:txBody>
      </p:sp>
      <p:sp>
        <p:nvSpPr>
          <p:cNvPr id="9" name="직사각형 8">
            <a:extLst>
              <a:ext uri="{FF2B5EF4-FFF2-40B4-BE49-F238E27FC236}">
                <a16:creationId xmlns:a16="http://schemas.microsoft.com/office/drawing/2014/main" id="{9421B426-50AC-47BA-8261-E17ED9DACB0C}"/>
              </a:ext>
            </a:extLst>
          </p:cNvPr>
          <p:cNvSpPr/>
          <p:nvPr/>
        </p:nvSpPr>
        <p:spPr>
          <a:xfrm>
            <a:off x="395536" y="988364"/>
            <a:ext cx="8064896" cy="5968429"/>
          </a:xfrm>
          <a:prstGeom prst="rect">
            <a:avLst/>
          </a:prstGeom>
        </p:spPr>
        <p:txBody>
          <a:bodyPr wrap="square">
            <a:spAutoFit/>
          </a:bodyPr>
          <a:lstStyle/>
          <a:p>
            <a:pPr>
              <a:lnSpc>
                <a:spcPct val="150000"/>
              </a:lnSpc>
            </a:pPr>
            <a:r>
              <a:rPr lang="ko-KR" altLang="en-US" sz="1200" b="1" dirty="0"/>
              <a:t>랜덤 </a:t>
            </a:r>
            <a:r>
              <a:rPr lang="ko-KR" altLang="en-US" sz="1200" b="1" dirty="0" err="1"/>
              <a:t>포레스트</a:t>
            </a:r>
            <a:endParaRPr lang="en-US" altLang="ko-KR" sz="1200" b="1" dirty="0"/>
          </a:p>
          <a:p>
            <a:pPr>
              <a:lnSpc>
                <a:spcPct val="150000"/>
              </a:lnSpc>
            </a:pPr>
            <a:r>
              <a:rPr lang="ko-KR" altLang="en-US" sz="1200" dirty="0"/>
              <a:t> </a:t>
            </a:r>
            <a:r>
              <a:rPr lang="ko-KR" altLang="en-US" sz="1200" dirty="0">
                <a:hlinkClick r:id="rId2" tooltip="분류">
                  <a:extLst>
                    <a:ext uri="{A12FA001-AC4F-418D-AE19-62706E023703}">
                      <ahyp:hlinkClr xmlns:ahyp="http://schemas.microsoft.com/office/drawing/2018/hyperlinkcolor" val="tx"/>
                    </a:ext>
                  </a:extLst>
                </a:hlinkClick>
              </a:rPr>
              <a:t>분류</a:t>
            </a:r>
            <a:r>
              <a:rPr lang="en-US" altLang="ko-KR" sz="1200" dirty="0"/>
              <a:t>, </a:t>
            </a:r>
            <a:r>
              <a:rPr lang="ko-KR" altLang="en-US" sz="1200" dirty="0">
                <a:hlinkClick r:id="rId3" tooltip="회귀 분석">
                  <a:extLst>
                    <a:ext uri="{A12FA001-AC4F-418D-AE19-62706E023703}">
                      <ahyp:hlinkClr xmlns:ahyp="http://schemas.microsoft.com/office/drawing/2018/hyperlinkcolor" val="tx"/>
                    </a:ext>
                  </a:extLst>
                </a:hlinkClick>
              </a:rPr>
              <a:t>회귀 분석</a:t>
            </a:r>
            <a:r>
              <a:rPr lang="ko-KR" altLang="en-US" sz="1200" dirty="0"/>
              <a:t> 등에 사용되는 </a:t>
            </a:r>
            <a:r>
              <a:rPr lang="ko-KR" altLang="en-US" sz="1200" dirty="0">
                <a:hlinkClick r:id="rId4" tooltip="앙상블 학습법">
                  <a:extLst>
                    <a:ext uri="{A12FA001-AC4F-418D-AE19-62706E023703}">
                      <ahyp:hlinkClr xmlns:ahyp="http://schemas.microsoft.com/office/drawing/2018/hyperlinkcolor" val="tx"/>
                    </a:ext>
                  </a:extLst>
                </a:hlinkClick>
              </a:rPr>
              <a:t>앙상블 학습 방법</a:t>
            </a:r>
            <a:r>
              <a:rPr lang="ko-KR" altLang="en-US" sz="1200" dirty="0"/>
              <a:t>의 일종으로</a:t>
            </a:r>
            <a:r>
              <a:rPr lang="en-US" altLang="ko-KR" sz="1200" dirty="0"/>
              <a:t>, </a:t>
            </a:r>
            <a:r>
              <a:rPr lang="ko-KR" altLang="en-US" sz="1200" dirty="0"/>
              <a:t>훈련 과정에서 구성한 다수의 </a:t>
            </a:r>
            <a:r>
              <a:rPr lang="ko-KR" altLang="en-US" sz="1200" dirty="0">
                <a:hlinkClick r:id="rId5" tooltip="결정 트리">
                  <a:extLst>
                    <a:ext uri="{A12FA001-AC4F-418D-AE19-62706E023703}">
                      <ahyp:hlinkClr xmlns:ahyp="http://schemas.microsoft.com/office/drawing/2018/hyperlinkcolor" val="tx"/>
                    </a:ext>
                  </a:extLst>
                </a:hlinkClick>
              </a:rPr>
              <a:t>결정 트리</a:t>
            </a:r>
            <a:r>
              <a:rPr lang="ko-KR" altLang="en-US" sz="1200" dirty="0"/>
              <a:t>로부터 분류</a:t>
            </a:r>
            <a:r>
              <a:rPr lang="en-US" altLang="ko-KR" sz="1200" dirty="0"/>
              <a:t> </a:t>
            </a:r>
            <a:r>
              <a:rPr lang="ko-KR" altLang="en-US" sz="1200" dirty="0"/>
              <a:t>또는 평균 예측치</a:t>
            </a:r>
            <a:r>
              <a:rPr lang="en-US" altLang="ko-KR" sz="1200" dirty="0"/>
              <a:t>(</a:t>
            </a:r>
            <a:r>
              <a:rPr lang="ko-KR" altLang="en-US" sz="1200" dirty="0"/>
              <a:t>회귀 분석</a:t>
            </a:r>
            <a:r>
              <a:rPr lang="en-US" altLang="ko-KR" sz="1200" dirty="0"/>
              <a:t>)</a:t>
            </a:r>
            <a:r>
              <a:rPr lang="ko-KR" altLang="en-US" sz="1200" dirty="0"/>
              <a:t>를 출력함으로써 동작</a:t>
            </a:r>
            <a:endParaRPr lang="en-US" altLang="ko-KR" sz="1200" dirty="0"/>
          </a:p>
          <a:p>
            <a:pPr>
              <a:lnSpc>
                <a:spcPct val="150000"/>
              </a:lnSpc>
            </a:pPr>
            <a:r>
              <a:rPr lang="ko-KR" altLang="en-US" sz="1200" dirty="0"/>
              <a:t>현재의 랜덤 </a:t>
            </a:r>
            <a:r>
              <a:rPr lang="ko-KR" altLang="en-US" sz="1200" dirty="0" err="1"/>
              <a:t>포레스트의</a:t>
            </a:r>
            <a:r>
              <a:rPr lang="ko-KR" altLang="en-US" sz="1200" dirty="0"/>
              <a:t> 개념은 </a:t>
            </a:r>
            <a:r>
              <a:rPr lang="ko-KR" altLang="en-US" sz="1200" dirty="0">
                <a:highlight>
                  <a:srgbClr val="FFFF00"/>
                </a:highlight>
              </a:rPr>
              <a:t>레오 </a:t>
            </a:r>
            <a:r>
              <a:rPr lang="ko-KR" altLang="en-US" sz="1200" dirty="0" err="1">
                <a:highlight>
                  <a:srgbClr val="FFFF00"/>
                </a:highlight>
              </a:rPr>
              <a:t>브레이먼</a:t>
            </a:r>
            <a:r>
              <a:rPr lang="en-US" altLang="ko-KR" sz="1200" dirty="0">
                <a:highlight>
                  <a:srgbClr val="FFFF00"/>
                </a:highlight>
              </a:rPr>
              <a:t>(Leo </a:t>
            </a:r>
            <a:r>
              <a:rPr lang="en-US" altLang="ko-KR" sz="1200" dirty="0" err="1">
                <a:highlight>
                  <a:srgbClr val="FFFF00"/>
                </a:highlight>
              </a:rPr>
              <a:t>Breiman</a:t>
            </a:r>
            <a:r>
              <a:rPr lang="en-US" altLang="ko-KR" sz="1200" dirty="0">
                <a:highlight>
                  <a:srgbClr val="FFFF00"/>
                </a:highlight>
              </a:rPr>
              <a:t>)</a:t>
            </a:r>
            <a:r>
              <a:rPr lang="ko-KR" altLang="en-US" sz="1200" dirty="0">
                <a:highlight>
                  <a:srgbClr val="FFFF00"/>
                </a:highlight>
              </a:rPr>
              <a:t>의 논문</a:t>
            </a:r>
            <a:r>
              <a:rPr lang="ko-KR" altLang="en-US" sz="1200" dirty="0"/>
              <a:t>에서 만들어졌다</a:t>
            </a:r>
            <a:r>
              <a:rPr lang="en-US" altLang="ko-KR" sz="1200" dirty="0"/>
              <a:t>. </a:t>
            </a:r>
            <a:r>
              <a:rPr lang="ko-KR" altLang="en-US" sz="1200" dirty="0"/>
              <a:t>이 논문은 랜덤 노드 최적화</a:t>
            </a:r>
            <a:r>
              <a:rPr lang="en-US" altLang="ko-KR" sz="1200" dirty="0"/>
              <a:t>(randomized node optimization, RNO)</a:t>
            </a:r>
            <a:r>
              <a:rPr lang="ko-KR" altLang="en-US" sz="1200" dirty="0"/>
              <a:t>와 </a:t>
            </a:r>
            <a:r>
              <a:rPr lang="ko-KR" altLang="en-US" sz="1200" dirty="0" err="1">
                <a:hlinkClick r:id="rId6" tooltip="배깅">
                  <a:extLst>
                    <a:ext uri="{A12FA001-AC4F-418D-AE19-62706E023703}">
                      <ahyp:hlinkClr xmlns:ahyp="http://schemas.microsoft.com/office/drawing/2018/hyperlinkcolor" val="tx"/>
                    </a:ext>
                  </a:extLst>
                </a:hlinkClick>
              </a:rPr>
              <a:t>배깅</a:t>
            </a:r>
            <a:r>
              <a:rPr lang="en-US" altLang="ko-KR" sz="1200" dirty="0"/>
              <a:t>(bootstrap aggregating, bagging)</a:t>
            </a:r>
            <a:r>
              <a:rPr lang="ko-KR" altLang="en-US" sz="1200" dirty="0"/>
              <a:t>을 결합한 방법과 은 </a:t>
            </a:r>
            <a:r>
              <a:rPr lang="en-US" altLang="ko-KR" sz="1200" dirty="0">
                <a:highlight>
                  <a:srgbClr val="FFFF00"/>
                </a:highlight>
                <a:hlinkClick r:id="rId7" tooltip="CART (없는 문서)">
                  <a:extLst>
                    <a:ext uri="{A12FA001-AC4F-418D-AE19-62706E023703}">
                      <ahyp:hlinkClr xmlns:ahyp="http://schemas.microsoft.com/office/drawing/2018/hyperlinkcolor" val="tx"/>
                    </a:ext>
                  </a:extLst>
                </a:hlinkClick>
              </a:rPr>
              <a:t>CART</a:t>
            </a:r>
            <a:r>
              <a:rPr lang="en-US" altLang="ko-KR" sz="1200" dirty="0">
                <a:highlight>
                  <a:srgbClr val="FFFF00"/>
                </a:highlight>
              </a:rPr>
              <a:t>(classification and regression tree)</a:t>
            </a:r>
            <a:r>
              <a:rPr lang="ko-KR" altLang="en-US" sz="1200" dirty="0">
                <a:highlight>
                  <a:srgbClr val="FFFF00"/>
                </a:highlight>
              </a:rPr>
              <a:t>를 사용해 상관관계가 없는 트리들로 </a:t>
            </a:r>
            <a:r>
              <a:rPr lang="ko-KR" altLang="en-US" sz="1200" dirty="0" err="1">
                <a:highlight>
                  <a:srgbClr val="FFFF00"/>
                </a:highlight>
              </a:rPr>
              <a:t>포레스트를</a:t>
            </a:r>
            <a:r>
              <a:rPr lang="ko-KR" altLang="en-US" sz="1200" dirty="0">
                <a:highlight>
                  <a:srgbClr val="FFFF00"/>
                </a:highlight>
              </a:rPr>
              <a:t> 구성하는 방법을 </a:t>
            </a:r>
            <a:r>
              <a:rPr lang="ko-KR" altLang="en-US" sz="1200" dirty="0"/>
              <a:t>제시했다</a:t>
            </a:r>
            <a:r>
              <a:rPr lang="en-US" altLang="ko-KR" sz="1200" dirty="0"/>
              <a:t>.</a:t>
            </a:r>
          </a:p>
          <a:p>
            <a:pPr>
              <a:lnSpc>
                <a:spcPct val="150000"/>
              </a:lnSpc>
            </a:pPr>
            <a:endParaRPr lang="en-US" altLang="ko-KR" sz="1200" dirty="0"/>
          </a:p>
          <a:p>
            <a:r>
              <a:rPr lang="ko-KR" altLang="en-US" sz="1200" dirty="0">
                <a:highlight>
                  <a:srgbClr val="FFFF00"/>
                </a:highlight>
              </a:rPr>
              <a:t>여러 결정 트리들이 내린 예측 값들 중 가장 많이 나온 값을 최종 </a:t>
            </a:r>
            <a:r>
              <a:rPr lang="ko-KR" altLang="en-US" sz="1200" dirty="0" err="1">
                <a:highlight>
                  <a:srgbClr val="FFFF00"/>
                </a:highlight>
              </a:rPr>
              <a:t>예측값으로</a:t>
            </a:r>
            <a:r>
              <a:rPr lang="ko-KR" altLang="en-US" sz="1200" dirty="0">
                <a:highlight>
                  <a:srgbClr val="FFFF00"/>
                </a:highlight>
              </a:rPr>
              <a:t> 정하는 것</a:t>
            </a:r>
            <a:r>
              <a:rPr lang="en-US" altLang="ko-KR" sz="1200" dirty="0">
                <a:highlight>
                  <a:srgbClr val="FFFF00"/>
                </a:highlight>
              </a:rPr>
              <a:t>!!!</a:t>
            </a:r>
          </a:p>
          <a:p>
            <a:pPr marL="285750" indent="-285750">
              <a:buFont typeface="Wingdings" panose="05000000000000000000" pitchFamily="2" charset="2"/>
              <a:buChar char="à"/>
            </a:pPr>
            <a:r>
              <a:rPr lang="ko-KR" altLang="en-US" sz="1200" b="1" dirty="0"/>
              <a:t>의견을 통합하거나 여러 가지 결과를 합치는 방식 앙상블</a:t>
            </a:r>
            <a:r>
              <a:rPr lang="en-US" altLang="ko-KR" sz="1200" b="1" dirty="0"/>
              <a:t>(Ensemble)</a:t>
            </a:r>
          </a:p>
          <a:p>
            <a:pPr marL="285750" indent="-285750">
              <a:buFont typeface="Wingdings" panose="05000000000000000000" pitchFamily="2" charset="2"/>
              <a:buChar char="à"/>
            </a:pPr>
            <a:r>
              <a:rPr lang="ko-KR" altLang="en-US" sz="1200" dirty="0"/>
              <a:t>여러 개의 작은 결정 트리가 예측한 값들 중 가장 많은 값</a:t>
            </a:r>
            <a:r>
              <a:rPr lang="en-US" altLang="ko-KR" sz="1200" dirty="0"/>
              <a:t>(</a:t>
            </a:r>
            <a:r>
              <a:rPr lang="ko-KR" altLang="en-US" sz="1200" dirty="0"/>
              <a:t>분류일 경우</a:t>
            </a:r>
            <a:r>
              <a:rPr lang="en-US" altLang="ko-KR" sz="1200" dirty="0"/>
              <a:t>) </a:t>
            </a:r>
            <a:r>
              <a:rPr lang="ko-KR" altLang="en-US" sz="1200" dirty="0"/>
              <a:t>혹은 평균값</a:t>
            </a:r>
            <a:r>
              <a:rPr lang="en-US" altLang="ko-KR" sz="1200" dirty="0"/>
              <a:t>(</a:t>
            </a:r>
            <a:r>
              <a:rPr lang="ko-KR" altLang="en-US" sz="1200" dirty="0"/>
              <a:t>회귀일 경우</a:t>
            </a:r>
            <a:r>
              <a:rPr lang="en-US" altLang="ko-KR" sz="1200" dirty="0"/>
              <a:t>)</a:t>
            </a:r>
            <a:r>
              <a:rPr lang="ko-KR" altLang="en-US" sz="1200" dirty="0"/>
              <a:t>을 최종 예측 값으로 정하는 것</a:t>
            </a:r>
            <a:endParaRPr lang="en-US" altLang="ko-KR" sz="1200" dirty="0"/>
          </a:p>
          <a:p>
            <a:pPr marL="285750" indent="-285750">
              <a:buFont typeface="Wingdings" panose="05000000000000000000" pitchFamily="2" charset="2"/>
              <a:buChar char="à"/>
            </a:pPr>
            <a:endParaRPr lang="en-US" altLang="ko-KR" sz="1200" dirty="0"/>
          </a:p>
          <a:p>
            <a:pPr lvl="0">
              <a:lnSpc>
                <a:spcPct val="150000"/>
              </a:lnSpc>
              <a:defRPr/>
            </a:pPr>
            <a:r>
              <a:rPr lang="en-US" altLang="ko-KR" sz="1200" dirty="0">
                <a:solidFill>
                  <a:prstClr val="black"/>
                </a:solidFill>
                <a:latin typeface="맑은 고딕" panose="020F0502020204030204"/>
                <a:ea typeface="맑은 고딕" panose="020B0503020000020004" pitchFamily="50" charset="-127"/>
              </a:rPr>
              <a:t>: </a:t>
            </a:r>
            <a:r>
              <a:rPr lang="ko-KR" altLang="en-US" sz="1200" dirty="0" err="1">
                <a:solidFill>
                  <a:prstClr val="black"/>
                </a:solidFill>
                <a:latin typeface="맑은 고딕" panose="020F0502020204030204"/>
                <a:ea typeface="맑은 고딕" panose="020B0503020000020004" pitchFamily="50" charset="-127"/>
              </a:rPr>
              <a:t>랜덤포리스트</a:t>
            </a:r>
            <a:r>
              <a:rPr lang="en-US" altLang="ko-KR" sz="1200" dirty="0">
                <a:solidFill>
                  <a:prstClr val="black"/>
                </a:solidFill>
                <a:latin typeface="맑은 고딕" panose="020F0502020204030204"/>
                <a:ea typeface="맑은 고딕" panose="020B0503020000020004" pitchFamily="50" charset="-127"/>
              </a:rPr>
              <a:t>(random forest)</a:t>
            </a:r>
            <a:r>
              <a:rPr lang="ko-KR" altLang="en-US" sz="1200" dirty="0">
                <a:solidFill>
                  <a:prstClr val="black"/>
                </a:solidFill>
                <a:latin typeface="맑은 고딕" panose="020F0502020204030204"/>
                <a:ea typeface="맑은 고딕" panose="020B0503020000020004" pitchFamily="50" charset="-127"/>
              </a:rPr>
              <a:t>는 </a:t>
            </a:r>
            <a:r>
              <a:rPr lang="ko-KR" altLang="en-US" sz="1200" dirty="0" err="1">
                <a:solidFill>
                  <a:prstClr val="black"/>
                </a:solidFill>
                <a:highlight>
                  <a:srgbClr val="00FFFF"/>
                </a:highlight>
                <a:latin typeface="맑은 고딕" panose="020F0502020204030204"/>
                <a:ea typeface="맑은 고딕" panose="020B0503020000020004" pitchFamily="50" charset="-127"/>
              </a:rPr>
              <a:t>배깅에</a:t>
            </a:r>
            <a:r>
              <a:rPr lang="ko-KR" altLang="en-US" sz="1200" dirty="0">
                <a:solidFill>
                  <a:prstClr val="black"/>
                </a:solidFill>
                <a:highlight>
                  <a:srgbClr val="00FFFF"/>
                </a:highlight>
                <a:latin typeface="맑은 고딕" panose="020F0502020204030204"/>
                <a:ea typeface="맑은 고딕" panose="020B0503020000020004" pitchFamily="50" charset="-127"/>
              </a:rPr>
              <a:t> 랜덤 과정을 추가한 방법</a:t>
            </a:r>
            <a:endParaRPr lang="en-US" altLang="ko-KR" sz="1200" dirty="0">
              <a:solidFill>
                <a:prstClr val="black"/>
              </a:solidFill>
              <a:highlight>
                <a:srgbClr val="00FFFF"/>
              </a:highlight>
              <a:latin typeface="맑은 고딕" panose="020F0502020204030204"/>
              <a:ea typeface="맑은 고딕" panose="020B0503020000020004" pitchFamily="50" charset="-127"/>
            </a:endParaRPr>
          </a:p>
          <a:p>
            <a:pPr lvl="0">
              <a:lnSpc>
                <a:spcPct val="150000"/>
              </a:lnSpc>
              <a:defRPr/>
            </a:pPr>
            <a:r>
              <a:rPr lang="ko-KR" altLang="en-US" sz="1200" dirty="0">
                <a:solidFill>
                  <a:prstClr val="black"/>
                </a:solidFill>
                <a:latin typeface="맑은 고딕" panose="020F0502020204030204"/>
                <a:ea typeface="맑은 고딕" panose="020B0503020000020004" pitchFamily="50" charset="-127"/>
              </a:rPr>
              <a:t>원 자료로부터 </a:t>
            </a:r>
            <a:r>
              <a:rPr lang="ko-KR" altLang="en-US" sz="1200" dirty="0" err="1">
                <a:solidFill>
                  <a:prstClr val="black"/>
                </a:solidFill>
                <a:highlight>
                  <a:srgbClr val="FFFF00"/>
                </a:highlight>
                <a:latin typeface="맑은 고딕" panose="020F0502020204030204"/>
                <a:ea typeface="맑은 고딕" panose="020B0503020000020004" pitchFamily="50" charset="-127"/>
              </a:rPr>
              <a:t>붓스트랩</a:t>
            </a:r>
            <a:r>
              <a:rPr lang="ko-KR" altLang="en-US" sz="1200" dirty="0">
                <a:solidFill>
                  <a:prstClr val="black"/>
                </a:solidFill>
                <a:highlight>
                  <a:srgbClr val="FFFF00"/>
                </a:highlight>
                <a:latin typeface="맑은 고딕" panose="020F0502020204030204"/>
                <a:ea typeface="맑은 고딕" panose="020B0503020000020004" pitchFamily="50" charset="-127"/>
              </a:rPr>
              <a:t> 샘플을 추출하고</a:t>
            </a:r>
            <a:r>
              <a:rPr lang="en-US" altLang="ko-KR" sz="1200" dirty="0">
                <a:solidFill>
                  <a:prstClr val="black"/>
                </a:solidFill>
                <a:latin typeface="맑은 고딕" panose="020F0502020204030204"/>
                <a:ea typeface="맑은 고딕" panose="020B0503020000020004" pitchFamily="50" charset="-127"/>
              </a:rPr>
              <a:t>, </a:t>
            </a:r>
            <a:r>
              <a:rPr lang="ko-KR" altLang="en-US" sz="1200" dirty="0">
                <a:solidFill>
                  <a:prstClr val="black"/>
                </a:solidFill>
                <a:latin typeface="맑은 고딕" panose="020F0502020204030204"/>
                <a:ea typeface="맑은 고딕" panose="020B0503020000020004" pitchFamily="50" charset="-127"/>
              </a:rPr>
              <a:t>각 </a:t>
            </a:r>
            <a:r>
              <a:rPr lang="ko-KR" altLang="en-US" sz="1200" dirty="0" err="1">
                <a:solidFill>
                  <a:prstClr val="black"/>
                </a:solidFill>
                <a:latin typeface="맑은 고딕" panose="020F0502020204030204"/>
                <a:ea typeface="맑은 고딕" panose="020B0503020000020004" pitchFamily="50" charset="-127"/>
              </a:rPr>
              <a:t>붓스트랩</a:t>
            </a:r>
            <a:r>
              <a:rPr lang="ko-KR" altLang="en-US" sz="1200" dirty="0">
                <a:solidFill>
                  <a:prstClr val="black"/>
                </a:solidFill>
                <a:latin typeface="맑은 고딕" panose="020F0502020204030204"/>
                <a:ea typeface="맑은 고딕" panose="020B0503020000020004" pitchFamily="50" charset="-127"/>
              </a:rPr>
              <a:t> 샘플에 대해 트리를 형성해 나가는 과정은 </a:t>
            </a:r>
            <a:r>
              <a:rPr lang="ko-KR" altLang="en-US" sz="1200" dirty="0" err="1">
                <a:solidFill>
                  <a:prstClr val="black"/>
                </a:solidFill>
                <a:latin typeface="맑은 고딕" panose="020F0502020204030204"/>
                <a:ea typeface="맑은 고딕" panose="020B0503020000020004" pitchFamily="50" charset="-127"/>
              </a:rPr>
              <a:t>배깅과</a:t>
            </a:r>
            <a:r>
              <a:rPr lang="ko-KR" altLang="en-US" sz="1200" dirty="0">
                <a:solidFill>
                  <a:prstClr val="black"/>
                </a:solidFill>
                <a:latin typeface="맑은 고딕" panose="020F0502020204030204"/>
                <a:ea typeface="맑은 고딕" panose="020B0503020000020004" pitchFamily="50" charset="-127"/>
              </a:rPr>
              <a:t> 유사하나</a:t>
            </a:r>
            <a:r>
              <a:rPr lang="en-US" altLang="ko-KR" sz="1200" dirty="0">
                <a:solidFill>
                  <a:prstClr val="black"/>
                </a:solidFill>
                <a:latin typeface="맑은 고딕" panose="020F0502020204030204"/>
                <a:ea typeface="맑은 고딕" panose="020B0503020000020004" pitchFamily="50" charset="-127"/>
              </a:rPr>
              <a:t>, </a:t>
            </a:r>
            <a:r>
              <a:rPr lang="ko-KR" altLang="en-US" sz="1200" dirty="0">
                <a:solidFill>
                  <a:prstClr val="black"/>
                </a:solidFill>
                <a:latin typeface="맑은 고딕" panose="020F0502020204030204"/>
                <a:ea typeface="맑은 고딕" panose="020B0503020000020004" pitchFamily="50" charset="-127"/>
              </a:rPr>
              <a:t>각 노드마다 모든 예측변수 안에서 최적의 분할</a:t>
            </a:r>
            <a:r>
              <a:rPr lang="en-US" altLang="ko-KR" sz="1200" dirty="0">
                <a:solidFill>
                  <a:prstClr val="black"/>
                </a:solidFill>
                <a:latin typeface="맑은 고딕" panose="020F0502020204030204"/>
                <a:ea typeface="맑은 고딕" panose="020B0503020000020004" pitchFamily="50" charset="-127"/>
              </a:rPr>
              <a:t>(split)</a:t>
            </a:r>
            <a:r>
              <a:rPr lang="ko-KR" altLang="en-US" sz="1200" dirty="0">
                <a:solidFill>
                  <a:prstClr val="black"/>
                </a:solidFill>
                <a:latin typeface="맑은 고딕" panose="020F0502020204030204"/>
                <a:ea typeface="맑은 고딕" panose="020B0503020000020004" pitchFamily="50" charset="-127"/>
              </a:rPr>
              <a:t>을 선택하는 방법 대신 </a:t>
            </a:r>
            <a:r>
              <a:rPr lang="ko-KR" altLang="en-US" sz="1200" dirty="0">
                <a:solidFill>
                  <a:prstClr val="black"/>
                </a:solidFill>
                <a:highlight>
                  <a:srgbClr val="00FFFF"/>
                </a:highlight>
                <a:latin typeface="맑은 고딕" panose="020F0502020204030204"/>
                <a:ea typeface="맑은 고딕" panose="020B0503020000020004" pitchFamily="50" charset="-127"/>
              </a:rPr>
              <a:t>예측변수들을 임의로 추출하고</a:t>
            </a:r>
            <a:r>
              <a:rPr lang="en-US" altLang="ko-KR" sz="1200" dirty="0">
                <a:solidFill>
                  <a:prstClr val="black"/>
                </a:solidFill>
                <a:highlight>
                  <a:srgbClr val="00FFFF"/>
                </a:highlight>
                <a:latin typeface="맑은 고딕" panose="020F0502020204030204"/>
                <a:ea typeface="맑은 고딕" panose="020B0503020000020004" pitchFamily="50" charset="-127"/>
              </a:rPr>
              <a:t>, </a:t>
            </a:r>
            <a:r>
              <a:rPr lang="ko-KR" altLang="en-US" sz="1200" dirty="0">
                <a:solidFill>
                  <a:prstClr val="black"/>
                </a:solidFill>
                <a:highlight>
                  <a:srgbClr val="00FFFF"/>
                </a:highlight>
                <a:latin typeface="맑은 고딕" panose="020F0502020204030204"/>
                <a:ea typeface="맑은 고딕" panose="020B0503020000020004" pitchFamily="50" charset="-127"/>
              </a:rPr>
              <a:t>추출된 변수 내에서 최적의 분할을 만들어 나가는 방법을 사용</a:t>
            </a:r>
            <a:endParaRPr lang="en-US" altLang="ko-KR" sz="1200" dirty="0">
              <a:solidFill>
                <a:prstClr val="black"/>
              </a:solidFill>
              <a:highlight>
                <a:srgbClr val="00FFFF"/>
              </a:highlight>
              <a:latin typeface="맑은 고딕" panose="020F0502020204030204"/>
              <a:ea typeface="맑은 고딕" panose="020B0503020000020004" pitchFamily="50" charset="-127"/>
            </a:endParaRPr>
          </a:p>
          <a:p>
            <a:pPr marL="171450" lvl="0" indent="-171450">
              <a:lnSpc>
                <a:spcPct val="150000"/>
              </a:lnSpc>
              <a:buFont typeface="Wingdings" panose="05000000000000000000" pitchFamily="2" charset="2"/>
              <a:buChar char="à"/>
              <a:defRPr/>
            </a:pPr>
            <a:r>
              <a:rPr lang="ko-KR" altLang="en-US" sz="1200" dirty="0">
                <a:solidFill>
                  <a:prstClr val="black"/>
                </a:solidFill>
                <a:latin typeface="맑은 고딕" panose="020F0502020204030204"/>
                <a:ea typeface="맑은 고딕" panose="020B0503020000020004" pitchFamily="50" charset="-127"/>
              </a:rPr>
              <a:t>새로운 자료에 대한 예측은 분류</a:t>
            </a:r>
            <a:r>
              <a:rPr lang="en-US" altLang="ko-KR" sz="1200" dirty="0">
                <a:solidFill>
                  <a:prstClr val="black"/>
                </a:solidFill>
                <a:latin typeface="맑은 고딕" panose="020F0502020204030204"/>
                <a:ea typeface="맑은 고딕" panose="020B0503020000020004" pitchFamily="50" charset="-127"/>
              </a:rPr>
              <a:t>(classification)</a:t>
            </a:r>
            <a:r>
              <a:rPr lang="ko-KR" altLang="en-US" sz="1200" dirty="0">
                <a:solidFill>
                  <a:prstClr val="black"/>
                </a:solidFill>
                <a:latin typeface="맑은 고딕" panose="020F0502020204030204"/>
                <a:ea typeface="맑은 고딕" panose="020B0503020000020004" pitchFamily="50" charset="-127"/>
              </a:rPr>
              <a:t>의 경우는 다수결</a:t>
            </a:r>
            <a:r>
              <a:rPr lang="en-US" altLang="ko-KR" sz="1200" dirty="0">
                <a:solidFill>
                  <a:prstClr val="black"/>
                </a:solidFill>
                <a:latin typeface="맑은 고딕" panose="020F0502020204030204"/>
                <a:ea typeface="맑은 고딕" panose="020B0503020000020004" pitchFamily="50" charset="-127"/>
              </a:rPr>
              <a:t>(majority votes)</a:t>
            </a:r>
          </a:p>
          <a:p>
            <a:pPr marL="171450" lvl="0" indent="-171450">
              <a:lnSpc>
                <a:spcPct val="150000"/>
              </a:lnSpc>
              <a:buFont typeface="Wingdings" panose="05000000000000000000" pitchFamily="2" charset="2"/>
              <a:buChar char="à"/>
              <a:defRPr/>
            </a:pPr>
            <a:r>
              <a:rPr lang="en-US" altLang="ko-KR" sz="1200" dirty="0">
                <a:solidFill>
                  <a:prstClr val="black"/>
                </a:solidFill>
                <a:latin typeface="맑은 고딕" panose="020F0502020204030204"/>
                <a:ea typeface="맑은 고딕" panose="020B0503020000020004" pitchFamily="50" charset="-127"/>
              </a:rPr>
              <a:t> </a:t>
            </a:r>
            <a:r>
              <a:rPr lang="ko-KR" altLang="en-US" sz="1200" dirty="0">
                <a:solidFill>
                  <a:prstClr val="black"/>
                </a:solidFill>
                <a:latin typeface="맑은 고딕" panose="020F0502020204030204"/>
                <a:ea typeface="맑은 고딕" panose="020B0503020000020004" pitchFamily="50" charset="-127"/>
              </a:rPr>
              <a:t>회귀</a:t>
            </a:r>
            <a:r>
              <a:rPr lang="en-US" altLang="ko-KR" sz="1200" dirty="0">
                <a:solidFill>
                  <a:prstClr val="black"/>
                </a:solidFill>
                <a:latin typeface="맑은 고딕" panose="020F0502020204030204"/>
                <a:ea typeface="맑은 고딕" panose="020B0503020000020004" pitchFamily="50" charset="-127"/>
              </a:rPr>
              <a:t>(regression)</a:t>
            </a:r>
            <a:r>
              <a:rPr lang="ko-KR" altLang="en-US" sz="1200" dirty="0">
                <a:solidFill>
                  <a:prstClr val="black"/>
                </a:solidFill>
                <a:latin typeface="맑은 고딕" panose="020F0502020204030204"/>
                <a:ea typeface="맑은 고딕" panose="020B0503020000020004" pitchFamily="50" charset="-127"/>
              </a:rPr>
              <a:t>의 경우에는 평균을 취하는 방법을 사용</a:t>
            </a:r>
            <a:r>
              <a:rPr lang="en-US" altLang="ko-KR" sz="1200" dirty="0">
                <a:solidFill>
                  <a:prstClr val="black"/>
                </a:solidFill>
                <a:latin typeface="맑은 고딕" panose="020F0502020204030204"/>
                <a:ea typeface="맑은 고딕" panose="020B0503020000020004" pitchFamily="50" charset="-127"/>
              </a:rPr>
              <a:t> </a:t>
            </a:r>
          </a:p>
          <a:p>
            <a:pPr>
              <a:lnSpc>
                <a:spcPct val="150000"/>
              </a:lnSpc>
            </a:pPr>
            <a:r>
              <a:rPr lang="en-US" altLang="ko-KR" sz="1200" dirty="0">
                <a:sym typeface="Wingdings" panose="05000000000000000000" pitchFamily="2" charset="2"/>
              </a:rPr>
              <a:t> </a:t>
            </a:r>
            <a:r>
              <a:rPr lang="ko-KR" altLang="en-US" sz="1200" dirty="0"/>
              <a:t>결정 트리의 훈련 알고리즘은</a:t>
            </a:r>
            <a:r>
              <a:rPr lang="en-US" altLang="ko-KR" sz="1200" dirty="0"/>
              <a:t>, </a:t>
            </a:r>
            <a:r>
              <a:rPr lang="ko-KR" altLang="en-US" sz="1200" dirty="0"/>
              <a:t>데이터셋의 ‘</a:t>
            </a:r>
            <a:r>
              <a:rPr lang="ko-KR" altLang="en-US" sz="1200" dirty="0" err="1">
                <a:highlight>
                  <a:srgbClr val="FFFF66"/>
                </a:highlight>
              </a:rPr>
              <a:t>불순도’를</a:t>
            </a:r>
            <a:r>
              <a:rPr lang="ko-KR" altLang="en-US" sz="1200" dirty="0">
                <a:highlight>
                  <a:srgbClr val="FFFF66"/>
                </a:highlight>
              </a:rPr>
              <a:t> 가장 크게 낮추는 방향으로 하나의 특성</a:t>
            </a:r>
            <a:r>
              <a:rPr lang="en-US" altLang="ko-KR" sz="1200" dirty="0">
                <a:highlight>
                  <a:srgbClr val="FFFF66"/>
                </a:highlight>
              </a:rPr>
              <a:t>(</a:t>
            </a:r>
            <a:r>
              <a:rPr lang="ko-KR" altLang="en-US" sz="1200" dirty="0">
                <a:highlight>
                  <a:srgbClr val="FFFF66"/>
                </a:highlight>
              </a:rPr>
              <a:t>변수</a:t>
            </a:r>
            <a:r>
              <a:rPr lang="en-US" altLang="ko-KR" sz="1200" dirty="0">
                <a:highlight>
                  <a:srgbClr val="FFFF66"/>
                </a:highlight>
              </a:rPr>
              <a:t>)</a:t>
            </a:r>
            <a:r>
              <a:rPr lang="ko-KR" altLang="en-US" sz="1200" dirty="0">
                <a:highlight>
                  <a:srgbClr val="FFFF66"/>
                </a:highlight>
              </a:rPr>
              <a:t>과 </a:t>
            </a:r>
            <a:r>
              <a:rPr lang="ko-KR" altLang="en-US" sz="1200" dirty="0"/>
              <a:t>그의 </a:t>
            </a:r>
            <a:r>
              <a:rPr lang="ko-KR" altLang="en-US" sz="1200" dirty="0" err="1"/>
              <a:t>임곗값을</a:t>
            </a:r>
            <a:r>
              <a:rPr lang="ko-KR" altLang="en-US" sz="1200" dirty="0"/>
              <a:t> 순차적으로 찾아가면서 트리 구조를 만들어 간다</a:t>
            </a:r>
            <a:r>
              <a:rPr lang="en-US" altLang="ko-KR" sz="1200" dirty="0"/>
              <a:t>. </a:t>
            </a:r>
            <a:r>
              <a:rPr lang="ko-KR" altLang="en-US" sz="1200" dirty="0"/>
              <a:t>이 트리를 가지고</a:t>
            </a:r>
            <a:r>
              <a:rPr lang="en-US" altLang="ko-KR" sz="1200" dirty="0"/>
              <a:t>, </a:t>
            </a:r>
            <a:r>
              <a:rPr lang="ko-KR" altLang="en-US" sz="1200" dirty="0"/>
              <a:t>향후 신규 데이터에 대해서 트리 형태 판단을 통해 분류</a:t>
            </a:r>
            <a:r>
              <a:rPr lang="en-US" altLang="ko-KR" sz="1200" dirty="0"/>
              <a:t>(</a:t>
            </a:r>
            <a:r>
              <a:rPr lang="ko-KR" altLang="en-US" sz="1200" dirty="0"/>
              <a:t>예측</a:t>
            </a:r>
            <a:r>
              <a:rPr lang="en-US" altLang="ko-KR" sz="1200" dirty="0"/>
              <a:t>)</a:t>
            </a:r>
            <a:r>
              <a:rPr lang="ko-KR" altLang="en-US" sz="1200" dirty="0"/>
              <a:t>를 하게 된다</a:t>
            </a:r>
            <a:r>
              <a:rPr lang="en-US" altLang="ko-KR" sz="1200" dirty="0"/>
              <a:t>.</a:t>
            </a:r>
          </a:p>
          <a:p>
            <a:pPr>
              <a:lnSpc>
                <a:spcPct val="150000"/>
              </a:lnSpc>
            </a:pPr>
            <a:endParaRPr lang="en-US" altLang="ko-KR" sz="1200" dirty="0"/>
          </a:p>
          <a:p>
            <a:pPr>
              <a:lnSpc>
                <a:spcPct val="150000"/>
              </a:lnSpc>
            </a:pPr>
            <a:endParaRPr lang="ko-KR" altLang="en-US" sz="1200" dirty="0"/>
          </a:p>
        </p:txBody>
      </p:sp>
      <p:sp>
        <p:nvSpPr>
          <p:cNvPr id="3" name="바닥글 개체 틀 2">
            <a:extLst>
              <a:ext uri="{FF2B5EF4-FFF2-40B4-BE49-F238E27FC236}">
                <a16:creationId xmlns:a16="http://schemas.microsoft.com/office/drawing/2014/main" id="{FF47E72F-4625-408C-90BB-13A70E59F946}"/>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D037AC9D-AE7E-475B-ABF3-864A5967BA69}"/>
              </a:ext>
            </a:extLst>
          </p:cNvPr>
          <p:cNvSpPr>
            <a:spLocks noGrp="1"/>
          </p:cNvSpPr>
          <p:nvPr>
            <p:ph type="sldNum" sz="quarter" idx="12"/>
          </p:nvPr>
        </p:nvSpPr>
        <p:spPr/>
        <p:txBody>
          <a:bodyPr/>
          <a:lstStyle/>
          <a:p>
            <a:fld id="{DE77BB65-F969-4654-BF30-45C70C1BE112}" type="slidenum">
              <a:rPr lang="ko-KR" altLang="en-US" smtClean="0"/>
              <a:pPr/>
              <a:t>264</a:t>
            </a:fld>
            <a:endParaRPr lang="ko-KR" altLang="en-US"/>
          </a:p>
        </p:txBody>
      </p:sp>
      <p:sp>
        <p:nvSpPr>
          <p:cNvPr id="10" name="직사각형 9">
            <a:extLst>
              <a:ext uri="{FF2B5EF4-FFF2-40B4-BE49-F238E27FC236}">
                <a16:creationId xmlns:a16="http://schemas.microsoft.com/office/drawing/2014/main" id="{8952C322-42E6-4A24-83EB-EA37FBFB76B0}"/>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23049568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4C082014-896B-4CF4-B46F-115688BC903A}"/>
              </a:ext>
            </a:extLst>
          </p:cNvPr>
          <p:cNvSpPr/>
          <p:nvPr/>
        </p:nvSpPr>
        <p:spPr>
          <a:xfrm>
            <a:off x="539552" y="3351403"/>
            <a:ext cx="8352928" cy="3139321"/>
          </a:xfrm>
          <a:prstGeom prst="rect">
            <a:avLst/>
          </a:prstGeom>
        </p:spPr>
        <p:txBody>
          <a:bodyPr wrap="square">
            <a:spAutoFit/>
          </a:bodyPr>
          <a:lstStyle/>
          <a:p>
            <a:pPr>
              <a:lnSpc>
                <a:spcPct val="150000"/>
              </a:lnSpc>
            </a:pPr>
            <a:r>
              <a:rPr lang="ko-KR" altLang="en-US" sz="1200" dirty="0"/>
              <a:t>결정 트리 기법의 </a:t>
            </a:r>
            <a:r>
              <a:rPr lang="ko-KR" altLang="en-US" sz="1200" dirty="0" err="1"/>
              <a:t>하이퍼파라미터</a:t>
            </a:r>
            <a:r>
              <a:rPr lang="ko-KR" altLang="en-US" sz="1200" dirty="0"/>
              <a:t> </a:t>
            </a:r>
            <a:endParaRPr lang="en-US" altLang="ko-KR" sz="1200" dirty="0"/>
          </a:p>
          <a:p>
            <a:pPr>
              <a:lnSpc>
                <a:spcPct val="150000"/>
              </a:lnSpc>
            </a:pPr>
            <a:r>
              <a:rPr lang="en-US" altLang="ko-KR" sz="1200" dirty="0"/>
              <a:t>criterion, </a:t>
            </a:r>
            <a:r>
              <a:rPr lang="en-US" altLang="ko-KR" sz="1200" dirty="0" err="1"/>
              <a:t>max_depth</a:t>
            </a:r>
            <a:r>
              <a:rPr lang="en-US" altLang="ko-KR" sz="1200" dirty="0"/>
              <a:t>, </a:t>
            </a:r>
            <a:r>
              <a:rPr lang="en-US" altLang="ko-KR" sz="1200" dirty="0" err="1"/>
              <a:t>max_leaf_nodes</a:t>
            </a:r>
            <a:r>
              <a:rPr lang="en-US" altLang="ko-KR" sz="1200" dirty="0"/>
              <a:t> </a:t>
            </a:r>
            <a:r>
              <a:rPr lang="ko-KR" altLang="en-US" sz="1200" dirty="0"/>
              <a:t>등등이 존재</a:t>
            </a:r>
            <a:r>
              <a:rPr lang="en-US" altLang="ko-KR" sz="1200" dirty="0"/>
              <a:t> </a:t>
            </a:r>
          </a:p>
          <a:p>
            <a:pPr marL="171450" indent="-171450">
              <a:lnSpc>
                <a:spcPct val="150000"/>
              </a:lnSpc>
              <a:buFont typeface="Wingdings" panose="05000000000000000000" pitchFamily="2" charset="2"/>
              <a:buChar char="§"/>
            </a:pPr>
            <a:r>
              <a:rPr lang="en-US" altLang="ko-KR" sz="1200" dirty="0"/>
              <a:t>criterion</a:t>
            </a:r>
            <a:r>
              <a:rPr lang="ko-KR" altLang="en-US" sz="1200" dirty="0"/>
              <a:t>은 불순도를 계산하는 함수</a:t>
            </a:r>
            <a:r>
              <a:rPr lang="en-US" altLang="ko-KR" sz="1200" dirty="0">
                <a:sym typeface="Wingdings" panose="05000000000000000000" pitchFamily="2" charset="2"/>
              </a:rPr>
              <a:t></a:t>
            </a:r>
            <a:r>
              <a:rPr lang="ko-KR" altLang="en-US" sz="1200" dirty="0"/>
              <a:t> ‘지니 </a:t>
            </a:r>
            <a:r>
              <a:rPr lang="ko-KR" altLang="en-US" sz="1200" dirty="0" err="1"/>
              <a:t>불순도’나</a:t>
            </a:r>
            <a:r>
              <a:rPr lang="ko-KR" altLang="en-US" sz="1200" dirty="0"/>
              <a:t> ‘엔트로피’ 등</a:t>
            </a:r>
            <a:endParaRPr lang="en-US" altLang="ko-KR" sz="1200" dirty="0"/>
          </a:p>
          <a:p>
            <a:pPr marL="171450" indent="-171450">
              <a:lnSpc>
                <a:spcPct val="150000"/>
              </a:lnSpc>
              <a:buFont typeface="Wingdings" panose="05000000000000000000" pitchFamily="2" charset="2"/>
              <a:buChar char="§"/>
            </a:pPr>
            <a:r>
              <a:rPr lang="en-US" altLang="ko-KR" sz="1200" dirty="0"/>
              <a:t> </a:t>
            </a:r>
            <a:r>
              <a:rPr lang="en-US" altLang="ko-KR" sz="1200" dirty="0" err="1"/>
              <a:t>max_depth</a:t>
            </a:r>
            <a:r>
              <a:rPr lang="ko-KR" altLang="en-US" sz="1200" dirty="0"/>
              <a:t>는 트리의 최대 깊이를 정하는 </a:t>
            </a:r>
            <a:r>
              <a:rPr lang="ko-KR" altLang="en-US" sz="1200" dirty="0" err="1"/>
              <a:t>기준값</a:t>
            </a:r>
            <a:endParaRPr lang="en-US" altLang="ko-KR" sz="1200" dirty="0"/>
          </a:p>
          <a:p>
            <a:pPr marL="171450" indent="-171450">
              <a:lnSpc>
                <a:spcPct val="150000"/>
              </a:lnSpc>
              <a:buFont typeface="Wingdings" panose="05000000000000000000" pitchFamily="2" charset="2"/>
              <a:buChar char="§"/>
            </a:pPr>
            <a:r>
              <a:rPr lang="en-US" altLang="ko-KR" sz="1200" dirty="0"/>
              <a:t> </a:t>
            </a:r>
            <a:r>
              <a:rPr lang="en-US" altLang="ko-KR" sz="1200" dirty="0" err="1"/>
              <a:t>max_leaf_nodes</a:t>
            </a:r>
            <a:r>
              <a:rPr lang="ko-KR" altLang="en-US" sz="1200" dirty="0"/>
              <a:t>는 끝단 노드 </a:t>
            </a:r>
            <a:r>
              <a:rPr lang="en-US" altLang="ko-KR" sz="1200" dirty="0"/>
              <a:t>(leaf node)</a:t>
            </a:r>
            <a:r>
              <a:rPr lang="ko-KR" altLang="en-US" sz="1200" dirty="0"/>
              <a:t>의 최대 개수를 제한하는 역할</a:t>
            </a:r>
            <a:endParaRPr lang="en-US" altLang="ko-KR" sz="1200" dirty="0"/>
          </a:p>
          <a:p>
            <a:endParaRPr lang="en-US" altLang="ko-KR" sz="1200" dirty="0"/>
          </a:p>
          <a:p>
            <a:r>
              <a:rPr lang="en-US" altLang="ko-KR" sz="1200" dirty="0"/>
              <a:t>CART</a:t>
            </a:r>
          </a:p>
          <a:p>
            <a:r>
              <a:rPr lang="ko-KR" altLang="en-US" sz="1200" dirty="0"/>
              <a:t>설명변수 또는 예측 인자의 비선형성</a:t>
            </a:r>
            <a:r>
              <a:rPr lang="en-US" altLang="ko-KR" sz="1200" dirty="0"/>
              <a:t>(nonlinearity)</a:t>
            </a:r>
            <a:r>
              <a:rPr lang="ko-KR" altLang="en-US" sz="1200" dirty="0"/>
              <a:t>과 상호작용</a:t>
            </a:r>
            <a:r>
              <a:rPr lang="en-US" altLang="ko-KR" sz="1200" dirty="0"/>
              <a:t>(interactions)</a:t>
            </a:r>
            <a:r>
              <a:rPr lang="ko-KR" altLang="en-US" sz="1200" dirty="0"/>
              <a:t>을 최대한 활용하여 반응 변수</a:t>
            </a:r>
            <a:r>
              <a:rPr lang="en-US" altLang="ko-KR" sz="1200" dirty="0"/>
              <a:t>(</a:t>
            </a:r>
            <a:r>
              <a:rPr lang="ko-KR" altLang="en-US" sz="1200" dirty="0"/>
              <a:t>종속변수</a:t>
            </a:r>
            <a:r>
              <a:rPr lang="en-US" altLang="ko-KR" sz="1200" dirty="0"/>
              <a:t>)</a:t>
            </a:r>
            <a:r>
              <a:rPr lang="ko-KR" altLang="en-US" sz="1200" dirty="0"/>
              <a:t>에 대한 영향을 판단하는 기법</a:t>
            </a:r>
            <a:endParaRPr lang="en-US" altLang="ko-KR" sz="1200" dirty="0"/>
          </a:p>
          <a:p>
            <a:r>
              <a:rPr lang="ko-KR" altLang="en-US" sz="1200" dirty="0"/>
              <a:t>설명변수를 중요도 기준에 따라 줄기</a:t>
            </a:r>
            <a:r>
              <a:rPr lang="en-US" altLang="ko-KR" sz="1200" dirty="0"/>
              <a:t>(branch)</a:t>
            </a:r>
            <a:r>
              <a:rPr lang="ko-KR" altLang="en-US" sz="1200" dirty="0"/>
              <a:t>를 만들어 나가며</a:t>
            </a:r>
            <a:r>
              <a:rPr lang="en-US" altLang="ko-KR" sz="1200" dirty="0"/>
              <a:t>, </a:t>
            </a:r>
            <a:r>
              <a:rPr lang="ko-KR" altLang="en-US" sz="1200" dirty="0"/>
              <a:t>마지막 노드</a:t>
            </a:r>
            <a:r>
              <a:rPr lang="en-US" altLang="ko-KR" sz="1200" dirty="0"/>
              <a:t>(node: </a:t>
            </a:r>
            <a:r>
              <a:rPr lang="ko-KR" altLang="en-US" sz="1200" dirty="0"/>
              <a:t>마디</a:t>
            </a:r>
            <a:r>
              <a:rPr lang="en-US" altLang="ko-KR" sz="1200" dirty="0"/>
              <a:t>)</a:t>
            </a:r>
            <a:r>
              <a:rPr lang="ko-KR" altLang="en-US" sz="1200" dirty="0"/>
              <a:t>에서 반응변수에 대해 판단</a:t>
            </a:r>
            <a:endParaRPr lang="en-US" altLang="ko-KR" sz="1200" dirty="0"/>
          </a:p>
          <a:p>
            <a:r>
              <a:rPr lang="en-US" altLang="ko-KR" sz="1200" dirty="0"/>
              <a:t> CART</a:t>
            </a:r>
            <a:r>
              <a:rPr lang="ko-KR" altLang="en-US" sz="1200" dirty="0"/>
              <a:t>는 반응변수가 이항변수</a:t>
            </a:r>
            <a:r>
              <a:rPr lang="en-US" altLang="ko-KR" sz="1200" dirty="0"/>
              <a:t>, </a:t>
            </a:r>
            <a:r>
              <a:rPr lang="ko-KR" altLang="en-US" sz="1200" dirty="0"/>
              <a:t>다항변수</a:t>
            </a:r>
            <a:r>
              <a:rPr lang="en-US" altLang="ko-KR" sz="1200" dirty="0"/>
              <a:t>, </a:t>
            </a:r>
            <a:r>
              <a:rPr lang="ko-KR" altLang="en-US" sz="1200" dirty="0"/>
              <a:t>그리고 </a:t>
            </a:r>
            <a:r>
              <a:rPr lang="ko-KR" altLang="en-US" sz="1200" dirty="0" err="1"/>
              <a:t>연속형인</a:t>
            </a:r>
            <a:r>
              <a:rPr lang="ko-KR" altLang="en-US" sz="1200" dirty="0"/>
              <a:t> 경우에도 사용할 수 있다</a:t>
            </a:r>
            <a:r>
              <a:rPr lang="en-US" altLang="ko-KR" sz="1200" dirty="0"/>
              <a:t>.</a:t>
            </a:r>
          </a:p>
          <a:p>
            <a:r>
              <a:rPr lang="ko-KR" altLang="en-US" sz="1200" dirty="0"/>
              <a:t>예측인자</a:t>
            </a:r>
            <a:r>
              <a:rPr lang="en-US" altLang="ko-KR" sz="1200" dirty="0"/>
              <a:t>(</a:t>
            </a:r>
            <a:r>
              <a:rPr lang="ko-KR" altLang="en-US" sz="1200" dirty="0"/>
              <a:t>설명변수</a:t>
            </a:r>
            <a:r>
              <a:rPr lang="en-US" altLang="ko-KR" sz="1200" dirty="0"/>
              <a:t>) </a:t>
            </a:r>
            <a:r>
              <a:rPr lang="ko-KR" altLang="en-US" sz="1200" dirty="0"/>
              <a:t>역시 연속형과 범주형 변수 의 구분 없이 선택 할 수 있다</a:t>
            </a:r>
            <a:r>
              <a:rPr lang="en-US" altLang="ko-KR" sz="1200" dirty="0"/>
              <a:t>. </a:t>
            </a:r>
          </a:p>
          <a:p>
            <a:r>
              <a:rPr lang="en-US" altLang="ko-KR" sz="1200" dirty="0"/>
              <a:t>CART</a:t>
            </a:r>
            <a:r>
              <a:rPr lang="ko-KR" altLang="en-US" sz="1200" dirty="0"/>
              <a:t>의 경우</a:t>
            </a:r>
            <a:r>
              <a:rPr lang="en-US" altLang="ko-KR" sz="1200" dirty="0"/>
              <a:t>, </a:t>
            </a:r>
            <a:r>
              <a:rPr lang="ko-KR" altLang="en-US" sz="1200" dirty="0"/>
              <a:t>하위 노드가 많아 질수록 예측오차의 편의</a:t>
            </a:r>
            <a:r>
              <a:rPr lang="en-US" altLang="ko-KR" sz="1200" dirty="0"/>
              <a:t>(bias)</a:t>
            </a:r>
            <a:r>
              <a:rPr lang="ko-KR" altLang="en-US" sz="1200" dirty="0"/>
              <a:t>는 줄어들지만 분산은 증가하는 문제가 있다</a:t>
            </a:r>
            <a:r>
              <a:rPr lang="en-US" altLang="ko-KR" sz="1200" dirty="0"/>
              <a:t>. </a:t>
            </a:r>
            <a:r>
              <a:rPr lang="ko-KR" altLang="en-US" sz="1200" dirty="0"/>
              <a:t>반면</a:t>
            </a:r>
            <a:r>
              <a:rPr lang="en-US" altLang="ko-KR" sz="1200" dirty="0"/>
              <a:t>, </a:t>
            </a:r>
            <a:r>
              <a:rPr lang="ko-KR" altLang="en-US" sz="1200" dirty="0"/>
              <a:t>랜덤 포리스트에서는 동일하게 분포된 </a:t>
            </a:r>
            <a:r>
              <a:rPr lang="ko-KR" altLang="en-US" sz="1200" dirty="0" err="1"/>
              <a:t>결정트리를</a:t>
            </a:r>
            <a:r>
              <a:rPr lang="ko-KR" altLang="en-US" sz="1200" dirty="0"/>
              <a:t> 반복적으로 생성함으로써 예측오차의 분산을 줄일 수 있다</a:t>
            </a:r>
            <a:r>
              <a:rPr lang="en-US" altLang="ko-KR" sz="1200" dirty="0"/>
              <a:t>.</a:t>
            </a:r>
            <a:endParaRPr lang="ko-KR" altLang="en-US" sz="1200" dirty="0"/>
          </a:p>
        </p:txBody>
      </p:sp>
      <p:pic>
        <p:nvPicPr>
          <p:cNvPr id="6" name="그림 5">
            <a:extLst>
              <a:ext uri="{FF2B5EF4-FFF2-40B4-BE49-F238E27FC236}">
                <a16:creationId xmlns:a16="http://schemas.microsoft.com/office/drawing/2014/main" id="{36404A95-2FF3-4FFE-96C6-9C0947DAE21F}"/>
              </a:ext>
            </a:extLst>
          </p:cNvPr>
          <p:cNvPicPr>
            <a:picLocks noChangeAspect="1"/>
          </p:cNvPicPr>
          <p:nvPr/>
        </p:nvPicPr>
        <p:blipFill>
          <a:blip r:embed="rId2"/>
          <a:stretch>
            <a:fillRect/>
          </a:stretch>
        </p:blipFill>
        <p:spPr>
          <a:xfrm>
            <a:off x="1035399" y="1157349"/>
            <a:ext cx="6588224" cy="2141659"/>
          </a:xfrm>
          <a:prstGeom prst="rect">
            <a:avLst/>
          </a:prstGeom>
        </p:spPr>
      </p:pic>
      <p:sp>
        <p:nvSpPr>
          <p:cNvPr id="8" name="직사각형 7">
            <a:extLst>
              <a:ext uri="{FF2B5EF4-FFF2-40B4-BE49-F238E27FC236}">
                <a16:creationId xmlns:a16="http://schemas.microsoft.com/office/drawing/2014/main" id="{BF379051-72FA-4372-8D60-3B4E2392D13B}"/>
              </a:ext>
            </a:extLst>
          </p:cNvPr>
          <p:cNvSpPr/>
          <p:nvPr/>
        </p:nvSpPr>
        <p:spPr>
          <a:xfrm>
            <a:off x="3080840" y="275842"/>
            <a:ext cx="1851789" cy="369332"/>
          </a:xfrm>
          <a:prstGeom prst="rect">
            <a:avLst/>
          </a:prstGeom>
        </p:spPr>
        <p:txBody>
          <a:bodyPr wrap="none">
            <a:spAutoFit/>
          </a:bodyPr>
          <a:lstStyle/>
          <a:p>
            <a:r>
              <a:rPr lang="en-US" altLang="ko-KR" dirty="0"/>
              <a:t>**Random-Forest</a:t>
            </a:r>
            <a:endParaRPr lang="ko-KR" altLang="en-US" dirty="0"/>
          </a:p>
        </p:txBody>
      </p:sp>
      <p:sp>
        <p:nvSpPr>
          <p:cNvPr id="2" name="바닥글 개체 틀 1">
            <a:extLst>
              <a:ext uri="{FF2B5EF4-FFF2-40B4-BE49-F238E27FC236}">
                <a16:creationId xmlns:a16="http://schemas.microsoft.com/office/drawing/2014/main" id="{C17B016E-DE69-4A56-B0D8-7C2881E1BDBB}"/>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391C9414-EFF1-4B63-9E78-22389A09FA0D}"/>
              </a:ext>
            </a:extLst>
          </p:cNvPr>
          <p:cNvSpPr>
            <a:spLocks noGrp="1"/>
          </p:cNvSpPr>
          <p:nvPr>
            <p:ph type="sldNum" sz="quarter" idx="12"/>
          </p:nvPr>
        </p:nvSpPr>
        <p:spPr/>
        <p:txBody>
          <a:bodyPr/>
          <a:lstStyle/>
          <a:p>
            <a:fld id="{DE77BB65-F969-4654-BF30-45C70C1BE112}" type="slidenum">
              <a:rPr lang="ko-KR" altLang="en-US" smtClean="0"/>
              <a:pPr/>
              <a:t>265</a:t>
            </a:fld>
            <a:endParaRPr lang="ko-KR" altLang="en-US"/>
          </a:p>
        </p:txBody>
      </p:sp>
      <p:sp>
        <p:nvSpPr>
          <p:cNvPr id="10" name="직사각형 9">
            <a:extLst>
              <a:ext uri="{FF2B5EF4-FFF2-40B4-BE49-F238E27FC236}">
                <a16:creationId xmlns:a16="http://schemas.microsoft.com/office/drawing/2014/main" id="{64AC1A72-C620-4994-B8A3-B86BAC646C93}"/>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35648320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B365F6-58CE-47CB-9560-857FEEFBCD5A}"/>
              </a:ext>
            </a:extLst>
          </p:cNvPr>
          <p:cNvSpPr/>
          <p:nvPr/>
        </p:nvSpPr>
        <p:spPr>
          <a:xfrm>
            <a:off x="3080840" y="275842"/>
            <a:ext cx="1851789" cy="369332"/>
          </a:xfrm>
          <a:prstGeom prst="rect">
            <a:avLst/>
          </a:prstGeom>
        </p:spPr>
        <p:txBody>
          <a:bodyPr wrap="none">
            <a:spAutoFit/>
          </a:bodyPr>
          <a:lstStyle/>
          <a:p>
            <a:r>
              <a:rPr lang="en-US" altLang="ko-KR" dirty="0"/>
              <a:t>**Random-Forest</a:t>
            </a:r>
            <a:endParaRPr lang="ko-KR" altLang="en-US" dirty="0"/>
          </a:p>
        </p:txBody>
      </p:sp>
      <p:sp>
        <p:nvSpPr>
          <p:cNvPr id="3" name="바닥글 개체 틀 2">
            <a:extLst>
              <a:ext uri="{FF2B5EF4-FFF2-40B4-BE49-F238E27FC236}">
                <a16:creationId xmlns:a16="http://schemas.microsoft.com/office/drawing/2014/main" id="{FF47E72F-4625-408C-90BB-13A70E59F946}"/>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D037AC9D-AE7E-475B-ABF3-864A5967BA69}"/>
              </a:ext>
            </a:extLst>
          </p:cNvPr>
          <p:cNvSpPr>
            <a:spLocks noGrp="1"/>
          </p:cNvSpPr>
          <p:nvPr>
            <p:ph type="sldNum" sz="quarter" idx="12"/>
          </p:nvPr>
        </p:nvSpPr>
        <p:spPr/>
        <p:txBody>
          <a:bodyPr/>
          <a:lstStyle/>
          <a:p>
            <a:fld id="{DE77BB65-F969-4654-BF30-45C70C1BE112}" type="slidenum">
              <a:rPr lang="ko-KR" altLang="en-US" smtClean="0"/>
              <a:pPr/>
              <a:t>266</a:t>
            </a:fld>
            <a:endParaRPr lang="ko-KR" altLang="en-US"/>
          </a:p>
        </p:txBody>
      </p:sp>
      <p:sp>
        <p:nvSpPr>
          <p:cNvPr id="10" name="직사각형 9">
            <a:extLst>
              <a:ext uri="{FF2B5EF4-FFF2-40B4-BE49-F238E27FC236}">
                <a16:creationId xmlns:a16="http://schemas.microsoft.com/office/drawing/2014/main" id="{8952C322-42E6-4A24-83EB-EA37FBFB76B0}"/>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11" name="직사각형 10">
            <a:extLst>
              <a:ext uri="{FF2B5EF4-FFF2-40B4-BE49-F238E27FC236}">
                <a16:creationId xmlns:a16="http://schemas.microsoft.com/office/drawing/2014/main" id="{A2FE808C-CD47-4D84-98CF-590DB37CA6E3}"/>
              </a:ext>
            </a:extLst>
          </p:cNvPr>
          <p:cNvSpPr/>
          <p:nvPr/>
        </p:nvSpPr>
        <p:spPr>
          <a:xfrm>
            <a:off x="179576" y="1109859"/>
            <a:ext cx="9120427" cy="2231380"/>
          </a:xfrm>
          <a:prstGeom prst="rect">
            <a:avLst/>
          </a:prstGeom>
        </p:spPr>
        <p:txBody>
          <a:bodyPr wrap="square">
            <a:spAutoFit/>
          </a:bodyPr>
          <a:lstStyle/>
          <a:p>
            <a:pPr>
              <a:lnSpc>
                <a:spcPct val="150000"/>
              </a:lnSpc>
            </a:pPr>
            <a:r>
              <a:rPr lang="ko-KR" altLang="en-US" sz="1100" b="1" dirty="0"/>
              <a:t>랜덤 포레스트 </a:t>
            </a:r>
            <a:r>
              <a:rPr lang="ko-KR" altLang="en-US" sz="1050" b="1" dirty="0"/>
              <a:t>주요 특징</a:t>
            </a:r>
            <a:endParaRPr lang="en-US" altLang="ko-KR" sz="1050" b="1" dirty="0"/>
          </a:p>
          <a:p>
            <a:pPr marL="228600" indent="-228600">
              <a:lnSpc>
                <a:spcPct val="150000"/>
              </a:lnSpc>
              <a:buAutoNum type="arabicPeriod"/>
            </a:pPr>
            <a:r>
              <a:rPr kumimoji="1" lang="ko-Kore-KR" altLang="en-US" sz="1000" dirty="0"/>
              <a:t>의사결정나무의</a:t>
            </a:r>
            <a:r>
              <a:rPr kumimoji="1" lang="ko-KR" altLang="en-US" sz="1000" dirty="0"/>
              <a:t> </a:t>
            </a:r>
            <a:r>
              <a:rPr kumimoji="1" lang="en-US" altLang="ko-KR" sz="1000" dirty="0"/>
              <a:t>Overfitting </a:t>
            </a:r>
            <a:r>
              <a:rPr kumimoji="1" lang="ko-KR" altLang="en-US" sz="1000" dirty="0"/>
              <a:t>문제를 해소하기 위한 목적으로 앙상블 기법을 사용한 모형</a:t>
            </a:r>
            <a:endParaRPr kumimoji="1" lang="en-US" altLang="ko-KR" sz="1000" dirty="0"/>
          </a:p>
          <a:p>
            <a:pPr marL="228600" indent="-228600">
              <a:lnSpc>
                <a:spcPct val="150000"/>
              </a:lnSpc>
              <a:buAutoNum type="arabicPeriod"/>
            </a:pPr>
            <a:r>
              <a:rPr lang="ko-KR" altLang="en-US" sz="900" dirty="0"/>
              <a:t>분류</a:t>
            </a:r>
            <a:r>
              <a:rPr lang="en-US" altLang="ko-KR" sz="900" dirty="0"/>
              <a:t>,</a:t>
            </a:r>
            <a:r>
              <a:rPr lang="ko-KR" altLang="en-US" sz="900" dirty="0"/>
              <a:t> 회귀에 사용되는 앙상블 학습으로</a:t>
            </a:r>
            <a:r>
              <a:rPr lang="en-US" altLang="ko-KR" sz="900" dirty="0"/>
              <a:t>,</a:t>
            </a:r>
            <a:r>
              <a:rPr lang="ko-KR" altLang="en-US" sz="900" dirty="0"/>
              <a:t> 다수의 의사결정나무에서 훈련 후 각 </a:t>
            </a:r>
            <a:r>
              <a:rPr lang="ko-KR" altLang="en-US" sz="900" dirty="0" err="1"/>
              <a:t>최빈도</a:t>
            </a:r>
            <a:r>
              <a:rPr lang="ko-KR" altLang="en-US" sz="900" dirty="0"/>
              <a:t> 분류  </a:t>
            </a:r>
            <a:r>
              <a:rPr lang="en-US" altLang="ko-KR" sz="900" dirty="0"/>
              <a:t>or </a:t>
            </a:r>
            <a:r>
              <a:rPr lang="ko-KR" altLang="en-US" sz="900" dirty="0"/>
              <a:t>예측치의 평균을 출력</a:t>
            </a:r>
            <a:endParaRPr lang="en-US" altLang="ko-KR" sz="900" dirty="0"/>
          </a:p>
          <a:p>
            <a:pPr marL="228600" indent="-228600">
              <a:lnSpc>
                <a:spcPct val="150000"/>
              </a:lnSpc>
              <a:buAutoNum type="arabicPeriod"/>
            </a:pPr>
            <a:r>
              <a:rPr lang="ko-KR" altLang="en-US" sz="900" dirty="0"/>
              <a:t>현재의 랜덤 </a:t>
            </a:r>
            <a:r>
              <a:rPr lang="ko-KR" altLang="en-US" sz="900" dirty="0" err="1"/>
              <a:t>포레스트의</a:t>
            </a:r>
            <a:r>
              <a:rPr lang="ko-KR" altLang="en-US" sz="900" dirty="0"/>
              <a:t> 개념은 </a:t>
            </a:r>
            <a:r>
              <a:rPr lang="ko-KR" altLang="en-US" sz="900" dirty="0">
                <a:highlight>
                  <a:srgbClr val="FFFF00"/>
                </a:highlight>
              </a:rPr>
              <a:t>레오 </a:t>
            </a:r>
            <a:r>
              <a:rPr lang="ko-KR" altLang="en-US" sz="900" dirty="0" err="1">
                <a:highlight>
                  <a:srgbClr val="FFFF00"/>
                </a:highlight>
              </a:rPr>
              <a:t>브레이먼</a:t>
            </a:r>
            <a:r>
              <a:rPr lang="en-US" altLang="ko-KR" sz="900" dirty="0">
                <a:highlight>
                  <a:srgbClr val="FFFF00"/>
                </a:highlight>
              </a:rPr>
              <a:t>(Leo </a:t>
            </a:r>
            <a:r>
              <a:rPr lang="en-US" altLang="ko-KR" sz="900" dirty="0" err="1">
                <a:highlight>
                  <a:srgbClr val="FFFF00"/>
                </a:highlight>
              </a:rPr>
              <a:t>Breiman</a:t>
            </a:r>
            <a:r>
              <a:rPr lang="en-US" altLang="ko-KR" sz="900" dirty="0">
                <a:highlight>
                  <a:srgbClr val="FFFF00"/>
                </a:highlight>
              </a:rPr>
              <a:t>)</a:t>
            </a:r>
            <a:r>
              <a:rPr lang="ko-KR" altLang="en-US" sz="900" dirty="0">
                <a:highlight>
                  <a:srgbClr val="FFFF00"/>
                </a:highlight>
              </a:rPr>
              <a:t>의 논문</a:t>
            </a:r>
            <a:r>
              <a:rPr lang="ko-KR" altLang="en-US" sz="900" dirty="0"/>
              <a:t>에서 생성됨</a:t>
            </a:r>
            <a:r>
              <a:rPr lang="en-US" altLang="ko-KR" sz="900" dirty="0"/>
              <a:t>.</a:t>
            </a:r>
            <a:r>
              <a:rPr lang="ko-KR" altLang="en-US" sz="900" dirty="0"/>
              <a:t> </a:t>
            </a:r>
            <a:endParaRPr lang="en-US" altLang="ko-KR" sz="900" dirty="0"/>
          </a:p>
          <a:p>
            <a:pPr marL="171450" indent="-171450">
              <a:lnSpc>
                <a:spcPct val="150000"/>
              </a:lnSpc>
              <a:buFontTx/>
              <a:buChar char="-"/>
            </a:pPr>
            <a:r>
              <a:rPr lang="ko-KR" altLang="en-US" sz="900" dirty="0"/>
              <a:t>이 논문은 랜덤 노드 최적화</a:t>
            </a:r>
            <a:r>
              <a:rPr lang="en-US" altLang="ko-KR" sz="900" dirty="0"/>
              <a:t>(randomized node optimization, RNO)</a:t>
            </a:r>
            <a:r>
              <a:rPr lang="ko-KR" altLang="en-US" sz="900" dirty="0"/>
              <a:t>와 </a:t>
            </a:r>
            <a:r>
              <a:rPr lang="ko-KR" altLang="en-US" sz="900" dirty="0" err="1">
                <a:hlinkClick r:id="rId2" tooltip="배깅">
                  <a:extLst>
                    <a:ext uri="{A12FA001-AC4F-418D-AE19-62706E023703}">
                      <ahyp:hlinkClr xmlns:ahyp="http://schemas.microsoft.com/office/drawing/2018/hyperlinkcolor" val="tx"/>
                    </a:ext>
                  </a:extLst>
                </a:hlinkClick>
              </a:rPr>
              <a:t>배깅</a:t>
            </a:r>
            <a:r>
              <a:rPr lang="en-US" altLang="ko-KR" sz="900" dirty="0"/>
              <a:t>(bootstrap aggregating, bagging)</a:t>
            </a:r>
            <a:r>
              <a:rPr lang="ko-KR" altLang="en-US" sz="900" dirty="0"/>
              <a:t>을 결합한 방법과  </a:t>
            </a:r>
            <a:r>
              <a:rPr lang="en-US" altLang="ko-KR" sz="900" dirty="0">
                <a:highlight>
                  <a:srgbClr val="FFFF00"/>
                </a:highlight>
                <a:hlinkClick r:id="rId3" tooltip="CART (없는 문서)">
                  <a:extLst>
                    <a:ext uri="{A12FA001-AC4F-418D-AE19-62706E023703}">
                      <ahyp:hlinkClr xmlns:ahyp="http://schemas.microsoft.com/office/drawing/2018/hyperlinkcolor" val="tx"/>
                    </a:ext>
                  </a:extLst>
                </a:hlinkClick>
              </a:rPr>
              <a:t>CART</a:t>
            </a:r>
            <a:r>
              <a:rPr lang="en-US" altLang="ko-KR" sz="900" dirty="0">
                <a:highlight>
                  <a:srgbClr val="FFFF00"/>
                </a:highlight>
              </a:rPr>
              <a:t>(classification and regression tree)</a:t>
            </a:r>
            <a:r>
              <a:rPr lang="ko-KR" altLang="en-US" sz="900" dirty="0">
                <a:highlight>
                  <a:srgbClr val="FFFF00"/>
                </a:highlight>
              </a:rPr>
              <a:t>를 사용해 상관관계가 없는 트리들로 </a:t>
            </a:r>
            <a:r>
              <a:rPr lang="ko-KR" altLang="en-US" sz="900" dirty="0" err="1">
                <a:highlight>
                  <a:srgbClr val="FFFF00"/>
                </a:highlight>
              </a:rPr>
              <a:t>포레스트를</a:t>
            </a:r>
            <a:r>
              <a:rPr lang="ko-KR" altLang="en-US" sz="900" dirty="0">
                <a:highlight>
                  <a:srgbClr val="FFFF00"/>
                </a:highlight>
              </a:rPr>
              <a:t> 구성하는 방법을 </a:t>
            </a:r>
            <a:r>
              <a:rPr lang="ko-KR" altLang="en-US" sz="900" dirty="0"/>
              <a:t>제시했다</a:t>
            </a:r>
            <a:r>
              <a:rPr lang="en-US" altLang="ko-KR" sz="900" dirty="0"/>
              <a:t>.</a:t>
            </a:r>
          </a:p>
          <a:p>
            <a:pPr marL="171450" indent="-171450">
              <a:lnSpc>
                <a:spcPct val="150000"/>
              </a:lnSpc>
              <a:buFontTx/>
              <a:buChar char="-"/>
            </a:pPr>
            <a:r>
              <a:rPr kumimoji="1" lang="ko-KR" altLang="en-US" sz="900" dirty="0"/>
              <a:t>의사결정나무는 데이터의 일부에 </a:t>
            </a:r>
            <a:r>
              <a:rPr kumimoji="1" lang="ko-KR" altLang="en-US" sz="900" dirty="0" err="1"/>
              <a:t>과적합</a:t>
            </a:r>
            <a:r>
              <a:rPr kumimoji="1" lang="ko-KR" altLang="en-US" sz="900" dirty="0"/>
              <a:t> 문제가 발생하는데</a:t>
            </a:r>
            <a:r>
              <a:rPr kumimoji="1" lang="en-US" altLang="ko-KR" sz="900" dirty="0"/>
              <a:t>,</a:t>
            </a:r>
            <a:r>
              <a:rPr kumimoji="1" lang="ko-KR" altLang="en-US" sz="900" dirty="0"/>
              <a:t> 각기 다른 형태로 </a:t>
            </a:r>
            <a:r>
              <a:rPr kumimoji="1" lang="ko-KR" altLang="en-US" sz="900" dirty="0" err="1"/>
              <a:t>과적합된</a:t>
            </a:r>
            <a:r>
              <a:rPr kumimoji="1" lang="ko-KR" altLang="en-US" sz="900" dirty="0"/>
              <a:t> 나무에서 그 결과를 평균내 과적합을 해소하게 된다</a:t>
            </a:r>
            <a:r>
              <a:rPr kumimoji="1" lang="en-US" altLang="ko-KR" sz="900" dirty="0"/>
              <a:t>.</a:t>
            </a:r>
            <a:endParaRPr kumimoji="1" lang="en-US" altLang="ko-KR" sz="1000" dirty="0"/>
          </a:p>
          <a:p>
            <a:pPr>
              <a:lnSpc>
                <a:spcPct val="200000"/>
              </a:lnSpc>
            </a:pPr>
            <a:r>
              <a:rPr lang="ko-KR" altLang="en-US" sz="1000" dirty="0">
                <a:highlight>
                  <a:srgbClr val="FFFF00"/>
                </a:highlight>
              </a:rPr>
              <a:t>여러 결정 트리들이 내린 예측 값들 중 가장 많이 나온 값을 최종 </a:t>
            </a:r>
            <a:r>
              <a:rPr lang="ko-KR" altLang="en-US" sz="1000" dirty="0" err="1">
                <a:highlight>
                  <a:srgbClr val="FFFF00"/>
                </a:highlight>
              </a:rPr>
              <a:t>예측값으로</a:t>
            </a:r>
            <a:r>
              <a:rPr lang="ko-KR" altLang="en-US" sz="1000" dirty="0">
                <a:highlight>
                  <a:srgbClr val="FFFF00"/>
                </a:highlight>
              </a:rPr>
              <a:t> 정하는 것</a:t>
            </a:r>
            <a:r>
              <a:rPr lang="en-US" altLang="ko-KR" sz="1000" dirty="0">
                <a:highlight>
                  <a:srgbClr val="FFFF00"/>
                </a:highlight>
              </a:rPr>
              <a:t>!!!</a:t>
            </a:r>
          </a:p>
          <a:p>
            <a:pPr marL="285750" indent="-285750">
              <a:buFont typeface="Wingdings" panose="05000000000000000000" pitchFamily="2" charset="2"/>
              <a:buChar char="à"/>
            </a:pPr>
            <a:r>
              <a:rPr lang="ko-KR" altLang="en-US" sz="1000" b="1" dirty="0"/>
              <a:t>의견을 통합하거나 여러 가지 결과를 합치는 방식 앙상블</a:t>
            </a:r>
            <a:r>
              <a:rPr lang="en-US" altLang="ko-KR" sz="1000" b="1" dirty="0"/>
              <a:t>(Ensemble)</a:t>
            </a:r>
          </a:p>
          <a:p>
            <a:pPr marL="285750" indent="-285750">
              <a:buFont typeface="Wingdings" panose="05000000000000000000" pitchFamily="2" charset="2"/>
              <a:buChar char="à"/>
            </a:pPr>
            <a:r>
              <a:rPr lang="ko-KR" altLang="en-US" sz="1000" dirty="0"/>
              <a:t>여러 개의 작은 결정 트리가 예측한 값들 중 가장 많은 값</a:t>
            </a:r>
            <a:r>
              <a:rPr lang="en-US" altLang="ko-KR" sz="1000" dirty="0"/>
              <a:t>(</a:t>
            </a:r>
            <a:r>
              <a:rPr lang="ko-KR" altLang="en-US" sz="1000" dirty="0"/>
              <a:t>분류일 경우</a:t>
            </a:r>
            <a:r>
              <a:rPr lang="en-US" altLang="ko-KR" sz="1000" dirty="0"/>
              <a:t>) </a:t>
            </a:r>
            <a:r>
              <a:rPr lang="ko-KR" altLang="en-US" sz="1000" dirty="0"/>
              <a:t>혹은 평균값</a:t>
            </a:r>
            <a:r>
              <a:rPr lang="en-US" altLang="ko-KR" sz="1000" dirty="0"/>
              <a:t>(</a:t>
            </a:r>
            <a:r>
              <a:rPr lang="ko-KR" altLang="en-US" sz="1000" dirty="0"/>
              <a:t>회귀일 경우</a:t>
            </a:r>
            <a:r>
              <a:rPr lang="en-US" altLang="ko-KR" sz="1000" dirty="0"/>
              <a:t>)</a:t>
            </a:r>
            <a:r>
              <a:rPr lang="ko-KR" altLang="en-US" sz="1000" dirty="0"/>
              <a:t>을 최종 예측 값으로 정하는 것</a:t>
            </a:r>
            <a:endParaRPr lang="ko-KR" altLang="en-US" sz="1100" dirty="0"/>
          </a:p>
        </p:txBody>
      </p:sp>
      <p:grpSp>
        <p:nvGrpSpPr>
          <p:cNvPr id="12" name="그룹 11">
            <a:extLst>
              <a:ext uri="{FF2B5EF4-FFF2-40B4-BE49-F238E27FC236}">
                <a16:creationId xmlns:a16="http://schemas.microsoft.com/office/drawing/2014/main" id="{F0FB46F8-3E9F-433E-AB12-5471F0E33605}"/>
              </a:ext>
            </a:extLst>
          </p:cNvPr>
          <p:cNvGrpSpPr/>
          <p:nvPr/>
        </p:nvGrpSpPr>
        <p:grpSpPr>
          <a:xfrm>
            <a:off x="1973927" y="4432623"/>
            <a:ext cx="6848778" cy="2176396"/>
            <a:chOff x="2771631" y="4287711"/>
            <a:chExt cx="6848778" cy="2176396"/>
          </a:xfrm>
        </p:grpSpPr>
        <p:sp>
          <p:nvSpPr>
            <p:cNvPr id="13" name="TextBox 12">
              <a:extLst>
                <a:ext uri="{FF2B5EF4-FFF2-40B4-BE49-F238E27FC236}">
                  <a16:creationId xmlns:a16="http://schemas.microsoft.com/office/drawing/2014/main" id="{1C337241-4CA2-4211-8627-79B950172246}"/>
                </a:ext>
              </a:extLst>
            </p:cNvPr>
            <p:cNvSpPr txBox="1"/>
            <p:nvPr/>
          </p:nvSpPr>
          <p:spPr>
            <a:xfrm>
              <a:off x="7145210" y="4810319"/>
              <a:ext cx="2475199" cy="600164"/>
            </a:xfrm>
            <a:prstGeom prst="rect">
              <a:avLst/>
            </a:prstGeom>
            <a:noFill/>
          </p:spPr>
          <p:txBody>
            <a:bodyPr wrap="square" rtlCol="0">
              <a:spAutoFit/>
            </a:bodyPr>
            <a:lstStyle/>
            <a:p>
              <a:r>
                <a:rPr kumimoji="1" lang="ko-Kore-KR" altLang="en-US" sz="1100" dirty="0"/>
                <a:t>여러</a:t>
              </a:r>
              <a:r>
                <a:rPr kumimoji="1" lang="ko-KR" altLang="en-US" sz="1100" dirty="0"/>
                <a:t> 의사결정나무에서 추출한 예측</a:t>
              </a:r>
              <a:r>
                <a:rPr kumimoji="1" lang="en-US" altLang="ko-KR" sz="1100" dirty="0"/>
                <a:t>,</a:t>
              </a:r>
              <a:r>
                <a:rPr kumimoji="1" lang="ko-KR" altLang="en-US" sz="1100" dirty="0"/>
                <a:t> 분류 값에 대해 </a:t>
              </a:r>
              <a:r>
                <a:rPr kumimoji="1" lang="en-US" altLang="ko-KR" sz="1100" dirty="0"/>
                <a:t>Voting, Average</a:t>
              </a:r>
              <a:r>
                <a:rPr kumimoji="1" lang="ko-KR" altLang="en-US" sz="1100" dirty="0"/>
                <a:t> 값으로 최종 값 도출</a:t>
              </a:r>
              <a:endParaRPr kumimoji="1" lang="ko-Kore-KR" altLang="en-US" sz="1100" dirty="0"/>
            </a:p>
          </p:txBody>
        </p:sp>
        <p:grpSp>
          <p:nvGrpSpPr>
            <p:cNvPr id="14" name="그룹 13">
              <a:extLst>
                <a:ext uri="{FF2B5EF4-FFF2-40B4-BE49-F238E27FC236}">
                  <a16:creationId xmlns:a16="http://schemas.microsoft.com/office/drawing/2014/main" id="{CEC0B03A-B4F1-44C6-A454-323820574D27}"/>
                </a:ext>
              </a:extLst>
            </p:cNvPr>
            <p:cNvGrpSpPr/>
            <p:nvPr/>
          </p:nvGrpSpPr>
          <p:grpSpPr>
            <a:xfrm>
              <a:off x="3561546" y="4347165"/>
              <a:ext cx="3507256" cy="2116942"/>
              <a:chOff x="3561546" y="4145995"/>
              <a:chExt cx="3507256" cy="2116942"/>
            </a:xfrm>
          </p:grpSpPr>
          <p:pic>
            <p:nvPicPr>
              <p:cNvPr id="20" name="Picture 2" descr="ablemax">
                <a:extLst>
                  <a:ext uri="{FF2B5EF4-FFF2-40B4-BE49-F238E27FC236}">
                    <a16:creationId xmlns:a16="http://schemas.microsoft.com/office/drawing/2014/main" id="{0479E58F-D08D-4416-A8C0-0B23895E6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728" y="4145995"/>
                <a:ext cx="3388222" cy="1867436"/>
              </a:xfrm>
              <a:prstGeom prst="rect">
                <a:avLst/>
              </a:prstGeom>
              <a:noFill/>
              <a:extLst>
                <a:ext uri="{909E8E84-426E-40DD-AFC4-6F175D3DCCD1}">
                  <a14:hiddenFill xmlns:a14="http://schemas.microsoft.com/office/drawing/2010/main">
                    <a:solidFill>
                      <a:srgbClr val="FFFFFF"/>
                    </a:solidFill>
                  </a14:hiddenFill>
                </a:ext>
              </a:extLst>
            </p:spPr>
          </p:pic>
          <p:sp>
            <p:nvSpPr>
              <p:cNvPr id="21" name="액자 20">
                <a:extLst>
                  <a:ext uri="{FF2B5EF4-FFF2-40B4-BE49-F238E27FC236}">
                    <a16:creationId xmlns:a16="http://schemas.microsoft.com/office/drawing/2014/main" id="{EDC2AE2F-65A5-4234-9E95-F1DFE7A625C4}"/>
                  </a:ext>
                </a:extLst>
              </p:cNvPr>
              <p:cNvSpPr/>
              <p:nvPr/>
            </p:nvSpPr>
            <p:spPr>
              <a:xfrm>
                <a:off x="3569110" y="4479549"/>
                <a:ext cx="1035732" cy="859367"/>
              </a:xfrm>
              <a:prstGeom prst="frame">
                <a:avLst>
                  <a:gd name="adj1" fmla="val 220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2" name="액자 21">
                <a:extLst>
                  <a:ext uri="{FF2B5EF4-FFF2-40B4-BE49-F238E27FC236}">
                    <a16:creationId xmlns:a16="http://schemas.microsoft.com/office/drawing/2014/main" id="{CD3321FB-CD30-4344-8962-55CADA9646CB}"/>
                  </a:ext>
                </a:extLst>
              </p:cNvPr>
              <p:cNvSpPr/>
              <p:nvPr/>
            </p:nvSpPr>
            <p:spPr>
              <a:xfrm>
                <a:off x="4714102" y="4479548"/>
                <a:ext cx="1035732" cy="859367"/>
              </a:xfrm>
              <a:prstGeom prst="frame">
                <a:avLst>
                  <a:gd name="adj1" fmla="val 220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3" name="액자 22">
                <a:extLst>
                  <a:ext uri="{FF2B5EF4-FFF2-40B4-BE49-F238E27FC236}">
                    <a16:creationId xmlns:a16="http://schemas.microsoft.com/office/drawing/2014/main" id="{F7A149E9-5FCC-44EB-830B-6B1B70264504}"/>
                  </a:ext>
                </a:extLst>
              </p:cNvPr>
              <p:cNvSpPr/>
              <p:nvPr/>
            </p:nvSpPr>
            <p:spPr>
              <a:xfrm>
                <a:off x="6033070" y="4479548"/>
                <a:ext cx="1035732" cy="859367"/>
              </a:xfrm>
              <a:prstGeom prst="frame">
                <a:avLst>
                  <a:gd name="adj1" fmla="val 220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4" name="TextBox 23">
                <a:extLst>
                  <a:ext uri="{FF2B5EF4-FFF2-40B4-BE49-F238E27FC236}">
                    <a16:creationId xmlns:a16="http://schemas.microsoft.com/office/drawing/2014/main" id="{BC87BA3E-F710-4386-993C-1D7F15D2218C}"/>
                  </a:ext>
                </a:extLst>
              </p:cNvPr>
              <p:cNvSpPr txBox="1"/>
              <p:nvPr/>
            </p:nvSpPr>
            <p:spPr>
              <a:xfrm>
                <a:off x="3561546" y="4233327"/>
                <a:ext cx="954107" cy="246221"/>
              </a:xfrm>
              <a:prstGeom prst="rect">
                <a:avLst/>
              </a:prstGeom>
              <a:noFill/>
            </p:spPr>
            <p:txBody>
              <a:bodyPr wrap="none" rtlCol="0">
                <a:spAutoFit/>
              </a:bodyPr>
              <a:lstStyle/>
              <a:p>
                <a:r>
                  <a:rPr kumimoji="1" lang="ko-Kore-KR" altLang="en-US" sz="1000" dirty="0">
                    <a:solidFill>
                      <a:srgbClr val="FF0000"/>
                    </a:solidFill>
                  </a:rPr>
                  <a:t>의사결정나무</a:t>
                </a:r>
              </a:p>
            </p:txBody>
          </p:sp>
          <p:sp>
            <p:nvSpPr>
              <p:cNvPr id="25" name="TextBox 24">
                <a:extLst>
                  <a:ext uri="{FF2B5EF4-FFF2-40B4-BE49-F238E27FC236}">
                    <a16:creationId xmlns:a16="http://schemas.microsoft.com/office/drawing/2014/main" id="{FAB20575-6708-4BC9-9618-477B73D1FD95}"/>
                  </a:ext>
                </a:extLst>
              </p:cNvPr>
              <p:cNvSpPr txBox="1"/>
              <p:nvPr/>
            </p:nvSpPr>
            <p:spPr>
              <a:xfrm>
                <a:off x="5282847" y="5430997"/>
                <a:ext cx="1093569" cy="261610"/>
              </a:xfrm>
              <a:prstGeom prst="rect">
                <a:avLst/>
              </a:prstGeom>
              <a:noFill/>
            </p:spPr>
            <p:txBody>
              <a:bodyPr wrap="none" rtlCol="0">
                <a:spAutoFit/>
              </a:bodyPr>
              <a:lstStyle/>
              <a:p>
                <a:r>
                  <a:rPr kumimoji="1" lang="en-US" altLang="ko-Kore-KR" sz="1050" dirty="0">
                    <a:solidFill>
                      <a:srgbClr val="00B0F0"/>
                    </a:solidFill>
                  </a:rPr>
                  <a:t>Voting, Average</a:t>
                </a:r>
                <a:endParaRPr kumimoji="1" lang="ko-Kore-KR" altLang="en-US" sz="1050" dirty="0">
                  <a:solidFill>
                    <a:srgbClr val="00B0F0"/>
                  </a:solidFill>
                </a:endParaRPr>
              </a:p>
            </p:txBody>
          </p:sp>
          <p:sp>
            <p:nvSpPr>
              <p:cNvPr id="26" name="TextBox 25">
                <a:extLst>
                  <a:ext uri="{FF2B5EF4-FFF2-40B4-BE49-F238E27FC236}">
                    <a16:creationId xmlns:a16="http://schemas.microsoft.com/office/drawing/2014/main" id="{9CD82A74-7EFC-498A-AC4A-60D47EA6CFDD}"/>
                  </a:ext>
                </a:extLst>
              </p:cNvPr>
              <p:cNvSpPr txBox="1"/>
              <p:nvPr/>
            </p:nvSpPr>
            <p:spPr>
              <a:xfrm>
                <a:off x="4825294" y="6001327"/>
                <a:ext cx="780983" cy="261610"/>
              </a:xfrm>
              <a:prstGeom prst="rect">
                <a:avLst/>
              </a:prstGeom>
              <a:noFill/>
            </p:spPr>
            <p:txBody>
              <a:bodyPr wrap="none" rtlCol="0">
                <a:spAutoFit/>
              </a:bodyPr>
              <a:lstStyle/>
              <a:p>
                <a:r>
                  <a:rPr kumimoji="1" lang="ko-Kore-KR" altLang="en-US" sz="1100" dirty="0"/>
                  <a:t>최종</a:t>
                </a:r>
                <a:r>
                  <a:rPr kumimoji="1" lang="ko-KR" altLang="en-US" sz="1100" dirty="0"/>
                  <a:t> 결과</a:t>
                </a:r>
                <a:endParaRPr kumimoji="1" lang="ko-Kore-KR" altLang="en-US" sz="1100" dirty="0"/>
              </a:p>
            </p:txBody>
          </p:sp>
        </p:grpSp>
        <p:sp>
          <p:nvSpPr>
            <p:cNvPr id="15" name="TextBox 14">
              <a:extLst>
                <a:ext uri="{FF2B5EF4-FFF2-40B4-BE49-F238E27FC236}">
                  <a16:creationId xmlns:a16="http://schemas.microsoft.com/office/drawing/2014/main" id="{00904E80-440C-4B2B-97F9-C86F142E69B2}"/>
                </a:ext>
              </a:extLst>
            </p:cNvPr>
            <p:cNvSpPr txBox="1"/>
            <p:nvPr/>
          </p:nvSpPr>
          <p:spPr>
            <a:xfrm>
              <a:off x="5277103" y="4287711"/>
              <a:ext cx="1208985" cy="246221"/>
            </a:xfrm>
            <a:prstGeom prst="rect">
              <a:avLst/>
            </a:prstGeom>
            <a:noFill/>
          </p:spPr>
          <p:txBody>
            <a:bodyPr wrap="none" rtlCol="0">
              <a:spAutoFit/>
            </a:bodyPr>
            <a:lstStyle/>
            <a:p>
              <a:r>
                <a:rPr kumimoji="1" lang="en-US" altLang="ko-Kore-KR" sz="1000" dirty="0"/>
                <a:t>Bootstrap</a:t>
              </a:r>
              <a:r>
                <a:rPr kumimoji="1" lang="en-US" altLang="ko-KR" sz="1000" dirty="0"/>
                <a:t>p</a:t>
              </a:r>
              <a:r>
                <a:rPr kumimoji="1" lang="en-US" altLang="ko-Kore-KR" sz="1000" dirty="0"/>
                <a:t>ing </a:t>
              </a:r>
              <a:r>
                <a:rPr kumimoji="1" lang="ko-Kore-KR" altLang="en-US" sz="1000" dirty="0"/>
                <a:t>추출</a:t>
              </a:r>
            </a:p>
          </p:txBody>
        </p:sp>
        <p:sp>
          <p:nvSpPr>
            <p:cNvPr id="16" name="TextBox 15">
              <a:extLst>
                <a:ext uri="{FF2B5EF4-FFF2-40B4-BE49-F238E27FC236}">
                  <a16:creationId xmlns:a16="http://schemas.microsoft.com/office/drawing/2014/main" id="{B5A61D7B-8E91-4407-91A6-47FDC88DBFAE}"/>
                </a:ext>
              </a:extLst>
            </p:cNvPr>
            <p:cNvSpPr txBox="1"/>
            <p:nvPr/>
          </p:nvSpPr>
          <p:spPr>
            <a:xfrm>
              <a:off x="3612355" y="5824717"/>
              <a:ext cx="946093" cy="261610"/>
            </a:xfrm>
            <a:prstGeom prst="rect">
              <a:avLst/>
            </a:prstGeom>
            <a:noFill/>
          </p:spPr>
          <p:txBody>
            <a:bodyPr wrap="none" rtlCol="0">
              <a:spAutoFit/>
            </a:bodyPr>
            <a:lstStyle/>
            <a:p>
              <a:r>
                <a:rPr kumimoji="1" lang="en-US" altLang="ko-Kore-KR" sz="1050" dirty="0">
                  <a:solidFill>
                    <a:srgbClr val="C00000"/>
                  </a:solidFill>
                </a:rPr>
                <a:t>Bagging </a:t>
              </a:r>
              <a:r>
                <a:rPr kumimoji="1" lang="ko-KR" altLang="en-US" sz="1050" dirty="0">
                  <a:solidFill>
                    <a:srgbClr val="C00000"/>
                  </a:solidFill>
                </a:rPr>
                <a:t>기법</a:t>
              </a:r>
              <a:endParaRPr kumimoji="1" lang="ko-Kore-KR" altLang="en-US" sz="1050" dirty="0">
                <a:solidFill>
                  <a:srgbClr val="C00000"/>
                </a:solidFill>
              </a:endParaRPr>
            </a:p>
          </p:txBody>
        </p:sp>
        <p:sp>
          <p:nvSpPr>
            <p:cNvPr id="17" name="TextBox 16">
              <a:extLst>
                <a:ext uri="{FF2B5EF4-FFF2-40B4-BE49-F238E27FC236}">
                  <a16:creationId xmlns:a16="http://schemas.microsoft.com/office/drawing/2014/main" id="{0B1A246B-A06C-421B-B3E6-6B5A67D749F6}"/>
                </a:ext>
              </a:extLst>
            </p:cNvPr>
            <p:cNvSpPr txBox="1"/>
            <p:nvPr/>
          </p:nvSpPr>
          <p:spPr>
            <a:xfrm>
              <a:off x="2771631" y="4839605"/>
              <a:ext cx="890953" cy="553998"/>
            </a:xfrm>
            <a:prstGeom prst="rect">
              <a:avLst/>
            </a:prstGeom>
            <a:noFill/>
          </p:spPr>
          <p:txBody>
            <a:bodyPr wrap="square" rtlCol="0">
              <a:spAutoFit/>
            </a:bodyPr>
            <a:lstStyle/>
            <a:p>
              <a:r>
                <a:rPr kumimoji="1" lang="en-US" altLang="ko-Kore-KR" sz="1000" dirty="0">
                  <a:solidFill>
                    <a:srgbClr val="0070C0"/>
                  </a:solidFill>
                </a:rPr>
                <a:t>Tree</a:t>
              </a:r>
              <a:r>
                <a:rPr kumimoji="1" lang="ko-Kore-KR" altLang="en-US" sz="1000" dirty="0">
                  <a:solidFill>
                    <a:srgbClr val="0070C0"/>
                  </a:solidFill>
                </a:rPr>
                <a:t>별</a:t>
              </a:r>
              <a:r>
                <a:rPr kumimoji="1" lang="ko-KR" altLang="en-US" sz="1000" dirty="0">
                  <a:solidFill>
                    <a:srgbClr val="0070C0"/>
                  </a:solidFill>
                </a:rPr>
                <a:t> </a:t>
              </a:r>
              <a:r>
                <a:rPr kumimoji="1" lang="en-US" altLang="ko-Kore-KR" sz="1000" dirty="0">
                  <a:solidFill>
                    <a:srgbClr val="0070C0"/>
                  </a:solidFill>
                </a:rPr>
                <a:t>Random</a:t>
              </a:r>
              <a:r>
                <a:rPr kumimoji="1" lang="ko-KR" altLang="en-US" sz="1000" dirty="0">
                  <a:solidFill>
                    <a:srgbClr val="0070C0"/>
                  </a:solidFill>
                </a:rPr>
                <a:t>한 </a:t>
              </a:r>
              <a:r>
                <a:rPr kumimoji="1" lang="en-US" altLang="ko-KR" sz="1000" dirty="0">
                  <a:solidFill>
                    <a:srgbClr val="0070C0"/>
                  </a:solidFill>
                </a:rPr>
                <a:t>Feature</a:t>
              </a:r>
              <a:r>
                <a:rPr kumimoji="1" lang="ko-KR" altLang="en-US" sz="1000" dirty="0">
                  <a:solidFill>
                    <a:srgbClr val="0070C0"/>
                  </a:solidFill>
                </a:rPr>
                <a:t> 사용</a:t>
              </a:r>
              <a:endParaRPr kumimoji="1" lang="ko-Kore-KR" altLang="en-US" sz="1000" dirty="0">
                <a:solidFill>
                  <a:srgbClr val="0070C0"/>
                </a:solidFill>
              </a:endParaRPr>
            </a:p>
          </p:txBody>
        </p:sp>
        <p:sp>
          <p:nvSpPr>
            <p:cNvPr id="18" name="TextBox 17">
              <a:extLst>
                <a:ext uri="{FF2B5EF4-FFF2-40B4-BE49-F238E27FC236}">
                  <a16:creationId xmlns:a16="http://schemas.microsoft.com/office/drawing/2014/main" id="{CFE77EE9-7352-473A-A0BA-86E2C2801C17}"/>
                </a:ext>
              </a:extLst>
            </p:cNvPr>
            <p:cNvSpPr txBox="1"/>
            <p:nvPr/>
          </p:nvSpPr>
          <p:spPr>
            <a:xfrm>
              <a:off x="2947595" y="5646127"/>
              <a:ext cx="2182008" cy="246221"/>
            </a:xfrm>
            <a:prstGeom prst="rect">
              <a:avLst/>
            </a:prstGeom>
            <a:noFill/>
          </p:spPr>
          <p:txBody>
            <a:bodyPr wrap="none" rtlCol="0">
              <a:spAutoFit/>
            </a:bodyPr>
            <a:lstStyle/>
            <a:p>
              <a:r>
                <a:rPr kumimoji="1" lang="en-US" altLang="ko-Kore-KR" sz="1000" dirty="0">
                  <a:solidFill>
                    <a:srgbClr val="FF0000"/>
                  </a:solidFill>
                </a:rPr>
                <a:t>Overfitting</a:t>
              </a:r>
              <a:r>
                <a:rPr kumimoji="1" lang="ko-KR" altLang="en-US" sz="1000" dirty="0">
                  <a:solidFill>
                    <a:srgbClr val="FF0000"/>
                  </a:solidFill>
                </a:rPr>
                <a:t>된 각 </a:t>
              </a:r>
              <a:r>
                <a:rPr kumimoji="1" lang="en-US" altLang="ko-KR" sz="1000" dirty="0">
                  <a:solidFill>
                    <a:srgbClr val="FF0000"/>
                  </a:solidFill>
                </a:rPr>
                <a:t>Tree</a:t>
              </a:r>
              <a:r>
                <a:rPr kumimoji="1" lang="ko-KR" altLang="en-US" sz="1000" dirty="0">
                  <a:solidFill>
                    <a:srgbClr val="FF0000"/>
                  </a:solidFill>
                </a:rPr>
                <a:t>의 예측 값 집계 </a:t>
              </a:r>
              <a:endParaRPr kumimoji="1" lang="ko-Kore-KR" altLang="en-US" sz="1000" dirty="0">
                <a:solidFill>
                  <a:srgbClr val="FF0000"/>
                </a:solidFill>
              </a:endParaRPr>
            </a:p>
          </p:txBody>
        </p:sp>
        <p:sp>
          <p:nvSpPr>
            <p:cNvPr id="19" name="액자 18">
              <a:extLst>
                <a:ext uri="{FF2B5EF4-FFF2-40B4-BE49-F238E27FC236}">
                  <a16:creationId xmlns:a16="http://schemas.microsoft.com/office/drawing/2014/main" id="{F3FBD5F0-CAC9-405D-BCEA-009FAA936693}"/>
                </a:ext>
              </a:extLst>
            </p:cNvPr>
            <p:cNvSpPr/>
            <p:nvPr/>
          </p:nvSpPr>
          <p:spPr>
            <a:xfrm>
              <a:off x="5125531" y="4326317"/>
              <a:ext cx="180510" cy="190247"/>
            </a:xfrm>
            <a:prstGeom prst="frame">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grpSp>
      <p:sp>
        <p:nvSpPr>
          <p:cNvPr id="27" name="직사각형 26">
            <a:extLst>
              <a:ext uri="{FF2B5EF4-FFF2-40B4-BE49-F238E27FC236}">
                <a16:creationId xmlns:a16="http://schemas.microsoft.com/office/drawing/2014/main" id="{EC57A45B-3522-4896-BF6D-A8478E3EEBA5}"/>
              </a:ext>
            </a:extLst>
          </p:cNvPr>
          <p:cNvSpPr/>
          <p:nvPr/>
        </p:nvSpPr>
        <p:spPr>
          <a:xfrm>
            <a:off x="70448" y="3323423"/>
            <a:ext cx="9143999" cy="1169551"/>
          </a:xfrm>
          <a:prstGeom prst="rect">
            <a:avLst/>
          </a:prstGeom>
        </p:spPr>
        <p:txBody>
          <a:bodyPr wrap="square">
            <a:spAutoFit/>
          </a:bodyPr>
          <a:lstStyle/>
          <a:p>
            <a:r>
              <a:rPr lang="en-US" altLang="ko-KR" sz="1000" dirty="0"/>
              <a:t>CART</a:t>
            </a:r>
            <a:r>
              <a:rPr lang="ko-KR" altLang="en-US" sz="1000" dirty="0"/>
              <a:t> </a:t>
            </a:r>
            <a:r>
              <a:rPr lang="en-US" altLang="ko-KR" sz="1000" dirty="0"/>
              <a:t>(Classification &amp; Regression Trees)</a:t>
            </a:r>
            <a:r>
              <a:rPr lang="ko-KR" altLang="en-US" sz="1000" dirty="0"/>
              <a:t>의 특징</a:t>
            </a:r>
            <a:endParaRPr lang="en-US" altLang="ko-KR" sz="1000" dirty="0"/>
          </a:p>
          <a:p>
            <a:pPr marL="228600" indent="-228600">
              <a:buAutoNum type="arabicPeriod"/>
            </a:pPr>
            <a:r>
              <a:rPr lang="ko-KR" altLang="en-US" sz="1000" dirty="0"/>
              <a:t>설명변수 또는 예측 인자의 비선형성</a:t>
            </a:r>
            <a:r>
              <a:rPr lang="en-US" altLang="ko-KR" sz="1000" dirty="0"/>
              <a:t>(nonlinearity)</a:t>
            </a:r>
            <a:r>
              <a:rPr lang="ko-KR" altLang="en-US" sz="1000" dirty="0"/>
              <a:t>과 상호작용</a:t>
            </a:r>
            <a:r>
              <a:rPr lang="en-US" altLang="ko-KR" sz="1000" dirty="0"/>
              <a:t>(interactions)</a:t>
            </a:r>
            <a:r>
              <a:rPr lang="ko-KR" altLang="en-US" sz="1000" dirty="0"/>
              <a:t>을 최대한 활용하여 반응 변수</a:t>
            </a:r>
            <a:r>
              <a:rPr lang="en-US" altLang="ko-KR" sz="1000" dirty="0"/>
              <a:t>(</a:t>
            </a:r>
            <a:r>
              <a:rPr lang="ko-KR" altLang="en-US" sz="1000" dirty="0"/>
              <a:t>종속변수</a:t>
            </a:r>
            <a:r>
              <a:rPr lang="en-US" altLang="ko-KR" sz="1000" dirty="0"/>
              <a:t>)</a:t>
            </a:r>
            <a:r>
              <a:rPr lang="ko-KR" altLang="en-US" sz="1000" dirty="0"/>
              <a:t>에 대한 영향을 판단하는 기법</a:t>
            </a:r>
            <a:endParaRPr lang="en-US" altLang="ko-KR" sz="1000" dirty="0"/>
          </a:p>
          <a:p>
            <a:pPr marL="228600" indent="-228600">
              <a:buAutoNum type="arabicPeriod"/>
            </a:pPr>
            <a:r>
              <a:rPr lang="ko-KR" altLang="en-US" sz="1000" dirty="0"/>
              <a:t>설명변수를 중요도 기준에 따라 줄기</a:t>
            </a:r>
            <a:r>
              <a:rPr lang="en-US" altLang="ko-KR" sz="1000" dirty="0"/>
              <a:t>(branch)</a:t>
            </a:r>
            <a:r>
              <a:rPr lang="ko-KR" altLang="en-US" sz="1000" dirty="0"/>
              <a:t>를 만들어 나가며</a:t>
            </a:r>
            <a:r>
              <a:rPr lang="en-US" altLang="ko-KR" sz="1000" dirty="0"/>
              <a:t>, </a:t>
            </a:r>
            <a:r>
              <a:rPr lang="ko-KR" altLang="en-US" sz="1000" dirty="0"/>
              <a:t>마지막 노드</a:t>
            </a:r>
            <a:r>
              <a:rPr lang="en-US" altLang="ko-KR" sz="1000" dirty="0"/>
              <a:t>(node: </a:t>
            </a:r>
            <a:r>
              <a:rPr lang="ko-KR" altLang="en-US" sz="1000" dirty="0"/>
              <a:t>마디</a:t>
            </a:r>
            <a:r>
              <a:rPr lang="en-US" altLang="ko-KR" sz="1000" dirty="0"/>
              <a:t>)</a:t>
            </a:r>
            <a:r>
              <a:rPr lang="ko-KR" altLang="en-US" sz="1000" dirty="0"/>
              <a:t>에서 반응변수에 대해 판단</a:t>
            </a:r>
            <a:endParaRPr lang="en-US" altLang="ko-KR" sz="1000" dirty="0"/>
          </a:p>
          <a:p>
            <a:pPr marL="228600" indent="-228600">
              <a:buAutoNum type="arabicPeriod"/>
            </a:pPr>
            <a:r>
              <a:rPr lang="en-US" altLang="ko-KR" sz="1000" dirty="0"/>
              <a:t>CART</a:t>
            </a:r>
            <a:r>
              <a:rPr lang="ko-KR" altLang="en-US" sz="1000" dirty="0"/>
              <a:t>는 반응변수가 이항변수</a:t>
            </a:r>
            <a:r>
              <a:rPr lang="en-US" altLang="ko-KR" sz="1000" dirty="0"/>
              <a:t>, </a:t>
            </a:r>
            <a:r>
              <a:rPr lang="ko-KR" altLang="en-US" sz="1000" dirty="0"/>
              <a:t>다항변수</a:t>
            </a:r>
            <a:r>
              <a:rPr lang="en-US" altLang="ko-KR" sz="1000" dirty="0"/>
              <a:t>, </a:t>
            </a:r>
            <a:r>
              <a:rPr lang="ko-KR" altLang="en-US" sz="1000" dirty="0"/>
              <a:t>그리고 </a:t>
            </a:r>
            <a:r>
              <a:rPr lang="ko-KR" altLang="en-US" sz="1000" dirty="0" err="1"/>
              <a:t>연속형인</a:t>
            </a:r>
            <a:r>
              <a:rPr lang="ko-KR" altLang="en-US" sz="1000" dirty="0"/>
              <a:t> 경우에도 사용할 수 있다</a:t>
            </a:r>
            <a:r>
              <a:rPr lang="en-US" altLang="ko-KR" sz="1000" dirty="0"/>
              <a:t>.</a:t>
            </a:r>
          </a:p>
          <a:p>
            <a:pPr marL="228600" indent="-228600">
              <a:buAutoNum type="arabicPeriod"/>
            </a:pPr>
            <a:r>
              <a:rPr lang="ko-KR" altLang="en-US" sz="1000" dirty="0"/>
              <a:t>예측인자</a:t>
            </a:r>
            <a:r>
              <a:rPr lang="en-US" altLang="ko-KR" sz="1000" dirty="0"/>
              <a:t>(</a:t>
            </a:r>
            <a:r>
              <a:rPr lang="ko-KR" altLang="en-US" sz="1000" dirty="0"/>
              <a:t>설명변수</a:t>
            </a:r>
            <a:r>
              <a:rPr lang="en-US" altLang="ko-KR" sz="1000" dirty="0"/>
              <a:t>) </a:t>
            </a:r>
            <a:r>
              <a:rPr lang="ko-KR" altLang="en-US" sz="1000" dirty="0"/>
              <a:t>역시 연속형과 범주형 변수 의 구분 없이 선택 할 수 있다</a:t>
            </a:r>
            <a:r>
              <a:rPr lang="en-US" altLang="ko-KR" sz="1000" dirty="0"/>
              <a:t>. </a:t>
            </a:r>
          </a:p>
          <a:p>
            <a:pPr marL="228600" indent="-228600">
              <a:buAutoNum type="arabicPeriod"/>
            </a:pPr>
            <a:r>
              <a:rPr lang="en-US" altLang="ko-KR" sz="1000" dirty="0"/>
              <a:t>CART</a:t>
            </a:r>
            <a:r>
              <a:rPr lang="ko-KR" altLang="en-US" sz="1000" dirty="0"/>
              <a:t>의 경우</a:t>
            </a:r>
            <a:r>
              <a:rPr lang="en-US" altLang="ko-KR" sz="1000" dirty="0"/>
              <a:t>, </a:t>
            </a:r>
            <a:r>
              <a:rPr lang="ko-KR" altLang="en-US" sz="1000" dirty="0"/>
              <a:t>하위 노드가 많아 질수록 예측오차의 편의</a:t>
            </a:r>
            <a:r>
              <a:rPr lang="en-US" altLang="ko-KR" sz="1000" dirty="0"/>
              <a:t>(bias)</a:t>
            </a:r>
            <a:r>
              <a:rPr lang="ko-KR" altLang="en-US" sz="1000" dirty="0"/>
              <a:t>는 줄어들지만 분산은 증가하는 문제가 있다</a:t>
            </a:r>
            <a:r>
              <a:rPr lang="en-US" altLang="ko-KR" sz="1000" dirty="0"/>
              <a:t>. </a:t>
            </a:r>
            <a:r>
              <a:rPr lang="ko-KR" altLang="en-US" sz="1000" dirty="0"/>
              <a:t>반면</a:t>
            </a:r>
            <a:r>
              <a:rPr lang="en-US" altLang="ko-KR" sz="1000" dirty="0"/>
              <a:t>, </a:t>
            </a:r>
            <a:r>
              <a:rPr lang="ko-KR" altLang="en-US" sz="1000" dirty="0"/>
              <a:t>랜덤 포리스트에서는 동일하게 분포된 </a:t>
            </a:r>
            <a:r>
              <a:rPr lang="ko-KR" altLang="en-US" sz="1000" dirty="0" err="1"/>
              <a:t>결정트리를</a:t>
            </a:r>
            <a:r>
              <a:rPr lang="ko-KR" altLang="en-US" sz="1000" dirty="0"/>
              <a:t> 반복적으로 생성함으로써 예측오차의 분산을 줄일 수 있다</a:t>
            </a:r>
            <a:r>
              <a:rPr lang="en-US" altLang="ko-KR" sz="1000" dirty="0"/>
              <a:t>.</a:t>
            </a:r>
            <a:endParaRPr lang="ko-KR" altLang="en-US" sz="1000" dirty="0"/>
          </a:p>
        </p:txBody>
      </p:sp>
    </p:spTree>
    <p:extLst>
      <p:ext uri="{BB962C8B-B14F-4D97-AF65-F5344CB8AC3E}">
        <p14:creationId xmlns:p14="http://schemas.microsoft.com/office/powerpoint/2010/main" val="404360760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B365F6-58CE-47CB-9560-857FEEFBCD5A}"/>
              </a:ext>
            </a:extLst>
          </p:cNvPr>
          <p:cNvSpPr/>
          <p:nvPr/>
        </p:nvSpPr>
        <p:spPr>
          <a:xfrm>
            <a:off x="3080840" y="275842"/>
            <a:ext cx="1851789" cy="369332"/>
          </a:xfrm>
          <a:prstGeom prst="rect">
            <a:avLst/>
          </a:prstGeom>
        </p:spPr>
        <p:txBody>
          <a:bodyPr wrap="none">
            <a:spAutoFit/>
          </a:bodyPr>
          <a:lstStyle/>
          <a:p>
            <a:r>
              <a:rPr lang="en-US" altLang="ko-KR" dirty="0"/>
              <a:t>**Random-Forest</a:t>
            </a:r>
            <a:endParaRPr lang="ko-KR" altLang="en-US" dirty="0"/>
          </a:p>
        </p:txBody>
      </p:sp>
      <p:sp>
        <p:nvSpPr>
          <p:cNvPr id="3" name="바닥글 개체 틀 2">
            <a:extLst>
              <a:ext uri="{FF2B5EF4-FFF2-40B4-BE49-F238E27FC236}">
                <a16:creationId xmlns:a16="http://schemas.microsoft.com/office/drawing/2014/main" id="{FF47E72F-4625-408C-90BB-13A70E59F946}"/>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D037AC9D-AE7E-475B-ABF3-864A5967BA69}"/>
              </a:ext>
            </a:extLst>
          </p:cNvPr>
          <p:cNvSpPr>
            <a:spLocks noGrp="1"/>
          </p:cNvSpPr>
          <p:nvPr>
            <p:ph type="sldNum" sz="quarter" idx="12"/>
          </p:nvPr>
        </p:nvSpPr>
        <p:spPr/>
        <p:txBody>
          <a:bodyPr/>
          <a:lstStyle/>
          <a:p>
            <a:fld id="{DE77BB65-F969-4654-BF30-45C70C1BE112}" type="slidenum">
              <a:rPr lang="ko-KR" altLang="en-US" smtClean="0"/>
              <a:pPr/>
              <a:t>267</a:t>
            </a:fld>
            <a:endParaRPr lang="ko-KR" altLang="en-US"/>
          </a:p>
        </p:txBody>
      </p:sp>
      <p:sp>
        <p:nvSpPr>
          <p:cNvPr id="10" name="직사각형 9">
            <a:extLst>
              <a:ext uri="{FF2B5EF4-FFF2-40B4-BE49-F238E27FC236}">
                <a16:creationId xmlns:a16="http://schemas.microsoft.com/office/drawing/2014/main" id="{8952C322-42E6-4A24-83EB-EA37FBFB76B0}"/>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pic>
        <p:nvPicPr>
          <p:cNvPr id="28" name="그림 27">
            <a:extLst>
              <a:ext uri="{FF2B5EF4-FFF2-40B4-BE49-F238E27FC236}">
                <a16:creationId xmlns:a16="http://schemas.microsoft.com/office/drawing/2014/main" id="{D9160C4C-B0F5-49C3-90AA-3F70BE8C3B07}"/>
              </a:ext>
            </a:extLst>
          </p:cNvPr>
          <p:cNvPicPr>
            <a:picLocks noChangeAspect="1"/>
          </p:cNvPicPr>
          <p:nvPr/>
        </p:nvPicPr>
        <p:blipFill>
          <a:blip r:embed="rId2"/>
          <a:stretch>
            <a:fillRect/>
          </a:stretch>
        </p:blipFill>
        <p:spPr>
          <a:xfrm>
            <a:off x="136062" y="1693577"/>
            <a:ext cx="2879834" cy="4461382"/>
          </a:xfrm>
          <a:prstGeom prst="rect">
            <a:avLst/>
          </a:prstGeom>
        </p:spPr>
      </p:pic>
      <p:sp>
        <p:nvSpPr>
          <p:cNvPr id="29" name="TextBox 28">
            <a:extLst>
              <a:ext uri="{FF2B5EF4-FFF2-40B4-BE49-F238E27FC236}">
                <a16:creationId xmlns:a16="http://schemas.microsoft.com/office/drawing/2014/main" id="{504A57D1-2EAA-4465-A4CD-4DBCFABEEB8C}"/>
              </a:ext>
            </a:extLst>
          </p:cNvPr>
          <p:cNvSpPr txBox="1"/>
          <p:nvPr/>
        </p:nvSpPr>
        <p:spPr>
          <a:xfrm>
            <a:off x="136062" y="1124744"/>
            <a:ext cx="3496470" cy="369332"/>
          </a:xfrm>
          <a:prstGeom prst="rect">
            <a:avLst/>
          </a:prstGeom>
          <a:noFill/>
          <a:ln>
            <a:solidFill>
              <a:schemeClr val="accent1"/>
            </a:solidFill>
          </a:ln>
        </p:spPr>
        <p:txBody>
          <a:bodyPr wrap="none" rtlCol="0">
            <a:spAutoFit/>
          </a:bodyPr>
          <a:lstStyle/>
          <a:p>
            <a:r>
              <a:rPr kumimoji="1" lang="en-US" altLang="ko-KR" dirty="0"/>
              <a:t>Random Forest</a:t>
            </a:r>
            <a:r>
              <a:rPr kumimoji="1" lang="ko-KR" altLang="en-US" dirty="0"/>
              <a:t>의 </a:t>
            </a:r>
            <a:r>
              <a:rPr kumimoji="1" lang="en-US" altLang="ko-Kore-KR" dirty="0"/>
              <a:t>Hyper</a:t>
            </a:r>
            <a:r>
              <a:rPr kumimoji="1" lang="en-US" altLang="ko-KR" dirty="0"/>
              <a:t>-</a:t>
            </a:r>
            <a:r>
              <a:rPr kumimoji="1" lang="en-US" altLang="ko-Kore-KR" dirty="0"/>
              <a:t>Parameter</a:t>
            </a:r>
            <a:endParaRPr kumimoji="1" lang="ko-Kore-KR" altLang="en-US" dirty="0"/>
          </a:p>
        </p:txBody>
      </p:sp>
      <p:sp>
        <p:nvSpPr>
          <p:cNvPr id="30" name="TextBox 29">
            <a:extLst>
              <a:ext uri="{FF2B5EF4-FFF2-40B4-BE49-F238E27FC236}">
                <a16:creationId xmlns:a16="http://schemas.microsoft.com/office/drawing/2014/main" id="{5043C9F0-44BD-4C31-9755-605B93841AD7}"/>
              </a:ext>
            </a:extLst>
          </p:cNvPr>
          <p:cNvSpPr txBox="1"/>
          <p:nvPr/>
        </p:nvSpPr>
        <p:spPr>
          <a:xfrm>
            <a:off x="3260442" y="1607397"/>
            <a:ext cx="6019620" cy="4222246"/>
          </a:xfrm>
          <a:prstGeom prst="rect">
            <a:avLst/>
          </a:prstGeom>
          <a:noFill/>
        </p:spPr>
        <p:txBody>
          <a:bodyPr wrap="square" rtlCol="0">
            <a:spAutoFit/>
          </a:bodyPr>
          <a:lstStyle/>
          <a:p>
            <a:pPr marL="228600" indent="-228600">
              <a:lnSpc>
                <a:spcPct val="150000"/>
              </a:lnSpc>
              <a:buAutoNum type="arabicPeriod"/>
            </a:pPr>
            <a:r>
              <a:rPr lang="en" altLang="ko-Kore-KR" sz="1000" b="1" dirty="0" err="1"/>
              <a:t>n_estimators</a:t>
            </a:r>
            <a:r>
              <a:rPr lang="en" altLang="ko-Kore-KR" sz="1000" b="1" dirty="0"/>
              <a:t> </a:t>
            </a:r>
            <a:r>
              <a:rPr lang="en" altLang="ko-Kore-KR" sz="1000" dirty="0"/>
              <a:t>: </a:t>
            </a:r>
            <a:r>
              <a:rPr lang="ko-KR" altLang="en-US" sz="1000" dirty="0"/>
              <a:t>생성되는 의사결정나무의 개수로 </a:t>
            </a:r>
            <a:r>
              <a:rPr lang="ko-KR" altLang="en-US" sz="1000" dirty="0">
                <a:solidFill>
                  <a:srgbClr val="FF0000"/>
                </a:solidFill>
              </a:rPr>
              <a:t>기본값은 </a:t>
            </a:r>
            <a:r>
              <a:rPr lang="en-US" altLang="ko-KR" sz="1000" dirty="0">
                <a:solidFill>
                  <a:srgbClr val="FF0000"/>
                </a:solidFill>
              </a:rPr>
              <a:t>100</a:t>
            </a:r>
            <a:r>
              <a:rPr lang="ko-KR" altLang="en-US" sz="1000" dirty="0">
                <a:solidFill>
                  <a:srgbClr val="FF0000"/>
                </a:solidFill>
              </a:rPr>
              <a:t>개</a:t>
            </a:r>
            <a:endParaRPr lang="en-US" altLang="ko-KR" sz="1000" dirty="0">
              <a:solidFill>
                <a:srgbClr val="FF0000"/>
              </a:solidFill>
            </a:endParaRPr>
          </a:p>
          <a:p>
            <a:pPr marL="228600" indent="-228600">
              <a:lnSpc>
                <a:spcPct val="150000"/>
              </a:lnSpc>
              <a:buAutoNum type="arabicPeriod"/>
            </a:pPr>
            <a:r>
              <a:rPr lang="en-US" altLang="ko-KR" sz="1000" b="1" dirty="0"/>
              <a:t>Bootstrap </a:t>
            </a:r>
            <a:r>
              <a:rPr lang="en-US" altLang="ko-KR" sz="1000" dirty="0"/>
              <a:t>: </a:t>
            </a:r>
            <a:r>
              <a:rPr lang="ko-KR" altLang="en-US" sz="1000" dirty="0"/>
              <a:t>복원추출법을 사용하는지 여부를 표시함 </a:t>
            </a:r>
            <a:r>
              <a:rPr lang="en-US" altLang="ko-KR" sz="1000" dirty="0"/>
              <a:t>(</a:t>
            </a:r>
            <a:r>
              <a:rPr lang="ko-KR" altLang="en-US" sz="1000" dirty="0"/>
              <a:t>만약 </a:t>
            </a:r>
            <a:r>
              <a:rPr lang="en-US" altLang="ko-KR" sz="1000" dirty="0"/>
              <a:t>False</a:t>
            </a:r>
            <a:r>
              <a:rPr lang="ko-KR" altLang="en-US" sz="1000" dirty="0"/>
              <a:t>인 경우</a:t>
            </a:r>
            <a:r>
              <a:rPr lang="en-US" altLang="ko-KR" sz="1000" dirty="0"/>
              <a:t>,</a:t>
            </a:r>
            <a:r>
              <a:rPr lang="ko-KR" altLang="en-US" sz="1000" dirty="0"/>
              <a:t> 모든 데이터셋이 각 나무에 적용되게 됨</a:t>
            </a:r>
            <a:r>
              <a:rPr lang="en-US" altLang="ko-KR" sz="1000" dirty="0"/>
              <a:t>)</a:t>
            </a:r>
          </a:p>
          <a:p>
            <a:pPr marL="228600" indent="-228600">
              <a:lnSpc>
                <a:spcPct val="150000"/>
              </a:lnSpc>
              <a:buAutoNum type="arabicPeriod"/>
            </a:pPr>
            <a:r>
              <a:rPr lang="en-US" altLang="ko-KR" sz="1000" b="1" dirty="0" err="1"/>
              <a:t>Oob_score</a:t>
            </a:r>
            <a:r>
              <a:rPr lang="ko-KR" altLang="en-US" sz="1000" b="1" dirty="0"/>
              <a:t> </a:t>
            </a:r>
            <a:r>
              <a:rPr lang="en-US" altLang="ko-KR" sz="1000" dirty="0"/>
              <a:t>:</a:t>
            </a:r>
            <a:r>
              <a:rPr lang="ko-KR" altLang="en-US" sz="1000" dirty="0"/>
              <a:t> </a:t>
            </a:r>
            <a:r>
              <a:rPr lang="en-US" altLang="ko-KR" sz="1000" dirty="0" err="1"/>
              <a:t>Out_of_bag</a:t>
            </a:r>
            <a:r>
              <a:rPr lang="ko-KR" altLang="en-US" sz="1000" dirty="0"/>
              <a:t>의 약자인 </a:t>
            </a:r>
            <a:r>
              <a:rPr lang="en-US" altLang="ko-KR" sz="1000" dirty="0" err="1"/>
              <a:t>oob</a:t>
            </a:r>
            <a:r>
              <a:rPr lang="ko-KR" altLang="en-US" sz="1000" dirty="0"/>
              <a:t>는 복원추출법으로 추출되지 않는 데이터 </a:t>
            </a:r>
            <a:r>
              <a:rPr lang="en-US" altLang="ko-KR" sz="1000" dirty="0">
                <a:highlight>
                  <a:srgbClr val="FFFF00"/>
                </a:highlight>
              </a:rPr>
              <a:t>(</a:t>
            </a:r>
            <a:r>
              <a:rPr lang="ko-KR" altLang="en-US" sz="1000" dirty="0">
                <a:highlight>
                  <a:srgbClr val="FFFF00"/>
                </a:highlight>
              </a:rPr>
              <a:t>수학적으로 약 </a:t>
            </a:r>
            <a:r>
              <a:rPr lang="en-US" altLang="ko-KR" sz="1000" dirty="0">
                <a:highlight>
                  <a:srgbClr val="FFFF00"/>
                </a:highlight>
              </a:rPr>
              <a:t>36.8%)</a:t>
            </a:r>
            <a:r>
              <a:rPr lang="ko-KR" altLang="en-US" sz="1000" dirty="0" err="1"/>
              <a:t>를</a:t>
            </a:r>
            <a:r>
              <a:rPr lang="ko-KR" altLang="en-US" sz="1000" dirty="0"/>
              <a:t> 의미하는데 이 데이터를 모델에 대입하여 검증을 진행하는지 여부를 나타낸다</a:t>
            </a:r>
            <a:r>
              <a:rPr lang="en-US" altLang="ko-KR" sz="1000" dirty="0"/>
              <a:t>.</a:t>
            </a:r>
            <a:r>
              <a:rPr lang="ko-KR" altLang="en-US" sz="1000" dirty="0"/>
              <a:t> 애초에 </a:t>
            </a:r>
            <a:r>
              <a:rPr lang="en-US" altLang="ko-KR" sz="1000" dirty="0"/>
              <a:t>train, validation, test</a:t>
            </a:r>
            <a:r>
              <a:rPr lang="ko-KR" altLang="en-US" sz="1000" dirty="0"/>
              <a:t> 데이터로 분할하는 것과는 별개의 방식으로서 </a:t>
            </a:r>
            <a:r>
              <a:rPr lang="en-US" altLang="ko-KR" sz="1000" dirty="0"/>
              <a:t>train-test split</a:t>
            </a:r>
            <a:r>
              <a:rPr lang="ko-KR" altLang="en-US" sz="1000" dirty="0"/>
              <a:t>을 수행하기에 데이터 수가 적은 경우 사용하게 된다</a:t>
            </a:r>
            <a:r>
              <a:rPr lang="en-US" altLang="ko-KR" sz="1000" dirty="0">
                <a:solidFill>
                  <a:srgbClr val="FF0000"/>
                </a:solidFill>
              </a:rPr>
              <a:t>.</a:t>
            </a:r>
            <a:r>
              <a:rPr lang="ko-KR" altLang="en-US" sz="1000" dirty="0">
                <a:solidFill>
                  <a:srgbClr val="FF0000"/>
                </a:solidFill>
              </a:rPr>
              <a:t> 기본값은 </a:t>
            </a:r>
            <a:r>
              <a:rPr lang="en-US" altLang="ko-KR" sz="1000" dirty="0">
                <a:solidFill>
                  <a:srgbClr val="FF0000"/>
                </a:solidFill>
              </a:rPr>
              <a:t>False</a:t>
            </a:r>
            <a:r>
              <a:rPr lang="ko-KR" altLang="en-US" sz="1000" dirty="0">
                <a:solidFill>
                  <a:srgbClr val="FF0000"/>
                </a:solidFill>
              </a:rPr>
              <a:t>로 수행하지 않는다</a:t>
            </a:r>
            <a:r>
              <a:rPr lang="en-US" altLang="ko-KR" sz="1000" dirty="0">
                <a:solidFill>
                  <a:srgbClr val="FF0000"/>
                </a:solidFill>
              </a:rPr>
              <a:t>.</a:t>
            </a:r>
          </a:p>
          <a:p>
            <a:pPr marL="228600" indent="-228600">
              <a:lnSpc>
                <a:spcPct val="150000"/>
              </a:lnSpc>
              <a:buAutoNum type="arabicPeriod"/>
            </a:pPr>
            <a:r>
              <a:rPr lang="en-US" altLang="ko-KR" sz="1000" b="1" dirty="0" err="1"/>
              <a:t>N_jobs</a:t>
            </a:r>
            <a:r>
              <a:rPr lang="en-US" altLang="ko-KR" sz="1000" b="1" dirty="0"/>
              <a:t> </a:t>
            </a:r>
            <a:r>
              <a:rPr lang="en-US" altLang="ko-KR" sz="1000" dirty="0"/>
              <a:t>: CPU </a:t>
            </a:r>
            <a:r>
              <a:rPr lang="ko-KR" altLang="en-US" sz="1000" dirty="0"/>
              <a:t>사용 개수를 의미한다</a:t>
            </a:r>
            <a:r>
              <a:rPr lang="en-US" altLang="ko-KR" sz="1000" dirty="0"/>
              <a:t>.</a:t>
            </a:r>
            <a:r>
              <a:rPr lang="ko-KR" altLang="en-US" sz="1000" dirty="0"/>
              <a:t> </a:t>
            </a:r>
            <a:r>
              <a:rPr lang="en-US" altLang="ko-KR" sz="1000" dirty="0"/>
              <a:t>(</a:t>
            </a:r>
            <a:r>
              <a:rPr lang="ko-KR" altLang="en-US" sz="1000" dirty="0"/>
              <a:t>병렬처리로 연산을 더 빠르게 할 수 있도록 </a:t>
            </a:r>
            <a:r>
              <a:rPr lang="en-US" altLang="ko-KR" sz="1000" dirty="0"/>
              <a:t>-1</a:t>
            </a:r>
            <a:r>
              <a:rPr lang="ko-KR" altLang="en-US" sz="1000" dirty="0"/>
              <a:t>로 설정가능</a:t>
            </a:r>
            <a:r>
              <a:rPr lang="en-US" altLang="ko-KR" sz="1000" dirty="0"/>
              <a:t>)</a:t>
            </a:r>
          </a:p>
          <a:p>
            <a:pPr marL="228600" indent="-228600">
              <a:lnSpc>
                <a:spcPct val="150000"/>
              </a:lnSpc>
              <a:buAutoNum type="arabicPeriod"/>
            </a:pPr>
            <a:r>
              <a:rPr lang="en-US" altLang="ko-KR" sz="1000" b="1" dirty="0"/>
              <a:t>Verbose</a:t>
            </a:r>
            <a:r>
              <a:rPr lang="en-US" altLang="ko-KR" sz="1000" dirty="0"/>
              <a:t> : </a:t>
            </a:r>
            <a:r>
              <a:rPr lang="ko-KR" altLang="en-US" sz="1000" dirty="0"/>
              <a:t>모형 적합과정에서 나오는 결과를 출력하는지 여부로 </a:t>
            </a:r>
            <a:r>
              <a:rPr lang="en-US" altLang="ko-KR" sz="1000" dirty="0">
                <a:solidFill>
                  <a:srgbClr val="FF0000"/>
                </a:solidFill>
              </a:rPr>
              <a:t>0</a:t>
            </a:r>
            <a:r>
              <a:rPr lang="ko-KR" altLang="en-US" sz="1000" dirty="0">
                <a:solidFill>
                  <a:srgbClr val="FF0000"/>
                </a:solidFill>
              </a:rPr>
              <a:t>은 </a:t>
            </a:r>
            <a:r>
              <a:rPr lang="ko-KR" altLang="en-US" sz="1000" dirty="0" err="1">
                <a:solidFill>
                  <a:srgbClr val="FF0000"/>
                </a:solidFill>
              </a:rPr>
              <a:t>미출력</a:t>
            </a:r>
            <a:r>
              <a:rPr lang="en-US" altLang="ko-KR" sz="1000" dirty="0"/>
              <a:t>,</a:t>
            </a:r>
            <a:r>
              <a:rPr lang="ko-KR" altLang="en-US" sz="1000" dirty="0"/>
              <a:t> </a:t>
            </a:r>
            <a:r>
              <a:rPr lang="en-US" altLang="ko-KR" sz="1000" dirty="0"/>
              <a:t>1</a:t>
            </a:r>
            <a:r>
              <a:rPr lang="ko-KR" altLang="en-US" sz="1000" dirty="0"/>
              <a:t>은 상세한 출력</a:t>
            </a:r>
            <a:r>
              <a:rPr lang="en-US" altLang="ko-KR" sz="1000" dirty="0"/>
              <a:t>,</a:t>
            </a:r>
            <a:r>
              <a:rPr lang="ko-KR" altLang="en-US" sz="1000" dirty="0"/>
              <a:t> </a:t>
            </a:r>
            <a:r>
              <a:rPr lang="en-US" altLang="ko-KR" sz="1000" dirty="0"/>
              <a:t>2</a:t>
            </a:r>
            <a:r>
              <a:rPr lang="ko-KR" altLang="en-US" sz="1000" dirty="0"/>
              <a:t>는 요약정보를 출력하게 된다</a:t>
            </a:r>
            <a:r>
              <a:rPr lang="en-US" altLang="ko-KR" sz="1000" dirty="0"/>
              <a:t>.</a:t>
            </a:r>
          </a:p>
          <a:p>
            <a:pPr marL="228600" indent="-228600">
              <a:lnSpc>
                <a:spcPct val="150000"/>
              </a:lnSpc>
              <a:buAutoNum type="arabicPeriod"/>
            </a:pPr>
            <a:r>
              <a:rPr lang="en-US" altLang="ko-KR" sz="1000" b="1" dirty="0" err="1"/>
              <a:t>Warm_start</a:t>
            </a:r>
            <a:r>
              <a:rPr lang="en-US" altLang="ko-KR" sz="1000" b="1" dirty="0"/>
              <a:t> </a:t>
            </a:r>
            <a:r>
              <a:rPr lang="en-US" altLang="ko-KR" sz="1000" dirty="0"/>
              <a:t>: </a:t>
            </a:r>
            <a:r>
              <a:rPr lang="ko-KR" altLang="en-US" sz="1000" dirty="0"/>
              <a:t>기본값인 </a:t>
            </a:r>
            <a:r>
              <a:rPr lang="en-US" altLang="ko-KR" sz="1000" dirty="0"/>
              <a:t>False</a:t>
            </a:r>
            <a:r>
              <a:rPr lang="ko-KR" altLang="en-US" sz="1000" dirty="0"/>
              <a:t>는 모델을 </a:t>
            </a:r>
            <a:r>
              <a:rPr lang="en-US" altLang="ko-KR" sz="1000" dirty="0"/>
              <a:t>fitting</a:t>
            </a:r>
            <a:r>
              <a:rPr lang="ko-KR" altLang="en-US" sz="1000" dirty="0"/>
              <a:t>하는 과정에서 </a:t>
            </a:r>
            <a:r>
              <a:rPr lang="ko-KR" altLang="en-US" sz="1000" dirty="0">
                <a:solidFill>
                  <a:srgbClr val="FF0000"/>
                </a:solidFill>
              </a:rPr>
              <a:t>이전의 가중치</a:t>
            </a:r>
            <a:r>
              <a:rPr lang="en-US" altLang="ko-KR" sz="1000" dirty="0">
                <a:solidFill>
                  <a:srgbClr val="FF0000"/>
                </a:solidFill>
              </a:rPr>
              <a:t>(weight, </a:t>
            </a:r>
            <a:r>
              <a:rPr lang="en-US" altLang="ko-KR" sz="1000" dirty="0" err="1">
                <a:solidFill>
                  <a:srgbClr val="FF0000"/>
                </a:solidFill>
              </a:rPr>
              <a:t>coef</a:t>
            </a:r>
            <a:r>
              <a:rPr lang="en-US" altLang="ko-KR" sz="1000" dirty="0">
                <a:solidFill>
                  <a:srgbClr val="FF0000"/>
                </a:solidFill>
              </a:rPr>
              <a:t>)</a:t>
            </a:r>
            <a:r>
              <a:rPr lang="ko-KR" altLang="en-US" sz="1000" dirty="0" err="1">
                <a:solidFill>
                  <a:srgbClr val="FF0000"/>
                </a:solidFill>
              </a:rPr>
              <a:t>를</a:t>
            </a:r>
            <a:r>
              <a:rPr lang="ko-KR" altLang="en-US" sz="1000" dirty="0">
                <a:solidFill>
                  <a:srgbClr val="FF0000"/>
                </a:solidFill>
              </a:rPr>
              <a:t> 초기화</a:t>
            </a:r>
            <a:r>
              <a:rPr lang="ko-KR" altLang="en-US" sz="1000" dirty="0"/>
              <a:t>하고 다시 수행한다는 의미이다</a:t>
            </a:r>
            <a:r>
              <a:rPr lang="en-US" altLang="ko-KR" sz="1000" dirty="0"/>
              <a:t>.</a:t>
            </a:r>
            <a:r>
              <a:rPr lang="ko-KR" altLang="en-US" sz="1000" dirty="0"/>
              <a:t> 만약 </a:t>
            </a:r>
            <a:r>
              <a:rPr lang="en-US" altLang="ko-KR" sz="1000" dirty="0"/>
              <a:t>True</a:t>
            </a:r>
            <a:r>
              <a:rPr lang="ko-KR" altLang="en-US" sz="1000" dirty="0"/>
              <a:t>로 수행하는 경우</a:t>
            </a:r>
            <a:r>
              <a:rPr lang="en-US" altLang="ko-KR" sz="1000" dirty="0"/>
              <a:t>,</a:t>
            </a:r>
            <a:r>
              <a:rPr lang="ko-KR" altLang="en-US" sz="1000" dirty="0"/>
              <a:t> 가중치를 초기화하지 않고 계속 데이터를 </a:t>
            </a:r>
            <a:r>
              <a:rPr lang="en-US" altLang="ko-KR" sz="1000" dirty="0"/>
              <a:t>fitting</a:t>
            </a:r>
            <a:r>
              <a:rPr lang="ko-KR" altLang="en-US" sz="1000" dirty="0"/>
              <a:t>하며 업데이트를 진행한다</a:t>
            </a:r>
            <a:r>
              <a:rPr lang="en-US" altLang="ko-KR" sz="1000" dirty="0"/>
              <a:t>.</a:t>
            </a:r>
          </a:p>
          <a:p>
            <a:pPr marL="228600" indent="-228600">
              <a:lnSpc>
                <a:spcPct val="150000"/>
              </a:lnSpc>
              <a:buAutoNum type="arabicPeriod"/>
            </a:pPr>
            <a:r>
              <a:rPr lang="en-US" altLang="ko-KR" sz="1000" b="1" dirty="0" err="1"/>
              <a:t>Max_samples</a:t>
            </a:r>
            <a:r>
              <a:rPr lang="en-US" altLang="ko-KR" sz="1000" b="1" dirty="0"/>
              <a:t> </a:t>
            </a:r>
            <a:r>
              <a:rPr lang="en-US" altLang="ko-KR" sz="1000" dirty="0"/>
              <a:t>: </a:t>
            </a:r>
            <a:r>
              <a:rPr lang="en-US" altLang="ko-KR" sz="1000" dirty="0" err="1"/>
              <a:t>Bootstarp</a:t>
            </a:r>
            <a:r>
              <a:rPr lang="ko-KR" altLang="en-US" sz="1000" dirty="0"/>
              <a:t>이 </a:t>
            </a:r>
            <a:r>
              <a:rPr lang="en-US" altLang="ko-KR" sz="1000" dirty="0"/>
              <a:t>True</a:t>
            </a:r>
            <a:r>
              <a:rPr lang="ko-KR" altLang="en-US" sz="1000" dirty="0"/>
              <a:t>인 경우</a:t>
            </a:r>
            <a:r>
              <a:rPr lang="en-US" altLang="ko-KR" sz="1000" dirty="0"/>
              <a:t>,</a:t>
            </a:r>
            <a:r>
              <a:rPr lang="ko-KR" altLang="en-US" sz="1000" dirty="0"/>
              <a:t> 각 의사결정나무마다 데이터를 </a:t>
            </a:r>
            <a:r>
              <a:rPr lang="ko-KR" altLang="en-US" sz="1000" dirty="0" err="1"/>
              <a:t>부트스트래핑으로</a:t>
            </a:r>
            <a:r>
              <a:rPr lang="ko-KR" altLang="en-US" sz="1000" dirty="0"/>
              <a:t> 가져오게 되는데</a:t>
            </a:r>
            <a:r>
              <a:rPr lang="en-US" altLang="ko-KR" sz="1000" dirty="0"/>
              <a:t>,</a:t>
            </a:r>
            <a:r>
              <a:rPr lang="ko-KR" altLang="en-US" sz="1000" dirty="0"/>
              <a:t> 이때 기본값인 </a:t>
            </a:r>
            <a:r>
              <a:rPr lang="en-US" altLang="ko-KR" sz="1000" dirty="0">
                <a:solidFill>
                  <a:srgbClr val="FF0000"/>
                </a:solidFill>
              </a:rPr>
              <a:t>None</a:t>
            </a:r>
            <a:r>
              <a:rPr lang="ko-KR" altLang="en-US" sz="1000" dirty="0">
                <a:solidFill>
                  <a:srgbClr val="FF0000"/>
                </a:solidFill>
              </a:rPr>
              <a:t>인 경우는 </a:t>
            </a:r>
            <a:r>
              <a:rPr lang="en-US" altLang="ko-KR" sz="1000" dirty="0">
                <a:solidFill>
                  <a:srgbClr val="FF0000"/>
                </a:solidFill>
              </a:rPr>
              <a:t>Sample</a:t>
            </a:r>
            <a:r>
              <a:rPr lang="ko-KR" altLang="en-US" sz="1000" dirty="0">
                <a:solidFill>
                  <a:srgbClr val="FF0000"/>
                </a:solidFill>
              </a:rPr>
              <a:t>을 가져오는 숫자가 </a:t>
            </a:r>
            <a:r>
              <a:rPr lang="en-US" altLang="ko-KR" sz="1000" dirty="0">
                <a:solidFill>
                  <a:srgbClr val="FF0000"/>
                </a:solidFill>
              </a:rPr>
              <a:t>Train</a:t>
            </a:r>
            <a:r>
              <a:rPr lang="ko-KR" altLang="en-US" sz="1000" dirty="0">
                <a:solidFill>
                  <a:srgbClr val="FF0000"/>
                </a:solidFill>
              </a:rPr>
              <a:t>의 데이터 크기와 동일</a:t>
            </a:r>
            <a:r>
              <a:rPr lang="ko-KR" altLang="en-US" sz="1000" dirty="0"/>
              <a:t>한 양만큼 가져오게 된다</a:t>
            </a:r>
            <a:r>
              <a:rPr lang="en-US" altLang="ko-KR" sz="1000" dirty="0"/>
              <a:t>.</a:t>
            </a:r>
            <a:r>
              <a:rPr lang="ko-KR" altLang="en-US" sz="1000" dirty="0"/>
              <a:t> </a:t>
            </a:r>
            <a:r>
              <a:rPr lang="en-US" altLang="ko-KR" sz="1000" dirty="0"/>
              <a:t>(10000</a:t>
            </a:r>
            <a:r>
              <a:rPr lang="ko-KR" altLang="en-US" sz="1000" dirty="0"/>
              <a:t>개의 데이터라면 </a:t>
            </a:r>
            <a:r>
              <a:rPr lang="en-US" altLang="ko-KR" sz="1000" dirty="0"/>
              <a:t>10000</a:t>
            </a:r>
            <a:r>
              <a:rPr lang="ko-KR" altLang="en-US" sz="1000" dirty="0"/>
              <a:t>번 복원추출 진행</a:t>
            </a:r>
            <a:r>
              <a:rPr lang="en-US" altLang="ko-KR" sz="1000" dirty="0"/>
              <a:t>)</a:t>
            </a:r>
            <a:r>
              <a:rPr lang="ko-KR" altLang="en-US" sz="1000" dirty="0"/>
              <a:t> 만약</a:t>
            </a:r>
            <a:r>
              <a:rPr lang="en-US" altLang="ko-KR" sz="1000" dirty="0"/>
              <a:t>,</a:t>
            </a:r>
            <a:r>
              <a:rPr lang="ko-KR" altLang="en-US" sz="1000" dirty="0"/>
              <a:t> </a:t>
            </a:r>
            <a:r>
              <a:rPr lang="en-US" altLang="ko-KR" sz="1000" dirty="0"/>
              <a:t>int</a:t>
            </a:r>
            <a:r>
              <a:rPr lang="ko-KR" altLang="en-US" sz="1000" dirty="0"/>
              <a:t>로 입력하게 되면 </a:t>
            </a:r>
            <a:r>
              <a:rPr lang="en-US" altLang="ko-KR" sz="1000" dirty="0"/>
              <a:t>int </a:t>
            </a:r>
            <a:r>
              <a:rPr lang="ko-KR" altLang="en-US" sz="1000" dirty="0"/>
              <a:t>값 만큼 복원추출을 진행하고 만약</a:t>
            </a:r>
            <a:r>
              <a:rPr lang="en-US" altLang="ko-KR" sz="1000" dirty="0"/>
              <a:t>,</a:t>
            </a:r>
            <a:r>
              <a:rPr lang="ko-KR" altLang="en-US" sz="1000" dirty="0"/>
              <a:t> </a:t>
            </a:r>
            <a:r>
              <a:rPr lang="en-US" altLang="ko-KR" sz="1000" dirty="0"/>
              <a:t>float</a:t>
            </a:r>
            <a:r>
              <a:rPr lang="ko-KR" altLang="en-US" sz="1000" dirty="0"/>
              <a:t> </a:t>
            </a:r>
            <a:r>
              <a:rPr lang="en-US" altLang="ko-KR" sz="1000" dirty="0"/>
              <a:t>0.3</a:t>
            </a:r>
            <a:r>
              <a:rPr lang="ko-KR" altLang="en-US" sz="1000" dirty="0"/>
              <a:t>정도로 입력하면 </a:t>
            </a:r>
            <a:r>
              <a:rPr lang="en-US" altLang="ko-KR" sz="1000" dirty="0"/>
              <a:t>Train </a:t>
            </a:r>
            <a:r>
              <a:rPr lang="ko-KR" altLang="en-US" sz="1000" dirty="0"/>
              <a:t>데이터 크기에 </a:t>
            </a:r>
            <a:r>
              <a:rPr lang="en-US" altLang="ko-KR" sz="1000" dirty="0"/>
              <a:t>0.3</a:t>
            </a:r>
            <a:r>
              <a:rPr lang="ko-KR" altLang="en-US" sz="1000" dirty="0"/>
              <a:t>배 만큼 복원추출을 진행하게 된다</a:t>
            </a:r>
            <a:r>
              <a:rPr lang="en-US" altLang="ko-KR" sz="1000" dirty="0"/>
              <a:t>.</a:t>
            </a:r>
          </a:p>
        </p:txBody>
      </p:sp>
      <p:sp>
        <p:nvSpPr>
          <p:cNvPr id="31" name="TextBox 30">
            <a:extLst>
              <a:ext uri="{FF2B5EF4-FFF2-40B4-BE49-F238E27FC236}">
                <a16:creationId xmlns:a16="http://schemas.microsoft.com/office/drawing/2014/main" id="{F6C2AFAF-AECE-43B8-AA65-73DCACA85839}"/>
              </a:ext>
            </a:extLst>
          </p:cNvPr>
          <p:cNvSpPr txBox="1"/>
          <p:nvPr/>
        </p:nvSpPr>
        <p:spPr>
          <a:xfrm>
            <a:off x="3216903" y="5818731"/>
            <a:ext cx="6063159" cy="600164"/>
          </a:xfrm>
          <a:prstGeom prst="rect">
            <a:avLst/>
          </a:prstGeom>
          <a:noFill/>
        </p:spPr>
        <p:txBody>
          <a:bodyPr wrap="square" rtlCol="0">
            <a:spAutoFit/>
          </a:bodyPr>
          <a:lstStyle/>
          <a:p>
            <a:r>
              <a:rPr lang="en-US" altLang="ko-KR" sz="1100" i="1" dirty="0">
                <a:solidFill>
                  <a:srgbClr val="0070C0"/>
                </a:solidFill>
              </a:rPr>
              <a:t>Criterion, </a:t>
            </a:r>
            <a:r>
              <a:rPr lang="en-US" altLang="ko-KR" sz="1100" i="1" dirty="0" err="1">
                <a:solidFill>
                  <a:srgbClr val="0070C0"/>
                </a:solidFill>
              </a:rPr>
              <a:t>Max_depth</a:t>
            </a:r>
            <a:r>
              <a:rPr lang="en-US" altLang="ko-KR" sz="1100" i="1" dirty="0">
                <a:solidFill>
                  <a:srgbClr val="0070C0"/>
                </a:solidFill>
              </a:rPr>
              <a:t>, </a:t>
            </a:r>
            <a:r>
              <a:rPr lang="en-US" altLang="ko-KR" sz="1100" i="1" dirty="0" err="1">
                <a:solidFill>
                  <a:srgbClr val="0070C0"/>
                </a:solidFill>
              </a:rPr>
              <a:t>min_samples_split</a:t>
            </a:r>
            <a:r>
              <a:rPr lang="en-US" altLang="ko-KR" sz="1100" i="1" dirty="0">
                <a:solidFill>
                  <a:srgbClr val="0070C0"/>
                </a:solidFill>
              </a:rPr>
              <a:t>, </a:t>
            </a:r>
            <a:r>
              <a:rPr lang="en-US" altLang="ko-KR" sz="1100" i="1" dirty="0" err="1">
                <a:solidFill>
                  <a:srgbClr val="0070C0"/>
                </a:solidFill>
              </a:rPr>
              <a:t>min_samples_leaf</a:t>
            </a:r>
            <a:r>
              <a:rPr lang="en-US" altLang="ko-KR" sz="1100" i="1" dirty="0">
                <a:solidFill>
                  <a:srgbClr val="0070C0"/>
                </a:solidFill>
              </a:rPr>
              <a:t>, </a:t>
            </a:r>
            <a:r>
              <a:rPr lang="en-US" altLang="ko-KR" sz="1100" i="1" dirty="0" err="1">
                <a:solidFill>
                  <a:srgbClr val="0070C0"/>
                </a:solidFill>
              </a:rPr>
              <a:t>min_weight_fraction_leaf</a:t>
            </a:r>
            <a:r>
              <a:rPr lang="en-US" altLang="ko-KR" sz="1100" i="1" dirty="0">
                <a:solidFill>
                  <a:srgbClr val="0070C0"/>
                </a:solidFill>
              </a:rPr>
              <a:t>, </a:t>
            </a:r>
            <a:r>
              <a:rPr lang="en-US" altLang="ko-KR" sz="1100" i="1" dirty="0" err="1">
                <a:solidFill>
                  <a:srgbClr val="0070C0"/>
                </a:solidFill>
              </a:rPr>
              <a:t>max_features</a:t>
            </a:r>
            <a:r>
              <a:rPr lang="en-US" altLang="ko-KR" sz="1100" i="1" dirty="0">
                <a:solidFill>
                  <a:srgbClr val="0070C0"/>
                </a:solidFill>
              </a:rPr>
              <a:t>, </a:t>
            </a:r>
            <a:r>
              <a:rPr lang="en-US" altLang="ko-KR" sz="1100" i="1" dirty="0" err="1">
                <a:solidFill>
                  <a:srgbClr val="0070C0"/>
                </a:solidFill>
              </a:rPr>
              <a:t>max_leaf_nodes</a:t>
            </a:r>
            <a:r>
              <a:rPr lang="en-US" altLang="ko-KR" sz="1100" i="1" dirty="0">
                <a:solidFill>
                  <a:srgbClr val="0070C0"/>
                </a:solidFill>
              </a:rPr>
              <a:t>, </a:t>
            </a:r>
            <a:r>
              <a:rPr lang="en-US" altLang="ko-KR" sz="1100" i="1" dirty="0" err="1">
                <a:solidFill>
                  <a:srgbClr val="0070C0"/>
                </a:solidFill>
              </a:rPr>
              <a:t>min_impurity_decrease</a:t>
            </a:r>
            <a:r>
              <a:rPr lang="en-US" altLang="ko-KR" sz="1100" i="1" dirty="0">
                <a:solidFill>
                  <a:srgbClr val="0070C0"/>
                </a:solidFill>
              </a:rPr>
              <a:t>, </a:t>
            </a:r>
            <a:r>
              <a:rPr lang="en-US" altLang="ko-KR" sz="1100" i="1" dirty="0" err="1">
                <a:solidFill>
                  <a:srgbClr val="0070C0"/>
                </a:solidFill>
              </a:rPr>
              <a:t>random_state</a:t>
            </a:r>
            <a:r>
              <a:rPr lang="en-US" altLang="ko-KR" sz="1100" i="1" dirty="0">
                <a:solidFill>
                  <a:srgbClr val="0070C0"/>
                </a:solidFill>
              </a:rPr>
              <a:t>, </a:t>
            </a:r>
            <a:r>
              <a:rPr lang="en-US" altLang="ko-KR" sz="1100" i="1" dirty="0" err="1">
                <a:solidFill>
                  <a:srgbClr val="0070C0"/>
                </a:solidFill>
              </a:rPr>
              <a:t>class_weight</a:t>
            </a:r>
            <a:r>
              <a:rPr lang="en-US" altLang="ko-KR" sz="1100" i="1" dirty="0">
                <a:solidFill>
                  <a:srgbClr val="0070C0"/>
                </a:solidFill>
              </a:rPr>
              <a:t>, </a:t>
            </a:r>
            <a:r>
              <a:rPr lang="en-US" altLang="ko-KR" sz="1100" i="1" dirty="0" err="1">
                <a:solidFill>
                  <a:srgbClr val="0070C0"/>
                </a:solidFill>
              </a:rPr>
              <a:t>ccp_alpha</a:t>
            </a:r>
            <a:r>
              <a:rPr lang="ko-KR" altLang="en-US" sz="1100" i="1" dirty="0">
                <a:solidFill>
                  <a:srgbClr val="0070C0"/>
                </a:solidFill>
              </a:rPr>
              <a:t>의 값은 의사 결정 나무와 동일한 의미를 가짐</a:t>
            </a:r>
            <a:endParaRPr lang="en-US" altLang="ko-KR" sz="1100" i="1" dirty="0">
              <a:solidFill>
                <a:srgbClr val="0070C0"/>
              </a:solidFill>
            </a:endParaRPr>
          </a:p>
        </p:txBody>
      </p:sp>
      <p:pic>
        <p:nvPicPr>
          <p:cNvPr id="32" name="그림 31" descr="텍스트이(가) 표시된 사진&#10;&#10;자동 생성된 설명">
            <a:extLst>
              <a:ext uri="{FF2B5EF4-FFF2-40B4-BE49-F238E27FC236}">
                <a16:creationId xmlns:a16="http://schemas.microsoft.com/office/drawing/2014/main" id="{EC1695EB-FFFD-45EF-9B4A-9870F4FC83E8}"/>
              </a:ext>
            </a:extLst>
          </p:cNvPr>
          <p:cNvPicPr>
            <a:picLocks noChangeAspect="1"/>
          </p:cNvPicPr>
          <p:nvPr/>
        </p:nvPicPr>
        <p:blipFill>
          <a:blip r:embed="rId3"/>
          <a:stretch>
            <a:fillRect/>
          </a:stretch>
        </p:blipFill>
        <p:spPr>
          <a:xfrm>
            <a:off x="9235612" y="2094676"/>
            <a:ext cx="1460500" cy="469900"/>
          </a:xfrm>
          <a:prstGeom prst="rect">
            <a:avLst/>
          </a:prstGeom>
          <a:ln>
            <a:solidFill>
              <a:srgbClr val="FFC000"/>
            </a:solidFill>
          </a:ln>
        </p:spPr>
      </p:pic>
      <p:cxnSp>
        <p:nvCxnSpPr>
          <p:cNvPr id="33" name="직선 화살표 연결선 32">
            <a:extLst>
              <a:ext uri="{FF2B5EF4-FFF2-40B4-BE49-F238E27FC236}">
                <a16:creationId xmlns:a16="http://schemas.microsoft.com/office/drawing/2014/main" id="{9CB06420-5779-4CEA-BA1D-5F7C49AB8DDC}"/>
              </a:ext>
            </a:extLst>
          </p:cNvPr>
          <p:cNvCxnSpPr/>
          <p:nvPr/>
        </p:nvCxnSpPr>
        <p:spPr>
          <a:xfrm flipV="1">
            <a:off x="8804933" y="2286436"/>
            <a:ext cx="430679" cy="863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47536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B365F6-58CE-47CB-9560-857FEEFBCD5A}"/>
              </a:ext>
            </a:extLst>
          </p:cNvPr>
          <p:cNvSpPr/>
          <p:nvPr/>
        </p:nvSpPr>
        <p:spPr>
          <a:xfrm>
            <a:off x="3080840" y="275842"/>
            <a:ext cx="1851789" cy="369332"/>
          </a:xfrm>
          <a:prstGeom prst="rect">
            <a:avLst/>
          </a:prstGeom>
        </p:spPr>
        <p:txBody>
          <a:bodyPr wrap="none">
            <a:spAutoFit/>
          </a:bodyPr>
          <a:lstStyle/>
          <a:p>
            <a:r>
              <a:rPr lang="en-US" altLang="ko-KR" dirty="0"/>
              <a:t>**Random-Forest</a:t>
            </a:r>
            <a:endParaRPr lang="ko-KR" altLang="en-US" dirty="0"/>
          </a:p>
        </p:txBody>
      </p:sp>
      <p:sp>
        <p:nvSpPr>
          <p:cNvPr id="3" name="바닥글 개체 틀 2">
            <a:extLst>
              <a:ext uri="{FF2B5EF4-FFF2-40B4-BE49-F238E27FC236}">
                <a16:creationId xmlns:a16="http://schemas.microsoft.com/office/drawing/2014/main" id="{FF47E72F-4625-408C-90BB-13A70E59F946}"/>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D037AC9D-AE7E-475B-ABF3-864A5967BA69}"/>
              </a:ext>
            </a:extLst>
          </p:cNvPr>
          <p:cNvSpPr>
            <a:spLocks noGrp="1"/>
          </p:cNvSpPr>
          <p:nvPr>
            <p:ph type="sldNum" sz="quarter" idx="12"/>
          </p:nvPr>
        </p:nvSpPr>
        <p:spPr/>
        <p:txBody>
          <a:bodyPr/>
          <a:lstStyle/>
          <a:p>
            <a:fld id="{DE77BB65-F969-4654-BF30-45C70C1BE112}" type="slidenum">
              <a:rPr lang="ko-KR" altLang="en-US" smtClean="0"/>
              <a:pPr/>
              <a:t>268</a:t>
            </a:fld>
            <a:endParaRPr lang="ko-KR" altLang="en-US"/>
          </a:p>
        </p:txBody>
      </p:sp>
      <p:sp>
        <p:nvSpPr>
          <p:cNvPr id="10" name="직사각형 9">
            <a:extLst>
              <a:ext uri="{FF2B5EF4-FFF2-40B4-BE49-F238E27FC236}">
                <a16:creationId xmlns:a16="http://schemas.microsoft.com/office/drawing/2014/main" id="{8952C322-42E6-4A24-83EB-EA37FBFB76B0}"/>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8" name="TextBox 7">
            <a:extLst>
              <a:ext uri="{FF2B5EF4-FFF2-40B4-BE49-F238E27FC236}">
                <a16:creationId xmlns:a16="http://schemas.microsoft.com/office/drawing/2014/main" id="{86B569E8-7D65-458B-A959-24DEC3C506D3}"/>
              </a:ext>
            </a:extLst>
          </p:cNvPr>
          <p:cNvSpPr txBox="1"/>
          <p:nvPr/>
        </p:nvSpPr>
        <p:spPr>
          <a:xfrm>
            <a:off x="349043" y="1060603"/>
            <a:ext cx="3549370" cy="369332"/>
          </a:xfrm>
          <a:prstGeom prst="rect">
            <a:avLst/>
          </a:prstGeom>
          <a:noFill/>
          <a:ln>
            <a:solidFill>
              <a:schemeClr val="accent1"/>
            </a:solidFill>
          </a:ln>
        </p:spPr>
        <p:txBody>
          <a:bodyPr wrap="none" rtlCol="0">
            <a:spAutoFit/>
          </a:bodyPr>
          <a:lstStyle/>
          <a:p>
            <a:r>
              <a:rPr kumimoji="1" lang="en-US" altLang="ko-KR" dirty="0"/>
              <a:t>Random Forest</a:t>
            </a:r>
            <a:r>
              <a:rPr kumimoji="1" lang="ko-KR" altLang="en-US" dirty="0"/>
              <a:t>의 </a:t>
            </a:r>
            <a:r>
              <a:rPr kumimoji="1" lang="en-US" altLang="ko-Kore-KR" dirty="0"/>
              <a:t>Hyper</a:t>
            </a:r>
            <a:r>
              <a:rPr kumimoji="1" lang="en-US" altLang="ko-KR" dirty="0"/>
              <a:t>-</a:t>
            </a:r>
            <a:r>
              <a:rPr kumimoji="1" lang="en-US" altLang="ko-Kore-KR" dirty="0"/>
              <a:t>Parameter</a:t>
            </a:r>
            <a:endParaRPr kumimoji="1" lang="ko-Kore-KR" altLang="en-US" dirty="0"/>
          </a:p>
        </p:txBody>
      </p:sp>
      <p:sp>
        <p:nvSpPr>
          <p:cNvPr id="9" name="TextBox 8">
            <a:extLst>
              <a:ext uri="{FF2B5EF4-FFF2-40B4-BE49-F238E27FC236}">
                <a16:creationId xmlns:a16="http://schemas.microsoft.com/office/drawing/2014/main" id="{9ADEDDBD-A9C0-4B00-AD25-8AB4DC54894F}"/>
              </a:ext>
            </a:extLst>
          </p:cNvPr>
          <p:cNvSpPr txBox="1"/>
          <p:nvPr/>
        </p:nvSpPr>
        <p:spPr>
          <a:xfrm>
            <a:off x="349043" y="1543256"/>
            <a:ext cx="1791516" cy="307777"/>
          </a:xfrm>
          <a:prstGeom prst="rect">
            <a:avLst/>
          </a:prstGeom>
          <a:noFill/>
          <a:ln>
            <a:solidFill>
              <a:schemeClr val="accent1"/>
            </a:solidFill>
          </a:ln>
        </p:spPr>
        <p:txBody>
          <a:bodyPr wrap="none" rtlCol="0">
            <a:spAutoFit/>
          </a:bodyPr>
          <a:lstStyle/>
          <a:p>
            <a:r>
              <a:rPr kumimoji="1" lang="en-US" altLang="ko-KR" sz="1400" b="1" dirty="0"/>
              <a:t>Grid Search CV</a:t>
            </a:r>
            <a:r>
              <a:rPr kumimoji="1" lang="ko-KR" altLang="en-US" sz="1400" b="1" dirty="0"/>
              <a:t> </a:t>
            </a:r>
            <a:r>
              <a:rPr kumimoji="1" lang="en-US" altLang="ko-KR" sz="1400" b="1" dirty="0"/>
              <a:t>(</a:t>
            </a:r>
            <a:r>
              <a:rPr kumimoji="1" lang="ko-KR" altLang="en-US" sz="1400" b="1" dirty="0"/>
              <a:t>예시</a:t>
            </a:r>
            <a:r>
              <a:rPr kumimoji="1" lang="en-US" altLang="ko-KR" sz="1400" b="1" dirty="0"/>
              <a:t>)</a:t>
            </a:r>
            <a:endParaRPr kumimoji="1" lang="ko-Kore-KR" altLang="en-US" sz="1400" b="1" dirty="0"/>
          </a:p>
        </p:txBody>
      </p:sp>
      <p:sp>
        <p:nvSpPr>
          <p:cNvPr id="11" name="TextBox 10">
            <a:extLst>
              <a:ext uri="{FF2B5EF4-FFF2-40B4-BE49-F238E27FC236}">
                <a16:creationId xmlns:a16="http://schemas.microsoft.com/office/drawing/2014/main" id="{1487122C-6763-4EC3-9604-B88C819D74AD}"/>
              </a:ext>
            </a:extLst>
          </p:cNvPr>
          <p:cNvSpPr txBox="1"/>
          <p:nvPr/>
        </p:nvSpPr>
        <p:spPr>
          <a:xfrm>
            <a:off x="349043" y="1964354"/>
            <a:ext cx="3804745" cy="2400657"/>
          </a:xfrm>
          <a:prstGeom prst="rect">
            <a:avLst/>
          </a:prstGeom>
          <a:noFill/>
          <a:ln>
            <a:solidFill>
              <a:schemeClr val="tx1"/>
            </a:solidFill>
          </a:ln>
        </p:spPr>
        <p:txBody>
          <a:bodyPr wrap="square" rtlCol="0">
            <a:spAutoFit/>
          </a:bodyPr>
          <a:lstStyle/>
          <a:p>
            <a:r>
              <a:rPr lang="en" altLang="ko-Kore-KR" sz="1000" dirty="0"/>
              <a:t>from </a:t>
            </a:r>
            <a:r>
              <a:rPr lang="en" altLang="ko-Kore-KR" sz="1000" dirty="0" err="1"/>
              <a:t>sklearn.model_selection</a:t>
            </a:r>
            <a:r>
              <a:rPr lang="en" altLang="ko-Kore-KR" sz="1000" dirty="0"/>
              <a:t> import </a:t>
            </a:r>
            <a:r>
              <a:rPr lang="en" altLang="ko-Kore-KR" sz="1000" dirty="0" err="1"/>
              <a:t>GridSearchCV</a:t>
            </a:r>
            <a:endParaRPr lang="en" altLang="ko-Kore-KR" sz="1000" dirty="0"/>
          </a:p>
          <a:p>
            <a:r>
              <a:rPr lang="en" altLang="ko-Kore-KR" sz="1000" dirty="0"/>
              <a:t>from </a:t>
            </a:r>
            <a:r>
              <a:rPr lang="en" altLang="ko-Kore-KR" sz="1000" dirty="0" err="1"/>
              <a:t>sklearn.ensemble</a:t>
            </a:r>
            <a:r>
              <a:rPr lang="en" altLang="ko-Kore-KR" sz="1000" dirty="0"/>
              <a:t> import </a:t>
            </a:r>
            <a:r>
              <a:rPr lang="en" altLang="ko-Kore-KR" sz="1000" dirty="0" err="1"/>
              <a:t>RandomForestClassifier</a:t>
            </a:r>
            <a:endParaRPr lang="en" altLang="ko-Kore-KR" sz="1000" dirty="0"/>
          </a:p>
          <a:p>
            <a:br>
              <a:rPr lang="en" altLang="ko-Kore-KR" sz="1000" dirty="0"/>
            </a:br>
            <a:r>
              <a:rPr lang="en" altLang="ko-Kore-KR" sz="1000" dirty="0"/>
              <a:t># </a:t>
            </a:r>
            <a:r>
              <a:rPr lang="ko-Kore-KR" altLang="en-US" sz="1000" dirty="0"/>
              <a:t>파라미터</a:t>
            </a:r>
            <a:r>
              <a:rPr lang="ko-KR" altLang="en-US" sz="1000" dirty="0"/>
              <a:t> 정의</a:t>
            </a:r>
          </a:p>
          <a:p>
            <a:r>
              <a:rPr lang="en-US" altLang="ko-KR" sz="1000" dirty="0"/>
              <a:t>params</a:t>
            </a:r>
            <a:r>
              <a:rPr lang="en" altLang="ko-Kore-KR" sz="1000" dirty="0"/>
              <a:t> = {'criterion': ['entropy', '</a:t>
            </a:r>
            <a:r>
              <a:rPr lang="en" altLang="ko-Kore-KR" sz="1000" dirty="0" err="1"/>
              <a:t>gini</a:t>
            </a:r>
            <a:r>
              <a:rPr lang="en" altLang="ko-Kore-KR" sz="1000" dirty="0"/>
              <a:t>’],</a:t>
            </a:r>
          </a:p>
          <a:p>
            <a:r>
              <a:rPr lang="en" altLang="ko-Kore-KR" sz="1000" dirty="0"/>
              <a:t>	'</a:t>
            </a:r>
            <a:r>
              <a:rPr lang="en" altLang="ko-Kore-KR" sz="1000" dirty="0" err="1"/>
              <a:t>max_depth</a:t>
            </a:r>
            <a:r>
              <a:rPr lang="en" altLang="ko-Kore-KR" sz="1000" dirty="0"/>
              <a:t>': [3,5],</a:t>
            </a:r>
          </a:p>
          <a:p>
            <a:r>
              <a:rPr lang="en" altLang="ko-Kore-KR" sz="1000" dirty="0"/>
              <a:t>	'</a:t>
            </a:r>
            <a:r>
              <a:rPr lang="en" altLang="ko-Kore-KR" sz="1000" dirty="0" err="1"/>
              <a:t>max_features</a:t>
            </a:r>
            <a:r>
              <a:rPr lang="en" altLang="ko-Kore-KR" sz="1000" dirty="0"/>
              <a:t>': ['auto', 'sqrt’],</a:t>
            </a:r>
          </a:p>
          <a:p>
            <a:r>
              <a:rPr lang="en" altLang="ko-Kore-KR" sz="1000" dirty="0"/>
              <a:t>	'</a:t>
            </a:r>
            <a:r>
              <a:rPr lang="en" altLang="ko-Kore-KR" sz="1000" dirty="0" err="1"/>
              <a:t>min_samples_leaf</a:t>
            </a:r>
            <a:r>
              <a:rPr lang="en" altLang="ko-Kore-KR" sz="1000" dirty="0"/>
              <a:t>': [4, 6, 8],</a:t>
            </a:r>
          </a:p>
          <a:p>
            <a:r>
              <a:rPr lang="en" altLang="ko-Kore-KR" sz="1000" dirty="0"/>
              <a:t>	'</a:t>
            </a:r>
            <a:r>
              <a:rPr lang="en" altLang="ko-Kore-KR" sz="1000" dirty="0" err="1"/>
              <a:t>min_samples_split</a:t>
            </a:r>
            <a:r>
              <a:rPr lang="en" altLang="ko-Kore-KR" sz="1000" dirty="0"/>
              <a:t>': [5, 7,10],</a:t>
            </a:r>
          </a:p>
          <a:p>
            <a:r>
              <a:rPr lang="en" altLang="ko-Kore-KR" sz="1000" dirty="0"/>
              <a:t>	'</a:t>
            </a:r>
            <a:r>
              <a:rPr lang="en" altLang="ko-Kore-KR" sz="1000" dirty="0" err="1"/>
              <a:t>n_estimators</a:t>
            </a:r>
            <a:r>
              <a:rPr lang="en" altLang="ko-Kore-KR" sz="1000" dirty="0"/>
              <a:t>': [20]}</a:t>
            </a:r>
          </a:p>
          <a:p>
            <a:br>
              <a:rPr lang="en" altLang="ko-Kore-KR" sz="1000" dirty="0"/>
            </a:br>
            <a:r>
              <a:rPr lang="en" altLang="ko-Kore-KR" sz="1000" dirty="0"/>
              <a:t>model = </a:t>
            </a:r>
            <a:r>
              <a:rPr lang="en" altLang="ko-Kore-KR" sz="1000" dirty="0" err="1"/>
              <a:t>RandomForestClassifier</a:t>
            </a:r>
            <a:r>
              <a:rPr lang="en" altLang="ko-Kore-KR" sz="1000" dirty="0"/>
              <a:t>()</a:t>
            </a:r>
          </a:p>
          <a:p>
            <a:r>
              <a:rPr lang="en" altLang="ko-Kore-KR" sz="1000" dirty="0"/>
              <a:t>grid = </a:t>
            </a:r>
            <a:r>
              <a:rPr lang="en" altLang="ko-Kore-KR" sz="1000" dirty="0" err="1"/>
              <a:t>GridSearchCV</a:t>
            </a:r>
            <a:r>
              <a:rPr lang="en" altLang="ko-Kore-KR" sz="1000" dirty="0"/>
              <a:t>(estimator = model, </a:t>
            </a:r>
            <a:r>
              <a:rPr lang="en" altLang="ko-Kore-KR" sz="1000" dirty="0" err="1"/>
              <a:t>param_grid</a:t>
            </a:r>
            <a:r>
              <a:rPr lang="en" altLang="ko-Kore-KR" sz="1000" dirty="0"/>
              <a:t> = </a:t>
            </a:r>
            <a:r>
              <a:rPr lang="en" altLang="ko-Kore-KR" sz="1000" dirty="0" err="1"/>
              <a:t>parms</a:t>
            </a:r>
            <a:r>
              <a:rPr lang="en" altLang="ko-Kore-KR" sz="1000" dirty="0"/>
              <a:t>, cv = 4, </a:t>
            </a:r>
            <a:r>
              <a:rPr lang="en" altLang="ko-Kore-KR" sz="1000" dirty="0" err="1"/>
              <a:t>n_jobs</a:t>
            </a:r>
            <a:r>
              <a:rPr lang="en" altLang="ko-Kore-KR" sz="1000" dirty="0"/>
              <a:t> = -1)</a:t>
            </a:r>
          </a:p>
          <a:p>
            <a:r>
              <a:rPr lang="en" altLang="ko-Kore-KR" sz="1000" dirty="0" err="1"/>
              <a:t>grid.fit</a:t>
            </a:r>
            <a:r>
              <a:rPr lang="en" altLang="ko-Kore-KR" sz="1000" dirty="0"/>
              <a:t>(</a:t>
            </a:r>
            <a:r>
              <a:rPr lang="en" altLang="ko-Kore-KR" sz="1000" dirty="0" err="1"/>
              <a:t>X_train,y_train</a:t>
            </a:r>
            <a:r>
              <a:rPr lang="en" altLang="ko-Kore-KR" sz="1000" dirty="0"/>
              <a:t>)</a:t>
            </a:r>
          </a:p>
        </p:txBody>
      </p:sp>
      <p:sp>
        <p:nvSpPr>
          <p:cNvPr id="12" name="TextBox 11">
            <a:extLst>
              <a:ext uri="{FF2B5EF4-FFF2-40B4-BE49-F238E27FC236}">
                <a16:creationId xmlns:a16="http://schemas.microsoft.com/office/drawing/2014/main" id="{3E6C754A-85D3-4AEF-83D8-98720CF1B50D}"/>
              </a:ext>
            </a:extLst>
          </p:cNvPr>
          <p:cNvSpPr txBox="1"/>
          <p:nvPr/>
        </p:nvSpPr>
        <p:spPr>
          <a:xfrm>
            <a:off x="349043" y="5286160"/>
            <a:ext cx="2058577" cy="600164"/>
          </a:xfrm>
          <a:prstGeom prst="rect">
            <a:avLst/>
          </a:prstGeom>
          <a:noFill/>
          <a:ln>
            <a:solidFill>
              <a:schemeClr val="tx1"/>
            </a:solidFill>
          </a:ln>
        </p:spPr>
        <p:txBody>
          <a:bodyPr wrap="none" rtlCol="0">
            <a:spAutoFit/>
          </a:bodyPr>
          <a:lstStyle/>
          <a:p>
            <a:r>
              <a:rPr lang="ko-Kore-KR" altLang="en-US" sz="1100" dirty="0"/>
              <a:t>참고</a:t>
            </a:r>
            <a:r>
              <a:rPr lang="en-US" altLang="ko-Kore-KR" sz="1100" dirty="0"/>
              <a:t>) </a:t>
            </a:r>
          </a:p>
          <a:p>
            <a:r>
              <a:rPr lang="en-US" altLang="ko-Kore-KR" sz="1100" dirty="0"/>
              <a:t># </a:t>
            </a:r>
            <a:r>
              <a:rPr lang="en-US" altLang="ko-Kore-KR" sz="1100" dirty="0" err="1"/>
              <a:t>GridSearchCV</a:t>
            </a:r>
            <a:r>
              <a:rPr lang="ko-Kore-KR" altLang="en-US" sz="1100" dirty="0"/>
              <a:t>의 결과 값 보기</a:t>
            </a:r>
            <a:endParaRPr lang="en-US" altLang="ko-Kore-KR" sz="1100" dirty="0"/>
          </a:p>
          <a:p>
            <a:r>
              <a:rPr lang="en" altLang="ko-Kore-KR" sz="1100" dirty="0" err="1"/>
              <a:t>pd.DataFrame</a:t>
            </a:r>
            <a:r>
              <a:rPr lang="en" altLang="ko-Kore-KR" sz="1100" dirty="0"/>
              <a:t>(</a:t>
            </a:r>
            <a:r>
              <a:rPr lang="en" altLang="ko-Kore-KR" sz="1100" dirty="0" err="1"/>
              <a:t>grid.cv_results</a:t>
            </a:r>
            <a:r>
              <a:rPr lang="en" altLang="ko-Kore-KR" sz="1100" dirty="0"/>
              <a:t>_)</a:t>
            </a:r>
          </a:p>
        </p:txBody>
      </p:sp>
      <p:grpSp>
        <p:nvGrpSpPr>
          <p:cNvPr id="13" name="그룹 12">
            <a:extLst>
              <a:ext uri="{FF2B5EF4-FFF2-40B4-BE49-F238E27FC236}">
                <a16:creationId xmlns:a16="http://schemas.microsoft.com/office/drawing/2014/main" id="{B3E5ACDB-AB4B-4428-9C4A-E063056A5D3F}"/>
              </a:ext>
            </a:extLst>
          </p:cNvPr>
          <p:cNvGrpSpPr/>
          <p:nvPr/>
        </p:nvGrpSpPr>
        <p:grpSpPr>
          <a:xfrm>
            <a:off x="2472771" y="4948067"/>
            <a:ext cx="7175500" cy="1276350"/>
            <a:chOff x="3809700" y="4806489"/>
            <a:chExt cx="7175500" cy="1276350"/>
          </a:xfrm>
        </p:grpSpPr>
        <p:pic>
          <p:nvPicPr>
            <p:cNvPr id="14" name="그림 13" descr="테이블이(가) 표시된 사진&#10;&#10;자동 생성된 설명">
              <a:extLst>
                <a:ext uri="{FF2B5EF4-FFF2-40B4-BE49-F238E27FC236}">
                  <a16:creationId xmlns:a16="http://schemas.microsoft.com/office/drawing/2014/main" id="{7899F841-0B12-44F9-A308-AB5CD818A558}"/>
                </a:ext>
              </a:extLst>
            </p:cNvPr>
            <p:cNvPicPr>
              <a:picLocks noChangeAspect="1"/>
            </p:cNvPicPr>
            <p:nvPr/>
          </p:nvPicPr>
          <p:blipFill>
            <a:blip r:embed="rId2"/>
            <a:stretch>
              <a:fillRect/>
            </a:stretch>
          </p:blipFill>
          <p:spPr>
            <a:xfrm>
              <a:off x="9499300" y="4806489"/>
              <a:ext cx="1485900" cy="1276350"/>
            </a:xfrm>
            <a:prstGeom prst="rect">
              <a:avLst/>
            </a:prstGeom>
          </p:spPr>
        </p:pic>
        <p:pic>
          <p:nvPicPr>
            <p:cNvPr id="15" name="그림 14">
              <a:extLst>
                <a:ext uri="{FF2B5EF4-FFF2-40B4-BE49-F238E27FC236}">
                  <a16:creationId xmlns:a16="http://schemas.microsoft.com/office/drawing/2014/main" id="{BD15273C-6698-423D-A24B-56923DAC68FD}"/>
                </a:ext>
              </a:extLst>
            </p:cNvPr>
            <p:cNvPicPr>
              <a:picLocks noChangeAspect="1"/>
            </p:cNvPicPr>
            <p:nvPr/>
          </p:nvPicPr>
          <p:blipFill>
            <a:blip r:embed="rId3"/>
            <a:stretch>
              <a:fillRect/>
            </a:stretch>
          </p:blipFill>
          <p:spPr>
            <a:xfrm>
              <a:off x="3809700" y="4806489"/>
              <a:ext cx="5689600" cy="1276350"/>
            </a:xfrm>
            <a:prstGeom prst="rect">
              <a:avLst/>
            </a:prstGeom>
          </p:spPr>
        </p:pic>
      </p:grpSp>
      <p:sp>
        <p:nvSpPr>
          <p:cNvPr id="16" name="TextBox 15">
            <a:extLst>
              <a:ext uri="{FF2B5EF4-FFF2-40B4-BE49-F238E27FC236}">
                <a16:creationId xmlns:a16="http://schemas.microsoft.com/office/drawing/2014/main" id="{D9D4B27F-2723-466B-80C5-6E6A41258FC2}"/>
              </a:ext>
            </a:extLst>
          </p:cNvPr>
          <p:cNvSpPr txBox="1"/>
          <p:nvPr/>
        </p:nvSpPr>
        <p:spPr>
          <a:xfrm>
            <a:off x="4726440" y="3232168"/>
            <a:ext cx="4766603" cy="430887"/>
          </a:xfrm>
          <a:prstGeom prst="rect">
            <a:avLst/>
          </a:prstGeom>
          <a:noFill/>
        </p:spPr>
        <p:txBody>
          <a:bodyPr wrap="square" rtlCol="0">
            <a:spAutoFit/>
          </a:bodyPr>
          <a:lstStyle/>
          <a:p>
            <a:r>
              <a:rPr kumimoji="1" lang="ko-Kore-KR" altLang="en-US" sz="1100" dirty="0"/>
              <a:t>의사결정나무와</a:t>
            </a:r>
            <a:r>
              <a:rPr kumimoji="1" lang="ko-KR" altLang="en-US" sz="1100" dirty="0"/>
              <a:t> 거의 동일한 파라미터로 구성되어 있으나</a:t>
            </a:r>
            <a:r>
              <a:rPr kumimoji="1" lang="en-US" altLang="ko-KR" sz="1100" dirty="0"/>
              <a:t>,</a:t>
            </a:r>
            <a:r>
              <a:rPr kumimoji="1" lang="ko-KR" altLang="en-US" sz="1100" dirty="0"/>
              <a:t> 의사결정나무의 개수인 </a:t>
            </a:r>
            <a:r>
              <a:rPr kumimoji="1" lang="en-US" altLang="ko-KR" sz="1100" dirty="0" err="1"/>
              <a:t>n_estimators</a:t>
            </a:r>
            <a:r>
              <a:rPr kumimoji="1" lang="ko-KR" altLang="en-US" sz="1100" dirty="0"/>
              <a:t>가 추가되어 있음</a:t>
            </a:r>
            <a:endParaRPr kumimoji="1" lang="ko-Kore-KR" altLang="en-US" sz="1100" dirty="0"/>
          </a:p>
        </p:txBody>
      </p:sp>
      <p:cxnSp>
        <p:nvCxnSpPr>
          <p:cNvPr id="17" name="직선 화살표 연결선 16">
            <a:extLst>
              <a:ext uri="{FF2B5EF4-FFF2-40B4-BE49-F238E27FC236}">
                <a16:creationId xmlns:a16="http://schemas.microsoft.com/office/drawing/2014/main" id="{00B4D319-B648-4765-8977-38CAA5D1D6C6}"/>
              </a:ext>
            </a:extLst>
          </p:cNvPr>
          <p:cNvCxnSpPr>
            <a:cxnSpLocks/>
          </p:cNvCxnSpPr>
          <p:nvPr/>
        </p:nvCxnSpPr>
        <p:spPr>
          <a:xfrm>
            <a:off x="2472771" y="3461679"/>
            <a:ext cx="22536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95327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DB365F6-58CE-47CB-9560-857FEEFBCD5A}"/>
              </a:ext>
            </a:extLst>
          </p:cNvPr>
          <p:cNvSpPr/>
          <p:nvPr/>
        </p:nvSpPr>
        <p:spPr>
          <a:xfrm>
            <a:off x="3080840" y="275842"/>
            <a:ext cx="1851789" cy="369332"/>
          </a:xfrm>
          <a:prstGeom prst="rect">
            <a:avLst/>
          </a:prstGeom>
        </p:spPr>
        <p:txBody>
          <a:bodyPr wrap="none">
            <a:spAutoFit/>
          </a:bodyPr>
          <a:lstStyle/>
          <a:p>
            <a:r>
              <a:rPr lang="en-US" altLang="ko-KR" dirty="0"/>
              <a:t>**Random-Forest</a:t>
            </a:r>
            <a:endParaRPr lang="ko-KR" altLang="en-US" dirty="0"/>
          </a:p>
        </p:txBody>
      </p:sp>
      <p:sp>
        <p:nvSpPr>
          <p:cNvPr id="3" name="바닥글 개체 틀 2">
            <a:extLst>
              <a:ext uri="{FF2B5EF4-FFF2-40B4-BE49-F238E27FC236}">
                <a16:creationId xmlns:a16="http://schemas.microsoft.com/office/drawing/2014/main" id="{FF47E72F-4625-408C-90BB-13A70E59F946}"/>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D037AC9D-AE7E-475B-ABF3-864A5967BA69}"/>
              </a:ext>
            </a:extLst>
          </p:cNvPr>
          <p:cNvSpPr>
            <a:spLocks noGrp="1"/>
          </p:cNvSpPr>
          <p:nvPr>
            <p:ph type="sldNum" sz="quarter" idx="12"/>
          </p:nvPr>
        </p:nvSpPr>
        <p:spPr/>
        <p:txBody>
          <a:bodyPr/>
          <a:lstStyle/>
          <a:p>
            <a:fld id="{DE77BB65-F969-4654-BF30-45C70C1BE112}" type="slidenum">
              <a:rPr lang="ko-KR" altLang="en-US" smtClean="0"/>
              <a:pPr/>
              <a:t>269</a:t>
            </a:fld>
            <a:endParaRPr lang="ko-KR" altLang="en-US"/>
          </a:p>
        </p:txBody>
      </p:sp>
      <p:sp>
        <p:nvSpPr>
          <p:cNvPr id="10" name="직사각형 9">
            <a:extLst>
              <a:ext uri="{FF2B5EF4-FFF2-40B4-BE49-F238E27FC236}">
                <a16:creationId xmlns:a16="http://schemas.microsoft.com/office/drawing/2014/main" id="{8952C322-42E6-4A24-83EB-EA37FBFB76B0}"/>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
        <p:nvSpPr>
          <p:cNvPr id="8" name="TextBox 7">
            <a:extLst>
              <a:ext uri="{FF2B5EF4-FFF2-40B4-BE49-F238E27FC236}">
                <a16:creationId xmlns:a16="http://schemas.microsoft.com/office/drawing/2014/main" id="{ADC126F9-E6B4-403E-93F5-67DE153DFC94}"/>
              </a:ext>
            </a:extLst>
          </p:cNvPr>
          <p:cNvSpPr txBox="1"/>
          <p:nvPr/>
        </p:nvSpPr>
        <p:spPr>
          <a:xfrm>
            <a:off x="144059" y="1060603"/>
            <a:ext cx="3549370" cy="369332"/>
          </a:xfrm>
          <a:prstGeom prst="rect">
            <a:avLst/>
          </a:prstGeom>
          <a:noFill/>
          <a:ln>
            <a:solidFill>
              <a:schemeClr val="accent1"/>
            </a:solidFill>
          </a:ln>
        </p:spPr>
        <p:txBody>
          <a:bodyPr wrap="none" rtlCol="0">
            <a:spAutoFit/>
          </a:bodyPr>
          <a:lstStyle/>
          <a:p>
            <a:r>
              <a:rPr kumimoji="1" lang="en-US" altLang="ko-KR" dirty="0"/>
              <a:t>Random Forest</a:t>
            </a:r>
            <a:r>
              <a:rPr kumimoji="1" lang="ko-KR" altLang="en-US" dirty="0"/>
              <a:t>의 </a:t>
            </a:r>
            <a:r>
              <a:rPr kumimoji="1" lang="en-US" altLang="ko-Kore-KR" dirty="0"/>
              <a:t>Hyper</a:t>
            </a:r>
            <a:r>
              <a:rPr kumimoji="1" lang="en-US" altLang="ko-KR" dirty="0"/>
              <a:t>-</a:t>
            </a:r>
            <a:r>
              <a:rPr kumimoji="1" lang="en-US" altLang="ko-Kore-KR" dirty="0"/>
              <a:t>Parameter</a:t>
            </a:r>
            <a:endParaRPr kumimoji="1" lang="ko-Kore-KR" altLang="en-US" dirty="0"/>
          </a:p>
        </p:txBody>
      </p:sp>
      <p:sp>
        <p:nvSpPr>
          <p:cNvPr id="9" name="TextBox 8">
            <a:extLst>
              <a:ext uri="{FF2B5EF4-FFF2-40B4-BE49-F238E27FC236}">
                <a16:creationId xmlns:a16="http://schemas.microsoft.com/office/drawing/2014/main" id="{11A9896B-2EF8-492E-A03B-77DDA18E912E}"/>
              </a:ext>
            </a:extLst>
          </p:cNvPr>
          <p:cNvSpPr txBox="1"/>
          <p:nvPr/>
        </p:nvSpPr>
        <p:spPr>
          <a:xfrm>
            <a:off x="144059" y="1543256"/>
            <a:ext cx="1791516" cy="307777"/>
          </a:xfrm>
          <a:prstGeom prst="rect">
            <a:avLst/>
          </a:prstGeom>
          <a:noFill/>
          <a:ln>
            <a:solidFill>
              <a:schemeClr val="accent1"/>
            </a:solidFill>
          </a:ln>
        </p:spPr>
        <p:txBody>
          <a:bodyPr wrap="none" rtlCol="0">
            <a:spAutoFit/>
          </a:bodyPr>
          <a:lstStyle/>
          <a:p>
            <a:r>
              <a:rPr kumimoji="1" lang="en-US" altLang="ko-KR" sz="1400" b="1" dirty="0"/>
              <a:t>Grid Search CV</a:t>
            </a:r>
            <a:r>
              <a:rPr kumimoji="1" lang="ko-KR" altLang="en-US" sz="1400" b="1" dirty="0"/>
              <a:t> </a:t>
            </a:r>
            <a:r>
              <a:rPr kumimoji="1" lang="en-US" altLang="ko-KR" sz="1400" b="1" dirty="0"/>
              <a:t>(</a:t>
            </a:r>
            <a:r>
              <a:rPr kumimoji="1" lang="ko-KR" altLang="en-US" sz="1400" b="1" dirty="0"/>
              <a:t>예시</a:t>
            </a:r>
            <a:r>
              <a:rPr kumimoji="1" lang="en-US" altLang="ko-KR" sz="1400" b="1" dirty="0"/>
              <a:t>)</a:t>
            </a:r>
            <a:endParaRPr kumimoji="1" lang="ko-Kore-KR" altLang="en-US" sz="1400" b="1" dirty="0"/>
          </a:p>
        </p:txBody>
      </p:sp>
      <p:sp>
        <p:nvSpPr>
          <p:cNvPr id="11" name="TextBox 10">
            <a:extLst>
              <a:ext uri="{FF2B5EF4-FFF2-40B4-BE49-F238E27FC236}">
                <a16:creationId xmlns:a16="http://schemas.microsoft.com/office/drawing/2014/main" id="{26E9F303-AAF1-4FAD-8E28-36222239DAF8}"/>
              </a:ext>
            </a:extLst>
          </p:cNvPr>
          <p:cNvSpPr txBox="1"/>
          <p:nvPr/>
        </p:nvSpPr>
        <p:spPr>
          <a:xfrm>
            <a:off x="144059" y="1964354"/>
            <a:ext cx="3804745" cy="2400657"/>
          </a:xfrm>
          <a:prstGeom prst="rect">
            <a:avLst/>
          </a:prstGeom>
          <a:noFill/>
          <a:ln>
            <a:solidFill>
              <a:schemeClr val="tx1"/>
            </a:solidFill>
          </a:ln>
        </p:spPr>
        <p:txBody>
          <a:bodyPr wrap="square" rtlCol="0">
            <a:spAutoFit/>
          </a:bodyPr>
          <a:lstStyle/>
          <a:p>
            <a:r>
              <a:rPr lang="en" altLang="ko-Kore-KR" sz="1000" dirty="0"/>
              <a:t>from </a:t>
            </a:r>
            <a:r>
              <a:rPr lang="en" altLang="ko-Kore-KR" sz="1000" dirty="0" err="1"/>
              <a:t>sklearn.model_selection</a:t>
            </a:r>
            <a:r>
              <a:rPr lang="en" altLang="ko-Kore-KR" sz="1000" dirty="0"/>
              <a:t> import </a:t>
            </a:r>
            <a:r>
              <a:rPr lang="en" altLang="ko-Kore-KR" sz="1000" dirty="0" err="1"/>
              <a:t>GridSearchCV</a:t>
            </a:r>
            <a:endParaRPr lang="en" altLang="ko-Kore-KR" sz="1000" dirty="0"/>
          </a:p>
          <a:p>
            <a:r>
              <a:rPr lang="en" altLang="ko-Kore-KR" sz="1000" dirty="0"/>
              <a:t>from </a:t>
            </a:r>
            <a:r>
              <a:rPr lang="en" altLang="ko-Kore-KR" sz="1000" dirty="0" err="1"/>
              <a:t>sklearn.ensemble</a:t>
            </a:r>
            <a:r>
              <a:rPr lang="en" altLang="ko-Kore-KR" sz="1000" dirty="0"/>
              <a:t> import </a:t>
            </a:r>
            <a:r>
              <a:rPr lang="en" altLang="ko-Kore-KR" sz="1000" dirty="0" err="1"/>
              <a:t>RandomForestClassifier</a:t>
            </a:r>
            <a:endParaRPr lang="en" altLang="ko-Kore-KR" sz="1000" dirty="0"/>
          </a:p>
          <a:p>
            <a:br>
              <a:rPr lang="en" altLang="ko-Kore-KR" sz="1000" dirty="0"/>
            </a:br>
            <a:r>
              <a:rPr lang="en" altLang="ko-Kore-KR" sz="1000" dirty="0"/>
              <a:t># </a:t>
            </a:r>
            <a:r>
              <a:rPr lang="ko-Kore-KR" altLang="en-US" sz="1000" dirty="0"/>
              <a:t>파라미터</a:t>
            </a:r>
            <a:r>
              <a:rPr lang="ko-KR" altLang="en-US" sz="1000" dirty="0"/>
              <a:t> 정의</a:t>
            </a:r>
          </a:p>
          <a:p>
            <a:r>
              <a:rPr lang="en-US" altLang="ko-KR" sz="1000" dirty="0"/>
              <a:t>params</a:t>
            </a:r>
            <a:r>
              <a:rPr lang="en" altLang="ko-Kore-KR" sz="1000" dirty="0"/>
              <a:t> = {'criterion': ['entropy', '</a:t>
            </a:r>
            <a:r>
              <a:rPr lang="en" altLang="ko-Kore-KR" sz="1000" dirty="0" err="1"/>
              <a:t>gini</a:t>
            </a:r>
            <a:r>
              <a:rPr lang="en" altLang="ko-Kore-KR" sz="1000" dirty="0"/>
              <a:t>’],</a:t>
            </a:r>
          </a:p>
          <a:p>
            <a:r>
              <a:rPr lang="en" altLang="ko-Kore-KR" sz="1000" dirty="0"/>
              <a:t>	'</a:t>
            </a:r>
            <a:r>
              <a:rPr lang="en" altLang="ko-Kore-KR" sz="1000" dirty="0" err="1"/>
              <a:t>max_depth</a:t>
            </a:r>
            <a:r>
              <a:rPr lang="en" altLang="ko-Kore-KR" sz="1000" dirty="0"/>
              <a:t>': [3,5],</a:t>
            </a:r>
          </a:p>
          <a:p>
            <a:r>
              <a:rPr lang="en" altLang="ko-Kore-KR" sz="1000" dirty="0"/>
              <a:t>	'</a:t>
            </a:r>
            <a:r>
              <a:rPr lang="en" altLang="ko-Kore-KR" sz="1000" dirty="0" err="1"/>
              <a:t>max_features</a:t>
            </a:r>
            <a:r>
              <a:rPr lang="en" altLang="ko-Kore-KR" sz="1000" dirty="0"/>
              <a:t>': ['auto', 'sqrt’],</a:t>
            </a:r>
          </a:p>
          <a:p>
            <a:r>
              <a:rPr lang="en" altLang="ko-Kore-KR" sz="1000" dirty="0"/>
              <a:t>	'</a:t>
            </a:r>
            <a:r>
              <a:rPr lang="en" altLang="ko-Kore-KR" sz="1000" dirty="0" err="1"/>
              <a:t>min_samples_leaf</a:t>
            </a:r>
            <a:r>
              <a:rPr lang="en" altLang="ko-Kore-KR" sz="1000" dirty="0"/>
              <a:t>': [4, 6, 8],</a:t>
            </a:r>
          </a:p>
          <a:p>
            <a:r>
              <a:rPr lang="en" altLang="ko-Kore-KR" sz="1000" dirty="0"/>
              <a:t>	'</a:t>
            </a:r>
            <a:r>
              <a:rPr lang="en" altLang="ko-Kore-KR" sz="1000" dirty="0" err="1"/>
              <a:t>min_samples_split</a:t>
            </a:r>
            <a:r>
              <a:rPr lang="en" altLang="ko-Kore-KR" sz="1000" dirty="0"/>
              <a:t>': [5, 7,10],</a:t>
            </a:r>
          </a:p>
          <a:p>
            <a:r>
              <a:rPr lang="en" altLang="ko-Kore-KR" sz="1000" dirty="0"/>
              <a:t>	'</a:t>
            </a:r>
            <a:r>
              <a:rPr lang="en" altLang="ko-Kore-KR" sz="1000" dirty="0" err="1"/>
              <a:t>n_estimators</a:t>
            </a:r>
            <a:r>
              <a:rPr lang="en" altLang="ko-Kore-KR" sz="1000" dirty="0"/>
              <a:t>': [20]}</a:t>
            </a:r>
          </a:p>
          <a:p>
            <a:br>
              <a:rPr lang="en" altLang="ko-Kore-KR" sz="1000" dirty="0"/>
            </a:br>
            <a:r>
              <a:rPr lang="en" altLang="ko-Kore-KR" sz="1000" dirty="0"/>
              <a:t>model = </a:t>
            </a:r>
            <a:r>
              <a:rPr lang="en" altLang="ko-Kore-KR" sz="1000" dirty="0" err="1"/>
              <a:t>RandomForestClassifier</a:t>
            </a:r>
            <a:r>
              <a:rPr lang="en" altLang="ko-Kore-KR" sz="1000" dirty="0"/>
              <a:t>()</a:t>
            </a:r>
          </a:p>
          <a:p>
            <a:r>
              <a:rPr lang="en" altLang="ko-Kore-KR" sz="1000" dirty="0"/>
              <a:t>grid = </a:t>
            </a:r>
            <a:r>
              <a:rPr lang="en" altLang="ko-Kore-KR" sz="1000" dirty="0" err="1"/>
              <a:t>GridSearchCV</a:t>
            </a:r>
            <a:r>
              <a:rPr lang="en" altLang="ko-Kore-KR" sz="1000" dirty="0"/>
              <a:t>(estimator = model, </a:t>
            </a:r>
            <a:r>
              <a:rPr lang="en" altLang="ko-Kore-KR" sz="1000" dirty="0" err="1"/>
              <a:t>param_grid</a:t>
            </a:r>
            <a:r>
              <a:rPr lang="en" altLang="ko-Kore-KR" sz="1000" dirty="0"/>
              <a:t> = </a:t>
            </a:r>
            <a:r>
              <a:rPr lang="en" altLang="ko-Kore-KR" sz="1000" dirty="0" err="1"/>
              <a:t>parms</a:t>
            </a:r>
            <a:r>
              <a:rPr lang="en" altLang="ko-Kore-KR" sz="1000" dirty="0"/>
              <a:t>, cv = 4, </a:t>
            </a:r>
            <a:r>
              <a:rPr lang="en" altLang="ko-Kore-KR" sz="1000" dirty="0" err="1"/>
              <a:t>n_jobs</a:t>
            </a:r>
            <a:r>
              <a:rPr lang="en" altLang="ko-Kore-KR" sz="1000" dirty="0"/>
              <a:t> = -1)</a:t>
            </a:r>
          </a:p>
          <a:p>
            <a:r>
              <a:rPr lang="en" altLang="ko-Kore-KR" sz="1000" dirty="0" err="1"/>
              <a:t>grid.fit</a:t>
            </a:r>
            <a:r>
              <a:rPr lang="en" altLang="ko-Kore-KR" sz="1000" dirty="0"/>
              <a:t>(</a:t>
            </a:r>
            <a:r>
              <a:rPr lang="en" altLang="ko-Kore-KR" sz="1000" dirty="0" err="1"/>
              <a:t>X_train,y_train</a:t>
            </a:r>
            <a:r>
              <a:rPr lang="en" altLang="ko-Kore-KR" sz="1000" dirty="0"/>
              <a:t>)</a:t>
            </a:r>
          </a:p>
        </p:txBody>
      </p:sp>
      <p:sp>
        <p:nvSpPr>
          <p:cNvPr id="12" name="TextBox 11">
            <a:extLst>
              <a:ext uri="{FF2B5EF4-FFF2-40B4-BE49-F238E27FC236}">
                <a16:creationId xmlns:a16="http://schemas.microsoft.com/office/drawing/2014/main" id="{0BE2491A-3EF2-451B-8B1F-684CE6BC6B62}"/>
              </a:ext>
            </a:extLst>
          </p:cNvPr>
          <p:cNvSpPr txBox="1"/>
          <p:nvPr/>
        </p:nvSpPr>
        <p:spPr>
          <a:xfrm>
            <a:off x="144059" y="5286160"/>
            <a:ext cx="2058577" cy="600164"/>
          </a:xfrm>
          <a:prstGeom prst="rect">
            <a:avLst/>
          </a:prstGeom>
          <a:noFill/>
          <a:ln>
            <a:solidFill>
              <a:schemeClr val="tx1"/>
            </a:solidFill>
          </a:ln>
        </p:spPr>
        <p:txBody>
          <a:bodyPr wrap="none" rtlCol="0">
            <a:spAutoFit/>
          </a:bodyPr>
          <a:lstStyle/>
          <a:p>
            <a:r>
              <a:rPr lang="ko-Kore-KR" altLang="en-US" sz="1100" dirty="0"/>
              <a:t>참고</a:t>
            </a:r>
            <a:r>
              <a:rPr lang="en-US" altLang="ko-Kore-KR" sz="1100" dirty="0"/>
              <a:t>) </a:t>
            </a:r>
          </a:p>
          <a:p>
            <a:r>
              <a:rPr lang="en-US" altLang="ko-Kore-KR" sz="1100" dirty="0"/>
              <a:t># </a:t>
            </a:r>
            <a:r>
              <a:rPr lang="en-US" altLang="ko-Kore-KR" sz="1100" dirty="0" err="1"/>
              <a:t>GridSearchCV</a:t>
            </a:r>
            <a:r>
              <a:rPr lang="ko-Kore-KR" altLang="en-US" sz="1100" dirty="0"/>
              <a:t>의 결과 값 보기</a:t>
            </a:r>
            <a:endParaRPr lang="en-US" altLang="ko-Kore-KR" sz="1100" dirty="0"/>
          </a:p>
          <a:p>
            <a:r>
              <a:rPr lang="en" altLang="ko-Kore-KR" sz="1100" dirty="0" err="1"/>
              <a:t>pd.DataFrame</a:t>
            </a:r>
            <a:r>
              <a:rPr lang="en" altLang="ko-Kore-KR" sz="1100" dirty="0"/>
              <a:t>(</a:t>
            </a:r>
            <a:r>
              <a:rPr lang="en" altLang="ko-Kore-KR" sz="1100" dirty="0" err="1"/>
              <a:t>grid.cv_results</a:t>
            </a:r>
            <a:r>
              <a:rPr lang="en" altLang="ko-Kore-KR" sz="1100" dirty="0"/>
              <a:t>_)</a:t>
            </a:r>
          </a:p>
        </p:txBody>
      </p:sp>
      <p:grpSp>
        <p:nvGrpSpPr>
          <p:cNvPr id="13" name="그룹 12">
            <a:extLst>
              <a:ext uri="{FF2B5EF4-FFF2-40B4-BE49-F238E27FC236}">
                <a16:creationId xmlns:a16="http://schemas.microsoft.com/office/drawing/2014/main" id="{378D4E05-25DE-4D7B-A9CE-16BBAA769F88}"/>
              </a:ext>
            </a:extLst>
          </p:cNvPr>
          <p:cNvGrpSpPr/>
          <p:nvPr/>
        </p:nvGrpSpPr>
        <p:grpSpPr>
          <a:xfrm>
            <a:off x="2267787" y="4948067"/>
            <a:ext cx="7175500" cy="1276350"/>
            <a:chOff x="3809700" y="4806489"/>
            <a:chExt cx="7175500" cy="1276350"/>
          </a:xfrm>
        </p:grpSpPr>
        <p:pic>
          <p:nvPicPr>
            <p:cNvPr id="14" name="그림 13" descr="테이블이(가) 표시된 사진&#10;&#10;자동 생성된 설명">
              <a:extLst>
                <a:ext uri="{FF2B5EF4-FFF2-40B4-BE49-F238E27FC236}">
                  <a16:creationId xmlns:a16="http://schemas.microsoft.com/office/drawing/2014/main" id="{2676077B-C5E7-403C-A13C-1247B8759892}"/>
                </a:ext>
              </a:extLst>
            </p:cNvPr>
            <p:cNvPicPr>
              <a:picLocks noChangeAspect="1"/>
            </p:cNvPicPr>
            <p:nvPr/>
          </p:nvPicPr>
          <p:blipFill>
            <a:blip r:embed="rId2"/>
            <a:stretch>
              <a:fillRect/>
            </a:stretch>
          </p:blipFill>
          <p:spPr>
            <a:xfrm>
              <a:off x="9499300" y="4806489"/>
              <a:ext cx="1485900" cy="1276350"/>
            </a:xfrm>
            <a:prstGeom prst="rect">
              <a:avLst/>
            </a:prstGeom>
          </p:spPr>
        </p:pic>
        <p:pic>
          <p:nvPicPr>
            <p:cNvPr id="15" name="그림 14">
              <a:extLst>
                <a:ext uri="{FF2B5EF4-FFF2-40B4-BE49-F238E27FC236}">
                  <a16:creationId xmlns:a16="http://schemas.microsoft.com/office/drawing/2014/main" id="{D94F6128-28FE-4D3E-BEB6-0CC0BF38D491}"/>
                </a:ext>
              </a:extLst>
            </p:cNvPr>
            <p:cNvPicPr>
              <a:picLocks noChangeAspect="1"/>
            </p:cNvPicPr>
            <p:nvPr/>
          </p:nvPicPr>
          <p:blipFill>
            <a:blip r:embed="rId3"/>
            <a:stretch>
              <a:fillRect/>
            </a:stretch>
          </p:blipFill>
          <p:spPr>
            <a:xfrm>
              <a:off x="3809700" y="4806489"/>
              <a:ext cx="5689600" cy="1276350"/>
            </a:xfrm>
            <a:prstGeom prst="rect">
              <a:avLst/>
            </a:prstGeom>
          </p:spPr>
        </p:pic>
      </p:grpSp>
      <p:sp>
        <p:nvSpPr>
          <p:cNvPr id="16" name="TextBox 15">
            <a:extLst>
              <a:ext uri="{FF2B5EF4-FFF2-40B4-BE49-F238E27FC236}">
                <a16:creationId xmlns:a16="http://schemas.microsoft.com/office/drawing/2014/main" id="{1A1C7D32-7304-4C49-8BD4-21EA9C4118E2}"/>
              </a:ext>
            </a:extLst>
          </p:cNvPr>
          <p:cNvSpPr txBox="1"/>
          <p:nvPr/>
        </p:nvSpPr>
        <p:spPr>
          <a:xfrm>
            <a:off x="4521456" y="3232168"/>
            <a:ext cx="4766603" cy="430887"/>
          </a:xfrm>
          <a:prstGeom prst="rect">
            <a:avLst/>
          </a:prstGeom>
          <a:noFill/>
        </p:spPr>
        <p:txBody>
          <a:bodyPr wrap="square" rtlCol="0">
            <a:spAutoFit/>
          </a:bodyPr>
          <a:lstStyle/>
          <a:p>
            <a:r>
              <a:rPr kumimoji="1" lang="ko-Kore-KR" altLang="en-US" sz="1100" dirty="0"/>
              <a:t>의사결정나무와</a:t>
            </a:r>
            <a:r>
              <a:rPr kumimoji="1" lang="ko-KR" altLang="en-US" sz="1100" dirty="0"/>
              <a:t> 거의 동일한 파라미터로 구성되어 있으나</a:t>
            </a:r>
            <a:r>
              <a:rPr kumimoji="1" lang="en-US" altLang="ko-KR" sz="1100" dirty="0"/>
              <a:t>,</a:t>
            </a:r>
            <a:r>
              <a:rPr kumimoji="1" lang="ko-KR" altLang="en-US" sz="1100" dirty="0"/>
              <a:t> 의사결정나무의 개수인 </a:t>
            </a:r>
            <a:r>
              <a:rPr kumimoji="1" lang="en-US" altLang="ko-KR" sz="1100" dirty="0" err="1"/>
              <a:t>n_estimators</a:t>
            </a:r>
            <a:r>
              <a:rPr kumimoji="1" lang="ko-KR" altLang="en-US" sz="1100" dirty="0"/>
              <a:t>가 추가되어 있음</a:t>
            </a:r>
            <a:endParaRPr kumimoji="1" lang="ko-Kore-KR" altLang="en-US" sz="1100" dirty="0"/>
          </a:p>
        </p:txBody>
      </p:sp>
      <p:cxnSp>
        <p:nvCxnSpPr>
          <p:cNvPr id="17" name="직선 화살표 연결선 16">
            <a:extLst>
              <a:ext uri="{FF2B5EF4-FFF2-40B4-BE49-F238E27FC236}">
                <a16:creationId xmlns:a16="http://schemas.microsoft.com/office/drawing/2014/main" id="{F474935A-C778-46A0-B244-87E52DF06EBB}"/>
              </a:ext>
            </a:extLst>
          </p:cNvPr>
          <p:cNvCxnSpPr>
            <a:cxnSpLocks/>
          </p:cNvCxnSpPr>
          <p:nvPr/>
        </p:nvCxnSpPr>
        <p:spPr>
          <a:xfrm>
            <a:off x="2267787" y="3461679"/>
            <a:ext cx="22536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44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9432CFA3-9CC7-AF47-A644-7FEE4B47906E}"/>
              </a:ext>
            </a:extLst>
          </p:cNvPr>
          <p:cNvPicPr>
            <a:picLocks noChangeAspect="1"/>
          </p:cNvPicPr>
          <p:nvPr/>
        </p:nvPicPr>
        <p:blipFill>
          <a:blip r:embed="rId2"/>
          <a:stretch>
            <a:fillRect/>
          </a:stretch>
        </p:blipFill>
        <p:spPr>
          <a:xfrm>
            <a:off x="4676257" y="2188631"/>
            <a:ext cx="3823200" cy="2787750"/>
          </a:xfrm>
          <a:prstGeom prst="rect">
            <a:avLst/>
          </a:prstGeom>
        </p:spPr>
      </p:pic>
      <mc:AlternateContent xmlns:mc="http://schemas.openxmlformats.org/markup-compatibility/2006" xmlns:a14="http://schemas.microsoft.com/office/drawing/2010/main">
        <mc:Choice Requires="a14">
          <p:graphicFrame>
            <p:nvGraphicFramePr>
              <p:cNvPr id="12" name="표 11">
                <a:extLst>
                  <a:ext uri="{FF2B5EF4-FFF2-40B4-BE49-F238E27FC236}">
                    <a16:creationId xmlns:a16="http://schemas.microsoft.com/office/drawing/2014/main" id="{FC2E1EB5-A7BE-9449-94AF-04F91CB3DFB3}"/>
                  </a:ext>
                </a:extLst>
              </p:cNvPr>
              <p:cNvGraphicFramePr>
                <a:graphicFrameLocks noGrp="1"/>
              </p:cNvGraphicFramePr>
              <p:nvPr>
                <p:extLst>
                  <p:ext uri="{D42A27DB-BD31-4B8C-83A1-F6EECF244321}">
                    <p14:modId xmlns:p14="http://schemas.microsoft.com/office/powerpoint/2010/main" val="3728134938"/>
                  </p:ext>
                </p:extLst>
              </p:nvPr>
            </p:nvGraphicFramePr>
            <p:xfrm>
              <a:off x="229963" y="1354090"/>
              <a:ext cx="4257650" cy="4431940"/>
            </p:xfrm>
            <a:graphic>
              <a:graphicData uri="http://schemas.openxmlformats.org/drawingml/2006/table">
                <a:tbl>
                  <a:tblPr firstRow="1" bandRow="1">
                    <a:tableStyleId>{5C22544A-7EE6-4342-B048-85BDC9FD1C3A}</a:tableStyleId>
                  </a:tblPr>
                  <a:tblGrid>
                    <a:gridCol w="489010">
                      <a:extLst>
                        <a:ext uri="{9D8B030D-6E8A-4147-A177-3AD203B41FA5}">
                          <a16:colId xmlns:a16="http://schemas.microsoft.com/office/drawing/2014/main" val="630177809"/>
                        </a:ext>
                      </a:extLst>
                    </a:gridCol>
                    <a:gridCol w="753728">
                      <a:extLst>
                        <a:ext uri="{9D8B030D-6E8A-4147-A177-3AD203B41FA5}">
                          <a16:colId xmlns:a16="http://schemas.microsoft.com/office/drawing/2014/main" val="4007787095"/>
                        </a:ext>
                      </a:extLst>
                    </a:gridCol>
                    <a:gridCol w="753728">
                      <a:extLst>
                        <a:ext uri="{9D8B030D-6E8A-4147-A177-3AD203B41FA5}">
                          <a16:colId xmlns:a16="http://schemas.microsoft.com/office/drawing/2014/main" val="2094819766"/>
                        </a:ext>
                      </a:extLst>
                    </a:gridCol>
                    <a:gridCol w="753728">
                      <a:extLst>
                        <a:ext uri="{9D8B030D-6E8A-4147-A177-3AD203B41FA5}">
                          <a16:colId xmlns:a16="http://schemas.microsoft.com/office/drawing/2014/main" val="874801617"/>
                        </a:ext>
                      </a:extLst>
                    </a:gridCol>
                    <a:gridCol w="753728">
                      <a:extLst>
                        <a:ext uri="{9D8B030D-6E8A-4147-A177-3AD203B41FA5}">
                          <a16:colId xmlns:a16="http://schemas.microsoft.com/office/drawing/2014/main" val="3551196118"/>
                        </a:ext>
                      </a:extLst>
                    </a:gridCol>
                    <a:gridCol w="753728">
                      <a:extLst>
                        <a:ext uri="{9D8B030D-6E8A-4147-A177-3AD203B41FA5}">
                          <a16:colId xmlns:a16="http://schemas.microsoft.com/office/drawing/2014/main" val="3372896150"/>
                        </a:ext>
                      </a:extLst>
                    </a:gridCol>
                  </a:tblGrid>
                  <a:tr h="772249">
                    <a:tc>
                      <a:txBody>
                        <a:bodyPr/>
                        <a:lstStyle/>
                        <a:p>
                          <a:pPr algn="ctr"/>
                          <a:endParaRPr lang="ko-Kore-KR" altLang="en-US" sz="1000" dirty="0">
                            <a:latin typeface="+mj-ea"/>
                            <a:ea typeface="+mj-ea"/>
                          </a:endParaRPr>
                        </a:p>
                      </a:txBody>
                      <a:tcPr marL="68580" marR="68580" marT="34290" marB="34290"/>
                    </a:tc>
                    <a:tc>
                      <a:txBody>
                        <a:bodyPr/>
                        <a:lstStyle/>
                        <a:p>
                          <a:pPr algn="ctr"/>
                          <a:r>
                            <a:rPr lang="en-US" altLang="ko-Kore-KR" sz="1000" dirty="0">
                              <a:latin typeface="+mj-ea"/>
                              <a:ea typeface="+mj-ea"/>
                            </a:rPr>
                            <a:t>Y (target) </a:t>
                          </a:r>
                        </a:p>
                        <a:p>
                          <a:pPr algn="ctr"/>
                          <a:r>
                            <a:rPr lang="ko-Kore-KR" altLang="en-US" sz="1000" dirty="0">
                              <a:latin typeface="+mj-ea"/>
                              <a:ea typeface="+mj-ea"/>
                            </a:rPr>
                            <a:t>근무평점</a:t>
                          </a:r>
                        </a:p>
                      </a:txBody>
                      <a:tcPr marL="68580" marR="68580" marT="34290" marB="34290" anchor="ctr"/>
                    </a:tc>
                    <a:tc>
                      <a:txBody>
                        <a:bodyPr/>
                        <a:lstStyle/>
                        <a:p>
                          <a:pPr algn="ctr"/>
                          <a:r>
                            <a:rPr lang="en-US" altLang="ko-Kore-KR" sz="1000" dirty="0">
                              <a:latin typeface="+mj-ea"/>
                              <a:ea typeface="+mj-ea"/>
                            </a:rPr>
                            <a:t>X</a:t>
                          </a:r>
                          <a:r>
                            <a:rPr lang="ko-KR" altLang="en-US" sz="1000" dirty="0">
                              <a:latin typeface="+mj-ea"/>
                              <a:ea typeface="+mj-ea"/>
                            </a:rPr>
                            <a:t> </a:t>
                          </a:r>
                          <a:r>
                            <a:rPr lang="en-US" altLang="ko-KR" sz="1000" dirty="0">
                              <a:latin typeface="+mj-ea"/>
                              <a:ea typeface="+mj-ea"/>
                            </a:rPr>
                            <a:t>(feature)</a:t>
                          </a:r>
                        </a:p>
                        <a:p>
                          <a:pPr algn="ctr"/>
                          <a:r>
                            <a:rPr lang="ko-KR" altLang="en-US" sz="1000" dirty="0">
                              <a:latin typeface="+mj-ea"/>
                              <a:ea typeface="+mj-ea"/>
                            </a:rPr>
                            <a:t>연 검거 건수</a:t>
                          </a:r>
                          <a:endParaRPr lang="ko-Kore-KR" altLang="en-US" sz="1000" dirty="0">
                            <a:latin typeface="+mj-ea"/>
                            <a:ea typeface="+mj-ea"/>
                          </a:endParaRPr>
                        </a:p>
                      </a:txBody>
                      <a:tcPr marL="68580" marR="68580" marT="34290" marB="34290" anchor="ctr"/>
                    </a:tc>
                    <a:tc>
                      <a:txBody>
                        <a:bodyPr/>
                        <a:lstStyle/>
                        <a:p>
                          <a:pPr algn="ctr"/>
                          <a:r>
                            <a:rPr lang="ko-Kore-KR" altLang="en-US" sz="1000" dirty="0">
                              <a:latin typeface="+mj-ea"/>
                              <a:ea typeface="+mj-ea"/>
                            </a:rPr>
                            <a:t>편차</a:t>
                          </a:r>
                          <a:r>
                            <a:rPr lang="ko-KR" altLang="en-US" sz="1000" dirty="0">
                              <a:latin typeface="+mj-ea"/>
                              <a:ea typeface="+mj-ea"/>
                            </a:rPr>
                            <a:t>의 제곱</a:t>
                          </a:r>
                          <a:endParaRPr lang="en-US" altLang="ko-KR" sz="1000" dirty="0">
                            <a:latin typeface="+mj-ea"/>
                            <a:ea typeface="+mj-ea"/>
                          </a:endParaRPr>
                        </a:p>
                        <a:p>
                          <a:pPr algn="ctr"/>
                          <a:r>
                            <a:rPr lang="en-US" altLang="ko-Kore-KR" sz="1000" dirty="0" err="1">
                              <a:latin typeface="+mj-ea"/>
                              <a:ea typeface="+mj-ea"/>
                            </a:rPr>
                            <a:t>y</a:t>
                          </a:r>
                          <a:r>
                            <a:rPr lang="en-US" altLang="ko-Kore-KR" sz="1000" baseline="-25000" dirty="0" err="1">
                              <a:latin typeface="+mj-ea"/>
                              <a:ea typeface="+mj-ea"/>
                            </a:rPr>
                            <a:t>i</a:t>
                          </a:r>
                          <a:endParaRPr lang="en-US" altLang="ko-Kore-KR" sz="1000" dirty="0">
                            <a:latin typeface="+mj-ea"/>
                            <a:ea typeface="+mj-ea"/>
                          </a:endParaRPr>
                        </a:p>
                        <a:p>
                          <a:pPr algn="ctr"/>
                          <a14:m>
                            <m:oMathPara xmlns:m="http://schemas.openxmlformats.org/officeDocument/2006/math">
                              <m:oMathParaPr>
                                <m:jc m:val="centerGroup"/>
                              </m:oMathParaPr>
                              <m:oMath xmlns:m="http://schemas.openxmlformats.org/officeDocument/2006/math">
                                <m:sSup>
                                  <m:sSupPr>
                                    <m:ctrlPr>
                                      <a:rPr lang="en-US" altLang="ko-Kore-KR" sz="1000" i="1" smtClean="0">
                                        <a:latin typeface="Cambria Math" panose="02040503050406030204" pitchFamily="18" charset="0"/>
                                        <a:ea typeface="+mj-ea"/>
                                      </a:rPr>
                                    </m:ctrlPr>
                                  </m:sSupPr>
                                  <m:e>
                                    <m:r>
                                      <a:rPr lang="en-US" altLang="ko-KR" sz="1000" b="1" i="1" smtClean="0">
                                        <a:latin typeface="Cambria Math" panose="02040503050406030204" pitchFamily="18" charset="0"/>
                                        <a:ea typeface="+mj-ea"/>
                                      </a:rPr>
                                      <m:t>(</m:t>
                                    </m:r>
                                    <m:sSub>
                                      <m:sSubPr>
                                        <m:ctrlPr>
                                          <a:rPr lang="en-US" altLang="ko-KR" sz="1000" b="1" i="1" smtClean="0">
                                            <a:latin typeface="Cambria Math" panose="02040503050406030204" pitchFamily="18" charset="0"/>
                                            <a:ea typeface="+mj-ea"/>
                                          </a:rPr>
                                        </m:ctrlPr>
                                      </m:sSubPr>
                                      <m:e>
                                        <m:r>
                                          <a:rPr lang="en-US" altLang="ko-KR" sz="1000" b="1" i="1" smtClean="0">
                                            <a:latin typeface="Cambria Math" panose="02040503050406030204" pitchFamily="18" charset="0"/>
                                            <a:ea typeface="+mj-ea"/>
                                          </a:rPr>
                                          <m:t>𝒀</m:t>
                                        </m:r>
                                      </m:e>
                                      <m:sub>
                                        <m:r>
                                          <a:rPr lang="en-US" altLang="ko-KR" sz="1000" b="1" i="1" smtClean="0">
                                            <a:latin typeface="Cambria Math" panose="02040503050406030204" pitchFamily="18" charset="0"/>
                                            <a:ea typeface="+mj-ea"/>
                                          </a:rPr>
                                          <m:t>𝒊</m:t>
                                        </m:r>
                                      </m:sub>
                                    </m:sSub>
                                    <m:r>
                                      <a:rPr lang="en-US" altLang="ko-KR" sz="1000" b="1" i="1" smtClean="0">
                                        <a:latin typeface="Cambria Math" panose="02040503050406030204" pitchFamily="18" charset="0"/>
                                        <a:ea typeface="+mj-ea"/>
                                      </a:rPr>
                                      <m:t>−</m:t>
                                    </m:r>
                                    <m:acc>
                                      <m:accPr>
                                        <m:chr m:val="̅"/>
                                        <m:ctrlPr>
                                          <a:rPr lang="en-US" altLang="ko-KR" sz="1000" b="1" i="1" smtClean="0">
                                            <a:latin typeface="Cambria Math" panose="02040503050406030204" pitchFamily="18" charset="0"/>
                                            <a:ea typeface="+mj-ea"/>
                                          </a:rPr>
                                        </m:ctrlPr>
                                      </m:accPr>
                                      <m:e>
                                        <m:r>
                                          <a:rPr lang="en-US" altLang="ko-KR" sz="1000" b="1" i="1" smtClean="0">
                                            <a:latin typeface="Cambria Math" panose="02040503050406030204" pitchFamily="18" charset="0"/>
                                            <a:ea typeface="+mj-ea"/>
                                          </a:rPr>
                                          <m:t>𝒀</m:t>
                                        </m:r>
                                      </m:e>
                                    </m:acc>
                                    <m:r>
                                      <a:rPr lang="en-US" altLang="ko-KR" sz="1000" b="1" i="1" smtClean="0">
                                        <a:latin typeface="Cambria Math" panose="02040503050406030204" pitchFamily="18" charset="0"/>
                                        <a:ea typeface="+mj-ea"/>
                                      </a:rPr>
                                      <m:t>)</m:t>
                                    </m:r>
                                  </m:e>
                                  <m:sup>
                                    <m:r>
                                      <a:rPr lang="en-US" altLang="ko-KR" sz="1000" b="1" i="1" smtClean="0">
                                        <a:latin typeface="Cambria Math" panose="02040503050406030204" pitchFamily="18" charset="0"/>
                                        <a:ea typeface="+mj-ea"/>
                                      </a:rPr>
                                      <m:t>𝟐</m:t>
                                    </m:r>
                                  </m:sup>
                                </m:sSup>
                              </m:oMath>
                            </m:oMathPara>
                          </a14:m>
                          <a:endParaRPr lang="ko-Kore-KR" altLang="en-US" sz="1000" dirty="0">
                            <a:latin typeface="+mj-ea"/>
                            <a:ea typeface="+mj-ea"/>
                          </a:endParaRPr>
                        </a:p>
                      </a:txBody>
                      <a:tcPr marL="68580" marR="68580" marT="34290" marB="34290" anchor="ctr"/>
                    </a:tc>
                    <a:tc>
                      <a:txBody>
                        <a:bodyPr/>
                        <a:lstStyle/>
                        <a:p>
                          <a:pPr algn="ctr"/>
                          <a:r>
                            <a:rPr lang="ko-KR" altLang="en-US" sz="1000" dirty="0">
                              <a:latin typeface="+mj-ea"/>
                              <a:ea typeface="+mj-ea"/>
                            </a:rPr>
                            <a:t>편차의 제곱</a:t>
                          </a:r>
                          <a:endParaRPr lang="en-US" altLang="ko-KR" sz="1000" dirty="0">
                            <a:latin typeface="+mj-ea"/>
                            <a:ea typeface="+mj-ea"/>
                          </a:endParaRPr>
                        </a:p>
                        <a:p>
                          <a:pPr algn="ctr"/>
                          <a:r>
                            <a:rPr lang="en-US" altLang="ko-KR" sz="1000" dirty="0">
                              <a:latin typeface="+mj-ea"/>
                              <a:ea typeface="+mj-ea"/>
                            </a:rPr>
                            <a:t>x</a:t>
                          </a:r>
                          <a:r>
                            <a:rPr lang="en-US" altLang="ko-KR" sz="1000" baseline="-25000" dirty="0">
                              <a:latin typeface="+mj-ea"/>
                              <a:ea typeface="+mj-ea"/>
                            </a:rPr>
                            <a:t>i</a:t>
                          </a:r>
                          <a:endParaRPr lang="en-US" altLang="ko-KR" sz="1000" dirty="0">
                            <a:latin typeface="+mj-ea"/>
                            <a:ea typeface="+mj-ea"/>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ko-Kore-KR" sz="1000" b="1" i="1" kern="1200" smtClean="0">
                                        <a:solidFill>
                                          <a:schemeClr val="lt1"/>
                                        </a:solidFill>
                                        <a:latin typeface="Cambria Math" panose="02040503050406030204" pitchFamily="18" charset="0"/>
                                        <a:ea typeface="+mn-ea"/>
                                        <a:cs typeface="+mn-cs"/>
                                      </a:rPr>
                                    </m:ctrlPr>
                                  </m:sSupPr>
                                  <m:e>
                                    <m:r>
                                      <a:rPr lang="en-US" altLang="ko-KR" sz="1000" b="1" i="1" kern="1200" smtClean="0">
                                        <a:solidFill>
                                          <a:schemeClr val="lt1"/>
                                        </a:solidFill>
                                        <a:latin typeface="Cambria Math" panose="02040503050406030204" pitchFamily="18" charset="0"/>
                                        <a:ea typeface="+mn-ea"/>
                                        <a:cs typeface="+mn-cs"/>
                                      </a:rPr>
                                      <m:t>(</m:t>
                                    </m:r>
                                    <m:sSub>
                                      <m:sSubPr>
                                        <m:ctrlPr>
                                          <a:rPr lang="en-US" altLang="ko-KR" sz="1000" b="1" i="1" kern="1200" smtClean="0">
                                            <a:solidFill>
                                              <a:schemeClr val="lt1"/>
                                            </a:solidFill>
                                            <a:latin typeface="Cambria Math" panose="02040503050406030204" pitchFamily="18" charset="0"/>
                                            <a:ea typeface="+mn-ea"/>
                                            <a:cs typeface="+mn-cs"/>
                                          </a:rPr>
                                        </m:ctrlPr>
                                      </m:sSubPr>
                                      <m:e>
                                        <m:r>
                                          <a:rPr lang="en-US" altLang="ko-KR" sz="1000" b="1" i="1" kern="1200" smtClean="0">
                                            <a:solidFill>
                                              <a:schemeClr val="lt1"/>
                                            </a:solidFill>
                                            <a:latin typeface="Cambria Math" panose="02040503050406030204" pitchFamily="18" charset="0"/>
                                            <a:ea typeface="+mn-ea"/>
                                            <a:cs typeface="+mn-cs"/>
                                          </a:rPr>
                                          <m:t>𝑿</m:t>
                                        </m:r>
                                      </m:e>
                                      <m:sub>
                                        <m:r>
                                          <a:rPr lang="en-US" altLang="ko-KR" sz="1000" b="1" i="1" kern="1200" smtClean="0">
                                            <a:solidFill>
                                              <a:schemeClr val="lt1"/>
                                            </a:solidFill>
                                            <a:latin typeface="Cambria Math" panose="02040503050406030204" pitchFamily="18" charset="0"/>
                                            <a:ea typeface="+mn-ea"/>
                                            <a:cs typeface="+mn-cs"/>
                                          </a:rPr>
                                          <m:t>𝒊</m:t>
                                        </m:r>
                                      </m:sub>
                                    </m:sSub>
                                    <m:r>
                                      <a:rPr lang="en-US" altLang="ko-KR" sz="1000" b="1" i="1" kern="1200" smtClean="0">
                                        <a:solidFill>
                                          <a:schemeClr val="lt1"/>
                                        </a:solidFill>
                                        <a:latin typeface="Cambria Math" panose="02040503050406030204" pitchFamily="18" charset="0"/>
                                        <a:ea typeface="+mn-ea"/>
                                        <a:cs typeface="+mn-cs"/>
                                      </a:rPr>
                                      <m:t>−</m:t>
                                    </m:r>
                                    <m:acc>
                                      <m:accPr>
                                        <m:chr m:val="̅"/>
                                        <m:ctrlPr>
                                          <a:rPr lang="en-US" altLang="ko-KR" sz="1000" b="1" i="1" kern="1200" smtClean="0">
                                            <a:solidFill>
                                              <a:schemeClr val="lt1"/>
                                            </a:solidFill>
                                            <a:latin typeface="Cambria Math" panose="02040503050406030204" pitchFamily="18" charset="0"/>
                                            <a:ea typeface="+mn-ea"/>
                                            <a:cs typeface="+mn-cs"/>
                                          </a:rPr>
                                        </m:ctrlPr>
                                      </m:accPr>
                                      <m:e>
                                        <m:r>
                                          <a:rPr lang="en-US" altLang="ko-KR" sz="1000" b="1" i="1" kern="1200" smtClean="0">
                                            <a:solidFill>
                                              <a:schemeClr val="lt1"/>
                                            </a:solidFill>
                                            <a:latin typeface="Cambria Math" panose="02040503050406030204" pitchFamily="18" charset="0"/>
                                            <a:ea typeface="+mn-ea"/>
                                            <a:cs typeface="+mn-cs"/>
                                          </a:rPr>
                                          <m:t>𝑿</m:t>
                                        </m:r>
                                      </m:e>
                                    </m:acc>
                                    <m:r>
                                      <a:rPr lang="en-US" altLang="ko-KR" sz="1000" b="1" i="1" kern="1200" smtClean="0">
                                        <a:solidFill>
                                          <a:schemeClr val="lt1"/>
                                        </a:solidFill>
                                        <a:latin typeface="Cambria Math" panose="02040503050406030204" pitchFamily="18" charset="0"/>
                                        <a:ea typeface="+mn-ea"/>
                                        <a:cs typeface="+mn-cs"/>
                                      </a:rPr>
                                      <m:t>)</m:t>
                                    </m:r>
                                  </m:e>
                                  <m:sup>
                                    <m:r>
                                      <a:rPr lang="en-US" altLang="ko-KR" sz="1000" b="1" i="1" kern="1200" smtClean="0">
                                        <a:solidFill>
                                          <a:schemeClr val="lt1"/>
                                        </a:solidFill>
                                        <a:latin typeface="Cambria Math" panose="02040503050406030204" pitchFamily="18" charset="0"/>
                                        <a:ea typeface="+mn-ea"/>
                                        <a:cs typeface="+mn-cs"/>
                                      </a:rPr>
                                      <m:t>𝟐</m:t>
                                    </m:r>
                                  </m:sup>
                                </m:sSup>
                              </m:oMath>
                            </m:oMathPara>
                          </a14:m>
                          <a:endParaRPr lang="ko-Kore-KR" altLang="en-US" sz="1000" b="1" kern="1200" dirty="0">
                            <a:solidFill>
                              <a:schemeClr val="lt1"/>
                            </a:solidFill>
                            <a:latin typeface="+mj-ea"/>
                            <a:ea typeface="+mn-ea"/>
                            <a:cs typeface="+mn-cs"/>
                          </a:endParaRP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ore-KR" altLang="en-US" sz="1000" b="1" kern="1200" baseline="0" dirty="0">
                              <a:solidFill>
                                <a:schemeClr val="lt1"/>
                              </a:solidFill>
                              <a:latin typeface="+mj-ea"/>
                              <a:ea typeface="+mn-ea"/>
                              <a:cs typeface="+mn-cs"/>
                            </a:rPr>
                            <a:t>편차의</a:t>
                          </a:r>
                          <a:r>
                            <a:rPr lang="ko-KR" altLang="en-US" sz="1000" b="1" kern="1200" baseline="0">
                              <a:solidFill>
                                <a:schemeClr val="lt1"/>
                              </a:solidFill>
                              <a:latin typeface="+mj-ea"/>
                              <a:ea typeface="+mn-ea"/>
                              <a:cs typeface="+mn-cs"/>
                            </a:rPr>
                            <a:t> 곱</a:t>
                          </a:r>
                          <a:endParaRPr lang="en-US" altLang="ko-Kore-KR" sz="1000" b="1" kern="1200" baseline="0" dirty="0">
                            <a:solidFill>
                              <a:schemeClr val="lt1"/>
                            </a:solidFill>
                            <a:latin typeface="+mj-ea"/>
                            <a:ea typeface="+mn-ea"/>
                            <a:cs typeface="+mn-cs"/>
                          </a:endParaRPr>
                        </a:p>
                      </a:txBody>
                      <a:tcPr marL="68580" marR="68580" marT="34290" marB="34290" anchor="ctr"/>
                    </a:tc>
                    <a:extLst>
                      <a:ext uri="{0D108BD9-81ED-4DB2-BD59-A6C34878D82A}">
                        <a16:rowId xmlns:a16="http://schemas.microsoft.com/office/drawing/2014/main" val="2016185889"/>
                      </a:ext>
                    </a:extLst>
                  </a:tr>
                  <a:tr h="250366">
                    <a:tc>
                      <a:txBody>
                        <a:bodyPr/>
                        <a:lstStyle/>
                        <a:p>
                          <a:pPr algn="ctr"/>
                          <a:r>
                            <a:rPr lang="en-US" altLang="ko-Kore-KR" sz="1000" dirty="0">
                              <a:latin typeface="+mj-ea"/>
                              <a:ea typeface="+mj-ea"/>
                            </a:rPr>
                            <a:t>A</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10</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32</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15.21</a:t>
                          </a:r>
                        </a:p>
                      </a:txBody>
                      <a:tcPr marL="7144" marR="7144" marT="7144" marB="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94.09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37.83</a:t>
                          </a:r>
                        </a:p>
                      </a:txBody>
                      <a:tcPr marL="7144" marR="7144" marT="7144" marB="0" anchor="ctr"/>
                    </a:tc>
                    <a:extLst>
                      <a:ext uri="{0D108BD9-81ED-4DB2-BD59-A6C34878D82A}">
                        <a16:rowId xmlns:a16="http://schemas.microsoft.com/office/drawing/2014/main" val="733142790"/>
                      </a:ext>
                    </a:extLst>
                  </a:tr>
                  <a:tr h="250366">
                    <a:tc>
                      <a:txBody>
                        <a:bodyPr/>
                        <a:lstStyle/>
                        <a:p>
                          <a:pPr algn="ctr"/>
                          <a:r>
                            <a:rPr lang="en-US" altLang="ko-Kore-KR" sz="1000" dirty="0">
                              <a:latin typeface="+mj-ea"/>
                              <a:ea typeface="+mj-ea"/>
                            </a:rPr>
                            <a:t>B</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7</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18</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0.81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18.49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-3.87</a:t>
                          </a:r>
                        </a:p>
                      </a:txBody>
                      <a:tcPr marL="7144" marR="7144" marT="7144" marB="0" anchor="ctr"/>
                    </a:tc>
                    <a:extLst>
                      <a:ext uri="{0D108BD9-81ED-4DB2-BD59-A6C34878D82A}">
                        <a16:rowId xmlns:a16="http://schemas.microsoft.com/office/drawing/2014/main" val="2174625887"/>
                      </a:ext>
                    </a:extLst>
                  </a:tr>
                  <a:tr h="250366">
                    <a:tc>
                      <a:txBody>
                        <a:bodyPr/>
                        <a:lstStyle/>
                        <a:p>
                          <a:pPr algn="ctr"/>
                          <a:r>
                            <a:rPr lang="en-US" altLang="ko-Kore-KR" sz="1000" dirty="0">
                              <a:latin typeface="+mj-ea"/>
                              <a:ea typeface="+mj-ea"/>
                            </a:rPr>
                            <a:t>C</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8</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25</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3.61</a:t>
                          </a:r>
                        </a:p>
                      </a:txBody>
                      <a:tcPr marL="7144" marR="7144" marT="7144" marB="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7.29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5.13</a:t>
                          </a:r>
                        </a:p>
                      </a:txBody>
                      <a:tcPr marL="7144" marR="7144" marT="7144" marB="0" anchor="ctr"/>
                    </a:tc>
                    <a:extLst>
                      <a:ext uri="{0D108BD9-81ED-4DB2-BD59-A6C34878D82A}">
                        <a16:rowId xmlns:a16="http://schemas.microsoft.com/office/drawing/2014/main" val="3232357576"/>
                      </a:ext>
                    </a:extLst>
                  </a:tr>
                  <a:tr h="250366">
                    <a:tc>
                      <a:txBody>
                        <a:bodyPr/>
                        <a:lstStyle/>
                        <a:p>
                          <a:pPr algn="ctr"/>
                          <a:r>
                            <a:rPr lang="en-US" altLang="ko-Kore-KR" sz="1000" dirty="0">
                              <a:latin typeface="+mj-ea"/>
                              <a:ea typeface="+mj-ea"/>
                            </a:rPr>
                            <a:t>D</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5</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13</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1.21</a:t>
                          </a:r>
                        </a:p>
                      </a:txBody>
                      <a:tcPr marL="7144" marR="7144" marT="7144" marB="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86.49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10.23</a:t>
                          </a:r>
                        </a:p>
                      </a:txBody>
                      <a:tcPr marL="7144" marR="7144" marT="7144" marB="0" anchor="ctr"/>
                    </a:tc>
                    <a:extLst>
                      <a:ext uri="{0D108BD9-81ED-4DB2-BD59-A6C34878D82A}">
                        <a16:rowId xmlns:a16="http://schemas.microsoft.com/office/drawing/2014/main" val="1068390707"/>
                      </a:ext>
                    </a:extLst>
                  </a:tr>
                  <a:tr h="250366">
                    <a:tc>
                      <a:txBody>
                        <a:bodyPr/>
                        <a:lstStyle/>
                        <a:p>
                          <a:pPr algn="ctr"/>
                          <a:r>
                            <a:rPr lang="en-US" altLang="ko-Kore-KR" sz="1000" dirty="0">
                              <a:latin typeface="+mj-ea"/>
                              <a:ea typeface="+mj-ea"/>
                            </a:rPr>
                            <a:t>E</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9</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29</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8.41</a:t>
                          </a:r>
                        </a:p>
                      </a:txBody>
                      <a:tcPr marL="7144" marR="7144" marT="7144" marB="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44.89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19.43</a:t>
                          </a:r>
                        </a:p>
                      </a:txBody>
                      <a:tcPr marL="7144" marR="7144" marT="7144" marB="0" anchor="ctr"/>
                    </a:tc>
                    <a:extLst>
                      <a:ext uri="{0D108BD9-81ED-4DB2-BD59-A6C34878D82A}">
                        <a16:rowId xmlns:a16="http://schemas.microsoft.com/office/drawing/2014/main" val="3527088761"/>
                      </a:ext>
                    </a:extLst>
                  </a:tr>
                  <a:tr h="250366">
                    <a:tc>
                      <a:txBody>
                        <a:bodyPr/>
                        <a:lstStyle/>
                        <a:p>
                          <a:pPr algn="ctr"/>
                          <a:r>
                            <a:rPr lang="en-US" altLang="ko-Kore-KR" sz="1000" dirty="0">
                              <a:latin typeface="+mj-ea"/>
                              <a:ea typeface="+mj-ea"/>
                            </a:rPr>
                            <a:t>F</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6</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21</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0.01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1.69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0.13</a:t>
                          </a:r>
                        </a:p>
                      </a:txBody>
                      <a:tcPr marL="7144" marR="7144" marT="7144" marB="0" anchor="ctr"/>
                    </a:tc>
                    <a:extLst>
                      <a:ext uri="{0D108BD9-81ED-4DB2-BD59-A6C34878D82A}">
                        <a16:rowId xmlns:a16="http://schemas.microsoft.com/office/drawing/2014/main" val="2356356019"/>
                      </a:ext>
                    </a:extLst>
                  </a:tr>
                  <a:tr h="250366">
                    <a:tc>
                      <a:txBody>
                        <a:bodyPr/>
                        <a:lstStyle/>
                        <a:p>
                          <a:pPr algn="ctr"/>
                          <a:r>
                            <a:rPr lang="en-US" altLang="ko-Kore-KR" sz="1000" dirty="0">
                              <a:latin typeface="+mj-ea"/>
                              <a:ea typeface="+mj-ea"/>
                            </a:rPr>
                            <a:t>G</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10</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16.81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151.29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50.43</a:t>
                          </a:r>
                        </a:p>
                      </a:txBody>
                      <a:tcPr marL="7144" marR="7144" marT="7144" marB="0" anchor="ctr"/>
                    </a:tc>
                    <a:extLst>
                      <a:ext uri="{0D108BD9-81ED-4DB2-BD59-A6C34878D82A}">
                        <a16:rowId xmlns:a16="http://schemas.microsoft.com/office/drawing/2014/main" val="479230688"/>
                      </a:ext>
                    </a:extLst>
                  </a:tr>
                  <a:tr h="250366">
                    <a:tc>
                      <a:txBody>
                        <a:bodyPr/>
                        <a:lstStyle/>
                        <a:p>
                          <a:pPr algn="ctr"/>
                          <a:r>
                            <a:rPr lang="en-US" altLang="ko-Kore-KR" sz="1000" dirty="0">
                              <a:latin typeface="+mj-ea"/>
                              <a:ea typeface="+mj-ea"/>
                            </a:rPr>
                            <a:t>H</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7</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43</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0.81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428.49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18.63</a:t>
                          </a:r>
                        </a:p>
                      </a:txBody>
                      <a:tcPr marL="7144" marR="7144" marT="7144" marB="0" anchor="ctr"/>
                    </a:tc>
                    <a:extLst>
                      <a:ext uri="{0D108BD9-81ED-4DB2-BD59-A6C34878D82A}">
                        <a16:rowId xmlns:a16="http://schemas.microsoft.com/office/drawing/2014/main" val="4242637012"/>
                      </a:ext>
                    </a:extLst>
                  </a:tr>
                  <a:tr h="250366">
                    <a:tc>
                      <a:txBody>
                        <a:bodyPr/>
                        <a:lstStyle/>
                        <a:p>
                          <a:pPr algn="ctr"/>
                          <a:r>
                            <a:rPr lang="en-US" altLang="ko-Kore-KR" sz="1000" dirty="0">
                              <a:latin typeface="+mj-ea"/>
                              <a:ea typeface="+mj-ea"/>
                            </a:rPr>
                            <a:t>I</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3</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12</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9.61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106.09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31.93</a:t>
                          </a:r>
                        </a:p>
                      </a:txBody>
                      <a:tcPr marL="7144" marR="7144" marT="7144" marB="0" anchor="ctr"/>
                    </a:tc>
                    <a:extLst>
                      <a:ext uri="{0D108BD9-81ED-4DB2-BD59-A6C34878D82A}">
                        <a16:rowId xmlns:a16="http://schemas.microsoft.com/office/drawing/2014/main" val="2857895460"/>
                      </a:ext>
                    </a:extLst>
                  </a:tr>
                  <a:tr h="250366">
                    <a:tc>
                      <a:txBody>
                        <a:bodyPr/>
                        <a:lstStyle/>
                        <a:p>
                          <a:pPr algn="ctr"/>
                          <a:r>
                            <a:rPr lang="en-US" altLang="ko-Kore-KR" sz="1000" dirty="0">
                              <a:latin typeface="+mj-ea"/>
                              <a:ea typeface="+mj-ea"/>
                            </a:rPr>
                            <a:t>J</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4</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20</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4.41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5.29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4.83</a:t>
                          </a:r>
                        </a:p>
                      </a:txBody>
                      <a:tcPr marL="7144" marR="7144" marT="7144" marB="0" anchor="ctr"/>
                    </a:tc>
                    <a:extLst>
                      <a:ext uri="{0D108BD9-81ED-4DB2-BD59-A6C34878D82A}">
                        <a16:rowId xmlns:a16="http://schemas.microsoft.com/office/drawing/2014/main" val="1599577211"/>
                      </a:ext>
                    </a:extLst>
                  </a:tr>
                  <a:tr h="250366">
                    <a:tc>
                      <a:txBody>
                        <a:bodyPr/>
                        <a:lstStyle/>
                        <a:p>
                          <a:pPr algn="ctr"/>
                          <a:r>
                            <a:rPr lang="ko-Kore-KR" altLang="en-US" sz="1000" dirty="0">
                              <a:latin typeface="+mj-ea"/>
                              <a:ea typeface="+mj-ea"/>
                            </a:rPr>
                            <a:t>합</a:t>
                          </a:r>
                        </a:p>
                      </a:txBody>
                      <a:tcPr marL="68580" marR="68580" marT="34290" marB="34290" anchor="ctr"/>
                    </a:tc>
                    <a:tc>
                      <a:txBody>
                        <a:bodyPr/>
                        <a:lstStyle/>
                        <a:p>
                          <a:pPr algn="ctr"/>
                          <a:r>
                            <a:rPr lang="en-US" altLang="ko-Kore-KR" sz="1000" dirty="0">
                              <a:latin typeface="+mj-ea"/>
                              <a:ea typeface="+mj-ea"/>
                            </a:rPr>
                            <a:t>6</a:t>
                          </a:r>
                          <a:r>
                            <a:rPr lang="en-US" altLang="ko-KR" sz="1000" dirty="0">
                              <a:latin typeface="+mj-ea"/>
                              <a:ea typeface="+mj-ea"/>
                            </a:rPr>
                            <a:t>1</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a:t>
                          </a:r>
                          <a:r>
                            <a:rPr lang="en-US" altLang="ko-KR" sz="1000" dirty="0">
                              <a:latin typeface="+mj-ea"/>
                              <a:ea typeface="+mj-ea"/>
                            </a:rPr>
                            <a:t>23</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60.9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extLst>
                      <a:ext uri="{0D108BD9-81ED-4DB2-BD59-A6C34878D82A}">
                        <a16:rowId xmlns:a16="http://schemas.microsoft.com/office/drawing/2014/main" val="4193817879"/>
                      </a:ext>
                    </a:extLst>
                  </a:tr>
                  <a:tr h="236709">
                    <a:tc>
                      <a:txBody>
                        <a:bodyPr/>
                        <a:lstStyle/>
                        <a:p>
                          <a:pPr algn="ctr" fontAlgn="ctr"/>
                          <a:r>
                            <a:rPr lang="ko-KR" altLang="en-US" sz="1000" b="0" i="0" u="none" strike="noStrike" dirty="0">
                              <a:solidFill>
                                <a:srgbClr val="000000"/>
                              </a:solidFill>
                              <a:effectLst/>
                              <a:latin typeface="+mj-ea"/>
                              <a:ea typeface="+mj-ea"/>
                            </a:rPr>
                            <a:t>평균</a:t>
                          </a:r>
                          <a:endParaRPr lang="en-US" altLang="ko-Kore-KR" sz="10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6.1</a:t>
                          </a: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22.3</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6.09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extLst>
                      <a:ext uri="{0D108BD9-81ED-4DB2-BD59-A6C34878D82A}">
                        <a16:rowId xmlns:a16="http://schemas.microsoft.com/office/drawing/2014/main" val="2733498670"/>
                      </a:ext>
                    </a:extLst>
                  </a:tr>
                  <a:tr h="315530">
                    <a:tc>
                      <a:txBody>
                        <a:bodyPr/>
                        <a:lstStyle/>
                        <a:p>
                          <a:pPr algn="ctr" fontAlgn="ctr"/>
                          <a:r>
                            <a:rPr lang="ko-KR" altLang="en-US" sz="1000" b="0" i="0" u="none" strike="noStrike" dirty="0">
                              <a:solidFill>
                                <a:srgbClr val="000000"/>
                              </a:solidFill>
                              <a:effectLst/>
                              <a:latin typeface="+mj-ea"/>
                              <a:ea typeface="+mj-ea"/>
                            </a:rPr>
                            <a:t>분산</a:t>
                          </a:r>
                          <a:endParaRPr lang="en-US" altLang="ko-Kore-KR" sz="10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6.76666667</a:t>
                          </a: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104.9</a:t>
                          </a:r>
                        </a:p>
                      </a:txBody>
                      <a:tcPr marL="7144" marR="7144" marT="7144" marB="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37.9306667</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16376.5973</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315.078222</a:t>
                          </a:r>
                        </a:p>
                      </a:txBody>
                      <a:tcPr marL="7144" marR="7144" marT="7144" marB="0" anchor="ctr"/>
                    </a:tc>
                    <a:extLst>
                      <a:ext uri="{0D108BD9-81ED-4DB2-BD59-A6C34878D82A}">
                        <a16:rowId xmlns:a16="http://schemas.microsoft.com/office/drawing/2014/main" val="3561213226"/>
                      </a:ext>
                    </a:extLst>
                  </a:tr>
                  <a:tr h="353426">
                    <a:tc>
                      <a:txBody>
                        <a:bodyPr/>
                        <a:lstStyle/>
                        <a:p>
                          <a:pPr algn="ctr" fontAlgn="ctr"/>
                          <a:r>
                            <a:rPr lang="ko-KR" altLang="en-US" sz="1000" b="0" i="0" u="none" strike="noStrike" dirty="0">
                              <a:solidFill>
                                <a:srgbClr val="000000"/>
                              </a:solidFill>
                              <a:effectLst/>
                              <a:latin typeface="+mj-ea"/>
                              <a:ea typeface="+mj-ea"/>
                            </a:rPr>
                            <a:t>표준편차</a:t>
                          </a:r>
                          <a:endParaRPr lang="en-US" altLang="ko-Kore-KR" sz="10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2.60128174</a:t>
                          </a: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10.2420701</a:t>
                          </a:r>
                        </a:p>
                      </a:txBody>
                      <a:tcPr marL="7144" marR="7144" marT="7144" marB="0" anchor="ctr"/>
                    </a:tc>
                    <a:tc>
                      <a:txBody>
                        <a:bodyPr/>
                        <a:lstStyle/>
                        <a:p>
                          <a:pPr algn="ctr" fontAlgn="ctr"/>
                          <a:endPar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endParaRPr>
                        </a:p>
                      </a:txBody>
                      <a:tcPr marL="7144" marR="7144" marT="7144" marB="0" anchor="ctr"/>
                    </a:tc>
                    <a:tc>
                      <a:txBody>
                        <a:bodyPr/>
                        <a:lstStyle/>
                        <a:p>
                          <a:pPr algn="ctr" fontAlgn="ctr"/>
                          <a:endPar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endParaRPr>
                        </a:p>
                      </a:txBody>
                      <a:tcPr marL="7144" marR="7144" marT="7144" marB="0" anchor="ctr"/>
                    </a:tc>
                    <a:tc>
                      <a:txBody>
                        <a:bodyPr/>
                        <a:lstStyle/>
                        <a:p>
                          <a:pPr algn="ctr" fontAlgn="ctr"/>
                          <a:endPar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endParaRPr>
                        </a:p>
                      </a:txBody>
                      <a:tcPr marL="7144" marR="7144" marT="7144" marB="0" anchor="ctr"/>
                    </a:tc>
                    <a:extLst>
                      <a:ext uri="{0D108BD9-81ED-4DB2-BD59-A6C34878D82A}">
                        <a16:rowId xmlns:a16="http://schemas.microsoft.com/office/drawing/2014/main" val="532766905"/>
                      </a:ext>
                    </a:extLst>
                  </a:tr>
                </a:tbl>
              </a:graphicData>
            </a:graphic>
          </p:graphicFrame>
        </mc:Choice>
        <mc:Fallback xmlns="">
          <p:graphicFrame>
            <p:nvGraphicFramePr>
              <p:cNvPr id="12" name="표 11">
                <a:extLst>
                  <a:ext uri="{FF2B5EF4-FFF2-40B4-BE49-F238E27FC236}">
                    <a16:creationId xmlns:a16="http://schemas.microsoft.com/office/drawing/2014/main" id="{FC2E1EB5-A7BE-9449-94AF-04F91CB3DFB3}"/>
                  </a:ext>
                </a:extLst>
              </p:cNvPr>
              <p:cNvGraphicFramePr>
                <a:graphicFrameLocks noGrp="1"/>
              </p:cNvGraphicFramePr>
              <p:nvPr>
                <p:extLst>
                  <p:ext uri="{D42A27DB-BD31-4B8C-83A1-F6EECF244321}">
                    <p14:modId xmlns:p14="http://schemas.microsoft.com/office/powerpoint/2010/main" val="3728134938"/>
                  </p:ext>
                </p:extLst>
              </p:nvPr>
            </p:nvGraphicFramePr>
            <p:xfrm>
              <a:off x="229963" y="1354090"/>
              <a:ext cx="4257650" cy="4431940"/>
            </p:xfrm>
            <a:graphic>
              <a:graphicData uri="http://schemas.openxmlformats.org/drawingml/2006/table">
                <a:tbl>
                  <a:tblPr firstRow="1" bandRow="1">
                    <a:tableStyleId>{5C22544A-7EE6-4342-B048-85BDC9FD1C3A}</a:tableStyleId>
                  </a:tblPr>
                  <a:tblGrid>
                    <a:gridCol w="489010">
                      <a:extLst>
                        <a:ext uri="{9D8B030D-6E8A-4147-A177-3AD203B41FA5}">
                          <a16:colId xmlns:a16="http://schemas.microsoft.com/office/drawing/2014/main" val="630177809"/>
                        </a:ext>
                      </a:extLst>
                    </a:gridCol>
                    <a:gridCol w="753728">
                      <a:extLst>
                        <a:ext uri="{9D8B030D-6E8A-4147-A177-3AD203B41FA5}">
                          <a16:colId xmlns:a16="http://schemas.microsoft.com/office/drawing/2014/main" val="4007787095"/>
                        </a:ext>
                      </a:extLst>
                    </a:gridCol>
                    <a:gridCol w="753728">
                      <a:extLst>
                        <a:ext uri="{9D8B030D-6E8A-4147-A177-3AD203B41FA5}">
                          <a16:colId xmlns:a16="http://schemas.microsoft.com/office/drawing/2014/main" val="2094819766"/>
                        </a:ext>
                      </a:extLst>
                    </a:gridCol>
                    <a:gridCol w="753728">
                      <a:extLst>
                        <a:ext uri="{9D8B030D-6E8A-4147-A177-3AD203B41FA5}">
                          <a16:colId xmlns:a16="http://schemas.microsoft.com/office/drawing/2014/main" val="874801617"/>
                        </a:ext>
                      </a:extLst>
                    </a:gridCol>
                    <a:gridCol w="753728">
                      <a:extLst>
                        <a:ext uri="{9D8B030D-6E8A-4147-A177-3AD203B41FA5}">
                          <a16:colId xmlns:a16="http://schemas.microsoft.com/office/drawing/2014/main" val="3551196118"/>
                        </a:ext>
                      </a:extLst>
                    </a:gridCol>
                    <a:gridCol w="753728">
                      <a:extLst>
                        <a:ext uri="{9D8B030D-6E8A-4147-A177-3AD203B41FA5}">
                          <a16:colId xmlns:a16="http://schemas.microsoft.com/office/drawing/2014/main" val="3372896150"/>
                        </a:ext>
                      </a:extLst>
                    </a:gridCol>
                  </a:tblGrid>
                  <a:tr h="772249">
                    <a:tc>
                      <a:txBody>
                        <a:bodyPr/>
                        <a:lstStyle/>
                        <a:p>
                          <a:pPr algn="ctr"/>
                          <a:endParaRPr lang="ko-Kore-KR" altLang="en-US" sz="1000" dirty="0">
                            <a:latin typeface="+mj-ea"/>
                            <a:ea typeface="+mj-ea"/>
                          </a:endParaRPr>
                        </a:p>
                      </a:txBody>
                      <a:tcPr marL="68580" marR="68580" marT="34290" marB="34290"/>
                    </a:tc>
                    <a:tc>
                      <a:txBody>
                        <a:bodyPr/>
                        <a:lstStyle/>
                        <a:p>
                          <a:pPr algn="ctr"/>
                          <a:r>
                            <a:rPr lang="en-US" altLang="ko-Kore-KR" sz="1000" dirty="0">
                              <a:latin typeface="+mj-ea"/>
                              <a:ea typeface="+mj-ea"/>
                            </a:rPr>
                            <a:t>Y (target) </a:t>
                          </a:r>
                        </a:p>
                        <a:p>
                          <a:pPr algn="ctr"/>
                          <a:r>
                            <a:rPr lang="ko-Kore-KR" altLang="en-US" sz="1000" dirty="0">
                              <a:latin typeface="+mj-ea"/>
                              <a:ea typeface="+mj-ea"/>
                            </a:rPr>
                            <a:t>근무평점</a:t>
                          </a:r>
                        </a:p>
                      </a:txBody>
                      <a:tcPr marL="68580" marR="68580" marT="34290" marB="34290" anchor="ctr"/>
                    </a:tc>
                    <a:tc>
                      <a:txBody>
                        <a:bodyPr/>
                        <a:lstStyle/>
                        <a:p>
                          <a:pPr algn="ctr"/>
                          <a:r>
                            <a:rPr lang="en-US" altLang="ko-Kore-KR" sz="1000" dirty="0">
                              <a:latin typeface="+mj-ea"/>
                              <a:ea typeface="+mj-ea"/>
                            </a:rPr>
                            <a:t>X</a:t>
                          </a:r>
                          <a:r>
                            <a:rPr lang="ko-KR" altLang="en-US" sz="1000" dirty="0">
                              <a:latin typeface="+mj-ea"/>
                              <a:ea typeface="+mj-ea"/>
                            </a:rPr>
                            <a:t> </a:t>
                          </a:r>
                          <a:r>
                            <a:rPr lang="en-US" altLang="ko-KR" sz="1000" dirty="0">
                              <a:latin typeface="+mj-ea"/>
                              <a:ea typeface="+mj-ea"/>
                            </a:rPr>
                            <a:t>(feature)</a:t>
                          </a:r>
                        </a:p>
                        <a:p>
                          <a:pPr algn="ctr"/>
                          <a:r>
                            <a:rPr lang="ko-KR" altLang="en-US" sz="1000" dirty="0">
                              <a:latin typeface="+mj-ea"/>
                              <a:ea typeface="+mj-ea"/>
                            </a:rPr>
                            <a:t>연 검거 건수</a:t>
                          </a:r>
                          <a:endParaRPr lang="ko-Kore-KR" altLang="en-US" sz="1000" dirty="0">
                            <a:latin typeface="+mj-ea"/>
                            <a:ea typeface="+mj-ea"/>
                          </a:endParaRPr>
                        </a:p>
                      </a:txBody>
                      <a:tcPr marL="68580" marR="68580" marT="34290" marB="34290" anchor="ctr"/>
                    </a:tc>
                    <a:tc>
                      <a:txBody>
                        <a:bodyPr/>
                        <a:lstStyle/>
                        <a:p>
                          <a:endParaRPr lang="ko-KR"/>
                        </a:p>
                      </a:txBody>
                      <a:tcPr marL="68580" marR="68580" marT="34290" marB="34290" anchor="ctr">
                        <a:blipFill>
                          <a:blip r:embed="rId3"/>
                          <a:stretch>
                            <a:fillRect l="-265323" t="-787" r="-203226" b="-480315"/>
                          </a:stretch>
                        </a:blipFill>
                      </a:tcPr>
                    </a:tc>
                    <a:tc>
                      <a:txBody>
                        <a:bodyPr/>
                        <a:lstStyle/>
                        <a:p>
                          <a:endParaRPr lang="ko-KR"/>
                        </a:p>
                      </a:txBody>
                      <a:tcPr marL="68580" marR="68580" marT="34290" marB="34290" anchor="ctr">
                        <a:blipFill>
                          <a:blip r:embed="rId3"/>
                          <a:stretch>
                            <a:fillRect l="-365323" t="-787" r="-103226" b="-48031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ore-KR" altLang="en-US" sz="1000" b="1" kern="1200" baseline="0" dirty="0">
                              <a:solidFill>
                                <a:schemeClr val="lt1"/>
                              </a:solidFill>
                              <a:latin typeface="+mj-ea"/>
                              <a:ea typeface="+mn-ea"/>
                              <a:cs typeface="+mn-cs"/>
                            </a:rPr>
                            <a:t>편차의</a:t>
                          </a:r>
                          <a:r>
                            <a:rPr lang="ko-KR" altLang="en-US" sz="1000" b="1" kern="1200" baseline="0">
                              <a:solidFill>
                                <a:schemeClr val="lt1"/>
                              </a:solidFill>
                              <a:latin typeface="+mj-ea"/>
                              <a:ea typeface="+mn-ea"/>
                              <a:cs typeface="+mn-cs"/>
                            </a:rPr>
                            <a:t> 곱</a:t>
                          </a:r>
                          <a:endParaRPr lang="en-US" altLang="ko-Kore-KR" sz="1000" b="1" kern="1200" baseline="0" dirty="0">
                            <a:solidFill>
                              <a:schemeClr val="lt1"/>
                            </a:solidFill>
                            <a:latin typeface="+mj-ea"/>
                            <a:ea typeface="+mn-ea"/>
                            <a:cs typeface="+mn-cs"/>
                          </a:endParaRPr>
                        </a:p>
                      </a:txBody>
                      <a:tcPr marL="68580" marR="68580" marT="34290" marB="34290" anchor="ctr"/>
                    </a:tc>
                    <a:extLst>
                      <a:ext uri="{0D108BD9-81ED-4DB2-BD59-A6C34878D82A}">
                        <a16:rowId xmlns:a16="http://schemas.microsoft.com/office/drawing/2014/main" val="2016185889"/>
                      </a:ext>
                    </a:extLst>
                  </a:tr>
                  <a:tr h="250366">
                    <a:tc>
                      <a:txBody>
                        <a:bodyPr/>
                        <a:lstStyle/>
                        <a:p>
                          <a:pPr algn="ctr"/>
                          <a:r>
                            <a:rPr lang="en-US" altLang="ko-Kore-KR" sz="1000" dirty="0">
                              <a:latin typeface="+mj-ea"/>
                              <a:ea typeface="+mj-ea"/>
                            </a:rPr>
                            <a:t>A</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10</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32</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15.21</a:t>
                          </a:r>
                        </a:p>
                      </a:txBody>
                      <a:tcPr marL="7144" marR="7144" marT="7144" marB="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94.09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37.83</a:t>
                          </a:r>
                        </a:p>
                      </a:txBody>
                      <a:tcPr marL="7144" marR="7144" marT="7144" marB="0" anchor="ctr"/>
                    </a:tc>
                    <a:extLst>
                      <a:ext uri="{0D108BD9-81ED-4DB2-BD59-A6C34878D82A}">
                        <a16:rowId xmlns:a16="http://schemas.microsoft.com/office/drawing/2014/main" val="733142790"/>
                      </a:ext>
                    </a:extLst>
                  </a:tr>
                  <a:tr h="250366">
                    <a:tc>
                      <a:txBody>
                        <a:bodyPr/>
                        <a:lstStyle/>
                        <a:p>
                          <a:pPr algn="ctr"/>
                          <a:r>
                            <a:rPr lang="en-US" altLang="ko-Kore-KR" sz="1000" dirty="0">
                              <a:latin typeface="+mj-ea"/>
                              <a:ea typeface="+mj-ea"/>
                            </a:rPr>
                            <a:t>B</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7</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18</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0.81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18.49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-3.87</a:t>
                          </a:r>
                        </a:p>
                      </a:txBody>
                      <a:tcPr marL="7144" marR="7144" marT="7144" marB="0" anchor="ctr"/>
                    </a:tc>
                    <a:extLst>
                      <a:ext uri="{0D108BD9-81ED-4DB2-BD59-A6C34878D82A}">
                        <a16:rowId xmlns:a16="http://schemas.microsoft.com/office/drawing/2014/main" val="2174625887"/>
                      </a:ext>
                    </a:extLst>
                  </a:tr>
                  <a:tr h="250366">
                    <a:tc>
                      <a:txBody>
                        <a:bodyPr/>
                        <a:lstStyle/>
                        <a:p>
                          <a:pPr algn="ctr"/>
                          <a:r>
                            <a:rPr lang="en-US" altLang="ko-Kore-KR" sz="1000" dirty="0">
                              <a:latin typeface="+mj-ea"/>
                              <a:ea typeface="+mj-ea"/>
                            </a:rPr>
                            <a:t>C</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8</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25</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3.61</a:t>
                          </a:r>
                        </a:p>
                      </a:txBody>
                      <a:tcPr marL="7144" marR="7144" marT="7144" marB="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7.29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5.13</a:t>
                          </a:r>
                        </a:p>
                      </a:txBody>
                      <a:tcPr marL="7144" marR="7144" marT="7144" marB="0" anchor="ctr"/>
                    </a:tc>
                    <a:extLst>
                      <a:ext uri="{0D108BD9-81ED-4DB2-BD59-A6C34878D82A}">
                        <a16:rowId xmlns:a16="http://schemas.microsoft.com/office/drawing/2014/main" val="3232357576"/>
                      </a:ext>
                    </a:extLst>
                  </a:tr>
                  <a:tr h="250366">
                    <a:tc>
                      <a:txBody>
                        <a:bodyPr/>
                        <a:lstStyle/>
                        <a:p>
                          <a:pPr algn="ctr"/>
                          <a:r>
                            <a:rPr lang="en-US" altLang="ko-Kore-KR" sz="1000" dirty="0">
                              <a:latin typeface="+mj-ea"/>
                              <a:ea typeface="+mj-ea"/>
                            </a:rPr>
                            <a:t>D</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5</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13</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1.21</a:t>
                          </a:r>
                        </a:p>
                      </a:txBody>
                      <a:tcPr marL="7144" marR="7144" marT="7144" marB="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86.49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10.23</a:t>
                          </a:r>
                        </a:p>
                      </a:txBody>
                      <a:tcPr marL="7144" marR="7144" marT="7144" marB="0" anchor="ctr"/>
                    </a:tc>
                    <a:extLst>
                      <a:ext uri="{0D108BD9-81ED-4DB2-BD59-A6C34878D82A}">
                        <a16:rowId xmlns:a16="http://schemas.microsoft.com/office/drawing/2014/main" val="1068390707"/>
                      </a:ext>
                    </a:extLst>
                  </a:tr>
                  <a:tr h="250366">
                    <a:tc>
                      <a:txBody>
                        <a:bodyPr/>
                        <a:lstStyle/>
                        <a:p>
                          <a:pPr algn="ctr"/>
                          <a:r>
                            <a:rPr lang="en-US" altLang="ko-Kore-KR" sz="1000" dirty="0">
                              <a:latin typeface="+mj-ea"/>
                              <a:ea typeface="+mj-ea"/>
                            </a:rPr>
                            <a:t>E</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9</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29</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8.41</a:t>
                          </a:r>
                        </a:p>
                      </a:txBody>
                      <a:tcPr marL="7144" marR="7144" marT="7144" marB="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44.89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19.43</a:t>
                          </a:r>
                        </a:p>
                      </a:txBody>
                      <a:tcPr marL="7144" marR="7144" marT="7144" marB="0" anchor="ctr"/>
                    </a:tc>
                    <a:extLst>
                      <a:ext uri="{0D108BD9-81ED-4DB2-BD59-A6C34878D82A}">
                        <a16:rowId xmlns:a16="http://schemas.microsoft.com/office/drawing/2014/main" val="3527088761"/>
                      </a:ext>
                    </a:extLst>
                  </a:tr>
                  <a:tr h="250366">
                    <a:tc>
                      <a:txBody>
                        <a:bodyPr/>
                        <a:lstStyle/>
                        <a:p>
                          <a:pPr algn="ctr"/>
                          <a:r>
                            <a:rPr lang="en-US" altLang="ko-Kore-KR" sz="1000" dirty="0">
                              <a:latin typeface="+mj-ea"/>
                              <a:ea typeface="+mj-ea"/>
                            </a:rPr>
                            <a:t>F</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6</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21</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0.01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1.69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0.13</a:t>
                          </a:r>
                        </a:p>
                      </a:txBody>
                      <a:tcPr marL="7144" marR="7144" marT="7144" marB="0" anchor="ctr"/>
                    </a:tc>
                    <a:extLst>
                      <a:ext uri="{0D108BD9-81ED-4DB2-BD59-A6C34878D82A}">
                        <a16:rowId xmlns:a16="http://schemas.microsoft.com/office/drawing/2014/main" val="2356356019"/>
                      </a:ext>
                    </a:extLst>
                  </a:tr>
                  <a:tr h="250366">
                    <a:tc>
                      <a:txBody>
                        <a:bodyPr/>
                        <a:lstStyle/>
                        <a:p>
                          <a:pPr algn="ctr"/>
                          <a:r>
                            <a:rPr lang="en-US" altLang="ko-Kore-KR" sz="1000" dirty="0">
                              <a:latin typeface="+mj-ea"/>
                              <a:ea typeface="+mj-ea"/>
                            </a:rPr>
                            <a:t>G</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10</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16.81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151.29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50.43</a:t>
                          </a:r>
                        </a:p>
                      </a:txBody>
                      <a:tcPr marL="7144" marR="7144" marT="7144" marB="0" anchor="ctr"/>
                    </a:tc>
                    <a:extLst>
                      <a:ext uri="{0D108BD9-81ED-4DB2-BD59-A6C34878D82A}">
                        <a16:rowId xmlns:a16="http://schemas.microsoft.com/office/drawing/2014/main" val="479230688"/>
                      </a:ext>
                    </a:extLst>
                  </a:tr>
                  <a:tr h="250366">
                    <a:tc>
                      <a:txBody>
                        <a:bodyPr/>
                        <a:lstStyle/>
                        <a:p>
                          <a:pPr algn="ctr"/>
                          <a:r>
                            <a:rPr lang="en-US" altLang="ko-Kore-KR" sz="1000" dirty="0">
                              <a:latin typeface="+mj-ea"/>
                              <a:ea typeface="+mj-ea"/>
                            </a:rPr>
                            <a:t>H</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7</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43</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0.81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428.49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18.63</a:t>
                          </a:r>
                        </a:p>
                      </a:txBody>
                      <a:tcPr marL="7144" marR="7144" marT="7144" marB="0" anchor="ctr"/>
                    </a:tc>
                    <a:extLst>
                      <a:ext uri="{0D108BD9-81ED-4DB2-BD59-A6C34878D82A}">
                        <a16:rowId xmlns:a16="http://schemas.microsoft.com/office/drawing/2014/main" val="4242637012"/>
                      </a:ext>
                    </a:extLst>
                  </a:tr>
                  <a:tr h="250366">
                    <a:tc>
                      <a:txBody>
                        <a:bodyPr/>
                        <a:lstStyle/>
                        <a:p>
                          <a:pPr algn="ctr"/>
                          <a:r>
                            <a:rPr lang="en-US" altLang="ko-Kore-KR" sz="1000" dirty="0">
                              <a:latin typeface="+mj-ea"/>
                              <a:ea typeface="+mj-ea"/>
                            </a:rPr>
                            <a:t>I</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3</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12</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9.61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106.09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31.93</a:t>
                          </a:r>
                        </a:p>
                      </a:txBody>
                      <a:tcPr marL="7144" marR="7144" marT="7144" marB="0" anchor="ctr"/>
                    </a:tc>
                    <a:extLst>
                      <a:ext uri="{0D108BD9-81ED-4DB2-BD59-A6C34878D82A}">
                        <a16:rowId xmlns:a16="http://schemas.microsoft.com/office/drawing/2014/main" val="2857895460"/>
                      </a:ext>
                    </a:extLst>
                  </a:tr>
                  <a:tr h="250366">
                    <a:tc>
                      <a:txBody>
                        <a:bodyPr/>
                        <a:lstStyle/>
                        <a:p>
                          <a:pPr algn="ctr"/>
                          <a:r>
                            <a:rPr lang="en-US" altLang="ko-Kore-KR" sz="1000" dirty="0">
                              <a:latin typeface="+mj-ea"/>
                              <a:ea typeface="+mj-ea"/>
                            </a:rPr>
                            <a:t>J</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4</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20</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4.41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5.29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4.83</a:t>
                          </a:r>
                        </a:p>
                      </a:txBody>
                      <a:tcPr marL="7144" marR="7144" marT="7144" marB="0" anchor="ctr"/>
                    </a:tc>
                    <a:extLst>
                      <a:ext uri="{0D108BD9-81ED-4DB2-BD59-A6C34878D82A}">
                        <a16:rowId xmlns:a16="http://schemas.microsoft.com/office/drawing/2014/main" val="1599577211"/>
                      </a:ext>
                    </a:extLst>
                  </a:tr>
                  <a:tr h="250366">
                    <a:tc>
                      <a:txBody>
                        <a:bodyPr/>
                        <a:lstStyle/>
                        <a:p>
                          <a:pPr algn="ctr"/>
                          <a:r>
                            <a:rPr lang="ko-Kore-KR" altLang="en-US" sz="1000" dirty="0">
                              <a:latin typeface="+mj-ea"/>
                              <a:ea typeface="+mj-ea"/>
                            </a:rPr>
                            <a:t>합</a:t>
                          </a:r>
                        </a:p>
                      </a:txBody>
                      <a:tcPr marL="68580" marR="68580" marT="34290" marB="34290" anchor="ctr"/>
                    </a:tc>
                    <a:tc>
                      <a:txBody>
                        <a:bodyPr/>
                        <a:lstStyle/>
                        <a:p>
                          <a:pPr algn="ctr"/>
                          <a:r>
                            <a:rPr lang="en-US" altLang="ko-Kore-KR" sz="1000" dirty="0">
                              <a:latin typeface="+mj-ea"/>
                              <a:ea typeface="+mj-ea"/>
                            </a:rPr>
                            <a:t>6</a:t>
                          </a:r>
                          <a:r>
                            <a:rPr lang="en-US" altLang="ko-KR" sz="1000" dirty="0">
                              <a:latin typeface="+mj-ea"/>
                              <a:ea typeface="+mj-ea"/>
                            </a:rPr>
                            <a:t>1</a:t>
                          </a:r>
                          <a:endParaRPr lang="ko-Kore-KR" altLang="en-US" sz="1000" dirty="0">
                            <a:latin typeface="+mj-ea"/>
                            <a:ea typeface="+mj-ea"/>
                          </a:endParaRPr>
                        </a:p>
                      </a:txBody>
                      <a:tcPr marL="68580" marR="68580" marT="34290" marB="34290" anchor="ctr"/>
                    </a:tc>
                    <a:tc>
                      <a:txBody>
                        <a:bodyPr/>
                        <a:lstStyle/>
                        <a:p>
                          <a:pPr algn="ctr"/>
                          <a:r>
                            <a:rPr lang="en-US" altLang="ko-Kore-KR" sz="1000" dirty="0">
                              <a:latin typeface="+mj-ea"/>
                              <a:ea typeface="+mj-ea"/>
                            </a:rPr>
                            <a:t>2</a:t>
                          </a:r>
                          <a:r>
                            <a:rPr lang="en-US" altLang="ko-KR" sz="1000" dirty="0">
                              <a:latin typeface="+mj-ea"/>
                              <a:ea typeface="+mj-ea"/>
                            </a:rPr>
                            <a:t>23</a:t>
                          </a:r>
                          <a:endParaRPr lang="ko-Kore-KR" altLang="en-US" sz="1000" dirty="0">
                            <a:latin typeface="+mj-ea"/>
                            <a:ea typeface="+mj-ea"/>
                          </a:endParaRPr>
                        </a:p>
                      </a:txBody>
                      <a:tcPr marL="68580" marR="68580" marT="34290" marB="3429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60.9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extLst>
                      <a:ext uri="{0D108BD9-81ED-4DB2-BD59-A6C34878D82A}">
                        <a16:rowId xmlns:a16="http://schemas.microsoft.com/office/drawing/2014/main" val="4193817879"/>
                      </a:ext>
                    </a:extLst>
                  </a:tr>
                  <a:tr h="236709">
                    <a:tc>
                      <a:txBody>
                        <a:bodyPr/>
                        <a:lstStyle/>
                        <a:p>
                          <a:pPr algn="ctr" fontAlgn="ctr"/>
                          <a:r>
                            <a:rPr lang="ko-KR" altLang="en-US" sz="1000" b="0" i="0" u="none" strike="noStrike" dirty="0">
                              <a:solidFill>
                                <a:srgbClr val="000000"/>
                              </a:solidFill>
                              <a:effectLst/>
                              <a:latin typeface="+mj-ea"/>
                              <a:ea typeface="+mj-ea"/>
                            </a:rPr>
                            <a:t>평균</a:t>
                          </a:r>
                          <a:endParaRPr lang="en-US" altLang="ko-Kore-KR" sz="10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6.1</a:t>
                          </a: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22.3</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6.09</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extLst>
                      <a:ext uri="{0D108BD9-81ED-4DB2-BD59-A6C34878D82A}">
                        <a16:rowId xmlns:a16="http://schemas.microsoft.com/office/drawing/2014/main" val="2733498670"/>
                      </a:ext>
                    </a:extLst>
                  </a:tr>
                  <a:tr h="315530">
                    <a:tc>
                      <a:txBody>
                        <a:bodyPr/>
                        <a:lstStyle/>
                        <a:p>
                          <a:pPr algn="ctr" fontAlgn="ctr"/>
                          <a:r>
                            <a:rPr lang="ko-KR" altLang="en-US" sz="1000" b="0" i="0" u="none" strike="noStrike" dirty="0">
                              <a:solidFill>
                                <a:srgbClr val="000000"/>
                              </a:solidFill>
                              <a:effectLst/>
                              <a:latin typeface="+mj-ea"/>
                              <a:ea typeface="+mj-ea"/>
                            </a:rPr>
                            <a:t>분산</a:t>
                          </a:r>
                          <a:endParaRPr lang="en-US" altLang="ko-Kore-KR" sz="10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6.76666667</a:t>
                          </a: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104.9</a:t>
                          </a:r>
                        </a:p>
                      </a:txBody>
                      <a:tcPr marL="7144" marR="7144" marT="7144" marB="0" anchor="ctr"/>
                    </a:tc>
                    <a:tc>
                      <a:txBody>
                        <a:bodyPr/>
                        <a:lstStyle/>
                        <a:p>
                          <a:pPr algn="ctr" fontAlgn="ctr"/>
                          <a:r>
                            <a:rPr lang="en-US" altLang="ko-Kore-KR" sz="1000" b="0" i="0" u="none" strike="noStrike">
                              <a:solidFill>
                                <a:srgbClr val="000000"/>
                              </a:solidFill>
                              <a:effectLst/>
                              <a:latin typeface="맑은 고딕" panose="020B0503020000020004" pitchFamily="34" charset="-127"/>
                              <a:ea typeface="맑은 고딕" panose="020B0503020000020004" pitchFamily="34" charset="-127"/>
                            </a:rPr>
                            <a:t>37.9306667</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16376.5973</a:t>
                          </a:r>
                        </a:p>
                      </a:txBody>
                      <a:tcPr marL="7144" marR="7144" marT="7144" marB="0" anchor="ctr"/>
                    </a:tc>
                    <a:tc>
                      <a:txBody>
                        <a:bodyPr/>
                        <a:lstStyle/>
                        <a:p>
                          <a:pPr algn="ctr" fontAlgn="ctr"/>
                          <a:r>
                            <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rPr>
                            <a:t>315.078222</a:t>
                          </a:r>
                        </a:p>
                      </a:txBody>
                      <a:tcPr marL="7144" marR="7144" marT="7144" marB="0" anchor="ctr"/>
                    </a:tc>
                    <a:extLst>
                      <a:ext uri="{0D108BD9-81ED-4DB2-BD59-A6C34878D82A}">
                        <a16:rowId xmlns:a16="http://schemas.microsoft.com/office/drawing/2014/main" val="3561213226"/>
                      </a:ext>
                    </a:extLst>
                  </a:tr>
                  <a:tr h="353426">
                    <a:tc>
                      <a:txBody>
                        <a:bodyPr/>
                        <a:lstStyle/>
                        <a:p>
                          <a:pPr algn="ctr" fontAlgn="ctr"/>
                          <a:r>
                            <a:rPr lang="ko-KR" altLang="en-US" sz="1000" b="0" i="0" u="none" strike="noStrike" dirty="0">
                              <a:solidFill>
                                <a:srgbClr val="000000"/>
                              </a:solidFill>
                              <a:effectLst/>
                              <a:latin typeface="+mj-ea"/>
                              <a:ea typeface="+mj-ea"/>
                            </a:rPr>
                            <a:t>표준편차</a:t>
                          </a:r>
                          <a:endParaRPr lang="en-US" altLang="ko-Kore-KR" sz="10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2.60128174</a:t>
                          </a:r>
                        </a:p>
                      </a:txBody>
                      <a:tcPr marL="7144" marR="7144" marT="7144" marB="0" anchor="ctr"/>
                    </a:tc>
                    <a:tc>
                      <a:txBody>
                        <a:bodyPr/>
                        <a:lstStyle/>
                        <a:p>
                          <a:pPr algn="ctr" fontAlgn="ctr"/>
                          <a:r>
                            <a:rPr lang="en-US" altLang="ko-Kore-KR" sz="1000" b="0" i="0" u="none" strike="noStrike" dirty="0">
                              <a:solidFill>
                                <a:srgbClr val="000000"/>
                              </a:solidFill>
                              <a:effectLst/>
                              <a:latin typeface="+mj-ea"/>
                              <a:ea typeface="+mj-ea"/>
                            </a:rPr>
                            <a:t>10.2420701</a:t>
                          </a:r>
                        </a:p>
                      </a:txBody>
                      <a:tcPr marL="7144" marR="7144" marT="7144" marB="0" anchor="ctr"/>
                    </a:tc>
                    <a:tc>
                      <a:txBody>
                        <a:bodyPr/>
                        <a:lstStyle/>
                        <a:p>
                          <a:pPr algn="ctr" fontAlgn="ctr"/>
                          <a:endPar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endParaRPr>
                        </a:p>
                      </a:txBody>
                      <a:tcPr marL="7144" marR="7144" marT="7144" marB="0" anchor="ctr"/>
                    </a:tc>
                    <a:tc>
                      <a:txBody>
                        <a:bodyPr/>
                        <a:lstStyle/>
                        <a:p>
                          <a:pPr algn="ctr" fontAlgn="ctr"/>
                          <a:endPar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endParaRPr>
                        </a:p>
                      </a:txBody>
                      <a:tcPr marL="7144" marR="7144" marT="7144" marB="0" anchor="ctr"/>
                    </a:tc>
                    <a:tc>
                      <a:txBody>
                        <a:bodyPr/>
                        <a:lstStyle/>
                        <a:p>
                          <a:pPr algn="ctr" fontAlgn="ctr"/>
                          <a:endParaRPr lang="en-US" altLang="ko-Kore-KR" sz="1000" b="0" i="0" u="none" strike="noStrike" dirty="0">
                            <a:solidFill>
                              <a:srgbClr val="000000"/>
                            </a:solidFill>
                            <a:effectLst/>
                            <a:latin typeface="맑은 고딕" panose="020B0503020000020004" pitchFamily="34" charset="-127"/>
                            <a:ea typeface="맑은 고딕" panose="020B0503020000020004" pitchFamily="34" charset="-127"/>
                          </a:endParaRPr>
                        </a:p>
                      </a:txBody>
                      <a:tcPr marL="7144" marR="7144" marT="7144" marB="0" anchor="ctr"/>
                    </a:tc>
                    <a:extLst>
                      <a:ext uri="{0D108BD9-81ED-4DB2-BD59-A6C34878D82A}">
                        <a16:rowId xmlns:a16="http://schemas.microsoft.com/office/drawing/2014/main" val="532766905"/>
                      </a:ext>
                    </a:extLst>
                  </a:tr>
                </a:tbl>
              </a:graphicData>
            </a:graphic>
          </p:graphicFrame>
        </mc:Fallback>
      </mc:AlternateContent>
      <p:sp>
        <p:nvSpPr>
          <p:cNvPr id="13" name="TextBox 12">
            <a:extLst>
              <a:ext uri="{FF2B5EF4-FFF2-40B4-BE49-F238E27FC236}">
                <a16:creationId xmlns:a16="http://schemas.microsoft.com/office/drawing/2014/main" id="{7F579528-58CB-2748-9856-974CB281C98D}"/>
              </a:ext>
            </a:extLst>
          </p:cNvPr>
          <p:cNvSpPr txBox="1"/>
          <p:nvPr/>
        </p:nvSpPr>
        <p:spPr>
          <a:xfrm>
            <a:off x="479388" y="1054008"/>
            <a:ext cx="3641190" cy="300082"/>
          </a:xfrm>
          <a:prstGeom prst="rect">
            <a:avLst/>
          </a:prstGeom>
          <a:noFill/>
        </p:spPr>
        <p:txBody>
          <a:bodyPr wrap="square" rtlCol="0">
            <a:spAutoFit/>
          </a:bodyPr>
          <a:lstStyle/>
          <a:p>
            <a:pPr algn="ctr"/>
            <a:r>
              <a:rPr kumimoji="1" lang="ko-Kore-KR" altLang="en-US" sz="1350" dirty="0"/>
              <a:t>피어슨</a:t>
            </a:r>
            <a:r>
              <a:rPr kumimoji="1" lang="ko-KR" altLang="en-US" sz="1350" dirty="0"/>
              <a:t> </a:t>
            </a:r>
            <a:r>
              <a:rPr kumimoji="1" lang="ko-Kore-KR" altLang="en-US" sz="1350" dirty="0"/>
              <a:t>상관계수</a:t>
            </a:r>
          </a:p>
        </p:txBody>
      </p:sp>
      <p:sp>
        <p:nvSpPr>
          <p:cNvPr id="14" name="TextBox 13">
            <a:extLst>
              <a:ext uri="{FF2B5EF4-FFF2-40B4-BE49-F238E27FC236}">
                <a16:creationId xmlns:a16="http://schemas.microsoft.com/office/drawing/2014/main" id="{F119607D-30AF-1C48-9D53-CB60297D3FD7}"/>
              </a:ext>
            </a:extLst>
          </p:cNvPr>
          <p:cNvSpPr txBox="1"/>
          <p:nvPr/>
        </p:nvSpPr>
        <p:spPr>
          <a:xfrm>
            <a:off x="4676257" y="1179576"/>
            <a:ext cx="704039" cy="300082"/>
          </a:xfrm>
          <a:prstGeom prst="rect">
            <a:avLst/>
          </a:prstGeom>
          <a:noFill/>
        </p:spPr>
        <p:txBody>
          <a:bodyPr wrap="none" rtlCol="0">
            <a:spAutoFit/>
          </a:bodyPr>
          <a:lstStyle/>
          <a:p>
            <a:r>
              <a:rPr kumimoji="1" lang="ko-Kore-KR" altLang="en-US" sz="1350" dirty="0"/>
              <a:t>공분산</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4AD933-7C9B-794F-BA22-34E9FC2723E3}"/>
                  </a:ext>
                </a:extLst>
              </p:cNvPr>
              <p:cNvSpPr txBox="1"/>
              <p:nvPr/>
            </p:nvSpPr>
            <p:spPr>
              <a:xfrm>
                <a:off x="7462370" y="1243286"/>
                <a:ext cx="1037087" cy="4449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ko-KR" sz="750" i="1">
                          <a:latin typeface="Cambria Math" panose="02040503050406030204" pitchFamily="18" charset="0"/>
                        </a:rPr>
                        <m:t>⇒</m:t>
                      </m:r>
                      <m:r>
                        <a:rPr kumimoji="1" lang="ko-KR" altLang="en-US" sz="750" i="1">
                          <a:latin typeface="Cambria Math" panose="02040503050406030204" pitchFamily="18" charset="0"/>
                        </a:rPr>
                        <m:t> </m:t>
                      </m:r>
                      <m:f>
                        <m:fPr>
                          <m:ctrlPr>
                            <a:rPr kumimoji="1" lang="en-US" altLang="ko-Kore-KR" sz="750" i="1">
                              <a:latin typeface="Cambria Math" panose="02040503050406030204" pitchFamily="18" charset="0"/>
                            </a:rPr>
                          </m:ctrlPr>
                        </m:fPr>
                        <m:num>
                          <m:r>
                            <a:rPr kumimoji="1" lang="en-US" altLang="ko-KR" sz="750" i="1">
                              <a:latin typeface="Cambria Math" panose="02040503050406030204" pitchFamily="18" charset="0"/>
                            </a:rPr>
                            <m:t>174.7</m:t>
                          </m:r>
                        </m:num>
                        <m:den>
                          <m:r>
                            <a:rPr kumimoji="1" lang="en-US" altLang="ko-KR" sz="750" i="1">
                              <a:latin typeface="Cambria Math" panose="02040503050406030204" pitchFamily="18" charset="0"/>
                            </a:rPr>
                            <m:t>(10−1)</m:t>
                          </m:r>
                        </m:den>
                      </m:f>
                      <m:r>
                        <a:rPr kumimoji="1" lang="en-US" altLang="ko-KR" sz="750" i="1">
                          <a:latin typeface="Cambria Math" panose="02040503050406030204" pitchFamily="18" charset="0"/>
                          <a:ea typeface="Cambria Math" panose="02040503050406030204" pitchFamily="18" charset="0"/>
                        </a:rPr>
                        <m:t>≒</m:t>
                      </m:r>
                      <m:r>
                        <a:rPr kumimoji="1" lang="en-US" altLang="ko-KR" sz="750" i="1">
                          <a:latin typeface="Cambria Math" panose="02040503050406030204" pitchFamily="18" charset="0"/>
                        </a:rPr>
                        <m:t>19.411</m:t>
                      </m:r>
                    </m:oMath>
                  </m:oMathPara>
                </a14:m>
                <a:endParaRPr kumimoji="1" lang="ko-Kore-KR" altLang="en-US" sz="750" dirty="0"/>
              </a:p>
            </p:txBody>
          </p:sp>
        </mc:Choice>
        <mc:Fallback xmlns="">
          <p:sp>
            <p:nvSpPr>
              <p:cNvPr id="15" name="TextBox 14">
                <a:extLst>
                  <a:ext uri="{FF2B5EF4-FFF2-40B4-BE49-F238E27FC236}">
                    <a16:creationId xmlns:a16="http://schemas.microsoft.com/office/drawing/2014/main" id="{0D4AD933-7C9B-794F-BA22-34E9FC2723E3}"/>
                  </a:ext>
                </a:extLst>
              </p:cNvPr>
              <p:cNvSpPr txBox="1">
                <a:spLocks noRot="1" noChangeAspect="1" noMove="1" noResize="1" noEditPoints="1" noAdjustHandles="1" noChangeArrowheads="1" noChangeShapeType="1" noTextEdit="1"/>
              </p:cNvSpPr>
              <p:nvPr/>
            </p:nvSpPr>
            <p:spPr>
              <a:xfrm>
                <a:off x="7462370" y="1243286"/>
                <a:ext cx="1037087" cy="444994"/>
              </a:xfrm>
              <a:prstGeom prst="rect">
                <a:avLst/>
              </a:prstGeom>
              <a:blipFill>
                <a:blip r:embed="rId4"/>
                <a:stretch>
                  <a:fillRect/>
                </a:stretch>
              </a:blipFill>
            </p:spPr>
            <p:txBody>
              <a:bodyPr/>
              <a:lstStyle/>
              <a:p>
                <a:r>
                  <a:rPr lang="ko-KR" altLang="en-US">
                    <a:noFill/>
                  </a:rPr>
                  <a:t> </a:t>
                </a:r>
              </a:p>
            </p:txBody>
          </p:sp>
        </mc:Fallback>
      </mc:AlternateContent>
      <p:sp>
        <p:nvSpPr>
          <p:cNvPr id="18" name="액자 17">
            <a:extLst>
              <a:ext uri="{FF2B5EF4-FFF2-40B4-BE49-F238E27FC236}">
                <a16:creationId xmlns:a16="http://schemas.microsoft.com/office/drawing/2014/main" id="{5A7EEDFC-D5D8-0D45-910A-03C877638323}"/>
              </a:ext>
            </a:extLst>
          </p:cNvPr>
          <p:cNvSpPr/>
          <p:nvPr/>
        </p:nvSpPr>
        <p:spPr>
          <a:xfrm>
            <a:off x="3707904" y="4149080"/>
            <a:ext cx="652952" cy="219942"/>
          </a:xfrm>
          <a:prstGeom prst="frame">
            <a:avLst>
              <a:gd name="adj1" fmla="val 8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pic>
        <p:nvPicPr>
          <p:cNvPr id="5126" name="Picture 6">
            <a:extLst>
              <a:ext uri="{FF2B5EF4-FFF2-40B4-BE49-F238E27FC236}">
                <a16:creationId xmlns:a16="http://schemas.microsoft.com/office/drawing/2014/main" id="{4162BCBA-521D-3441-82BA-5F3D5647D9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1033" y="4987406"/>
            <a:ext cx="1362075" cy="5429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2AEEC55-F7CA-7340-AE9D-684D383496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7877" y="4981894"/>
            <a:ext cx="1352550" cy="542925"/>
          </a:xfrm>
          <a:prstGeom prst="rect">
            <a:avLst/>
          </a:prstGeom>
          <a:noFill/>
          <a:extLst>
            <a:ext uri="{909E8E84-426E-40DD-AFC4-6F175D3DCCD1}">
              <a14:hiddenFill xmlns:a14="http://schemas.microsoft.com/office/drawing/2010/main">
                <a:solidFill>
                  <a:srgbClr val="FFFFFF"/>
                </a:solidFill>
              </a14:hiddenFill>
            </a:ext>
          </a:extLst>
        </p:spPr>
      </p:pic>
      <p:sp>
        <p:nvSpPr>
          <p:cNvPr id="22" name="액자 21">
            <a:extLst>
              <a:ext uri="{FF2B5EF4-FFF2-40B4-BE49-F238E27FC236}">
                <a16:creationId xmlns:a16="http://schemas.microsoft.com/office/drawing/2014/main" id="{D41A7AB1-B909-E34D-9A13-985F24A3E8D9}"/>
              </a:ext>
            </a:extLst>
          </p:cNvPr>
          <p:cNvSpPr/>
          <p:nvPr/>
        </p:nvSpPr>
        <p:spPr>
          <a:xfrm>
            <a:off x="2853950" y="4892642"/>
            <a:ext cx="652952" cy="292867"/>
          </a:xfrm>
          <a:prstGeom prst="frame">
            <a:avLst>
              <a:gd name="adj1" fmla="val 893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23" name="액자 22">
            <a:extLst>
              <a:ext uri="{FF2B5EF4-FFF2-40B4-BE49-F238E27FC236}">
                <a16:creationId xmlns:a16="http://schemas.microsoft.com/office/drawing/2014/main" id="{DB1033D5-44E8-FD41-8098-55A56891E939}"/>
              </a:ext>
            </a:extLst>
          </p:cNvPr>
          <p:cNvSpPr/>
          <p:nvPr/>
        </p:nvSpPr>
        <p:spPr>
          <a:xfrm>
            <a:off x="2208372" y="4892642"/>
            <a:ext cx="652952" cy="292867"/>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24" name="액자 23">
            <a:extLst>
              <a:ext uri="{FF2B5EF4-FFF2-40B4-BE49-F238E27FC236}">
                <a16:creationId xmlns:a16="http://schemas.microsoft.com/office/drawing/2014/main" id="{05F0D9FB-7905-AA4D-9404-9612986F0EA3}"/>
              </a:ext>
            </a:extLst>
          </p:cNvPr>
          <p:cNvSpPr/>
          <p:nvPr/>
        </p:nvSpPr>
        <p:spPr>
          <a:xfrm>
            <a:off x="7867739" y="1250429"/>
            <a:ext cx="307702" cy="127300"/>
          </a:xfrm>
          <a:prstGeom prst="frame">
            <a:avLst>
              <a:gd name="adj1" fmla="val 5226"/>
            </a:avLst>
          </a:prstGeom>
          <a:solidFill>
            <a:schemeClr val="accent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25" name="액자 24">
            <a:extLst>
              <a:ext uri="{FF2B5EF4-FFF2-40B4-BE49-F238E27FC236}">
                <a16:creationId xmlns:a16="http://schemas.microsoft.com/office/drawing/2014/main" id="{3A7B2D81-0978-3342-8173-A74D475B8C4C}"/>
              </a:ext>
            </a:extLst>
          </p:cNvPr>
          <p:cNvSpPr/>
          <p:nvPr/>
        </p:nvSpPr>
        <p:spPr>
          <a:xfrm>
            <a:off x="7462369" y="5038926"/>
            <a:ext cx="810740" cy="485893"/>
          </a:xfrm>
          <a:prstGeom prst="frame">
            <a:avLst>
              <a:gd name="adj1" fmla="val 18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26" name="액자 25">
            <a:extLst>
              <a:ext uri="{FF2B5EF4-FFF2-40B4-BE49-F238E27FC236}">
                <a16:creationId xmlns:a16="http://schemas.microsoft.com/office/drawing/2014/main" id="{C9A87E3D-1C65-E94D-8C03-A90DBF6BD8DA}"/>
              </a:ext>
            </a:extLst>
          </p:cNvPr>
          <p:cNvSpPr/>
          <p:nvPr/>
        </p:nvSpPr>
        <p:spPr>
          <a:xfrm>
            <a:off x="5707475" y="5038926"/>
            <a:ext cx="802952" cy="515883"/>
          </a:xfrm>
          <a:prstGeom prst="frame">
            <a:avLst>
              <a:gd name="adj1" fmla="val 229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17" name="TextBox 16">
            <a:extLst>
              <a:ext uri="{FF2B5EF4-FFF2-40B4-BE49-F238E27FC236}">
                <a16:creationId xmlns:a16="http://schemas.microsoft.com/office/drawing/2014/main" id="{5D91AFA0-F061-364D-B1C6-2AA16EB2636E}"/>
              </a:ext>
            </a:extLst>
          </p:cNvPr>
          <p:cNvSpPr txBox="1"/>
          <p:nvPr/>
        </p:nvSpPr>
        <p:spPr>
          <a:xfrm>
            <a:off x="4666858" y="1609683"/>
            <a:ext cx="795452" cy="461665"/>
          </a:xfrm>
          <a:prstGeom prst="rect">
            <a:avLst/>
          </a:prstGeom>
          <a:noFill/>
        </p:spPr>
        <p:txBody>
          <a:bodyPr wrap="square" rtlCol="0">
            <a:spAutoFit/>
          </a:bodyPr>
          <a:lstStyle/>
          <a:p>
            <a:r>
              <a:rPr kumimoji="1" lang="ko-Kore-KR" altLang="en-US" sz="1200" dirty="0"/>
              <a:t>피어슨</a:t>
            </a:r>
            <a:endParaRPr kumimoji="1" lang="en-US" altLang="ko-Kore-KR" sz="1200" dirty="0"/>
          </a:p>
          <a:p>
            <a:r>
              <a:rPr kumimoji="1" lang="ko-Kore-KR" altLang="en-US" sz="1200" dirty="0"/>
              <a:t>상관계수</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3AC7A32-F25C-FE4C-8497-7BFA253C4D6D}"/>
                  </a:ext>
                </a:extLst>
              </p:cNvPr>
              <p:cNvSpPr txBox="1"/>
              <p:nvPr/>
            </p:nvSpPr>
            <p:spPr>
              <a:xfrm>
                <a:off x="5497857" y="1574111"/>
                <a:ext cx="1750159" cy="5220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350" i="1">
                          <a:latin typeface="Cambria Math" panose="02040503050406030204" pitchFamily="18" charset="0"/>
                          <a:ea typeface="Cambria Math" panose="02040503050406030204" pitchFamily="18" charset="0"/>
                        </a:rPr>
                        <m:t>𝛾</m:t>
                      </m:r>
                      <m:d>
                        <m:dPr>
                          <m:ctrlPr>
                            <a:rPr kumimoji="1" lang="en-US" altLang="ko-KR" sz="1350" i="1">
                              <a:latin typeface="Cambria Math" panose="02040503050406030204" pitchFamily="18" charset="0"/>
                            </a:rPr>
                          </m:ctrlPr>
                        </m:dPr>
                        <m:e>
                          <m:r>
                            <a:rPr kumimoji="1" lang="en-US" altLang="ko-KR" sz="1350" i="1">
                              <a:latin typeface="Cambria Math" panose="02040503050406030204" pitchFamily="18" charset="0"/>
                            </a:rPr>
                            <m:t>𝑋</m:t>
                          </m:r>
                          <m:r>
                            <a:rPr kumimoji="1" lang="en-US" altLang="ko-KR" sz="1350" i="1">
                              <a:latin typeface="Cambria Math" panose="02040503050406030204" pitchFamily="18" charset="0"/>
                            </a:rPr>
                            <m:t>,</m:t>
                          </m:r>
                          <m:r>
                            <a:rPr kumimoji="1" lang="en-US" altLang="ko-KR" sz="1350" i="1">
                              <a:latin typeface="Cambria Math" panose="02040503050406030204" pitchFamily="18" charset="0"/>
                            </a:rPr>
                            <m:t>𝑌</m:t>
                          </m:r>
                        </m:e>
                      </m:d>
                      <m:r>
                        <a:rPr kumimoji="1" lang="en-US" altLang="ko-KR" sz="1350" i="1">
                          <a:latin typeface="Cambria Math" panose="02040503050406030204" pitchFamily="18" charset="0"/>
                        </a:rPr>
                        <m:t>=</m:t>
                      </m:r>
                      <m:f>
                        <m:fPr>
                          <m:ctrlPr>
                            <a:rPr kumimoji="1" lang="en-US" altLang="ko-KR" sz="1350" i="1">
                              <a:latin typeface="Cambria Math" panose="02040503050406030204" pitchFamily="18" charset="0"/>
                            </a:rPr>
                          </m:ctrlPr>
                        </m:fPr>
                        <m:num>
                          <m:r>
                            <a:rPr kumimoji="1" lang="en-US" altLang="ko-KR" sz="1350" i="1">
                              <a:latin typeface="Cambria Math" panose="02040503050406030204" pitchFamily="18" charset="0"/>
                            </a:rPr>
                            <m:t>𝐶𝑂𝑉</m:t>
                          </m:r>
                          <m:r>
                            <a:rPr kumimoji="1" lang="en-US" altLang="ko-KR" sz="1350" i="1">
                              <a:latin typeface="Cambria Math" panose="02040503050406030204" pitchFamily="18" charset="0"/>
                            </a:rPr>
                            <m:t>(</m:t>
                          </m:r>
                          <m:r>
                            <a:rPr kumimoji="1" lang="en-US" altLang="ko-KR" sz="1350" i="1">
                              <a:latin typeface="Cambria Math" panose="02040503050406030204" pitchFamily="18" charset="0"/>
                            </a:rPr>
                            <m:t>𝑋</m:t>
                          </m:r>
                          <m:r>
                            <a:rPr kumimoji="1" lang="en-US" altLang="ko-KR" sz="1350" i="1">
                              <a:latin typeface="Cambria Math" panose="02040503050406030204" pitchFamily="18" charset="0"/>
                            </a:rPr>
                            <m:t>,</m:t>
                          </m:r>
                          <m:r>
                            <a:rPr kumimoji="1" lang="en-US" altLang="ko-KR" sz="1350" i="1">
                              <a:latin typeface="Cambria Math" panose="02040503050406030204" pitchFamily="18" charset="0"/>
                            </a:rPr>
                            <m:t>𝑌</m:t>
                          </m:r>
                          <m:r>
                            <a:rPr kumimoji="1" lang="en-US" altLang="ko-KR" sz="1350" i="1">
                              <a:latin typeface="Cambria Math" panose="02040503050406030204" pitchFamily="18" charset="0"/>
                            </a:rPr>
                            <m:t>)</m:t>
                          </m:r>
                        </m:num>
                        <m:den>
                          <m:sSub>
                            <m:sSubPr>
                              <m:ctrlPr>
                                <a:rPr kumimoji="1" lang="en-US" altLang="ko-KR" sz="1350" i="1">
                                  <a:latin typeface="Cambria Math" panose="02040503050406030204" pitchFamily="18" charset="0"/>
                                  <a:ea typeface="Cambria Math" panose="02040503050406030204" pitchFamily="18" charset="0"/>
                                </a:rPr>
                              </m:ctrlPr>
                            </m:sSubPr>
                            <m:e>
                              <m:r>
                                <a:rPr kumimoji="1" lang="en-US" altLang="ko-KR" sz="1350" i="1">
                                  <a:latin typeface="Cambria Math" panose="02040503050406030204" pitchFamily="18" charset="0"/>
                                  <a:ea typeface="Cambria Math" panose="02040503050406030204" pitchFamily="18" charset="0"/>
                                </a:rPr>
                                <m:t>𝜎</m:t>
                              </m:r>
                            </m:e>
                            <m:sub>
                              <m:r>
                                <a:rPr kumimoji="1" lang="en-US" altLang="ko-KR" sz="1350" i="1">
                                  <a:latin typeface="Cambria Math" panose="02040503050406030204" pitchFamily="18" charset="0"/>
                                  <a:ea typeface="Cambria Math" panose="02040503050406030204" pitchFamily="18" charset="0"/>
                                </a:rPr>
                                <m:t>𝑋</m:t>
                              </m:r>
                            </m:sub>
                          </m:sSub>
                          <m:r>
                            <a:rPr kumimoji="1" lang="en-US" altLang="ko-KR" sz="1350" i="1">
                              <a:latin typeface="Cambria Math" panose="02040503050406030204" pitchFamily="18" charset="0"/>
                              <a:ea typeface="Cambria Math" panose="02040503050406030204" pitchFamily="18" charset="0"/>
                            </a:rPr>
                            <m:t> ×</m:t>
                          </m:r>
                          <m:sSub>
                            <m:sSubPr>
                              <m:ctrlPr>
                                <a:rPr kumimoji="1" lang="en-US" altLang="ko-KR" sz="1350" i="1">
                                  <a:latin typeface="Cambria Math" panose="02040503050406030204" pitchFamily="18" charset="0"/>
                                  <a:ea typeface="Cambria Math" panose="02040503050406030204" pitchFamily="18" charset="0"/>
                                </a:rPr>
                              </m:ctrlPr>
                            </m:sSubPr>
                            <m:e>
                              <m:r>
                                <a:rPr kumimoji="1" lang="en-US" altLang="ko-KR" sz="1350" i="1">
                                  <a:latin typeface="Cambria Math" panose="02040503050406030204" pitchFamily="18" charset="0"/>
                                  <a:ea typeface="Cambria Math" panose="02040503050406030204" pitchFamily="18" charset="0"/>
                                </a:rPr>
                                <m:t> </m:t>
                              </m:r>
                              <m:r>
                                <a:rPr kumimoji="1" lang="en-US" altLang="ko-KR" sz="1350" i="1">
                                  <a:latin typeface="Cambria Math" panose="02040503050406030204" pitchFamily="18" charset="0"/>
                                  <a:ea typeface="Cambria Math" panose="02040503050406030204" pitchFamily="18" charset="0"/>
                                </a:rPr>
                                <m:t>𝜎</m:t>
                              </m:r>
                            </m:e>
                            <m:sub>
                              <m:r>
                                <a:rPr kumimoji="1" lang="en-US" altLang="ko-KR" sz="1350" i="1">
                                  <a:latin typeface="Cambria Math" panose="02040503050406030204" pitchFamily="18" charset="0"/>
                                  <a:ea typeface="Cambria Math" panose="02040503050406030204" pitchFamily="18" charset="0"/>
                                </a:rPr>
                                <m:t>𝑌</m:t>
                              </m:r>
                            </m:sub>
                          </m:sSub>
                        </m:den>
                      </m:f>
                    </m:oMath>
                  </m:oMathPara>
                </a14:m>
                <a:endParaRPr kumimoji="1" lang="ko-Kore-KR" altLang="en-US" sz="1350" dirty="0"/>
              </a:p>
            </p:txBody>
          </p:sp>
        </mc:Choice>
        <mc:Fallback xmlns="">
          <p:sp>
            <p:nvSpPr>
              <p:cNvPr id="19" name="TextBox 18">
                <a:extLst>
                  <a:ext uri="{FF2B5EF4-FFF2-40B4-BE49-F238E27FC236}">
                    <a16:creationId xmlns:a16="http://schemas.microsoft.com/office/drawing/2014/main" id="{83AC7A32-F25C-FE4C-8497-7BFA253C4D6D}"/>
                  </a:ext>
                </a:extLst>
              </p:cNvPr>
              <p:cNvSpPr txBox="1">
                <a:spLocks noRot="1" noChangeAspect="1" noMove="1" noResize="1" noEditPoints="1" noAdjustHandles="1" noChangeArrowheads="1" noChangeShapeType="1" noTextEdit="1"/>
              </p:cNvSpPr>
              <p:nvPr/>
            </p:nvSpPr>
            <p:spPr>
              <a:xfrm>
                <a:off x="5497857" y="1574111"/>
                <a:ext cx="1750159" cy="522002"/>
              </a:xfrm>
              <a:prstGeom prst="rect">
                <a:avLst/>
              </a:prstGeom>
              <a:blipFill>
                <a:blip r:embed="rId7"/>
                <a:stretch>
                  <a:fillRect/>
                </a:stretch>
              </a:blipFill>
            </p:spPr>
            <p:txBody>
              <a:bodyPr/>
              <a:lstStyle/>
              <a:p>
                <a:r>
                  <a:rPr lang="ko-KR" altLang="en-US">
                    <a:noFill/>
                  </a:rPr>
                  <a:t> </a:t>
                </a:r>
              </a:p>
            </p:txBody>
          </p:sp>
        </mc:Fallback>
      </mc:AlternateContent>
      <p:pic>
        <p:nvPicPr>
          <p:cNvPr id="30" name="Picture 10">
            <a:extLst>
              <a:ext uri="{FF2B5EF4-FFF2-40B4-BE49-F238E27FC236}">
                <a16:creationId xmlns:a16="http://schemas.microsoft.com/office/drawing/2014/main" id="{764E1AA0-1452-6F4F-8B30-2773C2DC8F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2310" y="1214477"/>
            <a:ext cx="1945196" cy="3642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53CBE63-1334-7948-8AF7-BBF0F120B298}"/>
                  </a:ext>
                </a:extLst>
              </p:cNvPr>
              <p:cNvSpPr txBox="1"/>
              <p:nvPr/>
            </p:nvSpPr>
            <p:spPr>
              <a:xfrm>
                <a:off x="7070606" y="1668473"/>
                <a:ext cx="1704938" cy="3295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ko-KR" sz="750" i="1" smtClean="0">
                          <a:latin typeface="Cambria Math" panose="02040503050406030204" pitchFamily="18" charset="0"/>
                        </a:rPr>
                        <m:t>⇒</m:t>
                      </m:r>
                      <m:r>
                        <a:rPr kumimoji="1" lang="ko-KR" altLang="en-US" sz="750" i="1">
                          <a:latin typeface="Cambria Math" panose="02040503050406030204" pitchFamily="18" charset="0"/>
                        </a:rPr>
                        <m:t> </m:t>
                      </m:r>
                      <m:f>
                        <m:fPr>
                          <m:ctrlPr>
                            <a:rPr kumimoji="1" lang="en-US" altLang="ko-Kore-KR" sz="750" i="1">
                              <a:latin typeface="Cambria Math" panose="02040503050406030204" pitchFamily="18" charset="0"/>
                            </a:rPr>
                          </m:ctrlPr>
                        </m:fPr>
                        <m:num>
                          <m:r>
                            <a:rPr kumimoji="1" lang="en-US" altLang="ko-KR" sz="750" i="1">
                              <a:latin typeface="Cambria Math" panose="02040503050406030204" pitchFamily="18" charset="0"/>
                            </a:rPr>
                            <m:t>19.411</m:t>
                          </m:r>
                        </m:num>
                        <m:den>
                          <m:r>
                            <a:rPr kumimoji="1" lang="en-US" altLang="ko-KR" sz="750" i="1">
                              <a:latin typeface="Cambria Math" panose="02040503050406030204" pitchFamily="18" charset="0"/>
                            </a:rPr>
                            <m:t>(</m:t>
                          </m:r>
                          <m:r>
                            <a:rPr kumimoji="1" lang="en-US" altLang="ko-KR" sz="750" b="0" i="1" smtClean="0">
                              <a:latin typeface="Cambria Math" panose="02040503050406030204" pitchFamily="18" charset="0"/>
                            </a:rPr>
                            <m:t>2.60128</m:t>
                          </m:r>
                          <m:r>
                            <a:rPr kumimoji="1" lang="en-US" altLang="ko-KR" sz="750" i="1">
                              <a:latin typeface="Cambria Math" panose="02040503050406030204" pitchFamily="18" charset="0"/>
                              <a:ea typeface="Cambria Math" panose="02040503050406030204" pitchFamily="18" charset="0"/>
                            </a:rPr>
                            <m:t>×</m:t>
                          </m:r>
                          <m:r>
                            <a:rPr kumimoji="1" lang="en-US" altLang="ko-KR" sz="750" b="0" i="1" smtClean="0">
                              <a:latin typeface="Cambria Math" panose="02040503050406030204" pitchFamily="18" charset="0"/>
                              <a:ea typeface="Cambria Math" panose="02040503050406030204" pitchFamily="18" charset="0"/>
                            </a:rPr>
                            <m:t>10.242</m:t>
                          </m:r>
                          <m:r>
                            <a:rPr kumimoji="1" lang="en-US" altLang="ko-KR" sz="750" i="1">
                              <a:latin typeface="Cambria Math" panose="02040503050406030204" pitchFamily="18" charset="0"/>
                            </a:rPr>
                            <m:t>)</m:t>
                          </m:r>
                        </m:den>
                      </m:f>
                      <m:r>
                        <a:rPr kumimoji="1" lang="en-US" altLang="ko-KR" sz="750" i="1">
                          <a:latin typeface="Cambria Math" panose="02040503050406030204" pitchFamily="18" charset="0"/>
                          <a:ea typeface="Cambria Math" panose="02040503050406030204" pitchFamily="18" charset="0"/>
                        </a:rPr>
                        <m:t>≒0.72857</m:t>
                      </m:r>
                    </m:oMath>
                  </m:oMathPara>
                </a14:m>
                <a:endParaRPr kumimoji="1" lang="ko-Kore-KR" altLang="en-US" sz="750" dirty="0"/>
              </a:p>
            </p:txBody>
          </p:sp>
        </mc:Choice>
        <mc:Fallback xmlns="">
          <p:sp>
            <p:nvSpPr>
              <p:cNvPr id="31" name="TextBox 30">
                <a:extLst>
                  <a:ext uri="{FF2B5EF4-FFF2-40B4-BE49-F238E27FC236}">
                    <a16:creationId xmlns:a16="http://schemas.microsoft.com/office/drawing/2014/main" id="{B53CBE63-1334-7948-8AF7-BBF0F120B298}"/>
                  </a:ext>
                </a:extLst>
              </p:cNvPr>
              <p:cNvSpPr txBox="1">
                <a:spLocks noRot="1" noChangeAspect="1" noMove="1" noResize="1" noEditPoints="1" noAdjustHandles="1" noChangeArrowheads="1" noChangeShapeType="1" noTextEdit="1"/>
              </p:cNvSpPr>
              <p:nvPr/>
            </p:nvSpPr>
            <p:spPr>
              <a:xfrm>
                <a:off x="7070606" y="1668473"/>
                <a:ext cx="1704938" cy="329577"/>
              </a:xfrm>
              <a:prstGeom prst="rect">
                <a:avLst/>
              </a:prstGeom>
              <a:blipFill>
                <a:blip r:embed="rId9"/>
                <a:stretch>
                  <a:fillRect b="-1852"/>
                </a:stretch>
              </a:blipFill>
            </p:spPr>
            <p:txBody>
              <a:bodyPr/>
              <a:lstStyle/>
              <a:p>
                <a:r>
                  <a:rPr lang="ko-KR" altLang="en-US">
                    <a:noFill/>
                  </a:rPr>
                  <a:t> </a:t>
                </a:r>
              </a:p>
            </p:txBody>
          </p:sp>
        </mc:Fallback>
      </mc:AlternateContent>
      <p:sp>
        <p:nvSpPr>
          <p:cNvPr id="33" name="TextBox 32">
            <a:extLst>
              <a:ext uri="{FF2B5EF4-FFF2-40B4-BE49-F238E27FC236}">
                <a16:creationId xmlns:a16="http://schemas.microsoft.com/office/drawing/2014/main" id="{89FECF6D-A6E6-9B4F-935D-30D7EE4CF4F7}"/>
              </a:ext>
            </a:extLst>
          </p:cNvPr>
          <p:cNvSpPr txBox="1"/>
          <p:nvPr/>
        </p:nvSpPr>
        <p:spPr>
          <a:xfrm>
            <a:off x="6696869" y="2840489"/>
            <a:ext cx="671979" cy="230832"/>
          </a:xfrm>
          <a:prstGeom prst="rect">
            <a:avLst/>
          </a:prstGeom>
          <a:noFill/>
        </p:spPr>
        <p:txBody>
          <a:bodyPr wrap="none" rtlCol="0">
            <a:spAutoFit/>
          </a:bodyPr>
          <a:lstStyle/>
          <a:p>
            <a:r>
              <a:rPr kumimoji="1" lang="en-US" altLang="ko-KR" sz="900" b="1" dirty="0">
                <a:solidFill>
                  <a:schemeClr val="accent1"/>
                </a:solidFill>
              </a:rPr>
              <a:t>C</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(25,</a:t>
            </a:r>
            <a:r>
              <a:rPr kumimoji="1" lang="ko-KR" altLang="en-US" sz="900" b="1" dirty="0">
                <a:solidFill>
                  <a:schemeClr val="accent1"/>
                </a:solidFill>
              </a:rPr>
              <a:t> </a:t>
            </a:r>
            <a:r>
              <a:rPr kumimoji="1" lang="en-US" altLang="ko-KR" sz="900" b="1" dirty="0">
                <a:solidFill>
                  <a:schemeClr val="accent1"/>
                </a:solidFill>
              </a:rPr>
              <a:t>8)</a:t>
            </a:r>
            <a:endParaRPr kumimoji="1" lang="ko-Kore-KR" altLang="en-US" sz="900" b="1" dirty="0">
              <a:solidFill>
                <a:schemeClr val="accent1"/>
              </a:solidFill>
            </a:endParaRPr>
          </a:p>
        </p:txBody>
      </p:sp>
      <p:cxnSp>
        <p:nvCxnSpPr>
          <p:cNvPr id="21" name="직선 화살표 연결선 20">
            <a:extLst>
              <a:ext uri="{FF2B5EF4-FFF2-40B4-BE49-F238E27FC236}">
                <a16:creationId xmlns:a16="http://schemas.microsoft.com/office/drawing/2014/main" id="{D3FB5421-A8F9-084A-9B6A-1AD58E930E40}"/>
              </a:ext>
            </a:extLst>
          </p:cNvPr>
          <p:cNvCxnSpPr/>
          <p:nvPr/>
        </p:nvCxnSpPr>
        <p:spPr>
          <a:xfrm>
            <a:off x="6434908" y="2944364"/>
            <a:ext cx="203636" cy="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A61E4EE0-3FD4-6F49-9A9B-3A436B37F60F}"/>
              </a:ext>
            </a:extLst>
          </p:cNvPr>
          <p:cNvCxnSpPr/>
          <p:nvPr/>
        </p:nvCxnSpPr>
        <p:spPr>
          <a:xfrm>
            <a:off x="6647688" y="2971796"/>
            <a:ext cx="0" cy="3959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4D49CA6-8927-134B-9460-374943A36CAA}"/>
                  </a:ext>
                </a:extLst>
              </p:cNvPr>
              <p:cNvSpPr txBox="1"/>
              <p:nvPr/>
            </p:nvSpPr>
            <p:spPr>
              <a:xfrm>
                <a:off x="5555893" y="2725073"/>
                <a:ext cx="854594" cy="34624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ore-KR" sz="825" b="1" i="1">
                              <a:solidFill>
                                <a:schemeClr val="accent6">
                                  <a:lumMod val="75000"/>
                                </a:schemeClr>
                              </a:solidFill>
                              <a:latin typeface="Cambria Math" panose="02040503050406030204" pitchFamily="18" charset="0"/>
                            </a:rPr>
                          </m:ctrlPr>
                        </m:sSubPr>
                        <m:e>
                          <m:r>
                            <a:rPr kumimoji="1" lang="en-US" altLang="ko-KR" sz="825" b="1" i="1">
                              <a:solidFill>
                                <a:schemeClr val="accent6">
                                  <a:lumMod val="75000"/>
                                </a:schemeClr>
                              </a:solidFill>
                              <a:latin typeface="Cambria Math" panose="02040503050406030204" pitchFamily="18" charset="0"/>
                            </a:rPr>
                            <m:t>𝑿</m:t>
                          </m:r>
                        </m:e>
                        <m:sub>
                          <m:r>
                            <a:rPr kumimoji="1" lang="en-US" altLang="ko-Kore-KR" sz="825" b="1" i="1">
                              <a:solidFill>
                                <a:schemeClr val="accent6">
                                  <a:lumMod val="75000"/>
                                </a:schemeClr>
                              </a:solidFill>
                              <a:latin typeface="Cambria Math" panose="02040503050406030204" pitchFamily="18" charset="0"/>
                            </a:rPr>
                            <m:t>𝒄</m:t>
                          </m:r>
                        </m:sub>
                      </m:sSub>
                      <m:r>
                        <a:rPr kumimoji="1" lang="en-US" altLang="ko-Kore-KR" sz="825" b="1" i="1">
                          <a:solidFill>
                            <a:schemeClr val="accent6">
                              <a:lumMod val="75000"/>
                            </a:schemeClr>
                          </a:solidFill>
                          <a:latin typeface="Cambria Math" panose="02040503050406030204" pitchFamily="18" charset="0"/>
                        </a:rPr>
                        <m:t>−</m:t>
                      </m:r>
                      <m:acc>
                        <m:accPr>
                          <m:chr m:val="̅"/>
                          <m:ctrlPr>
                            <a:rPr kumimoji="1" lang="en-US" altLang="ko-Kore-KR" sz="825" b="1" i="1">
                              <a:solidFill>
                                <a:schemeClr val="accent6">
                                  <a:lumMod val="75000"/>
                                </a:schemeClr>
                              </a:solidFill>
                              <a:latin typeface="Cambria Math" panose="02040503050406030204" pitchFamily="18" charset="0"/>
                            </a:rPr>
                          </m:ctrlPr>
                        </m:accPr>
                        <m:e>
                          <m:r>
                            <a:rPr kumimoji="1" lang="en-US" altLang="ko-Kore-KR" sz="825" b="1" i="1">
                              <a:solidFill>
                                <a:schemeClr val="accent6">
                                  <a:lumMod val="75000"/>
                                </a:schemeClr>
                              </a:solidFill>
                              <a:latin typeface="Cambria Math" panose="02040503050406030204" pitchFamily="18" charset="0"/>
                            </a:rPr>
                            <m:t>𝑿</m:t>
                          </m:r>
                        </m:e>
                      </m:acc>
                      <m:r>
                        <a:rPr kumimoji="1" lang="en-US" altLang="ko-Kore-KR" sz="825" b="1" i="1">
                          <a:solidFill>
                            <a:schemeClr val="accent6">
                              <a:lumMod val="75000"/>
                            </a:schemeClr>
                          </a:solidFill>
                          <a:latin typeface="Cambria Math" panose="02040503050406030204" pitchFamily="18" charset="0"/>
                        </a:rPr>
                        <m:t>=</m:t>
                      </m:r>
                      <m:sSub>
                        <m:sSubPr>
                          <m:ctrlPr>
                            <a:rPr kumimoji="1" lang="en-US" altLang="ko-Kore-KR" sz="825" b="1" i="1">
                              <a:solidFill>
                                <a:schemeClr val="accent6">
                                  <a:lumMod val="75000"/>
                                </a:schemeClr>
                              </a:solidFill>
                              <a:latin typeface="Cambria Math" panose="02040503050406030204" pitchFamily="18" charset="0"/>
                            </a:rPr>
                          </m:ctrlPr>
                        </m:sSubPr>
                        <m:e>
                          <m:r>
                            <a:rPr kumimoji="1" lang="en-US" altLang="ko-Kore-KR" sz="825" b="1" i="1">
                              <a:solidFill>
                                <a:schemeClr val="accent6">
                                  <a:lumMod val="75000"/>
                                </a:schemeClr>
                              </a:solidFill>
                              <a:latin typeface="Cambria Math" panose="02040503050406030204" pitchFamily="18" charset="0"/>
                            </a:rPr>
                            <m:t>𝒙</m:t>
                          </m:r>
                        </m:e>
                        <m:sub>
                          <m:r>
                            <a:rPr kumimoji="1" lang="en-US" altLang="ko-Kore-KR" sz="825" b="1" i="1">
                              <a:solidFill>
                                <a:schemeClr val="accent6">
                                  <a:lumMod val="75000"/>
                                </a:schemeClr>
                              </a:solidFill>
                              <a:latin typeface="Cambria Math" panose="02040503050406030204" pitchFamily="18" charset="0"/>
                            </a:rPr>
                            <m:t>𝒄</m:t>
                          </m:r>
                        </m:sub>
                      </m:sSub>
                    </m:oMath>
                  </m:oMathPara>
                </a14:m>
                <a:endParaRPr kumimoji="1" lang="en-US" altLang="ko-Kore-KR" sz="825" b="1" dirty="0">
                  <a:solidFill>
                    <a:schemeClr val="accent6">
                      <a:lumMod val="75000"/>
                    </a:schemeClr>
                  </a:solidFill>
                </a:endParaRPr>
              </a:p>
              <a:p>
                <a:pPr algn="ctr"/>
                <a:r>
                  <a:rPr kumimoji="1" lang="en-US" altLang="ko-Kore-KR" sz="825" b="1" dirty="0">
                    <a:solidFill>
                      <a:schemeClr val="accent6">
                        <a:lumMod val="75000"/>
                      </a:schemeClr>
                    </a:solidFill>
                  </a:rPr>
                  <a:t>2</a:t>
                </a:r>
                <a:r>
                  <a:rPr kumimoji="1" lang="en-US" altLang="ko-KR" sz="825" b="1" dirty="0">
                    <a:solidFill>
                      <a:schemeClr val="accent6">
                        <a:lumMod val="75000"/>
                      </a:schemeClr>
                    </a:solidFill>
                  </a:rPr>
                  <a:t>5-22.3</a:t>
                </a:r>
                <a:r>
                  <a:rPr kumimoji="1" lang="ko-KR" altLang="en-US" sz="825" b="1" dirty="0">
                    <a:solidFill>
                      <a:schemeClr val="accent6">
                        <a:lumMod val="75000"/>
                      </a:schemeClr>
                    </a:solidFill>
                  </a:rPr>
                  <a:t> </a:t>
                </a:r>
                <a:r>
                  <a:rPr kumimoji="1" lang="en-US" altLang="ko-KR" sz="825" b="1" dirty="0">
                    <a:solidFill>
                      <a:schemeClr val="accent6">
                        <a:lumMod val="75000"/>
                      </a:schemeClr>
                    </a:solidFill>
                  </a:rPr>
                  <a:t>=</a:t>
                </a:r>
                <a:r>
                  <a:rPr kumimoji="1" lang="ko-KR" altLang="en-US" sz="825" b="1" dirty="0">
                    <a:solidFill>
                      <a:schemeClr val="accent6">
                        <a:lumMod val="75000"/>
                      </a:schemeClr>
                    </a:solidFill>
                  </a:rPr>
                  <a:t> </a:t>
                </a:r>
                <a:r>
                  <a:rPr kumimoji="1" lang="en-US" altLang="ko-KR" sz="825" b="1" dirty="0">
                    <a:solidFill>
                      <a:schemeClr val="accent6">
                        <a:lumMod val="75000"/>
                      </a:schemeClr>
                    </a:solidFill>
                  </a:rPr>
                  <a:t>2.7</a:t>
                </a:r>
                <a:endParaRPr kumimoji="1" lang="ko-Kore-KR" altLang="en-US" sz="825" b="1" dirty="0">
                  <a:solidFill>
                    <a:schemeClr val="accent6">
                      <a:lumMod val="75000"/>
                    </a:schemeClr>
                  </a:solidFill>
                </a:endParaRPr>
              </a:p>
            </p:txBody>
          </p:sp>
        </mc:Choice>
        <mc:Fallback xmlns="">
          <p:sp>
            <p:nvSpPr>
              <p:cNvPr id="29" name="TextBox 28">
                <a:extLst>
                  <a:ext uri="{FF2B5EF4-FFF2-40B4-BE49-F238E27FC236}">
                    <a16:creationId xmlns:a16="http://schemas.microsoft.com/office/drawing/2014/main" id="{44D49CA6-8927-134B-9460-374943A36CAA}"/>
                  </a:ext>
                </a:extLst>
              </p:cNvPr>
              <p:cNvSpPr txBox="1">
                <a:spLocks noRot="1" noChangeAspect="1" noMove="1" noResize="1" noEditPoints="1" noAdjustHandles="1" noChangeArrowheads="1" noChangeShapeType="1" noTextEdit="1"/>
              </p:cNvSpPr>
              <p:nvPr/>
            </p:nvSpPr>
            <p:spPr>
              <a:xfrm>
                <a:off x="5555893" y="2725073"/>
                <a:ext cx="854594" cy="346249"/>
              </a:xfrm>
              <a:prstGeom prst="rect">
                <a:avLst/>
              </a:prstGeom>
              <a:blipFill>
                <a:blip r:embed="rId10"/>
                <a:stretch>
                  <a:fillRect b="-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7D8DEA3-F0CD-2F42-AA6A-98BCE66104F3}"/>
                  </a:ext>
                </a:extLst>
              </p:cNvPr>
              <p:cNvSpPr txBox="1"/>
              <p:nvPr/>
            </p:nvSpPr>
            <p:spPr>
              <a:xfrm>
                <a:off x="6603998" y="3405282"/>
                <a:ext cx="798488" cy="34624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ore-KR" sz="825" b="1" i="1">
                              <a:solidFill>
                                <a:srgbClr val="FF0000"/>
                              </a:solidFill>
                              <a:latin typeface="Cambria Math" panose="02040503050406030204" pitchFamily="18" charset="0"/>
                            </a:rPr>
                          </m:ctrlPr>
                        </m:sSubPr>
                        <m:e>
                          <m:r>
                            <a:rPr kumimoji="1" lang="en-US" altLang="ko-KR" sz="825" b="1" i="1">
                              <a:solidFill>
                                <a:srgbClr val="FF0000"/>
                              </a:solidFill>
                              <a:latin typeface="Cambria Math" panose="02040503050406030204" pitchFamily="18" charset="0"/>
                            </a:rPr>
                            <m:t>𝒀</m:t>
                          </m:r>
                        </m:e>
                        <m:sub>
                          <m:r>
                            <a:rPr kumimoji="1" lang="en-US" altLang="ko-Kore-KR" sz="825" b="1" i="1">
                              <a:solidFill>
                                <a:srgbClr val="FF0000"/>
                              </a:solidFill>
                              <a:latin typeface="Cambria Math" panose="02040503050406030204" pitchFamily="18" charset="0"/>
                            </a:rPr>
                            <m:t>𝒄</m:t>
                          </m:r>
                        </m:sub>
                      </m:sSub>
                      <m:r>
                        <a:rPr kumimoji="1" lang="en-US" altLang="ko-Kore-KR" sz="825" b="1" i="1">
                          <a:solidFill>
                            <a:srgbClr val="FF0000"/>
                          </a:solidFill>
                          <a:latin typeface="Cambria Math" panose="02040503050406030204" pitchFamily="18" charset="0"/>
                        </a:rPr>
                        <m:t>−</m:t>
                      </m:r>
                      <m:acc>
                        <m:accPr>
                          <m:chr m:val="̅"/>
                          <m:ctrlPr>
                            <a:rPr kumimoji="1" lang="en-US" altLang="ko-Kore-KR" sz="825" b="1" i="1">
                              <a:solidFill>
                                <a:srgbClr val="FF0000"/>
                              </a:solidFill>
                              <a:latin typeface="Cambria Math" panose="02040503050406030204" pitchFamily="18" charset="0"/>
                            </a:rPr>
                          </m:ctrlPr>
                        </m:accPr>
                        <m:e>
                          <m:r>
                            <a:rPr kumimoji="1" lang="en-US" altLang="ko-Kore-KR" sz="825" b="1" i="1">
                              <a:solidFill>
                                <a:srgbClr val="FF0000"/>
                              </a:solidFill>
                              <a:latin typeface="Cambria Math" panose="02040503050406030204" pitchFamily="18" charset="0"/>
                            </a:rPr>
                            <m:t>𝒀</m:t>
                          </m:r>
                        </m:e>
                      </m:acc>
                      <m:r>
                        <a:rPr kumimoji="1" lang="en-US" altLang="ko-Kore-KR" sz="825" b="1" i="1">
                          <a:solidFill>
                            <a:srgbClr val="FF0000"/>
                          </a:solidFill>
                          <a:latin typeface="Cambria Math" panose="02040503050406030204" pitchFamily="18" charset="0"/>
                        </a:rPr>
                        <m:t>=</m:t>
                      </m:r>
                      <m:sSub>
                        <m:sSubPr>
                          <m:ctrlPr>
                            <a:rPr kumimoji="1" lang="en-US" altLang="ko-Kore-KR" sz="825" b="1" i="1">
                              <a:solidFill>
                                <a:srgbClr val="FF0000"/>
                              </a:solidFill>
                              <a:latin typeface="Cambria Math" panose="02040503050406030204" pitchFamily="18" charset="0"/>
                            </a:rPr>
                          </m:ctrlPr>
                        </m:sSubPr>
                        <m:e>
                          <m:r>
                            <a:rPr kumimoji="1" lang="en-US" altLang="ko-Kore-KR" sz="825" b="1" i="1">
                              <a:solidFill>
                                <a:srgbClr val="FF0000"/>
                              </a:solidFill>
                              <a:latin typeface="Cambria Math" panose="02040503050406030204" pitchFamily="18" charset="0"/>
                            </a:rPr>
                            <m:t>𝒚</m:t>
                          </m:r>
                        </m:e>
                        <m:sub>
                          <m:r>
                            <a:rPr kumimoji="1" lang="en-US" altLang="ko-Kore-KR" sz="825" b="1" i="1">
                              <a:solidFill>
                                <a:srgbClr val="FF0000"/>
                              </a:solidFill>
                              <a:latin typeface="Cambria Math" panose="02040503050406030204" pitchFamily="18" charset="0"/>
                            </a:rPr>
                            <m:t>𝒄</m:t>
                          </m:r>
                        </m:sub>
                      </m:sSub>
                    </m:oMath>
                  </m:oMathPara>
                </a14:m>
                <a:endParaRPr kumimoji="1" lang="en-US" altLang="ko-Kore-KR" sz="825" b="1" dirty="0">
                  <a:solidFill>
                    <a:srgbClr val="FF0000"/>
                  </a:solidFill>
                </a:endParaRPr>
              </a:p>
              <a:p>
                <a:pPr algn="ctr"/>
                <a:r>
                  <a:rPr kumimoji="1" lang="en-US" altLang="ko-Kore-KR" sz="825" b="1" dirty="0">
                    <a:solidFill>
                      <a:srgbClr val="FF0000"/>
                    </a:solidFill>
                  </a:rPr>
                  <a:t>8</a:t>
                </a:r>
                <a:r>
                  <a:rPr kumimoji="1" lang="en-US" altLang="ko-KR" sz="825" b="1" dirty="0">
                    <a:solidFill>
                      <a:srgbClr val="FF0000"/>
                    </a:solidFill>
                  </a:rPr>
                  <a:t>-6.1</a:t>
                </a:r>
                <a:r>
                  <a:rPr kumimoji="1" lang="ko-KR" altLang="en-US" sz="825" b="1" dirty="0">
                    <a:solidFill>
                      <a:srgbClr val="FF0000"/>
                    </a:solidFill>
                  </a:rPr>
                  <a:t> </a:t>
                </a:r>
                <a:r>
                  <a:rPr kumimoji="1" lang="en-US" altLang="ko-KR" sz="825" b="1" dirty="0">
                    <a:solidFill>
                      <a:srgbClr val="FF0000"/>
                    </a:solidFill>
                  </a:rPr>
                  <a:t>=</a:t>
                </a:r>
                <a:r>
                  <a:rPr kumimoji="1" lang="ko-KR" altLang="en-US" sz="825" b="1" dirty="0">
                    <a:solidFill>
                      <a:srgbClr val="FF0000"/>
                    </a:solidFill>
                  </a:rPr>
                  <a:t> </a:t>
                </a:r>
                <a:r>
                  <a:rPr kumimoji="1" lang="en-US" altLang="ko-KR" sz="825" b="1" dirty="0">
                    <a:solidFill>
                      <a:srgbClr val="FF0000"/>
                    </a:solidFill>
                  </a:rPr>
                  <a:t>1.9</a:t>
                </a:r>
                <a:endParaRPr kumimoji="1" lang="ko-Kore-KR" altLang="en-US" sz="825" b="1" dirty="0">
                  <a:solidFill>
                    <a:srgbClr val="FF0000"/>
                  </a:solidFill>
                </a:endParaRPr>
              </a:p>
            </p:txBody>
          </p:sp>
        </mc:Choice>
        <mc:Fallback xmlns="">
          <p:sp>
            <p:nvSpPr>
              <p:cNvPr id="34" name="TextBox 33">
                <a:extLst>
                  <a:ext uri="{FF2B5EF4-FFF2-40B4-BE49-F238E27FC236}">
                    <a16:creationId xmlns:a16="http://schemas.microsoft.com/office/drawing/2014/main" id="{47D8DEA3-F0CD-2F42-AA6A-98BCE66104F3}"/>
                  </a:ext>
                </a:extLst>
              </p:cNvPr>
              <p:cNvSpPr txBox="1">
                <a:spLocks noRot="1" noChangeAspect="1" noMove="1" noResize="1" noEditPoints="1" noAdjustHandles="1" noChangeArrowheads="1" noChangeShapeType="1" noTextEdit="1"/>
              </p:cNvSpPr>
              <p:nvPr/>
            </p:nvSpPr>
            <p:spPr>
              <a:xfrm>
                <a:off x="6603998" y="3405282"/>
                <a:ext cx="798488" cy="346249"/>
              </a:xfrm>
              <a:prstGeom prst="rect">
                <a:avLst/>
              </a:prstGeom>
              <a:blipFill>
                <a:blip r:embed="rId11"/>
                <a:stretch>
                  <a:fillRect b="-5357"/>
                </a:stretch>
              </a:blipFill>
            </p:spPr>
            <p:txBody>
              <a:bodyPr/>
              <a:lstStyle/>
              <a:p>
                <a:r>
                  <a:rPr lang="ko-KR" altLang="en-US">
                    <a:noFill/>
                  </a:rPr>
                  <a:t> </a:t>
                </a:r>
              </a:p>
            </p:txBody>
          </p:sp>
        </mc:Fallback>
      </mc:AlternateContent>
      <p:sp>
        <p:nvSpPr>
          <p:cNvPr id="27" name="제목 1">
            <a:extLst>
              <a:ext uri="{FF2B5EF4-FFF2-40B4-BE49-F238E27FC236}">
                <a16:creationId xmlns:a16="http://schemas.microsoft.com/office/drawing/2014/main" id="{E28F3613-8453-4608-A0A9-7E8FBC11ECE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2" name="직사각형 31">
            <a:extLst>
              <a:ext uri="{FF2B5EF4-FFF2-40B4-BE49-F238E27FC236}">
                <a16:creationId xmlns:a16="http://schemas.microsoft.com/office/drawing/2014/main" id="{11BC0D51-A194-47B0-9878-8EA9BABEE95C}"/>
              </a:ext>
            </a:extLst>
          </p:cNvPr>
          <p:cNvSpPr/>
          <p:nvPr/>
        </p:nvSpPr>
        <p:spPr>
          <a:xfrm>
            <a:off x="2627784" y="307725"/>
            <a:ext cx="3249672" cy="369332"/>
          </a:xfrm>
          <a:prstGeom prst="rect">
            <a:avLst/>
          </a:prstGeom>
        </p:spPr>
        <p:txBody>
          <a:bodyPr wrap="none">
            <a:spAutoFit/>
          </a:bodyPr>
          <a:lstStyle/>
          <a:p>
            <a:r>
              <a:rPr lang="en-US" altLang="ko-KR" dirty="0"/>
              <a:t>Correlation Analysis : </a:t>
            </a:r>
            <a:r>
              <a:rPr lang="ko-KR" altLang="en-US" dirty="0"/>
              <a:t>실습 사례</a:t>
            </a:r>
          </a:p>
        </p:txBody>
      </p:sp>
      <p:sp>
        <p:nvSpPr>
          <p:cNvPr id="36" name="TextBox 35">
            <a:extLst>
              <a:ext uri="{FF2B5EF4-FFF2-40B4-BE49-F238E27FC236}">
                <a16:creationId xmlns:a16="http://schemas.microsoft.com/office/drawing/2014/main" id="{60AA5DB1-E626-4FD3-93D3-2144DCB686B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
        <p:nvSpPr>
          <p:cNvPr id="2" name="바닥글 개체 틀 1">
            <a:extLst>
              <a:ext uri="{FF2B5EF4-FFF2-40B4-BE49-F238E27FC236}">
                <a16:creationId xmlns:a16="http://schemas.microsoft.com/office/drawing/2014/main" id="{CDA5759C-AB7D-4AAF-B30A-A1C689DD7DF0}"/>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25748343-158B-4DB9-B725-78CCC28859E7}"/>
              </a:ext>
            </a:extLst>
          </p:cNvPr>
          <p:cNvSpPr>
            <a:spLocks noGrp="1"/>
          </p:cNvSpPr>
          <p:nvPr>
            <p:ph type="sldNum" sz="quarter" idx="12"/>
          </p:nvPr>
        </p:nvSpPr>
        <p:spPr/>
        <p:txBody>
          <a:bodyPr/>
          <a:lstStyle/>
          <a:p>
            <a:fld id="{DE77BB65-F969-4654-BF30-45C70C1BE112}" type="slidenum">
              <a:rPr lang="ko-KR" altLang="en-US" smtClean="0"/>
              <a:pPr/>
              <a:t>27</a:t>
            </a:fld>
            <a:endParaRPr lang="ko-KR" altLang="en-US"/>
          </a:p>
        </p:txBody>
      </p:sp>
    </p:spTree>
    <p:extLst>
      <p:ext uri="{BB962C8B-B14F-4D97-AF65-F5344CB8AC3E}">
        <p14:creationId xmlns:p14="http://schemas.microsoft.com/office/powerpoint/2010/main" val="224590717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바닥글 개체 틀 6">
            <a:extLst>
              <a:ext uri="{FF2B5EF4-FFF2-40B4-BE49-F238E27FC236}">
                <a16:creationId xmlns:a16="http://schemas.microsoft.com/office/drawing/2014/main" id="{4EE3099E-BCC9-4F08-AAD1-1274C74E03E1}"/>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6692F45F-B6DB-4B73-85E3-814E732B6CB3}"/>
              </a:ext>
            </a:extLst>
          </p:cNvPr>
          <p:cNvSpPr>
            <a:spLocks noGrp="1"/>
          </p:cNvSpPr>
          <p:nvPr>
            <p:ph type="sldNum" sz="quarter" idx="12"/>
          </p:nvPr>
        </p:nvSpPr>
        <p:spPr/>
        <p:txBody>
          <a:bodyPr/>
          <a:lstStyle/>
          <a:p>
            <a:fld id="{DE77BB65-F969-4654-BF30-45C70C1BE112}" type="slidenum">
              <a:rPr lang="ko-KR" altLang="en-US" smtClean="0"/>
              <a:pPr/>
              <a:t>270</a:t>
            </a:fld>
            <a:endParaRPr lang="ko-KR" altLang="en-US"/>
          </a:p>
        </p:txBody>
      </p:sp>
      <p:sp>
        <p:nvSpPr>
          <p:cNvPr id="2" name="직사각형 1">
            <a:extLst>
              <a:ext uri="{FF2B5EF4-FFF2-40B4-BE49-F238E27FC236}">
                <a16:creationId xmlns:a16="http://schemas.microsoft.com/office/drawing/2014/main" id="{6DF89256-164F-4FB2-B508-353AEB2D0322}"/>
              </a:ext>
            </a:extLst>
          </p:cNvPr>
          <p:cNvSpPr/>
          <p:nvPr/>
        </p:nvSpPr>
        <p:spPr>
          <a:xfrm>
            <a:off x="611560" y="1124744"/>
            <a:ext cx="4572000" cy="2862322"/>
          </a:xfrm>
          <a:prstGeom prst="rect">
            <a:avLst/>
          </a:prstGeom>
        </p:spPr>
        <p:txBody>
          <a:bodyPr>
            <a:spAutoFit/>
          </a:bodyPr>
          <a:lstStyle/>
          <a:p>
            <a:pPr>
              <a:buFont typeface="Arial" panose="020B0604020202020204" pitchFamily="34" charset="0"/>
              <a:buChar char="•"/>
            </a:pPr>
            <a:r>
              <a:rPr lang="en-US" altLang="ko-KR" u="sng" dirty="0">
                <a:latin typeface="-apple-system"/>
                <a:hlinkClick r:id="rId2">
                  <a:extLst>
                    <a:ext uri="{A12FA001-AC4F-418D-AE19-62706E023703}">
                      <ahyp:hlinkClr xmlns:ahyp="http://schemas.microsoft.com/office/drawing/2018/hyperlinkcolor" val="tx"/>
                    </a:ext>
                  </a:extLst>
                </a:hlinkClick>
              </a:rPr>
              <a:t>1.11. Ensemble methods</a:t>
            </a:r>
            <a:endParaRPr lang="en-US" altLang="ko-KR" dirty="0">
              <a:latin typeface="-apple-system"/>
            </a:endParaRPr>
          </a:p>
          <a:p>
            <a:pPr marL="742950" lvl="1" indent="-285750">
              <a:buFont typeface="Arial" panose="020B0604020202020204" pitchFamily="34" charset="0"/>
              <a:buChar char="•"/>
            </a:pPr>
            <a:r>
              <a:rPr lang="en-US" altLang="ko-KR" dirty="0">
                <a:latin typeface="-apple-system"/>
                <a:hlinkClick r:id="rId3">
                  <a:extLst>
                    <a:ext uri="{A12FA001-AC4F-418D-AE19-62706E023703}">
                      <ahyp:hlinkClr xmlns:ahyp="http://schemas.microsoft.com/office/drawing/2018/hyperlinkcolor" val="tx"/>
                    </a:ext>
                  </a:extLst>
                </a:hlinkClick>
              </a:rPr>
              <a:t>1.11.1. Bagging meta-estimator</a:t>
            </a:r>
            <a:endParaRPr lang="en-US" altLang="ko-KR" dirty="0">
              <a:latin typeface="-apple-system"/>
            </a:endParaRPr>
          </a:p>
          <a:p>
            <a:pPr marL="742950" lvl="1" indent="-285750">
              <a:buFont typeface="Arial" panose="020B0604020202020204" pitchFamily="34" charset="0"/>
              <a:buChar char="•"/>
            </a:pPr>
            <a:r>
              <a:rPr lang="en-US" altLang="ko-KR" dirty="0">
                <a:latin typeface="-apple-system"/>
                <a:hlinkClick r:id="rId4">
                  <a:extLst>
                    <a:ext uri="{A12FA001-AC4F-418D-AE19-62706E023703}">
                      <ahyp:hlinkClr xmlns:ahyp="http://schemas.microsoft.com/office/drawing/2018/hyperlinkcolor" val="tx"/>
                    </a:ext>
                  </a:extLst>
                </a:hlinkClick>
              </a:rPr>
              <a:t>1.11.2. Forests of randomized trees</a:t>
            </a:r>
            <a:endParaRPr lang="en-US" altLang="ko-KR" dirty="0">
              <a:latin typeface="-apple-system"/>
            </a:endParaRPr>
          </a:p>
          <a:p>
            <a:pPr marL="742950" lvl="1" indent="-285750">
              <a:buFont typeface="Arial" panose="020B0604020202020204" pitchFamily="34" charset="0"/>
              <a:buChar char="•"/>
            </a:pPr>
            <a:r>
              <a:rPr lang="en-US" altLang="ko-KR" dirty="0">
                <a:latin typeface="-apple-system"/>
                <a:hlinkClick r:id="rId5">
                  <a:extLst>
                    <a:ext uri="{A12FA001-AC4F-418D-AE19-62706E023703}">
                      <ahyp:hlinkClr xmlns:ahyp="http://schemas.microsoft.com/office/drawing/2018/hyperlinkcolor" val="tx"/>
                    </a:ext>
                  </a:extLst>
                </a:hlinkClick>
              </a:rPr>
              <a:t>1.11.3. AdaBoost</a:t>
            </a:r>
            <a:endParaRPr lang="en-US" altLang="ko-KR" dirty="0">
              <a:latin typeface="-apple-system"/>
            </a:endParaRPr>
          </a:p>
          <a:p>
            <a:pPr marL="742950" lvl="1" indent="-285750">
              <a:buFont typeface="Arial" panose="020B0604020202020204" pitchFamily="34" charset="0"/>
              <a:buChar char="•"/>
            </a:pPr>
            <a:r>
              <a:rPr lang="en-US" altLang="ko-KR" dirty="0">
                <a:latin typeface="-apple-system"/>
                <a:hlinkClick r:id="rId6">
                  <a:extLst>
                    <a:ext uri="{A12FA001-AC4F-418D-AE19-62706E023703}">
                      <ahyp:hlinkClr xmlns:ahyp="http://schemas.microsoft.com/office/drawing/2018/hyperlinkcolor" val="tx"/>
                    </a:ext>
                  </a:extLst>
                </a:hlinkClick>
              </a:rPr>
              <a:t>1.11.4. Gradient Tree Boosting</a:t>
            </a:r>
            <a:endParaRPr lang="en-US" altLang="ko-KR" dirty="0">
              <a:latin typeface="-apple-system"/>
            </a:endParaRPr>
          </a:p>
          <a:p>
            <a:pPr marL="742950" lvl="1" indent="-285750">
              <a:buFont typeface="Arial" panose="020B0604020202020204" pitchFamily="34" charset="0"/>
              <a:buChar char="•"/>
            </a:pPr>
            <a:r>
              <a:rPr lang="en-US" altLang="ko-KR" dirty="0">
                <a:latin typeface="-apple-system"/>
                <a:hlinkClick r:id="rId7">
                  <a:extLst>
                    <a:ext uri="{A12FA001-AC4F-418D-AE19-62706E023703}">
                      <ahyp:hlinkClr xmlns:ahyp="http://schemas.microsoft.com/office/drawing/2018/hyperlinkcolor" val="tx"/>
                    </a:ext>
                  </a:extLst>
                </a:hlinkClick>
              </a:rPr>
              <a:t>1.11.5. Histogram-Based Gradient Boosting</a:t>
            </a:r>
            <a:endParaRPr lang="en-US" altLang="ko-KR" dirty="0">
              <a:latin typeface="-apple-system"/>
            </a:endParaRPr>
          </a:p>
          <a:p>
            <a:pPr marL="742950" lvl="1" indent="-285750">
              <a:buFont typeface="Arial" panose="020B0604020202020204" pitchFamily="34" charset="0"/>
              <a:buChar char="•"/>
            </a:pPr>
            <a:r>
              <a:rPr lang="en-US" altLang="ko-KR" dirty="0">
                <a:latin typeface="-apple-system"/>
                <a:hlinkClick r:id="rId8">
                  <a:extLst>
                    <a:ext uri="{A12FA001-AC4F-418D-AE19-62706E023703}">
                      <ahyp:hlinkClr xmlns:ahyp="http://schemas.microsoft.com/office/drawing/2018/hyperlinkcolor" val="tx"/>
                    </a:ext>
                  </a:extLst>
                </a:hlinkClick>
              </a:rPr>
              <a:t>1.11.6. Voting Classifier</a:t>
            </a:r>
            <a:endParaRPr lang="en-US" altLang="ko-KR" dirty="0">
              <a:latin typeface="-apple-system"/>
            </a:endParaRPr>
          </a:p>
          <a:p>
            <a:pPr marL="742950" lvl="1" indent="-285750">
              <a:buFont typeface="Arial" panose="020B0604020202020204" pitchFamily="34" charset="0"/>
              <a:buChar char="•"/>
            </a:pPr>
            <a:r>
              <a:rPr lang="en-US" altLang="ko-KR" dirty="0">
                <a:latin typeface="-apple-system"/>
                <a:hlinkClick r:id="rId9">
                  <a:extLst>
                    <a:ext uri="{A12FA001-AC4F-418D-AE19-62706E023703}">
                      <ahyp:hlinkClr xmlns:ahyp="http://schemas.microsoft.com/office/drawing/2018/hyperlinkcolor" val="tx"/>
                    </a:ext>
                  </a:extLst>
                </a:hlinkClick>
              </a:rPr>
              <a:t>1.11.7. Voting Regressor</a:t>
            </a:r>
            <a:endParaRPr lang="en-US" altLang="ko-KR" dirty="0">
              <a:latin typeface="-apple-system"/>
            </a:endParaRPr>
          </a:p>
          <a:p>
            <a:pPr marL="742950" lvl="1" indent="-285750">
              <a:buFont typeface="Arial" panose="020B0604020202020204" pitchFamily="34" charset="0"/>
              <a:buChar char="•"/>
            </a:pPr>
            <a:r>
              <a:rPr lang="en-US" altLang="ko-KR" dirty="0">
                <a:latin typeface="-apple-system"/>
                <a:hlinkClick r:id="rId10">
                  <a:extLst>
                    <a:ext uri="{A12FA001-AC4F-418D-AE19-62706E023703}">
                      <ahyp:hlinkClr xmlns:ahyp="http://schemas.microsoft.com/office/drawing/2018/hyperlinkcolor" val="tx"/>
                    </a:ext>
                  </a:extLst>
                </a:hlinkClick>
              </a:rPr>
              <a:t>1.11.8. Stacked generalization</a:t>
            </a:r>
            <a:endParaRPr lang="en-US" altLang="ko-KR" i="0" dirty="0">
              <a:effectLst/>
              <a:latin typeface="-apple-system"/>
            </a:endParaRPr>
          </a:p>
        </p:txBody>
      </p:sp>
      <p:sp>
        <p:nvSpPr>
          <p:cNvPr id="3" name="직사각형 2">
            <a:extLst>
              <a:ext uri="{FF2B5EF4-FFF2-40B4-BE49-F238E27FC236}">
                <a16:creationId xmlns:a16="http://schemas.microsoft.com/office/drawing/2014/main" id="{CB31DF27-08BA-40F9-B1D9-77C75E557BE7}"/>
              </a:ext>
            </a:extLst>
          </p:cNvPr>
          <p:cNvSpPr/>
          <p:nvPr/>
        </p:nvSpPr>
        <p:spPr>
          <a:xfrm>
            <a:off x="2174192" y="346152"/>
            <a:ext cx="7344816" cy="369332"/>
          </a:xfrm>
          <a:prstGeom prst="rect">
            <a:avLst/>
          </a:prstGeom>
        </p:spPr>
        <p:txBody>
          <a:bodyPr wrap="square">
            <a:spAutoFit/>
          </a:bodyPr>
          <a:lstStyle/>
          <a:p>
            <a:r>
              <a:rPr lang="en-US" altLang="ko-KR" dirty="0"/>
              <a:t>https://scikit-learn.org/stable/modules/</a:t>
            </a:r>
            <a:r>
              <a:rPr lang="en-US" altLang="ko-KR" dirty="0">
                <a:highlight>
                  <a:srgbClr val="FFFF00"/>
                </a:highlight>
              </a:rPr>
              <a:t>ensemble.</a:t>
            </a:r>
            <a:r>
              <a:rPr lang="en-US" altLang="ko-KR" dirty="0"/>
              <a:t>html</a:t>
            </a:r>
            <a:endParaRPr lang="ko-KR" altLang="en-US" dirty="0"/>
          </a:p>
        </p:txBody>
      </p:sp>
      <p:sp>
        <p:nvSpPr>
          <p:cNvPr id="10" name="직사각형 9">
            <a:extLst>
              <a:ext uri="{FF2B5EF4-FFF2-40B4-BE49-F238E27FC236}">
                <a16:creationId xmlns:a16="http://schemas.microsoft.com/office/drawing/2014/main" id="{7AA45C65-9F7C-42AA-9BDD-EB782FCF8860}"/>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134109169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90AE889-ABBD-4A27-A152-E567BB22FBB3}"/>
              </a:ext>
            </a:extLst>
          </p:cNvPr>
          <p:cNvSpPr/>
          <p:nvPr/>
        </p:nvSpPr>
        <p:spPr>
          <a:xfrm>
            <a:off x="2555776" y="313346"/>
            <a:ext cx="3091616" cy="369332"/>
          </a:xfrm>
          <a:prstGeom prst="rect">
            <a:avLst/>
          </a:prstGeom>
        </p:spPr>
        <p:txBody>
          <a:bodyPr wrap="none">
            <a:spAutoFit/>
          </a:bodyPr>
          <a:lstStyle/>
          <a:p>
            <a:r>
              <a:rPr lang="en-US" altLang="ko-KR" dirty="0"/>
              <a:t>SVM(Support Vector Machine)</a:t>
            </a:r>
            <a:endParaRPr lang="ko-KR" altLang="en-US" dirty="0"/>
          </a:p>
        </p:txBody>
      </p:sp>
      <p:sp>
        <p:nvSpPr>
          <p:cNvPr id="3" name="직사각형 2">
            <a:extLst>
              <a:ext uri="{FF2B5EF4-FFF2-40B4-BE49-F238E27FC236}">
                <a16:creationId xmlns:a16="http://schemas.microsoft.com/office/drawing/2014/main" id="{6BE7FDD5-00D2-4F3D-B34C-4D5F3136825B}"/>
              </a:ext>
            </a:extLst>
          </p:cNvPr>
          <p:cNvSpPr/>
          <p:nvPr/>
        </p:nvSpPr>
        <p:spPr>
          <a:xfrm>
            <a:off x="720822" y="1738287"/>
            <a:ext cx="7848872" cy="1015663"/>
          </a:xfrm>
          <a:prstGeom prst="rect">
            <a:avLst/>
          </a:prstGeom>
        </p:spPr>
        <p:txBody>
          <a:bodyPr wrap="square">
            <a:spAutoFit/>
          </a:bodyPr>
          <a:lstStyle/>
          <a:p>
            <a:r>
              <a:rPr lang="ko-KR" altLang="en-US" sz="1200" dirty="0"/>
              <a:t>독립 변수가 많은 고차원 공간에서도 관측치를 적절하게 분류할 수 있도록 약간의 오류를 허용하면서 관측치 간의 거리를 의미하는 </a:t>
            </a:r>
            <a:r>
              <a:rPr lang="ko-KR" altLang="en-US" sz="1200" dirty="0">
                <a:highlight>
                  <a:srgbClr val="FFFF00"/>
                </a:highlight>
              </a:rPr>
              <a:t>마진</a:t>
            </a:r>
            <a:r>
              <a:rPr lang="en-US" altLang="ko-KR" sz="1200" dirty="0">
                <a:highlight>
                  <a:srgbClr val="FFFF00"/>
                </a:highlight>
              </a:rPr>
              <a:t>(margin)</a:t>
            </a:r>
            <a:r>
              <a:rPr lang="ko-KR" altLang="en-US" sz="1200" dirty="0">
                <a:highlight>
                  <a:srgbClr val="FFFF00"/>
                </a:highlight>
              </a:rPr>
              <a:t>을 최대화하는 </a:t>
            </a:r>
            <a:r>
              <a:rPr lang="ko-KR" altLang="en-US" sz="1200" dirty="0" err="1">
                <a:highlight>
                  <a:srgbClr val="FFFF00"/>
                </a:highlight>
              </a:rPr>
              <a:t>초평면</a:t>
            </a:r>
            <a:r>
              <a:rPr lang="ko-KR" altLang="en-US" sz="1200" dirty="0">
                <a:highlight>
                  <a:srgbClr val="FFFF00"/>
                </a:highlight>
              </a:rPr>
              <a:t> </a:t>
            </a:r>
            <a:r>
              <a:rPr lang="en-US" altLang="ko-KR" sz="1200" dirty="0">
                <a:highlight>
                  <a:srgbClr val="FFFF00"/>
                </a:highlight>
              </a:rPr>
              <a:t>(hyperplane)</a:t>
            </a:r>
            <a:r>
              <a:rPr lang="ko-KR" altLang="en-US" sz="1200" dirty="0">
                <a:highlight>
                  <a:srgbClr val="FFFF00"/>
                </a:highlight>
              </a:rPr>
              <a:t>을 찾는 것을 목표로 </a:t>
            </a:r>
            <a:r>
              <a:rPr lang="ko-KR" altLang="en-US" sz="1200" dirty="0"/>
              <a:t>한다</a:t>
            </a:r>
            <a:r>
              <a:rPr lang="en-US" altLang="ko-KR" sz="1200" dirty="0"/>
              <a:t>.</a:t>
            </a:r>
          </a:p>
          <a:p>
            <a:r>
              <a:rPr lang="en-US" altLang="ko-KR" sz="1200" dirty="0"/>
              <a:t> SVM </a:t>
            </a:r>
            <a:r>
              <a:rPr lang="ko-KR" altLang="en-US" sz="1200" dirty="0"/>
              <a:t>방법론은 이러한 초평면을 결정한 후</a:t>
            </a:r>
            <a:r>
              <a:rPr lang="en-US" altLang="ko-KR" sz="1200" dirty="0"/>
              <a:t>, </a:t>
            </a:r>
            <a:r>
              <a:rPr lang="ko-KR" altLang="en-US" sz="1200" dirty="0"/>
              <a:t>이를 기준으로 관측치를 분류</a:t>
            </a:r>
            <a:r>
              <a:rPr lang="en-US" altLang="ko-KR" sz="1200" dirty="0"/>
              <a:t> </a:t>
            </a:r>
          </a:p>
          <a:p>
            <a:r>
              <a:rPr lang="en-US" altLang="ko-KR" sz="1200" dirty="0"/>
              <a:t>p</a:t>
            </a:r>
            <a:r>
              <a:rPr lang="ko-KR" altLang="en-US" sz="1200" dirty="0"/>
              <a:t>차원 공간에서의 </a:t>
            </a:r>
            <a:r>
              <a:rPr lang="ko-KR" altLang="en-US" sz="1200" dirty="0" err="1"/>
              <a:t>초평면이란</a:t>
            </a:r>
            <a:r>
              <a:rPr lang="ko-KR" altLang="en-US" sz="1200" dirty="0"/>
              <a:t> </a:t>
            </a:r>
            <a:r>
              <a:rPr lang="en-US" altLang="ko-KR" sz="1200" dirty="0"/>
              <a:t>p-1</a:t>
            </a:r>
            <a:r>
              <a:rPr lang="ko-KR" altLang="en-US" sz="1200" dirty="0"/>
              <a:t>차원의 평면 </a:t>
            </a:r>
            <a:r>
              <a:rPr lang="ko-KR" altLang="en-US" sz="1200" dirty="0" err="1"/>
              <a:t>아핀</a:t>
            </a:r>
            <a:r>
              <a:rPr lang="ko-KR" altLang="en-US" sz="1200" dirty="0"/>
              <a:t> 부분공간</a:t>
            </a:r>
            <a:r>
              <a:rPr lang="en-US" altLang="ko-KR" sz="1200" dirty="0"/>
              <a:t>(flat affine subspace)</a:t>
            </a:r>
            <a:r>
              <a:rPr lang="ko-KR" altLang="en-US" sz="1200" dirty="0"/>
              <a:t>을 의미하며</a:t>
            </a:r>
            <a:r>
              <a:rPr lang="en-US" altLang="ko-KR" sz="1200" dirty="0"/>
              <a:t>, </a:t>
            </a:r>
            <a:r>
              <a:rPr lang="ko-KR" altLang="en-US" sz="1200" dirty="0"/>
              <a:t>선형 커널</a:t>
            </a:r>
            <a:r>
              <a:rPr lang="en-US" altLang="ko-KR" sz="1200" dirty="0"/>
              <a:t>(linear kernel)</a:t>
            </a:r>
            <a:r>
              <a:rPr lang="ko-KR" altLang="en-US" sz="1200" dirty="0"/>
              <a:t>을 사용하는 </a:t>
            </a:r>
            <a:r>
              <a:rPr lang="en-US" altLang="ko-KR" sz="1200" dirty="0"/>
              <a:t>SVM </a:t>
            </a:r>
            <a:r>
              <a:rPr lang="ko-KR" altLang="en-US" sz="1200" dirty="0"/>
              <a:t>을 수식으로 표시</a:t>
            </a:r>
          </a:p>
        </p:txBody>
      </p:sp>
      <p:pic>
        <p:nvPicPr>
          <p:cNvPr id="6" name="그림 5">
            <a:extLst>
              <a:ext uri="{FF2B5EF4-FFF2-40B4-BE49-F238E27FC236}">
                <a16:creationId xmlns:a16="http://schemas.microsoft.com/office/drawing/2014/main" id="{77BC43E3-CC58-4BB2-B8B8-325276904A59}"/>
              </a:ext>
            </a:extLst>
          </p:cNvPr>
          <p:cNvPicPr>
            <a:picLocks noChangeAspect="1"/>
          </p:cNvPicPr>
          <p:nvPr/>
        </p:nvPicPr>
        <p:blipFill>
          <a:blip r:embed="rId2"/>
          <a:stretch>
            <a:fillRect/>
          </a:stretch>
        </p:blipFill>
        <p:spPr>
          <a:xfrm>
            <a:off x="786501" y="2854427"/>
            <a:ext cx="4191585" cy="2286319"/>
          </a:xfrm>
          <a:prstGeom prst="rect">
            <a:avLst/>
          </a:prstGeom>
        </p:spPr>
      </p:pic>
      <p:sp>
        <p:nvSpPr>
          <p:cNvPr id="8" name="직사각형 7">
            <a:extLst>
              <a:ext uri="{FF2B5EF4-FFF2-40B4-BE49-F238E27FC236}">
                <a16:creationId xmlns:a16="http://schemas.microsoft.com/office/drawing/2014/main" id="{6EBB229B-BDEF-41B9-B897-6439DB1D379D}"/>
              </a:ext>
            </a:extLst>
          </p:cNvPr>
          <p:cNvSpPr/>
          <p:nvPr/>
        </p:nvSpPr>
        <p:spPr>
          <a:xfrm>
            <a:off x="2904296" y="4725144"/>
            <a:ext cx="5184576" cy="276999"/>
          </a:xfrm>
          <a:prstGeom prst="rect">
            <a:avLst/>
          </a:prstGeom>
        </p:spPr>
        <p:txBody>
          <a:bodyPr wrap="square">
            <a:spAutoFit/>
          </a:bodyPr>
          <a:lstStyle/>
          <a:p>
            <a:r>
              <a:rPr lang="en-US" altLang="ko-KR" sz="1200" dirty="0"/>
              <a:t>C</a:t>
            </a:r>
            <a:r>
              <a:rPr lang="ko-KR" altLang="en-US" sz="1200" dirty="0"/>
              <a:t>는 음이 아닌 조정 매개변수</a:t>
            </a:r>
            <a:r>
              <a:rPr lang="en-US" altLang="ko-KR" sz="1200" dirty="0"/>
              <a:t>(nonnegative tuning parameter)</a:t>
            </a:r>
            <a:r>
              <a:rPr lang="ko-KR" altLang="en-US" sz="1200" dirty="0"/>
              <a:t>를 의미</a:t>
            </a:r>
          </a:p>
        </p:txBody>
      </p:sp>
      <p:sp>
        <p:nvSpPr>
          <p:cNvPr id="12" name="직사각형 11">
            <a:extLst>
              <a:ext uri="{FF2B5EF4-FFF2-40B4-BE49-F238E27FC236}">
                <a16:creationId xmlns:a16="http://schemas.microsoft.com/office/drawing/2014/main" id="{FBEE449A-A108-4163-9B0C-E9D1A53EF477}"/>
              </a:ext>
            </a:extLst>
          </p:cNvPr>
          <p:cNvSpPr/>
          <p:nvPr/>
        </p:nvSpPr>
        <p:spPr>
          <a:xfrm>
            <a:off x="734854" y="1120941"/>
            <a:ext cx="8157626" cy="461665"/>
          </a:xfrm>
          <a:prstGeom prst="rect">
            <a:avLst/>
          </a:prstGeom>
        </p:spPr>
        <p:txBody>
          <a:bodyPr wrap="square">
            <a:spAutoFit/>
          </a:bodyPr>
          <a:lstStyle/>
          <a:p>
            <a:r>
              <a:rPr lang="en-US" altLang="ko-KR" sz="1200" dirty="0"/>
              <a:t>SVM</a:t>
            </a:r>
            <a:r>
              <a:rPr lang="ko-KR" altLang="en-US" sz="1200" dirty="0"/>
              <a:t> </a:t>
            </a:r>
            <a:endParaRPr lang="en-US" altLang="ko-KR" sz="1200" dirty="0"/>
          </a:p>
          <a:p>
            <a:r>
              <a:rPr lang="ko-KR" altLang="en-US" sz="1200" dirty="0"/>
              <a:t>주어진 데이터 집합을 바탕으로 하여 새로운 데이터가 어느 카테고리에 속할지 판단하는 </a:t>
            </a:r>
            <a:r>
              <a:rPr lang="ko-KR" altLang="en-US" sz="1200" dirty="0">
                <a:highlight>
                  <a:srgbClr val="00FFFF"/>
                </a:highlight>
              </a:rPr>
              <a:t>비</a:t>
            </a:r>
            <a:r>
              <a:rPr lang="ko-KR" altLang="en-US" sz="1200" dirty="0">
                <a:highlight>
                  <a:srgbClr val="00FFFF"/>
                </a:highlight>
                <a:hlinkClick r:id="rId3" tooltip="확률">
                  <a:extLst>
                    <a:ext uri="{A12FA001-AC4F-418D-AE19-62706E023703}">
                      <ahyp:hlinkClr xmlns:ahyp="http://schemas.microsoft.com/office/drawing/2018/hyperlinkcolor" val="tx"/>
                    </a:ext>
                  </a:extLst>
                </a:hlinkClick>
              </a:rPr>
              <a:t>확률적</a:t>
            </a:r>
            <a:r>
              <a:rPr lang="ko-KR" altLang="en-US" sz="1200" dirty="0">
                <a:highlight>
                  <a:srgbClr val="00FFFF"/>
                </a:highlight>
              </a:rPr>
              <a:t> 이진</a:t>
            </a:r>
            <a:r>
              <a:rPr lang="ko-KR" altLang="en-US" sz="1200" u="sng" dirty="0">
                <a:highlight>
                  <a:srgbClr val="00FFFF"/>
                </a:highlight>
                <a:hlinkClick r:id="rId4" tooltip="선형 분류">
                  <a:extLst>
                    <a:ext uri="{A12FA001-AC4F-418D-AE19-62706E023703}">
                      <ahyp:hlinkClr xmlns:ahyp="http://schemas.microsoft.com/office/drawing/2018/hyperlinkcolor" val="tx"/>
                    </a:ext>
                  </a:extLst>
                </a:hlinkClick>
              </a:rPr>
              <a:t>선형분류</a:t>
            </a:r>
            <a:r>
              <a:rPr lang="ko-KR" altLang="en-US" sz="1200" dirty="0"/>
              <a:t> 모델</a:t>
            </a:r>
            <a:endParaRPr lang="en-US" altLang="ko-KR" sz="1200" dirty="0">
              <a:latin typeface="Arial" panose="020B0604020202020204" pitchFamily="34" charset="0"/>
            </a:endParaRPr>
          </a:p>
        </p:txBody>
      </p:sp>
      <p:sp>
        <p:nvSpPr>
          <p:cNvPr id="7" name="바닥글 개체 틀 6">
            <a:extLst>
              <a:ext uri="{FF2B5EF4-FFF2-40B4-BE49-F238E27FC236}">
                <a16:creationId xmlns:a16="http://schemas.microsoft.com/office/drawing/2014/main" id="{CF8A405C-BF02-4B87-AD33-DAA308A89C8A}"/>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6870EAFB-0F2E-4384-852C-EBD977AB8E45}"/>
              </a:ext>
            </a:extLst>
          </p:cNvPr>
          <p:cNvSpPr>
            <a:spLocks noGrp="1"/>
          </p:cNvSpPr>
          <p:nvPr>
            <p:ph type="sldNum" sz="quarter" idx="12"/>
          </p:nvPr>
        </p:nvSpPr>
        <p:spPr/>
        <p:txBody>
          <a:bodyPr/>
          <a:lstStyle/>
          <a:p>
            <a:fld id="{DE77BB65-F969-4654-BF30-45C70C1BE112}" type="slidenum">
              <a:rPr lang="ko-KR" altLang="en-US" smtClean="0"/>
              <a:pPr/>
              <a:t>271</a:t>
            </a:fld>
            <a:endParaRPr lang="ko-KR" altLang="en-US"/>
          </a:p>
        </p:txBody>
      </p:sp>
      <p:sp>
        <p:nvSpPr>
          <p:cNvPr id="13" name="직사각형 12">
            <a:extLst>
              <a:ext uri="{FF2B5EF4-FFF2-40B4-BE49-F238E27FC236}">
                <a16:creationId xmlns:a16="http://schemas.microsoft.com/office/drawing/2014/main" id="{B5C0771C-915F-4F61-ACEA-E24AB1D8C513}"/>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17653594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41CE8A2D-9EB9-4884-BE3F-0105D27627D5}"/>
              </a:ext>
            </a:extLst>
          </p:cNvPr>
          <p:cNvSpPr/>
          <p:nvPr/>
        </p:nvSpPr>
        <p:spPr>
          <a:xfrm>
            <a:off x="549971" y="1065215"/>
            <a:ext cx="7344816" cy="461665"/>
          </a:xfrm>
          <a:prstGeom prst="rect">
            <a:avLst/>
          </a:prstGeom>
        </p:spPr>
        <p:txBody>
          <a:bodyPr wrap="square">
            <a:spAutoFit/>
          </a:bodyPr>
          <a:lstStyle/>
          <a:p>
            <a:r>
              <a:rPr lang="en-US" altLang="ko-KR" sz="1200" dirty="0"/>
              <a:t>SVM</a:t>
            </a:r>
            <a:r>
              <a:rPr lang="ko-KR" altLang="en-US" sz="1200" dirty="0"/>
              <a:t>은 이상평면 방정식의 해를 찾는다는 특징과 커널 함수를 이용하여 주어진 데이터를 다른 </a:t>
            </a:r>
            <a:r>
              <a:rPr lang="en-US" altLang="ko-KR" sz="1200" dirty="0"/>
              <a:t>dot product </a:t>
            </a:r>
            <a:r>
              <a:rPr lang="ko-KR" altLang="en-US" sz="1200" dirty="0"/>
              <a:t>공간으로 표현하는 특징 포함</a:t>
            </a:r>
          </a:p>
        </p:txBody>
      </p:sp>
      <p:pic>
        <p:nvPicPr>
          <p:cNvPr id="8" name="그림 7">
            <a:extLst>
              <a:ext uri="{FF2B5EF4-FFF2-40B4-BE49-F238E27FC236}">
                <a16:creationId xmlns:a16="http://schemas.microsoft.com/office/drawing/2014/main" id="{D7F0CFC8-B20E-4372-8173-A21F0B301E94}"/>
              </a:ext>
            </a:extLst>
          </p:cNvPr>
          <p:cNvPicPr>
            <a:picLocks noChangeAspect="1"/>
          </p:cNvPicPr>
          <p:nvPr/>
        </p:nvPicPr>
        <p:blipFill>
          <a:blip r:embed="rId2"/>
          <a:stretch>
            <a:fillRect/>
          </a:stretch>
        </p:blipFill>
        <p:spPr>
          <a:xfrm>
            <a:off x="683568" y="1895931"/>
            <a:ext cx="5400600" cy="1667990"/>
          </a:xfrm>
          <a:prstGeom prst="rect">
            <a:avLst/>
          </a:prstGeom>
          <a:ln w="38100">
            <a:solidFill>
              <a:schemeClr val="accent2">
                <a:lumMod val="40000"/>
                <a:lumOff val="60000"/>
              </a:schemeClr>
            </a:solidFill>
          </a:ln>
        </p:spPr>
      </p:pic>
      <p:sp>
        <p:nvSpPr>
          <p:cNvPr id="9" name="직사각형 8">
            <a:extLst>
              <a:ext uri="{FF2B5EF4-FFF2-40B4-BE49-F238E27FC236}">
                <a16:creationId xmlns:a16="http://schemas.microsoft.com/office/drawing/2014/main" id="{85759AA3-B848-4CE8-84E9-0CFFFAB67EA7}"/>
              </a:ext>
            </a:extLst>
          </p:cNvPr>
          <p:cNvSpPr/>
          <p:nvPr/>
        </p:nvSpPr>
        <p:spPr>
          <a:xfrm>
            <a:off x="467544" y="3632564"/>
            <a:ext cx="3062908" cy="276999"/>
          </a:xfrm>
          <a:prstGeom prst="rect">
            <a:avLst/>
          </a:prstGeom>
        </p:spPr>
        <p:txBody>
          <a:bodyPr wrap="square">
            <a:spAutoFit/>
          </a:bodyPr>
          <a:lstStyle/>
          <a:p>
            <a:r>
              <a:rPr lang="en-US" altLang="ko-KR" sz="1200" dirty="0">
                <a:highlight>
                  <a:srgbClr val="FFFF00"/>
                </a:highlight>
                <a:sym typeface="Wingdings" panose="05000000000000000000" pitchFamily="2" charset="2"/>
              </a:rPr>
              <a:t></a:t>
            </a:r>
            <a:r>
              <a:rPr lang="ko-KR" altLang="en-US" sz="1200" dirty="0">
                <a:highlight>
                  <a:srgbClr val="FFFF00"/>
                </a:highlight>
              </a:rPr>
              <a:t>커널 </a:t>
            </a:r>
            <a:r>
              <a:rPr lang="ko-KR" altLang="en-US" sz="1200" dirty="0" err="1">
                <a:highlight>
                  <a:srgbClr val="FFFF00"/>
                </a:highlight>
              </a:rPr>
              <a:t>함수을</a:t>
            </a:r>
            <a:r>
              <a:rPr lang="ko-KR" altLang="en-US" sz="1200" dirty="0">
                <a:highlight>
                  <a:srgbClr val="FFFF00"/>
                </a:highlight>
              </a:rPr>
              <a:t> 이용 간단히 계산</a:t>
            </a:r>
            <a:endParaRPr lang="en-US" altLang="ko-KR" sz="1200" dirty="0">
              <a:highlight>
                <a:srgbClr val="FFFF00"/>
              </a:highlight>
            </a:endParaRPr>
          </a:p>
        </p:txBody>
      </p:sp>
      <p:pic>
        <p:nvPicPr>
          <p:cNvPr id="10" name="그림 9">
            <a:extLst>
              <a:ext uri="{FF2B5EF4-FFF2-40B4-BE49-F238E27FC236}">
                <a16:creationId xmlns:a16="http://schemas.microsoft.com/office/drawing/2014/main" id="{D6E50647-3BD7-4212-BDD3-358F3262B063}"/>
              </a:ext>
            </a:extLst>
          </p:cNvPr>
          <p:cNvPicPr>
            <a:picLocks noChangeAspect="1"/>
          </p:cNvPicPr>
          <p:nvPr/>
        </p:nvPicPr>
        <p:blipFill>
          <a:blip r:embed="rId3"/>
          <a:stretch>
            <a:fillRect/>
          </a:stretch>
        </p:blipFill>
        <p:spPr>
          <a:xfrm>
            <a:off x="3851920" y="4021281"/>
            <a:ext cx="4266818" cy="1799283"/>
          </a:xfrm>
          <a:prstGeom prst="rect">
            <a:avLst/>
          </a:prstGeom>
        </p:spPr>
      </p:pic>
      <p:sp>
        <p:nvSpPr>
          <p:cNvPr id="11" name="TextBox 10">
            <a:extLst>
              <a:ext uri="{FF2B5EF4-FFF2-40B4-BE49-F238E27FC236}">
                <a16:creationId xmlns:a16="http://schemas.microsoft.com/office/drawing/2014/main" id="{DBF3B6FA-813A-4572-9019-0FB86D8F45C3}"/>
              </a:ext>
            </a:extLst>
          </p:cNvPr>
          <p:cNvSpPr txBox="1"/>
          <p:nvPr/>
        </p:nvSpPr>
        <p:spPr>
          <a:xfrm>
            <a:off x="3694743" y="4042564"/>
            <a:ext cx="1597337" cy="826596"/>
          </a:xfrm>
          <a:prstGeom prst="rect">
            <a:avLst/>
          </a:prstGeom>
          <a:noFill/>
          <a:ln w="28575">
            <a:solidFill>
              <a:schemeClr val="tx2">
                <a:lumMod val="60000"/>
                <a:lumOff val="40000"/>
              </a:schemeClr>
            </a:solidFill>
          </a:ln>
        </p:spPr>
        <p:txBody>
          <a:bodyPr wrap="square" rtlCol="0">
            <a:spAutoFit/>
          </a:bodyPr>
          <a:lstStyle/>
          <a:p>
            <a:endParaRPr lang="ko-KR" altLang="en-US" dirty="0"/>
          </a:p>
        </p:txBody>
      </p:sp>
      <p:sp>
        <p:nvSpPr>
          <p:cNvPr id="12" name="직사각형 11">
            <a:extLst>
              <a:ext uri="{FF2B5EF4-FFF2-40B4-BE49-F238E27FC236}">
                <a16:creationId xmlns:a16="http://schemas.microsoft.com/office/drawing/2014/main" id="{3D9218EB-8FC9-4C96-9DD2-DBBA305D2F48}"/>
              </a:ext>
            </a:extLst>
          </p:cNvPr>
          <p:cNvSpPr/>
          <p:nvPr/>
        </p:nvSpPr>
        <p:spPr>
          <a:xfrm>
            <a:off x="597873" y="6072206"/>
            <a:ext cx="7948254" cy="461665"/>
          </a:xfrm>
          <a:prstGeom prst="rect">
            <a:avLst/>
          </a:prstGeom>
          <a:ln>
            <a:solidFill>
              <a:schemeClr val="tx2">
                <a:lumMod val="60000"/>
                <a:lumOff val="40000"/>
              </a:schemeClr>
            </a:solidFill>
          </a:ln>
        </p:spPr>
        <p:txBody>
          <a:bodyPr wrap="square">
            <a:spAutoFit/>
          </a:bodyPr>
          <a:lstStyle/>
          <a:p>
            <a:r>
              <a:rPr lang="en-US" altLang="ko-KR" sz="1200" dirty="0">
                <a:sym typeface="Wingdings" panose="05000000000000000000" pitchFamily="2" charset="2"/>
              </a:rPr>
              <a:t> </a:t>
            </a:r>
            <a:r>
              <a:rPr lang="ko-KR" altLang="en-US" sz="1200" dirty="0"/>
              <a:t>이 </a:t>
            </a:r>
            <a:r>
              <a:rPr lang="ko-KR" altLang="en-US" sz="1200" dirty="0" err="1"/>
              <a:t>커널함수들을</a:t>
            </a:r>
            <a:r>
              <a:rPr lang="ko-KR" altLang="en-US" sz="1200" dirty="0"/>
              <a:t> 통하여 문제를 선형분리가 가능하도록 유도한 후 </a:t>
            </a:r>
            <a:r>
              <a:rPr lang="ko-KR" altLang="en-US" sz="1200" dirty="0" err="1"/>
              <a:t>이상평면방정식을</a:t>
            </a:r>
            <a:r>
              <a:rPr lang="ko-KR" altLang="en-US" sz="1200" dirty="0"/>
              <a:t> 도출</a:t>
            </a:r>
            <a:r>
              <a:rPr lang="en-US" altLang="ko-KR" sz="1200" dirty="0">
                <a:sym typeface="Wingdings" panose="05000000000000000000" pitchFamily="2" charset="2"/>
              </a:rPr>
              <a:t></a:t>
            </a:r>
            <a:r>
              <a:rPr lang="ko-KR" altLang="en-US" sz="1200" dirty="0"/>
              <a:t> </a:t>
            </a:r>
            <a:r>
              <a:rPr lang="en-US" altLang="ko-KR" sz="1200" dirty="0"/>
              <a:t>SVM</a:t>
            </a:r>
            <a:r>
              <a:rPr lang="ko-KR" altLang="en-US" sz="1200" dirty="0"/>
              <a:t>은 비선형 분류기의 기능을 수행하게 되는 것</a:t>
            </a:r>
          </a:p>
        </p:txBody>
      </p:sp>
      <p:sp>
        <p:nvSpPr>
          <p:cNvPr id="14" name="직사각형 13">
            <a:extLst>
              <a:ext uri="{FF2B5EF4-FFF2-40B4-BE49-F238E27FC236}">
                <a16:creationId xmlns:a16="http://schemas.microsoft.com/office/drawing/2014/main" id="{ACA1DF3E-FC50-4A2C-89B5-807C2F128F8C}"/>
              </a:ext>
            </a:extLst>
          </p:cNvPr>
          <p:cNvSpPr/>
          <p:nvPr/>
        </p:nvSpPr>
        <p:spPr>
          <a:xfrm>
            <a:off x="1046508" y="1501523"/>
            <a:ext cx="7547521" cy="276999"/>
          </a:xfrm>
          <a:prstGeom prst="rect">
            <a:avLst/>
          </a:prstGeom>
        </p:spPr>
        <p:txBody>
          <a:bodyPr wrap="square">
            <a:spAutoFit/>
          </a:bodyPr>
          <a:lstStyle/>
          <a:p>
            <a:r>
              <a:rPr lang="ko-KR" altLang="en-US" sz="1200" dirty="0">
                <a:latin typeface="Bitter"/>
              </a:rPr>
              <a:t> </a:t>
            </a:r>
            <a:r>
              <a:rPr lang="en-US" altLang="ko-KR" sz="1200" dirty="0">
                <a:latin typeface="Bitter"/>
              </a:rPr>
              <a:t>input space</a:t>
            </a:r>
            <a:r>
              <a:rPr lang="ko-KR" altLang="en-US" sz="1200" dirty="0">
                <a:latin typeface="Bitter"/>
              </a:rPr>
              <a:t>에 존재하는 </a:t>
            </a:r>
            <a:r>
              <a:rPr lang="en-US" altLang="ko-KR" sz="1200" dirty="0">
                <a:latin typeface="Bitter"/>
              </a:rPr>
              <a:t>data</a:t>
            </a:r>
            <a:r>
              <a:rPr lang="ko-KR" altLang="en-US" sz="1200" dirty="0">
                <a:latin typeface="Bitter"/>
              </a:rPr>
              <a:t>들을 </a:t>
            </a:r>
            <a:r>
              <a:rPr lang="en-US" altLang="ko-KR" sz="1200" dirty="0">
                <a:latin typeface="Bitter"/>
              </a:rPr>
              <a:t>feature space </a:t>
            </a:r>
            <a:r>
              <a:rPr lang="ko-KR" altLang="en-US" sz="1200" dirty="0">
                <a:latin typeface="Bitter"/>
              </a:rPr>
              <a:t>로 옮겨주는 역할을 하는 </a:t>
            </a:r>
            <a:r>
              <a:rPr lang="en-US" altLang="ko-KR" sz="1200" dirty="0">
                <a:latin typeface="Bitter"/>
              </a:rPr>
              <a:t>mapping</a:t>
            </a:r>
            <a:endParaRPr lang="ko-KR" altLang="en-US" sz="1200" dirty="0"/>
          </a:p>
        </p:txBody>
      </p:sp>
      <p:pic>
        <p:nvPicPr>
          <p:cNvPr id="15" name="그림 14">
            <a:extLst>
              <a:ext uri="{FF2B5EF4-FFF2-40B4-BE49-F238E27FC236}">
                <a16:creationId xmlns:a16="http://schemas.microsoft.com/office/drawing/2014/main" id="{34C646D7-A566-420F-9444-32CE22981610}"/>
              </a:ext>
            </a:extLst>
          </p:cNvPr>
          <p:cNvPicPr>
            <a:picLocks noChangeAspect="1"/>
          </p:cNvPicPr>
          <p:nvPr/>
        </p:nvPicPr>
        <p:blipFill>
          <a:blip r:embed="rId4"/>
          <a:stretch>
            <a:fillRect/>
          </a:stretch>
        </p:blipFill>
        <p:spPr>
          <a:xfrm>
            <a:off x="3081554" y="3636771"/>
            <a:ext cx="2210526" cy="350867"/>
          </a:xfrm>
          <a:prstGeom prst="rect">
            <a:avLst/>
          </a:prstGeom>
        </p:spPr>
      </p:pic>
      <p:sp>
        <p:nvSpPr>
          <p:cNvPr id="16" name="직사각형 15">
            <a:extLst>
              <a:ext uri="{FF2B5EF4-FFF2-40B4-BE49-F238E27FC236}">
                <a16:creationId xmlns:a16="http://schemas.microsoft.com/office/drawing/2014/main" id="{5A6EA7C2-9275-48FF-8F76-96B08BE7ED89}"/>
              </a:ext>
            </a:extLst>
          </p:cNvPr>
          <p:cNvSpPr/>
          <p:nvPr/>
        </p:nvSpPr>
        <p:spPr>
          <a:xfrm>
            <a:off x="1967472" y="4230774"/>
            <a:ext cx="1665841" cy="307777"/>
          </a:xfrm>
          <a:prstGeom prst="rect">
            <a:avLst/>
          </a:prstGeom>
          <a:solidFill>
            <a:schemeClr val="accent6">
              <a:lumMod val="20000"/>
              <a:lumOff val="80000"/>
            </a:schemeClr>
          </a:solidFill>
        </p:spPr>
        <p:txBody>
          <a:bodyPr wrap="none">
            <a:spAutoFit/>
          </a:bodyPr>
          <a:lstStyle/>
          <a:p>
            <a:r>
              <a:rPr lang="ko-KR" altLang="en-US" sz="1400" dirty="0"/>
              <a:t>대표적인 </a:t>
            </a:r>
            <a:r>
              <a:rPr lang="ko-KR" altLang="en-US" sz="1400" dirty="0" err="1"/>
              <a:t>커널함수</a:t>
            </a:r>
            <a:endParaRPr lang="ko-KR" altLang="en-US" sz="1400" dirty="0"/>
          </a:p>
        </p:txBody>
      </p:sp>
      <p:sp>
        <p:nvSpPr>
          <p:cNvPr id="3" name="바닥글 개체 틀 2">
            <a:extLst>
              <a:ext uri="{FF2B5EF4-FFF2-40B4-BE49-F238E27FC236}">
                <a16:creationId xmlns:a16="http://schemas.microsoft.com/office/drawing/2014/main" id="{96683B29-9756-48E8-AFAB-2248DA04A72D}"/>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2FF89BED-62E8-4D4E-B7B1-6408A8DA2BFE}"/>
              </a:ext>
            </a:extLst>
          </p:cNvPr>
          <p:cNvSpPr>
            <a:spLocks noGrp="1"/>
          </p:cNvSpPr>
          <p:nvPr>
            <p:ph type="sldNum" sz="quarter" idx="12"/>
          </p:nvPr>
        </p:nvSpPr>
        <p:spPr/>
        <p:txBody>
          <a:bodyPr/>
          <a:lstStyle/>
          <a:p>
            <a:fld id="{DE77BB65-F969-4654-BF30-45C70C1BE112}" type="slidenum">
              <a:rPr lang="ko-KR" altLang="en-US" smtClean="0"/>
              <a:pPr/>
              <a:t>272</a:t>
            </a:fld>
            <a:endParaRPr lang="ko-KR" altLang="en-US"/>
          </a:p>
        </p:txBody>
      </p:sp>
      <p:sp>
        <p:nvSpPr>
          <p:cNvPr id="18" name="직사각형 17">
            <a:extLst>
              <a:ext uri="{FF2B5EF4-FFF2-40B4-BE49-F238E27FC236}">
                <a16:creationId xmlns:a16="http://schemas.microsoft.com/office/drawing/2014/main" id="{A720813B-0A0C-4784-8122-CF4E9701A877}"/>
              </a:ext>
            </a:extLst>
          </p:cNvPr>
          <p:cNvSpPr/>
          <p:nvPr/>
        </p:nvSpPr>
        <p:spPr>
          <a:xfrm>
            <a:off x="2555776" y="313346"/>
            <a:ext cx="3091616" cy="369332"/>
          </a:xfrm>
          <a:prstGeom prst="rect">
            <a:avLst/>
          </a:prstGeom>
        </p:spPr>
        <p:txBody>
          <a:bodyPr wrap="none">
            <a:spAutoFit/>
          </a:bodyPr>
          <a:lstStyle/>
          <a:p>
            <a:r>
              <a:rPr lang="en-US" altLang="ko-KR" dirty="0"/>
              <a:t>SVM(Support Vector Machine)</a:t>
            </a:r>
            <a:endParaRPr lang="ko-KR" altLang="en-US" dirty="0"/>
          </a:p>
        </p:txBody>
      </p:sp>
      <p:sp>
        <p:nvSpPr>
          <p:cNvPr id="19" name="직사각형 18">
            <a:extLst>
              <a:ext uri="{FF2B5EF4-FFF2-40B4-BE49-F238E27FC236}">
                <a16:creationId xmlns:a16="http://schemas.microsoft.com/office/drawing/2014/main" id="{F537A4B7-C48B-4EF0-B28D-5F3493A0C787}"/>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12758451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TextBox 2">
            <a:extLst>
              <a:ext uri="{FF2B5EF4-FFF2-40B4-BE49-F238E27FC236}">
                <a16:creationId xmlns:a16="http://schemas.microsoft.com/office/drawing/2014/main" id="{18C03D5A-467C-46B4-BD64-6B6B231CCD45}"/>
              </a:ext>
            </a:extLst>
          </p:cNvPr>
          <p:cNvSpPr txBox="1"/>
          <p:nvPr/>
        </p:nvSpPr>
        <p:spPr>
          <a:xfrm>
            <a:off x="153782" y="874787"/>
            <a:ext cx="7855660" cy="1897379"/>
          </a:xfrm>
          <a:prstGeom prst="rect">
            <a:avLst/>
          </a:prstGeom>
          <a:noFill/>
        </p:spPr>
        <p:txBody>
          <a:bodyPr wrap="square" rtlCol="0">
            <a:spAutoFit/>
          </a:bodyPr>
          <a:lstStyle/>
          <a:p>
            <a:pPr>
              <a:lnSpc>
                <a:spcPct val="150000"/>
              </a:lnSpc>
            </a:pPr>
            <a:r>
              <a:rPr lang="en-US" altLang="ko-KR" sz="1200" dirty="0">
                <a:latin typeface="+mn-ea"/>
              </a:rPr>
              <a:t>     SVM </a:t>
            </a:r>
            <a:r>
              <a:rPr lang="ko-KR" altLang="en-US" sz="1200" dirty="0">
                <a:latin typeface="+mn-ea"/>
              </a:rPr>
              <a:t>모형의 구축에 있어서 어떤 </a:t>
            </a:r>
            <a:r>
              <a:rPr lang="ko-KR" altLang="en-US" sz="1200" dirty="0" err="1">
                <a:highlight>
                  <a:srgbClr val="FFFF00"/>
                </a:highlight>
                <a:latin typeface="+mn-ea"/>
              </a:rPr>
              <a:t>커널함수를</a:t>
            </a:r>
            <a:r>
              <a:rPr lang="ko-KR" altLang="en-US" sz="1200" dirty="0">
                <a:latin typeface="+mn-ea"/>
              </a:rPr>
              <a:t> 사용하느냐는 가장 중요한 문제 중의 하나</a:t>
            </a:r>
            <a:r>
              <a:rPr lang="en-US" altLang="ko-KR" sz="1200" dirty="0">
                <a:latin typeface="+mn-ea"/>
              </a:rPr>
              <a:t>.</a:t>
            </a:r>
          </a:p>
          <a:p>
            <a:pPr>
              <a:lnSpc>
                <a:spcPct val="150000"/>
              </a:lnSpc>
            </a:pPr>
            <a:endParaRPr lang="en-US" altLang="ko-KR" sz="1200" dirty="0">
              <a:latin typeface="+mn-ea"/>
            </a:endParaRPr>
          </a:p>
          <a:p>
            <a:pPr>
              <a:lnSpc>
                <a:spcPct val="150000"/>
              </a:lnSpc>
            </a:pPr>
            <a:endParaRPr lang="en-US" altLang="ko-KR" sz="1200" dirty="0">
              <a:latin typeface="+mn-ea"/>
            </a:endParaRPr>
          </a:p>
          <a:p>
            <a:pPr>
              <a:lnSpc>
                <a:spcPct val="150000"/>
              </a:lnSpc>
            </a:pPr>
            <a:r>
              <a:rPr lang="en-US" altLang="ko-KR" sz="1600" b="1" dirty="0">
                <a:solidFill>
                  <a:srgbClr val="000000"/>
                </a:solidFill>
                <a:latin typeface="inherit"/>
              </a:rPr>
              <a:t>     </a:t>
            </a:r>
            <a:r>
              <a:rPr lang="en-US" altLang="ko-KR" sz="1600" b="1" dirty="0">
                <a:solidFill>
                  <a:srgbClr val="000000"/>
                </a:solidFill>
                <a:highlight>
                  <a:srgbClr val="FFFF00"/>
                </a:highlight>
                <a:latin typeface="inherit"/>
              </a:rPr>
              <a:t>Radial Basis Function (RBF: </a:t>
            </a:r>
            <a:r>
              <a:rPr lang="ko-KR" altLang="en-US" sz="1200" dirty="0">
                <a:highlight>
                  <a:srgbClr val="FFFF00"/>
                </a:highlight>
              </a:rPr>
              <a:t>원형기준함수</a:t>
            </a:r>
            <a:r>
              <a:rPr lang="en-US" altLang="ko-KR" sz="1600" b="1" dirty="0">
                <a:solidFill>
                  <a:srgbClr val="000000"/>
                </a:solidFill>
                <a:highlight>
                  <a:srgbClr val="FFFF00"/>
                </a:highlight>
                <a:latin typeface="inherit"/>
              </a:rPr>
              <a:t>) kernel</a:t>
            </a:r>
            <a:endParaRPr lang="en-US" altLang="ko-KR" sz="1600" dirty="0">
              <a:highlight>
                <a:srgbClr val="FFFF00"/>
              </a:highlight>
              <a:latin typeface="+mn-ea"/>
            </a:endParaRPr>
          </a:p>
          <a:p>
            <a:pPr>
              <a:lnSpc>
                <a:spcPct val="150000"/>
              </a:lnSpc>
            </a:pPr>
            <a:endParaRPr lang="en-US" altLang="ko-KR" sz="1200" dirty="0">
              <a:latin typeface="+mn-ea"/>
            </a:endParaRPr>
          </a:p>
          <a:p>
            <a:pPr>
              <a:lnSpc>
                <a:spcPct val="150000"/>
              </a:lnSpc>
            </a:pPr>
            <a:r>
              <a:rPr lang="ko-KR" altLang="en-US" sz="1400" dirty="0">
                <a:latin typeface="+mn-ea"/>
              </a:rPr>
              <a:t>       </a:t>
            </a:r>
            <a:endParaRPr lang="en-US" altLang="ko-KR" sz="1400" dirty="0">
              <a:highlight>
                <a:srgbClr val="FFFF00"/>
              </a:highlight>
              <a:latin typeface="+mn-ea"/>
            </a:endParaRPr>
          </a:p>
        </p:txBody>
      </p:sp>
      <p:sp>
        <p:nvSpPr>
          <p:cNvPr id="8" name="직사각형 7">
            <a:extLst>
              <a:ext uri="{FF2B5EF4-FFF2-40B4-BE49-F238E27FC236}">
                <a16:creationId xmlns:a16="http://schemas.microsoft.com/office/drawing/2014/main" id="{8DF966FC-A6F2-438B-96F3-EEF65BB716B9}"/>
              </a:ext>
            </a:extLst>
          </p:cNvPr>
          <p:cNvSpPr/>
          <p:nvPr/>
        </p:nvSpPr>
        <p:spPr>
          <a:xfrm>
            <a:off x="360072" y="1221132"/>
            <a:ext cx="8359827" cy="615553"/>
          </a:xfrm>
          <a:prstGeom prst="rect">
            <a:avLst/>
          </a:prstGeom>
        </p:spPr>
        <p:txBody>
          <a:bodyPr wrap="square">
            <a:spAutoFit/>
          </a:bodyPr>
          <a:lstStyle/>
          <a:p>
            <a:r>
              <a:rPr lang="en-US" altLang="ko-KR" b="1" dirty="0"/>
              <a:t>   </a:t>
            </a:r>
            <a:r>
              <a:rPr lang="ko-KR" altLang="en-US" sz="1600" b="1" dirty="0"/>
              <a:t>비선형 </a:t>
            </a:r>
            <a:r>
              <a:rPr lang="en-US" altLang="ko-KR" sz="1600" b="1" dirty="0"/>
              <a:t>SVM(Kernel </a:t>
            </a:r>
            <a:r>
              <a:rPr lang="ko-KR" altLang="en-US" sz="1600" b="1" dirty="0"/>
              <a:t>함수</a:t>
            </a:r>
            <a:r>
              <a:rPr lang="en-US" altLang="ko-KR" sz="1600" b="1" dirty="0"/>
              <a:t>)</a:t>
            </a:r>
          </a:p>
          <a:p>
            <a:r>
              <a:rPr lang="ko-KR" altLang="en-US" sz="1600" dirty="0">
                <a:latin typeface="Bitter"/>
              </a:rPr>
              <a:t> </a:t>
            </a:r>
            <a:r>
              <a:rPr lang="en-US" altLang="ko-KR" sz="1200" dirty="0">
                <a:latin typeface="Bitter"/>
              </a:rPr>
              <a:t>input space</a:t>
            </a:r>
            <a:r>
              <a:rPr lang="ko-KR" altLang="en-US" sz="1200" dirty="0">
                <a:latin typeface="Bitter"/>
              </a:rPr>
              <a:t>에 존재하는 </a:t>
            </a:r>
            <a:r>
              <a:rPr lang="en-US" altLang="ko-KR" sz="1200" dirty="0">
                <a:latin typeface="Bitter"/>
              </a:rPr>
              <a:t>data</a:t>
            </a:r>
            <a:r>
              <a:rPr lang="ko-KR" altLang="en-US" sz="1200" dirty="0">
                <a:latin typeface="Bitter"/>
              </a:rPr>
              <a:t>들을 </a:t>
            </a:r>
            <a:r>
              <a:rPr lang="en-US" altLang="ko-KR" sz="1200" dirty="0">
                <a:latin typeface="Bitter"/>
              </a:rPr>
              <a:t>feature space </a:t>
            </a:r>
            <a:r>
              <a:rPr lang="ko-KR" altLang="en-US" sz="1200" dirty="0">
                <a:latin typeface="Bitter"/>
              </a:rPr>
              <a:t>로 옮겨주는 역할을 하는</a:t>
            </a:r>
            <a:r>
              <a:rPr lang="en-US" altLang="ko-KR" sz="1200" dirty="0">
                <a:latin typeface="Bitter"/>
              </a:rPr>
              <a:t>mapping</a:t>
            </a:r>
            <a:endParaRPr lang="en-US" altLang="ko-KR" sz="1200" b="1" dirty="0"/>
          </a:p>
        </p:txBody>
      </p:sp>
      <p:sp>
        <p:nvSpPr>
          <p:cNvPr id="2" name="직사각형 1">
            <a:extLst>
              <a:ext uri="{FF2B5EF4-FFF2-40B4-BE49-F238E27FC236}">
                <a16:creationId xmlns:a16="http://schemas.microsoft.com/office/drawing/2014/main" id="{3623D4F1-D335-4D91-9662-2E238C2BBBD2}"/>
              </a:ext>
            </a:extLst>
          </p:cNvPr>
          <p:cNvSpPr/>
          <p:nvPr/>
        </p:nvSpPr>
        <p:spPr>
          <a:xfrm>
            <a:off x="477885" y="3255436"/>
            <a:ext cx="4958211" cy="830997"/>
          </a:xfrm>
          <a:prstGeom prst="rect">
            <a:avLst/>
          </a:prstGeom>
        </p:spPr>
        <p:txBody>
          <a:bodyPr wrap="square">
            <a:spAutoFit/>
          </a:bodyPr>
          <a:lstStyle/>
          <a:p>
            <a:r>
              <a:rPr lang="en-US" altLang="ko-KR" sz="1200" b="1" dirty="0">
                <a:solidFill>
                  <a:srgbClr val="000000"/>
                </a:solidFill>
                <a:latin typeface="inherit"/>
              </a:rPr>
              <a:t>Radial Basis Function (RBF) kernel, </a:t>
            </a:r>
            <a:r>
              <a:rPr lang="ko-KR" altLang="en-US" sz="1200" b="1" dirty="0">
                <a:solidFill>
                  <a:srgbClr val="000000"/>
                </a:solidFill>
                <a:latin typeface="inherit"/>
              </a:rPr>
              <a:t> </a:t>
            </a:r>
            <a:r>
              <a:rPr lang="en-US" altLang="ko-KR" sz="1200" b="1" dirty="0">
                <a:solidFill>
                  <a:srgbClr val="000000"/>
                </a:solidFill>
                <a:latin typeface="inherit"/>
              </a:rPr>
              <a:t>Gaussian kernel</a:t>
            </a:r>
            <a:r>
              <a:rPr lang="ko-KR" altLang="en-US" sz="1200" b="1" dirty="0">
                <a:solidFill>
                  <a:srgbClr val="000000"/>
                </a:solidFill>
                <a:latin typeface="inherit"/>
              </a:rPr>
              <a:t>이라고 불림</a:t>
            </a:r>
            <a:endParaRPr lang="en-US" altLang="ko-KR" sz="1200" b="1" dirty="0">
              <a:solidFill>
                <a:srgbClr val="000000"/>
              </a:solidFill>
              <a:latin typeface="inherit"/>
            </a:endParaRPr>
          </a:p>
          <a:p>
            <a:r>
              <a:rPr lang="ko-KR" altLang="en-US" sz="1200" dirty="0"/>
              <a:t>감마</a:t>
            </a:r>
            <a:r>
              <a:rPr lang="en-US" altLang="ko-KR" sz="1200" dirty="0"/>
              <a:t>:</a:t>
            </a:r>
            <a:r>
              <a:rPr lang="ko-KR" altLang="en-US" sz="1200" dirty="0"/>
              <a:t> 파라미터로 커널의 흩어짐을 세팅한다</a:t>
            </a:r>
            <a:r>
              <a:rPr lang="en-US" altLang="ko-KR" sz="1200" dirty="0"/>
              <a:t>. </a:t>
            </a:r>
            <a:r>
              <a:rPr lang="ko-KR" altLang="en-US" sz="1200" dirty="0" err="1"/>
              <a:t>가우시안</a:t>
            </a:r>
            <a:r>
              <a:rPr lang="ko-KR" altLang="en-US" sz="1200" dirty="0"/>
              <a:t> 분포에서 분산에 해당하는 부분으로</a:t>
            </a:r>
            <a:r>
              <a:rPr lang="en-US" altLang="ko-KR" sz="1200" dirty="0"/>
              <a:t> </a:t>
            </a:r>
            <a:r>
              <a:rPr lang="ko-KR" altLang="en-US" sz="1200" dirty="0"/>
              <a:t>흩어짐을 세팅</a:t>
            </a:r>
            <a:r>
              <a:rPr lang="en-US" altLang="ko-KR" sz="1200" dirty="0"/>
              <a:t> </a:t>
            </a:r>
          </a:p>
          <a:p>
            <a:pPr fontAlgn="base"/>
            <a:r>
              <a:rPr lang="en-US" altLang="ko-KR" sz="1200" dirty="0"/>
              <a:t>BF kernel</a:t>
            </a:r>
            <a:r>
              <a:rPr lang="ko-KR" altLang="en-US" sz="1200" dirty="0"/>
              <a:t>은 </a:t>
            </a:r>
            <a:r>
              <a:rPr lang="ko-KR" altLang="en-US" sz="1200" b="1" dirty="0"/>
              <a:t>무한 차원</a:t>
            </a:r>
            <a:r>
              <a:rPr lang="ko-KR" altLang="en-US" sz="1200" dirty="0"/>
              <a:t>으로의 </a:t>
            </a:r>
            <a:r>
              <a:rPr lang="en-US" altLang="ko-KR" sz="1200" b="1" dirty="0"/>
              <a:t>projection</a:t>
            </a:r>
            <a:r>
              <a:rPr lang="ko-KR" altLang="en-US" sz="1200" dirty="0"/>
              <a:t>이 될 수 있다</a:t>
            </a:r>
            <a:r>
              <a:rPr lang="en-US" altLang="ko-KR" sz="1200" dirty="0"/>
              <a:t>. </a:t>
            </a:r>
            <a:endParaRPr lang="ko-KR" altLang="en-US" sz="1200" dirty="0"/>
          </a:p>
        </p:txBody>
      </p:sp>
      <p:pic>
        <p:nvPicPr>
          <p:cNvPr id="5" name="그림 4">
            <a:extLst>
              <a:ext uri="{FF2B5EF4-FFF2-40B4-BE49-F238E27FC236}">
                <a16:creationId xmlns:a16="http://schemas.microsoft.com/office/drawing/2014/main" id="{EE622B3E-3CC5-4D91-B929-F949E38897B5}"/>
              </a:ext>
            </a:extLst>
          </p:cNvPr>
          <p:cNvPicPr>
            <a:picLocks noChangeAspect="1"/>
          </p:cNvPicPr>
          <p:nvPr/>
        </p:nvPicPr>
        <p:blipFill>
          <a:blip r:embed="rId2"/>
          <a:stretch>
            <a:fillRect/>
          </a:stretch>
        </p:blipFill>
        <p:spPr>
          <a:xfrm>
            <a:off x="478870" y="2226872"/>
            <a:ext cx="4727862" cy="541585"/>
          </a:xfrm>
          <a:prstGeom prst="rect">
            <a:avLst/>
          </a:prstGeom>
        </p:spPr>
      </p:pic>
      <p:pic>
        <p:nvPicPr>
          <p:cNvPr id="14" name="그림 13">
            <a:extLst>
              <a:ext uri="{FF2B5EF4-FFF2-40B4-BE49-F238E27FC236}">
                <a16:creationId xmlns:a16="http://schemas.microsoft.com/office/drawing/2014/main" id="{44CECBB4-001F-4603-AFBB-B48DEFF88749}"/>
              </a:ext>
            </a:extLst>
          </p:cNvPr>
          <p:cNvPicPr>
            <a:picLocks noChangeAspect="1"/>
          </p:cNvPicPr>
          <p:nvPr/>
        </p:nvPicPr>
        <p:blipFill>
          <a:blip r:embed="rId3"/>
          <a:stretch>
            <a:fillRect/>
          </a:stretch>
        </p:blipFill>
        <p:spPr>
          <a:xfrm>
            <a:off x="556801" y="4411534"/>
            <a:ext cx="3433708" cy="276999"/>
          </a:xfrm>
          <a:prstGeom prst="rect">
            <a:avLst/>
          </a:prstGeom>
        </p:spPr>
      </p:pic>
      <p:sp>
        <p:nvSpPr>
          <p:cNvPr id="15" name="직사각형 14">
            <a:extLst>
              <a:ext uri="{FF2B5EF4-FFF2-40B4-BE49-F238E27FC236}">
                <a16:creationId xmlns:a16="http://schemas.microsoft.com/office/drawing/2014/main" id="{E4BDCBEA-6019-4EC0-8784-2FAD80911172}"/>
              </a:ext>
            </a:extLst>
          </p:cNvPr>
          <p:cNvSpPr/>
          <p:nvPr/>
        </p:nvSpPr>
        <p:spPr>
          <a:xfrm>
            <a:off x="556801" y="4050152"/>
            <a:ext cx="4572000" cy="276999"/>
          </a:xfrm>
          <a:prstGeom prst="rect">
            <a:avLst/>
          </a:prstGeom>
        </p:spPr>
        <p:txBody>
          <a:bodyPr>
            <a:spAutoFit/>
          </a:bodyPr>
          <a:lstStyle/>
          <a:p>
            <a:pPr fontAlgn="base"/>
            <a:r>
              <a:rPr lang="ko-KR" altLang="en-US" sz="1200" dirty="0"/>
              <a:t>어떠한 임의의 함수에 대한 커널의 형태인 경우</a:t>
            </a:r>
            <a:endParaRPr lang="en-US" altLang="ko-KR" sz="1200" dirty="0"/>
          </a:p>
        </p:txBody>
      </p:sp>
      <p:sp>
        <p:nvSpPr>
          <p:cNvPr id="16" name="직사각형 15">
            <a:extLst>
              <a:ext uri="{FF2B5EF4-FFF2-40B4-BE49-F238E27FC236}">
                <a16:creationId xmlns:a16="http://schemas.microsoft.com/office/drawing/2014/main" id="{EB835E4C-3853-451E-B654-8910CB97BAF4}"/>
              </a:ext>
            </a:extLst>
          </p:cNvPr>
          <p:cNvSpPr/>
          <p:nvPr/>
        </p:nvSpPr>
        <p:spPr>
          <a:xfrm>
            <a:off x="467544" y="4772916"/>
            <a:ext cx="5970753" cy="830997"/>
          </a:xfrm>
          <a:prstGeom prst="rect">
            <a:avLst/>
          </a:prstGeom>
        </p:spPr>
        <p:txBody>
          <a:bodyPr wrap="square">
            <a:spAutoFit/>
          </a:bodyPr>
          <a:lstStyle/>
          <a:p>
            <a:pPr fontAlgn="base"/>
            <a:r>
              <a:rPr lang="ko-KR" altLang="en-US" sz="1200" dirty="0"/>
              <a:t>위에서 파이는 함수로써</a:t>
            </a:r>
            <a:r>
              <a:rPr lang="en-US" altLang="ko-KR" sz="1200" dirty="0"/>
              <a:t>, </a:t>
            </a:r>
            <a:r>
              <a:rPr lang="ko-KR" altLang="en-US" sz="1200" dirty="0"/>
              <a:t>벡터 </a:t>
            </a:r>
            <a:r>
              <a:rPr lang="en-US" altLang="ko-KR" sz="1200" dirty="0"/>
              <a:t>x</a:t>
            </a:r>
            <a:r>
              <a:rPr lang="ko-KR" altLang="en-US" sz="1200" dirty="0"/>
              <a:t>를 새로운 벡터 공간으로 </a:t>
            </a:r>
            <a:r>
              <a:rPr lang="ko-KR" altLang="en-US" sz="1200" dirty="0" err="1"/>
              <a:t>사영시키는</a:t>
            </a:r>
            <a:r>
              <a:rPr lang="ko-KR" altLang="en-US" sz="1200" dirty="0"/>
              <a:t> 기능을 한다</a:t>
            </a:r>
            <a:r>
              <a:rPr lang="en-US" altLang="ko-KR" sz="1200" dirty="0"/>
              <a:t>. </a:t>
            </a:r>
          </a:p>
          <a:p>
            <a:pPr fontAlgn="base"/>
            <a:r>
              <a:rPr lang="ko-KR" altLang="en-US" sz="1200" dirty="0"/>
              <a:t>이 커널 함수는 두 개의 </a:t>
            </a:r>
            <a:r>
              <a:rPr lang="ko-KR" altLang="en-US" sz="1200" dirty="0" err="1"/>
              <a:t>사영된</a:t>
            </a:r>
            <a:r>
              <a:rPr lang="ko-KR" altLang="en-US" sz="1200" dirty="0"/>
              <a:t> 벡터들 사이에서 내적을 계산한다</a:t>
            </a:r>
            <a:r>
              <a:rPr lang="en-US" altLang="ko-KR" sz="1200" dirty="0"/>
              <a:t>. </a:t>
            </a:r>
          </a:p>
          <a:p>
            <a:pPr fontAlgn="base"/>
            <a:r>
              <a:rPr lang="en-US" altLang="ko-KR" sz="1200" dirty="0"/>
              <a:t>RBF kernel</a:t>
            </a:r>
            <a:r>
              <a:rPr lang="ko-KR" altLang="en-US" sz="1200" dirty="0"/>
              <a:t>에 대한 파이 함수는 무한 차원 공간으로 </a:t>
            </a:r>
            <a:r>
              <a:rPr lang="ko-KR" altLang="en-US" sz="1200" dirty="0" err="1"/>
              <a:t>사영시킨다</a:t>
            </a:r>
            <a:r>
              <a:rPr lang="en-US" altLang="ko-KR" sz="1200" dirty="0"/>
              <a:t>. </a:t>
            </a:r>
          </a:p>
          <a:p>
            <a:pPr fontAlgn="base"/>
            <a:r>
              <a:rPr lang="ko-KR" altLang="en-US" sz="1200" dirty="0" err="1"/>
              <a:t>뉴클리디안</a:t>
            </a:r>
            <a:r>
              <a:rPr lang="ko-KR" altLang="en-US" sz="1200" dirty="0"/>
              <a:t> 벡터에 대해서</a:t>
            </a:r>
            <a:r>
              <a:rPr lang="en-US" altLang="ko-KR" sz="1200" dirty="0"/>
              <a:t>, </a:t>
            </a:r>
            <a:r>
              <a:rPr lang="ko-KR" altLang="en-US" sz="1200" dirty="0"/>
              <a:t>이 공간은 무한 차원의 </a:t>
            </a:r>
            <a:r>
              <a:rPr lang="ko-KR" altLang="en-US" sz="1200" dirty="0" err="1"/>
              <a:t>뉴클리디안</a:t>
            </a:r>
            <a:r>
              <a:rPr lang="ko-KR" altLang="en-US" sz="1200" dirty="0"/>
              <a:t> 공간이 된다</a:t>
            </a:r>
            <a:r>
              <a:rPr lang="en-US" altLang="ko-KR" sz="1200" dirty="0"/>
              <a:t>.</a:t>
            </a:r>
          </a:p>
        </p:txBody>
      </p:sp>
      <p:sp>
        <p:nvSpPr>
          <p:cNvPr id="9" name="직사각형 8">
            <a:extLst>
              <a:ext uri="{FF2B5EF4-FFF2-40B4-BE49-F238E27FC236}">
                <a16:creationId xmlns:a16="http://schemas.microsoft.com/office/drawing/2014/main" id="{E4AC1E32-E2A2-4605-9487-B6ADB7499221}"/>
              </a:ext>
            </a:extLst>
          </p:cNvPr>
          <p:cNvSpPr/>
          <p:nvPr/>
        </p:nvSpPr>
        <p:spPr>
          <a:xfrm>
            <a:off x="467544" y="5685077"/>
            <a:ext cx="2419445" cy="307777"/>
          </a:xfrm>
          <a:prstGeom prst="rect">
            <a:avLst/>
          </a:prstGeom>
        </p:spPr>
        <p:txBody>
          <a:bodyPr wrap="none">
            <a:spAutoFit/>
          </a:bodyPr>
          <a:lstStyle/>
          <a:p>
            <a:r>
              <a:rPr lang="ko-KR" altLang="en-US" sz="1400" b="1" dirty="0">
                <a:solidFill>
                  <a:srgbClr val="473428"/>
                </a:solidFill>
                <a:highlight>
                  <a:srgbClr val="FFFF00"/>
                </a:highlight>
                <a:latin typeface="IBM Plex Sans"/>
              </a:rPr>
              <a:t>다항 커널 </a:t>
            </a:r>
            <a:r>
              <a:rPr lang="en-US" altLang="ko-KR" sz="1400" b="1" dirty="0">
                <a:solidFill>
                  <a:srgbClr val="473428"/>
                </a:solidFill>
                <a:highlight>
                  <a:srgbClr val="FFFF00"/>
                </a:highlight>
                <a:latin typeface="IBM Plex Sans"/>
              </a:rPr>
              <a:t>- Polynomial kernel</a:t>
            </a:r>
            <a:endParaRPr lang="en-US" altLang="ko-KR" sz="1400" b="1" i="0" dirty="0">
              <a:solidFill>
                <a:srgbClr val="473428"/>
              </a:solidFill>
              <a:effectLst/>
              <a:highlight>
                <a:srgbClr val="FFFF00"/>
              </a:highlight>
              <a:latin typeface="IBM Plex Sans"/>
            </a:endParaRPr>
          </a:p>
        </p:txBody>
      </p:sp>
      <p:sp>
        <p:nvSpPr>
          <p:cNvPr id="12" name="직사각형 11">
            <a:extLst>
              <a:ext uri="{FF2B5EF4-FFF2-40B4-BE49-F238E27FC236}">
                <a16:creationId xmlns:a16="http://schemas.microsoft.com/office/drawing/2014/main" id="{19AB4A34-FB3B-4FB2-AA96-871364F364BD}"/>
              </a:ext>
            </a:extLst>
          </p:cNvPr>
          <p:cNvSpPr/>
          <p:nvPr/>
        </p:nvSpPr>
        <p:spPr>
          <a:xfrm>
            <a:off x="5050991" y="5950656"/>
            <a:ext cx="3610479" cy="461665"/>
          </a:xfrm>
          <a:prstGeom prst="rect">
            <a:avLst/>
          </a:prstGeom>
        </p:spPr>
        <p:txBody>
          <a:bodyPr wrap="square">
            <a:spAutoFit/>
          </a:bodyPr>
          <a:lstStyle/>
          <a:p>
            <a:r>
              <a:rPr lang="en-US" altLang="ko-KR" sz="1200" dirty="0">
                <a:solidFill>
                  <a:srgbClr val="000000"/>
                </a:solidFill>
                <a:latin typeface="Helvetica Neue"/>
              </a:rPr>
              <a:t>Parameter: Cost, Gamma, </a:t>
            </a:r>
            <a:r>
              <a:rPr lang="en-US" altLang="ko-KR" sz="1200" dirty="0" err="1">
                <a:solidFill>
                  <a:srgbClr val="000000"/>
                </a:solidFill>
                <a:latin typeface="Helvetica Neue"/>
              </a:rPr>
              <a:t>Coef</a:t>
            </a:r>
            <a:r>
              <a:rPr lang="en-US" altLang="ko-KR" sz="1200" dirty="0">
                <a:solidFill>
                  <a:srgbClr val="000000"/>
                </a:solidFill>
                <a:latin typeface="Helvetica Neue"/>
              </a:rPr>
              <a:t>, Degree</a:t>
            </a:r>
            <a:br>
              <a:rPr lang="en-US" altLang="ko-KR" sz="1200" dirty="0"/>
            </a:br>
            <a:r>
              <a:rPr lang="en-US" altLang="ko-KR" sz="1200" dirty="0">
                <a:solidFill>
                  <a:srgbClr val="000000"/>
                </a:solidFill>
                <a:latin typeface="Helvetica Neue"/>
              </a:rPr>
              <a:t> - Degree: Feature space</a:t>
            </a:r>
            <a:r>
              <a:rPr lang="ko-KR" altLang="en-US" sz="1200" dirty="0">
                <a:solidFill>
                  <a:srgbClr val="000000"/>
                </a:solidFill>
                <a:latin typeface="Helvetica Neue"/>
              </a:rPr>
              <a:t>의 차원개수</a:t>
            </a:r>
            <a:endParaRPr lang="ko-KR" altLang="en-US" sz="1200" dirty="0"/>
          </a:p>
        </p:txBody>
      </p:sp>
      <p:pic>
        <p:nvPicPr>
          <p:cNvPr id="13" name="그림 12">
            <a:extLst>
              <a:ext uri="{FF2B5EF4-FFF2-40B4-BE49-F238E27FC236}">
                <a16:creationId xmlns:a16="http://schemas.microsoft.com/office/drawing/2014/main" id="{AA3C4307-965D-4FC2-9875-6FE51FD297C0}"/>
              </a:ext>
            </a:extLst>
          </p:cNvPr>
          <p:cNvPicPr>
            <a:picLocks noChangeAspect="1"/>
          </p:cNvPicPr>
          <p:nvPr/>
        </p:nvPicPr>
        <p:blipFill>
          <a:blip r:embed="rId4"/>
          <a:stretch>
            <a:fillRect/>
          </a:stretch>
        </p:blipFill>
        <p:spPr>
          <a:xfrm>
            <a:off x="1259632" y="6015640"/>
            <a:ext cx="3610479" cy="533474"/>
          </a:xfrm>
          <a:prstGeom prst="rect">
            <a:avLst/>
          </a:prstGeom>
        </p:spPr>
      </p:pic>
      <p:pic>
        <p:nvPicPr>
          <p:cNvPr id="11" name="그림 10">
            <a:extLst>
              <a:ext uri="{FF2B5EF4-FFF2-40B4-BE49-F238E27FC236}">
                <a16:creationId xmlns:a16="http://schemas.microsoft.com/office/drawing/2014/main" id="{94306D5E-C901-4552-A4A6-90075AB0EA1C}"/>
              </a:ext>
            </a:extLst>
          </p:cNvPr>
          <p:cNvPicPr>
            <a:picLocks noChangeAspect="1"/>
          </p:cNvPicPr>
          <p:nvPr/>
        </p:nvPicPr>
        <p:blipFill>
          <a:blip r:embed="rId5"/>
          <a:stretch>
            <a:fillRect/>
          </a:stretch>
        </p:blipFill>
        <p:spPr>
          <a:xfrm>
            <a:off x="360073" y="2762842"/>
            <a:ext cx="3827163" cy="541586"/>
          </a:xfrm>
          <a:prstGeom prst="rect">
            <a:avLst/>
          </a:prstGeom>
        </p:spPr>
      </p:pic>
      <p:sp>
        <p:nvSpPr>
          <p:cNvPr id="17" name="직사각형 16">
            <a:extLst>
              <a:ext uri="{FF2B5EF4-FFF2-40B4-BE49-F238E27FC236}">
                <a16:creationId xmlns:a16="http://schemas.microsoft.com/office/drawing/2014/main" id="{FE0CE525-81CE-4F03-B55B-BD5C1724FEB9}"/>
              </a:ext>
            </a:extLst>
          </p:cNvPr>
          <p:cNvSpPr/>
          <p:nvPr/>
        </p:nvSpPr>
        <p:spPr>
          <a:xfrm>
            <a:off x="5388669" y="2030150"/>
            <a:ext cx="3610478" cy="2123658"/>
          </a:xfrm>
          <a:prstGeom prst="rect">
            <a:avLst/>
          </a:prstGeom>
          <a:ln>
            <a:solidFill>
              <a:schemeClr val="accent1"/>
            </a:solidFill>
          </a:ln>
        </p:spPr>
        <p:txBody>
          <a:bodyPr wrap="square">
            <a:spAutoFit/>
          </a:bodyPr>
          <a:lstStyle/>
          <a:p>
            <a:r>
              <a:rPr lang="ko-KR" altLang="en-US" sz="1200" dirty="0"/>
              <a:t>은닉마디 개수를 </a:t>
            </a:r>
            <a:r>
              <a:rPr lang="en-US" altLang="ko-KR" sz="1200" dirty="0"/>
              <a:t>k</a:t>
            </a:r>
            <a:r>
              <a:rPr lang="ko-KR" altLang="en-US" sz="1200" dirty="0"/>
              <a:t>라고 할 때</a:t>
            </a:r>
            <a:r>
              <a:rPr lang="en-US" altLang="ko-KR" sz="1200" dirty="0"/>
              <a:t>, RBF </a:t>
            </a:r>
            <a:r>
              <a:rPr lang="ko-KR" altLang="en-US" sz="1200" dirty="0"/>
              <a:t>신경망에서는 먼저 </a:t>
            </a:r>
            <a:r>
              <a:rPr lang="en-US" altLang="ko-KR" sz="1200" dirty="0"/>
              <a:t>k</a:t>
            </a:r>
            <a:r>
              <a:rPr lang="ko-KR" altLang="en-US" sz="1200" dirty="0"/>
              <a:t>개의 중점</a:t>
            </a:r>
            <a:r>
              <a:rPr lang="en-US" altLang="ko-KR" sz="1200" dirty="0"/>
              <a:t>(center) c1i, c2i,  </a:t>
            </a:r>
            <a:r>
              <a:rPr lang="ko-KR" altLang="en-US" sz="1200" dirty="0"/>
              <a:t>와 반경</a:t>
            </a:r>
            <a:r>
              <a:rPr lang="en-US" altLang="ko-KR" sz="1200" dirty="0"/>
              <a:t>(radius)  </a:t>
            </a:r>
            <a:r>
              <a:rPr lang="en-US" altLang="ko-KR" sz="1200" dirty="0" err="1"/>
              <a:t>ri</a:t>
            </a:r>
            <a:r>
              <a:rPr lang="ko-KR" altLang="en-US" sz="1200" dirty="0"/>
              <a:t>를 군집분석과 같은 추정 방법에 의해서 </a:t>
            </a:r>
            <a:r>
              <a:rPr lang="ko-KR" altLang="en-US" sz="1200" dirty="0" err="1"/>
              <a:t>모수를</a:t>
            </a:r>
            <a:r>
              <a:rPr lang="ko-KR" altLang="en-US" sz="1200" dirty="0"/>
              <a:t> 추정한 후 은닉층으로부터 출력층으로 전달되는 계수를 추정</a:t>
            </a:r>
            <a:endParaRPr lang="en-US" altLang="ko-KR" sz="1200" dirty="0"/>
          </a:p>
          <a:p>
            <a:r>
              <a:rPr lang="en-US" altLang="ko-KR" sz="1200" dirty="0">
                <a:highlight>
                  <a:srgbClr val="FFFF00"/>
                </a:highlight>
              </a:rPr>
              <a:t>(</a:t>
            </a:r>
            <a:r>
              <a:rPr lang="ko-KR" altLang="en-US" sz="1200" dirty="0">
                <a:highlight>
                  <a:srgbClr val="FFFF00"/>
                </a:highlight>
              </a:rPr>
              <a:t>장점</a:t>
            </a:r>
            <a:r>
              <a:rPr lang="en-US" altLang="ko-KR" sz="1200" dirty="0">
                <a:highlight>
                  <a:srgbClr val="FFFF00"/>
                </a:highlight>
              </a:rPr>
              <a:t>)</a:t>
            </a:r>
          </a:p>
          <a:p>
            <a:r>
              <a:rPr lang="en-US" altLang="ko-KR" sz="1200" dirty="0"/>
              <a:t>MLP </a:t>
            </a:r>
            <a:r>
              <a:rPr lang="ko-KR" altLang="en-US" sz="1200" dirty="0" err="1"/>
              <a:t>신경망에서와</a:t>
            </a:r>
            <a:r>
              <a:rPr lang="ko-KR" altLang="en-US" sz="1200" dirty="0"/>
              <a:t> 같이 모든 </a:t>
            </a:r>
            <a:r>
              <a:rPr lang="ko-KR" altLang="en-US" sz="1200" dirty="0" err="1"/>
              <a:t>모수를</a:t>
            </a:r>
            <a:r>
              <a:rPr lang="ko-KR" altLang="en-US" sz="1200" dirty="0"/>
              <a:t> 동시에 추정하는 방법보다는 계산 과정이 간단</a:t>
            </a:r>
            <a:r>
              <a:rPr lang="en-US" altLang="ko-KR" sz="1200" dirty="0"/>
              <a:t>/</a:t>
            </a:r>
            <a:r>
              <a:rPr lang="ko-KR" altLang="en-US" sz="1200" dirty="0"/>
              <a:t>시간이 적게 걸린다</a:t>
            </a:r>
            <a:endParaRPr lang="en-US" altLang="ko-KR" sz="1200" dirty="0"/>
          </a:p>
          <a:p>
            <a:r>
              <a:rPr lang="en-US" altLang="ko-KR" sz="1200" dirty="0">
                <a:highlight>
                  <a:srgbClr val="FFFF00"/>
                </a:highlight>
              </a:rPr>
              <a:t>(</a:t>
            </a:r>
            <a:r>
              <a:rPr lang="ko-KR" altLang="en-US" sz="1200" dirty="0">
                <a:highlight>
                  <a:srgbClr val="FFFF00"/>
                </a:highlight>
              </a:rPr>
              <a:t>단점</a:t>
            </a:r>
            <a:r>
              <a:rPr lang="en-US" altLang="ko-KR" sz="1200" dirty="0"/>
              <a:t>) </a:t>
            </a:r>
          </a:p>
          <a:p>
            <a:r>
              <a:rPr lang="ko-KR" altLang="en-US" sz="1200" dirty="0"/>
              <a:t>수렴성의 면에서 보면 </a:t>
            </a:r>
            <a:r>
              <a:rPr lang="en-US" altLang="ko-KR" sz="1200" dirty="0"/>
              <a:t>MLP </a:t>
            </a:r>
            <a:r>
              <a:rPr lang="ko-KR" altLang="en-US" sz="1200" dirty="0"/>
              <a:t>신경망보다 비효율적</a:t>
            </a:r>
          </a:p>
        </p:txBody>
      </p:sp>
      <p:sp>
        <p:nvSpPr>
          <p:cNvPr id="7" name="바닥글 개체 틀 6">
            <a:extLst>
              <a:ext uri="{FF2B5EF4-FFF2-40B4-BE49-F238E27FC236}">
                <a16:creationId xmlns:a16="http://schemas.microsoft.com/office/drawing/2014/main" id="{6D2DB673-B104-4187-AE93-747BCF7E9547}"/>
              </a:ext>
            </a:extLst>
          </p:cNvPr>
          <p:cNvSpPr>
            <a:spLocks noGrp="1"/>
          </p:cNvSpPr>
          <p:nvPr>
            <p:ph type="ftr" sz="quarter" idx="11"/>
          </p:nvPr>
        </p:nvSpPr>
        <p:spPr/>
        <p:txBody>
          <a:bodyPr/>
          <a:lstStyle/>
          <a:p>
            <a:r>
              <a:rPr lang="en-US" altLang="ko-KR"/>
              <a:t>UBION PBL- FBA</a:t>
            </a:r>
            <a:endParaRPr lang="ko-KR" altLang="en-US"/>
          </a:p>
        </p:txBody>
      </p:sp>
      <p:sp>
        <p:nvSpPr>
          <p:cNvPr id="18" name="슬라이드 번호 개체 틀 17">
            <a:extLst>
              <a:ext uri="{FF2B5EF4-FFF2-40B4-BE49-F238E27FC236}">
                <a16:creationId xmlns:a16="http://schemas.microsoft.com/office/drawing/2014/main" id="{FC86373A-6D26-4117-BB4A-BC1F3FB04777}"/>
              </a:ext>
            </a:extLst>
          </p:cNvPr>
          <p:cNvSpPr>
            <a:spLocks noGrp="1"/>
          </p:cNvSpPr>
          <p:nvPr>
            <p:ph type="sldNum" sz="quarter" idx="12"/>
          </p:nvPr>
        </p:nvSpPr>
        <p:spPr/>
        <p:txBody>
          <a:bodyPr/>
          <a:lstStyle/>
          <a:p>
            <a:fld id="{DE77BB65-F969-4654-BF30-45C70C1BE112}" type="slidenum">
              <a:rPr lang="ko-KR" altLang="en-US" smtClean="0"/>
              <a:pPr/>
              <a:t>273</a:t>
            </a:fld>
            <a:endParaRPr lang="ko-KR" altLang="en-US"/>
          </a:p>
        </p:txBody>
      </p:sp>
      <p:sp>
        <p:nvSpPr>
          <p:cNvPr id="20" name="직사각형 19">
            <a:extLst>
              <a:ext uri="{FF2B5EF4-FFF2-40B4-BE49-F238E27FC236}">
                <a16:creationId xmlns:a16="http://schemas.microsoft.com/office/drawing/2014/main" id="{4FD9F0C7-1FCF-4ABE-A017-30B5A55CC4ED}"/>
              </a:ext>
            </a:extLst>
          </p:cNvPr>
          <p:cNvSpPr/>
          <p:nvPr/>
        </p:nvSpPr>
        <p:spPr>
          <a:xfrm>
            <a:off x="2555776" y="313346"/>
            <a:ext cx="3091616" cy="369332"/>
          </a:xfrm>
          <a:prstGeom prst="rect">
            <a:avLst/>
          </a:prstGeom>
        </p:spPr>
        <p:txBody>
          <a:bodyPr wrap="none">
            <a:spAutoFit/>
          </a:bodyPr>
          <a:lstStyle/>
          <a:p>
            <a:r>
              <a:rPr lang="en-US" altLang="ko-KR" dirty="0"/>
              <a:t>SVM(Support Vector Machine)</a:t>
            </a:r>
            <a:endParaRPr lang="ko-KR" altLang="en-US" dirty="0"/>
          </a:p>
        </p:txBody>
      </p:sp>
      <p:sp>
        <p:nvSpPr>
          <p:cNvPr id="21" name="직사각형 20">
            <a:extLst>
              <a:ext uri="{FF2B5EF4-FFF2-40B4-BE49-F238E27FC236}">
                <a16:creationId xmlns:a16="http://schemas.microsoft.com/office/drawing/2014/main" id="{EC77E68B-8AA5-4E96-B378-C53BE4C3B1C5}"/>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367824439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8C03D5A-467C-46B4-BD64-6B6B231CCD45}"/>
                  </a:ext>
                </a:extLst>
              </p:cNvPr>
              <p:cNvSpPr txBox="1"/>
              <p:nvPr/>
            </p:nvSpPr>
            <p:spPr>
              <a:xfrm>
                <a:off x="152573" y="1074205"/>
                <a:ext cx="9004709" cy="3385927"/>
              </a:xfrm>
              <a:prstGeom prst="rect">
                <a:avLst/>
              </a:prstGeom>
              <a:noFill/>
            </p:spPr>
            <p:txBody>
              <a:bodyPr wrap="none" rtlCol="0">
                <a:spAutoFit/>
              </a:bodyPr>
              <a:lstStyle/>
              <a:p>
                <a:pPr>
                  <a:lnSpc>
                    <a:spcPct val="150000"/>
                  </a:lnSpc>
                </a:pPr>
                <a:r>
                  <a:rPr lang="en-US" altLang="ko-KR" sz="1200" dirty="0">
                    <a:highlight>
                      <a:srgbClr val="FFFF00"/>
                    </a:highlight>
                    <a:latin typeface="+mn-ea"/>
                  </a:rPr>
                  <a:t>Tay and Cao(2001)</a:t>
                </a:r>
                <a:r>
                  <a:rPr lang="ko-KR" altLang="en-US" sz="1200" dirty="0">
                    <a:highlight>
                      <a:srgbClr val="FFFF00"/>
                    </a:highlight>
                    <a:latin typeface="+mn-ea"/>
                  </a:rPr>
                  <a:t>에 의하면 </a:t>
                </a:r>
                <a:endParaRPr lang="en-US" altLang="ko-KR" sz="1200" dirty="0">
                  <a:highlight>
                    <a:srgbClr val="FFFF00"/>
                  </a:highlight>
                  <a:latin typeface="+mn-ea"/>
                </a:endParaRPr>
              </a:p>
              <a:p>
                <a:pPr>
                  <a:lnSpc>
                    <a:spcPct val="150000"/>
                  </a:lnSpc>
                </a:pPr>
                <a:r>
                  <a:rPr lang="en-US" altLang="ko-KR" sz="1200" dirty="0" err="1">
                    <a:latin typeface="+mn-ea"/>
                  </a:rPr>
                  <a:t>SVM</a:t>
                </a:r>
                <a:r>
                  <a:rPr lang="ko-KR" altLang="en-US" sz="1200" dirty="0">
                    <a:latin typeface="+mn-ea"/>
                  </a:rPr>
                  <a:t>의 성능에 있어서 </a:t>
                </a:r>
                <a:r>
                  <a:rPr lang="ko-KR" altLang="en-US" sz="1200" dirty="0" err="1">
                    <a:latin typeface="+mn-ea"/>
                  </a:rPr>
                  <a:t>커널함수의</a:t>
                </a:r>
                <a:r>
                  <a:rPr lang="ko-KR" altLang="en-US" sz="1200" dirty="0">
                    <a:latin typeface="+mn-ea"/>
                  </a:rPr>
                  <a:t> 상한 </a:t>
                </a:r>
                <a14:m>
                  <m:oMath xmlns:m="http://schemas.openxmlformats.org/officeDocument/2006/math">
                    <m:r>
                      <a:rPr lang="en-US" altLang="ko-KR" sz="1200" b="0" i="1" smtClean="0">
                        <a:latin typeface="Cambria Math" panose="02040503050406030204" pitchFamily="18" charset="0"/>
                      </a:rPr>
                      <m:t>𝐶</m:t>
                    </m:r>
                    <m:r>
                      <a:rPr lang="ko-KR" altLang="en-US" sz="1200" i="1">
                        <a:latin typeface="Cambria Math" panose="02040503050406030204" pitchFamily="18" charset="0"/>
                      </a:rPr>
                      <m:t>와</m:t>
                    </m:r>
                  </m:oMath>
                </a14:m>
                <a:r>
                  <a:rPr lang="ko-KR" altLang="en-US" sz="1200" dirty="0">
                    <a:latin typeface="+mn-ea"/>
                  </a:rPr>
                  <a:t> 커널 파라미터 </a:t>
                </a:r>
                <a14:m>
                  <m:oMath xmlns:m="http://schemas.openxmlformats.org/officeDocument/2006/math">
                    <m:r>
                      <a:rPr lang="ko-KR" altLang="en-US" sz="1200" i="1" smtClean="0">
                        <a:latin typeface="Cambria Math" panose="02040503050406030204" pitchFamily="18" charset="0"/>
                      </a:rPr>
                      <m:t>𝛾</m:t>
                    </m:r>
                    <m:r>
                      <a:rPr lang="ko-KR" altLang="en-US" sz="1200" i="1">
                        <a:latin typeface="Cambria Math" panose="02040503050406030204" pitchFamily="18" charset="0"/>
                      </a:rPr>
                      <m:t>가</m:t>
                    </m:r>
                  </m:oMath>
                </a14:m>
                <a:r>
                  <a:rPr lang="ko-KR" altLang="en-US" sz="1200" dirty="0">
                    <a:latin typeface="+mn-ea"/>
                  </a:rPr>
                  <a:t> 가장 중요한 역할을 한다고 보고 되었다</a:t>
                </a:r>
                <a:r>
                  <a:rPr lang="en-US" altLang="ko-KR" sz="1200" dirty="0">
                    <a:latin typeface="+mn-ea"/>
                  </a:rPr>
                  <a:t>.</a:t>
                </a:r>
              </a:p>
              <a:p>
                <a:pPr>
                  <a:lnSpc>
                    <a:spcPct val="150000"/>
                  </a:lnSpc>
                </a:pPr>
                <a:r>
                  <a:rPr lang="ko-KR" altLang="en-US" sz="1200" dirty="0">
                    <a:latin typeface="+mn-ea"/>
                  </a:rPr>
                  <a:t>따라서 적절한 상한 </a:t>
                </a:r>
                <a14:m>
                  <m:oMath xmlns:m="http://schemas.openxmlformats.org/officeDocument/2006/math">
                    <m:r>
                      <a:rPr lang="en-US" altLang="ko-KR" sz="1200" b="0" i="1" smtClean="0">
                        <a:latin typeface="Cambria Math" panose="02040503050406030204" pitchFamily="18" charset="0"/>
                      </a:rPr>
                      <m:t>𝐶</m:t>
                    </m:r>
                  </m:oMath>
                </a14:m>
                <a:r>
                  <a:rPr lang="ko-KR" altLang="en-US" sz="1200" dirty="0">
                    <a:latin typeface="+mn-ea"/>
                  </a:rPr>
                  <a:t>와</a:t>
                </a:r>
                <a:r>
                  <a:rPr lang="en-US" altLang="ko-KR" sz="1200" dirty="0">
                    <a:latin typeface="+mn-ea"/>
                  </a:rPr>
                  <a:t> </a:t>
                </a:r>
                <a:r>
                  <a:rPr lang="ko-KR" altLang="en-US" sz="1200" dirty="0">
                    <a:latin typeface="+mn-ea"/>
                  </a:rPr>
                  <a:t>커널 파라미터 </a:t>
                </a:r>
                <a14:m>
                  <m:oMath xmlns:m="http://schemas.openxmlformats.org/officeDocument/2006/math">
                    <m:r>
                      <a:rPr lang="ko-KR" altLang="en-US" sz="1200" i="1">
                        <a:latin typeface="Cambria Math" panose="02040503050406030204" pitchFamily="18" charset="0"/>
                      </a:rPr>
                      <m:t>𝛾</m:t>
                    </m:r>
                  </m:oMath>
                </a14:m>
                <a:r>
                  <a:rPr lang="ko-KR" altLang="en-US" sz="1200" dirty="0">
                    <a:latin typeface="+mn-ea"/>
                  </a:rPr>
                  <a:t>를 선정하기 위해</a:t>
                </a:r>
                <a:r>
                  <a:rPr lang="en-US" altLang="ko-KR" sz="1200" dirty="0">
                    <a:latin typeface="+mn-ea"/>
                  </a:rPr>
                  <a:t>, </a:t>
                </a:r>
                <a:r>
                  <a:rPr lang="ko-KR" altLang="en-US" sz="1200" dirty="0">
                    <a:latin typeface="+mn-ea"/>
                  </a:rPr>
                  <a:t>선행연구에서 </a:t>
                </a:r>
                <a:r>
                  <a:rPr lang="en-US" altLang="ko-KR" sz="1200" dirty="0" err="1">
                    <a:latin typeface="+mn-ea"/>
                  </a:rPr>
                  <a:t>SVM</a:t>
                </a:r>
                <a:r>
                  <a:rPr lang="ko-KR" altLang="en-US" sz="1200" dirty="0">
                    <a:latin typeface="+mn-ea"/>
                  </a:rPr>
                  <a:t>의 파라미터에 대해 제시된 일반적인 가이드를</a:t>
                </a:r>
                <a:endParaRPr lang="en-US" altLang="ko-KR" sz="1200" dirty="0">
                  <a:latin typeface="+mn-ea"/>
                </a:endParaRPr>
              </a:p>
              <a:p>
                <a:pPr>
                  <a:lnSpc>
                    <a:spcPct val="150000"/>
                  </a:lnSpc>
                </a:pPr>
                <a:r>
                  <a:rPr lang="ko-KR" altLang="en-US" sz="1200" dirty="0">
                    <a:latin typeface="+mn-ea"/>
                  </a:rPr>
                  <a:t>따라 일정 범위 내에서 다양한 값을 대입하여 다양한 모형을 생성</a:t>
                </a:r>
                <a:endParaRPr lang="en-US" altLang="ko-KR" sz="1200" dirty="0">
                  <a:latin typeface="+mn-ea"/>
                </a:endParaRPr>
              </a:p>
              <a:p>
                <a:pPr>
                  <a:lnSpc>
                    <a:spcPct val="150000"/>
                  </a:lnSpc>
                </a:pPr>
                <a:endParaRPr lang="en-US" altLang="ko-KR" sz="1200" dirty="0">
                  <a:latin typeface="+mn-ea"/>
                </a:endParaRPr>
              </a:p>
              <a:p>
                <a:pPr>
                  <a:lnSpc>
                    <a:spcPct val="150000"/>
                  </a:lnSpc>
                </a:pPr>
                <a:r>
                  <a:rPr lang="en-US" altLang="ko-KR" sz="1200" dirty="0">
                    <a:latin typeface="+mn-ea"/>
                  </a:rPr>
                  <a:t> Support Vector Machine(SVM)</a:t>
                </a:r>
                <a:r>
                  <a:rPr lang="ko-KR" altLang="en-US" sz="1200" dirty="0">
                    <a:latin typeface="+mn-ea"/>
                  </a:rPr>
                  <a:t> 모형</a:t>
                </a:r>
                <a:endParaRPr lang="en-US" altLang="ko-KR" sz="1200" dirty="0">
                  <a:latin typeface="+mn-ea"/>
                </a:endParaRPr>
              </a:p>
              <a:p>
                <a:pPr>
                  <a:lnSpc>
                    <a:spcPct val="150000"/>
                  </a:lnSpc>
                </a:pPr>
                <a:r>
                  <a:rPr lang="en-US" altLang="ko-KR" sz="1200" dirty="0" err="1">
                    <a:latin typeface="+mn-ea"/>
                  </a:rPr>
                  <a:t>SVM</a:t>
                </a:r>
                <a:r>
                  <a:rPr lang="ko-KR" altLang="en-US" sz="1200" dirty="0">
                    <a:latin typeface="+mn-ea"/>
                  </a:rPr>
                  <a:t>에서는 학습과정이 이루어지기 전에 </a:t>
                </a:r>
                <a:endParaRPr lang="en-US" altLang="ko-KR" sz="1200" dirty="0">
                  <a:latin typeface="+mn-ea"/>
                </a:endParaRPr>
              </a:p>
              <a:p>
                <a:pPr>
                  <a:lnSpc>
                    <a:spcPct val="150000"/>
                  </a:lnSpc>
                </a:pPr>
                <a:r>
                  <a:rPr lang="ko-KR" altLang="en-US" sz="1200" dirty="0">
                    <a:latin typeface="+mn-ea"/>
                  </a:rPr>
                  <a:t>사용자가 직접 파라미터 값을 결정해야 하며 파라미터 값에 따라 </a:t>
                </a:r>
                <a:r>
                  <a:rPr lang="en-US" altLang="ko-KR" sz="1200" dirty="0" err="1">
                    <a:latin typeface="+mn-ea"/>
                  </a:rPr>
                  <a:t>SVM</a:t>
                </a:r>
                <a:r>
                  <a:rPr lang="ko-KR" altLang="en-US" sz="1200" dirty="0">
                    <a:latin typeface="+mn-ea"/>
                  </a:rPr>
                  <a:t>의 성능은 달라진다</a:t>
                </a:r>
                <a:r>
                  <a:rPr lang="en-US" altLang="ko-KR" sz="1200" dirty="0">
                    <a:latin typeface="+mn-ea"/>
                  </a:rPr>
                  <a:t>. </a:t>
                </a:r>
              </a:p>
              <a:p>
                <a:pPr>
                  <a:lnSpc>
                    <a:spcPct val="150000"/>
                  </a:lnSpc>
                </a:pPr>
                <a:r>
                  <a:rPr lang="ko-KR" altLang="en-US" sz="1200" dirty="0">
                    <a:latin typeface="+mn-ea"/>
                  </a:rPr>
                  <a:t>이렇게 미리 결정해야 하는 파라미터는 학습과정에서 마진폭과 분류 오류 사이의 타협점</a:t>
                </a:r>
                <a:r>
                  <a:rPr lang="en-US" altLang="ko-KR" sz="1200" dirty="0">
                    <a:latin typeface="+mn-ea"/>
                  </a:rPr>
                  <a:t>(trade-off)</a:t>
                </a:r>
                <a:r>
                  <a:rPr lang="ko-KR" altLang="en-US" sz="1200" dirty="0">
                    <a:latin typeface="+mn-ea"/>
                  </a:rPr>
                  <a:t>을 찾아주는 </a:t>
                </a:r>
                <a:endParaRPr lang="en-US" altLang="ko-KR" sz="1200" dirty="0">
                  <a:latin typeface="+mn-ea"/>
                </a:endParaRPr>
              </a:p>
              <a:p>
                <a:pPr>
                  <a:lnSpc>
                    <a:spcPct val="150000"/>
                  </a:lnSpc>
                </a:pPr>
                <a:r>
                  <a:rPr lang="ko-KR" altLang="en-US" sz="1200" dirty="0">
                    <a:latin typeface="+mn-ea"/>
                  </a:rPr>
                  <a:t>오류 </a:t>
                </a:r>
                <a:r>
                  <a:rPr lang="ko-KR" altLang="en-US" sz="1200" dirty="0" err="1">
                    <a:latin typeface="+mn-ea"/>
                  </a:rPr>
                  <a:t>패널티</a:t>
                </a:r>
                <a:r>
                  <a:rPr lang="en-US" altLang="ko-KR" sz="1200" dirty="0">
                    <a:latin typeface="+mn-ea"/>
                  </a:rPr>
                  <a:t>(penalty) </a:t>
                </a:r>
                <a:r>
                  <a:rPr lang="ko-KR" altLang="en-US" sz="1200" dirty="0">
                    <a:latin typeface="+mn-ea"/>
                  </a:rPr>
                  <a:t>변수 </a:t>
                </a:r>
                <a14:m>
                  <m:oMath xmlns:m="http://schemas.openxmlformats.org/officeDocument/2006/math">
                    <m:r>
                      <a:rPr lang="en-US" altLang="ko-KR" sz="1200" b="0" i="1" smtClean="0">
                        <a:latin typeface="Cambria Math" panose="02040503050406030204" pitchFamily="18" charset="0"/>
                      </a:rPr>
                      <m:t>𝐶</m:t>
                    </m:r>
                  </m:oMath>
                </a14:m>
                <a:r>
                  <a:rPr lang="ko-KR" altLang="en-US" sz="1200" dirty="0">
                    <a:latin typeface="+mn-ea"/>
                  </a:rPr>
                  <a:t>값과 비선형 </a:t>
                </a:r>
                <a:r>
                  <a:rPr lang="en-US" altLang="ko-KR" sz="1200" dirty="0" err="1">
                    <a:latin typeface="+mn-ea"/>
                  </a:rPr>
                  <a:t>SVM</a:t>
                </a:r>
                <a:r>
                  <a:rPr lang="ko-KR" altLang="en-US" sz="1200" dirty="0">
                    <a:latin typeface="+mn-ea"/>
                  </a:rPr>
                  <a:t>에 적용되는 </a:t>
                </a:r>
                <a:r>
                  <a:rPr lang="ko-KR" altLang="en-US" sz="1200" dirty="0" err="1">
                    <a:latin typeface="+mn-ea"/>
                  </a:rPr>
                  <a:t>커널함수의</a:t>
                </a:r>
                <a:r>
                  <a:rPr lang="ko-KR" altLang="en-US" sz="1200" dirty="0">
                    <a:latin typeface="+mn-ea"/>
                  </a:rPr>
                  <a:t> 파라미터</a:t>
                </a:r>
                <a:r>
                  <a:rPr lang="en-US" altLang="ko-KR" sz="1200" dirty="0">
                    <a:latin typeface="+mn-ea"/>
                  </a:rPr>
                  <a:t>. </a:t>
                </a:r>
              </a:p>
              <a:p>
                <a:pPr>
                  <a:lnSpc>
                    <a:spcPct val="150000"/>
                  </a:lnSpc>
                </a:pPr>
                <a:r>
                  <a:rPr lang="ko-KR" altLang="en-US" sz="1200" dirty="0">
                    <a:latin typeface="+mn-ea"/>
                  </a:rPr>
                  <a:t>기업부도예측 모형에 적합한  </a:t>
                </a:r>
                <a14:m>
                  <m:oMath xmlns:m="http://schemas.openxmlformats.org/officeDocument/2006/math">
                    <m:r>
                      <a:rPr lang="en-US" altLang="ko-KR" sz="1200" b="0" i="1" smtClean="0">
                        <a:latin typeface="Cambria Math" panose="02040503050406030204" pitchFamily="18" charset="0"/>
                      </a:rPr>
                      <m:t>𝐶</m:t>
                    </m:r>
                  </m:oMath>
                </a14:m>
                <a:r>
                  <a:rPr lang="ko-KR" altLang="en-US" sz="1200" dirty="0">
                    <a:latin typeface="+mn-ea"/>
                  </a:rPr>
                  <a:t>값과 </a:t>
                </a:r>
                <a:r>
                  <a:rPr lang="ko-KR" altLang="en-US" sz="1200" dirty="0" err="1">
                    <a:latin typeface="+mn-ea"/>
                  </a:rPr>
                  <a:t>커널함수의</a:t>
                </a:r>
                <a:r>
                  <a:rPr lang="ko-KR" altLang="en-US" sz="1200" dirty="0">
                    <a:latin typeface="+mn-ea"/>
                  </a:rPr>
                  <a:t> 파라미터 값을 결정하고</a:t>
                </a:r>
                <a:r>
                  <a:rPr lang="en-US" altLang="ko-KR" sz="1200" dirty="0">
                    <a:latin typeface="+mn-ea"/>
                  </a:rPr>
                  <a:t>, </a:t>
                </a:r>
                <a:r>
                  <a:rPr lang="ko-KR" altLang="en-US" sz="1200" dirty="0">
                    <a:latin typeface="+mn-ea"/>
                  </a:rPr>
                  <a:t>이를 바탕으로 </a:t>
                </a:r>
                <a:r>
                  <a:rPr lang="en-US" altLang="ko-KR" sz="1200" dirty="0">
                    <a:latin typeface="+mn-ea"/>
                  </a:rPr>
                  <a:t>RBF </a:t>
                </a:r>
                <a:r>
                  <a:rPr lang="ko-KR" altLang="en-US" sz="1200" dirty="0" err="1">
                    <a:latin typeface="+mn-ea"/>
                  </a:rPr>
                  <a:t>커널함수를</a:t>
                </a:r>
                <a:r>
                  <a:rPr lang="ko-KR" altLang="en-US" sz="1200" dirty="0">
                    <a:latin typeface="+mn-ea"/>
                  </a:rPr>
                  <a:t> 적용한 비선형 </a:t>
                </a:r>
                <a:r>
                  <a:rPr lang="en-US" altLang="ko-KR" sz="1200" dirty="0" err="1">
                    <a:latin typeface="+mn-ea"/>
                  </a:rPr>
                  <a:t>SVM</a:t>
                </a:r>
                <a:r>
                  <a:rPr lang="ko-KR" altLang="en-US" sz="1200" dirty="0">
                    <a:latin typeface="+mn-ea"/>
                  </a:rPr>
                  <a:t>의 </a:t>
                </a:r>
                <a:endParaRPr lang="en-US" altLang="ko-KR" sz="1200" dirty="0">
                  <a:latin typeface="+mn-ea"/>
                </a:endParaRPr>
              </a:p>
              <a:p>
                <a:pPr>
                  <a:lnSpc>
                    <a:spcPct val="150000"/>
                  </a:lnSpc>
                </a:pPr>
                <a:r>
                  <a:rPr lang="ko-KR" altLang="en-US" sz="1200" dirty="0">
                    <a:latin typeface="+mn-ea"/>
                  </a:rPr>
                  <a:t>분류 성능을 비교 분석</a:t>
                </a:r>
              </a:p>
            </p:txBody>
          </p:sp>
        </mc:Choice>
        <mc:Fallback xmlns="">
          <p:sp>
            <p:nvSpPr>
              <p:cNvPr id="3" name="TextBox 2">
                <a:extLst>
                  <a:ext uri="{FF2B5EF4-FFF2-40B4-BE49-F238E27FC236}">
                    <a16:creationId xmlns:a16="http://schemas.microsoft.com/office/drawing/2014/main" id="{18C03D5A-467C-46B4-BD64-6B6B231CCD45}"/>
                  </a:ext>
                </a:extLst>
              </p:cNvPr>
              <p:cNvSpPr txBox="1">
                <a:spLocks noRot="1" noChangeAspect="1" noMove="1" noResize="1" noEditPoints="1" noAdjustHandles="1" noChangeArrowheads="1" noChangeShapeType="1" noTextEdit="1"/>
              </p:cNvSpPr>
              <p:nvPr/>
            </p:nvSpPr>
            <p:spPr>
              <a:xfrm>
                <a:off x="152573" y="1074205"/>
                <a:ext cx="9004709" cy="3385927"/>
              </a:xfrm>
              <a:prstGeom prst="rect">
                <a:avLst/>
              </a:prstGeom>
              <a:blipFill>
                <a:blip r:embed="rId2"/>
                <a:stretch>
                  <a:fillRect b="-360"/>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1F140207-5218-448A-B3A9-2328E5EE3D64}"/>
              </a:ext>
            </a:extLst>
          </p:cNvPr>
          <p:cNvSpPr txBox="1"/>
          <p:nvPr/>
        </p:nvSpPr>
        <p:spPr>
          <a:xfrm>
            <a:off x="217247" y="5235345"/>
            <a:ext cx="4475352" cy="461665"/>
          </a:xfrm>
          <a:prstGeom prst="rect">
            <a:avLst/>
          </a:prstGeom>
          <a:solidFill>
            <a:schemeClr val="accent6">
              <a:lumMod val="20000"/>
              <a:lumOff val="80000"/>
            </a:schemeClr>
          </a:solidFill>
          <a:ln>
            <a:solidFill>
              <a:schemeClr val="tx2">
                <a:lumMod val="60000"/>
                <a:lumOff val="40000"/>
              </a:schemeClr>
            </a:solidFill>
          </a:ln>
        </p:spPr>
        <p:txBody>
          <a:bodyPr wrap="square" rtlCol="0">
            <a:spAutoFit/>
          </a:bodyPr>
          <a:lstStyle/>
          <a:p>
            <a:r>
              <a:rPr lang="ko-KR" altLang="en-US" sz="1200" dirty="0"/>
              <a:t>산출</a:t>
            </a:r>
            <a:r>
              <a:rPr lang="en-US" altLang="ko-KR" sz="1200" dirty="0"/>
              <a:t>(fitting): </a:t>
            </a:r>
            <a:r>
              <a:rPr lang="ko-KR" altLang="en-US" sz="1200" dirty="0"/>
              <a:t>다양한 설정 값 시뮬레이션</a:t>
            </a:r>
            <a:endParaRPr lang="en-US" altLang="ko-KR" sz="1200" dirty="0"/>
          </a:p>
          <a:p>
            <a:r>
              <a:rPr lang="ko-KR" altLang="en-US" sz="1200" dirty="0"/>
              <a:t>모형평가 </a:t>
            </a:r>
            <a:r>
              <a:rPr lang="en-US" altLang="ko-KR" sz="1200" dirty="0"/>
              <a:t>: Accuracy</a:t>
            </a:r>
            <a:r>
              <a:rPr lang="ko-KR" altLang="en-US" sz="1200" dirty="0"/>
              <a:t>로 사후적 모형 평가</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D5BF78BB-E686-4825-94A6-5FF66C3E740F}"/>
                  </a:ext>
                </a:extLst>
              </p:cNvPr>
              <p:cNvSpPr/>
              <p:nvPr/>
            </p:nvSpPr>
            <p:spPr>
              <a:xfrm>
                <a:off x="251520" y="4760673"/>
                <a:ext cx="7992888" cy="276999"/>
              </a:xfrm>
              <a:prstGeom prst="rect">
                <a:avLst/>
              </a:prstGeom>
            </p:spPr>
            <p:txBody>
              <a:bodyPr wrap="square">
                <a:spAutoFit/>
              </a:bodyPr>
              <a:lstStyle/>
              <a:p>
                <a:pPr algn="just"/>
                <a14:m>
                  <m:oMath xmlns:m="http://schemas.openxmlformats.org/officeDocument/2006/math">
                    <m:r>
                      <a:rPr lang="en-US" altLang="ko-KR" sz="1200" i="1" kern="100">
                        <a:latin typeface="Cambria Math" panose="02040503050406030204" pitchFamily="18" charset="0"/>
                        <a:ea typeface="맑은 고딕" panose="020B0503020000020004" pitchFamily="50" charset="-127"/>
                        <a:cs typeface="Times New Roman" panose="02020603050405020304" pitchFamily="18" charset="0"/>
                      </a:rPr>
                      <m:t>𝛾</m:t>
                    </m:r>
                  </m:oMath>
                </a14:m>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의 범위를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0.1~1.0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사이로 오류 </a:t>
                </a:r>
                <a:r>
                  <a:rPr lang="ko-KR" altLang="ko-KR" sz="1200" kern="100" dirty="0" err="1">
                    <a:latin typeface="맑은 고딕" panose="020B0503020000020004" pitchFamily="50" charset="-127"/>
                    <a:ea typeface="맑은 고딕" panose="020B0503020000020004" pitchFamily="50" charset="-127"/>
                    <a:cs typeface="Times New Roman" panose="02020603050405020304" pitchFamily="18" charset="0"/>
                  </a:rPr>
                  <a:t>패널티</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변수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C</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값은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10, 20, 40, 60</a:t>
                </a:r>
                <a:endPar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mc:Choice>
        <mc:Fallback xmlns="">
          <p:sp>
            <p:nvSpPr>
              <p:cNvPr id="2" name="직사각형 1">
                <a:extLst>
                  <a:ext uri="{FF2B5EF4-FFF2-40B4-BE49-F238E27FC236}">
                    <a16:creationId xmlns:a16="http://schemas.microsoft.com/office/drawing/2014/main" id="{D5BF78BB-E686-4825-94A6-5FF66C3E740F}"/>
                  </a:ext>
                </a:extLst>
              </p:cNvPr>
              <p:cNvSpPr>
                <a:spLocks noRot="1" noChangeAspect="1" noMove="1" noResize="1" noEditPoints="1" noAdjustHandles="1" noChangeArrowheads="1" noChangeShapeType="1" noTextEdit="1"/>
              </p:cNvSpPr>
              <p:nvPr/>
            </p:nvSpPr>
            <p:spPr>
              <a:xfrm>
                <a:off x="251520" y="4760673"/>
                <a:ext cx="7992888" cy="276999"/>
              </a:xfrm>
              <a:prstGeom prst="rect">
                <a:avLst/>
              </a:prstGeom>
              <a:blipFill>
                <a:blip r:embed="rId3"/>
                <a:stretch>
                  <a:fillRect t="-4444" b="-15556"/>
                </a:stretch>
              </a:blipFill>
            </p:spPr>
            <p:txBody>
              <a:bodyPr/>
              <a:lstStyle/>
              <a:p>
                <a:r>
                  <a:rPr lang="ko-KR" altLang="en-US">
                    <a:noFill/>
                  </a:rPr>
                  <a:t> </a:t>
                </a:r>
              </a:p>
            </p:txBody>
          </p:sp>
        </mc:Fallback>
      </mc:AlternateContent>
      <p:sp>
        <p:nvSpPr>
          <p:cNvPr id="5" name="바닥글 개체 틀 4">
            <a:extLst>
              <a:ext uri="{FF2B5EF4-FFF2-40B4-BE49-F238E27FC236}">
                <a16:creationId xmlns:a16="http://schemas.microsoft.com/office/drawing/2014/main" id="{04494169-B07C-4C6F-B016-85308E1B32BC}"/>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18D5011D-4461-43A9-83B9-C955B01ECCC8}"/>
              </a:ext>
            </a:extLst>
          </p:cNvPr>
          <p:cNvSpPr>
            <a:spLocks noGrp="1"/>
          </p:cNvSpPr>
          <p:nvPr>
            <p:ph type="sldNum" sz="quarter" idx="12"/>
          </p:nvPr>
        </p:nvSpPr>
        <p:spPr/>
        <p:txBody>
          <a:bodyPr/>
          <a:lstStyle/>
          <a:p>
            <a:fld id="{DE77BB65-F969-4654-BF30-45C70C1BE112}" type="slidenum">
              <a:rPr lang="ko-KR" altLang="en-US" smtClean="0"/>
              <a:pPr/>
              <a:t>274</a:t>
            </a:fld>
            <a:endParaRPr lang="ko-KR" altLang="en-US"/>
          </a:p>
        </p:txBody>
      </p:sp>
      <p:sp>
        <p:nvSpPr>
          <p:cNvPr id="12" name="직사각형 11">
            <a:extLst>
              <a:ext uri="{FF2B5EF4-FFF2-40B4-BE49-F238E27FC236}">
                <a16:creationId xmlns:a16="http://schemas.microsoft.com/office/drawing/2014/main" id="{1F2238B7-6B1C-4472-9210-0A59DE21D761}"/>
              </a:ext>
            </a:extLst>
          </p:cNvPr>
          <p:cNvSpPr/>
          <p:nvPr/>
        </p:nvSpPr>
        <p:spPr>
          <a:xfrm>
            <a:off x="2555776" y="313346"/>
            <a:ext cx="3091616" cy="369332"/>
          </a:xfrm>
          <a:prstGeom prst="rect">
            <a:avLst/>
          </a:prstGeom>
        </p:spPr>
        <p:txBody>
          <a:bodyPr wrap="none">
            <a:spAutoFit/>
          </a:bodyPr>
          <a:lstStyle/>
          <a:p>
            <a:r>
              <a:rPr lang="en-US" altLang="ko-KR" dirty="0"/>
              <a:t>SVM(Support Vector Machine)</a:t>
            </a:r>
            <a:endParaRPr lang="ko-KR" altLang="en-US" dirty="0"/>
          </a:p>
        </p:txBody>
      </p:sp>
      <p:sp>
        <p:nvSpPr>
          <p:cNvPr id="10" name="직사각형 9">
            <a:extLst>
              <a:ext uri="{FF2B5EF4-FFF2-40B4-BE49-F238E27FC236}">
                <a16:creationId xmlns:a16="http://schemas.microsoft.com/office/drawing/2014/main" id="{B21CA753-397F-4B0B-B736-11C4B6344669}"/>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310578224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바닥글 개체 틀 5">
            <a:extLst>
              <a:ext uri="{FF2B5EF4-FFF2-40B4-BE49-F238E27FC236}">
                <a16:creationId xmlns:a16="http://schemas.microsoft.com/office/drawing/2014/main" id="{91447EC3-7343-41E7-8CEF-333EAAC14905}"/>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6B5B1414-72E8-423D-94BC-F8E86DF4CEEB}"/>
              </a:ext>
            </a:extLst>
          </p:cNvPr>
          <p:cNvSpPr>
            <a:spLocks noGrp="1"/>
          </p:cNvSpPr>
          <p:nvPr>
            <p:ph type="sldNum" sz="quarter" idx="12"/>
          </p:nvPr>
        </p:nvSpPr>
        <p:spPr/>
        <p:txBody>
          <a:bodyPr/>
          <a:lstStyle/>
          <a:p>
            <a:fld id="{DE77BB65-F969-4654-BF30-45C70C1BE112}" type="slidenum">
              <a:rPr lang="ko-KR" altLang="en-US" smtClean="0"/>
              <a:pPr/>
              <a:t>275</a:t>
            </a:fld>
            <a:endParaRPr lang="ko-KR" altLang="en-US"/>
          </a:p>
        </p:txBody>
      </p:sp>
      <p:sp>
        <p:nvSpPr>
          <p:cNvPr id="2" name="직사각형 1">
            <a:extLst>
              <a:ext uri="{FF2B5EF4-FFF2-40B4-BE49-F238E27FC236}">
                <a16:creationId xmlns:a16="http://schemas.microsoft.com/office/drawing/2014/main" id="{C0077C75-08DD-4710-8949-F5DFCD515862}"/>
              </a:ext>
            </a:extLst>
          </p:cNvPr>
          <p:cNvSpPr/>
          <p:nvPr/>
        </p:nvSpPr>
        <p:spPr>
          <a:xfrm>
            <a:off x="1475656" y="246417"/>
            <a:ext cx="6192688" cy="369332"/>
          </a:xfrm>
          <a:prstGeom prst="rect">
            <a:avLst/>
          </a:prstGeom>
        </p:spPr>
        <p:txBody>
          <a:bodyPr wrap="square">
            <a:spAutoFit/>
          </a:bodyPr>
          <a:lstStyle/>
          <a:p>
            <a:r>
              <a:rPr lang="en-US" altLang="ko-KR" b="1" dirty="0">
                <a:solidFill>
                  <a:srgbClr val="3D4251"/>
                </a:solidFill>
                <a:latin typeface="Lato"/>
              </a:rPr>
              <a:t>Support Vector Machines with </a:t>
            </a:r>
            <a:r>
              <a:rPr lang="en-US" altLang="ko-KR" b="1" dirty="0" err="1">
                <a:solidFill>
                  <a:srgbClr val="3D4251"/>
                </a:solidFill>
                <a:latin typeface="Lato"/>
              </a:rPr>
              <a:t>Scikit</a:t>
            </a:r>
            <a:r>
              <a:rPr lang="en-US" altLang="ko-KR" b="1" dirty="0">
                <a:solidFill>
                  <a:srgbClr val="3D4251"/>
                </a:solidFill>
                <a:latin typeface="Lato"/>
              </a:rPr>
              <a:t>-learn Tutorial</a:t>
            </a:r>
            <a:endParaRPr lang="en-US" altLang="ko-KR" b="1" i="0" dirty="0">
              <a:solidFill>
                <a:srgbClr val="3D4251"/>
              </a:solidFill>
              <a:effectLst/>
              <a:latin typeface="Lato"/>
            </a:endParaRPr>
          </a:p>
        </p:txBody>
      </p:sp>
      <p:sp>
        <p:nvSpPr>
          <p:cNvPr id="3" name="직사각형 2">
            <a:extLst>
              <a:ext uri="{FF2B5EF4-FFF2-40B4-BE49-F238E27FC236}">
                <a16:creationId xmlns:a16="http://schemas.microsoft.com/office/drawing/2014/main" id="{B184057F-F761-4881-8609-960558ED3866}"/>
              </a:ext>
            </a:extLst>
          </p:cNvPr>
          <p:cNvSpPr/>
          <p:nvPr/>
        </p:nvSpPr>
        <p:spPr>
          <a:xfrm>
            <a:off x="395536" y="3943401"/>
            <a:ext cx="7848600" cy="307777"/>
          </a:xfrm>
          <a:prstGeom prst="rect">
            <a:avLst/>
          </a:prstGeom>
        </p:spPr>
        <p:txBody>
          <a:bodyPr wrap="square">
            <a:spAutoFit/>
          </a:bodyPr>
          <a:lstStyle/>
          <a:p>
            <a:pPr marL="285750" indent="-285750">
              <a:buFont typeface="Arial" panose="020B0604020202020204" pitchFamily="34" charset="0"/>
              <a:buChar char="•"/>
            </a:pPr>
            <a:r>
              <a:rPr lang="en-US" altLang="ko-KR" sz="1400" dirty="0"/>
              <a:t>https://www.datacamp.com/community/tutorials/svm-classification-scikit-learn-python#svm</a:t>
            </a:r>
            <a:endParaRPr lang="ko-KR" altLang="en-US" sz="1400" dirty="0"/>
          </a:p>
        </p:txBody>
      </p:sp>
      <p:sp>
        <p:nvSpPr>
          <p:cNvPr id="9" name="직사각형 8">
            <a:extLst>
              <a:ext uri="{FF2B5EF4-FFF2-40B4-BE49-F238E27FC236}">
                <a16:creationId xmlns:a16="http://schemas.microsoft.com/office/drawing/2014/main" id="{FE7BB77D-2B02-4FD8-B35A-2DB922E7FF58}"/>
              </a:ext>
            </a:extLst>
          </p:cNvPr>
          <p:cNvSpPr/>
          <p:nvPr/>
        </p:nvSpPr>
        <p:spPr>
          <a:xfrm>
            <a:off x="395536" y="4373549"/>
            <a:ext cx="5760640" cy="307777"/>
          </a:xfrm>
          <a:prstGeom prst="rect">
            <a:avLst/>
          </a:prstGeom>
        </p:spPr>
        <p:txBody>
          <a:bodyPr wrap="square">
            <a:spAutoFit/>
          </a:bodyPr>
          <a:lstStyle/>
          <a:p>
            <a:pPr marL="285750" indent="-285750">
              <a:buFont typeface="Arial" panose="020B0604020202020204" pitchFamily="34" charset="0"/>
              <a:buChar char="•"/>
            </a:pPr>
            <a:r>
              <a:rPr lang="en-US" altLang="ko-KR" sz="1400" dirty="0"/>
              <a:t>https://www.datacamp.com/community/tutorials</a:t>
            </a:r>
            <a:endParaRPr lang="ko-KR" altLang="en-US" sz="1400" dirty="0"/>
          </a:p>
        </p:txBody>
      </p:sp>
      <p:sp>
        <p:nvSpPr>
          <p:cNvPr id="8" name="직사각형 7">
            <a:extLst>
              <a:ext uri="{FF2B5EF4-FFF2-40B4-BE49-F238E27FC236}">
                <a16:creationId xmlns:a16="http://schemas.microsoft.com/office/drawing/2014/main" id="{DAA6BAEC-8E7F-4426-A8B1-D6420580D557}"/>
              </a:ext>
            </a:extLst>
          </p:cNvPr>
          <p:cNvSpPr/>
          <p:nvPr/>
        </p:nvSpPr>
        <p:spPr>
          <a:xfrm>
            <a:off x="395536" y="857232"/>
            <a:ext cx="4604787" cy="369332"/>
          </a:xfrm>
          <a:prstGeom prst="rect">
            <a:avLst/>
          </a:prstGeom>
        </p:spPr>
        <p:txBody>
          <a:bodyPr wrap="none">
            <a:spAutoFit/>
          </a:bodyPr>
          <a:lstStyle/>
          <a:p>
            <a:r>
              <a:rPr lang="en-US" altLang="ko-KR" dirty="0"/>
              <a:t>https://scikit-learn.org/stable/modules/svm.html</a:t>
            </a:r>
            <a:endParaRPr lang="ko-KR" altLang="en-US" dirty="0"/>
          </a:p>
        </p:txBody>
      </p:sp>
      <p:sp>
        <p:nvSpPr>
          <p:cNvPr id="10" name="직사각형 9">
            <a:extLst>
              <a:ext uri="{FF2B5EF4-FFF2-40B4-BE49-F238E27FC236}">
                <a16:creationId xmlns:a16="http://schemas.microsoft.com/office/drawing/2014/main" id="{45CEBB3E-05F1-479E-8EDC-00106E99A7E5}"/>
              </a:ext>
            </a:extLst>
          </p:cNvPr>
          <p:cNvSpPr/>
          <p:nvPr/>
        </p:nvSpPr>
        <p:spPr>
          <a:xfrm>
            <a:off x="634600" y="1420373"/>
            <a:ext cx="4572000" cy="2031325"/>
          </a:xfrm>
          <a:prstGeom prst="rect">
            <a:avLst/>
          </a:prstGeom>
          <a:ln>
            <a:solidFill>
              <a:schemeClr val="tx1">
                <a:lumMod val="50000"/>
                <a:lumOff val="50000"/>
              </a:schemeClr>
            </a:solidFill>
          </a:ln>
        </p:spPr>
        <p:txBody>
          <a:bodyPr>
            <a:spAutoFit/>
          </a:bodyPr>
          <a:lstStyle/>
          <a:p>
            <a:pPr>
              <a:buFont typeface="Arial" panose="020B0604020202020204" pitchFamily="34" charset="0"/>
              <a:buChar char="•"/>
            </a:pPr>
            <a:r>
              <a:rPr lang="en-US" altLang="ko-KR" sz="1400" u="sng" dirty="0">
                <a:latin typeface="-apple-system"/>
                <a:hlinkClick r:id="rId2">
                  <a:extLst>
                    <a:ext uri="{A12FA001-AC4F-418D-AE19-62706E023703}">
                      <ahyp:hlinkClr xmlns:ahyp="http://schemas.microsoft.com/office/drawing/2018/hyperlinkcolor" val="tx"/>
                    </a:ext>
                  </a:extLst>
                </a:hlinkClick>
              </a:rPr>
              <a:t>1.4. Support Vector Machines</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3">
                  <a:extLst>
                    <a:ext uri="{A12FA001-AC4F-418D-AE19-62706E023703}">
                      <ahyp:hlinkClr xmlns:ahyp="http://schemas.microsoft.com/office/drawing/2018/hyperlinkcolor" val="tx"/>
                    </a:ext>
                  </a:extLst>
                </a:hlinkClick>
              </a:rPr>
              <a:t>1.4.1. Classification</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4">
                  <a:extLst>
                    <a:ext uri="{A12FA001-AC4F-418D-AE19-62706E023703}">
                      <ahyp:hlinkClr xmlns:ahyp="http://schemas.microsoft.com/office/drawing/2018/hyperlinkcolor" val="tx"/>
                    </a:ext>
                  </a:extLst>
                </a:hlinkClick>
              </a:rPr>
              <a:t>1.4.2. Regression</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5">
                  <a:extLst>
                    <a:ext uri="{A12FA001-AC4F-418D-AE19-62706E023703}">
                      <ahyp:hlinkClr xmlns:ahyp="http://schemas.microsoft.com/office/drawing/2018/hyperlinkcolor" val="tx"/>
                    </a:ext>
                  </a:extLst>
                </a:hlinkClick>
              </a:rPr>
              <a:t>1.4.3. Density estimation, novelty detection</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6">
                  <a:extLst>
                    <a:ext uri="{A12FA001-AC4F-418D-AE19-62706E023703}">
                      <ahyp:hlinkClr xmlns:ahyp="http://schemas.microsoft.com/office/drawing/2018/hyperlinkcolor" val="tx"/>
                    </a:ext>
                  </a:extLst>
                </a:hlinkClick>
              </a:rPr>
              <a:t>1.4.4. Complexity</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7">
                  <a:extLst>
                    <a:ext uri="{A12FA001-AC4F-418D-AE19-62706E023703}">
                      <ahyp:hlinkClr xmlns:ahyp="http://schemas.microsoft.com/office/drawing/2018/hyperlinkcolor" val="tx"/>
                    </a:ext>
                  </a:extLst>
                </a:hlinkClick>
              </a:rPr>
              <a:t>1.4.5. Tips on Practical Use</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8">
                  <a:extLst>
                    <a:ext uri="{A12FA001-AC4F-418D-AE19-62706E023703}">
                      <ahyp:hlinkClr xmlns:ahyp="http://schemas.microsoft.com/office/drawing/2018/hyperlinkcolor" val="tx"/>
                    </a:ext>
                  </a:extLst>
                </a:hlinkClick>
              </a:rPr>
              <a:t>1.4.6. Kernel functions</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9">
                  <a:extLst>
                    <a:ext uri="{A12FA001-AC4F-418D-AE19-62706E023703}">
                      <ahyp:hlinkClr xmlns:ahyp="http://schemas.microsoft.com/office/drawing/2018/hyperlinkcolor" val="tx"/>
                    </a:ext>
                  </a:extLst>
                </a:hlinkClick>
              </a:rPr>
              <a:t>1.4.7. Mathematical formulation</a:t>
            </a:r>
            <a:endParaRPr lang="en-US" altLang="ko-KR" sz="1400" dirty="0">
              <a:latin typeface="-apple-system"/>
            </a:endParaRPr>
          </a:p>
          <a:p>
            <a:pPr marL="742950" lvl="1" indent="-285750">
              <a:buFont typeface="Arial" panose="020B0604020202020204" pitchFamily="34" charset="0"/>
              <a:buChar char="•"/>
            </a:pPr>
            <a:r>
              <a:rPr lang="en-US" altLang="ko-KR" sz="1400" dirty="0">
                <a:latin typeface="-apple-system"/>
                <a:hlinkClick r:id="rId10">
                  <a:extLst>
                    <a:ext uri="{A12FA001-AC4F-418D-AE19-62706E023703}">
                      <ahyp:hlinkClr xmlns:ahyp="http://schemas.microsoft.com/office/drawing/2018/hyperlinkcolor" val="tx"/>
                    </a:ext>
                  </a:extLst>
                </a:hlinkClick>
              </a:rPr>
              <a:t>1.4.8. Implementation details</a:t>
            </a:r>
            <a:endParaRPr lang="en-US" altLang="ko-KR" sz="1400" i="0" dirty="0">
              <a:effectLst/>
              <a:latin typeface="-apple-system"/>
            </a:endParaRPr>
          </a:p>
        </p:txBody>
      </p:sp>
      <p:sp>
        <p:nvSpPr>
          <p:cNvPr id="11" name="직사각형 10">
            <a:extLst>
              <a:ext uri="{FF2B5EF4-FFF2-40B4-BE49-F238E27FC236}">
                <a16:creationId xmlns:a16="http://schemas.microsoft.com/office/drawing/2014/main" id="{77C608BD-3CE3-4ABB-9422-4B8D2DD4445E}"/>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3289473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10BA971C-24F4-482E-8E62-1A25AF8F96C1}"/>
              </a:ext>
            </a:extLst>
          </p:cNvPr>
          <p:cNvSpPr/>
          <p:nvPr/>
        </p:nvSpPr>
        <p:spPr>
          <a:xfrm>
            <a:off x="755576" y="1317096"/>
            <a:ext cx="7128792" cy="1446550"/>
          </a:xfrm>
          <a:prstGeom prst="rect">
            <a:avLst/>
          </a:prstGeom>
        </p:spPr>
        <p:txBody>
          <a:bodyPr wrap="square">
            <a:spAutoFit/>
          </a:bodyPr>
          <a:lstStyle/>
          <a:p>
            <a:r>
              <a:rPr lang="ko-KR" altLang="en-US" sz="1200" dirty="0"/>
              <a:t>알고리즘에 따라 예측결과의 계산과정이 </a:t>
            </a:r>
            <a:r>
              <a:rPr lang="ko-KR" altLang="en-US" sz="1200" dirty="0">
                <a:highlight>
                  <a:srgbClr val="FFFF00"/>
                </a:highlight>
              </a:rPr>
              <a:t>블랙박스</a:t>
            </a:r>
            <a:r>
              <a:rPr lang="en-US" altLang="ko-KR" sz="1200" dirty="0">
                <a:highlight>
                  <a:srgbClr val="FFFF00"/>
                </a:highlight>
              </a:rPr>
              <a:t>(black box)</a:t>
            </a:r>
            <a:r>
              <a:rPr lang="ko-KR" altLang="en-US" sz="1200" dirty="0"/>
              <a:t>로 남는 경우가 있어 주의가 필요하다</a:t>
            </a:r>
            <a:r>
              <a:rPr lang="en-US" altLang="ko-KR" sz="1200" dirty="0"/>
              <a:t>. </a:t>
            </a:r>
          </a:p>
          <a:p>
            <a:r>
              <a:rPr lang="ko-KR" altLang="en-US" sz="1200" dirty="0"/>
              <a:t>이러한 방법론의 경우 기업부도위험을 계산할 수 있어도</a:t>
            </a:r>
            <a:r>
              <a:rPr lang="en-US" altLang="ko-KR" sz="1200" dirty="0"/>
              <a:t>, </a:t>
            </a:r>
            <a:r>
              <a:rPr lang="ko-KR" altLang="en-US" sz="1200" dirty="0">
                <a:highlight>
                  <a:srgbClr val="00FFFF"/>
                </a:highlight>
              </a:rPr>
              <a:t>부도위험을 낮추기 위한 경영상태 개선전략을 제시하지는 못하는 한계</a:t>
            </a:r>
            <a:r>
              <a:rPr lang="en-US" altLang="ko-KR" sz="1200" dirty="0">
                <a:highlight>
                  <a:srgbClr val="00FFFF"/>
                </a:highlight>
              </a:rPr>
              <a:t> </a:t>
            </a:r>
          </a:p>
          <a:p>
            <a:r>
              <a:rPr lang="en-US" altLang="ko-KR" sz="1200" dirty="0">
                <a:sym typeface="Wingdings" panose="05000000000000000000" pitchFamily="2" charset="2"/>
              </a:rPr>
              <a:t></a:t>
            </a:r>
            <a:r>
              <a:rPr lang="ko-KR" altLang="en-US" sz="1200" dirty="0"/>
              <a:t> 기업부도예측을 실시할 때에는 예측 목적에 맞는 정보를 제공할 수 있는 적절한 방법론 선정이 요구되며</a:t>
            </a:r>
            <a:r>
              <a:rPr lang="en-US" altLang="ko-KR" sz="1200" dirty="0"/>
              <a:t>,  </a:t>
            </a:r>
            <a:r>
              <a:rPr lang="ko-KR" altLang="en-US" sz="1200" dirty="0"/>
              <a:t>이를 위해서는 각 방법론에 대한 상세한 이해와 활용능력이 필요하다</a:t>
            </a:r>
            <a:r>
              <a:rPr lang="en-US" altLang="ko-KR" sz="1200" dirty="0"/>
              <a:t>.</a:t>
            </a:r>
          </a:p>
          <a:p>
            <a:endParaRPr lang="en-US" altLang="ko-KR" sz="1400" dirty="0"/>
          </a:p>
          <a:p>
            <a:endParaRPr lang="en-US" altLang="ko-KR" sz="1400" dirty="0"/>
          </a:p>
        </p:txBody>
      </p:sp>
      <p:sp>
        <p:nvSpPr>
          <p:cNvPr id="3" name="직사각형 2">
            <a:extLst>
              <a:ext uri="{FF2B5EF4-FFF2-40B4-BE49-F238E27FC236}">
                <a16:creationId xmlns:a16="http://schemas.microsoft.com/office/drawing/2014/main" id="{01FDAE67-7D36-461D-A04A-74B03D9990F3}"/>
              </a:ext>
            </a:extLst>
          </p:cNvPr>
          <p:cNvSpPr/>
          <p:nvPr/>
        </p:nvSpPr>
        <p:spPr>
          <a:xfrm>
            <a:off x="2226254" y="346152"/>
            <a:ext cx="4339650" cy="369332"/>
          </a:xfrm>
          <a:prstGeom prst="rect">
            <a:avLst/>
          </a:prstGeom>
        </p:spPr>
        <p:txBody>
          <a:bodyPr wrap="none">
            <a:spAutoFit/>
          </a:bodyPr>
          <a:lstStyle/>
          <a:p>
            <a:r>
              <a:rPr lang="ko-KR" altLang="en-US" dirty="0"/>
              <a:t>기계학습을 이용한 기업부도예측 한계점</a:t>
            </a:r>
            <a:endParaRPr lang="en-US" altLang="ko-KR" dirty="0"/>
          </a:p>
        </p:txBody>
      </p:sp>
      <p:sp>
        <p:nvSpPr>
          <p:cNvPr id="7" name="바닥글 개체 틀 6">
            <a:extLst>
              <a:ext uri="{FF2B5EF4-FFF2-40B4-BE49-F238E27FC236}">
                <a16:creationId xmlns:a16="http://schemas.microsoft.com/office/drawing/2014/main" id="{4EE3099E-BCC9-4F08-AAD1-1274C74E03E1}"/>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6692F45F-B6DB-4B73-85E3-814E732B6CB3}"/>
              </a:ext>
            </a:extLst>
          </p:cNvPr>
          <p:cNvSpPr>
            <a:spLocks noGrp="1"/>
          </p:cNvSpPr>
          <p:nvPr>
            <p:ph type="sldNum" sz="quarter" idx="12"/>
          </p:nvPr>
        </p:nvSpPr>
        <p:spPr/>
        <p:txBody>
          <a:bodyPr/>
          <a:lstStyle/>
          <a:p>
            <a:fld id="{DE77BB65-F969-4654-BF30-45C70C1BE112}" type="slidenum">
              <a:rPr lang="ko-KR" altLang="en-US" smtClean="0"/>
              <a:pPr/>
              <a:t>276</a:t>
            </a:fld>
            <a:endParaRPr lang="ko-KR" altLang="en-US"/>
          </a:p>
        </p:txBody>
      </p:sp>
      <p:sp>
        <p:nvSpPr>
          <p:cNvPr id="10" name="직사각형 9">
            <a:extLst>
              <a:ext uri="{FF2B5EF4-FFF2-40B4-BE49-F238E27FC236}">
                <a16:creationId xmlns:a16="http://schemas.microsoft.com/office/drawing/2014/main" id="{989E2E6C-10C8-455A-8D64-55C688F37A00}"/>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기계학습 기업부도예측</a:t>
            </a:r>
          </a:p>
        </p:txBody>
      </p:sp>
    </p:spTree>
    <p:extLst>
      <p:ext uri="{BB962C8B-B14F-4D97-AF65-F5344CB8AC3E}">
        <p14:creationId xmlns:p14="http://schemas.microsoft.com/office/powerpoint/2010/main" val="407781990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9" name="직사각형 8">
            <a:extLst>
              <a:ext uri="{FF2B5EF4-FFF2-40B4-BE49-F238E27FC236}">
                <a16:creationId xmlns:a16="http://schemas.microsoft.com/office/drawing/2014/main" id="{DADF240B-9762-4732-8B61-E30D012B0F19}"/>
              </a:ext>
            </a:extLst>
          </p:cNvPr>
          <p:cNvSpPr/>
          <p:nvPr/>
        </p:nvSpPr>
        <p:spPr>
          <a:xfrm>
            <a:off x="467544" y="1268760"/>
            <a:ext cx="8496944" cy="4401205"/>
          </a:xfrm>
          <a:prstGeom prst="rect">
            <a:avLst/>
          </a:prstGeom>
        </p:spPr>
        <p:txBody>
          <a:bodyPr wrap="square">
            <a:spAutoFit/>
          </a:bodyPr>
          <a:lstStyle/>
          <a:p>
            <a:r>
              <a:rPr lang="en-US" altLang="ko-KR" sz="1400" dirty="0">
                <a:highlight>
                  <a:srgbClr val="FFFF00"/>
                </a:highlight>
              </a:rPr>
              <a:t>Bankruptcy prediction </a:t>
            </a:r>
            <a:r>
              <a:rPr lang="en-US" altLang="ko-KR" sz="1400" dirty="0"/>
              <a:t>is associated with credit risk, which has been thrust into the spotlight due to the recent financial crisis. </a:t>
            </a:r>
          </a:p>
          <a:p>
            <a:r>
              <a:rPr lang="en-US" altLang="ko-KR" sz="1400" dirty="0">
                <a:highlight>
                  <a:srgbClr val="FFFF00"/>
                </a:highlight>
              </a:rPr>
              <a:t>Machine learning models</a:t>
            </a:r>
            <a:r>
              <a:rPr lang="en-US" altLang="ko-KR" sz="1400" dirty="0"/>
              <a:t> have been very successful in finance applications, and many studies examine their use in bankruptcy prediction. </a:t>
            </a:r>
          </a:p>
          <a:p>
            <a:r>
              <a:rPr lang="en-US" altLang="ko-KR" sz="1400" dirty="0"/>
              <a:t>The </a:t>
            </a:r>
            <a:r>
              <a:rPr lang="en-US" altLang="ko-KR" sz="1400" dirty="0">
                <a:highlight>
                  <a:srgbClr val="FFFF00"/>
                </a:highlight>
              </a:rPr>
              <a:t>Altman and Ohlson models </a:t>
            </a:r>
            <a:r>
              <a:rPr lang="en-US" altLang="ko-KR" sz="1400" dirty="0"/>
              <a:t>are still relevant, due not only to their predictive power but also to their simple, practical, and consistent frameworks. </a:t>
            </a:r>
          </a:p>
          <a:p>
            <a:r>
              <a:rPr lang="en-US" altLang="ko-KR" sz="1400" dirty="0"/>
              <a:t>Few studies can improve on their  results concerning forecasting accuracy or the simplicity of the models</a:t>
            </a:r>
          </a:p>
          <a:p>
            <a:endParaRPr lang="en-US" altLang="ko-KR" sz="1400" dirty="0"/>
          </a:p>
          <a:p>
            <a:r>
              <a:rPr lang="en-US" altLang="ko-KR" sz="1400" dirty="0"/>
              <a:t>Regarding accuracy ratios, our results show that the </a:t>
            </a:r>
            <a:r>
              <a:rPr lang="en-US" altLang="ko-KR" sz="1400" dirty="0">
                <a:highlight>
                  <a:srgbClr val="FFFF00"/>
                </a:highlight>
              </a:rPr>
              <a:t>traditional models (MDA, LR, and ANN) </a:t>
            </a:r>
            <a:r>
              <a:rPr lang="en-US" altLang="ko-KR" sz="1400" dirty="0"/>
              <a:t>have </a:t>
            </a:r>
            <a:r>
              <a:rPr lang="en-US" altLang="ko-KR" sz="1400" dirty="0">
                <a:highlight>
                  <a:srgbClr val="FFFF00"/>
                </a:highlight>
              </a:rPr>
              <a:t>lower predictive capacity (between 52% and 77%) </a:t>
            </a:r>
            <a:r>
              <a:rPr lang="en-US" altLang="ko-KR" sz="1400" dirty="0"/>
              <a:t>than </a:t>
            </a:r>
            <a:r>
              <a:rPr lang="en-US" altLang="ko-KR" sz="1400" dirty="0">
                <a:highlight>
                  <a:srgbClr val="FFFF00"/>
                </a:highlight>
              </a:rPr>
              <a:t>the machine learning models (71% to 87%), </a:t>
            </a:r>
            <a:r>
              <a:rPr lang="en-US" altLang="ko-KR" sz="1400" dirty="0"/>
              <a:t>corroborating Wang et al. (2012), </a:t>
            </a:r>
            <a:r>
              <a:rPr lang="en-US" altLang="ko-KR" sz="1400" dirty="0" err="1"/>
              <a:t>Breiman</a:t>
            </a:r>
            <a:r>
              <a:rPr lang="en-US" altLang="ko-KR" sz="1400" dirty="0"/>
              <a:t> (2001), Kim and </a:t>
            </a:r>
            <a:r>
              <a:rPr lang="en-US" altLang="ko-KR" sz="1400" dirty="0" err="1"/>
              <a:t>Upneja</a:t>
            </a:r>
            <a:r>
              <a:rPr lang="en-US" altLang="ko-KR" sz="1400" dirty="0"/>
              <a:t> (2014) and Chen et al. (2010). New studies can adapt these machine learning techniques for other credit risk studies, such as general default events not limited to bankruptcy. </a:t>
            </a:r>
          </a:p>
          <a:p>
            <a:endParaRPr lang="en-US" altLang="ko-KR" sz="1400" dirty="0"/>
          </a:p>
          <a:p>
            <a:r>
              <a:rPr lang="en-US" altLang="ko-KR" sz="1400" dirty="0"/>
              <a:t>However, </a:t>
            </a:r>
            <a:r>
              <a:rPr lang="en-US" altLang="ko-KR" sz="1400" dirty="0">
                <a:highlight>
                  <a:srgbClr val="00FFFF"/>
                </a:highlight>
              </a:rPr>
              <a:t>machine models are not perfect</a:t>
            </a:r>
            <a:r>
              <a:rPr lang="en-US" altLang="ko-KR" sz="1400" dirty="0"/>
              <a:t>. The SVM-Lin results show that it is difficult to address non-separable datasets, which produces more misclassifications. </a:t>
            </a:r>
          </a:p>
          <a:p>
            <a:r>
              <a:rPr lang="en-US" altLang="ko-KR" sz="1400" dirty="0">
                <a:highlight>
                  <a:srgbClr val="FFFF00"/>
                </a:highlight>
              </a:rPr>
              <a:t>SVM-RBF, a non-linear kernel, reduced error rates but had weaker performance </a:t>
            </a:r>
            <a:r>
              <a:rPr lang="en-US" altLang="ko-KR" sz="1400" dirty="0"/>
              <a:t>than other machine learning models. Moreover, SVM models took significantly more computational processing time than others did; however, this was not an important issue because no model took more than one minute to run. Although bagging, boosting, and RF incorporate similar procedures, RF generally produced better accuracy and error rates. Output variability is a critical problem typically found in ANNs, whereas the machine learning models produced stable solutions.</a:t>
            </a:r>
            <a:endParaRPr lang="ko-KR" altLang="en-US" sz="1400" dirty="0"/>
          </a:p>
        </p:txBody>
      </p:sp>
      <p:sp>
        <p:nvSpPr>
          <p:cNvPr id="10" name="직사각형 9">
            <a:extLst>
              <a:ext uri="{FF2B5EF4-FFF2-40B4-BE49-F238E27FC236}">
                <a16:creationId xmlns:a16="http://schemas.microsoft.com/office/drawing/2014/main" id="{02991F28-FB44-4983-A248-514575051D35}"/>
              </a:ext>
            </a:extLst>
          </p:cNvPr>
          <p:cNvSpPr/>
          <p:nvPr/>
        </p:nvSpPr>
        <p:spPr>
          <a:xfrm>
            <a:off x="467544" y="93036"/>
            <a:ext cx="7632848" cy="646331"/>
          </a:xfrm>
          <a:prstGeom prst="rect">
            <a:avLst/>
          </a:prstGeom>
        </p:spPr>
        <p:txBody>
          <a:bodyPr wrap="square">
            <a:spAutoFit/>
          </a:bodyPr>
          <a:lstStyle/>
          <a:p>
            <a:r>
              <a:rPr lang="en-US" altLang="ko-KR" dirty="0"/>
              <a:t>Machine learning models and bankruptcy prediction (2017) </a:t>
            </a:r>
          </a:p>
          <a:p>
            <a:r>
              <a:rPr lang="en-US" altLang="ko-KR" dirty="0"/>
              <a:t>Flavio </a:t>
            </a:r>
            <a:r>
              <a:rPr lang="en-US" altLang="ko-KR" dirty="0" err="1"/>
              <a:t>Barbozaa</a:t>
            </a:r>
            <a:r>
              <a:rPr lang="en-US" altLang="ko-KR" dirty="0"/>
              <a:t>,∗ , Herbert Kimura b , </a:t>
            </a:r>
            <a:r>
              <a:rPr lang="en-US" altLang="ko-KR" dirty="0">
                <a:highlight>
                  <a:srgbClr val="FFFF00"/>
                </a:highlight>
              </a:rPr>
              <a:t>Edward Altman</a:t>
            </a:r>
            <a:endParaRPr lang="ko-KR" altLang="en-US" dirty="0">
              <a:highlight>
                <a:srgbClr val="FFFF00"/>
              </a:highlight>
            </a:endParaRPr>
          </a:p>
        </p:txBody>
      </p:sp>
      <p:sp>
        <p:nvSpPr>
          <p:cNvPr id="2" name="바닥글 개체 틀 1">
            <a:extLst>
              <a:ext uri="{FF2B5EF4-FFF2-40B4-BE49-F238E27FC236}">
                <a16:creationId xmlns:a16="http://schemas.microsoft.com/office/drawing/2014/main" id="{EC9869CE-6BAF-44AA-B90D-F600316BE93B}"/>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0515CBF0-5360-46E2-959C-963FDFA704EE}"/>
              </a:ext>
            </a:extLst>
          </p:cNvPr>
          <p:cNvSpPr>
            <a:spLocks noGrp="1"/>
          </p:cNvSpPr>
          <p:nvPr>
            <p:ph type="sldNum" sz="quarter" idx="12"/>
          </p:nvPr>
        </p:nvSpPr>
        <p:spPr/>
        <p:txBody>
          <a:bodyPr/>
          <a:lstStyle/>
          <a:p>
            <a:fld id="{DE77BB65-F969-4654-BF30-45C70C1BE112}" type="slidenum">
              <a:rPr lang="ko-KR" altLang="en-US" smtClean="0"/>
              <a:pPr/>
              <a:t>277</a:t>
            </a:fld>
            <a:endParaRPr lang="ko-KR" altLang="en-US"/>
          </a:p>
        </p:txBody>
      </p:sp>
    </p:spTree>
    <p:extLst>
      <p:ext uri="{BB962C8B-B14F-4D97-AF65-F5344CB8AC3E}">
        <p14:creationId xmlns:p14="http://schemas.microsoft.com/office/powerpoint/2010/main" val="81432460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BB5866F5-6EA0-4B69-8186-BEFB0BD01592}"/>
              </a:ext>
            </a:extLst>
          </p:cNvPr>
          <p:cNvSpPr/>
          <p:nvPr/>
        </p:nvSpPr>
        <p:spPr>
          <a:xfrm>
            <a:off x="611560" y="949560"/>
            <a:ext cx="7848872" cy="5262979"/>
          </a:xfrm>
          <a:prstGeom prst="rect">
            <a:avLst/>
          </a:prstGeom>
        </p:spPr>
        <p:txBody>
          <a:bodyPr wrap="square">
            <a:spAutoFit/>
          </a:bodyPr>
          <a:lstStyle/>
          <a:p>
            <a:r>
              <a:rPr lang="en-US" altLang="ko-KR" sz="1600" dirty="0"/>
              <a:t>We now highlight some strengths of the study. </a:t>
            </a:r>
          </a:p>
          <a:p>
            <a:r>
              <a:rPr lang="en-US" altLang="ko-KR" sz="1600" dirty="0">
                <a:highlight>
                  <a:srgbClr val="FFFF00"/>
                </a:highlight>
              </a:rPr>
              <a:t>First, </a:t>
            </a:r>
            <a:r>
              <a:rPr lang="en-US" altLang="ko-KR" sz="1600" dirty="0"/>
              <a:t>we argue that </a:t>
            </a:r>
            <a:r>
              <a:rPr lang="en-US" altLang="ko-KR" sz="1600" dirty="0">
                <a:highlight>
                  <a:srgbClr val="FFFF00"/>
                </a:highlight>
              </a:rPr>
              <a:t>significant predictive accuracy </a:t>
            </a:r>
            <a:r>
              <a:rPr lang="en-US" altLang="ko-KR" sz="1600" dirty="0"/>
              <a:t>was achieved by using </a:t>
            </a:r>
            <a:r>
              <a:rPr lang="en-US" altLang="ko-KR" sz="1600" dirty="0">
                <a:highlight>
                  <a:srgbClr val="FFFF00"/>
                </a:highlight>
              </a:rPr>
              <a:t>machine learning models</a:t>
            </a:r>
            <a:r>
              <a:rPr lang="en-US" altLang="ko-KR" sz="1600" dirty="0"/>
              <a:t> under restrictive conditions such as existence of </a:t>
            </a:r>
            <a:r>
              <a:rPr lang="en-US" altLang="ko-KR" sz="1600" dirty="0">
                <a:highlight>
                  <a:srgbClr val="FFFF00"/>
                </a:highlight>
              </a:rPr>
              <a:t>high correlated variables</a:t>
            </a:r>
            <a:r>
              <a:rPr lang="en-US" altLang="ko-KR" sz="1600" dirty="0"/>
              <a:t>, </a:t>
            </a:r>
            <a:r>
              <a:rPr lang="en-US" altLang="ko-KR" sz="1600" dirty="0">
                <a:highlight>
                  <a:srgbClr val="FFFF00"/>
                </a:highlight>
              </a:rPr>
              <a:t>outliers</a:t>
            </a:r>
            <a:r>
              <a:rPr lang="en-US" altLang="ko-KR" sz="1600" dirty="0"/>
              <a:t>, and </a:t>
            </a:r>
            <a:r>
              <a:rPr lang="en-US" altLang="ko-KR" sz="1600" dirty="0">
                <a:highlight>
                  <a:srgbClr val="FFFF00"/>
                </a:highlight>
              </a:rPr>
              <a:t>missing values</a:t>
            </a:r>
            <a:r>
              <a:rPr lang="en-US" altLang="ko-KR" sz="1600" dirty="0"/>
              <a:t>. Since we use raw data, without making any </a:t>
            </a:r>
            <a:r>
              <a:rPr lang="en-US" altLang="ko-KR" sz="1600" dirty="0">
                <a:highlight>
                  <a:srgbClr val="FFFF00"/>
                </a:highlight>
              </a:rPr>
              <a:t>transformation </a:t>
            </a:r>
            <a:r>
              <a:rPr lang="en-US" altLang="ko-KR" sz="1600" dirty="0"/>
              <a:t>or </a:t>
            </a:r>
            <a:r>
              <a:rPr lang="en-US" altLang="ko-KR" sz="1600" dirty="0">
                <a:highlight>
                  <a:srgbClr val="FFFF00"/>
                </a:highlight>
              </a:rPr>
              <a:t>adjustments to the variables</a:t>
            </a:r>
            <a:r>
              <a:rPr lang="en-US" altLang="ko-KR" sz="1600" dirty="0"/>
              <a:t>, results suggest that machine learning techniques can easily be applied and generate substantial </a:t>
            </a:r>
            <a:r>
              <a:rPr lang="en-US" altLang="ko-KR" sz="1600" dirty="0">
                <a:highlight>
                  <a:srgbClr val="FFFF00"/>
                </a:highlight>
              </a:rPr>
              <a:t>classification accuracy</a:t>
            </a:r>
            <a:r>
              <a:rPr lang="en-US" altLang="ko-KR" sz="1600" dirty="0"/>
              <a:t>, when compared to traditional mechanisms such as </a:t>
            </a:r>
            <a:r>
              <a:rPr lang="en-US" altLang="ko-KR" sz="1600" dirty="0">
                <a:highlight>
                  <a:srgbClr val="00FFFF"/>
                </a:highlight>
              </a:rPr>
              <a:t>linear discriminant analysis</a:t>
            </a:r>
            <a:r>
              <a:rPr lang="en-US" altLang="ko-KR" sz="1600" dirty="0"/>
              <a:t>, </a:t>
            </a:r>
            <a:r>
              <a:rPr lang="en-US" altLang="ko-KR" sz="1600" dirty="0">
                <a:highlight>
                  <a:srgbClr val="00FFFF"/>
                </a:highlight>
              </a:rPr>
              <a:t>logistic regression</a:t>
            </a:r>
            <a:r>
              <a:rPr lang="en-US" altLang="ko-KR" sz="1600" dirty="0"/>
              <a:t>, and </a:t>
            </a:r>
            <a:r>
              <a:rPr lang="en-US" altLang="ko-KR" sz="1600" dirty="0">
                <a:highlight>
                  <a:srgbClr val="00FFFF"/>
                </a:highlight>
              </a:rPr>
              <a:t>artificial neural networks</a:t>
            </a:r>
            <a:r>
              <a:rPr lang="en-US" altLang="ko-KR" sz="1600" dirty="0"/>
              <a:t>. Another differential element of the study is the use of metrics that reflect growth or change in some variables, which are not usually incorporated into predictive models of bankruptcy. </a:t>
            </a:r>
          </a:p>
          <a:p>
            <a:r>
              <a:rPr lang="en-US" altLang="ko-KR" sz="1600" dirty="0"/>
              <a:t>Following arguments from Carton and Hofer (2006), we argue that failure of firms is likely to follow from difficulties over time and not just in the year prior to bankruptcy. Instead of using the time series or survival analysis approaches, our procedure easily incorporates information about short-term evolution of a variable in a machine learning model. Results show that, by adding variables that depict a dynamic yet simple </a:t>
            </a:r>
            <a:r>
              <a:rPr lang="en-US" altLang="ko-KR" sz="1600" dirty="0" err="1"/>
              <a:t>behaviour</a:t>
            </a:r>
            <a:r>
              <a:rPr lang="en-US" altLang="ko-KR" sz="1600" dirty="0"/>
              <a:t> of firms, </a:t>
            </a:r>
            <a:r>
              <a:rPr lang="en-US" altLang="ko-KR" sz="1600" dirty="0">
                <a:highlight>
                  <a:srgbClr val="FFFF00"/>
                </a:highlight>
              </a:rPr>
              <a:t>machine learning techniques may improve predictive accuracy</a:t>
            </a:r>
            <a:r>
              <a:rPr lang="en-US" altLang="ko-KR" sz="1600" dirty="0"/>
              <a:t>. We also highlight that our using of an extensive database of defaults is not common in papers related to corporate bankruptcy. Many studies that investigate default are restricted to a specific credit product of a specific financial institution. Since we use broad training and testing samples, the results can be useful in </a:t>
            </a:r>
            <a:r>
              <a:rPr lang="en-US" altLang="ko-KR" sz="1600" dirty="0" err="1"/>
              <a:t>analysing</a:t>
            </a:r>
            <a:r>
              <a:rPr lang="en-US" altLang="ko-KR" sz="1600" dirty="0"/>
              <a:t> bankruptcy of the overall North American corporate credit market. </a:t>
            </a:r>
          </a:p>
          <a:p>
            <a:r>
              <a:rPr lang="en-US" altLang="ko-KR" sz="1600" dirty="0">
                <a:highlight>
                  <a:srgbClr val="FFFF00"/>
                </a:highlight>
              </a:rPr>
              <a:t>The number of observations also reduces problems of overfitting</a:t>
            </a:r>
            <a:r>
              <a:rPr lang="en-US" altLang="ko-KR" sz="1600" dirty="0"/>
              <a:t>. </a:t>
            </a:r>
            <a:endParaRPr lang="ko-KR" altLang="en-US" sz="1600" dirty="0"/>
          </a:p>
        </p:txBody>
      </p:sp>
      <p:sp>
        <p:nvSpPr>
          <p:cNvPr id="9" name="직사각형 8">
            <a:extLst>
              <a:ext uri="{FF2B5EF4-FFF2-40B4-BE49-F238E27FC236}">
                <a16:creationId xmlns:a16="http://schemas.microsoft.com/office/drawing/2014/main" id="{BD1670E2-E4D4-4643-9C2E-9292025B101A}"/>
              </a:ext>
            </a:extLst>
          </p:cNvPr>
          <p:cNvSpPr/>
          <p:nvPr/>
        </p:nvSpPr>
        <p:spPr>
          <a:xfrm>
            <a:off x="467544" y="93036"/>
            <a:ext cx="7632848" cy="646331"/>
          </a:xfrm>
          <a:prstGeom prst="rect">
            <a:avLst/>
          </a:prstGeom>
        </p:spPr>
        <p:txBody>
          <a:bodyPr wrap="square">
            <a:spAutoFit/>
          </a:bodyPr>
          <a:lstStyle/>
          <a:p>
            <a:r>
              <a:rPr lang="en-US" altLang="ko-KR" dirty="0"/>
              <a:t>Machine learning models and bankruptcy prediction </a:t>
            </a:r>
          </a:p>
          <a:p>
            <a:r>
              <a:rPr lang="en-US" altLang="ko-KR" dirty="0"/>
              <a:t>Flavio </a:t>
            </a:r>
            <a:r>
              <a:rPr lang="en-US" altLang="ko-KR" dirty="0" err="1"/>
              <a:t>Barbozaa</a:t>
            </a:r>
            <a:r>
              <a:rPr lang="en-US" altLang="ko-KR" dirty="0"/>
              <a:t>,∗ , Herbert Kimura b , </a:t>
            </a:r>
            <a:r>
              <a:rPr lang="en-US" altLang="ko-KR" dirty="0">
                <a:highlight>
                  <a:srgbClr val="FFFF00"/>
                </a:highlight>
              </a:rPr>
              <a:t>Edward Altman</a:t>
            </a:r>
            <a:endParaRPr lang="ko-KR" altLang="en-US" dirty="0">
              <a:highlight>
                <a:srgbClr val="FFFF00"/>
              </a:highlight>
            </a:endParaRPr>
          </a:p>
        </p:txBody>
      </p:sp>
      <p:sp>
        <p:nvSpPr>
          <p:cNvPr id="3" name="바닥글 개체 틀 2">
            <a:extLst>
              <a:ext uri="{FF2B5EF4-FFF2-40B4-BE49-F238E27FC236}">
                <a16:creationId xmlns:a16="http://schemas.microsoft.com/office/drawing/2014/main" id="{236BA7FF-E6F2-4A0D-9E3D-676733C2A6C4}"/>
              </a:ext>
            </a:extLst>
          </p:cNvPr>
          <p:cNvSpPr>
            <a:spLocks noGrp="1"/>
          </p:cNvSpPr>
          <p:nvPr>
            <p:ph type="ftr" sz="quarter" idx="11"/>
          </p:nvPr>
        </p:nvSpPr>
        <p:spPr/>
        <p:txBody>
          <a:bodyPr/>
          <a:lstStyle/>
          <a:p>
            <a:r>
              <a:rPr lang="en-US" altLang="ko-KR"/>
              <a:t>UBION PBL- FBA</a:t>
            </a:r>
            <a:endParaRPr lang="ko-KR" altLang="en-US"/>
          </a:p>
        </p:txBody>
      </p:sp>
      <p:sp>
        <p:nvSpPr>
          <p:cNvPr id="6" name="슬라이드 번호 개체 틀 5">
            <a:extLst>
              <a:ext uri="{FF2B5EF4-FFF2-40B4-BE49-F238E27FC236}">
                <a16:creationId xmlns:a16="http://schemas.microsoft.com/office/drawing/2014/main" id="{62C8D3FD-C7AB-4F1E-A870-D8DEAC252053}"/>
              </a:ext>
            </a:extLst>
          </p:cNvPr>
          <p:cNvSpPr>
            <a:spLocks noGrp="1"/>
          </p:cNvSpPr>
          <p:nvPr>
            <p:ph type="sldNum" sz="quarter" idx="12"/>
          </p:nvPr>
        </p:nvSpPr>
        <p:spPr/>
        <p:txBody>
          <a:bodyPr/>
          <a:lstStyle/>
          <a:p>
            <a:fld id="{DE77BB65-F969-4654-BF30-45C70C1BE112}" type="slidenum">
              <a:rPr lang="ko-KR" altLang="en-US" smtClean="0"/>
              <a:pPr/>
              <a:t>278</a:t>
            </a:fld>
            <a:endParaRPr lang="ko-KR" altLang="en-US"/>
          </a:p>
        </p:txBody>
      </p:sp>
    </p:spTree>
    <p:extLst>
      <p:ext uri="{BB962C8B-B14F-4D97-AF65-F5344CB8AC3E}">
        <p14:creationId xmlns:p14="http://schemas.microsoft.com/office/powerpoint/2010/main" val="14656140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33085B93-13D2-40AC-93A7-96BF1ACA517B}"/>
              </a:ext>
            </a:extLst>
          </p:cNvPr>
          <p:cNvSpPr/>
          <p:nvPr/>
        </p:nvSpPr>
        <p:spPr>
          <a:xfrm>
            <a:off x="136068" y="337470"/>
            <a:ext cx="5976664" cy="412742"/>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인공신경망</a:t>
            </a:r>
            <a:r>
              <a:rPr lang="en-US" altLang="ko-KR" b="1" kern="0" dirty="0">
                <a:solidFill>
                  <a:srgbClr val="000000"/>
                </a:solidFill>
                <a:uFill>
                  <a:solidFill>
                    <a:srgbClr val="000000"/>
                  </a:solidFill>
                </a:uFill>
                <a:latin typeface="+mn-ea"/>
              </a:rPr>
              <a:t>(Artificial Neural Networks)</a:t>
            </a:r>
            <a:endParaRPr lang="ko-KR" altLang="en-US" sz="1200" kern="0" dirty="0">
              <a:solidFill>
                <a:srgbClr val="000000"/>
              </a:solidFill>
              <a:latin typeface="+mn-ea"/>
            </a:endParaRPr>
          </a:p>
        </p:txBody>
      </p:sp>
      <p:sp>
        <p:nvSpPr>
          <p:cNvPr id="2" name="TextBox 1">
            <a:extLst>
              <a:ext uri="{FF2B5EF4-FFF2-40B4-BE49-F238E27FC236}">
                <a16:creationId xmlns:a16="http://schemas.microsoft.com/office/drawing/2014/main" id="{8662E5E8-4AFD-4DEC-9FBE-98660F17CB73}"/>
              </a:ext>
            </a:extLst>
          </p:cNvPr>
          <p:cNvSpPr txBox="1"/>
          <p:nvPr/>
        </p:nvSpPr>
        <p:spPr>
          <a:xfrm>
            <a:off x="459044" y="1118014"/>
            <a:ext cx="8073396" cy="2618858"/>
          </a:xfrm>
          <a:prstGeom prst="rect">
            <a:avLst/>
          </a:prstGeom>
          <a:noFill/>
        </p:spPr>
        <p:txBody>
          <a:bodyPr wrap="square" rtlCol="0">
            <a:spAutoFit/>
          </a:bodyPr>
          <a:lstStyle/>
          <a:p>
            <a:pPr>
              <a:lnSpc>
                <a:spcPct val="200000"/>
              </a:lnSpc>
            </a:pPr>
            <a:r>
              <a:rPr lang="ko-KR" altLang="en-US" sz="1200" dirty="0">
                <a:latin typeface="+mn-ea"/>
              </a:rPr>
              <a:t>인공신경망에서 보듯이 </a:t>
            </a:r>
            <a:r>
              <a:rPr lang="en-US" altLang="ko-KR" sz="1200" dirty="0">
                <a:latin typeface="+mn-ea"/>
              </a:rPr>
              <a:t>1980</a:t>
            </a:r>
            <a:r>
              <a:rPr lang="ko-KR" altLang="en-US" sz="1200" dirty="0">
                <a:latin typeface="+mn-ea"/>
              </a:rPr>
              <a:t>년대 후반부터 인공신경망 기법들이 부도예측 연구에 도입되어 많은 연구가 이루어졌다</a:t>
            </a:r>
            <a:r>
              <a:rPr lang="en-US" altLang="ko-KR" sz="1200" dirty="0">
                <a:latin typeface="+mn-ea"/>
              </a:rPr>
              <a:t>.</a:t>
            </a:r>
          </a:p>
          <a:p>
            <a:pPr>
              <a:lnSpc>
                <a:spcPct val="200000"/>
              </a:lnSpc>
            </a:pPr>
            <a:r>
              <a:rPr lang="ko-KR" altLang="en-US" sz="1200" dirty="0">
                <a:latin typeface="+mn-ea"/>
              </a:rPr>
              <a:t>인공신경망 기법을 적용한 부도예측 모형에서는 주로 기업의 재무정보 등을 입력변수로</a:t>
            </a:r>
            <a:r>
              <a:rPr lang="en-US" altLang="ko-KR" sz="1200" dirty="0">
                <a:latin typeface="+mn-ea"/>
              </a:rPr>
              <a:t>, </a:t>
            </a:r>
            <a:r>
              <a:rPr lang="ko-KR" altLang="en-US" sz="1200" dirty="0">
                <a:latin typeface="+mn-ea"/>
              </a:rPr>
              <a:t>기업의 부도여부를 출력변수로 설정하여 학습을 통해 이들의 관계를 추출하며 예측 </a:t>
            </a:r>
            <a:r>
              <a:rPr lang="ko-KR" altLang="en-US" sz="1200" dirty="0" err="1">
                <a:latin typeface="+mn-ea"/>
              </a:rPr>
              <a:t>변수들간에</a:t>
            </a:r>
            <a:r>
              <a:rPr lang="ko-KR" altLang="en-US" sz="1200" dirty="0">
                <a:latin typeface="+mn-ea"/>
              </a:rPr>
              <a:t> 잠재적으로 숨겨진 상관관계를 탐색한다</a:t>
            </a:r>
            <a:r>
              <a:rPr lang="en-US" altLang="ko-KR" sz="1200" dirty="0">
                <a:latin typeface="+mn-ea"/>
              </a:rPr>
              <a:t>. </a:t>
            </a:r>
          </a:p>
          <a:p>
            <a:pPr>
              <a:lnSpc>
                <a:spcPct val="200000"/>
              </a:lnSpc>
            </a:pPr>
            <a:r>
              <a:rPr lang="ko-KR" altLang="en-US" sz="1200" dirty="0">
                <a:latin typeface="+mn-ea"/>
              </a:rPr>
              <a:t>이러한 방법을 통해 인공신경망 기법이 부도예측과 관련하여 기존의 통계적 기법을 활용한 연구보다 더욱 향상된 예측 모형이 될 수 있음을 제시하고 있다</a:t>
            </a:r>
            <a:r>
              <a:rPr lang="en-US" altLang="ko-KR" sz="1200" dirty="0">
                <a:latin typeface="+mn-ea"/>
              </a:rPr>
              <a:t>.</a:t>
            </a:r>
          </a:p>
          <a:p>
            <a:pPr>
              <a:lnSpc>
                <a:spcPct val="200000"/>
              </a:lnSpc>
            </a:pPr>
            <a:r>
              <a:rPr lang="en-US" altLang="ko-KR" sz="1200" dirty="0">
                <a:latin typeface="+mn-ea"/>
              </a:rPr>
              <a:t> </a:t>
            </a:r>
            <a:endParaRPr lang="ko-KR" altLang="en-US" sz="1200" dirty="0">
              <a:latin typeface="+mn-ea"/>
            </a:endParaRPr>
          </a:p>
        </p:txBody>
      </p:sp>
      <p:sp>
        <p:nvSpPr>
          <p:cNvPr id="9" name="TextBox 8">
            <a:extLst>
              <a:ext uri="{FF2B5EF4-FFF2-40B4-BE49-F238E27FC236}">
                <a16:creationId xmlns:a16="http://schemas.microsoft.com/office/drawing/2014/main" id="{B34A41C5-17AE-450D-936A-D856B8FD487C}"/>
              </a:ext>
            </a:extLst>
          </p:cNvPr>
          <p:cNvSpPr txBox="1"/>
          <p:nvPr/>
        </p:nvSpPr>
        <p:spPr>
          <a:xfrm>
            <a:off x="459044" y="3926216"/>
            <a:ext cx="8497462" cy="461665"/>
          </a:xfrm>
          <a:prstGeom prst="rect">
            <a:avLst/>
          </a:prstGeom>
          <a:noFill/>
        </p:spPr>
        <p:txBody>
          <a:bodyPr wrap="square" rtlCol="0">
            <a:spAutoFit/>
          </a:bodyPr>
          <a:lstStyle/>
          <a:p>
            <a:r>
              <a:rPr lang="ko-KR" altLang="en-US" sz="1200" dirty="0"/>
              <a:t>데이터를 이용</a:t>
            </a:r>
            <a:endParaRPr lang="en-US" altLang="ko-KR" sz="1200" dirty="0"/>
          </a:p>
          <a:p>
            <a:r>
              <a:rPr lang="en-US" altLang="ko-KR" sz="1200" dirty="0">
                <a:sym typeface="Wingdings" panose="05000000000000000000" pitchFamily="2" charset="2"/>
              </a:rPr>
              <a:t> </a:t>
            </a:r>
            <a:r>
              <a:rPr lang="ko-KR" altLang="en-US" sz="1200" dirty="0">
                <a:sym typeface="Wingdings" panose="05000000000000000000" pitchFamily="2" charset="2"/>
              </a:rPr>
              <a:t>독립변수와 종속변수 간의 결합관계를 추출하여 </a:t>
            </a:r>
            <a:r>
              <a:rPr lang="ko-KR" altLang="en-US" sz="1200" dirty="0">
                <a:highlight>
                  <a:srgbClr val="FFFF00"/>
                </a:highlight>
                <a:sym typeface="Wingdings" panose="05000000000000000000" pitchFamily="2" charset="2"/>
              </a:rPr>
              <a:t>패턴인식</a:t>
            </a:r>
            <a:r>
              <a:rPr lang="en-US" altLang="ko-KR" sz="1200" dirty="0">
                <a:sym typeface="Wingdings" panose="05000000000000000000" pitchFamily="2" charset="2"/>
              </a:rPr>
              <a:t>, </a:t>
            </a:r>
            <a:r>
              <a:rPr lang="ko-KR" altLang="en-US" sz="1200" dirty="0">
                <a:sym typeface="Wingdings" panose="05000000000000000000" pitchFamily="2" charset="2"/>
              </a:rPr>
              <a:t>분류</a:t>
            </a:r>
            <a:r>
              <a:rPr lang="en-US" altLang="ko-KR" sz="1200" dirty="0">
                <a:sym typeface="Wingdings" panose="05000000000000000000" pitchFamily="2" charset="2"/>
              </a:rPr>
              <a:t>, </a:t>
            </a:r>
            <a:r>
              <a:rPr lang="ko-KR" altLang="en-US" sz="1200" dirty="0">
                <a:highlight>
                  <a:srgbClr val="FFFF00"/>
                </a:highlight>
                <a:sym typeface="Wingdings" panose="05000000000000000000" pitchFamily="2" charset="2"/>
              </a:rPr>
              <a:t>예측</a:t>
            </a:r>
            <a:r>
              <a:rPr lang="ko-KR" altLang="en-US" sz="1200" dirty="0">
                <a:sym typeface="Wingdings" panose="05000000000000000000" pitchFamily="2" charset="2"/>
              </a:rPr>
              <a:t> 등이 기능을 수행하는 모형을 구축</a:t>
            </a:r>
            <a:endParaRPr lang="ko-KR" altLang="en-US" sz="1200" dirty="0"/>
          </a:p>
        </p:txBody>
      </p:sp>
      <p:sp>
        <p:nvSpPr>
          <p:cNvPr id="3" name="바닥글 개체 틀 2">
            <a:extLst>
              <a:ext uri="{FF2B5EF4-FFF2-40B4-BE49-F238E27FC236}">
                <a16:creationId xmlns:a16="http://schemas.microsoft.com/office/drawing/2014/main" id="{4AD156A8-03E9-478B-B914-942DCF520BFA}"/>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D21D8203-812D-4DA9-B943-493DBEC96935}"/>
              </a:ext>
            </a:extLst>
          </p:cNvPr>
          <p:cNvSpPr>
            <a:spLocks noGrp="1"/>
          </p:cNvSpPr>
          <p:nvPr>
            <p:ph type="sldNum" sz="quarter" idx="12"/>
          </p:nvPr>
        </p:nvSpPr>
        <p:spPr/>
        <p:txBody>
          <a:bodyPr/>
          <a:lstStyle/>
          <a:p>
            <a:fld id="{DE77BB65-F969-4654-BF30-45C70C1BE112}" type="slidenum">
              <a:rPr lang="ko-KR" altLang="en-US" smtClean="0"/>
              <a:pPr/>
              <a:t>279</a:t>
            </a:fld>
            <a:endParaRPr lang="ko-KR" altLang="en-US"/>
          </a:p>
        </p:txBody>
      </p:sp>
      <p:sp>
        <p:nvSpPr>
          <p:cNvPr id="10" name="직사각형 9">
            <a:extLst>
              <a:ext uri="{FF2B5EF4-FFF2-40B4-BE49-F238E27FC236}">
                <a16:creationId xmlns:a16="http://schemas.microsoft.com/office/drawing/2014/main" id="{09D4A91F-DB24-4590-AC4E-76B1932D57C8}"/>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4. </a:t>
            </a:r>
            <a:r>
              <a:rPr lang="ko-KR" altLang="en-US" sz="1200" dirty="0"/>
              <a:t>기계학습 기업부도예측</a:t>
            </a:r>
          </a:p>
        </p:txBody>
      </p:sp>
    </p:spTree>
    <p:extLst>
      <p:ext uri="{BB962C8B-B14F-4D97-AF65-F5344CB8AC3E}">
        <p14:creationId xmlns:p14="http://schemas.microsoft.com/office/powerpoint/2010/main" val="412225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657079-7FF2-104F-96B8-07757FCCD337}"/>
              </a:ext>
            </a:extLst>
          </p:cNvPr>
          <p:cNvSpPr txBox="1"/>
          <p:nvPr/>
        </p:nvSpPr>
        <p:spPr>
          <a:xfrm>
            <a:off x="2725097" y="2855300"/>
            <a:ext cx="1245854" cy="230832"/>
          </a:xfrm>
          <a:prstGeom prst="rect">
            <a:avLst/>
          </a:prstGeom>
          <a:noFill/>
        </p:spPr>
        <p:txBody>
          <a:bodyPr wrap="none" rtlCol="0">
            <a:spAutoFit/>
          </a:bodyPr>
          <a:lstStyle/>
          <a:p>
            <a:r>
              <a:rPr kumimoji="1" lang="en-US" altLang="ko-Kore-KR" sz="900" b="1" dirty="0">
                <a:solidFill>
                  <a:srgbClr val="7030A0"/>
                </a:solidFill>
              </a:rPr>
              <a:t>SST (</a:t>
            </a:r>
            <a:r>
              <a:rPr kumimoji="1" lang="ko-Kore-KR" altLang="en-US" sz="900" b="1" dirty="0">
                <a:solidFill>
                  <a:srgbClr val="7030A0"/>
                </a:solidFill>
              </a:rPr>
              <a:t>편차의</a:t>
            </a:r>
            <a:r>
              <a:rPr kumimoji="1" lang="ko-KR" altLang="en-US" sz="900" b="1" dirty="0">
                <a:solidFill>
                  <a:srgbClr val="7030A0"/>
                </a:solidFill>
              </a:rPr>
              <a:t> 제곱</a:t>
            </a:r>
            <a:r>
              <a:rPr kumimoji="1" lang="en-US" altLang="ko-KR" sz="900" b="1" dirty="0">
                <a:solidFill>
                  <a:srgbClr val="7030A0"/>
                </a:solidFill>
              </a:rPr>
              <a:t> </a:t>
            </a:r>
            <a:r>
              <a:rPr kumimoji="1" lang="ko-KR" altLang="en-US" sz="900" b="1" dirty="0">
                <a:solidFill>
                  <a:srgbClr val="7030A0"/>
                </a:solidFill>
              </a:rPr>
              <a:t>합</a:t>
            </a:r>
            <a:r>
              <a:rPr kumimoji="1" lang="en-US" altLang="ko-KR" sz="900" b="1" dirty="0">
                <a:solidFill>
                  <a:srgbClr val="7030A0"/>
                </a:solidFill>
              </a:rPr>
              <a:t>)</a:t>
            </a:r>
            <a:endParaRPr kumimoji="1" lang="ko-Kore-KR" altLang="en-US" sz="900" b="1" dirty="0">
              <a:solidFill>
                <a:srgbClr val="7030A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052067-5148-C141-9CE6-EF63B65FECB7}"/>
                  </a:ext>
                </a:extLst>
              </p:cNvPr>
              <p:cNvSpPr txBox="1"/>
              <p:nvPr/>
            </p:nvSpPr>
            <p:spPr>
              <a:xfrm>
                <a:off x="409362" y="1432859"/>
                <a:ext cx="2453685" cy="388824"/>
              </a:xfrm>
              <a:prstGeom prst="rect">
                <a:avLst/>
              </a:prstGeom>
              <a:noFill/>
            </p:spPr>
            <p:txBody>
              <a:bodyPr wrap="none" rtlCol="0">
                <a:spAutoFit/>
              </a:bodyPr>
              <a:lstStyle/>
              <a:p>
                <a:r>
                  <a:rPr kumimoji="1" lang="en-US" altLang="ko-Kore-KR" sz="1350" dirty="0"/>
                  <a:t>R</a:t>
                </a:r>
                <a:r>
                  <a:rPr kumimoji="1" lang="en-US" altLang="ko-Kore-KR" sz="1350" baseline="30000" dirty="0"/>
                  <a:t>2 </a:t>
                </a:r>
                <a:r>
                  <a:rPr kumimoji="1" lang="ko-KR" altLang="en-US" sz="1350" dirty="0"/>
                  <a:t>결정 계수 </a:t>
                </a:r>
                <a:r>
                  <a:rPr kumimoji="1" lang="en-US" altLang="ko-KR" sz="1350" dirty="0"/>
                  <a:t>=</a:t>
                </a:r>
                <a:r>
                  <a:rPr kumimoji="1" lang="ko-KR" altLang="en-US" sz="1350" dirty="0"/>
                  <a:t> </a:t>
                </a:r>
                <a14:m>
                  <m:oMath xmlns:m="http://schemas.openxmlformats.org/officeDocument/2006/math">
                    <m:r>
                      <a:rPr kumimoji="1" lang="en-US" altLang="ko-KR" sz="1350" i="1">
                        <a:latin typeface="Cambria Math" panose="02040503050406030204" pitchFamily="18" charset="0"/>
                      </a:rPr>
                      <m:t>1−</m:t>
                    </m:r>
                    <m:f>
                      <m:fPr>
                        <m:ctrlPr>
                          <a:rPr kumimoji="1" lang="en-US" altLang="ko-KR" sz="1350" i="1">
                            <a:latin typeface="Cambria Math" panose="02040503050406030204" pitchFamily="18" charset="0"/>
                          </a:rPr>
                        </m:ctrlPr>
                      </m:fPr>
                      <m:num>
                        <m:r>
                          <a:rPr kumimoji="1" lang="en-US" altLang="ko-KR" sz="1350" i="1">
                            <a:latin typeface="Cambria Math" panose="02040503050406030204" pitchFamily="18" charset="0"/>
                          </a:rPr>
                          <m:t>𝑆𝑆𝐸</m:t>
                        </m:r>
                      </m:num>
                      <m:den>
                        <m:r>
                          <a:rPr kumimoji="1" lang="en-US" altLang="ko-KR" sz="1350" i="1">
                            <a:latin typeface="Cambria Math" panose="02040503050406030204" pitchFamily="18" charset="0"/>
                          </a:rPr>
                          <m:t>𝑆𝑆𝑇</m:t>
                        </m:r>
                      </m:den>
                    </m:f>
                    <m:r>
                      <a:rPr kumimoji="1" lang="en-US" altLang="ko-KR" sz="1350" i="1">
                        <a:latin typeface="Cambria Math" panose="02040503050406030204" pitchFamily="18" charset="0"/>
                      </a:rPr>
                      <m:t>(=</m:t>
                    </m:r>
                    <m:f>
                      <m:fPr>
                        <m:ctrlPr>
                          <a:rPr kumimoji="1" lang="en-US" altLang="ko-KR" sz="1350" i="1">
                            <a:latin typeface="Cambria Math" panose="02040503050406030204" pitchFamily="18" charset="0"/>
                          </a:rPr>
                        </m:ctrlPr>
                      </m:fPr>
                      <m:num>
                        <m:r>
                          <a:rPr kumimoji="1" lang="en-US" altLang="ko-KR" sz="1350" i="1">
                            <a:latin typeface="Cambria Math" panose="02040503050406030204" pitchFamily="18" charset="0"/>
                          </a:rPr>
                          <m:t>𝑆𝑆𝑅</m:t>
                        </m:r>
                      </m:num>
                      <m:den>
                        <m:r>
                          <a:rPr kumimoji="1" lang="en-US" altLang="ko-KR" sz="1350" i="1">
                            <a:latin typeface="Cambria Math" panose="02040503050406030204" pitchFamily="18" charset="0"/>
                          </a:rPr>
                          <m:t>𝑆𝑆𝑇</m:t>
                        </m:r>
                      </m:den>
                    </m:f>
                    <m:r>
                      <a:rPr kumimoji="1" lang="en-US" altLang="ko-KR" sz="1350" i="1">
                        <a:latin typeface="Cambria Math" panose="02040503050406030204" pitchFamily="18" charset="0"/>
                      </a:rPr>
                      <m:t> )</m:t>
                    </m:r>
                  </m:oMath>
                </a14:m>
                <a:endParaRPr kumimoji="1" lang="en-US" altLang="ko-Kore-KR" sz="1350" baseline="30000" dirty="0"/>
              </a:p>
            </p:txBody>
          </p:sp>
        </mc:Choice>
        <mc:Fallback xmlns="">
          <p:sp>
            <p:nvSpPr>
              <p:cNvPr id="5" name="TextBox 4">
                <a:extLst>
                  <a:ext uri="{FF2B5EF4-FFF2-40B4-BE49-F238E27FC236}">
                    <a16:creationId xmlns:a16="http://schemas.microsoft.com/office/drawing/2014/main" id="{FD052067-5148-C141-9CE6-EF63B65FECB7}"/>
                  </a:ext>
                </a:extLst>
              </p:cNvPr>
              <p:cNvSpPr txBox="1">
                <a:spLocks noRot="1" noChangeAspect="1" noMove="1" noResize="1" noEditPoints="1" noAdjustHandles="1" noChangeArrowheads="1" noChangeShapeType="1" noTextEdit="1"/>
              </p:cNvSpPr>
              <p:nvPr/>
            </p:nvSpPr>
            <p:spPr>
              <a:xfrm>
                <a:off x="409362" y="1432859"/>
                <a:ext cx="2453685" cy="388824"/>
              </a:xfrm>
              <a:prstGeom prst="rect">
                <a:avLst/>
              </a:prstGeom>
              <a:blipFill>
                <a:blip r:embed="rId2"/>
                <a:stretch>
                  <a:fillRect l="-496" b="-3125"/>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86723F79-1DAC-814F-BF61-31C8E2504CCC}"/>
              </a:ext>
            </a:extLst>
          </p:cNvPr>
          <p:cNvSpPr txBox="1"/>
          <p:nvPr/>
        </p:nvSpPr>
        <p:spPr>
          <a:xfrm>
            <a:off x="1786646" y="1156252"/>
            <a:ext cx="1252266" cy="300082"/>
          </a:xfrm>
          <a:prstGeom prst="rect">
            <a:avLst/>
          </a:prstGeom>
          <a:noFill/>
        </p:spPr>
        <p:txBody>
          <a:bodyPr wrap="none" rtlCol="0">
            <a:spAutoFit/>
          </a:bodyPr>
          <a:lstStyle/>
          <a:p>
            <a:r>
              <a:rPr kumimoji="1" lang="ko-Kore-KR" altLang="en-US" sz="1350" dirty="0"/>
              <a:t>결정</a:t>
            </a:r>
            <a:r>
              <a:rPr kumimoji="1" lang="ko-KR" altLang="en-US" sz="1350" dirty="0"/>
              <a:t> 계수 </a:t>
            </a:r>
            <a:r>
              <a:rPr kumimoji="1" lang="en-US" altLang="ko-KR" sz="1350" dirty="0"/>
              <a:t>(R</a:t>
            </a:r>
            <a:r>
              <a:rPr kumimoji="1" lang="en-US" altLang="ko-KR" sz="1350" baseline="30000" dirty="0"/>
              <a:t>2</a:t>
            </a:r>
            <a:r>
              <a:rPr kumimoji="1" lang="en-US" altLang="ko-KR" sz="1350" dirty="0"/>
              <a:t>)</a:t>
            </a:r>
            <a:endParaRPr kumimoji="1" lang="ko-Kore-KR" altLang="en-US" sz="135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EA85E1-30E1-5640-AE82-12D7C515D3D2}"/>
                  </a:ext>
                </a:extLst>
              </p:cNvPr>
              <p:cNvSpPr txBox="1"/>
              <p:nvPr/>
            </p:nvSpPr>
            <p:spPr>
              <a:xfrm>
                <a:off x="1355897" y="1895230"/>
                <a:ext cx="2658100" cy="388568"/>
              </a:xfrm>
              <a:prstGeom prst="rect">
                <a:avLst/>
              </a:prstGeom>
              <a:noFill/>
            </p:spPr>
            <p:txBody>
              <a:bodyPr wrap="none" rtlCol="0">
                <a:spAutoFit/>
              </a:bodyPr>
              <a:lstStyle/>
              <a:p>
                <a:r>
                  <a:rPr kumimoji="1" lang="en-US" altLang="ko-KR" sz="1200" dirty="0"/>
                  <a:t>=</a:t>
                </a:r>
                <a14:m>
                  <m:oMath xmlns:m="http://schemas.openxmlformats.org/officeDocument/2006/math">
                    <m:r>
                      <a:rPr kumimoji="1" lang="ko-KR" altLang="en-US" sz="1200" i="1">
                        <a:latin typeface="Cambria Math" panose="02040503050406030204" pitchFamily="18" charset="0"/>
                      </a:rPr>
                      <m:t> </m:t>
                    </m:r>
                    <m:r>
                      <a:rPr kumimoji="1" lang="en-US" altLang="ko-Kore-KR" sz="1200" i="1">
                        <a:latin typeface="Cambria Math" panose="02040503050406030204" pitchFamily="18" charset="0"/>
                      </a:rPr>
                      <m:t>1−</m:t>
                    </m:r>
                    <m:f>
                      <m:fPr>
                        <m:ctrlPr>
                          <a:rPr kumimoji="1" lang="en-US" altLang="ko-Kore-KR" sz="1200" i="1">
                            <a:latin typeface="Cambria Math" panose="02040503050406030204" pitchFamily="18" charset="0"/>
                          </a:rPr>
                        </m:ctrlPr>
                      </m:fPr>
                      <m:num>
                        <m:r>
                          <m:rPr>
                            <m:nor/>
                          </m:rPr>
                          <a:rPr lang="en-US" altLang="ko-Kore-KR" sz="1200"/>
                          <m:t>28.57282067577587</m:t>
                        </m:r>
                      </m:num>
                      <m:den>
                        <m:r>
                          <m:rPr>
                            <m:nor/>
                          </m:rPr>
                          <a:rPr lang="en-US" altLang="ko-Kore-KR" sz="1200"/>
                          <m:t>60.9</m:t>
                        </m:r>
                      </m:den>
                    </m:f>
                    <m:r>
                      <a:rPr kumimoji="1" lang="en-US" altLang="ko-Kore-KR" sz="1200" i="1">
                        <a:latin typeface="Cambria Math" panose="02040503050406030204" pitchFamily="18" charset="0"/>
                      </a:rPr>
                      <m:t> </m:t>
                    </m:r>
                    <m:r>
                      <a:rPr kumimoji="1" lang="en-US" altLang="ko-Kore-KR" sz="1200" i="1">
                        <a:latin typeface="Cambria Math" panose="02040503050406030204" pitchFamily="18" charset="0"/>
                        <a:ea typeface="Cambria Math" panose="02040503050406030204" pitchFamily="18" charset="0"/>
                      </a:rPr>
                      <m:t>≒0.53082</m:t>
                    </m:r>
                  </m:oMath>
                </a14:m>
                <a:r>
                  <a:rPr kumimoji="1" lang="en-US" altLang="ko-Kore-KR" sz="1200" dirty="0"/>
                  <a:t> </a:t>
                </a:r>
                <a:endParaRPr kumimoji="1" lang="ko-Kore-KR" altLang="en-US" sz="1200" dirty="0"/>
              </a:p>
            </p:txBody>
          </p:sp>
        </mc:Choice>
        <mc:Fallback xmlns="">
          <p:sp>
            <p:nvSpPr>
              <p:cNvPr id="7" name="TextBox 6">
                <a:extLst>
                  <a:ext uri="{FF2B5EF4-FFF2-40B4-BE49-F238E27FC236}">
                    <a16:creationId xmlns:a16="http://schemas.microsoft.com/office/drawing/2014/main" id="{6AEA85E1-30E1-5640-AE82-12D7C515D3D2}"/>
                  </a:ext>
                </a:extLst>
              </p:cNvPr>
              <p:cNvSpPr txBox="1">
                <a:spLocks noRot="1" noChangeAspect="1" noMove="1" noResize="1" noEditPoints="1" noAdjustHandles="1" noChangeArrowheads="1" noChangeShapeType="1" noTextEdit="1"/>
              </p:cNvSpPr>
              <p:nvPr/>
            </p:nvSpPr>
            <p:spPr>
              <a:xfrm>
                <a:off x="1355897" y="1895230"/>
                <a:ext cx="2658100" cy="388568"/>
              </a:xfrm>
              <a:prstGeom prst="rect">
                <a:avLst/>
              </a:prstGeom>
              <a:blipFill>
                <a:blip r:embed="rId3"/>
                <a:stretch>
                  <a:fillRect/>
                </a:stretch>
              </a:blipFill>
            </p:spPr>
            <p:txBody>
              <a:bodyPr/>
              <a:lstStyle/>
              <a:p>
                <a:r>
                  <a:rPr lang="ko-KR" altLang="en-US">
                    <a:noFill/>
                  </a:rPr>
                  <a:t> </a:t>
                </a:r>
              </a:p>
            </p:txBody>
          </p:sp>
        </mc:Fallback>
      </mc:AlternateContent>
      <p:pic>
        <p:nvPicPr>
          <p:cNvPr id="8" name="Picture 2">
            <a:extLst>
              <a:ext uri="{FF2B5EF4-FFF2-40B4-BE49-F238E27FC236}">
                <a16:creationId xmlns:a16="http://schemas.microsoft.com/office/drawing/2014/main" id="{4DB3394D-FA8C-E64D-BE35-C6D3343EE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282" y="2531211"/>
            <a:ext cx="1460577" cy="276225"/>
          </a:xfrm>
          <a:prstGeom prst="rect">
            <a:avLst/>
          </a:prstGeom>
          <a:noFill/>
          <a:ln w="19050">
            <a:solidFill>
              <a:srgbClr val="7030A0"/>
            </a:solidFill>
          </a:ln>
        </p:spPr>
      </p:pic>
      <p:sp>
        <p:nvSpPr>
          <p:cNvPr id="9" name="TextBox 8">
            <a:extLst>
              <a:ext uri="{FF2B5EF4-FFF2-40B4-BE49-F238E27FC236}">
                <a16:creationId xmlns:a16="http://schemas.microsoft.com/office/drawing/2014/main" id="{99BBEEC3-67F9-3643-9DAC-D86F6C7598CC}"/>
              </a:ext>
            </a:extLst>
          </p:cNvPr>
          <p:cNvSpPr txBox="1"/>
          <p:nvPr/>
        </p:nvSpPr>
        <p:spPr>
          <a:xfrm>
            <a:off x="2768710" y="1462560"/>
            <a:ext cx="1544076" cy="473206"/>
          </a:xfrm>
          <a:prstGeom prst="rect">
            <a:avLst/>
          </a:prstGeom>
          <a:noFill/>
        </p:spPr>
        <p:txBody>
          <a:bodyPr wrap="square" rtlCol="0">
            <a:spAutoFit/>
          </a:bodyPr>
          <a:lstStyle/>
          <a:p>
            <a:r>
              <a:rPr kumimoji="1" lang="ko-Kore-KR" altLang="en-US" sz="825" dirty="0"/>
              <a:t>전체의</a:t>
            </a:r>
            <a:r>
              <a:rPr kumimoji="1" lang="ko-KR" altLang="en-US" sz="825" dirty="0"/>
              <a:t> 변동 중 설명 가능한 변동의 비율 </a:t>
            </a:r>
            <a:r>
              <a:rPr kumimoji="1" lang="en-US" altLang="ko-KR" sz="825" dirty="0"/>
              <a:t>(</a:t>
            </a:r>
            <a:r>
              <a:rPr kumimoji="1" lang="ko-KR" altLang="en-US" sz="825" dirty="0"/>
              <a:t>회귀 식의 설명력</a:t>
            </a:r>
            <a:r>
              <a:rPr kumimoji="1" lang="en-US" altLang="ko-KR" sz="825" dirty="0"/>
              <a:t>)</a:t>
            </a:r>
            <a:endParaRPr kumimoji="1" lang="ko-Kore-KR" altLang="en-US" sz="825" dirty="0"/>
          </a:p>
        </p:txBody>
      </p:sp>
      <p:sp>
        <p:nvSpPr>
          <p:cNvPr id="10" name="TextBox 9">
            <a:extLst>
              <a:ext uri="{FF2B5EF4-FFF2-40B4-BE49-F238E27FC236}">
                <a16:creationId xmlns:a16="http://schemas.microsoft.com/office/drawing/2014/main" id="{EC70CBD9-509B-9A45-A531-4E227C8FA750}"/>
              </a:ext>
            </a:extLst>
          </p:cNvPr>
          <p:cNvSpPr txBox="1"/>
          <p:nvPr/>
        </p:nvSpPr>
        <p:spPr>
          <a:xfrm>
            <a:off x="1021012" y="2855300"/>
            <a:ext cx="1245854" cy="230832"/>
          </a:xfrm>
          <a:prstGeom prst="rect">
            <a:avLst/>
          </a:prstGeom>
          <a:noFill/>
        </p:spPr>
        <p:txBody>
          <a:bodyPr wrap="none" rtlCol="0">
            <a:spAutoFit/>
          </a:bodyPr>
          <a:lstStyle/>
          <a:p>
            <a:r>
              <a:rPr kumimoji="1" lang="en-US" altLang="ko-Kore-KR" sz="900" b="1">
                <a:solidFill>
                  <a:schemeClr val="accent2"/>
                </a:solidFill>
              </a:rPr>
              <a:t>SSE </a:t>
            </a:r>
            <a:r>
              <a:rPr kumimoji="1" lang="en-US" altLang="ko-Kore-KR" sz="900" b="1" dirty="0">
                <a:solidFill>
                  <a:schemeClr val="accent2"/>
                </a:solidFill>
              </a:rPr>
              <a:t>(</a:t>
            </a:r>
            <a:r>
              <a:rPr kumimoji="1" lang="ko-Kore-KR" altLang="en-US" sz="900" b="1" dirty="0">
                <a:solidFill>
                  <a:schemeClr val="accent2"/>
                </a:solidFill>
              </a:rPr>
              <a:t>잔차의</a:t>
            </a:r>
            <a:r>
              <a:rPr kumimoji="1" lang="ko-KR" altLang="en-US" sz="900" b="1" dirty="0">
                <a:solidFill>
                  <a:schemeClr val="accent2"/>
                </a:solidFill>
              </a:rPr>
              <a:t> 제곱</a:t>
            </a:r>
            <a:r>
              <a:rPr kumimoji="1" lang="en-US" altLang="ko-KR" sz="900" b="1" dirty="0">
                <a:solidFill>
                  <a:schemeClr val="accent2"/>
                </a:solidFill>
              </a:rPr>
              <a:t> </a:t>
            </a:r>
            <a:r>
              <a:rPr kumimoji="1" lang="ko-KR" altLang="en-US" sz="900" b="1" dirty="0">
                <a:solidFill>
                  <a:schemeClr val="accent2"/>
                </a:solidFill>
              </a:rPr>
              <a:t>합</a:t>
            </a:r>
            <a:r>
              <a:rPr kumimoji="1" lang="en-US" altLang="ko-KR" sz="900" b="1" dirty="0">
                <a:solidFill>
                  <a:schemeClr val="accent2"/>
                </a:solidFill>
              </a:rPr>
              <a:t>)</a:t>
            </a:r>
            <a:endParaRPr kumimoji="1" lang="ko-Kore-KR" altLang="en-US" sz="900" b="1" dirty="0">
              <a:solidFill>
                <a:schemeClr val="accent2"/>
              </a:solidFill>
            </a:endParaRPr>
          </a:p>
        </p:txBody>
      </p:sp>
      <p:cxnSp>
        <p:nvCxnSpPr>
          <p:cNvPr id="12" name="직선 연결선[R] 11">
            <a:extLst>
              <a:ext uri="{FF2B5EF4-FFF2-40B4-BE49-F238E27FC236}">
                <a16:creationId xmlns:a16="http://schemas.microsoft.com/office/drawing/2014/main" id="{5FABC10C-7488-1F4B-B59D-BC4A43B7CE17}"/>
              </a:ext>
            </a:extLst>
          </p:cNvPr>
          <p:cNvCxnSpPr/>
          <p:nvPr/>
        </p:nvCxnSpPr>
        <p:spPr>
          <a:xfrm flipH="1">
            <a:off x="2425303" y="2495453"/>
            <a:ext cx="299795" cy="567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440904-9AA4-F847-A7FD-AFAF4F1DEFC1}"/>
              </a:ext>
            </a:extLst>
          </p:cNvPr>
          <p:cNvSpPr txBox="1"/>
          <p:nvPr/>
        </p:nvSpPr>
        <p:spPr>
          <a:xfrm>
            <a:off x="353193" y="2640751"/>
            <a:ext cx="671979" cy="300082"/>
          </a:xfrm>
          <a:prstGeom prst="rect">
            <a:avLst/>
          </a:prstGeom>
          <a:noFill/>
        </p:spPr>
        <p:txBody>
          <a:bodyPr wrap="none" rtlCol="0">
            <a:spAutoFit/>
          </a:bodyPr>
          <a:lstStyle/>
          <a:p>
            <a:pPr algn="r"/>
            <a:r>
              <a:rPr kumimoji="1" lang="en-US" altLang="ko-Kore-KR" sz="1350" dirty="0"/>
              <a:t>R</a:t>
            </a:r>
            <a:r>
              <a:rPr kumimoji="1" lang="en-US" altLang="ko-Kore-KR" sz="1350" baseline="30000" dirty="0"/>
              <a:t>2 </a:t>
            </a:r>
            <a:r>
              <a:rPr kumimoji="1" lang="en-US" altLang="ko-Kore-KR" sz="1350" dirty="0"/>
              <a:t>= 1-</a:t>
            </a:r>
            <a:endParaRPr kumimoji="1" lang="ko-Kore-KR" altLang="en-US" sz="1350" dirty="0"/>
          </a:p>
        </p:txBody>
      </p:sp>
      <p:pic>
        <p:nvPicPr>
          <p:cNvPr id="17" name="그림 16">
            <a:extLst>
              <a:ext uri="{FF2B5EF4-FFF2-40B4-BE49-F238E27FC236}">
                <a16:creationId xmlns:a16="http://schemas.microsoft.com/office/drawing/2014/main" id="{B5C3C011-D53F-344A-BD84-698EF6F79480}"/>
              </a:ext>
            </a:extLst>
          </p:cNvPr>
          <p:cNvPicPr>
            <a:picLocks noChangeAspect="1"/>
          </p:cNvPicPr>
          <p:nvPr/>
        </p:nvPicPr>
        <p:blipFill>
          <a:blip r:embed="rId5"/>
          <a:stretch>
            <a:fillRect/>
          </a:stretch>
        </p:blipFill>
        <p:spPr>
          <a:xfrm>
            <a:off x="285118" y="3184007"/>
            <a:ext cx="3823200" cy="2787750"/>
          </a:xfrm>
          <a:prstGeom prst="rect">
            <a:avLst/>
          </a:prstGeom>
        </p:spPr>
      </p:pic>
      <p:cxnSp>
        <p:nvCxnSpPr>
          <p:cNvPr id="18" name="직선 화살표 연결선 17">
            <a:extLst>
              <a:ext uri="{FF2B5EF4-FFF2-40B4-BE49-F238E27FC236}">
                <a16:creationId xmlns:a16="http://schemas.microsoft.com/office/drawing/2014/main" id="{0C84A917-FF6D-2645-8349-0BCDF3C7D704}"/>
              </a:ext>
            </a:extLst>
          </p:cNvPr>
          <p:cNvCxnSpPr>
            <a:cxnSpLocks/>
          </p:cNvCxnSpPr>
          <p:nvPr/>
        </p:nvCxnSpPr>
        <p:spPr>
          <a:xfrm>
            <a:off x="1775837" y="4579280"/>
            <a:ext cx="0" cy="37627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DE7B932-DA0D-C542-9A8A-33EE10AE4E7A}"/>
              </a:ext>
            </a:extLst>
          </p:cNvPr>
          <p:cNvCxnSpPr>
            <a:cxnSpLocks/>
          </p:cNvCxnSpPr>
          <p:nvPr/>
        </p:nvCxnSpPr>
        <p:spPr>
          <a:xfrm>
            <a:off x="2240260" y="4012562"/>
            <a:ext cx="0" cy="30900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D6BDE17-2596-194A-8831-7FA919D50EBE}"/>
              </a:ext>
            </a:extLst>
          </p:cNvPr>
          <p:cNvSpPr txBox="1"/>
          <p:nvPr/>
        </p:nvSpPr>
        <p:spPr>
          <a:xfrm>
            <a:off x="1759592" y="4977208"/>
            <a:ext cx="646331" cy="230832"/>
          </a:xfrm>
          <a:prstGeom prst="rect">
            <a:avLst/>
          </a:prstGeom>
          <a:noFill/>
        </p:spPr>
        <p:txBody>
          <a:bodyPr wrap="none" rtlCol="0">
            <a:spAutoFit/>
          </a:bodyPr>
          <a:lstStyle/>
          <a:p>
            <a:r>
              <a:rPr kumimoji="1" lang="en-US" altLang="ko-Kore-KR" sz="900" b="1" dirty="0">
                <a:solidFill>
                  <a:schemeClr val="accent1"/>
                </a:solidFill>
              </a:rPr>
              <a:t>J</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(20,</a:t>
            </a:r>
            <a:r>
              <a:rPr kumimoji="1" lang="ko-KR" altLang="en-US" sz="900" b="1" dirty="0">
                <a:solidFill>
                  <a:schemeClr val="accent1"/>
                </a:solidFill>
              </a:rPr>
              <a:t> </a:t>
            </a:r>
            <a:r>
              <a:rPr kumimoji="1" lang="en-US" altLang="ko-KR" sz="900" b="1" dirty="0">
                <a:solidFill>
                  <a:schemeClr val="accent1"/>
                </a:solidFill>
              </a:rPr>
              <a:t>4)</a:t>
            </a:r>
            <a:endParaRPr kumimoji="1" lang="ko-Kore-KR" altLang="en-US" sz="900" b="1" dirty="0">
              <a:solidFill>
                <a:schemeClr val="accent1"/>
              </a:solidFill>
            </a:endParaRPr>
          </a:p>
        </p:txBody>
      </p:sp>
      <p:sp>
        <p:nvSpPr>
          <p:cNvPr id="21" name="TextBox 20">
            <a:extLst>
              <a:ext uri="{FF2B5EF4-FFF2-40B4-BE49-F238E27FC236}">
                <a16:creationId xmlns:a16="http://schemas.microsoft.com/office/drawing/2014/main" id="{2D0062FB-6610-D54E-9B28-FFBC755C1AA7}"/>
              </a:ext>
            </a:extLst>
          </p:cNvPr>
          <p:cNvSpPr txBox="1"/>
          <p:nvPr/>
        </p:nvSpPr>
        <p:spPr>
          <a:xfrm>
            <a:off x="1678999" y="3797594"/>
            <a:ext cx="671979" cy="230832"/>
          </a:xfrm>
          <a:prstGeom prst="rect">
            <a:avLst/>
          </a:prstGeom>
          <a:noFill/>
        </p:spPr>
        <p:txBody>
          <a:bodyPr wrap="none" rtlCol="0">
            <a:spAutoFit/>
          </a:bodyPr>
          <a:lstStyle/>
          <a:p>
            <a:r>
              <a:rPr kumimoji="1" lang="en-US" altLang="ko-KR" sz="900" b="1" dirty="0">
                <a:solidFill>
                  <a:schemeClr val="accent1"/>
                </a:solidFill>
              </a:rPr>
              <a:t>C</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(25,</a:t>
            </a:r>
            <a:r>
              <a:rPr kumimoji="1" lang="ko-KR" altLang="en-US" sz="900" b="1" dirty="0">
                <a:solidFill>
                  <a:schemeClr val="accent1"/>
                </a:solidFill>
              </a:rPr>
              <a:t> </a:t>
            </a:r>
            <a:r>
              <a:rPr kumimoji="1" lang="en-US" altLang="ko-KR" sz="900" b="1" dirty="0">
                <a:solidFill>
                  <a:schemeClr val="accent1"/>
                </a:solidFill>
              </a:rPr>
              <a:t>8)</a:t>
            </a:r>
            <a:endParaRPr kumimoji="1" lang="ko-Kore-KR" altLang="en-US" sz="900" b="1" dirty="0">
              <a:solidFill>
                <a:schemeClr val="accent1"/>
              </a:solidFill>
            </a:endParaRPr>
          </a:p>
        </p:txBody>
      </p:sp>
      <p:sp>
        <p:nvSpPr>
          <p:cNvPr id="22" name="TextBox 21">
            <a:extLst>
              <a:ext uri="{FF2B5EF4-FFF2-40B4-BE49-F238E27FC236}">
                <a16:creationId xmlns:a16="http://schemas.microsoft.com/office/drawing/2014/main" id="{E223E7B8-D482-3241-A706-E4D7DFE304AB}"/>
              </a:ext>
            </a:extLst>
          </p:cNvPr>
          <p:cNvSpPr txBox="1"/>
          <p:nvPr/>
        </p:nvSpPr>
        <p:spPr>
          <a:xfrm>
            <a:off x="1420996" y="4201451"/>
            <a:ext cx="846644" cy="219291"/>
          </a:xfrm>
          <a:prstGeom prst="rect">
            <a:avLst/>
          </a:prstGeom>
          <a:noFill/>
        </p:spPr>
        <p:txBody>
          <a:bodyPr wrap="square">
            <a:spAutoFit/>
          </a:bodyPr>
          <a:lstStyle/>
          <a:p>
            <a:pPr algn="r" fontAlgn="ctr"/>
            <a:r>
              <a:rPr lang="en-US" altLang="ko-Kore-KR" sz="825" b="1" dirty="0">
                <a:solidFill>
                  <a:schemeClr val="accent2"/>
                </a:solidFill>
              </a:rPr>
              <a:t>E</a:t>
            </a:r>
            <a:r>
              <a:rPr lang="en-US" altLang="ko-Kore-KR" sz="825" b="1" baseline="-25000" dirty="0">
                <a:solidFill>
                  <a:schemeClr val="accent2"/>
                </a:solidFill>
              </a:rPr>
              <a:t>C</a:t>
            </a:r>
            <a:r>
              <a:rPr lang="en-US" altLang="ko-Kore-KR" sz="825" b="1" dirty="0">
                <a:solidFill>
                  <a:schemeClr val="accent2"/>
                </a:solidFill>
              </a:rPr>
              <a:t> = 1.400381</a:t>
            </a:r>
            <a:endParaRPr lang="en-US" altLang="ko-Kore-KR" sz="825" b="1" dirty="0">
              <a:solidFill>
                <a:schemeClr val="accent2"/>
              </a:solidFill>
              <a:latin typeface="맑은 고딕" panose="020B0503020000020004" pitchFamily="34" charset="-127"/>
              <a:ea typeface="맑은 고딕" panose="020B0503020000020004" pitchFamily="34" charset="-127"/>
            </a:endParaRPr>
          </a:p>
        </p:txBody>
      </p:sp>
      <p:sp>
        <p:nvSpPr>
          <p:cNvPr id="23" name="TextBox 22">
            <a:extLst>
              <a:ext uri="{FF2B5EF4-FFF2-40B4-BE49-F238E27FC236}">
                <a16:creationId xmlns:a16="http://schemas.microsoft.com/office/drawing/2014/main" id="{E304301E-5929-DF40-9E1A-8C420DD775D0}"/>
              </a:ext>
            </a:extLst>
          </p:cNvPr>
          <p:cNvSpPr txBox="1"/>
          <p:nvPr/>
        </p:nvSpPr>
        <p:spPr>
          <a:xfrm>
            <a:off x="1775838" y="4669312"/>
            <a:ext cx="829073" cy="219291"/>
          </a:xfrm>
          <a:prstGeom prst="rect">
            <a:avLst/>
          </a:prstGeom>
          <a:noFill/>
        </p:spPr>
        <p:txBody>
          <a:bodyPr wrap="none" rtlCol="0">
            <a:spAutoFit/>
          </a:bodyPr>
          <a:lstStyle/>
          <a:p>
            <a:r>
              <a:rPr kumimoji="1" lang="en-US" altLang="ko-Kore-KR" sz="825" b="1" dirty="0">
                <a:solidFill>
                  <a:schemeClr val="accent2"/>
                </a:solidFill>
              </a:rPr>
              <a:t>E</a:t>
            </a:r>
            <a:r>
              <a:rPr kumimoji="1" lang="en-US" altLang="ko-Kore-KR" sz="825" b="1" baseline="-25000" dirty="0">
                <a:solidFill>
                  <a:schemeClr val="accent2"/>
                </a:solidFill>
              </a:rPr>
              <a:t>J </a:t>
            </a:r>
            <a:r>
              <a:rPr kumimoji="1" lang="en-US" altLang="ko-Kore-KR" sz="825" b="1" dirty="0">
                <a:solidFill>
                  <a:schemeClr val="accent2"/>
                </a:solidFill>
              </a:rPr>
              <a:t>= -1.674399</a:t>
            </a:r>
            <a:endParaRPr kumimoji="1" lang="ko-Kore-KR" altLang="en-US" sz="825" b="1" dirty="0">
              <a:solidFill>
                <a:schemeClr val="accent2"/>
              </a:solidFill>
            </a:endParaRPr>
          </a:p>
        </p:txBody>
      </p:sp>
      <p:cxnSp>
        <p:nvCxnSpPr>
          <p:cNvPr id="24" name="직선 화살표 연결선 23">
            <a:extLst>
              <a:ext uri="{FF2B5EF4-FFF2-40B4-BE49-F238E27FC236}">
                <a16:creationId xmlns:a16="http://schemas.microsoft.com/office/drawing/2014/main" id="{EC59212A-25BB-FE4D-9EBF-CE2EEDF119D1}"/>
              </a:ext>
            </a:extLst>
          </p:cNvPr>
          <p:cNvCxnSpPr/>
          <p:nvPr/>
        </p:nvCxnSpPr>
        <p:spPr>
          <a:xfrm>
            <a:off x="1690619" y="4469620"/>
            <a:ext cx="0" cy="493151"/>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7B643CB4-4304-F440-8E4B-7CE827C3A1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871" y="4669312"/>
            <a:ext cx="735581" cy="15904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직선 화살표 연결선 25">
            <a:extLst>
              <a:ext uri="{FF2B5EF4-FFF2-40B4-BE49-F238E27FC236}">
                <a16:creationId xmlns:a16="http://schemas.microsoft.com/office/drawing/2014/main" id="{CD8C0AF9-0AA8-334F-BDD5-0E5BAED228F4}"/>
              </a:ext>
            </a:extLst>
          </p:cNvPr>
          <p:cNvCxnSpPr>
            <a:cxnSpLocks/>
          </p:cNvCxnSpPr>
          <p:nvPr/>
        </p:nvCxnSpPr>
        <p:spPr>
          <a:xfrm>
            <a:off x="2328639" y="4005343"/>
            <a:ext cx="0" cy="457058"/>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8">
            <a:extLst>
              <a:ext uri="{FF2B5EF4-FFF2-40B4-BE49-F238E27FC236}">
                <a16:creationId xmlns:a16="http://schemas.microsoft.com/office/drawing/2014/main" id="{D3F0C958-F873-4D47-B3A1-24AEF38E12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6722" y="4223815"/>
            <a:ext cx="735578" cy="1499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2943AE29-4516-8B41-B508-624E52419B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5649" y="4528180"/>
            <a:ext cx="999406" cy="349442"/>
          </a:xfrm>
          <a:prstGeom prst="rect">
            <a:avLst/>
          </a:prstGeom>
          <a:noFill/>
          <a:extLst>
            <a:ext uri="{909E8E84-426E-40DD-AFC4-6F175D3DCCD1}">
              <a14:hiddenFill xmlns:a14="http://schemas.microsoft.com/office/drawing/2010/main">
                <a:solidFill>
                  <a:srgbClr val="FFFFFF"/>
                </a:solidFill>
              </a14:hiddenFill>
            </a:ext>
          </a:extLst>
        </p:spPr>
      </p:pic>
      <p:pic>
        <p:nvPicPr>
          <p:cNvPr id="29" name="그림 28">
            <a:extLst>
              <a:ext uri="{FF2B5EF4-FFF2-40B4-BE49-F238E27FC236}">
                <a16:creationId xmlns:a16="http://schemas.microsoft.com/office/drawing/2014/main" id="{80AB4988-98DD-F446-A9AC-3F53C26F6D86}"/>
              </a:ext>
            </a:extLst>
          </p:cNvPr>
          <p:cNvPicPr>
            <a:picLocks noChangeAspect="1"/>
          </p:cNvPicPr>
          <p:nvPr/>
        </p:nvPicPr>
        <p:blipFill>
          <a:blip r:embed="rId9"/>
          <a:stretch>
            <a:fillRect/>
          </a:stretch>
        </p:blipFill>
        <p:spPr>
          <a:xfrm>
            <a:off x="4788104" y="3184007"/>
            <a:ext cx="3823200" cy="2787750"/>
          </a:xfrm>
          <a:prstGeom prst="rect">
            <a:avLst/>
          </a:prstGeom>
        </p:spPr>
      </p:pic>
      <p:sp>
        <p:nvSpPr>
          <p:cNvPr id="34" name="TextBox 33">
            <a:extLst>
              <a:ext uri="{FF2B5EF4-FFF2-40B4-BE49-F238E27FC236}">
                <a16:creationId xmlns:a16="http://schemas.microsoft.com/office/drawing/2014/main" id="{961D7FE8-7657-E642-A434-96A76F409D2E}"/>
              </a:ext>
            </a:extLst>
          </p:cNvPr>
          <p:cNvSpPr txBox="1"/>
          <p:nvPr/>
        </p:nvSpPr>
        <p:spPr>
          <a:xfrm>
            <a:off x="4788104" y="1156252"/>
            <a:ext cx="3823199" cy="300082"/>
          </a:xfrm>
          <a:prstGeom prst="rect">
            <a:avLst/>
          </a:prstGeom>
          <a:noFill/>
        </p:spPr>
        <p:txBody>
          <a:bodyPr wrap="square" rtlCol="0">
            <a:spAutoFit/>
          </a:bodyPr>
          <a:lstStyle/>
          <a:p>
            <a:pPr algn="ctr"/>
            <a:r>
              <a:rPr kumimoji="1" lang="ko-Kore-KR" altLang="en-US" sz="1350" dirty="0"/>
              <a:t>피어슨</a:t>
            </a:r>
            <a:r>
              <a:rPr kumimoji="1" lang="ko-KR" altLang="en-US" sz="1350" dirty="0"/>
              <a:t> </a:t>
            </a:r>
            <a:r>
              <a:rPr kumimoji="1" lang="ko-Kore-KR" altLang="en-US" sz="1350" dirty="0"/>
              <a:t>상관계수</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C89D37B-6784-CE4E-9327-CA6C2D220A5F}"/>
                  </a:ext>
                </a:extLst>
              </p:cNvPr>
              <p:cNvSpPr txBox="1"/>
              <p:nvPr/>
            </p:nvSpPr>
            <p:spPr>
              <a:xfrm>
                <a:off x="5344670" y="1536257"/>
                <a:ext cx="1750159" cy="5220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1350" i="1">
                          <a:latin typeface="Cambria Math" panose="02040503050406030204" pitchFamily="18" charset="0"/>
                          <a:ea typeface="Cambria Math" panose="02040503050406030204" pitchFamily="18" charset="0"/>
                        </a:rPr>
                        <m:t>𝛾</m:t>
                      </m:r>
                      <m:d>
                        <m:dPr>
                          <m:ctrlPr>
                            <a:rPr kumimoji="1" lang="en-US" altLang="ko-KR" sz="1350" i="1">
                              <a:latin typeface="Cambria Math" panose="02040503050406030204" pitchFamily="18" charset="0"/>
                            </a:rPr>
                          </m:ctrlPr>
                        </m:dPr>
                        <m:e>
                          <m:r>
                            <a:rPr kumimoji="1" lang="en-US" altLang="ko-KR" sz="1350" i="1">
                              <a:latin typeface="Cambria Math" panose="02040503050406030204" pitchFamily="18" charset="0"/>
                            </a:rPr>
                            <m:t>𝑋</m:t>
                          </m:r>
                          <m:r>
                            <a:rPr kumimoji="1" lang="en-US" altLang="ko-KR" sz="1350" i="1">
                              <a:latin typeface="Cambria Math" panose="02040503050406030204" pitchFamily="18" charset="0"/>
                            </a:rPr>
                            <m:t>,</m:t>
                          </m:r>
                          <m:r>
                            <a:rPr kumimoji="1" lang="en-US" altLang="ko-KR" sz="1350" i="1">
                              <a:latin typeface="Cambria Math" panose="02040503050406030204" pitchFamily="18" charset="0"/>
                            </a:rPr>
                            <m:t>𝑌</m:t>
                          </m:r>
                        </m:e>
                      </m:d>
                      <m:r>
                        <a:rPr kumimoji="1" lang="en-US" altLang="ko-KR" sz="1350" i="1">
                          <a:latin typeface="Cambria Math" panose="02040503050406030204" pitchFamily="18" charset="0"/>
                        </a:rPr>
                        <m:t>=</m:t>
                      </m:r>
                      <m:f>
                        <m:fPr>
                          <m:ctrlPr>
                            <a:rPr kumimoji="1" lang="en-US" altLang="ko-KR" sz="1350" i="1">
                              <a:latin typeface="Cambria Math" panose="02040503050406030204" pitchFamily="18" charset="0"/>
                            </a:rPr>
                          </m:ctrlPr>
                        </m:fPr>
                        <m:num>
                          <m:r>
                            <a:rPr kumimoji="1" lang="en-US" altLang="ko-KR" sz="1350" i="1">
                              <a:latin typeface="Cambria Math" panose="02040503050406030204" pitchFamily="18" charset="0"/>
                            </a:rPr>
                            <m:t>𝐶𝑂𝑉</m:t>
                          </m:r>
                          <m:r>
                            <a:rPr kumimoji="1" lang="en-US" altLang="ko-KR" sz="1350" i="1">
                              <a:latin typeface="Cambria Math" panose="02040503050406030204" pitchFamily="18" charset="0"/>
                            </a:rPr>
                            <m:t>(</m:t>
                          </m:r>
                          <m:r>
                            <a:rPr kumimoji="1" lang="en-US" altLang="ko-KR" sz="1350" i="1">
                              <a:latin typeface="Cambria Math" panose="02040503050406030204" pitchFamily="18" charset="0"/>
                            </a:rPr>
                            <m:t>𝑋</m:t>
                          </m:r>
                          <m:r>
                            <a:rPr kumimoji="1" lang="en-US" altLang="ko-KR" sz="1350" i="1">
                              <a:latin typeface="Cambria Math" panose="02040503050406030204" pitchFamily="18" charset="0"/>
                            </a:rPr>
                            <m:t>,</m:t>
                          </m:r>
                          <m:r>
                            <a:rPr kumimoji="1" lang="en-US" altLang="ko-KR" sz="1350" i="1">
                              <a:latin typeface="Cambria Math" panose="02040503050406030204" pitchFamily="18" charset="0"/>
                            </a:rPr>
                            <m:t>𝑌</m:t>
                          </m:r>
                          <m:r>
                            <a:rPr kumimoji="1" lang="en-US" altLang="ko-KR" sz="1350" i="1">
                              <a:latin typeface="Cambria Math" panose="02040503050406030204" pitchFamily="18" charset="0"/>
                            </a:rPr>
                            <m:t>)</m:t>
                          </m:r>
                        </m:num>
                        <m:den>
                          <m:sSub>
                            <m:sSubPr>
                              <m:ctrlPr>
                                <a:rPr kumimoji="1" lang="en-US" altLang="ko-KR" sz="1350" i="1">
                                  <a:latin typeface="Cambria Math" panose="02040503050406030204" pitchFamily="18" charset="0"/>
                                  <a:ea typeface="Cambria Math" panose="02040503050406030204" pitchFamily="18" charset="0"/>
                                </a:rPr>
                              </m:ctrlPr>
                            </m:sSubPr>
                            <m:e>
                              <m:r>
                                <a:rPr kumimoji="1" lang="en-US" altLang="ko-KR" sz="1350" i="1">
                                  <a:latin typeface="Cambria Math" panose="02040503050406030204" pitchFamily="18" charset="0"/>
                                  <a:ea typeface="Cambria Math" panose="02040503050406030204" pitchFamily="18" charset="0"/>
                                </a:rPr>
                                <m:t>𝜎</m:t>
                              </m:r>
                            </m:e>
                            <m:sub>
                              <m:r>
                                <a:rPr kumimoji="1" lang="en-US" altLang="ko-KR" sz="1350" i="1">
                                  <a:latin typeface="Cambria Math" panose="02040503050406030204" pitchFamily="18" charset="0"/>
                                  <a:ea typeface="Cambria Math" panose="02040503050406030204" pitchFamily="18" charset="0"/>
                                </a:rPr>
                                <m:t>𝑋</m:t>
                              </m:r>
                            </m:sub>
                          </m:sSub>
                          <m:r>
                            <a:rPr kumimoji="1" lang="en-US" altLang="ko-KR" sz="1350" i="1">
                              <a:latin typeface="Cambria Math" panose="02040503050406030204" pitchFamily="18" charset="0"/>
                              <a:ea typeface="Cambria Math" panose="02040503050406030204" pitchFamily="18" charset="0"/>
                            </a:rPr>
                            <m:t> ×</m:t>
                          </m:r>
                          <m:sSub>
                            <m:sSubPr>
                              <m:ctrlPr>
                                <a:rPr kumimoji="1" lang="en-US" altLang="ko-KR" sz="1350" i="1">
                                  <a:latin typeface="Cambria Math" panose="02040503050406030204" pitchFamily="18" charset="0"/>
                                  <a:ea typeface="Cambria Math" panose="02040503050406030204" pitchFamily="18" charset="0"/>
                                </a:rPr>
                              </m:ctrlPr>
                            </m:sSubPr>
                            <m:e>
                              <m:r>
                                <a:rPr kumimoji="1" lang="en-US" altLang="ko-KR" sz="1350" i="1">
                                  <a:latin typeface="Cambria Math" panose="02040503050406030204" pitchFamily="18" charset="0"/>
                                  <a:ea typeface="Cambria Math" panose="02040503050406030204" pitchFamily="18" charset="0"/>
                                </a:rPr>
                                <m:t> </m:t>
                              </m:r>
                              <m:r>
                                <a:rPr kumimoji="1" lang="en-US" altLang="ko-KR" sz="1350" i="1">
                                  <a:latin typeface="Cambria Math" panose="02040503050406030204" pitchFamily="18" charset="0"/>
                                  <a:ea typeface="Cambria Math" panose="02040503050406030204" pitchFamily="18" charset="0"/>
                                </a:rPr>
                                <m:t>𝜎</m:t>
                              </m:r>
                            </m:e>
                            <m:sub>
                              <m:r>
                                <a:rPr kumimoji="1" lang="en-US" altLang="ko-KR" sz="1350" i="1">
                                  <a:latin typeface="Cambria Math" panose="02040503050406030204" pitchFamily="18" charset="0"/>
                                  <a:ea typeface="Cambria Math" panose="02040503050406030204" pitchFamily="18" charset="0"/>
                                </a:rPr>
                                <m:t>𝑌</m:t>
                              </m:r>
                            </m:sub>
                          </m:sSub>
                        </m:den>
                      </m:f>
                    </m:oMath>
                  </m:oMathPara>
                </a14:m>
                <a:endParaRPr kumimoji="1" lang="ko-Kore-KR" altLang="en-US" sz="1350" dirty="0"/>
              </a:p>
            </p:txBody>
          </p:sp>
        </mc:Choice>
        <mc:Fallback xmlns="">
          <p:sp>
            <p:nvSpPr>
              <p:cNvPr id="35" name="TextBox 34">
                <a:extLst>
                  <a:ext uri="{FF2B5EF4-FFF2-40B4-BE49-F238E27FC236}">
                    <a16:creationId xmlns:a16="http://schemas.microsoft.com/office/drawing/2014/main" id="{2C89D37B-6784-CE4E-9327-CA6C2D220A5F}"/>
                  </a:ext>
                </a:extLst>
              </p:cNvPr>
              <p:cNvSpPr txBox="1">
                <a:spLocks noRot="1" noChangeAspect="1" noMove="1" noResize="1" noEditPoints="1" noAdjustHandles="1" noChangeArrowheads="1" noChangeShapeType="1" noTextEdit="1"/>
              </p:cNvSpPr>
              <p:nvPr/>
            </p:nvSpPr>
            <p:spPr>
              <a:xfrm>
                <a:off x="5344670" y="1536257"/>
                <a:ext cx="1750159" cy="52200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A8C1FF7-EF0A-0A48-84AE-36A04A987F51}"/>
                  </a:ext>
                </a:extLst>
              </p:cNvPr>
              <p:cNvSpPr txBox="1"/>
              <p:nvPr/>
            </p:nvSpPr>
            <p:spPr>
              <a:xfrm>
                <a:off x="5353351" y="2161396"/>
                <a:ext cx="2922765" cy="507255"/>
              </a:xfrm>
              <a:prstGeom prst="rect">
                <a:avLst/>
              </a:prstGeom>
              <a:noFill/>
            </p:spPr>
            <p:txBody>
              <a:bodyPr wrap="square">
                <a:spAutoFit/>
              </a:bodyPr>
              <a:lstStyle/>
              <a:p>
                <a14:m>
                  <m:oMath xmlns:m="http://schemas.openxmlformats.org/officeDocument/2006/math">
                    <m:sSup>
                      <m:sSupPr>
                        <m:ctrlPr>
                          <a:rPr kumimoji="1" lang="en-US" altLang="ko-Kore-KR" sz="1350" i="1">
                            <a:latin typeface="Cambria Math" panose="02040503050406030204" pitchFamily="18" charset="0"/>
                          </a:rPr>
                        </m:ctrlPr>
                      </m:sSupPr>
                      <m:e>
                        <m:r>
                          <a:rPr kumimoji="1" lang="en-US" altLang="ko-KR" sz="1350" i="1">
                            <a:latin typeface="Cambria Math" panose="02040503050406030204" pitchFamily="18" charset="0"/>
                            <a:ea typeface="Cambria Math" panose="02040503050406030204" pitchFamily="18" charset="0"/>
                          </a:rPr>
                          <m:t>𝛾</m:t>
                        </m:r>
                        <m:d>
                          <m:dPr>
                            <m:ctrlPr>
                              <a:rPr kumimoji="1" lang="en-US" altLang="ko-KR" sz="1350" i="1">
                                <a:latin typeface="Cambria Math" panose="02040503050406030204" pitchFamily="18" charset="0"/>
                              </a:rPr>
                            </m:ctrlPr>
                          </m:dPr>
                          <m:e>
                            <m:r>
                              <a:rPr kumimoji="1" lang="en-US" altLang="ko-KR" sz="1350" i="1">
                                <a:latin typeface="Cambria Math" panose="02040503050406030204" pitchFamily="18" charset="0"/>
                              </a:rPr>
                              <m:t>𝑋</m:t>
                            </m:r>
                            <m:r>
                              <a:rPr kumimoji="1" lang="en-US" altLang="ko-KR" sz="1350" i="1">
                                <a:latin typeface="Cambria Math" panose="02040503050406030204" pitchFamily="18" charset="0"/>
                              </a:rPr>
                              <m:t>,</m:t>
                            </m:r>
                            <m:r>
                              <a:rPr kumimoji="1" lang="en-US" altLang="ko-KR" sz="1350" i="1">
                                <a:latin typeface="Cambria Math" panose="02040503050406030204" pitchFamily="18" charset="0"/>
                              </a:rPr>
                              <m:t>𝑌</m:t>
                            </m:r>
                          </m:e>
                        </m:d>
                      </m:e>
                      <m:sup>
                        <m:r>
                          <a:rPr kumimoji="1" lang="en-US" altLang="ko-Kore-KR" sz="1350" i="1">
                            <a:latin typeface="Cambria Math" panose="02040503050406030204" pitchFamily="18" charset="0"/>
                          </a:rPr>
                          <m:t>2</m:t>
                        </m:r>
                      </m:sup>
                    </m:sSup>
                    <m:r>
                      <a:rPr kumimoji="1" lang="en-US" altLang="ko-KR" sz="1350" i="1">
                        <a:latin typeface="Cambria Math" panose="02040503050406030204" pitchFamily="18" charset="0"/>
                        <a:ea typeface="Cambria Math" panose="02040503050406030204" pitchFamily="18" charset="0"/>
                      </a:rPr>
                      <m:t>≒</m:t>
                    </m:r>
                    <m:sSup>
                      <m:sSupPr>
                        <m:ctrlPr>
                          <a:rPr kumimoji="1" lang="en-US" altLang="ko-KR" sz="1350" i="1">
                            <a:latin typeface="Cambria Math" panose="02040503050406030204" pitchFamily="18" charset="0"/>
                            <a:ea typeface="Cambria Math" panose="02040503050406030204" pitchFamily="18" charset="0"/>
                          </a:rPr>
                        </m:ctrlPr>
                      </m:sSupPr>
                      <m:e>
                        <m:r>
                          <a:rPr kumimoji="1" lang="en-US" altLang="ko-KR" sz="1350" i="1">
                            <a:latin typeface="Cambria Math" panose="02040503050406030204" pitchFamily="18" charset="0"/>
                            <a:ea typeface="Cambria Math" panose="02040503050406030204" pitchFamily="18" charset="0"/>
                          </a:rPr>
                          <m:t>0.72857</m:t>
                        </m:r>
                      </m:e>
                      <m:sup>
                        <m:r>
                          <a:rPr kumimoji="1" lang="en-US" altLang="ko-KR" sz="1350" i="1">
                            <a:latin typeface="Cambria Math" panose="02040503050406030204" pitchFamily="18" charset="0"/>
                            <a:ea typeface="Cambria Math" panose="02040503050406030204" pitchFamily="18" charset="0"/>
                          </a:rPr>
                          <m:t>2</m:t>
                        </m:r>
                      </m:sup>
                    </m:sSup>
                    <m:r>
                      <a:rPr kumimoji="1" lang="en-US" altLang="ko-KR" sz="1350" i="1">
                        <a:latin typeface="Cambria Math" panose="02040503050406030204" pitchFamily="18" charset="0"/>
                        <a:ea typeface="Cambria Math" panose="02040503050406030204" pitchFamily="18" charset="0"/>
                      </a:rPr>
                      <m:t>=0.53082⇒</m:t>
                    </m:r>
                    <m:sSup>
                      <m:sSupPr>
                        <m:ctrlPr>
                          <a:rPr kumimoji="1" lang="en-US" altLang="ko-KR" sz="1350" i="1">
                            <a:latin typeface="Cambria Math" panose="02040503050406030204" pitchFamily="18" charset="0"/>
                            <a:ea typeface="Cambria Math" panose="02040503050406030204" pitchFamily="18" charset="0"/>
                          </a:rPr>
                        </m:ctrlPr>
                      </m:sSupPr>
                      <m:e>
                        <m:r>
                          <a:rPr kumimoji="1" lang="en-US" altLang="ko-KR" sz="1350" i="1">
                            <a:latin typeface="Cambria Math" panose="02040503050406030204" pitchFamily="18" charset="0"/>
                            <a:ea typeface="Cambria Math" panose="02040503050406030204" pitchFamily="18" charset="0"/>
                          </a:rPr>
                          <m:t>𝑅</m:t>
                        </m:r>
                      </m:e>
                      <m:sup>
                        <m:r>
                          <a:rPr kumimoji="1" lang="en-US" altLang="ko-KR" sz="1350" i="1">
                            <a:latin typeface="Cambria Math" panose="02040503050406030204" pitchFamily="18" charset="0"/>
                            <a:ea typeface="Cambria Math" panose="02040503050406030204" pitchFamily="18" charset="0"/>
                          </a:rPr>
                          <m:t>2</m:t>
                        </m:r>
                      </m:sup>
                    </m:sSup>
                  </m:oMath>
                </a14:m>
                <a:r>
                  <a:rPr lang="en-US" altLang="ko-Kore-KR" sz="1350" dirty="0"/>
                  <a:t> </a:t>
                </a:r>
                <a:endParaRPr lang="ko-Kore-KR" altLang="en-US" sz="1350" dirty="0"/>
              </a:p>
            </p:txBody>
          </p:sp>
        </mc:Choice>
        <mc:Fallback xmlns="">
          <p:sp>
            <p:nvSpPr>
              <p:cNvPr id="38" name="TextBox 37">
                <a:extLst>
                  <a:ext uri="{FF2B5EF4-FFF2-40B4-BE49-F238E27FC236}">
                    <a16:creationId xmlns:a16="http://schemas.microsoft.com/office/drawing/2014/main" id="{FA8C1FF7-EF0A-0A48-84AE-36A04A987F51}"/>
                  </a:ext>
                </a:extLst>
              </p:cNvPr>
              <p:cNvSpPr txBox="1">
                <a:spLocks noRot="1" noChangeAspect="1" noMove="1" noResize="1" noEditPoints="1" noAdjustHandles="1" noChangeArrowheads="1" noChangeShapeType="1" noTextEdit="1"/>
              </p:cNvSpPr>
              <p:nvPr/>
            </p:nvSpPr>
            <p:spPr>
              <a:xfrm>
                <a:off x="5353351" y="2161396"/>
                <a:ext cx="2922765" cy="507255"/>
              </a:xfrm>
              <a:prstGeom prst="rect">
                <a:avLst/>
              </a:prstGeom>
              <a:blipFill>
                <a:blip r:embed="rId12"/>
                <a:stretch>
                  <a:fillRect/>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20E9F6CF-71D8-294B-ADB8-D20A8BDC9BE8}"/>
              </a:ext>
            </a:extLst>
          </p:cNvPr>
          <p:cNvSpPr txBox="1"/>
          <p:nvPr/>
        </p:nvSpPr>
        <p:spPr>
          <a:xfrm>
            <a:off x="4788104" y="2621840"/>
            <a:ext cx="3823199" cy="300082"/>
          </a:xfrm>
          <a:prstGeom prst="rect">
            <a:avLst/>
          </a:prstGeom>
          <a:noFill/>
        </p:spPr>
        <p:txBody>
          <a:bodyPr wrap="square" rtlCol="0">
            <a:spAutoFit/>
          </a:bodyPr>
          <a:lstStyle/>
          <a:p>
            <a:pPr algn="ctr"/>
            <a:r>
              <a:rPr kumimoji="1" lang="ko-Kore-KR" altLang="en-US" sz="1350" dirty="0"/>
              <a:t>피어슨</a:t>
            </a:r>
            <a:r>
              <a:rPr kumimoji="1" lang="ko-KR" altLang="en-US" sz="1350" dirty="0"/>
              <a:t> </a:t>
            </a:r>
            <a:r>
              <a:rPr kumimoji="1" lang="ko-Kore-KR" altLang="en-US" sz="1350" dirty="0"/>
              <a:t>상관계수의</a:t>
            </a:r>
            <a:r>
              <a:rPr kumimoji="1" lang="ko-KR" altLang="en-US" sz="1350" dirty="0"/>
              <a:t> 제곱 </a:t>
            </a:r>
            <a:r>
              <a:rPr kumimoji="1" lang="en-US" altLang="ko-KR" sz="1350" dirty="0"/>
              <a:t>=</a:t>
            </a:r>
            <a:r>
              <a:rPr kumimoji="1" lang="ko-KR" altLang="en-US" sz="1350" dirty="0"/>
              <a:t> 결정 계수</a:t>
            </a:r>
            <a:endParaRPr kumimoji="1" lang="ko-Kore-KR" altLang="en-US" sz="1350" dirty="0"/>
          </a:p>
        </p:txBody>
      </p:sp>
      <p:sp>
        <p:nvSpPr>
          <p:cNvPr id="40" name="TextBox 39">
            <a:extLst>
              <a:ext uri="{FF2B5EF4-FFF2-40B4-BE49-F238E27FC236}">
                <a16:creationId xmlns:a16="http://schemas.microsoft.com/office/drawing/2014/main" id="{11A1E5D6-FB69-9C4C-BD07-6E81393B2CDB}"/>
              </a:ext>
            </a:extLst>
          </p:cNvPr>
          <p:cNvSpPr txBox="1"/>
          <p:nvPr/>
        </p:nvSpPr>
        <p:spPr>
          <a:xfrm>
            <a:off x="6780953" y="3821256"/>
            <a:ext cx="671979" cy="230832"/>
          </a:xfrm>
          <a:prstGeom prst="rect">
            <a:avLst/>
          </a:prstGeom>
          <a:noFill/>
        </p:spPr>
        <p:txBody>
          <a:bodyPr wrap="none" rtlCol="0">
            <a:spAutoFit/>
          </a:bodyPr>
          <a:lstStyle/>
          <a:p>
            <a:r>
              <a:rPr kumimoji="1" lang="en-US" altLang="ko-KR" sz="900" b="1" dirty="0">
                <a:solidFill>
                  <a:schemeClr val="accent1"/>
                </a:solidFill>
              </a:rPr>
              <a:t>C</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(25,</a:t>
            </a:r>
            <a:r>
              <a:rPr kumimoji="1" lang="ko-KR" altLang="en-US" sz="900" b="1" dirty="0">
                <a:solidFill>
                  <a:schemeClr val="accent1"/>
                </a:solidFill>
              </a:rPr>
              <a:t> </a:t>
            </a:r>
            <a:r>
              <a:rPr kumimoji="1" lang="en-US" altLang="ko-KR" sz="900" b="1" dirty="0">
                <a:solidFill>
                  <a:schemeClr val="accent1"/>
                </a:solidFill>
              </a:rPr>
              <a:t>8)</a:t>
            </a:r>
            <a:endParaRPr kumimoji="1" lang="ko-Kore-KR" altLang="en-US" sz="900" b="1" dirty="0">
              <a:solidFill>
                <a:schemeClr val="accent1"/>
              </a:solidFill>
            </a:endParaRPr>
          </a:p>
        </p:txBody>
      </p:sp>
      <p:cxnSp>
        <p:nvCxnSpPr>
          <p:cNvPr id="41" name="직선 화살표 연결선 40">
            <a:extLst>
              <a:ext uri="{FF2B5EF4-FFF2-40B4-BE49-F238E27FC236}">
                <a16:creationId xmlns:a16="http://schemas.microsoft.com/office/drawing/2014/main" id="{12785519-958E-244B-87DF-328F8B5AEFEF}"/>
              </a:ext>
            </a:extLst>
          </p:cNvPr>
          <p:cNvCxnSpPr/>
          <p:nvPr/>
        </p:nvCxnSpPr>
        <p:spPr>
          <a:xfrm>
            <a:off x="6541114" y="3939879"/>
            <a:ext cx="203636" cy="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F23621C4-4611-EC45-A195-9CFE7F8DAA1D}"/>
              </a:ext>
            </a:extLst>
          </p:cNvPr>
          <p:cNvCxnSpPr/>
          <p:nvPr/>
        </p:nvCxnSpPr>
        <p:spPr>
          <a:xfrm>
            <a:off x="6753894" y="3967312"/>
            <a:ext cx="0" cy="39591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8C3DBC1-25C9-EB41-9E46-28AE5ED09B24}"/>
                  </a:ext>
                </a:extLst>
              </p:cNvPr>
              <p:cNvSpPr txBox="1"/>
              <p:nvPr/>
            </p:nvSpPr>
            <p:spPr>
              <a:xfrm>
                <a:off x="5654725" y="3720588"/>
                <a:ext cx="854594" cy="34624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ore-KR" sz="825" b="1" i="1">
                              <a:solidFill>
                                <a:schemeClr val="accent6">
                                  <a:lumMod val="75000"/>
                                </a:schemeClr>
                              </a:solidFill>
                              <a:latin typeface="Cambria Math" panose="02040503050406030204" pitchFamily="18" charset="0"/>
                            </a:rPr>
                          </m:ctrlPr>
                        </m:sSubPr>
                        <m:e>
                          <m:r>
                            <a:rPr kumimoji="1" lang="en-US" altLang="ko-KR" sz="825" b="1" i="1">
                              <a:solidFill>
                                <a:schemeClr val="accent6">
                                  <a:lumMod val="75000"/>
                                </a:schemeClr>
                              </a:solidFill>
                              <a:latin typeface="Cambria Math" panose="02040503050406030204" pitchFamily="18" charset="0"/>
                            </a:rPr>
                            <m:t>𝑿</m:t>
                          </m:r>
                        </m:e>
                        <m:sub>
                          <m:r>
                            <a:rPr kumimoji="1" lang="en-US" altLang="ko-Kore-KR" sz="825" b="1" i="1">
                              <a:solidFill>
                                <a:schemeClr val="accent6">
                                  <a:lumMod val="75000"/>
                                </a:schemeClr>
                              </a:solidFill>
                              <a:latin typeface="Cambria Math" panose="02040503050406030204" pitchFamily="18" charset="0"/>
                            </a:rPr>
                            <m:t>𝒄</m:t>
                          </m:r>
                        </m:sub>
                      </m:sSub>
                      <m:r>
                        <a:rPr kumimoji="1" lang="en-US" altLang="ko-Kore-KR" sz="825" b="1" i="1">
                          <a:solidFill>
                            <a:schemeClr val="accent6">
                              <a:lumMod val="75000"/>
                            </a:schemeClr>
                          </a:solidFill>
                          <a:latin typeface="Cambria Math" panose="02040503050406030204" pitchFamily="18" charset="0"/>
                        </a:rPr>
                        <m:t>−</m:t>
                      </m:r>
                      <m:acc>
                        <m:accPr>
                          <m:chr m:val="̅"/>
                          <m:ctrlPr>
                            <a:rPr kumimoji="1" lang="en-US" altLang="ko-Kore-KR" sz="825" b="1" i="1">
                              <a:solidFill>
                                <a:schemeClr val="accent6">
                                  <a:lumMod val="75000"/>
                                </a:schemeClr>
                              </a:solidFill>
                              <a:latin typeface="Cambria Math" panose="02040503050406030204" pitchFamily="18" charset="0"/>
                            </a:rPr>
                          </m:ctrlPr>
                        </m:accPr>
                        <m:e>
                          <m:r>
                            <a:rPr kumimoji="1" lang="en-US" altLang="ko-Kore-KR" sz="825" b="1" i="1">
                              <a:solidFill>
                                <a:schemeClr val="accent6">
                                  <a:lumMod val="75000"/>
                                </a:schemeClr>
                              </a:solidFill>
                              <a:latin typeface="Cambria Math" panose="02040503050406030204" pitchFamily="18" charset="0"/>
                            </a:rPr>
                            <m:t>𝑿</m:t>
                          </m:r>
                        </m:e>
                      </m:acc>
                      <m:r>
                        <a:rPr kumimoji="1" lang="en-US" altLang="ko-Kore-KR" sz="825" b="1" i="1">
                          <a:solidFill>
                            <a:schemeClr val="accent6">
                              <a:lumMod val="75000"/>
                            </a:schemeClr>
                          </a:solidFill>
                          <a:latin typeface="Cambria Math" panose="02040503050406030204" pitchFamily="18" charset="0"/>
                        </a:rPr>
                        <m:t>=</m:t>
                      </m:r>
                      <m:sSub>
                        <m:sSubPr>
                          <m:ctrlPr>
                            <a:rPr kumimoji="1" lang="en-US" altLang="ko-Kore-KR" sz="825" b="1" i="1">
                              <a:solidFill>
                                <a:schemeClr val="accent6">
                                  <a:lumMod val="75000"/>
                                </a:schemeClr>
                              </a:solidFill>
                              <a:latin typeface="Cambria Math" panose="02040503050406030204" pitchFamily="18" charset="0"/>
                            </a:rPr>
                          </m:ctrlPr>
                        </m:sSubPr>
                        <m:e>
                          <m:r>
                            <a:rPr kumimoji="1" lang="en-US" altLang="ko-Kore-KR" sz="825" b="1" i="1">
                              <a:solidFill>
                                <a:schemeClr val="accent6">
                                  <a:lumMod val="75000"/>
                                </a:schemeClr>
                              </a:solidFill>
                              <a:latin typeface="Cambria Math" panose="02040503050406030204" pitchFamily="18" charset="0"/>
                            </a:rPr>
                            <m:t>𝒙</m:t>
                          </m:r>
                        </m:e>
                        <m:sub>
                          <m:r>
                            <a:rPr kumimoji="1" lang="en-US" altLang="ko-Kore-KR" sz="825" b="1" i="1">
                              <a:solidFill>
                                <a:schemeClr val="accent6">
                                  <a:lumMod val="75000"/>
                                </a:schemeClr>
                              </a:solidFill>
                              <a:latin typeface="Cambria Math" panose="02040503050406030204" pitchFamily="18" charset="0"/>
                            </a:rPr>
                            <m:t>𝒄</m:t>
                          </m:r>
                        </m:sub>
                      </m:sSub>
                    </m:oMath>
                  </m:oMathPara>
                </a14:m>
                <a:endParaRPr kumimoji="1" lang="en-US" altLang="ko-Kore-KR" sz="825" b="1" dirty="0">
                  <a:solidFill>
                    <a:schemeClr val="accent6">
                      <a:lumMod val="75000"/>
                    </a:schemeClr>
                  </a:solidFill>
                </a:endParaRPr>
              </a:p>
              <a:p>
                <a:pPr algn="ctr"/>
                <a:r>
                  <a:rPr kumimoji="1" lang="en-US" altLang="ko-Kore-KR" sz="825" b="1" dirty="0">
                    <a:solidFill>
                      <a:schemeClr val="accent6">
                        <a:lumMod val="75000"/>
                      </a:schemeClr>
                    </a:solidFill>
                  </a:rPr>
                  <a:t>2</a:t>
                </a:r>
                <a:r>
                  <a:rPr kumimoji="1" lang="en-US" altLang="ko-KR" sz="825" b="1" dirty="0">
                    <a:solidFill>
                      <a:schemeClr val="accent6">
                        <a:lumMod val="75000"/>
                      </a:schemeClr>
                    </a:solidFill>
                  </a:rPr>
                  <a:t>5-22.3</a:t>
                </a:r>
                <a:r>
                  <a:rPr kumimoji="1" lang="ko-KR" altLang="en-US" sz="825" b="1" dirty="0">
                    <a:solidFill>
                      <a:schemeClr val="accent6">
                        <a:lumMod val="75000"/>
                      </a:schemeClr>
                    </a:solidFill>
                  </a:rPr>
                  <a:t> </a:t>
                </a:r>
                <a:r>
                  <a:rPr kumimoji="1" lang="en-US" altLang="ko-KR" sz="825" b="1" dirty="0">
                    <a:solidFill>
                      <a:schemeClr val="accent6">
                        <a:lumMod val="75000"/>
                      </a:schemeClr>
                    </a:solidFill>
                  </a:rPr>
                  <a:t>=</a:t>
                </a:r>
                <a:r>
                  <a:rPr kumimoji="1" lang="ko-KR" altLang="en-US" sz="825" b="1" dirty="0">
                    <a:solidFill>
                      <a:schemeClr val="accent6">
                        <a:lumMod val="75000"/>
                      </a:schemeClr>
                    </a:solidFill>
                  </a:rPr>
                  <a:t> </a:t>
                </a:r>
                <a:r>
                  <a:rPr kumimoji="1" lang="en-US" altLang="ko-KR" sz="825" b="1" dirty="0">
                    <a:solidFill>
                      <a:schemeClr val="accent6">
                        <a:lumMod val="75000"/>
                      </a:schemeClr>
                    </a:solidFill>
                  </a:rPr>
                  <a:t>2.7</a:t>
                </a:r>
                <a:endParaRPr kumimoji="1" lang="ko-Kore-KR" altLang="en-US" sz="825" b="1" dirty="0">
                  <a:solidFill>
                    <a:schemeClr val="accent6">
                      <a:lumMod val="75000"/>
                    </a:schemeClr>
                  </a:solidFill>
                </a:endParaRPr>
              </a:p>
            </p:txBody>
          </p:sp>
        </mc:Choice>
        <mc:Fallback xmlns="">
          <p:sp>
            <p:nvSpPr>
              <p:cNvPr id="43" name="TextBox 42">
                <a:extLst>
                  <a:ext uri="{FF2B5EF4-FFF2-40B4-BE49-F238E27FC236}">
                    <a16:creationId xmlns:a16="http://schemas.microsoft.com/office/drawing/2014/main" id="{78C3DBC1-25C9-EB41-9E46-28AE5ED09B24}"/>
                  </a:ext>
                </a:extLst>
              </p:cNvPr>
              <p:cNvSpPr txBox="1">
                <a:spLocks noRot="1" noChangeAspect="1" noMove="1" noResize="1" noEditPoints="1" noAdjustHandles="1" noChangeArrowheads="1" noChangeShapeType="1" noTextEdit="1"/>
              </p:cNvSpPr>
              <p:nvPr/>
            </p:nvSpPr>
            <p:spPr>
              <a:xfrm>
                <a:off x="5654725" y="3720588"/>
                <a:ext cx="854594" cy="346249"/>
              </a:xfrm>
              <a:prstGeom prst="rect">
                <a:avLst/>
              </a:prstGeom>
              <a:blipFill>
                <a:blip r:embed="rId13"/>
                <a:stretch>
                  <a:fillRect b="-350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95BE05-D9AF-E14D-B67B-22C701F9BCF1}"/>
                  </a:ext>
                </a:extLst>
              </p:cNvPr>
              <p:cNvSpPr txBox="1"/>
              <p:nvPr/>
            </p:nvSpPr>
            <p:spPr>
              <a:xfrm>
                <a:off x="6702830" y="4400797"/>
                <a:ext cx="798488" cy="346249"/>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ko-Kore-KR" sz="825" b="1" i="1">
                              <a:solidFill>
                                <a:srgbClr val="FF0000"/>
                              </a:solidFill>
                              <a:latin typeface="Cambria Math" panose="02040503050406030204" pitchFamily="18" charset="0"/>
                            </a:rPr>
                          </m:ctrlPr>
                        </m:sSubPr>
                        <m:e>
                          <m:r>
                            <a:rPr kumimoji="1" lang="en-US" altLang="ko-KR" sz="825" b="1" i="1">
                              <a:solidFill>
                                <a:srgbClr val="FF0000"/>
                              </a:solidFill>
                              <a:latin typeface="Cambria Math" panose="02040503050406030204" pitchFamily="18" charset="0"/>
                            </a:rPr>
                            <m:t>𝒀</m:t>
                          </m:r>
                        </m:e>
                        <m:sub>
                          <m:r>
                            <a:rPr kumimoji="1" lang="en-US" altLang="ko-Kore-KR" sz="825" b="1" i="1">
                              <a:solidFill>
                                <a:srgbClr val="FF0000"/>
                              </a:solidFill>
                              <a:latin typeface="Cambria Math" panose="02040503050406030204" pitchFamily="18" charset="0"/>
                            </a:rPr>
                            <m:t>𝒄</m:t>
                          </m:r>
                        </m:sub>
                      </m:sSub>
                      <m:r>
                        <a:rPr kumimoji="1" lang="en-US" altLang="ko-Kore-KR" sz="825" b="1" i="1">
                          <a:solidFill>
                            <a:srgbClr val="FF0000"/>
                          </a:solidFill>
                          <a:latin typeface="Cambria Math" panose="02040503050406030204" pitchFamily="18" charset="0"/>
                        </a:rPr>
                        <m:t>−</m:t>
                      </m:r>
                      <m:acc>
                        <m:accPr>
                          <m:chr m:val="̅"/>
                          <m:ctrlPr>
                            <a:rPr kumimoji="1" lang="en-US" altLang="ko-Kore-KR" sz="825" b="1" i="1">
                              <a:solidFill>
                                <a:srgbClr val="FF0000"/>
                              </a:solidFill>
                              <a:latin typeface="Cambria Math" panose="02040503050406030204" pitchFamily="18" charset="0"/>
                            </a:rPr>
                          </m:ctrlPr>
                        </m:accPr>
                        <m:e>
                          <m:r>
                            <a:rPr kumimoji="1" lang="en-US" altLang="ko-Kore-KR" sz="825" b="1" i="1">
                              <a:solidFill>
                                <a:srgbClr val="FF0000"/>
                              </a:solidFill>
                              <a:latin typeface="Cambria Math" panose="02040503050406030204" pitchFamily="18" charset="0"/>
                            </a:rPr>
                            <m:t>𝒀</m:t>
                          </m:r>
                        </m:e>
                      </m:acc>
                      <m:r>
                        <a:rPr kumimoji="1" lang="en-US" altLang="ko-Kore-KR" sz="825" b="1" i="1">
                          <a:solidFill>
                            <a:srgbClr val="FF0000"/>
                          </a:solidFill>
                          <a:latin typeface="Cambria Math" panose="02040503050406030204" pitchFamily="18" charset="0"/>
                        </a:rPr>
                        <m:t>=</m:t>
                      </m:r>
                      <m:sSub>
                        <m:sSubPr>
                          <m:ctrlPr>
                            <a:rPr kumimoji="1" lang="en-US" altLang="ko-Kore-KR" sz="825" b="1" i="1">
                              <a:solidFill>
                                <a:srgbClr val="FF0000"/>
                              </a:solidFill>
                              <a:latin typeface="Cambria Math" panose="02040503050406030204" pitchFamily="18" charset="0"/>
                            </a:rPr>
                          </m:ctrlPr>
                        </m:sSubPr>
                        <m:e>
                          <m:r>
                            <a:rPr kumimoji="1" lang="en-US" altLang="ko-Kore-KR" sz="825" b="1" i="1">
                              <a:solidFill>
                                <a:srgbClr val="FF0000"/>
                              </a:solidFill>
                              <a:latin typeface="Cambria Math" panose="02040503050406030204" pitchFamily="18" charset="0"/>
                            </a:rPr>
                            <m:t>𝒚</m:t>
                          </m:r>
                        </m:e>
                        <m:sub>
                          <m:r>
                            <a:rPr kumimoji="1" lang="en-US" altLang="ko-Kore-KR" sz="825" b="1" i="1">
                              <a:solidFill>
                                <a:srgbClr val="FF0000"/>
                              </a:solidFill>
                              <a:latin typeface="Cambria Math" panose="02040503050406030204" pitchFamily="18" charset="0"/>
                            </a:rPr>
                            <m:t>𝒄</m:t>
                          </m:r>
                        </m:sub>
                      </m:sSub>
                    </m:oMath>
                  </m:oMathPara>
                </a14:m>
                <a:endParaRPr kumimoji="1" lang="en-US" altLang="ko-Kore-KR" sz="825" b="1" dirty="0">
                  <a:solidFill>
                    <a:srgbClr val="FF0000"/>
                  </a:solidFill>
                </a:endParaRPr>
              </a:p>
              <a:p>
                <a:pPr algn="ctr"/>
                <a:r>
                  <a:rPr kumimoji="1" lang="en-US" altLang="ko-Kore-KR" sz="825" b="1" dirty="0">
                    <a:solidFill>
                      <a:srgbClr val="FF0000"/>
                    </a:solidFill>
                  </a:rPr>
                  <a:t>8</a:t>
                </a:r>
                <a:r>
                  <a:rPr kumimoji="1" lang="en-US" altLang="ko-KR" sz="825" b="1" dirty="0">
                    <a:solidFill>
                      <a:srgbClr val="FF0000"/>
                    </a:solidFill>
                  </a:rPr>
                  <a:t>-6.1</a:t>
                </a:r>
                <a:r>
                  <a:rPr kumimoji="1" lang="ko-KR" altLang="en-US" sz="825" b="1" dirty="0">
                    <a:solidFill>
                      <a:srgbClr val="FF0000"/>
                    </a:solidFill>
                  </a:rPr>
                  <a:t> </a:t>
                </a:r>
                <a:r>
                  <a:rPr kumimoji="1" lang="en-US" altLang="ko-KR" sz="825" b="1" dirty="0">
                    <a:solidFill>
                      <a:srgbClr val="FF0000"/>
                    </a:solidFill>
                  </a:rPr>
                  <a:t>=</a:t>
                </a:r>
                <a:r>
                  <a:rPr kumimoji="1" lang="ko-KR" altLang="en-US" sz="825" b="1" dirty="0">
                    <a:solidFill>
                      <a:srgbClr val="FF0000"/>
                    </a:solidFill>
                  </a:rPr>
                  <a:t> </a:t>
                </a:r>
                <a:r>
                  <a:rPr kumimoji="1" lang="en-US" altLang="ko-KR" sz="825" b="1" dirty="0">
                    <a:solidFill>
                      <a:srgbClr val="FF0000"/>
                    </a:solidFill>
                  </a:rPr>
                  <a:t>1.9</a:t>
                </a:r>
                <a:endParaRPr kumimoji="1" lang="ko-Kore-KR" altLang="en-US" sz="825" b="1" dirty="0">
                  <a:solidFill>
                    <a:srgbClr val="FF0000"/>
                  </a:solidFill>
                </a:endParaRPr>
              </a:p>
            </p:txBody>
          </p:sp>
        </mc:Choice>
        <mc:Fallback xmlns="">
          <p:sp>
            <p:nvSpPr>
              <p:cNvPr id="44" name="TextBox 43">
                <a:extLst>
                  <a:ext uri="{FF2B5EF4-FFF2-40B4-BE49-F238E27FC236}">
                    <a16:creationId xmlns:a16="http://schemas.microsoft.com/office/drawing/2014/main" id="{3495BE05-D9AF-E14D-B67B-22C701F9BCF1}"/>
                  </a:ext>
                </a:extLst>
              </p:cNvPr>
              <p:cNvSpPr txBox="1">
                <a:spLocks noRot="1" noChangeAspect="1" noMove="1" noResize="1" noEditPoints="1" noAdjustHandles="1" noChangeArrowheads="1" noChangeShapeType="1" noTextEdit="1"/>
              </p:cNvSpPr>
              <p:nvPr/>
            </p:nvSpPr>
            <p:spPr>
              <a:xfrm>
                <a:off x="6702830" y="4400797"/>
                <a:ext cx="798488" cy="346249"/>
              </a:xfrm>
              <a:prstGeom prst="rect">
                <a:avLst/>
              </a:prstGeom>
              <a:blipFill>
                <a:blip r:embed="rId14"/>
                <a:stretch>
                  <a:fillRect b="-3509"/>
                </a:stretch>
              </a:blipFill>
            </p:spPr>
            <p:txBody>
              <a:bodyPr/>
              <a:lstStyle/>
              <a:p>
                <a:r>
                  <a:rPr lang="ko-KR" altLang="en-US">
                    <a:noFill/>
                  </a:rPr>
                  <a:t> </a:t>
                </a:r>
              </a:p>
            </p:txBody>
          </p:sp>
        </mc:Fallback>
      </mc:AlternateContent>
      <p:grpSp>
        <p:nvGrpSpPr>
          <p:cNvPr id="3" name="그룹 2">
            <a:extLst>
              <a:ext uri="{FF2B5EF4-FFF2-40B4-BE49-F238E27FC236}">
                <a16:creationId xmlns:a16="http://schemas.microsoft.com/office/drawing/2014/main" id="{87EC4F30-F07A-C7E7-F5D1-6E4408F99FF5}"/>
              </a:ext>
            </a:extLst>
          </p:cNvPr>
          <p:cNvGrpSpPr/>
          <p:nvPr/>
        </p:nvGrpSpPr>
        <p:grpSpPr>
          <a:xfrm>
            <a:off x="1058052" y="2528513"/>
            <a:ext cx="1461019" cy="300082"/>
            <a:chOff x="1152254" y="2228354"/>
            <a:chExt cx="1948025" cy="400109"/>
          </a:xfrm>
        </p:grpSpPr>
        <p:pic>
          <p:nvPicPr>
            <p:cNvPr id="11" name="Picture 4">
              <a:extLst>
                <a:ext uri="{FF2B5EF4-FFF2-40B4-BE49-F238E27FC236}">
                  <a16:creationId xmlns:a16="http://schemas.microsoft.com/office/drawing/2014/main" id="{3E0DE47F-464D-134D-8501-6F4617588A4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57179" y="2231948"/>
              <a:ext cx="1943100" cy="368300"/>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EB4A41-29D6-5CE7-F69B-2B3777F0A26D}"/>
                </a:ext>
              </a:extLst>
            </p:cNvPr>
            <p:cNvSpPr txBox="1"/>
            <p:nvPr/>
          </p:nvSpPr>
          <p:spPr>
            <a:xfrm>
              <a:off x="1152254" y="2228354"/>
              <a:ext cx="618117" cy="400109"/>
            </a:xfrm>
            <a:prstGeom prst="rect">
              <a:avLst/>
            </a:prstGeom>
            <a:solidFill>
              <a:schemeClr val="bg1"/>
            </a:solidFill>
            <a:ln>
              <a:noFill/>
            </a:ln>
          </p:spPr>
          <p:txBody>
            <a:bodyPr wrap="none" rtlCol="0">
              <a:spAutoFit/>
            </a:bodyPr>
            <a:lstStyle/>
            <a:p>
              <a:r>
                <a:rPr kumimoji="1" lang="en-US" altLang="ko-Kore-KR" sz="1350" i="1" dirty="0"/>
                <a:t>SSE</a:t>
              </a:r>
              <a:endParaRPr kumimoji="1" lang="ko-Kore-KR" altLang="en-US" sz="1350" i="1" dirty="0"/>
            </a:p>
          </p:txBody>
        </p:sp>
      </p:grpSp>
      <p:sp>
        <p:nvSpPr>
          <p:cNvPr id="37" name="제목 1">
            <a:extLst>
              <a:ext uri="{FF2B5EF4-FFF2-40B4-BE49-F238E27FC236}">
                <a16:creationId xmlns:a16="http://schemas.microsoft.com/office/drawing/2014/main" id="{9243CDB4-4DA0-4818-ADB9-301201F3E28C}"/>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45" name="직사각형 44">
            <a:extLst>
              <a:ext uri="{FF2B5EF4-FFF2-40B4-BE49-F238E27FC236}">
                <a16:creationId xmlns:a16="http://schemas.microsoft.com/office/drawing/2014/main" id="{CCD64802-A845-4D44-8489-C7799C92D499}"/>
              </a:ext>
            </a:extLst>
          </p:cNvPr>
          <p:cNvSpPr/>
          <p:nvPr/>
        </p:nvSpPr>
        <p:spPr>
          <a:xfrm>
            <a:off x="2627784" y="307725"/>
            <a:ext cx="3249672" cy="369332"/>
          </a:xfrm>
          <a:prstGeom prst="rect">
            <a:avLst/>
          </a:prstGeom>
        </p:spPr>
        <p:txBody>
          <a:bodyPr wrap="none">
            <a:spAutoFit/>
          </a:bodyPr>
          <a:lstStyle/>
          <a:p>
            <a:r>
              <a:rPr lang="en-US" altLang="ko-KR" dirty="0"/>
              <a:t>Correlation Analysis : </a:t>
            </a:r>
            <a:r>
              <a:rPr lang="ko-KR" altLang="en-US" dirty="0"/>
              <a:t>실습 사례</a:t>
            </a:r>
          </a:p>
        </p:txBody>
      </p:sp>
      <p:sp>
        <p:nvSpPr>
          <p:cNvPr id="47" name="TextBox 46">
            <a:extLst>
              <a:ext uri="{FF2B5EF4-FFF2-40B4-BE49-F238E27FC236}">
                <a16:creationId xmlns:a16="http://schemas.microsoft.com/office/drawing/2014/main" id="{8E165E1E-0D58-40EF-BA94-26B62184A93A}"/>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013D51B-7B90-44CE-BBD5-BAD1A7894073}"/>
                  </a:ext>
                </a:extLst>
              </p:cNvPr>
              <p:cNvSpPr txBox="1"/>
              <p:nvPr/>
            </p:nvSpPr>
            <p:spPr>
              <a:xfrm>
                <a:off x="7070606" y="1668473"/>
                <a:ext cx="1704938" cy="3295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ko-KR" sz="750" i="1" smtClean="0">
                          <a:latin typeface="Cambria Math" panose="02040503050406030204" pitchFamily="18" charset="0"/>
                        </a:rPr>
                        <m:t>⇒</m:t>
                      </m:r>
                      <m:r>
                        <a:rPr kumimoji="1" lang="ko-KR" altLang="en-US" sz="750" i="1">
                          <a:latin typeface="Cambria Math" panose="02040503050406030204" pitchFamily="18" charset="0"/>
                        </a:rPr>
                        <m:t> </m:t>
                      </m:r>
                      <m:f>
                        <m:fPr>
                          <m:ctrlPr>
                            <a:rPr kumimoji="1" lang="en-US" altLang="ko-Kore-KR" sz="750" i="1">
                              <a:latin typeface="Cambria Math" panose="02040503050406030204" pitchFamily="18" charset="0"/>
                            </a:rPr>
                          </m:ctrlPr>
                        </m:fPr>
                        <m:num>
                          <m:r>
                            <a:rPr kumimoji="1" lang="en-US" altLang="ko-KR" sz="750" i="1">
                              <a:latin typeface="Cambria Math" panose="02040503050406030204" pitchFamily="18" charset="0"/>
                            </a:rPr>
                            <m:t>19.411</m:t>
                          </m:r>
                        </m:num>
                        <m:den>
                          <m:r>
                            <a:rPr kumimoji="1" lang="en-US" altLang="ko-KR" sz="750" i="1">
                              <a:latin typeface="Cambria Math" panose="02040503050406030204" pitchFamily="18" charset="0"/>
                            </a:rPr>
                            <m:t>(</m:t>
                          </m:r>
                          <m:r>
                            <a:rPr kumimoji="1" lang="en-US" altLang="ko-KR" sz="750" b="0" i="1" smtClean="0">
                              <a:latin typeface="Cambria Math" panose="02040503050406030204" pitchFamily="18" charset="0"/>
                            </a:rPr>
                            <m:t>2.60128</m:t>
                          </m:r>
                          <m:r>
                            <a:rPr kumimoji="1" lang="en-US" altLang="ko-KR" sz="750" i="1">
                              <a:latin typeface="Cambria Math" panose="02040503050406030204" pitchFamily="18" charset="0"/>
                              <a:ea typeface="Cambria Math" panose="02040503050406030204" pitchFamily="18" charset="0"/>
                            </a:rPr>
                            <m:t>×</m:t>
                          </m:r>
                          <m:r>
                            <a:rPr kumimoji="1" lang="en-US" altLang="ko-KR" sz="750" b="0" i="1" smtClean="0">
                              <a:latin typeface="Cambria Math" panose="02040503050406030204" pitchFamily="18" charset="0"/>
                              <a:ea typeface="Cambria Math" panose="02040503050406030204" pitchFamily="18" charset="0"/>
                            </a:rPr>
                            <m:t>10.242</m:t>
                          </m:r>
                          <m:r>
                            <a:rPr kumimoji="1" lang="en-US" altLang="ko-KR" sz="750" i="1">
                              <a:latin typeface="Cambria Math" panose="02040503050406030204" pitchFamily="18" charset="0"/>
                            </a:rPr>
                            <m:t>)</m:t>
                          </m:r>
                        </m:den>
                      </m:f>
                      <m:r>
                        <a:rPr kumimoji="1" lang="en-US" altLang="ko-KR" sz="750" i="1">
                          <a:latin typeface="Cambria Math" panose="02040503050406030204" pitchFamily="18" charset="0"/>
                          <a:ea typeface="Cambria Math" panose="02040503050406030204" pitchFamily="18" charset="0"/>
                        </a:rPr>
                        <m:t>≒0.72857</m:t>
                      </m:r>
                    </m:oMath>
                  </m:oMathPara>
                </a14:m>
                <a:endParaRPr kumimoji="1" lang="ko-Kore-KR" altLang="en-US" sz="750" dirty="0"/>
              </a:p>
            </p:txBody>
          </p:sp>
        </mc:Choice>
        <mc:Fallback xmlns="">
          <p:sp>
            <p:nvSpPr>
              <p:cNvPr id="46" name="TextBox 45">
                <a:extLst>
                  <a:ext uri="{FF2B5EF4-FFF2-40B4-BE49-F238E27FC236}">
                    <a16:creationId xmlns:a16="http://schemas.microsoft.com/office/drawing/2014/main" id="{4013D51B-7B90-44CE-BBD5-BAD1A7894073}"/>
                  </a:ext>
                </a:extLst>
              </p:cNvPr>
              <p:cNvSpPr txBox="1">
                <a:spLocks noRot="1" noChangeAspect="1" noMove="1" noResize="1" noEditPoints="1" noAdjustHandles="1" noChangeArrowheads="1" noChangeShapeType="1" noTextEdit="1"/>
              </p:cNvSpPr>
              <p:nvPr/>
            </p:nvSpPr>
            <p:spPr>
              <a:xfrm>
                <a:off x="7070606" y="1668473"/>
                <a:ext cx="1704938" cy="329577"/>
              </a:xfrm>
              <a:prstGeom prst="rect">
                <a:avLst/>
              </a:prstGeom>
              <a:blipFill>
                <a:blip r:embed="rId16"/>
                <a:stretch>
                  <a:fillRect b="-1852"/>
                </a:stretch>
              </a:blipFill>
            </p:spPr>
            <p:txBody>
              <a:bodyPr/>
              <a:lstStyle/>
              <a:p>
                <a:r>
                  <a:rPr lang="ko-KR" altLang="en-US">
                    <a:noFill/>
                  </a:rPr>
                  <a:t> </a:t>
                </a:r>
              </a:p>
            </p:txBody>
          </p:sp>
        </mc:Fallback>
      </mc:AlternateContent>
      <p:sp>
        <p:nvSpPr>
          <p:cNvPr id="14" name="바닥글 개체 틀 13">
            <a:extLst>
              <a:ext uri="{FF2B5EF4-FFF2-40B4-BE49-F238E27FC236}">
                <a16:creationId xmlns:a16="http://schemas.microsoft.com/office/drawing/2014/main" id="{FD2E67BD-5AB0-448B-84E6-C3934F8D7865}"/>
              </a:ext>
            </a:extLst>
          </p:cNvPr>
          <p:cNvSpPr>
            <a:spLocks noGrp="1"/>
          </p:cNvSpPr>
          <p:nvPr>
            <p:ph type="ftr" sz="quarter" idx="11"/>
          </p:nvPr>
        </p:nvSpPr>
        <p:spPr/>
        <p:txBody>
          <a:bodyPr/>
          <a:lstStyle/>
          <a:p>
            <a:r>
              <a:rPr lang="en-US" altLang="ko-KR"/>
              <a:t>UBION PBL- FBA</a:t>
            </a:r>
            <a:endParaRPr lang="ko-KR" altLang="en-US"/>
          </a:p>
        </p:txBody>
      </p:sp>
      <p:sp>
        <p:nvSpPr>
          <p:cNvPr id="15" name="슬라이드 번호 개체 틀 14">
            <a:extLst>
              <a:ext uri="{FF2B5EF4-FFF2-40B4-BE49-F238E27FC236}">
                <a16:creationId xmlns:a16="http://schemas.microsoft.com/office/drawing/2014/main" id="{297BCD51-79FC-46AA-8F8F-3E34C8CEC81C}"/>
              </a:ext>
            </a:extLst>
          </p:cNvPr>
          <p:cNvSpPr>
            <a:spLocks noGrp="1"/>
          </p:cNvSpPr>
          <p:nvPr>
            <p:ph type="sldNum" sz="quarter" idx="12"/>
          </p:nvPr>
        </p:nvSpPr>
        <p:spPr/>
        <p:txBody>
          <a:bodyPr/>
          <a:lstStyle/>
          <a:p>
            <a:fld id="{DE77BB65-F969-4654-BF30-45C70C1BE112}" type="slidenum">
              <a:rPr lang="ko-KR" altLang="en-US" smtClean="0"/>
              <a:pPr/>
              <a:t>28</a:t>
            </a:fld>
            <a:endParaRPr lang="ko-KR" altLang="en-US"/>
          </a:p>
        </p:txBody>
      </p:sp>
    </p:spTree>
    <p:extLst>
      <p:ext uri="{BB962C8B-B14F-4D97-AF65-F5344CB8AC3E}">
        <p14:creationId xmlns:p14="http://schemas.microsoft.com/office/powerpoint/2010/main" val="34003620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32A26870-9ACB-4381-8039-07DACCA6A65C}"/>
              </a:ext>
            </a:extLst>
          </p:cNvPr>
          <p:cNvSpPr/>
          <p:nvPr/>
        </p:nvSpPr>
        <p:spPr>
          <a:xfrm>
            <a:off x="136068" y="337470"/>
            <a:ext cx="5976664" cy="412742"/>
          </a:xfrm>
          <a:prstGeom prst="rect">
            <a:avLst/>
          </a:prstGeom>
        </p:spPr>
        <p:txBody>
          <a:bodyPr wrap="square">
            <a:spAutoFit/>
          </a:bodyPr>
          <a:lstStyle/>
          <a:p>
            <a:pPr fontAlgn="base" latinLnBrk="0">
              <a:lnSpc>
                <a:spcPct val="130000"/>
              </a:lnSpc>
            </a:pPr>
            <a:r>
              <a:rPr lang="ko-KR" altLang="en-US" b="1" kern="0" dirty="0">
                <a:solidFill>
                  <a:srgbClr val="000000"/>
                </a:solidFill>
                <a:uFill>
                  <a:solidFill>
                    <a:srgbClr val="000000"/>
                  </a:solidFill>
                </a:uFill>
                <a:latin typeface="+mn-ea"/>
              </a:rPr>
              <a:t>인공신경망</a:t>
            </a:r>
            <a:r>
              <a:rPr lang="en-US" altLang="ko-KR" b="1" kern="0" dirty="0">
                <a:solidFill>
                  <a:srgbClr val="000000"/>
                </a:solidFill>
                <a:uFill>
                  <a:solidFill>
                    <a:srgbClr val="000000"/>
                  </a:solidFill>
                </a:uFill>
                <a:latin typeface="+mn-ea"/>
              </a:rPr>
              <a:t>Artificial Neural Networks)</a:t>
            </a:r>
            <a:endParaRPr lang="ko-KR" altLang="en-US" sz="1200" kern="0" dirty="0">
              <a:solidFill>
                <a:srgbClr val="000000"/>
              </a:solidFill>
              <a:latin typeface="+mn-ea"/>
            </a:endParaRPr>
          </a:p>
        </p:txBody>
      </p:sp>
      <p:sp>
        <p:nvSpPr>
          <p:cNvPr id="3" name="TextBox 2">
            <a:extLst>
              <a:ext uri="{FF2B5EF4-FFF2-40B4-BE49-F238E27FC236}">
                <a16:creationId xmlns:a16="http://schemas.microsoft.com/office/drawing/2014/main" id="{02EE2DEC-F387-42FB-A249-30BF839A4A46}"/>
              </a:ext>
            </a:extLst>
          </p:cNvPr>
          <p:cNvSpPr txBox="1"/>
          <p:nvPr/>
        </p:nvSpPr>
        <p:spPr>
          <a:xfrm>
            <a:off x="395536" y="992485"/>
            <a:ext cx="8401659" cy="1441613"/>
          </a:xfrm>
          <a:prstGeom prst="rect">
            <a:avLst/>
          </a:prstGeom>
          <a:noFill/>
        </p:spPr>
        <p:txBody>
          <a:bodyPr wrap="none" rtlCol="0">
            <a:spAutoFit/>
          </a:bodyPr>
          <a:lstStyle/>
          <a:p>
            <a:pPr>
              <a:lnSpc>
                <a:spcPct val="150000"/>
              </a:lnSpc>
            </a:pPr>
            <a:r>
              <a:rPr lang="ko-KR" altLang="en-US" sz="1200" dirty="0">
                <a:latin typeface="+mn-ea"/>
              </a:rPr>
              <a:t>부도예측 분야에서 인공신경망을 적용하는 가장 중요한 연구 중의 하나는 축적된 데이터를 이용하여 </a:t>
            </a:r>
            <a:endParaRPr lang="en-US" altLang="ko-KR" sz="1200" dirty="0">
              <a:latin typeface="+mn-ea"/>
            </a:endParaRPr>
          </a:p>
          <a:p>
            <a:pPr>
              <a:lnSpc>
                <a:spcPct val="150000"/>
              </a:lnSpc>
            </a:pPr>
            <a:r>
              <a:rPr lang="ko-KR" altLang="en-US" sz="1200" dirty="0">
                <a:latin typeface="+mn-ea"/>
              </a:rPr>
              <a:t>독립변수와 종속변수 간의 결합관계를 추출해 냄으로써 </a:t>
            </a:r>
            <a:r>
              <a:rPr lang="ko-KR" altLang="en-US" sz="1200" dirty="0">
                <a:highlight>
                  <a:srgbClr val="FFFF00"/>
                </a:highlight>
                <a:latin typeface="+mn-ea"/>
              </a:rPr>
              <a:t>패턴인식</a:t>
            </a:r>
            <a:r>
              <a:rPr lang="en-US" altLang="ko-KR" sz="1200" dirty="0">
                <a:highlight>
                  <a:srgbClr val="FFFF00"/>
                </a:highlight>
                <a:latin typeface="+mn-ea"/>
              </a:rPr>
              <a:t>, </a:t>
            </a:r>
            <a:r>
              <a:rPr lang="ko-KR" altLang="en-US" sz="1200" dirty="0">
                <a:highlight>
                  <a:srgbClr val="FFFF00"/>
                </a:highlight>
                <a:latin typeface="+mn-ea"/>
              </a:rPr>
              <a:t>분류</a:t>
            </a:r>
            <a:r>
              <a:rPr lang="en-US" altLang="ko-KR" sz="1200" dirty="0">
                <a:highlight>
                  <a:srgbClr val="FFFF00"/>
                </a:highlight>
                <a:latin typeface="+mn-ea"/>
              </a:rPr>
              <a:t>, </a:t>
            </a:r>
            <a:r>
              <a:rPr lang="ko-KR" altLang="en-US" sz="1200" dirty="0">
                <a:highlight>
                  <a:srgbClr val="FFFF00"/>
                </a:highlight>
                <a:latin typeface="+mn-ea"/>
              </a:rPr>
              <a:t>예측 등의 기능을 수행하는 모형을 구축하는 것</a:t>
            </a:r>
            <a:endParaRPr lang="en-US" altLang="ko-KR" sz="1200" dirty="0">
              <a:latin typeface="+mn-ea"/>
            </a:endParaRPr>
          </a:p>
          <a:p>
            <a:pPr>
              <a:lnSpc>
                <a:spcPct val="150000"/>
              </a:lnSpc>
            </a:pPr>
            <a:r>
              <a:rPr lang="ko-KR" altLang="en-US" sz="1200" dirty="0">
                <a:latin typeface="+mn-ea"/>
              </a:rPr>
              <a:t>인공신경망의 학습은 입력변수의 선정</a:t>
            </a:r>
            <a:r>
              <a:rPr lang="en-US" altLang="ko-KR" sz="1200" dirty="0">
                <a:latin typeface="+mn-ea"/>
              </a:rPr>
              <a:t>, </a:t>
            </a:r>
            <a:r>
              <a:rPr lang="ko-KR" altLang="en-US" sz="1200" dirty="0">
                <a:latin typeface="+mn-ea"/>
              </a:rPr>
              <a:t>아키텍처</a:t>
            </a:r>
            <a:r>
              <a:rPr lang="en-US" altLang="ko-KR" sz="1200" dirty="0">
                <a:latin typeface="+mn-ea"/>
              </a:rPr>
              <a:t>, </a:t>
            </a:r>
            <a:r>
              <a:rPr lang="ko-KR" altLang="en-US" sz="1200" dirty="0">
                <a:latin typeface="+mn-ea"/>
              </a:rPr>
              <a:t>데이터의 특성 등에 따라서 달라지고 예측치에도 차이가 있게 된다</a:t>
            </a:r>
            <a:r>
              <a:rPr lang="en-US" altLang="ko-KR" sz="1200" dirty="0">
                <a:latin typeface="+mn-ea"/>
              </a:rPr>
              <a:t>. </a:t>
            </a:r>
          </a:p>
          <a:p>
            <a:pPr>
              <a:lnSpc>
                <a:spcPct val="150000"/>
              </a:lnSpc>
            </a:pPr>
            <a:r>
              <a:rPr lang="ko-KR" altLang="en-US" sz="1200" dirty="0">
                <a:latin typeface="+mn-ea"/>
              </a:rPr>
              <a:t>최근의 연구들은 인공신경망과 기존 통계기법의 성과를 비교</a:t>
            </a:r>
            <a:r>
              <a:rPr lang="en-US" altLang="ko-KR" sz="1200" dirty="0">
                <a:latin typeface="+mn-ea"/>
              </a:rPr>
              <a:t>, </a:t>
            </a:r>
            <a:r>
              <a:rPr lang="ko-KR" altLang="en-US" sz="1200" dirty="0">
                <a:latin typeface="+mn-ea"/>
              </a:rPr>
              <a:t>분석하는 연구에서 나아가 </a:t>
            </a:r>
            <a:r>
              <a:rPr lang="ko-KR" altLang="en-US" sz="1200" dirty="0">
                <a:highlight>
                  <a:srgbClr val="FFFF00"/>
                </a:highlight>
                <a:latin typeface="+mn-ea"/>
              </a:rPr>
              <a:t>다양한 방법론을 혼합적으로</a:t>
            </a:r>
            <a:endParaRPr lang="en-US" altLang="ko-KR" sz="1200" dirty="0">
              <a:highlight>
                <a:srgbClr val="FFFF00"/>
              </a:highlight>
              <a:latin typeface="+mn-ea"/>
            </a:endParaRPr>
          </a:p>
          <a:p>
            <a:pPr>
              <a:lnSpc>
                <a:spcPct val="150000"/>
              </a:lnSpc>
            </a:pPr>
            <a:r>
              <a:rPr lang="ko-KR" altLang="en-US" sz="1200" dirty="0">
                <a:latin typeface="+mn-ea"/>
              </a:rPr>
              <a:t>적용하여 예측력을 향상시키기 위한 다양한 연구가 진행</a:t>
            </a:r>
            <a:endParaRPr lang="en-US" altLang="ko-KR" sz="1200" dirty="0">
              <a:latin typeface="+mn-ea"/>
            </a:endParaRPr>
          </a:p>
        </p:txBody>
      </p:sp>
      <p:sp>
        <p:nvSpPr>
          <p:cNvPr id="2" name="직사각형 1">
            <a:extLst>
              <a:ext uri="{FF2B5EF4-FFF2-40B4-BE49-F238E27FC236}">
                <a16:creationId xmlns:a16="http://schemas.microsoft.com/office/drawing/2014/main" id="{AE908080-B483-4C29-A733-320DA3591474}"/>
              </a:ext>
            </a:extLst>
          </p:cNvPr>
          <p:cNvSpPr/>
          <p:nvPr/>
        </p:nvSpPr>
        <p:spPr>
          <a:xfrm>
            <a:off x="461871" y="2481014"/>
            <a:ext cx="8568952" cy="1995611"/>
          </a:xfrm>
          <a:prstGeom prst="rect">
            <a:avLst/>
          </a:prstGeom>
          <a:ln>
            <a:solidFill>
              <a:schemeClr val="accent1"/>
            </a:solidFill>
          </a:ln>
        </p:spPr>
        <p:txBody>
          <a:bodyPr wrap="square">
            <a:spAutoFit/>
          </a:bodyPr>
          <a:lstStyle/>
          <a:p>
            <a:pPr>
              <a:lnSpc>
                <a:spcPct val="150000"/>
              </a:lnSpc>
            </a:pPr>
            <a:r>
              <a:rPr lang="en-US" altLang="ko-KR" sz="1200" dirty="0">
                <a:highlight>
                  <a:srgbClr val="FFFF00"/>
                </a:highlight>
                <a:latin typeface="+mj-ea"/>
                <a:ea typeface="+mj-ea"/>
              </a:rPr>
              <a:t>CNN</a:t>
            </a:r>
            <a:r>
              <a:rPr lang="en-US" altLang="ko-KR" sz="1200" dirty="0">
                <a:highlight>
                  <a:srgbClr val="FFFF00"/>
                </a:highlight>
                <a:latin typeface="+mj-ea"/>
              </a:rPr>
              <a:t> (CNN: convolutional neural network) </a:t>
            </a:r>
            <a:r>
              <a:rPr lang="ko-KR" altLang="en-US" sz="1200" dirty="0">
                <a:latin typeface="+mj-ea"/>
                <a:ea typeface="+mj-ea"/>
              </a:rPr>
              <a:t>은 학습에 사용되는 정보를 여러 영역으로 분할한 뒤</a:t>
            </a:r>
            <a:r>
              <a:rPr lang="en-US" altLang="ko-KR" sz="1200" dirty="0">
                <a:latin typeface="+mj-ea"/>
                <a:ea typeface="+mj-ea"/>
              </a:rPr>
              <a:t>, </a:t>
            </a:r>
            <a:r>
              <a:rPr lang="ko-KR" altLang="en-US" sz="1200" dirty="0">
                <a:latin typeface="+mj-ea"/>
                <a:ea typeface="+mj-ea"/>
              </a:rPr>
              <a:t>제한된 정보를 사용하여 관계성이 높은 영역끼리 분석하는 방법으로 패턴을 찾아 이미지 인식</a:t>
            </a:r>
            <a:r>
              <a:rPr lang="en-US" altLang="ko-KR" sz="1200" dirty="0">
                <a:latin typeface="+mj-ea"/>
                <a:ea typeface="+mj-ea"/>
              </a:rPr>
              <a:t>(image recognition) </a:t>
            </a:r>
            <a:r>
              <a:rPr lang="ko-KR" altLang="en-US" sz="1200" dirty="0">
                <a:latin typeface="+mj-ea"/>
                <a:ea typeface="+mj-ea"/>
              </a:rPr>
              <a:t>분야에서 특화된 알고리즘</a:t>
            </a:r>
            <a:endParaRPr lang="en-US" altLang="ko-KR" sz="1200" dirty="0">
              <a:latin typeface="+mj-ea"/>
              <a:ea typeface="+mj-ea"/>
            </a:endParaRPr>
          </a:p>
          <a:p>
            <a:pPr marL="171450" indent="-171450">
              <a:lnSpc>
                <a:spcPct val="150000"/>
              </a:lnSpc>
              <a:buFont typeface="Wingdings" panose="05000000000000000000" pitchFamily="2" charset="2"/>
              <a:buChar char="à"/>
            </a:pPr>
            <a:r>
              <a:rPr lang="ko-KR" altLang="en-US" sz="1200" dirty="0" err="1">
                <a:latin typeface="+mj-ea"/>
                <a:ea typeface="+mj-ea"/>
                <a:sym typeface="Wingdings" panose="05000000000000000000" pitchFamily="2" charset="2"/>
              </a:rPr>
              <a:t>합성곱</a:t>
            </a:r>
            <a:r>
              <a:rPr lang="ko-KR" altLang="en-US" sz="1200" dirty="0">
                <a:latin typeface="+mj-ea"/>
                <a:ea typeface="+mj-ea"/>
                <a:sym typeface="Wingdings" panose="05000000000000000000" pitchFamily="2" charset="2"/>
              </a:rPr>
              <a:t> 연산 </a:t>
            </a:r>
            <a:r>
              <a:rPr lang="en-US" altLang="ko-KR" sz="1200" dirty="0">
                <a:latin typeface="+mj-ea"/>
                <a:ea typeface="+mj-ea"/>
                <a:sym typeface="Wingdings" panose="05000000000000000000" pitchFamily="2" charset="2"/>
              </a:rPr>
              <a:t>+ </a:t>
            </a:r>
            <a:r>
              <a:rPr lang="ko-KR" altLang="en-US" sz="1200" dirty="0" err="1">
                <a:latin typeface="+mj-ea"/>
                <a:ea typeface="+mj-ea"/>
                <a:sym typeface="Wingdings" panose="05000000000000000000" pitchFamily="2" charset="2"/>
              </a:rPr>
              <a:t>풀링</a:t>
            </a:r>
            <a:r>
              <a:rPr lang="en-US" altLang="ko-KR" sz="1200" dirty="0">
                <a:latin typeface="+mj-ea"/>
                <a:ea typeface="+mj-ea"/>
                <a:sym typeface="Wingdings" panose="05000000000000000000" pitchFamily="2" charset="2"/>
              </a:rPr>
              <a:t>(pooling) </a:t>
            </a:r>
            <a:r>
              <a:rPr lang="ko-KR" altLang="en-US" sz="1200" dirty="0">
                <a:latin typeface="+mj-ea"/>
                <a:ea typeface="+mj-ea"/>
                <a:sym typeface="Wingdings" panose="05000000000000000000" pitchFamily="2" charset="2"/>
              </a:rPr>
              <a:t>연산</a:t>
            </a:r>
            <a:endParaRPr lang="en-US" altLang="ko-KR" sz="1200" dirty="0">
              <a:latin typeface="+mj-ea"/>
              <a:ea typeface="+mj-ea"/>
              <a:sym typeface="Wingdings" panose="05000000000000000000" pitchFamily="2" charset="2"/>
            </a:endParaRPr>
          </a:p>
          <a:p>
            <a:pPr marL="171450" indent="-171450">
              <a:lnSpc>
                <a:spcPct val="150000"/>
              </a:lnSpc>
              <a:buFont typeface="Wingdings" panose="05000000000000000000" pitchFamily="2" charset="2"/>
              <a:buChar char="à"/>
            </a:pPr>
            <a:r>
              <a:rPr lang="ko-KR" altLang="en-US" sz="1200" dirty="0" err="1">
                <a:latin typeface="+mj-ea"/>
                <a:ea typeface="+mj-ea"/>
                <a:sym typeface="Wingdings" panose="05000000000000000000" pitchFamily="2" charset="2"/>
              </a:rPr>
              <a:t>합성곱</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 </a:t>
            </a:r>
            <a:r>
              <a:rPr lang="ko-KR" altLang="en-US" sz="1200" dirty="0" err="1">
                <a:latin typeface="+mj-ea"/>
                <a:ea typeface="+mj-ea"/>
                <a:sym typeface="Wingdings" panose="05000000000000000000" pitchFamily="2" charset="2"/>
              </a:rPr>
              <a:t>원본이미지</a:t>
            </a:r>
            <a:r>
              <a:rPr lang="en-US" altLang="ko-KR" sz="1200" dirty="0">
                <a:latin typeface="+mj-ea"/>
                <a:ea typeface="+mj-ea"/>
                <a:sym typeface="Wingdings" panose="05000000000000000000" pitchFamily="2" charset="2"/>
              </a:rPr>
              <a:t>, </a:t>
            </a:r>
            <a:r>
              <a:rPr lang="ko-KR" altLang="en-US" sz="1200" dirty="0">
                <a:latin typeface="+mj-ea"/>
                <a:ea typeface="+mj-ea"/>
                <a:sym typeface="Wingdings" panose="05000000000000000000" pitchFamily="2" charset="2"/>
              </a:rPr>
              <a:t>영상의 패턴을 추출하는 필터 이용하여 특징 추출하는 과정</a:t>
            </a:r>
            <a:endParaRPr lang="en-US" altLang="ko-KR" sz="1200" dirty="0">
              <a:latin typeface="+mj-ea"/>
              <a:ea typeface="+mj-ea"/>
              <a:sym typeface="Wingdings" panose="05000000000000000000" pitchFamily="2" charset="2"/>
            </a:endParaRPr>
          </a:p>
          <a:p>
            <a:pPr marL="171450" indent="-171450">
              <a:lnSpc>
                <a:spcPct val="150000"/>
              </a:lnSpc>
              <a:buFont typeface="Wingdings" panose="05000000000000000000" pitchFamily="2" charset="2"/>
              <a:buChar char="à"/>
            </a:pPr>
            <a:r>
              <a:rPr lang="ko-KR" altLang="en-US" sz="1200" dirty="0" err="1">
                <a:latin typeface="+mj-ea"/>
                <a:ea typeface="+mj-ea"/>
                <a:sym typeface="Wingdings" panose="05000000000000000000" pitchFamily="2" charset="2"/>
              </a:rPr>
              <a:t>풀링</a:t>
            </a:r>
            <a:r>
              <a:rPr lang="ko-KR" altLang="en-US" sz="1200" dirty="0">
                <a:latin typeface="+mj-ea"/>
                <a:ea typeface="+mj-ea"/>
                <a:sym typeface="Wingdings" panose="05000000000000000000" pitchFamily="2" charset="2"/>
              </a:rPr>
              <a:t> </a:t>
            </a:r>
            <a:r>
              <a:rPr lang="en-US" altLang="ko-KR" sz="1200" dirty="0">
                <a:latin typeface="+mj-ea"/>
                <a:ea typeface="+mj-ea"/>
                <a:sym typeface="Wingdings" panose="05000000000000000000" pitchFamily="2" charset="2"/>
              </a:rPr>
              <a:t>: </a:t>
            </a:r>
            <a:r>
              <a:rPr lang="ko-KR" altLang="en-US" sz="1200" dirty="0" err="1">
                <a:latin typeface="+mj-ea"/>
                <a:ea typeface="+mj-ea"/>
                <a:sym typeface="Wingdings" panose="05000000000000000000" pitchFamily="2" charset="2"/>
              </a:rPr>
              <a:t>합성곱연산을</a:t>
            </a:r>
            <a:r>
              <a:rPr lang="ko-KR" altLang="en-US" sz="1200">
                <a:latin typeface="+mj-ea"/>
                <a:ea typeface="+mj-ea"/>
                <a:sym typeface="Wingdings" panose="05000000000000000000" pitchFamily="2" charset="2"/>
              </a:rPr>
              <a:t> 통해 나온 결과물에서 대표적인 값을 뽑아내는 과정</a:t>
            </a:r>
            <a:endParaRPr lang="en-US" altLang="ko-KR" sz="1200" dirty="0">
              <a:latin typeface="+mj-ea"/>
              <a:ea typeface="+mj-ea"/>
            </a:endParaRPr>
          </a:p>
          <a:p>
            <a:pPr>
              <a:lnSpc>
                <a:spcPct val="150000"/>
              </a:lnSpc>
            </a:pPr>
            <a:r>
              <a:rPr lang="en-US" altLang="ko-KR" sz="1200" dirty="0">
                <a:highlight>
                  <a:srgbClr val="FFFF00"/>
                </a:highlight>
                <a:latin typeface="+mj-ea"/>
                <a:ea typeface="+mj-ea"/>
              </a:rPr>
              <a:t>RNN</a:t>
            </a:r>
            <a:r>
              <a:rPr lang="en-US" altLang="ko-KR" sz="1200" dirty="0">
                <a:highlight>
                  <a:srgbClr val="FFFF00"/>
                </a:highlight>
                <a:latin typeface="+mj-ea"/>
              </a:rPr>
              <a:t> (recurrent neural network) </a:t>
            </a:r>
            <a:r>
              <a:rPr lang="ko-KR" altLang="en-US" sz="1200" dirty="0">
                <a:latin typeface="+mj-ea"/>
                <a:ea typeface="+mj-ea"/>
              </a:rPr>
              <a:t>은 학습에 사용되는 데이터를 각각 독립적으로 분석하는 것이 아니라 순차적으로 처리</a:t>
            </a:r>
            <a:r>
              <a:rPr lang="en-US" altLang="ko-KR" sz="1200" dirty="0">
                <a:latin typeface="+mj-ea"/>
                <a:ea typeface="+mj-ea"/>
              </a:rPr>
              <a:t>․</a:t>
            </a:r>
            <a:r>
              <a:rPr lang="ko-KR" altLang="en-US" sz="1200" dirty="0">
                <a:latin typeface="+mj-ea"/>
                <a:ea typeface="+mj-ea"/>
              </a:rPr>
              <a:t>분석하는 방법으로</a:t>
            </a:r>
            <a:r>
              <a:rPr lang="en-US" altLang="ko-KR" sz="1200" dirty="0">
                <a:latin typeface="+mj-ea"/>
                <a:ea typeface="+mj-ea"/>
              </a:rPr>
              <a:t>, </a:t>
            </a:r>
            <a:r>
              <a:rPr lang="ko-KR" altLang="en-US" sz="1200" dirty="0">
                <a:latin typeface="+mj-ea"/>
                <a:ea typeface="+mj-ea"/>
              </a:rPr>
              <a:t>시계열 자료의 예측이나 텍스트</a:t>
            </a:r>
            <a:r>
              <a:rPr lang="en-US" altLang="ko-KR" sz="1200" dirty="0">
                <a:latin typeface="+mj-ea"/>
                <a:ea typeface="+mj-ea"/>
              </a:rPr>
              <a:t>(text) </a:t>
            </a:r>
            <a:r>
              <a:rPr lang="ko-KR" altLang="en-US" sz="1200" dirty="0">
                <a:latin typeface="+mj-ea"/>
                <a:ea typeface="+mj-ea"/>
              </a:rPr>
              <a:t>자료의 문맥 인식 등에 사용</a:t>
            </a:r>
            <a:r>
              <a:rPr lang="en-US" altLang="ko-KR" sz="1200" dirty="0">
                <a:latin typeface="+mj-ea"/>
                <a:ea typeface="+mj-ea"/>
              </a:rPr>
              <a:t> </a:t>
            </a:r>
          </a:p>
        </p:txBody>
      </p:sp>
      <p:sp>
        <p:nvSpPr>
          <p:cNvPr id="9" name="직사각형 8">
            <a:extLst>
              <a:ext uri="{FF2B5EF4-FFF2-40B4-BE49-F238E27FC236}">
                <a16:creationId xmlns:a16="http://schemas.microsoft.com/office/drawing/2014/main" id="{8222CA06-63B1-4595-97AF-E6BE894C4E84}"/>
              </a:ext>
            </a:extLst>
          </p:cNvPr>
          <p:cNvSpPr/>
          <p:nvPr/>
        </p:nvSpPr>
        <p:spPr>
          <a:xfrm>
            <a:off x="611560" y="4550808"/>
            <a:ext cx="2392001" cy="338554"/>
          </a:xfrm>
          <a:prstGeom prst="rect">
            <a:avLst/>
          </a:prstGeom>
          <a:solidFill>
            <a:schemeClr val="accent6">
              <a:lumMod val="20000"/>
              <a:lumOff val="80000"/>
            </a:schemeClr>
          </a:solidFill>
        </p:spPr>
        <p:txBody>
          <a:bodyPr wrap="none">
            <a:spAutoFit/>
          </a:bodyPr>
          <a:lstStyle/>
          <a:p>
            <a:r>
              <a:rPr lang="en-US" altLang="ko-KR" sz="1600" dirty="0"/>
              <a:t>Cost </a:t>
            </a:r>
            <a:r>
              <a:rPr lang="ko-KR" altLang="en-US" sz="1600" dirty="0"/>
              <a:t>함수</a:t>
            </a:r>
            <a:r>
              <a:rPr lang="en-US" altLang="ko-KR" sz="1600" dirty="0"/>
              <a:t>(</a:t>
            </a:r>
            <a:r>
              <a:rPr lang="ko-KR" altLang="en-US" sz="1600" dirty="0"/>
              <a:t>평균예측오차</a:t>
            </a:r>
            <a:r>
              <a:rPr lang="en-US" altLang="ko-KR" sz="1600" dirty="0"/>
              <a:t>)</a:t>
            </a:r>
            <a:endParaRPr lang="ko-KR" altLang="en-US" sz="1600" dirty="0"/>
          </a:p>
        </p:txBody>
      </p:sp>
      <p:pic>
        <p:nvPicPr>
          <p:cNvPr id="10" name="그림 9">
            <a:extLst>
              <a:ext uri="{FF2B5EF4-FFF2-40B4-BE49-F238E27FC236}">
                <a16:creationId xmlns:a16="http://schemas.microsoft.com/office/drawing/2014/main" id="{6D8CAAE6-A1EF-4A70-9CA0-E985461C5396}"/>
              </a:ext>
            </a:extLst>
          </p:cNvPr>
          <p:cNvPicPr>
            <a:picLocks noChangeAspect="1"/>
          </p:cNvPicPr>
          <p:nvPr/>
        </p:nvPicPr>
        <p:blipFill>
          <a:blip r:embed="rId2"/>
          <a:stretch>
            <a:fillRect/>
          </a:stretch>
        </p:blipFill>
        <p:spPr>
          <a:xfrm>
            <a:off x="3347864" y="4376986"/>
            <a:ext cx="1105054" cy="562053"/>
          </a:xfrm>
          <a:prstGeom prst="rect">
            <a:avLst/>
          </a:prstGeom>
        </p:spPr>
      </p:pic>
      <p:sp>
        <p:nvSpPr>
          <p:cNvPr id="11" name="직사각형 10">
            <a:extLst>
              <a:ext uri="{FF2B5EF4-FFF2-40B4-BE49-F238E27FC236}">
                <a16:creationId xmlns:a16="http://schemas.microsoft.com/office/drawing/2014/main" id="{4DF51A26-D025-453E-88C3-3E804678A1E6}"/>
              </a:ext>
            </a:extLst>
          </p:cNvPr>
          <p:cNvSpPr/>
          <p:nvPr/>
        </p:nvSpPr>
        <p:spPr>
          <a:xfrm>
            <a:off x="4447989" y="4481183"/>
            <a:ext cx="3600666" cy="369332"/>
          </a:xfrm>
          <a:prstGeom prst="rect">
            <a:avLst/>
          </a:prstGeom>
        </p:spPr>
        <p:txBody>
          <a:bodyPr wrap="none">
            <a:spAutoFit/>
          </a:bodyPr>
          <a:lstStyle/>
          <a:p>
            <a:r>
              <a:rPr lang="ko-KR" altLang="en-US" dirty="0"/>
              <a:t> </a:t>
            </a:r>
            <a:r>
              <a:rPr lang="ko-KR" altLang="en-US" sz="1400" dirty="0"/>
              <a:t>학습횟수 </a:t>
            </a:r>
            <a:r>
              <a:rPr lang="en-US" altLang="ko-KR" sz="1400" dirty="0"/>
              <a:t>2 </a:t>
            </a:r>
            <a:r>
              <a:rPr lang="ko-KR" altLang="en-US" sz="1400" dirty="0"/>
              <a:t>만 </a:t>
            </a:r>
            <a:r>
              <a:rPr lang="en-US" altLang="ko-KR" sz="1400" dirty="0"/>
              <a:t>or Cost </a:t>
            </a:r>
            <a:r>
              <a:rPr lang="ko-KR" altLang="en-US" sz="1400" dirty="0"/>
              <a:t>기준 </a:t>
            </a:r>
            <a:r>
              <a:rPr lang="en-US" altLang="ko-KR" sz="1400" dirty="0"/>
              <a:t>0.1 </a:t>
            </a:r>
            <a:r>
              <a:rPr lang="ko-KR" altLang="en-US" sz="1400" dirty="0"/>
              <a:t>이하 까지</a:t>
            </a:r>
          </a:p>
        </p:txBody>
      </p:sp>
      <p:sp>
        <p:nvSpPr>
          <p:cNvPr id="7" name="바닥글 개체 틀 6">
            <a:extLst>
              <a:ext uri="{FF2B5EF4-FFF2-40B4-BE49-F238E27FC236}">
                <a16:creationId xmlns:a16="http://schemas.microsoft.com/office/drawing/2014/main" id="{141DB612-2B7B-4C5F-826F-80FCED16D96C}"/>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DA0D6E1B-3105-4838-8679-5D937FAEA228}"/>
              </a:ext>
            </a:extLst>
          </p:cNvPr>
          <p:cNvSpPr>
            <a:spLocks noGrp="1"/>
          </p:cNvSpPr>
          <p:nvPr>
            <p:ph type="sldNum" sz="quarter" idx="12"/>
          </p:nvPr>
        </p:nvSpPr>
        <p:spPr/>
        <p:txBody>
          <a:bodyPr/>
          <a:lstStyle/>
          <a:p>
            <a:fld id="{DE77BB65-F969-4654-BF30-45C70C1BE112}" type="slidenum">
              <a:rPr lang="ko-KR" altLang="en-US" smtClean="0"/>
              <a:pPr/>
              <a:t>280</a:t>
            </a:fld>
            <a:endParaRPr lang="ko-KR" altLang="en-US"/>
          </a:p>
        </p:txBody>
      </p:sp>
      <p:sp>
        <p:nvSpPr>
          <p:cNvPr id="13" name="직사각형 12">
            <a:extLst>
              <a:ext uri="{FF2B5EF4-FFF2-40B4-BE49-F238E27FC236}">
                <a16:creationId xmlns:a16="http://schemas.microsoft.com/office/drawing/2014/main" id="{FBD9FB13-4876-4BE7-9CE8-7FD6AC80A90E}"/>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4. </a:t>
            </a:r>
            <a:r>
              <a:rPr lang="ko-KR" altLang="en-US" sz="1200" dirty="0"/>
              <a:t>기계학습 기업부도예측</a:t>
            </a:r>
          </a:p>
        </p:txBody>
      </p:sp>
      <p:sp>
        <p:nvSpPr>
          <p:cNvPr id="14" name="직사각형 13">
            <a:extLst>
              <a:ext uri="{FF2B5EF4-FFF2-40B4-BE49-F238E27FC236}">
                <a16:creationId xmlns:a16="http://schemas.microsoft.com/office/drawing/2014/main" id="{7D3D1732-6725-49D3-B07F-4AAE372A0F39}"/>
              </a:ext>
            </a:extLst>
          </p:cNvPr>
          <p:cNvSpPr/>
          <p:nvPr/>
        </p:nvSpPr>
        <p:spPr>
          <a:xfrm>
            <a:off x="610067" y="5187934"/>
            <a:ext cx="7899908" cy="830997"/>
          </a:xfrm>
          <a:prstGeom prst="rect">
            <a:avLst/>
          </a:prstGeom>
        </p:spPr>
        <p:txBody>
          <a:bodyPr wrap="square">
            <a:spAutoFit/>
          </a:bodyPr>
          <a:lstStyle/>
          <a:p>
            <a:pPr marL="171450" indent="-171450">
              <a:buFont typeface="Arial" panose="020B0604020202020204" pitchFamily="34" charset="0"/>
              <a:buChar char="•"/>
            </a:pPr>
            <a:r>
              <a:rPr lang="en-US" altLang="ko-KR" sz="1200" dirty="0">
                <a:solidFill>
                  <a:srgbClr val="202124"/>
                </a:solidFill>
                <a:latin typeface="Apple SD Gothic Neo"/>
              </a:rPr>
              <a:t>ANN</a:t>
            </a:r>
            <a:r>
              <a:rPr lang="ko-KR" altLang="en-US" sz="1200" dirty="0">
                <a:solidFill>
                  <a:srgbClr val="202124"/>
                </a:solidFill>
                <a:latin typeface="Apple SD Gothic Neo"/>
              </a:rPr>
              <a:t> </a:t>
            </a:r>
            <a:r>
              <a:rPr lang="en-US" altLang="ko-KR" sz="1200" dirty="0">
                <a:solidFill>
                  <a:srgbClr val="202124"/>
                </a:solidFill>
                <a:latin typeface="Apple SD Gothic Neo"/>
              </a:rPr>
              <a:t>(artificial neural network):</a:t>
            </a:r>
            <a:r>
              <a:rPr lang="ko-KR" altLang="en-US" sz="1200" dirty="0">
                <a:solidFill>
                  <a:srgbClr val="202124"/>
                </a:solidFill>
                <a:latin typeface="Apple SD Gothic Neo"/>
              </a:rPr>
              <a:t> 기계학습과 인지과학에서 생물학의 </a:t>
            </a:r>
            <a:r>
              <a:rPr lang="ko-KR" altLang="en-US" sz="1200" b="1" dirty="0">
                <a:solidFill>
                  <a:srgbClr val="202124"/>
                </a:solidFill>
                <a:latin typeface="Apple SD Gothic Neo"/>
              </a:rPr>
              <a:t>신경망</a:t>
            </a:r>
            <a:r>
              <a:rPr lang="en-US" altLang="ko-KR" sz="1200" dirty="0">
                <a:solidFill>
                  <a:srgbClr val="202124"/>
                </a:solidFill>
                <a:latin typeface="Apple SD Gothic Neo"/>
              </a:rPr>
              <a:t>(</a:t>
            </a:r>
            <a:r>
              <a:rPr lang="ko-KR" altLang="en-US" sz="1200" dirty="0">
                <a:solidFill>
                  <a:srgbClr val="202124"/>
                </a:solidFill>
                <a:latin typeface="Apple SD Gothic Neo"/>
              </a:rPr>
              <a:t>동물의 </a:t>
            </a:r>
            <a:r>
              <a:rPr lang="ko-KR" altLang="en-US" sz="1200" dirty="0" err="1">
                <a:solidFill>
                  <a:srgbClr val="202124"/>
                </a:solidFill>
                <a:latin typeface="Apple SD Gothic Neo"/>
              </a:rPr>
              <a:t>중추신경계중</a:t>
            </a:r>
            <a:r>
              <a:rPr lang="ko-KR" altLang="en-US" sz="1200" dirty="0">
                <a:solidFill>
                  <a:srgbClr val="202124"/>
                </a:solidFill>
                <a:latin typeface="Apple SD Gothic Neo"/>
              </a:rPr>
              <a:t> 특히 뇌</a:t>
            </a:r>
            <a:r>
              <a:rPr lang="en-US" altLang="ko-KR" sz="1200" dirty="0">
                <a:solidFill>
                  <a:srgbClr val="202124"/>
                </a:solidFill>
                <a:latin typeface="Apple SD Gothic Neo"/>
              </a:rPr>
              <a:t>)</a:t>
            </a:r>
            <a:r>
              <a:rPr lang="ko-KR" altLang="en-US" sz="1200" dirty="0">
                <a:solidFill>
                  <a:srgbClr val="202124"/>
                </a:solidFill>
                <a:latin typeface="Apple SD Gothic Neo"/>
              </a:rPr>
              <a:t>에서 영감을 얻은 통계학적 학습 알고리즘  </a:t>
            </a:r>
            <a:r>
              <a:rPr lang="en-US" altLang="ko-KR" sz="1200" dirty="0">
                <a:solidFill>
                  <a:srgbClr val="202124"/>
                </a:solidFill>
                <a:latin typeface="Apple SD Gothic Neo"/>
                <a:sym typeface="Wingdings" panose="05000000000000000000" pitchFamily="2" charset="2"/>
              </a:rPr>
              <a:t> Deep Learning </a:t>
            </a:r>
            <a:r>
              <a:rPr lang="ko-KR" altLang="en-US" sz="1200" dirty="0">
                <a:solidFill>
                  <a:srgbClr val="202124"/>
                </a:solidFill>
                <a:latin typeface="Apple SD Gothic Neo"/>
                <a:sym typeface="Wingdings" panose="05000000000000000000" pitchFamily="2" charset="2"/>
              </a:rPr>
              <a:t>용어로 대체</a:t>
            </a:r>
            <a:endParaRPr lang="en-US" altLang="ko-KR" sz="1200" dirty="0">
              <a:solidFill>
                <a:srgbClr val="202124"/>
              </a:solidFill>
              <a:latin typeface="Apple SD Gothic Neo"/>
            </a:endParaRPr>
          </a:p>
          <a:p>
            <a:pPr marL="171450" indent="-171450">
              <a:buFont typeface="Arial" panose="020B0604020202020204" pitchFamily="34" charset="0"/>
              <a:buChar char="•"/>
            </a:pPr>
            <a:r>
              <a:rPr lang="en-US" altLang="ko-KR" sz="1200" dirty="0"/>
              <a:t>DNN(Deep Neural Network):</a:t>
            </a:r>
            <a:r>
              <a:rPr lang="ko-KR" altLang="en-US" sz="1200" dirty="0"/>
              <a:t> </a:t>
            </a:r>
            <a:r>
              <a:rPr lang="ko-KR" altLang="en-US" sz="1200" dirty="0" err="1"/>
              <a:t>입력층</a:t>
            </a:r>
            <a:r>
              <a:rPr lang="en-US" altLang="ko-KR" sz="1200" dirty="0"/>
              <a:t>(input layer)</a:t>
            </a:r>
            <a:r>
              <a:rPr lang="ko-KR" altLang="en-US" sz="1200" dirty="0"/>
              <a:t>과 </a:t>
            </a:r>
            <a:r>
              <a:rPr lang="ko-KR" altLang="en-US" sz="1200" dirty="0" err="1"/>
              <a:t>출력층</a:t>
            </a:r>
            <a:r>
              <a:rPr lang="en-US" altLang="ko-KR" sz="1200" dirty="0"/>
              <a:t>(output layer) </a:t>
            </a:r>
            <a:r>
              <a:rPr lang="ko-KR" altLang="en-US" sz="1200" dirty="0"/>
              <a:t>사이에 여러 개의 </a:t>
            </a:r>
            <a:r>
              <a:rPr lang="ko-KR" altLang="en-US" sz="1200" dirty="0" err="1"/>
              <a:t>은닉층</a:t>
            </a:r>
            <a:r>
              <a:rPr lang="en-US" altLang="ko-KR" sz="1200" dirty="0"/>
              <a:t>(hidden layer)</a:t>
            </a:r>
            <a:r>
              <a:rPr lang="ko-KR" altLang="en-US" sz="1200" dirty="0"/>
              <a:t>들로 이뤄진 인공</a:t>
            </a:r>
            <a:r>
              <a:rPr lang="ko-KR" altLang="en-US" sz="1200" b="1" dirty="0"/>
              <a:t>신경망</a:t>
            </a:r>
            <a:r>
              <a:rPr lang="en-US" altLang="ko-KR" sz="1200" dirty="0"/>
              <a:t>(Artificial Neural Network, ANN)</a:t>
            </a:r>
            <a:endParaRPr lang="ko-KR" altLang="en-US" sz="1200" dirty="0"/>
          </a:p>
        </p:txBody>
      </p:sp>
    </p:spTree>
    <p:extLst>
      <p:ext uri="{BB962C8B-B14F-4D97-AF65-F5344CB8AC3E}">
        <p14:creationId xmlns:p14="http://schemas.microsoft.com/office/powerpoint/2010/main" val="206227813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586038" y="195671"/>
            <a:ext cx="7143800" cy="500066"/>
          </a:xfrm>
          <a:prstGeom prst="rect">
            <a:avLst/>
          </a:prstGeom>
          <a:ln w="28575">
            <a:noFill/>
          </a:ln>
        </p:spPr>
        <p:txBody>
          <a:bodyPr vert="horz" lIns="91440" tIns="45720" rIns="91440" bIns="45720" rtlCol="0" anchor="ctr">
            <a:noAutofit/>
          </a:bodyPr>
          <a:lstStyle/>
          <a:p>
            <a:r>
              <a:rPr lang="en-US" altLang="ko-KR" dirty="0"/>
              <a:t>**Multi Layer Neural Networks</a:t>
            </a: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8D6F36EA-DB4B-417C-AC7F-A76C166E3CF8}"/>
              </a:ext>
            </a:extLst>
          </p:cNvPr>
          <p:cNvPicPr>
            <a:picLocks noChangeAspect="1"/>
          </p:cNvPicPr>
          <p:nvPr/>
        </p:nvPicPr>
        <p:blipFill>
          <a:blip r:embed="rId2"/>
          <a:stretch>
            <a:fillRect/>
          </a:stretch>
        </p:blipFill>
        <p:spPr>
          <a:xfrm>
            <a:off x="179513" y="1106161"/>
            <a:ext cx="3384376" cy="3174916"/>
          </a:xfrm>
          <a:prstGeom prst="rect">
            <a:avLst/>
          </a:prstGeom>
        </p:spPr>
      </p:pic>
      <p:sp>
        <p:nvSpPr>
          <p:cNvPr id="3" name="직사각형 2">
            <a:extLst>
              <a:ext uri="{FF2B5EF4-FFF2-40B4-BE49-F238E27FC236}">
                <a16:creationId xmlns:a16="http://schemas.microsoft.com/office/drawing/2014/main" id="{B7BAA3D4-CD6D-4700-A174-BE7D0FAAE5F7}"/>
              </a:ext>
            </a:extLst>
          </p:cNvPr>
          <p:cNvSpPr/>
          <p:nvPr/>
        </p:nvSpPr>
        <p:spPr>
          <a:xfrm>
            <a:off x="2627784" y="166003"/>
            <a:ext cx="5060308" cy="369332"/>
          </a:xfrm>
          <a:prstGeom prst="rect">
            <a:avLst/>
          </a:prstGeom>
        </p:spPr>
        <p:txBody>
          <a:bodyPr wrap="square">
            <a:spAutoFit/>
          </a:bodyPr>
          <a:lstStyle/>
          <a:p>
            <a:endParaRPr lang="ko-KR" altLang="en-US" dirty="0"/>
          </a:p>
        </p:txBody>
      </p:sp>
      <p:sp>
        <p:nvSpPr>
          <p:cNvPr id="6" name="직사각형 5">
            <a:extLst>
              <a:ext uri="{FF2B5EF4-FFF2-40B4-BE49-F238E27FC236}">
                <a16:creationId xmlns:a16="http://schemas.microsoft.com/office/drawing/2014/main" id="{2DAC1C38-C854-4322-8421-1F9AA263639F}"/>
              </a:ext>
            </a:extLst>
          </p:cNvPr>
          <p:cNvSpPr/>
          <p:nvPr/>
        </p:nvSpPr>
        <p:spPr>
          <a:xfrm>
            <a:off x="4239595" y="4063365"/>
            <a:ext cx="4405743" cy="1754326"/>
          </a:xfrm>
          <a:prstGeom prst="rect">
            <a:avLst/>
          </a:prstGeom>
          <a:ln>
            <a:solidFill>
              <a:schemeClr val="tx1">
                <a:lumMod val="50000"/>
                <a:lumOff val="50000"/>
              </a:schemeClr>
            </a:solidFill>
          </a:ln>
        </p:spPr>
        <p:txBody>
          <a:bodyPr wrap="square">
            <a:spAutoFit/>
          </a:bodyPr>
          <a:lstStyle/>
          <a:p>
            <a:pPr marL="171450" indent="-171450">
              <a:buFont typeface="Arial" panose="020B0604020202020204" pitchFamily="34" charset="0"/>
              <a:buChar char="•"/>
            </a:pPr>
            <a:r>
              <a:rPr lang="ko-KR" altLang="en-US" sz="1200" b="1" dirty="0" err="1">
                <a:solidFill>
                  <a:srgbClr val="000000"/>
                </a:solidFill>
                <a:latin typeface="+mj-ea"/>
                <a:ea typeface="+mj-ea"/>
              </a:rPr>
              <a:t>순전파</a:t>
            </a:r>
            <a:r>
              <a:rPr lang="en-US" altLang="ko-KR" sz="1200" b="1" dirty="0">
                <a:solidFill>
                  <a:srgbClr val="000000"/>
                </a:solidFill>
                <a:latin typeface="+mj-ea"/>
                <a:ea typeface="+mj-ea"/>
              </a:rPr>
              <a:t>(feedforward)</a:t>
            </a:r>
            <a:r>
              <a:rPr lang="ko-KR" altLang="en-US" sz="1200" b="1" dirty="0">
                <a:solidFill>
                  <a:srgbClr val="000000"/>
                </a:solidFill>
                <a:latin typeface="+mj-ea"/>
                <a:ea typeface="+mj-ea"/>
              </a:rPr>
              <a:t> </a:t>
            </a:r>
            <a:endParaRPr lang="en-US" altLang="ko-KR" sz="1200" b="1" dirty="0">
              <a:solidFill>
                <a:srgbClr val="000000"/>
              </a:solidFill>
              <a:latin typeface="+mj-ea"/>
              <a:ea typeface="+mj-ea"/>
            </a:endParaRPr>
          </a:p>
          <a:p>
            <a:r>
              <a:rPr lang="en-US" altLang="ko-KR" sz="1200" dirty="0">
                <a:solidFill>
                  <a:srgbClr val="000000"/>
                </a:solidFill>
                <a:latin typeface="+mj-ea"/>
                <a:ea typeface="+mj-ea"/>
              </a:rPr>
              <a:t>   </a:t>
            </a:r>
            <a:r>
              <a:rPr lang="ko-KR" altLang="en-US" sz="1200" dirty="0" err="1">
                <a:solidFill>
                  <a:srgbClr val="000000"/>
                </a:solidFill>
                <a:latin typeface="+mj-ea"/>
                <a:ea typeface="+mj-ea"/>
              </a:rPr>
              <a:t>입력층</a:t>
            </a:r>
            <a:r>
              <a:rPr lang="ko-KR" altLang="en-US" sz="1200" dirty="0">
                <a:solidFill>
                  <a:srgbClr val="000000"/>
                </a:solidFill>
                <a:latin typeface="+mj-ea"/>
                <a:ea typeface="+mj-ea"/>
              </a:rPr>
              <a:t> </a:t>
            </a:r>
            <a:r>
              <a:rPr lang="en-US" altLang="ko-KR" sz="1200" dirty="0">
                <a:solidFill>
                  <a:srgbClr val="000000"/>
                </a:solidFill>
                <a:latin typeface="+mj-ea"/>
                <a:ea typeface="+mj-ea"/>
                <a:sym typeface="Wingdings" panose="05000000000000000000" pitchFamily="2" charset="2"/>
              </a:rPr>
              <a:t> </a:t>
            </a:r>
            <a:r>
              <a:rPr lang="ko-KR" altLang="en-US" sz="1200" dirty="0" err="1">
                <a:solidFill>
                  <a:srgbClr val="000000"/>
                </a:solidFill>
                <a:latin typeface="+mj-ea"/>
                <a:ea typeface="+mj-ea"/>
                <a:sym typeface="Wingdings" panose="05000000000000000000" pitchFamily="2" charset="2"/>
              </a:rPr>
              <a:t>은닉층</a:t>
            </a:r>
            <a:r>
              <a:rPr lang="en-US" altLang="ko-KR" sz="1200" dirty="0">
                <a:solidFill>
                  <a:srgbClr val="000000"/>
                </a:solidFill>
                <a:latin typeface="+mj-ea"/>
                <a:ea typeface="+mj-ea"/>
                <a:sym typeface="Wingdings" panose="05000000000000000000" pitchFamily="2" charset="2"/>
              </a:rPr>
              <a:t> </a:t>
            </a:r>
            <a:r>
              <a:rPr lang="ko-KR" altLang="en-US" sz="1200" dirty="0" err="1">
                <a:solidFill>
                  <a:srgbClr val="000000"/>
                </a:solidFill>
                <a:latin typeface="+mj-ea"/>
                <a:ea typeface="+mj-ea"/>
                <a:sym typeface="Wingdings" panose="05000000000000000000" pitchFamily="2" charset="2"/>
              </a:rPr>
              <a:t>출력층</a:t>
            </a:r>
            <a:endParaRPr lang="en-US" altLang="ko-KR" sz="1200" dirty="0">
              <a:solidFill>
                <a:srgbClr val="000000"/>
              </a:solidFill>
              <a:latin typeface="+mj-ea"/>
              <a:ea typeface="+mj-ea"/>
              <a:sym typeface="Wingdings" panose="05000000000000000000" pitchFamily="2" charset="2"/>
            </a:endParaRPr>
          </a:p>
          <a:p>
            <a:r>
              <a:rPr lang="en-US" altLang="ko-KR" sz="1200" dirty="0">
                <a:solidFill>
                  <a:srgbClr val="000000"/>
                </a:solidFill>
                <a:latin typeface="+mj-ea"/>
                <a:ea typeface="+mj-ea"/>
                <a:sym typeface="Wingdings" panose="05000000000000000000" pitchFamily="2" charset="2"/>
              </a:rPr>
              <a:t>   </a:t>
            </a:r>
            <a:r>
              <a:rPr lang="ko-KR" altLang="en-US" sz="1200" dirty="0" err="1">
                <a:solidFill>
                  <a:srgbClr val="000000"/>
                </a:solidFill>
                <a:latin typeface="+mj-ea"/>
                <a:ea typeface="+mj-ea"/>
                <a:sym typeface="Wingdings" panose="05000000000000000000" pitchFamily="2" charset="2"/>
              </a:rPr>
              <a:t>순전파</a:t>
            </a:r>
            <a:r>
              <a:rPr lang="ko-KR" altLang="en-US" sz="1200" dirty="0">
                <a:solidFill>
                  <a:srgbClr val="000000"/>
                </a:solidFill>
                <a:latin typeface="+mj-ea"/>
                <a:ea typeface="+mj-ea"/>
                <a:sym typeface="Wingdings" panose="05000000000000000000" pitchFamily="2" charset="2"/>
              </a:rPr>
              <a:t> 과정에서 </a:t>
            </a:r>
            <a:r>
              <a:rPr lang="ko-KR" altLang="en-US" sz="1200" dirty="0" err="1">
                <a:solidFill>
                  <a:srgbClr val="000000"/>
                </a:solidFill>
                <a:latin typeface="+mj-ea"/>
                <a:ea typeface="+mj-ea"/>
                <a:sym typeface="Wingdings" panose="05000000000000000000" pitchFamily="2" charset="2"/>
              </a:rPr>
              <a:t>거중치</a:t>
            </a:r>
            <a:r>
              <a:rPr lang="ko-KR" altLang="en-US" sz="1200" dirty="0">
                <a:solidFill>
                  <a:srgbClr val="000000"/>
                </a:solidFill>
                <a:latin typeface="+mj-ea"/>
                <a:ea typeface="+mj-ea"/>
                <a:sym typeface="Wingdings" panose="05000000000000000000" pitchFamily="2" charset="2"/>
              </a:rPr>
              <a:t> 부여에 따른 오차 발생으로 이를 수정하기 위한 역전파를 통한 가중치 </a:t>
            </a:r>
            <a:r>
              <a:rPr lang="en-US" altLang="ko-KR" sz="1200" dirty="0" err="1">
                <a:solidFill>
                  <a:srgbClr val="000000"/>
                </a:solidFill>
                <a:latin typeface="+mj-ea"/>
                <a:ea typeface="+mj-ea"/>
                <a:sym typeface="Wingdings" panose="05000000000000000000" pitchFamily="2" charset="2"/>
              </a:rPr>
              <a:t>updata</a:t>
            </a:r>
            <a:endParaRPr lang="en-US" altLang="ko-KR" sz="1200" dirty="0">
              <a:solidFill>
                <a:srgbClr val="000000"/>
              </a:solidFill>
              <a:latin typeface="+mj-ea"/>
              <a:ea typeface="+mj-ea"/>
            </a:endParaRPr>
          </a:p>
          <a:p>
            <a:pPr marL="171450" indent="-171450">
              <a:buFont typeface="Arial" panose="020B0604020202020204" pitchFamily="34" charset="0"/>
              <a:buChar char="•"/>
            </a:pPr>
            <a:r>
              <a:rPr lang="ko-KR" altLang="en-US" sz="1200" b="1" dirty="0" err="1">
                <a:solidFill>
                  <a:srgbClr val="000000"/>
                </a:solidFill>
                <a:latin typeface="+mj-ea"/>
                <a:ea typeface="+mj-ea"/>
              </a:rPr>
              <a:t>역전파</a:t>
            </a:r>
            <a:r>
              <a:rPr lang="ko-KR" altLang="en-US" sz="1200" b="1" dirty="0">
                <a:solidFill>
                  <a:srgbClr val="000000"/>
                </a:solidFill>
                <a:latin typeface="+mj-ea"/>
                <a:ea typeface="+mj-ea"/>
              </a:rPr>
              <a:t> 알고리즘</a:t>
            </a:r>
            <a:r>
              <a:rPr lang="en-US" altLang="ko-KR" sz="1200" b="1" dirty="0">
                <a:solidFill>
                  <a:srgbClr val="000000"/>
                </a:solidFill>
                <a:latin typeface="+mj-ea"/>
                <a:ea typeface="+mj-ea"/>
              </a:rPr>
              <a:t>(Backpropagation)</a:t>
            </a:r>
            <a:br>
              <a:rPr lang="en-US" altLang="ko-KR" sz="1200" b="1" dirty="0">
                <a:solidFill>
                  <a:srgbClr val="000000"/>
                </a:solidFill>
                <a:latin typeface="+mj-ea"/>
                <a:ea typeface="+mj-ea"/>
              </a:rPr>
            </a:br>
            <a:r>
              <a:rPr lang="ko-KR" altLang="en-US" sz="1200" dirty="0">
                <a:solidFill>
                  <a:srgbClr val="000000"/>
                </a:solidFill>
                <a:latin typeface="+mj-ea"/>
                <a:ea typeface="+mj-ea"/>
              </a:rPr>
              <a:t>가중치</a:t>
            </a:r>
            <a:r>
              <a:rPr lang="en-US" altLang="ko-KR" sz="1200" dirty="0">
                <a:solidFill>
                  <a:srgbClr val="000000"/>
                </a:solidFill>
                <a:latin typeface="+mj-ea"/>
                <a:ea typeface="+mj-ea"/>
              </a:rPr>
              <a:t> </a:t>
            </a:r>
            <a:r>
              <a:rPr lang="ko-KR" altLang="en-US" sz="1200" dirty="0">
                <a:solidFill>
                  <a:srgbClr val="000000"/>
                </a:solidFill>
                <a:latin typeface="+mj-ea"/>
                <a:ea typeface="+mj-ea"/>
              </a:rPr>
              <a:t>수정이 </a:t>
            </a:r>
            <a:r>
              <a:rPr lang="ko-KR" altLang="en-US" sz="1200" dirty="0" err="1">
                <a:solidFill>
                  <a:srgbClr val="000000"/>
                </a:solidFill>
                <a:latin typeface="+mj-ea"/>
                <a:ea typeface="+mj-ea"/>
              </a:rPr>
              <a:t>출력층</a:t>
            </a:r>
            <a:r>
              <a:rPr lang="en-US" altLang="ko-KR" sz="1200" dirty="0">
                <a:solidFill>
                  <a:srgbClr val="000000"/>
                </a:solidFill>
                <a:latin typeface="+mj-ea"/>
                <a:ea typeface="+mj-ea"/>
                <a:sym typeface="Wingdings" panose="05000000000000000000" pitchFamily="2" charset="2"/>
              </a:rPr>
              <a:t> </a:t>
            </a:r>
            <a:r>
              <a:rPr lang="ko-KR" altLang="en-US" sz="1200" dirty="0" err="1">
                <a:solidFill>
                  <a:srgbClr val="000000"/>
                </a:solidFill>
                <a:latin typeface="+mj-ea"/>
                <a:ea typeface="+mj-ea"/>
                <a:sym typeface="Wingdings" panose="05000000000000000000" pitchFamily="2" charset="2"/>
              </a:rPr>
              <a:t>은닉층</a:t>
            </a:r>
            <a:r>
              <a:rPr lang="en-US" altLang="ko-KR" sz="1200" dirty="0">
                <a:solidFill>
                  <a:srgbClr val="000000"/>
                </a:solidFill>
                <a:latin typeface="+mj-ea"/>
                <a:ea typeface="+mj-ea"/>
                <a:sym typeface="Wingdings" panose="05000000000000000000" pitchFamily="2" charset="2"/>
              </a:rPr>
              <a:t>--&gt; </a:t>
            </a:r>
            <a:r>
              <a:rPr lang="ko-KR" altLang="en-US" sz="1200" dirty="0" err="1">
                <a:solidFill>
                  <a:srgbClr val="000000"/>
                </a:solidFill>
                <a:latin typeface="+mj-ea"/>
                <a:ea typeface="+mj-ea"/>
                <a:sym typeface="Wingdings" panose="05000000000000000000" pitchFamily="2" charset="2"/>
              </a:rPr>
              <a:t>입력층</a:t>
            </a:r>
            <a:endParaRPr lang="en-US" altLang="ko-KR" sz="1200" dirty="0">
              <a:solidFill>
                <a:srgbClr val="000000"/>
              </a:solidFill>
              <a:latin typeface="+mj-ea"/>
              <a:ea typeface="+mj-ea"/>
            </a:endParaRPr>
          </a:p>
          <a:p>
            <a:r>
              <a:rPr lang="ko-KR" altLang="en-US" sz="1200" dirty="0">
                <a:solidFill>
                  <a:srgbClr val="000000"/>
                </a:solidFill>
                <a:latin typeface="+mj-ea"/>
                <a:ea typeface="+mj-ea"/>
              </a:rPr>
              <a:t>    다층 신경망 학습이 </a:t>
            </a:r>
            <a:r>
              <a:rPr lang="ko-KR" altLang="en-US" sz="1200" dirty="0" err="1">
                <a:solidFill>
                  <a:srgbClr val="000000"/>
                </a:solidFill>
                <a:latin typeface="+mj-ea"/>
                <a:ea typeface="+mj-ea"/>
              </a:rPr>
              <a:t>가능해졌고</a:t>
            </a:r>
            <a:r>
              <a:rPr lang="ko-KR" altLang="en-US" sz="1200" dirty="0">
                <a:solidFill>
                  <a:srgbClr val="000000"/>
                </a:solidFill>
                <a:latin typeface="+mj-ea"/>
                <a:ea typeface="+mj-ea"/>
              </a:rPr>
              <a:t> 이전에 </a:t>
            </a:r>
            <a:r>
              <a:rPr lang="en-US" altLang="ko-KR" sz="1200" dirty="0">
                <a:solidFill>
                  <a:srgbClr val="000000"/>
                </a:solidFill>
                <a:latin typeface="+mj-ea"/>
                <a:ea typeface="+mj-ea"/>
              </a:rPr>
              <a:t>XOR</a:t>
            </a:r>
            <a:r>
              <a:rPr lang="ko-KR" altLang="en-US" sz="1200" dirty="0">
                <a:solidFill>
                  <a:srgbClr val="000000"/>
                </a:solidFill>
                <a:latin typeface="+mj-ea"/>
                <a:ea typeface="+mj-ea"/>
              </a:rPr>
              <a:t>문제도 해결</a:t>
            </a:r>
            <a:endParaRPr lang="en-US" altLang="ko-KR" sz="1200" dirty="0">
              <a:solidFill>
                <a:srgbClr val="000000"/>
              </a:solidFill>
              <a:latin typeface="+mj-ea"/>
              <a:ea typeface="+mj-ea"/>
            </a:endParaRPr>
          </a:p>
          <a:p>
            <a:pPr marL="171450" indent="-171450">
              <a:buFont typeface="Arial" panose="020B0604020202020204" pitchFamily="34" charset="0"/>
              <a:buChar char="•"/>
            </a:pPr>
            <a:r>
              <a:rPr lang="ko-KR" altLang="en-US" sz="1200" b="1" dirty="0">
                <a:solidFill>
                  <a:srgbClr val="000000"/>
                </a:solidFill>
                <a:latin typeface="+mj-ea"/>
                <a:ea typeface="+mj-ea"/>
              </a:rPr>
              <a:t>알고리즘 최적화</a:t>
            </a:r>
            <a:endParaRPr lang="en-US" altLang="ko-KR" sz="1200" b="1" dirty="0">
              <a:solidFill>
                <a:srgbClr val="000000"/>
              </a:solidFill>
              <a:latin typeface="+mj-ea"/>
              <a:ea typeface="+mj-ea"/>
            </a:endParaRPr>
          </a:p>
          <a:p>
            <a:r>
              <a:rPr lang="ko-KR" altLang="en-US" sz="1200" dirty="0">
                <a:solidFill>
                  <a:srgbClr val="000000"/>
                </a:solidFill>
                <a:latin typeface="Helvetica Neue"/>
              </a:rPr>
              <a:t>    최적의 가중치를 찾아 나가는 과정</a:t>
            </a:r>
            <a:endParaRPr lang="ko-KR" altLang="en-US" sz="1200" dirty="0"/>
          </a:p>
        </p:txBody>
      </p:sp>
      <p:sp>
        <p:nvSpPr>
          <p:cNvPr id="8" name="직사각형 7">
            <a:extLst>
              <a:ext uri="{FF2B5EF4-FFF2-40B4-BE49-F238E27FC236}">
                <a16:creationId xmlns:a16="http://schemas.microsoft.com/office/drawing/2014/main" id="{8381BA1E-2987-4C43-8C1C-CB8B32F2C628}"/>
              </a:ext>
            </a:extLst>
          </p:cNvPr>
          <p:cNvSpPr/>
          <p:nvPr/>
        </p:nvSpPr>
        <p:spPr>
          <a:xfrm>
            <a:off x="4156467" y="1141844"/>
            <a:ext cx="4572000" cy="2739211"/>
          </a:xfrm>
          <a:prstGeom prst="rect">
            <a:avLst/>
          </a:prstGeom>
          <a:ln>
            <a:solidFill>
              <a:schemeClr val="tx1">
                <a:lumMod val="50000"/>
                <a:lumOff val="50000"/>
              </a:schemeClr>
            </a:solidFill>
          </a:ln>
        </p:spPr>
        <p:txBody>
          <a:bodyPr>
            <a:spAutoFit/>
          </a:bodyPr>
          <a:lstStyle/>
          <a:p>
            <a:r>
              <a:rPr lang="en-US" altLang="ko-KR" sz="1400" dirty="0">
                <a:solidFill>
                  <a:srgbClr val="000000"/>
                </a:solidFill>
                <a:latin typeface="-apple-system"/>
              </a:rPr>
              <a:t>MLP(Multilayer Perceptron</a:t>
            </a:r>
          </a:p>
          <a:p>
            <a:endParaRPr lang="en-US" altLang="ko-KR" sz="1400" dirty="0">
              <a:solidFill>
                <a:srgbClr val="000000"/>
              </a:solidFill>
              <a:latin typeface="-apple-system"/>
            </a:endParaRPr>
          </a:p>
          <a:p>
            <a:pPr marL="285750" indent="-285750">
              <a:buFont typeface="Wingdings" panose="05000000000000000000" pitchFamily="2" charset="2"/>
              <a:buChar char="l"/>
            </a:pPr>
            <a:r>
              <a:rPr lang="ko-KR" altLang="en-US" sz="1200" dirty="0" err="1">
                <a:solidFill>
                  <a:srgbClr val="000000"/>
                </a:solidFill>
                <a:highlight>
                  <a:srgbClr val="FFFF00"/>
                </a:highlight>
                <a:latin typeface="-apple-system"/>
              </a:rPr>
              <a:t>입력층</a:t>
            </a:r>
            <a:r>
              <a:rPr lang="ko-KR" altLang="en-US" sz="1200" dirty="0">
                <a:solidFill>
                  <a:srgbClr val="000000"/>
                </a:solidFill>
                <a:highlight>
                  <a:srgbClr val="FFFF00"/>
                </a:highlight>
                <a:latin typeface="-apple-system"/>
              </a:rPr>
              <a:t> </a:t>
            </a:r>
            <a:r>
              <a:rPr lang="en-US" altLang="ko-KR" sz="1200" dirty="0">
                <a:solidFill>
                  <a:srgbClr val="000000"/>
                </a:solidFill>
                <a:highlight>
                  <a:srgbClr val="FFFF00"/>
                </a:highlight>
                <a:latin typeface="-apple-system"/>
              </a:rPr>
              <a:t>(input layer) : </a:t>
            </a:r>
            <a:r>
              <a:rPr lang="ko-KR" altLang="en-US" sz="1200" dirty="0">
                <a:solidFill>
                  <a:srgbClr val="000000"/>
                </a:solidFill>
                <a:latin typeface="-apple-system"/>
              </a:rPr>
              <a:t>각 입력변수에 대응되는 마디들로 구성되어 있다</a:t>
            </a:r>
            <a:r>
              <a:rPr lang="en-US" altLang="ko-KR" sz="1200" dirty="0">
                <a:solidFill>
                  <a:srgbClr val="000000"/>
                </a:solidFill>
                <a:latin typeface="-apple-system"/>
              </a:rPr>
              <a:t>. </a:t>
            </a:r>
            <a:r>
              <a:rPr lang="ko-KR" altLang="en-US" sz="1200" dirty="0">
                <a:solidFill>
                  <a:srgbClr val="000000"/>
                </a:solidFill>
                <a:latin typeface="-apple-system"/>
              </a:rPr>
              <a:t>명목형</a:t>
            </a:r>
            <a:r>
              <a:rPr lang="en-US" altLang="ko-KR" sz="1200" dirty="0">
                <a:solidFill>
                  <a:srgbClr val="000000"/>
                </a:solidFill>
                <a:latin typeface="-apple-system"/>
              </a:rPr>
              <a:t>(nominal) </a:t>
            </a:r>
            <a:r>
              <a:rPr lang="ko-KR" altLang="en-US" sz="1200" dirty="0">
                <a:solidFill>
                  <a:srgbClr val="000000"/>
                </a:solidFill>
                <a:latin typeface="-apple-system"/>
              </a:rPr>
              <a:t>변수에 대해서는 각 수준에 대응하는 입력마디를 가지게 되는데</a:t>
            </a:r>
            <a:r>
              <a:rPr lang="en-US" altLang="ko-KR" sz="1200" dirty="0">
                <a:solidFill>
                  <a:srgbClr val="000000"/>
                </a:solidFill>
                <a:latin typeface="-apple-system"/>
              </a:rPr>
              <a:t>, </a:t>
            </a:r>
            <a:r>
              <a:rPr lang="ko-KR" altLang="en-US" sz="1200" dirty="0">
                <a:solidFill>
                  <a:srgbClr val="000000"/>
                </a:solidFill>
                <a:latin typeface="-apple-system"/>
              </a:rPr>
              <a:t>이는 통계적 선형모형에서 </a:t>
            </a:r>
            <a:r>
              <a:rPr lang="ko-KR" altLang="en-US" sz="1200" dirty="0" err="1">
                <a:solidFill>
                  <a:srgbClr val="000000"/>
                </a:solidFill>
                <a:latin typeface="-apple-system"/>
              </a:rPr>
              <a:t>가변수</a:t>
            </a:r>
            <a:r>
              <a:rPr lang="en-US" altLang="ko-KR" sz="1200" dirty="0">
                <a:solidFill>
                  <a:srgbClr val="000000"/>
                </a:solidFill>
                <a:latin typeface="-apple-system"/>
              </a:rPr>
              <a:t>(dummy variable)</a:t>
            </a:r>
            <a:r>
              <a:rPr lang="ko-KR" altLang="en-US" sz="1200" dirty="0">
                <a:solidFill>
                  <a:srgbClr val="000000"/>
                </a:solidFill>
                <a:latin typeface="-apple-system"/>
              </a:rPr>
              <a:t>를 사용하는 것과 같다</a:t>
            </a:r>
            <a:r>
              <a:rPr lang="en-US" altLang="ko-KR" sz="1200" dirty="0">
                <a:solidFill>
                  <a:srgbClr val="000000"/>
                </a:solidFill>
                <a:latin typeface="-apple-system"/>
              </a:rPr>
              <a:t>.</a:t>
            </a:r>
          </a:p>
          <a:p>
            <a:pPr marL="285750" indent="-285750">
              <a:buFont typeface="Wingdings" panose="05000000000000000000" pitchFamily="2" charset="2"/>
              <a:buChar char="l"/>
            </a:pPr>
            <a:r>
              <a:rPr lang="ko-KR" altLang="en-US" sz="1200" dirty="0" err="1">
                <a:solidFill>
                  <a:srgbClr val="000000"/>
                </a:solidFill>
                <a:highlight>
                  <a:srgbClr val="FFFF00"/>
                </a:highlight>
                <a:latin typeface="-apple-system"/>
              </a:rPr>
              <a:t>은닉층</a:t>
            </a:r>
            <a:r>
              <a:rPr lang="en-US" altLang="ko-KR" sz="1200" dirty="0">
                <a:solidFill>
                  <a:srgbClr val="000000"/>
                </a:solidFill>
                <a:highlight>
                  <a:srgbClr val="FFFF00"/>
                </a:highlight>
                <a:latin typeface="-apple-system"/>
              </a:rPr>
              <a:t> (hidden layer)</a:t>
            </a:r>
            <a:r>
              <a:rPr lang="ko-KR" altLang="en-US" sz="1200" dirty="0">
                <a:solidFill>
                  <a:srgbClr val="000000"/>
                </a:solidFill>
                <a:latin typeface="-apple-system"/>
              </a:rPr>
              <a:t> </a:t>
            </a:r>
            <a:r>
              <a:rPr lang="en-US" altLang="ko-KR" sz="1200" dirty="0">
                <a:solidFill>
                  <a:srgbClr val="000000"/>
                </a:solidFill>
                <a:latin typeface="-apple-system"/>
              </a:rPr>
              <a:t>: </a:t>
            </a:r>
            <a:r>
              <a:rPr lang="ko-KR" altLang="en-US" sz="1200" dirty="0">
                <a:solidFill>
                  <a:srgbClr val="000000"/>
                </a:solidFill>
                <a:latin typeface="-apple-system"/>
              </a:rPr>
              <a:t>여러 개의 은닉마디로 구성</a:t>
            </a:r>
            <a:r>
              <a:rPr lang="en-US" altLang="ko-KR" sz="1200" dirty="0">
                <a:solidFill>
                  <a:srgbClr val="000000"/>
                </a:solidFill>
                <a:latin typeface="-apple-system"/>
              </a:rPr>
              <a:t> </a:t>
            </a:r>
            <a:br>
              <a:rPr lang="en-US" altLang="ko-KR" sz="1200" dirty="0">
                <a:solidFill>
                  <a:srgbClr val="000000"/>
                </a:solidFill>
                <a:latin typeface="-apple-system"/>
              </a:rPr>
            </a:br>
            <a:r>
              <a:rPr lang="ko-KR" altLang="en-US" sz="1200" dirty="0">
                <a:solidFill>
                  <a:srgbClr val="000000"/>
                </a:solidFill>
                <a:latin typeface="-apple-system"/>
              </a:rPr>
              <a:t>각 은닉마디는 입력층으로부터 전달되는 </a:t>
            </a:r>
            <a:r>
              <a:rPr lang="ko-KR" altLang="en-US" sz="1200" dirty="0" err="1">
                <a:solidFill>
                  <a:srgbClr val="000000"/>
                </a:solidFill>
                <a:latin typeface="-apple-system"/>
              </a:rPr>
              <a:t>변수값들의</a:t>
            </a:r>
            <a:r>
              <a:rPr lang="ko-KR" altLang="en-US" sz="1200" dirty="0">
                <a:solidFill>
                  <a:srgbClr val="000000"/>
                </a:solidFill>
                <a:latin typeface="-apple-system"/>
              </a:rPr>
              <a:t> 선형결합</a:t>
            </a:r>
            <a:r>
              <a:rPr lang="en-US" altLang="ko-KR" sz="1200" dirty="0">
                <a:solidFill>
                  <a:srgbClr val="000000"/>
                </a:solidFill>
                <a:latin typeface="-apple-system"/>
              </a:rPr>
              <a:t>(linear combination)</a:t>
            </a:r>
            <a:r>
              <a:rPr lang="ko-KR" altLang="en-US" sz="1200" dirty="0">
                <a:solidFill>
                  <a:srgbClr val="000000"/>
                </a:solidFill>
                <a:latin typeface="-apple-system"/>
              </a:rPr>
              <a:t>을 비선형함수</a:t>
            </a:r>
            <a:r>
              <a:rPr lang="en-US" altLang="ko-KR" sz="1200" dirty="0">
                <a:solidFill>
                  <a:srgbClr val="000000"/>
                </a:solidFill>
                <a:latin typeface="-apple-system"/>
              </a:rPr>
              <a:t>(nonlinear function)</a:t>
            </a:r>
            <a:r>
              <a:rPr lang="ko-KR" altLang="en-US" sz="1200" dirty="0">
                <a:solidFill>
                  <a:srgbClr val="000000"/>
                </a:solidFill>
                <a:latin typeface="-apple-system"/>
              </a:rPr>
              <a:t>로 처리하여 </a:t>
            </a:r>
            <a:r>
              <a:rPr lang="ko-KR" altLang="en-US" sz="1200" dirty="0" err="1">
                <a:solidFill>
                  <a:srgbClr val="000000"/>
                </a:solidFill>
                <a:latin typeface="-apple-system"/>
              </a:rPr>
              <a:t>출력층</a:t>
            </a:r>
            <a:r>
              <a:rPr lang="ko-KR" altLang="en-US" sz="1200" dirty="0">
                <a:solidFill>
                  <a:srgbClr val="000000"/>
                </a:solidFill>
                <a:latin typeface="-apple-system"/>
              </a:rPr>
              <a:t> 또는 다른 은닉층에 전달</a:t>
            </a:r>
            <a:endParaRPr lang="en-US" altLang="ko-KR" sz="1200" dirty="0">
              <a:solidFill>
                <a:srgbClr val="000000"/>
              </a:solidFill>
              <a:latin typeface="-apple-system"/>
            </a:endParaRPr>
          </a:p>
          <a:p>
            <a:pPr marL="285750" indent="-285750">
              <a:buFont typeface="Wingdings" panose="05000000000000000000" pitchFamily="2" charset="2"/>
              <a:buChar char="l"/>
            </a:pPr>
            <a:r>
              <a:rPr lang="ko-KR" altLang="en-US" sz="1200" dirty="0" err="1">
                <a:solidFill>
                  <a:srgbClr val="000000"/>
                </a:solidFill>
                <a:highlight>
                  <a:srgbClr val="FFFF00"/>
                </a:highlight>
                <a:latin typeface="-apple-system"/>
              </a:rPr>
              <a:t>출력층</a:t>
            </a:r>
            <a:r>
              <a:rPr lang="ko-KR" altLang="en-US" sz="1200" dirty="0">
                <a:solidFill>
                  <a:srgbClr val="000000"/>
                </a:solidFill>
                <a:highlight>
                  <a:srgbClr val="FFFF00"/>
                </a:highlight>
                <a:latin typeface="-apple-system"/>
              </a:rPr>
              <a:t> </a:t>
            </a:r>
            <a:r>
              <a:rPr lang="en-US" altLang="ko-KR" sz="1200" dirty="0">
                <a:solidFill>
                  <a:srgbClr val="000000"/>
                </a:solidFill>
                <a:highlight>
                  <a:srgbClr val="FFFF00"/>
                </a:highlight>
                <a:latin typeface="-apple-system"/>
              </a:rPr>
              <a:t>(output layer) </a:t>
            </a:r>
            <a:r>
              <a:rPr lang="en-US" altLang="ko-KR" sz="1200" dirty="0">
                <a:solidFill>
                  <a:srgbClr val="000000"/>
                </a:solidFill>
                <a:latin typeface="-apple-system"/>
              </a:rPr>
              <a:t>: </a:t>
            </a:r>
            <a:r>
              <a:rPr lang="ko-KR" altLang="en-US" sz="1200" dirty="0">
                <a:solidFill>
                  <a:srgbClr val="000000"/>
                </a:solidFill>
                <a:latin typeface="-apple-system"/>
              </a:rPr>
              <a:t>목표변수</a:t>
            </a:r>
            <a:r>
              <a:rPr lang="en-US" altLang="ko-KR" sz="1200" dirty="0">
                <a:solidFill>
                  <a:srgbClr val="000000"/>
                </a:solidFill>
                <a:latin typeface="-apple-system"/>
              </a:rPr>
              <a:t>(target)</a:t>
            </a:r>
            <a:r>
              <a:rPr lang="ko-KR" altLang="en-US" sz="1200" dirty="0">
                <a:solidFill>
                  <a:srgbClr val="000000"/>
                </a:solidFill>
                <a:latin typeface="-apple-system"/>
              </a:rPr>
              <a:t>에 대응하는 마디들을 갖는다</a:t>
            </a:r>
            <a:r>
              <a:rPr lang="en-US" altLang="ko-KR" sz="1200" dirty="0">
                <a:solidFill>
                  <a:srgbClr val="000000"/>
                </a:solidFill>
                <a:latin typeface="-apple-system"/>
              </a:rPr>
              <a:t>. </a:t>
            </a:r>
            <a:br>
              <a:rPr lang="en-US" altLang="ko-KR" sz="1200" dirty="0">
                <a:solidFill>
                  <a:srgbClr val="000000"/>
                </a:solidFill>
                <a:latin typeface="-apple-system"/>
              </a:rPr>
            </a:br>
            <a:r>
              <a:rPr lang="ko-KR" altLang="en-US" sz="1200" dirty="0">
                <a:solidFill>
                  <a:srgbClr val="000000"/>
                </a:solidFill>
                <a:latin typeface="-apple-system"/>
              </a:rPr>
              <a:t>여러 개의 목표변수 또는 세 개 이상의 수준을 가지는 명목형 목표변수가 있을 경우에는 여러 개의 출력마디들이 존재</a:t>
            </a:r>
            <a:endParaRPr lang="en-US" altLang="ko-KR" sz="1200" dirty="0">
              <a:solidFill>
                <a:srgbClr val="000000"/>
              </a:solidFill>
              <a:latin typeface="-apple-system"/>
            </a:endParaRPr>
          </a:p>
        </p:txBody>
      </p:sp>
      <p:sp>
        <p:nvSpPr>
          <p:cNvPr id="9" name="바닥글 개체 틀 8">
            <a:extLst>
              <a:ext uri="{FF2B5EF4-FFF2-40B4-BE49-F238E27FC236}">
                <a16:creationId xmlns:a16="http://schemas.microsoft.com/office/drawing/2014/main" id="{8C55A580-23B8-41B1-99DE-4209B104B3E4}"/>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8B3AE5C0-956B-411F-ACC4-300ADFB422E1}"/>
              </a:ext>
            </a:extLst>
          </p:cNvPr>
          <p:cNvSpPr>
            <a:spLocks noGrp="1"/>
          </p:cNvSpPr>
          <p:nvPr>
            <p:ph type="sldNum" sz="quarter" idx="12"/>
          </p:nvPr>
        </p:nvSpPr>
        <p:spPr/>
        <p:txBody>
          <a:bodyPr/>
          <a:lstStyle/>
          <a:p>
            <a:fld id="{DE77BB65-F969-4654-BF30-45C70C1BE112}" type="slidenum">
              <a:rPr lang="ko-KR" altLang="en-US" smtClean="0"/>
              <a:pPr/>
              <a:t>281</a:t>
            </a:fld>
            <a:endParaRPr lang="ko-KR" altLang="en-US"/>
          </a:p>
        </p:txBody>
      </p:sp>
    </p:spTree>
    <p:extLst>
      <p:ext uri="{BB962C8B-B14F-4D97-AF65-F5344CB8AC3E}">
        <p14:creationId xmlns:p14="http://schemas.microsoft.com/office/powerpoint/2010/main" val="24540487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8" name="TextBox 7">
            <a:extLst>
              <a:ext uri="{FF2B5EF4-FFF2-40B4-BE49-F238E27FC236}">
                <a16:creationId xmlns:a16="http://schemas.microsoft.com/office/drawing/2014/main" id="{2F998664-466F-4BED-9BB7-1A65C4AF4B7D}"/>
              </a:ext>
            </a:extLst>
          </p:cNvPr>
          <p:cNvSpPr txBox="1"/>
          <p:nvPr/>
        </p:nvSpPr>
        <p:spPr>
          <a:xfrm>
            <a:off x="2411760" y="280785"/>
            <a:ext cx="3528392" cy="369332"/>
          </a:xfrm>
          <a:prstGeom prst="rect">
            <a:avLst/>
          </a:prstGeom>
          <a:noFill/>
        </p:spPr>
        <p:txBody>
          <a:bodyPr wrap="square" rtlCol="0">
            <a:spAutoFit/>
          </a:bodyPr>
          <a:lstStyle/>
          <a:p>
            <a:r>
              <a:rPr lang="en-US" altLang="ko-KR" dirty="0"/>
              <a:t>RNN(Recurrent Neural Network) </a:t>
            </a:r>
            <a:endParaRPr lang="ko-KR" altLang="en-US" dirty="0"/>
          </a:p>
        </p:txBody>
      </p:sp>
      <p:sp>
        <p:nvSpPr>
          <p:cNvPr id="2" name="직사각형 1">
            <a:extLst>
              <a:ext uri="{FF2B5EF4-FFF2-40B4-BE49-F238E27FC236}">
                <a16:creationId xmlns:a16="http://schemas.microsoft.com/office/drawing/2014/main" id="{B4F4F669-500D-400D-A15B-58B20FB4F1DC}"/>
              </a:ext>
            </a:extLst>
          </p:cNvPr>
          <p:cNvSpPr/>
          <p:nvPr/>
        </p:nvSpPr>
        <p:spPr>
          <a:xfrm>
            <a:off x="179576" y="980728"/>
            <a:ext cx="8208911" cy="1384995"/>
          </a:xfrm>
          <a:prstGeom prst="rect">
            <a:avLst/>
          </a:prstGeom>
        </p:spPr>
        <p:txBody>
          <a:bodyPr wrap="square">
            <a:spAutoFit/>
          </a:bodyPr>
          <a:lstStyle/>
          <a:p>
            <a:r>
              <a:rPr lang="ko-KR" altLang="en-US" sz="1200" dirty="0"/>
              <a:t>시계열 알고리즘</a:t>
            </a:r>
            <a:r>
              <a:rPr lang="en-US" altLang="ko-KR" sz="1200" dirty="0"/>
              <a:t>: </a:t>
            </a:r>
            <a:r>
              <a:rPr lang="ko-KR" altLang="en-US" sz="1200" dirty="0"/>
              <a:t>시간이 변함에 따라 변화를 반영가능한 동적 모형</a:t>
            </a:r>
            <a:endParaRPr lang="en-US" altLang="ko-KR" sz="1200" dirty="0"/>
          </a:p>
          <a:p>
            <a:r>
              <a:rPr lang="en-US" altLang="ko-KR" sz="1200" dirty="0"/>
              <a:t>RNN</a:t>
            </a:r>
            <a:r>
              <a:rPr lang="ko-KR" altLang="en-US" sz="1200" dirty="0"/>
              <a:t>이란 인공신경망 알고리즘 중 이전 기록 의 데이터들까지도 다시 현시점의 데이터 학습 에 이용하는 알고리즘으로서</a:t>
            </a:r>
            <a:endParaRPr lang="en-US" altLang="ko-KR" sz="1200" dirty="0"/>
          </a:p>
          <a:p>
            <a:r>
              <a:rPr lang="ko-KR" altLang="en-US" sz="1200" dirty="0"/>
              <a:t> 이전 기록의 </a:t>
            </a:r>
            <a:r>
              <a:rPr lang="en-US" altLang="ko-KR" sz="1200" dirty="0"/>
              <a:t>Hidden Layer</a:t>
            </a:r>
            <a:r>
              <a:rPr lang="ko-KR" altLang="en-US" sz="1200" dirty="0"/>
              <a:t>에 남아있는 기록을 현시점의 데이 터와 함께  </a:t>
            </a:r>
            <a:r>
              <a:rPr lang="en-US" altLang="ko-KR" sz="1200" dirty="0"/>
              <a:t>Forward-propagation</a:t>
            </a:r>
            <a:r>
              <a:rPr lang="ko-KR" altLang="en-US" sz="1200" dirty="0"/>
              <a:t>화하여 </a:t>
            </a:r>
            <a:r>
              <a:rPr lang="en-US" altLang="ko-KR" sz="1200" dirty="0"/>
              <a:t>Back-Propagation</a:t>
            </a:r>
            <a:r>
              <a:rPr lang="ko-KR" altLang="en-US" sz="1200" dirty="0"/>
              <a:t>을 통해서 학습하는 알고리즘</a:t>
            </a:r>
            <a:endParaRPr lang="en-US" altLang="ko-KR" sz="1200" dirty="0"/>
          </a:p>
          <a:p>
            <a:r>
              <a:rPr lang="en-US" altLang="ko-KR" sz="1200" dirty="0"/>
              <a:t>(</a:t>
            </a:r>
            <a:r>
              <a:rPr lang="ko-KR" altLang="en-US" sz="1200" dirty="0"/>
              <a:t>문제점</a:t>
            </a:r>
            <a:r>
              <a:rPr lang="en-US" altLang="ko-KR" sz="1200" dirty="0"/>
              <a:t>)</a:t>
            </a:r>
          </a:p>
          <a:p>
            <a:r>
              <a:rPr lang="ko-KR" altLang="en-US" sz="1200" dirty="0"/>
              <a:t>시점간 간격이 멀어질수록 </a:t>
            </a:r>
            <a:r>
              <a:rPr lang="en-US" altLang="ko-KR" sz="1200" dirty="0" err="1"/>
              <a:t>BackPropagation</a:t>
            </a:r>
            <a:r>
              <a:rPr lang="en-US" altLang="ko-KR" sz="1200" dirty="0"/>
              <a:t> Through Time</a:t>
            </a:r>
            <a:r>
              <a:rPr lang="ko-KR" altLang="en-US" sz="1200" dirty="0"/>
              <a:t>방법을 이용함에 있어 </a:t>
            </a:r>
            <a:r>
              <a:rPr lang="en-US" altLang="ko-KR" sz="1200" dirty="0"/>
              <a:t>gradient</a:t>
            </a:r>
            <a:r>
              <a:rPr lang="ko-KR" altLang="en-US" sz="1200" dirty="0"/>
              <a:t>값들이 </a:t>
            </a:r>
            <a:r>
              <a:rPr lang="en-US" altLang="ko-KR" sz="1200" dirty="0"/>
              <a:t>0</a:t>
            </a:r>
            <a:r>
              <a:rPr lang="ko-KR" altLang="en-US" sz="1200" dirty="0"/>
              <a:t>에 점점 가까워져</a:t>
            </a:r>
            <a:r>
              <a:rPr lang="en-US" altLang="ko-KR" sz="1200" dirty="0"/>
              <a:t>Vanishing Gradient</a:t>
            </a:r>
            <a:r>
              <a:rPr lang="ko-KR" altLang="en-US" sz="1200" dirty="0"/>
              <a:t>현상이 발생하게 되는 단점 존재</a:t>
            </a:r>
            <a:endParaRPr lang="en-US" altLang="ko-KR" sz="1200" dirty="0"/>
          </a:p>
        </p:txBody>
      </p:sp>
      <p:sp>
        <p:nvSpPr>
          <p:cNvPr id="3" name="직사각형 2">
            <a:extLst>
              <a:ext uri="{FF2B5EF4-FFF2-40B4-BE49-F238E27FC236}">
                <a16:creationId xmlns:a16="http://schemas.microsoft.com/office/drawing/2014/main" id="{662E9F78-C2C8-45DF-A86F-CFF5B76D519F}"/>
              </a:ext>
            </a:extLst>
          </p:cNvPr>
          <p:cNvSpPr/>
          <p:nvPr/>
        </p:nvSpPr>
        <p:spPr>
          <a:xfrm>
            <a:off x="323528" y="2417781"/>
            <a:ext cx="1752403" cy="307777"/>
          </a:xfrm>
          <a:prstGeom prst="rect">
            <a:avLst/>
          </a:prstGeom>
          <a:solidFill>
            <a:schemeClr val="accent6">
              <a:lumMod val="20000"/>
              <a:lumOff val="80000"/>
            </a:schemeClr>
          </a:solidFill>
        </p:spPr>
        <p:txBody>
          <a:bodyPr wrap="none">
            <a:spAutoFit/>
          </a:bodyPr>
          <a:lstStyle/>
          <a:p>
            <a:r>
              <a:rPr lang="en-US" altLang="ko-KR" sz="1400" dirty="0"/>
              <a:t>RNN Model Diagram</a:t>
            </a:r>
            <a:endParaRPr lang="ko-KR" altLang="en-US" sz="1400" dirty="0"/>
          </a:p>
        </p:txBody>
      </p:sp>
      <p:pic>
        <p:nvPicPr>
          <p:cNvPr id="9" name="그림 8">
            <a:extLst>
              <a:ext uri="{FF2B5EF4-FFF2-40B4-BE49-F238E27FC236}">
                <a16:creationId xmlns:a16="http://schemas.microsoft.com/office/drawing/2014/main" id="{A7D8C8F2-8B6A-4E69-869F-8C9618B382F1}"/>
              </a:ext>
            </a:extLst>
          </p:cNvPr>
          <p:cNvPicPr>
            <a:picLocks noChangeAspect="1"/>
          </p:cNvPicPr>
          <p:nvPr/>
        </p:nvPicPr>
        <p:blipFill>
          <a:blip r:embed="rId2"/>
          <a:stretch>
            <a:fillRect/>
          </a:stretch>
        </p:blipFill>
        <p:spPr>
          <a:xfrm>
            <a:off x="329446" y="2791671"/>
            <a:ext cx="6618818" cy="1765964"/>
          </a:xfrm>
          <a:prstGeom prst="rect">
            <a:avLst/>
          </a:prstGeom>
        </p:spPr>
      </p:pic>
      <p:sp>
        <p:nvSpPr>
          <p:cNvPr id="7" name="바닥글 개체 틀 6">
            <a:extLst>
              <a:ext uri="{FF2B5EF4-FFF2-40B4-BE49-F238E27FC236}">
                <a16:creationId xmlns:a16="http://schemas.microsoft.com/office/drawing/2014/main" id="{A1DB0890-2D2B-4766-AECB-0441CE5218F4}"/>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505304A0-651F-4790-A6CE-5EDFFD2F6676}"/>
              </a:ext>
            </a:extLst>
          </p:cNvPr>
          <p:cNvSpPr>
            <a:spLocks noGrp="1"/>
          </p:cNvSpPr>
          <p:nvPr>
            <p:ph type="sldNum" sz="quarter" idx="12"/>
          </p:nvPr>
        </p:nvSpPr>
        <p:spPr/>
        <p:txBody>
          <a:bodyPr/>
          <a:lstStyle/>
          <a:p>
            <a:fld id="{DE77BB65-F969-4654-BF30-45C70C1BE112}" type="slidenum">
              <a:rPr lang="ko-KR" altLang="en-US" smtClean="0"/>
              <a:pPr/>
              <a:t>282</a:t>
            </a:fld>
            <a:endParaRPr lang="ko-KR" altLang="en-US"/>
          </a:p>
        </p:txBody>
      </p:sp>
      <p:sp>
        <p:nvSpPr>
          <p:cNvPr id="11" name="직사각형 10">
            <a:extLst>
              <a:ext uri="{FF2B5EF4-FFF2-40B4-BE49-F238E27FC236}">
                <a16:creationId xmlns:a16="http://schemas.microsoft.com/office/drawing/2014/main" id="{922B5972-2600-4CB4-80FB-23C4A9E4F878}"/>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4. </a:t>
            </a:r>
            <a:r>
              <a:rPr lang="ko-KR" altLang="en-US" sz="1200" dirty="0"/>
              <a:t>기계학습 기업부도예측</a:t>
            </a:r>
          </a:p>
        </p:txBody>
      </p:sp>
    </p:spTree>
    <p:extLst>
      <p:ext uri="{BB962C8B-B14F-4D97-AF65-F5344CB8AC3E}">
        <p14:creationId xmlns:p14="http://schemas.microsoft.com/office/powerpoint/2010/main" val="14128546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35295EEA-DFD5-4F97-86C5-50165DC30995}"/>
              </a:ext>
            </a:extLst>
          </p:cNvPr>
          <p:cNvSpPr/>
          <p:nvPr/>
        </p:nvSpPr>
        <p:spPr>
          <a:xfrm>
            <a:off x="2411760" y="275842"/>
            <a:ext cx="3389646" cy="369332"/>
          </a:xfrm>
          <a:prstGeom prst="rect">
            <a:avLst/>
          </a:prstGeom>
        </p:spPr>
        <p:txBody>
          <a:bodyPr wrap="none">
            <a:spAutoFit/>
          </a:bodyPr>
          <a:lstStyle/>
          <a:p>
            <a:r>
              <a:rPr lang="en-US" altLang="ko-KR" dirty="0"/>
              <a:t>LSTM(Long Short Term Memory)</a:t>
            </a:r>
            <a:endParaRPr lang="ko-KR" altLang="en-US" dirty="0"/>
          </a:p>
        </p:txBody>
      </p:sp>
      <p:sp>
        <p:nvSpPr>
          <p:cNvPr id="3" name="직사각형 2">
            <a:extLst>
              <a:ext uri="{FF2B5EF4-FFF2-40B4-BE49-F238E27FC236}">
                <a16:creationId xmlns:a16="http://schemas.microsoft.com/office/drawing/2014/main" id="{0F05699C-670A-4DED-935D-7625E042778E}"/>
              </a:ext>
            </a:extLst>
          </p:cNvPr>
          <p:cNvSpPr/>
          <p:nvPr/>
        </p:nvSpPr>
        <p:spPr>
          <a:xfrm>
            <a:off x="398170" y="1062769"/>
            <a:ext cx="8134269" cy="1200329"/>
          </a:xfrm>
          <a:prstGeom prst="rect">
            <a:avLst/>
          </a:prstGeom>
        </p:spPr>
        <p:txBody>
          <a:bodyPr wrap="square">
            <a:spAutoFit/>
          </a:bodyPr>
          <a:lstStyle/>
          <a:p>
            <a:r>
              <a:rPr lang="en-US" altLang="ko-KR" sz="1200" dirty="0"/>
              <a:t>LSTM</a:t>
            </a:r>
            <a:r>
              <a:rPr lang="ko-KR" altLang="en-US" sz="1200" dirty="0"/>
              <a:t>이란 </a:t>
            </a:r>
            <a:r>
              <a:rPr lang="en-US" altLang="ko-KR" sz="1200" dirty="0">
                <a:highlight>
                  <a:srgbClr val="FFFF00"/>
                </a:highlight>
              </a:rPr>
              <a:t>Cell State</a:t>
            </a:r>
            <a:r>
              <a:rPr lang="ko-KR" altLang="en-US" sz="1200" dirty="0">
                <a:highlight>
                  <a:srgbClr val="FFFF00"/>
                </a:highlight>
              </a:rPr>
              <a:t>라 불리는 </a:t>
            </a:r>
            <a:r>
              <a:rPr lang="en-US" altLang="ko-KR" sz="1200" dirty="0">
                <a:highlight>
                  <a:srgbClr val="FFFF00"/>
                </a:highlight>
              </a:rPr>
              <a:t>Layer</a:t>
            </a:r>
            <a:r>
              <a:rPr lang="ko-KR" altLang="en-US" sz="1200" dirty="0">
                <a:highlight>
                  <a:srgbClr val="FFFF00"/>
                </a:highlight>
              </a:rPr>
              <a:t>층을 하나 더 넣어서 </a:t>
            </a:r>
            <a:r>
              <a:rPr lang="en-US" altLang="ko-KR" sz="1200" dirty="0"/>
              <a:t>Weight</a:t>
            </a:r>
            <a:r>
              <a:rPr lang="ko-KR" altLang="en-US" sz="1200" dirty="0"/>
              <a:t>함수를 기억할 것인지 아닌 지</a:t>
            </a:r>
            <a:r>
              <a:rPr lang="en-US" altLang="ko-KR" sz="1200" dirty="0"/>
              <a:t>(</a:t>
            </a:r>
            <a:r>
              <a:rPr lang="ko-KR" altLang="en-US" sz="1200" dirty="0"/>
              <a:t>추가 혹은 삭제하는 방식을 통해</a:t>
            </a:r>
            <a:r>
              <a:rPr lang="en-US" altLang="ko-KR" sz="1200" dirty="0"/>
              <a:t>) </a:t>
            </a:r>
            <a:r>
              <a:rPr lang="ko-KR" altLang="en-US" sz="1200" dirty="0"/>
              <a:t>결정</a:t>
            </a:r>
            <a:r>
              <a:rPr lang="en-US" altLang="ko-KR" sz="1200" dirty="0"/>
              <a:t>.</a:t>
            </a:r>
          </a:p>
          <a:p>
            <a:r>
              <a:rPr lang="ko-KR" altLang="en-US" sz="1200" dirty="0"/>
              <a:t>즉</a:t>
            </a:r>
            <a:r>
              <a:rPr lang="en-US" altLang="ko-KR" sz="1200" dirty="0"/>
              <a:t>, Cell State </a:t>
            </a:r>
            <a:r>
              <a:rPr lang="ko-KR" altLang="en-US" sz="1200" dirty="0"/>
              <a:t>기능을 기반으로 </a:t>
            </a:r>
            <a:r>
              <a:rPr lang="en-US" altLang="ko-KR" sz="1200" dirty="0"/>
              <a:t>RNN</a:t>
            </a:r>
            <a:r>
              <a:rPr lang="ko-KR" altLang="en-US" sz="1200" dirty="0"/>
              <a:t>에서 발생했던 </a:t>
            </a:r>
            <a:r>
              <a:rPr lang="en-US" altLang="ko-KR" sz="1200" dirty="0"/>
              <a:t>Gradient Vanishing </a:t>
            </a:r>
            <a:r>
              <a:rPr lang="ko-KR" altLang="en-US" sz="1200" dirty="0"/>
              <a:t>문제를 해결한 모형</a:t>
            </a:r>
            <a:endParaRPr lang="en-US" altLang="ko-KR" sz="1200" dirty="0"/>
          </a:p>
          <a:p>
            <a:r>
              <a:rPr lang="en-US" altLang="ko-KR" sz="1200" dirty="0"/>
              <a:t>LSTM </a:t>
            </a:r>
            <a:r>
              <a:rPr lang="ko-KR" altLang="en-US" sz="1200" dirty="0"/>
              <a:t>유닛은 여러 개의 게이트가 붙어있는 셀로 이루어져 있으며 셀의 정보들을 저장</a:t>
            </a:r>
            <a:r>
              <a:rPr lang="en-US" altLang="ko-KR" sz="1200" dirty="0"/>
              <a:t>, </a:t>
            </a:r>
            <a:r>
              <a:rPr lang="ko-KR" altLang="en-US" sz="1200" dirty="0"/>
              <a:t>불러오기</a:t>
            </a:r>
            <a:r>
              <a:rPr lang="en-US" altLang="ko-KR" sz="1200" dirty="0"/>
              <a:t>, </a:t>
            </a:r>
            <a:r>
              <a:rPr lang="ko-KR" altLang="en-US" sz="1200" dirty="0"/>
              <a:t>유지 하는 기능이 있다</a:t>
            </a:r>
            <a:r>
              <a:rPr lang="en-US" altLang="ko-KR" sz="1200" dirty="0"/>
              <a:t>. </a:t>
            </a:r>
            <a:r>
              <a:rPr lang="ko-KR" altLang="en-US" sz="1200" dirty="0"/>
              <a:t>이러한 기능 때문에 </a:t>
            </a:r>
            <a:r>
              <a:rPr lang="en-US" altLang="ko-KR" sz="1200" dirty="0"/>
              <a:t>RNN</a:t>
            </a:r>
            <a:r>
              <a:rPr lang="ko-KR" altLang="en-US" sz="1200" dirty="0"/>
              <a:t>에서 보였던 기울기가 사라지는 문제를 해결할 수 있으며 오래전 시점의 정보도 더 잘 기억 할 수 있게 한다</a:t>
            </a:r>
            <a:r>
              <a:rPr lang="en-US" altLang="ko-KR" sz="1200" dirty="0"/>
              <a:t>. </a:t>
            </a:r>
            <a:endParaRPr lang="ko-KR" altLang="en-US" sz="1200" dirty="0"/>
          </a:p>
        </p:txBody>
      </p:sp>
      <p:sp>
        <p:nvSpPr>
          <p:cNvPr id="9" name="직사각형 8">
            <a:extLst>
              <a:ext uri="{FF2B5EF4-FFF2-40B4-BE49-F238E27FC236}">
                <a16:creationId xmlns:a16="http://schemas.microsoft.com/office/drawing/2014/main" id="{E6E76132-5E7E-4891-8A93-E81C178E825E}"/>
              </a:ext>
            </a:extLst>
          </p:cNvPr>
          <p:cNvSpPr/>
          <p:nvPr/>
        </p:nvSpPr>
        <p:spPr>
          <a:xfrm>
            <a:off x="611561" y="2263098"/>
            <a:ext cx="1850186" cy="307777"/>
          </a:xfrm>
          <a:prstGeom prst="rect">
            <a:avLst/>
          </a:prstGeom>
          <a:solidFill>
            <a:schemeClr val="accent6">
              <a:lumMod val="20000"/>
              <a:lumOff val="80000"/>
            </a:schemeClr>
          </a:solidFill>
        </p:spPr>
        <p:txBody>
          <a:bodyPr wrap="none">
            <a:spAutoFit/>
          </a:bodyPr>
          <a:lstStyle/>
          <a:p>
            <a:r>
              <a:rPr lang="en-US" altLang="ko-KR" sz="1400" dirty="0"/>
              <a:t>LSTM Model Diagram</a:t>
            </a:r>
            <a:endParaRPr lang="ko-KR" altLang="en-US" sz="1400" dirty="0"/>
          </a:p>
        </p:txBody>
      </p:sp>
      <p:pic>
        <p:nvPicPr>
          <p:cNvPr id="10" name="그림 9">
            <a:extLst>
              <a:ext uri="{FF2B5EF4-FFF2-40B4-BE49-F238E27FC236}">
                <a16:creationId xmlns:a16="http://schemas.microsoft.com/office/drawing/2014/main" id="{2B75F10A-35A2-4EB6-9159-92BD06592AF8}"/>
              </a:ext>
            </a:extLst>
          </p:cNvPr>
          <p:cNvPicPr>
            <a:picLocks noChangeAspect="1"/>
          </p:cNvPicPr>
          <p:nvPr/>
        </p:nvPicPr>
        <p:blipFill>
          <a:blip r:embed="rId2"/>
          <a:stretch>
            <a:fillRect/>
          </a:stretch>
        </p:blipFill>
        <p:spPr>
          <a:xfrm>
            <a:off x="481384" y="2647365"/>
            <a:ext cx="5075576" cy="3180203"/>
          </a:xfrm>
          <a:prstGeom prst="rect">
            <a:avLst/>
          </a:prstGeom>
        </p:spPr>
      </p:pic>
      <p:sp>
        <p:nvSpPr>
          <p:cNvPr id="11" name="직사각형 10">
            <a:extLst>
              <a:ext uri="{FF2B5EF4-FFF2-40B4-BE49-F238E27FC236}">
                <a16:creationId xmlns:a16="http://schemas.microsoft.com/office/drawing/2014/main" id="{963BC4B3-3607-458A-A8C3-3562789B1AE7}"/>
              </a:ext>
            </a:extLst>
          </p:cNvPr>
          <p:cNvSpPr/>
          <p:nvPr/>
        </p:nvSpPr>
        <p:spPr>
          <a:xfrm>
            <a:off x="5724128" y="2274621"/>
            <a:ext cx="1245854" cy="307777"/>
          </a:xfrm>
          <a:prstGeom prst="rect">
            <a:avLst/>
          </a:prstGeom>
        </p:spPr>
        <p:txBody>
          <a:bodyPr wrap="none">
            <a:spAutoFit/>
          </a:bodyPr>
          <a:lstStyle/>
          <a:p>
            <a:r>
              <a:rPr lang="en-US" altLang="ko-KR" sz="1400" dirty="0"/>
              <a:t>LSTM</a:t>
            </a:r>
            <a:r>
              <a:rPr lang="ko-KR" altLang="en-US" sz="1400" dirty="0"/>
              <a:t>셀 구조</a:t>
            </a:r>
          </a:p>
        </p:txBody>
      </p:sp>
      <p:pic>
        <p:nvPicPr>
          <p:cNvPr id="12" name="그림 11">
            <a:extLst>
              <a:ext uri="{FF2B5EF4-FFF2-40B4-BE49-F238E27FC236}">
                <a16:creationId xmlns:a16="http://schemas.microsoft.com/office/drawing/2014/main" id="{3C05FA89-EDE2-41DC-AF74-CA6F6502F524}"/>
              </a:ext>
            </a:extLst>
          </p:cNvPr>
          <p:cNvPicPr>
            <a:picLocks noChangeAspect="1"/>
          </p:cNvPicPr>
          <p:nvPr/>
        </p:nvPicPr>
        <p:blipFill>
          <a:blip r:embed="rId3"/>
          <a:stretch>
            <a:fillRect/>
          </a:stretch>
        </p:blipFill>
        <p:spPr>
          <a:xfrm>
            <a:off x="5801406" y="2653498"/>
            <a:ext cx="2592288" cy="3180203"/>
          </a:xfrm>
          <a:prstGeom prst="rect">
            <a:avLst/>
          </a:prstGeom>
          <a:ln>
            <a:solidFill>
              <a:schemeClr val="accent1">
                <a:lumMod val="75000"/>
              </a:schemeClr>
            </a:solidFill>
          </a:ln>
        </p:spPr>
      </p:pic>
      <p:sp>
        <p:nvSpPr>
          <p:cNvPr id="7" name="바닥글 개체 틀 6">
            <a:extLst>
              <a:ext uri="{FF2B5EF4-FFF2-40B4-BE49-F238E27FC236}">
                <a16:creationId xmlns:a16="http://schemas.microsoft.com/office/drawing/2014/main" id="{14AFA458-7860-4F44-AEF1-0BD829CE5768}"/>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E5CD81EC-4DC2-435D-91BF-D86F010403C8}"/>
              </a:ext>
            </a:extLst>
          </p:cNvPr>
          <p:cNvSpPr>
            <a:spLocks noGrp="1"/>
          </p:cNvSpPr>
          <p:nvPr>
            <p:ph type="sldNum" sz="quarter" idx="12"/>
          </p:nvPr>
        </p:nvSpPr>
        <p:spPr/>
        <p:txBody>
          <a:bodyPr/>
          <a:lstStyle/>
          <a:p>
            <a:fld id="{DE77BB65-F969-4654-BF30-45C70C1BE112}" type="slidenum">
              <a:rPr lang="ko-KR" altLang="en-US" smtClean="0"/>
              <a:pPr/>
              <a:t>283</a:t>
            </a:fld>
            <a:endParaRPr lang="ko-KR" altLang="en-US"/>
          </a:p>
        </p:txBody>
      </p:sp>
      <p:sp>
        <p:nvSpPr>
          <p:cNvPr id="13" name="직사각형 12">
            <a:extLst>
              <a:ext uri="{FF2B5EF4-FFF2-40B4-BE49-F238E27FC236}">
                <a16:creationId xmlns:a16="http://schemas.microsoft.com/office/drawing/2014/main" id="{C55A2B51-42CF-4470-BF03-6E067CF9642A}"/>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4. </a:t>
            </a:r>
            <a:r>
              <a:rPr lang="ko-KR" altLang="en-US" sz="1200" dirty="0"/>
              <a:t>기계학습 기업부도예측</a:t>
            </a:r>
          </a:p>
        </p:txBody>
      </p:sp>
    </p:spTree>
    <p:extLst>
      <p:ext uri="{BB962C8B-B14F-4D97-AF65-F5344CB8AC3E}">
        <p14:creationId xmlns:p14="http://schemas.microsoft.com/office/powerpoint/2010/main" val="6419703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300BCD52-1AA7-42F5-9A1E-6DBFAFBE1600}"/>
              </a:ext>
            </a:extLst>
          </p:cNvPr>
          <p:cNvSpPr/>
          <p:nvPr/>
        </p:nvSpPr>
        <p:spPr>
          <a:xfrm>
            <a:off x="2239024" y="266742"/>
            <a:ext cx="5364216" cy="369332"/>
          </a:xfrm>
          <a:prstGeom prst="rect">
            <a:avLst/>
          </a:prstGeom>
        </p:spPr>
        <p:txBody>
          <a:bodyPr wrap="square">
            <a:spAutoFit/>
          </a:bodyPr>
          <a:lstStyle/>
          <a:p>
            <a:r>
              <a:rPr lang="en-US" altLang="ko-KR" dirty="0"/>
              <a:t>stateful Long Short Term Memory (stateful LSTM)</a:t>
            </a:r>
            <a:endParaRPr lang="ko-KR" altLang="en-US" dirty="0"/>
          </a:p>
        </p:txBody>
      </p:sp>
      <p:sp>
        <p:nvSpPr>
          <p:cNvPr id="3" name="직사각형 2">
            <a:extLst>
              <a:ext uri="{FF2B5EF4-FFF2-40B4-BE49-F238E27FC236}">
                <a16:creationId xmlns:a16="http://schemas.microsoft.com/office/drawing/2014/main" id="{116CC6EB-6791-44B0-AE79-D52E621EDD57}"/>
              </a:ext>
            </a:extLst>
          </p:cNvPr>
          <p:cNvSpPr/>
          <p:nvPr/>
        </p:nvSpPr>
        <p:spPr>
          <a:xfrm>
            <a:off x="395536" y="1124744"/>
            <a:ext cx="8208912" cy="830997"/>
          </a:xfrm>
          <a:prstGeom prst="rect">
            <a:avLst/>
          </a:prstGeom>
        </p:spPr>
        <p:txBody>
          <a:bodyPr wrap="square">
            <a:spAutoFit/>
          </a:bodyPr>
          <a:lstStyle/>
          <a:p>
            <a:pPr marL="171450" indent="-171450">
              <a:buFont typeface="Wingdings" panose="05000000000000000000" pitchFamily="2" charset="2"/>
              <a:buChar char="§"/>
            </a:pPr>
            <a:r>
              <a:rPr lang="ko-KR" altLang="en-US" sz="1200" dirty="0"/>
              <a:t>각 배치의 학습이 진행될 때 은닉상태 벡터</a:t>
            </a:r>
            <a:r>
              <a:rPr lang="en-US" altLang="ko-KR" sz="1200" dirty="0"/>
              <a:t>(hidden state vector)</a:t>
            </a:r>
            <a:r>
              <a:rPr lang="ko-KR" altLang="en-US" sz="1200" dirty="0"/>
              <a:t>와 셀 상태 벡터</a:t>
            </a:r>
            <a:r>
              <a:rPr lang="en-US" altLang="ko-KR" sz="1200" dirty="0"/>
              <a:t>(cell state vector)</a:t>
            </a:r>
            <a:r>
              <a:rPr lang="ko-KR" altLang="en-US" sz="1200" dirty="0"/>
              <a:t>를 초기화 하는 기법</a:t>
            </a:r>
            <a:endParaRPr lang="en-US" altLang="ko-KR" sz="1200" dirty="0"/>
          </a:p>
          <a:p>
            <a:pPr marL="171450" indent="-171450">
              <a:buFont typeface="Wingdings" panose="05000000000000000000" pitchFamily="2" charset="2"/>
              <a:buChar char="§"/>
            </a:pPr>
            <a:endParaRPr lang="en-US" altLang="ko-KR" sz="1200" dirty="0"/>
          </a:p>
          <a:p>
            <a:pPr marL="171450" indent="-171450">
              <a:buFont typeface="Wingdings" panose="05000000000000000000" pitchFamily="2" charset="2"/>
              <a:buChar char="§"/>
            </a:pPr>
            <a:r>
              <a:rPr lang="ko-KR" altLang="en-US" sz="1200" dirty="0"/>
              <a:t>하나의 시퀀스로 데이터를 해석하는 기본 </a:t>
            </a:r>
            <a:r>
              <a:rPr lang="en-US" altLang="ko-KR" sz="1200" dirty="0"/>
              <a:t>LSTM </a:t>
            </a:r>
            <a:r>
              <a:rPr lang="ko-KR" altLang="en-US" sz="1200" dirty="0"/>
              <a:t>모델 보다 데이터의 배치 단위로 시퀀스를 기억하여 학습하는 </a:t>
            </a:r>
            <a:r>
              <a:rPr lang="en-US" altLang="ko-KR" sz="1200" dirty="0"/>
              <a:t>stateful LSTM </a:t>
            </a:r>
            <a:r>
              <a:rPr lang="ko-KR" altLang="en-US" sz="1200" dirty="0"/>
              <a:t>기법의 성능이 우수하게 나타났다고 판단</a:t>
            </a:r>
          </a:p>
        </p:txBody>
      </p:sp>
      <p:sp>
        <p:nvSpPr>
          <p:cNvPr id="7" name="바닥글 개체 틀 6">
            <a:extLst>
              <a:ext uri="{FF2B5EF4-FFF2-40B4-BE49-F238E27FC236}">
                <a16:creationId xmlns:a16="http://schemas.microsoft.com/office/drawing/2014/main" id="{97861BA6-F48B-4D81-8414-5132A8EF834E}"/>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63A2491E-CE38-4824-8D56-78D18F4316CD}"/>
              </a:ext>
            </a:extLst>
          </p:cNvPr>
          <p:cNvSpPr>
            <a:spLocks noGrp="1"/>
          </p:cNvSpPr>
          <p:nvPr>
            <p:ph type="sldNum" sz="quarter" idx="12"/>
          </p:nvPr>
        </p:nvSpPr>
        <p:spPr/>
        <p:txBody>
          <a:bodyPr/>
          <a:lstStyle/>
          <a:p>
            <a:fld id="{DE77BB65-F969-4654-BF30-45C70C1BE112}" type="slidenum">
              <a:rPr lang="ko-KR" altLang="en-US" smtClean="0"/>
              <a:pPr/>
              <a:t>284</a:t>
            </a:fld>
            <a:endParaRPr lang="ko-KR" altLang="en-US"/>
          </a:p>
        </p:txBody>
      </p:sp>
      <p:sp>
        <p:nvSpPr>
          <p:cNvPr id="9" name="직사각형 8">
            <a:extLst>
              <a:ext uri="{FF2B5EF4-FFF2-40B4-BE49-F238E27FC236}">
                <a16:creationId xmlns:a16="http://schemas.microsoft.com/office/drawing/2014/main" id="{7F62A59E-79F1-4113-9453-4BE31C08A576}"/>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4. </a:t>
            </a:r>
            <a:r>
              <a:rPr lang="ko-KR" altLang="en-US" sz="1200" dirty="0"/>
              <a:t>기계학습 기업부도예측</a:t>
            </a:r>
          </a:p>
        </p:txBody>
      </p:sp>
    </p:spTree>
    <p:extLst>
      <p:ext uri="{BB962C8B-B14F-4D97-AF65-F5344CB8AC3E}">
        <p14:creationId xmlns:p14="http://schemas.microsoft.com/office/powerpoint/2010/main" val="5711806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FECE89FE-722F-4548-A675-F19674ABB4A5}"/>
              </a:ext>
            </a:extLst>
          </p:cNvPr>
          <p:cNvSpPr/>
          <p:nvPr/>
        </p:nvSpPr>
        <p:spPr>
          <a:xfrm>
            <a:off x="663266" y="1052736"/>
            <a:ext cx="8013189" cy="3109184"/>
          </a:xfrm>
          <a:prstGeom prst="rect">
            <a:avLst/>
          </a:prstGeom>
        </p:spPr>
        <p:txBody>
          <a:bodyPr wrap="square">
            <a:spAutoFit/>
          </a:bodyPr>
          <a:lstStyle/>
          <a:p>
            <a:pPr>
              <a:lnSpc>
                <a:spcPct val="150000"/>
              </a:lnSpc>
            </a:pPr>
            <a:r>
              <a:rPr lang="en-US" altLang="ko-KR" sz="1200" dirty="0">
                <a:solidFill>
                  <a:srgbClr val="000000"/>
                </a:solidFill>
                <a:latin typeface="-apple-system"/>
              </a:rPr>
              <a:t>RBF </a:t>
            </a:r>
            <a:r>
              <a:rPr lang="ko-KR" altLang="en-US" sz="1200" dirty="0">
                <a:solidFill>
                  <a:srgbClr val="000000"/>
                </a:solidFill>
                <a:latin typeface="-apple-system"/>
              </a:rPr>
              <a:t>신경망에서 추정해야 할 </a:t>
            </a:r>
            <a:r>
              <a:rPr lang="ko-KR" altLang="en-US" sz="1200" dirty="0" err="1">
                <a:solidFill>
                  <a:srgbClr val="000000"/>
                </a:solidFill>
                <a:latin typeface="-apple-system"/>
              </a:rPr>
              <a:t>모수의</a:t>
            </a:r>
            <a:r>
              <a:rPr lang="ko-KR" altLang="en-US" sz="1200" dirty="0">
                <a:solidFill>
                  <a:srgbClr val="000000"/>
                </a:solidFill>
                <a:latin typeface="-apple-system"/>
              </a:rPr>
              <a:t> 수는 </a:t>
            </a:r>
            <a:r>
              <a:rPr lang="en-US" altLang="ko-KR" sz="1200" dirty="0">
                <a:solidFill>
                  <a:srgbClr val="000000"/>
                </a:solidFill>
                <a:latin typeface="-apple-system"/>
              </a:rPr>
              <a:t>MLP</a:t>
            </a:r>
            <a:r>
              <a:rPr lang="ko-KR" altLang="en-US" sz="1200" dirty="0">
                <a:solidFill>
                  <a:srgbClr val="000000"/>
                </a:solidFill>
                <a:latin typeface="-apple-system"/>
              </a:rPr>
              <a:t>에서와 동일하나 그 추정방법이 차이가 있음</a:t>
            </a:r>
            <a:r>
              <a:rPr lang="en-US" altLang="ko-KR" sz="1200" dirty="0">
                <a:solidFill>
                  <a:srgbClr val="000000"/>
                </a:solidFill>
                <a:latin typeface="-apple-system"/>
              </a:rPr>
              <a:t>. </a:t>
            </a:r>
          </a:p>
          <a:p>
            <a:pPr>
              <a:lnSpc>
                <a:spcPct val="150000"/>
              </a:lnSpc>
            </a:pPr>
            <a:r>
              <a:rPr lang="ko-KR" altLang="en-US" sz="1200" dirty="0">
                <a:solidFill>
                  <a:srgbClr val="000000"/>
                </a:solidFill>
                <a:latin typeface="-apple-system"/>
              </a:rPr>
              <a:t>은닉마디의 개수를 </a:t>
            </a:r>
            <a:r>
              <a:rPr lang="en-US" altLang="ko-KR" sz="1200" dirty="0">
                <a:solidFill>
                  <a:srgbClr val="000000"/>
                </a:solidFill>
                <a:latin typeface="-apple-system"/>
              </a:rPr>
              <a:t>k </a:t>
            </a:r>
            <a:r>
              <a:rPr lang="ko-KR" altLang="en-US" sz="1200" dirty="0">
                <a:solidFill>
                  <a:srgbClr val="000000"/>
                </a:solidFill>
                <a:latin typeface="-apple-system"/>
              </a:rPr>
              <a:t>라고 할 때</a:t>
            </a:r>
            <a:r>
              <a:rPr lang="en-US" altLang="ko-KR" sz="1200" dirty="0">
                <a:solidFill>
                  <a:srgbClr val="000000"/>
                </a:solidFill>
                <a:latin typeface="-apple-system"/>
              </a:rPr>
              <a:t>, </a:t>
            </a:r>
            <a:r>
              <a:rPr lang="ko-KR" altLang="en-US" sz="1200" dirty="0">
                <a:solidFill>
                  <a:srgbClr val="000000"/>
                </a:solidFill>
                <a:latin typeface="-apple-system"/>
              </a:rPr>
              <a:t>일반적으로 </a:t>
            </a:r>
            <a:r>
              <a:rPr lang="en-US" altLang="ko-KR" sz="1200" dirty="0">
                <a:solidFill>
                  <a:srgbClr val="000000"/>
                </a:solidFill>
                <a:latin typeface="-apple-system"/>
              </a:rPr>
              <a:t>RBF </a:t>
            </a:r>
            <a:r>
              <a:rPr lang="ko-KR" altLang="en-US" sz="1200" dirty="0">
                <a:solidFill>
                  <a:srgbClr val="000000"/>
                </a:solidFill>
                <a:latin typeface="-apple-system"/>
              </a:rPr>
              <a:t>신경망에서는 먼저 </a:t>
            </a:r>
            <a:r>
              <a:rPr lang="en-US" altLang="ko-KR" sz="1200" dirty="0">
                <a:solidFill>
                  <a:srgbClr val="000000"/>
                </a:solidFill>
                <a:latin typeface="-apple-system"/>
              </a:rPr>
              <a:t>k </a:t>
            </a:r>
            <a:r>
              <a:rPr lang="ko-KR" altLang="en-US" sz="1200" dirty="0">
                <a:solidFill>
                  <a:srgbClr val="000000"/>
                </a:solidFill>
                <a:latin typeface="-apple-system"/>
              </a:rPr>
              <a:t>개의 중점</a:t>
            </a:r>
            <a:r>
              <a:rPr lang="en-US" altLang="ko-KR" sz="1200" dirty="0">
                <a:solidFill>
                  <a:srgbClr val="000000"/>
                </a:solidFill>
                <a:latin typeface="-apple-system"/>
              </a:rPr>
              <a:t>(center) </a:t>
            </a:r>
            <a:r>
              <a:rPr lang="ko-KR" altLang="en-US" sz="1200" dirty="0">
                <a:solidFill>
                  <a:srgbClr val="000000"/>
                </a:solidFill>
                <a:latin typeface="-apple-system"/>
              </a:rPr>
              <a:t>와 반경</a:t>
            </a:r>
            <a:r>
              <a:rPr lang="en-US" altLang="ko-KR" sz="1200" dirty="0">
                <a:solidFill>
                  <a:srgbClr val="000000"/>
                </a:solidFill>
                <a:latin typeface="-apple-system"/>
              </a:rPr>
              <a:t>(radius) </a:t>
            </a:r>
            <a:r>
              <a:rPr lang="ko-KR" altLang="en-US" sz="1200" dirty="0">
                <a:solidFill>
                  <a:srgbClr val="000000"/>
                </a:solidFill>
                <a:latin typeface="-apple-system"/>
              </a:rPr>
              <a:t>를 군집분석</a:t>
            </a:r>
            <a:r>
              <a:rPr lang="en-US" altLang="ko-KR" sz="1200" dirty="0">
                <a:solidFill>
                  <a:srgbClr val="000000"/>
                </a:solidFill>
                <a:latin typeface="-apple-system"/>
              </a:rPr>
              <a:t>(cluster analysis)</a:t>
            </a:r>
            <a:r>
              <a:rPr lang="ko-KR" altLang="en-US" sz="1200" dirty="0">
                <a:solidFill>
                  <a:srgbClr val="000000"/>
                </a:solidFill>
                <a:latin typeface="-apple-system"/>
              </a:rPr>
              <a:t>과 같은 자율추정방법</a:t>
            </a:r>
            <a:r>
              <a:rPr lang="en-US" altLang="ko-KR" sz="1200" dirty="0">
                <a:solidFill>
                  <a:srgbClr val="000000"/>
                </a:solidFill>
                <a:latin typeface="-apple-system"/>
              </a:rPr>
              <a:t>(unsupervised method)</a:t>
            </a:r>
            <a:r>
              <a:rPr lang="ko-KR" altLang="en-US" sz="1200" dirty="0">
                <a:solidFill>
                  <a:srgbClr val="000000"/>
                </a:solidFill>
                <a:latin typeface="-apple-system"/>
              </a:rPr>
              <a:t>에 의해서 추정</a:t>
            </a:r>
            <a:r>
              <a:rPr lang="en-US" altLang="ko-KR" sz="1200" dirty="0">
                <a:solidFill>
                  <a:srgbClr val="000000"/>
                </a:solidFill>
                <a:latin typeface="-apple-system"/>
                <a:sym typeface="Wingdings" panose="05000000000000000000" pitchFamily="2" charset="2"/>
              </a:rPr>
              <a:t></a:t>
            </a:r>
          </a:p>
          <a:p>
            <a:pPr>
              <a:lnSpc>
                <a:spcPct val="150000"/>
              </a:lnSpc>
            </a:pPr>
            <a:r>
              <a:rPr lang="ko-KR" altLang="en-US" sz="1200" dirty="0">
                <a:solidFill>
                  <a:srgbClr val="000000"/>
                </a:solidFill>
                <a:latin typeface="-apple-system"/>
              </a:rPr>
              <a:t>다음에 은닉층으로부터 출력층으로 전달되는 계수를 지도추정방법</a:t>
            </a:r>
            <a:r>
              <a:rPr lang="en-US" altLang="ko-KR" sz="1200" dirty="0">
                <a:solidFill>
                  <a:srgbClr val="000000"/>
                </a:solidFill>
                <a:latin typeface="-apple-system"/>
              </a:rPr>
              <a:t>(supervised method)</a:t>
            </a:r>
            <a:r>
              <a:rPr lang="ko-KR" altLang="en-US" sz="1200" dirty="0">
                <a:solidFill>
                  <a:srgbClr val="000000"/>
                </a:solidFill>
                <a:latin typeface="-apple-system"/>
              </a:rPr>
              <a:t>에 의해서 추정</a:t>
            </a:r>
            <a:r>
              <a:rPr lang="en-US" altLang="ko-KR" sz="1200" dirty="0">
                <a:solidFill>
                  <a:srgbClr val="000000"/>
                </a:solidFill>
                <a:latin typeface="-apple-system"/>
              </a:rPr>
              <a:t> </a:t>
            </a:r>
          </a:p>
          <a:p>
            <a:pPr marL="285750" indent="-285750">
              <a:lnSpc>
                <a:spcPct val="150000"/>
              </a:lnSpc>
              <a:buFont typeface="Wingdings" panose="05000000000000000000" pitchFamily="2" charset="2"/>
              <a:buChar char="à"/>
            </a:pPr>
            <a:r>
              <a:rPr lang="ko-KR" altLang="en-US" sz="1200" dirty="0">
                <a:solidFill>
                  <a:srgbClr val="000000"/>
                </a:solidFill>
                <a:latin typeface="-apple-system"/>
              </a:rPr>
              <a:t>은닉층에서의 </a:t>
            </a:r>
            <a:r>
              <a:rPr lang="ko-KR" altLang="en-US" sz="1200" dirty="0" err="1">
                <a:solidFill>
                  <a:srgbClr val="000000"/>
                </a:solidFill>
                <a:latin typeface="-apple-system"/>
              </a:rPr>
              <a:t>모수를</a:t>
            </a:r>
            <a:r>
              <a:rPr lang="ko-KR" altLang="en-US" sz="1200" dirty="0">
                <a:solidFill>
                  <a:srgbClr val="000000"/>
                </a:solidFill>
                <a:latin typeface="-apple-system"/>
              </a:rPr>
              <a:t> 먼저 추정</a:t>
            </a:r>
            <a:r>
              <a:rPr lang="en-US" altLang="ko-KR" sz="1200" dirty="0">
                <a:solidFill>
                  <a:srgbClr val="000000"/>
                </a:solidFill>
                <a:latin typeface="-apple-system"/>
                <a:sym typeface="Wingdings" panose="05000000000000000000" pitchFamily="2" charset="2"/>
              </a:rPr>
              <a:t> </a:t>
            </a:r>
            <a:r>
              <a:rPr lang="ko-KR" altLang="en-US" sz="1200" dirty="0">
                <a:solidFill>
                  <a:srgbClr val="000000"/>
                </a:solidFill>
                <a:latin typeface="-apple-system"/>
              </a:rPr>
              <a:t>출력층에서의 </a:t>
            </a:r>
            <a:r>
              <a:rPr lang="ko-KR" altLang="en-US" sz="1200" dirty="0" err="1">
                <a:solidFill>
                  <a:srgbClr val="000000"/>
                </a:solidFill>
                <a:latin typeface="-apple-system"/>
              </a:rPr>
              <a:t>모수를</a:t>
            </a:r>
            <a:r>
              <a:rPr lang="ko-KR" altLang="en-US" sz="1200" dirty="0">
                <a:solidFill>
                  <a:srgbClr val="000000"/>
                </a:solidFill>
                <a:latin typeface="-apple-system"/>
              </a:rPr>
              <a:t> 추정 </a:t>
            </a:r>
            <a:r>
              <a:rPr lang="en-US" altLang="ko-KR" sz="1200" dirty="0">
                <a:solidFill>
                  <a:srgbClr val="000000"/>
                </a:solidFill>
                <a:latin typeface="-apple-system"/>
              </a:rPr>
              <a:t>: </a:t>
            </a:r>
            <a:r>
              <a:rPr lang="ko-KR" altLang="en-US" sz="1200" dirty="0">
                <a:solidFill>
                  <a:srgbClr val="000000"/>
                </a:solidFill>
                <a:latin typeface="-apple-system"/>
              </a:rPr>
              <a:t>이러한 </a:t>
            </a:r>
            <a:r>
              <a:rPr lang="en-US" altLang="ko-KR" sz="1200" dirty="0">
                <a:solidFill>
                  <a:srgbClr val="000000"/>
                </a:solidFill>
                <a:latin typeface="-apple-system"/>
              </a:rPr>
              <a:t>2</a:t>
            </a:r>
            <a:r>
              <a:rPr lang="ko-KR" altLang="en-US" sz="1200" dirty="0">
                <a:solidFill>
                  <a:srgbClr val="000000"/>
                </a:solidFill>
                <a:latin typeface="-apple-system"/>
              </a:rPr>
              <a:t>단계 추정방법 </a:t>
            </a:r>
            <a:r>
              <a:rPr lang="en-US" altLang="ko-KR" sz="1200" dirty="0">
                <a:solidFill>
                  <a:srgbClr val="000000"/>
                </a:solidFill>
                <a:latin typeface="-apple-system"/>
              </a:rPr>
              <a:t>: hybrid method</a:t>
            </a:r>
          </a:p>
          <a:p>
            <a:pPr>
              <a:lnSpc>
                <a:spcPct val="150000"/>
              </a:lnSpc>
            </a:pPr>
            <a:r>
              <a:rPr lang="en-US" altLang="ko-KR" sz="1200" dirty="0">
                <a:solidFill>
                  <a:srgbClr val="000000"/>
                </a:solidFill>
                <a:latin typeface="-apple-system"/>
              </a:rPr>
              <a:t>(</a:t>
            </a:r>
            <a:r>
              <a:rPr lang="ko-KR" altLang="en-US" sz="1200" dirty="0">
                <a:solidFill>
                  <a:srgbClr val="000000"/>
                </a:solidFill>
                <a:highlight>
                  <a:srgbClr val="FFFF00"/>
                </a:highlight>
                <a:latin typeface="-apple-system"/>
              </a:rPr>
              <a:t>장점</a:t>
            </a:r>
            <a:r>
              <a:rPr lang="en-US" altLang="ko-KR" sz="1200" dirty="0">
                <a:solidFill>
                  <a:srgbClr val="000000"/>
                </a:solidFill>
                <a:highlight>
                  <a:srgbClr val="FFFF00"/>
                </a:highlight>
                <a:latin typeface="-apple-system"/>
              </a:rPr>
              <a:t>)</a:t>
            </a:r>
          </a:p>
          <a:p>
            <a:pPr>
              <a:lnSpc>
                <a:spcPct val="150000"/>
              </a:lnSpc>
            </a:pPr>
            <a:r>
              <a:rPr lang="en-US" altLang="ko-KR" sz="1200" dirty="0">
                <a:solidFill>
                  <a:srgbClr val="000000"/>
                </a:solidFill>
                <a:latin typeface="-apple-system"/>
              </a:rPr>
              <a:t>MLP </a:t>
            </a:r>
            <a:r>
              <a:rPr lang="ko-KR" altLang="en-US" sz="1200" dirty="0" err="1">
                <a:solidFill>
                  <a:srgbClr val="000000"/>
                </a:solidFill>
                <a:latin typeface="-apple-system"/>
              </a:rPr>
              <a:t>신경망에서와</a:t>
            </a:r>
            <a:r>
              <a:rPr lang="ko-KR" altLang="en-US" sz="1200" dirty="0">
                <a:solidFill>
                  <a:srgbClr val="000000"/>
                </a:solidFill>
                <a:latin typeface="-apple-system"/>
              </a:rPr>
              <a:t> 같이 모든 </a:t>
            </a:r>
            <a:r>
              <a:rPr lang="ko-KR" altLang="en-US" sz="1200" dirty="0" err="1">
                <a:solidFill>
                  <a:srgbClr val="000000"/>
                </a:solidFill>
                <a:latin typeface="-apple-system"/>
              </a:rPr>
              <a:t>모수를</a:t>
            </a:r>
            <a:r>
              <a:rPr lang="ko-KR" altLang="en-US" sz="1200" dirty="0">
                <a:solidFill>
                  <a:srgbClr val="000000"/>
                </a:solidFill>
                <a:latin typeface="-apple-system"/>
              </a:rPr>
              <a:t> 동시에 추정하는 방법보다 계산과정이 간단하고 시간이 작게 걸린다</a:t>
            </a:r>
            <a:endParaRPr lang="en-US" altLang="ko-KR" sz="1200" dirty="0">
              <a:solidFill>
                <a:srgbClr val="000000"/>
              </a:solidFill>
              <a:latin typeface="-apple-system"/>
            </a:endParaRPr>
          </a:p>
          <a:p>
            <a:pPr>
              <a:lnSpc>
                <a:spcPct val="150000"/>
              </a:lnSpc>
            </a:pPr>
            <a:r>
              <a:rPr lang="en-US" altLang="ko-KR" sz="1200" dirty="0">
                <a:solidFill>
                  <a:srgbClr val="000000"/>
                </a:solidFill>
                <a:highlight>
                  <a:srgbClr val="FFFF00"/>
                </a:highlight>
                <a:latin typeface="-apple-system"/>
              </a:rPr>
              <a:t>(</a:t>
            </a:r>
            <a:r>
              <a:rPr lang="ko-KR" altLang="en-US" sz="1200" dirty="0">
                <a:solidFill>
                  <a:srgbClr val="000000"/>
                </a:solidFill>
                <a:highlight>
                  <a:srgbClr val="FFFF00"/>
                </a:highlight>
                <a:latin typeface="-apple-system"/>
              </a:rPr>
              <a:t>단점</a:t>
            </a:r>
            <a:r>
              <a:rPr lang="en-US" altLang="ko-KR" sz="1200" dirty="0">
                <a:solidFill>
                  <a:srgbClr val="000000"/>
                </a:solidFill>
                <a:highlight>
                  <a:srgbClr val="FFFF00"/>
                </a:highlight>
                <a:latin typeface="-apple-system"/>
              </a:rPr>
              <a:t>)</a:t>
            </a:r>
          </a:p>
          <a:p>
            <a:pPr>
              <a:lnSpc>
                <a:spcPct val="150000"/>
              </a:lnSpc>
            </a:pPr>
            <a:r>
              <a:rPr lang="ko-KR" altLang="en-US" sz="1200" dirty="0">
                <a:solidFill>
                  <a:srgbClr val="000000"/>
                </a:solidFill>
                <a:latin typeface="-apple-system"/>
              </a:rPr>
              <a:t>수렴성의 측면에서 볼 때 </a:t>
            </a:r>
            <a:r>
              <a:rPr lang="en-US" altLang="ko-KR" sz="1200" dirty="0">
                <a:solidFill>
                  <a:srgbClr val="000000"/>
                </a:solidFill>
                <a:latin typeface="-apple-system"/>
              </a:rPr>
              <a:t>MLP </a:t>
            </a:r>
            <a:r>
              <a:rPr lang="ko-KR" altLang="en-US" sz="1200" dirty="0">
                <a:solidFill>
                  <a:srgbClr val="000000"/>
                </a:solidFill>
                <a:latin typeface="-apple-system"/>
              </a:rPr>
              <a:t>신경망에 비해서 비효율적</a:t>
            </a:r>
            <a:r>
              <a:rPr lang="en-US" altLang="ko-KR" sz="1200" dirty="0">
                <a:solidFill>
                  <a:srgbClr val="000000"/>
                </a:solidFill>
                <a:latin typeface="-apple-system"/>
              </a:rPr>
              <a:t> </a:t>
            </a:r>
          </a:p>
          <a:p>
            <a:pPr>
              <a:lnSpc>
                <a:spcPct val="150000"/>
              </a:lnSpc>
            </a:pPr>
            <a:r>
              <a:rPr lang="ko-KR" altLang="en-US" sz="1200" dirty="0">
                <a:solidFill>
                  <a:srgbClr val="000000"/>
                </a:solidFill>
                <a:latin typeface="-apple-system"/>
              </a:rPr>
              <a:t>즉</a:t>
            </a:r>
            <a:r>
              <a:rPr lang="en-US" altLang="ko-KR" sz="1200" dirty="0">
                <a:solidFill>
                  <a:srgbClr val="000000"/>
                </a:solidFill>
                <a:latin typeface="-apple-system"/>
              </a:rPr>
              <a:t>, RBF </a:t>
            </a:r>
            <a:r>
              <a:rPr lang="ko-KR" altLang="en-US" sz="1200" dirty="0">
                <a:solidFill>
                  <a:srgbClr val="000000"/>
                </a:solidFill>
                <a:latin typeface="-apple-system"/>
              </a:rPr>
              <a:t>신경망은 전체 최소값</a:t>
            </a:r>
            <a:r>
              <a:rPr lang="en-US" altLang="ko-KR" sz="1200" dirty="0">
                <a:solidFill>
                  <a:srgbClr val="000000"/>
                </a:solidFill>
                <a:latin typeface="-apple-system"/>
              </a:rPr>
              <a:t>(global minimum)</a:t>
            </a:r>
            <a:r>
              <a:rPr lang="ko-KR" altLang="en-US" sz="1200" dirty="0">
                <a:solidFill>
                  <a:srgbClr val="000000"/>
                </a:solidFill>
                <a:latin typeface="-apple-system"/>
              </a:rPr>
              <a:t>에 수렴하지 않을 가능성이 많은데</a:t>
            </a:r>
            <a:r>
              <a:rPr lang="en-US" altLang="ko-KR" sz="1200" dirty="0">
                <a:solidFill>
                  <a:srgbClr val="000000"/>
                </a:solidFill>
                <a:latin typeface="-apple-system"/>
              </a:rPr>
              <a:t>, </a:t>
            </a:r>
            <a:r>
              <a:rPr lang="ko-KR" altLang="en-US" sz="1200" dirty="0">
                <a:solidFill>
                  <a:srgbClr val="000000"/>
                </a:solidFill>
                <a:latin typeface="-apple-system"/>
              </a:rPr>
              <a:t>특히 중점을 잘못 잡거나 은닉마디의 수가 충분하지 않은 경우에 이런 현상 발생</a:t>
            </a:r>
            <a:r>
              <a:rPr lang="en-US" altLang="ko-KR" sz="1200" dirty="0">
                <a:solidFill>
                  <a:srgbClr val="000000"/>
                </a:solidFill>
                <a:latin typeface="-apple-system"/>
              </a:rPr>
              <a:t> </a:t>
            </a:r>
            <a:endParaRPr lang="en-US" altLang="ko-KR" sz="1200" b="0" i="0" dirty="0">
              <a:solidFill>
                <a:srgbClr val="000000"/>
              </a:solidFill>
              <a:effectLst/>
              <a:latin typeface="-apple-system"/>
            </a:endParaRPr>
          </a:p>
        </p:txBody>
      </p:sp>
      <p:sp>
        <p:nvSpPr>
          <p:cNvPr id="3" name="직사각형 2">
            <a:extLst>
              <a:ext uri="{FF2B5EF4-FFF2-40B4-BE49-F238E27FC236}">
                <a16:creationId xmlns:a16="http://schemas.microsoft.com/office/drawing/2014/main" id="{74D2EEC8-707B-4847-982E-03BF5DD068FB}"/>
              </a:ext>
            </a:extLst>
          </p:cNvPr>
          <p:cNvSpPr/>
          <p:nvPr/>
        </p:nvSpPr>
        <p:spPr>
          <a:xfrm>
            <a:off x="1511660" y="324890"/>
            <a:ext cx="5472608" cy="369332"/>
          </a:xfrm>
          <a:prstGeom prst="rect">
            <a:avLst/>
          </a:prstGeom>
        </p:spPr>
        <p:txBody>
          <a:bodyPr wrap="square">
            <a:spAutoFit/>
          </a:bodyPr>
          <a:lstStyle/>
          <a:p>
            <a:r>
              <a:rPr lang="en-US" altLang="ko-KR" dirty="0"/>
              <a:t>**RBF(radial basis function, </a:t>
            </a:r>
            <a:r>
              <a:rPr lang="ko-KR" altLang="en-US" dirty="0"/>
              <a:t>원형기준함수</a:t>
            </a:r>
            <a:r>
              <a:rPr lang="en-US" altLang="ko-KR" dirty="0"/>
              <a:t>)</a:t>
            </a:r>
            <a:r>
              <a:rPr lang="ko-KR" altLang="en-US" dirty="0">
                <a:solidFill>
                  <a:srgbClr val="000000"/>
                </a:solidFill>
                <a:latin typeface="-apple-system"/>
              </a:rPr>
              <a:t>신경망</a:t>
            </a:r>
            <a:endParaRPr lang="ko-KR" altLang="en-US" dirty="0"/>
          </a:p>
        </p:txBody>
      </p:sp>
      <p:sp>
        <p:nvSpPr>
          <p:cNvPr id="6" name="바닥글 개체 틀 5">
            <a:extLst>
              <a:ext uri="{FF2B5EF4-FFF2-40B4-BE49-F238E27FC236}">
                <a16:creationId xmlns:a16="http://schemas.microsoft.com/office/drawing/2014/main" id="{6D559BF4-62BA-4339-BDFB-563FB507A969}"/>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51F1B974-E41B-4C87-AC7D-639472127B4B}"/>
              </a:ext>
            </a:extLst>
          </p:cNvPr>
          <p:cNvSpPr>
            <a:spLocks noGrp="1"/>
          </p:cNvSpPr>
          <p:nvPr>
            <p:ph type="sldNum" sz="quarter" idx="12"/>
          </p:nvPr>
        </p:nvSpPr>
        <p:spPr/>
        <p:txBody>
          <a:bodyPr/>
          <a:lstStyle/>
          <a:p>
            <a:fld id="{DE77BB65-F969-4654-BF30-45C70C1BE112}" type="slidenum">
              <a:rPr lang="ko-KR" altLang="en-US" smtClean="0"/>
              <a:pPr/>
              <a:t>285</a:t>
            </a:fld>
            <a:endParaRPr lang="ko-KR" altLang="en-US"/>
          </a:p>
        </p:txBody>
      </p:sp>
      <p:sp>
        <p:nvSpPr>
          <p:cNvPr id="8" name="직사각형 7">
            <a:extLst>
              <a:ext uri="{FF2B5EF4-FFF2-40B4-BE49-F238E27FC236}">
                <a16:creationId xmlns:a16="http://schemas.microsoft.com/office/drawing/2014/main" id="{39C09666-2084-4F47-BFCF-F6BE85E0063A}"/>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4. </a:t>
            </a:r>
            <a:r>
              <a:rPr lang="ko-KR" altLang="en-US" sz="1200" dirty="0"/>
              <a:t>기계학습 기업부도예측</a:t>
            </a:r>
          </a:p>
        </p:txBody>
      </p:sp>
    </p:spTree>
    <p:extLst>
      <p:ext uri="{BB962C8B-B14F-4D97-AF65-F5344CB8AC3E}">
        <p14:creationId xmlns:p14="http://schemas.microsoft.com/office/powerpoint/2010/main" val="365854813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939E3E67-7725-4082-942D-42A2F62CFF51}"/>
              </a:ext>
            </a:extLst>
          </p:cNvPr>
          <p:cNvSpPr txBox="1"/>
          <p:nvPr/>
        </p:nvSpPr>
        <p:spPr>
          <a:xfrm>
            <a:off x="1619672" y="290022"/>
            <a:ext cx="4896544" cy="369332"/>
          </a:xfrm>
          <a:prstGeom prst="rect">
            <a:avLst/>
          </a:prstGeom>
          <a:noFill/>
        </p:spPr>
        <p:txBody>
          <a:bodyPr wrap="square" rtlCol="0">
            <a:spAutoFit/>
          </a:bodyPr>
          <a:lstStyle/>
          <a:p>
            <a:r>
              <a:rPr lang="en-US" altLang="ko-KR" dirty="0"/>
              <a:t>** </a:t>
            </a:r>
            <a:endParaRPr lang="ko-KR" altLang="en-US" dirty="0"/>
          </a:p>
        </p:txBody>
      </p:sp>
      <p:sp>
        <p:nvSpPr>
          <p:cNvPr id="3" name="직사각형 2">
            <a:extLst>
              <a:ext uri="{FF2B5EF4-FFF2-40B4-BE49-F238E27FC236}">
                <a16:creationId xmlns:a16="http://schemas.microsoft.com/office/drawing/2014/main" id="{3DB5D6CA-39D6-4AFE-8CBD-3B8962DD711E}"/>
              </a:ext>
            </a:extLst>
          </p:cNvPr>
          <p:cNvSpPr/>
          <p:nvPr/>
        </p:nvSpPr>
        <p:spPr>
          <a:xfrm>
            <a:off x="1981901" y="269123"/>
            <a:ext cx="6840760" cy="369332"/>
          </a:xfrm>
          <a:prstGeom prst="rect">
            <a:avLst/>
          </a:prstGeom>
        </p:spPr>
        <p:txBody>
          <a:bodyPr wrap="square">
            <a:spAutoFit/>
          </a:bodyPr>
          <a:lstStyle/>
          <a:p>
            <a:r>
              <a:rPr lang="en-US" altLang="ko-KR" dirty="0"/>
              <a:t>Elliptical Basis Function ; EBF(</a:t>
            </a:r>
            <a:r>
              <a:rPr lang="ko-KR" altLang="en-US" dirty="0"/>
              <a:t>타원형기준함수</a:t>
            </a:r>
            <a:r>
              <a:rPr lang="en-US" altLang="ko-KR" dirty="0"/>
              <a:t>)</a:t>
            </a:r>
            <a:r>
              <a:rPr lang="ko-KR" altLang="en-US" dirty="0"/>
              <a:t>신경망</a:t>
            </a:r>
          </a:p>
        </p:txBody>
      </p:sp>
      <p:sp>
        <p:nvSpPr>
          <p:cNvPr id="6" name="직사각형 5">
            <a:extLst>
              <a:ext uri="{FF2B5EF4-FFF2-40B4-BE49-F238E27FC236}">
                <a16:creationId xmlns:a16="http://schemas.microsoft.com/office/drawing/2014/main" id="{3F63B759-3B5A-4701-86A7-A88DE2386DEB}"/>
              </a:ext>
            </a:extLst>
          </p:cNvPr>
          <p:cNvSpPr/>
          <p:nvPr/>
        </p:nvSpPr>
        <p:spPr>
          <a:xfrm>
            <a:off x="957568" y="1112856"/>
            <a:ext cx="7344816" cy="646331"/>
          </a:xfrm>
          <a:prstGeom prst="rect">
            <a:avLst/>
          </a:prstGeom>
        </p:spPr>
        <p:txBody>
          <a:bodyPr wrap="square">
            <a:spAutoFit/>
          </a:bodyPr>
          <a:lstStyle/>
          <a:p>
            <a:r>
              <a:rPr lang="en-US" altLang="ko-KR" sz="1200" dirty="0"/>
              <a:t>EBF </a:t>
            </a:r>
            <a:r>
              <a:rPr lang="ko-KR" altLang="en-US" sz="1200" dirty="0"/>
              <a:t>신경망은 </a:t>
            </a:r>
            <a:r>
              <a:rPr lang="en-US" altLang="ko-KR" sz="1200" dirty="0"/>
              <a:t>2</a:t>
            </a:r>
            <a:r>
              <a:rPr lang="ko-KR" altLang="en-US" sz="1200" dirty="0"/>
              <a:t>개의 은닉층으로 구성</a:t>
            </a:r>
            <a:r>
              <a:rPr lang="en-US" altLang="ko-KR" sz="1200" dirty="0"/>
              <a:t>. </a:t>
            </a:r>
          </a:p>
          <a:p>
            <a:r>
              <a:rPr lang="ko-KR" altLang="en-US" sz="1200" dirty="0">
                <a:highlight>
                  <a:srgbClr val="FFFF00"/>
                </a:highlight>
              </a:rPr>
              <a:t>첫번째 </a:t>
            </a:r>
            <a:r>
              <a:rPr lang="ko-KR" altLang="en-US" sz="1200" dirty="0" err="1">
                <a:highlight>
                  <a:srgbClr val="FFFF00"/>
                </a:highlight>
              </a:rPr>
              <a:t>은닉층</a:t>
            </a:r>
            <a:r>
              <a:rPr lang="en-US" altLang="ko-KR" sz="1200" dirty="0"/>
              <a:t>: </a:t>
            </a:r>
            <a:r>
              <a:rPr lang="ko-KR" altLang="en-US" sz="1200" dirty="0"/>
              <a:t> 입력층의 차원을 감소시키며 </a:t>
            </a:r>
            <a:r>
              <a:rPr lang="en-US" altLang="ko-KR" sz="1200" dirty="0">
                <a:highlight>
                  <a:srgbClr val="FFFF00"/>
                </a:highlight>
                <a:sym typeface="Wingdings" panose="05000000000000000000" pitchFamily="2" charset="2"/>
              </a:rPr>
              <a:t> </a:t>
            </a:r>
            <a:r>
              <a:rPr lang="en-US" altLang="ko-KR" sz="1200" dirty="0">
                <a:highlight>
                  <a:srgbClr val="FFFF00"/>
                </a:highlight>
              </a:rPr>
              <a:t>RBF </a:t>
            </a:r>
            <a:r>
              <a:rPr lang="ko-KR" altLang="en-US" sz="1200" dirty="0">
                <a:highlight>
                  <a:srgbClr val="FFFF00"/>
                </a:highlight>
              </a:rPr>
              <a:t>신경망이 가지는 문제점을 보완</a:t>
            </a:r>
            <a:endParaRPr lang="en-US" altLang="ko-KR" sz="1200" dirty="0">
              <a:highlight>
                <a:srgbClr val="FFFF00"/>
              </a:highlight>
            </a:endParaRPr>
          </a:p>
          <a:p>
            <a:r>
              <a:rPr lang="ko-KR" altLang="en-US" sz="1200" dirty="0"/>
              <a:t>입력공간을 회전시키는 역할로 입력변수의 단순 선형결합으로 표현</a:t>
            </a:r>
            <a:r>
              <a:rPr lang="en-US" altLang="ko-KR" sz="1200" dirty="0"/>
              <a:t> </a:t>
            </a:r>
            <a:endParaRPr lang="ko-KR" altLang="en-US" sz="1200" dirty="0"/>
          </a:p>
        </p:txBody>
      </p:sp>
      <p:pic>
        <p:nvPicPr>
          <p:cNvPr id="8" name="그림 7">
            <a:extLst>
              <a:ext uri="{FF2B5EF4-FFF2-40B4-BE49-F238E27FC236}">
                <a16:creationId xmlns:a16="http://schemas.microsoft.com/office/drawing/2014/main" id="{B0878F88-5D0D-4B54-81DE-EFB535BFA921}"/>
              </a:ext>
            </a:extLst>
          </p:cNvPr>
          <p:cNvPicPr>
            <a:picLocks noChangeAspect="1"/>
          </p:cNvPicPr>
          <p:nvPr/>
        </p:nvPicPr>
        <p:blipFill>
          <a:blip r:embed="rId2"/>
          <a:stretch>
            <a:fillRect/>
          </a:stretch>
        </p:blipFill>
        <p:spPr>
          <a:xfrm>
            <a:off x="1187624" y="1857708"/>
            <a:ext cx="4553585" cy="600159"/>
          </a:xfrm>
          <a:prstGeom prst="rect">
            <a:avLst/>
          </a:prstGeom>
          <a:ln>
            <a:solidFill>
              <a:schemeClr val="accent1"/>
            </a:solidFill>
          </a:ln>
        </p:spPr>
      </p:pic>
      <p:sp>
        <p:nvSpPr>
          <p:cNvPr id="9" name="직사각형 8">
            <a:extLst>
              <a:ext uri="{FF2B5EF4-FFF2-40B4-BE49-F238E27FC236}">
                <a16:creationId xmlns:a16="http://schemas.microsoft.com/office/drawing/2014/main" id="{19EEF146-D396-4D47-9131-1B8AAF5F6711}"/>
              </a:ext>
            </a:extLst>
          </p:cNvPr>
          <p:cNvSpPr/>
          <p:nvPr/>
        </p:nvSpPr>
        <p:spPr>
          <a:xfrm>
            <a:off x="943846" y="2715841"/>
            <a:ext cx="1351652" cy="523220"/>
          </a:xfrm>
          <a:prstGeom prst="rect">
            <a:avLst/>
          </a:prstGeom>
        </p:spPr>
        <p:txBody>
          <a:bodyPr wrap="square">
            <a:spAutoFit/>
          </a:bodyPr>
          <a:lstStyle/>
          <a:p>
            <a:r>
              <a:rPr lang="ko-KR" altLang="en-US" sz="1400" dirty="0">
                <a:highlight>
                  <a:srgbClr val="FFFF00"/>
                </a:highlight>
              </a:rPr>
              <a:t>두 번째 </a:t>
            </a:r>
            <a:r>
              <a:rPr lang="ko-KR" altLang="en-US" sz="1400" dirty="0" err="1">
                <a:highlight>
                  <a:srgbClr val="FFFF00"/>
                </a:highlight>
              </a:rPr>
              <a:t>은닉층</a:t>
            </a:r>
            <a:endParaRPr lang="en-US" altLang="ko-KR" sz="1400" dirty="0">
              <a:highlight>
                <a:srgbClr val="FFFF00"/>
              </a:highlight>
            </a:endParaRPr>
          </a:p>
          <a:p>
            <a:r>
              <a:rPr lang="en-US" altLang="ko-KR" sz="1400" dirty="0">
                <a:highlight>
                  <a:srgbClr val="FFFF00"/>
                </a:highlight>
              </a:rPr>
              <a:t>(RBF)</a:t>
            </a:r>
            <a:endParaRPr lang="ko-KR" altLang="en-US" sz="1400" dirty="0">
              <a:highlight>
                <a:srgbClr val="FFFF00"/>
              </a:highlight>
            </a:endParaRPr>
          </a:p>
        </p:txBody>
      </p:sp>
      <p:pic>
        <p:nvPicPr>
          <p:cNvPr id="11" name="그림 10">
            <a:extLst>
              <a:ext uri="{FF2B5EF4-FFF2-40B4-BE49-F238E27FC236}">
                <a16:creationId xmlns:a16="http://schemas.microsoft.com/office/drawing/2014/main" id="{64E85B72-A02F-47BB-BEAB-B6732600DD6C}"/>
              </a:ext>
            </a:extLst>
          </p:cNvPr>
          <p:cNvPicPr>
            <a:picLocks noChangeAspect="1"/>
          </p:cNvPicPr>
          <p:nvPr/>
        </p:nvPicPr>
        <p:blipFill>
          <a:blip r:embed="rId3"/>
          <a:stretch>
            <a:fillRect/>
          </a:stretch>
        </p:blipFill>
        <p:spPr>
          <a:xfrm>
            <a:off x="2411760" y="2651545"/>
            <a:ext cx="4238659" cy="699294"/>
          </a:xfrm>
          <a:prstGeom prst="rect">
            <a:avLst/>
          </a:prstGeom>
          <a:ln>
            <a:solidFill>
              <a:schemeClr val="accent1"/>
            </a:solidFill>
          </a:ln>
        </p:spPr>
      </p:pic>
      <p:sp>
        <p:nvSpPr>
          <p:cNvPr id="7" name="바닥글 개체 틀 6">
            <a:extLst>
              <a:ext uri="{FF2B5EF4-FFF2-40B4-BE49-F238E27FC236}">
                <a16:creationId xmlns:a16="http://schemas.microsoft.com/office/drawing/2014/main" id="{C5E7FA23-B337-4392-8B26-FD242D3C8153}"/>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63397DA4-350D-47D6-A0AB-201794D4C3E2}"/>
              </a:ext>
            </a:extLst>
          </p:cNvPr>
          <p:cNvSpPr>
            <a:spLocks noGrp="1"/>
          </p:cNvSpPr>
          <p:nvPr>
            <p:ph type="sldNum" sz="quarter" idx="12"/>
          </p:nvPr>
        </p:nvSpPr>
        <p:spPr/>
        <p:txBody>
          <a:bodyPr/>
          <a:lstStyle/>
          <a:p>
            <a:fld id="{DE77BB65-F969-4654-BF30-45C70C1BE112}" type="slidenum">
              <a:rPr lang="ko-KR" altLang="en-US" smtClean="0"/>
              <a:pPr/>
              <a:t>286</a:t>
            </a:fld>
            <a:endParaRPr lang="ko-KR" altLang="en-US"/>
          </a:p>
        </p:txBody>
      </p:sp>
      <p:sp>
        <p:nvSpPr>
          <p:cNvPr id="12" name="직사각형 11">
            <a:extLst>
              <a:ext uri="{FF2B5EF4-FFF2-40B4-BE49-F238E27FC236}">
                <a16:creationId xmlns:a16="http://schemas.microsoft.com/office/drawing/2014/main" id="{FD7100A5-8307-4E4E-911A-A6B678428222}"/>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4. </a:t>
            </a:r>
            <a:r>
              <a:rPr lang="ko-KR" altLang="en-US" sz="1200" dirty="0"/>
              <a:t>기계학습 기업부도예측</a:t>
            </a:r>
          </a:p>
        </p:txBody>
      </p:sp>
    </p:spTree>
    <p:extLst>
      <p:ext uri="{BB962C8B-B14F-4D97-AF65-F5344CB8AC3E}">
        <p14:creationId xmlns:p14="http://schemas.microsoft.com/office/powerpoint/2010/main" val="542498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F8EAFE9-EE33-4201-ADF9-53A4668E015E}"/>
              </a:ext>
            </a:extLst>
          </p:cNvPr>
          <p:cNvSpPr/>
          <p:nvPr/>
        </p:nvSpPr>
        <p:spPr>
          <a:xfrm>
            <a:off x="1691680" y="282339"/>
            <a:ext cx="5400600" cy="369332"/>
          </a:xfrm>
          <a:prstGeom prst="rect">
            <a:avLst/>
          </a:prstGeom>
        </p:spPr>
        <p:txBody>
          <a:bodyPr wrap="square">
            <a:spAutoFit/>
          </a:bodyPr>
          <a:lstStyle/>
          <a:p>
            <a:r>
              <a:rPr lang="en-US" altLang="ko-KR" dirty="0"/>
              <a:t>**</a:t>
            </a:r>
            <a:r>
              <a:rPr lang="ko-KR" altLang="en-US" dirty="0"/>
              <a:t>확률 신경망 </a:t>
            </a:r>
            <a:r>
              <a:rPr lang="en-US" altLang="ko-KR" dirty="0"/>
              <a:t>(Probabilistic Neural Network ; PNN)</a:t>
            </a:r>
            <a:endParaRPr lang="ko-KR" altLang="en-US" dirty="0"/>
          </a:p>
        </p:txBody>
      </p:sp>
      <p:sp>
        <p:nvSpPr>
          <p:cNvPr id="3" name="직사각형 2">
            <a:extLst>
              <a:ext uri="{FF2B5EF4-FFF2-40B4-BE49-F238E27FC236}">
                <a16:creationId xmlns:a16="http://schemas.microsoft.com/office/drawing/2014/main" id="{22C6F0C4-2461-481A-819B-4E004F0C7840}"/>
              </a:ext>
            </a:extLst>
          </p:cNvPr>
          <p:cNvSpPr/>
          <p:nvPr/>
        </p:nvSpPr>
        <p:spPr>
          <a:xfrm>
            <a:off x="971600" y="1268760"/>
            <a:ext cx="7488832" cy="646331"/>
          </a:xfrm>
          <a:prstGeom prst="rect">
            <a:avLst/>
          </a:prstGeom>
        </p:spPr>
        <p:txBody>
          <a:bodyPr wrap="square">
            <a:spAutoFit/>
          </a:bodyPr>
          <a:lstStyle/>
          <a:p>
            <a:r>
              <a:rPr lang="en-US" altLang="ko-KR" sz="1200" dirty="0"/>
              <a:t>PNN </a:t>
            </a:r>
            <a:r>
              <a:rPr lang="ko-KR" altLang="en-US" sz="1200" dirty="0"/>
              <a:t>신경망은 </a:t>
            </a:r>
            <a:r>
              <a:rPr lang="ko-KR" altLang="en-US" sz="1200" dirty="0" err="1"/>
              <a:t>전방향</a:t>
            </a:r>
            <a:r>
              <a:rPr lang="ko-KR" altLang="en-US" sz="1200" dirty="0"/>
              <a:t> 구조를 가지며 </a:t>
            </a:r>
            <a:r>
              <a:rPr lang="ko-KR" altLang="en-US" sz="1200" dirty="0" err="1"/>
              <a:t>역전파</a:t>
            </a:r>
            <a:r>
              <a:rPr lang="en-US" altLang="ko-KR" sz="1200" dirty="0"/>
              <a:t>(Back propagation)</a:t>
            </a:r>
            <a:r>
              <a:rPr lang="ko-KR" altLang="en-US" sz="1200" dirty="0"/>
              <a:t>알고리즘과 유사한 </a:t>
            </a:r>
            <a:r>
              <a:rPr lang="en-US" altLang="ko-KR" sz="1200" dirty="0"/>
              <a:t>supervised </a:t>
            </a:r>
            <a:r>
              <a:rPr lang="ko-KR" altLang="en-US" sz="1200" dirty="0"/>
              <a:t>학습 알고리즘을 가진다</a:t>
            </a:r>
            <a:r>
              <a:rPr lang="en-US" altLang="ko-KR" sz="1200" dirty="0"/>
              <a:t>. </a:t>
            </a:r>
          </a:p>
          <a:p>
            <a:r>
              <a:rPr lang="ko-KR" altLang="en-US" sz="1200" dirty="0"/>
              <a:t>이 신경망은 입력된 데이터의 가중치를 </a:t>
            </a:r>
            <a:r>
              <a:rPr lang="en-US" altLang="ko-KR" sz="1200" dirty="0"/>
              <a:t>Network</a:t>
            </a:r>
            <a:r>
              <a:rPr lang="ko-KR" altLang="en-US" sz="1200" dirty="0"/>
              <a:t>에서 일단 통과 시키므로 매우 빠른 특징을 가지고 있다</a:t>
            </a:r>
            <a:r>
              <a:rPr lang="en-US" altLang="ko-KR" sz="1200" dirty="0"/>
              <a:t>. </a:t>
            </a:r>
            <a:endParaRPr lang="ko-KR" altLang="en-US" sz="1200" dirty="0"/>
          </a:p>
        </p:txBody>
      </p:sp>
      <p:sp>
        <p:nvSpPr>
          <p:cNvPr id="6" name="바닥글 개체 틀 5">
            <a:extLst>
              <a:ext uri="{FF2B5EF4-FFF2-40B4-BE49-F238E27FC236}">
                <a16:creationId xmlns:a16="http://schemas.microsoft.com/office/drawing/2014/main" id="{FF419844-3A51-4EB8-B6DC-3A533F165355}"/>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DCDFA0A0-21AD-45F0-BB08-2F434E465B1B}"/>
              </a:ext>
            </a:extLst>
          </p:cNvPr>
          <p:cNvSpPr>
            <a:spLocks noGrp="1"/>
          </p:cNvSpPr>
          <p:nvPr>
            <p:ph type="sldNum" sz="quarter" idx="12"/>
          </p:nvPr>
        </p:nvSpPr>
        <p:spPr/>
        <p:txBody>
          <a:bodyPr/>
          <a:lstStyle/>
          <a:p>
            <a:fld id="{DE77BB65-F969-4654-BF30-45C70C1BE112}" type="slidenum">
              <a:rPr lang="ko-KR" altLang="en-US" smtClean="0"/>
              <a:pPr/>
              <a:t>287</a:t>
            </a:fld>
            <a:endParaRPr lang="ko-KR" altLang="en-US"/>
          </a:p>
        </p:txBody>
      </p:sp>
    </p:spTree>
    <p:extLst>
      <p:ext uri="{BB962C8B-B14F-4D97-AF65-F5344CB8AC3E}">
        <p14:creationId xmlns:p14="http://schemas.microsoft.com/office/powerpoint/2010/main" val="349987205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D5F52420-D37F-4D9E-A4FC-0C5DA0648E2F}"/>
              </a:ext>
            </a:extLst>
          </p:cNvPr>
          <p:cNvSpPr/>
          <p:nvPr/>
        </p:nvSpPr>
        <p:spPr>
          <a:xfrm>
            <a:off x="1547664" y="346152"/>
            <a:ext cx="3113353" cy="369332"/>
          </a:xfrm>
          <a:prstGeom prst="rect">
            <a:avLst/>
          </a:prstGeom>
        </p:spPr>
        <p:txBody>
          <a:bodyPr wrap="none">
            <a:spAutoFit/>
          </a:bodyPr>
          <a:lstStyle/>
          <a:p>
            <a:r>
              <a:rPr lang="ko-KR" altLang="en-US" b="1" dirty="0">
                <a:solidFill>
                  <a:srgbClr val="000000"/>
                </a:solidFill>
                <a:latin typeface="AppleSDGothicNeo-Bold"/>
              </a:rPr>
              <a:t>신경망 특징과 적용상 문제점</a:t>
            </a:r>
            <a:endParaRPr lang="ko-KR" altLang="en-US" dirty="0"/>
          </a:p>
        </p:txBody>
      </p:sp>
      <p:sp>
        <p:nvSpPr>
          <p:cNvPr id="6" name="직사각형 5">
            <a:extLst>
              <a:ext uri="{FF2B5EF4-FFF2-40B4-BE49-F238E27FC236}">
                <a16:creationId xmlns:a16="http://schemas.microsoft.com/office/drawing/2014/main" id="{96F555E1-D65A-428A-A321-C1A352D2BC85}"/>
              </a:ext>
            </a:extLst>
          </p:cNvPr>
          <p:cNvSpPr/>
          <p:nvPr/>
        </p:nvSpPr>
        <p:spPr>
          <a:xfrm>
            <a:off x="460286" y="1300293"/>
            <a:ext cx="8401462" cy="1770356"/>
          </a:xfrm>
          <a:prstGeom prst="rect">
            <a:avLst/>
          </a:prstGeom>
        </p:spPr>
        <p:txBody>
          <a:bodyPr wrap="square">
            <a:spAutoFit/>
          </a:bodyPr>
          <a:lstStyle/>
          <a:p>
            <a:pPr>
              <a:lnSpc>
                <a:spcPct val="150000"/>
              </a:lnSpc>
            </a:pPr>
            <a:r>
              <a:rPr lang="ko-KR" altLang="en-US" sz="1400" b="1" dirty="0">
                <a:solidFill>
                  <a:srgbClr val="000000"/>
                </a:solidFill>
                <a:latin typeface="AppleSDGothicNeo-Bold"/>
              </a:rPr>
              <a:t>은닉층과 은닉마디의 개수</a:t>
            </a:r>
            <a:endParaRPr lang="ko-KR" altLang="en-US" sz="1400" dirty="0">
              <a:solidFill>
                <a:srgbClr val="000000"/>
              </a:solidFill>
              <a:latin typeface="-apple-system"/>
            </a:endParaRPr>
          </a:p>
          <a:p>
            <a:pPr>
              <a:lnSpc>
                <a:spcPct val="150000"/>
              </a:lnSpc>
            </a:pPr>
            <a:r>
              <a:rPr lang="ko-KR" altLang="en-US" sz="1200" dirty="0">
                <a:solidFill>
                  <a:srgbClr val="000000"/>
                </a:solidFill>
                <a:latin typeface="-apple-system"/>
              </a:rPr>
              <a:t>신경망은 다양한 모형을 포함하는 유연한 모형</a:t>
            </a:r>
            <a:r>
              <a:rPr lang="en-US" altLang="ko-KR" sz="1200" dirty="0">
                <a:solidFill>
                  <a:srgbClr val="000000"/>
                </a:solidFill>
                <a:latin typeface="-apple-system"/>
              </a:rPr>
              <a:t> </a:t>
            </a:r>
          </a:p>
          <a:p>
            <a:pPr>
              <a:lnSpc>
                <a:spcPct val="150000"/>
              </a:lnSpc>
            </a:pPr>
            <a:r>
              <a:rPr lang="en-US" altLang="ko-KR" sz="1200" dirty="0">
                <a:solidFill>
                  <a:srgbClr val="000000"/>
                </a:solidFill>
                <a:latin typeface="-apple-system"/>
              </a:rPr>
              <a:t>(</a:t>
            </a:r>
            <a:r>
              <a:rPr lang="ko-KR" altLang="en-US" sz="1200" dirty="0">
                <a:solidFill>
                  <a:srgbClr val="000000"/>
                </a:solidFill>
                <a:latin typeface="-apple-system"/>
              </a:rPr>
              <a:t>현실적인 문제점</a:t>
            </a:r>
            <a:r>
              <a:rPr lang="en-US" altLang="ko-KR" sz="1200" dirty="0">
                <a:solidFill>
                  <a:srgbClr val="000000"/>
                </a:solidFill>
                <a:latin typeface="-apple-system"/>
              </a:rPr>
              <a:t>)</a:t>
            </a:r>
          </a:p>
          <a:p>
            <a:pPr>
              <a:lnSpc>
                <a:spcPct val="150000"/>
              </a:lnSpc>
            </a:pPr>
            <a:r>
              <a:rPr lang="en-US" altLang="ko-KR" sz="1200" dirty="0">
                <a:solidFill>
                  <a:srgbClr val="000000"/>
                </a:solidFill>
                <a:latin typeface="-apple-system"/>
                <a:sym typeface="Wingdings" panose="05000000000000000000" pitchFamily="2" charset="2"/>
              </a:rPr>
              <a:t></a:t>
            </a:r>
            <a:r>
              <a:rPr lang="ko-KR" altLang="en-US" sz="1200" dirty="0">
                <a:solidFill>
                  <a:srgbClr val="000000"/>
                </a:solidFill>
                <a:latin typeface="-apple-system"/>
              </a:rPr>
              <a:t>  많은 </a:t>
            </a:r>
            <a:r>
              <a:rPr lang="ko-KR" altLang="en-US" sz="1200" dirty="0" err="1">
                <a:solidFill>
                  <a:srgbClr val="000000"/>
                </a:solidFill>
                <a:latin typeface="-apple-system"/>
              </a:rPr>
              <a:t>은닉수</a:t>
            </a:r>
            <a:r>
              <a:rPr lang="ko-KR" altLang="en-US" sz="1200" dirty="0">
                <a:solidFill>
                  <a:srgbClr val="000000"/>
                </a:solidFill>
                <a:latin typeface="-apple-system"/>
              </a:rPr>
              <a:t> 가 필요</a:t>
            </a:r>
            <a:r>
              <a:rPr lang="en-US" altLang="ko-KR" sz="1200" dirty="0">
                <a:solidFill>
                  <a:srgbClr val="000000"/>
                </a:solidFill>
                <a:latin typeface="-apple-system"/>
              </a:rPr>
              <a:t>  </a:t>
            </a:r>
          </a:p>
          <a:p>
            <a:pPr>
              <a:lnSpc>
                <a:spcPct val="150000"/>
              </a:lnSpc>
            </a:pPr>
            <a:r>
              <a:rPr lang="en-US" altLang="ko-KR" sz="1200" dirty="0">
                <a:solidFill>
                  <a:srgbClr val="000000"/>
                </a:solidFill>
                <a:latin typeface="-apple-system"/>
                <a:sym typeface="Wingdings" panose="05000000000000000000" pitchFamily="2" charset="2"/>
              </a:rPr>
              <a:t> </a:t>
            </a:r>
            <a:r>
              <a:rPr lang="ko-KR" altLang="en-US" sz="1200" dirty="0">
                <a:solidFill>
                  <a:srgbClr val="000000"/>
                </a:solidFill>
                <a:latin typeface="-apple-system"/>
              </a:rPr>
              <a:t>은닉층과 은닉마디가 많으면 많을수록 신경망은 더욱 복잡해지며</a:t>
            </a:r>
            <a:r>
              <a:rPr lang="en-US" altLang="ko-KR" sz="1200" dirty="0">
                <a:solidFill>
                  <a:srgbClr val="000000"/>
                </a:solidFill>
                <a:latin typeface="-apple-system"/>
              </a:rPr>
              <a:t>, </a:t>
            </a:r>
            <a:r>
              <a:rPr lang="ko-KR" altLang="en-US" sz="1200" dirty="0" err="1">
                <a:solidFill>
                  <a:srgbClr val="000000"/>
                </a:solidFill>
                <a:latin typeface="-apple-system"/>
              </a:rPr>
              <a:t>추정해야할</a:t>
            </a:r>
            <a:r>
              <a:rPr lang="ko-KR" altLang="en-US" sz="1200" dirty="0">
                <a:solidFill>
                  <a:srgbClr val="000000"/>
                </a:solidFill>
                <a:latin typeface="-apple-system"/>
              </a:rPr>
              <a:t> 계수의 수가 급격히 증가</a:t>
            </a:r>
            <a:r>
              <a:rPr lang="en-US" altLang="ko-KR" sz="1200" dirty="0">
                <a:solidFill>
                  <a:srgbClr val="000000"/>
                </a:solidFill>
                <a:latin typeface="-apple-system"/>
                <a:sym typeface="Wingdings" panose="05000000000000000000" pitchFamily="2" charset="2"/>
              </a:rPr>
              <a:t></a:t>
            </a:r>
            <a:r>
              <a:rPr lang="ko-KR" altLang="en-US" sz="1200" dirty="0">
                <a:solidFill>
                  <a:srgbClr val="000000"/>
                </a:solidFill>
                <a:latin typeface="-apple-system"/>
              </a:rPr>
              <a:t> 최적화 어려움 발생</a:t>
            </a:r>
            <a:r>
              <a:rPr lang="en-US" altLang="ko-KR" sz="1200" dirty="0">
                <a:solidFill>
                  <a:srgbClr val="000000"/>
                </a:solidFill>
                <a:latin typeface="-apple-system"/>
              </a:rPr>
              <a:t> </a:t>
            </a:r>
          </a:p>
        </p:txBody>
      </p:sp>
      <p:sp>
        <p:nvSpPr>
          <p:cNvPr id="8" name="직사각형 7">
            <a:extLst>
              <a:ext uri="{FF2B5EF4-FFF2-40B4-BE49-F238E27FC236}">
                <a16:creationId xmlns:a16="http://schemas.microsoft.com/office/drawing/2014/main" id="{4D614161-D1AD-4A75-8FE6-A3F354FF1F05}"/>
              </a:ext>
            </a:extLst>
          </p:cNvPr>
          <p:cNvSpPr/>
          <p:nvPr/>
        </p:nvSpPr>
        <p:spPr>
          <a:xfrm>
            <a:off x="371269" y="3283835"/>
            <a:ext cx="8233179" cy="1216359"/>
          </a:xfrm>
          <a:prstGeom prst="rect">
            <a:avLst/>
          </a:prstGeom>
        </p:spPr>
        <p:txBody>
          <a:bodyPr wrap="square">
            <a:spAutoFit/>
          </a:bodyPr>
          <a:lstStyle/>
          <a:p>
            <a:pPr>
              <a:lnSpc>
                <a:spcPct val="150000"/>
              </a:lnSpc>
            </a:pPr>
            <a:r>
              <a:rPr lang="ko-KR" altLang="en-US" sz="1400" b="1" dirty="0">
                <a:solidFill>
                  <a:srgbClr val="000000"/>
                </a:solidFill>
                <a:latin typeface="AppleSDGothicNeo-Bold"/>
              </a:rPr>
              <a:t>해석 어려움</a:t>
            </a:r>
            <a:endParaRPr lang="ko-KR" altLang="en-US" sz="1400" dirty="0">
              <a:solidFill>
                <a:srgbClr val="000000"/>
              </a:solidFill>
              <a:latin typeface="-apple-system"/>
            </a:endParaRPr>
          </a:p>
          <a:p>
            <a:pPr>
              <a:lnSpc>
                <a:spcPct val="150000"/>
              </a:lnSpc>
            </a:pPr>
            <a:r>
              <a:rPr lang="ko-KR" altLang="en-US" sz="1200" dirty="0">
                <a:solidFill>
                  <a:srgbClr val="000000"/>
                </a:solidFill>
                <a:latin typeface="-apple-system"/>
              </a:rPr>
              <a:t>다른 분석은 결과가 비교적 쉽게 해석하고 이로부터 유용한 정보를 얻을 수 있으나</a:t>
            </a:r>
            <a:r>
              <a:rPr lang="en-US" altLang="ko-KR" sz="1200" dirty="0">
                <a:solidFill>
                  <a:srgbClr val="000000"/>
                </a:solidFill>
                <a:latin typeface="-apple-system"/>
              </a:rPr>
              <a:t>. </a:t>
            </a:r>
          </a:p>
          <a:p>
            <a:pPr>
              <a:lnSpc>
                <a:spcPct val="150000"/>
              </a:lnSpc>
            </a:pPr>
            <a:r>
              <a:rPr lang="ko-KR" altLang="en-US" sz="1200" dirty="0">
                <a:solidFill>
                  <a:srgbClr val="000000"/>
                </a:solidFill>
                <a:latin typeface="-apple-system"/>
              </a:rPr>
              <a:t> 인공신경망은 매우 결과를 해석하는 것이 매우 어렵다</a:t>
            </a:r>
            <a:r>
              <a:rPr lang="en-US" altLang="ko-KR" sz="1200" dirty="0">
                <a:solidFill>
                  <a:srgbClr val="000000"/>
                </a:solidFill>
                <a:latin typeface="-apple-system"/>
              </a:rPr>
              <a:t>. </a:t>
            </a:r>
          </a:p>
          <a:p>
            <a:pPr>
              <a:lnSpc>
                <a:spcPct val="150000"/>
              </a:lnSpc>
            </a:pPr>
            <a:r>
              <a:rPr lang="ko-KR" altLang="en-US" sz="1200" dirty="0">
                <a:solidFill>
                  <a:srgbClr val="000000"/>
                </a:solidFill>
                <a:latin typeface="-apple-system"/>
              </a:rPr>
              <a:t>그리고 입력변수가 중요한지</a:t>
            </a:r>
            <a:r>
              <a:rPr lang="en-US" altLang="ko-KR" sz="1200" dirty="0">
                <a:solidFill>
                  <a:srgbClr val="000000"/>
                </a:solidFill>
                <a:latin typeface="-apple-system"/>
              </a:rPr>
              <a:t>?   </a:t>
            </a:r>
            <a:r>
              <a:rPr lang="ko-KR" altLang="en-US" sz="1200" dirty="0">
                <a:solidFill>
                  <a:srgbClr val="000000"/>
                </a:solidFill>
                <a:latin typeface="-apple-system"/>
              </a:rPr>
              <a:t>입력변수간  상호 작용하는지를 결정하기가 어렵다</a:t>
            </a:r>
            <a:r>
              <a:rPr lang="en-US" altLang="ko-KR" sz="1200" dirty="0">
                <a:solidFill>
                  <a:srgbClr val="000000"/>
                </a:solidFill>
                <a:latin typeface="-apple-system"/>
              </a:rPr>
              <a:t>. </a:t>
            </a:r>
          </a:p>
        </p:txBody>
      </p:sp>
      <p:sp>
        <p:nvSpPr>
          <p:cNvPr id="3" name="바닥글 개체 틀 2">
            <a:extLst>
              <a:ext uri="{FF2B5EF4-FFF2-40B4-BE49-F238E27FC236}">
                <a16:creationId xmlns:a16="http://schemas.microsoft.com/office/drawing/2014/main" id="{6510197B-E3D7-4AFC-8E0A-E70D65F74BBD}"/>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504906D2-1186-4A75-849A-3EF015704542}"/>
              </a:ext>
            </a:extLst>
          </p:cNvPr>
          <p:cNvSpPr>
            <a:spLocks noGrp="1"/>
          </p:cNvSpPr>
          <p:nvPr>
            <p:ph type="sldNum" sz="quarter" idx="12"/>
          </p:nvPr>
        </p:nvSpPr>
        <p:spPr/>
        <p:txBody>
          <a:bodyPr/>
          <a:lstStyle/>
          <a:p>
            <a:fld id="{DE77BB65-F969-4654-BF30-45C70C1BE112}" type="slidenum">
              <a:rPr lang="ko-KR" altLang="en-US" smtClean="0"/>
              <a:pPr/>
              <a:t>288</a:t>
            </a:fld>
            <a:endParaRPr lang="ko-KR" altLang="en-US"/>
          </a:p>
        </p:txBody>
      </p:sp>
    </p:spTree>
    <p:extLst>
      <p:ext uri="{BB962C8B-B14F-4D97-AF65-F5344CB8AC3E}">
        <p14:creationId xmlns:p14="http://schemas.microsoft.com/office/powerpoint/2010/main" val="87382060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936A2E74-ADCC-4DF4-A815-747D05E87483}"/>
                  </a:ext>
                </a:extLst>
              </p:cNvPr>
              <p:cNvSpPr/>
              <p:nvPr/>
            </p:nvSpPr>
            <p:spPr>
              <a:xfrm>
                <a:off x="509164" y="2121506"/>
                <a:ext cx="7920880" cy="2862322"/>
              </a:xfrm>
              <a:prstGeom prst="rect">
                <a:avLst/>
              </a:prstGeom>
            </p:spPr>
            <p:txBody>
              <a:bodyPr wrap="square">
                <a:spAutoFit/>
              </a:bodyPr>
              <a:lstStyle/>
              <a:p>
                <a:pPr algn="just"/>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Merton(1974)</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은 주식은 자산을 기초자산으로</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부채를 행사가격으로 하는 일종의 콜옵션임에 착안하여 주식시장에서 관찰되는 시가총액을 이용해 자산 또는 부채의 시장가치를 산출할 수 있음을 주장</a:t>
                </a:r>
                <a:endPar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a:r>
                  <a:rPr lang="ko-KR"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옵션가격결정모형을 이용하면 만기시점에 콜옵션이 행사되지 않을 확률을 구할 수 있는데 이 확률은 만기시점의 자산가치가 부채가치보다 적을 확률을 의미한다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특정시점의 자산가치가 부채가치보다 적을 경우 자산을 모두 매각한다 하더라도 부채를 모두 상환할 수 없기 때문에 </a:t>
                </a:r>
                <a:r>
                  <a:rPr lang="ko-KR"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기업은 도산상태에 이르게 될 것이다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이러한 확률을 통해 실제 도산가능성을 산출하고자 하는 것이 예상도산확률모형의 기본적인 개념</a:t>
                </a:r>
              </a:p>
              <a:p>
                <a:pPr algn="just"/>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자기자본가치는 자산가치에서 부채가치를 차감한 것과 같다는 기본적인 회계원리를 반영하고 있다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다만</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자산가치 변동성을 반영하고 있고 부채규모를 적정 할인율로 </a:t>
                </a:r>
                <a:r>
                  <a:rPr lang="ko-KR" altLang="ko-KR" sz="1200" kern="100" dirty="0" err="1">
                    <a:latin typeface="맑은 고딕" panose="020B0503020000020004" pitchFamily="50" charset="-127"/>
                    <a:ea typeface="맑은 고딕" panose="020B0503020000020004" pitchFamily="50" charset="-127"/>
                    <a:cs typeface="Times New Roman" panose="02020603050405020304" pitchFamily="18" charset="0"/>
                  </a:rPr>
                  <a:t>할인율로</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할인한 현재가치로 측정되고 있다는 점이 대차대조표와는 다른 특징이라 할 수 있다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이러한 특징 때문에 이를 이용해 파악되는 기업의 도산 가능성은 현시점의 절대적 주가수준과 함께 그 변동성이나 변화추세에 의해서도 영향을 받게 된다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a:p>
                <a:pPr algn="just"/>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옵션가격결정모형의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N(</a:t>
                </a:r>
                <a14:m>
                  <m:oMath xmlns:m="http://schemas.openxmlformats.org/officeDocument/2006/math">
                    <m:sSub>
                      <m:sSubPr>
                        <m:ctrlPr>
                          <a:rPr lang="ko-KR" altLang="ko-KR"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200" i="1" kern="100">
                            <a:latin typeface="Cambria Math" panose="02040503050406030204" pitchFamily="18" charset="0"/>
                            <a:ea typeface="맑은 고딕" panose="020B0503020000020004" pitchFamily="50" charset="-127"/>
                            <a:cs typeface="Times New Roman" panose="02020603050405020304" pitchFamily="18" charset="0"/>
                          </a:rPr>
                          <m:t>𝑑</m:t>
                        </m:r>
                      </m:e>
                      <m:sub>
                        <m:r>
                          <a:rPr lang="en-US" altLang="ko-KR" sz="1200" i="1" kern="100">
                            <a:latin typeface="Cambria Math" panose="02040503050406030204" pitchFamily="18" charset="0"/>
                            <a:ea typeface="맑은 고딕" panose="020B0503020000020004" pitchFamily="50" charset="-127"/>
                            <a:cs typeface="Times New Roman" panose="02020603050405020304" pitchFamily="18" charset="0"/>
                          </a:rPr>
                          <m:t>2</m:t>
                        </m:r>
                      </m:sub>
                    </m:sSub>
                  </m:oMath>
                </a14:m>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는 만기시점에 </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T</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에 콜옵션이 가치를 가질 확률을 의미한다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 </a:t>
                </a:r>
              </a:p>
              <a:p>
                <a:pPr algn="just"/>
                <a:r>
                  <a:rPr lang="en-US"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N(</a:t>
                </a:r>
                <a14:m>
                  <m:oMath xmlns:m="http://schemas.openxmlformats.org/officeDocument/2006/math">
                    <m:sSub>
                      <m:sSubPr>
                        <m:ctrlPr>
                          <a:rPr lang="ko-KR" altLang="ko-KR" sz="1200" i="1" kern="100">
                            <a:highlight>
                              <a:srgbClr val="FFFF00"/>
                            </a:highligh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200" i="1" kern="100">
                            <a:highlight>
                              <a:srgbClr val="FFFF00"/>
                            </a:highlight>
                            <a:latin typeface="Cambria Math" panose="02040503050406030204" pitchFamily="18" charset="0"/>
                            <a:ea typeface="맑은 고딕" panose="020B0503020000020004" pitchFamily="50" charset="-127"/>
                            <a:cs typeface="Times New Roman" panose="02020603050405020304" pitchFamily="18" charset="0"/>
                          </a:rPr>
                          <m:t>−</m:t>
                        </m:r>
                        <m:r>
                          <a:rPr lang="en-US" altLang="ko-KR" sz="1200" i="1" kern="100">
                            <a:highlight>
                              <a:srgbClr val="FFFF00"/>
                            </a:highlight>
                            <a:latin typeface="Cambria Math" panose="02040503050406030204" pitchFamily="18" charset="0"/>
                            <a:ea typeface="맑은 고딕" panose="020B0503020000020004" pitchFamily="50" charset="-127"/>
                            <a:cs typeface="Times New Roman" panose="02020603050405020304" pitchFamily="18" charset="0"/>
                          </a:rPr>
                          <m:t>𝑑</m:t>
                        </m:r>
                      </m:e>
                      <m:sub>
                        <m:r>
                          <a:rPr lang="en-US" altLang="ko-KR" sz="1200" i="1" kern="100">
                            <a:highlight>
                              <a:srgbClr val="FFFF00"/>
                            </a:highlight>
                            <a:latin typeface="Cambria Math" panose="02040503050406030204" pitchFamily="18" charset="0"/>
                            <a:ea typeface="맑은 고딕" panose="020B0503020000020004" pitchFamily="50" charset="-127"/>
                            <a:cs typeface="Times New Roman" panose="02020603050405020304" pitchFamily="18" charset="0"/>
                          </a:rPr>
                          <m:t>2</m:t>
                        </m:r>
                      </m:sub>
                    </m:sSub>
                  </m:oMath>
                </a14:m>
                <a:r>
                  <a:rPr lang="en-US"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a:t>
                </a:r>
                <a:r>
                  <a:rPr lang="ko-KR"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는 </a:t>
                </a:r>
                <a:r>
                  <a:rPr lang="en-US"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T</a:t>
                </a:r>
                <a:r>
                  <a:rPr lang="ko-KR" altLang="ko-KR" sz="1200" kern="100" dirty="0">
                    <a:highlight>
                      <a:srgbClr val="FFFF00"/>
                    </a:highlight>
                    <a:latin typeface="맑은 고딕" panose="020B0503020000020004" pitchFamily="50" charset="-127"/>
                    <a:ea typeface="맑은 고딕" panose="020B0503020000020004" pitchFamily="50" charset="-127"/>
                    <a:cs typeface="Times New Roman" panose="02020603050405020304" pitchFamily="18" charset="0"/>
                  </a:rPr>
                  <a:t>시점에 자산가치가 부채가치보다 작을 확률을 의미하고 이는 기업의 도산 가능성을 나타내는 지표로 </a:t>
                </a:r>
                <a:r>
                  <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rPr>
                  <a:t>활용될 수 있을 것이다</a:t>
                </a:r>
                <a:r>
                  <a:rPr lang="en-US" altLang="ko-KR" sz="1200" kern="100" dirty="0">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200" kern="100" dirty="0">
                  <a:latin typeface="맑은 고딕" panose="020B0503020000020004" pitchFamily="50" charset="-127"/>
                  <a:ea typeface="맑은 고딕" panose="020B0503020000020004" pitchFamily="50" charset="-127"/>
                  <a:cs typeface="Times New Roman" panose="02020603050405020304" pitchFamily="18" charset="0"/>
                </a:endParaRPr>
              </a:p>
            </p:txBody>
          </p:sp>
        </mc:Choice>
        <mc:Fallback xmlns="">
          <p:sp>
            <p:nvSpPr>
              <p:cNvPr id="2" name="직사각형 1">
                <a:extLst>
                  <a:ext uri="{FF2B5EF4-FFF2-40B4-BE49-F238E27FC236}">
                    <a16:creationId xmlns:a16="http://schemas.microsoft.com/office/drawing/2014/main" id="{936A2E74-ADCC-4DF4-A815-747D05E87483}"/>
                  </a:ext>
                </a:extLst>
              </p:cNvPr>
              <p:cNvSpPr>
                <a:spLocks noRot="1" noChangeAspect="1" noMove="1" noResize="1" noEditPoints="1" noAdjustHandles="1" noChangeArrowheads="1" noChangeShapeType="1" noTextEdit="1"/>
              </p:cNvSpPr>
              <p:nvPr/>
            </p:nvSpPr>
            <p:spPr>
              <a:xfrm>
                <a:off x="509164" y="2121506"/>
                <a:ext cx="7920880" cy="2862322"/>
              </a:xfrm>
              <a:prstGeom prst="rect">
                <a:avLst/>
              </a:prstGeom>
              <a:blipFill>
                <a:blip r:embed="rId2"/>
                <a:stretch>
                  <a:fillRect l="-77" r="-693" b="-638"/>
                </a:stretch>
              </a:blipFill>
            </p:spPr>
            <p:txBody>
              <a:bodyPr/>
              <a:lstStyle/>
              <a:p>
                <a:r>
                  <a:rPr lang="ko-KR" altLang="en-US">
                    <a:noFill/>
                  </a:rPr>
                  <a:t> </a:t>
                </a:r>
              </a:p>
            </p:txBody>
          </p:sp>
        </mc:Fallback>
      </mc:AlternateContent>
      <p:sp>
        <p:nvSpPr>
          <p:cNvPr id="6" name="직사각형 5">
            <a:extLst>
              <a:ext uri="{FF2B5EF4-FFF2-40B4-BE49-F238E27FC236}">
                <a16:creationId xmlns:a16="http://schemas.microsoft.com/office/drawing/2014/main" id="{0443E75F-4087-49EE-8E7E-50D3A5448808}"/>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시장가치모형</a:t>
            </a:r>
          </a:p>
        </p:txBody>
      </p:sp>
      <p:sp>
        <p:nvSpPr>
          <p:cNvPr id="8" name="직사각형 7">
            <a:extLst>
              <a:ext uri="{FF2B5EF4-FFF2-40B4-BE49-F238E27FC236}">
                <a16:creationId xmlns:a16="http://schemas.microsoft.com/office/drawing/2014/main" id="{35FB46CD-FBDA-4A75-8910-AA7F048E28A9}"/>
              </a:ext>
            </a:extLst>
          </p:cNvPr>
          <p:cNvSpPr/>
          <p:nvPr/>
        </p:nvSpPr>
        <p:spPr>
          <a:xfrm>
            <a:off x="3203848" y="308000"/>
            <a:ext cx="4076020" cy="369332"/>
          </a:xfrm>
          <a:prstGeom prst="rect">
            <a:avLst/>
          </a:prstGeom>
        </p:spPr>
        <p:txBody>
          <a:bodyPr wrap="square">
            <a:spAutoFit/>
          </a:bodyPr>
          <a:lstStyle/>
          <a:p>
            <a:r>
              <a:rPr lang="ko-KR" altLang="en-US" dirty="0"/>
              <a:t>시장</a:t>
            </a:r>
            <a:r>
              <a:rPr lang="en-US" altLang="ko-KR" dirty="0"/>
              <a:t> </a:t>
            </a:r>
            <a:r>
              <a:rPr lang="ko-KR" altLang="en-US" dirty="0"/>
              <a:t>모형  </a:t>
            </a:r>
            <a:r>
              <a:rPr lang="en-US" altLang="ko-KR" dirty="0"/>
              <a:t>, KMV</a:t>
            </a:r>
            <a:r>
              <a:rPr lang="ko-KR" altLang="en-US" dirty="0"/>
              <a:t> 모형</a:t>
            </a:r>
          </a:p>
        </p:txBody>
      </p:sp>
      <p:sp>
        <p:nvSpPr>
          <p:cNvPr id="3" name="직사각형 2">
            <a:extLst>
              <a:ext uri="{FF2B5EF4-FFF2-40B4-BE49-F238E27FC236}">
                <a16:creationId xmlns:a16="http://schemas.microsoft.com/office/drawing/2014/main" id="{17514405-A626-4F59-8D8C-8894F80A32BD}"/>
              </a:ext>
            </a:extLst>
          </p:cNvPr>
          <p:cNvSpPr/>
          <p:nvPr/>
        </p:nvSpPr>
        <p:spPr>
          <a:xfrm>
            <a:off x="482624" y="943764"/>
            <a:ext cx="7272808" cy="830997"/>
          </a:xfrm>
          <a:prstGeom prst="rect">
            <a:avLst/>
          </a:prstGeom>
        </p:spPr>
        <p:txBody>
          <a:bodyPr wrap="square">
            <a:spAutoFit/>
          </a:bodyPr>
          <a:lstStyle/>
          <a:p>
            <a:r>
              <a:rPr lang="en-US" altLang="ko-KR" sz="1200" dirty="0"/>
              <a:t>Merton(1974)</a:t>
            </a:r>
            <a:r>
              <a:rPr lang="ko-KR" altLang="en-US" sz="1200" dirty="0"/>
              <a:t> </a:t>
            </a:r>
            <a:r>
              <a:rPr lang="en-US" altLang="ko-KR" sz="1200" dirty="0"/>
              <a:t>KMV </a:t>
            </a:r>
            <a:r>
              <a:rPr lang="ko-KR" altLang="en-US" sz="1200" dirty="0"/>
              <a:t>모형은 시장정보인 주가로서 기업의 일정기간 동안의 부도확률을 예측하는 모형</a:t>
            </a:r>
            <a:endParaRPr lang="en-US" altLang="ko-KR" sz="1200" dirty="0"/>
          </a:p>
          <a:p>
            <a:r>
              <a:rPr lang="en-US" altLang="ko-KR" sz="1200" dirty="0"/>
              <a:t>Merton</a:t>
            </a:r>
            <a:r>
              <a:rPr lang="ko-KR" altLang="en-US" sz="1200" dirty="0"/>
              <a:t>은 옵션 가격 결정 모형인 블랙</a:t>
            </a:r>
            <a:r>
              <a:rPr lang="en-US" altLang="ko-KR" sz="1200" dirty="0"/>
              <a:t>-</a:t>
            </a:r>
            <a:r>
              <a:rPr lang="ko-KR" altLang="en-US" sz="1200" dirty="0" err="1"/>
              <a:t>숄즈</a:t>
            </a:r>
            <a:r>
              <a:rPr lang="en-US" altLang="ko-KR" sz="1200" dirty="0"/>
              <a:t>-</a:t>
            </a:r>
            <a:r>
              <a:rPr lang="ko-KR" altLang="en-US" sz="1200" dirty="0" err="1"/>
              <a:t>머튼</a:t>
            </a:r>
            <a:r>
              <a:rPr lang="ko-KR" altLang="en-US" sz="1200" dirty="0"/>
              <a:t> 옵션 가격 모형</a:t>
            </a:r>
            <a:r>
              <a:rPr lang="en-US" altLang="ko-KR" sz="1200" dirty="0"/>
              <a:t>(Black-Sholes-Merton Option Pricing Model)</a:t>
            </a:r>
            <a:r>
              <a:rPr lang="ko-KR" altLang="en-US" sz="1200" dirty="0"/>
              <a:t>을 사용 기업의 부채 구조를 분석</a:t>
            </a:r>
            <a:endParaRPr lang="en-US" altLang="ko-KR" sz="1200" dirty="0"/>
          </a:p>
          <a:p>
            <a:r>
              <a:rPr lang="en-US" altLang="ko-KR" sz="1200" dirty="0"/>
              <a:t> KMV  :   </a:t>
            </a:r>
            <a:r>
              <a:rPr lang="en-US" altLang="ko-KR" sz="1200" dirty="0" err="1"/>
              <a:t>Kealhofer</a:t>
            </a:r>
            <a:r>
              <a:rPr lang="en-US" altLang="ko-KR" sz="1200" dirty="0"/>
              <a:t> ,  </a:t>
            </a:r>
            <a:r>
              <a:rPr lang="en-US" altLang="ko-KR" sz="1200" dirty="0" err="1"/>
              <a:t>McQuown</a:t>
            </a:r>
            <a:r>
              <a:rPr lang="en-US" altLang="ko-KR" sz="1200" dirty="0"/>
              <a:t> , and </a:t>
            </a:r>
            <a:r>
              <a:rPr lang="en-US" altLang="ko-KR" sz="1200" dirty="0" err="1"/>
              <a:t>Vasicek</a:t>
            </a:r>
            <a:r>
              <a:rPr lang="en-US" altLang="ko-KR" sz="1200" dirty="0"/>
              <a:t>  </a:t>
            </a:r>
            <a:r>
              <a:rPr lang="ko-KR" altLang="en-US" sz="1200" dirty="0"/>
              <a:t>설립 </a:t>
            </a:r>
            <a:endParaRPr lang="en-US" altLang="ko-KR" sz="1200" dirty="0"/>
          </a:p>
        </p:txBody>
      </p:sp>
      <p:sp>
        <p:nvSpPr>
          <p:cNvPr id="7" name="바닥글 개체 틀 6">
            <a:extLst>
              <a:ext uri="{FF2B5EF4-FFF2-40B4-BE49-F238E27FC236}">
                <a16:creationId xmlns:a16="http://schemas.microsoft.com/office/drawing/2014/main" id="{4074B7BC-5128-4589-8045-37CCFC9CC173}"/>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83297432-95E6-4F81-8267-0B466C773852}"/>
              </a:ext>
            </a:extLst>
          </p:cNvPr>
          <p:cNvSpPr>
            <a:spLocks noGrp="1"/>
          </p:cNvSpPr>
          <p:nvPr>
            <p:ph type="sldNum" sz="quarter" idx="12"/>
          </p:nvPr>
        </p:nvSpPr>
        <p:spPr/>
        <p:txBody>
          <a:bodyPr/>
          <a:lstStyle/>
          <a:p>
            <a:fld id="{DE77BB65-F969-4654-BF30-45C70C1BE112}" type="slidenum">
              <a:rPr lang="ko-KR" altLang="en-US" smtClean="0"/>
              <a:pPr/>
              <a:t>289</a:t>
            </a:fld>
            <a:endParaRPr lang="ko-KR" altLang="en-US"/>
          </a:p>
        </p:txBody>
      </p:sp>
    </p:spTree>
    <p:extLst>
      <p:ext uri="{BB962C8B-B14F-4D97-AF65-F5344CB8AC3E}">
        <p14:creationId xmlns:p14="http://schemas.microsoft.com/office/powerpoint/2010/main" val="1770562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슬라이드 번호 개체 틀 2">
            <a:extLst>
              <a:ext uri="{FF2B5EF4-FFF2-40B4-BE49-F238E27FC236}">
                <a16:creationId xmlns:a16="http://schemas.microsoft.com/office/drawing/2014/main" id="{7180B179-63F5-473E-87F6-B84916C22AF6}"/>
              </a:ext>
            </a:extLst>
          </p:cNvPr>
          <p:cNvSpPr>
            <a:spLocks noGrp="1"/>
          </p:cNvSpPr>
          <p:nvPr>
            <p:ph type="sldNum" sz="quarter" idx="12"/>
          </p:nvPr>
        </p:nvSpPr>
        <p:spPr/>
        <p:txBody>
          <a:bodyPr/>
          <a:lstStyle/>
          <a:p>
            <a:fld id="{DE77BB65-F969-4654-BF30-45C70C1BE112}" type="slidenum">
              <a:rPr lang="ko-KR" altLang="en-US" smtClean="0"/>
              <a:pPr/>
              <a:t>29</a:t>
            </a:fld>
            <a:endParaRPr lang="ko-KR" altLang="en-US"/>
          </a:p>
        </p:txBody>
      </p:sp>
      <p:sp>
        <p:nvSpPr>
          <p:cNvPr id="7" name="직사각형 6">
            <a:extLst>
              <a:ext uri="{FF2B5EF4-FFF2-40B4-BE49-F238E27FC236}">
                <a16:creationId xmlns:a16="http://schemas.microsoft.com/office/drawing/2014/main" id="{0A9BA61C-6497-446D-9498-1E076412664B}"/>
              </a:ext>
            </a:extLst>
          </p:cNvPr>
          <p:cNvSpPr/>
          <p:nvPr/>
        </p:nvSpPr>
        <p:spPr>
          <a:xfrm>
            <a:off x="2627784" y="307725"/>
            <a:ext cx="3249672" cy="369332"/>
          </a:xfrm>
          <a:prstGeom prst="rect">
            <a:avLst/>
          </a:prstGeom>
        </p:spPr>
        <p:txBody>
          <a:bodyPr wrap="none">
            <a:spAutoFit/>
          </a:bodyPr>
          <a:lstStyle/>
          <a:p>
            <a:r>
              <a:rPr lang="en-US" altLang="ko-KR" dirty="0"/>
              <a:t>Correlation Analysis : </a:t>
            </a:r>
            <a:r>
              <a:rPr lang="ko-KR" altLang="en-US" dirty="0"/>
              <a:t>실습 사례</a:t>
            </a:r>
          </a:p>
        </p:txBody>
      </p:sp>
      <p:sp>
        <p:nvSpPr>
          <p:cNvPr id="2" name="바닥글 개체 틀 1">
            <a:extLst>
              <a:ext uri="{FF2B5EF4-FFF2-40B4-BE49-F238E27FC236}">
                <a16:creationId xmlns:a16="http://schemas.microsoft.com/office/drawing/2014/main" id="{20130E85-3E73-4E41-AB19-41B0872CF625}"/>
              </a:ext>
            </a:extLst>
          </p:cNvPr>
          <p:cNvSpPr>
            <a:spLocks noGrp="1"/>
          </p:cNvSpPr>
          <p:nvPr>
            <p:ph type="ftr" sz="quarter" idx="11"/>
          </p:nvPr>
        </p:nvSpPr>
        <p:spPr/>
        <p:txBody>
          <a:bodyPr/>
          <a:lstStyle/>
          <a:p>
            <a:r>
              <a:rPr lang="en-US" altLang="ko-KR"/>
              <a:t>UBION PBL- FBA</a:t>
            </a:r>
            <a:endParaRPr lang="ko-KR" altLang="en-US"/>
          </a:p>
        </p:txBody>
      </p:sp>
      <p:sp>
        <p:nvSpPr>
          <p:cNvPr id="6" name="TextBox 5">
            <a:extLst>
              <a:ext uri="{FF2B5EF4-FFF2-40B4-BE49-F238E27FC236}">
                <a16:creationId xmlns:a16="http://schemas.microsoft.com/office/drawing/2014/main" id="{75DE7337-8A65-4C81-A234-ECE136522EB1}"/>
              </a:ext>
            </a:extLst>
          </p:cNvPr>
          <p:cNvSpPr txBox="1"/>
          <p:nvPr/>
        </p:nvSpPr>
        <p:spPr>
          <a:xfrm>
            <a:off x="827584" y="1484784"/>
            <a:ext cx="4968552" cy="923330"/>
          </a:xfrm>
          <a:prstGeom prst="rect">
            <a:avLst/>
          </a:prstGeom>
          <a:noFill/>
        </p:spPr>
        <p:txBody>
          <a:bodyPr wrap="square" rtlCol="0">
            <a:spAutoFit/>
          </a:bodyPr>
          <a:lstStyle/>
          <a:p>
            <a:pPr marL="342900" indent="-342900">
              <a:buAutoNum type="arabicPeriod"/>
            </a:pPr>
            <a:r>
              <a:rPr lang="en-US" altLang="ko-KR" dirty="0" err="1"/>
              <a:t>kospi</a:t>
            </a:r>
            <a:r>
              <a:rPr lang="ko-KR" altLang="en-US" dirty="0"/>
              <a:t> 와  삼성전자</a:t>
            </a:r>
            <a:endParaRPr lang="en-US" altLang="ko-KR" dirty="0"/>
          </a:p>
          <a:p>
            <a:pPr marL="342900" indent="-342900">
              <a:buFontTx/>
              <a:buAutoNum type="arabicPeriod"/>
            </a:pPr>
            <a:r>
              <a:rPr lang="en-US" altLang="ko-KR" dirty="0" err="1"/>
              <a:t>kospi</a:t>
            </a:r>
            <a:r>
              <a:rPr lang="ko-KR" altLang="en-US" dirty="0"/>
              <a:t> 와  소형주</a:t>
            </a:r>
            <a:r>
              <a:rPr lang="en-US" altLang="ko-KR" dirty="0"/>
              <a:t>(</a:t>
            </a:r>
            <a:r>
              <a:rPr lang="ko-KR" altLang="en-US" dirty="0"/>
              <a:t>선택</a:t>
            </a:r>
            <a:r>
              <a:rPr lang="en-US" altLang="ko-KR" dirty="0"/>
              <a:t>)</a:t>
            </a:r>
          </a:p>
          <a:p>
            <a:pPr marL="342900" indent="-342900">
              <a:buAutoNum type="arabicPeriod"/>
            </a:pPr>
            <a:r>
              <a:rPr lang="ko-KR" altLang="en-US" dirty="0"/>
              <a:t>삼성전자와 </a:t>
            </a:r>
            <a:r>
              <a:rPr lang="en-US" altLang="ko-KR" dirty="0" err="1"/>
              <a:t>sk</a:t>
            </a:r>
            <a:r>
              <a:rPr lang="ko-KR" altLang="en-US" dirty="0"/>
              <a:t>하이닉스</a:t>
            </a:r>
            <a:endParaRPr lang="en-US" altLang="ko-KR" dirty="0"/>
          </a:p>
        </p:txBody>
      </p:sp>
      <p:sp>
        <p:nvSpPr>
          <p:cNvPr id="10" name="화살표: 오른쪽 9">
            <a:extLst>
              <a:ext uri="{FF2B5EF4-FFF2-40B4-BE49-F238E27FC236}">
                <a16:creationId xmlns:a16="http://schemas.microsoft.com/office/drawing/2014/main" id="{99918932-0C1C-4B71-9074-E10E41112B96}"/>
              </a:ext>
            </a:extLst>
          </p:cNvPr>
          <p:cNvSpPr/>
          <p:nvPr/>
        </p:nvSpPr>
        <p:spPr>
          <a:xfrm>
            <a:off x="2195736" y="3349853"/>
            <a:ext cx="648072" cy="434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A174308E-D314-4C6B-BA36-02BD981B3E2E}"/>
              </a:ext>
            </a:extLst>
          </p:cNvPr>
          <p:cNvSpPr txBox="1"/>
          <p:nvPr/>
        </p:nvSpPr>
        <p:spPr>
          <a:xfrm>
            <a:off x="3124200" y="3212976"/>
            <a:ext cx="4040088" cy="707886"/>
          </a:xfrm>
          <a:prstGeom prst="rect">
            <a:avLst/>
          </a:prstGeom>
          <a:noFill/>
        </p:spPr>
        <p:txBody>
          <a:bodyPr wrap="square" rtlCol="0">
            <a:spAutoFit/>
          </a:bodyPr>
          <a:lstStyle/>
          <a:p>
            <a:r>
              <a:rPr lang="en-US" altLang="ko-KR" sz="4000" dirty="0"/>
              <a:t>Insight</a:t>
            </a:r>
            <a:endParaRPr lang="ko-KR" altLang="en-US" sz="4000" dirty="0"/>
          </a:p>
        </p:txBody>
      </p:sp>
      <p:sp>
        <p:nvSpPr>
          <p:cNvPr id="12" name="TextBox 11">
            <a:extLst>
              <a:ext uri="{FF2B5EF4-FFF2-40B4-BE49-F238E27FC236}">
                <a16:creationId xmlns:a16="http://schemas.microsoft.com/office/drawing/2014/main" id="{79DBDB01-C7F5-4D5A-9BFE-C6F2A27A6BFF}"/>
              </a:ext>
            </a:extLst>
          </p:cNvPr>
          <p:cNvSpPr txBox="1"/>
          <p:nvPr/>
        </p:nvSpPr>
        <p:spPr>
          <a:xfrm>
            <a:off x="925101" y="4425352"/>
            <a:ext cx="3189342" cy="369332"/>
          </a:xfrm>
          <a:prstGeom prst="rect">
            <a:avLst/>
          </a:prstGeom>
          <a:noFill/>
        </p:spPr>
        <p:txBody>
          <a:bodyPr wrap="square" rtlCol="0">
            <a:spAutoFit/>
          </a:bodyPr>
          <a:lstStyle/>
          <a:p>
            <a:r>
              <a:rPr lang="ko-KR" altLang="en-US" b="1" i="1" dirty="0">
                <a:solidFill>
                  <a:srgbClr val="FF0000"/>
                </a:solidFill>
              </a:rPr>
              <a:t>주식시장 </a:t>
            </a:r>
            <a:r>
              <a:rPr lang="ko-KR" altLang="en-US" b="1" i="1" dirty="0" err="1">
                <a:solidFill>
                  <a:srgbClr val="FF0000"/>
                </a:solidFill>
              </a:rPr>
              <a:t>분석시</a:t>
            </a:r>
            <a:r>
              <a:rPr lang="ko-KR" altLang="en-US" b="1" i="1" dirty="0">
                <a:solidFill>
                  <a:srgbClr val="FF0000"/>
                </a:solidFill>
              </a:rPr>
              <a:t> 주의 할 점</a:t>
            </a:r>
            <a:r>
              <a:rPr lang="en-US" altLang="ko-KR" b="1" i="1" dirty="0">
                <a:solidFill>
                  <a:srgbClr val="FF0000"/>
                </a:solidFill>
              </a:rPr>
              <a:t>!!!</a:t>
            </a:r>
            <a:endParaRPr lang="ko-KR" altLang="en-US" b="1" i="1" dirty="0">
              <a:solidFill>
                <a:srgbClr val="FF0000"/>
              </a:solidFill>
            </a:endParaRPr>
          </a:p>
        </p:txBody>
      </p:sp>
      <p:sp>
        <p:nvSpPr>
          <p:cNvPr id="15" name="TextBox 14">
            <a:extLst>
              <a:ext uri="{FF2B5EF4-FFF2-40B4-BE49-F238E27FC236}">
                <a16:creationId xmlns:a16="http://schemas.microsoft.com/office/drawing/2014/main" id="{303D8CCA-DAE7-4D10-A9F9-76787544EAD5}"/>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253088998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43420E76-7A06-457B-89BA-B29289D91A17}"/>
              </a:ext>
            </a:extLst>
          </p:cNvPr>
          <p:cNvSpPr/>
          <p:nvPr/>
        </p:nvSpPr>
        <p:spPr>
          <a:xfrm>
            <a:off x="467544" y="1047543"/>
            <a:ext cx="7848872" cy="1569660"/>
          </a:xfrm>
          <a:prstGeom prst="rect">
            <a:avLst/>
          </a:prstGeom>
        </p:spPr>
        <p:txBody>
          <a:bodyPr wrap="square">
            <a:spAutoFit/>
          </a:bodyPr>
          <a:lstStyle/>
          <a:p>
            <a:r>
              <a:rPr lang="ko-KR" altLang="en-US" sz="1200" dirty="0">
                <a:highlight>
                  <a:srgbClr val="FFFF00"/>
                </a:highlight>
              </a:rPr>
              <a:t>기업의 부도확률을 결정하는 요소</a:t>
            </a:r>
            <a:endParaRPr lang="en-US" altLang="ko-KR" sz="1200" dirty="0">
              <a:highlight>
                <a:srgbClr val="FFFF00"/>
              </a:highlight>
            </a:endParaRPr>
          </a:p>
          <a:p>
            <a:r>
              <a:rPr lang="ko-KR" altLang="en-US" sz="1200" dirty="0"/>
              <a:t>첫째</a:t>
            </a:r>
            <a:r>
              <a:rPr lang="en-US" altLang="ko-KR" sz="1200" dirty="0"/>
              <a:t>, </a:t>
            </a:r>
            <a:r>
              <a:rPr lang="ko-KR" altLang="en-US" sz="1200" dirty="0"/>
              <a:t>기업자산의 시장가치를 나타내는 자산가치</a:t>
            </a:r>
            <a:r>
              <a:rPr lang="en-US" altLang="ko-KR" sz="1200" dirty="0"/>
              <a:t>(Value of Assets)</a:t>
            </a:r>
            <a:r>
              <a:rPr lang="ko-KR" altLang="en-US" sz="1200" dirty="0"/>
              <a:t>로 기업의 자산으로부터 산출되는 미래의 현금흐름을 할인한 현재가치이다</a:t>
            </a:r>
            <a:r>
              <a:rPr lang="en-US" altLang="ko-KR" sz="1200" dirty="0"/>
              <a:t>. </a:t>
            </a:r>
            <a:r>
              <a:rPr lang="ko-KR" altLang="en-US" sz="1200" dirty="0"/>
              <a:t>기업의 미래의 전망과 기업이 속한 산업 및 경제와 관련된 정보를 내포한다</a:t>
            </a:r>
            <a:r>
              <a:rPr lang="en-US" altLang="ko-KR" sz="1200" dirty="0"/>
              <a:t>. </a:t>
            </a:r>
          </a:p>
          <a:p>
            <a:r>
              <a:rPr lang="ko-KR" altLang="en-US" sz="1200" dirty="0"/>
              <a:t>둘째</a:t>
            </a:r>
            <a:r>
              <a:rPr lang="en-US" altLang="ko-KR" sz="1200" dirty="0"/>
              <a:t>, </a:t>
            </a:r>
            <a:r>
              <a:rPr lang="ko-KR" altLang="en-US" sz="1200" dirty="0"/>
              <a:t>자산가치의 불확실성 혹은 위험도를 나타내는 자산의 위험도</a:t>
            </a:r>
            <a:r>
              <a:rPr lang="en-US" altLang="ko-KR" sz="1200" dirty="0"/>
              <a:t>(Asset Risk)</a:t>
            </a:r>
            <a:r>
              <a:rPr lang="ko-KR" altLang="en-US" sz="1200" dirty="0"/>
              <a:t>로 기업의 영업활동이 나 산업위험도를 측정한다</a:t>
            </a:r>
            <a:r>
              <a:rPr lang="en-US" altLang="ko-KR" sz="1200" dirty="0"/>
              <a:t>. </a:t>
            </a:r>
            <a:r>
              <a:rPr lang="ko-KR" altLang="en-US" sz="1200" dirty="0"/>
              <a:t>기업의 자산가치는 추정치이므로 불확실하기 때문에 자산가치는 기업의 영업활동 혹은 자산의 위험도의 맥락에서 이해되어야 한다</a:t>
            </a:r>
            <a:r>
              <a:rPr lang="en-US" altLang="ko-KR" sz="1200" dirty="0"/>
              <a:t>. </a:t>
            </a:r>
          </a:p>
          <a:p>
            <a:r>
              <a:rPr lang="ko-KR" altLang="en-US" sz="1200" dirty="0"/>
              <a:t>셋째</a:t>
            </a:r>
            <a:r>
              <a:rPr lang="en-US" altLang="ko-KR" sz="1200" dirty="0"/>
              <a:t>, </a:t>
            </a:r>
            <a:r>
              <a:rPr lang="ko-KR" altLang="en-US" sz="1200" dirty="0"/>
              <a:t>기업의 계약상의 부채를 나타내는 레버리지</a:t>
            </a:r>
            <a:r>
              <a:rPr lang="en-US" altLang="ko-KR" sz="1200" dirty="0"/>
              <a:t>(Leverage)</a:t>
            </a:r>
            <a:r>
              <a:rPr lang="ko-KR" altLang="en-US" sz="1200" dirty="0"/>
              <a:t>이다</a:t>
            </a:r>
            <a:r>
              <a:rPr lang="en-US" altLang="ko-KR" sz="1200" dirty="0"/>
              <a:t>. </a:t>
            </a:r>
            <a:r>
              <a:rPr lang="ko-KR" altLang="en-US" sz="1200" dirty="0"/>
              <a:t>기업의 자산은 시장가치로 측정되는 반면</a:t>
            </a:r>
            <a:r>
              <a:rPr lang="en-US" altLang="ko-KR" sz="1200" dirty="0"/>
              <a:t>, </a:t>
            </a:r>
            <a:r>
              <a:rPr lang="ko-KR" altLang="en-US" sz="1200" dirty="0"/>
              <a:t>기업이 상환해야 하는 부채는 장부가치로 계산되므로 부채의 장부가치가 기업의 레버리지를 측정하는 적절한 지표이다</a:t>
            </a:r>
          </a:p>
        </p:txBody>
      </p:sp>
      <p:sp>
        <p:nvSpPr>
          <p:cNvPr id="8" name="직사각형 7">
            <a:extLst>
              <a:ext uri="{FF2B5EF4-FFF2-40B4-BE49-F238E27FC236}">
                <a16:creationId xmlns:a16="http://schemas.microsoft.com/office/drawing/2014/main" id="{CF8ADC2B-0643-46E5-AC48-7D7A53F5A10B}"/>
              </a:ext>
            </a:extLst>
          </p:cNvPr>
          <p:cNvSpPr/>
          <p:nvPr/>
        </p:nvSpPr>
        <p:spPr>
          <a:xfrm>
            <a:off x="3203848" y="308000"/>
            <a:ext cx="4076020" cy="369332"/>
          </a:xfrm>
          <a:prstGeom prst="rect">
            <a:avLst/>
          </a:prstGeom>
        </p:spPr>
        <p:txBody>
          <a:bodyPr wrap="square">
            <a:spAutoFit/>
          </a:bodyPr>
          <a:lstStyle/>
          <a:p>
            <a:r>
              <a:rPr lang="ko-KR" altLang="en-US" dirty="0"/>
              <a:t>시장</a:t>
            </a:r>
            <a:r>
              <a:rPr lang="en-US" altLang="ko-KR" dirty="0"/>
              <a:t> </a:t>
            </a:r>
            <a:r>
              <a:rPr lang="ko-KR" altLang="en-US" dirty="0"/>
              <a:t>모형  </a:t>
            </a:r>
            <a:r>
              <a:rPr lang="en-US" altLang="ko-KR" dirty="0"/>
              <a:t>, KMV</a:t>
            </a:r>
            <a:r>
              <a:rPr lang="ko-KR" altLang="en-US" dirty="0"/>
              <a:t> 모형</a:t>
            </a:r>
          </a:p>
        </p:txBody>
      </p:sp>
      <p:sp>
        <p:nvSpPr>
          <p:cNvPr id="2" name="직사각형 1">
            <a:extLst>
              <a:ext uri="{FF2B5EF4-FFF2-40B4-BE49-F238E27FC236}">
                <a16:creationId xmlns:a16="http://schemas.microsoft.com/office/drawing/2014/main" id="{402B6312-C49A-4A9F-AE16-BD9C14720355}"/>
              </a:ext>
            </a:extLst>
          </p:cNvPr>
          <p:cNvSpPr/>
          <p:nvPr/>
        </p:nvSpPr>
        <p:spPr>
          <a:xfrm>
            <a:off x="467544" y="2852936"/>
            <a:ext cx="8424936" cy="1384995"/>
          </a:xfrm>
          <a:prstGeom prst="rect">
            <a:avLst/>
          </a:prstGeom>
        </p:spPr>
        <p:txBody>
          <a:bodyPr wrap="square">
            <a:spAutoFit/>
          </a:bodyPr>
          <a:lstStyle/>
          <a:p>
            <a:r>
              <a:rPr lang="ko-KR" altLang="en-US" sz="1200" dirty="0"/>
              <a:t>기업의 자산가치가 부채의 장부가치에 접근함에 따라 기업의 부도위험은 증가 하며</a:t>
            </a:r>
            <a:r>
              <a:rPr lang="en-US" altLang="ko-KR" sz="1200" dirty="0"/>
              <a:t>, </a:t>
            </a:r>
            <a:r>
              <a:rPr lang="ko-KR" altLang="en-US" sz="1200" dirty="0"/>
              <a:t>자산의 시장가치가 부채를 상환하는 데 충분치 못한 시점에 다다르면 기업 의 부도가 발생한다</a:t>
            </a:r>
            <a:r>
              <a:rPr lang="en-US" altLang="ko-KR" sz="1200" dirty="0"/>
              <a:t>. </a:t>
            </a:r>
          </a:p>
          <a:p>
            <a:endParaRPr lang="en-US" altLang="ko-KR" sz="1200" dirty="0"/>
          </a:p>
          <a:p>
            <a:r>
              <a:rPr lang="ko-KR" altLang="en-US" sz="1200" dirty="0"/>
              <a:t>기업의 부도가 발생하는 시점에서의 자산가치</a:t>
            </a:r>
            <a:r>
              <a:rPr lang="en-US" altLang="ko-KR" sz="1200" dirty="0"/>
              <a:t>, </a:t>
            </a:r>
            <a:r>
              <a:rPr lang="ko-KR" altLang="en-US" sz="1200" dirty="0"/>
              <a:t>즉 </a:t>
            </a:r>
            <a:r>
              <a:rPr lang="ko-KR" altLang="en-US" sz="1200" dirty="0" err="1">
                <a:highlight>
                  <a:srgbClr val="FFFF00"/>
                </a:highlight>
              </a:rPr>
              <a:t>부도점</a:t>
            </a:r>
            <a:r>
              <a:rPr lang="en-US" altLang="ko-KR" sz="1200" dirty="0">
                <a:highlight>
                  <a:srgbClr val="FFFF00"/>
                </a:highlight>
              </a:rPr>
              <a:t>(default point)</a:t>
            </a:r>
            <a:r>
              <a:rPr lang="ko-KR" altLang="en-US" sz="1200" dirty="0"/>
              <a:t>에서의 자산가치는 총부채와 경상 혹은 단기부채의 중간 정도에 위치하는 것으로 알려져 있다</a:t>
            </a:r>
            <a:r>
              <a:rPr lang="en-US" altLang="ko-KR" sz="1200" dirty="0"/>
              <a:t>. </a:t>
            </a:r>
          </a:p>
          <a:p>
            <a:r>
              <a:rPr lang="ko-KR" altLang="en-US" sz="1200" dirty="0"/>
              <a:t>따라서 기업의 순자산가치</a:t>
            </a:r>
            <a:r>
              <a:rPr lang="en-US" altLang="ko-KR" sz="1200" dirty="0"/>
              <a:t>(net worth)</a:t>
            </a:r>
            <a:r>
              <a:rPr lang="ko-KR" altLang="en-US" sz="1200" dirty="0"/>
              <a:t>는 기업자산의 시장가치에서 부도점을 차감한 값이고</a:t>
            </a:r>
            <a:r>
              <a:rPr lang="en-US" altLang="ko-KR" sz="1200" dirty="0"/>
              <a:t>, </a:t>
            </a:r>
            <a:r>
              <a:rPr lang="ko-KR" altLang="en-US" sz="1200" dirty="0"/>
              <a:t>순자산의 시장가치가‘</a:t>
            </a:r>
            <a:r>
              <a:rPr lang="en-US" altLang="ko-KR" sz="1200" dirty="0"/>
              <a:t>0’</a:t>
            </a:r>
            <a:r>
              <a:rPr lang="ko-KR" altLang="en-US" sz="1200" dirty="0"/>
              <a:t>이 될 때 기업의 부도가 발생한다</a:t>
            </a:r>
          </a:p>
        </p:txBody>
      </p:sp>
      <p:sp>
        <p:nvSpPr>
          <p:cNvPr id="9" name="직사각형 8">
            <a:extLst>
              <a:ext uri="{FF2B5EF4-FFF2-40B4-BE49-F238E27FC236}">
                <a16:creationId xmlns:a16="http://schemas.microsoft.com/office/drawing/2014/main" id="{D50A8494-C9CD-4CEA-A67F-1EE43732EEF0}"/>
              </a:ext>
            </a:extLst>
          </p:cNvPr>
          <p:cNvSpPr/>
          <p:nvPr/>
        </p:nvSpPr>
        <p:spPr>
          <a:xfrm>
            <a:off x="683568" y="4356803"/>
            <a:ext cx="3499676" cy="307777"/>
          </a:xfrm>
          <a:prstGeom prst="rect">
            <a:avLst/>
          </a:prstGeom>
          <a:ln>
            <a:solidFill>
              <a:schemeClr val="accent5">
                <a:lumMod val="75000"/>
              </a:schemeClr>
            </a:solidFill>
          </a:ln>
        </p:spPr>
        <p:txBody>
          <a:bodyPr wrap="none">
            <a:spAutoFit/>
          </a:bodyPr>
          <a:lstStyle/>
          <a:p>
            <a:r>
              <a:rPr lang="ko-KR" altLang="en-US" sz="1400" dirty="0"/>
              <a:t>순자산가치 </a:t>
            </a:r>
            <a:r>
              <a:rPr lang="en-US" altLang="ko-KR" sz="1400" dirty="0"/>
              <a:t>= [</a:t>
            </a:r>
            <a:r>
              <a:rPr lang="ko-KR" altLang="en-US" sz="1400" dirty="0"/>
              <a:t>자산의 시장가치</a:t>
            </a:r>
            <a:r>
              <a:rPr lang="en-US" altLang="ko-KR" sz="1400" dirty="0"/>
              <a:t>] - [</a:t>
            </a:r>
            <a:r>
              <a:rPr lang="ko-KR" altLang="en-US" sz="1400" dirty="0" err="1"/>
              <a:t>부도점</a:t>
            </a:r>
            <a:r>
              <a:rPr lang="en-US" altLang="ko-KR" sz="1400" dirty="0"/>
              <a:t>]</a:t>
            </a:r>
            <a:endParaRPr lang="ko-KR" altLang="en-US" sz="1400" dirty="0"/>
          </a:p>
        </p:txBody>
      </p:sp>
      <p:sp>
        <p:nvSpPr>
          <p:cNvPr id="10" name="직사각형 9">
            <a:extLst>
              <a:ext uri="{FF2B5EF4-FFF2-40B4-BE49-F238E27FC236}">
                <a16:creationId xmlns:a16="http://schemas.microsoft.com/office/drawing/2014/main" id="{BBD00721-561D-4746-8165-B4C525E99F05}"/>
              </a:ext>
            </a:extLst>
          </p:cNvPr>
          <p:cNvSpPr/>
          <p:nvPr/>
        </p:nvSpPr>
        <p:spPr>
          <a:xfrm>
            <a:off x="539552" y="4869160"/>
            <a:ext cx="8208912" cy="461665"/>
          </a:xfrm>
          <a:prstGeom prst="rect">
            <a:avLst/>
          </a:prstGeom>
        </p:spPr>
        <p:txBody>
          <a:bodyPr wrap="square">
            <a:spAutoFit/>
          </a:bodyPr>
          <a:lstStyle/>
          <a:p>
            <a:r>
              <a:rPr lang="ko-KR" altLang="en-US" sz="1200" dirty="0"/>
              <a:t>자산가치</a:t>
            </a:r>
            <a:r>
              <a:rPr lang="en-US" altLang="ko-KR" sz="1200" dirty="0"/>
              <a:t>, </a:t>
            </a:r>
            <a:r>
              <a:rPr lang="ko-KR" altLang="en-US" sz="1200" dirty="0"/>
              <a:t>영업활동의 위험도 및 레버리지 통합하여 순자산의 시장가치를 자산 가치의 </a:t>
            </a:r>
            <a:r>
              <a:rPr lang="en-US" altLang="ko-KR" sz="1200" dirty="0"/>
              <a:t>1</a:t>
            </a:r>
            <a:r>
              <a:rPr lang="ko-KR" altLang="en-US" sz="1200" dirty="0"/>
              <a:t>표준편차 규모에 비교하는 단일의 부도위험지표를 산출할 수 있다</a:t>
            </a:r>
            <a:r>
              <a:rPr lang="en-US" altLang="ko-KR" sz="1200" dirty="0"/>
              <a:t>. </a:t>
            </a:r>
            <a:r>
              <a:rPr lang="en-US" altLang="ko-KR" sz="1200" dirty="0">
                <a:sym typeface="Wingdings" panose="05000000000000000000" pitchFamily="2" charset="2"/>
              </a:rPr>
              <a:t> </a:t>
            </a:r>
            <a:r>
              <a:rPr lang="ko-KR" altLang="en-US" sz="1200" dirty="0">
                <a:highlight>
                  <a:srgbClr val="FFFF00"/>
                </a:highlight>
              </a:rPr>
              <a:t>부도거리</a:t>
            </a:r>
            <a:r>
              <a:rPr lang="en-US" altLang="ko-KR" sz="1200" dirty="0">
                <a:highlight>
                  <a:srgbClr val="FFFF00"/>
                </a:highlight>
              </a:rPr>
              <a:t>(distance- to-default)</a:t>
            </a:r>
            <a:endParaRPr lang="ko-KR" altLang="en-US" sz="1200" dirty="0">
              <a:highlight>
                <a:srgbClr val="FFFF00"/>
              </a:highlight>
            </a:endParaRPr>
          </a:p>
        </p:txBody>
      </p:sp>
      <p:pic>
        <p:nvPicPr>
          <p:cNvPr id="11" name="그림 10">
            <a:extLst>
              <a:ext uri="{FF2B5EF4-FFF2-40B4-BE49-F238E27FC236}">
                <a16:creationId xmlns:a16="http://schemas.microsoft.com/office/drawing/2014/main" id="{871806F6-B7B9-45E9-9000-09CC87FC3D75}"/>
              </a:ext>
            </a:extLst>
          </p:cNvPr>
          <p:cNvPicPr>
            <a:picLocks noChangeAspect="1"/>
          </p:cNvPicPr>
          <p:nvPr/>
        </p:nvPicPr>
        <p:blipFill>
          <a:blip r:embed="rId2"/>
          <a:stretch>
            <a:fillRect/>
          </a:stretch>
        </p:blipFill>
        <p:spPr>
          <a:xfrm>
            <a:off x="683568" y="5352369"/>
            <a:ext cx="4353533" cy="609685"/>
          </a:xfrm>
          <a:prstGeom prst="rect">
            <a:avLst/>
          </a:prstGeom>
        </p:spPr>
      </p:pic>
      <p:sp>
        <p:nvSpPr>
          <p:cNvPr id="7" name="바닥글 개체 틀 6">
            <a:extLst>
              <a:ext uri="{FF2B5EF4-FFF2-40B4-BE49-F238E27FC236}">
                <a16:creationId xmlns:a16="http://schemas.microsoft.com/office/drawing/2014/main" id="{D36A9AEB-EED7-49D3-A86A-1F751D84C0D0}"/>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30475848-F04F-4786-95CD-7CAC361A1F88}"/>
              </a:ext>
            </a:extLst>
          </p:cNvPr>
          <p:cNvSpPr>
            <a:spLocks noGrp="1"/>
          </p:cNvSpPr>
          <p:nvPr>
            <p:ph type="sldNum" sz="quarter" idx="12"/>
          </p:nvPr>
        </p:nvSpPr>
        <p:spPr/>
        <p:txBody>
          <a:bodyPr/>
          <a:lstStyle/>
          <a:p>
            <a:fld id="{DE77BB65-F969-4654-BF30-45C70C1BE112}" type="slidenum">
              <a:rPr lang="ko-KR" altLang="en-US" smtClean="0"/>
              <a:pPr/>
              <a:t>290</a:t>
            </a:fld>
            <a:endParaRPr lang="ko-KR" altLang="en-US"/>
          </a:p>
        </p:txBody>
      </p:sp>
      <p:sp>
        <p:nvSpPr>
          <p:cNvPr id="13" name="직사각형 12">
            <a:extLst>
              <a:ext uri="{FF2B5EF4-FFF2-40B4-BE49-F238E27FC236}">
                <a16:creationId xmlns:a16="http://schemas.microsoft.com/office/drawing/2014/main" id="{FA599504-AE1F-44B6-B0C6-3CDAB69C171C}"/>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시장가치모형</a:t>
            </a:r>
          </a:p>
        </p:txBody>
      </p:sp>
    </p:spTree>
    <p:extLst>
      <p:ext uri="{BB962C8B-B14F-4D97-AF65-F5344CB8AC3E}">
        <p14:creationId xmlns:p14="http://schemas.microsoft.com/office/powerpoint/2010/main" val="1283939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F00F21E-03E3-427A-8832-DC41714DAA84}"/>
              </a:ext>
            </a:extLst>
          </p:cNvPr>
          <p:cNvSpPr/>
          <p:nvPr/>
        </p:nvSpPr>
        <p:spPr>
          <a:xfrm>
            <a:off x="2244992" y="248170"/>
            <a:ext cx="1165704" cy="369332"/>
          </a:xfrm>
          <a:prstGeom prst="rect">
            <a:avLst/>
          </a:prstGeom>
        </p:spPr>
        <p:txBody>
          <a:bodyPr wrap="none">
            <a:spAutoFit/>
          </a:bodyPr>
          <a:lstStyle/>
          <a:p>
            <a:r>
              <a:rPr lang="ko-KR" altLang="en-US" dirty="0"/>
              <a:t>시장</a:t>
            </a:r>
            <a:r>
              <a:rPr lang="en-US" altLang="ko-KR" dirty="0"/>
              <a:t> </a:t>
            </a:r>
            <a:r>
              <a:rPr lang="ko-KR" altLang="en-US" dirty="0"/>
              <a:t>모형</a:t>
            </a:r>
          </a:p>
        </p:txBody>
      </p:sp>
      <p:sp>
        <p:nvSpPr>
          <p:cNvPr id="9" name="직사각형 8">
            <a:extLst>
              <a:ext uri="{FF2B5EF4-FFF2-40B4-BE49-F238E27FC236}">
                <a16:creationId xmlns:a16="http://schemas.microsoft.com/office/drawing/2014/main" id="{4DB1AD23-B6CB-4E2C-8CED-7FD8BF7FA351}"/>
              </a:ext>
            </a:extLst>
          </p:cNvPr>
          <p:cNvSpPr/>
          <p:nvPr/>
        </p:nvSpPr>
        <p:spPr>
          <a:xfrm>
            <a:off x="520151" y="3735355"/>
            <a:ext cx="2723823" cy="369332"/>
          </a:xfrm>
          <a:prstGeom prst="rect">
            <a:avLst/>
          </a:prstGeom>
        </p:spPr>
        <p:txBody>
          <a:bodyPr wrap="none">
            <a:spAutoFit/>
          </a:bodyPr>
          <a:lstStyle/>
          <a:p>
            <a:r>
              <a:rPr lang="ko-KR" altLang="en-US" dirty="0"/>
              <a:t>예측 모형의 유용성 평가 </a:t>
            </a:r>
          </a:p>
        </p:txBody>
      </p:sp>
      <p:sp>
        <p:nvSpPr>
          <p:cNvPr id="11" name="직사각형 10">
            <a:extLst>
              <a:ext uri="{FF2B5EF4-FFF2-40B4-BE49-F238E27FC236}">
                <a16:creationId xmlns:a16="http://schemas.microsoft.com/office/drawing/2014/main" id="{E616386D-1103-408D-AEB9-508E8FE87E96}"/>
              </a:ext>
            </a:extLst>
          </p:cNvPr>
          <p:cNvSpPr/>
          <p:nvPr/>
        </p:nvSpPr>
        <p:spPr>
          <a:xfrm>
            <a:off x="380158" y="995256"/>
            <a:ext cx="2749471" cy="338554"/>
          </a:xfrm>
          <a:prstGeom prst="rect">
            <a:avLst/>
          </a:prstGeom>
        </p:spPr>
        <p:txBody>
          <a:bodyPr wrap="none">
            <a:spAutoFit/>
          </a:bodyPr>
          <a:lstStyle/>
          <a:p>
            <a:r>
              <a:rPr lang="ko-KR" altLang="en-US" sz="1600" dirty="0"/>
              <a:t>시장정보를 이용한 부도예측</a:t>
            </a:r>
          </a:p>
        </p:txBody>
      </p:sp>
      <p:sp>
        <p:nvSpPr>
          <p:cNvPr id="12" name="직사각형 11">
            <a:extLst>
              <a:ext uri="{FF2B5EF4-FFF2-40B4-BE49-F238E27FC236}">
                <a16:creationId xmlns:a16="http://schemas.microsoft.com/office/drawing/2014/main" id="{223C4CE4-8814-450D-8081-88B9A1E0BCA0}"/>
              </a:ext>
            </a:extLst>
          </p:cNvPr>
          <p:cNvSpPr/>
          <p:nvPr/>
        </p:nvSpPr>
        <p:spPr>
          <a:xfrm>
            <a:off x="380158" y="1424881"/>
            <a:ext cx="4911922" cy="276999"/>
          </a:xfrm>
          <a:prstGeom prst="rect">
            <a:avLst/>
          </a:prstGeom>
        </p:spPr>
        <p:txBody>
          <a:bodyPr wrap="none">
            <a:spAutoFit/>
          </a:bodyPr>
          <a:lstStyle/>
          <a:p>
            <a:r>
              <a:rPr lang="en-US" altLang="ko-KR" sz="1200" dirty="0">
                <a:highlight>
                  <a:srgbClr val="FFFF00"/>
                </a:highlight>
              </a:rPr>
              <a:t>D.D.(Default to distance:</a:t>
            </a:r>
            <a:r>
              <a:rPr lang="ko-KR" altLang="en-US" sz="1200" dirty="0">
                <a:highlight>
                  <a:srgbClr val="FFFF00"/>
                </a:highlight>
              </a:rPr>
              <a:t>부도거리</a:t>
            </a:r>
            <a:r>
              <a:rPr lang="en-US" altLang="ko-KR" sz="1200" dirty="0"/>
              <a:t>).</a:t>
            </a:r>
            <a:r>
              <a:rPr lang="ko-KR" altLang="en-US" sz="1200" dirty="0"/>
              <a:t>를 통한 표본 집단 간 부도 확률 비교</a:t>
            </a:r>
          </a:p>
        </p:txBody>
      </p:sp>
      <p:sp>
        <p:nvSpPr>
          <p:cNvPr id="13" name="직사각형 12">
            <a:extLst>
              <a:ext uri="{FF2B5EF4-FFF2-40B4-BE49-F238E27FC236}">
                <a16:creationId xmlns:a16="http://schemas.microsoft.com/office/drawing/2014/main" id="{F637EFDB-0C0F-4624-96B8-02FE73F0D1BC}"/>
              </a:ext>
            </a:extLst>
          </p:cNvPr>
          <p:cNvSpPr/>
          <p:nvPr/>
        </p:nvSpPr>
        <p:spPr>
          <a:xfrm>
            <a:off x="380158" y="1758049"/>
            <a:ext cx="7488832" cy="461665"/>
          </a:xfrm>
          <a:prstGeom prst="rect">
            <a:avLst/>
          </a:prstGeom>
        </p:spPr>
        <p:txBody>
          <a:bodyPr wrap="square">
            <a:spAutoFit/>
          </a:bodyPr>
          <a:lstStyle/>
          <a:p>
            <a:r>
              <a:rPr lang="ko-KR" altLang="en-US" sz="1200" dirty="0"/>
              <a:t>각 표본 기업은 추정된 </a:t>
            </a:r>
            <a:r>
              <a:rPr lang="en-US" altLang="ko-KR" sz="1200" dirty="0"/>
              <a:t>D.D.</a:t>
            </a:r>
            <a:r>
              <a:rPr lang="ko-KR" altLang="en-US" sz="1200" dirty="0"/>
              <a:t>를 통하여 현재 상황이 지속될 경우 </a:t>
            </a:r>
            <a:r>
              <a:rPr lang="en-US" altLang="ko-KR" sz="1200" dirty="0"/>
              <a:t>1</a:t>
            </a:r>
            <a:r>
              <a:rPr lang="ko-KR" altLang="en-US" sz="1200" dirty="0"/>
              <a:t>년 후에 얼마나 부도 확률이 나타나는지 추정할 수 있다</a:t>
            </a:r>
            <a:r>
              <a:rPr lang="en-US" altLang="ko-KR" sz="1200" dirty="0"/>
              <a:t>.</a:t>
            </a:r>
            <a:r>
              <a:rPr lang="ko-KR" altLang="en-US" sz="1200" dirty="0"/>
              <a:t>두 표본 집단의 </a:t>
            </a:r>
            <a:r>
              <a:rPr lang="en-US" altLang="ko-KR" sz="1200" dirty="0"/>
              <a:t>D.D.</a:t>
            </a:r>
            <a:r>
              <a:rPr lang="ko-KR" altLang="en-US" sz="1200" dirty="0"/>
              <a:t>를 비 교하여 두 집단이 통계적으로 부도 위험성이 차이가 나는지 분석</a:t>
            </a:r>
          </a:p>
        </p:txBody>
      </p:sp>
      <p:sp>
        <p:nvSpPr>
          <p:cNvPr id="15" name="직사각형 14">
            <a:extLst>
              <a:ext uri="{FF2B5EF4-FFF2-40B4-BE49-F238E27FC236}">
                <a16:creationId xmlns:a16="http://schemas.microsoft.com/office/drawing/2014/main" id="{7F481DB5-3D4E-4D54-9FC8-0B1D8F18522D}"/>
              </a:ext>
            </a:extLst>
          </p:cNvPr>
          <p:cNvSpPr/>
          <p:nvPr/>
        </p:nvSpPr>
        <p:spPr>
          <a:xfrm>
            <a:off x="520151" y="4132515"/>
            <a:ext cx="4123857" cy="307777"/>
          </a:xfrm>
          <a:prstGeom prst="rect">
            <a:avLst/>
          </a:prstGeom>
        </p:spPr>
        <p:txBody>
          <a:bodyPr wrap="square">
            <a:spAutoFit/>
          </a:bodyPr>
          <a:lstStyle/>
          <a:p>
            <a:r>
              <a:rPr lang="ko-KR" altLang="en-US" sz="1400" dirty="0">
                <a:highlight>
                  <a:srgbClr val="FFFF00"/>
                </a:highlight>
              </a:rPr>
              <a:t>부도 기업과 건전 기업 </a:t>
            </a:r>
            <a:r>
              <a:rPr lang="en-US" altLang="ko-KR" sz="1400" dirty="0">
                <a:highlight>
                  <a:srgbClr val="FFFF00"/>
                </a:highlight>
              </a:rPr>
              <a:t>D.D.</a:t>
            </a:r>
            <a:r>
              <a:rPr lang="ko-KR" altLang="en-US" sz="1400" dirty="0">
                <a:highlight>
                  <a:srgbClr val="FFFF00"/>
                </a:highlight>
              </a:rPr>
              <a:t>의 평균차이 </a:t>
            </a:r>
            <a:r>
              <a:rPr lang="en-US" altLang="ko-KR" sz="1400" dirty="0">
                <a:highlight>
                  <a:srgbClr val="FFFF00"/>
                </a:highlight>
              </a:rPr>
              <a:t>t-</a:t>
            </a:r>
            <a:r>
              <a:rPr lang="ko-KR" altLang="en-US" sz="1400" dirty="0">
                <a:highlight>
                  <a:srgbClr val="FFFF00"/>
                </a:highlight>
              </a:rPr>
              <a:t>검정</a:t>
            </a:r>
          </a:p>
        </p:txBody>
      </p:sp>
      <p:sp>
        <p:nvSpPr>
          <p:cNvPr id="14" name="직사각형 13">
            <a:extLst>
              <a:ext uri="{FF2B5EF4-FFF2-40B4-BE49-F238E27FC236}">
                <a16:creationId xmlns:a16="http://schemas.microsoft.com/office/drawing/2014/main" id="{B4F7DCDF-B9A9-4572-AD61-E83DB47E0032}"/>
              </a:ext>
            </a:extLst>
          </p:cNvPr>
          <p:cNvSpPr/>
          <p:nvPr/>
        </p:nvSpPr>
        <p:spPr>
          <a:xfrm>
            <a:off x="380158" y="2315744"/>
            <a:ext cx="8080274" cy="646331"/>
          </a:xfrm>
          <a:prstGeom prst="rect">
            <a:avLst/>
          </a:prstGeom>
        </p:spPr>
        <p:txBody>
          <a:bodyPr wrap="square">
            <a:spAutoFit/>
          </a:bodyPr>
          <a:lstStyle/>
          <a:p>
            <a:pPr marL="285750" indent="-285750">
              <a:buFont typeface="Wingdings" panose="05000000000000000000" pitchFamily="2" charset="2"/>
              <a:buChar char="§"/>
            </a:pPr>
            <a:r>
              <a:rPr lang="en-US" altLang="ko-KR" sz="1200" dirty="0"/>
              <a:t>DD </a:t>
            </a:r>
            <a:r>
              <a:rPr lang="ko-KR" altLang="en-US" sz="1200" dirty="0"/>
              <a:t>모형은 만기에 자산의 가치가 부도 </a:t>
            </a:r>
            <a:r>
              <a:rPr lang="ko-KR" altLang="en-US" sz="1200" dirty="0" err="1"/>
              <a:t>발생점</a:t>
            </a:r>
            <a:r>
              <a:rPr lang="en-US" altLang="ko-KR" sz="1200" dirty="0"/>
              <a:t>(default point)</a:t>
            </a:r>
            <a:r>
              <a:rPr lang="ko-KR" altLang="en-US" sz="1200" dirty="0"/>
              <a:t>으로부터 평균적으로 얼마나 떨어져 있는가를 측정</a:t>
            </a:r>
            <a:endParaRPr lang="en-US" altLang="ko-KR" sz="1200" dirty="0"/>
          </a:p>
          <a:p>
            <a:pPr marL="285750" indent="-285750">
              <a:buFont typeface="Wingdings" panose="05000000000000000000" pitchFamily="2" charset="2"/>
              <a:buChar char="§"/>
            </a:pPr>
            <a:r>
              <a:rPr lang="en-US" altLang="ko-KR" sz="1200" dirty="0"/>
              <a:t>DD </a:t>
            </a:r>
            <a:r>
              <a:rPr lang="ko-KR" altLang="en-US" sz="1200" dirty="0"/>
              <a:t>모형은 값이 클수록 기업의 부도 발생가능성이 감소하는 것을 의미</a:t>
            </a:r>
            <a:endParaRPr lang="en-US" altLang="ko-KR" sz="1200" dirty="0"/>
          </a:p>
          <a:p>
            <a:pPr marL="285750" indent="-285750">
              <a:buFont typeface="Wingdings" panose="05000000000000000000" pitchFamily="2" charset="2"/>
              <a:buChar char="§"/>
            </a:pPr>
            <a:r>
              <a:rPr lang="ko-KR" altLang="en-US" sz="1200" dirty="0"/>
              <a:t>부도위험을 측정할 수 있는 지표로 활용</a:t>
            </a:r>
          </a:p>
        </p:txBody>
      </p:sp>
      <p:sp>
        <p:nvSpPr>
          <p:cNvPr id="3" name="바닥글 개체 틀 2">
            <a:extLst>
              <a:ext uri="{FF2B5EF4-FFF2-40B4-BE49-F238E27FC236}">
                <a16:creationId xmlns:a16="http://schemas.microsoft.com/office/drawing/2014/main" id="{58484E2C-F97E-4466-B5FE-8FCD919A66A2}"/>
              </a:ext>
            </a:extLst>
          </p:cNvPr>
          <p:cNvSpPr>
            <a:spLocks noGrp="1"/>
          </p:cNvSpPr>
          <p:nvPr>
            <p:ph type="ftr" sz="quarter" idx="11"/>
          </p:nvPr>
        </p:nvSpPr>
        <p:spPr/>
        <p:txBody>
          <a:bodyPr/>
          <a:lstStyle/>
          <a:p>
            <a:r>
              <a:rPr lang="en-US" altLang="ko-KR"/>
              <a:t>UBION PBL- FBA</a:t>
            </a:r>
            <a:endParaRPr lang="ko-KR" altLang="en-US"/>
          </a:p>
        </p:txBody>
      </p:sp>
      <p:sp>
        <p:nvSpPr>
          <p:cNvPr id="6" name="슬라이드 번호 개체 틀 5">
            <a:extLst>
              <a:ext uri="{FF2B5EF4-FFF2-40B4-BE49-F238E27FC236}">
                <a16:creationId xmlns:a16="http://schemas.microsoft.com/office/drawing/2014/main" id="{32F6DD9F-9074-4974-83AF-82968AEA1639}"/>
              </a:ext>
            </a:extLst>
          </p:cNvPr>
          <p:cNvSpPr>
            <a:spLocks noGrp="1"/>
          </p:cNvSpPr>
          <p:nvPr>
            <p:ph type="sldNum" sz="quarter" idx="12"/>
          </p:nvPr>
        </p:nvSpPr>
        <p:spPr/>
        <p:txBody>
          <a:bodyPr/>
          <a:lstStyle/>
          <a:p>
            <a:fld id="{DE77BB65-F969-4654-BF30-45C70C1BE112}" type="slidenum">
              <a:rPr lang="ko-KR" altLang="en-US" smtClean="0"/>
              <a:pPr/>
              <a:t>291</a:t>
            </a:fld>
            <a:endParaRPr lang="ko-KR" altLang="en-US"/>
          </a:p>
        </p:txBody>
      </p:sp>
      <p:sp>
        <p:nvSpPr>
          <p:cNvPr id="16" name="직사각형 15">
            <a:extLst>
              <a:ext uri="{FF2B5EF4-FFF2-40B4-BE49-F238E27FC236}">
                <a16:creationId xmlns:a16="http://schemas.microsoft.com/office/drawing/2014/main" id="{AA5CFC95-9524-4F6E-906C-4AE459106643}"/>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시장가치모형</a:t>
            </a:r>
          </a:p>
        </p:txBody>
      </p:sp>
    </p:spTree>
    <p:extLst>
      <p:ext uri="{BB962C8B-B14F-4D97-AF65-F5344CB8AC3E}">
        <p14:creationId xmlns:p14="http://schemas.microsoft.com/office/powerpoint/2010/main" val="323748018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F00F21E-03E3-427A-8832-DC41714DAA84}"/>
              </a:ext>
            </a:extLst>
          </p:cNvPr>
          <p:cNvSpPr/>
          <p:nvPr/>
        </p:nvSpPr>
        <p:spPr>
          <a:xfrm>
            <a:off x="2328347" y="298600"/>
            <a:ext cx="1165704" cy="369332"/>
          </a:xfrm>
          <a:prstGeom prst="rect">
            <a:avLst/>
          </a:prstGeom>
        </p:spPr>
        <p:txBody>
          <a:bodyPr wrap="none">
            <a:spAutoFit/>
          </a:bodyPr>
          <a:lstStyle/>
          <a:p>
            <a:r>
              <a:rPr lang="ko-KR" altLang="en-US" dirty="0"/>
              <a:t>시장</a:t>
            </a:r>
            <a:r>
              <a:rPr lang="en-US" altLang="ko-KR" dirty="0"/>
              <a:t> </a:t>
            </a:r>
            <a:r>
              <a:rPr lang="ko-KR" altLang="en-US" dirty="0"/>
              <a:t>모형</a:t>
            </a:r>
          </a:p>
        </p:txBody>
      </p:sp>
      <p:sp>
        <p:nvSpPr>
          <p:cNvPr id="3" name="직사각형 2">
            <a:extLst>
              <a:ext uri="{FF2B5EF4-FFF2-40B4-BE49-F238E27FC236}">
                <a16:creationId xmlns:a16="http://schemas.microsoft.com/office/drawing/2014/main" id="{EA404A24-4F19-4DFD-B45A-6269C9424100}"/>
              </a:ext>
            </a:extLst>
          </p:cNvPr>
          <p:cNvSpPr/>
          <p:nvPr/>
        </p:nvSpPr>
        <p:spPr>
          <a:xfrm>
            <a:off x="646072" y="1108951"/>
            <a:ext cx="3227165" cy="307777"/>
          </a:xfrm>
          <a:prstGeom prst="rect">
            <a:avLst/>
          </a:prstGeom>
          <a:solidFill>
            <a:schemeClr val="accent6">
              <a:lumMod val="20000"/>
              <a:lumOff val="80000"/>
            </a:schemeClr>
          </a:solidFill>
        </p:spPr>
        <p:txBody>
          <a:bodyPr wrap="none">
            <a:spAutoFit/>
          </a:bodyPr>
          <a:lstStyle/>
          <a:p>
            <a:r>
              <a:rPr lang="ko-KR" altLang="en-US" sz="1400" dirty="0"/>
              <a:t>시뮬레이션을 이용한 예측 </a:t>
            </a:r>
            <a:r>
              <a:rPr lang="en-US" altLang="ko-KR" sz="1400" dirty="0"/>
              <a:t>D.D.</a:t>
            </a:r>
            <a:r>
              <a:rPr lang="ko-KR" altLang="en-US" sz="1400" dirty="0"/>
              <a:t>의 산출</a:t>
            </a:r>
          </a:p>
        </p:txBody>
      </p:sp>
      <p:sp>
        <p:nvSpPr>
          <p:cNvPr id="12" name="직사각형 11">
            <a:extLst>
              <a:ext uri="{FF2B5EF4-FFF2-40B4-BE49-F238E27FC236}">
                <a16:creationId xmlns:a16="http://schemas.microsoft.com/office/drawing/2014/main" id="{BD04DD4D-E143-4D6C-B74A-5ED5D1C1D306}"/>
              </a:ext>
            </a:extLst>
          </p:cNvPr>
          <p:cNvSpPr/>
          <p:nvPr/>
        </p:nvSpPr>
        <p:spPr>
          <a:xfrm>
            <a:off x="881856" y="2215918"/>
            <a:ext cx="7572682" cy="646331"/>
          </a:xfrm>
          <a:prstGeom prst="rect">
            <a:avLst/>
          </a:prstGeom>
        </p:spPr>
        <p:txBody>
          <a:bodyPr wrap="square">
            <a:spAutoFit/>
          </a:bodyPr>
          <a:lstStyle/>
          <a:p>
            <a:r>
              <a:rPr lang="en-US" altLang="ko-KR" sz="1200" dirty="0"/>
              <a:t>1. </a:t>
            </a:r>
            <a:r>
              <a:rPr lang="ko-KR" altLang="en-US" sz="1200" dirty="0"/>
              <a:t>자산수익률 변동성 도출</a:t>
            </a:r>
            <a:endParaRPr lang="en-US" altLang="ko-KR" sz="1200" dirty="0"/>
          </a:p>
          <a:p>
            <a:r>
              <a:rPr lang="en-US" altLang="ko-KR" sz="1200" dirty="0"/>
              <a:t>2. KMV </a:t>
            </a:r>
            <a:r>
              <a:rPr lang="ko-KR" altLang="en-US" sz="1200" dirty="0"/>
              <a:t>모형을 통하여 부도 확률을 예측하기 위해서는 </a:t>
            </a:r>
            <a:r>
              <a:rPr lang="en-US" altLang="ko-KR" sz="1200" dirty="0"/>
              <a:t>D.D.(Default to distance)</a:t>
            </a:r>
            <a:r>
              <a:rPr lang="ko-KR" altLang="en-US" sz="1200" dirty="0"/>
              <a:t>의 산출</a:t>
            </a:r>
            <a:endParaRPr lang="en-US" altLang="ko-KR" sz="1200" dirty="0"/>
          </a:p>
          <a:p>
            <a:r>
              <a:rPr lang="en-US" altLang="ko-KR" sz="1200" dirty="0">
                <a:sym typeface="Wingdings" panose="05000000000000000000" pitchFamily="2" charset="2"/>
              </a:rPr>
              <a:t></a:t>
            </a:r>
            <a:r>
              <a:rPr lang="ko-KR" altLang="en-US" sz="1200" dirty="0"/>
              <a:t> </a:t>
            </a:r>
            <a:r>
              <a:rPr lang="en-US" altLang="ko-KR" sz="1200" dirty="0"/>
              <a:t>D.D.</a:t>
            </a:r>
            <a:r>
              <a:rPr lang="ko-KR" altLang="en-US" sz="1200" dirty="0"/>
              <a:t>를 </a:t>
            </a:r>
            <a:r>
              <a:rPr lang="ko-KR" altLang="en-US" sz="1200" dirty="0" err="1"/>
              <a:t>몬테칼로</a:t>
            </a:r>
            <a:r>
              <a:rPr lang="ko-KR" altLang="en-US" sz="1200" dirty="0"/>
              <a:t> 시뮬레이션 사용</a:t>
            </a:r>
          </a:p>
        </p:txBody>
      </p:sp>
      <p:sp>
        <p:nvSpPr>
          <p:cNvPr id="6" name="직사각형 5">
            <a:extLst>
              <a:ext uri="{FF2B5EF4-FFF2-40B4-BE49-F238E27FC236}">
                <a16:creationId xmlns:a16="http://schemas.microsoft.com/office/drawing/2014/main" id="{6011EEA8-789F-4420-833F-7078FC61FC7D}"/>
              </a:ext>
            </a:extLst>
          </p:cNvPr>
          <p:cNvSpPr/>
          <p:nvPr/>
        </p:nvSpPr>
        <p:spPr>
          <a:xfrm>
            <a:off x="785659" y="4359577"/>
            <a:ext cx="7572681" cy="461665"/>
          </a:xfrm>
          <a:prstGeom prst="rect">
            <a:avLst/>
          </a:prstGeom>
        </p:spPr>
        <p:txBody>
          <a:bodyPr wrap="square">
            <a:spAutoFit/>
          </a:bodyPr>
          <a:lstStyle/>
          <a:p>
            <a:r>
              <a:rPr lang="ko-KR" altLang="en-US" sz="1200" dirty="0"/>
              <a:t>시뮬레이션을 통하여 </a:t>
            </a:r>
            <a:r>
              <a:rPr lang="ko-KR" altLang="en-US" sz="1200" dirty="0">
                <a:highlight>
                  <a:srgbClr val="FFFF00"/>
                </a:highlight>
              </a:rPr>
              <a:t>주식의 미래 가격 분포를 예측하여 </a:t>
            </a:r>
            <a:r>
              <a:rPr lang="ko-KR" altLang="en-US" sz="1200" dirty="0"/>
              <a:t>식에 대입 한다면 </a:t>
            </a:r>
            <a:r>
              <a:rPr lang="en-US" altLang="ko-KR" sz="1200" dirty="0"/>
              <a:t>D.D.</a:t>
            </a:r>
            <a:r>
              <a:rPr lang="ko-KR" altLang="en-US" sz="1200" dirty="0"/>
              <a:t>의 예측 분포 또한 구할 수 있고</a:t>
            </a:r>
            <a:r>
              <a:rPr lang="en-US" altLang="ko-KR" sz="1200" dirty="0"/>
              <a:t>,</a:t>
            </a:r>
            <a:r>
              <a:rPr lang="ko-KR" altLang="en-US" sz="1200" dirty="0"/>
              <a:t>그에 따라 기업의 </a:t>
            </a:r>
            <a:r>
              <a:rPr lang="en-US" altLang="ko-KR" sz="1200" dirty="0"/>
              <a:t>EDF</a:t>
            </a:r>
            <a:r>
              <a:rPr lang="ko-KR" altLang="en-US" sz="1200" dirty="0"/>
              <a:t>를 추정</a:t>
            </a:r>
          </a:p>
        </p:txBody>
      </p:sp>
      <p:sp>
        <p:nvSpPr>
          <p:cNvPr id="15" name="직사각형 14">
            <a:extLst>
              <a:ext uri="{FF2B5EF4-FFF2-40B4-BE49-F238E27FC236}">
                <a16:creationId xmlns:a16="http://schemas.microsoft.com/office/drawing/2014/main" id="{72140566-99F1-4E84-B5AF-867FB1328F77}"/>
              </a:ext>
            </a:extLst>
          </p:cNvPr>
          <p:cNvSpPr/>
          <p:nvPr/>
        </p:nvSpPr>
        <p:spPr>
          <a:xfrm>
            <a:off x="639112" y="1533083"/>
            <a:ext cx="7865773" cy="523220"/>
          </a:xfrm>
          <a:prstGeom prst="rect">
            <a:avLst/>
          </a:prstGeom>
        </p:spPr>
        <p:txBody>
          <a:bodyPr wrap="square">
            <a:spAutoFit/>
          </a:bodyPr>
          <a:lstStyle/>
          <a:p>
            <a:r>
              <a:rPr lang="en-US" altLang="ko-KR" sz="1400" dirty="0">
                <a:highlight>
                  <a:srgbClr val="FFFF00"/>
                </a:highlight>
              </a:rPr>
              <a:t>KMV</a:t>
            </a:r>
            <a:r>
              <a:rPr lang="ko-KR" altLang="en-US" sz="1400" dirty="0">
                <a:highlight>
                  <a:srgbClr val="FFFF00"/>
                </a:highlight>
              </a:rPr>
              <a:t>모형 부도거리</a:t>
            </a:r>
            <a:r>
              <a:rPr lang="en-US" altLang="ko-KR" sz="1400" dirty="0">
                <a:highlight>
                  <a:srgbClr val="FFFF00"/>
                </a:highlight>
              </a:rPr>
              <a:t>(DD)</a:t>
            </a:r>
          </a:p>
          <a:p>
            <a:r>
              <a:rPr lang="ko-KR" altLang="en-US" sz="1400" dirty="0"/>
              <a:t> </a:t>
            </a:r>
            <a:r>
              <a:rPr lang="ko-KR" altLang="en-US" sz="1200" dirty="0"/>
              <a:t>자산가치가 </a:t>
            </a:r>
            <a:r>
              <a:rPr lang="ko-KR" altLang="en-US" sz="1200" dirty="0" err="1"/>
              <a:t>부도점간의</a:t>
            </a:r>
            <a:r>
              <a:rPr lang="ko-KR" altLang="en-US" sz="1200" dirty="0"/>
              <a:t> 간격을 자산가치의 표준편차를 단위로 측정</a:t>
            </a:r>
          </a:p>
        </p:txBody>
      </p:sp>
      <p:pic>
        <p:nvPicPr>
          <p:cNvPr id="16" name="그림 15">
            <a:extLst>
              <a:ext uri="{FF2B5EF4-FFF2-40B4-BE49-F238E27FC236}">
                <a16:creationId xmlns:a16="http://schemas.microsoft.com/office/drawing/2014/main" id="{571B602C-D61B-45D7-B525-1A472AC3AC0F}"/>
              </a:ext>
            </a:extLst>
          </p:cNvPr>
          <p:cNvPicPr>
            <a:picLocks noChangeAspect="1"/>
          </p:cNvPicPr>
          <p:nvPr/>
        </p:nvPicPr>
        <p:blipFill>
          <a:blip r:embed="rId2"/>
          <a:stretch>
            <a:fillRect/>
          </a:stretch>
        </p:blipFill>
        <p:spPr>
          <a:xfrm>
            <a:off x="1124402" y="3202830"/>
            <a:ext cx="3543795" cy="752580"/>
          </a:xfrm>
          <a:prstGeom prst="rect">
            <a:avLst/>
          </a:prstGeom>
          <a:ln w="28575">
            <a:solidFill>
              <a:schemeClr val="accent5">
                <a:lumMod val="75000"/>
              </a:schemeClr>
            </a:solidFill>
          </a:ln>
        </p:spPr>
      </p:pic>
      <p:sp>
        <p:nvSpPr>
          <p:cNvPr id="17" name="TextBox 16">
            <a:extLst>
              <a:ext uri="{FF2B5EF4-FFF2-40B4-BE49-F238E27FC236}">
                <a16:creationId xmlns:a16="http://schemas.microsoft.com/office/drawing/2014/main" id="{DA2F0307-C008-4BF5-959D-51EB5564C24F}"/>
              </a:ext>
            </a:extLst>
          </p:cNvPr>
          <p:cNvSpPr txBox="1"/>
          <p:nvPr/>
        </p:nvSpPr>
        <p:spPr>
          <a:xfrm>
            <a:off x="4932040" y="3429000"/>
            <a:ext cx="2520280" cy="276999"/>
          </a:xfrm>
          <a:prstGeom prst="rect">
            <a:avLst/>
          </a:prstGeom>
          <a:noFill/>
        </p:spPr>
        <p:txBody>
          <a:bodyPr wrap="square" rtlCol="0">
            <a:spAutoFit/>
          </a:bodyPr>
          <a:lstStyle/>
          <a:p>
            <a:r>
              <a:rPr lang="en-US" altLang="ko-KR" sz="1200" dirty="0" err="1"/>
              <a:t>Kt</a:t>
            </a:r>
            <a:r>
              <a:rPr lang="en-US" altLang="ko-KR" sz="1200" dirty="0"/>
              <a:t> : </a:t>
            </a:r>
            <a:r>
              <a:rPr lang="ko-KR" altLang="en-US" sz="1200" dirty="0"/>
              <a:t>부채의</a:t>
            </a:r>
            <a:r>
              <a:rPr lang="en-US" altLang="ko-KR" sz="1200" dirty="0"/>
              <a:t> </a:t>
            </a:r>
            <a:r>
              <a:rPr lang="ko-KR" altLang="en-US" sz="1200" dirty="0"/>
              <a:t>장부가 </a:t>
            </a:r>
            <a:r>
              <a:rPr lang="en-US" altLang="ko-KR" sz="1200" dirty="0"/>
              <a:t>, </a:t>
            </a:r>
            <a:r>
              <a:rPr lang="en-US" altLang="ko-KR" sz="1200" dirty="0" err="1"/>
              <a:t>Va</a:t>
            </a:r>
            <a:r>
              <a:rPr lang="en-US" altLang="ko-KR" sz="1200" dirty="0"/>
              <a:t> : </a:t>
            </a:r>
            <a:r>
              <a:rPr lang="ko-KR" altLang="en-US" sz="1200" dirty="0"/>
              <a:t>자산가치</a:t>
            </a:r>
          </a:p>
        </p:txBody>
      </p:sp>
      <p:sp>
        <p:nvSpPr>
          <p:cNvPr id="18" name="직사각형 17">
            <a:extLst>
              <a:ext uri="{FF2B5EF4-FFF2-40B4-BE49-F238E27FC236}">
                <a16:creationId xmlns:a16="http://schemas.microsoft.com/office/drawing/2014/main" id="{390953E4-0044-47F2-9165-B55D07F9D11D}"/>
              </a:ext>
            </a:extLst>
          </p:cNvPr>
          <p:cNvSpPr/>
          <p:nvPr/>
        </p:nvSpPr>
        <p:spPr>
          <a:xfrm>
            <a:off x="932204" y="4967979"/>
            <a:ext cx="7572681" cy="461665"/>
          </a:xfrm>
          <a:prstGeom prst="rect">
            <a:avLst/>
          </a:prstGeom>
        </p:spPr>
        <p:txBody>
          <a:bodyPr wrap="square">
            <a:spAutoFit/>
          </a:bodyPr>
          <a:lstStyle/>
          <a:p>
            <a:r>
              <a:rPr lang="en-US" altLang="ko-KR" sz="1200" dirty="0"/>
              <a:t>DD</a:t>
            </a:r>
            <a:r>
              <a:rPr lang="ko-KR" altLang="en-US" sz="1200" dirty="0"/>
              <a:t> 도출과정 아래 논문 참고 할 것</a:t>
            </a:r>
            <a:endParaRPr lang="en-US" altLang="ko-KR" sz="1200" dirty="0"/>
          </a:p>
          <a:p>
            <a:r>
              <a:rPr lang="ko-KR" altLang="en-US" sz="1200" dirty="0">
                <a:highlight>
                  <a:srgbClr val="FFFF00"/>
                </a:highlight>
              </a:rPr>
              <a:t>옵션모형을 이용한 은행부실의 조기경보모형 구축  전선애* </a:t>
            </a:r>
            <a:r>
              <a:rPr lang="en-US" altLang="ko-KR" sz="1200" dirty="0">
                <a:highlight>
                  <a:srgbClr val="FFFF00"/>
                </a:highlight>
              </a:rPr>
              <a:t>․ </a:t>
            </a:r>
            <a:r>
              <a:rPr lang="ko-KR" altLang="en-US" sz="1200" dirty="0" err="1">
                <a:highlight>
                  <a:srgbClr val="FFFF00"/>
                </a:highlight>
              </a:rPr>
              <a:t>김봉한</a:t>
            </a:r>
            <a:r>
              <a:rPr lang="ko-KR" altLang="en-US" sz="1200" dirty="0">
                <a:highlight>
                  <a:srgbClr val="FFFF00"/>
                </a:highlight>
              </a:rPr>
              <a:t>**</a:t>
            </a:r>
          </a:p>
        </p:txBody>
      </p:sp>
      <p:sp>
        <p:nvSpPr>
          <p:cNvPr id="7" name="바닥글 개체 틀 6">
            <a:extLst>
              <a:ext uri="{FF2B5EF4-FFF2-40B4-BE49-F238E27FC236}">
                <a16:creationId xmlns:a16="http://schemas.microsoft.com/office/drawing/2014/main" id="{88EE6F65-9D0B-4C27-BEF6-8FAE99ECA446}"/>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7E7F3DCB-1333-43EB-A847-78FA0B12490B}"/>
              </a:ext>
            </a:extLst>
          </p:cNvPr>
          <p:cNvSpPr>
            <a:spLocks noGrp="1"/>
          </p:cNvSpPr>
          <p:nvPr>
            <p:ph type="sldNum" sz="quarter" idx="12"/>
          </p:nvPr>
        </p:nvSpPr>
        <p:spPr/>
        <p:txBody>
          <a:bodyPr/>
          <a:lstStyle/>
          <a:p>
            <a:fld id="{DE77BB65-F969-4654-BF30-45C70C1BE112}" type="slidenum">
              <a:rPr lang="ko-KR" altLang="en-US" smtClean="0"/>
              <a:pPr/>
              <a:t>292</a:t>
            </a:fld>
            <a:endParaRPr lang="ko-KR" altLang="en-US"/>
          </a:p>
        </p:txBody>
      </p:sp>
      <p:sp>
        <p:nvSpPr>
          <p:cNvPr id="19" name="직사각형 18">
            <a:extLst>
              <a:ext uri="{FF2B5EF4-FFF2-40B4-BE49-F238E27FC236}">
                <a16:creationId xmlns:a16="http://schemas.microsoft.com/office/drawing/2014/main" id="{6C30F978-2724-41A7-8DE4-DDDE5007F4BB}"/>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시장가치모형</a:t>
            </a:r>
          </a:p>
        </p:txBody>
      </p:sp>
    </p:spTree>
    <p:extLst>
      <p:ext uri="{BB962C8B-B14F-4D97-AF65-F5344CB8AC3E}">
        <p14:creationId xmlns:p14="http://schemas.microsoft.com/office/powerpoint/2010/main" val="219810150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F00F21E-03E3-427A-8832-DC41714DAA84}"/>
              </a:ext>
            </a:extLst>
          </p:cNvPr>
          <p:cNvSpPr/>
          <p:nvPr/>
        </p:nvSpPr>
        <p:spPr>
          <a:xfrm>
            <a:off x="3203848" y="308000"/>
            <a:ext cx="1107996" cy="369332"/>
          </a:xfrm>
          <a:prstGeom prst="rect">
            <a:avLst/>
          </a:prstGeom>
        </p:spPr>
        <p:txBody>
          <a:bodyPr wrap="none">
            <a:spAutoFit/>
          </a:bodyPr>
          <a:lstStyle/>
          <a:p>
            <a:r>
              <a:rPr lang="ko-KR" altLang="en-US" dirty="0"/>
              <a:t>시장모형</a:t>
            </a:r>
          </a:p>
        </p:txBody>
      </p:sp>
      <p:sp>
        <p:nvSpPr>
          <p:cNvPr id="3" name="직사각형 2">
            <a:extLst>
              <a:ext uri="{FF2B5EF4-FFF2-40B4-BE49-F238E27FC236}">
                <a16:creationId xmlns:a16="http://schemas.microsoft.com/office/drawing/2014/main" id="{71ADE6F0-37A5-45F8-B94C-230433E859CE}"/>
              </a:ext>
            </a:extLst>
          </p:cNvPr>
          <p:cNvSpPr/>
          <p:nvPr/>
        </p:nvSpPr>
        <p:spPr>
          <a:xfrm>
            <a:off x="428750" y="3668434"/>
            <a:ext cx="7560840" cy="1754326"/>
          </a:xfrm>
          <a:prstGeom prst="rect">
            <a:avLst/>
          </a:prstGeom>
        </p:spPr>
        <p:txBody>
          <a:bodyPr wrap="square">
            <a:spAutoFit/>
          </a:bodyPr>
          <a:lstStyle/>
          <a:p>
            <a:r>
              <a:rPr lang="en-US" altLang="ko-KR" sz="1200" dirty="0"/>
              <a:t>(</a:t>
            </a:r>
            <a:r>
              <a:rPr lang="ko-KR" altLang="en-US" sz="1200" dirty="0"/>
              <a:t>장점</a:t>
            </a:r>
            <a:r>
              <a:rPr lang="en-US" altLang="ko-KR" sz="1200" dirty="0"/>
              <a:t>)</a:t>
            </a:r>
          </a:p>
          <a:p>
            <a:r>
              <a:rPr lang="en-US" altLang="ko-KR" sz="1200" dirty="0"/>
              <a:t>KMV </a:t>
            </a:r>
            <a:r>
              <a:rPr lang="ko-KR" altLang="en-US" sz="1200" dirty="0"/>
              <a:t>모형 은 매 시점에서 움직이는 주가 정보로서 </a:t>
            </a:r>
            <a:r>
              <a:rPr lang="en-US" altLang="ko-KR" sz="1200" dirty="0"/>
              <a:t>EDF</a:t>
            </a:r>
            <a:r>
              <a:rPr lang="ko-KR" altLang="en-US" sz="1200" dirty="0"/>
              <a:t>를 도출함으로 이를 보완하여 보다 빠르게 기업 부도 위험을 인지할 수 있다는 것이 최대 장점</a:t>
            </a:r>
            <a:endParaRPr lang="en-US" altLang="ko-KR" sz="1200" dirty="0"/>
          </a:p>
          <a:p>
            <a:r>
              <a:rPr lang="en-US" altLang="ko-KR" sz="1200" dirty="0"/>
              <a:t>.KMV </a:t>
            </a:r>
            <a:r>
              <a:rPr lang="ko-KR" altLang="en-US" sz="1200" dirty="0"/>
              <a:t>모형은 또한 </a:t>
            </a:r>
            <a:r>
              <a:rPr lang="en-US" altLang="ko-KR" sz="1200" dirty="0"/>
              <a:t>EDF</a:t>
            </a:r>
            <a:r>
              <a:rPr lang="ko-KR" altLang="en-US" sz="1200" dirty="0"/>
              <a:t>를 구하기 위한 과정이 매우 간단하면서도</a:t>
            </a:r>
            <a:r>
              <a:rPr lang="en-US" altLang="ko-KR" sz="1200" dirty="0"/>
              <a:t>,</a:t>
            </a:r>
            <a:r>
              <a:rPr lang="ko-KR" altLang="en-US" sz="1200" dirty="0"/>
              <a:t>블랙</a:t>
            </a:r>
            <a:r>
              <a:rPr lang="en-US" altLang="ko-KR" sz="1200" dirty="0"/>
              <a:t>-</a:t>
            </a:r>
            <a:r>
              <a:rPr lang="ko-KR" altLang="en-US" sz="1200" dirty="0" err="1"/>
              <a:t>숄즈</a:t>
            </a:r>
            <a:r>
              <a:rPr lang="en-US" altLang="ko-KR" sz="1200" dirty="0"/>
              <a:t>-</a:t>
            </a:r>
            <a:r>
              <a:rPr lang="ko-KR" altLang="en-US" sz="1200" dirty="0" err="1"/>
              <a:t>머튼</a:t>
            </a:r>
            <a:r>
              <a:rPr lang="ko-KR" altLang="en-US" sz="1200" dirty="0"/>
              <a:t> 옵션 가격 모형을 사용하였기 때문에 이론적으로 기반이 확실하다는 장점</a:t>
            </a:r>
            <a:endParaRPr lang="en-US" altLang="ko-KR" sz="1200" dirty="0"/>
          </a:p>
          <a:p>
            <a:endParaRPr lang="en-US" altLang="ko-KR" sz="1200" dirty="0"/>
          </a:p>
          <a:p>
            <a:r>
              <a:rPr lang="ko-KR" altLang="en-US" sz="1200" dirty="0"/>
              <a:t>기존의 재무제표 변수는 회계정보의 기간 단위 보고의 특성상 즉각적인 정보의 적용이 어렵다는 단점이 있으나 </a:t>
            </a:r>
            <a:r>
              <a:rPr lang="en-US" altLang="ko-KR" sz="1200" dirty="0"/>
              <a:t>KMV </a:t>
            </a:r>
            <a:r>
              <a:rPr lang="ko-KR" altLang="en-US" sz="1200" dirty="0"/>
              <a:t>모형은 매 시점에서 움직이는 주가 정보로서 </a:t>
            </a:r>
            <a:r>
              <a:rPr lang="en-US" altLang="ko-KR" sz="1200" dirty="0"/>
              <a:t>EDF</a:t>
            </a:r>
            <a:r>
              <a:rPr lang="ko-KR" altLang="en-US" sz="1200" dirty="0"/>
              <a:t>를 도출함으로 이를 보완하여 보다 빠르게 기업 부도 위험을 인지할 수 있다는 것이 최대 장점</a:t>
            </a:r>
          </a:p>
        </p:txBody>
      </p:sp>
      <p:sp>
        <p:nvSpPr>
          <p:cNvPr id="6" name="직사각형 5">
            <a:extLst>
              <a:ext uri="{FF2B5EF4-FFF2-40B4-BE49-F238E27FC236}">
                <a16:creationId xmlns:a16="http://schemas.microsoft.com/office/drawing/2014/main" id="{16B3D92F-830A-48F9-83D5-5856BDC58838}"/>
              </a:ext>
            </a:extLst>
          </p:cNvPr>
          <p:cNvSpPr/>
          <p:nvPr/>
        </p:nvSpPr>
        <p:spPr>
          <a:xfrm>
            <a:off x="531424" y="1381007"/>
            <a:ext cx="7916469" cy="646331"/>
          </a:xfrm>
          <a:prstGeom prst="rect">
            <a:avLst/>
          </a:prstGeom>
        </p:spPr>
        <p:txBody>
          <a:bodyPr wrap="square">
            <a:spAutoFit/>
          </a:bodyPr>
          <a:lstStyle/>
          <a:p>
            <a:r>
              <a:rPr lang="en-US" altLang="ko-KR" sz="1200" dirty="0"/>
              <a:t>KMV</a:t>
            </a:r>
            <a:r>
              <a:rPr lang="ko-KR" altLang="en-US" sz="1200" dirty="0"/>
              <a:t>는 주어진 부도거리로부터 </a:t>
            </a:r>
            <a:r>
              <a:rPr lang="en-US" altLang="ko-KR" sz="1200" dirty="0"/>
              <a:t>PD</a:t>
            </a:r>
            <a:r>
              <a:rPr lang="ko-KR" altLang="en-US" sz="1200" dirty="0"/>
              <a:t>를 과거 자료를 이용하여 산출하였고 이를 </a:t>
            </a:r>
            <a:r>
              <a:rPr lang="en-US" altLang="ko-KR" sz="1200" dirty="0"/>
              <a:t>EDF</a:t>
            </a:r>
            <a:r>
              <a:rPr lang="ko-KR" altLang="en-US" sz="1200" dirty="0"/>
              <a:t>라 부른다</a:t>
            </a:r>
            <a:r>
              <a:rPr lang="en-US" altLang="ko-KR" sz="1200" dirty="0"/>
              <a:t>. </a:t>
            </a:r>
          </a:p>
          <a:p>
            <a:r>
              <a:rPr lang="ko-KR" altLang="en-US" sz="1200" dirty="0"/>
              <a:t>자산가치가 기하적인 브라운 운동을 따를 경우 부도를 예측하고자 하는 시점이 </a:t>
            </a:r>
            <a:r>
              <a:rPr lang="en-US" altLang="ko-KR" sz="1200" dirty="0"/>
              <a:t>T</a:t>
            </a:r>
            <a:r>
              <a:rPr lang="ko-KR" altLang="en-US" sz="1200" dirty="0"/>
              <a:t>일 때</a:t>
            </a:r>
            <a:r>
              <a:rPr lang="en-US" altLang="ko-KR" sz="1200" dirty="0"/>
              <a:t>, </a:t>
            </a:r>
            <a:r>
              <a:rPr lang="ko-KR" altLang="en-US" sz="1200" dirty="0"/>
              <a:t>이 시점에서 부채의 장부가를 </a:t>
            </a:r>
            <a:r>
              <a:rPr lang="en-US" altLang="ko-KR" sz="1200" dirty="0" err="1"/>
              <a:t>Kt</a:t>
            </a:r>
            <a:r>
              <a:rPr lang="ko-KR" altLang="en-US" sz="1200" dirty="0"/>
              <a:t>라 하면 </a:t>
            </a:r>
            <a:r>
              <a:rPr lang="en-US" altLang="ko-KR" sz="1200" dirty="0"/>
              <a:t>EDF</a:t>
            </a:r>
            <a:r>
              <a:rPr lang="ko-KR" altLang="en-US" sz="1200" dirty="0"/>
              <a:t>는 다음과 같다</a:t>
            </a:r>
          </a:p>
        </p:txBody>
      </p:sp>
      <p:pic>
        <p:nvPicPr>
          <p:cNvPr id="10" name="그림 9">
            <a:extLst>
              <a:ext uri="{FF2B5EF4-FFF2-40B4-BE49-F238E27FC236}">
                <a16:creationId xmlns:a16="http://schemas.microsoft.com/office/drawing/2014/main" id="{BCD4CC1D-5EBE-42BE-A30A-28CD248B3923}"/>
              </a:ext>
            </a:extLst>
          </p:cNvPr>
          <p:cNvPicPr>
            <a:picLocks noChangeAspect="1"/>
          </p:cNvPicPr>
          <p:nvPr/>
        </p:nvPicPr>
        <p:blipFill>
          <a:blip r:embed="rId2"/>
          <a:stretch>
            <a:fillRect/>
          </a:stretch>
        </p:blipFill>
        <p:spPr>
          <a:xfrm>
            <a:off x="662604" y="2175157"/>
            <a:ext cx="6190484" cy="924054"/>
          </a:xfrm>
          <a:prstGeom prst="rect">
            <a:avLst/>
          </a:prstGeom>
          <a:ln w="28575">
            <a:solidFill>
              <a:schemeClr val="accent5">
                <a:lumMod val="75000"/>
              </a:schemeClr>
            </a:solidFill>
          </a:ln>
        </p:spPr>
      </p:pic>
      <p:pic>
        <p:nvPicPr>
          <p:cNvPr id="11" name="그림 10">
            <a:extLst>
              <a:ext uri="{FF2B5EF4-FFF2-40B4-BE49-F238E27FC236}">
                <a16:creationId xmlns:a16="http://schemas.microsoft.com/office/drawing/2014/main" id="{058FDB73-70AB-4FEB-997E-1D97F16C59B2}"/>
              </a:ext>
            </a:extLst>
          </p:cNvPr>
          <p:cNvPicPr>
            <a:picLocks noChangeAspect="1"/>
          </p:cNvPicPr>
          <p:nvPr/>
        </p:nvPicPr>
        <p:blipFill>
          <a:blip r:embed="rId3"/>
          <a:stretch>
            <a:fillRect/>
          </a:stretch>
        </p:blipFill>
        <p:spPr>
          <a:xfrm>
            <a:off x="434452" y="1041147"/>
            <a:ext cx="3877392" cy="384081"/>
          </a:xfrm>
          <a:prstGeom prst="rect">
            <a:avLst/>
          </a:prstGeom>
        </p:spPr>
      </p:pic>
      <p:sp>
        <p:nvSpPr>
          <p:cNvPr id="12" name="직사각형 11">
            <a:extLst>
              <a:ext uri="{FF2B5EF4-FFF2-40B4-BE49-F238E27FC236}">
                <a16:creationId xmlns:a16="http://schemas.microsoft.com/office/drawing/2014/main" id="{CA206CCF-8B37-4F45-9EFB-16A13A3FDB36}"/>
              </a:ext>
            </a:extLst>
          </p:cNvPr>
          <p:cNvSpPr/>
          <p:nvPr/>
        </p:nvSpPr>
        <p:spPr>
          <a:xfrm>
            <a:off x="669680" y="3186045"/>
            <a:ext cx="7336688" cy="307777"/>
          </a:xfrm>
          <a:prstGeom prst="rect">
            <a:avLst/>
          </a:prstGeom>
        </p:spPr>
        <p:txBody>
          <a:bodyPr wrap="square">
            <a:spAutoFit/>
          </a:bodyPr>
          <a:lstStyle/>
          <a:p>
            <a:r>
              <a:rPr lang="en-US" altLang="ko-KR" sz="1400" dirty="0"/>
              <a:t>Z ∼ N( 0,1)</a:t>
            </a:r>
            <a:r>
              <a:rPr lang="ko-KR" altLang="en-US" sz="1400" dirty="0"/>
              <a:t>는 </a:t>
            </a:r>
            <a:r>
              <a:rPr lang="ko-KR" altLang="en-US" sz="1400" dirty="0" err="1"/>
              <a:t>표준정규분포이고</a:t>
            </a:r>
            <a:r>
              <a:rPr lang="en-US" altLang="ko-KR" sz="1400" dirty="0"/>
              <a:t>, </a:t>
            </a:r>
            <a:r>
              <a:rPr lang="ko-KR" altLang="en-US" sz="1400" dirty="0"/>
              <a:t> </a:t>
            </a:r>
            <a:r>
              <a:rPr lang="en-US" altLang="ko-KR" sz="1400" dirty="0"/>
              <a:t>DD</a:t>
            </a:r>
            <a:r>
              <a:rPr lang="ko-KR" altLang="en-US" sz="1400" dirty="0"/>
              <a:t>는  앞에서 구한 부도거리</a:t>
            </a:r>
          </a:p>
        </p:txBody>
      </p:sp>
      <p:sp>
        <p:nvSpPr>
          <p:cNvPr id="7" name="바닥글 개체 틀 6">
            <a:extLst>
              <a:ext uri="{FF2B5EF4-FFF2-40B4-BE49-F238E27FC236}">
                <a16:creationId xmlns:a16="http://schemas.microsoft.com/office/drawing/2014/main" id="{EBE5D7C8-29A5-4516-8F97-EFC4F7F25A08}"/>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2D03D999-F5DD-4DB9-A38E-BE09C58345DE}"/>
              </a:ext>
            </a:extLst>
          </p:cNvPr>
          <p:cNvSpPr>
            <a:spLocks noGrp="1"/>
          </p:cNvSpPr>
          <p:nvPr>
            <p:ph type="sldNum" sz="quarter" idx="12"/>
          </p:nvPr>
        </p:nvSpPr>
        <p:spPr/>
        <p:txBody>
          <a:bodyPr/>
          <a:lstStyle/>
          <a:p>
            <a:fld id="{DE77BB65-F969-4654-BF30-45C70C1BE112}" type="slidenum">
              <a:rPr lang="ko-KR" altLang="en-US" smtClean="0"/>
              <a:pPr/>
              <a:t>293</a:t>
            </a:fld>
            <a:endParaRPr lang="ko-KR" altLang="en-US"/>
          </a:p>
        </p:txBody>
      </p:sp>
      <p:sp>
        <p:nvSpPr>
          <p:cNvPr id="13" name="직사각형 12">
            <a:extLst>
              <a:ext uri="{FF2B5EF4-FFF2-40B4-BE49-F238E27FC236}">
                <a16:creationId xmlns:a16="http://schemas.microsoft.com/office/drawing/2014/main" id="{B3B1DE19-C7E2-44B7-9C85-F2C415849CA2}"/>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a:t>시장가치모형</a:t>
            </a:r>
          </a:p>
        </p:txBody>
      </p:sp>
    </p:spTree>
    <p:extLst>
      <p:ext uri="{BB962C8B-B14F-4D97-AF65-F5344CB8AC3E}">
        <p14:creationId xmlns:p14="http://schemas.microsoft.com/office/powerpoint/2010/main" val="22077654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0AB30828-8714-403A-81D7-506B21A81A30}"/>
              </a:ext>
            </a:extLst>
          </p:cNvPr>
          <p:cNvSpPr/>
          <p:nvPr/>
        </p:nvSpPr>
        <p:spPr>
          <a:xfrm>
            <a:off x="539552" y="1052736"/>
            <a:ext cx="7920880" cy="2308324"/>
          </a:xfrm>
          <a:prstGeom prst="rect">
            <a:avLst/>
          </a:prstGeom>
        </p:spPr>
        <p:txBody>
          <a:bodyPr wrap="square">
            <a:spAutoFit/>
          </a:bodyPr>
          <a:lstStyle/>
          <a:p>
            <a:r>
              <a:rPr lang="ko-KR" altLang="en-US" sz="1200" dirty="0"/>
              <a:t>텍스트 마이닝</a:t>
            </a:r>
            <a:endParaRPr lang="en-US" altLang="ko-KR" sz="1200" dirty="0"/>
          </a:p>
          <a:p>
            <a:endParaRPr lang="en-US" altLang="ko-KR" sz="1200" dirty="0"/>
          </a:p>
          <a:p>
            <a:r>
              <a:rPr lang="ko-KR" altLang="en-US" sz="1200" dirty="0"/>
              <a:t> 비</a:t>
            </a:r>
            <a:r>
              <a:rPr lang="en-US" altLang="ko-KR" sz="1200" dirty="0"/>
              <a:t>/</a:t>
            </a:r>
            <a:r>
              <a:rPr lang="ko-KR" altLang="en-US" sz="1200" dirty="0"/>
              <a:t>반정형 텍스트 데이터에서 자연어 처리 기술에 기반하여 유용한 정보를 추출</a:t>
            </a:r>
            <a:r>
              <a:rPr lang="en-US" altLang="ko-KR" sz="1200" dirty="0"/>
              <a:t>, </a:t>
            </a:r>
            <a:r>
              <a:rPr lang="ko-KR" altLang="en-US" sz="1200" dirty="0"/>
              <a:t>가공하는 것을 목적으로 하는 기술</a:t>
            </a:r>
            <a:endParaRPr lang="en-US" altLang="ko-KR" sz="1200" dirty="0"/>
          </a:p>
          <a:p>
            <a:endParaRPr lang="en-US" altLang="ko-KR" sz="1200" dirty="0"/>
          </a:p>
          <a:p>
            <a:r>
              <a:rPr lang="en-US" altLang="ko-KR" sz="1200" dirty="0"/>
              <a:t>(</a:t>
            </a:r>
            <a:r>
              <a:rPr lang="ko-KR" altLang="en-US" sz="1200" dirty="0"/>
              <a:t>가</a:t>
            </a:r>
            <a:r>
              <a:rPr lang="en-US" altLang="ko-KR" sz="1200" dirty="0"/>
              <a:t>) </a:t>
            </a:r>
            <a:r>
              <a:rPr lang="ko-KR" altLang="en-US" sz="1200" dirty="0"/>
              <a:t>텍스트 마이닝 주요 알고리즘 </a:t>
            </a:r>
            <a:r>
              <a:rPr lang="en-US" altLang="ko-KR" sz="1200" dirty="0"/>
              <a:t>TF-IDF(Term Frequency – Inverse Document Frequency) </a:t>
            </a:r>
          </a:p>
          <a:p>
            <a:r>
              <a:rPr lang="ko-KR" altLang="en-US" sz="1200" dirty="0"/>
              <a:t>여러 문서로 이루어진 문서군이 있을 때 어떤 단어가 특정 문서 내에서 얼마나 중요한 것인지를 나타내는 통계적 수치</a:t>
            </a:r>
            <a:endParaRPr lang="en-US" altLang="ko-KR" sz="1200" dirty="0"/>
          </a:p>
          <a:p>
            <a:r>
              <a:rPr lang="en-US" altLang="ko-KR" sz="1200" dirty="0"/>
              <a:t> </a:t>
            </a:r>
          </a:p>
          <a:p>
            <a:r>
              <a:rPr lang="en-US" altLang="ko-KR" sz="1200" dirty="0"/>
              <a:t>(</a:t>
            </a:r>
            <a:r>
              <a:rPr lang="ko-KR" altLang="en-US" sz="1200" dirty="0"/>
              <a:t>나</a:t>
            </a:r>
            <a:r>
              <a:rPr lang="en-US" altLang="ko-KR" sz="1200" dirty="0"/>
              <a:t>) TF-IDF</a:t>
            </a:r>
            <a:r>
              <a:rPr lang="ko-KR" altLang="en-US" sz="1200" dirty="0"/>
              <a:t>의 활용 특정한 단어가 문서 내에서 얼마나 자주 등장하는지를 나타내는 값을 통계적 수치 로 계산한 것으로</a:t>
            </a:r>
            <a:r>
              <a:rPr lang="en-US" altLang="ko-KR" sz="1200" dirty="0"/>
              <a:t>, </a:t>
            </a:r>
            <a:r>
              <a:rPr lang="ko-KR" altLang="en-US" sz="1200" dirty="0"/>
              <a:t>값이 높을수록 문서에서 중요하다고 판단</a:t>
            </a:r>
            <a:endParaRPr lang="en-US" altLang="ko-KR" sz="1200" dirty="0"/>
          </a:p>
          <a:p>
            <a:r>
              <a:rPr lang="en-US" altLang="ko-KR" sz="1200" dirty="0"/>
              <a:t> </a:t>
            </a:r>
            <a:r>
              <a:rPr lang="ko-KR" altLang="en-US" sz="1200" dirty="0"/>
              <a:t>활용 내용 순위 결정 문서의 핵심어를 추출하거나</a:t>
            </a:r>
            <a:r>
              <a:rPr lang="en-US" altLang="ko-KR" sz="1200" dirty="0"/>
              <a:t>, </a:t>
            </a:r>
            <a:r>
              <a:rPr lang="ko-KR" altLang="en-US" sz="1200" dirty="0"/>
              <a:t>검색 엔진에서 검색 결과의 순위 결정 유사도 문서들 사이에서 비슷한 정보를 도출</a:t>
            </a:r>
          </a:p>
        </p:txBody>
      </p:sp>
      <p:sp>
        <p:nvSpPr>
          <p:cNvPr id="6" name="직사각형 5">
            <a:extLst>
              <a:ext uri="{FF2B5EF4-FFF2-40B4-BE49-F238E27FC236}">
                <a16:creationId xmlns:a16="http://schemas.microsoft.com/office/drawing/2014/main" id="{4FFDA159-431E-492F-BBE2-001785D3BC87}"/>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err="1"/>
              <a:t>텍스트마이닝</a:t>
            </a:r>
            <a:endParaRPr lang="ko-KR" altLang="en-US" sz="1200" dirty="0"/>
          </a:p>
        </p:txBody>
      </p:sp>
      <p:sp>
        <p:nvSpPr>
          <p:cNvPr id="3" name="직사각형 2">
            <a:extLst>
              <a:ext uri="{FF2B5EF4-FFF2-40B4-BE49-F238E27FC236}">
                <a16:creationId xmlns:a16="http://schemas.microsoft.com/office/drawing/2014/main" id="{37F83FA2-A41F-4424-B3CC-597FFBC47295}"/>
              </a:ext>
            </a:extLst>
          </p:cNvPr>
          <p:cNvSpPr/>
          <p:nvPr/>
        </p:nvSpPr>
        <p:spPr>
          <a:xfrm>
            <a:off x="2699792" y="288886"/>
            <a:ext cx="2983445" cy="369332"/>
          </a:xfrm>
          <a:prstGeom prst="rect">
            <a:avLst/>
          </a:prstGeom>
        </p:spPr>
        <p:txBody>
          <a:bodyPr wrap="none">
            <a:spAutoFit/>
          </a:bodyPr>
          <a:lstStyle/>
          <a:p>
            <a:r>
              <a:rPr lang="ko-KR" altLang="en-US" dirty="0"/>
              <a:t>텍스트 마이닝</a:t>
            </a:r>
            <a:r>
              <a:rPr lang="en-US" altLang="ko-KR" dirty="0"/>
              <a:t>(Text Mining) </a:t>
            </a:r>
          </a:p>
        </p:txBody>
      </p:sp>
      <p:sp>
        <p:nvSpPr>
          <p:cNvPr id="7" name="바닥글 개체 틀 6">
            <a:extLst>
              <a:ext uri="{FF2B5EF4-FFF2-40B4-BE49-F238E27FC236}">
                <a16:creationId xmlns:a16="http://schemas.microsoft.com/office/drawing/2014/main" id="{536B0EDC-8C60-434F-9BC3-EE713713979D}"/>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EACC1256-8984-4218-8576-3BA45F1C9DE3}"/>
              </a:ext>
            </a:extLst>
          </p:cNvPr>
          <p:cNvSpPr>
            <a:spLocks noGrp="1"/>
          </p:cNvSpPr>
          <p:nvPr>
            <p:ph type="sldNum" sz="quarter" idx="12"/>
          </p:nvPr>
        </p:nvSpPr>
        <p:spPr/>
        <p:txBody>
          <a:bodyPr/>
          <a:lstStyle/>
          <a:p>
            <a:fld id="{DE77BB65-F969-4654-BF30-45C70C1BE112}" type="slidenum">
              <a:rPr lang="ko-KR" altLang="en-US" smtClean="0"/>
              <a:pPr/>
              <a:t>294</a:t>
            </a:fld>
            <a:endParaRPr lang="ko-KR" altLang="en-US"/>
          </a:p>
        </p:txBody>
      </p:sp>
    </p:spTree>
    <p:extLst>
      <p:ext uri="{BB962C8B-B14F-4D97-AF65-F5344CB8AC3E}">
        <p14:creationId xmlns:p14="http://schemas.microsoft.com/office/powerpoint/2010/main" val="424063177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057B9B09-5AF5-4B7D-8BEA-97A04D2143F9}"/>
              </a:ext>
            </a:extLst>
          </p:cNvPr>
          <p:cNvSpPr txBox="1"/>
          <p:nvPr/>
        </p:nvSpPr>
        <p:spPr>
          <a:xfrm>
            <a:off x="2555776" y="325460"/>
            <a:ext cx="3240360" cy="369332"/>
          </a:xfrm>
          <a:prstGeom prst="rect">
            <a:avLst/>
          </a:prstGeom>
          <a:noFill/>
        </p:spPr>
        <p:txBody>
          <a:bodyPr wrap="square" rtlCol="0">
            <a:spAutoFit/>
          </a:bodyPr>
          <a:lstStyle/>
          <a:p>
            <a:r>
              <a:rPr lang="ko-KR" altLang="en-US" dirty="0"/>
              <a:t>부도 </a:t>
            </a:r>
            <a:r>
              <a:rPr lang="ko-KR" altLang="en-US" dirty="0" err="1"/>
              <a:t>연관어</a:t>
            </a:r>
            <a:r>
              <a:rPr lang="ko-KR" altLang="en-US" dirty="0"/>
              <a:t> </a:t>
            </a:r>
            <a:r>
              <a:rPr lang="en-US" altLang="ko-KR" dirty="0"/>
              <a:t>: </a:t>
            </a:r>
            <a:r>
              <a:rPr lang="ko-KR" altLang="en-US" dirty="0"/>
              <a:t>자연어처리 관련</a:t>
            </a:r>
          </a:p>
        </p:txBody>
      </p:sp>
      <p:sp>
        <p:nvSpPr>
          <p:cNvPr id="3" name="직사각형 2">
            <a:extLst>
              <a:ext uri="{FF2B5EF4-FFF2-40B4-BE49-F238E27FC236}">
                <a16:creationId xmlns:a16="http://schemas.microsoft.com/office/drawing/2014/main" id="{618B4990-57DA-4477-806B-5D17F1C4C9C3}"/>
              </a:ext>
            </a:extLst>
          </p:cNvPr>
          <p:cNvSpPr/>
          <p:nvPr/>
        </p:nvSpPr>
        <p:spPr>
          <a:xfrm>
            <a:off x="457738" y="1052736"/>
            <a:ext cx="7858677" cy="1200329"/>
          </a:xfrm>
          <a:prstGeom prst="rect">
            <a:avLst/>
          </a:prstGeom>
        </p:spPr>
        <p:txBody>
          <a:bodyPr wrap="square">
            <a:spAutoFit/>
          </a:bodyPr>
          <a:lstStyle/>
          <a:p>
            <a:r>
              <a:rPr lang="ko-KR" altLang="en-US" sz="1200" dirty="0">
                <a:highlight>
                  <a:srgbClr val="FFFF00"/>
                </a:highlight>
              </a:rPr>
              <a:t>‘</a:t>
            </a:r>
            <a:r>
              <a:rPr lang="en-US" altLang="ko-KR" sz="1200" dirty="0">
                <a:highlight>
                  <a:srgbClr val="FFFF00"/>
                </a:highlight>
              </a:rPr>
              <a:t>Word2vec’</a:t>
            </a:r>
          </a:p>
          <a:p>
            <a:r>
              <a:rPr lang="ko-KR" altLang="en-US" sz="1200" dirty="0"/>
              <a:t> 단어들 간의 연관된 규칙을 찾아서 각 단어의 관계를 계량적으로 산출하는 방법론으로서</a:t>
            </a:r>
            <a:r>
              <a:rPr lang="en-US" altLang="ko-KR" sz="1200" dirty="0"/>
              <a:t>, </a:t>
            </a:r>
            <a:r>
              <a:rPr lang="ko-KR" altLang="en-US" sz="1200" dirty="0"/>
              <a:t>각 단어 간의 앞 뒤 관계를 보고 근접도를 벡터의 형태로 계산하는 알고리즘</a:t>
            </a:r>
            <a:endParaRPr lang="en-US" altLang="ko-KR" sz="1200" dirty="0"/>
          </a:p>
          <a:p>
            <a:r>
              <a:rPr lang="ko-KR" altLang="en-US" sz="1200" dirty="0"/>
              <a:t>‘</a:t>
            </a:r>
            <a:r>
              <a:rPr lang="en-US" altLang="ko-KR" sz="1200" dirty="0"/>
              <a:t>Word2vec’</a:t>
            </a:r>
            <a:r>
              <a:rPr lang="ko-KR" altLang="en-US" sz="1200" dirty="0"/>
              <a:t>은 사전적으로 학습시키는 단계를 수행하지 않으므로 </a:t>
            </a:r>
            <a:r>
              <a:rPr lang="ko-KR" altLang="en-US" sz="1200" dirty="0">
                <a:highlight>
                  <a:srgbClr val="FFFF00"/>
                </a:highlight>
              </a:rPr>
              <a:t>‘비지도 학습’ 기반의 인공지능</a:t>
            </a:r>
            <a:r>
              <a:rPr lang="en-US" altLang="ko-KR" sz="1200" dirty="0"/>
              <a:t>(</a:t>
            </a:r>
            <a:r>
              <a:rPr lang="ko-KR" altLang="en-US" sz="1200" dirty="0" err="1"/>
              <a:t>머신러닝</a:t>
            </a:r>
            <a:r>
              <a:rPr lang="en-US" altLang="ko-KR" sz="1200" dirty="0"/>
              <a:t>)</a:t>
            </a:r>
            <a:r>
              <a:rPr lang="ko-KR" altLang="en-US" sz="1200" dirty="0"/>
              <a:t>의 일종</a:t>
            </a:r>
            <a:endParaRPr lang="en-US" altLang="ko-KR" sz="1200" dirty="0"/>
          </a:p>
          <a:p>
            <a:r>
              <a:rPr lang="ko-KR" altLang="en-US" sz="1200" dirty="0" err="1"/>
              <a:t>단어간의</a:t>
            </a:r>
            <a:r>
              <a:rPr lang="ko-KR" altLang="en-US" sz="1200" dirty="0"/>
              <a:t> 관계에 대한 정확한 벡터를 산출하기 위해서는 분석 대상이 되는 </a:t>
            </a:r>
            <a:r>
              <a:rPr lang="ko-KR" altLang="en-US" sz="1200" dirty="0">
                <a:highlight>
                  <a:srgbClr val="FFFF00"/>
                </a:highlight>
              </a:rPr>
              <a:t>대규모의 텍스트 데이터 문서</a:t>
            </a:r>
            <a:r>
              <a:rPr lang="en-US" altLang="ko-KR" sz="1200" dirty="0">
                <a:highlight>
                  <a:srgbClr val="FFFF00"/>
                </a:highlight>
              </a:rPr>
              <a:t>(corpus) </a:t>
            </a:r>
          </a:p>
          <a:p>
            <a:r>
              <a:rPr lang="ko-KR" altLang="en-US" sz="1200" dirty="0">
                <a:highlight>
                  <a:srgbClr val="FFFF00"/>
                </a:highlight>
              </a:rPr>
              <a:t>데이터베이스를 필요</a:t>
            </a:r>
          </a:p>
        </p:txBody>
      </p:sp>
      <p:pic>
        <p:nvPicPr>
          <p:cNvPr id="8" name="그림 7">
            <a:extLst>
              <a:ext uri="{FF2B5EF4-FFF2-40B4-BE49-F238E27FC236}">
                <a16:creationId xmlns:a16="http://schemas.microsoft.com/office/drawing/2014/main" id="{383FCF46-0931-4B21-9BDE-CAB598BE705B}"/>
              </a:ext>
            </a:extLst>
          </p:cNvPr>
          <p:cNvPicPr>
            <a:picLocks noChangeAspect="1"/>
          </p:cNvPicPr>
          <p:nvPr/>
        </p:nvPicPr>
        <p:blipFill>
          <a:blip r:embed="rId2"/>
          <a:stretch>
            <a:fillRect/>
          </a:stretch>
        </p:blipFill>
        <p:spPr>
          <a:xfrm>
            <a:off x="487286" y="2420888"/>
            <a:ext cx="4115374" cy="2743583"/>
          </a:xfrm>
          <a:prstGeom prst="rect">
            <a:avLst/>
          </a:prstGeom>
          <a:ln w="28575">
            <a:solidFill>
              <a:schemeClr val="accent1"/>
            </a:solidFill>
          </a:ln>
        </p:spPr>
      </p:pic>
      <p:sp>
        <p:nvSpPr>
          <p:cNvPr id="9" name="직사각형 8">
            <a:extLst>
              <a:ext uri="{FF2B5EF4-FFF2-40B4-BE49-F238E27FC236}">
                <a16:creationId xmlns:a16="http://schemas.microsoft.com/office/drawing/2014/main" id="{7615A09F-DAD1-4099-80F8-AEB3EFFEC04C}"/>
              </a:ext>
            </a:extLst>
          </p:cNvPr>
          <p:cNvSpPr/>
          <p:nvPr/>
        </p:nvSpPr>
        <p:spPr>
          <a:xfrm>
            <a:off x="4716016" y="2528733"/>
            <a:ext cx="4115374" cy="1938992"/>
          </a:xfrm>
          <a:prstGeom prst="rect">
            <a:avLst/>
          </a:prstGeom>
        </p:spPr>
        <p:txBody>
          <a:bodyPr wrap="square">
            <a:spAutoFit/>
          </a:bodyPr>
          <a:lstStyle/>
          <a:p>
            <a:r>
              <a:rPr lang="en-US" altLang="ko-KR" sz="1200" dirty="0">
                <a:highlight>
                  <a:srgbClr val="FFFF00"/>
                </a:highlight>
              </a:rPr>
              <a:t>CBOW</a:t>
            </a:r>
            <a:r>
              <a:rPr lang="en-US" altLang="ko-KR" sz="1200" dirty="0"/>
              <a:t> </a:t>
            </a:r>
          </a:p>
          <a:p>
            <a:r>
              <a:rPr lang="ko-KR" altLang="en-US" sz="1200" dirty="0"/>
              <a:t>여러 단어로부터 한 단어를 추정하는 방법으로서</a:t>
            </a:r>
            <a:r>
              <a:rPr lang="en-US" altLang="ko-KR" sz="1200" dirty="0"/>
              <a:t>, </a:t>
            </a:r>
            <a:r>
              <a:rPr lang="ko-KR" altLang="en-US" sz="1200" dirty="0"/>
              <a:t>주로 주변 단어로부터 목적이 되는 한 개의 단어를 찾는 과정에 활용</a:t>
            </a:r>
            <a:r>
              <a:rPr lang="en-US" altLang="ko-KR" sz="1200" dirty="0"/>
              <a:t>-CBOW </a:t>
            </a:r>
            <a:r>
              <a:rPr lang="ko-KR" altLang="en-US" sz="1200" dirty="0"/>
              <a:t>는 상대적으로 작은 </a:t>
            </a:r>
            <a:r>
              <a:rPr lang="en-US" altLang="ko-KR" sz="1200" dirty="0"/>
              <a:t>Data-set </a:t>
            </a:r>
            <a:r>
              <a:rPr lang="ko-KR" altLang="en-US" sz="1200" dirty="0"/>
              <a:t>일 때도 효과적으로 동작하고 추정 속도도 빠른 것으로 알려져 있다</a:t>
            </a:r>
            <a:r>
              <a:rPr lang="en-US" altLang="ko-KR" sz="1200" dirty="0"/>
              <a:t>. </a:t>
            </a:r>
          </a:p>
          <a:p>
            <a:r>
              <a:rPr lang="en-US" altLang="ko-KR" sz="1200" dirty="0">
                <a:highlight>
                  <a:srgbClr val="FFFF00"/>
                </a:highlight>
              </a:rPr>
              <a:t>Skip-gram</a:t>
            </a:r>
            <a:r>
              <a:rPr lang="en-US" altLang="ko-KR" sz="1200" dirty="0"/>
              <a:t> </a:t>
            </a:r>
          </a:p>
          <a:p>
            <a:r>
              <a:rPr lang="ko-KR" altLang="en-US" sz="1200" dirty="0"/>
              <a:t>한 개의 단어로 연관되는 여러 단어를 예측할 경우 활용한다</a:t>
            </a:r>
            <a:r>
              <a:rPr lang="en-US" altLang="ko-KR" sz="1200" dirty="0"/>
              <a:t>. </a:t>
            </a:r>
            <a:r>
              <a:rPr lang="ko-KR" altLang="en-US" sz="1200" dirty="0"/>
              <a:t>예를 들어</a:t>
            </a:r>
            <a:r>
              <a:rPr lang="en-US" altLang="ko-KR" sz="1200" dirty="0"/>
              <a:t>, </a:t>
            </a:r>
            <a:r>
              <a:rPr lang="ko-KR" altLang="en-US" sz="1200" dirty="0"/>
              <a:t>어떠한 단어가 현재 나타났을 때 향후 어떤 단어가 나타날 지를 추정하는 것을 목적으로 하는 경우 사용</a:t>
            </a:r>
          </a:p>
        </p:txBody>
      </p:sp>
      <p:sp>
        <p:nvSpPr>
          <p:cNvPr id="6" name="바닥글 개체 틀 5">
            <a:extLst>
              <a:ext uri="{FF2B5EF4-FFF2-40B4-BE49-F238E27FC236}">
                <a16:creationId xmlns:a16="http://schemas.microsoft.com/office/drawing/2014/main" id="{59935A7D-152A-40A6-8652-2272D6F6A64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741B0101-F166-4632-8C3A-33F05D6B471F}"/>
              </a:ext>
            </a:extLst>
          </p:cNvPr>
          <p:cNvSpPr>
            <a:spLocks noGrp="1"/>
          </p:cNvSpPr>
          <p:nvPr>
            <p:ph type="sldNum" sz="quarter" idx="12"/>
          </p:nvPr>
        </p:nvSpPr>
        <p:spPr/>
        <p:txBody>
          <a:bodyPr/>
          <a:lstStyle/>
          <a:p>
            <a:fld id="{DE77BB65-F969-4654-BF30-45C70C1BE112}" type="slidenum">
              <a:rPr lang="ko-KR" altLang="en-US" smtClean="0"/>
              <a:pPr/>
              <a:t>295</a:t>
            </a:fld>
            <a:endParaRPr lang="ko-KR" altLang="en-US"/>
          </a:p>
        </p:txBody>
      </p:sp>
      <p:sp>
        <p:nvSpPr>
          <p:cNvPr id="11" name="직사각형 10">
            <a:extLst>
              <a:ext uri="{FF2B5EF4-FFF2-40B4-BE49-F238E27FC236}">
                <a16:creationId xmlns:a16="http://schemas.microsoft.com/office/drawing/2014/main" id="{6BF4E867-519F-42C2-90F6-30C3A2A279B7}"/>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err="1"/>
              <a:t>텍스트마이닝</a:t>
            </a:r>
            <a:endParaRPr lang="ko-KR" altLang="en-US" sz="1200" dirty="0"/>
          </a:p>
        </p:txBody>
      </p:sp>
    </p:spTree>
    <p:extLst>
      <p:ext uri="{BB962C8B-B14F-4D97-AF65-F5344CB8AC3E}">
        <p14:creationId xmlns:p14="http://schemas.microsoft.com/office/powerpoint/2010/main" val="176516941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057B9B09-5AF5-4B7D-8BEA-97A04D2143F9}"/>
              </a:ext>
            </a:extLst>
          </p:cNvPr>
          <p:cNvSpPr txBox="1"/>
          <p:nvPr/>
        </p:nvSpPr>
        <p:spPr>
          <a:xfrm>
            <a:off x="3102695" y="331680"/>
            <a:ext cx="3240360" cy="369332"/>
          </a:xfrm>
          <a:prstGeom prst="rect">
            <a:avLst/>
          </a:prstGeom>
          <a:noFill/>
        </p:spPr>
        <p:txBody>
          <a:bodyPr wrap="square" rtlCol="0">
            <a:spAutoFit/>
          </a:bodyPr>
          <a:lstStyle/>
          <a:p>
            <a:r>
              <a:rPr lang="ko-KR" altLang="en-US" dirty="0"/>
              <a:t>부도 </a:t>
            </a:r>
            <a:r>
              <a:rPr lang="ko-KR" altLang="en-US" dirty="0" err="1"/>
              <a:t>연관어</a:t>
            </a:r>
            <a:r>
              <a:rPr lang="ko-KR" altLang="en-US" dirty="0"/>
              <a:t> </a:t>
            </a:r>
            <a:r>
              <a:rPr lang="en-US" altLang="ko-KR" dirty="0"/>
              <a:t>: </a:t>
            </a:r>
            <a:r>
              <a:rPr lang="ko-KR" altLang="en-US" dirty="0"/>
              <a:t>자연어처리 관련</a:t>
            </a:r>
          </a:p>
        </p:txBody>
      </p:sp>
      <p:sp>
        <p:nvSpPr>
          <p:cNvPr id="6" name="직사각형 5">
            <a:extLst>
              <a:ext uri="{FF2B5EF4-FFF2-40B4-BE49-F238E27FC236}">
                <a16:creationId xmlns:a16="http://schemas.microsoft.com/office/drawing/2014/main" id="{9786D47A-D533-47A8-B095-59DA6FD49EC0}"/>
              </a:ext>
            </a:extLst>
          </p:cNvPr>
          <p:cNvSpPr/>
          <p:nvPr/>
        </p:nvSpPr>
        <p:spPr>
          <a:xfrm>
            <a:off x="468590" y="980728"/>
            <a:ext cx="7200800" cy="738664"/>
          </a:xfrm>
          <a:prstGeom prst="rect">
            <a:avLst/>
          </a:prstGeom>
        </p:spPr>
        <p:txBody>
          <a:bodyPr wrap="square">
            <a:spAutoFit/>
          </a:bodyPr>
          <a:lstStyle/>
          <a:p>
            <a:r>
              <a:rPr lang="ko-KR" altLang="en-US" sz="1400" dirty="0"/>
              <a:t>‘부도 관련 기사 </a:t>
            </a:r>
            <a:r>
              <a:rPr lang="ko-KR" altLang="en-US" sz="1400" dirty="0" err="1"/>
              <a:t>비율’을</a:t>
            </a:r>
            <a:r>
              <a:rPr lang="ko-KR" altLang="en-US" sz="1400" dirty="0"/>
              <a:t> 측정 </a:t>
            </a:r>
            <a:endParaRPr lang="en-US" altLang="ko-KR" sz="1400" dirty="0"/>
          </a:p>
          <a:p>
            <a:r>
              <a:rPr lang="ko-KR" altLang="en-US" sz="1400" dirty="0"/>
              <a:t>기간 별로 전체 기사 중 부도와 관련된 기사의 비중을 산출하고</a:t>
            </a:r>
            <a:r>
              <a:rPr lang="en-US" altLang="ko-KR" sz="1400" dirty="0"/>
              <a:t>, </a:t>
            </a:r>
            <a:r>
              <a:rPr lang="ko-KR" altLang="en-US" sz="1400" dirty="0"/>
              <a:t>이 비율이 높게 나타날 경우 이를 사전적인 ‘</a:t>
            </a:r>
            <a:r>
              <a:rPr lang="ko-KR" altLang="en-US" sz="1400" dirty="0" err="1"/>
              <a:t>부도’의</a:t>
            </a:r>
            <a:r>
              <a:rPr lang="ko-KR" altLang="en-US" sz="1400" dirty="0"/>
              <a:t> 징후로 판단하여 부도 예측에 활용하는 것이다</a:t>
            </a:r>
          </a:p>
        </p:txBody>
      </p:sp>
      <p:pic>
        <p:nvPicPr>
          <p:cNvPr id="10" name="그림 9">
            <a:extLst>
              <a:ext uri="{FF2B5EF4-FFF2-40B4-BE49-F238E27FC236}">
                <a16:creationId xmlns:a16="http://schemas.microsoft.com/office/drawing/2014/main" id="{C0A7CC21-BDBE-4C7B-A452-58C410A6A88B}"/>
              </a:ext>
            </a:extLst>
          </p:cNvPr>
          <p:cNvPicPr>
            <a:picLocks noChangeAspect="1"/>
          </p:cNvPicPr>
          <p:nvPr/>
        </p:nvPicPr>
        <p:blipFill>
          <a:blip r:embed="rId2"/>
          <a:stretch>
            <a:fillRect/>
          </a:stretch>
        </p:blipFill>
        <p:spPr>
          <a:xfrm>
            <a:off x="683568" y="1988840"/>
            <a:ext cx="5563376" cy="847843"/>
          </a:xfrm>
          <a:prstGeom prst="rect">
            <a:avLst/>
          </a:prstGeom>
        </p:spPr>
      </p:pic>
      <p:pic>
        <p:nvPicPr>
          <p:cNvPr id="11" name="그림 10">
            <a:extLst>
              <a:ext uri="{FF2B5EF4-FFF2-40B4-BE49-F238E27FC236}">
                <a16:creationId xmlns:a16="http://schemas.microsoft.com/office/drawing/2014/main" id="{683CF2CD-8545-499A-AA22-6A8FD1490A79}"/>
              </a:ext>
            </a:extLst>
          </p:cNvPr>
          <p:cNvPicPr>
            <a:picLocks noChangeAspect="1"/>
          </p:cNvPicPr>
          <p:nvPr/>
        </p:nvPicPr>
        <p:blipFill>
          <a:blip r:embed="rId3"/>
          <a:stretch>
            <a:fillRect/>
          </a:stretch>
        </p:blipFill>
        <p:spPr>
          <a:xfrm>
            <a:off x="611560" y="2900373"/>
            <a:ext cx="5534797" cy="752580"/>
          </a:xfrm>
          <a:prstGeom prst="rect">
            <a:avLst/>
          </a:prstGeom>
        </p:spPr>
      </p:pic>
      <p:pic>
        <p:nvPicPr>
          <p:cNvPr id="12" name="그림 11">
            <a:extLst>
              <a:ext uri="{FF2B5EF4-FFF2-40B4-BE49-F238E27FC236}">
                <a16:creationId xmlns:a16="http://schemas.microsoft.com/office/drawing/2014/main" id="{E64DAA2D-78D0-4AC6-9FEE-99D99E2FA41C}"/>
              </a:ext>
            </a:extLst>
          </p:cNvPr>
          <p:cNvPicPr>
            <a:picLocks noChangeAspect="1"/>
          </p:cNvPicPr>
          <p:nvPr/>
        </p:nvPicPr>
        <p:blipFill>
          <a:blip r:embed="rId4"/>
          <a:stretch>
            <a:fillRect/>
          </a:stretch>
        </p:blipFill>
        <p:spPr>
          <a:xfrm>
            <a:off x="611560" y="3524267"/>
            <a:ext cx="4982270" cy="571580"/>
          </a:xfrm>
          <a:prstGeom prst="rect">
            <a:avLst/>
          </a:prstGeom>
        </p:spPr>
      </p:pic>
      <p:sp>
        <p:nvSpPr>
          <p:cNvPr id="13" name="직사각형 12">
            <a:extLst>
              <a:ext uri="{FF2B5EF4-FFF2-40B4-BE49-F238E27FC236}">
                <a16:creationId xmlns:a16="http://schemas.microsoft.com/office/drawing/2014/main" id="{007FEEAE-CA4D-4811-8AD2-F1127C33E4D1}"/>
              </a:ext>
            </a:extLst>
          </p:cNvPr>
          <p:cNvSpPr/>
          <p:nvPr/>
        </p:nvSpPr>
        <p:spPr>
          <a:xfrm>
            <a:off x="609580" y="4293067"/>
            <a:ext cx="7591395" cy="1015663"/>
          </a:xfrm>
          <a:prstGeom prst="rect">
            <a:avLst/>
          </a:prstGeom>
          <a:ln>
            <a:solidFill>
              <a:schemeClr val="tx2">
                <a:lumMod val="40000"/>
                <a:lumOff val="60000"/>
              </a:schemeClr>
            </a:solidFill>
          </a:ln>
        </p:spPr>
        <p:txBody>
          <a:bodyPr wrap="square">
            <a:spAutoFit/>
          </a:bodyPr>
          <a:lstStyle/>
          <a:p>
            <a:r>
              <a:rPr lang="en-US" altLang="ko-KR" sz="1200" dirty="0"/>
              <a:t>(</a:t>
            </a:r>
            <a:r>
              <a:rPr lang="ko-KR" altLang="en-US" sz="1200" dirty="0" err="1"/>
              <a:t>논문참조</a:t>
            </a:r>
            <a:r>
              <a:rPr lang="en-US" altLang="ko-KR" sz="1200" dirty="0"/>
              <a:t>)</a:t>
            </a:r>
          </a:p>
          <a:p>
            <a:endParaRPr lang="en-US" altLang="ko-KR" sz="1200" dirty="0"/>
          </a:p>
          <a:p>
            <a:pPr marL="171450" indent="-171450">
              <a:buFont typeface="Wingdings" panose="05000000000000000000" pitchFamily="2" charset="2"/>
              <a:buChar char="§"/>
            </a:pPr>
            <a:r>
              <a:rPr lang="ko-KR" altLang="en-US" sz="1200" dirty="0"/>
              <a:t>빅데이터와 인공지능 기법을 이용한 기업 부도예측 연구 </a:t>
            </a:r>
            <a:r>
              <a:rPr lang="en-US" altLang="ko-KR" sz="1200" dirty="0"/>
              <a:t>:</a:t>
            </a:r>
            <a:r>
              <a:rPr lang="ko-KR" altLang="en-US" sz="1200" dirty="0"/>
              <a:t>최정원* 오세경** 장재원</a:t>
            </a:r>
          </a:p>
          <a:p>
            <a:pPr marL="171450" indent="-171450">
              <a:buFont typeface="Wingdings" panose="05000000000000000000" pitchFamily="2" charset="2"/>
              <a:buChar char="§"/>
            </a:pPr>
            <a:r>
              <a:rPr lang="ko-KR" altLang="en-US" sz="1200" dirty="0"/>
              <a:t>최정원</a:t>
            </a:r>
            <a:r>
              <a:rPr lang="en-US" altLang="ko-KR" sz="1200" dirty="0"/>
              <a:t>·</a:t>
            </a:r>
            <a:r>
              <a:rPr lang="ko-KR" altLang="en-US" sz="1200" dirty="0" err="1"/>
              <a:t>한호선</a:t>
            </a:r>
            <a:r>
              <a:rPr lang="en-US" altLang="ko-KR" sz="1200" dirty="0"/>
              <a:t>·</a:t>
            </a:r>
            <a:r>
              <a:rPr lang="ko-KR" altLang="en-US" sz="1200" dirty="0"/>
              <a:t>이미영</a:t>
            </a:r>
            <a:r>
              <a:rPr lang="en-US" altLang="ko-KR" sz="1200" dirty="0"/>
              <a:t>·</a:t>
            </a:r>
            <a:r>
              <a:rPr lang="ko-KR" altLang="en-US" sz="1200" dirty="0" err="1"/>
              <a:t>안준모</a:t>
            </a:r>
            <a:r>
              <a:rPr lang="en-US" altLang="ko-KR" sz="1200" dirty="0"/>
              <a:t>(2015):</a:t>
            </a:r>
            <a:r>
              <a:rPr lang="ko-KR" altLang="en-US" sz="1200" dirty="0"/>
              <a:t> 부도가 발생한 기업의 뉴스 텍스트 데이터를 </a:t>
            </a:r>
            <a:r>
              <a:rPr lang="ko-KR" altLang="en-US" sz="1200" dirty="0" err="1"/>
              <a:t>텍스트마이닝</a:t>
            </a:r>
            <a:r>
              <a:rPr lang="ko-KR" altLang="en-US" sz="1200" dirty="0"/>
              <a:t> 기법으로 분석하여 기업 부도예측의 가능함을 시도</a:t>
            </a:r>
            <a:endParaRPr lang="en-US" altLang="ko-KR" sz="1200" dirty="0"/>
          </a:p>
        </p:txBody>
      </p:sp>
      <p:sp>
        <p:nvSpPr>
          <p:cNvPr id="3" name="바닥글 개체 틀 2">
            <a:extLst>
              <a:ext uri="{FF2B5EF4-FFF2-40B4-BE49-F238E27FC236}">
                <a16:creationId xmlns:a16="http://schemas.microsoft.com/office/drawing/2014/main" id="{C8CBA417-1327-4C3F-BE45-DA882E0439A8}"/>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EFF479DD-5576-4D8C-99BB-79F23DFB85F0}"/>
              </a:ext>
            </a:extLst>
          </p:cNvPr>
          <p:cNvSpPr>
            <a:spLocks noGrp="1"/>
          </p:cNvSpPr>
          <p:nvPr>
            <p:ph type="sldNum" sz="quarter" idx="12"/>
          </p:nvPr>
        </p:nvSpPr>
        <p:spPr/>
        <p:txBody>
          <a:bodyPr/>
          <a:lstStyle/>
          <a:p>
            <a:fld id="{DE77BB65-F969-4654-BF30-45C70C1BE112}" type="slidenum">
              <a:rPr lang="ko-KR" altLang="en-US" smtClean="0"/>
              <a:pPr/>
              <a:t>296</a:t>
            </a:fld>
            <a:endParaRPr lang="ko-KR" altLang="en-US"/>
          </a:p>
        </p:txBody>
      </p:sp>
      <p:sp>
        <p:nvSpPr>
          <p:cNvPr id="15" name="직사각형 14">
            <a:extLst>
              <a:ext uri="{FF2B5EF4-FFF2-40B4-BE49-F238E27FC236}">
                <a16:creationId xmlns:a16="http://schemas.microsoft.com/office/drawing/2014/main" id="{7D0E7FDF-DD9D-4E61-80E8-638A888AE0E8}"/>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ko-KR" altLang="en-US" sz="1200" dirty="0" err="1"/>
              <a:t>텍스트마이닝</a:t>
            </a:r>
            <a:endParaRPr lang="ko-KR" altLang="en-US" sz="1200" dirty="0"/>
          </a:p>
        </p:txBody>
      </p:sp>
    </p:spTree>
    <p:extLst>
      <p:ext uri="{BB962C8B-B14F-4D97-AF65-F5344CB8AC3E}">
        <p14:creationId xmlns:p14="http://schemas.microsoft.com/office/powerpoint/2010/main" val="27071067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7BC3F49-3107-49B8-99B1-2D158F7CC420}"/>
              </a:ext>
            </a:extLst>
          </p:cNvPr>
          <p:cNvSpPr>
            <a:spLocks noGrp="1"/>
          </p:cNvSpPr>
          <p:nvPr>
            <p:ph idx="1"/>
          </p:nvPr>
        </p:nvSpPr>
        <p:spPr>
          <a:xfrm>
            <a:off x="539551" y="1288664"/>
            <a:ext cx="7776865" cy="2572383"/>
          </a:xfrm>
        </p:spPr>
        <p:txBody>
          <a:bodyPr>
            <a:normAutofit fontScale="25000" lnSpcReduction="20000"/>
          </a:bodyPr>
          <a:lstStyle/>
          <a:p>
            <a:r>
              <a:rPr lang="ko-KR" altLang="en-US" sz="6000" b="1" dirty="0"/>
              <a:t>예측분석 이란</a:t>
            </a:r>
            <a:r>
              <a:rPr lang="en-US" altLang="ko-KR" sz="6000" b="1" dirty="0"/>
              <a:t>?</a:t>
            </a:r>
          </a:p>
          <a:p>
            <a:pPr>
              <a:lnSpc>
                <a:spcPct val="120000"/>
              </a:lnSpc>
            </a:pPr>
            <a:r>
              <a:rPr lang="ko-KR" altLang="en-US" sz="4800" dirty="0">
                <a:latin typeface="+mj-ea"/>
                <a:ea typeface="+mj-ea"/>
              </a:rPr>
              <a:t>보다 나은 의사결정을 </a:t>
            </a:r>
            <a:r>
              <a:rPr lang="ko-KR" altLang="en-US" sz="4800" dirty="0">
                <a:highlight>
                  <a:srgbClr val="FFFF00"/>
                </a:highlight>
                <a:latin typeface="+mj-ea"/>
                <a:ea typeface="+mj-ea"/>
              </a:rPr>
              <a:t>위해서 데이터로부터 학습하</a:t>
            </a:r>
            <a:r>
              <a:rPr lang="ko-KR" altLang="en-US" sz="4800" dirty="0">
                <a:latin typeface="+mj-ea"/>
                <a:ea typeface="+mj-ea"/>
              </a:rPr>
              <a:t>여 어떤 사안에 대한 </a:t>
            </a:r>
            <a:r>
              <a:rPr lang="ko-KR" altLang="en-US" sz="4800" dirty="0">
                <a:highlight>
                  <a:srgbClr val="FFFF00"/>
                </a:highlight>
                <a:latin typeface="+mj-ea"/>
                <a:ea typeface="+mj-ea"/>
              </a:rPr>
              <a:t>미래행위를 예측하는 </a:t>
            </a:r>
            <a:r>
              <a:rPr lang="ko-KR" altLang="en-US" sz="4800" dirty="0">
                <a:latin typeface="+mj-ea"/>
                <a:ea typeface="+mj-ea"/>
              </a:rPr>
              <a:t>기술</a:t>
            </a:r>
            <a:endParaRPr lang="en-US" altLang="ko-KR" sz="4800" dirty="0">
              <a:latin typeface="+mj-ea"/>
              <a:ea typeface="+mj-ea"/>
            </a:endParaRPr>
          </a:p>
          <a:p>
            <a:pPr>
              <a:lnSpc>
                <a:spcPct val="120000"/>
              </a:lnSpc>
            </a:pPr>
            <a:r>
              <a:rPr lang="en-US" altLang="ko-KR" sz="4800" dirty="0">
                <a:latin typeface="+mj-ea"/>
                <a:ea typeface="+mj-ea"/>
                <a:sym typeface="Wingdings" panose="05000000000000000000" pitchFamily="2" charset="2"/>
              </a:rPr>
              <a:t> </a:t>
            </a:r>
            <a:r>
              <a:rPr lang="ko-KR" altLang="en-US" sz="4800" dirty="0">
                <a:latin typeface="+mj-ea"/>
                <a:ea typeface="+mj-ea"/>
                <a:sym typeface="Wingdings" panose="05000000000000000000" pitchFamily="2" charset="2"/>
              </a:rPr>
              <a:t>예측모델은 예측하는 메커니즘 </a:t>
            </a:r>
            <a:endParaRPr lang="en-US" altLang="ko-KR" sz="4800" dirty="0">
              <a:latin typeface="+mj-ea"/>
              <a:ea typeface="+mj-ea"/>
            </a:endParaRPr>
          </a:p>
          <a:p>
            <a:pPr>
              <a:lnSpc>
                <a:spcPct val="120000"/>
              </a:lnSpc>
            </a:pPr>
            <a:r>
              <a:rPr lang="ko-KR" altLang="en-US" sz="4800" dirty="0">
                <a:latin typeface="+mj-ea"/>
                <a:ea typeface="+mj-ea"/>
              </a:rPr>
              <a:t>단순히 데이터를 집계하고 </a:t>
            </a:r>
            <a:r>
              <a:rPr lang="ko-KR" altLang="en-US" sz="4800" dirty="0" err="1">
                <a:latin typeface="+mj-ea"/>
                <a:ea typeface="+mj-ea"/>
              </a:rPr>
              <a:t>시각화하는</a:t>
            </a:r>
            <a:r>
              <a:rPr lang="ko-KR" altLang="en-US" sz="4800" dirty="0">
                <a:latin typeface="+mj-ea"/>
                <a:ea typeface="+mj-ea"/>
              </a:rPr>
              <a:t> 분석의 수준을 뛰어넘어서</a:t>
            </a:r>
            <a:r>
              <a:rPr lang="en-US" altLang="ko-KR" sz="4800" dirty="0">
                <a:latin typeface="+mj-ea"/>
                <a:ea typeface="+mj-ea"/>
              </a:rPr>
              <a:t>, </a:t>
            </a:r>
            <a:r>
              <a:rPr lang="ko-KR" altLang="en-US" sz="4800" dirty="0">
                <a:latin typeface="+mj-ea"/>
                <a:ea typeface="+mj-ea"/>
              </a:rPr>
              <a:t>특정한 </a:t>
            </a:r>
            <a:r>
              <a:rPr lang="en-US" altLang="ko-KR" sz="4800" dirty="0">
                <a:latin typeface="+mj-ea"/>
                <a:ea typeface="+mj-ea"/>
              </a:rPr>
              <a:t>Event </a:t>
            </a:r>
            <a:r>
              <a:rPr lang="ko-KR" altLang="en-US" sz="4800" dirty="0">
                <a:latin typeface="+mj-ea"/>
                <a:ea typeface="+mj-ea"/>
              </a:rPr>
              <a:t>가 발생된 원인의 규명은 물론이고 향후에 발생될 가능성을 예측하고 이에 적합한 대응 행동을 제시해줌으로써 데이터 기반의 합리적이고 효율적인 의사결정을 가능하게 해주는 미래형 분석분야</a:t>
            </a:r>
            <a:endParaRPr lang="en-US" altLang="ko-KR" sz="4800" dirty="0">
              <a:latin typeface="+mj-ea"/>
              <a:ea typeface="+mj-ea"/>
            </a:endParaRPr>
          </a:p>
          <a:p>
            <a:pPr>
              <a:lnSpc>
                <a:spcPct val="120000"/>
              </a:lnSpc>
            </a:pPr>
            <a:r>
              <a:rPr lang="ko-KR" altLang="en-US" sz="4800" dirty="0">
                <a:latin typeface="+mj-ea"/>
                <a:ea typeface="+mj-ea"/>
              </a:rPr>
              <a:t> 경보 </a:t>
            </a:r>
            <a:r>
              <a:rPr lang="en-US" altLang="ko-KR" sz="4800" dirty="0">
                <a:latin typeface="+mj-ea"/>
                <a:ea typeface="+mj-ea"/>
              </a:rPr>
              <a:t>(Alert) </a:t>
            </a:r>
            <a:r>
              <a:rPr lang="ko-KR" altLang="en-US" sz="4800" dirty="0">
                <a:latin typeface="+mj-ea"/>
                <a:ea typeface="+mj-ea"/>
              </a:rPr>
              <a:t>통계분석 </a:t>
            </a:r>
            <a:r>
              <a:rPr lang="ko-KR" altLang="en-US" sz="4800" dirty="0" err="1">
                <a:latin typeface="+mj-ea"/>
                <a:ea typeface="+mj-ea"/>
              </a:rPr>
              <a:t>데이터마이닝</a:t>
            </a:r>
            <a:r>
              <a:rPr lang="ko-KR" altLang="en-US" sz="4800" dirty="0">
                <a:latin typeface="+mj-ea"/>
                <a:ea typeface="+mj-ea"/>
              </a:rPr>
              <a:t> 예측모델링 어떠한 행동이 필요한가</a:t>
            </a:r>
            <a:r>
              <a:rPr lang="en-US" altLang="ko-KR" sz="4800" dirty="0">
                <a:latin typeface="+mj-ea"/>
                <a:ea typeface="+mj-ea"/>
              </a:rPr>
              <a:t>? </a:t>
            </a:r>
          </a:p>
          <a:p>
            <a:pPr>
              <a:lnSpc>
                <a:spcPct val="120000"/>
              </a:lnSpc>
            </a:pPr>
            <a:r>
              <a:rPr lang="ko-KR" altLang="en-US" sz="4800" dirty="0">
                <a:latin typeface="+mj-ea"/>
                <a:ea typeface="+mj-ea"/>
              </a:rPr>
              <a:t>최적화 예측 통계분석부터 최적화에 이르기까지 예측분석 </a:t>
            </a:r>
            <a:r>
              <a:rPr lang="en-US" altLang="ko-KR" sz="4800" dirty="0">
                <a:latin typeface="+mj-ea"/>
                <a:ea typeface="+mj-ea"/>
              </a:rPr>
              <a:t>(Predictive Analytics) </a:t>
            </a:r>
            <a:r>
              <a:rPr lang="ko-KR" altLang="en-US" sz="4800" dirty="0">
                <a:latin typeface="+mj-ea"/>
                <a:ea typeface="+mj-ea"/>
              </a:rPr>
              <a:t>영역은 빅데이터를 도입하는 기업들이 중점을 두어서 반드시 갖추어야 하는 분석 역량</a:t>
            </a:r>
            <a:r>
              <a:rPr lang="en-US" altLang="ko-KR" sz="4800" dirty="0">
                <a:latin typeface="+mj-ea"/>
                <a:ea typeface="+mj-ea"/>
              </a:rPr>
              <a:t> </a:t>
            </a:r>
          </a:p>
          <a:p>
            <a:pPr>
              <a:lnSpc>
                <a:spcPct val="120000"/>
              </a:lnSpc>
            </a:pPr>
            <a:r>
              <a:rPr lang="en-US" altLang="ko-KR" sz="4800" dirty="0">
                <a:latin typeface="+mj-ea"/>
                <a:ea typeface="+mj-ea"/>
              </a:rPr>
              <a:t>. </a:t>
            </a:r>
            <a:r>
              <a:rPr lang="ko-KR" altLang="en-US" sz="4800" dirty="0">
                <a:latin typeface="+mj-ea"/>
                <a:ea typeface="+mj-ea"/>
              </a:rPr>
              <a:t>예측분석</a:t>
            </a:r>
            <a:r>
              <a:rPr lang="en-US" altLang="ko-KR" sz="4800" dirty="0">
                <a:latin typeface="+mj-ea"/>
                <a:ea typeface="+mj-ea"/>
                <a:sym typeface="Wingdings" panose="05000000000000000000" pitchFamily="2" charset="2"/>
              </a:rPr>
              <a:t> </a:t>
            </a:r>
            <a:r>
              <a:rPr lang="ko-KR" altLang="en-US" sz="4800" dirty="0">
                <a:latin typeface="+mj-ea"/>
                <a:ea typeface="+mj-ea"/>
              </a:rPr>
              <a:t> 새로운 경제적가치 창출</a:t>
            </a:r>
            <a:endParaRPr lang="ko-KR" altLang="en-US" sz="4800" dirty="0"/>
          </a:p>
        </p:txBody>
      </p:sp>
      <p:sp>
        <p:nvSpPr>
          <p:cNvPr id="7" name="직사각형 6">
            <a:extLst>
              <a:ext uri="{FF2B5EF4-FFF2-40B4-BE49-F238E27FC236}">
                <a16:creationId xmlns:a16="http://schemas.microsoft.com/office/drawing/2014/main" id="{8D92A2E8-433C-4491-A71C-566A32476AE2}"/>
              </a:ext>
            </a:extLst>
          </p:cNvPr>
          <p:cNvSpPr/>
          <p:nvPr/>
        </p:nvSpPr>
        <p:spPr>
          <a:xfrm>
            <a:off x="4611899" y="4113148"/>
            <a:ext cx="3131586" cy="1061829"/>
          </a:xfrm>
          <a:prstGeom prst="rect">
            <a:avLst/>
          </a:prstGeom>
        </p:spPr>
        <p:txBody>
          <a:bodyPr wrap="square">
            <a:spAutoFit/>
          </a:bodyPr>
          <a:lstStyle/>
          <a:p>
            <a:pPr>
              <a:buFont typeface="Arial" panose="020B0604020202020204" pitchFamily="34" charset="0"/>
              <a:buChar char="•"/>
            </a:pPr>
            <a:r>
              <a:rPr lang="ko-KR" altLang="en-US" sz="1050" dirty="0">
                <a:solidFill>
                  <a:srgbClr val="FF0000"/>
                </a:solidFill>
                <a:latin typeface="Malgun Gothic" panose="020B0503020000020004" pitchFamily="50" charset="-127"/>
                <a:ea typeface="Malgun Gothic" panose="020B0503020000020004" pitchFamily="50" charset="-127"/>
              </a:rPr>
              <a:t>사례</a:t>
            </a:r>
            <a:endParaRPr lang="en-US" altLang="ko-KR" sz="1050" dirty="0">
              <a:solidFill>
                <a:srgbClr val="FF0000"/>
              </a:solidFill>
              <a:latin typeface="Malgun Gothic" panose="020B0503020000020004" pitchFamily="50" charset="-127"/>
              <a:ea typeface="Malgun Gothic" panose="020B0503020000020004" pitchFamily="50" charset="-127"/>
            </a:endParaRPr>
          </a:p>
          <a:p>
            <a:pPr>
              <a:buFont typeface="Arial" panose="020B0604020202020204" pitchFamily="34" charset="0"/>
              <a:buChar char="•"/>
            </a:pPr>
            <a:r>
              <a:rPr lang="ko-KR" altLang="en-US" sz="1050" dirty="0">
                <a:solidFill>
                  <a:srgbClr val="000000"/>
                </a:solidFill>
                <a:latin typeface="Malgun Gothic" panose="020B0503020000020004" pitchFamily="50" charset="-127"/>
                <a:ea typeface="Malgun Gothic" panose="020B0503020000020004" pitchFamily="50" charset="-127"/>
              </a:rPr>
              <a:t>카드회사 회원들의 가입정보를 통해 연 매출액을 알아 맞히는 것</a:t>
            </a:r>
            <a:endParaRPr lang="en-US" altLang="ko-KR" sz="1050" dirty="0">
              <a:solidFill>
                <a:srgbClr val="000000"/>
              </a:solidFill>
              <a:latin typeface="Malgun Gothic" panose="020B0503020000020004" pitchFamily="50" charset="-127"/>
              <a:ea typeface="Malgun Gothic" panose="020B0503020000020004" pitchFamily="50" charset="-127"/>
            </a:endParaRPr>
          </a:p>
          <a:p>
            <a:pPr>
              <a:buFont typeface="Arial" panose="020B0604020202020204" pitchFamily="34" charset="0"/>
              <a:buChar char="•"/>
            </a:pPr>
            <a:r>
              <a:rPr lang="ko-KR" altLang="en-US" sz="1050" dirty="0">
                <a:solidFill>
                  <a:srgbClr val="000000"/>
                </a:solidFill>
                <a:latin typeface="Malgun Gothic" panose="020B0503020000020004" pitchFamily="50" charset="-127"/>
                <a:ea typeface="Malgun Gothic" panose="020B0503020000020004" pitchFamily="50" charset="-127"/>
              </a:rPr>
              <a:t>전산 </a:t>
            </a:r>
            <a:r>
              <a:rPr lang="en-US" altLang="ko-KR" sz="1050" dirty="0">
                <a:solidFill>
                  <a:srgbClr val="000000"/>
                </a:solidFill>
                <a:latin typeface="Malgun Gothic" panose="020B0503020000020004" pitchFamily="50" charset="-127"/>
                <a:ea typeface="Malgun Gothic" panose="020B0503020000020004" pitchFamily="50" charset="-127"/>
              </a:rPr>
              <a:t>DOWN </a:t>
            </a:r>
            <a:r>
              <a:rPr lang="ko-KR" altLang="en-US" sz="1050" dirty="0">
                <a:solidFill>
                  <a:srgbClr val="000000"/>
                </a:solidFill>
                <a:latin typeface="Malgun Gothic" panose="020B0503020000020004" pitchFamily="50" charset="-127"/>
                <a:ea typeface="Malgun Gothic" panose="020B0503020000020004" pitchFamily="50" charset="-127"/>
              </a:rPr>
              <a:t>미리 예측</a:t>
            </a:r>
            <a:endParaRPr lang="en-US" altLang="ko-KR" sz="1050" dirty="0">
              <a:solidFill>
                <a:srgbClr val="000000"/>
              </a:solidFill>
              <a:latin typeface="Malgun Gothic" panose="020B0503020000020004" pitchFamily="50" charset="-127"/>
              <a:ea typeface="Malgun Gothic" panose="020B0503020000020004" pitchFamily="50" charset="-127"/>
            </a:endParaRPr>
          </a:p>
          <a:p>
            <a:pPr>
              <a:buFont typeface="Arial" panose="020B0604020202020204" pitchFamily="34" charset="0"/>
              <a:buChar char="•"/>
            </a:pPr>
            <a:r>
              <a:rPr lang="ko-KR" altLang="en-US" sz="1050" dirty="0">
                <a:solidFill>
                  <a:srgbClr val="000000"/>
                </a:solidFill>
                <a:latin typeface="Malgun Gothic" panose="020B0503020000020004" pitchFamily="50" charset="-127"/>
                <a:ea typeface="Malgun Gothic" panose="020B0503020000020004" pitchFamily="50" charset="-127"/>
              </a:rPr>
              <a:t>가격 </a:t>
            </a:r>
            <a:r>
              <a:rPr lang="en-US" altLang="ko-KR" sz="1050" dirty="0">
                <a:solidFill>
                  <a:srgbClr val="000000"/>
                </a:solidFill>
                <a:latin typeface="Malgun Gothic" panose="020B0503020000020004" pitchFamily="50" charset="-127"/>
                <a:ea typeface="Malgun Gothic" panose="020B0503020000020004" pitchFamily="50" charset="-127"/>
              </a:rPr>
              <a:t>( </a:t>
            </a:r>
            <a:r>
              <a:rPr lang="ko-KR" altLang="en-US" sz="1050" dirty="0">
                <a:solidFill>
                  <a:srgbClr val="000000"/>
                </a:solidFill>
                <a:latin typeface="Malgun Gothic" panose="020B0503020000020004" pitchFamily="50" charset="-127"/>
                <a:ea typeface="Malgun Gothic" panose="020B0503020000020004" pitchFamily="50" charset="-127"/>
              </a:rPr>
              <a:t>주가</a:t>
            </a:r>
            <a:r>
              <a:rPr lang="en-US" altLang="ko-KR" sz="1050" dirty="0">
                <a:solidFill>
                  <a:srgbClr val="000000"/>
                </a:solidFill>
                <a:latin typeface="Malgun Gothic" panose="020B0503020000020004" pitchFamily="50" charset="-127"/>
                <a:ea typeface="Malgun Gothic" panose="020B0503020000020004" pitchFamily="50" charset="-127"/>
              </a:rPr>
              <a:t>,</a:t>
            </a:r>
            <a:r>
              <a:rPr lang="ko-KR" altLang="en-US" sz="1050" dirty="0">
                <a:solidFill>
                  <a:srgbClr val="000000"/>
                </a:solidFill>
                <a:latin typeface="Malgun Gothic" panose="020B0503020000020004" pitchFamily="50" charset="-127"/>
                <a:ea typeface="Malgun Gothic" panose="020B0503020000020004" pitchFamily="50" charset="-127"/>
              </a:rPr>
              <a:t>환율</a:t>
            </a:r>
            <a:r>
              <a:rPr lang="en-US" altLang="ko-KR" sz="1050" dirty="0">
                <a:solidFill>
                  <a:srgbClr val="000000"/>
                </a:solidFill>
                <a:latin typeface="Malgun Gothic" panose="020B0503020000020004" pitchFamily="50" charset="-127"/>
                <a:ea typeface="Malgun Gothic" panose="020B0503020000020004" pitchFamily="50" charset="-127"/>
              </a:rPr>
              <a:t>…) </a:t>
            </a:r>
            <a:r>
              <a:rPr lang="ko-KR" altLang="en-US" sz="1050" dirty="0">
                <a:solidFill>
                  <a:srgbClr val="000000"/>
                </a:solidFill>
                <a:latin typeface="Malgun Gothic" panose="020B0503020000020004" pitchFamily="50" charset="-127"/>
                <a:ea typeface="Malgun Gothic" panose="020B0503020000020004" pitchFamily="50" charset="-127"/>
              </a:rPr>
              <a:t>예측</a:t>
            </a:r>
            <a:endParaRPr lang="en-US" altLang="ko-KR" sz="1050" dirty="0">
              <a:solidFill>
                <a:srgbClr val="000000"/>
              </a:solidFill>
              <a:latin typeface="Malgun Gothic" panose="020B0503020000020004" pitchFamily="50" charset="-127"/>
              <a:ea typeface="Malgun Gothic" panose="020B0503020000020004" pitchFamily="50" charset="-127"/>
            </a:endParaRPr>
          </a:p>
          <a:p>
            <a:pPr>
              <a:buFont typeface="Arial" panose="020B0604020202020204" pitchFamily="34" charset="0"/>
              <a:buChar char="•"/>
            </a:pPr>
            <a:r>
              <a:rPr lang="ko-KR" altLang="en-US" sz="1050" dirty="0">
                <a:solidFill>
                  <a:srgbClr val="000000"/>
                </a:solidFill>
                <a:latin typeface="Malgun Gothic" panose="020B0503020000020004" pitchFamily="50" charset="-127"/>
                <a:ea typeface="Malgun Gothic" panose="020B0503020000020004" pitchFamily="50" charset="-127"/>
              </a:rPr>
              <a:t>매출액 예측 </a:t>
            </a:r>
          </a:p>
        </p:txBody>
      </p:sp>
      <p:sp>
        <p:nvSpPr>
          <p:cNvPr id="9" name="TextBox 8">
            <a:extLst>
              <a:ext uri="{FF2B5EF4-FFF2-40B4-BE49-F238E27FC236}">
                <a16:creationId xmlns:a16="http://schemas.microsoft.com/office/drawing/2014/main" id="{DB2E4D3F-D1B7-4DC2-9C88-0F0E0AEFB725}"/>
              </a:ext>
            </a:extLst>
          </p:cNvPr>
          <p:cNvSpPr txBox="1"/>
          <p:nvPr/>
        </p:nvSpPr>
        <p:spPr>
          <a:xfrm>
            <a:off x="1367676" y="4432184"/>
            <a:ext cx="2771668" cy="623248"/>
          </a:xfrm>
          <a:prstGeom prst="rect">
            <a:avLst/>
          </a:prstGeom>
          <a:noFill/>
        </p:spPr>
        <p:txBody>
          <a:bodyPr wrap="square" rtlCol="0">
            <a:spAutoFit/>
          </a:bodyPr>
          <a:lstStyle/>
          <a:p>
            <a:r>
              <a:rPr lang="ko-KR" altLang="en-US" sz="1350" dirty="0"/>
              <a:t>예측분석 주제영역</a:t>
            </a:r>
            <a:endParaRPr lang="en-US" altLang="ko-KR" sz="1350" dirty="0"/>
          </a:p>
          <a:p>
            <a:pPr marL="214313" indent="-214313">
              <a:buFont typeface="Wingdings" panose="05000000000000000000" pitchFamily="2" charset="2"/>
              <a:buChar char="l"/>
            </a:pPr>
            <a:r>
              <a:rPr lang="ko-KR" altLang="en-US" sz="1050" dirty="0"/>
              <a:t>무엇을 예측할 것인가</a:t>
            </a:r>
            <a:r>
              <a:rPr lang="en-US" altLang="ko-KR" sz="1050" dirty="0"/>
              <a:t>?</a:t>
            </a:r>
          </a:p>
          <a:p>
            <a:pPr marL="214313" indent="-214313">
              <a:buFont typeface="Wingdings" panose="05000000000000000000" pitchFamily="2" charset="2"/>
              <a:buChar char="l"/>
            </a:pPr>
            <a:r>
              <a:rPr lang="ko-KR" altLang="en-US" sz="1050" dirty="0"/>
              <a:t>어떻게 활용할 것인가</a:t>
            </a:r>
          </a:p>
        </p:txBody>
      </p:sp>
      <p:sp>
        <p:nvSpPr>
          <p:cNvPr id="12" name="제목 1">
            <a:extLst>
              <a:ext uri="{FF2B5EF4-FFF2-40B4-BE49-F238E27FC236}">
                <a16:creationId xmlns:a16="http://schemas.microsoft.com/office/drawing/2014/main" id="{7D4F3517-84FC-4B8B-BF84-942D92009A4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3" name="직사각형 12">
            <a:extLst>
              <a:ext uri="{FF2B5EF4-FFF2-40B4-BE49-F238E27FC236}">
                <a16:creationId xmlns:a16="http://schemas.microsoft.com/office/drawing/2014/main" id="{93A8E5C6-653C-4DF4-9A74-863C61863CC1}"/>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6" name="제목 5">
            <a:extLst>
              <a:ext uri="{FF2B5EF4-FFF2-40B4-BE49-F238E27FC236}">
                <a16:creationId xmlns:a16="http://schemas.microsoft.com/office/drawing/2014/main" id="{B5CB9D46-2103-46D5-8222-C607E101C549}"/>
              </a:ext>
            </a:extLst>
          </p:cNvPr>
          <p:cNvSpPr>
            <a:spLocks noGrp="1"/>
          </p:cNvSpPr>
          <p:nvPr>
            <p:ph type="title"/>
          </p:nvPr>
        </p:nvSpPr>
        <p:spPr/>
        <p:txBody>
          <a:bodyPr>
            <a:normAutofit/>
          </a:bodyPr>
          <a:lstStyle/>
          <a:p>
            <a:r>
              <a:rPr lang="ko-KR" altLang="en-US" sz="2000" dirty="0"/>
              <a:t>예측분석 이란</a:t>
            </a:r>
            <a:r>
              <a:rPr lang="en-US" altLang="ko-KR" sz="2000" dirty="0"/>
              <a:t>?</a:t>
            </a:r>
            <a:br>
              <a:rPr lang="en-US" altLang="ko-KR" sz="2000" dirty="0"/>
            </a:br>
            <a:endParaRPr lang="ko-KR" altLang="en-US" sz="2000" dirty="0"/>
          </a:p>
        </p:txBody>
      </p:sp>
      <p:sp>
        <p:nvSpPr>
          <p:cNvPr id="3" name="바닥글 개체 틀 2">
            <a:extLst>
              <a:ext uri="{FF2B5EF4-FFF2-40B4-BE49-F238E27FC236}">
                <a16:creationId xmlns:a16="http://schemas.microsoft.com/office/drawing/2014/main" id="{40281D6A-37A8-4EE1-97CF-7153420D3E42}"/>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EED37444-F8D2-448A-B1BB-4ED36805E250}"/>
              </a:ext>
            </a:extLst>
          </p:cNvPr>
          <p:cNvSpPr>
            <a:spLocks noGrp="1"/>
          </p:cNvSpPr>
          <p:nvPr>
            <p:ph type="sldNum" sz="quarter" idx="12"/>
          </p:nvPr>
        </p:nvSpPr>
        <p:spPr/>
        <p:txBody>
          <a:bodyPr/>
          <a:lstStyle/>
          <a:p>
            <a:fld id="{DE77BB65-F969-4654-BF30-45C70C1BE112}" type="slidenum">
              <a:rPr lang="ko-KR" altLang="en-US" smtClean="0"/>
              <a:pPr/>
              <a:t>297</a:t>
            </a:fld>
            <a:endParaRPr lang="ko-KR" altLang="en-US"/>
          </a:p>
        </p:txBody>
      </p:sp>
    </p:spTree>
    <p:extLst>
      <p:ext uri="{BB962C8B-B14F-4D97-AF65-F5344CB8AC3E}">
        <p14:creationId xmlns:p14="http://schemas.microsoft.com/office/powerpoint/2010/main" val="403228675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F412B089-CF0F-4862-B92A-A5220EFFF18A}"/>
              </a:ext>
            </a:extLst>
          </p:cNvPr>
          <p:cNvSpPr>
            <a:spLocks noGrp="1"/>
          </p:cNvSpPr>
          <p:nvPr>
            <p:ph type="sldNum" sz="quarter" idx="12"/>
          </p:nvPr>
        </p:nvSpPr>
        <p:spPr/>
        <p:txBody>
          <a:bodyPr/>
          <a:lstStyle/>
          <a:p>
            <a:fld id="{DE77BB65-F969-4654-BF30-45C70C1BE112}" type="slidenum">
              <a:rPr lang="ko-KR" altLang="en-US" smtClean="0"/>
              <a:pPr/>
              <a:t>298</a:t>
            </a:fld>
            <a:endParaRPr lang="ko-KR" altLang="en-US"/>
          </a:p>
        </p:txBody>
      </p:sp>
      <p:sp>
        <p:nvSpPr>
          <p:cNvPr id="5" name="제목 4">
            <a:extLst>
              <a:ext uri="{FF2B5EF4-FFF2-40B4-BE49-F238E27FC236}">
                <a16:creationId xmlns:a16="http://schemas.microsoft.com/office/drawing/2014/main" id="{3FE54D34-80D6-4D6D-9212-B53752DBB557}"/>
              </a:ext>
            </a:extLst>
          </p:cNvPr>
          <p:cNvSpPr>
            <a:spLocks noGrp="1"/>
          </p:cNvSpPr>
          <p:nvPr>
            <p:ph type="title"/>
          </p:nvPr>
        </p:nvSpPr>
        <p:spPr>
          <a:xfrm>
            <a:off x="411971" y="1238671"/>
            <a:ext cx="1242138" cy="262564"/>
          </a:xfrm>
          <a:solidFill>
            <a:schemeClr val="accent5">
              <a:lumMod val="20000"/>
              <a:lumOff val="80000"/>
            </a:schemeClr>
          </a:solidFill>
          <a:ln>
            <a:solidFill>
              <a:schemeClr val="tx2">
                <a:lumMod val="75000"/>
              </a:schemeClr>
            </a:solidFill>
          </a:ln>
        </p:spPr>
        <p:txBody>
          <a:bodyPr>
            <a:normAutofit/>
          </a:bodyPr>
          <a:lstStyle/>
          <a:p>
            <a:r>
              <a:rPr lang="ko-KR" altLang="en-US" sz="1050" dirty="0"/>
              <a:t>예측분석 절차</a:t>
            </a:r>
          </a:p>
        </p:txBody>
      </p:sp>
      <p:graphicFrame>
        <p:nvGraphicFramePr>
          <p:cNvPr id="8" name="다이어그램 7">
            <a:extLst>
              <a:ext uri="{FF2B5EF4-FFF2-40B4-BE49-F238E27FC236}">
                <a16:creationId xmlns:a16="http://schemas.microsoft.com/office/drawing/2014/main" id="{49405E87-71B6-4654-BB5D-353A8BF9438E}"/>
              </a:ext>
            </a:extLst>
          </p:cNvPr>
          <p:cNvGraphicFramePr/>
          <p:nvPr>
            <p:extLst>
              <p:ext uri="{D42A27DB-BD31-4B8C-83A1-F6EECF244321}">
                <p14:modId xmlns:p14="http://schemas.microsoft.com/office/powerpoint/2010/main" val="3847225598"/>
              </p:ext>
            </p:extLst>
          </p:nvPr>
        </p:nvGraphicFramePr>
        <p:xfrm>
          <a:off x="386088" y="1700913"/>
          <a:ext cx="4833984" cy="1061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그림 10">
            <a:extLst>
              <a:ext uri="{FF2B5EF4-FFF2-40B4-BE49-F238E27FC236}">
                <a16:creationId xmlns:a16="http://schemas.microsoft.com/office/drawing/2014/main" id="{349BA495-E78F-4F47-9B22-B14915F36D9A}"/>
              </a:ext>
            </a:extLst>
          </p:cNvPr>
          <p:cNvPicPr>
            <a:picLocks noChangeAspect="1"/>
          </p:cNvPicPr>
          <p:nvPr/>
        </p:nvPicPr>
        <p:blipFill>
          <a:blip r:embed="rId7"/>
          <a:stretch>
            <a:fillRect/>
          </a:stretch>
        </p:blipFill>
        <p:spPr>
          <a:xfrm>
            <a:off x="5508104" y="2251000"/>
            <a:ext cx="3024336" cy="2271278"/>
          </a:xfrm>
          <a:prstGeom prst="rect">
            <a:avLst/>
          </a:prstGeom>
        </p:spPr>
      </p:pic>
      <p:sp>
        <p:nvSpPr>
          <p:cNvPr id="12" name="제목 4">
            <a:extLst>
              <a:ext uri="{FF2B5EF4-FFF2-40B4-BE49-F238E27FC236}">
                <a16:creationId xmlns:a16="http://schemas.microsoft.com/office/drawing/2014/main" id="{CB975575-51F5-4EF1-A391-BC4B514F809D}"/>
              </a:ext>
            </a:extLst>
          </p:cNvPr>
          <p:cNvSpPr txBox="1">
            <a:spLocks/>
          </p:cNvSpPr>
          <p:nvPr/>
        </p:nvSpPr>
        <p:spPr>
          <a:xfrm>
            <a:off x="5503954" y="1700913"/>
            <a:ext cx="1479629" cy="262564"/>
          </a:xfrm>
          <a:prstGeom prst="rect">
            <a:avLst/>
          </a:prstGeom>
          <a:solidFill>
            <a:schemeClr val="accent5">
              <a:lumMod val="20000"/>
              <a:lumOff val="80000"/>
            </a:schemeClr>
          </a:solidFill>
          <a:ln>
            <a:solidFill>
              <a:schemeClr val="tx2">
                <a:lumMod val="75000"/>
              </a:schemeClr>
            </a:solidFill>
          </a:ln>
        </p:spPr>
        <p:txBody>
          <a:bodyPr vert="horz" lIns="68580" tIns="34290" rIns="68580" bIns="34290" rtlCol="0" anchor="ctr">
            <a:norm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050" dirty="0"/>
              <a:t>예측 모델 생성과 적용</a:t>
            </a:r>
          </a:p>
        </p:txBody>
      </p:sp>
      <p:sp>
        <p:nvSpPr>
          <p:cNvPr id="9" name="직사각형 8">
            <a:extLst>
              <a:ext uri="{FF2B5EF4-FFF2-40B4-BE49-F238E27FC236}">
                <a16:creationId xmlns:a16="http://schemas.microsoft.com/office/drawing/2014/main" id="{E42F03D6-68C7-40AA-81E5-2AFBC80033A8}"/>
              </a:ext>
            </a:extLst>
          </p:cNvPr>
          <p:cNvSpPr/>
          <p:nvPr/>
        </p:nvSpPr>
        <p:spPr>
          <a:xfrm>
            <a:off x="380624" y="2899535"/>
            <a:ext cx="4983464" cy="1938992"/>
          </a:xfrm>
          <a:prstGeom prst="rect">
            <a:avLst/>
          </a:prstGeom>
          <a:ln>
            <a:solidFill>
              <a:schemeClr val="accent1"/>
            </a:solidFill>
          </a:ln>
        </p:spPr>
        <p:txBody>
          <a:bodyPr wrap="square">
            <a:spAutoFit/>
          </a:bodyPr>
          <a:lstStyle/>
          <a:p>
            <a:r>
              <a:rPr lang="ko-KR" altLang="en-US" sz="1200" dirty="0">
                <a:solidFill>
                  <a:srgbClr val="333333"/>
                </a:solidFill>
                <a:latin typeface="Merriweather"/>
              </a:rPr>
              <a:t>예측구간과 </a:t>
            </a:r>
            <a:r>
              <a:rPr lang="ko-KR" altLang="en-US" sz="1200" dirty="0" err="1">
                <a:solidFill>
                  <a:srgbClr val="333333"/>
                </a:solidFill>
                <a:latin typeface="Merriweather"/>
              </a:rPr>
              <a:t>점예측</a:t>
            </a:r>
            <a:endParaRPr lang="en-US" altLang="ko-KR" sz="1200" dirty="0">
              <a:solidFill>
                <a:srgbClr val="333333"/>
              </a:solidFill>
              <a:latin typeface="Merriweather"/>
            </a:endParaRPr>
          </a:p>
          <a:p>
            <a:endParaRPr lang="en-US" altLang="ko-KR" sz="1200" dirty="0">
              <a:solidFill>
                <a:srgbClr val="333333"/>
              </a:solidFill>
              <a:latin typeface="Merriweather"/>
            </a:endParaRPr>
          </a:p>
          <a:p>
            <a:r>
              <a:rPr lang="ko-KR" altLang="en-US" sz="1200" dirty="0" err="1">
                <a:solidFill>
                  <a:srgbClr val="333333"/>
                </a:solidFill>
                <a:latin typeface="Merriweather"/>
              </a:rPr>
              <a:t>예측값을</a:t>
            </a:r>
            <a:r>
              <a:rPr lang="ko-KR" altLang="en-US" sz="1200" dirty="0">
                <a:solidFill>
                  <a:srgbClr val="333333"/>
                </a:solidFill>
                <a:latin typeface="Merriweather"/>
              </a:rPr>
              <a:t> 얻으면</a:t>
            </a:r>
            <a:r>
              <a:rPr lang="en-US" altLang="ko-KR" sz="1200" dirty="0">
                <a:solidFill>
                  <a:srgbClr val="333333"/>
                </a:solidFill>
                <a:latin typeface="Merriweather"/>
              </a:rPr>
              <a:t>, </a:t>
            </a:r>
            <a:r>
              <a:rPr lang="ko-KR" altLang="en-US" sz="1200" dirty="0">
                <a:solidFill>
                  <a:srgbClr val="333333"/>
                </a:solidFill>
                <a:latin typeface="Merriweather"/>
              </a:rPr>
              <a:t>확률변수</a:t>
            </a:r>
            <a:r>
              <a:rPr lang="en-US" altLang="ko-KR" sz="1200" dirty="0">
                <a:solidFill>
                  <a:srgbClr val="333333"/>
                </a:solidFill>
                <a:latin typeface="Merriweather"/>
              </a:rPr>
              <a:t>(random variable)</a:t>
            </a:r>
            <a:r>
              <a:rPr lang="ko-KR" altLang="en-US" sz="1200" dirty="0">
                <a:solidFill>
                  <a:srgbClr val="333333"/>
                </a:solidFill>
                <a:latin typeface="Merriweather"/>
              </a:rPr>
              <a:t>가 가질 수 있는 가능한 값들의 범위에서 </a:t>
            </a:r>
            <a:r>
              <a:rPr lang="ko-KR" altLang="en-US" sz="1200" i="1" dirty="0">
                <a:solidFill>
                  <a:srgbClr val="333333"/>
                </a:solidFill>
                <a:latin typeface="Merriweather"/>
              </a:rPr>
              <a:t>가운데</a:t>
            </a:r>
            <a:r>
              <a:rPr lang="ko-KR" altLang="en-US" sz="1200" dirty="0">
                <a:solidFill>
                  <a:srgbClr val="333333"/>
                </a:solidFill>
                <a:latin typeface="Merriweather"/>
              </a:rPr>
              <a:t>를 추정합니다</a:t>
            </a:r>
            <a:r>
              <a:rPr lang="en-US" altLang="ko-KR" sz="1200" dirty="0">
                <a:solidFill>
                  <a:srgbClr val="333333"/>
                </a:solidFill>
                <a:latin typeface="Merriweather"/>
              </a:rPr>
              <a:t>. </a:t>
            </a:r>
            <a:r>
              <a:rPr lang="ko-KR" altLang="en-US" sz="1200" dirty="0">
                <a:solidFill>
                  <a:srgbClr val="333333"/>
                </a:solidFill>
                <a:latin typeface="Merriweather"/>
              </a:rPr>
              <a:t>종종 </a:t>
            </a:r>
            <a:r>
              <a:rPr lang="ko-KR" altLang="en-US" sz="1200" dirty="0" err="1">
                <a:solidFill>
                  <a:srgbClr val="333333"/>
                </a:solidFill>
                <a:latin typeface="Merriweather"/>
              </a:rPr>
              <a:t>예측값은</a:t>
            </a:r>
            <a:r>
              <a:rPr lang="ko-KR" altLang="en-US" sz="1200" dirty="0">
                <a:solidFill>
                  <a:srgbClr val="333333"/>
                </a:solidFill>
                <a:latin typeface="Merriweather"/>
              </a:rPr>
              <a:t> 확률변수</a:t>
            </a:r>
            <a:r>
              <a:rPr lang="en-US" altLang="ko-KR" sz="1200" dirty="0">
                <a:solidFill>
                  <a:srgbClr val="333333"/>
                </a:solidFill>
                <a:latin typeface="Merriweather"/>
              </a:rPr>
              <a:t>(random variable)</a:t>
            </a:r>
            <a:r>
              <a:rPr lang="ko-KR" altLang="en-US" sz="1200" dirty="0">
                <a:solidFill>
                  <a:srgbClr val="333333"/>
                </a:solidFill>
                <a:latin typeface="Merriweather"/>
              </a:rPr>
              <a:t>가 비교적 높은 확률로 취할 수 있는 값들의 </a:t>
            </a:r>
            <a:r>
              <a:rPr lang="ko-KR" altLang="en-US" sz="1200" i="1" dirty="0">
                <a:solidFill>
                  <a:srgbClr val="333333"/>
                </a:solidFill>
                <a:latin typeface="Merriweather"/>
              </a:rPr>
              <a:t>범위</a:t>
            </a:r>
            <a:r>
              <a:rPr lang="ko-KR" altLang="en-US" sz="1200" dirty="0">
                <a:solidFill>
                  <a:srgbClr val="333333"/>
                </a:solidFill>
                <a:latin typeface="Merriweather"/>
              </a:rPr>
              <a:t>를 제시하는 </a:t>
            </a:r>
            <a:r>
              <a:rPr lang="ko-KR" altLang="en-US" sz="1200" b="1" dirty="0">
                <a:solidFill>
                  <a:srgbClr val="333333"/>
                </a:solidFill>
                <a:latin typeface="Merriweather"/>
              </a:rPr>
              <a:t>예측구간</a:t>
            </a:r>
            <a:r>
              <a:rPr lang="en-US" altLang="ko-KR" sz="1200" b="1" dirty="0">
                <a:solidFill>
                  <a:srgbClr val="333333"/>
                </a:solidFill>
                <a:latin typeface="Merriweather"/>
              </a:rPr>
              <a:t>(prediction interval)</a:t>
            </a:r>
            <a:r>
              <a:rPr lang="ko-KR" altLang="en-US" sz="1200" dirty="0">
                <a:solidFill>
                  <a:srgbClr val="333333"/>
                </a:solidFill>
                <a:latin typeface="Merriweather"/>
              </a:rPr>
              <a:t>을 수반</a:t>
            </a:r>
            <a:endParaRPr lang="en-US" altLang="ko-KR" sz="1200" dirty="0">
              <a:solidFill>
                <a:srgbClr val="333333"/>
              </a:solidFill>
              <a:latin typeface="Merriweather"/>
            </a:endParaRPr>
          </a:p>
          <a:p>
            <a:r>
              <a:rPr lang="en-US" altLang="ko-KR" sz="1200" dirty="0">
                <a:solidFill>
                  <a:srgbClr val="333333"/>
                </a:solidFill>
                <a:latin typeface="Merriweather"/>
                <a:sym typeface="Wingdings" panose="05000000000000000000" pitchFamily="2" charset="2"/>
              </a:rPr>
              <a:t> </a:t>
            </a:r>
            <a:r>
              <a:rPr lang="en-US" altLang="ko-KR" sz="1200" dirty="0">
                <a:solidFill>
                  <a:srgbClr val="333333"/>
                </a:solidFill>
                <a:latin typeface="Merriweather"/>
              </a:rPr>
              <a:t> </a:t>
            </a:r>
            <a:r>
              <a:rPr lang="ko-KR" altLang="en-US" sz="1200" dirty="0">
                <a:solidFill>
                  <a:srgbClr val="333333"/>
                </a:solidFill>
                <a:latin typeface="Merriweather"/>
              </a:rPr>
              <a:t>예를 들어</a:t>
            </a:r>
            <a:r>
              <a:rPr lang="en-US" altLang="ko-KR" sz="1200" dirty="0">
                <a:solidFill>
                  <a:srgbClr val="333333"/>
                </a:solidFill>
                <a:latin typeface="Merriweather"/>
              </a:rPr>
              <a:t>, 95% </a:t>
            </a:r>
            <a:r>
              <a:rPr lang="ko-KR" altLang="en-US" sz="1200" dirty="0">
                <a:solidFill>
                  <a:srgbClr val="333333"/>
                </a:solidFill>
                <a:latin typeface="Merriweather"/>
              </a:rPr>
              <a:t>예측구간은 </a:t>
            </a:r>
            <a:r>
              <a:rPr lang="en-US" altLang="ko-KR" sz="1200" dirty="0">
                <a:solidFill>
                  <a:srgbClr val="333333"/>
                </a:solidFill>
                <a:latin typeface="Merriweather"/>
              </a:rPr>
              <a:t>95% </a:t>
            </a:r>
            <a:r>
              <a:rPr lang="ko-KR" altLang="en-US" sz="1200" dirty="0">
                <a:solidFill>
                  <a:srgbClr val="333333"/>
                </a:solidFill>
                <a:latin typeface="Merriweather"/>
              </a:rPr>
              <a:t>확률로 실제 미래의 값을 포함할 값의 범위 제시</a:t>
            </a:r>
            <a:endParaRPr lang="en-US" altLang="ko-KR" sz="1200" dirty="0">
              <a:solidFill>
                <a:srgbClr val="333333"/>
              </a:solidFill>
              <a:latin typeface="Merriweather"/>
            </a:endParaRPr>
          </a:p>
          <a:p>
            <a:r>
              <a:rPr lang="ko-KR" altLang="en-US" sz="1200" dirty="0">
                <a:solidFill>
                  <a:srgbClr val="333333"/>
                </a:solidFill>
                <a:latin typeface="Merriweather"/>
              </a:rPr>
              <a:t>가능한 미래 값의 평균값으로 </a:t>
            </a:r>
            <a:r>
              <a:rPr lang="ko-KR" altLang="en-US" sz="1200" b="1" dirty="0" err="1">
                <a:solidFill>
                  <a:srgbClr val="333333"/>
                </a:solidFill>
                <a:latin typeface="Merriweather"/>
              </a:rPr>
              <a:t>점예측</a:t>
            </a:r>
            <a:r>
              <a:rPr lang="en-US" altLang="ko-KR" sz="1200" b="1" dirty="0">
                <a:solidFill>
                  <a:srgbClr val="333333"/>
                </a:solidFill>
                <a:latin typeface="Merriweather"/>
              </a:rPr>
              <a:t>(point forecast: </a:t>
            </a:r>
            <a:r>
              <a:rPr lang="ko-KR" altLang="en-US" sz="1200" b="1" dirty="0">
                <a:solidFill>
                  <a:srgbClr val="333333"/>
                </a:solidFill>
                <a:latin typeface="Merriweather"/>
              </a:rPr>
              <a:t>구간예측과 상반되는 개념으로 값의 범위가 아닌 </a:t>
            </a:r>
            <a:r>
              <a:rPr lang="ko-KR" altLang="en-US" sz="1200" b="1" dirty="0" err="1">
                <a:solidFill>
                  <a:srgbClr val="333333"/>
                </a:solidFill>
                <a:latin typeface="Merriweather"/>
              </a:rPr>
              <a:t>특정값을</a:t>
            </a:r>
            <a:r>
              <a:rPr lang="ko-KR" altLang="en-US" sz="1200" b="1" dirty="0">
                <a:solidFill>
                  <a:srgbClr val="333333"/>
                </a:solidFill>
                <a:latin typeface="Merriweather"/>
              </a:rPr>
              <a:t> 지정한다는 의미</a:t>
            </a:r>
            <a:r>
              <a:rPr lang="en-US" altLang="ko-KR" sz="1200" b="1" dirty="0">
                <a:solidFill>
                  <a:srgbClr val="333333"/>
                </a:solidFill>
                <a:latin typeface="Merriweather"/>
              </a:rPr>
              <a:t>)</a:t>
            </a:r>
            <a:r>
              <a:rPr lang="ko-KR" altLang="en-US" sz="1200" dirty="0">
                <a:solidFill>
                  <a:srgbClr val="333333"/>
                </a:solidFill>
                <a:latin typeface="Merriweather"/>
              </a:rPr>
              <a:t>이라고 함</a:t>
            </a:r>
            <a:r>
              <a:rPr lang="en-US" altLang="ko-KR" sz="1200" dirty="0">
                <a:solidFill>
                  <a:srgbClr val="333333"/>
                </a:solidFill>
                <a:latin typeface="Merriweather"/>
              </a:rPr>
              <a:t>.</a:t>
            </a:r>
          </a:p>
        </p:txBody>
      </p:sp>
      <p:sp>
        <p:nvSpPr>
          <p:cNvPr id="15" name="제목 1">
            <a:extLst>
              <a:ext uri="{FF2B5EF4-FFF2-40B4-BE49-F238E27FC236}">
                <a16:creationId xmlns:a16="http://schemas.microsoft.com/office/drawing/2014/main" id="{A33FD9AE-B074-4178-9EBA-CECB9B369E91}"/>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6" name="직사각형 15">
            <a:extLst>
              <a:ext uri="{FF2B5EF4-FFF2-40B4-BE49-F238E27FC236}">
                <a16:creationId xmlns:a16="http://schemas.microsoft.com/office/drawing/2014/main" id="{E0311D9D-CF5B-4268-B755-9D345DFCE9AC}"/>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2" name="직사각형 1">
            <a:extLst>
              <a:ext uri="{FF2B5EF4-FFF2-40B4-BE49-F238E27FC236}">
                <a16:creationId xmlns:a16="http://schemas.microsoft.com/office/drawing/2014/main" id="{1714FCE7-7ED1-43CD-8D29-701D6105DE4D}"/>
              </a:ext>
            </a:extLst>
          </p:cNvPr>
          <p:cNvSpPr/>
          <p:nvPr/>
        </p:nvSpPr>
        <p:spPr>
          <a:xfrm>
            <a:off x="2924944" y="345760"/>
            <a:ext cx="3942184" cy="369332"/>
          </a:xfrm>
          <a:prstGeom prst="rect">
            <a:avLst/>
          </a:prstGeom>
        </p:spPr>
        <p:txBody>
          <a:bodyPr wrap="square">
            <a:spAutoFit/>
          </a:bodyPr>
          <a:lstStyle/>
          <a:p>
            <a:r>
              <a:rPr lang="ko-KR" altLang="en-US" dirty="0"/>
              <a:t>예측분석 절차</a:t>
            </a:r>
          </a:p>
        </p:txBody>
      </p:sp>
      <p:sp>
        <p:nvSpPr>
          <p:cNvPr id="3" name="바닥글 개체 틀 2">
            <a:extLst>
              <a:ext uri="{FF2B5EF4-FFF2-40B4-BE49-F238E27FC236}">
                <a16:creationId xmlns:a16="http://schemas.microsoft.com/office/drawing/2014/main" id="{46CE540E-5690-46C1-ACC7-77B4F3206F77}"/>
              </a:ext>
            </a:extLst>
          </p:cNvPr>
          <p:cNvSpPr>
            <a:spLocks noGrp="1"/>
          </p:cNvSpPr>
          <p:nvPr>
            <p:ph type="ftr" sz="quarter" idx="11"/>
          </p:nvPr>
        </p:nvSpPr>
        <p:spPr/>
        <p:txBody>
          <a:bodyPr/>
          <a:lstStyle/>
          <a:p>
            <a:r>
              <a:rPr lang="en-US" altLang="ko-KR"/>
              <a:t>UBION PBL- FBA</a:t>
            </a:r>
            <a:endParaRPr lang="ko-KR" altLang="en-US"/>
          </a:p>
        </p:txBody>
      </p:sp>
    </p:spTree>
    <p:extLst>
      <p:ext uri="{BB962C8B-B14F-4D97-AF65-F5344CB8AC3E}">
        <p14:creationId xmlns:p14="http://schemas.microsoft.com/office/powerpoint/2010/main" val="36564532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F863C912-D653-4E1C-BE8A-F3AF6199B1A4}"/>
              </a:ext>
            </a:extLst>
          </p:cNvPr>
          <p:cNvSpPr/>
          <p:nvPr/>
        </p:nvSpPr>
        <p:spPr>
          <a:xfrm>
            <a:off x="899592" y="1192017"/>
            <a:ext cx="5390238" cy="1200329"/>
          </a:xfrm>
          <a:prstGeom prst="rect">
            <a:avLst/>
          </a:prstGeom>
          <a:ln w="28575">
            <a:solidFill>
              <a:schemeClr val="accent1"/>
            </a:solidFill>
          </a:ln>
        </p:spPr>
        <p:txBody>
          <a:bodyPr wrap="square">
            <a:spAutoFit/>
          </a:bodyPr>
          <a:lstStyle/>
          <a:p>
            <a:pPr marL="171450" indent="-171450">
              <a:buFont typeface="Wingdings" panose="05000000000000000000" pitchFamily="2" charset="2"/>
              <a:buChar char="Ø"/>
            </a:pPr>
            <a:r>
              <a:rPr lang="ko-KR" altLang="en-US" sz="1200" dirty="0"/>
              <a:t>회귀분석</a:t>
            </a:r>
            <a:r>
              <a:rPr lang="en-US" altLang="ko-KR" sz="1200" dirty="0"/>
              <a:t>Regression , Multiple Linear Regression</a:t>
            </a:r>
          </a:p>
          <a:p>
            <a:pPr marL="214313" indent="-214313">
              <a:buFont typeface="Wingdings" panose="05000000000000000000" pitchFamily="2" charset="2"/>
              <a:buChar char="Ø"/>
            </a:pPr>
            <a:r>
              <a:rPr lang="en-US" altLang="ko-KR" sz="1200" dirty="0"/>
              <a:t>k-NN</a:t>
            </a:r>
          </a:p>
          <a:p>
            <a:pPr marL="214313" indent="-214313">
              <a:buFont typeface="Wingdings" panose="05000000000000000000" pitchFamily="2" charset="2"/>
              <a:buChar char="Ø"/>
            </a:pPr>
            <a:r>
              <a:rPr lang="en-US" altLang="ko-KR" sz="1200" dirty="0"/>
              <a:t>SVM</a:t>
            </a:r>
          </a:p>
          <a:p>
            <a:pPr marL="214313" indent="-214313">
              <a:buFont typeface="Wingdings" panose="05000000000000000000" pitchFamily="2" charset="2"/>
              <a:buChar char="Ø"/>
            </a:pPr>
            <a:r>
              <a:rPr lang="ko-KR" altLang="en-US" sz="1200" dirty="0" err="1"/>
              <a:t>의사결정트리</a:t>
            </a:r>
            <a:r>
              <a:rPr lang="ko-KR" altLang="en-US" sz="1200" dirty="0"/>
              <a:t> </a:t>
            </a:r>
            <a:endParaRPr lang="en-US" altLang="ko-KR" sz="1200" dirty="0"/>
          </a:p>
          <a:p>
            <a:pPr marL="214313" indent="-214313">
              <a:buFont typeface="Wingdings" panose="05000000000000000000" pitchFamily="2" charset="2"/>
              <a:buChar char="Ø"/>
            </a:pPr>
            <a:r>
              <a:rPr lang="ko-KR" altLang="en-US" sz="1200" dirty="0"/>
              <a:t>시계열 분석 </a:t>
            </a:r>
            <a:r>
              <a:rPr lang="en-US" altLang="ko-KR" sz="1200" dirty="0"/>
              <a:t>, ARIMA </a:t>
            </a:r>
            <a:r>
              <a:rPr lang="ko-KR" altLang="en-US" sz="1200" dirty="0"/>
              <a:t>모델</a:t>
            </a:r>
            <a:endParaRPr lang="en-US" altLang="ko-KR" sz="1200" dirty="0"/>
          </a:p>
          <a:p>
            <a:pPr marL="214313" indent="-214313">
              <a:buFont typeface="Wingdings" panose="05000000000000000000" pitchFamily="2" charset="2"/>
              <a:buChar char="Ø"/>
            </a:pPr>
            <a:r>
              <a:rPr lang="ko-KR" altLang="en-US" sz="1200" dirty="0"/>
              <a:t>인공 신경망 모델</a:t>
            </a:r>
            <a:endParaRPr lang="en-US" altLang="ko-KR" sz="1200" dirty="0"/>
          </a:p>
        </p:txBody>
      </p:sp>
      <p:sp>
        <p:nvSpPr>
          <p:cNvPr id="5" name="직사각형 4">
            <a:extLst>
              <a:ext uri="{FF2B5EF4-FFF2-40B4-BE49-F238E27FC236}">
                <a16:creationId xmlns:a16="http://schemas.microsoft.com/office/drawing/2014/main" id="{2D9F5A9D-A023-4BFD-89ED-3FB5170155BA}"/>
              </a:ext>
            </a:extLst>
          </p:cNvPr>
          <p:cNvSpPr/>
          <p:nvPr/>
        </p:nvSpPr>
        <p:spPr>
          <a:xfrm>
            <a:off x="3131840" y="295436"/>
            <a:ext cx="2016962" cy="300082"/>
          </a:xfrm>
          <a:prstGeom prst="rect">
            <a:avLst/>
          </a:prstGeom>
        </p:spPr>
        <p:txBody>
          <a:bodyPr wrap="none">
            <a:spAutoFit/>
          </a:bodyPr>
          <a:lstStyle/>
          <a:p>
            <a:r>
              <a:rPr lang="en-US" altLang="ko-KR" sz="1350" dirty="0"/>
              <a:t>Predictive Analytics  </a:t>
            </a:r>
            <a:r>
              <a:rPr lang="ko-KR" altLang="en-US" sz="1350" dirty="0"/>
              <a:t>방법</a:t>
            </a:r>
            <a:endParaRPr lang="en-US" altLang="ko-KR" sz="1350" dirty="0"/>
          </a:p>
        </p:txBody>
      </p:sp>
      <p:sp>
        <p:nvSpPr>
          <p:cNvPr id="9" name="직사각형 8">
            <a:extLst>
              <a:ext uri="{FF2B5EF4-FFF2-40B4-BE49-F238E27FC236}">
                <a16:creationId xmlns:a16="http://schemas.microsoft.com/office/drawing/2014/main" id="{849ED6A8-BFF7-4712-A087-E6D76B8ABFAA}"/>
              </a:ext>
            </a:extLst>
          </p:cNvPr>
          <p:cNvSpPr/>
          <p:nvPr/>
        </p:nvSpPr>
        <p:spPr>
          <a:xfrm>
            <a:off x="899592" y="2632628"/>
            <a:ext cx="4572000" cy="1777410"/>
          </a:xfrm>
          <a:prstGeom prst="rect">
            <a:avLst/>
          </a:prstGeom>
        </p:spPr>
        <p:txBody>
          <a:bodyPr>
            <a:spAutoFit/>
          </a:bodyPr>
          <a:lstStyle/>
          <a:p>
            <a:r>
              <a:rPr lang="en-US" altLang="ko-KR" sz="1350" dirty="0"/>
              <a:t> </a:t>
            </a:r>
            <a:r>
              <a:rPr lang="en-US" altLang="ko-KR" sz="1200" dirty="0"/>
              <a:t>Regression </a:t>
            </a:r>
          </a:p>
          <a:p>
            <a:r>
              <a:rPr lang="en-US" altLang="ko-KR" sz="1200" dirty="0"/>
              <a:t> Multiple Linear Regression </a:t>
            </a:r>
          </a:p>
          <a:p>
            <a:r>
              <a:rPr lang="en-US" altLang="ko-KR" sz="1200" dirty="0"/>
              <a:t> k-NN  Decision Tree Regression  Neural Networks </a:t>
            </a:r>
          </a:p>
          <a:p>
            <a:r>
              <a:rPr lang="en-US" altLang="ko-KR" sz="1200" dirty="0"/>
              <a:t> Classification </a:t>
            </a:r>
          </a:p>
          <a:p>
            <a:r>
              <a:rPr lang="en-US" altLang="ko-KR" sz="1200" dirty="0"/>
              <a:t> Logistic Linear Regression, Discriminant Analysis</a:t>
            </a:r>
          </a:p>
          <a:p>
            <a:r>
              <a:rPr lang="en-US" altLang="ko-KR" sz="1200" dirty="0"/>
              <a:t>  k-NN, Naïve </a:t>
            </a:r>
            <a:r>
              <a:rPr lang="en-US" altLang="ko-KR" sz="1200" dirty="0" err="1"/>
              <a:t>Bayese</a:t>
            </a:r>
            <a:endParaRPr lang="en-US" altLang="ko-KR" sz="1200" dirty="0"/>
          </a:p>
          <a:p>
            <a:r>
              <a:rPr lang="en-US" altLang="ko-KR" sz="1200" dirty="0"/>
              <a:t>  Decision Tree Classifier </a:t>
            </a:r>
          </a:p>
          <a:p>
            <a:r>
              <a:rPr lang="en-US" altLang="ko-KR" sz="1200" dirty="0"/>
              <a:t> Neural Networks </a:t>
            </a:r>
          </a:p>
          <a:p>
            <a:r>
              <a:rPr lang="en-US" altLang="ko-KR" sz="1200" dirty="0"/>
              <a:t> SVM </a:t>
            </a:r>
            <a:endParaRPr lang="ko-KR" altLang="en-US" sz="1200" dirty="0"/>
          </a:p>
        </p:txBody>
      </p:sp>
      <p:sp>
        <p:nvSpPr>
          <p:cNvPr id="10" name="제목 1">
            <a:extLst>
              <a:ext uri="{FF2B5EF4-FFF2-40B4-BE49-F238E27FC236}">
                <a16:creationId xmlns:a16="http://schemas.microsoft.com/office/drawing/2014/main" id="{B8B77DA9-9179-4AF4-B59E-BC5C7441ED2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1" name="직사각형 10">
            <a:extLst>
              <a:ext uri="{FF2B5EF4-FFF2-40B4-BE49-F238E27FC236}">
                <a16:creationId xmlns:a16="http://schemas.microsoft.com/office/drawing/2014/main" id="{5AA45E54-DCEE-4BDD-94EF-8855139FB3F5}"/>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2" name="바닥글 개체 틀 1">
            <a:extLst>
              <a:ext uri="{FF2B5EF4-FFF2-40B4-BE49-F238E27FC236}">
                <a16:creationId xmlns:a16="http://schemas.microsoft.com/office/drawing/2014/main" id="{C9995075-7628-4BD0-942E-130C2BF69987}"/>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0B83D92D-E648-425D-B9B6-C3D963828749}"/>
              </a:ext>
            </a:extLst>
          </p:cNvPr>
          <p:cNvSpPr>
            <a:spLocks noGrp="1"/>
          </p:cNvSpPr>
          <p:nvPr>
            <p:ph type="sldNum" sz="quarter" idx="12"/>
          </p:nvPr>
        </p:nvSpPr>
        <p:spPr/>
        <p:txBody>
          <a:bodyPr/>
          <a:lstStyle/>
          <a:p>
            <a:fld id="{DE77BB65-F969-4654-BF30-45C70C1BE112}" type="slidenum">
              <a:rPr lang="ko-KR" altLang="en-US" smtClean="0"/>
              <a:pPr/>
              <a:t>299</a:t>
            </a:fld>
            <a:endParaRPr lang="ko-KR" altLang="en-US"/>
          </a:p>
        </p:txBody>
      </p:sp>
    </p:spTree>
    <p:extLst>
      <p:ext uri="{BB962C8B-B14F-4D97-AF65-F5344CB8AC3E}">
        <p14:creationId xmlns:p14="http://schemas.microsoft.com/office/powerpoint/2010/main" val="1429328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B9C6F4-1192-4C94-8EE7-9B351A71BB95}"/>
              </a:ext>
            </a:extLst>
          </p:cNvPr>
          <p:cNvSpPr txBox="1"/>
          <p:nvPr/>
        </p:nvSpPr>
        <p:spPr>
          <a:xfrm>
            <a:off x="225405" y="1700808"/>
            <a:ext cx="3973429" cy="1200329"/>
          </a:xfrm>
          <a:prstGeom prst="rect">
            <a:avLst/>
          </a:prstGeom>
          <a:noFill/>
          <a:ln w="28575">
            <a:solidFill>
              <a:schemeClr val="tx1">
                <a:lumMod val="85000"/>
                <a:lumOff val="15000"/>
              </a:schemeClr>
            </a:solidFill>
          </a:ln>
        </p:spPr>
        <p:txBody>
          <a:bodyPr wrap="square">
            <a:spAutoFit/>
          </a:bodyPr>
          <a:lstStyle/>
          <a:p>
            <a:pPr>
              <a:defRPr/>
            </a:pPr>
            <a:r>
              <a:rPr lang="ko-KR" altLang="en-US" sz="1200" dirty="0">
                <a:solidFill>
                  <a:srgbClr val="FF0000"/>
                </a:solidFill>
                <a:latin typeface="+mj-ea"/>
                <a:ea typeface="+mj-ea"/>
              </a:rPr>
              <a:t>샘플자료</a:t>
            </a:r>
            <a:endParaRPr lang="en-US" altLang="ko-KR" sz="1200" dirty="0">
              <a:solidFill>
                <a:srgbClr val="FF0000"/>
              </a:solidFill>
              <a:latin typeface="+mj-ea"/>
              <a:ea typeface="+mj-ea"/>
            </a:endParaRPr>
          </a:p>
          <a:p>
            <a:pPr>
              <a:defRPr/>
            </a:pPr>
            <a:r>
              <a:rPr lang="ko-KR" altLang="en-US" sz="1200" dirty="0">
                <a:latin typeface="+mj-ea"/>
                <a:ea typeface="+mj-ea"/>
              </a:rPr>
              <a:t>자료를 분석을 통해 인과관계 등을 설명하고 이해하는데 초점</a:t>
            </a:r>
            <a:endParaRPr lang="en-US" altLang="ko-KR" sz="1200" dirty="0">
              <a:latin typeface="+mj-ea"/>
              <a:ea typeface="+mj-ea"/>
            </a:endParaRPr>
          </a:p>
          <a:p>
            <a:pPr>
              <a:defRPr/>
            </a:pPr>
            <a:r>
              <a:rPr lang="en-US" altLang="ko-KR" sz="1200" dirty="0">
                <a:latin typeface="+mj-ea"/>
                <a:ea typeface="+mj-ea"/>
              </a:rPr>
              <a:t>-</a:t>
            </a:r>
            <a:r>
              <a:rPr lang="ko-KR" altLang="en-US" sz="1200" dirty="0">
                <a:latin typeface="+mj-ea"/>
                <a:ea typeface="+mj-ea"/>
              </a:rPr>
              <a:t>사람들이 그 영화를 좋아하는 이유를 찾기 위해 노력</a:t>
            </a:r>
            <a:endParaRPr lang="en-US" altLang="ko-KR" sz="1200" dirty="0">
              <a:latin typeface="+mj-ea"/>
              <a:ea typeface="+mj-ea"/>
            </a:endParaRPr>
          </a:p>
          <a:p>
            <a:pPr>
              <a:defRPr/>
            </a:pPr>
            <a:r>
              <a:rPr lang="ko-KR" altLang="en-US" sz="1200" dirty="0">
                <a:latin typeface="+mj-ea"/>
                <a:ea typeface="+mj-ea"/>
              </a:rPr>
              <a:t>정확한 숫자 예측보다는 왜 병원 가</a:t>
            </a:r>
            <a:r>
              <a:rPr lang="en-US" altLang="ko-KR" sz="1200" dirty="0">
                <a:latin typeface="+mj-ea"/>
                <a:ea typeface="+mj-ea"/>
              </a:rPr>
              <a:t>?</a:t>
            </a:r>
            <a:r>
              <a:rPr lang="ko-KR" altLang="en-US" sz="1200" dirty="0">
                <a:latin typeface="+mj-ea"/>
                <a:ea typeface="+mj-ea"/>
              </a:rPr>
              <a:t> 분석</a:t>
            </a:r>
            <a:endParaRPr lang="en-US" altLang="ko-KR" sz="1200" dirty="0">
              <a:latin typeface="+mj-ea"/>
              <a:ea typeface="+mj-ea"/>
            </a:endParaRPr>
          </a:p>
          <a:p>
            <a:pPr>
              <a:defRPr/>
            </a:pPr>
            <a:r>
              <a:rPr lang="ko-KR" altLang="en-US" sz="1200" dirty="0">
                <a:latin typeface="+mj-ea"/>
                <a:ea typeface="+mj-ea"/>
              </a:rPr>
              <a:t>독감 발생을 예측할 수 있는 요인을 분석하는 게 중요</a:t>
            </a:r>
          </a:p>
        </p:txBody>
      </p:sp>
      <p:sp>
        <p:nvSpPr>
          <p:cNvPr id="5" name="TextBox 4">
            <a:extLst>
              <a:ext uri="{FF2B5EF4-FFF2-40B4-BE49-F238E27FC236}">
                <a16:creationId xmlns:a16="http://schemas.microsoft.com/office/drawing/2014/main" id="{3D734347-424E-4B1A-9A2E-3D5E0D29F013}"/>
              </a:ext>
            </a:extLst>
          </p:cNvPr>
          <p:cNvSpPr txBox="1"/>
          <p:nvPr/>
        </p:nvSpPr>
        <p:spPr>
          <a:xfrm>
            <a:off x="4788023" y="1766490"/>
            <a:ext cx="3973429" cy="1015663"/>
          </a:xfrm>
          <a:prstGeom prst="rect">
            <a:avLst/>
          </a:prstGeom>
          <a:noFill/>
          <a:ln w="28575">
            <a:solidFill>
              <a:schemeClr val="tx1">
                <a:lumMod val="85000"/>
                <a:lumOff val="15000"/>
              </a:schemeClr>
            </a:solidFill>
          </a:ln>
        </p:spPr>
        <p:txBody>
          <a:bodyPr wrap="square">
            <a:spAutoFit/>
          </a:bodyPr>
          <a:lstStyle/>
          <a:p>
            <a:pPr>
              <a:defRPr/>
            </a:pPr>
            <a:r>
              <a:rPr lang="ko-KR" altLang="en-US" sz="1200" dirty="0">
                <a:solidFill>
                  <a:srgbClr val="FF0000"/>
                </a:solidFill>
                <a:latin typeface="+mj-ea"/>
                <a:ea typeface="+mj-ea"/>
              </a:rPr>
              <a:t>모든 자료</a:t>
            </a:r>
            <a:endParaRPr lang="en-US" altLang="ko-KR" sz="1200" dirty="0">
              <a:solidFill>
                <a:srgbClr val="FF0000"/>
              </a:solidFill>
              <a:latin typeface="+mj-ea"/>
              <a:ea typeface="+mj-ea"/>
            </a:endParaRPr>
          </a:p>
          <a:p>
            <a:pPr>
              <a:defRPr/>
            </a:pPr>
            <a:r>
              <a:rPr lang="ko-KR" altLang="en-US" sz="1200" dirty="0">
                <a:latin typeface="+mj-ea"/>
                <a:ea typeface="+mj-ea"/>
              </a:rPr>
              <a:t>   데이터를 통해서 예측</a:t>
            </a:r>
            <a:r>
              <a:rPr lang="en-US" altLang="ko-KR" sz="1200" dirty="0">
                <a:latin typeface="+mj-ea"/>
                <a:ea typeface="+mj-ea"/>
              </a:rPr>
              <a:t>(Prediction)</a:t>
            </a:r>
            <a:r>
              <a:rPr lang="ko-KR" altLang="en-US" sz="1200" dirty="0">
                <a:latin typeface="+mj-ea"/>
                <a:ea typeface="+mj-ea"/>
              </a:rPr>
              <a:t>에 활용</a:t>
            </a:r>
            <a:r>
              <a:rPr lang="en-US" altLang="ko-KR" sz="1200" dirty="0">
                <a:latin typeface="+mj-ea"/>
                <a:ea typeface="+mj-ea"/>
              </a:rPr>
              <a:t> : </a:t>
            </a:r>
            <a:r>
              <a:rPr lang="ko-KR" altLang="en-US" sz="1200" dirty="0">
                <a:latin typeface="+mj-ea"/>
                <a:ea typeface="+mj-ea"/>
              </a:rPr>
              <a:t>영화</a:t>
            </a:r>
            <a:r>
              <a:rPr lang="en-US" altLang="ko-KR" sz="1200" dirty="0">
                <a:latin typeface="+mj-ea"/>
                <a:ea typeface="+mj-ea"/>
              </a:rPr>
              <a:t> </a:t>
            </a:r>
            <a:r>
              <a:rPr lang="ko-KR" altLang="en-US" sz="1200" dirty="0">
                <a:latin typeface="+mj-ea"/>
                <a:ea typeface="+mj-ea"/>
              </a:rPr>
              <a:t>평가 예측의 정확성</a:t>
            </a:r>
            <a:endParaRPr lang="en-US" altLang="ko-KR" sz="1200" dirty="0">
              <a:latin typeface="+mj-ea"/>
              <a:ea typeface="+mj-ea"/>
            </a:endParaRPr>
          </a:p>
          <a:p>
            <a:pPr>
              <a:defRPr/>
            </a:pPr>
            <a:r>
              <a:rPr lang="en-US" altLang="ko-KR" sz="1200" dirty="0">
                <a:latin typeface="+mj-ea"/>
                <a:ea typeface="+mj-ea"/>
              </a:rPr>
              <a:t>      : </a:t>
            </a:r>
            <a:r>
              <a:rPr lang="ko-KR" altLang="en-US" sz="1200" dirty="0">
                <a:latin typeface="+mj-ea"/>
                <a:ea typeface="+mj-ea"/>
              </a:rPr>
              <a:t>내년에 병원에 갈 사람 숫자 예측</a:t>
            </a:r>
            <a:endParaRPr lang="en-US" altLang="ko-KR" sz="1200" dirty="0">
              <a:latin typeface="+mj-ea"/>
              <a:ea typeface="+mj-ea"/>
            </a:endParaRPr>
          </a:p>
          <a:p>
            <a:pPr>
              <a:defRPr/>
            </a:pPr>
            <a:r>
              <a:rPr lang="en-US" altLang="ko-KR" sz="1200" dirty="0">
                <a:latin typeface="+mj-ea"/>
                <a:ea typeface="+mj-ea"/>
              </a:rPr>
              <a:t>      : </a:t>
            </a:r>
            <a:r>
              <a:rPr lang="ko-KR" altLang="en-US" sz="1200" dirty="0">
                <a:latin typeface="+mj-ea"/>
                <a:ea typeface="+mj-ea"/>
              </a:rPr>
              <a:t>독감 발생 가능성 예측</a:t>
            </a:r>
          </a:p>
        </p:txBody>
      </p:sp>
      <p:sp>
        <p:nvSpPr>
          <p:cNvPr id="6" name="TextBox 5">
            <a:extLst>
              <a:ext uri="{FF2B5EF4-FFF2-40B4-BE49-F238E27FC236}">
                <a16:creationId xmlns:a16="http://schemas.microsoft.com/office/drawing/2014/main" id="{11EFC38F-E2A6-45FD-9E8C-464B4FAC975B}"/>
              </a:ext>
            </a:extLst>
          </p:cNvPr>
          <p:cNvSpPr txBox="1"/>
          <p:nvPr/>
        </p:nvSpPr>
        <p:spPr>
          <a:xfrm>
            <a:off x="228377" y="3356992"/>
            <a:ext cx="8517295" cy="1754326"/>
          </a:xfrm>
          <a:prstGeom prst="rect">
            <a:avLst/>
          </a:prstGeom>
          <a:noFill/>
          <a:ln w="28575">
            <a:solidFill>
              <a:schemeClr val="tx1">
                <a:lumMod val="85000"/>
                <a:lumOff val="15000"/>
              </a:schemeClr>
            </a:solidFill>
          </a:ln>
        </p:spPr>
        <p:txBody>
          <a:bodyPr wrap="square">
            <a:spAutoFit/>
          </a:bodyPr>
          <a:lstStyle/>
          <a:p>
            <a:pPr>
              <a:defRPr/>
            </a:pPr>
            <a:r>
              <a:rPr lang="ko-KR" altLang="en-US" sz="1200" dirty="0">
                <a:solidFill>
                  <a:srgbClr val="FF0000"/>
                </a:solidFill>
                <a:latin typeface="+mj-ea"/>
                <a:ea typeface="+mj-ea"/>
              </a:rPr>
              <a:t>인공지능 방법론 </a:t>
            </a:r>
            <a:r>
              <a:rPr lang="en-US" altLang="ko-KR" sz="1200" dirty="0">
                <a:latin typeface="+mj-ea"/>
                <a:ea typeface="+mj-ea"/>
              </a:rPr>
              <a:t>: </a:t>
            </a:r>
            <a:r>
              <a:rPr lang="ko-KR" altLang="en-US" sz="1200" dirty="0">
                <a:latin typeface="+mj-ea"/>
                <a:ea typeface="+mj-ea"/>
              </a:rPr>
              <a:t>통계</a:t>
            </a:r>
            <a:r>
              <a:rPr lang="en-US" altLang="ko-KR" sz="1200" dirty="0">
                <a:latin typeface="+mj-ea"/>
                <a:ea typeface="+mj-ea"/>
              </a:rPr>
              <a:t>, </a:t>
            </a:r>
            <a:r>
              <a:rPr lang="ko-KR" altLang="en-US" sz="1200" dirty="0">
                <a:latin typeface="+mj-ea"/>
                <a:ea typeface="+mj-ea"/>
              </a:rPr>
              <a:t>예측분석</a:t>
            </a:r>
            <a:r>
              <a:rPr lang="en-US" altLang="ko-KR" sz="1200" dirty="0">
                <a:latin typeface="+mj-ea"/>
                <a:ea typeface="+mj-ea"/>
              </a:rPr>
              <a:t>, </a:t>
            </a:r>
            <a:r>
              <a:rPr lang="ko-KR" altLang="en-US" sz="1200" dirty="0" err="1">
                <a:latin typeface="+mj-ea"/>
                <a:ea typeface="+mj-ea"/>
              </a:rPr>
              <a:t>머신러닝</a:t>
            </a:r>
            <a:r>
              <a:rPr lang="en-US" altLang="ko-KR" sz="1200" dirty="0">
                <a:latin typeface="+mj-ea"/>
                <a:ea typeface="+mj-ea"/>
              </a:rPr>
              <a:t>, </a:t>
            </a:r>
            <a:r>
              <a:rPr lang="ko-KR" altLang="en-US" sz="1200" dirty="0" err="1">
                <a:latin typeface="+mj-ea"/>
                <a:ea typeface="+mj-ea"/>
              </a:rPr>
              <a:t>딥러닝</a:t>
            </a:r>
            <a:r>
              <a:rPr lang="en-US" altLang="ko-KR" sz="1200" dirty="0">
                <a:latin typeface="+mj-ea"/>
                <a:ea typeface="+mj-ea"/>
              </a:rPr>
              <a:t>, </a:t>
            </a:r>
            <a:r>
              <a:rPr lang="ko-KR" altLang="en-US" sz="1200" dirty="0">
                <a:latin typeface="+mj-ea"/>
                <a:ea typeface="+mj-ea"/>
              </a:rPr>
              <a:t>자연어 처리 등 과학적이고 복합적인  활용</a:t>
            </a:r>
            <a:r>
              <a:rPr lang="en-US" altLang="ko-KR" sz="1200" dirty="0">
                <a:latin typeface="+mj-ea"/>
                <a:ea typeface="+mj-ea"/>
              </a:rPr>
              <a:t>(Artificial  Intelligence A Modern  Approach)</a:t>
            </a:r>
          </a:p>
          <a:p>
            <a:pPr>
              <a:buFont typeface="Wingdings" pitchFamily="2" charset="2"/>
              <a:buChar char="u"/>
              <a:defRPr/>
            </a:pPr>
            <a:r>
              <a:rPr lang="ko-KR" altLang="en-US" sz="1200" dirty="0">
                <a:latin typeface="+mj-ea"/>
                <a:ea typeface="+mj-ea"/>
              </a:rPr>
              <a:t> </a:t>
            </a:r>
            <a:r>
              <a:rPr lang="ko-KR" altLang="en-US" sz="1200" dirty="0" err="1">
                <a:solidFill>
                  <a:srgbClr val="FF0000"/>
                </a:solidFill>
                <a:latin typeface="+mj-ea"/>
                <a:ea typeface="+mj-ea"/>
              </a:rPr>
              <a:t>머신러닝</a:t>
            </a:r>
            <a:r>
              <a:rPr lang="ko-KR" altLang="en-US" sz="1200" dirty="0">
                <a:solidFill>
                  <a:srgbClr val="FF0000"/>
                </a:solidFill>
                <a:latin typeface="+mj-ea"/>
                <a:ea typeface="+mj-ea"/>
              </a:rPr>
              <a:t> </a:t>
            </a:r>
            <a:r>
              <a:rPr lang="en-US" altLang="ko-KR" sz="1200" dirty="0">
                <a:latin typeface="+mj-ea"/>
                <a:ea typeface="+mj-ea"/>
              </a:rPr>
              <a:t>: </a:t>
            </a:r>
            <a:r>
              <a:rPr lang="ko-KR" altLang="en-US" sz="1200" dirty="0">
                <a:latin typeface="+mj-ea"/>
                <a:ea typeface="+mj-ea"/>
              </a:rPr>
              <a:t>분류</a:t>
            </a:r>
            <a:r>
              <a:rPr lang="en-US" altLang="ko-KR" sz="1200" dirty="0">
                <a:latin typeface="+mj-ea"/>
                <a:ea typeface="+mj-ea"/>
              </a:rPr>
              <a:t>(Classification) </a:t>
            </a:r>
            <a:r>
              <a:rPr lang="ko-KR" altLang="en-US" sz="1200" dirty="0">
                <a:latin typeface="+mj-ea"/>
                <a:ea typeface="+mj-ea"/>
              </a:rPr>
              <a:t>군집분석</a:t>
            </a:r>
            <a:r>
              <a:rPr lang="en-US" altLang="ko-KR" sz="1200" dirty="0">
                <a:latin typeface="+mj-ea"/>
                <a:ea typeface="+mj-ea"/>
              </a:rPr>
              <a:t>(Cluster Analysis), </a:t>
            </a:r>
            <a:r>
              <a:rPr lang="ko-KR" altLang="en-US" sz="1200" dirty="0">
                <a:latin typeface="+mj-ea"/>
                <a:ea typeface="+mj-ea"/>
              </a:rPr>
              <a:t>예측</a:t>
            </a:r>
            <a:r>
              <a:rPr lang="en-US" altLang="ko-KR" sz="1200" dirty="0">
                <a:latin typeface="+mj-ea"/>
                <a:ea typeface="+mj-ea"/>
              </a:rPr>
              <a:t>.</a:t>
            </a:r>
            <a:r>
              <a:rPr lang="ko-KR" altLang="en-US" sz="1200" dirty="0">
                <a:latin typeface="+mj-ea"/>
                <a:ea typeface="+mj-ea"/>
              </a:rPr>
              <a:t>회귀</a:t>
            </a:r>
            <a:r>
              <a:rPr lang="en-US" altLang="ko-KR" sz="1200" dirty="0">
                <a:latin typeface="+mj-ea"/>
                <a:ea typeface="+mj-ea"/>
              </a:rPr>
              <a:t>(Regression) </a:t>
            </a:r>
            <a:r>
              <a:rPr lang="ko-KR" altLang="en-US" sz="1200" dirty="0">
                <a:latin typeface="+mj-ea"/>
                <a:ea typeface="+mj-ea"/>
              </a:rPr>
              <a:t>등의 기술</a:t>
            </a:r>
            <a:r>
              <a:rPr lang="en-US" altLang="ko-KR" sz="1200" dirty="0">
                <a:latin typeface="+mj-ea"/>
                <a:ea typeface="+mj-ea"/>
              </a:rPr>
              <a:t>, </a:t>
            </a:r>
            <a:r>
              <a:rPr lang="ko-KR" altLang="en-US" sz="1200" dirty="0">
                <a:latin typeface="+mj-ea"/>
                <a:ea typeface="+mj-ea"/>
              </a:rPr>
              <a:t>모델과 알고리즘을 이용하여 문제를 해결하려는 것을 컴퓨터 과학의 관점에서 바라보는 것</a:t>
            </a:r>
            <a:r>
              <a:rPr lang="en-US" altLang="ko-KR" sz="1200" dirty="0">
                <a:latin typeface="+mj-ea"/>
                <a:ea typeface="+mj-ea"/>
              </a:rPr>
              <a:t>.</a:t>
            </a:r>
          </a:p>
          <a:p>
            <a:pPr>
              <a:buFont typeface="Wingdings" pitchFamily="2" charset="2"/>
              <a:buChar char="u"/>
              <a:defRPr/>
            </a:pPr>
            <a:r>
              <a:rPr lang="ko-KR" altLang="en-US" sz="1200" dirty="0">
                <a:latin typeface="+mj-ea"/>
                <a:ea typeface="+mj-ea"/>
              </a:rPr>
              <a:t> </a:t>
            </a:r>
            <a:r>
              <a:rPr lang="ko-KR" altLang="en-US" sz="1200" dirty="0">
                <a:solidFill>
                  <a:srgbClr val="FF0000"/>
                </a:solidFill>
                <a:latin typeface="+mj-ea"/>
                <a:ea typeface="+mj-ea"/>
              </a:rPr>
              <a:t>데이터 </a:t>
            </a:r>
            <a:r>
              <a:rPr lang="ko-KR" altLang="en-US" sz="1200" dirty="0" err="1">
                <a:solidFill>
                  <a:srgbClr val="FF0000"/>
                </a:solidFill>
                <a:latin typeface="+mj-ea"/>
                <a:ea typeface="+mj-ea"/>
              </a:rPr>
              <a:t>마이닝</a:t>
            </a:r>
            <a:r>
              <a:rPr lang="ko-KR" altLang="en-US" sz="1200" dirty="0">
                <a:solidFill>
                  <a:srgbClr val="FF0000"/>
                </a:solidFill>
                <a:latin typeface="+mj-ea"/>
                <a:ea typeface="+mj-ea"/>
              </a:rPr>
              <a:t> </a:t>
            </a:r>
            <a:r>
              <a:rPr lang="en-US" altLang="ko-KR" sz="1200" dirty="0">
                <a:latin typeface="+mj-ea"/>
                <a:ea typeface="+mj-ea"/>
              </a:rPr>
              <a:t>: </a:t>
            </a:r>
            <a:r>
              <a:rPr lang="ko-KR" altLang="en-US" sz="1200" dirty="0">
                <a:latin typeface="+mj-ea"/>
                <a:ea typeface="+mj-ea"/>
              </a:rPr>
              <a:t>동일한 내용을 통계학 관점에서 보는 것</a:t>
            </a:r>
            <a:r>
              <a:rPr lang="en-US" altLang="ko-KR" sz="1200" dirty="0">
                <a:latin typeface="+mj-ea"/>
                <a:ea typeface="+mj-ea"/>
              </a:rPr>
              <a:t>, </a:t>
            </a:r>
          </a:p>
          <a:p>
            <a:pPr>
              <a:defRPr/>
            </a:pPr>
            <a:r>
              <a:rPr lang="en-US" altLang="ko-KR" sz="1200" dirty="0">
                <a:latin typeface="+mj-ea"/>
                <a:ea typeface="+mj-ea"/>
              </a:rPr>
              <a:t>(</a:t>
            </a:r>
            <a:r>
              <a:rPr lang="ko-KR" altLang="en-US" sz="1200" dirty="0" err="1">
                <a:latin typeface="+mj-ea"/>
                <a:ea typeface="+mj-ea"/>
              </a:rPr>
              <a:t>머신러닝에서</a:t>
            </a:r>
            <a:r>
              <a:rPr lang="ko-KR" altLang="en-US" sz="1200" dirty="0">
                <a:latin typeface="+mj-ea"/>
                <a:ea typeface="+mj-ea"/>
              </a:rPr>
              <a:t> 지도학습으로 예측모델 </a:t>
            </a:r>
            <a:r>
              <a:rPr lang="en-US" altLang="ko-KR" sz="1200" dirty="0" err="1">
                <a:latin typeface="+mj-ea"/>
                <a:ea typeface="+mj-ea"/>
              </a:rPr>
              <a:t>vs</a:t>
            </a:r>
            <a:r>
              <a:rPr lang="en-US" altLang="ko-KR" sz="1200" dirty="0">
                <a:latin typeface="+mj-ea"/>
                <a:ea typeface="+mj-ea"/>
              </a:rPr>
              <a:t> </a:t>
            </a:r>
            <a:r>
              <a:rPr lang="ko-KR" altLang="en-US" sz="1200" dirty="0">
                <a:latin typeface="+mj-ea"/>
                <a:ea typeface="+mj-ea"/>
              </a:rPr>
              <a:t>통계학 선형회귀분석</a:t>
            </a:r>
            <a:r>
              <a:rPr lang="en-US" altLang="ko-KR" sz="1200" dirty="0">
                <a:latin typeface="+mj-ea"/>
                <a:ea typeface="+mj-ea"/>
              </a:rPr>
              <a:t>)</a:t>
            </a:r>
          </a:p>
          <a:p>
            <a:pPr>
              <a:buFont typeface="Wingdings" pitchFamily="2" charset="2"/>
              <a:buChar char="Ø"/>
              <a:defRPr/>
            </a:pPr>
            <a:r>
              <a:rPr lang="en-US" altLang="ko-KR" sz="1200" dirty="0">
                <a:latin typeface="+mj-ea"/>
                <a:ea typeface="+mj-ea"/>
              </a:rPr>
              <a:t> </a:t>
            </a:r>
            <a:r>
              <a:rPr lang="ko-KR" altLang="en-US" sz="1200" dirty="0">
                <a:latin typeface="+mj-ea"/>
                <a:ea typeface="+mj-ea"/>
              </a:rPr>
              <a:t>이때 통계학은 </a:t>
            </a:r>
            <a:r>
              <a:rPr lang="ko-KR" altLang="en-US" sz="1200" dirty="0" err="1">
                <a:latin typeface="+mj-ea"/>
                <a:ea typeface="+mj-ea"/>
              </a:rPr>
              <a:t>파라미터를</a:t>
            </a:r>
            <a:r>
              <a:rPr lang="ko-KR" altLang="en-US" sz="1200" dirty="0">
                <a:latin typeface="+mj-ea"/>
                <a:ea typeface="+mj-ea"/>
              </a:rPr>
              <a:t> 구하는 과정이 </a:t>
            </a:r>
            <a:r>
              <a:rPr lang="ko-KR" altLang="en-US" sz="1200" dirty="0" err="1">
                <a:latin typeface="+mj-ea"/>
                <a:ea typeface="+mj-ea"/>
              </a:rPr>
              <a:t>회귀식</a:t>
            </a:r>
            <a:r>
              <a:rPr lang="ko-KR" altLang="en-US" sz="1200" dirty="0">
                <a:latin typeface="+mj-ea"/>
                <a:ea typeface="+mj-ea"/>
              </a:rPr>
              <a:t> 추정을 통하게 되고</a:t>
            </a:r>
            <a:r>
              <a:rPr lang="en-US" altLang="ko-KR" sz="1200" dirty="0">
                <a:latin typeface="+mj-ea"/>
                <a:ea typeface="+mj-ea"/>
              </a:rPr>
              <a:t>, </a:t>
            </a:r>
            <a:r>
              <a:rPr lang="ko-KR" altLang="en-US" sz="1200" dirty="0" err="1">
                <a:latin typeface="+mj-ea"/>
                <a:ea typeface="+mj-ea"/>
              </a:rPr>
              <a:t>머신러닝은</a:t>
            </a:r>
            <a:r>
              <a:rPr lang="ko-KR" altLang="en-US" sz="1200" dirty="0">
                <a:latin typeface="+mj-ea"/>
                <a:ea typeface="+mj-ea"/>
              </a:rPr>
              <a:t>  컴퓨터</a:t>
            </a:r>
            <a:r>
              <a:rPr lang="en-US" altLang="ko-KR" sz="1200" dirty="0">
                <a:latin typeface="+mj-ea"/>
                <a:ea typeface="+mj-ea"/>
              </a:rPr>
              <a:t>(</a:t>
            </a:r>
            <a:r>
              <a:rPr lang="ko-KR" altLang="en-US" sz="1200" dirty="0">
                <a:latin typeface="+mj-ea"/>
                <a:ea typeface="+mj-ea"/>
              </a:rPr>
              <a:t>소프트웨어</a:t>
            </a:r>
            <a:r>
              <a:rPr lang="en-US" altLang="ko-KR" sz="1200" dirty="0">
                <a:latin typeface="+mj-ea"/>
                <a:ea typeface="+mj-ea"/>
              </a:rPr>
              <a:t>)</a:t>
            </a:r>
            <a:r>
              <a:rPr lang="ko-KR" altLang="en-US" sz="1200" dirty="0">
                <a:latin typeface="+mj-ea"/>
                <a:ea typeface="+mj-ea"/>
              </a:rPr>
              <a:t>가 학습으로 구함</a:t>
            </a:r>
            <a:r>
              <a:rPr lang="en-US" altLang="ko-KR" sz="1200" dirty="0">
                <a:latin typeface="+mj-ea"/>
                <a:ea typeface="+mj-ea"/>
              </a:rPr>
              <a:t>)</a:t>
            </a:r>
          </a:p>
          <a:p>
            <a:pPr>
              <a:buFont typeface="Wingdings" pitchFamily="2" charset="2"/>
              <a:buChar char="Ø"/>
              <a:defRPr/>
            </a:pPr>
            <a:r>
              <a:rPr lang="en-US" altLang="ko-KR" sz="1200" dirty="0">
                <a:latin typeface="+mj-ea"/>
                <a:ea typeface="+mj-ea"/>
              </a:rPr>
              <a:t> </a:t>
            </a:r>
            <a:r>
              <a:rPr lang="ko-KR" altLang="en-US" sz="1200" dirty="0">
                <a:latin typeface="+mj-ea"/>
                <a:ea typeface="+mj-ea"/>
              </a:rPr>
              <a:t>통계학</a:t>
            </a:r>
            <a:r>
              <a:rPr lang="en-US" altLang="ko-KR" sz="1200" dirty="0">
                <a:latin typeface="+mj-ea"/>
                <a:ea typeface="+mj-ea"/>
              </a:rPr>
              <a:t>:</a:t>
            </a:r>
            <a:r>
              <a:rPr lang="ko-KR" altLang="en-US" sz="1200" dirty="0">
                <a:latin typeface="+mj-ea"/>
                <a:ea typeface="+mj-ea"/>
              </a:rPr>
              <a:t>  독립변수</a:t>
            </a:r>
            <a:r>
              <a:rPr lang="en-US" altLang="ko-KR" sz="1200" dirty="0">
                <a:latin typeface="+mj-ea"/>
                <a:ea typeface="+mj-ea"/>
              </a:rPr>
              <a:t>(x), </a:t>
            </a:r>
            <a:r>
              <a:rPr lang="ko-KR" altLang="en-US" sz="1200" dirty="0">
                <a:latin typeface="+mj-ea"/>
                <a:ea typeface="+mj-ea"/>
              </a:rPr>
              <a:t>응답변수</a:t>
            </a:r>
            <a:r>
              <a:rPr lang="en-US" altLang="ko-KR" sz="1200" dirty="0">
                <a:latin typeface="+mj-ea"/>
                <a:ea typeface="+mj-ea"/>
              </a:rPr>
              <a:t>(y) </a:t>
            </a:r>
            <a:r>
              <a:rPr lang="ko-KR" altLang="en-US" sz="1200" dirty="0">
                <a:latin typeface="+mj-ea"/>
                <a:ea typeface="+mj-ea"/>
              </a:rPr>
              <a:t> </a:t>
            </a:r>
            <a:r>
              <a:rPr lang="en-US" altLang="ko-KR" sz="1200" dirty="0" err="1">
                <a:latin typeface="+mj-ea"/>
                <a:ea typeface="+mj-ea"/>
              </a:rPr>
              <a:t>vs</a:t>
            </a:r>
            <a:r>
              <a:rPr lang="en-US" altLang="ko-KR" sz="1200" dirty="0">
                <a:latin typeface="+mj-ea"/>
                <a:ea typeface="+mj-ea"/>
              </a:rPr>
              <a:t>  </a:t>
            </a:r>
            <a:r>
              <a:rPr lang="ko-KR" altLang="en-US" sz="1200" dirty="0" err="1">
                <a:latin typeface="+mj-ea"/>
                <a:ea typeface="+mj-ea"/>
              </a:rPr>
              <a:t>머신러닝</a:t>
            </a:r>
            <a:r>
              <a:rPr lang="ko-KR" altLang="en-US" sz="1200" dirty="0">
                <a:latin typeface="+mj-ea"/>
                <a:ea typeface="+mj-ea"/>
              </a:rPr>
              <a:t> </a:t>
            </a:r>
            <a:r>
              <a:rPr lang="en-US" altLang="ko-KR" sz="1200" dirty="0">
                <a:latin typeface="+mj-ea"/>
                <a:ea typeface="+mj-ea"/>
              </a:rPr>
              <a:t>: </a:t>
            </a:r>
            <a:r>
              <a:rPr lang="ko-KR" altLang="en-US" sz="1200" dirty="0">
                <a:latin typeface="+mj-ea"/>
                <a:ea typeface="+mj-ea"/>
              </a:rPr>
              <a:t>특징</a:t>
            </a:r>
            <a:r>
              <a:rPr lang="en-US" altLang="ko-KR" sz="1200" dirty="0">
                <a:latin typeface="+mj-ea"/>
                <a:ea typeface="+mj-ea"/>
              </a:rPr>
              <a:t>(x) , </a:t>
            </a:r>
            <a:r>
              <a:rPr lang="ko-KR" altLang="en-US" sz="1200" dirty="0">
                <a:latin typeface="+mj-ea"/>
                <a:ea typeface="+mj-ea"/>
              </a:rPr>
              <a:t>레이블</a:t>
            </a:r>
            <a:r>
              <a:rPr lang="en-US" altLang="ko-KR" sz="1200" dirty="0">
                <a:latin typeface="+mj-ea"/>
                <a:ea typeface="+mj-ea"/>
              </a:rPr>
              <a:t>(</a:t>
            </a:r>
            <a:r>
              <a:rPr lang="ko-KR" altLang="en-US" sz="1200" dirty="0">
                <a:latin typeface="+mj-ea"/>
                <a:ea typeface="+mj-ea"/>
              </a:rPr>
              <a:t>클래스</a:t>
            </a:r>
            <a:r>
              <a:rPr lang="en-US" altLang="ko-KR" sz="1200" dirty="0">
                <a:latin typeface="+mj-ea"/>
                <a:ea typeface="+mj-ea"/>
              </a:rPr>
              <a:t>)(y)</a:t>
            </a:r>
            <a:endParaRPr lang="ko-KR" altLang="en-US" sz="1200" dirty="0">
              <a:latin typeface="+mj-ea"/>
              <a:ea typeface="+mj-ea"/>
            </a:endParaRPr>
          </a:p>
          <a:p>
            <a:pPr>
              <a:buFont typeface="Wingdings" pitchFamily="2" charset="2"/>
              <a:buChar char="Ø"/>
              <a:defRPr/>
            </a:pPr>
            <a:r>
              <a:rPr lang="en-US" altLang="ko-KR" sz="1200" dirty="0">
                <a:latin typeface="+mj-ea"/>
                <a:ea typeface="+mj-ea"/>
              </a:rPr>
              <a:t>(y)</a:t>
            </a:r>
            <a:endParaRPr lang="ko-KR" altLang="en-US" sz="1200" dirty="0">
              <a:latin typeface="+mj-ea"/>
              <a:ea typeface="+mj-ea"/>
            </a:endParaRPr>
          </a:p>
        </p:txBody>
      </p:sp>
      <p:graphicFrame>
        <p:nvGraphicFramePr>
          <p:cNvPr id="3" name="다이어그램 2">
            <a:extLst>
              <a:ext uri="{FF2B5EF4-FFF2-40B4-BE49-F238E27FC236}">
                <a16:creationId xmlns:a16="http://schemas.microsoft.com/office/drawing/2014/main" id="{258D6E64-0750-4DB5-B7E7-F99CB3CDCB20}"/>
              </a:ext>
            </a:extLst>
          </p:cNvPr>
          <p:cNvGraphicFramePr/>
          <p:nvPr>
            <p:extLst/>
          </p:nvPr>
        </p:nvGraphicFramePr>
        <p:xfrm>
          <a:off x="3567515" y="913114"/>
          <a:ext cx="1890210" cy="1080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제목 1">
            <a:extLst>
              <a:ext uri="{FF2B5EF4-FFF2-40B4-BE49-F238E27FC236}">
                <a16:creationId xmlns:a16="http://schemas.microsoft.com/office/drawing/2014/main" id="{30DB9B42-522B-484E-A46F-EB26625487CB}"/>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1" name="제목 1">
            <a:extLst>
              <a:ext uri="{FF2B5EF4-FFF2-40B4-BE49-F238E27FC236}">
                <a16:creationId xmlns:a16="http://schemas.microsoft.com/office/drawing/2014/main" id="{1B08A774-A27D-4D1D-9529-805BBE3E4ED0}"/>
              </a:ext>
            </a:extLst>
          </p:cNvPr>
          <p:cNvSpPr txBox="1">
            <a:spLocks/>
          </p:cNvSpPr>
          <p:nvPr/>
        </p:nvSpPr>
        <p:spPr>
          <a:xfrm>
            <a:off x="2339752" y="339541"/>
            <a:ext cx="4824536"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800" dirty="0"/>
              <a:t>통계 분석 </a:t>
            </a:r>
            <a:r>
              <a:rPr lang="en-US" altLang="ko-KR" sz="1800" dirty="0"/>
              <a:t>VS </a:t>
            </a:r>
            <a:r>
              <a:rPr lang="en-US" altLang="ko-KR" sz="1800" b="1" dirty="0"/>
              <a:t>machine learning</a:t>
            </a:r>
            <a:endParaRPr lang="ko-KR" altLang="en-US" sz="1800" dirty="0"/>
          </a:p>
        </p:txBody>
      </p:sp>
      <p:sp>
        <p:nvSpPr>
          <p:cNvPr id="12" name="TextBox 11">
            <a:extLst>
              <a:ext uri="{FF2B5EF4-FFF2-40B4-BE49-F238E27FC236}">
                <a16:creationId xmlns:a16="http://schemas.microsoft.com/office/drawing/2014/main" id="{FEE4EFB2-1689-43A2-87FD-77B5F398C450}"/>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232268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A14603DE-BA37-41BC-8A44-C6E5B883208F}"/>
              </a:ext>
            </a:extLst>
          </p:cNvPr>
          <p:cNvSpPr/>
          <p:nvPr/>
        </p:nvSpPr>
        <p:spPr>
          <a:xfrm>
            <a:off x="2977088" y="346152"/>
            <a:ext cx="3191964" cy="369332"/>
          </a:xfrm>
          <a:prstGeom prst="rect">
            <a:avLst/>
          </a:prstGeom>
        </p:spPr>
        <p:txBody>
          <a:bodyPr wrap="none">
            <a:spAutoFit/>
          </a:bodyPr>
          <a:lstStyle/>
          <a:p>
            <a:r>
              <a:rPr lang="en-US" altLang="ko-KR" dirty="0"/>
              <a:t>Correlation Analysis</a:t>
            </a:r>
            <a:r>
              <a:rPr lang="en-US" altLang="ko-KR" u="sng" dirty="0"/>
              <a:t> : Spearman</a:t>
            </a:r>
            <a:endParaRPr lang="ko-KR" altLang="en-US" dirty="0"/>
          </a:p>
        </p:txBody>
      </p:sp>
      <p:sp>
        <p:nvSpPr>
          <p:cNvPr id="14" name="직사각형 13">
            <a:extLst>
              <a:ext uri="{FF2B5EF4-FFF2-40B4-BE49-F238E27FC236}">
                <a16:creationId xmlns:a16="http://schemas.microsoft.com/office/drawing/2014/main" id="{4B2E8125-7B2D-439B-98E6-DBC0C7C5AC9F}"/>
              </a:ext>
            </a:extLst>
          </p:cNvPr>
          <p:cNvSpPr/>
          <p:nvPr/>
        </p:nvSpPr>
        <p:spPr>
          <a:xfrm>
            <a:off x="415188" y="1453506"/>
            <a:ext cx="8271612" cy="1166601"/>
          </a:xfrm>
          <a:prstGeom prst="rect">
            <a:avLst/>
          </a:prstGeom>
          <a:ln>
            <a:solidFill>
              <a:schemeClr val="bg2">
                <a:lumMod val="25000"/>
              </a:schemeClr>
            </a:solidFill>
          </a:ln>
        </p:spPr>
        <p:txBody>
          <a:bodyPr wrap="square">
            <a:spAutoFit/>
          </a:bodyPr>
          <a:lstStyle/>
          <a:p>
            <a:pPr marL="171450" indent="-171450">
              <a:lnSpc>
                <a:spcPct val="150000"/>
              </a:lnSpc>
              <a:buFont typeface="Arial" panose="020B0604020202020204" pitchFamily="34" charset="0"/>
              <a:buChar char="•"/>
            </a:pPr>
            <a:r>
              <a:rPr lang="ko-KR" altLang="en-US" sz="1200" dirty="0"/>
              <a:t>순서가 중요한 의미가 있는 </a:t>
            </a:r>
            <a:r>
              <a:rPr lang="ko-KR" altLang="en-US" sz="1200" dirty="0" err="1">
                <a:highlight>
                  <a:srgbClr val="FFFF00"/>
                </a:highlight>
              </a:rPr>
              <a:t>순서적</a:t>
            </a:r>
            <a:r>
              <a:rPr lang="ko-KR" altLang="en-US" sz="1200" dirty="0">
                <a:highlight>
                  <a:srgbClr val="FFFF00"/>
                </a:highlight>
              </a:rPr>
              <a:t> 데이터 </a:t>
            </a:r>
            <a:r>
              <a:rPr lang="en-US" altLang="ko-KR" sz="1200" dirty="0">
                <a:highlight>
                  <a:srgbClr val="FFFF00"/>
                </a:highlight>
              </a:rPr>
              <a:t>(</a:t>
            </a:r>
            <a:r>
              <a:rPr lang="ko-KR" altLang="en-US" sz="1200" dirty="0">
                <a:highlight>
                  <a:srgbClr val="FFFF00"/>
                </a:highlight>
              </a:rPr>
              <a:t>서열척도</a:t>
            </a:r>
            <a:r>
              <a:rPr lang="en-US" altLang="ko-KR" sz="1200" dirty="0">
                <a:highlight>
                  <a:srgbClr val="FFFF00"/>
                </a:highlight>
              </a:rPr>
              <a:t>/</a:t>
            </a:r>
            <a:r>
              <a:rPr lang="ko-KR" altLang="en-US" sz="1200" dirty="0">
                <a:highlight>
                  <a:srgbClr val="FFFF00"/>
                </a:highlight>
              </a:rPr>
              <a:t>순위척도</a:t>
            </a:r>
            <a:r>
              <a:rPr lang="en-US" altLang="ko-KR" sz="1200" dirty="0"/>
              <a:t>)</a:t>
            </a:r>
            <a:r>
              <a:rPr lang="ko-KR" altLang="en-US" sz="1200" dirty="0"/>
              <a:t>들로 이루어진 두 변수 간의 연관성 및 상관관계를 검정하기 위한 통계적 분석 기법</a:t>
            </a:r>
            <a:endParaRPr lang="en-US" altLang="ko-KR" sz="1200" dirty="0"/>
          </a:p>
          <a:p>
            <a:pPr marL="171450" indent="-171450">
              <a:lnSpc>
                <a:spcPct val="150000"/>
              </a:lnSpc>
              <a:buFont typeface="Arial" panose="020B0604020202020204" pitchFamily="34" charset="0"/>
              <a:buChar char="•"/>
            </a:pPr>
            <a:r>
              <a:rPr lang="en-US" altLang="ko-KR" sz="1200" dirty="0">
                <a:sym typeface="Wingdings" panose="05000000000000000000" pitchFamily="2" charset="2"/>
              </a:rPr>
              <a:t> </a:t>
            </a:r>
            <a:r>
              <a:rPr lang="en-US" altLang="ko-KR" sz="1200" u="sng" dirty="0"/>
              <a:t>Spearman </a:t>
            </a:r>
            <a:r>
              <a:rPr lang="ko-KR" altLang="en-US" sz="1200" u="sng" dirty="0"/>
              <a:t>순위 상관계수</a:t>
            </a:r>
            <a:r>
              <a:rPr lang="en-US" altLang="ko-KR" sz="1200" u="sng" dirty="0"/>
              <a:t>(Rank correlation coefficient)</a:t>
            </a:r>
            <a:r>
              <a:rPr lang="ko-KR" altLang="en-US" sz="1200" dirty="0"/>
              <a:t>를 통해서 분석을 수행</a:t>
            </a:r>
            <a:endParaRPr lang="en-US" altLang="ko-KR" sz="1200" dirty="0"/>
          </a:p>
          <a:p>
            <a:pPr marL="171450" indent="-171450">
              <a:lnSpc>
                <a:spcPct val="150000"/>
              </a:lnSpc>
              <a:buFont typeface="Arial" panose="020B0604020202020204" pitchFamily="34" charset="0"/>
              <a:buChar char="•"/>
            </a:pPr>
            <a:r>
              <a:rPr lang="ko-KR" altLang="en-US" sz="1200" dirty="0"/>
              <a:t> </a:t>
            </a:r>
            <a:r>
              <a:rPr lang="ko-KR" altLang="en-US" sz="1200" dirty="0" err="1"/>
              <a:t>스피어만</a:t>
            </a:r>
            <a:r>
              <a:rPr lang="ko-KR" altLang="en-US" sz="1200" dirty="0"/>
              <a:t> 순위 상관계수는 원 데이터 대신 이들의 순위를 이용하여 상관계수를 결정 </a:t>
            </a:r>
            <a:r>
              <a:rPr lang="en-US" altLang="ko-KR" sz="1200" dirty="0"/>
              <a:t>(</a:t>
            </a:r>
            <a:r>
              <a:rPr lang="ko-KR" altLang="en-US" sz="1200" dirty="0"/>
              <a:t>예시</a:t>
            </a:r>
            <a:r>
              <a:rPr lang="en-US" altLang="ko-KR" sz="1200" dirty="0"/>
              <a:t>:</a:t>
            </a:r>
            <a:r>
              <a:rPr lang="ko-KR" altLang="en-US" sz="1200" dirty="0"/>
              <a:t>학점</a:t>
            </a:r>
            <a:r>
              <a:rPr lang="en-US" altLang="ko-KR" sz="1200" dirty="0"/>
              <a:t>, </a:t>
            </a:r>
            <a:r>
              <a:rPr lang="ko-KR" altLang="en-US" sz="1200" dirty="0"/>
              <a:t>내신등급</a:t>
            </a:r>
            <a:r>
              <a:rPr lang="en-US" altLang="ko-KR" sz="1200" dirty="0"/>
              <a:t>..)</a:t>
            </a:r>
            <a:endParaRPr lang="ko-KR" altLang="en-US" sz="1200" dirty="0"/>
          </a:p>
        </p:txBody>
      </p:sp>
      <p:pic>
        <p:nvPicPr>
          <p:cNvPr id="15" name="그림 14">
            <a:extLst>
              <a:ext uri="{FF2B5EF4-FFF2-40B4-BE49-F238E27FC236}">
                <a16:creationId xmlns:a16="http://schemas.microsoft.com/office/drawing/2014/main" id="{BFA192E5-9B58-4247-92CA-EAC90918D59D}"/>
              </a:ext>
            </a:extLst>
          </p:cNvPr>
          <p:cNvPicPr>
            <a:picLocks noChangeAspect="1"/>
          </p:cNvPicPr>
          <p:nvPr/>
        </p:nvPicPr>
        <p:blipFill>
          <a:blip r:embed="rId2"/>
          <a:stretch>
            <a:fillRect/>
          </a:stretch>
        </p:blipFill>
        <p:spPr>
          <a:xfrm>
            <a:off x="1623713" y="3943841"/>
            <a:ext cx="3456384" cy="1347264"/>
          </a:xfrm>
          <a:prstGeom prst="rect">
            <a:avLst/>
          </a:prstGeom>
          <a:ln>
            <a:solidFill>
              <a:schemeClr val="accent1"/>
            </a:solidFill>
          </a:ln>
        </p:spPr>
      </p:pic>
      <p:sp>
        <p:nvSpPr>
          <p:cNvPr id="16" name="슬라이드 번호 개체 틀 15">
            <a:extLst>
              <a:ext uri="{FF2B5EF4-FFF2-40B4-BE49-F238E27FC236}">
                <a16:creationId xmlns:a16="http://schemas.microsoft.com/office/drawing/2014/main" id="{71F081E1-8CF4-47F7-AC3E-FE0D3A1A8CF9}"/>
              </a:ext>
            </a:extLst>
          </p:cNvPr>
          <p:cNvSpPr>
            <a:spLocks noGrp="1"/>
          </p:cNvSpPr>
          <p:nvPr>
            <p:ph type="sldNum" sz="quarter" idx="12"/>
          </p:nvPr>
        </p:nvSpPr>
        <p:spPr/>
        <p:txBody>
          <a:bodyPr/>
          <a:lstStyle/>
          <a:p>
            <a:fld id="{DE77BB65-F969-4654-BF30-45C70C1BE112}" type="slidenum">
              <a:rPr lang="ko-KR" altLang="en-US" smtClean="0"/>
              <a:pPr/>
              <a:t>30</a:t>
            </a:fld>
            <a:endParaRPr lang="ko-KR" altLang="en-US"/>
          </a:p>
        </p:txBody>
      </p:sp>
      <p:sp>
        <p:nvSpPr>
          <p:cNvPr id="6" name="바닥글 개체 틀 5">
            <a:extLst>
              <a:ext uri="{FF2B5EF4-FFF2-40B4-BE49-F238E27FC236}">
                <a16:creationId xmlns:a16="http://schemas.microsoft.com/office/drawing/2014/main" id="{44FCAD37-623F-48F8-8864-BDA2B342C5C2}"/>
              </a:ext>
            </a:extLst>
          </p:cNvPr>
          <p:cNvSpPr>
            <a:spLocks noGrp="1"/>
          </p:cNvSpPr>
          <p:nvPr>
            <p:ph type="ftr" sz="quarter" idx="11"/>
          </p:nvPr>
        </p:nvSpPr>
        <p:spPr/>
        <p:txBody>
          <a:bodyPr/>
          <a:lstStyle/>
          <a:p>
            <a:r>
              <a:rPr lang="en-US" altLang="ko-KR"/>
              <a:t>UBION PBL- FBA</a:t>
            </a:r>
            <a:endParaRPr lang="ko-KR" altLang="en-US" dirty="0"/>
          </a:p>
        </p:txBody>
      </p:sp>
      <p:sp>
        <p:nvSpPr>
          <p:cNvPr id="7" name="TextBox 6">
            <a:extLst>
              <a:ext uri="{FF2B5EF4-FFF2-40B4-BE49-F238E27FC236}">
                <a16:creationId xmlns:a16="http://schemas.microsoft.com/office/drawing/2014/main" id="{631E7094-331E-4A25-99AE-F67BC8B4B3EB}"/>
              </a:ext>
            </a:extLst>
          </p:cNvPr>
          <p:cNvSpPr txBox="1"/>
          <p:nvPr/>
        </p:nvSpPr>
        <p:spPr>
          <a:xfrm>
            <a:off x="571838" y="4360295"/>
            <a:ext cx="1080120" cy="307777"/>
          </a:xfrm>
          <a:prstGeom prst="rect">
            <a:avLst/>
          </a:prstGeom>
          <a:noFill/>
        </p:spPr>
        <p:txBody>
          <a:bodyPr wrap="square" rtlCol="0">
            <a:spAutoFit/>
          </a:bodyPr>
          <a:lstStyle/>
          <a:p>
            <a:r>
              <a:rPr lang="ko-KR" altLang="en-US" sz="1400" dirty="0" err="1"/>
              <a:t>검정통계량</a:t>
            </a:r>
            <a:endParaRPr lang="ko-KR" altLang="en-US" sz="1400" dirty="0"/>
          </a:p>
        </p:txBody>
      </p:sp>
      <p:sp>
        <p:nvSpPr>
          <p:cNvPr id="8" name="직사각형 7">
            <a:extLst>
              <a:ext uri="{FF2B5EF4-FFF2-40B4-BE49-F238E27FC236}">
                <a16:creationId xmlns:a16="http://schemas.microsoft.com/office/drawing/2014/main" id="{B2ADC0B9-E5E0-44BD-9D1F-940544EAB0BB}"/>
              </a:ext>
            </a:extLst>
          </p:cNvPr>
          <p:cNvSpPr/>
          <p:nvPr/>
        </p:nvSpPr>
        <p:spPr>
          <a:xfrm>
            <a:off x="429805" y="1030820"/>
            <a:ext cx="3710147" cy="261610"/>
          </a:xfrm>
          <a:prstGeom prst="rect">
            <a:avLst/>
          </a:prstGeom>
          <a:solidFill>
            <a:schemeClr val="accent1">
              <a:lumMod val="20000"/>
              <a:lumOff val="80000"/>
            </a:schemeClr>
          </a:solidFill>
          <a:ln>
            <a:solidFill>
              <a:schemeClr val="accent1"/>
            </a:solidFill>
          </a:ln>
        </p:spPr>
        <p:txBody>
          <a:bodyPr wrap="square">
            <a:spAutoFit/>
          </a:bodyPr>
          <a:lstStyle/>
          <a:p>
            <a:r>
              <a:rPr lang="en-US" altLang="ko-KR" sz="1100" u="sng" dirty="0"/>
              <a:t>2. Spearman </a:t>
            </a:r>
            <a:r>
              <a:rPr lang="ko-KR" altLang="en-US" sz="1100" u="sng" dirty="0"/>
              <a:t>순위 상관계수</a:t>
            </a:r>
            <a:r>
              <a:rPr lang="en-US" altLang="ko-KR" sz="1100" u="sng" dirty="0"/>
              <a:t>(Rank correlation coefficient)</a:t>
            </a:r>
            <a:endParaRPr lang="ko-KR" altLang="en-US" sz="1100" dirty="0"/>
          </a:p>
        </p:txBody>
      </p:sp>
      <p:sp>
        <p:nvSpPr>
          <p:cNvPr id="2" name="직사각형 1">
            <a:extLst>
              <a:ext uri="{FF2B5EF4-FFF2-40B4-BE49-F238E27FC236}">
                <a16:creationId xmlns:a16="http://schemas.microsoft.com/office/drawing/2014/main" id="{9B5268CB-2B8F-4CA9-9EDA-9033FE269491}"/>
              </a:ext>
            </a:extLst>
          </p:cNvPr>
          <p:cNvSpPr/>
          <p:nvPr/>
        </p:nvSpPr>
        <p:spPr>
          <a:xfrm>
            <a:off x="429805" y="2741330"/>
            <a:ext cx="6838602" cy="1100238"/>
          </a:xfrm>
          <a:prstGeom prst="rect">
            <a:avLst/>
          </a:prstGeom>
          <a:ln>
            <a:solidFill>
              <a:schemeClr val="accent1">
                <a:lumMod val="60000"/>
                <a:lumOff val="40000"/>
              </a:schemeClr>
            </a:solidFill>
          </a:ln>
        </p:spPr>
        <p:txBody>
          <a:bodyPr wrap="square">
            <a:spAutoFit/>
          </a:bodyPr>
          <a:lstStyle/>
          <a:p>
            <a:pPr>
              <a:lnSpc>
                <a:spcPct val="150000"/>
              </a:lnSpc>
            </a:pPr>
            <a:r>
              <a:rPr lang="ko-KR" altLang="en-US" sz="1200" b="1" i="1" dirty="0">
                <a:sym typeface="Wingdings" panose="05000000000000000000" pitchFamily="2" charset="2"/>
              </a:rPr>
              <a:t>언제</a:t>
            </a:r>
            <a:r>
              <a:rPr lang="en-US" altLang="ko-KR" sz="1200" b="1" i="1" dirty="0">
                <a:sym typeface="Wingdings" panose="05000000000000000000" pitchFamily="2" charset="2"/>
              </a:rPr>
              <a:t> </a:t>
            </a:r>
            <a:r>
              <a:rPr lang="ko-KR" altLang="en-US" sz="1200" b="1" i="1" dirty="0">
                <a:sym typeface="Wingdings" panose="05000000000000000000" pitchFamily="2" charset="2"/>
              </a:rPr>
              <a:t>사용</a:t>
            </a:r>
            <a:r>
              <a:rPr lang="en-US" altLang="ko-KR" sz="1200" b="1" i="1" dirty="0">
                <a:sym typeface="Wingdings" panose="05000000000000000000" pitchFamily="2" charset="2"/>
              </a:rPr>
              <a:t>?</a:t>
            </a:r>
          </a:p>
          <a:p>
            <a:pPr marL="171450" indent="-171450">
              <a:lnSpc>
                <a:spcPct val="150000"/>
              </a:lnSpc>
              <a:buFont typeface="Wingdings" panose="05000000000000000000" pitchFamily="2" charset="2"/>
              <a:buChar char="§"/>
            </a:pPr>
            <a:r>
              <a:rPr lang="ko-KR" altLang="en-US" sz="1100" dirty="0">
                <a:highlight>
                  <a:srgbClr val="FFFF00"/>
                </a:highlight>
                <a:sym typeface="Wingdings" panose="05000000000000000000" pitchFamily="2" charset="2"/>
              </a:rPr>
              <a:t>정규성을 만족하지 않는 경우</a:t>
            </a:r>
            <a:endParaRPr lang="en-US" altLang="ko-KR" sz="1100" dirty="0">
              <a:highlight>
                <a:srgbClr val="FFFF00"/>
              </a:highlight>
              <a:sym typeface="Wingdings" panose="05000000000000000000" pitchFamily="2" charset="2"/>
            </a:endParaRPr>
          </a:p>
          <a:p>
            <a:pPr marL="171450" indent="-171450">
              <a:lnSpc>
                <a:spcPct val="150000"/>
              </a:lnSpc>
              <a:buFont typeface="Wingdings" panose="05000000000000000000" pitchFamily="2" charset="2"/>
              <a:buChar char="§"/>
            </a:pPr>
            <a:r>
              <a:rPr lang="ko-KR" altLang="en-US" sz="1100" dirty="0">
                <a:highlight>
                  <a:srgbClr val="FFFF00"/>
                </a:highlight>
                <a:sym typeface="Wingdings" panose="05000000000000000000" pitchFamily="2" charset="2"/>
              </a:rPr>
              <a:t>순위형 자료인 경우</a:t>
            </a:r>
            <a:endParaRPr lang="en-US" altLang="ko-KR" sz="1100" dirty="0">
              <a:highlight>
                <a:srgbClr val="FFFF00"/>
              </a:highlight>
              <a:sym typeface="Wingdings" panose="05000000000000000000" pitchFamily="2" charset="2"/>
            </a:endParaRPr>
          </a:p>
          <a:p>
            <a:pPr marL="171450" indent="-171450">
              <a:lnSpc>
                <a:spcPct val="150000"/>
              </a:lnSpc>
              <a:buFont typeface="Wingdings" panose="05000000000000000000" pitchFamily="2" charset="2"/>
              <a:buChar char="§"/>
            </a:pPr>
            <a:r>
              <a:rPr lang="ko-KR" altLang="en-US" sz="1100" dirty="0" err="1">
                <a:highlight>
                  <a:srgbClr val="FFFF00"/>
                </a:highlight>
                <a:sym typeface="Wingdings" panose="05000000000000000000" pitchFamily="2" charset="2"/>
              </a:rPr>
              <a:t>비모수적</a:t>
            </a:r>
            <a:r>
              <a:rPr lang="ko-KR" altLang="en-US" sz="1100" dirty="0">
                <a:highlight>
                  <a:srgbClr val="FFFF00"/>
                </a:highlight>
                <a:sym typeface="Wingdings" panose="05000000000000000000" pitchFamily="2" charset="2"/>
              </a:rPr>
              <a:t> 방법</a:t>
            </a:r>
            <a:r>
              <a:rPr lang="en-US" altLang="ko-KR" sz="1100" dirty="0">
                <a:highlight>
                  <a:srgbClr val="FFFF00"/>
                </a:highlight>
                <a:sym typeface="Wingdings" panose="05000000000000000000" pitchFamily="2" charset="2"/>
              </a:rPr>
              <a:t>(</a:t>
            </a:r>
            <a:r>
              <a:rPr lang="en-US" altLang="ko-KR" sz="1100" dirty="0">
                <a:highlight>
                  <a:srgbClr val="FFFF00"/>
                </a:highlight>
              </a:rPr>
              <a:t>Non-</a:t>
            </a:r>
            <a:r>
              <a:rPr lang="en-US" altLang="ko-KR" sz="1100" dirty="0" err="1">
                <a:highlight>
                  <a:srgbClr val="FFFF00"/>
                </a:highlight>
              </a:rPr>
              <a:t>parametic</a:t>
            </a:r>
            <a:r>
              <a:rPr lang="en-US" altLang="ko-KR" sz="1100" dirty="0">
                <a:highlight>
                  <a:srgbClr val="FFFF00"/>
                </a:highlight>
              </a:rPr>
              <a:t> method)</a:t>
            </a:r>
            <a:r>
              <a:rPr lang="ko-KR" altLang="en-US" sz="1100" dirty="0">
                <a:highlight>
                  <a:srgbClr val="FFFF00"/>
                </a:highlight>
                <a:sym typeface="Wingdings" panose="05000000000000000000" pitchFamily="2" charset="2"/>
              </a:rPr>
              <a:t> </a:t>
            </a:r>
            <a:r>
              <a:rPr lang="en-US" altLang="ko-KR" sz="1100" dirty="0">
                <a:highlight>
                  <a:srgbClr val="FFFF00"/>
                </a:highlight>
                <a:sym typeface="Wingdings" panose="05000000000000000000" pitchFamily="2" charset="2"/>
              </a:rPr>
              <a:t>: </a:t>
            </a:r>
            <a:r>
              <a:rPr lang="ko-KR" altLang="en-US" sz="1100" dirty="0">
                <a:highlight>
                  <a:srgbClr val="FFFF00"/>
                </a:highlight>
                <a:sym typeface="Wingdings" panose="05000000000000000000" pitchFamily="2" charset="2"/>
              </a:rPr>
              <a:t> </a:t>
            </a:r>
            <a:r>
              <a:rPr lang="ko-KR" altLang="en-US" sz="1100" dirty="0">
                <a:sym typeface="Wingdings" panose="05000000000000000000" pitchFamily="2" charset="2"/>
              </a:rPr>
              <a:t>자료의 수가 적을 경우나 </a:t>
            </a:r>
            <a:r>
              <a:rPr lang="en-US" altLang="ko-KR" sz="1100" dirty="0">
                <a:sym typeface="Wingdings" panose="05000000000000000000" pitchFamily="2" charset="2"/>
              </a:rPr>
              <a:t>, </a:t>
            </a:r>
            <a:r>
              <a:rPr lang="ko-KR" altLang="en-US" sz="1100" dirty="0">
                <a:sym typeface="Wingdings" panose="05000000000000000000" pitchFamily="2" charset="2"/>
              </a:rPr>
              <a:t>치우침을 큰 경우 사용</a:t>
            </a:r>
            <a:endParaRPr lang="en-US" altLang="ko-KR" sz="1100" dirty="0">
              <a:sym typeface="Wingdings" panose="05000000000000000000" pitchFamily="2" charset="2"/>
            </a:endParaRPr>
          </a:p>
        </p:txBody>
      </p:sp>
      <p:sp>
        <p:nvSpPr>
          <p:cNvPr id="9" name="직사각형 8">
            <a:extLst>
              <a:ext uri="{FF2B5EF4-FFF2-40B4-BE49-F238E27FC236}">
                <a16:creationId xmlns:a16="http://schemas.microsoft.com/office/drawing/2014/main" id="{FC49CDE0-0719-4988-A6F5-F86427004CD2}"/>
              </a:ext>
            </a:extLst>
          </p:cNvPr>
          <p:cNvSpPr/>
          <p:nvPr/>
        </p:nvSpPr>
        <p:spPr>
          <a:xfrm>
            <a:off x="494186" y="5465331"/>
            <a:ext cx="7030142" cy="612604"/>
          </a:xfrm>
          <a:prstGeom prst="rect">
            <a:avLst/>
          </a:prstGeom>
          <a:ln>
            <a:solidFill>
              <a:schemeClr val="accent1">
                <a:lumMod val="60000"/>
                <a:lumOff val="40000"/>
              </a:schemeClr>
            </a:solidFill>
          </a:ln>
        </p:spPr>
        <p:txBody>
          <a:bodyPr wrap="square">
            <a:spAutoFit/>
          </a:bodyPr>
          <a:lstStyle/>
          <a:p>
            <a:pPr>
              <a:lnSpc>
                <a:spcPct val="150000"/>
              </a:lnSpc>
            </a:pPr>
            <a:r>
              <a:rPr lang="en-US" altLang="ko-KR" sz="1200" dirty="0"/>
              <a:t>(</a:t>
            </a:r>
            <a:r>
              <a:rPr lang="ko-KR" altLang="en-US" sz="1200" dirty="0"/>
              <a:t>사례</a:t>
            </a:r>
            <a:r>
              <a:rPr lang="en-US" altLang="ko-KR" sz="1200" dirty="0"/>
              <a:t>)</a:t>
            </a:r>
            <a:r>
              <a:rPr lang="ko-KR" altLang="en-US" sz="1200" dirty="0"/>
              <a:t> </a:t>
            </a:r>
            <a:endParaRPr lang="en-US" altLang="ko-KR" sz="1200" dirty="0"/>
          </a:p>
          <a:p>
            <a:pPr>
              <a:lnSpc>
                <a:spcPct val="150000"/>
              </a:lnSpc>
            </a:pPr>
            <a:r>
              <a:rPr lang="ko-KR" altLang="en-US" sz="1200" dirty="0"/>
              <a:t>고객의 매장방문 빈도 와 월별 구매액 간의 상관관계를 파악하고자 하는 문제가 이에 해당</a:t>
            </a:r>
            <a:endParaRPr lang="en-US" altLang="ko-KR" sz="1200" dirty="0"/>
          </a:p>
        </p:txBody>
      </p:sp>
      <p:sp>
        <p:nvSpPr>
          <p:cNvPr id="10" name="직사각형 9">
            <a:extLst>
              <a:ext uri="{FF2B5EF4-FFF2-40B4-BE49-F238E27FC236}">
                <a16:creationId xmlns:a16="http://schemas.microsoft.com/office/drawing/2014/main" id="{18B2D372-94AB-43A8-8B03-06348AB2EB7D}"/>
              </a:ext>
            </a:extLst>
          </p:cNvPr>
          <p:cNvSpPr/>
          <p:nvPr/>
        </p:nvSpPr>
        <p:spPr>
          <a:xfrm>
            <a:off x="5220072" y="4234969"/>
            <a:ext cx="3582255" cy="569323"/>
          </a:xfrm>
          <a:prstGeom prst="rect">
            <a:avLst/>
          </a:prstGeom>
          <a:ln>
            <a:solidFill>
              <a:schemeClr val="accent1">
                <a:lumMod val="60000"/>
                <a:lumOff val="40000"/>
              </a:schemeClr>
            </a:solidFill>
          </a:ln>
        </p:spPr>
        <p:txBody>
          <a:bodyPr wrap="square">
            <a:spAutoFit/>
          </a:bodyPr>
          <a:lstStyle/>
          <a:p>
            <a:pPr marL="171450" indent="-171450">
              <a:lnSpc>
                <a:spcPct val="150000"/>
              </a:lnSpc>
              <a:buFont typeface="Wingdings" panose="05000000000000000000" pitchFamily="2" charset="2"/>
              <a:buChar char="à"/>
            </a:pPr>
            <a:r>
              <a:rPr lang="ko-KR" altLang="en-US" sz="1100" dirty="0"/>
              <a:t>상관계수 값의 범위 </a:t>
            </a:r>
            <a:r>
              <a:rPr lang="en-US" altLang="ko-KR" sz="1100" dirty="0"/>
              <a:t>: </a:t>
            </a:r>
            <a:r>
              <a:rPr lang="ko-KR" altLang="en-US" sz="1100" dirty="0"/>
              <a:t> −</a:t>
            </a:r>
            <a:r>
              <a:rPr lang="en-US" altLang="ko-KR" sz="1100" dirty="0"/>
              <a:t>1</a:t>
            </a:r>
            <a:r>
              <a:rPr lang="ko-KR" altLang="en-US" sz="1100" dirty="0"/>
              <a:t>부터 </a:t>
            </a:r>
            <a:r>
              <a:rPr lang="en-US" altLang="ko-KR" sz="1100" dirty="0"/>
              <a:t>+1</a:t>
            </a:r>
            <a:r>
              <a:rPr lang="ko-KR" altLang="en-US" sz="1100" dirty="0"/>
              <a:t>까지</a:t>
            </a:r>
            <a:endParaRPr lang="en-US" altLang="ko-KR" sz="1100" dirty="0"/>
          </a:p>
          <a:p>
            <a:pPr marL="171450" indent="-171450">
              <a:lnSpc>
                <a:spcPct val="150000"/>
              </a:lnSpc>
              <a:buFont typeface="Wingdings" panose="05000000000000000000" pitchFamily="2" charset="2"/>
              <a:buChar char="à"/>
            </a:pPr>
            <a:r>
              <a:rPr lang="ko-KR" altLang="en-US" sz="1100" dirty="0"/>
              <a:t>계수의 절대값이 클수록 변수 사이에 강한 상관관계</a:t>
            </a:r>
          </a:p>
        </p:txBody>
      </p:sp>
      <p:sp>
        <p:nvSpPr>
          <p:cNvPr id="17" name="TextBox 16">
            <a:extLst>
              <a:ext uri="{FF2B5EF4-FFF2-40B4-BE49-F238E27FC236}">
                <a16:creationId xmlns:a16="http://schemas.microsoft.com/office/drawing/2014/main" id="{77D5B571-FDF5-4A2A-9CF3-361460F32719}"/>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256077497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4268FA40-CF04-40AD-ABB6-D7A7F66DBA81}"/>
              </a:ext>
            </a:extLst>
          </p:cNvPr>
          <p:cNvSpPr txBox="1"/>
          <p:nvPr/>
        </p:nvSpPr>
        <p:spPr>
          <a:xfrm>
            <a:off x="611560" y="1123090"/>
            <a:ext cx="7704856" cy="3416320"/>
          </a:xfrm>
          <a:prstGeom prst="rect">
            <a:avLst/>
          </a:prstGeom>
          <a:noFill/>
        </p:spPr>
        <p:txBody>
          <a:bodyPr wrap="square" rtlCol="0">
            <a:spAutoFit/>
          </a:bodyPr>
          <a:lstStyle/>
          <a:p>
            <a:pPr marL="257175" indent="-257175">
              <a:buAutoNum type="arabicPeriod"/>
            </a:pPr>
            <a:r>
              <a:rPr lang="en-US" altLang="ko-KR" sz="1200" dirty="0">
                <a:highlight>
                  <a:srgbClr val="FFFF00"/>
                </a:highlight>
              </a:rPr>
              <a:t>Random variable(</a:t>
            </a:r>
            <a:r>
              <a:rPr lang="ko-KR" altLang="en-US" sz="1200" dirty="0">
                <a:highlight>
                  <a:srgbClr val="FFFF00"/>
                </a:highlight>
              </a:rPr>
              <a:t>확률변수</a:t>
            </a:r>
            <a:r>
              <a:rPr lang="en-US" altLang="ko-KR" sz="1200" dirty="0"/>
              <a:t>) :</a:t>
            </a:r>
            <a:r>
              <a:rPr lang="ko-KR" altLang="en-US" sz="1200" dirty="0"/>
              <a:t>표본집단</a:t>
            </a:r>
            <a:r>
              <a:rPr lang="en-US" altLang="ko-KR" sz="1200" dirty="0"/>
              <a:t>(sample</a:t>
            </a:r>
            <a:r>
              <a:rPr lang="ko-KR" altLang="en-US" sz="1200" dirty="0"/>
              <a:t> </a:t>
            </a:r>
            <a:r>
              <a:rPr lang="en-US" altLang="ko-KR" sz="1200" dirty="0"/>
              <a:t>space)</a:t>
            </a:r>
            <a:r>
              <a:rPr lang="ko-KR" altLang="en-US" sz="1200" dirty="0"/>
              <a:t>에서 발생할 수 있는 경우의 수 실수</a:t>
            </a:r>
            <a:r>
              <a:rPr lang="en-US" altLang="ko-KR" sz="1200" dirty="0"/>
              <a:t>(real</a:t>
            </a:r>
            <a:r>
              <a:rPr lang="ko-KR" altLang="en-US" sz="1200" dirty="0"/>
              <a:t> </a:t>
            </a:r>
            <a:r>
              <a:rPr lang="en-US" altLang="ko-KR" sz="1200" dirty="0"/>
              <a:t>number)</a:t>
            </a:r>
            <a:r>
              <a:rPr lang="ko-KR" altLang="en-US" sz="1200" dirty="0"/>
              <a:t>로 대응해주는 함수</a:t>
            </a:r>
            <a:endParaRPr lang="en-US" altLang="ko-KR" sz="1200" dirty="0"/>
          </a:p>
          <a:p>
            <a:pPr marL="128588" indent="-128588">
              <a:buFont typeface="Wingdings" panose="05000000000000000000" pitchFamily="2" charset="2"/>
              <a:buChar char="à"/>
            </a:pPr>
            <a:r>
              <a:rPr lang="ko-KR" altLang="en-US" sz="1200" dirty="0" err="1">
                <a:sym typeface="Wingdings" panose="05000000000000000000" pitchFamily="2" charset="2"/>
              </a:rPr>
              <a:t>이산형확률변수</a:t>
            </a:r>
            <a:r>
              <a:rPr lang="en-US" altLang="ko-KR" sz="1200" dirty="0">
                <a:sym typeface="Wingdings" panose="05000000000000000000" pitchFamily="2" charset="2"/>
              </a:rPr>
              <a:t>(discreate), </a:t>
            </a:r>
            <a:r>
              <a:rPr lang="ko-KR" altLang="en-US" sz="1200" dirty="0" err="1">
                <a:sym typeface="Wingdings" panose="05000000000000000000" pitchFamily="2" charset="2"/>
              </a:rPr>
              <a:t>연속형확률변수</a:t>
            </a:r>
            <a:r>
              <a:rPr lang="en-US" altLang="ko-KR" sz="1200" dirty="0">
                <a:sym typeface="Wingdings" panose="05000000000000000000" pitchFamily="2" charset="2"/>
              </a:rPr>
              <a:t>(continuous)</a:t>
            </a:r>
          </a:p>
          <a:p>
            <a:r>
              <a:rPr lang="en-US" altLang="ko-KR" sz="1200" dirty="0">
                <a:sym typeface="Wingdings" panose="05000000000000000000" pitchFamily="2" charset="2"/>
              </a:rPr>
              <a:t>2. </a:t>
            </a:r>
            <a:r>
              <a:rPr lang="en-US" altLang="ko-KR" sz="1200" dirty="0">
                <a:highlight>
                  <a:srgbClr val="FFFF00"/>
                </a:highlight>
                <a:sym typeface="Wingdings" panose="05000000000000000000" pitchFamily="2" charset="2"/>
              </a:rPr>
              <a:t>Probability function (</a:t>
            </a:r>
            <a:r>
              <a:rPr lang="ko-KR" altLang="en-US" sz="1200" dirty="0">
                <a:highlight>
                  <a:srgbClr val="FFFF00"/>
                </a:highlight>
                <a:sym typeface="Wingdings" panose="05000000000000000000" pitchFamily="2" charset="2"/>
              </a:rPr>
              <a:t>확률함수</a:t>
            </a:r>
            <a:r>
              <a:rPr lang="en-US" altLang="ko-KR" sz="1200" dirty="0">
                <a:sym typeface="Wingdings" panose="05000000000000000000" pitchFamily="2" charset="2"/>
              </a:rPr>
              <a:t>) : </a:t>
            </a:r>
            <a:r>
              <a:rPr lang="ko-KR" altLang="en-US" sz="1200" dirty="0">
                <a:sym typeface="Wingdings" panose="05000000000000000000" pitchFamily="2" charset="2"/>
              </a:rPr>
              <a:t>확률변수로 부터 나온 </a:t>
            </a:r>
            <a:r>
              <a:rPr lang="ko-KR" altLang="en-US" sz="1200" dirty="0" err="1">
                <a:sym typeface="Wingdings" panose="05000000000000000000" pitchFamily="2" charset="2"/>
              </a:rPr>
              <a:t>실수값들이</a:t>
            </a:r>
            <a:r>
              <a:rPr lang="en-US" altLang="ko-KR" sz="1200" dirty="0">
                <a:sym typeface="Wingdings" panose="05000000000000000000" pitchFamily="2" charset="2"/>
              </a:rPr>
              <a:t> </a:t>
            </a:r>
            <a:r>
              <a:rPr lang="ko-KR" altLang="en-US" sz="1200" dirty="0">
                <a:sym typeface="Wingdings" panose="05000000000000000000" pitchFamily="2" charset="2"/>
              </a:rPr>
              <a:t>나올 확률</a:t>
            </a:r>
            <a:r>
              <a:rPr lang="en-US" altLang="ko-KR" sz="1200" dirty="0">
                <a:sym typeface="Wingdings" panose="05000000000000000000" pitchFamily="2" charset="2"/>
              </a:rPr>
              <a:t>(0~1)</a:t>
            </a:r>
          </a:p>
          <a:p>
            <a:pPr marL="128588" indent="-128588">
              <a:buFont typeface="Wingdings" panose="05000000000000000000" pitchFamily="2" charset="2"/>
              <a:buChar char="à"/>
            </a:pPr>
            <a:r>
              <a:rPr lang="en-US" altLang="ko-KR" sz="1200" dirty="0">
                <a:sym typeface="Wingdings" panose="05000000000000000000" pitchFamily="2" charset="2"/>
              </a:rPr>
              <a:t>p=f(real number)</a:t>
            </a:r>
          </a:p>
          <a:p>
            <a:endParaRPr lang="en-US" altLang="ko-KR" sz="1200" dirty="0"/>
          </a:p>
          <a:p>
            <a:r>
              <a:rPr lang="en-US" altLang="ko-KR" sz="1200" dirty="0">
                <a:sym typeface="Wingdings" panose="05000000000000000000" pitchFamily="2" charset="2"/>
              </a:rPr>
              <a:t>p=f(</a:t>
            </a:r>
            <a:r>
              <a:rPr lang="ko-KR" altLang="en-US" sz="1200" dirty="0" err="1">
                <a:sym typeface="Wingdings" panose="05000000000000000000" pitchFamily="2" charset="2"/>
              </a:rPr>
              <a:t>이산형확률변수</a:t>
            </a:r>
            <a:r>
              <a:rPr lang="en-US" altLang="ko-KR" sz="1200" dirty="0">
                <a:sym typeface="Wingdings" panose="05000000000000000000" pitchFamily="2" charset="2"/>
              </a:rPr>
              <a:t>) : </a:t>
            </a:r>
            <a:r>
              <a:rPr lang="ko-KR" altLang="en-US" sz="1200" dirty="0">
                <a:sym typeface="Wingdings" panose="05000000000000000000" pitchFamily="2" charset="2"/>
              </a:rPr>
              <a:t>확률 질량함수</a:t>
            </a:r>
            <a:r>
              <a:rPr lang="en-US" altLang="ko-KR" sz="1200" dirty="0">
                <a:sym typeface="Wingdings" panose="05000000000000000000" pitchFamily="2" charset="2"/>
              </a:rPr>
              <a:t>,  </a:t>
            </a:r>
            <a:r>
              <a:rPr lang="ko-KR" altLang="en-US" sz="1200" dirty="0">
                <a:sym typeface="Wingdings" panose="05000000000000000000" pitchFamily="2" charset="2"/>
              </a:rPr>
              <a:t>막대그래프 모양으로 표현</a:t>
            </a:r>
            <a:endParaRPr lang="en-US" altLang="ko-KR" sz="1200" dirty="0">
              <a:sym typeface="Wingdings" panose="05000000000000000000" pitchFamily="2" charset="2"/>
            </a:endParaRPr>
          </a:p>
          <a:p>
            <a:endParaRPr lang="en-US" altLang="ko-KR" sz="1200" dirty="0">
              <a:sym typeface="Wingdings" panose="05000000000000000000" pitchFamily="2" charset="2"/>
            </a:endParaRPr>
          </a:p>
          <a:p>
            <a:r>
              <a:rPr lang="en-US" altLang="ko-KR" sz="1200" dirty="0">
                <a:sym typeface="Wingdings" panose="05000000000000000000" pitchFamily="2" charset="2"/>
              </a:rPr>
              <a:t>p=f(</a:t>
            </a:r>
            <a:r>
              <a:rPr lang="ko-KR" altLang="en-US" sz="1200" dirty="0" err="1">
                <a:sym typeface="Wingdings" panose="05000000000000000000" pitchFamily="2" charset="2"/>
              </a:rPr>
              <a:t>연속형확률변수</a:t>
            </a:r>
            <a:r>
              <a:rPr lang="en-US" altLang="ko-KR" sz="1200" dirty="0">
                <a:sym typeface="Wingdings" panose="05000000000000000000" pitchFamily="2" charset="2"/>
              </a:rPr>
              <a:t>) : </a:t>
            </a:r>
            <a:r>
              <a:rPr lang="ko-KR" altLang="en-US" sz="1200" dirty="0">
                <a:sym typeface="Wingdings" panose="05000000000000000000" pitchFamily="2" charset="2"/>
              </a:rPr>
              <a:t>확률 밀도함수 </a:t>
            </a:r>
            <a:r>
              <a:rPr lang="en-US" altLang="ko-KR" sz="1200" dirty="0">
                <a:sym typeface="Wingdings" panose="05000000000000000000" pitchFamily="2" charset="2"/>
              </a:rPr>
              <a:t>, </a:t>
            </a:r>
            <a:r>
              <a:rPr lang="ko-KR" altLang="en-US" sz="1200" dirty="0" err="1">
                <a:sym typeface="Wingdings" panose="05000000000000000000" pitchFamily="2" charset="2"/>
              </a:rPr>
              <a:t>연속형그래프</a:t>
            </a:r>
            <a:r>
              <a:rPr lang="ko-KR" altLang="en-US" sz="1200" dirty="0">
                <a:sym typeface="Wingdings" panose="05000000000000000000" pitchFamily="2" charset="2"/>
              </a:rPr>
              <a:t> 모양으로 표현</a:t>
            </a:r>
            <a:endParaRPr lang="en-US" altLang="ko-KR" sz="1200" dirty="0">
              <a:sym typeface="Wingdings" panose="05000000000000000000" pitchFamily="2" charset="2"/>
            </a:endParaRPr>
          </a:p>
          <a:p>
            <a:endParaRPr lang="en-US" altLang="ko-KR" sz="1200" dirty="0">
              <a:sym typeface="Wingdings" panose="05000000000000000000" pitchFamily="2" charset="2"/>
            </a:endParaRPr>
          </a:p>
          <a:p>
            <a:r>
              <a:rPr lang="en-US" altLang="ko-KR" sz="1200" dirty="0">
                <a:highlight>
                  <a:srgbClr val="FFFF00"/>
                </a:highlight>
                <a:sym typeface="Wingdings" panose="05000000000000000000" pitchFamily="2" charset="2"/>
              </a:rPr>
              <a:t>3. </a:t>
            </a:r>
            <a:r>
              <a:rPr lang="ko-KR" altLang="en-US" sz="1200" dirty="0" err="1">
                <a:highlight>
                  <a:srgbClr val="FFFF00"/>
                </a:highlight>
                <a:sym typeface="Wingdings" panose="05000000000000000000" pitchFamily="2" charset="2"/>
              </a:rPr>
              <a:t>기대값</a:t>
            </a:r>
            <a:r>
              <a:rPr lang="ko-KR" altLang="en-US" sz="1200" dirty="0">
                <a:highlight>
                  <a:srgbClr val="FFFF00"/>
                </a:highlight>
                <a:sym typeface="Wingdings" panose="05000000000000000000" pitchFamily="2" charset="2"/>
              </a:rPr>
              <a:t> </a:t>
            </a:r>
            <a:r>
              <a:rPr lang="en-US" altLang="ko-KR" sz="1200" dirty="0">
                <a:highlight>
                  <a:srgbClr val="FFFF00"/>
                </a:highlight>
                <a:sym typeface="Wingdings" panose="05000000000000000000" pitchFamily="2" charset="2"/>
              </a:rPr>
              <a:t>E(X</a:t>
            </a:r>
            <a:r>
              <a:rPr lang="en-US" altLang="ko-KR" sz="1200" dirty="0">
                <a:sym typeface="Wingdings" panose="05000000000000000000" pitchFamily="2" charset="2"/>
              </a:rPr>
              <a:t>) : </a:t>
            </a:r>
            <a:r>
              <a:rPr lang="ko-KR" altLang="en-US" sz="1200" dirty="0" err="1">
                <a:sym typeface="Wingdings" panose="05000000000000000000" pitchFamily="2" charset="2"/>
              </a:rPr>
              <a:t>확률변변수</a:t>
            </a:r>
            <a:r>
              <a:rPr lang="ko-KR" altLang="en-US" sz="1200" dirty="0">
                <a:sym typeface="Wingdings" panose="05000000000000000000" pitchFamily="2" charset="2"/>
              </a:rPr>
              <a:t> </a:t>
            </a:r>
            <a:r>
              <a:rPr lang="en-US" altLang="ko-KR" sz="1200" dirty="0">
                <a:sym typeface="Wingdings" panose="05000000000000000000" pitchFamily="2" charset="2"/>
              </a:rPr>
              <a:t>X</a:t>
            </a:r>
            <a:r>
              <a:rPr lang="ko-KR" altLang="en-US" sz="1200" dirty="0">
                <a:sym typeface="Wingdings" panose="05000000000000000000" pitchFamily="2" charset="2"/>
              </a:rPr>
              <a:t>에 대한 </a:t>
            </a:r>
            <a:r>
              <a:rPr lang="ko-KR" altLang="en-US" sz="1200" dirty="0" err="1">
                <a:sym typeface="Wingdings" panose="05000000000000000000" pitchFamily="2" charset="2"/>
              </a:rPr>
              <a:t>기대값</a:t>
            </a:r>
            <a:r>
              <a:rPr lang="en-US" altLang="ko-KR" sz="1200" dirty="0">
                <a:sym typeface="Wingdings" panose="05000000000000000000" pitchFamily="2" charset="2"/>
              </a:rPr>
              <a:t>, </a:t>
            </a:r>
          </a:p>
          <a:p>
            <a:r>
              <a:rPr lang="en-US" altLang="ko-KR" sz="1200" dirty="0">
                <a:sym typeface="Wingdings" panose="05000000000000000000" pitchFamily="2" charset="2"/>
              </a:rPr>
              <a:t> </a:t>
            </a:r>
            <a:r>
              <a:rPr lang="ko-KR" altLang="en-US" sz="1200" dirty="0">
                <a:sym typeface="Wingdings" panose="05000000000000000000" pitchFamily="2" charset="2"/>
              </a:rPr>
              <a:t>각각의 확률변수에 확률</a:t>
            </a:r>
            <a:r>
              <a:rPr lang="en-US" altLang="ko-KR" sz="1200" dirty="0">
                <a:sym typeface="Wingdings" panose="05000000000000000000" pitchFamily="2" charset="2"/>
              </a:rPr>
              <a:t>(</a:t>
            </a:r>
            <a:r>
              <a:rPr lang="ko-KR" altLang="en-US" sz="1200" dirty="0">
                <a:sym typeface="Wingdings" panose="05000000000000000000" pitchFamily="2" charset="2"/>
              </a:rPr>
              <a:t>가중치</a:t>
            </a:r>
            <a:r>
              <a:rPr lang="en-US" altLang="ko-KR" sz="1200" dirty="0">
                <a:sym typeface="Wingdings" panose="05000000000000000000" pitchFamily="2" charset="2"/>
              </a:rPr>
              <a:t>)</a:t>
            </a:r>
            <a:r>
              <a:rPr lang="ko-KR" altLang="en-US" sz="1200" dirty="0">
                <a:sym typeface="Wingdings" panose="05000000000000000000" pitchFamily="2" charset="2"/>
              </a:rPr>
              <a:t>를 가중평균한 값</a:t>
            </a:r>
            <a:endParaRPr lang="en-US" altLang="ko-KR" sz="1200" dirty="0">
              <a:sym typeface="Wingdings" panose="05000000000000000000" pitchFamily="2" charset="2"/>
            </a:endParaRPr>
          </a:p>
          <a:p>
            <a:r>
              <a:rPr lang="en-US" altLang="ko-KR" sz="1200" dirty="0"/>
              <a:t>4. </a:t>
            </a:r>
            <a:r>
              <a:rPr lang="ko-KR" altLang="en-US" sz="1200" dirty="0"/>
              <a:t>분산</a:t>
            </a:r>
            <a:r>
              <a:rPr lang="en-US" altLang="ko-KR" sz="1200" dirty="0"/>
              <a:t>, </a:t>
            </a:r>
            <a:r>
              <a:rPr lang="ko-KR" altLang="en-US" sz="1200" dirty="0"/>
              <a:t>표준편차</a:t>
            </a:r>
            <a:endParaRPr lang="en-US" altLang="ko-KR" sz="1200" dirty="0"/>
          </a:p>
          <a:p>
            <a:r>
              <a:rPr lang="en-US" altLang="ko-KR" sz="1200" dirty="0"/>
              <a:t>5. </a:t>
            </a:r>
            <a:r>
              <a:rPr lang="en-US" altLang="ko-KR" sz="1200" dirty="0">
                <a:highlight>
                  <a:srgbClr val="FFFF00"/>
                </a:highlight>
              </a:rPr>
              <a:t>Mean vector : </a:t>
            </a:r>
            <a:r>
              <a:rPr lang="ko-KR" altLang="en-US" sz="1200" dirty="0">
                <a:highlight>
                  <a:srgbClr val="FFFF00"/>
                </a:highlight>
              </a:rPr>
              <a:t>뮤</a:t>
            </a:r>
            <a:endParaRPr lang="en-US" altLang="ko-KR" sz="1200" dirty="0">
              <a:highlight>
                <a:srgbClr val="FFFF00"/>
              </a:highlight>
            </a:endParaRPr>
          </a:p>
          <a:p>
            <a:r>
              <a:rPr lang="en-US" altLang="ko-KR" sz="1200" dirty="0"/>
              <a:t>6. </a:t>
            </a:r>
            <a:r>
              <a:rPr lang="en-US" altLang="ko-KR" sz="1200" dirty="0">
                <a:highlight>
                  <a:srgbClr val="FFFF00"/>
                </a:highlight>
              </a:rPr>
              <a:t>Covariance matrix(</a:t>
            </a:r>
            <a:r>
              <a:rPr lang="ko-KR" altLang="en-US" sz="1200" dirty="0">
                <a:highlight>
                  <a:srgbClr val="FFFF00"/>
                </a:highlight>
              </a:rPr>
              <a:t>공분산 행렬</a:t>
            </a:r>
            <a:r>
              <a:rPr lang="en-US" altLang="ko-KR" sz="1200" dirty="0"/>
              <a:t>)</a:t>
            </a:r>
            <a:r>
              <a:rPr lang="ko-KR" altLang="en-US" sz="1200" dirty="0"/>
              <a:t> </a:t>
            </a:r>
            <a:r>
              <a:rPr lang="en-US" altLang="ko-KR" sz="1200" dirty="0"/>
              <a:t>: </a:t>
            </a:r>
            <a:r>
              <a:rPr lang="ko-KR" altLang="en-US" sz="1200" dirty="0" err="1"/>
              <a:t>다변량</a:t>
            </a:r>
            <a:r>
              <a:rPr lang="en-US" altLang="ko-KR" sz="1200" dirty="0"/>
              <a:t>(</a:t>
            </a:r>
            <a:r>
              <a:rPr lang="ko-KR" altLang="en-US" sz="1200" dirty="0"/>
              <a:t>확률변수가 </a:t>
            </a:r>
            <a:r>
              <a:rPr lang="en-US" altLang="ko-KR" sz="1200" dirty="0"/>
              <a:t>2</a:t>
            </a:r>
            <a:r>
              <a:rPr lang="ko-KR" altLang="en-US" sz="1200" dirty="0"/>
              <a:t>개 이상</a:t>
            </a:r>
            <a:r>
              <a:rPr lang="en-US" altLang="ko-KR" sz="1200" dirty="0"/>
              <a:t>)</a:t>
            </a:r>
            <a:r>
              <a:rPr lang="ko-KR" altLang="en-US" sz="1200" dirty="0"/>
              <a:t>데이터에서 나옴</a:t>
            </a:r>
            <a:r>
              <a:rPr lang="en-US" altLang="ko-KR" sz="1200" dirty="0"/>
              <a:t>.</a:t>
            </a:r>
          </a:p>
          <a:p>
            <a:r>
              <a:rPr lang="en-US" altLang="ko-KR" sz="1200" dirty="0"/>
              <a:t>7</a:t>
            </a:r>
            <a:r>
              <a:rPr lang="en-US" altLang="ko-KR" sz="1200" dirty="0">
                <a:highlight>
                  <a:srgbClr val="FFFF00"/>
                </a:highlight>
              </a:rPr>
              <a:t>. correlation coefficient matrix(</a:t>
            </a:r>
            <a:r>
              <a:rPr lang="ko-KR" altLang="en-US" sz="1200" dirty="0">
                <a:highlight>
                  <a:srgbClr val="FFFF00"/>
                </a:highlight>
              </a:rPr>
              <a:t>상관계수 </a:t>
            </a:r>
            <a:r>
              <a:rPr lang="ko-KR" altLang="en-US" sz="1200" dirty="0"/>
              <a:t>행렬</a:t>
            </a:r>
            <a:r>
              <a:rPr lang="en-US" altLang="ko-KR" sz="1200" dirty="0"/>
              <a:t>)</a:t>
            </a:r>
          </a:p>
          <a:p>
            <a:pPr marL="128588" indent="-128588">
              <a:buFont typeface="Wingdings" panose="05000000000000000000" pitchFamily="2" charset="2"/>
              <a:buChar char="à"/>
            </a:pPr>
            <a:r>
              <a:rPr lang="ko-KR" altLang="en-US" sz="1200" dirty="0">
                <a:sym typeface="Wingdings" panose="05000000000000000000" pitchFamily="2" charset="2"/>
              </a:rPr>
              <a:t>공분산 행렬 정보로 부터 구해 짐</a:t>
            </a:r>
            <a:r>
              <a:rPr lang="en-US" altLang="ko-KR" sz="1200" dirty="0">
                <a:sym typeface="Wingdings" panose="05000000000000000000" pitchFamily="2" charset="2"/>
              </a:rPr>
              <a:t>.  </a:t>
            </a:r>
            <a:r>
              <a:rPr lang="ko-KR" altLang="en-US" sz="1200" dirty="0">
                <a:sym typeface="Wingdings" panose="05000000000000000000" pitchFamily="2" charset="2"/>
              </a:rPr>
              <a:t>대칭행렬 값들은 </a:t>
            </a:r>
            <a:r>
              <a:rPr lang="en-US" altLang="ko-KR" sz="1200" dirty="0">
                <a:sym typeface="Wingdings" panose="05000000000000000000" pitchFamily="2" charset="2"/>
              </a:rPr>
              <a:t>1</a:t>
            </a:r>
          </a:p>
          <a:p>
            <a:r>
              <a:rPr lang="en-US" altLang="ko-KR" sz="1200" dirty="0">
                <a:sym typeface="Wingdings" panose="05000000000000000000" pitchFamily="2" charset="2"/>
              </a:rPr>
              <a:t>8. </a:t>
            </a:r>
            <a:r>
              <a:rPr lang="ko-KR" altLang="en-US" sz="1200" dirty="0">
                <a:highlight>
                  <a:srgbClr val="FFFF00"/>
                </a:highlight>
                <a:sym typeface="Wingdings" panose="05000000000000000000" pitchFamily="2" charset="2"/>
              </a:rPr>
              <a:t>전치행렬</a:t>
            </a:r>
            <a:r>
              <a:rPr lang="ko-KR" altLang="en-US" sz="1200" dirty="0">
                <a:sym typeface="Wingdings" panose="05000000000000000000" pitchFamily="2" charset="2"/>
              </a:rPr>
              <a:t> </a:t>
            </a:r>
            <a:r>
              <a:rPr lang="en-US" altLang="ko-KR" sz="1200" dirty="0">
                <a:sym typeface="Wingdings" panose="05000000000000000000" pitchFamily="2" charset="2"/>
              </a:rPr>
              <a:t>: </a:t>
            </a:r>
            <a:r>
              <a:rPr lang="ko-KR" altLang="en-US" sz="1200" dirty="0">
                <a:sym typeface="Wingdings" panose="05000000000000000000" pitchFamily="2" charset="2"/>
              </a:rPr>
              <a:t>행과 열을 바꿔 주는 경우</a:t>
            </a:r>
            <a:endParaRPr lang="ko-KR" altLang="en-US" sz="1200" dirty="0"/>
          </a:p>
        </p:txBody>
      </p:sp>
      <p:sp>
        <p:nvSpPr>
          <p:cNvPr id="2" name="직사각형 1">
            <a:extLst>
              <a:ext uri="{FF2B5EF4-FFF2-40B4-BE49-F238E27FC236}">
                <a16:creationId xmlns:a16="http://schemas.microsoft.com/office/drawing/2014/main" id="{1031B8D3-434F-4498-B672-4343F0568E7B}"/>
              </a:ext>
            </a:extLst>
          </p:cNvPr>
          <p:cNvSpPr/>
          <p:nvPr/>
        </p:nvSpPr>
        <p:spPr>
          <a:xfrm>
            <a:off x="2987824" y="307328"/>
            <a:ext cx="2339102" cy="253916"/>
          </a:xfrm>
          <a:prstGeom prst="rect">
            <a:avLst/>
          </a:prstGeom>
          <a:ln>
            <a:solidFill>
              <a:schemeClr val="accent1"/>
            </a:solidFill>
          </a:ln>
        </p:spPr>
        <p:txBody>
          <a:bodyPr wrap="none">
            <a:spAutoFit/>
          </a:bodyPr>
          <a:lstStyle/>
          <a:p>
            <a:r>
              <a:rPr lang="ko-KR" altLang="en-US" sz="1050" dirty="0"/>
              <a:t>예측분석을 위한 통계 기초 사전지식</a:t>
            </a:r>
            <a:endParaRPr lang="en-US" altLang="ko-KR" sz="1050" dirty="0"/>
          </a:p>
        </p:txBody>
      </p:sp>
      <p:sp>
        <p:nvSpPr>
          <p:cNvPr id="9" name="제목 1">
            <a:extLst>
              <a:ext uri="{FF2B5EF4-FFF2-40B4-BE49-F238E27FC236}">
                <a16:creationId xmlns:a16="http://schemas.microsoft.com/office/drawing/2014/main" id="{56EE856D-45B3-4A27-B899-463FC80A06B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0" name="직사각형 9">
            <a:extLst>
              <a:ext uri="{FF2B5EF4-FFF2-40B4-BE49-F238E27FC236}">
                <a16:creationId xmlns:a16="http://schemas.microsoft.com/office/drawing/2014/main" id="{A1940C21-B4B2-47EF-9449-0D11D52545FB}"/>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3" name="바닥글 개체 틀 2">
            <a:extLst>
              <a:ext uri="{FF2B5EF4-FFF2-40B4-BE49-F238E27FC236}">
                <a16:creationId xmlns:a16="http://schemas.microsoft.com/office/drawing/2014/main" id="{6C262D25-B452-45A8-8CAF-482AFD8E8A36}"/>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C0D02855-3338-4930-ACCC-E012A46E9634}"/>
              </a:ext>
            </a:extLst>
          </p:cNvPr>
          <p:cNvSpPr>
            <a:spLocks noGrp="1"/>
          </p:cNvSpPr>
          <p:nvPr>
            <p:ph type="sldNum" sz="quarter" idx="12"/>
          </p:nvPr>
        </p:nvSpPr>
        <p:spPr/>
        <p:txBody>
          <a:bodyPr/>
          <a:lstStyle/>
          <a:p>
            <a:fld id="{DE77BB65-F969-4654-BF30-45C70C1BE112}" type="slidenum">
              <a:rPr lang="ko-KR" altLang="en-US" smtClean="0"/>
              <a:pPr/>
              <a:t>300</a:t>
            </a:fld>
            <a:endParaRPr lang="ko-KR" altLang="en-US"/>
          </a:p>
        </p:txBody>
      </p:sp>
    </p:spTree>
    <p:extLst>
      <p:ext uri="{BB962C8B-B14F-4D97-AF65-F5344CB8AC3E}">
        <p14:creationId xmlns:p14="http://schemas.microsoft.com/office/powerpoint/2010/main" val="195783730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031B8D3-434F-4498-B672-4343F0568E7B}"/>
              </a:ext>
            </a:extLst>
          </p:cNvPr>
          <p:cNvSpPr/>
          <p:nvPr/>
        </p:nvSpPr>
        <p:spPr>
          <a:xfrm>
            <a:off x="3059832" y="374311"/>
            <a:ext cx="2743059" cy="253916"/>
          </a:xfrm>
          <a:prstGeom prst="rect">
            <a:avLst/>
          </a:prstGeom>
          <a:ln>
            <a:solidFill>
              <a:schemeClr val="accent1"/>
            </a:solidFill>
          </a:ln>
        </p:spPr>
        <p:txBody>
          <a:bodyPr wrap="none">
            <a:spAutoFit/>
          </a:bodyPr>
          <a:lstStyle/>
          <a:p>
            <a:r>
              <a:rPr lang="ko-KR" altLang="en-US" sz="1050" dirty="0"/>
              <a:t>예측분석을 위한 선형대수학 기초 사전지식</a:t>
            </a:r>
            <a:endParaRPr lang="en-US" altLang="ko-KR" sz="1050" dirty="0"/>
          </a:p>
        </p:txBody>
      </p:sp>
      <p:sp>
        <p:nvSpPr>
          <p:cNvPr id="5" name="직사각형 4">
            <a:extLst>
              <a:ext uri="{FF2B5EF4-FFF2-40B4-BE49-F238E27FC236}">
                <a16:creationId xmlns:a16="http://schemas.microsoft.com/office/drawing/2014/main" id="{6AED034C-3890-4EC4-B3F3-B2673A3F5355}"/>
              </a:ext>
            </a:extLst>
          </p:cNvPr>
          <p:cNvSpPr/>
          <p:nvPr/>
        </p:nvSpPr>
        <p:spPr>
          <a:xfrm>
            <a:off x="595536" y="1191419"/>
            <a:ext cx="6704058" cy="461665"/>
          </a:xfrm>
          <a:prstGeom prst="rect">
            <a:avLst/>
          </a:prstGeom>
        </p:spPr>
        <p:txBody>
          <a:bodyPr wrap="square">
            <a:spAutoFit/>
          </a:bodyPr>
          <a:lstStyle/>
          <a:p>
            <a:r>
              <a:rPr lang="ko-KR" altLang="en-US" sz="1200" b="1" dirty="0">
                <a:solidFill>
                  <a:srgbClr val="202124"/>
                </a:solidFill>
                <a:latin typeface="Apple SD Gothic Neo"/>
              </a:rPr>
              <a:t>선형대수학</a:t>
            </a:r>
            <a:r>
              <a:rPr lang="en-US" altLang="ko-KR" sz="1200" dirty="0">
                <a:solidFill>
                  <a:srgbClr val="202124"/>
                </a:solidFill>
                <a:latin typeface="Apple SD Gothic Neo"/>
              </a:rPr>
              <a:t>( </a:t>
            </a:r>
            <a:r>
              <a:rPr lang="en-US" altLang="ko-KR" sz="1200" b="1" dirty="0">
                <a:solidFill>
                  <a:srgbClr val="202124"/>
                </a:solidFill>
                <a:latin typeface="Apple SD Gothic Neo"/>
              </a:rPr>
              <a:t>linear algebra</a:t>
            </a:r>
            <a:r>
              <a:rPr lang="en-US" altLang="ko-KR" sz="1200" dirty="0">
                <a:solidFill>
                  <a:srgbClr val="202124"/>
                </a:solidFill>
                <a:latin typeface="Apple SD Gothic Neo"/>
              </a:rPr>
              <a:t>)</a:t>
            </a:r>
            <a:r>
              <a:rPr lang="ko-KR" altLang="en-US" sz="1200" dirty="0">
                <a:solidFill>
                  <a:srgbClr val="202124"/>
                </a:solidFill>
                <a:latin typeface="Apple SD Gothic Neo"/>
              </a:rPr>
              <a:t>은 벡터 공간</a:t>
            </a:r>
            <a:r>
              <a:rPr lang="en-US" altLang="ko-KR" sz="1200" dirty="0">
                <a:solidFill>
                  <a:srgbClr val="202124"/>
                </a:solidFill>
                <a:latin typeface="Apple SD Gothic Neo"/>
              </a:rPr>
              <a:t>, </a:t>
            </a:r>
            <a:r>
              <a:rPr lang="ko-KR" altLang="en-US" sz="1200" dirty="0">
                <a:solidFill>
                  <a:srgbClr val="202124"/>
                </a:solidFill>
                <a:latin typeface="Apple SD Gothic Neo"/>
              </a:rPr>
              <a:t>벡터</a:t>
            </a:r>
            <a:r>
              <a:rPr lang="en-US" altLang="ko-KR" sz="1200" dirty="0">
                <a:solidFill>
                  <a:srgbClr val="202124"/>
                </a:solidFill>
                <a:latin typeface="Apple SD Gothic Neo"/>
              </a:rPr>
              <a:t>, </a:t>
            </a:r>
            <a:r>
              <a:rPr lang="ko-KR" altLang="en-US" sz="1200" b="1" dirty="0">
                <a:solidFill>
                  <a:srgbClr val="202124"/>
                </a:solidFill>
                <a:latin typeface="Apple SD Gothic Neo"/>
              </a:rPr>
              <a:t>선형</a:t>
            </a:r>
            <a:r>
              <a:rPr lang="ko-KR" altLang="en-US" sz="1200" dirty="0">
                <a:solidFill>
                  <a:srgbClr val="202124"/>
                </a:solidFill>
                <a:latin typeface="Apple SD Gothic Neo"/>
              </a:rPr>
              <a:t> 변환</a:t>
            </a:r>
            <a:r>
              <a:rPr lang="en-US" altLang="ko-KR" sz="1200" dirty="0">
                <a:solidFill>
                  <a:srgbClr val="202124"/>
                </a:solidFill>
                <a:latin typeface="Apple SD Gothic Neo"/>
              </a:rPr>
              <a:t>, </a:t>
            </a:r>
            <a:r>
              <a:rPr lang="ko-KR" altLang="en-US" sz="1200" dirty="0">
                <a:solidFill>
                  <a:srgbClr val="202124"/>
                </a:solidFill>
                <a:latin typeface="Apple SD Gothic Neo"/>
              </a:rPr>
              <a:t>행렬</a:t>
            </a:r>
            <a:r>
              <a:rPr lang="en-US" altLang="ko-KR" sz="1200" dirty="0">
                <a:solidFill>
                  <a:srgbClr val="202124"/>
                </a:solidFill>
                <a:latin typeface="Apple SD Gothic Neo"/>
              </a:rPr>
              <a:t>, </a:t>
            </a:r>
            <a:r>
              <a:rPr lang="ko-KR" altLang="en-US" sz="1200" dirty="0">
                <a:solidFill>
                  <a:srgbClr val="202124"/>
                </a:solidFill>
                <a:latin typeface="Apple SD Gothic Neo"/>
              </a:rPr>
              <a:t>연립 </a:t>
            </a:r>
            <a:r>
              <a:rPr lang="ko-KR" altLang="en-US" sz="1200" b="1" dirty="0">
                <a:solidFill>
                  <a:srgbClr val="202124"/>
                </a:solidFill>
                <a:latin typeface="Apple SD Gothic Neo"/>
              </a:rPr>
              <a:t>선형</a:t>
            </a:r>
            <a:r>
              <a:rPr lang="ko-KR" altLang="en-US" sz="1200" dirty="0">
                <a:solidFill>
                  <a:srgbClr val="202124"/>
                </a:solidFill>
                <a:latin typeface="Apple SD Gothic Neo"/>
              </a:rPr>
              <a:t> 방정식 등을 연구하는 </a:t>
            </a:r>
            <a:r>
              <a:rPr lang="ko-KR" altLang="en-US" sz="1200" b="1" dirty="0">
                <a:solidFill>
                  <a:srgbClr val="202124"/>
                </a:solidFill>
                <a:latin typeface="Apple SD Gothic Neo"/>
              </a:rPr>
              <a:t>대수학</a:t>
            </a:r>
            <a:r>
              <a:rPr lang="ko-KR" altLang="en-US" sz="1200" dirty="0">
                <a:solidFill>
                  <a:srgbClr val="202124"/>
                </a:solidFill>
                <a:latin typeface="Apple SD Gothic Neo"/>
              </a:rPr>
              <a:t> 한 분야</a:t>
            </a:r>
            <a:endParaRPr lang="ko-KR" altLang="en-US" sz="1200" dirty="0"/>
          </a:p>
        </p:txBody>
      </p:sp>
      <p:sp>
        <p:nvSpPr>
          <p:cNvPr id="9" name="직사각형 8">
            <a:extLst>
              <a:ext uri="{FF2B5EF4-FFF2-40B4-BE49-F238E27FC236}">
                <a16:creationId xmlns:a16="http://schemas.microsoft.com/office/drawing/2014/main" id="{82849F9F-3637-43F3-9C40-605F5197D697}"/>
              </a:ext>
            </a:extLst>
          </p:cNvPr>
          <p:cNvSpPr/>
          <p:nvPr/>
        </p:nvSpPr>
        <p:spPr>
          <a:xfrm>
            <a:off x="518356" y="1861194"/>
            <a:ext cx="8168444" cy="2492990"/>
          </a:xfrm>
          <a:prstGeom prst="rect">
            <a:avLst/>
          </a:prstGeom>
        </p:spPr>
        <p:txBody>
          <a:bodyPr wrap="square">
            <a:spAutoFit/>
          </a:bodyPr>
          <a:lstStyle/>
          <a:p>
            <a:pPr marL="128588" indent="-128588">
              <a:buFont typeface="Wingdings" panose="05000000000000000000" pitchFamily="2" charset="2"/>
              <a:buChar char="§"/>
            </a:pPr>
            <a:r>
              <a:rPr lang="ko-KR" altLang="en-US" sz="1200" dirty="0"/>
              <a:t>벡터</a:t>
            </a:r>
            <a:r>
              <a:rPr lang="en-US" altLang="ko-KR" sz="1200" dirty="0"/>
              <a:t>(vector): </a:t>
            </a:r>
            <a:r>
              <a:rPr lang="ko-KR" altLang="en-US" sz="1200" dirty="0"/>
              <a:t>속도</a:t>
            </a:r>
            <a:r>
              <a:rPr lang="en-US" altLang="ko-KR" sz="1200" dirty="0"/>
              <a:t>, </a:t>
            </a:r>
            <a:r>
              <a:rPr lang="ko-KR" altLang="en-US" sz="1200" dirty="0"/>
              <a:t>위치이동</a:t>
            </a:r>
            <a:r>
              <a:rPr lang="en-US" altLang="ko-KR" sz="1200" dirty="0"/>
              <a:t>, </a:t>
            </a:r>
            <a:r>
              <a:rPr lang="ko-KR" altLang="en-US" sz="1200" dirty="0"/>
              <a:t>힘 </a:t>
            </a:r>
            <a:r>
              <a:rPr lang="en-US" altLang="ko-KR" sz="1200" dirty="0"/>
              <a:t>- </a:t>
            </a:r>
            <a:r>
              <a:rPr lang="ko-KR" altLang="en-US" sz="1200" dirty="0" err="1"/>
              <a:t>크기뿐만</a:t>
            </a:r>
            <a:r>
              <a:rPr lang="ko-KR" altLang="en-US" sz="1200" dirty="0"/>
              <a:t> 아니라 방향까지 지정하지 않으면 완전히 표현할 수 없는 양</a:t>
            </a:r>
            <a:endParaRPr lang="en-US" altLang="ko-KR" sz="1200" dirty="0"/>
          </a:p>
          <a:p>
            <a:r>
              <a:rPr lang="en-US" altLang="ko-KR" sz="1200" dirty="0"/>
              <a:t>    </a:t>
            </a:r>
            <a:r>
              <a:rPr lang="ko-KR" altLang="en-US" sz="1200" dirty="0"/>
              <a:t> </a:t>
            </a:r>
            <a:r>
              <a:rPr lang="en-US" altLang="ko-KR" sz="1200" dirty="0"/>
              <a:t>2</a:t>
            </a:r>
            <a:r>
              <a:rPr lang="ko-KR" altLang="en-US" sz="1200" dirty="0"/>
              <a:t>차원</a:t>
            </a:r>
            <a:r>
              <a:rPr lang="en-US" altLang="ko-KR" sz="1200" dirty="0"/>
              <a:t>, 3</a:t>
            </a:r>
            <a:r>
              <a:rPr lang="ko-KR" altLang="en-US" sz="1200" dirty="0"/>
              <a:t>차원 공간의 벡터는 화살표로 표현 가능</a:t>
            </a:r>
          </a:p>
          <a:p>
            <a:pPr>
              <a:buFont typeface="Arial" panose="020B0604020202020204" pitchFamily="34" charset="0"/>
              <a:buChar char="•"/>
            </a:pPr>
            <a:endParaRPr lang="en-US" altLang="ko-KR" sz="1200" dirty="0">
              <a:solidFill>
                <a:srgbClr val="202122"/>
              </a:solidFill>
              <a:latin typeface="Arial" panose="020B0604020202020204" pitchFamily="34" charset="0"/>
            </a:endParaRPr>
          </a:p>
          <a:p>
            <a:pPr>
              <a:buFont typeface="Arial" panose="020B0604020202020204" pitchFamily="34" charset="0"/>
              <a:buChar char="•"/>
            </a:pPr>
            <a:r>
              <a:rPr lang="ko-KR" altLang="en-US" sz="1200" b="1" dirty="0">
                <a:solidFill>
                  <a:srgbClr val="202122"/>
                </a:solidFill>
                <a:latin typeface="Arial" panose="020B0604020202020204" pitchFamily="34" charset="0"/>
              </a:rPr>
              <a:t>벡터 연산</a:t>
            </a:r>
            <a:r>
              <a:rPr lang="en-US" altLang="ko-KR" sz="1200" dirty="0">
                <a:solidFill>
                  <a:srgbClr val="202122"/>
                </a:solidFill>
                <a:latin typeface="Arial" panose="020B0604020202020204" pitchFamily="34" charset="0"/>
              </a:rPr>
              <a:t>: </a:t>
            </a:r>
            <a:r>
              <a:rPr lang="ko-KR" altLang="en-US" sz="1200" dirty="0">
                <a:solidFill>
                  <a:srgbClr val="202122"/>
                </a:solidFill>
                <a:latin typeface="Arial" panose="020B0604020202020204" pitchFamily="34" charset="0"/>
              </a:rPr>
              <a:t>두 </a:t>
            </a:r>
            <a:r>
              <a:rPr lang="ko-KR" altLang="en-US" sz="1200" dirty="0" err="1">
                <a:solidFill>
                  <a:srgbClr val="202122"/>
                </a:solidFill>
                <a:latin typeface="Arial" panose="020B0604020202020204" pitchFamily="34" charset="0"/>
              </a:rPr>
              <a:t>벡터끼리의</a:t>
            </a:r>
            <a:r>
              <a:rPr lang="ko-KR" altLang="en-US" sz="1200" dirty="0">
                <a:solidFill>
                  <a:srgbClr val="202122"/>
                </a:solidFill>
                <a:latin typeface="Arial" panose="020B0604020202020204" pitchFamily="34" charset="0"/>
              </a:rPr>
              <a:t> 합</a:t>
            </a:r>
            <a:r>
              <a:rPr lang="en-US" altLang="ko-KR" sz="1200" dirty="0">
                <a:solidFill>
                  <a:srgbClr val="202122"/>
                </a:solidFill>
                <a:latin typeface="Arial" panose="020B0604020202020204" pitchFamily="34" charset="0"/>
              </a:rPr>
              <a:t>, </a:t>
            </a:r>
            <a:r>
              <a:rPr lang="ko-KR" altLang="en-US" sz="1200" dirty="0">
                <a:solidFill>
                  <a:srgbClr val="202122"/>
                </a:solidFill>
                <a:latin typeface="Arial" panose="020B0604020202020204" pitchFamily="34" charset="0"/>
              </a:rPr>
              <a:t>혹은 벡터와 </a:t>
            </a:r>
            <a:r>
              <a:rPr lang="ko-KR" altLang="en-US" sz="1200" dirty="0">
                <a:solidFill>
                  <a:srgbClr val="0645AD"/>
                </a:solidFill>
                <a:latin typeface="Arial" panose="020B0604020202020204" pitchFamily="34" charset="0"/>
                <a:hlinkClick r:id="rId2" tooltip="스칼라 (수학)"/>
              </a:rPr>
              <a:t>스칼라</a:t>
            </a:r>
            <a:r>
              <a:rPr lang="en-US" altLang="ko-KR" sz="1200" dirty="0">
                <a:solidFill>
                  <a:srgbClr val="202122"/>
                </a:solidFill>
                <a:latin typeface="Arial" panose="020B0604020202020204" pitchFamily="34" charset="0"/>
              </a:rPr>
              <a:t>(</a:t>
            </a:r>
            <a:r>
              <a:rPr lang="ko-KR" altLang="en-US" sz="1200" dirty="0">
                <a:solidFill>
                  <a:srgbClr val="202122"/>
                </a:solidFill>
                <a:latin typeface="Arial" panose="020B0604020202020204" pitchFamily="34" charset="0"/>
              </a:rPr>
              <a:t>크기만 있고 방향성은 없는 성분</a:t>
            </a:r>
            <a:r>
              <a:rPr lang="en-US" altLang="ko-KR" sz="1200" dirty="0">
                <a:solidFill>
                  <a:srgbClr val="202122"/>
                </a:solidFill>
                <a:latin typeface="Arial" panose="020B0604020202020204" pitchFamily="34" charset="0"/>
              </a:rPr>
              <a:t>)</a:t>
            </a:r>
            <a:r>
              <a:rPr lang="ko-KR" altLang="en-US" sz="1200" dirty="0">
                <a:solidFill>
                  <a:srgbClr val="202122"/>
                </a:solidFill>
                <a:latin typeface="Arial" panose="020B0604020202020204" pitchFamily="34" charset="0"/>
              </a:rPr>
              <a:t>사이의 곱이 벡터의 기본 연산이다</a:t>
            </a:r>
            <a:r>
              <a:rPr lang="en-US" altLang="ko-KR" sz="1200" dirty="0">
                <a:solidFill>
                  <a:srgbClr val="202122"/>
                </a:solidFill>
                <a:latin typeface="Arial" panose="020B0604020202020204" pitchFamily="34" charset="0"/>
              </a:rPr>
              <a:t>.</a:t>
            </a:r>
          </a:p>
          <a:p>
            <a:pPr>
              <a:buFont typeface="Arial" panose="020B0604020202020204" pitchFamily="34" charset="0"/>
              <a:buChar char="•"/>
            </a:pPr>
            <a:r>
              <a:rPr lang="ko-KR" altLang="en-US" sz="1200" b="1" dirty="0">
                <a:latin typeface="Arial" panose="020B0604020202020204" pitchFamily="34" charset="0"/>
                <a:hlinkClick r:id="rId3" tooltip="벡터 공간">
                  <a:extLst>
                    <a:ext uri="{A12FA001-AC4F-418D-AE19-62706E023703}">
                      <ahyp:hlinkClr xmlns:ahyp="http://schemas.microsoft.com/office/drawing/2018/hyperlinkcolor" val="tx"/>
                    </a:ext>
                  </a:extLst>
                </a:hlinkClick>
              </a:rPr>
              <a:t>벡터 공간</a:t>
            </a:r>
            <a:r>
              <a:rPr lang="en-US" altLang="ko-KR" sz="1200" dirty="0">
                <a:latin typeface="Arial" panose="020B0604020202020204" pitchFamily="34" charset="0"/>
              </a:rPr>
              <a:t>: </a:t>
            </a:r>
            <a:r>
              <a:rPr lang="ko-KR" altLang="en-US" sz="1200" dirty="0">
                <a:latin typeface="Arial" panose="020B0604020202020204" pitchFamily="34" charset="0"/>
              </a:rPr>
              <a:t>벡터의 기본 연산을 만족하는 모든 벡터의 모음을 뜻한다</a:t>
            </a:r>
            <a:r>
              <a:rPr lang="en-US" altLang="ko-KR" sz="1200" dirty="0">
                <a:latin typeface="Arial" panose="020B0604020202020204" pitchFamily="34" charset="0"/>
              </a:rPr>
              <a:t>.</a:t>
            </a:r>
          </a:p>
          <a:p>
            <a:pPr>
              <a:buFont typeface="Arial" panose="020B0604020202020204" pitchFamily="34" charset="0"/>
              <a:buChar char="•"/>
            </a:pPr>
            <a:r>
              <a:rPr lang="ko-KR" altLang="en-US" sz="1200" b="1" dirty="0">
                <a:latin typeface="Arial" panose="020B0604020202020204" pitchFamily="34" charset="0"/>
                <a:hlinkClick r:id="rId4" tooltip="차원">
                  <a:extLst>
                    <a:ext uri="{A12FA001-AC4F-418D-AE19-62706E023703}">
                      <ahyp:hlinkClr xmlns:ahyp="http://schemas.microsoft.com/office/drawing/2018/hyperlinkcolor" val="tx"/>
                    </a:ext>
                  </a:extLst>
                </a:hlinkClick>
              </a:rPr>
              <a:t>차원</a:t>
            </a:r>
            <a:r>
              <a:rPr lang="en-US" altLang="ko-KR" sz="1200" dirty="0">
                <a:latin typeface="Arial" panose="020B0604020202020204" pitchFamily="34" charset="0"/>
              </a:rPr>
              <a:t>: </a:t>
            </a:r>
            <a:r>
              <a:rPr lang="ko-KR" altLang="en-US" sz="1200" dirty="0">
                <a:latin typeface="Arial" panose="020B0604020202020204" pitchFamily="34" charset="0"/>
              </a:rPr>
              <a:t>흔히 평면을 </a:t>
            </a:r>
            <a:r>
              <a:rPr lang="en-US" altLang="ko-KR" sz="1200" dirty="0">
                <a:latin typeface="Arial" panose="020B0604020202020204" pitchFamily="34" charset="0"/>
              </a:rPr>
              <a:t>2</a:t>
            </a:r>
            <a:r>
              <a:rPr lang="ko-KR" altLang="en-US" sz="1200" dirty="0">
                <a:latin typeface="Arial" panose="020B0604020202020204" pitchFamily="34" charset="0"/>
              </a:rPr>
              <a:t>차원</a:t>
            </a:r>
            <a:r>
              <a:rPr lang="en-US" altLang="ko-KR" sz="1200" dirty="0">
                <a:latin typeface="Arial" panose="020B0604020202020204" pitchFamily="34" charset="0"/>
              </a:rPr>
              <a:t>, </a:t>
            </a:r>
            <a:r>
              <a:rPr lang="ko-KR" altLang="en-US" sz="1200" dirty="0">
                <a:latin typeface="Arial" panose="020B0604020202020204" pitchFamily="34" charset="0"/>
              </a:rPr>
              <a:t>공간을 </a:t>
            </a:r>
            <a:r>
              <a:rPr lang="en-US" altLang="ko-KR" sz="1200" dirty="0">
                <a:latin typeface="Arial" panose="020B0604020202020204" pitchFamily="34" charset="0"/>
              </a:rPr>
              <a:t>3</a:t>
            </a:r>
            <a:r>
              <a:rPr lang="ko-KR" altLang="en-US" sz="1200" dirty="0">
                <a:latin typeface="Arial" panose="020B0604020202020204" pitchFamily="34" charset="0"/>
              </a:rPr>
              <a:t>차원이라고 부른다</a:t>
            </a:r>
            <a:r>
              <a:rPr lang="en-US" altLang="ko-KR" sz="1200" dirty="0">
                <a:latin typeface="Arial" panose="020B0604020202020204" pitchFamily="34" charset="0"/>
              </a:rPr>
              <a:t>. </a:t>
            </a:r>
            <a:r>
              <a:rPr lang="ko-KR" altLang="en-US" sz="1200" dirty="0">
                <a:latin typeface="Arial" panose="020B0604020202020204" pitchFamily="34" charset="0"/>
              </a:rPr>
              <a:t>이때 차원을 구성하는 각각의 요소</a:t>
            </a:r>
            <a:r>
              <a:rPr lang="en-US" altLang="ko-KR" sz="1200" dirty="0">
                <a:latin typeface="Arial" panose="020B0604020202020204" pitchFamily="34" charset="0"/>
              </a:rPr>
              <a:t>(3</a:t>
            </a:r>
            <a:r>
              <a:rPr lang="ko-KR" altLang="en-US" sz="1200" dirty="0">
                <a:latin typeface="Arial" panose="020B0604020202020204" pitchFamily="34" charset="0"/>
              </a:rPr>
              <a:t>차원의 경우 </a:t>
            </a:r>
            <a:r>
              <a:rPr lang="en-US" altLang="ko-KR" sz="1200" dirty="0" err="1">
                <a:latin typeface="Arial" panose="020B0604020202020204" pitchFamily="34" charset="0"/>
              </a:rPr>
              <a:t>x,y,z</a:t>
            </a:r>
            <a:r>
              <a:rPr lang="en-US" altLang="ko-KR" sz="1200" dirty="0">
                <a:latin typeface="Arial" panose="020B0604020202020204" pitchFamily="34" charset="0"/>
              </a:rPr>
              <a:t>)</a:t>
            </a:r>
            <a:r>
              <a:rPr lang="ko-KR" altLang="en-US" sz="1200" dirty="0">
                <a:latin typeface="Arial" panose="020B0604020202020204" pitchFamily="34" charset="0"/>
              </a:rPr>
              <a:t>는 서로 독립적인데 이에 대한 개념을 확장한 것이 바로 선형대수학의 차원이다</a:t>
            </a:r>
            <a:r>
              <a:rPr lang="en-US" altLang="ko-KR" sz="1200" dirty="0">
                <a:latin typeface="Arial" panose="020B0604020202020204" pitchFamily="34" charset="0"/>
              </a:rPr>
              <a:t>.</a:t>
            </a:r>
          </a:p>
          <a:p>
            <a:pPr>
              <a:buFont typeface="Arial" panose="020B0604020202020204" pitchFamily="34" charset="0"/>
              <a:buChar char="•"/>
            </a:pPr>
            <a:r>
              <a:rPr lang="ko-KR" altLang="en-US" sz="1200" b="1" dirty="0">
                <a:latin typeface="Arial" panose="020B0604020202020204" pitchFamily="34" charset="0"/>
                <a:hlinkClick r:id="rId5" tooltip="행렬">
                  <a:extLst>
                    <a:ext uri="{A12FA001-AC4F-418D-AE19-62706E023703}">
                      <ahyp:hlinkClr xmlns:ahyp="http://schemas.microsoft.com/office/drawing/2018/hyperlinkcolor" val="tx"/>
                    </a:ext>
                  </a:extLst>
                </a:hlinkClick>
              </a:rPr>
              <a:t>행렬</a:t>
            </a:r>
            <a:r>
              <a:rPr lang="en-US" altLang="ko-KR" sz="1200" dirty="0">
                <a:latin typeface="Arial" panose="020B0604020202020204" pitchFamily="34" charset="0"/>
              </a:rPr>
              <a:t>: </a:t>
            </a:r>
            <a:r>
              <a:rPr lang="ko-KR" altLang="en-US" sz="1200" dirty="0" err="1">
                <a:solidFill>
                  <a:srgbClr val="202122"/>
                </a:solidFill>
                <a:latin typeface="Arial" panose="020B0604020202020204" pitchFamily="34" charset="0"/>
              </a:rPr>
              <a:t>여러개의</a:t>
            </a:r>
            <a:r>
              <a:rPr lang="ko-KR" altLang="en-US" sz="1200" dirty="0">
                <a:solidFill>
                  <a:srgbClr val="202122"/>
                </a:solidFill>
                <a:latin typeface="Arial" panose="020B0604020202020204" pitchFamily="34" charset="0"/>
              </a:rPr>
              <a:t> 숫자들을 직사각형의 모양으로 한데 묶어 나타낸 성분</a:t>
            </a:r>
            <a:r>
              <a:rPr lang="en-US" altLang="ko-KR" sz="1200" dirty="0">
                <a:solidFill>
                  <a:srgbClr val="202122"/>
                </a:solidFill>
                <a:latin typeface="Arial" panose="020B0604020202020204" pitchFamily="34" charset="0"/>
              </a:rPr>
              <a:t>. </a:t>
            </a:r>
            <a:r>
              <a:rPr lang="ko-KR" altLang="en-US" sz="1200" dirty="0">
                <a:solidFill>
                  <a:srgbClr val="202122"/>
                </a:solidFill>
                <a:latin typeface="Arial" panose="020B0604020202020204" pitchFamily="34" charset="0"/>
              </a:rPr>
              <a:t>벡터를 하나의 행 혹은 하나의 열로 구성된 행렬로 볼 수도 있다</a:t>
            </a:r>
            <a:r>
              <a:rPr lang="en-US" altLang="ko-KR" sz="1200" dirty="0">
                <a:solidFill>
                  <a:srgbClr val="202122"/>
                </a:solidFill>
                <a:latin typeface="Arial" panose="020B0604020202020204" pitchFamily="34" charset="0"/>
              </a:rPr>
              <a:t>. </a:t>
            </a:r>
            <a:r>
              <a:rPr lang="ko-KR" altLang="en-US" sz="1200" dirty="0">
                <a:solidFill>
                  <a:srgbClr val="202122"/>
                </a:solidFill>
                <a:latin typeface="Arial" panose="020B0604020202020204" pitchFamily="34" charset="0"/>
              </a:rPr>
              <a:t>하지만 이것이 행렬의 수학적으로 엄밀한 정의는 아니다</a:t>
            </a:r>
            <a:r>
              <a:rPr lang="en-US" altLang="ko-KR" sz="1200" dirty="0">
                <a:solidFill>
                  <a:srgbClr val="202122"/>
                </a:solidFill>
                <a:latin typeface="Arial" panose="020B0604020202020204" pitchFamily="34" charset="0"/>
              </a:rPr>
              <a:t>.</a:t>
            </a:r>
          </a:p>
          <a:p>
            <a:r>
              <a:rPr lang="ko-KR" altLang="en-US" sz="1200" dirty="0">
                <a:solidFill>
                  <a:srgbClr val="202122"/>
                </a:solidFill>
                <a:latin typeface="Arial" panose="020B0604020202020204" pitchFamily="34" charset="0"/>
              </a:rPr>
              <a:t>보통 </a:t>
            </a:r>
            <a:r>
              <a:rPr lang="en-US" altLang="ko-KR" sz="1200" dirty="0">
                <a:solidFill>
                  <a:srgbClr val="202122"/>
                </a:solidFill>
                <a:latin typeface="Arial" panose="020B0604020202020204" pitchFamily="34" charset="0"/>
              </a:rPr>
              <a:t>3</a:t>
            </a:r>
            <a:r>
              <a:rPr lang="ko-KR" altLang="en-US" sz="1200" dirty="0">
                <a:solidFill>
                  <a:srgbClr val="202122"/>
                </a:solidFill>
                <a:latin typeface="Arial" panose="020B0604020202020204" pitchFamily="34" charset="0"/>
              </a:rPr>
              <a:t>차원까지의 벡터는 그림 등으로 시각적 표현이 가능하지만 그 이상의 벡터는 벡터의 각 구성요소를 괄호 안에 나열함으로써 표기한다</a:t>
            </a:r>
            <a:r>
              <a:rPr lang="en-US" altLang="ko-KR" sz="1200" dirty="0">
                <a:solidFill>
                  <a:srgbClr val="202122"/>
                </a:solidFill>
                <a:latin typeface="Arial" panose="020B0604020202020204" pitchFamily="34" charset="0"/>
              </a:rPr>
              <a:t>.</a:t>
            </a:r>
          </a:p>
          <a:p>
            <a:r>
              <a:rPr lang="ko-KR" altLang="en-US" sz="1200" dirty="0">
                <a:solidFill>
                  <a:srgbClr val="202122"/>
                </a:solidFill>
                <a:latin typeface="Arial" panose="020B0604020202020204" pitchFamily="34" charset="0"/>
              </a:rPr>
              <a:t>여러 가지 문제를 수학으로 해결하는 데 있어 선형대수학의 개념은 매우 중요한데</a:t>
            </a:r>
            <a:r>
              <a:rPr lang="en-US" altLang="ko-KR" sz="1200" dirty="0">
                <a:solidFill>
                  <a:srgbClr val="202122"/>
                </a:solidFill>
                <a:latin typeface="Arial" panose="020B0604020202020204" pitchFamily="34" charset="0"/>
              </a:rPr>
              <a:t>, </a:t>
            </a:r>
            <a:r>
              <a:rPr lang="ko-KR" altLang="en-US" sz="1200" dirty="0">
                <a:solidFill>
                  <a:srgbClr val="202122"/>
                </a:solidFill>
                <a:latin typeface="Arial" panose="020B0604020202020204" pitchFamily="34" charset="0"/>
              </a:rPr>
              <a:t>선형화 혹은 선형 근사를 통해</a:t>
            </a:r>
            <a:r>
              <a:rPr lang="en-US" altLang="ko-KR" sz="1200" dirty="0">
                <a:solidFill>
                  <a:srgbClr val="202122"/>
                </a:solidFill>
                <a:latin typeface="Arial" panose="020B0604020202020204" pitchFamily="34" charset="0"/>
              </a:rPr>
              <a:t>, </a:t>
            </a:r>
            <a:r>
              <a:rPr lang="ko-KR" altLang="en-US" sz="1200" dirty="0">
                <a:solidFill>
                  <a:srgbClr val="202122"/>
                </a:solidFill>
                <a:latin typeface="Arial" panose="020B0604020202020204" pitchFamily="34" charset="0"/>
              </a:rPr>
              <a:t>복잡한 비선형 방정식 문제를 간단한 선형 방정식 문제로 변환해 문제를 해결할 수 있기 때문이다</a:t>
            </a:r>
            <a:r>
              <a:rPr lang="en-US" altLang="ko-KR" sz="1200" dirty="0">
                <a:solidFill>
                  <a:srgbClr val="202122"/>
                </a:solidFill>
                <a:latin typeface="Arial" panose="020B0604020202020204" pitchFamily="34" charset="0"/>
              </a:rPr>
              <a:t>.</a:t>
            </a:r>
          </a:p>
        </p:txBody>
      </p:sp>
      <p:sp>
        <p:nvSpPr>
          <p:cNvPr id="10" name="직사각형 9">
            <a:extLst>
              <a:ext uri="{FF2B5EF4-FFF2-40B4-BE49-F238E27FC236}">
                <a16:creationId xmlns:a16="http://schemas.microsoft.com/office/drawing/2014/main" id="{4569FAF4-15CC-4CC6-B534-62B495901912}"/>
              </a:ext>
            </a:extLst>
          </p:cNvPr>
          <p:cNvSpPr/>
          <p:nvPr/>
        </p:nvSpPr>
        <p:spPr>
          <a:xfrm>
            <a:off x="564958" y="4363378"/>
            <a:ext cx="8014084" cy="461665"/>
          </a:xfrm>
          <a:prstGeom prst="rect">
            <a:avLst/>
          </a:prstGeom>
        </p:spPr>
        <p:txBody>
          <a:bodyPr wrap="square">
            <a:spAutoFit/>
          </a:bodyPr>
          <a:lstStyle/>
          <a:p>
            <a:r>
              <a:rPr lang="ko-KR" altLang="en-US" sz="1200" dirty="0">
                <a:solidFill>
                  <a:srgbClr val="202122"/>
                </a:solidFill>
                <a:latin typeface="Arial" panose="020B0604020202020204" pitchFamily="34" charset="0"/>
              </a:rPr>
              <a:t>직교행렬 </a:t>
            </a:r>
            <a:r>
              <a:rPr lang="en-US" altLang="ko-KR" sz="1200" dirty="0">
                <a:solidFill>
                  <a:srgbClr val="202122"/>
                </a:solidFill>
                <a:latin typeface="Arial" panose="020B0604020202020204" pitchFamily="34" charset="0"/>
              </a:rPr>
              <a:t>:</a:t>
            </a:r>
            <a:r>
              <a:rPr lang="ko-KR" altLang="en-US" sz="1200" dirty="0">
                <a:solidFill>
                  <a:srgbClr val="202122"/>
                </a:solidFill>
                <a:latin typeface="Arial" panose="020B0604020202020204" pitchFamily="34" charset="0"/>
              </a:rPr>
              <a:t> 그것의 전치행렬과 그것의 역행렬이 같은 경우를 말한다</a:t>
            </a:r>
            <a:r>
              <a:rPr lang="en-US" altLang="ko-KR" sz="1200" dirty="0">
                <a:solidFill>
                  <a:srgbClr val="202122"/>
                </a:solidFill>
                <a:latin typeface="Arial" panose="020B0604020202020204" pitchFamily="34" charset="0"/>
              </a:rPr>
              <a:t>. </a:t>
            </a:r>
            <a:r>
              <a:rPr lang="ko-KR" altLang="en-US" sz="1200" dirty="0" err="1">
                <a:solidFill>
                  <a:srgbClr val="202122"/>
                </a:solidFill>
                <a:latin typeface="Arial" panose="020B0604020202020204" pitchFamily="34" charset="0"/>
              </a:rPr>
              <a:t>직교화된</a:t>
            </a:r>
            <a:r>
              <a:rPr lang="ko-KR" altLang="en-US" sz="1200" dirty="0">
                <a:solidFill>
                  <a:srgbClr val="202122"/>
                </a:solidFill>
                <a:latin typeface="Arial" panose="020B0604020202020204" pitchFamily="34" charset="0"/>
              </a:rPr>
              <a:t> 연산이란 연산대상 벡터의 크기가 보존되고 벡터들의 내적이 보존되는 경우를 말한다</a:t>
            </a:r>
            <a:r>
              <a:rPr lang="en-US" altLang="ko-KR" sz="1200" dirty="0">
                <a:solidFill>
                  <a:srgbClr val="202122"/>
                </a:solidFill>
                <a:latin typeface="Arial" panose="020B0604020202020204" pitchFamily="34" charset="0"/>
              </a:rPr>
              <a:t>.</a:t>
            </a:r>
            <a:endParaRPr lang="ko-KR" altLang="en-US" sz="1200" dirty="0"/>
          </a:p>
        </p:txBody>
      </p:sp>
      <p:sp>
        <p:nvSpPr>
          <p:cNvPr id="12" name="직사각형 11">
            <a:extLst>
              <a:ext uri="{FF2B5EF4-FFF2-40B4-BE49-F238E27FC236}">
                <a16:creationId xmlns:a16="http://schemas.microsoft.com/office/drawing/2014/main" id="{7FFECA3A-0C8A-45BA-81DE-431667897C3C}"/>
              </a:ext>
            </a:extLst>
          </p:cNvPr>
          <p:cNvSpPr/>
          <p:nvPr/>
        </p:nvSpPr>
        <p:spPr>
          <a:xfrm>
            <a:off x="526684" y="4917376"/>
            <a:ext cx="7501699" cy="276999"/>
          </a:xfrm>
          <a:prstGeom prst="rect">
            <a:avLst/>
          </a:prstGeom>
        </p:spPr>
        <p:txBody>
          <a:bodyPr wrap="square">
            <a:spAutoFit/>
          </a:bodyPr>
          <a:lstStyle/>
          <a:p>
            <a:pPr marL="128588" indent="-128588">
              <a:buFont typeface="Wingdings" panose="05000000000000000000" pitchFamily="2" charset="2"/>
              <a:buChar char="§"/>
            </a:pPr>
            <a:r>
              <a:rPr lang="ko-KR" altLang="en-US" sz="1200" dirty="0">
                <a:highlight>
                  <a:srgbClr val="FFFF00"/>
                </a:highlight>
              </a:rPr>
              <a:t>스칼라</a:t>
            </a:r>
            <a:r>
              <a:rPr lang="en-US" altLang="ko-KR" sz="1200" dirty="0">
                <a:highlight>
                  <a:srgbClr val="FFFF00"/>
                </a:highlight>
              </a:rPr>
              <a:t>(scalar</a:t>
            </a:r>
            <a:r>
              <a:rPr lang="en-US" altLang="ko-KR" sz="1200" dirty="0"/>
              <a:t>): </a:t>
            </a:r>
            <a:r>
              <a:rPr lang="ko-KR" altLang="en-US" sz="1200" dirty="0"/>
              <a:t>길이</a:t>
            </a:r>
            <a:r>
              <a:rPr lang="en-US" altLang="ko-KR" sz="1200" dirty="0"/>
              <a:t>, </a:t>
            </a:r>
            <a:r>
              <a:rPr lang="ko-KR" altLang="en-US" sz="1200" dirty="0"/>
              <a:t>넓이</a:t>
            </a:r>
            <a:r>
              <a:rPr lang="en-US" altLang="ko-KR" sz="1200" dirty="0"/>
              <a:t>, </a:t>
            </a:r>
            <a:r>
              <a:rPr lang="ko-KR" altLang="en-US" sz="1200" dirty="0"/>
              <a:t>질량</a:t>
            </a:r>
            <a:r>
              <a:rPr lang="en-US" altLang="ko-KR" sz="1200" dirty="0"/>
              <a:t>, </a:t>
            </a:r>
            <a:r>
              <a:rPr lang="ko-KR" altLang="en-US" sz="1200" dirty="0"/>
              <a:t>온도 </a:t>
            </a:r>
            <a:r>
              <a:rPr lang="en-US" altLang="ko-KR" sz="1200" dirty="0"/>
              <a:t>- </a:t>
            </a:r>
            <a:r>
              <a:rPr lang="ko-KR" altLang="en-US" sz="1200" dirty="0"/>
              <a:t>크기만 주어지만 완전히 표시되는 양 </a:t>
            </a:r>
            <a:endParaRPr lang="en-US" altLang="ko-KR" sz="1200" dirty="0"/>
          </a:p>
        </p:txBody>
      </p:sp>
      <p:sp>
        <p:nvSpPr>
          <p:cNvPr id="13" name="직사각형 12">
            <a:extLst>
              <a:ext uri="{FF2B5EF4-FFF2-40B4-BE49-F238E27FC236}">
                <a16:creationId xmlns:a16="http://schemas.microsoft.com/office/drawing/2014/main" id="{41E7A19D-52D3-4B9B-B952-8B4DC87FF883}"/>
              </a:ext>
            </a:extLst>
          </p:cNvPr>
          <p:cNvSpPr/>
          <p:nvPr/>
        </p:nvSpPr>
        <p:spPr>
          <a:xfrm>
            <a:off x="683478" y="5286708"/>
            <a:ext cx="4680610" cy="230832"/>
          </a:xfrm>
          <a:prstGeom prst="rect">
            <a:avLst/>
          </a:prstGeom>
        </p:spPr>
        <p:txBody>
          <a:bodyPr wrap="square">
            <a:spAutoFit/>
          </a:bodyPr>
          <a:lstStyle/>
          <a:p>
            <a:r>
              <a:rPr lang="en-US" altLang="ko-KR" sz="900" dirty="0"/>
              <a:t>X+ y</a:t>
            </a:r>
            <a:r>
              <a:rPr lang="ko-KR" altLang="en-US" sz="900" dirty="0"/>
              <a:t>는 </a:t>
            </a:r>
            <a:r>
              <a:rPr lang="en-US" altLang="ko-KR" sz="900" dirty="0"/>
              <a:t>x, y</a:t>
            </a:r>
            <a:r>
              <a:rPr lang="ko-KR" altLang="en-US" sz="900" dirty="0"/>
              <a:t>에 의하여 결정되는 평행사변형의 대각선으로 표시되는 벡터</a:t>
            </a:r>
          </a:p>
        </p:txBody>
      </p:sp>
      <p:sp>
        <p:nvSpPr>
          <p:cNvPr id="14" name="제목 1">
            <a:extLst>
              <a:ext uri="{FF2B5EF4-FFF2-40B4-BE49-F238E27FC236}">
                <a16:creationId xmlns:a16="http://schemas.microsoft.com/office/drawing/2014/main" id="{07B2A072-7EC5-47EB-9EEA-F51340600F9C}"/>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5" name="직사각형 14">
            <a:extLst>
              <a:ext uri="{FF2B5EF4-FFF2-40B4-BE49-F238E27FC236}">
                <a16:creationId xmlns:a16="http://schemas.microsoft.com/office/drawing/2014/main" id="{09E6EE9C-5129-434A-AB2F-823105FC69BB}"/>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3" name="바닥글 개체 틀 2">
            <a:extLst>
              <a:ext uri="{FF2B5EF4-FFF2-40B4-BE49-F238E27FC236}">
                <a16:creationId xmlns:a16="http://schemas.microsoft.com/office/drawing/2014/main" id="{1A1F088E-F70E-4848-8721-6D0293C89AA0}"/>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C6E5FB6D-6E7F-4D15-B963-9FAE4AC0B7E8}"/>
              </a:ext>
            </a:extLst>
          </p:cNvPr>
          <p:cNvSpPr>
            <a:spLocks noGrp="1"/>
          </p:cNvSpPr>
          <p:nvPr>
            <p:ph type="sldNum" sz="quarter" idx="12"/>
          </p:nvPr>
        </p:nvSpPr>
        <p:spPr/>
        <p:txBody>
          <a:bodyPr/>
          <a:lstStyle/>
          <a:p>
            <a:fld id="{DE77BB65-F969-4654-BF30-45C70C1BE112}" type="slidenum">
              <a:rPr lang="ko-KR" altLang="en-US" smtClean="0"/>
              <a:pPr/>
              <a:t>301</a:t>
            </a:fld>
            <a:endParaRPr lang="ko-KR" altLang="en-US"/>
          </a:p>
        </p:txBody>
      </p:sp>
    </p:spTree>
    <p:extLst>
      <p:ext uri="{BB962C8B-B14F-4D97-AF65-F5344CB8AC3E}">
        <p14:creationId xmlns:p14="http://schemas.microsoft.com/office/powerpoint/2010/main" val="241878243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031B8D3-434F-4498-B672-4343F0568E7B}"/>
              </a:ext>
            </a:extLst>
          </p:cNvPr>
          <p:cNvSpPr/>
          <p:nvPr/>
        </p:nvSpPr>
        <p:spPr>
          <a:xfrm>
            <a:off x="3124200" y="334210"/>
            <a:ext cx="2743059" cy="253916"/>
          </a:xfrm>
          <a:prstGeom prst="rect">
            <a:avLst/>
          </a:prstGeom>
          <a:ln>
            <a:solidFill>
              <a:schemeClr val="accent1"/>
            </a:solidFill>
          </a:ln>
        </p:spPr>
        <p:txBody>
          <a:bodyPr wrap="none">
            <a:spAutoFit/>
          </a:bodyPr>
          <a:lstStyle/>
          <a:p>
            <a:r>
              <a:rPr lang="ko-KR" altLang="en-US" sz="1050" dirty="0"/>
              <a:t>예측분석을 위한 선형대수학 기초 사전지식</a:t>
            </a:r>
            <a:endParaRPr lang="en-US" altLang="ko-KR" sz="1050" dirty="0"/>
          </a:p>
        </p:txBody>
      </p:sp>
      <p:sp>
        <p:nvSpPr>
          <p:cNvPr id="8" name="직사각형 7">
            <a:extLst>
              <a:ext uri="{FF2B5EF4-FFF2-40B4-BE49-F238E27FC236}">
                <a16:creationId xmlns:a16="http://schemas.microsoft.com/office/drawing/2014/main" id="{0E54BF9D-09C5-4CD8-AA6B-C33BC25419EB}"/>
              </a:ext>
            </a:extLst>
          </p:cNvPr>
          <p:cNvSpPr/>
          <p:nvPr/>
        </p:nvSpPr>
        <p:spPr>
          <a:xfrm>
            <a:off x="572979" y="1359127"/>
            <a:ext cx="4572000" cy="300082"/>
          </a:xfrm>
          <a:prstGeom prst="rect">
            <a:avLst/>
          </a:prstGeom>
        </p:spPr>
        <p:txBody>
          <a:bodyPr>
            <a:spAutoFit/>
          </a:bodyPr>
          <a:lstStyle/>
          <a:p>
            <a:r>
              <a:rPr lang="en-US" altLang="ko-KR" sz="1350" dirty="0"/>
              <a:t>(</a:t>
            </a:r>
            <a:r>
              <a:rPr lang="ko-KR" altLang="en-US" sz="1350" dirty="0"/>
              <a:t>공간</a:t>
            </a:r>
            <a:r>
              <a:rPr lang="en-US" altLang="ko-KR" sz="1350" dirty="0"/>
              <a:t>)</a:t>
            </a:r>
            <a:r>
              <a:rPr lang="ko-KR" altLang="en-US" sz="1350" dirty="0"/>
              <a:t>벡터</a:t>
            </a:r>
            <a:r>
              <a:rPr lang="en-US" altLang="ko-KR" sz="1350" dirty="0"/>
              <a:t>(vector in space)</a:t>
            </a:r>
            <a:endParaRPr lang="ko-KR" altLang="en-US" sz="1350" dirty="0"/>
          </a:p>
        </p:txBody>
      </p:sp>
      <p:pic>
        <p:nvPicPr>
          <p:cNvPr id="11" name="그림 10">
            <a:extLst>
              <a:ext uri="{FF2B5EF4-FFF2-40B4-BE49-F238E27FC236}">
                <a16:creationId xmlns:a16="http://schemas.microsoft.com/office/drawing/2014/main" id="{1EC26172-988C-48E2-8911-807E2259CB2A}"/>
              </a:ext>
            </a:extLst>
          </p:cNvPr>
          <p:cNvPicPr>
            <a:picLocks noChangeAspect="1"/>
          </p:cNvPicPr>
          <p:nvPr/>
        </p:nvPicPr>
        <p:blipFill>
          <a:blip r:embed="rId2"/>
          <a:stretch>
            <a:fillRect/>
          </a:stretch>
        </p:blipFill>
        <p:spPr>
          <a:xfrm>
            <a:off x="686440" y="1694210"/>
            <a:ext cx="2564964" cy="900239"/>
          </a:xfrm>
          <a:prstGeom prst="rect">
            <a:avLst/>
          </a:prstGeom>
        </p:spPr>
      </p:pic>
      <p:sp>
        <p:nvSpPr>
          <p:cNvPr id="14" name="직사각형 13">
            <a:extLst>
              <a:ext uri="{FF2B5EF4-FFF2-40B4-BE49-F238E27FC236}">
                <a16:creationId xmlns:a16="http://schemas.microsoft.com/office/drawing/2014/main" id="{658A86D4-91D1-43A3-B6A1-D96D25A46AF9}"/>
              </a:ext>
            </a:extLst>
          </p:cNvPr>
          <p:cNvSpPr/>
          <p:nvPr/>
        </p:nvSpPr>
        <p:spPr>
          <a:xfrm>
            <a:off x="560321" y="2642076"/>
            <a:ext cx="4416594" cy="300082"/>
          </a:xfrm>
          <a:prstGeom prst="rect">
            <a:avLst/>
          </a:prstGeom>
        </p:spPr>
        <p:txBody>
          <a:bodyPr wrap="none">
            <a:spAutoFit/>
          </a:bodyPr>
          <a:lstStyle/>
          <a:p>
            <a:r>
              <a:rPr lang="en-US" altLang="ko-KR" sz="1350" dirty="0"/>
              <a:t>X1, X2, X3 </a:t>
            </a:r>
            <a:r>
              <a:rPr lang="ko-KR" altLang="en-US" sz="1350" dirty="0"/>
              <a:t>를 </a:t>
            </a:r>
            <a:r>
              <a:rPr lang="en-US" altLang="ko-KR" sz="1350" dirty="0"/>
              <a:t>(</a:t>
            </a:r>
            <a:r>
              <a:rPr lang="ko-KR" altLang="en-US" sz="1350" dirty="0"/>
              <a:t>공간</a:t>
            </a:r>
            <a:r>
              <a:rPr lang="en-US" altLang="ko-KR" sz="1350" dirty="0"/>
              <a:t>)</a:t>
            </a:r>
            <a:r>
              <a:rPr lang="ko-KR" altLang="en-US" sz="1350" dirty="0"/>
              <a:t>벡터 </a:t>
            </a:r>
            <a:r>
              <a:rPr lang="en-US" altLang="ko-KR" sz="1350" dirty="0"/>
              <a:t>x</a:t>
            </a:r>
            <a:r>
              <a:rPr lang="ko-KR" altLang="en-US" sz="1350" dirty="0"/>
              <a:t>의 성분</a:t>
            </a:r>
            <a:r>
              <a:rPr lang="en-US" altLang="ko-KR" sz="1350" dirty="0"/>
              <a:t>(component)</a:t>
            </a:r>
            <a:r>
              <a:rPr lang="ko-KR" altLang="en-US" sz="1350" dirty="0"/>
              <a:t>이라고 함</a:t>
            </a:r>
            <a:r>
              <a:rPr lang="en-US" altLang="ko-KR" sz="1350" dirty="0"/>
              <a:t>.</a:t>
            </a:r>
            <a:endParaRPr lang="ko-KR" altLang="en-US" sz="1350" dirty="0"/>
          </a:p>
        </p:txBody>
      </p:sp>
      <p:sp>
        <p:nvSpPr>
          <p:cNvPr id="15" name="직사각형 14">
            <a:extLst>
              <a:ext uri="{FF2B5EF4-FFF2-40B4-BE49-F238E27FC236}">
                <a16:creationId xmlns:a16="http://schemas.microsoft.com/office/drawing/2014/main" id="{F32D4C11-6A3D-413F-8FCD-9F210F7E8525}"/>
              </a:ext>
            </a:extLst>
          </p:cNvPr>
          <p:cNvSpPr/>
          <p:nvPr/>
        </p:nvSpPr>
        <p:spPr>
          <a:xfrm>
            <a:off x="584084" y="3096144"/>
            <a:ext cx="4572000" cy="300082"/>
          </a:xfrm>
          <a:prstGeom prst="rect">
            <a:avLst/>
          </a:prstGeom>
        </p:spPr>
        <p:txBody>
          <a:bodyPr>
            <a:spAutoFit/>
          </a:bodyPr>
          <a:lstStyle/>
          <a:p>
            <a:r>
              <a:rPr lang="en-US" altLang="ko-KR" sz="1350" dirty="0"/>
              <a:t>n</a:t>
            </a:r>
            <a:r>
              <a:rPr lang="ko-KR" altLang="en-US" sz="1350" dirty="0"/>
              <a:t>차원 벡터</a:t>
            </a:r>
            <a:r>
              <a:rPr lang="en-US" altLang="ko-KR" sz="1350" dirty="0"/>
              <a:t>(-dimensional vector)</a:t>
            </a:r>
            <a:r>
              <a:rPr lang="ko-KR" altLang="en-US" sz="1350" dirty="0"/>
              <a:t> </a:t>
            </a:r>
          </a:p>
        </p:txBody>
      </p:sp>
      <p:pic>
        <p:nvPicPr>
          <p:cNvPr id="16" name="그림 15">
            <a:extLst>
              <a:ext uri="{FF2B5EF4-FFF2-40B4-BE49-F238E27FC236}">
                <a16:creationId xmlns:a16="http://schemas.microsoft.com/office/drawing/2014/main" id="{C4A89ED7-7765-4F5D-9E0B-D6E06E287390}"/>
              </a:ext>
            </a:extLst>
          </p:cNvPr>
          <p:cNvPicPr>
            <a:picLocks noChangeAspect="1"/>
          </p:cNvPicPr>
          <p:nvPr/>
        </p:nvPicPr>
        <p:blipFill>
          <a:blip r:embed="rId3"/>
          <a:stretch>
            <a:fillRect/>
          </a:stretch>
        </p:blipFill>
        <p:spPr>
          <a:xfrm>
            <a:off x="686440" y="3500101"/>
            <a:ext cx="2743583" cy="935962"/>
          </a:xfrm>
          <a:prstGeom prst="rect">
            <a:avLst/>
          </a:prstGeom>
        </p:spPr>
      </p:pic>
      <p:sp>
        <p:nvSpPr>
          <p:cNvPr id="18" name="직사각형 17">
            <a:extLst>
              <a:ext uri="{FF2B5EF4-FFF2-40B4-BE49-F238E27FC236}">
                <a16:creationId xmlns:a16="http://schemas.microsoft.com/office/drawing/2014/main" id="{B04EDE33-3868-4988-9DBC-A3F79C6A3B14}"/>
              </a:ext>
            </a:extLst>
          </p:cNvPr>
          <p:cNvSpPr/>
          <p:nvPr/>
        </p:nvSpPr>
        <p:spPr>
          <a:xfrm>
            <a:off x="5004048" y="1798951"/>
            <a:ext cx="2295821" cy="300082"/>
          </a:xfrm>
          <a:prstGeom prst="rect">
            <a:avLst/>
          </a:prstGeom>
        </p:spPr>
        <p:txBody>
          <a:bodyPr wrap="none">
            <a:spAutoFit/>
          </a:bodyPr>
          <a:lstStyle/>
          <a:p>
            <a:r>
              <a:rPr lang="ko-KR" altLang="en-US" sz="1350" dirty="0"/>
              <a:t>일차결합</a:t>
            </a:r>
            <a:r>
              <a:rPr lang="en-US" altLang="ko-KR" sz="1350" dirty="0"/>
              <a:t>(linear combination)</a:t>
            </a:r>
            <a:endParaRPr lang="ko-KR" altLang="en-US" sz="1350" dirty="0"/>
          </a:p>
        </p:txBody>
      </p:sp>
      <p:pic>
        <p:nvPicPr>
          <p:cNvPr id="19" name="그림 18">
            <a:extLst>
              <a:ext uri="{FF2B5EF4-FFF2-40B4-BE49-F238E27FC236}">
                <a16:creationId xmlns:a16="http://schemas.microsoft.com/office/drawing/2014/main" id="{7F5F4071-A497-4558-8BDB-8A056A15A8B5}"/>
              </a:ext>
            </a:extLst>
          </p:cNvPr>
          <p:cNvPicPr>
            <a:picLocks noChangeAspect="1"/>
          </p:cNvPicPr>
          <p:nvPr/>
        </p:nvPicPr>
        <p:blipFill>
          <a:blip r:embed="rId4"/>
          <a:stretch>
            <a:fillRect/>
          </a:stretch>
        </p:blipFill>
        <p:spPr>
          <a:xfrm>
            <a:off x="4888266" y="2171966"/>
            <a:ext cx="3032107" cy="608963"/>
          </a:xfrm>
          <a:prstGeom prst="rect">
            <a:avLst/>
          </a:prstGeom>
        </p:spPr>
      </p:pic>
      <p:sp>
        <p:nvSpPr>
          <p:cNvPr id="20" name="직사각형 19">
            <a:extLst>
              <a:ext uri="{FF2B5EF4-FFF2-40B4-BE49-F238E27FC236}">
                <a16:creationId xmlns:a16="http://schemas.microsoft.com/office/drawing/2014/main" id="{9EE5E09F-6C3B-4371-89A6-9122A226B049}"/>
              </a:ext>
            </a:extLst>
          </p:cNvPr>
          <p:cNvSpPr/>
          <p:nvPr/>
        </p:nvSpPr>
        <p:spPr>
          <a:xfrm>
            <a:off x="5087974" y="3246185"/>
            <a:ext cx="3020379" cy="253916"/>
          </a:xfrm>
          <a:prstGeom prst="rect">
            <a:avLst/>
          </a:prstGeom>
        </p:spPr>
        <p:txBody>
          <a:bodyPr wrap="none">
            <a:spAutoFit/>
          </a:bodyPr>
          <a:lstStyle/>
          <a:p>
            <a:r>
              <a:rPr lang="en-US" altLang="ko-KR" sz="1050" dirty="0"/>
              <a:t>x </a:t>
            </a:r>
            <a:r>
              <a:rPr lang="ko-KR" altLang="en-US" sz="1050" dirty="0"/>
              <a:t>와 </a:t>
            </a:r>
            <a:r>
              <a:rPr lang="en-US" altLang="ko-KR" sz="1050" dirty="0"/>
              <a:t>y</a:t>
            </a:r>
            <a:r>
              <a:rPr lang="ko-KR" altLang="en-US" sz="1050" dirty="0"/>
              <a:t>의 내적</a:t>
            </a:r>
            <a:r>
              <a:rPr lang="en-US" altLang="ko-KR" sz="1050" dirty="0"/>
              <a:t>(Euclidean inner product, dot product)</a:t>
            </a:r>
            <a:endParaRPr lang="ko-KR" altLang="en-US" sz="1050" dirty="0"/>
          </a:p>
        </p:txBody>
      </p:sp>
      <p:pic>
        <p:nvPicPr>
          <p:cNvPr id="21" name="그림 20">
            <a:extLst>
              <a:ext uri="{FF2B5EF4-FFF2-40B4-BE49-F238E27FC236}">
                <a16:creationId xmlns:a16="http://schemas.microsoft.com/office/drawing/2014/main" id="{CA5F1076-7641-4BA0-88A0-FD6BFB53983E}"/>
              </a:ext>
            </a:extLst>
          </p:cNvPr>
          <p:cNvPicPr>
            <a:picLocks noChangeAspect="1"/>
          </p:cNvPicPr>
          <p:nvPr/>
        </p:nvPicPr>
        <p:blipFill>
          <a:blip r:embed="rId5"/>
          <a:stretch>
            <a:fillRect/>
          </a:stretch>
        </p:blipFill>
        <p:spPr>
          <a:xfrm>
            <a:off x="5004048" y="3663590"/>
            <a:ext cx="3312013" cy="465971"/>
          </a:xfrm>
          <a:prstGeom prst="rect">
            <a:avLst/>
          </a:prstGeom>
        </p:spPr>
      </p:pic>
      <p:sp>
        <p:nvSpPr>
          <p:cNvPr id="22" name="제목 1">
            <a:extLst>
              <a:ext uri="{FF2B5EF4-FFF2-40B4-BE49-F238E27FC236}">
                <a16:creationId xmlns:a16="http://schemas.microsoft.com/office/drawing/2014/main" id="{058600C6-B480-4DC4-BCDE-D6699EDC3B9E}"/>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3" name="직사각형 22">
            <a:extLst>
              <a:ext uri="{FF2B5EF4-FFF2-40B4-BE49-F238E27FC236}">
                <a16:creationId xmlns:a16="http://schemas.microsoft.com/office/drawing/2014/main" id="{E241F9EF-2F87-4C89-A794-409762DECFF1}"/>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3" name="바닥글 개체 틀 2">
            <a:extLst>
              <a:ext uri="{FF2B5EF4-FFF2-40B4-BE49-F238E27FC236}">
                <a16:creationId xmlns:a16="http://schemas.microsoft.com/office/drawing/2014/main" id="{0B0FD6FB-ECC0-4482-9ACC-A5E628BB1668}"/>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F13AF90C-2B6A-4131-B410-25B40685DF07}"/>
              </a:ext>
            </a:extLst>
          </p:cNvPr>
          <p:cNvSpPr>
            <a:spLocks noGrp="1"/>
          </p:cNvSpPr>
          <p:nvPr>
            <p:ph type="sldNum" sz="quarter" idx="12"/>
          </p:nvPr>
        </p:nvSpPr>
        <p:spPr/>
        <p:txBody>
          <a:bodyPr/>
          <a:lstStyle/>
          <a:p>
            <a:fld id="{DE77BB65-F969-4654-BF30-45C70C1BE112}" type="slidenum">
              <a:rPr lang="ko-KR" altLang="en-US" smtClean="0"/>
              <a:pPr/>
              <a:t>302</a:t>
            </a:fld>
            <a:endParaRPr lang="ko-KR" altLang="en-US"/>
          </a:p>
        </p:txBody>
      </p:sp>
    </p:spTree>
    <p:extLst>
      <p:ext uri="{BB962C8B-B14F-4D97-AF65-F5344CB8AC3E}">
        <p14:creationId xmlns:p14="http://schemas.microsoft.com/office/powerpoint/2010/main" val="30213773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09EEDD6-9277-4589-A1CF-A57BF9EE0ECE}"/>
              </a:ext>
            </a:extLst>
          </p:cNvPr>
          <p:cNvSpPr>
            <a:spLocks noGrp="1"/>
          </p:cNvSpPr>
          <p:nvPr>
            <p:ph type="sldNum" sz="quarter" idx="12"/>
          </p:nvPr>
        </p:nvSpPr>
        <p:spPr/>
        <p:txBody>
          <a:bodyPr/>
          <a:lstStyle/>
          <a:p>
            <a:fld id="{DE77BB65-F969-4654-BF30-45C70C1BE112}" type="slidenum">
              <a:rPr lang="ko-KR" altLang="en-US" smtClean="0"/>
              <a:pPr/>
              <a:t>303</a:t>
            </a:fld>
            <a:endParaRPr lang="ko-KR" altLang="en-US"/>
          </a:p>
        </p:txBody>
      </p:sp>
      <p:sp>
        <p:nvSpPr>
          <p:cNvPr id="14" name="직사각형 13">
            <a:extLst>
              <a:ext uri="{FF2B5EF4-FFF2-40B4-BE49-F238E27FC236}">
                <a16:creationId xmlns:a16="http://schemas.microsoft.com/office/drawing/2014/main" id="{421FBA0E-4A46-4CAD-9794-4F9574430CA5}"/>
              </a:ext>
            </a:extLst>
          </p:cNvPr>
          <p:cNvSpPr/>
          <p:nvPr/>
        </p:nvSpPr>
        <p:spPr>
          <a:xfrm>
            <a:off x="611560" y="1129952"/>
            <a:ext cx="7389948" cy="4339650"/>
          </a:xfrm>
          <a:prstGeom prst="rect">
            <a:avLst/>
          </a:prstGeom>
        </p:spPr>
        <p:txBody>
          <a:bodyPr wrap="square">
            <a:spAutoFit/>
          </a:bodyPr>
          <a:lstStyle/>
          <a:p>
            <a:r>
              <a:rPr lang="ko-KR" altLang="en-US" sz="1200" b="1" dirty="0">
                <a:solidFill>
                  <a:srgbClr val="151515"/>
                </a:solidFill>
                <a:latin typeface="var(--pfe-theme--font-family--heading, &quot;Red Hat Display&quot;, &quot;RedHatDisplay&quot;, &quot;Overpass&quot;, Overpass, Arial, sans-serif)"/>
              </a:rPr>
              <a:t>회귀 분석</a:t>
            </a:r>
            <a:r>
              <a:rPr lang="en-US" altLang="ko-KR" sz="1200" b="1" dirty="0">
                <a:solidFill>
                  <a:srgbClr val="151515"/>
                </a:solidFill>
                <a:latin typeface="var(--pfe-theme--font-family--heading, &quot;Red Hat Display&quot;, &quot;RedHatDisplay&quot;, &quot;Overpass&quot;, Overpass, Arial, sans-serif)"/>
              </a:rPr>
              <a:t>(Regression) </a:t>
            </a:r>
            <a:r>
              <a:rPr lang="ko-KR" altLang="en-US" sz="1200" b="1" dirty="0">
                <a:solidFill>
                  <a:srgbClr val="151515"/>
                </a:solidFill>
                <a:latin typeface="var(--pfe-theme--font-family--heading, &quot;Red Hat Display&quot;, &quot;RedHatDisplay&quot;, &quot;Overpass&quot;, Overpass, Arial, sans-serif)"/>
              </a:rPr>
              <a:t>모델</a:t>
            </a:r>
          </a:p>
          <a:p>
            <a:r>
              <a:rPr lang="ko-KR" altLang="en-US" sz="1200" dirty="0">
                <a:solidFill>
                  <a:srgbClr val="151515"/>
                </a:solidFill>
                <a:latin typeface="RedHatText"/>
              </a:rPr>
              <a:t>수학 방정식을 사용하여 변수 간의 관계를 설명</a:t>
            </a:r>
            <a:r>
              <a:rPr lang="en-US" altLang="ko-KR" sz="1200" dirty="0">
                <a:solidFill>
                  <a:srgbClr val="151515"/>
                </a:solidFill>
                <a:latin typeface="RedHatText"/>
              </a:rPr>
              <a:t>(</a:t>
            </a:r>
            <a:r>
              <a:rPr lang="ko-KR" altLang="en-US" sz="1200" dirty="0">
                <a:solidFill>
                  <a:srgbClr val="151515"/>
                </a:solidFill>
                <a:latin typeface="RedHatText"/>
              </a:rPr>
              <a:t>추정</a:t>
            </a:r>
            <a:r>
              <a:rPr lang="en-US" altLang="ko-KR" sz="1200" dirty="0">
                <a:solidFill>
                  <a:srgbClr val="151515"/>
                </a:solidFill>
                <a:latin typeface="RedHatText"/>
              </a:rPr>
              <a:t>), </a:t>
            </a:r>
            <a:r>
              <a:rPr lang="ko-KR" altLang="en-US" sz="1200" dirty="0">
                <a:solidFill>
                  <a:srgbClr val="151515"/>
                </a:solidFill>
                <a:latin typeface="RedHatText"/>
              </a:rPr>
              <a:t>예측</a:t>
            </a:r>
            <a:endParaRPr lang="en-US" altLang="ko-KR" sz="1200" dirty="0">
              <a:solidFill>
                <a:srgbClr val="151515"/>
              </a:solidFill>
              <a:latin typeface="RedHatText"/>
            </a:endParaRPr>
          </a:p>
          <a:p>
            <a:r>
              <a:rPr lang="ko-KR" altLang="en-US" sz="1200" b="1" dirty="0"/>
              <a:t>단순 선형 회귀</a:t>
            </a:r>
            <a:r>
              <a:rPr lang="ko-KR" altLang="en-US" sz="1200" dirty="0"/>
              <a:t> </a:t>
            </a:r>
            <a:endParaRPr lang="en-US" altLang="ko-KR" sz="1200" dirty="0"/>
          </a:p>
          <a:p>
            <a:r>
              <a:rPr lang="en-US" altLang="ko-KR" sz="1200" dirty="0"/>
              <a:t>: </a:t>
            </a:r>
            <a:r>
              <a:rPr lang="ko-KR" altLang="en-US" sz="1200" dirty="0"/>
              <a:t>회귀 모델이 목표 예상변수</a:t>
            </a:r>
            <a:r>
              <a:rPr lang="en-US" altLang="ko-KR" sz="1200" dirty="0"/>
              <a:t>(forecast variable) y</a:t>
            </a:r>
            <a:r>
              <a:rPr lang="ko-KR" altLang="en-US" sz="1200" dirty="0"/>
              <a:t>와 하나의 예측변수</a:t>
            </a:r>
            <a:r>
              <a:rPr lang="en-US" altLang="ko-KR" sz="1200" dirty="0"/>
              <a:t>(predictor variable) x </a:t>
            </a:r>
            <a:r>
              <a:rPr lang="ko-KR" altLang="en-US" sz="1200" dirty="0"/>
              <a:t>사이의 선형 관계</a:t>
            </a:r>
            <a:endParaRPr lang="ko-KR" altLang="en-US" sz="1200" b="1" dirty="0"/>
          </a:p>
          <a:p>
            <a:r>
              <a:rPr lang="ko-KR" altLang="en-US" sz="1200" b="1" dirty="0">
                <a:highlight>
                  <a:srgbClr val="FFFF00"/>
                </a:highlight>
              </a:rPr>
              <a:t>다중 선형 회귀</a:t>
            </a:r>
          </a:p>
          <a:p>
            <a:r>
              <a:rPr lang="ko-KR" altLang="en-US" sz="1200" dirty="0">
                <a:highlight>
                  <a:srgbClr val="FFFF00"/>
                </a:highlight>
              </a:rPr>
              <a:t>두 개 이상의 예측변수</a:t>
            </a:r>
            <a:r>
              <a:rPr lang="en-US" altLang="ko-KR" sz="1200" dirty="0">
                <a:highlight>
                  <a:srgbClr val="FFFF00"/>
                </a:highlight>
              </a:rPr>
              <a:t>(predictor variable)</a:t>
            </a:r>
            <a:r>
              <a:rPr lang="ko-KR" altLang="en-US" sz="1200" dirty="0">
                <a:highlight>
                  <a:srgbClr val="FFFF00"/>
                </a:highlight>
              </a:rPr>
              <a:t>가 있을 때</a:t>
            </a:r>
            <a:r>
              <a:rPr lang="en-US" altLang="ko-KR" sz="1200" dirty="0">
                <a:highlight>
                  <a:srgbClr val="FFFF00"/>
                </a:highlight>
              </a:rPr>
              <a:t>, </a:t>
            </a:r>
          </a:p>
          <a:p>
            <a:r>
              <a:rPr lang="ko-KR" altLang="en-US" sz="1200" b="1" dirty="0"/>
              <a:t>가정</a:t>
            </a:r>
            <a:endParaRPr lang="en-US" altLang="ko-KR" sz="1200" b="1" dirty="0"/>
          </a:p>
          <a:p>
            <a:r>
              <a:rPr lang="ko-KR" altLang="en-US" sz="1200" dirty="0"/>
              <a:t>첫 번째</a:t>
            </a:r>
            <a:r>
              <a:rPr lang="en-US" altLang="ko-KR" sz="1200" dirty="0"/>
              <a:t>, </a:t>
            </a:r>
            <a:r>
              <a:rPr lang="ko-KR" altLang="en-US" sz="1200" dirty="0"/>
              <a:t>모델은 현실에 대한 타당한 근사식이고</a:t>
            </a:r>
            <a:r>
              <a:rPr lang="en-US" altLang="ko-KR" sz="1200" dirty="0"/>
              <a:t>; </a:t>
            </a:r>
            <a:r>
              <a:rPr lang="ko-KR" altLang="en-US" sz="1200" dirty="0"/>
              <a:t>즉</a:t>
            </a:r>
            <a:r>
              <a:rPr lang="en-US" altLang="ko-KR" sz="1200" dirty="0"/>
              <a:t>, </a:t>
            </a:r>
            <a:r>
              <a:rPr lang="ko-KR" altLang="en-US" sz="1200" dirty="0"/>
              <a:t>목표 예상변수</a:t>
            </a:r>
            <a:r>
              <a:rPr lang="en-US" altLang="ko-KR" sz="1200" dirty="0"/>
              <a:t>(forecast variable)</a:t>
            </a:r>
            <a:r>
              <a:rPr lang="ko-KR" altLang="en-US" sz="1200" dirty="0"/>
              <a:t>와 예측변수</a:t>
            </a:r>
            <a:r>
              <a:rPr lang="en-US" altLang="ko-KR" sz="1200" dirty="0"/>
              <a:t>(predictor variable) </a:t>
            </a:r>
            <a:r>
              <a:rPr lang="ko-KR" altLang="en-US" sz="1200" dirty="0"/>
              <a:t>사이의 관계는 이러한 선형 관계식을 만족한다는 것</a:t>
            </a:r>
            <a:endParaRPr lang="en-US" altLang="ko-KR" sz="1200" dirty="0"/>
          </a:p>
          <a:p>
            <a:r>
              <a:rPr lang="ko-KR" altLang="en-US" sz="1200" dirty="0"/>
              <a:t>두 번째</a:t>
            </a:r>
            <a:r>
              <a:rPr lang="en-US" altLang="ko-KR" sz="1200" dirty="0"/>
              <a:t>, </a:t>
            </a:r>
            <a:r>
              <a:rPr lang="ko-KR" altLang="en-US" sz="1200" dirty="0"/>
              <a:t>오차</a:t>
            </a:r>
            <a:r>
              <a:rPr lang="en-US" altLang="ko-KR" sz="1200" dirty="0"/>
              <a:t>(error) </a:t>
            </a:r>
            <a:r>
              <a:rPr lang="ko-KR" altLang="en-US" sz="1200" dirty="0"/>
              <a:t>가정</a:t>
            </a:r>
            <a:endParaRPr lang="en-US" altLang="ko-KR" sz="1200" dirty="0"/>
          </a:p>
          <a:p>
            <a:r>
              <a:rPr lang="en-US" altLang="ko-KR" sz="1200" dirty="0"/>
              <a:t>(</a:t>
            </a:r>
            <a:r>
              <a:rPr lang="ko-KR" altLang="en-US" sz="1200" dirty="0" err="1">
                <a:highlight>
                  <a:srgbClr val="FFFF00"/>
                </a:highlight>
              </a:rPr>
              <a:t>잔차</a:t>
            </a:r>
            <a:r>
              <a:rPr lang="ko-KR" altLang="en-US" sz="1200" dirty="0">
                <a:highlight>
                  <a:srgbClr val="FFFF00"/>
                </a:highlight>
              </a:rPr>
              <a:t> 성질</a:t>
            </a:r>
            <a:r>
              <a:rPr lang="en-US" altLang="ko-KR" sz="1200" dirty="0">
                <a:highlight>
                  <a:srgbClr val="FFFF00"/>
                </a:highlight>
              </a:rPr>
              <a:t>)</a:t>
            </a:r>
          </a:p>
          <a:p>
            <a:r>
              <a:rPr lang="ko-KR" altLang="en-US" sz="1200" dirty="0" err="1"/>
              <a:t>잔차</a:t>
            </a:r>
            <a:r>
              <a:rPr lang="en-US" altLang="ko-KR" sz="1200" dirty="0"/>
              <a:t>(residual)</a:t>
            </a:r>
            <a:r>
              <a:rPr lang="ko-KR" altLang="en-US" sz="1200" dirty="0"/>
              <a:t>에 상관 관계가 없다</a:t>
            </a:r>
            <a:r>
              <a:rPr lang="en-US" altLang="ko-KR" sz="1200" dirty="0"/>
              <a:t>. </a:t>
            </a:r>
            <a:r>
              <a:rPr lang="ko-KR" altLang="en-US" sz="1200" dirty="0" err="1"/>
              <a:t>잔차</a:t>
            </a:r>
            <a:r>
              <a:rPr lang="ko-KR" altLang="en-US" sz="1200" dirty="0"/>
              <a:t> 사이에 상관관계</a:t>
            </a:r>
            <a:r>
              <a:rPr lang="en-US" altLang="ko-KR" sz="1200" dirty="0"/>
              <a:t>(correlation)</a:t>
            </a:r>
            <a:r>
              <a:rPr lang="ko-KR" altLang="en-US" sz="1200" dirty="0"/>
              <a:t>가 있다면</a:t>
            </a:r>
            <a:r>
              <a:rPr lang="en-US" altLang="ko-KR" sz="1200" dirty="0"/>
              <a:t>, </a:t>
            </a:r>
            <a:r>
              <a:rPr lang="ko-KR" altLang="en-US" sz="1200" dirty="0" err="1"/>
              <a:t>잔차에</a:t>
            </a:r>
            <a:r>
              <a:rPr lang="ko-KR" altLang="en-US" sz="1200" dirty="0"/>
              <a:t> </a:t>
            </a:r>
            <a:r>
              <a:rPr lang="ko-KR" altLang="en-US" sz="1200" dirty="0" err="1"/>
              <a:t>예측값을</a:t>
            </a:r>
            <a:r>
              <a:rPr lang="ko-KR" altLang="en-US" sz="1200" dirty="0"/>
              <a:t> 계산할 때 사용해야하는 정보가 남아 있는 것</a:t>
            </a:r>
            <a:endParaRPr lang="en-US" altLang="ko-KR" sz="1200" dirty="0"/>
          </a:p>
          <a:p>
            <a:r>
              <a:rPr lang="ko-KR" altLang="en-US" sz="1200" dirty="0" err="1"/>
              <a:t>잔차의</a:t>
            </a:r>
            <a:r>
              <a:rPr lang="ko-KR" altLang="en-US" sz="1200" dirty="0"/>
              <a:t> 평균이 </a:t>
            </a:r>
            <a:r>
              <a:rPr lang="en-US" altLang="ko-KR" sz="1200" dirty="0"/>
              <a:t>0</a:t>
            </a:r>
            <a:r>
              <a:rPr lang="en-US" altLang="ko-KR" sz="1200" dirty="0">
                <a:sym typeface="Wingdings" panose="05000000000000000000" pitchFamily="2" charset="2"/>
              </a:rPr>
              <a:t></a:t>
            </a:r>
            <a:r>
              <a:rPr lang="en-US" altLang="ko-KR" sz="1200" dirty="0"/>
              <a:t> </a:t>
            </a:r>
            <a:r>
              <a:rPr lang="ko-KR" altLang="en-US" sz="1200" dirty="0" err="1"/>
              <a:t>잔차의</a:t>
            </a:r>
            <a:r>
              <a:rPr lang="ko-KR" altLang="en-US" sz="1200" dirty="0"/>
              <a:t> 평균이 </a:t>
            </a:r>
            <a:r>
              <a:rPr lang="en-US" altLang="ko-KR" sz="1200" dirty="0"/>
              <a:t>0</a:t>
            </a:r>
            <a:r>
              <a:rPr lang="ko-KR" altLang="en-US" sz="1200" dirty="0"/>
              <a:t>이 아니라면</a:t>
            </a:r>
            <a:r>
              <a:rPr lang="en-US" altLang="ko-KR" sz="1200" dirty="0"/>
              <a:t>, </a:t>
            </a:r>
            <a:r>
              <a:rPr lang="ko-KR" altLang="en-US" sz="1200" dirty="0" err="1"/>
              <a:t>예측값이</a:t>
            </a:r>
            <a:r>
              <a:rPr lang="ko-KR" altLang="en-US" sz="1200" dirty="0"/>
              <a:t> 편향</a:t>
            </a:r>
            <a:r>
              <a:rPr lang="en-US" altLang="ko-KR" sz="1200" dirty="0"/>
              <a:t>(bias)</a:t>
            </a:r>
            <a:r>
              <a:rPr lang="ko-KR" altLang="en-US" sz="1200" dirty="0"/>
              <a:t>될 것</a:t>
            </a:r>
            <a:endParaRPr lang="en-US" altLang="ko-KR" sz="1200" dirty="0"/>
          </a:p>
          <a:p>
            <a:r>
              <a:rPr lang="ko-KR" altLang="en-US" sz="1200" dirty="0" err="1"/>
              <a:t>잔차의</a:t>
            </a:r>
            <a:r>
              <a:rPr lang="ko-KR" altLang="en-US" sz="1200" dirty="0"/>
              <a:t> 분산이 상수</a:t>
            </a:r>
            <a:endParaRPr lang="en-US" altLang="ko-KR" sz="1200" dirty="0"/>
          </a:p>
          <a:p>
            <a:r>
              <a:rPr lang="ko-KR" altLang="en-US" sz="1200" dirty="0" err="1"/>
              <a:t>잔차가</a:t>
            </a:r>
            <a:r>
              <a:rPr lang="ko-KR" altLang="en-US" sz="1200" dirty="0"/>
              <a:t> 정규 분포</a:t>
            </a:r>
            <a:r>
              <a:rPr lang="en-US" altLang="ko-KR" sz="1200" dirty="0"/>
              <a:t> (normal distribution)</a:t>
            </a:r>
            <a:r>
              <a:rPr lang="ko-KR" altLang="en-US" sz="1200" dirty="0"/>
              <a:t>을 따른다</a:t>
            </a:r>
            <a:r>
              <a:rPr lang="en-US" altLang="ko-KR" sz="1200" dirty="0"/>
              <a:t>.</a:t>
            </a:r>
            <a:endParaRPr lang="ko-KR" altLang="en-US" sz="1200" dirty="0"/>
          </a:p>
          <a:p>
            <a:endParaRPr lang="en-US" altLang="ko-KR" sz="1200" dirty="0"/>
          </a:p>
          <a:p>
            <a:pPr marL="128588" indent="-128588">
              <a:buFontTx/>
              <a:buChar char="-"/>
            </a:pPr>
            <a:r>
              <a:rPr lang="ko-KR" altLang="en-US" sz="1200" dirty="0"/>
              <a:t>각 예측변수</a:t>
            </a:r>
            <a:r>
              <a:rPr lang="en-US" altLang="ko-KR" sz="1200" dirty="0"/>
              <a:t>(predictor variable) x</a:t>
            </a:r>
            <a:r>
              <a:rPr lang="ko-KR" altLang="en-US" sz="1200" dirty="0"/>
              <a:t>는 확률 변수</a:t>
            </a:r>
            <a:r>
              <a:rPr lang="en-US" altLang="ko-KR" sz="1200" dirty="0"/>
              <a:t>(random variable)</a:t>
            </a:r>
            <a:r>
              <a:rPr lang="ko-KR" altLang="en-US" sz="1200" dirty="0"/>
              <a:t>가 아니라는 것</a:t>
            </a:r>
            <a:endParaRPr lang="en-US" altLang="ko-KR" sz="1200" dirty="0"/>
          </a:p>
          <a:p>
            <a:pPr marL="128588" indent="-128588">
              <a:buFontTx/>
              <a:buChar char="-"/>
            </a:pPr>
            <a:r>
              <a:rPr lang="en-US" altLang="ko-KR" sz="1200" dirty="0">
                <a:sym typeface="Wingdings" panose="05000000000000000000" pitchFamily="2" charset="2"/>
              </a:rPr>
              <a:t> </a:t>
            </a:r>
            <a:r>
              <a:rPr lang="en-US" altLang="ko-KR" sz="1200" dirty="0"/>
              <a:t> </a:t>
            </a:r>
            <a:r>
              <a:rPr lang="ko-KR" altLang="en-US" sz="1200" dirty="0"/>
              <a:t>실험실에서 통제된 실험을 하고 있는 상황에서는</a:t>
            </a:r>
            <a:r>
              <a:rPr lang="en-US" altLang="ko-KR" sz="1200" dirty="0"/>
              <a:t>, </a:t>
            </a:r>
            <a:r>
              <a:rPr lang="ko-KR" altLang="en-US" sz="1200" dirty="0"/>
              <a:t>각 </a:t>
            </a:r>
            <a:r>
              <a:rPr lang="en-US" altLang="ko-KR" sz="1200" dirty="0"/>
              <a:t>x </a:t>
            </a:r>
            <a:r>
              <a:rPr lang="ko-KR" altLang="en-US" sz="1200" dirty="0"/>
              <a:t>값을 통제할 수 있고 결과 </a:t>
            </a:r>
            <a:r>
              <a:rPr lang="en-US" altLang="ko-KR" sz="1200" dirty="0"/>
              <a:t>y </a:t>
            </a:r>
            <a:r>
              <a:rPr lang="ko-KR" altLang="en-US" sz="1200" dirty="0"/>
              <a:t>값을 관측할 수 있다</a:t>
            </a:r>
            <a:r>
              <a:rPr lang="en-US" altLang="ko-KR" sz="1200" dirty="0"/>
              <a:t>. (</a:t>
            </a:r>
            <a:r>
              <a:rPr lang="ko-KR" altLang="en-US" sz="1200" dirty="0"/>
              <a:t>비즈니스 및 경제 분야의 대부분의 데이터를 포함한</a:t>
            </a:r>
            <a:r>
              <a:rPr lang="en-US" altLang="ko-KR" sz="1200" dirty="0"/>
              <a:t>) </a:t>
            </a:r>
            <a:r>
              <a:rPr lang="ko-KR" altLang="en-US" sz="1200" dirty="0"/>
              <a:t>관측 데이터로 </a:t>
            </a:r>
            <a:r>
              <a:rPr lang="en-US" altLang="ko-KR" sz="1200" dirty="0"/>
              <a:t>x </a:t>
            </a:r>
            <a:r>
              <a:rPr lang="ko-KR" altLang="en-US" sz="1200" dirty="0"/>
              <a:t>값을 통제하는 것은 불가능하고 단순히 관측할 뿐입니다</a:t>
            </a:r>
            <a:r>
              <a:rPr lang="en-US" altLang="ko-KR" sz="1200" dirty="0"/>
              <a:t>. </a:t>
            </a:r>
            <a:r>
              <a:rPr lang="ko-KR" altLang="en-US" sz="1200" dirty="0"/>
              <a:t>따라서 이러한 가정을 사용</a:t>
            </a:r>
            <a:endParaRPr lang="en-US" altLang="ko-KR" sz="1200" dirty="0"/>
          </a:p>
          <a:p>
            <a:endParaRPr lang="en-US" altLang="ko-KR" sz="1200" dirty="0">
              <a:solidFill>
                <a:srgbClr val="151515"/>
              </a:solidFill>
              <a:latin typeface="RedHatText"/>
            </a:endParaRPr>
          </a:p>
          <a:p>
            <a:r>
              <a:rPr lang="en-US" altLang="ko-KR" sz="1200" dirty="0">
                <a:solidFill>
                  <a:srgbClr val="151515"/>
                </a:solidFill>
                <a:latin typeface="RedHatText"/>
              </a:rPr>
              <a:t>- </a:t>
            </a:r>
            <a:r>
              <a:rPr lang="ko-KR" altLang="en-US" sz="1200" dirty="0">
                <a:solidFill>
                  <a:srgbClr val="151515"/>
                </a:solidFill>
                <a:latin typeface="RedHatText"/>
              </a:rPr>
              <a:t>분류</a:t>
            </a:r>
            <a:r>
              <a:rPr lang="en-US" altLang="ko-KR" sz="1200" dirty="0">
                <a:solidFill>
                  <a:srgbClr val="151515"/>
                </a:solidFill>
                <a:latin typeface="RedHatText"/>
              </a:rPr>
              <a:t>(</a:t>
            </a:r>
            <a:r>
              <a:rPr lang="ko-KR" altLang="en-US" sz="1200" dirty="0">
                <a:solidFill>
                  <a:srgbClr val="151515"/>
                </a:solidFill>
                <a:latin typeface="RedHatText"/>
              </a:rPr>
              <a:t>예측</a:t>
            </a:r>
            <a:r>
              <a:rPr lang="en-US" altLang="ko-KR" sz="1200" dirty="0">
                <a:solidFill>
                  <a:srgbClr val="151515"/>
                </a:solidFill>
                <a:latin typeface="RedHatText"/>
              </a:rPr>
              <a:t>)</a:t>
            </a:r>
            <a:endParaRPr lang="ko-KR" altLang="en-US" sz="1200" dirty="0">
              <a:solidFill>
                <a:srgbClr val="151515"/>
              </a:solidFill>
              <a:latin typeface="RedHatText"/>
            </a:endParaRPr>
          </a:p>
        </p:txBody>
      </p:sp>
      <p:sp>
        <p:nvSpPr>
          <p:cNvPr id="8" name="제목 1">
            <a:extLst>
              <a:ext uri="{FF2B5EF4-FFF2-40B4-BE49-F238E27FC236}">
                <a16:creationId xmlns:a16="http://schemas.microsoft.com/office/drawing/2014/main" id="{928864FF-7AEF-4C57-8806-6B1011E05D2E}"/>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9" name="직사각형 8">
            <a:extLst>
              <a:ext uri="{FF2B5EF4-FFF2-40B4-BE49-F238E27FC236}">
                <a16:creationId xmlns:a16="http://schemas.microsoft.com/office/drawing/2014/main" id="{0CC5E2D3-E7C0-4586-9FBE-F123579E6472}"/>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2" name="직사각형 1">
            <a:extLst>
              <a:ext uri="{FF2B5EF4-FFF2-40B4-BE49-F238E27FC236}">
                <a16:creationId xmlns:a16="http://schemas.microsoft.com/office/drawing/2014/main" id="{B3BEA5C8-EC7D-48C4-A849-75B068E6439A}"/>
              </a:ext>
            </a:extLst>
          </p:cNvPr>
          <p:cNvSpPr/>
          <p:nvPr/>
        </p:nvSpPr>
        <p:spPr>
          <a:xfrm>
            <a:off x="3203848" y="380068"/>
            <a:ext cx="2850909" cy="369332"/>
          </a:xfrm>
          <a:prstGeom prst="rect">
            <a:avLst/>
          </a:prstGeom>
        </p:spPr>
        <p:txBody>
          <a:bodyPr wrap="none">
            <a:spAutoFit/>
          </a:bodyPr>
          <a:lstStyle/>
          <a:p>
            <a:r>
              <a:rPr lang="ko-KR" altLang="en-US" b="1" dirty="0">
                <a:solidFill>
                  <a:srgbClr val="151515"/>
                </a:solidFill>
                <a:latin typeface="var(--pfe-theme--font-family--heading, &quot;Red Hat Display&quot;, &quot;RedHatDisplay&quot;, &quot;Overpass&quot;, Overpass, Arial, sans-serif)"/>
              </a:rPr>
              <a:t>회귀 분석</a:t>
            </a:r>
            <a:r>
              <a:rPr lang="en-US" altLang="ko-KR" b="1" dirty="0">
                <a:solidFill>
                  <a:srgbClr val="151515"/>
                </a:solidFill>
                <a:latin typeface="var(--pfe-theme--font-family--heading, &quot;Red Hat Display&quot;, &quot;RedHatDisplay&quot;, &quot;Overpass&quot;, Overpass, Arial, sans-serif)"/>
              </a:rPr>
              <a:t>(Regression) </a:t>
            </a:r>
            <a:r>
              <a:rPr lang="ko-KR" altLang="en-US" b="1" dirty="0">
                <a:solidFill>
                  <a:srgbClr val="151515"/>
                </a:solidFill>
                <a:latin typeface="var(--pfe-theme--font-family--heading, &quot;Red Hat Display&quot;, &quot;RedHatDisplay&quot;, &quot;Overpass&quot;, Overpass, Arial, sans-serif)"/>
              </a:rPr>
              <a:t>모델</a:t>
            </a:r>
          </a:p>
        </p:txBody>
      </p:sp>
      <p:sp>
        <p:nvSpPr>
          <p:cNvPr id="3" name="바닥글 개체 틀 2">
            <a:extLst>
              <a:ext uri="{FF2B5EF4-FFF2-40B4-BE49-F238E27FC236}">
                <a16:creationId xmlns:a16="http://schemas.microsoft.com/office/drawing/2014/main" id="{E6211505-1B89-4859-A70E-181EC3F8A380}"/>
              </a:ext>
            </a:extLst>
          </p:cNvPr>
          <p:cNvSpPr>
            <a:spLocks noGrp="1"/>
          </p:cNvSpPr>
          <p:nvPr>
            <p:ph type="ftr" sz="quarter" idx="11"/>
          </p:nvPr>
        </p:nvSpPr>
        <p:spPr/>
        <p:txBody>
          <a:bodyPr/>
          <a:lstStyle/>
          <a:p>
            <a:r>
              <a:rPr lang="en-US" altLang="ko-KR"/>
              <a:t>UBION PBL- FBA</a:t>
            </a:r>
            <a:endParaRPr lang="ko-KR" altLang="en-US"/>
          </a:p>
        </p:txBody>
      </p:sp>
    </p:spTree>
    <p:extLst>
      <p:ext uri="{BB962C8B-B14F-4D97-AF65-F5344CB8AC3E}">
        <p14:creationId xmlns:p14="http://schemas.microsoft.com/office/powerpoint/2010/main" val="204206747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BB824A-D808-42D3-A1A7-3EAFE54A786D}"/>
              </a:ext>
            </a:extLst>
          </p:cNvPr>
          <p:cNvSpPr>
            <a:spLocks noGrp="1"/>
          </p:cNvSpPr>
          <p:nvPr>
            <p:ph idx="1"/>
          </p:nvPr>
        </p:nvSpPr>
        <p:spPr>
          <a:xfrm>
            <a:off x="702167" y="1237215"/>
            <a:ext cx="7901014" cy="1512168"/>
          </a:xfrm>
        </p:spPr>
        <p:txBody>
          <a:bodyPr>
            <a:noAutofit/>
          </a:bodyPr>
          <a:lstStyle/>
          <a:p>
            <a:r>
              <a:rPr lang="ko-KR" altLang="en-US" sz="1200" dirty="0"/>
              <a:t>의미 </a:t>
            </a:r>
            <a:endParaRPr lang="en-US" altLang="ko-KR" sz="1200" dirty="0"/>
          </a:p>
          <a:p>
            <a:pPr marL="0" indent="0">
              <a:buNone/>
            </a:pPr>
            <a:r>
              <a:rPr lang="en-US" altLang="ko-KR" sz="1200" dirty="0"/>
              <a:t>: </a:t>
            </a:r>
            <a:r>
              <a:rPr lang="ko-KR" altLang="en-US" sz="1200" dirty="0"/>
              <a:t>데이터를 그래프 </a:t>
            </a:r>
            <a:r>
              <a:rPr lang="en-US" altLang="ko-KR" sz="1200" dirty="0"/>
              <a:t>(time plot )</a:t>
            </a:r>
            <a:r>
              <a:rPr lang="ko-KR" altLang="en-US" sz="1200" dirty="0"/>
              <a:t>로 나타내는 것</a:t>
            </a:r>
            <a:endParaRPr lang="en-US" altLang="ko-KR" sz="1200" dirty="0"/>
          </a:p>
          <a:p>
            <a:r>
              <a:rPr lang="ko-KR" altLang="en-US" sz="1200" dirty="0"/>
              <a:t>목적 </a:t>
            </a:r>
            <a:endParaRPr lang="en-US" altLang="ko-KR" sz="1200" dirty="0"/>
          </a:p>
          <a:p>
            <a:pPr marL="0" indent="0">
              <a:buNone/>
            </a:pPr>
            <a:r>
              <a:rPr lang="en-US" altLang="ko-KR" sz="1200" dirty="0"/>
              <a:t>: </a:t>
            </a:r>
            <a:r>
              <a:rPr lang="ko-KR" altLang="en-US" sz="1200" dirty="0"/>
              <a:t>패턴</a:t>
            </a:r>
            <a:r>
              <a:rPr lang="en-US" altLang="ko-KR" sz="1200" dirty="0"/>
              <a:t>, </a:t>
            </a:r>
            <a:r>
              <a:rPr lang="ko-KR" altLang="en-US" sz="1200" dirty="0"/>
              <a:t>특이한 </a:t>
            </a:r>
            <a:r>
              <a:rPr lang="ko-KR" altLang="en-US" sz="1200" dirty="0" err="1"/>
              <a:t>관측값</a:t>
            </a:r>
            <a:r>
              <a:rPr lang="en-US" altLang="ko-KR" sz="1200" dirty="0"/>
              <a:t>, </a:t>
            </a:r>
            <a:r>
              <a:rPr lang="ko-KR" altLang="en-US" sz="1200" dirty="0"/>
              <a:t>시간에 따른 변화</a:t>
            </a:r>
            <a:r>
              <a:rPr lang="en-US" altLang="ko-KR" sz="1200" dirty="0"/>
              <a:t>, </a:t>
            </a:r>
            <a:r>
              <a:rPr lang="ko-KR" altLang="en-US" sz="1200" dirty="0"/>
              <a:t>변수 사이의 관계 등의 데이터의 많은 특징 눈으로 파악</a:t>
            </a:r>
            <a:endParaRPr lang="en-US" altLang="ko-KR" sz="1200" dirty="0"/>
          </a:p>
          <a:p>
            <a:r>
              <a:rPr lang="ko-KR" altLang="en-US" sz="1200" dirty="0"/>
              <a:t>특징 </a:t>
            </a:r>
            <a:endParaRPr lang="en-US" altLang="ko-KR" sz="1200" dirty="0"/>
          </a:p>
          <a:p>
            <a:pPr marL="0" indent="0">
              <a:buNone/>
            </a:pPr>
            <a:r>
              <a:rPr lang="en-US" altLang="ko-KR" sz="1200" dirty="0"/>
              <a:t>: </a:t>
            </a:r>
            <a:r>
              <a:rPr lang="ko-KR" altLang="en-US" sz="1200" dirty="0"/>
              <a:t>사용할 예측 기법에 반드시 포함</a:t>
            </a:r>
            <a:endParaRPr lang="en-US" altLang="ko-KR" sz="1200" dirty="0"/>
          </a:p>
          <a:p>
            <a:pPr marL="0" indent="0">
              <a:buNone/>
            </a:pPr>
            <a:r>
              <a:rPr lang="en-US" altLang="ko-KR" sz="1200" dirty="0"/>
              <a:t> </a:t>
            </a:r>
            <a:r>
              <a:rPr lang="ko-KR" altLang="en-US" sz="1200" dirty="0"/>
              <a:t>데이터의 종류가 어떤 예측 기법을 사용할 지 결정하기도 하고</a:t>
            </a:r>
            <a:r>
              <a:rPr lang="en-US" altLang="ko-KR" sz="1200" dirty="0"/>
              <a:t>, </a:t>
            </a:r>
            <a:r>
              <a:rPr lang="ko-KR" altLang="en-US" sz="1200" dirty="0"/>
              <a:t>어떤 그래프가 적절한지도 파악 가능</a:t>
            </a:r>
          </a:p>
        </p:txBody>
      </p:sp>
      <p:sp>
        <p:nvSpPr>
          <p:cNvPr id="5" name="제목 4">
            <a:extLst>
              <a:ext uri="{FF2B5EF4-FFF2-40B4-BE49-F238E27FC236}">
                <a16:creationId xmlns:a16="http://schemas.microsoft.com/office/drawing/2014/main" id="{1C627E1A-A118-4E2C-A0B3-5A4F09CE4E89}"/>
              </a:ext>
            </a:extLst>
          </p:cNvPr>
          <p:cNvSpPr>
            <a:spLocks noGrp="1"/>
          </p:cNvSpPr>
          <p:nvPr>
            <p:ph type="title"/>
          </p:nvPr>
        </p:nvSpPr>
        <p:spPr/>
        <p:txBody>
          <a:bodyPr>
            <a:normAutofit/>
          </a:bodyPr>
          <a:lstStyle/>
          <a:p>
            <a:r>
              <a:rPr lang="ko-KR" altLang="en-US" sz="2000" b="1" dirty="0"/>
              <a:t>시계열 분석 </a:t>
            </a:r>
            <a:r>
              <a:rPr lang="en-US" altLang="ko-KR" sz="2000" b="1" dirty="0"/>
              <a:t>: </a:t>
            </a:r>
            <a:r>
              <a:rPr lang="ko-KR" altLang="en-US" sz="2000" b="1" dirty="0"/>
              <a:t>시각화</a:t>
            </a:r>
            <a:r>
              <a:rPr lang="en-US" altLang="ko-KR" sz="2000" b="1" dirty="0"/>
              <a:t>. </a:t>
            </a:r>
            <a:r>
              <a:rPr lang="ko-KR" altLang="en-US" sz="2000" b="1" dirty="0"/>
              <a:t>패턴</a:t>
            </a:r>
            <a:endParaRPr lang="ko-KR" altLang="en-US" sz="2000" dirty="0"/>
          </a:p>
        </p:txBody>
      </p:sp>
      <p:sp>
        <p:nvSpPr>
          <p:cNvPr id="6" name="직사각형 5">
            <a:extLst>
              <a:ext uri="{FF2B5EF4-FFF2-40B4-BE49-F238E27FC236}">
                <a16:creationId xmlns:a16="http://schemas.microsoft.com/office/drawing/2014/main" id="{122136C3-C288-4D8F-BB4A-CE2183214442}"/>
              </a:ext>
            </a:extLst>
          </p:cNvPr>
          <p:cNvSpPr/>
          <p:nvPr/>
        </p:nvSpPr>
        <p:spPr>
          <a:xfrm>
            <a:off x="707153" y="3212976"/>
            <a:ext cx="1088760" cy="300082"/>
          </a:xfrm>
          <a:prstGeom prst="rect">
            <a:avLst/>
          </a:prstGeom>
        </p:spPr>
        <p:txBody>
          <a:bodyPr wrap="none">
            <a:spAutoFit/>
          </a:bodyPr>
          <a:lstStyle/>
          <a:p>
            <a:r>
              <a:rPr lang="ko-KR" altLang="en-US" sz="1350" b="1" dirty="0">
                <a:solidFill>
                  <a:srgbClr val="3B556E"/>
                </a:solidFill>
                <a:latin typeface="Fira Sans"/>
              </a:rPr>
              <a:t>시계열 패턴</a:t>
            </a:r>
          </a:p>
        </p:txBody>
      </p:sp>
      <p:sp>
        <p:nvSpPr>
          <p:cNvPr id="7" name="직사각형 6">
            <a:extLst>
              <a:ext uri="{FF2B5EF4-FFF2-40B4-BE49-F238E27FC236}">
                <a16:creationId xmlns:a16="http://schemas.microsoft.com/office/drawing/2014/main" id="{D484C117-9FFC-4AAE-80CA-1201F2960536}"/>
              </a:ext>
            </a:extLst>
          </p:cNvPr>
          <p:cNvSpPr/>
          <p:nvPr/>
        </p:nvSpPr>
        <p:spPr>
          <a:xfrm>
            <a:off x="251520" y="3561152"/>
            <a:ext cx="7200800" cy="830997"/>
          </a:xfrm>
          <a:prstGeom prst="rect">
            <a:avLst/>
          </a:prstGeom>
        </p:spPr>
        <p:txBody>
          <a:bodyPr wrap="square">
            <a:spAutoFit/>
          </a:bodyPr>
          <a:lstStyle/>
          <a:p>
            <a:pPr marL="814388" lvl="2" indent="-128588">
              <a:buFont typeface="Arial" panose="020B0604020202020204" pitchFamily="34" charset="0"/>
              <a:buChar char="•"/>
            </a:pPr>
            <a:r>
              <a:rPr lang="ko-KR" altLang="en-US" sz="1200" dirty="0"/>
              <a:t>추세요인</a:t>
            </a:r>
            <a:r>
              <a:rPr lang="en-US" altLang="ko-KR" sz="1200" dirty="0">
                <a:solidFill>
                  <a:srgbClr val="333333"/>
                </a:solidFill>
                <a:latin typeface="Apple SD Gothic Neo"/>
              </a:rPr>
              <a:t> (trend)</a:t>
            </a:r>
            <a:r>
              <a:rPr lang="ko-KR" altLang="en-US" sz="1200" dirty="0"/>
              <a:t> </a:t>
            </a:r>
            <a:r>
              <a:rPr lang="en-US" altLang="ko-KR" sz="1200" dirty="0"/>
              <a:t>:</a:t>
            </a:r>
            <a:r>
              <a:rPr lang="ko-KR" altLang="en-US" sz="1200" dirty="0"/>
              <a:t>형태가 오르거나 내리는 추세</a:t>
            </a:r>
            <a:r>
              <a:rPr lang="en-US" altLang="ko-KR" sz="1200" dirty="0"/>
              <a:t>, </a:t>
            </a:r>
            <a:r>
              <a:rPr lang="ko-KR" altLang="en-US" sz="1200" dirty="0"/>
              <a:t>선형</a:t>
            </a:r>
            <a:r>
              <a:rPr lang="en-US" altLang="ko-KR" sz="1200" dirty="0"/>
              <a:t>, </a:t>
            </a:r>
            <a:r>
              <a:rPr lang="ko-KR" altLang="en-US" sz="1200" dirty="0" err="1"/>
              <a:t>이차식</a:t>
            </a:r>
            <a:r>
              <a:rPr lang="en-US" altLang="ko-KR" sz="1200" dirty="0"/>
              <a:t>, </a:t>
            </a:r>
            <a:r>
              <a:rPr lang="ko-KR" altLang="en-US" sz="1200" dirty="0"/>
              <a:t>지수형태</a:t>
            </a:r>
          </a:p>
          <a:p>
            <a:pPr marL="814388" lvl="2" indent="-128588">
              <a:buFont typeface="Arial" panose="020B0604020202020204" pitchFamily="34" charset="0"/>
              <a:buChar char="•"/>
            </a:pPr>
            <a:r>
              <a:rPr lang="ko-KR" altLang="en-US" sz="1200" dirty="0"/>
              <a:t>계절요인</a:t>
            </a:r>
            <a:r>
              <a:rPr lang="en-US" altLang="ko-KR" sz="1200" dirty="0">
                <a:solidFill>
                  <a:srgbClr val="333333"/>
                </a:solidFill>
                <a:latin typeface="Apple SD Gothic Neo"/>
              </a:rPr>
              <a:t> (seasonality)</a:t>
            </a:r>
            <a:r>
              <a:rPr lang="ko-KR" altLang="en-US" sz="1200" dirty="0"/>
              <a:t> </a:t>
            </a:r>
            <a:r>
              <a:rPr lang="en-US" altLang="ko-KR" sz="1200" dirty="0"/>
              <a:t>:</a:t>
            </a:r>
            <a:r>
              <a:rPr lang="ko-KR" altLang="en-US" sz="1200" dirty="0"/>
              <a:t>일정 주기 마다 자료가 변화</a:t>
            </a:r>
          </a:p>
          <a:p>
            <a:pPr marL="814388" lvl="2" indent="-128588">
              <a:buFont typeface="Arial" panose="020B0604020202020204" pitchFamily="34" charset="0"/>
              <a:buChar char="•"/>
            </a:pPr>
            <a:r>
              <a:rPr lang="ko-KR" altLang="en-US" sz="1200" dirty="0">
                <a:highlight>
                  <a:srgbClr val="FFFF00"/>
                </a:highlight>
              </a:rPr>
              <a:t>순환요인 </a:t>
            </a:r>
            <a:r>
              <a:rPr lang="en-US" altLang="ko-KR" sz="1200" dirty="0">
                <a:highlight>
                  <a:srgbClr val="FFFF00"/>
                </a:highlight>
              </a:rPr>
              <a:t>: </a:t>
            </a:r>
            <a:r>
              <a:rPr lang="ko-KR" altLang="en-US" sz="1200" dirty="0"/>
              <a:t>특정한 경제적</a:t>
            </a:r>
            <a:r>
              <a:rPr lang="en-US" altLang="ko-KR" sz="1200" dirty="0"/>
              <a:t>, </a:t>
            </a:r>
            <a:r>
              <a:rPr lang="ko-KR" altLang="en-US" sz="1200" dirty="0"/>
              <a:t>자연적 이유없이 알려지지 않은 주기로 자료가 변화</a:t>
            </a:r>
          </a:p>
          <a:p>
            <a:pPr marL="814388" lvl="2" indent="-128588">
              <a:buFont typeface="Arial" panose="020B0604020202020204" pitchFamily="34" charset="0"/>
              <a:buChar char="•"/>
            </a:pPr>
            <a:r>
              <a:rPr lang="ko-KR" altLang="en-US" sz="1200" dirty="0"/>
              <a:t>불규칙요인 </a:t>
            </a:r>
            <a:r>
              <a:rPr lang="en-US" altLang="ko-KR" sz="1200" dirty="0"/>
              <a:t>: </a:t>
            </a:r>
            <a:r>
              <a:rPr lang="ko-KR" altLang="en-US" sz="1200" dirty="0"/>
              <a:t>위 세 가지의 요인으로 설명할 수 없는 회귀분석에서 오차에 해당하는 요인</a:t>
            </a:r>
          </a:p>
        </p:txBody>
      </p:sp>
      <p:sp>
        <p:nvSpPr>
          <p:cNvPr id="8" name="제목 1">
            <a:extLst>
              <a:ext uri="{FF2B5EF4-FFF2-40B4-BE49-F238E27FC236}">
                <a16:creationId xmlns:a16="http://schemas.microsoft.com/office/drawing/2014/main" id="{B32418D5-573B-4DFE-AAF0-5575081B4695}"/>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1" name="직사각형 10">
            <a:extLst>
              <a:ext uri="{FF2B5EF4-FFF2-40B4-BE49-F238E27FC236}">
                <a16:creationId xmlns:a16="http://schemas.microsoft.com/office/drawing/2014/main" id="{BF7045A3-64B5-42C1-B553-AD8D1523003C}"/>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3" name="바닥글 개체 틀 2">
            <a:extLst>
              <a:ext uri="{FF2B5EF4-FFF2-40B4-BE49-F238E27FC236}">
                <a16:creationId xmlns:a16="http://schemas.microsoft.com/office/drawing/2014/main" id="{28089E5C-07AF-4220-8A7F-46FCEDD4AD87}"/>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2F120482-8488-46BA-8221-26BBC915F7E0}"/>
              </a:ext>
            </a:extLst>
          </p:cNvPr>
          <p:cNvSpPr>
            <a:spLocks noGrp="1"/>
          </p:cNvSpPr>
          <p:nvPr>
            <p:ph type="sldNum" sz="quarter" idx="12"/>
          </p:nvPr>
        </p:nvSpPr>
        <p:spPr/>
        <p:txBody>
          <a:bodyPr/>
          <a:lstStyle/>
          <a:p>
            <a:fld id="{DE77BB65-F969-4654-BF30-45C70C1BE112}" type="slidenum">
              <a:rPr lang="ko-KR" altLang="en-US" smtClean="0"/>
              <a:pPr/>
              <a:t>304</a:t>
            </a:fld>
            <a:endParaRPr lang="ko-KR" altLang="en-US"/>
          </a:p>
        </p:txBody>
      </p:sp>
    </p:spTree>
    <p:extLst>
      <p:ext uri="{BB962C8B-B14F-4D97-AF65-F5344CB8AC3E}">
        <p14:creationId xmlns:p14="http://schemas.microsoft.com/office/powerpoint/2010/main" val="15316488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F5B1762-2ACB-4490-ADE0-5A913EF2F78C}"/>
              </a:ext>
            </a:extLst>
          </p:cNvPr>
          <p:cNvSpPr>
            <a:spLocks noGrp="1"/>
          </p:cNvSpPr>
          <p:nvPr>
            <p:ph idx="1"/>
          </p:nvPr>
        </p:nvSpPr>
        <p:spPr>
          <a:xfrm>
            <a:off x="621493" y="1117590"/>
            <a:ext cx="7901014" cy="1285883"/>
          </a:xfrm>
        </p:spPr>
        <p:txBody>
          <a:bodyPr>
            <a:noAutofit/>
          </a:bodyPr>
          <a:lstStyle/>
          <a:p>
            <a:r>
              <a:rPr lang="ko-KR" altLang="en-US" sz="1200" dirty="0" err="1"/>
              <a:t>산점도</a:t>
            </a:r>
            <a:r>
              <a:rPr lang="en-US" altLang="ko-KR" sz="1200" dirty="0"/>
              <a:t>(Scatterplots)</a:t>
            </a:r>
          </a:p>
          <a:p>
            <a:r>
              <a:rPr lang="ko-KR" altLang="en-US" sz="1200" dirty="0"/>
              <a:t>시차 </a:t>
            </a:r>
            <a:r>
              <a:rPr lang="ko-KR" altLang="en-US" sz="1200" dirty="0" err="1"/>
              <a:t>산점도</a:t>
            </a:r>
            <a:r>
              <a:rPr lang="en-US" altLang="ko-KR" sz="1200" dirty="0"/>
              <a:t>(lagged scatterplots)</a:t>
            </a:r>
          </a:p>
          <a:p>
            <a:r>
              <a:rPr lang="ko-KR" altLang="en-US" sz="1200" b="1" dirty="0" err="1"/>
              <a:t>산점도행렬</a:t>
            </a:r>
            <a:r>
              <a:rPr lang="en-US" altLang="ko-KR" sz="1200" b="1" dirty="0"/>
              <a:t>: </a:t>
            </a:r>
            <a:r>
              <a:rPr lang="ko-KR" altLang="en-US" sz="1200" dirty="0"/>
              <a:t>몇 가지 후보가 될 만한 예측변수</a:t>
            </a:r>
            <a:r>
              <a:rPr lang="en-US" altLang="ko-KR" sz="1200" dirty="0"/>
              <a:t>(predictor variable)</a:t>
            </a:r>
            <a:r>
              <a:rPr lang="ko-KR" altLang="en-US" sz="1200" dirty="0"/>
              <a:t>가 있을 때</a:t>
            </a:r>
            <a:r>
              <a:rPr lang="en-US" altLang="ko-KR" sz="1200" dirty="0"/>
              <a:t>, </a:t>
            </a:r>
            <a:r>
              <a:rPr lang="ko-KR" altLang="en-US" sz="1200" dirty="0"/>
              <a:t>각 변수를 다른 변수에 대해 나타내는 것이 도움</a:t>
            </a:r>
            <a:endParaRPr lang="en-US" altLang="ko-KR" sz="1200" dirty="0"/>
          </a:p>
          <a:p>
            <a:r>
              <a:rPr lang="ko-KR" altLang="en-US" sz="1200" i="1" dirty="0"/>
              <a:t>상관계수</a:t>
            </a:r>
            <a:r>
              <a:rPr lang="en-US" altLang="ko-KR" sz="1200" dirty="0"/>
              <a:t>(correlation coefficient):</a:t>
            </a:r>
            <a:r>
              <a:rPr lang="ko-KR" altLang="en-US" sz="1200" dirty="0"/>
              <a:t> 두 변수 사이의 관계의 강도를 측정할 때 계산하는 양</a:t>
            </a:r>
            <a:endParaRPr lang="en-US" altLang="ko-KR" sz="1200" dirty="0"/>
          </a:p>
          <a:p>
            <a:r>
              <a:rPr lang="ko-KR" altLang="en-US" sz="1200" dirty="0"/>
              <a:t>자기상관</a:t>
            </a:r>
            <a:r>
              <a:rPr lang="en-US" altLang="ko-KR" sz="1200" dirty="0"/>
              <a:t>(autocorrelation): </a:t>
            </a:r>
            <a:r>
              <a:rPr lang="ko-KR" altLang="en-US" sz="1200" dirty="0"/>
              <a:t> 시계열의 </a:t>
            </a:r>
            <a:r>
              <a:rPr lang="ko-KR" altLang="en-US" sz="1200" i="1" dirty="0"/>
              <a:t>시차 값</a:t>
            </a:r>
            <a:r>
              <a:rPr lang="en-US" altLang="ko-KR" sz="1200" i="1" dirty="0"/>
              <a:t>(lagged values)</a:t>
            </a:r>
            <a:r>
              <a:rPr lang="ko-KR" altLang="en-US" sz="1200" dirty="0"/>
              <a:t> 사이의 선형 관계를 측정</a:t>
            </a:r>
            <a:endParaRPr lang="en-US" altLang="ko-KR" sz="1200" dirty="0"/>
          </a:p>
          <a:p>
            <a:r>
              <a:rPr lang="ko-KR" altLang="en-US" sz="1200" b="1" dirty="0"/>
              <a:t>백색잡음</a:t>
            </a:r>
            <a:r>
              <a:rPr lang="en-US" altLang="ko-KR" sz="1200" b="1" dirty="0"/>
              <a:t>(white noise):</a:t>
            </a:r>
            <a:r>
              <a:rPr lang="ko-KR" altLang="en-US" sz="1200" dirty="0"/>
              <a:t>자기상관</a:t>
            </a:r>
            <a:r>
              <a:rPr lang="en-US" altLang="ko-KR" sz="1200" dirty="0"/>
              <a:t>(autocorrelation)</a:t>
            </a:r>
            <a:r>
              <a:rPr lang="ko-KR" altLang="en-US" sz="1200" dirty="0"/>
              <a:t>이 없는 시계열 </a:t>
            </a:r>
            <a:r>
              <a:rPr lang="en-US" altLang="ko-KR" sz="1200" dirty="0">
                <a:sym typeface="Wingdings" panose="05000000000000000000" pitchFamily="2" charset="2"/>
              </a:rPr>
              <a:t></a:t>
            </a:r>
            <a:r>
              <a:rPr lang="ko-KR" altLang="en-US" sz="1200" dirty="0"/>
              <a:t>자기상관 값 각각이 거의 </a:t>
            </a:r>
            <a:r>
              <a:rPr lang="en-US" altLang="ko-KR" sz="1200" dirty="0"/>
              <a:t>0</a:t>
            </a:r>
            <a:r>
              <a:rPr lang="ko-KR" altLang="en-US" sz="1200" dirty="0"/>
              <a:t>일 것이라고 기대</a:t>
            </a:r>
          </a:p>
        </p:txBody>
      </p:sp>
      <p:sp>
        <p:nvSpPr>
          <p:cNvPr id="5" name="제목 4">
            <a:extLst>
              <a:ext uri="{FF2B5EF4-FFF2-40B4-BE49-F238E27FC236}">
                <a16:creationId xmlns:a16="http://schemas.microsoft.com/office/drawing/2014/main" id="{500D11FB-D63F-4FAA-9CB8-2A7469452C52}"/>
              </a:ext>
            </a:extLst>
          </p:cNvPr>
          <p:cNvSpPr>
            <a:spLocks noGrp="1"/>
          </p:cNvSpPr>
          <p:nvPr>
            <p:ph type="title"/>
          </p:nvPr>
        </p:nvSpPr>
        <p:spPr/>
        <p:txBody>
          <a:bodyPr>
            <a:normAutofit/>
          </a:bodyPr>
          <a:lstStyle/>
          <a:p>
            <a:r>
              <a:rPr lang="ko-KR" altLang="en-US" sz="1800" b="1" dirty="0"/>
              <a:t>시계열 분석 </a:t>
            </a:r>
            <a:r>
              <a:rPr lang="en-US" altLang="ko-KR" sz="1800" b="1" dirty="0"/>
              <a:t>: </a:t>
            </a:r>
            <a:r>
              <a:rPr lang="ko-KR" altLang="en-US" sz="1800" dirty="0"/>
              <a:t>용어 정의</a:t>
            </a:r>
          </a:p>
        </p:txBody>
      </p:sp>
      <p:sp>
        <p:nvSpPr>
          <p:cNvPr id="6" name="직사각형 5">
            <a:extLst>
              <a:ext uri="{FF2B5EF4-FFF2-40B4-BE49-F238E27FC236}">
                <a16:creationId xmlns:a16="http://schemas.microsoft.com/office/drawing/2014/main" id="{56C6B90C-AB6E-4BD3-B8B8-732D6BDAFE0B}"/>
              </a:ext>
            </a:extLst>
          </p:cNvPr>
          <p:cNvSpPr/>
          <p:nvPr/>
        </p:nvSpPr>
        <p:spPr>
          <a:xfrm>
            <a:off x="1114797" y="4514636"/>
            <a:ext cx="7552389" cy="923330"/>
          </a:xfrm>
          <a:prstGeom prst="rect">
            <a:avLst/>
          </a:prstGeom>
        </p:spPr>
        <p:txBody>
          <a:bodyPr wrap="square">
            <a:spAutoFit/>
          </a:bodyPr>
          <a:lstStyle/>
          <a:p>
            <a:r>
              <a:rPr lang="ko-KR" altLang="en-US" sz="1350" b="1" dirty="0">
                <a:solidFill>
                  <a:srgbClr val="3B556E"/>
                </a:solidFill>
                <a:latin typeface="Fira Sans"/>
              </a:rPr>
              <a:t>적합도</a:t>
            </a:r>
            <a:r>
              <a:rPr lang="en-US" altLang="ko-KR" sz="1350" b="1" dirty="0">
                <a:solidFill>
                  <a:srgbClr val="3B556E"/>
                </a:solidFill>
                <a:latin typeface="Fira Sans"/>
              </a:rPr>
              <a:t>(Goodness-of-fit)</a:t>
            </a:r>
          </a:p>
          <a:p>
            <a:r>
              <a:rPr lang="ko-KR" altLang="en-US" sz="1350" dirty="0">
                <a:solidFill>
                  <a:srgbClr val="333333"/>
                </a:solidFill>
                <a:latin typeface="Merriweather"/>
              </a:rPr>
              <a:t>선형 회귀 모델이 데이터에 얼마나 잘 맞는지 요약하는 일반적인 방법은 결정 계수</a:t>
            </a:r>
            <a:r>
              <a:rPr lang="en-US" altLang="ko-KR" sz="1350" dirty="0">
                <a:solidFill>
                  <a:srgbClr val="333333"/>
                </a:solidFill>
                <a:latin typeface="Merriweather"/>
              </a:rPr>
              <a:t>(coefficient of determination) </a:t>
            </a:r>
            <a:r>
              <a:rPr lang="ko-KR" altLang="en-US" sz="1350" dirty="0">
                <a:solidFill>
                  <a:srgbClr val="333333"/>
                </a:solidFill>
                <a:latin typeface="Merriweather"/>
              </a:rPr>
              <a:t>또는 </a:t>
            </a:r>
            <a:r>
              <a:rPr lang="en-US" altLang="ko-KR" sz="1350" dirty="0">
                <a:solidFill>
                  <a:srgbClr val="333333"/>
                </a:solidFill>
                <a:latin typeface="MJXc-TeX-math-I"/>
              </a:rPr>
              <a:t>R</a:t>
            </a:r>
            <a:r>
              <a:rPr lang="en-US" altLang="ko-KR" sz="1350" dirty="0">
                <a:solidFill>
                  <a:srgbClr val="333333"/>
                </a:solidFill>
                <a:latin typeface="Merriweather"/>
              </a:rPr>
              <a:t>2</a:t>
            </a:r>
            <a:r>
              <a:rPr lang="ko-KR" altLang="en-US" sz="1350" dirty="0">
                <a:solidFill>
                  <a:srgbClr val="333333"/>
                </a:solidFill>
                <a:latin typeface="Merriweather"/>
              </a:rPr>
              <a:t>를 사용하는 것</a:t>
            </a:r>
            <a:r>
              <a:rPr lang="ko-KR" altLang="en-US" sz="1350" dirty="0"/>
              <a:t> </a:t>
            </a:r>
            <a:endParaRPr lang="en-US" altLang="ko-KR" sz="1350" dirty="0"/>
          </a:p>
          <a:p>
            <a:r>
              <a:rPr lang="ko-KR" altLang="en-US" sz="1350" dirty="0"/>
              <a:t>“적합도 검증”</a:t>
            </a:r>
            <a:r>
              <a:rPr lang="en-US" altLang="ko-KR" sz="1350" dirty="0"/>
              <a:t>: R2 , </a:t>
            </a:r>
            <a:r>
              <a:rPr lang="ko-KR" altLang="en-US" sz="1350" dirty="0" err="1"/>
              <a:t>잔차</a:t>
            </a:r>
            <a:r>
              <a:rPr lang="ko-KR" altLang="en-US" sz="1350" dirty="0"/>
              <a:t> 분석</a:t>
            </a:r>
            <a:r>
              <a:rPr lang="en-US" altLang="ko-KR" sz="1350" dirty="0"/>
              <a:t>, p-values </a:t>
            </a:r>
            <a:endParaRPr lang="ko-KR" altLang="en-US" sz="1350" dirty="0">
              <a:solidFill>
                <a:srgbClr val="333333"/>
              </a:solidFill>
              <a:latin typeface="Merriweather"/>
            </a:endParaRPr>
          </a:p>
        </p:txBody>
      </p:sp>
      <p:sp>
        <p:nvSpPr>
          <p:cNvPr id="7" name="내용 개체 틀 1">
            <a:extLst>
              <a:ext uri="{FF2B5EF4-FFF2-40B4-BE49-F238E27FC236}">
                <a16:creationId xmlns:a16="http://schemas.microsoft.com/office/drawing/2014/main" id="{99D3A69E-4776-4851-B52A-97992721060E}"/>
              </a:ext>
            </a:extLst>
          </p:cNvPr>
          <p:cNvSpPr txBox="1">
            <a:spLocks/>
          </p:cNvSpPr>
          <p:nvPr/>
        </p:nvSpPr>
        <p:spPr>
          <a:xfrm>
            <a:off x="827584" y="3029302"/>
            <a:ext cx="7901014" cy="1285882"/>
          </a:xfrm>
          <a:prstGeom prst="rect">
            <a:avLst/>
          </a:prstGeom>
        </p:spPr>
        <p:txBody>
          <a:bodyPr vert="horz" lIns="68580" tIns="34290" rIns="68580" bIns="34290" rtlCol="0">
            <a:normAutofit fontScale="92500"/>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sz="1300" b="1" dirty="0" err="1"/>
              <a:t>적합값</a:t>
            </a:r>
            <a:endParaRPr lang="ko-KR" altLang="en-US" sz="1300" b="1" dirty="0"/>
          </a:p>
          <a:p>
            <a:r>
              <a:rPr lang="ko-KR" altLang="en-US" sz="1300" dirty="0"/>
              <a:t>시계열에서 각 </a:t>
            </a:r>
            <a:r>
              <a:rPr lang="ko-KR" altLang="en-US" sz="1300" dirty="0" err="1"/>
              <a:t>관측값은</a:t>
            </a:r>
            <a:r>
              <a:rPr lang="ko-KR" altLang="en-US" sz="1300" dirty="0"/>
              <a:t> 이전의 모든 관측치를 이용하여 예측된 것을 </a:t>
            </a:r>
            <a:r>
              <a:rPr lang="ko-KR" altLang="en-US" sz="1300" b="1" dirty="0" err="1"/>
              <a:t>적합값</a:t>
            </a:r>
            <a:r>
              <a:rPr lang="en-US" altLang="ko-KR" sz="1300" b="1" dirty="0"/>
              <a:t>(fitted values)</a:t>
            </a:r>
            <a:r>
              <a:rPr lang="ko-KR" altLang="en-US" sz="1300" dirty="0"/>
              <a:t>이라고 함</a:t>
            </a:r>
            <a:r>
              <a:rPr lang="en-US" altLang="ko-KR" sz="1300" dirty="0"/>
              <a:t>.</a:t>
            </a:r>
          </a:p>
          <a:p>
            <a:r>
              <a:rPr lang="ko-KR" altLang="en-US" sz="1300" dirty="0" err="1"/>
              <a:t>잔차</a:t>
            </a:r>
            <a:r>
              <a:rPr lang="en-US" altLang="ko-KR" sz="1300" dirty="0"/>
              <a:t>(Residuals)</a:t>
            </a:r>
          </a:p>
          <a:p>
            <a:r>
              <a:rPr lang="ko-KR" altLang="en-US" sz="1300" dirty="0"/>
              <a:t>시계열 모델에서 “</a:t>
            </a:r>
            <a:r>
              <a:rPr lang="ko-KR" altLang="en-US" sz="1300" dirty="0" err="1"/>
              <a:t>잔차</a:t>
            </a:r>
            <a:r>
              <a:rPr lang="en-US" altLang="ko-KR" sz="1300" dirty="0"/>
              <a:t>(Residuals)”</a:t>
            </a:r>
            <a:r>
              <a:rPr lang="ko-KR" altLang="en-US" sz="1300" dirty="0"/>
              <a:t>는 모델을 맞춘 후에 남는 것을 의미</a:t>
            </a:r>
            <a:endParaRPr lang="en-US" altLang="ko-KR" sz="1300" dirty="0"/>
          </a:p>
          <a:p>
            <a:r>
              <a:rPr lang="en-US" altLang="ko-KR" sz="1300" dirty="0">
                <a:sym typeface="Wingdings" panose="05000000000000000000" pitchFamily="2" charset="2"/>
              </a:rPr>
              <a:t></a:t>
            </a:r>
            <a:r>
              <a:rPr lang="en-US" altLang="ko-KR" sz="1300" dirty="0"/>
              <a:t> </a:t>
            </a:r>
            <a:r>
              <a:rPr lang="ko-KR" altLang="en-US" sz="1300" dirty="0"/>
              <a:t>다양한 시계열 모델에서</a:t>
            </a:r>
            <a:r>
              <a:rPr lang="en-US" altLang="ko-KR" sz="1300" dirty="0"/>
              <a:t>, </a:t>
            </a:r>
            <a:r>
              <a:rPr lang="ko-KR" altLang="en-US" sz="1300" dirty="0" err="1"/>
              <a:t>잔차</a:t>
            </a:r>
            <a:r>
              <a:rPr lang="en-US" altLang="ko-KR" sz="1300" dirty="0"/>
              <a:t>(residual)</a:t>
            </a:r>
            <a:r>
              <a:rPr lang="ko-KR" altLang="en-US" sz="1300" dirty="0"/>
              <a:t>는 </a:t>
            </a:r>
            <a:r>
              <a:rPr lang="ko-KR" altLang="en-US" sz="1300" dirty="0" err="1"/>
              <a:t>관측값과</a:t>
            </a:r>
            <a:r>
              <a:rPr lang="ko-KR" altLang="en-US" sz="1300" dirty="0"/>
              <a:t> 대응되는 </a:t>
            </a:r>
            <a:r>
              <a:rPr lang="ko-KR" altLang="en-US" sz="1300" dirty="0" err="1"/>
              <a:t>적합값</a:t>
            </a:r>
            <a:r>
              <a:rPr lang="en-US" altLang="ko-KR" sz="1300" dirty="0"/>
              <a:t>(fitted value)</a:t>
            </a:r>
            <a:r>
              <a:rPr lang="ko-KR" altLang="en-US" sz="1300" dirty="0"/>
              <a:t>과 </a:t>
            </a:r>
            <a:r>
              <a:rPr lang="ko-KR" altLang="en-US" sz="1300" dirty="0" err="1"/>
              <a:t>관측값의</a:t>
            </a:r>
            <a:r>
              <a:rPr lang="ko-KR" altLang="en-US" sz="1300" dirty="0"/>
              <a:t> 차이와 동일</a:t>
            </a:r>
            <a:endParaRPr lang="en-US" altLang="ko-KR" sz="1300" dirty="0"/>
          </a:p>
          <a:p>
            <a:endParaRPr lang="ko-KR" altLang="en-US" sz="2400" dirty="0"/>
          </a:p>
        </p:txBody>
      </p:sp>
      <p:sp>
        <p:nvSpPr>
          <p:cNvPr id="8" name="제목 1">
            <a:extLst>
              <a:ext uri="{FF2B5EF4-FFF2-40B4-BE49-F238E27FC236}">
                <a16:creationId xmlns:a16="http://schemas.microsoft.com/office/drawing/2014/main" id="{38ABB407-F549-4B8C-B088-F76F0D5E148E}"/>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9" name="직사각형 8">
            <a:extLst>
              <a:ext uri="{FF2B5EF4-FFF2-40B4-BE49-F238E27FC236}">
                <a16:creationId xmlns:a16="http://schemas.microsoft.com/office/drawing/2014/main" id="{A334F57C-1613-4134-B258-FBCD11818FA2}"/>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3" name="바닥글 개체 틀 2">
            <a:extLst>
              <a:ext uri="{FF2B5EF4-FFF2-40B4-BE49-F238E27FC236}">
                <a16:creationId xmlns:a16="http://schemas.microsoft.com/office/drawing/2014/main" id="{D4CCFD27-6927-445D-B78C-7D6F9FE85C4B}"/>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9C364A22-E10D-4E5B-A721-A5A400102B6C}"/>
              </a:ext>
            </a:extLst>
          </p:cNvPr>
          <p:cNvSpPr>
            <a:spLocks noGrp="1"/>
          </p:cNvSpPr>
          <p:nvPr>
            <p:ph type="sldNum" sz="quarter" idx="12"/>
          </p:nvPr>
        </p:nvSpPr>
        <p:spPr/>
        <p:txBody>
          <a:bodyPr/>
          <a:lstStyle/>
          <a:p>
            <a:fld id="{DE77BB65-F969-4654-BF30-45C70C1BE112}" type="slidenum">
              <a:rPr lang="ko-KR" altLang="en-US" smtClean="0"/>
              <a:pPr/>
              <a:t>305</a:t>
            </a:fld>
            <a:endParaRPr lang="ko-KR" altLang="en-US"/>
          </a:p>
        </p:txBody>
      </p:sp>
    </p:spTree>
    <p:extLst>
      <p:ext uri="{BB962C8B-B14F-4D97-AF65-F5344CB8AC3E}">
        <p14:creationId xmlns:p14="http://schemas.microsoft.com/office/powerpoint/2010/main" val="92066561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E916670-C89B-4698-8967-61C4B2423FB9}"/>
              </a:ext>
            </a:extLst>
          </p:cNvPr>
          <p:cNvSpPr>
            <a:spLocks noGrp="1"/>
          </p:cNvSpPr>
          <p:nvPr>
            <p:ph idx="1"/>
          </p:nvPr>
        </p:nvSpPr>
        <p:spPr>
          <a:xfrm>
            <a:off x="2051720" y="1151096"/>
            <a:ext cx="6443917" cy="863218"/>
          </a:xfrm>
        </p:spPr>
        <p:txBody>
          <a:bodyPr>
            <a:noAutofit/>
          </a:bodyPr>
          <a:lstStyle/>
          <a:p>
            <a:r>
              <a:rPr lang="ko-KR" altLang="en-US" sz="1200" dirty="0"/>
              <a:t>어떤 관측치 등의 데이터 변화를 시간의 움직임에 따라 이것을 </a:t>
            </a:r>
            <a:r>
              <a:rPr lang="ko-KR" altLang="en-US" sz="1200" dirty="0" err="1"/>
              <a:t>계열화하였을</a:t>
            </a:r>
            <a:r>
              <a:rPr lang="ko-KR" altLang="en-US" sz="1200" dirty="0"/>
              <a:t> 때</a:t>
            </a:r>
            <a:r>
              <a:rPr lang="en-US" altLang="ko-KR" sz="1200" dirty="0"/>
              <a:t>, </a:t>
            </a:r>
            <a:r>
              <a:rPr lang="ko-KR" altLang="en-US" sz="1200" dirty="0"/>
              <a:t>이와 같은 데이터를 시계열주식</a:t>
            </a:r>
            <a:r>
              <a:rPr lang="en-US" altLang="ko-KR" sz="1200" dirty="0"/>
              <a:t>(</a:t>
            </a:r>
            <a:r>
              <a:rPr lang="ko-KR" altLang="en-US" sz="1200" dirty="0"/>
              <a:t>가격 데이터</a:t>
            </a:r>
            <a:r>
              <a:rPr lang="en-US" altLang="ko-KR" sz="1200" dirty="0"/>
              <a:t>, </a:t>
            </a:r>
            <a:r>
              <a:rPr lang="ko-KR" altLang="en-US" sz="1200" dirty="0"/>
              <a:t>거시경제지표데이터</a:t>
            </a:r>
            <a:r>
              <a:rPr lang="en-US" altLang="ko-KR" sz="1200" dirty="0"/>
              <a:t> </a:t>
            </a:r>
            <a:r>
              <a:rPr lang="ko-KR" altLang="en-US" sz="1200" dirty="0"/>
              <a:t>등</a:t>
            </a:r>
            <a:r>
              <a:rPr lang="en-US" altLang="ko-KR" sz="1200" dirty="0"/>
              <a:t>)</a:t>
            </a:r>
            <a:endParaRPr lang="ko-KR" altLang="en-US" sz="1200" dirty="0"/>
          </a:p>
          <a:p>
            <a:r>
              <a:rPr lang="ko-KR" altLang="en-US" sz="1200" dirty="0"/>
              <a:t>시계열데이터를 통해 </a:t>
            </a:r>
            <a:r>
              <a:rPr lang="ko-KR" altLang="en-US" sz="1200" dirty="0">
                <a:highlight>
                  <a:srgbClr val="FFFF00"/>
                </a:highlight>
              </a:rPr>
              <a:t>미래의 값을 예측하는 </a:t>
            </a:r>
            <a:r>
              <a:rPr lang="ko-KR" altLang="en-US" sz="1200" dirty="0"/>
              <a:t>기법을 시계열 분석</a:t>
            </a:r>
            <a:endParaRPr lang="en-US" altLang="ko-KR" sz="1200" dirty="0"/>
          </a:p>
        </p:txBody>
      </p:sp>
      <p:sp>
        <p:nvSpPr>
          <p:cNvPr id="4" name="슬라이드 번호 개체 틀 3">
            <a:extLst>
              <a:ext uri="{FF2B5EF4-FFF2-40B4-BE49-F238E27FC236}">
                <a16:creationId xmlns:a16="http://schemas.microsoft.com/office/drawing/2014/main" id="{909EEDD6-9277-4589-A1CF-A57BF9EE0ECE}"/>
              </a:ext>
            </a:extLst>
          </p:cNvPr>
          <p:cNvSpPr>
            <a:spLocks noGrp="1"/>
          </p:cNvSpPr>
          <p:nvPr>
            <p:ph type="sldNum" sz="quarter" idx="12"/>
          </p:nvPr>
        </p:nvSpPr>
        <p:spPr/>
        <p:txBody>
          <a:bodyPr/>
          <a:lstStyle/>
          <a:p>
            <a:fld id="{DE77BB65-F969-4654-BF30-45C70C1BE112}" type="slidenum">
              <a:rPr lang="ko-KR" altLang="en-US" smtClean="0"/>
              <a:pPr/>
              <a:t>306</a:t>
            </a:fld>
            <a:r>
              <a:rPr lang="en-US" altLang="ko-KR" dirty="0"/>
              <a:t>’</a:t>
            </a:r>
            <a:endParaRPr lang="ko-KR" altLang="en-US" dirty="0"/>
          </a:p>
        </p:txBody>
      </p:sp>
      <p:sp>
        <p:nvSpPr>
          <p:cNvPr id="9" name="직사각형 8">
            <a:extLst>
              <a:ext uri="{FF2B5EF4-FFF2-40B4-BE49-F238E27FC236}">
                <a16:creationId xmlns:a16="http://schemas.microsoft.com/office/drawing/2014/main" id="{0B299DB8-99AB-4F3A-9CEA-D677EAC9D34B}"/>
              </a:ext>
            </a:extLst>
          </p:cNvPr>
          <p:cNvSpPr/>
          <p:nvPr/>
        </p:nvSpPr>
        <p:spPr>
          <a:xfrm>
            <a:off x="905049" y="1114154"/>
            <a:ext cx="925253" cy="253916"/>
          </a:xfrm>
          <a:prstGeom prst="rect">
            <a:avLst/>
          </a:prstGeom>
          <a:solidFill>
            <a:schemeClr val="accent5">
              <a:lumMod val="20000"/>
              <a:lumOff val="80000"/>
            </a:schemeClr>
          </a:solidFill>
        </p:spPr>
        <p:txBody>
          <a:bodyPr wrap="none">
            <a:spAutoFit/>
          </a:bodyPr>
          <a:lstStyle/>
          <a:p>
            <a:r>
              <a:rPr lang="ko-KR" altLang="en-US" sz="1050" dirty="0"/>
              <a:t>시계열 분석 </a:t>
            </a:r>
            <a:endParaRPr lang="en-US" altLang="ko-KR" sz="1050" dirty="0"/>
          </a:p>
        </p:txBody>
      </p:sp>
      <p:sp>
        <p:nvSpPr>
          <p:cNvPr id="12" name="직사각형 11">
            <a:extLst>
              <a:ext uri="{FF2B5EF4-FFF2-40B4-BE49-F238E27FC236}">
                <a16:creationId xmlns:a16="http://schemas.microsoft.com/office/drawing/2014/main" id="{9220E37E-4D54-4E2C-9CCC-F21B774CE6AB}"/>
              </a:ext>
            </a:extLst>
          </p:cNvPr>
          <p:cNvSpPr/>
          <p:nvPr/>
        </p:nvSpPr>
        <p:spPr>
          <a:xfrm>
            <a:off x="979404" y="2437826"/>
            <a:ext cx="7048979" cy="646331"/>
          </a:xfrm>
          <a:prstGeom prst="rect">
            <a:avLst/>
          </a:prstGeom>
          <a:ln>
            <a:solidFill>
              <a:schemeClr val="accent1"/>
            </a:solidFill>
          </a:ln>
        </p:spPr>
        <p:txBody>
          <a:bodyPr wrap="square">
            <a:spAutoFit/>
          </a:bodyPr>
          <a:lstStyle/>
          <a:p>
            <a:pPr marL="128588" indent="-128588">
              <a:buFont typeface="Arial" panose="020B0604020202020204" pitchFamily="34" charset="0"/>
              <a:buChar char="•"/>
            </a:pPr>
            <a:r>
              <a:rPr lang="ko-KR" altLang="en-US" sz="1200" dirty="0">
                <a:highlight>
                  <a:srgbClr val="FFFF00"/>
                </a:highlight>
              </a:rPr>
              <a:t>비정상성 시계열 자료</a:t>
            </a:r>
            <a:r>
              <a:rPr lang="en-US" altLang="ko-KR" sz="1200" dirty="0">
                <a:highlight>
                  <a:srgbClr val="FFFF00"/>
                </a:highlight>
              </a:rPr>
              <a:t>: </a:t>
            </a:r>
            <a:r>
              <a:rPr lang="ko-KR" altLang="en-US" sz="1200" dirty="0"/>
              <a:t>시간의 변화에 영향을 받는 자료</a:t>
            </a:r>
            <a:r>
              <a:rPr lang="en-US" altLang="ko-KR" sz="1200" dirty="0">
                <a:sym typeface="Wingdings" panose="05000000000000000000" pitchFamily="2" charset="2"/>
              </a:rPr>
              <a:t></a:t>
            </a:r>
            <a:r>
              <a:rPr lang="ko-KR" altLang="en-US" sz="1200" dirty="0"/>
              <a:t> 시계열 분석을 실시할 때 다루기 어려운 자료로 </a:t>
            </a:r>
            <a:r>
              <a:rPr lang="ko-KR" altLang="en-US" sz="1200" dirty="0">
                <a:highlight>
                  <a:srgbClr val="00FFFF"/>
                </a:highlight>
              </a:rPr>
              <a:t>대부분의 시계열자료가 이에 해당</a:t>
            </a:r>
          </a:p>
          <a:p>
            <a:pPr marL="128588" indent="-128588">
              <a:buFont typeface="Arial" panose="020B0604020202020204" pitchFamily="34" charset="0"/>
              <a:buChar char="•"/>
            </a:pPr>
            <a:r>
              <a:rPr lang="ko-KR" altLang="en-US" sz="1200" dirty="0">
                <a:highlight>
                  <a:srgbClr val="FFFF00"/>
                </a:highlight>
              </a:rPr>
              <a:t>정상성 시계열 자료 </a:t>
            </a:r>
            <a:r>
              <a:rPr lang="en-US" altLang="ko-KR" sz="1200" dirty="0">
                <a:highlight>
                  <a:srgbClr val="FFFF00"/>
                </a:highlight>
              </a:rPr>
              <a:t>: </a:t>
            </a:r>
            <a:r>
              <a:rPr lang="ko-KR" altLang="en-US" sz="1200" dirty="0"/>
              <a:t>비정상 시계열을 변환해 다루기 쉬운 시계열 자료로 변환한 자료</a:t>
            </a:r>
          </a:p>
        </p:txBody>
      </p:sp>
      <p:sp>
        <p:nvSpPr>
          <p:cNvPr id="13" name="직사각형 12">
            <a:extLst>
              <a:ext uri="{FF2B5EF4-FFF2-40B4-BE49-F238E27FC236}">
                <a16:creationId xmlns:a16="http://schemas.microsoft.com/office/drawing/2014/main" id="{21BA7FF2-C4C9-4613-A509-18805925FB08}"/>
              </a:ext>
            </a:extLst>
          </p:cNvPr>
          <p:cNvSpPr/>
          <p:nvPr/>
        </p:nvSpPr>
        <p:spPr>
          <a:xfrm>
            <a:off x="991377" y="2089099"/>
            <a:ext cx="1194558" cy="253916"/>
          </a:xfrm>
          <a:prstGeom prst="rect">
            <a:avLst/>
          </a:prstGeom>
          <a:solidFill>
            <a:schemeClr val="accent5">
              <a:lumMod val="20000"/>
              <a:lumOff val="80000"/>
            </a:schemeClr>
          </a:solidFill>
        </p:spPr>
        <p:txBody>
          <a:bodyPr wrap="none">
            <a:spAutoFit/>
          </a:bodyPr>
          <a:lstStyle/>
          <a:p>
            <a:r>
              <a:rPr lang="ko-KR" altLang="en-US" sz="1050" b="1" dirty="0"/>
              <a:t>시계열 자료 종류</a:t>
            </a:r>
          </a:p>
        </p:txBody>
      </p:sp>
      <p:sp>
        <p:nvSpPr>
          <p:cNvPr id="15" name="직사각형 14">
            <a:extLst>
              <a:ext uri="{FF2B5EF4-FFF2-40B4-BE49-F238E27FC236}">
                <a16:creationId xmlns:a16="http://schemas.microsoft.com/office/drawing/2014/main" id="{42DCE97B-9CCD-4062-8388-76F2290D9D84}"/>
              </a:ext>
            </a:extLst>
          </p:cNvPr>
          <p:cNvSpPr/>
          <p:nvPr/>
        </p:nvSpPr>
        <p:spPr>
          <a:xfrm>
            <a:off x="1022380" y="3591614"/>
            <a:ext cx="4413715" cy="1015663"/>
          </a:xfrm>
          <a:prstGeom prst="rect">
            <a:avLst/>
          </a:prstGeom>
          <a:ln>
            <a:solidFill>
              <a:schemeClr val="accent1"/>
            </a:solidFill>
          </a:ln>
        </p:spPr>
        <p:txBody>
          <a:bodyPr wrap="square">
            <a:spAutoFit/>
          </a:bodyPr>
          <a:lstStyle/>
          <a:p>
            <a:pPr marL="128588" indent="-128588">
              <a:buFont typeface="Arial" panose="020B0604020202020204" pitchFamily="34" charset="0"/>
              <a:buChar char="•"/>
            </a:pPr>
            <a:r>
              <a:rPr lang="ko-KR" altLang="en-US" sz="1200" dirty="0"/>
              <a:t>모든 시점에서 일정한 평균 값을 가져야 한다</a:t>
            </a:r>
            <a:r>
              <a:rPr lang="en-US" altLang="ko-KR" sz="1200" dirty="0"/>
              <a:t>.</a:t>
            </a:r>
          </a:p>
          <a:p>
            <a:r>
              <a:rPr lang="en-US" altLang="ko-KR" sz="1200" dirty="0">
                <a:sym typeface="Wingdings" panose="05000000000000000000" pitchFamily="2" charset="2"/>
              </a:rPr>
              <a:t> </a:t>
            </a:r>
            <a:r>
              <a:rPr lang="ko-KR" altLang="en-US" sz="1200" dirty="0"/>
              <a:t>평균이 일정하지 않은 시계열은 차분을 통해 정상화</a:t>
            </a:r>
          </a:p>
          <a:p>
            <a:pPr marL="128588" indent="-128588">
              <a:buFont typeface="Arial" panose="020B0604020202020204" pitchFamily="34" charset="0"/>
              <a:buChar char="•"/>
            </a:pPr>
            <a:r>
              <a:rPr lang="ko-KR" altLang="en-US" sz="1200" dirty="0"/>
              <a:t>시간의 의존하지 않고 분산이 일정해야 함</a:t>
            </a:r>
            <a:r>
              <a:rPr lang="en-US" altLang="ko-KR" sz="1200" dirty="0"/>
              <a:t>.</a:t>
            </a:r>
          </a:p>
          <a:p>
            <a:r>
              <a:rPr lang="en-US" altLang="ko-KR" sz="1200" dirty="0">
                <a:sym typeface="Wingdings" panose="05000000000000000000" pitchFamily="2" charset="2"/>
              </a:rPr>
              <a:t></a:t>
            </a:r>
            <a:r>
              <a:rPr lang="ko-KR" altLang="en-US" sz="1200" dirty="0"/>
              <a:t>변환을 통해 정상화</a:t>
            </a:r>
          </a:p>
          <a:p>
            <a:pPr marL="128588" indent="-128588">
              <a:buFont typeface="Arial" panose="020B0604020202020204" pitchFamily="34" charset="0"/>
              <a:buChar char="•"/>
            </a:pPr>
            <a:r>
              <a:rPr lang="ko-KR" altLang="en-US" sz="1200" dirty="0"/>
              <a:t>공분산 일정</a:t>
            </a:r>
          </a:p>
        </p:txBody>
      </p:sp>
      <p:sp>
        <p:nvSpPr>
          <p:cNvPr id="16" name="직사각형 15">
            <a:extLst>
              <a:ext uri="{FF2B5EF4-FFF2-40B4-BE49-F238E27FC236}">
                <a16:creationId xmlns:a16="http://schemas.microsoft.com/office/drawing/2014/main" id="{88995E95-6B6F-4A31-A923-FD736C18890D}"/>
              </a:ext>
            </a:extLst>
          </p:cNvPr>
          <p:cNvSpPr/>
          <p:nvPr/>
        </p:nvSpPr>
        <p:spPr>
          <a:xfrm>
            <a:off x="1063858" y="5404589"/>
            <a:ext cx="4120683" cy="646331"/>
          </a:xfrm>
          <a:prstGeom prst="rect">
            <a:avLst/>
          </a:prstGeom>
          <a:ln>
            <a:solidFill>
              <a:schemeClr val="tx1"/>
            </a:solidFill>
          </a:ln>
        </p:spPr>
        <p:txBody>
          <a:bodyPr wrap="square">
            <a:spAutoFit/>
          </a:bodyPr>
          <a:lstStyle/>
          <a:p>
            <a:r>
              <a:rPr lang="ko-KR" altLang="en-US" sz="1200" b="1" dirty="0"/>
              <a:t>차분 </a:t>
            </a:r>
            <a:r>
              <a:rPr lang="en-US" altLang="ko-KR" sz="1200" b="1" dirty="0"/>
              <a:t>: </a:t>
            </a:r>
            <a:r>
              <a:rPr lang="ko-KR" altLang="en-US" sz="1200" dirty="0">
                <a:latin typeface="Apple SD Gothic Neo"/>
              </a:rPr>
              <a:t>정상 시계열이 아닌 </a:t>
            </a:r>
            <a:r>
              <a:rPr lang="ko-KR" altLang="en-US" sz="1200" dirty="0" err="1">
                <a:latin typeface="Apple SD Gothic Neo"/>
              </a:rPr>
              <a:t>정상화시키는</a:t>
            </a:r>
            <a:r>
              <a:rPr lang="ko-KR" altLang="en-US" sz="1200" dirty="0">
                <a:latin typeface="Apple SD Gothic Neo"/>
              </a:rPr>
              <a:t> 방법 중 하나</a:t>
            </a:r>
            <a:endParaRPr lang="en-US" altLang="ko-KR" sz="1200" dirty="0">
              <a:latin typeface="Apple SD Gothic Neo"/>
            </a:endParaRPr>
          </a:p>
          <a:p>
            <a:pPr marL="128588" indent="-128588">
              <a:buFont typeface="Arial" panose="020B0604020202020204" pitchFamily="34" charset="0"/>
              <a:buChar char="•"/>
            </a:pPr>
            <a:r>
              <a:rPr lang="ko-KR" altLang="en-US" sz="1200" dirty="0" err="1"/>
              <a:t>일반차분</a:t>
            </a:r>
            <a:r>
              <a:rPr lang="ko-KR" altLang="en-US" sz="1200" dirty="0"/>
              <a:t> </a:t>
            </a:r>
            <a:r>
              <a:rPr lang="en-US" altLang="ko-KR" sz="1200" dirty="0"/>
              <a:t>: </a:t>
            </a:r>
            <a:r>
              <a:rPr lang="ko-KR" altLang="en-US" sz="1200" dirty="0"/>
              <a:t>직전 시점의 자료를 빼는 방법</a:t>
            </a:r>
          </a:p>
          <a:p>
            <a:pPr marL="128588" indent="-128588">
              <a:buFont typeface="Arial" panose="020B0604020202020204" pitchFamily="34" charset="0"/>
              <a:buChar char="•"/>
            </a:pPr>
            <a:r>
              <a:rPr lang="ko-KR" altLang="en-US" sz="1200" dirty="0"/>
              <a:t>계절차분 </a:t>
            </a:r>
            <a:r>
              <a:rPr lang="en-US" altLang="ko-KR" sz="1200" dirty="0"/>
              <a:t>:</a:t>
            </a:r>
            <a:r>
              <a:rPr lang="ko-KR" altLang="en-US" sz="1200" dirty="0"/>
              <a:t>여러 시점 전의 자료를 빼는 방법</a:t>
            </a:r>
          </a:p>
        </p:txBody>
      </p:sp>
      <p:sp>
        <p:nvSpPr>
          <p:cNvPr id="18" name="직사각형 17">
            <a:extLst>
              <a:ext uri="{FF2B5EF4-FFF2-40B4-BE49-F238E27FC236}">
                <a16:creationId xmlns:a16="http://schemas.microsoft.com/office/drawing/2014/main" id="{A9A516E8-2A0B-48CC-A3C0-7DD9A83ED58D}"/>
              </a:ext>
            </a:extLst>
          </p:cNvPr>
          <p:cNvSpPr/>
          <p:nvPr/>
        </p:nvSpPr>
        <p:spPr>
          <a:xfrm>
            <a:off x="1034218" y="3359965"/>
            <a:ext cx="3033726" cy="230832"/>
          </a:xfrm>
          <a:prstGeom prst="rect">
            <a:avLst/>
          </a:prstGeom>
          <a:solidFill>
            <a:schemeClr val="accent6">
              <a:lumMod val="20000"/>
              <a:lumOff val="80000"/>
            </a:schemeClr>
          </a:solidFill>
        </p:spPr>
        <p:txBody>
          <a:bodyPr wrap="square">
            <a:spAutoFit/>
          </a:bodyPr>
          <a:lstStyle/>
          <a:p>
            <a:r>
              <a:rPr lang="ko-KR" altLang="en-US" sz="900" b="1" dirty="0"/>
              <a:t>정상성</a:t>
            </a:r>
            <a:r>
              <a:rPr lang="en-US" altLang="ko-KR" sz="900" b="1" dirty="0"/>
              <a:t>(stationary)</a:t>
            </a:r>
            <a:r>
              <a:rPr lang="ko-KR" altLang="en-US" sz="900" b="1" dirty="0"/>
              <a:t>시계열</a:t>
            </a:r>
          </a:p>
        </p:txBody>
      </p:sp>
      <p:sp>
        <p:nvSpPr>
          <p:cNvPr id="19" name="직사각형 18">
            <a:extLst>
              <a:ext uri="{FF2B5EF4-FFF2-40B4-BE49-F238E27FC236}">
                <a16:creationId xmlns:a16="http://schemas.microsoft.com/office/drawing/2014/main" id="{444CA0D3-D39E-4063-8620-7B125A36F944}"/>
              </a:ext>
            </a:extLst>
          </p:cNvPr>
          <p:cNvSpPr/>
          <p:nvPr/>
        </p:nvSpPr>
        <p:spPr>
          <a:xfrm>
            <a:off x="991377" y="4789316"/>
            <a:ext cx="4572000" cy="461665"/>
          </a:xfrm>
          <a:prstGeom prst="rect">
            <a:avLst/>
          </a:prstGeom>
        </p:spPr>
        <p:txBody>
          <a:bodyPr>
            <a:spAutoFit/>
          </a:bodyPr>
          <a:lstStyle/>
          <a:p>
            <a:r>
              <a:rPr lang="en-US" altLang="ko-KR" sz="1200" dirty="0">
                <a:sym typeface="Wingdings" panose="05000000000000000000" pitchFamily="2" charset="2"/>
              </a:rPr>
              <a:t> </a:t>
            </a:r>
            <a:r>
              <a:rPr lang="ko-KR" altLang="en-US" sz="1200" dirty="0"/>
              <a:t>정상 시계열은 항상 그 평균값으로 회귀하려는 경향이 있으며</a:t>
            </a:r>
            <a:r>
              <a:rPr lang="en-US" altLang="ko-KR" sz="1200" dirty="0"/>
              <a:t>, </a:t>
            </a:r>
            <a:r>
              <a:rPr lang="ko-KR" altLang="en-US" sz="1200" dirty="0"/>
              <a:t>그 평균값 주변에서의 변동은 대체로 일정한 폭을 가짐</a:t>
            </a:r>
          </a:p>
        </p:txBody>
      </p:sp>
      <p:sp>
        <p:nvSpPr>
          <p:cNvPr id="5" name="직사각형 4">
            <a:extLst>
              <a:ext uri="{FF2B5EF4-FFF2-40B4-BE49-F238E27FC236}">
                <a16:creationId xmlns:a16="http://schemas.microsoft.com/office/drawing/2014/main" id="{D29EB845-0BA5-46E3-826E-CA1504ABDC42}"/>
              </a:ext>
            </a:extLst>
          </p:cNvPr>
          <p:cNvSpPr/>
          <p:nvPr/>
        </p:nvSpPr>
        <p:spPr>
          <a:xfrm>
            <a:off x="5509882" y="3590551"/>
            <a:ext cx="3382598" cy="715581"/>
          </a:xfrm>
          <a:prstGeom prst="rect">
            <a:avLst/>
          </a:prstGeom>
        </p:spPr>
        <p:txBody>
          <a:bodyPr wrap="square">
            <a:spAutoFit/>
          </a:bodyPr>
          <a:lstStyle/>
          <a:p>
            <a:r>
              <a:rPr lang="ko-KR" altLang="en-US" sz="1350" dirty="0">
                <a:latin typeface="Apple SD Gothic Neo"/>
              </a:rPr>
              <a:t>시계열 분석의 배경과 본질</a:t>
            </a:r>
          </a:p>
          <a:p>
            <a:r>
              <a:rPr lang="en-US" altLang="ko-KR" sz="900" b="1" dirty="0">
                <a:solidFill>
                  <a:srgbClr val="333333"/>
                </a:solidFill>
                <a:latin typeface="Apple SD Gothic Neo"/>
              </a:rPr>
              <a:t>1) </a:t>
            </a:r>
            <a:r>
              <a:rPr lang="ko-KR" altLang="en-US" sz="900" b="1" dirty="0">
                <a:solidFill>
                  <a:srgbClr val="333333"/>
                </a:solidFill>
                <a:latin typeface="Apple SD Gothic Neo"/>
              </a:rPr>
              <a:t>확률 과정</a:t>
            </a:r>
            <a:r>
              <a:rPr lang="en-US" altLang="ko-KR" sz="900" b="1" dirty="0">
                <a:solidFill>
                  <a:srgbClr val="333333"/>
                </a:solidFill>
                <a:latin typeface="Apple SD Gothic Neo"/>
              </a:rPr>
              <a:t>(Stochastic process, Random process)</a:t>
            </a:r>
          </a:p>
          <a:p>
            <a:r>
              <a:rPr lang="en-US" altLang="ko-KR" sz="900" b="1" dirty="0"/>
              <a:t>2) </a:t>
            </a:r>
            <a:r>
              <a:rPr lang="ko-KR" altLang="en-US" sz="900" b="1" dirty="0"/>
              <a:t>정상 확률 과정</a:t>
            </a:r>
            <a:r>
              <a:rPr lang="en-US" altLang="ko-KR" sz="900" b="1" dirty="0"/>
              <a:t>(Stationary process)</a:t>
            </a:r>
            <a:br>
              <a:rPr lang="en-US" altLang="ko-KR" sz="900" dirty="0"/>
            </a:br>
            <a:r>
              <a:rPr lang="en-US" altLang="ko-KR" sz="900" b="1" dirty="0"/>
              <a:t>3) </a:t>
            </a:r>
            <a:r>
              <a:rPr lang="ko-KR" altLang="en-US" sz="900" b="1" dirty="0"/>
              <a:t>비 정상 확률 과정</a:t>
            </a:r>
            <a:r>
              <a:rPr lang="en-US" altLang="ko-KR" sz="900" b="1" dirty="0"/>
              <a:t>(Non-stationary process)</a:t>
            </a:r>
            <a:endParaRPr lang="en-US" altLang="ko-KR" sz="900" dirty="0">
              <a:solidFill>
                <a:srgbClr val="333333"/>
              </a:solidFill>
              <a:latin typeface="Apple SD Gothic Neo"/>
            </a:endParaRPr>
          </a:p>
        </p:txBody>
      </p:sp>
      <p:sp>
        <p:nvSpPr>
          <p:cNvPr id="20" name="제목 1">
            <a:extLst>
              <a:ext uri="{FF2B5EF4-FFF2-40B4-BE49-F238E27FC236}">
                <a16:creationId xmlns:a16="http://schemas.microsoft.com/office/drawing/2014/main" id="{E3724D5B-B1B7-4623-8052-2B5C3529D1F7}"/>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1" name="직사각형 20">
            <a:extLst>
              <a:ext uri="{FF2B5EF4-FFF2-40B4-BE49-F238E27FC236}">
                <a16:creationId xmlns:a16="http://schemas.microsoft.com/office/drawing/2014/main" id="{00706A75-BA53-4D60-84AF-FAB71773786C}"/>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8" name="직사각형 7">
            <a:extLst>
              <a:ext uri="{FF2B5EF4-FFF2-40B4-BE49-F238E27FC236}">
                <a16:creationId xmlns:a16="http://schemas.microsoft.com/office/drawing/2014/main" id="{50F1AB31-CFB8-4940-9F41-1AD4840F0617}"/>
              </a:ext>
            </a:extLst>
          </p:cNvPr>
          <p:cNvSpPr/>
          <p:nvPr/>
        </p:nvSpPr>
        <p:spPr>
          <a:xfrm>
            <a:off x="3062943" y="306785"/>
            <a:ext cx="1396536" cy="369332"/>
          </a:xfrm>
          <a:prstGeom prst="rect">
            <a:avLst/>
          </a:prstGeom>
        </p:spPr>
        <p:txBody>
          <a:bodyPr wrap="none">
            <a:spAutoFit/>
          </a:bodyPr>
          <a:lstStyle/>
          <a:p>
            <a:r>
              <a:rPr lang="ko-KR" altLang="en-US" b="1" dirty="0"/>
              <a:t>시계열 분석</a:t>
            </a:r>
            <a:endParaRPr lang="ko-KR" altLang="en-US" dirty="0"/>
          </a:p>
        </p:txBody>
      </p:sp>
      <p:sp>
        <p:nvSpPr>
          <p:cNvPr id="3" name="바닥글 개체 틀 2">
            <a:extLst>
              <a:ext uri="{FF2B5EF4-FFF2-40B4-BE49-F238E27FC236}">
                <a16:creationId xmlns:a16="http://schemas.microsoft.com/office/drawing/2014/main" id="{2F92A06B-B982-44AF-B2D2-8B6B7D42A474}"/>
              </a:ext>
            </a:extLst>
          </p:cNvPr>
          <p:cNvSpPr>
            <a:spLocks noGrp="1"/>
          </p:cNvSpPr>
          <p:nvPr>
            <p:ph type="ftr" sz="quarter" idx="11"/>
          </p:nvPr>
        </p:nvSpPr>
        <p:spPr/>
        <p:txBody>
          <a:bodyPr/>
          <a:lstStyle/>
          <a:p>
            <a:r>
              <a:rPr lang="en-US" altLang="ko-KR"/>
              <a:t>UBION PBL- FBA</a:t>
            </a:r>
            <a:endParaRPr lang="ko-KR" altLang="en-US"/>
          </a:p>
        </p:txBody>
      </p:sp>
    </p:spTree>
    <p:extLst>
      <p:ext uri="{BB962C8B-B14F-4D97-AF65-F5344CB8AC3E}">
        <p14:creationId xmlns:p14="http://schemas.microsoft.com/office/powerpoint/2010/main" val="23754947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63FA13B-2982-46BB-8D28-C57F0DA5104D}"/>
              </a:ext>
            </a:extLst>
          </p:cNvPr>
          <p:cNvSpPr/>
          <p:nvPr/>
        </p:nvSpPr>
        <p:spPr>
          <a:xfrm>
            <a:off x="1000100" y="1149537"/>
            <a:ext cx="2177988" cy="253916"/>
          </a:xfrm>
          <a:prstGeom prst="rect">
            <a:avLst/>
          </a:prstGeom>
          <a:solidFill>
            <a:schemeClr val="accent5">
              <a:lumMod val="20000"/>
              <a:lumOff val="80000"/>
            </a:schemeClr>
          </a:solidFill>
        </p:spPr>
        <p:txBody>
          <a:bodyPr wrap="square">
            <a:spAutoFit/>
          </a:bodyPr>
          <a:lstStyle/>
          <a:p>
            <a:r>
              <a:rPr lang="ko-KR" altLang="en-US" sz="1050" dirty="0"/>
              <a:t>시계열 데이터 분석기법</a:t>
            </a:r>
            <a:r>
              <a:rPr lang="en-US" altLang="ko-KR" sz="1050" dirty="0"/>
              <a:t> </a:t>
            </a:r>
          </a:p>
        </p:txBody>
      </p:sp>
      <p:sp>
        <p:nvSpPr>
          <p:cNvPr id="2" name="직사각형 1">
            <a:extLst>
              <a:ext uri="{FF2B5EF4-FFF2-40B4-BE49-F238E27FC236}">
                <a16:creationId xmlns:a16="http://schemas.microsoft.com/office/drawing/2014/main" id="{8F7F981B-B565-4A2D-8C7C-360535FBCC16}"/>
              </a:ext>
            </a:extLst>
          </p:cNvPr>
          <p:cNvSpPr/>
          <p:nvPr/>
        </p:nvSpPr>
        <p:spPr>
          <a:xfrm>
            <a:off x="1000100" y="1582702"/>
            <a:ext cx="5886446" cy="3785652"/>
          </a:xfrm>
          <a:prstGeom prst="rect">
            <a:avLst/>
          </a:prstGeom>
        </p:spPr>
        <p:txBody>
          <a:bodyPr wrap="square">
            <a:spAutoFit/>
          </a:bodyPr>
          <a:lstStyle/>
          <a:p>
            <a:r>
              <a:rPr lang="en-US" altLang="ko-KR" sz="1200" dirty="0">
                <a:latin typeface="Apple SD Gothic Neo"/>
              </a:rPr>
              <a:t>2. </a:t>
            </a:r>
            <a:r>
              <a:rPr lang="ko-KR" altLang="en-US" sz="1200" dirty="0">
                <a:latin typeface="Apple SD Gothic Neo"/>
              </a:rPr>
              <a:t>시계열 분석을 위한 접근 방법과 개념</a:t>
            </a:r>
          </a:p>
          <a:p>
            <a:r>
              <a:rPr lang="ko-KR" altLang="en-US" sz="1200" dirty="0">
                <a:solidFill>
                  <a:srgbClr val="333333"/>
                </a:solidFill>
                <a:latin typeface="Apple SD Gothic Neo"/>
              </a:rPr>
              <a:t> </a:t>
            </a:r>
            <a:r>
              <a:rPr lang="en-US" altLang="ko-KR" sz="1200" b="1" dirty="0">
                <a:solidFill>
                  <a:srgbClr val="333333"/>
                </a:solidFill>
                <a:latin typeface="Apple SD Gothic Neo"/>
              </a:rPr>
              <a:t>1) </a:t>
            </a:r>
            <a:r>
              <a:rPr lang="ko-KR" altLang="en-US" sz="1200" b="1" dirty="0">
                <a:solidFill>
                  <a:srgbClr val="333333"/>
                </a:solidFill>
                <a:latin typeface="Apple SD Gothic Neo"/>
              </a:rPr>
              <a:t>백색 잡음</a:t>
            </a:r>
            <a:r>
              <a:rPr lang="en-US" altLang="ko-KR" sz="1200" b="1" dirty="0">
                <a:solidFill>
                  <a:srgbClr val="333333"/>
                </a:solidFill>
                <a:latin typeface="Apple SD Gothic Neo"/>
              </a:rPr>
              <a:t>(White noise)</a:t>
            </a:r>
            <a:br>
              <a:rPr lang="ko-KR" altLang="en-US" sz="1200" dirty="0">
                <a:solidFill>
                  <a:srgbClr val="333333"/>
                </a:solidFill>
                <a:latin typeface="Apple SD Gothic Neo"/>
              </a:rPr>
            </a:br>
            <a:r>
              <a:rPr lang="en-US" altLang="ko-KR" sz="1200" dirty="0">
                <a:solidFill>
                  <a:srgbClr val="333333"/>
                </a:solidFill>
                <a:latin typeface="Apple SD Gothic Neo"/>
              </a:rPr>
              <a:t> </a:t>
            </a:r>
            <a:r>
              <a:rPr lang="ko-KR" altLang="en-US" sz="1200" dirty="0">
                <a:solidFill>
                  <a:srgbClr val="333333"/>
                </a:solidFill>
                <a:latin typeface="Apple SD Gothic Neo"/>
              </a:rPr>
              <a:t>백색 잡음은 확률 과정을 구성하는 모든 개별 확률 변수</a:t>
            </a:r>
            <a:r>
              <a:rPr lang="en-US" altLang="ko-KR" sz="1200" dirty="0">
                <a:solidFill>
                  <a:srgbClr val="333333"/>
                </a:solidFill>
                <a:latin typeface="Apple SD Gothic Neo"/>
              </a:rPr>
              <a:t>(</a:t>
            </a:r>
            <a:r>
              <a:rPr lang="en-US" altLang="ko-KR" sz="1200" dirty="0" err="1">
                <a:solidFill>
                  <a:srgbClr val="333333"/>
                </a:solidFill>
                <a:latin typeface="Apple SD Gothic Neo"/>
              </a:rPr>
              <a:t>e_t</a:t>
            </a:r>
            <a:r>
              <a:rPr lang="en-US" altLang="ko-KR" sz="1200" dirty="0">
                <a:solidFill>
                  <a:srgbClr val="333333"/>
                </a:solidFill>
                <a:latin typeface="Apple SD Gothic Neo"/>
              </a:rPr>
              <a:t>)</a:t>
            </a:r>
            <a:r>
              <a:rPr lang="ko-KR" altLang="en-US" sz="1200" dirty="0">
                <a:solidFill>
                  <a:srgbClr val="333333"/>
                </a:solidFill>
                <a:latin typeface="Apple SD Gothic Neo"/>
              </a:rPr>
              <a:t>들이 서로 독립이고 동일한 분포</a:t>
            </a:r>
            <a:r>
              <a:rPr lang="en-US" altLang="ko-KR" sz="1200" dirty="0">
                <a:solidFill>
                  <a:srgbClr val="333333"/>
                </a:solidFill>
                <a:latin typeface="Apple SD Gothic Neo"/>
              </a:rPr>
              <a:t>(e.g. </a:t>
            </a:r>
            <a:r>
              <a:rPr lang="ko-KR" altLang="en-US" sz="1200" dirty="0" err="1">
                <a:solidFill>
                  <a:srgbClr val="333333"/>
                </a:solidFill>
                <a:latin typeface="Apple SD Gothic Neo"/>
              </a:rPr>
              <a:t>가우시안</a:t>
            </a:r>
            <a:r>
              <a:rPr lang="en-US" altLang="ko-KR" sz="1200" dirty="0">
                <a:solidFill>
                  <a:srgbClr val="333333"/>
                </a:solidFill>
                <a:latin typeface="Apple SD Gothic Neo"/>
              </a:rPr>
              <a:t>)</a:t>
            </a:r>
            <a:r>
              <a:rPr lang="ko-KR" altLang="en-US" sz="1200" dirty="0">
                <a:solidFill>
                  <a:srgbClr val="333333"/>
                </a:solidFill>
                <a:latin typeface="Apple SD Gothic Neo"/>
              </a:rPr>
              <a:t>를 따르는 확률 과정</a:t>
            </a:r>
            <a:endParaRPr lang="en-US" altLang="ko-KR" sz="1200" dirty="0">
              <a:solidFill>
                <a:srgbClr val="333333"/>
              </a:solidFill>
              <a:latin typeface="Apple SD Gothic Neo"/>
            </a:endParaRPr>
          </a:p>
          <a:p>
            <a:r>
              <a:rPr lang="ko-KR" altLang="en-US" sz="1200" dirty="0">
                <a:solidFill>
                  <a:srgbClr val="333333"/>
                </a:solidFill>
                <a:latin typeface="Apple SD Gothic Neo"/>
              </a:rPr>
              <a:t>백색 잡음은 시계열 데이터를 정상 시계열 데이터로 분석하는 과정에서 필요한 개념이고</a:t>
            </a:r>
            <a:r>
              <a:rPr lang="en-US" altLang="ko-KR" sz="1200" dirty="0">
                <a:solidFill>
                  <a:srgbClr val="333333"/>
                </a:solidFill>
                <a:latin typeface="Apple SD Gothic Neo"/>
              </a:rPr>
              <a:t>, </a:t>
            </a:r>
            <a:r>
              <a:rPr lang="ko-KR" altLang="en-US" sz="1200" dirty="0">
                <a:solidFill>
                  <a:srgbClr val="333333"/>
                </a:solidFill>
                <a:latin typeface="Apple SD Gothic Neo"/>
              </a:rPr>
              <a:t>이해하기 쉬운 개념으로 비유하면 회귀분석에서의 </a:t>
            </a:r>
            <a:r>
              <a:rPr lang="ko-KR" altLang="en-US" sz="1200" dirty="0" err="1">
                <a:solidFill>
                  <a:srgbClr val="333333"/>
                </a:solidFill>
                <a:latin typeface="Apple SD Gothic Neo"/>
              </a:rPr>
              <a:t>잔차</a:t>
            </a:r>
            <a:r>
              <a:rPr lang="en-US" altLang="ko-KR" sz="1200" dirty="0">
                <a:solidFill>
                  <a:srgbClr val="333333"/>
                </a:solidFill>
                <a:latin typeface="Apple SD Gothic Neo"/>
              </a:rPr>
              <a:t>(Residual)</a:t>
            </a:r>
            <a:r>
              <a:rPr lang="ko-KR" altLang="en-US" sz="1200" dirty="0">
                <a:solidFill>
                  <a:srgbClr val="333333"/>
                </a:solidFill>
                <a:latin typeface="Apple SD Gothic Neo"/>
              </a:rPr>
              <a:t>과 비슷한 것이라고 생각할 수 있다</a:t>
            </a:r>
            <a:r>
              <a:rPr lang="en-US" altLang="ko-KR" sz="1200" dirty="0">
                <a:solidFill>
                  <a:srgbClr val="333333"/>
                </a:solidFill>
                <a:latin typeface="Apple SD Gothic Neo"/>
              </a:rPr>
              <a:t>.</a:t>
            </a:r>
          </a:p>
          <a:p>
            <a:r>
              <a:rPr lang="en-US" altLang="ko-KR" sz="1200" b="1" dirty="0"/>
              <a:t>2) </a:t>
            </a:r>
            <a:r>
              <a:rPr lang="ko-KR" altLang="en-US" sz="1200" b="1" dirty="0"/>
              <a:t>결정론적 추세</a:t>
            </a:r>
            <a:br>
              <a:rPr lang="ko-KR" altLang="en-US" sz="1200" dirty="0"/>
            </a:br>
            <a:br>
              <a:rPr lang="ko-KR" altLang="en-US" sz="1200" dirty="0"/>
            </a:br>
            <a:r>
              <a:rPr lang="ko-KR" altLang="en-US" sz="1200" dirty="0"/>
              <a:t>만약 확률 과정의 </a:t>
            </a:r>
            <a:r>
              <a:rPr lang="ko-KR" altLang="en-US" sz="1200" dirty="0" err="1"/>
              <a:t>기대값이</a:t>
            </a:r>
            <a:r>
              <a:rPr lang="ko-KR" altLang="en-US" sz="1200" dirty="0"/>
              <a:t> 시간 </a:t>
            </a:r>
            <a:r>
              <a:rPr lang="en-US" altLang="ko-KR" sz="1200" dirty="0"/>
              <a:t>t</a:t>
            </a:r>
            <a:r>
              <a:rPr lang="ko-KR" altLang="en-US" sz="1200" dirty="0"/>
              <a:t>에 대한 함수로 표현 가능하면</a:t>
            </a:r>
            <a:r>
              <a:rPr lang="en-US" altLang="ko-KR" sz="1200" dirty="0"/>
              <a:t>, </a:t>
            </a:r>
            <a:r>
              <a:rPr lang="ko-KR" altLang="en-US" sz="1200" dirty="0"/>
              <a:t>이를 결정론적 추세</a:t>
            </a:r>
            <a:r>
              <a:rPr lang="en-US" altLang="ko-KR" sz="1200" dirty="0"/>
              <a:t>(trend)</a:t>
            </a:r>
            <a:r>
              <a:rPr lang="ko-KR" altLang="en-US" sz="1200" dirty="0"/>
              <a:t>라고 한다</a:t>
            </a:r>
            <a:r>
              <a:rPr lang="en-US" altLang="ko-KR" sz="1200" dirty="0"/>
              <a:t>. </a:t>
            </a:r>
            <a:r>
              <a:rPr lang="ko-KR" altLang="en-US" sz="1200" dirty="0"/>
              <a:t>결정론적 추세를 추정한다는 것</a:t>
            </a:r>
            <a:r>
              <a:rPr lang="en-US" altLang="ko-KR" sz="1200" dirty="0"/>
              <a:t>(trend estimation)</a:t>
            </a:r>
            <a:r>
              <a:rPr lang="ko-KR" altLang="en-US" sz="1200" dirty="0"/>
              <a:t>은 확률 과정의 결정론적 </a:t>
            </a:r>
            <a:r>
              <a:rPr lang="ko-KR" altLang="en-US" sz="1200" dirty="0" err="1"/>
              <a:t>기댓값</a:t>
            </a:r>
            <a:r>
              <a:rPr lang="ko-KR" altLang="en-US" sz="1200" dirty="0"/>
              <a:t> 함수를 알아내는 것을 의미</a:t>
            </a:r>
            <a:endParaRPr lang="en-US" altLang="ko-KR" sz="1200" dirty="0">
              <a:solidFill>
                <a:srgbClr val="333333"/>
              </a:solidFill>
              <a:latin typeface="Apple SD Gothic Neo"/>
            </a:endParaRPr>
          </a:p>
          <a:p>
            <a:r>
              <a:rPr lang="en-US" altLang="ko-KR" sz="1200" b="1" dirty="0"/>
              <a:t>3) </a:t>
            </a:r>
            <a:r>
              <a:rPr lang="ko-KR" altLang="en-US" sz="1200" b="1" dirty="0"/>
              <a:t>다항식 추세</a:t>
            </a:r>
            <a:br>
              <a:rPr lang="ko-KR" altLang="en-US" sz="1200" dirty="0"/>
            </a:br>
            <a:r>
              <a:rPr lang="en-US" altLang="ko-KR" sz="1200" dirty="0"/>
              <a:t> </a:t>
            </a:r>
            <a:r>
              <a:rPr lang="ko-KR" altLang="en-US" sz="1200" dirty="0"/>
              <a:t>다항식 추세는 확률 과정의 </a:t>
            </a:r>
            <a:r>
              <a:rPr lang="ko-KR" altLang="en-US" sz="1200" dirty="0" err="1"/>
              <a:t>기댓값을</a:t>
            </a:r>
            <a:r>
              <a:rPr lang="ko-KR" altLang="en-US" sz="1200" dirty="0"/>
              <a:t> 정의할 때</a:t>
            </a:r>
            <a:r>
              <a:rPr lang="en-US" altLang="ko-KR" sz="1200" dirty="0"/>
              <a:t>, </a:t>
            </a:r>
            <a:r>
              <a:rPr lang="ko-KR" altLang="en-US" sz="1200" dirty="0"/>
              <a:t>시간에 대한 다항식으로 이를 나타낼 수 있다고 가정하는 방법</a:t>
            </a:r>
            <a:endParaRPr lang="en-US" altLang="ko-KR" sz="1200" dirty="0"/>
          </a:p>
          <a:p>
            <a:r>
              <a:rPr lang="en-US" altLang="ko-KR" sz="1200" b="1" dirty="0"/>
              <a:t>4) </a:t>
            </a:r>
            <a:r>
              <a:rPr lang="ko-KR" altLang="en-US" sz="1200" b="1" dirty="0"/>
              <a:t>일반 선형확률과정 모형</a:t>
            </a:r>
            <a:r>
              <a:rPr lang="en-US" altLang="ko-KR" sz="1200" b="1" dirty="0"/>
              <a:t>(General linear process model)</a:t>
            </a:r>
            <a:br>
              <a:rPr lang="ko-KR" altLang="en-US" sz="1200" dirty="0"/>
            </a:br>
            <a:br>
              <a:rPr lang="ko-KR" altLang="en-US" sz="1200" dirty="0"/>
            </a:br>
            <a:r>
              <a:rPr lang="ko-KR" altLang="en-US" sz="1200" dirty="0"/>
              <a:t>정상 확률 과정에서 가장 일반적으로 사용되는 모형은 일반 선형확률과정 모형이다</a:t>
            </a:r>
            <a:r>
              <a:rPr lang="en-US" altLang="ko-KR" sz="1200" dirty="0"/>
              <a:t>. </a:t>
            </a:r>
            <a:r>
              <a:rPr lang="ko-KR" altLang="en-US" sz="1200" dirty="0"/>
              <a:t>이 모형은 시계열 정보가 백색 잡음의 현재 값과 과거 값들의 선형 조합으로 이루어져 있다고 가정</a:t>
            </a:r>
            <a:endParaRPr lang="en-US" altLang="ko-KR" sz="1200" dirty="0">
              <a:solidFill>
                <a:srgbClr val="333333"/>
              </a:solidFill>
              <a:latin typeface="Apple SD Gothic Neo"/>
            </a:endParaRPr>
          </a:p>
        </p:txBody>
      </p:sp>
      <p:sp>
        <p:nvSpPr>
          <p:cNvPr id="9" name="제목 1">
            <a:extLst>
              <a:ext uri="{FF2B5EF4-FFF2-40B4-BE49-F238E27FC236}">
                <a16:creationId xmlns:a16="http://schemas.microsoft.com/office/drawing/2014/main" id="{701C97EA-5218-44C1-A14D-75D21F7EC2E9}"/>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1" name="직사각형 10">
            <a:extLst>
              <a:ext uri="{FF2B5EF4-FFF2-40B4-BE49-F238E27FC236}">
                <a16:creationId xmlns:a16="http://schemas.microsoft.com/office/drawing/2014/main" id="{F5945536-7D84-4528-8C31-97C2ECEBDC80}"/>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3" name="바닥글 개체 틀 2">
            <a:extLst>
              <a:ext uri="{FF2B5EF4-FFF2-40B4-BE49-F238E27FC236}">
                <a16:creationId xmlns:a16="http://schemas.microsoft.com/office/drawing/2014/main" id="{F776202E-8AA6-43E2-AD5D-1083D235D843}"/>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B79BBBAA-FB2E-4E78-8316-0D82CF2B7D08}"/>
              </a:ext>
            </a:extLst>
          </p:cNvPr>
          <p:cNvSpPr>
            <a:spLocks noGrp="1"/>
          </p:cNvSpPr>
          <p:nvPr>
            <p:ph type="sldNum" sz="quarter" idx="12"/>
          </p:nvPr>
        </p:nvSpPr>
        <p:spPr/>
        <p:txBody>
          <a:bodyPr/>
          <a:lstStyle/>
          <a:p>
            <a:fld id="{DE77BB65-F969-4654-BF30-45C70C1BE112}" type="slidenum">
              <a:rPr lang="ko-KR" altLang="en-US" smtClean="0"/>
              <a:pPr/>
              <a:t>307</a:t>
            </a:fld>
            <a:endParaRPr lang="ko-KR" altLang="en-US"/>
          </a:p>
        </p:txBody>
      </p:sp>
      <p:sp>
        <p:nvSpPr>
          <p:cNvPr id="12" name="직사각형 11">
            <a:extLst>
              <a:ext uri="{FF2B5EF4-FFF2-40B4-BE49-F238E27FC236}">
                <a16:creationId xmlns:a16="http://schemas.microsoft.com/office/drawing/2014/main" id="{B1179897-7082-44E9-B793-29154520F8AA}"/>
              </a:ext>
            </a:extLst>
          </p:cNvPr>
          <p:cNvSpPr/>
          <p:nvPr/>
        </p:nvSpPr>
        <p:spPr>
          <a:xfrm>
            <a:off x="3062943" y="306785"/>
            <a:ext cx="1396536" cy="369332"/>
          </a:xfrm>
          <a:prstGeom prst="rect">
            <a:avLst/>
          </a:prstGeom>
        </p:spPr>
        <p:txBody>
          <a:bodyPr wrap="none">
            <a:spAutoFit/>
          </a:bodyPr>
          <a:lstStyle/>
          <a:p>
            <a:r>
              <a:rPr lang="ko-KR" altLang="en-US" b="1" dirty="0"/>
              <a:t>시계열 분석</a:t>
            </a:r>
            <a:endParaRPr lang="ko-KR" altLang="en-US" dirty="0"/>
          </a:p>
        </p:txBody>
      </p:sp>
    </p:spTree>
    <p:extLst>
      <p:ext uri="{BB962C8B-B14F-4D97-AF65-F5344CB8AC3E}">
        <p14:creationId xmlns:p14="http://schemas.microsoft.com/office/powerpoint/2010/main" val="387359940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F3D8108-E69F-4B2B-902A-463F1072C50F}"/>
              </a:ext>
            </a:extLst>
          </p:cNvPr>
          <p:cNvSpPr/>
          <p:nvPr/>
        </p:nvSpPr>
        <p:spPr>
          <a:xfrm>
            <a:off x="899592" y="1459298"/>
            <a:ext cx="7488832" cy="4847481"/>
          </a:xfrm>
          <a:prstGeom prst="rect">
            <a:avLst/>
          </a:prstGeom>
          <a:ln>
            <a:solidFill>
              <a:schemeClr val="accent1"/>
            </a:solidFill>
          </a:ln>
        </p:spPr>
        <p:txBody>
          <a:bodyPr wrap="square">
            <a:spAutoFit/>
          </a:bodyPr>
          <a:lstStyle/>
          <a:p>
            <a:pPr marL="128588" indent="-128588">
              <a:buFont typeface="Arial" panose="020B0604020202020204" pitchFamily="34" charset="0"/>
              <a:buChar char="•"/>
            </a:pPr>
            <a:r>
              <a:rPr lang="ko-KR" altLang="en-US" sz="1200" dirty="0" err="1"/>
              <a:t>분해시계열법</a:t>
            </a:r>
            <a:r>
              <a:rPr lang="en-US" altLang="ko-KR" sz="1200" dirty="0"/>
              <a:t>: </a:t>
            </a:r>
            <a:r>
              <a:rPr lang="ko-KR" altLang="en-US" sz="1200" dirty="0"/>
              <a:t>시계열을 </a:t>
            </a:r>
            <a:r>
              <a:rPr lang="ko-KR" altLang="en-US" sz="1200" u="sng" dirty="0"/>
              <a:t>추세</a:t>
            </a:r>
            <a:r>
              <a:rPr lang="en-US" altLang="ko-KR" sz="1200" u="sng" dirty="0"/>
              <a:t>, </a:t>
            </a:r>
            <a:r>
              <a:rPr lang="ko-KR" altLang="en-US" sz="1200" u="sng" dirty="0"/>
              <a:t>순환</a:t>
            </a:r>
            <a:r>
              <a:rPr lang="en-US" altLang="ko-KR" sz="1200" u="sng" dirty="0"/>
              <a:t>, </a:t>
            </a:r>
            <a:r>
              <a:rPr lang="ko-KR" altLang="en-US" sz="1200" u="sng" dirty="0"/>
              <a:t>계절 및 불규칙변동으로 </a:t>
            </a:r>
            <a:r>
              <a:rPr lang="ko-KR" altLang="en-US" sz="1200" dirty="0"/>
              <a:t>분해하여 각 변동을 추정 하여 해석하는 방법</a:t>
            </a:r>
          </a:p>
          <a:p>
            <a:pPr marL="128588" indent="-128588">
              <a:buFont typeface="Arial" panose="020B0604020202020204" pitchFamily="34" charset="0"/>
              <a:buChar char="•"/>
            </a:pPr>
            <a:r>
              <a:rPr lang="en-US" altLang="ko-KR" sz="1200" dirty="0"/>
              <a:t>ARIMA (Auto-regressive Integrated Moving Average) </a:t>
            </a:r>
            <a:r>
              <a:rPr lang="ko-KR" altLang="en-US" sz="1200" dirty="0"/>
              <a:t>모델</a:t>
            </a:r>
            <a:r>
              <a:rPr lang="en-US" altLang="ko-KR" sz="1200" dirty="0"/>
              <a:t>: </a:t>
            </a:r>
            <a:r>
              <a:rPr lang="ko-KR" altLang="en-US" sz="1200" dirty="0"/>
              <a:t>과거의 </a:t>
            </a:r>
            <a:r>
              <a:rPr lang="ko-KR" altLang="en-US" sz="1200" dirty="0" err="1"/>
              <a:t>관측값과</a:t>
            </a:r>
            <a:r>
              <a:rPr lang="ko-KR" altLang="en-US" sz="1200" dirty="0"/>
              <a:t> 오차를 사용해서 현재의 시계열 값을 설명하는 </a:t>
            </a:r>
            <a:r>
              <a:rPr lang="en-US" altLang="ko-KR" sz="1200" dirty="0"/>
              <a:t>BOX-JENKINS </a:t>
            </a:r>
            <a:r>
              <a:rPr lang="ko-KR" altLang="en-US" sz="1200" dirty="0"/>
              <a:t>모델</a:t>
            </a:r>
            <a:r>
              <a:rPr lang="en-US" altLang="ko-KR" sz="1200" dirty="0"/>
              <a:t>(ARMA)</a:t>
            </a:r>
            <a:r>
              <a:rPr lang="ko-KR" altLang="en-US" sz="1200" dirty="0"/>
              <a:t>를 일반화한 것</a:t>
            </a:r>
            <a:endParaRPr lang="en-US" altLang="ko-KR" sz="1200" dirty="0"/>
          </a:p>
          <a:p>
            <a:pPr marL="128588" indent="-128588">
              <a:buFont typeface="Arial" panose="020B0604020202020204" pitchFamily="34" charset="0"/>
              <a:buChar char="•"/>
            </a:pPr>
            <a:endParaRPr lang="en-US" altLang="ko-KR" sz="1200" dirty="0"/>
          </a:p>
          <a:p>
            <a:pPr lvl="1"/>
            <a:r>
              <a:rPr lang="ko-KR" altLang="en-US" sz="1200" dirty="0" err="1"/>
              <a:t>평활법</a:t>
            </a:r>
            <a:r>
              <a:rPr lang="en-US" altLang="ko-KR" sz="1200" dirty="0"/>
              <a:t>(Smoothing) </a:t>
            </a:r>
            <a:r>
              <a:rPr lang="ko-KR" altLang="en-US" sz="1200" dirty="0"/>
              <a:t>시계열의 형태</a:t>
            </a:r>
            <a:r>
              <a:rPr lang="en-US" altLang="ko-KR" sz="1200" dirty="0"/>
              <a:t>(</a:t>
            </a:r>
            <a:r>
              <a:rPr lang="ko-KR" altLang="en-US" sz="1200" dirty="0"/>
              <a:t>예</a:t>
            </a:r>
            <a:r>
              <a:rPr lang="en-US" altLang="ko-KR" sz="1200" dirty="0"/>
              <a:t>: </a:t>
            </a:r>
            <a:r>
              <a:rPr lang="ko-KR" altLang="en-US" sz="1200" dirty="0"/>
              <a:t>추세</a:t>
            </a:r>
            <a:r>
              <a:rPr lang="en-US" altLang="ko-KR" sz="1200" dirty="0"/>
              <a:t>)</a:t>
            </a:r>
            <a:r>
              <a:rPr lang="ko-KR" altLang="en-US" sz="1200" dirty="0"/>
              <a:t>를 더 잘 볼 수 있도록 함</a:t>
            </a:r>
            <a:r>
              <a:rPr lang="en-US" altLang="ko-KR" sz="1200" dirty="0"/>
              <a:t>.</a:t>
            </a:r>
          </a:p>
          <a:p>
            <a:pPr lvl="1"/>
            <a:r>
              <a:rPr lang="en-US" altLang="ko-KR" sz="1200" dirty="0"/>
              <a:t>  </a:t>
            </a:r>
            <a:r>
              <a:rPr lang="ko-KR" altLang="en-US" sz="1200" dirty="0"/>
              <a:t>불규칙적인 변동들을 없애거나 계절자료에 대해서 계절성을 없앰 </a:t>
            </a:r>
            <a:endParaRPr lang="en-US" altLang="ko-KR" sz="1200" dirty="0"/>
          </a:p>
          <a:p>
            <a:pPr lvl="1"/>
            <a:r>
              <a:rPr lang="ko-KR" altLang="en-US" sz="1200" dirty="0"/>
              <a:t> </a:t>
            </a:r>
            <a:r>
              <a:rPr lang="ko-KR" altLang="en-US" sz="1200" dirty="0" err="1"/>
              <a:t>평활법은</a:t>
            </a:r>
            <a:r>
              <a:rPr lang="ko-KR" altLang="en-US" sz="1200" dirty="0"/>
              <a:t> 모형식과의 관련성이 분명하지 않으나 시계열의 여러 구성성분들을 고려하기 위한 첫 단계로 활용 </a:t>
            </a:r>
            <a:endParaRPr lang="en-US" altLang="ko-KR" sz="1200" dirty="0"/>
          </a:p>
          <a:p>
            <a:pPr lvl="1"/>
            <a:r>
              <a:rPr lang="ko-KR" altLang="en-US" sz="1200" dirty="0"/>
              <a:t> </a:t>
            </a:r>
            <a:r>
              <a:rPr lang="ko-KR" altLang="en-US" sz="1200" dirty="0" err="1"/>
              <a:t>평활의</a:t>
            </a:r>
            <a:r>
              <a:rPr lang="ko-KR" altLang="en-US" sz="1200" dirty="0"/>
              <a:t> 비슷한 말</a:t>
            </a:r>
            <a:r>
              <a:rPr lang="en-US" altLang="ko-KR" sz="1200" dirty="0"/>
              <a:t>: </a:t>
            </a:r>
            <a:r>
              <a:rPr lang="ko-KR" altLang="en-US" sz="1200" dirty="0"/>
              <a:t>필터</a:t>
            </a:r>
            <a:r>
              <a:rPr lang="en-US" altLang="ko-KR" sz="1200" dirty="0"/>
              <a:t>(filter)</a:t>
            </a:r>
            <a:endParaRPr lang="en-US" altLang="ko-KR" sz="1200" b="1" dirty="0"/>
          </a:p>
          <a:p>
            <a:pPr lvl="1"/>
            <a:endParaRPr lang="en-US" altLang="ko-KR" sz="1200" b="1" dirty="0"/>
          </a:p>
          <a:p>
            <a:pPr lvl="1"/>
            <a:endParaRPr lang="en-US" altLang="ko-KR" sz="1200" b="1" dirty="0"/>
          </a:p>
          <a:p>
            <a:pPr lvl="1"/>
            <a:r>
              <a:rPr lang="en-US" altLang="ko-KR" sz="1200" b="1" dirty="0"/>
              <a:t> </a:t>
            </a:r>
            <a:r>
              <a:rPr lang="ko-KR" altLang="en-US" sz="1200" b="1" dirty="0"/>
              <a:t>과거와 현재 값의 </a:t>
            </a:r>
            <a:r>
              <a:rPr lang="en-US" altLang="ko-KR" sz="1200" b="1" dirty="0"/>
              <a:t>(</a:t>
            </a:r>
            <a:r>
              <a:rPr lang="ko-KR" altLang="en-US" sz="1200" b="1" dirty="0"/>
              <a:t>가중</a:t>
            </a:r>
            <a:r>
              <a:rPr lang="en-US" altLang="ko-KR" sz="1200" b="1" dirty="0"/>
              <a:t>)</a:t>
            </a:r>
            <a:r>
              <a:rPr lang="ko-KR" altLang="en-US" sz="1200" b="1" dirty="0"/>
              <a:t>평균으로 </a:t>
            </a:r>
            <a:r>
              <a:rPr lang="ko-KR" altLang="en-US" sz="1200" b="1" dirty="0" err="1"/>
              <a:t>미래값을</a:t>
            </a:r>
            <a:r>
              <a:rPr lang="ko-KR" altLang="en-US" sz="1200" b="1" dirty="0"/>
              <a:t> 예측하는 방법</a:t>
            </a:r>
            <a:r>
              <a:rPr lang="en-US" altLang="ko-KR" sz="1200" b="1" dirty="0">
                <a:sym typeface="Wingdings" panose="05000000000000000000" pitchFamily="2" charset="2"/>
              </a:rPr>
              <a:t> </a:t>
            </a:r>
            <a:r>
              <a:rPr lang="en-US" altLang="ko-KR" sz="1200" b="1" dirty="0"/>
              <a:t> </a:t>
            </a:r>
            <a:r>
              <a:rPr lang="ko-KR" altLang="en-US" sz="1200" b="1" dirty="0"/>
              <a:t>이동평균법</a:t>
            </a:r>
            <a:r>
              <a:rPr lang="en-US" altLang="ko-KR" sz="1200" b="1" dirty="0"/>
              <a:t>, </a:t>
            </a:r>
            <a:r>
              <a:rPr lang="ko-KR" altLang="en-US" sz="1200" b="1" dirty="0" err="1"/>
              <a:t>지수평활법</a:t>
            </a:r>
            <a:r>
              <a:rPr lang="ko-KR" altLang="en-US" sz="1200" b="1" dirty="0"/>
              <a:t> </a:t>
            </a:r>
            <a:r>
              <a:rPr lang="en-US" altLang="ko-KR" sz="1200" b="1" dirty="0"/>
              <a:t>( exponential smoothing)</a:t>
            </a:r>
          </a:p>
          <a:p>
            <a:pPr lvl="2"/>
            <a:endParaRPr lang="ko-KR" altLang="en-US" sz="1200" b="1" dirty="0"/>
          </a:p>
          <a:p>
            <a:r>
              <a:rPr lang="ko-KR" altLang="en-US" sz="1200" b="1" dirty="0">
                <a:highlight>
                  <a:srgbClr val="00FFFF"/>
                </a:highlight>
              </a:rPr>
              <a:t>이동평균법</a:t>
            </a:r>
          </a:p>
          <a:p>
            <a:pPr lvl="1"/>
            <a:r>
              <a:rPr lang="ko-KR" altLang="en-US" sz="1200" dirty="0"/>
              <a:t>과거로부터 현재까지의 시계열 자료를 대상으로 일정기간별 이동평균을 계산하고</a:t>
            </a:r>
            <a:r>
              <a:rPr lang="en-US" altLang="ko-KR" sz="1200" dirty="0"/>
              <a:t>, </a:t>
            </a:r>
            <a:r>
              <a:rPr lang="ko-KR" altLang="en-US" sz="1200" dirty="0"/>
              <a:t>이들의 추세를 파악하여 다음 기간을 예측하는 방법</a:t>
            </a:r>
          </a:p>
          <a:p>
            <a:r>
              <a:rPr lang="ko-KR" altLang="en-US" sz="1200" b="1" dirty="0" err="1"/>
              <a:t>지수평활법</a:t>
            </a:r>
            <a:endParaRPr lang="ko-KR" altLang="en-US" sz="1200" b="1" dirty="0"/>
          </a:p>
          <a:p>
            <a:pPr lvl="1"/>
            <a:r>
              <a:rPr lang="ko-KR" altLang="en-US" sz="1200" dirty="0"/>
              <a:t>모든 시계열 자료를 사용하여 평균을 구하며</a:t>
            </a:r>
            <a:r>
              <a:rPr lang="en-US" altLang="ko-KR" sz="1200" dirty="0"/>
              <a:t>, </a:t>
            </a:r>
            <a:r>
              <a:rPr lang="ko-KR" altLang="en-US" sz="1200" dirty="0"/>
              <a:t>시간의 흐름에 따라 최근 시계열에 더 많은 가중치를 부여하여 미래를 예측하는 방법</a:t>
            </a:r>
          </a:p>
          <a:p>
            <a:pPr marL="128588" indent="-128588">
              <a:buFont typeface="Arial" panose="020B0604020202020204" pitchFamily="34" charset="0"/>
              <a:buChar char="•"/>
            </a:pPr>
            <a:r>
              <a:rPr lang="ko-KR" altLang="en-US" sz="1200" dirty="0"/>
              <a:t>단순 </a:t>
            </a:r>
            <a:r>
              <a:rPr lang="ko-KR" altLang="en-US" sz="1200" dirty="0" err="1"/>
              <a:t>지수평활법</a:t>
            </a:r>
            <a:r>
              <a:rPr lang="ko-KR" altLang="en-US" sz="1200" dirty="0"/>
              <a:t> </a:t>
            </a:r>
            <a:r>
              <a:rPr lang="en-US" altLang="ko-KR" sz="1200" dirty="0"/>
              <a:t>(Single Exponential Smoothing):</a:t>
            </a:r>
            <a:r>
              <a:rPr lang="ko-KR" altLang="en-US" sz="1200" dirty="0"/>
              <a:t> 다음 예측치 </a:t>
            </a:r>
            <a:r>
              <a:rPr lang="en-US" altLang="ko-KR" sz="1200" dirty="0"/>
              <a:t>(S</a:t>
            </a:r>
            <a:r>
              <a:rPr lang="en-US" altLang="ko-KR" sz="1200" baseline="-25000" dirty="0"/>
              <a:t>t</a:t>
            </a:r>
            <a:r>
              <a:rPr lang="en-US" altLang="ko-KR" sz="1200" dirty="0"/>
              <a:t>)</a:t>
            </a:r>
            <a:r>
              <a:rPr lang="ko-KR" altLang="en-US" sz="1200" dirty="0"/>
              <a:t>를 현재 값 </a:t>
            </a:r>
            <a:r>
              <a:rPr lang="en-US" altLang="ko-KR" sz="1200" dirty="0"/>
              <a:t>(y</a:t>
            </a:r>
            <a:r>
              <a:rPr lang="en-US" altLang="ko-KR" sz="1200" baseline="-25000" dirty="0"/>
              <a:t>t−1</a:t>
            </a:r>
            <a:r>
              <a:rPr lang="en-US" altLang="ko-KR" sz="1200" dirty="0"/>
              <a:t>)</a:t>
            </a:r>
            <a:r>
              <a:rPr lang="ko-KR" altLang="en-US" sz="1200" dirty="0"/>
              <a:t>과 이전 예측치</a:t>
            </a:r>
            <a:r>
              <a:rPr lang="en-US" altLang="ko-KR" sz="1200" dirty="0"/>
              <a:t>(S</a:t>
            </a:r>
            <a:r>
              <a:rPr lang="en-US" altLang="ko-KR" sz="1200" baseline="-25000" dirty="0"/>
              <a:t>t−1</a:t>
            </a:r>
            <a:r>
              <a:rPr lang="en-US" altLang="ko-KR" sz="1200" dirty="0"/>
              <a:t>)</a:t>
            </a:r>
            <a:r>
              <a:rPr lang="ko-KR" altLang="en-US" sz="1200" dirty="0"/>
              <a:t>의 합산으로 계산 </a:t>
            </a:r>
            <a:r>
              <a:rPr lang="en-US" altLang="ko-KR" sz="1200" dirty="0">
                <a:sym typeface="Wingdings" panose="05000000000000000000" pitchFamily="2" charset="2"/>
              </a:rPr>
              <a:t> </a:t>
            </a:r>
            <a:r>
              <a:rPr lang="ko-KR" altLang="en-US" sz="1200" dirty="0"/>
              <a:t>단점은 추세가 있는 경우 잘 모델링하지 못한다는 점</a:t>
            </a:r>
            <a:endParaRPr lang="en-US" altLang="ko-KR" sz="1200" dirty="0"/>
          </a:p>
          <a:p>
            <a:pPr marL="128588" indent="-128588">
              <a:buFont typeface="Arial" panose="020B0604020202020204" pitchFamily="34" charset="0"/>
              <a:buChar char="•"/>
            </a:pPr>
            <a:r>
              <a:rPr lang="ko-KR" altLang="en-US" sz="1200" dirty="0"/>
              <a:t>이중 </a:t>
            </a:r>
            <a:r>
              <a:rPr lang="ko-KR" altLang="en-US" sz="1200" dirty="0" err="1"/>
              <a:t>지수평활법</a:t>
            </a:r>
            <a:r>
              <a:rPr lang="ko-KR" altLang="en-US" sz="1200" dirty="0"/>
              <a:t> </a:t>
            </a:r>
            <a:r>
              <a:rPr lang="en-US" altLang="ko-KR" sz="1200" dirty="0"/>
              <a:t>(Double Exponential Smoothing)</a:t>
            </a:r>
            <a:r>
              <a:rPr lang="ko-KR" altLang="en-US" sz="1200" dirty="0"/>
              <a:t> </a:t>
            </a:r>
            <a:r>
              <a:rPr lang="en-US" altLang="ko-KR" sz="1200" dirty="0"/>
              <a:t>: </a:t>
            </a:r>
            <a:r>
              <a:rPr lang="ko-KR" altLang="en-US" sz="1200" dirty="0"/>
              <a:t>이중 </a:t>
            </a:r>
            <a:r>
              <a:rPr lang="ko-KR" altLang="en-US" sz="1200" dirty="0" err="1"/>
              <a:t>지수평활법은</a:t>
            </a:r>
            <a:r>
              <a:rPr lang="ko-KR" altLang="en-US" sz="1200" dirty="0"/>
              <a:t> 두 개의 방정식을 사용</a:t>
            </a:r>
            <a:r>
              <a:rPr lang="en-US" altLang="ko-KR" sz="1200" dirty="0"/>
              <a:t>,</a:t>
            </a:r>
            <a:r>
              <a:rPr lang="ko-KR" altLang="en-US" sz="1200" dirty="0"/>
              <a:t> 이중 </a:t>
            </a:r>
            <a:r>
              <a:rPr lang="ko-KR" altLang="en-US" sz="1200" dirty="0" err="1"/>
              <a:t>지수평활법은</a:t>
            </a:r>
            <a:r>
              <a:rPr lang="ko-KR" altLang="en-US" sz="1200" dirty="0"/>
              <a:t> 추세를 반영하지만 여기에 더해서 계절성 </a:t>
            </a:r>
            <a:r>
              <a:rPr lang="en-US" altLang="ko-KR" sz="1200" dirty="0"/>
              <a:t>(Seasonality)</a:t>
            </a:r>
            <a:r>
              <a:rPr lang="ko-KR" altLang="en-US" sz="1200" dirty="0"/>
              <a:t>이 있는 경우를 잘 반영하지 못함</a:t>
            </a:r>
            <a:r>
              <a:rPr lang="en-US" altLang="ko-KR" sz="1200" dirty="0"/>
              <a:t>.</a:t>
            </a:r>
            <a:r>
              <a:rPr lang="ko-KR" altLang="en-US" sz="1200" dirty="0"/>
              <a:t>이 때문에 삼중 </a:t>
            </a:r>
            <a:r>
              <a:rPr lang="ko-KR" altLang="en-US" sz="1200" dirty="0" err="1"/>
              <a:t>지수평활법</a:t>
            </a:r>
            <a:r>
              <a:rPr lang="ko-KR" altLang="en-US" sz="1200" dirty="0"/>
              <a:t> </a:t>
            </a:r>
            <a:r>
              <a:rPr lang="en-US" altLang="ko-KR" sz="1200" dirty="0"/>
              <a:t>(Triple Exponential Smoothing) </a:t>
            </a:r>
            <a:r>
              <a:rPr lang="ko-KR" altLang="en-US" sz="1200" dirty="0"/>
              <a:t>혹은 </a:t>
            </a:r>
            <a:r>
              <a:rPr lang="ko-KR" altLang="en-US" sz="1200" dirty="0" err="1"/>
              <a:t>홀트</a:t>
            </a:r>
            <a:r>
              <a:rPr lang="en-US" altLang="ko-KR" sz="1200" dirty="0"/>
              <a:t>-</a:t>
            </a:r>
            <a:r>
              <a:rPr lang="ko-KR" altLang="en-US" sz="1200" dirty="0" err="1"/>
              <a:t>윈터스</a:t>
            </a:r>
            <a:r>
              <a:rPr lang="ko-KR" altLang="en-US" sz="1200" dirty="0"/>
              <a:t> 모델 </a:t>
            </a:r>
            <a:r>
              <a:rPr lang="en-US" altLang="ko-KR" sz="1200" dirty="0"/>
              <a:t>(Holt-Winters) </a:t>
            </a:r>
            <a:r>
              <a:rPr lang="ko-KR" altLang="en-US" sz="1200" dirty="0"/>
              <a:t>이라 불리는 방법이 제안</a:t>
            </a:r>
            <a:endParaRPr lang="en-US" altLang="ko-KR" sz="1200" b="1" dirty="0"/>
          </a:p>
          <a:p>
            <a:pPr marL="128588" indent="-128588">
              <a:buFont typeface="Arial" panose="020B0604020202020204" pitchFamily="34" charset="0"/>
              <a:buChar char="•"/>
            </a:pPr>
            <a:endParaRPr lang="ko-KR" altLang="en-US" sz="900" dirty="0"/>
          </a:p>
        </p:txBody>
      </p:sp>
      <p:sp>
        <p:nvSpPr>
          <p:cNvPr id="10" name="직사각형 9">
            <a:extLst>
              <a:ext uri="{FF2B5EF4-FFF2-40B4-BE49-F238E27FC236}">
                <a16:creationId xmlns:a16="http://schemas.microsoft.com/office/drawing/2014/main" id="{063FA13B-2982-46BB-8D28-C57F0DA5104D}"/>
              </a:ext>
            </a:extLst>
          </p:cNvPr>
          <p:cNvSpPr/>
          <p:nvPr/>
        </p:nvSpPr>
        <p:spPr>
          <a:xfrm>
            <a:off x="755576" y="1089660"/>
            <a:ext cx="2177988" cy="253916"/>
          </a:xfrm>
          <a:prstGeom prst="rect">
            <a:avLst/>
          </a:prstGeom>
          <a:solidFill>
            <a:schemeClr val="accent5">
              <a:lumMod val="20000"/>
              <a:lumOff val="80000"/>
            </a:schemeClr>
          </a:solidFill>
        </p:spPr>
        <p:txBody>
          <a:bodyPr wrap="square">
            <a:spAutoFit/>
          </a:bodyPr>
          <a:lstStyle/>
          <a:p>
            <a:r>
              <a:rPr lang="ko-KR" altLang="en-US" sz="1050" dirty="0"/>
              <a:t>시계열 데이터 분석기법</a:t>
            </a:r>
            <a:r>
              <a:rPr lang="en-US" altLang="ko-KR" sz="1050" dirty="0"/>
              <a:t> </a:t>
            </a:r>
          </a:p>
        </p:txBody>
      </p:sp>
      <p:sp>
        <p:nvSpPr>
          <p:cNvPr id="11" name="제목 1">
            <a:extLst>
              <a:ext uri="{FF2B5EF4-FFF2-40B4-BE49-F238E27FC236}">
                <a16:creationId xmlns:a16="http://schemas.microsoft.com/office/drawing/2014/main" id="{0E0BD2FD-86E4-4A91-91CF-D57935AA8AF9}"/>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2" name="직사각형 11">
            <a:extLst>
              <a:ext uri="{FF2B5EF4-FFF2-40B4-BE49-F238E27FC236}">
                <a16:creationId xmlns:a16="http://schemas.microsoft.com/office/drawing/2014/main" id="{661139D5-DC3A-4355-8EFC-8FDFB48E70D4}"/>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2" name="바닥글 개체 틀 1">
            <a:extLst>
              <a:ext uri="{FF2B5EF4-FFF2-40B4-BE49-F238E27FC236}">
                <a16:creationId xmlns:a16="http://schemas.microsoft.com/office/drawing/2014/main" id="{B8EDAE8D-18B1-4CF7-AD1B-263016055D10}"/>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6DEA9C98-8282-4BA9-BF12-232D7B54FFF5}"/>
              </a:ext>
            </a:extLst>
          </p:cNvPr>
          <p:cNvSpPr>
            <a:spLocks noGrp="1"/>
          </p:cNvSpPr>
          <p:nvPr>
            <p:ph type="sldNum" sz="quarter" idx="12"/>
          </p:nvPr>
        </p:nvSpPr>
        <p:spPr/>
        <p:txBody>
          <a:bodyPr/>
          <a:lstStyle/>
          <a:p>
            <a:fld id="{DE77BB65-F969-4654-BF30-45C70C1BE112}" type="slidenum">
              <a:rPr lang="ko-KR" altLang="en-US" smtClean="0"/>
              <a:pPr/>
              <a:t>308</a:t>
            </a:fld>
            <a:endParaRPr lang="ko-KR" altLang="en-US"/>
          </a:p>
        </p:txBody>
      </p:sp>
      <p:sp>
        <p:nvSpPr>
          <p:cNvPr id="13" name="직사각형 12">
            <a:extLst>
              <a:ext uri="{FF2B5EF4-FFF2-40B4-BE49-F238E27FC236}">
                <a16:creationId xmlns:a16="http://schemas.microsoft.com/office/drawing/2014/main" id="{6EDEE755-A5B1-4B24-B163-E399E126CDDE}"/>
              </a:ext>
            </a:extLst>
          </p:cNvPr>
          <p:cNvSpPr/>
          <p:nvPr/>
        </p:nvSpPr>
        <p:spPr>
          <a:xfrm>
            <a:off x="3062943" y="306785"/>
            <a:ext cx="1396536" cy="369332"/>
          </a:xfrm>
          <a:prstGeom prst="rect">
            <a:avLst/>
          </a:prstGeom>
        </p:spPr>
        <p:txBody>
          <a:bodyPr wrap="none">
            <a:spAutoFit/>
          </a:bodyPr>
          <a:lstStyle/>
          <a:p>
            <a:r>
              <a:rPr lang="ko-KR" altLang="en-US" b="1" dirty="0"/>
              <a:t>시계열 분석</a:t>
            </a:r>
            <a:endParaRPr lang="ko-KR" altLang="en-US" dirty="0"/>
          </a:p>
        </p:txBody>
      </p:sp>
    </p:spTree>
    <p:extLst>
      <p:ext uri="{BB962C8B-B14F-4D97-AF65-F5344CB8AC3E}">
        <p14:creationId xmlns:p14="http://schemas.microsoft.com/office/powerpoint/2010/main" val="345225820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63FA13B-2982-46BB-8D28-C57F0DA5104D}"/>
              </a:ext>
            </a:extLst>
          </p:cNvPr>
          <p:cNvSpPr/>
          <p:nvPr/>
        </p:nvSpPr>
        <p:spPr>
          <a:xfrm>
            <a:off x="755576" y="1143099"/>
            <a:ext cx="2177988" cy="253916"/>
          </a:xfrm>
          <a:prstGeom prst="rect">
            <a:avLst/>
          </a:prstGeom>
          <a:solidFill>
            <a:schemeClr val="accent5">
              <a:lumMod val="20000"/>
              <a:lumOff val="80000"/>
            </a:schemeClr>
          </a:solidFill>
        </p:spPr>
        <p:txBody>
          <a:bodyPr wrap="square">
            <a:spAutoFit/>
          </a:bodyPr>
          <a:lstStyle/>
          <a:p>
            <a:r>
              <a:rPr lang="ko-KR" altLang="en-US" sz="1050" dirty="0"/>
              <a:t>시계열 데이터 분석기법</a:t>
            </a:r>
            <a:r>
              <a:rPr lang="en-US" altLang="ko-KR" sz="1050" dirty="0"/>
              <a:t> </a:t>
            </a:r>
          </a:p>
        </p:txBody>
      </p:sp>
      <p:sp>
        <p:nvSpPr>
          <p:cNvPr id="12" name="직사각형 11">
            <a:extLst>
              <a:ext uri="{FF2B5EF4-FFF2-40B4-BE49-F238E27FC236}">
                <a16:creationId xmlns:a16="http://schemas.microsoft.com/office/drawing/2014/main" id="{E68A68CE-1BAF-45CA-A784-6E06EA1EC51E}"/>
              </a:ext>
            </a:extLst>
          </p:cNvPr>
          <p:cNvSpPr/>
          <p:nvPr/>
        </p:nvSpPr>
        <p:spPr>
          <a:xfrm>
            <a:off x="796087" y="2033542"/>
            <a:ext cx="7890713" cy="2308324"/>
          </a:xfrm>
          <a:prstGeom prst="rect">
            <a:avLst/>
          </a:prstGeom>
        </p:spPr>
        <p:txBody>
          <a:bodyPr wrap="square">
            <a:spAutoFit/>
          </a:bodyPr>
          <a:lstStyle/>
          <a:p>
            <a:pPr marL="128588" indent="-128588">
              <a:buFont typeface="Wingdings" panose="05000000000000000000" pitchFamily="2" charset="2"/>
              <a:buChar char="l"/>
            </a:pPr>
            <a:r>
              <a:rPr lang="ko-KR" altLang="en-US" sz="1200" dirty="0">
                <a:highlight>
                  <a:srgbClr val="00FFFF"/>
                </a:highlight>
              </a:rPr>
              <a:t>자기회귀모형</a:t>
            </a:r>
            <a:r>
              <a:rPr lang="en-US" altLang="ko-KR" sz="1200" dirty="0">
                <a:highlight>
                  <a:srgbClr val="00FFFF"/>
                </a:highlight>
              </a:rPr>
              <a:t>(AR</a:t>
            </a:r>
            <a:r>
              <a:rPr lang="en-US" altLang="ko-KR" sz="1200" dirty="0">
                <a:solidFill>
                  <a:srgbClr val="333333"/>
                </a:solidFill>
                <a:highlight>
                  <a:srgbClr val="00FFFF"/>
                </a:highlight>
                <a:latin typeface="Apple SD Gothic Neo"/>
              </a:rPr>
              <a:t> (Auto-Regressive</a:t>
            </a:r>
            <a:r>
              <a:rPr lang="en-US" altLang="ko-KR" sz="1200" dirty="0">
                <a:highlight>
                  <a:srgbClr val="00FFFF"/>
                </a:highlight>
              </a:rPr>
              <a:t> </a:t>
            </a:r>
            <a:r>
              <a:rPr lang="ko-KR" altLang="en-US" sz="1200" dirty="0">
                <a:highlight>
                  <a:srgbClr val="00FFFF"/>
                </a:highlight>
              </a:rPr>
              <a:t>모형</a:t>
            </a:r>
            <a:r>
              <a:rPr lang="en-US" altLang="ko-KR" sz="1200" dirty="0">
                <a:highlight>
                  <a:srgbClr val="00FFFF"/>
                </a:highlight>
              </a:rPr>
              <a:t>)</a:t>
            </a:r>
          </a:p>
          <a:p>
            <a:r>
              <a:rPr lang="en-US" altLang="ko-KR" sz="1200" dirty="0"/>
              <a:t>  : </a:t>
            </a:r>
            <a:r>
              <a:rPr lang="ko-KR" altLang="en-US" sz="1200" dirty="0"/>
              <a:t>일정시점 전의 자료</a:t>
            </a:r>
            <a:r>
              <a:rPr lang="en-US" altLang="ko-KR" sz="1200" dirty="0"/>
              <a:t>(t-1, t-2)</a:t>
            </a:r>
            <a:r>
              <a:rPr lang="ko-KR" altLang="en-US" sz="1200" dirty="0"/>
              <a:t>가 현재 자료</a:t>
            </a:r>
            <a:r>
              <a:rPr lang="en-US" altLang="ko-KR" sz="1200" dirty="0"/>
              <a:t>(t)</a:t>
            </a:r>
            <a:r>
              <a:rPr lang="ko-KR" altLang="en-US" sz="1200" dirty="0"/>
              <a:t>에 영향을 주는 모형</a:t>
            </a:r>
            <a:endParaRPr lang="en-US" altLang="ko-KR" sz="1200" dirty="0"/>
          </a:p>
          <a:p>
            <a:r>
              <a:rPr lang="ko-KR" altLang="en-US" sz="1200" dirty="0">
                <a:latin typeface="Apple SD Gothic Neo"/>
              </a:rPr>
              <a:t>   현재의 데이터를 과거의 데이터의 선형 결합으로 설명한다</a:t>
            </a:r>
            <a:r>
              <a:rPr lang="en-US" altLang="ko-KR" sz="1200" dirty="0">
                <a:latin typeface="Apple SD Gothic Neo"/>
              </a:rPr>
              <a:t>. </a:t>
            </a:r>
          </a:p>
          <a:p>
            <a:r>
              <a:rPr lang="ko-KR" altLang="en-US" sz="1200" dirty="0">
                <a:latin typeface="Apple SD Gothic Neo"/>
              </a:rPr>
              <a:t>오늘의 값은 어제의 값 자체에 영향을 받는다</a:t>
            </a:r>
            <a:r>
              <a:rPr lang="en-US" altLang="ko-KR" sz="1200" dirty="0">
                <a:latin typeface="Apple SD Gothic Neo"/>
              </a:rPr>
              <a:t>. </a:t>
            </a:r>
          </a:p>
          <a:p>
            <a:r>
              <a:rPr lang="ko-KR" altLang="en-US" sz="1200" dirty="0">
                <a:latin typeface="Apple SD Gothic Neo"/>
              </a:rPr>
              <a:t>만약 계수가 양수이면 어제의 값이 큰 값이면 오늘의 값도 큰 값을 가지며</a:t>
            </a:r>
            <a:r>
              <a:rPr lang="en-US" altLang="ko-KR" sz="1200" dirty="0">
                <a:latin typeface="Apple SD Gothic Neo"/>
              </a:rPr>
              <a:t>, </a:t>
            </a:r>
            <a:r>
              <a:rPr lang="ko-KR" altLang="en-US" sz="1200" dirty="0">
                <a:latin typeface="Apple SD Gothic Neo"/>
              </a:rPr>
              <a:t>음수이면 어제의 값이 큰 값이면 오늘의 값은 작은 값이 된다</a:t>
            </a:r>
            <a:r>
              <a:rPr lang="en-US" altLang="ko-KR" sz="1200" dirty="0">
                <a:latin typeface="Apple SD Gothic Neo"/>
              </a:rPr>
              <a:t>. </a:t>
            </a:r>
          </a:p>
          <a:p>
            <a:pPr marL="128588" indent="-128588">
              <a:buFont typeface="Wingdings" panose="05000000000000000000" pitchFamily="2" charset="2"/>
              <a:buChar char="l"/>
            </a:pPr>
            <a:endParaRPr lang="ko-KR" altLang="en-US" sz="1200" dirty="0"/>
          </a:p>
          <a:p>
            <a:pPr marL="128588" indent="-128588">
              <a:buFont typeface="Wingdings" panose="05000000000000000000" pitchFamily="2" charset="2"/>
              <a:buChar char="l"/>
            </a:pPr>
            <a:r>
              <a:rPr lang="ko-KR" altLang="en-US" sz="1200" dirty="0">
                <a:highlight>
                  <a:srgbClr val="00FFFF"/>
                </a:highlight>
              </a:rPr>
              <a:t>이동평균모형</a:t>
            </a:r>
            <a:r>
              <a:rPr lang="en-US" altLang="ko-KR" sz="1200" dirty="0">
                <a:highlight>
                  <a:srgbClr val="00FFFF"/>
                </a:highlight>
              </a:rPr>
              <a:t>(MA </a:t>
            </a:r>
            <a:r>
              <a:rPr lang="en-US" altLang="ko-KR" sz="1200" dirty="0">
                <a:solidFill>
                  <a:srgbClr val="333333"/>
                </a:solidFill>
                <a:highlight>
                  <a:srgbClr val="00FFFF"/>
                </a:highlight>
                <a:latin typeface="Apple SD Gothic Neo"/>
              </a:rPr>
              <a:t>(Moving Average) </a:t>
            </a:r>
            <a:r>
              <a:rPr lang="ko-KR" altLang="en-US" sz="1200" dirty="0">
                <a:highlight>
                  <a:srgbClr val="00FFFF"/>
                </a:highlight>
              </a:rPr>
              <a:t>모형</a:t>
            </a:r>
            <a:r>
              <a:rPr lang="en-US" altLang="ko-KR" sz="1200" dirty="0">
                <a:highlight>
                  <a:srgbClr val="00FFFF"/>
                </a:highlight>
              </a:rPr>
              <a:t>)</a:t>
            </a:r>
          </a:p>
          <a:p>
            <a:r>
              <a:rPr lang="en-US" altLang="ko-KR" sz="1200" dirty="0"/>
              <a:t> : </a:t>
            </a:r>
            <a:r>
              <a:rPr lang="ko-KR" altLang="en-US" sz="1200" dirty="0"/>
              <a:t>유한한 개수의 백색잡음</a:t>
            </a:r>
            <a:r>
              <a:rPr lang="en-US" altLang="ko-KR" sz="1200" dirty="0"/>
              <a:t>(</a:t>
            </a:r>
            <a:r>
              <a:rPr lang="ko-KR" altLang="en-US" sz="1200" dirty="0" err="1"/>
              <a:t>오차항</a:t>
            </a:r>
            <a:r>
              <a:rPr lang="en-US" altLang="ko-KR" sz="1200" dirty="0"/>
              <a:t>)</a:t>
            </a:r>
            <a:r>
              <a:rPr lang="ko-KR" altLang="en-US" sz="1200" dirty="0"/>
              <a:t>의 결합</a:t>
            </a:r>
            <a:endParaRPr lang="en-US" altLang="ko-KR" sz="1200" dirty="0"/>
          </a:p>
          <a:p>
            <a:pPr marL="171450" indent="-171450">
              <a:buFont typeface="Wingdings" panose="05000000000000000000" pitchFamily="2" charset="2"/>
              <a:buChar char="à"/>
            </a:pPr>
            <a:r>
              <a:rPr lang="ko-KR" altLang="en-US" sz="1200" dirty="0"/>
              <a:t>현재의 데이터를 과거의 데이터의 오차항의 선형 결합으로 설명한다</a:t>
            </a:r>
            <a:r>
              <a:rPr lang="en-US" altLang="ko-KR" sz="1200" dirty="0"/>
              <a:t>. </a:t>
            </a:r>
          </a:p>
          <a:p>
            <a:pPr marL="171450" indent="-171450">
              <a:buFont typeface="Wingdings" panose="05000000000000000000" pitchFamily="2" charset="2"/>
              <a:buChar char="à"/>
            </a:pPr>
            <a:r>
              <a:rPr lang="ko-KR" altLang="en-US" sz="1200" dirty="0"/>
              <a:t>오늘의 값은 어제의 값의 오 차 항에 영향을 받는다</a:t>
            </a:r>
            <a:r>
              <a:rPr lang="en-US" altLang="ko-KR" sz="1200" dirty="0"/>
              <a:t>. </a:t>
            </a:r>
            <a:r>
              <a:rPr lang="ko-KR" altLang="en-US" sz="1200" dirty="0"/>
              <a:t>계수가 양수이면</a:t>
            </a:r>
            <a:r>
              <a:rPr lang="en-US" altLang="ko-KR" sz="1200" dirty="0"/>
              <a:t>, </a:t>
            </a:r>
            <a:r>
              <a:rPr lang="ko-KR" altLang="en-US" sz="1200" dirty="0"/>
              <a:t>어제의 값이 상승하는 추세이면</a:t>
            </a:r>
            <a:r>
              <a:rPr lang="en-US" altLang="ko-KR" sz="1200" dirty="0"/>
              <a:t>, </a:t>
            </a:r>
            <a:r>
              <a:rPr lang="ko-KR" altLang="en-US" sz="1200" dirty="0"/>
              <a:t>오늘의 값도 상승하는 추세</a:t>
            </a:r>
          </a:p>
        </p:txBody>
      </p:sp>
      <p:sp>
        <p:nvSpPr>
          <p:cNvPr id="2" name="직사각형 1">
            <a:extLst>
              <a:ext uri="{FF2B5EF4-FFF2-40B4-BE49-F238E27FC236}">
                <a16:creationId xmlns:a16="http://schemas.microsoft.com/office/drawing/2014/main" id="{F9031F96-D4FE-4A85-9F29-6AF329FBE0CC}"/>
              </a:ext>
            </a:extLst>
          </p:cNvPr>
          <p:cNvSpPr/>
          <p:nvPr/>
        </p:nvSpPr>
        <p:spPr>
          <a:xfrm>
            <a:off x="930116" y="4386427"/>
            <a:ext cx="7756684" cy="461665"/>
          </a:xfrm>
          <a:prstGeom prst="rect">
            <a:avLst/>
          </a:prstGeom>
        </p:spPr>
        <p:txBody>
          <a:bodyPr wrap="square">
            <a:spAutoFit/>
          </a:bodyPr>
          <a:lstStyle/>
          <a:p>
            <a:r>
              <a:rPr lang="en-US" altLang="ko-KR" sz="1200" dirty="0">
                <a:solidFill>
                  <a:srgbClr val="333333"/>
                </a:solidFill>
                <a:highlight>
                  <a:srgbClr val="00FFFF"/>
                </a:highlight>
                <a:latin typeface="Apple SD Gothic Neo"/>
              </a:rPr>
              <a:t>ARIMA(</a:t>
            </a:r>
            <a:r>
              <a:rPr lang="en-US" altLang="ko-KR" sz="1200" dirty="0" err="1">
                <a:solidFill>
                  <a:srgbClr val="333333"/>
                </a:solidFill>
                <a:highlight>
                  <a:srgbClr val="00FFFF"/>
                </a:highlight>
                <a:latin typeface="Apple SD Gothic Neo"/>
              </a:rPr>
              <a:t>AutoRegressive</a:t>
            </a:r>
            <a:r>
              <a:rPr lang="en-US" altLang="ko-KR" sz="1200" dirty="0">
                <a:solidFill>
                  <a:srgbClr val="333333"/>
                </a:solidFill>
                <a:highlight>
                  <a:srgbClr val="00FFFF"/>
                </a:highlight>
                <a:latin typeface="Apple SD Gothic Neo"/>
              </a:rPr>
              <a:t> Integrated Moving Average)</a:t>
            </a:r>
          </a:p>
          <a:p>
            <a:r>
              <a:rPr lang="en-US" altLang="ko-KR" sz="1200" dirty="0">
                <a:solidFill>
                  <a:srgbClr val="333333"/>
                </a:solidFill>
                <a:latin typeface="Apple SD Gothic Neo"/>
              </a:rPr>
              <a:t>: </a:t>
            </a:r>
            <a:r>
              <a:rPr lang="ko-KR" altLang="en-US" sz="1200" dirty="0">
                <a:solidFill>
                  <a:srgbClr val="333333"/>
                </a:solidFill>
                <a:latin typeface="Apple SD Gothic Neo"/>
              </a:rPr>
              <a:t> 자기 회귀 모델</a:t>
            </a:r>
            <a:r>
              <a:rPr lang="en-US" altLang="ko-KR" sz="1200" dirty="0">
                <a:solidFill>
                  <a:srgbClr val="333333"/>
                </a:solidFill>
                <a:latin typeface="Apple SD Gothic Neo"/>
              </a:rPr>
              <a:t>(AR)</a:t>
            </a:r>
            <a:r>
              <a:rPr lang="ko-KR" altLang="en-US" sz="1200" dirty="0">
                <a:solidFill>
                  <a:srgbClr val="333333"/>
                </a:solidFill>
                <a:latin typeface="Apple SD Gothic Neo"/>
              </a:rPr>
              <a:t>과 이동 평균 모델</a:t>
            </a:r>
            <a:r>
              <a:rPr lang="en-US" altLang="ko-KR" sz="1200" dirty="0">
                <a:solidFill>
                  <a:srgbClr val="333333"/>
                </a:solidFill>
                <a:latin typeface="Apple SD Gothic Neo"/>
              </a:rPr>
              <a:t>(MA)</a:t>
            </a:r>
            <a:r>
              <a:rPr lang="ko-KR" altLang="en-US" sz="1200" dirty="0">
                <a:solidFill>
                  <a:srgbClr val="333333"/>
                </a:solidFill>
                <a:latin typeface="Apple SD Gothic Neo"/>
              </a:rPr>
              <a:t>과 데이터의 정상성을 확보하기 위한 차분</a:t>
            </a:r>
            <a:r>
              <a:rPr lang="en-US" altLang="ko-KR" sz="1200" dirty="0">
                <a:solidFill>
                  <a:srgbClr val="333333"/>
                </a:solidFill>
                <a:latin typeface="Apple SD Gothic Neo"/>
              </a:rPr>
              <a:t>(I)</a:t>
            </a:r>
            <a:r>
              <a:rPr lang="ko-KR" altLang="en-US" sz="1200" dirty="0">
                <a:solidFill>
                  <a:srgbClr val="333333"/>
                </a:solidFill>
                <a:latin typeface="Apple SD Gothic Neo"/>
              </a:rPr>
              <a:t>을 합친 모델</a:t>
            </a:r>
            <a:endParaRPr lang="ko-KR" altLang="en-US" sz="1200" dirty="0"/>
          </a:p>
        </p:txBody>
      </p:sp>
      <p:sp>
        <p:nvSpPr>
          <p:cNvPr id="3" name="직사각형 2">
            <a:extLst>
              <a:ext uri="{FF2B5EF4-FFF2-40B4-BE49-F238E27FC236}">
                <a16:creationId xmlns:a16="http://schemas.microsoft.com/office/drawing/2014/main" id="{EEE13225-A414-40F7-AB64-183ACDA181D3}"/>
              </a:ext>
            </a:extLst>
          </p:cNvPr>
          <p:cNvSpPr/>
          <p:nvPr/>
        </p:nvSpPr>
        <p:spPr>
          <a:xfrm>
            <a:off x="638869" y="1758148"/>
            <a:ext cx="992579" cy="276999"/>
          </a:xfrm>
          <a:prstGeom prst="rect">
            <a:avLst/>
          </a:prstGeom>
        </p:spPr>
        <p:txBody>
          <a:bodyPr wrap="none">
            <a:spAutoFit/>
          </a:bodyPr>
          <a:lstStyle/>
          <a:p>
            <a:r>
              <a:rPr lang="ko-KR" altLang="en-US" sz="1200" dirty="0"/>
              <a:t>시계열 모형</a:t>
            </a:r>
          </a:p>
        </p:txBody>
      </p:sp>
      <p:sp>
        <p:nvSpPr>
          <p:cNvPr id="11" name="제목 1">
            <a:extLst>
              <a:ext uri="{FF2B5EF4-FFF2-40B4-BE49-F238E27FC236}">
                <a16:creationId xmlns:a16="http://schemas.microsoft.com/office/drawing/2014/main" id="{39FE036B-B8D1-41F4-99CF-BBA671F6BAD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4" name="직사각형 13">
            <a:extLst>
              <a:ext uri="{FF2B5EF4-FFF2-40B4-BE49-F238E27FC236}">
                <a16:creationId xmlns:a16="http://schemas.microsoft.com/office/drawing/2014/main" id="{82575D6A-49BF-4C94-881E-FB7B2A0AA439}"/>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4" name="바닥글 개체 틀 3">
            <a:extLst>
              <a:ext uri="{FF2B5EF4-FFF2-40B4-BE49-F238E27FC236}">
                <a16:creationId xmlns:a16="http://schemas.microsoft.com/office/drawing/2014/main" id="{F288A06B-3173-4354-BA92-DB693B9EAE0B}"/>
              </a:ext>
            </a:extLst>
          </p:cNvPr>
          <p:cNvSpPr>
            <a:spLocks noGrp="1"/>
          </p:cNvSpPr>
          <p:nvPr>
            <p:ph type="ftr" sz="quarter" idx="11"/>
          </p:nvPr>
        </p:nvSpPr>
        <p:spPr/>
        <p:txBody>
          <a:bodyPr/>
          <a:lstStyle/>
          <a:p>
            <a:r>
              <a:rPr lang="en-US" altLang="ko-KR"/>
              <a:t>UBION PBL- FBA</a:t>
            </a:r>
            <a:endParaRPr lang="ko-KR" altLang="en-US"/>
          </a:p>
        </p:txBody>
      </p:sp>
      <p:sp>
        <p:nvSpPr>
          <p:cNvPr id="5" name="슬라이드 번호 개체 틀 4">
            <a:extLst>
              <a:ext uri="{FF2B5EF4-FFF2-40B4-BE49-F238E27FC236}">
                <a16:creationId xmlns:a16="http://schemas.microsoft.com/office/drawing/2014/main" id="{DE433549-7F01-49E4-864E-A0F3B6BF2914}"/>
              </a:ext>
            </a:extLst>
          </p:cNvPr>
          <p:cNvSpPr>
            <a:spLocks noGrp="1"/>
          </p:cNvSpPr>
          <p:nvPr>
            <p:ph type="sldNum" sz="quarter" idx="12"/>
          </p:nvPr>
        </p:nvSpPr>
        <p:spPr/>
        <p:txBody>
          <a:bodyPr/>
          <a:lstStyle/>
          <a:p>
            <a:fld id="{DE77BB65-F969-4654-BF30-45C70C1BE112}" type="slidenum">
              <a:rPr lang="ko-KR" altLang="en-US" smtClean="0"/>
              <a:pPr/>
              <a:t>309</a:t>
            </a:fld>
            <a:endParaRPr lang="ko-KR" altLang="en-US"/>
          </a:p>
        </p:txBody>
      </p:sp>
      <p:sp>
        <p:nvSpPr>
          <p:cNvPr id="13" name="직사각형 12">
            <a:extLst>
              <a:ext uri="{FF2B5EF4-FFF2-40B4-BE49-F238E27FC236}">
                <a16:creationId xmlns:a16="http://schemas.microsoft.com/office/drawing/2014/main" id="{4EA9B241-4B87-4147-BB36-3D7AD567FE44}"/>
              </a:ext>
            </a:extLst>
          </p:cNvPr>
          <p:cNvSpPr/>
          <p:nvPr/>
        </p:nvSpPr>
        <p:spPr>
          <a:xfrm>
            <a:off x="3062943" y="306785"/>
            <a:ext cx="1396536" cy="369332"/>
          </a:xfrm>
          <a:prstGeom prst="rect">
            <a:avLst/>
          </a:prstGeom>
        </p:spPr>
        <p:txBody>
          <a:bodyPr wrap="none">
            <a:spAutoFit/>
          </a:bodyPr>
          <a:lstStyle/>
          <a:p>
            <a:r>
              <a:rPr lang="ko-KR" altLang="en-US" b="1" dirty="0"/>
              <a:t>시계열 분석</a:t>
            </a:r>
            <a:endParaRPr lang="ko-KR" altLang="en-US" dirty="0"/>
          </a:p>
        </p:txBody>
      </p:sp>
    </p:spTree>
    <p:extLst>
      <p:ext uri="{BB962C8B-B14F-4D97-AF65-F5344CB8AC3E}">
        <p14:creationId xmlns:p14="http://schemas.microsoft.com/office/powerpoint/2010/main" val="34324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A14603DE-BA37-41BC-8A44-C6E5B883208F}"/>
              </a:ext>
            </a:extLst>
          </p:cNvPr>
          <p:cNvSpPr/>
          <p:nvPr/>
        </p:nvSpPr>
        <p:spPr>
          <a:xfrm>
            <a:off x="2977088" y="346152"/>
            <a:ext cx="2969787" cy="369332"/>
          </a:xfrm>
          <a:prstGeom prst="rect">
            <a:avLst/>
          </a:prstGeom>
        </p:spPr>
        <p:txBody>
          <a:bodyPr wrap="none">
            <a:spAutoFit/>
          </a:bodyPr>
          <a:lstStyle/>
          <a:p>
            <a:r>
              <a:rPr lang="en-US" altLang="ko-KR" dirty="0"/>
              <a:t>Correlation Analysis</a:t>
            </a:r>
            <a:r>
              <a:rPr lang="en-US" altLang="ko-KR" b="1" dirty="0">
                <a:solidFill>
                  <a:srgbClr val="5F6368"/>
                </a:solidFill>
                <a:latin typeface="Apple SD Gothic Neo"/>
              </a:rPr>
              <a:t> : Kendall</a:t>
            </a:r>
            <a:endParaRPr lang="ko-KR" altLang="en-US" dirty="0"/>
          </a:p>
        </p:txBody>
      </p:sp>
      <p:sp>
        <p:nvSpPr>
          <p:cNvPr id="16" name="슬라이드 번호 개체 틀 15">
            <a:extLst>
              <a:ext uri="{FF2B5EF4-FFF2-40B4-BE49-F238E27FC236}">
                <a16:creationId xmlns:a16="http://schemas.microsoft.com/office/drawing/2014/main" id="{71F081E1-8CF4-47F7-AC3E-FE0D3A1A8CF9}"/>
              </a:ext>
            </a:extLst>
          </p:cNvPr>
          <p:cNvSpPr>
            <a:spLocks noGrp="1"/>
          </p:cNvSpPr>
          <p:nvPr>
            <p:ph type="sldNum" sz="quarter" idx="12"/>
          </p:nvPr>
        </p:nvSpPr>
        <p:spPr/>
        <p:txBody>
          <a:bodyPr/>
          <a:lstStyle/>
          <a:p>
            <a:fld id="{DE77BB65-F969-4654-BF30-45C70C1BE112}" type="slidenum">
              <a:rPr lang="ko-KR" altLang="en-US" smtClean="0"/>
              <a:pPr/>
              <a:t>31</a:t>
            </a:fld>
            <a:endParaRPr lang="ko-KR" altLang="en-US"/>
          </a:p>
        </p:txBody>
      </p:sp>
      <p:sp>
        <p:nvSpPr>
          <p:cNvPr id="2" name="직사각형 1">
            <a:extLst>
              <a:ext uri="{FF2B5EF4-FFF2-40B4-BE49-F238E27FC236}">
                <a16:creationId xmlns:a16="http://schemas.microsoft.com/office/drawing/2014/main" id="{48FF7E72-0193-4B0C-9702-04913889A492}"/>
              </a:ext>
            </a:extLst>
          </p:cNvPr>
          <p:cNvSpPr/>
          <p:nvPr/>
        </p:nvSpPr>
        <p:spPr>
          <a:xfrm>
            <a:off x="404656" y="1425736"/>
            <a:ext cx="7678214" cy="1720599"/>
          </a:xfrm>
          <a:prstGeom prst="rect">
            <a:avLst/>
          </a:prstGeom>
          <a:ln>
            <a:solidFill>
              <a:schemeClr val="accent1"/>
            </a:solidFill>
          </a:ln>
        </p:spPr>
        <p:txBody>
          <a:bodyPr wrap="square">
            <a:spAutoFit/>
          </a:bodyPr>
          <a:lstStyle/>
          <a:p>
            <a:pPr marL="171450" indent="-171450">
              <a:lnSpc>
                <a:spcPct val="150000"/>
              </a:lnSpc>
              <a:buFont typeface="Wingdings" panose="05000000000000000000" pitchFamily="2" charset="2"/>
              <a:buChar char="§"/>
            </a:pPr>
            <a:r>
              <a:rPr lang="ko-KR" altLang="en-US" sz="1200" dirty="0">
                <a:highlight>
                  <a:srgbClr val="FFFF00"/>
                </a:highlight>
              </a:rPr>
              <a:t>비모수적 방법 </a:t>
            </a:r>
            <a:r>
              <a:rPr lang="en-US" altLang="ko-KR" sz="1200" dirty="0">
                <a:highlight>
                  <a:srgbClr val="FFFF00"/>
                </a:highlight>
              </a:rPr>
              <a:t>(Non-</a:t>
            </a:r>
            <a:r>
              <a:rPr lang="en-US" altLang="ko-KR" sz="1200" dirty="0" err="1">
                <a:highlight>
                  <a:srgbClr val="FFFF00"/>
                </a:highlight>
              </a:rPr>
              <a:t>parametic</a:t>
            </a:r>
            <a:r>
              <a:rPr lang="en-US" altLang="ko-KR" sz="1200" dirty="0">
                <a:highlight>
                  <a:srgbClr val="FFFF00"/>
                </a:highlight>
              </a:rPr>
              <a:t> method)</a:t>
            </a:r>
          </a:p>
          <a:p>
            <a:pPr marL="171450" indent="-171450">
              <a:lnSpc>
                <a:spcPct val="150000"/>
              </a:lnSpc>
              <a:buFont typeface="Arial" panose="020B0604020202020204" pitchFamily="34" charset="0"/>
              <a:buChar char="•"/>
            </a:pPr>
            <a:r>
              <a:rPr lang="ko-KR" altLang="en-US" sz="1200" dirty="0"/>
              <a:t>정규성 가정이 성립하지 않는 경우 사용</a:t>
            </a:r>
          </a:p>
          <a:p>
            <a:pPr marL="171450" indent="-171450">
              <a:lnSpc>
                <a:spcPct val="150000"/>
              </a:lnSpc>
              <a:buFont typeface="Arial" panose="020B0604020202020204" pitchFamily="34" charset="0"/>
              <a:buChar char="•"/>
            </a:pPr>
            <a:r>
              <a:rPr lang="ko-KR" altLang="en-US" sz="1200" dirty="0"/>
              <a:t>비선형적 관계이거나 </a:t>
            </a:r>
            <a:r>
              <a:rPr lang="ko-KR" altLang="en-US" sz="1200" dirty="0" err="1"/>
              <a:t>순서형변수일</a:t>
            </a:r>
            <a:r>
              <a:rPr lang="ko-KR" altLang="en-US" sz="1200" dirty="0"/>
              <a:t> 때 사용</a:t>
            </a:r>
          </a:p>
          <a:p>
            <a:pPr marL="171450" indent="-171450">
              <a:lnSpc>
                <a:spcPct val="150000"/>
              </a:lnSpc>
              <a:buFont typeface="Arial" panose="020B0604020202020204" pitchFamily="34" charset="0"/>
              <a:buChar char="•"/>
            </a:pPr>
            <a:r>
              <a:rPr lang="ko-KR" altLang="en-US" sz="1200" dirty="0" err="1">
                <a:solidFill>
                  <a:srgbClr val="666666"/>
                </a:solidFill>
                <a:latin typeface="Noto Sans KR"/>
              </a:rPr>
              <a:t>켄달</a:t>
            </a:r>
            <a:r>
              <a:rPr lang="ko-KR" altLang="en-US" sz="1200" dirty="0">
                <a:solidFill>
                  <a:srgbClr val="666666"/>
                </a:solidFill>
                <a:latin typeface="Noto Sans KR"/>
              </a:rPr>
              <a:t> </a:t>
            </a:r>
            <a:r>
              <a:rPr lang="ko-KR" altLang="en-US" sz="1200" dirty="0" err="1">
                <a:solidFill>
                  <a:srgbClr val="666666"/>
                </a:solidFill>
                <a:latin typeface="Noto Sans KR"/>
              </a:rPr>
              <a:t>타우는</a:t>
            </a:r>
            <a:r>
              <a:rPr lang="ko-KR" altLang="en-US" sz="1200" dirty="0">
                <a:solidFill>
                  <a:srgbClr val="666666"/>
                </a:solidFill>
                <a:latin typeface="Noto Sans KR"/>
              </a:rPr>
              <a:t> 두 변수들 간의 순위를 비교하여 연관성을 계산</a:t>
            </a:r>
            <a:endParaRPr lang="ko-KR" altLang="en-US" sz="1200" dirty="0"/>
          </a:p>
          <a:p>
            <a:pPr marL="171450" indent="-171450">
              <a:lnSpc>
                <a:spcPct val="150000"/>
              </a:lnSpc>
              <a:buFont typeface="Arial" panose="020B0604020202020204" pitchFamily="34" charset="0"/>
              <a:buChar char="•"/>
            </a:pPr>
            <a:r>
              <a:rPr lang="ko-KR" altLang="en-US" sz="1200" dirty="0">
                <a:highlight>
                  <a:srgbClr val="FFFF00"/>
                </a:highlight>
              </a:rPr>
              <a:t>특히 표본이 작을 때 </a:t>
            </a:r>
            <a:r>
              <a:rPr lang="en-US" altLang="ko-KR" sz="1200" dirty="0"/>
              <a:t>spearman</a:t>
            </a:r>
            <a:r>
              <a:rPr lang="ko-KR" altLang="en-US" sz="1200" dirty="0"/>
              <a:t>의 상관계수보다 </a:t>
            </a:r>
            <a:r>
              <a:rPr lang="ko-KR" altLang="en-US" sz="1200" dirty="0" err="1"/>
              <a:t>믿을만</a:t>
            </a:r>
            <a:r>
              <a:rPr lang="ko-KR" altLang="en-US" sz="1200" dirty="0"/>
              <a:t> 한 것으로 알려짐 </a:t>
            </a:r>
            <a:endParaRPr lang="en-US" altLang="ko-KR" sz="1200" dirty="0"/>
          </a:p>
          <a:p>
            <a:pPr marL="171450" indent="-171450">
              <a:lnSpc>
                <a:spcPct val="150000"/>
              </a:lnSpc>
              <a:buFont typeface="Arial" panose="020B0604020202020204" pitchFamily="34" charset="0"/>
              <a:buChar char="•"/>
            </a:pPr>
            <a:r>
              <a:rPr lang="en-US" altLang="ko-KR" sz="1200" dirty="0">
                <a:sym typeface="Wingdings" panose="05000000000000000000" pitchFamily="2" charset="2"/>
              </a:rPr>
              <a:t> </a:t>
            </a:r>
            <a:r>
              <a:rPr lang="ko-KR" altLang="en-US" sz="1200" dirty="0">
                <a:highlight>
                  <a:srgbClr val="FFFF00"/>
                </a:highlight>
              </a:rPr>
              <a:t>설문조사에서 </a:t>
            </a:r>
            <a:r>
              <a:rPr lang="ko-KR" altLang="en-US" sz="1200" dirty="0" err="1">
                <a:highlight>
                  <a:srgbClr val="FFFF00"/>
                </a:highlight>
              </a:rPr>
              <a:t>리커드</a:t>
            </a:r>
            <a:r>
              <a:rPr lang="ko-KR" altLang="en-US" sz="1200" dirty="0">
                <a:highlight>
                  <a:srgbClr val="FFFF00"/>
                </a:highlight>
              </a:rPr>
              <a:t> 척도 문항 각각의 상관계수를 구할 때 이용</a:t>
            </a:r>
            <a:endParaRPr lang="en-US" altLang="ko-KR" sz="1200" dirty="0">
              <a:highlight>
                <a:srgbClr val="FFFF00"/>
              </a:highlight>
            </a:endParaRPr>
          </a:p>
        </p:txBody>
      </p:sp>
      <p:sp>
        <p:nvSpPr>
          <p:cNvPr id="6" name="바닥글 개체 틀 5">
            <a:extLst>
              <a:ext uri="{FF2B5EF4-FFF2-40B4-BE49-F238E27FC236}">
                <a16:creationId xmlns:a16="http://schemas.microsoft.com/office/drawing/2014/main" id="{44FCAD37-623F-48F8-8864-BDA2B342C5C2}"/>
              </a:ext>
            </a:extLst>
          </p:cNvPr>
          <p:cNvSpPr>
            <a:spLocks noGrp="1"/>
          </p:cNvSpPr>
          <p:nvPr>
            <p:ph type="ftr" sz="quarter" idx="11"/>
          </p:nvPr>
        </p:nvSpPr>
        <p:spPr/>
        <p:txBody>
          <a:bodyPr/>
          <a:lstStyle/>
          <a:p>
            <a:r>
              <a:rPr lang="en-US" altLang="ko-KR"/>
              <a:t>UBION PBL- FBA</a:t>
            </a:r>
            <a:endParaRPr lang="ko-KR" altLang="en-US" dirty="0"/>
          </a:p>
        </p:txBody>
      </p:sp>
      <p:pic>
        <p:nvPicPr>
          <p:cNvPr id="7" name="그림 6">
            <a:extLst>
              <a:ext uri="{FF2B5EF4-FFF2-40B4-BE49-F238E27FC236}">
                <a16:creationId xmlns:a16="http://schemas.microsoft.com/office/drawing/2014/main" id="{F37A632F-ABBE-4C56-ACB5-FAF347F536C5}"/>
              </a:ext>
            </a:extLst>
          </p:cNvPr>
          <p:cNvPicPr>
            <a:picLocks noChangeAspect="1"/>
          </p:cNvPicPr>
          <p:nvPr/>
        </p:nvPicPr>
        <p:blipFill>
          <a:blip r:embed="rId2"/>
          <a:stretch>
            <a:fillRect/>
          </a:stretch>
        </p:blipFill>
        <p:spPr>
          <a:xfrm>
            <a:off x="1512217" y="4885390"/>
            <a:ext cx="5210902" cy="1057349"/>
          </a:xfrm>
          <a:prstGeom prst="rect">
            <a:avLst/>
          </a:prstGeom>
          <a:ln w="19050">
            <a:solidFill>
              <a:schemeClr val="accent1"/>
            </a:solidFill>
          </a:ln>
        </p:spPr>
      </p:pic>
      <p:sp>
        <p:nvSpPr>
          <p:cNvPr id="8" name="TextBox 7">
            <a:extLst>
              <a:ext uri="{FF2B5EF4-FFF2-40B4-BE49-F238E27FC236}">
                <a16:creationId xmlns:a16="http://schemas.microsoft.com/office/drawing/2014/main" id="{B8ADDF17-121F-407F-B91E-25B9229158A2}"/>
              </a:ext>
            </a:extLst>
          </p:cNvPr>
          <p:cNvSpPr txBox="1"/>
          <p:nvPr/>
        </p:nvSpPr>
        <p:spPr>
          <a:xfrm>
            <a:off x="348529" y="5275564"/>
            <a:ext cx="2079813" cy="276999"/>
          </a:xfrm>
          <a:prstGeom prst="rect">
            <a:avLst/>
          </a:prstGeom>
          <a:noFill/>
        </p:spPr>
        <p:txBody>
          <a:bodyPr wrap="square" rtlCol="0">
            <a:spAutoFit/>
          </a:bodyPr>
          <a:lstStyle/>
          <a:p>
            <a:r>
              <a:rPr lang="ko-KR" altLang="en-US" sz="1200" dirty="0" err="1"/>
              <a:t>검정통계량</a:t>
            </a:r>
            <a:endParaRPr lang="ko-KR" altLang="en-US" sz="1200" dirty="0"/>
          </a:p>
        </p:txBody>
      </p:sp>
      <p:sp>
        <p:nvSpPr>
          <p:cNvPr id="9" name="직사각형 8">
            <a:extLst>
              <a:ext uri="{FF2B5EF4-FFF2-40B4-BE49-F238E27FC236}">
                <a16:creationId xmlns:a16="http://schemas.microsoft.com/office/drawing/2014/main" id="{725A4831-74EB-49A5-A043-20B6C28E5AA1}"/>
              </a:ext>
            </a:extLst>
          </p:cNvPr>
          <p:cNvSpPr/>
          <p:nvPr/>
        </p:nvSpPr>
        <p:spPr>
          <a:xfrm>
            <a:off x="4860032" y="1010310"/>
            <a:ext cx="1863087" cy="335605"/>
          </a:xfrm>
          <a:prstGeom prst="rect">
            <a:avLst/>
          </a:prstGeom>
          <a:solidFill>
            <a:schemeClr val="accent1">
              <a:lumMod val="20000"/>
              <a:lumOff val="80000"/>
            </a:schemeClr>
          </a:solidFill>
          <a:ln>
            <a:solidFill>
              <a:schemeClr val="accent1"/>
            </a:solidFill>
          </a:ln>
        </p:spPr>
        <p:txBody>
          <a:bodyPr wrap="square">
            <a:spAutoFit/>
          </a:bodyPr>
          <a:lstStyle/>
          <a:p>
            <a:pPr>
              <a:lnSpc>
                <a:spcPct val="150000"/>
              </a:lnSpc>
            </a:pPr>
            <a:r>
              <a:rPr lang="en-US" altLang="ko-KR" sz="1200" b="1" dirty="0" err="1"/>
              <a:t>kendall</a:t>
            </a:r>
            <a:r>
              <a:rPr lang="ko-KR" altLang="en-US" sz="1200" b="1" dirty="0"/>
              <a:t>의 </a:t>
            </a:r>
            <a:r>
              <a:rPr lang="en-US" altLang="ko-KR" sz="1200" b="1" dirty="0"/>
              <a:t>tau</a:t>
            </a:r>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ACB8FFC0-F4BA-4F72-84EB-F8C852D2DAD4}"/>
                  </a:ext>
                </a:extLst>
              </p:cNvPr>
              <p:cNvSpPr/>
              <p:nvPr/>
            </p:nvSpPr>
            <p:spPr>
              <a:xfrm>
                <a:off x="404656" y="3324237"/>
                <a:ext cx="7119672" cy="1290033"/>
              </a:xfrm>
              <a:prstGeom prst="rect">
                <a:avLst/>
              </a:prstGeom>
              <a:ln>
                <a:solidFill>
                  <a:schemeClr val="accent1"/>
                </a:solidFill>
              </a:ln>
            </p:spPr>
            <p:txBody>
              <a:bodyPr wrap="square">
                <a:spAutoFit/>
              </a:bodyPr>
              <a:lstStyle/>
              <a:p>
                <a:pPr>
                  <a:lnSpc>
                    <a:spcPct val="150000"/>
                  </a:lnSpc>
                </a:pPr>
                <a:r>
                  <a:rPr lang="en-US" altLang="ko-KR" sz="1200" dirty="0">
                    <a:latin typeface="fell"/>
                  </a:rPr>
                  <a:t>Kendall tau  =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𝐶</m:t>
                        </m:r>
                        <m:r>
                          <a:rPr lang="en-US" altLang="ko-KR" sz="1200" b="0" i="1" smtClean="0">
                            <a:latin typeface="Cambria Math" panose="02040503050406030204" pitchFamily="18" charset="0"/>
                          </a:rPr>
                          <m:t>  −  </m:t>
                        </m:r>
                        <m:r>
                          <a:rPr lang="en-US" altLang="ko-KR" sz="1200" b="0" i="1" smtClean="0">
                            <a:latin typeface="Cambria Math" panose="02040503050406030204" pitchFamily="18" charset="0"/>
                            <a:ea typeface="Cambria Math" panose="02040503050406030204" pitchFamily="18" charset="0"/>
                          </a:rPr>
                          <m:t>𝐷</m:t>
                        </m:r>
                      </m:num>
                      <m:den>
                        <m:r>
                          <a:rPr lang="en-US" altLang="ko-KR" sz="1200" b="0" i="1" smtClean="0">
                            <a:latin typeface="Cambria Math" panose="02040503050406030204" pitchFamily="18" charset="0"/>
                          </a:rPr>
                          <m:t>𝐶</m:t>
                        </m:r>
                        <m:r>
                          <a:rPr lang="en-US" altLang="ko-KR" sz="1200" b="0" i="1" smtClean="0">
                            <a:latin typeface="Cambria Math" panose="02040503050406030204" pitchFamily="18" charset="0"/>
                          </a:rPr>
                          <m:t> +  </m:t>
                        </m:r>
                        <m:r>
                          <a:rPr lang="en-US" altLang="ko-KR" sz="1200" b="0" i="1" smtClean="0">
                            <a:latin typeface="Cambria Math" panose="02040503050406030204" pitchFamily="18" charset="0"/>
                          </a:rPr>
                          <m:t>𝐷</m:t>
                        </m:r>
                      </m:den>
                    </m:f>
                  </m:oMath>
                </a14:m>
                <a:endParaRPr lang="en-US" altLang="ko-KR" sz="1200" dirty="0">
                  <a:latin typeface="fell"/>
                </a:endParaRPr>
              </a:p>
              <a:p>
                <a:pPr marL="171450" indent="-171450">
                  <a:lnSpc>
                    <a:spcPct val="150000"/>
                  </a:lnSpc>
                  <a:buFont typeface="Arial" panose="020B0604020202020204" pitchFamily="34" charset="0"/>
                  <a:buChar char="•"/>
                </a:pPr>
                <a:r>
                  <a:rPr lang="en-US" altLang="ko-KR" sz="1200" dirty="0">
                    <a:latin typeface="Noto Sans KR"/>
                  </a:rPr>
                  <a:t>concordant pair(C): </a:t>
                </a:r>
                <a:r>
                  <a:rPr lang="ko-KR" altLang="en-US" sz="1200" dirty="0">
                    <a:latin typeface="Noto Sans KR"/>
                  </a:rPr>
                  <a:t>각 변수의 비교 대상의 상하 관계가 동일한 경우 수 </a:t>
                </a:r>
                <a:endParaRPr lang="ko-KR" altLang="en-US" sz="1200" dirty="0"/>
              </a:p>
              <a:p>
                <a:pPr marL="171450" indent="-171450">
                  <a:lnSpc>
                    <a:spcPct val="150000"/>
                  </a:lnSpc>
                  <a:buFont typeface="Arial" panose="020B0604020202020204" pitchFamily="34" charset="0"/>
                  <a:buChar char="•"/>
                </a:pPr>
                <a:r>
                  <a:rPr lang="en-US" altLang="ko-KR" sz="1200" dirty="0"/>
                  <a:t> </a:t>
                </a:r>
                <a:r>
                  <a:rPr lang="en-US" altLang="ko-KR" sz="1200" dirty="0" err="1"/>
                  <a:t>disconcordant</a:t>
                </a:r>
                <a:r>
                  <a:rPr lang="en-US" altLang="ko-KR" sz="1200" dirty="0"/>
                  <a:t> pair(D) :  concordant pair</a:t>
                </a:r>
                <a:r>
                  <a:rPr lang="ko-KR" altLang="en-US" sz="1200" dirty="0"/>
                  <a:t>가 아닌 수</a:t>
                </a:r>
                <a:endParaRPr lang="en-US" altLang="ko-KR" sz="1200" dirty="0"/>
              </a:p>
              <a:p>
                <a:pPr marL="171450" indent="-171450">
                  <a:lnSpc>
                    <a:spcPct val="150000"/>
                  </a:lnSpc>
                  <a:buFont typeface="Arial" panose="020B0604020202020204" pitchFamily="34" charset="0"/>
                  <a:buChar char="•"/>
                </a:pPr>
                <a:r>
                  <a:rPr lang="ko-KR" altLang="en-US" sz="1200" b="0" i="0" dirty="0">
                    <a:effectLst/>
                    <a:latin typeface="fell"/>
                  </a:rPr>
                  <a:t>값의 범위 </a:t>
                </a:r>
                <a:r>
                  <a:rPr lang="en-US" altLang="ko-KR" sz="1200" b="0" i="0" dirty="0">
                    <a:effectLst/>
                    <a:latin typeface="fell"/>
                  </a:rPr>
                  <a:t>:  -1 ~ 1</a:t>
                </a:r>
              </a:p>
            </p:txBody>
          </p:sp>
        </mc:Choice>
        <mc:Fallback xmlns="">
          <p:sp>
            <p:nvSpPr>
              <p:cNvPr id="12" name="직사각형 11">
                <a:extLst>
                  <a:ext uri="{FF2B5EF4-FFF2-40B4-BE49-F238E27FC236}">
                    <a16:creationId xmlns:a16="http://schemas.microsoft.com/office/drawing/2014/main" id="{ACB8FFC0-F4BA-4F72-84EB-F8C852D2DAD4}"/>
                  </a:ext>
                </a:extLst>
              </p:cNvPr>
              <p:cNvSpPr>
                <a:spLocks noRot="1" noChangeAspect="1" noMove="1" noResize="1" noEditPoints="1" noAdjustHandles="1" noChangeArrowheads="1" noChangeShapeType="1" noTextEdit="1"/>
              </p:cNvSpPr>
              <p:nvPr/>
            </p:nvSpPr>
            <p:spPr>
              <a:xfrm>
                <a:off x="404656" y="3324237"/>
                <a:ext cx="7119672" cy="1290033"/>
              </a:xfrm>
              <a:prstGeom prst="rect">
                <a:avLst/>
              </a:prstGeom>
              <a:blipFill>
                <a:blip r:embed="rId3"/>
                <a:stretch>
                  <a:fillRect b="-2336"/>
                </a:stretch>
              </a:blipFill>
              <a:ln>
                <a:solidFill>
                  <a:schemeClr val="accent1"/>
                </a:solidFill>
              </a:ln>
            </p:spPr>
            <p:txBody>
              <a:bodyPr/>
              <a:lstStyle/>
              <a:p>
                <a:r>
                  <a:rPr lang="ko-KR" altLang="en-US">
                    <a:noFill/>
                  </a:rPr>
                  <a:t> </a:t>
                </a:r>
              </a:p>
            </p:txBody>
          </p:sp>
        </mc:Fallback>
      </mc:AlternateContent>
      <p:sp>
        <p:nvSpPr>
          <p:cNvPr id="13" name="직사각형 12">
            <a:extLst>
              <a:ext uri="{FF2B5EF4-FFF2-40B4-BE49-F238E27FC236}">
                <a16:creationId xmlns:a16="http://schemas.microsoft.com/office/drawing/2014/main" id="{0C996A13-D5E0-4187-A808-F190C206702E}"/>
              </a:ext>
            </a:extLst>
          </p:cNvPr>
          <p:cNvSpPr/>
          <p:nvPr/>
        </p:nvSpPr>
        <p:spPr>
          <a:xfrm>
            <a:off x="244266" y="1038138"/>
            <a:ext cx="4399742" cy="307777"/>
          </a:xfrm>
          <a:prstGeom prst="rect">
            <a:avLst/>
          </a:prstGeom>
          <a:solidFill>
            <a:schemeClr val="accent1">
              <a:lumMod val="20000"/>
              <a:lumOff val="80000"/>
            </a:schemeClr>
          </a:solidFill>
        </p:spPr>
        <p:txBody>
          <a:bodyPr wrap="square">
            <a:spAutoFit/>
          </a:bodyPr>
          <a:lstStyle/>
          <a:p>
            <a:r>
              <a:rPr lang="en-US" altLang="ko-KR" sz="1400" b="1" dirty="0">
                <a:solidFill>
                  <a:srgbClr val="5F6368"/>
                </a:solidFill>
                <a:latin typeface="Apple SD Gothic Neo"/>
              </a:rPr>
              <a:t>3.   Kendall</a:t>
            </a:r>
            <a:r>
              <a:rPr lang="ko-KR" altLang="en-US" sz="1400" dirty="0">
                <a:solidFill>
                  <a:srgbClr val="4D5156"/>
                </a:solidFill>
                <a:latin typeface="Apple SD Gothic Neo"/>
              </a:rPr>
              <a:t>의 순위상관계수</a:t>
            </a:r>
            <a:r>
              <a:rPr lang="en-US" altLang="ko-KR" sz="1400" dirty="0">
                <a:solidFill>
                  <a:srgbClr val="4D5156"/>
                </a:solidFill>
                <a:latin typeface="Apple SD Gothic Neo"/>
              </a:rPr>
              <a:t>(rank correlation coefficient</a:t>
            </a:r>
            <a:endParaRPr lang="ko-KR" altLang="en-US" sz="1400" dirty="0"/>
          </a:p>
        </p:txBody>
      </p:sp>
      <p:sp>
        <p:nvSpPr>
          <p:cNvPr id="15" name="TextBox 14">
            <a:extLst>
              <a:ext uri="{FF2B5EF4-FFF2-40B4-BE49-F238E27FC236}">
                <a16:creationId xmlns:a16="http://schemas.microsoft.com/office/drawing/2014/main" id="{9C026A8D-AE54-4BAE-80FC-A0FC349286EC}"/>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283571513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827584" y="1387886"/>
            <a:ext cx="5904656" cy="2041113"/>
          </a:xfrm>
          <a:ln>
            <a:solidFill>
              <a:srgbClr val="0070C0"/>
            </a:solidFill>
          </a:ln>
        </p:spPr>
        <p:txBody>
          <a:bodyPr>
            <a:noAutofit/>
          </a:bodyPr>
          <a:lstStyle/>
          <a:p>
            <a:pPr>
              <a:lnSpc>
                <a:spcPct val="150000"/>
              </a:lnSpc>
            </a:pPr>
            <a:r>
              <a:rPr lang="ko-KR" altLang="en-US" sz="1400" dirty="0">
                <a:highlight>
                  <a:srgbClr val="FFFF00"/>
                </a:highlight>
              </a:rPr>
              <a:t>시간그래프 그리기</a:t>
            </a:r>
          </a:p>
          <a:p>
            <a:pPr>
              <a:lnSpc>
                <a:spcPct val="150000"/>
              </a:lnSpc>
            </a:pPr>
            <a:r>
              <a:rPr lang="ko-KR" altLang="en-US" sz="1400" dirty="0"/>
              <a:t>추세와 계절성을 제거하기</a:t>
            </a:r>
          </a:p>
          <a:p>
            <a:pPr>
              <a:lnSpc>
                <a:spcPct val="150000"/>
              </a:lnSpc>
            </a:pPr>
            <a:r>
              <a:rPr lang="ko-KR" altLang="en-US" sz="1400" dirty="0" err="1"/>
              <a:t>잔차를</a:t>
            </a:r>
            <a:r>
              <a:rPr lang="ko-KR" altLang="en-US" sz="1400" dirty="0"/>
              <a:t> 예측하기</a:t>
            </a:r>
          </a:p>
          <a:p>
            <a:pPr>
              <a:lnSpc>
                <a:spcPct val="150000"/>
              </a:lnSpc>
            </a:pPr>
            <a:r>
              <a:rPr lang="ko-KR" altLang="en-US" sz="1400" dirty="0" err="1"/>
              <a:t>잔차에</a:t>
            </a:r>
            <a:r>
              <a:rPr lang="ko-KR" altLang="en-US" sz="1400" dirty="0"/>
              <a:t> 대한 모델 적합하기</a:t>
            </a:r>
          </a:p>
          <a:p>
            <a:pPr>
              <a:lnSpc>
                <a:spcPct val="150000"/>
              </a:lnSpc>
            </a:pPr>
            <a:r>
              <a:rPr lang="ko-KR" altLang="en-US" sz="1400" dirty="0"/>
              <a:t>예측된 </a:t>
            </a:r>
            <a:r>
              <a:rPr lang="ko-KR" altLang="en-US" sz="1400" dirty="0" err="1"/>
              <a:t>잔차에</a:t>
            </a:r>
            <a:r>
              <a:rPr lang="ko-KR" altLang="en-US" sz="1400" dirty="0"/>
              <a:t> 추세와 계절성을 더하여 미래를 예측하기</a:t>
            </a:r>
            <a:endParaRPr lang="en-US" altLang="ko-KR" sz="1200" dirty="0"/>
          </a:p>
        </p:txBody>
      </p:sp>
      <p:sp>
        <p:nvSpPr>
          <p:cNvPr id="2" name="직사각형 1">
            <a:extLst>
              <a:ext uri="{FF2B5EF4-FFF2-40B4-BE49-F238E27FC236}">
                <a16:creationId xmlns:a16="http://schemas.microsoft.com/office/drawing/2014/main" id="{B53EEF51-C748-4805-A614-5DA814DCD306}"/>
              </a:ext>
            </a:extLst>
          </p:cNvPr>
          <p:cNvSpPr/>
          <p:nvPr/>
        </p:nvSpPr>
        <p:spPr>
          <a:xfrm>
            <a:off x="3471658" y="304813"/>
            <a:ext cx="1483098" cy="300082"/>
          </a:xfrm>
          <a:prstGeom prst="rect">
            <a:avLst/>
          </a:prstGeom>
        </p:spPr>
        <p:txBody>
          <a:bodyPr wrap="none">
            <a:spAutoFit/>
          </a:bodyPr>
          <a:lstStyle/>
          <a:p>
            <a:r>
              <a:rPr lang="ko-KR" altLang="en-US" sz="1350" b="1" dirty="0"/>
              <a:t>시계열 분석 절차</a:t>
            </a:r>
          </a:p>
        </p:txBody>
      </p:sp>
      <p:sp>
        <p:nvSpPr>
          <p:cNvPr id="9" name="제목 1">
            <a:extLst>
              <a:ext uri="{FF2B5EF4-FFF2-40B4-BE49-F238E27FC236}">
                <a16:creationId xmlns:a16="http://schemas.microsoft.com/office/drawing/2014/main" id="{A94B10CF-0AB8-4C57-A072-E05B7991E741}"/>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1" name="직사각형 10">
            <a:extLst>
              <a:ext uri="{FF2B5EF4-FFF2-40B4-BE49-F238E27FC236}">
                <a16:creationId xmlns:a16="http://schemas.microsoft.com/office/drawing/2014/main" id="{BD02F13E-98CC-4165-B6F8-1EB58093A5A5}"/>
              </a:ext>
            </a:extLst>
          </p:cNvPr>
          <p:cNvSpPr/>
          <p:nvPr/>
        </p:nvSpPr>
        <p:spPr>
          <a:xfrm>
            <a:off x="179576" y="128243"/>
            <a:ext cx="2376200" cy="276999"/>
          </a:xfrm>
          <a:prstGeom prst="rect">
            <a:avLst/>
          </a:prstGeom>
          <a:ln w="28575">
            <a:solidFill>
              <a:schemeClr val="accent1">
                <a:lumMod val="40000"/>
                <a:lumOff val="60000"/>
              </a:schemeClr>
            </a:solidFill>
          </a:ln>
        </p:spPr>
        <p:txBody>
          <a:bodyPr wrap="square">
            <a:spAutoFit/>
          </a:bodyPr>
          <a:lstStyle/>
          <a:p>
            <a:r>
              <a:rPr lang="en-US" altLang="ko-KR" sz="1200" dirty="0"/>
              <a:t>* </a:t>
            </a:r>
            <a:r>
              <a:rPr lang="ko-KR" altLang="en-US" sz="1200" dirty="0"/>
              <a:t>예측분석</a:t>
            </a:r>
            <a:r>
              <a:rPr lang="en-US" altLang="ko-KR" sz="1200" dirty="0"/>
              <a:t> (Predictive Analytics) </a:t>
            </a:r>
            <a:endParaRPr lang="ko-KR" altLang="en-US" sz="1200" dirty="0"/>
          </a:p>
        </p:txBody>
      </p:sp>
      <p:sp>
        <p:nvSpPr>
          <p:cNvPr id="3" name="바닥글 개체 틀 2">
            <a:extLst>
              <a:ext uri="{FF2B5EF4-FFF2-40B4-BE49-F238E27FC236}">
                <a16:creationId xmlns:a16="http://schemas.microsoft.com/office/drawing/2014/main" id="{A566BFFC-90F8-4B35-8A63-18AF738720F6}"/>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6E72AA09-F98D-4CFF-AA56-FBA930F9B188}"/>
              </a:ext>
            </a:extLst>
          </p:cNvPr>
          <p:cNvSpPr>
            <a:spLocks noGrp="1"/>
          </p:cNvSpPr>
          <p:nvPr>
            <p:ph type="sldNum" sz="quarter" idx="12"/>
          </p:nvPr>
        </p:nvSpPr>
        <p:spPr/>
        <p:txBody>
          <a:bodyPr/>
          <a:lstStyle/>
          <a:p>
            <a:fld id="{DE77BB65-F969-4654-BF30-45C70C1BE112}" type="slidenum">
              <a:rPr lang="ko-KR" altLang="en-US" smtClean="0"/>
              <a:pPr/>
              <a:t>310</a:t>
            </a:fld>
            <a:endParaRPr lang="ko-KR" altLang="en-US"/>
          </a:p>
        </p:txBody>
      </p:sp>
    </p:spTree>
    <p:extLst>
      <p:ext uri="{BB962C8B-B14F-4D97-AF65-F5344CB8AC3E}">
        <p14:creationId xmlns:p14="http://schemas.microsoft.com/office/powerpoint/2010/main" val="7960081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F8D7C52F-4B17-4AF1-9E61-8256285ACE46}"/>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1F4239C3-783D-40D2-B204-5639BACCA10A}"/>
              </a:ext>
            </a:extLst>
          </p:cNvPr>
          <p:cNvSpPr>
            <a:spLocks noGrp="1"/>
          </p:cNvSpPr>
          <p:nvPr>
            <p:ph type="sldNum" sz="quarter" idx="12"/>
          </p:nvPr>
        </p:nvSpPr>
        <p:spPr/>
        <p:txBody>
          <a:bodyPr/>
          <a:lstStyle/>
          <a:p>
            <a:fld id="{DE77BB65-F969-4654-BF30-45C70C1BE112}" type="slidenum">
              <a:rPr lang="ko-KR" altLang="en-US" smtClean="0"/>
              <a:pPr/>
              <a:t>311</a:t>
            </a:fld>
            <a:endParaRPr lang="ko-KR" altLang="en-US"/>
          </a:p>
        </p:txBody>
      </p:sp>
      <p:sp>
        <p:nvSpPr>
          <p:cNvPr id="6" name="직사각형 5">
            <a:extLst>
              <a:ext uri="{FF2B5EF4-FFF2-40B4-BE49-F238E27FC236}">
                <a16:creationId xmlns:a16="http://schemas.microsoft.com/office/drawing/2014/main" id="{5D846F1A-1972-4F6B-A792-2D4607CA53A6}"/>
              </a:ext>
            </a:extLst>
          </p:cNvPr>
          <p:cNvSpPr/>
          <p:nvPr/>
        </p:nvSpPr>
        <p:spPr>
          <a:xfrm>
            <a:off x="467544" y="1093609"/>
            <a:ext cx="7614592" cy="646331"/>
          </a:xfrm>
          <a:prstGeom prst="rect">
            <a:avLst/>
          </a:prstGeom>
        </p:spPr>
        <p:txBody>
          <a:bodyPr wrap="square">
            <a:spAutoFit/>
          </a:bodyPr>
          <a:lstStyle/>
          <a:p>
            <a:pPr marL="285750" indent="-285750">
              <a:buFont typeface="Wingdings" panose="05000000000000000000" pitchFamily="2" charset="2"/>
              <a:buChar char="§"/>
            </a:pPr>
            <a:r>
              <a:rPr lang="en-US" altLang="ko-KR" dirty="0"/>
              <a:t>https://curiousily.com/posts/time-series-forecasting-with-lstm-for-daily-coronavirus-cases/</a:t>
            </a:r>
            <a:endParaRPr lang="ko-KR" altLang="en-US" dirty="0"/>
          </a:p>
        </p:txBody>
      </p:sp>
      <p:sp>
        <p:nvSpPr>
          <p:cNvPr id="7" name="직사각형 6">
            <a:extLst>
              <a:ext uri="{FF2B5EF4-FFF2-40B4-BE49-F238E27FC236}">
                <a16:creationId xmlns:a16="http://schemas.microsoft.com/office/drawing/2014/main" id="{41EAA7ED-DCEC-4C3D-BE37-48BF5CFAD34A}"/>
              </a:ext>
            </a:extLst>
          </p:cNvPr>
          <p:cNvSpPr/>
          <p:nvPr/>
        </p:nvSpPr>
        <p:spPr>
          <a:xfrm>
            <a:off x="910157" y="1887759"/>
            <a:ext cx="4572000" cy="646331"/>
          </a:xfrm>
          <a:prstGeom prst="rect">
            <a:avLst/>
          </a:prstGeom>
        </p:spPr>
        <p:txBody>
          <a:bodyPr>
            <a:spAutoFit/>
          </a:bodyPr>
          <a:lstStyle/>
          <a:p>
            <a:r>
              <a:rPr lang="en-US" altLang="ko-KR" b="1" dirty="0">
                <a:latin typeface="IBM Plex Sans"/>
              </a:rPr>
              <a:t>Time Series Forecasting with LSTMs for Daily Coronavirus Cases using </a:t>
            </a:r>
            <a:r>
              <a:rPr lang="en-US" altLang="ko-KR" b="1" dirty="0" err="1">
                <a:latin typeface="IBM Plex Sans"/>
              </a:rPr>
              <a:t>PyTorch</a:t>
            </a:r>
            <a:r>
              <a:rPr lang="en-US" altLang="ko-KR" b="1" dirty="0">
                <a:latin typeface="IBM Plex Sans"/>
              </a:rPr>
              <a:t> in Python</a:t>
            </a:r>
            <a:endParaRPr lang="en-US" altLang="ko-KR" b="1" i="0" dirty="0">
              <a:effectLst/>
              <a:latin typeface="IBM Plex Sans"/>
            </a:endParaRPr>
          </a:p>
        </p:txBody>
      </p:sp>
      <p:sp>
        <p:nvSpPr>
          <p:cNvPr id="8" name="직사각형 7">
            <a:extLst>
              <a:ext uri="{FF2B5EF4-FFF2-40B4-BE49-F238E27FC236}">
                <a16:creationId xmlns:a16="http://schemas.microsoft.com/office/drawing/2014/main" id="{EB38ABAF-70B6-4746-8DDA-C8EC59D2C478}"/>
              </a:ext>
            </a:extLst>
          </p:cNvPr>
          <p:cNvSpPr/>
          <p:nvPr/>
        </p:nvSpPr>
        <p:spPr>
          <a:xfrm>
            <a:off x="490491" y="2529357"/>
            <a:ext cx="7406208" cy="646331"/>
          </a:xfrm>
          <a:prstGeom prst="rect">
            <a:avLst/>
          </a:prstGeom>
        </p:spPr>
        <p:txBody>
          <a:bodyPr wrap="square">
            <a:spAutoFit/>
          </a:bodyPr>
          <a:lstStyle/>
          <a:p>
            <a:pPr marL="285750" indent="-285750">
              <a:buFont typeface="Arial" panose="020B0604020202020204" pitchFamily="34" charset="0"/>
              <a:buChar char="•"/>
            </a:pPr>
            <a:r>
              <a:rPr lang="en-US" altLang="ko-KR" dirty="0"/>
              <a:t>https://www.kaggle.com/taronzakaryan/predicting-stock-price-using-lstm-model-pytorch?scriptVersionId=59632795</a:t>
            </a:r>
            <a:endParaRPr lang="ko-KR" altLang="en-US" dirty="0"/>
          </a:p>
        </p:txBody>
      </p:sp>
      <p:sp>
        <p:nvSpPr>
          <p:cNvPr id="9" name="직사각형 8">
            <a:extLst>
              <a:ext uri="{FF2B5EF4-FFF2-40B4-BE49-F238E27FC236}">
                <a16:creationId xmlns:a16="http://schemas.microsoft.com/office/drawing/2014/main" id="{B1584AD9-FEAC-429A-A602-4326A745D40A}"/>
              </a:ext>
            </a:extLst>
          </p:cNvPr>
          <p:cNvSpPr/>
          <p:nvPr/>
        </p:nvSpPr>
        <p:spPr>
          <a:xfrm>
            <a:off x="1096738" y="3289152"/>
            <a:ext cx="5707510" cy="369332"/>
          </a:xfrm>
          <a:prstGeom prst="rect">
            <a:avLst/>
          </a:prstGeom>
        </p:spPr>
        <p:txBody>
          <a:bodyPr wrap="square">
            <a:spAutoFit/>
          </a:bodyPr>
          <a:lstStyle/>
          <a:p>
            <a:pPr fontAlgn="base"/>
            <a:r>
              <a:rPr lang="en-US" altLang="ko-KR" b="1" dirty="0">
                <a:solidFill>
                  <a:srgbClr val="202124"/>
                </a:solidFill>
                <a:latin typeface="zeitung"/>
              </a:rPr>
              <a:t>Predicting Stock Price using LSTM model, </a:t>
            </a:r>
            <a:r>
              <a:rPr lang="en-US" altLang="ko-KR" b="1" dirty="0" err="1">
                <a:solidFill>
                  <a:srgbClr val="202124"/>
                </a:solidFill>
                <a:latin typeface="zeitung"/>
              </a:rPr>
              <a:t>PyTorch</a:t>
            </a:r>
            <a:endParaRPr lang="en-US" altLang="ko-KR" b="1" i="0" dirty="0">
              <a:solidFill>
                <a:srgbClr val="202124"/>
              </a:solidFill>
              <a:effectLst/>
              <a:latin typeface="zeitung"/>
            </a:endParaRPr>
          </a:p>
        </p:txBody>
      </p:sp>
      <p:sp>
        <p:nvSpPr>
          <p:cNvPr id="10" name="직사각형 9">
            <a:extLst>
              <a:ext uri="{FF2B5EF4-FFF2-40B4-BE49-F238E27FC236}">
                <a16:creationId xmlns:a16="http://schemas.microsoft.com/office/drawing/2014/main" id="{2BC7BA74-FC6A-4905-BAAE-3F4EAE0A6D75}"/>
              </a:ext>
            </a:extLst>
          </p:cNvPr>
          <p:cNvSpPr/>
          <p:nvPr/>
        </p:nvSpPr>
        <p:spPr>
          <a:xfrm>
            <a:off x="541660" y="3755089"/>
            <a:ext cx="7466359" cy="369332"/>
          </a:xfrm>
          <a:prstGeom prst="rect">
            <a:avLst/>
          </a:prstGeom>
        </p:spPr>
        <p:txBody>
          <a:bodyPr wrap="square">
            <a:spAutoFit/>
          </a:bodyPr>
          <a:lstStyle/>
          <a:p>
            <a:pPr marL="285750" indent="-285750">
              <a:buFont typeface="Arial" panose="020B0604020202020204" pitchFamily="34" charset="0"/>
              <a:buChar char="•"/>
            </a:pPr>
            <a:r>
              <a:rPr lang="en-US" altLang="ko-KR" dirty="0"/>
              <a:t>kaggle.com/</a:t>
            </a:r>
            <a:r>
              <a:rPr lang="en-US" altLang="ko-KR" dirty="0" err="1"/>
              <a:t>purplejester</a:t>
            </a:r>
            <a:r>
              <a:rPr lang="en-US" altLang="ko-KR" dirty="0"/>
              <a:t>/a-simple-</a:t>
            </a:r>
            <a:r>
              <a:rPr lang="en-US" altLang="ko-KR" dirty="0" err="1"/>
              <a:t>lstm</a:t>
            </a:r>
            <a:r>
              <a:rPr lang="en-US" altLang="ko-KR" dirty="0"/>
              <a:t>-based-time-series-classifier</a:t>
            </a:r>
            <a:endParaRPr lang="ko-KR" altLang="en-US" dirty="0"/>
          </a:p>
        </p:txBody>
      </p:sp>
      <p:sp>
        <p:nvSpPr>
          <p:cNvPr id="11" name="직사각형 10">
            <a:extLst>
              <a:ext uri="{FF2B5EF4-FFF2-40B4-BE49-F238E27FC236}">
                <a16:creationId xmlns:a16="http://schemas.microsoft.com/office/drawing/2014/main" id="{3D7960FE-A1AC-44EF-BC24-D2A3FBB735AF}"/>
              </a:ext>
            </a:extLst>
          </p:cNvPr>
          <p:cNvSpPr/>
          <p:nvPr/>
        </p:nvSpPr>
        <p:spPr>
          <a:xfrm>
            <a:off x="965115" y="4286278"/>
            <a:ext cx="4318170" cy="369332"/>
          </a:xfrm>
          <a:prstGeom prst="rect">
            <a:avLst/>
          </a:prstGeom>
        </p:spPr>
        <p:txBody>
          <a:bodyPr wrap="none">
            <a:spAutoFit/>
          </a:bodyPr>
          <a:lstStyle/>
          <a:p>
            <a:pPr fontAlgn="base"/>
            <a:r>
              <a:rPr lang="en-US" altLang="ko-KR" b="1" dirty="0">
                <a:solidFill>
                  <a:srgbClr val="202124"/>
                </a:solidFill>
                <a:latin typeface="zeitung"/>
              </a:rPr>
              <a:t>A Simple LSTM-Based Time-Series Classifier</a:t>
            </a:r>
            <a:endParaRPr lang="en-US" altLang="ko-KR" b="1" i="0" dirty="0">
              <a:solidFill>
                <a:srgbClr val="202124"/>
              </a:solidFill>
              <a:effectLst/>
              <a:latin typeface="zeitung"/>
            </a:endParaRPr>
          </a:p>
        </p:txBody>
      </p:sp>
      <p:sp>
        <p:nvSpPr>
          <p:cNvPr id="12" name="직사각형 11">
            <a:extLst>
              <a:ext uri="{FF2B5EF4-FFF2-40B4-BE49-F238E27FC236}">
                <a16:creationId xmlns:a16="http://schemas.microsoft.com/office/drawing/2014/main" id="{2FFBC468-7299-4D9C-8927-8E067C7A51A5}"/>
              </a:ext>
            </a:extLst>
          </p:cNvPr>
          <p:cNvSpPr/>
          <p:nvPr/>
        </p:nvSpPr>
        <p:spPr>
          <a:xfrm>
            <a:off x="2771800" y="334536"/>
            <a:ext cx="2710357" cy="369332"/>
          </a:xfrm>
          <a:prstGeom prst="rect">
            <a:avLst/>
          </a:prstGeom>
        </p:spPr>
        <p:txBody>
          <a:bodyPr wrap="none">
            <a:spAutoFit/>
          </a:bodyPr>
          <a:lstStyle/>
          <a:p>
            <a:r>
              <a:rPr lang="en-US" altLang="ko-KR" b="1" dirty="0">
                <a:latin typeface="Avenir"/>
              </a:rPr>
              <a:t>LSTM</a:t>
            </a:r>
            <a:r>
              <a:rPr lang="ko-KR" altLang="en-US" b="1" dirty="0">
                <a:latin typeface="Avenir"/>
              </a:rPr>
              <a:t>을 활용한 주가 예측</a:t>
            </a:r>
            <a:endParaRPr lang="ko-KR" altLang="en-US" dirty="0"/>
          </a:p>
        </p:txBody>
      </p:sp>
    </p:spTree>
    <p:extLst>
      <p:ext uri="{BB962C8B-B14F-4D97-AF65-F5344CB8AC3E}">
        <p14:creationId xmlns:p14="http://schemas.microsoft.com/office/powerpoint/2010/main" val="380759615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바닥글 개체 틀 5">
            <a:extLst>
              <a:ext uri="{FF2B5EF4-FFF2-40B4-BE49-F238E27FC236}">
                <a16:creationId xmlns:a16="http://schemas.microsoft.com/office/drawing/2014/main" id="{91447EC3-7343-41E7-8CEF-333EAAC14905}"/>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6B5B1414-72E8-423D-94BC-F8E86DF4CEEB}"/>
              </a:ext>
            </a:extLst>
          </p:cNvPr>
          <p:cNvSpPr>
            <a:spLocks noGrp="1"/>
          </p:cNvSpPr>
          <p:nvPr>
            <p:ph type="sldNum" sz="quarter" idx="12"/>
          </p:nvPr>
        </p:nvSpPr>
        <p:spPr/>
        <p:txBody>
          <a:bodyPr/>
          <a:lstStyle/>
          <a:p>
            <a:fld id="{DE77BB65-F969-4654-BF30-45C70C1BE112}" type="slidenum">
              <a:rPr lang="ko-KR" altLang="en-US" smtClean="0"/>
              <a:pPr/>
              <a:t>312</a:t>
            </a:fld>
            <a:endParaRPr lang="ko-KR" altLang="en-US"/>
          </a:p>
        </p:txBody>
      </p:sp>
      <p:sp>
        <p:nvSpPr>
          <p:cNvPr id="8" name="직사각형 7">
            <a:extLst>
              <a:ext uri="{FF2B5EF4-FFF2-40B4-BE49-F238E27FC236}">
                <a16:creationId xmlns:a16="http://schemas.microsoft.com/office/drawing/2014/main" id="{02D09B3F-4D52-432C-91A5-48E68B5A86CE}"/>
              </a:ext>
            </a:extLst>
          </p:cNvPr>
          <p:cNvSpPr/>
          <p:nvPr/>
        </p:nvSpPr>
        <p:spPr>
          <a:xfrm>
            <a:off x="683568" y="1268760"/>
            <a:ext cx="7632848" cy="369332"/>
          </a:xfrm>
          <a:prstGeom prst="rect">
            <a:avLst/>
          </a:prstGeom>
        </p:spPr>
        <p:txBody>
          <a:bodyPr wrap="square">
            <a:spAutoFit/>
          </a:bodyPr>
          <a:lstStyle/>
          <a:p>
            <a:r>
              <a:rPr lang="en-US" altLang="ko-KR" dirty="0"/>
              <a:t>https://www.cs.princeton.edu/sites/default/files/uploads/saahil_madge.pdf</a:t>
            </a:r>
            <a:endParaRPr lang="ko-KR" altLang="en-US" dirty="0"/>
          </a:p>
        </p:txBody>
      </p:sp>
      <p:sp>
        <p:nvSpPr>
          <p:cNvPr id="10" name="직사각형 9">
            <a:extLst>
              <a:ext uri="{FF2B5EF4-FFF2-40B4-BE49-F238E27FC236}">
                <a16:creationId xmlns:a16="http://schemas.microsoft.com/office/drawing/2014/main" id="{D3865361-3833-4F8D-A7D0-57317D56485D}"/>
              </a:ext>
            </a:extLst>
          </p:cNvPr>
          <p:cNvSpPr/>
          <p:nvPr/>
        </p:nvSpPr>
        <p:spPr>
          <a:xfrm>
            <a:off x="1691680" y="180039"/>
            <a:ext cx="4572000" cy="646331"/>
          </a:xfrm>
          <a:prstGeom prst="rect">
            <a:avLst/>
          </a:prstGeom>
        </p:spPr>
        <p:txBody>
          <a:bodyPr>
            <a:spAutoFit/>
          </a:bodyPr>
          <a:lstStyle/>
          <a:p>
            <a:r>
              <a:rPr lang="en-US" altLang="ko-KR" dirty="0"/>
              <a:t>Predicting Stock Price Direction using Support Vector Machines </a:t>
            </a:r>
            <a:endParaRPr lang="ko-KR" altLang="en-US" dirty="0"/>
          </a:p>
        </p:txBody>
      </p:sp>
    </p:spTree>
    <p:extLst>
      <p:ext uri="{BB962C8B-B14F-4D97-AF65-F5344CB8AC3E}">
        <p14:creationId xmlns:p14="http://schemas.microsoft.com/office/powerpoint/2010/main" val="193104546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92DCC933-1E45-4F5F-9A9C-18B88639FDDF}"/>
              </a:ext>
            </a:extLst>
          </p:cNvPr>
          <p:cNvSpPr/>
          <p:nvPr/>
        </p:nvSpPr>
        <p:spPr>
          <a:xfrm>
            <a:off x="539552" y="1318588"/>
            <a:ext cx="8363344" cy="1569660"/>
          </a:xfrm>
          <a:prstGeom prst="rect">
            <a:avLst/>
          </a:prstGeom>
        </p:spPr>
        <p:txBody>
          <a:bodyPr wrap="square">
            <a:spAutoFit/>
          </a:bodyPr>
          <a:lstStyle/>
          <a:p>
            <a:r>
              <a:rPr lang="ko-KR" altLang="en-US" sz="1200" dirty="0"/>
              <a:t>교차검증 목적</a:t>
            </a:r>
            <a:endParaRPr lang="en-US" altLang="ko-KR" sz="1200" dirty="0"/>
          </a:p>
          <a:p>
            <a:endParaRPr lang="en-US" altLang="ko-KR" sz="1200" dirty="0"/>
          </a:p>
          <a:p>
            <a:r>
              <a:rPr lang="en-US" altLang="ko-KR" sz="1200" dirty="0"/>
              <a:t>: </a:t>
            </a:r>
            <a:r>
              <a:rPr lang="ko-KR" altLang="en-US" sz="1200" dirty="0"/>
              <a:t>보유하고 있는 </a:t>
            </a:r>
            <a:r>
              <a:rPr lang="ko-KR" altLang="en-US" sz="1200" dirty="0">
                <a:highlight>
                  <a:srgbClr val="FFFF00"/>
                </a:highlight>
              </a:rPr>
              <a:t>데이터의 크기가 작아서 </a:t>
            </a:r>
            <a:r>
              <a:rPr lang="ko-KR" altLang="en-US" sz="1200" dirty="0"/>
              <a:t>검증 데이터 세트를 분리해내기가 여의치 않으면 교차 유효성 기법을 사용</a:t>
            </a:r>
            <a:endParaRPr lang="en-US" altLang="ko-KR" sz="1200" dirty="0"/>
          </a:p>
          <a:p>
            <a:endParaRPr lang="en-US" altLang="ko-KR" sz="1200" dirty="0">
              <a:highlight>
                <a:srgbClr val="FFFF00"/>
              </a:highlight>
            </a:endParaRPr>
          </a:p>
          <a:p>
            <a:r>
              <a:rPr lang="en-US" altLang="ko-KR" sz="1200" dirty="0"/>
              <a:t>:  </a:t>
            </a:r>
            <a:r>
              <a:rPr lang="ko-KR" altLang="en-US" sz="1200" dirty="0" err="1">
                <a:highlight>
                  <a:srgbClr val="00FFFF"/>
                </a:highlight>
              </a:rPr>
              <a:t>머신러닝</a:t>
            </a:r>
            <a:r>
              <a:rPr lang="ko-KR" altLang="en-US" sz="1200" dirty="0">
                <a:highlight>
                  <a:srgbClr val="00FFFF"/>
                </a:highlight>
              </a:rPr>
              <a:t> 알고리즘의 일반화 오차를 알아내어 과적합을 막는 것</a:t>
            </a:r>
            <a:endParaRPr lang="en-US" altLang="ko-KR" sz="1200" dirty="0">
              <a:highlight>
                <a:srgbClr val="00FFFF"/>
              </a:highlight>
            </a:endParaRPr>
          </a:p>
          <a:p>
            <a:endParaRPr lang="en-US" altLang="ko-KR" sz="1200" dirty="0">
              <a:highlight>
                <a:srgbClr val="00FFFF"/>
              </a:highlight>
            </a:endParaRPr>
          </a:p>
          <a:p>
            <a:r>
              <a:rPr lang="en-US" altLang="ko-KR" sz="1200" dirty="0">
                <a:highlight>
                  <a:srgbClr val="FFFF00"/>
                </a:highlight>
              </a:rPr>
              <a:t>: </a:t>
            </a:r>
            <a:r>
              <a:rPr lang="ko-KR" altLang="en-US" sz="1200" dirty="0">
                <a:highlight>
                  <a:srgbClr val="FFFF00"/>
                </a:highlight>
              </a:rPr>
              <a:t>데이터 일반구조를 알아내어 새로운 특징을 보고 미래를 예측할 수 있게 된다</a:t>
            </a:r>
            <a:r>
              <a:rPr lang="en-US" altLang="ko-KR" sz="1200" dirty="0">
                <a:highlight>
                  <a:srgbClr val="FFFF00"/>
                </a:highlight>
              </a:rPr>
              <a:t>.</a:t>
            </a:r>
          </a:p>
          <a:p>
            <a:endParaRPr lang="en-US" altLang="ko-KR" sz="1200" dirty="0">
              <a:highlight>
                <a:srgbClr val="FFFF00"/>
              </a:highlight>
            </a:endParaRPr>
          </a:p>
        </p:txBody>
      </p:sp>
      <p:sp>
        <p:nvSpPr>
          <p:cNvPr id="16" name="제목 1">
            <a:extLst>
              <a:ext uri="{FF2B5EF4-FFF2-40B4-BE49-F238E27FC236}">
                <a16:creationId xmlns:a16="http://schemas.microsoft.com/office/drawing/2014/main" id="{E0E3B070-29E4-4DCE-B130-658BC98A387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1" name="직사각형 10">
            <a:extLst>
              <a:ext uri="{FF2B5EF4-FFF2-40B4-BE49-F238E27FC236}">
                <a16:creationId xmlns:a16="http://schemas.microsoft.com/office/drawing/2014/main" id="{470B3188-A3A7-4829-817B-08679BDAD518}"/>
              </a:ext>
            </a:extLst>
          </p:cNvPr>
          <p:cNvSpPr/>
          <p:nvPr/>
        </p:nvSpPr>
        <p:spPr>
          <a:xfrm>
            <a:off x="467544" y="962452"/>
            <a:ext cx="1828449" cy="369332"/>
          </a:xfrm>
          <a:prstGeom prst="rect">
            <a:avLst/>
          </a:prstGeom>
        </p:spPr>
        <p:txBody>
          <a:bodyPr wrap="none">
            <a:spAutoFit/>
          </a:bodyPr>
          <a:lstStyle/>
          <a:p>
            <a:r>
              <a:rPr lang="en-US" altLang="ko-KR" dirty="0"/>
              <a:t> </a:t>
            </a:r>
            <a:r>
              <a:rPr lang="en-US" altLang="ko-KR" dirty="0">
                <a:highlight>
                  <a:srgbClr val="00FFFF"/>
                </a:highlight>
              </a:rPr>
              <a:t>Cross Validation</a:t>
            </a:r>
            <a:endParaRPr lang="ko-KR" altLang="en-US" dirty="0">
              <a:highlight>
                <a:srgbClr val="00FFFF"/>
              </a:highlight>
            </a:endParaRPr>
          </a:p>
        </p:txBody>
      </p:sp>
      <p:sp>
        <p:nvSpPr>
          <p:cNvPr id="2" name="직사각형 1">
            <a:extLst>
              <a:ext uri="{FF2B5EF4-FFF2-40B4-BE49-F238E27FC236}">
                <a16:creationId xmlns:a16="http://schemas.microsoft.com/office/drawing/2014/main" id="{BB1B5B38-0A9F-4097-9E47-0B2FB69471D8}"/>
              </a:ext>
            </a:extLst>
          </p:cNvPr>
          <p:cNvSpPr/>
          <p:nvPr/>
        </p:nvSpPr>
        <p:spPr>
          <a:xfrm>
            <a:off x="2771800" y="283798"/>
            <a:ext cx="5282598" cy="369332"/>
          </a:xfrm>
          <a:prstGeom prst="rect">
            <a:avLst/>
          </a:prstGeom>
        </p:spPr>
        <p:txBody>
          <a:bodyPr wrap="square">
            <a:spAutoFit/>
          </a:bodyPr>
          <a:lstStyle/>
          <a:p>
            <a:r>
              <a:rPr lang="ko-KR" altLang="en-US" b="1" dirty="0"/>
              <a:t>금융시계열 데이터에 대한 교차검증</a:t>
            </a:r>
            <a:r>
              <a:rPr lang="en-US" altLang="ko-KR" b="1" dirty="0"/>
              <a:t>(CV)</a:t>
            </a:r>
            <a:r>
              <a:rPr lang="ko-KR" altLang="en-US" b="1" dirty="0"/>
              <a:t>  </a:t>
            </a:r>
            <a:endParaRPr lang="ko-KR" altLang="en-US" dirty="0"/>
          </a:p>
        </p:txBody>
      </p:sp>
      <p:sp>
        <p:nvSpPr>
          <p:cNvPr id="12" name="직사각형 11">
            <a:extLst>
              <a:ext uri="{FF2B5EF4-FFF2-40B4-BE49-F238E27FC236}">
                <a16:creationId xmlns:a16="http://schemas.microsoft.com/office/drawing/2014/main" id="{13798D7C-EF8B-4352-B17D-5AFFFA96F063}"/>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
        <p:nvSpPr>
          <p:cNvPr id="3" name="바닥글 개체 틀 2">
            <a:extLst>
              <a:ext uri="{FF2B5EF4-FFF2-40B4-BE49-F238E27FC236}">
                <a16:creationId xmlns:a16="http://schemas.microsoft.com/office/drawing/2014/main" id="{B6935A92-2040-48C6-B757-1AA646AEED37}"/>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460BB339-C0C7-4FA8-907E-DEAC95175986}"/>
              </a:ext>
            </a:extLst>
          </p:cNvPr>
          <p:cNvSpPr>
            <a:spLocks noGrp="1"/>
          </p:cNvSpPr>
          <p:nvPr>
            <p:ph type="sldNum" sz="quarter" idx="12"/>
          </p:nvPr>
        </p:nvSpPr>
        <p:spPr/>
        <p:txBody>
          <a:bodyPr/>
          <a:lstStyle/>
          <a:p>
            <a:fld id="{DE77BB65-F969-4654-BF30-45C70C1BE112}" type="slidenum">
              <a:rPr lang="ko-KR" altLang="en-US" smtClean="0"/>
              <a:pPr/>
              <a:t>313</a:t>
            </a:fld>
            <a:endParaRPr lang="ko-KR" altLang="en-US"/>
          </a:p>
        </p:txBody>
      </p:sp>
    </p:spTree>
    <p:extLst>
      <p:ext uri="{BB962C8B-B14F-4D97-AF65-F5344CB8AC3E}">
        <p14:creationId xmlns:p14="http://schemas.microsoft.com/office/powerpoint/2010/main" val="31424187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E49C1E34-3A69-4BD6-A2C3-1F7370D5F9DD}"/>
              </a:ext>
            </a:extLst>
          </p:cNvPr>
          <p:cNvSpPr/>
          <p:nvPr/>
        </p:nvSpPr>
        <p:spPr>
          <a:xfrm>
            <a:off x="2284643" y="1027834"/>
            <a:ext cx="1679114" cy="276999"/>
          </a:xfrm>
          <a:prstGeom prst="rect">
            <a:avLst/>
          </a:prstGeom>
          <a:ln>
            <a:solidFill>
              <a:schemeClr val="accent1"/>
            </a:solidFill>
          </a:ln>
        </p:spPr>
        <p:txBody>
          <a:bodyPr wrap="none">
            <a:spAutoFit/>
          </a:bodyPr>
          <a:lstStyle/>
          <a:p>
            <a:r>
              <a:rPr lang="en-US" altLang="ko-KR" sz="1200" b="1" dirty="0"/>
              <a:t>K-fold cross validation</a:t>
            </a:r>
            <a:endParaRPr lang="ko-KR" altLang="en-US" sz="1200" b="1" dirty="0"/>
          </a:p>
        </p:txBody>
      </p:sp>
      <p:sp>
        <p:nvSpPr>
          <p:cNvPr id="15" name="직사각형 14">
            <a:extLst>
              <a:ext uri="{FF2B5EF4-FFF2-40B4-BE49-F238E27FC236}">
                <a16:creationId xmlns:a16="http://schemas.microsoft.com/office/drawing/2014/main" id="{AB7D9BCE-A6A5-46BA-B5D9-C6D1E56FB3E3}"/>
              </a:ext>
            </a:extLst>
          </p:cNvPr>
          <p:cNvSpPr/>
          <p:nvPr/>
        </p:nvSpPr>
        <p:spPr>
          <a:xfrm>
            <a:off x="579318" y="1413445"/>
            <a:ext cx="7788792" cy="2828595"/>
          </a:xfrm>
          <a:prstGeom prst="rect">
            <a:avLst/>
          </a:prstGeom>
          <a:ln>
            <a:solidFill>
              <a:schemeClr val="accent1"/>
            </a:solidFill>
          </a:ln>
        </p:spPr>
        <p:txBody>
          <a:bodyPr wrap="square">
            <a:spAutoFit/>
          </a:bodyPr>
          <a:lstStyle/>
          <a:p>
            <a:pPr>
              <a:lnSpc>
                <a:spcPct val="150000"/>
              </a:lnSpc>
            </a:pPr>
            <a:r>
              <a:rPr lang="ko-KR" altLang="en-US" sz="1200" dirty="0">
                <a:highlight>
                  <a:srgbClr val="FFFF00"/>
                </a:highlight>
              </a:rPr>
              <a:t>전체 데이터를 </a:t>
            </a:r>
            <a:r>
              <a:rPr lang="en-US" altLang="ko-KR" sz="1200" dirty="0">
                <a:highlight>
                  <a:srgbClr val="FFFF00"/>
                </a:highlight>
              </a:rPr>
              <a:t>K</a:t>
            </a:r>
            <a:r>
              <a:rPr lang="ko-KR" altLang="en-US" sz="1200" dirty="0">
                <a:highlight>
                  <a:srgbClr val="FFFF00"/>
                </a:highlight>
              </a:rPr>
              <a:t>개로 등분한  후에 </a:t>
            </a:r>
            <a:r>
              <a:rPr lang="en-US" altLang="ko-KR" sz="1200" dirty="0">
                <a:highlight>
                  <a:srgbClr val="FFFF00"/>
                </a:highlight>
              </a:rPr>
              <a:t> </a:t>
            </a:r>
            <a:r>
              <a:rPr lang="en-US" altLang="ko-KR" sz="1200" dirty="0">
                <a:highlight>
                  <a:srgbClr val="00FFFF"/>
                </a:highlight>
              </a:rPr>
              <a:t>k=1,2...K</a:t>
            </a:r>
            <a:r>
              <a:rPr lang="ko-KR" altLang="en-US" sz="1200" dirty="0">
                <a:highlight>
                  <a:srgbClr val="00FFFF"/>
                </a:highlight>
              </a:rPr>
              <a:t>번째 데이터 </a:t>
            </a:r>
            <a:r>
              <a:rPr lang="ko-KR" altLang="en-US" sz="1200" dirty="0">
                <a:highlight>
                  <a:srgbClr val="FFFF00"/>
                </a:highlight>
              </a:rPr>
              <a:t>세트를 차례로 검증 데이터</a:t>
            </a:r>
            <a:r>
              <a:rPr lang="en-US" altLang="ko-KR" sz="1200" dirty="0">
                <a:highlight>
                  <a:srgbClr val="FFFF00"/>
                </a:highlight>
              </a:rPr>
              <a:t>(Validation Data)</a:t>
            </a:r>
            <a:r>
              <a:rPr lang="ko-KR" altLang="en-US" sz="1200" dirty="0">
                <a:highlight>
                  <a:srgbClr val="FFFF00"/>
                </a:highlight>
              </a:rPr>
              <a:t>로 사용하고 나머지 데이터 세트를 모델 훈련에 반복적으로 사용하면서 모델 성능을 측정하는 방법</a:t>
            </a:r>
            <a:endParaRPr lang="en-US" altLang="ko-KR" sz="1200" dirty="0">
              <a:highlight>
                <a:srgbClr val="FFFF00"/>
              </a:highlight>
            </a:endParaRPr>
          </a:p>
          <a:p>
            <a:pPr marL="214313" indent="-214313">
              <a:lnSpc>
                <a:spcPct val="150000"/>
              </a:lnSpc>
              <a:buFont typeface="Wingdings" panose="05000000000000000000" pitchFamily="2" charset="2"/>
              <a:buChar char="à"/>
            </a:pPr>
            <a:r>
              <a:rPr lang="ko-KR" altLang="en-US" sz="1200" dirty="0"/>
              <a:t>결국 </a:t>
            </a:r>
            <a:r>
              <a:rPr lang="en-US" altLang="ko-KR" sz="1200" dirty="0"/>
              <a:t>K-</a:t>
            </a:r>
            <a:r>
              <a:rPr lang="ko-KR" altLang="en-US" sz="1200" dirty="0"/>
              <a:t>교차 검증은 데이터 세트를 훈련 데이터와 검증 데이터</a:t>
            </a:r>
            <a:r>
              <a:rPr lang="en-US" altLang="ko-KR" sz="1200" dirty="0"/>
              <a:t>(Validation Data)</a:t>
            </a:r>
            <a:r>
              <a:rPr lang="ko-KR" altLang="en-US" sz="1200" dirty="0"/>
              <a:t>로 나누어 모델링 및 성능 평가를 </a:t>
            </a:r>
            <a:r>
              <a:rPr lang="en-US" altLang="ko-KR" sz="1200" dirty="0"/>
              <a:t>K</a:t>
            </a:r>
            <a:r>
              <a:rPr lang="ko-KR" altLang="en-US" sz="1200" dirty="0"/>
              <a:t>회 반복하게 되며</a:t>
            </a:r>
            <a:r>
              <a:rPr lang="en-US" altLang="ko-KR" sz="1200" dirty="0"/>
              <a:t>, </a:t>
            </a:r>
            <a:r>
              <a:rPr lang="ko-KR" altLang="en-US" sz="1200" dirty="0"/>
              <a:t>모든 </a:t>
            </a:r>
            <a:r>
              <a:rPr lang="en-US" altLang="ko-KR" sz="1200" dirty="0"/>
              <a:t>K</a:t>
            </a:r>
            <a:r>
              <a:rPr lang="ko-KR" altLang="en-US" sz="1200" dirty="0"/>
              <a:t>개 중첩에 대한 성능 평가결과들에 대한 평균치를 통해 최종 모델 성능 평가 도출</a:t>
            </a:r>
            <a:r>
              <a:rPr lang="en-US" altLang="ko-KR" sz="1200" dirty="0"/>
              <a:t> </a:t>
            </a:r>
          </a:p>
          <a:p>
            <a:pPr marL="214313" indent="-214313">
              <a:lnSpc>
                <a:spcPct val="150000"/>
              </a:lnSpc>
              <a:buFont typeface="Wingdings" panose="05000000000000000000" pitchFamily="2" charset="2"/>
              <a:buChar char="à"/>
            </a:pPr>
            <a:r>
              <a:rPr lang="ko-KR" altLang="en-US" sz="1200" dirty="0"/>
              <a:t>이러한 반복적인 중첩 평가 과정을 통하여 </a:t>
            </a:r>
            <a:r>
              <a:rPr lang="en-US" altLang="ko-KR" sz="1200" dirty="0"/>
              <a:t>1</a:t>
            </a:r>
            <a:r>
              <a:rPr lang="ko-KR" altLang="en-US" sz="1200" dirty="0"/>
              <a:t>회 데이터 세트 분할을 통한 모델 성능 평가보다 안정적인 모델 성능 평가 결과를 얻을 수 있다</a:t>
            </a:r>
            <a:r>
              <a:rPr lang="en-US" altLang="ko-KR" sz="1200" dirty="0"/>
              <a:t>. </a:t>
            </a:r>
          </a:p>
          <a:p>
            <a:pPr marL="214313" indent="-214313">
              <a:lnSpc>
                <a:spcPct val="150000"/>
              </a:lnSpc>
              <a:buFont typeface="Wingdings" panose="05000000000000000000" pitchFamily="2" charset="2"/>
              <a:buChar char="à"/>
            </a:pPr>
            <a:r>
              <a:rPr lang="ko-KR" altLang="en-US" sz="1200" dirty="0"/>
              <a:t>교차검증 수행을 통하여 최적의 모델링 방법을 선정한 뒤에는 해당 모델링 방법을 이용하여 훈련 데이터 세트를 대상으로 모델링 과정을 다시 수행하게 된다</a:t>
            </a:r>
            <a:r>
              <a:rPr lang="en-US" altLang="ko-KR" sz="1200" dirty="0"/>
              <a:t>. </a:t>
            </a:r>
          </a:p>
          <a:p>
            <a:pPr marL="214313" indent="-214313">
              <a:lnSpc>
                <a:spcPct val="150000"/>
              </a:lnSpc>
              <a:buFont typeface="Wingdings" panose="05000000000000000000" pitchFamily="2" charset="2"/>
              <a:buChar char="à"/>
            </a:pPr>
            <a:r>
              <a:rPr lang="ko-KR" altLang="en-US" sz="1200" dirty="0"/>
              <a:t>이때 별도의 평가 데이터 세트로 결과를 평가하고 평가 결과가 기준치에 부합하거나 목적에 적합하다고 판단될 경 우 분석 모델링 과정을 종료하고 최종 분석결과 제출</a:t>
            </a:r>
          </a:p>
        </p:txBody>
      </p:sp>
      <p:sp>
        <p:nvSpPr>
          <p:cNvPr id="16" name="제목 1">
            <a:extLst>
              <a:ext uri="{FF2B5EF4-FFF2-40B4-BE49-F238E27FC236}">
                <a16:creationId xmlns:a16="http://schemas.microsoft.com/office/drawing/2014/main" id="{E0E3B070-29E4-4DCE-B130-658BC98A387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1" name="직사각형 10">
            <a:extLst>
              <a:ext uri="{FF2B5EF4-FFF2-40B4-BE49-F238E27FC236}">
                <a16:creationId xmlns:a16="http://schemas.microsoft.com/office/drawing/2014/main" id="{470B3188-A3A7-4829-817B-08679BDAD518}"/>
              </a:ext>
            </a:extLst>
          </p:cNvPr>
          <p:cNvSpPr/>
          <p:nvPr/>
        </p:nvSpPr>
        <p:spPr>
          <a:xfrm>
            <a:off x="460468" y="928670"/>
            <a:ext cx="1828449" cy="369332"/>
          </a:xfrm>
          <a:prstGeom prst="rect">
            <a:avLst/>
          </a:prstGeom>
        </p:spPr>
        <p:txBody>
          <a:bodyPr wrap="none">
            <a:spAutoFit/>
          </a:bodyPr>
          <a:lstStyle/>
          <a:p>
            <a:r>
              <a:rPr lang="en-US" altLang="ko-KR" dirty="0"/>
              <a:t> </a:t>
            </a:r>
            <a:r>
              <a:rPr lang="en-US" altLang="ko-KR" dirty="0">
                <a:highlight>
                  <a:srgbClr val="00FFFF"/>
                </a:highlight>
              </a:rPr>
              <a:t>Cross Validation</a:t>
            </a:r>
            <a:endParaRPr lang="ko-KR" altLang="en-US" dirty="0">
              <a:highlight>
                <a:srgbClr val="00FFFF"/>
              </a:highlight>
            </a:endParaRPr>
          </a:p>
        </p:txBody>
      </p:sp>
      <p:sp>
        <p:nvSpPr>
          <p:cNvPr id="2" name="직사각형 1">
            <a:extLst>
              <a:ext uri="{FF2B5EF4-FFF2-40B4-BE49-F238E27FC236}">
                <a16:creationId xmlns:a16="http://schemas.microsoft.com/office/drawing/2014/main" id="{BB1B5B38-0A9F-4097-9E47-0B2FB69471D8}"/>
              </a:ext>
            </a:extLst>
          </p:cNvPr>
          <p:cNvSpPr/>
          <p:nvPr/>
        </p:nvSpPr>
        <p:spPr>
          <a:xfrm>
            <a:off x="2771800" y="283798"/>
            <a:ext cx="5282598" cy="369332"/>
          </a:xfrm>
          <a:prstGeom prst="rect">
            <a:avLst/>
          </a:prstGeom>
        </p:spPr>
        <p:txBody>
          <a:bodyPr wrap="square">
            <a:spAutoFit/>
          </a:bodyPr>
          <a:lstStyle/>
          <a:p>
            <a:r>
              <a:rPr lang="ko-KR" altLang="en-US" b="1" dirty="0"/>
              <a:t>금융시계열 데이터에 대한 교차검증</a:t>
            </a:r>
            <a:r>
              <a:rPr lang="en-US" altLang="ko-KR" b="1" dirty="0"/>
              <a:t>(CV)</a:t>
            </a:r>
            <a:r>
              <a:rPr lang="ko-KR" altLang="en-US" b="1" dirty="0"/>
              <a:t>  </a:t>
            </a:r>
            <a:endParaRPr lang="ko-KR" altLang="en-US" dirty="0"/>
          </a:p>
        </p:txBody>
      </p:sp>
      <p:pic>
        <p:nvPicPr>
          <p:cNvPr id="9" name="그림 8">
            <a:extLst>
              <a:ext uri="{FF2B5EF4-FFF2-40B4-BE49-F238E27FC236}">
                <a16:creationId xmlns:a16="http://schemas.microsoft.com/office/drawing/2014/main" id="{E3BBC5DB-34CD-4B98-BCE6-BE9BDD506FCA}"/>
              </a:ext>
            </a:extLst>
          </p:cNvPr>
          <p:cNvPicPr>
            <a:picLocks noChangeAspect="1"/>
          </p:cNvPicPr>
          <p:nvPr/>
        </p:nvPicPr>
        <p:blipFill>
          <a:blip r:embed="rId2"/>
          <a:stretch>
            <a:fillRect/>
          </a:stretch>
        </p:blipFill>
        <p:spPr>
          <a:xfrm>
            <a:off x="558390" y="4312744"/>
            <a:ext cx="3953427" cy="2261458"/>
          </a:xfrm>
          <a:prstGeom prst="rect">
            <a:avLst/>
          </a:prstGeom>
        </p:spPr>
      </p:pic>
      <p:sp>
        <p:nvSpPr>
          <p:cNvPr id="10" name="직사각형 9">
            <a:extLst>
              <a:ext uri="{FF2B5EF4-FFF2-40B4-BE49-F238E27FC236}">
                <a16:creationId xmlns:a16="http://schemas.microsoft.com/office/drawing/2014/main" id="{774963DC-01EE-4447-A487-EB4D5AC82B5E}"/>
              </a:ext>
            </a:extLst>
          </p:cNvPr>
          <p:cNvSpPr/>
          <p:nvPr/>
        </p:nvSpPr>
        <p:spPr>
          <a:xfrm>
            <a:off x="4427984" y="4726816"/>
            <a:ext cx="4572000" cy="461665"/>
          </a:xfrm>
          <a:prstGeom prst="rect">
            <a:avLst/>
          </a:prstGeom>
        </p:spPr>
        <p:txBody>
          <a:bodyPr>
            <a:spAutoFit/>
          </a:bodyPr>
          <a:lstStyle/>
          <a:p>
            <a:r>
              <a:rPr lang="en-US" altLang="ko-KR" sz="1200" dirty="0">
                <a:highlight>
                  <a:srgbClr val="FFFF00"/>
                </a:highlight>
              </a:rPr>
              <a:t>The best way to grasp the intuition behind blocked and time series splits is by visualizing them.</a:t>
            </a:r>
            <a:endParaRPr lang="ko-KR" altLang="en-US" sz="1200" dirty="0">
              <a:highlight>
                <a:srgbClr val="FFFF00"/>
              </a:highlight>
            </a:endParaRPr>
          </a:p>
        </p:txBody>
      </p:sp>
      <p:sp>
        <p:nvSpPr>
          <p:cNvPr id="17" name="직사각형 16">
            <a:extLst>
              <a:ext uri="{FF2B5EF4-FFF2-40B4-BE49-F238E27FC236}">
                <a16:creationId xmlns:a16="http://schemas.microsoft.com/office/drawing/2014/main" id="{7EC23177-3A2B-4424-AF3E-F7187525DB6B}"/>
              </a:ext>
            </a:extLst>
          </p:cNvPr>
          <p:cNvSpPr/>
          <p:nvPr/>
        </p:nvSpPr>
        <p:spPr>
          <a:xfrm>
            <a:off x="4431507" y="5443473"/>
            <a:ext cx="4154103" cy="461665"/>
          </a:xfrm>
          <a:prstGeom prst="rect">
            <a:avLst/>
          </a:prstGeom>
        </p:spPr>
        <p:txBody>
          <a:bodyPr wrap="square">
            <a:spAutoFit/>
          </a:bodyPr>
          <a:lstStyle/>
          <a:p>
            <a:r>
              <a:rPr lang="en-US" altLang="ko-KR" sz="1200" dirty="0">
                <a:hlinkClick r:id="rId3"/>
              </a:rPr>
              <a:t>https://hub.packtpub.com/cross-validation</a:t>
            </a:r>
            <a:endParaRPr lang="en-US" altLang="ko-KR" sz="1200" dirty="0"/>
          </a:p>
          <a:p>
            <a:r>
              <a:rPr lang="en-US" altLang="ko-KR" sz="1200" dirty="0"/>
              <a:t>-strategies-for-time-series-forecasting-tutorial/</a:t>
            </a:r>
            <a:endParaRPr lang="ko-KR" altLang="en-US" sz="1200" dirty="0"/>
          </a:p>
        </p:txBody>
      </p:sp>
      <p:sp>
        <p:nvSpPr>
          <p:cNvPr id="12" name="직사각형 11">
            <a:extLst>
              <a:ext uri="{FF2B5EF4-FFF2-40B4-BE49-F238E27FC236}">
                <a16:creationId xmlns:a16="http://schemas.microsoft.com/office/drawing/2014/main" id="{13798D7C-EF8B-4352-B17D-5AFFFA96F063}"/>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
        <p:nvSpPr>
          <p:cNvPr id="3" name="바닥글 개체 틀 2">
            <a:extLst>
              <a:ext uri="{FF2B5EF4-FFF2-40B4-BE49-F238E27FC236}">
                <a16:creationId xmlns:a16="http://schemas.microsoft.com/office/drawing/2014/main" id="{B6935A92-2040-48C6-B757-1AA646AEED37}"/>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460BB339-C0C7-4FA8-907E-DEAC95175986}"/>
              </a:ext>
            </a:extLst>
          </p:cNvPr>
          <p:cNvSpPr>
            <a:spLocks noGrp="1"/>
          </p:cNvSpPr>
          <p:nvPr>
            <p:ph type="sldNum" sz="quarter" idx="12"/>
          </p:nvPr>
        </p:nvSpPr>
        <p:spPr/>
        <p:txBody>
          <a:bodyPr/>
          <a:lstStyle/>
          <a:p>
            <a:fld id="{DE77BB65-F969-4654-BF30-45C70C1BE112}" type="slidenum">
              <a:rPr lang="ko-KR" altLang="en-US" smtClean="0"/>
              <a:pPr/>
              <a:t>314</a:t>
            </a:fld>
            <a:endParaRPr lang="ko-KR" altLang="en-US"/>
          </a:p>
        </p:txBody>
      </p:sp>
    </p:spTree>
    <p:extLst>
      <p:ext uri="{BB962C8B-B14F-4D97-AF65-F5344CB8AC3E}">
        <p14:creationId xmlns:p14="http://schemas.microsoft.com/office/powerpoint/2010/main" val="166422618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AB7D9BCE-A6A5-46BA-B5D9-C6D1E56FB3E3}"/>
              </a:ext>
            </a:extLst>
          </p:cNvPr>
          <p:cNvSpPr/>
          <p:nvPr/>
        </p:nvSpPr>
        <p:spPr>
          <a:xfrm>
            <a:off x="611560" y="1556792"/>
            <a:ext cx="7788792" cy="1444113"/>
          </a:xfrm>
          <a:prstGeom prst="rect">
            <a:avLst/>
          </a:prstGeom>
          <a:ln>
            <a:solidFill>
              <a:schemeClr val="accent1"/>
            </a:solidFill>
          </a:ln>
        </p:spPr>
        <p:txBody>
          <a:bodyPr wrap="square">
            <a:spAutoFit/>
          </a:bodyPr>
          <a:lstStyle/>
          <a:p>
            <a:pPr>
              <a:lnSpc>
                <a:spcPct val="150000"/>
              </a:lnSpc>
            </a:pPr>
            <a:r>
              <a:rPr lang="en-US" altLang="ko-KR" sz="1200" b="1" dirty="0">
                <a:highlight>
                  <a:srgbClr val="FFFF00"/>
                </a:highlight>
              </a:rPr>
              <a:t>K-fold cross validation  </a:t>
            </a:r>
            <a:r>
              <a:rPr lang="ko-KR" altLang="en-US" sz="1200" dirty="0">
                <a:highlight>
                  <a:srgbClr val="FFFF00"/>
                </a:highlight>
              </a:rPr>
              <a:t>실패하는 가능성</a:t>
            </a:r>
            <a:r>
              <a:rPr lang="en-US" altLang="ko-KR" sz="1200" dirty="0">
                <a:highlight>
                  <a:srgbClr val="FFFF00"/>
                </a:highlight>
              </a:rPr>
              <a:t>!!!</a:t>
            </a:r>
          </a:p>
          <a:p>
            <a:pPr>
              <a:lnSpc>
                <a:spcPct val="150000"/>
              </a:lnSpc>
            </a:pPr>
            <a:endParaRPr lang="en-US" altLang="ko-KR" sz="1200" dirty="0">
              <a:highlight>
                <a:srgbClr val="FFFF00"/>
              </a:highlight>
            </a:endParaRPr>
          </a:p>
          <a:p>
            <a:pPr>
              <a:lnSpc>
                <a:spcPct val="150000"/>
              </a:lnSpc>
            </a:pPr>
            <a:r>
              <a:rPr lang="en-US" altLang="ko-KR" sz="1200" dirty="0">
                <a:highlight>
                  <a:srgbClr val="FFFF00"/>
                </a:highlight>
              </a:rPr>
              <a:t>- </a:t>
            </a:r>
            <a:r>
              <a:rPr lang="ko-KR" altLang="en-US" sz="1200" dirty="0" err="1">
                <a:highlight>
                  <a:srgbClr val="FFFF00"/>
                </a:highlight>
              </a:rPr>
              <a:t>관측값이</a:t>
            </a:r>
            <a:r>
              <a:rPr lang="ko-KR" altLang="en-US" sz="1200" dirty="0">
                <a:highlight>
                  <a:srgbClr val="FFFF00"/>
                </a:highlight>
              </a:rPr>
              <a:t> </a:t>
            </a:r>
            <a:r>
              <a:rPr lang="en-US" altLang="ko-KR" sz="1200" dirty="0">
                <a:highlight>
                  <a:srgbClr val="FFFF00"/>
                </a:highlight>
              </a:rPr>
              <a:t>IID </a:t>
            </a:r>
            <a:r>
              <a:rPr lang="ko-KR" altLang="en-US" sz="1200" dirty="0">
                <a:highlight>
                  <a:srgbClr val="FFFF00"/>
                </a:highlight>
              </a:rPr>
              <a:t>프로세스에서 추출되었다고 가정할 수 없다</a:t>
            </a:r>
            <a:r>
              <a:rPr lang="en-US" altLang="ko-KR" sz="1200" dirty="0">
                <a:highlight>
                  <a:srgbClr val="FFFF00"/>
                </a:highlight>
              </a:rPr>
              <a:t>.</a:t>
            </a:r>
          </a:p>
          <a:p>
            <a:pPr>
              <a:lnSpc>
                <a:spcPct val="150000"/>
              </a:lnSpc>
            </a:pPr>
            <a:endParaRPr lang="en-US" altLang="ko-KR" sz="1200" dirty="0">
              <a:highlight>
                <a:srgbClr val="FFFF00"/>
              </a:highlight>
            </a:endParaRPr>
          </a:p>
          <a:p>
            <a:pPr>
              <a:lnSpc>
                <a:spcPct val="150000"/>
              </a:lnSpc>
            </a:pPr>
            <a:r>
              <a:rPr lang="en-US" altLang="ko-KR" sz="1200" dirty="0">
                <a:highlight>
                  <a:srgbClr val="FFFF00"/>
                </a:highlight>
              </a:rPr>
              <a:t>-</a:t>
            </a:r>
            <a:r>
              <a:rPr lang="ko-KR" altLang="en-US" sz="1200" dirty="0">
                <a:highlight>
                  <a:srgbClr val="FFFF00"/>
                </a:highlight>
              </a:rPr>
              <a:t>테스트 집합이 모델 개발 과정 프로세스에 여러 번 사용되었다</a:t>
            </a:r>
            <a:r>
              <a:rPr lang="en-US" altLang="ko-KR" sz="1200" dirty="0">
                <a:highlight>
                  <a:srgbClr val="FFFF00"/>
                </a:highlight>
              </a:rPr>
              <a:t>. </a:t>
            </a:r>
            <a:r>
              <a:rPr lang="en-US" altLang="ko-KR" sz="1200" dirty="0">
                <a:highlight>
                  <a:srgbClr val="FFFF00"/>
                </a:highlight>
                <a:sym typeface="Wingdings" panose="05000000000000000000" pitchFamily="2" charset="2"/>
              </a:rPr>
              <a:t> </a:t>
            </a:r>
            <a:r>
              <a:rPr lang="ko-KR" altLang="en-US" sz="1200" dirty="0">
                <a:highlight>
                  <a:srgbClr val="FFFF00"/>
                </a:highlight>
                <a:sym typeface="Wingdings" panose="05000000000000000000" pitchFamily="2" charset="2"/>
              </a:rPr>
              <a:t>선택의 편향</a:t>
            </a:r>
            <a:r>
              <a:rPr lang="en-US" altLang="ko-KR" sz="1200" dirty="0">
                <a:highlight>
                  <a:srgbClr val="FFFF00"/>
                </a:highlight>
                <a:sym typeface="Wingdings" panose="05000000000000000000" pitchFamily="2" charset="2"/>
              </a:rPr>
              <a:t>(Bias)</a:t>
            </a:r>
            <a:r>
              <a:rPr lang="ko-KR" altLang="en-US" sz="1200" dirty="0">
                <a:highlight>
                  <a:srgbClr val="FFFF00"/>
                </a:highlight>
                <a:sym typeface="Wingdings" panose="05000000000000000000" pitchFamily="2" charset="2"/>
              </a:rPr>
              <a:t> 초래</a:t>
            </a:r>
            <a:r>
              <a:rPr lang="ko-KR" altLang="en-US" sz="1200" dirty="0">
                <a:highlight>
                  <a:srgbClr val="FFFF00"/>
                </a:highlight>
              </a:rPr>
              <a:t> </a:t>
            </a:r>
            <a:endParaRPr lang="en-US" altLang="ko-KR" sz="1200" dirty="0">
              <a:highlight>
                <a:srgbClr val="FFFF00"/>
              </a:highlight>
            </a:endParaRPr>
          </a:p>
        </p:txBody>
      </p:sp>
      <p:sp>
        <p:nvSpPr>
          <p:cNvPr id="16" name="제목 1">
            <a:extLst>
              <a:ext uri="{FF2B5EF4-FFF2-40B4-BE49-F238E27FC236}">
                <a16:creationId xmlns:a16="http://schemas.microsoft.com/office/drawing/2014/main" id="{E0E3B070-29E4-4DCE-B130-658BC98A387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1" name="직사각형 10">
            <a:extLst>
              <a:ext uri="{FF2B5EF4-FFF2-40B4-BE49-F238E27FC236}">
                <a16:creationId xmlns:a16="http://schemas.microsoft.com/office/drawing/2014/main" id="{470B3188-A3A7-4829-817B-08679BDAD518}"/>
              </a:ext>
            </a:extLst>
          </p:cNvPr>
          <p:cNvSpPr/>
          <p:nvPr/>
        </p:nvSpPr>
        <p:spPr>
          <a:xfrm>
            <a:off x="460468" y="928670"/>
            <a:ext cx="1828449" cy="369332"/>
          </a:xfrm>
          <a:prstGeom prst="rect">
            <a:avLst/>
          </a:prstGeom>
        </p:spPr>
        <p:txBody>
          <a:bodyPr wrap="none">
            <a:spAutoFit/>
          </a:bodyPr>
          <a:lstStyle/>
          <a:p>
            <a:r>
              <a:rPr lang="en-US" altLang="ko-KR" dirty="0"/>
              <a:t> </a:t>
            </a:r>
            <a:r>
              <a:rPr lang="en-US" altLang="ko-KR" dirty="0">
                <a:highlight>
                  <a:srgbClr val="00FFFF"/>
                </a:highlight>
              </a:rPr>
              <a:t>Cross Validation</a:t>
            </a:r>
            <a:endParaRPr lang="ko-KR" altLang="en-US" dirty="0">
              <a:highlight>
                <a:srgbClr val="00FFFF"/>
              </a:highlight>
            </a:endParaRPr>
          </a:p>
        </p:txBody>
      </p:sp>
      <p:sp>
        <p:nvSpPr>
          <p:cNvPr id="2" name="직사각형 1">
            <a:extLst>
              <a:ext uri="{FF2B5EF4-FFF2-40B4-BE49-F238E27FC236}">
                <a16:creationId xmlns:a16="http://schemas.microsoft.com/office/drawing/2014/main" id="{BB1B5B38-0A9F-4097-9E47-0B2FB69471D8}"/>
              </a:ext>
            </a:extLst>
          </p:cNvPr>
          <p:cNvSpPr/>
          <p:nvPr/>
        </p:nvSpPr>
        <p:spPr>
          <a:xfrm>
            <a:off x="2771800" y="283798"/>
            <a:ext cx="5282598" cy="369332"/>
          </a:xfrm>
          <a:prstGeom prst="rect">
            <a:avLst/>
          </a:prstGeom>
        </p:spPr>
        <p:txBody>
          <a:bodyPr wrap="square">
            <a:spAutoFit/>
          </a:bodyPr>
          <a:lstStyle/>
          <a:p>
            <a:r>
              <a:rPr lang="ko-KR" altLang="en-US" b="1" dirty="0"/>
              <a:t>금융시계열 데이터에 대한 교차검증</a:t>
            </a:r>
            <a:r>
              <a:rPr lang="en-US" altLang="ko-KR" b="1" dirty="0"/>
              <a:t>(CV)</a:t>
            </a:r>
            <a:r>
              <a:rPr lang="ko-KR" altLang="en-US" b="1" dirty="0"/>
              <a:t>  </a:t>
            </a:r>
            <a:endParaRPr lang="ko-KR" altLang="en-US" dirty="0"/>
          </a:p>
        </p:txBody>
      </p:sp>
      <p:sp>
        <p:nvSpPr>
          <p:cNvPr id="12" name="직사각형 11">
            <a:extLst>
              <a:ext uri="{FF2B5EF4-FFF2-40B4-BE49-F238E27FC236}">
                <a16:creationId xmlns:a16="http://schemas.microsoft.com/office/drawing/2014/main" id="{13798D7C-EF8B-4352-B17D-5AFFFA96F063}"/>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
        <p:nvSpPr>
          <p:cNvPr id="3" name="바닥글 개체 틀 2">
            <a:extLst>
              <a:ext uri="{FF2B5EF4-FFF2-40B4-BE49-F238E27FC236}">
                <a16:creationId xmlns:a16="http://schemas.microsoft.com/office/drawing/2014/main" id="{B6935A92-2040-48C6-B757-1AA646AEED37}"/>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460BB339-C0C7-4FA8-907E-DEAC95175986}"/>
              </a:ext>
            </a:extLst>
          </p:cNvPr>
          <p:cNvSpPr>
            <a:spLocks noGrp="1"/>
          </p:cNvSpPr>
          <p:nvPr>
            <p:ph type="sldNum" sz="quarter" idx="12"/>
          </p:nvPr>
        </p:nvSpPr>
        <p:spPr/>
        <p:txBody>
          <a:bodyPr/>
          <a:lstStyle/>
          <a:p>
            <a:fld id="{DE77BB65-F969-4654-BF30-45C70C1BE112}" type="slidenum">
              <a:rPr lang="ko-KR" altLang="en-US" smtClean="0"/>
              <a:pPr/>
              <a:t>315</a:t>
            </a:fld>
            <a:endParaRPr lang="ko-KR" altLang="en-US"/>
          </a:p>
        </p:txBody>
      </p:sp>
    </p:spTree>
    <p:extLst>
      <p:ext uri="{BB962C8B-B14F-4D97-AF65-F5344CB8AC3E}">
        <p14:creationId xmlns:p14="http://schemas.microsoft.com/office/powerpoint/2010/main" val="192776669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10" name="직사각형 9">
            <a:extLst>
              <a:ext uri="{FF2B5EF4-FFF2-40B4-BE49-F238E27FC236}">
                <a16:creationId xmlns:a16="http://schemas.microsoft.com/office/drawing/2014/main" id="{879305CB-9CA9-4835-A093-A26DAA1C030F}"/>
              </a:ext>
            </a:extLst>
          </p:cNvPr>
          <p:cNvSpPr/>
          <p:nvPr/>
        </p:nvSpPr>
        <p:spPr>
          <a:xfrm>
            <a:off x="2385746" y="358486"/>
            <a:ext cx="4490510" cy="369332"/>
          </a:xfrm>
          <a:prstGeom prst="rect">
            <a:avLst/>
          </a:prstGeom>
        </p:spPr>
        <p:txBody>
          <a:bodyPr wrap="square">
            <a:spAutoFit/>
          </a:bodyPr>
          <a:lstStyle/>
          <a:p>
            <a:r>
              <a:rPr lang="ko-KR" altLang="en-US" b="1" dirty="0"/>
              <a:t>금융시계열 데이터에 대한 교차 검증 방법 </a:t>
            </a:r>
            <a:endParaRPr lang="ko-KR" altLang="en-US" dirty="0"/>
          </a:p>
        </p:txBody>
      </p:sp>
      <p:sp>
        <p:nvSpPr>
          <p:cNvPr id="11" name="직사각형 10">
            <a:extLst>
              <a:ext uri="{FF2B5EF4-FFF2-40B4-BE49-F238E27FC236}">
                <a16:creationId xmlns:a16="http://schemas.microsoft.com/office/drawing/2014/main" id="{174C2EF3-5653-4C7C-908C-6FD7B55D5A65}"/>
              </a:ext>
            </a:extLst>
          </p:cNvPr>
          <p:cNvSpPr/>
          <p:nvPr/>
        </p:nvSpPr>
        <p:spPr>
          <a:xfrm>
            <a:off x="395536" y="977355"/>
            <a:ext cx="8500725" cy="461665"/>
          </a:xfrm>
          <a:prstGeom prst="rect">
            <a:avLst/>
          </a:prstGeom>
        </p:spPr>
        <p:txBody>
          <a:bodyPr wrap="square">
            <a:spAutoFit/>
          </a:bodyPr>
          <a:lstStyle/>
          <a:p>
            <a:pPr fontAlgn="base">
              <a:buFont typeface="Arial" panose="020B0604020202020204" pitchFamily="34" charset="0"/>
              <a:buChar char="•"/>
            </a:pPr>
            <a:r>
              <a:rPr lang="en-US" altLang="ko-KR" sz="1200" dirty="0" err="1">
                <a:solidFill>
                  <a:srgbClr val="444444"/>
                </a:solidFill>
                <a:latin typeface="맑은 고딕" panose="020B0503020000020004" pitchFamily="50" charset="-127"/>
                <a:ea typeface="맑은 고딕" panose="020B0503020000020004" pitchFamily="50" charset="-127"/>
              </a:rPr>
              <a:t>Bengio</a:t>
            </a:r>
            <a:r>
              <a:rPr lang="en-US" altLang="ko-KR" sz="1200" dirty="0">
                <a:solidFill>
                  <a:srgbClr val="444444"/>
                </a:solidFill>
                <a:latin typeface="맑은 고딕" panose="020B0503020000020004" pitchFamily="50" charset="-127"/>
                <a:ea typeface="맑은 고딕" panose="020B0503020000020004" pitchFamily="50" charset="-127"/>
              </a:rPr>
              <a:t>, </a:t>
            </a:r>
            <a:r>
              <a:rPr lang="en-US" altLang="ko-KR" sz="1200" dirty="0" err="1">
                <a:solidFill>
                  <a:srgbClr val="444444"/>
                </a:solidFill>
                <a:latin typeface="맑은 고딕" panose="020B0503020000020004" pitchFamily="50" charset="-127"/>
                <a:ea typeface="맑은 고딕" panose="020B0503020000020004" pitchFamily="50" charset="-127"/>
              </a:rPr>
              <a:t>Yoshua</a:t>
            </a:r>
            <a:r>
              <a:rPr lang="en-US" altLang="ko-KR" sz="1200" dirty="0">
                <a:solidFill>
                  <a:srgbClr val="444444"/>
                </a:solidFill>
                <a:latin typeface="맑은 고딕" panose="020B0503020000020004" pitchFamily="50" charset="-127"/>
                <a:ea typeface="맑은 고딕" panose="020B0503020000020004" pitchFamily="50" charset="-127"/>
              </a:rPr>
              <a:t>, and Yves </a:t>
            </a:r>
            <a:r>
              <a:rPr lang="en-US" altLang="ko-KR" sz="1200" dirty="0" err="1">
                <a:solidFill>
                  <a:srgbClr val="444444"/>
                </a:solidFill>
                <a:latin typeface="맑은 고딕" panose="020B0503020000020004" pitchFamily="50" charset="-127"/>
                <a:ea typeface="맑은 고딕" panose="020B0503020000020004" pitchFamily="50" charset="-127"/>
              </a:rPr>
              <a:t>Grandvalet</a:t>
            </a:r>
            <a:r>
              <a:rPr lang="en-US" altLang="ko-KR" sz="1200" dirty="0">
                <a:solidFill>
                  <a:srgbClr val="444444"/>
                </a:solidFill>
                <a:latin typeface="맑은 고딕" panose="020B0503020000020004" pitchFamily="50" charset="-127"/>
                <a:ea typeface="맑은 고딕" panose="020B0503020000020004" pitchFamily="50" charset="-127"/>
              </a:rPr>
              <a:t>. 2004. “</a:t>
            </a:r>
            <a:r>
              <a:rPr lang="en-US" altLang="ko-KR" sz="1200" dirty="0">
                <a:solidFill>
                  <a:srgbClr val="21759B"/>
                </a:solidFill>
                <a:latin typeface="맑은 고딕" panose="020B0503020000020004" pitchFamily="50" charset="-127"/>
                <a:ea typeface="맑은 고딕" panose="020B0503020000020004" pitchFamily="50" charset="-127"/>
                <a:hlinkClick r:id="rId2"/>
              </a:rPr>
              <a:t>No </a:t>
            </a:r>
            <a:r>
              <a:rPr lang="en-US" altLang="ko-KR" sz="1200" dirty="0">
                <a:solidFill>
                  <a:srgbClr val="21759B"/>
                </a:solidFill>
                <a:highlight>
                  <a:srgbClr val="FFFF00"/>
                </a:highlight>
                <a:latin typeface="맑은 고딕" panose="020B0503020000020004" pitchFamily="50" charset="-127"/>
                <a:ea typeface="맑은 고딕" panose="020B0503020000020004" pitchFamily="50" charset="-127"/>
                <a:hlinkClick r:id="rId2"/>
              </a:rPr>
              <a:t>Unbiased Estimator of the Variance of K-Fold Cross-Validation</a:t>
            </a:r>
            <a:r>
              <a:rPr lang="en-US" altLang="ko-KR" sz="1200" dirty="0">
                <a:solidFill>
                  <a:srgbClr val="444444"/>
                </a:solidFill>
                <a:latin typeface="맑은 고딕" panose="020B0503020000020004" pitchFamily="50" charset="-127"/>
                <a:ea typeface="맑은 고딕" panose="020B0503020000020004" pitchFamily="50" charset="-127"/>
              </a:rPr>
              <a:t>.” J. Mach. Learn. Res. 5 (December). JMLR.org: 1089–1105.</a:t>
            </a:r>
            <a:endParaRPr lang="en-US" altLang="ko-KR" sz="1200" b="0" i="0" dirty="0">
              <a:solidFill>
                <a:srgbClr val="444444"/>
              </a:solidFill>
              <a:effectLst/>
              <a:latin typeface="맑은 고딕" panose="020B0503020000020004" pitchFamily="50" charset="-127"/>
              <a:ea typeface="맑은 고딕" panose="020B0503020000020004" pitchFamily="50" charset="-127"/>
            </a:endParaRPr>
          </a:p>
        </p:txBody>
      </p:sp>
      <p:sp>
        <p:nvSpPr>
          <p:cNvPr id="12" name="직사각형 11">
            <a:extLst>
              <a:ext uri="{FF2B5EF4-FFF2-40B4-BE49-F238E27FC236}">
                <a16:creationId xmlns:a16="http://schemas.microsoft.com/office/drawing/2014/main" id="{C8ADA7EB-748C-41FC-A882-A786835053FA}"/>
              </a:ext>
            </a:extLst>
          </p:cNvPr>
          <p:cNvSpPr/>
          <p:nvPr/>
        </p:nvSpPr>
        <p:spPr>
          <a:xfrm>
            <a:off x="555822" y="1448926"/>
            <a:ext cx="7779014" cy="553998"/>
          </a:xfrm>
          <a:prstGeom prst="rect">
            <a:avLst/>
          </a:prstGeom>
        </p:spPr>
        <p:txBody>
          <a:bodyPr wrap="square">
            <a:spAutoFit/>
          </a:bodyPr>
          <a:lstStyle/>
          <a:p>
            <a:r>
              <a:rPr lang="en-US" altLang="ko-KR" sz="1200" i="1" dirty="0">
                <a:solidFill>
                  <a:srgbClr val="444444"/>
                </a:solidFill>
                <a:latin typeface="맑은 고딕" panose="020B0503020000020004" pitchFamily="50" charset="-127"/>
                <a:ea typeface="맑은 고딕" panose="020B0503020000020004" pitchFamily="50" charset="-127"/>
              </a:rPr>
              <a:t>k</a:t>
            </a:r>
            <a:r>
              <a:rPr lang="en-US" altLang="ko-KR" sz="1200" dirty="0">
                <a:solidFill>
                  <a:srgbClr val="444444"/>
                </a:solidFill>
                <a:latin typeface="맑은 고딕" panose="020B0503020000020004" pitchFamily="50" charset="-127"/>
                <a:ea typeface="맑은 고딕" panose="020B0503020000020004" pitchFamily="50" charset="-127"/>
              </a:rPr>
              <a:t>-</a:t>
            </a:r>
            <a:r>
              <a:rPr lang="ko-KR" altLang="en-US" sz="1200" dirty="0">
                <a:solidFill>
                  <a:srgbClr val="444444"/>
                </a:solidFill>
                <a:latin typeface="맑은 고딕" panose="020B0503020000020004" pitchFamily="50" charset="-127"/>
                <a:ea typeface="맑은 고딕" panose="020B0503020000020004" pitchFamily="50" charset="-127"/>
              </a:rPr>
              <a:t>겹 교차검증의 </a:t>
            </a:r>
            <a:r>
              <a:rPr lang="en-US" altLang="ko-KR" sz="1200" i="1" dirty="0">
                <a:solidFill>
                  <a:srgbClr val="444444"/>
                </a:solidFill>
                <a:latin typeface="맑은 고딕" panose="020B0503020000020004" pitchFamily="50" charset="-127"/>
                <a:ea typeface="맑은 고딕" panose="020B0503020000020004" pitchFamily="50" charset="-127"/>
              </a:rPr>
              <a:t>k</a:t>
            </a:r>
            <a:r>
              <a:rPr lang="ko-KR" altLang="en-US" sz="1200" dirty="0">
                <a:solidFill>
                  <a:srgbClr val="444444"/>
                </a:solidFill>
                <a:latin typeface="맑은 고딕" panose="020B0503020000020004" pitchFamily="50" charset="-127"/>
                <a:ea typeface="맑은 고딕" panose="020B0503020000020004" pitchFamily="50" charset="-127"/>
              </a:rPr>
              <a:t> 값이 바뀔 때 </a:t>
            </a:r>
            <a:r>
              <a:rPr lang="ko-KR" altLang="en-US" sz="1200" dirty="0" err="1">
                <a:solidFill>
                  <a:srgbClr val="444444"/>
                </a:solidFill>
                <a:latin typeface="맑은 고딕" panose="020B0503020000020004" pitchFamily="50" charset="-127"/>
                <a:ea typeface="맑은 고딕" panose="020B0503020000020004" pitchFamily="50" charset="-127"/>
              </a:rPr>
              <a:t>추정값의</a:t>
            </a:r>
            <a:r>
              <a:rPr lang="ko-KR" altLang="en-US" sz="1200" dirty="0">
                <a:solidFill>
                  <a:srgbClr val="444444"/>
                </a:solidFill>
                <a:latin typeface="맑은 고딕" panose="020B0503020000020004" pitchFamily="50" charset="-127"/>
                <a:ea typeface="맑은 고딕" panose="020B0503020000020004" pitchFamily="50" charset="-127"/>
              </a:rPr>
              <a:t> </a:t>
            </a:r>
            <a:r>
              <a:rPr lang="en-US" altLang="ko-KR" sz="1200" dirty="0">
                <a:solidFill>
                  <a:srgbClr val="444444"/>
                </a:solidFill>
                <a:highlight>
                  <a:srgbClr val="FFFF00"/>
                </a:highlight>
                <a:latin typeface="맑은 고딕" panose="020B0503020000020004" pitchFamily="50" charset="-127"/>
                <a:ea typeface="맑은 고딕" panose="020B0503020000020004" pitchFamily="50" charset="-127"/>
              </a:rPr>
              <a:t>Bias</a:t>
            </a:r>
            <a:r>
              <a:rPr lang="ko-KR" altLang="en-US" sz="1200" dirty="0">
                <a:solidFill>
                  <a:srgbClr val="444444"/>
                </a:solidFill>
                <a:highlight>
                  <a:srgbClr val="FFFF00"/>
                </a:highlight>
                <a:latin typeface="맑은 고딕" panose="020B0503020000020004" pitchFamily="50" charset="-127"/>
                <a:ea typeface="맑은 고딕" panose="020B0503020000020004" pitchFamily="50" charset="-127"/>
              </a:rPr>
              <a:t>와 </a:t>
            </a:r>
            <a:r>
              <a:rPr lang="en-US" altLang="ko-KR" sz="1200" dirty="0">
                <a:solidFill>
                  <a:srgbClr val="202124"/>
                </a:solidFill>
                <a:highlight>
                  <a:srgbClr val="FFFF00"/>
                </a:highlight>
                <a:latin typeface="Apple SD Gothic Neo"/>
              </a:rPr>
              <a:t>variance </a:t>
            </a:r>
            <a:r>
              <a:rPr lang="ko-KR" altLang="en-US" sz="1200" dirty="0">
                <a:solidFill>
                  <a:srgbClr val="444444"/>
                </a:solidFill>
                <a:highlight>
                  <a:srgbClr val="FFFF00"/>
                </a:highlight>
                <a:latin typeface="맑은 고딕" panose="020B0503020000020004" pitchFamily="50" charset="-127"/>
                <a:ea typeface="맑은 고딕" panose="020B0503020000020004" pitchFamily="50" charset="-127"/>
              </a:rPr>
              <a:t>영향을 미치는지 분석 비교</a:t>
            </a:r>
            <a:endParaRPr lang="en-US" altLang="ko-KR" sz="1200" dirty="0">
              <a:solidFill>
                <a:srgbClr val="444444"/>
              </a:solidFill>
              <a:highlight>
                <a:srgbClr val="FFFF00"/>
              </a:highlight>
              <a:latin typeface="맑은 고딕" panose="020B0503020000020004" pitchFamily="50" charset="-127"/>
              <a:ea typeface="맑은 고딕" panose="020B0503020000020004" pitchFamily="50" charset="-127"/>
            </a:endParaRPr>
          </a:p>
          <a:p>
            <a:endParaRPr lang="ko-KR" altLang="en-US" dirty="0"/>
          </a:p>
        </p:txBody>
      </p:sp>
      <p:sp>
        <p:nvSpPr>
          <p:cNvPr id="14" name="Rectangle 2">
            <a:extLst>
              <a:ext uri="{FF2B5EF4-FFF2-40B4-BE49-F238E27FC236}">
                <a16:creationId xmlns:a16="http://schemas.microsoft.com/office/drawing/2014/main" id="{CEAFF169-B46B-451D-AC08-E53F5B0711B7}"/>
              </a:ext>
            </a:extLst>
          </p:cNvPr>
          <p:cNvSpPr>
            <a:spLocks noChangeArrowheads="1"/>
          </p:cNvSpPr>
          <p:nvPr/>
        </p:nvSpPr>
        <p:spPr bwMode="auto">
          <a:xfrm>
            <a:off x="535771" y="1876628"/>
            <a:ext cx="85007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800" b="0" i="0" u="none" strike="noStrike" cap="none" normalizeH="0" baseline="30000" dirty="0">
                <a:ln>
                  <a:noFill/>
                </a:ln>
                <a:solidFill>
                  <a:schemeClr val="tx1"/>
                </a:solidFill>
                <a:effectLst/>
                <a:latin typeface="맑은 고딕" panose="020B0503020000020004" pitchFamily="50" charset="-127"/>
                <a:ea typeface="맑은 고딕" panose="020B0503020000020004" pitchFamily="50" charset="-127"/>
                <a:sym typeface="Wingdings" panose="05000000000000000000" pitchFamily="2" charset="2"/>
              </a:rPr>
              <a:t>  </a:t>
            </a:r>
            <a:r>
              <a:rPr kumimoji="0" lang="ko-KR" altLang="ko-KR" sz="1100" b="0" i="1" u="none" strike="noStrike" cap="none" normalizeH="0" baseline="0" dirty="0">
                <a:ln>
                  <a:noFill/>
                </a:ln>
                <a:solidFill>
                  <a:schemeClr val="tx1"/>
                </a:solidFill>
                <a:effectLst/>
                <a:highlight>
                  <a:srgbClr val="00FFFF"/>
                </a:highlight>
                <a:latin typeface="맑은 고딕" panose="020B0503020000020004" pitchFamily="50" charset="-127"/>
                <a:ea typeface="맑은 고딕" panose="020B0503020000020004" pitchFamily="50" charset="-127"/>
              </a:rPr>
              <a:t>k</a:t>
            </a:r>
            <a:r>
              <a:rPr kumimoji="0" lang="ko-KR" altLang="ko-KR" sz="1100" b="0" i="0" u="none" strike="noStrike" cap="none" normalizeH="0" baseline="0" dirty="0">
                <a:ln>
                  <a:noFill/>
                </a:ln>
                <a:solidFill>
                  <a:schemeClr val="tx1"/>
                </a:solidFill>
                <a:effectLst/>
                <a:highlight>
                  <a:srgbClr val="00FFFF"/>
                </a:highlight>
                <a:latin typeface="맑은 고딕" panose="020B0503020000020004" pitchFamily="50" charset="-127"/>
                <a:ea typeface="맑은 고딕" panose="020B0503020000020004" pitchFamily="50" charset="-127"/>
              </a:rPr>
              <a:t>-겹 교차검증</a:t>
            </a:r>
            <a:r>
              <a:rPr kumimoji="0" lang="ko-KR" altLang="en-US" sz="1100" b="0" i="0" u="none" strike="noStrike" cap="none" normalizeH="0" baseline="0" dirty="0">
                <a:ln>
                  <a:noFill/>
                </a:ln>
                <a:solidFill>
                  <a:schemeClr val="tx1"/>
                </a:solidFill>
                <a:effectLst/>
                <a:highlight>
                  <a:srgbClr val="00FFFF"/>
                </a:highlight>
                <a:latin typeface="맑은 고딕" panose="020B0503020000020004" pitchFamily="50" charset="-127"/>
                <a:ea typeface="맑은 고딕" panose="020B0503020000020004" pitchFamily="50" charset="-127"/>
              </a:rPr>
              <a:t>방법이 </a:t>
            </a:r>
            <a:r>
              <a:rPr kumimoji="0" lang="ko-KR" altLang="ko-KR" sz="1100" b="0" i="0" u="none" strike="noStrike" cap="none" normalizeH="0" baseline="0" dirty="0">
                <a:ln>
                  <a:noFill/>
                </a:ln>
                <a:solidFill>
                  <a:schemeClr val="tx1"/>
                </a:solidFill>
                <a:effectLst/>
                <a:highlight>
                  <a:srgbClr val="00FFFF"/>
                </a:highlight>
                <a:latin typeface="맑은 고딕" panose="020B0503020000020004" pitchFamily="50" charset="-127"/>
                <a:ea typeface="맑은 고딕" panose="020B0503020000020004" pitchFamily="50" charset="-127"/>
              </a:rPr>
              <a:t> 분산을 모든 분포에서 통용되는 편향없이 추정하는 보편적인 방법은 없다. (</a:t>
            </a:r>
            <a:r>
              <a:rPr kumimoji="0" lang="ko-KR" altLang="ko-KR" sz="1100" b="0" i="0" u="none" strike="noStrike" cap="none" normalizeH="0" baseline="0" dirty="0" err="1">
                <a:ln>
                  <a:noFill/>
                </a:ln>
                <a:solidFill>
                  <a:srgbClr val="21759B"/>
                </a:solidFill>
                <a:effectLst/>
                <a:highlight>
                  <a:srgbClr val="00FFFF"/>
                </a:highlight>
                <a:latin typeface="맑은 고딕" panose="020B0503020000020004" pitchFamily="50" charset="-127"/>
                <a:ea typeface="맑은 고딕" panose="020B0503020000020004" pitchFamily="50" charset="-127"/>
                <a:hlinkClick r:id="rId3"/>
              </a:rPr>
              <a:t>Bengio</a:t>
            </a:r>
            <a:r>
              <a:rPr kumimoji="0" lang="ko-KR" altLang="ko-KR" sz="1100" b="0" i="0" u="none" strike="noStrike" cap="none" normalizeH="0" baseline="0" dirty="0">
                <a:ln>
                  <a:noFill/>
                </a:ln>
                <a:solidFill>
                  <a:srgbClr val="21759B"/>
                </a:solidFill>
                <a:effectLst/>
                <a:highlight>
                  <a:srgbClr val="00FFFF"/>
                </a:highlight>
                <a:latin typeface="맑은 고딕" panose="020B0503020000020004" pitchFamily="50" charset="-127"/>
                <a:ea typeface="맑은 고딕" panose="020B0503020000020004" pitchFamily="50" charset="-127"/>
                <a:hlinkClick r:id="rId3"/>
              </a:rPr>
              <a:t> and </a:t>
            </a:r>
            <a:r>
              <a:rPr kumimoji="0" lang="ko-KR" altLang="ko-KR" sz="1100" b="0" i="0" u="none" strike="noStrike" cap="none" normalizeH="0" baseline="0" dirty="0" err="1">
                <a:ln>
                  <a:noFill/>
                </a:ln>
                <a:solidFill>
                  <a:srgbClr val="21759B"/>
                </a:solidFill>
                <a:effectLst/>
                <a:highlight>
                  <a:srgbClr val="00FFFF"/>
                </a:highlight>
                <a:latin typeface="맑은 고딕" panose="020B0503020000020004" pitchFamily="50" charset="-127"/>
                <a:ea typeface="맑은 고딕" panose="020B0503020000020004" pitchFamily="50" charset="-127"/>
                <a:hlinkClick r:id="rId3"/>
              </a:rPr>
              <a:t>Grandvalet</a:t>
            </a:r>
            <a:r>
              <a:rPr kumimoji="0" lang="ko-KR" altLang="ko-KR" sz="1100" b="0" i="0" u="none" strike="noStrike" cap="none" normalizeH="0" baseline="0" dirty="0">
                <a:ln>
                  <a:noFill/>
                </a:ln>
                <a:solidFill>
                  <a:srgbClr val="21759B"/>
                </a:solidFill>
                <a:effectLst/>
                <a:highlight>
                  <a:srgbClr val="00FFFF"/>
                </a:highlight>
                <a:latin typeface="맑은 고딕" panose="020B0503020000020004" pitchFamily="50" charset="-127"/>
                <a:ea typeface="맑은 고딕" panose="020B0503020000020004" pitchFamily="50" charset="-127"/>
                <a:hlinkClick r:id="rId3"/>
              </a:rPr>
              <a:t>, 2004</a:t>
            </a:r>
            <a:r>
              <a:rPr kumimoji="0" lang="ko-KR" altLang="ko-KR" sz="1100" b="0" i="0" u="none" strike="noStrike" cap="none" normalizeH="0" baseline="0" dirty="0">
                <a:ln>
                  <a:noFill/>
                </a:ln>
                <a:solidFill>
                  <a:schemeClr val="tx1"/>
                </a:solidFill>
                <a:effectLst/>
                <a:highlight>
                  <a:srgbClr val="00FFFF"/>
                </a:highlight>
                <a:latin typeface="맑은 고딕" panose="020B0503020000020004" pitchFamily="50" charset="-127"/>
                <a:ea typeface="맑은 고딕" panose="020B0503020000020004" pitchFamily="50" charset="-127"/>
              </a:rPr>
              <a:t>)</a:t>
            </a:r>
            <a:endParaRPr kumimoji="0" lang="ko-KR" altLang="ko-KR" sz="600" b="0" i="0" u="none" strike="noStrike" cap="none" normalizeH="0" baseline="0" dirty="0">
              <a:ln>
                <a:noFill/>
              </a:ln>
              <a:solidFill>
                <a:schemeClr val="tx1"/>
              </a:solidFill>
              <a:effectLst/>
              <a:highlight>
                <a:srgbClr val="00FFFF"/>
              </a:highligh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444444"/>
                </a:solidFill>
                <a:effectLst/>
                <a:highlight>
                  <a:srgbClr val="00FFFF"/>
                </a:highlight>
                <a:latin typeface="맑은 고딕" panose="020B0503020000020004" pitchFamily="50" charset="-127"/>
                <a:ea typeface="맑은 고딕" panose="020B0503020000020004" pitchFamily="50" charset="-127"/>
                <a:sym typeface="Wingdings" panose="05000000000000000000" pitchFamily="2" charset="2"/>
              </a:rPr>
              <a:t> </a:t>
            </a:r>
            <a:r>
              <a:rPr kumimoji="0" lang="ko-KR" altLang="ko-KR" sz="1100" b="0" i="0" u="none" strike="noStrike" cap="none" normalizeH="0" baseline="0" dirty="0">
                <a:ln>
                  <a:noFill/>
                </a:ln>
                <a:solidFill>
                  <a:srgbClr val="444444"/>
                </a:solidFill>
                <a:effectLst/>
                <a:highlight>
                  <a:srgbClr val="00FFFF"/>
                </a:highlight>
                <a:latin typeface="맑은 고딕" panose="020B0503020000020004" pitchFamily="50" charset="-127"/>
                <a:ea typeface="맑은 고딕" panose="020B0503020000020004" pitchFamily="50" charset="-127"/>
              </a:rPr>
              <a:t>우리는 분산과 편향 사이에 적절한 절충점으로 보이는 최선의 지점을 찾는 것에 관심이 있다</a:t>
            </a:r>
            <a:endParaRPr kumimoji="0" lang="ko-KR" altLang="ko-KR" sz="1800" b="0" i="0" u="none" strike="noStrike" cap="none" normalizeH="0" baseline="0" dirty="0">
              <a:ln>
                <a:noFill/>
              </a:ln>
              <a:solidFill>
                <a:schemeClr val="tx1"/>
              </a:solidFill>
              <a:effectLst/>
              <a:highlight>
                <a:srgbClr val="00FFFF"/>
              </a:highlight>
              <a:latin typeface="Arial" panose="020B0604020202020204" pitchFamily="34" charset="0"/>
            </a:endParaRPr>
          </a:p>
        </p:txBody>
      </p:sp>
      <p:sp>
        <p:nvSpPr>
          <p:cNvPr id="16" name="직사각형 15">
            <a:extLst>
              <a:ext uri="{FF2B5EF4-FFF2-40B4-BE49-F238E27FC236}">
                <a16:creationId xmlns:a16="http://schemas.microsoft.com/office/drawing/2014/main" id="{6804A19C-DE13-47C1-A3A3-08051AAAC5CA}"/>
              </a:ext>
            </a:extLst>
          </p:cNvPr>
          <p:cNvSpPr/>
          <p:nvPr/>
        </p:nvSpPr>
        <p:spPr>
          <a:xfrm>
            <a:off x="555822" y="2386579"/>
            <a:ext cx="4376218" cy="307777"/>
          </a:xfrm>
          <a:prstGeom prst="rect">
            <a:avLst/>
          </a:prstGeom>
          <a:solidFill>
            <a:schemeClr val="accent3">
              <a:lumMod val="40000"/>
              <a:lumOff val="60000"/>
            </a:schemeClr>
          </a:solidFill>
        </p:spPr>
        <p:txBody>
          <a:bodyPr wrap="square">
            <a:spAutoFit/>
          </a:bodyPr>
          <a:lstStyle/>
          <a:p>
            <a:r>
              <a:rPr lang="ko-KR" altLang="en-US" sz="1400" b="1" dirty="0">
                <a:solidFill>
                  <a:srgbClr val="202124"/>
                </a:solidFill>
                <a:latin typeface="Apple SD Gothic Neo"/>
              </a:rPr>
              <a:t>편향</a:t>
            </a:r>
            <a:r>
              <a:rPr lang="en-US" altLang="ko-KR" sz="1400" dirty="0">
                <a:solidFill>
                  <a:srgbClr val="202124"/>
                </a:solidFill>
                <a:latin typeface="Apple SD Gothic Neo"/>
              </a:rPr>
              <a:t>-</a:t>
            </a:r>
            <a:r>
              <a:rPr lang="ko-KR" altLang="en-US" sz="1400" b="1" dirty="0">
                <a:solidFill>
                  <a:srgbClr val="202124"/>
                </a:solidFill>
                <a:latin typeface="Apple SD Gothic Neo"/>
              </a:rPr>
              <a:t>분산 트레이드 오프</a:t>
            </a:r>
            <a:r>
              <a:rPr lang="en-US" altLang="ko-KR" sz="1400" dirty="0">
                <a:solidFill>
                  <a:srgbClr val="202124"/>
                </a:solidFill>
                <a:latin typeface="Apple SD Gothic Neo"/>
              </a:rPr>
              <a:t>(Bias - variance trade off) </a:t>
            </a:r>
            <a:endParaRPr lang="ko-KR" altLang="en-US" sz="1400" dirty="0"/>
          </a:p>
        </p:txBody>
      </p:sp>
      <p:sp>
        <p:nvSpPr>
          <p:cNvPr id="17" name="직사각형 16">
            <a:extLst>
              <a:ext uri="{FF2B5EF4-FFF2-40B4-BE49-F238E27FC236}">
                <a16:creationId xmlns:a16="http://schemas.microsoft.com/office/drawing/2014/main" id="{AA7EF353-E29C-446B-ACDB-90072135C0FF}"/>
              </a:ext>
            </a:extLst>
          </p:cNvPr>
          <p:cNvSpPr/>
          <p:nvPr/>
        </p:nvSpPr>
        <p:spPr>
          <a:xfrm>
            <a:off x="587945" y="2779000"/>
            <a:ext cx="8136904" cy="1384995"/>
          </a:xfrm>
          <a:prstGeom prst="rect">
            <a:avLst/>
          </a:prstGeom>
          <a:ln>
            <a:solidFill>
              <a:srgbClr val="FF0000"/>
            </a:solidFill>
          </a:ln>
        </p:spPr>
        <p:txBody>
          <a:bodyPr wrap="square">
            <a:spAutoFit/>
          </a:bodyPr>
          <a:lstStyle/>
          <a:p>
            <a:r>
              <a:rPr lang="ko-KR" altLang="en-US" sz="1200" dirty="0">
                <a:solidFill>
                  <a:srgbClr val="202124"/>
                </a:solidFill>
                <a:latin typeface="Apple SD Gothic Neo"/>
              </a:rPr>
              <a:t>지도학습 알고리즘이 트레이닝 셋의 범위를 넘어 지나치게 일반화 하는 것을 예방하기 위해 두 종류의 오차</a:t>
            </a:r>
            <a:r>
              <a:rPr lang="en-US" altLang="ko-KR" sz="1200" dirty="0">
                <a:solidFill>
                  <a:srgbClr val="202124"/>
                </a:solidFill>
                <a:latin typeface="Apple SD Gothic Neo"/>
              </a:rPr>
              <a:t>(</a:t>
            </a:r>
            <a:r>
              <a:rPr lang="ko-KR" altLang="en-US" sz="1200" b="1" dirty="0">
                <a:solidFill>
                  <a:srgbClr val="202124"/>
                </a:solidFill>
                <a:latin typeface="Apple SD Gothic Neo"/>
              </a:rPr>
              <a:t>편향</a:t>
            </a:r>
            <a:r>
              <a:rPr lang="en-US" altLang="ko-KR" sz="1200" dirty="0">
                <a:solidFill>
                  <a:srgbClr val="202124"/>
                </a:solidFill>
                <a:latin typeface="Apple SD Gothic Neo"/>
              </a:rPr>
              <a:t>, </a:t>
            </a:r>
            <a:r>
              <a:rPr lang="ko-KR" altLang="en-US" sz="1200" b="1" dirty="0">
                <a:solidFill>
                  <a:srgbClr val="202124"/>
                </a:solidFill>
                <a:latin typeface="Apple SD Gothic Neo"/>
              </a:rPr>
              <a:t>분산</a:t>
            </a:r>
            <a:r>
              <a:rPr lang="en-US" altLang="ko-KR" sz="1200" dirty="0">
                <a:solidFill>
                  <a:srgbClr val="202124"/>
                </a:solidFill>
                <a:latin typeface="Apple SD Gothic Neo"/>
              </a:rPr>
              <a:t>)</a:t>
            </a:r>
            <a:r>
              <a:rPr lang="ko-KR" altLang="en-US" sz="1200" dirty="0">
                <a:solidFill>
                  <a:srgbClr val="202124"/>
                </a:solidFill>
                <a:latin typeface="Apple SD Gothic Neo"/>
              </a:rPr>
              <a:t>를 최소화 할 때 겪는 문제</a:t>
            </a:r>
            <a:endParaRPr lang="en-US" altLang="ko-KR" sz="1200" dirty="0">
              <a:solidFill>
                <a:srgbClr val="202124"/>
              </a:solidFill>
              <a:latin typeface="Apple SD Gothic Neo"/>
            </a:endParaRPr>
          </a:p>
          <a:p>
            <a:pPr marL="171450" indent="-171450">
              <a:buFont typeface="Wingdings" panose="05000000000000000000" pitchFamily="2" charset="2"/>
              <a:buChar char="§"/>
            </a:pPr>
            <a:r>
              <a:rPr lang="ko-KR" altLang="en-US" sz="1200" dirty="0">
                <a:highlight>
                  <a:srgbClr val="FFFF00"/>
                </a:highlight>
                <a:hlinkClick r:id="rId4" tooltip="편향"/>
              </a:rPr>
              <a:t>편향</a:t>
            </a:r>
            <a:r>
              <a:rPr lang="ko-KR" altLang="en-US" sz="1200" dirty="0"/>
              <a:t>은 학습 </a:t>
            </a:r>
            <a:r>
              <a:rPr lang="ko-KR" altLang="en-US" sz="1200" dirty="0">
                <a:hlinkClick r:id="rId5" tooltip="알고리즘"/>
              </a:rPr>
              <a:t>알고리즘</a:t>
            </a:r>
            <a:r>
              <a:rPr lang="ko-KR" altLang="en-US" sz="1200" dirty="0"/>
              <a:t>에서 잘못된 가정을 했을 때 발생하는 오차</a:t>
            </a:r>
            <a:endParaRPr lang="en-US" altLang="ko-KR" sz="1200" dirty="0"/>
          </a:p>
          <a:p>
            <a:pPr marL="171450" indent="-171450">
              <a:buFont typeface="Wingdings" panose="05000000000000000000" pitchFamily="2" charset="2"/>
              <a:buChar char="§"/>
            </a:pPr>
            <a:r>
              <a:rPr lang="en-US" altLang="ko-KR" sz="1200" dirty="0">
                <a:sym typeface="Wingdings" panose="05000000000000000000" pitchFamily="2" charset="2"/>
              </a:rPr>
              <a:t></a:t>
            </a:r>
            <a:r>
              <a:rPr lang="en-US" altLang="ko-KR" sz="1200" dirty="0"/>
              <a:t> </a:t>
            </a:r>
            <a:r>
              <a:rPr lang="ko-KR" altLang="en-US" sz="1200" dirty="0">
                <a:highlight>
                  <a:srgbClr val="00FFFF"/>
                </a:highlight>
              </a:rPr>
              <a:t>높은 </a:t>
            </a:r>
            <a:r>
              <a:rPr lang="ko-KR" altLang="en-US" sz="1200" dirty="0" err="1">
                <a:highlight>
                  <a:srgbClr val="00FFFF"/>
                </a:highlight>
              </a:rPr>
              <a:t>편향값은</a:t>
            </a:r>
            <a:r>
              <a:rPr lang="ko-KR" altLang="en-US" sz="1200" dirty="0">
                <a:highlight>
                  <a:srgbClr val="00FFFF"/>
                </a:highlight>
              </a:rPr>
              <a:t> </a:t>
            </a:r>
            <a:r>
              <a:rPr lang="ko-KR" altLang="en-US" sz="1200" dirty="0"/>
              <a:t>알고리즘이 데이터의 특징과 결과물과의 적절한 관계를 놓치게 만들어 </a:t>
            </a:r>
            <a:r>
              <a:rPr lang="ko-KR" altLang="en-US" sz="1200" dirty="0">
                <a:highlight>
                  <a:srgbClr val="00FFFF"/>
                </a:highlight>
              </a:rPr>
              <a:t>과소적합</a:t>
            </a:r>
            <a:r>
              <a:rPr lang="en-US" altLang="ko-KR" sz="1200" dirty="0">
                <a:highlight>
                  <a:srgbClr val="00FFFF"/>
                </a:highlight>
              </a:rPr>
              <a:t>(under fitting) </a:t>
            </a:r>
            <a:r>
              <a:rPr lang="ko-KR" altLang="en-US" sz="1200" dirty="0">
                <a:highlight>
                  <a:srgbClr val="00FFFF"/>
                </a:highlight>
              </a:rPr>
              <a:t>문제 </a:t>
            </a:r>
            <a:r>
              <a:rPr lang="ko-KR" altLang="en-US" sz="1200" dirty="0"/>
              <a:t>발생</a:t>
            </a:r>
            <a:endParaRPr lang="en-US" altLang="ko-KR" sz="1200" dirty="0"/>
          </a:p>
          <a:p>
            <a:pPr marL="171450" indent="-171450">
              <a:buFont typeface="Wingdings" panose="05000000000000000000" pitchFamily="2" charset="2"/>
              <a:buChar char="§"/>
            </a:pPr>
            <a:r>
              <a:rPr lang="ko-KR" altLang="en-US" sz="1200" dirty="0">
                <a:highlight>
                  <a:srgbClr val="FFFF00"/>
                </a:highlight>
                <a:hlinkClick r:id="rId6" tooltip="분산"/>
              </a:rPr>
              <a:t>분산</a:t>
            </a:r>
            <a:r>
              <a:rPr lang="ko-KR" altLang="en-US" sz="1200" dirty="0"/>
              <a:t>은 트레이닝 셋에 내재된 작은 변동</a:t>
            </a:r>
            <a:r>
              <a:rPr lang="en-US" altLang="ko-KR" sz="1200" dirty="0"/>
              <a:t>(fluctuation) </a:t>
            </a:r>
            <a:r>
              <a:rPr lang="ko-KR" altLang="en-US" sz="1200" dirty="0"/>
              <a:t>때문에 발생하는 오차</a:t>
            </a:r>
            <a:endParaRPr lang="en-US" altLang="ko-KR" sz="1200" dirty="0"/>
          </a:p>
          <a:p>
            <a:pPr marL="171450" indent="-171450">
              <a:buFont typeface="Wingdings" panose="05000000000000000000" pitchFamily="2" charset="2"/>
              <a:buChar char="§"/>
            </a:pPr>
            <a:r>
              <a:rPr lang="en-US" altLang="ko-KR" sz="1200" dirty="0">
                <a:sym typeface="Wingdings" panose="05000000000000000000" pitchFamily="2" charset="2"/>
              </a:rPr>
              <a:t></a:t>
            </a:r>
            <a:r>
              <a:rPr lang="en-US" altLang="ko-KR" sz="1200" dirty="0"/>
              <a:t> </a:t>
            </a:r>
            <a:r>
              <a:rPr lang="ko-KR" altLang="en-US" sz="1200" dirty="0">
                <a:highlight>
                  <a:srgbClr val="00FFFF"/>
                </a:highlight>
              </a:rPr>
              <a:t>높은 </a:t>
            </a:r>
            <a:r>
              <a:rPr lang="ko-KR" altLang="en-US" sz="1200" dirty="0" err="1">
                <a:highlight>
                  <a:srgbClr val="00FFFF"/>
                </a:highlight>
              </a:rPr>
              <a:t>분산값은</a:t>
            </a:r>
            <a:r>
              <a:rPr lang="ko-KR" altLang="en-US" sz="1200" dirty="0">
                <a:highlight>
                  <a:srgbClr val="00FFFF"/>
                </a:highlight>
              </a:rPr>
              <a:t> </a:t>
            </a:r>
            <a:r>
              <a:rPr lang="ko-KR" altLang="en-US" sz="1200" dirty="0"/>
              <a:t>큰 </a:t>
            </a:r>
            <a:r>
              <a:rPr lang="ko-KR" altLang="en-US" sz="1200" dirty="0">
                <a:hlinkClick r:id="rId7" tooltip="노이즈"/>
              </a:rPr>
              <a:t>노이즈</a:t>
            </a:r>
            <a:r>
              <a:rPr lang="ko-KR" altLang="en-US" sz="1200" dirty="0"/>
              <a:t>까지 모델링에 포함시키는 </a:t>
            </a:r>
            <a:r>
              <a:rPr lang="ko-KR" altLang="en-US" sz="1200" dirty="0" err="1">
                <a:highlight>
                  <a:srgbClr val="00FFFF"/>
                </a:highlight>
              </a:rPr>
              <a:t>과적합</a:t>
            </a:r>
            <a:r>
              <a:rPr lang="en-US" altLang="ko-KR" sz="1200" dirty="0">
                <a:highlight>
                  <a:srgbClr val="00FFFF"/>
                </a:highlight>
              </a:rPr>
              <a:t>(over fitting) </a:t>
            </a:r>
            <a:r>
              <a:rPr lang="ko-KR" altLang="en-US" sz="1200" dirty="0">
                <a:highlight>
                  <a:srgbClr val="00FFFF"/>
                </a:highlight>
              </a:rPr>
              <a:t>문제를 </a:t>
            </a:r>
            <a:r>
              <a:rPr lang="ko-KR" altLang="en-US" sz="1200" dirty="0"/>
              <a:t>발생</a:t>
            </a:r>
            <a:endParaRPr lang="ko-KR" altLang="en-US" dirty="0"/>
          </a:p>
        </p:txBody>
      </p:sp>
      <p:sp>
        <p:nvSpPr>
          <p:cNvPr id="18" name="직사각형 17">
            <a:extLst>
              <a:ext uri="{FF2B5EF4-FFF2-40B4-BE49-F238E27FC236}">
                <a16:creationId xmlns:a16="http://schemas.microsoft.com/office/drawing/2014/main" id="{84A36620-B40B-4396-83C9-AB1150023B30}"/>
              </a:ext>
            </a:extLst>
          </p:cNvPr>
          <p:cNvSpPr/>
          <p:nvPr/>
        </p:nvSpPr>
        <p:spPr>
          <a:xfrm>
            <a:off x="597050" y="4502533"/>
            <a:ext cx="8208912" cy="2123658"/>
          </a:xfrm>
          <a:prstGeom prst="rect">
            <a:avLst/>
          </a:prstGeom>
          <a:ln>
            <a:solidFill>
              <a:schemeClr val="accent1"/>
            </a:solidFill>
          </a:ln>
        </p:spPr>
        <p:txBody>
          <a:bodyPr wrap="square">
            <a:spAutoFit/>
          </a:bodyPr>
          <a:lstStyle/>
          <a:p>
            <a:r>
              <a:rPr lang="ko-KR" altLang="en-US" sz="1200" dirty="0">
                <a:latin typeface="+mj-ea"/>
                <a:ea typeface="+mj-ea"/>
              </a:rPr>
              <a:t>모델을 선택할 때</a:t>
            </a:r>
            <a:r>
              <a:rPr lang="en-US" altLang="ko-KR" sz="1200" dirty="0">
                <a:latin typeface="+mj-ea"/>
                <a:ea typeface="+mj-ea"/>
              </a:rPr>
              <a:t>(model selection), </a:t>
            </a:r>
            <a:r>
              <a:rPr lang="ko-KR" altLang="en-US" sz="1200" dirty="0">
                <a:latin typeface="+mj-ea"/>
                <a:ea typeface="+mj-ea"/>
              </a:rPr>
              <a:t>트레이닝 데이터의 규칙을 정확하게 포착하는 것 뿐만이 아니라</a:t>
            </a:r>
            <a:r>
              <a:rPr lang="en-US" altLang="ko-KR" sz="1200" dirty="0">
                <a:latin typeface="+mj-ea"/>
                <a:ea typeface="+mj-ea"/>
              </a:rPr>
              <a:t>, </a:t>
            </a:r>
            <a:r>
              <a:rPr lang="ko-KR" altLang="en-US" sz="1200" dirty="0">
                <a:latin typeface="+mj-ea"/>
                <a:ea typeface="+mj-ea"/>
              </a:rPr>
              <a:t>보이지 않는 범위에 대해서 </a:t>
            </a:r>
            <a:r>
              <a:rPr lang="ko-KR" altLang="en-US" sz="1200" dirty="0">
                <a:highlight>
                  <a:srgbClr val="FFFF00"/>
                </a:highlight>
                <a:latin typeface="+mj-ea"/>
                <a:ea typeface="+mj-ea"/>
              </a:rPr>
              <a:t>일반화</a:t>
            </a:r>
            <a:r>
              <a:rPr lang="en-US" altLang="ko-KR" sz="1200" dirty="0">
                <a:highlight>
                  <a:srgbClr val="FFFF00"/>
                </a:highlight>
                <a:latin typeface="+mj-ea"/>
                <a:ea typeface="+mj-ea"/>
              </a:rPr>
              <a:t>(generalization)</a:t>
            </a:r>
            <a:r>
              <a:rPr lang="ko-KR" altLang="en-US" sz="1200" dirty="0">
                <a:highlight>
                  <a:srgbClr val="FFFF00"/>
                </a:highlight>
                <a:latin typeface="+mj-ea"/>
                <a:ea typeface="+mj-ea"/>
              </a:rPr>
              <a:t>까지 하는 것이 이상적이다</a:t>
            </a:r>
            <a:r>
              <a:rPr lang="en-US" altLang="ko-KR" sz="1200" dirty="0">
                <a:highlight>
                  <a:srgbClr val="FFFF00"/>
                </a:highlight>
                <a:latin typeface="+mj-ea"/>
                <a:ea typeface="+mj-ea"/>
              </a:rPr>
              <a:t>. </a:t>
            </a:r>
            <a:r>
              <a:rPr lang="en-US" altLang="ko-KR" sz="1200" dirty="0">
                <a:highlight>
                  <a:srgbClr val="FFFF00"/>
                </a:highlight>
                <a:latin typeface="+mj-ea"/>
                <a:ea typeface="+mj-ea"/>
                <a:sym typeface="Wingdings" panose="05000000000000000000" pitchFamily="2" charset="2"/>
              </a:rPr>
              <a:t></a:t>
            </a:r>
            <a:r>
              <a:rPr lang="ko-KR" altLang="en-US" sz="1200" dirty="0">
                <a:latin typeface="+mj-ea"/>
                <a:ea typeface="+mj-ea"/>
              </a:rPr>
              <a:t> 이 둘을 동시에 완전히 성취하는 것은 사실상 불가능하다</a:t>
            </a:r>
            <a:r>
              <a:rPr lang="en-US" altLang="ko-KR" sz="1200" dirty="0">
                <a:latin typeface="+mj-ea"/>
                <a:ea typeface="+mj-ea"/>
              </a:rPr>
              <a:t>. </a:t>
            </a:r>
          </a:p>
          <a:p>
            <a:r>
              <a:rPr lang="en-US" altLang="ko-KR" sz="1200" dirty="0">
                <a:latin typeface="+mj-ea"/>
                <a:ea typeface="+mj-ea"/>
                <a:sym typeface="Wingdings" panose="05000000000000000000" pitchFamily="2" charset="2"/>
              </a:rPr>
              <a:t> </a:t>
            </a:r>
            <a:r>
              <a:rPr lang="ko-KR" altLang="en-US" sz="1200" dirty="0" err="1">
                <a:latin typeface="+mj-ea"/>
                <a:ea typeface="+mj-ea"/>
              </a:rPr>
              <a:t>고분산</a:t>
            </a:r>
            <a:r>
              <a:rPr lang="ko-KR" altLang="en-US" sz="1200" dirty="0">
                <a:latin typeface="+mj-ea"/>
                <a:ea typeface="+mj-ea"/>
              </a:rPr>
              <a:t> 학습 알고리즘은 트레이닝 셋을 잘 표현하기는 하지만</a:t>
            </a:r>
            <a:r>
              <a:rPr lang="en-US" altLang="ko-KR" sz="1200" dirty="0">
                <a:latin typeface="+mj-ea"/>
                <a:ea typeface="+mj-ea"/>
              </a:rPr>
              <a:t>, </a:t>
            </a:r>
            <a:r>
              <a:rPr lang="ko-KR" altLang="en-US" sz="1200" dirty="0">
                <a:latin typeface="+mj-ea"/>
                <a:ea typeface="+mj-ea"/>
              </a:rPr>
              <a:t>지나치게 큰 </a:t>
            </a:r>
            <a:r>
              <a:rPr lang="ko-KR" altLang="en-US" sz="1200" dirty="0">
                <a:latin typeface="+mj-ea"/>
                <a:ea typeface="+mj-ea"/>
                <a:hlinkClick r:id="rId7" tooltip="노이즈"/>
              </a:rPr>
              <a:t>노이즈</a:t>
            </a:r>
            <a:r>
              <a:rPr lang="ko-KR" altLang="en-US" sz="1200" dirty="0">
                <a:latin typeface="+mj-ea"/>
                <a:ea typeface="+mj-ea"/>
              </a:rPr>
              <a:t>나 아예 부적절한 트레이닝 데이터까지 </a:t>
            </a:r>
            <a:r>
              <a:rPr lang="ko-KR" altLang="en-US" sz="1200" dirty="0" err="1">
                <a:latin typeface="+mj-ea"/>
                <a:ea typeface="+mj-ea"/>
                <a:hlinkClick r:id="rId8" tooltip="과적합"/>
              </a:rPr>
              <a:t>과적합</a:t>
            </a:r>
            <a:r>
              <a:rPr lang="en-US" altLang="ko-KR" sz="1200" dirty="0">
                <a:latin typeface="+mj-ea"/>
                <a:ea typeface="+mj-ea"/>
              </a:rPr>
              <a:t>(overfitting)</a:t>
            </a:r>
            <a:r>
              <a:rPr lang="ko-KR" altLang="en-US" sz="1200" dirty="0">
                <a:latin typeface="+mj-ea"/>
                <a:ea typeface="+mj-ea"/>
              </a:rPr>
              <a:t>할 위험이 있다</a:t>
            </a:r>
            <a:r>
              <a:rPr lang="en-US" altLang="ko-KR" sz="1200" dirty="0">
                <a:latin typeface="+mj-ea"/>
                <a:ea typeface="+mj-ea"/>
              </a:rPr>
              <a:t>. </a:t>
            </a:r>
          </a:p>
          <a:p>
            <a:r>
              <a:rPr lang="en-US" altLang="ko-KR" sz="1200" dirty="0">
                <a:latin typeface="+mj-ea"/>
                <a:ea typeface="+mj-ea"/>
                <a:sym typeface="Wingdings" panose="05000000000000000000" pitchFamily="2" charset="2"/>
              </a:rPr>
              <a:t> </a:t>
            </a:r>
            <a:r>
              <a:rPr lang="ko-KR" altLang="en-US" sz="1200" dirty="0">
                <a:latin typeface="+mj-ea"/>
                <a:ea typeface="+mj-ea"/>
              </a:rPr>
              <a:t>반대로 </a:t>
            </a:r>
            <a:r>
              <a:rPr lang="ko-KR" altLang="en-US" sz="1200" dirty="0" err="1">
                <a:latin typeface="+mj-ea"/>
                <a:ea typeface="+mj-ea"/>
              </a:rPr>
              <a:t>고편향</a:t>
            </a:r>
            <a:r>
              <a:rPr lang="ko-KR" altLang="en-US" sz="1200" dirty="0">
                <a:latin typeface="+mj-ea"/>
                <a:ea typeface="+mj-ea"/>
              </a:rPr>
              <a:t> 학습 알고리즘은 </a:t>
            </a:r>
            <a:r>
              <a:rPr lang="ko-KR" altLang="en-US" sz="1200" u="sng" dirty="0" err="1">
                <a:latin typeface="+mj-ea"/>
                <a:ea typeface="+mj-ea"/>
                <a:hlinkClick r:id="rId8"/>
              </a:rPr>
              <a:t>과적합</a:t>
            </a:r>
            <a:r>
              <a:rPr lang="en-US" altLang="ko-KR" sz="1200" dirty="0">
                <a:latin typeface="+mj-ea"/>
                <a:ea typeface="+mj-ea"/>
              </a:rPr>
              <a:t>(overfitting) </a:t>
            </a:r>
            <a:r>
              <a:rPr lang="ko-KR" altLang="en-US" sz="1200" dirty="0">
                <a:latin typeface="+mj-ea"/>
                <a:ea typeface="+mj-ea"/>
              </a:rPr>
              <a:t>문제가 거의 없는 단순한 모델을 제시하지만 트레이닝 데이터로부터 중요한 규칙성을 제대로 포착하지 못하는 </a:t>
            </a:r>
            <a:r>
              <a:rPr lang="ko-KR" altLang="en-US" sz="1200" dirty="0">
                <a:latin typeface="+mj-ea"/>
                <a:ea typeface="+mj-ea"/>
                <a:hlinkClick r:id="rId9" tooltip="과소적합"/>
              </a:rPr>
              <a:t>과소적합</a:t>
            </a:r>
            <a:r>
              <a:rPr lang="en-US" altLang="ko-KR" sz="1200" dirty="0">
                <a:latin typeface="+mj-ea"/>
                <a:ea typeface="+mj-ea"/>
              </a:rPr>
              <a:t>(underfitting) </a:t>
            </a:r>
            <a:r>
              <a:rPr lang="ko-KR" altLang="en-US" sz="1200" dirty="0">
                <a:latin typeface="+mj-ea"/>
                <a:ea typeface="+mj-ea"/>
              </a:rPr>
              <a:t>문제가 발생한다</a:t>
            </a:r>
            <a:r>
              <a:rPr lang="en-US" altLang="ko-KR" sz="1200" dirty="0">
                <a:latin typeface="+mj-ea"/>
                <a:ea typeface="+mj-ea"/>
              </a:rPr>
              <a:t>.</a:t>
            </a:r>
          </a:p>
          <a:p>
            <a:r>
              <a:rPr lang="ko-KR" altLang="en-US" sz="1200" dirty="0" err="1">
                <a:latin typeface="+mj-ea"/>
                <a:ea typeface="+mj-ea"/>
              </a:rPr>
              <a:t>편향값이</a:t>
            </a:r>
            <a:r>
              <a:rPr lang="ko-KR" altLang="en-US" sz="1200" dirty="0">
                <a:latin typeface="+mj-ea"/>
                <a:ea typeface="+mj-ea"/>
              </a:rPr>
              <a:t> 낮은 모델은 일반적으로 더 복잡하기 때문에</a:t>
            </a:r>
            <a:r>
              <a:rPr lang="en-US" altLang="ko-KR" sz="1200" dirty="0">
                <a:latin typeface="+mj-ea"/>
                <a:ea typeface="+mj-ea"/>
              </a:rPr>
              <a:t>(</a:t>
            </a:r>
            <a:r>
              <a:rPr lang="ko-KR" altLang="en-US" sz="1200" dirty="0">
                <a:latin typeface="+mj-ea"/>
                <a:ea typeface="+mj-ea"/>
              </a:rPr>
              <a:t>예</a:t>
            </a:r>
            <a:r>
              <a:rPr lang="en-US" altLang="ko-KR" sz="1200" dirty="0">
                <a:latin typeface="+mj-ea"/>
                <a:ea typeface="+mj-ea"/>
              </a:rPr>
              <a:t>: </a:t>
            </a:r>
            <a:r>
              <a:rPr lang="ko-KR" altLang="en-US" sz="1200" dirty="0">
                <a:latin typeface="+mj-ea"/>
                <a:ea typeface="+mj-ea"/>
              </a:rPr>
              <a:t>더 높은 차수의 회귀 다항식</a:t>
            </a:r>
            <a:r>
              <a:rPr lang="en-US" altLang="ko-KR" sz="1200" dirty="0">
                <a:latin typeface="+mj-ea"/>
                <a:ea typeface="+mj-ea"/>
              </a:rPr>
              <a:t>) </a:t>
            </a:r>
            <a:r>
              <a:rPr lang="ko-KR" altLang="en-US" sz="1200" dirty="0">
                <a:latin typeface="+mj-ea"/>
                <a:ea typeface="+mj-ea"/>
              </a:rPr>
              <a:t>트레이닝 셋을 더 정확히 표현한다</a:t>
            </a:r>
            <a:r>
              <a:rPr lang="en-US" altLang="ko-KR" sz="1200" dirty="0">
                <a:latin typeface="+mj-ea"/>
                <a:ea typeface="+mj-ea"/>
              </a:rPr>
              <a:t>. </a:t>
            </a:r>
            <a:r>
              <a:rPr lang="ko-KR" altLang="en-US" sz="1200" dirty="0">
                <a:latin typeface="+mj-ea"/>
                <a:ea typeface="+mj-ea"/>
              </a:rPr>
              <a:t>하지만 모델링 과정에서 커다란 노이즈 성분까지 반영할 가능성이 있고</a:t>
            </a:r>
            <a:r>
              <a:rPr lang="en-US" altLang="ko-KR" sz="1200" dirty="0">
                <a:latin typeface="+mj-ea"/>
                <a:ea typeface="+mj-ea"/>
              </a:rPr>
              <a:t>, </a:t>
            </a:r>
            <a:r>
              <a:rPr lang="ko-KR" altLang="en-US" sz="1200" dirty="0">
                <a:latin typeface="+mj-ea"/>
                <a:ea typeface="+mj-ea"/>
              </a:rPr>
              <a:t>그런 경우에는 더 복잡함에도 불구하고 덜 정확한 추론을 하게 된다</a:t>
            </a:r>
            <a:r>
              <a:rPr lang="en-US" altLang="ko-KR" sz="1200" dirty="0">
                <a:latin typeface="+mj-ea"/>
                <a:ea typeface="+mj-ea"/>
              </a:rPr>
              <a:t>. </a:t>
            </a:r>
            <a:r>
              <a:rPr lang="ko-KR" altLang="en-US" sz="1200" dirty="0">
                <a:latin typeface="+mj-ea"/>
                <a:ea typeface="+mj-ea"/>
              </a:rPr>
              <a:t>반대로 </a:t>
            </a:r>
            <a:r>
              <a:rPr lang="ko-KR" altLang="en-US" sz="1200" dirty="0" err="1">
                <a:latin typeface="+mj-ea"/>
                <a:ea typeface="+mj-ea"/>
              </a:rPr>
              <a:t>편향값이</a:t>
            </a:r>
            <a:r>
              <a:rPr lang="ko-KR" altLang="en-US" sz="1200" dirty="0">
                <a:latin typeface="+mj-ea"/>
                <a:ea typeface="+mj-ea"/>
              </a:rPr>
              <a:t> 높은 모델의 경우 간단한</a:t>
            </a:r>
            <a:r>
              <a:rPr lang="en-US" altLang="ko-KR" sz="1200" dirty="0">
                <a:latin typeface="+mj-ea"/>
                <a:ea typeface="+mj-ea"/>
              </a:rPr>
              <a:t>(</a:t>
            </a:r>
            <a:r>
              <a:rPr lang="ko-KR" altLang="en-US" sz="1200" dirty="0">
                <a:latin typeface="+mj-ea"/>
                <a:ea typeface="+mj-ea"/>
              </a:rPr>
              <a:t>낮은 차수의 회귀 다항식</a:t>
            </a:r>
            <a:r>
              <a:rPr lang="en-US" altLang="ko-KR" sz="1200" dirty="0">
                <a:latin typeface="+mj-ea"/>
                <a:ea typeface="+mj-ea"/>
              </a:rPr>
              <a:t>) </a:t>
            </a:r>
            <a:r>
              <a:rPr lang="ko-KR" altLang="en-US" sz="1200" dirty="0">
                <a:latin typeface="+mj-ea"/>
                <a:ea typeface="+mj-ea"/>
              </a:rPr>
              <a:t>경향이 있는데</a:t>
            </a:r>
            <a:r>
              <a:rPr lang="en-US" altLang="ko-KR" sz="1200" dirty="0">
                <a:latin typeface="+mj-ea"/>
                <a:ea typeface="+mj-ea"/>
              </a:rPr>
              <a:t>, </a:t>
            </a:r>
            <a:r>
              <a:rPr lang="ko-KR" altLang="en-US" sz="1200" dirty="0">
                <a:latin typeface="+mj-ea"/>
                <a:ea typeface="+mj-ea"/>
              </a:rPr>
              <a:t>트레이닝 셋의 데이터를 모델에 충분히 포함하지 못해 </a:t>
            </a:r>
            <a:r>
              <a:rPr lang="ko-KR" altLang="en-US" sz="1200" dirty="0" err="1">
                <a:latin typeface="+mj-ea"/>
                <a:ea typeface="+mj-ea"/>
              </a:rPr>
              <a:t>분산값이</a:t>
            </a:r>
            <a:r>
              <a:rPr lang="ko-KR" altLang="en-US" sz="1200" dirty="0">
                <a:latin typeface="+mj-ea"/>
                <a:ea typeface="+mj-ea"/>
              </a:rPr>
              <a:t> 낮게 나올 수가 있다</a:t>
            </a:r>
            <a:r>
              <a:rPr lang="en-US" altLang="ko-KR" sz="1200" dirty="0">
                <a:latin typeface="+mj-ea"/>
                <a:ea typeface="+mj-ea"/>
              </a:rPr>
              <a:t>.</a:t>
            </a:r>
          </a:p>
        </p:txBody>
      </p:sp>
      <p:sp>
        <p:nvSpPr>
          <p:cNvPr id="2" name="바닥글 개체 틀 1">
            <a:extLst>
              <a:ext uri="{FF2B5EF4-FFF2-40B4-BE49-F238E27FC236}">
                <a16:creationId xmlns:a16="http://schemas.microsoft.com/office/drawing/2014/main" id="{1D8CDA77-A0AD-4230-9487-E270276FA7EE}"/>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5DD98E2C-FCD9-4A2D-83CD-AE37C1CB0818}"/>
              </a:ext>
            </a:extLst>
          </p:cNvPr>
          <p:cNvSpPr>
            <a:spLocks noGrp="1"/>
          </p:cNvSpPr>
          <p:nvPr>
            <p:ph type="sldNum" sz="quarter" idx="12"/>
          </p:nvPr>
        </p:nvSpPr>
        <p:spPr/>
        <p:txBody>
          <a:bodyPr/>
          <a:lstStyle/>
          <a:p>
            <a:fld id="{DE77BB65-F969-4654-BF30-45C70C1BE112}" type="slidenum">
              <a:rPr lang="ko-KR" altLang="en-US" smtClean="0"/>
              <a:pPr/>
              <a:t>316</a:t>
            </a:fld>
            <a:endParaRPr lang="ko-KR" altLang="en-US"/>
          </a:p>
        </p:txBody>
      </p:sp>
      <p:sp>
        <p:nvSpPr>
          <p:cNvPr id="15" name="직사각형 14">
            <a:extLst>
              <a:ext uri="{FF2B5EF4-FFF2-40B4-BE49-F238E27FC236}">
                <a16:creationId xmlns:a16="http://schemas.microsoft.com/office/drawing/2014/main" id="{314842A7-7F49-4FF9-924D-6C5497CBA34B}"/>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14602657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595277AA-1432-45D9-B3D2-DD915F9CE546}"/>
              </a:ext>
            </a:extLst>
          </p:cNvPr>
          <p:cNvSpPr/>
          <p:nvPr/>
        </p:nvSpPr>
        <p:spPr>
          <a:xfrm>
            <a:off x="2385746" y="358486"/>
            <a:ext cx="4490510" cy="369332"/>
          </a:xfrm>
          <a:prstGeom prst="rect">
            <a:avLst/>
          </a:prstGeom>
        </p:spPr>
        <p:txBody>
          <a:bodyPr wrap="square">
            <a:spAutoFit/>
          </a:bodyPr>
          <a:lstStyle/>
          <a:p>
            <a:r>
              <a:rPr lang="ko-KR" altLang="en-US" b="1" dirty="0"/>
              <a:t>금융시계열 데이터에 대한 교차 검증 방법 </a:t>
            </a:r>
            <a:endParaRPr lang="ko-KR" altLang="en-US" dirty="0"/>
          </a:p>
        </p:txBody>
      </p:sp>
      <p:sp>
        <p:nvSpPr>
          <p:cNvPr id="2" name="직사각형 1">
            <a:extLst>
              <a:ext uri="{FF2B5EF4-FFF2-40B4-BE49-F238E27FC236}">
                <a16:creationId xmlns:a16="http://schemas.microsoft.com/office/drawing/2014/main" id="{58AC2609-9576-4311-8547-BAE468D53318}"/>
              </a:ext>
            </a:extLst>
          </p:cNvPr>
          <p:cNvSpPr/>
          <p:nvPr/>
        </p:nvSpPr>
        <p:spPr>
          <a:xfrm>
            <a:off x="784012" y="5845204"/>
            <a:ext cx="6812324" cy="307777"/>
          </a:xfrm>
          <a:prstGeom prst="rect">
            <a:avLst/>
          </a:prstGeom>
        </p:spPr>
        <p:txBody>
          <a:bodyPr wrap="square">
            <a:spAutoFit/>
          </a:bodyPr>
          <a:lstStyle/>
          <a:p>
            <a:r>
              <a:rPr lang="en-US" altLang="ko-KR" sz="1400" dirty="0"/>
              <a:t>https://www.quora.com/What-is-an-intuitive-explanation-for-bias-variance-tradeoff</a:t>
            </a:r>
            <a:endParaRPr lang="ko-KR" altLang="en-US" sz="1400" dirty="0"/>
          </a:p>
        </p:txBody>
      </p:sp>
      <p:sp>
        <p:nvSpPr>
          <p:cNvPr id="8" name="직사각형 7">
            <a:extLst>
              <a:ext uri="{FF2B5EF4-FFF2-40B4-BE49-F238E27FC236}">
                <a16:creationId xmlns:a16="http://schemas.microsoft.com/office/drawing/2014/main" id="{6AC1DAE4-FACB-474E-A211-4D29D1AD77B3}"/>
              </a:ext>
            </a:extLst>
          </p:cNvPr>
          <p:cNvSpPr/>
          <p:nvPr/>
        </p:nvSpPr>
        <p:spPr>
          <a:xfrm>
            <a:off x="4757332" y="1457148"/>
            <a:ext cx="3597523" cy="338554"/>
          </a:xfrm>
          <a:prstGeom prst="rect">
            <a:avLst/>
          </a:prstGeom>
        </p:spPr>
        <p:txBody>
          <a:bodyPr wrap="none">
            <a:spAutoFit/>
          </a:bodyPr>
          <a:lstStyle/>
          <a:p>
            <a:r>
              <a:rPr lang="en-US" altLang="ko-KR" sz="1600" dirty="0">
                <a:solidFill>
                  <a:srgbClr val="282829"/>
                </a:solidFill>
                <a:latin typeface="-apple-system"/>
              </a:rPr>
              <a:t>error(X) = noise(X) + bias(X) + variance(X)</a:t>
            </a:r>
            <a:endParaRPr lang="ko-KR" altLang="en-US" sz="1600" dirty="0"/>
          </a:p>
        </p:txBody>
      </p:sp>
      <p:pic>
        <p:nvPicPr>
          <p:cNvPr id="10" name="그림 9">
            <a:extLst>
              <a:ext uri="{FF2B5EF4-FFF2-40B4-BE49-F238E27FC236}">
                <a16:creationId xmlns:a16="http://schemas.microsoft.com/office/drawing/2014/main" id="{5FD2B5FE-7D40-44D2-B43B-0593527D18E8}"/>
              </a:ext>
            </a:extLst>
          </p:cNvPr>
          <p:cNvPicPr>
            <a:picLocks noChangeAspect="1"/>
          </p:cNvPicPr>
          <p:nvPr/>
        </p:nvPicPr>
        <p:blipFill>
          <a:blip r:embed="rId2"/>
          <a:stretch>
            <a:fillRect/>
          </a:stretch>
        </p:blipFill>
        <p:spPr>
          <a:xfrm>
            <a:off x="736095" y="1681129"/>
            <a:ext cx="3297625" cy="2293133"/>
          </a:xfrm>
          <a:prstGeom prst="rect">
            <a:avLst/>
          </a:prstGeom>
          <a:ln>
            <a:solidFill>
              <a:schemeClr val="accent1"/>
            </a:solidFill>
          </a:ln>
        </p:spPr>
      </p:pic>
      <p:pic>
        <p:nvPicPr>
          <p:cNvPr id="11" name="그림 10">
            <a:extLst>
              <a:ext uri="{FF2B5EF4-FFF2-40B4-BE49-F238E27FC236}">
                <a16:creationId xmlns:a16="http://schemas.microsoft.com/office/drawing/2014/main" id="{5F0BE8BC-0B41-4052-B48C-8842972A23A5}"/>
              </a:ext>
            </a:extLst>
          </p:cNvPr>
          <p:cNvPicPr>
            <a:picLocks noChangeAspect="1"/>
          </p:cNvPicPr>
          <p:nvPr/>
        </p:nvPicPr>
        <p:blipFill>
          <a:blip r:embed="rId3"/>
          <a:stretch>
            <a:fillRect/>
          </a:stretch>
        </p:blipFill>
        <p:spPr>
          <a:xfrm>
            <a:off x="726334" y="4272097"/>
            <a:ext cx="3543516" cy="1328083"/>
          </a:xfrm>
          <a:prstGeom prst="rect">
            <a:avLst/>
          </a:prstGeom>
        </p:spPr>
      </p:pic>
      <p:pic>
        <p:nvPicPr>
          <p:cNvPr id="12" name="그림 11">
            <a:extLst>
              <a:ext uri="{FF2B5EF4-FFF2-40B4-BE49-F238E27FC236}">
                <a16:creationId xmlns:a16="http://schemas.microsoft.com/office/drawing/2014/main" id="{921E0A0D-660B-4186-B251-D305CCE8D59A}"/>
              </a:ext>
            </a:extLst>
          </p:cNvPr>
          <p:cNvPicPr>
            <a:picLocks noChangeAspect="1"/>
          </p:cNvPicPr>
          <p:nvPr/>
        </p:nvPicPr>
        <p:blipFill>
          <a:blip r:embed="rId4"/>
          <a:stretch>
            <a:fillRect/>
          </a:stretch>
        </p:blipFill>
        <p:spPr>
          <a:xfrm>
            <a:off x="4811339" y="1925966"/>
            <a:ext cx="3543516" cy="2767681"/>
          </a:xfrm>
          <a:prstGeom prst="rect">
            <a:avLst/>
          </a:prstGeom>
        </p:spPr>
      </p:pic>
      <p:sp>
        <p:nvSpPr>
          <p:cNvPr id="13" name="직사각형 12">
            <a:extLst>
              <a:ext uri="{FF2B5EF4-FFF2-40B4-BE49-F238E27FC236}">
                <a16:creationId xmlns:a16="http://schemas.microsoft.com/office/drawing/2014/main" id="{DAF3DB13-6318-4789-8AD4-923E6E80DD20}"/>
              </a:ext>
            </a:extLst>
          </p:cNvPr>
          <p:cNvSpPr/>
          <p:nvPr/>
        </p:nvSpPr>
        <p:spPr>
          <a:xfrm>
            <a:off x="4874151" y="4795332"/>
            <a:ext cx="4009906" cy="830997"/>
          </a:xfrm>
          <a:prstGeom prst="rect">
            <a:avLst/>
          </a:prstGeom>
        </p:spPr>
        <p:txBody>
          <a:bodyPr wrap="square">
            <a:spAutoFit/>
          </a:bodyPr>
          <a:lstStyle/>
          <a:p>
            <a:r>
              <a:rPr lang="en-US" altLang="ko-KR" sz="1200" dirty="0">
                <a:solidFill>
                  <a:srgbClr val="282829"/>
                </a:solidFill>
                <a:latin typeface="-apple-system"/>
              </a:rPr>
              <a:t>An optimal balance of bias and variance would never overfit or underfit the model.</a:t>
            </a:r>
          </a:p>
          <a:p>
            <a:r>
              <a:rPr lang="en-US" altLang="ko-KR" sz="1200" dirty="0">
                <a:solidFill>
                  <a:srgbClr val="282829"/>
                </a:solidFill>
                <a:highlight>
                  <a:srgbClr val="FFFF00"/>
                </a:highlight>
                <a:latin typeface="-apple-system"/>
              </a:rPr>
              <a:t>Therefore understanding bias and variance is critical for understanding the behavior of prediction models</a:t>
            </a:r>
            <a:r>
              <a:rPr lang="en-US" altLang="ko-KR" sz="1200" dirty="0">
                <a:solidFill>
                  <a:srgbClr val="282829"/>
                </a:solidFill>
                <a:latin typeface="-apple-system"/>
              </a:rPr>
              <a:t>.</a:t>
            </a:r>
            <a:endParaRPr lang="en-US" altLang="ko-KR" sz="1200" b="0" i="0" dirty="0">
              <a:solidFill>
                <a:srgbClr val="282829"/>
              </a:solidFill>
              <a:effectLst/>
              <a:latin typeface="-apple-system"/>
            </a:endParaRPr>
          </a:p>
        </p:txBody>
      </p:sp>
      <p:sp>
        <p:nvSpPr>
          <p:cNvPr id="14" name="직사각형 13">
            <a:extLst>
              <a:ext uri="{FF2B5EF4-FFF2-40B4-BE49-F238E27FC236}">
                <a16:creationId xmlns:a16="http://schemas.microsoft.com/office/drawing/2014/main" id="{D1806972-79C1-4947-B21A-B9EFEB1DC996}"/>
              </a:ext>
            </a:extLst>
          </p:cNvPr>
          <p:cNvSpPr/>
          <p:nvPr/>
        </p:nvSpPr>
        <p:spPr>
          <a:xfrm>
            <a:off x="1043977" y="1033131"/>
            <a:ext cx="2594038" cy="523220"/>
          </a:xfrm>
          <a:prstGeom prst="rect">
            <a:avLst/>
          </a:prstGeom>
          <a:solidFill>
            <a:schemeClr val="accent5">
              <a:lumMod val="20000"/>
              <a:lumOff val="80000"/>
            </a:schemeClr>
          </a:solidFill>
          <a:ln w="19050">
            <a:solidFill>
              <a:schemeClr val="accent1"/>
            </a:solidFill>
          </a:ln>
        </p:spPr>
        <p:txBody>
          <a:bodyPr wrap="square">
            <a:spAutoFit/>
          </a:bodyPr>
          <a:lstStyle/>
          <a:p>
            <a:pPr marL="171450" indent="-171450">
              <a:buFont typeface="Wingdings" panose="05000000000000000000" pitchFamily="2" charset="2"/>
              <a:buChar char="§"/>
            </a:pPr>
            <a:r>
              <a:rPr lang="en-US" altLang="ko-KR" sz="1400" dirty="0"/>
              <a:t>High bias</a:t>
            </a:r>
            <a:r>
              <a:rPr lang="ko-KR" altLang="en-US" sz="1400" dirty="0"/>
              <a:t> </a:t>
            </a:r>
            <a:r>
              <a:rPr lang="en-US" altLang="ko-KR" sz="1400" dirty="0">
                <a:sym typeface="Wingdings" panose="05000000000000000000" pitchFamily="2" charset="2"/>
              </a:rPr>
              <a:t> U</a:t>
            </a:r>
            <a:r>
              <a:rPr lang="en-US" altLang="ko-KR" sz="1400" dirty="0"/>
              <a:t>nderfitting  </a:t>
            </a:r>
          </a:p>
          <a:p>
            <a:pPr marL="171450" indent="-171450">
              <a:buFont typeface="Wingdings" panose="05000000000000000000" pitchFamily="2" charset="2"/>
              <a:buChar char="§"/>
            </a:pPr>
            <a:r>
              <a:rPr lang="en-US" altLang="ko-KR" sz="1400" dirty="0">
                <a:highlight>
                  <a:srgbClr val="00FFFF"/>
                </a:highlight>
              </a:rPr>
              <a:t>High variance</a:t>
            </a:r>
            <a:r>
              <a:rPr lang="en-US" altLang="ko-KR" sz="1400" dirty="0">
                <a:highlight>
                  <a:srgbClr val="00FFFF"/>
                </a:highlight>
                <a:sym typeface="Wingdings" panose="05000000000000000000" pitchFamily="2" charset="2"/>
              </a:rPr>
              <a:t> O</a:t>
            </a:r>
            <a:r>
              <a:rPr lang="en-US" altLang="ko-KR" sz="1400" dirty="0">
                <a:highlight>
                  <a:srgbClr val="00FFFF"/>
                </a:highlight>
              </a:rPr>
              <a:t>verfitting    </a:t>
            </a:r>
            <a:endParaRPr lang="ko-KR" altLang="en-US" sz="1400" dirty="0">
              <a:highlight>
                <a:srgbClr val="00FFFF"/>
              </a:highlight>
            </a:endParaRPr>
          </a:p>
        </p:txBody>
      </p:sp>
      <p:sp>
        <p:nvSpPr>
          <p:cNvPr id="3" name="바닥글 개체 틀 2">
            <a:extLst>
              <a:ext uri="{FF2B5EF4-FFF2-40B4-BE49-F238E27FC236}">
                <a16:creationId xmlns:a16="http://schemas.microsoft.com/office/drawing/2014/main" id="{2B320908-7195-4107-B720-43056DB1AF8C}"/>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1040A18D-35E5-4E14-9BD1-9F47D33F7C09}"/>
              </a:ext>
            </a:extLst>
          </p:cNvPr>
          <p:cNvSpPr>
            <a:spLocks noGrp="1"/>
          </p:cNvSpPr>
          <p:nvPr>
            <p:ph type="sldNum" sz="quarter" idx="12"/>
          </p:nvPr>
        </p:nvSpPr>
        <p:spPr/>
        <p:txBody>
          <a:bodyPr/>
          <a:lstStyle/>
          <a:p>
            <a:fld id="{DE77BB65-F969-4654-BF30-45C70C1BE112}" type="slidenum">
              <a:rPr lang="ko-KR" altLang="en-US" smtClean="0"/>
              <a:pPr/>
              <a:t>317</a:t>
            </a:fld>
            <a:endParaRPr lang="ko-KR" altLang="en-US"/>
          </a:p>
        </p:txBody>
      </p:sp>
      <p:sp>
        <p:nvSpPr>
          <p:cNvPr id="16" name="직사각형 15">
            <a:extLst>
              <a:ext uri="{FF2B5EF4-FFF2-40B4-BE49-F238E27FC236}">
                <a16:creationId xmlns:a16="http://schemas.microsoft.com/office/drawing/2014/main" id="{305C068C-5091-4A2B-B64D-62CE315C402A}"/>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260812039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595277AA-1432-45D9-B3D2-DD915F9CE546}"/>
              </a:ext>
            </a:extLst>
          </p:cNvPr>
          <p:cNvSpPr/>
          <p:nvPr/>
        </p:nvSpPr>
        <p:spPr>
          <a:xfrm>
            <a:off x="2339752" y="339017"/>
            <a:ext cx="6092244" cy="369332"/>
          </a:xfrm>
          <a:prstGeom prst="rect">
            <a:avLst/>
          </a:prstGeom>
        </p:spPr>
        <p:txBody>
          <a:bodyPr wrap="square">
            <a:spAutoFit/>
          </a:bodyPr>
          <a:lstStyle/>
          <a:p>
            <a:r>
              <a:rPr lang="ko-KR" altLang="en-US" b="1" dirty="0"/>
              <a:t>금융시계열 데이터에 대한 교차 검증 방법 </a:t>
            </a:r>
            <a:r>
              <a:rPr lang="en-US" altLang="ko-KR" b="1" dirty="0">
                <a:highlight>
                  <a:srgbClr val="FFFF00"/>
                </a:highlight>
              </a:rPr>
              <a:t>(</a:t>
            </a:r>
            <a:r>
              <a:rPr lang="ko-KR" altLang="en-US" b="1" dirty="0">
                <a:highlight>
                  <a:srgbClr val="FFFF00"/>
                </a:highlight>
              </a:rPr>
              <a:t>대안 방법</a:t>
            </a:r>
            <a:r>
              <a:rPr lang="en-US" altLang="ko-KR" b="1" dirty="0">
                <a:highlight>
                  <a:srgbClr val="FFFF00"/>
                </a:highlight>
              </a:rPr>
              <a:t>)</a:t>
            </a:r>
            <a:r>
              <a:rPr lang="ko-KR" altLang="en-US" b="1" dirty="0">
                <a:highlight>
                  <a:srgbClr val="FFFF00"/>
                </a:highlight>
              </a:rPr>
              <a:t> </a:t>
            </a:r>
            <a:endParaRPr lang="ko-KR" altLang="en-US" dirty="0">
              <a:highlight>
                <a:srgbClr val="FFFF00"/>
              </a:highlight>
            </a:endParaRPr>
          </a:p>
        </p:txBody>
      </p:sp>
      <p:sp>
        <p:nvSpPr>
          <p:cNvPr id="2" name="직사각형 1">
            <a:extLst>
              <a:ext uri="{FF2B5EF4-FFF2-40B4-BE49-F238E27FC236}">
                <a16:creationId xmlns:a16="http://schemas.microsoft.com/office/drawing/2014/main" id="{F85DA5FA-5394-4F08-BABE-384BF837320C}"/>
              </a:ext>
            </a:extLst>
          </p:cNvPr>
          <p:cNvSpPr/>
          <p:nvPr/>
        </p:nvSpPr>
        <p:spPr>
          <a:xfrm>
            <a:off x="531098" y="943600"/>
            <a:ext cx="6452407" cy="738664"/>
          </a:xfrm>
          <a:prstGeom prst="rect">
            <a:avLst/>
          </a:prstGeom>
        </p:spPr>
        <p:txBody>
          <a:bodyPr wrap="none">
            <a:spAutoFit/>
          </a:bodyPr>
          <a:lstStyle/>
          <a:p>
            <a:r>
              <a:rPr lang="en-US" altLang="ko-KR" dirty="0">
                <a:highlight>
                  <a:srgbClr val="FFFF00"/>
                </a:highlight>
              </a:rPr>
              <a:t>walk -forward cross-validation</a:t>
            </a:r>
          </a:p>
          <a:p>
            <a:r>
              <a:rPr lang="en-US" altLang="ko-KR" sz="1200" dirty="0">
                <a:latin typeface="AppleSDGothicNeo"/>
              </a:rPr>
              <a:t>Training data</a:t>
            </a:r>
            <a:r>
              <a:rPr lang="ko-KR" altLang="en-US" sz="1200" dirty="0">
                <a:latin typeface="AppleSDGothicNeo"/>
              </a:rPr>
              <a:t>는 검증용보다 항상 </a:t>
            </a:r>
            <a:r>
              <a:rPr lang="ko-KR" altLang="en-US" sz="1200" dirty="0">
                <a:highlight>
                  <a:srgbClr val="00FFFF"/>
                </a:highlight>
                <a:latin typeface="AppleSDGothicNeo"/>
              </a:rPr>
              <a:t>앞선 시간으로 할당되었다는 것</a:t>
            </a:r>
            <a:r>
              <a:rPr lang="en-US" altLang="ko-KR" sz="1200" dirty="0">
                <a:highlight>
                  <a:srgbClr val="00FFFF"/>
                </a:highlight>
                <a:latin typeface="AppleSDGothicNeo"/>
              </a:rPr>
              <a:t> </a:t>
            </a:r>
          </a:p>
          <a:p>
            <a:r>
              <a:rPr lang="en-US" altLang="ko-KR" sz="1200" dirty="0">
                <a:latin typeface="AppleSDGothicNeo"/>
                <a:sym typeface="Wingdings" panose="05000000000000000000" pitchFamily="2" charset="2"/>
              </a:rPr>
              <a:t> </a:t>
            </a:r>
            <a:r>
              <a:rPr lang="ko-KR" altLang="en-US" sz="1200" dirty="0">
                <a:highlight>
                  <a:srgbClr val="00FFFF"/>
                </a:highlight>
                <a:latin typeface="AppleSDGothicNeo"/>
              </a:rPr>
              <a:t>모델링을 통해 미래의 데이터를 예측하려는 것이기 때문에 과거 시간을 훈련용으로 쓰는 것</a:t>
            </a:r>
            <a:endParaRPr lang="ko-KR" altLang="en-US" sz="1200" dirty="0">
              <a:highlight>
                <a:srgbClr val="00FFFF"/>
              </a:highlight>
            </a:endParaRPr>
          </a:p>
        </p:txBody>
      </p:sp>
      <p:pic>
        <p:nvPicPr>
          <p:cNvPr id="8" name="그림 7">
            <a:extLst>
              <a:ext uri="{FF2B5EF4-FFF2-40B4-BE49-F238E27FC236}">
                <a16:creationId xmlns:a16="http://schemas.microsoft.com/office/drawing/2014/main" id="{06AAA172-5D40-486F-AFAE-9B16626B8E07}"/>
              </a:ext>
            </a:extLst>
          </p:cNvPr>
          <p:cNvPicPr>
            <a:picLocks noChangeAspect="1"/>
          </p:cNvPicPr>
          <p:nvPr/>
        </p:nvPicPr>
        <p:blipFill>
          <a:blip r:embed="rId2"/>
          <a:stretch>
            <a:fillRect/>
          </a:stretch>
        </p:blipFill>
        <p:spPr>
          <a:xfrm>
            <a:off x="646364" y="1844335"/>
            <a:ext cx="4458604" cy="1944705"/>
          </a:xfrm>
          <a:prstGeom prst="rect">
            <a:avLst/>
          </a:prstGeom>
        </p:spPr>
      </p:pic>
      <p:sp>
        <p:nvSpPr>
          <p:cNvPr id="9" name="직사각형 8">
            <a:extLst>
              <a:ext uri="{FF2B5EF4-FFF2-40B4-BE49-F238E27FC236}">
                <a16:creationId xmlns:a16="http://schemas.microsoft.com/office/drawing/2014/main" id="{34B2C434-5C9B-4143-90FD-86E63DF08BE9}"/>
              </a:ext>
            </a:extLst>
          </p:cNvPr>
          <p:cNvSpPr/>
          <p:nvPr/>
        </p:nvSpPr>
        <p:spPr>
          <a:xfrm>
            <a:off x="562654" y="6274472"/>
            <a:ext cx="7761554" cy="276999"/>
          </a:xfrm>
          <a:prstGeom prst="rect">
            <a:avLst/>
          </a:prstGeom>
        </p:spPr>
        <p:txBody>
          <a:bodyPr wrap="square">
            <a:spAutoFit/>
          </a:bodyPr>
          <a:lstStyle/>
          <a:p>
            <a:r>
              <a:rPr lang="en-US" altLang="ko-KR" sz="1200" dirty="0"/>
              <a:t>https://hub.packtpub.com/cross-validation-strategies-for-time-series-forecasting-tutorial/</a:t>
            </a:r>
            <a:endParaRPr lang="ko-KR" altLang="en-US" sz="1200" dirty="0"/>
          </a:p>
        </p:txBody>
      </p:sp>
      <p:sp>
        <p:nvSpPr>
          <p:cNvPr id="10" name="직사각형 9">
            <a:extLst>
              <a:ext uri="{FF2B5EF4-FFF2-40B4-BE49-F238E27FC236}">
                <a16:creationId xmlns:a16="http://schemas.microsoft.com/office/drawing/2014/main" id="{4E2A7B00-0101-4034-BEA9-2D8226AE9A00}"/>
              </a:ext>
            </a:extLst>
          </p:cNvPr>
          <p:cNvSpPr/>
          <p:nvPr/>
        </p:nvSpPr>
        <p:spPr>
          <a:xfrm>
            <a:off x="583582" y="3996925"/>
            <a:ext cx="7761554" cy="2277547"/>
          </a:xfrm>
          <a:prstGeom prst="rect">
            <a:avLst/>
          </a:prstGeom>
          <a:ln>
            <a:solidFill>
              <a:schemeClr val="accent1"/>
            </a:solidFill>
          </a:ln>
        </p:spPr>
        <p:txBody>
          <a:bodyPr wrap="square">
            <a:spAutoFit/>
          </a:bodyPr>
          <a:lstStyle/>
          <a:p>
            <a:r>
              <a:rPr lang="en-US" altLang="ko-KR" sz="1400" dirty="0">
                <a:solidFill>
                  <a:srgbClr val="888888"/>
                </a:solidFill>
                <a:latin typeface="AppleSDGothicNeo"/>
              </a:rPr>
              <a:t># plotting with a simple array data </a:t>
            </a:r>
            <a:r>
              <a:rPr lang="ko-KR" altLang="en-US" sz="1400" dirty="0">
                <a:solidFill>
                  <a:srgbClr val="555555"/>
                </a:solidFill>
                <a:latin typeface="AppleSDGothicNeo"/>
              </a:rPr>
              <a:t>시계열이라 가정</a:t>
            </a:r>
            <a:endParaRPr lang="en-US" altLang="ko-KR" sz="1400" dirty="0">
              <a:solidFill>
                <a:srgbClr val="555555"/>
              </a:solidFill>
              <a:latin typeface="AppleSDGothicNeo"/>
            </a:endParaRPr>
          </a:p>
          <a:p>
            <a:r>
              <a:rPr lang="en-US" altLang="ko-KR" sz="1400" dirty="0">
                <a:solidFill>
                  <a:srgbClr val="555555"/>
                </a:solidFill>
                <a:latin typeface="AppleSDGothicNeo"/>
              </a:rPr>
              <a:t># </a:t>
            </a:r>
            <a:r>
              <a:rPr lang="en-US" altLang="ko-KR" sz="1200" dirty="0" err="1"/>
              <a:t>TimeSeriesSplit</a:t>
            </a:r>
            <a:r>
              <a:rPr lang="ko-KR" altLang="en-US" sz="1200" dirty="0"/>
              <a:t>이라는 </a:t>
            </a:r>
            <a:r>
              <a:rPr lang="en-US" altLang="ko-KR" sz="1200" dirty="0" err="1"/>
              <a:t>sklearn</a:t>
            </a:r>
            <a:r>
              <a:rPr lang="en-US" altLang="ko-KR" sz="1200" dirty="0"/>
              <a:t> </a:t>
            </a:r>
            <a:r>
              <a:rPr lang="ko-KR" altLang="en-US" sz="1200" dirty="0"/>
              <a:t>라이브러리 함수를 사용</a:t>
            </a:r>
            <a:r>
              <a:rPr lang="en-US" altLang="ko-KR" sz="1200" dirty="0"/>
              <a:t> </a:t>
            </a:r>
            <a:r>
              <a:rPr lang="ko-KR" altLang="en-US" sz="1200" dirty="0"/>
              <a:t>입력 변수는 몇 번의 반복으로 교차검증을 할 것인지 정하는 것이다</a:t>
            </a:r>
            <a:r>
              <a:rPr lang="en-US" altLang="ko-KR" sz="1200" dirty="0"/>
              <a:t>. </a:t>
            </a:r>
            <a:r>
              <a:rPr lang="en-US" altLang="ko-KR" sz="1200" dirty="0" err="1"/>
              <a:t>n_split</a:t>
            </a:r>
            <a:r>
              <a:rPr lang="ko-KR" altLang="en-US" sz="1200" dirty="0"/>
              <a:t>으로 표기하고 </a:t>
            </a:r>
            <a:r>
              <a:rPr lang="en-US" altLang="ko-KR" sz="1200" dirty="0"/>
              <a:t>5</a:t>
            </a:r>
            <a:r>
              <a:rPr lang="ko-KR" altLang="en-US" sz="1200" dirty="0"/>
              <a:t>를 주었다</a:t>
            </a:r>
            <a:r>
              <a:rPr lang="en-US" altLang="ko-KR" sz="1200" dirty="0"/>
              <a:t>. </a:t>
            </a:r>
            <a:r>
              <a:rPr lang="ko-KR" altLang="en-US" sz="1200" dirty="0"/>
              <a:t>이것은 </a:t>
            </a:r>
            <a:r>
              <a:rPr lang="en-US" altLang="ko-KR" sz="1200" dirty="0"/>
              <a:t>5</a:t>
            </a:r>
            <a:r>
              <a:rPr lang="ko-KR" altLang="en-US" sz="1200" dirty="0"/>
              <a:t>개의 훈련용</a:t>
            </a:r>
            <a:r>
              <a:rPr lang="en-US" altLang="ko-KR" sz="1200" dirty="0"/>
              <a:t>+</a:t>
            </a:r>
            <a:r>
              <a:rPr lang="ko-KR" altLang="en-US" sz="1200" dirty="0"/>
              <a:t>검증용 데이터셋을 만든다는 것 의미</a:t>
            </a:r>
            <a:br>
              <a:rPr lang="ko-KR" altLang="en-US" sz="1200" dirty="0"/>
            </a:br>
            <a:endParaRPr lang="en-US" altLang="ko-KR" sz="1200" dirty="0"/>
          </a:p>
          <a:p>
            <a:r>
              <a:rPr lang="en-US" altLang="ko-KR" sz="1200" b="1" dirty="0"/>
              <a:t>from</a:t>
            </a:r>
            <a:r>
              <a:rPr lang="en-US" altLang="ko-KR" sz="1200" dirty="0"/>
              <a:t> </a:t>
            </a:r>
            <a:r>
              <a:rPr lang="en-US" altLang="ko-KR" sz="1200" dirty="0" err="1"/>
              <a:t>sklearn.model_selection</a:t>
            </a:r>
            <a:r>
              <a:rPr lang="en-US" altLang="ko-KR" sz="1200" dirty="0"/>
              <a:t> </a:t>
            </a:r>
            <a:r>
              <a:rPr lang="en-US" altLang="ko-KR" sz="1200" b="1" dirty="0"/>
              <a:t>import</a:t>
            </a:r>
            <a:r>
              <a:rPr lang="en-US" altLang="ko-KR" sz="1200" dirty="0"/>
              <a:t> </a:t>
            </a:r>
            <a:r>
              <a:rPr lang="en-US" altLang="ko-KR" sz="1200" dirty="0" err="1"/>
              <a:t>TimeSeriesSplit</a:t>
            </a:r>
            <a:r>
              <a:rPr lang="en-US" altLang="ko-KR" sz="1200" dirty="0"/>
              <a:t> </a:t>
            </a:r>
            <a:r>
              <a:rPr lang="en-US" altLang="ko-KR" sz="1200" b="1" dirty="0"/>
              <a:t>f</a:t>
            </a:r>
          </a:p>
          <a:p>
            <a:r>
              <a:rPr lang="en-US" altLang="ko-KR" sz="1200" b="1" dirty="0"/>
              <a:t>rom</a:t>
            </a:r>
            <a:r>
              <a:rPr lang="en-US" altLang="ko-KR" sz="1200" dirty="0"/>
              <a:t> </a:t>
            </a:r>
            <a:r>
              <a:rPr lang="en-US" altLang="ko-KR" sz="1200" dirty="0" err="1"/>
              <a:t>matplotlib.patches</a:t>
            </a:r>
            <a:r>
              <a:rPr lang="en-US" altLang="ko-KR" sz="1200" dirty="0"/>
              <a:t> </a:t>
            </a:r>
            <a:r>
              <a:rPr lang="en-US" altLang="ko-KR" sz="1200" b="1" dirty="0"/>
              <a:t>import</a:t>
            </a:r>
            <a:r>
              <a:rPr lang="en-US" altLang="ko-KR" sz="1200" dirty="0"/>
              <a:t> Patch </a:t>
            </a:r>
          </a:p>
          <a:p>
            <a:r>
              <a:rPr lang="en-US" altLang="ko-KR" sz="1200" b="1" dirty="0"/>
              <a:t>import</a:t>
            </a:r>
            <a:r>
              <a:rPr lang="en-US" altLang="ko-KR" sz="1200" dirty="0"/>
              <a:t> </a:t>
            </a:r>
            <a:r>
              <a:rPr lang="en-US" altLang="ko-KR" sz="1200" dirty="0" err="1"/>
              <a:t>matplotlib.pyplot</a:t>
            </a:r>
            <a:r>
              <a:rPr lang="en-US" altLang="ko-KR" sz="1200" dirty="0"/>
              <a:t> </a:t>
            </a:r>
            <a:r>
              <a:rPr lang="en-US" altLang="ko-KR" sz="1200" b="1" dirty="0"/>
              <a:t>as</a:t>
            </a:r>
            <a:r>
              <a:rPr lang="en-US" altLang="ko-KR" sz="1200" dirty="0"/>
              <a:t> </a:t>
            </a:r>
            <a:r>
              <a:rPr lang="en-US" altLang="ko-KR" sz="1200" dirty="0" err="1"/>
              <a:t>plt</a:t>
            </a:r>
            <a:br>
              <a:rPr lang="en-US" altLang="ko-KR" sz="1200" dirty="0"/>
            </a:br>
            <a:r>
              <a:rPr lang="en-US" altLang="ko-KR" sz="1200" dirty="0">
                <a:solidFill>
                  <a:srgbClr val="555555"/>
                </a:solidFill>
                <a:latin typeface="AppleSDGothicNeo"/>
              </a:rPr>
              <a:t>XX = </a:t>
            </a:r>
            <a:r>
              <a:rPr lang="en-US" altLang="ko-KR" sz="1200" dirty="0" err="1">
                <a:solidFill>
                  <a:srgbClr val="555555"/>
                </a:solidFill>
                <a:latin typeface="AppleSDGothicNeo"/>
              </a:rPr>
              <a:t>np.arange</a:t>
            </a:r>
            <a:r>
              <a:rPr lang="en-US" altLang="ko-KR" sz="1200" dirty="0">
                <a:solidFill>
                  <a:srgbClr val="555555"/>
                </a:solidFill>
                <a:latin typeface="AppleSDGothicNeo"/>
              </a:rPr>
              <a:t>(</a:t>
            </a:r>
            <a:r>
              <a:rPr lang="en-US" altLang="ko-KR" sz="1200" dirty="0">
                <a:solidFill>
                  <a:srgbClr val="880000"/>
                </a:solidFill>
                <a:latin typeface="AppleSDGothicNeo"/>
              </a:rPr>
              <a:t>100</a:t>
            </a:r>
            <a:r>
              <a:rPr lang="en-US" altLang="ko-KR" sz="1200" dirty="0">
                <a:solidFill>
                  <a:srgbClr val="555555"/>
                </a:solidFill>
                <a:latin typeface="AppleSDGothicNeo"/>
              </a:rPr>
              <a:t>)</a:t>
            </a:r>
            <a:endParaRPr lang="en-US" altLang="ko-KR" sz="1200" dirty="0"/>
          </a:p>
          <a:p>
            <a:r>
              <a:rPr lang="en-US" altLang="ko-KR" sz="1400" dirty="0" err="1">
                <a:solidFill>
                  <a:srgbClr val="555555"/>
                </a:solidFill>
                <a:latin typeface="AppleSDGothicNeo"/>
              </a:rPr>
              <a:t>n_split</a:t>
            </a:r>
            <a:r>
              <a:rPr lang="en-US" altLang="ko-KR" sz="1400" dirty="0">
                <a:solidFill>
                  <a:srgbClr val="555555"/>
                </a:solidFill>
                <a:latin typeface="AppleSDGothicNeo"/>
              </a:rPr>
              <a:t> = </a:t>
            </a:r>
            <a:r>
              <a:rPr lang="en-US" altLang="ko-KR" sz="1400" dirty="0">
                <a:solidFill>
                  <a:srgbClr val="880000"/>
                </a:solidFill>
                <a:latin typeface="AppleSDGothicNeo"/>
              </a:rPr>
              <a:t>5</a:t>
            </a:r>
            <a:r>
              <a:rPr lang="en-US" altLang="ko-KR" sz="1400" dirty="0">
                <a:solidFill>
                  <a:srgbClr val="555555"/>
                </a:solidFill>
                <a:latin typeface="AppleSDGothicNeo"/>
              </a:rPr>
              <a:t> </a:t>
            </a:r>
          </a:p>
          <a:p>
            <a:r>
              <a:rPr lang="en-US" altLang="ko-KR" sz="1400" dirty="0" err="1">
                <a:solidFill>
                  <a:srgbClr val="555555"/>
                </a:solidFill>
                <a:latin typeface="AppleSDGothicNeo"/>
              </a:rPr>
              <a:t>tscv</a:t>
            </a:r>
            <a:r>
              <a:rPr lang="en-US" altLang="ko-KR" sz="1400" dirty="0">
                <a:solidFill>
                  <a:srgbClr val="555555"/>
                </a:solidFill>
                <a:latin typeface="AppleSDGothicNeo"/>
              </a:rPr>
              <a:t> = </a:t>
            </a:r>
            <a:r>
              <a:rPr lang="en-US" altLang="ko-KR" sz="1400" dirty="0" err="1">
                <a:solidFill>
                  <a:srgbClr val="555555"/>
                </a:solidFill>
                <a:latin typeface="AppleSDGothicNeo"/>
              </a:rPr>
              <a:t>TimeSeriesSplit</a:t>
            </a:r>
            <a:r>
              <a:rPr lang="en-US" altLang="ko-KR" sz="1400" dirty="0">
                <a:solidFill>
                  <a:srgbClr val="555555"/>
                </a:solidFill>
                <a:latin typeface="AppleSDGothicNeo"/>
              </a:rPr>
              <a:t>(</a:t>
            </a:r>
            <a:r>
              <a:rPr lang="en-US" altLang="ko-KR" sz="1400" dirty="0" err="1">
                <a:solidFill>
                  <a:srgbClr val="555555"/>
                </a:solidFill>
                <a:latin typeface="AppleSDGothicNeo"/>
              </a:rPr>
              <a:t>n_splits</a:t>
            </a:r>
            <a:r>
              <a:rPr lang="en-US" altLang="ko-KR" sz="1400" dirty="0">
                <a:solidFill>
                  <a:srgbClr val="555555"/>
                </a:solidFill>
                <a:latin typeface="AppleSDGothicNeo"/>
              </a:rPr>
              <a:t>=</a:t>
            </a:r>
            <a:r>
              <a:rPr lang="en-US" altLang="ko-KR" sz="1400" dirty="0" err="1">
                <a:solidFill>
                  <a:srgbClr val="555555"/>
                </a:solidFill>
                <a:latin typeface="AppleSDGothicNeo"/>
              </a:rPr>
              <a:t>n_split</a:t>
            </a:r>
            <a:r>
              <a:rPr lang="en-US" altLang="ko-KR" sz="1400" dirty="0">
                <a:solidFill>
                  <a:srgbClr val="555555"/>
                </a:solidFill>
                <a:latin typeface="AppleSDGothicNeo"/>
              </a:rPr>
              <a:t>) </a:t>
            </a:r>
          </a:p>
          <a:p>
            <a:r>
              <a:rPr lang="en-US" altLang="ko-KR" sz="1400" dirty="0" err="1">
                <a:solidFill>
                  <a:srgbClr val="555555"/>
                </a:solidFill>
                <a:latin typeface="AppleSDGothicNeo"/>
              </a:rPr>
              <a:t>plot_cv_indices</a:t>
            </a:r>
            <a:r>
              <a:rPr lang="en-US" altLang="ko-KR" sz="1400" dirty="0">
                <a:solidFill>
                  <a:srgbClr val="555555"/>
                </a:solidFill>
                <a:latin typeface="AppleSDGothicNeo"/>
              </a:rPr>
              <a:t>(</a:t>
            </a:r>
            <a:r>
              <a:rPr lang="en-US" altLang="ko-KR" sz="1400" dirty="0" err="1">
                <a:solidFill>
                  <a:srgbClr val="555555"/>
                </a:solidFill>
                <a:latin typeface="AppleSDGothicNeo"/>
              </a:rPr>
              <a:t>tscv</a:t>
            </a:r>
            <a:r>
              <a:rPr lang="en-US" altLang="ko-KR" sz="1400" dirty="0">
                <a:solidFill>
                  <a:srgbClr val="555555"/>
                </a:solidFill>
                <a:latin typeface="AppleSDGothicNeo"/>
              </a:rPr>
              <a:t>, XX, </a:t>
            </a:r>
            <a:r>
              <a:rPr lang="en-US" altLang="ko-KR" sz="1400" dirty="0" err="1">
                <a:solidFill>
                  <a:srgbClr val="555555"/>
                </a:solidFill>
                <a:latin typeface="AppleSDGothicNeo"/>
              </a:rPr>
              <a:t>n_splits</a:t>
            </a:r>
            <a:r>
              <a:rPr lang="en-US" altLang="ko-KR" sz="1400" dirty="0">
                <a:solidFill>
                  <a:srgbClr val="555555"/>
                </a:solidFill>
                <a:latin typeface="AppleSDGothicNeo"/>
              </a:rPr>
              <a:t>=</a:t>
            </a:r>
            <a:r>
              <a:rPr lang="en-US" altLang="ko-KR" sz="1400" dirty="0" err="1">
                <a:solidFill>
                  <a:srgbClr val="555555"/>
                </a:solidFill>
                <a:latin typeface="AppleSDGothicNeo"/>
              </a:rPr>
              <a:t>n_split</a:t>
            </a:r>
            <a:r>
              <a:rPr lang="en-US" altLang="ko-KR" sz="1400" dirty="0">
                <a:solidFill>
                  <a:srgbClr val="555555"/>
                </a:solidFill>
                <a:latin typeface="AppleSDGothicNeo"/>
              </a:rPr>
              <a:t>)</a:t>
            </a:r>
            <a:endParaRPr lang="ko-KR" altLang="en-US" sz="1400" dirty="0"/>
          </a:p>
        </p:txBody>
      </p:sp>
      <p:sp>
        <p:nvSpPr>
          <p:cNvPr id="12" name="직사각형 11">
            <a:extLst>
              <a:ext uri="{FF2B5EF4-FFF2-40B4-BE49-F238E27FC236}">
                <a16:creationId xmlns:a16="http://schemas.microsoft.com/office/drawing/2014/main" id="{A7E41FD4-CDE5-474D-BC3E-4C364164BE76}"/>
              </a:ext>
            </a:extLst>
          </p:cNvPr>
          <p:cNvSpPr/>
          <p:nvPr/>
        </p:nvSpPr>
        <p:spPr>
          <a:xfrm>
            <a:off x="5130195" y="1863594"/>
            <a:ext cx="3906301" cy="1200329"/>
          </a:xfrm>
          <a:prstGeom prst="rect">
            <a:avLst/>
          </a:prstGeom>
        </p:spPr>
        <p:txBody>
          <a:bodyPr wrap="square">
            <a:spAutoFit/>
          </a:bodyPr>
          <a:lstStyle/>
          <a:p>
            <a:pPr algn="just" fontAlgn="base"/>
            <a:r>
              <a:rPr lang="ko-KR" altLang="en-US" sz="1200" kern="0" dirty="0">
                <a:solidFill>
                  <a:srgbClr val="000000"/>
                </a:solidFill>
                <a:highlight>
                  <a:srgbClr val="FFFF00"/>
                </a:highlight>
                <a:latin typeface="+mj-ea"/>
                <a:ea typeface="+mj-ea"/>
              </a:rPr>
              <a:t>검증세트가 항상 </a:t>
            </a:r>
            <a:r>
              <a:rPr lang="en-US" altLang="ko-KR" sz="1200" kern="0" dirty="0">
                <a:solidFill>
                  <a:srgbClr val="000000"/>
                </a:solidFill>
                <a:highlight>
                  <a:srgbClr val="FFFF00"/>
                </a:highlight>
                <a:latin typeface="+mj-ea"/>
                <a:ea typeface="+mj-ea"/>
              </a:rPr>
              <a:t>training</a:t>
            </a:r>
            <a:r>
              <a:rPr lang="ko-KR" altLang="en-US" sz="1200" kern="0" dirty="0">
                <a:solidFill>
                  <a:srgbClr val="000000"/>
                </a:solidFill>
                <a:highlight>
                  <a:srgbClr val="FFFF00"/>
                </a:highlight>
                <a:latin typeface="+mj-ea"/>
                <a:ea typeface="+mj-ea"/>
              </a:rPr>
              <a:t> </a:t>
            </a:r>
            <a:r>
              <a:rPr lang="en-US" altLang="ko-KR" sz="1200" kern="0" dirty="0">
                <a:solidFill>
                  <a:srgbClr val="000000"/>
                </a:solidFill>
                <a:highlight>
                  <a:srgbClr val="FFFF00"/>
                </a:highlight>
                <a:latin typeface="+mj-ea"/>
                <a:ea typeface="+mj-ea"/>
              </a:rPr>
              <a:t>set</a:t>
            </a:r>
            <a:r>
              <a:rPr lang="ko-KR" altLang="en-US" sz="1200" kern="0" dirty="0">
                <a:solidFill>
                  <a:srgbClr val="000000"/>
                </a:solidFill>
                <a:highlight>
                  <a:srgbClr val="FFFF00"/>
                </a:highlight>
                <a:latin typeface="+mj-ea"/>
                <a:ea typeface="+mj-ea"/>
              </a:rPr>
              <a:t> 앞서 있다는 조건으로 </a:t>
            </a:r>
            <a:endParaRPr lang="en-US" altLang="ko-KR" sz="1200" kern="0" dirty="0">
              <a:solidFill>
                <a:srgbClr val="000000"/>
              </a:solidFill>
              <a:highlight>
                <a:srgbClr val="FFFF00"/>
              </a:highlight>
              <a:latin typeface="+mj-ea"/>
              <a:ea typeface="+mj-ea"/>
            </a:endParaRPr>
          </a:p>
          <a:p>
            <a:pPr algn="just" fontAlgn="base"/>
            <a:r>
              <a:rPr lang="ko-KR" altLang="en-US" sz="1200" kern="0" dirty="0">
                <a:solidFill>
                  <a:srgbClr val="000000"/>
                </a:solidFill>
                <a:highlight>
                  <a:srgbClr val="FFFF00"/>
                </a:highlight>
                <a:latin typeface="+mj-ea"/>
                <a:ea typeface="+mj-ea"/>
              </a:rPr>
              <a:t>각 반복에서 훈련 세트를 두 </a:t>
            </a:r>
            <a:r>
              <a:rPr lang="ko-KR" altLang="en-US" sz="1200" kern="0" dirty="0" err="1">
                <a:solidFill>
                  <a:srgbClr val="000000"/>
                </a:solidFill>
                <a:highlight>
                  <a:srgbClr val="FFFF00"/>
                </a:highlight>
                <a:latin typeface="+mj-ea"/>
                <a:ea typeface="+mj-ea"/>
              </a:rPr>
              <a:t>겹으로</a:t>
            </a:r>
            <a:r>
              <a:rPr lang="ko-KR" altLang="en-US" sz="1200" kern="0" dirty="0">
                <a:solidFill>
                  <a:srgbClr val="000000"/>
                </a:solidFill>
                <a:highlight>
                  <a:srgbClr val="FFFF00"/>
                </a:highlight>
                <a:latin typeface="+mj-ea"/>
                <a:ea typeface="+mj-ea"/>
              </a:rPr>
              <a:t> 나누는 것</a:t>
            </a:r>
            <a:endParaRPr lang="en-US" altLang="ko-KR" sz="1200" kern="0" dirty="0">
              <a:solidFill>
                <a:srgbClr val="000000"/>
              </a:solidFill>
              <a:highlight>
                <a:srgbClr val="FFFF00"/>
              </a:highlight>
              <a:latin typeface="+mj-ea"/>
              <a:ea typeface="+mj-ea"/>
            </a:endParaRPr>
          </a:p>
          <a:p>
            <a:pPr algn="just" fontAlgn="base"/>
            <a:r>
              <a:rPr lang="ko-KR" altLang="en-US" sz="1200" kern="0" dirty="0">
                <a:solidFill>
                  <a:srgbClr val="000000"/>
                </a:solidFill>
                <a:latin typeface="+mj-ea"/>
                <a:ea typeface="+mj-ea"/>
              </a:rPr>
              <a:t>첫 번째 반복에서는 후보 모델을 </a:t>
            </a:r>
            <a:r>
              <a:rPr lang="en-US" altLang="ko-KR" sz="1200" kern="0" dirty="0">
                <a:solidFill>
                  <a:srgbClr val="000000"/>
                </a:solidFill>
                <a:latin typeface="+mj-ea"/>
                <a:ea typeface="+mj-ea"/>
              </a:rPr>
              <a:t>1</a:t>
            </a:r>
            <a:r>
              <a:rPr lang="ko-KR" altLang="en-US" sz="1200" kern="0" dirty="0">
                <a:solidFill>
                  <a:srgbClr val="000000"/>
                </a:solidFill>
                <a:latin typeface="+mj-ea"/>
                <a:ea typeface="+mj-ea"/>
              </a:rPr>
              <a:t>월부터 </a:t>
            </a:r>
            <a:r>
              <a:rPr lang="en-US" altLang="ko-KR" sz="1200" kern="0" dirty="0">
                <a:solidFill>
                  <a:srgbClr val="000000"/>
                </a:solidFill>
                <a:latin typeface="+mj-ea"/>
                <a:ea typeface="+mj-ea"/>
              </a:rPr>
              <a:t>3</a:t>
            </a:r>
            <a:r>
              <a:rPr lang="ko-KR" altLang="en-US" sz="1200" kern="0" dirty="0">
                <a:solidFill>
                  <a:srgbClr val="000000"/>
                </a:solidFill>
                <a:latin typeface="+mj-ea"/>
                <a:ea typeface="+mj-ea"/>
              </a:rPr>
              <a:t>월까지의 종가로 학습하고 </a:t>
            </a:r>
            <a:r>
              <a:rPr lang="en-US" altLang="ko-KR" sz="1200" kern="0" dirty="0">
                <a:solidFill>
                  <a:srgbClr val="000000"/>
                </a:solidFill>
                <a:latin typeface="+mj-ea"/>
                <a:ea typeface="+mj-ea"/>
              </a:rPr>
              <a:t>4</a:t>
            </a:r>
            <a:r>
              <a:rPr lang="ko-KR" altLang="en-US" sz="1200" kern="0" dirty="0">
                <a:solidFill>
                  <a:srgbClr val="000000"/>
                </a:solidFill>
                <a:latin typeface="+mj-ea"/>
                <a:ea typeface="+mj-ea"/>
              </a:rPr>
              <a:t>월의 데이터를 검증하고</a:t>
            </a:r>
            <a:r>
              <a:rPr lang="en-US" altLang="ko-KR" sz="1200" kern="0" dirty="0">
                <a:solidFill>
                  <a:srgbClr val="000000"/>
                </a:solidFill>
                <a:latin typeface="+mj-ea"/>
                <a:ea typeface="+mj-ea"/>
              </a:rPr>
              <a:t>, </a:t>
            </a:r>
          </a:p>
          <a:p>
            <a:pPr algn="just" fontAlgn="base"/>
            <a:r>
              <a:rPr lang="ko-KR" altLang="en-US" sz="1200" kern="0" dirty="0">
                <a:solidFill>
                  <a:srgbClr val="000000"/>
                </a:solidFill>
                <a:latin typeface="+mj-ea"/>
                <a:ea typeface="+mj-ea"/>
              </a:rPr>
              <a:t>다음 반복에서는 </a:t>
            </a:r>
            <a:r>
              <a:rPr lang="en-US" altLang="ko-KR" sz="1200" kern="0" dirty="0">
                <a:solidFill>
                  <a:srgbClr val="000000"/>
                </a:solidFill>
                <a:latin typeface="+mj-ea"/>
                <a:ea typeface="+mj-ea"/>
              </a:rPr>
              <a:t>1</a:t>
            </a:r>
            <a:r>
              <a:rPr lang="ko-KR" altLang="en-US" sz="1200" kern="0" dirty="0">
                <a:solidFill>
                  <a:srgbClr val="000000"/>
                </a:solidFill>
                <a:latin typeface="+mj-ea"/>
                <a:ea typeface="+mj-ea"/>
              </a:rPr>
              <a:t>월부터 </a:t>
            </a:r>
            <a:r>
              <a:rPr lang="en-US" altLang="ko-KR" sz="1200" kern="0" dirty="0">
                <a:solidFill>
                  <a:srgbClr val="000000"/>
                </a:solidFill>
                <a:latin typeface="+mj-ea"/>
                <a:ea typeface="+mj-ea"/>
              </a:rPr>
              <a:t>4</a:t>
            </a:r>
            <a:r>
              <a:rPr lang="ko-KR" altLang="en-US" sz="1200" kern="0" dirty="0">
                <a:solidFill>
                  <a:srgbClr val="000000"/>
                </a:solidFill>
                <a:latin typeface="+mj-ea"/>
                <a:ea typeface="+mj-ea"/>
              </a:rPr>
              <a:t>월까지의 데이터를 학습하고 </a:t>
            </a:r>
            <a:r>
              <a:rPr lang="en-US" altLang="ko-KR" sz="1200" kern="0" dirty="0">
                <a:solidFill>
                  <a:srgbClr val="000000"/>
                </a:solidFill>
                <a:latin typeface="+mj-ea"/>
                <a:ea typeface="+mj-ea"/>
              </a:rPr>
              <a:t>5</a:t>
            </a:r>
            <a:r>
              <a:rPr lang="ko-KR" altLang="en-US" sz="1200" kern="0" dirty="0">
                <a:solidFill>
                  <a:srgbClr val="000000"/>
                </a:solidFill>
                <a:latin typeface="+mj-ea"/>
                <a:ea typeface="+mj-ea"/>
              </a:rPr>
              <a:t>월의 데이터를 검증하는 식으로 끝까지 계속 진행</a:t>
            </a:r>
            <a:r>
              <a:rPr lang="en-US" altLang="ko-KR" sz="1200" kern="0" dirty="0">
                <a:solidFill>
                  <a:srgbClr val="000000"/>
                </a:solidFill>
                <a:latin typeface="+mj-ea"/>
                <a:ea typeface="+mj-ea"/>
              </a:rPr>
              <a:t> </a:t>
            </a:r>
          </a:p>
        </p:txBody>
      </p:sp>
      <p:sp>
        <p:nvSpPr>
          <p:cNvPr id="3" name="바닥글 개체 틀 2">
            <a:extLst>
              <a:ext uri="{FF2B5EF4-FFF2-40B4-BE49-F238E27FC236}">
                <a16:creationId xmlns:a16="http://schemas.microsoft.com/office/drawing/2014/main" id="{9DA56322-8A58-4615-94CF-A3A44BE7C01B}"/>
              </a:ext>
            </a:extLst>
          </p:cNvPr>
          <p:cNvSpPr>
            <a:spLocks noGrp="1"/>
          </p:cNvSpPr>
          <p:nvPr>
            <p:ph type="ftr" sz="quarter" idx="11"/>
          </p:nvPr>
        </p:nvSpPr>
        <p:spPr/>
        <p:txBody>
          <a:bodyPr/>
          <a:lstStyle/>
          <a:p>
            <a:r>
              <a:rPr lang="en-US" altLang="ko-KR" dirty="0"/>
              <a:t>UBION PBL- FBA</a:t>
            </a:r>
            <a:endParaRPr lang="ko-KR" altLang="en-US" dirty="0"/>
          </a:p>
        </p:txBody>
      </p:sp>
      <p:sp>
        <p:nvSpPr>
          <p:cNvPr id="7" name="슬라이드 번호 개체 틀 6">
            <a:extLst>
              <a:ext uri="{FF2B5EF4-FFF2-40B4-BE49-F238E27FC236}">
                <a16:creationId xmlns:a16="http://schemas.microsoft.com/office/drawing/2014/main" id="{A35BECD8-2055-4A8F-A53F-7CE00E76E07B}"/>
              </a:ext>
            </a:extLst>
          </p:cNvPr>
          <p:cNvSpPr>
            <a:spLocks noGrp="1"/>
          </p:cNvSpPr>
          <p:nvPr>
            <p:ph type="sldNum" sz="quarter" idx="12"/>
          </p:nvPr>
        </p:nvSpPr>
        <p:spPr/>
        <p:txBody>
          <a:bodyPr/>
          <a:lstStyle/>
          <a:p>
            <a:fld id="{DE77BB65-F969-4654-BF30-45C70C1BE112}" type="slidenum">
              <a:rPr lang="ko-KR" altLang="en-US" smtClean="0"/>
              <a:pPr/>
              <a:t>318</a:t>
            </a:fld>
            <a:endParaRPr lang="ko-KR" altLang="en-US"/>
          </a:p>
        </p:txBody>
      </p:sp>
      <p:sp>
        <p:nvSpPr>
          <p:cNvPr id="13" name="직사각형 12">
            <a:extLst>
              <a:ext uri="{FF2B5EF4-FFF2-40B4-BE49-F238E27FC236}">
                <a16:creationId xmlns:a16="http://schemas.microsoft.com/office/drawing/2014/main" id="{8B839222-8B68-4FF3-AA4D-4EB5780A8016}"/>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115453961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595277AA-1432-45D9-B3D2-DD915F9CE546}"/>
              </a:ext>
            </a:extLst>
          </p:cNvPr>
          <p:cNvSpPr/>
          <p:nvPr/>
        </p:nvSpPr>
        <p:spPr>
          <a:xfrm>
            <a:off x="2411760" y="359044"/>
            <a:ext cx="6092244" cy="369332"/>
          </a:xfrm>
          <a:prstGeom prst="rect">
            <a:avLst/>
          </a:prstGeom>
        </p:spPr>
        <p:txBody>
          <a:bodyPr wrap="square">
            <a:spAutoFit/>
          </a:bodyPr>
          <a:lstStyle/>
          <a:p>
            <a:r>
              <a:rPr lang="ko-KR" altLang="en-US" b="1" dirty="0"/>
              <a:t>금융시계열 데이터에 대한 교차 검증 방법 </a:t>
            </a:r>
            <a:r>
              <a:rPr lang="en-US" altLang="ko-KR" b="1" dirty="0">
                <a:highlight>
                  <a:srgbClr val="FFFF00"/>
                </a:highlight>
              </a:rPr>
              <a:t>( </a:t>
            </a:r>
            <a:r>
              <a:rPr lang="ko-KR" altLang="en-US" b="1" dirty="0">
                <a:highlight>
                  <a:srgbClr val="FFFF00"/>
                </a:highlight>
              </a:rPr>
              <a:t>대안 방법</a:t>
            </a:r>
            <a:r>
              <a:rPr lang="en-US" altLang="ko-KR" b="1" dirty="0">
                <a:highlight>
                  <a:srgbClr val="FFFF00"/>
                </a:highlight>
              </a:rPr>
              <a:t>)</a:t>
            </a:r>
            <a:r>
              <a:rPr lang="ko-KR" altLang="en-US" b="1" dirty="0">
                <a:highlight>
                  <a:srgbClr val="FFFF00"/>
                </a:highlight>
              </a:rPr>
              <a:t> </a:t>
            </a:r>
            <a:endParaRPr lang="ko-KR" altLang="en-US" dirty="0">
              <a:highlight>
                <a:srgbClr val="FFFF00"/>
              </a:highlight>
            </a:endParaRPr>
          </a:p>
        </p:txBody>
      </p:sp>
      <p:sp>
        <p:nvSpPr>
          <p:cNvPr id="2" name="직사각형 1">
            <a:extLst>
              <a:ext uri="{FF2B5EF4-FFF2-40B4-BE49-F238E27FC236}">
                <a16:creationId xmlns:a16="http://schemas.microsoft.com/office/drawing/2014/main" id="{F85DA5FA-5394-4F08-BABE-384BF837320C}"/>
              </a:ext>
            </a:extLst>
          </p:cNvPr>
          <p:cNvSpPr/>
          <p:nvPr/>
        </p:nvSpPr>
        <p:spPr>
          <a:xfrm>
            <a:off x="535596" y="975435"/>
            <a:ext cx="6768752" cy="707886"/>
          </a:xfrm>
          <a:prstGeom prst="rect">
            <a:avLst/>
          </a:prstGeom>
        </p:spPr>
        <p:txBody>
          <a:bodyPr wrap="square">
            <a:spAutoFit/>
          </a:bodyPr>
          <a:lstStyle/>
          <a:p>
            <a:r>
              <a:rPr lang="en-US" altLang="ko-KR" sz="1600" b="1" dirty="0">
                <a:highlight>
                  <a:srgbClr val="FFFF00"/>
                </a:highlight>
              </a:rPr>
              <a:t>Blocking walk forward cross-validation </a:t>
            </a:r>
            <a:endParaRPr lang="ko-KR" altLang="en-US" sz="1600" dirty="0">
              <a:highlight>
                <a:srgbClr val="FFFF00"/>
              </a:highlight>
            </a:endParaRPr>
          </a:p>
          <a:p>
            <a:r>
              <a:rPr lang="ko-KR" altLang="en-US" sz="1200" dirty="0"/>
              <a:t>훈련용과 검증용 데이터의 크기를 모든 교차검증 횟수에서 고정시키는 것</a:t>
            </a:r>
            <a:r>
              <a:rPr lang="en-US" altLang="ko-KR" sz="1200" dirty="0"/>
              <a:t>. </a:t>
            </a:r>
          </a:p>
          <a:p>
            <a:r>
              <a:rPr lang="en-US" altLang="ko-KR" sz="1200" dirty="0">
                <a:sym typeface="Wingdings" panose="05000000000000000000" pitchFamily="2" charset="2"/>
              </a:rPr>
              <a:t></a:t>
            </a:r>
            <a:r>
              <a:rPr lang="ko-KR" altLang="en-US" sz="1200" dirty="0"/>
              <a:t>지원하는 라이브러리가 없기 때문에 </a:t>
            </a:r>
            <a:r>
              <a:rPr lang="en-US" altLang="ko-KR" sz="1200" dirty="0"/>
              <a:t>generator </a:t>
            </a:r>
            <a:r>
              <a:rPr lang="ko-KR" altLang="en-US" sz="1200" dirty="0"/>
              <a:t>클래스를 정의 </a:t>
            </a:r>
            <a:r>
              <a:rPr lang="en-US" altLang="ko-KR" sz="1200" dirty="0"/>
              <a:t>(</a:t>
            </a:r>
            <a:r>
              <a:rPr lang="ko-KR" altLang="en-US" sz="1200" dirty="0"/>
              <a:t>코드는 아래 링크 참고</a:t>
            </a:r>
            <a:r>
              <a:rPr lang="en-US" altLang="ko-KR" sz="1200" dirty="0"/>
              <a:t>)</a:t>
            </a:r>
            <a:endParaRPr lang="ko-KR" altLang="en-US" sz="1200" dirty="0"/>
          </a:p>
        </p:txBody>
      </p:sp>
      <p:sp>
        <p:nvSpPr>
          <p:cNvPr id="9" name="직사각형 8">
            <a:extLst>
              <a:ext uri="{FF2B5EF4-FFF2-40B4-BE49-F238E27FC236}">
                <a16:creationId xmlns:a16="http://schemas.microsoft.com/office/drawing/2014/main" id="{34B2C434-5C9B-4143-90FD-86E63DF08BE9}"/>
              </a:ext>
            </a:extLst>
          </p:cNvPr>
          <p:cNvSpPr/>
          <p:nvPr/>
        </p:nvSpPr>
        <p:spPr>
          <a:xfrm>
            <a:off x="618576" y="5459272"/>
            <a:ext cx="7761554" cy="276999"/>
          </a:xfrm>
          <a:prstGeom prst="rect">
            <a:avLst/>
          </a:prstGeom>
        </p:spPr>
        <p:txBody>
          <a:bodyPr wrap="square">
            <a:spAutoFit/>
          </a:bodyPr>
          <a:lstStyle/>
          <a:p>
            <a:r>
              <a:rPr lang="en-US" altLang="ko-KR" sz="1200" dirty="0"/>
              <a:t>https://hub.packtpub.com/cross-validation-strategies-for-time-series-forecasting-tutorial/</a:t>
            </a:r>
            <a:endParaRPr lang="ko-KR" altLang="en-US" sz="1200" dirty="0"/>
          </a:p>
        </p:txBody>
      </p:sp>
      <p:pic>
        <p:nvPicPr>
          <p:cNvPr id="3" name="그림 2">
            <a:extLst>
              <a:ext uri="{FF2B5EF4-FFF2-40B4-BE49-F238E27FC236}">
                <a16:creationId xmlns:a16="http://schemas.microsoft.com/office/drawing/2014/main" id="{BE484EEE-564F-4011-B4FE-3D68A347B766}"/>
              </a:ext>
            </a:extLst>
          </p:cNvPr>
          <p:cNvPicPr>
            <a:picLocks noChangeAspect="1"/>
          </p:cNvPicPr>
          <p:nvPr/>
        </p:nvPicPr>
        <p:blipFill>
          <a:blip r:embed="rId2"/>
          <a:stretch>
            <a:fillRect/>
          </a:stretch>
        </p:blipFill>
        <p:spPr>
          <a:xfrm>
            <a:off x="439078" y="1768145"/>
            <a:ext cx="3744416" cy="2743928"/>
          </a:xfrm>
          <a:prstGeom prst="rect">
            <a:avLst/>
          </a:prstGeom>
        </p:spPr>
      </p:pic>
      <p:sp>
        <p:nvSpPr>
          <p:cNvPr id="11" name="직사각형 10">
            <a:extLst>
              <a:ext uri="{FF2B5EF4-FFF2-40B4-BE49-F238E27FC236}">
                <a16:creationId xmlns:a16="http://schemas.microsoft.com/office/drawing/2014/main" id="{C09B6A05-0622-4C7B-A21C-BCF4BD8CF84B}"/>
              </a:ext>
            </a:extLst>
          </p:cNvPr>
          <p:cNvSpPr/>
          <p:nvPr/>
        </p:nvSpPr>
        <p:spPr>
          <a:xfrm>
            <a:off x="4163732" y="2077981"/>
            <a:ext cx="4572000" cy="1384995"/>
          </a:xfrm>
          <a:prstGeom prst="rect">
            <a:avLst/>
          </a:prstGeom>
        </p:spPr>
        <p:txBody>
          <a:bodyPr>
            <a:spAutoFit/>
          </a:bodyPr>
          <a:lstStyle/>
          <a:p>
            <a:r>
              <a:rPr lang="en-US" altLang="ko-KR" sz="1400" dirty="0">
                <a:highlight>
                  <a:srgbClr val="00FFFF"/>
                </a:highlight>
              </a:rPr>
              <a:t>The first </a:t>
            </a:r>
            <a:r>
              <a:rPr lang="en-US" altLang="ko-KR" sz="1400" dirty="0">
                <a:highlight>
                  <a:srgbClr val="FFFF00"/>
                </a:highlight>
              </a:rPr>
              <a:t>is between the training and validation folds in order to prevent the model from observing lag values which are used twice, once as a regressor and another as a response. </a:t>
            </a:r>
            <a:r>
              <a:rPr lang="en-US" altLang="ko-KR" sz="1400" dirty="0">
                <a:highlight>
                  <a:srgbClr val="00FFFF"/>
                </a:highlight>
              </a:rPr>
              <a:t>The second </a:t>
            </a:r>
            <a:r>
              <a:rPr lang="en-US" altLang="ko-KR" sz="1400" dirty="0"/>
              <a:t>is between the folds used at each iteration </a:t>
            </a:r>
            <a:r>
              <a:rPr lang="en-US" altLang="ko-KR" sz="1400" dirty="0">
                <a:highlight>
                  <a:srgbClr val="FFFF00"/>
                </a:highlight>
              </a:rPr>
              <a:t>in order to prevent the model from memorizing patterns from an iteration to the next</a:t>
            </a:r>
            <a:r>
              <a:rPr lang="en-US" altLang="ko-KR" sz="1400" dirty="0"/>
              <a:t>.</a:t>
            </a:r>
            <a:endParaRPr lang="ko-KR" altLang="en-US" sz="1400" dirty="0"/>
          </a:p>
        </p:txBody>
      </p:sp>
      <p:sp>
        <p:nvSpPr>
          <p:cNvPr id="7" name="바닥글 개체 틀 6">
            <a:extLst>
              <a:ext uri="{FF2B5EF4-FFF2-40B4-BE49-F238E27FC236}">
                <a16:creationId xmlns:a16="http://schemas.microsoft.com/office/drawing/2014/main" id="{548AE39A-FA90-4E43-B7F6-5DB151CB0AB5}"/>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F23A8E1B-F73B-4AB8-B093-A283A3A62F53}"/>
              </a:ext>
            </a:extLst>
          </p:cNvPr>
          <p:cNvSpPr>
            <a:spLocks noGrp="1"/>
          </p:cNvSpPr>
          <p:nvPr>
            <p:ph type="sldNum" sz="quarter" idx="12"/>
          </p:nvPr>
        </p:nvSpPr>
        <p:spPr/>
        <p:txBody>
          <a:bodyPr/>
          <a:lstStyle/>
          <a:p>
            <a:fld id="{DE77BB65-F969-4654-BF30-45C70C1BE112}" type="slidenum">
              <a:rPr lang="ko-KR" altLang="en-US" smtClean="0"/>
              <a:pPr/>
              <a:t>319</a:t>
            </a:fld>
            <a:endParaRPr lang="ko-KR" altLang="en-US"/>
          </a:p>
        </p:txBody>
      </p:sp>
      <p:sp>
        <p:nvSpPr>
          <p:cNvPr id="12" name="직사각형 11">
            <a:extLst>
              <a:ext uri="{FF2B5EF4-FFF2-40B4-BE49-F238E27FC236}">
                <a16:creationId xmlns:a16="http://schemas.microsoft.com/office/drawing/2014/main" id="{3AB406F2-AEF7-458B-9568-5042B5E3D580}"/>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3419412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32</a:t>
            </a:fld>
            <a:endParaRPr lang="ko-KR" altLang="en-US"/>
          </a:p>
        </p:txBody>
      </p:sp>
      <p:sp>
        <p:nvSpPr>
          <p:cNvPr id="4" name="직사각형 3">
            <a:extLst>
              <a:ext uri="{FF2B5EF4-FFF2-40B4-BE49-F238E27FC236}">
                <a16:creationId xmlns:a16="http://schemas.microsoft.com/office/drawing/2014/main" id="{69184C2F-01DF-49BA-9FFE-28B75B535CB5}"/>
              </a:ext>
            </a:extLst>
          </p:cNvPr>
          <p:cNvSpPr/>
          <p:nvPr/>
        </p:nvSpPr>
        <p:spPr>
          <a:xfrm>
            <a:off x="2552184" y="391288"/>
            <a:ext cx="3335208" cy="369332"/>
          </a:xfrm>
          <a:prstGeom prst="rect">
            <a:avLst/>
          </a:prstGeom>
        </p:spPr>
        <p:txBody>
          <a:bodyPr wrap="none">
            <a:spAutoFit/>
          </a:bodyPr>
          <a:lstStyle/>
          <a:p>
            <a:r>
              <a:rPr lang="en-US" altLang="ko-KR" dirty="0">
                <a:solidFill>
                  <a:srgbClr val="000000"/>
                </a:solidFill>
                <a:latin typeface="Arial" panose="020B0604020202020204" pitchFamily="34" charset="0"/>
              </a:rPr>
              <a:t>**biserial correlation coefficient</a:t>
            </a:r>
            <a:endParaRPr lang="ko-KR" altLang="en-US" dirty="0"/>
          </a:p>
        </p:txBody>
      </p:sp>
      <p:sp>
        <p:nvSpPr>
          <p:cNvPr id="6" name="직사각형 5">
            <a:extLst>
              <a:ext uri="{FF2B5EF4-FFF2-40B4-BE49-F238E27FC236}">
                <a16:creationId xmlns:a16="http://schemas.microsoft.com/office/drawing/2014/main" id="{95E0E9E1-3F5F-4F3D-BF10-9E6E4C3D7944}"/>
              </a:ext>
            </a:extLst>
          </p:cNvPr>
          <p:cNvSpPr/>
          <p:nvPr/>
        </p:nvSpPr>
        <p:spPr>
          <a:xfrm>
            <a:off x="514452" y="1488370"/>
            <a:ext cx="8089996" cy="1165832"/>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ko-KR" altLang="en-US" sz="1200" dirty="0">
                <a:solidFill>
                  <a:srgbClr val="000000"/>
                </a:solidFill>
                <a:latin typeface="Arial" panose="020B0604020202020204" pitchFamily="34" charset="0"/>
              </a:rPr>
              <a:t>한 변수가 연속변수이지만 분석가가 </a:t>
            </a:r>
            <a:r>
              <a:rPr lang="ko-KR" altLang="en-US" sz="1200" b="1" dirty="0">
                <a:solidFill>
                  <a:srgbClr val="000000"/>
                </a:solidFill>
                <a:highlight>
                  <a:srgbClr val="FFFF00"/>
                </a:highlight>
                <a:latin typeface="Arial" panose="020B0604020202020204" pitchFamily="34" charset="0"/>
              </a:rPr>
              <a:t>인위적으로 </a:t>
            </a:r>
            <a:r>
              <a:rPr lang="en-US" altLang="ko-KR" sz="1200" b="1" dirty="0">
                <a:solidFill>
                  <a:srgbClr val="000000"/>
                </a:solidFill>
                <a:highlight>
                  <a:srgbClr val="FFFF00"/>
                </a:highlight>
                <a:latin typeface="Arial" panose="020B0604020202020204" pitchFamily="34" charset="0"/>
              </a:rPr>
              <a:t>2</a:t>
            </a:r>
            <a:r>
              <a:rPr lang="ko-KR" altLang="en-US" sz="1200" b="1" dirty="0">
                <a:solidFill>
                  <a:srgbClr val="000000"/>
                </a:solidFill>
                <a:highlight>
                  <a:srgbClr val="FFFF00"/>
                </a:highlight>
                <a:latin typeface="Arial" panose="020B0604020202020204" pitchFamily="34" charset="0"/>
              </a:rPr>
              <a:t>개로 분류</a:t>
            </a:r>
            <a:r>
              <a:rPr lang="en-US" altLang="ko-KR" sz="1200" b="1" dirty="0">
                <a:solidFill>
                  <a:srgbClr val="000000"/>
                </a:solidFill>
                <a:highlight>
                  <a:srgbClr val="FFFF00"/>
                </a:highlight>
                <a:latin typeface="Arial" panose="020B0604020202020204" pitchFamily="34" charset="0"/>
              </a:rPr>
              <a:t>(</a:t>
            </a:r>
            <a:r>
              <a:rPr lang="ko-KR" altLang="en-US" sz="1200" b="1" dirty="0">
                <a:solidFill>
                  <a:srgbClr val="000000"/>
                </a:solidFill>
                <a:highlight>
                  <a:srgbClr val="FFFF00"/>
                </a:highlight>
                <a:latin typeface="Arial" panose="020B0604020202020204" pitchFamily="34" charset="0"/>
              </a:rPr>
              <a:t>이분화</a:t>
            </a:r>
            <a:r>
              <a:rPr lang="en-US" altLang="ko-KR" sz="1200" b="1" dirty="0">
                <a:solidFill>
                  <a:srgbClr val="000000"/>
                </a:solidFill>
                <a:highlight>
                  <a:srgbClr val="FFFF00"/>
                </a:highlight>
                <a:latin typeface="Arial" panose="020B0604020202020204" pitchFamily="34" charset="0"/>
              </a:rPr>
              <a:t>)</a:t>
            </a:r>
            <a:r>
              <a:rPr lang="ko-KR" altLang="en-US" sz="1200" b="1" dirty="0">
                <a:solidFill>
                  <a:srgbClr val="000000"/>
                </a:solidFill>
                <a:highlight>
                  <a:srgbClr val="FFFF00"/>
                </a:highlight>
                <a:latin typeface="Arial" panose="020B0604020202020204" pitchFamily="34" charset="0"/>
              </a:rPr>
              <a:t>하여 질적변수로 표시한 </a:t>
            </a:r>
            <a:r>
              <a:rPr lang="ko-KR" altLang="en-US" sz="1200" dirty="0">
                <a:solidFill>
                  <a:srgbClr val="000000"/>
                </a:solidFill>
                <a:latin typeface="Arial" panose="020B0604020202020204" pitchFamily="34" charset="0"/>
              </a:rPr>
              <a:t>후 </a:t>
            </a:r>
            <a:r>
              <a:rPr lang="en-US" altLang="ko-KR" sz="1200" dirty="0">
                <a:solidFill>
                  <a:srgbClr val="000000"/>
                </a:solidFill>
                <a:latin typeface="Arial" panose="020B0604020202020204" pitchFamily="34" charset="0"/>
                <a:sym typeface="Wingdings" panose="05000000000000000000" pitchFamily="2" charset="2"/>
              </a:rPr>
              <a:t> </a:t>
            </a:r>
            <a:r>
              <a:rPr lang="ko-KR" altLang="en-US" sz="1200" dirty="0">
                <a:solidFill>
                  <a:srgbClr val="000000"/>
                </a:solidFill>
                <a:latin typeface="Arial" panose="020B0604020202020204" pitchFamily="34" charset="0"/>
              </a:rPr>
              <a:t> </a:t>
            </a:r>
            <a:endParaRPr lang="en-US" altLang="ko-KR" sz="1200" dirty="0">
              <a:solidFill>
                <a:srgbClr val="000000"/>
              </a:solidFill>
              <a:latin typeface="Arial" panose="020B0604020202020204" pitchFamily="34" charset="0"/>
            </a:endParaRPr>
          </a:p>
          <a:p>
            <a:pPr>
              <a:lnSpc>
                <a:spcPct val="150000"/>
              </a:lnSpc>
            </a:pPr>
            <a:r>
              <a:rPr lang="ko-KR" altLang="en-US" sz="1200" dirty="0">
                <a:solidFill>
                  <a:srgbClr val="000000"/>
                </a:solidFill>
                <a:latin typeface="Arial" panose="020B0604020202020204" pitchFamily="34" charset="0"/>
              </a:rPr>
              <a:t>나머지 변수는 연속변수일때 사용</a:t>
            </a:r>
            <a:endParaRPr lang="en-US" altLang="ko-KR" sz="1200" dirty="0">
              <a:solidFill>
                <a:srgbClr val="000000"/>
              </a:solidFill>
              <a:latin typeface="Arial" panose="020B0604020202020204" pitchFamily="34" charset="0"/>
            </a:endParaRPr>
          </a:p>
          <a:p>
            <a:pPr marL="171450" indent="-171450">
              <a:lnSpc>
                <a:spcPct val="150000"/>
              </a:lnSpc>
              <a:buFont typeface="Arial" panose="020B0604020202020204" pitchFamily="34" charset="0"/>
              <a:buChar char="•"/>
            </a:pPr>
            <a:r>
              <a:rPr lang="en-US" altLang="ko-KR" sz="1200" dirty="0">
                <a:solidFill>
                  <a:srgbClr val="000000"/>
                </a:solidFill>
                <a:latin typeface="Arial" panose="020B0604020202020204" pitchFamily="34" charset="0"/>
              </a:rPr>
              <a:t>2</a:t>
            </a:r>
            <a:r>
              <a:rPr lang="ko-KR" altLang="en-US" sz="1200" dirty="0">
                <a:solidFill>
                  <a:srgbClr val="000000"/>
                </a:solidFill>
                <a:latin typeface="Arial" panose="020B0604020202020204" pitchFamily="34" charset="0"/>
              </a:rPr>
              <a:t>개 분류 </a:t>
            </a:r>
            <a:r>
              <a:rPr lang="en-US" altLang="ko-KR" sz="1200" dirty="0">
                <a:solidFill>
                  <a:srgbClr val="000000"/>
                </a:solidFill>
                <a:latin typeface="Arial" panose="020B0604020202020204" pitchFamily="34" charset="0"/>
              </a:rPr>
              <a:t>: </a:t>
            </a:r>
            <a:r>
              <a:rPr lang="ko-KR" altLang="en-US" sz="1200" dirty="0">
                <a:solidFill>
                  <a:srgbClr val="000000"/>
                </a:solidFill>
                <a:latin typeface="Arial" panose="020B0604020202020204" pitchFamily="34" charset="0"/>
              </a:rPr>
              <a:t>분석가가 인위적으로 </a:t>
            </a:r>
            <a:r>
              <a:rPr lang="en-US" altLang="ko-KR" sz="1200" dirty="0">
                <a:solidFill>
                  <a:srgbClr val="000000"/>
                </a:solidFill>
                <a:latin typeface="Arial" panose="020B0604020202020204" pitchFamily="34" charset="0"/>
              </a:rPr>
              <a:t>2</a:t>
            </a:r>
            <a:r>
              <a:rPr lang="ko-KR" altLang="en-US" sz="1200" dirty="0">
                <a:solidFill>
                  <a:srgbClr val="000000"/>
                </a:solidFill>
                <a:latin typeface="Arial" panose="020B0604020202020204" pitchFamily="34" charset="0"/>
              </a:rPr>
              <a:t>개 분류</a:t>
            </a:r>
            <a:r>
              <a:rPr lang="en-US" altLang="ko-KR" sz="1200" dirty="0">
                <a:solidFill>
                  <a:srgbClr val="000000"/>
                </a:solidFill>
                <a:latin typeface="Arial" panose="020B0604020202020204" pitchFamily="34" charset="0"/>
              </a:rPr>
              <a:t>(</a:t>
            </a:r>
            <a:r>
              <a:rPr lang="ko-KR" altLang="en-US" sz="1200" dirty="0">
                <a:solidFill>
                  <a:srgbClr val="000000"/>
                </a:solidFill>
                <a:latin typeface="Arial" panose="020B0604020202020204" pitchFamily="34" charset="0"/>
              </a:rPr>
              <a:t>이분화</a:t>
            </a:r>
            <a:r>
              <a:rPr lang="en-US" altLang="ko-KR" sz="1200" dirty="0">
                <a:solidFill>
                  <a:srgbClr val="000000"/>
                </a:solidFill>
                <a:latin typeface="Arial" panose="020B0604020202020204" pitchFamily="34" charset="0"/>
              </a:rPr>
              <a:t>)</a:t>
            </a:r>
            <a:r>
              <a:rPr lang="ko-KR" altLang="en-US" sz="1200" dirty="0">
                <a:solidFill>
                  <a:srgbClr val="000000"/>
                </a:solidFill>
                <a:latin typeface="Arial" panose="020B0604020202020204" pitchFamily="34" charset="0"/>
              </a:rPr>
              <a:t>하여 </a:t>
            </a:r>
            <a:r>
              <a:rPr lang="en-US" altLang="ko-KR" sz="1200" dirty="0">
                <a:solidFill>
                  <a:srgbClr val="000000"/>
                </a:solidFill>
                <a:latin typeface="Arial" panose="020B0604020202020204" pitchFamily="34" charset="0"/>
              </a:rPr>
              <a:t>1</a:t>
            </a:r>
            <a:r>
              <a:rPr lang="ko-KR" altLang="en-US" sz="1200" dirty="0">
                <a:solidFill>
                  <a:srgbClr val="000000"/>
                </a:solidFill>
                <a:latin typeface="Arial" panose="020B0604020202020204" pitchFamily="34" charset="0"/>
              </a:rPr>
              <a:t>인 대상자와  </a:t>
            </a:r>
            <a:r>
              <a:rPr lang="en-US" altLang="ko-KR" sz="1200" dirty="0">
                <a:solidFill>
                  <a:srgbClr val="000000"/>
                </a:solidFill>
                <a:latin typeface="Arial" panose="020B0604020202020204" pitchFamily="34" charset="0"/>
              </a:rPr>
              <a:t>0</a:t>
            </a:r>
            <a:r>
              <a:rPr lang="ko-KR" altLang="en-US" sz="1200" dirty="0">
                <a:solidFill>
                  <a:srgbClr val="000000"/>
                </a:solidFill>
                <a:latin typeface="Arial" panose="020B0604020202020204" pitchFamily="34" charset="0"/>
              </a:rPr>
              <a:t>의 대상자</a:t>
            </a:r>
            <a:r>
              <a:rPr lang="en-US" altLang="ko-KR" sz="1200" dirty="0">
                <a:solidFill>
                  <a:srgbClr val="000000"/>
                </a:solidFill>
                <a:latin typeface="Arial" panose="020B0604020202020204" pitchFamily="34" charset="0"/>
              </a:rPr>
              <a:t>(</a:t>
            </a:r>
            <a:r>
              <a:rPr lang="ko-KR" altLang="en-US" sz="1200" dirty="0">
                <a:solidFill>
                  <a:srgbClr val="000000"/>
                </a:solidFill>
                <a:latin typeface="Arial" panose="020B0604020202020204" pitchFamily="34" charset="0"/>
              </a:rPr>
              <a:t>명명척도</a:t>
            </a:r>
            <a:r>
              <a:rPr lang="en-US" altLang="ko-KR" sz="1200" dirty="0">
                <a:solidFill>
                  <a:srgbClr val="000000"/>
                </a:solidFill>
                <a:latin typeface="Arial" panose="020B0604020202020204" pitchFamily="34" charset="0"/>
              </a:rPr>
              <a:t>)</a:t>
            </a:r>
            <a:r>
              <a:rPr lang="ko-KR" altLang="en-US" sz="1200" dirty="0">
                <a:solidFill>
                  <a:srgbClr val="000000"/>
                </a:solidFill>
                <a:latin typeface="Arial" panose="020B0604020202020204" pitchFamily="34" charset="0"/>
              </a:rPr>
              <a:t>로 나눈다</a:t>
            </a:r>
            <a:r>
              <a:rPr lang="en-US" altLang="ko-KR" sz="1200" dirty="0">
                <a:solidFill>
                  <a:srgbClr val="000000"/>
                </a:solidFill>
                <a:latin typeface="Arial" panose="020B0604020202020204" pitchFamily="34" charset="0"/>
              </a:rPr>
              <a:t>.</a:t>
            </a:r>
          </a:p>
          <a:p>
            <a:pPr marL="171450" indent="-171450">
              <a:lnSpc>
                <a:spcPct val="150000"/>
              </a:lnSpc>
              <a:buFont typeface="Arial" panose="020B0604020202020204" pitchFamily="34" charset="0"/>
              <a:buChar char="•"/>
            </a:pPr>
            <a:r>
              <a:rPr lang="ko-KR" altLang="en-US" sz="1200" dirty="0" err="1">
                <a:solidFill>
                  <a:srgbClr val="000000"/>
                </a:solidFill>
                <a:latin typeface="Arial" panose="020B0604020202020204" pitchFamily="34" charset="0"/>
              </a:rPr>
              <a:t>이연상관계수라고도</a:t>
            </a:r>
            <a:r>
              <a:rPr lang="ko-KR" altLang="en-US" sz="1200" dirty="0">
                <a:solidFill>
                  <a:srgbClr val="000000"/>
                </a:solidFill>
                <a:latin typeface="Arial" panose="020B0604020202020204" pitchFamily="34" charset="0"/>
              </a:rPr>
              <a:t> 함</a:t>
            </a:r>
            <a:r>
              <a:rPr lang="en-US" altLang="ko-KR" sz="1200" dirty="0">
                <a:solidFill>
                  <a:srgbClr val="000000"/>
                </a:solidFill>
                <a:latin typeface="Arial" panose="020B0604020202020204" pitchFamily="34" charset="0"/>
              </a:rPr>
              <a:t>.</a:t>
            </a:r>
            <a:endParaRPr lang="ko-KR" altLang="en-US" sz="1200" i="0" dirty="0">
              <a:solidFill>
                <a:srgbClr val="000000"/>
              </a:solidFill>
              <a:effectLst/>
              <a:latin typeface="Arial" panose="020B0604020202020204" pitchFamily="34" charset="0"/>
            </a:endParaRPr>
          </a:p>
        </p:txBody>
      </p:sp>
      <p:sp>
        <p:nvSpPr>
          <p:cNvPr id="9" name="직사각형 8">
            <a:extLst>
              <a:ext uri="{FF2B5EF4-FFF2-40B4-BE49-F238E27FC236}">
                <a16:creationId xmlns:a16="http://schemas.microsoft.com/office/drawing/2014/main" id="{B4A33533-8C7A-4F22-8267-01981030ACE2}"/>
              </a:ext>
            </a:extLst>
          </p:cNvPr>
          <p:cNvSpPr/>
          <p:nvPr/>
        </p:nvSpPr>
        <p:spPr>
          <a:xfrm>
            <a:off x="514452" y="1034747"/>
            <a:ext cx="4572000" cy="307777"/>
          </a:xfrm>
          <a:prstGeom prst="rect">
            <a:avLst/>
          </a:prstGeom>
          <a:ln>
            <a:solidFill>
              <a:schemeClr val="accent1">
                <a:lumMod val="75000"/>
              </a:schemeClr>
            </a:solidFill>
          </a:ln>
        </p:spPr>
        <p:txBody>
          <a:bodyPr>
            <a:spAutoFit/>
          </a:bodyPr>
          <a:lstStyle/>
          <a:p>
            <a:r>
              <a:rPr lang="ko-KR" altLang="en-US" sz="1400" dirty="0">
                <a:solidFill>
                  <a:srgbClr val="000000"/>
                </a:solidFill>
                <a:latin typeface="Arial" panose="020B0604020202020204" pitchFamily="34" charset="0"/>
              </a:rPr>
              <a:t>양분 상관계수</a:t>
            </a:r>
            <a:r>
              <a:rPr lang="en-US" altLang="ko-KR" sz="1400" dirty="0">
                <a:solidFill>
                  <a:srgbClr val="000000"/>
                </a:solidFill>
                <a:latin typeface="Arial" panose="020B0604020202020204" pitchFamily="34" charset="0"/>
              </a:rPr>
              <a:t>( biserial correlation coefficient ) </a:t>
            </a:r>
            <a:r>
              <a:rPr lang="ko-KR" altLang="en-US" sz="1400" dirty="0">
                <a:solidFill>
                  <a:srgbClr val="000000"/>
                </a:solidFill>
                <a:latin typeface="Arial" panose="020B0604020202020204" pitchFamily="34" charset="0"/>
              </a:rPr>
              <a:t>란</a:t>
            </a:r>
            <a:r>
              <a:rPr lang="en-US" altLang="ko-KR" sz="1400" dirty="0">
                <a:solidFill>
                  <a:srgbClr val="000000"/>
                </a:solidFill>
                <a:latin typeface="Arial" panose="020B0604020202020204" pitchFamily="34" charset="0"/>
              </a:rPr>
              <a:t>?</a:t>
            </a:r>
            <a:endParaRPr lang="ko-KR" altLang="en-US" sz="1400" dirty="0">
              <a:solidFill>
                <a:srgbClr val="000000"/>
              </a:solidFill>
              <a:latin typeface="Arial" panose="020B0604020202020204" pitchFamily="34" charset="0"/>
            </a:endParaRPr>
          </a:p>
        </p:txBody>
      </p:sp>
      <p:sp>
        <p:nvSpPr>
          <p:cNvPr id="14" name="직사각형 13">
            <a:extLst>
              <a:ext uri="{FF2B5EF4-FFF2-40B4-BE49-F238E27FC236}">
                <a16:creationId xmlns:a16="http://schemas.microsoft.com/office/drawing/2014/main" id="{4222FC9D-5AA4-4E07-9184-F3E3E894E963}"/>
              </a:ext>
            </a:extLst>
          </p:cNvPr>
          <p:cNvSpPr/>
          <p:nvPr/>
        </p:nvSpPr>
        <p:spPr>
          <a:xfrm>
            <a:off x="575472" y="5064322"/>
            <a:ext cx="7463732" cy="610616"/>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b="1" i="1" dirty="0">
                <a:solidFill>
                  <a:srgbClr val="000000"/>
                </a:solidFill>
                <a:latin typeface="+mj-ea"/>
                <a:ea typeface="+mj-ea"/>
              </a:rPr>
              <a:t>양분상관계수를 구하기 위해서 연속변수를 명명척도</a:t>
            </a:r>
            <a:r>
              <a:rPr lang="en-US" altLang="ko-KR" sz="1200" b="1" i="1" dirty="0">
                <a:solidFill>
                  <a:srgbClr val="000000"/>
                </a:solidFill>
                <a:latin typeface="+mj-ea"/>
                <a:ea typeface="+mj-ea"/>
              </a:rPr>
              <a:t>(0</a:t>
            </a:r>
            <a:r>
              <a:rPr lang="ko-KR" altLang="en-US" sz="1200" b="1" i="1" dirty="0">
                <a:solidFill>
                  <a:srgbClr val="000000"/>
                </a:solidFill>
                <a:latin typeface="+mj-ea"/>
                <a:ea typeface="+mj-ea"/>
              </a:rPr>
              <a:t>또는 </a:t>
            </a:r>
            <a:r>
              <a:rPr lang="en-US" altLang="ko-KR" sz="1200" b="1" i="1" dirty="0">
                <a:solidFill>
                  <a:srgbClr val="000000"/>
                </a:solidFill>
                <a:latin typeface="+mj-ea"/>
                <a:ea typeface="+mj-ea"/>
              </a:rPr>
              <a:t>1)</a:t>
            </a:r>
            <a:r>
              <a:rPr lang="ko-KR" altLang="en-US" sz="1200" b="1" i="1" dirty="0">
                <a:solidFill>
                  <a:srgbClr val="000000"/>
                </a:solidFill>
                <a:latin typeface="+mj-ea"/>
                <a:ea typeface="+mj-ea"/>
              </a:rPr>
              <a:t>로 양분했기 </a:t>
            </a:r>
            <a:r>
              <a:rPr lang="ko-KR" altLang="en-US" sz="1200" b="1" i="1" dirty="0" err="1">
                <a:solidFill>
                  <a:srgbClr val="000000"/>
                </a:solidFill>
                <a:latin typeface="+mj-ea"/>
                <a:ea typeface="+mj-ea"/>
              </a:rPr>
              <a:t>떄문에</a:t>
            </a:r>
            <a:r>
              <a:rPr lang="ko-KR" altLang="en-US" sz="1200" b="1" i="1" dirty="0">
                <a:solidFill>
                  <a:srgbClr val="000000"/>
                </a:solidFill>
                <a:latin typeface="+mj-ea"/>
                <a:ea typeface="+mj-ea"/>
              </a:rPr>
              <a:t> 정보 손실이  큰 문제 발생하는 점을 유의할 것</a:t>
            </a:r>
            <a:r>
              <a:rPr lang="en-US" altLang="ko-KR" sz="1200" b="1" i="1" dirty="0">
                <a:solidFill>
                  <a:srgbClr val="000000"/>
                </a:solidFill>
                <a:latin typeface="+mj-ea"/>
                <a:ea typeface="+mj-ea"/>
              </a:rPr>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15A96B-D0B9-497C-A100-9F08E681E8F9}"/>
                  </a:ext>
                </a:extLst>
              </p:cNvPr>
              <p:cNvSpPr txBox="1"/>
              <p:nvPr/>
            </p:nvSpPr>
            <p:spPr>
              <a:xfrm>
                <a:off x="3051940" y="3004544"/>
                <a:ext cx="4536504" cy="1782411"/>
              </a:xfrm>
              <a:prstGeom prst="rect">
                <a:avLst/>
              </a:prstGeom>
              <a:noFill/>
              <a:ln>
                <a:solidFill>
                  <a:schemeClr val="tx2">
                    <a:lumMod val="60000"/>
                    <a:lumOff val="40000"/>
                  </a:schemeClr>
                </a:solidFill>
              </a:ln>
            </p:spPr>
            <p:txBody>
              <a:bodyPr wrap="square" rtlCol="0">
                <a:spAutoFit/>
              </a:bodyPr>
              <a:lstStyle/>
              <a:p>
                <a:pPr marL="171450" indent="-171450">
                  <a:lnSpc>
                    <a:spcPct val="150000"/>
                  </a:lnSpc>
                  <a:buFont typeface="Arial" panose="020B0604020202020204" pitchFamily="34" charset="0"/>
                  <a:buChar char="•"/>
                </a:pPr>
                <a14:m>
                  <m:oMath xmlns:m="http://schemas.openxmlformats.org/officeDocument/2006/math">
                    <m:bar>
                      <m:barPr>
                        <m:pos m:val="top"/>
                        <m:ctrlPr>
                          <a:rPr lang="en-US" altLang="ko-KR" sz="1200" i="1" smtClean="0">
                            <a:latin typeface="Cambria Math" panose="02040503050406030204" pitchFamily="18" charset="0"/>
                          </a:rPr>
                        </m:ctrlPr>
                      </m:barPr>
                      <m:e>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𝑌</m:t>
                            </m:r>
                          </m:e>
                          <m:sub>
                            <m:r>
                              <a:rPr lang="en-US" altLang="ko-KR" sz="1200" b="0" i="1" smtClean="0">
                                <a:latin typeface="Cambria Math" panose="02040503050406030204" pitchFamily="18" charset="0"/>
                              </a:rPr>
                              <m:t>1</m:t>
                            </m:r>
                          </m:sub>
                        </m:sSub>
                        <m:r>
                          <a:rPr lang="en-US" altLang="ko-KR" sz="1200" b="0" i="1" smtClean="0">
                            <a:latin typeface="Cambria Math" panose="02040503050406030204" pitchFamily="18" charset="0"/>
                          </a:rPr>
                          <m:t> </m:t>
                        </m:r>
                      </m:e>
                    </m:bar>
                  </m:oMath>
                </a14:m>
                <a:r>
                  <a:rPr lang="ko-KR" altLang="en-US" sz="1200" dirty="0"/>
                  <a:t>  </a:t>
                </a:r>
                <a:r>
                  <a:rPr lang="en-US" altLang="ko-KR" sz="1200" dirty="0"/>
                  <a:t>: </a:t>
                </a:r>
                <a:r>
                  <a:rPr lang="ko-KR" altLang="en-US" sz="1200" dirty="0" err="1"/>
                  <a:t>이분화된</a:t>
                </a:r>
                <a:r>
                  <a:rPr lang="ko-KR" altLang="en-US" sz="1200" dirty="0"/>
                  <a:t> </a:t>
                </a:r>
                <a:r>
                  <a:rPr lang="en-US" altLang="ko-KR" sz="1200" dirty="0"/>
                  <a:t>X </a:t>
                </a:r>
                <a:r>
                  <a:rPr lang="ko-KR" altLang="en-US" sz="1200" dirty="0"/>
                  <a:t>변수가 </a:t>
                </a:r>
                <a:r>
                  <a:rPr lang="en-US" altLang="ko-KR" sz="1200" dirty="0"/>
                  <a:t>1</a:t>
                </a:r>
                <a:r>
                  <a:rPr lang="ko-KR" altLang="en-US" sz="1200" dirty="0"/>
                  <a:t>인 대상자들의 평균점수 </a:t>
                </a:r>
                <a:endParaRPr lang="en-US" altLang="ko-KR" sz="1200" dirty="0"/>
              </a:p>
              <a:p>
                <a:pPr marL="171450" indent="-171450">
                  <a:lnSpc>
                    <a:spcPct val="150000"/>
                  </a:lnSpc>
                  <a:buFont typeface="Arial" panose="020B0604020202020204" pitchFamily="34" charset="0"/>
                  <a:buChar char="•"/>
                </a:pPr>
                <a14:m>
                  <m:oMath xmlns:m="http://schemas.openxmlformats.org/officeDocument/2006/math">
                    <m:bar>
                      <m:barPr>
                        <m:pos m:val="top"/>
                        <m:ctrlPr>
                          <a:rPr lang="en-US" altLang="ko-KR" sz="1200" i="1">
                            <a:latin typeface="Cambria Math" panose="02040503050406030204" pitchFamily="18" charset="0"/>
                          </a:rPr>
                        </m:ctrlPr>
                      </m:barPr>
                      <m:e>
                        <m:sSub>
                          <m:sSubPr>
                            <m:ctrlPr>
                              <a:rPr lang="en-US" altLang="ko-KR" sz="1200" i="1">
                                <a:latin typeface="Cambria Math" panose="02040503050406030204" pitchFamily="18" charset="0"/>
                              </a:rPr>
                            </m:ctrlPr>
                          </m:sSubPr>
                          <m:e>
                            <m:r>
                              <a:rPr lang="en-US" altLang="ko-KR" sz="1200" b="0" i="1" smtClean="0">
                                <a:latin typeface="Cambria Math" panose="02040503050406030204" pitchFamily="18" charset="0"/>
                              </a:rPr>
                              <m:t>𝑌</m:t>
                            </m:r>
                          </m:e>
                          <m:sub>
                            <m:r>
                              <a:rPr lang="en-US" altLang="ko-KR" sz="1200" b="0" i="1" smtClean="0">
                                <a:latin typeface="Cambria Math" panose="02040503050406030204" pitchFamily="18" charset="0"/>
                              </a:rPr>
                              <m:t>0</m:t>
                            </m:r>
                          </m:sub>
                        </m:sSub>
                        <m:r>
                          <a:rPr lang="en-US" altLang="ko-KR" sz="1200" i="1">
                            <a:latin typeface="Cambria Math" panose="02040503050406030204" pitchFamily="18" charset="0"/>
                          </a:rPr>
                          <m:t> </m:t>
                        </m:r>
                      </m:e>
                    </m:bar>
                  </m:oMath>
                </a14:m>
                <a:r>
                  <a:rPr lang="ko-KR" altLang="en-US" sz="1200" dirty="0"/>
                  <a:t>  </a:t>
                </a:r>
                <a:r>
                  <a:rPr lang="en-US" altLang="ko-KR" sz="1200" dirty="0"/>
                  <a:t>: </a:t>
                </a:r>
                <a:r>
                  <a:rPr lang="ko-KR" altLang="en-US" sz="1200" dirty="0" err="1"/>
                  <a:t>이분화된</a:t>
                </a:r>
                <a:r>
                  <a:rPr lang="ko-KR" altLang="en-US" sz="1200" dirty="0"/>
                  <a:t> </a:t>
                </a:r>
                <a:r>
                  <a:rPr lang="en-US" altLang="ko-KR" sz="1200" dirty="0"/>
                  <a:t>X </a:t>
                </a:r>
                <a:r>
                  <a:rPr lang="ko-KR" altLang="en-US" sz="1200" dirty="0"/>
                  <a:t>변수가 </a:t>
                </a:r>
                <a:r>
                  <a:rPr lang="en-US" altLang="ko-KR" sz="1200" dirty="0"/>
                  <a:t>0</a:t>
                </a:r>
                <a:r>
                  <a:rPr lang="ko-KR" altLang="en-US" sz="1200" dirty="0"/>
                  <a:t>인 대상자들의 평균점수</a:t>
                </a:r>
                <a:endParaRPr lang="en-US" altLang="ko-KR" sz="1200" dirty="0"/>
              </a:p>
              <a:p>
                <a:pPr marL="171450" indent="-171450">
                  <a:lnSpc>
                    <a:spcPct val="150000"/>
                  </a:lnSpc>
                  <a:buFont typeface="Arial" panose="020B0604020202020204" pitchFamily="34" charset="0"/>
                  <a:buChar char="•"/>
                </a:pP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𝑆</m:t>
                        </m:r>
                      </m:e>
                      <m:sub>
                        <m:r>
                          <a:rPr lang="en-US" altLang="ko-KR" sz="1200" b="0" i="1" smtClean="0">
                            <a:latin typeface="Cambria Math" panose="02040503050406030204" pitchFamily="18" charset="0"/>
                          </a:rPr>
                          <m:t>𝑌</m:t>
                        </m:r>
                      </m:sub>
                    </m:sSub>
                  </m:oMath>
                </a14:m>
                <a:r>
                  <a:rPr lang="ko-KR" altLang="en-US" sz="1200" dirty="0"/>
                  <a:t> </a:t>
                </a:r>
                <a:r>
                  <a:rPr lang="en-US" altLang="ko-KR" sz="1200" dirty="0"/>
                  <a:t>: Y </a:t>
                </a:r>
                <a:r>
                  <a:rPr lang="ko-KR" altLang="en-US" sz="1200" dirty="0"/>
                  <a:t>변수의 표준편차</a:t>
                </a:r>
                <a:endParaRPr lang="en-US" altLang="ko-KR" sz="1200" dirty="0"/>
              </a:p>
              <a:p>
                <a:pPr marL="171450" indent="-171450">
                  <a:lnSpc>
                    <a:spcPct val="150000"/>
                  </a:lnSpc>
                  <a:buFont typeface="Arial" panose="020B0604020202020204" pitchFamily="34" charset="0"/>
                  <a:buChar char="•"/>
                </a:pPr>
                <a:r>
                  <a:rPr lang="en-US" altLang="ko-KR" sz="1200" dirty="0"/>
                  <a:t> p : </a:t>
                </a:r>
                <a:r>
                  <a:rPr lang="ko-KR" altLang="en-US" sz="1200" dirty="0" err="1"/>
                  <a:t>이분화된</a:t>
                </a:r>
                <a:r>
                  <a:rPr lang="ko-KR" altLang="en-US" sz="1200" dirty="0"/>
                  <a:t> </a:t>
                </a:r>
                <a:r>
                  <a:rPr lang="en-US" altLang="ko-KR" sz="1200" dirty="0"/>
                  <a:t>X</a:t>
                </a:r>
                <a:r>
                  <a:rPr lang="ko-KR" altLang="en-US" sz="1200" dirty="0"/>
                  <a:t>변수가 </a:t>
                </a:r>
                <a:r>
                  <a:rPr lang="en-US" altLang="ko-KR" sz="1200" dirty="0"/>
                  <a:t>1</a:t>
                </a:r>
                <a:r>
                  <a:rPr lang="ko-KR" altLang="en-US" sz="1200" dirty="0"/>
                  <a:t>인 대상자들의 비율</a:t>
                </a:r>
                <a:endParaRPr lang="en-US" altLang="ko-KR" sz="1200" dirty="0"/>
              </a:p>
              <a:p>
                <a:pPr marL="171450" indent="-171450">
                  <a:lnSpc>
                    <a:spcPct val="150000"/>
                  </a:lnSpc>
                  <a:buFont typeface="Arial" panose="020B0604020202020204" pitchFamily="34" charset="0"/>
                  <a:buChar char="•"/>
                </a:pPr>
                <a:r>
                  <a:rPr lang="en-US" altLang="ko-KR" sz="1200" dirty="0"/>
                  <a:t>q :  </a:t>
                </a:r>
                <a:r>
                  <a:rPr lang="ko-KR" altLang="en-US" sz="1200" dirty="0" err="1"/>
                  <a:t>이분화된</a:t>
                </a:r>
                <a:r>
                  <a:rPr lang="ko-KR" altLang="en-US" sz="1200" dirty="0"/>
                  <a:t> </a:t>
                </a:r>
                <a:r>
                  <a:rPr lang="en-US" altLang="ko-KR" sz="1200" dirty="0"/>
                  <a:t>X</a:t>
                </a:r>
                <a:r>
                  <a:rPr lang="ko-KR" altLang="en-US" sz="1200" dirty="0"/>
                  <a:t>변수가 </a:t>
                </a:r>
                <a:r>
                  <a:rPr lang="en-US" altLang="ko-KR" sz="1200" dirty="0"/>
                  <a:t>0</a:t>
                </a:r>
                <a:r>
                  <a:rPr lang="ko-KR" altLang="en-US" sz="1200" dirty="0"/>
                  <a:t>인 대상자들의 비율</a:t>
                </a:r>
                <a:endParaRPr lang="en-US" altLang="ko-KR" sz="1200" dirty="0"/>
              </a:p>
              <a:p>
                <a:pPr marL="171450" indent="-171450">
                  <a:lnSpc>
                    <a:spcPct val="150000"/>
                  </a:lnSpc>
                  <a:buFont typeface="Arial" panose="020B0604020202020204" pitchFamily="34" charset="0"/>
                  <a:buChar char="•"/>
                </a:pPr>
                <a:r>
                  <a:rPr lang="en-US" altLang="ko-KR" sz="1200" dirty="0"/>
                  <a:t>Y  : </a:t>
                </a:r>
                <a:r>
                  <a:rPr lang="ko-KR" altLang="en-US" sz="1200" dirty="0"/>
                  <a:t>정규분포에서 </a:t>
                </a:r>
                <a:r>
                  <a:rPr lang="en-US" altLang="ko-KR" sz="1200" dirty="0"/>
                  <a:t>p</a:t>
                </a:r>
                <a:r>
                  <a:rPr lang="ko-KR" altLang="en-US" sz="1200" dirty="0"/>
                  <a:t>와 </a:t>
                </a:r>
                <a:r>
                  <a:rPr lang="en-US" altLang="ko-KR" sz="1200" dirty="0"/>
                  <a:t>q</a:t>
                </a:r>
                <a:r>
                  <a:rPr lang="ko-KR" altLang="en-US" sz="1200" dirty="0"/>
                  <a:t>로 </a:t>
                </a:r>
                <a:r>
                  <a:rPr lang="ko-KR" altLang="en-US" sz="1200" dirty="0" err="1"/>
                  <a:t>이분화하는</a:t>
                </a:r>
                <a:r>
                  <a:rPr lang="ko-KR" altLang="en-US" sz="1200" dirty="0"/>
                  <a:t> </a:t>
                </a:r>
                <a:r>
                  <a:rPr lang="en-US" altLang="ko-KR" sz="1200" dirty="0"/>
                  <a:t>z </a:t>
                </a:r>
                <a:r>
                  <a:rPr lang="ko-KR" altLang="en-US" sz="1200" dirty="0"/>
                  <a:t>점수가 갖는 수직좌표</a:t>
                </a:r>
              </a:p>
            </p:txBody>
          </p:sp>
        </mc:Choice>
        <mc:Fallback xmlns="">
          <p:sp>
            <p:nvSpPr>
              <p:cNvPr id="18" name="TextBox 17">
                <a:extLst>
                  <a:ext uri="{FF2B5EF4-FFF2-40B4-BE49-F238E27FC236}">
                    <a16:creationId xmlns:a16="http://schemas.microsoft.com/office/drawing/2014/main" id="{B815A96B-D0B9-497C-A100-9F08E681E8F9}"/>
                  </a:ext>
                </a:extLst>
              </p:cNvPr>
              <p:cNvSpPr txBox="1">
                <a:spLocks noRot="1" noChangeAspect="1" noMove="1" noResize="1" noEditPoints="1" noAdjustHandles="1" noChangeArrowheads="1" noChangeShapeType="1" noTextEdit="1"/>
              </p:cNvSpPr>
              <p:nvPr/>
            </p:nvSpPr>
            <p:spPr>
              <a:xfrm>
                <a:off x="3051940" y="3004544"/>
                <a:ext cx="4536504" cy="1782411"/>
              </a:xfrm>
              <a:prstGeom prst="rect">
                <a:avLst/>
              </a:prstGeom>
              <a:blipFill>
                <a:blip r:embed="rId2"/>
                <a:stretch>
                  <a:fillRect b="-1701"/>
                </a:stretch>
              </a:blipFill>
              <a:ln>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3F68C6-88C8-4B31-A550-34D27076B317}"/>
                  </a:ext>
                </a:extLst>
              </p:cNvPr>
              <p:cNvSpPr txBox="1"/>
              <p:nvPr/>
            </p:nvSpPr>
            <p:spPr>
              <a:xfrm>
                <a:off x="566886" y="3334891"/>
                <a:ext cx="2016224" cy="568554"/>
              </a:xfrm>
              <a:prstGeom prst="rect">
                <a:avLst/>
              </a:prstGeom>
              <a:solidFill>
                <a:schemeClr val="accent5">
                  <a:lumMod val="20000"/>
                  <a:lumOff val="80000"/>
                </a:schemeClr>
              </a:solidFill>
              <a:ln>
                <a:solidFill>
                  <a:schemeClr val="tx2">
                    <a:lumMod val="40000"/>
                    <a:lumOff val="60000"/>
                  </a:schemeClr>
                </a:solidFill>
              </a:ln>
            </p:spPr>
            <p:txBody>
              <a:bodyPr wrap="square" rtlCol="0">
                <a:spAutoFit/>
              </a:bodyPr>
              <a:lstStyle/>
              <a:p>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𝑏</m:t>
                        </m:r>
                      </m:sub>
                    </m:sSub>
                  </m:oMath>
                </a14:m>
                <a:r>
                  <a:rPr lang="ko-KR" altLang="en-US" dirty="0"/>
                  <a:t>  </a:t>
                </a:r>
                <a:r>
                  <a:rPr lang="en-US" altLang="ko-KR" dirty="0"/>
                  <a:t>=  </a:t>
                </a:r>
                <a14:m>
                  <m:oMath xmlns:m="http://schemas.openxmlformats.org/officeDocument/2006/math">
                    <m:f>
                      <m:fPr>
                        <m:ctrlPr>
                          <a:rPr lang="en-US" altLang="ko-KR" i="1" smtClean="0">
                            <a:latin typeface="Cambria Math" panose="02040503050406030204" pitchFamily="18" charset="0"/>
                          </a:rPr>
                        </m:ctrlPr>
                      </m:fPr>
                      <m:num>
                        <m:bar>
                          <m:barPr>
                            <m:pos m:val="top"/>
                            <m:ctrlPr>
                              <a:rPr lang="en-US" altLang="ko-KR" i="1" smtClean="0">
                                <a:latin typeface="Cambria Math" panose="02040503050406030204" pitchFamily="18" charset="0"/>
                              </a:rPr>
                            </m:ctrlPr>
                          </m:barPr>
                          <m:e>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𝑌</m:t>
                                </m:r>
                              </m:e>
                              <m:sub>
                                <m:r>
                                  <a:rPr lang="en-US" altLang="ko-KR" b="0" i="1" smtClean="0">
                                    <a:latin typeface="Cambria Math" panose="02040503050406030204" pitchFamily="18" charset="0"/>
                                  </a:rPr>
                                  <m:t>1</m:t>
                                </m:r>
                              </m:sub>
                            </m:sSub>
                          </m:e>
                        </m:bar>
                        <m:r>
                          <a:rPr lang="en-US" altLang="ko-KR" b="0" i="1" smtClean="0">
                            <a:latin typeface="Cambria Math" panose="02040503050406030204" pitchFamily="18" charset="0"/>
                          </a:rPr>
                          <m:t> − </m:t>
                        </m:r>
                        <m:bar>
                          <m:barPr>
                            <m:pos m:val="top"/>
                            <m:ctrlPr>
                              <a:rPr lang="en-US" altLang="ko-KR" b="0" i="1" smtClean="0">
                                <a:latin typeface="Cambria Math" panose="02040503050406030204" pitchFamily="18" charset="0"/>
                              </a:rPr>
                            </m:ctrlPr>
                          </m:bar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𝑌</m:t>
                                </m:r>
                              </m:e>
                              <m:sub>
                                <m:r>
                                  <a:rPr lang="en-US" altLang="ko-KR" b="0" i="1" smtClean="0">
                                    <a:latin typeface="Cambria Math" panose="02040503050406030204" pitchFamily="18" charset="0"/>
                                  </a:rPr>
                                  <m:t>0</m:t>
                                </m:r>
                              </m:sub>
                            </m:sSub>
                          </m:e>
                        </m:bar>
                      </m:num>
                      <m:den>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𝑆</m:t>
                            </m:r>
                          </m:e>
                          <m:sub>
                            <m:r>
                              <a:rPr lang="en-US" altLang="ko-KR" b="0" i="1" smtClean="0">
                                <a:latin typeface="Cambria Math" panose="02040503050406030204" pitchFamily="18" charset="0"/>
                              </a:rPr>
                              <m:t>𝑌</m:t>
                            </m:r>
                          </m:sub>
                        </m:sSub>
                      </m:den>
                    </m:f>
                  </m:oMath>
                </a14:m>
                <a:r>
                  <a:rPr lang="ko-KR" altLang="en-US" dirty="0"/>
                  <a:t>  </a:t>
                </a:r>
                <a:r>
                  <a:rPr lang="en-US" altLang="ko-KR" dirty="0"/>
                  <a:t>(</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𝑝𝑞</m:t>
                        </m:r>
                      </m:num>
                      <m:den>
                        <m:r>
                          <a:rPr lang="en-US" altLang="ko-KR" b="0" i="1" smtClean="0">
                            <a:latin typeface="Cambria Math" panose="02040503050406030204" pitchFamily="18" charset="0"/>
                          </a:rPr>
                          <m:t>𝑦</m:t>
                        </m:r>
                      </m:den>
                    </m:f>
                    <m:r>
                      <a:rPr lang="en-US" altLang="ko-KR" b="0" i="1" smtClean="0">
                        <a:latin typeface="Cambria Math" panose="02040503050406030204" pitchFamily="18" charset="0"/>
                      </a:rPr>
                      <m:t>)</m:t>
                    </m:r>
                  </m:oMath>
                </a14:m>
                <a:endParaRPr lang="ko-KR" altLang="en-US" dirty="0"/>
              </a:p>
            </p:txBody>
          </p:sp>
        </mc:Choice>
        <mc:Fallback xmlns="">
          <p:sp>
            <p:nvSpPr>
              <p:cNvPr id="2" name="TextBox 1">
                <a:extLst>
                  <a:ext uri="{FF2B5EF4-FFF2-40B4-BE49-F238E27FC236}">
                    <a16:creationId xmlns:a16="http://schemas.microsoft.com/office/drawing/2014/main" id="{D33F68C6-88C8-4B31-A550-34D27076B317}"/>
                  </a:ext>
                </a:extLst>
              </p:cNvPr>
              <p:cNvSpPr txBox="1">
                <a:spLocks noRot="1" noChangeAspect="1" noMove="1" noResize="1" noEditPoints="1" noAdjustHandles="1" noChangeArrowheads="1" noChangeShapeType="1" noTextEdit="1"/>
              </p:cNvSpPr>
              <p:nvPr/>
            </p:nvSpPr>
            <p:spPr>
              <a:xfrm>
                <a:off x="566886" y="3334891"/>
                <a:ext cx="2016224" cy="568554"/>
              </a:xfrm>
              <a:prstGeom prst="rect">
                <a:avLst/>
              </a:prstGeom>
              <a:blipFill>
                <a:blip r:embed="rId3"/>
                <a:stretch>
                  <a:fillRect/>
                </a:stretch>
              </a:blipFill>
              <a:ln>
                <a:solidFill>
                  <a:schemeClr val="tx2">
                    <a:lumMod val="40000"/>
                    <a:lumOff val="60000"/>
                  </a:schemeClr>
                </a:solidFill>
              </a:ln>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102B075D-FDE4-4DDF-BBE6-7A35CE966A48}"/>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5087374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직사각형 5">
            <a:extLst>
              <a:ext uri="{FF2B5EF4-FFF2-40B4-BE49-F238E27FC236}">
                <a16:creationId xmlns:a16="http://schemas.microsoft.com/office/drawing/2014/main" id="{595277AA-1432-45D9-B3D2-DD915F9CE546}"/>
              </a:ext>
            </a:extLst>
          </p:cNvPr>
          <p:cNvSpPr/>
          <p:nvPr/>
        </p:nvSpPr>
        <p:spPr>
          <a:xfrm>
            <a:off x="2506026" y="337264"/>
            <a:ext cx="6092244" cy="369332"/>
          </a:xfrm>
          <a:prstGeom prst="rect">
            <a:avLst/>
          </a:prstGeom>
        </p:spPr>
        <p:txBody>
          <a:bodyPr wrap="square">
            <a:spAutoFit/>
          </a:bodyPr>
          <a:lstStyle/>
          <a:p>
            <a:r>
              <a:rPr lang="ko-KR" altLang="en-US" b="1" dirty="0"/>
              <a:t>금융시계열 데이터에 대한 교차 검증 방법 </a:t>
            </a:r>
            <a:r>
              <a:rPr lang="en-US" altLang="ko-KR" b="1" dirty="0">
                <a:highlight>
                  <a:srgbClr val="FFFF00"/>
                </a:highlight>
              </a:rPr>
              <a:t>( </a:t>
            </a:r>
            <a:r>
              <a:rPr lang="ko-KR" altLang="en-US" b="1" dirty="0">
                <a:highlight>
                  <a:srgbClr val="FFFF00"/>
                </a:highlight>
              </a:rPr>
              <a:t>대안 방법</a:t>
            </a:r>
            <a:r>
              <a:rPr lang="en-US" altLang="ko-KR" b="1" dirty="0">
                <a:highlight>
                  <a:srgbClr val="FFFF00"/>
                </a:highlight>
              </a:rPr>
              <a:t>)</a:t>
            </a:r>
            <a:r>
              <a:rPr lang="ko-KR" altLang="en-US" b="1" dirty="0">
                <a:highlight>
                  <a:srgbClr val="FFFF00"/>
                </a:highlight>
              </a:rPr>
              <a:t> </a:t>
            </a:r>
            <a:endParaRPr lang="ko-KR" altLang="en-US" dirty="0">
              <a:highlight>
                <a:srgbClr val="FFFF00"/>
              </a:highlight>
            </a:endParaRPr>
          </a:p>
        </p:txBody>
      </p:sp>
      <p:pic>
        <p:nvPicPr>
          <p:cNvPr id="10" name="그림 9">
            <a:extLst>
              <a:ext uri="{FF2B5EF4-FFF2-40B4-BE49-F238E27FC236}">
                <a16:creationId xmlns:a16="http://schemas.microsoft.com/office/drawing/2014/main" id="{E3A60DE3-0545-468C-9284-40B86AF38A19}"/>
              </a:ext>
            </a:extLst>
          </p:cNvPr>
          <p:cNvPicPr>
            <a:picLocks noChangeAspect="1"/>
          </p:cNvPicPr>
          <p:nvPr/>
        </p:nvPicPr>
        <p:blipFill>
          <a:blip r:embed="rId2"/>
          <a:stretch>
            <a:fillRect/>
          </a:stretch>
        </p:blipFill>
        <p:spPr>
          <a:xfrm>
            <a:off x="269583" y="1223218"/>
            <a:ext cx="1584175" cy="1724474"/>
          </a:xfrm>
          <a:prstGeom prst="rect">
            <a:avLst/>
          </a:prstGeom>
        </p:spPr>
      </p:pic>
      <p:sp>
        <p:nvSpPr>
          <p:cNvPr id="8" name="TextBox 7">
            <a:extLst>
              <a:ext uri="{FF2B5EF4-FFF2-40B4-BE49-F238E27FC236}">
                <a16:creationId xmlns:a16="http://schemas.microsoft.com/office/drawing/2014/main" id="{8E8E6159-2184-4D50-ABB3-A4BD2EB53617}"/>
              </a:ext>
            </a:extLst>
          </p:cNvPr>
          <p:cNvSpPr txBox="1"/>
          <p:nvPr/>
        </p:nvSpPr>
        <p:spPr>
          <a:xfrm>
            <a:off x="395537" y="2941335"/>
            <a:ext cx="2880320" cy="307777"/>
          </a:xfrm>
          <a:prstGeom prst="rect">
            <a:avLst/>
          </a:prstGeom>
          <a:noFill/>
        </p:spPr>
        <p:txBody>
          <a:bodyPr wrap="square" rtlCol="0">
            <a:spAutoFit/>
          </a:bodyPr>
          <a:lstStyle/>
          <a:p>
            <a:r>
              <a:rPr lang="en-US" altLang="ko-KR" sz="1400" dirty="0"/>
              <a:t>Pt</a:t>
            </a:r>
            <a:r>
              <a:rPr lang="ko-KR" altLang="en-US" sz="1400" dirty="0"/>
              <a:t> </a:t>
            </a:r>
            <a:r>
              <a:rPr lang="en-US" altLang="ko-KR" sz="1400" dirty="0"/>
              <a:t>3</a:t>
            </a:r>
            <a:r>
              <a:rPr lang="ko-KR" altLang="en-US" sz="1400" dirty="0"/>
              <a:t> </a:t>
            </a:r>
            <a:r>
              <a:rPr lang="en-US" altLang="ko-KR" sz="1400" dirty="0"/>
              <a:t>11 </a:t>
            </a:r>
            <a:r>
              <a:rPr lang="ko-KR" altLang="en-US" sz="1400" dirty="0"/>
              <a:t>면 소개</a:t>
            </a:r>
          </a:p>
        </p:txBody>
      </p:sp>
      <p:sp>
        <p:nvSpPr>
          <p:cNvPr id="12" name="직사각형 11">
            <a:extLst>
              <a:ext uri="{FF2B5EF4-FFF2-40B4-BE49-F238E27FC236}">
                <a16:creationId xmlns:a16="http://schemas.microsoft.com/office/drawing/2014/main" id="{05BBF0A7-32F2-4D95-B9B7-ABD2E76304AF}"/>
              </a:ext>
            </a:extLst>
          </p:cNvPr>
          <p:cNvSpPr/>
          <p:nvPr/>
        </p:nvSpPr>
        <p:spPr>
          <a:xfrm>
            <a:off x="1991534" y="1304465"/>
            <a:ext cx="3232435" cy="307777"/>
          </a:xfrm>
          <a:prstGeom prst="rect">
            <a:avLst/>
          </a:prstGeom>
        </p:spPr>
        <p:txBody>
          <a:bodyPr wrap="square">
            <a:spAutoFit/>
          </a:bodyPr>
          <a:lstStyle/>
          <a:p>
            <a:r>
              <a:rPr lang="ko-KR" altLang="en-US" sz="1400" dirty="0">
                <a:solidFill>
                  <a:srgbClr val="666666"/>
                </a:solidFill>
                <a:latin typeface="Noto Sans Demilight"/>
              </a:rPr>
              <a:t>금융 데이터들 </a:t>
            </a:r>
            <a:r>
              <a:rPr lang="en-US" altLang="ko-KR" sz="1400" dirty="0" err="1">
                <a:solidFill>
                  <a:srgbClr val="666666"/>
                </a:solidFill>
                <a:latin typeface="Noto Sans Demilight"/>
              </a:rPr>
              <a:t>i.i.d</a:t>
            </a:r>
            <a:r>
              <a:rPr lang="ko-KR" altLang="en-US" sz="1400" dirty="0">
                <a:solidFill>
                  <a:srgbClr val="666666"/>
                </a:solidFill>
                <a:latin typeface="Noto Sans Demilight"/>
              </a:rPr>
              <a:t>가 아니면 문제 발생</a:t>
            </a:r>
            <a:endParaRPr lang="ko-KR" altLang="en-US" sz="1400" dirty="0"/>
          </a:p>
        </p:txBody>
      </p:sp>
      <p:sp>
        <p:nvSpPr>
          <p:cNvPr id="13" name="직사각형 12">
            <a:extLst>
              <a:ext uri="{FF2B5EF4-FFF2-40B4-BE49-F238E27FC236}">
                <a16:creationId xmlns:a16="http://schemas.microsoft.com/office/drawing/2014/main" id="{A3178B38-BBEC-45C6-95AF-81837FE855EF}"/>
              </a:ext>
            </a:extLst>
          </p:cNvPr>
          <p:cNvSpPr/>
          <p:nvPr/>
        </p:nvSpPr>
        <p:spPr>
          <a:xfrm>
            <a:off x="347906" y="3390059"/>
            <a:ext cx="3870175" cy="923330"/>
          </a:xfrm>
          <a:prstGeom prst="rect">
            <a:avLst/>
          </a:prstGeom>
        </p:spPr>
        <p:txBody>
          <a:bodyPr wrap="square">
            <a:spAutoFit/>
          </a:bodyPr>
          <a:lstStyle/>
          <a:p>
            <a:pPr>
              <a:buFont typeface="Arial" panose="020B0604020202020204" pitchFamily="34" charset="0"/>
              <a:buChar char="•"/>
            </a:pPr>
            <a:r>
              <a:rPr lang="en-US" altLang="ko-KR" dirty="0">
                <a:solidFill>
                  <a:srgbClr val="666666"/>
                </a:solidFill>
                <a:highlight>
                  <a:srgbClr val="FFFF00"/>
                </a:highlight>
                <a:latin typeface="Noto Sans Demilight"/>
              </a:rPr>
              <a:t>Embargo</a:t>
            </a:r>
            <a:br>
              <a:rPr lang="en-US" altLang="ko-KR" dirty="0">
                <a:solidFill>
                  <a:srgbClr val="666666"/>
                </a:solidFill>
                <a:latin typeface="Noto Sans Demilight"/>
              </a:rPr>
            </a:br>
            <a:r>
              <a:rPr lang="en-US" altLang="ko-KR" sz="1200" dirty="0">
                <a:solidFill>
                  <a:srgbClr val="666666"/>
                </a:solidFill>
                <a:latin typeface="Noto Sans Demilight"/>
              </a:rPr>
              <a:t>Test Set </a:t>
            </a:r>
            <a:r>
              <a:rPr lang="ko-KR" altLang="en-US" sz="1200" dirty="0">
                <a:solidFill>
                  <a:srgbClr val="666666"/>
                </a:solidFill>
                <a:latin typeface="Noto Sans Demilight"/>
              </a:rPr>
              <a:t>뒤에 바로 뒤에 </a:t>
            </a:r>
            <a:r>
              <a:rPr lang="en-US" altLang="ko-KR" sz="1200" dirty="0">
                <a:solidFill>
                  <a:srgbClr val="666666"/>
                </a:solidFill>
                <a:latin typeface="Noto Sans Demilight"/>
              </a:rPr>
              <a:t>Train Set</a:t>
            </a:r>
            <a:r>
              <a:rPr lang="ko-KR" altLang="en-US" sz="1200" dirty="0">
                <a:solidFill>
                  <a:srgbClr val="666666"/>
                </a:solidFill>
                <a:latin typeface="Noto Sans Demilight"/>
              </a:rPr>
              <a:t>이 올 경우</a:t>
            </a:r>
            <a:r>
              <a:rPr lang="en-US" altLang="ko-KR" sz="1200" dirty="0">
                <a:solidFill>
                  <a:srgbClr val="666666"/>
                </a:solidFill>
                <a:latin typeface="Noto Sans Demilight"/>
              </a:rPr>
              <a:t>, Serial Correlation</a:t>
            </a:r>
            <a:r>
              <a:rPr lang="ko-KR" altLang="en-US" sz="1200" dirty="0">
                <a:solidFill>
                  <a:srgbClr val="666666"/>
                </a:solidFill>
                <a:latin typeface="Noto Sans Demilight"/>
              </a:rPr>
              <a:t>으로 인해 </a:t>
            </a:r>
            <a:r>
              <a:rPr lang="en-US" altLang="ko-KR" sz="1200" dirty="0">
                <a:solidFill>
                  <a:srgbClr val="666666"/>
                </a:solidFill>
                <a:latin typeface="Noto Sans Demilight"/>
              </a:rPr>
              <a:t>Test Set</a:t>
            </a:r>
            <a:r>
              <a:rPr lang="ko-KR" altLang="en-US" sz="1200" dirty="0">
                <a:solidFill>
                  <a:srgbClr val="666666"/>
                </a:solidFill>
                <a:latin typeface="Noto Sans Demilight"/>
              </a:rPr>
              <a:t>의 </a:t>
            </a:r>
            <a:r>
              <a:rPr lang="en-US" altLang="ko-KR" sz="1200" dirty="0">
                <a:solidFill>
                  <a:srgbClr val="666666"/>
                </a:solidFill>
                <a:latin typeface="Noto Sans Demilight"/>
              </a:rPr>
              <a:t>Information</a:t>
            </a:r>
            <a:r>
              <a:rPr lang="ko-KR" altLang="en-US" sz="1200" dirty="0">
                <a:solidFill>
                  <a:srgbClr val="666666"/>
                </a:solidFill>
                <a:latin typeface="Noto Sans Demilight"/>
              </a:rPr>
              <a:t>이 </a:t>
            </a:r>
            <a:endParaRPr lang="en-US" altLang="ko-KR" sz="1200" dirty="0">
              <a:solidFill>
                <a:srgbClr val="666666"/>
              </a:solidFill>
              <a:latin typeface="Noto Sans Demilight"/>
            </a:endParaRPr>
          </a:p>
          <a:p>
            <a:r>
              <a:rPr lang="en-US" altLang="ko-KR" sz="1200" dirty="0">
                <a:solidFill>
                  <a:srgbClr val="666666"/>
                </a:solidFill>
                <a:latin typeface="Noto Sans Demilight"/>
              </a:rPr>
              <a:t>Train set</a:t>
            </a:r>
            <a:r>
              <a:rPr lang="ko-KR" altLang="en-US" sz="1200" dirty="0">
                <a:solidFill>
                  <a:srgbClr val="666666"/>
                </a:solidFill>
                <a:latin typeface="Noto Sans Demilight"/>
              </a:rPr>
              <a:t>에 </a:t>
            </a:r>
            <a:r>
              <a:rPr lang="en-US" altLang="ko-KR" sz="1200" dirty="0">
                <a:solidFill>
                  <a:srgbClr val="666666"/>
                </a:solidFill>
                <a:latin typeface="Noto Sans Demilight"/>
              </a:rPr>
              <a:t>Leaking </a:t>
            </a:r>
            <a:endParaRPr lang="ko-KR" altLang="en-US" sz="1200" dirty="0"/>
          </a:p>
        </p:txBody>
      </p:sp>
      <p:sp>
        <p:nvSpPr>
          <p:cNvPr id="14" name="직사각형 13">
            <a:extLst>
              <a:ext uri="{FF2B5EF4-FFF2-40B4-BE49-F238E27FC236}">
                <a16:creationId xmlns:a16="http://schemas.microsoft.com/office/drawing/2014/main" id="{6B050ED3-5E75-4EF1-BF29-11F96089DFDF}"/>
              </a:ext>
            </a:extLst>
          </p:cNvPr>
          <p:cNvSpPr/>
          <p:nvPr/>
        </p:nvSpPr>
        <p:spPr>
          <a:xfrm>
            <a:off x="1979712" y="895923"/>
            <a:ext cx="7056784" cy="307777"/>
          </a:xfrm>
          <a:prstGeom prst="rect">
            <a:avLst/>
          </a:prstGeom>
        </p:spPr>
        <p:txBody>
          <a:bodyPr wrap="square">
            <a:spAutoFit/>
          </a:bodyPr>
          <a:lstStyle/>
          <a:p>
            <a:r>
              <a:rPr lang="en-US" altLang="ko-KR" sz="1400" dirty="0"/>
              <a:t>https://www.orie.cornell.edu/faculty-directory/marcos-lopez-de-prado</a:t>
            </a:r>
            <a:endParaRPr lang="ko-KR" altLang="en-US" sz="1400" dirty="0"/>
          </a:p>
        </p:txBody>
      </p:sp>
      <p:pic>
        <p:nvPicPr>
          <p:cNvPr id="15" name="그림 14">
            <a:extLst>
              <a:ext uri="{FF2B5EF4-FFF2-40B4-BE49-F238E27FC236}">
                <a16:creationId xmlns:a16="http://schemas.microsoft.com/office/drawing/2014/main" id="{6109BCAF-FCB9-4426-BE0F-D096BAE776F7}"/>
              </a:ext>
            </a:extLst>
          </p:cNvPr>
          <p:cNvPicPr>
            <a:picLocks noChangeAspect="1"/>
          </p:cNvPicPr>
          <p:nvPr/>
        </p:nvPicPr>
        <p:blipFill>
          <a:blip r:embed="rId3"/>
          <a:stretch>
            <a:fillRect/>
          </a:stretch>
        </p:blipFill>
        <p:spPr>
          <a:xfrm>
            <a:off x="5107895" y="1290699"/>
            <a:ext cx="3680381" cy="2416538"/>
          </a:xfrm>
          <a:prstGeom prst="rect">
            <a:avLst/>
          </a:prstGeom>
        </p:spPr>
      </p:pic>
      <p:sp>
        <p:nvSpPr>
          <p:cNvPr id="16" name="직사각형 15">
            <a:extLst>
              <a:ext uri="{FF2B5EF4-FFF2-40B4-BE49-F238E27FC236}">
                <a16:creationId xmlns:a16="http://schemas.microsoft.com/office/drawing/2014/main" id="{9FC710B0-EF83-491F-A990-D386AB8D90CE}"/>
              </a:ext>
            </a:extLst>
          </p:cNvPr>
          <p:cNvSpPr/>
          <p:nvPr/>
        </p:nvSpPr>
        <p:spPr>
          <a:xfrm>
            <a:off x="1979712" y="1575638"/>
            <a:ext cx="2880320" cy="923330"/>
          </a:xfrm>
          <a:prstGeom prst="rect">
            <a:avLst/>
          </a:prstGeom>
        </p:spPr>
        <p:txBody>
          <a:bodyPr wrap="square">
            <a:spAutoFit/>
          </a:bodyPr>
          <a:lstStyle/>
          <a:p>
            <a:pPr>
              <a:buFont typeface="Arial" panose="020B0604020202020204" pitchFamily="34" charset="0"/>
              <a:buChar char="•"/>
            </a:pPr>
            <a:r>
              <a:rPr lang="en-US" altLang="ko-KR" dirty="0">
                <a:solidFill>
                  <a:srgbClr val="666666"/>
                </a:solidFill>
                <a:highlight>
                  <a:srgbClr val="FFFF00"/>
                </a:highlight>
                <a:latin typeface="Noto Sans Demilight"/>
              </a:rPr>
              <a:t>Purge </a:t>
            </a:r>
          </a:p>
          <a:p>
            <a:pPr>
              <a:buFont typeface="Arial" panose="020B0604020202020204" pitchFamily="34" charset="0"/>
              <a:buChar char="•"/>
            </a:pPr>
            <a:r>
              <a:rPr lang="ko-KR" altLang="en-US" sz="1200" dirty="0">
                <a:solidFill>
                  <a:srgbClr val="666666"/>
                </a:solidFill>
                <a:latin typeface="Noto Sans Demilight"/>
              </a:rPr>
              <a:t>테스팅 셋에 포함된 라벨의 시간과 겹치는 라벨을 갖고 있는 </a:t>
            </a:r>
            <a:r>
              <a:rPr lang="en-US" altLang="ko-KR" sz="1200" dirty="0">
                <a:solidFill>
                  <a:srgbClr val="666666"/>
                </a:solidFill>
                <a:latin typeface="Noto Sans Demilight"/>
              </a:rPr>
              <a:t>Train set</a:t>
            </a:r>
            <a:r>
              <a:rPr lang="ko-KR" altLang="en-US" sz="1200" dirty="0">
                <a:solidFill>
                  <a:srgbClr val="666666"/>
                </a:solidFill>
                <a:latin typeface="Noto Sans Demilight"/>
              </a:rPr>
              <a:t>의 모든 </a:t>
            </a:r>
            <a:r>
              <a:rPr lang="en-US" altLang="ko-KR" sz="1200" dirty="0">
                <a:solidFill>
                  <a:srgbClr val="666666"/>
                </a:solidFill>
                <a:latin typeface="Noto Sans Demilight"/>
              </a:rPr>
              <a:t>observation</a:t>
            </a:r>
            <a:r>
              <a:rPr lang="ko-KR" altLang="en-US" sz="1200" dirty="0">
                <a:solidFill>
                  <a:srgbClr val="666666"/>
                </a:solidFill>
                <a:latin typeface="Noto Sans Demilight"/>
              </a:rPr>
              <a:t>을 </a:t>
            </a:r>
            <a:r>
              <a:rPr lang="en-US" altLang="ko-KR" sz="1200" dirty="0">
                <a:solidFill>
                  <a:srgbClr val="666666"/>
                </a:solidFill>
                <a:latin typeface="Noto Sans Demilight"/>
              </a:rPr>
              <a:t>purge</a:t>
            </a:r>
            <a:r>
              <a:rPr lang="ko-KR" altLang="en-US" sz="1200" dirty="0">
                <a:solidFill>
                  <a:srgbClr val="666666"/>
                </a:solidFill>
                <a:latin typeface="Noto Sans Demilight"/>
              </a:rPr>
              <a:t>하는 것</a:t>
            </a:r>
            <a:endParaRPr lang="ko-KR" altLang="en-US" sz="1200" dirty="0">
              <a:solidFill>
                <a:srgbClr val="5C5C5C"/>
              </a:solidFill>
              <a:latin typeface="Spoqa Han Sans"/>
            </a:endParaRPr>
          </a:p>
        </p:txBody>
      </p:sp>
      <p:pic>
        <p:nvPicPr>
          <p:cNvPr id="17" name="그림 16">
            <a:extLst>
              <a:ext uri="{FF2B5EF4-FFF2-40B4-BE49-F238E27FC236}">
                <a16:creationId xmlns:a16="http://schemas.microsoft.com/office/drawing/2014/main" id="{080731D4-79F4-4E8B-95AE-1F670629FB75}"/>
              </a:ext>
            </a:extLst>
          </p:cNvPr>
          <p:cNvPicPr>
            <a:picLocks noChangeAspect="1"/>
          </p:cNvPicPr>
          <p:nvPr/>
        </p:nvPicPr>
        <p:blipFill>
          <a:blip r:embed="rId4"/>
          <a:stretch>
            <a:fillRect/>
          </a:stretch>
        </p:blipFill>
        <p:spPr>
          <a:xfrm>
            <a:off x="4672114" y="3736430"/>
            <a:ext cx="4123980" cy="2529481"/>
          </a:xfrm>
          <a:prstGeom prst="rect">
            <a:avLst/>
          </a:prstGeom>
        </p:spPr>
      </p:pic>
      <p:sp>
        <p:nvSpPr>
          <p:cNvPr id="18" name="직사각형 17">
            <a:extLst>
              <a:ext uri="{FF2B5EF4-FFF2-40B4-BE49-F238E27FC236}">
                <a16:creationId xmlns:a16="http://schemas.microsoft.com/office/drawing/2014/main" id="{A76BB8F8-2C7A-4B8F-920D-68D00EE00F84}"/>
              </a:ext>
            </a:extLst>
          </p:cNvPr>
          <p:cNvSpPr/>
          <p:nvPr/>
        </p:nvSpPr>
        <p:spPr>
          <a:xfrm>
            <a:off x="417556" y="4579358"/>
            <a:ext cx="4572000" cy="523220"/>
          </a:xfrm>
          <a:prstGeom prst="rect">
            <a:avLst/>
          </a:prstGeom>
        </p:spPr>
        <p:txBody>
          <a:bodyPr>
            <a:spAutoFit/>
          </a:bodyPr>
          <a:lstStyle/>
          <a:p>
            <a:r>
              <a:rPr lang="en-US" altLang="ko-KR" sz="1400" b="1" dirty="0">
                <a:solidFill>
                  <a:srgbClr val="333333"/>
                </a:solidFill>
                <a:latin typeface="Arial" panose="020B0604020202020204" pitchFamily="34" charset="0"/>
              </a:rPr>
              <a:t>Advances in Financial Machine Learning</a:t>
            </a:r>
          </a:p>
          <a:p>
            <a:r>
              <a:rPr lang="ko-KR" altLang="en-US" sz="1400" b="1" i="0" dirty="0" err="1">
                <a:solidFill>
                  <a:srgbClr val="333333"/>
                </a:solidFill>
                <a:effectLst/>
                <a:highlight>
                  <a:srgbClr val="FFFF00"/>
                </a:highlight>
                <a:latin typeface="Arial" panose="020B0604020202020204" pitchFamily="34" charset="0"/>
              </a:rPr>
              <a:t>파이썬</a:t>
            </a:r>
            <a:r>
              <a:rPr lang="ko-KR" altLang="en-US" sz="1400" b="1" i="0" dirty="0">
                <a:solidFill>
                  <a:srgbClr val="333333"/>
                </a:solidFill>
                <a:effectLst/>
                <a:highlight>
                  <a:srgbClr val="FFFF00"/>
                </a:highlight>
                <a:latin typeface="Arial" panose="020B0604020202020204" pitchFamily="34" charset="0"/>
              </a:rPr>
              <a:t> 코드 소개</a:t>
            </a:r>
            <a:r>
              <a:rPr lang="ko-KR" altLang="en-US" sz="1400" b="1" i="0" dirty="0">
                <a:solidFill>
                  <a:srgbClr val="333333"/>
                </a:solidFill>
                <a:effectLst/>
                <a:latin typeface="Arial" panose="020B0604020202020204" pitchFamily="34" charset="0"/>
              </a:rPr>
              <a:t>되어 있음</a:t>
            </a:r>
            <a:r>
              <a:rPr lang="en-US" altLang="ko-KR" sz="1400" b="1" i="0" dirty="0">
                <a:solidFill>
                  <a:srgbClr val="333333"/>
                </a:solidFill>
                <a:effectLst/>
                <a:latin typeface="Arial" panose="020B0604020202020204" pitchFamily="34" charset="0"/>
              </a:rPr>
              <a:t>.</a:t>
            </a:r>
          </a:p>
        </p:txBody>
      </p:sp>
      <p:sp>
        <p:nvSpPr>
          <p:cNvPr id="2" name="바닥글 개체 틀 1">
            <a:extLst>
              <a:ext uri="{FF2B5EF4-FFF2-40B4-BE49-F238E27FC236}">
                <a16:creationId xmlns:a16="http://schemas.microsoft.com/office/drawing/2014/main" id="{777F39D9-EF62-4FE2-B456-F8D162744839}"/>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BEC10422-5228-4BC1-8A34-C8B39278F4BF}"/>
              </a:ext>
            </a:extLst>
          </p:cNvPr>
          <p:cNvSpPr>
            <a:spLocks noGrp="1"/>
          </p:cNvSpPr>
          <p:nvPr>
            <p:ph type="sldNum" sz="quarter" idx="12"/>
          </p:nvPr>
        </p:nvSpPr>
        <p:spPr/>
        <p:txBody>
          <a:bodyPr/>
          <a:lstStyle/>
          <a:p>
            <a:fld id="{DE77BB65-F969-4654-BF30-45C70C1BE112}" type="slidenum">
              <a:rPr lang="ko-KR" altLang="en-US" smtClean="0"/>
              <a:pPr/>
              <a:t>320</a:t>
            </a:fld>
            <a:endParaRPr lang="ko-KR" altLang="en-US"/>
          </a:p>
        </p:txBody>
      </p:sp>
      <p:sp>
        <p:nvSpPr>
          <p:cNvPr id="20" name="직사각형 19">
            <a:extLst>
              <a:ext uri="{FF2B5EF4-FFF2-40B4-BE49-F238E27FC236}">
                <a16:creationId xmlns:a16="http://schemas.microsoft.com/office/drawing/2014/main" id="{9E6B5C13-0179-4D36-B09D-1693B4D3D9D7}"/>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
        <p:nvSpPr>
          <p:cNvPr id="7" name="직사각형 6">
            <a:extLst>
              <a:ext uri="{FF2B5EF4-FFF2-40B4-BE49-F238E27FC236}">
                <a16:creationId xmlns:a16="http://schemas.microsoft.com/office/drawing/2014/main" id="{196D0B99-2267-4C86-B3D5-074629F42A53}"/>
              </a:ext>
            </a:extLst>
          </p:cNvPr>
          <p:cNvSpPr/>
          <p:nvPr/>
        </p:nvSpPr>
        <p:spPr>
          <a:xfrm>
            <a:off x="432429" y="5296815"/>
            <a:ext cx="2771913" cy="307777"/>
          </a:xfrm>
          <a:prstGeom prst="rect">
            <a:avLst/>
          </a:prstGeom>
        </p:spPr>
        <p:txBody>
          <a:bodyPr wrap="none">
            <a:spAutoFit/>
          </a:bodyPr>
          <a:lstStyle/>
          <a:p>
            <a:r>
              <a:rPr lang="en-US" altLang="ko-KR" sz="1400" dirty="0"/>
              <a:t>https://github.com/boyboi86/AFML</a:t>
            </a:r>
            <a:endParaRPr lang="ko-KR" altLang="en-US" sz="1400" dirty="0"/>
          </a:p>
        </p:txBody>
      </p:sp>
    </p:spTree>
    <p:extLst>
      <p:ext uri="{BB962C8B-B14F-4D97-AF65-F5344CB8AC3E}">
        <p14:creationId xmlns:p14="http://schemas.microsoft.com/office/powerpoint/2010/main" val="8303401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69893FF-E1E7-4CF4-851B-58E25E4B88A9}"/>
              </a:ext>
            </a:extLst>
          </p:cNvPr>
          <p:cNvSpPr/>
          <p:nvPr/>
        </p:nvSpPr>
        <p:spPr>
          <a:xfrm>
            <a:off x="883670" y="1195404"/>
            <a:ext cx="920445" cy="300082"/>
          </a:xfrm>
          <a:prstGeom prst="rect">
            <a:avLst/>
          </a:prstGeom>
          <a:solidFill>
            <a:schemeClr val="accent6">
              <a:lumMod val="20000"/>
              <a:lumOff val="80000"/>
            </a:schemeClr>
          </a:solidFill>
        </p:spPr>
        <p:txBody>
          <a:bodyPr wrap="none">
            <a:spAutoFit/>
          </a:bodyPr>
          <a:lstStyle/>
          <a:p>
            <a:r>
              <a:rPr lang="ko-KR" altLang="en-US" sz="1350" dirty="0"/>
              <a:t>예측 오차</a:t>
            </a:r>
          </a:p>
        </p:txBody>
      </p:sp>
      <p:sp>
        <p:nvSpPr>
          <p:cNvPr id="7" name="직사각형 6">
            <a:extLst>
              <a:ext uri="{FF2B5EF4-FFF2-40B4-BE49-F238E27FC236}">
                <a16:creationId xmlns:a16="http://schemas.microsoft.com/office/drawing/2014/main" id="{523C58BA-0DBF-4E77-B016-3A633F11188A}"/>
              </a:ext>
            </a:extLst>
          </p:cNvPr>
          <p:cNvSpPr/>
          <p:nvPr/>
        </p:nvSpPr>
        <p:spPr>
          <a:xfrm>
            <a:off x="831507" y="2073967"/>
            <a:ext cx="5468685" cy="646331"/>
          </a:xfrm>
          <a:prstGeom prst="rect">
            <a:avLst/>
          </a:prstGeom>
          <a:ln>
            <a:solidFill>
              <a:schemeClr val="accent1"/>
            </a:solidFill>
          </a:ln>
        </p:spPr>
        <p:txBody>
          <a:bodyPr wrap="square">
            <a:spAutoFit/>
          </a:bodyPr>
          <a:lstStyle/>
          <a:p>
            <a:pPr marL="128588" indent="-128588">
              <a:buFont typeface="Arial" panose="020B0604020202020204" pitchFamily="34" charset="0"/>
              <a:buChar char="•"/>
            </a:pPr>
            <a:r>
              <a:rPr lang="ko-KR" altLang="en-US" sz="1200" dirty="0"/>
              <a:t>예측 오차의 절대값들 평균을 나타내는 방법</a:t>
            </a:r>
            <a:r>
              <a:rPr lang="en-US" altLang="ko-KR" sz="1200" dirty="0">
                <a:sym typeface="Wingdings" panose="05000000000000000000" pitchFamily="2" charset="2"/>
              </a:rPr>
              <a:t> </a:t>
            </a:r>
            <a:r>
              <a:rPr lang="ko-KR" altLang="en-US" sz="1200" dirty="0"/>
              <a:t>예측 오차의 절대값을 사용</a:t>
            </a:r>
            <a:endParaRPr lang="en-US" altLang="ko-KR" sz="1200" dirty="0"/>
          </a:p>
          <a:p>
            <a:pPr marL="128588" indent="-128588">
              <a:buFont typeface="Arial" panose="020B0604020202020204" pitchFamily="34" charset="0"/>
              <a:buChar char="•"/>
            </a:pPr>
            <a:r>
              <a:rPr lang="ko-KR" altLang="en-US" sz="1200" dirty="0"/>
              <a:t> </a:t>
            </a:r>
            <a:r>
              <a:rPr lang="en-US" altLang="ko-KR" sz="1200" dirty="0"/>
              <a:t>+</a:t>
            </a:r>
            <a:r>
              <a:rPr lang="ko-KR" altLang="en-US" sz="1200" dirty="0"/>
              <a:t>오차와 </a:t>
            </a:r>
            <a:r>
              <a:rPr lang="en-US" altLang="ko-KR" sz="1200" dirty="0"/>
              <a:t>–</a:t>
            </a:r>
            <a:r>
              <a:rPr lang="ko-KR" altLang="en-US" sz="1200" dirty="0"/>
              <a:t>오차가 다양하게 발생하더라도 오차 간 상쇄효과를 예방할 수 있으며 계산이 쉽고 이해가 용이</a:t>
            </a:r>
          </a:p>
        </p:txBody>
      </p:sp>
      <p:pic>
        <p:nvPicPr>
          <p:cNvPr id="8" name="그림 7">
            <a:extLst>
              <a:ext uri="{FF2B5EF4-FFF2-40B4-BE49-F238E27FC236}">
                <a16:creationId xmlns:a16="http://schemas.microsoft.com/office/drawing/2014/main" id="{90127DE3-027A-4550-933F-CBC757A75EAE}"/>
              </a:ext>
            </a:extLst>
          </p:cNvPr>
          <p:cNvPicPr>
            <a:picLocks noChangeAspect="1"/>
          </p:cNvPicPr>
          <p:nvPr/>
        </p:nvPicPr>
        <p:blipFill>
          <a:blip r:embed="rId2"/>
          <a:stretch>
            <a:fillRect/>
          </a:stretch>
        </p:blipFill>
        <p:spPr>
          <a:xfrm>
            <a:off x="6476289" y="1994963"/>
            <a:ext cx="1836204" cy="658811"/>
          </a:xfrm>
          <a:prstGeom prst="rect">
            <a:avLst/>
          </a:prstGeom>
        </p:spPr>
      </p:pic>
      <p:sp>
        <p:nvSpPr>
          <p:cNvPr id="9" name="직사각형 8">
            <a:extLst>
              <a:ext uri="{FF2B5EF4-FFF2-40B4-BE49-F238E27FC236}">
                <a16:creationId xmlns:a16="http://schemas.microsoft.com/office/drawing/2014/main" id="{AD1563D7-EFC8-4E5E-9B5D-3DF247A5644E}"/>
              </a:ext>
            </a:extLst>
          </p:cNvPr>
          <p:cNvSpPr/>
          <p:nvPr/>
        </p:nvSpPr>
        <p:spPr>
          <a:xfrm>
            <a:off x="818807" y="2878721"/>
            <a:ext cx="2861681" cy="253916"/>
          </a:xfrm>
          <a:prstGeom prst="rect">
            <a:avLst/>
          </a:prstGeom>
        </p:spPr>
        <p:txBody>
          <a:bodyPr wrap="none">
            <a:spAutoFit/>
          </a:bodyPr>
          <a:lstStyle/>
          <a:p>
            <a:r>
              <a:rPr lang="en-US" altLang="ko-KR" sz="1050" b="1" dirty="0"/>
              <a:t>(2) </a:t>
            </a:r>
            <a:r>
              <a:rPr lang="ko-KR" altLang="en-US" sz="1050" b="1" dirty="0" err="1">
                <a:highlight>
                  <a:srgbClr val="FFFF00"/>
                </a:highlight>
              </a:rPr>
              <a:t>평균제곱오차</a:t>
            </a:r>
            <a:r>
              <a:rPr lang="en-US" altLang="ko-KR" sz="1050" b="1" dirty="0">
                <a:highlight>
                  <a:srgbClr val="FFFF00"/>
                </a:highlight>
              </a:rPr>
              <a:t>(Mean Squared Error; MSE</a:t>
            </a:r>
            <a:r>
              <a:rPr lang="en-US" altLang="ko-KR" sz="1050" b="1" dirty="0"/>
              <a:t>)</a:t>
            </a:r>
            <a:endParaRPr lang="ko-KR" altLang="en-US" sz="1050" b="1" dirty="0"/>
          </a:p>
        </p:txBody>
      </p:sp>
      <p:sp>
        <p:nvSpPr>
          <p:cNvPr id="10" name="직사각형 9">
            <a:extLst>
              <a:ext uri="{FF2B5EF4-FFF2-40B4-BE49-F238E27FC236}">
                <a16:creationId xmlns:a16="http://schemas.microsoft.com/office/drawing/2014/main" id="{C0394C05-32E8-41D0-AB8C-D998173E6927}"/>
              </a:ext>
            </a:extLst>
          </p:cNvPr>
          <p:cNvSpPr/>
          <p:nvPr/>
        </p:nvSpPr>
        <p:spPr>
          <a:xfrm>
            <a:off x="873793" y="3240489"/>
            <a:ext cx="5468685" cy="646331"/>
          </a:xfrm>
          <a:prstGeom prst="rect">
            <a:avLst/>
          </a:prstGeom>
          <a:ln>
            <a:solidFill>
              <a:schemeClr val="accent1"/>
            </a:solidFill>
          </a:ln>
        </p:spPr>
        <p:txBody>
          <a:bodyPr wrap="square">
            <a:spAutoFit/>
          </a:bodyPr>
          <a:lstStyle/>
          <a:p>
            <a:r>
              <a:rPr lang="ko-KR" altLang="en-US" sz="1200" dirty="0"/>
              <a:t>예측 오차를 제곱하여 이를 합한 뒤 </a:t>
            </a:r>
            <a:r>
              <a:rPr lang="en-US" altLang="ko-KR" sz="1200" dirty="0"/>
              <a:t>n</a:t>
            </a:r>
            <a:r>
              <a:rPr lang="ko-KR" altLang="en-US" sz="1200" dirty="0"/>
              <a:t>으로 나누어 계산된 평균한 값</a:t>
            </a:r>
            <a:endParaRPr lang="en-US" altLang="ko-KR" sz="1200" dirty="0"/>
          </a:p>
          <a:p>
            <a:r>
              <a:rPr lang="en-US" altLang="ko-KR" sz="1200" dirty="0">
                <a:sym typeface="Wingdings" panose="05000000000000000000" pitchFamily="2" charset="2"/>
              </a:rPr>
              <a:t> </a:t>
            </a:r>
            <a:r>
              <a:rPr lang="ko-KR" altLang="en-US" sz="1200" dirty="0" err="1"/>
              <a:t>평균제곱오차를</a:t>
            </a:r>
            <a:r>
              <a:rPr lang="ko-KR" altLang="en-US" sz="1200" dirty="0"/>
              <a:t> 사용하면 큰 오차는 더욱 크게 반영되고 작은 오차는 상대적으로 적게 반영</a:t>
            </a:r>
          </a:p>
        </p:txBody>
      </p:sp>
      <p:pic>
        <p:nvPicPr>
          <p:cNvPr id="11" name="그림 10">
            <a:extLst>
              <a:ext uri="{FF2B5EF4-FFF2-40B4-BE49-F238E27FC236}">
                <a16:creationId xmlns:a16="http://schemas.microsoft.com/office/drawing/2014/main" id="{9FF034AB-7124-4422-9DBC-C13A243216AB}"/>
              </a:ext>
            </a:extLst>
          </p:cNvPr>
          <p:cNvPicPr>
            <a:picLocks noChangeAspect="1"/>
          </p:cNvPicPr>
          <p:nvPr/>
        </p:nvPicPr>
        <p:blipFill>
          <a:blip r:embed="rId3"/>
          <a:stretch>
            <a:fillRect/>
          </a:stretch>
        </p:blipFill>
        <p:spPr>
          <a:xfrm>
            <a:off x="6510440" y="3283717"/>
            <a:ext cx="1387134" cy="559874"/>
          </a:xfrm>
          <a:prstGeom prst="rect">
            <a:avLst/>
          </a:prstGeom>
        </p:spPr>
      </p:pic>
      <p:sp>
        <p:nvSpPr>
          <p:cNvPr id="16" name="직사각형 15">
            <a:extLst>
              <a:ext uri="{FF2B5EF4-FFF2-40B4-BE49-F238E27FC236}">
                <a16:creationId xmlns:a16="http://schemas.microsoft.com/office/drawing/2014/main" id="{8BFB47AF-05BF-4834-A833-E9B248234926}"/>
              </a:ext>
            </a:extLst>
          </p:cNvPr>
          <p:cNvSpPr/>
          <p:nvPr/>
        </p:nvSpPr>
        <p:spPr>
          <a:xfrm>
            <a:off x="791580" y="1661628"/>
            <a:ext cx="3009157" cy="253916"/>
          </a:xfrm>
          <a:prstGeom prst="rect">
            <a:avLst/>
          </a:prstGeom>
        </p:spPr>
        <p:txBody>
          <a:bodyPr wrap="none">
            <a:spAutoFit/>
          </a:bodyPr>
          <a:lstStyle/>
          <a:p>
            <a:pPr marL="257175" indent="-257175">
              <a:buAutoNum type="arabicParenBoth"/>
            </a:pPr>
            <a:r>
              <a:rPr lang="ko-KR" altLang="en-US" sz="1050" b="1" dirty="0"/>
              <a:t>평균절대오차</a:t>
            </a:r>
            <a:r>
              <a:rPr lang="en-US" altLang="ko-KR" sz="1050" b="1" dirty="0"/>
              <a:t>(Mean Absolute Error; MAE) </a:t>
            </a:r>
          </a:p>
        </p:txBody>
      </p:sp>
      <p:sp>
        <p:nvSpPr>
          <p:cNvPr id="17" name="직사각형 16">
            <a:extLst>
              <a:ext uri="{FF2B5EF4-FFF2-40B4-BE49-F238E27FC236}">
                <a16:creationId xmlns:a16="http://schemas.microsoft.com/office/drawing/2014/main" id="{499059E5-5533-4D26-9E78-935DF33E2F8F}"/>
              </a:ext>
            </a:extLst>
          </p:cNvPr>
          <p:cNvSpPr/>
          <p:nvPr/>
        </p:nvSpPr>
        <p:spPr>
          <a:xfrm>
            <a:off x="831507" y="3891293"/>
            <a:ext cx="3690396" cy="253916"/>
          </a:xfrm>
          <a:prstGeom prst="rect">
            <a:avLst/>
          </a:prstGeom>
        </p:spPr>
        <p:txBody>
          <a:bodyPr wrap="square">
            <a:spAutoFit/>
          </a:bodyPr>
          <a:lstStyle/>
          <a:p>
            <a:r>
              <a:rPr lang="en-US" altLang="ko-KR" sz="1050" b="1" dirty="0"/>
              <a:t>(3) </a:t>
            </a:r>
            <a:r>
              <a:rPr lang="ko-KR" altLang="en-US" sz="1050" b="1" dirty="0" err="1"/>
              <a:t>평균제곱근</a:t>
            </a:r>
            <a:r>
              <a:rPr lang="ko-KR" altLang="en-US" sz="1050" b="1" dirty="0"/>
              <a:t> 오차</a:t>
            </a:r>
            <a:r>
              <a:rPr lang="en-US" altLang="ko-KR" sz="1050" b="1" dirty="0"/>
              <a:t>(Root Mean Square error; RMSE</a:t>
            </a:r>
            <a:endParaRPr lang="ko-KR" altLang="en-US" sz="1050" b="1" dirty="0"/>
          </a:p>
        </p:txBody>
      </p:sp>
      <p:sp>
        <p:nvSpPr>
          <p:cNvPr id="18" name="직사각형 17">
            <a:extLst>
              <a:ext uri="{FF2B5EF4-FFF2-40B4-BE49-F238E27FC236}">
                <a16:creationId xmlns:a16="http://schemas.microsoft.com/office/drawing/2014/main" id="{2CF8F7E0-6256-4C3D-92F4-23587F9B0D43}"/>
              </a:ext>
            </a:extLst>
          </p:cNvPr>
          <p:cNvSpPr/>
          <p:nvPr/>
        </p:nvSpPr>
        <p:spPr>
          <a:xfrm>
            <a:off x="859906" y="4274761"/>
            <a:ext cx="5506738" cy="646331"/>
          </a:xfrm>
          <a:prstGeom prst="rect">
            <a:avLst/>
          </a:prstGeom>
          <a:ln>
            <a:solidFill>
              <a:schemeClr val="accent1"/>
            </a:solidFill>
          </a:ln>
        </p:spPr>
        <p:txBody>
          <a:bodyPr wrap="square">
            <a:spAutoFit/>
          </a:bodyPr>
          <a:lstStyle/>
          <a:p>
            <a:r>
              <a:rPr lang="en-US" altLang="ko-KR" sz="1200" dirty="0">
                <a:highlight>
                  <a:srgbClr val="FFFF00"/>
                </a:highlight>
              </a:rPr>
              <a:t>RMSE:</a:t>
            </a:r>
            <a:r>
              <a:rPr lang="ko-KR" altLang="en-US" sz="1200" dirty="0">
                <a:highlight>
                  <a:srgbClr val="FFFF00"/>
                </a:highlight>
              </a:rPr>
              <a:t> </a:t>
            </a:r>
            <a:r>
              <a:rPr lang="ko-KR" altLang="en-US" sz="1200" dirty="0" err="1">
                <a:highlight>
                  <a:srgbClr val="FFFF00"/>
                </a:highlight>
              </a:rPr>
              <a:t>평균제곱오차</a:t>
            </a:r>
            <a:r>
              <a:rPr lang="en-US" altLang="ko-KR" sz="1200" dirty="0">
                <a:highlight>
                  <a:srgbClr val="FFFF00"/>
                </a:highlight>
              </a:rPr>
              <a:t>(MSE)</a:t>
            </a:r>
            <a:r>
              <a:rPr lang="ko-KR" altLang="en-US" sz="1200" dirty="0">
                <a:highlight>
                  <a:srgbClr val="FFFF00"/>
                </a:highlight>
              </a:rPr>
              <a:t>의 제곱근 값</a:t>
            </a:r>
            <a:endParaRPr lang="en-US" altLang="ko-KR" sz="1200" dirty="0">
              <a:highlight>
                <a:srgbClr val="FFFF00"/>
              </a:highlight>
            </a:endParaRPr>
          </a:p>
          <a:p>
            <a:r>
              <a:rPr lang="en-US" altLang="ko-KR" sz="1200" dirty="0">
                <a:highlight>
                  <a:srgbClr val="FFFF00"/>
                </a:highlight>
                <a:sym typeface="Wingdings" panose="05000000000000000000" pitchFamily="2" charset="2"/>
              </a:rPr>
              <a:t> </a:t>
            </a:r>
            <a:r>
              <a:rPr lang="en-US" altLang="ko-KR" sz="1200" dirty="0">
                <a:highlight>
                  <a:srgbClr val="FFFF00"/>
                </a:highlight>
              </a:rPr>
              <a:t>MSE</a:t>
            </a:r>
            <a:r>
              <a:rPr lang="ko-KR" altLang="en-US" sz="1200" dirty="0">
                <a:highlight>
                  <a:srgbClr val="FFFF00"/>
                </a:highlight>
              </a:rPr>
              <a:t>로 예측오차를 평가하게 될 때 그 수치가 커지는 것을 제곱근을 취함으로써 보정 한 값</a:t>
            </a:r>
          </a:p>
        </p:txBody>
      </p:sp>
      <p:pic>
        <p:nvPicPr>
          <p:cNvPr id="19" name="그림 18">
            <a:extLst>
              <a:ext uri="{FF2B5EF4-FFF2-40B4-BE49-F238E27FC236}">
                <a16:creationId xmlns:a16="http://schemas.microsoft.com/office/drawing/2014/main" id="{7D739654-4DC6-4BA5-B504-1A451E38F309}"/>
              </a:ext>
            </a:extLst>
          </p:cNvPr>
          <p:cNvPicPr>
            <a:picLocks noChangeAspect="1"/>
          </p:cNvPicPr>
          <p:nvPr/>
        </p:nvPicPr>
        <p:blipFill>
          <a:blip r:embed="rId4"/>
          <a:stretch>
            <a:fillRect/>
          </a:stretch>
        </p:blipFill>
        <p:spPr>
          <a:xfrm>
            <a:off x="6605872" y="4437171"/>
            <a:ext cx="1291702" cy="451463"/>
          </a:xfrm>
          <a:prstGeom prst="rect">
            <a:avLst/>
          </a:prstGeom>
        </p:spPr>
      </p:pic>
      <p:sp>
        <p:nvSpPr>
          <p:cNvPr id="20" name="직사각형 19">
            <a:extLst>
              <a:ext uri="{FF2B5EF4-FFF2-40B4-BE49-F238E27FC236}">
                <a16:creationId xmlns:a16="http://schemas.microsoft.com/office/drawing/2014/main" id="{B917A7E8-9A33-47A5-85DB-214DD27C037F}"/>
              </a:ext>
            </a:extLst>
          </p:cNvPr>
          <p:cNvSpPr/>
          <p:nvPr/>
        </p:nvSpPr>
        <p:spPr>
          <a:xfrm>
            <a:off x="831507" y="5000409"/>
            <a:ext cx="4572000" cy="253916"/>
          </a:xfrm>
          <a:prstGeom prst="rect">
            <a:avLst/>
          </a:prstGeom>
        </p:spPr>
        <p:txBody>
          <a:bodyPr wrap="square">
            <a:spAutoFit/>
          </a:bodyPr>
          <a:lstStyle/>
          <a:p>
            <a:r>
              <a:rPr lang="en-US" altLang="ko-KR" sz="1050" b="1" dirty="0"/>
              <a:t>(4) </a:t>
            </a:r>
            <a:r>
              <a:rPr lang="ko-KR" altLang="en-US" sz="1050" b="1" dirty="0"/>
              <a:t>평균 절대 백분 오차 비율</a:t>
            </a:r>
            <a:r>
              <a:rPr lang="en-US" altLang="ko-KR" sz="1050" b="1" dirty="0"/>
              <a:t>(Mean Absolute Percentage Error; MAPE)</a:t>
            </a:r>
            <a:endParaRPr lang="ko-KR" altLang="en-US" sz="1050" b="1" dirty="0"/>
          </a:p>
        </p:txBody>
      </p:sp>
      <p:sp>
        <p:nvSpPr>
          <p:cNvPr id="21" name="직사각형 20">
            <a:extLst>
              <a:ext uri="{FF2B5EF4-FFF2-40B4-BE49-F238E27FC236}">
                <a16:creationId xmlns:a16="http://schemas.microsoft.com/office/drawing/2014/main" id="{59C2257F-5CF2-40D3-A5F5-88BC6118AB5B}"/>
              </a:ext>
            </a:extLst>
          </p:cNvPr>
          <p:cNvSpPr/>
          <p:nvPr/>
        </p:nvSpPr>
        <p:spPr>
          <a:xfrm>
            <a:off x="906717" y="5333642"/>
            <a:ext cx="5506738" cy="461665"/>
          </a:xfrm>
          <a:prstGeom prst="rect">
            <a:avLst/>
          </a:prstGeom>
          <a:ln>
            <a:solidFill>
              <a:schemeClr val="accent1"/>
            </a:solidFill>
          </a:ln>
        </p:spPr>
        <p:txBody>
          <a:bodyPr wrap="square">
            <a:spAutoFit/>
          </a:bodyPr>
          <a:lstStyle/>
          <a:p>
            <a:r>
              <a:rPr lang="en-US" altLang="ko-KR" sz="1200" dirty="0"/>
              <a:t>MAPE</a:t>
            </a:r>
            <a:r>
              <a:rPr lang="ko-KR" altLang="en-US" sz="1200" dirty="0"/>
              <a:t>는 실제 종속변수 값 대비 예측오차 비율의 절대값 들을 평균한 값으로 실제 데이터에서 오차가 어느 정도의 비율로 발생했는지 확인하려는 방법</a:t>
            </a:r>
          </a:p>
        </p:txBody>
      </p:sp>
      <p:pic>
        <p:nvPicPr>
          <p:cNvPr id="22" name="그림 21">
            <a:extLst>
              <a:ext uri="{FF2B5EF4-FFF2-40B4-BE49-F238E27FC236}">
                <a16:creationId xmlns:a16="http://schemas.microsoft.com/office/drawing/2014/main" id="{D625AEB5-9743-41C4-BD9B-A74569847F6A}"/>
              </a:ext>
            </a:extLst>
          </p:cNvPr>
          <p:cNvPicPr>
            <a:picLocks noChangeAspect="1"/>
          </p:cNvPicPr>
          <p:nvPr/>
        </p:nvPicPr>
        <p:blipFill>
          <a:blip r:embed="rId5"/>
          <a:stretch>
            <a:fillRect/>
          </a:stretch>
        </p:blipFill>
        <p:spPr>
          <a:xfrm>
            <a:off x="6558156" y="5059919"/>
            <a:ext cx="1387134" cy="539414"/>
          </a:xfrm>
          <a:prstGeom prst="rect">
            <a:avLst/>
          </a:prstGeom>
        </p:spPr>
      </p:pic>
      <p:sp>
        <p:nvSpPr>
          <p:cNvPr id="23" name="제목 1">
            <a:extLst>
              <a:ext uri="{FF2B5EF4-FFF2-40B4-BE49-F238E27FC236}">
                <a16:creationId xmlns:a16="http://schemas.microsoft.com/office/drawing/2014/main" id="{C9CC3941-9FEC-41F6-A1A5-35CB1F77352C}"/>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직사각형 4">
            <a:extLst>
              <a:ext uri="{FF2B5EF4-FFF2-40B4-BE49-F238E27FC236}">
                <a16:creationId xmlns:a16="http://schemas.microsoft.com/office/drawing/2014/main" id="{0EB90672-A5D6-4065-A8AB-4012D2E6E6B4}"/>
              </a:ext>
            </a:extLst>
          </p:cNvPr>
          <p:cNvSpPr/>
          <p:nvPr/>
        </p:nvSpPr>
        <p:spPr>
          <a:xfrm>
            <a:off x="2555776" y="356462"/>
            <a:ext cx="4551246" cy="369332"/>
          </a:xfrm>
          <a:prstGeom prst="rect">
            <a:avLst/>
          </a:prstGeom>
        </p:spPr>
        <p:txBody>
          <a:bodyPr wrap="none">
            <a:spAutoFit/>
          </a:bodyPr>
          <a:lstStyle/>
          <a:p>
            <a:r>
              <a:rPr lang="en-US" altLang="ko-KR" dirty="0">
                <a:solidFill>
                  <a:srgbClr val="FF0000"/>
                </a:solidFill>
              </a:rPr>
              <a:t>(</a:t>
            </a:r>
            <a:r>
              <a:rPr lang="ko-KR" altLang="en-US" dirty="0">
                <a:solidFill>
                  <a:srgbClr val="FF0000"/>
                </a:solidFill>
              </a:rPr>
              <a:t>예측 모델링 </a:t>
            </a:r>
            <a:r>
              <a:rPr lang="en-US" altLang="ko-KR" dirty="0">
                <a:solidFill>
                  <a:srgbClr val="FF0000"/>
                </a:solidFill>
              </a:rPr>
              <a:t>)</a:t>
            </a:r>
            <a:r>
              <a:rPr lang="ko-KR" altLang="en-US" dirty="0"/>
              <a:t>빅데이터 모델 평가 검증하기</a:t>
            </a:r>
          </a:p>
        </p:txBody>
      </p:sp>
      <p:sp>
        <p:nvSpPr>
          <p:cNvPr id="2" name="바닥글 개체 틀 1">
            <a:extLst>
              <a:ext uri="{FF2B5EF4-FFF2-40B4-BE49-F238E27FC236}">
                <a16:creationId xmlns:a16="http://schemas.microsoft.com/office/drawing/2014/main" id="{C3823016-1C2C-4324-9897-170951E83E27}"/>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344E5352-B29C-496F-B3CF-B4CA2F5BEA56}"/>
              </a:ext>
            </a:extLst>
          </p:cNvPr>
          <p:cNvSpPr>
            <a:spLocks noGrp="1"/>
          </p:cNvSpPr>
          <p:nvPr>
            <p:ph type="sldNum" sz="quarter" idx="12"/>
          </p:nvPr>
        </p:nvSpPr>
        <p:spPr/>
        <p:txBody>
          <a:bodyPr/>
          <a:lstStyle/>
          <a:p>
            <a:fld id="{DE77BB65-F969-4654-BF30-45C70C1BE112}" type="slidenum">
              <a:rPr lang="ko-KR" altLang="en-US" smtClean="0"/>
              <a:pPr/>
              <a:t>321</a:t>
            </a:fld>
            <a:endParaRPr lang="ko-KR" altLang="en-US"/>
          </a:p>
        </p:txBody>
      </p:sp>
      <p:sp>
        <p:nvSpPr>
          <p:cNvPr id="25" name="직사각형 24">
            <a:extLst>
              <a:ext uri="{FF2B5EF4-FFF2-40B4-BE49-F238E27FC236}">
                <a16:creationId xmlns:a16="http://schemas.microsoft.com/office/drawing/2014/main" id="{24E3FD04-F460-48B9-B23D-775971B74431}"/>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15801247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BEF63EB7-34B5-4F61-B9ED-6215853C97EC}"/>
              </a:ext>
            </a:extLst>
          </p:cNvPr>
          <p:cNvSpPr/>
          <p:nvPr/>
        </p:nvSpPr>
        <p:spPr>
          <a:xfrm>
            <a:off x="4922826" y="1661253"/>
            <a:ext cx="4095459" cy="769441"/>
          </a:xfrm>
          <a:prstGeom prst="rect">
            <a:avLst/>
          </a:prstGeom>
          <a:ln>
            <a:solidFill>
              <a:schemeClr val="accent1"/>
            </a:solidFill>
          </a:ln>
        </p:spPr>
        <p:txBody>
          <a:bodyPr wrap="square">
            <a:spAutoFit/>
          </a:bodyPr>
          <a:lstStyle/>
          <a:p>
            <a:pPr marL="128588" indent="-128588">
              <a:buFont typeface="Arial" panose="020B0604020202020204" pitchFamily="34" charset="0"/>
              <a:buChar char="•"/>
            </a:pPr>
            <a:r>
              <a:rPr lang="en-US" altLang="ko-KR" sz="1100" dirty="0"/>
              <a:t>True Positive(</a:t>
            </a:r>
            <a:r>
              <a:rPr lang="en-US" altLang="ko-KR" sz="1100" dirty="0">
                <a:highlight>
                  <a:srgbClr val="FFFF00"/>
                </a:highlight>
              </a:rPr>
              <a:t>TP</a:t>
            </a:r>
            <a:r>
              <a:rPr lang="en-US" altLang="ko-KR" sz="1100" dirty="0"/>
              <a:t>) : </a:t>
            </a:r>
            <a:r>
              <a:rPr lang="ko-KR" altLang="en-US" sz="1100" dirty="0"/>
              <a:t>실제 </a:t>
            </a:r>
            <a:r>
              <a:rPr lang="en-US" altLang="ko-KR" sz="1100" dirty="0"/>
              <a:t>True</a:t>
            </a:r>
            <a:r>
              <a:rPr lang="ko-KR" altLang="en-US" sz="1100" dirty="0"/>
              <a:t>인 정답을 </a:t>
            </a:r>
            <a:r>
              <a:rPr lang="en-US" altLang="ko-KR" sz="1100" dirty="0"/>
              <a:t>True</a:t>
            </a:r>
            <a:r>
              <a:rPr lang="ko-KR" altLang="en-US" sz="1100" dirty="0"/>
              <a:t>라고 예측 </a:t>
            </a:r>
            <a:r>
              <a:rPr lang="en-US" altLang="ko-KR" sz="1100" dirty="0">
                <a:highlight>
                  <a:srgbClr val="FFFF00"/>
                </a:highlight>
              </a:rPr>
              <a:t>(</a:t>
            </a:r>
            <a:r>
              <a:rPr lang="ko-KR" altLang="en-US" sz="1100" dirty="0">
                <a:highlight>
                  <a:srgbClr val="FFFF00"/>
                </a:highlight>
              </a:rPr>
              <a:t>정답</a:t>
            </a:r>
            <a:r>
              <a:rPr lang="en-US" altLang="ko-KR" sz="1100" dirty="0">
                <a:highlight>
                  <a:srgbClr val="FFFF00"/>
                </a:highlight>
              </a:rPr>
              <a:t>)</a:t>
            </a:r>
          </a:p>
          <a:p>
            <a:pPr marL="128588" indent="-128588">
              <a:buFont typeface="Arial" panose="020B0604020202020204" pitchFamily="34" charset="0"/>
              <a:buChar char="•"/>
            </a:pPr>
            <a:r>
              <a:rPr lang="en-US" altLang="ko-KR" sz="1100" dirty="0"/>
              <a:t>False Positive(FP) : </a:t>
            </a:r>
            <a:r>
              <a:rPr lang="ko-KR" altLang="en-US" sz="1100" dirty="0"/>
              <a:t>실제 </a:t>
            </a:r>
            <a:r>
              <a:rPr lang="en-US" altLang="ko-KR" sz="1100" dirty="0"/>
              <a:t>False</a:t>
            </a:r>
            <a:r>
              <a:rPr lang="ko-KR" altLang="en-US" sz="1100" dirty="0"/>
              <a:t>인 정답을 </a:t>
            </a:r>
            <a:r>
              <a:rPr lang="en-US" altLang="ko-KR" sz="1100" dirty="0"/>
              <a:t>True</a:t>
            </a:r>
            <a:r>
              <a:rPr lang="ko-KR" altLang="en-US" sz="1100" dirty="0"/>
              <a:t>라고 예측 </a:t>
            </a:r>
            <a:r>
              <a:rPr lang="en-US" altLang="ko-KR" sz="1100" dirty="0"/>
              <a:t>(</a:t>
            </a:r>
            <a:r>
              <a:rPr lang="ko-KR" altLang="en-US" sz="1100" dirty="0">
                <a:highlight>
                  <a:srgbClr val="00FFFF"/>
                </a:highlight>
              </a:rPr>
              <a:t>오답</a:t>
            </a:r>
            <a:r>
              <a:rPr lang="en-US" altLang="ko-KR" sz="1100" dirty="0">
                <a:highlight>
                  <a:srgbClr val="00FFFF"/>
                </a:highlight>
              </a:rPr>
              <a:t>)</a:t>
            </a:r>
          </a:p>
          <a:p>
            <a:pPr marL="128588" indent="-128588">
              <a:buFont typeface="Arial" panose="020B0604020202020204" pitchFamily="34" charset="0"/>
              <a:buChar char="•"/>
            </a:pPr>
            <a:r>
              <a:rPr lang="en-US" altLang="ko-KR" sz="1100" dirty="0">
                <a:highlight>
                  <a:srgbClr val="00FFFF"/>
                </a:highlight>
              </a:rPr>
              <a:t>False Negative(FN) : </a:t>
            </a:r>
            <a:r>
              <a:rPr lang="ko-KR" altLang="en-US" sz="1100" dirty="0">
                <a:highlight>
                  <a:srgbClr val="00FFFF"/>
                </a:highlight>
              </a:rPr>
              <a:t>실제 </a:t>
            </a:r>
            <a:r>
              <a:rPr lang="en-US" altLang="ko-KR" sz="1100" dirty="0">
                <a:highlight>
                  <a:srgbClr val="00FFFF"/>
                </a:highlight>
              </a:rPr>
              <a:t>True</a:t>
            </a:r>
            <a:r>
              <a:rPr lang="ko-KR" altLang="en-US" sz="1100" dirty="0">
                <a:highlight>
                  <a:srgbClr val="00FFFF"/>
                </a:highlight>
              </a:rPr>
              <a:t>인 정답을 </a:t>
            </a:r>
            <a:r>
              <a:rPr lang="en-US" altLang="ko-KR" sz="1100" dirty="0">
                <a:highlight>
                  <a:srgbClr val="00FFFF"/>
                </a:highlight>
              </a:rPr>
              <a:t>False</a:t>
            </a:r>
            <a:r>
              <a:rPr lang="ko-KR" altLang="en-US" sz="1100" dirty="0">
                <a:highlight>
                  <a:srgbClr val="00FFFF"/>
                </a:highlight>
              </a:rPr>
              <a:t>라고 예측 </a:t>
            </a:r>
            <a:r>
              <a:rPr lang="en-US" altLang="ko-KR" sz="1100" dirty="0">
                <a:highlight>
                  <a:srgbClr val="00FFFF"/>
                </a:highlight>
              </a:rPr>
              <a:t>(</a:t>
            </a:r>
            <a:r>
              <a:rPr lang="ko-KR" altLang="en-US" sz="1100" dirty="0">
                <a:highlight>
                  <a:srgbClr val="00FFFF"/>
                </a:highlight>
              </a:rPr>
              <a:t>오답</a:t>
            </a:r>
            <a:r>
              <a:rPr lang="en-US" altLang="ko-KR" sz="1100" dirty="0"/>
              <a:t>)</a:t>
            </a:r>
          </a:p>
          <a:p>
            <a:pPr marL="128588" indent="-128588">
              <a:buFont typeface="Arial" panose="020B0604020202020204" pitchFamily="34" charset="0"/>
              <a:buChar char="•"/>
            </a:pPr>
            <a:r>
              <a:rPr lang="en-US" altLang="ko-KR" sz="1100" dirty="0"/>
              <a:t>True Negative(</a:t>
            </a:r>
            <a:r>
              <a:rPr lang="en-US" altLang="ko-KR" sz="1100" dirty="0">
                <a:highlight>
                  <a:srgbClr val="FFFF00"/>
                </a:highlight>
              </a:rPr>
              <a:t>TN) : </a:t>
            </a:r>
            <a:r>
              <a:rPr lang="ko-KR" altLang="en-US" sz="1100" dirty="0"/>
              <a:t>실제 </a:t>
            </a:r>
            <a:r>
              <a:rPr lang="en-US" altLang="ko-KR" sz="1100" dirty="0"/>
              <a:t>False</a:t>
            </a:r>
            <a:r>
              <a:rPr lang="ko-KR" altLang="en-US" sz="1100" dirty="0"/>
              <a:t>인 정답을 </a:t>
            </a:r>
            <a:r>
              <a:rPr lang="en-US" altLang="ko-KR" sz="1100" dirty="0"/>
              <a:t>False</a:t>
            </a:r>
            <a:r>
              <a:rPr lang="ko-KR" altLang="en-US" sz="1100" dirty="0"/>
              <a:t>라고 예측 </a:t>
            </a:r>
            <a:r>
              <a:rPr lang="en-US" altLang="ko-KR" sz="1100" dirty="0">
                <a:highlight>
                  <a:srgbClr val="FFFF00"/>
                </a:highlight>
              </a:rPr>
              <a:t>(</a:t>
            </a:r>
            <a:r>
              <a:rPr lang="ko-KR" altLang="en-US" sz="1100" dirty="0">
                <a:highlight>
                  <a:srgbClr val="FFFF00"/>
                </a:highlight>
              </a:rPr>
              <a:t>정답</a:t>
            </a:r>
            <a:r>
              <a:rPr lang="en-US" altLang="ko-KR" sz="1000" dirty="0">
                <a:highlight>
                  <a:srgbClr val="FFFF00"/>
                </a:highlight>
              </a:rPr>
              <a:t>)</a:t>
            </a:r>
            <a:endParaRPr lang="ko-KR" altLang="en-US" sz="1000" dirty="0">
              <a:highlight>
                <a:srgbClr val="FFFF00"/>
              </a:highlight>
            </a:endParaRPr>
          </a:p>
        </p:txBody>
      </p:sp>
      <p:pic>
        <p:nvPicPr>
          <p:cNvPr id="14" name="그림 13">
            <a:extLst>
              <a:ext uri="{FF2B5EF4-FFF2-40B4-BE49-F238E27FC236}">
                <a16:creationId xmlns:a16="http://schemas.microsoft.com/office/drawing/2014/main" id="{5C69EEC7-B3EA-4835-A679-61606A49E18B}"/>
              </a:ext>
            </a:extLst>
          </p:cNvPr>
          <p:cNvPicPr>
            <a:picLocks noChangeAspect="1"/>
          </p:cNvPicPr>
          <p:nvPr/>
        </p:nvPicPr>
        <p:blipFill>
          <a:blip r:embed="rId2"/>
          <a:stretch>
            <a:fillRect/>
          </a:stretch>
        </p:blipFill>
        <p:spPr>
          <a:xfrm>
            <a:off x="4497780" y="4006397"/>
            <a:ext cx="1400297" cy="290880"/>
          </a:xfrm>
          <a:prstGeom prst="rect">
            <a:avLst/>
          </a:prstGeom>
        </p:spPr>
      </p:pic>
      <p:sp>
        <p:nvSpPr>
          <p:cNvPr id="18" name="직사각형 17">
            <a:extLst>
              <a:ext uri="{FF2B5EF4-FFF2-40B4-BE49-F238E27FC236}">
                <a16:creationId xmlns:a16="http://schemas.microsoft.com/office/drawing/2014/main" id="{7D3246D8-171B-46AE-A2CA-C5247704A34D}"/>
              </a:ext>
            </a:extLst>
          </p:cNvPr>
          <p:cNvSpPr/>
          <p:nvPr/>
        </p:nvSpPr>
        <p:spPr>
          <a:xfrm>
            <a:off x="323528" y="982854"/>
            <a:ext cx="1571264" cy="307777"/>
          </a:xfrm>
          <a:prstGeom prst="rect">
            <a:avLst/>
          </a:prstGeom>
          <a:solidFill>
            <a:schemeClr val="accent6">
              <a:lumMod val="20000"/>
              <a:lumOff val="80000"/>
            </a:schemeClr>
          </a:solidFill>
        </p:spPr>
        <p:txBody>
          <a:bodyPr wrap="none">
            <a:spAutoFit/>
          </a:bodyPr>
          <a:lstStyle/>
          <a:p>
            <a:r>
              <a:rPr lang="en-US" altLang="ko-KR" sz="1400" dirty="0"/>
              <a:t>Confusion Matrix </a:t>
            </a:r>
            <a:endParaRPr lang="ko-KR" altLang="en-US" sz="1400" dirty="0"/>
          </a:p>
        </p:txBody>
      </p:sp>
      <p:graphicFrame>
        <p:nvGraphicFramePr>
          <p:cNvPr id="26" name="표 25">
            <a:extLst>
              <a:ext uri="{FF2B5EF4-FFF2-40B4-BE49-F238E27FC236}">
                <a16:creationId xmlns:a16="http://schemas.microsoft.com/office/drawing/2014/main" id="{BD22078F-F2B3-4538-98A5-F76922540DC6}"/>
              </a:ext>
            </a:extLst>
          </p:cNvPr>
          <p:cNvGraphicFramePr>
            <a:graphicFrameLocks noGrp="1"/>
          </p:cNvGraphicFramePr>
          <p:nvPr>
            <p:extLst>
              <p:ext uri="{D42A27DB-BD31-4B8C-83A1-F6EECF244321}">
                <p14:modId xmlns:p14="http://schemas.microsoft.com/office/powerpoint/2010/main" val="1734400829"/>
              </p:ext>
            </p:extLst>
          </p:nvPr>
        </p:nvGraphicFramePr>
        <p:xfrm>
          <a:off x="323528" y="1326903"/>
          <a:ext cx="4599298" cy="1424940"/>
        </p:xfrm>
        <a:graphic>
          <a:graphicData uri="http://schemas.openxmlformats.org/drawingml/2006/table">
            <a:tbl>
              <a:tblPr firstRow="1" bandRow="1">
                <a:tableStyleId>{5C22544A-7EE6-4342-B048-85BDC9FD1C3A}</a:tableStyleId>
              </a:tblPr>
              <a:tblGrid>
                <a:gridCol w="710542">
                  <a:extLst>
                    <a:ext uri="{9D8B030D-6E8A-4147-A177-3AD203B41FA5}">
                      <a16:colId xmlns:a16="http://schemas.microsoft.com/office/drawing/2014/main" val="1541127032"/>
                    </a:ext>
                  </a:extLst>
                </a:gridCol>
                <a:gridCol w="770286">
                  <a:extLst>
                    <a:ext uri="{9D8B030D-6E8A-4147-A177-3AD203B41FA5}">
                      <a16:colId xmlns:a16="http://schemas.microsoft.com/office/drawing/2014/main" val="432688293"/>
                    </a:ext>
                  </a:extLst>
                </a:gridCol>
                <a:gridCol w="1678310">
                  <a:extLst>
                    <a:ext uri="{9D8B030D-6E8A-4147-A177-3AD203B41FA5}">
                      <a16:colId xmlns:a16="http://schemas.microsoft.com/office/drawing/2014/main" val="2035791264"/>
                    </a:ext>
                  </a:extLst>
                </a:gridCol>
                <a:gridCol w="1440160">
                  <a:extLst>
                    <a:ext uri="{9D8B030D-6E8A-4147-A177-3AD203B41FA5}">
                      <a16:colId xmlns:a16="http://schemas.microsoft.com/office/drawing/2014/main" val="2982443918"/>
                    </a:ext>
                  </a:extLst>
                </a:gridCol>
              </a:tblGrid>
              <a:tr h="278130">
                <a:tc rowSpan="2" gridSpan="2">
                  <a:txBody>
                    <a:bodyPr/>
                    <a:lstStyle/>
                    <a:p>
                      <a:pPr latinLnBrk="1"/>
                      <a:endParaRPr lang="ko-KR" altLang="en-US" sz="900" dirty="0"/>
                    </a:p>
                  </a:txBody>
                  <a:tcPr marL="68580" marR="68580" marT="34290" marB="34290"/>
                </a:tc>
                <a:tc rowSpan="2" hMerge="1">
                  <a:txBody>
                    <a:bodyPr/>
                    <a:lstStyle/>
                    <a:p>
                      <a:pPr latinLnBrk="1"/>
                      <a:endParaRPr lang="ko-KR" altLang="en-US" dirty="0"/>
                    </a:p>
                  </a:txBody>
                  <a:tcPr/>
                </a:tc>
                <a:tc gridSpan="2">
                  <a:txBody>
                    <a:bodyPr/>
                    <a:lstStyle/>
                    <a:p>
                      <a:pPr algn="ctr" latinLnBrk="1"/>
                      <a:r>
                        <a:rPr lang="ko-KR" altLang="en-US" sz="1200" dirty="0">
                          <a:solidFill>
                            <a:srgbClr val="FF0000"/>
                          </a:solidFill>
                        </a:rPr>
                        <a:t>실제</a:t>
                      </a:r>
                      <a:r>
                        <a:rPr lang="ko-KR" altLang="en-US" sz="1200" dirty="0"/>
                        <a:t> 값</a:t>
                      </a:r>
                    </a:p>
                  </a:txBody>
                  <a:tcPr marL="68580" marR="68580" marT="34290" marB="34290"/>
                </a:tc>
                <a:tc hMerge="1">
                  <a:txBody>
                    <a:bodyPr/>
                    <a:lstStyle/>
                    <a:p>
                      <a:pPr latinLnBrk="1"/>
                      <a:endParaRPr lang="ko-KR" altLang="en-US" dirty="0"/>
                    </a:p>
                  </a:txBody>
                  <a:tcPr/>
                </a:tc>
                <a:extLst>
                  <a:ext uri="{0D108BD9-81ED-4DB2-BD59-A6C34878D82A}">
                    <a16:rowId xmlns:a16="http://schemas.microsoft.com/office/drawing/2014/main" val="2462443419"/>
                  </a:ext>
                </a:extLst>
              </a:tr>
              <a:tr h="278130">
                <a:tc gridSpan="2" vMerge="1">
                  <a:txBody>
                    <a:bodyPr/>
                    <a:lstStyle/>
                    <a:p>
                      <a:pPr latinLnBrk="1"/>
                      <a:endParaRPr lang="ko-KR" altLang="en-US"/>
                    </a:p>
                  </a:txBody>
                  <a:tcPr/>
                </a:tc>
                <a:tc hMerge="1" vMerge="1">
                  <a:txBody>
                    <a:bodyPr/>
                    <a:lstStyle/>
                    <a:p>
                      <a:pPr latinLnBrk="1"/>
                      <a:endParaRPr lang="ko-KR" altLang="en-US" dirty="0"/>
                    </a:p>
                  </a:txBody>
                  <a:tcPr/>
                </a:tc>
                <a:tc>
                  <a:txBody>
                    <a:bodyPr/>
                    <a:lstStyle/>
                    <a:p>
                      <a:pPr algn="ctr" latinLnBrk="1"/>
                      <a:r>
                        <a:rPr lang="ko-KR" altLang="en-US" sz="1200" dirty="0"/>
                        <a:t>참</a:t>
                      </a:r>
                    </a:p>
                  </a:txBody>
                  <a:tcPr marL="68580" marR="68580" marT="34290" marB="34290"/>
                </a:tc>
                <a:tc>
                  <a:txBody>
                    <a:bodyPr/>
                    <a:lstStyle/>
                    <a:p>
                      <a:pPr algn="ctr" latinLnBrk="1"/>
                      <a:r>
                        <a:rPr lang="ko-KR" altLang="en-US" sz="1200" dirty="0"/>
                        <a:t>거짓</a:t>
                      </a:r>
                    </a:p>
                  </a:txBody>
                  <a:tcPr marL="68580" marR="68580" marT="34290" marB="34290"/>
                </a:tc>
                <a:extLst>
                  <a:ext uri="{0D108BD9-81ED-4DB2-BD59-A6C34878D82A}">
                    <a16:rowId xmlns:a16="http://schemas.microsoft.com/office/drawing/2014/main" val="3747414731"/>
                  </a:ext>
                </a:extLst>
              </a:tr>
              <a:tr h="278130">
                <a:tc rowSpan="2">
                  <a:txBody>
                    <a:bodyPr/>
                    <a:lstStyle/>
                    <a:p>
                      <a:pPr latinLnBrk="1"/>
                      <a:endParaRPr lang="en-US" altLang="ko-KR" sz="1200" dirty="0"/>
                    </a:p>
                    <a:p>
                      <a:pPr latinLnBrk="1"/>
                      <a:r>
                        <a:rPr lang="ko-KR" altLang="en-US" sz="1200" dirty="0">
                          <a:solidFill>
                            <a:srgbClr val="FF0000"/>
                          </a:solidFill>
                        </a:rPr>
                        <a:t>예측</a:t>
                      </a:r>
                      <a:r>
                        <a:rPr lang="ko-KR" altLang="en-US" sz="1200" dirty="0"/>
                        <a:t> 값</a:t>
                      </a:r>
                    </a:p>
                  </a:txBody>
                  <a:tcPr marL="68580" marR="68580" marT="34290" marB="34290"/>
                </a:tc>
                <a:tc>
                  <a:txBody>
                    <a:bodyPr/>
                    <a:lstStyle/>
                    <a:p>
                      <a:pPr algn="ctr" latinLnBrk="1"/>
                      <a:r>
                        <a:rPr lang="ko-KR" altLang="en-US" sz="1200" dirty="0"/>
                        <a:t>참</a:t>
                      </a:r>
                    </a:p>
                  </a:txBody>
                  <a:tcPr marL="68580" marR="68580" marT="34290" marB="34290"/>
                </a:tc>
                <a:tc>
                  <a:txBody>
                    <a:bodyPr/>
                    <a:lstStyle/>
                    <a:p>
                      <a:pPr latinLnBrk="1"/>
                      <a:r>
                        <a:rPr lang="en-US" altLang="ko-KR" sz="1200" dirty="0">
                          <a:highlight>
                            <a:srgbClr val="FFFF00"/>
                          </a:highlight>
                        </a:rPr>
                        <a:t>True Positive (TP)</a:t>
                      </a:r>
                      <a:endParaRPr lang="ko-KR" altLang="en-US" sz="1200" dirty="0">
                        <a:highlight>
                          <a:srgbClr val="FFFF00"/>
                        </a:highlight>
                      </a:endParaRPr>
                    </a:p>
                  </a:txBody>
                  <a:tcPr marL="68580" marR="68580" marT="34290" marB="34290">
                    <a:solidFill>
                      <a:schemeClr val="accent6">
                        <a:lumMod val="20000"/>
                        <a:lumOff val="8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False Positive (FP)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highlight>
                            <a:srgbClr val="00FFFF"/>
                          </a:highlight>
                        </a:rPr>
                        <a:t>(Type II Error)</a:t>
                      </a:r>
                      <a:endParaRPr lang="ko-KR" altLang="en-US" sz="1200" dirty="0">
                        <a:highlight>
                          <a:srgbClr val="00FFFF"/>
                        </a:highlight>
                      </a:endParaRPr>
                    </a:p>
                  </a:txBody>
                  <a:tcPr marL="68580" marR="68580" marT="34290" marB="34290">
                    <a:solidFill>
                      <a:schemeClr val="accent4">
                        <a:lumMod val="20000"/>
                        <a:lumOff val="80000"/>
                      </a:schemeClr>
                    </a:solidFill>
                  </a:tcPr>
                </a:tc>
                <a:extLst>
                  <a:ext uri="{0D108BD9-81ED-4DB2-BD59-A6C34878D82A}">
                    <a16:rowId xmlns:a16="http://schemas.microsoft.com/office/drawing/2014/main" val="2968106691"/>
                  </a:ext>
                </a:extLst>
              </a:tr>
              <a:tr h="278130">
                <a:tc vMerge="1">
                  <a:txBody>
                    <a:bodyPr/>
                    <a:lstStyle/>
                    <a:p>
                      <a:pPr latinLnBrk="1"/>
                      <a:endParaRPr lang="ko-KR" altLang="en-US" dirty="0"/>
                    </a:p>
                  </a:txBody>
                  <a:tcPr/>
                </a:tc>
                <a:tc>
                  <a:txBody>
                    <a:bodyPr/>
                    <a:lstStyle/>
                    <a:p>
                      <a:pPr algn="ctr" latinLnBrk="1"/>
                      <a:r>
                        <a:rPr lang="ko-KR" altLang="en-US" sz="1200" dirty="0"/>
                        <a:t>거짓</a:t>
                      </a:r>
                    </a:p>
                  </a:txBody>
                  <a:tcPr marL="68580" marR="68580" marT="34290" marB="34290"/>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False Negative (FN)</a:t>
                      </a:r>
                      <a:endParaRPr lang="ko-KR" altLang="en-US" sz="1200" dirty="0"/>
                    </a:p>
                    <a:p>
                      <a:pPr latinLnBrk="1"/>
                      <a:r>
                        <a:rPr lang="en-US" altLang="ko-KR" sz="1200" dirty="0">
                          <a:highlight>
                            <a:srgbClr val="00FFFF"/>
                          </a:highlight>
                        </a:rPr>
                        <a:t>(Type I Error)  </a:t>
                      </a:r>
                      <a:endParaRPr lang="ko-KR" altLang="en-US" sz="1200" dirty="0">
                        <a:highlight>
                          <a:srgbClr val="00FFFF"/>
                        </a:highlight>
                      </a:endParaRPr>
                    </a:p>
                  </a:txBody>
                  <a:tcPr marL="68580" marR="68580" marT="34290" marB="34290">
                    <a:solidFill>
                      <a:schemeClr val="accent4">
                        <a:lumMod val="20000"/>
                        <a:lumOff val="80000"/>
                      </a:schemeClr>
                    </a:solidFill>
                  </a:tcPr>
                </a:tc>
                <a:tc>
                  <a:txBody>
                    <a:bodyPr/>
                    <a:lstStyle/>
                    <a:p>
                      <a:pPr latinLnBrk="1"/>
                      <a:r>
                        <a:rPr lang="en-US" altLang="ko-KR" sz="1200" dirty="0">
                          <a:highlight>
                            <a:srgbClr val="FFFF00"/>
                          </a:highlight>
                        </a:rPr>
                        <a:t>True Negative (TN)</a:t>
                      </a:r>
                      <a:endParaRPr lang="ko-KR" altLang="en-US" sz="1200" dirty="0">
                        <a:highlight>
                          <a:srgbClr val="FFFF00"/>
                        </a:highlight>
                      </a:endParaRPr>
                    </a:p>
                  </a:txBody>
                  <a:tcPr marL="68580" marR="68580" marT="34290" marB="34290">
                    <a:solidFill>
                      <a:schemeClr val="accent6">
                        <a:lumMod val="20000"/>
                        <a:lumOff val="80000"/>
                      </a:schemeClr>
                    </a:solidFill>
                  </a:tcPr>
                </a:tc>
                <a:extLst>
                  <a:ext uri="{0D108BD9-81ED-4DB2-BD59-A6C34878D82A}">
                    <a16:rowId xmlns:a16="http://schemas.microsoft.com/office/drawing/2014/main" val="510001857"/>
                  </a:ext>
                </a:extLst>
              </a:tr>
            </a:tbl>
          </a:graphicData>
        </a:graphic>
      </p:graphicFrame>
      <mc:AlternateContent xmlns:mc="http://schemas.openxmlformats.org/markup-compatibility/2006" xmlns:a14="http://schemas.microsoft.com/office/drawing/2010/main">
        <mc:Choice Requires="a14">
          <p:graphicFrame>
            <p:nvGraphicFramePr>
              <p:cNvPr id="30" name="표 29">
                <a:extLst>
                  <a:ext uri="{FF2B5EF4-FFF2-40B4-BE49-F238E27FC236}">
                    <a16:creationId xmlns:a16="http://schemas.microsoft.com/office/drawing/2014/main" id="{5933CF0A-9647-4C24-8589-E982721D2AA6}"/>
                  </a:ext>
                </a:extLst>
              </p:cNvPr>
              <p:cNvGraphicFramePr>
                <a:graphicFrameLocks noGrp="1"/>
              </p:cNvGraphicFramePr>
              <p:nvPr>
                <p:extLst>
                  <p:ext uri="{D42A27DB-BD31-4B8C-83A1-F6EECF244321}">
                    <p14:modId xmlns:p14="http://schemas.microsoft.com/office/powerpoint/2010/main" val="1172676856"/>
                  </p:ext>
                </p:extLst>
              </p:nvPr>
            </p:nvGraphicFramePr>
            <p:xfrm>
              <a:off x="309094" y="3150076"/>
              <a:ext cx="8568950" cy="3300622"/>
            </p:xfrm>
            <a:graphic>
              <a:graphicData uri="http://schemas.openxmlformats.org/drawingml/2006/table">
                <a:tbl>
                  <a:tblPr firstRow="1" bandRow="1">
                    <a:tableStyleId>{5C22544A-7EE6-4342-B048-85BDC9FD1C3A}</a:tableStyleId>
                  </a:tblPr>
                  <a:tblGrid>
                    <a:gridCol w="1563101">
                      <a:extLst>
                        <a:ext uri="{9D8B030D-6E8A-4147-A177-3AD203B41FA5}">
                          <a16:colId xmlns:a16="http://schemas.microsoft.com/office/drawing/2014/main" val="1104714721"/>
                        </a:ext>
                      </a:extLst>
                    </a:gridCol>
                    <a:gridCol w="1768709">
                      <a:extLst>
                        <a:ext uri="{9D8B030D-6E8A-4147-A177-3AD203B41FA5}">
                          <a16:colId xmlns:a16="http://schemas.microsoft.com/office/drawing/2014/main" val="2769829919"/>
                        </a:ext>
                      </a:extLst>
                    </a:gridCol>
                    <a:gridCol w="5237140">
                      <a:extLst>
                        <a:ext uri="{9D8B030D-6E8A-4147-A177-3AD203B41FA5}">
                          <a16:colId xmlns:a16="http://schemas.microsoft.com/office/drawing/2014/main" val="2672628174"/>
                        </a:ext>
                      </a:extLst>
                    </a:gridCol>
                  </a:tblGrid>
                  <a:tr h="202430">
                    <a:tc>
                      <a:txBody>
                        <a:bodyPr/>
                        <a:lstStyle/>
                        <a:p>
                          <a:pPr algn="ctr" latinLnBrk="1"/>
                          <a:r>
                            <a:rPr lang="ko-KR" altLang="en-US" sz="1000" dirty="0"/>
                            <a:t>구분</a:t>
                          </a:r>
                        </a:p>
                      </a:txBody>
                      <a:tcPr marL="68580" marR="68580" marT="34290" marB="34290"/>
                    </a:tc>
                    <a:tc>
                      <a:txBody>
                        <a:bodyPr/>
                        <a:lstStyle/>
                        <a:p>
                          <a:pPr algn="ctr" latinLnBrk="1"/>
                          <a:r>
                            <a:rPr lang="ko-KR" altLang="en-US" sz="1000" dirty="0"/>
                            <a:t>계산</a:t>
                          </a:r>
                        </a:p>
                      </a:txBody>
                      <a:tcPr marL="68580" marR="68580" marT="34290" marB="34290"/>
                    </a:tc>
                    <a:tc>
                      <a:txBody>
                        <a:bodyPr/>
                        <a:lstStyle/>
                        <a:p>
                          <a:pPr algn="ctr" latinLnBrk="1"/>
                          <a:r>
                            <a:rPr lang="ko-KR" altLang="en-US" sz="1000" dirty="0"/>
                            <a:t>의미</a:t>
                          </a:r>
                        </a:p>
                      </a:txBody>
                      <a:tcPr marL="68580" marR="68580" marT="34290" marB="34290"/>
                    </a:tc>
                    <a:extLst>
                      <a:ext uri="{0D108BD9-81ED-4DB2-BD59-A6C34878D82A}">
                        <a16:rowId xmlns:a16="http://schemas.microsoft.com/office/drawing/2014/main" val="3386716216"/>
                      </a:ext>
                    </a:extLst>
                  </a:tr>
                  <a:tr h="34203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1" dirty="0"/>
                            <a:t>정확도 </a:t>
                          </a:r>
                          <a:r>
                            <a:rPr lang="en-US" altLang="ko-KR" sz="1200" b="1" dirty="0"/>
                            <a:t>(accuracy)</a:t>
                          </a:r>
                          <a:endParaRPr lang="ko-KR" altLang="en-US" sz="1200" b="1" dirty="0"/>
                        </a:p>
                        <a:p>
                          <a:pPr algn="ctr" latinLnBrk="1"/>
                          <a:endParaRPr lang="ko-KR" altLang="en-US" sz="1200" dirty="0"/>
                        </a:p>
                      </a:txBody>
                      <a:tcPr marL="68580" marR="68580" marT="34290" marB="34290"/>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highlight>
                                <a:srgbClr val="FFFF00"/>
                              </a:highlight>
                            </a:rPr>
                            <a:t>(TP+TN) / (TP+TN+FP+FN)</a:t>
                          </a:r>
                          <a:endParaRPr lang="ko-KR" altLang="en-US" sz="1000" dirty="0">
                            <a:highlight>
                              <a:srgbClr val="FFFF00"/>
                            </a:highlight>
                          </a:endParaRPr>
                        </a:p>
                        <a:p>
                          <a:pPr algn="ctr" latinLnBrk="1"/>
                          <a:endParaRPr lang="ko-KR" altLang="en-US" sz="1000" dirty="0"/>
                        </a:p>
                      </a:txBody>
                      <a:tcPr marL="68580" marR="68580" marT="34290" marB="34290"/>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dirty="0"/>
                            <a:t>실제 분류 범주를 정확하게 예측한 비율 </a:t>
                          </a:r>
                          <a:r>
                            <a:rPr lang="en-US" altLang="ko-KR" sz="1000" dirty="0"/>
                            <a:t>(</a:t>
                          </a:r>
                          <a:r>
                            <a:rPr lang="ko-KR" altLang="en-US" sz="1000" dirty="0"/>
                            <a:t>전체 예측에서 참 긍정</a:t>
                          </a:r>
                          <a:r>
                            <a:rPr lang="en-US" altLang="ko-KR" sz="1000" dirty="0"/>
                            <a:t>(TP)</a:t>
                          </a:r>
                          <a:r>
                            <a:rPr lang="ko-KR" altLang="en-US" sz="1000" dirty="0"/>
                            <a:t>과 </a:t>
                          </a:r>
                          <a:r>
                            <a:rPr lang="ko-KR" altLang="en-US" sz="1000" dirty="0" err="1"/>
                            <a:t>참부정</a:t>
                          </a:r>
                          <a:r>
                            <a:rPr lang="en-US" altLang="ko-KR" sz="1000" dirty="0"/>
                            <a:t>(TN)</a:t>
                          </a:r>
                          <a:r>
                            <a:rPr lang="ko-KR" altLang="en-US" sz="1000" dirty="0"/>
                            <a:t>이 차지하는 비율</a:t>
                          </a:r>
                          <a:r>
                            <a:rPr lang="en-US" altLang="ko-KR" sz="1000" dirty="0"/>
                            <a:t>)   (1-</a:t>
                          </a:r>
                          <a:r>
                            <a:rPr lang="ko-KR" altLang="en-US" sz="1000" dirty="0" err="1"/>
                            <a:t>오류율</a:t>
                          </a:r>
                          <a:r>
                            <a:rPr lang="en-US" altLang="ko-KR" sz="1000" dirty="0"/>
                            <a:t>)    accuracy.</a:t>
                          </a:r>
                          <a:r>
                            <a:rPr lang="en-US" altLang="ko-KR" sz="1000" dirty="0">
                              <a:sym typeface="Wingdings" panose="05000000000000000000" pitchFamily="2" charset="2"/>
                            </a:rPr>
                            <a:t> ACC</a:t>
                          </a:r>
                          <a:endParaRPr lang="ko-KR" altLang="en-US" sz="1000" dirty="0"/>
                        </a:p>
                      </a:txBody>
                      <a:tcPr marL="68580" marR="68580" marT="34290" marB="34290"/>
                    </a:tc>
                    <a:extLst>
                      <a:ext uri="{0D108BD9-81ED-4DB2-BD59-A6C34878D82A}">
                        <a16:rowId xmlns:a16="http://schemas.microsoft.com/office/drawing/2014/main" val="1116139871"/>
                      </a:ext>
                    </a:extLst>
                  </a:tr>
                  <a:tr h="440771">
                    <a:tc>
                      <a:txBody>
                        <a:bodyPr/>
                        <a:lstStyle/>
                        <a:p>
                          <a:pPr latinLnBrk="1"/>
                          <a:r>
                            <a:rPr lang="ko-KR" altLang="en-US" sz="1200" b="1" dirty="0" err="1"/>
                            <a:t>재현율</a:t>
                          </a:r>
                          <a:r>
                            <a:rPr lang="en-US" altLang="ko-KR" sz="1200" b="1" dirty="0"/>
                            <a:t>(recall)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 </a:t>
                          </a:r>
                          <a:r>
                            <a:rPr lang="ko-KR" altLang="en-US" sz="1200" b="1" dirty="0"/>
                            <a:t>민감도 </a:t>
                          </a:r>
                          <a:r>
                            <a:rPr lang="en-US" altLang="ko-KR" sz="1200" b="1" dirty="0"/>
                            <a:t>(sensitivity) </a:t>
                          </a:r>
                          <a:endParaRPr lang="ko-KR" altLang="en-US" sz="1200" b="1" dirty="0"/>
                        </a:p>
                      </a:txBody>
                      <a:tcPr marL="68580" marR="68580" marT="34290" marB="34290">
                        <a:solidFill>
                          <a:schemeClr val="accent6">
                            <a:lumMod val="20000"/>
                            <a:lumOff val="80000"/>
                          </a:schemeClr>
                        </a:solidFill>
                      </a:tcPr>
                    </a:tc>
                    <a:tc>
                      <a:txBody>
                        <a:bodyPr/>
                        <a:lstStyle/>
                        <a:p>
                          <a:pPr latinLnBrk="1"/>
                          <a:r>
                            <a:rPr lang="en-US" altLang="ko-KR" sz="1200" dirty="0"/>
                            <a:t>(TP) / (TP+FN)</a:t>
                          </a:r>
                          <a:endParaRPr lang="ko-KR" altLang="en-US" sz="1200" dirty="0"/>
                        </a:p>
                      </a:txBody>
                      <a:tcPr marL="68580" marR="68580" marT="34290" marB="34290">
                        <a:solidFill>
                          <a:schemeClr val="accent6">
                            <a:lumMod val="20000"/>
                            <a:lumOff val="80000"/>
                          </a:schemeClr>
                        </a:solidFill>
                      </a:tcPr>
                    </a:tc>
                    <a:tc>
                      <a:txBody>
                        <a:bodyPr/>
                        <a:lstStyle/>
                        <a:p>
                          <a:pPr latinLnBrk="1"/>
                          <a:r>
                            <a:rPr lang="ko-KR" altLang="en-US" sz="1200" dirty="0"/>
                            <a:t>실제로 ‘긍정</a:t>
                          </a:r>
                          <a:r>
                            <a:rPr lang="en-US" altLang="ko-KR" sz="1200" dirty="0"/>
                            <a:t>(positive)’</a:t>
                          </a:r>
                          <a:r>
                            <a:rPr lang="ko-KR" altLang="en-US" sz="1200" dirty="0"/>
                            <a:t>인 범주 </a:t>
                          </a:r>
                          <a:r>
                            <a:rPr lang="ko-KR" altLang="en-US" sz="1200" dirty="0" err="1"/>
                            <a:t>중에서‘긍정’으로</a:t>
                          </a:r>
                          <a:r>
                            <a:rPr lang="ko-KR" altLang="en-US" sz="1200" dirty="0"/>
                            <a:t> 올바르게 예측 </a:t>
                          </a:r>
                          <a:r>
                            <a:rPr lang="en-US" altLang="ko-KR" sz="1200" dirty="0"/>
                            <a:t>(True Positive)</a:t>
                          </a:r>
                          <a:r>
                            <a:rPr lang="ko-KR" altLang="en-US" sz="1200" dirty="0"/>
                            <a:t>한 비율</a:t>
                          </a:r>
                          <a:r>
                            <a:rPr lang="en-US" altLang="ko-KR" sz="1200" dirty="0"/>
                            <a:t>-&gt; </a:t>
                          </a:r>
                          <a:r>
                            <a:rPr lang="ko-KR" altLang="en-US" sz="1200" dirty="0"/>
                            <a:t>참 긍정비율</a:t>
                          </a:r>
                        </a:p>
                      </a:txBody>
                      <a:tcPr marL="68580" marR="68580" marT="34290" marB="34290">
                        <a:solidFill>
                          <a:schemeClr val="accent6">
                            <a:lumMod val="20000"/>
                            <a:lumOff val="80000"/>
                          </a:schemeClr>
                        </a:solidFill>
                      </a:tcPr>
                    </a:tc>
                    <a:extLst>
                      <a:ext uri="{0D108BD9-81ED-4DB2-BD59-A6C34878D82A}">
                        <a16:rowId xmlns:a16="http://schemas.microsoft.com/office/drawing/2014/main" val="3027137850"/>
                      </a:ext>
                    </a:extLst>
                  </a:tr>
                  <a:tr h="397879">
                    <a:tc>
                      <a:txBody>
                        <a:bodyPr/>
                        <a:lstStyle/>
                        <a:p>
                          <a:pPr latinLnBrk="1"/>
                          <a:r>
                            <a:rPr lang="ko-KR" altLang="en-US" sz="1200" b="1" dirty="0"/>
                            <a:t>정밀도 </a:t>
                          </a:r>
                          <a:r>
                            <a:rPr lang="en-US" altLang="ko-KR" sz="1200" b="1" dirty="0"/>
                            <a:t>(precision)</a:t>
                          </a:r>
                          <a:endParaRPr lang="ko-KR" altLang="en-US" sz="1200" b="1" dirty="0"/>
                        </a:p>
                      </a:txBody>
                      <a:tcPr marL="68580" marR="68580" marT="34290" marB="34290">
                        <a:solidFill>
                          <a:schemeClr val="accent6">
                            <a:lumMod val="20000"/>
                            <a:lumOff val="8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(TP) / (TP+FP)</a:t>
                          </a:r>
                          <a:endParaRPr lang="ko-KR" altLang="en-US" sz="1200" dirty="0"/>
                        </a:p>
                        <a:p>
                          <a:pPr latinLnBrk="1"/>
                          <a:endParaRPr lang="ko-KR" altLang="en-US" sz="1200" dirty="0"/>
                        </a:p>
                      </a:txBody>
                      <a:tcPr marL="68580" marR="68580" marT="34290" marB="34290">
                        <a:solidFill>
                          <a:schemeClr val="accent6">
                            <a:lumMod val="20000"/>
                            <a:lumOff val="8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긍정</a:t>
                          </a:r>
                          <a:r>
                            <a:rPr lang="en-US" altLang="ko-KR" sz="1200" dirty="0"/>
                            <a:t>(positive)’</a:t>
                          </a:r>
                          <a:r>
                            <a:rPr lang="ko-KR" altLang="en-US" sz="1200" dirty="0"/>
                            <a:t>으로 예측한 비율 중에서 실제로 ‘긍정’</a:t>
                          </a:r>
                          <a:r>
                            <a:rPr lang="en-US" altLang="ko-KR" sz="1200" dirty="0"/>
                            <a:t>(True Positive)</a:t>
                          </a:r>
                          <a:r>
                            <a:rPr lang="ko-KR" altLang="en-US" sz="1200" dirty="0"/>
                            <a:t>인 비율 </a:t>
                          </a:r>
                        </a:p>
                        <a:p>
                          <a:pPr latinLnBrk="1"/>
                          <a:endParaRPr lang="ko-KR" altLang="en-US" sz="12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3241808328"/>
                      </a:ext>
                    </a:extLst>
                  </a:tr>
                  <a:tr h="397879">
                    <a:tc>
                      <a:txBody>
                        <a:bodyPr/>
                        <a:lstStyle/>
                        <a:p>
                          <a:pPr latinLnBrk="1"/>
                          <a:r>
                            <a:rPr lang="ko-KR" altLang="en-US" sz="1200" b="1" dirty="0"/>
                            <a:t>특이도 </a:t>
                          </a:r>
                          <a:r>
                            <a:rPr lang="en-US" altLang="ko-KR" sz="1200" b="1" dirty="0"/>
                            <a:t>(specificity)</a:t>
                          </a:r>
                          <a:endParaRPr lang="ko-KR" altLang="en-US" sz="1200" b="1" dirty="0"/>
                        </a:p>
                      </a:txBody>
                      <a:tcPr marL="68580" marR="68580" marT="34290" marB="34290">
                        <a:solidFill>
                          <a:schemeClr val="accent3">
                            <a:lumMod val="40000"/>
                            <a:lumOff val="60000"/>
                          </a:schemeClr>
                        </a:solidFill>
                      </a:tcPr>
                    </a:tc>
                    <a:tc>
                      <a:txBody>
                        <a:bodyPr/>
                        <a:lstStyle/>
                        <a:p>
                          <a:pPr latinLnBrk="1"/>
                          <a:r>
                            <a:rPr lang="en-US" altLang="ko-KR" sz="1200" dirty="0"/>
                            <a:t>(TN) / (TN+FP)</a:t>
                          </a:r>
                          <a:endParaRPr lang="ko-KR" altLang="en-US" sz="1200" dirty="0"/>
                        </a:p>
                      </a:txBody>
                      <a:tcPr marL="68580" marR="68580" marT="34290" marB="34290">
                        <a:solidFill>
                          <a:schemeClr val="accent3">
                            <a:lumMod val="40000"/>
                            <a:lumOff val="60000"/>
                          </a:schemeClr>
                        </a:solidFill>
                      </a:tcPr>
                    </a:tc>
                    <a:tc>
                      <a:txBody>
                        <a:bodyPr/>
                        <a:lstStyle/>
                        <a:p>
                          <a:pPr latinLnBrk="1"/>
                          <a:r>
                            <a:rPr lang="ko-KR" altLang="en-US" sz="1200" dirty="0"/>
                            <a:t>실제로 ‘부정</a:t>
                          </a:r>
                          <a:r>
                            <a:rPr lang="en-US" altLang="ko-KR" sz="1200" dirty="0"/>
                            <a:t>(negative)’</a:t>
                          </a:r>
                          <a:r>
                            <a:rPr lang="ko-KR" altLang="en-US" sz="1200" dirty="0"/>
                            <a:t>인 범주 </a:t>
                          </a:r>
                          <a:r>
                            <a:rPr lang="ko-KR" altLang="en-US" sz="1200" dirty="0" err="1"/>
                            <a:t>중에서‘부정’으로</a:t>
                          </a:r>
                          <a:r>
                            <a:rPr lang="ko-KR" altLang="en-US" sz="1200" dirty="0"/>
                            <a:t> 올바르게 예측 </a:t>
                          </a:r>
                          <a:r>
                            <a:rPr lang="en-US" altLang="ko-KR" sz="1200" dirty="0"/>
                            <a:t>(True Negative)</a:t>
                          </a:r>
                          <a:r>
                            <a:rPr lang="ko-KR" altLang="en-US" sz="1200" dirty="0"/>
                            <a:t>한 비율</a:t>
                          </a:r>
                        </a:p>
                      </a:txBody>
                      <a:tcPr marL="68580" marR="68580" marT="34290" marB="34290">
                        <a:solidFill>
                          <a:schemeClr val="accent3">
                            <a:lumMod val="40000"/>
                            <a:lumOff val="60000"/>
                          </a:schemeClr>
                        </a:solidFill>
                      </a:tcPr>
                    </a:tc>
                    <a:extLst>
                      <a:ext uri="{0D108BD9-81ED-4DB2-BD59-A6C34878D82A}">
                        <a16:rowId xmlns:a16="http://schemas.microsoft.com/office/drawing/2014/main" val="3781149029"/>
                      </a:ext>
                    </a:extLst>
                  </a:tr>
                  <a:tr h="39787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Fall-out</a:t>
                          </a:r>
                          <a:endParaRPr lang="ko-KR" altLang="en-US" sz="1200" b="1" dirty="0"/>
                        </a:p>
                        <a:p>
                          <a:pPr latinLnBrk="1"/>
                          <a:r>
                            <a:rPr lang="en-US" altLang="ko-KR" sz="1200" b="1" dirty="0"/>
                            <a:t>(1-</a:t>
                          </a:r>
                          <a:r>
                            <a:rPr lang="ko-KR" altLang="en-US" sz="1200" b="1" dirty="0"/>
                            <a:t>특이도</a:t>
                          </a:r>
                          <a:r>
                            <a:rPr lang="en-US" altLang="ko-KR" sz="1200" b="1" dirty="0"/>
                            <a:t>)</a:t>
                          </a:r>
                          <a:endParaRPr lang="ko-KR" altLang="en-US" sz="1200" b="1" dirty="0"/>
                        </a:p>
                      </a:txBody>
                      <a:tcPr marL="68580" marR="68580" marT="34290" marB="34290">
                        <a:solidFill>
                          <a:schemeClr val="accent3">
                            <a:lumMod val="40000"/>
                            <a:lumOff val="60000"/>
                          </a:schemeClr>
                        </a:solidFill>
                      </a:tcPr>
                    </a:tc>
                    <a:tc>
                      <a:txBody>
                        <a:bodyPr/>
                        <a:lstStyle/>
                        <a:p>
                          <a:pPr latinLnBrk="1"/>
                          <a:r>
                            <a:rPr lang="en-US" altLang="ko-KR" sz="1200" dirty="0"/>
                            <a:t>(FP) / (TN + FP)</a:t>
                          </a:r>
                          <a:endParaRPr lang="ko-KR" altLang="en-US" sz="1200" dirty="0"/>
                        </a:p>
                      </a:txBody>
                      <a:tcPr marL="68580" marR="68580" marT="34290" marB="34290">
                        <a:solidFill>
                          <a:schemeClr val="accent3">
                            <a:lumMod val="40000"/>
                            <a:lumOff val="6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실제 </a:t>
                          </a:r>
                          <a:r>
                            <a:rPr lang="en-US" altLang="ko-KR" sz="1200" dirty="0"/>
                            <a:t>false data</a:t>
                          </a:r>
                          <a:r>
                            <a:rPr lang="ko-KR" altLang="en-US" sz="1200" dirty="0"/>
                            <a:t>인데 </a:t>
                          </a:r>
                          <a:r>
                            <a:rPr lang="en-US" altLang="ko-KR" sz="1200" dirty="0"/>
                            <a:t>True</a:t>
                          </a:r>
                          <a:r>
                            <a:rPr lang="ko-KR" altLang="en-US" sz="1200" dirty="0"/>
                            <a:t>라고 잘못 예측</a:t>
                          </a:r>
                          <a:r>
                            <a:rPr lang="en-US" altLang="ko-KR" sz="1200" dirty="0"/>
                            <a:t>(</a:t>
                          </a:r>
                          <a:r>
                            <a:rPr lang="ko-KR" altLang="en-US" sz="1200" dirty="0"/>
                            <a:t>분류</a:t>
                          </a:r>
                          <a:r>
                            <a:rPr lang="en-US" altLang="ko-KR" sz="1200" dirty="0"/>
                            <a:t>)</a:t>
                          </a:r>
                          <a:r>
                            <a:rPr lang="ko-KR" altLang="en-US" sz="1200" dirty="0"/>
                            <a:t>한 것  </a:t>
                          </a:r>
                          <a:r>
                            <a:rPr lang="en-US" altLang="ko-KR" sz="1200" dirty="0">
                              <a:sym typeface="Wingdings" panose="05000000000000000000" pitchFamily="2" charset="2"/>
                            </a:rPr>
                            <a:t> </a:t>
                          </a:r>
                          <a:r>
                            <a:rPr lang="ko-KR" altLang="en-US" sz="1200" dirty="0" err="1"/>
                            <a:t>거짓긍정비율</a:t>
                          </a:r>
                          <a:endParaRPr lang="ko-KR" altLang="en-US" sz="1200" dirty="0"/>
                        </a:p>
                      </a:txBody>
                      <a:tcPr marL="68580" marR="68580" marT="34290" marB="34290">
                        <a:solidFill>
                          <a:schemeClr val="accent3">
                            <a:lumMod val="40000"/>
                            <a:lumOff val="60000"/>
                          </a:schemeClr>
                        </a:solidFill>
                      </a:tcPr>
                    </a:tc>
                    <a:extLst>
                      <a:ext uri="{0D108BD9-81ED-4DB2-BD59-A6C34878D82A}">
                        <a16:rowId xmlns:a16="http://schemas.microsoft.com/office/drawing/2014/main" val="2117250974"/>
                      </a:ext>
                    </a:extLst>
                  </a:tr>
                  <a:tr h="90151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F1 score</a:t>
                          </a:r>
                          <a:endParaRPr lang="ko-KR" altLang="en-US" sz="1200" b="1" dirty="0"/>
                        </a:p>
                      </a:txBody>
                      <a:tcPr marL="68580" marR="68580" marT="34290" marB="34290"/>
                    </a:tc>
                    <a:tc>
                      <a:txBody>
                        <a:bodyPr/>
                        <a:lstStyle/>
                        <a:p>
                          <a:pPr latinLnBrk="1"/>
                          <a14:m>
                            <m:oMathPara xmlns:m="http://schemas.openxmlformats.org/officeDocument/2006/math">
                              <m:oMathParaPr>
                                <m:jc m:val="centerGroup"/>
                              </m:oMathParaPr>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2</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m:t>
                                    </m:r>
                                    <m:r>
                                      <a:rPr lang="ko-KR" altLang="en-US" sz="1200" b="0" i="1" smtClean="0">
                                        <a:latin typeface="Cambria Math" panose="02040503050406030204" pitchFamily="18" charset="0"/>
                                      </a:rPr>
                                      <m:t>정밀도</m:t>
                                    </m:r>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𝑋</m:t>
                                    </m:r>
                                    <m:r>
                                      <a:rPr lang="en-US" altLang="ko-KR" sz="1200" b="0" i="1" smtClean="0">
                                        <a:latin typeface="Cambria Math" panose="02040503050406030204" pitchFamily="18" charset="0"/>
                                      </a:rPr>
                                      <m:t> </m:t>
                                    </m:r>
                                    <m:r>
                                      <a:rPr lang="ko-KR" altLang="en-US" sz="1200" b="0" i="1" smtClean="0">
                                        <a:latin typeface="Cambria Math" panose="02040503050406030204" pitchFamily="18" charset="0"/>
                                      </a:rPr>
                                      <m:t>재현율</m:t>
                                    </m:r>
                                    <m:r>
                                      <a:rPr lang="en-US" altLang="ko-KR" sz="1200" b="0" i="1" smtClean="0">
                                        <a:latin typeface="Cambria Math" panose="02040503050406030204" pitchFamily="18" charset="0"/>
                                      </a:rPr>
                                      <m:t>)</m:t>
                                    </m:r>
                                  </m:num>
                                  <m:den>
                                    <m:r>
                                      <a:rPr lang="ko-KR" altLang="en-US" sz="1200" i="1" smtClean="0">
                                        <a:latin typeface="Cambria Math" panose="02040503050406030204" pitchFamily="18" charset="0"/>
                                      </a:rPr>
                                      <m:t>정밀도</m:t>
                                    </m:r>
                                    <m:r>
                                      <a:rPr lang="en-US" altLang="ko-KR" sz="1200" b="0" i="1" smtClean="0">
                                        <a:latin typeface="Cambria Math" panose="02040503050406030204" pitchFamily="18" charset="0"/>
                                      </a:rPr>
                                      <m:t>+ </m:t>
                                    </m:r>
                                    <m:r>
                                      <a:rPr lang="ko-KR" altLang="en-US" sz="1200" b="0" i="1" smtClean="0">
                                        <a:latin typeface="Cambria Math" panose="02040503050406030204" pitchFamily="18" charset="0"/>
                                      </a:rPr>
                                      <m:t>재현율</m:t>
                                    </m:r>
                                  </m:den>
                                </m:f>
                              </m:oMath>
                            </m:oMathPara>
                          </a14:m>
                          <a:endParaRPr lang="ko-KR" altLang="en-US" sz="1200" dirty="0"/>
                        </a:p>
                      </a:txBody>
                      <a:tcPr marL="68580" marR="68580" marT="34290" marB="34290">
                        <a:solidFill>
                          <a:schemeClr val="accent6">
                            <a:lumMod val="20000"/>
                            <a:lumOff val="8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정밀도와 재현율의 조화평균</a:t>
                          </a:r>
                          <a:r>
                            <a:rPr lang="en-US" altLang="ko-KR" sz="1200" dirty="0"/>
                            <a:t>(</a:t>
                          </a:r>
                          <a:r>
                            <a:rPr lang="en-US" altLang="ko-KR" sz="1200" b="0" i="0" kern="1200" dirty="0">
                              <a:solidFill>
                                <a:schemeClr val="dk1"/>
                              </a:solidFill>
                              <a:effectLst/>
                              <a:latin typeface="+mn-lt"/>
                              <a:ea typeface="+mn-ea"/>
                              <a:cs typeface="+mn-cs"/>
                            </a:rPr>
                            <a:t>harmonic mean)</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ko-KR" altLang="en-US" sz="1200" dirty="0">
                              <a:sym typeface="Wingdings" panose="05000000000000000000" pitchFamily="2" charset="2"/>
                            </a:rPr>
                            <a:t>정밀도와 </a:t>
                          </a:r>
                          <a:r>
                            <a:rPr lang="ko-KR" altLang="en-US" sz="1200" dirty="0" err="1">
                              <a:sym typeface="Wingdings" panose="05000000000000000000" pitchFamily="2" charset="2"/>
                            </a:rPr>
                            <a:t>재현율</a:t>
                          </a:r>
                          <a:r>
                            <a:rPr lang="ko-KR" altLang="en-US" sz="1200" dirty="0">
                              <a:sym typeface="Wingdings" panose="05000000000000000000" pitchFamily="2" charset="2"/>
                            </a:rPr>
                            <a:t> 중 하나가 매우 낮아서 </a:t>
                          </a:r>
                          <a:r>
                            <a:rPr lang="en-US" altLang="ko-KR" sz="1200" dirty="0">
                              <a:sym typeface="Wingdings" panose="05000000000000000000" pitchFamily="2" charset="2"/>
                            </a:rPr>
                            <a:t>0</a:t>
                          </a:r>
                          <a:r>
                            <a:rPr lang="ko-KR" altLang="en-US" sz="1200" dirty="0">
                              <a:sym typeface="Wingdings" panose="05000000000000000000" pitchFamily="2" charset="2"/>
                            </a:rPr>
                            <a:t>에 가까운 </a:t>
                          </a:r>
                          <a:r>
                            <a:rPr lang="ko-KR" altLang="en-US" sz="1200" dirty="0" err="1">
                              <a:sym typeface="Wingdings" panose="05000000000000000000" pitchFamily="2" charset="2"/>
                            </a:rPr>
                            <a:t>값일때</a:t>
                          </a:r>
                          <a:r>
                            <a:rPr lang="ko-KR" altLang="en-US" sz="1200" dirty="0">
                              <a:sym typeface="Wingdings" panose="05000000000000000000" pitchFamily="2" charset="2"/>
                            </a:rPr>
                            <a:t> 지표에 잘 </a:t>
                          </a:r>
                          <a:endParaRPr lang="en-US" altLang="ko-KR" sz="1200" dirty="0">
                            <a:sym typeface="Wingdings" panose="05000000000000000000" pitchFamily="2" charset="2"/>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ko-KR" altLang="en-US" sz="1200" dirty="0">
                              <a:sym typeface="Wingdings" panose="05000000000000000000" pitchFamily="2" charset="2"/>
                            </a:rPr>
                            <a:t>반영되도록 하기 위하여 산술평균 대신에 조화평균을 사용</a:t>
                          </a:r>
                          <a:endParaRPr lang="ko-KR" altLang="en-US" sz="1200" dirty="0"/>
                        </a:p>
                      </a:txBody>
                      <a:tcPr marL="68580" marR="68580" marT="34290" marB="34290"/>
                    </a:tc>
                    <a:extLst>
                      <a:ext uri="{0D108BD9-81ED-4DB2-BD59-A6C34878D82A}">
                        <a16:rowId xmlns:a16="http://schemas.microsoft.com/office/drawing/2014/main" val="2207314232"/>
                      </a:ext>
                    </a:extLst>
                  </a:tr>
                </a:tbl>
              </a:graphicData>
            </a:graphic>
          </p:graphicFrame>
        </mc:Choice>
        <mc:Fallback xmlns="">
          <p:graphicFrame>
            <p:nvGraphicFramePr>
              <p:cNvPr id="30" name="표 29">
                <a:extLst>
                  <a:ext uri="{FF2B5EF4-FFF2-40B4-BE49-F238E27FC236}">
                    <a16:creationId xmlns:a16="http://schemas.microsoft.com/office/drawing/2014/main" id="{5933CF0A-9647-4C24-8589-E982721D2AA6}"/>
                  </a:ext>
                </a:extLst>
              </p:cNvPr>
              <p:cNvGraphicFramePr>
                <a:graphicFrameLocks noGrp="1"/>
              </p:cNvGraphicFramePr>
              <p:nvPr>
                <p:extLst>
                  <p:ext uri="{D42A27DB-BD31-4B8C-83A1-F6EECF244321}">
                    <p14:modId xmlns:p14="http://schemas.microsoft.com/office/powerpoint/2010/main" val="1172676856"/>
                  </p:ext>
                </p:extLst>
              </p:nvPr>
            </p:nvGraphicFramePr>
            <p:xfrm>
              <a:off x="309094" y="3150076"/>
              <a:ext cx="8568950" cy="3300622"/>
            </p:xfrm>
            <a:graphic>
              <a:graphicData uri="http://schemas.openxmlformats.org/drawingml/2006/table">
                <a:tbl>
                  <a:tblPr firstRow="1" bandRow="1">
                    <a:tableStyleId>{5C22544A-7EE6-4342-B048-85BDC9FD1C3A}</a:tableStyleId>
                  </a:tblPr>
                  <a:tblGrid>
                    <a:gridCol w="1563101">
                      <a:extLst>
                        <a:ext uri="{9D8B030D-6E8A-4147-A177-3AD203B41FA5}">
                          <a16:colId xmlns:a16="http://schemas.microsoft.com/office/drawing/2014/main" val="1104714721"/>
                        </a:ext>
                      </a:extLst>
                    </a:gridCol>
                    <a:gridCol w="1768709">
                      <a:extLst>
                        <a:ext uri="{9D8B030D-6E8A-4147-A177-3AD203B41FA5}">
                          <a16:colId xmlns:a16="http://schemas.microsoft.com/office/drawing/2014/main" val="2769829919"/>
                        </a:ext>
                      </a:extLst>
                    </a:gridCol>
                    <a:gridCol w="5237140">
                      <a:extLst>
                        <a:ext uri="{9D8B030D-6E8A-4147-A177-3AD203B41FA5}">
                          <a16:colId xmlns:a16="http://schemas.microsoft.com/office/drawing/2014/main" val="2672628174"/>
                        </a:ext>
                      </a:extLst>
                    </a:gridCol>
                  </a:tblGrid>
                  <a:tr h="220980">
                    <a:tc>
                      <a:txBody>
                        <a:bodyPr/>
                        <a:lstStyle/>
                        <a:p>
                          <a:pPr algn="ctr" latinLnBrk="1"/>
                          <a:r>
                            <a:rPr lang="ko-KR" altLang="en-US" sz="1000" dirty="0"/>
                            <a:t>구분</a:t>
                          </a:r>
                        </a:p>
                      </a:txBody>
                      <a:tcPr marL="68580" marR="68580" marT="34290" marB="34290"/>
                    </a:tc>
                    <a:tc>
                      <a:txBody>
                        <a:bodyPr/>
                        <a:lstStyle/>
                        <a:p>
                          <a:pPr algn="ctr" latinLnBrk="1"/>
                          <a:r>
                            <a:rPr lang="ko-KR" altLang="en-US" sz="1000" dirty="0"/>
                            <a:t>계산</a:t>
                          </a:r>
                        </a:p>
                      </a:txBody>
                      <a:tcPr marL="68580" marR="68580" marT="34290" marB="34290"/>
                    </a:tc>
                    <a:tc>
                      <a:txBody>
                        <a:bodyPr/>
                        <a:lstStyle/>
                        <a:p>
                          <a:pPr algn="ctr" latinLnBrk="1"/>
                          <a:r>
                            <a:rPr lang="ko-KR" altLang="en-US" sz="1000" dirty="0"/>
                            <a:t>의미</a:t>
                          </a:r>
                        </a:p>
                      </a:txBody>
                      <a:tcPr marL="68580" marR="68580" marT="34290" marB="34290"/>
                    </a:tc>
                    <a:extLst>
                      <a:ext uri="{0D108BD9-81ED-4DB2-BD59-A6C34878D82A}">
                        <a16:rowId xmlns:a16="http://schemas.microsoft.com/office/drawing/2014/main" val="3386716216"/>
                      </a:ext>
                    </a:extLst>
                  </a:tr>
                  <a:tr h="4343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1" dirty="0"/>
                            <a:t>정확도 </a:t>
                          </a:r>
                          <a:r>
                            <a:rPr lang="en-US" altLang="ko-KR" sz="1200" b="1" dirty="0"/>
                            <a:t>(accuracy)</a:t>
                          </a:r>
                          <a:endParaRPr lang="ko-KR" altLang="en-US" sz="1200" b="1" dirty="0"/>
                        </a:p>
                        <a:p>
                          <a:pPr algn="ctr" latinLnBrk="1"/>
                          <a:endParaRPr lang="ko-KR" altLang="en-US" sz="1200" dirty="0"/>
                        </a:p>
                      </a:txBody>
                      <a:tcPr marL="68580" marR="68580" marT="34290" marB="34290"/>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highlight>
                                <a:srgbClr val="FFFF00"/>
                              </a:highlight>
                            </a:rPr>
                            <a:t>(TP+TN) / (TP+TN+FP+FN)</a:t>
                          </a:r>
                          <a:endParaRPr lang="ko-KR" altLang="en-US" sz="1000" dirty="0">
                            <a:highlight>
                              <a:srgbClr val="FFFF00"/>
                            </a:highlight>
                          </a:endParaRPr>
                        </a:p>
                        <a:p>
                          <a:pPr algn="ctr" latinLnBrk="1"/>
                          <a:endParaRPr lang="ko-KR" altLang="en-US" sz="1000" dirty="0"/>
                        </a:p>
                      </a:txBody>
                      <a:tcPr marL="68580" marR="68580" marT="34290" marB="34290"/>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dirty="0"/>
                            <a:t>실제 분류 범주를 정확하게 예측한 비율 </a:t>
                          </a:r>
                          <a:r>
                            <a:rPr lang="en-US" altLang="ko-KR" sz="1000" dirty="0"/>
                            <a:t>(</a:t>
                          </a:r>
                          <a:r>
                            <a:rPr lang="ko-KR" altLang="en-US" sz="1000" dirty="0"/>
                            <a:t>전체 예측에서 참 긍정</a:t>
                          </a:r>
                          <a:r>
                            <a:rPr lang="en-US" altLang="ko-KR" sz="1000" dirty="0"/>
                            <a:t>(TP)</a:t>
                          </a:r>
                          <a:r>
                            <a:rPr lang="ko-KR" altLang="en-US" sz="1000" dirty="0"/>
                            <a:t>과 </a:t>
                          </a:r>
                          <a:r>
                            <a:rPr lang="ko-KR" altLang="en-US" sz="1000" dirty="0" err="1"/>
                            <a:t>참부정</a:t>
                          </a:r>
                          <a:r>
                            <a:rPr lang="en-US" altLang="ko-KR" sz="1000" dirty="0"/>
                            <a:t>(TN)</a:t>
                          </a:r>
                          <a:r>
                            <a:rPr lang="ko-KR" altLang="en-US" sz="1000" dirty="0"/>
                            <a:t>이 차지하는 비율</a:t>
                          </a:r>
                          <a:r>
                            <a:rPr lang="en-US" altLang="ko-KR" sz="1000" dirty="0"/>
                            <a:t>)   (1-</a:t>
                          </a:r>
                          <a:r>
                            <a:rPr lang="ko-KR" altLang="en-US" sz="1000" dirty="0" err="1"/>
                            <a:t>오류율</a:t>
                          </a:r>
                          <a:r>
                            <a:rPr lang="en-US" altLang="ko-KR" sz="1000" dirty="0"/>
                            <a:t>)    accuracy.</a:t>
                          </a:r>
                          <a:r>
                            <a:rPr lang="en-US" altLang="ko-KR" sz="1000" dirty="0">
                              <a:sym typeface="Wingdings" panose="05000000000000000000" pitchFamily="2" charset="2"/>
                            </a:rPr>
                            <a:t> ACC</a:t>
                          </a:r>
                          <a:endParaRPr lang="ko-KR" altLang="en-US" sz="1000" dirty="0"/>
                        </a:p>
                      </a:txBody>
                      <a:tcPr marL="68580" marR="68580" marT="34290" marB="34290"/>
                    </a:tc>
                    <a:extLst>
                      <a:ext uri="{0D108BD9-81ED-4DB2-BD59-A6C34878D82A}">
                        <a16:rowId xmlns:a16="http://schemas.microsoft.com/office/drawing/2014/main" val="1116139871"/>
                      </a:ext>
                    </a:extLst>
                  </a:tr>
                  <a:tr h="440771">
                    <a:tc>
                      <a:txBody>
                        <a:bodyPr/>
                        <a:lstStyle/>
                        <a:p>
                          <a:pPr latinLnBrk="1"/>
                          <a:r>
                            <a:rPr lang="ko-KR" altLang="en-US" sz="1200" b="1" dirty="0" err="1"/>
                            <a:t>재현율</a:t>
                          </a:r>
                          <a:r>
                            <a:rPr lang="en-US" altLang="ko-KR" sz="1200" b="1" dirty="0"/>
                            <a:t>(recall)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 </a:t>
                          </a:r>
                          <a:r>
                            <a:rPr lang="ko-KR" altLang="en-US" sz="1200" b="1" dirty="0"/>
                            <a:t>민감도 </a:t>
                          </a:r>
                          <a:r>
                            <a:rPr lang="en-US" altLang="ko-KR" sz="1200" b="1" dirty="0"/>
                            <a:t>(sensitivity) </a:t>
                          </a:r>
                          <a:endParaRPr lang="ko-KR" altLang="en-US" sz="1200" b="1" dirty="0"/>
                        </a:p>
                      </a:txBody>
                      <a:tcPr marL="68580" marR="68580" marT="34290" marB="34290">
                        <a:solidFill>
                          <a:schemeClr val="accent6">
                            <a:lumMod val="20000"/>
                            <a:lumOff val="80000"/>
                          </a:schemeClr>
                        </a:solidFill>
                      </a:tcPr>
                    </a:tc>
                    <a:tc>
                      <a:txBody>
                        <a:bodyPr/>
                        <a:lstStyle/>
                        <a:p>
                          <a:pPr latinLnBrk="1"/>
                          <a:r>
                            <a:rPr lang="en-US" altLang="ko-KR" sz="1200" dirty="0"/>
                            <a:t>(TP) / (TP+FN)</a:t>
                          </a:r>
                          <a:endParaRPr lang="ko-KR" altLang="en-US" sz="1200" dirty="0"/>
                        </a:p>
                      </a:txBody>
                      <a:tcPr marL="68580" marR="68580" marT="34290" marB="34290">
                        <a:solidFill>
                          <a:schemeClr val="accent6">
                            <a:lumMod val="20000"/>
                            <a:lumOff val="80000"/>
                          </a:schemeClr>
                        </a:solidFill>
                      </a:tcPr>
                    </a:tc>
                    <a:tc>
                      <a:txBody>
                        <a:bodyPr/>
                        <a:lstStyle/>
                        <a:p>
                          <a:pPr latinLnBrk="1"/>
                          <a:r>
                            <a:rPr lang="ko-KR" altLang="en-US" sz="1200" dirty="0"/>
                            <a:t>실제로 ‘긍정</a:t>
                          </a:r>
                          <a:r>
                            <a:rPr lang="en-US" altLang="ko-KR" sz="1200" dirty="0"/>
                            <a:t>(positive)’</a:t>
                          </a:r>
                          <a:r>
                            <a:rPr lang="ko-KR" altLang="en-US" sz="1200" dirty="0"/>
                            <a:t>인 범주 </a:t>
                          </a:r>
                          <a:r>
                            <a:rPr lang="ko-KR" altLang="en-US" sz="1200" dirty="0" err="1"/>
                            <a:t>중에서‘긍정’으로</a:t>
                          </a:r>
                          <a:r>
                            <a:rPr lang="ko-KR" altLang="en-US" sz="1200" dirty="0"/>
                            <a:t> 올바르게 예측 </a:t>
                          </a:r>
                          <a:r>
                            <a:rPr lang="en-US" altLang="ko-KR" sz="1200" dirty="0"/>
                            <a:t>(True Positive)</a:t>
                          </a:r>
                          <a:r>
                            <a:rPr lang="ko-KR" altLang="en-US" sz="1200" dirty="0"/>
                            <a:t>한 비율</a:t>
                          </a:r>
                          <a:r>
                            <a:rPr lang="en-US" altLang="ko-KR" sz="1200" dirty="0"/>
                            <a:t>-&gt; </a:t>
                          </a:r>
                          <a:r>
                            <a:rPr lang="ko-KR" altLang="en-US" sz="1200" dirty="0"/>
                            <a:t>참 긍정비율</a:t>
                          </a:r>
                        </a:p>
                      </a:txBody>
                      <a:tcPr marL="68580" marR="68580" marT="34290" marB="34290">
                        <a:solidFill>
                          <a:schemeClr val="accent6">
                            <a:lumMod val="20000"/>
                            <a:lumOff val="80000"/>
                          </a:schemeClr>
                        </a:solidFill>
                      </a:tcPr>
                    </a:tc>
                    <a:extLst>
                      <a:ext uri="{0D108BD9-81ED-4DB2-BD59-A6C34878D82A}">
                        <a16:rowId xmlns:a16="http://schemas.microsoft.com/office/drawing/2014/main" val="3027137850"/>
                      </a:ext>
                    </a:extLst>
                  </a:tr>
                  <a:tr h="434340">
                    <a:tc>
                      <a:txBody>
                        <a:bodyPr/>
                        <a:lstStyle/>
                        <a:p>
                          <a:pPr latinLnBrk="1"/>
                          <a:r>
                            <a:rPr lang="ko-KR" altLang="en-US" sz="1200" b="1" dirty="0"/>
                            <a:t>정밀도 </a:t>
                          </a:r>
                          <a:r>
                            <a:rPr lang="en-US" altLang="ko-KR" sz="1200" b="1" dirty="0"/>
                            <a:t>(precision)</a:t>
                          </a:r>
                          <a:endParaRPr lang="ko-KR" altLang="en-US" sz="1200" b="1" dirty="0"/>
                        </a:p>
                      </a:txBody>
                      <a:tcPr marL="68580" marR="68580" marT="34290" marB="34290">
                        <a:solidFill>
                          <a:schemeClr val="accent6">
                            <a:lumMod val="20000"/>
                            <a:lumOff val="8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(TP) / (TP+FP)</a:t>
                          </a:r>
                          <a:endParaRPr lang="ko-KR" altLang="en-US" sz="1200" dirty="0"/>
                        </a:p>
                        <a:p>
                          <a:pPr latinLnBrk="1"/>
                          <a:endParaRPr lang="ko-KR" altLang="en-US" sz="1200" dirty="0"/>
                        </a:p>
                      </a:txBody>
                      <a:tcPr marL="68580" marR="68580" marT="34290" marB="34290">
                        <a:solidFill>
                          <a:schemeClr val="accent6">
                            <a:lumMod val="20000"/>
                            <a:lumOff val="8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긍정</a:t>
                          </a:r>
                          <a:r>
                            <a:rPr lang="en-US" altLang="ko-KR" sz="1200" dirty="0"/>
                            <a:t>(positive)’</a:t>
                          </a:r>
                          <a:r>
                            <a:rPr lang="ko-KR" altLang="en-US" sz="1200" dirty="0"/>
                            <a:t>으로 예측한 비율 중에서 실제로 ‘긍정’</a:t>
                          </a:r>
                          <a:r>
                            <a:rPr lang="en-US" altLang="ko-KR" sz="1200" dirty="0"/>
                            <a:t>(True Positive)</a:t>
                          </a:r>
                          <a:r>
                            <a:rPr lang="ko-KR" altLang="en-US" sz="1200" dirty="0"/>
                            <a:t>인 비율 </a:t>
                          </a:r>
                        </a:p>
                        <a:p>
                          <a:pPr latinLnBrk="1"/>
                          <a:endParaRPr lang="ko-KR" altLang="en-US" sz="12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3241808328"/>
                      </a:ext>
                    </a:extLst>
                  </a:tr>
                  <a:tr h="434340">
                    <a:tc>
                      <a:txBody>
                        <a:bodyPr/>
                        <a:lstStyle/>
                        <a:p>
                          <a:pPr latinLnBrk="1"/>
                          <a:r>
                            <a:rPr lang="ko-KR" altLang="en-US" sz="1200" b="1" dirty="0"/>
                            <a:t>특이도 </a:t>
                          </a:r>
                          <a:r>
                            <a:rPr lang="en-US" altLang="ko-KR" sz="1200" b="1" dirty="0"/>
                            <a:t>(specificity)</a:t>
                          </a:r>
                          <a:endParaRPr lang="ko-KR" altLang="en-US" sz="1200" b="1" dirty="0"/>
                        </a:p>
                      </a:txBody>
                      <a:tcPr marL="68580" marR="68580" marT="34290" marB="34290">
                        <a:solidFill>
                          <a:schemeClr val="accent3">
                            <a:lumMod val="40000"/>
                            <a:lumOff val="60000"/>
                          </a:schemeClr>
                        </a:solidFill>
                      </a:tcPr>
                    </a:tc>
                    <a:tc>
                      <a:txBody>
                        <a:bodyPr/>
                        <a:lstStyle/>
                        <a:p>
                          <a:pPr latinLnBrk="1"/>
                          <a:r>
                            <a:rPr lang="en-US" altLang="ko-KR" sz="1200" dirty="0"/>
                            <a:t>(TN) / (TN+FP)</a:t>
                          </a:r>
                          <a:endParaRPr lang="ko-KR" altLang="en-US" sz="1200" dirty="0"/>
                        </a:p>
                      </a:txBody>
                      <a:tcPr marL="68580" marR="68580" marT="34290" marB="34290">
                        <a:solidFill>
                          <a:schemeClr val="accent3">
                            <a:lumMod val="40000"/>
                            <a:lumOff val="60000"/>
                          </a:schemeClr>
                        </a:solidFill>
                      </a:tcPr>
                    </a:tc>
                    <a:tc>
                      <a:txBody>
                        <a:bodyPr/>
                        <a:lstStyle/>
                        <a:p>
                          <a:pPr latinLnBrk="1"/>
                          <a:r>
                            <a:rPr lang="ko-KR" altLang="en-US" sz="1200" dirty="0"/>
                            <a:t>실제로 ‘부정</a:t>
                          </a:r>
                          <a:r>
                            <a:rPr lang="en-US" altLang="ko-KR" sz="1200" dirty="0"/>
                            <a:t>(negative)’</a:t>
                          </a:r>
                          <a:r>
                            <a:rPr lang="ko-KR" altLang="en-US" sz="1200" dirty="0"/>
                            <a:t>인 범주 </a:t>
                          </a:r>
                          <a:r>
                            <a:rPr lang="ko-KR" altLang="en-US" sz="1200" dirty="0" err="1"/>
                            <a:t>중에서‘부정’으로</a:t>
                          </a:r>
                          <a:r>
                            <a:rPr lang="ko-KR" altLang="en-US" sz="1200" dirty="0"/>
                            <a:t> 올바르게 예측 </a:t>
                          </a:r>
                          <a:r>
                            <a:rPr lang="en-US" altLang="ko-KR" sz="1200" dirty="0"/>
                            <a:t>(True Negative)</a:t>
                          </a:r>
                          <a:r>
                            <a:rPr lang="ko-KR" altLang="en-US" sz="1200" dirty="0"/>
                            <a:t>한 비율</a:t>
                          </a:r>
                        </a:p>
                      </a:txBody>
                      <a:tcPr marL="68580" marR="68580" marT="34290" marB="34290">
                        <a:solidFill>
                          <a:schemeClr val="accent3">
                            <a:lumMod val="40000"/>
                            <a:lumOff val="60000"/>
                          </a:schemeClr>
                        </a:solidFill>
                      </a:tcPr>
                    </a:tc>
                    <a:extLst>
                      <a:ext uri="{0D108BD9-81ED-4DB2-BD59-A6C34878D82A}">
                        <a16:rowId xmlns:a16="http://schemas.microsoft.com/office/drawing/2014/main" val="3781149029"/>
                      </a:ext>
                    </a:extLst>
                  </a:tr>
                  <a:tr h="4343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Fall-out</a:t>
                          </a:r>
                          <a:endParaRPr lang="ko-KR" altLang="en-US" sz="1200" b="1" dirty="0"/>
                        </a:p>
                        <a:p>
                          <a:pPr latinLnBrk="1"/>
                          <a:r>
                            <a:rPr lang="en-US" altLang="ko-KR" sz="1200" b="1" dirty="0"/>
                            <a:t>(1-</a:t>
                          </a:r>
                          <a:r>
                            <a:rPr lang="ko-KR" altLang="en-US" sz="1200" b="1" dirty="0"/>
                            <a:t>특이도</a:t>
                          </a:r>
                          <a:r>
                            <a:rPr lang="en-US" altLang="ko-KR" sz="1200" b="1" dirty="0"/>
                            <a:t>)</a:t>
                          </a:r>
                          <a:endParaRPr lang="ko-KR" altLang="en-US" sz="1200" b="1" dirty="0"/>
                        </a:p>
                      </a:txBody>
                      <a:tcPr marL="68580" marR="68580" marT="34290" marB="34290">
                        <a:solidFill>
                          <a:schemeClr val="accent3">
                            <a:lumMod val="40000"/>
                            <a:lumOff val="60000"/>
                          </a:schemeClr>
                        </a:solidFill>
                      </a:tcPr>
                    </a:tc>
                    <a:tc>
                      <a:txBody>
                        <a:bodyPr/>
                        <a:lstStyle/>
                        <a:p>
                          <a:pPr latinLnBrk="1"/>
                          <a:r>
                            <a:rPr lang="en-US" altLang="ko-KR" sz="1200" dirty="0"/>
                            <a:t>(FP) / (TN + FP)</a:t>
                          </a:r>
                          <a:endParaRPr lang="ko-KR" altLang="en-US" sz="1200" dirty="0"/>
                        </a:p>
                      </a:txBody>
                      <a:tcPr marL="68580" marR="68580" marT="34290" marB="34290">
                        <a:solidFill>
                          <a:schemeClr val="accent3">
                            <a:lumMod val="40000"/>
                            <a:lumOff val="6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실제 </a:t>
                          </a:r>
                          <a:r>
                            <a:rPr lang="en-US" altLang="ko-KR" sz="1200" dirty="0"/>
                            <a:t>false data</a:t>
                          </a:r>
                          <a:r>
                            <a:rPr lang="ko-KR" altLang="en-US" sz="1200" dirty="0"/>
                            <a:t>인데 </a:t>
                          </a:r>
                          <a:r>
                            <a:rPr lang="en-US" altLang="ko-KR" sz="1200" dirty="0"/>
                            <a:t>True</a:t>
                          </a:r>
                          <a:r>
                            <a:rPr lang="ko-KR" altLang="en-US" sz="1200" dirty="0"/>
                            <a:t>라고 잘못 예측</a:t>
                          </a:r>
                          <a:r>
                            <a:rPr lang="en-US" altLang="ko-KR" sz="1200" dirty="0"/>
                            <a:t>(</a:t>
                          </a:r>
                          <a:r>
                            <a:rPr lang="ko-KR" altLang="en-US" sz="1200" dirty="0"/>
                            <a:t>분류</a:t>
                          </a:r>
                          <a:r>
                            <a:rPr lang="en-US" altLang="ko-KR" sz="1200" dirty="0"/>
                            <a:t>)</a:t>
                          </a:r>
                          <a:r>
                            <a:rPr lang="ko-KR" altLang="en-US" sz="1200" dirty="0"/>
                            <a:t>한 것  </a:t>
                          </a:r>
                          <a:r>
                            <a:rPr lang="en-US" altLang="ko-KR" sz="1200" dirty="0">
                              <a:sym typeface="Wingdings" panose="05000000000000000000" pitchFamily="2" charset="2"/>
                            </a:rPr>
                            <a:t> </a:t>
                          </a:r>
                          <a:r>
                            <a:rPr lang="ko-KR" altLang="en-US" sz="1200" dirty="0" err="1"/>
                            <a:t>거짓긍정비율</a:t>
                          </a:r>
                          <a:endParaRPr lang="ko-KR" altLang="en-US" sz="1200" dirty="0"/>
                        </a:p>
                      </a:txBody>
                      <a:tcPr marL="68580" marR="68580" marT="34290" marB="34290">
                        <a:solidFill>
                          <a:schemeClr val="accent3">
                            <a:lumMod val="40000"/>
                            <a:lumOff val="60000"/>
                          </a:schemeClr>
                        </a:solidFill>
                      </a:tcPr>
                    </a:tc>
                    <a:extLst>
                      <a:ext uri="{0D108BD9-81ED-4DB2-BD59-A6C34878D82A}">
                        <a16:rowId xmlns:a16="http://schemas.microsoft.com/office/drawing/2014/main" val="2117250974"/>
                      </a:ext>
                    </a:extLst>
                  </a:tr>
                  <a:tr h="90151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F1 score</a:t>
                          </a:r>
                          <a:endParaRPr lang="ko-KR" altLang="en-US" sz="1200" b="1" dirty="0"/>
                        </a:p>
                      </a:txBody>
                      <a:tcPr marL="68580" marR="68580" marT="34290" marB="34290"/>
                    </a:tc>
                    <a:tc>
                      <a:txBody>
                        <a:bodyPr/>
                        <a:lstStyle/>
                        <a:p>
                          <a:endParaRPr lang="ko-KR"/>
                        </a:p>
                      </a:txBody>
                      <a:tcPr marL="68580" marR="68580" marT="34290" marB="34290">
                        <a:blipFill>
                          <a:blip r:embed="rId3"/>
                          <a:stretch>
                            <a:fillRect l="-88966" t="-267568" r="-297931" b="-1351"/>
                          </a:stretch>
                        </a:blip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정밀도와 재현율의 조화평균</a:t>
                          </a:r>
                          <a:r>
                            <a:rPr lang="en-US" altLang="ko-KR" sz="1200" dirty="0"/>
                            <a:t>(</a:t>
                          </a:r>
                          <a:r>
                            <a:rPr lang="en-US" altLang="ko-KR" sz="1200" b="0" i="0" kern="1200" dirty="0">
                              <a:solidFill>
                                <a:schemeClr val="dk1"/>
                              </a:solidFill>
                              <a:effectLst/>
                              <a:latin typeface="+mn-lt"/>
                              <a:ea typeface="+mn-ea"/>
                              <a:cs typeface="+mn-cs"/>
                            </a:rPr>
                            <a:t>harmonic mean)</a:t>
                          </a:r>
                        </a:p>
                        <a:p>
                          <a:pPr marL="171450" marR="0" lvl="0" indent="-171450" algn="l" defTabSz="914400" rtl="0" eaLnBrk="1" fontAlgn="auto" latinLnBrk="1" hangingPunct="1">
                            <a:lnSpc>
                              <a:spcPct val="100000"/>
                            </a:lnSpc>
                            <a:spcBef>
                              <a:spcPts val="0"/>
                            </a:spcBef>
                            <a:spcAft>
                              <a:spcPts val="0"/>
                            </a:spcAft>
                            <a:buClrTx/>
                            <a:buSzTx/>
                            <a:buFont typeface="Wingdings" panose="05000000000000000000" pitchFamily="2" charset="2"/>
                            <a:buChar char="à"/>
                            <a:tabLst/>
                            <a:defRPr/>
                          </a:pPr>
                          <a:r>
                            <a:rPr lang="ko-KR" altLang="en-US" sz="1200" dirty="0">
                              <a:sym typeface="Wingdings" panose="05000000000000000000" pitchFamily="2" charset="2"/>
                            </a:rPr>
                            <a:t>정밀도와 </a:t>
                          </a:r>
                          <a:r>
                            <a:rPr lang="ko-KR" altLang="en-US" sz="1200" dirty="0" err="1">
                              <a:sym typeface="Wingdings" panose="05000000000000000000" pitchFamily="2" charset="2"/>
                            </a:rPr>
                            <a:t>재현율</a:t>
                          </a:r>
                          <a:r>
                            <a:rPr lang="ko-KR" altLang="en-US" sz="1200" dirty="0">
                              <a:sym typeface="Wingdings" panose="05000000000000000000" pitchFamily="2" charset="2"/>
                            </a:rPr>
                            <a:t> 중 하나가 매우 낮아서 </a:t>
                          </a:r>
                          <a:r>
                            <a:rPr lang="en-US" altLang="ko-KR" sz="1200" dirty="0">
                              <a:sym typeface="Wingdings" panose="05000000000000000000" pitchFamily="2" charset="2"/>
                            </a:rPr>
                            <a:t>0</a:t>
                          </a:r>
                          <a:r>
                            <a:rPr lang="ko-KR" altLang="en-US" sz="1200" dirty="0">
                              <a:sym typeface="Wingdings" panose="05000000000000000000" pitchFamily="2" charset="2"/>
                            </a:rPr>
                            <a:t>에 가까운 </a:t>
                          </a:r>
                          <a:r>
                            <a:rPr lang="ko-KR" altLang="en-US" sz="1200" dirty="0" err="1">
                              <a:sym typeface="Wingdings" panose="05000000000000000000" pitchFamily="2" charset="2"/>
                            </a:rPr>
                            <a:t>값일때</a:t>
                          </a:r>
                          <a:r>
                            <a:rPr lang="ko-KR" altLang="en-US" sz="1200" dirty="0">
                              <a:sym typeface="Wingdings" panose="05000000000000000000" pitchFamily="2" charset="2"/>
                            </a:rPr>
                            <a:t> 지표에 잘 </a:t>
                          </a:r>
                          <a:endParaRPr lang="en-US" altLang="ko-KR" sz="1200" dirty="0">
                            <a:sym typeface="Wingdings" panose="05000000000000000000" pitchFamily="2" charset="2"/>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ko-KR" altLang="en-US" sz="1200" dirty="0">
                              <a:sym typeface="Wingdings" panose="05000000000000000000" pitchFamily="2" charset="2"/>
                            </a:rPr>
                            <a:t>반영되도록 하기 위하여 산술평균 대신에 조화평균을 사용</a:t>
                          </a:r>
                          <a:endParaRPr lang="ko-KR" altLang="en-US" sz="1200" dirty="0"/>
                        </a:p>
                      </a:txBody>
                      <a:tcPr marL="68580" marR="68580" marT="34290" marB="34290"/>
                    </a:tc>
                    <a:extLst>
                      <a:ext uri="{0D108BD9-81ED-4DB2-BD59-A6C34878D82A}">
                        <a16:rowId xmlns:a16="http://schemas.microsoft.com/office/drawing/2014/main" val="2207314232"/>
                      </a:ext>
                    </a:extLst>
                  </a:tr>
                </a:tbl>
              </a:graphicData>
            </a:graphic>
          </p:graphicFrame>
        </mc:Fallback>
      </mc:AlternateContent>
      <p:sp>
        <p:nvSpPr>
          <p:cNvPr id="15" name="제목 1">
            <a:extLst>
              <a:ext uri="{FF2B5EF4-FFF2-40B4-BE49-F238E27FC236}">
                <a16:creationId xmlns:a16="http://schemas.microsoft.com/office/drawing/2014/main" id="{19577EF8-0800-4C14-9814-483AF5F9E173}"/>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A8687347-B6CC-4DA7-9A66-058B1D79B509}"/>
              </a:ext>
            </a:extLst>
          </p:cNvPr>
          <p:cNvSpPr/>
          <p:nvPr/>
        </p:nvSpPr>
        <p:spPr>
          <a:xfrm>
            <a:off x="2346800" y="295478"/>
            <a:ext cx="4493538" cy="369332"/>
          </a:xfrm>
          <a:prstGeom prst="rect">
            <a:avLst/>
          </a:prstGeom>
        </p:spPr>
        <p:txBody>
          <a:bodyPr wrap="none">
            <a:spAutoFit/>
          </a:bodyPr>
          <a:lstStyle/>
          <a:p>
            <a:pPr algn="ctr"/>
            <a:r>
              <a:rPr lang="en-US" altLang="ko-KR" dirty="0">
                <a:solidFill>
                  <a:srgbClr val="FF0000"/>
                </a:solidFill>
              </a:rPr>
              <a:t>(</a:t>
            </a:r>
            <a:r>
              <a:rPr lang="ko-KR" altLang="en-US" dirty="0">
                <a:solidFill>
                  <a:srgbClr val="FF0000"/>
                </a:solidFill>
              </a:rPr>
              <a:t>분류 모델링</a:t>
            </a:r>
            <a:r>
              <a:rPr lang="en-US" altLang="ko-KR" dirty="0">
                <a:solidFill>
                  <a:srgbClr val="FF0000"/>
                </a:solidFill>
              </a:rPr>
              <a:t>)</a:t>
            </a:r>
            <a:r>
              <a:rPr lang="ko-KR" altLang="en-US" dirty="0"/>
              <a:t>빅데이터 모델 평가 검증하기</a:t>
            </a:r>
            <a:endParaRPr lang="en-US" altLang="ko-KR" dirty="0"/>
          </a:p>
        </p:txBody>
      </p:sp>
      <p:sp>
        <p:nvSpPr>
          <p:cNvPr id="4" name="바닥글 개체 틀 3">
            <a:extLst>
              <a:ext uri="{FF2B5EF4-FFF2-40B4-BE49-F238E27FC236}">
                <a16:creationId xmlns:a16="http://schemas.microsoft.com/office/drawing/2014/main" id="{81CC7C13-2B4C-4B70-A3E1-7A6713A677AB}"/>
              </a:ext>
            </a:extLst>
          </p:cNvPr>
          <p:cNvSpPr>
            <a:spLocks noGrp="1"/>
          </p:cNvSpPr>
          <p:nvPr>
            <p:ph type="ftr" sz="quarter" idx="11"/>
          </p:nvPr>
        </p:nvSpPr>
        <p:spPr/>
        <p:txBody>
          <a:bodyPr/>
          <a:lstStyle/>
          <a:p>
            <a:r>
              <a:rPr lang="en-US" altLang="ko-KR"/>
              <a:t>UBION PBL- FBA</a:t>
            </a:r>
            <a:endParaRPr lang="ko-KR" altLang="en-US"/>
          </a:p>
        </p:txBody>
      </p:sp>
      <p:sp>
        <p:nvSpPr>
          <p:cNvPr id="5" name="슬라이드 번호 개체 틀 4">
            <a:extLst>
              <a:ext uri="{FF2B5EF4-FFF2-40B4-BE49-F238E27FC236}">
                <a16:creationId xmlns:a16="http://schemas.microsoft.com/office/drawing/2014/main" id="{FAC5E157-8309-41A1-92BE-C5F13674A2D5}"/>
              </a:ext>
            </a:extLst>
          </p:cNvPr>
          <p:cNvSpPr>
            <a:spLocks noGrp="1"/>
          </p:cNvSpPr>
          <p:nvPr>
            <p:ph type="sldNum" sz="quarter" idx="12"/>
          </p:nvPr>
        </p:nvSpPr>
        <p:spPr/>
        <p:txBody>
          <a:bodyPr/>
          <a:lstStyle/>
          <a:p>
            <a:fld id="{DE77BB65-F969-4654-BF30-45C70C1BE112}" type="slidenum">
              <a:rPr lang="ko-KR" altLang="en-US" smtClean="0"/>
              <a:pPr/>
              <a:t>322</a:t>
            </a:fld>
            <a:endParaRPr lang="ko-KR" altLang="en-US"/>
          </a:p>
        </p:txBody>
      </p:sp>
      <p:sp>
        <p:nvSpPr>
          <p:cNvPr id="13" name="직사각형 12">
            <a:extLst>
              <a:ext uri="{FF2B5EF4-FFF2-40B4-BE49-F238E27FC236}">
                <a16:creationId xmlns:a16="http://schemas.microsoft.com/office/drawing/2014/main" id="{3A9E86B3-1844-4D03-837C-0C0F565CDCAB}"/>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46074131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표 25">
            <a:extLst>
              <a:ext uri="{FF2B5EF4-FFF2-40B4-BE49-F238E27FC236}">
                <a16:creationId xmlns:a16="http://schemas.microsoft.com/office/drawing/2014/main" id="{BD22078F-F2B3-4538-98A5-F76922540DC6}"/>
              </a:ext>
            </a:extLst>
          </p:cNvPr>
          <p:cNvGraphicFramePr>
            <a:graphicFrameLocks noGrp="1"/>
          </p:cNvGraphicFramePr>
          <p:nvPr>
            <p:extLst>
              <p:ext uri="{D42A27DB-BD31-4B8C-83A1-F6EECF244321}">
                <p14:modId xmlns:p14="http://schemas.microsoft.com/office/powerpoint/2010/main" val="579911009"/>
              </p:ext>
            </p:extLst>
          </p:nvPr>
        </p:nvGraphicFramePr>
        <p:xfrm>
          <a:off x="387387" y="1045362"/>
          <a:ext cx="4599298" cy="1424940"/>
        </p:xfrm>
        <a:graphic>
          <a:graphicData uri="http://schemas.openxmlformats.org/drawingml/2006/table">
            <a:tbl>
              <a:tblPr firstRow="1" bandRow="1">
                <a:tableStyleId>{5C22544A-7EE6-4342-B048-85BDC9FD1C3A}</a:tableStyleId>
              </a:tblPr>
              <a:tblGrid>
                <a:gridCol w="710542">
                  <a:extLst>
                    <a:ext uri="{9D8B030D-6E8A-4147-A177-3AD203B41FA5}">
                      <a16:colId xmlns:a16="http://schemas.microsoft.com/office/drawing/2014/main" val="1541127032"/>
                    </a:ext>
                  </a:extLst>
                </a:gridCol>
                <a:gridCol w="770286">
                  <a:extLst>
                    <a:ext uri="{9D8B030D-6E8A-4147-A177-3AD203B41FA5}">
                      <a16:colId xmlns:a16="http://schemas.microsoft.com/office/drawing/2014/main" val="432688293"/>
                    </a:ext>
                  </a:extLst>
                </a:gridCol>
                <a:gridCol w="1678310">
                  <a:extLst>
                    <a:ext uri="{9D8B030D-6E8A-4147-A177-3AD203B41FA5}">
                      <a16:colId xmlns:a16="http://schemas.microsoft.com/office/drawing/2014/main" val="2035791264"/>
                    </a:ext>
                  </a:extLst>
                </a:gridCol>
                <a:gridCol w="1440160">
                  <a:extLst>
                    <a:ext uri="{9D8B030D-6E8A-4147-A177-3AD203B41FA5}">
                      <a16:colId xmlns:a16="http://schemas.microsoft.com/office/drawing/2014/main" val="2982443918"/>
                    </a:ext>
                  </a:extLst>
                </a:gridCol>
              </a:tblGrid>
              <a:tr h="278130">
                <a:tc rowSpan="2" gridSpan="2">
                  <a:txBody>
                    <a:bodyPr/>
                    <a:lstStyle/>
                    <a:p>
                      <a:pPr latinLnBrk="1"/>
                      <a:endParaRPr lang="ko-KR" altLang="en-US" sz="900" dirty="0"/>
                    </a:p>
                  </a:txBody>
                  <a:tcPr marL="68580" marR="68580" marT="34290" marB="34290"/>
                </a:tc>
                <a:tc rowSpan="2" hMerge="1">
                  <a:txBody>
                    <a:bodyPr/>
                    <a:lstStyle/>
                    <a:p>
                      <a:pPr latinLnBrk="1"/>
                      <a:endParaRPr lang="ko-KR" altLang="en-US" dirty="0"/>
                    </a:p>
                  </a:txBody>
                  <a:tcPr/>
                </a:tc>
                <a:tc gridSpan="2">
                  <a:txBody>
                    <a:bodyPr/>
                    <a:lstStyle/>
                    <a:p>
                      <a:pPr algn="ctr" latinLnBrk="1"/>
                      <a:r>
                        <a:rPr lang="ko-KR" altLang="en-US" sz="1200" dirty="0">
                          <a:solidFill>
                            <a:srgbClr val="FF0000"/>
                          </a:solidFill>
                        </a:rPr>
                        <a:t>실제</a:t>
                      </a:r>
                      <a:r>
                        <a:rPr lang="ko-KR" altLang="en-US" sz="1200" dirty="0"/>
                        <a:t> 값</a:t>
                      </a:r>
                    </a:p>
                  </a:txBody>
                  <a:tcPr marL="68580" marR="68580" marT="34290" marB="34290"/>
                </a:tc>
                <a:tc hMerge="1">
                  <a:txBody>
                    <a:bodyPr/>
                    <a:lstStyle/>
                    <a:p>
                      <a:pPr latinLnBrk="1"/>
                      <a:endParaRPr lang="ko-KR" altLang="en-US" dirty="0"/>
                    </a:p>
                  </a:txBody>
                  <a:tcPr/>
                </a:tc>
                <a:extLst>
                  <a:ext uri="{0D108BD9-81ED-4DB2-BD59-A6C34878D82A}">
                    <a16:rowId xmlns:a16="http://schemas.microsoft.com/office/drawing/2014/main" val="2462443419"/>
                  </a:ext>
                </a:extLst>
              </a:tr>
              <a:tr h="278130">
                <a:tc gridSpan="2" vMerge="1">
                  <a:txBody>
                    <a:bodyPr/>
                    <a:lstStyle/>
                    <a:p>
                      <a:pPr latinLnBrk="1"/>
                      <a:endParaRPr lang="ko-KR" altLang="en-US"/>
                    </a:p>
                  </a:txBody>
                  <a:tcPr/>
                </a:tc>
                <a:tc hMerge="1" vMerge="1">
                  <a:txBody>
                    <a:bodyPr/>
                    <a:lstStyle/>
                    <a:p>
                      <a:pPr latinLnBrk="1"/>
                      <a:endParaRPr lang="ko-KR" altLang="en-US" dirty="0"/>
                    </a:p>
                  </a:txBody>
                  <a:tcPr/>
                </a:tc>
                <a:tc>
                  <a:txBody>
                    <a:bodyPr/>
                    <a:lstStyle/>
                    <a:p>
                      <a:pPr algn="ctr" latinLnBrk="1"/>
                      <a:r>
                        <a:rPr lang="ko-KR" altLang="en-US" sz="1200" dirty="0"/>
                        <a:t>참</a:t>
                      </a:r>
                    </a:p>
                  </a:txBody>
                  <a:tcPr marL="68580" marR="68580" marT="34290" marB="34290"/>
                </a:tc>
                <a:tc>
                  <a:txBody>
                    <a:bodyPr/>
                    <a:lstStyle/>
                    <a:p>
                      <a:pPr algn="ctr" latinLnBrk="1"/>
                      <a:r>
                        <a:rPr lang="ko-KR" altLang="en-US" sz="1200" dirty="0"/>
                        <a:t>거짓</a:t>
                      </a:r>
                    </a:p>
                  </a:txBody>
                  <a:tcPr marL="68580" marR="68580" marT="34290" marB="34290"/>
                </a:tc>
                <a:extLst>
                  <a:ext uri="{0D108BD9-81ED-4DB2-BD59-A6C34878D82A}">
                    <a16:rowId xmlns:a16="http://schemas.microsoft.com/office/drawing/2014/main" val="3747414731"/>
                  </a:ext>
                </a:extLst>
              </a:tr>
              <a:tr h="278130">
                <a:tc rowSpan="2">
                  <a:txBody>
                    <a:bodyPr/>
                    <a:lstStyle/>
                    <a:p>
                      <a:pPr latinLnBrk="1"/>
                      <a:endParaRPr lang="en-US" altLang="ko-KR" sz="1200" dirty="0"/>
                    </a:p>
                    <a:p>
                      <a:pPr latinLnBrk="1"/>
                      <a:r>
                        <a:rPr lang="ko-KR" altLang="en-US" sz="1200" dirty="0">
                          <a:solidFill>
                            <a:srgbClr val="FF0000"/>
                          </a:solidFill>
                        </a:rPr>
                        <a:t>예측</a:t>
                      </a:r>
                      <a:r>
                        <a:rPr lang="ko-KR" altLang="en-US" sz="1200" dirty="0"/>
                        <a:t> 값</a:t>
                      </a:r>
                    </a:p>
                  </a:txBody>
                  <a:tcPr marL="68580" marR="68580" marT="34290" marB="34290"/>
                </a:tc>
                <a:tc>
                  <a:txBody>
                    <a:bodyPr/>
                    <a:lstStyle/>
                    <a:p>
                      <a:pPr algn="ctr" latinLnBrk="1"/>
                      <a:r>
                        <a:rPr lang="ko-KR" altLang="en-US" sz="1200" dirty="0"/>
                        <a:t>참</a:t>
                      </a:r>
                    </a:p>
                  </a:txBody>
                  <a:tcPr marL="68580" marR="68580" marT="34290" marB="34290"/>
                </a:tc>
                <a:tc>
                  <a:txBody>
                    <a:bodyPr/>
                    <a:lstStyle/>
                    <a:p>
                      <a:pPr latinLnBrk="1"/>
                      <a:r>
                        <a:rPr lang="en-US" altLang="ko-KR" sz="1200" dirty="0"/>
                        <a:t>True Positive (TP)</a:t>
                      </a:r>
                      <a:endParaRPr lang="ko-KR" altLang="en-US" sz="1200" dirty="0"/>
                    </a:p>
                  </a:txBody>
                  <a:tcPr marL="68580" marR="68580" marT="34290" marB="34290">
                    <a:solidFill>
                      <a:schemeClr val="accent6">
                        <a:lumMod val="20000"/>
                        <a:lumOff val="8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False Positive (FP)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(Type II Error)</a:t>
                      </a:r>
                      <a:endParaRPr lang="ko-KR" altLang="en-US" sz="1200" dirty="0"/>
                    </a:p>
                  </a:txBody>
                  <a:tcPr marL="68580" marR="68580" marT="34290" marB="34290">
                    <a:solidFill>
                      <a:schemeClr val="accent4">
                        <a:lumMod val="20000"/>
                        <a:lumOff val="80000"/>
                      </a:schemeClr>
                    </a:solidFill>
                  </a:tcPr>
                </a:tc>
                <a:extLst>
                  <a:ext uri="{0D108BD9-81ED-4DB2-BD59-A6C34878D82A}">
                    <a16:rowId xmlns:a16="http://schemas.microsoft.com/office/drawing/2014/main" val="2968106691"/>
                  </a:ext>
                </a:extLst>
              </a:tr>
              <a:tr h="278130">
                <a:tc vMerge="1">
                  <a:txBody>
                    <a:bodyPr/>
                    <a:lstStyle/>
                    <a:p>
                      <a:pPr latinLnBrk="1"/>
                      <a:endParaRPr lang="ko-KR" altLang="en-US" dirty="0"/>
                    </a:p>
                  </a:txBody>
                  <a:tcPr/>
                </a:tc>
                <a:tc>
                  <a:txBody>
                    <a:bodyPr/>
                    <a:lstStyle/>
                    <a:p>
                      <a:pPr algn="ctr" latinLnBrk="1"/>
                      <a:r>
                        <a:rPr lang="ko-KR" altLang="en-US" sz="1200" dirty="0"/>
                        <a:t>거짓</a:t>
                      </a:r>
                    </a:p>
                  </a:txBody>
                  <a:tcPr marL="68580" marR="68580" marT="34290" marB="34290"/>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False Negative (FN)</a:t>
                      </a:r>
                      <a:endParaRPr lang="ko-KR" altLang="en-US" sz="1200" dirty="0"/>
                    </a:p>
                    <a:p>
                      <a:pPr latinLnBrk="1"/>
                      <a:r>
                        <a:rPr lang="en-US" altLang="ko-KR" sz="1200" dirty="0"/>
                        <a:t>(Type I Error)  </a:t>
                      </a:r>
                      <a:endParaRPr lang="ko-KR" altLang="en-US" sz="1200" dirty="0"/>
                    </a:p>
                  </a:txBody>
                  <a:tcPr marL="68580" marR="68580" marT="34290" marB="34290">
                    <a:solidFill>
                      <a:schemeClr val="accent4">
                        <a:lumMod val="20000"/>
                        <a:lumOff val="80000"/>
                      </a:schemeClr>
                    </a:solidFill>
                  </a:tcPr>
                </a:tc>
                <a:tc>
                  <a:txBody>
                    <a:bodyPr/>
                    <a:lstStyle/>
                    <a:p>
                      <a:pPr latinLnBrk="1"/>
                      <a:r>
                        <a:rPr lang="en-US" altLang="ko-KR" sz="1200" dirty="0"/>
                        <a:t>True Negative (TN)</a:t>
                      </a:r>
                      <a:endParaRPr lang="ko-KR" altLang="en-US" sz="12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510001857"/>
                  </a:ext>
                </a:extLst>
              </a:tr>
            </a:tbl>
          </a:graphicData>
        </a:graphic>
      </p:graphicFrame>
      <p:sp>
        <p:nvSpPr>
          <p:cNvPr id="2" name="TextBox 1">
            <a:extLst>
              <a:ext uri="{FF2B5EF4-FFF2-40B4-BE49-F238E27FC236}">
                <a16:creationId xmlns:a16="http://schemas.microsoft.com/office/drawing/2014/main" id="{5F69EDD8-7FC6-42CC-B1B4-C94E3B083776}"/>
              </a:ext>
            </a:extLst>
          </p:cNvPr>
          <p:cNvSpPr txBox="1"/>
          <p:nvPr/>
        </p:nvSpPr>
        <p:spPr>
          <a:xfrm>
            <a:off x="417184" y="3760533"/>
            <a:ext cx="8568950" cy="2677656"/>
          </a:xfrm>
          <a:prstGeom prst="rect">
            <a:avLst/>
          </a:prstGeom>
          <a:noFill/>
          <a:ln>
            <a:solidFill>
              <a:schemeClr val="accent1"/>
            </a:solidFill>
          </a:ln>
        </p:spPr>
        <p:txBody>
          <a:bodyPr wrap="square" rtlCol="0">
            <a:spAutoFit/>
          </a:bodyPr>
          <a:lstStyle/>
          <a:p>
            <a:r>
              <a:rPr lang="en-US" altLang="ko-KR" sz="1200" dirty="0">
                <a:highlight>
                  <a:srgbClr val="00FFFF"/>
                </a:highlight>
              </a:rPr>
              <a:t>Precision</a:t>
            </a:r>
            <a:r>
              <a:rPr lang="ko-KR" altLang="en-US" sz="1200" dirty="0">
                <a:highlight>
                  <a:srgbClr val="00FFFF"/>
                </a:highlight>
              </a:rPr>
              <a:t>은 모델</a:t>
            </a:r>
            <a:r>
              <a:rPr lang="en-US" altLang="ko-KR" sz="1200" dirty="0">
                <a:highlight>
                  <a:srgbClr val="00FFFF"/>
                </a:highlight>
              </a:rPr>
              <a:t>(</a:t>
            </a:r>
            <a:r>
              <a:rPr lang="ko-KR" altLang="en-US" sz="1200" dirty="0">
                <a:highlight>
                  <a:srgbClr val="00FFFF"/>
                </a:highlight>
              </a:rPr>
              <a:t>예측</a:t>
            </a:r>
            <a:r>
              <a:rPr lang="en-US" altLang="ko-KR" sz="1200" dirty="0">
                <a:highlight>
                  <a:srgbClr val="00FFFF"/>
                </a:highlight>
              </a:rPr>
              <a:t>)</a:t>
            </a:r>
            <a:r>
              <a:rPr lang="ko-KR" altLang="en-US" sz="1200" dirty="0">
                <a:highlight>
                  <a:srgbClr val="00FFFF"/>
                </a:highlight>
              </a:rPr>
              <a:t>의 입장에서 정답을 맞춘 경우</a:t>
            </a:r>
            <a:endParaRPr lang="en-US" altLang="ko-KR" sz="1200" dirty="0">
              <a:highlight>
                <a:srgbClr val="00FFFF"/>
              </a:highlight>
            </a:endParaRPr>
          </a:p>
          <a:p>
            <a:r>
              <a:rPr lang="ko-KR" altLang="en-US" sz="1200" dirty="0">
                <a:highlight>
                  <a:srgbClr val="00FFFF"/>
                </a:highlight>
              </a:rPr>
              <a:t> </a:t>
            </a:r>
            <a:r>
              <a:rPr lang="en-US" altLang="ko-KR" sz="1200" dirty="0">
                <a:highlight>
                  <a:srgbClr val="00FFFF"/>
                </a:highlight>
              </a:rPr>
              <a:t>Recall </a:t>
            </a:r>
            <a:r>
              <a:rPr lang="ko-KR" altLang="en-US" sz="1200" dirty="0">
                <a:highlight>
                  <a:srgbClr val="00FFFF"/>
                </a:highlight>
              </a:rPr>
              <a:t>은 실제 정답의 입장에서 </a:t>
            </a:r>
            <a:r>
              <a:rPr lang="en-US" altLang="ko-KR" sz="1200" dirty="0">
                <a:highlight>
                  <a:srgbClr val="00FFFF"/>
                </a:highlight>
              </a:rPr>
              <a:t>True </a:t>
            </a:r>
            <a:r>
              <a:rPr lang="ko-KR" altLang="en-US" sz="1200" dirty="0">
                <a:highlight>
                  <a:srgbClr val="00FFFF"/>
                </a:highlight>
              </a:rPr>
              <a:t>라고 맞춘 경우</a:t>
            </a:r>
            <a:endParaRPr lang="en-US" altLang="ko-KR" sz="1200" dirty="0">
              <a:highlight>
                <a:srgbClr val="00FFFF"/>
              </a:highlight>
            </a:endParaRPr>
          </a:p>
          <a:p>
            <a:r>
              <a:rPr lang="en-US" altLang="ko-KR" sz="1200" dirty="0">
                <a:highlight>
                  <a:srgbClr val="00FFFF"/>
                </a:highlight>
              </a:rPr>
              <a:t> </a:t>
            </a:r>
            <a:r>
              <a:rPr lang="ko-KR" altLang="en-US" sz="1200" dirty="0"/>
              <a:t>위의 경우에는 확실하지 않은 경우 예측을 하지 않고 보류하여 </a:t>
            </a:r>
            <a:r>
              <a:rPr lang="en-US" altLang="ko-KR" sz="1200" dirty="0"/>
              <a:t>FP</a:t>
            </a:r>
            <a:r>
              <a:rPr lang="ko-KR" altLang="en-US" sz="1200" dirty="0"/>
              <a:t>의 경우를 줄여</a:t>
            </a:r>
            <a:r>
              <a:rPr lang="en-US" altLang="ko-KR" sz="1200" dirty="0"/>
              <a:t>, Precision</a:t>
            </a:r>
            <a:r>
              <a:rPr lang="ko-KR" altLang="en-US" sz="1200" dirty="0"/>
              <a:t>을 편법으로 끌어 올리는 경우</a:t>
            </a:r>
            <a:endParaRPr lang="en-US" altLang="ko-KR" sz="1200" dirty="0"/>
          </a:p>
          <a:p>
            <a:r>
              <a:rPr lang="en-US" altLang="ko-KR" sz="1200" dirty="0"/>
              <a:t>.</a:t>
            </a:r>
          </a:p>
          <a:p>
            <a:pPr>
              <a:defRPr/>
            </a:pPr>
            <a:r>
              <a:rPr lang="en-US" altLang="ko-KR" sz="1200" b="1" dirty="0">
                <a:highlight>
                  <a:srgbClr val="00FFFF"/>
                </a:highlight>
              </a:rPr>
              <a:t>Precision </a:t>
            </a:r>
            <a:r>
              <a:rPr lang="ko-KR" altLang="en-US" sz="1200" b="1" dirty="0">
                <a:highlight>
                  <a:srgbClr val="00FFFF"/>
                </a:highlight>
              </a:rPr>
              <a:t>과 </a:t>
            </a:r>
            <a:r>
              <a:rPr lang="en-US" altLang="ko-KR" sz="1200" b="1" dirty="0">
                <a:highlight>
                  <a:srgbClr val="00FFFF"/>
                </a:highlight>
              </a:rPr>
              <a:t>Recall </a:t>
            </a:r>
            <a:r>
              <a:rPr lang="ko-KR" altLang="en-US" sz="1200" b="1" dirty="0">
                <a:highlight>
                  <a:srgbClr val="00FFFF"/>
                </a:highlight>
              </a:rPr>
              <a:t>의 </a:t>
            </a:r>
            <a:r>
              <a:rPr lang="en-US" altLang="ko-KR" sz="1200" b="1" dirty="0">
                <a:highlight>
                  <a:srgbClr val="00FFFF"/>
                </a:highlight>
              </a:rPr>
              <a:t>trade-off </a:t>
            </a:r>
            <a:r>
              <a:rPr lang="ko-KR" altLang="en-US" sz="1200" b="1" dirty="0">
                <a:highlight>
                  <a:srgbClr val="00FFFF"/>
                </a:highlight>
              </a:rPr>
              <a:t>관계</a:t>
            </a:r>
            <a:endParaRPr lang="en-US" altLang="ko-KR" sz="1200" b="1" dirty="0">
              <a:highlight>
                <a:srgbClr val="00FFFF"/>
              </a:highlight>
            </a:endParaRPr>
          </a:p>
          <a:p>
            <a:r>
              <a:rPr lang="en-US" altLang="ko-KR" sz="1200" dirty="0"/>
              <a:t>Precision</a:t>
            </a:r>
            <a:r>
              <a:rPr lang="ko-KR" altLang="en-US" sz="1200" dirty="0"/>
              <a:t>과 </a:t>
            </a:r>
            <a:r>
              <a:rPr lang="en-US" altLang="ko-KR" sz="1200" dirty="0"/>
              <a:t>Recall</a:t>
            </a:r>
            <a:r>
              <a:rPr lang="ko-KR" altLang="en-US" sz="1200" dirty="0"/>
              <a:t>의 </a:t>
            </a:r>
            <a:r>
              <a:rPr lang="en-US" altLang="ko-KR" sz="1200" dirty="0"/>
              <a:t>Trade-off</a:t>
            </a:r>
            <a:r>
              <a:rPr lang="ko-KR" altLang="en-US" sz="1200" dirty="0"/>
              <a:t>를 결정하는 수치는 </a:t>
            </a:r>
            <a:r>
              <a:rPr lang="en-US" altLang="ko-KR" sz="1200" dirty="0"/>
              <a:t>Threshold(</a:t>
            </a:r>
            <a:r>
              <a:rPr lang="ko-KR" altLang="en-US" sz="1200" dirty="0"/>
              <a:t>임계치</a:t>
            </a:r>
            <a:r>
              <a:rPr lang="en-US" altLang="ko-KR" sz="1200" dirty="0"/>
              <a:t> :Positive </a:t>
            </a:r>
            <a:r>
              <a:rPr lang="ko-KR" altLang="en-US" sz="1200" dirty="0" err="1"/>
              <a:t>예측값을</a:t>
            </a:r>
            <a:r>
              <a:rPr lang="ko-KR" altLang="en-US" sz="1200" dirty="0"/>
              <a:t> 결정하는 확률의 기준이 </a:t>
            </a:r>
            <a:r>
              <a:rPr lang="en-US" altLang="ko-KR" sz="1200" dirty="0"/>
              <a:t>)</a:t>
            </a:r>
          </a:p>
          <a:p>
            <a:r>
              <a:rPr lang="ko-KR" altLang="en-US" sz="1200" dirty="0"/>
              <a:t>보통 </a:t>
            </a:r>
            <a:r>
              <a:rPr lang="en-US" altLang="ko-KR" sz="1200" dirty="0"/>
              <a:t>Binary classification</a:t>
            </a:r>
            <a:r>
              <a:rPr lang="ko-KR" altLang="en-US" sz="1200" dirty="0"/>
              <a:t>의 경우 확률이 </a:t>
            </a:r>
            <a:r>
              <a:rPr lang="en-US" altLang="ko-KR" sz="1200" dirty="0"/>
              <a:t>0.5</a:t>
            </a:r>
            <a:r>
              <a:rPr lang="ko-KR" altLang="en-US" sz="1200" dirty="0"/>
              <a:t>를 넘어가면 </a:t>
            </a:r>
            <a:r>
              <a:rPr lang="en-US" altLang="ko-KR" sz="1200" dirty="0"/>
              <a:t>Positive</a:t>
            </a:r>
            <a:r>
              <a:rPr lang="ko-KR" altLang="en-US" sz="1200" dirty="0"/>
              <a:t>로</a:t>
            </a:r>
            <a:r>
              <a:rPr lang="en-US" altLang="ko-KR" sz="1200" dirty="0"/>
              <a:t>, 0.5 </a:t>
            </a:r>
            <a:r>
              <a:rPr lang="ko-KR" altLang="en-US" sz="1200" dirty="0"/>
              <a:t>이하면 </a:t>
            </a:r>
            <a:r>
              <a:rPr lang="en-US" altLang="ko-KR" sz="1200" dirty="0"/>
              <a:t>Negative</a:t>
            </a:r>
            <a:r>
              <a:rPr lang="ko-KR" altLang="en-US" sz="1200" dirty="0"/>
              <a:t>로 예측하는데</a:t>
            </a:r>
            <a:r>
              <a:rPr lang="en-US" altLang="ko-KR" sz="1200" dirty="0"/>
              <a:t>, </a:t>
            </a:r>
            <a:r>
              <a:rPr lang="ko-KR" altLang="en-US" sz="1200" dirty="0"/>
              <a:t>이때 사용하는 값이 </a:t>
            </a:r>
            <a:r>
              <a:rPr lang="en-US" altLang="ko-KR" sz="1200" dirty="0"/>
              <a:t>Threshold(0.5)</a:t>
            </a:r>
          </a:p>
          <a:p>
            <a:r>
              <a:rPr lang="en-US" altLang="ko-KR" sz="1200" dirty="0">
                <a:sym typeface="Wingdings" panose="05000000000000000000" pitchFamily="2" charset="2"/>
              </a:rPr>
              <a:t> </a:t>
            </a:r>
            <a:r>
              <a:rPr lang="en-US" altLang="ko-KR" sz="1200" dirty="0"/>
              <a:t>Threshold</a:t>
            </a:r>
            <a:r>
              <a:rPr lang="ko-KR" altLang="en-US" sz="1200" dirty="0"/>
              <a:t>를 낮추면 </a:t>
            </a:r>
            <a:r>
              <a:rPr lang="en-US" altLang="ko-KR" sz="1200" dirty="0"/>
              <a:t>Positive</a:t>
            </a:r>
            <a:r>
              <a:rPr lang="ko-KR" altLang="en-US" sz="1200" dirty="0"/>
              <a:t>로 더 많이 예측하니 </a:t>
            </a:r>
            <a:r>
              <a:rPr lang="en-US" altLang="ko-KR" sz="1200" b="1" u="sng" dirty="0">
                <a:highlight>
                  <a:srgbClr val="FFFF00"/>
                </a:highlight>
              </a:rPr>
              <a:t>Precision</a:t>
            </a:r>
            <a:r>
              <a:rPr lang="ko-KR" altLang="en-US" sz="1200" b="1" u="sng" dirty="0">
                <a:highlight>
                  <a:srgbClr val="FFFF00"/>
                </a:highlight>
              </a:rPr>
              <a:t> 감소 </a:t>
            </a:r>
            <a:r>
              <a:rPr lang="en-US" altLang="ko-KR" sz="1200" b="1" u="sng" dirty="0">
                <a:highlight>
                  <a:srgbClr val="FFFF00"/>
                </a:highlight>
              </a:rPr>
              <a:t>+  Recall </a:t>
            </a:r>
            <a:r>
              <a:rPr lang="ko-KR" altLang="en-US" sz="1200" b="1" u="sng" dirty="0">
                <a:highlight>
                  <a:srgbClr val="FFFF00"/>
                </a:highlight>
              </a:rPr>
              <a:t> 증가</a:t>
            </a:r>
            <a:endParaRPr lang="en-US" altLang="ko-KR" sz="1200" b="1" u="sng" dirty="0">
              <a:highlight>
                <a:srgbClr val="FFFF00"/>
              </a:highlight>
            </a:endParaRPr>
          </a:p>
          <a:p>
            <a:pPr marL="171450" indent="-171450">
              <a:buFont typeface="Wingdings" panose="05000000000000000000" pitchFamily="2" charset="2"/>
              <a:buChar char="à"/>
            </a:pPr>
            <a:r>
              <a:rPr lang="en-US" altLang="ko-KR" sz="1200" dirty="0"/>
              <a:t>Threshold</a:t>
            </a:r>
            <a:r>
              <a:rPr lang="ko-KR" altLang="en-US" sz="1200" dirty="0"/>
              <a:t>를 높이면</a:t>
            </a:r>
            <a:r>
              <a:rPr lang="en-US" altLang="ko-KR" sz="1200" dirty="0"/>
              <a:t>, Positive</a:t>
            </a:r>
            <a:r>
              <a:rPr lang="ko-KR" altLang="en-US" sz="1200" dirty="0"/>
              <a:t>로 예측하는 값이 더 적어져서  </a:t>
            </a:r>
            <a:r>
              <a:rPr lang="en-US" altLang="ko-KR" sz="1200" b="1" u="sng" dirty="0">
                <a:highlight>
                  <a:srgbClr val="FFFF00"/>
                </a:highlight>
              </a:rPr>
              <a:t>Precision</a:t>
            </a:r>
            <a:r>
              <a:rPr lang="ko-KR" altLang="en-US" sz="1200" b="1" u="sng" dirty="0">
                <a:highlight>
                  <a:srgbClr val="FFFF00"/>
                </a:highlight>
              </a:rPr>
              <a:t> 증가 </a:t>
            </a:r>
            <a:r>
              <a:rPr lang="en-US" altLang="ko-KR" sz="1200" b="1" u="sng" dirty="0">
                <a:highlight>
                  <a:srgbClr val="FFFF00"/>
                </a:highlight>
              </a:rPr>
              <a:t>+ Recall</a:t>
            </a:r>
            <a:r>
              <a:rPr lang="ko-KR" altLang="en-US" sz="1200" b="1" u="sng" dirty="0">
                <a:highlight>
                  <a:srgbClr val="FFFF00"/>
                </a:highlight>
              </a:rPr>
              <a:t> 감소</a:t>
            </a:r>
            <a:endParaRPr lang="en-US" altLang="ko-KR" sz="1200" b="1" u="sng" dirty="0">
              <a:highlight>
                <a:srgbClr val="FFFF00"/>
              </a:highlight>
            </a:endParaRPr>
          </a:p>
          <a:p>
            <a:pPr marL="171450" indent="-171450">
              <a:buFont typeface="Wingdings" panose="05000000000000000000" pitchFamily="2" charset="2"/>
              <a:buChar char="à"/>
            </a:pPr>
            <a:endParaRPr lang="en-US" altLang="ko-KR" sz="1200" dirty="0">
              <a:highlight>
                <a:srgbClr val="FFFF00"/>
              </a:highlight>
            </a:endParaRPr>
          </a:p>
          <a:p>
            <a:endParaRPr lang="en-US" altLang="ko-KR" sz="1200" dirty="0"/>
          </a:p>
          <a:p>
            <a:pPr lvl="0">
              <a:defRPr/>
            </a:pPr>
            <a:r>
              <a:rPr lang="en-US" altLang="ko-KR" sz="1200" b="1" dirty="0">
                <a:highlight>
                  <a:srgbClr val="00FFFF"/>
                </a:highlight>
              </a:rPr>
              <a:t>F1 score : </a:t>
            </a:r>
            <a:r>
              <a:rPr lang="ko-KR" altLang="en-US" sz="1200" dirty="0"/>
              <a:t>데이터의 비율 자체가 </a:t>
            </a:r>
            <a:r>
              <a:rPr lang="ko-KR" altLang="en-US" sz="1200" b="1" u="sng" dirty="0"/>
              <a:t>편향되어 있을 경우</a:t>
            </a:r>
            <a:r>
              <a:rPr lang="ko-KR" altLang="en-US" sz="1200" dirty="0"/>
              <a:t>에도 모델의 추론능력을 신뢰성 있게 평가할 수 있는 지표</a:t>
            </a:r>
            <a:endParaRPr lang="en-US" altLang="ko-KR" sz="1200" dirty="0"/>
          </a:p>
          <a:p>
            <a:pPr lvl="0">
              <a:defRPr/>
            </a:pPr>
            <a:r>
              <a:rPr lang="en-US" altLang="ko-KR" sz="1200" dirty="0">
                <a:sym typeface="Wingdings" panose="05000000000000000000" pitchFamily="2" charset="2"/>
              </a:rPr>
              <a:t> </a:t>
            </a:r>
            <a:r>
              <a:rPr lang="ko-KR" altLang="en-US" sz="1200" dirty="0">
                <a:sym typeface="Wingdings" panose="05000000000000000000" pitchFamily="2" charset="2"/>
              </a:rPr>
              <a:t>조화평균 </a:t>
            </a:r>
            <a:r>
              <a:rPr lang="en-US" altLang="ko-KR" sz="1200" dirty="0">
                <a:sym typeface="Wingdings" panose="05000000000000000000" pitchFamily="2" charset="2"/>
              </a:rPr>
              <a:t>: </a:t>
            </a:r>
            <a:r>
              <a:rPr lang="ko-KR" altLang="en-US" sz="1200" dirty="0">
                <a:sym typeface="Wingdings" panose="05000000000000000000" pitchFamily="2" charset="2"/>
              </a:rPr>
              <a:t>각 각의 역수의 합을 계산 후 다시 역수 한 값</a:t>
            </a:r>
            <a:endParaRPr lang="ko-KR" altLang="en-US" sz="1200" dirty="0"/>
          </a:p>
        </p:txBody>
      </p:sp>
      <p:sp>
        <p:nvSpPr>
          <p:cNvPr id="15" name="제목 1">
            <a:extLst>
              <a:ext uri="{FF2B5EF4-FFF2-40B4-BE49-F238E27FC236}">
                <a16:creationId xmlns:a16="http://schemas.microsoft.com/office/drawing/2014/main" id="{19577EF8-0800-4C14-9814-483AF5F9E173}"/>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A8687347-B6CC-4DA7-9A66-058B1D79B509}"/>
              </a:ext>
            </a:extLst>
          </p:cNvPr>
          <p:cNvSpPr/>
          <p:nvPr/>
        </p:nvSpPr>
        <p:spPr>
          <a:xfrm>
            <a:off x="2346800" y="295478"/>
            <a:ext cx="4493538" cy="369332"/>
          </a:xfrm>
          <a:prstGeom prst="rect">
            <a:avLst/>
          </a:prstGeom>
        </p:spPr>
        <p:txBody>
          <a:bodyPr wrap="none">
            <a:spAutoFit/>
          </a:bodyPr>
          <a:lstStyle/>
          <a:p>
            <a:pPr algn="ctr"/>
            <a:r>
              <a:rPr lang="en-US" altLang="ko-KR" dirty="0">
                <a:solidFill>
                  <a:srgbClr val="FF0000"/>
                </a:solidFill>
              </a:rPr>
              <a:t>(</a:t>
            </a:r>
            <a:r>
              <a:rPr lang="ko-KR" altLang="en-US" dirty="0">
                <a:solidFill>
                  <a:srgbClr val="FF0000"/>
                </a:solidFill>
              </a:rPr>
              <a:t>분류 모델링</a:t>
            </a:r>
            <a:r>
              <a:rPr lang="en-US" altLang="ko-KR" dirty="0">
                <a:solidFill>
                  <a:srgbClr val="FF0000"/>
                </a:solidFill>
              </a:rPr>
              <a:t>)</a:t>
            </a:r>
            <a:r>
              <a:rPr lang="ko-KR" altLang="en-US" dirty="0"/>
              <a:t>빅데이터 모델 평가 검증하기</a:t>
            </a:r>
            <a:endParaRPr lang="en-US" altLang="ko-KR" dirty="0"/>
          </a:p>
        </p:txBody>
      </p:sp>
      <p:sp>
        <p:nvSpPr>
          <p:cNvPr id="4" name="바닥글 개체 틀 3">
            <a:extLst>
              <a:ext uri="{FF2B5EF4-FFF2-40B4-BE49-F238E27FC236}">
                <a16:creationId xmlns:a16="http://schemas.microsoft.com/office/drawing/2014/main" id="{81CC7C13-2B4C-4B70-A3E1-7A6713A677AB}"/>
              </a:ext>
            </a:extLst>
          </p:cNvPr>
          <p:cNvSpPr>
            <a:spLocks noGrp="1"/>
          </p:cNvSpPr>
          <p:nvPr>
            <p:ph type="ftr" sz="quarter" idx="11"/>
          </p:nvPr>
        </p:nvSpPr>
        <p:spPr/>
        <p:txBody>
          <a:bodyPr/>
          <a:lstStyle/>
          <a:p>
            <a:r>
              <a:rPr lang="en-US" altLang="ko-KR"/>
              <a:t>UBION PBL- FBA</a:t>
            </a:r>
            <a:endParaRPr lang="ko-KR" altLang="en-US"/>
          </a:p>
        </p:txBody>
      </p:sp>
      <p:sp>
        <p:nvSpPr>
          <p:cNvPr id="5" name="슬라이드 번호 개체 틀 4">
            <a:extLst>
              <a:ext uri="{FF2B5EF4-FFF2-40B4-BE49-F238E27FC236}">
                <a16:creationId xmlns:a16="http://schemas.microsoft.com/office/drawing/2014/main" id="{FAC5E157-8309-41A1-92BE-C5F13674A2D5}"/>
              </a:ext>
            </a:extLst>
          </p:cNvPr>
          <p:cNvSpPr>
            <a:spLocks noGrp="1"/>
          </p:cNvSpPr>
          <p:nvPr>
            <p:ph type="sldNum" sz="quarter" idx="12"/>
          </p:nvPr>
        </p:nvSpPr>
        <p:spPr/>
        <p:txBody>
          <a:bodyPr/>
          <a:lstStyle/>
          <a:p>
            <a:fld id="{DE77BB65-F969-4654-BF30-45C70C1BE112}" type="slidenum">
              <a:rPr lang="ko-KR" altLang="en-US" smtClean="0"/>
              <a:pPr/>
              <a:t>323</a:t>
            </a:fld>
            <a:endParaRPr lang="ko-KR" altLang="en-US"/>
          </a:p>
        </p:txBody>
      </p:sp>
      <p:sp>
        <p:nvSpPr>
          <p:cNvPr id="13" name="직사각형 12">
            <a:extLst>
              <a:ext uri="{FF2B5EF4-FFF2-40B4-BE49-F238E27FC236}">
                <a16:creationId xmlns:a16="http://schemas.microsoft.com/office/drawing/2014/main" id="{3A9E86B3-1844-4D03-837C-0C0F565CDCAB}"/>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
        <p:nvSpPr>
          <p:cNvPr id="7" name="TextBox 6">
            <a:extLst>
              <a:ext uri="{FF2B5EF4-FFF2-40B4-BE49-F238E27FC236}">
                <a16:creationId xmlns:a16="http://schemas.microsoft.com/office/drawing/2014/main" id="{5BB58EA0-F87D-469D-B744-898005481A69}"/>
              </a:ext>
            </a:extLst>
          </p:cNvPr>
          <p:cNvSpPr txBox="1"/>
          <p:nvPr/>
        </p:nvSpPr>
        <p:spPr>
          <a:xfrm>
            <a:off x="1763688" y="1598960"/>
            <a:ext cx="3190694" cy="412428"/>
          </a:xfrm>
          <a:prstGeom prst="rect">
            <a:avLst/>
          </a:prstGeom>
          <a:noFill/>
          <a:ln w="38100">
            <a:solidFill>
              <a:schemeClr val="accent1"/>
            </a:solidFill>
          </a:ln>
        </p:spPr>
        <p:txBody>
          <a:bodyPr wrap="square" rtlCol="0">
            <a:spAutoFit/>
          </a:bodyPr>
          <a:lstStyle/>
          <a:p>
            <a:endParaRPr lang="ko-KR" altLang="en-US" dirty="0"/>
          </a:p>
        </p:txBody>
      </p:sp>
      <p:sp>
        <p:nvSpPr>
          <p:cNvPr id="8" name="TextBox 7">
            <a:extLst>
              <a:ext uri="{FF2B5EF4-FFF2-40B4-BE49-F238E27FC236}">
                <a16:creationId xmlns:a16="http://schemas.microsoft.com/office/drawing/2014/main" id="{A21C300C-A95A-4A70-AD6E-FD023EC88B13}"/>
              </a:ext>
            </a:extLst>
          </p:cNvPr>
          <p:cNvSpPr txBox="1"/>
          <p:nvPr/>
        </p:nvSpPr>
        <p:spPr>
          <a:xfrm>
            <a:off x="1884894" y="1427783"/>
            <a:ext cx="1656184" cy="1144056"/>
          </a:xfrm>
          <a:prstGeom prst="rect">
            <a:avLst/>
          </a:prstGeom>
          <a:noFill/>
          <a:ln w="38100">
            <a:solidFill>
              <a:srgbClr val="FF0000"/>
            </a:solidFill>
          </a:ln>
        </p:spPr>
        <p:txBody>
          <a:bodyPr wrap="square" rtlCol="0">
            <a:spAutoFit/>
          </a:bodyPr>
          <a:lstStyle/>
          <a:p>
            <a:endParaRPr lang="ko-KR" altLang="en-US" dirty="0"/>
          </a:p>
        </p:txBody>
      </p:sp>
      <p:pic>
        <p:nvPicPr>
          <p:cNvPr id="9" name="그림 8">
            <a:extLst>
              <a:ext uri="{FF2B5EF4-FFF2-40B4-BE49-F238E27FC236}">
                <a16:creationId xmlns:a16="http://schemas.microsoft.com/office/drawing/2014/main" id="{1DEA9B1D-7D7B-435D-A09F-B2C99E5359F1}"/>
              </a:ext>
            </a:extLst>
          </p:cNvPr>
          <p:cNvPicPr>
            <a:picLocks noChangeAspect="1"/>
          </p:cNvPicPr>
          <p:nvPr/>
        </p:nvPicPr>
        <p:blipFill>
          <a:blip r:embed="rId2"/>
          <a:stretch>
            <a:fillRect/>
          </a:stretch>
        </p:blipFill>
        <p:spPr>
          <a:xfrm>
            <a:off x="5161090" y="1045362"/>
            <a:ext cx="3661501" cy="1424940"/>
          </a:xfrm>
          <a:prstGeom prst="rect">
            <a:avLst/>
          </a:prstGeom>
          <a:ln w="28575">
            <a:solidFill>
              <a:srgbClr val="002060"/>
            </a:solidFill>
          </a:ln>
        </p:spPr>
      </p:pic>
      <p:pic>
        <p:nvPicPr>
          <p:cNvPr id="10" name="그림 9">
            <a:extLst>
              <a:ext uri="{FF2B5EF4-FFF2-40B4-BE49-F238E27FC236}">
                <a16:creationId xmlns:a16="http://schemas.microsoft.com/office/drawing/2014/main" id="{16FC909E-E69D-49F3-BA6F-7ACAEFC84F6A}"/>
              </a:ext>
            </a:extLst>
          </p:cNvPr>
          <p:cNvPicPr>
            <a:picLocks noChangeAspect="1"/>
          </p:cNvPicPr>
          <p:nvPr/>
        </p:nvPicPr>
        <p:blipFill>
          <a:blip r:embed="rId3"/>
          <a:stretch>
            <a:fillRect/>
          </a:stretch>
        </p:blipFill>
        <p:spPr>
          <a:xfrm>
            <a:off x="5192658" y="2855662"/>
            <a:ext cx="2502064" cy="426021"/>
          </a:xfrm>
          <a:prstGeom prst="rect">
            <a:avLst/>
          </a:prstGeom>
          <a:ln>
            <a:solidFill>
              <a:srgbClr val="FF0000"/>
            </a:solidFill>
          </a:ln>
        </p:spPr>
      </p:pic>
      <p:sp>
        <p:nvSpPr>
          <p:cNvPr id="6" name="직사각형 5">
            <a:extLst>
              <a:ext uri="{FF2B5EF4-FFF2-40B4-BE49-F238E27FC236}">
                <a16:creationId xmlns:a16="http://schemas.microsoft.com/office/drawing/2014/main" id="{A4258796-A7FC-446F-9574-D9C5867E5D76}"/>
              </a:ext>
            </a:extLst>
          </p:cNvPr>
          <p:cNvSpPr/>
          <p:nvPr/>
        </p:nvSpPr>
        <p:spPr>
          <a:xfrm>
            <a:off x="423496" y="2659514"/>
            <a:ext cx="4599298" cy="1015663"/>
          </a:xfrm>
          <a:prstGeom prst="rect">
            <a:avLst/>
          </a:prstGeom>
          <a:ln>
            <a:solidFill>
              <a:schemeClr val="accent1"/>
            </a:solidFill>
          </a:ln>
        </p:spPr>
        <p:txBody>
          <a:bodyPr wrap="square">
            <a:spAutoFit/>
          </a:bodyPr>
          <a:lstStyle/>
          <a:p>
            <a:pPr lvl="0">
              <a:defRPr/>
            </a:pPr>
            <a:r>
              <a:rPr lang="en-US" altLang="ko-KR" sz="1200" b="1" dirty="0">
                <a:highlight>
                  <a:srgbClr val="00FFFF"/>
                </a:highlight>
              </a:rPr>
              <a:t>Accuracy  : </a:t>
            </a:r>
            <a:r>
              <a:rPr lang="ko-KR" altLang="en-US" sz="1200" b="1" dirty="0">
                <a:highlight>
                  <a:srgbClr val="00FFFF"/>
                </a:highlight>
              </a:rPr>
              <a:t>직관적인 평가지표</a:t>
            </a:r>
            <a:endParaRPr lang="en-US" altLang="ko-KR" sz="1200" b="1" dirty="0">
              <a:highlight>
                <a:srgbClr val="00FFFF"/>
              </a:highlight>
            </a:endParaRPr>
          </a:p>
          <a:p>
            <a:r>
              <a:rPr lang="en-US" altLang="ko-KR" sz="1200" dirty="0">
                <a:sym typeface="Wingdings" panose="05000000000000000000" pitchFamily="2" charset="2"/>
              </a:rPr>
              <a:t> </a:t>
            </a:r>
            <a:r>
              <a:rPr lang="ko-KR" altLang="en-US" sz="1200" dirty="0"/>
              <a:t>고려해야할 점이 </a:t>
            </a:r>
            <a:r>
              <a:rPr lang="en-US" altLang="ko-KR" sz="1200" dirty="0" err="1"/>
              <a:t>doamin</a:t>
            </a:r>
            <a:r>
              <a:rPr lang="ko-KR" altLang="en-US" sz="1200" dirty="0"/>
              <a:t>의 </a:t>
            </a:r>
            <a:r>
              <a:rPr lang="en-US" altLang="ko-KR" sz="1200" dirty="0"/>
              <a:t>bias(</a:t>
            </a:r>
            <a:r>
              <a:rPr lang="ko-KR" altLang="en-US" sz="1200" dirty="0"/>
              <a:t>편향</a:t>
            </a:r>
            <a:r>
              <a:rPr lang="en-US" altLang="ko-KR" sz="1200" dirty="0"/>
              <a:t>) </a:t>
            </a:r>
          </a:p>
          <a:p>
            <a:r>
              <a:rPr lang="ko-KR" altLang="en-US" sz="1200" dirty="0"/>
              <a:t>예시</a:t>
            </a:r>
            <a:r>
              <a:rPr lang="en-US" altLang="ko-KR" sz="1200" dirty="0"/>
              <a:t>) </a:t>
            </a:r>
            <a:r>
              <a:rPr lang="ko-KR" altLang="en-US" sz="1200" dirty="0"/>
              <a:t>두 집단의 데이터의 불균형이 심할 때 </a:t>
            </a:r>
            <a:r>
              <a:rPr lang="en-US" altLang="ko-KR" sz="1200" dirty="0"/>
              <a:t>(domain </a:t>
            </a:r>
            <a:r>
              <a:rPr lang="ko-KR" altLang="en-US" sz="1200" dirty="0"/>
              <a:t>불균형</a:t>
            </a:r>
            <a:r>
              <a:rPr lang="en-US" altLang="ko-KR" sz="1200" dirty="0"/>
              <a:t>)</a:t>
            </a:r>
          </a:p>
          <a:p>
            <a:r>
              <a:rPr lang="ko-KR" altLang="en-US" sz="1200" dirty="0"/>
              <a:t>정상기업 </a:t>
            </a:r>
            <a:r>
              <a:rPr lang="en-US" altLang="ko-KR" sz="1200" dirty="0"/>
              <a:t>1,000</a:t>
            </a:r>
            <a:r>
              <a:rPr lang="ko-KR" altLang="en-US" sz="1200" dirty="0"/>
              <a:t>개</a:t>
            </a:r>
            <a:r>
              <a:rPr lang="en-US" altLang="ko-KR" sz="1200" dirty="0"/>
              <a:t>, </a:t>
            </a:r>
            <a:r>
              <a:rPr lang="ko-KR" altLang="en-US" sz="1200" dirty="0"/>
              <a:t>부도기업 </a:t>
            </a:r>
            <a:r>
              <a:rPr lang="en-US" altLang="ko-KR" sz="1200" dirty="0"/>
              <a:t>10</a:t>
            </a:r>
            <a:r>
              <a:rPr lang="ko-KR" altLang="en-US" sz="1200" dirty="0"/>
              <a:t>개 인 경우 정상기업 예측력은 높지만 부도기업 예측력은 낮아진다</a:t>
            </a:r>
            <a:r>
              <a:rPr lang="en-US" altLang="ko-KR" sz="1200" dirty="0"/>
              <a:t>.</a:t>
            </a:r>
            <a:r>
              <a:rPr lang="en-US" altLang="ko-KR" sz="1200" dirty="0">
                <a:sym typeface="Wingdings" panose="05000000000000000000" pitchFamily="2" charset="2"/>
              </a:rPr>
              <a:t></a:t>
            </a:r>
            <a:r>
              <a:rPr lang="ko-KR" altLang="en-US" sz="1200" dirty="0"/>
              <a:t> 보완할 지표 필요</a:t>
            </a:r>
            <a:endParaRPr lang="en-US" altLang="ko-KR" sz="1200" dirty="0"/>
          </a:p>
        </p:txBody>
      </p:sp>
    </p:spTree>
    <p:extLst>
      <p:ext uri="{BB962C8B-B14F-4D97-AF65-F5344CB8AC3E}">
        <p14:creationId xmlns:p14="http://schemas.microsoft.com/office/powerpoint/2010/main" val="1914702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표 25">
            <a:extLst>
              <a:ext uri="{FF2B5EF4-FFF2-40B4-BE49-F238E27FC236}">
                <a16:creationId xmlns:a16="http://schemas.microsoft.com/office/drawing/2014/main" id="{BD22078F-F2B3-4538-98A5-F76922540DC6}"/>
              </a:ext>
            </a:extLst>
          </p:cNvPr>
          <p:cNvGraphicFramePr>
            <a:graphicFrameLocks noGrp="1"/>
          </p:cNvGraphicFramePr>
          <p:nvPr>
            <p:extLst>
              <p:ext uri="{D42A27DB-BD31-4B8C-83A1-F6EECF244321}">
                <p14:modId xmlns:p14="http://schemas.microsoft.com/office/powerpoint/2010/main" val="82905122"/>
              </p:ext>
            </p:extLst>
          </p:nvPr>
        </p:nvGraphicFramePr>
        <p:xfrm>
          <a:off x="196819" y="1343876"/>
          <a:ext cx="4303173" cy="1112520"/>
        </p:xfrm>
        <a:graphic>
          <a:graphicData uri="http://schemas.openxmlformats.org/drawingml/2006/table">
            <a:tbl>
              <a:tblPr firstRow="1" bandRow="1">
                <a:tableStyleId>{5C22544A-7EE6-4342-B048-85BDC9FD1C3A}</a:tableStyleId>
              </a:tblPr>
              <a:tblGrid>
                <a:gridCol w="664794">
                  <a:extLst>
                    <a:ext uri="{9D8B030D-6E8A-4147-A177-3AD203B41FA5}">
                      <a16:colId xmlns:a16="http://schemas.microsoft.com/office/drawing/2014/main" val="1541127032"/>
                    </a:ext>
                  </a:extLst>
                </a:gridCol>
                <a:gridCol w="967814">
                  <a:extLst>
                    <a:ext uri="{9D8B030D-6E8A-4147-A177-3AD203B41FA5}">
                      <a16:colId xmlns:a16="http://schemas.microsoft.com/office/drawing/2014/main" val="432688293"/>
                    </a:ext>
                  </a:extLst>
                </a:gridCol>
                <a:gridCol w="1214558">
                  <a:extLst>
                    <a:ext uri="{9D8B030D-6E8A-4147-A177-3AD203B41FA5}">
                      <a16:colId xmlns:a16="http://schemas.microsoft.com/office/drawing/2014/main" val="2035791264"/>
                    </a:ext>
                  </a:extLst>
                </a:gridCol>
                <a:gridCol w="1456007">
                  <a:extLst>
                    <a:ext uri="{9D8B030D-6E8A-4147-A177-3AD203B41FA5}">
                      <a16:colId xmlns:a16="http://schemas.microsoft.com/office/drawing/2014/main" val="2982443918"/>
                    </a:ext>
                  </a:extLst>
                </a:gridCol>
              </a:tblGrid>
              <a:tr h="278130">
                <a:tc rowSpan="2" gridSpan="2">
                  <a:txBody>
                    <a:bodyPr/>
                    <a:lstStyle/>
                    <a:p>
                      <a:pPr latinLnBrk="1"/>
                      <a:endParaRPr lang="ko-KR" altLang="en-US" sz="900" dirty="0"/>
                    </a:p>
                  </a:txBody>
                  <a:tcPr marL="68580" marR="68580" marT="34290" marB="34290"/>
                </a:tc>
                <a:tc rowSpan="2" hMerge="1">
                  <a:txBody>
                    <a:bodyPr/>
                    <a:lstStyle/>
                    <a:p>
                      <a:pPr latinLnBrk="1"/>
                      <a:endParaRPr lang="ko-KR" altLang="en-US" dirty="0"/>
                    </a:p>
                  </a:txBody>
                  <a:tcPr/>
                </a:tc>
                <a:tc gridSpan="2">
                  <a:txBody>
                    <a:bodyPr/>
                    <a:lstStyle/>
                    <a:p>
                      <a:pPr algn="ctr" latinLnBrk="1"/>
                      <a:r>
                        <a:rPr lang="ko-KR" altLang="en-US" sz="1200" dirty="0">
                          <a:solidFill>
                            <a:srgbClr val="FF0000"/>
                          </a:solidFill>
                        </a:rPr>
                        <a:t>실제</a:t>
                      </a:r>
                      <a:r>
                        <a:rPr lang="ko-KR" altLang="en-US" sz="1200" dirty="0"/>
                        <a:t> 값</a:t>
                      </a:r>
                    </a:p>
                  </a:txBody>
                  <a:tcPr marL="68580" marR="68580" marT="34290" marB="34290"/>
                </a:tc>
                <a:tc hMerge="1">
                  <a:txBody>
                    <a:bodyPr/>
                    <a:lstStyle/>
                    <a:p>
                      <a:pPr latinLnBrk="1"/>
                      <a:endParaRPr lang="ko-KR" altLang="en-US" dirty="0"/>
                    </a:p>
                  </a:txBody>
                  <a:tcPr/>
                </a:tc>
                <a:extLst>
                  <a:ext uri="{0D108BD9-81ED-4DB2-BD59-A6C34878D82A}">
                    <a16:rowId xmlns:a16="http://schemas.microsoft.com/office/drawing/2014/main" val="2462443419"/>
                  </a:ext>
                </a:extLst>
              </a:tr>
              <a:tr h="278130">
                <a:tc gridSpan="2" vMerge="1">
                  <a:txBody>
                    <a:bodyPr/>
                    <a:lstStyle/>
                    <a:p>
                      <a:pPr latinLnBrk="1"/>
                      <a:endParaRPr lang="ko-KR" altLang="en-US"/>
                    </a:p>
                  </a:txBody>
                  <a:tcPr/>
                </a:tc>
                <a:tc hMerge="1" vMerge="1">
                  <a:txBody>
                    <a:bodyPr/>
                    <a:lstStyle/>
                    <a:p>
                      <a:pPr latinLnBrk="1"/>
                      <a:endParaRPr lang="ko-KR" altLang="en-US" dirty="0"/>
                    </a:p>
                  </a:txBody>
                  <a:tcPr/>
                </a:tc>
                <a:tc>
                  <a:txBody>
                    <a:bodyPr/>
                    <a:lstStyle/>
                    <a:p>
                      <a:pPr algn="ctr" latinLnBrk="1"/>
                      <a:r>
                        <a:rPr lang="ko-KR" altLang="en-US" sz="1100" dirty="0"/>
                        <a:t>부도기업</a:t>
                      </a:r>
                    </a:p>
                  </a:txBody>
                  <a:tcPr marL="68580" marR="68580" marT="34290" marB="34290"/>
                </a:tc>
                <a:tc>
                  <a:txBody>
                    <a:bodyPr/>
                    <a:lstStyle/>
                    <a:p>
                      <a:pPr algn="ctr" latinLnBrk="1"/>
                      <a:r>
                        <a:rPr lang="ko-KR" altLang="en-US" sz="1100" dirty="0"/>
                        <a:t>정상기업</a:t>
                      </a:r>
                    </a:p>
                  </a:txBody>
                  <a:tcPr marL="68580" marR="68580" marT="34290" marB="34290"/>
                </a:tc>
                <a:extLst>
                  <a:ext uri="{0D108BD9-81ED-4DB2-BD59-A6C34878D82A}">
                    <a16:rowId xmlns:a16="http://schemas.microsoft.com/office/drawing/2014/main" val="3747414731"/>
                  </a:ext>
                </a:extLst>
              </a:tr>
              <a:tr h="278130">
                <a:tc rowSpan="2">
                  <a:txBody>
                    <a:bodyPr/>
                    <a:lstStyle/>
                    <a:p>
                      <a:pPr latinLnBrk="1"/>
                      <a:endParaRPr lang="en-US" altLang="ko-KR" sz="1200" dirty="0"/>
                    </a:p>
                    <a:p>
                      <a:pPr latinLnBrk="1"/>
                      <a:r>
                        <a:rPr lang="ko-KR" altLang="en-US" sz="1200" dirty="0">
                          <a:solidFill>
                            <a:srgbClr val="FF0000"/>
                          </a:solidFill>
                        </a:rPr>
                        <a:t>예측</a:t>
                      </a:r>
                      <a:r>
                        <a:rPr lang="ko-KR" altLang="en-US" sz="1200" dirty="0"/>
                        <a:t> 값</a:t>
                      </a:r>
                    </a:p>
                  </a:txBody>
                  <a:tcPr marL="68580" marR="68580" marT="34290" marB="34290"/>
                </a:tc>
                <a:tc>
                  <a:txBody>
                    <a:bodyPr/>
                    <a:lstStyle/>
                    <a:p>
                      <a:pPr algn="ctr" latinLnBrk="1"/>
                      <a:r>
                        <a:rPr lang="ko-KR" altLang="en-US" sz="1100" dirty="0"/>
                        <a:t>부도기업</a:t>
                      </a:r>
                    </a:p>
                  </a:txBody>
                  <a:tcPr marL="68580" marR="68580" marT="34290" marB="34290"/>
                </a:tc>
                <a:tc>
                  <a:txBody>
                    <a:bodyPr/>
                    <a:lstStyle/>
                    <a:p>
                      <a:pPr algn="ctr" latinLnBrk="1"/>
                      <a:r>
                        <a:rPr lang="en-US" altLang="ko-KR" sz="1100" dirty="0"/>
                        <a:t>   90 (TP)</a:t>
                      </a:r>
                      <a:endParaRPr lang="ko-KR" altLang="en-US" sz="1100" dirty="0"/>
                    </a:p>
                  </a:txBody>
                  <a:tcPr marL="68580" marR="68580" marT="34290" marB="34290">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t>   5 (FP)</a:t>
                      </a:r>
                      <a:endParaRPr lang="ko-KR" altLang="en-US" sz="1100" dirty="0"/>
                    </a:p>
                  </a:txBody>
                  <a:tcPr marL="68580" marR="68580" marT="34290" marB="34290">
                    <a:solidFill>
                      <a:schemeClr val="accent4">
                        <a:lumMod val="20000"/>
                        <a:lumOff val="80000"/>
                      </a:schemeClr>
                    </a:solidFill>
                  </a:tcPr>
                </a:tc>
                <a:extLst>
                  <a:ext uri="{0D108BD9-81ED-4DB2-BD59-A6C34878D82A}">
                    <a16:rowId xmlns:a16="http://schemas.microsoft.com/office/drawing/2014/main" val="2968106691"/>
                  </a:ext>
                </a:extLst>
              </a:tr>
              <a:tr h="278130">
                <a:tc vMerge="1">
                  <a:txBody>
                    <a:bodyPr/>
                    <a:lstStyle/>
                    <a:p>
                      <a:pPr latinLnBrk="1"/>
                      <a:endParaRPr lang="ko-KR" altLang="en-US" dirty="0"/>
                    </a:p>
                  </a:txBody>
                  <a:tcPr/>
                </a:tc>
                <a:tc>
                  <a:txBody>
                    <a:bodyPr/>
                    <a:lstStyle/>
                    <a:p>
                      <a:pPr algn="ctr" latinLnBrk="1"/>
                      <a:r>
                        <a:rPr lang="ko-KR" altLang="en-US" sz="1100" dirty="0"/>
                        <a:t>정상기업</a:t>
                      </a:r>
                    </a:p>
                  </a:txBody>
                  <a:tcPr marL="68580" marR="68580" marT="34290" marB="34290"/>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t>  10 (FN)</a:t>
                      </a:r>
                      <a:endParaRPr lang="ko-KR" altLang="en-US" sz="1100" dirty="0"/>
                    </a:p>
                  </a:txBody>
                  <a:tcPr marL="68580" marR="68580" marT="34290" marB="34290">
                    <a:solidFill>
                      <a:schemeClr val="accent4">
                        <a:lumMod val="20000"/>
                        <a:lumOff val="80000"/>
                      </a:schemeClr>
                    </a:solidFill>
                  </a:tcPr>
                </a:tc>
                <a:tc>
                  <a:txBody>
                    <a:bodyPr/>
                    <a:lstStyle/>
                    <a:p>
                      <a:pPr algn="ctr" latinLnBrk="1"/>
                      <a:r>
                        <a:rPr lang="en-US" altLang="ko-KR" sz="1100" dirty="0"/>
                        <a:t>95 (TN)</a:t>
                      </a:r>
                      <a:endParaRPr lang="ko-KR" altLang="en-US" sz="11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510001857"/>
                  </a:ext>
                </a:extLst>
              </a:tr>
            </a:tbl>
          </a:graphicData>
        </a:graphic>
      </p:graphicFrame>
      <p:sp>
        <p:nvSpPr>
          <p:cNvPr id="15" name="제목 1">
            <a:extLst>
              <a:ext uri="{FF2B5EF4-FFF2-40B4-BE49-F238E27FC236}">
                <a16:creationId xmlns:a16="http://schemas.microsoft.com/office/drawing/2014/main" id="{19577EF8-0800-4C14-9814-483AF5F9E173}"/>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A8687347-B6CC-4DA7-9A66-058B1D79B509}"/>
              </a:ext>
            </a:extLst>
          </p:cNvPr>
          <p:cNvSpPr/>
          <p:nvPr/>
        </p:nvSpPr>
        <p:spPr>
          <a:xfrm>
            <a:off x="2346800" y="295478"/>
            <a:ext cx="4493538" cy="369332"/>
          </a:xfrm>
          <a:prstGeom prst="rect">
            <a:avLst/>
          </a:prstGeom>
        </p:spPr>
        <p:txBody>
          <a:bodyPr wrap="none">
            <a:spAutoFit/>
          </a:bodyPr>
          <a:lstStyle/>
          <a:p>
            <a:pPr algn="ctr"/>
            <a:r>
              <a:rPr lang="en-US" altLang="ko-KR" dirty="0">
                <a:solidFill>
                  <a:srgbClr val="FF0000"/>
                </a:solidFill>
              </a:rPr>
              <a:t>(</a:t>
            </a:r>
            <a:r>
              <a:rPr lang="ko-KR" altLang="en-US" dirty="0">
                <a:solidFill>
                  <a:srgbClr val="FF0000"/>
                </a:solidFill>
              </a:rPr>
              <a:t>분류 모델링</a:t>
            </a:r>
            <a:r>
              <a:rPr lang="en-US" altLang="ko-KR" dirty="0">
                <a:solidFill>
                  <a:srgbClr val="FF0000"/>
                </a:solidFill>
              </a:rPr>
              <a:t>)</a:t>
            </a:r>
            <a:r>
              <a:rPr lang="ko-KR" altLang="en-US" dirty="0"/>
              <a:t>빅데이터 모델 평가 검증하기</a:t>
            </a:r>
            <a:endParaRPr lang="en-US" altLang="ko-KR" dirty="0"/>
          </a:p>
        </p:txBody>
      </p:sp>
      <p:sp>
        <p:nvSpPr>
          <p:cNvPr id="4" name="바닥글 개체 틀 3">
            <a:extLst>
              <a:ext uri="{FF2B5EF4-FFF2-40B4-BE49-F238E27FC236}">
                <a16:creationId xmlns:a16="http://schemas.microsoft.com/office/drawing/2014/main" id="{81CC7C13-2B4C-4B70-A3E1-7A6713A677AB}"/>
              </a:ext>
            </a:extLst>
          </p:cNvPr>
          <p:cNvSpPr>
            <a:spLocks noGrp="1"/>
          </p:cNvSpPr>
          <p:nvPr>
            <p:ph type="ftr" sz="quarter" idx="11"/>
          </p:nvPr>
        </p:nvSpPr>
        <p:spPr/>
        <p:txBody>
          <a:bodyPr/>
          <a:lstStyle/>
          <a:p>
            <a:r>
              <a:rPr lang="en-US" altLang="ko-KR"/>
              <a:t>UBION PBL- FBA</a:t>
            </a:r>
            <a:endParaRPr lang="ko-KR" altLang="en-US"/>
          </a:p>
        </p:txBody>
      </p:sp>
      <p:sp>
        <p:nvSpPr>
          <p:cNvPr id="5" name="슬라이드 번호 개체 틀 4">
            <a:extLst>
              <a:ext uri="{FF2B5EF4-FFF2-40B4-BE49-F238E27FC236}">
                <a16:creationId xmlns:a16="http://schemas.microsoft.com/office/drawing/2014/main" id="{FAC5E157-8309-41A1-92BE-C5F13674A2D5}"/>
              </a:ext>
            </a:extLst>
          </p:cNvPr>
          <p:cNvSpPr>
            <a:spLocks noGrp="1"/>
          </p:cNvSpPr>
          <p:nvPr>
            <p:ph type="sldNum" sz="quarter" idx="12"/>
          </p:nvPr>
        </p:nvSpPr>
        <p:spPr/>
        <p:txBody>
          <a:bodyPr/>
          <a:lstStyle/>
          <a:p>
            <a:fld id="{DE77BB65-F969-4654-BF30-45C70C1BE112}" type="slidenum">
              <a:rPr lang="ko-KR" altLang="en-US" smtClean="0"/>
              <a:pPr/>
              <a:t>324</a:t>
            </a:fld>
            <a:endParaRPr lang="ko-KR" altLang="en-US"/>
          </a:p>
        </p:txBody>
      </p:sp>
      <p:sp>
        <p:nvSpPr>
          <p:cNvPr id="13" name="직사각형 12">
            <a:extLst>
              <a:ext uri="{FF2B5EF4-FFF2-40B4-BE49-F238E27FC236}">
                <a16:creationId xmlns:a16="http://schemas.microsoft.com/office/drawing/2014/main" id="{3A9E86B3-1844-4D03-837C-0C0F565CDCAB}"/>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
        <p:nvSpPr>
          <p:cNvPr id="11" name="TextBox 10">
            <a:extLst>
              <a:ext uri="{FF2B5EF4-FFF2-40B4-BE49-F238E27FC236}">
                <a16:creationId xmlns:a16="http://schemas.microsoft.com/office/drawing/2014/main" id="{C9AE3F8D-E084-4642-A0A4-89376C34D890}"/>
              </a:ext>
            </a:extLst>
          </p:cNvPr>
          <p:cNvSpPr txBox="1"/>
          <p:nvPr/>
        </p:nvSpPr>
        <p:spPr>
          <a:xfrm>
            <a:off x="208907" y="1000530"/>
            <a:ext cx="3426989" cy="307777"/>
          </a:xfrm>
          <a:prstGeom prst="rect">
            <a:avLst/>
          </a:prstGeom>
          <a:noFill/>
          <a:ln>
            <a:solidFill>
              <a:schemeClr val="accent1"/>
            </a:solidFill>
          </a:ln>
        </p:spPr>
        <p:txBody>
          <a:bodyPr wrap="square" rtlCol="0">
            <a:spAutoFit/>
          </a:bodyPr>
          <a:lstStyle/>
          <a:p>
            <a:r>
              <a:rPr lang="en-US" altLang="ko-KR" sz="1400" b="1" dirty="0"/>
              <a:t>Balance data </a:t>
            </a:r>
            <a:r>
              <a:rPr lang="en-US" altLang="ko-KR" sz="1400" dirty="0"/>
              <a:t>:</a:t>
            </a:r>
            <a:r>
              <a:rPr lang="ko-KR" altLang="en-US" sz="1400" dirty="0"/>
              <a:t>부도기업 </a:t>
            </a:r>
            <a:r>
              <a:rPr lang="en-US" altLang="ko-KR" sz="1400" dirty="0"/>
              <a:t>100, </a:t>
            </a:r>
            <a:r>
              <a:rPr lang="ko-KR" altLang="en-US" sz="1400" dirty="0"/>
              <a:t>정상기업 </a:t>
            </a:r>
            <a:r>
              <a:rPr lang="en-US" altLang="ko-KR" sz="1400" dirty="0"/>
              <a:t>100</a:t>
            </a:r>
            <a:endParaRPr lang="ko-KR" altLang="en-US" sz="14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1ADCFE-C693-4541-9477-34BDBD72E75D}"/>
                  </a:ext>
                </a:extLst>
              </p:cNvPr>
              <p:cNvSpPr txBox="1"/>
              <p:nvPr/>
            </p:nvSpPr>
            <p:spPr>
              <a:xfrm>
                <a:off x="208907" y="2581822"/>
                <a:ext cx="4291085" cy="1339149"/>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altLang="ko-KR" sz="1400" dirty="0"/>
                  <a:t>Accuracy</a:t>
                </a:r>
                <a:r>
                  <a:rPr lang="ko-KR" altLang="en-US" sz="1400" dirty="0"/>
                  <a:t> </a:t>
                </a:r>
                <a:r>
                  <a:rPr lang="en-US" altLang="ko-KR" sz="1400" dirty="0"/>
                  <a:t>=</a:t>
                </a:r>
                <a:r>
                  <a:rPr lang="ko-KR" altLang="en-US" sz="1400" dirty="0"/>
                  <a:t>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90+95</m:t>
                        </m:r>
                      </m:num>
                      <m:den>
                        <m:r>
                          <a:rPr lang="en-US" altLang="ko-KR" sz="1400" b="0" i="1" smtClean="0">
                            <a:latin typeface="Cambria Math" panose="02040503050406030204" pitchFamily="18" charset="0"/>
                          </a:rPr>
                          <m:t>90+10+5+95</m:t>
                        </m:r>
                      </m:den>
                    </m:f>
                  </m:oMath>
                </a14:m>
                <a:r>
                  <a:rPr lang="ko-KR" altLang="en-US" sz="1400" dirty="0"/>
                  <a:t> </a:t>
                </a:r>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 185   </m:t>
                        </m:r>
                      </m:num>
                      <m:den>
                        <m:r>
                          <a:rPr lang="en-US" altLang="ko-KR" sz="1400" b="0" i="1" smtClean="0">
                            <a:latin typeface="Cambria Math" panose="02040503050406030204" pitchFamily="18" charset="0"/>
                          </a:rPr>
                          <m:t>200</m:t>
                        </m:r>
                      </m:den>
                    </m:f>
                  </m:oMath>
                </a14:m>
                <a:r>
                  <a:rPr lang="ko-KR" altLang="en-US" sz="1400" dirty="0"/>
                  <a:t> </a:t>
                </a:r>
                <a:r>
                  <a:rPr lang="en-US" altLang="ko-KR" sz="1400" dirty="0"/>
                  <a:t>= 0.925</a:t>
                </a:r>
              </a:p>
              <a:p>
                <a:pPr marL="285750" indent="-285750">
                  <a:buFont typeface="Arial" panose="020B0604020202020204" pitchFamily="34" charset="0"/>
                  <a:buChar char="•"/>
                </a:pPr>
                <a:r>
                  <a:rPr lang="en-US" altLang="ko-KR" sz="1400" b="1" dirty="0"/>
                  <a:t>Precision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𝟗𝟎</m:t>
                        </m:r>
                      </m:num>
                      <m:den>
                        <m:r>
                          <a:rPr lang="en-US" altLang="ko-KR" sz="1400" b="1" i="1" smtClean="0">
                            <a:latin typeface="Cambria Math" panose="02040503050406030204" pitchFamily="18" charset="0"/>
                          </a:rPr>
                          <m:t>𝟗𝟎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𝟓</m:t>
                        </m:r>
                      </m:den>
                    </m:f>
                  </m:oMath>
                </a14:m>
                <a:r>
                  <a:rPr lang="ko-KR" altLang="en-US" sz="1400" dirty="0"/>
                  <a:t> </a:t>
                </a:r>
                <a:r>
                  <a:rPr lang="en-US" altLang="ko-KR" sz="1400" dirty="0"/>
                  <a:t>= 0.947</a:t>
                </a:r>
              </a:p>
              <a:p>
                <a:pPr marL="285750" indent="-285750">
                  <a:buFont typeface="Arial" panose="020B0604020202020204" pitchFamily="34" charset="0"/>
                  <a:buChar char="•"/>
                </a:pPr>
                <a:r>
                  <a:rPr lang="en-US" altLang="ko-KR" sz="1400" b="1" dirty="0"/>
                  <a:t>Recall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𝟗𝟎</m:t>
                        </m:r>
                      </m:num>
                      <m:den>
                        <m:r>
                          <a:rPr lang="en-US" altLang="ko-KR" sz="1400" b="1" i="1" smtClean="0">
                            <a:latin typeface="Cambria Math" panose="02040503050406030204" pitchFamily="18" charset="0"/>
                          </a:rPr>
                          <m:t>𝟏𝟎𝟎</m:t>
                        </m:r>
                      </m:den>
                    </m:f>
                  </m:oMath>
                </a14:m>
                <a:r>
                  <a:rPr lang="ko-KR" altLang="en-US" sz="1400" dirty="0"/>
                  <a:t> </a:t>
                </a:r>
                <a:r>
                  <a:rPr lang="en-US" altLang="ko-KR" sz="1400" dirty="0"/>
                  <a:t>= 0.9</a:t>
                </a:r>
              </a:p>
              <a:p>
                <a:pPr marL="285750" indent="-285750">
                  <a:buFont typeface="Arial" panose="020B0604020202020204" pitchFamily="34" charset="0"/>
                  <a:buChar char="•"/>
                </a:pPr>
                <a:r>
                  <a:rPr lang="en-US" altLang="ko-KR" sz="1400" b="1" dirty="0"/>
                  <a:t>F1 score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𝟐</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𝟗𝟒𝟕</m:t>
                        </m:r>
                        <m:r>
                          <a:rPr lang="en-US" altLang="ko-KR" sz="1400" b="1" i="1" smtClean="0">
                            <a:latin typeface="Cambria Math" panose="02040503050406030204" pitchFamily="18" charset="0"/>
                          </a:rPr>
                          <m:t>𝒙</m:t>
                        </m:r>
                        <m:r>
                          <a:rPr lang="en-US" altLang="ko-KR" sz="1400" b="1" i="1" smtClean="0">
                            <a:latin typeface="Cambria Math" panose="02040503050406030204" pitchFamily="18" charset="0"/>
                          </a:rPr>
                          <m:t> </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𝟗</m:t>
                        </m:r>
                        <m:r>
                          <a:rPr lang="en-US" altLang="ko-KR" sz="1400" b="1" i="1" smtClean="0">
                            <a:latin typeface="Cambria Math" panose="02040503050406030204" pitchFamily="18" charset="0"/>
                          </a:rPr>
                          <m:t>)</m:t>
                        </m:r>
                      </m:num>
                      <m:den>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𝟗𝟒𝟕</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𝟗</m:t>
                        </m:r>
                      </m:den>
                    </m:f>
                  </m:oMath>
                </a14:m>
                <a:r>
                  <a:rPr lang="ko-KR" altLang="en-US" sz="1400" b="1" dirty="0"/>
                  <a:t>  </a:t>
                </a:r>
                <a:r>
                  <a:rPr lang="en-US" altLang="ko-KR" sz="1400" b="1" dirty="0"/>
                  <a:t>=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𝟏</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𝟕𝟎𝟒𝟔</m:t>
                        </m:r>
                      </m:num>
                      <m:den>
                        <m:r>
                          <a:rPr lang="en-US" altLang="ko-KR" sz="1400" b="1" i="1" smtClean="0">
                            <a:latin typeface="Cambria Math" panose="02040503050406030204" pitchFamily="18" charset="0"/>
                          </a:rPr>
                          <m:t>𝟏</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𝟖𝟒𝟕</m:t>
                        </m:r>
                      </m:den>
                    </m:f>
                  </m:oMath>
                </a14:m>
                <a:r>
                  <a:rPr lang="ko-KR" altLang="en-US" sz="1400" b="1" dirty="0"/>
                  <a:t> </a:t>
                </a:r>
                <a:r>
                  <a:rPr lang="en-US" altLang="ko-KR" sz="1400" b="1" dirty="0"/>
                  <a:t>= </a:t>
                </a:r>
                <a:r>
                  <a:rPr lang="en-US" altLang="ko-KR" sz="1400" b="1" dirty="0">
                    <a:solidFill>
                      <a:srgbClr val="FF0000"/>
                    </a:solidFill>
                  </a:rPr>
                  <a:t>0.923</a:t>
                </a:r>
                <a:endParaRPr lang="ko-KR" altLang="en-US" sz="1400" dirty="0">
                  <a:solidFill>
                    <a:srgbClr val="FF0000"/>
                  </a:solidFill>
                </a:endParaRPr>
              </a:p>
            </p:txBody>
          </p:sp>
        </mc:Choice>
        <mc:Fallback xmlns="">
          <p:sp>
            <p:nvSpPr>
              <p:cNvPr id="12" name="TextBox 11">
                <a:extLst>
                  <a:ext uri="{FF2B5EF4-FFF2-40B4-BE49-F238E27FC236}">
                    <a16:creationId xmlns:a16="http://schemas.microsoft.com/office/drawing/2014/main" id="{5D1ADCFE-C693-4541-9477-34BDBD72E75D}"/>
                  </a:ext>
                </a:extLst>
              </p:cNvPr>
              <p:cNvSpPr txBox="1">
                <a:spLocks noRot="1" noChangeAspect="1" noMove="1" noResize="1" noEditPoints="1" noAdjustHandles="1" noChangeArrowheads="1" noChangeShapeType="1" noTextEdit="1"/>
              </p:cNvSpPr>
              <p:nvPr/>
            </p:nvSpPr>
            <p:spPr>
              <a:xfrm>
                <a:off x="208907" y="2581822"/>
                <a:ext cx="4291085" cy="1339149"/>
              </a:xfrm>
              <a:prstGeom prst="rect">
                <a:avLst/>
              </a:prstGeom>
              <a:blipFill>
                <a:blip r:embed="rId2"/>
                <a:stretch>
                  <a:fillRect/>
                </a:stretch>
              </a:blipFill>
              <a:ln>
                <a:solidFill>
                  <a:schemeClr val="accent1"/>
                </a:solidFill>
              </a:ln>
            </p:spPr>
            <p:txBody>
              <a:bodyPr/>
              <a:lstStyle/>
              <a:p>
                <a:r>
                  <a:rPr lang="ko-KR" altLang="en-US">
                    <a:noFill/>
                  </a:rPr>
                  <a:t> </a:t>
                </a:r>
              </a:p>
            </p:txBody>
          </p:sp>
        </mc:Fallback>
      </mc:AlternateContent>
      <p:sp>
        <p:nvSpPr>
          <p:cNvPr id="14" name="순서도: 처리 13">
            <a:extLst>
              <a:ext uri="{FF2B5EF4-FFF2-40B4-BE49-F238E27FC236}">
                <a16:creationId xmlns:a16="http://schemas.microsoft.com/office/drawing/2014/main" id="{F3537C1D-7705-4233-851C-49488FF21D19}"/>
              </a:ext>
            </a:extLst>
          </p:cNvPr>
          <p:cNvSpPr/>
          <p:nvPr/>
        </p:nvSpPr>
        <p:spPr>
          <a:xfrm>
            <a:off x="989602" y="5411356"/>
            <a:ext cx="144016" cy="59738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처리 15">
            <a:extLst>
              <a:ext uri="{FF2B5EF4-FFF2-40B4-BE49-F238E27FC236}">
                <a16:creationId xmlns:a16="http://schemas.microsoft.com/office/drawing/2014/main" id="{3671B006-9ADD-44A5-A6BE-01BFA72536DC}"/>
              </a:ext>
            </a:extLst>
          </p:cNvPr>
          <p:cNvSpPr/>
          <p:nvPr/>
        </p:nvSpPr>
        <p:spPr>
          <a:xfrm>
            <a:off x="1955044" y="4875070"/>
            <a:ext cx="144016" cy="1106043"/>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직선 연결선 17">
            <a:extLst>
              <a:ext uri="{FF2B5EF4-FFF2-40B4-BE49-F238E27FC236}">
                <a16:creationId xmlns:a16="http://schemas.microsoft.com/office/drawing/2014/main" id="{D6285F6A-B69F-44E1-A7F3-8DBB947A6B95}"/>
              </a:ext>
            </a:extLst>
          </p:cNvPr>
          <p:cNvCxnSpPr/>
          <p:nvPr/>
        </p:nvCxnSpPr>
        <p:spPr>
          <a:xfrm flipV="1">
            <a:off x="1151620" y="4899259"/>
            <a:ext cx="792088" cy="1024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3257F19F-4D69-48AD-BDE8-3B0BB6C1D3C7}"/>
              </a:ext>
            </a:extLst>
          </p:cNvPr>
          <p:cNvCxnSpPr>
            <a:cxnSpLocks/>
          </p:cNvCxnSpPr>
          <p:nvPr/>
        </p:nvCxnSpPr>
        <p:spPr>
          <a:xfrm>
            <a:off x="1151620" y="5422181"/>
            <a:ext cx="792088" cy="471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연결선: 꺾임 21">
            <a:extLst>
              <a:ext uri="{FF2B5EF4-FFF2-40B4-BE49-F238E27FC236}">
                <a16:creationId xmlns:a16="http://schemas.microsoft.com/office/drawing/2014/main" id="{60F8A464-8282-4239-B78C-4FCC42B21762}"/>
              </a:ext>
            </a:extLst>
          </p:cNvPr>
          <p:cNvCxnSpPr>
            <a:cxnSpLocks/>
          </p:cNvCxnSpPr>
          <p:nvPr/>
        </p:nvCxnSpPr>
        <p:spPr>
          <a:xfrm rot="16200000" flipH="1">
            <a:off x="753591" y="4889129"/>
            <a:ext cx="810104" cy="4900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510559E-4071-45AD-AB4A-3FB84163C78F}"/>
              </a:ext>
            </a:extLst>
          </p:cNvPr>
          <p:cNvSpPr txBox="1"/>
          <p:nvPr/>
        </p:nvSpPr>
        <p:spPr>
          <a:xfrm>
            <a:off x="719572" y="4430442"/>
            <a:ext cx="1908212" cy="307777"/>
          </a:xfrm>
          <a:prstGeom prst="rect">
            <a:avLst/>
          </a:prstGeom>
          <a:noFill/>
        </p:spPr>
        <p:txBody>
          <a:bodyPr wrap="square" rtlCol="0">
            <a:spAutoFit/>
          </a:bodyPr>
          <a:lstStyle/>
          <a:p>
            <a:r>
              <a:rPr lang="en-US" altLang="ko-KR" sz="1400" dirty="0"/>
              <a:t>F1 score = 2h</a:t>
            </a:r>
            <a:endParaRPr lang="ko-KR" altLang="en-US" sz="1400" dirty="0"/>
          </a:p>
        </p:txBody>
      </p:sp>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669DFB8A-7815-4EB8-8AD0-8A0C704ECA24}"/>
                  </a:ext>
                </a:extLst>
              </p:cNvPr>
              <p:cNvSpPr/>
              <p:nvPr/>
            </p:nvSpPr>
            <p:spPr>
              <a:xfrm>
                <a:off x="2728997" y="5399768"/>
                <a:ext cx="4572000" cy="921471"/>
              </a:xfrm>
              <a:prstGeom prst="rect">
                <a:avLst/>
              </a:prstGeom>
            </p:spPr>
            <p:txBody>
              <a:bodyPr>
                <a:spAutoFit/>
              </a:bodyPr>
              <a:lstStyle/>
              <a:p>
                <a:pPr marL="285750" indent="-285750">
                  <a:buFont typeface="Arial" panose="020B0604020202020204" pitchFamily="34" charset="0"/>
                  <a:buChar char="•"/>
                </a:pPr>
                <a:r>
                  <a:rPr lang="en-US" altLang="ko-KR" sz="1200" b="1" i="1" dirty="0"/>
                  <a:t>Precision =0.2</a:t>
                </a:r>
                <a:endParaRPr lang="en-US" altLang="ko-KR" sz="1200" i="1" dirty="0"/>
              </a:p>
              <a:p>
                <a:pPr marL="285750" indent="-285750">
                  <a:buFont typeface="Arial" panose="020B0604020202020204" pitchFamily="34" charset="0"/>
                  <a:buChar char="•"/>
                </a:pPr>
                <a:r>
                  <a:rPr lang="en-US" altLang="ko-KR" sz="1200" b="1" i="1" dirty="0"/>
                  <a:t>Recall =0.4</a:t>
                </a:r>
              </a:p>
              <a:p>
                <a:pPr marL="285750" indent="-285750">
                  <a:buFont typeface="Arial" panose="020B0604020202020204" pitchFamily="34" charset="0"/>
                  <a:buChar char="•"/>
                </a:pPr>
                <a:r>
                  <a:rPr lang="en-US" altLang="ko-KR" sz="1200" b="1" i="1" dirty="0"/>
                  <a:t>F1 score = </a:t>
                </a:r>
                <a14:m>
                  <m:oMath xmlns:m="http://schemas.openxmlformats.org/officeDocument/2006/math">
                    <m:f>
                      <m:fPr>
                        <m:ctrlPr>
                          <a:rPr lang="en-US" altLang="ko-KR" sz="1200" b="1" i="1">
                            <a:latin typeface="Cambria Math" panose="02040503050406030204" pitchFamily="18" charset="0"/>
                          </a:rPr>
                        </m:ctrlPr>
                      </m:fPr>
                      <m:num>
                        <m:r>
                          <a:rPr lang="en-US" altLang="ko-KR" sz="1200" b="1" i="1" smtClean="0">
                            <a:latin typeface="Cambria Math" panose="02040503050406030204" pitchFamily="18" charset="0"/>
                          </a:rPr>
                          <m:t>𝟐</m:t>
                        </m:r>
                        <m:d>
                          <m:dPr>
                            <m:ctrlPr>
                              <a:rPr lang="en-US" altLang="ko-KR" sz="1200" b="1" i="1">
                                <a:latin typeface="Cambria Math" panose="02040503050406030204" pitchFamily="18" charset="0"/>
                              </a:rPr>
                            </m:ctrlPr>
                          </m:dPr>
                          <m:e>
                            <m:r>
                              <a:rPr lang="en-US" altLang="ko-KR" sz="1200" b="1" i="1" smtClean="0">
                                <a:latin typeface="Cambria Math" panose="02040503050406030204" pitchFamily="18" charset="0"/>
                              </a:rPr>
                              <m:t>𝟎</m:t>
                            </m:r>
                            <m:r>
                              <a:rPr lang="en-US" altLang="ko-KR" sz="1200" b="1" i="1" smtClean="0">
                                <a:latin typeface="Cambria Math" panose="02040503050406030204" pitchFamily="18" charset="0"/>
                              </a:rPr>
                              <m:t>.</m:t>
                            </m:r>
                            <m:r>
                              <a:rPr lang="en-US" altLang="ko-KR" sz="1200" b="1" i="1" smtClean="0">
                                <a:latin typeface="Cambria Math" panose="02040503050406030204" pitchFamily="18" charset="0"/>
                              </a:rPr>
                              <m:t>𝟐</m:t>
                            </m:r>
                            <m:r>
                              <a:rPr lang="en-US" altLang="ko-KR" sz="1200" b="1" i="1" smtClean="0">
                                <a:latin typeface="Cambria Math" panose="02040503050406030204" pitchFamily="18" charset="0"/>
                              </a:rPr>
                              <m:t>𝒙</m:t>
                            </m:r>
                            <m:r>
                              <a:rPr lang="en-US" altLang="ko-KR" sz="1200" b="1" i="1" smtClean="0">
                                <a:latin typeface="Cambria Math" panose="02040503050406030204" pitchFamily="18" charset="0"/>
                              </a:rPr>
                              <m:t>𝟎</m:t>
                            </m:r>
                            <m:r>
                              <a:rPr lang="en-US" altLang="ko-KR" sz="1200" b="1" i="1" smtClean="0">
                                <a:latin typeface="Cambria Math" panose="02040503050406030204" pitchFamily="18" charset="0"/>
                              </a:rPr>
                              <m:t>. </m:t>
                            </m:r>
                            <m:r>
                              <a:rPr lang="en-US" altLang="ko-KR" sz="1200" b="1" i="1" smtClean="0">
                                <a:latin typeface="Cambria Math" panose="02040503050406030204" pitchFamily="18" charset="0"/>
                              </a:rPr>
                              <m:t>𝟒</m:t>
                            </m:r>
                          </m:e>
                        </m:d>
                        <m:r>
                          <a:rPr lang="en-US" altLang="ko-KR" sz="1200" b="1" i="1" smtClean="0">
                            <a:latin typeface="Cambria Math" panose="02040503050406030204" pitchFamily="18" charset="0"/>
                          </a:rPr>
                          <m:t> </m:t>
                        </m:r>
                      </m:num>
                      <m:den>
                        <m:r>
                          <a:rPr lang="en-US" altLang="ko-KR" sz="1200" b="1" i="1" smtClean="0">
                            <a:latin typeface="Cambria Math" panose="02040503050406030204" pitchFamily="18" charset="0"/>
                          </a:rPr>
                          <m:t>𝟎</m:t>
                        </m:r>
                        <m:r>
                          <a:rPr lang="en-US" altLang="ko-KR" sz="1200" b="1" i="1" smtClean="0">
                            <a:latin typeface="Cambria Math" panose="02040503050406030204" pitchFamily="18" charset="0"/>
                          </a:rPr>
                          <m:t>.</m:t>
                        </m:r>
                        <m:r>
                          <a:rPr lang="en-US" altLang="ko-KR" sz="1200" b="1" i="1" smtClean="0">
                            <a:latin typeface="Cambria Math" panose="02040503050406030204" pitchFamily="18" charset="0"/>
                          </a:rPr>
                          <m:t>𝟐</m:t>
                        </m:r>
                        <m:r>
                          <a:rPr lang="en-US" altLang="ko-KR" sz="1200" b="1" i="1" smtClean="0">
                            <a:latin typeface="Cambria Math" panose="02040503050406030204" pitchFamily="18" charset="0"/>
                          </a:rPr>
                          <m:t>+</m:t>
                        </m:r>
                        <m:r>
                          <a:rPr lang="en-US" altLang="ko-KR" sz="1200" b="1" i="1" smtClean="0">
                            <a:latin typeface="Cambria Math" panose="02040503050406030204" pitchFamily="18" charset="0"/>
                          </a:rPr>
                          <m:t>𝟎</m:t>
                        </m:r>
                        <m:r>
                          <a:rPr lang="en-US" altLang="ko-KR" sz="1200" b="1" i="1" smtClean="0">
                            <a:latin typeface="Cambria Math" panose="02040503050406030204" pitchFamily="18" charset="0"/>
                          </a:rPr>
                          <m:t>.</m:t>
                        </m:r>
                        <m:r>
                          <a:rPr lang="en-US" altLang="ko-KR" sz="1200" b="1" i="1" smtClean="0">
                            <a:latin typeface="Cambria Math" panose="02040503050406030204" pitchFamily="18" charset="0"/>
                          </a:rPr>
                          <m:t>𝟒</m:t>
                        </m:r>
                      </m:den>
                    </m:f>
                  </m:oMath>
                </a14:m>
                <a:r>
                  <a:rPr lang="en-US" altLang="ko-KR" sz="1200" b="1" i="1" dirty="0"/>
                  <a:t> = 0.267</a:t>
                </a:r>
              </a:p>
              <a:p>
                <a:pPr marL="285750" indent="-285750">
                  <a:buFont typeface="Arial" panose="020B0604020202020204" pitchFamily="34" charset="0"/>
                  <a:buChar char="•"/>
                </a:pPr>
                <a:r>
                  <a:rPr lang="ko-KR" altLang="en-US" sz="1200" b="1" i="1" dirty="0"/>
                  <a:t>좌측 교차점 </a:t>
                </a:r>
                <a:r>
                  <a:rPr lang="en-US" altLang="ko-KR" sz="1200" b="1" i="1" dirty="0"/>
                  <a:t>0.267/2=0.1335</a:t>
                </a:r>
                <a:endParaRPr lang="ko-KR" altLang="en-US" i="1" dirty="0"/>
              </a:p>
            </p:txBody>
          </p:sp>
        </mc:Choice>
        <mc:Fallback xmlns="">
          <p:sp>
            <p:nvSpPr>
              <p:cNvPr id="25" name="직사각형 24">
                <a:extLst>
                  <a:ext uri="{FF2B5EF4-FFF2-40B4-BE49-F238E27FC236}">
                    <a16:creationId xmlns:a16="http://schemas.microsoft.com/office/drawing/2014/main" id="{669DFB8A-7815-4EB8-8AD0-8A0C704ECA24}"/>
                  </a:ext>
                </a:extLst>
              </p:cNvPr>
              <p:cNvSpPr>
                <a:spLocks noRot="1" noChangeAspect="1" noMove="1" noResize="1" noEditPoints="1" noAdjustHandles="1" noChangeArrowheads="1" noChangeShapeType="1" noTextEdit="1"/>
              </p:cNvSpPr>
              <p:nvPr/>
            </p:nvSpPr>
            <p:spPr>
              <a:xfrm>
                <a:off x="2728997" y="5399768"/>
                <a:ext cx="4572000" cy="921471"/>
              </a:xfrm>
              <a:prstGeom prst="rect">
                <a:avLst/>
              </a:prstGeom>
              <a:blipFill>
                <a:blip r:embed="rId3"/>
                <a:stretch>
                  <a:fillRect t="-662" b="-463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6866EC14-29B9-4144-8BED-6AC3643C96E3}"/>
              </a:ext>
            </a:extLst>
          </p:cNvPr>
          <p:cNvSpPr/>
          <p:nvPr/>
        </p:nvSpPr>
        <p:spPr>
          <a:xfrm>
            <a:off x="415699" y="6044040"/>
            <a:ext cx="791050" cy="276999"/>
          </a:xfrm>
          <a:prstGeom prst="rect">
            <a:avLst/>
          </a:prstGeom>
        </p:spPr>
        <p:txBody>
          <a:bodyPr wrap="none">
            <a:spAutoFit/>
          </a:bodyPr>
          <a:lstStyle/>
          <a:p>
            <a:r>
              <a:rPr lang="en-US" altLang="ko-KR" sz="1200" b="1" dirty="0"/>
              <a:t>Precision</a:t>
            </a:r>
            <a:endParaRPr lang="ko-KR" altLang="en-US" sz="1200" dirty="0"/>
          </a:p>
        </p:txBody>
      </p:sp>
      <p:sp>
        <p:nvSpPr>
          <p:cNvPr id="29" name="직사각형 28">
            <a:extLst>
              <a:ext uri="{FF2B5EF4-FFF2-40B4-BE49-F238E27FC236}">
                <a16:creationId xmlns:a16="http://schemas.microsoft.com/office/drawing/2014/main" id="{4F628A8B-5228-46B7-AE4E-B31C84957B0F}"/>
              </a:ext>
            </a:extLst>
          </p:cNvPr>
          <p:cNvSpPr/>
          <p:nvPr/>
        </p:nvSpPr>
        <p:spPr>
          <a:xfrm>
            <a:off x="1681393" y="6051977"/>
            <a:ext cx="596638" cy="276999"/>
          </a:xfrm>
          <a:prstGeom prst="rect">
            <a:avLst/>
          </a:prstGeom>
        </p:spPr>
        <p:txBody>
          <a:bodyPr wrap="none">
            <a:spAutoFit/>
          </a:bodyPr>
          <a:lstStyle/>
          <a:p>
            <a:r>
              <a:rPr lang="en-US" altLang="ko-KR" sz="1200" b="1" dirty="0"/>
              <a:t>Recall</a:t>
            </a:r>
            <a:endParaRPr lang="ko-KR" altLang="en-US" sz="1200" dirty="0"/>
          </a:p>
        </p:txBody>
      </p:sp>
      <p:cxnSp>
        <p:nvCxnSpPr>
          <p:cNvPr id="31" name="직선 연결선 30">
            <a:extLst>
              <a:ext uri="{FF2B5EF4-FFF2-40B4-BE49-F238E27FC236}">
                <a16:creationId xmlns:a16="http://schemas.microsoft.com/office/drawing/2014/main" id="{01F4F678-7A1B-4261-9BB7-F6FC1DC840D1}"/>
              </a:ext>
            </a:extLst>
          </p:cNvPr>
          <p:cNvCxnSpPr>
            <a:cxnSpLocks/>
            <a:endCxn id="16" idx="2"/>
          </p:cNvCxnSpPr>
          <p:nvPr/>
        </p:nvCxnSpPr>
        <p:spPr>
          <a:xfrm flipV="1">
            <a:off x="1126952" y="5981113"/>
            <a:ext cx="900100" cy="35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6EAAD85-818C-4520-9FD1-2062ADAFB8BD}"/>
              </a:ext>
            </a:extLst>
          </p:cNvPr>
          <p:cNvSpPr txBox="1"/>
          <p:nvPr/>
        </p:nvSpPr>
        <p:spPr>
          <a:xfrm>
            <a:off x="4788024" y="1036099"/>
            <a:ext cx="3898776" cy="307777"/>
          </a:xfrm>
          <a:prstGeom prst="rect">
            <a:avLst/>
          </a:prstGeom>
          <a:noFill/>
          <a:ln>
            <a:solidFill>
              <a:schemeClr val="accent1"/>
            </a:solidFill>
          </a:ln>
        </p:spPr>
        <p:txBody>
          <a:bodyPr wrap="square" rtlCol="0">
            <a:spAutoFit/>
          </a:bodyPr>
          <a:lstStyle/>
          <a:p>
            <a:r>
              <a:rPr lang="en-US" altLang="ko-KR" sz="1400" b="1" dirty="0">
                <a:solidFill>
                  <a:srgbClr val="4D5156"/>
                </a:solidFill>
                <a:latin typeface="Apple SD Gothic Neo"/>
              </a:rPr>
              <a:t>imbalanced data</a:t>
            </a:r>
            <a:r>
              <a:rPr lang="en-US" altLang="ko-KR" sz="1400" b="1" dirty="0"/>
              <a:t> </a:t>
            </a:r>
            <a:r>
              <a:rPr lang="en-US" altLang="ko-KR" sz="1400" dirty="0"/>
              <a:t>: </a:t>
            </a:r>
            <a:r>
              <a:rPr lang="ko-KR" altLang="en-US" sz="1400" dirty="0"/>
              <a:t>부도기업 </a:t>
            </a:r>
            <a:r>
              <a:rPr lang="en-US" altLang="ko-KR" sz="1400" dirty="0"/>
              <a:t>50, </a:t>
            </a:r>
            <a:r>
              <a:rPr lang="ko-KR" altLang="en-US" sz="1400" dirty="0"/>
              <a:t>정상기업 </a:t>
            </a:r>
            <a:r>
              <a:rPr lang="en-US" altLang="ko-KR" sz="1400" dirty="0"/>
              <a:t>1,000</a:t>
            </a:r>
            <a:endParaRPr lang="ko-KR" altLang="en-US" sz="1400" dirty="0"/>
          </a:p>
        </p:txBody>
      </p:sp>
      <p:graphicFrame>
        <p:nvGraphicFramePr>
          <p:cNvPr id="35" name="표 34">
            <a:extLst>
              <a:ext uri="{FF2B5EF4-FFF2-40B4-BE49-F238E27FC236}">
                <a16:creationId xmlns:a16="http://schemas.microsoft.com/office/drawing/2014/main" id="{7A52A0B5-75C0-46F0-815B-965D295033A6}"/>
              </a:ext>
            </a:extLst>
          </p:cNvPr>
          <p:cNvGraphicFramePr>
            <a:graphicFrameLocks noGrp="1"/>
          </p:cNvGraphicFramePr>
          <p:nvPr>
            <p:extLst>
              <p:ext uri="{D42A27DB-BD31-4B8C-83A1-F6EECF244321}">
                <p14:modId xmlns:p14="http://schemas.microsoft.com/office/powerpoint/2010/main" val="2822990189"/>
              </p:ext>
            </p:extLst>
          </p:nvPr>
        </p:nvGraphicFramePr>
        <p:xfrm>
          <a:off x="4779148" y="1378987"/>
          <a:ext cx="4032448" cy="1112520"/>
        </p:xfrm>
        <a:graphic>
          <a:graphicData uri="http://schemas.openxmlformats.org/drawingml/2006/table">
            <a:tbl>
              <a:tblPr firstRow="1" bandRow="1">
                <a:tableStyleId>{5C22544A-7EE6-4342-B048-85BDC9FD1C3A}</a:tableStyleId>
              </a:tblPr>
              <a:tblGrid>
                <a:gridCol w="622970">
                  <a:extLst>
                    <a:ext uri="{9D8B030D-6E8A-4147-A177-3AD203B41FA5}">
                      <a16:colId xmlns:a16="http://schemas.microsoft.com/office/drawing/2014/main" val="1541127032"/>
                    </a:ext>
                  </a:extLst>
                </a:gridCol>
                <a:gridCol w="955361">
                  <a:extLst>
                    <a:ext uri="{9D8B030D-6E8A-4147-A177-3AD203B41FA5}">
                      <a16:colId xmlns:a16="http://schemas.microsoft.com/office/drawing/2014/main" val="432688293"/>
                    </a:ext>
                  </a:extLst>
                </a:gridCol>
                <a:gridCol w="1191453">
                  <a:extLst>
                    <a:ext uri="{9D8B030D-6E8A-4147-A177-3AD203B41FA5}">
                      <a16:colId xmlns:a16="http://schemas.microsoft.com/office/drawing/2014/main" val="2035791264"/>
                    </a:ext>
                  </a:extLst>
                </a:gridCol>
                <a:gridCol w="1262664">
                  <a:extLst>
                    <a:ext uri="{9D8B030D-6E8A-4147-A177-3AD203B41FA5}">
                      <a16:colId xmlns:a16="http://schemas.microsoft.com/office/drawing/2014/main" val="2982443918"/>
                    </a:ext>
                  </a:extLst>
                </a:gridCol>
              </a:tblGrid>
              <a:tr h="278130">
                <a:tc rowSpan="2" gridSpan="2">
                  <a:txBody>
                    <a:bodyPr/>
                    <a:lstStyle/>
                    <a:p>
                      <a:pPr latinLnBrk="1"/>
                      <a:endParaRPr lang="ko-KR" altLang="en-US" sz="900" dirty="0"/>
                    </a:p>
                  </a:txBody>
                  <a:tcPr marL="68580" marR="68580" marT="34290" marB="34290"/>
                </a:tc>
                <a:tc rowSpan="2" hMerge="1">
                  <a:txBody>
                    <a:bodyPr/>
                    <a:lstStyle/>
                    <a:p>
                      <a:pPr latinLnBrk="1"/>
                      <a:endParaRPr lang="ko-KR" altLang="en-US" dirty="0"/>
                    </a:p>
                  </a:txBody>
                  <a:tcPr/>
                </a:tc>
                <a:tc gridSpan="2">
                  <a:txBody>
                    <a:bodyPr/>
                    <a:lstStyle/>
                    <a:p>
                      <a:pPr algn="ctr" latinLnBrk="1"/>
                      <a:r>
                        <a:rPr lang="ko-KR" altLang="en-US" sz="1200" dirty="0">
                          <a:solidFill>
                            <a:srgbClr val="FF0000"/>
                          </a:solidFill>
                        </a:rPr>
                        <a:t>실제</a:t>
                      </a:r>
                      <a:r>
                        <a:rPr lang="ko-KR" altLang="en-US" sz="1200" dirty="0"/>
                        <a:t> 값</a:t>
                      </a:r>
                    </a:p>
                  </a:txBody>
                  <a:tcPr marL="68580" marR="68580" marT="34290" marB="34290"/>
                </a:tc>
                <a:tc hMerge="1">
                  <a:txBody>
                    <a:bodyPr/>
                    <a:lstStyle/>
                    <a:p>
                      <a:pPr latinLnBrk="1"/>
                      <a:endParaRPr lang="ko-KR" altLang="en-US" dirty="0"/>
                    </a:p>
                  </a:txBody>
                  <a:tcPr/>
                </a:tc>
                <a:extLst>
                  <a:ext uri="{0D108BD9-81ED-4DB2-BD59-A6C34878D82A}">
                    <a16:rowId xmlns:a16="http://schemas.microsoft.com/office/drawing/2014/main" val="2462443419"/>
                  </a:ext>
                </a:extLst>
              </a:tr>
              <a:tr h="278130">
                <a:tc gridSpan="2" vMerge="1">
                  <a:txBody>
                    <a:bodyPr/>
                    <a:lstStyle/>
                    <a:p>
                      <a:pPr latinLnBrk="1"/>
                      <a:endParaRPr lang="ko-KR" altLang="en-US"/>
                    </a:p>
                  </a:txBody>
                  <a:tcPr/>
                </a:tc>
                <a:tc hMerge="1" vMerge="1">
                  <a:txBody>
                    <a:bodyPr/>
                    <a:lstStyle/>
                    <a:p>
                      <a:pPr latinLnBrk="1"/>
                      <a:endParaRPr lang="ko-KR" altLang="en-US" dirty="0"/>
                    </a:p>
                  </a:txBody>
                  <a:tcPr/>
                </a:tc>
                <a:tc>
                  <a:txBody>
                    <a:bodyPr/>
                    <a:lstStyle/>
                    <a:p>
                      <a:pPr algn="ctr" latinLnBrk="1"/>
                      <a:r>
                        <a:rPr lang="ko-KR" altLang="en-US" sz="1100" dirty="0"/>
                        <a:t>부도기업</a:t>
                      </a:r>
                    </a:p>
                  </a:txBody>
                  <a:tcPr marL="68580" marR="68580" marT="34290" marB="34290"/>
                </a:tc>
                <a:tc>
                  <a:txBody>
                    <a:bodyPr/>
                    <a:lstStyle/>
                    <a:p>
                      <a:pPr algn="ctr" latinLnBrk="1"/>
                      <a:r>
                        <a:rPr lang="ko-KR" altLang="en-US" sz="1100" dirty="0"/>
                        <a:t>정상기업</a:t>
                      </a:r>
                    </a:p>
                  </a:txBody>
                  <a:tcPr marL="68580" marR="68580" marT="34290" marB="34290"/>
                </a:tc>
                <a:extLst>
                  <a:ext uri="{0D108BD9-81ED-4DB2-BD59-A6C34878D82A}">
                    <a16:rowId xmlns:a16="http://schemas.microsoft.com/office/drawing/2014/main" val="3747414731"/>
                  </a:ext>
                </a:extLst>
              </a:tr>
              <a:tr h="278130">
                <a:tc rowSpan="2">
                  <a:txBody>
                    <a:bodyPr/>
                    <a:lstStyle/>
                    <a:p>
                      <a:pPr latinLnBrk="1"/>
                      <a:endParaRPr lang="en-US" altLang="ko-KR" sz="1200" dirty="0"/>
                    </a:p>
                    <a:p>
                      <a:pPr latinLnBrk="1"/>
                      <a:r>
                        <a:rPr lang="ko-KR" altLang="en-US" sz="1200" dirty="0" err="1">
                          <a:solidFill>
                            <a:srgbClr val="FF0000"/>
                          </a:solidFill>
                        </a:rPr>
                        <a:t>예측</a:t>
                      </a:r>
                      <a:r>
                        <a:rPr lang="ko-KR" altLang="en-US" sz="1200" dirty="0" err="1"/>
                        <a:t>값</a:t>
                      </a:r>
                      <a:endParaRPr lang="ko-KR" altLang="en-US" sz="1200" dirty="0"/>
                    </a:p>
                  </a:txBody>
                  <a:tcPr marL="68580" marR="68580" marT="34290" marB="34290"/>
                </a:tc>
                <a:tc>
                  <a:txBody>
                    <a:bodyPr/>
                    <a:lstStyle/>
                    <a:p>
                      <a:pPr algn="ctr" latinLnBrk="1"/>
                      <a:r>
                        <a:rPr lang="ko-KR" altLang="en-US" sz="1100" dirty="0"/>
                        <a:t>부도기업</a:t>
                      </a:r>
                    </a:p>
                  </a:txBody>
                  <a:tcPr marL="68580" marR="68580" marT="34290" marB="34290"/>
                </a:tc>
                <a:tc>
                  <a:txBody>
                    <a:bodyPr/>
                    <a:lstStyle/>
                    <a:p>
                      <a:pPr algn="ctr" latinLnBrk="1"/>
                      <a:r>
                        <a:rPr lang="en-US" altLang="ko-KR" sz="1100" dirty="0"/>
                        <a:t>   10 (TP)</a:t>
                      </a:r>
                      <a:endParaRPr lang="ko-KR" altLang="en-US" sz="1100" dirty="0"/>
                    </a:p>
                  </a:txBody>
                  <a:tcPr marL="68580" marR="68580" marT="34290" marB="34290">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t> 50 (FP)</a:t>
                      </a:r>
                      <a:endParaRPr lang="ko-KR" altLang="en-US" sz="1100" dirty="0"/>
                    </a:p>
                  </a:txBody>
                  <a:tcPr marL="68580" marR="68580" marT="34290" marB="34290">
                    <a:solidFill>
                      <a:schemeClr val="accent4">
                        <a:lumMod val="20000"/>
                        <a:lumOff val="80000"/>
                      </a:schemeClr>
                    </a:solidFill>
                  </a:tcPr>
                </a:tc>
                <a:extLst>
                  <a:ext uri="{0D108BD9-81ED-4DB2-BD59-A6C34878D82A}">
                    <a16:rowId xmlns:a16="http://schemas.microsoft.com/office/drawing/2014/main" val="2968106691"/>
                  </a:ext>
                </a:extLst>
              </a:tr>
              <a:tr h="278130">
                <a:tc vMerge="1">
                  <a:txBody>
                    <a:bodyPr/>
                    <a:lstStyle/>
                    <a:p>
                      <a:pPr latinLnBrk="1"/>
                      <a:endParaRPr lang="ko-KR" altLang="en-US" dirty="0"/>
                    </a:p>
                  </a:txBody>
                  <a:tcPr/>
                </a:tc>
                <a:tc>
                  <a:txBody>
                    <a:bodyPr/>
                    <a:lstStyle/>
                    <a:p>
                      <a:pPr algn="ctr" latinLnBrk="1"/>
                      <a:r>
                        <a:rPr lang="ko-KR" altLang="en-US" sz="1100" dirty="0"/>
                        <a:t>정상기업</a:t>
                      </a:r>
                    </a:p>
                  </a:txBody>
                  <a:tcPr marL="68580" marR="68580" marT="34290" marB="34290"/>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t>  40 (FN)</a:t>
                      </a:r>
                      <a:endParaRPr lang="ko-KR" altLang="en-US" sz="1100" dirty="0"/>
                    </a:p>
                  </a:txBody>
                  <a:tcPr marL="68580" marR="68580" marT="34290" marB="34290">
                    <a:solidFill>
                      <a:schemeClr val="accent4">
                        <a:lumMod val="20000"/>
                        <a:lumOff val="80000"/>
                      </a:schemeClr>
                    </a:solidFill>
                  </a:tcPr>
                </a:tc>
                <a:tc>
                  <a:txBody>
                    <a:bodyPr/>
                    <a:lstStyle/>
                    <a:p>
                      <a:pPr algn="ctr" latinLnBrk="1"/>
                      <a:r>
                        <a:rPr lang="en-US" altLang="ko-KR" sz="1100" dirty="0"/>
                        <a:t>950 (TN)</a:t>
                      </a:r>
                      <a:endParaRPr lang="ko-KR" altLang="en-US" sz="11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510001857"/>
                  </a:ext>
                </a:extLst>
              </a:tr>
            </a:tbl>
          </a:graphicData>
        </a:graphic>
      </p:graphicFrame>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53E7124-27CE-4085-8126-5FCEEDB8D0B6}"/>
                  </a:ext>
                </a:extLst>
              </p:cNvPr>
              <p:cNvSpPr txBox="1"/>
              <p:nvPr/>
            </p:nvSpPr>
            <p:spPr>
              <a:xfrm>
                <a:off x="4779148" y="2631833"/>
                <a:ext cx="4032448" cy="1352358"/>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altLang="ko-KR" sz="1400" dirty="0"/>
                  <a:t>Accuracy</a:t>
                </a:r>
                <a:r>
                  <a:rPr lang="ko-KR" altLang="en-US" sz="1400" dirty="0"/>
                  <a:t> </a:t>
                </a:r>
                <a:r>
                  <a:rPr lang="en-US" altLang="ko-KR" sz="1400" dirty="0"/>
                  <a:t>=</a:t>
                </a:r>
                <a:r>
                  <a:rPr lang="ko-KR" altLang="en-US" sz="1400" dirty="0"/>
                  <a:t>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10+950</m:t>
                        </m:r>
                      </m:num>
                      <m:den>
                        <m:r>
                          <a:rPr lang="en-US" altLang="ko-KR" sz="1400" b="0" i="1" smtClean="0">
                            <a:latin typeface="Cambria Math" panose="02040503050406030204" pitchFamily="18" charset="0"/>
                          </a:rPr>
                          <m:t>10+40+50+950</m:t>
                        </m:r>
                      </m:den>
                    </m:f>
                  </m:oMath>
                </a14:m>
                <a:r>
                  <a:rPr lang="ko-KR" altLang="en-US" sz="1400" dirty="0"/>
                  <a:t> </a:t>
                </a:r>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 960   </m:t>
                        </m:r>
                      </m:num>
                      <m:den>
                        <m:r>
                          <a:rPr lang="en-US" altLang="ko-KR" sz="1400" b="0" i="1" smtClean="0">
                            <a:latin typeface="Cambria Math" panose="02040503050406030204" pitchFamily="18" charset="0"/>
                          </a:rPr>
                          <m:t>1,050</m:t>
                        </m:r>
                      </m:den>
                    </m:f>
                  </m:oMath>
                </a14:m>
                <a:r>
                  <a:rPr lang="ko-KR" altLang="en-US" sz="1400" dirty="0"/>
                  <a:t> </a:t>
                </a:r>
                <a:r>
                  <a:rPr lang="en-US" altLang="ko-KR" sz="1400" dirty="0"/>
                  <a:t>= 0.914</a:t>
                </a:r>
              </a:p>
              <a:p>
                <a:pPr marL="285750" indent="-285750">
                  <a:buFont typeface="Arial" panose="020B0604020202020204" pitchFamily="34" charset="0"/>
                  <a:buChar char="•"/>
                </a:pPr>
                <a:r>
                  <a:rPr lang="en-US" altLang="ko-KR" sz="1400" b="1" dirty="0"/>
                  <a:t>Precision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𝟏𝟎</m:t>
                        </m:r>
                      </m:num>
                      <m:den>
                        <m:r>
                          <a:rPr lang="en-US" altLang="ko-KR" sz="1400" b="1" i="1" smtClean="0">
                            <a:latin typeface="Cambria Math" panose="02040503050406030204" pitchFamily="18" charset="0"/>
                          </a:rPr>
                          <m:t>𝟏𝟎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𝟓𝟎</m:t>
                        </m:r>
                      </m:den>
                    </m:f>
                  </m:oMath>
                </a14:m>
                <a:r>
                  <a:rPr lang="ko-KR" altLang="en-US" sz="1400" dirty="0"/>
                  <a:t> </a:t>
                </a:r>
                <a:r>
                  <a:rPr lang="en-US" altLang="ko-KR" sz="1400" dirty="0"/>
                  <a:t>= 0.167</a:t>
                </a:r>
              </a:p>
              <a:p>
                <a:pPr marL="285750" indent="-285750">
                  <a:buFont typeface="Arial" panose="020B0604020202020204" pitchFamily="34" charset="0"/>
                  <a:buChar char="•"/>
                </a:pPr>
                <a:r>
                  <a:rPr lang="en-US" altLang="ko-KR" sz="1400" b="1" dirty="0"/>
                  <a:t>Recall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𝟏𝟎</m:t>
                        </m:r>
                      </m:num>
                      <m:den>
                        <m:r>
                          <a:rPr lang="en-US" altLang="ko-KR" sz="1400" b="1" i="1" smtClean="0">
                            <a:latin typeface="Cambria Math" panose="02040503050406030204" pitchFamily="18" charset="0"/>
                          </a:rPr>
                          <m:t>𝟓𝟎</m:t>
                        </m:r>
                      </m:den>
                    </m:f>
                  </m:oMath>
                </a14:m>
                <a:r>
                  <a:rPr lang="ko-KR" altLang="en-US" sz="1400" dirty="0"/>
                  <a:t> </a:t>
                </a:r>
                <a:r>
                  <a:rPr lang="en-US" altLang="ko-KR" sz="1400" dirty="0"/>
                  <a:t>= 0.2</a:t>
                </a:r>
              </a:p>
              <a:p>
                <a:pPr marL="285750" indent="-285750">
                  <a:buFont typeface="Arial" panose="020B0604020202020204" pitchFamily="34" charset="0"/>
                  <a:buChar char="•"/>
                </a:pPr>
                <a:r>
                  <a:rPr lang="en-US" altLang="ko-KR" sz="1400" b="1" dirty="0"/>
                  <a:t>F1 score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𝟐</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𝟏𝟔𝟕</m:t>
                        </m:r>
                        <m:r>
                          <a:rPr lang="en-US" altLang="ko-KR" sz="1400" b="1" i="1" smtClean="0">
                            <a:latin typeface="Cambria Math" panose="02040503050406030204" pitchFamily="18" charset="0"/>
                          </a:rPr>
                          <m:t>𝒙</m:t>
                        </m:r>
                        <m:r>
                          <a:rPr lang="en-US" altLang="ko-KR" sz="1400" b="1" i="1" smtClean="0">
                            <a:latin typeface="Cambria Math" panose="02040503050406030204" pitchFamily="18" charset="0"/>
                          </a:rPr>
                          <m:t> </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𝟐</m:t>
                        </m:r>
                        <m:r>
                          <a:rPr lang="en-US" altLang="ko-KR" sz="1400" b="1" i="1" smtClean="0">
                            <a:latin typeface="Cambria Math" panose="02040503050406030204" pitchFamily="18" charset="0"/>
                          </a:rPr>
                          <m:t>)</m:t>
                        </m:r>
                      </m:num>
                      <m:den>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𝟏𝟔𝟕</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𝟐</m:t>
                        </m:r>
                      </m:den>
                    </m:f>
                  </m:oMath>
                </a14:m>
                <a:r>
                  <a:rPr lang="ko-KR" altLang="en-US" sz="1400" b="1" dirty="0"/>
                  <a:t>  </a:t>
                </a:r>
                <a:r>
                  <a:rPr lang="en-US" altLang="ko-KR" sz="1400" b="1" dirty="0"/>
                  <a:t>=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𝟎𝟔𝟔𝟖</m:t>
                        </m:r>
                      </m:num>
                      <m:den>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𝟑𝟔𝟕</m:t>
                        </m:r>
                      </m:den>
                    </m:f>
                  </m:oMath>
                </a14:m>
                <a:r>
                  <a:rPr lang="ko-KR" altLang="en-US" sz="1400" b="1" dirty="0"/>
                  <a:t> </a:t>
                </a:r>
                <a:r>
                  <a:rPr lang="en-US" altLang="ko-KR" sz="1400" b="1" dirty="0"/>
                  <a:t>= </a:t>
                </a:r>
                <a:r>
                  <a:rPr lang="en-US" altLang="ko-KR" sz="1400" b="1" dirty="0">
                    <a:solidFill>
                      <a:srgbClr val="FF0000"/>
                    </a:solidFill>
                  </a:rPr>
                  <a:t>0.182</a:t>
                </a:r>
                <a:endParaRPr lang="ko-KR" altLang="en-US" sz="1400" dirty="0">
                  <a:solidFill>
                    <a:srgbClr val="FF0000"/>
                  </a:solidFill>
                </a:endParaRPr>
              </a:p>
            </p:txBody>
          </p:sp>
        </mc:Choice>
        <mc:Fallback xmlns="">
          <p:sp>
            <p:nvSpPr>
              <p:cNvPr id="36" name="TextBox 35">
                <a:extLst>
                  <a:ext uri="{FF2B5EF4-FFF2-40B4-BE49-F238E27FC236}">
                    <a16:creationId xmlns:a16="http://schemas.microsoft.com/office/drawing/2014/main" id="{653E7124-27CE-4085-8126-5FCEEDB8D0B6}"/>
                  </a:ext>
                </a:extLst>
              </p:cNvPr>
              <p:cNvSpPr txBox="1">
                <a:spLocks noRot="1" noChangeAspect="1" noMove="1" noResize="1" noEditPoints="1" noAdjustHandles="1" noChangeArrowheads="1" noChangeShapeType="1" noTextEdit="1"/>
              </p:cNvSpPr>
              <p:nvPr/>
            </p:nvSpPr>
            <p:spPr>
              <a:xfrm>
                <a:off x="4779148" y="2631833"/>
                <a:ext cx="4032448" cy="1352358"/>
              </a:xfrm>
              <a:prstGeom prst="rect">
                <a:avLst/>
              </a:prstGeom>
              <a:blipFill>
                <a:blip r:embed="rId4"/>
                <a:stretch>
                  <a:fillRect l="-151"/>
                </a:stretch>
              </a:blipFill>
              <a:ln>
                <a:solidFill>
                  <a:schemeClr val="accent1"/>
                </a:solidFill>
              </a:ln>
            </p:spPr>
            <p:txBody>
              <a:bodyPr/>
              <a:lstStyle/>
              <a:p>
                <a:r>
                  <a:rPr lang="ko-KR" altLang="en-US">
                    <a:noFill/>
                  </a:rPr>
                  <a:t> </a:t>
                </a:r>
              </a:p>
            </p:txBody>
          </p:sp>
        </mc:Fallback>
      </mc:AlternateContent>
      <p:sp>
        <p:nvSpPr>
          <p:cNvPr id="37" name="TextBox 36">
            <a:extLst>
              <a:ext uri="{FF2B5EF4-FFF2-40B4-BE49-F238E27FC236}">
                <a16:creationId xmlns:a16="http://schemas.microsoft.com/office/drawing/2014/main" id="{1B4A5957-C7B2-47D3-84C8-94551351DA99}"/>
              </a:ext>
            </a:extLst>
          </p:cNvPr>
          <p:cNvSpPr txBox="1"/>
          <p:nvPr/>
        </p:nvSpPr>
        <p:spPr>
          <a:xfrm>
            <a:off x="4811711" y="4122665"/>
            <a:ext cx="3384376" cy="307777"/>
          </a:xfrm>
          <a:prstGeom prst="rect">
            <a:avLst/>
          </a:prstGeom>
          <a:noFill/>
        </p:spPr>
        <p:txBody>
          <a:bodyPr wrap="square" rtlCol="0">
            <a:spAutoFit/>
          </a:bodyPr>
          <a:lstStyle/>
          <a:p>
            <a:r>
              <a:rPr lang="ko-KR" altLang="en-US" sz="1400" b="1" i="1" dirty="0"/>
              <a:t>부도기업에 대한 분류 성능저하</a:t>
            </a:r>
          </a:p>
        </p:txBody>
      </p:sp>
    </p:spTree>
    <p:extLst>
      <p:ext uri="{BB962C8B-B14F-4D97-AF65-F5344CB8AC3E}">
        <p14:creationId xmlns:p14="http://schemas.microsoft.com/office/powerpoint/2010/main" val="302556879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표 25">
            <a:extLst>
              <a:ext uri="{FF2B5EF4-FFF2-40B4-BE49-F238E27FC236}">
                <a16:creationId xmlns:a16="http://schemas.microsoft.com/office/drawing/2014/main" id="{BD22078F-F2B3-4538-98A5-F76922540DC6}"/>
              </a:ext>
            </a:extLst>
          </p:cNvPr>
          <p:cNvGraphicFramePr>
            <a:graphicFrameLocks noGrp="1"/>
          </p:cNvGraphicFramePr>
          <p:nvPr>
            <p:extLst>
              <p:ext uri="{D42A27DB-BD31-4B8C-83A1-F6EECF244321}">
                <p14:modId xmlns:p14="http://schemas.microsoft.com/office/powerpoint/2010/main" val="2944832289"/>
              </p:ext>
            </p:extLst>
          </p:nvPr>
        </p:nvGraphicFramePr>
        <p:xfrm>
          <a:off x="196819" y="1343876"/>
          <a:ext cx="4303173" cy="1112520"/>
        </p:xfrm>
        <a:graphic>
          <a:graphicData uri="http://schemas.openxmlformats.org/drawingml/2006/table">
            <a:tbl>
              <a:tblPr firstRow="1" bandRow="1">
                <a:tableStyleId>{5C22544A-7EE6-4342-B048-85BDC9FD1C3A}</a:tableStyleId>
              </a:tblPr>
              <a:tblGrid>
                <a:gridCol w="664794">
                  <a:extLst>
                    <a:ext uri="{9D8B030D-6E8A-4147-A177-3AD203B41FA5}">
                      <a16:colId xmlns:a16="http://schemas.microsoft.com/office/drawing/2014/main" val="1541127032"/>
                    </a:ext>
                  </a:extLst>
                </a:gridCol>
                <a:gridCol w="967814">
                  <a:extLst>
                    <a:ext uri="{9D8B030D-6E8A-4147-A177-3AD203B41FA5}">
                      <a16:colId xmlns:a16="http://schemas.microsoft.com/office/drawing/2014/main" val="432688293"/>
                    </a:ext>
                  </a:extLst>
                </a:gridCol>
                <a:gridCol w="1214558">
                  <a:extLst>
                    <a:ext uri="{9D8B030D-6E8A-4147-A177-3AD203B41FA5}">
                      <a16:colId xmlns:a16="http://schemas.microsoft.com/office/drawing/2014/main" val="2035791264"/>
                    </a:ext>
                  </a:extLst>
                </a:gridCol>
                <a:gridCol w="1456007">
                  <a:extLst>
                    <a:ext uri="{9D8B030D-6E8A-4147-A177-3AD203B41FA5}">
                      <a16:colId xmlns:a16="http://schemas.microsoft.com/office/drawing/2014/main" val="2982443918"/>
                    </a:ext>
                  </a:extLst>
                </a:gridCol>
              </a:tblGrid>
              <a:tr h="278130">
                <a:tc rowSpan="2" gridSpan="2">
                  <a:txBody>
                    <a:bodyPr/>
                    <a:lstStyle/>
                    <a:p>
                      <a:pPr latinLnBrk="1"/>
                      <a:endParaRPr lang="ko-KR" altLang="en-US" sz="900" dirty="0"/>
                    </a:p>
                  </a:txBody>
                  <a:tcPr marL="68580" marR="68580" marT="34290" marB="34290"/>
                </a:tc>
                <a:tc rowSpan="2" hMerge="1">
                  <a:txBody>
                    <a:bodyPr/>
                    <a:lstStyle/>
                    <a:p>
                      <a:pPr latinLnBrk="1"/>
                      <a:endParaRPr lang="ko-KR" altLang="en-US" dirty="0"/>
                    </a:p>
                  </a:txBody>
                  <a:tcPr/>
                </a:tc>
                <a:tc gridSpan="2">
                  <a:txBody>
                    <a:bodyPr/>
                    <a:lstStyle/>
                    <a:p>
                      <a:pPr algn="ctr" latinLnBrk="1"/>
                      <a:r>
                        <a:rPr lang="ko-KR" altLang="en-US" sz="1200" dirty="0">
                          <a:solidFill>
                            <a:srgbClr val="FF0000"/>
                          </a:solidFill>
                        </a:rPr>
                        <a:t>실제</a:t>
                      </a:r>
                      <a:r>
                        <a:rPr lang="ko-KR" altLang="en-US" sz="1200" dirty="0"/>
                        <a:t> 값</a:t>
                      </a:r>
                    </a:p>
                  </a:txBody>
                  <a:tcPr marL="68580" marR="68580" marT="34290" marB="34290"/>
                </a:tc>
                <a:tc hMerge="1">
                  <a:txBody>
                    <a:bodyPr/>
                    <a:lstStyle/>
                    <a:p>
                      <a:pPr latinLnBrk="1"/>
                      <a:endParaRPr lang="ko-KR" altLang="en-US" dirty="0"/>
                    </a:p>
                  </a:txBody>
                  <a:tcPr/>
                </a:tc>
                <a:extLst>
                  <a:ext uri="{0D108BD9-81ED-4DB2-BD59-A6C34878D82A}">
                    <a16:rowId xmlns:a16="http://schemas.microsoft.com/office/drawing/2014/main" val="2462443419"/>
                  </a:ext>
                </a:extLst>
              </a:tr>
              <a:tr h="278130">
                <a:tc gridSpan="2" vMerge="1">
                  <a:txBody>
                    <a:bodyPr/>
                    <a:lstStyle/>
                    <a:p>
                      <a:pPr latinLnBrk="1"/>
                      <a:endParaRPr lang="ko-KR" altLang="en-US"/>
                    </a:p>
                  </a:txBody>
                  <a:tcPr/>
                </a:tc>
                <a:tc hMerge="1" vMerge="1">
                  <a:txBody>
                    <a:bodyPr/>
                    <a:lstStyle/>
                    <a:p>
                      <a:pPr latinLnBrk="1"/>
                      <a:endParaRPr lang="ko-KR" altLang="en-US" dirty="0"/>
                    </a:p>
                  </a:txBody>
                  <a:tcPr/>
                </a:tc>
                <a:tc>
                  <a:txBody>
                    <a:bodyPr/>
                    <a:lstStyle/>
                    <a:p>
                      <a:pPr algn="ctr" latinLnBrk="1"/>
                      <a:r>
                        <a:rPr lang="ko-KR" altLang="en-US" sz="1100" dirty="0"/>
                        <a:t>부도기업</a:t>
                      </a:r>
                    </a:p>
                  </a:txBody>
                  <a:tcPr marL="68580" marR="68580" marT="34290" marB="34290"/>
                </a:tc>
                <a:tc>
                  <a:txBody>
                    <a:bodyPr/>
                    <a:lstStyle/>
                    <a:p>
                      <a:pPr algn="ctr" latinLnBrk="1"/>
                      <a:r>
                        <a:rPr lang="ko-KR" altLang="en-US" sz="1100" dirty="0"/>
                        <a:t>정상기업</a:t>
                      </a:r>
                    </a:p>
                  </a:txBody>
                  <a:tcPr marL="68580" marR="68580" marT="34290" marB="34290"/>
                </a:tc>
                <a:extLst>
                  <a:ext uri="{0D108BD9-81ED-4DB2-BD59-A6C34878D82A}">
                    <a16:rowId xmlns:a16="http://schemas.microsoft.com/office/drawing/2014/main" val="3747414731"/>
                  </a:ext>
                </a:extLst>
              </a:tr>
              <a:tr h="278130">
                <a:tc rowSpan="2">
                  <a:txBody>
                    <a:bodyPr/>
                    <a:lstStyle/>
                    <a:p>
                      <a:pPr latinLnBrk="1"/>
                      <a:endParaRPr lang="en-US" altLang="ko-KR" sz="1200" dirty="0"/>
                    </a:p>
                    <a:p>
                      <a:pPr latinLnBrk="1"/>
                      <a:r>
                        <a:rPr lang="ko-KR" altLang="en-US" sz="1200" dirty="0">
                          <a:solidFill>
                            <a:srgbClr val="FF0000"/>
                          </a:solidFill>
                        </a:rPr>
                        <a:t>예측</a:t>
                      </a:r>
                      <a:r>
                        <a:rPr lang="ko-KR" altLang="en-US" sz="1200" dirty="0"/>
                        <a:t> 값</a:t>
                      </a:r>
                    </a:p>
                  </a:txBody>
                  <a:tcPr marL="68580" marR="68580" marT="34290" marB="34290"/>
                </a:tc>
                <a:tc>
                  <a:txBody>
                    <a:bodyPr/>
                    <a:lstStyle/>
                    <a:p>
                      <a:pPr algn="ctr" latinLnBrk="1"/>
                      <a:r>
                        <a:rPr lang="ko-KR" altLang="en-US" sz="1100" dirty="0"/>
                        <a:t>부도기업</a:t>
                      </a:r>
                    </a:p>
                  </a:txBody>
                  <a:tcPr marL="68580" marR="68580" marT="34290" marB="34290"/>
                </a:tc>
                <a:tc>
                  <a:txBody>
                    <a:bodyPr/>
                    <a:lstStyle/>
                    <a:p>
                      <a:pPr algn="ctr" latinLnBrk="1"/>
                      <a:r>
                        <a:rPr lang="en-US" altLang="ko-KR" sz="1100" dirty="0"/>
                        <a:t>   90 (TP)</a:t>
                      </a:r>
                      <a:endParaRPr lang="ko-KR" altLang="en-US" sz="1100" dirty="0"/>
                    </a:p>
                  </a:txBody>
                  <a:tcPr marL="68580" marR="68580" marT="34290" marB="34290">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t>  5 (FP)</a:t>
                      </a:r>
                      <a:endParaRPr lang="ko-KR" altLang="en-US" sz="1100" dirty="0"/>
                    </a:p>
                  </a:txBody>
                  <a:tcPr marL="68580" marR="68580" marT="34290" marB="34290">
                    <a:solidFill>
                      <a:schemeClr val="accent4">
                        <a:lumMod val="20000"/>
                        <a:lumOff val="80000"/>
                      </a:schemeClr>
                    </a:solidFill>
                  </a:tcPr>
                </a:tc>
                <a:extLst>
                  <a:ext uri="{0D108BD9-81ED-4DB2-BD59-A6C34878D82A}">
                    <a16:rowId xmlns:a16="http://schemas.microsoft.com/office/drawing/2014/main" val="2968106691"/>
                  </a:ext>
                </a:extLst>
              </a:tr>
              <a:tr h="278130">
                <a:tc vMerge="1">
                  <a:txBody>
                    <a:bodyPr/>
                    <a:lstStyle/>
                    <a:p>
                      <a:pPr latinLnBrk="1"/>
                      <a:endParaRPr lang="ko-KR" altLang="en-US" dirty="0"/>
                    </a:p>
                  </a:txBody>
                  <a:tcPr/>
                </a:tc>
                <a:tc>
                  <a:txBody>
                    <a:bodyPr/>
                    <a:lstStyle/>
                    <a:p>
                      <a:pPr algn="ctr" latinLnBrk="1"/>
                      <a:r>
                        <a:rPr lang="ko-KR" altLang="en-US" sz="1100" dirty="0"/>
                        <a:t>정상기업</a:t>
                      </a:r>
                    </a:p>
                  </a:txBody>
                  <a:tcPr marL="68580" marR="68580" marT="34290" marB="34290"/>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t>  10 (FN)</a:t>
                      </a:r>
                      <a:endParaRPr lang="ko-KR" altLang="en-US" sz="1100" dirty="0"/>
                    </a:p>
                  </a:txBody>
                  <a:tcPr marL="68580" marR="68580" marT="34290" marB="34290">
                    <a:solidFill>
                      <a:schemeClr val="accent4">
                        <a:lumMod val="20000"/>
                        <a:lumOff val="80000"/>
                      </a:schemeClr>
                    </a:solidFill>
                  </a:tcPr>
                </a:tc>
                <a:tc>
                  <a:txBody>
                    <a:bodyPr/>
                    <a:lstStyle/>
                    <a:p>
                      <a:pPr algn="ctr" latinLnBrk="1"/>
                      <a:r>
                        <a:rPr lang="en-US" altLang="ko-KR" sz="1100" dirty="0"/>
                        <a:t>95  (TN)</a:t>
                      </a:r>
                      <a:endParaRPr lang="ko-KR" altLang="en-US" sz="11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510001857"/>
                  </a:ext>
                </a:extLst>
              </a:tr>
            </a:tbl>
          </a:graphicData>
        </a:graphic>
      </p:graphicFrame>
      <p:sp>
        <p:nvSpPr>
          <p:cNvPr id="15" name="제목 1">
            <a:extLst>
              <a:ext uri="{FF2B5EF4-FFF2-40B4-BE49-F238E27FC236}">
                <a16:creationId xmlns:a16="http://schemas.microsoft.com/office/drawing/2014/main" id="{19577EF8-0800-4C14-9814-483AF5F9E173}"/>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A8687347-B6CC-4DA7-9A66-058B1D79B509}"/>
              </a:ext>
            </a:extLst>
          </p:cNvPr>
          <p:cNvSpPr/>
          <p:nvPr/>
        </p:nvSpPr>
        <p:spPr>
          <a:xfrm>
            <a:off x="2346800" y="295478"/>
            <a:ext cx="4493538" cy="369332"/>
          </a:xfrm>
          <a:prstGeom prst="rect">
            <a:avLst/>
          </a:prstGeom>
        </p:spPr>
        <p:txBody>
          <a:bodyPr wrap="none">
            <a:spAutoFit/>
          </a:bodyPr>
          <a:lstStyle/>
          <a:p>
            <a:pPr algn="ctr"/>
            <a:r>
              <a:rPr lang="en-US" altLang="ko-KR" dirty="0">
                <a:solidFill>
                  <a:srgbClr val="FF0000"/>
                </a:solidFill>
              </a:rPr>
              <a:t>(</a:t>
            </a:r>
            <a:r>
              <a:rPr lang="ko-KR" altLang="en-US" dirty="0">
                <a:solidFill>
                  <a:srgbClr val="FF0000"/>
                </a:solidFill>
              </a:rPr>
              <a:t>분류 모델링</a:t>
            </a:r>
            <a:r>
              <a:rPr lang="en-US" altLang="ko-KR" dirty="0">
                <a:solidFill>
                  <a:srgbClr val="FF0000"/>
                </a:solidFill>
              </a:rPr>
              <a:t>)</a:t>
            </a:r>
            <a:r>
              <a:rPr lang="ko-KR" altLang="en-US" dirty="0"/>
              <a:t>빅데이터 모델 평가 검증하기</a:t>
            </a:r>
            <a:endParaRPr lang="en-US" altLang="ko-KR" dirty="0"/>
          </a:p>
        </p:txBody>
      </p:sp>
      <p:sp>
        <p:nvSpPr>
          <p:cNvPr id="4" name="바닥글 개체 틀 3">
            <a:extLst>
              <a:ext uri="{FF2B5EF4-FFF2-40B4-BE49-F238E27FC236}">
                <a16:creationId xmlns:a16="http://schemas.microsoft.com/office/drawing/2014/main" id="{81CC7C13-2B4C-4B70-A3E1-7A6713A677AB}"/>
              </a:ext>
            </a:extLst>
          </p:cNvPr>
          <p:cNvSpPr>
            <a:spLocks noGrp="1"/>
          </p:cNvSpPr>
          <p:nvPr>
            <p:ph type="ftr" sz="quarter" idx="11"/>
          </p:nvPr>
        </p:nvSpPr>
        <p:spPr/>
        <p:txBody>
          <a:bodyPr/>
          <a:lstStyle/>
          <a:p>
            <a:r>
              <a:rPr lang="en-US" altLang="ko-KR"/>
              <a:t>UBION PBL- FBA</a:t>
            </a:r>
            <a:endParaRPr lang="ko-KR" altLang="en-US"/>
          </a:p>
        </p:txBody>
      </p:sp>
      <p:sp>
        <p:nvSpPr>
          <p:cNvPr id="5" name="슬라이드 번호 개체 틀 4">
            <a:extLst>
              <a:ext uri="{FF2B5EF4-FFF2-40B4-BE49-F238E27FC236}">
                <a16:creationId xmlns:a16="http://schemas.microsoft.com/office/drawing/2014/main" id="{FAC5E157-8309-41A1-92BE-C5F13674A2D5}"/>
              </a:ext>
            </a:extLst>
          </p:cNvPr>
          <p:cNvSpPr>
            <a:spLocks noGrp="1"/>
          </p:cNvSpPr>
          <p:nvPr>
            <p:ph type="sldNum" sz="quarter" idx="12"/>
          </p:nvPr>
        </p:nvSpPr>
        <p:spPr/>
        <p:txBody>
          <a:bodyPr/>
          <a:lstStyle/>
          <a:p>
            <a:fld id="{DE77BB65-F969-4654-BF30-45C70C1BE112}" type="slidenum">
              <a:rPr lang="ko-KR" altLang="en-US" smtClean="0"/>
              <a:pPr/>
              <a:t>325</a:t>
            </a:fld>
            <a:endParaRPr lang="ko-KR" altLang="en-US"/>
          </a:p>
        </p:txBody>
      </p:sp>
      <p:sp>
        <p:nvSpPr>
          <p:cNvPr id="13" name="직사각형 12">
            <a:extLst>
              <a:ext uri="{FF2B5EF4-FFF2-40B4-BE49-F238E27FC236}">
                <a16:creationId xmlns:a16="http://schemas.microsoft.com/office/drawing/2014/main" id="{3A9E86B3-1844-4D03-837C-0C0F565CDCAB}"/>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
        <p:nvSpPr>
          <p:cNvPr id="11" name="TextBox 10">
            <a:extLst>
              <a:ext uri="{FF2B5EF4-FFF2-40B4-BE49-F238E27FC236}">
                <a16:creationId xmlns:a16="http://schemas.microsoft.com/office/drawing/2014/main" id="{C9AE3F8D-E084-4642-A0A4-89376C34D890}"/>
              </a:ext>
            </a:extLst>
          </p:cNvPr>
          <p:cNvSpPr txBox="1"/>
          <p:nvPr/>
        </p:nvSpPr>
        <p:spPr>
          <a:xfrm>
            <a:off x="208907" y="1000530"/>
            <a:ext cx="3426989" cy="307777"/>
          </a:xfrm>
          <a:prstGeom prst="rect">
            <a:avLst/>
          </a:prstGeom>
          <a:noFill/>
          <a:ln>
            <a:solidFill>
              <a:schemeClr val="accent1"/>
            </a:solidFill>
          </a:ln>
        </p:spPr>
        <p:txBody>
          <a:bodyPr wrap="square" rtlCol="0">
            <a:spAutoFit/>
          </a:bodyPr>
          <a:lstStyle/>
          <a:p>
            <a:r>
              <a:rPr lang="en-US" altLang="ko-KR" sz="1400" b="1" dirty="0"/>
              <a:t>Balance data </a:t>
            </a:r>
            <a:r>
              <a:rPr lang="en-US" altLang="ko-KR" sz="1400" dirty="0"/>
              <a:t>:</a:t>
            </a:r>
            <a:r>
              <a:rPr lang="ko-KR" altLang="en-US" sz="1400" dirty="0"/>
              <a:t>부도기업 </a:t>
            </a:r>
            <a:r>
              <a:rPr lang="en-US" altLang="ko-KR" sz="1400" dirty="0"/>
              <a:t>100, </a:t>
            </a:r>
            <a:r>
              <a:rPr lang="ko-KR" altLang="en-US" sz="1400" dirty="0"/>
              <a:t>정상기업 </a:t>
            </a:r>
            <a:r>
              <a:rPr lang="en-US" altLang="ko-KR" sz="1400" dirty="0"/>
              <a:t>100</a:t>
            </a:r>
            <a:endParaRPr lang="ko-KR" altLang="en-US" sz="14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1ADCFE-C693-4541-9477-34BDBD72E75D}"/>
                  </a:ext>
                </a:extLst>
              </p:cNvPr>
              <p:cNvSpPr txBox="1"/>
              <p:nvPr/>
            </p:nvSpPr>
            <p:spPr>
              <a:xfrm>
                <a:off x="208907" y="2581822"/>
                <a:ext cx="4291085" cy="1339149"/>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altLang="ko-KR" sz="1400" dirty="0"/>
                  <a:t>Accuracy</a:t>
                </a:r>
                <a:r>
                  <a:rPr lang="ko-KR" altLang="en-US" sz="1400" dirty="0"/>
                  <a:t> </a:t>
                </a:r>
                <a:r>
                  <a:rPr lang="en-US" altLang="ko-KR" sz="1400" dirty="0"/>
                  <a:t>=</a:t>
                </a:r>
                <a:r>
                  <a:rPr lang="ko-KR" altLang="en-US" sz="1400" dirty="0"/>
                  <a:t>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90+95</m:t>
                        </m:r>
                      </m:num>
                      <m:den>
                        <m:r>
                          <a:rPr lang="en-US" altLang="ko-KR" sz="1400" b="0" i="1" smtClean="0">
                            <a:latin typeface="Cambria Math" panose="02040503050406030204" pitchFamily="18" charset="0"/>
                          </a:rPr>
                          <m:t>90+10+5+95</m:t>
                        </m:r>
                      </m:den>
                    </m:f>
                  </m:oMath>
                </a14:m>
                <a:r>
                  <a:rPr lang="ko-KR" altLang="en-US" sz="1400" dirty="0"/>
                  <a:t> </a:t>
                </a:r>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 185   </m:t>
                        </m:r>
                      </m:num>
                      <m:den>
                        <m:r>
                          <a:rPr lang="en-US" altLang="ko-KR" sz="1400" b="0" i="1" smtClean="0">
                            <a:latin typeface="Cambria Math" panose="02040503050406030204" pitchFamily="18" charset="0"/>
                          </a:rPr>
                          <m:t>200</m:t>
                        </m:r>
                      </m:den>
                    </m:f>
                  </m:oMath>
                </a14:m>
                <a:r>
                  <a:rPr lang="ko-KR" altLang="en-US" sz="1400" dirty="0"/>
                  <a:t> </a:t>
                </a:r>
                <a:r>
                  <a:rPr lang="en-US" altLang="ko-KR" sz="1400" dirty="0"/>
                  <a:t>= 0.925</a:t>
                </a:r>
              </a:p>
              <a:p>
                <a:pPr marL="285750" indent="-285750">
                  <a:buFont typeface="Arial" panose="020B0604020202020204" pitchFamily="34" charset="0"/>
                  <a:buChar char="•"/>
                </a:pPr>
                <a:r>
                  <a:rPr lang="en-US" altLang="ko-KR" sz="1400" b="1" dirty="0"/>
                  <a:t>Precision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𝟗𝟎</m:t>
                        </m:r>
                      </m:num>
                      <m:den>
                        <m:r>
                          <a:rPr lang="en-US" altLang="ko-KR" sz="1400" b="1" i="1" smtClean="0">
                            <a:latin typeface="Cambria Math" panose="02040503050406030204" pitchFamily="18" charset="0"/>
                          </a:rPr>
                          <m:t>𝟗𝟎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𝟓</m:t>
                        </m:r>
                      </m:den>
                    </m:f>
                  </m:oMath>
                </a14:m>
                <a:r>
                  <a:rPr lang="ko-KR" altLang="en-US" sz="1400" dirty="0"/>
                  <a:t> </a:t>
                </a:r>
                <a:r>
                  <a:rPr lang="en-US" altLang="ko-KR" sz="1400" dirty="0"/>
                  <a:t>= 0.947</a:t>
                </a:r>
              </a:p>
              <a:p>
                <a:pPr marL="285750" indent="-285750">
                  <a:buFont typeface="Arial" panose="020B0604020202020204" pitchFamily="34" charset="0"/>
                  <a:buChar char="•"/>
                </a:pPr>
                <a:r>
                  <a:rPr lang="en-US" altLang="ko-KR" sz="1400" b="1" dirty="0"/>
                  <a:t>Recall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𝟗𝟎</m:t>
                        </m:r>
                      </m:num>
                      <m:den>
                        <m:r>
                          <a:rPr lang="en-US" altLang="ko-KR" sz="1400" b="1" i="1" smtClean="0">
                            <a:latin typeface="Cambria Math" panose="02040503050406030204" pitchFamily="18" charset="0"/>
                          </a:rPr>
                          <m:t>𝟏𝟎𝟎</m:t>
                        </m:r>
                      </m:den>
                    </m:f>
                  </m:oMath>
                </a14:m>
                <a:r>
                  <a:rPr lang="ko-KR" altLang="en-US" sz="1400" dirty="0"/>
                  <a:t> </a:t>
                </a:r>
                <a:r>
                  <a:rPr lang="en-US" altLang="ko-KR" sz="1400" dirty="0"/>
                  <a:t>= 0.9</a:t>
                </a:r>
              </a:p>
              <a:p>
                <a:pPr marL="285750" indent="-285750">
                  <a:buFont typeface="Arial" panose="020B0604020202020204" pitchFamily="34" charset="0"/>
                  <a:buChar char="•"/>
                </a:pPr>
                <a:r>
                  <a:rPr lang="en-US" altLang="ko-KR" sz="1400" b="1" dirty="0"/>
                  <a:t>F1 score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𝟐</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𝟗𝟒𝟕</m:t>
                        </m:r>
                        <m:r>
                          <a:rPr lang="en-US" altLang="ko-KR" sz="1400" b="1" i="1" smtClean="0">
                            <a:latin typeface="Cambria Math" panose="02040503050406030204" pitchFamily="18" charset="0"/>
                          </a:rPr>
                          <m:t>𝒙</m:t>
                        </m:r>
                        <m:r>
                          <a:rPr lang="en-US" altLang="ko-KR" sz="1400" b="1" i="1" smtClean="0">
                            <a:latin typeface="Cambria Math" panose="02040503050406030204" pitchFamily="18" charset="0"/>
                          </a:rPr>
                          <m:t> </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𝟗</m:t>
                        </m:r>
                        <m:r>
                          <a:rPr lang="en-US" altLang="ko-KR" sz="1400" b="1" i="1" smtClean="0">
                            <a:latin typeface="Cambria Math" panose="02040503050406030204" pitchFamily="18" charset="0"/>
                          </a:rPr>
                          <m:t>)</m:t>
                        </m:r>
                      </m:num>
                      <m:den>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𝟗𝟒𝟕</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𝟗</m:t>
                        </m:r>
                      </m:den>
                    </m:f>
                  </m:oMath>
                </a14:m>
                <a:r>
                  <a:rPr lang="ko-KR" altLang="en-US" sz="1400" b="1" dirty="0"/>
                  <a:t>  </a:t>
                </a:r>
                <a:r>
                  <a:rPr lang="en-US" altLang="ko-KR" sz="1400" b="1" dirty="0"/>
                  <a:t>=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𝟏</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𝟕𝟎𝟒𝟔</m:t>
                        </m:r>
                      </m:num>
                      <m:den>
                        <m:r>
                          <a:rPr lang="en-US" altLang="ko-KR" sz="1400" b="1" i="1" smtClean="0">
                            <a:latin typeface="Cambria Math" panose="02040503050406030204" pitchFamily="18" charset="0"/>
                          </a:rPr>
                          <m:t>𝟏</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𝟖𝟒𝟕</m:t>
                        </m:r>
                      </m:den>
                    </m:f>
                  </m:oMath>
                </a14:m>
                <a:r>
                  <a:rPr lang="ko-KR" altLang="en-US" sz="1400" b="1" dirty="0"/>
                  <a:t> </a:t>
                </a:r>
                <a:r>
                  <a:rPr lang="en-US" altLang="ko-KR" sz="1400" b="1" dirty="0"/>
                  <a:t>= </a:t>
                </a:r>
                <a:r>
                  <a:rPr lang="en-US" altLang="ko-KR" sz="1400" b="1" dirty="0">
                    <a:solidFill>
                      <a:srgbClr val="FF0000"/>
                    </a:solidFill>
                  </a:rPr>
                  <a:t>0.923</a:t>
                </a:r>
                <a:endParaRPr lang="ko-KR" altLang="en-US" sz="1400" dirty="0">
                  <a:solidFill>
                    <a:srgbClr val="FF0000"/>
                  </a:solidFill>
                </a:endParaRPr>
              </a:p>
            </p:txBody>
          </p:sp>
        </mc:Choice>
        <mc:Fallback xmlns="">
          <p:sp>
            <p:nvSpPr>
              <p:cNvPr id="12" name="TextBox 11">
                <a:extLst>
                  <a:ext uri="{FF2B5EF4-FFF2-40B4-BE49-F238E27FC236}">
                    <a16:creationId xmlns:a16="http://schemas.microsoft.com/office/drawing/2014/main" id="{5D1ADCFE-C693-4541-9477-34BDBD72E75D}"/>
                  </a:ext>
                </a:extLst>
              </p:cNvPr>
              <p:cNvSpPr txBox="1">
                <a:spLocks noRot="1" noChangeAspect="1" noMove="1" noResize="1" noEditPoints="1" noAdjustHandles="1" noChangeArrowheads="1" noChangeShapeType="1" noTextEdit="1"/>
              </p:cNvSpPr>
              <p:nvPr/>
            </p:nvSpPr>
            <p:spPr>
              <a:xfrm>
                <a:off x="208907" y="2581822"/>
                <a:ext cx="4291085" cy="1339149"/>
              </a:xfrm>
              <a:prstGeom prst="rect">
                <a:avLst/>
              </a:prstGeom>
              <a:blipFill>
                <a:blip r:embed="rId2"/>
                <a:stretch>
                  <a:fillRect/>
                </a:stretch>
              </a:blipFill>
              <a:ln>
                <a:solidFill>
                  <a:schemeClr val="accent1"/>
                </a:solidFill>
              </a:ln>
            </p:spPr>
            <p:txBody>
              <a:bodyPr/>
              <a:lstStyle/>
              <a:p>
                <a:r>
                  <a:rPr lang="ko-KR" altLang="en-US">
                    <a:noFill/>
                  </a:rPr>
                  <a:t> </a:t>
                </a:r>
              </a:p>
            </p:txBody>
          </p:sp>
        </mc:Fallback>
      </mc:AlternateContent>
      <p:sp>
        <p:nvSpPr>
          <p:cNvPr id="14" name="순서도: 처리 13">
            <a:extLst>
              <a:ext uri="{FF2B5EF4-FFF2-40B4-BE49-F238E27FC236}">
                <a16:creationId xmlns:a16="http://schemas.microsoft.com/office/drawing/2014/main" id="{F3537C1D-7705-4233-851C-49488FF21D19}"/>
              </a:ext>
            </a:extLst>
          </p:cNvPr>
          <p:cNvSpPr/>
          <p:nvPr/>
        </p:nvSpPr>
        <p:spPr>
          <a:xfrm>
            <a:off x="989602" y="5411356"/>
            <a:ext cx="144016" cy="59738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처리 15">
            <a:extLst>
              <a:ext uri="{FF2B5EF4-FFF2-40B4-BE49-F238E27FC236}">
                <a16:creationId xmlns:a16="http://schemas.microsoft.com/office/drawing/2014/main" id="{3671B006-9ADD-44A5-A6BE-01BFA72536DC}"/>
              </a:ext>
            </a:extLst>
          </p:cNvPr>
          <p:cNvSpPr/>
          <p:nvPr/>
        </p:nvSpPr>
        <p:spPr>
          <a:xfrm>
            <a:off x="1955044" y="4875070"/>
            <a:ext cx="144016" cy="1106043"/>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직선 연결선 17">
            <a:extLst>
              <a:ext uri="{FF2B5EF4-FFF2-40B4-BE49-F238E27FC236}">
                <a16:creationId xmlns:a16="http://schemas.microsoft.com/office/drawing/2014/main" id="{D6285F6A-B69F-44E1-A7F3-8DBB947A6B95}"/>
              </a:ext>
            </a:extLst>
          </p:cNvPr>
          <p:cNvCxnSpPr/>
          <p:nvPr/>
        </p:nvCxnSpPr>
        <p:spPr>
          <a:xfrm flipV="1">
            <a:off x="1151620" y="4899259"/>
            <a:ext cx="792088" cy="1024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3257F19F-4D69-48AD-BDE8-3B0BB6C1D3C7}"/>
              </a:ext>
            </a:extLst>
          </p:cNvPr>
          <p:cNvCxnSpPr>
            <a:cxnSpLocks/>
          </p:cNvCxnSpPr>
          <p:nvPr/>
        </p:nvCxnSpPr>
        <p:spPr>
          <a:xfrm>
            <a:off x="1151620" y="5422181"/>
            <a:ext cx="792088" cy="471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연결선: 꺾임 21">
            <a:extLst>
              <a:ext uri="{FF2B5EF4-FFF2-40B4-BE49-F238E27FC236}">
                <a16:creationId xmlns:a16="http://schemas.microsoft.com/office/drawing/2014/main" id="{60F8A464-8282-4239-B78C-4FCC42B21762}"/>
              </a:ext>
            </a:extLst>
          </p:cNvPr>
          <p:cNvCxnSpPr>
            <a:cxnSpLocks/>
          </p:cNvCxnSpPr>
          <p:nvPr/>
        </p:nvCxnSpPr>
        <p:spPr>
          <a:xfrm rot="16200000" flipH="1">
            <a:off x="753591" y="4889129"/>
            <a:ext cx="810104" cy="4900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510559E-4071-45AD-AB4A-3FB84163C78F}"/>
              </a:ext>
            </a:extLst>
          </p:cNvPr>
          <p:cNvSpPr txBox="1"/>
          <p:nvPr/>
        </p:nvSpPr>
        <p:spPr>
          <a:xfrm>
            <a:off x="719572" y="4430442"/>
            <a:ext cx="1908212" cy="307777"/>
          </a:xfrm>
          <a:prstGeom prst="rect">
            <a:avLst/>
          </a:prstGeom>
          <a:noFill/>
        </p:spPr>
        <p:txBody>
          <a:bodyPr wrap="square" rtlCol="0">
            <a:spAutoFit/>
          </a:bodyPr>
          <a:lstStyle/>
          <a:p>
            <a:r>
              <a:rPr lang="en-US" altLang="ko-KR" sz="1400" dirty="0"/>
              <a:t>F1 score = 2h</a:t>
            </a:r>
            <a:endParaRPr lang="ko-KR" altLang="en-US" sz="1400" dirty="0"/>
          </a:p>
        </p:txBody>
      </p:sp>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id="{669DFB8A-7815-4EB8-8AD0-8A0C704ECA24}"/>
                  </a:ext>
                </a:extLst>
              </p:cNvPr>
              <p:cNvSpPr/>
              <p:nvPr/>
            </p:nvSpPr>
            <p:spPr>
              <a:xfrm>
                <a:off x="2728997" y="5399768"/>
                <a:ext cx="4572000" cy="921471"/>
              </a:xfrm>
              <a:prstGeom prst="rect">
                <a:avLst/>
              </a:prstGeom>
            </p:spPr>
            <p:txBody>
              <a:bodyPr>
                <a:spAutoFit/>
              </a:bodyPr>
              <a:lstStyle/>
              <a:p>
                <a:pPr marL="285750" indent="-285750">
                  <a:buFont typeface="Arial" panose="020B0604020202020204" pitchFamily="34" charset="0"/>
                  <a:buChar char="•"/>
                </a:pPr>
                <a:r>
                  <a:rPr lang="en-US" altLang="ko-KR" sz="1200" b="1" i="1" dirty="0"/>
                  <a:t>Precision =0.2</a:t>
                </a:r>
                <a:endParaRPr lang="en-US" altLang="ko-KR" sz="1200" i="1" dirty="0"/>
              </a:p>
              <a:p>
                <a:pPr marL="285750" indent="-285750">
                  <a:buFont typeface="Arial" panose="020B0604020202020204" pitchFamily="34" charset="0"/>
                  <a:buChar char="•"/>
                </a:pPr>
                <a:r>
                  <a:rPr lang="en-US" altLang="ko-KR" sz="1200" b="1" i="1" dirty="0"/>
                  <a:t>Recall =0.4</a:t>
                </a:r>
              </a:p>
              <a:p>
                <a:pPr marL="285750" indent="-285750">
                  <a:buFont typeface="Arial" panose="020B0604020202020204" pitchFamily="34" charset="0"/>
                  <a:buChar char="•"/>
                </a:pPr>
                <a:r>
                  <a:rPr lang="en-US" altLang="ko-KR" sz="1200" b="1" i="1" dirty="0"/>
                  <a:t>F1 score = </a:t>
                </a:r>
                <a14:m>
                  <m:oMath xmlns:m="http://schemas.openxmlformats.org/officeDocument/2006/math">
                    <m:f>
                      <m:fPr>
                        <m:ctrlPr>
                          <a:rPr lang="en-US" altLang="ko-KR" sz="1200" b="1" i="1">
                            <a:latin typeface="Cambria Math" panose="02040503050406030204" pitchFamily="18" charset="0"/>
                          </a:rPr>
                        </m:ctrlPr>
                      </m:fPr>
                      <m:num>
                        <m:r>
                          <a:rPr lang="en-US" altLang="ko-KR" sz="1200" b="1" i="1" smtClean="0">
                            <a:latin typeface="Cambria Math" panose="02040503050406030204" pitchFamily="18" charset="0"/>
                          </a:rPr>
                          <m:t>𝟐</m:t>
                        </m:r>
                        <m:d>
                          <m:dPr>
                            <m:ctrlPr>
                              <a:rPr lang="en-US" altLang="ko-KR" sz="1200" b="1" i="1">
                                <a:latin typeface="Cambria Math" panose="02040503050406030204" pitchFamily="18" charset="0"/>
                              </a:rPr>
                            </m:ctrlPr>
                          </m:dPr>
                          <m:e>
                            <m:r>
                              <a:rPr lang="en-US" altLang="ko-KR" sz="1200" b="1" i="1" smtClean="0">
                                <a:latin typeface="Cambria Math" panose="02040503050406030204" pitchFamily="18" charset="0"/>
                              </a:rPr>
                              <m:t>𝟎</m:t>
                            </m:r>
                            <m:r>
                              <a:rPr lang="en-US" altLang="ko-KR" sz="1200" b="1" i="1" smtClean="0">
                                <a:latin typeface="Cambria Math" panose="02040503050406030204" pitchFamily="18" charset="0"/>
                              </a:rPr>
                              <m:t>.</m:t>
                            </m:r>
                            <m:r>
                              <a:rPr lang="en-US" altLang="ko-KR" sz="1200" b="1" i="1" smtClean="0">
                                <a:latin typeface="Cambria Math" panose="02040503050406030204" pitchFamily="18" charset="0"/>
                              </a:rPr>
                              <m:t>𝟐</m:t>
                            </m:r>
                            <m:r>
                              <a:rPr lang="en-US" altLang="ko-KR" sz="1200" b="1" i="1" smtClean="0">
                                <a:latin typeface="Cambria Math" panose="02040503050406030204" pitchFamily="18" charset="0"/>
                              </a:rPr>
                              <m:t>𝒙</m:t>
                            </m:r>
                            <m:r>
                              <a:rPr lang="en-US" altLang="ko-KR" sz="1200" b="1" i="1" smtClean="0">
                                <a:latin typeface="Cambria Math" panose="02040503050406030204" pitchFamily="18" charset="0"/>
                              </a:rPr>
                              <m:t>𝟎</m:t>
                            </m:r>
                            <m:r>
                              <a:rPr lang="en-US" altLang="ko-KR" sz="1200" b="1" i="1" smtClean="0">
                                <a:latin typeface="Cambria Math" panose="02040503050406030204" pitchFamily="18" charset="0"/>
                              </a:rPr>
                              <m:t>. </m:t>
                            </m:r>
                            <m:r>
                              <a:rPr lang="en-US" altLang="ko-KR" sz="1200" b="1" i="1" smtClean="0">
                                <a:latin typeface="Cambria Math" panose="02040503050406030204" pitchFamily="18" charset="0"/>
                              </a:rPr>
                              <m:t>𝟒</m:t>
                            </m:r>
                          </m:e>
                        </m:d>
                        <m:r>
                          <a:rPr lang="en-US" altLang="ko-KR" sz="1200" b="1" i="1" smtClean="0">
                            <a:latin typeface="Cambria Math" panose="02040503050406030204" pitchFamily="18" charset="0"/>
                          </a:rPr>
                          <m:t> </m:t>
                        </m:r>
                      </m:num>
                      <m:den>
                        <m:r>
                          <a:rPr lang="en-US" altLang="ko-KR" sz="1200" b="1" i="1" smtClean="0">
                            <a:latin typeface="Cambria Math" panose="02040503050406030204" pitchFamily="18" charset="0"/>
                          </a:rPr>
                          <m:t>𝟎</m:t>
                        </m:r>
                        <m:r>
                          <a:rPr lang="en-US" altLang="ko-KR" sz="1200" b="1" i="1" smtClean="0">
                            <a:latin typeface="Cambria Math" panose="02040503050406030204" pitchFamily="18" charset="0"/>
                          </a:rPr>
                          <m:t>.</m:t>
                        </m:r>
                        <m:r>
                          <a:rPr lang="en-US" altLang="ko-KR" sz="1200" b="1" i="1" smtClean="0">
                            <a:latin typeface="Cambria Math" panose="02040503050406030204" pitchFamily="18" charset="0"/>
                          </a:rPr>
                          <m:t>𝟐</m:t>
                        </m:r>
                        <m:r>
                          <a:rPr lang="en-US" altLang="ko-KR" sz="1200" b="1" i="1" smtClean="0">
                            <a:latin typeface="Cambria Math" panose="02040503050406030204" pitchFamily="18" charset="0"/>
                          </a:rPr>
                          <m:t>+</m:t>
                        </m:r>
                        <m:r>
                          <a:rPr lang="en-US" altLang="ko-KR" sz="1200" b="1" i="1" smtClean="0">
                            <a:latin typeface="Cambria Math" panose="02040503050406030204" pitchFamily="18" charset="0"/>
                          </a:rPr>
                          <m:t>𝟎</m:t>
                        </m:r>
                        <m:r>
                          <a:rPr lang="en-US" altLang="ko-KR" sz="1200" b="1" i="1" smtClean="0">
                            <a:latin typeface="Cambria Math" panose="02040503050406030204" pitchFamily="18" charset="0"/>
                          </a:rPr>
                          <m:t>.</m:t>
                        </m:r>
                        <m:r>
                          <a:rPr lang="en-US" altLang="ko-KR" sz="1200" b="1" i="1" smtClean="0">
                            <a:latin typeface="Cambria Math" panose="02040503050406030204" pitchFamily="18" charset="0"/>
                          </a:rPr>
                          <m:t>𝟒</m:t>
                        </m:r>
                      </m:den>
                    </m:f>
                  </m:oMath>
                </a14:m>
                <a:r>
                  <a:rPr lang="en-US" altLang="ko-KR" sz="1200" b="1" i="1" dirty="0"/>
                  <a:t> = 0.267</a:t>
                </a:r>
              </a:p>
              <a:p>
                <a:pPr marL="285750" indent="-285750">
                  <a:buFont typeface="Arial" panose="020B0604020202020204" pitchFamily="34" charset="0"/>
                  <a:buChar char="•"/>
                </a:pPr>
                <a:r>
                  <a:rPr lang="ko-KR" altLang="en-US" sz="1200" b="1" i="1" dirty="0"/>
                  <a:t>좌측 교차점 </a:t>
                </a:r>
                <a:r>
                  <a:rPr lang="en-US" altLang="ko-KR" sz="1200" b="1" i="1" dirty="0"/>
                  <a:t>0.267/2=0.1335</a:t>
                </a:r>
                <a:endParaRPr lang="ko-KR" altLang="en-US" i="1" dirty="0"/>
              </a:p>
            </p:txBody>
          </p:sp>
        </mc:Choice>
        <mc:Fallback xmlns="">
          <p:sp>
            <p:nvSpPr>
              <p:cNvPr id="25" name="직사각형 24">
                <a:extLst>
                  <a:ext uri="{FF2B5EF4-FFF2-40B4-BE49-F238E27FC236}">
                    <a16:creationId xmlns:a16="http://schemas.microsoft.com/office/drawing/2014/main" id="{669DFB8A-7815-4EB8-8AD0-8A0C704ECA24}"/>
                  </a:ext>
                </a:extLst>
              </p:cNvPr>
              <p:cNvSpPr>
                <a:spLocks noRot="1" noChangeAspect="1" noMove="1" noResize="1" noEditPoints="1" noAdjustHandles="1" noChangeArrowheads="1" noChangeShapeType="1" noTextEdit="1"/>
              </p:cNvSpPr>
              <p:nvPr/>
            </p:nvSpPr>
            <p:spPr>
              <a:xfrm>
                <a:off x="2728997" y="5399768"/>
                <a:ext cx="4572000" cy="921471"/>
              </a:xfrm>
              <a:prstGeom prst="rect">
                <a:avLst/>
              </a:prstGeom>
              <a:blipFill>
                <a:blip r:embed="rId3"/>
                <a:stretch>
                  <a:fillRect t="-662" b="-4636"/>
                </a:stretch>
              </a:blipFill>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6866EC14-29B9-4144-8BED-6AC3643C96E3}"/>
              </a:ext>
            </a:extLst>
          </p:cNvPr>
          <p:cNvSpPr/>
          <p:nvPr/>
        </p:nvSpPr>
        <p:spPr>
          <a:xfrm>
            <a:off x="415699" y="6044040"/>
            <a:ext cx="791050" cy="276999"/>
          </a:xfrm>
          <a:prstGeom prst="rect">
            <a:avLst/>
          </a:prstGeom>
        </p:spPr>
        <p:txBody>
          <a:bodyPr wrap="none">
            <a:spAutoFit/>
          </a:bodyPr>
          <a:lstStyle/>
          <a:p>
            <a:r>
              <a:rPr lang="en-US" altLang="ko-KR" sz="1200" b="1" dirty="0"/>
              <a:t>Precision</a:t>
            </a:r>
            <a:endParaRPr lang="ko-KR" altLang="en-US" sz="1200" dirty="0"/>
          </a:p>
        </p:txBody>
      </p:sp>
      <p:sp>
        <p:nvSpPr>
          <p:cNvPr id="29" name="직사각형 28">
            <a:extLst>
              <a:ext uri="{FF2B5EF4-FFF2-40B4-BE49-F238E27FC236}">
                <a16:creationId xmlns:a16="http://schemas.microsoft.com/office/drawing/2014/main" id="{4F628A8B-5228-46B7-AE4E-B31C84957B0F}"/>
              </a:ext>
            </a:extLst>
          </p:cNvPr>
          <p:cNvSpPr/>
          <p:nvPr/>
        </p:nvSpPr>
        <p:spPr>
          <a:xfrm>
            <a:off x="1681393" y="6051977"/>
            <a:ext cx="596638" cy="276999"/>
          </a:xfrm>
          <a:prstGeom prst="rect">
            <a:avLst/>
          </a:prstGeom>
        </p:spPr>
        <p:txBody>
          <a:bodyPr wrap="none">
            <a:spAutoFit/>
          </a:bodyPr>
          <a:lstStyle/>
          <a:p>
            <a:r>
              <a:rPr lang="en-US" altLang="ko-KR" sz="1200" b="1" dirty="0"/>
              <a:t>Recall</a:t>
            </a:r>
            <a:endParaRPr lang="ko-KR" altLang="en-US" sz="1200" dirty="0"/>
          </a:p>
        </p:txBody>
      </p:sp>
      <p:cxnSp>
        <p:nvCxnSpPr>
          <p:cNvPr id="31" name="직선 연결선 30">
            <a:extLst>
              <a:ext uri="{FF2B5EF4-FFF2-40B4-BE49-F238E27FC236}">
                <a16:creationId xmlns:a16="http://schemas.microsoft.com/office/drawing/2014/main" id="{01F4F678-7A1B-4261-9BB7-F6FC1DC840D1}"/>
              </a:ext>
            </a:extLst>
          </p:cNvPr>
          <p:cNvCxnSpPr>
            <a:cxnSpLocks/>
            <a:endCxn id="16" idx="2"/>
          </p:cNvCxnSpPr>
          <p:nvPr/>
        </p:nvCxnSpPr>
        <p:spPr>
          <a:xfrm flipV="1">
            <a:off x="1126952" y="5981113"/>
            <a:ext cx="900100" cy="35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6EAAD85-818C-4520-9FD1-2062ADAFB8BD}"/>
              </a:ext>
            </a:extLst>
          </p:cNvPr>
          <p:cNvSpPr txBox="1"/>
          <p:nvPr/>
        </p:nvSpPr>
        <p:spPr>
          <a:xfrm>
            <a:off x="4788024" y="1036099"/>
            <a:ext cx="3898776" cy="307777"/>
          </a:xfrm>
          <a:prstGeom prst="rect">
            <a:avLst/>
          </a:prstGeom>
          <a:noFill/>
          <a:ln>
            <a:solidFill>
              <a:schemeClr val="accent1"/>
            </a:solidFill>
          </a:ln>
        </p:spPr>
        <p:txBody>
          <a:bodyPr wrap="square" rtlCol="0">
            <a:spAutoFit/>
          </a:bodyPr>
          <a:lstStyle/>
          <a:p>
            <a:r>
              <a:rPr lang="en-US" altLang="ko-KR" sz="1400" b="1" dirty="0">
                <a:solidFill>
                  <a:srgbClr val="4D5156"/>
                </a:solidFill>
                <a:latin typeface="Apple SD Gothic Neo"/>
              </a:rPr>
              <a:t>imbalanced data</a:t>
            </a:r>
            <a:r>
              <a:rPr lang="en-US" altLang="ko-KR" sz="1400" b="1" dirty="0"/>
              <a:t> </a:t>
            </a:r>
            <a:r>
              <a:rPr lang="en-US" altLang="ko-KR" sz="1400" dirty="0"/>
              <a:t>: </a:t>
            </a:r>
            <a:r>
              <a:rPr lang="ko-KR" altLang="en-US" sz="1400" dirty="0"/>
              <a:t>부도기업 </a:t>
            </a:r>
            <a:r>
              <a:rPr lang="en-US" altLang="ko-KR" sz="1400" dirty="0"/>
              <a:t>50, </a:t>
            </a:r>
            <a:r>
              <a:rPr lang="ko-KR" altLang="en-US" sz="1400" dirty="0"/>
              <a:t>정상기업 </a:t>
            </a:r>
            <a:r>
              <a:rPr lang="en-US" altLang="ko-KR" sz="1400" dirty="0"/>
              <a:t>1,000</a:t>
            </a:r>
            <a:endParaRPr lang="ko-KR" altLang="en-US" sz="1400" dirty="0"/>
          </a:p>
        </p:txBody>
      </p:sp>
      <p:graphicFrame>
        <p:nvGraphicFramePr>
          <p:cNvPr id="35" name="표 34">
            <a:extLst>
              <a:ext uri="{FF2B5EF4-FFF2-40B4-BE49-F238E27FC236}">
                <a16:creationId xmlns:a16="http://schemas.microsoft.com/office/drawing/2014/main" id="{7A52A0B5-75C0-46F0-815B-965D295033A6}"/>
              </a:ext>
            </a:extLst>
          </p:cNvPr>
          <p:cNvGraphicFramePr>
            <a:graphicFrameLocks noGrp="1"/>
          </p:cNvGraphicFramePr>
          <p:nvPr>
            <p:extLst>
              <p:ext uri="{D42A27DB-BD31-4B8C-83A1-F6EECF244321}">
                <p14:modId xmlns:p14="http://schemas.microsoft.com/office/powerpoint/2010/main" val="1223291650"/>
              </p:ext>
            </p:extLst>
          </p:nvPr>
        </p:nvGraphicFramePr>
        <p:xfrm>
          <a:off x="4779148" y="1378987"/>
          <a:ext cx="4032448" cy="1112520"/>
        </p:xfrm>
        <a:graphic>
          <a:graphicData uri="http://schemas.openxmlformats.org/drawingml/2006/table">
            <a:tbl>
              <a:tblPr firstRow="1" bandRow="1">
                <a:tableStyleId>{5C22544A-7EE6-4342-B048-85BDC9FD1C3A}</a:tableStyleId>
              </a:tblPr>
              <a:tblGrid>
                <a:gridCol w="622970">
                  <a:extLst>
                    <a:ext uri="{9D8B030D-6E8A-4147-A177-3AD203B41FA5}">
                      <a16:colId xmlns:a16="http://schemas.microsoft.com/office/drawing/2014/main" val="1541127032"/>
                    </a:ext>
                  </a:extLst>
                </a:gridCol>
                <a:gridCol w="955361">
                  <a:extLst>
                    <a:ext uri="{9D8B030D-6E8A-4147-A177-3AD203B41FA5}">
                      <a16:colId xmlns:a16="http://schemas.microsoft.com/office/drawing/2014/main" val="432688293"/>
                    </a:ext>
                  </a:extLst>
                </a:gridCol>
                <a:gridCol w="1191453">
                  <a:extLst>
                    <a:ext uri="{9D8B030D-6E8A-4147-A177-3AD203B41FA5}">
                      <a16:colId xmlns:a16="http://schemas.microsoft.com/office/drawing/2014/main" val="2035791264"/>
                    </a:ext>
                  </a:extLst>
                </a:gridCol>
                <a:gridCol w="1262664">
                  <a:extLst>
                    <a:ext uri="{9D8B030D-6E8A-4147-A177-3AD203B41FA5}">
                      <a16:colId xmlns:a16="http://schemas.microsoft.com/office/drawing/2014/main" val="2982443918"/>
                    </a:ext>
                  </a:extLst>
                </a:gridCol>
              </a:tblGrid>
              <a:tr h="278130">
                <a:tc rowSpan="2" gridSpan="2">
                  <a:txBody>
                    <a:bodyPr/>
                    <a:lstStyle/>
                    <a:p>
                      <a:pPr latinLnBrk="1"/>
                      <a:endParaRPr lang="ko-KR" altLang="en-US" sz="900" dirty="0"/>
                    </a:p>
                  </a:txBody>
                  <a:tcPr marL="68580" marR="68580" marT="34290" marB="34290"/>
                </a:tc>
                <a:tc rowSpan="2" hMerge="1">
                  <a:txBody>
                    <a:bodyPr/>
                    <a:lstStyle/>
                    <a:p>
                      <a:pPr latinLnBrk="1"/>
                      <a:endParaRPr lang="ko-KR" altLang="en-US" dirty="0"/>
                    </a:p>
                  </a:txBody>
                  <a:tcPr/>
                </a:tc>
                <a:tc gridSpan="2">
                  <a:txBody>
                    <a:bodyPr/>
                    <a:lstStyle/>
                    <a:p>
                      <a:pPr algn="ctr" latinLnBrk="1"/>
                      <a:r>
                        <a:rPr lang="ko-KR" altLang="en-US" sz="1200" dirty="0">
                          <a:solidFill>
                            <a:srgbClr val="FF0000"/>
                          </a:solidFill>
                        </a:rPr>
                        <a:t>실제</a:t>
                      </a:r>
                      <a:r>
                        <a:rPr lang="ko-KR" altLang="en-US" sz="1200" dirty="0"/>
                        <a:t> 값</a:t>
                      </a:r>
                    </a:p>
                  </a:txBody>
                  <a:tcPr marL="68580" marR="68580" marT="34290" marB="34290"/>
                </a:tc>
                <a:tc hMerge="1">
                  <a:txBody>
                    <a:bodyPr/>
                    <a:lstStyle/>
                    <a:p>
                      <a:pPr latinLnBrk="1"/>
                      <a:endParaRPr lang="ko-KR" altLang="en-US" dirty="0"/>
                    </a:p>
                  </a:txBody>
                  <a:tcPr/>
                </a:tc>
                <a:extLst>
                  <a:ext uri="{0D108BD9-81ED-4DB2-BD59-A6C34878D82A}">
                    <a16:rowId xmlns:a16="http://schemas.microsoft.com/office/drawing/2014/main" val="2462443419"/>
                  </a:ext>
                </a:extLst>
              </a:tr>
              <a:tr h="278130">
                <a:tc gridSpan="2" vMerge="1">
                  <a:txBody>
                    <a:bodyPr/>
                    <a:lstStyle/>
                    <a:p>
                      <a:pPr latinLnBrk="1"/>
                      <a:endParaRPr lang="ko-KR" altLang="en-US"/>
                    </a:p>
                  </a:txBody>
                  <a:tcPr/>
                </a:tc>
                <a:tc hMerge="1" vMerge="1">
                  <a:txBody>
                    <a:bodyPr/>
                    <a:lstStyle/>
                    <a:p>
                      <a:pPr latinLnBrk="1"/>
                      <a:endParaRPr lang="ko-KR" altLang="en-US" dirty="0"/>
                    </a:p>
                  </a:txBody>
                  <a:tcPr/>
                </a:tc>
                <a:tc>
                  <a:txBody>
                    <a:bodyPr/>
                    <a:lstStyle/>
                    <a:p>
                      <a:pPr algn="ctr" latinLnBrk="1"/>
                      <a:r>
                        <a:rPr lang="ko-KR" altLang="en-US" sz="1100" dirty="0"/>
                        <a:t>부도기업</a:t>
                      </a:r>
                    </a:p>
                  </a:txBody>
                  <a:tcPr marL="68580" marR="68580" marT="34290" marB="34290"/>
                </a:tc>
                <a:tc>
                  <a:txBody>
                    <a:bodyPr/>
                    <a:lstStyle/>
                    <a:p>
                      <a:pPr algn="ctr" latinLnBrk="1"/>
                      <a:r>
                        <a:rPr lang="ko-KR" altLang="en-US" sz="1100" dirty="0"/>
                        <a:t>정상기업</a:t>
                      </a:r>
                    </a:p>
                  </a:txBody>
                  <a:tcPr marL="68580" marR="68580" marT="34290" marB="34290"/>
                </a:tc>
                <a:extLst>
                  <a:ext uri="{0D108BD9-81ED-4DB2-BD59-A6C34878D82A}">
                    <a16:rowId xmlns:a16="http://schemas.microsoft.com/office/drawing/2014/main" val="3747414731"/>
                  </a:ext>
                </a:extLst>
              </a:tr>
              <a:tr h="278130">
                <a:tc rowSpan="2">
                  <a:txBody>
                    <a:bodyPr/>
                    <a:lstStyle/>
                    <a:p>
                      <a:pPr latinLnBrk="1"/>
                      <a:endParaRPr lang="en-US" altLang="ko-KR" sz="1200" dirty="0"/>
                    </a:p>
                    <a:p>
                      <a:pPr latinLnBrk="1"/>
                      <a:r>
                        <a:rPr lang="ko-KR" altLang="en-US" sz="1200" dirty="0" err="1">
                          <a:solidFill>
                            <a:srgbClr val="FF0000"/>
                          </a:solidFill>
                        </a:rPr>
                        <a:t>예측</a:t>
                      </a:r>
                      <a:r>
                        <a:rPr lang="ko-KR" altLang="en-US" sz="1200" dirty="0" err="1"/>
                        <a:t>값</a:t>
                      </a:r>
                      <a:endParaRPr lang="ko-KR" altLang="en-US" sz="1200" dirty="0"/>
                    </a:p>
                  </a:txBody>
                  <a:tcPr marL="68580" marR="68580" marT="34290" marB="34290"/>
                </a:tc>
                <a:tc>
                  <a:txBody>
                    <a:bodyPr/>
                    <a:lstStyle/>
                    <a:p>
                      <a:pPr algn="ctr" latinLnBrk="1"/>
                      <a:r>
                        <a:rPr lang="ko-KR" altLang="en-US" sz="1100" dirty="0"/>
                        <a:t>부도기업</a:t>
                      </a:r>
                    </a:p>
                  </a:txBody>
                  <a:tcPr marL="68580" marR="68580" marT="34290" marB="34290"/>
                </a:tc>
                <a:tc>
                  <a:txBody>
                    <a:bodyPr/>
                    <a:lstStyle/>
                    <a:p>
                      <a:pPr algn="ctr" latinLnBrk="1"/>
                      <a:r>
                        <a:rPr lang="en-US" altLang="ko-KR" sz="1100" dirty="0"/>
                        <a:t>   45 (TP)</a:t>
                      </a:r>
                      <a:endParaRPr lang="ko-KR" altLang="en-US" sz="1100" dirty="0"/>
                    </a:p>
                  </a:txBody>
                  <a:tcPr marL="68580" marR="68580" marT="34290" marB="34290">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t> 50 (FP)</a:t>
                      </a:r>
                      <a:endParaRPr lang="ko-KR" altLang="en-US" sz="1100" dirty="0"/>
                    </a:p>
                  </a:txBody>
                  <a:tcPr marL="68580" marR="68580" marT="34290" marB="34290">
                    <a:solidFill>
                      <a:schemeClr val="accent4">
                        <a:lumMod val="20000"/>
                        <a:lumOff val="80000"/>
                      </a:schemeClr>
                    </a:solidFill>
                  </a:tcPr>
                </a:tc>
                <a:extLst>
                  <a:ext uri="{0D108BD9-81ED-4DB2-BD59-A6C34878D82A}">
                    <a16:rowId xmlns:a16="http://schemas.microsoft.com/office/drawing/2014/main" val="2968106691"/>
                  </a:ext>
                </a:extLst>
              </a:tr>
              <a:tr h="278130">
                <a:tc vMerge="1">
                  <a:txBody>
                    <a:bodyPr/>
                    <a:lstStyle/>
                    <a:p>
                      <a:pPr latinLnBrk="1"/>
                      <a:endParaRPr lang="ko-KR" altLang="en-US" dirty="0"/>
                    </a:p>
                  </a:txBody>
                  <a:tcPr/>
                </a:tc>
                <a:tc>
                  <a:txBody>
                    <a:bodyPr/>
                    <a:lstStyle/>
                    <a:p>
                      <a:pPr algn="ctr" latinLnBrk="1"/>
                      <a:r>
                        <a:rPr lang="ko-KR" altLang="en-US" sz="1100" dirty="0"/>
                        <a:t>정상기업</a:t>
                      </a:r>
                    </a:p>
                  </a:txBody>
                  <a:tcPr marL="68580" marR="68580" marT="34290" marB="34290"/>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dirty="0"/>
                        <a:t>5 (FN)</a:t>
                      </a:r>
                      <a:endParaRPr lang="ko-KR" altLang="en-US" sz="1100" dirty="0"/>
                    </a:p>
                  </a:txBody>
                  <a:tcPr marL="68580" marR="68580" marT="34290" marB="34290">
                    <a:solidFill>
                      <a:schemeClr val="accent4">
                        <a:lumMod val="20000"/>
                        <a:lumOff val="80000"/>
                      </a:schemeClr>
                    </a:solidFill>
                  </a:tcPr>
                </a:tc>
                <a:tc>
                  <a:txBody>
                    <a:bodyPr/>
                    <a:lstStyle/>
                    <a:p>
                      <a:pPr algn="ctr" latinLnBrk="1"/>
                      <a:r>
                        <a:rPr lang="en-US" altLang="ko-KR" sz="1100" dirty="0"/>
                        <a:t>950 (TN)</a:t>
                      </a:r>
                      <a:endParaRPr lang="ko-KR" altLang="en-US" sz="11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510001857"/>
                  </a:ext>
                </a:extLst>
              </a:tr>
            </a:tbl>
          </a:graphicData>
        </a:graphic>
      </p:graphicFrame>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53E7124-27CE-4085-8126-5FCEEDB8D0B6}"/>
                  </a:ext>
                </a:extLst>
              </p:cNvPr>
              <p:cNvSpPr txBox="1"/>
              <p:nvPr/>
            </p:nvSpPr>
            <p:spPr>
              <a:xfrm>
                <a:off x="4779148" y="2631833"/>
                <a:ext cx="4032448" cy="1369029"/>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altLang="ko-KR" sz="1400" dirty="0"/>
                  <a:t>Accuracy</a:t>
                </a:r>
                <a:r>
                  <a:rPr lang="ko-KR" altLang="en-US" sz="1400" dirty="0"/>
                  <a:t> </a:t>
                </a:r>
                <a:r>
                  <a:rPr lang="en-US" altLang="ko-KR" sz="1400" dirty="0"/>
                  <a:t>=</a:t>
                </a:r>
                <a:r>
                  <a:rPr lang="ko-KR" altLang="en-US" sz="1400" dirty="0"/>
                  <a:t>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45+950</m:t>
                        </m:r>
                      </m:num>
                      <m:den>
                        <m:r>
                          <a:rPr lang="en-US" altLang="ko-KR" sz="1400" b="0" i="1" smtClean="0">
                            <a:latin typeface="Cambria Math" panose="02040503050406030204" pitchFamily="18" charset="0"/>
                          </a:rPr>
                          <m:t>10+40+50+950</m:t>
                        </m:r>
                      </m:den>
                    </m:f>
                  </m:oMath>
                </a14:m>
                <a:r>
                  <a:rPr lang="ko-KR" altLang="en-US" sz="1400" dirty="0"/>
                  <a:t> </a:t>
                </a:r>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 995   </m:t>
                        </m:r>
                      </m:num>
                      <m:den>
                        <m:r>
                          <a:rPr lang="en-US" altLang="ko-KR" sz="1400" b="0" i="1" smtClean="0">
                            <a:latin typeface="Cambria Math" panose="02040503050406030204" pitchFamily="18" charset="0"/>
                          </a:rPr>
                          <m:t>1,050</m:t>
                        </m:r>
                      </m:den>
                    </m:f>
                  </m:oMath>
                </a14:m>
                <a:r>
                  <a:rPr lang="ko-KR" altLang="en-US" sz="1400" dirty="0"/>
                  <a:t> </a:t>
                </a:r>
                <a:r>
                  <a:rPr lang="en-US" altLang="ko-KR" sz="1400" dirty="0"/>
                  <a:t>= 0.947</a:t>
                </a:r>
              </a:p>
              <a:p>
                <a:pPr marL="285750" indent="-285750">
                  <a:buFont typeface="Arial" panose="020B0604020202020204" pitchFamily="34" charset="0"/>
                  <a:buChar char="•"/>
                </a:pPr>
                <a:r>
                  <a:rPr lang="en-US" altLang="ko-KR" sz="1400" b="1" dirty="0"/>
                  <a:t>Precision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𝟒𝟓</m:t>
                        </m:r>
                      </m:num>
                      <m:den>
                        <m:r>
                          <a:rPr lang="en-US" altLang="ko-KR" sz="1400" b="1" i="1" smtClean="0">
                            <a:latin typeface="Cambria Math" panose="02040503050406030204" pitchFamily="18" charset="0"/>
                          </a:rPr>
                          <m:t>𝟒𝟓</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𝟓𝟎</m:t>
                        </m:r>
                      </m:den>
                    </m:f>
                  </m:oMath>
                </a14:m>
                <a:r>
                  <a:rPr lang="ko-KR" altLang="en-US" sz="1400" dirty="0"/>
                  <a:t> </a:t>
                </a:r>
                <a:r>
                  <a:rPr lang="en-US" altLang="ko-KR" sz="1400" dirty="0"/>
                  <a:t>= 0.474</a:t>
                </a:r>
              </a:p>
              <a:p>
                <a:pPr marL="285750" indent="-285750">
                  <a:buFont typeface="Arial" panose="020B0604020202020204" pitchFamily="34" charset="0"/>
                  <a:buChar char="•"/>
                </a:pPr>
                <a:r>
                  <a:rPr lang="en-US" altLang="ko-KR" sz="1400" b="1" dirty="0"/>
                  <a:t>Recall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𝟒𝟓</m:t>
                        </m:r>
                      </m:num>
                      <m:den>
                        <m:r>
                          <a:rPr lang="en-US" altLang="ko-KR" sz="1400" b="1" i="1" smtClean="0">
                            <a:latin typeface="Cambria Math" panose="02040503050406030204" pitchFamily="18" charset="0"/>
                          </a:rPr>
                          <m:t>𝟓𝟎</m:t>
                        </m:r>
                      </m:den>
                    </m:f>
                  </m:oMath>
                </a14:m>
                <a:r>
                  <a:rPr lang="ko-KR" altLang="en-US" sz="1400" dirty="0"/>
                  <a:t> </a:t>
                </a:r>
                <a:r>
                  <a:rPr lang="en-US" altLang="ko-KR" sz="1400" dirty="0"/>
                  <a:t>= 0.9</a:t>
                </a:r>
              </a:p>
              <a:p>
                <a:pPr marL="285750" indent="-285750">
                  <a:buFont typeface="Arial" panose="020B0604020202020204" pitchFamily="34" charset="0"/>
                  <a:buChar char="•"/>
                </a:pPr>
                <a:r>
                  <a:rPr lang="en-US" altLang="ko-KR" sz="1400" b="1" dirty="0"/>
                  <a:t>F1 score =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𝟐</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𝟒𝟕𝟒</m:t>
                        </m:r>
                        <m:r>
                          <a:rPr lang="en-US" altLang="ko-KR" sz="1400" b="1" i="1" smtClean="0">
                            <a:latin typeface="Cambria Math" panose="02040503050406030204" pitchFamily="18" charset="0"/>
                          </a:rPr>
                          <m:t>𝒙</m:t>
                        </m:r>
                        <m:r>
                          <a:rPr lang="en-US" altLang="ko-KR" sz="1400" b="1" i="1" smtClean="0">
                            <a:latin typeface="Cambria Math" panose="02040503050406030204" pitchFamily="18" charset="0"/>
                          </a:rPr>
                          <m:t> </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𝟗</m:t>
                        </m:r>
                        <m:r>
                          <a:rPr lang="en-US" altLang="ko-KR" sz="1400" b="1" i="1" smtClean="0">
                            <a:latin typeface="Cambria Math" panose="02040503050406030204" pitchFamily="18" charset="0"/>
                          </a:rPr>
                          <m:t>)</m:t>
                        </m:r>
                      </m:num>
                      <m:den>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𝟒𝟕𝟒</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𝟗</m:t>
                        </m:r>
                      </m:den>
                    </m:f>
                  </m:oMath>
                </a14:m>
                <a:r>
                  <a:rPr lang="ko-KR" altLang="en-US" sz="1400" b="1" dirty="0"/>
                  <a:t>  </a:t>
                </a:r>
                <a:r>
                  <a:rPr lang="en-US" altLang="ko-KR" sz="1400" b="1" dirty="0"/>
                  <a:t>= </a:t>
                </a:r>
                <a14:m>
                  <m:oMath xmlns:m="http://schemas.openxmlformats.org/officeDocument/2006/math">
                    <m:f>
                      <m:fPr>
                        <m:ctrlPr>
                          <a:rPr lang="en-US" altLang="ko-KR" sz="1400" b="1" i="1" smtClean="0">
                            <a:latin typeface="Cambria Math" panose="02040503050406030204" pitchFamily="18" charset="0"/>
                          </a:rPr>
                        </m:ctrlPr>
                      </m:fPr>
                      <m:num>
                        <m:r>
                          <a:rPr lang="en-US" altLang="ko-KR" sz="1400" b="1" i="1" smtClean="0">
                            <a:latin typeface="Cambria Math" panose="02040503050406030204" pitchFamily="18" charset="0"/>
                          </a:rPr>
                          <m:t>𝟎</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𝟖𝟓𝟑𝟐</m:t>
                        </m:r>
                      </m:num>
                      <m:den>
                        <m:r>
                          <a:rPr lang="en-US" altLang="ko-KR" sz="1400" b="1" i="1" smtClean="0">
                            <a:latin typeface="Cambria Math" panose="02040503050406030204" pitchFamily="18" charset="0"/>
                          </a:rPr>
                          <m:t>𝟏</m:t>
                        </m:r>
                        <m:r>
                          <a:rPr lang="en-US" altLang="ko-KR" sz="1400" b="1" i="1" smtClean="0">
                            <a:latin typeface="Cambria Math" panose="02040503050406030204" pitchFamily="18" charset="0"/>
                          </a:rPr>
                          <m:t>.</m:t>
                        </m:r>
                        <m:r>
                          <a:rPr lang="en-US" altLang="ko-KR" sz="1400" b="1" i="1" smtClean="0">
                            <a:latin typeface="Cambria Math" panose="02040503050406030204" pitchFamily="18" charset="0"/>
                          </a:rPr>
                          <m:t>𝟑𝟕𝟒</m:t>
                        </m:r>
                      </m:den>
                    </m:f>
                  </m:oMath>
                </a14:m>
                <a:r>
                  <a:rPr lang="ko-KR" altLang="en-US" sz="1400" b="1" dirty="0"/>
                  <a:t> </a:t>
                </a:r>
                <a:r>
                  <a:rPr lang="en-US" altLang="ko-KR" sz="1400" b="1" dirty="0"/>
                  <a:t>= </a:t>
                </a:r>
                <a:r>
                  <a:rPr lang="en-US" altLang="ko-KR" sz="1400" b="1" dirty="0">
                    <a:solidFill>
                      <a:srgbClr val="FF0000"/>
                    </a:solidFill>
                  </a:rPr>
                  <a:t>0.621</a:t>
                </a:r>
                <a:endParaRPr lang="ko-KR" altLang="en-US" sz="1400" dirty="0">
                  <a:solidFill>
                    <a:srgbClr val="FF0000"/>
                  </a:solidFill>
                </a:endParaRPr>
              </a:p>
            </p:txBody>
          </p:sp>
        </mc:Choice>
        <mc:Fallback xmlns="">
          <p:sp>
            <p:nvSpPr>
              <p:cNvPr id="36" name="TextBox 35">
                <a:extLst>
                  <a:ext uri="{FF2B5EF4-FFF2-40B4-BE49-F238E27FC236}">
                    <a16:creationId xmlns:a16="http://schemas.microsoft.com/office/drawing/2014/main" id="{653E7124-27CE-4085-8126-5FCEEDB8D0B6}"/>
                  </a:ext>
                </a:extLst>
              </p:cNvPr>
              <p:cNvSpPr txBox="1">
                <a:spLocks noRot="1" noChangeAspect="1" noMove="1" noResize="1" noEditPoints="1" noAdjustHandles="1" noChangeArrowheads="1" noChangeShapeType="1" noTextEdit="1"/>
              </p:cNvSpPr>
              <p:nvPr/>
            </p:nvSpPr>
            <p:spPr>
              <a:xfrm>
                <a:off x="4779148" y="2631833"/>
                <a:ext cx="4032448" cy="1369029"/>
              </a:xfrm>
              <a:prstGeom prst="rect">
                <a:avLst/>
              </a:prstGeom>
              <a:blipFill>
                <a:blip r:embed="rId4"/>
                <a:stretch>
                  <a:fillRect l="-151"/>
                </a:stretch>
              </a:blipFill>
              <a:ln>
                <a:solidFill>
                  <a:schemeClr val="accent1"/>
                </a:solidFill>
              </a:ln>
            </p:spPr>
            <p:txBody>
              <a:bodyPr/>
              <a:lstStyle/>
              <a:p>
                <a:r>
                  <a:rPr lang="ko-KR" altLang="en-US">
                    <a:noFill/>
                  </a:rPr>
                  <a:t> </a:t>
                </a:r>
              </a:p>
            </p:txBody>
          </p:sp>
        </mc:Fallback>
      </mc:AlternateContent>
      <p:sp>
        <p:nvSpPr>
          <p:cNvPr id="37" name="TextBox 36">
            <a:extLst>
              <a:ext uri="{FF2B5EF4-FFF2-40B4-BE49-F238E27FC236}">
                <a16:creationId xmlns:a16="http://schemas.microsoft.com/office/drawing/2014/main" id="{1B4A5957-C7B2-47D3-84C8-94551351DA99}"/>
              </a:ext>
            </a:extLst>
          </p:cNvPr>
          <p:cNvSpPr txBox="1"/>
          <p:nvPr/>
        </p:nvSpPr>
        <p:spPr>
          <a:xfrm>
            <a:off x="4811711" y="4122665"/>
            <a:ext cx="3384376" cy="307777"/>
          </a:xfrm>
          <a:prstGeom prst="rect">
            <a:avLst/>
          </a:prstGeom>
          <a:noFill/>
        </p:spPr>
        <p:txBody>
          <a:bodyPr wrap="square" rtlCol="0">
            <a:spAutoFit/>
          </a:bodyPr>
          <a:lstStyle/>
          <a:p>
            <a:r>
              <a:rPr lang="en-US" altLang="ko-KR" sz="1400" b="1" i="1" dirty="0">
                <a:solidFill>
                  <a:srgbClr val="4D5156"/>
                </a:solidFill>
                <a:latin typeface="Apple SD Gothic Neo"/>
              </a:rPr>
              <a:t>imbalanced data</a:t>
            </a:r>
            <a:r>
              <a:rPr lang="en-US" altLang="ko-KR" sz="1400" b="1" i="1" dirty="0"/>
              <a:t> </a:t>
            </a:r>
            <a:r>
              <a:rPr lang="ko-KR" altLang="en-US" sz="1400" b="1" i="1" dirty="0"/>
              <a:t>경우 </a:t>
            </a:r>
            <a:r>
              <a:rPr lang="en-US" altLang="ko-KR" sz="1400" b="1" i="1" dirty="0"/>
              <a:t>: F1 score </a:t>
            </a:r>
            <a:r>
              <a:rPr lang="ko-KR" altLang="en-US" sz="1400" b="1" i="1" dirty="0"/>
              <a:t>성과평가</a:t>
            </a:r>
            <a:r>
              <a:rPr lang="en-US" altLang="ko-KR" sz="1400" b="1" i="1" dirty="0"/>
              <a:t> </a:t>
            </a:r>
            <a:endParaRPr lang="ko-KR" altLang="en-US" sz="1400" b="1" i="1" dirty="0"/>
          </a:p>
        </p:txBody>
      </p:sp>
    </p:spTree>
    <p:extLst>
      <p:ext uri="{BB962C8B-B14F-4D97-AF65-F5344CB8AC3E}">
        <p14:creationId xmlns:p14="http://schemas.microsoft.com/office/powerpoint/2010/main" val="176943855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제목 1">
            <a:extLst>
              <a:ext uri="{FF2B5EF4-FFF2-40B4-BE49-F238E27FC236}">
                <a16:creationId xmlns:a16="http://schemas.microsoft.com/office/drawing/2014/main" id="{19577EF8-0800-4C14-9814-483AF5F9E173}"/>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A8687347-B6CC-4DA7-9A66-058B1D79B509}"/>
              </a:ext>
            </a:extLst>
          </p:cNvPr>
          <p:cNvSpPr/>
          <p:nvPr/>
        </p:nvSpPr>
        <p:spPr>
          <a:xfrm>
            <a:off x="2346800" y="295478"/>
            <a:ext cx="4493538" cy="369332"/>
          </a:xfrm>
          <a:prstGeom prst="rect">
            <a:avLst/>
          </a:prstGeom>
        </p:spPr>
        <p:txBody>
          <a:bodyPr wrap="none">
            <a:spAutoFit/>
          </a:bodyPr>
          <a:lstStyle/>
          <a:p>
            <a:pPr algn="ctr"/>
            <a:r>
              <a:rPr lang="en-US" altLang="ko-KR" dirty="0">
                <a:solidFill>
                  <a:srgbClr val="FF0000"/>
                </a:solidFill>
              </a:rPr>
              <a:t>(</a:t>
            </a:r>
            <a:r>
              <a:rPr lang="ko-KR" altLang="en-US" dirty="0">
                <a:solidFill>
                  <a:srgbClr val="FF0000"/>
                </a:solidFill>
              </a:rPr>
              <a:t>분류 모델링</a:t>
            </a:r>
            <a:r>
              <a:rPr lang="en-US" altLang="ko-KR" dirty="0">
                <a:solidFill>
                  <a:srgbClr val="FF0000"/>
                </a:solidFill>
              </a:rPr>
              <a:t>)</a:t>
            </a:r>
            <a:r>
              <a:rPr lang="ko-KR" altLang="en-US" dirty="0"/>
              <a:t>빅데이터 모델 평가 검증하기</a:t>
            </a:r>
            <a:endParaRPr lang="en-US" altLang="ko-KR" dirty="0"/>
          </a:p>
        </p:txBody>
      </p:sp>
      <p:sp>
        <p:nvSpPr>
          <p:cNvPr id="4" name="바닥글 개체 틀 3">
            <a:extLst>
              <a:ext uri="{FF2B5EF4-FFF2-40B4-BE49-F238E27FC236}">
                <a16:creationId xmlns:a16="http://schemas.microsoft.com/office/drawing/2014/main" id="{81CC7C13-2B4C-4B70-A3E1-7A6713A677AB}"/>
              </a:ext>
            </a:extLst>
          </p:cNvPr>
          <p:cNvSpPr>
            <a:spLocks noGrp="1"/>
          </p:cNvSpPr>
          <p:nvPr>
            <p:ph type="ftr" sz="quarter" idx="11"/>
          </p:nvPr>
        </p:nvSpPr>
        <p:spPr/>
        <p:txBody>
          <a:bodyPr/>
          <a:lstStyle/>
          <a:p>
            <a:r>
              <a:rPr lang="en-US" altLang="ko-KR"/>
              <a:t>UBION PBL- FBA</a:t>
            </a:r>
            <a:endParaRPr lang="ko-KR" altLang="en-US"/>
          </a:p>
        </p:txBody>
      </p:sp>
      <p:sp>
        <p:nvSpPr>
          <p:cNvPr id="5" name="슬라이드 번호 개체 틀 4">
            <a:extLst>
              <a:ext uri="{FF2B5EF4-FFF2-40B4-BE49-F238E27FC236}">
                <a16:creationId xmlns:a16="http://schemas.microsoft.com/office/drawing/2014/main" id="{FAC5E157-8309-41A1-92BE-C5F13674A2D5}"/>
              </a:ext>
            </a:extLst>
          </p:cNvPr>
          <p:cNvSpPr>
            <a:spLocks noGrp="1"/>
          </p:cNvSpPr>
          <p:nvPr>
            <p:ph type="sldNum" sz="quarter" idx="12"/>
          </p:nvPr>
        </p:nvSpPr>
        <p:spPr/>
        <p:txBody>
          <a:bodyPr/>
          <a:lstStyle/>
          <a:p>
            <a:fld id="{DE77BB65-F969-4654-BF30-45C70C1BE112}" type="slidenum">
              <a:rPr lang="ko-KR" altLang="en-US" smtClean="0"/>
              <a:pPr/>
              <a:t>326</a:t>
            </a:fld>
            <a:endParaRPr lang="ko-KR" altLang="en-US"/>
          </a:p>
        </p:txBody>
      </p:sp>
      <p:sp>
        <p:nvSpPr>
          <p:cNvPr id="13" name="직사각형 12">
            <a:extLst>
              <a:ext uri="{FF2B5EF4-FFF2-40B4-BE49-F238E27FC236}">
                <a16:creationId xmlns:a16="http://schemas.microsoft.com/office/drawing/2014/main" id="{3A9E86B3-1844-4D03-837C-0C0F565CDCAB}"/>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3192581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DC4B855F-74E3-4582-AD32-78EDF00CD94F}"/>
              </a:ext>
            </a:extLst>
          </p:cNvPr>
          <p:cNvSpPr/>
          <p:nvPr/>
        </p:nvSpPr>
        <p:spPr>
          <a:xfrm>
            <a:off x="473603" y="1402833"/>
            <a:ext cx="3851959" cy="1446550"/>
          </a:xfrm>
          <a:prstGeom prst="rect">
            <a:avLst/>
          </a:prstGeom>
        </p:spPr>
        <p:txBody>
          <a:bodyPr wrap="square">
            <a:spAutoFit/>
          </a:bodyPr>
          <a:lstStyle/>
          <a:p>
            <a:pPr marL="128588" indent="-128588">
              <a:buFont typeface="Arial" panose="020B0604020202020204" pitchFamily="34" charset="0"/>
              <a:buChar char="•"/>
            </a:pPr>
            <a:r>
              <a:rPr lang="en-US" altLang="ko-KR" sz="1100" dirty="0"/>
              <a:t>Threshold </a:t>
            </a:r>
            <a:r>
              <a:rPr lang="ko-KR" altLang="en-US" sz="1100" dirty="0"/>
              <a:t>이 달라짐에 따라 분류모델의 판단결과의 성능을 보여주는 그래프</a:t>
            </a:r>
            <a:endParaRPr lang="en-US" altLang="ko-KR" sz="1100" dirty="0"/>
          </a:p>
          <a:p>
            <a:pPr marL="128588" indent="-128588">
              <a:buFont typeface="Arial" panose="020B0604020202020204" pitchFamily="34" charset="0"/>
              <a:buChar char="•"/>
            </a:pPr>
            <a:r>
              <a:rPr lang="en-US" altLang="ko-KR" sz="1100" dirty="0"/>
              <a:t>X</a:t>
            </a:r>
            <a:r>
              <a:rPr lang="ko-KR" altLang="en-US" sz="1100" dirty="0"/>
              <a:t>축에 </a:t>
            </a:r>
            <a:r>
              <a:rPr lang="en-US" altLang="ko-KR" sz="1100" dirty="0"/>
              <a:t>(1-</a:t>
            </a:r>
            <a:r>
              <a:rPr lang="ko-KR" altLang="en-US" sz="1100" dirty="0"/>
              <a:t>특이도</a:t>
            </a:r>
            <a:r>
              <a:rPr lang="en-US" altLang="ko-KR" sz="1100" dirty="0"/>
              <a:t>)  y</a:t>
            </a:r>
            <a:r>
              <a:rPr lang="ko-KR" altLang="en-US" sz="1100" dirty="0"/>
              <a:t>축 민감도</a:t>
            </a:r>
            <a:r>
              <a:rPr lang="en-US" altLang="ko-KR" sz="1100" dirty="0"/>
              <a:t> </a:t>
            </a:r>
            <a:r>
              <a:rPr lang="ko-KR" altLang="en-US" sz="1100" dirty="0"/>
              <a:t>간 관계를 표현한 그래프 </a:t>
            </a:r>
            <a:endParaRPr lang="en-US" altLang="ko-KR" sz="1100" dirty="0"/>
          </a:p>
          <a:p>
            <a:pPr marL="128588" indent="-128588">
              <a:buFont typeface="Arial" panose="020B0604020202020204" pitchFamily="34" charset="0"/>
              <a:buChar char="•"/>
            </a:pPr>
            <a:r>
              <a:rPr lang="en-US" altLang="ko-KR" sz="1100" dirty="0">
                <a:sym typeface="Wingdings" panose="05000000000000000000" pitchFamily="2" charset="2"/>
              </a:rPr>
              <a:t> </a:t>
            </a:r>
            <a:r>
              <a:rPr lang="ko-KR" altLang="en-US" sz="1100" dirty="0"/>
              <a:t>거짓 긍정비율</a:t>
            </a:r>
            <a:r>
              <a:rPr lang="en-US" altLang="ko-KR" sz="1100" dirty="0"/>
              <a:t>(FP Rate)</a:t>
            </a:r>
            <a:r>
              <a:rPr lang="ko-KR" altLang="en-US" sz="1100" dirty="0"/>
              <a:t>과 참 긍정비율</a:t>
            </a:r>
            <a:r>
              <a:rPr lang="en-US" altLang="ko-KR" sz="1100" dirty="0"/>
              <a:t>(TP Rate)\</a:t>
            </a:r>
            <a:r>
              <a:rPr lang="ko-KR" altLang="en-US" sz="1100" dirty="0"/>
              <a:t>간의 관계 </a:t>
            </a:r>
            <a:endParaRPr lang="en-US" altLang="ko-KR" sz="1100" dirty="0"/>
          </a:p>
          <a:p>
            <a:pPr marL="128588" indent="-128588">
              <a:buFont typeface="Arial" panose="020B0604020202020204" pitchFamily="34" charset="0"/>
              <a:buChar char="•"/>
            </a:pPr>
            <a:r>
              <a:rPr lang="en-US" altLang="ko-KR" sz="1100" dirty="0">
                <a:sym typeface="Wingdings" panose="05000000000000000000" pitchFamily="2" charset="2"/>
              </a:rPr>
              <a:t></a:t>
            </a:r>
            <a:r>
              <a:rPr lang="ko-KR" altLang="en-US" sz="1100" dirty="0"/>
              <a:t>이 둘을 동시에 높이는 것은 어려운 일이다</a:t>
            </a:r>
            <a:r>
              <a:rPr lang="en-US" altLang="ko-KR" sz="1100" dirty="0"/>
              <a:t>. </a:t>
            </a:r>
            <a:r>
              <a:rPr lang="ko-KR" altLang="en-US" sz="1100" dirty="0"/>
              <a:t>따라서 이 두 값을 어떠한 기준을 가지고 연속적으로 변경해가면서 측정한 후</a:t>
            </a:r>
            <a:r>
              <a:rPr lang="en-US" altLang="ko-KR" sz="1100" dirty="0"/>
              <a:t>, </a:t>
            </a:r>
            <a:r>
              <a:rPr lang="ko-KR" altLang="en-US" sz="1100" dirty="0"/>
              <a:t>이들 간의 관계를 한눈에 볼 수 있게 한 것</a:t>
            </a:r>
            <a:endParaRPr lang="en-US" altLang="ko-KR" sz="1100" dirty="0">
              <a:solidFill>
                <a:srgbClr val="000000"/>
              </a:solidFill>
              <a:latin typeface="Noto Sans KR"/>
            </a:endParaRPr>
          </a:p>
        </p:txBody>
      </p:sp>
      <p:sp>
        <p:nvSpPr>
          <p:cNvPr id="8" name="직사각형 7">
            <a:extLst>
              <a:ext uri="{FF2B5EF4-FFF2-40B4-BE49-F238E27FC236}">
                <a16:creationId xmlns:a16="http://schemas.microsoft.com/office/drawing/2014/main" id="{40BF3392-5F90-49DE-8761-1B04F61F335E}"/>
              </a:ext>
            </a:extLst>
          </p:cNvPr>
          <p:cNvSpPr/>
          <p:nvPr/>
        </p:nvSpPr>
        <p:spPr>
          <a:xfrm>
            <a:off x="4860032" y="942619"/>
            <a:ext cx="2444900" cy="230832"/>
          </a:xfrm>
          <a:prstGeom prst="rect">
            <a:avLst/>
          </a:prstGeom>
        </p:spPr>
        <p:txBody>
          <a:bodyPr wrap="none">
            <a:spAutoFit/>
          </a:bodyPr>
          <a:lstStyle/>
          <a:p>
            <a:r>
              <a:rPr lang="en-US" altLang="ko-KR" sz="900" dirty="0"/>
              <a:t>https://www.medcalc.org/manual/roc-curves.php</a:t>
            </a:r>
            <a:endParaRPr lang="ko-KR" altLang="en-US" sz="900" dirty="0"/>
          </a:p>
        </p:txBody>
      </p:sp>
      <p:pic>
        <p:nvPicPr>
          <p:cNvPr id="9" name="그림 8">
            <a:extLst>
              <a:ext uri="{FF2B5EF4-FFF2-40B4-BE49-F238E27FC236}">
                <a16:creationId xmlns:a16="http://schemas.microsoft.com/office/drawing/2014/main" id="{BE0EC835-90F1-4837-86EF-4B1F4693B18C}"/>
              </a:ext>
            </a:extLst>
          </p:cNvPr>
          <p:cNvPicPr>
            <a:picLocks noChangeAspect="1"/>
          </p:cNvPicPr>
          <p:nvPr/>
        </p:nvPicPr>
        <p:blipFill>
          <a:blip r:embed="rId2"/>
          <a:stretch>
            <a:fillRect/>
          </a:stretch>
        </p:blipFill>
        <p:spPr>
          <a:xfrm>
            <a:off x="4577615" y="1121925"/>
            <a:ext cx="4023940" cy="2350287"/>
          </a:xfrm>
          <a:prstGeom prst="rect">
            <a:avLst/>
          </a:prstGeom>
        </p:spPr>
      </p:pic>
      <p:sp>
        <p:nvSpPr>
          <p:cNvPr id="10" name="직사각형 9">
            <a:extLst>
              <a:ext uri="{FF2B5EF4-FFF2-40B4-BE49-F238E27FC236}">
                <a16:creationId xmlns:a16="http://schemas.microsoft.com/office/drawing/2014/main" id="{05645CF0-D0CA-4177-B7BD-B2617E7146D8}"/>
              </a:ext>
            </a:extLst>
          </p:cNvPr>
          <p:cNvSpPr/>
          <p:nvPr/>
        </p:nvSpPr>
        <p:spPr>
          <a:xfrm>
            <a:off x="464527" y="3124825"/>
            <a:ext cx="3974420" cy="769441"/>
          </a:xfrm>
          <a:prstGeom prst="rect">
            <a:avLst/>
          </a:prstGeom>
        </p:spPr>
        <p:txBody>
          <a:bodyPr wrap="square">
            <a:spAutoFit/>
          </a:bodyPr>
          <a:lstStyle/>
          <a:p>
            <a:pPr marL="128588" indent="-128588">
              <a:buFont typeface="Arial" panose="020B0604020202020204" pitchFamily="34" charset="0"/>
              <a:buChar char="•"/>
            </a:pPr>
            <a:r>
              <a:rPr lang="en-US" altLang="ko-KR" sz="1100" dirty="0"/>
              <a:t>ROC </a:t>
            </a:r>
            <a:r>
              <a:rPr lang="ko-KR" altLang="en-US" sz="1100" dirty="0"/>
              <a:t>곡선을 통한 정량적인 성능분석 결과 값</a:t>
            </a:r>
            <a:endParaRPr lang="en-US" altLang="ko-KR" sz="1100" dirty="0">
              <a:solidFill>
                <a:srgbClr val="000000"/>
              </a:solidFill>
              <a:latin typeface="Noto Sans KR"/>
            </a:endParaRPr>
          </a:p>
          <a:p>
            <a:pPr marL="128588" indent="-128588">
              <a:buFont typeface="Arial" panose="020B0604020202020204" pitchFamily="34" charset="0"/>
              <a:buChar char="•"/>
            </a:pPr>
            <a:r>
              <a:rPr lang="ko-KR" altLang="en-US" sz="1100" dirty="0" err="1">
                <a:solidFill>
                  <a:srgbClr val="000000"/>
                </a:solidFill>
                <a:latin typeface="Noto Sans KR"/>
              </a:rPr>
              <a:t>면적값으로</a:t>
            </a:r>
            <a:r>
              <a:rPr lang="ko-KR" altLang="en-US" sz="1100" dirty="0">
                <a:solidFill>
                  <a:srgbClr val="000000"/>
                </a:solidFill>
                <a:latin typeface="Noto Sans KR"/>
              </a:rPr>
              <a:t> 최대값은 </a:t>
            </a:r>
            <a:r>
              <a:rPr lang="en-US" altLang="ko-KR" sz="1100" dirty="0">
                <a:solidFill>
                  <a:srgbClr val="000000"/>
                </a:solidFill>
                <a:latin typeface="Noto Sans KR"/>
              </a:rPr>
              <a:t>1</a:t>
            </a:r>
            <a:r>
              <a:rPr lang="ko-KR" altLang="en-US" sz="1100" dirty="0">
                <a:solidFill>
                  <a:srgbClr val="000000"/>
                </a:solidFill>
                <a:latin typeface="Noto Sans KR"/>
              </a:rPr>
              <a:t>이며 좋은 모델</a:t>
            </a:r>
            <a:r>
              <a:rPr lang="en-US" altLang="ko-KR" sz="1100" dirty="0">
                <a:solidFill>
                  <a:srgbClr val="000000"/>
                </a:solidFill>
                <a:latin typeface="Noto Sans KR"/>
              </a:rPr>
              <a:t>(</a:t>
            </a:r>
            <a:r>
              <a:rPr lang="ko-KR" altLang="en-US" sz="1100" dirty="0">
                <a:solidFill>
                  <a:srgbClr val="000000"/>
                </a:solidFill>
                <a:latin typeface="Noto Sans KR"/>
              </a:rPr>
              <a:t>즉</a:t>
            </a:r>
            <a:r>
              <a:rPr lang="en-US" altLang="ko-KR" sz="1100" dirty="0">
                <a:solidFill>
                  <a:srgbClr val="000000"/>
                </a:solidFill>
                <a:latin typeface="Noto Sans KR"/>
              </a:rPr>
              <a:t>, Fall-out</a:t>
            </a:r>
            <a:r>
              <a:rPr lang="ko-KR" altLang="en-US" sz="1100" dirty="0">
                <a:solidFill>
                  <a:srgbClr val="000000"/>
                </a:solidFill>
                <a:latin typeface="Noto Sans KR"/>
              </a:rPr>
              <a:t>에 비해 </a:t>
            </a:r>
            <a:r>
              <a:rPr lang="en-US" altLang="ko-KR" sz="1100" dirty="0">
                <a:solidFill>
                  <a:srgbClr val="000000"/>
                </a:solidFill>
                <a:latin typeface="Noto Sans KR"/>
              </a:rPr>
              <a:t>Recall </a:t>
            </a:r>
            <a:r>
              <a:rPr lang="ko-KR" altLang="en-US" sz="1100" dirty="0">
                <a:solidFill>
                  <a:srgbClr val="000000"/>
                </a:solidFill>
                <a:latin typeface="Noto Sans KR"/>
              </a:rPr>
              <a:t>값이 클수록</a:t>
            </a:r>
            <a:r>
              <a:rPr lang="en-US" altLang="ko-KR" sz="1100" dirty="0">
                <a:solidFill>
                  <a:srgbClr val="000000"/>
                </a:solidFill>
                <a:latin typeface="Noto Sans KR"/>
              </a:rPr>
              <a:t>)</a:t>
            </a:r>
            <a:r>
              <a:rPr lang="en-US" altLang="ko-KR" sz="1100" dirty="0">
                <a:solidFill>
                  <a:srgbClr val="000000"/>
                </a:solidFill>
                <a:highlight>
                  <a:srgbClr val="00FFFF"/>
                </a:highlight>
                <a:latin typeface="Noto Sans KR"/>
              </a:rPr>
              <a:t> 1</a:t>
            </a:r>
            <a:r>
              <a:rPr lang="ko-KR" altLang="en-US" sz="1100" dirty="0">
                <a:solidFill>
                  <a:srgbClr val="000000"/>
                </a:solidFill>
                <a:highlight>
                  <a:srgbClr val="00FFFF"/>
                </a:highlight>
                <a:latin typeface="Noto Sans KR"/>
              </a:rPr>
              <a:t>에 가까운 값</a:t>
            </a:r>
            <a:endParaRPr lang="en-US" altLang="ko-KR" sz="1100" dirty="0">
              <a:solidFill>
                <a:srgbClr val="000000"/>
              </a:solidFill>
              <a:highlight>
                <a:srgbClr val="00FFFF"/>
              </a:highlight>
              <a:latin typeface="Noto Sans KR"/>
            </a:endParaRPr>
          </a:p>
          <a:p>
            <a:pPr marL="128588" indent="-128588">
              <a:buFont typeface="Arial" panose="020B0604020202020204" pitchFamily="34" charset="0"/>
              <a:buChar char="•"/>
            </a:pPr>
            <a:r>
              <a:rPr lang="en-US" altLang="ko-KR" sz="1100" dirty="0"/>
              <a:t>AUC </a:t>
            </a:r>
            <a:r>
              <a:rPr lang="ko-KR" altLang="en-US" sz="1100" dirty="0"/>
              <a:t>값 </a:t>
            </a:r>
            <a:r>
              <a:rPr lang="en-US" altLang="ko-KR" sz="1100" dirty="0"/>
              <a:t>0.5</a:t>
            </a:r>
            <a:r>
              <a:rPr lang="ko-KR" altLang="en-US" sz="1100" dirty="0"/>
              <a:t>에 다가갈수록 분류성능 나빠지는 것으로 해석</a:t>
            </a:r>
            <a:r>
              <a:rPr lang="en-US" altLang="ko-KR" sz="1100" dirty="0"/>
              <a:t>. </a:t>
            </a:r>
            <a:endParaRPr lang="ko-KR" altLang="en-US" sz="1100" dirty="0">
              <a:solidFill>
                <a:srgbClr val="000000"/>
              </a:solidFill>
              <a:latin typeface="Noto Sans KR"/>
            </a:endParaRPr>
          </a:p>
        </p:txBody>
      </p:sp>
      <p:sp>
        <p:nvSpPr>
          <p:cNvPr id="2" name="직사각형 1">
            <a:extLst>
              <a:ext uri="{FF2B5EF4-FFF2-40B4-BE49-F238E27FC236}">
                <a16:creationId xmlns:a16="http://schemas.microsoft.com/office/drawing/2014/main" id="{E1BCB8BF-0E56-4772-B309-832226D33B99}"/>
              </a:ext>
            </a:extLst>
          </p:cNvPr>
          <p:cNvSpPr/>
          <p:nvPr/>
        </p:nvSpPr>
        <p:spPr>
          <a:xfrm>
            <a:off x="394971" y="969389"/>
            <a:ext cx="2795958" cy="261610"/>
          </a:xfrm>
          <a:prstGeom prst="rect">
            <a:avLst/>
          </a:prstGeom>
          <a:solidFill>
            <a:schemeClr val="accent6">
              <a:lumMod val="20000"/>
              <a:lumOff val="80000"/>
            </a:schemeClr>
          </a:solidFill>
        </p:spPr>
        <p:txBody>
          <a:bodyPr wrap="none">
            <a:spAutoFit/>
          </a:bodyPr>
          <a:lstStyle/>
          <a:p>
            <a:r>
              <a:rPr lang="en-US" altLang="ko-KR" sz="1100" dirty="0">
                <a:solidFill>
                  <a:srgbClr val="000000"/>
                </a:solidFill>
                <a:latin typeface="Noto Sans KR"/>
              </a:rPr>
              <a:t>ROC(Receiver Operating Characteristic) Curve</a:t>
            </a:r>
            <a:endParaRPr lang="ko-KR" altLang="en-US" sz="1100" dirty="0">
              <a:solidFill>
                <a:srgbClr val="000000"/>
              </a:solidFill>
              <a:latin typeface="Noto Sans KR"/>
            </a:endParaRPr>
          </a:p>
        </p:txBody>
      </p:sp>
      <p:sp>
        <p:nvSpPr>
          <p:cNvPr id="5" name="직사각형 4">
            <a:extLst>
              <a:ext uri="{FF2B5EF4-FFF2-40B4-BE49-F238E27FC236}">
                <a16:creationId xmlns:a16="http://schemas.microsoft.com/office/drawing/2014/main" id="{4BBB2F2D-7637-4D30-9457-315A33C517E3}"/>
              </a:ext>
            </a:extLst>
          </p:cNvPr>
          <p:cNvSpPr/>
          <p:nvPr/>
        </p:nvSpPr>
        <p:spPr>
          <a:xfrm>
            <a:off x="394971" y="2878829"/>
            <a:ext cx="1658083" cy="276999"/>
          </a:xfrm>
          <a:prstGeom prst="rect">
            <a:avLst/>
          </a:prstGeom>
          <a:solidFill>
            <a:schemeClr val="accent6">
              <a:lumMod val="20000"/>
              <a:lumOff val="80000"/>
            </a:schemeClr>
          </a:solidFill>
        </p:spPr>
        <p:txBody>
          <a:bodyPr wrap="none">
            <a:spAutoFit/>
          </a:bodyPr>
          <a:lstStyle/>
          <a:p>
            <a:r>
              <a:rPr lang="en-US" altLang="ko-KR" sz="1200" dirty="0">
                <a:solidFill>
                  <a:srgbClr val="000000"/>
                </a:solidFill>
                <a:latin typeface="Noto Sans KR"/>
              </a:rPr>
              <a:t>AUC(Area Under Curve)</a:t>
            </a:r>
            <a:endParaRPr lang="ko-KR" altLang="en-US" sz="1200" dirty="0">
              <a:solidFill>
                <a:srgbClr val="000000"/>
              </a:solidFill>
              <a:latin typeface="Noto Sans KR"/>
            </a:endParaRPr>
          </a:p>
        </p:txBody>
      </p:sp>
      <p:sp>
        <p:nvSpPr>
          <p:cNvPr id="16" name="제목 1">
            <a:extLst>
              <a:ext uri="{FF2B5EF4-FFF2-40B4-BE49-F238E27FC236}">
                <a16:creationId xmlns:a16="http://schemas.microsoft.com/office/drawing/2014/main" id="{4B9AA5F5-6B37-4C0F-87EF-A519247BC4F7}"/>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7" name="직사각형 16">
            <a:extLst>
              <a:ext uri="{FF2B5EF4-FFF2-40B4-BE49-F238E27FC236}">
                <a16:creationId xmlns:a16="http://schemas.microsoft.com/office/drawing/2014/main" id="{B93C2463-4535-413E-A466-85FE7105974D}"/>
              </a:ext>
            </a:extLst>
          </p:cNvPr>
          <p:cNvSpPr/>
          <p:nvPr/>
        </p:nvSpPr>
        <p:spPr>
          <a:xfrm>
            <a:off x="4729053" y="3607536"/>
            <a:ext cx="3896501" cy="2092881"/>
          </a:xfrm>
          <a:prstGeom prst="rect">
            <a:avLst/>
          </a:prstGeom>
          <a:ln>
            <a:solidFill>
              <a:schemeClr val="accent1"/>
            </a:solidFill>
          </a:ln>
        </p:spPr>
        <p:txBody>
          <a:bodyPr wrap="square">
            <a:spAutoFit/>
          </a:bodyPr>
          <a:lstStyle/>
          <a:p>
            <a:r>
              <a:rPr lang="en-US" altLang="ko-KR" sz="1000" dirty="0"/>
              <a:t>(</a:t>
            </a:r>
            <a:r>
              <a:rPr lang="ko-KR" altLang="en-US" sz="1000" dirty="0"/>
              <a:t>감염 진단 사례</a:t>
            </a:r>
            <a:r>
              <a:rPr lang="en-US" altLang="ko-KR" sz="1000" dirty="0"/>
              <a:t>)</a:t>
            </a:r>
            <a:r>
              <a:rPr lang="ko-KR" altLang="en-US" sz="1000" dirty="0"/>
              <a:t> </a:t>
            </a:r>
            <a:endParaRPr lang="en-US" altLang="ko-KR" sz="1000" dirty="0"/>
          </a:p>
          <a:p>
            <a:r>
              <a:rPr lang="en-US" altLang="ko-KR" sz="1000" dirty="0"/>
              <a:t>ROC </a:t>
            </a:r>
            <a:r>
              <a:rPr lang="ko-KR" altLang="en-US" sz="1000" dirty="0"/>
              <a:t>곡선의 면적</a:t>
            </a:r>
            <a:r>
              <a:rPr lang="en-US" altLang="ko-KR" sz="1000" dirty="0"/>
              <a:t>(area under the ROC curve, AUC)</a:t>
            </a:r>
            <a:r>
              <a:rPr lang="ko-KR" altLang="en-US" sz="1000" dirty="0"/>
              <a:t>은  </a:t>
            </a:r>
            <a:r>
              <a:rPr lang="en-US" altLang="ko-KR" sz="1000" dirty="0"/>
              <a:t>0-1</a:t>
            </a:r>
            <a:r>
              <a:rPr lang="ko-KR" altLang="en-US" sz="1000" dirty="0"/>
              <a:t>의 범위를 갖고 면적이 넓을수록 진단검사의 판별능력</a:t>
            </a:r>
            <a:r>
              <a:rPr lang="en-US" altLang="ko-KR" sz="1000" dirty="0"/>
              <a:t>(discriminatory ability) </a:t>
            </a:r>
            <a:r>
              <a:rPr lang="ko-KR" altLang="en-US" sz="1000" dirty="0"/>
              <a:t>즉 정확도</a:t>
            </a:r>
            <a:r>
              <a:rPr lang="en-US" altLang="ko-KR" sz="1000" dirty="0"/>
              <a:t>(accuracy)</a:t>
            </a:r>
            <a:r>
              <a:rPr lang="ko-KR" altLang="en-US" sz="1000" dirty="0"/>
              <a:t>가 높다는 것을 의미한다</a:t>
            </a:r>
            <a:r>
              <a:rPr lang="en-US" altLang="ko-KR" sz="1000" dirty="0"/>
              <a:t>. AUC = 1.0</a:t>
            </a:r>
            <a:r>
              <a:rPr lang="ko-KR" altLang="en-US" sz="1000" dirty="0"/>
              <a:t>은 민감도가 </a:t>
            </a:r>
            <a:r>
              <a:rPr lang="en-US" altLang="ko-KR" sz="1000" dirty="0"/>
              <a:t>1</a:t>
            </a:r>
            <a:r>
              <a:rPr lang="ko-KR" altLang="en-US" sz="1000" dirty="0"/>
              <a:t>이고 </a:t>
            </a:r>
            <a:r>
              <a:rPr lang="ko-KR" altLang="en-US" sz="1000" dirty="0" err="1"/>
              <a:t>거짓긍정률</a:t>
            </a:r>
            <a:r>
              <a:rPr lang="en-US" altLang="ko-KR" sz="1000" dirty="0"/>
              <a:t>(</a:t>
            </a:r>
            <a:r>
              <a:rPr lang="ko-KR" altLang="en-US" sz="1000" dirty="0" err="1"/>
              <a:t>가양성률</a:t>
            </a:r>
            <a:r>
              <a:rPr lang="en-US" altLang="ko-KR" sz="1000" dirty="0"/>
              <a:t>)</a:t>
            </a:r>
            <a:r>
              <a:rPr lang="ko-KR" altLang="en-US" sz="1000" dirty="0"/>
              <a:t>이 </a:t>
            </a:r>
            <a:r>
              <a:rPr lang="en-US" altLang="ko-KR" sz="1000" dirty="0"/>
              <a:t>0</a:t>
            </a:r>
            <a:r>
              <a:rPr lang="ko-KR" altLang="en-US" sz="1000" dirty="0"/>
              <a:t>이므로 완벽한 검사 </a:t>
            </a:r>
            <a:r>
              <a:rPr lang="en-US" altLang="ko-KR" sz="1000" dirty="0"/>
              <a:t>(perfect test)</a:t>
            </a:r>
            <a:r>
              <a:rPr lang="ko-KR" altLang="en-US" sz="1000" dirty="0"/>
              <a:t>를 의미</a:t>
            </a:r>
            <a:endParaRPr lang="en-US" altLang="ko-KR" sz="1000" dirty="0"/>
          </a:p>
          <a:p>
            <a:r>
              <a:rPr lang="en-US" altLang="ko-KR" sz="1000" dirty="0"/>
              <a:t>AUC = 0</a:t>
            </a:r>
            <a:r>
              <a:rPr lang="ko-KR" altLang="en-US" sz="1000" dirty="0"/>
              <a:t>은 모든 검사 대상자에 대하여 환자군을 정상군으로</a:t>
            </a:r>
            <a:r>
              <a:rPr lang="en-US" altLang="ko-KR" sz="1000" dirty="0"/>
              <a:t>, </a:t>
            </a:r>
            <a:r>
              <a:rPr lang="ko-KR" altLang="en-US" sz="1000" dirty="0"/>
              <a:t>정상군을 환자군으로 완벽하게 잘못 분류하는 상황</a:t>
            </a:r>
            <a:endParaRPr lang="en-US" altLang="ko-KR" sz="1000" dirty="0"/>
          </a:p>
          <a:p>
            <a:r>
              <a:rPr lang="en-US" altLang="ko-KR" sz="1000" dirty="0">
                <a:highlight>
                  <a:srgbClr val="FFFF00"/>
                </a:highlight>
                <a:sym typeface="Wingdings" panose="05000000000000000000" pitchFamily="2" charset="2"/>
              </a:rPr>
              <a:t> </a:t>
            </a:r>
            <a:r>
              <a:rPr lang="ko-KR" altLang="en-US" sz="1000" dirty="0">
                <a:highlight>
                  <a:srgbClr val="FFFF00"/>
                </a:highlight>
              </a:rPr>
              <a:t>실질적인 의미에서 </a:t>
            </a:r>
            <a:r>
              <a:rPr lang="en-US" altLang="ko-KR" sz="1000" dirty="0">
                <a:highlight>
                  <a:srgbClr val="FFFF00"/>
                </a:highlight>
              </a:rPr>
              <a:t>AUC</a:t>
            </a:r>
            <a:r>
              <a:rPr lang="ko-KR" altLang="en-US" sz="1000" dirty="0">
                <a:highlight>
                  <a:srgbClr val="FFFF00"/>
                </a:highlight>
              </a:rPr>
              <a:t>의 </a:t>
            </a:r>
            <a:r>
              <a:rPr lang="ko-KR" altLang="en-US" sz="1000" dirty="0" err="1">
                <a:highlight>
                  <a:srgbClr val="FFFF00"/>
                </a:highlight>
              </a:rPr>
              <a:t>하한값</a:t>
            </a:r>
            <a:r>
              <a:rPr lang="ko-KR" altLang="en-US" sz="1000" dirty="0">
                <a:highlight>
                  <a:srgbClr val="FFFF00"/>
                </a:highlight>
              </a:rPr>
              <a:t> 은 </a:t>
            </a:r>
            <a:r>
              <a:rPr lang="en-US" altLang="ko-KR" sz="1000" dirty="0">
                <a:highlight>
                  <a:srgbClr val="FFFF00"/>
                </a:highlight>
              </a:rPr>
              <a:t>AUC = 0.5</a:t>
            </a:r>
            <a:r>
              <a:rPr lang="ko-KR" altLang="en-US" sz="1000" dirty="0">
                <a:highlight>
                  <a:srgbClr val="FFFF00"/>
                </a:highlight>
              </a:rPr>
              <a:t>인 경우</a:t>
            </a:r>
            <a:r>
              <a:rPr lang="en-US" altLang="ko-KR" sz="1000" dirty="0">
                <a:highlight>
                  <a:srgbClr val="FFFF00"/>
                </a:highlight>
              </a:rPr>
              <a:t>  </a:t>
            </a:r>
          </a:p>
          <a:p>
            <a:r>
              <a:rPr lang="en-US" altLang="ko-KR" sz="1000" dirty="0"/>
              <a:t>(</a:t>
            </a:r>
            <a:r>
              <a:rPr lang="ko-KR" altLang="en-US" sz="1000" dirty="0"/>
              <a:t>일반적인 해석</a:t>
            </a:r>
            <a:r>
              <a:rPr lang="en-US" altLang="ko-KR" sz="1000" dirty="0"/>
              <a:t>)</a:t>
            </a:r>
          </a:p>
          <a:p>
            <a:pPr marL="128588" indent="-128588">
              <a:buFont typeface="Arial" panose="020B0604020202020204" pitchFamily="34" charset="0"/>
              <a:buChar char="•"/>
            </a:pPr>
            <a:r>
              <a:rPr lang="en-US" altLang="ko-KR" sz="1000" dirty="0"/>
              <a:t>0.5 &lt; AUC ≤ 0.7</a:t>
            </a:r>
            <a:r>
              <a:rPr lang="ko-KR" altLang="en-US" sz="1000" dirty="0"/>
              <a:t>일 때 낮은 정확도</a:t>
            </a:r>
            <a:r>
              <a:rPr lang="en-US" altLang="ko-KR" sz="1000" dirty="0"/>
              <a:t>(less),</a:t>
            </a:r>
          </a:p>
          <a:p>
            <a:pPr marL="128588" indent="-128588">
              <a:buFont typeface="Arial" panose="020B0604020202020204" pitchFamily="34" charset="0"/>
              <a:buChar char="•"/>
            </a:pPr>
            <a:r>
              <a:rPr lang="en-US" altLang="ko-KR" sz="1000" dirty="0"/>
              <a:t> 0.7 &lt; AUC ≤ 0.9</a:t>
            </a:r>
            <a:r>
              <a:rPr lang="ko-KR" altLang="en-US" sz="1000" dirty="0"/>
              <a:t>일 때 중등도</a:t>
            </a:r>
            <a:r>
              <a:rPr lang="en-US" altLang="ko-KR" sz="1000" dirty="0"/>
              <a:t>(moderate), </a:t>
            </a:r>
          </a:p>
          <a:p>
            <a:pPr marL="128588" indent="-128588">
              <a:buFont typeface="Arial" panose="020B0604020202020204" pitchFamily="34" charset="0"/>
              <a:buChar char="•"/>
            </a:pPr>
            <a:r>
              <a:rPr lang="en-US" altLang="ko-KR" sz="1000" dirty="0">
                <a:highlight>
                  <a:srgbClr val="FFFF00"/>
                </a:highlight>
              </a:rPr>
              <a:t>0.9 &lt; AUC &lt; 1.0</a:t>
            </a:r>
            <a:r>
              <a:rPr lang="ko-KR" altLang="en-US" sz="1000" dirty="0">
                <a:highlight>
                  <a:srgbClr val="FFFF00"/>
                </a:highlight>
              </a:rPr>
              <a:t>일 때 높은</a:t>
            </a:r>
            <a:r>
              <a:rPr lang="en-US" altLang="ko-KR" sz="1000" dirty="0">
                <a:highlight>
                  <a:srgbClr val="FFFF00"/>
                </a:highlight>
              </a:rPr>
              <a:t>(high) </a:t>
            </a:r>
            <a:r>
              <a:rPr lang="ko-KR" altLang="en-US" sz="1000" dirty="0">
                <a:highlight>
                  <a:srgbClr val="FFFF00"/>
                </a:highlight>
              </a:rPr>
              <a:t>정확도</a:t>
            </a:r>
          </a:p>
        </p:txBody>
      </p:sp>
      <p:sp>
        <p:nvSpPr>
          <p:cNvPr id="3" name="직사각형 2">
            <a:extLst>
              <a:ext uri="{FF2B5EF4-FFF2-40B4-BE49-F238E27FC236}">
                <a16:creationId xmlns:a16="http://schemas.microsoft.com/office/drawing/2014/main" id="{42C3F291-CD7C-4656-8849-84A725A0E28E}"/>
              </a:ext>
            </a:extLst>
          </p:cNvPr>
          <p:cNvSpPr/>
          <p:nvPr/>
        </p:nvSpPr>
        <p:spPr>
          <a:xfrm>
            <a:off x="2753685" y="325738"/>
            <a:ext cx="4551247" cy="369332"/>
          </a:xfrm>
          <a:prstGeom prst="rect">
            <a:avLst/>
          </a:prstGeom>
        </p:spPr>
        <p:txBody>
          <a:bodyPr wrap="none">
            <a:spAutoFit/>
          </a:bodyPr>
          <a:lstStyle/>
          <a:p>
            <a:pPr algn="ctr"/>
            <a:r>
              <a:rPr lang="en-US" altLang="ko-KR" dirty="0">
                <a:solidFill>
                  <a:srgbClr val="FF0000"/>
                </a:solidFill>
              </a:rPr>
              <a:t>(</a:t>
            </a:r>
            <a:r>
              <a:rPr lang="ko-KR" altLang="en-US" dirty="0">
                <a:solidFill>
                  <a:srgbClr val="FF0000"/>
                </a:solidFill>
              </a:rPr>
              <a:t>분류 모델링</a:t>
            </a:r>
            <a:r>
              <a:rPr lang="en-US" altLang="ko-KR" dirty="0">
                <a:solidFill>
                  <a:srgbClr val="FF0000"/>
                </a:solidFill>
              </a:rPr>
              <a:t>) </a:t>
            </a:r>
            <a:r>
              <a:rPr lang="ko-KR" altLang="en-US" dirty="0"/>
              <a:t>빅데이터 모델 평가 검증하기</a:t>
            </a:r>
            <a:endParaRPr lang="en-US" altLang="ko-KR" dirty="0"/>
          </a:p>
        </p:txBody>
      </p:sp>
      <p:sp>
        <p:nvSpPr>
          <p:cNvPr id="12" name="직사각형 11">
            <a:extLst>
              <a:ext uri="{FF2B5EF4-FFF2-40B4-BE49-F238E27FC236}">
                <a16:creationId xmlns:a16="http://schemas.microsoft.com/office/drawing/2014/main" id="{897E86D6-8FD0-4ABC-B258-36CEFD8B50D3}"/>
              </a:ext>
            </a:extLst>
          </p:cNvPr>
          <p:cNvSpPr/>
          <p:nvPr/>
        </p:nvSpPr>
        <p:spPr>
          <a:xfrm>
            <a:off x="435806" y="4410459"/>
            <a:ext cx="3889755" cy="1107996"/>
          </a:xfrm>
          <a:prstGeom prst="rect">
            <a:avLst/>
          </a:prstGeom>
        </p:spPr>
        <p:txBody>
          <a:bodyPr wrap="square">
            <a:spAutoFit/>
          </a:bodyPr>
          <a:lstStyle/>
          <a:p>
            <a:r>
              <a:rPr lang="ko-KR" altLang="en-US" sz="1100" dirty="0"/>
              <a:t>모형에 의한 변별력 부분인 </a:t>
            </a:r>
            <a:r>
              <a:rPr lang="en-US" altLang="ko-KR" sz="1100" dirty="0"/>
              <a:t>ROC</a:t>
            </a:r>
            <a:r>
              <a:rPr lang="ko-KR" altLang="en-US" sz="1100" dirty="0"/>
              <a:t>곡선 아랫부분의 면적을 적분하여 구한 값</a:t>
            </a:r>
            <a:endParaRPr lang="en-US" altLang="ko-KR" sz="1100" dirty="0"/>
          </a:p>
          <a:p>
            <a:r>
              <a:rPr lang="en-US" altLang="ko-KR" sz="1100" dirty="0"/>
              <a:t> </a:t>
            </a:r>
            <a:r>
              <a:rPr lang="ko-KR" altLang="en-US" sz="1100" dirty="0">
                <a:highlight>
                  <a:srgbClr val="FFFF00"/>
                </a:highlight>
              </a:rPr>
              <a:t>변별력이 우수한 모형은 부도위험이 높은 것으로 평가된 낮은 점수에서 정상기업들의 비율이 매우 낮고 부도기업 들의 비율은 매우 높게 나타나야 하므로 모형의 변별력이 우수할수록 </a:t>
            </a:r>
            <a:r>
              <a:rPr lang="en-US" altLang="ko-KR" sz="1100" dirty="0">
                <a:highlight>
                  <a:srgbClr val="FFFF00"/>
                </a:highlight>
              </a:rPr>
              <a:t>AUROC</a:t>
            </a:r>
            <a:r>
              <a:rPr lang="ko-KR" altLang="en-US" sz="1100" dirty="0">
                <a:highlight>
                  <a:srgbClr val="FFFF00"/>
                </a:highlight>
              </a:rPr>
              <a:t>는 큰 값을 가질 것</a:t>
            </a:r>
          </a:p>
        </p:txBody>
      </p:sp>
      <p:sp>
        <p:nvSpPr>
          <p:cNvPr id="13" name="직사각형 12">
            <a:extLst>
              <a:ext uri="{FF2B5EF4-FFF2-40B4-BE49-F238E27FC236}">
                <a16:creationId xmlns:a16="http://schemas.microsoft.com/office/drawing/2014/main" id="{51914A39-CA5F-4126-92C2-862FF5CC1A81}"/>
              </a:ext>
            </a:extLst>
          </p:cNvPr>
          <p:cNvSpPr/>
          <p:nvPr/>
        </p:nvSpPr>
        <p:spPr>
          <a:xfrm>
            <a:off x="542445" y="4055649"/>
            <a:ext cx="1293251" cy="307777"/>
          </a:xfrm>
          <a:prstGeom prst="rect">
            <a:avLst/>
          </a:prstGeom>
          <a:solidFill>
            <a:schemeClr val="accent2">
              <a:lumMod val="40000"/>
              <a:lumOff val="60000"/>
            </a:schemeClr>
          </a:solidFill>
        </p:spPr>
        <p:txBody>
          <a:bodyPr wrap="square">
            <a:spAutoFit/>
          </a:bodyPr>
          <a:lstStyle/>
          <a:p>
            <a:r>
              <a:rPr lang="en-US" altLang="ko-KR" sz="1400" dirty="0"/>
              <a:t>AUROC</a:t>
            </a:r>
          </a:p>
        </p:txBody>
      </p:sp>
      <p:pic>
        <p:nvPicPr>
          <p:cNvPr id="19" name="그림 18">
            <a:extLst>
              <a:ext uri="{FF2B5EF4-FFF2-40B4-BE49-F238E27FC236}">
                <a16:creationId xmlns:a16="http://schemas.microsoft.com/office/drawing/2014/main" id="{B2B1A39D-3D6C-41CD-9930-671A36467DAF}"/>
              </a:ext>
            </a:extLst>
          </p:cNvPr>
          <p:cNvPicPr>
            <a:picLocks noChangeAspect="1"/>
          </p:cNvPicPr>
          <p:nvPr/>
        </p:nvPicPr>
        <p:blipFill>
          <a:blip r:embed="rId3"/>
          <a:stretch>
            <a:fillRect/>
          </a:stretch>
        </p:blipFill>
        <p:spPr>
          <a:xfrm>
            <a:off x="542445" y="5618057"/>
            <a:ext cx="2121290" cy="691263"/>
          </a:xfrm>
          <a:prstGeom prst="rect">
            <a:avLst/>
          </a:prstGeom>
        </p:spPr>
      </p:pic>
      <p:sp>
        <p:nvSpPr>
          <p:cNvPr id="22" name="직사각형 21">
            <a:extLst>
              <a:ext uri="{FF2B5EF4-FFF2-40B4-BE49-F238E27FC236}">
                <a16:creationId xmlns:a16="http://schemas.microsoft.com/office/drawing/2014/main" id="{465F6E8E-55EF-4C4A-BB8C-D53BD11734FF}"/>
              </a:ext>
            </a:extLst>
          </p:cNvPr>
          <p:cNvSpPr/>
          <p:nvPr/>
        </p:nvSpPr>
        <p:spPr>
          <a:xfrm>
            <a:off x="4756250" y="5759362"/>
            <a:ext cx="2863750" cy="461665"/>
          </a:xfrm>
          <a:prstGeom prst="rect">
            <a:avLst/>
          </a:prstGeom>
          <a:solidFill>
            <a:srgbClr val="FFFF00"/>
          </a:solidFill>
          <a:ln w="28575">
            <a:solidFill>
              <a:schemeClr val="tx1"/>
            </a:solidFill>
          </a:ln>
        </p:spPr>
        <p:txBody>
          <a:bodyPr wrap="square">
            <a:spAutoFit/>
          </a:bodyPr>
          <a:lstStyle/>
          <a:p>
            <a:pPr marL="285750" indent="-285750">
              <a:buFont typeface="Wingdings" panose="05000000000000000000" pitchFamily="2" charset="2"/>
              <a:buChar char="§"/>
            </a:pPr>
            <a:r>
              <a:rPr lang="en-US" altLang="ko-KR" sz="1200" dirty="0"/>
              <a:t>AR</a:t>
            </a:r>
            <a:r>
              <a:rPr lang="ko-KR" altLang="en-US" sz="1200" dirty="0"/>
              <a:t>값 </a:t>
            </a:r>
            <a:r>
              <a:rPr lang="en-US" altLang="ko-KR" sz="1200" dirty="0"/>
              <a:t>:     0~</a:t>
            </a:r>
            <a:r>
              <a:rPr lang="ko-KR" altLang="en-US" sz="1200" dirty="0"/>
              <a:t> </a:t>
            </a:r>
            <a:r>
              <a:rPr lang="en-US" altLang="ko-KR" sz="1200" dirty="0"/>
              <a:t>1</a:t>
            </a:r>
            <a:r>
              <a:rPr lang="ko-KR" altLang="en-US" sz="1200" dirty="0"/>
              <a:t>사이</a:t>
            </a:r>
            <a:endParaRPr lang="en-US" altLang="ko-KR" sz="1200" dirty="0"/>
          </a:p>
          <a:p>
            <a:pPr marL="285750" indent="-285750">
              <a:buFont typeface="Wingdings" panose="05000000000000000000" pitchFamily="2" charset="2"/>
              <a:buChar char="§"/>
            </a:pPr>
            <a:r>
              <a:rPr lang="en-US" altLang="ko-KR" sz="1200" dirty="0"/>
              <a:t> AUROC</a:t>
            </a:r>
            <a:r>
              <a:rPr lang="ko-KR" altLang="en-US" sz="1200" dirty="0"/>
              <a:t>값 </a:t>
            </a:r>
            <a:r>
              <a:rPr lang="en-US" altLang="ko-KR" sz="1200" dirty="0"/>
              <a:t>:   0.5~</a:t>
            </a:r>
            <a:r>
              <a:rPr lang="ko-KR" altLang="en-US" sz="1200" dirty="0"/>
              <a:t> </a:t>
            </a:r>
            <a:r>
              <a:rPr lang="en-US" altLang="ko-KR" sz="1200" dirty="0"/>
              <a:t>1</a:t>
            </a:r>
            <a:r>
              <a:rPr lang="ko-KR" altLang="en-US" sz="1200" dirty="0"/>
              <a:t>사이 값</a:t>
            </a:r>
          </a:p>
        </p:txBody>
      </p:sp>
      <p:sp>
        <p:nvSpPr>
          <p:cNvPr id="4" name="바닥글 개체 틀 3">
            <a:extLst>
              <a:ext uri="{FF2B5EF4-FFF2-40B4-BE49-F238E27FC236}">
                <a16:creationId xmlns:a16="http://schemas.microsoft.com/office/drawing/2014/main" id="{9716B8F8-120C-4BBB-8065-56ABADA2E739}"/>
              </a:ext>
            </a:extLst>
          </p:cNvPr>
          <p:cNvSpPr>
            <a:spLocks noGrp="1"/>
          </p:cNvSpPr>
          <p:nvPr>
            <p:ph type="ftr" sz="quarter" idx="11"/>
          </p:nvPr>
        </p:nvSpPr>
        <p:spPr/>
        <p:txBody>
          <a:bodyPr/>
          <a:lstStyle/>
          <a:p>
            <a:r>
              <a:rPr lang="en-US" altLang="ko-KR" dirty="0"/>
              <a:t>UBION PBL- FBA</a:t>
            </a:r>
            <a:endParaRPr lang="ko-KR" altLang="en-US" dirty="0"/>
          </a:p>
        </p:txBody>
      </p:sp>
      <p:sp>
        <p:nvSpPr>
          <p:cNvPr id="6" name="슬라이드 번호 개체 틀 5">
            <a:extLst>
              <a:ext uri="{FF2B5EF4-FFF2-40B4-BE49-F238E27FC236}">
                <a16:creationId xmlns:a16="http://schemas.microsoft.com/office/drawing/2014/main" id="{3F1B3851-25B8-4223-8827-E2C7BF40B89F}"/>
              </a:ext>
            </a:extLst>
          </p:cNvPr>
          <p:cNvSpPr>
            <a:spLocks noGrp="1"/>
          </p:cNvSpPr>
          <p:nvPr>
            <p:ph type="sldNum" sz="quarter" idx="12"/>
          </p:nvPr>
        </p:nvSpPr>
        <p:spPr/>
        <p:txBody>
          <a:bodyPr/>
          <a:lstStyle/>
          <a:p>
            <a:fld id="{DE77BB65-F969-4654-BF30-45C70C1BE112}" type="slidenum">
              <a:rPr lang="ko-KR" altLang="en-US" smtClean="0"/>
              <a:pPr/>
              <a:t>327</a:t>
            </a:fld>
            <a:endParaRPr lang="ko-KR" altLang="en-US"/>
          </a:p>
        </p:txBody>
      </p:sp>
      <p:sp>
        <p:nvSpPr>
          <p:cNvPr id="20" name="직사각형 19">
            <a:extLst>
              <a:ext uri="{FF2B5EF4-FFF2-40B4-BE49-F238E27FC236}">
                <a16:creationId xmlns:a16="http://schemas.microsoft.com/office/drawing/2014/main" id="{8B07C957-6444-4DCA-892A-1CBE325D5FEF}"/>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33719002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1667C9CE-4E0A-4B94-937E-6EC7DA66A27F}"/>
              </a:ext>
            </a:extLst>
          </p:cNvPr>
          <p:cNvSpPr/>
          <p:nvPr/>
        </p:nvSpPr>
        <p:spPr>
          <a:xfrm>
            <a:off x="110993" y="976663"/>
            <a:ext cx="5258525" cy="1631216"/>
          </a:xfrm>
          <a:prstGeom prst="rect">
            <a:avLst/>
          </a:prstGeom>
          <a:ln>
            <a:solidFill>
              <a:schemeClr val="accent6">
                <a:lumMod val="75000"/>
              </a:schemeClr>
            </a:solidFill>
          </a:ln>
        </p:spPr>
        <p:txBody>
          <a:bodyPr wrap="square">
            <a:spAutoFit/>
          </a:bodyPr>
          <a:lstStyle/>
          <a:p>
            <a:r>
              <a:rPr lang="en-US" altLang="ko-KR" sz="1400" dirty="0"/>
              <a:t>CAP Curve(cumulative accuracy profile) </a:t>
            </a:r>
            <a:r>
              <a:rPr lang="ko-KR" altLang="en-US" sz="1400" dirty="0"/>
              <a:t>곡선</a:t>
            </a:r>
            <a:endParaRPr lang="en-US" altLang="ko-KR" sz="1400" dirty="0"/>
          </a:p>
          <a:p>
            <a:r>
              <a:rPr lang="ko-KR" altLang="en-US" sz="1400" dirty="0"/>
              <a:t> </a:t>
            </a:r>
            <a:r>
              <a:rPr lang="en-US" altLang="ko-KR" sz="1200" dirty="0"/>
              <a:t>-</a:t>
            </a:r>
            <a:r>
              <a:rPr lang="en-US" altLang="ko-KR" sz="1200" dirty="0">
                <a:highlight>
                  <a:srgbClr val="FFFF00"/>
                </a:highlight>
              </a:rPr>
              <a:t>Gini Curve, Power Curve, Lorenz Curve </a:t>
            </a:r>
          </a:p>
          <a:p>
            <a:r>
              <a:rPr lang="ko-KR" altLang="en-US" sz="1200" dirty="0"/>
              <a:t>부도여부에 대한 사전적 판정기준을 가정하지 않고 각 상태의 </a:t>
            </a:r>
            <a:endParaRPr lang="en-US" altLang="ko-KR" sz="1200" dirty="0"/>
          </a:p>
          <a:p>
            <a:r>
              <a:rPr lang="ko-KR" altLang="en-US" sz="1200" dirty="0"/>
              <a:t>발생빈도를 파악하는 데에는 발생가능한 모든 판정기준 가운데 임의의 판정기준 하에서 발생되는 각 상태의 빈도를 나타내는 점들을 연결한 곡선을 이용한 분석이 이용</a:t>
            </a:r>
            <a:endParaRPr lang="en-US" altLang="ko-KR" sz="1200" dirty="0"/>
          </a:p>
          <a:p>
            <a:r>
              <a:rPr lang="en-US" altLang="ko-KR" sz="1200" dirty="0"/>
              <a:t>X</a:t>
            </a:r>
            <a:r>
              <a:rPr lang="ko-KR" altLang="en-US" sz="1200" dirty="0"/>
              <a:t>축</a:t>
            </a:r>
            <a:r>
              <a:rPr lang="en-US" altLang="ko-KR" sz="1200" dirty="0"/>
              <a:t>: </a:t>
            </a:r>
            <a:r>
              <a:rPr lang="ko-KR" altLang="en-US" sz="1200" dirty="0">
                <a:highlight>
                  <a:srgbClr val="00FFFF"/>
                </a:highlight>
              </a:rPr>
              <a:t>전체기업 중 </a:t>
            </a:r>
            <a:r>
              <a:rPr lang="ko-KR" altLang="en-US" sz="1200" dirty="0"/>
              <a:t>부도로 예측된 기업이 차지하는 비중</a:t>
            </a:r>
            <a:r>
              <a:rPr lang="en-US" altLang="ko-KR" sz="1200" dirty="0"/>
              <a:t>, </a:t>
            </a:r>
          </a:p>
          <a:p>
            <a:r>
              <a:rPr lang="en-US" altLang="ko-KR" sz="1200" dirty="0">
                <a:highlight>
                  <a:srgbClr val="FFFF00"/>
                </a:highlight>
              </a:rPr>
              <a:t>Y</a:t>
            </a:r>
            <a:r>
              <a:rPr lang="ko-KR" altLang="en-US" sz="1200" dirty="0">
                <a:highlight>
                  <a:srgbClr val="FFFF00"/>
                </a:highlight>
              </a:rPr>
              <a:t>축</a:t>
            </a:r>
            <a:r>
              <a:rPr lang="en-US" altLang="ko-KR" sz="1200" dirty="0">
                <a:highlight>
                  <a:srgbClr val="FFFF00"/>
                </a:highlight>
              </a:rPr>
              <a:t>: </a:t>
            </a:r>
            <a:r>
              <a:rPr lang="ko-KR" altLang="en-US" sz="1200" dirty="0">
                <a:highlight>
                  <a:srgbClr val="FFFF00"/>
                </a:highlight>
              </a:rPr>
              <a:t>실제 부도기업 중 부도로 예측된 기업이 차지하는 비중</a:t>
            </a:r>
            <a:endParaRPr lang="ko-KR" altLang="en-US" sz="1200" dirty="0"/>
          </a:p>
        </p:txBody>
      </p:sp>
      <p:sp>
        <p:nvSpPr>
          <p:cNvPr id="3" name="직사각형 2">
            <a:extLst>
              <a:ext uri="{FF2B5EF4-FFF2-40B4-BE49-F238E27FC236}">
                <a16:creationId xmlns:a16="http://schemas.microsoft.com/office/drawing/2014/main" id="{9F725321-2E7D-4D0A-BC08-FE71D22C378D}"/>
              </a:ext>
            </a:extLst>
          </p:cNvPr>
          <p:cNvSpPr/>
          <p:nvPr/>
        </p:nvSpPr>
        <p:spPr>
          <a:xfrm>
            <a:off x="136068" y="2872590"/>
            <a:ext cx="5373976" cy="461665"/>
          </a:xfrm>
          <a:prstGeom prst="rect">
            <a:avLst/>
          </a:prstGeom>
          <a:ln>
            <a:solidFill>
              <a:schemeClr val="accent6">
                <a:lumMod val="75000"/>
              </a:schemeClr>
            </a:solidFill>
          </a:ln>
        </p:spPr>
        <p:txBody>
          <a:bodyPr wrap="square">
            <a:spAutoFit/>
          </a:bodyPr>
          <a:lstStyle/>
          <a:p>
            <a:r>
              <a:rPr lang="ko-KR" altLang="en-US" sz="1200" dirty="0">
                <a:highlight>
                  <a:srgbClr val="00FFFF"/>
                </a:highlight>
              </a:rPr>
              <a:t>실제 정상기업들 중 </a:t>
            </a:r>
            <a:r>
              <a:rPr lang="ko-KR" altLang="en-US" sz="1200" dirty="0">
                <a:highlight>
                  <a:srgbClr val="FFFF00"/>
                </a:highlight>
              </a:rPr>
              <a:t>부도로 예측된 기업이 차지하는 비중을</a:t>
            </a:r>
            <a:r>
              <a:rPr lang="en-US" altLang="ko-KR" sz="1200" dirty="0">
                <a:highlight>
                  <a:srgbClr val="FFFF00"/>
                </a:highlight>
              </a:rPr>
              <a:t> </a:t>
            </a:r>
            <a:r>
              <a:rPr lang="ko-KR" altLang="en-US" sz="1200" dirty="0">
                <a:highlight>
                  <a:srgbClr val="FFFF00"/>
                </a:highlight>
              </a:rPr>
              <a:t>나타낸</a:t>
            </a:r>
            <a:r>
              <a:rPr lang="ko-KR" altLang="en-US" sz="1200" dirty="0"/>
              <a:t> 곡선 </a:t>
            </a:r>
            <a:r>
              <a:rPr lang="en-US" altLang="ko-KR" sz="1200" dirty="0">
                <a:sym typeface="Wingdings" panose="05000000000000000000" pitchFamily="2" charset="2"/>
              </a:rPr>
              <a:t> </a:t>
            </a:r>
            <a:r>
              <a:rPr lang="ko-KR" altLang="en-US" sz="1200" dirty="0"/>
              <a:t> </a:t>
            </a:r>
            <a:r>
              <a:rPr lang="en-US" altLang="ko-KR" sz="1200" dirty="0"/>
              <a:t>ROC(receiver operating characteristics) curve </a:t>
            </a:r>
            <a:endParaRPr lang="ko-KR" altLang="en-US" sz="1200" dirty="0"/>
          </a:p>
        </p:txBody>
      </p:sp>
      <p:sp>
        <p:nvSpPr>
          <p:cNvPr id="6" name="직사각형 5">
            <a:extLst>
              <a:ext uri="{FF2B5EF4-FFF2-40B4-BE49-F238E27FC236}">
                <a16:creationId xmlns:a16="http://schemas.microsoft.com/office/drawing/2014/main" id="{C88FC23C-D85B-4EAB-B12E-E71A9559A2F4}"/>
              </a:ext>
            </a:extLst>
          </p:cNvPr>
          <p:cNvSpPr/>
          <p:nvPr/>
        </p:nvSpPr>
        <p:spPr>
          <a:xfrm>
            <a:off x="6300192" y="1454691"/>
            <a:ext cx="1819508" cy="338554"/>
          </a:xfrm>
          <a:prstGeom prst="rect">
            <a:avLst/>
          </a:prstGeom>
          <a:solidFill>
            <a:schemeClr val="accent2">
              <a:lumMod val="20000"/>
              <a:lumOff val="80000"/>
            </a:schemeClr>
          </a:solidFill>
        </p:spPr>
        <p:txBody>
          <a:bodyPr wrap="square">
            <a:spAutoFit/>
          </a:bodyPr>
          <a:lstStyle/>
          <a:p>
            <a:r>
              <a:rPr lang="en-US" altLang="ko-KR" sz="1600" dirty="0"/>
              <a:t>AR(accuracy ratio)</a:t>
            </a:r>
            <a:endParaRPr lang="ko-KR" altLang="en-US" sz="1600" dirty="0"/>
          </a:p>
        </p:txBody>
      </p:sp>
      <p:sp>
        <p:nvSpPr>
          <p:cNvPr id="8" name="직사각형 7">
            <a:extLst>
              <a:ext uri="{FF2B5EF4-FFF2-40B4-BE49-F238E27FC236}">
                <a16:creationId xmlns:a16="http://schemas.microsoft.com/office/drawing/2014/main" id="{D9E48708-8C9B-42FE-A8B4-DAC2E0B9DB97}"/>
              </a:ext>
            </a:extLst>
          </p:cNvPr>
          <p:cNvSpPr/>
          <p:nvPr/>
        </p:nvSpPr>
        <p:spPr>
          <a:xfrm>
            <a:off x="2205420" y="334604"/>
            <a:ext cx="5921236" cy="369332"/>
          </a:xfrm>
          <a:prstGeom prst="rect">
            <a:avLst/>
          </a:prstGeom>
        </p:spPr>
        <p:txBody>
          <a:bodyPr wrap="none">
            <a:spAutoFit/>
          </a:bodyPr>
          <a:lstStyle/>
          <a:p>
            <a:r>
              <a:rPr lang="en-US" altLang="ko-KR" dirty="0">
                <a:solidFill>
                  <a:srgbClr val="FF0000"/>
                </a:solidFill>
              </a:rPr>
              <a:t>(</a:t>
            </a:r>
            <a:r>
              <a:rPr lang="ko-KR" altLang="en-US" dirty="0">
                <a:solidFill>
                  <a:srgbClr val="FF0000"/>
                </a:solidFill>
              </a:rPr>
              <a:t>분류 모델링</a:t>
            </a:r>
            <a:r>
              <a:rPr lang="en-US" altLang="ko-KR" dirty="0">
                <a:solidFill>
                  <a:srgbClr val="FF0000"/>
                </a:solidFill>
              </a:rPr>
              <a:t>) </a:t>
            </a:r>
            <a:r>
              <a:rPr lang="en-US" altLang="ko-KR" dirty="0"/>
              <a:t>CAP Curve(cumulative accuracy profile) </a:t>
            </a:r>
            <a:r>
              <a:rPr lang="ko-KR" altLang="en-US" dirty="0"/>
              <a:t>곡선</a:t>
            </a:r>
            <a:endParaRPr lang="en-US" altLang="ko-KR" dirty="0"/>
          </a:p>
        </p:txBody>
      </p:sp>
      <p:sp>
        <p:nvSpPr>
          <p:cNvPr id="9" name="직사각형 8">
            <a:extLst>
              <a:ext uri="{FF2B5EF4-FFF2-40B4-BE49-F238E27FC236}">
                <a16:creationId xmlns:a16="http://schemas.microsoft.com/office/drawing/2014/main" id="{E200CC1E-6DFB-46D2-81D5-FCB5D6B64991}"/>
              </a:ext>
            </a:extLst>
          </p:cNvPr>
          <p:cNvSpPr/>
          <p:nvPr/>
        </p:nvSpPr>
        <p:spPr>
          <a:xfrm>
            <a:off x="6128022" y="2940671"/>
            <a:ext cx="2404418" cy="338554"/>
          </a:xfrm>
          <a:prstGeom prst="rect">
            <a:avLst/>
          </a:prstGeom>
          <a:solidFill>
            <a:schemeClr val="accent2">
              <a:lumMod val="20000"/>
              <a:lumOff val="80000"/>
            </a:schemeClr>
          </a:solidFill>
        </p:spPr>
        <p:txBody>
          <a:bodyPr wrap="square">
            <a:spAutoFit/>
          </a:bodyPr>
          <a:lstStyle/>
          <a:p>
            <a:r>
              <a:rPr lang="en-US" altLang="ko-KR" sz="1600" dirty="0"/>
              <a:t>AUROC(area under ROC)</a:t>
            </a:r>
            <a:endParaRPr lang="ko-KR" altLang="en-US" sz="1600" dirty="0"/>
          </a:p>
        </p:txBody>
      </p:sp>
      <p:sp>
        <p:nvSpPr>
          <p:cNvPr id="10" name="화살표: 오른쪽 9">
            <a:extLst>
              <a:ext uri="{FF2B5EF4-FFF2-40B4-BE49-F238E27FC236}">
                <a16:creationId xmlns:a16="http://schemas.microsoft.com/office/drawing/2014/main" id="{0E8F4D1E-2C4C-4825-8E26-F52287DF4A66}"/>
              </a:ext>
            </a:extLst>
          </p:cNvPr>
          <p:cNvSpPr/>
          <p:nvPr/>
        </p:nvSpPr>
        <p:spPr>
          <a:xfrm>
            <a:off x="5593925" y="1501483"/>
            <a:ext cx="346227" cy="244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오른쪽 10">
            <a:extLst>
              <a:ext uri="{FF2B5EF4-FFF2-40B4-BE49-F238E27FC236}">
                <a16:creationId xmlns:a16="http://schemas.microsoft.com/office/drawing/2014/main" id="{C1A050A8-08C9-45B7-99E9-AE4F6493903E}"/>
              </a:ext>
            </a:extLst>
          </p:cNvPr>
          <p:cNvSpPr/>
          <p:nvPr/>
        </p:nvSpPr>
        <p:spPr>
          <a:xfrm>
            <a:off x="5567005" y="2996952"/>
            <a:ext cx="373147" cy="244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B7A423CD-78DC-455E-A78A-8BE6390303B5}"/>
              </a:ext>
            </a:extLst>
          </p:cNvPr>
          <p:cNvPicPr>
            <a:picLocks noChangeAspect="1"/>
          </p:cNvPicPr>
          <p:nvPr/>
        </p:nvPicPr>
        <p:blipFill>
          <a:blip r:embed="rId2"/>
          <a:stretch>
            <a:fillRect/>
          </a:stretch>
        </p:blipFill>
        <p:spPr>
          <a:xfrm>
            <a:off x="136068" y="3510378"/>
            <a:ext cx="6596172" cy="2424811"/>
          </a:xfrm>
          <a:prstGeom prst="rect">
            <a:avLst/>
          </a:prstGeom>
          <a:solidFill>
            <a:schemeClr val="accent2"/>
          </a:solidFill>
        </p:spPr>
      </p:pic>
      <p:sp>
        <p:nvSpPr>
          <p:cNvPr id="13" name="직사각형 12">
            <a:extLst>
              <a:ext uri="{FF2B5EF4-FFF2-40B4-BE49-F238E27FC236}">
                <a16:creationId xmlns:a16="http://schemas.microsoft.com/office/drawing/2014/main" id="{FB6B67E4-EE94-4FE3-B843-00516A73A6CC}"/>
              </a:ext>
            </a:extLst>
          </p:cNvPr>
          <p:cNvSpPr/>
          <p:nvPr/>
        </p:nvSpPr>
        <p:spPr>
          <a:xfrm>
            <a:off x="539552" y="6252048"/>
            <a:ext cx="6596172" cy="246221"/>
          </a:xfrm>
          <a:prstGeom prst="rect">
            <a:avLst/>
          </a:prstGeom>
        </p:spPr>
        <p:txBody>
          <a:bodyPr wrap="square">
            <a:spAutoFit/>
          </a:bodyPr>
          <a:lstStyle/>
          <a:p>
            <a:r>
              <a:rPr lang="ko-KR" altLang="en-US" sz="1000" dirty="0"/>
              <a:t>자료</a:t>
            </a:r>
            <a:r>
              <a:rPr lang="en-US" altLang="ko-KR" sz="1000" dirty="0"/>
              <a:t>: </a:t>
            </a:r>
            <a:r>
              <a:rPr lang="ko-KR" altLang="en-US" sz="1000" dirty="0"/>
              <a:t>재무비율을 이용한 부도예측에 대한 연구 한국의 외부감사대상기업을 대상으로 박종원</a:t>
            </a:r>
            <a:r>
              <a:rPr lang="en-US" altLang="ko-KR" sz="1000" dirty="0"/>
              <a:t>, </a:t>
            </a:r>
            <a:r>
              <a:rPr lang="ko-KR" altLang="en-US" sz="1000" dirty="0"/>
              <a:t>안성만</a:t>
            </a:r>
          </a:p>
        </p:txBody>
      </p:sp>
      <p:sp>
        <p:nvSpPr>
          <p:cNvPr id="15" name="TextBox 14">
            <a:extLst>
              <a:ext uri="{FF2B5EF4-FFF2-40B4-BE49-F238E27FC236}">
                <a16:creationId xmlns:a16="http://schemas.microsoft.com/office/drawing/2014/main" id="{4369697F-4385-44C1-866A-DEDE26104327}"/>
              </a:ext>
            </a:extLst>
          </p:cNvPr>
          <p:cNvSpPr txBox="1"/>
          <p:nvPr/>
        </p:nvSpPr>
        <p:spPr>
          <a:xfrm>
            <a:off x="467544" y="5668377"/>
            <a:ext cx="5544616" cy="523220"/>
          </a:xfrm>
          <a:prstGeom prst="rect">
            <a:avLst/>
          </a:prstGeom>
          <a:noFill/>
          <a:ln w="28575">
            <a:solidFill>
              <a:srgbClr val="FF0000"/>
            </a:solidFill>
          </a:ln>
        </p:spPr>
        <p:txBody>
          <a:bodyPr wrap="square" rtlCol="0">
            <a:spAutoFit/>
          </a:bodyPr>
          <a:lstStyle/>
          <a:p>
            <a:endParaRPr lang="ko-KR" altLang="en-US" dirty="0"/>
          </a:p>
        </p:txBody>
      </p:sp>
      <p:sp>
        <p:nvSpPr>
          <p:cNvPr id="7" name="바닥글 개체 틀 6">
            <a:extLst>
              <a:ext uri="{FF2B5EF4-FFF2-40B4-BE49-F238E27FC236}">
                <a16:creationId xmlns:a16="http://schemas.microsoft.com/office/drawing/2014/main" id="{3740409B-996B-4F32-A662-5DEF6DD7D0FC}"/>
              </a:ext>
            </a:extLst>
          </p:cNvPr>
          <p:cNvSpPr>
            <a:spLocks noGrp="1"/>
          </p:cNvSpPr>
          <p:nvPr>
            <p:ph type="ftr" sz="quarter" idx="11"/>
          </p:nvPr>
        </p:nvSpPr>
        <p:spPr/>
        <p:txBody>
          <a:bodyPr/>
          <a:lstStyle/>
          <a:p>
            <a:r>
              <a:rPr lang="en-US" altLang="ko-KR"/>
              <a:t>UBION PBL- FBA</a:t>
            </a:r>
            <a:endParaRPr lang="ko-KR" altLang="en-US"/>
          </a:p>
        </p:txBody>
      </p:sp>
      <p:sp>
        <p:nvSpPr>
          <p:cNvPr id="14" name="슬라이드 번호 개체 틀 13">
            <a:extLst>
              <a:ext uri="{FF2B5EF4-FFF2-40B4-BE49-F238E27FC236}">
                <a16:creationId xmlns:a16="http://schemas.microsoft.com/office/drawing/2014/main" id="{31142226-D4BE-4540-BEAB-FB4BC32DF445}"/>
              </a:ext>
            </a:extLst>
          </p:cNvPr>
          <p:cNvSpPr>
            <a:spLocks noGrp="1"/>
          </p:cNvSpPr>
          <p:nvPr>
            <p:ph type="sldNum" sz="quarter" idx="12"/>
          </p:nvPr>
        </p:nvSpPr>
        <p:spPr/>
        <p:txBody>
          <a:bodyPr/>
          <a:lstStyle/>
          <a:p>
            <a:fld id="{DE77BB65-F969-4654-BF30-45C70C1BE112}" type="slidenum">
              <a:rPr lang="ko-KR" altLang="en-US" smtClean="0"/>
              <a:pPr/>
              <a:t>328</a:t>
            </a:fld>
            <a:endParaRPr lang="ko-KR" altLang="en-US"/>
          </a:p>
        </p:txBody>
      </p:sp>
      <p:sp>
        <p:nvSpPr>
          <p:cNvPr id="17" name="직사각형 16">
            <a:extLst>
              <a:ext uri="{FF2B5EF4-FFF2-40B4-BE49-F238E27FC236}">
                <a16:creationId xmlns:a16="http://schemas.microsoft.com/office/drawing/2014/main" id="{B06DBF8F-CFB1-4376-982C-6DE342BA37CC}"/>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24198006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pic>
        <p:nvPicPr>
          <p:cNvPr id="2" name="그림 1">
            <a:extLst>
              <a:ext uri="{FF2B5EF4-FFF2-40B4-BE49-F238E27FC236}">
                <a16:creationId xmlns:a16="http://schemas.microsoft.com/office/drawing/2014/main" id="{69D45439-50EF-48B7-972E-1F7AB20A0716}"/>
              </a:ext>
            </a:extLst>
          </p:cNvPr>
          <p:cNvPicPr>
            <a:picLocks noChangeAspect="1"/>
          </p:cNvPicPr>
          <p:nvPr/>
        </p:nvPicPr>
        <p:blipFill>
          <a:blip r:embed="rId2"/>
          <a:stretch>
            <a:fillRect/>
          </a:stretch>
        </p:blipFill>
        <p:spPr>
          <a:xfrm>
            <a:off x="109125" y="961592"/>
            <a:ext cx="8890505" cy="5199740"/>
          </a:xfrm>
          <a:prstGeom prst="rect">
            <a:avLst/>
          </a:prstGeom>
        </p:spPr>
      </p:pic>
      <p:sp>
        <p:nvSpPr>
          <p:cNvPr id="3" name="직사각형 2">
            <a:extLst>
              <a:ext uri="{FF2B5EF4-FFF2-40B4-BE49-F238E27FC236}">
                <a16:creationId xmlns:a16="http://schemas.microsoft.com/office/drawing/2014/main" id="{71E926C2-7364-4D39-8D66-B953F86505D7}"/>
              </a:ext>
            </a:extLst>
          </p:cNvPr>
          <p:cNvSpPr/>
          <p:nvPr/>
        </p:nvSpPr>
        <p:spPr>
          <a:xfrm>
            <a:off x="2699792" y="229325"/>
            <a:ext cx="2409762" cy="369332"/>
          </a:xfrm>
          <a:prstGeom prst="rect">
            <a:avLst/>
          </a:prstGeom>
        </p:spPr>
        <p:txBody>
          <a:bodyPr wrap="none">
            <a:spAutoFit/>
          </a:bodyPr>
          <a:lstStyle/>
          <a:p>
            <a:r>
              <a:rPr lang="en-US" altLang="ko-KR" dirty="0"/>
              <a:t>ROC  AUC  ,  PR  AUC</a:t>
            </a:r>
            <a:endParaRPr lang="ko-KR" altLang="en-US" dirty="0"/>
          </a:p>
        </p:txBody>
      </p:sp>
      <p:sp>
        <p:nvSpPr>
          <p:cNvPr id="6" name="직사각형 5">
            <a:extLst>
              <a:ext uri="{FF2B5EF4-FFF2-40B4-BE49-F238E27FC236}">
                <a16:creationId xmlns:a16="http://schemas.microsoft.com/office/drawing/2014/main" id="{40839F1A-9398-4B18-97D1-77D91F85C6BF}"/>
              </a:ext>
            </a:extLst>
          </p:cNvPr>
          <p:cNvSpPr/>
          <p:nvPr/>
        </p:nvSpPr>
        <p:spPr>
          <a:xfrm>
            <a:off x="144370" y="6143004"/>
            <a:ext cx="8352928" cy="276999"/>
          </a:xfrm>
          <a:prstGeom prst="rect">
            <a:avLst/>
          </a:prstGeom>
        </p:spPr>
        <p:txBody>
          <a:bodyPr wrap="square">
            <a:spAutoFit/>
          </a:bodyPr>
          <a:lstStyle/>
          <a:p>
            <a:r>
              <a:rPr lang="ko-KR" altLang="en-US" sz="1200" dirty="0"/>
              <a:t>자료 </a:t>
            </a:r>
            <a:r>
              <a:rPr lang="en-US" altLang="ko-KR" sz="1200" dirty="0"/>
              <a:t>: </a:t>
            </a:r>
            <a:r>
              <a:rPr lang="ko-KR" altLang="en-US" sz="1200" dirty="0" err="1"/>
              <a:t>딥러닝</a:t>
            </a:r>
            <a:r>
              <a:rPr lang="ko-KR" altLang="en-US" sz="1200" dirty="0"/>
              <a:t> 시계열 알고리즘 적용한 기업부도예측모형 유용성 검증* </a:t>
            </a:r>
            <a:r>
              <a:rPr lang="ko-KR" altLang="en-US" sz="1200" dirty="0" err="1"/>
              <a:t>차성재</a:t>
            </a:r>
            <a:r>
              <a:rPr lang="en-US" altLang="ko-KR" sz="1200" dirty="0"/>
              <a:t>,</a:t>
            </a:r>
            <a:r>
              <a:rPr lang="ko-KR" altLang="en-US" sz="1200" dirty="0"/>
              <a:t>강정석</a:t>
            </a:r>
          </a:p>
        </p:txBody>
      </p:sp>
      <p:sp>
        <p:nvSpPr>
          <p:cNvPr id="8" name="직사각형 7">
            <a:extLst>
              <a:ext uri="{FF2B5EF4-FFF2-40B4-BE49-F238E27FC236}">
                <a16:creationId xmlns:a16="http://schemas.microsoft.com/office/drawing/2014/main" id="{20E994AF-213D-49A1-9CE2-085EE27C1594}"/>
              </a:ext>
            </a:extLst>
          </p:cNvPr>
          <p:cNvSpPr/>
          <p:nvPr/>
        </p:nvSpPr>
        <p:spPr>
          <a:xfrm>
            <a:off x="6503678" y="5022640"/>
            <a:ext cx="2388801" cy="1046440"/>
          </a:xfrm>
          <a:prstGeom prst="rect">
            <a:avLst/>
          </a:prstGeom>
        </p:spPr>
        <p:txBody>
          <a:bodyPr wrap="square">
            <a:spAutoFit/>
          </a:bodyPr>
          <a:lstStyle/>
          <a:p>
            <a:r>
              <a:rPr lang="en-US" altLang="ko-KR" sz="1400" b="1" dirty="0">
                <a:solidFill>
                  <a:srgbClr val="333333"/>
                </a:solidFill>
                <a:latin typeface="Times New Roman" panose="02020603050405020304" pitchFamily="18" charset="0"/>
              </a:rPr>
              <a:t>PR AUC</a:t>
            </a:r>
          </a:p>
          <a:p>
            <a:r>
              <a:rPr lang="ko-KR" altLang="en-US" sz="1200" dirty="0">
                <a:solidFill>
                  <a:srgbClr val="333333"/>
                </a:solidFill>
                <a:latin typeface="Times New Roman" panose="02020603050405020304" pitchFamily="18" charset="0"/>
              </a:rPr>
              <a:t> </a:t>
            </a:r>
            <a:r>
              <a:rPr lang="en-US" altLang="ko-KR" sz="1200" dirty="0">
                <a:solidFill>
                  <a:srgbClr val="333333"/>
                </a:solidFill>
                <a:latin typeface="Times New Roman" panose="02020603050405020304" pitchFamily="18" charset="0"/>
              </a:rPr>
              <a:t>average precision</a:t>
            </a:r>
          </a:p>
          <a:p>
            <a:r>
              <a:rPr lang="ko-KR" altLang="en-US" sz="1200" dirty="0">
                <a:solidFill>
                  <a:srgbClr val="333333"/>
                </a:solidFill>
                <a:latin typeface="Times New Roman" panose="02020603050405020304" pitchFamily="18" charset="0"/>
              </a:rPr>
              <a:t> </a:t>
            </a:r>
            <a:r>
              <a:rPr lang="en-US" altLang="ko-KR" sz="1200" dirty="0">
                <a:solidFill>
                  <a:srgbClr val="333333"/>
                </a:solidFill>
                <a:latin typeface="Times New Roman" panose="02020603050405020304" pitchFamily="18" charset="0"/>
              </a:rPr>
              <a:t>recall</a:t>
            </a:r>
            <a:r>
              <a:rPr lang="ko-KR" altLang="en-US" sz="1200" dirty="0">
                <a:solidFill>
                  <a:srgbClr val="333333"/>
                </a:solidFill>
                <a:latin typeface="Times New Roman" panose="02020603050405020304" pitchFamily="18" charset="0"/>
              </a:rPr>
              <a:t>의 변화에 따른 </a:t>
            </a:r>
            <a:r>
              <a:rPr lang="en-US" altLang="ko-KR" sz="1200" dirty="0">
                <a:solidFill>
                  <a:srgbClr val="333333"/>
                </a:solidFill>
                <a:latin typeface="Times New Roman" panose="02020603050405020304" pitchFamily="18" charset="0"/>
              </a:rPr>
              <a:t>precision</a:t>
            </a:r>
            <a:r>
              <a:rPr lang="ko-KR" altLang="en-US" sz="1200" dirty="0">
                <a:solidFill>
                  <a:srgbClr val="333333"/>
                </a:solidFill>
                <a:latin typeface="Times New Roman" panose="02020603050405020304" pitchFamily="18" charset="0"/>
              </a:rPr>
              <a:t>들을 다 모아서 평균을 낸다는 뜻</a:t>
            </a:r>
            <a:r>
              <a:rPr lang="en-US" altLang="ko-KR" sz="1200" dirty="0">
                <a:solidFill>
                  <a:srgbClr val="333333"/>
                </a:solidFill>
                <a:latin typeface="Times New Roman" panose="02020603050405020304" pitchFamily="18" charset="0"/>
              </a:rPr>
              <a:t>,  recall</a:t>
            </a:r>
            <a:r>
              <a:rPr lang="ko-KR" altLang="en-US" sz="1200" dirty="0">
                <a:solidFill>
                  <a:srgbClr val="333333"/>
                </a:solidFill>
                <a:latin typeface="Times New Roman" panose="02020603050405020304" pitchFamily="18" charset="0"/>
              </a:rPr>
              <a:t>에 따른 평균이기 때문</a:t>
            </a:r>
            <a:endParaRPr lang="ko-KR" altLang="en-US" sz="1200" dirty="0"/>
          </a:p>
        </p:txBody>
      </p:sp>
      <p:sp>
        <p:nvSpPr>
          <p:cNvPr id="7" name="바닥글 개체 틀 6">
            <a:extLst>
              <a:ext uri="{FF2B5EF4-FFF2-40B4-BE49-F238E27FC236}">
                <a16:creationId xmlns:a16="http://schemas.microsoft.com/office/drawing/2014/main" id="{2217BE29-5407-4C8B-A1F5-DB780AF39165}"/>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CC661784-6C97-435C-B90F-846AF39C0EBD}"/>
              </a:ext>
            </a:extLst>
          </p:cNvPr>
          <p:cNvSpPr>
            <a:spLocks noGrp="1"/>
          </p:cNvSpPr>
          <p:nvPr>
            <p:ph type="sldNum" sz="quarter" idx="12"/>
          </p:nvPr>
        </p:nvSpPr>
        <p:spPr/>
        <p:txBody>
          <a:bodyPr/>
          <a:lstStyle/>
          <a:p>
            <a:fld id="{DE77BB65-F969-4654-BF30-45C70C1BE112}" type="slidenum">
              <a:rPr lang="ko-KR" altLang="en-US" smtClean="0"/>
              <a:pPr/>
              <a:t>329</a:t>
            </a:fld>
            <a:endParaRPr lang="ko-KR" altLang="en-US"/>
          </a:p>
        </p:txBody>
      </p:sp>
      <p:sp>
        <p:nvSpPr>
          <p:cNvPr id="11" name="직사각형 10">
            <a:extLst>
              <a:ext uri="{FF2B5EF4-FFF2-40B4-BE49-F238E27FC236}">
                <a16:creationId xmlns:a16="http://schemas.microsoft.com/office/drawing/2014/main" id="{B7AADD49-9928-45B5-9E5F-93CD9259C21B}"/>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760968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33</a:t>
            </a:fld>
            <a:endParaRPr lang="ko-KR" altLang="en-US"/>
          </a:p>
        </p:txBody>
      </p:sp>
      <p:sp>
        <p:nvSpPr>
          <p:cNvPr id="13" name="직사각형 12">
            <a:extLst>
              <a:ext uri="{FF2B5EF4-FFF2-40B4-BE49-F238E27FC236}">
                <a16:creationId xmlns:a16="http://schemas.microsoft.com/office/drawing/2014/main" id="{2B2B5C7A-176E-4518-A602-9A345954FE98}"/>
              </a:ext>
            </a:extLst>
          </p:cNvPr>
          <p:cNvSpPr/>
          <p:nvPr/>
        </p:nvSpPr>
        <p:spPr>
          <a:xfrm>
            <a:off x="2552184" y="391288"/>
            <a:ext cx="3335208" cy="369332"/>
          </a:xfrm>
          <a:prstGeom prst="rect">
            <a:avLst/>
          </a:prstGeom>
        </p:spPr>
        <p:txBody>
          <a:bodyPr wrap="none">
            <a:spAutoFit/>
          </a:bodyPr>
          <a:lstStyle/>
          <a:p>
            <a:r>
              <a:rPr lang="en-US" altLang="ko-KR" dirty="0">
                <a:solidFill>
                  <a:srgbClr val="000000"/>
                </a:solidFill>
                <a:latin typeface="Arial" panose="020B0604020202020204" pitchFamily="34" charset="0"/>
              </a:rPr>
              <a:t>**biserial correlation coefficient</a:t>
            </a:r>
            <a:endParaRPr lang="ko-KR" altLang="en-US" dirty="0"/>
          </a:p>
        </p:txBody>
      </p:sp>
      <p:sp>
        <p:nvSpPr>
          <p:cNvPr id="14" name="직사각형 13">
            <a:extLst>
              <a:ext uri="{FF2B5EF4-FFF2-40B4-BE49-F238E27FC236}">
                <a16:creationId xmlns:a16="http://schemas.microsoft.com/office/drawing/2014/main" id="{B38E26FF-A4FE-4729-966A-E4DD49D80C57}"/>
              </a:ext>
            </a:extLst>
          </p:cNvPr>
          <p:cNvSpPr/>
          <p:nvPr/>
        </p:nvSpPr>
        <p:spPr>
          <a:xfrm>
            <a:off x="325640" y="1364770"/>
            <a:ext cx="4572000" cy="276999"/>
          </a:xfrm>
          <a:prstGeom prst="rect">
            <a:avLst/>
          </a:prstGeom>
        </p:spPr>
        <p:txBody>
          <a:bodyPr>
            <a:spAutoFit/>
          </a:bodyPr>
          <a:lstStyle/>
          <a:p>
            <a:r>
              <a:rPr lang="ko-KR" altLang="en-US" sz="1200" b="1" dirty="0">
                <a:solidFill>
                  <a:srgbClr val="000000"/>
                </a:solidFill>
                <a:latin typeface="Arial" panose="020B0604020202020204" pitchFamily="34" charset="0"/>
              </a:rPr>
              <a:t>경찰관 근무연수와 근무성적과의 상관관계</a:t>
            </a:r>
            <a:endParaRPr lang="ko-KR" altLang="en-US" sz="1200" b="0" i="0" dirty="0">
              <a:solidFill>
                <a:srgbClr val="000000"/>
              </a:solidFill>
              <a:effectLst/>
              <a:latin typeface="Arial" panose="020B0604020202020204" pitchFamily="34" charset="0"/>
            </a:endParaRPr>
          </a:p>
        </p:txBody>
      </p:sp>
      <p:graphicFrame>
        <p:nvGraphicFramePr>
          <p:cNvPr id="6" name="표 5">
            <a:extLst>
              <a:ext uri="{FF2B5EF4-FFF2-40B4-BE49-F238E27FC236}">
                <a16:creationId xmlns:a16="http://schemas.microsoft.com/office/drawing/2014/main" id="{4FF27426-28AA-4975-A1D3-93402ECEEEC9}"/>
              </a:ext>
            </a:extLst>
          </p:cNvPr>
          <p:cNvGraphicFramePr>
            <a:graphicFrameLocks noGrp="1"/>
          </p:cNvGraphicFramePr>
          <p:nvPr>
            <p:extLst>
              <p:ext uri="{D42A27DB-BD31-4B8C-83A1-F6EECF244321}">
                <p14:modId xmlns:p14="http://schemas.microsoft.com/office/powerpoint/2010/main" val="2117712023"/>
              </p:ext>
            </p:extLst>
          </p:nvPr>
        </p:nvGraphicFramePr>
        <p:xfrm>
          <a:off x="552773" y="1812142"/>
          <a:ext cx="3083238" cy="3316435"/>
        </p:xfrm>
        <a:graphic>
          <a:graphicData uri="http://schemas.openxmlformats.org/drawingml/2006/table">
            <a:tbl>
              <a:tblPr firstRow="1" bandRow="1">
                <a:tableStyleId>{5C22544A-7EE6-4342-B048-85BDC9FD1C3A}</a:tableStyleId>
              </a:tblPr>
              <a:tblGrid>
                <a:gridCol w="1027746">
                  <a:extLst>
                    <a:ext uri="{9D8B030D-6E8A-4147-A177-3AD203B41FA5}">
                      <a16:colId xmlns:a16="http://schemas.microsoft.com/office/drawing/2014/main" val="2193822429"/>
                    </a:ext>
                  </a:extLst>
                </a:gridCol>
                <a:gridCol w="1027746">
                  <a:extLst>
                    <a:ext uri="{9D8B030D-6E8A-4147-A177-3AD203B41FA5}">
                      <a16:colId xmlns:a16="http://schemas.microsoft.com/office/drawing/2014/main" val="1589682096"/>
                    </a:ext>
                  </a:extLst>
                </a:gridCol>
                <a:gridCol w="1027746">
                  <a:extLst>
                    <a:ext uri="{9D8B030D-6E8A-4147-A177-3AD203B41FA5}">
                      <a16:colId xmlns:a16="http://schemas.microsoft.com/office/drawing/2014/main" val="4128723254"/>
                    </a:ext>
                  </a:extLst>
                </a:gridCol>
              </a:tblGrid>
              <a:tr h="299605">
                <a:tc>
                  <a:txBody>
                    <a:bodyPr/>
                    <a:lstStyle/>
                    <a:p>
                      <a:pPr algn="ctr" latinLnBrk="1"/>
                      <a:r>
                        <a:rPr lang="ko-KR" altLang="en-US" sz="1000" dirty="0"/>
                        <a:t>성명</a:t>
                      </a:r>
                    </a:p>
                  </a:txBody>
                  <a:tcPr/>
                </a:tc>
                <a:tc>
                  <a:txBody>
                    <a:bodyPr/>
                    <a:lstStyle/>
                    <a:p>
                      <a:pPr algn="ctr" latinLnBrk="1"/>
                      <a:r>
                        <a:rPr lang="ko-KR" altLang="en-US" sz="1000" dirty="0"/>
                        <a:t>근무연수</a:t>
                      </a:r>
                      <a:r>
                        <a:rPr lang="en-US" altLang="ko-KR" sz="1000" dirty="0"/>
                        <a:t>(X)</a:t>
                      </a:r>
                      <a:endParaRPr lang="ko-KR" altLang="en-US" sz="1000" dirty="0"/>
                    </a:p>
                  </a:txBody>
                  <a:tcPr/>
                </a:tc>
                <a:tc>
                  <a:txBody>
                    <a:bodyPr/>
                    <a:lstStyle/>
                    <a:p>
                      <a:pPr algn="ctr" latinLnBrk="1"/>
                      <a:r>
                        <a:rPr lang="ko-KR" altLang="en-US" sz="1000" dirty="0"/>
                        <a:t>근무성적</a:t>
                      </a:r>
                      <a:r>
                        <a:rPr lang="en-US" altLang="ko-KR" sz="1000" dirty="0"/>
                        <a:t>(Y)</a:t>
                      </a:r>
                      <a:endParaRPr lang="ko-KR" altLang="en-US" sz="1000" dirty="0"/>
                    </a:p>
                  </a:txBody>
                  <a:tcPr/>
                </a:tc>
                <a:extLst>
                  <a:ext uri="{0D108BD9-81ED-4DB2-BD59-A6C34878D82A}">
                    <a16:rowId xmlns:a16="http://schemas.microsoft.com/office/drawing/2014/main" val="1806966099"/>
                  </a:ext>
                </a:extLst>
              </a:tr>
              <a:tr h="299605">
                <a:tc>
                  <a:txBody>
                    <a:bodyPr/>
                    <a:lstStyle/>
                    <a:p>
                      <a:pPr algn="ctr" latinLnBrk="1"/>
                      <a:r>
                        <a:rPr lang="ko-KR" altLang="en-US" sz="1000" dirty="0"/>
                        <a:t>김</a:t>
                      </a:r>
                      <a:r>
                        <a:rPr lang="en-US" altLang="ko-KR" sz="1000" dirty="0"/>
                        <a:t>OO</a:t>
                      </a:r>
                      <a:endParaRPr lang="ko-KR" altLang="en-US" sz="1000" dirty="0"/>
                    </a:p>
                  </a:txBody>
                  <a:tcPr/>
                </a:tc>
                <a:tc>
                  <a:txBody>
                    <a:bodyPr/>
                    <a:lstStyle/>
                    <a:p>
                      <a:pPr algn="ctr" latinLnBrk="1"/>
                      <a:r>
                        <a:rPr lang="en-US" altLang="ko-KR" sz="1000" dirty="0"/>
                        <a:t>0</a:t>
                      </a:r>
                      <a:endParaRPr lang="ko-KR" altLang="en-US" sz="1000" dirty="0"/>
                    </a:p>
                  </a:txBody>
                  <a:tcPr/>
                </a:tc>
                <a:tc>
                  <a:txBody>
                    <a:bodyPr/>
                    <a:lstStyle/>
                    <a:p>
                      <a:pPr algn="ctr" latinLnBrk="1"/>
                      <a:r>
                        <a:rPr lang="en-US" altLang="ko-KR" sz="1000" dirty="0"/>
                        <a:t>80</a:t>
                      </a:r>
                      <a:endParaRPr lang="ko-KR" altLang="en-US" sz="1000" dirty="0"/>
                    </a:p>
                  </a:txBody>
                  <a:tcPr/>
                </a:tc>
                <a:extLst>
                  <a:ext uri="{0D108BD9-81ED-4DB2-BD59-A6C34878D82A}">
                    <a16:rowId xmlns:a16="http://schemas.microsoft.com/office/drawing/2014/main" val="3433604639"/>
                  </a:ext>
                </a:extLst>
              </a:tr>
              <a:tr h="299605">
                <a:tc>
                  <a:txBody>
                    <a:bodyPr/>
                    <a:lstStyle/>
                    <a:p>
                      <a:pPr algn="ctr" latinLnBrk="1"/>
                      <a:r>
                        <a:rPr lang="ko-KR" altLang="en-US" sz="1000" dirty="0"/>
                        <a:t>박</a:t>
                      </a:r>
                      <a:r>
                        <a:rPr lang="en-US" altLang="ko-KR" sz="1000" dirty="0"/>
                        <a:t>OO</a:t>
                      </a:r>
                      <a:endParaRPr lang="ko-KR" altLang="en-US" sz="1000" dirty="0"/>
                    </a:p>
                  </a:txBody>
                  <a:tcPr/>
                </a:tc>
                <a:tc>
                  <a:txBody>
                    <a:bodyPr/>
                    <a:lstStyle/>
                    <a:p>
                      <a:pPr algn="ctr" latinLnBrk="1"/>
                      <a:r>
                        <a:rPr lang="en-US" altLang="ko-KR" sz="1000" dirty="0"/>
                        <a:t>0</a:t>
                      </a:r>
                      <a:endParaRPr lang="ko-KR" altLang="en-US" sz="1000" dirty="0"/>
                    </a:p>
                  </a:txBody>
                  <a:tcPr/>
                </a:tc>
                <a:tc>
                  <a:txBody>
                    <a:bodyPr/>
                    <a:lstStyle/>
                    <a:p>
                      <a:pPr algn="ctr" latinLnBrk="1"/>
                      <a:r>
                        <a:rPr lang="en-US" altLang="ko-KR" sz="1000" dirty="0"/>
                        <a:t>90</a:t>
                      </a:r>
                      <a:endParaRPr lang="ko-KR" altLang="en-US" sz="1000" dirty="0"/>
                    </a:p>
                  </a:txBody>
                  <a:tcPr/>
                </a:tc>
                <a:extLst>
                  <a:ext uri="{0D108BD9-81ED-4DB2-BD59-A6C34878D82A}">
                    <a16:rowId xmlns:a16="http://schemas.microsoft.com/office/drawing/2014/main" val="4043832168"/>
                  </a:ext>
                </a:extLst>
              </a:tr>
              <a:tr h="299605">
                <a:tc>
                  <a:txBody>
                    <a:bodyPr/>
                    <a:lstStyle/>
                    <a:p>
                      <a:pPr algn="ctr" latinLnBrk="1"/>
                      <a:r>
                        <a:rPr lang="ko-KR" altLang="en-US" sz="1000" dirty="0"/>
                        <a:t>홍</a:t>
                      </a:r>
                      <a:r>
                        <a:rPr lang="en-US" altLang="ko-KR" sz="1000" dirty="0"/>
                        <a:t>OO</a:t>
                      </a:r>
                      <a:endParaRPr lang="ko-KR" altLang="en-US" sz="1000" dirty="0"/>
                    </a:p>
                  </a:txBody>
                  <a:tcPr/>
                </a:tc>
                <a:tc>
                  <a:txBody>
                    <a:bodyPr/>
                    <a:lstStyle/>
                    <a:p>
                      <a:pPr algn="ctr" latinLnBrk="1"/>
                      <a:r>
                        <a:rPr lang="en-US" altLang="ko-KR" sz="1000" dirty="0"/>
                        <a:t>1</a:t>
                      </a:r>
                      <a:endParaRPr lang="ko-KR" altLang="en-US" sz="1000" dirty="0"/>
                    </a:p>
                  </a:txBody>
                  <a:tcPr/>
                </a:tc>
                <a:tc>
                  <a:txBody>
                    <a:bodyPr/>
                    <a:lstStyle/>
                    <a:p>
                      <a:pPr algn="ctr" latinLnBrk="1"/>
                      <a:r>
                        <a:rPr lang="en-US" altLang="ko-KR" sz="1000" dirty="0"/>
                        <a:t>70</a:t>
                      </a:r>
                      <a:endParaRPr lang="ko-KR" altLang="en-US" sz="1000" dirty="0"/>
                    </a:p>
                  </a:txBody>
                  <a:tcPr/>
                </a:tc>
                <a:extLst>
                  <a:ext uri="{0D108BD9-81ED-4DB2-BD59-A6C34878D82A}">
                    <a16:rowId xmlns:a16="http://schemas.microsoft.com/office/drawing/2014/main" val="2329118509"/>
                  </a:ext>
                </a:extLst>
              </a:tr>
              <a:tr h="299605">
                <a:tc>
                  <a:txBody>
                    <a:bodyPr/>
                    <a:lstStyle/>
                    <a:p>
                      <a:pPr algn="ctr" latinLnBrk="1"/>
                      <a:r>
                        <a:rPr lang="ko-KR" altLang="en-US" sz="1000" dirty="0"/>
                        <a:t>전</a:t>
                      </a:r>
                      <a:r>
                        <a:rPr lang="en-US" altLang="ko-KR" sz="1000" dirty="0"/>
                        <a:t>OO</a:t>
                      </a:r>
                      <a:endParaRPr lang="ko-KR" altLang="en-US" sz="1000" dirty="0"/>
                    </a:p>
                  </a:txBody>
                  <a:tcPr/>
                </a:tc>
                <a:tc>
                  <a:txBody>
                    <a:bodyPr/>
                    <a:lstStyle/>
                    <a:p>
                      <a:pPr algn="ctr" latinLnBrk="1"/>
                      <a:r>
                        <a:rPr lang="en-US" altLang="ko-KR" sz="1000" dirty="0"/>
                        <a:t>1</a:t>
                      </a:r>
                      <a:endParaRPr lang="ko-KR" altLang="en-US" sz="1000" dirty="0"/>
                    </a:p>
                  </a:txBody>
                  <a:tcPr/>
                </a:tc>
                <a:tc>
                  <a:txBody>
                    <a:bodyPr/>
                    <a:lstStyle/>
                    <a:p>
                      <a:pPr algn="ctr" latinLnBrk="1"/>
                      <a:r>
                        <a:rPr lang="en-US" altLang="ko-KR" sz="1000" dirty="0"/>
                        <a:t>60</a:t>
                      </a:r>
                      <a:endParaRPr lang="ko-KR" altLang="en-US" sz="1000" dirty="0"/>
                    </a:p>
                  </a:txBody>
                  <a:tcPr/>
                </a:tc>
                <a:extLst>
                  <a:ext uri="{0D108BD9-81ED-4DB2-BD59-A6C34878D82A}">
                    <a16:rowId xmlns:a16="http://schemas.microsoft.com/office/drawing/2014/main" val="344629468"/>
                  </a:ext>
                </a:extLst>
              </a:tr>
              <a:tr h="299605">
                <a:tc>
                  <a:txBody>
                    <a:bodyPr/>
                    <a:lstStyle/>
                    <a:p>
                      <a:pPr algn="ctr" latinLnBrk="1"/>
                      <a:r>
                        <a:rPr lang="ko-KR" altLang="en-US" sz="1000" dirty="0"/>
                        <a:t>백</a:t>
                      </a:r>
                      <a:r>
                        <a:rPr lang="en-US" altLang="ko-KR" sz="1000" dirty="0"/>
                        <a:t>OO</a:t>
                      </a:r>
                      <a:endParaRPr lang="ko-KR" altLang="en-US" sz="1000" dirty="0"/>
                    </a:p>
                  </a:txBody>
                  <a:tcPr/>
                </a:tc>
                <a:tc>
                  <a:txBody>
                    <a:bodyPr/>
                    <a:lstStyle/>
                    <a:p>
                      <a:pPr algn="ctr" latinLnBrk="1"/>
                      <a:r>
                        <a:rPr lang="en-US" altLang="ko-KR" sz="1000" dirty="0"/>
                        <a:t>1</a:t>
                      </a:r>
                      <a:endParaRPr lang="ko-KR" altLang="en-US" sz="1000" dirty="0"/>
                    </a:p>
                  </a:txBody>
                  <a:tcPr/>
                </a:tc>
                <a:tc>
                  <a:txBody>
                    <a:bodyPr/>
                    <a:lstStyle/>
                    <a:p>
                      <a:pPr algn="ctr" latinLnBrk="1"/>
                      <a:r>
                        <a:rPr lang="en-US" altLang="ko-KR" sz="1000" dirty="0"/>
                        <a:t>50</a:t>
                      </a:r>
                      <a:endParaRPr lang="ko-KR" altLang="en-US" sz="1000" dirty="0"/>
                    </a:p>
                  </a:txBody>
                  <a:tcPr/>
                </a:tc>
                <a:extLst>
                  <a:ext uri="{0D108BD9-81ED-4DB2-BD59-A6C34878D82A}">
                    <a16:rowId xmlns:a16="http://schemas.microsoft.com/office/drawing/2014/main" val="683005938"/>
                  </a:ext>
                </a:extLst>
              </a:tr>
              <a:tr h="299605">
                <a:tc>
                  <a:txBody>
                    <a:bodyPr/>
                    <a:lstStyle/>
                    <a:p>
                      <a:pPr algn="ctr" latinLnBrk="1"/>
                      <a:r>
                        <a:rPr lang="ko-KR" altLang="en-US" sz="1000" dirty="0"/>
                        <a:t>고</a:t>
                      </a:r>
                      <a:r>
                        <a:rPr lang="en-US" altLang="ko-KR" sz="1000" dirty="0"/>
                        <a:t>OO</a:t>
                      </a:r>
                      <a:endParaRPr lang="ko-KR" altLang="en-US" sz="1000" dirty="0"/>
                    </a:p>
                  </a:txBody>
                  <a:tcPr/>
                </a:tc>
                <a:tc>
                  <a:txBody>
                    <a:bodyPr/>
                    <a:lstStyle/>
                    <a:p>
                      <a:pPr algn="ctr" latinLnBrk="1"/>
                      <a:r>
                        <a:rPr lang="en-US" altLang="ko-KR" sz="1000" dirty="0"/>
                        <a:t>0</a:t>
                      </a:r>
                      <a:endParaRPr lang="ko-KR" altLang="en-US" sz="1000" dirty="0"/>
                    </a:p>
                  </a:txBody>
                  <a:tcPr/>
                </a:tc>
                <a:tc>
                  <a:txBody>
                    <a:bodyPr/>
                    <a:lstStyle/>
                    <a:p>
                      <a:pPr algn="ctr" latinLnBrk="1"/>
                      <a:r>
                        <a:rPr lang="en-US" altLang="ko-KR" sz="1000" dirty="0"/>
                        <a:t>80</a:t>
                      </a:r>
                      <a:endParaRPr lang="ko-KR" altLang="en-US" sz="1000" dirty="0"/>
                    </a:p>
                  </a:txBody>
                  <a:tcPr/>
                </a:tc>
                <a:extLst>
                  <a:ext uri="{0D108BD9-81ED-4DB2-BD59-A6C34878D82A}">
                    <a16:rowId xmlns:a16="http://schemas.microsoft.com/office/drawing/2014/main" val="3780171627"/>
                  </a:ext>
                </a:extLst>
              </a:tr>
              <a:tr h="221626">
                <a:tc>
                  <a:txBody>
                    <a:bodyPr/>
                    <a:lstStyle/>
                    <a:p>
                      <a:pPr algn="ctr" latinLnBrk="1"/>
                      <a:r>
                        <a:rPr lang="ko-KR" altLang="en-US" sz="1000" dirty="0"/>
                        <a:t>양</a:t>
                      </a:r>
                      <a:r>
                        <a:rPr lang="en-US" altLang="ko-KR" sz="1000" dirty="0"/>
                        <a:t>OO</a:t>
                      </a:r>
                      <a:endParaRPr lang="ko-KR" altLang="en-US" sz="1000" dirty="0"/>
                    </a:p>
                  </a:txBody>
                  <a:tcPr/>
                </a:tc>
                <a:tc>
                  <a:txBody>
                    <a:bodyPr/>
                    <a:lstStyle/>
                    <a:p>
                      <a:pPr algn="ctr" latinLnBrk="1"/>
                      <a:r>
                        <a:rPr lang="en-US" altLang="ko-KR" sz="1000" dirty="0"/>
                        <a:t>0</a:t>
                      </a:r>
                      <a:endParaRPr lang="ko-KR" altLang="en-US" sz="1000" dirty="0"/>
                    </a:p>
                  </a:txBody>
                  <a:tcPr/>
                </a:tc>
                <a:tc>
                  <a:txBody>
                    <a:bodyPr/>
                    <a:lstStyle/>
                    <a:p>
                      <a:pPr algn="ctr" latinLnBrk="1"/>
                      <a:r>
                        <a:rPr lang="en-US" altLang="ko-KR" sz="1000" dirty="0"/>
                        <a:t>60</a:t>
                      </a:r>
                      <a:endParaRPr lang="ko-KR" altLang="en-US" sz="1000" dirty="0"/>
                    </a:p>
                  </a:txBody>
                  <a:tcPr/>
                </a:tc>
                <a:extLst>
                  <a:ext uri="{0D108BD9-81ED-4DB2-BD59-A6C34878D82A}">
                    <a16:rowId xmlns:a16="http://schemas.microsoft.com/office/drawing/2014/main" val="255877356"/>
                  </a:ext>
                </a:extLst>
              </a:tr>
              <a:tr h="221626">
                <a:tc>
                  <a:txBody>
                    <a:bodyPr/>
                    <a:lstStyle/>
                    <a:p>
                      <a:pPr algn="ctr" latinLnBrk="1"/>
                      <a:r>
                        <a:rPr lang="ko-KR" altLang="en-US" sz="1000" dirty="0"/>
                        <a:t>부</a:t>
                      </a:r>
                      <a:r>
                        <a:rPr lang="en-US" altLang="ko-KR" sz="1000" dirty="0"/>
                        <a:t>OO</a:t>
                      </a:r>
                      <a:endParaRPr lang="ko-KR" altLang="en-US" sz="1000" dirty="0"/>
                    </a:p>
                  </a:txBody>
                  <a:tcPr/>
                </a:tc>
                <a:tc>
                  <a:txBody>
                    <a:bodyPr/>
                    <a:lstStyle/>
                    <a:p>
                      <a:pPr algn="ctr" latinLnBrk="1"/>
                      <a:r>
                        <a:rPr lang="en-US" altLang="ko-KR" sz="1000" dirty="0"/>
                        <a:t>1</a:t>
                      </a:r>
                      <a:endParaRPr lang="ko-KR" altLang="en-US" sz="1000" dirty="0"/>
                    </a:p>
                  </a:txBody>
                  <a:tcPr/>
                </a:tc>
                <a:tc>
                  <a:txBody>
                    <a:bodyPr/>
                    <a:lstStyle/>
                    <a:p>
                      <a:pPr algn="ctr" latinLnBrk="1"/>
                      <a:r>
                        <a:rPr lang="en-US" altLang="ko-KR" sz="1000" dirty="0"/>
                        <a:t>60</a:t>
                      </a:r>
                      <a:endParaRPr lang="ko-KR" altLang="en-US" sz="1000" dirty="0"/>
                    </a:p>
                  </a:txBody>
                  <a:tcPr/>
                </a:tc>
                <a:extLst>
                  <a:ext uri="{0D108BD9-81ED-4DB2-BD59-A6C34878D82A}">
                    <a16:rowId xmlns:a16="http://schemas.microsoft.com/office/drawing/2014/main" val="768812707"/>
                  </a:ext>
                </a:extLst>
              </a:tr>
              <a:tr h="221626">
                <a:tc>
                  <a:txBody>
                    <a:bodyPr/>
                    <a:lstStyle/>
                    <a:p>
                      <a:pPr algn="ctr" latinLnBrk="1"/>
                      <a:r>
                        <a:rPr lang="ko-KR" altLang="en-US" sz="1000" dirty="0"/>
                        <a:t>정</a:t>
                      </a:r>
                      <a:r>
                        <a:rPr lang="en-US" altLang="ko-KR" sz="1000" dirty="0"/>
                        <a:t>OO</a:t>
                      </a:r>
                      <a:endParaRPr lang="ko-KR" altLang="en-US" sz="1000" dirty="0"/>
                    </a:p>
                  </a:txBody>
                  <a:tcPr/>
                </a:tc>
                <a:tc>
                  <a:txBody>
                    <a:bodyPr/>
                    <a:lstStyle/>
                    <a:p>
                      <a:pPr algn="ctr" latinLnBrk="1"/>
                      <a:r>
                        <a:rPr lang="en-US" altLang="ko-KR" sz="1000" dirty="0"/>
                        <a:t>0</a:t>
                      </a:r>
                      <a:endParaRPr lang="ko-KR" altLang="en-US" sz="1000" dirty="0"/>
                    </a:p>
                  </a:txBody>
                  <a:tcPr/>
                </a:tc>
                <a:tc>
                  <a:txBody>
                    <a:bodyPr/>
                    <a:lstStyle/>
                    <a:p>
                      <a:pPr algn="ctr" latinLnBrk="1"/>
                      <a:r>
                        <a:rPr lang="en-US" altLang="ko-KR" sz="1000" dirty="0"/>
                        <a:t>50</a:t>
                      </a:r>
                      <a:endParaRPr lang="ko-KR" altLang="en-US" sz="1000" dirty="0"/>
                    </a:p>
                  </a:txBody>
                  <a:tcPr/>
                </a:tc>
                <a:extLst>
                  <a:ext uri="{0D108BD9-81ED-4DB2-BD59-A6C34878D82A}">
                    <a16:rowId xmlns:a16="http://schemas.microsoft.com/office/drawing/2014/main" val="1141021046"/>
                  </a:ext>
                </a:extLst>
              </a:tr>
              <a:tr h="137160">
                <a:tc>
                  <a:txBody>
                    <a:bodyPr/>
                    <a:lstStyle/>
                    <a:p>
                      <a:pPr algn="ctr" latinLnBrk="1"/>
                      <a:r>
                        <a:rPr lang="ko-KR" altLang="en-US" sz="1000" dirty="0"/>
                        <a:t>송</a:t>
                      </a:r>
                      <a:r>
                        <a:rPr lang="en-US" altLang="ko-KR" sz="1000" dirty="0"/>
                        <a:t>OO</a:t>
                      </a:r>
                      <a:endParaRPr lang="ko-KR" altLang="en-US" sz="1000" dirty="0"/>
                    </a:p>
                  </a:txBody>
                  <a:tcPr/>
                </a:tc>
                <a:tc>
                  <a:txBody>
                    <a:bodyPr/>
                    <a:lstStyle/>
                    <a:p>
                      <a:pPr algn="ctr" latinLnBrk="1"/>
                      <a:r>
                        <a:rPr lang="en-US" altLang="ko-KR" sz="1000" dirty="0"/>
                        <a:t>0</a:t>
                      </a:r>
                      <a:endParaRPr lang="ko-KR" altLang="en-US" sz="1000" dirty="0"/>
                    </a:p>
                  </a:txBody>
                  <a:tcPr/>
                </a:tc>
                <a:tc>
                  <a:txBody>
                    <a:bodyPr/>
                    <a:lstStyle/>
                    <a:p>
                      <a:pPr algn="ctr" latinLnBrk="1"/>
                      <a:r>
                        <a:rPr lang="en-US" altLang="ko-KR" sz="1000" dirty="0"/>
                        <a:t>60</a:t>
                      </a:r>
                      <a:endParaRPr lang="ko-KR" altLang="en-US" sz="1000" dirty="0"/>
                    </a:p>
                  </a:txBody>
                  <a:tcPr/>
                </a:tc>
                <a:extLst>
                  <a:ext uri="{0D108BD9-81ED-4DB2-BD59-A6C34878D82A}">
                    <a16:rowId xmlns:a16="http://schemas.microsoft.com/office/drawing/2014/main" val="1277158756"/>
                  </a:ext>
                </a:extLst>
              </a:tr>
              <a:tr h="137160">
                <a:tc>
                  <a:txBody>
                    <a:bodyPr/>
                    <a:lstStyle/>
                    <a:p>
                      <a:pPr algn="ctr" latinLnBrk="1"/>
                      <a:r>
                        <a:rPr lang="en-US" altLang="ko-KR" sz="1000" dirty="0"/>
                        <a:t>(</a:t>
                      </a:r>
                      <a:r>
                        <a:rPr lang="ko-KR" altLang="en-US" sz="1000" dirty="0"/>
                        <a:t>평균</a:t>
                      </a:r>
                      <a:r>
                        <a:rPr lang="en-US" altLang="ko-KR" sz="1000" dirty="0"/>
                        <a:t>)</a:t>
                      </a:r>
                      <a:endParaRPr lang="ko-KR" altLang="en-US" sz="1000" dirty="0"/>
                    </a:p>
                  </a:txBody>
                  <a:tcPr/>
                </a:tc>
                <a:tc>
                  <a:txBody>
                    <a:bodyPr/>
                    <a:lstStyle/>
                    <a:p>
                      <a:pPr algn="ctr" latinLnBrk="1"/>
                      <a:endParaRPr lang="ko-KR" altLang="en-US" sz="1000" dirty="0"/>
                    </a:p>
                  </a:txBody>
                  <a:tcPr/>
                </a:tc>
                <a:tc>
                  <a:txBody>
                    <a:bodyPr/>
                    <a:lstStyle/>
                    <a:p>
                      <a:pPr algn="ctr" latinLnBrk="1"/>
                      <a:r>
                        <a:rPr lang="en-US" altLang="ko-KR" sz="1000" dirty="0"/>
                        <a:t>(66)</a:t>
                      </a:r>
                      <a:endParaRPr lang="ko-KR" altLang="en-US" sz="1000" dirty="0"/>
                    </a:p>
                  </a:txBody>
                  <a:tcPr/>
                </a:tc>
                <a:extLst>
                  <a:ext uri="{0D108BD9-81ED-4DB2-BD59-A6C34878D82A}">
                    <a16:rowId xmlns:a16="http://schemas.microsoft.com/office/drawing/2014/main" val="430226256"/>
                  </a:ext>
                </a:extLst>
              </a:tr>
            </a:tbl>
          </a:graphicData>
        </a:graphic>
      </p:graphicFrame>
      <p:sp>
        <p:nvSpPr>
          <p:cNvPr id="9" name="TextBox 8">
            <a:extLst>
              <a:ext uri="{FF2B5EF4-FFF2-40B4-BE49-F238E27FC236}">
                <a16:creationId xmlns:a16="http://schemas.microsoft.com/office/drawing/2014/main" id="{96EB1DD5-18AA-41E8-8A7B-FAA50A88C109}"/>
              </a:ext>
            </a:extLst>
          </p:cNvPr>
          <p:cNvSpPr txBox="1"/>
          <p:nvPr/>
        </p:nvSpPr>
        <p:spPr>
          <a:xfrm>
            <a:off x="3779912" y="1342792"/>
            <a:ext cx="5184576" cy="569323"/>
          </a:xfrm>
          <a:prstGeom prst="rect">
            <a:avLst/>
          </a:prstGeom>
          <a:noFill/>
        </p:spPr>
        <p:txBody>
          <a:bodyPr wrap="square" rtlCol="0">
            <a:spAutoFit/>
          </a:bodyPr>
          <a:lstStyle/>
          <a:p>
            <a:pPr>
              <a:lnSpc>
                <a:spcPct val="150000"/>
              </a:lnSpc>
            </a:pPr>
            <a:r>
              <a:rPr lang="ko-KR" altLang="en-US" sz="1100" dirty="0">
                <a:highlight>
                  <a:srgbClr val="FFFF00"/>
                </a:highlight>
              </a:rPr>
              <a:t>근무연수</a:t>
            </a:r>
            <a:r>
              <a:rPr lang="en-US" altLang="ko-KR" sz="1100" dirty="0">
                <a:highlight>
                  <a:srgbClr val="FFFF00"/>
                </a:highlight>
              </a:rPr>
              <a:t>(X) 10</a:t>
            </a:r>
            <a:r>
              <a:rPr lang="ko-KR" altLang="en-US" sz="1100" dirty="0">
                <a:highlight>
                  <a:srgbClr val="FFFF00"/>
                </a:highlight>
              </a:rPr>
              <a:t>년 이상의 경우 </a:t>
            </a:r>
            <a:r>
              <a:rPr lang="en-US" altLang="ko-KR" sz="1100" dirty="0"/>
              <a:t>1, </a:t>
            </a:r>
            <a:r>
              <a:rPr lang="en-US" altLang="ko-KR" sz="1100" dirty="0">
                <a:highlight>
                  <a:srgbClr val="FFFF00"/>
                </a:highlight>
              </a:rPr>
              <a:t>10</a:t>
            </a:r>
            <a:r>
              <a:rPr lang="ko-KR" altLang="en-US" sz="1100" dirty="0" err="1">
                <a:highlight>
                  <a:srgbClr val="FFFF00"/>
                </a:highlight>
              </a:rPr>
              <a:t>년미만의</a:t>
            </a:r>
            <a:r>
              <a:rPr lang="ko-KR" altLang="en-US" sz="1100" dirty="0">
                <a:highlight>
                  <a:srgbClr val="FFFF00"/>
                </a:highlight>
              </a:rPr>
              <a:t> 경우 </a:t>
            </a:r>
            <a:r>
              <a:rPr lang="en-US" altLang="ko-KR" sz="1100" dirty="0">
                <a:highlight>
                  <a:srgbClr val="FFFF00"/>
                </a:highlight>
              </a:rPr>
              <a:t>0 </a:t>
            </a:r>
            <a:r>
              <a:rPr lang="ko-KR" altLang="en-US" sz="1100" dirty="0">
                <a:highlight>
                  <a:srgbClr val="FFFF00"/>
                </a:highlight>
              </a:rPr>
              <a:t>부여하여 </a:t>
            </a:r>
            <a:r>
              <a:rPr lang="ko-KR" altLang="en-US" sz="1100" dirty="0"/>
              <a:t>이원화</a:t>
            </a:r>
            <a:endParaRPr lang="en-US" altLang="ko-KR" sz="1100" dirty="0"/>
          </a:p>
          <a:p>
            <a:pPr>
              <a:lnSpc>
                <a:spcPct val="150000"/>
              </a:lnSpc>
            </a:pPr>
            <a:r>
              <a:rPr lang="en-US" altLang="ko-KR" sz="1100" dirty="0"/>
              <a:t>(</a:t>
            </a:r>
            <a:r>
              <a:rPr lang="ko-KR" altLang="en-US" sz="1100" dirty="0"/>
              <a:t>분석가의 판단</a:t>
            </a:r>
            <a:r>
              <a:rPr lang="en-US" altLang="ko-KR" sz="1100" dirty="0"/>
              <a:t>)</a:t>
            </a:r>
            <a:endParaRPr lang="ko-KR" altLang="en-US" sz="11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39497C-1FC6-4AFB-9E31-C9CC360CCA9D}"/>
                  </a:ext>
                </a:extLst>
              </p:cNvPr>
              <p:cNvSpPr txBox="1"/>
              <p:nvPr/>
            </p:nvSpPr>
            <p:spPr>
              <a:xfrm>
                <a:off x="5327576" y="1980613"/>
                <a:ext cx="3816424" cy="1049903"/>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bar>
                      <m:barPr>
                        <m:pos m:val="top"/>
                        <m:ctrlPr>
                          <a:rPr lang="en-US" altLang="ko-KR" sz="1000" i="1" smtClean="0">
                            <a:latin typeface="Cambria Math" panose="02040503050406030204" pitchFamily="18" charset="0"/>
                          </a:rPr>
                        </m:ctrlPr>
                      </m:barPr>
                      <m:e>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𝑌</m:t>
                            </m:r>
                          </m:e>
                          <m:sub>
                            <m:r>
                              <a:rPr lang="en-US" altLang="ko-KR" sz="1000" b="0" i="1" smtClean="0">
                                <a:latin typeface="Cambria Math" panose="02040503050406030204" pitchFamily="18" charset="0"/>
                              </a:rPr>
                              <m:t>1</m:t>
                            </m:r>
                          </m:sub>
                        </m:sSub>
                        <m:r>
                          <a:rPr lang="en-US" altLang="ko-KR" sz="1000" b="0" i="1" smtClean="0">
                            <a:latin typeface="Cambria Math" panose="02040503050406030204" pitchFamily="18" charset="0"/>
                          </a:rPr>
                          <m:t> </m:t>
                        </m:r>
                      </m:e>
                    </m:bar>
                  </m:oMath>
                </a14:m>
                <a:r>
                  <a:rPr lang="ko-KR" altLang="en-US" sz="1000" dirty="0"/>
                  <a:t>  </a:t>
                </a:r>
                <a:r>
                  <a:rPr lang="en-US" altLang="ko-KR" sz="1000" dirty="0"/>
                  <a:t>: </a:t>
                </a:r>
                <a:r>
                  <a:rPr lang="ko-KR" altLang="en-US" sz="1000" dirty="0" err="1"/>
                  <a:t>이분화된</a:t>
                </a:r>
                <a:r>
                  <a:rPr lang="ko-KR" altLang="en-US" sz="1000" dirty="0"/>
                  <a:t> </a:t>
                </a:r>
                <a:r>
                  <a:rPr lang="en-US" altLang="ko-KR" sz="1000" dirty="0"/>
                  <a:t>X </a:t>
                </a:r>
                <a:r>
                  <a:rPr lang="ko-KR" altLang="en-US" sz="1000" dirty="0"/>
                  <a:t>변수가 </a:t>
                </a:r>
                <a:r>
                  <a:rPr lang="en-US" altLang="ko-KR" sz="1000" dirty="0"/>
                  <a:t>1</a:t>
                </a:r>
                <a:r>
                  <a:rPr lang="ko-KR" altLang="en-US" sz="1000" dirty="0"/>
                  <a:t>인 대상자들의 평균점수 </a:t>
                </a:r>
                <a:endParaRPr lang="en-US" altLang="ko-KR" sz="1000" dirty="0"/>
              </a:p>
              <a:p>
                <a:pPr marL="171450" indent="-171450">
                  <a:buFont typeface="Arial" panose="020B0604020202020204" pitchFamily="34" charset="0"/>
                  <a:buChar char="•"/>
                </a:pPr>
                <a14:m>
                  <m:oMath xmlns:m="http://schemas.openxmlformats.org/officeDocument/2006/math">
                    <m:bar>
                      <m:barPr>
                        <m:pos m:val="top"/>
                        <m:ctrlPr>
                          <a:rPr lang="en-US" altLang="ko-KR" sz="1000" i="1">
                            <a:latin typeface="Cambria Math" panose="02040503050406030204" pitchFamily="18" charset="0"/>
                          </a:rPr>
                        </m:ctrlPr>
                      </m:barPr>
                      <m:e>
                        <m:sSub>
                          <m:sSubPr>
                            <m:ctrlPr>
                              <a:rPr lang="en-US" altLang="ko-KR" sz="1000" i="1">
                                <a:latin typeface="Cambria Math" panose="02040503050406030204" pitchFamily="18" charset="0"/>
                              </a:rPr>
                            </m:ctrlPr>
                          </m:sSubPr>
                          <m:e>
                            <m:r>
                              <a:rPr lang="en-US" altLang="ko-KR" sz="1000" b="0" i="1" smtClean="0">
                                <a:latin typeface="Cambria Math" panose="02040503050406030204" pitchFamily="18" charset="0"/>
                              </a:rPr>
                              <m:t>𝑌</m:t>
                            </m:r>
                          </m:e>
                          <m:sub>
                            <m:r>
                              <a:rPr lang="en-US" altLang="ko-KR" sz="1000" b="0" i="1" smtClean="0">
                                <a:latin typeface="Cambria Math" panose="02040503050406030204" pitchFamily="18" charset="0"/>
                              </a:rPr>
                              <m:t>0</m:t>
                            </m:r>
                          </m:sub>
                        </m:sSub>
                        <m:r>
                          <a:rPr lang="en-US" altLang="ko-KR" sz="1000" i="1">
                            <a:latin typeface="Cambria Math" panose="02040503050406030204" pitchFamily="18" charset="0"/>
                          </a:rPr>
                          <m:t> </m:t>
                        </m:r>
                      </m:e>
                    </m:bar>
                  </m:oMath>
                </a14:m>
                <a:r>
                  <a:rPr lang="ko-KR" altLang="en-US" sz="1000" dirty="0"/>
                  <a:t>  </a:t>
                </a:r>
                <a:r>
                  <a:rPr lang="en-US" altLang="ko-KR" sz="1000" dirty="0"/>
                  <a:t>: </a:t>
                </a:r>
                <a:r>
                  <a:rPr lang="ko-KR" altLang="en-US" sz="1000" dirty="0" err="1"/>
                  <a:t>이분화된</a:t>
                </a:r>
                <a:r>
                  <a:rPr lang="ko-KR" altLang="en-US" sz="1000" dirty="0"/>
                  <a:t> </a:t>
                </a:r>
                <a:r>
                  <a:rPr lang="en-US" altLang="ko-KR" sz="1000" dirty="0"/>
                  <a:t>X </a:t>
                </a:r>
                <a:r>
                  <a:rPr lang="ko-KR" altLang="en-US" sz="1000" dirty="0"/>
                  <a:t>변수가 </a:t>
                </a:r>
                <a:r>
                  <a:rPr lang="en-US" altLang="ko-KR" sz="1000" dirty="0"/>
                  <a:t>0</a:t>
                </a:r>
                <a:r>
                  <a:rPr lang="ko-KR" altLang="en-US" sz="1000" dirty="0"/>
                  <a:t>인 대상자들의 평균점수</a:t>
                </a:r>
                <a:endParaRPr lang="en-US" altLang="ko-KR" sz="1000" dirty="0"/>
              </a:p>
              <a:p>
                <a:pPr marL="171450" indent="-171450">
                  <a:buFont typeface="Arial" panose="020B0604020202020204" pitchFamily="34" charset="0"/>
                  <a:buChar char="•"/>
                </a:pPr>
                <a14:m>
                  <m:oMath xmlns:m="http://schemas.openxmlformats.org/officeDocument/2006/math">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𝑆</m:t>
                        </m:r>
                      </m:e>
                      <m:sub>
                        <m:r>
                          <a:rPr lang="en-US" altLang="ko-KR" sz="1000" b="0" i="1" smtClean="0">
                            <a:latin typeface="Cambria Math" panose="02040503050406030204" pitchFamily="18" charset="0"/>
                          </a:rPr>
                          <m:t>𝑌</m:t>
                        </m:r>
                      </m:sub>
                    </m:sSub>
                  </m:oMath>
                </a14:m>
                <a:r>
                  <a:rPr lang="ko-KR" altLang="en-US" sz="1000" dirty="0"/>
                  <a:t> </a:t>
                </a:r>
                <a:r>
                  <a:rPr lang="en-US" altLang="ko-KR" sz="1000" dirty="0"/>
                  <a:t>: Y </a:t>
                </a:r>
                <a:r>
                  <a:rPr lang="ko-KR" altLang="en-US" sz="1000" dirty="0"/>
                  <a:t>변수의 표준편차</a:t>
                </a:r>
                <a:endParaRPr lang="en-US" altLang="ko-KR" sz="1000" dirty="0"/>
              </a:p>
              <a:p>
                <a:pPr marL="171450" indent="-171450">
                  <a:buFont typeface="Arial" panose="020B0604020202020204" pitchFamily="34" charset="0"/>
                  <a:buChar char="•"/>
                </a:pPr>
                <a:r>
                  <a:rPr lang="en-US" altLang="ko-KR" sz="1000" dirty="0"/>
                  <a:t> p : </a:t>
                </a:r>
                <a:r>
                  <a:rPr lang="ko-KR" altLang="en-US" sz="1000" dirty="0" err="1"/>
                  <a:t>이분화된</a:t>
                </a:r>
                <a:r>
                  <a:rPr lang="ko-KR" altLang="en-US" sz="1000" dirty="0"/>
                  <a:t> </a:t>
                </a:r>
                <a:r>
                  <a:rPr lang="en-US" altLang="ko-KR" sz="1000" dirty="0"/>
                  <a:t>X</a:t>
                </a:r>
                <a:r>
                  <a:rPr lang="ko-KR" altLang="en-US" sz="1000" dirty="0"/>
                  <a:t>변수가 </a:t>
                </a:r>
                <a:r>
                  <a:rPr lang="en-US" altLang="ko-KR" sz="1000" dirty="0"/>
                  <a:t>1</a:t>
                </a:r>
                <a:r>
                  <a:rPr lang="ko-KR" altLang="en-US" sz="1000" dirty="0"/>
                  <a:t>인 대상자들의 비율</a:t>
                </a:r>
                <a:endParaRPr lang="en-US" altLang="ko-KR" sz="1000" dirty="0"/>
              </a:p>
              <a:p>
                <a:pPr marL="171450" indent="-171450">
                  <a:buFont typeface="Arial" panose="020B0604020202020204" pitchFamily="34" charset="0"/>
                  <a:buChar char="•"/>
                </a:pPr>
                <a:r>
                  <a:rPr lang="en-US" altLang="ko-KR" sz="1000" dirty="0"/>
                  <a:t>q :  </a:t>
                </a:r>
                <a:r>
                  <a:rPr lang="ko-KR" altLang="en-US" sz="1000" dirty="0" err="1"/>
                  <a:t>이분화된</a:t>
                </a:r>
                <a:r>
                  <a:rPr lang="ko-KR" altLang="en-US" sz="1000" dirty="0"/>
                  <a:t> </a:t>
                </a:r>
                <a:r>
                  <a:rPr lang="en-US" altLang="ko-KR" sz="1000" dirty="0"/>
                  <a:t>X</a:t>
                </a:r>
                <a:r>
                  <a:rPr lang="ko-KR" altLang="en-US" sz="1000" dirty="0"/>
                  <a:t>변수가 </a:t>
                </a:r>
                <a:r>
                  <a:rPr lang="en-US" altLang="ko-KR" sz="1000" dirty="0"/>
                  <a:t>0</a:t>
                </a:r>
                <a:r>
                  <a:rPr lang="ko-KR" altLang="en-US" sz="1000" dirty="0"/>
                  <a:t>인 대상자들의 비율</a:t>
                </a:r>
                <a:endParaRPr lang="en-US" altLang="ko-KR" sz="1000" dirty="0"/>
              </a:p>
              <a:p>
                <a:pPr marL="171450" indent="-171450">
                  <a:buFont typeface="Arial" panose="020B0604020202020204" pitchFamily="34" charset="0"/>
                  <a:buChar char="•"/>
                </a:pPr>
                <a:r>
                  <a:rPr lang="en-US" altLang="ko-KR" sz="1000" dirty="0"/>
                  <a:t>Y  : </a:t>
                </a:r>
                <a:r>
                  <a:rPr lang="ko-KR" altLang="en-US" sz="1000" dirty="0"/>
                  <a:t>정규분포에서 </a:t>
                </a:r>
                <a:r>
                  <a:rPr lang="en-US" altLang="ko-KR" sz="1000" dirty="0"/>
                  <a:t>p</a:t>
                </a:r>
                <a:r>
                  <a:rPr lang="ko-KR" altLang="en-US" sz="1000" dirty="0"/>
                  <a:t>와 </a:t>
                </a:r>
                <a:r>
                  <a:rPr lang="en-US" altLang="ko-KR" sz="1000" dirty="0"/>
                  <a:t>q</a:t>
                </a:r>
                <a:r>
                  <a:rPr lang="ko-KR" altLang="en-US" sz="1000" dirty="0"/>
                  <a:t>로 </a:t>
                </a:r>
                <a:r>
                  <a:rPr lang="ko-KR" altLang="en-US" sz="1000" dirty="0" err="1"/>
                  <a:t>이분화하는</a:t>
                </a:r>
                <a:r>
                  <a:rPr lang="ko-KR" altLang="en-US" sz="1000" dirty="0"/>
                  <a:t> </a:t>
                </a:r>
                <a:r>
                  <a:rPr lang="en-US" altLang="ko-KR" sz="1000" dirty="0"/>
                  <a:t>z </a:t>
                </a:r>
                <a:r>
                  <a:rPr lang="ko-KR" altLang="en-US" sz="1000" dirty="0"/>
                  <a:t>점수가 갖는 수직좌표</a:t>
                </a:r>
              </a:p>
            </p:txBody>
          </p:sp>
        </mc:Choice>
        <mc:Fallback xmlns="">
          <p:sp>
            <p:nvSpPr>
              <p:cNvPr id="21" name="TextBox 20">
                <a:extLst>
                  <a:ext uri="{FF2B5EF4-FFF2-40B4-BE49-F238E27FC236}">
                    <a16:creationId xmlns:a16="http://schemas.microsoft.com/office/drawing/2014/main" id="{4939497C-1FC6-4AFB-9E31-C9CC360CCA9D}"/>
                  </a:ext>
                </a:extLst>
              </p:cNvPr>
              <p:cNvSpPr txBox="1">
                <a:spLocks noRot="1" noChangeAspect="1" noMove="1" noResize="1" noEditPoints="1" noAdjustHandles="1" noChangeArrowheads="1" noChangeShapeType="1" noTextEdit="1"/>
              </p:cNvSpPr>
              <p:nvPr/>
            </p:nvSpPr>
            <p:spPr>
              <a:xfrm>
                <a:off x="5327576" y="1980613"/>
                <a:ext cx="3816424" cy="1049903"/>
              </a:xfrm>
              <a:prstGeom prst="rect">
                <a:avLst/>
              </a:prstGeom>
              <a:blipFill>
                <a:blip r:embed="rId2"/>
                <a:stretch>
                  <a:fillRect b="-23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B4251461-1AC5-4442-B3E5-BAA411D5218E}"/>
                  </a:ext>
                </a:extLst>
              </p:cNvPr>
              <p:cNvSpPr/>
              <p:nvPr/>
            </p:nvSpPr>
            <p:spPr>
              <a:xfrm>
                <a:off x="3779912" y="3248973"/>
                <a:ext cx="4572000" cy="1320874"/>
              </a:xfrm>
              <a:prstGeom prst="rect">
                <a:avLst/>
              </a:prstGeom>
            </p:spPr>
            <p:txBody>
              <a:bodyPr>
                <a:spAutoFit/>
              </a:bodyPr>
              <a:lstStyle/>
              <a:p>
                <a:pPr marL="171450" indent="-171450">
                  <a:buFont typeface="Arial" panose="020B0604020202020204" pitchFamily="34" charset="0"/>
                  <a:buChar char="•"/>
                </a:pPr>
                <a14:m>
                  <m:oMath xmlns:m="http://schemas.openxmlformats.org/officeDocument/2006/math">
                    <m:bar>
                      <m:barPr>
                        <m:pos m:val="top"/>
                        <m:ctrlPr>
                          <a:rPr lang="en-US" altLang="ko-KR" sz="1100" i="1" smtClean="0">
                            <a:latin typeface="Cambria Math" panose="02040503050406030204" pitchFamily="18" charset="0"/>
                          </a:rPr>
                        </m:ctrlPr>
                      </m:barPr>
                      <m:e>
                        <m:sSub>
                          <m:sSubPr>
                            <m:ctrlPr>
                              <a:rPr lang="en-US" altLang="ko-KR" sz="1100" i="1">
                                <a:latin typeface="Cambria Math" panose="02040503050406030204" pitchFamily="18" charset="0"/>
                              </a:rPr>
                            </m:ctrlPr>
                          </m:sSubPr>
                          <m:e>
                            <m:r>
                              <a:rPr lang="en-US" altLang="ko-KR" sz="1100" i="1">
                                <a:latin typeface="Cambria Math" panose="02040503050406030204" pitchFamily="18" charset="0"/>
                              </a:rPr>
                              <m:t>𝑌</m:t>
                            </m:r>
                          </m:e>
                          <m:sub>
                            <m:r>
                              <a:rPr lang="en-US" altLang="ko-KR" sz="1100" i="1">
                                <a:latin typeface="Cambria Math" panose="02040503050406030204" pitchFamily="18" charset="0"/>
                              </a:rPr>
                              <m:t>1</m:t>
                            </m:r>
                          </m:sub>
                        </m:sSub>
                        <m:r>
                          <a:rPr lang="en-US" altLang="ko-KR" sz="1100" i="1">
                            <a:latin typeface="Cambria Math" panose="02040503050406030204" pitchFamily="18" charset="0"/>
                          </a:rPr>
                          <m:t> </m:t>
                        </m:r>
                      </m:e>
                    </m:bar>
                  </m:oMath>
                </a14:m>
                <a:r>
                  <a:rPr lang="ko-KR" altLang="en-US" sz="1100" dirty="0"/>
                  <a:t>  </a:t>
                </a:r>
                <a:r>
                  <a:rPr lang="en-US" altLang="ko-KR" sz="1100" dirty="0"/>
                  <a:t>: </a:t>
                </a:r>
                <a:r>
                  <a:rPr lang="en-US" altLang="ko-KR" sz="1100" dirty="0">
                    <a:sym typeface="Wingdings" panose="05000000000000000000" pitchFamily="2" charset="2"/>
                  </a:rPr>
                  <a:t>(70+60+50+60)/4=60</a:t>
                </a:r>
                <a:endParaRPr lang="en-US" altLang="ko-KR" sz="1100" dirty="0"/>
              </a:p>
              <a:p>
                <a:pPr marL="171450" indent="-171450">
                  <a:buFont typeface="Arial" panose="020B0604020202020204" pitchFamily="34" charset="0"/>
                  <a:buChar char="•"/>
                </a:pPr>
                <a14:m>
                  <m:oMath xmlns:m="http://schemas.openxmlformats.org/officeDocument/2006/math">
                    <m:bar>
                      <m:barPr>
                        <m:pos m:val="top"/>
                        <m:ctrlPr>
                          <a:rPr lang="en-US" altLang="ko-KR" sz="1100" i="1">
                            <a:latin typeface="Cambria Math" panose="02040503050406030204" pitchFamily="18" charset="0"/>
                          </a:rPr>
                        </m:ctrlPr>
                      </m:barPr>
                      <m:e>
                        <m:sSub>
                          <m:sSubPr>
                            <m:ctrlPr>
                              <a:rPr lang="en-US" altLang="ko-KR" sz="1100" i="1">
                                <a:latin typeface="Cambria Math" panose="02040503050406030204" pitchFamily="18" charset="0"/>
                              </a:rPr>
                            </m:ctrlPr>
                          </m:sSubPr>
                          <m:e>
                            <m:r>
                              <a:rPr lang="en-US" altLang="ko-KR" sz="1100" i="1">
                                <a:latin typeface="Cambria Math" panose="02040503050406030204" pitchFamily="18" charset="0"/>
                              </a:rPr>
                              <m:t>𝑌</m:t>
                            </m:r>
                          </m:e>
                          <m:sub>
                            <m:r>
                              <a:rPr lang="en-US" altLang="ko-KR" sz="1100" i="1">
                                <a:latin typeface="Cambria Math" panose="02040503050406030204" pitchFamily="18" charset="0"/>
                              </a:rPr>
                              <m:t>0</m:t>
                            </m:r>
                          </m:sub>
                        </m:sSub>
                        <m:r>
                          <a:rPr lang="en-US" altLang="ko-KR" sz="1100" i="1">
                            <a:latin typeface="Cambria Math" panose="02040503050406030204" pitchFamily="18" charset="0"/>
                          </a:rPr>
                          <m:t> </m:t>
                        </m:r>
                      </m:e>
                    </m:bar>
                  </m:oMath>
                </a14:m>
                <a:r>
                  <a:rPr lang="ko-KR" altLang="en-US" sz="1100" dirty="0"/>
                  <a:t>  </a:t>
                </a:r>
                <a:r>
                  <a:rPr lang="en-US" altLang="ko-KR" sz="1100" dirty="0"/>
                  <a:t>: : </a:t>
                </a:r>
                <a:r>
                  <a:rPr lang="en-US" altLang="ko-KR" sz="1100" dirty="0">
                    <a:sym typeface="Wingdings" panose="05000000000000000000" pitchFamily="2" charset="2"/>
                  </a:rPr>
                  <a:t>(80+90+80+60+50+60)/6=70</a:t>
                </a:r>
                <a:endParaRPr lang="en-US" altLang="ko-KR" sz="1100" i="1" dirty="0">
                  <a:latin typeface="Cambria Math" panose="02040503050406030204" pitchFamily="18" charset="0"/>
                </a:endParaRPr>
              </a:p>
              <a:p>
                <a:pPr marL="171450" indent="-171450">
                  <a:buFont typeface="Arial" panose="020B0604020202020204" pitchFamily="34" charset="0"/>
                  <a:buChar char="•"/>
                </a:pPr>
                <a14:m>
                  <m:oMath xmlns:m="http://schemas.openxmlformats.org/officeDocument/2006/math">
                    <m:sSub>
                      <m:sSubPr>
                        <m:ctrlPr>
                          <a:rPr lang="en-US" altLang="ko-KR" sz="1100" i="1">
                            <a:latin typeface="Cambria Math" panose="02040503050406030204" pitchFamily="18" charset="0"/>
                          </a:rPr>
                        </m:ctrlPr>
                      </m:sSubPr>
                      <m:e>
                        <m:r>
                          <a:rPr lang="en-US" altLang="ko-KR" sz="1100" i="1">
                            <a:latin typeface="Cambria Math" panose="02040503050406030204" pitchFamily="18" charset="0"/>
                          </a:rPr>
                          <m:t>𝑆</m:t>
                        </m:r>
                      </m:e>
                      <m:sub>
                        <m:r>
                          <a:rPr lang="en-US" altLang="ko-KR" sz="1100" i="1">
                            <a:latin typeface="Cambria Math" panose="02040503050406030204" pitchFamily="18" charset="0"/>
                          </a:rPr>
                          <m:t>𝑌</m:t>
                        </m:r>
                      </m:sub>
                    </m:sSub>
                  </m:oMath>
                </a14:m>
                <a:r>
                  <a:rPr lang="ko-KR" altLang="en-US" sz="1100" dirty="0"/>
                  <a:t> </a:t>
                </a:r>
                <a:r>
                  <a:rPr lang="en-US" altLang="ko-KR" sz="1100" dirty="0"/>
                  <a:t>:</a:t>
                </a:r>
                <a14:m>
                  <m:oMath xmlns:m="http://schemas.openxmlformats.org/officeDocument/2006/math">
                    <m:rad>
                      <m:radPr>
                        <m:degHide m:val="on"/>
                        <m:ctrlPr>
                          <a:rPr lang="en-US" altLang="ko-KR" sz="1100" i="1" dirty="0" smtClean="0">
                            <a:latin typeface="Cambria Math" panose="02040503050406030204" pitchFamily="18" charset="0"/>
                          </a:rPr>
                        </m:ctrlPr>
                      </m:radPr>
                      <m:deg/>
                      <m:e>
                        <m:f>
                          <m:fPr>
                            <m:ctrlPr>
                              <a:rPr lang="en-US" altLang="ko-KR" sz="1100" i="1" dirty="0" smtClean="0">
                                <a:latin typeface="Cambria Math" panose="02040503050406030204" pitchFamily="18" charset="0"/>
                              </a:rPr>
                            </m:ctrlPr>
                          </m:fPr>
                          <m:num>
                            <m:r>
                              <a:rPr lang="en-US" altLang="ko-KR" sz="1100" b="0" i="1" dirty="0" smtClean="0">
                                <a:latin typeface="Cambria Math" panose="02040503050406030204" pitchFamily="18" charset="0"/>
                              </a:rPr>
                              <m:t>1,640</m:t>
                            </m:r>
                          </m:num>
                          <m:den>
                            <m:r>
                              <a:rPr lang="en-US" altLang="ko-KR" sz="1100" b="0" i="1" dirty="0" smtClean="0">
                                <a:latin typeface="Cambria Math" panose="02040503050406030204" pitchFamily="18" charset="0"/>
                              </a:rPr>
                              <m:t>10</m:t>
                            </m:r>
                          </m:den>
                        </m:f>
                      </m:e>
                    </m:rad>
                  </m:oMath>
                </a14:m>
                <a:r>
                  <a:rPr lang="en-US" altLang="ko-KR" sz="1100"/>
                  <a:t>= 12.8</a:t>
                </a:r>
                <a:endParaRPr lang="en-US" altLang="ko-KR" sz="1100" dirty="0"/>
              </a:p>
              <a:p>
                <a:pPr marL="171450" indent="-171450">
                  <a:buFont typeface="Arial" panose="020B0604020202020204" pitchFamily="34" charset="0"/>
                  <a:buChar char="•"/>
                </a:pPr>
                <a:r>
                  <a:rPr lang="en-US" altLang="ko-KR" sz="1100" dirty="0"/>
                  <a:t> p : 0.4</a:t>
                </a:r>
              </a:p>
              <a:p>
                <a:pPr marL="171450" indent="-171450">
                  <a:buFont typeface="Arial" panose="020B0604020202020204" pitchFamily="34" charset="0"/>
                  <a:buChar char="•"/>
                </a:pPr>
                <a:r>
                  <a:rPr lang="en-US" altLang="ko-KR" sz="1100" dirty="0"/>
                  <a:t>q :  0.6</a:t>
                </a:r>
              </a:p>
              <a:p>
                <a:pPr marL="171450" indent="-171450">
                  <a:buFont typeface="Arial" panose="020B0604020202020204" pitchFamily="34" charset="0"/>
                  <a:buChar char="•"/>
                </a:pPr>
                <a:r>
                  <a:rPr lang="en-US" altLang="ko-KR" sz="1100" dirty="0"/>
                  <a:t>Y  : 0.6</a:t>
                </a:r>
                <a:r>
                  <a:rPr lang="ko-KR" altLang="en-US" sz="1100" dirty="0"/>
                  <a:t>과 </a:t>
                </a:r>
                <a:r>
                  <a:rPr lang="en-US" altLang="ko-KR" sz="1100" dirty="0"/>
                  <a:t>0.4 </a:t>
                </a:r>
                <a:r>
                  <a:rPr lang="ko-KR" altLang="en-US" sz="1100" dirty="0"/>
                  <a:t>정규분포에서 각각 차지하는 면적</a:t>
                </a:r>
                <a:r>
                  <a:rPr lang="en-US" altLang="ko-KR" sz="1100" dirty="0"/>
                  <a:t>(</a:t>
                </a:r>
                <a:r>
                  <a:rPr lang="ko-KR" altLang="en-US" sz="1100" dirty="0" err="1"/>
                  <a:t>종축치</a:t>
                </a:r>
                <a:r>
                  <a:rPr lang="en-US" altLang="ko-KR" sz="1100" dirty="0"/>
                  <a:t>) 0.38</a:t>
                </a:r>
                <a:r>
                  <a:rPr lang="ko-KR" altLang="en-US" sz="1100" dirty="0"/>
                  <a:t> </a:t>
                </a:r>
              </a:p>
            </p:txBody>
          </p:sp>
        </mc:Choice>
        <mc:Fallback xmlns="">
          <p:sp>
            <p:nvSpPr>
              <p:cNvPr id="16" name="직사각형 15">
                <a:extLst>
                  <a:ext uri="{FF2B5EF4-FFF2-40B4-BE49-F238E27FC236}">
                    <a16:creationId xmlns:a16="http://schemas.microsoft.com/office/drawing/2014/main" id="{B4251461-1AC5-4442-B3E5-BAA411D5218E}"/>
                  </a:ext>
                </a:extLst>
              </p:cNvPr>
              <p:cNvSpPr>
                <a:spLocks noRot="1" noChangeAspect="1" noMove="1" noResize="1" noEditPoints="1" noAdjustHandles="1" noChangeArrowheads="1" noChangeShapeType="1" noTextEdit="1"/>
              </p:cNvSpPr>
              <p:nvPr/>
            </p:nvSpPr>
            <p:spPr>
              <a:xfrm>
                <a:off x="3779912" y="3248973"/>
                <a:ext cx="4572000" cy="1320874"/>
              </a:xfrm>
              <a:prstGeom prst="rect">
                <a:avLst/>
              </a:prstGeom>
              <a:blipFill>
                <a:blip r:embed="rId3"/>
                <a:stretch>
                  <a:fillRect b="-230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71523FE-DC3C-4EB4-A7EF-4D832464AAFF}"/>
                  </a:ext>
                </a:extLst>
              </p:cNvPr>
              <p:cNvSpPr txBox="1"/>
              <p:nvPr/>
            </p:nvSpPr>
            <p:spPr>
              <a:xfrm>
                <a:off x="3934272" y="4761600"/>
                <a:ext cx="4752528" cy="1201804"/>
              </a:xfrm>
              <a:prstGeom prst="rect">
                <a:avLst/>
              </a:prstGeom>
              <a:noFill/>
            </p:spPr>
            <p:txBody>
              <a:bodyPr wrap="square" rtlCol="0">
                <a:spAutoFit/>
              </a:bodyPr>
              <a:lstStyle/>
              <a:p>
                <a:pPr>
                  <a:lnSpc>
                    <a:spcPct val="150000"/>
                  </a:lnSpc>
                </a:pPr>
                <a14:m>
                  <m:oMath xmlns:m="http://schemas.openxmlformats.org/officeDocument/2006/math">
                    <m:sSub>
                      <m:sSubPr>
                        <m:ctrlPr>
                          <a:rPr lang="en-US" altLang="ko-KR" sz="1100" i="1" smtClean="0">
                            <a:latin typeface="Cambria Math" panose="02040503050406030204" pitchFamily="18" charset="0"/>
                          </a:rPr>
                        </m:ctrlPr>
                      </m:sSubPr>
                      <m:e>
                        <m:r>
                          <a:rPr lang="en-US" altLang="ko-KR" sz="1100" b="0" i="1" smtClean="0">
                            <a:latin typeface="Cambria Math" panose="02040503050406030204" pitchFamily="18" charset="0"/>
                          </a:rPr>
                          <m:t>𝑟</m:t>
                        </m:r>
                      </m:e>
                      <m:sub>
                        <m:r>
                          <a:rPr lang="en-US" altLang="ko-KR" sz="1100" b="0" i="1" smtClean="0">
                            <a:latin typeface="Cambria Math" panose="02040503050406030204" pitchFamily="18" charset="0"/>
                          </a:rPr>
                          <m:t>𝑏</m:t>
                        </m:r>
                      </m:sub>
                    </m:sSub>
                  </m:oMath>
                </a14:m>
                <a:r>
                  <a:rPr lang="ko-KR" altLang="en-US" sz="1100" dirty="0"/>
                  <a:t> </a:t>
                </a:r>
                <a:r>
                  <a:rPr lang="en-US" altLang="ko-KR" sz="1100" dirty="0"/>
                  <a:t>=</a:t>
                </a:r>
                <a14:m>
                  <m:oMath xmlns:m="http://schemas.openxmlformats.org/officeDocument/2006/math">
                    <m:f>
                      <m:fPr>
                        <m:ctrlPr>
                          <a:rPr lang="en-US" altLang="ko-KR" sz="1100" i="1" dirty="0" smtClean="0">
                            <a:latin typeface="Cambria Math" panose="02040503050406030204" pitchFamily="18" charset="0"/>
                          </a:rPr>
                        </m:ctrlPr>
                      </m:fPr>
                      <m:num>
                        <m:r>
                          <a:rPr lang="en-US" altLang="ko-KR" sz="1100" b="0" i="1" dirty="0" smtClean="0">
                            <a:latin typeface="Cambria Math" panose="02040503050406030204" pitchFamily="18" charset="0"/>
                          </a:rPr>
                          <m:t>60−70</m:t>
                        </m:r>
                      </m:num>
                      <m:den>
                        <m:r>
                          <a:rPr lang="en-US" altLang="ko-KR" sz="1100" b="0" i="1" dirty="0" smtClean="0">
                            <a:latin typeface="Cambria Math" panose="02040503050406030204" pitchFamily="18" charset="0"/>
                          </a:rPr>
                          <m:t>12.8</m:t>
                        </m:r>
                      </m:den>
                    </m:f>
                    <m:r>
                      <a:rPr lang="en-US" altLang="ko-KR" sz="1100" b="0" i="0" dirty="0" smtClean="0">
                        <a:latin typeface="Cambria Math" panose="02040503050406030204" pitchFamily="18" charset="0"/>
                      </a:rPr>
                      <m:t> (</m:t>
                    </m:r>
                    <m:f>
                      <m:fPr>
                        <m:ctrlPr>
                          <a:rPr lang="en-US" altLang="ko-KR" sz="1100" b="0" i="1" dirty="0" smtClean="0">
                            <a:latin typeface="Cambria Math" panose="02040503050406030204" pitchFamily="18" charset="0"/>
                          </a:rPr>
                        </m:ctrlPr>
                      </m:fPr>
                      <m:num>
                        <m:d>
                          <m:dPr>
                            <m:ctrlPr>
                              <a:rPr lang="en-US" altLang="ko-KR" sz="1100" b="0" i="1" dirty="0" smtClean="0">
                                <a:latin typeface="Cambria Math" panose="02040503050406030204" pitchFamily="18" charset="0"/>
                              </a:rPr>
                            </m:ctrlPr>
                          </m:dPr>
                          <m:e>
                            <m:r>
                              <a:rPr lang="en-US" altLang="ko-KR" sz="1100" b="0" i="1" dirty="0" smtClean="0">
                                <a:latin typeface="Cambria Math" panose="02040503050406030204" pitchFamily="18" charset="0"/>
                              </a:rPr>
                              <m:t>0.4</m:t>
                            </m:r>
                          </m:e>
                        </m:d>
                        <m:d>
                          <m:dPr>
                            <m:ctrlPr>
                              <a:rPr lang="en-US" altLang="ko-KR" sz="1100" b="0" i="1" dirty="0" smtClean="0">
                                <a:latin typeface="Cambria Math" panose="02040503050406030204" pitchFamily="18" charset="0"/>
                              </a:rPr>
                            </m:ctrlPr>
                          </m:dPr>
                          <m:e>
                            <m:r>
                              <a:rPr lang="en-US" altLang="ko-KR" sz="1100" b="0" i="1" dirty="0" smtClean="0">
                                <a:latin typeface="Cambria Math" panose="02040503050406030204" pitchFamily="18" charset="0"/>
                              </a:rPr>
                              <m:t>0.6</m:t>
                            </m:r>
                          </m:e>
                        </m:d>
                        <m:r>
                          <a:rPr lang="en-US" altLang="ko-KR" sz="1100" b="0" i="1" dirty="0" smtClean="0">
                            <a:latin typeface="Cambria Math" panose="02040503050406030204" pitchFamily="18" charset="0"/>
                          </a:rPr>
                          <m:t>  </m:t>
                        </m:r>
                      </m:num>
                      <m:den>
                        <m:r>
                          <a:rPr lang="en-US" altLang="ko-KR" sz="1100" b="0" i="1" dirty="0" smtClean="0">
                            <a:latin typeface="Cambria Math" panose="02040503050406030204" pitchFamily="18" charset="0"/>
                          </a:rPr>
                          <m:t>0.38</m:t>
                        </m:r>
                      </m:den>
                    </m:f>
                  </m:oMath>
                </a14:m>
                <a:r>
                  <a:rPr lang="en-US" altLang="ko-KR" sz="1100" dirty="0"/>
                  <a:t>)</a:t>
                </a:r>
                <a:r>
                  <a:rPr lang="ko-KR" altLang="en-US" sz="1100" dirty="0"/>
                  <a:t> </a:t>
                </a:r>
                <a:r>
                  <a:rPr lang="en-US" altLang="ko-KR" sz="1100" dirty="0"/>
                  <a:t>=0.4934 </a:t>
                </a:r>
              </a:p>
              <a:p>
                <a:pPr>
                  <a:lnSpc>
                    <a:spcPct val="150000"/>
                  </a:lnSpc>
                </a:pPr>
                <a:endParaRPr lang="en-US" altLang="ko-KR" sz="1100" dirty="0"/>
              </a:p>
              <a:p>
                <a:pPr marL="171450" indent="-171450">
                  <a:lnSpc>
                    <a:spcPct val="150000"/>
                  </a:lnSpc>
                  <a:buFont typeface="Wingdings" panose="05000000000000000000" pitchFamily="2" charset="2"/>
                  <a:buChar char="à"/>
                </a:pPr>
                <a:r>
                  <a:rPr lang="ko-KR" altLang="en-US" sz="1100" dirty="0"/>
                  <a:t>결과 근무연수와 근무성적간 양분상관계수는 </a:t>
                </a:r>
                <a:r>
                  <a:rPr lang="en-US" altLang="ko-KR" sz="1100" dirty="0"/>
                  <a:t>0.4934</a:t>
                </a:r>
                <a:r>
                  <a:rPr lang="ko-KR" altLang="en-US" sz="1100" dirty="0"/>
                  <a:t>이다</a:t>
                </a:r>
                <a:r>
                  <a:rPr lang="en-US" altLang="ko-KR" sz="1100" dirty="0"/>
                  <a:t>. </a:t>
                </a:r>
              </a:p>
              <a:p>
                <a:pPr marL="171450" indent="-171450">
                  <a:lnSpc>
                    <a:spcPct val="150000"/>
                  </a:lnSpc>
                  <a:buFont typeface="Wingdings" panose="05000000000000000000" pitchFamily="2" charset="2"/>
                  <a:buChar char="à"/>
                </a:pPr>
                <a:r>
                  <a:rPr lang="ko-KR" altLang="en-US" sz="1100" dirty="0"/>
                  <a:t>상관 </a:t>
                </a:r>
                <a:r>
                  <a:rPr lang="ko-KR" altLang="en-US" sz="1100" dirty="0" err="1"/>
                  <a:t>여부값이</a:t>
                </a:r>
                <a:r>
                  <a:rPr lang="ko-KR" altLang="en-US" sz="1100" dirty="0"/>
                  <a:t> 애매한 수준으로 나왔다</a:t>
                </a:r>
                <a:r>
                  <a:rPr lang="en-US" altLang="ko-KR" sz="1100" dirty="0"/>
                  <a:t>.</a:t>
                </a:r>
                <a:endParaRPr lang="ko-KR" altLang="en-US" sz="1100" dirty="0"/>
              </a:p>
            </p:txBody>
          </p:sp>
        </mc:Choice>
        <mc:Fallback xmlns="">
          <p:sp>
            <p:nvSpPr>
              <p:cNvPr id="18" name="TextBox 17">
                <a:extLst>
                  <a:ext uri="{FF2B5EF4-FFF2-40B4-BE49-F238E27FC236}">
                    <a16:creationId xmlns:a16="http://schemas.microsoft.com/office/drawing/2014/main" id="{F71523FE-DC3C-4EB4-A7EF-4D832464AAFF}"/>
                  </a:ext>
                </a:extLst>
              </p:cNvPr>
              <p:cNvSpPr txBox="1">
                <a:spLocks noRot="1" noChangeAspect="1" noMove="1" noResize="1" noEditPoints="1" noAdjustHandles="1" noChangeArrowheads="1" noChangeShapeType="1" noTextEdit="1"/>
              </p:cNvSpPr>
              <p:nvPr/>
            </p:nvSpPr>
            <p:spPr>
              <a:xfrm>
                <a:off x="3934272" y="4761600"/>
                <a:ext cx="4752528" cy="1201804"/>
              </a:xfrm>
              <a:prstGeom prst="rect">
                <a:avLst/>
              </a:prstGeom>
              <a:blipFill>
                <a:blip r:embed="rId4"/>
                <a:stretch>
                  <a:fillRect b="-3046"/>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1841B7DB-1E67-4AF2-9367-1415D0BE525C}"/>
              </a:ext>
            </a:extLst>
          </p:cNvPr>
          <p:cNvSpPr/>
          <p:nvPr/>
        </p:nvSpPr>
        <p:spPr>
          <a:xfrm>
            <a:off x="395536" y="942963"/>
            <a:ext cx="543739" cy="307777"/>
          </a:xfrm>
          <a:prstGeom prst="rect">
            <a:avLst/>
          </a:prstGeom>
        </p:spPr>
        <p:txBody>
          <a:bodyPr wrap="none">
            <a:spAutoFit/>
          </a:bodyPr>
          <a:lstStyle/>
          <a:p>
            <a:r>
              <a:rPr lang="ko-KR" altLang="en-US" sz="1400" dirty="0">
                <a:solidFill>
                  <a:srgbClr val="000000"/>
                </a:solidFill>
                <a:latin typeface="Arial" panose="020B0604020202020204" pitchFamily="34" charset="0"/>
              </a:rPr>
              <a:t>예제</a:t>
            </a:r>
            <a:endParaRPr lang="ko-KR" altLang="en-US" sz="14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4A0AC2-3303-4566-890F-075364E08DBC}"/>
                  </a:ext>
                </a:extLst>
              </p:cNvPr>
              <p:cNvSpPr txBox="1"/>
              <p:nvPr/>
            </p:nvSpPr>
            <p:spPr>
              <a:xfrm>
                <a:off x="3841703" y="2094859"/>
                <a:ext cx="1460593" cy="462755"/>
              </a:xfrm>
              <a:prstGeom prst="rect">
                <a:avLst/>
              </a:prstGeom>
              <a:solidFill>
                <a:schemeClr val="bg1"/>
              </a:solidFill>
              <a:ln>
                <a:solidFill>
                  <a:schemeClr val="tx2">
                    <a:lumMod val="40000"/>
                    <a:lumOff val="60000"/>
                  </a:schemeClr>
                </a:solidFill>
              </a:ln>
            </p:spPr>
            <p:txBody>
              <a:bodyPr wrap="square" rtlCol="0">
                <a:spAutoFit/>
              </a:bodyPr>
              <a:lstStyle/>
              <a:p>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𝑟</m:t>
                        </m:r>
                      </m:e>
                      <m:sub>
                        <m:r>
                          <a:rPr lang="en-US" altLang="ko-KR" sz="1400" b="0" i="1" smtClean="0">
                            <a:latin typeface="Cambria Math" panose="02040503050406030204" pitchFamily="18" charset="0"/>
                          </a:rPr>
                          <m:t>𝑏</m:t>
                        </m:r>
                      </m:sub>
                    </m:sSub>
                  </m:oMath>
                </a14:m>
                <a:r>
                  <a:rPr lang="ko-KR" altLang="en-US" sz="1400" dirty="0"/>
                  <a:t>  </a:t>
                </a:r>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bar>
                          <m:barPr>
                            <m:pos m:val="top"/>
                            <m:ctrlPr>
                              <a:rPr lang="en-US" altLang="ko-KR" sz="1400" i="1" smtClean="0">
                                <a:latin typeface="Cambria Math" panose="02040503050406030204" pitchFamily="18" charset="0"/>
                              </a:rPr>
                            </m:ctrlPr>
                          </m:barPr>
                          <m:e>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𝑌</m:t>
                                </m:r>
                              </m:e>
                              <m:sub>
                                <m:r>
                                  <a:rPr lang="en-US" altLang="ko-KR" sz="1400" b="0" i="1" smtClean="0">
                                    <a:latin typeface="Cambria Math" panose="02040503050406030204" pitchFamily="18" charset="0"/>
                                  </a:rPr>
                                  <m:t>1</m:t>
                                </m:r>
                              </m:sub>
                            </m:sSub>
                          </m:e>
                        </m:bar>
                        <m:r>
                          <a:rPr lang="en-US" altLang="ko-KR" sz="1400" b="0" i="1" smtClean="0">
                            <a:latin typeface="Cambria Math" panose="02040503050406030204" pitchFamily="18" charset="0"/>
                          </a:rPr>
                          <m:t> − </m:t>
                        </m:r>
                        <m:bar>
                          <m:barPr>
                            <m:pos m:val="top"/>
                            <m:ctrlPr>
                              <a:rPr lang="en-US" altLang="ko-KR" sz="1400" b="0" i="1" smtClean="0">
                                <a:latin typeface="Cambria Math" panose="02040503050406030204" pitchFamily="18" charset="0"/>
                              </a:rPr>
                            </m:ctrlPr>
                          </m:barPr>
                          <m:e>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𝑌</m:t>
                                </m:r>
                              </m:e>
                              <m:sub>
                                <m:r>
                                  <a:rPr lang="en-US" altLang="ko-KR" sz="1400" b="0" i="1" smtClean="0">
                                    <a:latin typeface="Cambria Math" panose="02040503050406030204" pitchFamily="18" charset="0"/>
                                  </a:rPr>
                                  <m:t>0</m:t>
                                </m:r>
                              </m:sub>
                            </m:sSub>
                          </m:e>
                        </m:bar>
                      </m:num>
                      <m:den>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𝑆</m:t>
                            </m:r>
                          </m:e>
                          <m:sub>
                            <m:r>
                              <a:rPr lang="en-US" altLang="ko-KR" sz="1400" b="0" i="1" smtClean="0">
                                <a:latin typeface="Cambria Math" panose="02040503050406030204" pitchFamily="18" charset="0"/>
                              </a:rPr>
                              <m:t>𝑌</m:t>
                            </m:r>
                          </m:sub>
                        </m:sSub>
                      </m:den>
                    </m:f>
                  </m:oMath>
                </a14:m>
                <a:r>
                  <a:rPr lang="ko-KR" altLang="en-US" sz="1400" dirty="0"/>
                  <a:t>  </a:t>
                </a:r>
                <a:r>
                  <a:rPr lang="en-US" altLang="ko-KR" sz="1400" dirty="0"/>
                  <a:t>(</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𝑝𝑞</m:t>
                        </m:r>
                      </m:num>
                      <m:den>
                        <m:r>
                          <a:rPr lang="en-US" altLang="ko-KR" sz="1400" b="0" i="1" smtClean="0">
                            <a:latin typeface="Cambria Math" panose="02040503050406030204" pitchFamily="18" charset="0"/>
                          </a:rPr>
                          <m:t>𝑦</m:t>
                        </m:r>
                      </m:den>
                    </m:f>
                    <m:r>
                      <a:rPr lang="en-US" altLang="ko-KR" sz="1400" b="0" i="1" smtClean="0">
                        <a:latin typeface="Cambria Math" panose="02040503050406030204" pitchFamily="18" charset="0"/>
                      </a:rPr>
                      <m:t>)</m:t>
                    </m:r>
                  </m:oMath>
                </a14:m>
                <a:endParaRPr lang="ko-KR" altLang="en-US" sz="1400" dirty="0"/>
              </a:p>
            </p:txBody>
          </p:sp>
        </mc:Choice>
        <mc:Fallback xmlns="">
          <p:sp>
            <p:nvSpPr>
              <p:cNvPr id="17" name="TextBox 16">
                <a:extLst>
                  <a:ext uri="{FF2B5EF4-FFF2-40B4-BE49-F238E27FC236}">
                    <a16:creationId xmlns:a16="http://schemas.microsoft.com/office/drawing/2014/main" id="{2C4A0AC2-3303-4566-890F-075364E08DBC}"/>
                  </a:ext>
                </a:extLst>
              </p:cNvPr>
              <p:cNvSpPr txBox="1">
                <a:spLocks noRot="1" noChangeAspect="1" noMove="1" noResize="1" noEditPoints="1" noAdjustHandles="1" noChangeArrowheads="1" noChangeShapeType="1" noTextEdit="1"/>
              </p:cNvSpPr>
              <p:nvPr/>
            </p:nvSpPr>
            <p:spPr>
              <a:xfrm>
                <a:off x="3841703" y="2094859"/>
                <a:ext cx="1460593" cy="462755"/>
              </a:xfrm>
              <a:prstGeom prst="rect">
                <a:avLst/>
              </a:prstGeom>
              <a:blipFill>
                <a:blip r:embed="rId5"/>
                <a:stretch>
                  <a:fillRect/>
                </a:stretch>
              </a:blipFill>
              <a:ln>
                <a:solidFill>
                  <a:schemeClr val="tx2">
                    <a:lumMod val="40000"/>
                    <a:lumOff val="60000"/>
                  </a:schemeClr>
                </a:solidFill>
              </a:ln>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id="{0A1C7844-9853-4C1B-ADD9-0AEB8C6B00B2}"/>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215734844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323528" y="251948"/>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A6E78C6B-F9AD-4AB0-9B12-B9767F19611A}"/>
              </a:ext>
            </a:extLst>
          </p:cNvPr>
          <p:cNvSpPr/>
          <p:nvPr/>
        </p:nvSpPr>
        <p:spPr>
          <a:xfrm>
            <a:off x="2999090" y="339816"/>
            <a:ext cx="2435282" cy="369332"/>
          </a:xfrm>
          <a:prstGeom prst="rect">
            <a:avLst/>
          </a:prstGeom>
        </p:spPr>
        <p:txBody>
          <a:bodyPr wrap="none">
            <a:spAutoFit/>
          </a:bodyPr>
          <a:lstStyle/>
          <a:p>
            <a:r>
              <a:rPr lang="en-US" altLang="ko-KR" dirty="0"/>
              <a:t>**</a:t>
            </a:r>
            <a:r>
              <a:rPr lang="ko-KR" altLang="en-US" dirty="0" err="1"/>
              <a:t>로짓</a:t>
            </a:r>
            <a:r>
              <a:rPr lang="ko-KR" altLang="en-US" dirty="0"/>
              <a:t> 모형의 결과 값</a:t>
            </a:r>
          </a:p>
        </p:txBody>
      </p:sp>
      <p:sp>
        <p:nvSpPr>
          <p:cNvPr id="6" name="직사각형 5">
            <a:extLst>
              <a:ext uri="{FF2B5EF4-FFF2-40B4-BE49-F238E27FC236}">
                <a16:creationId xmlns:a16="http://schemas.microsoft.com/office/drawing/2014/main" id="{DB0D26CF-680B-4499-A518-5DE8C98F9245}"/>
              </a:ext>
            </a:extLst>
          </p:cNvPr>
          <p:cNvSpPr/>
          <p:nvPr/>
        </p:nvSpPr>
        <p:spPr>
          <a:xfrm>
            <a:off x="467544" y="1124744"/>
            <a:ext cx="7498374" cy="646331"/>
          </a:xfrm>
          <a:prstGeom prst="rect">
            <a:avLst/>
          </a:prstGeom>
        </p:spPr>
        <p:txBody>
          <a:bodyPr wrap="square">
            <a:spAutoFit/>
          </a:bodyPr>
          <a:lstStyle/>
          <a:p>
            <a:r>
              <a:rPr lang="ko-KR" altLang="en-US" sz="1200" dirty="0"/>
              <a:t>두 집단의 표본으로 짝을 지어 </a:t>
            </a:r>
            <a:r>
              <a:rPr lang="en-US" altLang="ko-KR" sz="1200" dirty="0"/>
              <a:t>Pairs</a:t>
            </a:r>
            <a:r>
              <a:rPr lang="ko-KR" altLang="en-US" sz="1200" dirty="0"/>
              <a:t>를 생성</a:t>
            </a:r>
            <a:endParaRPr lang="en-US" altLang="ko-KR" sz="1200" dirty="0"/>
          </a:p>
          <a:p>
            <a:r>
              <a:rPr lang="en-US" altLang="ko-KR" sz="1200" dirty="0"/>
              <a:t> </a:t>
            </a:r>
            <a:r>
              <a:rPr lang="ko-KR" altLang="en-US" sz="1200" dirty="0"/>
              <a:t>총 </a:t>
            </a:r>
            <a:r>
              <a:rPr lang="en-US" altLang="ko-KR" sz="1200" dirty="0"/>
              <a:t>(</a:t>
            </a:r>
            <a:r>
              <a:rPr lang="ko-KR" altLang="en-US" sz="1200" dirty="0"/>
              <a:t>정상기업 개수 </a:t>
            </a:r>
            <a:r>
              <a:rPr lang="en-US" altLang="ko-KR" sz="1200" dirty="0"/>
              <a:t>× </a:t>
            </a:r>
            <a:r>
              <a:rPr lang="ko-KR" altLang="en-US" sz="1200" dirty="0"/>
              <a:t>부도기업 개수</a:t>
            </a:r>
            <a:r>
              <a:rPr lang="en-US" altLang="ko-KR" sz="1200" dirty="0"/>
              <a:t>) </a:t>
            </a:r>
            <a:r>
              <a:rPr lang="ko-KR" altLang="en-US" sz="1200" dirty="0"/>
              <a:t>만큼의 </a:t>
            </a:r>
            <a:r>
              <a:rPr lang="en-US" altLang="ko-KR" sz="1200" dirty="0"/>
              <a:t>Pairs </a:t>
            </a:r>
            <a:r>
              <a:rPr lang="ko-KR" altLang="en-US" sz="1200" dirty="0"/>
              <a:t>가 생성 가능</a:t>
            </a:r>
            <a:r>
              <a:rPr lang="en-US" altLang="ko-KR" sz="1200" dirty="0"/>
              <a:t> </a:t>
            </a:r>
            <a:r>
              <a:rPr lang="ko-KR" altLang="en-US" sz="1200" dirty="0"/>
              <a:t>이후 다음과 같은 과정을 거쳐 </a:t>
            </a:r>
            <a:r>
              <a:rPr lang="en-US" altLang="ko-KR" sz="1200" dirty="0">
                <a:highlight>
                  <a:srgbClr val="FFFF00"/>
                </a:highlight>
              </a:rPr>
              <a:t>Concordant, Discordant, Tied</a:t>
            </a:r>
            <a:r>
              <a:rPr lang="ko-KR" altLang="en-US" sz="1200" dirty="0">
                <a:highlight>
                  <a:srgbClr val="FFFF00"/>
                </a:highlight>
              </a:rPr>
              <a:t>의 값을 산출</a:t>
            </a:r>
          </a:p>
        </p:txBody>
      </p:sp>
      <p:sp>
        <p:nvSpPr>
          <p:cNvPr id="8" name="직사각형 7">
            <a:extLst>
              <a:ext uri="{FF2B5EF4-FFF2-40B4-BE49-F238E27FC236}">
                <a16:creationId xmlns:a16="http://schemas.microsoft.com/office/drawing/2014/main" id="{3010B1B2-1D4A-49B6-AB2E-3716A45192FE}"/>
              </a:ext>
            </a:extLst>
          </p:cNvPr>
          <p:cNvSpPr/>
          <p:nvPr/>
        </p:nvSpPr>
        <p:spPr>
          <a:xfrm>
            <a:off x="539552" y="2056638"/>
            <a:ext cx="7776864" cy="3570208"/>
          </a:xfrm>
          <a:prstGeom prst="rect">
            <a:avLst/>
          </a:prstGeom>
          <a:ln>
            <a:solidFill>
              <a:schemeClr val="tx2">
                <a:lumMod val="60000"/>
                <a:lumOff val="40000"/>
              </a:schemeClr>
            </a:solidFill>
          </a:ln>
        </p:spPr>
        <p:txBody>
          <a:bodyPr wrap="square">
            <a:spAutoFit/>
          </a:bodyPr>
          <a:lstStyle/>
          <a:p>
            <a:pPr marL="285750" indent="-285750">
              <a:buFont typeface="Wingdings" panose="05000000000000000000" pitchFamily="2" charset="2"/>
              <a:buChar char="§"/>
            </a:pPr>
            <a:r>
              <a:rPr lang="en-US" altLang="ko-KR" sz="1400" b="1" dirty="0">
                <a:highlight>
                  <a:srgbClr val="00FFFF"/>
                </a:highlight>
              </a:rPr>
              <a:t>Concordant(%)</a:t>
            </a:r>
          </a:p>
          <a:p>
            <a:r>
              <a:rPr lang="ko-KR" altLang="en-US" sz="1200" dirty="0"/>
              <a:t>총 검증표본 중에서 표본내의 </a:t>
            </a:r>
            <a:r>
              <a:rPr lang="en-US" altLang="ko-KR" sz="1200" dirty="0"/>
              <a:t>2</a:t>
            </a:r>
            <a:r>
              <a:rPr lang="ko-KR" altLang="en-US" sz="1200" dirty="0"/>
              <a:t>개 집단에 대하여 정상을 정상으로</a:t>
            </a:r>
            <a:r>
              <a:rPr lang="en-US" altLang="ko-KR" sz="1200" dirty="0"/>
              <a:t>, </a:t>
            </a:r>
            <a:r>
              <a:rPr lang="ko-KR" altLang="en-US" sz="1200" dirty="0"/>
              <a:t>부도를 부도로 옳게 분류한 </a:t>
            </a:r>
            <a:endParaRPr lang="en-US" altLang="ko-KR" sz="1200" dirty="0"/>
          </a:p>
          <a:p>
            <a:r>
              <a:rPr lang="ko-KR" altLang="en-US" sz="1200" dirty="0" err="1"/>
              <a:t>총표본수에서</a:t>
            </a:r>
            <a:r>
              <a:rPr lang="ko-KR" altLang="en-US" sz="1200" dirty="0"/>
              <a:t> 차지하는 비율</a:t>
            </a:r>
            <a:r>
              <a:rPr lang="en-US" altLang="ko-KR" sz="1200" dirty="0"/>
              <a:t>(</a:t>
            </a:r>
            <a:r>
              <a:rPr lang="ko-KR" altLang="en-US" sz="1200" dirty="0">
                <a:highlight>
                  <a:srgbClr val="00FFFF"/>
                </a:highlight>
              </a:rPr>
              <a:t>산술평균</a:t>
            </a:r>
            <a:r>
              <a:rPr lang="en-US" altLang="ko-KR" sz="1200" dirty="0">
                <a:highlight>
                  <a:srgbClr val="00FFFF"/>
                </a:highlight>
              </a:rPr>
              <a:t>)</a:t>
            </a:r>
            <a:r>
              <a:rPr lang="en-US" altLang="ko-KR" sz="1200" dirty="0">
                <a:highlight>
                  <a:srgbClr val="FFFF00"/>
                </a:highlight>
                <a:sym typeface="Wingdings" panose="05000000000000000000" pitchFamily="2" charset="2"/>
              </a:rPr>
              <a:t> </a:t>
            </a:r>
            <a:r>
              <a:rPr lang="en-US" altLang="ko-KR" sz="1200" dirty="0">
                <a:sym typeface="Wingdings" panose="05000000000000000000" pitchFamily="2" charset="2"/>
              </a:rPr>
              <a:t> </a:t>
            </a:r>
            <a:r>
              <a:rPr lang="ko-KR" altLang="en-US" sz="1200" dirty="0"/>
              <a:t> </a:t>
            </a:r>
            <a:r>
              <a:rPr lang="en-US" altLang="ko-KR" sz="1200" dirty="0">
                <a:highlight>
                  <a:srgbClr val="FFFF00"/>
                </a:highlight>
              </a:rPr>
              <a:t>Concordant </a:t>
            </a:r>
            <a:r>
              <a:rPr lang="ko-KR" altLang="en-US" sz="1200" dirty="0">
                <a:highlight>
                  <a:srgbClr val="FFFF00"/>
                </a:highlight>
              </a:rPr>
              <a:t>값이 높을수록 정확도가 높다</a:t>
            </a:r>
            <a:r>
              <a:rPr lang="en-US" altLang="ko-KR" sz="1200" dirty="0"/>
              <a:t>.</a:t>
            </a:r>
            <a:r>
              <a:rPr lang="ko-KR" altLang="en-US" sz="1200" dirty="0"/>
              <a:t> </a:t>
            </a:r>
            <a:endParaRPr lang="en-US" altLang="ko-KR" sz="1200" dirty="0"/>
          </a:p>
          <a:p>
            <a:r>
              <a:rPr lang="en-US" altLang="ko-KR" sz="1400" dirty="0"/>
              <a:t>==</a:t>
            </a:r>
            <a:r>
              <a:rPr lang="en-US" altLang="ko-KR" sz="1400" dirty="0">
                <a:sym typeface="Wingdings" panose="05000000000000000000" pitchFamily="2" charset="2"/>
              </a:rPr>
              <a:t></a:t>
            </a:r>
            <a:endParaRPr lang="en-US" altLang="ko-KR" sz="1400" dirty="0"/>
          </a:p>
          <a:p>
            <a:r>
              <a:rPr lang="en-US" altLang="ko-KR" sz="1400" dirty="0"/>
              <a:t>                   (                                                  ) / 2</a:t>
            </a:r>
          </a:p>
          <a:p>
            <a:r>
              <a:rPr lang="en-US" altLang="ko-KR" sz="1400" dirty="0"/>
              <a:t>            </a:t>
            </a:r>
          </a:p>
          <a:p>
            <a:endParaRPr lang="en-US" altLang="ko-KR" sz="1200" dirty="0"/>
          </a:p>
          <a:p>
            <a:pPr marL="285750" indent="-285750">
              <a:buFont typeface="Wingdings" panose="05000000000000000000" pitchFamily="2" charset="2"/>
              <a:buChar char="à"/>
            </a:pPr>
            <a:r>
              <a:rPr lang="ko-KR" altLang="en-US" sz="1200" dirty="0">
                <a:sym typeface="Wingdings" panose="05000000000000000000" pitchFamily="2" charset="2"/>
              </a:rPr>
              <a:t>문제점 </a:t>
            </a:r>
            <a:r>
              <a:rPr lang="en-US" altLang="ko-KR" sz="1200" dirty="0">
                <a:sym typeface="Wingdings" panose="05000000000000000000" pitchFamily="2" charset="2"/>
              </a:rPr>
              <a:t>?? (</a:t>
            </a:r>
            <a:r>
              <a:rPr lang="ko-KR" altLang="en-US" sz="1200" dirty="0">
                <a:sym typeface="Wingdings" panose="05000000000000000000" pitchFamily="2" charset="2"/>
              </a:rPr>
              <a:t>데이터의</a:t>
            </a:r>
            <a:r>
              <a:rPr lang="en-US" altLang="ko-KR" sz="1200" dirty="0">
                <a:sym typeface="Wingdings" panose="05000000000000000000" pitchFamily="2" charset="2"/>
              </a:rPr>
              <a:t> </a:t>
            </a:r>
            <a:r>
              <a:rPr lang="ko-KR" altLang="en-US" sz="1200" dirty="0">
                <a:sym typeface="Wingdings" panose="05000000000000000000" pitchFamily="2" charset="2"/>
              </a:rPr>
              <a:t>불균형의 고려하지 못한다 </a:t>
            </a:r>
            <a:r>
              <a:rPr lang="en-US" altLang="ko-KR" sz="1200" dirty="0">
                <a:sym typeface="Wingdings" panose="05000000000000000000" pitchFamily="2" charset="2"/>
              </a:rPr>
              <a:t>: </a:t>
            </a:r>
            <a:r>
              <a:rPr lang="ko-KR" altLang="en-US" sz="1200" dirty="0">
                <a:sym typeface="Wingdings" panose="05000000000000000000" pitchFamily="2" charset="2"/>
              </a:rPr>
              <a:t>문제점을 </a:t>
            </a:r>
            <a:r>
              <a:rPr lang="ko-KR" altLang="en-US" sz="1200" dirty="0">
                <a:highlight>
                  <a:srgbClr val="FFFF00"/>
                </a:highlight>
                <a:sym typeface="Wingdings" panose="05000000000000000000" pitchFamily="2" charset="2"/>
              </a:rPr>
              <a:t>보완한 값이 </a:t>
            </a:r>
            <a:r>
              <a:rPr lang="en-US" altLang="ko-KR" sz="1200" dirty="0">
                <a:highlight>
                  <a:srgbClr val="FFFF00"/>
                </a:highlight>
                <a:sym typeface="Wingdings" panose="05000000000000000000" pitchFamily="2" charset="2"/>
              </a:rPr>
              <a:t>FI score</a:t>
            </a:r>
            <a:r>
              <a:rPr lang="en-US" altLang="ko-KR" sz="1200" dirty="0">
                <a:sym typeface="Wingdings" panose="05000000000000000000" pitchFamily="2" charset="2"/>
              </a:rPr>
              <a:t>)</a:t>
            </a:r>
          </a:p>
          <a:p>
            <a:pPr marL="285750" indent="-285750">
              <a:buFont typeface="Wingdings" panose="05000000000000000000" pitchFamily="2" charset="2"/>
              <a:buChar char="à"/>
            </a:pPr>
            <a:endParaRPr lang="en-US" altLang="ko-KR" sz="1400" dirty="0"/>
          </a:p>
          <a:p>
            <a:pPr marL="285750" indent="-285750">
              <a:buFont typeface="Wingdings" panose="05000000000000000000" pitchFamily="2" charset="2"/>
              <a:buChar char="§"/>
            </a:pPr>
            <a:r>
              <a:rPr lang="en-US" altLang="ko-KR" sz="1400" b="1" dirty="0">
                <a:highlight>
                  <a:srgbClr val="00FFFF"/>
                </a:highlight>
              </a:rPr>
              <a:t>Discordant (</a:t>
            </a:r>
            <a:r>
              <a:rPr lang="en-US" altLang="ko-KR" sz="1400" b="1" dirty="0"/>
              <a:t>%)</a:t>
            </a:r>
          </a:p>
          <a:p>
            <a:r>
              <a:rPr lang="ko-KR" altLang="en-US" sz="1200" dirty="0"/>
              <a:t>총 검증표본 중에서 표본내의 </a:t>
            </a:r>
            <a:r>
              <a:rPr lang="en-US" altLang="ko-KR" sz="1200" dirty="0"/>
              <a:t>2</a:t>
            </a:r>
            <a:r>
              <a:rPr lang="ko-KR" altLang="en-US" sz="1200" dirty="0"/>
              <a:t>개 집단에 대하여 정상을 부도로</a:t>
            </a:r>
            <a:r>
              <a:rPr lang="en-US" altLang="ko-KR" sz="1200" dirty="0"/>
              <a:t>, </a:t>
            </a:r>
            <a:r>
              <a:rPr lang="ko-KR" altLang="en-US" sz="1200" dirty="0"/>
              <a:t>부도를 정상으로 잘못 분류한 표본수가 </a:t>
            </a:r>
            <a:r>
              <a:rPr lang="ko-KR" altLang="en-US" sz="1200" dirty="0" err="1"/>
              <a:t>총표본수에서</a:t>
            </a:r>
            <a:r>
              <a:rPr lang="ko-KR" altLang="en-US" sz="1200" dirty="0"/>
              <a:t> 차지하는 비율  </a:t>
            </a:r>
            <a:r>
              <a:rPr lang="en-US" altLang="ko-KR" sz="1200" dirty="0">
                <a:sym typeface="Wingdings" panose="05000000000000000000" pitchFamily="2" charset="2"/>
              </a:rPr>
              <a:t>  </a:t>
            </a:r>
            <a:r>
              <a:rPr lang="en-US" altLang="ko-KR" sz="1200" dirty="0">
                <a:highlight>
                  <a:srgbClr val="FFFF00"/>
                </a:highlight>
              </a:rPr>
              <a:t>Discordant </a:t>
            </a:r>
            <a:r>
              <a:rPr lang="ko-KR" altLang="en-US" sz="1200" dirty="0">
                <a:highlight>
                  <a:srgbClr val="FFFF00"/>
                </a:highlight>
              </a:rPr>
              <a:t>값이 낮을수록  분류 정확도 높다</a:t>
            </a:r>
            <a:endParaRPr lang="en-US" altLang="ko-KR" sz="1200" dirty="0">
              <a:highlight>
                <a:srgbClr val="FFFF00"/>
              </a:highlight>
            </a:endParaRPr>
          </a:p>
          <a:p>
            <a:r>
              <a:rPr lang="en-US" altLang="ko-KR" sz="1200" dirty="0">
                <a:highlight>
                  <a:srgbClr val="FFFF00"/>
                </a:highlight>
              </a:rPr>
              <a:t>  </a:t>
            </a:r>
            <a:r>
              <a:rPr lang="en-US" altLang="ko-KR" sz="1200" dirty="0">
                <a:highlight>
                  <a:srgbClr val="FFFF00"/>
                </a:highlight>
                <a:sym typeface="Wingdings" panose="05000000000000000000" pitchFamily="2" charset="2"/>
              </a:rPr>
              <a:t> </a:t>
            </a:r>
            <a:r>
              <a:rPr lang="en-US" altLang="ko-KR" sz="1200" dirty="0">
                <a:highlight>
                  <a:srgbClr val="FFFF00"/>
                </a:highlight>
              </a:rPr>
              <a:t>1</a:t>
            </a:r>
            <a:r>
              <a:rPr lang="ko-KR" altLang="en-US" sz="1200" dirty="0">
                <a:highlight>
                  <a:srgbClr val="FFFF00"/>
                </a:highlight>
              </a:rPr>
              <a:t>종오류와 </a:t>
            </a:r>
            <a:r>
              <a:rPr lang="en-US" altLang="ko-KR" sz="1200" dirty="0">
                <a:highlight>
                  <a:srgbClr val="FFFF00"/>
                </a:highlight>
              </a:rPr>
              <a:t>2</a:t>
            </a:r>
            <a:r>
              <a:rPr lang="ko-KR" altLang="en-US" sz="1200" dirty="0" err="1">
                <a:highlight>
                  <a:srgbClr val="FFFF00"/>
                </a:highlight>
              </a:rPr>
              <a:t>종오류</a:t>
            </a:r>
            <a:r>
              <a:rPr lang="ko-KR" altLang="en-US" sz="1200" dirty="0">
                <a:highlight>
                  <a:srgbClr val="FFFF00"/>
                </a:highlight>
              </a:rPr>
              <a:t> 합</a:t>
            </a:r>
          </a:p>
          <a:p>
            <a:pPr marL="285750" indent="-285750">
              <a:buFont typeface="Wingdings" panose="05000000000000000000" pitchFamily="2" charset="2"/>
              <a:buChar char="§"/>
            </a:pPr>
            <a:endParaRPr lang="en-US" altLang="ko-KR" sz="1400" dirty="0"/>
          </a:p>
          <a:p>
            <a:pPr marL="285750" indent="-285750">
              <a:buFont typeface="Wingdings" panose="05000000000000000000" pitchFamily="2" charset="2"/>
              <a:buChar char="§"/>
            </a:pPr>
            <a:r>
              <a:rPr lang="ko-KR" altLang="en-US" sz="1400" b="1" dirty="0"/>
              <a:t> </a:t>
            </a:r>
            <a:r>
              <a:rPr lang="en-US" altLang="ko-KR" sz="1400" b="1" dirty="0"/>
              <a:t>Tied(%)</a:t>
            </a:r>
          </a:p>
          <a:p>
            <a:r>
              <a:rPr lang="ko-KR" altLang="en-US" sz="1200" dirty="0"/>
              <a:t> 총 검증표본 중에서 표본내의 </a:t>
            </a:r>
            <a:r>
              <a:rPr lang="en-US" altLang="ko-KR" sz="1200" dirty="0"/>
              <a:t>2 </a:t>
            </a:r>
            <a:r>
              <a:rPr lang="ko-KR" altLang="en-US" sz="1200" dirty="0"/>
              <a:t>개 집단에 대하여 분류 정확도가 </a:t>
            </a:r>
            <a:r>
              <a:rPr lang="en-US" altLang="ko-KR" sz="1200" dirty="0"/>
              <a:t>50%</a:t>
            </a:r>
            <a:r>
              <a:rPr lang="ko-KR" altLang="en-US" sz="1200" dirty="0"/>
              <a:t> </a:t>
            </a:r>
            <a:endParaRPr lang="en-US" altLang="ko-KR" sz="1200" dirty="0"/>
          </a:p>
          <a:p>
            <a:r>
              <a:rPr lang="en-US" altLang="ko-KR" sz="1200" dirty="0"/>
              <a:t>(</a:t>
            </a:r>
            <a:r>
              <a:rPr lang="ko-KR" altLang="en-US" sz="1200" dirty="0"/>
              <a:t>표본 수</a:t>
            </a:r>
            <a:r>
              <a:rPr lang="en-US" altLang="ko-KR" sz="1200" dirty="0"/>
              <a:t>/ </a:t>
            </a:r>
            <a:r>
              <a:rPr lang="ko-KR" altLang="en-US" sz="1200" dirty="0"/>
              <a:t>총 검증표본 수</a:t>
            </a:r>
            <a:r>
              <a:rPr lang="en-US" altLang="ko-KR" sz="1200" dirty="0"/>
              <a:t>)</a:t>
            </a:r>
          </a:p>
        </p:txBody>
      </p:sp>
      <p:sp>
        <p:nvSpPr>
          <p:cNvPr id="7" name="바닥글 개체 틀 6">
            <a:extLst>
              <a:ext uri="{FF2B5EF4-FFF2-40B4-BE49-F238E27FC236}">
                <a16:creationId xmlns:a16="http://schemas.microsoft.com/office/drawing/2014/main" id="{62E86505-892C-4D84-9C3D-F56554C728CD}"/>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78910643-02AD-4E87-8DB5-E8EF5B3D6DC0}"/>
              </a:ext>
            </a:extLst>
          </p:cNvPr>
          <p:cNvSpPr>
            <a:spLocks noGrp="1"/>
          </p:cNvSpPr>
          <p:nvPr>
            <p:ph type="sldNum" sz="quarter" idx="12"/>
          </p:nvPr>
        </p:nvSpPr>
        <p:spPr/>
        <p:txBody>
          <a:bodyPr/>
          <a:lstStyle/>
          <a:p>
            <a:fld id="{DE77BB65-F969-4654-BF30-45C70C1BE112}" type="slidenum">
              <a:rPr lang="ko-KR" altLang="en-US" smtClean="0"/>
              <a:pPr/>
              <a:t>330</a:t>
            </a:fld>
            <a:endParaRPr lang="ko-KR" altLang="en-US"/>
          </a:p>
        </p:txBody>
      </p:sp>
      <p:sp>
        <p:nvSpPr>
          <p:cNvPr id="12" name="직사각형 11">
            <a:extLst>
              <a:ext uri="{FF2B5EF4-FFF2-40B4-BE49-F238E27FC236}">
                <a16:creationId xmlns:a16="http://schemas.microsoft.com/office/drawing/2014/main" id="{6A66277B-5D29-408A-91D6-FF922BAC169A}"/>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B92F54C-4245-4150-8F6A-93700924BBAD}"/>
                  </a:ext>
                </a:extLst>
              </p:cNvPr>
              <p:cNvSpPr txBox="1"/>
              <p:nvPr/>
            </p:nvSpPr>
            <p:spPr>
              <a:xfrm>
                <a:off x="1556387" y="2784442"/>
                <a:ext cx="1129668" cy="362472"/>
              </a:xfrm>
              <a:prstGeom prst="rect">
                <a:avLst/>
              </a:prstGeom>
              <a:noFill/>
            </p:spPr>
            <p:txBody>
              <a:bodyPr wrap="none" lIns="0" tIns="0" rIns="0" bIns="0" rtlCol="0">
                <a:spAutoFit/>
              </a:bodyPr>
              <a:lstStyle/>
              <a:p>
                <a14:m>
                  <m:oMath xmlns:m="http://schemas.openxmlformats.org/officeDocument/2006/math">
                    <m:f>
                      <m:fPr>
                        <m:ctrlPr>
                          <a:rPr lang="en-US" altLang="ko-KR" sz="1200" i="1" smtClean="0">
                            <a:latin typeface="Cambria Math" panose="02040503050406030204" pitchFamily="18" charset="0"/>
                          </a:rPr>
                        </m:ctrlPr>
                      </m:fPr>
                      <m:num>
                        <m:r>
                          <a:rPr lang="ko-KR" altLang="en-US" sz="1200" i="1">
                            <a:latin typeface="Cambria Math" panose="02040503050406030204" pitchFamily="18" charset="0"/>
                          </a:rPr>
                          <m:t>정</m:t>
                        </m:r>
                        <m:r>
                          <a:rPr lang="ko-KR" altLang="en-US" sz="1200" i="1" smtClean="0">
                            <a:latin typeface="Cambria Math" panose="02040503050406030204" pitchFamily="18" charset="0"/>
                          </a:rPr>
                          <m:t>상</m:t>
                        </m:r>
                        <m:r>
                          <a:rPr lang="ko-KR" altLang="en-US" sz="1200" i="1">
                            <a:latin typeface="Cambria Math" panose="02040503050406030204" pitchFamily="18" charset="0"/>
                          </a:rPr>
                          <m:t>기</m:t>
                        </m:r>
                        <m:r>
                          <a:rPr lang="ko-KR" altLang="en-US" sz="1200" i="1" smtClean="0">
                            <a:latin typeface="Cambria Math" panose="02040503050406030204" pitchFamily="18" charset="0"/>
                          </a:rPr>
                          <m:t>업</m:t>
                        </m:r>
                        <m:r>
                          <a:rPr lang="ko-KR" altLang="en-US" sz="1200" i="1">
                            <a:latin typeface="Cambria Math" panose="02040503050406030204" pitchFamily="18" charset="0"/>
                          </a:rPr>
                          <m:t>예</m:t>
                        </m:r>
                        <m:r>
                          <a:rPr lang="ko-KR" altLang="en-US" sz="1200" i="1" smtClean="0">
                            <a:latin typeface="Cambria Math" panose="02040503050406030204" pitchFamily="18" charset="0"/>
                          </a:rPr>
                          <m:t>측</m:t>
                        </m:r>
                      </m:num>
                      <m:den>
                        <m:r>
                          <a:rPr lang="ko-KR" altLang="en-US" sz="1200" i="1">
                            <a:latin typeface="Cambria Math" panose="02040503050406030204" pitchFamily="18" charset="0"/>
                          </a:rPr>
                          <m:t>총정</m:t>
                        </m:r>
                        <m:r>
                          <a:rPr lang="ko-KR" altLang="en-US" sz="1200" i="1" smtClean="0">
                            <a:latin typeface="Cambria Math" panose="02040503050406030204" pitchFamily="18" charset="0"/>
                          </a:rPr>
                          <m:t>상</m:t>
                        </m:r>
                        <m:r>
                          <a:rPr lang="ko-KR" altLang="en-US" sz="1200" i="1">
                            <a:latin typeface="Cambria Math" panose="02040503050406030204" pitchFamily="18" charset="0"/>
                          </a:rPr>
                          <m:t>기</m:t>
                        </m:r>
                        <m:r>
                          <a:rPr lang="ko-KR" altLang="en-US" sz="1200" i="1" smtClean="0">
                            <a:latin typeface="Cambria Math" panose="02040503050406030204" pitchFamily="18" charset="0"/>
                          </a:rPr>
                          <m:t>업</m:t>
                        </m:r>
                        <m:r>
                          <a:rPr lang="ko-KR" altLang="en-US" sz="1200" i="1">
                            <a:latin typeface="Cambria Math" panose="02040503050406030204" pitchFamily="18" charset="0"/>
                          </a:rPr>
                          <m:t>수</m:t>
                        </m:r>
                      </m:den>
                    </m:f>
                  </m:oMath>
                </a14:m>
                <a:r>
                  <a:rPr lang="ko-KR" altLang="en-US" sz="1200" dirty="0"/>
                  <a:t>  </a:t>
                </a:r>
                <a:r>
                  <a:rPr lang="en-US" altLang="ko-KR" sz="1200" dirty="0"/>
                  <a:t>+ </a:t>
                </a:r>
                <a:endParaRPr lang="ko-KR" altLang="en-US" sz="1200" dirty="0"/>
              </a:p>
            </p:txBody>
          </p:sp>
        </mc:Choice>
        <mc:Fallback xmlns="">
          <p:sp>
            <p:nvSpPr>
              <p:cNvPr id="2" name="TextBox 1">
                <a:extLst>
                  <a:ext uri="{FF2B5EF4-FFF2-40B4-BE49-F238E27FC236}">
                    <a16:creationId xmlns:a16="http://schemas.microsoft.com/office/drawing/2014/main" id="{CB92F54C-4245-4150-8F6A-93700924BBAD}"/>
                  </a:ext>
                </a:extLst>
              </p:cNvPr>
              <p:cNvSpPr txBox="1">
                <a:spLocks noRot="1" noChangeAspect="1" noMove="1" noResize="1" noEditPoints="1" noAdjustHandles="1" noChangeArrowheads="1" noChangeShapeType="1" noTextEdit="1"/>
              </p:cNvSpPr>
              <p:nvPr/>
            </p:nvSpPr>
            <p:spPr>
              <a:xfrm>
                <a:off x="1556387" y="2784442"/>
                <a:ext cx="1129668" cy="362472"/>
              </a:xfrm>
              <a:prstGeom prst="rect">
                <a:avLst/>
              </a:prstGeom>
              <a:blipFill>
                <a:blip r:embed="rId2"/>
                <a:stretch>
                  <a:fillRect l="-6452" t="-3390" r="-7527" b="-2203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C021B62-74D2-4119-A03D-F184E3DC1E30}"/>
                  </a:ext>
                </a:extLst>
              </p:cNvPr>
              <p:cNvSpPr txBox="1"/>
              <p:nvPr/>
            </p:nvSpPr>
            <p:spPr>
              <a:xfrm>
                <a:off x="2735061" y="2748600"/>
                <a:ext cx="967829" cy="3983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1200" i="1" smtClean="0">
                              <a:latin typeface="Cambria Math" panose="02040503050406030204" pitchFamily="18" charset="0"/>
                            </a:rPr>
                          </m:ctrlPr>
                        </m:fPr>
                        <m:num>
                          <m:r>
                            <a:rPr lang="ko-KR" altLang="en-US" sz="1200" i="1">
                              <a:latin typeface="Cambria Math" panose="02040503050406030204" pitchFamily="18" charset="0"/>
                            </a:rPr>
                            <m:t>부</m:t>
                          </m:r>
                          <m:r>
                            <a:rPr lang="ko-KR" altLang="en-US" sz="1200" i="1" smtClean="0">
                              <a:latin typeface="Cambria Math" panose="02040503050406030204" pitchFamily="18" charset="0"/>
                            </a:rPr>
                            <m:t>도</m:t>
                          </m:r>
                          <m:r>
                            <a:rPr lang="ko-KR" altLang="en-US" sz="1200" i="1">
                              <a:latin typeface="Cambria Math" panose="02040503050406030204" pitchFamily="18" charset="0"/>
                            </a:rPr>
                            <m:t>기</m:t>
                          </m:r>
                          <m:r>
                            <a:rPr lang="ko-KR" altLang="en-US" sz="1200" i="1" smtClean="0">
                              <a:latin typeface="Cambria Math" panose="02040503050406030204" pitchFamily="18" charset="0"/>
                            </a:rPr>
                            <m:t>업</m:t>
                          </m:r>
                          <m:r>
                            <a:rPr lang="ko-KR" altLang="en-US" sz="1200" i="1">
                              <a:latin typeface="Cambria Math" panose="02040503050406030204" pitchFamily="18" charset="0"/>
                            </a:rPr>
                            <m:t>예</m:t>
                          </m:r>
                          <m:r>
                            <a:rPr lang="ko-KR" altLang="en-US" sz="1200" i="1" smtClean="0">
                              <a:latin typeface="Cambria Math" panose="02040503050406030204" pitchFamily="18" charset="0"/>
                            </a:rPr>
                            <m:t>측</m:t>
                          </m:r>
                        </m:num>
                        <m:den>
                          <m:r>
                            <a:rPr lang="ko-KR" altLang="en-US" sz="1200" i="1">
                              <a:latin typeface="Cambria Math" panose="02040503050406030204" pitchFamily="18" charset="0"/>
                            </a:rPr>
                            <m:t>총</m:t>
                          </m:r>
                          <m:r>
                            <a:rPr lang="ko-KR" altLang="en-US" sz="1200" i="1" smtClean="0">
                              <a:latin typeface="Cambria Math" panose="02040503050406030204" pitchFamily="18" charset="0"/>
                            </a:rPr>
                            <m:t>부</m:t>
                          </m:r>
                          <m:r>
                            <a:rPr lang="ko-KR" altLang="en-US" sz="1200" i="1">
                              <a:latin typeface="Cambria Math" panose="02040503050406030204" pitchFamily="18" charset="0"/>
                            </a:rPr>
                            <m:t>도기</m:t>
                          </m:r>
                          <m:r>
                            <a:rPr lang="ko-KR" altLang="en-US" sz="1200" i="1" smtClean="0">
                              <a:latin typeface="Cambria Math" panose="02040503050406030204" pitchFamily="18" charset="0"/>
                            </a:rPr>
                            <m:t>업</m:t>
                          </m:r>
                          <m:r>
                            <a:rPr lang="ko-KR" altLang="en-US" sz="1200" i="1">
                              <a:latin typeface="Cambria Math" panose="02040503050406030204" pitchFamily="18" charset="0"/>
                            </a:rPr>
                            <m:t>수</m:t>
                          </m:r>
                        </m:den>
                      </m:f>
                    </m:oMath>
                  </m:oMathPara>
                </a14:m>
                <a:endParaRPr lang="ko-KR" altLang="en-US" sz="1200" dirty="0"/>
              </a:p>
            </p:txBody>
          </p:sp>
        </mc:Choice>
        <mc:Fallback xmlns="">
          <p:sp>
            <p:nvSpPr>
              <p:cNvPr id="13" name="TextBox 12">
                <a:extLst>
                  <a:ext uri="{FF2B5EF4-FFF2-40B4-BE49-F238E27FC236}">
                    <a16:creationId xmlns:a16="http://schemas.microsoft.com/office/drawing/2014/main" id="{8C021B62-74D2-4119-A03D-F184E3DC1E30}"/>
                  </a:ext>
                </a:extLst>
              </p:cNvPr>
              <p:cNvSpPr txBox="1">
                <a:spLocks noRot="1" noChangeAspect="1" noMove="1" noResize="1" noEditPoints="1" noAdjustHandles="1" noChangeArrowheads="1" noChangeShapeType="1" noTextEdit="1"/>
              </p:cNvSpPr>
              <p:nvPr/>
            </p:nvSpPr>
            <p:spPr>
              <a:xfrm>
                <a:off x="2735061" y="2748600"/>
                <a:ext cx="967829" cy="398314"/>
              </a:xfrm>
              <a:prstGeom prst="rect">
                <a:avLst/>
              </a:prstGeom>
              <a:blipFill>
                <a:blip r:embed="rId3"/>
                <a:stretch>
                  <a:fillRect l="-5063" t="-3077" r="-5063" b="-1846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4233007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FE42B7A2-0D98-48A1-B217-6DF96A1003F2}"/>
              </a:ext>
            </a:extLst>
          </p:cNvPr>
          <p:cNvSpPr/>
          <p:nvPr/>
        </p:nvSpPr>
        <p:spPr>
          <a:xfrm>
            <a:off x="2339014" y="321546"/>
            <a:ext cx="5512856" cy="369332"/>
          </a:xfrm>
          <a:prstGeom prst="rect">
            <a:avLst/>
          </a:prstGeom>
        </p:spPr>
        <p:txBody>
          <a:bodyPr wrap="square">
            <a:spAutoFit/>
          </a:bodyPr>
          <a:lstStyle/>
          <a:p>
            <a:r>
              <a:rPr lang="en-US" altLang="ko-KR" dirty="0"/>
              <a:t>**</a:t>
            </a:r>
            <a:r>
              <a:rPr lang="ko-KR" altLang="en-US" dirty="0"/>
              <a:t>참고</a:t>
            </a:r>
            <a:r>
              <a:rPr lang="en-US" altLang="ko-KR" dirty="0"/>
              <a:t> (</a:t>
            </a:r>
            <a:r>
              <a:rPr lang="ko-KR" altLang="en-US" dirty="0"/>
              <a:t>신용등급</a:t>
            </a:r>
            <a:r>
              <a:rPr lang="en-US" altLang="ko-KR" dirty="0"/>
              <a:t>/</a:t>
            </a:r>
            <a:r>
              <a:rPr lang="ko-KR" altLang="en-US" dirty="0"/>
              <a:t>점수 산정</a:t>
            </a:r>
            <a:r>
              <a:rPr lang="en-US" altLang="ko-KR" dirty="0"/>
              <a:t>)</a:t>
            </a:r>
          </a:p>
        </p:txBody>
      </p:sp>
      <p:sp>
        <p:nvSpPr>
          <p:cNvPr id="2" name="직사각형 1">
            <a:extLst>
              <a:ext uri="{FF2B5EF4-FFF2-40B4-BE49-F238E27FC236}">
                <a16:creationId xmlns:a16="http://schemas.microsoft.com/office/drawing/2014/main" id="{CD2A4F57-5819-46F1-9B0F-88F657772CC5}"/>
              </a:ext>
            </a:extLst>
          </p:cNvPr>
          <p:cNvSpPr/>
          <p:nvPr/>
        </p:nvSpPr>
        <p:spPr>
          <a:xfrm>
            <a:off x="554354" y="1323798"/>
            <a:ext cx="7978085" cy="861774"/>
          </a:xfrm>
          <a:prstGeom prst="rect">
            <a:avLst/>
          </a:prstGeom>
        </p:spPr>
        <p:txBody>
          <a:bodyPr wrap="square">
            <a:spAutoFit/>
          </a:bodyPr>
          <a:lstStyle/>
          <a:p>
            <a:pPr fontAlgn="ctr"/>
            <a:r>
              <a:rPr lang="en-US" altLang="ko-KR" sz="1400" b="1" dirty="0">
                <a:solidFill>
                  <a:srgbClr val="010101"/>
                </a:solidFill>
                <a:highlight>
                  <a:srgbClr val="00FFFF"/>
                </a:highlight>
                <a:latin typeface="Noto Sans Korean"/>
              </a:rPr>
              <a:t>K-S </a:t>
            </a:r>
            <a:r>
              <a:rPr lang="ko-KR" altLang="en-US" sz="1400" b="1" dirty="0">
                <a:solidFill>
                  <a:srgbClr val="010101"/>
                </a:solidFill>
                <a:highlight>
                  <a:srgbClr val="00FFFF"/>
                </a:highlight>
                <a:latin typeface="Noto Sans Korean"/>
              </a:rPr>
              <a:t>통계량 </a:t>
            </a:r>
            <a:r>
              <a:rPr lang="en-US" altLang="ko-KR" sz="1400" b="1" dirty="0">
                <a:solidFill>
                  <a:srgbClr val="010101"/>
                </a:solidFill>
                <a:highlight>
                  <a:srgbClr val="00FFFF"/>
                </a:highlight>
                <a:latin typeface="Noto Sans Korean"/>
              </a:rPr>
              <a:t>(Kolmogorov-Smirnov Statistics</a:t>
            </a:r>
            <a:r>
              <a:rPr lang="en-US" altLang="ko-KR" sz="1400" b="1" dirty="0">
                <a:solidFill>
                  <a:srgbClr val="010101"/>
                </a:solidFill>
                <a:latin typeface="Noto Sans Korean"/>
              </a:rPr>
              <a:t>)</a:t>
            </a:r>
          </a:p>
          <a:p>
            <a:r>
              <a:rPr lang="en-US" altLang="ko-KR" sz="1200" dirty="0"/>
              <a:t>  </a:t>
            </a:r>
            <a:r>
              <a:rPr lang="en-US" altLang="ko-KR" sz="1200" dirty="0">
                <a:highlight>
                  <a:srgbClr val="FFFF00"/>
                </a:highlight>
              </a:rPr>
              <a:t>=  ( </a:t>
            </a:r>
            <a:r>
              <a:rPr lang="ko-KR" altLang="en-US" sz="1200" dirty="0">
                <a:highlight>
                  <a:srgbClr val="FFFF00"/>
                </a:highlight>
              </a:rPr>
              <a:t>정상기업 각 등급별  누적확률분포 </a:t>
            </a:r>
            <a:r>
              <a:rPr lang="en-US" altLang="ko-KR" sz="1200" dirty="0">
                <a:highlight>
                  <a:srgbClr val="FFFF00"/>
                </a:highlight>
              </a:rPr>
              <a:t>- </a:t>
            </a:r>
            <a:r>
              <a:rPr lang="ko-KR" altLang="en-US" sz="1200" dirty="0">
                <a:highlight>
                  <a:srgbClr val="FFFF00"/>
                </a:highlight>
              </a:rPr>
              <a:t> 부도기업 각 등급별 누적확률분포</a:t>
            </a:r>
            <a:r>
              <a:rPr lang="en-US" altLang="ko-KR" sz="1200" dirty="0">
                <a:highlight>
                  <a:srgbClr val="FFFF00"/>
                </a:highlight>
              </a:rPr>
              <a:t>)  </a:t>
            </a:r>
            <a:r>
              <a:rPr lang="ko-KR" altLang="en-US" sz="1200" dirty="0"/>
              <a:t>변별력을 평가</a:t>
            </a:r>
            <a:endParaRPr lang="en-US" altLang="ko-KR" sz="1200" dirty="0"/>
          </a:p>
          <a:p>
            <a:pPr>
              <a:buFont typeface="Arial" panose="020B0604020202020204" pitchFamily="34" charset="0"/>
              <a:buChar char="•"/>
            </a:pPr>
            <a:r>
              <a:rPr lang="en-US" altLang="ko-KR" sz="1200" dirty="0">
                <a:sym typeface="Wingdings" panose="05000000000000000000" pitchFamily="2" charset="2"/>
              </a:rPr>
              <a:t> </a:t>
            </a:r>
            <a:r>
              <a:rPr lang="en-US" altLang="ko-KR" sz="1200" dirty="0"/>
              <a:t>K-S </a:t>
            </a:r>
            <a:r>
              <a:rPr lang="ko-KR" altLang="en-US" sz="1200" dirty="0"/>
              <a:t>통계량이 </a:t>
            </a:r>
            <a:r>
              <a:rPr lang="en-US" altLang="ko-KR" sz="1200" dirty="0"/>
              <a:t>40% </a:t>
            </a:r>
            <a:r>
              <a:rPr lang="ko-KR" altLang="en-US" sz="1200" dirty="0"/>
              <a:t>이상일 경우 양호한 수준이라고 할 수 있으며</a:t>
            </a:r>
            <a:r>
              <a:rPr lang="en-US" altLang="ko-KR" sz="1200" dirty="0"/>
              <a:t>, 20% </a:t>
            </a:r>
            <a:r>
              <a:rPr lang="ko-KR" altLang="en-US" sz="1200" dirty="0"/>
              <a:t>미만이면 재검토 필요 모형</a:t>
            </a:r>
            <a:endParaRPr lang="en-US" altLang="ko-KR" sz="1200" dirty="0"/>
          </a:p>
          <a:p>
            <a:pPr>
              <a:buFont typeface="Arial" panose="020B0604020202020204" pitchFamily="34" charset="0"/>
              <a:buChar char="•"/>
            </a:pPr>
            <a:endParaRPr lang="en-US" altLang="ko-KR" sz="1200" b="0" i="0" dirty="0">
              <a:solidFill>
                <a:srgbClr val="656565"/>
              </a:solidFill>
              <a:effectLst/>
              <a:latin typeface="Noto Sans Korean"/>
            </a:endParaRPr>
          </a:p>
        </p:txBody>
      </p:sp>
      <p:sp>
        <p:nvSpPr>
          <p:cNvPr id="6" name="직사각형 5">
            <a:extLst>
              <a:ext uri="{FF2B5EF4-FFF2-40B4-BE49-F238E27FC236}">
                <a16:creationId xmlns:a16="http://schemas.microsoft.com/office/drawing/2014/main" id="{AC6EFC78-6547-4F27-A191-63DFCEBF0CAE}"/>
              </a:ext>
            </a:extLst>
          </p:cNvPr>
          <p:cNvSpPr/>
          <p:nvPr/>
        </p:nvSpPr>
        <p:spPr>
          <a:xfrm>
            <a:off x="507660" y="962593"/>
            <a:ext cx="6944660" cy="307777"/>
          </a:xfrm>
          <a:prstGeom prst="rect">
            <a:avLst/>
          </a:prstGeom>
        </p:spPr>
        <p:txBody>
          <a:bodyPr wrap="square">
            <a:spAutoFit/>
          </a:bodyPr>
          <a:lstStyle/>
          <a:p>
            <a:r>
              <a:rPr lang="ko-KR" altLang="en-US" sz="1400" dirty="0"/>
              <a:t>자료 </a:t>
            </a:r>
            <a:r>
              <a:rPr lang="en-US" altLang="ko-KR" sz="1400" dirty="0"/>
              <a:t>: https://www.niceinfo.co.kr/creditrating/bi_score_4.nice</a:t>
            </a:r>
            <a:endParaRPr lang="ko-KR" altLang="en-US" sz="1400" dirty="0"/>
          </a:p>
        </p:txBody>
      </p:sp>
      <p:sp>
        <p:nvSpPr>
          <p:cNvPr id="9" name="직사각형 8">
            <a:extLst>
              <a:ext uri="{FF2B5EF4-FFF2-40B4-BE49-F238E27FC236}">
                <a16:creationId xmlns:a16="http://schemas.microsoft.com/office/drawing/2014/main" id="{F11286F1-E9B6-43D0-A406-28EE8431DCD7}"/>
              </a:ext>
            </a:extLst>
          </p:cNvPr>
          <p:cNvSpPr/>
          <p:nvPr/>
        </p:nvSpPr>
        <p:spPr>
          <a:xfrm>
            <a:off x="585760" y="5286002"/>
            <a:ext cx="3816424" cy="861774"/>
          </a:xfrm>
          <a:prstGeom prst="rect">
            <a:avLst/>
          </a:prstGeom>
        </p:spPr>
        <p:txBody>
          <a:bodyPr wrap="square">
            <a:spAutoFit/>
          </a:bodyPr>
          <a:lstStyle/>
          <a:p>
            <a:pPr fontAlgn="ctr"/>
            <a:r>
              <a:rPr lang="en-US" altLang="ko-KR" sz="1400" b="1" dirty="0">
                <a:solidFill>
                  <a:srgbClr val="010101"/>
                </a:solidFill>
                <a:latin typeface="Noto Sans Korean"/>
              </a:rPr>
              <a:t>PSI (Population Stability Index)</a:t>
            </a:r>
          </a:p>
          <a:p>
            <a:pPr>
              <a:buFont typeface="Arial" panose="020B0604020202020204" pitchFamily="34" charset="0"/>
              <a:buChar char="•"/>
            </a:pPr>
            <a:r>
              <a:rPr lang="en-US" altLang="ko-KR" sz="1200" dirty="0">
                <a:solidFill>
                  <a:srgbClr val="656565"/>
                </a:solidFill>
                <a:latin typeface="Noto Sans Korean"/>
              </a:rPr>
              <a:t>PSI</a:t>
            </a:r>
            <a:r>
              <a:rPr lang="ko-KR" altLang="en-US" sz="1200" dirty="0">
                <a:solidFill>
                  <a:srgbClr val="656565"/>
                </a:solidFill>
                <a:latin typeface="Noto Sans Korean"/>
              </a:rPr>
              <a:t>는 모집단의 안정성을 나타내는 지수</a:t>
            </a:r>
            <a:endParaRPr lang="en-US" altLang="ko-KR" sz="1200" dirty="0">
              <a:solidFill>
                <a:srgbClr val="656565"/>
              </a:solidFill>
              <a:latin typeface="Noto Sans Korean"/>
            </a:endParaRPr>
          </a:p>
          <a:p>
            <a:pPr>
              <a:buFont typeface="Arial" panose="020B0604020202020204" pitchFamily="34" charset="0"/>
              <a:buChar char="•"/>
            </a:pPr>
            <a:r>
              <a:rPr lang="en-US" altLang="ko-KR" sz="1200" dirty="0">
                <a:solidFill>
                  <a:srgbClr val="656565"/>
                </a:solidFill>
                <a:latin typeface="Noto Sans Korean"/>
              </a:rPr>
              <a:t> </a:t>
            </a:r>
            <a:r>
              <a:rPr lang="ko-KR" altLang="en-US" sz="1200" dirty="0">
                <a:solidFill>
                  <a:srgbClr val="656565"/>
                </a:solidFill>
                <a:latin typeface="Noto Sans Korean"/>
              </a:rPr>
              <a:t>기준시점 대비 현재 분포의 차이</a:t>
            </a:r>
            <a:endParaRPr lang="en-US" altLang="ko-KR" sz="1200" dirty="0">
              <a:solidFill>
                <a:srgbClr val="656565"/>
              </a:solidFill>
              <a:latin typeface="Noto Sans Korean"/>
            </a:endParaRPr>
          </a:p>
          <a:p>
            <a:pPr>
              <a:buFont typeface="Arial" panose="020B0604020202020204" pitchFamily="34" charset="0"/>
              <a:buChar char="•"/>
            </a:pPr>
            <a:r>
              <a:rPr lang="ko-KR" altLang="en-US" sz="1200" dirty="0">
                <a:solidFill>
                  <a:srgbClr val="656565"/>
                </a:solidFill>
                <a:latin typeface="Noto Sans Korean"/>
              </a:rPr>
              <a:t>수치가 클수록 모집단의 변화가 크다는 것을 의미</a:t>
            </a:r>
            <a:endParaRPr lang="ko-KR" altLang="en-US" dirty="0"/>
          </a:p>
        </p:txBody>
      </p:sp>
      <p:pic>
        <p:nvPicPr>
          <p:cNvPr id="10" name="그림 9">
            <a:extLst>
              <a:ext uri="{FF2B5EF4-FFF2-40B4-BE49-F238E27FC236}">
                <a16:creationId xmlns:a16="http://schemas.microsoft.com/office/drawing/2014/main" id="{D450CED0-AF4E-438F-8C29-906F6F5378BC}"/>
              </a:ext>
            </a:extLst>
          </p:cNvPr>
          <p:cNvPicPr>
            <a:picLocks noChangeAspect="1"/>
          </p:cNvPicPr>
          <p:nvPr/>
        </p:nvPicPr>
        <p:blipFill>
          <a:blip r:embed="rId2"/>
          <a:stretch>
            <a:fillRect/>
          </a:stretch>
        </p:blipFill>
        <p:spPr>
          <a:xfrm>
            <a:off x="4543396" y="5286002"/>
            <a:ext cx="3816424" cy="923330"/>
          </a:xfrm>
          <a:prstGeom prst="rect">
            <a:avLst/>
          </a:prstGeom>
        </p:spPr>
      </p:pic>
      <p:pic>
        <p:nvPicPr>
          <p:cNvPr id="13" name="그림 12">
            <a:extLst>
              <a:ext uri="{FF2B5EF4-FFF2-40B4-BE49-F238E27FC236}">
                <a16:creationId xmlns:a16="http://schemas.microsoft.com/office/drawing/2014/main" id="{794C5BCE-570B-4D93-8728-CFA8F784269F}"/>
              </a:ext>
            </a:extLst>
          </p:cNvPr>
          <p:cNvPicPr>
            <a:picLocks noChangeAspect="1"/>
          </p:cNvPicPr>
          <p:nvPr/>
        </p:nvPicPr>
        <p:blipFill>
          <a:blip r:embed="rId3"/>
          <a:stretch>
            <a:fillRect/>
          </a:stretch>
        </p:blipFill>
        <p:spPr>
          <a:xfrm>
            <a:off x="3851920" y="2497035"/>
            <a:ext cx="3007107" cy="1862680"/>
          </a:xfrm>
          <a:prstGeom prst="rect">
            <a:avLst/>
          </a:prstGeom>
        </p:spPr>
      </p:pic>
      <p:pic>
        <p:nvPicPr>
          <p:cNvPr id="12" name="그림 11">
            <a:extLst>
              <a:ext uri="{FF2B5EF4-FFF2-40B4-BE49-F238E27FC236}">
                <a16:creationId xmlns:a16="http://schemas.microsoft.com/office/drawing/2014/main" id="{14F7D8DF-7622-41CC-A876-F7ADF31BE4EF}"/>
              </a:ext>
            </a:extLst>
          </p:cNvPr>
          <p:cNvPicPr>
            <a:picLocks noChangeAspect="1"/>
          </p:cNvPicPr>
          <p:nvPr/>
        </p:nvPicPr>
        <p:blipFill>
          <a:blip r:embed="rId4"/>
          <a:stretch>
            <a:fillRect/>
          </a:stretch>
        </p:blipFill>
        <p:spPr>
          <a:xfrm>
            <a:off x="837673" y="2013221"/>
            <a:ext cx="2572109" cy="2257740"/>
          </a:xfrm>
          <a:prstGeom prst="rect">
            <a:avLst/>
          </a:prstGeom>
        </p:spPr>
      </p:pic>
      <p:sp>
        <p:nvSpPr>
          <p:cNvPr id="7" name="바닥글 개체 틀 6">
            <a:extLst>
              <a:ext uri="{FF2B5EF4-FFF2-40B4-BE49-F238E27FC236}">
                <a16:creationId xmlns:a16="http://schemas.microsoft.com/office/drawing/2014/main" id="{0FA20711-AC12-4D27-9AA5-A3B2D1E1090C}"/>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E84F1B98-192D-4A05-B9D3-C9FEF4C4A935}"/>
              </a:ext>
            </a:extLst>
          </p:cNvPr>
          <p:cNvSpPr>
            <a:spLocks noGrp="1"/>
          </p:cNvSpPr>
          <p:nvPr>
            <p:ph type="sldNum" sz="quarter" idx="12"/>
          </p:nvPr>
        </p:nvSpPr>
        <p:spPr/>
        <p:txBody>
          <a:bodyPr/>
          <a:lstStyle/>
          <a:p>
            <a:fld id="{DE77BB65-F969-4654-BF30-45C70C1BE112}" type="slidenum">
              <a:rPr lang="ko-KR" altLang="en-US" smtClean="0"/>
              <a:pPr/>
              <a:t>331</a:t>
            </a:fld>
            <a:endParaRPr lang="ko-KR" altLang="en-US"/>
          </a:p>
        </p:txBody>
      </p:sp>
      <p:sp>
        <p:nvSpPr>
          <p:cNvPr id="15" name="직사각형 14">
            <a:extLst>
              <a:ext uri="{FF2B5EF4-FFF2-40B4-BE49-F238E27FC236}">
                <a16:creationId xmlns:a16="http://schemas.microsoft.com/office/drawing/2014/main" id="{1F19CDF6-D32B-4CEF-B25A-ED4AC6315CE8}"/>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
        <p:nvSpPr>
          <p:cNvPr id="11" name="직사각형 10">
            <a:extLst>
              <a:ext uri="{FF2B5EF4-FFF2-40B4-BE49-F238E27FC236}">
                <a16:creationId xmlns:a16="http://schemas.microsoft.com/office/drawing/2014/main" id="{21C9F509-D775-408C-878A-480C4FB88E7C}"/>
              </a:ext>
            </a:extLst>
          </p:cNvPr>
          <p:cNvSpPr/>
          <p:nvPr/>
        </p:nvSpPr>
        <p:spPr>
          <a:xfrm>
            <a:off x="4114800" y="4351464"/>
            <a:ext cx="4572000" cy="646331"/>
          </a:xfrm>
          <a:prstGeom prst="rect">
            <a:avLst/>
          </a:prstGeom>
        </p:spPr>
        <p:txBody>
          <a:bodyPr>
            <a:spAutoFit/>
          </a:bodyPr>
          <a:lstStyle/>
          <a:p>
            <a:pPr fontAlgn="ctr"/>
            <a:r>
              <a:rPr lang="en-US" altLang="ko-KR" sz="1200" b="1" dirty="0">
                <a:solidFill>
                  <a:srgbClr val="010101"/>
                </a:solidFill>
                <a:latin typeface="Noto Sans Korean"/>
              </a:rPr>
              <a:t>AR (Accuracy Ratio)</a:t>
            </a:r>
          </a:p>
          <a:p>
            <a:pPr>
              <a:buFont typeface="Arial" panose="020B0604020202020204" pitchFamily="34" charset="0"/>
              <a:buChar char="•"/>
            </a:pPr>
            <a:r>
              <a:rPr lang="en-US" altLang="ko-KR" sz="1200" dirty="0">
                <a:solidFill>
                  <a:srgbClr val="656565"/>
                </a:solidFill>
                <a:latin typeface="Noto Sans Korean"/>
              </a:rPr>
              <a:t>AR</a:t>
            </a:r>
            <a:r>
              <a:rPr lang="ko-KR" altLang="en-US" sz="1200" dirty="0">
                <a:solidFill>
                  <a:srgbClr val="656565"/>
                </a:solidFill>
                <a:latin typeface="Noto Sans Korean"/>
              </a:rPr>
              <a:t>은 신용등급에 따른 우량 누적분포와 불량 누적분포를 이용하여 모형의 변별력을 판별하는 지표</a:t>
            </a:r>
            <a:endParaRPr lang="ko-KR" altLang="en-US" sz="1200" b="0" i="0" dirty="0">
              <a:solidFill>
                <a:srgbClr val="656565"/>
              </a:solidFill>
              <a:effectLst/>
              <a:latin typeface="Noto Sans Korean"/>
            </a:endParaRPr>
          </a:p>
        </p:txBody>
      </p:sp>
    </p:spTree>
    <p:extLst>
      <p:ext uri="{BB962C8B-B14F-4D97-AF65-F5344CB8AC3E}">
        <p14:creationId xmlns:p14="http://schemas.microsoft.com/office/powerpoint/2010/main" val="7514179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FE42B7A2-0D98-48A1-B217-6DF96A1003F2}"/>
              </a:ext>
            </a:extLst>
          </p:cNvPr>
          <p:cNvSpPr/>
          <p:nvPr/>
        </p:nvSpPr>
        <p:spPr>
          <a:xfrm>
            <a:off x="3435073" y="319496"/>
            <a:ext cx="5512856" cy="369332"/>
          </a:xfrm>
          <a:prstGeom prst="rect">
            <a:avLst/>
          </a:prstGeom>
        </p:spPr>
        <p:txBody>
          <a:bodyPr wrap="square">
            <a:spAutoFit/>
          </a:bodyPr>
          <a:lstStyle/>
          <a:p>
            <a:r>
              <a:rPr lang="en-US" altLang="ko-KR" dirty="0"/>
              <a:t>**</a:t>
            </a:r>
            <a:r>
              <a:rPr lang="ko-KR" altLang="en-US" dirty="0"/>
              <a:t>참고</a:t>
            </a:r>
            <a:r>
              <a:rPr lang="en-US" altLang="ko-KR" dirty="0"/>
              <a:t> (</a:t>
            </a:r>
            <a:r>
              <a:rPr lang="ko-KR" altLang="en-US" dirty="0"/>
              <a:t>신용점수 산정</a:t>
            </a:r>
            <a:r>
              <a:rPr lang="en-US" altLang="ko-KR" dirty="0"/>
              <a:t>)</a:t>
            </a:r>
          </a:p>
        </p:txBody>
      </p:sp>
      <p:sp>
        <p:nvSpPr>
          <p:cNvPr id="16" name="직사각형 15">
            <a:extLst>
              <a:ext uri="{FF2B5EF4-FFF2-40B4-BE49-F238E27FC236}">
                <a16:creationId xmlns:a16="http://schemas.microsoft.com/office/drawing/2014/main" id="{2ABCA40B-9482-4DD8-B3A4-DE21E0D734D9}"/>
              </a:ext>
            </a:extLst>
          </p:cNvPr>
          <p:cNvSpPr/>
          <p:nvPr/>
        </p:nvSpPr>
        <p:spPr>
          <a:xfrm>
            <a:off x="626192" y="981654"/>
            <a:ext cx="8064896" cy="584775"/>
          </a:xfrm>
          <a:prstGeom prst="rect">
            <a:avLst/>
          </a:prstGeom>
        </p:spPr>
        <p:txBody>
          <a:bodyPr wrap="square">
            <a:spAutoFit/>
          </a:bodyPr>
          <a:lstStyle/>
          <a:p>
            <a:r>
              <a:rPr lang="ko-KR" altLang="en-US" dirty="0"/>
              <a:t> </a:t>
            </a:r>
            <a:r>
              <a:rPr lang="en-US" altLang="ko-KR" b="1" dirty="0"/>
              <a:t>information value</a:t>
            </a:r>
            <a:r>
              <a:rPr lang="en-US" altLang="ko-KR" dirty="0"/>
              <a:t>: </a:t>
            </a:r>
          </a:p>
          <a:p>
            <a:r>
              <a:rPr lang="ko-KR" altLang="en-US" sz="1400" dirty="0"/>
              <a:t>특정 범위</a:t>
            </a:r>
            <a:r>
              <a:rPr lang="en-US" altLang="ko-KR" sz="1400" dirty="0"/>
              <a:t>(</a:t>
            </a:r>
            <a:r>
              <a:rPr lang="ko-KR" altLang="en-US" sz="1400" dirty="0"/>
              <a:t>구간</a:t>
            </a:r>
            <a:r>
              <a:rPr lang="en-US" altLang="ko-KR" sz="1400" dirty="0"/>
              <a:t>)</a:t>
            </a:r>
            <a:r>
              <a:rPr lang="ko-KR" altLang="en-US" sz="1400" dirty="0"/>
              <a:t>로 </a:t>
            </a:r>
            <a:r>
              <a:rPr lang="ko-KR" altLang="en-US" sz="1400" dirty="0" err="1"/>
              <a:t>모수를</a:t>
            </a:r>
            <a:r>
              <a:rPr lang="ko-KR" altLang="en-US" sz="1400" dirty="0"/>
              <a:t> 나누었을 때 해당 범위에서의 </a:t>
            </a:r>
            <a:r>
              <a:rPr lang="en-US" altLang="ko-KR" sz="1400" dirty="0"/>
              <a:t>feature </a:t>
            </a:r>
            <a:r>
              <a:rPr lang="ko-KR" altLang="en-US" sz="1400" dirty="0"/>
              <a:t>선택에 사용되며 </a:t>
            </a:r>
            <a:r>
              <a:rPr lang="ko-KR" altLang="en-US" sz="1400" dirty="0">
                <a:highlight>
                  <a:srgbClr val="FFFF00"/>
                </a:highlight>
              </a:rPr>
              <a:t>예측력 측정</a:t>
            </a:r>
          </a:p>
        </p:txBody>
      </p:sp>
      <p:pic>
        <p:nvPicPr>
          <p:cNvPr id="20" name="그림 19">
            <a:extLst>
              <a:ext uri="{FF2B5EF4-FFF2-40B4-BE49-F238E27FC236}">
                <a16:creationId xmlns:a16="http://schemas.microsoft.com/office/drawing/2014/main" id="{E8C993F7-A323-4206-B9E7-26B11A704F50}"/>
              </a:ext>
            </a:extLst>
          </p:cNvPr>
          <p:cNvPicPr>
            <a:picLocks noChangeAspect="1"/>
          </p:cNvPicPr>
          <p:nvPr/>
        </p:nvPicPr>
        <p:blipFill>
          <a:blip r:embed="rId2"/>
          <a:stretch>
            <a:fillRect/>
          </a:stretch>
        </p:blipFill>
        <p:spPr>
          <a:xfrm>
            <a:off x="827585" y="1782750"/>
            <a:ext cx="4303531" cy="482667"/>
          </a:xfrm>
          <a:prstGeom prst="rect">
            <a:avLst/>
          </a:prstGeom>
          <a:ln w="38100">
            <a:solidFill>
              <a:schemeClr val="accent1">
                <a:lumMod val="60000"/>
                <a:lumOff val="40000"/>
              </a:schemeClr>
            </a:solidFill>
          </a:ln>
        </p:spPr>
      </p:pic>
      <p:sp>
        <p:nvSpPr>
          <p:cNvPr id="2" name="직사각형 1">
            <a:extLst>
              <a:ext uri="{FF2B5EF4-FFF2-40B4-BE49-F238E27FC236}">
                <a16:creationId xmlns:a16="http://schemas.microsoft.com/office/drawing/2014/main" id="{D03C6A7B-2439-4EF8-B7B8-6525BA3A3023}"/>
              </a:ext>
            </a:extLst>
          </p:cNvPr>
          <p:cNvSpPr/>
          <p:nvPr/>
        </p:nvSpPr>
        <p:spPr>
          <a:xfrm>
            <a:off x="5239379" y="1943900"/>
            <a:ext cx="2627642" cy="461665"/>
          </a:xfrm>
          <a:prstGeom prst="rect">
            <a:avLst/>
          </a:prstGeom>
        </p:spPr>
        <p:txBody>
          <a:bodyPr wrap="none">
            <a:spAutoFit/>
          </a:bodyPr>
          <a:lstStyle/>
          <a:p>
            <a:r>
              <a:rPr lang="en-US" altLang="ko-KR" sz="1200" dirty="0">
                <a:solidFill>
                  <a:srgbClr val="555555"/>
                </a:solidFill>
                <a:latin typeface="se-nanumgothic"/>
              </a:rPr>
              <a:t>WOE: Weights of Evidence</a:t>
            </a:r>
          </a:p>
          <a:p>
            <a:r>
              <a:rPr lang="en-US" altLang="ko-KR" sz="1200" dirty="0">
                <a:solidFill>
                  <a:srgbClr val="555555"/>
                </a:solidFill>
                <a:latin typeface="se-nanumgothic"/>
              </a:rPr>
              <a:t>= </a:t>
            </a:r>
            <a:r>
              <a:rPr lang="ko-KR" altLang="en-US" sz="1200" dirty="0">
                <a:solidFill>
                  <a:srgbClr val="555555"/>
                </a:solidFill>
                <a:latin typeface="se-nanumgothic"/>
              </a:rPr>
              <a:t>각 범주형 범주 그룹에 </a:t>
            </a:r>
            <a:r>
              <a:rPr lang="ko-KR" altLang="en-US" sz="1200" dirty="0" err="1">
                <a:solidFill>
                  <a:srgbClr val="555555"/>
                </a:solidFill>
                <a:latin typeface="se-nanumgothic"/>
              </a:rPr>
              <a:t>고유값</a:t>
            </a:r>
            <a:r>
              <a:rPr lang="ko-KR" altLang="en-US" sz="1200" dirty="0">
                <a:solidFill>
                  <a:srgbClr val="555555"/>
                </a:solidFill>
                <a:latin typeface="se-nanumgothic"/>
              </a:rPr>
              <a:t> 할당</a:t>
            </a:r>
            <a:endParaRPr lang="ko-KR" altLang="en-US" sz="1200" dirty="0"/>
          </a:p>
        </p:txBody>
      </p:sp>
      <p:graphicFrame>
        <p:nvGraphicFramePr>
          <p:cNvPr id="15" name="표 14">
            <a:extLst>
              <a:ext uri="{FF2B5EF4-FFF2-40B4-BE49-F238E27FC236}">
                <a16:creationId xmlns:a16="http://schemas.microsoft.com/office/drawing/2014/main" id="{900F3AC1-AD2D-4100-A39A-F3B959CED757}"/>
              </a:ext>
            </a:extLst>
          </p:cNvPr>
          <p:cNvGraphicFramePr>
            <a:graphicFrameLocks noGrp="1"/>
          </p:cNvGraphicFramePr>
          <p:nvPr>
            <p:extLst/>
          </p:nvPr>
        </p:nvGraphicFramePr>
        <p:xfrm>
          <a:off x="755576" y="2869208"/>
          <a:ext cx="4032448" cy="1798512"/>
        </p:xfrm>
        <a:graphic>
          <a:graphicData uri="http://schemas.openxmlformats.org/drawingml/2006/table">
            <a:tbl>
              <a:tblPr/>
              <a:tblGrid>
                <a:gridCol w="2016224">
                  <a:extLst>
                    <a:ext uri="{9D8B030D-6E8A-4147-A177-3AD203B41FA5}">
                      <a16:colId xmlns:a16="http://schemas.microsoft.com/office/drawing/2014/main" val="3006429745"/>
                    </a:ext>
                  </a:extLst>
                </a:gridCol>
                <a:gridCol w="2016224">
                  <a:extLst>
                    <a:ext uri="{9D8B030D-6E8A-4147-A177-3AD203B41FA5}">
                      <a16:colId xmlns:a16="http://schemas.microsoft.com/office/drawing/2014/main" val="453892007"/>
                    </a:ext>
                  </a:extLst>
                </a:gridCol>
              </a:tblGrid>
              <a:tr h="213758">
                <a:tc>
                  <a:txBody>
                    <a:bodyPr/>
                    <a:lstStyle/>
                    <a:p>
                      <a:pPr algn="ctr" fontAlgn="t"/>
                      <a:r>
                        <a:rPr lang="en-US" sz="1200" dirty="0">
                          <a:solidFill>
                            <a:srgbClr val="363636"/>
                          </a:solidFill>
                          <a:effectLst/>
                          <a:highlight>
                            <a:srgbClr val="FFFF00"/>
                          </a:highlight>
                        </a:rPr>
                        <a:t>Information Value</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ko-KR" altLang="en-US" sz="1200" dirty="0">
                          <a:solidFill>
                            <a:srgbClr val="363636"/>
                          </a:solidFill>
                          <a:effectLst/>
                          <a:highlight>
                            <a:srgbClr val="FFFF00"/>
                          </a:highlight>
                        </a:rPr>
                        <a:t>예측력</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758959806"/>
                  </a:ext>
                </a:extLst>
              </a:tr>
              <a:tr h="213758">
                <a:tc>
                  <a:txBody>
                    <a:bodyPr/>
                    <a:lstStyle/>
                    <a:p>
                      <a:pPr algn="ctr" fontAlgn="t"/>
                      <a:r>
                        <a:rPr lang="en-US" sz="1200" dirty="0">
                          <a:effectLst/>
                        </a:rPr>
                        <a:t>0 to 0.02</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ko-KR" altLang="en-US" sz="1200" dirty="0">
                          <a:effectLst/>
                        </a:rPr>
                        <a:t>무의미</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242917320"/>
                  </a:ext>
                </a:extLst>
              </a:tr>
              <a:tr h="213758">
                <a:tc>
                  <a:txBody>
                    <a:bodyPr/>
                    <a:lstStyle/>
                    <a:p>
                      <a:pPr algn="ctr" fontAlgn="t"/>
                      <a:r>
                        <a:rPr lang="en-US" sz="1200">
                          <a:effectLst/>
                        </a:rPr>
                        <a:t>0.02 to 0.1</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ko-KR" altLang="en-US" sz="1200" dirty="0">
                          <a:effectLst/>
                        </a:rPr>
                        <a:t>낮은 예측</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570292314"/>
                  </a:ext>
                </a:extLst>
              </a:tr>
              <a:tr h="213758">
                <a:tc>
                  <a:txBody>
                    <a:bodyPr/>
                    <a:lstStyle/>
                    <a:p>
                      <a:pPr algn="ctr" fontAlgn="t"/>
                      <a:r>
                        <a:rPr lang="en-US" sz="1200">
                          <a:effectLst/>
                        </a:rPr>
                        <a:t>0.1 to 0.3</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ko-KR" altLang="en-US" sz="1200" dirty="0">
                          <a:effectLst/>
                        </a:rPr>
                        <a:t>중간 예측</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549472156"/>
                  </a:ext>
                </a:extLst>
              </a:tr>
              <a:tr h="213758">
                <a:tc>
                  <a:txBody>
                    <a:bodyPr/>
                    <a:lstStyle/>
                    <a:p>
                      <a:pPr algn="ctr" fontAlgn="t"/>
                      <a:r>
                        <a:rPr lang="en-US" sz="1200">
                          <a:effectLst/>
                        </a:rPr>
                        <a:t>0.3 to 0.5</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ko-KR" altLang="en-US" sz="1200" dirty="0">
                          <a:effectLst/>
                        </a:rPr>
                        <a:t>강한 예측</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504681117"/>
                  </a:ext>
                </a:extLst>
              </a:tr>
              <a:tr h="213758">
                <a:tc>
                  <a:txBody>
                    <a:bodyPr/>
                    <a:lstStyle/>
                    <a:p>
                      <a:pPr algn="ctr" fontAlgn="t"/>
                      <a:r>
                        <a:rPr lang="en-US" sz="1200">
                          <a:effectLst/>
                        </a:rPr>
                        <a:t>0.5 to 1</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ko-KR" altLang="en-US" sz="1200" dirty="0">
                          <a:effectLst/>
                        </a:rPr>
                        <a:t>너무 강한 예측</a:t>
                      </a:r>
                      <a:endParaRPr lang="en-US" altLang="ko-KR" sz="1200" dirty="0">
                        <a:effectLst/>
                      </a:endParaRPr>
                    </a:p>
                    <a:p>
                      <a:pPr algn="ctr" fontAlgn="t"/>
                      <a:r>
                        <a:rPr lang="en-US" altLang="ko-KR" sz="1200" dirty="0">
                          <a:effectLst/>
                        </a:rPr>
                        <a:t>(</a:t>
                      </a:r>
                      <a:r>
                        <a:rPr lang="ko-KR" altLang="en-US" sz="1200" dirty="0">
                          <a:effectLst/>
                        </a:rPr>
                        <a:t>의심되는 수치</a:t>
                      </a:r>
                      <a:r>
                        <a:rPr lang="en-US" altLang="ko-KR" sz="1200" dirty="0">
                          <a:effectLst/>
                        </a:rPr>
                        <a:t>)</a:t>
                      </a:r>
                    </a:p>
                  </a:txBody>
                  <a:tcPr marL="86392" marR="86392" marT="43196" marB="43196">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917773952"/>
                  </a:ext>
                </a:extLst>
              </a:tr>
            </a:tbl>
          </a:graphicData>
        </a:graphic>
      </p:graphicFrame>
      <p:sp>
        <p:nvSpPr>
          <p:cNvPr id="6" name="직사각형 5">
            <a:extLst>
              <a:ext uri="{FF2B5EF4-FFF2-40B4-BE49-F238E27FC236}">
                <a16:creationId xmlns:a16="http://schemas.microsoft.com/office/drawing/2014/main" id="{159DD1D8-0F62-40B7-B9B0-57FB0374ED14}"/>
              </a:ext>
            </a:extLst>
          </p:cNvPr>
          <p:cNvSpPr/>
          <p:nvPr/>
        </p:nvSpPr>
        <p:spPr>
          <a:xfrm>
            <a:off x="899592" y="5139502"/>
            <a:ext cx="3168351" cy="830997"/>
          </a:xfrm>
          <a:prstGeom prst="rect">
            <a:avLst/>
          </a:prstGeom>
        </p:spPr>
        <p:txBody>
          <a:bodyPr wrap="square">
            <a:spAutoFit/>
          </a:bodyPr>
          <a:lstStyle/>
          <a:p>
            <a:pPr fontAlgn="base"/>
            <a:r>
              <a:rPr lang="en-US" altLang="ko-KR" dirty="0">
                <a:solidFill>
                  <a:srgbClr val="000000"/>
                </a:solidFill>
                <a:latin typeface="se-nanumgothic"/>
              </a:rPr>
              <a:t>Cramer's V</a:t>
            </a:r>
          </a:p>
          <a:p>
            <a:pPr fontAlgn="base"/>
            <a:r>
              <a:rPr lang="en-US" altLang="ko-KR" dirty="0">
                <a:solidFill>
                  <a:srgbClr val="000000"/>
                </a:solidFill>
                <a:latin typeface="se-nanumgothic"/>
              </a:rPr>
              <a:t>​</a:t>
            </a:r>
            <a:r>
              <a:rPr lang="ko-KR" altLang="en-US" sz="1200" dirty="0"/>
              <a:t>일반적으로 </a:t>
            </a:r>
            <a:r>
              <a:rPr lang="en-US" altLang="ko-KR" sz="1200" dirty="0">
                <a:highlight>
                  <a:srgbClr val="FFFF00"/>
                </a:highlight>
              </a:rPr>
              <a:t>0.10</a:t>
            </a:r>
            <a:r>
              <a:rPr lang="ko-KR" altLang="en-US" sz="1200" dirty="0">
                <a:highlight>
                  <a:srgbClr val="FFFF00"/>
                </a:highlight>
              </a:rPr>
              <a:t>을 이상 예측력이 </a:t>
            </a:r>
            <a:r>
              <a:rPr lang="ko-KR" altLang="en-US" sz="1200" dirty="0"/>
              <a:t>있다고 봄</a:t>
            </a:r>
            <a:r>
              <a:rPr lang="en-US" altLang="ko-KR" sz="1200" dirty="0"/>
              <a:t>.</a:t>
            </a:r>
          </a:p>
          <a:p>
            <a:pPr fontAlgn="base"/>
            <a:r>
              <a:rPr lang="ko-KR" altLang="en-US" sz="1200" dirty="0" err="1">
                <a:solidFill>
                  <a:srgbClr val="000000"/>
                </a:solidFill>
                <a:latin typeface="se-nanumgothic"/>
              </a:rPr>
              <a:t>카이제곱</a:t>
            </a:r>
            <a:r>
              <a:rPr lang="ko-KR" altLang="en-US" sz="1200" dirty="0">
                <a:solidFill>
                  <a:srgbClr val="000000"/>
                </a:solidFill>
                <a:latin typeface="se-nanumgothic"/>
              </a:rPr>
              <a:t> 통계량에 기반을 둔 값</a:t>
            </a:r>
            <a:endParaRPr lang="ko-KR" altLang="en-US" sz="1200" b="0" i="0" dirty="0">
              <a:solidFill>
                <a:srgbClr val="000000"/>
              </a:solidFill>
              <a:effectLst/>
              <a:latin typeface="se-nanumgothic"/>
            </a:endParaRPr>
          </a:p>
        </p:txBody>
      </p:sp>
      <p:pic>
        <p:nvPicPr>
          <p:cNvPr id="10" name="그림 9">
            <a:extLst>
              <a:ext uri="{FF2B5EF4-FFF2-40B4-BE49-F238E27FC236}">
                <a16:creationId xmlns:a16="http://schemas.microsoft.com/office/drawing/2014/main" id="{DF165F14-FAC1-4C09-9376-A5A79D600D27}"/>
              </a:ext>
            </a:extLst>
          </p:cNvPr>
          <p:cNvPicPr>
            <a:picLocks noChangeAspect="1"/>
          </p:cNvPicPr>
          <p:nvPr/>
        </p:nvPicPr>
        <p:blipFill>
          <a:blip r:embed="rId3"/>
          <a:stretch>
            <a:fillRect/>
          </a:stretch>
        </p:blipFill>
        <p:spPr>
          <a:xfrm>
            <a:off x="4283968" y="5390324"/>
            <a:ext cx="1318651" cy="557886"/>
          </a:xfrm>
          <a:prstGeom prst="rect">
            <a:avLst/>
          </a:prstGeom>
        </p:spPr>
      </p:pic>
      <p:sp>
        <p:nvSpPr>
          <p:cNvPr id="11" name="직사각형 10">
            <a:extLst>
              <a:ext uri="{FF2B5EF4-FFF2-40B4-BE49-F238E27FC236}">
                <a16:creationId xmlns:a16="http://schemas.microsoft.com/office/drawing/2014/main" id="{FCA63D48-3AFB-400D-AE18-5CDFECBEF6D6}"/>
              </a:ext>
            </a:extLst>
          </p:cNvPr>
          <p:cNvSpPr/>
          <p:nvPr/>
        </p:nvSpPr>
        <p:spPr>
          <a:xfrm>
            <a:off x="827584" y="2362121"/>
            <a:ext cx="4680519" cy="461665"/>
          </a:xfrm>
          <a:prstGeom prst="rect">
            <a:avLst/>
          </a:prstGeom>
        </p:spPr>
        <p:txBody>
          <a:bodyPr wrap="square">
            <a:spAutoFit/>
          </a:bodyPr>
          <a:lstStyle/>
          <a:p>
            <a:r>
              <a:rPr lang="en-US" altLang="ko-KR" sz="1200" dirty="0" err="1">
                <a:solidFill>
                  <a:srgbClr val="000000"/>
                </a:solidFill>
                <a:latin typeface="se-nanumgothic"/>
              </a:rPr>
              <a:t>Dist</a:t>
            </a:r>
            <a:r>
              <a:rPr lang="en-US" altLang="ko-KR" sz="1200" dirty="0">
                <a:solidFill>
                  <a:srgbClr val="000000"/>
                </a:solidFill>
                <a:latin typeface="se-nanumgothic"/>
              </a:rPr>
              <a:t> Good/Bad : </a:t>
            </a:r>
            <a:r>
              <a:rPr lang="ko-KR" altLang="en-US" sz="1200" dirty="0">
                <a:solidFill>
                  <a:srgbClr val="000000"/>
                </a:solidFill>
                <a:latin typeface="se-nanumgothic"/>
              </a:rPr>
              <a:t>전체 조사건수에서 등급구간별로 </a:t>
            </a:r>
            <a:r>
              <a:rPr lang="ko-KR" altLang="en-US" sz="1200" dirty="0" err="1">
                <a:solidFill>
                  <a:srgbClr val="000000"/>
                </a:solidFill>
                <a:latin typeface="se-nanumgothic"/>
              </a:rPr>
              <a:t>비연체건</a:t>
            </a:r>
            <a:r>
              <a:rPr lang="en-US" altLang="ko-KR" sz="1200" dirty="0">
                <a:solidFill>
                  <a:srgbClr val="000000"/>
                </a:solidFill>
                <a:latin typeface="se-nanumgothic"/>
              </a:rPr>
              <a:t>, </a:t>
            </a:r>
            <a:r>
              <a:rPr lang="ko-KR" altLang="en-US" sz="1200" dirty="0" err="1">
                <a:solidFill>
                  <a:srgbClr val="000000"/>
                </a:solidFill>
                <a:latin typeface="se-nanumgothic"/>
              </a:rPr>
              <a:t>연체건</a:t>
            </a:r>
            <a:r>
              <a:rPr lang="ko-KR" altLang="en-US" sz="1200" dirty="0">
                <a:solidFill>
                  <a:srgbClr val="000000"/>
                </a:solidFill>
                <a:latin typeface="se-nanumgothic"/>
              </a:rPr>
              <a:t> 비율을 의미 </a:t>
            </a:r>
            <a:endParaRPr lang="ko-KR" altLang="en-US" sz="1200" dirty="0"/>
          </a:p>
        </p:txBody>
      </p:sp>
      <p:pic>
        <p:nvPicPr>
          <p:cNvPr id="14" name="그림 13">
            <a:extLst>
              <a:ext uri="{FF2B5EF4-FFF2-40B4-BE49-F238E27FC236}">
                <a16:creationId xmlns:a16="http://schemas.microsoft.com/office/drawing/2014/main" id="{E6491BD1-D478-4A4C-8D35-D628C08C31A0}"/>
              </a:ext>
            </a:extLst>
          </p:cNvPr>
          <p:cNvPicPr>
            <a:picLocks noChangeAspect="1"/>
          </p:cNvPicPr>
          <p:nvPr/>
        </p:nvPicPr>
        <p:blipFill>
          <a:blip r:embed="rId4"/>
          <a:stretch>
            <a:fillRect/>
          </a:stretch>
        </p:blipFill>
        <p:spPr>
          <a:xfrm>
            <a:off x="5599195" y="2438470"/>
            <a:ext cx="2176734" cy="341296"/>
          </a:xfrm>
          <a:prstGeom prst="rect">
            <a:avLst/>
          </a:prstGeom>
          <a:ln w="12700">
            <a:solidFill>
              <a:schemeClr val="accent1">
                <a:lumMod val="60000"/>
                <a:lumOff val="40000"/>
              </a:schemeClr>
            </a:solidFill>
          </a:ln>
        </p:spPr>
      </p:pic>
      <p:sp>
        <p:nvSpPr>
          <p:cNvPr id="18" name="직사각형 17">
            <a:extLst>
              <a:ext uri="{FF2B5EF4-FFF2-40B4-BE49-F238E27FC236}">
                <a16:creationId xmlns:a16="http://schemas.microsoft.com/office/drawing/2014/main" id="{2B3135C0-FBA7-4C80-9306-3AD42890E466}"/>
              </a:ext>
            </a:extLst>
          </p:cNvPr>
          <p:cNvSpPr/>
          <p:nvPr/>
        </p:nvSpPr>
        <p:spPr>
          <a:xfrm>
            <a:off x="2953379" y="961330"/>
            <a:ext cx="4572000" cy="276999"/>
          </a:xfrm>
          <a:prstGeom prst="rect">
            <a:avLst/>
          </a:prstGeom>
        </p:spPr>
        <p:txBody>
          <a:bodyPr>
            <a:spAutoFit/>
          </a:bodyPr>
          <a:lstStyle/>
          <a:p>
            <a:r>
              <a:rPr lang="en-US" altLang="ko-KR" sz="1200" dirty="0"/>
              <a:t>https://medium.com/henry-jia/how-to-score-your-credit-1c08dd73e2ed</a:t>
            </a:r>
            <a:endParaRPr lang="ko-KR" altLang="en-US" sz="1200" dirty="0"/>
          </a:p>
        </p:txBody>
      </p:sp>
      <p:pic>
        <p:nvPicPr>
          <p:cNvPr id="21" name="그림 20">
            <a:extLst>
              <a:ext uri="{FF2B5EF4-FFF2-40B4-BE49-F238E27FC236}">
                <a16:creationId xmlns:a16="http://schemas.microsoft.com/office/drawing/2014/main" id="{BA1880C2-B0B5-4E58-B0E2-24C4C521C723}"/>
              </a:ext>
            </a:extLst>
          </p:cNvPr>
          <p:cNvPicPr>
            <a:picLocks noChangeAspect="1"/>
          </p:cNvPicPr>
          <p:nvPr/>
        </p:nvPicPr>
        <p:blipFill>
          <a:blip r:embed="rId5"/>
          <a:stretch>
            <a:fillRect/>
          </a:stretch>
        </p:blipFill>
        <p:spPr>
          <a:xfrm>
            <a:off x="6084168" y="3254338"/>
            <a:ext cx="2627642" cy="1559753"/>
          </a:xfrm>
          <a:prstGeom prst="rect">
            <a:avLst/>
          </a:prstGeom>
        </p:spPr>
      </p:pic>
      <p:sp>
        <p:nvSpPr>
          <p:cNvPr id="7" name="바닥글 개체 틀 6">
            <a:extLst>
              <a:ext uri="{FF2B5EF4-FFF2-40B4-BE49-F238E27FC236}">
                <a16:creationId xmlns:a16="http://schemas.microsoft.com/office/drawing/2014/main" id="{8FE70B40-9BD6-4AAC-A709-07987C98ED73}"/>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8BCADF13-DB0A-467C-A9CD-A27162299167}"/>
              </a:ext>
            </a:extLst>
          </p:cNvPr>
          <p:cNvSpPr>
            <a:spLocks noGrp="1"/>
          </p:cNvSpPr>
          <p:nvPr>
            <p:ph type="sldNum" sz="quarter" idx="12"/>
          </p:nvPr>
        </p:nvSpPr>
        <p:spPr/>
        <p:txBody>
          <a:bodyPr/>
          <a:lstStyle/>
          <a:p>
            <a:fld id="{DE77BB65-F969-4654-BF30-45C70C1BE112}" type="slidenum">
              <a:rPr lang="ko-KR" altLang="en-US" smtClean="0"/>
              <a:pPr/>
              <a:t>332</a:t>
            </a:fld>
            <a:endParaRPr lang="ko-KR" altLang="en-US"/>
          </a:p>
        </p:txBody>
      </p:sp>
      <p:sp>
        <p:nvSpPr>
          <p:cNvPr id="19" name="직사각형 18">
            <a:extLst>
              <a:ext uri="{FF2B5EF4-FFF2-40B4-BE49-F238E27FC236}">
                <a16:creationId xmlns:a16="http://schemas.microsoft.com/office/drawing/2014/main" id="{172F790B-71A2-452C-9895-CBD4E6D818B9}"/>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285317513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22E4D923-381A-4E61-83A3-864C73F2A3CB}"/>
              </a:ext>
            </a:extLst>
          </p:cNvPr>
          <p:cNvSpPr/>
          <p:nvPr/>
        </p:nvSpPr>
        <p:spPr>
          <a:xfrm>
            <a:off x="611624" y="1268760"/>
            <a:ext cx="7344752" cy="738664"/>
          </a:xfrm>
          <a:prstGeom prst="rect">
            <a:avLst/>
          </a:prstGeom>
        </p:spPr>
        <p:txBody>
          <a:bodyPr wrap="square">
            <a:spAutoFit/>
          </a:bodyPr>
          <a:lstStyle/>
          <a:p>
            <a:pPr marL="285750" indent="-285750">
              <a:buFont typeface="Wingdings" panose="05000000000000000000" pitchFamily="2" charset="2"/>
              <a:buChar char="§"/>
            </a:pPr>
            <a:r>
              <a:rPr lang="ko-KR" altLang="en-US" sz="1400" dirty="0"/>
              <a:t>부도적중률</a:t>
            </a:r>
            <a:r>
              <a:rPr lang="en-US" altLang="ko-KR" sz="1400" dirty="0"/>
              <a:t>(hit-ratio) : </a:t>
            </a:r>
            <a:r>
              <a:rPr lang="ko-KR" altLang="en-US" sz="1400" dirty="0"/>
              <a:t>기업을 부도와 정상으로 이분하는 평가방법</a:t>
            </a:r>
            <a:endParaRPr lang="en-US" altLang="ko-KR" sz="1400" dirty="0"/>
          </a:p>
          <a:p>
            <a:pPr marL="285750" indent="-285750">
              <a:buFont typeface="Wingdings" panose="05000000000000000000" pitchFamily="2" charset="2"/>
              <a:buChar char="§"/>
            </a:pPr>
            <a:r>
              <a:rPr lang="ko-KR" altLang="en-US" sz="1400" dirty="0"/>
              <a:t>정보검증법</a:t>
            </a:r>
            <a:r>
              <a:rPr lang="en-US" altLang="ko-KR" sz="1400" dirty="0"/>
              <a:t>(information content test) : </a:t>
            </a:r>
            <a:r>
              <a:rPr lang="ko-KR" altLang="en-US" sz="1400" dirty="0"/>
              <a:t>실제부도에 대한 부도예측모형의 설명력을 평가한 방법</a:t>
            </a:r>
          </a:p>
        </p:txBody>
      </p:sp>
      <p:sp>
        <p:nvSpPr>
          <p:cNvPr id="3" name="직사각형 2">
            <a:extLst>
              <a:ext uri="{FF2B5EF4-FFF2-40B4-BE49-F238E27FC236}">
                <a16:creationId xmlns:a16="http://schemas.microsoft.com/office/drawing/2014/main" id="{9D5E270A-054F-453C-881A-E2D2DD84F010}"/>
              </a:ext>
            </a:extLst>
          </p:cNvPr>
          <p:cNvSpPr/>
          <p:nvPr/>
        </p:nvSpPr>
        <p:spPr>
          <a:xfrm>
            <a:off x="3614045" y="346152"/>
            <a:ext cx="1915909" cy="369332"/>
          </a:xfrm>
          <a:prstGeom prst="rect">
            <a:avLst/>
          </a:prstGeom>
        </p:spPr>
        <p:txBody>
          <a:bodyPr wrap="none">
            <a:spAutoFit/>
          </a:bodyPr>
          <a:lstStyle/>
          <a:p>
            <a:r>
              <a:rPr lang="ko-KR" altLang="en-US" dirty="0" err="1"/>
              <a:t>부도예측력</a:t>
            </a:r>
            <a:r>
              <a:rPr lang="ko-KR" altLang="en-US" dirty="0"/>
              <a:t> 평가 </a:t>
            </a:r>
          </a:p>
        </p:txBody>
      </p:sp>
      <p:sp>
        <p:nvSpPr>
          <p:cNvPr id="6" name="바닥글 개체 틀 5">
            <a:extLst>
              <a:ext uri="{FF2B5EF4-FFF2-40B4-BE49-F238E27FC236}">
                <a16:creationId xmlns:a16="http://schemas.microsoft.com/office/drawing/2014/main" id="{91447EC3-7343-41E7-8CEF-333EAAC14905}"/>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6B5B1414-72E8-423D-94BC-F8E86DF4CEEB}"/>
              </a:ext>
            </a:extLst>
          </p:cNvPr>
          <p:cNvSpPr>
            <a:spLocks noGrp="1"/>
          </p:cNvSpPr>
          <p:nvPr>
            <p:ph type="sldNum" sz="quarter" idx="12"/>
          </p:nvPr>
        </p:nvSpPr>
        <p:spPr/>
        <p:txBody>
          <a:bodyPr/>
          <a:lstStyle/>
          <a:p>
            <a:fld id="{DE77BB65-F969-4654-BF30-45C70C1BE112}" type="slidenum">
              <a:rPr lang="ko-KR" altLang="en-US" smtClean="0"/>
              <a:pPr/>
              <a:t>333</a:t>
            </a:fld>
            <a:endParaRPr lang="ko-KR" altLang="en-US"/>
          </a:p>
        </p:txBody>
      </p:sp>
      <p:sp>
        <p:nvSpPr>
          <p:cNvPr id="9" name="직사각형 8">
            <a:extLst>
              <a:ext uri="{FF2B5EF4-FFF2-40B4-BE49-F238E27FC236}">
                <a16:creationId xmlns:a16="http://schemas.microsoft.com/office/drawing/2014/main" id="{55D8BAF4-7D7A-4BAF-896E-497FA0124EF3}"/>
              </a:ext>
            </a:extLst>
          </p:cNvPr>
          <p:cNvSpPr/>
          <p:nvPr/>
        </p:nvSpPr>
        <p:spPr>
          <a:xfrm>
            <a:off x="179576" y="128243"/>
            <a:ext cx="1944152" cy="276999"/>
          </a:xfrm>
          <a:prstGeom prst="rect">
            <a:avLst/>
          </a:prstGeom>
          <a:ln w="28575">
            <a:solidFill>
              <a:schemeClr val="accent1">
                <a:lumMod val="40000"/>
                <a:lumOff val="60000"/>
              </a:schemeClr>
            </a:solidFill>
          </a:ln>
        </p:spPr>
        <p:txBody>
          <a:bodyPr wrap="square">
            <a:spAutoFit/>
          </a:bodyPr>
          <a:lstStyle/>
          <a:p>
            <a:r>
              <a:rPr lang="en-US" altLang="ko-KR" sz="1200" dirty="0"/>
              <a:t>7. </a:t>
            </a:r>
            <a:r>
              <a:rPr lang="ko-KR" altLang="en-US" sz="1200" dirty="0"/>
              <a:t>검증</a:t>
            </a:r>
            <a:r>
              <a:rPr lang="en-US" altLang="ko-KR" sz="1200" dirty="0"/>
              <a:t>/ </a:t>
            </a:r>
            <a:r>
              <a:rPr lang="ko-KR" altLang="en-US" sz="1200" dirty="0"/>
              <a:t>평가</a:t>
            </a:r>
          </a:p>
        </p:txBody>
      </p:sp>
    </p:spTree>
    <p:extLst>
      <p:ext uri="{BB962C8B-B14F-4D97-AF65-F5344CB8AC3E}">
        <p14:creationId xmlns:p14="http://schemas.microsoft.com/office/powerpoint/2010/main" val="47476717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TextBox 1">
            <a:extLst>
              <a:ext uri="{FF2B5EF4-FFF2-40B4-BE49-F238E27FC236}">
                <a16:creationId xmlns:a16="http://schemas.microsoft.com/office/drawing/2014/main" id="{9C86D1EC-835B-4191-B038-E3A602E0EA39}"/>
              </a:ext>
            </a:extLst>
          </p:cNvPr>
          <p:cNvSpPr txBox="1"/>
          <p:nvPr/>
        </p:nvSpPr>
        <p:spPr>
          <a:xfrm>
            <a:off x="539552" y="391736"/>
            <a:ext cx="5400600" cy="369332"/>
          </a:xfrm>
          <a:prstGeom prst="rect">
            <a:avLst/>
          </a:prstGeom>
          <a:noFill/>
        </p:spPr>
        <p:txBody>
          <a:bodyPr wrap="square" rtlCol="0">
            <a:spAutoFit/>
          </a:bodyPr>
          <a:lstStyle/>
          <a:p>
            <a:r>
              <a:rPr lang="en-US" altLang="ko-KR" dirty="0"/>
              <a:t>** </a:t>
            </a:r>
            <a:r>
              <a:rPr lang="ko-KR" altLang="en-US" dirty="0"/>
              <a:t>부실</a:t>
            </a:r>
            <a:r>
              <a:rPr lang="en-US" altLang="ko-KR" dirty="0"/>
              <a:t>(</a:t>
            </a:r>
            <a:r>
              <a:rPr lang="ko-KR" altLang="en-US" dirty="0"/>
              <a:t>부도</a:t>
            </a:r>
            <a:r>
              <a:rPr lang="en-US" altLang="ko-KR" dirty="0"/>
              <a:t>) </a:t>
            </a:r>
            <a:r>
              <a:rPr lang="ko-KR" altLang="en-US" dirty="0"/>
              <a:t>예측모형을 위한분석 도구 </a:t>
            </a:r>
          </a:p>
        </p:txBody>
      </p:sp>
      <p:sp>
        <p:nvSpPr>
          <p:cNvPr id="3" name="직사각형 2">
            <a:extLst>
              <a:ext uri="{FF2B5EF4-FFF2-40B4-BE49-F238E27FC236}">
                <a16:creationId xmlns:a16="http://schemas.microsoft.com/office/drawing/2014/main" id="{79D9841C-D5FD-4CCA-A08E-6107B831EC8F}"/>
              </a:ext>
            </a:extLst>
          </p:cNvPr>
          <p:cNvSpPr/>
          <p:nvPr/>
        </p:nvSpPr>
        <p:spPr>
          <a:xfrm>
            <a:off x="502319" y="1315092"/>
            <a:ext cx="2917553" cy="1477328"/>
          </a:xfrm>
          <a:prstGeom prst="rect">
            <a:avLst/>
          </a:prstGeom>
        </p:spPr>
        <p:txBody>
          <a:bodyPr wrap="square">
            <a:spAutoFit/>
          </a:bodyPr>
          <a:lstStyle/>
          <a:p>
            <a:r>
              <a:rPr lang="ko-KR" altLang="en-US" b="1" dirty="0" err="1">
                <a:solidFill>
                  <a:srgbClr val="494E52"/>
                </a:solidFill>
                <a:latin typeface="-apple-system"/>
              </a:rPr>
              <a:t>파이썬</a:t>
            </a:r>
            <a:r>
              <a:rPr lang="ko-KR" altLang="en-US" b="1" dirty="0">
                <a:solidFill>
                  <a:srgbClr val="494E52"/>
                </a:solidFill>
                <a:latin typeface="-apple-system"/>
              </a:rPr>
              <a:t> </a:t>
            </a:r>
            <a:endParaRPr lang="en-US" altLang="ko-KR" b="1" dirty="0">
              <a:solidFill>
                <a:srgbClr val="494E52"/>
              </a:solidFill>
              <a:latin typeface="-apple-system"/>
            </a:endParaRPr>
          </a:p>
          <a:p>
            <a:pPr marL="285750" indent="-285750">
              <a:buFont typeface="Wingdings" panose="05000000000000000000" pitchFamily="2" charset="2"/>
              <a:buChar char="Ø"/>
            </a:pPr>
            <a:r>
              <a:rPr lang="en-US" altLang="ko-KR" b="1" dirty="0" err="1"/>
              <a:t>statsmodels</a:t>
            </a:r>
            <a:endParaRPr lang="en-US" altLang="ko-KR" b="1" dirty="0">
              <a:solidFill>
                <a:srgbClr val="494E52"/>
              </a:solidFill>
              <a:highlight>
                <a:srgbClr val="00FFFF"/>
              </a:highlight>
              <a:latin typeface="-apple-system"/>
            </a:endParaRPr>
          </a:p>
          <a:p>
            <a:pPr marL="285750" indent="-285750">
              <a:buFont typeface="Wingdings" panose="05000000000000000000" pitchFamily="2" charset="2"/>
              <a:buChar char="Ø"/>
            </a:pPr>
            <a:r>
              <a:rPr lang="en-US" altLang="ko-KR" b="1" dirty="0" err="1">
                <a:solidFill>
                  <a:srgbClr val="494E52"/>
                </a:solidFill>
                <a:highlight>
                  <a:srgbClr val="00FFFF"/>
                </a:highlight>
                <a:latin typeface="-apple-system"/>
              </a:rPr>
              <a:t>sklearn</a:t>
            </a:r>
            <a:endParaRPr lang="en-US" altLang="ko-KR" b="1" dirty="0">
              <a:solidFill>
                <a:srgbClr val="494E52"/>
              </a:solidFill>
              <a:highlight>
                <a:srgbClr val="00FFFF"/>
              </a:highlight>
              <a:latin typeface="-apple-system"/>
            </a:endParaRPr>
          </a:p>
          <a:p>
            <a:pPr marL="285750" indent="-285750">
              <a:buFont typeface="Wingdings" panose="05000000000000000000" pitchFamily="2" charset="2"/>
              <a:buChar char="Ø"/>
            </a:pPr>
            <a:r>
              <a:rPr lang="en-US" altLang="ko-KR" dirty="0">
                <a:highlight>
                  <a:srgbClr val="00FFFF"/>
                </a:highlight>
              </a:rPr>
              <a:t>TensorFlow</a:t>
            </a:r>
          </a:p>
          <a:p>
            <a:pPr marL="285750" indent="-285750">
              <a:buFont typeface="Wingdings" panose="05000000000000000000" pitchFamily="2" charset="2"/>
              <a:buChar char="Ø"/>
            </a:pPr>
            <a:r>
              <a:rPr lang="en-US" altLang="ko-KR" b="1" i="0" dirty="0" err="1">
                <a:solidFill>
                  <a:srgbClr val="494E52"/>
                </a:solidFill>
                <a:effectLst/>
                <a:highlight>
                  <a:srgbClr val="00FFFF"/>
                </a:highlight>
                <a:latin typeface="-apple-system"/>
              </a:rPr>
              <a:t>keras</a:t>
            </a:r>
            <a:endParaRPr lang="en-US" altLang="ko-KR" b="1" i="0" dirty="0">
              <a:solidFill>
                <a:srgbClr val="494E52"/>
              </a:solidFill>
              <a:effectLst/>
              <a:highlight>
                <a:srgbClr val="00FFFF"/>
              </a:highlight>
              <a:latin typeface="-apple-system"/>
            </a:endParaRPr>
          </a:p>
        </p:txBody>
      </p:sp>
      <p:sp>
        <p:nvSpPr>
          <p:cNvPr id="6" name="TextBox 5">
            <a:extLst>
              <a:ext uri="{FF2B5EF4-FFF2-40B4-BE49-F238E27FC236}">
                <a16:creationId xmlns:a16="http://schemas.microsoft.com/office/drawing/2014/main" id="{5A396714-C141-43C9-BA02-35C0A9DF5DEF}"/>
              </a:ext>
            </a:extLst>
          </p:cNvPr>
          <p:cNvSpPr txBox="1"/>
          <p:nvPr/>
        </p:nvSpPr>
        <p:spPr>
          <a:xfrm>
            <a:off x="563699" y="3026442"/>
            <a:ext cx="4464496" cy="523220"/>
          </a:xfrm>
          <a:prstGeom prst="rect">
            <a:avLst/>
          </a:prstGeom>
          <a:noFill/>
        </p:spPr>
        <p:txBody>
          <a:bodyPr wrap="square" rtlCol="0">
            <a:spAutoFit/>
          </a:bodyPr>
          <a:lstStyle/>
          <a:p>
            <a:r>
              <a:rPr lang="ko-KR" altLang="en-US" sz="1400" dirty="0" err="1"/>
              <a:t>텍스트마이닝</a:t>
            </a:r>
            <a:r>
              <a:rPr lang="ko-KR" altLang="en-US" sz="1400" dirty="0"/>
              <a:t> </a:t>
            </a:r>
            <a:r>
              <a:rPr lang="en-US" altLang="ko-KR" sz="1400" dirty="0"/>
              <a:t>: </a:t>
            </a:r>
            <a:r>
              <a:rPr lang="ko-KR" altLang="en-US" sz="1400" dirty="0"/>
              <a:t>유사도분석</a:t>
            </a:r>
            <a:endParaRPr lang="en-US" altLang="ko-KR" sz="1400" dirty="0"/>
          </a:p>
          <a:p>
            <a:r>
              <a:rPr lang="en-US" altLang="ko-KR" sz="1400" b="1" dirty="0"/>
              <a:t>: Word2Vec</a:t>
            </a:r>
            <a:endParaRPr lang="ko-KR" altLang="en-US" sz="1400" b="1" dirty="0"/>
          </a:p>
        </p:txBody>
      </p:sp>
      <p:pic>
        <p:nvPicPr>
          <p:cNvPr id="8" name="그림 7">
            <a:extLst>
              <a:ext uri="{FF2B5EF4-FFF2-40B4-BE49-F238E27FC236}">
                <a16:creationId xmlns:a16="http://schemas.microsoft.com/office/drawing/2014/main" id="{5FF681E4-43C8-49A8-9248-7CCF5AD6BF2D}"/>
              </a:ext>
            </a:extLst>
          </p:cNvPr>
          <p:cNvPicPr>
            <a:picLocks noChangeAspect="1"/>
          </p:cNvPicPr>
          <p:nvPr/>
        </p:nvPicPr>
        <p:blipFill>
          <a:blip r:embed="rId2"/>
          <a:stretch>
            <a:fillRect/>
          </a:stretch>
        </p:blipFill>
        <p:spPr>
          <a:xfrm>
            <a:off x="4139952" y="1286264"/>
            <a:ext cx="2592288" cy="1286054"/>
          </a:xfrm>
          <a:prstGeom prst="rect">
            <a:avLst/>
          </a:prstGeom>
        </p:spPr>
      </p:pic>
      <p:sp>
        <p:nvSpPr>
          <p:cNvPr id="9" name="직사각형 8">
            <a:extLst>
              <a:ext uri="{FF2B5EF4-FFF2-40B4-BE49-F238E27FC236}">
                <a16:creationId xmlns:a16="http://schemas.microsoft.com/office/drawing/2014/main" id="{7C5AED11-207E-4E53-89A3-82A430D6AC48}"/>
              </a:ext>
            </a:extLst>
          </p:cNvPr>
          <p:cNvSpPr/>
          <p:nvPr/>
        </p:nvSpPr>
        <p:spPr>
          <a:xfrm>
            <a:off x="4139952" y="2648682"/>
            <a:ext cx="4572000" cy="1169551"/>
          </a:xfrm>
          <a:prstGeom prst="rect">
            <a:avLst/>
          </a:prstGeom>
        </p:spPr>
        <p:txBody>
          <a:bodyPr>
            <a:spAutoFit/>
          </a:bodyPr>
          <a:lstStyle/>
          <a:p>
            <a:pPr marL="171450" indent="-171450">
              <a:buFont typeface="Wingdings" panose="05000000000000000000" pitchFamily="2" charset="2"/>
              <a:buChar char="§"/>
            </a:pPr>
            <a:r>
              <a:rPr lang="ko-KR" altLang="en-US" sz="1400" dirty="0">
                <a:latin typeface="+mj-ea"/>
                <a:ea typeface="+mj-ea"/>
              </a:rPr>
              <a:t>뉴질랜드 </a:t>
            </a:r>
            <a:r>
              <a:rPr lang="ko-KR" altLang="en-US" sz="1400" dirty="0" err="1">
                <a:latin typeface="+mj-ea"/>
                <a:ea typeface="+mj-ea"/>
              </a:rPr>
              <a:t>와이카토</a:t>
            </a:r>
            <a:r>
              <a:rPr lang="ko-KR" altLang="en-US" sz="1400" dirty="0">
                <a:latin typeface="+mj-ea"/>
                <a:ea typeface="+mj-ea"/>
              </a:rPr>
              <a:t> 대학의 과학자 </a:t>
            </a:r>
            <a:r>
              <a:rPr lang="en-US" altLang="ko-KR" sz="1400" dirty="0">
                <a:latin typeface="+mj-ea"/>
                <a:ea typeface="+mj-ea"/>
              </a:rPr>
              <a:t>/ </a:t>
            </a:r>
            <a:r>
              <a:rPr lang="ko-KR" altLang="en-US" sz="1400" dirty="0">
                <a:latin typeface="+mj-ea"/>
                <a:ea typeface="+mj-ea"/>
              </a:rPr>
              <a:t>연구자들이 설계하고 개발한 오픈 소스</a:t>
            </a:r>
            <a:endParaRPr lang="en-US" altLang="ko-KR" sz="1400" dirty="0">
              <a:latin typeface="+mj-ea"/>
              <a:ea typeface="+mj-ea"/>
            </a:endParaRPr>
          </a:p>
          <a:p>
            <a:pPr marL="171450" indent="-171450">
              <a:buFont typeface="Wingdings" panose="05000000000000000000" pitchFamily="2" charset="2"/>
              <a:buChar char="§"/>
            </a:pPr>
            <a:r>
              <a:rPr lang="en-US" altLang="ko-KR" sz="1400" dirty="0">
                <a:latin typeface="+mj-ea"/>
                <a:ea typeface="+mj-ea"/>
              </a:rPr>
              <a:t> WEKA : Waikato Environment</a:t>
            </a:r>
            <a:r>
              <a:rPr lang="ko-KR" altLang="en-US" sz="1400" dirty="0">
                <a:latin typeface="+mj-ea"/>
                <a:ea typeface="+mj-ea"/>
              </a:rPr>
              <a:t> 약자</a:t>
            </a:r>
            <a:endParaRPr lang="en-US" altLang="ko-KR" sz="1400" dirty="0">
              <a:latin typeface="+mj-ea"/>
              <a:ea typeface="+mj-ea"/>
            </a:endParaRPr>
          </a:p>
          <a:p>
            <a:pPr marL="171450" indent="-171450">
              <a:buFont typeface="Wingdings" panose="05000000000000000000" pitchFamily="2" charset="2"/>
              <a:buChar char="§"/>
            </a:pPr>
            <a:r>
              <a:rPr lang="ko-KR" altLang="en-US" sz="1400" dirty="0">
                <a:latin typeface="+mj-ea"/>
                <a:ea typeface="+mj-ea"/>
              </a:rPr>
              <a:t>데이터 </a:t>
            </a:r>
            <a:r>
              <a:rPr lang="ko-KR" altLang="en-US" sz="1400" dirty="0" err="1">
                <a:latin typeface="+mj-ea"/>
                <a:ea typeface="+mj-ea"/>
              </a:rPr>
              <a:t>전처리</a:t>
            </a:r>
            <a:r>
              <a:rPr lang="en-US" altLang="ko-KR" sz="1400" dirty="0">
                <a:latin typeface="+mj-ea"/>
                <a:ea typeface="+mj-ea"/>
              </a:rPr>
              <a:t>, </a:t>
            </a:r>
            <a:r>
              <a:rPr lang="ko-KR" altLang="en-US" sz="1400" dirty="0">
                <a:latin typeface="+mj-ea"/>
                <a:ea typeface="+mj-ea"/>
              </a:rPr>
              <a:t>분류</a:t>
            </a:r>
            <a:r>
              <a:rPr lang="en-US" altLang="ko-KR" sz="1400" dirty="0">
                <a:latin typeface="+mj-ea"/>
                <a:ea typeface="+mj-ea"/>
              </a:rPr>
              <a:t>, </a:t>
            </a:r>
            <a:r>
              <a:rPr lang="ko-KR" altLang="en-US" sz="1400" dirty="0">
                <a:latin typeface="+mj-ea"/>
                <a:ea typeface="+mj-ea"/>
              </a:rPr>
              <a:t>클러스터링</a:t>
            </a:r>
            <a:r>
              <a:rPr lang="en-US" altLang="ko-KR" sz="1400" dirty="0">
                <a:latin typeface="+mj-ea"/>
                <a:ea typeface="+mj-ea"/>
              </a:rPr>
              <a:t>, </a:t>
            </a:r>
            <a:r>
              <a:rPr lang="ko-KR" altLang="en-US" sz="1400" dirty="0">
                <a:latin typeface="+mj-ea"/>
                <a:ea typeface="+mj-ea"/>
              </a:rPr>
              <a:t>회귀 분석</a:t>
            </a:r>
            <a:r>
              <a:rPr lang="en-US" altLang="ko-KR" sz="1400" dirty="0">
                <a:latin typeface="+mj-ea"/>
                <a:ea typeface="+mj-ea"/>
              </a:rPr>
              <a:t>, </a:t>
            </a:r>
            <a:r>
              <a:rPr lang="ko-KR" altLang="en-US" sz="1400" dirty="0">
                <a:latin typeface="+mj-ea"/>
                <a:ea typeface="+mj-ea"/>
              </a:rPr>
              <a:t>연관 규칙 생성</a:t>
            </a:r>
            <a:r>
              <a:rPr lang="en-US" altLang="ko-KR" sz="1400" dirty="0">
                <a:latin typeface="+mj-ea"/>
                <a:ea typeface="+mj-ea"/>
              </a:rPr>
              <a:t>, </a:t>
            </a:r>
            <a:r>
              <a:rPr lang="ko-KR" altLang="en-US" sz="1400" dirty="0">
                <a:latin typeface="+mj-ea"/>
                <a:ea typeface="+mj-ea"/>
              </a:rPr>
              <a:t>기능 추출 및 데이터 시각화</a:t>
            </a:r>
          </a:p>
        </p:txBody>
      </p:sp>
      <p:sp>
        <p:nvSpPr>
          <p:cNvPr id="10" name="제목 1">
            <a:extLst>
              <a:ext uri="{FF2B5EF4-FFF2-40B4-BE49-F238E27FC236}">
                <a16:creationId xmlns:a16="http://schemas.microsoft.com/office/drawing/2014/main" id="{28F1902B-752B-4693-B23B-9707BB6759E7}"/>
              </a:ext>
            </a:extLst>
          </p:cNvPr>
          <p:cNvSpPr txBox="1">
            <a:spLocks/>
          </p:cNvSpPr>
          <p:nvPr/>
        </p:nvSpPr>
        <p:spPr>
          <a:xfrm>
            <a:off x="152400" y="9381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1" name="직사각형 10">
            <a:extLst>
              <a:ext uri="{FF2B5EF4-FFF2-40B4-BE49-F238E27FC236}">
                <a16:creationId xmlns:a16="http://schemas.microsoft.com/office/drawing/2014/main" id="{D5F5BCFD-6B8F-45F1-ADA7-C1B3CFA859AA}"/>
              </a:ext>
            </a:extLst>
          </p:cNvPr>
          <p:cNvSpPr/>
          <p:nvPr/>
        </p:nvSpPr>
        <p:spPr>
          <a:xfrm>
            <a:off x="502319" y="3986041"/>
            <a:ext cx="7416824" cy="307777"/>
          </a:xfrm>
          <a:prstGeom prst="rect">
            <a:avLst/>
          </a:prstGeom>
        </p:spPr>
        <p:txBody>
          <a:bodyPr wrap="square">
            <a:spAutoFit/>
          </a:bodyPr>
          <a:lstStyle/>
          <a:p>
            <a:r>
              <a:rPr lang="en-US" altLang="ko-KR" sz="1400" dirty="0"/>
              <a:t>https://www.tensorflow.org/tutorials/keras/classification?hl=ko</a:t>
            </a:r>
            <a:endParaRPr lang="ko-KR" altLang="en-US" sz="1400" dirty="0"/>
          </a:p>
        </p:txBody>
      </p:sp>
      <p:sp>
        <p:nvSpPr>
          <p:cNvPr id="4" name="바닥글 개체 틀 3">
            <a:extLst>
              <a:ext uri="{FF2B5EF4-FFF2-40B4-BE49-F238E27FC236}">
                <a16:creationId xmlns:a16="http://schemas.microsoft.com/office/drawing/2014/main" id="{41509481-74AD-4695-B9F6-5512726650E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35A4E543-2B8D-4D80-8F10-6B529A2A18F5}"/>
              </a:ext>
            </a:extLst>
          </p:cNvPr>
          <p:cNvSpPr>
            <a:spLocks noGrp="1"/>
          </p:cNvSpPr>
          <p:nvPr>
            <p:ph type="sldNum" sz="quarter" idx="12"/>
          </p:nvPr>
        </p:nvSpPr>
        <p:spPr/>
        <p:txBody>
          <a:bodyPr/>
          <a:lstStyle/>
          <a:p>
            <a:fld id="{DE77BB65-F969-4654-BF30-45C70C1BE112}" type="slidenum">
              <a:rPr lang="ko-KR" altLang="en-US" smtClean="0"/>
              <a:pPr/>
              <a:t>334</a:t>
            </a:fld>
            <a:endParaRPr lang="ko-KR" altLang="en-US"/>
          </a:p>
        </p:txBody>
      </p:sp>
    </p:spTree>
    <p:extLst>
      <p:ext uri="{BB962C8B-B14F-4D97-AF65-F5344CB8AC3E}">
        <p14:creationId xmlns:p14="http://schemas.microsoft.com/office/powerpoint/2010/main" val="200280569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C41FADA6-E618-4F8D-AC52-EB2EAB34AAEC}"/>
              </a:ext>
            </a:extLst>
          </p:cNvPr>
          <p:cNvSpPr/>
          <p:nvPr/>
        </p:nvSpPr>
        <p:spPr>
          <a:xfrm>
            <a:off x="251520" y="311599"/>
            <a:ext cx="4679101" cy="369332"/>
          </a:xfrm>
          <a:prstGeom prst="rect">
            <a:avLst/>
          </a:prstGeom>
        </p:spPr>
        <p:txBody>
          <a:bodyPr wrap="none">
            <a:spAutoFit/>
          </a:bodyPr>
          <a:lstStyle/>
          <a:p>
            <a:r>
              <a:rPr lang="en-US" altLang="ko-KR" dirty="0">
                <a:solidFill>
                  <a:srgbClr val="454A55"/>
                </a:solidFill>
                <a:latin typeface="walsheim"/>
              </a:rPr>
              <a:t>** How to predict returns with linear regression</a:t>
            </a:r>
            <a:endParaRPr lang="en-US" altLang="ko-KR" b="0" i="0" dirty="0">
              <a:solidFill>
                <a:srgbClr val="454A55"/>
              </a:solidFill>
              <a:effectLst/>
              <a:latin typeface="walsheim"/>
            </a:endParaRPr>
          </a:p>
        </p:txBody>
      </p:sp>
      <p:sp>
        <p:nvSpPr>
          <p:cNvPr id="6" name="직사각형 5">
            <a:extLst>
              <a:ext uri="{FF2B5EF4-FFF2-40B4-BE49-F238E27FC236}">
                <a16:creationId xmlns:a16="http://schemas.microsoft.com/office/drawing/2014/main" id="{E5DD868A-50E0-45B6-8A38-29083572276E}"/>
              </a:ext>
            </a:extLst>
          </p:cNvPr>
          <p:cNvSpPr/>
          <p:nvPr/>
        </p:nvSpPr>
        <p:spPr>
          <a:xfrm>
            <a:off x="251520" y="928670"/>
            <a:ext cx="2130640" cy="473784"/>
          </a:xfrm>
          <a:prstGeom prst="rect">
            <a:avLst/>
          </a:prstGeom>
          <a:solidFill>
            <a:schemeClr val="accent3">
              <a:lumMod val="20000"/>
              <a:lumOff val="80000"/>
            </a:schemeClr>
          </a:solidFill>
          <a:ln>
            <a:solidFill>
              <a:schemeClr val="accent3">
                <a:lumMod val="20000"/>
                <a:lumOff val="80000"/>
              </a:schemeClr>
            </a:solidFill>
          </a:ln>
        </p:spPr>
        <p:txBody>
          <a:bodyPr wrap="square">
            <a:spAutoFit/>
          </a:bodyPr>
          <a:lstStyle/>
          <a:p>
            <a:pPr algn="just" fontAlgn="base">
              <a:lnSpc>
                <a:spcPct val="160000"/>
              </a:lnSpc>
            </a:pPr>
            <a:r>
              <a:rPr lang="en-US" altLang="ko-KR" kern="0" dirty="0" err="1">
                <a:solidFill>
                  <a:srgbClr val="000000"/>
                </a:solidFill>
                <a:latin typeface="함초롬바탕" panose="02030504000101010101" pitchFamily="18" charset="-127"/>
              </a:rPr>
              <a:t>statsmodels</a:t>
            </a:r>
            <a:r>
              <a:rPr lang="en-US" altLang="ko-KR" kern="0" dirty="0">
                <a:solidFill>
                  <a:srgbClr val="000000"/>
                </a:solidFill>
                <a:latin typeface="함초롬바탕" panose="02030504000101010101" pitchFamily="18" charset="-127"/>
              </a:rPr>
              <a:t> </a:t>
            </a:r>
          </a:p>
        </p:txBody>
      </p:sp>
      <p:sp>
        <p:nvSpPr>
          <p:cNvPr id="7" name="직사각형 6">
            <a:extLst>
              <a:ext uri="{FF2B5EF4-FFF2-40B4-BE49-F238E27FC236}">
                <a16:creationId xmlns:a16="http://schemas.microsoft.com/office/drawing/2014/main" id="{AF4AF560-0ACF-43B2-8E1B-1B9D24BB97ED}"/>
              </a:ext>
            </a:extLst>
          </p:cNvPr>
          <p:cNvSpPr/>
          <p:nvPr/>
        </p:nvSpPr>
        <p:spPr>
          <a:xfrm>
            <a:off x="2526176" y="1032090"/>
            <a:ext cx="3518399" cy="307777"/>
          </a:xfrm>
          <a:prstGeom prst="rect">
            <a:avLst/>
          </a:prstGeom>
        </p:spPr>
        <p:txBody>
          <a:bodyPr wrap="none">
            <a:spAutoFit/>
          </a:bodyPr>
          <a:lstStyle/>
          <a:p>
            <a:r>
              <a:rPr lang="en-US" altLang="ko-KR" sz="1400" dirty="0"/>
              <a:t>https://www.statsmodels.org/stable/index.html</a:t>
            </a:r>
            <a:endParaRPr lang="ko-KR" altLang="en-US" sz="1400" dirty="0"/>
          </a:p>
        </p:txBody>
      </p:sp>
      <p:sp>
        <p:nvSpPr>
          <p:cNvPr id="9" name="직사각형 8">
            <a:extLst>
              <a:ext uri="{FF2B5EF4-FFF2-40B4-BE49-F238E27FC236}">
                <a16:creationId xmlns:a16="http://schemas.microsoft.com/office/drawing/2014/main" id="{E3607FA5-A807-4EFC-AB88-E97097AD4393}"/>
              </a:ext>
            </a:extLst>
          </p:cNvPr>
          <p:cNvSpPr/>
          <p:nvPr/>
        </p:nvSpPr>
        <p:spPr>
          <a:xfrm>
            <a:off x="184445" y="1492644"/>
            <a:ext cx="4662264" cy="5077416"/>
          </a:xfrm>
          <a:prstGeom prst="rect">
            <a:avLst/>
          </a:prstGeom>
          <a:ln>
            <a:solidFill>
              <a:srgbClr val="FF0000"/>
            </a:solidFill>
          </a:ln>
        </p:spPr>
        <p:txBody>
          <a:bodyPr wrap="square">
            <a:spAutoFit/>
          </a:bodyPr>
          <a:lstStyle/>
          <a:p>
            <a:pPr algn="just" fontAlgn="base">
              <a:lnSpc>
                <a:spcPct val="160000"/>
              </a:lnSpc>
            </a:pPr>
            <a:r>
              <a:rPr lang="en-US" altLang="ko-KR" sz="1200" kern="0" dirty="0">
                <a:solidFill>
                  <a:srgbClr val="000000"/>
                </a:solidFill>
                <a:highlight>
                  <a:srgbClr val="FFFF00"/>
                </a:highlight>
                <a:latin typeface="함초롬바탕" panose="02030504000101010101" pitchFamily="18" charset="-127"/>
              </a:rPr>
              <a:t>Regression and Linear Models¶</a:t>
            </a:r>
            <a:endParaRPr lang="en-US" altLang="ko-KR" sz="1200" kern="0" dirty="0">
              <a:solidFill>
                <a:srgbClr val="000000"/>
              </a:solidFill>
              <a:highlight>
                <a:srgbClr val="FFFF00"/>
              </a:highlight>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Linear Regression</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Generalized Linear Models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Generalized Estimating Equations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Generalized Additive Models (GAM)</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Robust Linear Models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Linear Mixed Effects Models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Regression with Discrete Dependent Variable</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Generalized Linear Mixed Effects Models</a:t>
            </a: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ANOVA</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Other Models </a:t>
            </a:r>
            <a:r>
              <a:rPr lang="en-US" altLang="ko-KR" sz="1200" kern="0" dirty="0" err="1">
                <a:solidFill>
                  <a:srgbClr val="000000"/>
                </a:solidFill>
                <a:latin typeface="함초롬바탕" panose="02030504000101010101" pitchFamily="18" charset="-127"/>
              </a:rPr>
              <a:t>othermod</a:t>
            </a:r>
            <a:endParaRPr lang="en-US" altLang="ko-KR" sz="1200" kern="0" dirty="0">
              <a:solidFill>
                <a:srgbClr val="000000"/>
              </a:solidFill>
              <a:latin typeface="함초롬바탕" panose="02030504000101010101" pitchFamily="18" charset="-127"/>
            </a:endParaRPr>
          </a:p>
          <a:p>
            <a:pPr marL="171450" indent="-171450" algn="just" fontAlgn="base">
              <a:lnSpc>
                <a:spcPct val="160000"/>
              </a:lnSpc>
              <a:buFont typeface="Wingdings" panose="05000000000000000000" pitchFamily="2" charset="2"/>
              <a:buChar char="§"/>
            </a:pPr>
            <a:endParaRPr lang="en-US" altLang="ko-KR" sz="1200" kern="0" dirty="0">
              <a:solidFill>
                <a:srgbClr val="000000"/>
              </a:solidFill>
              <a:highlight>
                <a:srgbClr val="FFFF66"/>
              </a:highlight>
            </a:endParaRPr>
          </a:p>
          <a:p>
            <a:pPr algn="just" fontAlgn="base">
              <a:lnSpc>
                <a:spcPct val="160000"/>
              </a:lnSpc>
            </a:pPr>
            <a:r>
              <a:rPr lang="en-US" altLang="ko-KR" sz="1200" kern="0" dirty="0">
                <a:solidFill>
                  <a:srgbClr val="000000"/>
                </a:solidFill>
                <a:highlight>
                  <a:srgbClr val="FFFF66"/>
                </a:highlight>
                <a:latin typeface="함초롬바탕" panose="02030504000101010101" pitchFamily="18" charset="-127"/>
              </a:rPr>
              <a:t>Time Series Analysis¶</a:t>
            </a:r>
            <a:endParaRPr lang="en-US" altLang="ko-KR" sz="1200" kern="0" dirty="0">
              <a:solidFill>
                <a:srgbClr val="000000"/>
              </a:solidFill>
              <a:highlight>
                <a:srgbClr val="FFFF66"/>
              </a:highlight>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Time Series analysis </a:t>
            </a:r>
            <a:r>
              <a:rPr lang="en-US" altLang="ko-KR" sz="1200" kern="0" dirty="0" err="1">
                <a:solidFill>
                  <a:srgbClr val="000000"/>
                </a:solidFill>
                <a:latin typeface="함초롬바탕" panose="02030504000101010101" pitchFamily="18" charset="-127"/>
              </a:rPr>
              <a:t>tsa</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Time Series Analysis by State Space Methods </a:t>
            </a:r>
            <a:r>
              <a:rPr lang="en-US" altLang="ko-KR" sz="1200" kern="0" dirty="0" err="1">
                <a:solidFill>
                  <a:srgbClr val="000000"/>
                </a:solidFill>
                <a:latin typeface="함초롬바탕" panose="02030504000101010101" pitchFamily="18" charset="-127"/>
              </a:rPr>
              <a:t>statespace</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Vector Autoregressions </a:t>
            </a:r>
            <a:r>
              <a:rPr lang="en-US" altLang="ko-KR" sz="1200" kern="0" dirty="0" err="1">
                <a:solidFill>
                  <a:srgbClr val="000000"/>
                </a:solidFill>
                <a:latin typeface="함초롬바탕" panose="02030504000101010101" pitchFamily="18" charset="-127"/>
              </a:rPr>
              <a:t>tsa.vector_ar</a:t>
            </a:r>
            <a:endParaRPr lang="en-US" altLang="ko-KR" sz="1200" kern="0" dirty="0">
              <a:solidFill>
                <a:srgbClr val="000000"/>
              </a:solidFill>
            </a:endParaRPr>
          </a:p>
          <a:p>
            <a:pPr algn="just" fontAlgn="base">
              <a:lnSpc>
                <a:spcPct val="160000"/>
              </a:lnSpc>
            </a:pPr>
            <a:endParaRPr lang="en-US" altLang="ko-KR" sz="1200" kern="0" dirty="0">
              <a:solidFill>
                <a:srgbClr val="000000"/>
              </a:solidFill>
            </a:endParaRPr>
          </a:p>
        </p:txBody>
      </p:sp>
      <p:sp>
        <p:nvSpPr>
          <p:cNvPr id="10" name="직사각형 9">
            <a:extLst>
              <a:ext uri="{FF2B5EF4-FFF2-40B4-BE49-F238E27FC236}">
                <a16:creationId xmlns:a16="http://schemas.microsoft.com/office/drawing/2014/main" id="{8F9036C3-E497-4126-9501-1691C1176FE2}"/>
              </a:ext>
            </a:extLst>
          </p:cNvPr>
          <p:cNvSpPr/>
          <p:nvPr/>
        </p:nvSpPr>
        <p:spPr>
          <a:xfrm>
            <a:off x="4932040" y="1500441"/>
            <a:ext cx="4104456" cy="5076774"/>
          </a:xfrm>
          <a:prstGeom prst="rect">
            <a:avLst/>
          </a:prstGeom>
          <a:ln>
            <a:solidFill>
              <a:srgbClr val="FF0000"/>
            </a:solidFill>
          </a:ln>
        </p:spPr>
        <p:txBody>
          <a:bodyPr wrap="square">
            <a:spAutoFit/>
          </a:bodyPr>
          <a:lstStyle/>
          <a:p>
            <a:pPr algn="just" fontAlgn="base">
              <a:lnSpc>
                <a:spcPct val="160000"/>
              </a:lnSpc>
            </a:pPr>
            <a:r>
              <a:rPr lang="en-US" altLang="ko-KR" sz="1200" kern="0" dirty="0">
                <a:solidFill>
                  <a:srgbClr val="000000"/>
                </a:solidFill>
                <a:highlight>
                  <a:srgbClr val="FFFF66"/>
                </a:highlight>
                <a:latin typeface="함초롬바탕" panose="02030504000101010101" pitchFamily="18" charset="-127"/>
              </a:rPr>
              <a:t>Other Models</a:t>
            </a:r>
            <a:r>
              <a:rPr lang="en-US" altLang="ko-KR" sz="1200" kern="0" dirty="0">
                <a:solidFill>
                  <a:srgbClr val="000000"/>
                </a:solidFill>
                <a:latin typeface="함초롬바탕" panose="02030504000101010101" pitchFamily="18" charset="-127"/>
              </a:rPr>
              <a:t>¶</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Methods for Survival and Duration Analysis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Nonparametric Methods nonparametric</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Generalized Method of Moments </a:t>
            </a:r>
            <a:r>
              <a:rPr lang="en-US" altLang="ko-KR" sz="1200" kern="0" dirty="0" err="1">
                <a:solidFill>
                  <a:srgbClr val="000000"/>
                </a:solidFill>
                <a:latin typeface="함초롬바탕" panose="02030504000101010101" pitchFamily="18" charset="-127"/>
              </a:rPr>
              <a:t>gmm</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Other Models </a:t>
            </a:r>
            <a:r>
              <a:rPr lang="en-US" altLang="ko-KR" sz="1200" kern="0" dirty="0" err="1">
                <a:solidFill>
                  <a:srgbClr val="000000"/>
                </a:solidFill>
                <a:latin typeface="함초롬바탕" panose="02030504000101010101" pitchFamily="18" charset="-127"/>
              </a:rPr>
              <a:t>miscmodels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Multivariate Statistics multivariate</a:t>
            </a:r>
            <a:endParaRPr lang="en-US" altLang="ko-KR" sz="1200" kern="0" dirty="0">
              <a:solidFill>
                <a:srgbClr val="000000"/>
              </a:solidFill>
            </a:endParaRPr>
          </a:p>
          <a:p>
            <a:pPr algn="just" fontAlgn="base">
              <a:lnSpc>
                <a:spcPct val="160000"/>
              </a:lnSpc>
            </a:pPr>
            <a:r>
              <a:rPr lang="en-US" altLang="ko-KR" sz="1200" kern="0" dirty="0">
                <a:solidFill>
                  <a:srgbClr val="000000"/>
                </a:solidFill>
                <a:highlight>
                  <a:srgbClr val="FFFF66"/>
                </a:highlight>
                <a:latin typeface="함초롬바탕" panose="02030504000101010101" pitchFamily="18" charset="-127"/>
              </a:rPr>
              <a:t>Statistics and Tools</a:t>
            </a:r>
            <a:r>
              <a:rPr lang="en-US" altLang="ko-KR" sz="1200" kern="0" dirty="0">
                <a:solidFill>
                  <a:srgbClr val="000000"/>
                </a:solidFill>
                <a:latin typeface="함초롬바탕" panose="02030504000101010101" pitchFamily="18" charset="-127"/>
              </a:rPr>
              <a:t>¶</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Statistics stats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Contingency tables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Multiple Imputation with Chained Equations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Empirical Likelihood </a:t>
            </a:r>
            <a:r>
              <a:rPr lang="en-US" altLang="ko-KR" sz="1200" kern="0" dirty="0" err="1">
                <a:solidFill>
                  <a:srgbClr val="000000"/>
                </a:solidFill>
                <a:latin typeface="함초롬바탕" panose="02030504000101010101" pitchFamily="18" charset="-127"/>
              </a:rPr>
              <a:t>emplike</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Distributions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Graphics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Input-Output </a:t>
            </a:r>
            <a:r>
              <a:rPr lang="en-US" altLang="ko-KR" sz="1200" kern="0" dirty="0" err="1">
                <a:solidFill>
                  <a:srgbClr val="000000"/>
                </a:solidFill>
                <a:latin typeface="함초롬바탕" panose="02030504000101010101" pitchFamily="18" charset="-127"/>
              </a:rPr>
              <a:t>iolib</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Tools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Working with Large Data Sets</a:t>
            </a:r>
            <a:endParaRPr lang="en-US" altLang="ko-KR" sz="1200" kern="0" dirty="0">
              <a:solidFill>
                <a:srgbClr val="000000"/>
              </a:solidFill>
            </a:endParaRPr>
          </a:p>
          <a:p>
            <a:pPr marL="171450" indent="-171450" algn="just" fontAlgn="base">
              <a:lnSpc>
                <a:spcPct val="160000"/>
              </a:lnSpc>
              <a:buFont typeface="Wingdings" panose="05000000000000000000" pitchFamily="2" charset="2"/>
              <a:buChar char="§"/>
            </a:pPr>
            <a:r>
              <a:rPr lang="en-US" altLang="ko-KR" sz="1200" kern="0" dirty="0">
                <a:solidFill>
                  <a:srgbClr val="000000"/>
                </a:solidFill>
                <a:latin typeface="함초롬바탕" panose="02030504000101010101" pitchFamily="18" charset="-127"/>
              </a:rPr>
              <a:t>Optimization</a:t>
            </a:r>
            <a:endParaRPr lang="ko-KR" altLang="en-US" sz="1200" dirty="0"/>
          </a:p>
        </p:txBody>
      </p:sp>
      <p:sp>
        <p:nvSpPr>
          <p:cNvPr id="3" name="바닥글 개체 틀 2">
            <a:extLst>
              <a:ext uri="{FF2B5EF4-FFF2-40B4-BE49-F238E27FC236}">
                <a16:creationId xmlns:a16="http://schemas.microsoft.com/office/drawing/2014/main" id="{A035D82B-F1D1-4417-B014-9F666B1ED7FE}"/>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284150CF-96E1-4130-A758-6E2A0ACF6F01}"/>
              </a:ext>
            </a:extLst>
          </p:cNvPr>
          <p:cNvSpPr>
            <a:spLocks noGrp="1"/>
          </p:cNvSpPr>
          <p:nvPr>
            <p:ph type="sldNum" sz="quarter" idx="12"/>
          </p:nvPr>
        </p:nvSpPr>
        <p:spPr/>
        <p:txBody>
          <a:bodyPr/>
          <a:lstStyle/>
          <a:p>
            <a:fld id="{DE77BB65-F969-4654-BF30-45C70C1BE112}" type="slidenum">
              <a:rPr lang="ko-KR" altLang="en-US" smtClean="0"/>
              <a:pPr/>
              <a:t>335</a:t>
            </a:fld>
            <a:endParaRPr lang="ko-KR" altLang="en-US"/>
          </a:p>
        </p:txBody>
      </p:sp>
    </p:spTree>
    <p:extLst>
      <p:ext uri="{BB962C8B-B14F-4D97-AF65-F5344CB8AC3E}">
        <p14:creationId xmlns:p14="http://schemas.microsoft.com/office/powerpoint/2010/main" val="13988197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6831081A-0C71-43FC-A91C-B51139A163DD}"/>
              </a:ext>
            </a:extLst>
          </p:cNvPr>
          <p:cNvSpPr/>
          <p:nvPr/>
        </p:nvSpPr>
        <p:spPr>
          <a:xfrm>
            <a:off x="539552" y="1019261"/>
            <a:ext cx="1391728" cy="369332"/>
          </a:xfrm>
          <a:prstGeom prst="rect">
            <a:avLst/>
          </a:prstGeom>
        </p:spPr>
        <p:txBody>
          <a:bodyPr wrap="none">
            <a:spAutoFit/>
          </a:bodyPr>
          <a:lstStyle/>
          <a:p>
            <a:r>
              <a:rPr lang="ko-KR" altLang="en-US" dirty="0" err="1">
                <a:latin typeface="Apple SD Gothic Neo"/>
              </a:rPr>
              <a:t>케라스</a:t>
            </a:r>
            <a:r>
              <a:rPr lang="ko-KR" altLang="en-US" dirty="0">
                <a:latin typeface="Apple SD Gothic Neo"/>
              </a:rPr>
              <a:t> 구조</a:t>
            </a:r>
            <a:endParaRPr lang="ko-KR" altLang="en-US" b="0" i="0" dirty="0">
              <a:effectLst/>
              <a:latin typeface="Apple SD Gothic Neo"/>
            </a:endParaRPr>
          </a:p>
        </p:txBody>
      </p:sp>
      <p:pic>
        <p:nvPicPr>
          <p:cNvPr id="3" name="그림 2">
            <a:extLst>
              <a:ext uri="{FF2B5EF4-FFF2-40B4-BE49-F238E27FC236}">
                <a16:creationId xmlns:a16="http://schemas.microsoft.com/office/drawing/2014/main" id="{C5307C68-EFB8-4874-8056-A5232CB6A20F}"/>
              </a:ext>
            </a:extLst>
          </p:cNvPr>
          <p:cNvPicPr>
            <a:picLocks noChangeAspect="1"/>
          </p:cNvPicPr>
          <p:nvPr/>
        </p:nvPicPr>
        <p:blipFill>
          <a:blip r:embed="rId2"/>
          <a:stretch>
            <a:fillRect/>
          </a:stretch>
        </p:blipFill>
        <p:spPr>
          <a:xfrm>
            <a:off x="479215" y="1388593"/>
            <a:ext cx="2364594" cy="2688479"/>
          </a:xfrm>
          <a:prstGeom prst="rect">
            <a:avLst/>
          </a:prstGeom>
        </p:spPr>
      </p:pic>
      <p:sp>
        <p:nvSpPr>
          <p:cNvPr id="8" name="직사각형 7">
            <a:extLst>
              <a:ext uri="{FF2B5EF4-FFF2-40B4-BE49-F238E27FC236}">
                <a16:creationId xmlns:a16="http://schemas.microsoft.com/office/drawing/2014/main" id="{7E4F5E95-72FD-48A5-A4A3-E05E848A27D5}"/>
              </a:ext>
            </a:extLst>
          </p:cNvPr>
          <p:cNvSpPr/>
          <p:nvPr/>
        </p:nvSpPr>
        <p:spPr>
          <a:xfrm>
            <a:off x="2911848" y="1013118"/>
            <a:ext cx="5040560" cy="5815438"/>
          </a:xfrm>
          <a:prstGeom prst="rect">
            <a:avLst/>
          </a:prstGeom>
          <a:ln w="19050">
            <a:solidFill>
              <a:schemeClr val="accent1"/>
            </a:solidFill>
          </a:ln>
        </p:spPr>
        <p:txBody>
          <a:bodyPr wrap="square">
            <a:spAutoFit/>
          </a:bodyPr>
          <a:lstStyle/>
          <a:p>
            <a:pPr marL="171450" indent="-171450" algn="just" fontAlgn="base">
              <a:lnSpc>
                <a:spcPct val="160000"/>
              </a:lnSpc>
              <a:buFont typeface="Wingdings" panose="05000000000000000000" pitchFamily="2" charset="2"/>
              <a:buChar char="§"/>
            </a:pPr>
            <a:r>
              <a:rPr lang="ko-KR" altLang="en-US" sz="1200" kern="0" dirty="0">
                <a:solidFill>
                  <a:srgbClr val="000000"/>
                </a:solidFill>
                <a:highlight>
                  <a:srgbClr val="FFFF00"/>
                </a:highlight>
                <a:ea typeface="함초롬바탕" panose="02030504000101010101" pitchFamily="18" charset="-127"/>
              </a:rPr>
              <a:t>데이터셋 생성하기</a:t>
            </a:r>
            <a:r>
              <a:rPr lang="en-US" altLang="ko-KR" sz="1200" kern="0" dirty="0">
                <a:solidFill>
                  <a:srgbClr val="000000"/>
                </a:solidFill>
                <a:highlight>
                  <a:srgbClr val="FFFF00"/>
                </a:highlight>
                <a:ea typeface="함초롬바탕" panose="02030504000101010101" pitchFamily="18" charset="-127"/>
                <a:sym typeface="Wingdings" panose="05000000000000000000" pitchFamily="2" charset="2"/>
              </a:rPr>
              <a:t></a:t>
            </a:r>
            <a:endParaRPr lang="ko-KR" altLang="en-US" sz="1200" kern="0" dirty="0">
              <a:solidFill>
                <a:srgbClr val="000000"/>
              </a:solidFill>
              <a:highlight>
                <a:srgbClr val="FFFF00"/>
              </a:highlight>
            </a:endParaRPr>
          </a:p>
          <a:p>
            <a:pPr algn="just" fontAlgn="base">
              <a:lnSpc>
                <a:spcPct val="160000"/>
              </a:lnSpc>
            </a:pPr>
            <a:r>
              <a:rPr lang="en-US" altLang="ko-KR" sz="1200" kern="0" dirty="0">
                <a:solidFill>
                  <a:srgbClr val="000000"/>
                </a:solidFill>
                <a:latin typeface="함초롬바탕" panose="02030504000101010101" pitchFamily="18" charset="-127"/>
              </a:rPr>
              <a:t>- raw data </a:t>
            </a:r>
            <a:r>
              <a:rPr lang="ko-KR" altLang="en-US" sz="1200" kern="0" dirty="0">
                <a:solidFill>
                  <a:srgbClr val="000000"/>
                </a:solidFill>
                <a:ea typeface="함초롬바탕" panose="02030504000101010101" pitchFamily="18" charset="-127"/>
              </a:rPr>
              <a:t>불러오기</a:t>
            </a:r>
            <a:r>
              <a:rPr lang="en-US" altLang="ko-KR" sz="1200" kern="0" dirty="0">
                <a:solidFill>
                  <a:srgbClr val="000000"/>
                </a:solidFill>
                <a:ea typeface="함초롬바탕" panose="02030504000101010101" pitchFamily="18" charset="-127"/>
              </a:rPr>
              <a:t>, </a:t>
            </a:r>
            <a:r>
              <a:rPr lang="en-US" altLang="ko-KR" sz="1200" kern="0" dirty="0">
                <a:solidFill>
                  <a:srgbClr val="000000"/>
                </a:solidFill>
                <a:latin typeface="함초롬바탕" panose="02030504000101010101" pitchFamily="18" charset="-127"/>
              </a:rPr>
              <a:t>- t/d, v/d, t/d ,- </a:t>
            </a:r>
            <a:r>
              <a:rPr lang="ko-KR" altLang="en-US" sz="1200" kern="0" dirty="0" err="1">
                <a:solidFill>
                  <a:srgbClr val="000000"/>
                </a:solidFill>
                <a:latin typeface="함초롬바탕" panose="02030504000101010101" pitchFamily="18" charset="-127"/>
              </a:rPr>
              <a:t>딥러닝</a:t>
            </a:r>
            <a:r>
              <a:rPr lang="ko-KR" altLang="en-US" sz="1200" kern="0" dirty="0">
                <a:solidFill>
                  <a:srgbClr val="000000"/>
                </a:solidFill>
                <a:latin typeface="함초롬바탕" panose="02030504000101010101" pitchFamily="18" charset="-127"/>
              </a:rPr>
              <a:t> 학습을 위한 </a:t>
            </a:r>
            <a:r>
              <a:rPr lang="ko-KR" altLang="en-US" sz="1200" kern="0" dirty="0">
                <a:solidFill>
                  <a:srgbClr val="000000"/>
                </a:solidFill>
                <a:ea typeface="함초롬바탕" panose="02030504000101010101" pitchFamily="18" charset="-127"/>
              </a:rPr>
              <a:t>포맷 변환</a:t>
            </a:r>
            <a:endParaRPr lang="ko-KR" altLang="en-US" sz="1200"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200" kern="0" dirty="0">
                <a:solidFill>
                  <a:srgbClr val="000000"/>
                </a:solidFill>
                <a:highlight>
                  <a:srgbClr val="FFFF00"/>
                </a:highlight>
                <a:ea typeface="함초롬바탕" panose="02030504000101010101" pitchFamily="18" charset="-127"/>
              </a:rPr>
              <a:t>모델 구성하기</a:t>
            </a:r>
            <a:r>
              <a:rPr lang="en-US" altLang="ko-KR" sz="1200" kern="0" dirty="0">
                <a:solidFill>
                  <a:srgbClr val="000000"/>
                </a:solidFill>
                <a:highlight>
                  <a:srgbClr val="FFFF00"/>
                </a:highlight>
                <a:ea typeface="함초롬바탕" panose="02030504000101010101" pitchFamily="18" charset="-127"/>
                <a:sym typeface="Wingdings" panose="05000000000000000000" pitchFamily="2" charset="2"/>
              </a:rPr>
              <a:t></a:t>
            </a:r>
            <a:endParaRPr lang="ko-KR" altLang="en-US" sz="1200" kern="0" dirty="0">
              <a:solidFill>
                <a:srgbClr val="000000"/>
              </a:solidFill>
              <a:highlight>
                <a:srgbClr val="FFFF00"/>
              </a:highlight>
            </a:endParaRPr>
          </a:p>
          <a:p>
            <a:pPr algn="just" fontAlgn="base">
              <a:lnSpc>
                <a:spcPct val="160000"/>
              </a:lnSpc>
            </a:pPr>
            <a:r>
              <a:rPr lang="en-US" altLang="ko-KR" sz="1200" kern="0" dirty="0">
                <a:solidFill>
                  <a:srgbClr val="000000"/>
                </a:solidFill>
                <a:ea typeface="함초롬바탕" panose="02030504000101010101" pitchFamily="18" charset="-127"/>
              </a:rPr>
              <a:t> - </a:t>
            </a:r>
            <a:r>
              <a:rPr lang="ko-KR" altLang="en-US" sz="1200" kern="0" dirty="0">
                <a:solidFill>
                  <a:srgbClr val="000000"/>
                </a:solidFill>
                <a:ea typeface="함초롬바탕" panose="02030504000101010101" pitchFamily="18" charset="-127"/>
              </a:rPr>
              <a:t>시퀀스 모델을 생성한 뒤 필요한 레이어 추가 구성</a:t>
            </a:r>
            <a:endParaRPr lang="ko-KR" altLang="en-US" sz="1200"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200" kern="0" dirty="0">
                <a:solidFill>
                  <a:srgbClr val="000000"/>
                </a:solidFill>
                <a:highlight>
                  <a:srgbClr val="FFFF00"/>
                </a:highlight>
                <a:ea typeface="함초롬바탕" panose="02030504000101010101" pitchFamily="18" charset="-127"/>
              </a:rPr>
              <a:t>모델 학습과정 설정하기</a:t>
            </a:r>
            <a:r>
              <a:rPr lang="en-US" altLang="ko-KR" sz="1200" kern="0" dirty="0">
                <a:solidFill>
                  <a:srgbClr val="000000"/>
                </a:solidFill>
                <a:highlight>
                  <a:srgbClr val="FFFF00"/>
                </a:highlight>
                <a:ea typeface="함초롬바탕" panose="02030504000101010101" pitchFamily="18" charset="-127"/>
                <a:sym typeface="Wingdings" panose="05000000000000000000" pitchFamily="2" charset="2"/>
              </a:rPr>
              <a:t></a:t>
            </a:r>
            <a:endParaRPr lang="ko-KR" altLang="en-US" sz="1200" kern="0" dirty="0">
              <a:solidFill>
                <a:srgbClr val="000000"/>
              </a:solidFill>
              <a:highlight>
                <a:srgbClr val="FFFF00"/>
              </a:highlight>
            </a:endParaRPr>
          </a:p>
          <a:p>
            <a:pPr algn="just" fontAlgn="base">
              <a:lnSpc>
                <a:spcPct val="160000"/>
              </a:lnSpc>
            </a:pPr>
            <a:r>
              <a:rPr lang="en-US" altLang="ko-KR" sz="1200" kern="0" dirty="0">
                <a:solidFill>
                  <a:srgbClr val="000000"/>
                </a:solidFill>
                <a:ea typeface="함초롬바탕" panose="02030504000101010101" pitchFamily="18" charset="-127"/>
              </a:rPr>
              <a:t> - </a:t>
            </a:r>
            <a:r>
              <a:rPr lang="ko-KR" altLang="en-US" sz="1200" kern="0" dirty="0">
                <a:solidFill>
                  <a:srgbClr val="000000"/>
                </a:solidFill>
                <a:ea typeface="함초롬바탕" panose="02030504000101010101" pitchFamily="18" charset="-127"/>
              </a:rPr>
              <a:t>학습하기 전에 학습에 대한 설정 수행</a:t>
            </a:r>
            <a:endParaRPr lang="ko-KR" altLang="en-US" sz="1200" kern="0" dirty="0">
              <a:solidFill>
                <a:srgbClr val="000000"/>
              </a:solidFill>
            </a:endParaRPr>
          </a:p>
          <a:p>
            <a:pPr algn="just" fontAlgn="base">
              <a:lnSpc>
                <a:spcPct val="160000"/>
              </a:lnSpc>
            </a:pPr>
            <a:r>
              <a:rPr lang="en-US" altLang="ko-KR" sz="1200" kern="0" dirty="0">
                <a:solidFill>
                  <a:srgbClr val="000000"/>
                </a:solidFill>
                <a:ea typeface="함초롬바탕" panose="02030504000101010101" pitchFamily="18" charset="-127"/>
              </a:rPr>
              <a:t> - </a:t>
            </a:r>
            <a:r>
              <a:rPr lang="ko-KR" altLang="en-US" sz="1200" kern="0" dirty="0">
                <a:solidFill>
                  <a:srgbClr val="000000"/>
                </a:solidFill>
                <a:ea typeface="함초롬바탕" panose="02030504000101010101" pitchFamily="18" charset="-127"/>
              </a:rPr>
              <a:t>손실 함수 및 최적화 방법을 정의</a:t>
            </a:r>
            <a:r>
              <a:rPr lang="en-US" altLang="ko-KR" sz="1200" kern="0" dirty="0">
                <a:solidFill>
                  <a:srgbClr val="000000"/>
                </a:solidFill>
              </a:rPr>
              <a:t>-</a:t>
            </a:r>
          </a:p>
          <a:p>
            <a:pPr algn="just" fontAlgn="base">
              <a:lnSpc>
                <a:spcPct val="160000"/>
              </a:lnSpc>
            </a:pPr>
            <a:r>
              <a:rPr lang="en-US" altLang="ko-KR" sz="1200" kern="0" dirty="0">
                <a:solidFill>
                  <a:srgbClr val="000000"/>
                </a:solidFill>
                <a:ea typeface="함초롬바탕" panose="02030504000101010101" pitchFamily="18" charset="-127"/>
              </a:rPr>
              <a:t> - </a:t>
            </a:r>
            <a:r>
              <a:rPr lang="en-US" altLang="ko-KR" sz="1200" kern="0" dirty="0" err="1">
                <a:solidFill>
                  <a:srgbClr val="000000"/>
                </a:solidFill>
                <a:ea typeface="함초롬바탕" panose="02030504000101010101" pitchFamily="18" charset="-127"/>
              </a:rPr>
              <a:t>Keras</a:t>
            </a:r>
            <a:r>
              <a:rPr lang="en-US" altLang="ko-KR" sz="1200" kern="0" dirty="0">
                <a:solidFill>
                  <a:srgbClr val="000000"/>
                </a:solidFill>
                <a:ea typeface="함초롬바탕" panose="02030504000101010101" pitchFamily="18" charset="-127"/>
              </a:rPr>
              <a:t> </a:t>
            </a:r>
            <a:r>
              <a:rPr lang="ko-KR" altLang="en-US" sz="1200" kern="0" dirty="0">
                <a:solidFill>
                  <a:srgbClr val="000000"/>
                </a:solidFill>
                <a:ea typeface="함초롬바탕" panose="02030504000101010101" pitchFamily="18" charset="-127"/>
              </a:rPr>
              <a:t> </a:t>
            </a:r>
            <a:r>
              <a:rPr lang="en-US" altLang="ko-KR" sz="1200" kern="0" dirty="0">
                <a:solidFill>
                  <a:srgbClr val="000000"/>
                </a:solidFill>
                <a:latin typeface="함초롬바탕" panose="02030504000101010101" pitchFamily="18" charset="-127"/>
              </a:rPr>
              <a:t>compile() </a:t>
            </a:r>
            <a:r>
              <a:rPr lang="ko-KR" altLang="en-US" sz="1200" kern="0" dirty="0">
                <a:solidFill>
                  <a:srgbClr val="000000"/>
                </a:solidFill>
                <a:ea typeface="함초롬바탕" panose="02030504000101010101" pitchFamily="18" charset="-127"/>
              </a:rPr>
              <a:t>함수 사용</a:t>
            </a:r>
            <a:endParaRPr lang="ko-KR" altLang="en-US" sz="1200"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200" kern="0" dirty="0">
                <a:solidFill>
                  <a:srgbClr val="000000"/>
                </a:solidFill>
                <a:highlight>
                  <a:srgbClr val="FFFF00"/>
                </a:highlight>
                <a:ea typeface="함초롬바탕" panose="02030504000101010101" pitchFamily="18" charset="-127"/>
              </a:rPr>
              <a:t>모델 학습시키기</a:t>
            </a:r>
            <a:r>
              <a:rPr lang="en-US" altLang="ko-KR" sz="1200" kern="0" dirty="0">
                <a:solidFill>
                  <a:srgbClr val="000000"/>
                </a:solidFill>
                <a:highlight>
                  <a:srgbClr val="FFFF00"/>
                </a:highlight>
                <a:ea typeface="함초롬바탕" panose="02030504000101010101" pitchFamily="18" charset="-127"/>
                <a:sym typeface="Wingdings" panose="05000000000000000000" pitchFamily="2" charset="2"/>
              </a:rPr>
              <a:t></a:t>
            </a:r>
            <a:endParaRPr lang="ko-KR" altLang="en-US" sz="1200" kern="0" dirty="0">
              <a:solidFill>
                <a:srgbClr val="000000"/>
              </a:solidFill>
              <a:highlight>
                <a:srgbClr val="FFFF00"/>
              </a:highlight>
            </a:endParaRPr>
          </a:p>
          <a:p>
            <a:pPr algn="just" fontAlgn="base">
              <a:lnSpc>
                <a:spcPct val="160000"/>
              </a:lnSpc>
            </a:pPr>
            <a:r>
              <a:rPr lang="en-US" altLang="ko-KR" sz="1200" kern="0" dirty="0">
                <a:solidFill>
                  <a:srgbClr val="000000"/>
                </a:solidFill>
                <a:ea typeface="함초롬바탕" panose="02030504000101010101" pitchFamily="18" charset="-127"/>
              </a:rPr>
              <a:t> - Train</a:t>
            </a:r>
            <a:r>
              <a:rPr lang="ko-KR" altLang="en-US" sz="1200" kern="0" dirty="0">
                <a:solidFill>
                  <a:srgbClr val="000000"/>
                </a:solidFill>
                <a:ea typeface="함초롬바탕" panose="02030504000101010101" pitchFamily="18" charset="-127"/>
              </a:rPr>
              <a:t> </a:t>
            </a:r>
            <a:r>
              <a:rPr lang="en-US" altLang="ko-KR" sz="1200" kern="0" dirty="0">
                <a:solidFill>
                  <a:srgbClr val="000000"/>
                </a:solidFill>
                <a:ea typeface="함초롬바탕" panose="02030504000101010101" pitchFamily="18" charset="-127"/>
              </a:rPr>
              <a:t>set</a:t>
            </a:r>
            <a:r>
              <a:rPr lang="ko-KR" altLang="en-US" sz="1200" kern="0" dirty="0">
                <a:solidFill>
                  <a:srgbClr val="000000"/>
                </a:solidFill>
                <a:ea typeface="함초롬바탕" panose="02030504000101010101" pitchFamily="18" charset="-127"/>
              </a:rPr>
              <a:t>을 이용하여 구성한 모델로 학습</a:t>
            </a:r>
            <a:endParaRPr lang="ko-KR" altLang="en-US" sz="1200" kern="0" dirty="0">
              <a:solidFill>
                <a:srgbClr val="000000"/>
              </a:solidFill>
            </a:endParaRPr>
          </a:p>
          <a:p>
            <a:pPr algn="just" fontAlgn="base">
              <a:lnSpc>
                <a:spcPct val="160000"/>
              </a:lnSpc>
            </a:pPr>
            <a:r>
              <a:rPr lang="en-US" altLang="ko-KR" sz="1200" kern="0" dirty="0">
                <a:solidFill>
                  <a:srgbClr val="000000"/>
                </a:solidFill>
                <a:ea typeface="함초롬바탕" panose="02030504000101010101" pitchFamily="18" charset="-127"/>
              </a:rPr>
              <a:t> - </a:t>
            </a:r>
            <a:r>
              <a:rPr lang="en-US" altLang="ko-KR" sz="1200" kern="0" dirty="0" err="1">
                <a:solidFill>
                  <a:srgbClr val="000000"/>
                </a:solidFill>
                <a:ea typeface="함초롬바탕" panose="02030504000101010101" pitchFamily="18" charset="-127"/>
              </a:rPr>
              <a:t>Keras</a:t>
            </a:r>
            <a:r>
              <a:rPr lang="en-US" altLang="ko-KR" sz="1200" kern="0" dirty="0">
                <a:solidFill>
                  <a:srgbClr val="000000"/>
                </a:solidFill>
                <a:ea typeface="함초롬바탕" panose="02030504000101010101" pitchFamily="18" charset="-127"/>
              </a:rPr>
              <a:t> </a:t>
            </a:r>
            <a:r>
              <a:rPr lang="ko-KR" altLang="en-US" sz="1200" kern="0" dirty="0">
                <a:solidFill>
                  <a:srgbClr val="000000"/>
                </a:solidFill>
                <a:ea typeface="함초롬바탕" panose="02030504000101010101" pitchFamily="18" charset="-127"/>
              </a:rPr>
              <a:t> </a:t>
            </a:r>
            <a:r>
              <a:rPr lang="en-US" altLang="ko-KR" sz="1200" kern="0" dirty="0">
                <a:solidFill>
                  <a:srgbClr val="000000"/>
                </a:solidFill>
                <a:latin typeface="함초롬바탕" panose="02030504000101010101" pitchFamily="18" charset="-127"/>
              </a:rPr>
              <a:t>fit() </a:t>
            </a:r>
            <a:r>
              <a:rPr lang="ko-KR" altLang="en-US" sz="1200" kern="0" dirty="0">
                <a:solidFill>
                  <a:srgbClr val="000000"/>
                </a:solidFill>
                <a:ea typeface="함초롬바탕" panose="02030504000101010101" pitchFamily="18" charset="-127"/>
              </a:rPr>
              <a:t>함수  사용</a:t>
            </a:r>
            <a:endParaRPr lang="ko-KR" altLang="en-US" sz="1200"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200" kern="0" dirty="0">
                <a:solidFill>
                  <a:srgbClr val="000000"/>
                </a:solidFill>
                <a:highlight>
                  <a:srgbClr val="FFFF00"/>
                </a:highlight>
                <a:ea typeface="함초롬바탕" panose="02030504000101010101" pitchFamily="18" charset="-127"/>
              </a:rPr>
              <a:t>학습과정 살펴보기</a:t>
            </a:r>
            <a:r>
              <a:rPr lang="en-US" altLang="ko-KR" sz="1200" kern="0" dirty="0">
                <a:solidFill>
                  <a:srgbClr val="000000"/>
                </a:solidFill>
                <a:highlight>
                  <a:srgbClr val="FFFF00"/>
                </a:highlight>
                <a:ea typeface="함초롬바탕" panose="02030504000101010101" pitchFamily="18" charset="-127"/>
                <a:sym typeface="Wingdings" panose="05000000000000000000" pitchFamily="2" charset="2"/>
              </a:rPr>
              <a:t></a:t>
            </a:r>
            <a:endParaRPr lang="ko-KR" altLang="en-US" sz="1200" kern="0" dirty="0">
              <a:solidFill>
                <a:srgbClr val="000000"/>
              </a:solidFill>
              <a:highlight>
                <a:srgbClr val="FFFF00"/>
              </a:highlight>
            </a:endParaRPr>
          </a:p>
          <a:p>
            <a:pPr algn="just" fontAlgn="base">
              <a:lnSpc>
                <a:spcPct val="160000"/>
              </a:lnSpc>
            </a:pPr>
            <a:r>
              <a:rPr lang="en-US" altLang="ko-KR" sz="1200" kern="0" dirty="0">
                <a:solidFill>
                  <a:srgbClr val="000000"/>
                </a:solidFill>
                <a:ea typeface="함초롬바탕" panose="02030504000101010101" pitchFamily="18" charset="-127"/>
              </a:rPr>
              <a:t> - </a:t>
            </a:r>
            <a:r>
              <a:rPr lang="ko-KR" altLang="en-US" sz="1200" kern="0" dirty="0">
                <a:solidFill>
                  <a:srgbClr val="000000"/>
                </a:solidFill>
                <a:ea typeface="함초롬바탕" panose="02030504000101010101" pitchFamily="18" charset="-127"/>
              </a:rPr>
              <a:t>모델 학습 시 </a:t>
            </a:r>
            <a:r>
              <a:rPr lang="ko-KR" altLang="en-US" sz="1200" kern="0" dirty="0" err="1">
                <a:solidFill>
                  <a:srgbClr val="000000"/>
                </a:solidFill>
                <a:ea typeface="함초롬바탕" panose="02030504000101010101" pitchFamily="18" charset="-127"/>
              </a:rPr>
              <a:t>훈련셋</a:t>
            </a:r>
            <a:r>
              <a:rPr lang="en-US" altLang="ko-KR" sz="1200" kern="0" dirty="0">
                <a:solidFill>
                  <a:srgbClr val="000000"/>
                </a:solidFill>
                <a:latin typeface="함초롬바탕" panose="02030504000101010101" pitchFamily="18" charset="-127"/>
              </a:rPr>
              <a:t>, </a:t>
            </a:r>
            <a:r>
              <a:rPr lang="ko-KR" altLang="en-US" sz="1200" kern="0" dirty="0">
                <a:solidFill>
                  <a:srgbClr val="000000"/>
                </a:solidFill>
                <a:ea typeface="함초롬바탕" panose="02030504000101010101" pitchFamily="18" charset="-127"/>
              </a:rPr>
              <a:t>검증셋의 손실 및 정확도 측정</a:t>
            </a:r>
            <a:endParaRPr lang="ko-KR" altLang="en-US" sz="1200" kern="0" dirty="0">
              <a:solidFill>
                <a:srgbClr val="000000"/>
              </a:solidFill>
            </a:endParaRPr>
          </a:p>
          <a:p>
            <a:pPr algn="just" fontAlgn="base">
              <a:lnSpc>
                <a:spcPct val="160000"/>
              </a:lnSpc>
            </a:pPr>
            <a:r>
              <a:rPr lang="en-US" altLang="ko-KR" sz="1200" kern="0" dirty="0">
                <a:solidFill>
                  <a:srgbClr val="000000"/>
                </a:solidFill>
                <a:ea typeface="함초롬바탕" panose="02030504000101010101" pitchFamily="18" charset="-127"/>
              </a:rPr>
              <a:t> - </a:t>
            </a:r>
            <a:r>
              <a:rPr lang="en-US" altLang="ko-KR" sz="1200" dirty="0"/>
              <a:t>Epoch </a:t>
            </a:r>
            <a:r>
              <a:rPr lang="ko-KR" altLang="en-US" sz="1200" kern="0" dirty="0">
                <a:solidFill>
                  <a:srgbClr val="000000"/>
                </a:solidFill>
                <a:ea typeface="함초롬바탕" panose="02030504000101010101" pitchFamily="18" charset="-127"/>
              </a:rPr>
              <a:t>에 따른 손실 및 정확도 추이를 보면서 학습 상황 판단</a:t>
            </a:r>
            <a:endParaRPr lang="ko-KR" altLang="en-US" sz="1200"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200" kern="0" dirty="0">
                <a:solidFill>
                  <a:srgbClr val="000000"/>
                </a:solidFill>
                <a:highlight>
                  <a:srgbClr val="FFFF00"/>
                </a:highlight>
                <a:ea typeface="함초롬바탕" panose="02030504000101010101" pitchFamily="18" charset="-127"/>
              </a:rPr>
              <a:t>모델 평가</a:t>
            </a:r>
            <a:r>
              <a:rPr lang="en-US" altLang="ko-KR" sz="1200" kern="0" dirty="0">
                <a:solidFill>
                  <a:srgbClr val="000000"/>
                </a:solidFill>
                <a:highlight>
                  <a:srgbClr val="FFFF00"/>
                </a:highlight>
                <a:ea typeface="함초롬바탕" panose="02030504000101010101" pitchFamily="18" charset="-127"/>
                <a:sym typeface="Wingdings" panose="05000000000000000000" pitchFamily="2" charset="2"/>
              </a:rPr>
              <a:t></a:t>
            </a:r>
            <a:endParaRPr lang="ko-KR" altLang="en-US" sz="1200" kern="0" dirty="0">
              <a:solidFill>
                <a:srgbClr val="000000"/>
              </a:solidFill>
              <a:highlight>
                <a:srgbClr val="FFFF00"/>
              </a:highlight>
            </a:endParaRPr>
          </a:p>
          <a:p>
            <a:pPr algn="just" fontAlgn="base">
              <a:lnSpc>
                <a:spcPct val="160000"/>
              </a:lnSpc>
            </a:pPr>
            <a:r>
              <a:rPr lang="en-US" altLang="ko-KR" sz="1200" kern="0" dirty="0">
                <a:solidFill>
                  <a:srgbClr val="000000"/>
                </a:solidFill>
                <a:ea typeface="함초롬바탕" panose="02030504000101010101" pitchFamily="18" charset="-127"/>
              </a:rPr>
              <a:t> - </a:t>
            </a:r>
            <a:r>
              <a:rPr lang="ko-KR" altLang="en-US" sz="1200" kern="0" dirty="0">
                <a:solidFill>
                  <a:srgbClr val="000000"/>
                </a:solidFill>
                <a:ea typeface="함초롬바탕" panose="02030504000101010101" pitchFamily="18" charset="-127"/>
              </a:rPr>
              <a:t>준비된 </a:t>
            </a:r>
            <a:r>
              <a:rPr lang="en-US" altLang="ko-KR" sz="1200" kern="0" dirty="0">
                <a:solidFill>
                  <a:srgbClr val="000000"/>
                </a:solidFill>
                <a:ea typeface="함초롬바탕" panose="02030504000101010101" pitchFamily="18" charset="-127"/>
              </a:rPr>
              <a:t>test set</a:t>
            </a:r>
            <a:r>
              <a:rPr lang="ko-KR" altLang="en-US" sz="1200" kern="0" dirty="0">
                <a:solidFill>
                  <a:srgbClr val="000000"/>
                </a:solidFill>
                <a:ea typeface="함초롬바탕" panose="02030504000101010101" pitchFamily="18" charset="-127"/>
              </a:rPr>
              <a:t>으로 학습한 모델을 평가</a:t>
            </a:r>
            <a:endParaRPr lang="ko-KR" altLang="en-US" sz="1200" kern="0" dirty="0">
              <a:solidFill>
                <a:srgbClr val="000000"/>
              </a:solidFill>
            </a:endParaRPr>
          </a:p>
          <a:p>
            <a:pPr algn="just" fontAlgn="base">
              <a:lnSpc>
                <a:spcPct val="160000"/>
              </a:lnSpc>
            </a:pPr>
            <a:r>
              <a:rPr lang="en-US" altLang="ko-KR" sz="1200" kern="0" dirty="0">
                <a:solidFill>
                  <a:srgbClr val="000000"/>
                </a:solidFill>
                <a:ea typeface="함초롬바탕" panose="02030504000101010101" pitchFamily="18" charset="-127"/>
              </a:rPr>
              <a:t> - </a:t>
            </a:r>
            <a:r>
              <a:rPr lang="en-US" altLang="ko-KR" sz="1200" kern="0" dirty="0" err="1">
                <a:solidFill>
                  <a:srgbClr val="000000"/>
                </a:solidFill>
                <a:ea typeface="함초롬바탕" panose="02030504000101010101" pitchFamily="18" charset="-127"/>
              </a:rPr>
              <a:t>Keras</a:t>
            </a:r>
            <a:r>
              <a:rPr lang="en-US" altLang="ko-KR" sz="1200" kern="0" dirty="0">
                <a:solidFill>
                  <a:srgbClr val="000000"/>
                </a:solidFill>
                <a:ea typeface="함초롬바탕" panose="02030504000101010101" pitchFamily="18" charset="-127"/>
              </a:rPr>
              <a:t> </a:t>
            </a:r>
            <a:r>
              <a:rPr lang="ko-KR" altLang="en-US" sz="1200" kern="0" dirty="0">
                <a:solidFill>
                  <a:srgbClr val="000000"/>
                </a:solidFill>
                <a:ea typeface="함초롬바탕" panose="02030504000101010101" pitchFamily="18" charset="-127"/>
              </a:rPr>
              <a:t> </a:t>
            </a:r>
            <a:r>
              <a:rPr lang="en-US" altLang="ko-KR" sz="1200" kern="0" dirty="0">
                <a:solidFill>
                  <a:srgbClr val="000000"/>
                </a:solidFill>
                <a:latin typeface="함초롬바탕" panose="02030504000101010101" pitchFamily="18" charset="-127"/>
              </a:rPr>
              <a:t>evaluate() </a:t>
            </a:r>
            <a:r>
              <a:rPr lang="ko-KR" altLang="en-US" sz="1200" kern="0" dirty="0">
                <a:solidFill>
                  <a:srgbClr val="000000"/>
                </a:solidFill>
                <a:ea typeface="함초롬바탕" panose="02030504000101010101" pitchFamily="18" charset="-127"/>
              </a:rPr>
              <a:t>함수 사용</a:t>
            </a:r>
            <a:endParaRPr lang="ko-KR" altLang="en-US" sz="1200" kern="0" dirty="0">
              <a:solidFill>
                <a:srgbClr val="000000"/>
              </a:solidFill>
            </a:endParaRPr>
          </a:p>
          <a:p>
            <a:pPr marL="171450" indent="-171450" algn="just" fontAlgn="base">
              <a:lnSpc>
                <a:spcPct val="160000"/>
              </a:lnSpc>
              <a:buFont typeface="Wingdings" panose="05000000000000000000" pitchFamily="2" charset="2"/>
              <a:buChar char="§"/>
            </a:pPr>
            <a:r>
              <a:rPr lang="ko-KR" altLang="en-US" sz="1200" kern="0" dirty="0">
                <a:solidFill>
                  <a:srgbClr val="000000"/>
                </a:solidFill>
                <a:highlight>
                  <a:srgbClr val="FFFF00"/>
                </a:highlight>
                <a:ea typeface="함초롬바탕" panose="02030504000101010101" pitchFamily="18" charset="-127"/>
              </a:rPr>
              <a:t>모델 사용하기</a:t>
            </a:r>
            <a:endParaRPr lang="ko-KR" altLang="en-US" sz="1200" kern="0" dirty="0">
              <a:solidFill>
                <a:srgbClr val="000000"/>
              </a:solidFill>
              <a:highlight>
                <a:srgbClr val="FFFF00"/>
              </a:highlight>
            </a:endParaRPr>
          </a:p>
          <a:p>
            <a:pPr algn="just" fontAlgn="base">
              <a:lnSpc>
                <a:spcPct val="160000"/>
              </a:lnSpc>
            </a:pPr>
            <a:r>
              <a:rPr lang="en-US" altLang="ko-KR" sz="1200" kern="0" dirty="0">
                <a:solidFill>
                  <a:srgbClr val="000000"/>
                </a:solidFill>
                <a:ea typeface="함초롬바탕" panose="02030504000101010101" pitchFamily="18" charset="-127"/>
              </a:rPr>
              <a:t> - </a:t>
            </a:r>
            <a:r>
              <a:rPr lang="ko-KR" altLang="en-US" sz="1200" kern="0" dirty="0">
                <a:solidFill>
                  <a:srgbClr val="000000"/>
                </a:solidFill>
                <a:ea typeface="함초롬바탕" panose="02030504000101010101" pitchFamily="18" charset="-127"/>
              </a:rPr>
              <a:t>새로운</a:t>
            </a:r>
            <a:r>
              <a:rPr lang="en-US" altLang="ko-KR" sz="1200" kern="0" dirty="0">
                <a:solidFill>
                  <a:srgbClr val="000000"/>
                </a:solidFill>
                <a:ea typeface="함초롬바탕" panose="02030504000101010101" pitchFamily="18" charset="-127"/>
              </a:rPr>
              <a:t> data </a:t>
            </a:r>
            <a:r>
              <a:rPr lang="ko-KR" altLang="en-US" sz="1200" kern="0" dirty="0">
                <a:solidFill>
                  <a:srgbClr val="000000"/>
                </a:solidFill>
                <a:ea typeface="함초롬바탕" panose="02030504000101010101" pitchFamily="18" charset="-127"/>
              </a:rPr>
              <a:t>입력</a:t>
            </a:r>
            <a:r>
              <a:rPr lang="en-US" altLang="ko-KR" sz="1200" kern="0" dirty="0">
                <a:solidFill>
                  <a:srgbClr val="000000"/>
                </a:solidFill>
                <a:ea typeface="함초롬바탕" panose="02030504000101010101" pitchFamily="18" charset="-127"/>
              </a:rPr>
              <a:t> </a:t>
            </a:r>
            <a:r>
              <a:rPr lang="ko-KR" altLang="en-US" sz="1200" kern="0" dirty="0">
                <a:solidFill>
                  <a:srgbClr val="000000"/>
                </a:solidFill>
                <a:ea typeface="함초롬바탕" panose="02030504000101010101" pitchFamily="18" charset="-127"/>
              </a:rPr>
              <a:t>시뮬레이션</a:t>
            </a:r>
            <a:endParaRPr lang="ko-KR" altLang="en-US" sz="1200" kern="0" dirty="0">
              <a:solidFill>
                <a:srgbClr val="000000"/>
              </a:solidFill>
            </a:endParaRPr>
          </a:p>
        </p:txBody>
      </p:sp>
      <p:sp>
        <p:nvSpPr>
          <p:cNvPr id="10" name="TextBox 9">
            <a:extLst>
              <a:ext uri="{FF2B5EF4-FFF2-40B4-BE49-F238E27FC236}">
                <a16:creationId xmlns:a16="http://schemas.microsoft.com/office/drawing/2014/main" id="{C8F8585C-D447-4FAC-B14E-D6C6C00A9510}"/>
              </a:ext>
            </a:extLst>
          </p:cNvPr>
          <p:cNvSpPr txBox="1"/>
          <p:nvPr/>
        </p:nvSpPr>
        <p:spPr>
          <a:xfrm>
            <a:off x="2195736" y="280785"/>
            <a:ext cx="2376264" cy="400110"/>
          </a:xfrm>
          <a:prstGeom prst="rect">
            <a:avLst/>
          </a:prstGeom>
          <a:noFill/>
        </p:spPr>
        <p:txBody>
          <a:bodyPr wrap="square" rtlCol="0">
            <a:spAutoFit/>
          </a:bodyPr>
          <a:lstStyle/>
          <a:p>
            <a:r>
              <a:rPr lang="en-US" altLang="ko-KR" sz="2000" dirty="0"/>
              <a:t>**</a:t>
            </a:r>
            <a:r>
              <a:rPr lang="en-US" altLang="ko-KR" sz="2000" dirty="0" err="1"/>
              <a:t>keras</a:t>
            </a:r>
            <a:r>
              <a:rPr lang="en-US" altLang="ko-KR" sz="2000" dirty="0"/>
              <a:t> </a:t>
            </a:r>
            <a:r>
              <a:rPr lang="ko-KR" altLang="en-US" sz="2000" dirty="0"/>
              <a:t>구조</a:t>
            </a:r>
            <a:r>
              <a:rPr lang="en-US" altLang="ko-KR" sz="2000" dirty="0"/>
              <a:t>. </a:t>
            </a:r>
            <a:r>
              <a:rPr lang="ko-KR" altLang="en-US" sz="2000" dirty="0"/>
              <a:t>실행</a:t>
            </a:r>
          </a:p>
        </p:txBody>
      </p:sp>
      <p:sp>
        <p:nvSpPr>
          <p:cNvPr id="6" name="바닥글 개체 틀 5">
            <a:extLst>
              <a:ext uri="{FF2B5EF4-FFF2-40B4-BE49-F238E27FC236}">
                <a16:creationId xmlns:a16="http://schemas.microsoft.com/office/drawing/2014/main" id="{B2D4AFEC-0A52-47B9-8EB7-718EC0A88A8D}"/>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70D9400C-D646-493F-8C08-7FDD47144773}"/>
              </a:ext>
            </a:extLst>
          </p:cNvPr>
          <p:cNvSpPr>
            <a:spLocks noGrp="1"/>
          </p:cNvSpPr>
          <p:nvPr>
            <p:ph type="sldNum" sz="quarter" idx="12"/>
          </p:nvPr>
        </p:nvSpPr>
        <p:spPr/>
        <p:txBody>
          <a:bodyPr/>
          <a:lstStyle/>
          <a:p>
            <a:fld id="{DE77BB65-F969-4654-BF30-45C70C1BE112}" type="slidenum">
              <a:rPr lang="ko-KR" altLang="en-US" smtClean="0"/>
              <a:pPr/>
              <a:t>336</a:t>
            </a:fld>
            <a:endParaRPr lang="ko-KR" altLang="en-US"/>
          </a:p>
        </p:txBody>
      </p:sp>
    </p:spTree>
    <p:extLst>
      <p:ext uri="{BB962C8B-B14F-4D97-AF65-F5344CB8AC3E}">
        <p14:creationId xmlns:p14="http://schemas.microsoft.com/office/powerpoint/2010/main" val="2333123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34</a:t>
            </a:fld>
            <a:endParaRPr lang="ko-KR" altLang="en-US"/>
          </a:p>
        </p:txBody>
      </p:sp>
      <p:sp>
        <p:nvSpPr>
          <p:cNvPr id="6" name="직사각형 5">
            <a:extLst>
              <a:ext uri="{FF2B5EF4-FFF2-40B4-BE49-F238E27FC236}">
                <a16:creationId xmlns:a16="http://schemas.microsoft.com/office/drawing/2014/main" id="{95E0E9E1-3F5F-4F3D-BF10-9E6E4C3D7944}"/>
              </a:ext>
            </a:extLst>
          </p:cNvPr>
          <p:cNvSpPr/>
          <p:nvPr/>
        </p:nvSpPr>
        <p:spPr>
          <a:xfrm>
            <a:off x="514452" y="1608990"/>
            <a:ext cx="7632848" cy="830997"/>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dirty="0" err="1"/>
              <a:t>이분변인인</a:t>
            </a:r>
            <a:r>
              <a:rPr lang="ko-KR" altLang="en-US" sz="1200" dirty="0"/>
              <a:t> 명명척도와 등간</a:t>
            </a:r>
            <a:r>
              <a:rPr lang="en-US" altLang="ko-KR" sz="1200" dirty="0"/>
              <a:t>/</a:t>
            </a:r>
            <a:r>
              <a:rPr lang="ko-KR" altLang="en-US" sz="1200" dirty="0"/>
              <a:t>비율척도로 측정된 연속변인 간의 상관 정도를 추정할 때 사용</a:t>
            </a:r>
            <a:endParaRPr lang="en-US" altLang="ko-KR" sz="1200" dirty="0"/>
          </a:p>
          <a:p>
            <a:pPr marL="171450" indent="-171450">
              <a:lnSpc>
                <a:spcPct val="150000"/>
              </a:lnSpc>
              <a:buFont typeface="Arial" panose="020B0604020202020204" pitchFamily="34" charset="0"/>
              <a:buChar char="•"/>
            </a:pPr>
            <a:r>
              <a:rPr lang="en-US" altLang="ko-KR" sz="1200" b="1" dirty="0"/>
              <a:t>(</a:t>
            </a:r>
            <a:r>
              <a:rPr lang="ko-KR" altLang="en-US" sz="1200" b="1" dirty="0"/>
              <a:t>예제</a:t>
            </a:r>
            <a:r>
              <a:rPr lang="en-US" altLang="ko-KR" sz="1200" b="1" dirty="0"/>
              <a:t>) </a:t>
            </a:r>
            <a:r>
              <a:rPr lang="ko-KR" altLang="en-US" sz="1200" b="1" dirty="0"/>
              <a:t>성별과 학점과의 상관관계</a:t>
            </a:r>
            <a:endParaRPr lang="ko-KR" altLang="en-US" sz="1200" dirty="0">
              <a:solidFill>
                <a:srgbClr val="000000"/>
              </a:solidFill>
              <a:latin typeface="Arial" panose="020B0604020202020204" pitchFamily="34" charset="0"/>
            </a:endParaRPr>
          </a:p>
          <a:p>
            <a:pPr marL="171450" indent="-171450">
              <a:buFont typeface="Arial" panose="020B0604020202020204" pitchFamily="34" charset="0"/>
              <a:buChar char="•"/>
            </a:pPr>
            <a:endParaRPr lang="en-US" altLang="ko-KR" sz="1200" dirty="0">
              <a:solidFill>
                <a:srgbClr val="000000"/>
              </a:solidFill>
              <a:latin typeface="Arial" panose="020B0604020202020204" pitchFamily="34" charset="0"/>
            </a:endParaRPr>
          </a:p>
        </p:txBody>
      </p:sp>
      <p:sp>
        <p:nvSpPr>
          <p:cNvPr id="9" name="직사각형 8">
            <a:extLst>
              <a:ext uri="{FF2B5EF4-FFF2-40B4-BE49-F238E27FC236}">
                <a16:creationId xmlns:a16="http://schemas.microsoft.com/office/drawing/2014/main" id="{B4A33533-8C7A-4F22-8267-01981030ACE2}"/>
              </a:ext>
            </a:extLst>
          </p:cNvPr>
          <p:cNvSpPr/>
          <p:nvPr/>
        </p:nvSpPr>
        <p:spPr>
          <a:xfrm>
            <a:off x="514452" y="1176023"/>
            <a:ext cx="4572000" cy="307777"/>
          </a:xfrm>
          <a:prstGeom prst="rect">
            <a:avLst/>
          </a:prstGeom>
          <a:ln>
            <a:solidFill>
              <a:schemeClr val="accent1">
                <a:lumMod val="75000"/>
              </a:schemeClr>
            </a:solidFill>
          </a:ln>
        </p:spPr>
        <p:txBody>
          <a:bodyPr>
            <a:spAutoFit/>
          </a:bodyPr>
          <a:lstStyle/>
          <a:p>
            <a:r>
              <a:rPr lang="ko-KR" altLang="en-US" sz="1400" dirty="0" err="1">
                <a:solidFill>
                  <a:srgbClr val="000000"/>
                </a:solidFill>
                <a:latin typeface="Arial" panose="020B0604020202020204" pitchFamily="34" charset="0"/>
              </a:rPr>
              <a:t>양류</a:t>
            </a:r>
            <a:r>
              <a:rPr lang="ko-KR" altLang="en-US" sz="1400" dirty="0">
                <a:solidFill>
                  <a:srgbClr val="000000"/>
                </a:solidFill>
                <a:latin typeface="Arial" panose="020B0604020202020204" pitchFamily="34" charset="0"/>
              </a:rPr>
              <a:t> 상관관계</a:t>
            </a:r>
            <a:r>
              <a:rPr lang="en-US" altLang="ko-KR" sz="1400" dirty="0">
                <a:solidFill>
                  <a:srgbClr val="000000"/>
                </a:solidFill>
                <a:latin typeface="Arial" panose="020B0604020202020204" pitchFamily="34" charset="0"/>
              </a:rPr>
              <a:t> </a:t>
            </a:r>
            <a:r>
              <a:rPr lang="ko-KR" altLang="en-US" sz="1400" dirty="0">
                <a:solidFill>
                  <a:srgbClr val="000000"/>
                </a:solidFill>
                <a:latin typeface="Arial" panose="020B0604020202020204" pitchFamily="34" charset="0"/>
              </a:rPr>
              <a:t>란</a:t>
            </a:r>
            <a:r>
              <a:rPr lang="en-US" altLang="ko-KR" sz="1400" dirty="0">
                <a:solidFill>
                  <a:srgbClr val="000000"/>
                </a:solidFill>
                <a:latin typeface="Arial" panose="020B0604020202020204" pitchFamily="34" charset="0"/>
              </a:rPr>
              <a:t>?</a:t>
            </a:r>
            <a:endParaRPr lang="ko-KR" altLang="en-US" sz="1400" dirty="0">
              <a:solidFill>
                <a:srgbClr val="000000"/>
              </a:solidFill>
              <a:latin typeface="Arial" panose="020B0604020202020204" pitchFamily="34" charset="0"/>
            </a:endParaRPr>
          </a:p>
        </p:txBody>
      </p:sp>
      <p:sp>
        <p:nvSpPr>
          <p:cNvPr id="14" name="직사각형 13">
            <a:extLst>
              <a:ext uri="{FF2B5EF4-FFF2-40B4-BE49-F238E27FC236}">
                <a16:creationId xmlns:a16="http://schemas.microsoft.com/office/drawing/2014/main" id="{4222FC9D-5AA4-4E07-9184-F3E3E894E963}"/>
              </a:ext>
            </a:extLst>
          </p:cNvPr>
          <p:cNvSpPr/>
          <p:nvPr/>
        </p:nvSpPr>
        <p:spPr>
          <a:xfrm>
            <a:off x="720805" y="4553348"/>
            <a:ext cx="1368152" cy="333617"/>
          </a:xfrm>
          <a:prstGeom prst="rect">
            <a:avLst/>
          </a:prstGeom>
        </p:spPr>
        <p:txBody>
          <a:bodyPr wrap="square">
            <a:spAutoFit/>
          </a:bodyPr>
          <a:lstStyle/>
          <a:p>
            <a:pPr>
              <a:lnSpc>
                <a:spcPct val="150000"/>
              </a:lnSpc>
            </a:pPr>
            <a:r>
              <a:rPr lang="ko-KR" altLang="en-US" sz="1200" dirty="0">
                <a:solidFill>
                  <a:srgbClr val="000000"/>
                </a:solidFill>
                <a:latin typeface="+mj-ea"/>
                <a:ea typeface="+mj-ea"/>
              </a:rPr>
              <a:t>양분상관계수</a:t>
            </a:r>
            <a:endParaRPr lang="en-US" altLang="ko-KR" sz="1200" dirty="0">
              <a:solidFill>
                <a:srgbClr val="000000"/>
              </a:solidFill>
              <a:latin typeface="+mj-ea"/>
              <a:ea typeface="+mj-ea"/>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15A96B-D0B9-497C-A100-9F08E681E8F9}"/>
                  </a:ext>
                </a:extLst>
              </p:cNvPr>
              <p:cNvSpPr txBox="1"/>
              <p:nvPr/>
            </p:nvSpPr>
            <p:spPr>
              <a:xfrm>
                <a:off x="2769122" y="2558902"/>
                <a:ext cx="3868259" cy="1505412"/>
              </a:xfrm>
              <a:prstGeom prst="rect">
                <a:avLst/>
              </a:prstGeom>
              <a:noFill/>
              <a:ln>
                <a:solidFill>
                  <a:schemeClr val="tx2">
                    <a:lumMod val="60000"/>
                    <a:lumOff val="40000"/>
                  </a:schemeClr>
                </a:solidFill>
              </a:ln>
            </p:spPr>
            <p:txBody>
              <a:bodyPr wrap="square" rtlCol="0">
                <a:spAutoFit/>
              </a:bodyPr>
              <a:lstStyle/>
              <a:p>
                <a:pPr marL="171450" indent="-171450">
                  <a:lnSpc>
                    <a:spcPct val="150000"/>
                  </a:lnSpc>
                  <a:buFont typeface="Arial" panose="020B0604020202020204" pitchFamily="34" charset="0"/>
                  <a:buChar char="•"/>
                </a:pPr>
                <a14:m>
                  <m:oMath xmlns:m="http://schemas.openxmlformats.org/officeDocument/2006/math">
                    <m:bar>
                      <m:barPr>
                        <m:pos m:val="top"/>
                        <m:ctrlPr>
                          <a:rPr lang="en-US" altLang="ko-KR" sz="1200" i="1" smtClean="0">
                            <a:latin typeface="Cambria Math" panose="02040503050406030204" pitchFamily="18" charset="0"/>
                          </a:rPr>
                        </m:ctrlPr>
                      </m:barPr>
                      <m:e>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𝑌</m:t>
                            </m:r>
                          </m:e>
                          <m:sub>
                            <m:r>
                              <a:rPr lang="en-US" altLang="ko-KR" sz="1200" b="0" i="1" smtClean="0">
                                <a:latin typeface="Cambria Math" panose="02040503050406030204" pitchFamily="18" charset="0"/>
                              </a:rPr>
                              <m:t>1</m:t>
                            </m:r>
                          </m:sub>
                        </m:sSub>
                        <m:r>
                          <a:rPr lang="en-US" altLang="ko-KR" sz="1200" b="0" i="1" smtClean="0">
                            <a:latin typeface="Cambria Math" panose="02040503050406030204" pitchFamily="18" charset="0"/>
                          </a:rPr>
                          <m:t> </m:t>
                        </m:r>
                      </m:e>
                    </m:bar>
                  </m:oMath>
                </a14:m>
                <a:r>
                  <a:rPr lang="ko-KR" altLang="en-US" sz="1200" dirty="0"/>
                  <a:t>  </a:t>
                </a:r>
                <a:r>
                  <a:rPr lang="en-US" altLang="ko-KR" sz="1200" dirty="0"/>
                  <a:t>: </a:t>
                </a:r>
                <a:r>
                  <a:rPr lang="ko-KR" altLang="en-US" sz="1200" dirty="0" err="1"/>
                  <a:t>이분화된</a:t>
                </a:r>
                <a:r>
                  <a:rPr lang="ko-KR" altLang="en-US" sz="1200" dirty="0"/>
                  <a:t> </a:t>
                </a:r>
                <a:r>
                  <a:rPr lang="en-US" altLang="ko-KR" sz="1200" dirty="0"/>
                  <a:t>X </a:t>
                </a:r>
                <a:r>
                  <a:rPr lang="ko-KR" altLang="en-US" sz="1200" dirty="0"/>
                  <a:t>변수가 </a:t>
                </a:r>
                <a:r>
                  <a:rPr lang="en-US" altLang="ko-KR" sz="1200" dirty="0"/>
                  <a:t>1</a:t>
                </a:r>
                <a:r>
                  <a:rPr lang="ko-KR" altLang="en-US" sz="1200" dirty="0"/>
                  <a:t>인 대상자들의 평균점수 </a:t>
                </a:r>
                <a:endParaRPr lang="en-US" altLang="ko-KR" sz="1200" dirty="0"/>
              </a:p>
              <a:p>
                <a:pPr marL="171450" indent="-171450">
                  <a:lnSpc>
                    <a:spcPct val="150000"/>
                  </a:lnSpc>
                  <a:buFont typeface="Arial" panose="020B0604020202020204" pitchFamily="34" charset="0"/>
                  <a:buChar char="•"/>
                </a:pPr>
                <a14:m>
                  <m:oMath xmlns:m="http://schemas.openxmlformats.org/officeDocument/2006/math">
                    <m:bar>
                      <m:barPr>
                        <m:pos m:val="top"/>
                        <m:ctrlPr>
                          <a:rPr lang="en-US" altLang="ko-KR" sz="1200" i="1">
                            <a:latin typeface="Cambria Math" panose="02040503050406030204" pitchFamily="18" charset="0"/>
                          </a:rPr>
                        </m:ctrlPr>
                      </m:barPr>
                      <m:e>
                        <m:sSub>
                          <m:sSubPr>
                            <m:ctrlPr>
                              <a:rPr lang="en-US" altLang="ko-KR" sz="1200" i="1">
                                <a:latin typeface="Cambria Math" panose="02040503050406030204" pitchFamily="18" charset="0"/>
                              </a:rPr>
                            </m:ctrlPr>
                          </m:sSubPr>
                          <m:e>
                            <m:r>
                              <a:rPr lang="en-US" altLang="ko-KR" sz="1200" b="0" i="1" smtClean="0">
                                <a:latin typeface="Cambria Math" panose="02040503050406030204" pitchFamily="18" charset="0"/>
                              </a:rPr>
                              <m:t>𝑌</m:t>
                            </m:r>
                          </m:e>
                          <m:sub>
                            <m:r>
                              <a:rPr lang="en-US" altLang="ko-KR" sz="1200" b="0" i="1" smtClean="0">
                                <a:latin typeface="Cambria Math" panose="02040503050406030204" pitchFamily="18" charset="0"/>
                              </a:rPr>
                              <m:t>0</m:t>
                            </m:r>
                          </m:sub>
                        </m:sSub>
                        <m:r>
                          <a:rPr lang="en-US" altLang="ko-KR" sz="1200" i="1">
                            <a:latin typeface="Cambria Math" panose="02040503050406030204" pitchFamily="18" charset="0"/>
                          </a:rPr>
                          <m:t> </m:t>
                        </m:r>
                      </m:e>
                    </m:bar>
                  </m:oMath>
                </a14:m>
                <a:r>
                  <a:rPr lang="ko-KR" altLang="en-US" sz="1200" dirty="0"/>
                  <a:t>  </a:t>
                </a:r>
                <a:r>
                  <a:rPr lang="en-US" altLang="ko-KR" sz="1200" dirty="0"/>
                  <a:t>: </a:t>
                </a:r>
                <a:r>
                  <a:rPr lang="ko-KR" altLang="en-US" sz="1200" dirty="0" err="1"/>
                  <a:t>이분화된</a:t>
                </a:r>
                <a:r>
                  <a:rPr lang="ko-KR" altLang="en-US" sz="1200" dirty="0"/>
                  <a:t> </a:t>
                </a:r>
                <a:r>
                  <a:rPr lang="en-US" altLang="ko-KR" sz="1200" dirty="0"/>
                  <a:t>X </a:t>
                </a:r>
                <a:r>
                  <a:rPr lang="ko-KR" altLang="en-US" sz="1200" dirty="0"/>
                  <a:t>변수가 </a:t>
                </a:r>
                <a:r>
                  <a:rPr lang="en-US" altLang="ko-KR" sz="1200" dirty="0"/>
                  <a:t>0</a:t>
                </a:r>
                <a:r>
                  <a:rPr lang="ko-KR" altLang="en-US" sz="1200" dirty="0"/>
                  <a:t>인 대상자들의 평균점수</a:t>
                </a:r>
                <a:endParaRPr lang="en-US" altLang="ko-KR" sz="1200" dirty="0"/>
              </a:p>
              <a:p>
                <a:pPr marL="171450" indent="-171450">
                  <a:lnSpc>
                    <a:spcPct val="150000"/>
                  </a:lnSpc>
                  <a:buFont typeface="Arial" panose="020B0604020202020204" pitchFamily="34" charset="0"/>
                  <a:buChar char="•"/>
                </a:pP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𝑆</m:t>
                        </m:r>
                      </m:e>
                      <m:sub>
                        <m:r>
                          <a:rPr lang="en-US" altLang="ko-KR" sz="1200" b="0" i="1" smtClean="0">
                            <a:latin typeface="Cambria Math" panose="02040503050406030204" pitchFamily="18" charset="0"/>
                          </a:rPr>
                          <m:t>𝑌</m:t>
                        </m:r>
                      </m:sub>
                    </m:sSub>
                  </m:oMath>
                </a14:m>
                <a:r>
                  <a:rPr lang="ko-KR" altLang="en-US" sz="1200" dirty="0"/>
                  <a:t> </a:t>
                </a:r>
                <a:r>
                  <a:rPr lang="en-US" altLang="ko-KR" sz="1200" dirty="0"/>
                  <a:t>: Y </a:t>
                </a:r>
                <a:r>
                  <a:rPr lang="ko-KR" altLang="en-US" sz="1200" dirty="0"/>
                  <a:t>변수의 표준편차</a:t>
                </a:r>
                <a:endParaRPr lang="en-US" altLang="ko-KR" sz="1200" dirty="0"/>
              </a:p>
              <a:p>
                <a:pPr marL="171450" indent="-171450">
                  <a:lnSpc>
                    <a:spcPct val="150000"/>
                  </a:lnSpc>
                  <a:buFont typeface="Arial" panose="020B0604020202020204" pitchFamily="34" charset="0"/>
                  <a:buChar char="•"/>
                </a:pPr>
                <a:r>
                  <a:rPr lang="en-US" altLang="ko-KR" sz="1200" dirty="0"/>
                  <a:t> p : </a:t>
                </a:r>
                <a:r>
                  <a:rPr lang="ko-KR" altLang="en-US" sz="1200" dirty="0" err="1"/>
                  <a:t>이분화된</a:t>
                </a:r>
                <a:r>
                  <a:rPr lang="ko-KR" altLang="en-US" sz="1200" dirty="0"/>
                  <a:t> </a:t>
                </a:r>
                <a:r>
                  <a:rPr lang="en-US" altLang="ko-KR" sz="1200" dirty="0"/>
                  <a:t>X</a:t>
                </a:r>
                <a:r>
                  <a:rPr lang="ko-KR" altLang="en-US" sz="1200" dirty="0"/>
                  <a:t>변수가 </a:t>
                </a:r>
                <a:r>
                  <a:rPr lang="en-US" altLang="ko-KR" sz="1200" dirty="0"/>
                  <a:t>1</a:t>
                </a:r>
                <a:r>
                  <a:rPr lang="ko-KR" altLang="en-US" sz="1200" dirty="0"/>
                  <a:t>인 대상자들의 비율</a:t>
                </a:r>
                <a:endParaRPr lang="en-US" altLang="ko-KR" sz="1200" dirty="0"/>
              </a:p>
              <a:p>
                <a:pPr marL="171450" indent="-171450">
                  <a:lnSpc>
                    <a:spcPct val="150000"/>
                  </a:lnSpc>
                  <a:buFont typeface="Arial" panose="020B0604020202020204" pitchFamily="34" charset="0"/>
                  <a:buChar char="•"/>
                </a:pPr>
                <a:r>
                  <a:rPr lang="en-US" altLang="ko-KR" sz="1200" dirty="0"/>
                  <a:t>q :  </a:t>
                </a:r>
                <a:r>
                  <a:rPr lang="ko-KR" altLang="en-US" sz="1200" dirty="0" err="1"/>
                  <a:t>이분화된</a:t>
                </a:r>
                <a:r>
                  <a:rPr lang="ko-KR" altLang="en-US" sz="1200" dirty="0"/>
                  <a:t> </a:t>
                </a:r>
                <a:r>
                  <a:rPr lang="en-US" altLang="ko-KR" sz="1200" dirty="0"/>
                  <a:t>X</a:t>
                </a:r>
                <a:r>
                  <a:rPr lang="ko-KR" altLang="en-US" sz="1200" dirty="0"/>
                  <a:t>변수가 </a:t>
                </a:r>
                <a:r>
                  <a:rPr lang="en-US" altLang="ko-KR" sz="1200" dirty="0"/>
                  <a:t>0</a:t>
                </a:r>
                <a:r>
                  <a:rPr lang="ko-KR" altLang="en-US" sz="1200" dirty="0"/>
                  <a:t>인 대상자들의 비율</a:t>
                </a:r>
              </a:p>
            </p:txBody>
          </p:sp>
        </mc:Choice>
        <mc:Fallback xmlns="">
          <p:sp>
            <p:nvSpPr>
              <p:cNvPr id="18" name="TextBox 17">
                <a:extLst>
                  <a:ext uri="{FF2B5EF4-FFF2-40B4-BE49-F238E27FC236}">
                    <a16:creationId xmlns:a16="http://schemas.microsoft.com/office/drawing/2014/main" id="{B815A96B-D0B9-497C-A100-9F08E681E8F9}"/>
                  </a:ext>
                </a:extLst>
              </p:cNvPr>
              <p:cNvSpPr txBox="1">
                <a:spLocks noRot="1" noChangeAspect="1" noMove="1" noResize="1" noEditPoints="1" noAdjustHandles="1" noChangeArrowheads="1" noChangeShapeType="1" noTextEdit="1"/>
              </p:cNvSpPr>
              <p:nvPr/>
            </p:nvSpPr>
            <p:spPr>
              <a:xfrm>
                <a:off x="2769122" y="2558902"/>
                <a:ext cx="3868259" cy="1505412"/>
              </a:xfrm>
              <a:prstGeom prst="rect">
                <a:avLst/>
              </a:prstGeom>
              <a:blipFill>
                <a:blip r:embed="rId2"/>
                <a:stretch>
                  <a:fillRect b="-2008"/>
                </a:stretch>
              </a:blipFill>
              <a:ln>
                <a:solidFill>
                  <a:schemeClr val="tx2">
                    <a:lumMod val="60000"/>
                    <a:lumOff val="40000"/>
                  </a:schemeClr>
                </a:solidFill>
              </a:ln>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F977F599-C8B0-41E3-BBB6-8F0B4BF35B06}"/>
              </a:ext>
            </a:extLst>
          </p:cNvPr>
          <p:cNvSpPr/>
          <p:nvPr/>
        </p:nvSpPr>
        <p:spPr>
          <a:xfrm>
            <a:off x="2483768" y="341229"/>
            <a:ext cx="4707379" cy="369332"/>
          </a:xfrm>
          <a:prstGeom prst="rect">
            <a:avLst/>
          </a:prstGeom>
        </p:spPr>
        <p:txBody>
          <a:bodyPr wrap="none">
            <a:spAutoFit/>
          </a:bodyPr>
          <a:lstStyle/>
          <a:p>
            <a:r>
              <a:rPr lang="en-US" altLang="ko-KR" b="1" dirty="0"/>
              <a:t>**</a:t>
            </a:r>
            <a:r>
              <a:rPr lang="ko-KR" altLang="en-US" b="1" dirty="0" err="1"/>
              <a:t>양류</a:t>
            </a:r>
            <a:r>
              <a:rPr lang="ko-KR" altLang="en-US" b="1" dirty="0"/>
              <a:t> 상관관계</a:t>
            </a:r>
            <a:r>
              <a:rPr lang="en-US" altLang="ko-KR" b="1" dirty="0"/>
              <a:t>( point biserial correlation)</a:t>
            </a:r>
            <a:r>
              <a:rPr lang="ko-KR" altLang="en-US" b="1" dirty="0"/>
              <a:t> </a:t>
            </a:r>
            <a:r>
              <a:rPr lang="en-US" altLang="ko-KR" b="1" dirty="0"/>
              <a:t>:</a:t>
            </a:r>
            <a:endParaRPr lang="ko-KR" alt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5E2E0A5-75DA-4134-8D44-BF715C31D0BE}"/>
                  </a:ext>
                </a:extLst>
              </p:cNvPr>
              <p:cNvSpPr txBox="1"/>
              <p:nvPr/>
            </p:nvSpPr>
            <p:spPr>
              <a:xfrm>
                <a:off x="752898" y="4065488"/>
                <a:ext cx="2016224" cy="515719"/>
              </a:xfrm>
              <a:prstGeom prst="rect">
                <a:avLst/>
              </a:prstGeom>
              <a:solidFill>
                <a:schemeClr val="bg1"/>
              </a:solidFill>
              <a:ln>
                <a:solidFill>
                  <a:schemeClr val="tx2">
                    <a:lumMod val="40000"/>
                    <a:lumOff val="60000"/>
                  </a:schemeClr>
                </a:solidFill>
              </a:ln>
            </p:spPr>
            <p:txBody>
              <a:bodyPr wrap="square" rtlCol="0">
                <a:spAutoFit/>
              </a:bodyPr>
              <a:lstStyle/>
              <a:p>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𝑟</m:t>
                        </m:r>
                      </m:e>
                      <m:sub>
                        <m:r>
                          <a:rPr lang="en-US" altLang="ko-KR" sz="1600" b="0" i="1" smtClean="0">
                            <a:latin typeface="Cambria Math" panose="02040503050406030204" pitchFamily="18" charset="0"/>
                          </a:rPr>
                          <m:t>𝑏</m:t>
                        </m:r>
                      </m:sub>
                    </m:sSub>
                  </m:oMath>
                </a14:m>
                <a:r>
                  <a:rPr lang="ko-KR" altLang="en-US" sz="1600" dirty="0"/>
                  <a:t>  </a:t>
                </a:r>
                <a:r>
                  <a:rPr lang="en-US" altLang="ko-KR" sz="1600" dirty="0"/>
                  <a:t>=  </a:t>
                </a:r>
                <a14:m>
                  <m:oMath xmlns:m="http://schemas.openxmlformats.org/officeDocument/2006/math">
                    <m:f>
                      <m:fPr>
                        <m:ctrlPr>
                          <a:rPr lang="en-US" altLang="ko-KR" sz="1600" i="1" smtClean="0">
                            <a:latin typeface="Cambria Math" panose="02040503050406030204" pitchFamily="18" charset="0"/>
                          </a:rPr>
                        </m:ctrlPr>
                      </m:fPr>
                      <m:num>
                        <m:bar>
                          <m:barPr>
                            <m:pos m:val="top"/>
                            <m:ctrlPr>
                              <a:rPr lang="en-US" altLang="ko-KR" sz="1600" i="1" smtClean="0">
                                <a:latin typeface="Cambria Math" panose="02040503050406030204" pitchFamily="18" charset="0"/>
                              </a:rPr>
                            </m:ctrlPr>
                          </m:barPr>
                          <m:e>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𝑌</m:t>
                                </m:r>
                              </m:e>
                              <m:sub>
                                <m:r>
                                  <a:rPr lang="en-US" altLang="ko-KR" sz="1600" b="0" i="1" smtClean="0">
                                    <a:latin typeface="Cambria Math" panose="02040503050406030204" pitchFamily="18" charset="0"/>
                                  </a:rPr>
                                  <m:t>1</m:t>
                                </m:r>
                              </m:sub>
                            </m:sSub>
                          </m:e>
                        </m:bar>
                        <m:r>
                          <a:rPr lang="en-US" altLang="ko-KR" sz="1600" b="0" i="1" smtClean="0">
                            <a:latin typeface="Cambria Math" panose="02040503050406030204" pitchFamily="18" charset="0"/>
                          </a:rPr>
                          <m:t> − </m:t>
                        </m:r>
                        <m:bar>
                          <m:barPr>
                            <m:pos m:val="top"/>
                            <m:ctrlPr>
                              <a:rPr lang="en-US" altLang="ko-KR" sz="1600" b="0" i="1" smtClean="0">
                                <a:latin typeface="Cambria Math" panose="02040503050406030204" pitchFamily="18" charset="0"/>
                              </a:rPr>
                            </m:ctrlPr>
                          </m:barPr>
                          <m:e>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𝑌</m:t>
                                </m:r>
                              </m:e>
                              <m:sub>
                                <m:r>
                                  <a:rPr lang="en-US" altLang="ko-KR" sz="1600" b="0" i="1" smtClean="0">
                                    <a:latin typeface="Cambria Math" panose="02040503050406030204" pitchFamily="18" charset="0"/>
                                  </a:rPr>
                                  <m:t>0</m:t>
                                </m:r>
                              </m:sub>
                            </m:sSub>
                          </m:e>
                        </m:bar>
                      </m:num>
                      <m:den>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𝑆</m:t>
                            </m:r>
                          </m:e>
                          <m:sub>
                            <m:r>
                              <a:rPr lang="en-US" altLang="ko-KR" sz="1600" b="0" i="1" smtClean="0">
                                <a:latin typeface="Cambria Math" panose="02040503050406030204" pitchFamily="18" charset="0"/>
                              </a:rPr>
                              <m:t>𝑌</m:t>
                            </m:r>
                          </m:sub>
                        </m:sSub>
                      </m:den>
                    </m:f>
                  </m:oMath>
                </a14:m>
                <a:r>
                  <a:rPr lang="ko-KR" altLang="en-US" sz="1600" dirty="0"/>
                  <a:t>  </a:t>
                </a:r>
                <a:r>
                  <a:rPr lang="en-US" altLang="ko-KR" sz="1600" dirty="0"/>
                  <a:t>(</a:t>
                </a:r>
                <a14:m>
                  <m:oMath xmlns:m="http://schemas.openxmlformats.org/officeDocument/2006/math">
                    <m:f>
                      <m:fPr>
                        <m:ctrlPr>
                          <a:rPr lang="en-US" altLang="ko-KR" sz="1600" i="1" smtClean="0">
                            <a:latin typeface="Cambria Math" panose="02040503050406030204" pitchFamily="18" charset="0"/>
                          </a:rPr>
                        </m:ctrlPr>
                      </m:fPr>
                      <m:num>
                        <m:r>
                          <a:rPr lang="en-US" altLang="ko-KR" sz="1600" b="0" i="1" smtClean="0">
                            <a:latin typeface="Cambria Math" panose="02040503050406030204" pitchFamily="18" charset="0"/>
                          </a:rPr>
                          <m:t>𝑝𝑞</m:t>
                        </m:r>
                      </m:num>
                      <m:den>
                        <m:r>
                          <a:rPr lang="en-US" altLang="ko-KR" sz="1600" b="0" i="1" smtClean="0">
                            <a:latin typeface="Cambria Math" panose="02040503050406030204" pitchFamily="18" charset="0"/>
                          </a:rPr>
                          <m:t>𝑦</m:t>
                        </m:r>
                      </m:den>
                    </m:f>
                    <m:r>
                      <a:rPr lang="en-US" altLang="ko-KR" sz="1600" b="0" i="1" smtClean="0">
                        <a:latin typeface="Cambria Math" panose="02040503050406030204" pitchFamily="18" charset="0"/>
                      </a:rPr>
                      <m:t>)</m:t>
                    </m:r>
                  </m:oMath>
                </a14:m>
                <a:endParaRPr lang="ko-KR" altLang="en-US" sz="1600" dirty="0"/>
              </a:p>
            </p:txBody>
          </p:sp>
        </mc:Choice>
        <mc:Fallback xmlns="">
          <p:sp>
            <p:nvSpPr>
              <p:cNvPr id="15" name="TextBox 14">
                <a:extLst>
                  <a:ext uri="{FF2B5EF4-FFF2-40B4-BE49-F238E27FC236}">
                    <a16:creationId xmlns:a16="http://schemas.microsoft.com/office/drawing/2014/main" id="{95E2E0A5-75DA-4134-8D44-BF715C31D0BE}"/>
                  </a:ext>
                </a:extLst>
              </p:cNvPr>
              <p:cNvSpPr txBox="1">
                <a:spLocks noRot="1" noChangeAspect="1" noMove="1" noResize="1" noEditPoints="1" noAdjustHandles="1" noChangeArrowheads="1" noChangeShapeType="1" noTextEdit="1"/>
              </p:cNvSpPr>
              <p:nvPr/>
            </p:nvSpPr>
            <p:spPr>
              <a:xfrm>
                <a:off x="752898" y="4065488"/>
                <a:ext cx="2016224" cy="515719"/>
              </a:xfrm>
              <a:prstGeom prst="rect">
                <a:avLst/>
              </a:prstGeom>
              <a:blipFill>
                <a:blip r:embed="rId3"/>
                <a:stretch>
                  <a:fillRect/>
                </a:stretch>
              </a:blipFill>
              <a:ln>
                <a:solidFill>
                  <a:schemeClr val="tx2">
                    <a:lumMod val="40000"/>
                    <a:lumOff val="6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4F636FA-7A0E-4F7C-8682-8B7016111EF4}"/>
                  </a:ext>
                </a:extLst>
              </p:cNvPr>
              <p:cNvSpPr txBox="1"/>
              <p:nvPr/>
            </p:nvSpPr>
            <p:spPr>
              <a:xfrm>
                <a:off x="716852" y="2749737"/>
                <a:ext cx="1762963" cy="515719"/>
              </a:xfrm>
              <a:prstGeom prst="rect">
                <a:avLst/>
              </a:prstGeom>
              <a:solidFill>
                <a:schemeClr val="accent1">
                  <a:lumMod val="20000"/>
                  <a:lumOff val="80000"/>
                </a:schemeClr>
              </a:solidFill>
              <a:ln>
                <a:solidFill>
                  <a:srgbClr val="0070C0"/>
                </a:solidFill>
              </a:ln>
            </p:spPr>
            <p:txBody>
              <a:bodyPr wrap="square" rtlCol="0">
                <a:spAutoFit/>
              </a:bodyPr>
              <a:lstStyle/>
              <a:p>
                <a:r>
                  <a:rPr lang="en-US" altLang="ko-KR" sz="1600" dirty="0"/>
                  <a:t> r =   </a:t>
                </a:r>
                <a14:m>
                  <m:oMath xmlns:m="http://schemas.openxmlformats.org/officeDocument/2006/math">
                    <m:f>
                      <m:fPr>
                        <m:ctrlPr>
                          <a:rPr lang="en-US" altLang="ko-KR" sz="1600" i="1" smtClean="0">
                            <a:latin typeface="Cambria Math" panose="02040503050406030204" pitchFamily="18" charset="0"/>
                          </a:rPr>
                        </m:ctrlPr>
                      </m:fPr>
                      <m:num>
                        <m:bar>
                          <m:barPr>
                            <m:pos m:val="top"/>
                            <m:ctrlPr>
                              <a:rPr lang="en-US" altLang="ko-KR" sz="1600" i="1" smtClean="0">
                                <a:latin typeface="Cambria Math" panose="02040503050406030204" pitchFamily="18" charset="0"/>
                              </a:rPr>
                            </m:ctrlPr>
                          </m:barPr>
                          <m:e>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𝑌</m:t>
                                </m:r>
                              </m:e>
                              <m:sub>
                                <m:r>
                                  <a:rPr lang="en-US" altLang="ko-KR" sz="1600" b="0" i="1" smtClean="0">
                                    <a:latin typeface="Cambria Math" panose="02040503050406030204" pitchFamily="18" charset="0"/>
                                  </a:rPr>
                                  <m:t>1</m:t>
                                </m:r>
                              </m:sub>
                            </m:sSub>
                          </m:e>
                        </m:bar>
                        <m:r>
                          <a:rPr lang="en-US" altLang="ko-KR" sz="1600" b="0" i="1" smtClean="0">
                            <a:latin typeface="Cambria Math" panose="02040503050406030204" pitchFamily="18" charset="0"/>
                          </a:rPr>
                          <m:t> − </m:t>
                        </m:r>
                        <m:bar>
                          <m:barPr>
                            <m:pos m:val="top"/>
                            <m:ctrlPr>
                              <a:rPr lang="en-US" altLang="ko-KR" sz="1600" b="0" i="1" smtClean="0">
                                <a:latin typeface="Cambria Math" panose="02040503050406030204" pitchFamily="18" charset="0"/>
                              </a:rPr>
                            </m:ctrlPr>
                          </m:barPr>
                          <m:e>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𝑌</m:t>
                                </m:r>
                              </m:e>
                              <m:sub>
                                <m:r>
                                  <a:rPr lang="en-US" altLang="ko-KR" sz="1600" b="0" i="1" smtClean="0">
                                    <a:latin typeface="Cambria Math" panose="02040503050406030204" pitchFamily="18" charset="0"/>
                                  </a:rPr>
                                  <m:t>0</m:t>
                                </m:r>
                              </m:sub>
                            </m:sSub>
                          </m:e>
                        </m:bar>
                      </m:num>
                      <m:den>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𝑆</m:t>
                            </m:r>
                          </m:e>
                          <m:sub>
                            <m:r>
                              <a:rPr lang="en-US" altLang="ko-KR" sz="1600" b="0" i="1" smtClean="0">
                                <a:latin typeface="Cambria Math" panose="02040503050406030204" pitchFamily="18" charset="0"/>
                              </a:rPr>
                              <m:t>𝑌</m:t>
                            </m:r>
                          </m:sub>
                        </m:sSub>
                      </m:den>
                    </m:f>
                  </m:oMath>
                </a14:m>
                <a:r>
                  <a:rPr lang="ko-KR" altLang="en-US" sz="1600" dirty="0"/>
                  <a:t>  </a:t>
                </a:r>
                <a14:m>
                  <m:oMath xmlns:m="http://schemas.openxmlformats.org/officeDocument/2006/math">
                    <m:rad>
                      <m:radPr>
                        <m:degHide m:val="on"/>
                        <m:ctrlPr>
                          <a:rPr lang="ko-KR" altLang="en-US" sz="1600" i="1" dirty="0" smtClean="0">
                            <a:latin typeface="Cambria Math" panose="02040503050406030204" pitchFamily="18" charset="0"/>
                          </a:rPr>
                        </m:ctrlPr>
                      </m:radPr>
                      <m:deg/>
                      <m:e>
                        <m:r>
                          <a:rPr lang="en-US" altLang="ko-KR" sz="1600" b="0" i="1" dirty="0" smtClean="0">
                            <a:latin typeface="Cambria Math" panose="02040503050406030204" pitchFamily="18" charset="0"/>
                          </a:rPr>
                          <m:t>𝑝𝑞</m:t>
                        </m:r>
                      </m:e>
                    </m:rad>
                  </m:oMath>
                </a14:m>
                <a:endParaRPr lang="ko-KR" altLang="en-US" sz="1600" dirty="0"/>
              </a:p>
            </p:txBody>
          </p:sp>
        </mc:Choice>
        <mc:Fallback xmlns="">
          <p:sp>
            <p:nvSpPr>
              <p:cNvPr id="16" name="TextBox 15">
                <a:extLst>
                  <a:ext uri="{FF2B5EF4-FFF2-40B4-BE49-F238E27FC236}">
                    <a16:creationId xmlns:a16="http://schemas.microsoft.com/office/drawing/2014/main" id="{34F636FA-7A0E-4F7C-8682-8B7016111EF4}"/>
                  </a:ext>
                </a:extLst>
              </p:cNvPr>
              <p:cNvSpPr txBox="1">
                <a:spLocks noRot="1" noChangeAspect="1" noMove="1" noResize="1" noEditPoints="1" noAdjustHandles="1" noChangeArrowheads="1" noChangeShapeType="1" noTextEdit="1"/>
              </p:cNvSpPr>
              <p:nvPr/>
            </p:nvSpPr>
            <p:spPr>
              <a:xfrm>
                <a:off x="716852" y="2749737"/>
                <a:ext cx="1762963" cy="515719"/>
              </a:xfrm>
              <a:prstGeom prst="rect">
                <a:avLst/>
              </a:prstGeom>
              <a:blipFill>
                <a:blip r:embed="rId4"/>
                <a:stretch>
                  <a:fillRect/>
                </a:stretch>
              </a:blipFill>
              <a:ln>
                <a:solidFill>
                  <a:srgbClr val="0070C0"/>
                </a:solidFill>
              </a:ln>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D951259F-1FA6-49EB-A54E-8E89592EAA6A}"/>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823694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35</a:t>
            </a:fld>
            <a:endParaRPr lang="ko-KR" altLang="en-US"/>
          </a:p>
        </p:txBody>
      </p:sp>
      <p:sp>
        <p:nvSpPr>
          <p:cNvPr id="9" name="직사각형 8">
            <a:extLst>
              <a:ext uri="{FF2B5EF4-FFF2-40B4-BE49-F238E27FC236}">
                <a16:creationId xmlns:a16="http://schemas.microsoft.com/office/drawing/2014/main" id="{B4A33533-8C7A-4F22-8267-01981030ACE2}"/>
              </a:ext>
            </a:extLst>
          </p:cNvPr>
          <p:cNvSpPr/>
          <p:nvPr/>
        </p:nvSpPr>
        <p:spPr>
          <a:xfrm>
            <a:off x="514452" y="1176023"/>
            <a:ext cx="4572000" cy="276999"/>
          </a:xfrm>
          <a:prstGeom prst="rect">
            <a:avLst/>
          </a:prstGeom>
          <a:ln>
            <a:solidFill>
              <a:schemeClr val="accent1">
                <a:lumMod val="75000"/>
              </a:schemeClr>
            </a:solidFill>
          </a:ln>
        </p:spPr>
        <p:txBody>
          <a:bodyPr>
            <a:spAutoFit/>
          </a:bodyPr>
          <a:lstStyle/>
          <a:p>
            <a:r>
              <a:rPr lang="ko-KR" altLang="en-US" sz="1200" dirty="0">
                <a:solidFill>
                  <a:srgbClr val="000000"/>
                </a:solidFill>
                <a:latin typeface="Arial" panose="020B0604020202020204" pitchFamily="34" charset="0"/>
              </a:rPr>
              <a:t>경찰관중 남자경찰관과 여자경찰관 연수성취도 비교</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15A96B-D0B9-497C-A100-9F08E681E8F9}"/>
                  </a:ext>
                </a:extLst>
              </p:cNvPr>
              <p:cNvSpPr txBox="1"/>
              <p:nvPr/>
            </p:nvSpPr>
            <p:spPr>
              <a:xfrm>
                <a:off x="611560" y="4576769"/>
                <a:ext cx="4536504" cy="896015"/>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bar>
                      <m:barPr>
                        <m:pos m:val="top"/>
                        <m:ctrlPr>
                          <a:rPr lang="en-US" altLang="ko-KR" sz="1000" i="1" smtClean="0">
                            <a:latin typeface="Cambria Math" panose="02040503050406030204" pitchFamily="18" charset="0"/>
                          </a:rPr>
                        </m:ctrlPr>
                      </m:barPr>
                      <m:e>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𝑌</m:t>
                            </m:r>
                          </m:e>
                          <m:sub>
                            <m:r>
                              <a:rPr lang="en-US" altLang="ko-KR" sz="1000" b="0" i="1" smtClean="0">
                                <a:latin typeface="Cambria Math" panose="02040503050406030204" pitchFamily="18" charset="0"/>
                              </a:rPr>
                              <m:t>1</m:t>
                            </m:r>
                          </m:sub>
                        </m:sSub>
                        <m:r>
                          <a:rPr lang="en-US" altLang="ko-KR" sz="1000" b="0" i="1" smtClean="0">
                            <a:latin typeface="Cambria Math" panose="02040503050406030204" pitchFamily="18" charset="0"/>
                          </a:rPr>
                          <m:t> </m:t>
                        </m:r>
                      </m:e>
                    </m:bar>
                  </m:oMath>
                </a14:m>
                <a:r>
                  <a:rPr lang="ko-KR" altLang="en-US" sz="1000" dirty="0"/>
                  <a:t>  </a:t>
                </a:r>
                <a:r>
                  <a:rPr lang="en-US" altLang="ko-KR" sz="1000" dirty="0"/>
                  <a:t>: </a:t>
                </a:r>
                <a:r>
                  <a:rPr lang="ko-KR" altLang="en-US" sz="1000" dirty="0" err="1"/>
                  <a:t>이분화된</a:t>
                </a:r>
                <a:r>
                  <a:rPr lang="ko-KR" altLang="en-US" sz="1000" dirty="0"/>
                  <a:t> </a:t>
                </a:r>
                <a:r>
                  <a:rPr lang="en-US" altLang="ko-KR" sz="1000" dirty="0"/>
                  <a:t>X </a:t>
                </a:r>
                <a:r>
                  <a:rPr lang="ko-KR" altLang="en-US" sz="1000" dirty="0"/>
                  <a:t>변수가 </a:t>
                </a:r>
                <a:r>
                  <a:rPr lang="en-US" altLang="ko-KR" sz="1000" dirty="0"/>
                  <a:t>1</a:t>
                </a:r>
                <a:r>
                  <a:rPr lang="ko-KR" altLang="en-US" sz="1000" dirty="0"/>
                  <a:t>인 대상자들의 평균점수 </a:t>
                </a:r>
                <a:endParaRPr lang="en-US" altLang="ko-KR" sz="1000" dirty="0"/>
              </a:p>
              <a:p>
                <a:pPr marL="171450" indent="-171450">
                  <a:buFont typeface="Arial" panose="020B0604020202020204" pitchFamily="34" charset="0"/>
                  <a:buChar char="•"/>
                </a:pPr>
                <a14:m>
                  <m:oMath xmlns:m="http://schemas.openxmlformats.org/officeDocument/2006/math">
                    <m:bar>
                      <m:barPr>
                        <m:pos m:val="top"/>
                        <m:ctrlPr>
                          <a:rPr lang="en-US" altLang="ko-KR" sz="1000" i="1">
                            <a:latin typeface="Cambria Math" panose="02040503050406030204" pitchFamily="18" charset="0"/>
                          </a:rPr>
                        </m:ctrlPr>
                      </m:barPr>
                      <m:e>
                        <m:sSub>
                          <m:sSubPr>
                            <m:ctrlPr>
                              <a:rPr lang="en-US" altLang="ko-KR" sz="1000" i="1">
                                <a:latin typeface="Cambria Math" panose="02040503050406030204" pitchFamily="18" charset="0"/>
                              </a:rPr>
                            </m:ctrlPr>
                          </m:sSubPr>
                          <m:e>
                            <m:r>
                              <a:rPr lang="en-US" altLang="ko-KR" sz="1000" b="0" i="1" smtClean="0">
                                <a:latin typeface="Cambria Math" panose="02040503050406030204" pitchFamily="18" charset="0"/>
                              </a:rPr>
                              <m:t>𝑌</m:t>
                            </m:r>
                          </m:e>
                          <m:sub>
                            <m:r>
                              <a:rPr lang="en-US" altLang="ko-KR" sz="1000" b="0" i="1" smtClean="0">
                                <a:latin typeface="Cambria Math" panose="02040503050406030204" pitchFamily="18" charset="0"/>
                              </a:rPr>
                              <m:t>0</m:t>
                            </m:r>
                          </m:sub>
                        </m:sSub>
                        <m:r>
                          <a:rPr lang="en-US" altLang="ko-KR" sz="1000" i="1">
                            <a:latin typeface="Cambria Math" panose="02040503050406030204" pitchFamily="18" charset="0"/>
                          </a:rPr>
                          <m:t> </m:t>
                        </m:r>
                      </m:e>
                    </m:bar>
                  </m:oMath>
                </a14:m>
                <a:r>
                  <a:rPr lang="ko-KR" altLang="en-US" sz="1000" dirty="0"/>
                  <a:t>  </a:t>
                </a:r>
                <a:r>
                  <a:rPr lang="en-US" altLang="ko-KR" sz="1000" dirty="0"/>
                  <a:t>: </a:t>
                </a:r>
                <a:r>
                  <a:rPr lang="ko-KR" altLang="en-US" sz="1000" dirty="0" err="1"/>
                  <a:t>이분화된</a:t>
                </a:r>
                <a:r>
                  <a:rPr lang="ko-KR" altLang="en-US" sz="1000" dirty="0"/>
                  <a:t> </a:t>
                </a:r>
                <a:r>
                  <a:rPr lang="en-US" altLang="ko-KR" sz="1000" dirty="0"/>
                  <a:t>X </a:t>
                </a:r>
                <a:r>
                  <a:rPr lang="ko-KR" altLang="en-US" sz="1000" dirty="0"/>
                  <a:t>변수가 </a:t>
                </a:r>
                <a:r>
                  <a:rPr lang="en-US" altLang="ko-KR" sz="1000" dirty="0"/>
                  <a:t>0</a:t>
                </a:r>
                <a:r>
                  <a:rPr lang="ko-KR" altLang="en-US" sz="1000" dirty="0"/>
                  <a:t>인 대상자들의 평균점수</a:t>
                </a:r>
                <a:endParaRPr lang="en-US" altLang="ko-KR" sz="1000" dirty="0"/>
              </a:p>
              <a:p>
                <a:pPr marL="171450" indent="-171450">
                  <a:buFont typeface="Arial" panose="020B0604020202020204" pitchFamily="34" charset="0"/>
                  <a:buChar char="•"/>
                </a:pPr>
                <a14:m>
                  <m:oMath xmlns:m="http://schemas.openxmlformats.org/officeDocument/2006/math">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𝑆</m:t>
                        </m:r>
                      </m:e>
                      <m:sub>
                        <m:r>
                          <a:rPr lang="en-US" altLang="ko-KR" sz="1000" b="0" i="1" smtClean="0">
                            <a:latin typeface="Cambria Math" panose="02040503050406030204" pitchFamily="18" charset="0"/>
                          </a:rPr>
                          <m:t>𝑌</m:t>
                        </m:r>
                      </m:sub>
                    </m:sSub>
                  </m:oMath>
                </a14:m>
                <a:r>
                  <a:rPr lang="ko-KR" altLang="en-US" sz="1000" dirty="0"/>
                  <a:t> </a:t>
                </a:r>
                <a:r>
                  <a:rPr lang="en-US" altLang="ko-KR" sz="1000" dirty="0"/>
                  <a:t>: Y </a:t>
                </a:r>
                <a:r>
                  <a:rPr lang="ko-KR" altLang="en-US" sz="1000" dirty="0"/>
                  <a:t>변수의 표준편차</a:t>
                </a:r>
                <a:endParaRPr lang="en-US" altLang="ko-KR" sz="1000" dirty="0"/>
              </a:p>
              <a:p>
                <a:pPr marL="171450" indent="-171450">
                  <a:buFont typeface="Arial" panose="020B0604020202020204" pitchFamily="34" charset="0"/>
                  <a:buChar char="•"/>
                </a:pPr>
                <a:r>
                  <a:rPr lang="en-US" altLang="ko-KR" sz="1000" dirty="0"/>
                  <a:t> p : </a:t>
                </a:r>
                <a:r>
                  <a:rPr lang="ko-KR" altLang="en-US" sz="1000" dirty="0" err="1"/>
                  <a:t>이분화된</a:t>
                </a:r>
                <a:r>
                  <a:rPr lang="ko-KR" altLang="en-US" sz="1000" dirty="0"/>
                  <a:t> </a:t>
                </a:r>
                <a:r>
                  <a:rPr lang="en-US" altLang="ko-KR" sz="1000" dirty="0"/>
                  <a:t>X</a:t>
                </a:r>
                <a:r>
                  <a:rPr lang="ko-KR" altLang="en-US" sz="1000" dirty="0"/>
                  <a:t>변수가 </a:t>
                </a:r>
                <a:r>
                  <a:rPr lang="en-US" altLang="ko-KR" sz="1000" dirty="0"/>
                  <a:t>1</a:t>
                </a:r>
                <a:r>
                  <a:rPr lang="ko-KR" altLang="en-US" sz="1000" dirty="0"/>
                  <a:t>인 대상자들의 비율</a:t>
                </a:r>
                <a:endParaRPr lang="en-US" altLang="ko-KR" sz="1000" dirty="0"/>
              </a:p>
              <a:p>
                <a:pPr marL="171450" indent="-171450">
                  <a:buFont typeface="Arial" panose="020B0604020202020204" pitchFamily="34" charset="0"/>
                  <a:buChar char="•"/>
                </a:pPr>
                <a:r>
                  <a:rPr lang="en-US" altLang="ko-KR" sz="1000" dirty="0"/>
                  <a:t>q :  </a:t>
                </a:r>
                <a:r>
                  <a:rPr lang="ko-KR" altLang="en-US" sz="1000" dirty="0" err="1"/>
                  <a:t>이분화된</a:t>
                </a:r>
                <a:r>
                  <a:rPr lang="ko-KR" altLang="en-US" sz="1000" dirty="0"/>
                  <a:t> </a:t>
                </a:r>
                <a:r>
                  <a:rPr lang="en-US" altLang="ko-KR" sz="1000" dirty="0"/>
                  <a:t>X</a:t>
                </a:r>
                <a:r>
                  <a:rPr lang="ko-KR" altLang="en-US" sz="1000" dirty="0"/>
                  <a:t>변수가 </a:t>
                </a:r>
                <a:r>
                  <a:rPr lang="en-US" altLang="ko-KR" sz="1000" dirty="0"/>
                  <a:t>0</a:t>
                </a:r>
                <a:r>
                  <a:rPr lang="ko-KR" altLang="en-US" sz="1000" dirty="0"/>
                  <a:t>인 대상자들의 비율</a:t>
                </a:r>
              </a:p>
            </p:txBody>
          </p:sp>
        </mc:Choice>
        <mc:Fallback xmlns="">
          <p:sp>
            <p:nvSpPr>
              <p:cNvPr id="18" name="TextBox 17">
                <a:extLst>
                  <a:ext uri="{FF2B5EF4-FFF2-40B4-BE49-F238E27FC236}">
                    <a16:creationId xmlns:a16="http://schemas.microsoft.com/office/drawing/2014/main" id="{B815A96B-D0B9-497C-A100-9F08E681E8F9}"/>
                  </a:ext>
                </a:extLst>
              </p:cNvPr>
              <p:cNvSpPr txBox="1">
                <a:spLocks noRot="1" noChangeAspect="1" noMove="1" noResize="1" noEditPoints="1" noAdjustHandles="1" noChangeArrowheads="1" noChangeShapeType="1" noTextEdit="1"/>
              </p:cNvSpPr>
              <p:nvPr/>
            </p:nvSpPr>
            <p:spPr>
              <a:xfrm>
                <a:off x="611560" y="4576769"/>
                <a:ext cx="4536504" cy="896015"/>
              </a:xfrm>
              <a:prstGeom prst="rect">
                <a:avLst/>
              </a:prstGeom>
              <a:blipFill>
                <a:blip r:embed="rId2"/>
                <a:stretch>
                  <a:fillRect b="-2721"/>
                </a:stretch>
              </a:blipFill>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F977F599-C8B0-41E3-BBB6-8F0B4BF35B06}"/>
              </a:ext>
            </a:extLst>
          </p:cNvPr>
          <p:cNvSpPr/>
          <p:nvPr/>
        </p:nvSpPr>
        <p:spPr>
          <a:xfrm>
            <a:off x="2483768" y="341229"/>
            <a:ext cx="4591963" cy="369332"/>
          </a:xfrm>
          <a:prstGeom prst="rect">
            <a:avLst/>
          </a:prstGeom>
        </p:spPr>
        <p:txBody>
          <a:bodyPr wrap="none">
            <a:spAutoFit/>
          </a:bodyPr>
          <a:lstStyle/>
          <a:p>
            <a:r>
              <a:rPr lang="en-US" altLang="ko-KR" b="1" dirty="0"/>
              <a:t>* </a:t>
            </a:r>
            <a:r>
              <a:rPr lang="ko-KR" altLang="en-US" b="1" dirty="0" err="1"/>
              <a:t>양류</a:t>
            </a:r>
            <a:r>
              <a:rPr lang="ko-KR" altLang="en-US" b="1" dirty="0"/>
              <a:t> 상관관계</a:t>
            </a:r>
            <a:r>
              <a:rPr lang="en-US" altLang="ko-KR" b="1" dirty="0"/>
              <a:t>( point biserial correlation)</a:t>
            </a:r>
            <a:r>
              <a:rPr lang="ko-KR" altLang="en-US" b="1" dirty="0"/>
              <a:t> </a:t>
            </a:r>
            <a:r>
              <a:rPr lang="en-US" altLang="ko-KR" b="1" dirty="0"/>
              <a:t>:</a:t>
            </a:r>
            <a:endParaRPr lang="ko-KR" altLang="en-US" dirty="0"/>
          </a:p>
        </p:txBody>
      </p:sp>
      <p:graphicFrame>
        <p:nvGraphicFramePr>
          <p:cNvPr id="15" name="표 14">
            <a:extLst>
              <a:ext uri="{FF2B5EF4-FFF2-40B4-BE49-F238E27FC236}">
                <a16:creationId xmlns:a16="http://schemas.microsoft.com/office/drawing/2014/main" id="{5AACBA40-CE31-408B-8182-8C50CF8A925B}"/>
              </a:ext>
            </a:extLst>
          </p:cNvPr>
          <p:cNvGraphicFramePr>
            <a:graphicFrameLocks noGrp="1"/>
          </p:cNvGraphicFramePr>
          <p:nvPr>
            <p:extLst>
              <p:ext uri="{D42A27DB-BD31-4B8C-83A1-F6EECF244321}">
                <p14:modId xmlns:p14="http://schemas.microsoft.com/office/powerpoint/2010/main" val="4002088780"/>
              </p:ext>
            </p:extLst>
          </p:nvPr>
        </p:nvGraphicFramePr>
        <p:xfrm>
          <a:off x="534725" y="1648428"/>
          <a:ext cx="4417587" cy="1985705"/>
        </p:xfrm>
        <a:graphic>
          <a:graphicData uri="http://schemas.openxmlformats.org/drawingml/2006/table">
            <a:tbl>
              <a:tblPr firstRow="1" bandRow="1">
                <a:tableStyleId>{5C22544A-7EE6-4342-B048-85BDC9FD1C3A}</a:tableStyleId>
              </a:tblPr>
              <a:tblGrid>
                <a:gridCol w="1472529">
                  <a:extLst>
                    <a:ext uri="{9D8B030D-6E8A-4147-A177-3AD203B41FA5}">
                      <a16:colId xmlns:a16="http://schemas.microsoft.com/office/drawing/2014/main" val="2193822429"/>
                    </a:ext>
                  </a:extLst>
                </a:gridCol>
                <a:gridCol w="1472529">
                  <a:extLst>
                    <a:ext uri="{9D8B030D-6E8A-4147-A177-3AD203B41FA5}">
                      <a16:colId xmlns:a16="http://schemas.microsoft.com/office/drawing/2014/main" val="1589682096"/>
                    </a:ext>
                  </a:extLst>
                </a:gridCol>
                <a:gridCol w="1472529">
                  <a:extLst>
                    <a:ext uri="{9D8B030D-6E8A-4147-A177-3AD203B41FA5}">
                      <a16:colId xmlns:a16="http://schemas.microsoft.com/office/drawing/2014/main" val="4128723254"/>
                    </a:ext>
                  </a:extLst>
                </a:gridCol>
              </a:tblGrid>
              <a:tr h="299605">
                <a:tc>
                  <a:txBody>
                    <a:bodyPr/>
                    <a:lstStyle/>
                    <a:p>
                      <a:pPr algn="ctr" latinLnBrk="1"/>
                      <a:r>
                        <a:rPr lang="ko-KR" altLang="en-US" sz="1000" dirty="0"/>
                        <a:t>성명</a:t>
                      </a:r>
                    </a:p>
                  </a:txBody>
                  <a:tcPr/>
                </a:tc>
                <a:tc>
                  <a:txBody>
                    <a:bodyPr/>
                    <a:lstStyle/>
                    <a:p>
                      <a:pPr algn="ctr" latinLnBrk="1"/>
                      <a:r>
                        <a:rPr lang="ko-KR" altLang="en-US" sz="1000" dirty="0"/>
                        <a:t>성별</a:t>
                      </a:r>
                    </a:p>
                  </a:txBody>
                  <a:tcPr/>
                </a:tc>
                <a:tc>
                  <a:txBody>
                    <a:bodyPr/>
                    <a:lstStyle/>
                    <a:p>
                      <a:pPr algn="ctr" latinLnBrk="1"/>
                      <a:r>
                        <a:rPr lang="ko-KR" altLang="en-US" sz="1000" dirty="0"/>
                        <a:t>근무성적</a:t>
                      </a:r>
                      <a:r>
                        <a:rPr lang="en-US" altLang="ko-KR" sz="1000" dirty="0"/>
                        <a:t>(Y)</a:t>
                      </a:r>
                      <a:endParaRPr lang="ko-KR" altLang="en-US" sz="1000" dirty="0"/>
                    </a:p>
                  </a:txBody>
                  <a:tcPr/>
                </a:tc>
                <a:extLst>
                  <a:ext uri="{0D108BD9-81ED-4DB2-BD59-A6C34878D82A}">
                    <a16:rowId xmlns:a16="http://schemas.microsoft.com/office/drawing/2014/main" val="1806966099"/>
                  </a:ext>
                </a:extLst>
              </a:tr>
              <a:tr h="299605">
                <a:tc>
                  <a:txBody>
                    <a:bodyPr/>
                    <a:lstStyle/>
                    <a:p>
                      <a:pPr algn="ctr" latinLnBrk="1"/>
                      <a:r>
                        <a:rPr lang="ko-KR" altLang="en-US" sz="1000" dirty="0"/>
                        <a:t>김</a:t>
                      </a:r>
                      <a:r>
                        <a:rPr lang="en-US" altLang="ko-KR" sz="1000" dirty="0"/>
                        <a:t>OO</a:t>
                      </a:r>
                      <a:endParaRPr lang="ko-KR" altLang="en-US" sz="1000" dirty="0"/>
                    </a:p>
                  </a:txBody>
                  <a:tcPr/>
                </a:tc>
                <a:tc>
                  <a:txBody>
                    <a:bodyPr/>
                    <a:lstStyle/>
                    <a:p>
                      <a:pPr algn="ctr" latinLnBrk="1"/>
                      <a:r>
                        <a:rPr lang="en-US" altLang="ko-KR" sz="1000" dirty="0"/>
                        <a:t>1</a:t>
                      </a:r>
                      <a:endParaRPr lang="ko-KR" altLang="en-US" sz="1000" dirty="0"/>
                    </a:p>
                  </a:txBody>
                  <a:tcPr/>
                </a:tc>
                <a:tc>
                  <a:txBody>
                    <a:bodyPr/>
                    <a:lstStyle/>
                    <a:p>
                      <a:pPr algn="ctr" latinLnBrk="1"/>
                      <a:r>
                        <a:rPr lang="en-US" altLang="ko-KR" sz="1000" dirty="0"/>
                        <a:t>80</a:t>
                      </a:r>
                      <a:endParaRPr lang="ko-KR" altLang="en-US" sz="1000" dirty="0"/>
                    </a:p>
                  </a:txBody>
                  <a:tcPr/>
                </a:tc>
                <a:extLst>
                  <a:ext uri="{0D108BD9-81ED-4DB2-BD59-A6C34878D82A}">
                    <a16:rowId xmlns:a16="http://schemas.microsoft.com/office/drawing/2014/main" val="3433604639"/>
                  </a:ext>
                </a:extLst>
              </a:tr>
              <a:tr h="299605">
                <a:tc>
                  <a:txBody>
                    <a:bodyPr/>
                    <a:lstStyle/>
                    <a:p>
                      <a:pPr algn="ctr" latinLnBrk="1"/>
                      <a:r>
                        <a:rPr lang="ko-KR" altLang="en-US" sz="1000" dirty="0"/>
                        <a:t>박</a:t>
                      </a:r>
                      <a:r>
                        <a:rPr lang="en-US" altLang="ko-KR" sz="1000" dirty="0"/>
                        <a:t>OO</a:t>
                      </a:r>
                      <a:endParaRPr lang="ko-KR" altLang="en-US" sz="1000" dirty="0"/>
                    </a:p>
                  </a:txBody>
                  <a:tcPr/>
                </a:tc>
                <a:tc>
                  <a:txBody>
                    <a:bodyPr/>
                    <a:lstStyle/>
                    <a:p>
                      <a:pPr algn="ctr" latinLnBrk="1"/>
                      <a:r>
                        <a:rPr lang="en-US" altLang="ko-KR" sz="1000" dirty="0"/>
                        <a:t>0</a:t>
                      </a:r>
                      <a:endParaRPr lang="ko-KR" altLang="en-US" sz="1000" dirty="0"/>
                    </a:p>
                  </a:txBody>
                  <a:tcPr/>
                </a:tc>
                <a:tc>
                  <a:txBody>
                    <a:bodyPr/>
                    <a:lstStyle/>
                    <a:p>
                      <a:pPr algn="ctr" latinLnBrk="1"/>
                      <a:r>
                        <a:rPr lang="en-US" altLang="ko-KR" sz="1000" dirty="0"/>
                        <a:t>60</a:t>
                      </a:r>
                      <a:endParaRPr lang="ko-KR" altLang="en-US" sz="1000" dirty="0"/>
                    </a:p>
                  </a:txBody>
                  <a:tcPr/>
                </a:tc>
                <a:extLst>
                  <a:ext uri="{0D108BD9-81ED-4DB2-BD59-A6C34878D82A}">
                    <a16:rowId xmlns:a16="http://schemas.microsoft.com/office/drawing/2014/main" val="4043832168"/>
                  </a:ext>
                </a:extLst>
              </a:tr>
              <a:tr h="299605">
                <a:tc>
                  <a:txBody>
                    <a:bodyPr/>
                    <a:lstStyle/>
                    <a:p>
                      <a:pPr algn="ctr" latinLnBrk="1"/>
                      <a:r>
                        <a:rPr lang="ko-KR" altLang="en-US" sz="1000" dirty="0"/>
                        <a:t>홍</a:t>
                      </a:r>
                      <a:r>
                        <a:rPr lang="en-US" altLang="ko-KR" sz="1000" dirty="0"/>
                        <a:t>OO</a:t>
                      </a:r>
                      <a:endParaRPr lang="ko-KR" altLang="en-US" sz="1000" dirty="0"/>
                    </a:p>
                  </a:txBody>
                  <a:tcPr/>
                </a:tc>
                <a:tc>
                  <a:txBody>
                    <a:bodyPr/>
                    <a:lstStyle/>
                    <a:p>
                      <a:pPr algn="ctr" latinLnBrk="1"/>
                      <a:r>
                        <a:rPr lang="en-US" altLang="ko-KR" sz="1000" dirty="0"/>
                        <a:t>1</a:t>
                      </a:r>
                      <a:endParaRPr lang="ko-KR" altLang="en-US" sz="1000" dirty="0"/>
                    </a:p>
                  </a:txBody>
                  <a:tcPr/>
                </a:tc>
                <a:tc>
                  <a:txBody>
                    <a:bodyPr/>
                    <a:lstStyle/>
                    <a:p>
                      <a:pPr algn="ctr" latinLnBrk="1"/>
                      <a:r>
                        <a:rPr lang="en-US" altLang="ko-KR" sz="1000" dirty="0"/>
                        <a:t>70</a:t>
                      </a:r>
                      <a:endParaRPr lang="ko-KR" altLang="en-US" sz="1000" dirty="0"/>
                    </a:p>
                  </a:txBody>
                  <a:tcPr/>
                </a:tc>
                <a:extLst>
                  <a:ext uri="{0D108BD9-81ED-4DB2-BD59-A6C34878D82A}">
                    <a16:rowId xmlns:a16="http://schemas.microsoft.com/office/drawing/2014/main" val="2329118509"/>
                  </a:ext>
                </a:extLst>
              </a:tr>
              <a:tr h="299605">
                <a:tc>
                  <a:txBody>
                    <a:bodyPr/>
                    <a:lstStyle/>
                    <a:p>
                      <a:pPr algn="ctr" latinLnBrk="1"/>
                      <a:r>
                        <a:rPr lang="ko-KR" altLang="en-US" sz="1000" dirty="0"/>
                        <a:t>전</a:t>
                      </a:r>
                      <a:r>
                        <a:rPr lang="en-US" altLang="ko-KR" sz="1000" dirty="0"/>
                        <a:t>OO</a:t>
                      </a:r>
                      <a:endParaRPr lang="ko-KR" altLang="en-US" sz="1000" dirty="0"/>
                    </a:p>
                  </a:txBody>
                  <a:tcPr/>
                </a:tc>
                <a:tc>
                  <a:txBody>
                    <a:bodyPr/>
                    <a:lstStyle/>
                    <a:p>
                      <a:pPr algn="ctr" latinLnBrk="1"/>
                      <a:r>
                        <a:rPr lang="en-US" altLang="ko-KR" sz="1000" dirty="0"/>
                        <a:t>1</a:t>
                      </a:r>
                      <a:endParaRPr lang="ko-KR" altLang="en-US" sz="1000" dirty="0"/>
                    </a:p>
                  </a:txBody>
                  <a:tcPr/>
                </a:tc>
                <a:tc>
                  <a:txBody>
                    <a:bodyPr/>
                    <a:lstStyle/>
                    <a:p>
                      <a:pPr algn="ctr" latinLnBrk="1"/>
                      <a:r>
                        <a:rPr lang="en-US" altLang="ko-KR" sz="1000" dirty="0"/>
                        <a:t>60</a:t>
                      </a:r>
                      <a:endParaRPr lang="ko-KR" altLang="en-US" sz="1000" dirty="0"/>
                    </a:p>
                  </a:txBody>
                  <a:tcPr/>
                </a:tc>
                <a:extLst>
                  <a:ext uri="{0D108BD9-81ED-4DB2-BD59-A6C34878D82A}">
                    <a16:rowId xmlns:a16="http://schemas.microsoft.com/office/drawing/2014/main" val="344629468"/>
                  </a:ext>
                </a:extLst>
              </a:tr>
              <a:tr h="149803">
                <a:tc>
                  <a:txBody>
                    <a:bodyPr/>
                    <a:lstStyle/>
                    <a:p>
                      <a:pPr algn="ctr" latinLnBrk="1"/>
                      <a:r>
                        <a:rPr lang="ko-KR" altLang="en-US" sz="1000" dirty="0"/>
                        <a:t>백</a:t>
                      </a:r>
                      <a:r>
                        <a:rPr lang="en-US" altLang="ko-KR" sz="1000" dirty="0"/>
                        <a:t>OO</a:t>
                      </a:r>
                      <a:endParaRPr lang="ko-KR" altLang="en-US" sz="1000" dirty="0"/>
                    </a:p>
                  </a:txBody>
                  <a:tcPr/>
                </a:tc>
                <a:tc>
                  <a:txBody>
                    <a:bodyPr/>
                    <a:lstStyle/>
                    <a:p>
                      <a:pPr algn="ctr" latinLnBrk="1"/>
                      <a:r>
                        <a:rPr lang="en-US" altLang="ko-KR" sz="1000" dirty="0"/>
                        <a:t>0</a:t>
                      </a:r>
                      <a:endParaRPr lang="ko-KR" altLang="en-US" sz="1000" dirty="0"/>
                    </a:p>
                  </a:txBody>
                  <a:tcPr/>
                </a:tc>
                <a:tc>
                  <a:txBody>
                    <a:bodyPr/>
                    <a:lstStyle/>
                    <a:p>
                      <a:pPr algn="ctr" latinLnBrk="1"/>
                      <a:r>
                        <a:rPr lang="en-US" altLang="ko-KR" sz="1000" dirty="0"/>
                        <a:t>70</a:t>
                      </a:r>
                      <a:endParaRPr lang="ko-KR" altLang="en-US" sz="1000" dirty="0"/>
                    </a:p>
                  </a:txBody>
                  <a:tcPr/>
                </a:tc>
                <a:extLst>
                  <a:ext uri="{0D108BD9-81ED-4DB2-BD59-A6C34878D82A}">
                    <a16:rowId xmlns:a16="http://schemas.microsoft.com/office/drawing/2014/main" val="683005938"/>
                  </a:ext>
                </a:extLst>
              </a:tr>
              <a:tr h="149803">
                <a:tc>
                  <a:txBody>
                    <a:bodyPr/>
                    <a:lstStyle/>
                    <a:p>
                      <a:pPr algn="ctr" latinLnBrk="1"/>
                      <a:r>
                        <a:rPr lang="en-US" altLang="ko-KR" sz="1000" dirty="0"/>
                        <a:t>(</a:t>
                      </a:r>
                      <a:r>
                        <a:rPr lang="ko-KR" altLang="en-US" sz="1000" dirty="0"/>
                        <a:t>평균</a:t>
                      </a:r>
                      <a:r>
                        <a:rPr lang="en-US" altLang="ko-KR" sz="1000" dirty="0"/>
                        <a:t>)</a:t>
                      </a:r>
                      <a:endParaRPr lang="ko-KR" altLang="en-US" sz="1000" dirty="0"/>
                    </a:p>
                  </a:txBody>
                  <a:tcPr/>
                </a:tc>
                <a:tc>
                  <a:txBody>
                    <a:bodyPr/>
                    <a:lstStyle/>
                    <a:p>
                      <a:pPr algn="ctr" latinLnBrk="1"/>
                      <a:endParaRPr lang="ko-KR" altLang="en-US" sz="1000" dirty="0"/>
                    </a:p>
                  </a:txBody>
                  <a:tcPr/>
                </a:tc>
                <a:tc>
                  <a:txBody>
                    <a:bodyPr/>
                    <a:lstStyle/>
                    <a:p>
                      <a:pPr algn="ctr" latinLnBrk="1"/>
                      <a:r>
                        <a:rPr lang="en-US" altLang="ko-KR" sz="1000" dirty="0"/>
                        <a:t>(68)</a:t>
                      </a:r>
                      <a:endParaRPr lang="ko-KR" altLang="en-US" sz="1000" dirty="0"/>
                    </a:p>
                  </a:txBody>
                  <a:tcPr/>
                </a:tc>
                <a:extLst>
                  <a:ext uri="{0D108BD9-81ED-4DB2-BD59-A6C34878D82A}">
                    <a16:rowId xmlns:a16="http://schemas.microsoft.com/office/drawing/2014/main" val="3802372363"/>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54D38B-9D9C-41D8-9FA2-851A0D4DC585}"/>
                  </a:ext>
                </a:extLst>
              </p:cNvPr>
              <p:cNvSpPr txBox="1"/>
              <p:nvPr/>
            </p:nvSpPr>
            <p:spPr>
              <a:xfrm>
                <a:off x="4067944" y="4261164"/>
                <a:ext cx="3113966" cy="401520"/>
              </a:xfrm>
              <a:prstGeom prst="rect">
                <a:avLst/>
              </a:prstGeom>
              <a:noFill/>
            </p:spPr>
            <p:txBody>
              <a:bodyPr wrap="square" rtlCol="0">
                <a:spAutoFit/>
              </a:bodyPr>
              <a:lstStyle/>
              <a:p>
                <a:r>
                  <a:rPr lang="en-US" altLang="ko-KR" sz="1400" dirty="0"/>
                  <a:t>r=</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70−65</m:t>
                        </m:r>
                      </m:num>
                      <m:den>
                        <m:r>
                          <a:rPr lang="en-US" altLang="ko-KR" sz="1400" b="0" i="1" smtClean="0">
                            <a:latin typeface="Cambria Math" panose="02040503050406030204" pitchFamily="18" charset="0"/>
                          </a:rPr>
                          <m:t>7.483</m:t>
                        </m:r>
                      </m:den>
                    </m:f>
                    <m:rad>
                      <m:radPr>
                        <m:degHide m:val="on"/>
                        <m:ctrlPr>
                          <a:rPr lang="en-US" altLang="ko-KR" sz="1400" i="1" smtClean="0">
                            <a:latin typeface="Cambria Math" panose="02040503050406030204" pitchFamily="18" charset="0"/>
                          </a:rPr>
                        </m:ctrlPr>
                      </m:radPr>
                      <m:deg/>
                      <m:e>
                        <m:r>
                          <a:rPr lang="en-US" altLang="ko-KR" sz="1400" b="0" i="1" smtClean="0">
                            <a:latin typeface="Cambria Math" panose="02040503050406030204" pitchFamily="18" charset="0"/>
                          </a:rPr>
                          <m:t>0.6</m:t>
                        </m:r>
                        <m:r>
                          <a:rPr lang="en-US" altLang="ko-KR" sz="1400" b="0" i="1" smtClean="0">
                            <a:latin typeface="Cambria Math" panose="02040503050406030204" pitchFamily="18" charset="0"/>
                            <a:ea typeface="Cambria Math" panose="02040503050406030204" pitchFamily="18" charset="0"/>
                          </a:rPr>
                          <m:t>×0.4 </m:t>
                        </m:r>
                      </m:e>
                    </m:rad>
                  </m:oMath>
                </a14:m>
                <a:r>
                  <a:rPr lang="ko-KR" altLang="en-US" sz="1400" dirty="0"/>
                  <a:t>  </a:t>
                </a:r>
                <a:r>
                  <a:rPr lang="en-US" altLang="ko-KR" sz="1400" dirty="0"/>
                  <a:t>=0.3274 </a:t>
                </a:r>
                <a:endParaRPr lang="ko-KR" altLang="en-US" sz="1400" dirty="0"/>
              </a:p>
            </p:txBody>
          </p:sp>
        </mc:Choice>
        <mc:Fallback xmlns="">
          <p:sp>
            <p:nvSpPr>
              <p:cNvPr id="4" name="TextBox 3">
                <a:extLst>
                  <a:ext uri="{FF2B5EF4-FFF2-40B4-BE49-F238E27FC236}">
                    <a16:creationId xmlns:a16="http://schemas.microsoft.com/office/drawing/2014/main" id="{8154D38B-9D9C-41D8-9FA2-851A0D4DC585}"/>
                  </a:ext>
                </a:extLst>
              </p:cNvPr>
              <p:cNvSpPr txBox="1">
                <a:spLocks noRot="1" noChangeAspect="1" noMove="1" noResize="1" noEditPoints="1" noAdjustHandles="1" noChangeArrowheads="1" noChangeShapeType="1" noTextEdit="1"/>
              </p:cNvSpPr>
              <p:nvPr/>
            </p:nvSpPr>
            <p:spPr>
              <a:xfrm>
                <a:off x="4067944" y="4261164"/>
                <a:ext cx="3113966" cy="401520"/>
              </a:xfrm>
              <a:prstGeom prst="rect">
                <a:avLst/>
              </a:prstGeom>
              <a:blipFill>
                <a:blip r:embed="rId3"/>
                <a:stretch>
                  <a:fillRect l="-587" b="-30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F2D110-411D-4F37-8D6D-E22C19DC25A6}"/>
                  </a:ext>
                </a:extLst>
              </p:cNvPr>
              <p:cNvSpPr txBox="1"/>
              <p:nvPr/>
            </p:nvSpPr>
            <p:spPr>
              <a:xfrm>
                <a:off x="720805" y="3946205"/>
                <a:ext cx="1762963" cy="515719"/>
              </a:xfrm>
              <a:prstGeom prst="rect">
                <a:avLst/>
              </a:prstGeom>
              <a:solidFill>
                <a:schemeClr val="bg1"/>
              </a:solidFill>
              <a:ln>
                <a:solidFill>
                  <a:srgbClr val="0070C0"/>
                </a:solidFill>
              </a:ln>
            </p:spPr>
            <p:txBody>
              <a:bodyPr wrap="square" rtlCol="0">
                <a:spAutoFit/>
              </a:bodyPr>
              <a:lstStyle/>
              <a:p>
                <a:r>
                  <a:rPr lang="en-US" altLang="ko-KR" sz="1600" dirty="0"/>
                  <a:t> r =   </a:t>
                </a:r>
                <a14:m>
                  <m:oMath xmlns:m="http://schemas.openxmlformats.org/officeDocument/2006/math">
                    <m:f>
                      <m:fPr>
                        <m:ctrlPr>
                          <a:rPr lang="en-US" altLang="ko-KR" sz="1600" i="1" smtClean="0">
                            <a:latin typeface="Cambria Math" panose="02040503050406030204" pitchFamily="18" charset="0"/>
                          </a:rPr>
                        </m:ctrlPr>
                      </m:fPr>
                      <m:num>
                        <m:bar>
                          <m:barPr>
                            <m:pos m:val="top"/>
                            <m:ctrlPr>
                              <a:rPr lang="en-US" altLang="ko-KR" sz="1600" i="1" smtClean="0">
                                <a:latin typeface="Cambria Math" panose="02040503050406030204" pitchFamily="18" charset="0"/>
                              </a:rPr>
                            </m:ctrlPr>
                          </m:barPr>
                          <m:e>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𝑌</m:t>
                                </m:r>
                              </m:e>
                              <m:sub>
                                <m:r>
                                  <a:rPr lang="en-US" altLang="ko-KR" sz="1600" b="0" i="1" smtClean="0">
                                    <a:latin typeface="Cambria Math" panose="02040503050406030204" pitchFamily="18" charset="0"/>
                                  </a:rPr>
                                  <m:t>1</m:t>
                                </m:r>
                              </m:sub>
                            </m:sSub>
                          </m:e>
                        </m:bar>
                        <m:r>
                          <a:rPr lang="en-US" altLang="ko-KR" sz="1600" b="0" i="1" smtClean="0">
                            <a:latin typeface="Cambria Math" panose="02040503050406030204" pitchFamily="18" charset="0"/>
                          </a:rPr>
                          <m:t> − </m:t>
                        </m:r>
                        <m:bar>
                          <m:barPr>
                            <m:pos m:val="top"/>
                            <m:ctrlPr>
                              <a:rPr lang="en-US" altLang="ko-KR" sz="1600" b="0" i="1" smtClean="0">
                                <a:latin typeface="Cambria Math" panose="02040503050406030204" pitchFamily="18" charset="0"/>
                              </a:rPr>
                            </m:ctrlPr>
                          </m:barPr>
                          <m:e>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𝑌</m:t>
                                </m:r>
                              </m:e>
                              <m:sub>
                                <m:r>
                                  <a:rPr lang="en-US" altLang="ko-KR" sz="1600" b="0" i="1" smtClean="0">
                                    <a:latin typeface="Cambria Math" panose="02040503050406030204" pitchFamily="18" charset="0"/>
                                  </a:rPr>
                                  <m:t>0</m:t>
                                </m:r>
                              </m:sub>
                            </m:sSub>
                          </m:e>
                        </m:bar>
                      </m:num>
                      <m:den>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𝑆</m:t>
                            </m:r>
                          </m:e>
                          <m:sub>
                            <m:r>
                              <a:rPr lang="en-US" altLang="ko-KR" sz="1600" b="0" i="1" smtClean="0">
                                <a:latin typeface="Cambria Math" panose="02040503050406030204" pitchFamily="18" charset="0"/>
                              </a:rPr>
                              <m:t>𝑌</m:t>
                            </m:r>
                          </m:sub>
                        </m:sSub>
                      </m:den>
                    </m:f>
                  </m:oMath>
                </a14:m>
                <a:r>
                  <a:rPr lang="ko-KR" altLang="en-US" sz="1600" dirty="0"/>
                  <a:t>  </a:t>
                </a:r>
                <a14:m>
                  <m:oMath xmlns:m="http://schemas.openxmlformats.org/officeDocument/2006/math">
                    <m:rad>
                      <m:radPr>
                        <m:degHide m:val="on"/>
                        <m:ctrlPr>
                          <a:rPr lang="ko-KR" altLang="en-US" sz="1600" i="1" dirty="0" smtClean="0">
                            <a:latin typeface="Cambria Math" panose="02040503050406030204" pitchFamily="18" charset="0"/>
                          </a:rPr>
                        </m:ctrlPr>
                      </m:radPr>
                      <m:deg/>
                      <m:e>
                        <m:r>
                          <a:rPr lang="en-US" altLang="ko-KR" sz="1600" b="0" i="1" dirty="0" smtClean="0">
                            <a:latin typeface="Cambria Math" panose="02040503050406030204" pitchFamily="18" charset="0"/>
                          </a:rPr>
                          <m:t>𝑝𝑞</m:t>
                        </m:r>
                      </m:e>
                    </m:rad>
                  </m:oMath>
                </a14:m>
                <a:endParaRPr lang="ko-KR" altLang="en-US" sz="1600" dirty="0"/>
              </a:p>
            </p:txBody>
          </p:sp>
        </mc:Choice>
        <mc:Fallback xmlns="">
          <p:sp>
            <p:nvSpPr>
              <p:cNvPr id="13" name="TextBox 12">
                <a:extLst>
                  <a:ext uri="{FF2B5EF4-FFF2-40B4-BE49-F238E27FC236}">
                    <a16:creationId xmlns:a16="http://schemas.microsoft.com/office/drawing/2014/main" id="{97F2D110-411D-4F37-8D6D-E22C19DC25A6}"/>
                  </a:ext>
                </a:extLst>
              </p:cNvPr>
              <p:cNvSpPr txBox="1">
                <a:spLocks noRot="1" noChangeAspect="1" noMove="1" noResize="1" noEditPoints="1" noAdjustHandles="1" noChangeArrowheads="1" noChangeShapeType="1" noTextEdit="1"/>
              </p:cNvSpPr>
              <p:nvPr/>
            </p:nvSpPr>
            <p:spPr>
              <a:xfrm>
                <a:off x="720805" y="3946205"/>
                <a:ext cx="1762963" cy="515719"/>
              </a:xfrm>
              <a:prstGeom prst="rect">
                <a:avLst/>
              </a:prstGeom>
              <a:blipFill>
                <a:blip r:embed="rId4"/>
                <a:stretch>
                  <a:fillRect/>
                </a:stretch>
              </a:blipFill>
              <a:ln>
                <a:solidFill>
                  <a:srgbClr val="0070C0"/>
                </a:solidFill>
              </a:ln>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58AD1BF7-7141-4A1D-9412-34B4BB7104AE}"/>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724812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36</a:t>
            </a:fld>
            <a:endParaRPr lang="ko-KR" altLang="en-US"/>
          </a:p>
        </p:txBody>
      </p:sp>
      <p:sp>
        <p:nvSpPr>
          <p:cNvPr id="4" name="직사각형 3">
            <a:extLst>
              <a:ext uri="{FF2B5EF4-FFF2-40B4-BE49-F238E27FC236}">
                <a16:creationId xmlns:a16="http://schemas.microsoft.com/office/drawing/2014/main" id="{3BAF660A-13A2-4992-976D-30BA0DEC2F93}"/>
              </a:ext>
            </a:extLst>
          </p:cNvPr>
          <p:cNvSpPr/>
          <p:nvPr/>
        </p:nvSpPr>
        <p:spPr>
          <a:xfrm>
            <a:off x="459910" y="1314505"/>
            <a:ext cx="7920880" cy="2826608"/>
          </a:xfrm>
          <a:prstGeom prst="rect">
            <a:avLst/>
          </a:prstGeom>
          <a:ln>
            <a:solidFill>
              <a:schemeClr val="accent1">
                <a:lumMod val="75000"/>
              </a:schemeClr>
            </a:solidFill>
          </a:ln>
        </p:spPr>
        <p:txBody>
          <a:bodyPr wrap="square">
            <a:spAutoFit/>
          </a:bodyPr>
          <a:lstStyle/>
          <a:p>
            <a:pPr>
              <a:lnSpc>
                <a:spcPct val="150000"/>
              </a:lnSpc>
            </a:pPr>
            <a:r>
              <a:rPr lang="ko-KR" altLang="en-US" sz="1200" dirty="0"/>
              <a:t>두 </a:t>
            </a:r>
            <a:r>
              <a:rPr lang="ko-KR" altLang="en-US" sz="1200" dirty="0" err="1"/>
              <a:t>변수간의</a:t>
            </a:r>
            <a:r>
              <a:rPr lang="ko-KR" altLang="en-US" sz="1200" dirty="0"/>
              <a:t> 상관관계를 나타내는 상관계수에서 </a:t>
            </a:r>
            <a:r>
              <a:rPr lang="ko-KR" altLang="en-US" sz="1200" b="1" i="1" dirty="0"/>
              <a:t>제</a:t>
            </a:r>
            <a:r>
              <a:rPr lang="en-US" altLang="ko-KR" sz="1200" b="1" i="1" dirty="0"/>
              <a:t>3</a:t>
            </a:r>
            <a:r>
              <a:rPr lang="ko-KR" altLang="en-US" sz="1200" b="1" i="1" dirty="0"/>
              <a:t>의 변수를 제거한 후 두 </a:t>
            </a:r>
            <a:r>
              <a:rPr lang="ko-KR" altLang="en-US" sz="1200" b="1" i="1" dirty="0" err="1"/>
              <a:t>변수간의</a:t>
            </a:r>
            <a:r>
              <a:rPr lang="ko-KR" altLang="en-US" sz="1200" b="1" i="1" dirty="0"/>
              <a:t> 순수한 상관관계를 분석하는 방법</a:t>
            </a:r>
          </a:p>
          <a:p>
            <a:pPr>
              <a:lnSpc>
                <a:spcPct val="150000"/>
              </a:lnSpc>
            </a:pPr>
            <a:r>
              <a:rPr lang="en-US" altLang="ko-KR" sz="1200" dirty="0">
                <a:latin typeface="+mj-ea"/>
                <a:sym typeface="Wingdings" panose="05000000000000000000" pitchFamily="2" charset="2"/>
              </a:rPr>
              <a:t> </a:t>
            </a:r>
            <a:r>
              <a:rPr lang="ko-KR" altLang="en-US" sz="1200" dirty="0">
                <a:latin typeface="+mj-ea"/>
              </a:rPr>
              <a:t> 제</a:t>
            </a:r>
            <a:r>
              <a:rPr lang="en-US" altLang="ko-KR" sz="1200" dirty="0">
                <a:latin typeface="+mj-ea"/>
              </a:rPr>
              <a:t>3</a:t>
            </a:r>
            <a:r>
              <a:rPr lang="ko-KR" altLang="en-US" sz="1200" dirty="0">
                <a:latin typeface="+mj-ea"/>
              </a:rPr>
              <a:t>의 변수를 제어변수로 여기서 제어변수는 제</a:t>
            </a:r>
            <a:r>
              <a:rPr lang="en-US" altLang="ko-KR" sz="1200" dirty="0">
                <a:latin typeface="+mj-ea"/>
              </a:rPr>
              <a:t>3</a:t>
            </a:r>
            <a:r>
              <a:rPr lang="ko-KR" altLang="en-US" sz="1200" dirty="0">
                <a:latin typeface="+mj-ea"/>
              </a:rPr>
              <a:t>의 변수의 영향을 </a:t>
            </a:r>
            <a:r>
              <a:rPr lang="ko-KR" altLang="en-US" sz="1200" dirty="0" err="1">
                <a:latin typeface="+mj-ea"/>
              </a:rPr>
              <a:t>제거시킴으로써</a:t>
            </a:r>
            <a:r>
              <a:rPr lang="ko-KR" altLang="en-US" sz="1200" dirty="0">
                <a:latin typeface="+mj-ea"/>
              </a:rPr>
              <a:t> 두 변수에 미치는 영향을 고정시켜 보다 정확한 상관관계를 구할 수 있게 한다</a:t>
            </a:r>
            <a:r>
              <a:rPr lang="en-US" altLang="ko-KR" sz="1200" dirty="0">
                <a:latin typeface="+mj-ea"/>
              </a:rPr>
              <a:t>.</a:t>
            </a:r>
          </a:p>
          <a:p>
            <a:pPr>
              <a:lnSpc>
                <a:spcPct val="150000"/>
              </a:lnSpc>
            </a:pPr>
            <a:r>
              <a:rPr lang="ko-KR" altLang="en-US" sz="1200" dirty="0"/>
              <a:t> </a:t>
            </a:r>
            <a:r>
              <a:rPr lang="en-US" altLang="ko-KR" sz="1200" dirty="0">
                <a:sym typeface="Wingdings" panose="05000000000000000000" pitchFamily="2" charset="2"/>
              </a:rPr>
              <a:t> </a:t>
            </a:r>
            <a:r>
              <a:rPr lang="ko-KR" altLang="en-US" sz="1200" dirty="0"/>
              <a:t>제</a:t>
            </a:r>
            <a:r>
              <a:rPr lang="en-US" altLang="ko-KR" sz="1200" dirty="0"/>
              <a:t>3</a:t>
            </a:r>
            <a:r>
              <a:rPr lang="ko-KR" altLang="en-US" sz="1200" dirty="0"/>
              <a:t>변수가 나머지 변수에 미치는 상관관계가 높다고 할 때 이를 제거한 후 남은 </a:t>
            </a:r>
            <a:r>
              <a:rPr lang="ko-KR" altLang="en-US" sz="1200" dirty="0" err="1"/>
              <a:t>잔존변수간의</a:t>
            </a:r>
            <a:r>
              <a:rPr lang="ko-KR" altLang="en-US" sz="1200" dirty="0"/>
              <a:t> 관계도를 파악하고자 하는 경우 이용</a:t>
            </a:r>
            <a:endParaRPr lang="en-US" altLang="ko-KR" sz="1200" dirty="0">
              <a:latin typeface="+mj-ea"/>
              <a:ea typeface="+mj-ea"/>
            </a:endParaRPr>
          </a:p>
          <a:p>
            <a:pPr marL="171450" indent="-171450">
              <a:lnSpc>
                <a:spcPct val="150000"/>
              </a:lnSpc>
              <a:buFont typeface="Arial" panose="020B0604020202020204" pitchFamily="34" charset="0"/>
              <a:buChar char="•"/>
            </a:pPr>
            <a:r>
              <a:rPr lang="en-US" altLang="ko-KR" sz="1200" dirty="0">
                <a:latin typeface="+mj-ea"/>
                <a:ea typeface="+mj-ea"/>
              </a:rPr>
              <a:t>2</a:t>
            </a:r>
            <a:r>
              <a:rPr lang="ko-KR" altLang="en-US" sz="1200" dirty="0">
                <a:latin typeface="+mj-ea"/>
                <a:ea typeface="+mj-ea"/>
              </a:rPr>
              <a:t>변수 이외에 관련된 </a:t>
            </a:r>
            <a:r>
              <a:rPr lang="en-US" altLang="ko-KR" sz="1200" dirty="0">
                <a:latin typeface="+mj-ea"/>
                <a:ea typeface="+mj-ea"/>
              </a:rPr>
              <a:t>1</a:t>
            </a:r>
            <a:r>
              <a:rPr lang="ko-KR" altLang="en-US" sz="1200" dirty="0">
                <a:latin typeface="+mj-ea"/>
                <a:ea typeface="+mj-ea"/>
              </a:rPr>
              <a:t>개의 변수의 영향을 제거했을 때의 </a:t>
            </a:r>
            <a:r>
              <a:rPr lang="en-US" altLang="ko-KR" sz="1200" dirty="0">
                <a:latin typeface="+mj-ea"/>
                <a:ea typeface="+mj-ea"/>
              </a:rPr>
              <a:t>2</a:t>
            </a:r>
            <a:r>
              <a:rPr lang="ko-KR" altLang="en-US" sz="1200" dirty="0">
                <a:latin typeface="+mj-ea"/>
                <a:ea typeface="+mj-ea"/>
              </a:rPr>
              <a:t>개 변수 간의 순수한 상관관계를 분석하는 방법</a:t>
            </a:r>
            <a:endParaRPr lang="en-US" altLang="ko-KR" sz="1200" dirty="0">
              <a:latin typeface="+mj-ea"/>
              <a:ea typeface="+mj-ea"/>
            </a:endParaRPr>
          </a:p>
          <a:p>
            <a:pPr marL="171450" indent="-171450">
              <a:lnSpc>
                <a:spcPct val="150000"/>
              </a:lnSpc>
              <a:buFont typeface="Arial" panose="020B0604020202020204" pitchFamily="34" charset="0"/>
              <a:buChar char="•"/>
            </a:pPr>
            <a:r>
              <a:rPr lang="ko-KR" altLang="en-US" sz="1200" dirty="0"/>
              <a:t>편상관분석을 통해서 얻게 되는 상관계수가 편상관계수</a:t>
            </a:r>
            <a:endParaRPr lang="en-US" altLang="ko-KR" sz="1200" dirty="0"/>
          </a:p>
          <a:p>
            <a:pPr marL="171450" indent="-171450">
              <a:lnSpc>
                <a:spcPct val="150000"/>
              </a:lnSpc>
              <a:buFont typeface="Arial" panose="020B0604020202020204" pitchFamily="34" charset="0"/>
              <a:buChar char="•"/>
            </a:pPr>
            <a:r>
              <a:rPr lang="ko-KR" altLang="en-US" sz="1200" dirty="0"/>
              <a:t> </a:t>
            </a:r>
            <a:r>
              <a:rPr lang="ko-KR" altLang="en-US" sz="1200" dirty="0">
                <a:latin typeface="+mj-ea"/>
                <a:ea typeface="+mj-ea"/>
              </a:rPr>
              <a:t>한 개 이상의 추가 변수의 효과를 제어하는 동시에 두 변수간  선형 관계를 설명하는 편상관계수를 계산</a:t>
            </a:r>
            <a:r>
              <a:rPr lang="en-US" altLang="ko-KR" sz="1200" dirty="0">
                <a:latin typeface="+mj-ea"/>
                <a:ea typeface="+mj-ea"/>
              </a:rPr>
              <a:t>.</a:t>
            </a:r>
          </a:p>
          <a:p>
            <a:pPr marL="171450" indent="-171450">
              <a:lnSpc>
                <a:spcPct val="150000"/>
              </a:lnSpc>
              <a:buFont typeface="Arial" panose="020B0604020202020204" pitchFamily="34" charset="0"/>
              <a:buChar char="•"/>
            </a:pPr>
            <a:r>
              <a:rPr lang="ko-KR" altLang="en-US" sz="1200" dirty="0">
                <a:solidFill>
                  <a:srgbClr val="000000"/>
                </a:solidFill>
                <a:latin typeface="+mj-ea"/>
              </a:rPr>
              <a:t>편상관계수 값이 </a:t>
            </a:r>
            <a:r>
              <a:rPr lang="en-US" altLang="ko-KR" sz="1200" dirty="0">
                <a:solidFill>
                  <a:srgbClr val="000000"/>
                </a:solidFill>
                <a:latin typeface="+mj-ea"/>
              </a:rPr>
              <a:t>1</a:t>
            </a:r>
            <a:r>
              <a:rPr lang="ko-KR" altLang="en-US" sz="1200" dirty="0">
                <a:solidFill>
                  <a:srgbClr val="000000"/>
                </a:solidFill>
                <a:latin typeface="+mj-ea"/>
              </a:rPr>
              <a:t>보다 크게 나타나기도 한다</a:t>
            </a:r>
            <a:r>
              <a:rPr lang="en-US" altLang="ko-KR" sz="1200" dirty="0">
                <a:solidFill>
                  <a:srgbClr val="000000"/>
                </a:solidFill>
                <a:latin typeface="+mj-ea"/>
              </a:rPr>
              <a:t>. ( </a:t>
            </a:r>
            <a:r>
              <a:rPr lang="ko-KR" altLang="en-US" sz="1200" dirty="0">
                <a:solidFill>
                  <a:srgbClr val="000000"/>
                </a:solidFill>
                <a:latin typeface="+mj-ea"/>
              </a:rPr>
              <a:t>작은 사례를 갖고 실험하는 경우</a:t>
            </a:r>
            <a:r>
              <a:rPr lang="en-US" altLang="ko-KR" sz="1200" dirty="0">
                <a:solidFill>
                  <a:srgbClr val="000000"/>
                </a:solidFill>
                <a:latin typeface="+mj-ea"/>
              </a:rPr>
              <a:t>)</a:t>
            </a:r>
            <a:endParaRPr lang="ko-KR" altLang="en-US" sz="1200" dirty="0">
              <a:latin typeface="+mj-ea"/>
              <a:ea typeface="+mj-ea"/>
            </a:endParaRPr>
          </a:p>
        </p:txBody>
      </p:sp>
      <p:sp>
        <p:nvSpPr>
          <p:cNvPr id="10" name="직사각형 9">
            <a:extLst>
              <a:ext uri="{FF2B5EF4-FFF2-40B4-BE49-F238E27FC236}">
                <a16:creationId xmlns:a16="http://schemas.microsoft.com/office/drawing/2014/main" id="{AAFBE43A-14CF-4408-BFE5-581692DF746A}"/>
              </a:ext>
            </a:extLst>
          </p:cNvPr>
          <p:cNvSpPr/>
          <p:nvPr/>
        </p:nvSpPr>
        <p:spPr>
          <a:xfrm>
            <a:off x="2713126" y="388400"/>
            <a:ext cx="3359574" cy="369332"/>
          </a:xfrm>
          <a:prstGeom prst="rect">
            <a:avLst/>
          </a:prstGeom>
        </p:spPr>
        <p:txBody>
          <a:bodyPr wrap="none">
            <a:spAutoFit/>
          </a:bodyPr>
          <a:lstStyle/>
          <a:p>
            <a:r>
              <a:rPr lang="ko-KR" altLang="en-US" b="1" dirty="0">
                <a:solidFill>
                  <a:srgbClr val="5F6368"/>
                </a:solidFill>
                <a:latin typeface="Apple SD Gothic Neo"/>
              </a:rPr>
              <a:t>편 상관관계</a:t>
            </a:r>
            <a:r>
              <a:rPr lang="en-US" altLang="ko-KR" dirty="0">
                <a:solidFill>
                  <a:srgbClr val="4D5156"/>
                </a:solidFill>
                <a:latin typeface="Apple SD Gothic Neo"/>
              </a:rPr>
              <a:t>(partial correlations) </a:t>
            </a:r>
            <a:endParaRPr lang="ko-KR" altLang="en-US" dirty="0"/>
          </a:p>
        </p:txBody>
      </p:sp>
      <p:sp>
        <p:nvSpPr>
          <p:cNvPr id="12" name="TextBox 11">
            <a:extLst>
              <a:ext uri="{FF2B5EF4-FFF2-40B4-BE49-F238E27FC236}">
                <a16:creationId xmlns:a16="http://schemas.microsoft.com/office/drawing/2014/main" id="{5B081107-0975-4F86-86FB-58E49CB8826F}"/>
              </a:ext>
            </a:extLst>
          </p:cNvPr>
          <p:cNvSpPr txBox="1"/>
          <p:nvPr/>
        </p:nvSpPr>
        <p:spPr>
          <a:xfrm>
            <a:off x="485294" y="4523134"/>
            <a:ext cx="7920879" cy="1792798"/>
          </a:xfrm>
          <a:prstGeom prst="rect">
            <a:avLst/>
          </a:prstGeom>
          <a:noFill/>
          <a:ln>
            <a:solidFill>
              <a:schemeClr val="accent1">
                <a:lumMod val="60000"/>
                <a:lumOff val="40000"/>
              </a:schemeClr>
            </a:solidFill>
          </a:ln>
        </p:spPr>
        <p:txBody>
          <a:bodyPr wrap="square" rtlCol="0">
            <a:spAutoFit/>
          </a:bodyPr>
          <a:lstStyle/>
          <a:p>
            <a:r>
              <a:rPr lang="en-US" altLang="ko-KR" sz="1000" dirty="0"/>
              <a:t>(</a:t>
            </a:r>
            <a:r>
              <a:rPr lang="ko-KR" altLang="en-US" sz="1000" dirty="0"/>
              <a:t>사례</a:t>
            </a:r>
            <a:r>
              <a:rPr lang="en-US" altLang="ko-KR" sz="1000" dirty="0"/>
              <a:t>) </a:t>
            </a:r>
          </a:p>
          <a:p>
            <a:pPr>
              <a:lnSpc>
                <a:spcPct val="150000"/>
              </a:lnSpc>
            </a:pPr>
            <a:r>
              <a:rPr lang="ko-KR" altLang="en-US" sz="1100" dirty="0"/>
              <a:t>경찰관들의 근무환경과 직무만족도 </a:t>
            </a:r>
            <a:r>
              <a:rPr lang="ko-KR" altLang="en-US" sz="1100" dirty="0" err="1"/>
              <a:t>조사시</a:t>
            </a:r>
            <a:r>
              <a:rPr lang="ko-KR" altLang="en-US" sz="1100" dirty="0"/>
              <a:t> </a:t>
            </a:r>
            <a:r>
              <a:rPr lang="en-US" altLang="ko-KR" sz="1100" dirty="0"/>
              <a:t>(</a:t>
            </a:r>
            <a:r>
              <a:rPr lang="ko-KR" altLang="en-US" sz="1100" dirty="0"/>
              <a:t>인관관계가 일정한 경우로 통제된 경우</a:t>
            </a:r>
            <a:r>
              <a:rPr lang="en-US" altLang="ko-KR" sz="1100" dirty="0"/>
              <a:t>)</a:t>
            </a:r>
          </a:p>
          <a:p>
            <a:pPr>
              <a:lnSpc>
                <a:spcPct val="150000"/>
              </a:lnSpc>
            </a:pPr>
            <a:r>
              <a:rPr lang="en-US" altLang="ko-KR" sz="1100" dirty="0">
                <a:sym typeface="Wingdings" panose="05000000000000000000" pitchFamily="2" charset="2"/>
              </a:rPr>
              <a:t> </a:t>
            </a:r>
            <a:r>
              <a:rPr lang="ko-KR" altLang="en-US" sz="1100" dirty="0">
                <a:sym typeface="Wingdings" panose="05000000000000000000" pitchFamily="2" charset="2"/>
              </a:rPr>
              <a:t>통제 변수 </a:t>
            </a:r>
            <a:r>
              <a:rPr lang="en-US" altLang="ko-KR" sz="1100" dirty="0">
                <a:sym typeface="Wingdings" panose="05000000000000000000" pitchFamily="2" charset="2"/>
              </a:rPr>
              <a:t>: </a:t>
            </a:r>
            <a:r>
              <a:rPr lang="ko-KR" altLang="en-US" sz="1100" dirty="0"/>
              <a:t>통제할 변수를 정해준다</a:t>
            </a:r>
            <a:r>
              <a:rPr lang="en-US" altLang="ko-KR" sz="1100" dirty="0"/>
              <a:t>.</a:t>
            </a:r>
          </a:p>
          <a:p>
            <a:pPr>
              <a:lnSpc>
                <a:spcPct val="150000"/>
              </a:lnSpc>
            </a:pPr>
            <a:endParaRPr lang="en-US" altLang="ko-KR" sz="1100" dirty="0"/>
          </a:p>
          <a:p>
            <a:pPr marL="171450" indent="-171450">
              <a:lnSpc>
                <a:spcPct val="150000"/>
              </a:lnSpc>
              <a:buFont typeface="Arial" panose="020B0604020202020204" pitchFamily="34" charset="0"/>
              <a:buChar char="•"/>
            </a:pPr>
            <a:r>
              <a:rPr lang="ko-KR" altLang="en-US" sz="1100" dirty="0" err="1"/>
              <a:t>귀무가설</a:t>
            </a:r>
            <a:r>
              <a:rPr lang="ko-KR" altLang="en-US" sz="1100" dirty="0"/>
              <a:t> </a:t>
            </a:r>
            <a:r>
              <a:rPr lang="en-US" altLang="ko-KR" sz="1100" dirty="0"/>
              <a:t>: </a:t>
            </a:r>
            <a:r>
              <a:rPr lang="ko-KR" altLang="en-US" sz="1100" dirty="0"/>
              <a:t>인관관계가 통제된 경우 경찰관들의 근무환경과 직무만족도 간 상관관계가 없다</a:t>
            </a:r>
            <a:r>
              <a:rPr lang="en-US" altLang="ko-KR" sz="1100" dirty="0"/>
              <a:t>.</a:t>
            </a:r>
          </a:p>
          <a:p>
            <a:pPr marL="171450" indent="-171450">
              <a:lnSpc>
                <a:spcPct val="150000"/>
              </a:lnSpc>
              <a:buFont typeface="Arial" panose="020B0604020202020204" pitchFamily="34" charset="0"/>
              <a:buChar char="•"/>
            </a:pPr>
            <a:r>
              <a:rPr lang="ko-KR" altLang="en-US" sz="1100" dirty="0"/>
              <a:t>대립가설 </a:t>
            </a:r>
            <a:r>
              <a:rPr lang="en-US" altLang="ko-KR" sz="1100" dirty="0"/>
              <a:t>:  </a:t>
            </a:r>
            <a:r>
              <a:rPr lang="ko-KR" altLang="en-US" sz="1100" dirty="0"/>
              <a:t>인관관계가 통제된 경우 경찰관들의 근무환경과 직무만족도 간 상관관계가 있다</a:t>
            </a:r>
            <a:r>
              <a:rPr lang="en-US" altLang="ko-KR" sz="1100" dirty="0"/>
              <a:t>.</a:t>
            </a:r>
          </a:p>
          <a:p>
            <a:endParaRPr lang="ko-KR" altLang="en-US" dirty="0"/>
          </a:p>
        </p:txBody>
      </p:sp>
      <p:sp>
        <p:nvSpPr>
          <p:cNvPr id="2" name="직사각형 1">
            <a:extLst>
              <a:ext uri="{FF2B5EF4-FFF2-40B4-BE49-F238E27FC236}">
                <a16:creationId xmlns:a16="http://schemas.microsoft.com/office/drawing/2014/main" id="{D8E08016-E2A8-46FE-AA54-7F78E2B88F38}"/>
              </a:ext>
            </a:extLst>
          </p:cNvPr>
          <p:cNvSpPr/>
          <p:nvPr/>
        </p:nvSpPr>
        <p:spPr>
          <a:xfrm>
            <a:off x="430321" y="1018504"/>
            <a:ext cx="2693879" cy="276999"/>
          </a:xfrm>
          <a:prstGeom prst="rect">
            <a:avLst/>
          </a:prstGeom>
        </p:spPr>
        <p:txBody>
          <a:bodyPr wrap="none">
            <a:spAutoFit/>
          </a:bodyPr>
          <a:lstStyle/>
          <a:p>
            <a:r>
              <a:rPr lang="ko-KR" altLang="en-US" sz="1200" dirty="0">
                <a:latin typeface="+mj-ea"/>
              </a:rPr>
              <a:t>편 상관관계</a:t>
            </a:r>
            <a:r>
              <a:rPr lang="en-US" altLang="ko-KR" sz="1200" dirty="0">
                <a:latin typeface="+mj-ea"/>
              </a:rPr>
              <a:t>( Partial Correlation) </a:t>
            </a:r>
            <a:r>
              <a:rPr lang="ko-KR" altLang="en-US" sz="1200" dirty="0">
                <a:latin typeface="+mj-ea"/>
              </a:rPr>
              <a:t>란</a:t>
            </a:r>
            <a:r>
              <a:rPr lang="en-US" altLang="ko-KR" sz="1200" dirty="0">
                <a:latin typeface="+mj-ea"/>
              </a:rPr>
              <a:t>?</a:t>
            </a:r>
          </a:p>
        </p:txBody>
      </p:sp>
      <p:sp>
        <p:nvSpPr>
          <p:cNvPr id="11" name="TextBox 10">
            <a:extLst>
              <a:ext uri="{FF2B5EF4-FFF2-40B4-BE49-F238E27FC236}">
                <a16:creationId xmlns:a16="http://schemas.microsoft.com/office/drawing/2014/main" id="{EB3E9E70-61CA-4725-9343-43B2CC455730}"/>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62375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63FA13B-2982-46BB-8D28-C57F0DA5104D}"/>
              </a:ext>
            </a:extLst>
          </p:cNvPr>
          <p:cNvSpPr/>
          <p:nvPr/>
        </p:nvSpPr>
        <p:spPr>
          <a:xfrm>
            <a:off x="411971" y="1010769"/>
            <a:ext cx="2177988" cy="253916"/>
          </a:xfrm>
          <a:prstGeom prst="rect">
            <a:avLst/>
          </a:prstGeom>
          <a:solidFill>
            <a:schemeClr val="accent5">
              <a:lumMod val="20000"/>
              <a:lumOff val="80000"/>
            </a:schemeClr>
          </a:solidFill>
        </p:spPr>
        <p:txBody>
          <a:bodyPr wrap="square">
            <a:spAutoFit/>
          </a:bodyPr>
          <a:lstStyle/>
          <a:p>
            <a:r>
              <a:rPr lang="ko-KR" altLang="en-US" sz="1050" dirty="0"/>
              <a:t>경제시계열 데이터 분석기법</a:t>
            </a:r>
            <a:r>
              <a:rPr lang="en-US" altLang="ko-KR" sz="1050" dirty="0"/>
              <a:t> </a:t>
            </a:r>
          </a:p>
        </p:txBody>
      </p:sp>
      <p:sp>
        <p:nvSpPr>
          <p:cNvPr id="11" name="제목 1">
            <a:extLst>
              <a:ext uri="{FF2B5EF4-FFF2-40B4-BE49-F238E27FC236}">
                <a16:creationId xmlns:a16="http://schemas.microsoft.com/office/drawing/2014/main" id="{39FE036B-B8D1-41F4-99CF-BBA671F6BAD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4" name="바닥글 개체 틀 3">
            <a:extLst>
              <a:ext uri="{FF2B5EF4-FFF2-40B4-BE49-F238E27FC236}">
                <a16:creationId xmlns:a16="http://schemas.microsoft.com/office/drawing/2014/main" id="{F288A06B-3173-4354-BA92-DB693B9EAE0B}"/>
              </a:ext>
            </a:extLst>
          </p:cNvPr>
          <p:cNvSpPr>
            <a:spLocks noGrp="1"/>
          </p:cNvSpPr>
          <p:nvPr>
            <p:ph type="ftr" sz="quarter" idx="11"/>
          </p:nvPr>
        </p:nvSpPr>
        <p:spPr/>
        <p:txBody>
          <a:bodyPr/>
          <a:lstStyle/>
          <a:p>
            <a:r>
              <a:rPr lang="en-US" altLang="ko-KR"/>
              <a:t>UBION PBL- FBA</a:t>
            </a:r>
            <a:endParaRPr lang="ko-KR" altLang="en-US"/>
          </a:p>
        </p:txBody>
      </p:sp>
      <p:sp>
        <p:nvSpPr>
          <p:cNvPr id="5" name="슬라이드 번호 개체 틀 4">
            <a:extLst>
              <a:ext uri="{FF2B5EF4-FFF2-40B4-BE49-F238E27FC236}">
                <a16:creationId xmlns:a16="http://schemas.microsoft.com/office/drawing/2014/main" id="{DE433549-7F01-49E4-864E-A0F3B6BF2914}"/>
              </a:ext>
            </a:extLst>
          </p:cNvPr>
          <p:cNvSpPr>
            <a:spLocks noGrp="1"/>
          </p:cNvSpPr>
          <p:nvPr>
            <p:ph type="sldNum" sz="quarter" idx="12"/>
          </p:nvPr>
        </p:nvSpPr>
        <p:spPr/>
        <p:txBody>
          <a:bodyPr/>
          <a:lstStyle/>
          <a:p>
            <a:fld id="{DE77BB65-F969-4654-BF30-45C70C1BE112}" type="slidenum">
              <a:rPr lang="ko-KR" altLang="en-US" smtClean="0"/>
              <a:pPr/>
              <a:t>37</a:t>
            </a:fld>
            <a:endParaRPr lang="ko-KR" altLang="en-US"/>
          </a:p>
        </p:txBody>
      </p:sp>
      <p:sp>
        <p:nvSpPr>
          <p:cNvPr id="6" name="직사각형 5">
            <a:extLst>
              <a:ext uri="{FF2B5EF4-FFF2-40B4-BE49-F238E27FC236}">
                <a16:creationId xmlns:a16="http://schemas.microsoft.com/office/drawing/2014/main" id="{32808DD0-CFD0-4C83-A651-D16FFDEDABE0}"/>
              </a:ext>
            </a:extLst>
          </p:cNvPr>
          <p:cNvSpPr/>
          <p:nvPr/>
        </p:nvSpPr>
        <p:spPr>
          <a:xfrm>
            <a:off x="539552" y="1346784"/>
            <a:ext cx="7596844" cy="1077154"/>
          </a:xfrm>
          <a:prstGeom prst="rect">
            <a:avLst/>
          </a:prstGeom>
          <a:ln>
            <a:solidFill>
              <a:schemeClr val="tx2">
                <a:lumMod val="60000"/>
                <a:lumOff val="40000"/>
              </a:schemeClr>
            </a:solidFill>
          </a:ln>
        </p:spPr>
        <p:txBody>
          <a:bodyPr wrap="square">
            <a:spAutoFit/>
          </a:bodyPr>
          <a:lstStyle/>
          <a:p>
            <a:pPr marL="171450" indent="-171450">
              <a:lnSpc>
                <a:spcPct val="150000"/>
              </a:lnSpc>
              <a:buFont typeface="Arial" panose="020B0604020202020204" pitchFamily="34" charset="0"/>
              <a:buChar char="•"/>
            </a:pPr>
            <a:r>
              <a:rPr lang="ko-KR" altLang="en-US" sz="1100" dirty="0"/>
              <a:t>교차상관계수</a:t>
            </a:r>
            <a:r>
              <a:rPr lang="en-US" altLang="ko-KR" sz="1100" dirty="0"/>
              <a:t>(cross correlation): GDP</a:t>
            </a:r>
            <a:r>
              <a:rPr lang="ko-KR" altLang="en-US" sz="1100" dirty="0"/>
              <a:t>와의 </a:t>
            </a:r>
            <a:r>
              <a:rPr lang="ko-KR" altLang="en-US" sz="1100" dirty="0" err="1"/>
              <a:t>동행성</a:t>
            </a:r>
            <a:r>
              <a:rPr lang="en-US" altLang="ko-KR" sz="1100" dirty="0"/>
              <a:t>(</a:t>
            </a:r>
            <a:r>
              <a:rPr lang="en-US" altLang="ko-KR" sz="1100" dirty="0" err="1"/>
              <a:t>comovement</a:t>
            </a:r>
            <a:r>
              <a:rPr lang="en-US" altLang="ko-KR" sz="1100" dirty="0"/>
              <a:t>) </a:t>
            </a:r>
            <a:r>
              <a:rPr lang="ko-KR" altLang="en-US" sz="1100" dirty="0"/>
              <a:t>측정 ∙ </a:t>
            </a:r>
            <a:r>
              <a:rPr lang="ko-KR" altLang="en-US" sz="1100" dirty="0" err="1"/>
              <a:t>경기순응적</a:t>
            </a:r>
            <a:r>
              <a:rPr lang="en-US" altLang="ko-KR" sz="1100" dirty="0"/>
              <a:t>(pro-cyclical) / </a:t>
            </a:r>
            <a:r>
              <a:rPr lang="ko-KR" altLang="en-US" sz="1100" dirty="0"/>
              <a:t>경기중립적</a:t>
            </a:r>
            <a:r>
              <a:rPr lang="en-US" altLang="ko-KR" sz="1100" dirty="0"/>
              <a:t>(a-cyclical) / </a:t>
            </a:r>
            <a:r>
              <a:rPr lang="ko-KR" altLang="en-US" sz="1100" dirty="0"/>
              <a:t>경기역행적</a:t>
            </a:r>
            <a:r>
              <a:rPr lang="en-US" altLang="ko-KR" sz="1100" dirty="0"/>
              <a:t>(counter-cyclical) </a:t>
            </a:r>
          </a:p>
          <a:p>
            <a:pPr marL="171450" indent="-171450">
              <a:lnSpc>
                <a:spcPct val="150000"/>
              </a:lnSpc>
              <a:buFont typeface="Arial" panose="020B0604020202020204" pitchFamily="34" charset="0"/>
              <a:buChar char="•"/>
            </a:pPr>
            <a:r>
              <a:rPr lang="ko-KR" altLang="en-US" sz="1100" dirty="0">
                <a:highlight>
                  <a:srgbClr val="FFFF00"/>
                </a:highlight>
              </a:rPr>
              <a:t>시차상관계수</a:t>
            </a:r>
            <a:r>
              <a:rPr lang="en-US" altLang="ko-KR" sz="1100" dirty="0"/>
              <a:t>(leads and lags correlation): GDP</a:t>
            </a:r>
            <a:r>
              <a:rPr lang="ko-KR" altLang="en-US" sz="1100" dirty="0"/>
              <a:t>에 대한 </a:t>
            </a:r>
            <a:r>
              <a:rPr lang="ko-KR" altLang="en-US" sz="1100" dirty="0" err="1"/>
              <a:t>선행성</a:t>
            </a:r>
            <a:r>
              <a:rPr lang="ko-KR" altLang="en-US" sz="1100" dirty="0"/>
              <a:t> 측정 ∙ 경기선행적</a:t>
            </a:r>
            <a:r>
              <a:rPr lang="en-US" altLang="ko-KR" sz="1100" dirty="0"/>
              <a:t>(leading) / </a:t>
            </a:r>
            <a:r>
              <a:rPr lang="ko-KR" altLang="en-US" sz="1100" dirty="0"/>
              <a:t>경기동행적</a:t>
            </a:r>
            <a:r>
              <a:rPr lang="en-US" altLang="ko-KR" sz="1100" dirty="0"/>
              <a:t>(coincident) / </a:t>
            </a:r>
            <a:r>
              <a:rPr lang="ko-KR" altLang="en-US" sz="1100" dirty="0"/>
              <a:t>경기후행적</a:t>
            </a:r>
            <a:r>
              <a:rPr lang="en-US" altLang="ko-KR" sz="1100" dirty="0"/>
              <a:t>(lagging)</a:t>
            </a:r>
            <a:endParaRPr lang="ko-KR" altLang="en-US" sz="1100" dirty="0"/>
          </a:p>
        </p:txBody>
      </p:sp>
      <p:sp>
        <p:nvSpPr>
          <p:cNvPr id="7" name="직사각형 6">
            <a:extLst>
              <a:ext uri="{FF2B5EF4-FFF2-40B4-BE49-F238E27FC236}">
                <a16:creationId xmlns:a16="http://schemas.microsoft.com/office/drawing/2014/main" id="{E3F69F89-43E6-4F2E-85BA-AA53ECD0D43D}"/>
              </a:ext>
            </a:extLst>
          </p:cNvPr>
          <p:cNvSpPr/>
          <p:nvPr/>
        </p:nvSpPr>
        <p:spPr>
          <a:xfrm>
            <a:off x="4067944" y="2667282"/>
            <a:ext cx="4682836" cy="892552"/>
          </a:xfrm>
          <a:prstGeom prst="rect">
            <a:avLst/>
          </a:prstGeom>
          <a:ln>
            <a:solidFill>
              <a:schemeClr val="tx2">
                <a:lumMod val="60000"/>
                <a:lumOff val="40000"/>
              </a:schemeClr>
            </a:solidFill>
          </a:ln>
        </p:spPr>
        <p:txBody>
          <a:bodyPr wrap="square">
            <a:spAutoFit/>
          </a:bodyPr>
          <a:lstStyle/>
          <a:p>
            <a:r>
              <a:rPr lang="en-US" altLang="ko-KR" sz="1200" dirty="0"/>
              <a:t>(</a:t>
            </a:r>
            <a:r>
              <a:rPr lang="ko-KR" altLang="en-US" sz="1200" dirty="0"/>
              <a:t>교차상관계수와 시차상관계수</a:t>
            </a:r>
            <a:r>
              <a:rPr lang="en-US" altLang="ko-KR" sz="1200" dirty="0"/>
              <a:t>)</a:t>
            </a:r>
          </a:p>
          <a:p>
            <a:pPr marL="171450" indent="-171450">
              <a:buFont typeface="Arial" panose="020B0604020202020204" pitchFamily="34" charset="0"/>
              <a:buChar char="•"/>
            </a:pPr>
            <a:r>
              <a:rPr lang="en-US" altLang="ko-KR" sz="1000" dirty="0"/>
              <a:t>t</a:t>
            </a:r>
            <a:r>
              <a:rPr lang="ko-KR" altLang="en-US" sz="1000" dirty="0"/>
              <a:t>기의 특정</a:t>
            </a:r>
            <a:r>
              <a:rPr lang="en-US" altLang="ko-KR" sz="1000" dirty="0"/>
              <a:t>(</a:t>
            </a:r>
            <a:r>
              <a:rPr lang="ko-KR" altLang="en-US" sz="1000" dirty="0"/>
              <a:t>기준</a:t>
            </a:r>
            <a:r>
              <a:rPr lang="en-US" altLang="ko-KR" sz="1000" dirty="0"/>
              <a:t>)</a:t>
            </a:r>
            <a:r>
              <a:rPr lang="ko-KR" altLang="en-US" sz="1000" dirty="0"/>
              <a:t>변수 </a:t>
            </a:r>
            <a:r>
              <a:rPr lang="en-US" altLang="ko-KR" sz="1000" dirty="0"/>
              <a:t>x</a:t>
            </a:r>
            <a:r>
              <a:rPr lang="ko-KR" altLang="en-US" sz="1000" dirty="0"/>
              <a:t>의 값</a:t>
            </a:r>
            <a:r>
              <a:rPr lang="en-US" altLang="ko-KR" sz="1000" dirty="0"/>
              <a:t>(</a:t>
            </a:r>
            <a:r>
              <a:rPr lang="ko-KR" altLang="en-US" sz="1000" dirty="0"/>
              <a:t>𝒙𝒕 </a:t>
            </a:r>
            <a:r>
              <a:rPr lang="en-US" altLang="ko-KR" sz="1000" dirty="0"/>
              <a:t>)</a:t>
            </a:r>
            <a:r>
              <a:rPr lang="ko-KR" altLang="en-US" sz="1000" dirty="0"/>
              <a:t>과 </a:t>
            </a:r>
            <a:r>
              <a:rPr lang="en-US" altLang="ko-KR" sz="1000" dirty="0" err="1"/>
              <a:t>t+k</a:t>
            </a:r>
            <a:r>
              <a:rPr lang="ko-KR" altLang="en-US" sz="1000" dirty="0"/>
              <a:t>기에 관찰된 </a:t>
            </a:r>
            <a:r>
              <a:rPr lang="en-US" altLang="ko-KR" sz="1000" dirty="0"/>
              <a:t>y</a:t>
            </a:r>
            <a:r>
              <a:rPr lang="ko-KR" altLang="en-US" sz="1000" dirty="0"/>
              <a:t>값</a:t>
            </a:r>
            <a:r>
              <a:rPr lang="en-US" altLang="ko-KR" sz="1000" dirty="0"/>
              <a:t>(</a:t>
            </a:r>
            <a:r>
              <a:rPr lang="ko-KR" altLang="en-US" sz="1000" dirty="0"/>
              <a:t>𝒚𝒕</a:t>
            </a:r>
            <a:r>
              <a:rPr lang="en-US" altLang="ko-KR" sz="1000" dirty="0"/>
              <a:t>+</a:t>
            </a:r>
            <a:r>
              <a:rPr lang="ko-KR" altLang="en-US" sz="1000" dirty="0"/>
              <a:t>𝒌</a:t>
            </a:r>
            <a:r>
              <a:rPr lang="en-US" altLang="ko-KR" sz="1000" dirty="0"/>
              <a:t>) </a:t>
            </a:r>
            <a:r>
              <a:rPr lang="ko-KR" altLang="en-US" sz="1000" dirty="0"/>
              <a:t>간의 상관관계의 정도 </a:t>
            </a:r>
            <a:endParaRPr lang="en-US" altLang="ko-KR" sz="1000" dirty="0"/>
          </a:p>
          <a:p>
            <a:pPr marL="171450" indent="-171450">
              <a:buFont typeface="Arial" panose="020B0604020202020204" pitchFamily="34" charset="0"/>
              <a:buChar char="•"/>
            </a:pPr>
            <a:r>
              <a:rPr lang="en-US" altLang="ko-KR" sz="1000" dirty="0"/>
              <a:t>k=0</a:t>
            </a:r>
            <a:r>
              <a:rPr lang="ko-KR" altLang="en-US" sz="1000" dirty="0"/>
              <a:t>인 경우 즉</a:t>
            </a:r>
            <a:r>
              <a:rPr lang="en-US" altLang="ko-KR" sz="1000" dirty="0"/>
              <a:t>, </a:t>
            </a:r>
            <a:r>
              <a:rPr lang="ko-KR" altLang="en-US" sz="1000" dirty="0"/>
              <a:t>𝜸𝟎인 경우를 교차상관계수</a:t>
            </a:r>
            <a:r>
              <a:rPr lang="en-US" altLang="ko-KR" sz="1000" dirty="0"/>
              <a:t>(cross correlation coefficient)</a:t>
            </a:r>
          </a:p>
          <a:p>
            <a:pPr marL="171450" indent="-171450">
              <a:buFont typeface="Arial" panose="020B0604020202020204" pitchFamily="34" charset="0"/>
              <a:buChar char="•"/>
            </a:pPr>
            <a:r>
              <a:rPr lang="en-US" altLang="ko-KR" sz="1000" dirty="0"/>
              <a:t>k≠0</a:t>
            </a:r>
            <a:r>
              <a:rPr lang="ko-KR" altLang="en-US" sz="1000" dirty="0"/>
              <a:t>인 경우 를 시차상관계수</a:t>
            </a:r>
            <a:r>
              <a:rPr lang="en-US" altLang="ko-KR" sz="1000" dirty="0"/>
              <a:t>(leads and lags correlation)</a:t>
            </a:r>
            <a:endParaRPr lang="ko-KR" altLang="en-US" sz="1000" dirty="0"/>
          </a:p>
        </p:txBody>
      </p:sp>
      <p:pic>
        <p:nvPicPr>
          <p:cNvPr id="8" name="그림 7">
            <a:extLst>
              <a:ext uri="{FF2B5EF4-FFF2-40B4-BE49-F238E27FC236}">
                <a16:creationId xmlns:a16="http://schemas.microsoft.com/office/drawing/2014/main" id="{7E60E9F1-CA88-4313-B1F6-F8781A3B9EEE}"/>
              </a:ext>
            </a:extLst>
          </p:cNvPr>
          <p:cNvPicPr>
            <a:picLocks noChangeAspect="1"/>
          </p:cNvPicPr>
          <p:nvPr/>
        </p:nvPicPr>
        <p:blipFill>
          <a:blip r:embed="rId2"/>
          <a:stretch>
            <a:fillRect/>
          </a:stretch>
        </p:blipFill>
        <p:spPr>
          <a:xfrm>
            <a:off x="591352" y="2614817"/>
            <a:ext cx="3424793" cy="1210428"/>
          </a:xfrm>
          <a:prstGeom prst="rect">
            <a:avLst/>
          </a:prstGeom>
          <a:ln w="28575">
            <a:solidFill>
              <a:schemeClr val="accent1"/>
            </a:solidFill>
          </a:ln>
        </p:spPr>
      </p:pic>
      <p:sp>
        <p:nvSpPr>
          <p:cNvPr id="9" name="직사각형 8">
            <a:extLst>
              <a:ext uri="{FF2B5EF4-FFF2-40B4-BE49-F238E27FC236}">
                <a16:creationId xmlns:a16="http://schemas.microsoft.com/office/drawing/2014/main" id="{36F90313-F639-4B35-813E-C1EF8BF75B82}"/>
              </a:ext>
            </a:extLst>
          </p:cNvPr>
          <p:cNvSpPr/>
          <p:nvPr/>
        </p:nvSpPr>
        <p:spPr>
          <a:xfrm>
            <a:off x="563478" y="3946547"/>
            <a:ext cx="5232658" cy="1007905"/>
          </a:xfrm>
          <a:prstGeom prst="rect">
            <a:avLst/>
          </a:prstGeom>
          <a:ln>
            <a:solidFill>
              <a:schemeClr val="accent1"/>
            </a:solidFill>
          </a:ln>
        </p:spPr>
        <p:txBody>
          <a:bodyPr wrap="square">
            <a:spAutoFit/>
          </a:bodyPr>
          <a:lstStyle/>
          <a:p>
            <a:r>
              <a:rPr lang="ko-KR" altLang="en-US" sz="1200" dirty="0">
                <a:highlight>
                  <a:srgbClr val="FFFF00"/>
                </a:highlight>
              </a:rPr>
              <a:t>교차상관계수 해석</a:t>
            </a:r>
            <a:endParaRPr lang="en-US" altLang="ko-KR" sz="1200" dirty="0">
              <a:highlight>
                <a:srgbClr val="FFFF00"/>
              </a:highlight>
            </a:endParaRPr>
          </a:p>
          <a:p>
            <a:pPr>
              <a:lnSpc>
                <a:spcPct val="150000"/>
              </a:lnSpc>
            </a:pPr>
            <a:r>
              <a:rPr lang="ko-KR" altLang="en-US" sz="1100" dirty="0"/>
              <a:t> ∙ 𝜸𝟎 </a:t>
            </a:r>
            <a:r>
              <a:rPr lang="en-US" altLang="ko-KR" sz="1100" dirty="0"/>
              <a:t>&gt; 0 : </a:t>
            </a:r>
            <a:r>
              <a:rPr lang="ko-KR" altLang="en-US" sz="1100" dirty="0"/>
              <a:t>두 변수들이 서로 같은 방향으로 변화</a:t>
            </a:r>
            <a:r>
              <a:rPr lang="en-US" altLang="ko-KR" sz="1100" dirty="0"/>
              <a:t>(pro-cyclical: </a:t>
            </a:r>
            <a:r>
              <a:rPr lang="ko-KR" altLang="en-US" sz="1100" u="sng" dirty="0" err="1"/>
              <a:t>경기순응적</a:t>
            </a:r>
            <a:r>
              <a:rPr lang="en-US" altLang="ko-KR" sz="1100" u="sng" dirty="0"/>
              <a:t>) </a:t>
            </a:r>
          </a:p>
          <a:p>
            <a:pPr>
              <a:lnSpc>
                <a:spcPct val="150000"/>
              </a:lnSpc>
            </a:pPr>
            <a:r>
              <a:rPr lang="en-US" altLang="ko-KR" sz="1100" dirty="0"/>
              <a:t>∙ </a:t>
            </a:r>
            <a:r>
              <a:rPr lang="ko-KR" altLang="en-US" sz="1100" dirty="0"/>
              <a:t>𝜸𝟎 </a:t>
            </a:r>
            <a:r>
              <a:rPr lang="en-US" altLang="ko-KR" sz="1100" dirty="0"/>
              <a:t>&lt; 0 : </a:t>
            </a:r>
            <a:r>
              <a:rPr lang="ko-KR" altLang="en-US" sz="1100" dirty="0"/>
              <a:t>두 변수들이 서로 반대 방향으로 변화</a:t>
            </a:r>
            <a:r>
              <a:rPr lang="en-US" altLang="ko-KR" sz="1100" dirty="0"/>
              <a:t>(counter-cyclical: </a:t>
            </a:r>
            <a:r>
              <a:rPr lang="ko-KR" altLang="en-US" sz="1100" u="sng" dirty="0"/>
              <a:t>경기역행적</a:t>
            </a:r>
            <a:r>
              <a:rPr lang="en-US" altLang="ko-KR" sz="1100" dirty="0"/>
              <a:t>) </a:t>
            </a:r>
          </a:p>
          <a:p>
            <a:pPr>
              <a:lnSpc>
                <a:spcPct val="150000"/>
              </a:lnSpc>
            </a:pPr>
            <a:r>
              <a:rPr lang="en-US" altLang="ko-KR" sz="1100" dirty="0"/>
              <a:t>∙ </a:t>
            </a:r>
            <a:r>
              <a:rPr lang="ko-KR" altLang="en-US" sz="1100" dirty="0"/>
              <a:t>𝜸𝟎  </a:t>
            </a:r>
            <a:r>
              <a:rPr lang="en-US" altLang="ko-KR" sz="1100" dirty="0"/>
              <a:t>= 0 : </a:t>
            </a:r>
            <a:r>
              <a:rPr lang="ko-KR" altLang="en-US" sz="1100" dirty="0"/>
              <a:t>두 변수들이 서로 경기 독립적</a:t>
            </a:r>
          </a:p>
        </p:txBody>
      </p:sp>
      <p:sp>
        <p:nvSpPr>
          <p:cNvPr id="12" name="직사각형 11">
            <a:extLst>
              <a:ext uri="{FF2B5EF4-FFF2-40B4-BE49-F238E27FC236}">
                <a16:creationId xmlns:a16="http://schemas.microsoft.com/office/drawing/2014/main" id="{6975DF7F-F85F-40B2-9470-E1B237155945}"/>
              </a:ext>
            </a:extLst>
          </p:cNvPr>
          <p:cNvSpPr/>
          <p:nvPr/>
        </p:nvSpPr>
        <p:spPr>
          <a:xfrm>
            <a:off x="591352" y="5155546"/>
            <a:ext cx="5204784" cy="1007905"/>
          </a:xfrm>
          <a:prstGeom prst="rect">
            <a:avLst/>
          </a:prstGeom>
          <a:ln>
            <a:solidFill>
              <a:schemeClr val="accent1"/>
            </a:solidFill>
          </a:ln>
        </p:spPr>
        <p:txBody>
          <a:bodyPr wrap="square">
            <a:spAutoFit/>
          </a:bodyPr>
          <a:lstStyle/>
          <a:p>
            <a:r>
              <a:rPr lang="ko-KR" altLang="en-US" sz="1200" dirty="0">
                <a:highlight>
                  <a:srgbClr val="FFFF00"/>
                </a:highlight>
              </a:rPr>
              <a:t>시차상관계수  해석  </a:t>
            </a:r>
            <a:r>
              <a:rPr lang="en-US" altLang="ko-KR" sz="1200" dirty="0">
                <a:highlight>
                  <a:srgbClr val="FFFF00"/>
                </a:highlight>
              </a:rPr>
              <a:t>(</a:t>
            </a:r>
            <a:r>
              <a:rPr lang="ko-KR" altLang="en-US" sz="1200" dirty="0">
                <a:highlight>
                  <a:srgbClr val="FFFF00"/>
                </a:highlight>
              </a:rPr>
              <a:t>금리와 주가</a:t>
            </a:r>
            <a:r>
              <a:rPr lang="en-US" altLang="ko-KR" sz="1200" dirty="0">
                <a:highlight>
                  <a:srgbClr val="FFFF00"/>
                </a:highlight>
              </a:rPr>
              <a:t>)</a:t>
            </a:r>
          </a:p>
          <a:p>
            <a:pPr>
              <a:lnSpc>
                <a:spcPct val="150000"/>
              </a:lnSpc>
            </a:pPr>
            <a:r>
              <a:rPr lang="ko-KR" altLang="en-US" sz="1100" dirty="0"/>
              <a:t> ∙ 𝜸𝒌의 값이 최대가 되는 시차 </a:t>
            </a:r>
            <a:r>
              <a:rPr lang="en-US" altLang="ko-KR" sz="1100" dirty="0"/>
              <a:t>k</a:t>
            </a:r>
            <a:r>
              <a:rPr lang="ko-KR" altLang="en-US" sz="1100" dirty="0"/>
              <a:t>가 양</a:t>
            </a:r>
            <a:r>
              <a:rPr lang="en-US" altLang="ko-KR" sz="1100" dirty="0"/>
              <a:t>(+)</a:t>
            </a:r>
            <a:r>
              <a:rPr lang="ko-KR" altLang="en-US" sz="1100" dirty="0"/>
              <a:t>이면 해당변수 𝒚𝒕는 𝒙𝒕의 후행지표</a:t>
            </a:r>
            <a:endParaRPr lang="en-US" altLang="ko-KR" sz="1100" dirty="0"/>
          </a:p>
          <a:p>
            <a:pPr>
              <a:lnSpc>
                <a:spcPct val="150000"/>
              </a:lnSpc>
            </a:pPr>
            <a:r>
              <a:rPr lang="ko-KR" altLang="en-US" sz="1100" dirty="0"/>
              <a:t> ∙ 𝜸𝒌의 값이 최대가 되는 시차 </a:t>
            </a:r>
            <a:r>
              <a:rPr lang="en-US" altLang="ko-KR" sz="1100" dirty="0"/>
              <a:t>k</a:t>
            </a:r>
            <a:r>
              <a:rPr lang="ko-KR" altLang="en-US" sz="1100" dirty="0"/>
              <a:t>가 음</a:t>
            </a:r>
            <a:r>
              <a:rPr lang="en-US" altLang="ko-KR" sz="1100" dirty="0"/>
              <a:t>(-)</a:t>
            </a:r>
            <a:r>
              <a:rPr lang="ko-KR" altLang="en-US" sz="1100" dirty="0"/>
              <a:t>이면 해당변수 𝒚𝒕는 𝒙𝒕의 선행지표 </a:t>
            </a:r>
            <a:endParaRPr lang="en-US" altLang="ko-KR" sz="1100" dirty="0"/>
          </a:p>
          <a:p>
            <a:pPr>
              <a:lnSpc>
                <a:spcPct val="150000"/>
              </a:lnSpc>
            </a:pPr>
            <a:r>
              <a:rPr lang="ko-KR" altLang="en-US" sz="1100" dirty="0"/>
              <a:t>∙ 𝜸𝒌의 값이 최대가 되는 시차 </a:t>
            </a:r>
            <a:r>
              <a:rPr lang="en-US" altLang="ko-KR" sz="1100" dirty="0"/>
              <a:t>k</a:t>
            </a:r>
            <a:r>
              <a:rPr lang="ko-KR" altLang="en-US" sz="1100" dirty="0"/>
              <a:t>가 </a:t>
            </a:r>
            <a:r>
              <a:rPr lang="en-US" altLang="ko-KR" sz="1100" dirty="0"/>
              <a:t>0</a:t>
            </a:r>
            <a:r>
              <a:rPr lang="ko-KR" altLang="en-US" sz="1100" dirty="0"/>
              <a:t>이면 해당변수 𝒚𝒕는 𝒙𝒕와 동행지표</a:t>
            </a:r>
          </a:p>
        </p:txBody>
      </p:sp>
      <p:sp>
        <p:nvSpPr>
          <p:cNvPr id="2" name="TextBox 1">
            <a:extLst>
              <a:ext uri="{FF2B5EF4-FFF2-40B4-BE49-F238E27FC236}">
                <a16:creationId xmlns:a16="http://schemas.microsoft.com/office/drawing/2014/main" id="{E9EB673F-9F9A-497F-BC52-86A12CCA785F}"/>
              </a:ext>
            </a:extLst>
          </p:cNvPr>
          <p:cNvSpPr txBox="1"/>
          <p:nvPr/>
        </p:nvSpPr>
        <p:spPr>
          <a:xfrm>
            <a:off x="3124200" y="405242"/>
            <a:ext cx="3608040" cy="369332"/>
          </a:xfrm>
          <a:prstGeom prst="rect">
            <a:avLst/>
          </a:prstGeom>
          <a:noFill/>
        </p:spPr>
        <p:txBody>
          <a:bodyPr wrap="square" rtlCol="0">
            <a:spAutoFit/>
          </a:bodyPr>
          <a:lstStyle/>
          <a:p>
            <a:r>
              <a:rPr lang="ko-KR" altLang="en-US" b="1" dirty="0"/>
              <a:t>교차상관계수</a:t>
            </a:r>
            <a:r>
              <a:rPr lang="en-US" altLang="ko-KR" b="1" dirty="0"/>
              <a:t>/ </a:t>
            </a:r>
            <a:r>
              <a:rPr lang="ko-KR" altLang="en-US" b="1" dirty="0"/>
              <a:t>시차상관계수</a:t>
            </a:r>
          </a:p>
        </p:txBody>
      </p:sp>
      <p:sp>
        <p:nvSpPr>
          <p:cNvPr id="13" name="TextBox 12">
            <a:extLst>
              <a:ext uri="{FF2B5EF4-FFF2-40B4-BE49-F238E27FC236}">
                <a16:creationId xmlns:a16="http://schemas.microsoft.com/office/drawing/2014/main" id="{08C53A79-9EA2-45FA-8329-175DDEA845E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2099554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063FA13B-2982-46BB-8D28-C57F0DA5104D}"/>
              </a:ext>
            </a:extLst>
          </p:cNvPr>
          <p:cNvSpPr/>
          <p:nvPr/>
        </p:nvSpPr>
        <p:spPr>
          <a:xfrm>
            <a:off x="411971" y="1010769"/>
            <a:ext cx="2177988" cy="253916"/>
          </a:xfrm>
          <a:prstGeom prst="rect">
            <a:avLst/>
          </a:prstGeom>
          <a:solidFill>
            <a:schemeClr val="accent5">
              <a:lumMod val="20000"/>
              <a:lumOff val="80000"/>
            </a:schemeClr>
          </a:solidFill>
        </p:spPr>
        <p:txBody>
          <a:bodyPr wrap="square">
            <a:spAutoFit/>
          </a:bodyPr>
          <a:lstStyle/>
          <a:p>
            <a:r>
              <a:rPr lang="ko-KR" altLang="en-US" sz="1050" dirty="0"/>
              <a:t>경제시계열 데이터 분석기법</a:t>
            </a:r>
            <a:r>
              <a:rPr lang="en-US" altLang="ko-KR" sz="1050" dirty="0"/>
              <a:t> </a:t>
            </a:r>
          </a:p>
        </p:txBody>
      </p:sp>
      <p:sp>
        <p:nvSpPr>
          <p:cNvPr id="11" name="제목 1">
            <a:extLst>
              <a:ext uri="{FF2B5EF4-FFF2-40B4-BE49-F238E27FC236}">
                <a16:creationId xmlns:a16="http://schemas.microsoft.com/office/drawing/2014/main" id="{39FE036B-B8D1-41F4-99CF-BBA671F6BAD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4" name="바닥글 개체 틀 3">
            <a:extLst>
              <a:ext uri="{FF2B5EF4-FFF2-40B4-BE49-F238E27FC236}">
                <a16:creationId xmlns:a16="http://schemas.microsoft.com/office/drawing/2014/main" id="{F288A06B-3173-4354-BA92-DB693B9EAE0B}"/>
              </a:ext>
            </a:extLst>
          </p:cNvPr>
          <p:cNvSpPr>
            <a:spLocks noGrp="1"/>
          </p:cNvSpPr>
          <p:nvPr>
            <p:ph type="ftr" sz="quarter" idx="11"/>
          </p:nvPr>
        </p:nvSpPr>
        <p:spPr/>
        <p:txBody>
          <a:bodyPr/>
          <a:lstStyle/>
          <a:p>
            <a:r>
              <a:rPr lang="en-US" altLang="ko-KR"/>
              <a:t>UBION PBL- FBA</a:t>
            </a:r>
            <a:endParaRPr lang="ko-KR" altLang="en-US"/>
          </a:p>
        </p:txBody>
      </p:sp>
      <p:sp>
        <p:nvSpPr>
          <p:cNvPr id="5" name="슬라이드 번호 개체 틀 4">
            <a:extLst>
              <a:ext uri="{FF2B5EF4-FFF2-40B4-BE49-F238E27FC236}">
                <a16:creationId xmlns:a16="http://schemas.microsoft.com/office/drawing/2014/main" id="{DE433549-7F01-49E4-864E-A0F3B6BF2914}"/>
              </a:ext>
            </a:extLst>
          </p:cNvPr>
          <p:cNvSpPr>
            <a:spLocks noGrp="1"/>
          </p:cNvSpPr>
          <p:nvPr>
            <p:ph type="sldNum" sz="quarter" idx="12"/>
          </p:nvPr>
        </p:nvSpPr>
        <p:spPr/>
        <p:txBody>
          <a:bodyPr/>
          <a:lstStyle/>
          <a:p>
            <a:fld id="{DE77BB65-F969-4654-BF30-45C70C1BE112}" type="slidenum">
              <a:rPr lang="ko-KR" altLang="en-US" smtClean="0"/>
              <a:pPr/>
              <a:t>38</a:t>
            </a:fld>
            <a:endParaRPr lang="ko-KR" altLang="en-US"/>
          </a:p>
        </p:txBody>
      </p:sp>
      <p:sp>
        <p:nvSpPr>
          <p:cNvPr id="6" name="직사각형 5">
            <a:extLst>
              <a:ext uri="{FF2B5EF4-FFF2-40B4-BE49-F238E27FC236}">
                <a16:creationId xmlns:a16="http://schemas.microsoft.com/office/drawing/2014/main" id="{32808DD0-CFD0-4C83-A651-D16FFDEDABE0}"/>
              </a:ext>
            </a:extLst>
          </p:cNvPr>
          <p:cNvSpPr/>
          <p:nvPr/>
        </p:nvSpPr>
        <p:spPr>
          <a:xfrm>
            <a:off x="539552" y="1346784"/>
            <a:ext cx="5832648" cy="307777"/>
          </a:xfrm>
          <a:prstGeom prst="rect">
            <a:avLst/>
          </a:prstGeom>
        </p:spPr>
        <p:txBody>
          <a:bodyPr wrap="square">
            <a:spAutoFit/>
          </a:bodyPr>
          <a:lstStyle/>
          <a:p>
            <a:r>
              <a:rPr lang="ko-KR" altLang="en-US" sz="1400" b="1" i="1" dirty="0"/>
              <a:t>자기상관계수</a:t>
            </a:r>
            <a:r>
              <a:rPr lang="en-US" altLang="ko-KR" sz="1400" b="1" i="1" dirty="0"/>
              <a:t>(Autocorrelation) : </a:t>
            </a:r>
            <a:r>
              <a:rPr lang="ko-KR" altLang="en-US" sz="1400" b="1" i="1" dirty="0"/>
              <a:t>경기변동의 지속성 여부 측정 </a:t>
            </a:r>
            <a:endParaRPr lang="en-US" altLang="ko-KR" sz="1400" b="1" i="1" dirty="0"/>
          </a:p>
        </p:txBody>
      </p:sp>
      <p:sp>
        <p:nvSpPr>
          <p:cNvPr id="2" name="TextBox 1">
            <a:extLst>
              <a:ext uri="{FF2B5EF4-FFF2-40B4-BE49-F238E27FC236}">
                <a16:creationId xmlns:a16="http://schemas.microsoft.com/office/drawing/2014/main" id="{E9EB673F-9F9A-497F-BC52-86A12CCA785F}"/>
              </a:ext>
            </a:extLst>
          </p:cNvPr>
          <p:cNvSpPr txBox="1"/>
          <p:nvPr/>
        </p:nvSpPr>
        <p:spPr>
          <a:xfrm>
            <a:off x="3124200" y="405242"/>
            <a:ext cx="3608040" cy="369332"/>
          </a:xfrm>
          <a:prstGeom prst="rect">
            <a:avLst/>
          </a:prstGeom>
          <a:noFill/>
        </p:spPr>
        <p:txBody>
          <a:bodyPr wrap="square" rtlCol="0">
            <a:spAutoFit/>
          </a:bodyPr>
          <a:lstStyle/>
          <a:p>
            <a:r>
              <a:rPr lang="en-US" altLang="ko-KR" b="1" dirty="0"/>
              <a:t>* </a:t>
            </a:r>
            <a:r>
              <a:rPr lang="ko-KR" altLang="en-US" b="1" dirty="0"/>
              <a:t>자기상관계수</a:t>
            </a:r>
          </a:p>
        </p:txBody>
      </p:sp>
      <p:pic>
        <p:nvPicPr>
          <p:cNvPr id="3" name="그림 2">
            <a:extLst>
              <a:ext uri="{FF2B5EF4-FFF2-40B4-BE49-F238E27FC236}">
                <a16:creationId xmlns:a16="http://schemas.microsoft.com/office/drawing/2014/main" id="{768A6FC4-C83F-4D4E-B847-F678229DFBE1}"/>
              </a:ext>
            </a:extLst>
          </p:cNvPr>
          <p:cNvPicPr>
            <a:picLocks noChangeAspect="1"/>
          </p:cNvPicPr>
          <p:nvPr/>
        </p:nvPicPr>
        <p:blipFill>
          <a:blip r:embed="rId2"/>
          <a:stretch>
            <a:fillRect/>
          </a:stretch>
        </p:blipFill>
        <p:spPr>
          <a:xfrm>
            <a:off x="699294" y="1771831"/>
            <a:ext cx="3621126" cy="1801185"/>
          </a:xfrm>
          <a:prstGeom prst="rect">
            <a:avLst/>
          </a:prstGeom>
          <a:ln>
            <a:solidFill>
              <a:schemeClr val="accent1"/>
            </a:solidFill>
          </a:ln>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CA9224-A3C2-43D3-B9A8-4BBFB1880248}"/>
                  </a:ext>
                </a:extLst>
              </p:cNvPr>
              <p:cNvSpPr txBox="1"/>
              <p:nvPr/>
            </p:nvSpPr>
            <p:spPr>
              <a:xfrm>
                <a:off x="4651647" y="1779799"/>
                <a:ext cx="2736305" cy="215444"/>
              </a:xfrm>
              <a:prstGeom prst="rect">
                <a:avLst/>
              </a:prstGeom>
              <a:noFill/>
            </p:spPr>
            <p:txBody>
              <a:bodyPr wrap="square" lIns="0" tIns="0" rIns="0" bIns="0" rtlCol="0">
                <a:spAutoFit/>
              </a:bodyPr>
              <a:lstStyle/>
              <a:p>
                <a14:m>
                  <m:oMath xmlns:m="http://schemas.openxmlformats.org/officeDocument/2006/math">
                    <m:r>
                      <a:rPr lang="ko-KR" altLang="en-US" sz="1400" i="1" smtClean="0">
                        <a:latin typeface="Cambria Math" panose="02040503050406030204" pitchFamily="18" charset="0"/>
                      </a:rPr>
                      <m:t>𝜌</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𝑘</m:t>
                        </m:r>
                      </m:e>
                    </m:d>
                  </m:oMath>
                </a14:m>
                <a:r>
                  <a:rPr lang="en-US" altLang="ko-KR" sz="1400" dirty="0"/>
                  <a:t>k </a:t>
                </a:r>
                <a:r>
                  <a:rPr lang="ko-KR" altLang="en-US" sz="1400" dirty="0"/>
                  <a:t>차</a:t>
                </a:r>
                <a:r>
                  <a:rPr lang="en-US" altLang="ko-KR" sz="1400" dirty="0"/>
                  <a:t> </a:t>
                </a:r>
                <a:r>
                  <a:rPr lang="ko-KR" altLang="en-US" sz="1400" dirty="0"/>
                  <a:t>자기상관계수</a:t>
                </a:r>
              </a:p>
            </p:txBody>
          </p:sp>
        </mc:Choice>
        <mc:Fallback xmlns="">
          <p:sp>
            <p:nvSpPr>
              <p:cNvPr id="23" name="TextBox 22">
                <a:extLst>
                  <a:ext uri="{FF2B5EF4-FFF2-40B4-BE49-F238E27FC236}">
                    <a16:creationId xmlns:a16="http://schemas.microsoft.com/office/drawing/2014/main" id="{6ECA9224-A3C2-43D3-B9A8-4BBFB1880248}"/>
                  </a:ext>
                </a:extLst>
              </p:cNvPr>
              <p:cNvSpPr txBox="1">
                <a:spLocks noRot="1" noChangeAspect="1" noMove="1" noResize="1" noEditPoints="1" noAdjustHandles="1" noChangeArrowheads="1" noChangeShapeType="1" noTextEdit="1"/>
              </p:cNvSpPr>
              <p:nvPr/>
            </p:nvSpPr>
            <p:spPr>
              <a:xfrm>
                <a:off x="4651647" y="1779799"/>
                <a:ext cx="2736305" cy="215444"/>
              </a:xfrm>
              <a:prstGeom prst="rect">
                <a:avLst/>
              </a:prstGeom>
              <a:blipFill>
                <a:blip r:embed="rId3"/>
                <a:stretch>
                  <a:fillRect l="-2227" t="-28571" b="-51429"/>
                </a:stretch>
              </a:blipFill>
            </p:spPr>
            <p:txBody>
              <a:bodyPr/>
              <a:lstStyle/>
              <a:p>
                <a:r>
                  <a:rPr lang="ko-KR" altLang="en-US">
                    <a:noFill/>
                  </a:rPr>
                  <a:t> </a:t>
                </a:r>
              </a:p>
            </p:txBody>
          </p:sp>
        </mc:Fallback>
      </mc:AlternateContent>
      <p:pic>
        <p:nvPicPr>
          <p:cNvPr id="24" name="그림 23">
            <a:extLst>
              <a:ext uri="{FF2B5EF4-FFF2-40B4-BE49-F238E27FC236}">
                <a16:creationId xmlns:a16="http://schemas.microsoft.com/office/drawing/2014/main" id="{0783C650-8E08-4C3D-8197-F73693E4DDD5}"/>
              </a:ext>
            </a:extLst>
          </p:cNvPr>
          <p:cNvPicPr>
            <a:picLocks noChangeAspect="1"/>
          </p:cNvPicPr>
          <p:nvPr/>
        </p:nvPicPr>
        <p:blipFill>
          <a:blip r:embed="rId4"/>
          <a:stretch>
            <a:fillRect/>
          </a:stretch>
        </p:blipFill>
        <p:spPr>
          <a:xfrm>
            <a:off x="4681138" y="2054379"/>
            <a:ext cx="3455258" cy="551196"/>
          </a:xfrm>
          <a:prstGeom prst="rect">
            <a:avLst/>
          </a:prstGeom>
          <a:ln w="28575">
            <a:solidFill>
              <a:schemeClr val="accent1"/>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5020098-A22F-48DD-A0DF-EC537F581DD2}"/>
                  </a:ext>
                </a:extLst>
              </p:cNvPr>
              <p:cNvSpPr txBox="1"/>
              <p:nvPr/>
            </p:nvSpPr>
            <p:spPr>
              <a:xfrm>
                <a:off x="716295" y="3975545"/>
                <a:ext cx="3567673" cy="646331"/>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altLang="ko-KR" sz="1200" b="0" i="1" smtClean="0">
                        <a:latin typeface="Cambria Math" panose="02040503050406030204" pitchFamily="18" charset="0"/>
                      </a:rPr>
                      <m:t>−1 ≤   </m:t>
                    </m:r>
                    <m:r>
                      <a:rPr lang="ko-KR" altLang="en-US" sz="1200" i="1">
                        <a:latin typeface="Cambria Math" panose="02040503050406030204" pitchFamily="18" charset="0"/>
                      </a:rPr>
                      <m:t>𝜌</m:t>
                    </m:r>
                    <m:d>
                      <m:dPr>
                        <m:ctrlPr>
                          <a:rPr lang="en-US" altLang="ko-KR" sz="1200" i="1">
                            <a:latin typeface="Cambria Math" panose="02040503050406030204" pitchFamily="18" charset="0"/>
                          </a:rPr>
                        </m:ctrlPr>
                      </m:dPr>
                      <m:e>
                        <m:r>
                          <a:rPr lang="en-US" altLang="ko-KR" sz="1200" i="1">
                            <a:latin typeface="Cambria Math" panose="02040503050406030204" pitchFamily="18" charset="0"/>
                          </a:rPr>
                          <m:t>𝑘</m:t>
                        </m:r>
                      </m:e>
                    </m:d>
                  </m:oMath>
                </a14:m>
                <a:r>
                  <a:rPr lang="ko-KR" altLang="en-US" sz="1200" dirty="0"/>
                  <a:t>  ≤ </a:t>
                </a:r>
                <a:r>
                  <a:rPr lang="en-US" altLang="ko-KR" sz="1200" dirty="0"/>
                  <a:t>1</a:t>
                </a:r>
              </a:p>
              <a:p>
                <a:pPr marL="285750" indent="-285750">
                  <a:buFont typeface="Wingdings" panose="05000000000000000000" pitchFamily="2" charset="2"/>
                  <a:buChar char="§"/>
                </a:pPr>
                <a14:m>
                  <m:oMath xmlns:m="http://schemas.openxmlformats.org/officeDocument/2006/math">
                    <m:r>
                      <a:rPr lang="ko-KR" altLang="en-US" sz="1200" i="1">
                        <a:latin typeface="Cambria Math" panose="02040503050406030204" pitchFamily="18" charset="0"/>
                      </a:rPr>
                      <m:t>𝜌</m:t>
                    </m:r>
                    <m:d>
                      <m:dPr>
                        <m:ctrlPr>
                          <a:rPr lang="en-US" altLang="ko-KR" sz="1200" i="1">
                            <a:latin typeface="Cambria Math" panose="02040503050406030204" pitchFamily="18" charset="0"/>
                          </a:rPr>
                        </m:ctrlPr>
                      </m:dPr>
                      <m:e>
                        <m:r>
                          <a:rPr lang="en-US" altLang="ko-KR" sz="1200" b="0" i="1" smtClean="0">
                            <a:latin typeface="Cambria Math" panose="02040503050406030204" pitchFamily="18" charset="0"/>
                          </a:rPr>
                          <m:t>0</m:t>
                        </m:r>
                      </m:e>
                    </m:d>
                  </m:oMath>
                </a14:m>
                <a:r>
                  <a:rPr lang="ko-KR" altLang="en-US" sz="1200" dirty="0"/>
                  <a:t>  </a:t>
                </a:r>
                <a:r>
                  <a:rPr lang="en-US" altLang="ko-KR" sz="1200" dirty="0"/>
                  <a:t>= 1</a:t>
                </a:r>
              </a:p>
              <a:p>
                <a:pPr marL="285750" indent="-285750">
                  <a:buFont typeface="Wingdings" panose="05000000000000000000" pitchFamily="2" charset="2"/>
                  <a:buChar char="§"/>
                </a:pPr>
                <a14:m>
                  <m:oMath xmlns:m="http://schemas.openxmlformats.org/officeDocument/2006/math">
                    <m:r>
                      <a:rPr lang="ko-KR" altLang="en-US" sz="1200" i="1">
                        <a:latin typeface="Cambria Math" panose="02040503050406030204" pitchFamily="18" charset="0"/>
                      </a:rPr>
                      <m:t>𝜌</m:t>
                    </m:r>
                    <m:d>
                      <m:dPr>
                        <m:ctrlPr>
                          <a:rPr lang="en-US" altLang="ko-KR" sz="1200" i="1">
                            <a:latin typeface="Cambria Math" panose="02040503050406030204" pitchFamily="18" charset="0"/>
                          </a:rPr>
                        </m:ctrlPr>
                      </m:dPr>
                      <m:e>
                        <m:r>
                          <a:rPr lang="en-US" altLang="ko-KR" sz="1200" b="0" i="1" smtClean="0">
                            <a:latin typeface="Cambria Math" panose="02040503050406030204" pitchFamily="18" charset="0"/>
                          </a:rPr>
                          <m:t>−</m:t>
                        </m:r>
                        <m:r>
                          <a:rPr lang="en-US" altLang="ko-KR" sz="1200" i="1">
                            <a:latin typeface="Cambria Math" panose="02040503050406030204" pitchFamily="18" charset="0"/>
                          </a:rPr>
                          <m:t>𝑘</m:t>
                        </m:r>
                      </m:e>
                    </m:d>
                  </m:oMath>
                </a14:m>
                <a:r>
                  <a:rPr lang="ko-KR" altLang="en-US" sz="1200" dirty="0"/>
                  <a:t> </a:t>
                </a:r>
                <a:r>
                  <a:rPr lang="en-US" altLang="ko-KR" sz="1200" dirty="0"/>
                  <a:t>= </a:t>
                </a:r>
                <a14:m>
                  <m:oMath xmlns:m="http://schemas.openxmlformats.org/officeDocument/2006/math">
                    <m:r>
                      <a:rPr lang="ko-KR" altLang="en-US" sz="1200" i="1">
                        <a:latin typeface="Cambria Math" panose="02040503050406030204" pitchFamily="18" charset="0"/>
                      </a:rPr>
                      <m:t>𝜌</m:t>
                    </m:r>
                    <m:d>
                      <m:dPr>
                        <m:ctrlPr>
                          <a:rPr lang="en-US" altLang="ko-KR" sz="1200" i="1">
                            <a:latin typeface="Cambria Math" panose="02040503050406030204" pitchFamily="18" charset="0"/>
                          </a:rPr>
                        </m:ctrlPr>
                      </m:dPr>
                      <m:e>
                        <m:r>
                          <a:rPr lang="en-US" altLang="ko-KR" sz="1200" i="1">
                            <a:latin typeface="Cambria Math" panose="02040503050406030204" pitchFamily="18" charset="0"/>
                          </a:rPr>
                          <m:t>𝑘</m:t>
                        </m:r>
                      </m:e>
                    </m:d>
                  </m:oMath>
                </a14:m>
                <a:r>
                  <a:rPr lang="ko-KR" altLang="en-US" sz="1200" dirty="0"/>
                  <a:t> </a:t>
                </a:r>
              </a:p>
            </p:txBody>
          </p:sp>
        </mc:Choice>
        <mc:Fallback xmlns="">
          <p:sp>
            <p:nvSpPr>
              <p:cNvPr id="25" name="TextBox 24">
                <a:extLst>
                  <a:ext uri="{FF2B5EF4-FFF2-40B4-BE49-F238E27FC236}">
                    <a16:creationId xmlns:a16="http://schemas.microsoft.com/office/drawing/2014/main" id="{75020098-A22F-48DD-A0DF-EC537F581DD2}"/>
                  </a:ext>
                </a:extLst>
              </p:cNvPr>
              <p:cNvSpPr txBox="1">
                <a:spLocks noRot="1" noChangeAspect="1" noMove="1" noResize="1" noEditPoints="1" noAdjustHandles="1" noChangeArrowheads="1" noChangeShapeType="1" noTextEdit="1"/>
              </p:cNvSpPr>
              <p:nvPr/>
            </p:nvSpPr>
            <p:spPr>
              <a:xfrm>
                <a:off x="716295" y="3975545"/>
                <a:ext cx="3567673" cy="646331"/>
              </a:xfrm>
              <a:prstGeom prst="rect">
                <a:avLst/>
              </a:prstGeom>
              <a:blipFill>
                <a:blip r:embed="rId5"/>
                <a:stretch>
                  <a:fillRect b="-5556"/>
                </a:stretch>
              </a:blipFill>
              <a:ln>
                <a:solidFill>
                  <a:schemeClr val="accent1"/>
                </a:solidFill>
              </a:ln>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F04DE413-8B55-4D0A-8615-33FFD840B45F}"/>
              </a:ext>
            </a:extLst>
          </p:cNvPr>
          <p:cNvSpPr txBox="1"/>
          <p:nvPr/>
        </p:nvSpPr>
        <p:spPr>
          <a:xfrm>
            <a:off x="710802" y="3620392"/>
            <a:ext cx="2447551" cy="276999"/>
          </a:xfrm>
          <a:prstGeom prst="rect">
            <a:avLst/>
          </a:prstGeom>
          <a:noFill/>
        </p:spPr>
        <p:txBody>
          <a:bodyPr wrap="square" rtlCol="0">
            <a:spAutoFit/>
          </a:bodyPr>
          <a:lstStyle/>
          <a:p>
            <a:r>
              <a:rPr lang="en-US" altLang="ko-KR" sz="1200" dirty="0"/>
              <a:t>* </a:t>
            </a:r>
            <a:r>
              <a:rPr lang="ko-KR" altLang="en-US" sz="1200" dirty="0"/>
              <a:t>자기상관계수 특성</a:t>
            </a:r>
          </a:p>
        </p:txBody>
      </p:sp>
      <p:sp>
        <p:nvSpPr>
          <p:cNvPr id="15" name="직사각형 14">
            <a:extLst>
              <a:ext uri="{FF2B5EF4-FFF2-40B4-BE49-F238E27FC236}">
                <a16:creationId xmlns:a16="http://schemas.microsoft.com/office/drawing/2014/main" id="{2FB415EE-595E-493E-87F3-5E0B2094677C}"/>
              </a:ext>
            </a:extLst>
          </p:cNvPr>
          <p:cNvSpPr/>
          <p:nvPr/>
        </p:nvSpPr>
        <p:spPr>
          <a:xfrm>
            <a:off x="4446240" y="3378805"/>
            <a:ext cx="4572000" cy="2828595"/>
          </a:xfrm>
          <a:prstGeom prst="rect">
            <a:avLst/>
          </a:prstGeom>
          <a:ln>
            <a:solidFill>
              <a:schemeClr val="accent1">
                <a:lumMod val="60000"/>
                <a:lumOff val="40000"/>
              </a:schemeClr>
            </a:solidFill>
          </a:ln>
        </p:spPr>
        <p:txBody>
          <a:bodyPr>
            <a:spAutoFit/>
          </a:bodyPr>
          <a:lstStyle/>
          <a:p>
            <a:pPr>
              <a:lnSpc>
                <a:spcPct val="150000"/>
              </a:lnSpc>
            </a:pPr>
            <a:r>
              <a:rPr lang="en-US" altLang="ko-KR" sz="1200" b="1" dirty="0"/>
              <a:t>(</a:t>
            </a:r>
            <a:r>
              <a:rPr lang="ko-KR" altLang="en-US" sz="1200" b="1" dirty="0"/>
              <a:t>경제시계열 분석</a:t>
            </a:r>
            <a:r>
              <a:rPr lang="en-US" altLang="ko-KR" sz="1200" b="1" dirty="0"/>
              <a:t>)</a:t>
            </a:r>
          </a:p>
          <a:p>
            <a:pPr marL="171450" indent="-171450">
              <a:lnSpc>
                <a:spcPct val="150000"/>
              </a:lnSpc>
              <a:buFont typeface="Arial" panose="020B0604020202020204" pitchFamily="34" charset="0"/>
              <a:buChar char="•"/>
            </a:pPr>
            <a:r>
              <a:rPr lang="ko-KR" altLang="en-US" sz="1200" b="1" dirty="0"/>
              <a:t>표준편차 </a:t>
            </a:r>
            <a:r>
              <a:rPr lang="en-US" altLang="ko-KR" sz="1200" b="1" dirty="0"/>
              <a:t>: </a:t>
            </a:r>
            <a:r>
              <a:rPr lang="ko-KR" altLang="en-US" sz="1200" b="1" dirty="0"/>
              <a:t>변동성</a:t>
            </a:r>
            <a:r>
              <a:rPr lang="en-US" altLang="ko-KR" sz="1200" b="1" dirty="0"/>
              <a:t>(volatility)</a:t>
            </a:r>
            <a:r>
              <a:rPr lang="ko-KR" altLang="en-US" sz="1200" b="1" dirty="0"/>
              <a:t>측정 </a:t>
            </a:r>
            <a:endParaRPr lang="en-US" altLang="ko-KR" sz="1200" b="1" dirty="0"/>
          </a:p>
          <a:p>
            <a:pPr marL="171450" indent="-171450">
              <a:lnSpc>
                <a:spcPct val="150000"/>
              </a:lnSpc>
              <a:buFont typeface="Arial" panose="020B0604020202020204" pitchFamily="34" charset="0"/>
              <a:buChar char="•"/>
            </a:pPr>
            <a:r>
              <a:rPr lang="ko-KR" altLang="en-US" sz="1200" b="1" dirty="0"/>
              <a:t>상대적 표준편차 </a:t>
            </a:r>
            <a:r>
              <a:rPr lang="en-US" altLang="ko-KR" sz="1200" b="1" dirty="0"/>
              <a:t>: GDP</a:t>
            </a:r>
            <a:r>
              <a:rPr lang="ko-KR" altLang="en-US" sz="1200" b="1" dirty="0"/>
              <a:t>에 대한 상대적 변동성 측정 </a:t>
            </a:r>
            <a:endParaRPr lang="en-US" altLang="ko-KR" sz="1200" b="1" dirty="0"/>
          </a:p>
          <a:p>
            <a:pPr marL="171450" indent="-171450">
              <a:lnSpc>
                <a:spcPct val="150000"/>
              </a:lnSpc>
              <a:buFont typeface="Arial" panose="020B0604020202020204" pitchFamily="34" charset="0"/>
              <a:buChar char="•"/>
            </a:pPr>
            <a:r>
              <a:rPr lang="ko-KR" altLang="en-US" sz="1200" b="1" dirty="0"/>
              <a:t>자기상관계수</a:t>
            </a:r>
            <a:r>
              <a:rPr lang="en-US" altLang="ko-KR" sz="1200" b="1" dirty="0"/>
              <a:t>(autocorrelation) : </a:t>
            </a:r>
            <a:r>
              <a:rPr lang="ko-KR" altLang="en-US" sz="1200" b="1" dirty="0"/>
              <a:t>경기변동의 지속성 여부 측정 </a:t>
            </a:r>
            <a:endParaRPr lang="en-US" altLang="ko-KR" sz="1200" b="1" dirty="0"/>
          </a:p>
          <a:p>
            <a:pPr marL="171450" indent="-171450">
              <a:lnSpc>
                <a:spcPct val="150000"/>
              </a:lnSpc>
              <a:buFont typeface="Arial" panose="020B0604020202020204" pitchFamily="34" charset="0"/>
              <a:buChar char="•"/>
            </a:pPr>
            <a:r>
              <a:rPr lang="ko-KR" altLang="en-US" sz="1200" b="1" dirty="0"/>
              <a:t>교차상관계수</a:t>
            </a:r>
            <a:r>
              <a:rPr lang="en-US" altLang="ko-KR" sz="1200" b="1" dirty="0"/>
              <a:t>(cross correlation)</a:t>
            </a:r>
          </a:p>
          <a:p>
            <a:pPr>
              <a:lnSpc>
                <a:spcPct val="150000"/>
              </a:lnSpc>
            </a:pPr>
            <a:r>
              <a:rPr lang="en-US" altLang="ko-KR" sz="1200" b="1" dirty="0"/>
              <a:t>     : GDP</a:t>
            </a:r>
            <a:r>
              <a:rPr lang="ko-KR" altLang="en-US" sz="1200" b="1" dirty="0"/>
              <a:t>와의 </a:t>
            </a:r>
            <a:r>
              <a:rPr lang="ko-KR" altLang="en-US" sz="1200" b="1" dirty="0" err="1"/>
              <a:t>동행성</a:t>
            </a:r>
            <a:r>
              <a:rPr lang="en-US" altLang="ko-KR" sz="1200" b="1" dirty="0"/>
              <a:t>(</a:t>
            </a:r>
            <a:r>
              <a:rPr lang="en-US" altLang="ko-KR" sz="1200" b="1" dirty="0" err="1"/>
              <a:t>comovement</a:t>
            </a:r>
            <a:r>
              <a:rPr lang="en-US" altLang="ko-KR" sz="1200" b="1" dirty="0"/>
              <a:t>) </a:t>
            </a:r>
            <a:r>
              <a:rPr lang="ko-KR" altLang="en-US" sz="1200" b="1" dirty="0"/>
              <a:t>측정 </a:t>
            </a:r>
            <a:r>
              <a:rPr lang="en-US" altLang="ko-KR" sz="1200" b="1" dirty="0">
                <a:sym typeface="Wingdings" panose="05000000000000000000" pitchFamily="2" charset="2"/>
              </a:rPr>
              <a:t> </a:t>
            </a:r>
            <a:r>
              <a:rPr lang="ko-KR" altLang="en-US" sz="1200" b="1" dirty="0" err="1"/>
              <a:t>경기순응적</a:t>
            </a:r>
            <a:r>
              <a:rPr lang="en-US" altLang="ko-KR" sz="1200" b="1" dirty="0"/>
              <a:t>(pro-cyclical) / </a:t>
            </a:r>
            <a:r>
              <a:rPr lang="ko-KR" altLang="en-US" sz="1200" b="1" dirty="0"/>
              <a:t>경기중립적</a:t>
            </a:r>
            <a:r>
              <a:rPr lang="en-US" altLang="ko-KR" sz="1200" b="1" dirty="0"/>
              <a:t>(a-cyclical) / </a:t>
            </a:r>
            <a:r>
              <a:rPr lang="ko-KR" altLang="en-US" sz="1200" b="1" dirty="0"/>
              <a:t>경기역행적</a:t>
            </a:r>
            <a:r>
              <a:rPr lang="en-US" altLang="ko-KR" sz="1200" b="1" dirty="0"/>
              <a:t>(counter-cyclical)</a:t>
            </a:r>
          </a:p>
          <a:p>
            <a:pPr marL="171450" indent="-171450">
              <a:lnSpc>
                <a:spcPct val="150000"/>
              </a:lnSpc>
              <a:buFont typeface="Arial" panose="020B0604020202020204" pitchFamily="34" charset="0"/>
              <a:buChar char="•"/>
            </a:pPr>
            <a:r>
              <a:rPr lang="ko-KR" altLang="en-US" sz="1200" b="1" dirty="0"/>
              <a:t>시차상관계수</a:t>
            </a:r>
            <a:r>
              <a:rPr lang="en-US" altLang="ko-KR" sz="1200" b="1" dirty="0"/>
              <a:t>(leads and lags correlation)</a:t>
            </a:r>
          </a:p>
          <a:p>
            <a:pPr>
              <a:lnSpc>
                <a:spcPct val="150000"/>
              </a:lnSpc>
            </a:pPr>
            <a:r>
              <a:rPr lang="en-US" altLang="ko-KR" sz="1200" b="1" dirty="0"/>
              <a:t>     :GDP</a:t>
            </a:r>
            <a:r>
              <a:rPr lang="ko-KR" altLang="en-US" sz="1200" b="1" dirty="0"/>
              <a:t>에 대한 </a:t>
            </a:r>
            <a:r>
              <a:rPr lang="ko-KR" altLang="en-US" sz="1200" b="1" dirty="0" err="1"/>
              <a:t>선행성</a:t>
            </a:r>
            <a:r>
              <a:rPr lang="ko-KR" altLang="en-US" sz="1200" b="1" dirty="0"/>
              <a:t> 측정 ∙ 경기선행적</a:t>
            </a:r>
            <a:r>
              <a:rPr lang="en-US" altLang="ko-KR" sz="1200" b="1" dirty="0"/>
              <a:t>(leading) / </a:t>
            </a:r>
            <a:r>
              <a:rPr lang="ko-KR" altLang="en-US" sz="1200" b="1" dirty="0"/>
              <a:t>경기동행적</a:t>
            </a:r>
            <a:r>
              <a:rPr lang="en-US" altLang="ko-KR" sz="1200" b="1" dirty="0"/>
              <a:t>(coincident) / </a:t>
            </a:r>
            <a:r>
              <a:rPr lang="ko-KR" altLang="en-US" sz="1200" b="1" dirty="0"/>
              <a:t>경기후행적</a:t>
            </a:r>
            <a:r>
              <a:rPr lang="en-US" altLang="ko-KR" sz="1200" b="1" dirty="0"/>
              <a:t>(lagging)</a:t>
            </a:r>
            <a:endParaRPr lang="ko-KR" altLang="en-US" sz="1200" b="1" dirty="0"/>
          </a:p>
        </p:txBody>
      </p:sp>
      <p:sp>
        <p:nvSpPr>
          <p:cNvPr id="16" name="TextBox 15">
            <a:extLst>
              <a:ext uri="{FF2B5EF4-FFF2-40B4-BE49-F238E27FC236}">
                <a16:creationId xmlns:a16="http://schemas.microsoft.com/office/drawing/2014/main" id="{6BFD79DB-BC8C-46FB-A881-8EE6691DE07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2999766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39</a:t>
            </a:fld>
            <a:endParaRPr lang="ko-KR" altLang="en-US"/>
          </a:p>
        </p:txBody>
      </p:sp>
      <p:sp>
        <p:nvSpPr>
          <p:cNvPr id="2" name="직사각형 1">
            <a:extLst>
              <a:ext uri="{FF2B5EF4-FFF2-40B4-BE49-F238E27FC236}">
                <a16:creationId xmlns:a16="http://schemas.microsoft.com/office/drawing/2014/main" id="{E76957C2-D80E-4C4C-AFD4-1D6F28F7C220}"/>
              </a:ext>
            </a:extLst>
          </p:cNvPr>
          <p:cNvSpPr/>
          <p:nvPr/>
        </p:nvSpPr>
        <p:spPr>
          <a:xfrm>
            <a:off x="683568" y="1006140"/>
            <a:ext cx="7632848" cy="3500125"/>
          </a:xfrm>
          <a:prstGeom prst="rect">
            <a:avLst/>
          </a:prstGeom>
          <a:ln>
            <a:solidFill>
              <a:schemeClr val="accent1"/>
            </a:solidFill>
          </a:ln>
        </p:spPr>
        <p:txBody>
          <a:bodyPr wrap="square">
            <a:spAutoFit/>
          </a:bodyPr>
          <a:lstStyle/>
          <a:p>
            <a:r>
              <a:rPr lang="en-US" altLang="ko-KR" sz="1200" b="1" dirty="0">
                <a:solidFill>
                  <a:srgbClr val="000000"/>
                </a:solidFill>
                <a:latin typeface="Arial" panose="020B0604020202020204" pitchFamily="34" charset="0"/>
              </a:rPr>
              <a:t>Cramer v </a:t>
            </a:r>
            <a:r>
              <a:rPr lang="ko-KR" altLang="en-US" sz="1200" b="1" dirty="0">
                <a:solidFill>
                  <a:srgbClr val="000000"/>
                </a:solidFill>
                <a:latin typeface="Arial" panose="020B0604020202020204" pitchFamily="34" charset="0"/>
              </a:rPr>
              <a:t>계수</a:t>
            </a:r>
            <a:endParaRPr lang="en-US" altLang="ko-KR" sz="1200" b="1" dirty="0">
              <a:solidFill>
                <a:srgbClr val="000000"/>
              </a:solidFill>
              <a:latin typeface="Arial" panose="020B0604020202020204" pitchFamily="34" charset="0"/>
            </a:endParaRPr>
          </a:p>
          <a:p>
            <a:endParaRPr lang="en-US" altLang="ko-KR" sz="1200" b="1" dirty="0">
              <a:solidFill>
                <a:srgbClr val="000000"/>
              </a:solidFill>
              <a:latin typeface="Arial" panose="020B0604020202020204" pitchFamily="34" charset="0"/>
            </a:endParaRPr>
          </a:p>
          <a:p>
            <a:pPr marL="171450" indent="-171450">
              <a:lnSpc>
                <a:spcPct val="150000"/>
              </a:lnSpc>
              <a:buFont typeface="Arial" panose="020B0604020202020204" pitchFamily="34" charset="0"/>
              <a:buChar char="•"/>
            </a:pPr>
            <a:r>
              <a:rPr lang="en-US" altLang="ko-KR" sz="1100" dirty="0"/>
              <a:t>1946</a:t>
            </a:r>
            <a:r>
              <a:rPr lang="ko-KR" altLang="en-US" sz="1100" dirty="0"/>
              <a:t>년 </a:t>
            </a:r>
            <a:r>
              <a:rPr lang="en-US" altLang="ko-KR" sz="1100" u="sng" dirty="0">
                <a:hlinkClick r:id="rId2"/>
              </a:rPr>
              <a:t>Harald </a:t>
            </a:r>
            <a:r>
              <a:rPr lang="en-US" altLang="ko-KR" sz="1100" u="sng" dirty="0" err="1">
                <a:hlinkClick r:id="rId2"/>
              </a:rPr>
              <a:t>Cramér</a:t>
            </a:r>
            <a:r>
              <a:rPr lang="ko-KR" altLang="en-US" sz="1100" dirty="0">
                <a:solidFill>
                  <a:srgbClr val="000000"/>
                </a:solidFill>
                <a:latin typeface="Arial" panose="020B0604020202020204" pitchFamily="34" charset="0"/>
              </a:rPr>
              <a:t>가 </a:t>
            </a:r>
            <a:r>
              <a:rPr lang="ko-KR" altLang="en-US" sz="1100" dirty="0" err="1">
                <a:solidFill>
                  <a:srgbClr val="000000"/>
                </a:solidFill>
                <a:latin typeface="Arial" panose="020B0604020202020204" pitchFamily="34" charset="0"/>
              </a:rPr>
              <a:t>피어슨</a:t>
            </a:r>
            <a:r>
              <a:rPr lang="ko-KR" altLang="en-US" sz="1100" dirty="0">
                <a:solidFill>
                  <a:srgbClr val="000000"/>
                </a:solidFill>
                <a:latin typeface="Arial" panose="020B0604020202020204" pitchFamily="34" charset="0"/>
              </a:rPr>
              <a:t> </a:t>
            </a:r>
            <a:r>
              <a:rPr lang="ko-KR" altLang="en-US" sz="1100" dirty="0" err="1">
                <a:solidFill>
                  <a:srgbClr val="000000"/>
                </a:solidFill>
                <a:latin typeface="Arial" panose="020B0604020202020204" pitchFamily="34" charset="0"/>
              </a:rPr>
              <a:t>카이제곱</a:t>
            </a:r>
            <a:r>
              <a:rPr lang="ko-KR" altLang="en-US" sz="1100" dirty="0">
                <a:solidFill>
                  <a:srgbClr val="000000"/>
                </a:solidFill>
                <a:latin typeface="Arial" panose="020B0604020202020204" pitchFamily="34" charset="0"/>
              </a:rPr>
              <a:t> 통계량에 기반을 두고 개발 </a:t>
            </a:r>
            <a:r>
              <a:rPr lang="en-US" altLang="ko-KR" sz="1100" dirty="0">
                <a:solidFill>
                  <a:srgbClr val="000000"/>
                </a:solidFill>
                <a:latin typeface="Arial" panose="020B0604020202020204" pitchFamily="34" charset="0"/>
              </a:rPr>
              <a:t>(</a:t>
            </a:r>
            <a:r>
              <a:rPr lang="ko-KR" altLang="en-US" sz="1100" dirty="0" err="1">
                <a:solidFill>
                  <a:srgbClr val="000000"/>
                </a:solidFill>
                <a:latin typeface="Arial" panose="020B0604020202020204" pitchFamily="34" charset="0"/>
              </a:rPr>
              <a:t>크레머</a:t>
            </a:r>
            <a:r>
              <a:rPr lang="ko-KR" altLang="en-US" sz="1100" dirty="0">
                <a:solidFill>
                  <a:srgbClr val="000000"/>
                </a:solidFill>
                <a:latin typeface="Arial" panose="020B0604020202020204" pitchFamily="34" charset="0"/>
              </a:rPr>
              <a:t> 파이계수</a:t>
            </a:r>
            <a:r>
              <a:rPr lang="en-US" altLang="ko-KR" sz="1100" dirty="0">
                <a:solidFill>
                  <a:srgbClr val="000000"/>
                </a:solidFill>
                <a:latin typeface="Arial" panose="020B0604020202020204" pitchFamily="34" charset="0"/>
              </a:rPr>
              <a:t>)</a:t>
            </a:r>
            <a:endParaRPr lang="ko-KR" altLang="en-US" sz="1100" dirty="0">
              <a:solidFill>
                <a:srgbClr val="000000"/>
              </a:solidFill>
              <a:latin typeface="Arial" panose="020B0604020202020204" pitchFamily="34" charset="0"/>
            </a:endParaRPr>
          </a:p>
          <a:p>
            <a:pPr marL="171450" indent="-171450">
              <a:lnSpc>
                <a:spcPct val="150000"/>
              </a:lnSpc>
              <a:buFont typeface="Arial" panose="020B0604020202020204" pitchFamily="34" charset="0"/>
              <a:buChar char="•"/>
            </a:pPr>
            <a:r>
              <a:rPr lang="ko-KR" altLang="en-US" sz="1200" b="1" dirty="0">
                <a:solidFill>
                  <a:srgbClr val="000000"/>
                </a:solidFill>
                <a:latin typeface="Arial" panose="020B0604020202020204" pitchFamily="34" charset="0"/>
              </a:rPr>
              <a:t>두 개의 명목상 변수사이의 연관성을 척도</a:t>
            </a:r>
            <a:endParaRPr lang="en-US" altLang="ko-KR" sz="1200" b="1" dirty="0">
              <a:solidFill>
                <a:srgbClr val="000000"/>
              </a:solidFill>
              <a:latin typeface="Arial" panose="020B0604020202020204" pitchFamily="34" charset="0"/>
            </a:endParaRPr>
          </a:p>
          <a:p>
            <a:pPr marL="171450" indent="-171450">
              <a:lnSpc>
                <a:spcPct val="150000"/>
              </a:lnSpc>
              <a:buFont typeface="Arial" panose="020B0604020202020204" pitchFamily="34" charset="0"/>
              <a:buChar char="•"/>
            </a:pPr>
            <a:r>
              <a:rPr lang="ko-KR" altLang="en-US" sz="1100" dirty="0">
                <a:solidFill>
                  <a:srgbClr val="000000"/>
                </a:solidFill>
                <a:latin typeface="Arial" panose="020B0604020202020204" pitchFamily="34" charset="0"/>
              </a:rPr>
              <a:t> 값의 범위 </a:t>
            </a:r>
            <a:r>
              <a:rPr lang="en-US" altLang="ko-KR" sz="1100" dirty="0">
                <a:solidFill>
                  <a:srgbClr val="000000"/>
                </a:solidFill>
                <a:latin typeface="Arial" panose="020B0604020202020204" pitchFamily="34" charset="0"/>
              </a:rPr>
              <a:t>:  0</a:t>
            </a:r>
            <a:r>
              <a:rPr lang="ko-KR" altLang="en-US" sz="1100" dirty="0">
                <a:solidFill>
                  <a:srgbClr val="000000"/>
                </a:solidFill>
                <a:latin typeface="Arial" panose="020B0604020202020204" pitchFamily="34" charset="0"/>
              </a:rPr>
              <a:t>에서 </a:t>
            </a:r>
            <a:r>
              <a:rPr lang="en-US" altLang="ko-KR" sz="1100" dirty="0">
                <a:solidFill>
                  <a:srgbClr val="000000"/>
                </a:solidFill>
                <a:latin typeface="Arial" panose="020B0604020202020204" pitchFamily="34" charset="0"/>
              </a:rPr>
              <a:t>1</a:t>
            </a:r>
            <a:r>
              <a:rPr lang="ko-KR" altLang="en-US" sz="1100" dirty="0">
                <a:solidFill>
                  <a:srgbClr val="000000"/>
                </a:solidFill>
                <a:latin typeface="Arial" panose="020B0604020202020204" pitchFamily="34" charset="0"/>
              </a:rPr>
              <a:t>까지 값을 가진다</a:t>
            </a:r>
            <a:r>
              <a:rPr lang="en-US" altLang="ko-KR" sz="1100" dirty="0">
                <a:solidFill>
                  <a:srgbClr val="000000"/>
                </a:solidFill>
                <a:latin typeface="Arial" panose="020B0604020202020204" pitchFamily="34" charset="0"/>
              </a:rPr>
              <a:t>.</a:t>
            </a:r>
            <a:r>
              <a:rPr lang="ko-KR" altLang="en-US" sz="1100" dirty="0"/>
              <a:t> </a:t>
            </a:r>
            <a:r>
              <a:rPr lang="en-US" altLang="ko-KR" sz="1100" dirty="0"/>
              <a:t> </a:t>
            </a:r>
          </a:p>
          <a:p>
            <a:pPr marL="171450" indent="-171450">
              <a:lnSpc>
                <a:spcPct val="150000"/>
              </a:lnSpc>
              <a:buFont typeface="Arial" panose="020B0604020202020204" pitchFamily="34" charset="0"/>
              <a:buChar char="•"/>
            </a:pPr>
            <a:r>
              <a:rPr lang="ko-KR" altLang="en-US" sz="1100" dirty="0"/>
              <a:t>두변수가 최대의 관련성을 가질 </a:t>
            </a:r>
            <a:r>
              <a:rPr lang="ko-KR" altLang="en-US" sz="1100" dirty="0" err="1"/>
              <a:t>떄</a:t>
            </a:r>
            <a:r>
              <a:rPr lang="ko-KR" altLang="en-US" sz="1100" dirty="0"/>
              <a:t> </a:t>
            </a:r>
            <a:r>
              <a:rPr lang="en-US" altLang="ko-KR" sz="1100" dirty="0"/>
              <a:t>1,</a:t>
            </a:r>
            <a:r>
              <a:rPr lang="ko-KR" altLang="en-US" sz="1100" dirty="0"/>
              <a:t>아무런 상관이 </a:t>
            </a:r>
            <a:r>
              <a:rPr lang="ko-KR" altLang="en-US" sz="1100" dirty="0" err="1"/>
              <a:t>없을떄는</a:t>
            </a:r>
            <a:r>
              <a:rPr lang="ko-KR" altLang="en-US" sz="1100" dirty="0"/>
              <a:t> </a:t>
            </a:r>
            <a:r>
              <a:rPr lang="en-US" altLang="ko-KR" sz="1100" dirty="0"/>
              <a:t>0</a:t>
            </a:r>
            <a:r>
              <a:rPr lang="ko-KR" altLang="en-US" sz="1100" dirty="0"/>
              <a:t>이다</a:t>
            </a:r>
            <a:r>
              <a:rPr lang="en-US" altLang="ko-KR" sz="1100" dirty="0"/>
              <a:t>.</a:t>
            </a:r>
            <a:endParaRPr lang="ko-KR" altLang="en-US" sz="1100" dirty="0"/>
          </a:p>
          <a:p>
            <a:pPr marL="171450" indent="-171450">
              <a:lnSpc>
                <a:spcPct val="150000"/>
              </a:lnSpc>
              <a:buFont typeface="Arial" panose="020B0604020202020204" pitchFamily="34" charset="0"/>
              <a:buChar char="•"/>
            </a:pPr>
            <a:r>
              <a:rPr lang="ko-KR" altLang="en-US" sz="1100" dirty="0"/>
              <a:t>명목상 변수 사이에 상관이 없을수록 작은 값으로 </a:t>
            </a:r>
            <a:r>
              <a:rPr lang="en-US" altLang="ko-KR" sz="1100" dirty="0"/>
              <a:t>0</a:t>
            </a:r>
            <a:r>
              <a:rPr lang="ko-KR" altLang="en-US" sz="1100" dirty="0"/>
              <a:t>에 </a:t>
            </a:r>
            <a:r>
              <a:rPr lang="ko-KR" altLang="en-US" sz="1100" dirty="0" err="1"/>
              <a:t>가까원진다</a:t>
            </a:r>
            <a:r>
              <a:rPr lang="en-US" altLang="ko-KR" sz="1100" dirty="0"/>
              <a:t>.</a:t>
            </a:r>
            <a:endParaRPr lang="ko-KR" altLang="en-US" sz="1100" dirty="0"/>
          </a:p>
          <a:p>
            <a:pPr marL="171450" indent="-171450">
              <a:lnSpc>
                <a:spcPct val="150000"/>
              </a:lnSpc>
              <a:buFont typeface="Arial" panose="020B0604020202020204" pitchFamily="34" charset="0"/>
              <a:buChar char="•"/>
            </a:pPr>
            <a:r>
              <a:rPr lang="ko-KR" altLang="en-US" sz="1100" dirty="0">
                <a:solidFill>
                  <a:srgbClr val="000000"/>
                </a:solidFill>
                <a:latin typeface="Arial" panose="020B0604020202020204" pitchFamily="34" charset="0"/>
              </a:rPr>
              <a:t>둘 이상의 이산형 변수 사이의 상관관계를 측정하기 위해서 이용된다</a:t>
            </a:r>
            <a:r>
              <a:rPr lang="en-US" altLang="ko-KR" sz="1100" dirty="0">
                <a:solidFill>
                  <a:srgbClr val="000000"/>
                </a:solidFill>
                <a:latin typeface="Arial" panose="020B0604020202020204" pitchFamily="34" charset="0"/>
              </a:rPr>
              <a:t>.</a:t>
            </a:r>
            <a:endParaRPr lang="ko-KR" altLang="en-US" sz="1100" dirty="0">
              <a:solidFill>
                <a:srgbClr val="000000"/>
              </a:solidFill>
              <a:latin typeface="Arial" panose="020B0604020202020204" pitchFamily="34" charset="0"/>
            </a:endParaRPr>
          </a:p>
          <a:p>
            <a:pPr marL="171450" indent="-171450">
              <a:lnSpc>
                <a:spcPct val="150000"/>
              </a:lnSpc>
              <a:buFont typeface="Arial" panose="020B0604020202020204" pitchFamily="34" charset="0"/>
              <a:buChar char="•"/>
            </a:pPr>
            <a:r>
              <a:rPr lang="ko-KR" altLang="en-US" sz="1100" dirty="0">
                <a:solidFill>
                  <a:srgbClr val="000000"/>
                </a:solidFill>
                <a:latin typeface="Arial" panose="020B0604020202020204" pitchFamily="34" charset="0"/>
              </a:rPr>
              <a:t>행과 열의 수에 </a:t>
            </a:r>
            <a:r>
              <a:rPr lang="ko-KR" altLang="en-US" sz="1100" dirty="0" err="1">
                <a:solidFill>
                  <a:srgbClr val="000000"/>
                </a:solidFill>
                <a:latin typeface="Arial" panose="020B0604020202020204" pitchFamily="34" charset="0"/>
              </a:rPr>
              <a:t>구애받지</a:t>
            </a:r>
            <a:r>
              <a:rPr lang="ko-KR" altLang="en-US" sz="1100" dirty="0">
                <a:solidFill>
                  <a:srgbClr val="000000"/>
                </a:solidFill>
                <a:latin typeface="Arial" panose="020B0604020202020204" pitchFamily="34" charset="0"/>
              </a:rPr>
              <a:t> 않는다</a:t>
            </a:r>
            <a:r>
              <a:rPr lang="en-US" altLang="ko-KR" sz="1100" dirty="0">
                <a:solidFill>
                  <a:srgbClr val="000000"/>
                </a:solidFill>
                <a:latin typeface="Arial" panose="020B0604020202020204" pitchFamily="34" charset="0"/>
              </a:rPr>
              <a:t>.</a:t>
            </a:r>
            <a:endParaRPr lang="ko-KR" altLang="en-US" sz="1100" dirty="0">
              <a:solidFill>
                <a:srgbClr val="000000"/>
              </a:solidFill>
              <a:latin typeface="Arial" panose="020B0604020202020204" pitchFamily="34" charset="0"/>
            </a:endParaRPr>
          </a:p>
          <a:p>
            <a:pPr marL="171450" indent="-171450">
              <a:lnSpc>
                <a:spcPct val="150000"/>
              </a:lnSpc>
              <a:buFont typeface="Arial" panose="020B0604020202020204" pitchFamily="34" charset="0"/>
              <a:buChar char="•"/>
            </a:pPr>
            <a:r>
              <a:rPr lang="ko-KR" altLang="en-US" sz="1100" dirty="0">
                <a:solidFill>
                  <a:srgbClr val="000000"/>
                </a:solidFill>
                <a:latin typeface="Arial" panose="020B0604020202020204" pitchFamily="34" charset="0"/>
              </a:rPr>
              <a:t>또한 </a:t>
            </a:r>
            <a:r>
              <a:rPr lang="en-US" altLang="ko-KR" sz="1100" dirty="0">
                <a:solidFill>
                  <a:srgbClr val="000000"/>
                </a:solidFill>
                <a:latin typeface="Arial" panose="020B0604020202020204" pitchFamily="34" charset="0"/>
              </a:rPr>
              <a:t>1 </a:t>
            </a:r>
            <a:r>
              <a:rPr lang="ko-KR" altLang="en-US" sz="1100" dirty="0">
                <a:solidFill>
                  <a:srgbClr val="000000"/>
                </a:solidFill>
                <a:latin typeface="Arial" panose="020B0604020202020204" pitchFamily="34" charset="0"/>
              </a:rPr>
              <a:t>행 </a:t>
            </a:r>
            <a:r>
              <a:rPr lang="en-US" altLang="ko-KR" sz="1100" dirty="0">
                <a:solidFill>
                  <a:srgbClr val="000000"/>
                </a:solidFill>
                <a:latin typeface="Arial" panose="020B0604020202020204" pitchFamily="34" charset="0"/>
              </a:rPr>
              <a:t>k </a:t>
            </a:r>
            <a:r>
              <a:rPr lang="ko-KR" altLang="en-US" sz="1100" dirty="0">
                <a:solidFill>
                  <a:srgbClr val="000000"/>
                </a:solidFill>
                <a:latin typeface="Arial" panose="020B0604020202020204" pitchFamily="34" charset="0"/>
              </a:rPr>
              <a:t>열로 이루어진 </a:t>
            </a:r>
            <a:r>
              <a:rPr lang="ko-KR" altLang="en-US" sz="1100" dirty="0" err="1">
                <a:solidFill>
                  <a:srgbClr val="000000"/>
                </a:solidFill>
                <a:latin typeface="Arial" panose="020B0604020202020204" pitchFamily="34" charset="0"/>
              </a:rPr>
              <a:t>카이제곱</a:t>
            </a:r>
            <a:r>
              <a:rPr lang="ko-KR" altLang="en-US" sz="1100" dirty="0">
                <a:solidFill>
                  <a:srgbClr val="000000"/>
                </a:solidFill>
                <a:latin typeface="Arial" panose="020B0604020202020204" pitchFamily="34" charset="0"/>
              </a:rPr>
              <a:t> 모형의 적합도에도 적용 가능하다</a:t>
            </a:r>
            <a:r>
              <a:rPr lang="en-US" altLang="ko-KR" sz="1100" dirty="0">
                <a:solidFill>
                  <a:srgbClr val="000000"/>
                </a:solidFill>
                <a:latin typeface="Arial" panose="020B0604020202020204" pitchFamily="34" charset="0"/>
              </a:rPr>
              <a:t>.</a:t>
            </a:r>
          </a:p>
          <a:p>
            <a:pPr marL="171450" indent="-171450">
              <a:lnSpc>
                <a:spcPct val="150000"/>
              </a:lnSpc>
              <a:buFont typeface="Arial" panose="020B0604020202020204" pitchFamily="34" charset="0"/>
              <a:buChar char="•"/>
            </a:pPr>
            <a:endParaRPr lang="en-US" altLang="ko-KR" sz="1100" dirty="0">
              <a:solidFill>
                <a:srgbClr val="000000"/>
              </a:solidFill>
              <a:latin typeface="Arial" panose="020B0604020202020204" pitchFamily="34" charset="0"/>
            </a:endParaRPr>
          </a:p>
          <a:p>
            <a:pPr marL="171450" indent="-171450">
              <a:lnSpc>
                <a:spcPct val="150000"/>
              </a:lnSpc>
              <a:buFont typeface="Arial" panose="020B0604020202020204" pitchFamily="34" charset="0"/>
              <a:buChar char="•"/>
            </a:pP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한계점</a:t>
            </a:r>
            <a:r>
              <a:rPr lang="en-US" altLang="ko-KR" sz="1100" dirty="0">
                <a:solidFill>
                  <a:srgbClr val="000000"/>
                </a:solidFill>
                <a:latin typeface="Arial" panose="020B0604020202020204" pitchFamily="34" charset="0"/>
              </a:rPr>
              <a:t>)</a:t>
            </a:r>
            <a:endParaRPr lang="ko-KR" altLang="en-US" sz="1100" dirty="0">
              <a:solidFill>
                <a:srgbClr val="000000"/>
              </a:solidFill>
              <a:latin typeface="Arial" panose="020B0604020202020204" pitchFamily="34" charset="0"/>
            </a:endParaRPr>
          </a:p>
          <a:p>
            <a:pPr marL="171450" indent="-171450">
              <a:lnSpc>
                <a:spcPct val="150000"/>
              </a:lnSpc>
              <a:buFont typeface="Arial" panose="020B0604020202020204" pitchFamily="34" charset="0"/>
              <a:buChar char="•"/>
            </a:pPr>
            <a:r>
              <a:rPr lang="ko-KR" altLang="en-US" sz="1100" dirty="0" err="1">
                <a:solidFill>
                  <a:srgbClr val="000000"/>
                </a:solidFill>
                <a:latin typeface="Arial" panose="020B0604020202020204" pitchFamily="34" charset="0"/>
              </a:rPr>
              <a:t>카이제곱값은</a:t>
            </a:r>
            <a:r>
              <a:rPr lang="ko-KR" altLang="en-US" sz="1100" dirty="0">
                <a:solidFill>
                  <a:srgbClr val="000000"/>
                </a:solidFill>
                <a:latin typeface="Arial" panose="020B0604020202020204" pitchFamily="34" charset="0"/>
              </a:rPr>
              <a:t> 셀의 수와 함께 증가되어지는 경향을 가지기 때문에 행과열의 차이가 커지면 커질수록 </a:t>
            </a:r>
            <a:endParaRPr lang="en-US" altLang="ko-KR" sz="1100" dirty="0">
              <a:solidFill>
                <a:srgbClr val="000000"/>
              </a:solidFill>
              <a:latin typeface="Arial" panose="020B0604020202020204" pitchFamily="34" charset="0"/>
            </a:endParaRPr>
          </a:p>
          <a:p>
            <a:pPr>
              <a:lnSpc>
                <a:spcPct val="150000"/>
              </a:lnSpc>
            </a:pPr>
            <a:r>
              <a:rPr lang="en-US" altLang="ko-KR" sz="1100" dirty="0">
                <a:solidFill>
                  <a:srgbClr val="000000"/>
                </a:solidFill>
                <a:latin typeface="Arial" panose="020B0604020202020204" pitchFamily="34" charset="0"/>
              </a:rPr>
              <a:t>    </a:t>
            </a:r>
            <a:r>
              <a:rPr lang="ko-KR" altLang="en-US" sz="1100" dirty="0" err="1">
                <a:solidFill>
                  <a:srgbClr val="000000"/>
                </a:solidFill>
                <a:latin typeface="Arial" panose="020B0604020202020204" pitchFamily="34" charset="0"/>
              </a:rPr>
              <a:t>크레머</a:t>
            </a:r>
            <a:r>
              <a:rPr lang="ko-KR" altLang="en-US" sz="1100" dirty="0">
                <a:solidFill>
                  <a:srgbClr val="000000"/>
                </a:solidFill>
                <a:latin typeface="Arial" panose="020B0604020202020204" pitchFamily="34" charset="0"/>
              </a:rPr>
              <a:t> 값은 상관성이 있다는 증거가 없음에도 불구하고 </a:t>
            </a:r>
            <a:r>
              <a:rPr lang="en-US" altLang="ko-KR" sz="1100" dirty="0">
                <a:solidFill>
                  <a:srgbClr val="000000"/>
                </a:solidFill>
                <a:latin typeface="Arial" panose="020B0604020202020204" pitchFamily="34" charset="0"/>
              </a:rPr>
              <a:t>1</a:t>
            </a:r>
            <a:r>
              <a:rPr lang="ko-KR" altLang="en-US" sz="1100" dirty="0">
                <a:solidFill>
                  <a:srgbClr val="000000"/>
                </a:solidFill>
                <a:latin typeface="Arial" panose="020B0604020202020204" pitchFamily="34" charset="0"/>
              </a:rPr>
              <a:t>에 근접하는 경향이 있다</a:t>
            </a:r>
            <a:r>
              <a:rPr lang="en-US" altLang="ko-KR" sz="1100" dirty="0">
                <a:solidFill>
                  <a:srgbClr val="000000"/>
                </a:solidFill>
                <a:latin typeface="Arial" panose="020B0604020202020204" pitchFamily="34" charset="0"/>
              </a:rPr>
              <a:t>.</a:t>
            </a:r>
            <a:endParaRPr lang="ko-KR" altLang="en-US" sz="1100" i="0" dirty="0">
              <a:solidFill>
                <a:srgbClr val="000000"/>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236D553B-89FE-45C3-A7EE-94124029352B}"/>
              </a:ext>
            </a:extLst>
          </p:cNvPr>
          <p:cNvSpPr/>
          <p:nvPr/>
        </p:nvSpPr>
        <p:spPr>
          <a:xfrm>
            <a:off x="3428605" y="331456"/>
            <a:ext cx="1890261" cy="369332"/>
          </a:xfrm>
          <a:prstGeom prst="rect">
            <a:avLst/>
          </a:prstGeom>
        </p:spPr>
        <p:txBody>
          <a:bodyPr wrap="none">
            <a:spAutoFit/>
          </a:bodyPr>
          <a:lstStyle/>
          <a:p>
            <a:r>
              <a:rPr lang="en-US" altLang="ko-KR" b="1" dirty="0">
                <a:solidFill>
                  <a:srgbClr val="000000"/>
                </a:solidFill>
                <a:latin typeface="Arial" panose="020B0604020202020204" pitchFamily="34" charset="0"/>
              </a:rPr>
              <a:t>**Cramer v </a:t>
            </a:r>
            <a:r>
              <a:rPr lang="ko-KR" altLang="en-US" b="1" dirty="0">
                <a:solidFill>
                  <a:srgbClr val="000000"/>
                </a:solidFill>
                <a:latin typeface="Arial" panose="020B0604020202020204" pitchFamily="34" charset="0"/>
              </a:rPr>
              <a:t>계수</a:t>
            </a:r>
            <a:endParaRPr lang="ko-KR" altLang="en-US" dirty="0">
              <a:solidFill>
                <a:srgbClr val="000000"/>
              </a:solidFill>
              <a:latin typeface="Arial" panose="020B0604020202020204" pitchFamily="34" charset="0"/>
            </a:endParaRPr>
          </a:p>
        </p:txBody>
      </p:sp>
      <p:pic>
        <p:nvPicPr>
          <p:cNvPr id="11" name="그림 10">
            <a:extLst>
              <a:ext uri="{FF2B5EF4-FFF2-40B4-BE49-F238E27FC236}">
                <a16:creationId xmlns:a16="http://schemas.microsoft.com/office/drawing/2014/main" id="{9841C586-FA9C-4AB0-8EB0-CCA7C55B9A5F}"/>
              </a:ext>
            </a:extLst>
          </p:cNvPr>
          <p:cNvPicPr>
            <a:picLocks noChangeAspect="1"/>
          </p:cNvPicPr>
          <p:nvPr/>
        </p:nvPicPr>
        <p:blipFill>
          <a:blip r:embed="rId3"/>
          <a:stretch>
            <a:fillRect/>
          </a:stretch>
        </p:blipFill>
        <p:spPr>
          <a:xfrm>
            <a:off x="798208" y="5149994"/>
            <a:ext cx="3982006" cy="819264"/>
          </a:xfrm>
          <a:prstGeom prst="rect">
            <a:avLst/>
          </a:prstGeom>
        </p:spPr>
      </p:pic>
      <p:sp>
        <p:nvSpPr>
          <p:cNvPr id="18" name="TextBox 17">
            <a:extLst>
              <a:ext uri="{FF2B5EF4-FFF2-40B4-BE49-F238E27FC236}">
                <a16:creationId xmlns:a16="http://schemas.microsoft.com/office/drawing/2014/main" id="{EF89793E-E25F-46F8-A6DF-F44BAB8E23FF}"/>
              </a:ext>
            </a:extLst>
          </p:cNvPr>
          <p:cNvSpPr txBox="1"/>
          <p:nvPr/>
        </p:nvSpPr>
        <p:spPr>
          <a:xfrm>
            <a:off x="5004048" y="5193308"/>
            <a:ext cx="3888432"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sz="1200" dirty="0"/>
              <a:t>k:</a:t>
            </a:r>
            <a:r>
              <a:rPr lang="ko-KR" altLang="en-US" sz="1200" dirty="0"/>
              <a:t>열의</a:t>
            </a:r>
            <a:r>
              <a:rPr lang="en-US" altLang="ko-KR" sz="1200" dirty="0"/>
              <a:t> </a:t>
            </a:r>
            <a:r>
              <a:rPr lang="ko-KR" altLang="en-US" sz="1200" dirty="0"/>
              <a:t>수</a:t>
            </a:r>
            <a:endParaRPr lang="en-US" altLang="ko-KR" sz="1200" dirty="0"/>
          </a:p>
          <a:p>
            <a:pPr marL="285750" indent="-285750">
              <a:buFont typeface="Arial" panose="020B0604020202020204" pitchFamily="34" charset="0"/>
              <a:buChar char="•"/>
            </a:pPr>
            <a:r>
              <a:rPr lang="en-US" altLang="ko-KR" sz="1200" dirty="0"/>
              <a:t>r: </a:t>
            </a:r>
            <a:r>
              <a:rPr lang="ko-KR" altLang="en-US" sz="1200" dirty="0"/>
              <a:t>행의</a:t>
            </a:r>
            <a:r>
              <a:rPr lang="en-US" altLang="ko-KR" sz="1200" dirty="0"/>
              <a:t> </a:t>
            </a:r>
            <a:r>
              <a:rPr lang="ko-KR" altLang="en-US" sz="1200" dirty="0"/>
              <a:t>수</a:t>
            </a:r>
            <a:endParaRPr lang="en-US" altLang="ko-KR" sz="1200" dirty="0"/>
          </a:p>
          <a:p>
            <a:pPr marL="285750" indent="-285750">
              <a:buFont typeface="Arial" panose="020B0604020202020204" pitchFamily="34" charset="0"/>
              <a:buChar char="•"/>
            </a:pPr>
            <a:r>
              <a:rPr lang="en-US" altLang="ko-KR" sz="1200" dirty="0"/>
              <a:t>N: </a:t>
            </a:r>
            <a:r>
              <a:rPr lang="ko-KR" altLang="en-US" sz="1200" dirty="0"/>
              <a:t>관측치의</a:t>
            </a:r>
            <a:r>
              <a:rPr lang="en-US" altLang="ko-KR" sz="1200" dirty="0"/>
              <a:t> </a:t>
            </a:r>
            <a:r>
              <a:rPr lang="ko-KR" altLang="en-US" sz="1200" dirty="0"/>
              <a:t>총계</a:t>
            </a:r>
          </a:p>
        </p:txBody>
      </p:sp>
      <p:sp>
        <p:nvSpPr>
          <p:cNvPr id="12" name="TextBox 11">
            <a:extLst>
              <a:ext uri="{FF2B5EF4-FFF2-40B4-BE49-F238E27FC236}">
                <a16:creationId xmlns:a16="http://schemas.microsoft.com/office/drawing/2014/main" id="{C0FC2BB9-08C7-42C6-9D5A-C34CCD7B3504}"/>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1667597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8" name="Rectangle 2">
            <a:extLst>
              <a:ext uri="{FF2B5EF4-FFF2-40B4-BE49-F238E27FC236}">
                <a16:creationId xmlns:a16="http://schemas.microsoft.com/office/drawing/2014/main" id="{BA5B06C6-FD58-4150-B178-E7E8B59B10A7}"/>
              </a:ext>
            </a:extLst>
          </p:cNvPr>
          <p:cNvSpPr>
            <a:spLocks noChangeArrowheads="1"/>
          </p:cNvSpPr>
          <p:nvPr/>
        </p:nvSpPr>
        <p:spPr bwMode="auto">
          <a:xfrm>
            <a:off x="4968551" y="4161984"/>
            <a:ext cx="615601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2" name="바닥글 개체 틀 1">
            <a:extLst>
              <a:ext uri="{FF2B5EF4-FFF2-40B4-BE49-F238E27FC236}">
                <a16:creationId xmlns:a16="http://schemas.microsoft.com/office/drawing/2014/main" id="{3ED97700-50D0-459C-BAAD-9846FC0A5047}"/>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F56F0A47-88E3-4785-8DB8-031C63AC7E94}"/>
              </a:ext>
            </a:extLst>
          </p:cNvPr>
          <p:cNvSpPr>
            <a:spLocks noGrp="1"/>
          </p:cNvSpPr>
          <p:nvPr>
            <p:ph type="sldNum" sz="quarter" idx="12"/>
          </p:nvPr>
        </p:nvSpPr>
        <p:spPr/>
        <p:txBody>
          <a:bodyPr/>
          <a:lstStyle/>
          <a:p>
            <a:fld id="{DE77BB65-F969-4654-BF30-45C70C1BE112}" type="slidenum">
              <a:rPr lang="ko-KR" altLang="en-US" smtClean="0"/>
              <a:pPr/>
              <a:t>4</a:t>
            </a:fld>
            <a:endParaRPr lang="ko-KR" altLang="en-US"/>
          </a:p>
        </p:txBody>
      </p:sp>
      <p:sp>
        <p:nvSpPr>
          <p:cNvPr id="9" name="제목 1">
            <a:extLst>
              <a:ext uri="{FF2B5EF4-FFF2-40B4-BE49-F238E27FC236}">
                <a16:creationId xmlns:a16="http://schemas.microsoft.com/office/drawing/2014/main" id="{3E564014-F745-499E-ADE3-FCEAA4B99E05}"/>
              </a:ext>
            </a:extLst>
          </p:cNvPr>
          <p:cNvSpPr txBox="1">
            <a:spLocks/>
          </p:cNvSpPr>
          <p:nvPr/>
        </p:nvSpPr>
        <p:spPr>
          <a:xfrm>
            <a:off x="2339752" y="339541"/>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500" dirty="0"/>
              <a:t>통계 분석과정</a:t>
            </a:r>
          </a:p>
        </p:txBody>
      </p:sp>
      <p:graphicFrame>
        <p:nvGraphicFramePr>
          <p:cNvPr id="5" name="다이어그램 4">
            <a:extLst>
              <a:ext uri="{FF2B5EF4-FFF2-40B4-BE49-F238E27FC236}">
                <a16:creationId xmlns:a16="http://schemas.microsoft.com/office/drawing/2014/main" id="{F06FA9F8-367F-4FD6-BC4C-F1EDA811E63F}"/>
              </a:ext>
            </a:extLst>
          </p:cNvPr>
          <p:cNvGraphicFramePr/>
          <p:nvPr>
            <p:extLst/>
          </p:nvPr>
        </p:nvGraphicFramePr>
        <p:xfrm>
          <a:off x="611560" y="1057337"/>
          <a:ext cx="7488832" cy="786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직사각형 9">
            <a:extLst>
              <a:ext uri="{FF2B5EF4-FFF2-40B4-BE49-F238E27FC236}">
                <a16:creationId xmlns:a16="http://schemas.microsoft.com/office/drawing/2014/main" id="{20EA0649-94DD-41AC-A858-60801B4518E7}"/>
              </a:ext>
            </a:extLst>
          </p:cNvPr>
          <p:cNvSpPr/>
          <p:nvPr/>
        </p:nvSpPr>
        <p:spPr>
          <a:xfrm>
            <a:off x="791580" y="1988840"/>
            <a:ext cx="7128792" cy="3179460"/>
          </a:xfrm>
          <a:prstGeom prst="rect">
            <a:avLst/>
          </a:prstGeom>
        </p:spPr>
        <p:txBody>
          <a:bodyPr wrap="square">
            <a:spAutoFit/>
          </a:bodyPr>
          <a:lstStyle/>
          <a:p>
            <a:pPr>
              <a:lnSpc>
                <a:spcPct val="150000"/>
              </a:lnSpc>
            </a:pPr>
            <a:r>
              <a:rPr lang="en-US" altLang="ko-KR" sz="1200" dirty="0">
                <a:solidFill>
                  <a:srgbClr val="000000"/>
                </a:solidFill>
                <a:latin typeface="Arial" panose="020B0604020202020204" pitchFamily="34" charset="0"/>
              </a:rPr>
              <a:t>(1) </a:t>
            </a:r>
            <a:r>
              <a:rPr lang="ko-KR" altLang="en-US" sz="1200" dirty="0">
                <a:solidFill>
                  <a:srgbClr val="000000"/>
                </a:solidFill>
                <a:latin typeface="Arial" panose="020B0604020202020204" pitchFamily="34" charset="0"/>
              </a:rPr>
              <a:t>문제의 제기 </a:t>
            </a:r>
            <a:r>
              <a:rPr lang="en-US" altLang="ko-KR" sz="1200" dirty="0">
                <a:solidFill>
                  <a:srgbClr val="000000"/>
                </a:solidFill>
                <a:latin typeface="Arial" panose="020B0604020202020204" pitchFamily="34" charset="0"/>
              </a:rPr>
              <a:t>: </a:t>
            </a:r>
            <a:r>
              <a:rPr lang="ko-KR" altLang="en-US" sz="1200" dirty="0">
                <a:solidFill>
                  <a:srgbClr val="000000"/>
                </a:solidFill>
                <a:latin typeface="Arial" panose="020B0604020202020204" pitchFamily="34" charset="0"/>
              </a:rPr>
              <a:t>분석하고자 하는 문제 정의를 명확히 한다</a:t>
            </a:r>
            <a:r>
              <a:rPr lang="en-US" altLang="ko-KR" sz="1200" dirty="0">
                <a:solidFill>
                  <a:srgbClr val="000000"/>
                </a:solidFill>
                <a:latin typeface="Arial" panose="020B0604020202020204" pitchFamily="34" charset="0"/>
              </a:rPr>
              <a:t>..</a:t>
            </a:r>
            <a:br>
              <a:rPr lang="ko-KR" altLang="en-US" sz="1200" dirty="0"/>
            </a:br>
            <a:r>
              <a:rPr lang="en-US" altLang="ko-KR" sz="1200" dirty="0">
                <a:solidFill>
                  <a:srgbClr val="000000"/>
                </a:solidFill>
                <a:latin typeface="Arial" panose="020B0604020202020204" pitchFamily="34" charset="0"/>
              </a:rPr>
              <a:t>(2) </a:t>
            </a:r>
            <a:r>
              <a:rPr lang="ko-KR" altLang="en-US" sz="1200" dirty="0">
                <a:solidFill>
                  <a:srgbClr val="000000"/>
                </a:solidFill>
                <a:latin typeface="Arial" panose="020B0604020202020204" pitchFamily="34" charset="0"/>
              </a:rPr>
              <a:t>모집단 정의 </a:t>
            </a:r>
            <a:r>
              <a:rPr lang="en-US" altLang="ko-KR" sz="1200" dirty="0">
                <a:solidFill>
                  <a:srgbClr val="000000"/>
                </a:solidFill>
                <a:latin typeface="Arial" panose="020B0604020202020204" pitchFamily="34" charset="0"/>
              </a:rPr>
              <a:t>: </a:t>
            </a:r>
            <a:r>
              <a:rPr lang="ko-KR" altLang="en-US" sz="1200" dirty="0">
                <a:solidFill>
                  <a:srgbClr val="000000"/>
                </a:solidFill>
                <a:latin typeface="Arial" panose="020B0604020202020204" pitchFamily="34" charset="0"/>
              </a:rPr>
              <a:t>문제제기에 의해 관심대상인 모집단을 정의하게 된다</a:t>
            </a:r>
            <a:r>
              <a:rPr lang="en-US" altLang="ko-KR" sz="1200" dirty="0">
                <a:solidFill>
                  <a:srgbClr val="000000"/>
                </a:solidFill>
                <a:latin typeface="Arial" panose="020B0604020202020204" pitchFamily="34" charset="0"/>
              </a:rPr>
              <a:t>.</a:t>
            </a:r>
            <a:br>
              <a:rPr lang="ko-KR" altLang="en-US" sz="1200" dirty="0"/>
            </a:br>
            <a:r>
              <a:rPr lang="en-US" altLang="ko-KR" sz="1200" dirty="0">
                <a:solidFill>
                  <a:srgbClr val="000000"/>
                </a:solidFill>
                <a:latin typeface="Arial" panose="020B0604020202020204" pitchFamily="34" charset="0"/>
              </a:rPr>
              <a:t>(3) </a:t>
            </a:r>
            <a:r>
              <a:rPr lang="ko-KR" altLang="en-US" sz="1200" dirty="0">
                <a:solidFill>
                  <a:srgbClr val="000000"/>
                </a:solidFill>
                <a:latin typeface="Arial" panose="020B0604020202020204" pitchFamily="34" charset="0"/>
              </a:rPr>
              <a:t>표본추출 </a:t>
            </a:r>
            <a:r>
              <a:rPr lang="en-US" altLang="ko-KR" sz="1200" dirty="0">
                <a:solidFill>
                  <a:srgbClr val="000000"/>
                </a:solidFill>
                <a:latin typeface="Arial" panose="020B0604020202020204" pitchFamily="34" charset="0"/>
              </a:rPr>
              <a:t>: </a:t>
            </a:r>
            <a:r>
              <a:rPr lang="ko-KR" altLang="en-US" sz="1200" dirty="0">
                <a:solidFill>
                  <a:srgbClr val="000000"/>
                </a:solidFill>
                <a:latin typeface="Arial" panose="020B0604020202020204" pitchFamily="34" charset="0"/>
              </a:rPr>
              <a:t>모집단을 가장 잘 대표하는 표본을 임의추출법으로 뽑아 표본을 구한다</a:t>
            </a:r>
            <a:r>
              <a:rPr lang="en-US" altLang="ko-KR" sz="1200" dirty="0">
                <a:solidFill>
                  <a:srgbClr val="000000"/>
                </a:solidFill>
                <a:latin typeface="Arial" panose="020B0604020202020204" pitchFamily="34" charset="0"/>
              </a:rPr>
              <a:t>.</a:t>
            </a:r>
            <a:br>
              <a:rPr lang="ko-KR" altLang="en-US" sz="1200" dirty="0"/>
            </a:br>
            <a:r>
              <a:rPr lang="en-US" altLang="ko-KR" sz="1200" dirty="0">
                <a:solidFill>
                  <a:srgbClr val="000000"/>
                </a:solidFill>
                <a:latin typeface="Arial" panose="020B0604020202020204" pitchFamily="34" charset="0"/>
              </a:rPr>
              <a:t>(4) </a:t>
            </a:r>
            <a:r>
              <a:rPr lang="ko-KR" altLang="en-US" sz="1200" dirty="0">
                <a:solidFill>
                  <a:srgbClr val="000000"/>
                </a:solidFill>
                <a:latin typeface="Arial" panose="020B0604020202020204" pitchFamily="34" charset="0"/>
              </a:rPr>
              <a:t>자료 </a:t>
            </a:r>
            <a:r>
              <a:rPr lang="en-US" altLang="ko-KR" sz="1200" dirty="0">
                <a:solidFill>
                  <a:srgbClr val="000000"/>
                </a:solidFill>
                <a:latin typeface="Arial" panose="020B0604020202020204" pitchFamily="34" charset="0"/>
              </a:rPr>
              <a:t>: </a:t>
            </a:r>
            <a:r>
              <a:rPr lang="ko-KR" altLang="en-US" sz="1200" dirty="0">
                <a:solidFill>
                  <a:srgbClr val="000000"/>
                </a:solidFill>
                <a:latin typeface="Arial" panose="020B0604020202020204" pitchFamily="34" charset="0"/>
              </a:rPr>
              <a:t>표본으로 부터 실제 관측을 통해 자료를 얻는다</a:t>
            </a:r>
            <a:r>
              <a:rPr lang="en-US" altLang="ko-KR" sz="1200" dirty="0">
                <a:solidFill>
                  <a:srgbClr val="000000"/>
                </a:solidFill>
                <a:latin typeface="Arial" panose="020B0604020202020204" pitchFamily="34" charset="0"/>
              </a:rPr>
              <a:t>.</a:t>
            </a:r>
          </a:p>
          <a:p>
            <a:pPr marL="171450" indent="-171450">
              <a:lnSpc>
                <a:spcPct val="150000"/>
              </a:lnSpc>
              <a:buFont typeface="Wingdings" panose="05000000000000000000" pitchFamily="2" charset="2"/>
              <a:buChar char="à"/>
            </a:pPr>
            <a:r>
              <a:rPr lang="ko-KR" altLang="en-US" sz="1200" dirty="0">
                <a:sym typeface="Wingdings" panose="05000000000000000000" pitchFamily="2" charset="2"/>
              </a:rPr>
              <a:t>필요시 데이터 정제 수행</a:t>
            </a:r>
            <a:r>
              <a:rPr lang="en-US" altLang="ko-KR" sz="1200" dirty="0">
                <a:sym typeface="Wingdings" panose="05000000000000000000" pitchFamily="2" charset="2"/>
              </a:rPr>
              <a:t>(</a:t>
            </a:r>
            <a:r>
              <a:rPr lang="ko-KR" altLang="en-US" sz="1200" dirty="0" err="1">
                <a:sym typeface="Wingdings" panose="05000000000000000000" pitchFamily="2" charset="2"/>
              </a:rPr>
              <a:t>결측치</a:t>
            </a:r>
            <a:r>
              <a:rPr lang="ko-KR" altLang="en-US" sz="1200" dirty="0">
                <a:sym typeface="Wingdings" panose="05000000000000000000" pitchFamily="2" charset="2"/>
              </a:rPr>
              <a:t> </a:t>
            </a:r>
            <a:r>
              <a:rPr lang="en-US" altLang="ko-KR" sz="1200" dirty="0">
                <a:sym typeface="Wingdings" panose="05000000000000000000" pitchFamily="2" charset="2"/>
              </a:rPr>
              <a:t>, </a:t>
            </a:r>
            <a:r>
              <a:rPr lang="ko-KR" altLang="en-US" sz="1200" dirty="0">
                <a:sym typeface="Wingdings" panose="05000000000000000000" pitchFamily="2" charset="2"/>
              </a:rPr>
              <a:t>이상치 등</a:t>
            </a:r>
            <a:r>
              <a:rPr lang="en-US" altLang="ko-KR" sz="1200" dirty="0">
                <a:sym typeface="Wingdings" panose="05000000000000000000" pitchFamily="2" charset="2"/>
              </a:rPr>
              <a:t>)  </a:t>
            </a:r>
            <a:r>
              <a:rPr lang="ko-KR" altLang="en-US" sz="1200" dirty="0" err="1">
                <a:sym typeface="Wingdings" panose="05000000000000000000" pitchFamily="2" charset="2"/>
              </a:rPr>
              <a:t>산점도</a:t>
            </a:r>
            <a:r>
              <a:rPr lang="ko-KR" altLang="en-US" sz="1200" dirty="0">
                <a:sym typeface="Wingdings" panose="05000000000000000000" pitchFamily="2" charset="2"/>
              </a:rPr>
              <a:t> </a:t>
            </a:r>
            <a:endParaRPr lang="en-US" altLang="ko-KR" sz="1200" dirty="0">
              <a:sym typeface="Wingdings" panose="05000000000000000000" pitchFamily="2" charset="2"/>
            </a:endParaRPr>
          </a:p>
          <a:p>
            <a:pPr>
              <a:lnSpc>
                <a:spcPct val="150000"/>
              </a:lnSpc>
            </a:pPr>
            <a:r>
              <a:rPr lang="en-US" altLang="ko-KR" sz="1200" dirty="0">
                <a:solidFill>
                  <a:srgbClr val="000000"/>
                </a:solidFill>
                <a:latin typeface="Arial" panose="020B0604020202020204" pitchFamily="34" charset="0"/>
              </a:rPr>
              <a:t>(5) </a:t>
            </a:r>
            <a:r>
              <a:rPr lang="ko-KR" altLang="en-US" sz="1200" dirty="0">
                <a:solidFill>
                  <a:srgbClr val="000000"/>
                </a:solidFill>
                <a:latin typeface="Arial" panose="020B0604020202020204" pitchFamily="34" charset="0"/>
              </a:rPr>
              <a:t>통계분석 실행 </a:t>
            </a:r>
            <a:r>
              <a:rPr lang="en-US" altLang="ko-KR" sz="1200" dirty="0">
                <a:solidFill>
                  <a:srgbClr val="000000"/>
                </a:solidFill>
                <a:latin typeface="Arial" panose="020B0604020202020204" pitchFamily="34" charset="0"/>
              </a:rPr>
              <a:t>: </a:t>
            </a:r>
            <a:r>
              <a:rPr lang="ko-KR" altLang="en-US" sz="1200" dirty="0">
                <a:solidFill>
                  <a:srgbClr val="000000"/>
                </a:solidFill>
                <a:latin typeface="Arial" panose="020B0604020202020204" pitchFamily="34" charset="0"/>
              </a:rPr>
              <a:t>자료를 각종 통계분석을 실시하여 정보화 한다</a:t>
            </a:r>
            <a:r>
              <a:rPr lang="en-US" altLang="ko-KR" sz="1200" dirty="0">
                <a:solidFill>
                  <a:srgbClr val="000000"/>
                </a:solidFill>
                <a:latin typeface="Arial" panose="020B0604020202020204" pitchFamily="34" charset="0"/>
              </a:rPr>
              <a:t>.</a:t>
            </a:r>
          </a:p>
          <a:p>
            <a:pPr algn="just" fontAlgn="base">
              <a:lnSpc>
                <a:spcPct val="160000"/>
              </a:lnSpc>
            </a:pPr>
            <a:r>
              <a:rPr lang="ko-KR" altLang="en-US" sz="1200" kern="0" dirty="0" err="1">
                <a:solidFill>
                  <a:srgbClr val="000000"/>
                </a:solidFill>
                <a:latin typeface="+mj-ea"/>
              </a:rPr>
              <a:t>모수</a:t>
            </a:r>
            <a:r>
              <a:rPr lang="ko-KR" altLang="en-US" sz="1200" kern="0" dirty="0">
                <a:solidFill>
                  <a:srgbClr val="000000"/>
                </a:solidFill>
                <a:latin typeface="+mj-ea"/>
              </a:rPr>
              <a:t> 추정 </a:t>
            </a:r>
            <a:r>
              <a:rPr lang="en-US" altLang="ko-KR" sz="1200" kern="0" dirty="0">
                <a:solidFill>
                  <a:srgbClr val="000000"/>
                </a:solidFill>
                <a:latin typeface="+mj-ea"/>
              </a:rPr>
              <a:t>: </a:t>
            </a:r>
            <a:r>
              <a:rPr lang="ko-KR" altLang="en-US" sz="1200" kern="0" dirty="0">
                <a:solidFill>
                  <a:srgbClr val="000000"/>
                </a:solidFill>
                <a:latin typeface="+mj-ea"/>
              </a:rPr>
              <a:t>통계는 모집단을 대상으로 하지 않고 표본을 대상으로 분석하는 것이므로</a:t>
            </a:r>
            <a:r>
              <a:rPr lang="en-US" altLang="ko-KR" sz="1200" kern="0" dirty="0">
                <a:solidFill>
                  <a:srgbClr val="000000"/>
                </a:solidFill>
                <a:latin typeface="+mj-ea"/>
              </a:rPr>
              <a:t>, </a:t>
            </a:r>
            <a:r>
              <a:rPr lang="ko-KR" altLang="en-US" sz="1200" kern="0" dirty="0">
                <a:solidFill>
                  <a:srgbClr val="000000"/>
                </a:solidFill>
                <a:latin typeface="+mj-ea"/>
              </a:rPr>
              <a:t>표본의 분석을 통해 모집단의 </a:t>
            </a:r>
            <a:r>
              <a:rPr lang="ko-KR" altLang="en-US" sz="1200" kern="0" dirty="0" err="1">
                <a:solidFill>
                  <a:srgbClr val="000000"/>
                </a:solidFill>
                <a:latin typeface="+mj-ea"/>
              </a:rPr>
              <a:t>모수를</a:t>
            </a:r>
            <a:r>
              <a:rPr lang="ko-KR" altLang="en-US" sz="1200" kern="0" dirty="0">
                <a:solidFill>
                  <a:srgbClr val="000000"/>
                </a:solidFill>
                <a:latin typeface="+mj-ea"/>
              </a:rPr>
              <a:t> 추정할 수 있는 좋은 자료가 뒷받침 되어야 한다</a:t>
            </a:r>
            <a:r>
              <a:rPr lang="en-US" altLang="ko-KR" sz="1200" kern="0" dirty="0">
                <a:solidFill>
                  <a:srgbClr val="000000"/>
                </a:solidFill>
                <a:latin typeface="+mj-ea"/>
              </a:rPr>
              <a:t>.</a:t>
            </a:r>
            <a:r>
              <a:rPr lang="en-US" altLang="ko-KR" sz="1200" kern="0" dirty="0">
                <a:solidFill>
                  <a:srgbClr val="000000"/>
                </a:solidFill>
                <a:latin typeface="+mj-ea"/>
                <a:sym typeface="Wingdings" panose="05000000000000000000" pitchFamily="2" charset="2"/>
              </a:rPr>
              <a:t> </a:t>
            </a:r>
            <a:r>
              <a:rPr lang="ko-KR" altLang="en-US" sz="1200" kern="0" dirty="0">
                <a:solidFill>
                  <a:srgbClr val="000000"/>
                </a:solidFill>
                <a:latin typeface="+mj-ea"/>
                <a:sym typeface="Wingdings" panose="05000000000000000000" pitchFamily="2" charset="2"/>
              </a:rPr>
              <a:t>통계량</a:t>
            </a:r>
            <a:endParaRPr lang="ko-KR" altLang="en-US" sz="1200" kern="0" dirty="0">
              <a:solidFill>
                <a:srgbClr val="000000"/>
              </a:solidFill>
              <a:latin typeface="+mj-ea"/>
            </a:endParaRPr>
          </a:p>
          <a:p>
            <a:pPr algn="just" fontAlgn="base">
              <a:lnSpc>
                <a:spcPct val="160000"/>
              </a:lnSpc>
            </a:pPr>
            <a:r>
              <a:rPr lang="ko-KR" altLang="en-US" sz="1200" kern="0" dirty="0">
                <a:solidFill>
                  <a:srgbClr val="000000"/>
                </a:solidFill>
                <a:latin typeface="+mj-ea"/>
              </a:rPr>
              <a:t>검정 </a:t>
            </a:r>
            <a:r>
              <a:rPr lang="en-US" altLang="ko-KR" sz="1200" kern="0" dirty="0">
                <a:solidFill>
                  <a:srgbClr val="000000"/>
                </a:solidFill>
                <a:latin typeface="+mj-ea"/>
              </a:rPr>
              <a:t>: </a:t>
            </a:r>
            <a:r>
              <a:rPr lang="ko-KR" altLang="en-US" sz="1200" kern="0" dirty="0">
                <a:solidFill>
                  <a:srgbClr val="000000"/>
                </a:solidFill>
                <a:latin typeface="+mj-ea"/>
              </a:rPr>
              <a:t>통계량</a:t>
            </a:r>
            <a:r>
              <a:rPr lang="en-US" altLang="ko-KR" sz="1200" kern="0" dirty="0">
                <a:solidFill>
                  <a:srgbClr val="000000"/>
                </a:solidFill>
                <a:latin typeface="+mj-ea"/>
              </a:rPr>
              <a:t>(</a:t>
            </a:r>
            <a:r>
              <a:rPr lang="ko-KR" altLang="en-US" sz="1200" kern="0" dirty="0">
                <a:solidFill>
                  <a:srgbClr val="000000"/>
                </a:solidFill>
                <a:latin typeface="+mj-ea"/>
              </a:rPr>
              <a:t>표본</a:t>
            </a:r>
            <a:r>
              <a:rPr lang="en-US" altLang="ko-KR" sz="1200" kern="0" dirty="0">
                <a:solidFill>
                  <a:srgbClr val="000000"/>
                </a:solidFill>
                <a:latin typeface="+mj-ea"/>
              </a:rPr>
              <a:t>)</a:t>
            </a:r>
            <a:r>
              <a:rPr lang="ko-KR" altLang="en-US" sz="1200" kern="0" dirty="0">
                <a:solidFill>
                  <a:srgbClr val="000000"/>
                </a:solidFill>
                <a:latin typeface="+mj-ea"/>
              </a:rPr>
              <a:t> </a:t>
            </a:r>
            <a:r>
              <a:rPr lang="en-US" altLang="ko-KR" sz="1200" kern="0" dirty="0">
                <a:solidFill>
                  <a:srgbClr val="000000"/>
                </a:solidFill>
                <a:latin typeface="+mj-ea"/>
                <a:sym typeface="Wingdings" panose="05000000000000000000" pitchFamily="2" charset="2"/>
              </a:rPr>
              <a:t> </a:t>
            </a:r>
            <a:r>
              <a:rPr lang="ko-KR" altLang="en-US" sz="1200" kern="0" dirty="0">
                <a:solidFill>
                  <a:srgbClr val="000000"/>
                </a:solidFill>
                <a:latin typeface="+mj-ea"/>
                <a:sym typeface="Wingdings" panose="05000000000000000000" pitchFamily="2" charset="2"/>
              </a:rPr>
              <a:t>통계적 유의성</a:t>
            </a:r>
            <a:r>
              <a:rPr lang="en-US" altLang="ko-KR" sz="1200" kern="0" dirty="0">
                <a:solidFill>
                  <a:srgbClr val="000000"/>
                </a:solidFill>
                <a:latin typeface="+mj-ea"/>
                <a:sym typeface="Wingdings" panose="05000000000000000000" pitchFamily="2" charset="2"/>
              </a:rPr>
              <a:t>?</a:t>
            </a:r>
          </a:p>
          <a:p>
            <a:pPr algn="just" fontAlgn="base">
              <a:lnSpc>
                <a:spcPct val="160000"/>
              </a:lnSpc>
            </a:pPr>
            <a:r>
              <a:rPr lang="en-US" altLang="ko-KR" sz="1200" kern="0" dirty="0">
                <a:solidFill>
                  <a:srgbClr val="000000"/>
                </a:solidFill>
                <a:latin typeface="+mj-ea"/>
                <a:sym typeface="Wingdings" panose="05000000000000000000" pitchFamily="2" charset="2"/>
              </a:rPr>
              <a:t>         </a:t>
            </a:r>
            <a:r>
              <a:rPr lang="ko-KR" altLang="en-US" sz="1200" kern="0" dirty="0">
                <a:solidFill>
                  <a:srgbClr val="000000"/>
                </a:solidFill>
                <a:latin typeface="+mj-ea"/>
              </a:rPr>
              <a:t>통계조사의 목적은 연구자의 주장이 실제로 </a:t>
            </a:r>
            <a:r>
              <a:rPr lang="ko-KR" altLang="en-US" sz="1200" kern="0" dirty="0" err="1">
                <a:solidFill>
                  <a:srgbClr val="000000"/>
                </a:solidFill>
                <a:latin typeface="+mj-ea"/>
              </a:rPr>
              <a:t>옳은지</a:t>
            </a:r>
            <a:r>
              <a:rPr lang="ko-KR" altLang="en-US" sz="1200" kern="0" dirty="0">
                <a:solidFill>
                  <a:srgbClr val="000000"/>
                </a:solidFill>
                <a:latin typeface="+mj-ea"/>
              </a:rPr>
              <a:t> 아닌지를 확인 하는 것</a:t>
            </a:r>
            <a:r>
              <a:rPr lang="en-US" altLang="ko-KR" sz="1200" kern="0" dirty="0">
                <a:solidFill>
                  <a:srgbClr val="000000"/>
                </a:solidFill>
                <a:latin typeface="+mj-ea"/>
              </a:rPr>
              <a:t>.</a:t>
            </a:r>
            <a:endParaRPr lang="ko-KR" altLang="en-US" sz="1200" kern="0" dirty="0">
              <a:solidFill>
                <a:srgbClr val="000000"/>
              </a:solidFill>
              <a:latin typeface="+mj-ea"/>
            </a:endParaRPr>
          </a:p>
          <a:p>
            <a:pPr>
              <a:lnSpc>
                <a:spcPct val="150000"/>
              </a:lnSpc>
            </a:pPr>
            <a:r>
              <a:rPr lang="en-US" altLang="ko-KR" sz="1200" dirty="0">
                <a:solidFill>
                  <a:srgbClr val="000000"/>
                </a:solidFill>
                <a:latin typeface="Arial" panose="020B0604020202020204" pitchFamily="34" charset="0"/>
              </a:rPr>
              <a:t>(6) </a:t>
            </a:r>
            <a:r>
              <a:rPr lang="ko-KR" altLang="en-US" sz="1200" dirty="0">
                <a:solidFill>
                  <a:srgbClr val="000000"/>
                </a:solidFill>
                <a:latin typeface="Arial" panose="020B0604020202020204" pitchFamily="34" charset="0"/>
              </a:rPr>
              <a:t>의사결정 </a:t>
            </a:r>
            <a:r>
              <a:rPr lang="en-US" altLang="ko-KR" sz="1200" dirty="0">
                <a:solidFill>
                  <a:srgbClr val="000000"/>
                </a:solidFill>
                <a:latin typeface="Arial" panose="020B0604020202020204" pitchFamily="34" charset="0"/>
              </a:rPr>
              <a:t>: </a:t>
            </a:r>
            <a:r>
              <a:rPr lang="ko-KR" altLang="en-US" sz="1200" dirty="0">
                <a:solidFill>
                  <a:srgbClr val="000000"/>
                </a:solidFill>
                <a:latin typeface="Arial" panose="020B0604020202020204" pitchFamily="34" charset="0"/>
              </a:rPr>
              <a:t>분석된 정보를 근거로 의사결정의 행동 및 조치를 취한다</a:t>
            </a:r>
            <a:r>
              <a:rPr lang="en-US" altLang="ko-KR" sz="1200" dirty="0">
                <a:solidFill>
                  <a:srgbClr val="000000"/>
                </a:solidFill>
                <a:latin typeface="Arial" panose="020B0604020202020204" pitchFamily="34" charset="0"/>
              </a:rPr>
              <a:t>.</a:t>
            </a:r>
            <a:endParaRPr lang="ko-KR" altLang="en-US" sz="1200" dirty="0"/>
          </a:p>
        </p:txBody>
      </p:sp>
      <p:sp>
        <p:nvSpPr>
          <p:cNvPr id="12" name="직사각형 11">
            <a:extLst>
              <a:ext uri="{FF2B5EF4-FFF2-40B4-BE49-F238E27FC236}">
                <a16:creationId xmlns:a16="http://schemas.microsoft.com/office/drawing/2014/main" id="{84ADCBF3-9C52-4E97-AB5C-05AA9491D1A5}"/>
              </a:ext>
            </a:extLst>
          </p:cNvPr>
          <p:cNvSpPr/>
          <p:nvPr/>
        </p:nvSpPr>
        <p:spPr>
          <a:xfrm>
            <a:off x="838200" y="5254493"/>
            <a:ext cx="4572000" cy="1015663"/>
          </a:xfrm>
          <a:prstGeom prst="rect">
            <a:avLst/>
          </a:prstGeom>
        </p:spPr>
        <p:txBody>
          <a:bodyPr>
            <a:spAutoFit/>
          </a:bodyPr>
          <a:lstStyle/>
          <a:p>
            <a:pPr marL="171450" indent="-171450" algn="just" fontAlgn="base">
              <a:buFont typeface="Wingdings" panose="05000000000000000000" pitchFamily="2" charset="2"/>
              <a:buChar char="ü"/>
            </a:pPr>
            <a:r>
              <a:rPr lang="ko-KR" altLang="en-US" sz="1200" kern="0" dirty="0">
                <a:solidFill>
                  <a:srgbClr val="000000"/>
                </a:solidFill>
                <a:latin typeface="+mj-ea"/>
              </a:rPr>
              <a:t>대통령 선거결과 예측</a:t>
            </a:r>
          </a:p>
          <a:p>
            <a:pPr marL="171450" indent="-171450" algn="just" fontAlgn="base">
              <a:buFont typeface="Wingdings" panose="05000000000000000000" pitchFamily="2" charset="2"/>
              <a:buChar char="ü"/>
            </a:pPr>
            <a:r>
              <a:rPr lang="ko-KR" altLang="en-US" sz="1200" kern="0" dirty="0">
                <a:solidFill>
                  <a:srgbClr val="000000"/>
                </a:solidFill>
                <a:latin typeface="+mj-ea"/>
              </a:rPr>
              <a:t>연령대별 범죄 예측</a:t>
            </a:r>
          </a:p>
          <a:p>
            <a:pPr marL="171450" indent="-171450" algn="just" fontAlgn="base">
              <a:buFont typeface="Wingdings" panose="05000000000000000000" pitchFamily="2" charset="2"/>
              <a:buChar char="ü"/>
            </a:pPr>
            <a:r>
              <a:rPr lang="ko-KR" altLang="en-US" sz="1200" kern="0" dirty="0">
                <a:solidFill>
                  <a:srgbClr val="000000"/>
                </a:solidFill>
                <a:latin typeface="+mj-ea"/>
              </a:rPr>
              <a:t>교통사고 예측</a:t>
            </a:r>
          </a:p>
          <a:p>
            <a:pPr marL="171450" indent="-171450" algn="just" fontAlgn="base">
              <a:buFont typeface="Wingdings" panose="05000000000000000000" pitchFamily="2" charset="2"/>
              <a:buChar char="ü"/>
            </a:pPr>
            <a:r>
              <a:rPr lang="ko-KR" altLang="en-US" sz="1200" kern="0" dirty="0">
                <a:solidFill>
                  <a:srgbClr val="000000"/>
                </a:solidFill>
                <a:latin typeface="+mj-ea"/>
              </a:rPr>
              <a:t>나이대별</a:t>
            </a:r>
            <a:r>
              <a:rPr lang="en-US" altLang="ko-KR" sz="1200" kern="0" dirty="0">
                <a:solidFill>
                  <a:srgbClr val="000000"/>
                </a:solidFill>
                <a:latin typeface="+mj-ea"/>
              </a:rPr>
              <a:t>(</a:t>
            </a:r>
            <a:r>
              <a:rPr lang="ko-KR" altLang="en-US" sz="1200" kern="0" dirty="0">
                <a:solidFill>
                  <a:srgbClr val="000000"/>
                </a:solidFill>
                <a:latin typeface="+mj-ea"/>
              </a:rPr>
              <a:t>성별</a:t>
            </a:r>
            <a:r>
              <a:rPr lang="en-US" altLang="ko-KR" sz="1200" kern="0" dirty="0">
                <a:solidFill>
                  <a:srgbClr val="000000"/>
                </a:solidFill>
                <a:latin typeface="+mj-ea"/>
              </a:rPr>
              <a:t>) </a:t>
            </a:r>
            <a:r>
              <a:rPr lang="ko-KR" altLang="en-US" sz="1200" kern="0" dirty="0" err="1">
                <a:solidFill>
                  <a:srgbClr val="000000"/>
                </a:solidFill>
                <a:latin typeface="+mj-ea"/>
              </a:rPr>
              <a:t>범죄율</a:t>
            </a:r>
            <a:r>
              <a:rPr lang="ko-KR" altLang="en-US" sz="1200" kern="0" dirty="0">
                <a:solidFill>
                  <a:srgbClr val="000000"/>
                </a:solidFill>
                <a:latin typeface="+mj-ea"/>
              </a:rPr>
              <a:t> 비교</a:t>
            </a:r>
          </a:p>
          <a:p>
            <a:pPr marL="171450" indent="-171450" algn="just" fontAlgn="base">
              <a:buFont typeface="Wingdings" panose="05000000000000000000" pitchFamily="2" charset="2"/>
              <a:buChar char="ü"/>
            </a:pPr>
            <a:r>
              <a:rPr lang="ko-KR" altLang="en-US" sz="1200" kern="0" dirty="0">
                <a:solidFill>
                  <a:srgbClr val="000000"/>
                </a:solidFill>
                <a:latin typeface="+mj-ea"/>
              </a:rPr>
              <a:t>소비자 분석</a:t>
            </a:r>
            <a:r>
              <a:rPr lang="en-US" altLang="ko-KR" sz="1200" kern="0" dirty="0">
                <a:solidFill>
                  <a:srgbClr val="000000"/>
                </a:solidFill>
                <a:latin typeface="+mj-ea"/>
              </a:rPr>
              <a:t>. </a:t>
            </a:r>
            <a:r>
              <a:rPr lang="ko-KR" altLang="en-US" sz="1200" kern="0" dirty="0">
                <a:solidFill>
                  <a:srgbClr val="000000"/>
                </a:solidFill>
                <a:latin typeface="+mj-ea"/>
              </a:rPr>
              <a:t>마케팅 활용</a:t>
            </a:r>
          </a:p>
        </p:txBody>
      </p:sp>
      <p:sp>
        <p:nvSpPr>
          <p:cNvPr id="11" name="TextBox 10">
            <a:extLst>
              <a:ext uri="{FF2B5EF4-FFF2-40B4-BE49-F238E27FC236}">
                <a16:creationId xmlns:a16="http://schemas.microsoft.com/office/drawing/2014/main" id="{95174545-1BEA-4F76-A575-B24B6997C31E}"/>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1976504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40</a:t>
            </a:fld>
            <a:endParaRPr lang="ko-KR" altLang="en-US"/>
          </a:p>
        </p:txBody>
      </p:sp>
      <p:graphicFrame>
        <p:nvGraphicFramePr>
          <p:cNvPr id="3" name="표 2">
            <a:extLst>
              <a:ext uri="{FF2B5EF4-FFF2-40B4-BE49-F238E27FC236}">
                <a16:creationId xmlns:a16="http://schemas.microsoft.com/office/drawing/2014/main" id="{D5EA7E37-BF0C-4FC2-A6F0-F214CA616D7F}"/>
              </a:ext>
            </a:extLst>
          </p:cNvPr>
          <p:cNvGraphicFramePr>
            <a:graphicFrameLocks noGrp="1"/>
          </p:cNvGraphicFramePr>
          <p:nvPr>
            <p:extLst>
              <p:ext uri="{D42A27DB-BD31-4B8C-83A1-F6EECF244321}">
                <p14:modId xmlns:p14="http://schemas.microsoft.com/office/powerpoint/2010/main" val="3014919557"/>
              </p:ext>
            </p:extLst>
          </p:nvPr>
        </p:nvGraphicFramePr>
        <p:xfrm>
          <a:off x="707596" y="1253393"/>
          <a:ext cx="7416825" cy="3153456"/>
        </p:xfrm>
        <a:graphic>
          <a:graphicData uri="http://schemas.openxmlformats.org/drawingml/2006/table">
            <a:tbl>
              <a:tblPr firstRow="1" bandRow="1">
                <a:tableStyleId>{7DF18680-E054-41AD-8BC1-D1AEF772440D}</a:tableStyleId>
              </a:tblPr>
              <a:tblGrid>
                <a:gridCol w="1483365">
                  <a:extLst>
                    <a:ext uri="{9D8B030D-6E8A-4147-A177-3AD203B41FA5}">
                      <a16:colId xmlns:a16="http://schemas.microsoft.com/office/drawing/2014/main" val="1204181385"/>
                    </a:ext>
                  </a:extLst>
                </a:gridCol>
                <a:gridCol w="1483365">
                  <a:extLst>
                    <a:ext uri="{9D8B030D-6E8A-4147-A177-3AD203B41FA5}">
                      <a16:colId xmlns:a16="http://schemas.microsoft.com/office/drawing/2014/main" val="2603342644"/>
                    </a:ext>
                  </a:extLst>
                </a:gridCol>
                <a:gridCol w="1483365">
                  <a:extLst>
                    <a:ext uri="{9D8B030D-6E8A-4147-A177-3AD203B41FA5}">
                      <a16:colId xmlns:a16="http://schemas.microsoft.com/office/drawing/2014/main" val="3073377462"/>
                    </a:ext>
                  </a:extLst>
                </a:gridCol>
                <a:gridCol w="1483365">
                  <a:extLst>
                    <a:ext uri="{9D8B030D-6E8A-4147-A177-3AD203B41FA5}">
                      <a16:colId xmlns:a16="http://schemas.microsoft.com/office/drawing/2014/main" val="1062197373"/>
                    </a:ext>
                  </a:extLst>
                </a:gridCol>
                <a:gridCol w="1483365">
                  <a:extLst>
                    <a:ext uri="{9D8B030D-6E8A-4147-A177-3AD203B41FA5}">
                      <a16:colId xmlns:a16="http://schemas.microsoft.com/office/drawing/2014/main" val="2662550630"/>
                    </a:ext>
                  </a:extLst>
                </a:gridCol>
              </a:tblGrid>
              <a:tr h="318816">
                <a:tc rowSpan="2">
                  <a:txBody>
                    <a:bodyPr/>
                    <a:lstStyle/>
                    <a:p>
                      <a:pPr algn="ctr" latinLnBrk="1"/>
                      <a:endParaRPr lang="en-US" altLang="ko-KR" sz="1200" dirty="0"/>
                    </a:p>
                    <a:p>
                      <a:pPr algn="ctr" latinLnBrk="1"/>
                      <a:endParaRPr lang="en-US" altLang="ko-KR" sz="1200" dirty="0"/>
                    </a:p>
                    <a:p>
                      <a:pPr algn="ctr" latinLnBrk="1"/>
                      <a:r>
                        <a:rPr lang="ko-KR" altLang="en-US" sz="1200" dirty="0"/>
                        <a:t>종속변수</a:t>
                      </a:r>
                    </a:p>
                  </a:txBody>
                  <a:tcPr/>
                </a:tc>
                <a:tc gridSpan="4">
                  <a:txBody>
                    <a:bodyPr/>
                    <a:lstStyle/>
                    <a:p>
                      <a:pPr algn="ctr" latinLnBrk="1"/>
                      <a:r>
                        <a:rPr lang="ko-KR" altLang="en-US" sz="1200" dirty="0"/>
                        <a:t>설명변수</a:t>
                      </a:r>
                    </a:p>
                  </a:txBody>
                  <a:tcPr/>
                </a:tc>
                <a:tc hMerge="1">
                  <a:txBody>
                    <a:bodyPr/>
                    <a:lstStyle/>
                    <a:p>
                      <a:pPr latinLnBrk="1"/>
                      <a:endParaRPr lang="ko-KR" altLang="en-US" dirty="0"/>
                    </a:p>
                  </a:txBody>
                  <a:tcPr/>
                </a:tc>
                <a:tc hMerge="1">
                  <a:txBody>
                    <a:bodyPr/>
                    <a:lstStyle/>
                    <a:p>
                      <a:pPr latinLnBrk="1"/>
                      <a:endParaRPr lang="ko-KR" altLang="en-US" dirty="0"/>
                    </a:p>
                  </a:txBody>
                  <a:tcPr/>
                </a:tc>
                <a:tc hMerge="1">
                  <a:txBody>
                    <a:bodyPr/>
                    <a:lstStyle/>
                    <a:p>
                      <a:pPr latinLnBrk="1"/>
                      <a:endParaRPr lang="ko-KR" altLang="en-US" dirty="0"/>
                    </a:p>
                  </a:txBody>
                  <a:tcPr/>
                </a:tc>
                <a:extLst>
                  <a:ext uri="{0D108BD9-81ED-4DB2-BD59-A6C34878D82A}">
                    <a16:rowId xmlns:a16="http://schemas.microsoft.com/office/drawing/2014/main" val="2808541832"/>
                  </a:ext>
                </a:extLst>
              </a:tr>
              <a:tr h="395932">
                <a:tc vMerge="1">
                  <a:txBody>
                    <a:bodyPr/>
                    <a:lstStyle/>
                    <a:p>
                      <a:pPr latinLnBrk="1"/>
                      <a:endParaRPr lang="ko-KR" altLang="en-US"/>
                    </a:p>
                  </a:txBody>
                  <a:tcPr/>
                </a:tc>
                <a:tc>
                  <a:txBody>
                    <a:bodyPr/>
                    <a:lstStyle/>
                    <a:p>
                      <a:pPr algn="ctr" latinLnBrk="1"/>
                      <a:r>
                        <a:rPr lang="ko-KR" altLang="en-US" sz="1200" dirty="0"/>
                        <a:t>비율변수</a:t>
                      </a:r>
                      <a:endParaRPr lang="en-US" altLang="ko-KR" sz="1200" dirty="0"/>
                    </a:p>
                    <a:p>
                      <a:pPr algn="ctr" latinLnBrk="1"/>
                      <a:r>
                        <a:rPr lang="ko-KR" altLang="en-US" sz="1200" dirty="0" err="1"/>
                        <a:t>등간변수</a:t>
                      </a:r>
                      <a:endParaRPr lang="ko-KR" altLang="en-US" sz="1200" dirty="0"/>
                    </a:p>
                  </a:txBody>
                  <a:tcPr/>
                </a:tc>
                <a:tc>
                  <a:txBody>
                    <a:bodyPr/>
                    <a:lstStyle/>
                    <a:p>
                      <a:pPr algn="ctr" latinLnBrk="1"/>
                      <a:r>
                        <a:rPr lang="ko-KR" altLang="en-US" sz="1200" dirty="0"/>
                        <a:t>서열변수</a:t>
                      </a:r>
                    </a:p>
                  </a:txBody>
                  <a:tcPr/>
                </a:tc>
                <a:tc>
                  <a:txBody>
                    <a:bodyPr/>
                    <a:lstStyle/>
                    <a:p>
                      <a:pPr algn="ctr" latinLnBrk="1"/>
                      <a:r>
                        <a:rPr lang="ko-KR" altLang="en-US" sz="1200" dirty="0"/>
                        <a:t>이분화 한 </a:t>
                      </a:r>
                      <a:endParaRPr lang="en-US" altLang="ko-KR" sz="1200" dirty="0"/>
                    </a:p>
                    <a:p>
                      <a:pPr algn="ctr" latinLnBrk="1"/>
                      <a:r>
                        <a:rPr lang="ko-KR" altLang="en-US" sz="1200" dirty="0"/>
                        <a:t>양적변수</a:t>
                      </a:r>
                      <a:r>
                        <a:rPr lang="en-US" altLang="ko-KR" sz="1200" dirty="0"/>
                        <a:t>(</a:t>
                      </a:r>
                      <a:r>
                        <a:rPr lang="ko-KR" altLang="en-US" sz="1200" dirty="0"/>
                        <a:t>명명척도</a:t>
                      </a:r>
                      <a:r>
                        <a:rPr lang="en-US" altLang="ko-KR" sz="1200" dirty="0"/>
                        <a:t>)</a:t>
                      </a:r>
                      <a:endParaRPr lang="ko-KR" altLang="en-US" sz="1200" dirty="0"/>
                    </a:p>
                  </a:txBody>
                  <a:tcPr/>
                </a:tc>
                <a:tc>
                  <a:txBody>
                    <a:bodyPr/>
                    <a:lstStyle/>
                    <a:p>
                      <a:pPr algn="ctr" latinLnBrk="1"/>
                      <a:r>
                        <a:rPr lang="ko-KR" altLang="en-US" sz="1200" dirty="0"/>
                        <a:t>이분화 한 </a:t>
                      </a:r>
                      <a:endParaRPr lang="en-US" altLang="ko-KR" sz="1200" dirty="0"/>
                    </a:p>
                    <a:p>
                      <a:pPr algn="ctr" latinLnBrk="1"/>
                      <a:r>
                        <a:rPr lang="ko-KR" altLang="en-US" sz="1200" dirty="0"/>
                        <a:t>질적변수</a:t>
                      </a:r>
                      <a:r>
                        <a:rPr lang="en-US" altLang="ko-KR" sz="1200" dirty="0"/>
                        <a:t>(</a:t>
                      </a:r>
                      <a:r>
                        <a:rPr lang="ko-KR" altLang="en-US" sz="1200" dirty="0"/>
                        <a:t>명목변수</a:t>
                      </a:r>
                      <a:r>
                        <a:rPr lang="en-US" altLang="ko-KR" sz="1200" dirty="0"/>
                        <a:t>)</a:t>
                      </a:r>
                      <a:endParaRPr lang="ko-KR" altLang="en-US" sz="1200" dirty="0"/>
                    </a:p>
                  </a:txBody>
                  <a:tcPr/>
                </a:tc>
                <a:extLst>
                  <a:ext uri="{0D108BD9-81ED-4DB2-BD59-A6C34878D82A}">
                    <a16:rowId xmlns:a16="http://schemas.microsoft.com/office/drawing/2014/main" val="2491830454"/>
                  </a:ext>
                </a:extLst>
              </a:tr>
              <a:tr h="395932">
                <a:tc>
                  <a:txBody>
                    <a:bodyPr/>
                    <a:lstStyle/>
                    <a:p>
                      <a:pPr algn="ctr" latinLnBrk="1"/>
                      <a:r>
                        <a:rPr lang="ko-KR" altLang="en-US" sz="1200" dirty="0"/>
                        <a:t>비율변수</a:t>
                      </a:r>
                      <a:endParaRPr lang="en-US" altLang="ko-KR" sz="1200" dirty="0"/>
                    </a:p>
                    <a:p>
                      <a:pPr algn="ctr" latinLnBrk="1"/>
                      <a:r>
                        <a:rPr lang="ko-KR" altLang="en-US" sz="1200" dirty="0" err="1"/>
                        <a:t>등간변수</a:t>
                      </a:r>
                      <a:endParaRPr lang="ko-KR" altLang="en-US" sz="1200" dirty="0"/>
                    </a:p>
                  </a:txBody>
                  <a:tcPr/>
                </a:tc>
                <a:tc>
                  <a:txBody>
                    <a:bodyPr/>
                    <a:lstStyle/>
                    <a:p>
                      <a:pPr algn="ctr" latinLnBrk="1"/>
                      <a:r>
                        <a:rPr lang="en-US" altLang="ko-KR" sz="1200" dirty="0"/>
                        <a:t>Person</a:t>
                      </a:r>
                    </a:p>
                    <a:p>
                      <a:pPr algn="ctr" latinLnBrk="1"/>
                      <a:r>
                        <a:rPr lang="ko-KR" altLang="en-US" sz="1200" dirty="0"/>
                        <a:t>상관관계</a:t>
                      </a:r>
                    </a:p>
                  </a:txBody>
                  <a:tcPr>
                    <a:solidFill>
                      <a:schemeClr val="accent6">
                        <a:lumMod val="60000"/>
                        <a:lumOff val="40000"/>
                      </a:schemeClr>
                    </a:solidFill>
                  </a:tcPr>
                </a:tc>
                <a:tc>
                  <a:txBody>
                    <a:bodyPr/>
                    <a:lstStyle/>
                    <a:p>
                      <a:pPr algn="ctr" latinLnBrk="1"/>
                      <a:r>
                        <a:rPr lang="ko-KR" altLang="en-US" sz="1200" dirty="0" err="1"/>
                        <a:t>다류</a:t>
                      </a:r>
                      <a:r>
                        <a:rPr lang="ko-KR" altLang="en-US" sz="1200" dirty="0"/>
                        <a:t> 상관관계</a:t>
                      </a:r>
                    </a:p>
                  </a:txBody>
                  <a:tcPr/>
                </a:tc>
                <a:tc>
                  <a:txBody>
                    <a:bodyPr/>
                    <a:lstStyle/>
                    <a:p>
                      <a:pPr algn="ctr" latinLnBrk="1"/>
                      <a:r>
                        <a:rPr lang="ko-KR" altLang="en-US" sz="1200" b="0" i="0" kern="1200" dirty="0">
                          <a:solidFill>
                            <a:schemeClr val="dk1"/>
                          </a:solidFill>
                          <a:effectLst/>
                          <a:latin typeface="+mn-lt"/>
                          <a:ea typeface="+mn-ea"/>
                          <a:cs typeface="+mn-cs"/>
                        </a:rPr>
                        <a:t>양분상관관계</a:t>
                      </a:r>
                      <a:endParaRPr lang="en-US" altLang="ko-KR" sz="1200" b="0" i="0" kern="1200" dirty="0">
                        <a:solidFill>
                          <a:schemeClr val="dk1"/>
                        </a:solidFill>
                        <a:effectLst/>
                        <a:latin typeface="+mn-lt"/>
                        <a:ea typeface="+mn-ea"/>
                        <a:cs typeface="+mn-cs"/>
                      </a:endParaRPr>
                    </a:p>
                    <a:p>
                      <a:pPr algn="ctr" latinLnBrk="1"/>
                      <a:r>
                        <a:rPr lang="en-US" altLang="ko-KR" sz="1200" b="0" i="0" kern="1200" dirty="0">
                          <a:solidFill>
                            <a:schemeClr val="dk1"/>
                          </a:solidFill>
                          <a:effectLst/>
                          <a:latin typeface="+mn-lt"/>
                          <a:ea typeface="+mn-ea"/>
                          <a:cs typeface="+mn-cs"/>
                        </a:rPr>
                        <a:t>(biserial correlation coefficient)</a:t>
                      </a:r>
                      <a:endParaRPr lang="ko-KR" altLang="en-US" sz="1200" b="0" dirty="0"/>
                    </a:p>
                  </a:txBody>
                  <a:tcPr/>
                </a:tc>
                <a:tc>
                  <a:txBody>
                    <a:bodyPr/>
                    <a:lstStyle/>
                    <a:p>
                      <a:pPr algn="ctr" latinLnBrk="1"/>
                      <a:r>
                        <a:rPr lang="en-US" altLang="ko-KR" sz="1200" dirty="0" err="1"/>
                        <a:t>Cramer’v</a:t>
                      </a:r>
                      <a:endParaRPr lang="en-US" altLang="ko-KR" sz="1200" dirty="0"/>
                    </a:p>
                    <a:p>
                      <a:pPr algn="ctr" latinLnBrk="1"/>
                      <a:r>
                        <a:rPr lang="ko-KR" altLang="en-US" sz="1200" dirty="0" err="1"/>
                        <a:t>양류</a:t>
                      </a:r>
                      <a:r>
                        <a:rPr lang="ko-KR" altLang="en-US" sz="1200" dirty="0"/>
                        <a:t> 상관관계</a:t>
                      </a:r>
                    </a:p>
                  </a:txBody>
                  <a:tcPr/>
                </a:tc>
                <a:extLst>
                  <a:ext uri="{0D108BD9-81ED-4DB2-BD59-A6C34878D82A}">
                    <a16:rowId xmlns:a16="http://schemas.microsoft.com/office/drawing/2014/main" val="198264602"/>
                  </a:ext>
                </a:extLst>
              </a:tr>
              <a:tr h="431867">
                <a:tc>
                  <a:txBody>
                    <a:bodyPr/>
                    <a:lstStyle/>
                    <a:p>
                      <a:pPr algn="ctr" latinLnBrk="1"/>
                      <a:r>
                        <a:rPr lang="ko-KR" altLang="en-US" sz="1200" dirty="0"/>
                        <a:t>서열변수</a:t>
                      </a:r>
                      <a:endParaRPr lang="en-US" altLang="ko-KR" sz="1200" dirty="0"/>
                    </a:p>
                    <a:p>
                      <a:pPr algn="ctr" latinLnBrk="1"/>
                      <a:r>
                        <a:rPr lang="en-US" altLang="ko-KR" sz="1200" dirty="0"/>
                        <a:t>(</a:t>
                      </a:r>
                      <a:r>
                        <a:rPr lang="ko-KR" altLang="en-US" sz="1200" dirty="0"/>
                        <a:t>순위변수</a:t>
                      </a:r>
                      <a:r>
                        <a:rPr lang="en-US" altLang="ko-KR" sz="1200" dirty="0"/>
                        <a:t>)</a:t>
                      </a:r>
                      <a:endParaRPr lang="ko-KR" altLang="en-US" sz="1200" dirty="0"/>
                    </a:p>
                  </a:txBody>
                  <a:tcPr/>
                </a:tc>
                <a:tc>
                  <a:txBody>
                    <a:bodyPr/>
                    <a:lstStyle/>
                    <a:p>
                      <a:pPr algn="ctr" latinLnBrk="1"/>
                      <a:endParaRPr lang="ko-KR" altLang="en-US" sz="1200"/>
                    </a:p>
                  </a:txBody>
                  <a:tcPr/>
                </a:tc>
                <a:tc>
                  <a:txBody>
                    <a:bodyPr/>
                    <a:lstStyle/>
                    <a:p>
                      <a:pPr algn="ctr" latinLnBrk="1"/>
                      <a:r>
                        <a:rPr lang="en-US" altLang="ko-KR" sz="1200" dirty="0"/>
                        <a:t>Spearman’s rho</a:t>
                      </a:r>
                    </a:p>
                    <a:p>
                      <a:pPr algn="ctr" latinLnBrk="1"/>
                      <a:r>
                        <a:rPr lang="en-US" altLang="ko-KR" sz="1200" dirty="0"/>
                        <a:t>Kendall tau</a:t>
                      </a:r>
                      <a:endParaRPr lang="ko-KR" altLang="en-US" sz="1200" dirty="0"/>
                    </a:p>
                  </a:txBody>
                  <a:tcPr>
                    <a:solidFill>
                      <a:schemeClr val="accent6">
                        <a:lumMod val="60000"/>
                        <a:lumOff val="40000"/>
                      </a:schemeClr>
                    </a:solidFill>
                  </a:tcPr>
                </a:tc>
                <a:tc>
                  <a:txBody>
                    <a:bodyPr/>
                    <a:lstStyle/>
                    <a:p>
                      <a:pPr algn="ctr" latinLnBrk="1"/>
                      <a:endParaRPr lang="ko-KR" altLang="en-US" sz="1200" dirty="0"/>
                    </a:p>
                  </a:txBody>
                  <a:tcPr/>
                </a:tc>
                <a:tc>
                  <a:txBody>
                    <a:bodyPr/>
                    <a:lstStyle/>
                    <a:p>
                      <a:pPr algn="ctr" latinLnBrk="1"/>
                      <a:r>
                        <a:rPr lang="ko-KR" altLang="en-US" sz="1200" dirty="0"/>
                        <a:t>등위 양분</a:t>
                      </a:r>
                      <a:endParaRPr lang="en-US" altLang="ko-KR" sz="1200" dirty="0"/>
                    </a:p>
                    <a:p>
                      <a:pPr algn="ctr" latinLnBrk="1"/>
                      <a:r>
                        <a:rPr lang="ko-KR" altLang="en-US" sz="1200" dirty="0"/>
                        <a:t>상관관계</a:t>
                      </a:r>
                    </a:p>
                  </a:txBody>
                  <a:tcPr/>
                </a:tc>
                <a:extLst>
                  <a:ext uri="{0D108BD9-81ED-4DB2-BD59-A6C34878D82A}">
                    <a16:rowId xmlns:a16="http://schemas.microsoft.com/office/drawing/2014/main" val="111390712"/>
                  </a:ext>
                </a:extLst>
              </a:tr>
              <a:tr h="411101">
                <a:tc>
                  <a:txBody>
                    <a:bodyPr/>
                    <a:lstStyle/>
                    <a:p>
                      <a:pPr algn="ctr" latinLnBrk="1"/>
                      <a:r>
                        <a:rPr lang="ko-KR" altLang="en-US" sz="1200" dirty="0"/>
                        <a:t>이분화 한 </a:t>
                      </a:r>
                      <a:endParaRPr lang="en-US" altLang="ko-KR" sz="1200" dirty="0"/>
                    </a:p>
                    <a:p>
                      <a:pPr algn="ctr" latinLnBrk="1"/>
                      <a:r>
                        <a:rPr lang="ko-KR" altLang="en-US" sz="1200" dirty="0"/>
                        <a:t>양적변수</a:t>
                      </a:r>
                      <a:endParaRPr lang="en-US" altLang="ko-KR" sz="1200" dirty="0"/>
                    </a:p>
                    <a:p>
                      <a:pPr algn="ctr" latinLnBrk="1"/>
                      <a:r>
                        <a:rPr lang="en-US" altLang="ko-KR" sz="1200" dirty="0"/>
                        <a:t>(</a:t>
                      </a:r>
                      <a:r>
                        <a:rPr lang="ko-KR" altLang="en-US" sz="1200" dirty="0"/>
                        <a:t>명명척도</a:t>
                      </a:r>
                      <a:r>
                        <a:rPr lang="en-US" altLang="ko-KR" sz="1200" dirty="0"/>
                        <a:t>)</a:t>
                      </a:r>
                      <a:endParaRPr lang="ko-KR" altLang="en-US" sz="1200" dirty="0"/>
                    </a:p>
                  </a:txBody>
                  <a:tcPr/>
                </a:tc>
                <a:tc>
                  <a:txBody>
                    <a:bodyPr/>
                    <a:lstStyle/>
                    <a:p>
                      <a:pPr algn="ctr" latinLnBrk="1"/>
                      <a:endParaRPr lang="ko-KR" altLang="en-US" sz="1200" dirty="0"/>
                    </a:p>
                  </a:txBody>
                  <a:tcPr/>
                </a:tc>
                <a:tc>
                  <a:txBody>
                    <a:bodyPr/>
                    <a:lstStyle/>
                    <a:p>
                      <a:pPr algn="ctr" latinLnBrk="1"/>
                      <a:endParaRPr lang="ko-KR" altLang="en-US" sz="1200"/>
                    </a:p>
                  </a:txBody>
                  <a:tcPr/>
                </a:tc>
                <a:tc>
                  <a:txBody>
                    <a:bodyPr/>
                    <a:lstStyle/>
                    <a:p>
                      <a:pPr algn="ctr" latinLnBrk="1"/>
                      <a:r>
                        <a:rPr lang="ko-KR" altLang="en-US" sz="1200" dirty="0"/>
                        <a:t>사분 상관관계</a:t>
                      </a:r>
                      <a:endParaRPr lang="en-US" altLang="ko-KR" sz="1200" dirty="0"/>
                    </a:p>
                    <a:p>
                      <a:pPr algn="ctr" latinLnBrk="1"/>
                      <a:r>
                        <a:rPr lang="en-US" altLang="ko-KR" sz="1200" b="1" dirty="0">
                          <a:solidFill>
                            <a:srgbClr val="000000"/>
                          </a:solidFill>
                          <a:latin typeface="Arial" panose="020B0604020202020204" pitchFamily="34" charset="0"/>
                        </a:rPr>
                        <a:t>tetrachoric correlation</a:t>
                      </a:r>
                      <a:endParaRPr lang="ko-KR" altLang="en-US" sz="1200" dirty="0"/>
                    </a:p>
                  </a:txBody>
                  <a:tcPr/>
                </a:tc>
                <a:tc>
                  <a:txBody>
                    <a:bodyPr/>
                    <a:lstStyle/>
                    <a:p>
                      <a:pPr algn="ctr" latinLnBrk="1"/>
                      <a:r>
                        <a:rPr lang="en-US" altLang="ko-KR" sz="1200" dirty="0" err="1"/>
                        <a:t>Yule”Q</a:t>
                      </a:r>
                      <a:endParaRPr lang="ko-KR" altLang="en-US" sz="1200" dirty="0"/>
                    </a:p>
                  </a:txBody>
                  <a:tcPr/>
                </a:tc>
                <a:extLst>
                  <a:ext uri="{0D108BD9-81ED-4DB2-BD59-A6C34878D82A}">
                    <a16:rowId xmlns:a16="http://schemas.microsoft.com/office/drawing/2014/main" val="1616747100"/>
                  </a:ext>
                </a:extLst>
              </a:tr>
              <a:tr h="531358">
                <a:tc>
                  <a:txBody>
                    <a:bodyPr/>
                    <a:lstStyle/>
                    <a:p>
                      <a:pPr algn="ctr" latinLnBrk="1"/>
                      <a:r>
                        <a:rPr lang="ko-KR" altLang="en-US" sz="1200" dirty="0"/>
                        <a:t>이분화 한 </a:t>
                      </a:r>
                      <a:endParaRPr lang="en-US" altLang="ko-KR" sz="1200" dirty="0"/>
                    </a:p>
                    <a:p>
                      <a:pPr algn="ctr" latinLnBrk="1"/>
                      <a:r>
                        <a:rPr lang="ko-KR" altLang="en-US" sz="1200" dirty="0"/>
                        <a:t>질적변수</a:t>
                      </a:r>
                      <a:r>
                        <a:rPr lang="en-US" altLang="ko-KR" sz="1200" dirty="0"/>
                        <a:t>(</a:t>
                      </a:r>
                      <a:r>
                        <a:rPr lang="ko-KR" altLang="en-US" sz="1200" dirty="0"/>
                        <a:t>명목변수</a:t>
                      </a:r>
                      <a:r>
                        <a:rPr lang="en-US" altLang="ko-KR" sz="1200" dirty="0"/>
                        <a:t>)</a:t>
                      </a:r>
                      <a:endParaRPr lang="ko-KR" altLang="en-US" sz="1200" dirty="0"/>
                    </a:p>
                  </a:txBody>
                  <a:tcPr/>
                </a:tc>
                <a:tc>
                  <a:txBody>
                    <a:bodyPr/>
                    <a:lstStyle/>
                    <a:p>
                      <a:pPr algn="ctr" latinLnBrk="1"/>
                      <a:endParaRPr lang="ko-KR" altLang="en-US" sz="1200" dirty="0"/>
                    </a:p>
                  </a:txBody>
                  <a:tcPr/>
                </a:tc>
                <a:tc>
                  <a:txBody>
                    <a:bodyPr/>
                    <a:lstStyle/>
                    <a:p>
                      <a:pPr algn="ctr" latinLnBrk="1"/>
                      <a:endParaRPr lang="ko-KR" altLang="en-US" sz="1200" dirty="0"/>
                    </a:p>
                  </a:txBody>
                  <a:tcPr/>
                </a:tc>
                <a:tc>
                  <a:txBody>
                    <a:bodyPr/>
                    <a:lstStyle/>
                    <a:p>
                      <a:pPr algn="ctr" latinLnBrk="1"/>
                      <a:endParaRPr lang="ko-KR" altLang="en-US" sz="1200" dirty="0"/>
                    </a:p>
                  </a:txBody>
                  <a:tcPr/>
                </a:tc>
                <a:tc>
                  <a:txBody>
                    <a:bodyPr/>
                    <a:lstStyle/>
                    <a:p>
                      <a:pPr algn="ctr" latinLnBrk="1"/>
                      <a:r>
                        <a:rPr lang="en-US" altLang="ko-KR" sz="1200" dirty="0"/>
                        <a:t>Phi</a:t>
                      </a:r>
                      <a:r>
                        <a:rPr lang="ko-KR" altLang="en-US" sz="1200" dirty="0"/>
                        <a:t> 계수</a:t>
                      </a:r>
                      <a:endParaRPr lang="en-US" altLang="ko-KR" sz="1200" dirty="0"/>
                    </a:p>
                    <a:p>
                      <a:pPr algn="ctr" latinLnBrk="1"/>
                      <a:r>
                        <a:rPr lang="ko-KR" altLang="en-US" sz="1200" dirty="0"/>
                        <a:t>유관계수</a:t>
                      </a:r>
                      <a:endParaRPr lang="en-US" altLang="ko-KR" sz="1200" dirty="0"/>
                    </a:p>
                    <a:p>
                      <a:pPr algn="ctr" latinLnBrk="1"/>
                      <a:r>
                        <a:rPr lang="ko-KR" altLang="en-US" sz="1200" dirty="0" err="1"/>
                        <a:t>카이제곱</a:t>
                      </a:r>
                      <a:r>
                        <a:rPr lang="ko-KR" altLang="en-US" sz="1200" dirty="0"/>
                        <a:t> 검정</a:t>
                      </a:r>
                    </a:p>
                  </a:txBody>
                  <a:tcPr/>
                </a:tc>
                <a:extLst>
                  <a:ext uri="{0D108BD9-81ED-4DB2-BD59-A6C34878D82A}">
                    <a16:rowId xmlns:a16="http://schemas.microsoft.com/office/drawing/2014/main" val="2218984498"/>
                  </a:ext>
                </a:extLst>
              </a:tr>
            </a:tbl>
          </a:graphicData>
        </a:graphic>
      </p:graphicFrame>
      <p:sp>
        <p:nvSpPr>
          <p:cNvPr id="9" name="제목 1">
            <a:extLst>
              <a:ext uri="{FF2B5EF4-FFF2-40B4-BE49-F238E27FC236}">
                <a16:creationId xmlns:a16="http://schemas.microsoft.com/office/drawing/2014/main" id="{840CCBE4-F4B4-4808-AC19-F1D91FF6B848}"/>
              </a:ext>
            </a:extLst>
          </p:cNvPr>
          <p:cNvSpPr txBox="1">
            <a:spLocks/>
          </p:cNvSpPr>
          <p:nvPr/>
        </p:nvSpPr>
        <p:spPr>
          <a:xfrm>
            <a:off x="2231876" y="332656"/>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1500" dirty="0"/>
              <a:t>* </a:t>
            </a:r>
            <a:r>
              <a:rPr lang="ko-KR" altLang="en-US" sz="1500" dirty="0"/>
              <a:t>상관관계 비교</a:t>
            </a:r>
          </a:p>
        </p:txBody>
      </p:sp>
      <p:sp>
        <p:nvSpPr>
          <p:cNvPr id="4" name="TextBox 3">
            <a:extLst>
              <a:ext uri="{FF2B5EF4-FFF2-40B4-BE49-F238E27FC236}">
                <a16:creationId xmlns:a16="http://schemas.microsoft.com/office/drawing/2014/main" id="{3A39317F-8749-4025-B167-89CAAD4EBF4D}"/>
              </a:ext>
            </a:extLst>
          </p:cNvPr>
          <p:cNvSpPr txBox="1"/>
          <p:nvPr/>
        </p:nvSpPr>
        <p:spPr>
          <a:xfrm>
            <a:off x="661775" y="958761"/>
            <a:ext cx="2016224" cy="307777"/>
          </a:xfrm>
          <a:prstGeom prst="rect">
            <a:avLst/>
          </a:prstGeom>
          <a:noFill/>
        </p:spPr>
        <p:txBody>
          <a:bodyPr wrap="square" rtlCol="0">
            <a:spAutoFit/>
          </a:bodyPr>
          <a:lstStyle/>
          <a:p>
            <a:r>
              <a:rPr lang="ko-KR" altLang="en-US" sz="1400" dirty="0" err="1"/>
              <a:t>변수별</a:t>
            </a:r>
            <a:r>
              <a:rPr lang="ko-KR" altLang="en-US" sz="1400" dirty="0"/>
              <a:t> 상관관계</a:t>
            </a:r>
          </a:p>
        </p:txBody>
      </p:sp>
      <p:sp>
        <p:nvSpPr>
          <p:cNvPr id="11" name="직사각형 10">
            <a:extLst>
              <a:ext uri="{FF2B5EF4-FFF2-40B4-BE49-F238E27FC236}">
                <a16:creationId xmlns:a16="http://schemas.microsoft.com/office/drawing/2014/main" id="{AE01CBDF-293F-4D76-AFB8-8A5D7E110C49}"/>
              </a:ext>
            </a:extLst>
          </p:cNvPr>
          <p:cNvSpPr/>
          <p:nvPr/>
        </p:nvSpPr>
        <p:spPr>
          <a:xfrm>
            <a:off x="661775" y="4345851"/>
            <a:ext cx="8158697" cy="276999"/>
          </a:xfrm>
          <a:prstGeom prst="rect">
            <a:avLst/>
          </a:prstGeom>
        </p:spPr>
        <p:txBody>
          <a:bodyPr wrap="square">
            <a:spAutoFit/>
          </a:bodyPr>
          <a:lstStyle/>
          <a:p>
            <a:r>
              <a:rPr lang="ko-KR" altLang="en-US" sz="1200" dirty="0">
                <a:solidFill>
                  <a:srgbClr val="000000"/>
                </a:solidFill>
                <a:latin typeface="Arial" panose="020B0604020202020204" pitchFamily="34" charset="0"/>
              </a:rPr>
              <a:t>예시</a:t>
            </a:r>
            <a:r>
              <a:rPr lang="en-US" altLang="ko-KR" sz="1200" dirty="0">
                <a:solidFill>
                  <a:srgbClr val="000000"/>
                </a:solidFill>
                <a:latin typeface="Arial" panose="020B0604020202020204" pitchFamily="34" charset="0"/>
              </a:rPr>
              <a:t>) </a:t>
            </a:r>
            <a:r>
              <a:rPr lang="ko-KR" altLang="en-US" sz="1200" dirty="0">
                <a:solidFill>
                  <a:srgbClr val="000000"/>
                </a:solidFill>
                <a:latin typeface="Arial" panose="020B0604020202020204" pitchFamily="34" charset="0"/>
              </a:rPr>
              <a:t>사분상관계수 </a:t>
            </a:r>
            <a:r>
              <a:rPr lang="en-US" altLang="ko-KR" sz="1200" dirty="0">
                <a:solidFill>
                  <a:srgbClr val="000000"/>
                </a:solidFill>
                <a:latin typeface="Arial" panose="020B0604020202020204" pitchFamily="34" charset="0"/>
              </a:rPr>
              <a:t>: IQ</a:t>
            </a:r>
            <a:r>
              <a:rPr lang="ko-KR" altLang="en-US" sz="1200" dirty="0">
                <a:solidFill>
                  <a:srgbClr val="000000"/>
                </a:solidFill>
                <a:latin typeface="Arial" panose="020B0604020202020204" pitchFamily="34" charset="0"/>
              </a:rPr>
              <a:t>지능의 상하와 시험의 합격</a:t>
            </a:r>
            <a:r>
              <a:rPr lang="en-US" altLang="ko-KR" sz="1200" dirty="0">
                <a:solidFill>
                  <a:srgbClr val="000000"/>
                </a:solidFill>
                <a:latin typeface="Arial" panose="020B0604020202020204" pitchFamily="34" charset="0"/>
              </a:rPr>
              <a:t>-</a:t>
            </a:r>
            <a:r>
              <a:rPr lang="ko-KR" altLang="en-US" sz="1200" dirty="0">
                <a:solidFill>
                  <a:srgbClr val="000000"/>
                </a:solidFill>
                <a:latin typeface="Arial" panose="020B0604020202020204" pitchFamily="34" charset="0"/>
              </a:rPr>
              <a:t>불합격 상관</a:t>
            </a:r>
            <a:endParaRPr lang="en-US" altLang="ko-KR" sz="1200" dirty="0">
              <a:solidFill>
                <a:srgbClr val="000000"/>
              </a:solidFill>
              <a:latin typeface="Arial" panose="020B0604020202020204" pitchFamily="34" charset="0"/>
            </a:endParaRPr>
          </a:p>
        </p:txBody>
      </p:sp>
      <p:sp>
        <p:nvSpPr>
          <p:cNvPr id="2" name="직사각형 1">
            <a:extLst>
              <a:ext uri="{FF2B5EF4-FFF2-40B4-BE49-F238E27FC236}">
                <a16:creationId xmlns:a16="http://schemas.microsoft.com/office/drawing/2014/main" id="{22C9A27C-8C73-459E-A0E9-8A90E01C5BD3}"/>
              </a:ext>
            </a:extLst>
          </p:cNvPr>
          <p:cNvSpPr/>
          <p:nvPr/>
        </p:nvSpPr>
        <p:spPr>
          <a:xfrm>
            <a:off x="692348" y="4988566"/>
            <a:ext cx="5327452" cy="523220"/>
          </a:xfrm>
          <a:prstGeom prst="rect">
            <a:avLst/>
          </a:prstGeom>
          <a:ln>
            <a:solidFill>
              <a:schemeClr val="accent1">
                <a:lumMod val="75000"/>
              </a:schemeClr>
            </a:solidFill>
          </a:ln>
        </p:spPr>
        <p:txBody>
          <a:bodyPr wrap="square">
            <a:spAutoFit/>
          </a:bodyPr>
          <a:lstStyle/>
          <a:p>
            <a:pPr marL="285750" indent="-285750">
              <a:buFont typeface="Arial" panose="020B0604020202020204" pitchFamily="34" charset="0"/>
              <a:buChar char="•"/>
            </a:pPr>
            <a:r>
              <a:rPr lang="ko-KR" altLang="en-US" sz="1400" dirty="0" err="1"/>
              <a:t>모수적</a:t>
            </a:r>
            <a:r>
              <a:rPr lang="ko-KR" altLang="en-US" sz="1400" dirty="0"/>
              <a:t> 방법 </a:t>
            </a:r>
            <a:r>
              <a:rPr lang="en-US" altLang="ko-KR" sz="1400" dirty="0"/>
              <a:t>(2</a:t>
            </a:r>
            <a:r>
              <a:rPr lang="ko-KR" altLang="en-US" sz="1400" dirty="0"/>
              <a:t>개 변수 정규분포 경우</a:t>
            </a:r>
            <a:r>
              <a:rPr lang="en-US" altLang="ko-KR" sz="1400" dirty="0"/>
              <a:t>) : Person </a:t>
            </a:r>
            <a:r>
              <a:rPr lang="ko-KR" altLang="en-US" sz="1400" dirty="0"/>
              <a:t>상관계수</a:t>
            </a:r>
            <a:endParaRPr lang="en-US" altLang="ko-KR" sz="1400" dirty="0"/>
          </a:p>
          <a:p>
            <a:pPr marL="285750" indent="-285750">
              <a:buFont typeface="Arial" panose="020B0604020202020204" pitchFamily="34" charset="0"/>
              <a:buChar char="•"/>
            </a:pPr>
            <a:r>
              <a:rPr lang="ko-KR" altLang="en-US" sz="1400" dirty="0" err="1"/>
              <a:t>비모수적</a:t>
            </a:r>
            <a:r>
              <a:rPr lang="ko-KR" altLang="en-US" sz="1400" dirty="0"/>
              <a:t> 방법 </a:t>
            </a:r>
            <a:r>
              <a:rPr lang="en-US" altLang="ko-KR" sz="1400" dirty="0"/>
              <a:t>(2</a:t>
            </a:r>
            <a:r>
              <a:rPr lang="ko-KR" altLang="en-US" sz="1400" dirty="0"/>
              <a:t>개 변수 비정규분포 경우</a:t>
            </a:r>
            <a:r>
              <a:rPr lang="en-US" altLang="ko-KR" sz="1400" dirty="0"/>
              <a:t>) : Spearman’s rho</a:t>
            </a:r>
            <a:endParaRPr lang="ko-KR" altLang="en-US" sz="1400" dirty="0"/>
          </a:p>
        </p:txBody>
      </p:sp>
      <p:sp>
        <p:nvSpPr>
          <p:cNvPr id="10" name="TextBox 9">
            <a:extLst>
              <a:ext uri="{FF2B5EF4-FFF2-40B4-BE49-F238E27FC236}">
                <a16:creationId xmlns:a16="http://schemas.microsoft.com/office/drawing/2014/main" id="{356D0AAD-7AD4-4997-882D-9AE88EA4F80A}"/>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상관계수 이해</a:t>
            </a:r>
          </a:p>
        </p:txBody>
      </p:sp>
    </p:spTree>
    <p:extLst>
      <p:ext uri="{BB962C8B-B14F-4D97-AF65-F5344CB8AC3E}">
        <p14:creationId xmlns:p14="http://schemas.microsoft.com/office/powerpoint/2010/main" val="2734055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8A132715-A51E-4666-97A3-C5B75450D08B}"/>
              </a:ext>
            </a:extLst>
          </p:cNvPr>
          <p:cNvSpPr/>
          <p:nvPr/>
        </p:nvSpPr>
        <p:spPr>
          <a:xfrm>
            <a:off x="683568" y="908720"/>
            <a:ext cx="7056784" cy="4023987"/>
          </a:xfrm>
          <a:prstGeom prst="rect">
            <a:avLst/>
          </a:prstGeom>
          <a:ln w="28575">
            <a:solidFill>
              <a:schemeClr val="accent1"/>
            </a:solidFill>
          </a:ln>
        </p:spPr>
        <p:txBody>
          <a:bodyPr wrap="square">
            <a:spAutoFit/>
          </a:bodyPr>
          <a:lstStyle/>
          <a:p>
            <a:pPr fontAlgn="base">
              <a:lnSpc>
                <a:spcPct val="150000"/>
              </a:lnSpc>
            </a:pPr>
            <a:r>
              <a:rPr lang="en-US" altLang="ko-KR" sz="1600" dirty="0"/>
              <a:t>1. </a:t>
            </a:r>
            <a:r>
              <a:rPr lang="ko-KR" altLang="en-US" sz="1600" dirty="0"/>
              <a:t>회귀분석 이해</a:t>
            </a:r>
          </a:p>
          <a:p>
            <a:pPr marL="285750" indent="-285750" fontAlgn="base">
              <a:lnSpc>
                <a:spcPct val="150000"/>
              </a:lnSpc>
              <a:buFont typeface="Wingdings" panose="05000000000000000000" pitchFamily="2" charset="2"/>
              <a:buChar char="§"/>
            </a:pPr>
            <a:r>
              <a:rPr lang="ko-KR" altLang="en-US" sz="1400" b="1" dirty="0"/>
              <a:t>개념</a:t>
            </a:r>
          </a:p>
          <a:p>
            <a:pPr marL="285750" indent="-285750" fontAlgn="base">
              <a:lnSpc>
                <a:spcPct val="150000"/>
              </a:lnSpc>
              <a:buFont typeface="Wingdings" panose="05000000000000000000" pitchFamily="2" charset="2"/>
              <a:buChar char="§"/>
            </a:pPr>
            <a:r>
              <a:rPr lang="ko-KR" altLang="en-US" sz="1400" b="1" dirty="0"/>
              <a:t>회귀분석 종류</a:t>
            </a:r>
          </a:p>
          <a:p>
            <a:pPr marL="285750" indent="-285750" fontAlgn="base">
              <a:lnSpc>
                <a:spcPct val="150000"/>
              </a:lnSpc>
              <a:buFont typeface="Wingdings" panose="05000000000000000000" pitchFamily="2" charset="2"/>
              <a:buChar char="§"/>
            </a:pPr>
            <a:r>
              <a:rPr lang="ko-KR" altLang="en-US" sz="1400" b="1" dirty="0"/>
              <a:t>회귀분석의 가정</a:t>
            </a:r>
            <a:endParaRPr lang="en-US" altLang="ko-KR" sz="1400" b="1" dirty="0"/>
          </a:p>
          <a:p>
            <a:pPr marL="285750" indent="-285750" fontAlgn="base">
              <a:lnSpc>
                <a:spcPct val="150000"/>
              </a:lnSpc>
              <a:buFont typeface="Wingdings" panose="05000000000000000000" pitchFamily="2" charset="2"/>
              <a:buChar char="§"/>
            </a:pPr>
            <a:r>
              <a:rPr lang="ko-KR" altLang="en-US" sz="1400" b="1" dirty="0"/>
              <a:t>상관분석과 회귀분석</a:t>
            </a:r>
            <a:endParaRPr lang="en-US" altLang="ko-KR" sz="1400" b="1" dirty="0"/>
          </a:p>
          <a:p>
            <a:pPr marL="285750" indent="-285750" fontAlgn="base">
              <a:lnSpc>
                <a:spcPct val="150000"/>
              </a:lnSpc>
              <a:buFont typeface="Wingdings" panose="05000000000000000000" pitchFamily="2" charset="2"/>
              <a:buChar char="§"/>
            </a:pPr>
            <a:endParaRPr lang="ko-KR" altLang="en-US" sz="1400" b="1" dirty="0"/>
          </a:p>
          <a:p>
            <a:pPr fontAlgn="base">
              <a:lnSpc>
                <a:spcPct val="150000"/>
              </a:lnSpc>
            </a:pPr>
            <a:r>
              <a:rPr lang="en-US" altLang="ko-KR" sz="1600" dirty="0"/>
              <a:t>2. </a:t>
            </a:r>
            <a:r>
              <a:rPr lang="ko-KR" altLang="en-US" sz="1600" dirty="0"/>
              <a:t>회귀분석 과정</a:t>
            </a:r>
          </a:p>
          <a:p>
            <a:pPr marL="285750" indent="-285750" fontAlgn="base">
              <a:lnSpc>
                <a:spcPct val="150000"/>
              </a:lnSpc>
              <a:buFont typeface="Wingdings" panose="05000000000000000000" pitchFamily="2" charset="2"/>
              <a:buChar char="§"/>
            </a:pPr>
            <a:r>
              <a:rPr lang="ko-KR" altLang="en-US" sz="1400" b="1" dirty="0"/>
              <a:t>결정계수</a:t>
            </a:r>
          </a:p>
          <a:p>
            <a:pPr marL="285750" indent="-285750" fontAlgn="base">
              <a:lnSpc>
                <a:spcPct val="150000"/>
              </a:lnSpc>
              <a:buFont typeface="Wingdings" panose="05000000000000000000" pitchFamily="2" charset="2"/>
              <a:buChar char="§"/>
            </a:pPr>
            <a:r>
              <a:rPr lang="ko-KR" altLang="en-US" sz="1400" b="1" dirty="0"/>
              <a:t>가설검정</a:t>
            </a:r>
            <a:r>
              <a:rPr lang="en-US" altLang="ko-KR" sz="1400" b="1" dirty="0"/>
              <a:t>(</a:t>
            </a:r>
            <a:r>
              <a:rPr lang="ko-KR" altLang="en-US" sz="1400" b="1" dirty="0" err="1"/>
              <a:t>귀무가설</a:t>
            </a:r>
            <a:r>
              <a:rPr lang="en-US" altLang="ko-KR" sz="1400" b="1" dirty="0"/>
              <a:t>.</a:t>
            </a:r>
            <a:r>
              <a:rPr lang="ko-KR" altLang="en-US" sz="1400" b="1" dirty="0"/>
              <a:t>대립가설</a:t>
            </a:r>
            <a:r>
              <a:rPr lang="en-US" altLang="ko-KR" sz="1400" b="1" dirty="0"/>
              <a:t>)</a:t>
            </a:r>
            <a:endParaRPr lang="ko-KR" altLang="en-US" sz="1400" b="1" dirty="0"/>
          </a:p>
          <a:p>
            <a:pPr marL="285750" indent="-285750" fontAlgn="base">
              <a:lnSpc>
                <a:spcPct val="150000"/>
              </a:lnSpc>
              <a:buFont typeface="Wingdings" panose="05000000000000000000" pitchFamily="2" charset="2"/>
              <a:buChar char="§"/>
            </a:pPr>
            <a:r>
              <a:rPr lang="en-US" altLang="ko-KR" sz="1400" b="1" dirty="0"/>
              <a:t>p-value</a:t>
            </a:r>
          </a:p>
          <a:p>
            <a:pPr marL="342900" indent="-342900" fontAlgn="base">
              <a:lnSpc>
                <a:spcPct val="150000"/>
              </a:lnSpc>
              <a:buAutoNum type="arabicPeriod" startAt="3"/>
            </a:pPr>
            <a:r>
              <a:rPr lang="ko-KR" altLang="en-US" sz="1400" b="1" dirty="0"/>
              <a:t>회귀분석 실습 사례</a:t>
            </a:r>
            <a:endParaRPr lang="en-US" altLang="ko-KR" sz="1400" b="1" dirty="0"/>
          </a:p>
          <a:p>
            <a:pPr marL="342900" indent="-342900" fontAlgn="base">
              <a:lnSpc>
                <a:spcPct val="150000"/>
              </a:lnSpc>
              <a:buAutoNum type="arabicPeriod" startAt="3"/>
            </a:pPr>
            <a:r>
              <a:rPr lang="ko-KR" altLang="en-US" sz="1400" b="1" dirty="0"/>
              <a:t>다중회귀분석</a:t>
            </a:r>
            <a:endParaRPr lang="en-US" altLang="ko-KR" sz="1400" b="1" dirty="0"/>
          </a:p>
        </p:txBody>
      </p:sp>
      <p:sp>
        <p:nvSpPr>
          <p:cNvPr id="2" name="바닥글 개체 틀 1">
            <a:extLst>
              <a:ext uri="{FF2B5EF4-FFF2-40B4-BE49-F238E27FC236}">
                <a16:creationId xmlns:a16="http://schemas.microsoft.com/office/drawing/2014/main" id="{32DC8BEE-F3DE-4A0C-89A6-4D60658B579E}"/>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6D6820E3-7341-41F2-A949-54774249BCD0}"/>
              </a:ext>
            </a:extLst>
          </p:cNvPr>
          <p:cNvSpPr>
            <a:spLocks noGrp="1"/>
          </p:cNvSpPr>
          <p:nvPr>
            <p:ph type="sldNum" sz="quarter" idx="12"/>
          </p:nvPr>
        </p:nvSpPr>
        <p:spPr/>
        <p:txBody>
          <a:bodyPr/>
          <a:lstStyle/>
          <a:p>
            <a:fld id="{DE77BB65-F969-4654-BF30-45C70C1BE112}" type="slidenum">
              <a:rPr lang="ko-KR" altLang="en-US" smtClean="0"/>
              <a:pPr/>
              <a:t>41</a:t>
            </a:fld>
            <a:endParaRPr lang="ko-KR" altLang="en-US"/>
          </a:p>
        </p:txBody>
      </p:sp>
    </p:spTree>
    <p:extLst>
      <p:ext uri="{BB962C8B-B14F-4D97-AF65-F5344CB8AC3E}">
        <p14:creationId xmlns:p14="http://schemas.microsoft.com/office/powerpoint/2010/main" val="3581628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EE0385C5-F26F-45B6-885E-3CE2C8B4E7BC}"/>
              </a:ext>
            </a:extLst>
          </p:cNvPr>
          <p:cNvSpPr/>
          <p:nvPr/>
        </p:nvSpPr>
        <p:spPr>
          <a:xfrm>
            <a:off x="3059832" y="296432"/>
            <a:ext cx="2721584" cy="369332"/>
          </a:xfrm>
          <a:prstGeom prst="rect">
            <a:avLst/>
          </a:prstGeom>
        </p:spPr>
        <p:txBody>
          <a:bodyPr wrap="square">
            <a:spAutoFit/>
          </a:bodyPr>
          <a:lstStyle/>
          <a:p>
            <a:r>
              <a:rPr lang="en-US" altLang="ko-KR" dirty="0"/>
              <a:t>Regression Analysis </a:t>
            </a:r>
            <a:r>
              <a:rPr lang="ko-KR" altLang="en-US" dirty="0"/>
              <a:t>배경</a:t>
            </a:r>
            <a:r>
              <a:rPr lang="en-US" altLang="ko-KR" dirty="0"/>
              <a:t> </a:t>
            </a:r>
            <a:endParaRPr lang="ko-KR" altLang="en-US" dirty="0"/>
          </a:p>
        </p:txBody>
      </p:sp>
      <p:sp>
        <p:nvSpPr>
          <p:cNvPr id="3" name="직사각형 2">
            <a:extLst>
              <a:ext uri="{FF2B5EF4-FFF2-40B4-BE49-F238E27FC236}">
                <a16:creationId xmlns:a16="http://schemas.microsoft.com/office/drawing/2014/main" id="{F0647268-16C1-417E-901B-D27A2782CC06}"/>
              </a:ext>
            </a:extLst>
          </p:cNvPr>
          <p:cNvSpPr/>
          <p:nvPr/>
        </p:nvSpPr>
        <p:spPr>
          <a:xfrm>
            <a:off x="276996" y="1395572"/>
            <a:ext cx="8407095" cy="823239"/>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ko-KR" altLang="en-US" sz="1100" dirty="0"/>
              <a:t>종속변수</a:t>
            </a:r>
            <a:r>
              <a:rPr lang="en-US" altLang="ko-KR" sz="1100" dirty="0"/>
              <a:t>,(</a:t>
            </a:r>
            <a:r>
              <a:rPr lang="ko-KR" altLang="en-US" sz="1100" dirty="0"/>
              <a:t>목표변수</a:t>
            </a:r>
            <a:r>
              <a:rPr lang="en-US" altLang="ko-KR" sz="1100" dirty="0"/>
              <a:t>, y)</a:t>
            </a:r>
            <a:r>
              <a:rPr lang="ko-KR" altLang="en-US" sz="1100" dirty="0"/>
              <a:t>가 독립변수</a:t>
            </a:r>
            <a:r>
              <a:rPr lang="en-US" altLang="ko-KR" sz="1100" dirty="0"/>
              <a:t>(</a:t>
            </a:r>
            <a:r>
              <a:rPr lang="ko-KR" altLang="en-US" sz="1100" dirty="0"/>
              <a:t>입력변수</a:t>
            </a:r>
            <a:r>
              <a:rPr lang="en-US" altLang="ko-KR" sz="1100" dirty="0"/>
              <a:t>, </a:t>
            </a:r>
            <a:r>
              <a:rPr lang="ko-KR" altLang="en-US" sz="1100" dirty="0"/>
              <a:t>설명변수</a:t>
            </a:r>
            <a:r>
              <a:rPr lang="en-US" altLang="ko-KR" sz="1100" dirty="0"/>
              <a:t>,x)</a:t>
            </a:r>
            <a:r>
              <a:rPr lang="ko-KR" altLang="en-US" sz="1100" dirty="0"/>
              <a:t>들에 의해서 원인과 </a:t>
            </a:r>
            <a:r>
              <a:rPr lang="ko-KR" altLang="en-US" sz="1100" dirty="0" err="1"/>
              <a:t>결과간의</a:t>
            </a:r>
            <a:r>
              <a:rPr lang="ko-KR" altLang="en-US" sz="1100" dirty="0"/>
              <a:t> 인과관계를 설명하는 분석 방법</a:t>
            </a:r>
            <a:endParaRPr lang="en-US" altLang="ko-KR" sz="1100" dirty="0"/>
          </a:p>
          <a:p>
            <a:pPr marL="171450" indent="-171450" fontAlgn="base">
              <a:lnSpc>
                <a:spcPct val="150000"/>
              </a:lnSpc>
              <a:buFont typeface="Arial" panose="020B0604020202020204" pitchFamily="34" charset="0"/>
              <a:buChar char="•"/>
            </a:pPr>
            <a:r>
              <a:rPr lang="ko-KR" altLang="en-US" sz="1100" dirty="0"/>
              <a:t>훈련 데이터세트 </a:t>
            </a:r>
            <a:r>
              <a:rPr lang="en-US" altLang="ko-KR" sz="1100" dirty="0"/>
              <a:t>(X, Y) </a:t>
            </a:r>
            <a:r>
              <a:rPr lang="ko-KR" altLang="en-US" sz="1100" dirty="0"/>
              <a:t>로 부터 학습알고리즘을 이용하여 가설을 생성하고</a:t>
            </a:r>
            <a:r>
              <a:rPr lang="en-US" altLang="ko-KR" sz="1100" dirty="0"/>
              <a:t>, </a:t>
            </a:r>
            <a:r>
              <a:rPr lang="ko-KR" altLang="en-US" sz="1100" dirty="0"/>
              <a:t>생성된 가설에 데이터를 입력하여 예측 값 데이터를 얻는 것</a:t>
            </a:r>
          </a:p>
        </p:txBody>
      </p:sp>
      <p:sp>
        <p:nvSpPr>
          <p:cNvPr id="10" name="바닥글 개체 틀 9">
            <a:extLst>
              <a:ext uri="{FF2B5EF4-FFF2-40B4-BE49-F238E27FC236}">
                <a16:creationId xmlns:a16="http://schemas.microsoft.com/office/drawing/2014/main" id="{2688E45E-9D6F-4891-BD71-A1A9EFDC948B}"/>
              </a:ext>
            </a:extLst>
          </p:cNvPr>
          <p:cNvSpPr>
            <a:spLocks noGrp="1"/>
          </p:cNvSpPr>
          <p:nvPr>
            <p:ph type="ftr" sz="quarter" idx="11"/>
          </p:nvPr>
        </p:nvSpPr>
        <p:spPr/>
        <p:txBody>
          <a:bodyPr/>
          <a:lstStyle/>
          <a:p>
            <a:r>
              <a:rPr lang="en-US" altLang="ko-KR"/>
              <a:t>UBION PBL- FBA</a:t>
            </a:r>
            <a:endParaRPr lang="ko-KR" altLang="en-US"/>
          </a:p>
        </p:txBody>
      </p:sp>
      <p:sp>
        <p:nvSpPr>
          <p:cNvPr id="11" name="슬라이드 번호 개체 틀 10">
            <a:extLst>
              <a:ext uri="{FF2B5EF4-FFF2-40B4-BE49-F238E27FC236}">
                <a16:creationId xmlns:a16="http://schemas.microsoft.com/office/drawing/2014/main" id="{0A139E83-8DA8-4CB0-9822-9208789C702B}"/>
              </a:ext>
            </a:extLst>
          </p:cNvPr>
          <p:cNvSpPr>
            <a:spLocks noGrp="1"/>
          </p:cNvSpPr>
          <p:nvPr>
            <p:ph type="sldNum" sz="quarter" idx="12"/>
          </p:nvPr>
        </p:nvSpPr>
        <p:spPr/>
        <p:txBody>
          <a:bodyPr/>
          <a:lstStyle/>
          <a:p>
            <a:fld id="{DE77BB65-F969-4654-BF30-45C70C1BE112}" type="slidenum">
              <a:rPr lang="ko-KR" altLang="en-US" smtClean="0"/>
              <a:pPr/>
              <a:t>42</a:t>
            </a:fld>
            <a:endParaRPr lang="ko-KR" altLang="en-US"/>
          </a:p>
        </p:txBody>
      </p:sp>
      <p:sp>
        <p:nvSpPr>
          <p:cNvPr id="12" name="직사각형 11">
            <a:extLst>
              <a:ext uri="{FF2B5EF4-FFF2-40B4-BE49-F238E27FC236}">
                <a16:creationId xmlns:a16="http://schemas.microsoft.com/office/drawing/2014/main" id="{2B6D5FAC-05CF-4751-8F25-5E2BF735A3DE}"/>
              </a:ext>
            </a:extLst>
          </p:cNvPr>
          <p:cNvSpPr/>
          <p:nvPr/>
        </p:nvSpPr>
        <p:spPr>
          <a:xfrm>
            <a:off x="276996" y="2481727"/>
            <a:ext cx="5504420" cy="646331"/>
          </a:xfrm>
          <a:prstGeom prst="rect">
            <a:avLst/>
          </a:prstGeom>
          <a:ln>
            <a:solidFill>
              <a:schemeClr val="tx1"/>
            </a:solidFill>
          </a:ln>
        </p:spPr>
        <p:txBody>
          <a:bodyPr wrap="square">
            <a:spAutoFit/>
          </a:bodyPr>
          <a:lstStyle/>
          <a:p>
            <a:r>
              <a:rPr lang="en-US" altLang="ko-KR" sz="1200" dirty="0"/>
              <a:t>Francis Galton(1822-1911)</a:t>
            </a:r>
          </a:p>
          <a:p>
            <a:r>
              <a:rPr lang="ko-KR" altLang="en-US" sz="1200" dirty="0"/>
              <a:t>통계학 교과서에서 회귀</a:t>
            </a:r>
            <a:r>
              <a:rPr lang="en-US" altLang="ko-KR" sz="1200" dirty="0"/>
              <a:t>(regression)</a:t>
            </a:r>
            <a:r>
              <a:rPr lang="ko-KR" altLang="en-US" sz="1200" dirty="0"/>
              <a:t>라는 용어를 처음 사용</a:t>
            </a:r>
            <a:endParaRPr lang="en-US" altLang="ko-KR" sz="1200" dirty="0"/>
          </a:p>
          <a:p>
            <a:r>
              <a:rPr lang="en-US" altLang="ko-KR" sz="1200" dirty="0"/>
              <a:t>“</a:t>
            </a:r>
            <a:r>
              <a:rPr lang="ko-KR" altLang="en-US" sz="1200" dirty="0"/>
              <a:t>아버지 키와 아들 키 관계＂</a:t>
            </a:r>
          </a:p>
        </p:txBody>
      </p:sp>
      <p:sp>
        <p:nvSpPr>
          <p:cNvPr id="14" name="내용 개체 틀 6">
            <a:extLst>
              <a:ext uri="{FF2B5EF4-FFF2-40B4-BE49-F238E27FC236}">
                <a16:creationId xmlns:a16="http://schemas.microsoft.com/office/drawing/2014/main" id="{EE5B1489-C5D7-4102-A755-36CE2C93E0BF}"/>
              </a:ext>
            </a:extLst>
          </p:cNvPr>
          <p:cNvSpPr txBox="1">
            <a:spLocks/>
          </p:cNvSpPr>
          <p:nvPr/>
        </p:nvSpPr>
        <p:spPr>
          <a:xfrm>
            <a:off x="276996" y="5328199"/>
            <a:ext cx="8300927" cy="902920"/>
          </a:xfrm>
          <a:prstGeom prst="rect">
            <a:avLst/>
          </a:prstGeom>
          <a:solidFill>
            <a:schemeClr val="bg1"/>
          </a:solidFill>
          <a:ln>
            <a:solidFill>
              <a:schemeClr val="accent1"/>
            </a:solidFill>
          </a:ln>
        </p:spPr>
        <p:txBody>
          <a:bodyPr vert="horz" lIns="68580" tIns="34290" rIns="68580" bIns="3429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ko-KR" altLang="en-US" sz="1100" b="1" kern="0" dirty="0">
                <a:solidFill>
                  <a:srgbClr val="000000"/>
                </a:solidFill>
                <a:latin typeface="한양신명조"/>
              </a:rPr>
              <a:t>종속변수</a:t>
            </a:r>
            <a:r>
              <a:rPr lang="en-US" altLang="ko-KR" sz="1100" b="1" kern="0" dirty="0">
                <a:solidFill>
                  <a:srgbClr val="000000"/>
                </a:solidFill>
                <a:latin typeface="한양신명조"/>
              </a:rPr>
              <a:t>(dependent variable) </a:t>
            </a:r>
            <a:r>
              <a:rPr lang="en-US" altLang="ko-KR" sz="1100" kern="0" dirty="0">
                <a:solidFill>
                  <a:srgbClr val="000000"/>
                </a:solidFill>
                <a:latin typeface="한양신명조"/>
              </a:rPr>
              <a:t>, </a:t>
            </a:r>
            <a:r>
              <a:rPr lang="ko-KR" altLang="en-US" sz="1100" kern="0" dirty="0">
                <a:solidFill>
                  <a:srgbClr val="000000"/>
                </a:solidFill>
                <a:latin typeface="한양신명조"/>
              </a:rPr>
              <a:t>반응변수</a:t>
            </a:r>
            <a:r>
              <a:rPr lang="en-US" altLang="ko-KR" sz="1100" kern="0" dirty="0">
                <a:solidFill>
                  <a:srgbClr val="000000"/>
                </a:solidFill>
                <a:latin typeface="한양신명조"/>
              </a:rPr>
              <a:t>(response variable),</a:t>
            </a:r>
            <a:r>
              <a:rPr lang="en-US" altLang="ko-KR" sz="1100" dirty="0"/>
              <a:t> </a:t>
            </a:r>
            <a:r>
              <a:rPr lang="ko-KR" altLang="en-US" sz="1100" dirty="0"/>
              <a:t>목표변수</a:t>
            </a:r>
            <a:r>
              <a:rPr lang="en-US" altLang="ko-KR" sz="1100" dirty="0"/>
              <a:t>(target variable)  :  </a:t>
            </a:r>
            <a:r>
              <a:rPr lang="ko-KR" altLang="en-US" sz="1100" dirty="0"/>
              <a:t>설명</a:t>
            </a:r>
            <a:r>
              <a:rPr lang="en-US" altLang="ko-KR" sz="1100" dirty="0"/>
              <a:t>(</a:t>
            </a:r>
            <a:r>
              <a:rPr lang="ko-KR" altLang="en-US" sz="1100" dirty="0"/>
              <a:t>예측</a:t>
            </a:r>
            <a:r>
              <a:rPr lang="en-US" altLang="ko-KR" sz="1100" dirty="0"/>
              <a:t>)</a:t>
            </a:r>
            <a:r>
              <a:rPr lang="ko-KR" altLang="en-US" sz="1100" dirty="0"/>
              <a:t>되어지는 변수</a:t>
            </a:r>
            <a:r>
              <a:rPr lang="en-US" altLang="ko-KR" sz="1100" dirty="0"/>
              <a:t>, </a:t>
            </a:r>
            <a:r>
              <a:rPr lang="ko-KR" altLang="en-US" sz="1100" b="1" dirty="0"/>
              <a:t>결과</a:t>
            </a:r>
            <a:endParaRPr lang="en-US" altLang="ko-KR" sz="1100" b="1" dirty="0"/>
          </a:p>
          <a:p>
            <a:pPr>
              <a:lnSpc>
                <a:spcPct val="150000"/>
              </a:lnSpc>
            </a:pPr>
            <a:r>
              <a:rPr lang="ko-KR" altLang="en-US" sz="1100" b="1" kern="0" dirty="0">
                <a:solidFill>
                  <a:srgbClr val="000000"/>
                </a:solidFill>
                <a:latin typeface="한양신명조"/>
              </a:rPr>
              <a:t>독립변수</a:t>
            </a:r>
            <a:r>
              <a:rPr lang="en-US" altLang="ko-KR" sz="1100" b="1" kern="0" dirty="0">
                <a:solidFill>
                  <a:srgbClr val="000000"/>
                </a:solidFill>
                <a:latin typeface="한양신명조"/>
              </a:rPr>
              <a:t>(independent variable)</a:t>
            </a:r>
            <a:r>
              <a:rPr lang="ko-KR" altLang="en-US" sz="1100" b="1" kern="0" dirty="0">
                <a:solidFill>
                  <a:srgbClr val="000000"/>
                </a:solidFill>
                <a:ea typeface="한양신명조"/>
              </a:rPr>
              <a:t> </a:t>
            </a:r>
            <a:r>
              <a:rPr lang="en-US" altLang="ko-KR" sz="1100" kern="0" dirty="0">
                <a:solidFill>
                  <a:srgbClr val="000000"/>
                </a:solidFill>
                <a:ea typeface="한양신명조"/>
              </a:rPr>
              <a:t>, </a:t>
            </a:r>
            <a:r>
              <a:rPr lang="ko-KR" altLang="en-US" sz="1100" kern="0" dirty="0">
                <a:solidFill>
                  <a:srgbClr val="000000"/>
                </a:solidFill>
                <a:ea typeface="한양신명조"/>
              </a:rPr>
              <a:t>설명변수</a:t>
            </a:r>
            <a:r>
              <a:rPr lang="en-US" altLang="ko-KR" sz="1100" kern="0" dirty="0">
                <a:solidFill>
                  <a:srgbClr val="000000"/>
                </a:solidFill>
                <a:ea typeface="한양신명조"/>
              </a:rPr>
              <a:t>(</a:t>
            </a:r>
            <a:r>
              <a:rPr lang="en-US" altLang="ko-KR" sz="1100" kern="0" dirty="0">
                <a:solidFill>
                  <a:srgbClr val="000000"/>
                </a:solidFill>
                <a:latin typeface="한양신명조"/>
              </a:rPr>
              <a:t>explanatory variable) </a:t>
            </a:r>
            <a:r>
              <a:rPr lang="en-US" altLang="ko-KR" sz="1100" kern="0" dirty="0">
                <a:solidFill>
                  <a:srgbClr val="000000"/>
                </a:solidFill>
                <a:ea typeface="한양신명조"/>
              </a:rPr>
              <a:t>: </a:t>
            </a:r>
            <a:r>
              <a:rPr lang="ko-KR" altLang="en-US" sz="1100" kern="0" dirty="0">
                <a:solidFill>
                  <a:srgbClr val="000000"/>
                </a:solidFill>
                <a:ea typeface="한양신명조"/>
              </a:rPr>
              <a:t>선형회귀분석에서 </a:t>
            </a:r>
            <a:r>
              <a:rPr lang="ko-KR" altLang="en-US" sz="1100" b="1" kern="0" dirty="0">
                <a:solidFill>
                  <a:srgbClr val="000000"/>
                </a:solidFill>
                <a:ea typeface="한양신명조"/>
              </a:rPr>
              <a:t>원인</a:t>
            </a:r>
            <a:r>
              <a:rPr lang="ko-KR" altLang="en-US" sz="1100" kern="0" dirty="0">
                <a:solidFill>
                  <a:srgbClr val="000000"/>
                </a:solidFill>
                <a:ea typeface="한양신명조"/>
              </a:rPr>
              <a:t>의 역할을 하는 변수</a:t>
            </a:r>
            <a:r>
              <a:rPr lang="en-US" altLang="ko-KR" sz="1100" kern="0" dirty="0">
                <a:solidFill>
                  <a:srgbClr val="000000"/>
                </a:solidFill>
                <a:latin typeface="한양신명조"/>
              </a:rPr>
              <a:t> </a:t>
            </a:r>
          </a:p>
          <a:p>
            <a:pPr marL="0" indent="0">
              <a:lnSpc>
                <a:spcPct val="150000"/>
              </a:lnSpc>
              <a:buNone/>
            </a:pPr>
            <a:r>
              <a:rPr lang="ko-KR" altLang="en-US" sz="1100" dirty="0"/>
              <a:t>          입력변수</a:t>
            </a:r>
            <a:r>
              <a:rPr lang="en-US" altLang="ko-KR" sz="1100" dirty="0"/>
              <a:t>(input variable)  , </a:t>
            </a:r>
            <a:r>
              <a:rPr lang="ko-KR" altLang="en-US" sz="1100" dirty="0"/>
              <a:t>반응변수를 설명</a:t>
            </a:r>
            <a:r>
              <a:rPr lang="en-US" altLang="ko-KR" sz="1100" dirty="0"/>
              <a:t>(</a:t>
            </a:r>
            <a:r>
              <a:rPr lang="ko-KR" altLang="en-US" sz="1100" dirty="0"/>
              <a:t>예측</a:t>
            </a:r>
            <a:r>
              <a:rPr lang="en-US" altLang="ko-KR" sz="1100" dirty="0"/>
              <a:t>)</a:t>
            </a:r>
            <a:r>
              <a:rPr lang="ko-KR" altLang="en-US" sz="1100" dirty="0"/>
              <a:t>하는데 이용되는 변수</a:t>
            </a:r>
          </a:p>
        </p:txBody>
      </p:sp>
      <p:sp>
        <p:nvSpPr>
          <p:cNvPr id="15" name="직사각형 14">
            <a:extLst>
              <a:ext uri="{FF2B5EF4-FFF2-40B4-BE49-F238E27FC236}">
                <a16:creationId xmlns:a16="http://schemas.microsoft.com/office/drawing/2014/main" id="{F9229A73-6CEF-4659-BC6C-F2A487D2B4B3}"/>
              </a:ext>
            </a:extLst>
          </p:cNvPr>
          <p:cNvSpPr/>
          <p:nvPr/>
        </p:nvSpPr>
        <p:spPr>
          <a:xfrm>
            <a:off x="276996" y="3218656"/>
            <a:ext cx="4572000" cy="276999"/>
          </a:xfrm>
          <a:prstGeom prst="rect">
            <a:avLst/>
          </a:prstGeom>
        </p:spPr>
        <p:txBody>
          <a:bodyPr>
            <a:spAutoFit/>
          </a:bodyPr>
          <a:lstStyle/>
          <a:p>
            <a:pPr fontAlgn="base"/>
            <a:r>
              <a:rPr lang="en-US" altLang="ko-KR" sz="1200" dirty="0">
                <a:solidFill>
                  <a:srgbClr val="FF0000"/>
                </a:solidFill>
              </a:rPr>
              <a:t>#</a:t>
            </a:r>
            <a:r>
              <a:rPr lang="ko-KR" altLang="en-US" sz="1200" dirty="0">
                <a:solidFill>
                  <a:srgbClr val="FF0000"/>
                </a:solidFill>
              </a:rPr>
              <a:t>회귀 </a:t>
            </a:r>
            <a:r>
              <a:rPr lang="en-US" altLang="ko-KR" sz="1200" dirty="0">
                <a:solidFill>
                  <a:srgbClr val="FF0000"/>
                </a:solidFill>
              </a:rPr>
              <a:t>: </a:t>
            </a:r>
            <a:r>
              <a:rPr lang="ko-KR" altLang="en-US" sz="1200" dirty="0">
                <a:solidFill>
                  <a:srgbClr val="FF0000"/>
                </a:solidFill>
              </a:rPr>
              <a:t>표본에 의한 경우 평균으로 돌아가려는 특성</a:t>
            </a:r>
          </a:p>
        </p:txBody>
      </p:sp>
      <p:sp>
        <p:nvSpPr>
          <p:cNvPr id="16" name="내용 개체 틀 1">
            <a:extLst>
              <a:ext uri="{FF2B5EF4-FFF2-40B4-BE49-F238E27FC236}">
                <a16:creationId xmlns:a16="http://schemas.microsoft.com/office/drawing/2014/main" id="{1335CF86-D183-45B4-912D-BE4E3629688B}"/>
              </a:ext>
            </a:extLst>
          </p:cNvPr>
          <p:cNvSpPr txBox="1">
            <a:spLocks/>
          </p:cNvSpPr>
          <p:nvPr/>
        </p:nvSpPr>
        <p:spPr>
          <a:xfrm>
            <a:off x="281429" y="4003327"/>
            <a:ext cx="8287894" cy="716624"/>
          </a:xfrm>
          <a:prstGeom prst="rect">
            <a:avLst/>
          </a:prstGeom>
          <a:ln>
            <a:solidFill>
              <a:schemeClr val="accent1"/>
            </a:solidFill>
          </a:ln>
        </p:spPr>
        <p:txBody>
          <a:bodyPr vert="horz" lIns="68580" tIns="34290" rIns="68580" bIns="3429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150000"/>
              </a:lnSpc>
              <a:buFont typeface="Wingdings" panose="05000000000000000000" pitchFamily="2" charset="2"/>
              <a:buChar char="§"/>
            </a:pPr>
            <a:r>
              <a:rPr lang="ko-KR" altLang="en-US" sz="1200" dirty="0"/>
              <a:t>독립변수</a:t>
            </a:r>
            <a:r>
              <a:rPr lang="en-US" altLang="ko-KR" sz="1200" dirty="0"/>
              <a:t>(x)</a:t>
            </a:r>
            <a:r>
              <a:rPr lang="ko-KR" altLang="en-US" sz="1200" dirty="0"/>
              <a:t>와 종속변수</a:t>
            </a:r>
            <a:r>
              <a:rPr lang="en-US" altLang="ko-KR" sz="1200" dirty="0"/>
              <a:t>(y) </a:t>
            </a:r>
            <a:r>
              <a:rPr lang="ko-KR" altLang="en-US" sz="1200" dirty="0"/>
              <a:t>간의 관계 설명  관심있는 </a:t>
            </a:r>
            <a:r>
              <a:rPr lang="en-US" altLang="ko-KR" sz="1200" dirty="0"/>
              <a:t>y</a:t>
            </a:r>
            <a:r>
              <a:rPr lang="ko-KR" altLang="en-US" sz="1200" dirty="0"/>
              <a:t>에 대해 </a:t>
            </a:r>
            <a:r>
              <a:rPr lang="en-US" altLang="ko-KR" sz="1200" dirty="0"/>
              <a:t>x</a:t>
            </a:r>
            <a:r>
              <a:rPr lang="ko-KR" altLang="en-US" sz="1200" dirty="0"/>
              <a:t>가 어떻게</a:t>
            </a:r>
            <a:r>
              <a:rPr lang="en-US" altLang="ko-KR" sz="1200" dirty="0"/>
              <a:t>, </a:t>
            </a:r>
            <a:r>
              <a:rPr lang="ko-KR" altLang="en-US" sz="1200" dirty="0"/>
              <a:t>얼마나 영향을 주는지 </a:t>
            </a:r>
            <a:r>
              <a:rPr lang="ko-KR" altLang="en-US" sz="1200" b="1" dirty="0"/>
              <a:t>설명</a:t>
            </a:r>
            <a:r>
              <a:rPr lang="en-US" altLang="ko-KR" sz="1200" b="1" dirty="0"/>
              <a:t>(explanation) </a:t>
            </a:r>
          </a:p>
          <a:p>
            <a:pPr fontAlgn="base">
              <a:lnSpc>
                <a:spcPct val="150000"/>
              </a:lnSpc>
              <a:buFont typeface="Wingdings" panose="05000000000000000000" pitchFamily="2" charset="2"/>
              <a:buChar char="§"/>
            </a:pPr>
            <a:r>
              <a:rPr lang="ko-KR" altLang="en-US" sz="1200" dirty="0"/>
              <a:t>최적 회귀 모델을 이용해서 </a:t>
            </a:r>
            <a:r>
              <a:rPr lang="en-US" altLang="ko-KR" sz="1200" dirty="0"/>
              <a:t>Y</a:t>
            </a:r>
            <a:r>
              <a:rPr lang="ko-KR" altLang="en-US" sz="1200" dirty="0"/>
              <a:t>값을 </a:t>
            </a:r>
            <a:r>
              <a:rPr lang="ko-KR" altLang="en-US" sz="1200" b="1" dirty="0"/>
              <a:t>예측</a:t>
            </a:r>
            <a:r>
              <a:rPr lang="en-US" altLang="ko-KR" sz="1200" b="1" dirty="0"/>
              <a:t>(prediction) </a:t>
            </a:r>
            <a:endParaRPr lang="en-US" altLang="ko-KR" sz="1200" b="1" dirty="0">
              <a:highlight>
                <a:srgbClr val="FFFF00"/>
              </a:highlight>
            </a:endParaRPr>
          </a:p>
        </p:txBody>
      </p:sp>
      <p:sp>
        <p:nvSpPr>
          <p:cNvPr id="17" name="직사각형 16">
            <a:extLst>
              <a:ext uri="{FF2B5EF4-FFF2-40B4-BE49-F238E27FC236}">
                <a16:creationId xmlns:a16="http://schemas.microsoft.com/office/drawing/2014/main" id="{A5AD6F44-12A7-4681-856B-E06D3C9D7383}"/>
              </a:ext>
            </a:extLst>
          </p:cNvPr>
          <p:cNvSpPr/>
          <p:nvPr/>
        </p:nvSpPr>
        <p:spPr>
          <a:xfrm>
            <a:off x="278959" y="3628949"/>
            <a:ext cx="1306768" cy="307777"/>
          </a:xfrm>
          <a:prstGeom prst="rect">
            <a:avLst/>
          </a:prstGeom>
          <a:solidFill>
            <a:schemeClr val="accent5">
              <a:lumMod val="20000"/>
              <a:lumOff val="80000"/>
            </a:schemeClr>
          </a:solidFill>
          <a:ln>
            <a:solidFill>
              <a:schemeClr val="tx2">
                <a:lumMod val="75000"/>
              </a:schemeClr>
            </a:solidFill>
          </a:ln>
        </p:spPr>
        <p:txBody>
          <a:bodyPr wrap="none">
            <a:spAutoFit/>
          </a:bodyPr>
          <a:lstStyle/>
          <a:p>
            <a:pPr fontAlgn="base"/>
            <a:r>
              <a:rPr lang="ko-KR" altLang="en-US" sz="1400" dirty="0"/>
              <a:t>회귀분석 목적</a:t>
            </a:r>
          </a:p>
        </p:txBody>
      </p:sp>
      <p:pic>
        <p:nvPicPr>
          <p:cNvPr id="18" name="그림 17">
            <a:extLst>
              <a:ext uri="{FF2B5EF4-FFF2-40B4-BE49-F238E27FC236}">
                <a16:creationId xmlns:a16="http://schemas.microsoft.com/office/drawing/2014/main" id="{7BD8AC1F-DE83-47F7-A935-B802B40CAC44}"/>
              </a:ext>
            </a:extLst>
          </p:cNvPr>
          <p:cNvPicPr>
            <a:picLocks noChangeAspect="1"/>
          </p:cNvPicPr>
          <p:nvPr/>
        </p:nvPicPr>
        <p:blipFill>
          <a:blip r:embed="rId2"/>
          <a:stretch>
            <a:fillRect/>
          </a:stretch>
        </p:blipFill>
        <p:spPr>
          <a:xfrm>
            <a:off x="6019800" y="2449948"/>
            <a:ext cx="1140202" cy="1192562"/>
          </a:xfrm>
          <a:prstGeom prst="rect">
            <a:avLst/>
          </a:prstGeom>
        </p:spPr>
      </p:pic>
      <p:sp>
        <p:nvSpPr>
          <p:cNvPr id="6" name="직사각형 5">
            <a:extLst>
              <a:ext uri="{FF2B5EF4-FFF2-40B4-BE49-F238E27FC236}">
                <a16:creationId xmlns:a16="http://schemas.microsoft.com/office/drawing/2014/main" id="{E01D3375-7869-4716-85AF-488556128D4D}"/>
              </a:ext>
            </a:extLst>
          </p:cNvPr>
          <p:cNvSpPr/>
          <p:nvPr/>
        </p:nvSpPr>
        <p:spPr>
          <a:xfrm>
            <a:off x="276996" y="1010365"/>
            <a:ext cx="1591748" cy="307777"/>
          </a:xfrm>
          <a:prstGeom prst="rect">
            <a:avLst/>
          </a:prstGeom>
          <a:solidFill>
            <a:schemeClr val="accent5">
              <a:lumMod val="40000"/>
              <a:lumOff val="60000"/>
            </a:schemeClr>
          </a:solidFill>
          <a:ln>
            <a:solidFill>
              <a:schemeClr val="accent5">
                <a:lumMod val="75000"/>
              </a:schemeClr>
            </a:solidFill>
          </a:ln>
        </p:spPr>
        <p:txBody>
          <a:bodyPr wrap="square">
            <a:spAutoFit/>
          </a:bodyPr>
          <a:lstStyle/>
          <a:p>
            <a:pPr marL="285750" indent="-285750">
              <a:buFont typeface="Wingdings" panose="05000000000000000000" pitchFamily="2" charset="2"/>
              <a:buChar char="§"/>
            </a:pPr>
            <a:r>
              <a:rPr lang="ko-KR" altLang="en-US" sz="1400" dirty="0" err="1"/>
              <a:t>회귀분석이란</a:t>
            </a:r>
            <a:r>
              <a:rPr lang="en-US" altLang="ko-KR" sz="1400" dirty="0"/>
              <a:t>?</a:t>
            </a:r>
          </a:p>
        </p:txBody>
      </p:sp>
      <p:sp>
        <p:nvSpPr>
          <p:cNvPr id="19" name="TextBox 18">
            <a:extLst>
              <a:ext uri="{FF2B5EF4-FFF2-40B4-BE49-F238E27FC236}">
                <a16:creationId xmlns:a16="http://schemas.microsoft.com/office/drawing/2014/main" id="{B8F89D95-AE81-4941-969A-0BADFE166AB4}"/>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회귀분석 이해</a:t>
            </a:r>
          </a:p>
        </p:txBody>
      </p:sp>
      <p:sp>
        <p:nvSpPr>
          <p:cNvPr id="20" name="직사각형 19">
            <a:extLst>
              <a:ext uri="{FF2B5EF4-FFF2-40B4-BE49-F238E27FC236}">
                <a16:creationId xmlns:a16="http://schemas.microsoft.com/office/drawing/2014/main" id="{CC633DA3-B12C-46E1-BD8B-5200B612371B}"/>
              </a:ext>
            </a:extLst>
          </p:cNvPr>
          <p:cNvSpPr/>
          <p:nvPr/>
        </p:nvSpPr>
        <p:spPr>
          <a:xfrm>
            <a:off x="278959" y="4930034"/>
            <a:ext cx="1306768" cy="307777"/>
          </a:xfrm>
          <a:prstGeom prst="rect">
            <a:avLst/>
          </a:prstGeom>
          <a:solidFill>
            <a:schemeClr val="accent5">
              <a:lumMod val="20000"/>
              <a:lumOff val="80000"/>
            </a:schemeClr>
          </a:solidFill>
          <a:ln>
            <a:solidFill>
              <a:schemeClr val="tx2">
                <a:lumMod val="75000"/>
              </a:schemeClr>
            </a:solidFill>
          </a:ln>
        </p:spPr>
        <p:txBody>
          <a:bodyPr wrap="none">
            <a:spAutoFit/>
          </a:bodyPr>
          <a:lstStyle/>
          <a:p>
            <a:pPr fontAlgn="base"/>
            <a:r>
              <a:rPr lang="ko-KR" altLang="en-US" sz="1400" dirty="0"/>
              <a:t>회귀분석 변수</a:t>
            </a:r>
          </a:p>
        </p:txBody>
      </p:sp>
    </p:spTree>
    <p:extLst>
      <p:ext uri="{BB962C8B-B14F-4D97-AF65-F5344CB8AC3E}">
        <p14:creationId xmlns:p14="http://schemas.microsoft.com/office/powerpoint/2010/main" val="1039060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2D59FF4-FC72-461A-8647-4AE029D5BCE8}"/>
              </a:ext>
            </a:extLst>
          </p:cNvPr>
          <p:cNvSpPr>
            <a:spLocks noGrp="1"/>
          </p:cNvSpPr>
          <p:nvPr>
            <p:ph type="sldNum" sz="quarter" idx="12"/>
          </p:nvPr>
        </p:nvSpPr>
        <p:spPr/>
        <p:txBody>
          <a:bodyPr/>
          <a:lstStyle/>
          <a:p>
            <a:fld id="{DE77BB65-F969-4654-BF30-45C70C1BE112}" type="slidenum">
              <a:rPr lang="ko-KR" altLang="en-US" smtClean="0"/>
              <a:pPr/>
              <a:t>43</a:t>
            </a:fld>
            <a:endParaRPr lang="ko-KR" altLang="en-US"/>
          </a:p>
        </p:txBody>
      </p:sp>
      <p:sp>
        <p:nvSpPr>
          <p:cNvPr id="6" name="제목 4">
            <a:extLst>
              <a:ext uri="{FF2B5EF4-FFF2-40B4-BE49-F238E27FC236}">
                <a16:creationId xmlns:a16="http://schemas.microsoft.com/office/drawing/2014/main" id="{F4593E48-572E-45FF-BE36-6DF2C5F2ADC7}"/>
              </a:ext>
            </a:extLst>
          </p:cNvPr>
          <p:cNvSpPr>
            <a:spLocks noGrp="1"/>
          </p:cNvSpPr>
          <p:nvPr>
            <p:ph type="title"/>
          </p:nvPr>
        </p:nvSpPr>
        <p:spPr>
          <a:xfrm>
            <a:off x="2411760" y="367120"/>
            <a:ext cx="3186354" cy="319422"/>
          </a:xfrm>
          <a:ln w="28575">
            <a:solidFill>
              <a:schemeClr val="bg1"/>
            </a:solidFill>
          </a:ln>
        </p:spPr>
        <p:txBody>
          <a:bodyPr>
            <a:noAutofit/>
          </a:bodyPr>
          <a:lstStyle/>
          <a:p>
            <a:r>
              <a:rPr lang="ko-KR" altLang="en-US" sz="1800" dirty="0"/>
              <a:t>회귀분석과 상관분석 비교</a:t>
            </a:r>
          </a:p>
        </p:txBody>
      </p:sp>
      <p:sp>
        <p:nvSpPr>
          <p:cNvPr id="7" name="직사각형 6">
            <a:extLst>
              <a:ext uri="{FF2B5EF4-FFF2-40B4-BE49-F238E27FC236}">
                <a16:creationId xmlns:a16="http://schemas.microsoft.com/office/drawing/2014/main" id="{BDEDA636-8124-43E5-8583-D87FA79CBFC9}"/>
              </a:ext>
            </a:extLst>
          </p:cNvPr>
          <p:cNvSpPr/>
          <p:nvPr/>
        </p:nvSpPr>
        <p:spPr>
          <a:xfrm>
            <a:off x="354571" y="4147118"/>
            <a:ext cx="4463678" cy="253916"/>
          </a:xfrm>
          <a:prstGeom prst="rect">
            <a:avLst/>
          </a:prstGeom>
          <a:solidFill>
            <a:schemeClr val="bg1"/>
          </a:solidFill>
          <a:ln>
            <a:solidFill>
              <a:schemeClr val="bg1"/>
            </a:solidFill>
          </a:ln>
        </p:spPr>
        <p:txBody>
          <a:bodyPr wrap="square">
            <a:spAutoFit/>
          </a:bodyPr>
          <a:lstStyle/>
          <a:p>
            <a:pPr fontAlgn="base"/>
            <a:r>
              <a:rPr lang="ko-KR" altLang="en-US" sz="1050" i="1" dirty="0"/>
              <a:t>상관관계가 높은 변수라고 반드시 인과관계가 있지는 않다</a:t>
            </a:r>
            <a:r>
              <a:rPr lang="en-US" altLang="ko-KR" sz="1050" i="1" dirty="0"/>
              <a:t>!!!!!</a:t>
            </a:r>
            <a:endParaRPr lang="ko-KR" altLang="en-US" sz="1050" i="1" dirty="0"/>
          </a:p>
        </p:txBody>
      </p:sp>
      <p:graphicFrame>
        <p:nvGraphicFramePr>
          <p:cNvPr id="8" name="표 7">
            <a:extLst>
              <a:ext uri="{FF2B5EF4-FFF2-40B4-BE49-F238E27FC236}">
                <a16:creationId xmlns:a16="http://schemas.microsoft.com/office/drawing/2014/main" id="{1ED59D6F-C253-480F-A2B4-52246F254E71}"/>
              </a:ext>
            </a:extLst>
          </p:cNvPr>
          <p:cNvGraphicFramePr>
            <a:graphicFrameLocks noGrp="1"/>
          </p:cNvGraphicFramePr>
          <p:nvPr>
            <p:extLst>
              <p:ext uri="{D42A27DB-BD31-4B8C-83A1-F6EECF244321}">
                <p14:modId xmlns:p14="http://schemas.microsoft.com/office/powerpoint/2010/main" val="1247248789"/>
              </p:ext>
            </p:extLst>
          </p:nvPr>
        </p:nvGraphicFramePr>
        <p:xfrm>
          <a:off x="267271" y="1057940"/>
          <a:ext cx="8609457" cy="3058970"/>
        </p:xfrm>
        <a:graphic>
          <a:graphicData uri="http://schemas.openxmlformats.org/drawingml/2006/table">
            <a:tbl>
              <a:tblPr firstRow="1" bandRow="1">
                <a:tableStyleId>{5C22544A-7EE6-4342-B048-85BDC9FD1C3A}</a:tableStyleId>
              </a:tblPr>
              <a:tblGrid>
                <a:gridCol w="4400260">
                  <a:extLst>
                    <a:ext uri="{9D8B030D-6E8A-4147-A177-3AD203B41FA5}">
                      <a16:colId xmlns:a16="http://schemas.microsoft.com/office/drawing/2014/main" val="2409490674"/>
                    </a:ext>
                  </a:extLst>
                </a:gridCol>
                <a:gridCol w="4209197">
                  <a:extLst>
                    <a:ext uri="{9D8B030D-6E8A-4147-A177-3AD203B41FA5}">
                      <a16:colId xmlns:a16="http://schemas.microsoft.com/office/drawing/2014/main" val="2796765703"/>
                    </a:ext>
                  </a:extLst>
                </a:gridCol>
              </a:tblGrid>
              <a:tr h="392222">
                <a:tc>
                  <a:txBody>
                    <a:bodyPr/>
                    <a:lstStyle/>
                    <a:p>
                      <a:pPr marL="171450" indent="-171450" algn="ctr" latinLnBrk="1">
                        <a:buFont typeface="Arial" panose="020B0604020202020204" pitchFamily="34" charset="0"/>
                        <a:buChar char="•"/>
                      </a:pPr>
                      <a:r>
                        <a:rPr lang="ko-KR" altLang="en-US" sz="1000" dirty="0"/>
                        <a:t>회귀분석</a:t>
                      </a:r>
                    </a:p>
                  </a:txBody>
                  <a:tcPr marL="68580" marR="68580" marT="34290" marB="34290"/>
                </a:tc>
                <a:tc>
                  <a:txBody>
                    <a:bodyPr/>
                    <a:lstStyle/>
                    <a:p>
                      <a:pPr marL="171450" indent="-171450" algn="ctr" latinLnBrk="1">
                        <a:buFont typeface="Arial" panose="020B0604020202020204" pitchFamily="34" charset="0"/>
                        <a:buChar char="•"/>
                      </a:pPr>
                      <a:r>
                        <a:rPr lang="ko-KR" altLang="en-US" sz="1000" dirty="0"/>
                        <a:t>상관분석</a:t>
                      </a:r>
                    </a:p>
                  </a:txBody>
                  <a:tcPr marL="68580" marR="68580" marT="34290" marB="34290"/>
                </a:tc>
                <a:extLst>
                  <a:ext uri="{0D108BD9-81ED-4DB2-BD59-A6C34878D82A}">
                    <a16:rowId xmlns:a16="http://schemas.microsoft.com/office/drawing/2014/main" val="3039523857"/>
                  </a:ext>
                </a:extLst>
              </a:tr>
              <a:tr h="466670">
                <a:tc>
                  <a:txBody>
                    <a:bodyPr/>
                    <a:lstStyle/>
                    <a:p>
                      <a:pPr marL="171450" indent="-171450" fontAlgn="base">
                        <a:lnSpc>
                          <a:spcPct val="150000"/>
                        </a:lnSpc>
                        <a:buFont typeface="Wingdings" panose="05000000000000000000" pitchFamily="2" charset="2"/>
                        <a:buChar char="§"/>
                      </a:pPr>
                      <a:r>
                        <a:rPr lang="ko-KR" altLang="en-US" sz="1100" b="0" i="0" kern="1200" dirty="0">
                          <a:solidFill>
                            <a:schemeClr val="dk1"/>
                          </a:solidFill>
                          <a:effectLst/>
                          <a:latin typeface="+mn-lt"/>
                          <a:ea typeface="+mn-ea"/>
                          <a:cs typeface="+mn-cs"/>
                        </a:rPr>
                        <a:t>독립 변수가 종속 변수와 어떻게 수치 적으로 관련되는지를  설명</a:t>
                      </a:r>
                      <a:endParaRPr lang="en-US" altLang="ko-KR" sz="1100" dirty="0"/>
                    </a:p>
                    <a:p>
                      <a:pPr marL="171450" indent="-171450" fontAlgn="base">
                        <a:lnSpc>
                          <a:spcPct val="150000"/>
                        </a:lnSpc>
                        <a:buFont typeface="Wingdings" panose="05000000000000000000" pitchFamily="2" charset="2"/>
                        <a:buChar char="§"/>
                      </a:pPr>
                      <a:r>
                        <a:rPr lang="ko-KR" altLang="en-US" sz="1100" dirty="0"/>
                        <a:t> 원인과 결과인지를 파악하려면</a:t>
                      </a:r>
                      <a:r>
                        <a:rPr lang="en-US" altLang="ko-KR" sz="1100" dirty="0"/>
                        <a:t>, </a:t>
                      </a:r>
                      <a:r>
                        <a:rPr lang="ko-KR" altLang="en-US" sz="1100" dirty="0">
                          <a:highlight>
                            <a:srgbClr val="FFFF00"/>
                          </a:highlight>
                        </a:rPr>
                        <a:t>인과관계</a:t>
                      </a:r>
                      <a:r>
                        <a:rPr lang="ko-KR" altLang="en-US" sz="1100" dirty="0"/>
                        <a:t>를 파악</a:t>
                      </a:r>
                      <a:endParaRPr lang="en-US" altLang="ko-KR" sz="1100" dirty="0"/>
                    </a:p>
                    <a:p>
                      <a:pPr marL="171450" indent="-171450" latinLnBrk="1">
                        <a:lnSpc>
                          <a:spcPct val="150000"/>
                        </a:lnSpc>
                        <a:buFont typeface="Wingdings" panose="05000000000000000000" pitchFamily="2" charset="2"/>
                        <a:buChar char="§"/>
                      </a:pPr>
                      <a:r>
                        <a:rPr lang="ko-KR" altLang="en-US" sz="1100" b="0" i="0" kern="1200" dirty="0">
                          <a:solidFill>
                            <a:schemeClr val="dk1"/>
                          </a:solidFill>
                          <a:effectLst/>
                          <a:latin typeface="+mn-lt"/>
                          <a:ea typeface="+mn-ea"/>
                          <a:cs typeface="+mn-cs"/>
                        </a:rPr>
                        <a:t>독립 변수의 단위 변화가 종속 변수에 미치는 영향을 반영</a:t>
                      </a:r>
                      <a:endParaRPr lang="ko-KR" altLang="en-US" sz="1100" dirty="0"/>
                    </a:p>
                  </a:txBody>
                  <a:tcPr marL="68580" marR="68580" marT="34290" marB="34290">
                    <a:solidFill>
                      <a:schemeClr val="accent6">
                        <a:lumMod val="20000"/>
                        <a:lumOff val="80000"/>
                      </a:schemeClr>
                    </a:solidFill>
                  </a:tcPr>
                </a:tc>
                <a:tc>
                  <a:txBody>
                    <a:bodyPr/>
                    <a:lstStyle/>
                    <a:p>
                      <a:pPr marL="171450" indent="-171450" fontAlgn="base">
                        <a:lnSpc>
                          <a:spcPct val="150000"/>
                        </a:lnSpc>
                        <a:buFont typeface="Wingdings" panose="05000000000000000000" pitchFamily="2" charset="2"/>
                        <a:buChar char="§"/>
                      </a:pPr>
                      <a:r>
                        <a:rPr lang="ko-KR" altLang="en-US" sz="1100" b="0" i="0" kern="1200" dirty="0">
                          <a:solidFill>
                            <a:schemeClr val="dk1"/>
                          </a:solidFill>
                          <a:effectLst/>
                          <a:latin typeface="+mn-lt"/>
                          <a:ea typeface="+mn-ea"/>
                          <a:cs typeface="+mn-cs"/>
                        </a:rPr>
                        <a:t>두 변수의 상호 관계 또는 연관성을 결정하는 통계적 척도를 상관 관계</a:t>
                      </a:r>
                      <a:endParaRPr lang="en-US" altLang="ko-KR" sz="1100" dirty="0">
                        <a:solidFill>
                          <a:srgbClr val="FF0000"/>
                        </a:solidFill>
                      </a:endParaRPr>
                    </a:p>
                    <a:p>
                      <a:pPr marL="171450" indent="-171450" latinLnBrk="1">
                        <a:lnSpc>
                          <a:spcPct val="150000"/>
                        </a:lnSpc>
                        <a:buFont typeface="Wingdings" panose="05000000000000000000" pitchFamily="2" charset="2"/>
                        <a:buChar char="§"/>
                      </a:pPr>
                      <a:r>
                        <a:rPr lang="en-US" altLang="ko-KR" sz="1100" dirty="0"/>
                        <a:t>1 </a:t>
                      </a:r>
                      <a:r>
                        <a:rPr lang="ko-KR" altLang="en-US" sz="1100" dirty="0"/>
                        <a:t>또는 </a:t>
                      </a:r>
                      <a:r>
                        <a:rPr lang="en-US" altLang="ko-KR" sz="1100" dirty="0"/>
                        <a:t>-1</a:t>
                      </a:r>
                      <a:r>
                        <a:rPr lang="ko-KR" altLang="en-US" sz="1100" dirty="0"/>
                        <a:t>에 가까울수록 상관관계가 높다</a:t>
                      </a:r>
                      <a:r>
                        <a:rPr lang="en-US" altLang="ko-KR" sz="1100" dirty="0"/>
                        <a:t>.</a:t>
                      </a:r>
                      <a:endParaRPr lang="ko-KR" altLang="en-US" sz="11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3007808544"/>
                  </a:ext>
                </a:extLst>
              </a:tr>
              <a:tr h="589439">
                <a:tc>
                  <a:txBody>
                    <a:bodyPr/>
                    <a:lstStyle/>
                    <a:p>
                      <a:pPr marL="171450" marR="0" lvl="0" indent="-1714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sz="1100" b="0" i="0" kern="1200" dirty="0">
                          <a:solidFill>
                            <a:schemeClr val="dk1"/>
                          </a:solidFill>
                          <a:effectLst/>
                          <a:latin typeface="+mn-lt"/>
                          <a:ea typeface="+mn-ea"/>
                          <a:cs typeface="+mn-cs"/>
                        </a:rPr>
                        <a:t>회귀 분석을 사용하여 최적의 변수를 구하고 변수 하나를 다른 변수를 기반으로 추정</a:t>
                      </a:r>
                      <a:endParaRPr lang="ko-KR" altLang="en-US" sz="1100" dirty="0"/>
                    </a:p>
                    <a:p>
                      <a:pPr marL="171450" indent="-171450" latinLnBrk="1">
                        <a:lnSpc>
                          <a:spcPct val="150000"/>
                        </a:lnSpc>
                        <a:buFont typeface="Arial" panose="020B0604020202020204" pitchFamily="34" charset="0"/>
                        <a:buChar char="•"/>
                      </a:pPr>
                      <a:r>
                        <a:rPr lang="en-US" altLang="ko-KR" sz="1100" b="0" i="0" kern="1200" dirty="0">
                          <a:solidFill>
                            <a:schemeClr val="dk1"/>
                          </a:solidFill>
                          <a:effectLst/>
                          <a:latin typeface="+mn-lt"/>
                          <a:ea typeface="+mn-ea"/>
                          <a:cs typeface="+mn-cs"/>
                          <a:sym typeface="Wingdings" panose="05000000000000000000" pitchFamily="2" charset="2"/>
                        </a:rPr>
                        <a:t></a:t>
                      </a:r>
                      <a:r>
                        <a:rPr lang="ko-KR" altLang="en-US" sz="1100" b="0" i="0" kern="1200" dirty="0">
                          <a:solidFill>
                            <a:schemeClr val="dk1"/>
                          </a:solidFill>
                          <a:effectLst/>
                          <a:latin typeface="+mn-lt"/>
                          <a:ea typeface="+mn-ea"/>
                          <a:cs typeface="+mn-cs"/>
                          <a:sym typeface="Wingdings" panose="05000000000000000000" pitchFamily="2" charset="2"/>
                        </a:rPr>
                        <a:t>설명</a:t>
                      </a:r>
                      <a:r>
                        <a:rPr lang="ko-KR" altLang="en-US" sz="1100" b="0" i="0" kern="1200" dirty="0">
                          <a:solidFill>
                            <a:schemeClr val="dk1"/>
                          </a:solidFill>
                          <a:effectLst/>
                          <a:latin typeface="+mn-lt"/>
                          <a:ea typeface="+mn-ea"/>
                          <a:cs typeface="+mn-cs"/>
                        </a:rPr>
                        <a:t>변수의 값을 기준으로 종속변수의 값을 예측</a:t>
                      </a:r>
                      <a:endParaRPr lang="ko-KR" altLang="en-US" sz="1100" dirty="0"/>
                    </a:p>
                  </a:txBody>
                  <a:tcPr marL="68580" marR="68580" marT="34290" marB="34290"/>
                </a:tc>
                <a:tc>
                  <a:txBody>
                    <a:bodyPr/>
                    <a:lstStyle/>
                    <a:p>
                      <a:pPr marL="171450" indent="-171450" latinLnBrk="1">
                        <a:lnSpc>
                          <a:spcPct val="150000"/>
                        </a:lnSpc>
                        <a:buFont typeface="Arial" panose="020B0604020202020204" pitchFamily="34" charset="0"/>
                        <a:buChar char="•"/>
                      </a:pPr>
                      <a:r>
                        <a:rPr lang="ko-KR" altLang="en-US" sz="1100" b="0" i="0" kern="1200" dirty="0">
                          <a:solidFill>
                            <a:schemeClr val="dk1"/>
                          </a:solidFill>
                          <a:effectLst/>
                          <a:latin typeface="+mn-lt"/>
                          <a:ea typeface="+mn-ea"/>
                          <a:cs typeface="+mn-cs"/>
                        </a:rPr>
                        <a:t>두 변수 간의 </a:t>
                      </a:r>
                      <a:r>
                        <a:rPr lang="ko-KR" altLang="en-US" sz="1100" b="0" i="0" kern="1200" dirty="0">
                          <a:solidFill>
                            <a:schemeClr val="dk1"/>
                          </a:solidFill>
                          <a:effectLst/>
                          <a:highlight>
                            <a:srgbClr val="FFFF00"/>
                          </a:highlight>
                          <a:latin typeface="+mn-lt"/>
                          <a:ea typeface="+mn-ea"/>
                          <a:cs typeface="+mn-cs"/>
                        </a:rPr>
                        <a:t>선형관계</a:t>
                      </a:r>
                      <a:r>
                        <a:rPr lang="ko-KR" altLang="en-US" sz="1100" b="0" i="0" kern="1200" dirty="0">
                          <a:solidFill>
                            <a:schemeClr val="dk1"/>
                          </a:solidFill>
                          <a:effectLst/>
                          <a:latin typeface="+mn-lt"/>
                          <a:ea typeface="+mn-ea"/>
                          <a:cs typeface="+mn-cs"/>
                        </a:rPr>
                        <a:t>를 나타내기 위해 사용</a:t>
                      </a:r>
                      <a:endParaRPr lang="en-US" altLang="ko-KR" sz="1100" b="0" i="0" kern="1200" dirty="0">
                        <a:solidFill>
                          <a:schemeClr val="dk1"/>
                        </a:solidFill>
                        <a:effectLst/>
                        <a:latin typeface="+mn-lt"/>
                        <a:ea typeface="+mn-ea"/>
                        <a:cs typeface="+mn-cs"/>
                      </a:endParaRPr>
                    </a:p>
                    <a:p>
                      <a:pPr marL="171450" indent="-171450" latinLnBrk="1">
                        <a:lnSpc>
                          <a:spcPct val="150000"/>
                        </a:lnSpc>
                        <a:buFont typeface="Arial" panose="020B0604020202020204" pitchFamily="34" charset="0"/>
                        <a:buChar char="•"/>
                      </a:pPr>
                      <a:r>
                        <a:rPr lang="en-US" altLang="ko-KR" sz="1100" b="0" i="0" kern="1200" dirty="0">
                          <a:solidFill>
                            <a:schemeClr val="dk1"/>
                          </a:solidFill>
                          <a:effectLst/>
                          <a:latin typeface="+mn-lt"/>
                          <a:ea typeface="+mn-ea"/>
                          <a:cs typeface="+mn-cs"/>
                          <a:sym typeface="Wingdings" panose="05000000000000000000" pitchFamily="2" charset="2"/>
                        </a:rPr>
                        <a:t> </a:t>
                      </a:r>
                      <a:r>
                        <a:rPr lang="ko-KR" altLang="en-US" sz="1100" b="0" i="0" kern="1200" dirty="0">
                          <a:solidFill>
                            <a:schemeClr val="dk1"/>
                          </a:solidFill>
                          <a:effectLst/>
                          <a:latin typeface="+mn-lt"/>
                          <a:ea typeface="+mn-ea"/>
                          <a:cs typeface="+mn-cs"/>
                        </a:rPr>
                        <a:t>변수 간의 관계를 나타내는 숫자 값을 찾는 것을 목표</a:t>
                      </a:r>
                      <a:endParaRPr lang="ko-KR" altLang="en-US" sz="1100" dirty="0"/>
                    </a:p>
                  </a:txBody>
                  <a:tcPr marL="68580" marR="68580" marT="34290" marB="34290"/>
                </a:tc>
                <a:extLst>
                  <a:ext uri="{0D108BD9-81ED-4DB2-BD59-A6C34878D82A}">
                    <a16:rowId xmlns:a16="http://schemas.microsoft.com/office/drawing/2014/main" val="3790287520"/>
                  </a:ext>
                </a:extLst>
              </a:tr>
              <a:tr h="414791">
                <a:tc>
                  <a:txBody>
                    <a:bodyPr/>
                    <a:lstStyle/>
                    <a:p>
                      <a:pPr marL="171450" indent="-171450" latinLnBrk="1">
                        <a:lnSpc>
                          <a:spcPct val="150000"/>
                        </a:lnSpc>
                        <a:buFont typeface="Arial" panose="020B0604020202020204" pitchFamily="34" charset="0"/>
                        <a:buChar char="•"/>
                      </a:pPr>
                      <a:r>
                        <a:rPr lang="en-US" altLang="ko-KR" sz="1100" b="0" i="0" kern="1200" dirty="0">
                          <a:solidFill>
                            <a:schemeClr val="dk1"/>
                          </a:solidFill>
                          <a:effectLst/>
                          <a:latin typeface="+mn-lt"/>
                          <a:ea typeface="+mn-ea"/>
                          <a:cs typeface="+mn-cs"/>
                        </a:rPr>
                        <a:t>x</a:t>
                      </a:r>
                      <a:r>
                        <a:rPr lang="ko-KR" altLang="en-US" sz="1100" b="0" i="0" kern="1200" dirty="0">
                          <a:solidFill>
                            <a:schemeClr val="dk1"/>
                          </a:solidFill>
                          <a:effectLst/>
                          <a:latin typeface="+mn-lt"/>
                          <a:ea typeface="+mn-ea"/>
                          <a:cs typeface="+mn-cs"/>
                        </a:rPr>
                        <a:t>에 대한 </a:t>
                      </a:r>
                      <a:r>
                        <a:rPr lang="en-US" altLang="ko-KR" sz="1100" b="0" i="0" kern="1200" dirty="0">
                          <a:solidFill>
                            <a:schemeClr val="dk1"/>
                          </a:solidFill>
                          <a:effectLst/>
                          <a:latin typeface="+mn-lt"/>
                          <a:ea typeface="+mn-ea"/>
                          <a:cs typeface="+mn-cs"/>
                        </a:rPr>
                        <a:t>y</a:t>
                      </a:r>
                      <a:r>
                        <a:rPr lang="ko-KR" altLang="en-US" sz="1100" b="0" i="0" kern="1200" dirty="0">
                          <a:solidFill>
                            <a:schemeClr val="dk1"/>
                          </a:solidFill>
                          <a:effectLst/>
                          <a:latin typeface="+mn-lt"/>
                          <a:ea typeface="+mn-ea"/>
                          <a:cs typeface="+mn-cs"/>
                        </a:rPr>
                        <a:t>의 회귀는 </a:t>
                      </a:r>
                      <a:r>
                        <a:rPr lang="en-US" altLang="ko-KR" sz="1100" b="0" i="0" kern="1200" dirty="0">
                          <a:solidFill>
                            <a:schemeClr val="dk1"/>
                          </a:solidFill>
                          <a:effectLst/>
                          <a:latin typeface="+mn-lt"/>
                          <a:ea typeface="+mn-ea"/>
                          <a:cs typeface="+mn-cs"/>
                        </a:rPr>
                        <a:t>y</a:t>
                      </a:r>
                      <a:r>
                        <a:rPr lang="ko-KR" altLang="en-US" sz="1100" b="0" i="0" kern="1200" dirty="0">
                          <a:solidFill>
                            <a:schemeClr val="dk1"/>
                          </a:solidFill>
                          <a:effectLst/>
                          <a:latin typeface="+mn-lt"/>
                          <a:ea typeface="+mn-ea"/>
                          <a:cs typeface="+mn-cs"/>
                        </a:rPr>
                        <a:t>에 대한 </a:t>
                      </a:r>
                      <a:r>
                        <a:rPr lang="en-US" altLang="ko-KR" sz="1100" b="0" i="0" kern="1200" dirty="0">
                          <a:solidFill>
                            <a:schemeClr val="dk1"/>
                          </a:solidFill>
                          <a:effectLst/>
                          <a:latin typeface="+mn-lt"/>
                          <a:ea typeface="+mn-ea"/>
                          <a:cs typeface="+mn-cs"/>
                        </a:rPr>
                        <a:t>x</a:t>
                      </a:r>
                      <a:r>
                        <a:rPr lang="ko-KR" altLang="en-US" sz="1100" b="0" i="0" kern="1200" dirty="0">
                          <a:solidFill>
                            <a:schemeClr val="dk1"/>
                          </a:solidFill>
                          <a:effectLst/>
                          <a:latin typeface="+mn-lt"/>
                          <a:ea typeface="+mn-ea"/>
                          <a:cs typeface="+mn-cs"/>
                        </a:rPr>
                        <a:t>와 차이</a:t>
                      </a:r>
                      <a:endParaRPr lang="ko-KR" altLang="en-US" sz="1100" dirty="0"/>
                    </a:p>
                  </a:txBody>
                  <a:tcPr marL="68580" marR="68580" marT="34290" marB="34290">
                    <a:solidFill>
                      <a:schemeClr val="accent6">
                        <a:lumMod val="20000"/>
                        <a:lumOff val="80000"/>
                      </a:schemeClr>
                    </a:solidFill>
                  </a:tcPr>
                </a:tc>
                <a:tc>
                  <a:txBody>
                    <a:bodyPr/>
                    <a:lstStyle/>
                    <a:p>
                      <a:pPr marL="171450" indent="-171450" latinLnBrk="1">
                        <a:lnSpc>
                          <a:spcPct val="150000"/>
                        </a:lnSpc>
                        <a:buFont typeface="Arial" panose="020B0604020202020204" pitchFamily="34" charset="0"/>
                        <a:buChar char="•"/>
                      </a:pPr>
                      <a:r>
                        <a:rPr lang="ko-KR" altLang="en-US" sz="1100" b="0" i="0" kern="1200" dirty="0">
                          <a:solidFill>
                            <a:schemeClr val="dk1"/>
                          </a:solidFill>
                          <a:effectLst/>
                          <a:latin typeface="+mn-lt"/>
                          <a:ea typeface="+mn-ea"/>
                          <a:cs typeface="+mn-cs"/>
                        </a:rPr>
                        <a:t>종속 변수와 독립 </a:t>
                      </a:r>
                      <a:r>
                        <a:rPr lang="ko-KR" altLang="en-US" sz="1100" b="0" i="0" kern="1200" dirty="0" err="1">
                          <a:solidFill>
                            <a:schemeClr val="dk1"/>
                          </a:solidFill>
                          <a:effectLst/>
                          <a:latin typeface="+mn-lt"/>
                          <a:ea typeface="+mn-ea"/>
                          <a:cs typeface="+mn-cs"/>
                        </a:rPr>
                        <a:t>변수간에</a:t>
                      </a:r>
                      <a:r>
                        <a:rPr lang="ko-KR" altLang="en-US" sz="1100" b="0" i="0" kern="1200" dirty="0">
                          <a:solidFill>
                            <a:schemeClr val="dk1"/>
                          </a:solidFill>
                          <a:effectLst/>
                          <a:latin typeface="+mn-lt"/>
                          <a:ea typeface="+mn-ea"/>
                          <a:cs typeface="+mn-cs"/>
                        </a:rPr>
                        <a:t> 차이가 없다</a:t>
                      </a:r>
                      <a:r>
                        <a:rPr lang="en-US" altLang="ko-KR" sz="1100" b="0" i="0" kern="1200" dirty="0">
                          <a:solidFill>
                            <a:schemeClr val="dk1"/>
                          </a:solidFill>
                          <a:effectLst/>
                          <a:latin typeface="+mn-lt"/>
                          <a:ea typeface="+mn-ea"/>
                          <a:cs typeface="+mn-cs"/>
                        </a:rPr>
                        <a:t>.</a:t>
                      </a:r>
                    </a:p>
                    <a:p>
                      <a:pPr marL="171450" indent="-171450" latinLnBrk="1">
                        <a:lnSpc>
                          <a:spcPct val="150000"/>
                        </a:lnSpc>
                        <a:buFont typeface="Arial" panose="020B0604020202020204" pitchFamily="34" charset="0"/>
                        <a:buChar char="•"/>
                      </a:pPr>
                      <a:r>
                        <a:rPr lang="en-US" altLang="ko-KR" sz="1100" b="0" i="0" kern="1200" dirty="0">
                          <a:solidFill>
                            <a:schemeClr val="dk1"/>
                          </a:solidFill>
                          <a:effectLst/>
                          <a:latin typeface="+mn-lt"/>
                          <a:ea typeface="+mn-ea"/>
                          <a:cs typeface="+mn-cs"/>
                          <a:sym typeface="Wingdings" panose="05000000000000000000" pitchFamily="2" charset="2"/>
                        </a:rPr>
                        <a:t> </a:t>
                      </a:r>
                      <a:r>
                        <a:rPr lang="en-US" altLang="ko-KR" sz="1100" b="0" i="0" kern="1200" dirty="0">
                          <a:solidFill>
                            <a:schemeClr val="dk1"/>
                          </a:solidFill>
                          <a:effectLst/>
                          <a:latin typeface="+mn-lt"/>
                          <a:ea typeface="+mn-ea"/>
                          <a:cs typeface="+mn-cs"/>
                        </a:rPr>
                        <a:t>x</a:t>
                      </a:r>
                      <a:r>
                        <a:rPr lang="ko-KR" altLang="en-US" sz="1100" b="0" i="0" kern="1200" dirty="0">
                          <a:solidFill>
                            <a:schemeClr val="dk1"/>
                          </a:solidFill>
                          <a:effectLst/>
                          <a:latin typeface="+mn-lt"/>
                          <a:ea typeface="+mn-ea"/>
                          <a:cs typeface="+mn-cs"/>
                        </a:rPr>
                        <a:t>와 </a:t>
                      </a:r>
                      <a:r>
                        <a:rPr lang="en-US" altLang="ko-KR" sz="1100" b="0" i="0" kern="1200" dirty="0">
                          <a:solidFill>
                            <a:schemeClr val="dk1"/>
                          </a:solidFill>
                          <a:effectLst/>
                          <a:latin typeface="+mn-lt"/>
                          <a:ea typeface="+mn-ea"/>
                          <a:cs typeface="+mn-cs"/>
                        </a:rPr>
                        <a:t>y </a:t>
                      </a:r>
                      <a:r>
                        <a:rPr lang="ko-KR" altLang="en-US" sz="1100" b="0" i="0" kern="1200" dirty="0">
                          <a:solidFill>
                            <a:schemeClr val="dk1"/>
                          </a:solidFill>
                          <a:effectLst/>
                          <a:latin typeface="+mn-lt"/>
                          <a:ea typeface="+mn-ea"/>
                          <a:cs typeface="+mn-cs"/>
                        </a:rPr>
                        <a:t>간의 상관 관계는 </a:t>
                      </a:r>
                      <a:r>
                        <a:rPr lang="en-US" altLang="ko-KR" sz="1100" b="0" i="0" kern="1200" dirty="0">
                          <a:solidFill>
                            <a:schemeClr val="dk1"/>
                          </a:solidFill>
                          <a:effectLst/>
                          <a:latin typeface="+mn-lt"/>
                          <a:ea typeface="+mn-ea"/>
                          <a:cs typeface="+mn-cs"/>
                        </a:rPr>
                        <a:t>y</a:t>
                      </a:r>
                      <a:r>
                        <a:rPr lang="ko-KR" altLang="en-US" sz="1100" b="0" i="0" kern="1200" dirty="0">
                          <a:solidFill>
                            <a:schemeClr val="dk1"/>
                          </a:solidFill>
                          <a:effectLst/>
                          <a:latin typeface="+mn-lt"/>
                          <a:ea typeface="+mn-ea"/>
                          <a:cs typeface="+mn-cs"/>
                        </a:rPr>
                        <a:t>와 </a:t>
                      </a:r>
                      <a:r>
                        <a:rPr lang="en-US" altLang="ko-KR" sz="1100" b="0" i="0" kern="1200" dirty="0">
                          <a:solidFill>
                            <a:schemeClr val="dk1"/>
                          </a:solidFill>
                          <a:effectLst/>
                          <a:latin typeface="+mn-lt"/>
                          <a:ea typeface="+mn-ea"/>
                          <a:cs typeface="+mn-cs"/>
                        </a:rPr>
                        <a:t>x</a:t>
                      </a:r>
                      <a:r>
                        <a:rPr lang="ko-KR" altLang="en-US" sz="1100" b="0" i="0" kern="1200" dirty="0">
                          <a:solidFill>
                            <a:schemeClr val="dk1"/>
                          </a:solidFill>
                          <a:effectLst/>
                          <a:latin typeface="+mn-lt"/>
                          <a:ea typeface="+mn-ea"/>
                          <a:cs typeface="+mn-cs"/>
                        </a:rPr>
                        <a:t>와 유사</a:t>
                      </a:r>
                      <a:endParaRPr lang="ko-KR" altLang="en-US" sz="1100" dirty="0"/>
                    </a:p>
                  </a:txBody>
                  <a:tcPr marL="68580" marR="68580" marT="34290" marB="34290">
                    <a:solidFill>
                      <a:schemeClr val="accent6">
                        <a:lumMod val="20000"/>
                        <a:lumOff val="80000"/>
                      </a:schemeClr>
                    </a:solidFill>
                  </a:tcPr>
                </a:tc>
                <a:extLst>
                  <a:ext uri="{0D108BD9-81ED-4DB2-BD59-A6C34878D82A}">
                    <a16:rowId xmlns:a16="http://schemas.microsoft.com/office/drawing/2014/main" val="224275561"/>
                  </a:ext>
                </a:extLst>
              </a:tr>
              <a:tr h="529356">
                <a:tc>
                  <a:txBody>
                    <a:bodyPr/>
                    <a:lstStyle/>
                    <a:p>
                      <a:pPr marL="171450" marR="0" lvl="0" indent="-1714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sz="1100" dirty="0"/>
                        <a:t>등분산성</a:t>
                      </a:r>
                      <a:r>
                        <a:rPr lang="en-US" altLang="ko-KR" sz="1100" dirty="0"/>
                        <a:t>, </a:t>
                      </a:r>
                      <a:r>
                        <a:rPr lang="ko-KR" altLang="en-US" sz="1100" dirty="0"/>
                        <a:t>정규성</a:t>
                      </a:r>
                      <a:r>
                        <a:rPr lang="en-US" altLang="ko-KR" sz="1100" dirty="0"/>
                        <a:t>, </a:t>
                      </a:r>
                      <a:r>
                        <a:rPr lang="ko-KR" altLang="en-US" sz="1100" dirty="0"/>
                        <a:t>선형성 등의 조건이 필요하며</a:t>
                      </a:r>
                      <a:r>
                        <a:rPr lang="en-US" altLang="ko-KR" sz="1100" dirty="0"/>
                        <a:t>, </a:t>
                      </a:r>
                    </a:p>
                    <a:p>
                      <a:pPr marL="171450" marR="0" lvl="0" indent="-1714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sz="1100" dirty="0"/>
                        <a:t>이를 검증필요</a:t>
                      </a:r>
                    </a:p>
                  </a:txBody>
                  <a:tcPr marL="68580" marR="68580" marT="34290" marB="34290"/>
                </a:tc>
                <a:tc>
                  <a:txBody>
                    <a:bodyPr/>
                    <a:lstStyle/>
                    <a:p>
                      <a:pPr marL="171450" marR="0" lvl="0" indent="-1714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sz="1100" dirty="0"/>
                        <a:t>두 변수의 관계를 예측할 수 있는 정도일 뿐 정확한 예측치를 제시하지 못함</a:t>
                      </a:r>
                    </a:p>
                  </a:txBody>
                  <a:tcPr marL="68580" marR="68580" marT="34290" marB="34290"/>
                </a:tc>
                <a:extLst>
                  <a:ext uri="{0D108BD9-81ED-4DB2-BD59-A6C34878D82A}">
                    <a16:rowId xmlns:a16="http://schemas.microsoft.com/office/drawing/2014/main" val="2699074243"/>
                  </a:ext>
                </a:extLst>
              </a:tr>
            </a:tbl>
          </a:graphicData>
        </a:graphic>
      </p:graphicFrame>
      <p:sp>
        <p:nvSpPr>
          <p:cNvPr id="9" name="제목 1">
            <a:extLst>
              <a:ext uri="{FF2B5EF4-FFF2-40B4-BE49-F238E27FC236}">
                <a16:creationId xmlns:a16="http://schemas.microsoft.com/office/drawing/2014/main" id="{E5634C8B-808A-4C6F-9C03-4BC72391E0A3}"/>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FD56AEAB-5900-4CAE-9AF3-A83BE11231D7}"/>
              </a:ext>
            </a:extLst>
          </p:cNvPr>
          <p:cNvSpPr>
            <a:spLocks noGrp="1"/>
          </p:cNvSpPr>
          <p:nvPr>
            <p:ph type="ftr" sz="quarter" idx="11"/>
          </p:nvPr>
        </p:nvSpPr>
        <p:spPr/>
        <p:txBody>
          <a:bodyPr/>
          <a:lstStyle/>
          <a:p>
            <a:r>
              <a:rPr lang="en-US" altLang="ko-KR"/>
              <a:t>UBION PBL- FBA</a:t>
            </a:r>
            <a:endParaRPr lang="ko-KR" altLang="en-US"/>
          </a:p>
        </p:txBody>
      </p:sp>
      <p:sp>
        <p:nvSpPr>
          <p:cNvPr id="3" name="타원 2">
            <a:extLst>
              <a:ext uri="{FF2B5EF4-FFF2-40B4-BE49-F238E27FC236}">
                <a16:creationId xmlns:a16="http://schemas.microsoft.com/office/drawing/2014/main" id="{1422C9ED-FFCA-463B-90CA-811867CF55E1}"/>
              </a:ext>
            </a:extLst>
          </p:cNvPr>
          <p:cNvSpPr/>
          <p:nvPr/>
        </p:nvSpPr>
        <p:spPr>
          <a:xfrm>
            <a:off x="6154961" y="4790097"/>
            <a:ext cx="934395" cy="6104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t>A</a:t>
            </a:r>
            <a:r>
              <a:rPr lang="ko-KR" altLang="en-US" sz="1200" dirty="0"/>
              <a:t>변수</a:t>
            </a:r>
          </a:p>
        </p:txBody>
      </p:sp>
      <p:sp>
        <p:nvSpPr>
          <p:cNvPr id="10" name="타원 9">
            <a:extLst>
              <a:ext uri="{FF2B5EF4-FFF2-40B4-BE49-F238E27FC236}">
                <a16:creationId xmlns:a16="http://schemas.microsoft.com/office/drawing/2014/main" id="{7A9499C7-F677-40AA-8839-5D84A84C20CE}"/>
              </a:ext>
            </a:extLst>
          </p:cNvPr>
          <p:cNvSpPr/>
          <p:nvPr/>
        </p:nvSpPr>
        <p:spPr>
          <a:xfrm>
            <a:off x="7995912" y="4805309"/>
            <a:ext cx="880816" cy="580056"/>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a:t>
            </a:r>
            <a:r>
              <a:rPr lang="ko-KR" altLang="en-US" sz="1200" dirty="0">
                <a:solidFill>
                  <a:schemeClr val="tx1"/>
                </a:solidFill>
              </a:rPr>
              <a:t>변수</a:t>
            </a:r>
          </a:p>
        </p:txBody>
      </p:sp>
      <p:sp>
        <p:nvSpPr>
          <p:cNvPr id="5" name="화살표: 왼쪽/오른쪽 4">
            <a:extLst>
              <a:ext uri="{FF2B5EF4-FFF2-40B4-BE49-F238E27FC236}">
                <a16:creationId xmlns:a16="http://schemas.microsoft.com/office/drawing/2014/main" id="{DF541163-C355-4C9C-8B68-E9690EAC2226}"/>
              </a:ext>
            </a:extLst>
          </p:cNvPr>
          <p:cNvSpPr/>
          <p:nvPr/>
        </p:nvSpPr>
        <p:spPr>
          <a:xfrm>
            <a:off x="7170772" y="4909455"/>
            <a:ext cx="720080" cy="104079"/>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99F943CC-4AE7-4B8B-88AC-C7960B2958EC}"/>
              </a:ext>
            </a:extLst>
          </p:cNvPr>
          <p:cNvSpPr txBox="1"/>
          <p:nvPr/>
        </p:nvSpPr>
        <p:spPr>
          <a:xfrm>
            <a:off x="7145031" y="4605636"/>
            <a:ext cx="827237" cy="276999"/>
          </a:xfrm>
          <a:prstGeom prst="rect">
            <a:avLst/>
          </a:prstGeom>
          <a:noFill/>
        </p:spPr>
        <p:txBody>
          <a:bodyPr wrap="square" rtlCol="0">
            <a:spAutoFit/>
          </a:bodyPr>
          <a:lstStyle/>
          <a:p>
            <a:r>
              <a:rPr lang="ko-KR" altLang="en-US" sz="1200" dirty="0" err="1">
                <a:highlight>
                  <a:srgbClr val="FFFF00"/>
                </a:highlight>
              </a:rPr>
              <a:t>션형관계</a:t>
            </a:r>
            <a:endParaRPr lang="ko-KR" altLang="en-US" sz="1200" dirty="0">
              <a:highlight>
                <a:srgbClr val="FFFF00"/>
              </a:highlight>
            </a:endParaRPr>
          </a:p>
        </p:txBody>
      </p:sp>
      <p:sp>
        <p:nvSpPr>
          <p:cNvPr id="12" name="TextBox 11">
            <a:extLst>
              <a:ext uri="{FF2B5EF4-FFF2-40B4-BE49-F238E27FC236}">
                <a16:creationId xmlns:a16="http://schemas.microsoft.com/office/drawing/2014/main" id="{5DBAACD4-9F9B-4BF1-95C5-919921D79B44}"/>
              </a:ext>
            </a:extLst>
          </p:cNvPr>
          <p:cNvSpPr txBox="1"/>
          <p:nvPr/>
        </p:nvSpPr>
        <p:spPr>
          <a:xfrm>
            <a:off x="7031772" y="5313296"/>
            <a:ext cx="1019597" cy="276999"/>
          </a:xfrm>
          <a:prstGeom prst="rect">
            <a:avLst/>
          </a:prstGeom>
          <a:solidFill>
            <a:schemeClr val="accent2">
              <a:lumMod val="20000"/>
              <a:lumOff val="80000"/>
            </a:schemeClr>
          </a:solidFill>
          <a:ln w="19050">
            <a:solidFill>
              <a:srgbClr val="C00000"/>
            </a:solidFill>
          </a:ln>
        </p:spPr>
        <p:txBody>
          <a:bodyPr wrap="square" rtlCol="0">
            <a:spAutoFit/>
          </a:bodyPr>
          <a:lstStyle/>
          <a:p>
            <a:r>
              <a:rPr lang="ko-KR" altLang="en-US" sz="1200" dirty="0"/>
              <a:t>상관분석</a:t>
            </a:r>
          </a:p>
        </p:txBody>
      </p:sp>
      <p:sp>
        <p:nvSpPr>
          <p:cNvPr id="13" name="타원 12">
            <a:extLst>
              <a:ext uri="{FF2B5EF4-FFF2-40B4-BE49-F238E27FC236}">
                <a16:creationId xmlns:a16="http://schemas.microsoft.com/office/drawing/2014/main" id="{AD03779B-5945-4266-82C6-FA4B1BCBAC53}"/>
              </a:ext>
            </a:extLst>
          </p:cNvPr>
          <p:cNvSpPr/>
          <p:nvPr/>
        </p:nvSpPr>
        <p:spPr>
          <a:xfrm>
            <a:off x="267271" y="4854665"/>
            <a:ext cx="1019597" cy="58374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solidFill>
                  <a:schemeClr val="tx1"/>
                </a:solidFill>
              </a:rPr>
              <a:t>독립변수</a:t>
            </a:r>
          </a:p>
        </p:txBody>
      </p:sp>
      <p:sp>
        <p:nvSpPr>
          <p:cNvPr id="14" name="타원 13">
            <a:extLst>
              <a:ext uri="{FF2B5EF4-FFF2-40B4-BE49-F238E27FC236}">
                <a16:creationId xmlns:a16="http://schemas.microsoft.com/office/drawing/2014/main" id="{2CFFCE6D-79EE-4C7A-B9D0-7D110A2ADEAF}"/>
              </a:ext>
            </a:extLst>
          </p:cNvPr>
          <p:cNvSpPr/>
          <p:nvPr/>
        </p:nvSpPr>
        <p:spPr>
          <a:xfrm>
            <a:off x="1844056" y="4854665"/>
            <a:ext cx="992361" cy="56170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solidFill>
                  <a:schemeClr val="tx1"/>
                </a:solidFill>
              </a:rPr>
              <a:t>종속변수</a:t>
            </a:r>
          </a:p>
        </p:txBody>
      </p:sp>
      <p:sp>
        <p:nvSpPr>
          <p:cNvPr id="15" name="화살표: 오른쪽 14">
            <a:extLst>
              <a:ext uri="{FF2B5EF4-FFF2-40B4-BE49-F238E27FC236}">
                <a16:creationId xmlns:a16="http://schemas.microsoft.com/office/drawing/2014/main" id="{C6A1A486-C386-4B7B-99DF-DB9F735CF83B}"/>
              </a:ext>
            </a:extLst>
          </p:cNvPr>
          <p:cNvSpPr/>
          <p:nvPr/>
        </p:nvSpPr>
        <p:spPr>
          <a:xfrm>
            <a:off x="1403648" y="5013534"/>
            <a:ext cx="360040" cy="143658"/>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9908F2D1-318C-442B-8FE3-1F11EF227F2E}"/>
              </a:ext>
            </a:extLst>
          </p:cNvPr>
          <p:cNvSpPr txBox="1"/>
          <p:nvPr/>
        </p:nvSpPr>
        <p:spPr>
          <a:xfrm>
            <a:off x="1150565" y="4679914"/>
            <a:ext cx="827237" cy="276999"/>
          </a:xfrm>
          <a:prstGeom prst="rect">
            <a:avLst/>
          </a:prstGeom>
          <a:noFill/>
        </p:spPr>
        <p:txBody>
          <a:bodyPr wrap="square" rtlCol="0">
            <a:spAutoFit/>
          </a:bodyPr>
          <a:lstStyle/>
          <a:p>
            <a:r>
              <a:rPr lang="ko-KR" altLang="en-US" sz="1200" dirty="0">
                <a:highlight>
                  <a:srgbClr val="FFFF00"/>
                </a:highlight>
              </a:rPr>
              <a:t>인과관계</a:t>
            </a:r>
          </a:p>
        </p:txBody>
      </p:sp>
      <p:sp>
        <p:nvSpPr>
          <p:cNvPr id="17" name="TextBox 16">
            <a:extLst>
              <a:ext uri="{FF2B5EF4-FFF2-40B4-BE49-F238E27FC236}">
                <a16:creationId xmlns:a16="http://schemas.microsoft.com/office/drawing/2014/main" id="{F0001936-A32B-492D-8D41-0C225F43AC35}"/>
              </a:ext>
            </a:extLst>
          </p:cNvPr>
          <p:cNvSpPr txBox="1"/>
          <p:nvPr/>
        </p:nvSpPr>
        <p:spPr>
          <a:xfrm>
            <a:off x="1054384" y="5400579"/>
            <a:ext cx="1019597" cy="246221"/>
          </a:xfrm>
          <a:prstGeom prst="rect">
            <a:avLst/>
          </a:prstGeom>
          <a:solidFill>
            <a:schemeClr val="accent2">
              <a:lumMod val="20000"/>
              <a:lumOff val="80000"/>
            </a:schemeClr>
          </a:solidFill>
          <a:ln w="19050">
            <a:solidFill>
              <a:srgbClr val="C00000"/>
            </a:solidFill>
          </a:ln>
        </p:spPr>
        <p:txBody>
          <a:bodyPr wrap="square" rtlCol="0">
            <a:spAutoFit/>
          </a:bodyPr>
          <a:lstStyle/>
          <a:p>
            <a:r>
              <a:rPr lang="ko-KR" altLang="en-US" sz="1000" dirty="0"/>
              <a:t>단순회귀분석</a:t>
            </a:r>
          </a:p>
        </p:txBody>
      </p:sp>
      <p:sp>
        <p:nvSpPr>
          <p:cNvPr id="18" name="타원 17">
            <a:extLst>
              <a:ext uri="{FF2B5EF4-FFF2-40B4-BE49-F238E27FC236}">
                <a16:creationId xmlns:a16="http://schemas.microsoft.com/office/drawing/2014/main" id="{BEDB65A9-ADC3-46D6-A848-E055DD5A8ABC}"/>
              </a:ext>
            </a:extLst>
          </p:cNvPr>
          <p:cNvSpPr/>
          <p:nvPr/>
        </p:nvSpPr>
        <p:spPr>
          <a:xfrm>
            <a:off x="3029531" y="4467930"/>
            <a:ext cx="1157383" cy="44701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A</a:t>
            </a:r>
            <a:r>
              <a:rPr lang="ko-KR" altLang="en-US" sz="1000" b="1" dirty="0">
                <a:solidFill>
                  <a:schemeClr val="tx1"/>
                </a:solidFill>
              </a:rPr>
              <a:t>독립변수</a:t>
            </a:r>
          </a:p>
        </p:txBody>
      </p:sp>
      <p:sp>
        <p:nvSpPr>
          <p:cNvPr id="19" name="타원 18">
            <a:extLst>
              <a:ext uri="{FF2B5EF4-FFF2-40B4-BE49-F238E27FC236}">
                <a16:creationId xmlns:a16="http://schemas.microsoft.com/office/drawing/2014/main" id="{3940E665-2DCD-4E14-A2BD-67066F7317EE}"/>
              </a:ext>
            </a:extLst>
          </p:cNvPr>
          <p:cNvSpPr/>
          <p:nvPr/>
        </p:nvSpPr>
        <p:spPr>
          <a:xfrm>
            <a:off x="3048462" y="5063821"/>
            <a:ext cx="1157383" cy="447020"/>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B</a:t>
            </a:r>
            <a:r>
              <a:rPr lang="ko-KR" altLang="en-US" sz="1000" b="1" dirty="0">
                <a:solidFill>
                  <a:schemeClr val="tx1"/>
                </a:solidFill>
              </a:rPr>
              <a:t>독립변수</a:t>
            </a:r>
          </a:p>
        </p:txBody>
      </p:sp>
      <p:sp>
        <p:nvSpPr>
          <p:cNvPr id="20" name="타원 19">
            <a:extLst>
              <a:ext uri="{FF2B5EF4-FFF2-40B4-BE49-F238E27FC236}">
                <a16:creationId xmlns:a16="http://schemas.microsoft.com/office/drawing/2014/main" id="{76148809-412E-4861-AC6A-99CB6B56BB1F}"/>
              </a:ext>
            </a:extLst>
          </p:cNvPr>
          <p:cNvSpPr/>
          <p:nvPr/>
        </p:nvSpPr>
        <p:spPr>
          <a:xfrm>
            <a:off x="3080181" y="5615753"/>
            <a:ext cx="1157383" cy="44702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C</a:t>
            </a:r>
            <a:r>
              <a:rPr lang="ko-KR" altLang="en-US" sz="1000" b="1" dirty="0">
                <a:solidFill>
                  <a:schemeClr val="tx1"/>
                </a:solidFill>
              </a:rPr>
              <a:t>독립변수</a:t>
            </a:r>
          </a:p>
        </p:txBody>
      </p:sp>
      <p:sp>
        <p:nvSpPr>
          <p:cNvPr id="21" name="화살표: 오른쪽 20">
            <a:extLst>
              <a:ext uri="{FF2B5EF4-FFF2-40B4-BE49-F238E27FC236}">
                <a16:creationId xmlns:a16="http://schemas.microsoft.com/office/drawing/2014/main" id="{74DFC036-35DA-4D73-9600-B47E56FA4854}"/>
              </a:ext>
            </a:extLst>
          </p:cNvPr>
          <p:cNvSpPr/>
          <p:nvPr/>
        </p:nvSpPr>
        <p:spPr>
          <a:xfrm>
            <a:off x="4234175" y="5207793"/>
            <a:ext cx="360040" cy="143658"/>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화살표: 오른쪽 21">
            <a:extLst>
              <a:ext uri="{FF2B5EF4-FFF2-40B4-BE49-F238E27FC236}">
                <a16:creationId xmlns:a16="http://schemas.microsoft.com/office/drawing/2014/main" id="{E9194C95-4821-4C90-A910-252926A8C29D}"/>
              </a:ext>
            </a:extLst>
          </p:cNvPr>
          <p:cNvSpPr/>
          <p:nvPr/>
        </p:nvSpPr>
        <p:spPr>
          <a:xfrm rot="2032678">
            <a:off x="4184038" y="4783217"/>
            <a:ext cx="541918" cy="155873"/>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화살표: 오른쪽 22">
            <a:extLst>
              <a:ext uri="{FF2B5EF4-FFF2-40B4-BE49-F238E27FC236}">
                <a16:creationId xmlns:a16="http://schemas.microsoft.com/office/drawing/2014/main" id="{F314706D-ECF1-440E-82B3-07329C6326AC}"/>
              </a:ext>
            </a:extLst>
          </p:cNvPr>
          <p:cNvSpPr/>
          <p:nvPr/>
        </p:nvSpPr>
        <p:spPr>
          <a:xfrm rot="19760275">
            <a:off x="4171330" y="5549099"/>
            <a:ext cx="652301" cy="157721"/>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1ADFE847-8A70-44FF-AAD8-DF7D8FE5FA81}"/>
              </a:ext>
            </a:extLst>
          </p:cNvPr>
          <p:cNvSpPr/>
          <p:nvPr/>
        </p:nvSpPr>
        <p:spPr>
          <a:xfrm>
            <a:off x="4758579" y="4893553"/>
            <a:ext cx="1189333" cy="67139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b="1" dirty="0">
                <a:solidFill>
                  <a:schemeClr val="tx1"/>
                </a:solidFill>
              </a:rPr>
              <a:t>종속변수</a:t>
            </a:r>
            <a:r>
              <a:rPr lang="en-US" altLang="ko-KR" sz="1000" b="1" dirty="0">
                <a:solidFill>
                  <a:schemeClr val="tx1"/>
                </a:solidFill>
              </a:rPr>
              <a:t>(y)</a:t>
            </a:r>
            <a:endParaRPr lang="ko-KR" altLang="en-US" sz="1000" b="1" dirty="0">
              <a:solidFill>
                <a:schemeClr val="tx1"/>
              </a:solidFill>
            </a:endParaRPr>
          </a:p>
        </p:txBody>
      </p:sp>
      <p:sp>
        <p:nvSpPr>
          <p:cNvPr id="25" name="TextBox 24">
            <a:extLst>
              <a:ext uri="{FF2B5EF4-FFF2-40B4-BE49-F238E27FC236}">
                <a16:creationId xmlns:a16="http://schemas.microsoft.com/office/drawing/2014/main" id="{3D5143A9-641A-446D-A89B-9EBC493D5177}"/>
              </a:ext>
            </a:extLst>
          </p:cNvPr>
          <p:cNvSpPr txBox="1"/>
          <p:nvPr/>
        </p:nvSpPr>
        <p:spPr>
          <a:xfrm>
            <a:off x="4392108" y="6005217"/>
            <a:ext cx="1019597" cy="246221"/>
          </a:xfrm>
          <a:prstGeom prst="rect">
            <a:avLst/>
          </a:prstGeom>
          <a:solidFill>
            <a:schemeClr val="accent2">
              <a:lumMod val="20000"/>
              <a:lumOff val="80000"/>
            </a:schemeClr>
          </a:solidFill>
          <a:ln w="19050">
            <a:solidFill>
              <a:srgbClr val="C00000"/>
            </a:solidFill>
          </a:ln>
        </p:spPr>
        <p:txBody>
          <a:bodyPr wrap="square" rtlCol="0">
            <a:spAutoFit/>
          </a:bodyPr>
          <a:lstStyle/>
          <a:p>
            <a:r>
              <a:rPr lang="ko-KR" altLang="en-US" sz="1000" dirty="0"/>
              <a:t>다중회귀분석</a:t>
            </a:r>
          </a:p>
        </p:txBody>
      </p:sp>
      <p:sp>
        <p:nvSpPr>
          <p:cNvPr id="27" name="TextBox 26">
            <a:extLst>
              <a:ext uri="{FF2B5EF4-FFF2-40B4-BE49-F238E27FC236}">
                <a16:creationId xmlns:a16="http://schemas.microsoft.com/office/drawing/2014/main" id="{80D35CDC-1291-434F-90B8-A4D79723256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회귀분석 이해</a:t>
            </a:r>
          </a:p>
        </p:txBody>
      </p:sp>
    </p:spTree>
    <p:extLst>
      <p:ext uri="{BB962C8B-B14F-4D97-AF65-F5344CB8AC3E}">
        <p14:creationId xmlns:p14="http://schemas.microsoft.com/office/powerpoint/2010/main" val="1904004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2D59FF4-FC72-461A-8647-4AE029D5BCE8}"/>
              </a:ext>
            </a:extLst>
          </p:cNvPr>
          <p:cNvSpPr>
            <a:spLocks noGrp="1"/>
          </p:cNvSpPr>
          <p:nvPr>
            <p:ph type="sldNum" sz="quarter" idx="12"/>
          </p:nvPr>
        </p:nvSpPr>
        <p:spPr/>
        <p:txBody>
          <a:bodyPr/>
          <a:lstStyle/>
          <a:p>
            <a:fld id="{DE77BB65-F969-4654-BF30-45C70C1BE112}" type="slidenum">
              <a:rPr lang="ko-KR" altLang="en-US" smtClean="0"/>
              <a:pPr/>
              <a:t>44</a:t>
            </a:fld>
            <a:endParaRPr lang="ko-KR" altLang="en-US"/>
          </a:p>
        </p:txBody>
      </p:sp>
      <p:sp>
        <p:nvSpPr>
          <p:cNvPr id="6" name="제목 4">
            <a:extLst>
              <a:ext uri="{FF2B5EF4-FFF2-40B4-BE49-F238E27FC236}">
                <a16:creationId xmlns:a16="http://schemas.microsoft.com/office/drawing/2014/main" id="{F4593E48-572E-45FF-BE36-6DF2C5F2ADC7}"/>
              </a:ext>
            </a:extLst>
          </p:cNvPr>
          <p:cNvSpPr>
            <a:spLocks noGrp="1"/>
          </p:cNvSpPr>
          <p:nvPr>
            <p:ph type="title"/>
          </p:nvPr>
        </p:nvSpPr>
        <p:spPr>
          <a:xfrm>
            <a:off x="2411760" y="367120"/>
            <a:ext cx="3186354" cy="319422"/>
          </a:xfrm>
          <a:ln w="28575">
            <a:solidFill>
              <a:schemeClr val="bg1"/>
            </a:solidFill>
          </a:ln>
        </p:spPr>
        <p:txBody>
          <a:bodyPr>
            <a:noAutofit/>
          </a:bodyPr>
          <a:lstStyle/>
          <a:p>
            <a:r>
              <a:rPr lang="ko-KR" altLang="en-US" sz="1800" dirty="0"/>
              <a:t>회귀분석과 상관분석 비교</a:t>
            </a:r>
          </a:p>
        </p:txBody>
      </p:sp>
      <p:sp>
        <p:nvSpPr>
          <p:cNvPr id="9" name="제목 1">
            <a:extLst>
              <a:ext uri="{FF2B5EF4-FFF2-40B4-BE49-F238E27FC236}">
                <a16:creationId xmlns:a16="http://schemas.microsoft.com/office/drawing/2014/main" id="{E5634C8B-808A-4C6F-9C03-4BC72391E0A3}"/>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FD56AEAB-5900-4CAE-9AF3-A83BE11231D7}"/>
              </a:ext>
            </a:extLst>
          </p:cNvPr>
          <p:cNvSpPr>
            <a:spLocks noGrp="1"/>
          </p:cNvSpPr>
          <p:nvPr>
            <p:ph type="ftr" sz="quarter" idx="11"/>
          </p:nvPr>
        </p:nvSpPr>
        <p:spPr/>
        <p:txBody>
          <a:bodyPr/>
          <a:lstStyle/>
          <a:p>
            <a:r>
              <a:rPr lang="en-US" altLang="ko-KR"/>
              <a:t>UBION PBL- FBA</a:t>
            </a:r>
            <a:endParaRPr lang="ko-KR" altLang="en-US"/>
          </a:p>
        </p:txBody>
      </p:sp>
      <p:sp>
        <p:nvSpPr>
          <p:cNvPr id="27" name="TextBox 26">
            <a:extLst>
              <a:ext uri="{FF2B5EF4-FFF2-40B4-BE49-F238E27FC236}">
                <a16:creationId xmlns:a16="http://schemas.microsoft.com/office/drawing/2014/main" id="{D9F2698B-6B2F-4370-B887-F1C507A0D244}"/>
              </a:ext>
            </a:extLst>
          </p:cNvPr>
          <p:cNvSpPr txBox="1"/>
          <p:nvPr/>
        </p:nvSpPr>
        <p:spPr>
          <a:xfrm>
            <a:off x="1043608" y="1131240"/>
            <a:ext cx="6264696" cy="307777"/>
          </a:xfrm>
          <a:prstGeom prst="rect">
            <a:avLst/>
          </a:prstGeom>
          <a:noFill/>
          <a:ln>
            <a:solidFill>
              <a:schemeClr val="accent1">
                <a:lumMod val="60000"/>
                <a:lumOff val="40000"/>
              </a:schemeClr>
            </a:solidFill>
          </a:ln>
        </p:spPr>
        <p:txBody>
          <a:bodyPr wrap="square" rtlCol="0">
            <a:spAutoFit/>
          </a:bodyPr>
          <a:lstStyle/>
          <a:p>
            <a:r>
              <a:rPr lang="ko-KR" altLang="en-US" sz="1400" b="1" i="1" dirty="0"/>
              <a:t>두 변수간 상관계수 값의 부호와 회귀계수 값의 </a:t>
            </a:r>
            <a:r>
              <a:rPr lang="ko-KR" altLang="en-US" sz="1400" b="1" i="1" dirty="0">
                <a:highlight>
                  <a:srgbClr val="FFFF00"/>
                </a:highlight>
              </a:rPr>
              <a:t>부호</a:t>
            </a:r>
            <a:r>
              <a:rPr lang="en-US" altLang="ko-KR" sz="1400" b="1" i="1" dirty="0">
                <a:highlight>
                  <a:srgbClr val="FFFF00"/>
                </a:highlight>
              </a:rPr>
              <a:t>(</a:t>
            </a:r>
            <a:r>
              <a:rPr lang="ko-KR" altLang="en-US" sz="1400" b="1" i="1" dirty="0">
                <a:highlight>
                  <a:srgbClr val="FFFF00"/>
                </a:highlight>
              </a:rPr>
              <a:t>양</a:t>
            </a:r>
            <a:r>
              <a:rPr lang="en-US" altLang="ko-KR" sz="1400" b="1" i="1" dirty="0">
                <a:highlight>
                  <a:srgbClr val="FFFF00"/>
                </a:highlight>
              </a:rPr>
              <a:t>+, </a:t>
            </a:r>
            <a:r>
              <a:rPr lang="ko-KR" altLang="en-US" sz="1400" b="1" i="1" dirty="0">
                <a:highlight>
                  <a:srgbClr val="FFFF00"/>
                </a:highlight>
              </a:rPr>
              <a:t>음</a:t>
            </a:r>
            <a:r>
              <a:rPr lang="en-US" altLang="ko-KR" sz="1400" b="1" i="1" dirty="0">
                <a:highlight>
                  <a:srgbClr val="FFFF00"/>
                </a:highlight>
              </a:rPr>
              <a:t>-)</a:t>
            </a:r>
            <a:r>
              <a:rPr lang="ko-KR" altLang="en-US" sz="1400" b="1" i="1" dirty="0">
                <a:highlight>
                  <a:srgbClr val="FFFF00"/>
                </a:highlight>
              </a:rPr>
              <a:t>는 동일하다</a:t>
            </a:r>
            <a:r>
              <a:rPr lang="en-US" altLang="ko-KR" sz="1400" b="1" i="1" dirty="0">
                <a:highlight>
                  <a:srgbClr val="FFFF00"/>
                </a:highlight>
              </a:rPr>
              <a:t>.</a:t>
            </a:r>
            <a:endParaRPr lang="ko-KR" altLang="en-US" sz="1400" b="1" i="1" dirty="0">
              <a:highlight>
                <a:srgbClr val="FFFF00"/>
              </a:highlight>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0D7F6C7-36DE-4312-9707-933B001788D9}"/>
                  </a:ext>
                </a:extLst>
              </p:cNvPr>
              <p:cNvSpPr txBox="1"/>
              <p:nvPr/>
            </p:nvSpPr>
            <p:spPr>
              <a:xfrm>
                <a:off x="1760856" y="1803021"/>
                <a:ext cx="1457782" cy="3118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400" i="1">
                          <a:latin typeface="Cambria Math" panose="02040503050406030204" pitchFamily="18" charset="0"/>
                        </a:rPr>
                        <m:t>표본상관계수</m:t>
                      </m:r>
                      <m:r>
                        <a:rPr lang="ko-KR" altLang="en-US" sz="1400" i="1">
                          <a:latin typeface="Cambria Math" panose="02040503050406030204" pitchFamily="18" charset="0"/>
                        </a:rPr>
                        <m:t> </m:t>
                      </m:r>
                    </m:oMath>
                  </m:oMathPara>
                </a14:m>
                <a:endParaRPr lang="ko-KR" altLang="en-US" sz="1400" dirty="0"/>
              </a:p>
            </p:txBody>
          </p:sp>
        </mc:Choice>
        <mc:Fallback xmlns="">
          <p:sp>
            <p:nvSpPr>
              <p:cNvPr id="29" name="TextBox 28">
                <a:extLst>
                  <a:ext uri="{FF2B5EF4-FFF2-40B4-BE49-F238E27FC236}">
                    <a16:creationId xmlns:a16="http://schemas.microsoft.com/office/drawing/2014/main" id="{F0D7F6C7-36DE-4312-9707-933B001788D9}"/>
                  </a:ext>
                </a:extLst>
              </p:cNvPr>
              <p:cNvSpPr txBox="1">
                <a:spLocks noRot="1" noChangeAspect="1" noMove="1" noResize="1" noEditPoints="1" noAdjustHandles="1" noChangeArrowheads="1" noChangeShapeType="1" noTextEdit="1"/>
              </p:cNvSpPr>
              <p:nvPr/>
            </p:nvSpPr>
            <p:spPr>
              <a:xfrm>
                <a:off x="1760856" y="1803021"/>
                <a:ext cx="1457782" cy="311817"/>
              </a:xfrm>
              <a:prstGeom prst="rect">
                <a:avLst/>
              </a:prstGeom>
              <a:blipFill>
                <a:blip r:embed="rId2"/>
                <a:stretch>
                  <a:fillRect b="-5882"/>
                </a:stretch>
              </a:blipFill>
            </p:spPr>
            <p:txBody>
              <a:bodyPr/>
              <a:lstStyle/>
              <a:p>
                <a:r>
                  <a:rPr lang="ko-KR" altLang="en-US">
                    <a:noFill/>
                  </a:rPr>
                  <a:t> </a:t>
                </a:r>
              </a:p>
            </p:txBody>
          </p:sp>
        </mc:Fallback>
      </mc:AlternateContent>
      <p:pic>
        <p:nvPicPr>
          <p:cNvPr id="30" name="그림 29">
            <a:extLst>
              <a:ext uri="{FF2B5EF4-FFF2-40B4-BE49-F238E27FC236}">
                <a16:creationId xmlns:a16="http://schemas.microsoft.com/office/drawing/2014/main" id="{5A7DEC2E-3912-4572-8A27-839D6A9D7F23}"/>
              </a:ext>
            </a:extLst>
          </p:cNvPr>
          <p:cNvPicPr>
            <a:picLocks noChangeAspect="1"/>
          </p:cNvPicPr>
          <p:nvPr/>
        </p:nvPicPr>
        <p:blipFill>
          <a:blip r:embed="rId3"/>
          <a:stretch>
            <a:fillRect/>
          </a:stretch>
        </p:blipFill>
        <p:spPr>
          <a:xfrm>
            <a:off x="3131130" y="2918345"/>
            <a:ext cx="3029373" cy="933580"/>
          </a:xfrm>
          <a:prstGeom prst="rect">
            <a:avLst/>
          </a:prstGeom>
          <a:ln>
            <a:solidFill>
              <a:schemeClr val="accent1">
                <a:lumMod val="60000"/>
                <a:lumOff val="40000"/>
              </a:schemeClr>
            </a:solidFill>
          </a:ln>
        </p:spPr>
      </p:pic>
      <p:sp>
        <p:nvSpPr>
          <p:cNvPr id="32" name="TextBox 31">
            <a:extLst>
              <a:ext uri="{FF2B5EF4-FFF2-40B4-BE49-F238E27FC236}">
                <a16:creationId xmlns:a16="http://schemas.microsoft.com/office/drawing/2014/main" id="{07025CD6-C4B9-40BB-8B0E-C570B5BD30EA}"/>
              </a:ext>
            </a:extLst>
          </p:cNvPr>
          <p:cNvSpPr txBox="1"/>
          <p:nvPr/>
        </p:nvSpPr>
        <p:spPr>
          <a:xfrm>
            <a:off x="1760856" y="2779229"/>
            <a:ext cx="1457782" cy="307777"/>
          </a:xfrm>
          <a:prstGeom prst="rect">
            <a:avLst/>
          </a:prstGeom>
          <a:noFill/>
        </p:spPr>
        <p:txBody>
          <a:bodyPr wrap="square" rtlCol="0">
            <a:spAutoFit/>
          </a:bodyPr>
          <a:lstStyle/>
          <a:p>
            <a:r>
              <a:rPr lang="ko-KR" altLang="en-US" sz="1400" dirty="0"/>
              <a:t>회귀계수</a:t>
            </a:r>
          </a:p>
        </p:txBody>
      </p:sp>
      <p:sp>
        <p:nvSpPr>
          <p:cNvPr id="33" name="TextBox 32">
            <a:extLst>
              <a:ext uri="{FF2B5EF4-FFF2-40B4-BE49-F238E27FC236}">
                <a16:creationId xmlns:a16="http://schemas.microsoft.com/office/drawing/2014/main" id="{BFA7A0FC-77B6-4091-87C7-F024E6016A0D}"/>
              </a:ext>
            </a:extLst>
          </p:cNvPr>
          <p:cNvSpPr txBox="1"/>
          <p:nvPr/>
        </p:nvSpPr>
        <p:spPr>
          <a:xfrm>
            <a:off x="4355976" y="3053054"/>
            <a:ext cx="211128" cy="369332"/>
          </a:xfrm>
          <a:prstGeom prst="rect">
            <a:avLst/>
          </a:prstGeom>
          <a:noFill/>
        </p:spPr>
        <p:txBody>
          <a:bodyPr wrap="square" rtlCol="0">
            <a:spAutoFit/>
          </a:bodyPr>
          <a:lstStyle/>
          <a:p>
            <a:r>
              <a:rPr lang="en-US" altLang="ko-KR" dirty="0"/>
              <a:t>-</a:t>
            </a:r>
            <a:endParaRPr lang="ko-KR" altLang="en-US" dirty="0"/>
          </a:p>
        </p:txBody>
      </p:sp>
      <p:sp>
        <p:nvSpPr>
          <p:cNvPr id="13" name="TextBox 12">
            <a:extLst>
              <a:ext uri="{FF2B5EF4-FFF2-40B4-BE49-F238E27FC236}">
                <a16:creationId xmlns:a16="http://schemas.microsoft.com/office/drawing/2014/main" id="{E09D737F-6062-4C58-96F7-A288F0AC6A2B}"/>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회귀분석 이해</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AB51FB-784D-4B6C-9878-E9978C4194FE}"/>
                  </a:ext>
                </a:extLst>
              </p:cNvPr>
              <p:cNvSpPr txBox="1"/>
              <p:nvPr/>
            </p:nvSpPr>
            <p:spPr>
              <a:xfrm>
                <a:off x="3256408" y="1848794"/>
                <a:ext cx="2904095" cy="716863"/>
              </a:xfrm>
              <a:prstGeom prst="rect">
                <a:avLst/>
              </a:prstGeom>
              <a:noFill/>
              <a:ln w="12700">
                <a:solidFill>
                  <a:schemeClr val="accent2">
                    <a:lumMod val="60000"/>
                    <a:lumOff val="40000"/>
                  </a:schemeClr>
                </a:solidFill>
              </a:ln>
            </p:spPr>
            <p:txBody>
              <a:bodyPr wrap="square" rtlCol="0">
                <a:spAutoFit/>
              </a:bodyPr>
              <a:lstStyle/>
              <a:p>
                <a14:m>
                  <m:oMath xmlns:m="http://schemas.openxmlformats.org/officeDocument/2006/math">
                    <m:sSub>
                      <m:sSubPr>
                        <m:ctrlPr>
                          <a:rPr lang="en-US" altLang="ko-KR" sz="1600" i="1" smtClean="0">
                            <a:latin typeface="Cambria Math" panose="02040503050406030204" pitchFamily="18" charset="0"/>
                          </a:rPr>
                        </m:ctrlPr>
                      </m:sSubPr>
                      <m:e>
                        <m:r>
                          <a:rPr lang="ko-KR" altLang="en-US" sz="1600" i="1" smtClean="0">
                            <a:latin typeface="Cambria Math" panose="02040503050406030204" pitchFamily="18" charset="0"/>
                          </a:rPr>
                          <m:t> </m:t>
                        </m:r>
                        <m:r>
                          <a:rPr lang="en-US" altLang="ko-KR" sz="1600" b="0" i="1" smtClean="0">
                            <a:latin typeface="Cambria Math" panose="02040503050406030204" pitchFamily="18" charset="0"/>
                          </a:rPr>
                          <m:t>𝑟</m:t>
                        </m:r>
                      </m:e>
                      <m:sub>
                        <m:r>
                          <a:rPr lang="en-US" altLang="ko-KR" sz="1600" b="0" i="1" smtClean="0">
                            <a:latin typeface="Cambria Math" panose="02040503050406030204" pitchFamily="18" charset="0"/>
                          </a:rPr>
                          <m:t>𝑋𝑌</m:t>
                        </m:r>
                      </m:sub>
                    </m:sSub>
                  </m:oMath>
                </a14:m>
                <a:r>
                  <a:rPr lang="en-US" altLang="ko-KR" sz="1600" dirty="0"/>
                  <a:t> =  </a:t>
                </a:r>
                <a14:m>
                  <m:oMath xmlns:m="http://schemas.openxmlformats.org/officeDocument/2006/math">
                    <m:f>
                      <m:fPr>
                        <m:ctrlPr>
                          <a:rPr lang="en-US" altLang="ko-KR" sz="1600" i="1" smtClean="0">
                            <a:latin typeface="Cambria Math" panose="02040503050406030204" pitchFamily="18" charset="0"/>
                          </a:rPr>
                        </m:ctrlPr>
                      </m:fPr>
                      <m:num>
                        <m:nary>
                          <m:naryPr>
                            <m:chr m:val="∑"/>
                            <m:ctrlPr>
                              <a:rPr lang="en-US" altLang="ko-KR" sz="1600" i="1" smtClean="0">
                                <a:latin typeface="Cambria Math" panose="02040503050406030204" pitchFamily="18" charset="0"/>
                              </a:rPr>
                            </m:ctrlPr>
                          </m:naryPr>
                          <m:sub>
                            <m:r>
                              <m:rPr>
                                <m:brk m:alnAt="23"/>
                              </m:rPr>
                              <a:rPr lang="en-US" altLang="ko-KR" sz="1600" b="0" i="1" smtClean="0">
                                <a:latin typeface="Cambria Math" panose="02040503050406030204" pitchFamily="18" charset="0"/>
                              </a:rPr>
                              <m:t>𝑖</m:t>
                            </m:r>
                            <m:r>
                              <a:rPr lang="en-US" altLang="ko-KR" sz="1600" b="0" i="1" smtClean="0">
                                <a:latin typeface="Cambria Math" panose="02040503050406030204" pitchFamily="18" charset="0"/>
                              </a:rPr>
                              <m:t>=1</m:t>
                            </m:r>
                          </m:sub>
                          <m:sup>
                            <m:r>
                              <a:rPr lang="en-US" altLang="ko-KR" sz="1600" b="0" i="1" smtClean="0">
                                <a:latin typeface="Cambria Math" panose="02040503050406030204" pitchFamily="18" charset="0"/>
                              </a:rPr>
                              <m:t>𝑛</m:t>
                            </m:r>
                          </m:sup>
                          <m:e>
                            <m:r>
                              <a:rPr lang="en-US" altLang="ko-KR" sz="1600" i="1">
                                <a:latin typeface="Cambria Math" panose="02040503050406030204" pitchFamily="18" charset="0"/>
                              </a:rPr>
                              <m:t>(</m:t>
                            </m:r>
                            <m:r>
                              <a:rPr lang="en-US" altLang="ko-KR" sz="1600" i="1">
                                <a:latin typeface="Cambria Math" panose="02040503050406030204" pitchFamily="18" charset="0"/>
                              </a:rPr>
                              <m:t>𝑋</m:t>
                            </m:r>
                            <m:r>
                              <a:rPr lang="en-US" altLang="ko-KR" sz="1600" i="1">
                                <a:latin typeface="Cambria Math" panose="02040503050406030204" pitchFamily="18" charset="0"/>
                              </a:rPr>
                              <m:t> − </m:t>
                            </m:r>
                            <m:bar>
                              <m:barPr>
                                <m:pos m:val="top"/>
                                <m:ctrlPr>
                                  <a:rPr lang="en-US" altLang="ko-KR" sz="1600" i="1">
                                    <a:latin typeface="Cambria Math" panose="02040503050406030204" pitchFamily="18" charset="0"/>
                                  </a:rPr>
                                </m:ctrlPr>
                              </m:barPr>
                              <m:e>
                                <m:r>
                                  <a:rPr lang="en-US" altLang="ko-KR" sz="1600" i="1">
                                    <a:latin typeface="Cambria Math" panose="02040503050406030204" pitchFamily="18" charset="0"/>
                                  </a:rPr>
                                  <m:t>𝑋</m:t>
                                </m:r>
                              </m:e>
                            </m:bar>
                            <m:r>
                              <a:rPr lang="en-US" altLang="ko-KR" sz="1600" i="1">
                                <a:latin typeface="Cambria Math" panose="02040503050406030204" pitchFamily="18" charset="0"/>
                              </a:rPr>
                              <m:t>)( </m:t>
                            </m:r>
                            <m:r>
                              <a:rPr lang="en-US" altLang="ko-KR" sz="1600" i="1">
                                <a:latin typeface="Cambria Math" panose="02040503050406030204" pitchFamily="18" charset="0"/>
                              </a:rPr>
                              <m:t>𝑌</m:t>
                            </m:r>
                            <m:r>
                              <a:rPr lang="en-US" altLang="ko-KR" sz="1600" i="1">
                                <a:latin typeface="Cambria Math" panose="02040503050406030204" pitchFamily="18" charset="0"/>
                              </a:rPr>
                              <m:t> − </m:t>
                            </m:r>
                            <m:bar>
                              <m:barPr>
                                <m:pos m:val="top"/>
                                <m:ctrlPr>
                                  <a:rPr lang="en-US" altLang="ko-KR" sz="1600" i="1">
                                    <a:latin typeface="Cambria Math" panose="02040503050406030204" pitchFamily="18" charset="0"/>
                                  </a:rPr>
                                </m:ctrlPr>
                              </m:barPr>
                              <m:e>
                                <m:r>
                                  <a:rPr lang="en-US" altLang="ko-KR" sz="1600" i="1">
                                    <a:latin typeface="Cambria Math" panose="02040503050406030204" pitchFamily="18" charset="0"/>
                                  </a:rPr>
                                  <m:t>𝑌</m:t>
                                </m:r>
                              </m:e>
                            </m:bar>
                            <m:r>
                              <a:rPr lang="en-US" altLang="ko-KR" sz="1600" b="0" i="1" smtClean="0">
                                <a:latin typeface="Cambria Math" panose="02040503050406030204" pitchFamily="18" charset="0"/>
                              </a:rPr>
                              <m:t>)</m:t>
                            </m:r>
                          </m:e>
                        </m:nary>
                        <m:r>
                          <a:rPr lang="en-US" altLang="ko-KR" sz="1600" i="1" smtClean="0">
                            <a:latin typeface="Cambria Math" panose="02040503050406030204" pitchFamily="18" charset="0"/>
                          </a:rPr>
                          <m:t> </m:t>
                        </m:r>
                      </m:num>
                      <m:den>
                        <m:rad>
                          <m:radPr>
                            <m:degHide m:val="on"/>
                            <m:ctrlPr>
                              <a:rPr lang="en-US" altLang="ko-KR" sz="1600" i="1" smtClean="0">
                                <a:latin typeface="Cambria Math" panose="02040503050406030204" pitchFamily="18" charset="0"/>
                              </a:rPr>
                            </m:ctrlPr>
                          </m:radPr>
                          <m:deg/>
                          <m:e>
                            <m:nary>
                              <m:naryPr>
                                <m:chr m:val="∑"/>
                                <m:subHide m:val="on"/>
                                <m:supHide m:val="on"/>
                                <m:ctrlPr>
                                  <a:rPr lang="en-US" altLang="ko-KR" sz="1600" i="1" smtClean="0">
                                    <a:latin typeface="Cambria Math" panose="02040503050406030204" pitchFamily="18" charset="0"/>
                                  </a:rPr>
                                </m:ctrlPr>
                              </m:naryPr>
                              <m:sub/>
                              <m:sup/>
                              <m:e>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𝑋</m:t>
                                    </m:r>
                                    <m:r>
                                      <a:rPr lang="en-US" altLang="ko-KR" sz="1600" b="0" i="1" smtClean="0">
                                        <a:latin typeface="Cambria Math" panose="02040503050406030204" pitchFamily="18" charset="0"/>
                                      </a:rPr>
                                      <m:t>−</m:t>
                                    </m:r>
                                    <m:bar>
                                      <m:barPr>
                                        <m:pos m:val="top"/>
                                        <m:ctrlPr>
                                          <a:rPr lang="en-US" altLang="ko-KR" sz="1600" b="0" i="1" smtClean="0">
                                            <a:latin typeface="Cambria Math" panose="02040503050406030204" pitchFamily="18" charset="0"/>
                                          </a:rPr>
                                        </m:ctrlPr>
                                      </m:barPr>
                                      <m:e>
                                        <m:r>
                                          <a:rPr lang="en-US" altLang="ko-KR" sz="1600" b="0" i="1" smtClean="0">
                                            <a:latin typeface="Cambria Math" panose="02040503050406030204" pitchFamily="18" charset="0"/>
                                          </a:rPr>
                                          <m:t>𝑋</m:t>
                                        </m:r>
                                        <m:r>
                                          <a:rPr lang="en-US" altLang="ko-KR" sz="1600" b="0" i="1" smtClean="0">
                                            <a:latin typeface="Cambria Math" panose="02040503050406030204" pitchFamily="18" charset="0"/>
                                          </a:rPr>
                                          <m:t>)</m:t>
                                        </m:r>
                                      </m:e>
                                    </m:bar>
                                  </m:e>
                                  <m:sup>
                                    <m:r>
                                      <a:rPr lang="en-US" altLang="ko-KR" sz="1600" b="0" i="1" smtClean="0">
                                        <a:latin typeface="Cambria Math" panose="02040503050406030204" pitchFamily="18" charset="0"/>
                                      </a:rPr>
                                      <m:t>2</m:t>
                                    </m:r>
                                  </m:sup>
                                </m:sSup>
                              </m:e>
                            </m:nary>
                          </m:e>
                        </m:rad>
                        <m:r>
                          <a:rPr lang="en-US" altLang="ko-KR" sz="1600" b="0" i="1" smtClean="0">
                            <a:latin typeface="Cambria Math" panose="02040503050406030204" pitchFamily="18" charset="0"/>
                          </a:rPr>
                          <m:t> </m:t>
                        </m:r>
                        <m:rad>
                          <m:radPr>
                            <m:degHide m:val="on"/>
                            <m:ctrlPr>
                              <a:rPr lang="en-US" altLang="ko-KR" sz="1600" b="0" i="1" smtClean="0">
                                <a:latin typeface="Cambria Math" panose="02040503050406030204" pitchFamily="18" charset="0"/>
                              </a:rPr>
                            </m:ctrlPr>
                          </m:radPr>
                          <m:deg/>
                          <m:e>
                            <m:nary>
                              <m:naryPr>
                                <m:chr m:val="∑"/>
                                <m:subHide m:val="on"/>
                                <m:supHide m:val="on"/>
                                <m:ctrlPr>
                                  <a:rPr lang="en-US" altLang="ko-KR" sz="1600" i="1">
                                    <a:latin typeface="Cambria Math" panose="02040503050406030204" pitchFamily="18" charset="0"/>
                                  </a:rPr>
                                </m:ctrlPr>
                              </m:naryPr>
                              <m:sub/>
                              <m:sup/>
                              <m:e>
                                <m:sSup>
                                  <m:sSupPr>
                                    <m:ctrlPr>
                                      <a:rPr lang="en-US" altLang="ko-KR" sz="1600" i="1">
                                        <a:latin typeface="Cambria Math" panose="02040503050406030204" pitchFamily="18" charset="0"/>
                                      </a:rPr>
                                    </m:ctrlPr>
                                  </m:sSupPr>
                                  <m:e>
                                    <m:r>
                                      <a:rPr lang="en-US" altLang="ko-KR" sz="1600" i="1">
                                        <a:latin typeface="Cambria Math" panose="02040503050406030204" pitchFamily="18" charset="0"/>
                                      </a:rPr>
                                      <m:t>(</m:t>
                                    </m:r>
                                    <m:r>
                                      <a:rPr lang="en-US" altLang="ko-KR" sz="1600" i="1">
                                        <a:latin typeface="Cambria Math" panose="02040503050406030204" pitchFamily="18" charset="0"/>
                                      </a:rPr>
                                      <m:t>𝑌</m:t>
                                    </m:r>
                                    <m:r>
                                      <a:rPr lang="en-US" altLang="ko-KR" sz="1600" i="1">
                                        <a:latin typeface="Cambria Math" panose="02040503050406030204" pitchFamily="18" charset="0"/>
                                      </a:rPr>
                                      <m:t>−</m:t>
                                    </m:r>
                                    <m:bar>
                                      <m:barPr>
                                        <m:pos m:val="top"/>
                                        <m:ctrlPr>
                                          <a:rPr lang="en-US" altLang="ko-KR" sz="1600" i="1">
                                            <a:latin typeface="Cambria Math" panose="02040503050406030204" pitchFamily="18" charset="0"/>
                                          </a:rPr>
                                        </m:ctrlPr>
                                      </m:barPr>
                                      <m:e>
                                        <m:r>
                                          <a:rPr lang="en-US" altLang="ko-KR" sz="1600" i="1">
                                            <a:latin typeface="Cambria Math" panose="02040503050406030204" pitchFamily="18" charset="0"/>
                                          </a:rPr>
                                          <m:t>𝑌</m:t>
                                        </m:r>
                                      </m:e>
                                    </m:bar>
                                    <m:r>
                                      <a:rPr lang="en-US" altLang="ko-KR" sz="1600" i="1">
                                        <a:latin typeface="Cambria Math" panose="02040503050406030204" pitchFamily="18" charset="0"/>
                                      </a:rPr>
                                      <m:t>)</m:t>
                                    </m:r>
                                  </m:e>
                                  <m:sup>
                                    <m:r>
                                      <a:rPr lang="en-US" altLang="ko-KR" sz="1600" i="1">
                                        <a:latin typeface="Cambria Math" panose="02040503050406030204" pitchFamily="18" charset="0"/>
                                      </a:rPr>
                                      <m:t>2</m:t>
                                    </m:r>
                                  </m:sup>
                                </m:sSup>
                              </m:e>
                            </m:nary>
                          </m:e>
                        </m:rad>
                      </m:den>
                    </m:f>
                  </m:oMath>
                </a14:m>
                <a:endParaRPr lang="ko-KR" altLang="en-US" sz="1600" dirty="0"/>
              </a:p>
            </p:txBody>
          </p:sp>
        </mc:Choice>
        <mc:Fallback xmlns="">
          <p:sp>
            <p:nvSpPr>
              <p:cNvPr id="14" name="TextBox 13">
                <a:extLst>
                  <a:ext uri="{FF2B5EF4-FFF2-40B4-BE49-F238E27FC236}">
                    <a16:creationId xmlns:a16="http://schemas.microsoft.com/office/drawing/2014/main" id="{1FAB51FB-784D-4B6C-9878-E9978C4194FE}"/>
                  </a:ext>
                </a:extLst>
              </p:cNvPr>
              <p:cNvSpPr txBox="1">
                <a:spLocks noRot="1" noChangeAspect="1" noMove="1" noResize="1" noEditPoints="1" noAdjustHandles="1" noChangeArrowheads="1" noChangeShapeType="1" noTextEdit="1"/>
              </p:cNvSpPr>
              <p:nvPr/>
            </p:nvSpPr>
            <p:spPr>
              <a:xfrm>
                <a:off x="3256408" y="1848794"/>
                <a:ext cx="2904095" cy="716863"/>
              </a:xfrm>
              <a:prstGeom prst="rect">
                <a:avLst/>
              </a:prstGeom>
              <a:blipFill>
                <a:blip r:embed="rId4"/>
                <a:stretch>
                  <a:fillRect t="-30000" b="-45833"/>
                </a:stretch>
              </a:blipFill>
              <a:ln w="12700">
                <a:solidFill>
                  <a:schemeClr val="accent2">
                    <a:lumMod val="60000"/>
                    <a:lumOff val="40000"/>
                  </a:schemeClr>
                </a:solidFill>
              </a:ln>
            </p:spPr>
            <p:txBody>
              <a:bodyPr/>
              <a:lstStyle/>
              <a:p>
                <a:r>
                  <a:rPr lang="ko-KR" altLang="en-US">
                    <a:noFill/>
                  </a:rPr>
                  <a:t> </a:t>
                </a:r>
              </a:p>
            </p:txBody>
          </p:sp>
        </mc:Fallback>
      </mc:AlternateContent>
    </p:spTree>
    <p:extLst>
      <p:ext uri="{BB962C8B-B14F-4D97-AF65-F5344CB8AC3E}">
        <p14:creationId xmlns:p14="http://schemas.microsoft.com/office/powerpoint/2010/main" val="1150059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EE0385C5-F26F-45B6-885E-3CE2C8B4E7BC}"/>
              </a:ext>
            </a:extLst>
          </p:cNvPr>
          <p:cNvSpPr/>
          <p:nvPr/>
        </p:nvSpPr>
        <p:spPr>
          <a:xfrm>
            <a:off x="3059832" y="296432"/>
            <a:ext cx="3312368" cy="369332"/>
          </a:xfrm>
          <a:prstGeom prst="rect">
            <a:avLst/>
          </a:prstGeom>
        </p:spPr>
        <p:txBody>
          <a:bodyPr wrap="square">
            <a:spAutoFit/>
          </a:bodyPr>
          <a:lstStyle/>
          <a:p>
            <a:r>
              <a:rPr lang="en-US" altLang="ko-KR" dirty="0"/>
              <a:t>Regression Analysis </a:t>
            </a:r>
            <a:r>
              <a:rPr lang="ko-KR" altLang="en-US" dirty="0"/>
              <a:t>형태 구분</a:t>
            </a:r>
          </a:p>
        </p:txBody>
      </p:sp>
      <p:sp>
        <p:nvSpPr>
          <p:cNvPr id="11" name="슬라이드 번호 개체 틀 10">
            <a:extLst>
              <a:ext uri="{FF2B5EF4-FFF2-40B4-BE49-F238E27FC236}">
                <a16:creationId xmlns:a16="http://schemas.microsoft.com/office/drawing/2014/main" id="{0A139E83-8DA8-4CB0-9822-9208789C702B}"/>
              </a:ext>
            </a:extLst>
          </p:cNvPr>
          <p:cNvSpPr>
            <a:spLocks noGrp="1"/>
          </p:cNvSpPr>
          <p:nvPr>
            <p:ph type="sldNum" sz="quarter" idx="12"/>
          </p:nvPr>
        </p:nvSpPr>
        <p:spPr/>
        <p:txBody>
          <a:bodyPr/>
          <a:lstStyle/>
          <a:p>
            <a:fld id="{DE77BB65-F969-4654-BF30-45C70C1BE112}" type="slidenum">
              <a:rPr lang="ko-KR" altLang="en-US" smtClean="0"/>
              <a:pPr/>
              <a:t>45</a:t>
            </a:fld>
            <a:endParaRPr lang="ko-KR" altLang="en-US"/>
          </a:p>
        </p:txBody>
      </p:sp>
      <p:sp>
        <p:nvSpPr>
          <p:cNvPr id="13" name="직사각형 12">
            <a:extLst>
              <a:ext uri="{FF2B5EF4-FFF2-40B4-BE49-F238E27FC236}">
                <a16:creationId xmlns:a16="http://schemas.microsoft.com/office/drawing/2014/main" id="{06A5D767-EF2D-4229-A0B1-0EE7D6D52758}"/>
              </a:ext>
            </a:extLst>
          </p:cNvPr>
          <p:cNvSpPr/>
          <p:nvPr/>
        </p:nvSpPr>
        <p:spPr>
          <a:xfrm>
            <a:off x="1691680" y="1893294"/>
            <a:ext cx="4572000" cy="569323"/>
          </a:xfrm>
          <a:prstGeom prst="rect">
            <a:avLst/>
          </a:prstGeom>
          <a:ln>
            <a:solidFill>
              <a:schemeClr val="accent1"/>
            </a:solidFill>
          </a:ln>
        </p:spPr>
        <p:txBody>
          <a:bodyPr wrap="square">
            <a:spAutoFit/>
          </a:bodyPr>
          <a:lstStyle/>
          <a:p>
            <a:pPr>
              <a:lnSpc>
                <a:spcPct val="150000"/>
              </a:lnSpc>
            </a:pPr>
            <a:r>
              <a:rPr lang="en-US" altLang="ko-KR" sz="1100" dirty="0"/>
              <a:t>• </a:t>
            </a:r>
            <a:r>
              <a:rPr lang="ko-KR" altLang="en-US" sz="1100" dirty="0"/>
              <a:t>선형</a:t>
            </a:r>
            <a:r>
              <a:rPr lang="en-US" altLang="ko-KR" sz="1100" dirty="0"/>
              <a:t>(linear) </a:t>
            </a:r>
            <a:r>
              <a:rPr lang="ko-KR" altLang="en-US" sz="1100" dirty="0"/>
              <a:t>회귀분석 </a:t>
            </a:r>
            <a:r>
              <a:rPr lang="en-US" altLang="ko-KR" sz="1100" dirty="0"/>
              <a:t>: </a:t>
            </a:r>
            <a:r>
              <a:rPr lang="ko-KR" altLang="en-US" sz="1100" dirty="0"/>
              <a:t>선형 방정식에 의해서 관계를 표현하는 것 </a:t>
            </a:r>
            <a:endParaRPr lang="en-US" altLang="ko-KR" sz="1100" dirty="0"/>
          </a:p>
          <a:p>
            <a:pPr>
              <a:lnSpc>
                <a:spcPct val="150000"/>
              </a:lnSpc>
            </a:pPr>
            <a:r>
              <a:rPr lang="en-US" altLang="ko-KR" sz="1100" dirty="0"/>
              <a:t>• </a:t>
            </a:r>
            <a:r>
              <a:rPr lang="ko-KR" altLang="en-US" sz="1100" dirty="0"/>
              <a:t>비선형</a:t>
            </a:r>
            <a:r>
              <a:rPr lang="en-US" altLang="ko-KR" sz="1100" dirty="0"/>
              <a:t>(nonlinear) </a:t>
            </a:r>
            <a:r>
              <a:rPr lang="ko-KR" altLang="en-US" sz="1100" dirty="0"/>
              <a:t>회귀분석 </a:t>
            </a:r>
            <a:r>
              <a:rPr lang="en-US" altLang="ko-KR" sz="1100" dirty="0"/>
              <a:t>: </a:t>
            </a:r>
            <a:r>
              <a:rPr lang="ko-KR" altLang="en-US" sz="1100" dirty="0"/>
              <a:t>비선형 방정식에 의해서 표현하는 것 </a:t>
            </a:r>
            <a:endParaRPr lang="en-US" altLang="ko-KR" sz="1100" dirty="0"/>
          </a:p>
        </p:txBody>
      </p:sp>
      <p:sp>
        <p:nvSpPr>
          <p:cNvPr id="3" name="직사각형 2">
            <a:extLst>
              <a:ext uri="{FF2B5EF4-FFF2-40B4-BE49-F238E27FC236}">
                <a16:creationId xmlns:a16="http://schemas.microsoft.com/office/drawing/2014/main" id="{EEA8DE15-8DF1-402A-B203-C21F72AC75D3}"/>
              </a:ext>
            </a:extLst>
          </p:cNvPr>
          <p:cNvSpPr/>
          <p:nvPr/>
        </p:nvSpPr>
        <p:spPr>
          <a:xfrm>
            <a:off x="461693" y="1093916"/>
            <a:ext cx="1127232" cy="307777"/>
          </a:xfrm>
          <a:prstGeom prst="rect">
            <a:avLst/>
          </a:prstGeom>
          <a:solidFill>
            <a:schemeClr val="accent5">
              <a:lumMod val="40000"/>
              <a:lumOff val="60000"/>
            </a:schemeClr>
          </a:solidFill>
          <a:ln>
            <a:solidFill>
              <a:schemeClr val="accent5">
                <a:lumMod val="75000"/>
              </a:schemeClr>
            </a:solidFill>
          </a:ln>
        </p:spPr>
        <p:txBody>
          <a:bodyPr wrap="none">
            <a:spAutoFit/>
          </a:bodyPr>
          <a:lstStyle/>
          <a:p>
            <a:r>
              <a:rPr lang="ko-KR" altLang="en-US" sz="1400" dirty="0"/>
              <a:t>설명변수 수</a:t>
            </a:r>
            <a:endParaRPr lang="en-US" altLang="ko-KR" sz="1400" dirty="0"/>
          </a:p>
        </p:txBody>
      </p:sp>
      <p:sp>
        <p:nvSpPr>
          <p:cNvPr id="12" name="바닥글 개체 틀 11">
            <a:extLst>
              <a:ext uri="{FF2B5EF4-FFF2-40B4-BE49-F238E27FC236}">
                <a16:creationId xmlns:a16="http://schemas.microsoft.com/office/drawing/2014/main" id="{C88FD19B-E8C4-49DC-8F7A-CF8E64CB63EB}"/>
              </a:ext>
            </a:extLst>
          </p:cNvPr>
          <p:cNvSpPr>
            <a:spLocks noGrp="1"/>
          </p:cNvSpPr>
          <p:nvPr>
            <p:ph type="ftr" sz="quarter" idx="11"/>
          </p:nvPr>
        </p:nvSpPr>
        <p:spPr/>
        <p:txBody>
          <a:bodyPr/>
          <a:lstStyle/>
          <a:p>
            <a:r>
              <a:rPr lang="en-US" altLang="ko-KR"/>
              <a:t>UBION PBL- FBA</a:t>
            </a:r>
            <a:endParaRPr lang="ko-KR" altLang="en-US"/>
          </a:p>
        </p:txBody>
      </p:sp>
      <p:sp>
        <p:nvSpPr>
          <p:cNvPr id="10" name="직사각형 9">
            <a:extLst>
              <a:ext uri="{FF2B5EF4-FFF2-40B4-BE49-F238E27FC236}">
                <a16:creationId xmlns:a16="http://schemas.microsoft.com/office/drawing/2014/main" id="{8B9F24B8-DF5A-41CD-858D-FC9F2F0A0433}"/>
              </a:ext>
            </a:extLst>
          </p:cNvPr>
          <p:cNvSpPr/>
          <p:nvPr/>
        </p:nvSpPr>
        <p:spPr>
          <a:xfrm>
            <a:off x="1691680" y="1083617"/>
            <a:ext cx="4572000" cy="569323"/>
          </a:xfrm>
          <a:prstGeom prst="rect">
            <a:avLst/>
          </a:prstGeom>
          <a:ln>
            <a:solidFill>
              <a:schemeClr val="accent1"/>
            </a:solidFill>
          </a:ln>
        </p:spPr>
        <p:txBody>
          <a:bodyPr>
            <a:spAutoFit/>
          </a:bodyPr>
          <a:lstStyle/>
          <a:p>
            <a:pPr>
              <a:lnSpc>
                <a:spcPct val="150000"/>
              </a:lnSpc>
            </a:pPr>
            <a:r>
              <a:rPr lang="en-US" altLang="ko-KR" sz="1100" dirty="0"/>
              <a:t>• </a:t>
            </a:r>
            <a:r>
              <a:rPr lang="ko-KR" altLang="en-US" sz="1100" dirty="0"/>
              <a:t>단순</a:t>
            </a:r>
            <a:r>
              <a:rPr lang="en-US" altLang="ko-KR" sz="1100" dirty="0"/>
              <a:t>(simple) </a:t>
            </a:r>
            <a:r>
              <a:rPr lang="ko-KR" altLang="en-US" sz="1100" dirty="0"/>
              <a:t>회귀분석 </a:t>
            </a:r>
            <a:r>
              <a:rPr lang="en-US" altLang="ko-KR" sz="1100" dirty="0"/>
              <a:t>: </a:t>
            </a:r>
            <a:r>
              <a:rPr lang="ko-KR" altLang="en-US" sz="1100" dirty="0"/>
              <a:t>설명변수가 하나인 경우 </a:t>
            </a:r>
            <a:endParaRPr lang="en-US" altLang="ko-KR" sz="1100" dirty="0"/>
          </a:p>
          <a:p>
            <a:pPr>
              <a:lnSpc>
                <a:spcPct val="150000"/>
              </a:lnSpc>
            </a:pPr>
            <a:r>
              <a:rPr lang="en-US" altLang="ko-KR" sz="1100" dirty="0"/>
              <a:t>• </a:t>
            </a:r>
            <a:r>
              <a:rPr lang="ko-KR" altLang="en-US" sz="1100" dirty="0"/>
              <a:t>다중</a:t>
            </a:r>
            <a:r>
              <a:rPr lang="en-US" altLang="ko-KR" sz="1100" dirty="0"/>
              <a:t>(multiple) </a:t>
            </a:r>
            <a:r>
              <a:rPr lang="ko-KR" altLang="en-US" sz="1100" dirty="0"/>
              <a:t>회귀분석 </a:t>
            </a:r>
            <a:r>
              <a:rPr lang="en-US" altLang="ko-KR" sz="1100" dirty="0"/>
              <a:t>: </a:t>
            </a:r>
            <a:r>
              <a:rPr lang="ko-KR" altLang="en-US" sz="1100" dirty="0"/>
              <a:t>설명변수가 여러 개인 경우</a:t>
            </a:r>
          </a:p>
        </p:txBody>
      </p:sp>
      <p:sp>
        <p:nvSpPr>
          <p:cNvPr id="15" name="직사각형 14">
            <a:extLst>
              <a:ext uri="{FF2B5EF4-FFF2-40B4-BE49-F238E27FC236}">
                <a16:creationId xmlns:a16="http://schemas.microsoft.com/office/drawing/2014/main" id="{860ABC3E-2478-4AAA-BD2B-D8AAAA0AEC3F}"/>
              </a:ext>
            </a:extLst>
          </p:cNvPr>
          <p:cNvSpPr/>
          <p:nvPr/>
        </p:nvSpPr>
        <p:spPr>
          <a:xfrm>
            <a:off x="1691680" y="2713864"/>
            <a:ext cx="4572000" cy="569323"/>
          </a:xfrm>
          <a:prstGeom prst="rect">
            <a:avLst/>
          </a:prstGeom>
          <a:ln>
            <a:solidFill>
              <a:schemeClr val="accent1"/>
            </a:solidFill>
          </a:ln>
        </p:spPr>
        <p:txBody>
          <a:bodyPr>
            <a:spAutoFit/>
          </a:bodyPr>
          <a:lstStyle/>
          <a:p>
            <a:pPr>
              <a:lnSpc>
                <a:spcPct val="150000"/>
              </a:lnSpc>
            </a:pPr>
            <a:r>
              <a:rPr lang="en-US" altLang="ko-KR" sz="1100" dirty="0"/>
              <a:t>• </a:t>
            </a:r>
            <a:r>
              <a:rPr lang="ko-KR" altLang="en-US" sz="1100" dirty="0" err="1"/>
              <a:t>일변량</a:t>
            </a:r>
            <a:r>
              <a:rPr lang="en-US" altLang="ko-KR" sz="1100" dirty="0"/>
              <a:t>(univariate)</a:t>
            </a:r>
            <a:r>
              <a:rPr lang="ko-KR" altLang="en-US" sz="1100" dirty="0"/>
              <a:t>회귀분석 </a:t>
            </a:r>
            <a:r>
              <a:rPr lang="en-US" altLang="ko-KR" sz="1100" dirty="0"/>
              <a:t>:  </a:t>
            </a:r>
            <a:r>
              <a:rPr lang="ko-KR" altLang="en-US" sz="1100" dirty="0"/>
              <a:t>종속변수가 하나인 경우 </a:t>
            </a:r>
            <a:endParaRPr lang="en-US" altLang="ko-KR" sz="1100" dirty="0"/>
          </a:p>
          <a:p>
            <a:pPr>
              <a:lnSpc>
                <a:spcPct val="150000"/>
              </a:lnSpc>
            </a:pPr>
            <a:r>
              <a:rPr lang="en-US" altLang="ko-KR" sz="1100" dirty="0"/>
              <a:t>• </a:t>
            </a:r>
            <a:r>
              <a:rPr lang="ko-KR" altLang="en-US" sz="1100" dirty="0" err="1"/>
              <a:t>다변량</a:t>
            </a:r>
            <a:r>
              <a:rPr lang="en-US" altLang="ko-KR" sz="1100" dirty="0"/>
              <a:t>(multivariate) </a:t>
            </a:r>
            <a:r>
              <a:rPr lang="ko-KR" altLang="en-US" sz="1100" dirty="0"/>
              <a:t>회귀분석 </a:t>
            </a:r>
            <a:r>
              <a:rPr lang="en-US" altLang="ko-KR" sz="1100" dirty="0"/>
              <a:t>: </a:t>
            </a:r>
            <a:r>
              <a:rPr lang="ko-KR" altLang="en-US" sz="1100" dirty="0"/>
              <a:t>종속변수가 여러 개인 경우</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0ABEB5-587D-4FF0-B965-8632E89530B0}"/>
                  </a:ext>
                </a:extLst>
              </p:cNvPr>
              <p:cNvSpPr txBox="1"/>
              <p:nvPr/>
            </p:nvSpPr>
            <p:spPr>
              <a:xfrm>
                <a:off x="414407" y="3861096"/>
                <a:ext cx="6818175" cy="1784206"/>
              </a:xfrm>
              <a:prstGeom prst="rect">
                <a:avLst/>
              </a:prstGeom>
              <a:noFill/>
              <a:ln>
                <a:solidFill>
                  <a:schemeClr val="accent1"/>
                </a:solidFill>
              </a:ln>
            </p:spPr>
            <p:txBody>
              <a:bodyPr wrap="square" rtlCol="0">
                <a:spAutoFit/>
              </a:bodyPr>
              <a:lstStyle/>
              <a:p>
                <a:pPr marL="285750" indent="-285750">
                  <a:lnSpc>
                    <a:spcPct val="150000"/>
                  </a:lnSpc>
                  <a:buFont typeface="Arial" panose="020B0604020202020204" pitchFamily="34" charset="0"/>
                  <a:buChar char="•"/>
                </a:pPr>
                <a:r>
                  <a:rPr lang="ko-KR" altLang="en-US" sz="1200" dirty="0"/>
                  <a:t>단순 선형회귀 </a:t>
                </a:r>
                <a:r>
                  <a:rPr lang="en-US" altLang="ko-KR" sz="1200" dirty="0"/>
                  <a:t>(</a:t>
                </a:r>
                <a:r>
                  <a:rPr lang="ko-KR" altLang="en-US" sz="1200" dirty="0"/>
                  <a:t>독립변수 </a:t>
                </a:r>
                <a:r>
                  <a:rPr lang="en-US" altLang="ko-KR" sz="1200" dirty="0"/>
                  <a:t>1</a:t>
                </a:r>
                <a:r>
                  <a:rPr lang="ko-KR" altLang="en-US" sz="1200" dirty="0"/>
                  <a:t>개</a:t>
                </a:r>
                <a:r>
                  <a:rPr lang="en-US" altLang="ko-KR" sz="1200" dirty="0"/>
                  <a:t>) :  Y = </a:t>
                </a:r>
                <a14:m>
                  <m:oMath xmlns:m="http://schemas.openxmlformats.org/officeDocument/2006/math">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𝛽</m:t>
                        </m:r>
                      </m:e>
                      <m:sub>
                        <m:r>
                          <a:rPr lang="en-US" altLang="ko-KR" sz="1200" b="0" i="1" smtClean="0">
                            <a:latin typeface="Cambria Math" panose="02040503050406030204" pitchFamily="18" charset="0"/>
                          </a:rPr>
                          <m:t>0</m:t>
                        </m:r>
                      </m:sub>
                    </m:sSub>
                  </m:oMath>
                </a14:m>
                <a:r>
                  <a:rPr lang="ko-KR" altLang="en-US" sz="1200" dirty="0"/>
                  <a:t> </a:t>
                </a:r>
                <a:r>
                  <a:rPr lang="en-US" altLang="ko-KR" sz="1200" dirty="0"/>
                  <a:t>+ </a:t>
                </a:r>
                <a14:m>
                  <m:oMath xmlns:m="http://schemas.openxmlformats.org/officeDocument/2006/math">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𝛽</m:t>
                        </m:r>
                      </m:e>
                      <m:sub>
                        <m:r>
                          <a:rPr lang="en-US" altLang="ko-KR" sz="1200" b="0" i="1" smtClean="0">
                            <a:latin typeface="Cambria Math" panose="02040503050406030204" pitchFamily="18" charset="0"/>
                          </a:rPr>
                          <m:t>1</m:t>
                        </m:r>
                      </m:sub>
                    </m:sSub>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𝑋</m:t>
                        </m:r>
                      </m:e>
                      <m:sub>
                        <m:r>
                          <a:rPr lang="en-US" altLang="ko-KR" sz="1200" b="0" i="1" smtClean="0">
                            <a:latin typeface="Cambria Math" panose="02040503050406030204" pitchFamily="18" charset="0"/>
                          </a:rPr>
                          <m:t>1</m:t>
                        </m:r>
                      </m:sub>
                    </m:sSub>
                  </m:oMath>
                </a14:m>
                <a:r>
                  <a:rPr lang="ko-KR" altLang="en-US" sz="1200" dirty="0"/>
                  <a:t> </a:t>
                </a:r>
                <a:r>
                  <a:rPr lang="en-US" altLang="ko-KR" sz="1200" dirty="0"/>
                  <a:t>+ </a:t>
                </a:r>
                <a14:m>
                  <m:oMath xmlns:m="http://schemas.openxmlformats.org/officeDocument/2006/math">
                    <m:r>
                      <a:rPr lang="ko-KR" altLang="en-US" sz="1200" i="1" smtClean="0">
                        <a:latin typeface="Cambria Math" panose="02040503050406030204" pitchFamily="18" charset="0"/>
                      </a:rPr>
                      <m:t>𝜀</m:t>
                    </m:r>
                  </m:oMath>
                </a14:m>
                <a:endParaRPr lang="en-US" altLang="ko-KR" sz="1200" dirty="0"/>
              </a:p>
              <a:p>
                <a:pPr marL="285750" indent="-285750">
                  <a:lnSpc>
                    <a:spcPct val="150000"/>
                  </a:lnSpc>
                  <a:buFont typeface="Arial" panose="020B0604020202020204" pitchFamily="34" charset="0"/>
                  <a:buChar char="•"/>
                </a:pPr>
                <a:r>
                  <a:rPr lang="ko-KR" altLang="en-US" sz="1200" dirty="0"/>
                  <a:t>다중 선형회귀모형</a:t>
                </a:r>
                <a:r>
                  <a:rPr lang="en-US" altLang="ko-KR" sz="1200" dirty="0"/>
                  <a:t>(</a:t>
                </a:r>
                <a:r>
                  <a:rPr lang="ko-KR" altLang="en-US" sz="1200" dirty="0"/>
                  <a:t>독립변수 </a:t>
                </a:r>
                <a:r>
                  <a:rPr lang="en-US" altLang="ko-KR" sz="1200" dirty="0"/>
                  <a:t>q</a:t>
                </a:r>
                <a:r>
                  <a:rPr lang="ko-KR" altLang="en-US" sz="1200" dirty="0"/>
                  <a:t>개</a:t>
                </a:r>
                <a:r>
                  <a:rPr lang="en-US" altLang="ko-KR" sz="1200" dirty="0"/>
                  <a:t>, </a:t>
                </a:r>
                <a:r>
                  <a:rPr lang="ko-KR" altLang="en-US" sz="1200" dirty="0"/>
                  <a:t>선형</a:t>
                </a:r>
                <a:r>
                  <a:rPr lang="en-US" altLang="ko-KR" sz="1200" dirty="0"/>
                  <a:t>) </a:t>
                </a:r>
                <a:r>
                  <a:rPr lang="ko-KR" altLang="en-US" sz="1200" dirty="0"/>
                  <a:t> </a:t>
                </a:r>
                <a:r>
                  <a:rPr lang="en-US" altLang="ko-KR" sz="1200" dirty="0"/>
                  <a:t>:  Y =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0</m:t>
                        </m:r>
                      </m:sub>
                    </m:sSub>
                  </m:oMath>
                </a14:m>
                <a:r>
                  <a:rPr lang="ko-KR" altLang="en-US" sz="1200" dirty="0"/>
                  <a:t> </a:t>
                </a:r>
                <a:r>
                  <a:rPr lang="en-US" altLang="ko-KR" sz="1200" dirty="0"/>
                  <a:t>+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1</m:t>
                        </m:r>
                      </m:sub>
                    </m:sSub>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b="0" i="1" smtClean="0">
                            <a:latin typeface="Cambria Math" panose="02040503050406030204" pitchFamily="18" charset="0"/>
                          </a:rPr>
                          <m:t>1</m:t>
                        </m:r>
                      </m:sub>
                    </m:sSub>
                  </m:oMath>
                </a14:m>
                <a:r>
                  <a:rPr lang="ko-KR" altLang="en-US" sz="1200" dirty="0"/>
                  <a:t> </a:t>
                </a:r>
                <a:r>
                  <a:rPr lang="en-US" altLang="ko-KR" sz="1200" dirty="0"/>
                  <a:t>+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b="0" i="1" smtClean="0">
                            <a:latin typeface="Cambria Math" panose="02040503050406030204" pitchFamily="18" charset="0"/>
                          </a:rPr>
                          <m:t>2</m:t>
                        </m:r>
                      </m:sub>
                    </m:sSub>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b="0" i="1" smtClean="0">
                            <a:latin typeface="Cambria Math" panose="02040503050406030204" pitchFamily="18" charset="0"/>
                          </a:rPr>
                          <m:t>2</m:t>
                        </m:r>
                      </m:sub>
                    </m:sSub>
                  </m:oMath>
                </a14:m>
                <a:r>
                  <a:rPr lang="en-US" altLang="ko-KR" sz="1200" dirty="0"/>
                  <a:t> + </a:t>
                </a:r>
                <a14:m>
                  <m:oMath xmlns:m="http://schemas.openxmlformats.org/officeDocument/2006/math">
                    <m:r>
                      <a:rPr lang="en-US" altLang="ko-KR" sz="1200" b="0" i="0" smtClean="0">
                        <a:latin typeface="Cambria Math" panose="02040503050406030204" pitchFamily="18" charset="0"/>
                      </a:rPr>
                      <m:t>……</m:t>
                    </m:r>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b="0" i="1" smtClean="0">
                            <a:latin typeface="Cambria Math" panose="02040503050406030204" pitchFamily="18" charset="0"/>
                          </a:rPr>
                          <m:t>𝑞</m:t>
                        </m:r>
                      </m:sub>
                    </m:sSub>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b="0" i="1" smtClean="0">
                            <a:latin typeface="Cambria Math" panose="02040503050406030204" pitchFamily="18" charset="0"/>
                          </a:rPr>
                          <m:t>𝑞</m:t>
                        </m:r>
                      </m:sub>
                    </m:sSub>
                    <m:r>
                      <a:rPr lang="en-US" altLang="ko-KR" sz="1200" b="0" i="1" smtClean="0">
                        <a:latin typeface="Cambria Math" panose="02040503050406030204" pitchFamily="18" charset="0"/>
                      </a:rPr>
                      <m:t> +  </m:t>
                    </m:r>
                    <m:r>
                      <a:rPr lang="ko-KR" altLang="en-US" sz="1200" i="1">
                        <a:latin typeface="Cambria Math" panose="02040503050406030204" pitchFamily="18" charset="0"/>
                      </a:rPr>
                      <m:t>𝜀</m:t>
                    </m:r>
                  </m:oMath>
                </a14:m>
                <a:endParaRPr lang="en-US" altLang="ko-KR" sz="1200" dirty="0"/>
              </a:p>
              <a:p>
                <a:pPr marL="285750" indent="-285750">
                  <a:lnSpc>
                    <a:spcPct val="150000"/>
                  </a:lnSpc>
                  <a:buFont typeface="Arial" panose="020B0604020202020204" pitchFamily="34" charset="0"/>
                  <a:buChar char="•"/>
                </a:pPr>
                <a:r>
                  <a:rPr lang="ko-KR" altLang="en-US" sz="1200" dirty="0"/>
                  <a:t>비선형 회귀모형 </a:t>
                </a:r>
                <a:r>
                  <a:rPr lang="en-US" altLang="ko-KR" sz="1200" dirty="0"/>
                  <a:t>( </a:t>
                </a:r>
                <a:r>
                  <a:rPr lang="ko-KR" altLang="en-US" sz="1200" dirty="0"/>
                  <a:t>선형관계가 아닌 경우</a:t>
                </a:r>
                <a:r>
                  <a:rPr lang="en-US" altLang="ko-KR" sz="1200" dirty="0"/>
                  <a:t>) :  Y =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0</m:t>
                        </m:r>
                      </m:sub>
                    </m:sSub>
                  </m:oMath>
                </a14:m>
                <a:r>
                  <a:rPr lang="ko-KR" altLang="en-US" sz="1200" dirty="0"/>
                  <a:t> </a:t>
                </a:r>
                <a:r>
                  <a:rPr lang="en-US" altLang="ko-KR" sz="1200" dirty="0"/>
                  <a:t>+  </a:t>
                </a:r>
                <a14:m>
                  <m:oMath xmlns:m="http://schemas.openxmlformats.org/officeDocument/2006/math">
                    <m:sSup>
                      <m:sSupPr>
                        <m:ctrlPr>
                          <a:rPr lang="en-US" altLang="ko-KR" sz="1200" b="0" i="1" smtClean="0">
                            <a:latin typeface="Cambria Math" panose="02040503050406030204" pitchFamily="18" charset="0"/>
                          </a:rPr>
                        </m:ctrlPr>
                      </m:sSupPr>
                      <m:e>
                        <m:r>
                          <a:rPr lang="en-US" altLang="ko-KR" sz="1200" b="0" i="1" smtClean="0">
                            <a:latin typeface="Cambria Math" panose="02040503050406030204" pitchFamily="18" charset="0"/>
                          </a:rPr>
                          <m:t>𝑒</m:t>
                        </m:r>
                      </m:e>
                      <m:sup>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1</m:t>
                            </m:r>
                          </m:sub>
                        </m:sSub>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i="1">
                                <a:latin typeface="Cambria Math" panose="02040503050406030204" pitchFamily="18" charset="0"/>
                              </a:rPr>
                              <m:t>1</m:t>
                            </m:r>
                          </m:sub>
                        </m:sSub>
                      </m:sup>
                    </m:sSup>
                    <m:r>
                      <a:rPr lang="en-US" altLang="ko-KR" sz="1200" b="0" i="0" smtClean="0">
                        <a:latin typeface="Cambria Math" panose="02040503050406030204" pitchFamily="18" charset="0"/>
                      </a:rPr>
                      <m:t>  </m:t>
                    </m:r>
                    <m:r>
                      <a:rPr lang="en-US" altLang="ko-KR" sz="1200" i="1">
                        <a:latin typeface="Cambria Math" panose="02040503050406030204" pitchFamily="18" charset="0"/>
                      </a:rPr>
                      <m:t>+  </m:t>
                    </m:r>
                    <m:r>
                      <a:rPr lang="ko-KR" altLang="en-US" sz="1200" i="1">
                        <a:latin typeface="Cambria Math" panose="02040503050406030204" pitchFamily="18" charset="0"/>
                      </a:rPr>
                      <m:t>𝜀</m:t>
                    </m:r>
                  </m:oMath>
                </a14:m>
                <a:endParaRPr lang="en-US" altLang="ko-KR" sz="1200" dirty="0"/>
              </a:p>
              <a:p>
                <a:pPr marL="285750" indent="-285750">
                  <a:lnSpc>
                    <a:spcPct val="150000"/>
                  </a:lnSpc>
                  <a:buFont typeface="Arial" panose="020B0604020202020204" pitchFamily="34" charset="0"/>
                  <a:buChar char="•"/>
                </a:pPr>
                <a:r>
                  <a:rPr lang="ko-KR" altLang="en-US" sz="1200" dirty="0"/>
                  <a:t>선형가능 회귀모형  </a:t>
                </a:r>
                <a:r>
                  <a:rPr lang="en-US" altLang="ko-KR" sz="1200" dirty="0"/>
                  <a:t>:  Y =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0</m:t>
                        </m:r>
                      </m:sub>
                    </m:sSub>
                  </m:oMath>
                </a14:m>
                <a:r>
                  <a:rPr lang="ko-KR" altLang="en-US" sz="1200" dirty="0"/>
                  <a:t> </a:t>
                </a:r>
                <a:r>
                  <a:rPr lang="en-US" altLang="ko-KR" sz="1200" dirty="0"/>
                  <a:t>+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1</m:t>
                        </m:r>
                      </m:sub>
                    </m:sSub>
                    <m:sSub>
                      <m:sSubPr>
                        <m:ctrlPr>
                          <a:rPr lang="en-US" altLang="ko-KR" sz="1200" i="1">
                            <a:latin typeface="Cambria Math" panose="02040503050406030204" pitchFamily="18" charset="0"/>
                          </a:rPr>
                        </m:ctrlPr>
                      </m:sSubPr>
                      <m:e>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𝑙𝑛𝑋</m:t>
                        </m:r>
                      </m:e>
                      <m:sub>
                        <m:r>
                          <a:rPr lang="en-US" altLang="ko-KR" sz="1200" i="1">
                            <a:latin typeface="Cambria Math" panose="02040503050406030204" pitchFamily="18" charset="0"/>
                          </a:rPr>
                          <m:t>1</m:t>
                        </m:r>
                      </m:sub>
                    </m:sSub>
                  </m:oMath>
                </a14:m>
                <a:r>
                  <a:rPr lang="ko-KR" altLang="en-US" sz="1200" dirty="0"/>
                  <a:t> </a:t>
                </a:r>
                <a:r>
                  <a:rPr lang="en-US" altLang="ko-KR" sz="1200" dirty="0"/>
                  <a:t>+ </a:t>
                </a:r>
                <a14:m>
                  <m:oMath xmlns:m="http://schemas.openxmlformats.org/officeDocument/2006/math">
                    <m:r>
                      <a:rPr lang="ko-KR" altLang="en-US" sz="1200" i="1">
                        <a:latin typeface="Cambria Math" panose="02040503050406030204" pitchFamily="18" charset="0"/>
                      </a:rPr>
                      <m:t>𝜀</m:t>
                    </m:r>
                  </m:oMath>
                </a14:m>
                <a:endParaRPr lang="en-US" altLang="ko-KR" sz="1200" dirty="0"/>
              </a:p>
              <a:p>
                <a:pPr marL="285750" indent="-285750">
                  <a:lnSpc>
                    <a:spcPct val="150000"/>
                  </a:lnSpc>
                  <a:buFont typeface="Arial" panose="020B0604020202020204" pitchFamily="34" charset="0"/>
                  <a:buChar char="•"/>
                </a:pPr>
                <a:r>
                  <a:rPr lang="ko-KR" altLang="en-US" sz="1200" dirty="0" err="1"/>
                  <a:t>다변량선형</a:t>
                </a:r>
                <a:r>
                  <a:rPr lang="ko-KR" altLang="en-US" sz="1200" dirty="0"/>
                  <a:t> 회귀모형  </a:t>
                </a:r>
                <a:r>
                  <a:rPr lang="en-US" altLang="ko-KR" sz="1200" dirty="0"/>
                  <a:t>: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𝑌</m:t>
                        </m:r>
                      </m:e>
                      <m:sub>
                        <m:r>
                          <a:rPr lang="en-US" altLang="ko-KR" sz="1200" b="0" i="1" smtClean="0">
                            <a:latin typeface="Cambria Math" panose="02040503050406030204" pitchFamily="18" charset="0"/>
                          </a:rPr>
                          <m:t>1</m:t>
                        </m:r>
                      </m:sub>
                    </m:sSub>
                  </m:oMath>
                </a14:m>
                <a:r>
                  <a:rPr lang="en-US" altLang="ko-KR" sz="1200" dirty="0"/>
                  <a:t>,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𝑌</m:t>
                        </m:r>
                      </m:e>
                      <m:sub>
                        <m:r>
                          <a:rPr lang="en-US" altLang="ko-KR" sz="1200" b="0" i="1" smtClean="0">
                            <a:latin typeface="Cambria Math" panose="02040503050406030204" pitchFamily="18" charset="0"/>
                          </a:rPr>
                          <m:t>2</m:t>
                        </m:r>
                      </m:sub>
                    </m:sSub>
                  </m:oMath>
                </a14:m>
                <a:r>
                  <a:rPr lang="en-US" altLang="ko-KR" sz="1200" dirty="0"/>
                  <a:t> ,…., </a:t>
                </a:r>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𝑌</m:t>
                        </m:r>
                      </m:e>
                      <m:sub>
                        <m:r>
                          <a:rPr lang="en-US" altLang="ko-KR" sz="1200" b="0" i="1" smtClean="0">
                            <a:latin typeface="Cambria Math" panose="02040503050406030204" pitchFamily="18" charset="0"/>
                          </a:rPr>
                          <m:t>𝑃</m:t>
                        </m:r>
                      </m:sub>
                    </m:sSub>
                  </m:oMath>
                </a14:m>
                <a:r>
                  <a:rPr lang="en-US" altLang="ko-KR" sz="1200" dirty="0"/>
                  <a:t>) =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0</m:t>
                        </m:r>
                      </m:sub>
                    </m:sSub>
                  </m:oMath>
                </a14:m>
                <a:r>
                  <a:rPr lang="ko-KR" altLang="en-US" sz="1200" dirty="0"/>
                  <a:t> </a:t>
                </a:r>
                <a:r>
                  <a:rPr lang="en-US" altLang="ko-KR" sz="1200" dirty="0"/>
                  <a:t>+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1</m:t>
                        </m:r>
                      </m:sub>
                    </m:sSub>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i="1">
                            <a:latin typeface="Cambria Math" panose="02040503050406030204" pitchFamily="18" charset="0"/>
                          </a:rPr>
                          <m:t>1</m:t>
                        </m:r>
                      </m:sub>
                    </m:sSub>
                  </m:oMath>
                </a14:m>
                <a:r>
                  <a:rPr lang="ko-KR" altLang="en-US" sz="1200" dirty="0"/>
                  <a:t> </a:t>
                </a:r>
                <a:r>
                  <a:rPr lang="en-US" altLang="ko-KR" sz="1200" dirty="0"/>
                  <a:t>+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2</m:t>
                        </m:r>
                      </m:sub>
                    </m:sSub>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i="1">
                            <a:latin typeface="Cambria Math" panose="02040503050406030204" pitchFamily="18" charset="0"/>
                          </a:rPr>
                          <m:t>2</m:t>
                        </m:r>
                      </m:sub>
                    </m:sSub>
                  </m:oMath>
                </a14:m>
                <a:r>
                  <a:rPr lang="en-US" altLang="ko-KR" sz="1200" dirty="0"/>
                  <a:t> + </a:t>
                </a:r>
                <a14:m>
                  <m:oMath xmlns:m="http://schemas.openxmlformats.org/officeDocument/2006/math">
                    <m:r>
                      <a:rPr lang="en-US" altLang="ko-KR" sz="1200">
                        <a:latin typeface="Cambria Math" panose="02040503050406030204" pitchFamily="18" charset="0"/>
                      </a:rPr>
                      <m:t>……</m:t>
                    </m:r>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𝑞</m:t>
                        </m:r>
                      </m:sub>
                    </m:sSub>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𝑋</m:t>
                        </m:r>
                      </m:e>
                      <m:sub>
                        <m:r>
                          <a:rPr lang="en-US" altLang="ko-KR" sz="1200" i="1">
                            <a:latin typeface="Cambria Math" panose="02040503050406030204" pitchFamily="18" charset="0"/>
                          </a:rPr>
                          <m:t>𝑞</m:t>
                        </m:r>
                      </m:sub>
                    </m:sSub>
                  </m:oMath>
                </a14:m>
                <a:endParaRPr lang="ko-KR" altLang="en-US" sz="1200" dirty="0"/>
              </a:p>
              <a:p>
                <a:pPr marL="285750" indent="-285750">
                  <a:lnSpc>
                    <a:spcPct val="150000"/>
                  </a:lnSpc>
                  <a:buFont typeface="Arial" panose="020B0604020202020204" pitchFamily="34" charset="0"/>
                  <a:buChar char="•"/>
                </a:pPr>
                <a:r>
                  <a:rPr lang="ko-KR" altLang="en-US" sz="1200" b="1" dirty="0">
                    <a:solidFill>
                      <a:srgbClr val="000000"/>
                    </a:solidFill>
                    <a:latin typeface="Apple SD Gothic Neo"/>
                  </a:rPr>
                  <a:t>다항 회귀분석</a:t>
                </a:r>
                <a:r>
                  <a:rPr lang="en-US" altLang="ko-KR" sz="1200" b="1" dirty="0">
                    <a:solidFill>
                      <a:srgbClr val="000000"/>
                    </a:solidFill>
                    <a:latin typeface="Apple SD Gothic Neo"/>
                  </a:rPr>
                  <a:t>(Polynomial Regression) :   </a:t>
                </a:r>
                <a:r>
                  <a:rPr lang="en-US" altLang="ko-KR" sz="1200" dirty="0"/>
                  <a:t>Y = </a:t>
                </a:r>
                <a14:m>
                  <m:oMath xmlns:m="http://schemas.openxmlformats.org/officeDocument/2006/math">
                    <m:sSub>
                      <m:sSubPr>
                        <m:ctrlPr>
                          <a:rPr lang="en-US" altLang="ko-KR" sz="1200" i="1">
                            <a:latin typeface="Cambria Math" panose="02040503050406030204" pitchFamily="18" charset="0"/>
                          </a:rPr>
                        </m:ctrlPr>
                      </m:sSubPr>
                      <m:e>
                        <m:r>
                          <a:rPr lang="en-US" altLang="ko-KR" sz="1200" b="0" i="1" smtClean="0">
                            <a:latin typeface="Cambria Math" panose="02040503050406030204" pitchFamily="18" charset="0"/>
                          </a:rPr>
                          <m:t>𝑤</m:t>
                        </m:r>
                      </m:e>
                      <m:sub>
                        <m:r>
                          <a:rPr lang="en-US" altLang="ko-KR" sz="1200" i="1">
                            <a:latin typeface="Cambria Math" panose="02040503050406030204" pitchFamily="18" charset="0"/>
                          </a:rPr>
                          <m:t>0</m:t>
                        </m:r>
                      </m:sub>
                    </m:sSub>
                  </m:oMath>
                </a14:m>
                <a:r>
                  <a:rPr lang="ko-KR" altLang="en-US" sz="1200" dirty="0"/>
                  <a:t> </a:t>
                </a:r>
                <a:r>
                  <a:rPr lang="en-US" altLang="ko-KR" sz="1200" dirty="0"/>
                  <a:t>+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𝑤</m:t>
                        </m:r>
                      </m:e>
                      <m:sub>
                        <m:r>
                          <a:rPr lang="en-US" altLang="ko-KR" sz="1200" b="0" i="1" smtClean="0">
                            <a:latin typeface="Cambria Math" panose="02040503050406030204" pitchFamily="18" charset="0"/>
                          </a:rPr>
                          <m:t>1</m:t>
                        </m:r>
                      </m:sub>
                    </m:sSub>
                    <m:r>
                      <a:rPr lang="en-US" altLang="ko-KR" sz="1200" b="0" i="1" smtClean="0">
                        <a:latin typeface="Cambria Math" panose="02040503050406030204" pitchFamily="18" charset="0"/>
                      </a:rPr>
                      <m:t>𝑥</m:t>
                    </m:r>
                    <m:r>
                      <a:rPr lang="en-US" altLang="ko-KR" sz="1200" b="0" i="1" smtClean="0">
                        <a:latin typeface="Cambria Math" panose="02040503050406030204" pitchFamily="18" charset="0"/>
                      </a:rPr>
                      <m:t>+ </m:t>
                    </m:r>
                    <m:sSub>
                      <m:sSubPr>
                        <m:ctrlPr>
                          <a:rPr lang="en-US" altLang="ko-KR" sz="1200" i="1" dirty="0" smtClean="0">
                            <a:latin typeface="Cambria Math" panose="02040503050406030204" pitchFamily="18" charset="0"/>
                          </a:rPr>
                        </m:ctrlPr>
                      </m:sSubPr>
                      <m:e>
                        <m:r>
                          <a:rPr lang="en-US" altLang="ko-KR" sz="1200" b="0" i="1" dirty="0" smtClean="0">
                            <a:latin typeface="Cambria Math" panose="02040503050406030204" pitchFamily="18" charset="0"/>
                          </a:rPr>
                          <m:t>𝑤</m:t>
                        </m:r>
                      </m:e>
                      <m:sub>
                        <m:r>
                          <a:rPr lang="en-US" altLang="ko-KR" sz="1200" b="0" i="1" dirty="0" smtClean="0">
                            <a:latin typeface="Cambria Math" panose="02040503050406030204" pitchFamily="18" charset="0"/>
                          </a:rPr>
                          <m:t>2</m:t>
                        </m:r>
                      </m:sub>
                    </m:sSub>
                  </m:oMath>
                </a14:m>
                <a:r>
                  <a:rPr lang="en-US" altLang="ko-KR" sz="1200" dirty="0"/>
                  <a:t> </a:t>
                </a:r>
                <a14:m>
                  <m:oMath xmlns:m="http://schemas.openxmlformats.org/officeDocument/2006/math">
                    <m:sSup>
                      <m:sSupPr>
                        <m:ctrlPr>
                          <a:rPr lang="en-US" altLang="ko-KR" sz="1200" i="1" dirty="0" smtClean="0">
                            <a:latin typeface="Cambria Math" panose="02040503050406030204" pitchFamily="18" charset="0"/>
                          </a:rPr>
                        </m:ctrlPr>
                      </m:sSupPr>
                      <m:e>
                        <m:r>
                          <a:rPr lang="en-US" altLang="ko-KR" sz="1200" b="0" i="1" dirty="0" smtClean="0">
                            <a:latin typeface="Cambria Math" panose="02040503050406030204" pitchFamily="18" charset="0"/>
                          </a:rPr>
                          <m:t>𝑥</m:t>
                        </m:r>
                      </m:e>
                      <m:sup>
                        <m:r>
                          <a:rPr lang="en-US" altLang="ko-KR" sz="1200" b="0" i="1" dirty="0" smtClean="0">
                            <a:latin typeface="Cambria Math" panose="02040503050406030204" pitchFamily="18" charset="0"/>
                          </a:rPr>
                          <m:t>2</m:t>
                        </m:r>
                      </m:sup>
                    </m:sSup>
                  </m:oMath>
                </a14:m>
                <a:r>
                  <a:rPr lang="en-US" altLang="ko-KR" sz="1200" dirty="0"/>
                  <a:t> +  ……  +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𝑤</m:t>
                        </m:r>
                      </m:e>
                      <m:sub>
                        <m:r>
                          <a:rPr lang="en-US" altLang="ko-KR" sz="1200" b="0" i="1" smtClean="0">
                            <a:latin typeface="Cambria Math" panose="02040503050406030204" pitchFamily="18" charset="0"/>
                          </a:rPr>
                          <m:t>𝑑</m:t>
                        </m:r>
                      </m:sub>
                    </m:sSub>
                  </m:oMath>
                </a14:m>
                <a:r>
                  <a:rPr lang="en-US" altLang="ko-KR" sz="1200" dirty="0"/>
                  <a:t> </a:t>
                </a:r>
                <a14:m>
                  <m:oMath xmlns:m="http://schemas.openxmlformats.org/officeDocument/2006/math">
                    <m:sSup>
                      <m:sSupPr>
                        <m:ctrlPr>
                          <a:rPr lang="en-US" altLang="ko-KR" sz="1200" i="1" dirty="0" smtClean="0">
                            <a:latin typeface="Cambria Math" panose="02040503050406030204" pitchFamily="18" charset="0"/>
                          </a:rPr>
                        </m:ctrlPr>
                      </m:sSupPr>
                      <m:e>
                        <m:r>
                          <a:rPr lang="en-US" altLang="ko-KR" sz="1200" b="0" i="1" dirty="0" smtClean="0">
                            <a:latin typeface="Cambria Math" panose="02040503050406030204" pitchFamily="18" charset="0"/>
                          </a:rPr>
                          <m:t>𝑥</m:t>
                        </m:r>
                      </m:e>
                      <m:sup>
                        <m:r>
                          <a:rPr lang="en-US" altLang="ko-KR" sz="1200" b="0" i="1" dirty="0" smtClean="0">
                            <a:latin typeface="Cambria Math" panose="02040503050406030204" pitchFamily="18" charset="0"/>
                          </a:rPr>
                          <m:t>𝑑</m:t>
                        </m:r>
                      </m:sup>
                    </m:sSup>
                  </m:oMath>
                </a14:m>
                <a:r>
                  <a:rPr lang="en-US" altLang="ko-KR" sz="1200" dirty="0"/>
                  <a:t>  </a:t>
                </a:r>
                <a:endParaRPr lang="ko-KR" altLang="en-US" dirty="0"/>
              </a:p>
            </p:txBody>
          </p:sp>
        </mc:Choice>
        <mc:Fallback xmlns="">
          <p:sp>
            <p:nvSpPr>
              <p:cNvPr id="16" name="TextBox 15">
                <a:extLst>
                  <a:ext uri="{FF2B5EF4-FFF2-40B4-BE49-F238E27FC236}">
                    <a16:creationId xmlns:a16="http://schemas.microsoft.com/office/drawing/2014/main" id="{320ABEB5-587D-4FF0-B965-8632E89530B0}"/>
                  </a:ext>
                </a:extLst>
              </p:cNvPr>
              <p:cNvSpPr txBox="1">
                <a:spLocks noRot="1" noChangeAspect="1" noMove="1" noResize="1" noEditPoints="1" noAdjustHandles="1" noChangeArrowheads="1" noChangeShapeType="1" noTextEdit="1"/>
              </p:cNvSpPr>
              <p:nvPr/>
            </p:nvSpPr>
            <p:spPr>
              <a:xfrm>
                <a:off x="414407" y="3861096"/>
                <a:ext cx="6818175" cy="1784206"/>
              </a:xfrm>
              <a:prstGeom prst="rect">
                <a:avLst/>
              </a:prstGeom>
              <a:blipFill>
                <a:blip r:embed="rId2"/>
                <a:stretch>
                  <a:fillRect b="-1356"/>
                </a:stretch>
              </a:blipFill>
              <a:ln>
                <a:solidFill>
                  <a:schemeClr val="accent1"/>
                </a:solidFill>
              </a:ln>
            </p:spPr>
            <p:txBody>
              <a:bodyPr/>
              <a:lstStyle/>
              <a:p>
                <a:r>
                  <a:rPr lang="ko-KR" altLang="en-US">
                    <a:noFill/>
                  </a:rPr>
                  <a:t> </a:t>
                </a:r>
              </a:p>
            </p:txBody>
          </p:sp>
        </mc:Fallback>
      </mc:AlternateContent>
      <p:sp>
        <p:nvSpPr>
          <p:cNvPr id="17" name="TextBox 16">
            <a:extLst>
              <a:ext uri="{FF2B5EF4-FFF2-40B4-BE49-F238E27FC236}">
                <a16:creationId xmlns:a16="http://schemas.microsoft.com/office/drawing/2014/main" id="{764876ED-388C-4104-9327-F17544084FEF}"/>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회귀분석 이해</a:t>
            </a:r>
          </a:p>
        </p:txBody>
      </p:sp>
      <p:sp>
        <p:nvSpPr>
          <p:cNvPr id="18" name="직사각형 17">
            <a:extLst>
              <a:ext uri="{FF2B5EF4-FFF2-40B4-BE49-F238E27FC236}">
                <a16:creationId xmlns:a16="http://schemas.microsoft.com/office/drawing/2014/main" id="{3A569014-402F-49A4-A38D-4A38D9F43905}"/>
              </a:ext>
            </a:extLst>
          </p:cNvPr>
          <p:cNvSpPr/>
          <p:nvPr/>
        </p:nvSpPr>
        <p:spPr>
          <a:xfrm>
            <a:off x="461693" y="1893294"/>
            <a:ext cx="947695" cy="307777"/>
          </a:xfrm>
          <a:prstGeom prst="rect">
            <a:avLst/>
          </a:prstGeom>
          <a:solidFill>
            <a:schemeClr val="accent5">
              <a:lumMod val="40000"/>
              <a:lumOff val="60000"/>
            </a:schemeClr>
          </a:solidFill>
          <a:ln>
            <a:solidFill>
              <a:schemeClr val="accent5">
                <a:lumMod val="75000"/>
              </a:schemeClr>
            </a:solidFill>
          </a:ln>
        </p:spPr>
        <p:txBody>
          <a:bodyPr wrap="none">
            <a:spAutoFit/>
          </a:bodyPr>
          <a:lstStyle/>
          <a:p>
            <a:r>
              <a:rPr lang="ko-KR" altLang="en-US" sz="1400"/>
              <a:t>선형 여부</a:t>
            </a:r>
            <a:endParaRPr lang="en-US" altLang="ko-KR" sz="1400" dirty="0"/>
          </a:p>
        </p:txBody>
      </p:sp>
      <p:sp>
        <p:nvSpPr>
          <p:cNvPr id="19" name="직사각형 18">
            <a:extLst>
              <a:ext uri="{FF2B5EF4-FFF2-40B4-BE49-F238E27FC236}">
                <a16:creationId xmlns:a16="http://schemas.microsoft.com/office/drawing/2014/main" id="{64472C02-9C48-4D90-911E-302873AE21C3}"/>
              </a:ext>
            </a:extLst>
          </p:cNvPr>
          <p:cNvSpPr/>
          <p:nvPr/>
        </p:nvSpPr>
        <p:spPr>
          <a:xfrm>
            <a:off x="461692" y="2722860"/>
            <a:ext cx="902811" cy="307777"/>
          </a:xfrm>
          <a:prstGeom prst="rect">
            <a:avLst/>
          </a:prstGeom>
          <a:solidFill>
            <a:schemeClr val="accent5">
              <a:lumMod val="40000"/>
              <a:lumOff val="60000"/>
            </a:schemeClr>
          </a:solidFill>
          <a:ln>
            <a:solidFill>
              <a:schemeClr val="accent5">
                <a:lumMod val="75000"/>
              </a:schemeClr>
            </a:solidFill>
          </a:ln>
        </p:spPr>
        <p:txBody>
          <a:bodyPr wrap="none">
            <a:spAutoFit/>
          </a:bodyPr>
          <a:lstStyle/>
          <a:p>
            <a:r>
              <a:rPr lang="ko-KR" altLang="en-US" sz="1400" dirty="0"/>
              <a:t>종속변수</a:t>
            </a:r>
            <a:endParaRPr lang="en-US" altLang="ko-KR" sz="1400" dirty="0"/>
          </a:p>
        </p:txBody>
      </p:sp>
      <p:sp>
        <p:nvSpPr>
          <p:cNvPr id="20" name="직사각형 19">
            <a:extLst>
              <a:ext uri="{FF2B5EF4-FFF2-40B4-BE49-F238E27FC236}">
                <a16:creationId xmlns:a16="http://schemas.microsoft.com/office/drawing/2014/main" id="{3E493BE7-6426-4545-AA40-349E98A55E91}"/>
              </a:ext>
            </a:extLst>
          </p:cNvPr>
          <p:cNvSpPr/>
          <p:nvPr/>
        </p:nvSpPr>
        <p:spPr>
          <a:xfrm>
            <a:off x="420627" y="3469341"/>
            <a:ext cx="1775109" cy="307777"/>
          </a:xfrm>
          <a:prstGeom prst="rect">
            <a:avLst/>
          </a:prstGeom>
          <a:solidFill>
            <a:schemeClr val="accent6">
              <a:lumMod val="20000"/>
              <a:lumOff val="80000"/>
            </a:schemeClr>
          </a:solidFill>
          <a:ln>
            <a:solidFill>
              <a:schemeClr val="accent5">
                <a:lumMod val="75000"/>
              </a:schemeClr>
            </a:solidFill>
          </a:ln>
        </p:spPr>
        <p:txBody>
          <a:bodyPr wrap="square">
            <a:spAutoFit/>
          </a:bodyPr>
          <a:lstStyle/>
          <a:p>
            <a:r>
              <a:rPr lang="ko-KR" altLang="en-US" sz="1400" dirty="0"/>
              <a:t>회귀분석 식</a:t>
            </a:r>
            <a:endParaRPr lang="en-US" altLang="ko-KR" sz="1400" dirty="0"/>
          </a:p>
        </p:txBody>
      </p:sp>
    </p:spTree>
    <p:extLst>
      <p:ext uri="{BB962C8B-B14F-4D97-AF65-F5344CB8AC3E}">
        <p14:creationId xmlns:p14="http://schemas.microsoft.com/office/powerpoint/2010/main" val="1601253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E7C15DCD-26F9-400F-B170-9C85354CE1A3}"/>
              </a:ext>
            </a:extLst>
          </p:cNvPr>
          <p:cNvSpPr/>
          <p:nvPr/>
        </p:nvSpPr>
        <p:spPr>
          <a:xfrm>
            <a:off x="2839927" y="188640"/>
            <a:ext cx="2743059" cy="475066"/>
          </a:xfrm>
          <a:prstGeom prst="rect">
            <a:avLst/>
          </a:prstGeom>
        </p:spPr>
        <p:txBody>
          <a:bodyPr wrap="none">
            <a:spAutoFit/>
          </a:bodyPr>
          <a:lstStyle/>
          <a:p>
            <a:pPr algn="just" fontAlgn="base">
              <a:lnSpc>
                <a:spcPct val="160000"/>
              </a:lnSpc>
            </a:pPr>
            <a:r>
              <a:rPr lang="en-US" altLang="ko-KR" kern="0" dirty="0">
                <a:solidFill>
                  <a:srgbClr val="000000"/>
                </a:solidFill>
                <a:latin typeface="+mj-ea"/>
                <a:ea typeface="+mj-ea"/>
              </a:rPr>
              <a:t>Regression analysis </a:t>
            </a:r>
            <a:r>
              <a:rPr lang="ko-KR" altLang="en-US" kern="0" dirty="0">
                <a:solidFill>
                  <a:srgbClr val="000000"/>
                </a:solidFill>
                <a:latin typeface="+mj-ea"/>
                <a:ea typeface="+mj-ea"/>
              </a:rPr>
              <a:t>가정</a:t>
            </a:r>
          </a:p>
        </p:txBody>
      </p:sp>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8EF5AD13-8B5C-4B36-B2EB-0A59906A5E4C}"/>
                  </a:ext>
                </a:extLst>
              </p:cNvPr>
              <p:cNvSpPr/>
              <p:nvPr/>
            </p:nvSpPr>
            <p:spPr>
              <a:xfrm>
                <a:off x="323528" y="1036665"/>
                <a:ext cx="8363271" cy="3386568"/>
              </a:xfrm>
              <a:prstGeom prst="rect">
                <a:avLst/>
              </a:prstGeom>
              <a:ln>
                <a:solidFill>
                  <a:schemeClr val="accent1"/>
                </a:solidFill>
              </a:ln>
            </p:spPr>
            <p:txBody>
              <a:bodyPr wrap="square">
                <a:spAutoFit/>
              </a:bodyPr>
              <a:lstStyle/>
              <a:p>
                <a:pPr algn="just" fontAlgn="base">
                  <a:lnSpc>
                    <a:spcPct val="150000"/>
                  </a:lnSpc>
                </a:pPr>
                <a:r>
                  <a:rPr lang="en-US" altLang="ko-KR" sz="1200" b="1" kern="0" dirty="0">
                    <a:solidFill>
                      <a:srgbClr val="000000"/>
                    </a:solidFill>
                    <a:latin typeface="+mj-ea"/>
                    <a:ea typeface="+mj-ea"/>
                  </a:rPr>
                  <a:t>1. </a:t>
                </a:r>
                <a:r>
                  <a:rPr lang="ko-KR" altLang="en-US" sz="1200" b="1" kern="0" dirty="0">
                    <a:solidFill>
                      <a:srgbClr val="000000"/>
                    </a:solidFill>
                    <a:latin typeface="+mj-ea"/>
                    <a:ea typeface="+mj-ea"/>
                  </a:rPr>
                  <a:t>선형성 </a:t>
                </a:r>
                <a:r>
                  <a:rPr lang="en-US" altLang="ko-KR" sz="1200" b="1" kern="0" dirty="0">
                    <a:solidFill>
                      <a:srgbClr val="000000"/>
                    </a:solidFill>
                    <a:latin typeface="+mj-ea"/>
                    <a:ea typeface="+mj-ea"/>
                  </a:rPr>
                  <a:t>: </a:t>
                </a:r>
                <a:r>
                  <a:rPr lang="ko-KR" altLang="en-US" sz="1200" b="1" kern="0" dirty="0">
                    <a:solidFill>
                      <a:srgbClr val="000000"/>
                    </a:solidFill>
                    <a:latin typeface="+mj-ea"/>
                    <a:ea typeface="+mj-ea"/>
                  </a:rPr>
                  <a:t>단순선형회귀 </a:t>
                </a:r>
                <a:r>
                  <a:rPr lang="en-US" altLang="ko-KR" sz="1200" b="1" kern="0" dirty="0">
                    <a:solidFill>
                      <a:srgbClr val="000000"/>
                    </a:solidFill>
                    <a:latin typeface="+mj-ea"/>
                    <a:ea typeface="+mj-ea"/>
                  </a:rPr>
                  <a:t>/ </a:t>
                </a:r>
                <a:r>
                  <a:rPr lang="ko-KR" altLang="en-US" sz="1200" b="1" kern="0" dirty="0">
                    <a:solidFill>
                      <a:srgbClr val="000000"/>
                    </a:solidFill>
                    <a:latin typeface="+mj-ea"/>
                    <a:ea typeface="+mj-ea"/>
                  </a:rPr>
                  <a:t>다중선형회귀분석</a:t>
                </a:r>
              </a:p>
              <a:p>
                <a:pPr algn="just" fontAlgn="base">
                  <a:lnSpc>
                    <a:spcPct val="150000"/>
                  </a:lnSpc>
                </a:pPr>
                <a:r>
                  <a:rPr lang="en-US" altLang="ko-KR" sz="1200" dirty="0"/>
                  <a:t> </a:t>
                </a:r>
                <a:r>
                  <a:rPr lang="ko-KR" altLang="en-US" sz="1000" i="1" dirty="0"/>
                  <a:t>독립변수</a:t>
                </a:r>
                <a:r>
                  <a:rPr lang="en-US" altLang="ko-KR" sz="1000" i="1" dirty="0"/>
                  <a:t>(X)</a:t>
                </a:r>
                <a:r>
                  <a:rPr lang="ko-KR" altLang="en-US" sz="1000" i="1" dirty="0"/>
                  <a:t>와 종속변수</a:t>
                </a:r>
                <a:r>
                  <a:rPr lang="en-US" altLang="ko-KR" sz="1000" i="1" dirty="0"/>
                  <a:t>(Y)</a:t>
                </a:r>
                <a:r>
                  <a:rPr lang="ko-KR" altLang="en-US" sz="1000" i="1" dirty="0"/>
                  <a:t>의 관계가 선형이다</a:t>
                </a:r>
                <a:r>
                  <a:rPr lang="en-US" altLang="ko-KR" sz="1000" i="1" dirty="0"/>
                  <a:t>.  </a:t>
                </a:r>
                <a:r>
                  <a:rPr lang="en-US" altLang="ko-KR" sz="1000" i="1" dirty="0">
                    <a:sym typeface="Wingdings" panose="05000000000000000000" pitchFamily="2" charset="2"/>
                  </a:rPr>
                  <a:t> </a:t>
                </a:r>
                <a:r>
                  <a:rPr lang="ko-KR" altLang="en-US" sz="1000" i="1" dirty="0">
                    <a:sym typeface="Wingdings" panose="05000000000000000000" pitchFamily="2" charset="2"/>
                  </a:rPr>
                  <a:t>독립변수 값의 변화에 따른 종속변수의 값의 변화가 일정</a:t>
                </a:r>
                <a:endParaRPr lang="en-US" altLang="ko-KR" sz="1000" i="1" dirty="0"/>
              </a:p>
              <a:p>
                <a:pPr algn="just" fontAlgn="base">
                  <a:lnSpc>
                    <a:spcPct val="150000"/>
                  </a:lnSpc>
                </a:pPr>
                <a:r>
                  <a:rPr lang="en-US" altLang="ko-KR" sz="1200" b="1" kern="0" dirty="0">
                    <a:solidFill>
                      <a:srgbClr val="000000"/>
                    </a:solidFill>
                    <a:latin typeface="+mj-ea"/>
                  </a:rPr>
                  <a:t>2. </a:t>
                </a:r>
                <a:r>
                  <a:rPr lang="ko-KR" altLang="en-US" sz="1200" b="1" kern="0" dirty="0" err="1">
                    <a:solidFill>
                      <a:srgbClr val="000000"/>
                    </a:solidFill>
                    <a:latin typeface="+mj-ea"/>
                  </a:rPr>
                  <a:t>오차항</a:t>
                </a:r>
                <a:r>
                  <a:rPr lang="ko-KR" altLang="en-US" sz="1200" b="1" kern="0" dirty="0">
                    <a:solidFill>
                      <a:srgbClr val="000000"/>
                    </a:solidFill>
                    <a:latin typeface="+mj-ea"/>
                  </a:rPr>
                  <a:t> </a:t>
                </a:r>
                <a:r>
                  <a:rPr lang="en-US" altLang="ko-KR" sz="1200" b="1" kern="0" dirty="0">
                    <a:solidFill>
                      <a:srgbClr val="000000"/>
                    </a:solidFill>
                    <a:latin typeface="+mj-ea"/>
                  </a:rPr>
                  <a:t>3</a:t>
                </a:r>
                <a:r>
                  <a:rPr lang="ko-KR" altLang="en-US" sz="1200" b="1" kern="0" dirty="0">
                    <a:solidFill>
                      <a:srgbClr val="000000"/>
                    </a:solidFill>
                    <a:latin typeface="+mj-ea"/>
                  </a:rPr>
                  <a:t>가지 가정</a:t>
                </a:r>
                <a:endParaRPr lang="en-US" altLang="ko-KR" sz="1200" b="1" kern="0" dirty="0">
                  <a:solidFill>
                    <a:srgbClr val="000000"/>
                  </a:solidFill>
                  <a:latin typeface="+mj-ea"/>
                </a:endParaRPr>
              </a:p>
              <a:p>
                <a:pPr algn="just" fontAlgn="base"/>
                <a:r>
                  <a:rPr lang="en-US" altLang="ko-KR" sz="1200" b="1" kern="0" dirty="0">
                    <a:solidFill>
                      <a:srgbClr val="000000"/>
                    </a:solidFill>
                    <a:latin typeface="+mj-ea"/>
                  </a:rPr>
                  <a:t>1) </a:t>
                </a:r>
                <a:r>
                  <a:rPr lang="ko-KR" altLang="en-US" sz="1200" b="1" kern="0" dirty="0">
                    <a:solidFill>
                      <a:srgbClr val="000000"/>
                    </a:solidFill>
                    <a:latin typeface="+mj-ea"/>
                  </a:rPr>
                  <a:t>등분산성</a:t>
                </a:r>
                <a:r>
                  <a:rPr lang="en-US" altLang="ko-KR" b="1" dirty="0"/>
                  <a:t> (</a:t>
                </a:r>
                <a:r>
                  <a:rPr lang="en-US" altLang="ko-KR" sz="1200" b="1" dirty="0"/>
                  <a:t>Homogeneity of variance)</a:t>
                </a:r>
                <a:endParaRPr lang="en-US" altLang="ko-KR" sz="1200" b="1" kern="0" dirty="0">
                  <a:solidFill>
                    <a:srgbClr val="000000"/>
                  </a:solidFill>
                  <a:latin typeface="+mj-ea"/>
                </a:endParaRPr>
              </a:p>
              <a:p>
                <a:pPr>
                  <a:lnSpc>
                    <a:spcPct val="150000"/>
                  </a:lnSpc>
                </a:pPr>
                <a:r>
                  <a:rPr lang="ko-KR" altLang="en-US" sz="1000" i="1" dirty="0"/>
                  <a:t>  </a:t>
                </a:r>
                <a:r>
                  <a:rPr lang="en-US" altLang="ko-KR" sz="1000" i="1" dirty="0"/>
                  <a:t>• </a:t>
                </a:r>
                <a:r>
                  <a:rPr lang="ko-KR" altLang="en-US" sz="1000" i="1" dirty="0"/>
                  <a:t>독립변수 값에 대해 대응되는 종속변수들의 분포는 모두 동일한 분산을 갖는다</a:t>
                </a:r>
                <a:r>
                  <a:rPr lang="en-US" altLang="ko-KR" sz="1000" i="1" dirty="0"/>
                  <a:t>.</a:t>
                </a:r>
              </a:p>
              <a:p>
                <a:pPr>
                  <a:lnSpc>
                    <a:spcPct val="150000"/>
                  </a:lnSpc>
                </a:pPr>
                <a:r>
                  <a:rPr lang="en-US" altLang="ko-KR" sz="1000" i="1" dirty="0"/>
                  <a:t>   </a:t>
                </a:r>
                <a:r>
                  <a:rPr lang="en-US" altLang="ko-KR" sz="1000" i="1" dirty="0">
                    <a:sym typeface="Wingdings" panose="05000000000000000000" pitchFamily="2" charset="2"/>
                  </a:rPr>
                  <a:t> </a:t>
                </a:r>
                <a:r>
                  <a:rPr lang="ko-KR" altLang="en-US" sz="1000" i="1" dirty="0"/>
                  <a:t>오차항의 </a:t>
                </a:r>
                <a:r>
                  <a:rPr lang="ko-KR" altLang="en-US" sz="1000" i="1" dirty="0" err="1"/>
                  <a:t>기대값</a:t>
                </a:r>
                <a:r>
                  <a:rPr lang="en-US" altLang="ko-KR" sz="1000" i="1" dirty="0"/>
                  <a:t>=</a:t>
                </a:r>
                <a:r>
                  <a:rPr lang="ko-KR" altLang="en-US" sz="1000" i="1" dirty="0"/>
                  <a:t> </a:t>
                </a:r>
                <a:r>
                  <a:rPr lang="en-US" altLang="ko-KR" sz="1000" i="1" dirty="0"/>
                  <a:t>0   E(</a:t>
                </a:r>
                <a14:m>
                  <m:oMath xmlns:m="http://schemas.openxmlformats.org/officeDocument/2006/math">
                    <m:r>
                      <a:rPr lang="ko-KR" altLang="en-US" sz="1000" i="1" smtClean="0">
                        <a:latin typeface="Cambria Math" panose="02040503050406030204" pitchFamily="18" charset="0"/>
                      </a:rPr>
                      <m:t>𝜀</m:t>
                    </m:r>
                    <m:r>
                      <a:rPr lang="en-US" altLang="ko-KR" sz="1000" b="0" i="1" smtClean="0">
                        <a:latin typeface="Cambria Math" panose="02040503050406030204" pitchFamily="18" charset="0"/>
                      </a:rPr>
                      <m:t>)=0</m:t>
                    </m:r>
                  </m:oMath>
                </a14:m>
                <a:r>
                  <a:rPr lang="en-US" altLang="ko-KR" sz="1000" i="1" dirty="0"/>
                  <a:t>  ,  </a:t>
                </a:r>
                <a:r>
                  <a:rPr lang="ko-KR" altLang="en-US" sz="1000" i="1" u="sng" dirty="0"/>
                  <a:t>이분산성을 가지게 되면  결국 회귀계수 표준오차가 이분산성을 가지게 된다</a:t>
                </a:r>
                <a:r>
                  <a:rPr lang="en-US" altLang="ko-KR" sz="1000" i="1" u="sng" dirty="0"/>
                  <a:t>.</a:t>
                </a:r>
              </a:p>
              <a:p>
                <a:pPr>
                  <a:lnSpc>
                    <a:spcPct val="150000"/>
                  </a:lnSpc>
                </a:pPr>
                <a:r>
                  <a:rPr lang="en-US" altLang="ko-KR" sz="1000" i="1" dirty="0"/>
                  <a:t>  </a:t>
                </a:r>
                <a:r>
                  <a:rPr lang="en-US" altLang="ko-KR" sz="1000" i="1" dirty="0">
                    <a:sym typeface="Wingdings" panose="05000000000000000000" pitchFamily="2" charset="2"/>
                  </a:rPr>
                  <a:t> </a:t>
                </a:r>
                <a:r>
                  <a:rPr lang="ko-KR" altLang="en-US" sz="1000" i="1" dirty="0">
                    <a:sym typeface="Wingdings" panose="05000000000000000000" pitchFamily="2" charset="2"/>
                  </a:rPr>
                  <a:t> 통상 독립변수 </a:t>
                </a:r>
                <a:r>
                  <a:rPr lang="en-US" altLang="ko-KR" sz="1000" i="1" dirty="0">
                    <a:sym typeface="Wingdings" panose="05000000000000000000" pitchFamily="2" charset="2"/>
                  </a:rPr>
                  <a:t>(X)</a:t>
                </a:r>
                <a:r>
                  <a:rPr lang="ko-KR" altLang="en-US" sz="1000" i="1" dirty="0">
                    <a:sym typeface="Wingdings" panose="05000000000000000000" pitchFamily="2" charset="2"/>
                  </a:rPr>
                  <a:t>의  수준에  커지면  이분산성을 보이게 되는 경우가  많다</a:t>
                </a:r>
                <a:r>
                  <a:rPr lang="en-US" altLang="ko-KR" sz="1000" i="1" dirty="0">
                    <a:sym typeface="Wingdings" panose="05000000000000000000" pitchFamily="2" charset="2"/>
                  </a:rPr>
                  <a:t>. </a:t>
                </a:r>
                <a:endParaRPr lang="en-US" altLang="ko-KR" sz="1000" i="1" dirty="0"/>
              </a:p>
              <a:p>
                <a:r>
                  <a:rPr lang="en-US" altLang="ko-KR" sz="1200" b="1" kern="0" dirty="0">
                    <a:solidFill>
                      <a:srgbClr val="000000"/>
                    </a:solidFill>
                    <a:latin typeface="+mj-ea"/>
                    <a:ea typeface="+mj-ea"/>
                  </a:rPr>
                  <a:t>2) </a:t>
                </a:r>
                <a:r>
                  <a:rPr lang="ko-KR" altLang="en-US" sz="1200" b="1" kern="0" dirty="0">
                    <a:solidFill>
                      <a:srgbClr val="000000"/>
                    </a:solidFill>
                    <a:latin typeface="+mj-ea"/>
                    <a:ea typeface="+mj-ea"/>
                  </a:rPr>
                  <a:t>정규성</a:t>
                </a:r>
                <a:r>
                  <a:rPr lang="en-US" altLang="ko-KR" sz="1200" b="1" kern="0" dirty="0">
                    <a:solidFill>
                      <a:srgbClr val="000000"/>
                    </a:solidFill>
                    <a:latin typeface="+mj-ea"/>
                    <a:ea typeface="+mj-ea"/>
                  </a:rPr>
                  <a:t>(</a:t>
                </a:r>
                <a:r>
                  <a:rPr lang="ko-KR" altLang="en-US" sz="1200" b="1" kern="0" dirty="0">
                    <a:solidFill>
                      <a:srgbClr val="000000"/>
                    </a:solidFill>
                    <a:latin typeface="+mj-ea"/>
                    <a:ea typeface="+mj-ea"/>
                  </a:rPr>
                  <a:t>정상성</a:t>
                </a:r>
                <a:r>
                  <a:rPr lang="en-US" altLang="ko-KR" sz="1200" b="1" kern="0" dirty="0">
                    <a:solidFill>
                      <a:srgbClr val="000000"/>
                    </a:solidFill>
                    <a:latin typeface="+mj-ea"/>
                    <a:ea typeface="+mj-ea"/>
                  </a:rPr>
                  <a:t>)</a:t>
                </a:r>
                <a:endParaRPr lang="ko-KR" altLang="en-US" sz="1200" b="1" kern="0" dirty="0">
                  <a:solidFill>
                    <a:srgbClr val="000000"/>
                  </a:solidFill>
                  <a:latin typeface="+mj-ea"/>
                  <a:ea typeface="+mj-ea"/>
                </a:endParaRPr>
              </a:p>
              <a:p>
                <a:pPr marL="171450" indent="-171450" algn="just" fontAlgn="base">
                  <a:lnSpc>
                    <a:spcPct val="150000"/>
                  </a:lnSpc>
                  <a:buFont typeface="Arial" panose="020B0604020202020204" pitchFamily="34" charset="0"/>
                  <a:buChar char="•"/>
                </a:pPr>
                <a:r>
                  <a:rPr lang="ko-KR" altLang="en-US" sz="1000" i="1" dirty="0"/>
                  <a:t>독립변수 값에 대해 대응되는 종속변수들의 분포는 정규분포이다</a:t>
                </a:r>
                <a:r>
                  <a:rPr lang="en-US" altLang="ko-KR" sz="1000" i="1" dirty="0"/>
                  <a:t>.</a:t>
                </a:r>
              </a:p>
              <a:p>
                <a:pPr marL="171450" indent="-171450" algn="just" fontAlgn="base">
                  <a:lnSpc>
                    <a:spcPct val="150000"/>
                  </a:lnSpc>
                  <a:buFont typeface="Arial" panose="020B0604020202020204" pitchFamily="34" charset="0"/>
                  <a:buChar char="•"/>
                </a:pPr>
                <a:r>
                  <a:rPr lang="ko-KR" altLang="en-US" sz="1000" i="1" kern="0" dirty="0">
                    <a:solidFill>
                      <a:srgbClr val="000000"/>
                    </a:solidFill>
                    <a:latin typeface="+mj-ea"/>
                    <a:ea typeface="+mj-ea"/>
                  </a:rPr>
                  <a:t>오차항의 정규분포를 띄어야 한다</a:t>
                </a:r>
                <a:r>
                  <a:rPr lang="en-US" altLang="ko-KR" sz="1000" i="1" kern="0" dirty="0">
                    <a:solidFill>
                      <a:srgbClr val="000000"/>
                    </a:solidFill>
                    <a:latin typeface="+mj-ea"/>
                    <a:ea typeface="+mj-ea"/>
                  </a:rPr>
                  <a:t>.  </a:t>
                </a:r>
                <a:r>
                  <a:rPr lang="en-US" altLang="ko-KR" sz="1000" i="1" kern="0" dirty="0">
                    <a:solidFill>
                      <a:srgbClr val="000000"/>
                    </a:solidFill>
                    <a:latin typeface="+mj-ea"/>
                    <a:ea typeface="+mj-ea"/>
                    <a:sym typeface="Wingdings" panose="05000000000000000000" pitchFamily="2" charset="2"/>
                  </a:rPr>
                  <a:t> </a:t>
                </a:r>
                <a:r>
                  <a:rPr lang="ko-KR" altLang="en-US" sz="1000" i="1" kern="0" dirty="0">
                    <a:solidFill>
                      <a:srgbClr val="000000"/>
                    </a:solidFill>
                    <a:latin typeface="+mj-ea"/>
                    <a:ea typeface="+mj-ea"/>
                    <a:sym typeface="Wingdings" panose="05000000000000000000" pitchFamily="2" charset="2"/>
                  </a:rPr>
                  <a:t>검정방법 다양</a:t>
                </a:r>
                <a:endParaRPr lang="en-US" altLang="ko-KR" sz="1000" b="1" i="1" dirty="0">
                  <a:solidFill>
                    <a:srgbClr val="292929"/>
                  </a:solidFill>
                  <a:latin typeface="sohne"/>
                </a:endParaRPr>
              </a:p>
              <a:p>
                <a:pPr algn="just" fontAlgn="base"/>
                <a:r>
                  <a:rPr lang="en-US" altLang="ko-KR" sz="1200" b="1" kern="0" dirty="0">
                    <a:solidFill>
                      <a:srgbClr val="000000"/>
                    </a:solidFill>
                    <a:latin typeface="+mj-ea"/>
                  </a:rPr>
                  <a:t>3) </a:t>
                </a:r>
                <a:r>
                  <a:rPr lang="ko-KR" altLang="en-US" sz="1200" b="1" kern="0" dirty="0">
                    <a:solidFill>
                      <a:srgbClr val="000000"/>
                    </a:solidFill>
                    <a:latin typeface="+mj-ea"/>
                  </a:rPr>
                  <a:t>독립성</a:t>
                </a:r>
              </a:p>
              <a:p>
                <a:pPr marL="171450" indent="-171450" algn="just" fontAlgn="base">
                  <a:lnSpc>
                    <a:spcPct val="150000"/>
                  </a:lnSpc>
                  <a:buFont typeface="Wingdings" panose="05000000000000000000" pitchFamily="2" charset="2"/>
                  <a:buChar char="§"/>
                </a:pPr>
                <a:r>
                  <a:rPr lang="ko-KR" altLang="en-US" sz="1000" i="1" kern="0" dirty="0">
                    <a:solidFill>
                      <a:srgbClr val="000000"/>
                    </a:solidFill>
                    <a:latin typeface="+mj-ea"/>
                  </a:rPr>
                  <a:t>모든 </a:t>
                </a:r>
                <a:r>
                  <a:rPr lang="ko-KR" altLang="en-US" sz="1000" i="1" kern="0" dirty="0" err="1">
                    <a:solidFill>
                      <a:srgbClr val="000000"/>
                    </a:solidFill>
                    <a:latin typeface="+mj-ea"/>
                  </a:rPr>
                  <a:t>관측값은</a:t>
                </a:r>
                <a:r>
                  <a:rPr lang="ko-KR" altLang="en-US" sz="1000" i="1" kern="0" dirty="0">
                    <a:solidFill>
                      <a:srgbClr val="000000"/>
                    </a:solidFill>
                    <a:latin typeface="+mj-ea"/>
                  </a:rPr>
                  <a:t> 서로 독립이다</a:t>
                </a:r>
                <a:r>
                  <a:rPr lang="en-US" altLang="ko-KR" sz="1000" i="1" kern="0" dirty="0">
                    <a:solidFill>
                      <a:srgbClr val="000000"/>
                    </a:solidFill>
                    <a:latin typeface="+mj-ea"/>
                  </a:rPr>
                  <a:t>.</a:t>
                </a:r>
              </a:p>
              <a:p>
                <a:pPr marL="171450" indent="-171450" algn="just" fontAlgn="base">
                  <a:lnSpc>
                    <a:spcPct val="150000"/>
                  </a:lnSpc>
                  <a:buFont typeface="Wingdings" panose="05000000000000000000" pitchFamily="2" charset="2"/>
                  <a:buChar char="§"/>
                </a:pPr>
                <a:r>
                  <a:rPr lang="ko-KR" altLang="en-US" sz="1000" i="1" kern="0" dirty="0">
                    <a:solidFill>
                      <a:srgbClr val="000000"/>
                    </a:solidFill>
                    <a:latin typeface="+mj-ea"/>
                  </a:rPr>
                  <a:t>예측의 </a:t>
                </a:r>
                <a:r>
                  <a:rPr lang="ko-KR" altLang="en-US" sz="1000" i="1" kern="0" dirty="0" err="1">
                    <a:solidFill>
                      <a:srgbClr val="000000"/>
                    </a:solidFill>
                    <a:latin typeface="+mj-ea"/>
                  </a:rPr>
                  <a:t>오차값들은</a:t>
                </a:r>
                <a:r>
                  <a:rPr lang="ko-KR" altLang="en-US" sz="1000" i="1" kern="0" dirty="0">
                    <a:solidFill>
                      <a:srgbClr val="000000"/>
                    </a:solidFill>
                    <a:latin typeface="+mj-ea"/>
                  </a:rPr>
                  <a:t> 서로 독립적 </a:t>
                </a:r>
                <a:r>
                  <a:rPr lang="en-US" altLang="ko-KR" sz="1000" i="1" kern="0" dirty="0">
                    <a:solidFill>
                      <a:srgbClr val="000000"/>
                    </a:solidFill>
                    <a:latin typeface="+mj-ea"/>
                    <a:sym typeface="Wingdings" panose="05000000000000000000" pitchFamily="2" charset="2"/>
                  </a:rPr>
                  <a:t> </a:t>
                </a:r>
                <a:r>
                  <a:rPr lang="ko-KR" altLang="en-US" sz="1000" i="1" kern="0" dirty="0">
                    <a:solidFill>
                      <a:srgbClr val="000000"/>
                    </a:solidFill>
                    <a:latin typeface="+mj-ea"/>
                  </a:rPr>
                  <a:t>독립변수 </a:t>
                </a:r>
                <a:r>
                  <a:rPr lang="en-US" altLang="ko-KR" sz="1000" i="1" kern="0" dirty="0">
                    <a:solidFill>
                      <a:srgbClr val="000000"/>
                    </a:solidFill>
                    <a:latin typeface="+mj-ea"/>
                  </a:rPr>
                  <a:t>X</a:t>
                </a:r>
                <a:r>
                  <a:rPr lang="ko-KR" altLang="en-US" sz="1000" i="1" kern="0" dirty="0">
                    <a:solidFill>
                      <a:srgbClr val="000000"/>
                    </a:solidFill>
                    <a:latin typeface="+mj-ea"/>
                  </a:rPr>
                  <a:t>간의 상관관계가 없어야 한다</a:t>
                </a:r>
                <a:r>
                  <a:rPr lang="en-US" altLang="ko-KR" sz="1000" i="1" kern="0" dirty="0">
                    <a:solidFill>
                      <a:srgbClr val="000000"/>
                    </a:solidFill>
                    <a:latin typeface="+mj-ea"/>
                  </a:rPr>
                  <a:t>.</a:t>
                </a:r>
              </a:p>
              <a:p>
                <a:pPr marL="171450" indent="-171450" algn="just" fontAlgn="base">
                  <a:lnSpc>
                    <a:spcPct val="150000"/>
                  </a:lnSpc>
                  <a:buFont typeface="Wingdings" panose="05000000000000000000" pitchFamily="2" charset="2"/>
                  <a:buChar char="§"/>
                </a:pPr>
                <a:r>
                  <a:rPr lang="en-US" altLang="ko-KR" sz="1000" i="1" kern="0" dirty="0">
                    <a:solidFill>
                      <a:srgbClr val="000000"/>
                    </a:solidFill>
                    <a:latin typeface="+mj-ea"/>
                  </a:rPr>
                  <a:t>Y</a:t>
                </a:r>
                <a:r>
                  <a:rPr lang="ko-KR" altLang="en-US" sz="1000" i="1" kern="0" dirty="0">
                    <a:solidFill>
                      <a:srgbClr val="000000"/>
                    </a:solidFill>
                    <a:latin typeface="+mj-ea"/>
                  </a:rPr>
                  <a:t>의 변화에 따라 오차항이 어떤 패턴</a:t>
                </a:r>
                <a:r>
                  <a:rPr lang="en-US" altLang="ko-KR" sz="1000" i="1" kern="0" dirty="0">
                    <a:solidFill>
                      <a:srgbClr val="000000"/>
                    </a:solidFill>
                    <a:latin typeface="+mj-ea"/>
                  </a:rPr>
                  <a:t>(</a:t>
                </a:r>
                <a:r>
                  <a:rPr lang="ko-KR" altLang="en-US" sz="1000" i="1" kern="0" dirty="0">
                    <a:solidFill>
                      <a:srgbClr val="000000"/>
                    </a:solidFill>
                    <a:latin typeface="+mj-ea"/>
                  </a:rPr>
                  <a:t>추세</a:t>
                </a:r>
                <a:r>
                  <a:rPr lang="en-US" altLang="ko-KR" sz="1000" i="1" kern="0" dirty="0">
                    <a:solidFill>
                      <a:srgbClr val="000000"/>
                    </a:solidFill>
                    <a:latin typeface="+mj-ea"/>
                  </a:rPr>
                  <a:t>)</a:t>
                </a:r>
                <a:r>
                  <a:rPr lang="ko-KR" altLang="en-US" sz="1000" i="1" kern="0" dirty="0">
                    <a:solidFill>
                      <a:srgbClr val="000000"/>
                    </a:solidFill>
                    <a:latin typeface="+mj-ea"/>
                  </a:rPr>
                  <a:t>을 가져서는 안됨</a:t>
                </a:r>
              </a:p>
            </p:txBody>
          </p:sp>
        </mc:Choice>
        <mc:Fallback xmlns="">
          <p:sp>
            <p:nvSpPr>
              <p:cNvPr id="3" name="직사각형 2">
                <a:extLst>
                  <a:ext uri="{FF2B5EF4-FFF2-40B4-BE49-F238E27FC236}">
                    <a16:creationId xmlns:a16="http://schemas.microsoft.com/office/drawing/2014/main" id="{8EF5AD13-8B5C-4B36-B2EB-0A59906A5E4C}"/>
                  </a:ext>
                </a:extLst>
              </p:cNvPr>
              <p:cNvSpPr>
                <a:spLocks noRot="1" noChangeAspect="1" noMove="1" noResize="1" noEditPoints="1" noAdjustHandles="1" noChangeArrowheads="1" noChangeShapeType="1" noTextEdit="1"/>
              </p:cNvSpPr>
              <p:nvPr/>
            </p:nvSpPr>
            <p:spPr>
              <a:xfrm>
                <a:off x="323528" y="1036665"/>
                <a:ext cx="8363271" cy="3386568"/>
              </a:xfrm>
              <a:prstGeom prst="rect">
                <a:avLst/>
              </a:prstGeom>
              <a:blipFill>
                <a:blip r:embed="rId2"/>
                <a:stretch>
                  <a:fillRect/>
                </a:stretch>
              </a:blipFill>
              <a:ln>
                <a:solidFill>
                  <a:schemeClr val="accent1"/>
                </a:solidFill>
              </a:ln>
            </p:spPr>
            <p:txBody>
              <a:bodyPr/>
              <a:lstStyle/>
              <a:p>
                <a:r>
                  <a:rPr lang="ko-KR" altLang="en-US">
                    <a:noFill/>
                  </a:rPr>
                  <a:t> </a:t>
                </a:r>
              </a:p>
            </p:txBody>
          </p:sp>
        </mc:Fallback>
      </mc:AlternateContent>
      <p:sp>
        <p:nvSpPr>
          <p:cNvPr id="8" name="직사각형 7">
            <a:extLst>
              <a:ext uri="{FF2B5EF4-FFF2-40B4-BE49-F238E27FC236}">
                <a16:creationId xmlns:a16="http://schemas.microsoft.com/office/drawing/2014/main" id="{2929F806-E66D-4AF5-B197-006E46AB261F}"/>
              </a:ext>
            </a:extLst>
          </p:cNvPr>
          <p:cNvSpPr/>
          <p:nvPr/>
        </p:nvSpPr>
        <p:spPr>
          <a:xfrm>
            <a:off x="2208955" y="4631280"/>
            <a:ext cx="6468960" cy="616194"/>
          </a:xfrm>
          <a:prstGeom prst="rect">
            <a:avLst/>
          </a:prstGeom>
          <a:solidFill>
            <a:schemeClr val="bg1"/>
          </a:solidFill>
          <a:ln>
            <a:solidFill>
              <a:schemeClr val="accent1"/>
            </a:solidFill>
          </a:ln>
        </p:spPr>
        <p:txBody>
          <a:bodyPr wrap="square">
            <a:spAutoFit/>
          </a:bodyPr>
          <a:lstStyle/>
          <a:p>
            <a:pPr marL="171450" indent="-171450">
              <a:lnSpc>
                <a:spcPct val="150000"/>
              </a:lnSpc>
              <a:buFont typeface="Wingdings" panose="05000000000000000000" pitchFamily="2" charset="2"/>
              <a:buChar char="§"/>
            </a:pPr>
            <a:r>
              <a:rPr lang="en-US" altLang="ko-KR" sz="1000" dirty="0">
                <a:solidFill>
                  <a:srgbClr val="333333"/>
                </a:solidFill>
                <a:latin typeface="Spoqa Han Sans"/>
              </a:rPr>
              <a:t> </a:t>
            </a:r>
            <a:r>
              <a:rPr lang="ko-KR" altLang="en-US" sz="1200" dirty="0">
                <a:solidFill>
                  <a:srgbClr val="333333"/>
                </a:solidFill>
                <a:latin typeface="Spoqa Han Sans"/>
              </a:rPr>
              <a:t>단순선형회귀분석 </a:t>
            </a:r>
            <a:r>
              <a:rPr lang="en-US" altLang="ko-KR" sz="1200" dirty="0">
                <a:solidFill>
                  <a:srgbClr val="333333"/>
                </a:solidFill>
                <a:latin typeface="Spoqa Han Sans"/>
              </a:rPr>
              <a:t>: </a:t>
            </a:r>
            <a:r>
              <a:rPr lang="ko-KR" altLang="en-US" sz="1200" dirty="0">
                <a:solidFill>
                  <a:srgbClr val="333333"/>
                </a:solidFill>
                <a:latin typeface="Spoqa Han Sans"/>
              </a:rPr>
              <a:t>입력변수</a:t>
            </a:r>
            <a:r>
              <a:rPr lang="en-US" altLang="ko-KR" sz="1200" dirty="0">
                <a:solidFill>
                  <a:srgbClr val="333333"/>
                </a:solidFill>
                <a:latin typeface="Spoqa Han Sans"/>
              </a:rPr>
              <a:t>(X)</a:t>
            </a:r>
            <a:r>
              <a:rPr lang="ko-KR" altLang="en-US" sz="1200" dirty="0">
                <a:solidFill>
                  <a:srgbClr val="333333"/>
                </a:solidFill>
                <a:latin typeface="Spoqa Han Sans"/>
              </a:rPr>
              <a:t>와 출력변수</a:t>
            </a:r>
            <a:r>
              <a:rPr lang="en-US" altLang="ko-KR" sz="1200" dirty="0">
                <a:solidFill>
                  <a:srgbClr val="333333"/>
                </a:solidFill>
                <a:latin typeface="Spoqa Han Sans"/>
              </a:rPr>
              <a:t>(Y)</a:t>
            </a:r>
            <a:r>
              <a:rPr lang="ko-KR" altLang="en-US" sz="1200" dirty="0">
                <a:solidFill>
                  <a:srgbClr val="333333"/>
                </a:solidFill>
                <a:latin typeface="Spoqa Han Sans"/>
              </a:rPr>
              <a:t>간의 </a:t>
            </a:r>
            <a:r>
              <a:rPr lang="ko-KR" altLang="en-US" sz="1200" u="sng" dirty="0">
                <a:solidFill>
                  <a:srgbClr val="333333"/>
                </a:solidFill>
                <a:latin typeface="Spoqa Han Sans"/>
              </a:rPr>
              <a:t>선형성 점검하기위해 </a:t>
            </a:r>
            <a:r>
              <a:rPr lang="ko-KR" altLang="en-US" sz="1200" dirty="0" err="1">
                <a:solidFill>
                  <a:srgbClr val="333333"/>
                </a:solidFill>
                <a:latin typeface="Spoqa Han Sans"/>
              </a:rPr>
              <a:t>산점도를</a:t>
            </a:r>
            <a:r>
              <a:rPr lang="ko-KR" altLang="en-US" sz="1200" dirty="0">
                <a:solidFill>
                  <a:srgbClr val="333333"/>
                </a:solidFill>
                <a:latin typeface="Spoqa Han Sans"/>
              </a:rPr>
              <a:t> 확인</a:t>
            </a:r>
            <a:endParaRPr lang="ko-KR" altLang="en-US" sz="1200" dirty="0">
              <a:solidFill>
                <a:srgbClr val="555555"/>
              </a:solidFill>
              <a:latin typeface="Spoqa Han Sans"/>
            </a:endParaRPr>
          </a:p>
          <a:p>
            <a:pPr marL="171450" indent="-171450">
              <a:lnSpc>
                <a:spcPct val="150000"/>
              </a:lnSpc>
              <a:buFont typeface="Wingdings" panose="05000000000000000000" pitchFamily="2" charset="2"/>
              <a:buChar char="§"/>
            </a:pPr>
            <a:r>
              <a:rPr lang="ko-KR" altLang="en-US" sz="1200" dirty="0" err="1">
                <a:solidFill>
                  <a:srgbClr val="333333"/>
                </a:solidFill>
                <a:latin typeface="Spoqa Han Sans"/>
              </a:rPr>
              <a:t>다중선형회귀분선</a:t>
            </a:r>
            <a:r>
              <a:rPr lang="ko-KR" altLang="en-US" sz="1200" dirty="0">
                <a:solidFill>
                  <a:srgbClr val="333333"/>
                </a:solidFill>
                <a:latin typeface="Spoqa Han Sans"/>
              </a:rPr>
              <a:t> </a:t>
            </a:r>
            <a:r>
              <a:rPr lang="en-US" altLang="ko-KR" sz="1200" dirty="0">
                <a:solidFill>
                  <a:srgbClr val="333333"/>
                </a:solidFill>
                <a:latin typeface="Spoqa Han Sans"/>
              </a:rPr>
              <a:t>: </a:t>
            </a:r>
            <a:r>
              <a:rPr lang="ko-KR" altLang="en-US" sz="1200" dirty="0">
                <a:solidFill>
                  <a:srgbClr val="333333"/>
                </a:solidFill>
                <a:latin typeface="Spoqa Han Sans"/>
              </a:rPr>
              <a:t>회귀분석의 가정인 </a:t>
            </a:r>
            <a:r>
              <a:rPr lang="en-US" altLang="ko-KR" sz="1200" dirty="0">
                <a:solidFill>
                  <a:srgbClr val="333333"/>
                </a:solidFill>
                <a:latin typeface="Spoqa Han Sans"/>
              </a:rPr>
              <a:t>4</a:t>
            </a:r>
            <a:r>
              <a:rPr lang="ko-KR" altLang="en-US" sz="1200" dirty="0">
                <a:solidFill>
                  <a:srgbClr val="333333"/>
                </a:solidFill>
                <a:latin typeface="Spoqa Han Sans"/>
              </a:rPr>
              <a:t>가지 모두 만족하는지 여부 확인</a:t>
            </a:r>
            <a:endParaRPr lang="ko-KR" altLang="en-US" sz="1200" i="0" dirty="0">
              <a:solidFill>
                <a:srgbClr val="555555"/>
              </a:solidFill>
              <a:effectLst/>
              <a:latin typeface="Spoqa Han Sans"/>
            </a:endParaRPr>
          </a:p>
        </p:txBody>
      </p:sp>
      <p:sp>
        <p:nvSpPr>
          <p:cNvPr id="10" name="직사각형 9">
            <a:extLst>
              <a:ext uri="{FF2B5EF4-FFF2-40B4-BE49-F238E27FC236}">
                <a16:creationId xmlns:a16="http://schemas.microsoft.com/office/drawing/2014/main" id="{60A82A37-B0B0-45FE-9F46-E512B1C59267}"/>
              </a:ext>
            </a:extLst>
          </p:cNvPr>
          <p:cNvSpPr/>
          <p:nvPr/>
        </p:nvSpPr>
        <p:spPr>
          <a:xfrm>
            <a:off x="323528" y="4664330"/>
            <a:ext cx="1659827" cy="307777"/>
          </a:xfrm>
          <a:prstGeom prst="rect">
            <a:avLst/>
          </a:prstGeom>
          <a:solidFill>
            <a:schemeClr val="accent1">
              <a:lumMod val="20000"/>
              <a:lumOff val="80000"/>
            </a:schemeClr>
          </a:solidFill>
          <a:ln>
            <a:solidFill>
              <a:schemeClr val="accent2">
                <a:lumMod val="50000"/>
              </a:schemeClr>
            </a:solidFill>
          </a:ln>
        </p:spPr>
        <p:txBody>
          <a:bodyPr wrap="square">
            <a:spAutoFit/>
          </a:bodyPr>
          <a:lstStyle/>
          <a:p>
            <a:r>
              <a:rPr lang="ko-KR" altLang="en-US" sz="1400" b="1" dirty="0">
                <a:solidFill>
                  <a:srgbClr val="555555"/>
                </a:solidFill>
                <a:latin typeface="Spoqa Han Sans"/>
              </a:rPr>
              <a:t>가정 검증 필요</a:t>
            </a:r>
            <a:r>
              <a:rPr lang="en-US" altLang="ko-KR" sz="1400" b="1" dirty="0">
                <a:solidFill>
                  <a:srgbClr val="555555"/>
                </a:solidFill>
                <a:latin typeface="Spoqa Han Sans"/>
              </a:rPr>
              <a:t> </a:t>
            </a:r>
            <a:r>
              <a:rPr lang="en-US" altLang="ko-KR" sz="1400" b="1" dirty="0">
                <a:solidFill>
                  <a:srgbClr val="555555"/>
                </a:solidFill>
                <a:latin typeface="Spoqa Han Sans"/>
                <a:sym typeface="Wingdings" panose="05000000000000000000" pitchFamily="2" charset="2"/>
              </a:rPr>
              <a:t></a:t>
            </a:r>
            <a:endParaRPr lang="ko-KR" altLang="en-US" sz="1400" dirty="0">
              <a:solidFill>
                <a:srgbClr val="555555"/>
              </a:solidFill>
              <a:latin typeface="Spoqa Han Sans"/>
            </a:endParaRPr>
          </a:p>
        </p:txBody>
      </p:sp>
      <p:sp>
        <p:nvSpPr>
          <p:cNvPr id="11" name="직사각형 10">
            <a:extLst>
              <a:ext uri="{FF2B5EF4-FFF2-40B4-BE49-F238E27FC236}">
                <a16:creationId xmlns:a16="http://schemas.microsoft.com/office/drawing/2014/main" id="{885F4E2B-8F37-4FC5-8AE7-2395ADEFB869}"/>
              </a:ext>
            </a:extLst>
          </p:cNvPr>
          <p:cNvSpPr/>
          <p:nvPr/>
        </p:nvSpPr>
        <p:spPr>
          <a:xfrm>
            <a:off x="467544" y="5331243"/>
            <a:ext cx="7625812" cy="369332"/>
          </a:xfrm>
          <a:prstGeom prst="rect">
            <a:avLst/>
          </a:prstGeom>
        </p:spPr>
        <p:txBody>
          <a:bodyPr wrap="square">
            <a:spAutoFit/>
          </a:bodyPr>
          <a:lstStyle/>
          <a:p>
            <a:r>
              <a:rPr lang="ko-KR" altLang="en-US" sz="900" i="1" dirty="0">
                <a:solidFill>
                  <a:srgbClr val="FF0000"/>
                </a:solidFill>
                <a:latin typeface="Spoqa Han Sans"/>
              </a:rPr>
              <a:t>원칙적으로  위 조건을 모두 만족해야 모델을 적용하는 것</a:t>
            </a:r>
            <a:r>
              <a:rPr lang="en-US" altLang="ko-KR" sz="900" i="1" dirty="0">
                <a:solidFill>
                  <a:srgbClr val="FF0000"/>
                </a:solidFill>
                <a:latin typeface="Spoqa Han Sans"/>
              </a:rPr>
              <a:t>!!!!!</a:t>
            </a:r>
          </a:p>
          <a:p>
            <a:r>
              <a:rPr lang="en-US" altLang="ko-KR" sz="900" i="1" dirty="0">
                <a:solidFill>
                  <a:srgbClr val="FF0000"/>
                </a:solidFill>
                <a:latin typeface="Spoqa Han Sans"/>
              </a:rPr>
              <a:t>but</a:t>
            </a:r>
            <a:r>
              <a:rPr lang="ko-KR" altLang="en-US" sz="900" i="1" dirty="0">
                <a:solidFill>
                  <a:srgbClr val="FF0000"/>
                </a:solidFill>
                <a:latin typeface="Spoqa Han Sans"/>
              </a:rPr>
              <a:t> </a:t>
            </a:r>
            <a:r>
              <a:rPr lang="en-US" altLang="ko-KR" sz="900" i="1" dirty="0">
                <a:solidFill>
                  <a:srgbClr val="FF0000"/>
                </a:solidFill>
                <a:latin typeface="Spoqa Han Sans"/>
              </a:rPr>
              <a:t> </a:t>
            </a:r>
            <a:r>
              <a:rPr lang="ko-KR" altLang="en-US" sz="900" i="1" dirty="0">
                <a:solidFill>
                  <a:srgbClr val="FF0000"/>
                </a:solidFill>
                <a:latin typeface="Spoqa Han Sans"/>
              </a:rPr>
              <a:t>모델 내부에서는 해당 조건이 만족되었다고 가정하고 연산을 실행하기 때문에   조건에 맞지 않는 데이터를 입력하면 </a:t>
            </a:r>
            <a:r>
              <a:rPr lang="en-US" altLang="ko-KR" sz="900" i="1" dirty="0">
                <a:solidFill>
                  <a:srgbClr val="FF0000"/>
                </a:solidFill>
                <a:latin typeface="Spoqa Han Sans"/>
              </a:rPr>
              <a:t>????????</a:t>
            </a:r>
            <a:endParaRPr lang="ko-KR" altLang="en-US" sz="900" i="1" dirty="0">
              <a:solidFill>
                <a:srgbClr val="FF0000"/>
              </a:solidFill>
            </a:endParaRPr>
          </a:p>
        </p:txBody>
      </p:sp>
      <p:sp>
        <p:nvSpPr>
          <p:cNvPr id="9" name="바닥글 개체 틀 8">
            <a:extLst>
              <a:ext uri="{FF2B5EF4-FFF2-40B4-BE49-F238E27FC236}">
                <a16:creationId xmlns:a16="http://schemas.microsoft.com/office/drawing/2014/main" id="{F6A5BFF0-5AE0-4BBA-BB30-E5E795AA9F8B}"/>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D2684405-3CCC-4992-8548-F20AF4EBA428}"/>
              </a:ext>
            </a:extLst>
          </p:cNvPr>
          <p:cNvSpPr>
            <a:spLocks noGrp="1"/>
          </p:cNvSpPr>
          <p:nvPr>
            <p:ph type="sldNum" sz="quarter" idx="12"/>
          </p:nvPr>
        </p:nvSpPr>
        <p:spPr/>
        <p:txBody>
          <a:bodyPr/>
          <a:lstStyle/>
          <a:p>
            <a:fld id="{DE77BB65-F969-4654-BF30-45C70C1BE112}" type="slidenum">
              <a:rPr lang="ko-KR" altLang="en-US" smtClean="0"/>
              <a:pPr/>
              <a:t>46</a:t>
            </a:fld>
            <a:endParaRPr lang="ko-KR" altLang="en-US"/>
          </a:p>
        </p:txBody>
      </p:sp>
      <p:sp>
        <p:nvSpPr>
          <p:cNvPr id="7" name="직사각형 6">
            <a:extLst>
              <a:ext uri="{FF2B5EF4-FFF2-40B4-BE49-F238E27FC236}">
                <a16:creationId xmlns:a16="http://schemas.microsoft.com/office/drawing/2014/main" id="{43E5A1DC-E41A-4430-B7A3-BD926751D8EA}"/>
              </a:ext>
            </a:extLst>
          </p:cNvPr>
          <p:cNvSpPr/>
          <p:nvPr/>
        </p:nvSpPr>
        <p:spPr>
          <a:xfrm>
            <a:off x="349164" y="5796261"/>
            <a:ext cx="8337635" cy="572593"/>
          </a:xfrm>
          <a:prstGeom prst="rect">
            <a:avLst/>
          </a:prstGeom>
          <a:ln>
            <a:solidFill>
              <a:schemeClr val="accent5">
                <a:lumMod val="60000"/>
                <a:lumOff val="40000"/>
              </a:schemeClr>
            </a:solidFill>
          </a:ln>
        </p:spPr>
        <p:txBody>
          <a:bodyPr wrap="square">
            <a:spAutoFit/>
          </a:bodyPr>
          <a:lstStyle/>
          <a:p>
            <a:pPr marL="171450" indent="-171450">
              <a:lnSpc>
                <a:spcPct val="150000"/>
              </a:lnSpc>
              <a:buFont typeface="Wingdings" panose="05000000000000000000" pitchFamily="2" charset="2"/>
              <a:buChar char="§"/>
            </a:pPr>
            <a:r>
              <a:rPr lang="ko-KR" altLang="en-US" sz="1100" i="1" dirty="0">
                <a:latin typeface="NEXON Lv1 Gothic OTF"/>
              </a:rPr>
              <a:t>오차 </a:t>
            </a:r>
            <a:r>
              <a:rPr lang="en-US" altLang="ko-KR" sz="1100" i="1" dirty="0">
                <a:latin typeface="NEXON Lv1 Gothic OTF"/>
              </a:rPr>
              <a:t>: </a:t>
            </a:r>
            <a:r>
              <a:rPr lang="ko-KR" altLang="en-US" sz="1100" i="1" u="sng" dirty="0">
                <a:latin typeface="NEXON Lv1 Gothic OTF"/>
              </a:rPr>
              <a:t>모집단에서</a:t>
            </a:r>
            <a:r>
              <a:rPr lang="ko-KR" altLang="en-US" sz="1100" i="1" dirty="0">
                <a:latin typeface="NEXON Lv1 Gothic OTF"/>
              </a:rPr>
              <a:t> 회귀식을 얻었다면</a:t>
            </a:r>
            <a:r>
              <a:rPr lang="en-US" altLang="ko-KR" sz="1100" i="1" dirty="0">
                <a:latin typeface="NEXON Lv1 Gothic OTF"/>
              </a:rPr>
              <a:t>, </a:t>
            </a:r>
            <a:r>
              <a:rPr lang="ko-KR" altLang="en-US" sz="1100" i="1" dirty="0">
                <a:latin typeface="NEXON Lv1 Gothic OTF"/>
              </a:rPr>
              <a:t>그 회귀식을 통해 얻은 </a:t>
            </a:r>
            <a:r>
              <a:rPr lang="ko-KR" altLang="en-US" sz="1100" i="1" dirty="0" err="1">
                <a:latin typeface="NEXON Lv1 Gothic OTF"/>
              </a:rPr>
              <a:t>예측값과</a:t>
            </a:r>
            <a:r>
              <a:rPr lang="ko-KR" altLang="en-US" sz="1100" i="1" dirty="0">
                <a:latin typeface="NEXON Lv1 Gothic OTF"/>
              </a:rPr>
              <a:t> 실제 </a:t>
            </a:r>
            <a:r>
              <a:rPr lang="ko-KR" altLang="en-US" sz="1100" i="1" dirty="0" err="1">
                <a:latin typeface="NEXON Lv1 Gothic OTF"/>
              </a:rPr>
              <a:t>관측값의</a:t>
            </a:r>
            <a:r>
              <a:rPr lang="ko-KR" altLang="en-US" sz="1100" i="1" dirty="0">
                <a:latin typeface="NEXON Lv1 Gothic OTF"/>
              </a:rPr>
              <a:t> 차이</a:t>
            </a:r>
            <a:endParaRPr lang="en-US" altLang="ko-KR" sz="1100" i="1" dirty="0">
              <a:latin typeface="NEXON Lv1 Gothic OTF"/>
            </a:endParaRPr>
          </a:p>
          <a:p>
            <a:pPr marL="171450" indent="-171450">
              <a:lnSpc>
                <a:spcPct val="150000"/>
              </a:lnSpc>
              <a:buFont typeface="Wingdings" panose="05000000000000000000" pitchFamily="2" charset="2"/>
              <a:buChar char="§"/>
            </a:pPr>
            <a:r>
              <a:rPr lang="ko-KR" altLang="en-US" sz="1100" i="1" dirty="0" err="1">
                <a:latin typeface="NEXON Lv1 Gothic OTF"/>
              </a:rPr>
              <a:t>잔차</a:t>
            </a:r>
            <a:r>
              <a:rPr lang="ko-KR" altLang="en-US" sz="1100" i="1" dirty="0">
                <a:latin typeface="NEXON Lv1 Gothic OTF"/>
              </a:rPr>
              <a:t> </a:t>
            </a:r>
            <a:r>
              <a:rPr lang="en-US" altLang="ko-KR" sz="1100" i="1" dirty="0">
                <a:latin typeface="NEXON Lv1 Gothic OTF"/>
              </a:rPr>
              <a:t>: </a:t>
            </a:r>
            <a:r>
              <a:rPr lang="ko-KR" altLang="en-US" sz="1100" i="1" u="sng" dirty="0">
                <a:latin typeface="NEXON Lv1 Gothic OTF"/>
              </a:rPr>
              <a:t>표본집단에서</a:t>
            </a:r>
            <a:r>
              <a:rPr lang="ko-KR" altLang="en-US" sz="1100" i="1" dirty="0">
                <a:latin typeface="NEXON Lv1 Gothic OTF"/>
              </a:rPr>
              <a:t> 회귀식을 얻었다면</a:t>
            </a:r>
            <a:r>
              <a:rPr lang="en-US" altLang="ko-KR" sz="1100" i="1" dirty="0">
                <a:latin typeface="NEXON Lv1 Gothic OTF"/>
              </a:rPr>
              <a:t>, </a:t>
            </a:r>
            <a:r>
              <a:rPr lang="ko-KR" altLang="en-US" sz="1100" i="1" dirty="0">
                <a:latin typeface="NEXON Lv1 Gothic OTF"/>
              </a:rPr>
              <a:t>그 회귀식을 통해 얻은 </a:t>
            </a:r>
            <a:r>
              <a:rPr lang="ko-KR" altLang="en-US" sz="1100" i="1" dirty="0" err="1">
                <a:latin typeface="NEXON Lv1 Gothic OTF"/>
              </a:rPr>
              <a:t>예측값과</a:t>
            </a:r>
            <a:r>
              <a:rPr lang="ko-KR" altLang="en-US" sz="1100" i="1" dirty="0">
                <a:latin typeface="NEXON Lv1 Gothic OTF"/>
              </a:rPr>
              <a:t> 실제 </a:t>
            </a:r>
            <a:r>
              <a:rPr lang="ko-KR" altLang="en-US" sz="1100" i="1" dirty="0" err="1">
                <a:latin typeface="NEXON Lv1 Gothic OTF"/>
              </a:rPr>
              <a:t>관측값의</a:t>
            </a:r>
            <a:r>
              <a:rPr lang="ko-KR" altLang="en-US" sz="1100" i="1" dirty="0">
                <a:latin typeface="NEXON Lv1 Gothic OTF"/>
              </a:rPr>
              <a:t> 차이</a:t>
            </a:r>
            <a:endParaRPr lang="ko-KR" altLang="en-US" sz="1100" i="1" dirty="0"/>
          </a:p>
        </p:txBody>
      </p:sp>
      <p:sp>
        <p:nvSpPr>
          <p:cNvPr id="14" name="TextBox 13">
            <a:extLst>
              <a:ext uri="{FF2B5EF4-FFF2-40B4-BE49-F238E27FC236}">
                <a16:creationId xmlns:a16="http://schemas.microsoft.com/office/drawing/2014/main" id="{8A97EB7E-6B70-4418-8537-69C3B2BB02D0}"/>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회귀분석 이해</a:t>
            </a:r>
          </a:p>
        </p:txBody>
      </p:sp>
    </p:spTree>
    <p:extLst>
      <p:ext uri="{BB962C8B-B14F-4D97-AF65-F5344CB8AC3E}">
        <p14:creationId xmlns:p14="http://schemas.microsoft.com/office/powerpoint/2010/main" val="2097234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47</a:t>
            </a:fld>
            <a:endParaRPr lang="ko-KR" altLang="en-US"/>
          </a:p>
        </p:txBody>
      </p:sp>
      <p:sp>
        <p:nvSpPr>
          <p:cNvPr id="6" name="제목 1">
            <a:extLst>
              <a:ext uri="{FF2B5EF4-FFF2-40B4-BE49-F238E27FC236}">
                <a16:creationId xmlns:a16="http://schemas.microsoft.com/office/drawing/2014/main" id="{416F4CD7-662C-4243-9FE0-080F97BAD105}"/>
              </a:ext>
            </a:extLst>
          </p:cNvPr>
          <p:cNvSpPr txBox="1">
            <a:spLocks/>
          </p:cNvSpPr>
          <p:nvPr/>
        </p:nvSpPr>
        <p:spPr>
          <a:xfrm>
            <a:off x="2627784" y="420850"/>
            <a:ext cx="3058514"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흐름</a:t>
            </a:r>
            <a:endParaRPr lang="ko-KR" altLang="en-US" sz="1800" dirty="0">
              <a:solidFill>
                <a:srgbClr val="0070C0"/>
              </a:solidFill>
            </a:endParaRPr>
          </a:p>
        </p:txBody>
      </p:sp>
      <p:sp>
        <p:nvSpPr>
          <p:cNvPr id="9" name="제목 1">
            <a:extLst>
              <a:ext uri="{FF2B5EF4-FFF2-40B4-BE49-F238E27FC236}">
                <a16:creationId xmlns:a16="http://schemas.microsoft.com/office/drawing/2014/main" id="{9990FDC2-08C2-40CF-9A3F-9F0CF401D3A9}"/>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0" name="바닥글 개체 틀 9">
            <a:extLst>
              <a:ext uri="{FF2B5EF4-FFF2-40B4-BE49-F238E27FC236}">
                <a16:creationId xmlns:a16="http://schemas.microsoft.com/office/drawing/2014/main" id="{84F2A306-77A1-4C34-A1FE-FF741C9A78AC}"/>
              </a:ext>
            </a:extLst>
          </p:cNvPr>
          <p:cNvSpPr>
            <a:spLocks noGrp="1"/>
          </p:cNvSpPr>
          <p:nvPr>
            <p:ph type="ftr" sz="quarter" idx="11"/>
          </p:nvPr>
        </p:nvSpPr>
        <p:spPr/>
        <p:txBody>
          <a:bodyPr/>
          <a:lstStyle/>
          <a:p>
            <a:r>
              <a:rPr lang="en-US" altLang="ko-KR"/>
              <a:t>UBION PBL- FBA</a:t>
            </a:r>
            <a:endParaRPr lang="ko-KR" altLang="en-US" dirty="0"/>
          </a:p>
        </p:txBody>
      </p:sp>
      <p:graphicFrame>
        <p:nvGraphicFramePr>
          <p:cNvPr id="5" name="표 4">
            <a:extLst>
              <a:ext uri="{FF2B5EF4-FFF2-40B4-BE49-F238E27FC236}">
                <a16:creationId xmlns:a16="http://schemas.microsoft.com/office/drawing/2014/main" id="{C0B46AF4-BA2B-4B9A-B74C-F69EBEB2BA78}"/>
              </a:ext>
            </a:extLst>
          </p:cNvPr>
          <p:cNvGraphicFramePr>
            <a:graphicFrameLocks noGrp="1"/>
          </p:cNvGraphicFramePr>
          <p:nvPr>
            <p:extLst>
              <p:ext uri="{D42A27DB-BD31-4B8C-83A1-F6EECF244321}">
                <p14:modId xmlns:p14="http://schemas.microsoft.com/office/powerpoint/2010/main" val="405978151"/>
              </p:ext>
            </p:extLst>
          </p:nvPr>
        </p:nvGraphicFramePr>
        <p:xfrm>
          <a:off x="516378" y="1268239"/>
          <a:ext cx="8111244" cy="4041405"/>
        </p:xfrm>
        <a:graphic>
          <a:graphicData uri="http://schemas.openxmlformats.org/drawingml/2006/table">
            <a:tbl>
              <a:tblPr firstRow="1" bandRow="1">
                <a:tableStyleId>{5C22544A-7EE6-4342-B048-85BDC9FD1C3A}</a:tableStyleId>
              </a:tblPr>
              <a:tblGrid>
                <a:gridCol w="804257">
                  <a:extLst>
                    <a:ext uri="{9D8B030D-6E8A-4147-A177-3AD203B41FA5}">
                      <a16:colId xmlns:a16="http://schemas.microsoft.com/office/drawing/2014/main" val="549185705"/>
                    </a:ext>
                  </a:extLst>
                </a:gridCol>
                <a:gridCol w="3107349">
                  <a:extLst>
                    <a:ext uri="{9D8B030D-6E8A-4147-A177-3AD203B41FA5}">
                      <a16:colId xmlns:a16="http://schemas.microsoft.com/office/drawing/2014/main" val="814278511"/>
                    </a:ext>
                  </a:extLst>
                </a:gridCol>
                <a:gridCol w="4199638">
                  <a:extLst>
                    <a:ext uri="{9D8B030D-6E8A-4147-A177-3AD203B41FA5}">
                      <a16:colId xmlns:a16="http://schemas.microsoft.com/office/drawing/2014/main" val="353573336"/>
                    </a:ext>
                  </a:extLst>
                </a:gridCol>
              </a:tblGrid>
              <a:tr h="393397">
                <a:tc>
                  <a:txBody>
                    <a:bodyPr/>
                    <a:lstStyle/>
                    <a:p>
                      <a:pPr algn="ctr" latinLnBrk="1"/>
                      <a:r>
                        <a:rPr lang="en-US" altLang="ko-KR" sz="1200" dirty="0">
                          <a:solidFill>
                            <a:schemeClr val="tx1"/>
                          </a:solidFill>
                        </a:rPr>
                        <a:t>no</a:t>
                      </a:r>
                      <a:endParaRPr lang="ko-KR" altLang="en-US" sz="1200" dirty="0">
                        <a:solidFill>
                          <a:schemeClr val="tx1"/>
                        </a:solidFill>
                      </a:endParaRPr>
                    </a:p>
                  </a:txBody>
                  <a:tcPr>
                    <a:solidFill>
                      <a:schemeClr val="accent6">
                        <a:lumMod val="20000"/>
                        <a:lumOff val="80000"/>
                      </a:schemeClr>
                    </a:solidFill>
                  </a:tcPr>
                </a:tc>
                <a:tc>
                  <a:txBody>
                    <a:bodyPr/>
                    <a:lstStyle/>
                    <a:p>
                      <a:pPr algn="ctr" latinLnBrk="1"/>
                      <a:r>
                        <a:rPr lang="ko-KR" altLang="en-US" sz="1400" dirty="0">
                          <a:solidFill>
                            <a:schemeClr val="tx1"/>
                          </a:solidFill>
                        </a:rPr>
                        <a:t>순서</a:t>
                      </a:r>
                    </a:p>
                  </a:txBody>
                  <a:tcPr>
                    <a:solidFill>
                      <a:schemeClr val="accent6">
                        <a:lumMod val="20000"/>
                        <a:lumOff val="80000"/>
                      </a:schemeClr>
                    </a:solidFill>
                  </a:tcPr>
                </a:tc>
                <a:tc>
                  <a:txBody>
                    <a:bodyPr/>
                    <a:lstStyle/>
                    <a:p>
                      <a:pPr algn="ctr" latinLnBrk="1"/>
                      <a:r>
                        <a:rPr lang="ko-KR" altLang="en-US" sz="1400" dirty="0">
                          <a:solidFill>
                            <a:schemeClr val="tx1"/>
                          </a:solidFill>
                        </a:rPr>
                        <a:t>주요 내용</a:t>
                      </a:r>
                    </a:p>
                  </a:txBody>
                  <a:tcPr>
                    <a:solidFill>
                      <a:schemeClr val="accent6">
                        <a:lumMod val="20000"/>
                        <a:lumOff val="80000"/>
                      </a:schemeClr>
                    </a:solidFill>
                  </a:tcPr>
                </a:tc>
                <a:extLst>
                  <a:ext uri="{0D108BD9-81ED-4DB2-BD59-A6C34878D82A}">
                    <a16:rowId xmlns:a16="http://schemas.microsoft.com/office/drawing/2014/main" val="3486901460"/>
                  </a:ext>
                </a:extLst>
              </a:tr>
              <a:tr h="589408">
                <a:tc>
                  <a:txBody>
                    <a:bodyPr/>
                    <a:lstStyle/>
                    <a:p>
                      <a:pPr marL="0" indent="0" algn="ctr" latinLnBrk="1">
                        <a:buFontTx/>
                        <a:buNone/>
                      </a:pPr>
                      <a:r>
                        <a:rPr lang="en-US" altLang="ko-KR" sz="1600" dirty="0"/>
                        <a:t>1</a:t>
                      </a:r>
                      <a:endParaRPr lang="ko-KR" altLang="en-US" sz="1600" dirty="0"/>
                    </a:p>
                  </a:txBody>
                  <a:tcPr>
                    <a:solidFill>
                      <a:schemeClr val="accent5">
                        <a:lumMod val="20000"/>
                        <a:lumOff val="80000"/>
                      </a:schemeClr>
                    </a:solidFill>
                  </a:tcPr>
                </a:tc>
                <a:tc>
                  <a:txBody>
                    <a:bodyPr/>
                    <a:lstStyle/>
                    <a:p>
                      <a:pPr marL="171450" indent="-171450" latinLnBrk="1">
                        <a:buFont typeface="Arial" panose="020B0604020202020204" pitchFamily="34" charset="0"/>
                        <a:buChar char="•"/>
                      </a:pPr>
                      <a:r>
                        <a:rPr lang="ko-KR" altLang="en-US" sz="1100" dirty="0"/>
                        <a:t>독립변수와 종속변수 </a:t>
                      </a:r>
                      <a:r>
                        <a:rPr lang="ko-KR" altLang="en-US" sz="1100" dirty="0" err="1"/>
                        <a:t>산점도</a:t>
                      </a:r>
                      <a:r>
                        <a:rPr lang="en-US" altLang="ko-KR" sz="1100" dirty="0"/>
                        <a:t>(</a:t>
                      </a:r>
                      <a:r>
                        <a:rPr lang="ko-KR" altLang="en-US" sz="1100" dirty="0"/>
                        <a:t>상관분석</a:t>
                      </a:r>
                      <a:r>
                        <a:rPr lang="en-US" altLang="ko-KR" sz="1100" dirty="0"/>
                        <a:t>)</a:t>
                      </a:r>
                    </a:p>
                    <a:p>
                      <a:pPr marL="171450" indent="-171450" latinLnBrk="1">
                        <a:buFont typeface="Arial" panose="020B0604020202020204" pitchFamily="34" charset="0"/>
                        <a:buChar char="•"/>
                      </a:pPr>
                      <a:r>
                        <a:rPr lang="ko-KR" altLang="en-US" sz="1100" dirty="0"/>
                        <a:t>독립변수 간 </a:t>
                      </a:r>
                      <a:r>
                        <a:rPr lang="ko-KR" altLang="en-US" sz="1100" dirty="0" err="1"/>
                        <a:t>산점도</a:t>
                      </a:r>
                      <a:r>
                        <a:rPr lang="en-US" altLang="ko-KR" sz="1100" dirty="0"/>
                        <a:t>(</a:t>
                      </a:r>
                      <a:r>
                        <a:rPr lang="ko-KR" altLang="en-US" sz="1100" dirty="0"/>
                        <a:t>상관분석</a:t>
                      </a:r>
                      <a:r>
                        <a:rPr lang="en-US" altLang="ko-KR" sz="1100" dirty="0"/>
                        <a:t>)</a:t>
                      </a:r>
                    </a:p>
                    <a:p>
                      <a:pPr marL="171450" indent="-171450" latinLnBrk="1">
                        <a:buFont typeface="Arial" panose="020B0604020202020204" pitchFamily="34" charset="0"/>
                        <a:buChar char="•"/>
                      </a:pPr>
                      <a:r>
                        <a:rPr lang="ko-KR" altLang="en-US" sz="1100" dirty="0"/>
                        <a:t>종속변수와 독립변수 정규성 검정</a:t>
                      </a:r>
                    </a:p>
                  </a:txBody>
                  <a:tcPr>
                    <a:solidFill>
                      <a:schemeClr val="accent5">
                        <a:lumMod val="20000"/>
                        <a:lumOff val="80000"/>
                      </a:schemeClr>
                    </a:solidFill>
                  </a:tcPr>
                </a:tc>
                <a:tc>
                  <a:txBody>
                    <a:bodyPr/>
                    <a:lstStyle/>
                    <a:p>
                      <a:pPr marL="171450" indent="-171450" latinLnBrk="1">
                        <a:buFont typeface="Arial" panose="020B0604020202020204" pitchFamily="34" charset="0"/>
                        <a:buChar char="•"/>
                      </a:pPr>
                      <a:r>
                        <a:rPr lang="ko-KR" altLang="en-US" sz="1100" dirty="0"/>
                        <a:t>선형관계</a:t>
                      </a:r>
                      <a:r>
                        <a:rPr lang="en-US" altLang="ko-KR" sz="1100" dirty="0"/>
                        <a:t>-</a:t>
                      </a:r>
                      <a:r>
                        <a:rPr lang="ko-KR" altLang="en-US" sz="1100" dirty="0"/>
                        <a:t>문제 야기 독립변수 변환</a:t>
                      </a:r>
                      <a:endParaRPr lang="en-US" altLang="ko-KR" sz="1100" dirty="0"/>
                    </a:p>
                    <a:p>
                      <a:pPr marL="171450" indent="-171450" latinLnBrk="1">
                        <a:buFont typeface="Arial" panose="020B0604020202020204" pitchFamily="34" charset="0"/>
                        <a:buChar char="•"/>
                      </a:pPr>
                      <a:r>
                        <a:rPr lang="ko-KR" altLang="en-US" sz="1100" dirty="0" err="1"/>
                        <a:t>다중공선성</a:t>
                      </a:r>
                      <a:r>
                        <a:rPr lang="ko-KR" altLang="en-US" sz="1100" dirty="0"/>
                        <a:t> 문제 변수 사전 제거</a:t>
                      </a:r>
                      <a:endParaRPr lang="en-US" altLang="ko-KR" sz="1100" dirty="0"/>
                    </a:p>
                    <a:p>
                      <a:pPr marL="171450" indent="-171450" latinLnBrk="1">
                        <a:buFont typeface="Arial" panose="020B0604020202020204" pitchFamily="34" charset="0"/>
                        <a:buChar char="•"/>
                      </a:pPr>
                      <a:r>
                        <a:rPr lang="ko-KR" altLang="en-US" sz="1100" dirty="0"/>
                        <a:t>변수 분포 </a:t>
                      </a:r>
                      <a:r>
                        <a:rPr lang="en-US" altLang="ko-KR" sz="1100" dirty="0"/>
                        <a:t>: </a:t>
                      </a:r>
                      <a:r>
                        <a:rPr lang="ko-KR" altLang="en-US" sz="1100" dirty="0"/>
                        <a:t>문제 야기 변수 변환</a:t>
                      </a:r>
                    </a:p>
                  </a:txBody>
                  <a:tcPr>
                    <a:solidFill>
                      <a:schemeClr val="accent5">
                        <a:lumMod val="20000"/>
                        <a:lumOff val="80000"/>
                      </a:schemeClr>
                    </a:solidFill>
                  </a:tcPr>
                </a:tc>
                <a:extLst>
                  <a:ext uri="{0D108BD9-81ED-4DB2-BD59-A6C34878D82A}">
                    <a16:rowId xmlns:a16="http://schemas.microsoft.com/office/drawing/2014/main" val="1816996689"/>
                  </a:ext>
                </a:extLst>
              </a:tr>
              <a:tr h="655661">
                <a:tc>
                  <a:txBody>
                    <a:bodyPr/>
                    <a:lstStyle/>
                    <a:p>
                      <a:pPr algn="ctr" latinLnBrk="1">
                        <a:buFontTx/>
                        <a:buNone/>
                      </a:pPr>
                      <a:r>
                        <a:rPr lang="en-US" altLang="ko-KR" sz="1600" dirty="0"/>
                        <a:t>2</a:t>
                      </a:r>
                      <a:endParaRPr lang="ko-KR" altLang="en-US" sz="1600" dirty="0"/>
                    </a:p>
                  </a:txBody>
                  <a:tcPr>
                    <a:solidFill>
                      <a:schemeClr val="accent5">
                        <a:lumMod val="20000"/>
                        <a:lumOff val="80000"/>
                      </a:schemeClr>
                    </a:solidFill>
                  </a:tcPr>
                </a:tc>
                <a:tc>
                  <a:txBody>
                    <a:bodyPr/>
                    <a:lstStyle/>
                    <a:p>
                      <a:pPr latinLnBrk="1"/>
                      <a:r>
                        <a:rPr lang="ko-KR" altLang="en-US" sz="1100" dirty="0"/>
                        <a:t>회귀 계수 추정 </a:t>
                      </a:r>
                      <a:r>
                        <a:rPr lang="en-US" altLang="ko-KR" sz="1100" dirty="0"/>
                        <a:t>(OLS)</a:t>
                      </a:r>
                      <a:r>
                        <a:rPr lang="ko-KR" altLang="en-US" sz="1100" dirty="0"/>
                        <a:t>및 유의성 검정</a:t>
                      </a:r>
                    </a:p>
                  </a:txBody>
                  <a:tcPr>
                    <a:solidFill>
                      <a:schemeClr val="accent5">
                        <a:lumMod val="20000"/>
                        <a:lumOff val="80000"/>
                      </a:schemeClr>
                    </a:solidFill>
                  </a:tcPr>
                </a:tc>
                <a:tc>
                  <a:txBody>
                    <a:bodyPr/>
                    <a:lstStyle/>
                    <a:p>
                      <a:pPr marL="171450" indent="-171450" latinLnBrk="1">
                        <a:buFont typeface="Arial" panose="020B0604020202020204" pitchFamily="34" charset="0"/>
                        <a:buChar char="•"/>
                      </a:pPr>
                      <a:r>
                        <a:rPr lang="ko-KR" altLang="en-US" sz="1100" b="1" dirty="0">
                          <a:highlight>
                            <a:srgbClr val="FFFF00"/>
                          </a:highlight>
                        </a:rPr>
                        <a:t>모형 전체 유의성 검정</a:t>
                      </a:r>
                      <a:r>
                        <a:rPr lang="en-US" altLang="ko-KR" sz="1100" b="1" dirty="0">
                          <a:highlight>
                            <a:srgbClr val="FFFF00"/>
                          </a:highlight>
                        </a:rPr>
                        <a:t>(F</a:t>
                      </a:r>
                      <a:r>
                        <a:rPr lang="ko-KR" altLang="en-US" sz="1100" b="1" dirty="0">
                          <a:highlight>
                            <a:srgbClr val="FFFF00"/>
                          </a:highlight>
                        </a:rPr>
                        <a:t>검정</a:t>
                      </a:r>
                      <a:r>
                        <a:rPr lang="en-US" altLang="ko-KR" sz="1100" b="1" dirty="0">
                          <a:highlight>
                            <a:srgbClr val="FFFF00"/>
                          </a:highlight>
                        </a:rPr>
                        <a:t>, ANOVA)</a:t>
                      </a:r>
                    </a:p>
                    <a:p>
                      <a:pPr marL="171450" indent="-171450" latinLnBrk="1">
                        <a:buFont typeface="Arial" panose="020B0604020202020204" pitchFamily="34" charset="0"/>
                        <a:buChar char="•"/>
                      </a:pPr>
                      <a:r>
                        <a:rPr lang="ko-KR" altLang="en-US" sz="1100" b="1" dirty="0">
                          <a:highlight>
                            <a:srgbClr val="FFFF00"/>
                          </a:highlight>
                        </a:rPr>
                        <a:t>개별 독립변수 유의성 검정</a:t>
                      </a:r>
                      <a:r>
                        <a:rPr lang="en-US" altLang="ko-KR" sz="1100" b="1" dirty="0">
                          <a:highlight>
                            <a:srgbClr val="FFFF00"/>
                          </a:highlight>
                        </a:rPr>
                        <a:t>(t- </a:t>
                      </a:r>
                      <a:r>
                        <a:rPr lang="ko-KR" altLang="en-US" sz="1100" b="1" dirty="0">
                          <a:highlight>
                            <a:srgbClr val="FFFF00"/>
                          </a:highlight>
                        </a:rPr>
                        <a:t>검정</a:t>
                      </a:r>
                      <a:r>
                        <a:rPr lang="en-US" altLang="ko-KR" sz="1100" b="1" dirty="0">
                          <a:highlight>
                            <a:srgbClr val="FFFF00"/>
                          </a:highlight>
                        </a:rPr>
                        <a:t>)</a:t>
                      </a:r>
                    </a:p>
                    <a:p>
                      <a:pPr marL="0" indent="0" latinLnBrk="1">
                        <a:buFont typeface="Arial" panose="020B0604020202020204" pitchFamily="34" charset="0"/>
                        <a:buNone/>
                      </a:pPr>
                      <a:r>
                        <a:rPr lang="en-US" altLang="ko-KR" sz="1100" dirty="0"/>
                        <a:t>     </a:t>
                      </a:r>
                      <a:r>
                        <a:rPr lang="en-US" altLang="ko-KR" sz="1100" dirty="0">
                          <a:sym typeface="Wingdings" panose="05000000000000000000" pitchFamily="2" charset="2"/>
                        </a:rPr>
                        <a:t> (</a:t>
                      </a:r>
                      <a:r>
                        <a:rPr lang="en-US" altLang="ko-KR" sz="1100" dirty="0"/>
                        <a:t> p-value  &lt; 0.05)</a:t>
                      </a:r>
                      <a:endParaRPr lang="ko-KR" altLang="en-US" sz="1100" dirty="0"/>
                    </a:p>
                  </a:txBody>
                  <a:tcPr>
                    <a:solidFill>
                      <a:schemeClr val="accent5">
                        <a:lumMod val="20000"/>
                        <a:lumOff val="80000"/>
                      </a:schemeClr>
                    </a:solidFill>
                  </a:tcPr>
                </a:tc>
                <a:extLst>
                  <a:ext uri="{0D108BD9-81ED-4DB2-BD59-A6C34878D82A}">
                    <a16:rowId xmlns:a16="http://schemas.microsoft.com/office/drawing/2014/main" val="3997330978"/>
                  </a:ext>
                </a:extLst>
              </a:tr>
              <a:tr h="393397">
                <a:tc>
                  <a:txBody>
                    <a:bodyPr/>
                    <a:lstStyle/>
                    <a:p>
                      <a:pPr algn="ctr" latinLnBrk="1">
                        <a:buFontTx/>
                        <a:buNone/>
                      </a:pPr>
                      <a:r>
                        <a:rPr lang="en-US" altLang="ko-KR" sz="1600" dirty="0"/>
                        <a:t>3</a:t>
                      </a:r>
                      <a:endParaRPr lang="ko-KR" altLang="en-US" sz="1600" dirty="0"/>
                    </a:p>
                  </a:txBody>
                  <a:tcPr>
                    <a:solidFill>
                      <a:schemeClr val="accent5">
                        <a:lumMod val="20000"/>
                        <a:lumOff val="80000"/>
                      </a:schemeClr>
                    </a:solidFill>
                  </a:tcPr>
                </a:tc>
                <a:tc>
                  <a:txBody>
                    <a:bodyPr/>
                    <a:lstStyle/>
                    <a:p>
                      <a:pPr latinLnBrk="1"/>
                      <a:r>
                        <a:rPr lang="ko-KR" altLang="en-US" sz="1100" dirty="0"/>
                        <a:t>유의적인 독립변수 선택</a:t>
                      </a:r>
                    </a:p>
                  </a:txBody>
                  <a:tcPr>
                    <a:solidFill>
                      <a:schemeClr val="accent5">
                        <a:lumMod val="20000"/>
                        <a:lumOff val="80000"/>
                      </a:schemeClr>
                    </a:solidFill>
                  </a:tcPr>
                </a:tc>
                <a:tc>
                  <a:txBody>
                    <a:bodyPr/>
                    <a:lstStyle/>
                    <a:p>
                      <a:pPr marL="171450" indent="-171450" latinLnBrk="1">
                        <a:buFont typeface="Arial" panose="020B0604020202020204" pitchFamily="34" charset="0"/>
                        <a:buChar char="•"/>
                      </a:pPr>
                      <a:r>
                        <a:rPr lang="ko-KR" altLang="en-US" sz="1100" dirty="0"/>
                        <a:t>후진</a:t>
                      </a:r>
                      <a:r>
                        <a:rPr lang="en-US" altLang="ko-KR" sz="1100" dirty="0"/>
                        <a:t>, </a:t>
                      </a:r>
                      <a:r>
                        <a:rPr lang="ko-KR" altLang="en-US" sz="1100" dirty="0"/>
                        <a:t>전진</a:t>
                      </a:r>
                      <a:r>
                        <a:rPr lang="en-US" altLang="ko-KR" sz="1100" dirty="0"/>
                        <a:t>, stepwise</a:t>
                      </a:r>
                      <a:r>
                        <a:rPr lang="ko-KR" altLang="en-US" sz="1100" dirty="0"/>
                        <a:t>  </a:t>
                      </a:r>
                      <a:endParaRPr lang="en-US" altLang="ko-KR" sz="1100" dirty="0"/>
                    </a:p>
                    <a:p>
                      <a:pPr marL="171450" indent="-171450" latinLnBrk="1">
                        <a:buFont typeface="Arial" panose="020B0604020202020204" pitchFamily="34" charset="0"/>
                        <a:buChar char="•"/>
                      </a:pPr>
                      <a:r>
                        <a:rPr lang="ko-KR" altLang="en-US" sz="1100" dirty="0" err="1"/>
                        <a:t>산점도</a:t>
                      </a:r>
                      <a:r>
                        <a:rPr lang="ko-KR" altLang="en-US" sz="1100" dirty="0"/>
                        <a:t> 행렬</a:t>
                      </a:r>
                    </a:p>
                  </a:txBody>
                  <a:tcPr>
                    <a:solidFill>
                      <a:schemeClr val="accent5">
                        <a:lumMod val="20000"/>
                        <a:lumOff val="80000"/>
                      </a:schemeClr>
                    </a:solidFill>
                  </a:tcPr>
                </a:tc>
                <a:extLst>
                  <a:ext uri="{0D108BD9-81ED-4DB2-BD59-A6C34878D82A}">
                    <a16:rowId xmlns:a16="http://schemas.microsoft.com/office/drawing/2014/main" val="23146116"/>
                  </a:ext>
                </a:extLst>
              </a:tr>
              <a:tr h="532275">
                <a:tc>
                  <a:txBody>
                    <a:bodyPr/>
                    <a:lstStyle/>
                    <a:p>
                      <a:pPr algn="ctr" latinLnBrk="1">
                        <a:buFontTx/>
                        <a:buNone/>
                      </a:pPr>
                      <a:r>
                        <a:rPr lang="en-US" altLang="ko-KR" sz="1600" dirty="0"/>
                        <a:t>4</a:t>
                      </a:r>
                      <a:endParaRPr lang="ko-KR" altLang="en-US" sz="1600" dirty="0"/>
                    </a:p>
                  </a:txBody>
                  <a:tcPr>
                    <a:solidFill>
                      <a:schemeClr val="accent5">
                        <a:lumMod val="20000"/>
                        <a:lumOff val="80000"/>
                      </a:schemeClr>
                    </a:solidFill>
                  </a:tcPr>
                </a:tc>
                <a:tc>
                  <a:txBody>
                    <a:bodyPr/>
                    <a:lstStyle/>
                    <a:p>
                      <a:pPr latinLnBrk="1"/>
                      <a:r>
                        <a:rPr lang="ko-KR" altLang="en-US" sz="1100" dirty="0" err="1"/>
                        <a:t>다중공선성</a:t>
                      </a:r>
                      <a:r>
                        <a:rPr lang="ko-KR" altLang="en-US" sz="1100" dirty="0"/>
                        <a:t> 진단 </a:t>
                      </a:r>
                      <a:r>
                        <a:rPr lang="en-US" altLang="ko-KR" sz="1100" dirty="0"/>
                        <a:t>&amp;</a:t>
                      </a:r>
                      <a:r>
                        <a:rPr lang="ko-KR" altLang="en-US" sz="1100" dirty="0"/>
                        <a:t> 해결</a:t>
                      </a:r>
                    </a:p>
                  </a:txBody>
                  <a:tcPr>
                    <a:solidFill>
                      <a:schemeClr val="accent5">
                        <a:lumMod val="20000"/>
                        <a:lumOff val="80000"/>
                      </a:schemeClr>
                    </a:solidFill>
                  </a:tcPr>
                </a:tc>
                <a:tc>
                  <a:txBody>
                    <a:bodyPr/>
                    <a:lstStyle/>
                    <a:p>
                      <a:pPr marL="171450" indent="-171450" latinLnBrk="1">
                        <a:buFont typeface="Arial" panose="020B0604020202020204" pitchFamily="34" charset="0"/>
                        <a:buChar char="•"/>
                      </a:pPr>
                      <a:r>
                        <a:rPr lang="en-US" altLang="ko-KR" sz="1100" dirty="0"/>
                        <a:t>VIF </a:t>
                      </a:r>
                    </a:p>
                    <a:p>
                      <a:pPr marL="171450" indent="-171450" latinLnBrk="1">
                        <a:buFont typeface="Arial" panose="020B0604020202020204" pitchFamily="34" charset="0"/>
                        <a:buChar char="•"/>
                      </a:pPr>
                      <a:r>
                        <a:rPr lang="ko-KR" altLang="en-US" sz="1100" dirty="0" err="1"/>
                        <a:t>산점도</a:t>
                      </a:r>
                      <a:r>
                        <a:rPr lang="ko-KR" altLang="en-US" sz="1100" dirty="0"/>
                        <a:t> 행렬</a:t>
                      </a:r>
                      <a:endParaRPr lang="en-US" altLang="ko-KR" sz="1100" dirty="0"/>
                    </a:p>
                    <a:p>
                      <a:pPr marL="0" indent="0" latinLnBrk="1">
                        <a:buFont typeface="Arial" panose="020B0604020202020204" pitchFamily="34" charset="0"/>
                        <a:buNone/>
                      </a:pPr>
                      <a:r>
                        <a:rPr lang="en-US" altLang="ko-KR" sz="1100" dirty="0">
                          <a:sym typeface="Wingdings" panose="05000000000000000000" pitchFamily="2" charset="2"/>
                        </a:rPr>
                        <a:t> </a:t>
                      </a:r>
                      <a:r>
                        <a:rPr lang="ko-KR" altLang="en-US" sz="1100" dirty="0"/>
                        <a:t>문제 야기 변수를 제거</a:t>
                      </a:r>
                      <a:r>
                        <a:rPr lang="en-US" altLang="ko-KR" sz="1100" dirty="0"/>
                        <a:t>,  </a:t>
                      </a:r>
                      <a:r>
                        <a:rPr lang="ko-KR" altLang="en-US" sz="1100" dirty="0" err="1"/>
                        <a:t>라쏘회귀</a:t>
                      </a:r>
                      <a:r>
                        <a:rPr lang="en-US" altLang="ko-KR" sz="1100" dirty="0"/>
                        <a:t> </a:t>
                      </a:r>
                      <a:r>
                        <a:rPr lang="ko-KR" altLang="en-US" sz="1100" dirty="0"/>
                        <a:t>등</a:t>
                      </a:r>
                    </a:p>
                  </a:txBody>
                  <a:tcPr>
                    <a:solidFill>
                      <a:schemeClr val="accent5">
                        <a:lumMod val="20000"/>
                        <a:lumOff val="80000"/>
                      </a:schemeClr>
                    </a:solidFill>
                  </a:tcPr>
                </a:tc>
                <a:extLst>
                  <a:ext uri="{0D108BD9-81ED-4DB2-BD59-A6C34878D82A}">
                    <a16:rowId xmlns:a16="http://schemas.microsoft.com/office/drawing/2014/main" val="35487424"/>
                  </a:ext>
                </a:extLst>
              </a:tr>
              <a:tr h="655661">
                <a:tc>
                  <a:txBody>
                    <a:bodyPr/>
                    <a:lstStyle/>
                    <a:p>
                      <a:pPr algn="ctr" latinLnBrk="1">
                        <a:buFontTx/>
                        <a:buNone/>
                      </a:pPr>
                      <a:r>
                        <a:rPr lang="en-US" altLang="ko-KR" sz="1600" dirty="0"/>
                        <a:t>5</a:t>
                      </a:r>
                      <a:endParaRPr lang="ko-KR" altLang="en-US" sz="1600" dirty="0"/>
                    </a:p>
                  </a:txBody>
                  <a:tcPr>
                    <a:solidFill>
                      <a:schemeClr val="accent5">
                        <a:lumMod val="20000"/>
                        <a:lumOff val="80000"/>
                      </a:schemeClr>
                    </a:solidFill>
                  </a:tcPr>
                </a:tc>
                <a:tc>
                  <a:txBody>
                    <a:bodyPr/>
                    <a:lstStyle/>
                    <a:p>
                      <a:pPr latinLnBrk="1"/>
                      <a:r>
                        <a:rPr lang="ko-KR" altLang="en-US" sz="1100" dirty="0"/>
                        <a:t>모형 진단</a:t>
                      </a:r>
                    </a:p>
                  </a:txBody>
                  <a:tcPr>
                    <a:solidFill>
                      <a:schemeClr val="accent5">
                        <a:lumMod val="20000"/>
                        <a:lumOff val="80000"/>
                      </a:schemeClr>
                    </a:solidFill>
                  </a:tcPr>
                </a:tc>
                <a:tc>
                  <a:txBody>
                    <a:bodyPr/>
                    <a:lstStyle/>
                    <a:p>
                      <a:pPr marL="171450" indent="-171450" latinLnBrk="1">
                        <a:buFont typeface="Arial" panose="020B0604020202020204" pitchFamily="34" charset="0"/>
                        <a:buChar char="•"/>
                      </a:pPr>
                      <a:r>
                        <a:rPr lang="ko-KR" altLang="en-US" sz="1100" dirty="0" err="1"/>
                        <a:t>잔차분석</a:t>
                      </a:r>
                      <a:r>
                        <a:rPr lang="en-US" altLang="ko-KR" sz="1100" dirty="0"/>
                        <a:t>(</a:t>
                      </a:r>
                      <a:r>
                        <a:rPr lang="ko-KR" altLang="en-US" sz="1100" dirty="0"/>
                        <a:t>가정 </a:t>
                      </a:r>
                      <a:r>
                        <a:rPr lang="en-US" altLang="ko-KR" sz="1100" dirty="0"/>
                        <a:t>: </a:t>
                      </a:r>
                      <a:r>
                        <a:rPr lang="ko-KR" altLang="en-US" sz="1100" dirty="0"/>
                        <a:t>선형성</a:t>
                      </a:r>
                      <a:r>
                        <a:rPr lang="en-US" altLang="ko-KR" sz="1100" dirty="0"/>
                        <a:t>, </a:t>
                      </a:r>
                      <a:r>
                        <a:rPr lang="ko-KR" altLang="en-US" sz="1100" dirty="0"/>
                        <a:t>정규성</a:t>
                      </a:r>
                      <a:r>
                        <a:rPr lang="en-US" altLang="ko-KR" sz="1100" dirty="0"/>
                        <a:t>, </a:t>
                      </a:r>
                      <a:r>
                        <a:rPr lang="ko-KR" altLang="en-US" sz="1100" dirty="0"/>
                        <a:t>독립성</a:t>
                      </a:r>
                      <a:r>
                        <a:rPr lang="en-US" altLang="ko-KR" sz="1100" dirty="0"/>
                        <a:t>, </a:t>
                      </a:r>
                      <a:r>
                        <a:rPr lang="ko-KR" altLang="en-US" sz="1100" dirty="0"/>
                        <a:t>등분산성검정</a:t>
                      </a:r>
                      <a:r>
                        <a:rPr lang="en-US" altLang="ko-KR" sz="1100" dirty="0"/>
                        <a:t>)</a:t>
                      </a:r>
                    </a:p>
                    <a:p>
                      <a:pPr marL="0" indent="0" latinLnBrk="1">
                        <a:buFont typeface="Arial" panose="020B0604020202020204" pitchFamily="34" charset="0"/>
                        <a:buNone/>
                      </a:pPr>
                      <a:r>
                        <a:rPr lang="en-US" altLang="ko-KR" sz="1100" dirty="0">
                          <a:sym typeface="Wingdings" panose="05000000000000000000" pitchFamily="2" charset="2"/>
                        </a:rPr>
                        <a:t> </a:t>
                      </a:r>
                      <a:r>
                        <a:rPr lang="ko-KR" altLang="en-US" sz="1100" dirty="0"/>
                        <a:t>이상치</a:t>
                      </a:r>
                      <a:r>
                        <a:rPr lang="en-US" altLang="ko-KR" sz="1100" dirty="0"/>
                        <a:t> </a:t>
                      </a:r>
                      <a:r>
                        <a:rPr lang="ko-KR" altLang="en-US" sz="1100" dirty="0"/>
                        <a:t>제거 필요</a:t>
                      </a:r>
                    </a:p>
                  </a:txBody>
                  <a:tcPr>
                    <a:solidFill>
                      <a:schemeClr val="accent5">
                        <a:lumMod val="20000"/>
                        <a:lumOff val="80000"/>
                      </a:schemeClr>
                    </a:solidFill>
                  </a:tcPr>
                </a:tc>
                <a:extLst>
                  <a:ext uri="{0D108BD9-81ED-4DB2-BD59-A6C34878D82A}">
                    <a16:rowId xmlns:a16="http://schemas.microsoft.com/office/drawing/2014/main" val="2192390643"/>
                  </a:ext>
                </a:extLst>
              </a:tr>
              <a:tr h="721246">
                <a:tc>
                  <a:txBody>
                    <a:bodyPr/>
                    <a:lstStyle/>
                    <a:p>
                      <a:pPr algn="ctr" latinLnBrk="1">
                        <a:buFontTx/>
                        <a:buNone/>
                      </a:pPr>
                      <a:r>
                        <a:rPr lang="en-US" altLang="ko-KR" sz="1600" dirty="0"/>
                        <a:t>6</a:t>
                      </a:r>
                      <a:endParaRPr lang="ko-KR" altLang="en-US" sz="1600" dirty="0"/>
                    </a:p>
                  </a:txBody>
                  <a:tcPr>
                    <a:solidFill>
                      <a:schemeClr val="accent5">
                        <a:lumMod val="20000"/>
                        <a:lumOff val="80000"/>
                      </a:schemeClr>
                    </a:solidFill>
                  </a:tcPr>
                </a:tc>
                <a:tc>
                  <a:txBody>
                    <a:bodyPr/>
                    <a:lstStyle/>
                    <a:p>
                      <a:pPr latinLnBrk="1"/>
                      <a:r>
                        <a:rPr lang="ko-KR" altLang="en-US" sz="1100" dirty="0"/>
                        <a:t>모형 회귀분석 최종 결정</a:t>
                      </a:r>
                      <a:endParaRPr lang="en-US" altLang="ko-KR" sz="1100" dirty="0"/>
                    </a:p>
                    <a:p>
                      <a:pPr latinLnBrk="1"/>
                      <a:r>
                        <a:rPr lang="ko-KR" altLang="en-US" sz="1100" dirty="0"/>
                        <a:t>활용 평가</a:t>
                      </a:r>
                    </a:p>
                  </a:txBody>
                  <a:tcPr>
                    <a:solidFill>
                      <a:schemeClr val="accent5">
                        <a:lumMod val="20000"/>
                        <a:lumOff val="80000"/>
                      </a:schemeClr>
                    </a:solidFill>
                  </a:tcPr>
                </a:tc>
                <a:tc>
                  <a:txBody>
                    <a:bodyPr/>
                    <a:lstStyle/>
                    <a:p>
                      <a:pPr marL="171450" indent="-171450" latinLnBrk="1">
                        <a:buFont typeface="Arial" panose="020B0604020202020204" pitchFamily="34" charset="0"/>
                        <a:buChar char="•"/>
                      </a:pPr>
                      <a:r>
                        <a:rPr lang="en-US" altLang="ko-KR" sz="1100" dirty="0"/>
                        <a:t>robust</a:t>
                      </a:r>
                    </a:p>
                    <a:p>
                      <a:pPr marL="171450" indent="-171450" latinLnBrk="1">
                        <a:buFont typeface="Arial" panose="020B0604020202020204" pitchFamily="34" charset="0"/>
                        <a:buChar char="•"/>
                      </a:pPr>
                      <a:r>
                        <a:rPr lang="ko-KR" altLang="en-US" sz="1100" b="1" dirty="0">
                          <a:highlight>
                            <a:srgbClr val="FFFF00"/>
                          </a:highlight>
                        </a:rPr>
                        <a:t>결정계수</a:t>
                      </a:r>
                      <a:r>
                        <a:rPr lang="en-US" altLang="ko-KR" sz="1100" b="1" dirty="0">
                          <a:highlight>
                            <a:srgbClr val="FFFF00"/>
                          </a:highlight>
                        </a:rPr>
                        <a:t>(</a:t>
                      </a:r>
                      <a:r>
                        <a:rPr lang="ko-KR" altLang="en-US" sz="1100" b="1" dirty="0">
                          <a:highlight>
                            <a:srgbClr val="FFFF00"/>
                          </a:highlight>
                        </a:rPr>
                        <a:t>수정결정계수</a:t>
                      </a:r>
                      <a:r>
                        <a:rPr lang="en-US" altLang="ko-KR" sz="1100" b="1" dirty="0">
                          <a:highlight>
                            <a:srgbClr val="FFFF00"/>
                          </a:highlight>
                        </a:rPr>
                        <a:t>)</a:t>
                      </a:r>
                    </a:p>
                    <a:p>
                      <a:pPr marL="171450" indent="-171450" latinLnBrk="1">
                        <a:buFont typeface="Arial" panose="020B0604020202020204" pitchFamily="34" charset="0"/>
                        <a:buChar char="•"/>
                      </a:pPr>
                      <a:r>
                        <a:rPr lang="ko-KR" altLang="en-US" sz="1100" dirty="0"/>
                        <a:t>독립변수 부호 해석</a:t>
                      </a:r>
                    </a:p>
                  </a:txBody>
                  <a:tcPr>
                    <a:solidFill>
                      <a:schemeClr val="accent5">
                        <a:lumMod val="20000"/>
                        <a:lumOff val="80000"/>
                      </a:schemeClr>
                    </a:solidFill>
                  </a:tcPr>
                </a:tc>
                <a:extLst>
                  <a:ext uri="{0D108BD9-81ED-4DB2-BD59-A6C34878D82A}">
                    <a16:rowId xmlns:a16="http://schemas.microsoft.com/office/drawing/2014/main" val="4284174457"/>
                  </a:ext>
                </a:extLst>
              </a:tr>
            </a:tbl>
          </a:graphicData>
        </a:graphic>
      </p:graphicFrame>
      <p:sp>
        <p:nvSpPr>
          <p:cNvPr id="8" name="TextBox 7">
            <a:extLst>
              <a:ext uri="{FF2B5EF4-FFF2-40B4-BE49-F238E27FC236}">
                <a16:creationId xmlns:a16="http://schemas.microsoft.com/office/drawing/2014/main" id="{D1DBBF42-F742-46D3-8CB3-724C23530A19}"/>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Tree>
    <p:extLst>
      <p:ext uri="{BB962C8B-B14F-4D97-AF65-F5344CB8AC3E}">
        <p14:creationId xmlns:p14="http://schemas.microsoft.com/office/powerpoint/2010/main" val="1079136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48</a:t>
            </a:fld>
            <a:endParaRPr lang="ko-KR" altLang="en-US"/>
          </a:p>
        </p:txBody>
      </p:sp>
      <p:sp>
        <p:nvSpPr>
          <p:cNvPr id="6" name="직사각형 5">
            <a:extLst>
              <a:ext uri="{FF2B5EF4-FFF2-40B4-BE49-F238E27FC236}">
                <a16:creationId xmlns:a16="http://schemas.microsoft.com/office/drawing/2014/main" id="{E8483B95-978B-473D-93F2-3786C978B03F}"/>
              </a:ext>
            </a:extLst>
          </p:cNvPr>
          <p:cNvSpPr/>
          <p:nvPr/>
        </p:nvSpPr>
        <p:spPr>
          <a:xfrm>
            <a:off x="507966" y="1484784"/>
            <a:ext cx="7880328" cy="1080424"/>
          </a:xfrm>
          <a:prstGeom prst="rect">
            <a:avLst/>
          </a:prstGeom>
          <a:ln>
            <a:solidFill>
              <a:schemeClr val="accent1">
                <a:lumMod val="60000"/>
                <a:lumOff val="40000"/>
              </a:schemeClr>
            </a:solidFill>
          </a:ln>
        </p:spPr>
        <p:txBody>
          <a:bodyPr wrap="square">
            <a:spAutoFit/>
          </a:bodyPr>
          <a:lstStyle/>
          <a:p>
            <a:pPr marL="171450" indent="-171450">
              <a:lnSpc>
                <a:spcPct val="150000"/>
              </a:lnSpc>
              <a:buFont typeface="Wingdings" panose="05000000000000000000" pitchFamily="2" charset="2"/>
              <a:buChar char="§"/>
            </a:pPr>
            <a:r>
              <a:rPr lang="ko-KR" altLang="en-US" sz="1100" dirty="0">
                <a:solidFill>
                  <a:srgbClr val="212529"/>
                </a:solidFill>
                <a:latin typeface="Spoqa Han Sans"/>
              </a:rPr>
              <a:t>두 변수가 선형의 관계를 가지는지 알아보기 위하여 </a:t>
            </a:r>
            <a:r>
              <a:rPr lang="en-US" altLang="ko-KR" sz="1100" dirty="0">
                <a:highlight>
                  <a:srgbClr val="FFFF00"/>
                </a:highlight>
              </a:rPr>
              <a:t>Scatter plot</a:t>
            </a:r>
            <a:r>
              <a:rPr lang="ko-KR" altLang="en-US" sz="1100" dirty="0">
                <a:highlight>
                  <a:srgbClr val="FFFF00"/>
                </a:highlight>
              </a:rPr>
              <a:t>를 그리거나 </a:t>
            </a:r>
            <a:endParaRPr lang="en-US" altLang="ko-KR" sz="1100" dirty="0">
              <a:highlight>
                <a:srgbClr val="FFFF00"/>
              </a:highlight>
            </a:endParaRPr>
          </a:p>
          <a:p>
            <a:pPr marL="171450" indent="-171450">
              <a:lnSpc>
                <a:spcPct val="150000"/>
              </a:lnSpc>
              <a:buFont typeface="Wingdings" panose="05000000000000000000" pitchFamily="2" charset="2"/>
              <a:buChar char="§"/>
            </a:pPr>
            <a:r>
              <a:rPr lang="ko-KR" altLang="en-US" sz="1100" dirty="0" err="1">
                <a:highlight>
                  <a:srgbClr val="FFFF00"/>
                </a:highlight>
              </a:rPr>
              <a:t>피어슨</a:t>
            </a:r>
            <a:r>
              <a:rPr lang="ko-KR" altLang="en-US" sz="1100" dirty="0">
                <a:highlight>
                  <a:srgbClr val="FFFF00"/>
                </a:highlight>
              </a:rPr>
              <a:t> 상관계수를 </a:t>
            </a:r>
            <a:r>
              <a:rPr lang="ko-KR" altLang="en-US" sz="1100" dirty="0"/>
              <a:t>계산해 보며 대략적으로 선형관계 여부 판단 가능</a:t>
            </a:r>
            <a:endParaRPr lang="en-US" altLang="ko-KR" sz="1100" dirty="0"/>
          </a:p>
          <a:p>
            <a:pPr>
              <a:lnSpc>
                <a:spcPct val="150000"/>
              </a:lnSpc>
            </a:pPr>
            <a:r>
              <a:rPr lang="en-US" altLang="ko-KR" sz="1100" dirty="0">
                <a:sym typeface="Wingdings" panose="05000000000000000000" pitchFamily="2" charset="2"/>
              </a:rPr>
              <a:t> </a:t>
            </a:r>
            <a:r>
              <a:rPr lang="ko-KR" altLang="en-US" sz="1100" dirty="0"/>
              <a:t> </a:t>
            </a:r>
            <a:r>
              <a:rPr lang="ko-KR" altLang="en-US" sz="1100" dirty="0">
                <a:solidFill>
                  <a:srgbClr val="333333"/>
                </a:solidFill>
                <a:latin typeface="Spoqa Han Sans"/>
              </a:rPr>
              <a:t>선형회귀분석은</a:t>
            </a:r>
            <a:r>
              <a:rPr lang="en-US" altLang="ko-KR" sz="1100" dirty="0">
                <a:solidFill>
                  <a:srgbClr val="333333"/>
                </a:solidFill>
                <a:latin typeface="Spoqa Han Sans"/>
              </a:rPr>
              <a:t> </a:t>
            </a:r>
            <a:r>
              <a:rPr lang="ko-KR" altLang="en-US" sz="1100" dirty="0">
                <a:solidFill>
                  <a:srgbClr val="333333"/>
                </a:solidFill>
                <a:latin typeface="Spoqa Han Sans"/>
              </a:rPr>
              <a:t>독립변수</a:t>
            </a:r>
            <a:r>
              <a:rPr lang="en-US" altLang="ko-KR" sz="1100" dirty="0">
                <a:solidFill>
                  <a:srgbClr val="333333"/>
                </a:solidFill>
                <a:latin typeface="Spoqa Han Sans"/>
              </a:rPr>
              <a:t>(x)</a:t>
            </a:r>
            <a:r>
              <a:rPr lang="ko-KR" altLang="en-US" sz="1100" dirty="0">
                <a:solidFill>
                  <a:srgbClr val="333333"/>
                </a:solidFill>
                <a:latin typeface="Spoqa Han Sans"/>
              </a:rPr>
              <a:t>와 종속변수</a:t>
            </a:r>
            <a:r>
              <a:rPr lang="en-US" altLang="ko-KR" sz="1100" dirty="0">
                <a:solidFill>
                  <a:srgbClr val="333333"/>
                </a:solidFill>
                <a:latin typeface="Spoqa Han Sans"/>
              </a:rPr>
              <a:t>(y)</a:t>
            </a:r>
            <a:r>
              <a:rPr lang="ko-KR" altLang="en-US" sz="1100" dirty="0">
                <a:solidFill>
                  <a:srgbClr val="333333"/>
                </a:solidFill>
                <a:latin typeface="Spoqa Han Sans"/>
              </a:rPr>
              <a:t>간의 </a:t>
            </a:r>
            <a:r>
              <a:rPr lang="ko-KR" altLang="en-US" sz="1100" dirty="0">
                <a:solidFill>
                  <a:srgbClr val="333333"/>
                </a:solidFill>
                <a:highlight>
                  <a:srgbClr val="FFFF00"/>
                </a:highlight>
                <a:latin typeface="Spoqa Han Sans"/>
              </a:rPr>
              <a:t>직선관계만 분석 가능하므로 선제적으로 </a:t>
            </a:r>
            <a:r>
              <a:rPr lang="ko-KR" altLang="en-US" sz="1100" dirty="0" err="1">
                <a:solidFill>
                  <a:srgbClr val="333333"/>
                </a:solidFill>
                <a:highlight>
                  <a:srgbClr val="FFFF00"/>
                </a:highlight>
                <a:latin typeface="Spoqa Han Sans"/>
              </a:rPr>
              <a:t>산점도로</a:t>
            </a:r>
            <a:r>
              <a:rPr lang="ko-KR" altLang="en-US" sz="1100" dirty="0">
                <a:solidFill>
                  <a:srgbClr val="333333"/>
                </a:solidFill>
                <a:highlight>
                  <a:srgbClr val="FFFF00"/>
                </a:highlight>
                <a:latin typeface="Spoqa Han Sans"/>
              </a:rPr>
              <a:t> 점검하는 것</a:t>
            </a:r>
            <a:r>
              <a:rPr lang="en-US" altLang="ko-KR" sz="1100" dirty="0">
                <a:solidFill>
                  <a:srgbClr val="333333"/>
                </a:solidFill>
                <a:highlight>
                  <a:srgbClr val="FFFF00"/>
                </a:highlight>
                <a:latin typeface="Spoqa Han Sans"/>
              </a:rPr>
              <a:t>!!!</a:t>
            </a:r>
            <a:endParaRPr lang="ko-KR" altLang="en-US" sz="1100" dirty="0">
              <a:solidFill>
                <a:srgbClr val="555555"/>
              </a:solidFill>
              <a:highlight>
                <a:srgbClr val="FFFF00"/>
              </a:highlight>
              <a:latin typeface="Spoqa Han Sans"/>
            </a:endParaRPr>
          </a:p>
          <a:p>
            <a:pPr>
              <a:lnSpc>
                <a:spcPct val="150000"/>
              </a:lnSpc>
            </a:pPr>
            <a:r>
              <a:rPr lang="ko-KR" altLang="en-US" sz="1100" b="1" i="1" dirty="0"/>
              <a:t>선형 회귀 모델의 의미 있을 것이라고 추측  </a:t>
            </a:r>
            <a:r>
              <a:rPr lang="en-US" altLang="ko-KR" sz="1100" b="1" i="1" dirty="0">
                <a:sym typeface="Wingdings" panose="05000000000000000000" pitchFamily="2" charset="2"/>
              </a:rPr>
              <a:t> </a:t>
            </a:r>
            <a:r>
              <a:rPr lang="ko-KR" altLang="en-US" sz="1100" dirty="0">
                <a:solidFill>
                  <a:srgbClr val="212529"/>
                </a:solidFill>
                <a:latin typeface="Spoqa Han Sans"/>
                <a:sym typeface="Wingdings" panose="05000000000000000000" pitchFamily="2" charset="2"/>
              </a:rPr>
              <a:t>다중회귀분석의 경우 </a:t>
            </a:r>
            <a:r>
              <a:rPr lang="en-US" altLang="ko-KR" sz="1100" dirty="0">
                <a:solidFill>
                  <a:srgbClr val="212529"/>
                </a:solidFill>
                <a:latin typeface="Spoqa Han Sans"/>
              </a:rPr>
              <a:t> </a:t>
            </a:r>
            <a:r>
              <a:rPr lang="ko-KR" altLang="en-US" sz="1100" dirty="0" err="1">
                <a:solidFill>
                  <a:srgbClr val="212529"/>
                </a:solidFill>
                <a:latin typeface="Spoqa Han Sans"/>
              </a:rPr>
              <a:t>다중공선성의</a:t>
            </a:r>
            <a:r>
              <a:rPr lang="ko-KR" altLang="en-US" sz="1100" dirty="0">
                <a:solidFill>
                  <a:srgbClr val="212529"/>
                </a:solidFill>
                <a:latin typeface="Spoqa Han Sans"/>
              </a:rPr>
              <a:t> 문제를 미리 파악 가능</a:t>
            </a:r>
            <a:endParaRPr lang="en-US" altLang="ko-KR" sz="1100" dirty="0">
              <a:solidFill>
                <a:srgbClr val="212529"/>
              </a:solidFill>
              <a:latin typeface="Spoqa Han Sans"/>
            </a:endParaRPr>
          </a:p>
        </p:txBody>
      </p:sp>
      <p:sp>
        <p:nvSpPr>
          <p:cNvPr id="13" name="제목 1">
            <a:extLst>
              <a:ext uri="{FF2B5EF4-FFF2-40B4-BE49-F238E27FC236}">
                <a16:creationId xmlns:a16="http://schemas.microsoft.com/office/drawing/2014/main" id="{A468D416-052F-46C4-AEA3-DB7D14BC65FF}"/>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EE083FC8-2CE3-4A65-88D8-64124074EEC6}"/>
              </a:ext>
            </a:extLst>
          </p:cNvPr>
          <p:cNvSpPr>
            <a:spLocks noGrp="1"/>
          </p:cNvSpPr>
          <p:nvPr>
            <p:ph type="ftr" sz="quarter" idx="11"/>
          </p:nvPr>
        </p:nvSpPr>
        <p:spPr/>
        <p:txBody>
          <a:bodyPr/>
          <a:lstStyle/>
          <a:p>
            <a:r>
              <a:rPr lang="en-US" altLang="ko-KR"/>
              <a:t>UBION PBL- FBA</a:t>
            </a:r>
            <a:endParaRPr lang="ko-KR" altLang="en-US"/>
          </a:p>
        </p:txBody>
      </p:sp>
      <p:sp>
        <p:nvSpPr>
          <p:cNvPr id="9" name="TextBox 8">
            <a:extLst>
              <a:ext uri="{FF2B5EF4-FFF2-40B4-BE49-F238E27FC236}">
                <a16:creationId xmlns:a16="http://schemas.microsoft.com/office/drawing/2014/main" id="{A8FBD14E-221F-4921-9B54-2426C13E4CC4}"/>
              </a:ext>
            </a:extLst>
          </p:cNvPr>
          <p:cNvSpPr txBox="1"/>
          <p:nvPr/>
        </p:nvSpPr>
        <p:spPr>
          <a:xfrm>
            <a:off x="4114800" y="2973897"/>
            <a:ext cx="65" cy="276999"/>
          </a:xfrm>
          <a:prstGeom prst="rect">
            <a:avLst/>
          </a:prstGeom>
          <a:noFill/>
        </p:spPr>
        <p:txBody>
          <a:bodyPr wrap="none" lIns="0" tIns="0" rIns="0" bIns="0" rtlCol="0">
            <a:spAutoFit/>
          </a:bodyPr>
          <a:lstStyle/>
          <a:p>
            <a:endParaRPr lang="ko-KR" alt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846ADB-F187-4DFE-933F-4AC74D54C4D7}"/>
                  </a:ext>
                </a:extLst>
              </p:cNvPr>
              <p:cNvSpPr txBox="1"/>
              <p:nvPr/>
            </p:nvSpPr>
            <p:spPr>
              <a:xfrm>
                <a:off x="6372200" y="2785458"/>
                <a:ext cx="1515683" cy="461665"/>
              </a:xfrm>
              <a:prstGeom prst="rect">
                <a:avLst/>
              </a:prstGeom>
              <a:noFill/>
              <a:ln w="19050">
                <a:solidFill>
                  <a:schemeClr val="accent1"/>
                </a:solidFill>
              </a:ln>
            </p:spPr>
            <p:txBody>
              <a:bodyPr wrap="square" rtlCol="0">
                <a:spAutoFit/>
              </a:bodyPr>
              <a:lstStyle/>
              <a:p>
                <a:r>
                  <a:rPr lang="ko-KR" altLang="en-US" sz="1200" dirty="0"/>
                  <a:t>종속변수의 총 변동 </a:t>
                </a:r>
                <a:r>
                  <a:rPr lang="en-US" altLang="ko-KR" sz="1200" dirty="0"/>
                  <a:t>= </a:t>
                </a:r>
                <a14:m>
                  <m:oMath xmlns:m="http://schemas.openxmlformats.org/officeDocument/2006/math">
                    <m:nary>
                      <m:naryPr>
                        <m:chr m:val="∑"/>
                        <m:subHide m:val="on"/>
                        <m:supHide m:val="on"/>
                        <m:ctrlPr>
                          <a:rPr lang="en-US" altLang="ko-KR" sz="1200" i="1" smtClean="0">
                            <a:latin typeface="Cambria Math" panose="02040503050406030204" pitchFamily="18" charset="0"/>
                          </a:rPr>
                        </m:ctrlPr>
                      </m:naryPr>
                      <m:sub/>
                      <m:sup/>
                      <m:e>
                        <m:sSup>
                          <m:sSupPr>
                            <m:ctrlPr>
                              <a:rPr lang="en-US" altLang="ko-KR" sz="1200" i="1" smtClean="0">
                                <a:latin typeface="Cambria Math" panose="02040503050406030204" pitchFamily="18" charset="0"/>
                              </a:rPr>
                            </m:ctrlPr>
                          </m:sSupPr>
                          <m:e>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𝑦</m:t>
                                </m:r>
                              </m:e>
                              <m:sub>
                                <m:r>
                                  <a:rPr lang="en-US" altLang="ko-KR" sz="1200" b="0" i="1" smtClean="0">
                                    <a:latin typeface="Cambria Math" panose="02040503050406030204" pitchFamily="18" charset="0"/>
                                  </a:rPr>
                                  <m:t>𝑖</m:t>
                                </m:r>
                              </m:sub>
                            </m:sSub>
                            <m:r>
                              <a:rPr lang="en-US" altLang="ko-KR" sz="1200" b="0" i="1" smtClean="0">
                                <a:latin typeface="Cambria Math" panose="02040503050406030204" pitchFamily="18" charset="0"/>
                              </a:rPr>
                              <m:t>−</m:t>
                            </m:r>
                            <m:bar>
                              <m:barPr>
                                <m:pos m:val="top"/>
                                <m:ctrlPr>
                                  <a:rPr lang="en-US" altLang="ko-KR" sz="1200" b="0" i="1" smtClean="0">
                                    <a:latin typeface="Cambria Math" panose="02040503050406030204" pitchFamily="18" charset="0"/>
                                  </a:rPr>
                                </m:ctrlPr>
                              </m:barPr>
                              <m:e>
                                <m:r>
                                  <a:rPr lang="en-US" altLang="ko-KR" sz="1200" b="0" i="1" smtClean="0">
                                    <a:latin typeface="Cambria Math" panose="02040503050406030204" pitchFamily="18" charset="0"/>
                                  </a:rPr>
                                  <m:t>𝑦</m:t>
                                </m:r>
                              </m:e>
                            </m:bar>
                            <m:r>
                              <a:rPr lang="en-US" altLang="ko-KR" sz="1200" b="0" i="1" smtClean="0">
                                <a:latin typeface="Cambria Math" panose="02040503050406030204" pitchFamily="18" charset="0"/>
                              </a:rPr>
                              <m:t>)</m:t>
                            </m:r>
                          </m:e>
                          <m:sup>
                            <m:r>
                              <a:rPr lang="en-US" altLang="ko-KR" sz="1200" b="0" i="1" smtClean="0">
                                <a:latin typeface="Cambria Math" panose="02040503050406030204" pitchFamily="18" charset="0"/>
                              </a:rPr>
                              <m:t>2</m:t>
                            </m:r>
                          </m:sup>
                        </m:sSup>
                      </m:e>
                    </m:nary>
                  </m:oMath>
                </a14:m>
                <a:endParaRPr lang="ko-KR" altLang="en-US" sz="1200" dirty="0"/>
              </a:p>
            </p:txBody>
          </p:sp>
        </mc:Choice>
        <mc:Fallback xmlns="">
          <p:sp>
            <p:nvSpPr>
              <p:cNvPr id="12" name="TextBox 11">
                <a:extLst>
                  <a:ext uri="{FF2B5EF4-FFF2-40B4-BE49-F238E27FC236}">
                    <a16:creationId xmlns:a16="http://schemas.microsoft.com/office/drawing/2014/main" id="{56846ADB-F187-4DFE-933F-4AC74D54C4D7}"/>
                  </a:ext>
                </a:extLst>
              </p:cNvPr>
              <p:cNvSpPr txBox="1">
                <a:spLocks noRot="1" noChangeAspect="1" noMove="1" noResize="1" noEditPoints="1" noAdjustHandles="1" noChangeArrowheads="1" noChangeShapeType="1" noTextEdit="1"/>
              </p:cNvSpPr>
              <p:nvPr/>
            </p:nvSpPr>
            <p:spPr>
              <a:xfrm>
                <a:off x="6372200" y="2785458"/>
                <a:ext cx="1515683" cy="461665"/>
              </a:xfrm>
              <a:prstGeom prst="rect">
                <a:avLst/>
              </a:prstGeom>
              <a:blipFill>
                <a:blip r:embed="rId2"/>
                <a:stretch>
                  <a:fillRect l="-3968" t="-16456" b="-88608"/>
                </a:stretch>
              </a:blipFill>
              <a:ln w="19050">
                <a:solidFill>
                  <a:schemeClr val="accent1"/>
                </a:solidFill>
              </a:ln>
            </p:spPr>
            <p:txBody>
              <a:bodyPr/>
              <a:lstStyle/>
              <a:p>
                <a:r>
                  <a:rPr lang="ko-KR" altLang="en-US">
                    <a:noFill/>
                  </a:rPr>
                  <a:t> </a:t>
                </a:r>
              </a:p>
            </p:txBody>
          </p:sp>
        </mc:Fallback>
      </mc:AlternateContent>
      <p:sp>
        <p:nvSpPr>
          <p:cNvPr id="8" name="직사각형 7">
            <a:extLst>
              <a:ext uri="{FF2B5EF4-FFF2-40B4-BE49-F238E27FC236}">
                <a16:creationId xmlns:a16="http://schemas.microsoft.com/office/drawing/2014/main" id="{EAE55BEE-4C6F-4B3B-A790-06FB976A89A3}"/>
              </a:ext>
            </a:extLst>
          </p:cNvPr>
          <p:cNvSpPr/>
          <p:nvPr/>
        </p:nvSpPr>
        <p:spPr>
          <a:xfrm>
            <a:off x="459629" y="2792603"/>
            <a:ext cx="7159631" cy="528927"/>
          </a:xfrm>
          <a:prstGeom prst="rect">
            <a:avLst/>
          </a:prstGeom>
        </p:spPr>
        <p:txBody>
          <a:bodyPr wrap="square">
            <a:spAutoFit/>
          </a:bodyPr>
          <a:lstStyle/>
          <a:p>
            <a:pPr>
              <a:lnSpc>
                <a:spcPct val="150000"/>
              </a:lnSpc>
            </a:pPr>
            <a:r>
              <a:rPr lang="en-US" altLang="ko-KR" sz="1000" b="1" i="1" dirty="0">
                <a:solidFill>
                  <a:srgbClr val="212529"/>
                </a:solidFill>
                <a:latin typeface="Spoqa Han Sans"/>
                <a:sym typeface="Wingdings" panose="05000000000000000000" pitchFamily="2" charset="2"/>
              </a:rPr>
              <a:t>(</a:t>
            </a:r>
            <a:r>
              <a:rPr lang="ko-KR" altLang="en-US" sz="1000" b="1" i="1" dirty="0">
                <a:solidFill>
                  <a:srgbClr val="212529"/>
                </a:solidFill>
                <a:latin typeface="Spoqa Han Sans"/>
                <a:sym typeface="Wingdings" panose="05000000000000000000" pitchFamily="2" charset="2"/>
              </a:rPr>
              <a:t>주의할</a:t>
            </a:r>
            <a:r>
              <a:rPr lang="en-US" altLang="ko-KR" sz="1000" b="1" i="1" dirty="0">
                <a:solidFill>
                  <a:srgbClr val="212529"/>
                </a:solidFill>
                <a:latin typeface="Spoqa Han Sans"/>
                <a:sym typeface="Wingdings" panose="05000000000000000000" pitchFamily="2" charset="2"/>
              </a:rPr>
              <a:t> </a:t>
            </a:r>
            <a:r>
              <a:rPr lang="ko-KR" altLang="en-US" sz="1000" b="1" i="1" dirty="0">
                <a:solidFill>
                  <a:srgbClr val="212529"/>
                </a:solidFill>
                <a:latin typeface="Spoqa Han Sans"/>
                <a:sym typeface="Wingdings" panose="05000000000000000000" pitchFamily="2" charset="2"/>
              </a:rPr>
              <a:t>점</a:t>
            </a:r>
            <a:r>
              <a:rPr lang="en-US" altLang="ko-KR" sz="1000" b="1" i="1" dirty="0">
                <a:solidFill>
                  <a:srgbClr val="212529"/>
                </a:solidFill>
                <a:latin typeface="Spoqa Han Sans"/>
                <a:sym typeface="Wingdings" panose="05000000000000000000" pitchFamily="2" charset="2"/>
              </a:rPr>
              <a:t>) </a:t>
            </a:r>
            <a:r>
              <a:rPr lang="ko-KR" altLang="en-US" sz="1000" b="1" i="1" dirty="0">
                <a:solidFill>
                  <a:srgbClr val="212529"/>
                </a:solidFill>
                <a:latin typeface="Spoqa Han Sans"/>
                <a:sym typeface="Wingdings" panose="05000000000000000000" pitchFamily="2" charset="2"/>
              </a:rPr>
              <a:t>모형 타당성을 위해서는 인과관계 설정은 이론이나</a:t>
            </a:r>
            <a:r>
              <a:rPr lang="en-US" altLang="ko-KR" sz="1000" b="1" i="1" dirty="0">
                <a:solidFill>
                  <a:srgbClr val="212529"/>
                </a:solidFill>
                <a:latin typeface="Spoqa Han Sans"/>
                <a:sym typeface="Wingdings" panose="05000000000000000000" pitchFamily="2" charset="2"/>
              </a:rPr>
              <a:t>, </a:t>
            </a:r>
            <a:r>
              <a:rPr lang="ko-KR" altLang="en-US" sz="1000" b="1" i="1" dirty="0">
                <a:solidFill>
                  <a:srgbClr val="212529"/>
                </a:solidFill>
                <a:latin typeface="Spoqa Han Sans"/>
                <a:sym typeface="Wingdings" panose="05000000000000000000" pitchFamily="2" charset="2"/>
              </a:rPr>
              <a:t>타당성에 근거를 두고 있어야 한다</a:t>
            </a:r>
            <a:r>
              <a:rPr lang="en-US" altLang="ko-KR" sz="1000" b="1" i="1" dirty="0">
                <a:solidFill>
                  <a:srgbClr val="212529"/>
                </a:solidFill>
                <a:latin typeface="Spoqa Han Sans"/>
                <a:sym typeface="Wingdings" panose="05000000000000000000" pitchFamily="2" charset="2"/>
              </a:rPr>
              <a:t>.</a:t>
            </a:r>
            <a:r>
              <a:rPr lang="en-US" altLang="ko-KR" sz="1000" b="1" i="1" dirty="0">
                <a:solidFill>
                  <a:srgbClr val="212529"/>
                </a:solidFill>
                <a:latin typeface="Spoqa Han Sans"/>
              </a:rPr>
              <a:t> </a:t>
            </a:r>
          </a:p>
          <a:p>
            <a:pPr>
              <a:lnSpc>
                <a:spcPct val="150000"/>
              </a:lnSpc>
            </a:pPr>
            <a:r>
              <a:rPr lang="ko-KR" altLang="en-US" sz="1000" b="1" i="1" dirty="0">
                <a:solidFill>
                  <a:srgbClr val="212529"/>
                </a:solidFill>
                <a:latin typeface="Spoqa Han Sans"/>
              </a:rPr>
              <a:t>종속변수 </a:t>
            </a:r>
            <a:r>
              <a:rPr lang="en-US" altLang="ko-KR" sz="1000" b="1" i="1" dirty="0">
                <a:solidFill>
                  <a:srgbClr val="212529"/>
                </a:solidFill>
                <a:latin typeface="Spoqa Han Sans"/>
              </a:rPr>
              <a:t>: </a:t>
            </a:r>
            <a:r>
              <a:rPr lang="ko-KR" altLang="en-US" sz="1000" b="1" i="1" dirty="0">
                <a:solidFill>
                  <a:srgbClr val="212529"/>
                </a:solidFill>
                <a:latin typeface="Spoqa Han Sans"/>
              </a:rPr>
              <a:t>종속변수에 대한 정보를  </a:t>
            </a:r>
            <a:r>
              <a:rPr lang="ko-KR" altLang="en-US" sz="1000" b="1" i="1" dirty="0">
                <a:solidFill>
                  <a:srgbClr val="212529"/>
                </a:solidFill>
                <a:highlight>
                  <a:srgbClr val="FFFF00"/>
                </a:highlight>
                <a:latin typeface="Spoqa Han Sans"/>
              </a:rPr>
              <a:t>종속변수의 변동</a:t>
            </a:r>
            <a:r>
              <a:rPr lang="en-US" altLang="ko-KR" sz="1000" b="1" i="1" dirty="0">
                <a:solidFill>
                  <a:srgbClr val="212529"/>
                </a:solidFill>
                <a:highlight>
                  <a:srgbClr val="FFFF00"/>
                </a:highlight>
                <a:latin typeface="Spoqa Han Sans"/>
              </a:rPr>
              <a:t>(</a:t>
            </a:r>
            <a:r>
              <a:rPr lang="ko-KR" altLang="en-US" sz="1000" b="1" i="1" dirty="0">
                <a:solidFill>
                  <a:srgbClr val="212529"/>
                </a:solidFill>
                <a:highlight>
                  <a:srgbClr val="FFFF00"/>
                </a:highlight>
                <a:latin typeface="Spoqa Han Sans"/>
              </a:rPr>
              <a:t>분산</a:t>
            </a:r>
            <a:r>
              <a:rPr lang="en-US" altLang="ko-KR" sz="1000" b="1" i="1" dirty="0">
                <a:solidFill>
                  <a:srgbClr val="212529"/>
                </a:solidFill>
                <a:latin typeface="Spoqa Han Sans"/>
              </a:rPr>
              <a:t>)</a:t>
            </a:r>
            <a:r>
              <a:rPr lang="ko-KR" altLang="en-US" sz="1000" b="1" i="1" dirty="0">
                <a:solidFill>
                  <a:srgbClr val="212529"/>
                </a:solidFill>
                <a:latin typeface="Spoqa Han Sans"/>
              </a:rPr>
              <a:t> 인 경우 </a:t>
            </a:r>
            <a:r>
              <a:rPr lang="en-US" altLang="ko-KR" sz="1000" b="1" i="1" dirty="0">
                <a:solidFill>
                  <a:srgbClr val="212529"/>
                </a:solidFill>
                <a:latin typeface="Spoqa Han Sans"/>
                <a:sym typeface="Wingdings" panose="05000000000000000000" pitchFamily="2" charset="2"/>
              </a:rPr>
              <a:t> </a:t>
            </a:r>
            <a:r>
              <a:rPr lang="ko-KR" altLang="en-US" sz="1000" b="1" i="1" dirty="0">
                <a:solidFill>
                  <a:srgbClr val="212529"/>
                </a:solidFill>
                <a:latin typeface="Spoqa Han Sans"/>
                <a:sym typeface="Wingdings" panose="05000000000000000000" pitchFamily="2" charset="2"/>
              </a:rPr>
              <a:t>분산분석</a:t>
            </a:r>
            <a:r>
              <a:rPr lang="en-US" altLang="ko-KR" sz="1000" b="1" i="1" dirty="0">
                <a:solidFill>
                  <a:srgbClr val="212529"/>
                </a:solidFill>
                <a:latin typeface="Spoqa Han Sans"/>
                <a:sym typeface="Wingdings" panose="05000000000000000000" pitchFamily="2" charset="2"/>
              </a:rPr>
              <a:t>(ANOVA) </a:t>
            </a:r>
            <a:r>
              <a:rPr lang="ko-KR" altLang="en-US" sz="1000" b="1" i="1" dirty="0">
                <a:solidFill>
                  <a:srgbClr val="212529"/>
                </a:solidFill>
                <a:latin typeface="Spoqa Han Sans"/>
                <a:sym typeface="Wingdings" panose="05000000000000000000" pitchFamily="2" charset="2"/>
              </a:rPr>
              <a:t>실시한다</a:t>
            </a:r>
            <a:r>
              <a:rPr lang="en-US" altLang="ko-KR" sz="1000" b="1" i="1" dirty="0">
                <a:solidFill>
                  <a:srgbClr val="212529"/>
                </a:solidFill>
                <a:latin typeface="Spoqa Han Sans"/>
                <a:sym typeface="Wingdings" panose="05000000000000000000" pitchFamily="2" charset="2"/>
              </a:rPr>
              <a:t>.</a:t>
            </a:r>
            <a:endParaRPr lang="ko-KR" altLang="en-US" sz="1000" b="1" i="1" dirty="0"/>
          </a:p>
        </p:txBody>
      </p:sp>
      <p:sp>
        <p:nvSpPr>
          <p:cNvPr id="18" name="내용 개체 틀 1">
            <a:extLst>
              <a:ext uri="{FF2B5EF4-FFF2-40B4-BE49-F238E27FC236}">
                <a16:creationId xmlns:a16="http://schemas.microsoft.com/office/drawing/2014/main" id="{B44BFA93-8A5C-41EF-B0BE-529BA2954013}"/>
              </a:ext>
            </a:extLst>
          </p:cNvPr>
          <p:cNvSpPr>
            <a:spLocks noGrp="1"/>
          </p:cNvSpPr>
          <p:nvPr>
            <p:ph idx="1"/>
          </p:nvPr>
        </p:nvSpPr>
        <p:spPr>
          <a:xfrm>
            <a:off x="507967" y="1047341"/>
            <a:ext cx="5112568" cy="301862"/>
          </a:xfrm>
          <a:solidFill>
            <a:schemeClr val="accent1">
              <a:lumMod val="20000"/>
              <a:lumOff val="80000"/>
            </a:schemeClr>
          </a:solidFill>
          <a:ln>
            <a:solidFill>
              <a:schemeClr val="tx1"/>
            </a:solidFill>
          </a:ln>
        </p:spPr>
        <p:txBody>
          <a:bodyPr>
            <a:normAutofit lnSpcReduction="10000"/>
          </a:bodyPr>
          <a:lstStyle/>
          <a:p>
            <a:pPr marL="0" indent="0" fontAlgn="base">
              <a:buNone/>
            </a:pPr>
            <a:r>
              <a:rPr lang="en-US" altLang="ko-KR" sz="1500" b="1" dirty="0"/>
              <a:t>1. </a:t>
            </a:r>
            <a:r>
              <a:rPr lang="ko-KR" altLang="en-US" sz="1200" b="1" dirty="0"/>
              <a:t>독립변수</a:t>
            </a:r>
            <a:r>
              <a:rPr lang="en-US" altLang="ko-KR" sz="1200" b="1" dirty="0"/>
              <a:t>(x)</a:t>
            </a:r>
            <a:r>
              <a:rPr lang="ko-KR" altLang="en-US" sz="1200" b="1" dirty="0"/>
              <a:t>와 종속변수</a:t>
            </a:r>
            <a:r>
              <a:rPr lang="en-US" altLang="ko-KR" sz="1200" b="1" dirty="0"/>
              <a:t>(y) , </a:t>
            </a:r>
            <a:r>
              <a:rPr lang="ko-KR" altLang="en-US" sz="1200" b="1" dirty="0" err="1"/>
              <a:t>산점도</a:t>
            </a:r>
            <a:r>
              <a:rPr lang="ko-KR" altLang="en-US" sz="1200" b="1" dirty="0"/>
              <a:t> 그리기</a:t>
            </a:r>
            <a:endParaRPr lang="ko-KR" altLang="en-US" dirty="0"/>
          </a:p>
        </p:txBody>
      </p:sp>
      <p:sp>
        <p:nvSpPr>
          <p:cNvPr id="14" name="직사각형 13">
            <a:extLst>
              <a:ext uri="{FF2B5EF4-FFF2-40B4-BE49-F238E27FC236}">
                <a16:creationId xmlns:a16="http://schemas.microsoft.com/office/drawing/2014/main" id="{9DD9F80E-A0C9-4C43-9F71-D2A8B0F2F405}"/>
              </a:ext>
            </a:extLst>
          </p:cNvPr>
          <p:cNvSpPr/>
          <p:nvPr/>
        </p:nvSpPr>
        <p:spPr>
          <a:xfrm>
            <a:off x="563027" y="3584475"/>
            <a:ext cx="1743170" cy="307777"/>
          </a:xfrm>
          <a:prstGeom prst="rect">
            <a:avLst/>
          </a:prstGeom>
          <a:solidFill>
            <a:schemeClr val="accent1">
              <a:lumMod val="20000"/>
              <a:lumOff val="80000"/>
            </a:schemeClr>
          </a:solidFill>
          <a:ln>
            <a:solidFill>
              <a:schemeClr val="accent1">
                <a:lumMod val="60000"/>
                <a:lumOff val="40000"/>
              </a:schemeClr>
            </a:solidFill>
          </a:ln>
        </p:spPr>
        <p:txBody>
          <a:bodyPr wrap="none">
            <a:spAutoFit/>
          </a:bodyPr>
          <a:lstStyle/>
          <a:p>
            <a:r>
              <a:rPr lang="ko-KR" altLang="en-US" sz="1400" dirty="0" err="1">
                <a:solidFill>
                  <a:srgbClr val="4D5156"/>
                </a:solidFill>
                <a:latin typeface="Apple SD Gothic Neo"/>
              </a:rPr>
              <a:t>산점도</a:t>
            </a:r>
            <a:r>
              <a:rPr lang="ko-KR" altLang="en-US" sz="1400" dirty="0">
                <a:solidFill>
                  <a:srgbClr val="4D5156"/>
                </a:solidFill>
                <a:latin typeface="Apple SD Gothic Neo"/>
              </a:rPr>
              <a:t> </a:t>
            </a:r>
            <a:r>
              <a:rPr lang="en-US" altLang="ko-KR" sz="1400" dirty="0">
                <a:solidFill>
                  <a:srgbClr val="4D5156"/>
                </a:solidFill>
                <a:latin typeface="Apple SD Gothic Neo"/>
              </a:rPr>
              <a:t>(scatter plot) </a:t>
            </a:r>
            <a:endParaRPr lang="ko-KR" altLang="en-US" sz="1400" dirty="0"/>
          </a:p>
        </p:txBody>
      </p:sp>
      <p:sp>
        <p:nvSpPr>
          <p:cNvPr id="15" name="TextBox 14">
            <a:extLst>
              <a:ext uri="{FF2B5EF4-FFF2-40B4-BE49-F238E27FC236}">
                <a16:creationId xmlns:a16="http://schemas.microsoft.com/office/drawing/2014/main" id="{0AA6D785-E920-452C-9D9F-2AB90D6AC297}"/>
              </a:ext>
            </a:extLst>
          </p:cNvPr>
          <p:cNvSpPr txBox="1"/>
          <p:nvPr/>
        </p:nvSpPr>
        <p:spPr>
          <a:xfrm>
            <a:off x="563027" y="4034124"/>
            <a:ext cx="5266226" cy="1838901"/>
          </a:xfrm>
          <a:prstGeom prst="rect">
            <a:avLst/>
          </a:prstGeom>
          <a:noFill/>
          <a:ln>
            <a:solidFill>
              <a:schemeClr val="tx2">
                <a:lumMod val="60000"/>
                <a:lumOff val="40000"/>
              </a:schemeClr>
            </a:solidFill>
          </a:ln>
        </p:spPr>
        <p:txBody>
          <a:bodyPr wrap="square" rtlCol="0">
            <a:spAutoFit/>
          </a:bodyPr>
          <a:lstStyle/>
          <a:p>
            <a:pPr>
              <a:lnSpc>
                <a:spcPct val="150000"/>
              </a:lnSpc>
            </a:pPr>
            <a:r>
              <a:rPr lang="en-US" altLang="ko-KR" sz="1100" dirty="0"/>
              <a:t>1. </a:t>
            </a:r>
            <a:r>
              <a:rPr lang="ko-KR" altLang="en-US" sz="1100" dirty="0"/>
              <a:t>의의</a:t>
            </a:r>
            <a:endParaRPr lang="en-US" altLang="ko-KR" sz="1100" dirty="0"/>
          </a:p>
          <a:p>
            <a:pPr>
              <a:lnSpc>
                <a:spcPct val="150000"/>
              </a:lnSpc>
            </a:pPr>
            <a:r>
              <a:rPr lang="ko-KR" altLang="en-US" sz="1100" dirty="0"/>
              <a:t>두 </a:t>
            </a:r>
            <a:r>
              <a:rPr lang="ko-KR" altLang="en-US" sz="1100" dirty="0" err="1"/>
              <a:t>변수간의</a:t>
            </a:r>
            <a:r>
              <a:rPr lang="ko-KR" altLang="en-US" sz="1100" dirty="0"/>
              <a:t> 관계를 </a:t>
            </a:r>
            <a:r>
              <a:rPr lang="en-US" altLang="ko-KR" sz="1100" dirty="0"/>
              <a:t>2</a:t>
            </a:r>
            <a:r>
              <a:rPr lang="ko-KR" altLang="en-US" sz="1100" dirty="0"/>
              <a:t>차원 그래프</a:t>
            </a:r>
            <a:r>
              <a:rPr lang="en-US" altLang="ko-KR" sz="1100" dirty="0"/>
              <a:t>(y</a:t>
            </a:r>
            <a:r>
              <a:rPr lang="ko-KR" altLang="en-US" sz="1100" dirty="0"/>
              <a:t>축 종속변수</a:t>
            </a:r>
            <a:r>
              <a:rPr lang="en-US" altLang="ko-KR" sz="1100" dirty="0"/>
              <a:t>,  x</a:t>
            </a:r>
            <a:r>
              <a:rPr lang="ko-KR" altLang="en-US" sz="1100" dirty="0"/>
              <a:t>축 설명변수</a:t>
            </a:r>
            <a:r>
              <a:rPr lang="en-US" altLang="ko-KR" sz="1100" dirty="0"/>
              <a:t>)</a:t>
            </a:r>
            <a:r>
              <a:rPr lang="ko-KR" altLang="en-US" sz="1100" dirty="0"/>
              <a:t>로 관측치 쌍을 그려준다</a:t>
            </a:r>
            <a:r>
              <a:rPr lang="en-US" altLang="ko-KR" sz="1100" dirty="0"/>
              <a:t>.</a:t>
            </a:r>
          </a:p>
          <a:p>
            <a:pPr>
              <a:lnSpc>
                <a:spcPct val="150000"/>
              </a:lnSpc>
            </a:pPr>
            <a:r>
              <a:rPr lang="en-US" altLang="ko-KR" sz="1100" dirty="0"/>
              <a:t>2. </a:t>
            </a:r>
            <a:r>
              <a:rPr lang="ko-KR" altLang="en-US" sz="1100" dirty="0"/>
              <a:t>활용</a:t>
            </a:r>
            <a:endParaRPr lang="en-US" altLang="ko-KR" sz="1100" dirty="0"/>
          </a:p>
          <a:p>
            <a:pPr marL="228600" indent="-228600">
              <a:lnSpc>
                <a:spcPct val="150000"/>
              </a:lnSpc>
              <a:buAutoNum type="arabicParenR"/>
            </a:pPr>
            <a:r>
              <a:rPr lang="ko-KR" altLang="en-US" sz="1100" dirty="0"/>
              <a:t>종속변수와 설명변수 간의 선형관계 존재 여부를 시각적으로 파악 가능</a:t>
            </a:r>
            <a:endParaRPr lang="en-US" altLang="ko-KR" sz="1100" dirty="0"/>
          </a:p>
          <a:p>
            <a:pPr marL="228600" indent="-228600">
              <a:lnSpc>
                <a:spcPct val="150000"/>
              </a:lnSpc>
              <a:buAutoNum type="arabicParenR"/>
            </a:pPr>
            <a:r>
              <a:rPr lang="ko-KR" altLang="en-US" sz="1100" dirty="0"/>
              <a:t>다중회귀분석에서 설명변수가 여러 개  경우 설명변수간 높은 상관관계일때 </a:t>
            </a:r>
            <a:r>
              <a:rPr lang="ko-KR" altLang="en-US" sz="1100" dirty="0" err="1"/>
              <a:t>다중공선성</a:t>
            </a:r>
            <a:r>
              <a:rPr lang="ko-KR" altLang="en-US" sz="1100" dirty="0"/>
              <a:t> 문제발생을 사전에 파악 가능</a:t>
            </a:r>
          </a:p>
        </p:txBody>
      </p:sp>
      <p:pic>
        <p:nvPicPr>
          <p:cNvPr id="17" name="그림 16">
            <a:extLst>
              <a:ext uri="{FF2B5EF4-FFF2-40B4-BE49-F238E27FC236}">
                <a16:creationId xmlns:a16="http://schemas.microsoft.com/office/drawing/2014/main" id="{BDA12527-5AD9-4B66-B60F-3A9E381E4C8D}"/>
              </a:ext>
            </a:extLst>
          </p:cNvPr>
          <p:cNvPicPr>
            <a:picLocks noChangeAspect="1"/>
          </p:cNvPicPr>
          <p:nvPr/>
        </p:nvPicPr>
        <p:blipFill>
          <a:blip r:embed="rId3"/>
          <a:stretch>
            <a:fillRect/>
          </a:stretch>
        </p:blipFill>
        <p:spPr>
          <a:xfrm>
            <a:off x="5868144" y="3521535"/>
            <a:ext cx="2952263" cy="2550671"/>
          </a:xfrm>
          <a:prstGeom prst="rect">
            <a:avLst/>
          </a:prstGeom>
        </p:spPr>
      </p:pic>
      <p:sp>
        <p:nvSpPr>
          <p:cNvPr id="2" name="TextBox 1">
            <a:extLst>
              <a:ext uri="{FF2B5EF4-FFF2-40B4-BE49-F238E27FC236}">
                <a16:creationId xmlns:a16="http://schemas.microsoft.com/office/drawing/2014/main" id="{45A82174-57EB-4193-8850-B337693C64D4}"/>
              </a:ext>
            </a:extLst>
          </p:cNvPr>
          <p:cNvSpPr txBox="1"/>
          <p:nvPr/>
        </p:nvSpPr>
        <p:spPr>
          <a:xfrm>
            <a:off x="536897" y="6072206"/>
            <a:ext cx="7609373" cy="276999"/>
          </a:xfrm>
          <a:prstGeom prst="rect">
            <a:avLst/>
          </a:prstGeom>
          <a:noFill/>
        </p:spPr>
        <p:txBody>
          <a:bodyPr wrap="square" rtlCol="0">
            <a:spAutoFit/>
          </a:bodyPr>
          <a:lstStyle/>
          <a:p>
            <a:r>
              <a:rPr lang="ko-KR" altLang="en-US" sz="1200" b="1" i="1" dirty="0"/>
              <a:t>데이터가 퍼진 모습이 </a:t>
            </a:r>
            <a:r>
              <a:rPr lang="ko-KR" altLang="en-US" sz="1200" b="1" i="1" dirty="0" err="1"/>
              <a:t>곡선형태이거나</a:t>
            </a:r>
            <a:r>
              <a:rPr lang="en-US" altLang="ko-KR" sz="1200" b="1" i="1" dirty="0"/>
              <a:t>, </a:t>
            </a:r>
            <a:r>
              <a:rPr lang="ko-KR" altLang="en-US" sz="1200" b="1" i="1" dirty="0"/>
              <a:t>원 형태인 경우 </a:t>
            </a:r>
            <a:r>
              <a:rPr lang="ko-KR" altLang="en-US" sz="1200" b="1" i="1" dirty="0" err="1"/>
              <a:t>회귀식</a:t>
            </a:r>
            <a:r>
              <a:rPr lang="ko-KR" altLang="en-US" sz="1200" b="1" i="1" dirty="0"/>
              <a:t> 기울기 </a:t>
            </a:r>
            <a:r>
              <a:rPr lang="en-US" altLang="ko-KR" sz="1200" b="1" i="1" dirty="0"/>
              <a:t>0</a:t>
            </a:r>
            <a:r>
              <a:rPr lang="ko-KR" altLang="en-US" sz="1200" b="1" i="1" dirty="0"/>
              <a:t>이 되어 분석 불가</a:t>
            </a:r>
            <a:r>
              <a:rPr lang="en-US" altLang="ko-KR" sz="1200" b="1" i="1" dirty="0"/>
              <a:t>!!</a:t>
            </a:r>
            <a:endParaRPr lang="ko-KR" altLang="en-US" sz="1200" b="1" i="1" dirty="0"/>
          </a:p>
        </p:txBody>
      </p:sp>
      <p:sp>
        <p:nvSpPr>
          <p:cNvPr id="20" name="제목 1">
            <a:extLst>
              <a:ext uri="{FF2B5EF4-FFF2-40B4-BE49-F238E27FC236}">
                <a16:creationId xmlns:a16="http://schemas.microsoft.com/office/drawing/2014/main" id="{3105EB8A-1922-4F8D-BEDC-94EECFB4BE6F}"/>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
        <p:nvSpPr>
          <p:cNvPr id="21" name="TextBox 20">
            <a:extLst>
              <a:ext uri="{FF2B5EF4-FFF2-40B4-BE49-F238E27FC236}">
                <a16:creationId xmlns:a16="http://schemas.microsoft.com/office/drawing/2014/main" id="{DA6B6431-6300-4857-BE5B-530908C4899E}"/>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Tree>
    <p:extLst>
      <p:ext uri="{BB962C8B-B14F-4D97-AF65-F5344CB8AC3E}">
        <p14:creationId xmlns:p14="http://schemas.microsoft.com/office/powerpoint/2010/main" val="3224782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mc:AlternateContent xmlns:mc="http://schemas.openxmlformats.org/markup-compatibility/2006" xmlns:a14="http://schemas.microsoft.com/office/drawing/2010/main">
        <mc:Choice Requires="a14">
          <p:sp>
            <p:nvSpPr>
              <p:cNvPr id="9" name="직사각형 8">
                <a:extLst>
                  <a:ext uri="{FF2B5EF4-FFF2-40B4-BE49-F238E27FC236}">
                    <a16:creationId xmlns:a16="http://schemas.microsoft.com/office/drawing/2014/main" id="{ACFF75EE-B9E6-4067-8171-30E0CA17EF7E}"/>
                  </a:ext>
                </a:extLst>
              </p:cNvPr>
              <p:cNvSpPr/>
              <p:nvPr/>
            </p:nvSpPr>
            <p:spPr>
              <a:xfrm>
                <a:off x="473766" y="2586776"/>
                <a:ext cx="6821022" cy="612604"/>
              </a:xfrm>
              <a:prstGeom prst="rect">
                <a:avLst/>
              </a:prstGeom>
              <a:ln>
                <a:solidFill>
                  <a:schemeClr val="accent1"/>
                </a:solidFill>
              </a:ln>
            </p:spPr>
            <p:txBody>
              <a:bodyPr wrap="square">
                <a:spAutoFit/>
              </a:bodyPr>
              <a:lstStyle/>
              <a:p>
                <a:pPr>
                  <a:lnSpc>
                    <a:spcPct val="150000"/>
                  </a:lnSpc>
                </a:pPr>
                <a:r>
                  <a:rPr lang="en-US" altLang="ko-KR" sz="1200" dirty="0"/>
                  <a:t>: </a:t>
                </a:r>
                <a:r>
                  <a:rPr lang="ko-KR" altLang="en-US" sz="1200" dirty="0" err="1"/>
                  <a:t>최소제곱법</a:t>
                </a:r>
                <a:r>
                  <a:rPr lang="en-US" altLang="ko-KR" sz="1200" dirty="0"/>
                  <a:t>(ordinary least squares, OLS)</a:t>
                </a:r>
                <a:r>
                  <a:rPr lang="ko-KR" altLang="en-US" sz="1200" dirty="0"/>
                  <a:t>을 주로 사용</a:t>
                </a:r>
                <a:endParaRPr lang="en-US" altLang="ko-KR" sz="1200" dirty="0"/>
              </a:p>
              <a:p>
                <a:pPr marL="171450" indent="-171450">
                  <a:lnSpc>
                    <a:spcPct val="150000"/>
                  </a:lnSpc>
                  <a:buFont typeface="Arial" panose="020B0604020202020204" pitchFamily="34" charset="0"/>
                  <a:buChar char="•"/>
                </a:pPr>
                <a:r>
                  <a:rPr lang="en-US" altLang="ko-KR" sz="1200" dirty="0"/>
                  <a:t> OLS</a:t>
                </a:r>
                <a:r>
                  <a:rPr lang="ko-KR" altLang="en-US" sz="1200" dirty="0"/>
                  <a:t>는 오차항의 제곱의 합</a:t>
                </a:r>
                <a:r>
                  <a:rPr lang="en-US" altLang="ko-KR" sz="1200" dirty="0"/>
                  <a:t>(∑ </a:t>
                </a:r>
                <a14:m>
                  <m:oMath xmlns:m="http://schemas.openxmlformats.org/officeDocument/2006/math">
                    <m:sSup>
                      <m:sSupPr>
                        <m:ctrlPr>
                          <a:rPr lang="en-US" altLang="ko-KR" sz="1200" i="1" smtClean="0">
                            <a:latin typeface="Cambria Math" panose="02040503050406030204" pitchFamily="18" charset="0"/>
                          </a:rPr>
                        </m:ctrlPr>
                      </m:sSupPr>
                      <m:e>
                        <m:r>
                          <a:rPr lang="ko-KR" altLang="en-US" sz="1200" i="1" smtClean="0">
                            <a:latin typeface="Cambria Math" panose="02040503050406030204" pitchFamily="18" charset="0"/>
                          </a:rPr>
                          <m:t>𝜀</m:t>
                        </m:r>
                      </m:e>
                      <m:sup>
                        <m:r>
                          <a:rPr lang="en-US" altLang="ko-KR" sz="1200" b="0" i="1" smtClean="0">
                            <a:latin typeface="Cambria Math" panose="02040503050406030204" pitchFamily="18" charset="0"/>
                          </a:rPr>
                          <m:t>2</m:t>
                        </m:r>
                      </m:sup>
                    </m:sSup>
                  </m:oMath>
                </a14:m>
                <a:r>
                  <a:rPr lang="el-GR" altLang="ko-KR" sz="1200" dirty="0"/>
                  <a:t> </a:t>
                </a:r>
                <a:r>
                  <a:rPr lang="en-US" altLang="ko-KR" sz="1200" dirty="0"/>
                  <a:t>)</a:t>
                </a:r>
                <a:r>
                  <a:rPr lang="ko-KR" altLang="en-US" sz="1200" dirty="0"/>
                  <a:t>을 최소화하는 </a:t>
                </a:r>
                <a:r>
                  <a:rPr lang="ko-KR" altLang="en-US" sz="1200" dirty="0" err="1"/>
                  <a:t>모수</a:t>
                </a:r>
                <a:r>
                  <a:rPr lang="en-US" altLang="ko-KR" sz="1200" dirty="0"/>
                  <a:t>(</a:t>
                </a:r>
                <a14:m>
                  <m:oMath xmlns:m="http://schemas.openxmlformats.org/officeDocument/2006/math">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𝛽</m:t>
                        </m:r>
                      </m:e>
                      <m:sub>
                        <m:r>
                          <a:rPr lang="en-US" altLang="ko-KR" sz="1200" b="0" i="1" smtClean="0">
                            <a:latin typeface="Cambria Math" panose="02040503050406030204" pitchFamily="18" charset="0"/>
                          </a:rPr>
                          <m:t>0</m:t>
                        </m:r>
                      </m:sub>
                    </m:sSub>
                  </m:oMath>
                </a14:m>
                <a:r>
                  <a:rPr lang="en-US" altLang="ko-KR" sz="1200" dirty="0"/>
                  <a:t> , </a:t>
                </a:r>
                <a14:m>
                  <m:oMath xmlns:m="http://schemas.openxmlformats.org/officeDocument/2006/math">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𝛽</m:t>
                        </m:r>
                      </m:e>
                      <m:sub>
                        <m:r>
                          <a:rPr lang="en-US" altLang="ko-KR" sz="1200" b="0" i="1" smtClean="0">
                            <a:latin typeface="Cambria Math" panose="02040503050406030204" pitchFamily="18" charset="0"/>
                          </a:rPr>
                          <m:t>1</m:t>
                        </m:r>
                      </m:sub>
                    </m:sSub>
                  </m:oMath>
                </a14:m>
                <a:r>
                  <a:rPr lang="en-US" altLang="ko-KR" sz="1200" dirty="0"/>
                  <a:t>)</a:t>
                </a:r>
                <a:r>
                  <a:rPr lang="ko-KR" altLang="en-US" sz="1200" dirty="0"/>
                  <a:t>를 한정된 표본에서 추정</a:t>
                </a:r>
              </a:p>
            </p:txBody>
          </p:sp>
        </mc:Choice>
        <mc:Fallback xmlns="">
          <p:sp>
            <p:nvSpPr>
              <p:cNvPr id="9" name="직사각형 8">
                <a:extLst>
                  <a:ext uri="{FF2B5EF4-FFF2-40B4-BE49-F238E27FC236}">
                    <a16:creationId xmlns:a16="http://schemas.microsoft.com/office/drawing/2014/main" id="{ACFF75EE-B9E6-4067-8171-30E0CA17EF7E}"/>
                  </a:ext>
                </a:extLst>
              </p:cNvPr>
              <p:cNvSpPr>
                <a:spLocks noRot="1" noChangeAspect="1" noMove="1" noResize="1" noEditPoints="1" noAdjustHandles="1" noChangeArrowheads="1" noChangeShapeType="1" noTextEdit="1"/>
              </p:cNvSpPr>
              <p:nvPr/>
            </p:nvSpPr>
            <p:spPr>
              <a:xfrm>
                <a:off x="473766" y="2586776"/>
                <a:ext cx="6821022" cy="612604"/>
              </a:xfrm>
              <a:prstGeom prst="rect">
                <a:avLst/>
              </a:prstGeom>
              <a:blipFill>
                <a:blip r:embed="rId2"/>
                <a:stretch>
                  <a:fillRect b="-5825"/>
                </a:stretch>
              </a:blipFill>
              <a:ln>
                <a:solidFill>
                  <a:schemeClr val="accent1"/>
                </a:solidFill>
              </a:ln>
            </p:spPr>
            <p:txBody>
              <a:bodyPr/>
              <a:lstStyle/>
              <a:p>
                <a:r>
                  <a:rPr lang="ko-KR" altLang="en-US">
                    <a:noFill/>
                  </a:rPr>
                  <a:t> </a:t>
                </a:r>
              </a:p>
            </p:txBody>
          </p:sp>
        </mc:Fallback>
      </mc:AlternateContent>
      <p:pic>
        <p:nvPicPr>
          <p:cNvPr id="10" name="그림 9">
            <a:extLst>
              <a:ext uri="{FF2B5EF4-FFF2-40B4-BE49-F238E27FC236}">
                <a16:creationId xmlns:a16="http://schemas.microsoft.com/office/drawing/2014/main" id="{507B9D07-7299-475D-B973-6710B5571392}"/>
              </a:ext>
            </a:extLst>
          </p:cNvPr>
          <p:cNvPicPr>
            <a:picLocks noChangeAspect="1"/>
          </p:cNvPicPr>
          <p:nvPr/>
        </p:nvPicPr>
        <p:blipFill>
          <a:blip r:embed="rId3"/>
          <a:stretch>
            <a:fillRect/>
          </a:stretch>
        </p:blipFill>
        <p:spPr>
          <a:xfrm>
            <a:off x="440891" y="3429000"/>
            <a:ext cx="2953162" cy="842826"/>
          </a:xfrm>
          <a:prstGeom prst="rect">
            <a:avLst/>
          </a:prstGeom>
        </p:spPr>
      </p:pic>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A97F5A6B-A657-4D95-81C4-B07049A869A2}"/>
                  </a:ext>
                </a:extLst>
              </p:cNvPr>
              <p:cNvSpPr/>
              <p:nvPr/>
            </p:nvSpPr>
            <p:spPr>
              <a:xfrm>
                <a:off x="2751143" y="1598920"/>
                <a:ext cx="5472608" cy="612604"/>
              </a:xfrm>
              <a:prstGeom prst="rect">
                <a:avLst/>
              </a:prstGeom>
              <a:ln>
                <a:solidFill>
                  <a:schemeClr val="accent5">
                    <a:lumMod val="75000"/>
                  </a:schemeClr>
                </a:solidFill>
              </a:ln>
            </p:spPr>
            <p:txBody>
              <a:bodyPr wrap="square">
                <a:spAutoFit/>
              </a:bodyPr>
              <a:lstStyle/>
              <a:p>
                <a:pPr marL="285750" indent="-285750">
                  <a:lnSpc>
                    <a:spcPct val="150000"/>
                  </a:lnSpc>
                  <a:buFont typeface="Wingdings" panose="05000000000000000000" pitchFamily="2" charset="2"/>
                  <a:buChar char="§"/>
                </a:pPr>
                <a:r>
                  <a:rPr lang="ko-KR" altLang="es-ES" sz="1200" dirty="0"/>
                  <a:t>𝛽</a:t>
                </a:r>
                <a:r>
                  <a:rPr lang="ko-KR" altLang="en-US" sz="1200" dirty="0"/>
                  <a:t> </a:t>
                </a:r>
                <a:r>
                  <a:rPr lang="en-US" altLang="ko-KR" sz="1200" dirty="0"/>
                  <a:t>:</a:t>
                </a:r>
                <a:r>
                  <a:rPr lang="ko-KR" altLang="es-ES" sz="1200" dirty="0"/>
                  <a:t> </a:t>
                </a:r>
                <a:r>
                  <a:rPr lang="ko-KR" altLang="en-US" sz="1200" dirty="0"/>
                  <a:t>회귀계수</a:t>
                </a:r>
                <a:r>
                  <a:rPr lang="en-US" altLang="ko-KR" sz="1200" dirty="0"/>
                  <a:t>(regression coefficients), </a:t>
                </a:r>
                <a:r>
                  <a:rPr lang="ko-KR" altLang="en-US" sz="1200" dirty="0"/>
                  <a:t>가중치</a:t>
                </a:r>
                <a:r>
                  <a:rPr lang="en-US" altLang="ko-KR" sz="1200" dirty="0"/>
                  <a:t>(w),</a:t>
                </a:r>
                <a:r>
                  <a:rPr lang="ko-KR" altLang="en-US" sz="1200" dirty="0"/>
                  <a:t> </a:t>
                </a:r>
                <a:r>
                  <a:rPr lang="ko-KR" altLang="en-US" sz="1200" dirty="0" err="1"/>
                  <a:t>모수</a:t>
                </a:r>
                <a:r>
                  <a:rPr lang="en-US" altLang="ko-KR" sz="1200" dirty="0"/>
                  <a:t>(parameter)</a:t>
                </a:r>
              </a:p>
              <a:p>
                <a:pPr marL="285750" indent="-285750">
                  <a:lnSpc>
                    <a:spcPct val="150000"/>
                  </a:lnSpc>
                  <a:buFont typeface="Wingdings" panose="05000000000000000000" pitchFamily="2" charset="2"/>
                  <a:buChar char="§"/>
                </a:pPr>
                <a:r>
                  <a:rPr lang="en-US" altLang="ko-KR" sz="1200" dirty="0"/>
                  <a:t> </a:t>
                </a:r>
                <a:r>
                  <a:rPr lang="el-GR" altLang="ko-KR" sz="1200" dirty="0"/>
                  <a:t>ε </a:t>
                </a:r>
                <a:r>
                  <a:rPr lang="en-US" altLang="ko-KR" sz="1200" dirty="0"/>
                  <a:t> : </a:t>
                </a:r>
                <a:r>
                  <a:rPr lang="el-GR" altLang="ko-KR" sz="1200" dirty="0"/>
                  <a:t> </a:t>
                </a:r>
                <a:r>
                  <a:rPr lang="ko-KR" altLang="en-US" sz="1200" dirty="0" err="1"/>
                  <a:t>오차항</a:t>
                </a:r>
                <a:r>
                  <a:rPr lang="ko-KR" altLang="en-US" sz="1200" dirty="0"/>
                  <a:t> </a:t>
                </a:r>
                <a:r>
                  <a:rPr lang="en-US" altLang="ko-KR" sz="1200" dirty="0"/>
                  <a:t>( </a:t>
                </a:r>
                <a:r>
                  <a:rPr lang="el-GR" altLang="ko-KR" sz="1200" dirty="0"/>
                  <a:t>ε</a:t>
                </a:r>
                <a:r>
                  <a:rPr lang="en-US" altLang="ko-KR" sz="1200" dirty="0"/>
                  <a:t> </a:t>
                </a:r>
                <a:r>
                  <a:rPr lang="el-GR" altLang="ko-KR" sz="1200" dirty="0"/>
                  <a:t>~</a:t>
                </a:r>
                <a:r>
                  <a:rPr lang="en-US" altLang="ko-KR" sz="1200" dirty="0"/>
                  <a:t> N(0, </a:t>
                </a:r>
                <a14:m>
                  <m:oMath xmlns:m="http://schemas.openxmlformats.org/officeDocument/2006/math">
                    <m:sSup>
                      <m:sSupPr>
                        <m:ctrlPr>
                          <a:rPr lang="en-US" altLang="ko-KR" sz="1200" i="1" smtClean="0">
                            <a:latin typeface="Cambria Math" panose="02040503050406030204" pitchFamily="18" charset="0"/>
                          </a:rPr>
                        </m:ctrlPr>
                      </m:sSupPr>
                      <m:e>
                        <m:r>
                          <a:rPr lang="ko-KR" altLang="en-US" sz="1200" i="1" smtClean="0">
                            <a:latin typeface="Cambria Math" panose="02040503050406030204" pitchFamily="18" charset="0"/>
                          </a:rPr>
                          <m:t>𝜎</m:t>
                        </m:r>
                      </m:e>
                      <m:sup>
                        <m:r>
                          <a:rPr lang="en-US" altLang="ko-KR" sz="1200" b="0" i="1" smtClean="0">
                            <a:latin typeface="Cambria Math" panose="02040503050406030204" pitchFamily="18" charset="0"/>
                          </a:rPr>
                          <m:t>2</m:t>
                        </m:r>
                      </m:sup>
                    </m:sSup>
                  </m:oMath>
                </a14:m>
                <a:r>
                  <a:rPr lang="el-GR" altLang="ko-KR" sz="1200" dirty="0"/>
                  <a:t>)</a:t>
                </a:r>
                <a:endParaRPr lang="ko-KR" altLang="en-US" sz="1200" dirty="0"/>
              </a:p>
            </p:txBody>
          </p:sp>
        </mc:Choice>
        <mc:Fallback xmlns="">
          <p:sp>
            <p:nvSpPr>
              <p:cNvPr id="15" name="직사각형 14">
                <a:extLst>
                  <a:ext uri="{FF2B5EF4-FFF2-40B4-BE49-F238E27FC236}">
                    <a16:creationId xmlns:a16="http://schemas.microsoft.com/office/drawing/2014/main" id="{A97F5A6B-A657-4D95-81C4-B07049A869A2}"/>
                  </a:ext>
                </a:extLst>
              </p:cNvPr>
              <p:cNvSpPr>
                <a:spLocks noRot="1" noChangeAspect="1" noMove="1" noResize="1" noEditPoints="1" noAdjustHandles="1" noChangeArrowheads="1" noChangeShapeType="1" noTextEdit="1"/>
              </p:cNvSpPr>
              <p:nvPr/>
            </p:nvSpPr>
            <p:spPr>
              <a:xfrm>
                <a:off x="2751143" y="1598920"/>
                <a:ext cx="5472608" cy="612604"/>
              </a:xfrm>
              <a:prstGeom prst="rect">
                <a:avLst/>
              </a:prstGeom>
              <a:blipFill>
                <a:blip r:embed="rId4"/>
                <a:stretch>
                  <a:fillRect b="-5825"/>
                </a:stretch>
              </a:blipFill>
              <a:ln>
                <a:solidFill>
                  <a:schemeClr val="accent5">
                    <a:lumMod val="75000"/>
                  </a:schemeClr>
                </a:solidFill>
              </a:ln>
            </p:spPr>
            <p:txBody>
              <a:bodyPr/>
              <a:lstStyle/>
              <a:p>
                <a:r>
                  <a:rPr lang="ko-KR" altLang="en-US">
                    <a:noFill/>
                  </a:rPr>
                  <a:t> </a:t>
                </a:r>
              </a:p>
            </p:txBody>
          </p:sp>
        </mc:Fallback>
      </mc:AlternateContent>
      <p:sp>
        <p:nvSpPr>
          <p:cNvPr id="14" name="직사각형 13">
            <a:extLst>
              <a:ext uri="{FF2B5EF4-FFF2-40B4-BE49-F238E27FC236}">
                <a16:creationId xmlns:a16="http://schemas.microsoft.com/office/drawing/2014/main" id="{E185E21B-953B-4381-9A91-36907D1AC0AB}"/>
              </a:ext>
            </a:extLst>
          </p:cNvPr>
          <p:cNvSpPr/>
          <p:nvPr/>
        </p:nvSpPr>
        <p:spPr>
          <a:xfrm>
            <a:off x="675505" y="4698219"/>
            <a:ext cx="7551204" cy="276999"/>
          </a:xfrm>
          <a:prstGeom prst="rect">
            <a:avLst/>
          </a:prstGeom>
        </p:spPr>
        <p:txBody>
          <a:bodyPr wrap="square">
            <a:spAutoFit/>
          </a:bodyPr>
          <a:lstStyle/>
          <a:p>
            <a:r>
              <a:rPr lang="en-US" altLang="ko-KR" sz="1200" dirty="0">
                <a:hlinkClick r:id="rId5"/>
              </a:rPr>
              <a:t>https://www.geeksforgeeks.org/linear-regression-python-implementation/?ref=lbp</a:t>
            </a:r>
            <a:r>
              <a:rPr lang="en-US" altLang="ko-KR" sz="1200" dirty="0"/>
              <a:t>   (</a:t>
            </a:r>
            <a:r>
              <a:rPr lang="ko-KR" altLang="en-US" sz="1200" dirty="0" err="1"/>
              <a:t>파이썬</a:t>
            </a:r>
            <a:r>
              <a:rPr lang="ko-KR" altLang="en-US" sz="1200" dirty="0"/>
              <a:t> 코드 참조</a:t>
            </a:r>
            <a:r>
              <a:rPr lang="en-US" altLang="ko-KR" sz="1200" dirty="0"/>
              <a:t>)</a:t>
            </a:r>
            <a:endParaRPr lang="ko-KR" altLang="en-US" sz="1200" dirty="0"/>
          </a:p>
        </p:txBody>
      </p:sp>
      <p:sp>
        <p:nvSpPr>
          <p:cNvPr id="17" name="직사각형 16">
            <a:extLst>
              <a:ext uri="{FF2B5EF4-FFF2-40B4-BE49-F238E27FC236}">
                <a16:creationId xmlns:a16="http://schemas.microsoft.com/office/drawing/2014/main" id="{74272E7B-0C88-4F65-A7C7-914F221FC4F2}"/>
              </a:ext>
            </a:extLst>
          </p:cNvPr>
          <p:cNvSpPr/>
          <p:nvPr/>
        </p:nvSpPr>
        <p:spPr>
          <a:xfrm>
            <a:off x="3494027" y="3710363"/>
            <a:ext cx="5051546" cy="461665"/>
          </a:xfrm>
          <a:prstGeom prst="rect">
            <a:avLst/>
          </a:prstGeom>
        </p:spPr>
        <p:txBody>
          <a:bodyPr wrap="square">
            <a:spAutoFit/>
          </a:bodyPr>
          <a:lstStyle/>
          <a:p>
            <a:r>
              <a:rPr lang="en-US" altLang="ko-KR" sz="1200" dirty="0"/>
              <a:t>Simple Linear Regression Least Squares Estimates of β0 and β1</a:t>
            </a:r>
          </a:p>
          <a:p>
            <a:r>
              <a:rPr lang="en-US" altLang="ko-KR" sz="1200" dirty="0">
                <a:solidFill>
                  <a:schemeClr val="accent5">
                    <a:lumMod val="75000"/>
                  </a:schemeClr>
                </a:solidFill>
              </a:rPr>
              <a:t>(</a:t>
            </a:r>
            <a:r>
              <a:rPr lang="ko-KR" altLang="en-US" sz="1200" dirty="0">
                <a:solidFill>
                  <a:schemeClr val="accent5">
                    <a:lumMod val="75000"/>
                  </a:schemeClr>
                </a:solidFill>
              </a:rPr>
              <a:t>별도 자료</a:t>
            </a:r>
            <a:r>
              <a:rPr lang="en-US" altLang="ko-KR" sz="1200" dirty="0">
                <a:solidFill>
                  <a:schemeClr val="accent5">
                    <a:lumMod val="75000"/>
                  </a:schemeClr>
                </a:solidFill>
              </a:rPr>
              <a:t>)</a:t>
            </a:r>
            <a:endParaRPr lang="ko-KR" altLang="en-US" sz="1200" dirty="0">
              <a:solidFill>
                <a:schemeClr val="accent5">
                  <a:lumMod val="75000"/>
                </a:schemeClr>
              </a:solidFill>
            </a:endParaRPr>
          </a:p>
        </p:txBody>
      </p:sp>
      <p:sp>
        <p:nvSpPr>
          <p:cNvPr id="16" name="바닥글 개체 틀 15">
            <a:extLst>
              <a:ext uri="{FF2B5EF4-FFF2-40B4-BE49-F238E27FC236}">
                <a16:creationId xmlns:a16="http://schemas.microsoft.com/office/drawing/2014/main" id="{64EB95CF-066B-4B17-B361-18CFA5E5882D}"/>
              </a:ext>
            </a:extLst>
          </p:cNvPr>
          <p:cNvSpPr>
            <a:spLocks noGrp="1"/>
          </p:cNvSpPr>
          <p:nvPr>
            <p:ph type="ftr" sz="quarter" idx="11"/>
          </p:nvPr>
        </p:nvSpPr>
        <p:spPr/>
        <p:txBody>
          <a:bodyPr/>
          <a:lstStyle/>
          <a:p>
            <a:r>
              <a:rPr lang="en-US" altLang="ko-KR"/>
              <a:t>UBION PBL- FBA</a:t>
            </a:r>
            <a:endParaRPr lang="ko-KR" altLang="en-US"/>
          </a:p>
        </p:txBody>
      </p:sp>
      <p:sp>
        <p:nvSpPr>
          <p:cNvPr id="18" name="슬라이드 번호 개체 틀 17">
            <a:extLst>
              <a:ext uri="{FF2B5EF4-FFF2-40B4-BE49-F238E27FC236}">
                <a16:creationId xmlns:a16="http://schemas.microsoft.com/office/drawing/2014/main" id="{6B4C5FF5-B49B-4494-8DFC-0C83A5F5C51E}"/>
              </a:ext>
            </a:extLst>
          </p:cNvPr>
          <p:cNvSpPr>
            <a:spLocks noGrp="1"/>
          </p:cNvSpPr>
          <p:nvPr>
            <p:ph type="sldNum" sz="quarter" idx="12"/>
          </p:nvPr>
        </p:nvSpPr>
        <p:spPr/>
        <p:txBody>
          <a:bodyPr/>
          <a:lstStyle/>
          <a:p>
            <a:fld id="{DE77BB65-F969-4654-BF30-45C70C1BE112}" type="slidenum">
              <a:rPr lang="ko-KR" altLang="en-US" smtClean="0"/>
              <a:pPr/>
              <a:t>49</a:t>
            </a:fld>
            <a:endParaRPr lang="ko-KR" altLang="en-US"/>
          </a:p>
        </p:txBody>
      </p:sp>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7C113BD-55D9-42DB-B63A-03F90F5B1E97}"/>
                  </a:ext>
                </a:extLst>
              </p:cNvPr>
              <p:cNvSpPr/>
              <p:nvPr/>
            </p:nvSpPr>
            <p:spPr>
              <a:xfrm>
                <a:off x="559290" y="1669225"/>
                <a:ext cx="1634678" cy="338554"/>
              </a:xfrm>
              <a:prstGeom prst="rect">
                <a:avLst/>
              </a:prstGeom>
              <a:ln>
                <a:solidFill>
                  <a:schemeClr val="tx2">
                    <a:lumMod val="60000"/>
                    <a:lumOff val="40000"/>
                  </a:schemeClr>
                </a:solidFill>
              </a:ln>
            </p:spPr>
            <p:txBody>
              <a:bodyPr wrap="none">
                <a:spAutoFit/>
              </a:bodyPr>
              <a:lstStyle/>
              <a:p>
                <a:r>
                  <a:rPr lang="es-ES" altLang="ko-KR" sz="1600" dirty="0"/>
                  <a:t>y= </a:t>
                </a:r>
                <a14:m>
                  <m:oMath xmlns:m="http://schemas.openxmlformats.org/officeDocument/2006/math">
                    <m:sSub>
                      <m:sSubPr>
                        <m:ctrlPr>
                          <a:rPr lang="es-ES" altLang="ko-KR" sz="1600" i="1">
                            <a:latin typeface="Cambria Math" panose="02040503050406030204" pitchFamily="18" charset="0"/>
                          </a:rPr>
                        </m:ctrlPr>
                      </m:sSubPr>
                      <m:e>
                        <m:r>
                          <a:rPr lang="ko-KR" altLang="es-ES" sz="1600" i="1">
                            <a:latin typeface="Cambria Math" panose="02040503050406030204" pitchFamily="18" charset="0"/>
                          </a:rPr>
                          <m:t>𝛽</m:t>
                        </m:r>
                      </m:e>
                      <m:sub>
                        <m:r>
                          <a:rPr lang="en-US" altLang="ko-KR" sz="1600" i="1">
                            <a:latin typeface="Cambria Math" panose="02040503050406030204" pitchFamily="18" charset="0"/>
                          </a:rPr>
                          <m:t>0</m:t>
                        </m:r>
                      </m:sub>
                    </m:sSub>
                  </m:oMath>
                </a14:m>
                <a:r>
                  <a:rPr lang="es-ES" altLang="ko-KR" sz="1600" dirty="0"/>
                  <a:t> + </a:t>
                </a:r>
                <a14:m>
                  <m:oMath xmlns:m="http://schemas.openxmlformats.org/officeDocument/2006/math">
                    <m:sSub>
                      <m:sSubPr>
                        <m:ctrlPr>
                          <a:rPr lang="es-ES" altLang="ko-KR" sz="1600" i="1">
                            <a:latin typeface="Cambria Math" panose="02040503050406030204" pitchFamily="18" charset="0"/>
                          </a:rPr>
                        </m:ctrlPr>
                      </m:sSubPr>
                      <m:e>
                        <m:r>
                          <a:rPr lang="ko-KR" altLang="es-ES" sz="1600" i="1">
                            <a:latin typeface="Cambria Math" panose="02040503050406030204" pitchFamily="18" charset="0"/>
                          </a:rPr>
                          <m:t>𝛽</m:t>
                        </m:r>
                      </m:e>
                      <m:sub>
                        <m:r>
                          <a:rPr lang="en-US" altLang="ko-KR" sz="1600" i="1">
                            <a:latin typeface="Cambria Math" panose="02040503050406030204" pitchFamily="18" charset="0"/>
                          </a:rPr>
                          <m:t>1</m:t>
                        </m:r>
                      </m:sub>
                    </m:sSub>
                    <m:sSub>
                      <m:sSubPr>
                        <m:ctrlPr>
                          <a:rPr lang="es-E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1</m:t>
                        </m:r>
                      </m:sub>
                    </m:sSub>
                  </m:oMath>
                </a14:m>
                <a:r>
                  <a:rPr lang="ko-KR" altLang="es-ES" sz="1600" dirty="0"/>
                  <a:t> </a:t>
                </a:r>
                <a:r>
                  <a:rPr lang="es-ES" altLang="ko-KR" sz="1600" dirty="0"/>
                  <a:t>+  </a:t>
                </a:r>
                <a:r>
                  <a:rPr lang="el-GR" altLang="ko-KR" sz="1600" dirty="0"/>
                  <a:t>ε</a:t>
                </a:r>
                <a:endParaRPr lang="en-US" altLang="ko-KR" sz="1600" dirty="0"/>
              </a:p>
            </p:txBody>
          </p:sp>
        </mc:Choice>
        <mc:Fallback xmlns="">
          <p:sp>
            <p:nvSpPr>
              <p:cNvPr id="6" name="직사각형 5">
                <a:extLst>
                  <a:ext uri="{FF2B5EF4-FFF2-40B4-BE49-F238E27FC236}">
                    <a16:creationId xmlns:a16="http://schemas.microsoft.com/office/drawing/2014/main" id="{B7C113BD-55D9-42DB-B63A-03F90F5B1E97}"/>
                  </a:ext>
                </a:extLst>
              </p:cNvPr>
              <p:cNvSpPr>
                <a:spLocks noRot="1" noChangeAspect="1" noMove="1" noResize="1" noEditPoints="1" noAdjustHandles="1" noChangeArrowheads="1" noChangeShapeType="1" noTextEdit="1"/>
              </p:cNvSpPr>
              <p:nvPr/>
            </p:nvSpPr>
            <p:spPr>
              <a:xfrm>
                <a:off x="559290" y="1669225"/>
                <a:ext cx="1634678" cy="338554"/>
              </a:xfrm>
              <a:prstGeom prst="rect">
                <a:avLst/>
              </a:prstGeom>
              <a:blipFill>
                <a:blip r:embed="rId6"/>
                <a:stretch>
                  <a:fillRect l="-1852" t="-3509" r="-741" b="-21053"/>
                </a:stretch>
              </a:blipFill>
              <a:ln>
                <a:solidFill>
                  <a:schemeClr val="tx2">
                    <a:lumMod val="60000"/>
                    <a:lumOff val="40000"/>
                  </a:schemeClr>
                </a:solidFill>
              </a:ln>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1F24956E-AA23-4F94-8143-0B0151DAE9D0}"/>
              </a:ext>
            </a:extLst>
          </p:cNvPr>
          <p:cNvSpPr/>
          <p:nvPr/>
        </p:nvSpPr>
        <p:spPr>
          <a:xfrm>
            <a:off x="453719" y="2165084"/>
            <a:ext cx="2297424" cy="376257"/>
          </a:xfrm>
          <a:prstGeom prst="rect">
            <a:avLst/>
          </a:prstGeom>
          <a:solidFill>
            <a:schemeClr val="accent2">
              <a:lumMod val="20000"/>
              <a:lumOff val="80000"/>
            </a:schemeClr>
          </a:solidFill>
          <a:ln>
            <a:solidFill>
              <a:schemeClr val="accent1">
                <a:lumMod val="75000"/>
              </a:schemeClr>
            </a:solidFill>
          </a:ln>
        </p:spPr>
        <p:txBody>
          <a:bodyPr wrap="none">
            <a:spAutoFit/>
          </a:bodyPr>
          <a:lstStyle/>
          <a:p>
            <a:pPr>
              <a:lnSpc>
                <a:spcPct val="150000"/>
              </a:lnSpc>
            </a:pPr>
            <a:r>
              <a:rPr lang="en-US" altLang="ko-KR" sz="1400" dirty="0"/>
              <a:t>2.1 </a:t>
            </a:r>
            <a:r>
              <a:rPr lang="ko-KR" altLang="en-US" sz="1400" dirty="0"/>
              <a:t>회귀계수</a:t>
            </a:r>
            <a:r>
              <a:rPr lang="ko-KR" altLang="es-ES" sz="1400" dirty="0"/>
              <a:t> </a:t>
            </a:r>
            <a:r>
              <a:rPr lang="en-US" altLang="ko-KR" sz="1400" dirty="0"/>
              <a:t>(</a:t>
            </a:r>
            <a:r>
              <a:rPr lang="ko-KR" altLang="es-ES" sz="1400" dirty="0"/>
              <a:t>𝛽</a:t>
            </a:r>
            <a:r>
              <a:rPr lang="en-US" altLang="ko-KR" sz="1400" dirty="0"/>
              <a:t>)</a:t>
            </a:r>
            <a:r>
              <a:rPr lang="ko-KR" altLang="en-US" sz="1400" dirty="0"/>
              <a:t> 추정 방법 </a:t>
            </a:r>
            <a:endParaRPr lang="en-US" altLang="ko-KR" sz="1400" dirty="0"/>
          </a:p>
        </p:txBody>
      </p:sp>
      <p:sp>
        <p:nvSpPr>
          <p:cNvPr id="8" name="직사각형 7">
            <a:extLst>
              <a:ext uri="{FF2B5EF4-FFF2-40B4-BE49-F238E27FC236}">
                <a16:creationId xmlns:a16="http://schemas.microsoft.com/office/drawing/2014/main" id="{EE9642AA-5630-46D1-B455-4030B60DF2BE}"/>
              </a:ext>
            </a:extLst>
          </p:cNvPr>
          <p:cNvSpPr/>
          <p:nvPr/>
        </p:nvSpPr>
        <p:spPr>
          <a:xfrm>
            <a:off x="428752" y="1069137"/>
            <a:ext cx="3199915" cy="307777"/>
          </a:xfrm>
          <a:prstGeom prst="rect">
            <a:avLst/>
          </a:prstGeom>
          <a:solidFill>
            <a:schemeClr val="tx2">
              <a:lumMod val="20000"/>
              <a:lumOff val="80000"/>
            </a:schemeClr>
          </a:solidFill>
          <a:ln>
            <a:solidFill>
              <a:schemeClr val="accent1">
                <a:lumMod val="75000"/>
              </a:schemeClr>
            </a:solidFill>
          </a:ln>
        </p:spPr>
        <p:txBody>
          <a:bodyPr wrap="none">
            <a:spAutoFit/>
          </a:bodyPr>
          <a:lstStyle/>
          <a:p>
            <a:r>
              <a:rPr lang="en-US" altLang="ko-KR" sz="1400" dirty="0"/>
              <a:t>2. </a:t>
            </a:r>
            <a:r>
              <a:rPr lang="ko-KR" altLang="en-US" sz="1400" dirty="0"/>
              <a:t>회귀 계수 추정 </a:t>
            </a:r>
            <a:r>
              <a:rPr lang="en-US" altLang="ko-KR" sz="1400" dirty="0"/>
              <a:t>(OLS)</a:t>
            </a:r>
            <a:r>
              <a:rPr lang="ko-KR" altLang="en-US" sz="1400" dirty="0"/>
              <a:t>및 유의성 검정</a:t>
            </a:r>
          </a:p>
        </p:txBody>
      </p:sp>
      <p:sp>
        <p:nvSpPr>
          <p:cNvPr id="23" name="TextBox 22">
            <a:extLst>
              <a:ext uri="{FF2B5EF4-FFF2-40B4-BE49-F238E27FC236}">
                <a16:creationId xmlns:a16="http://schemas.microsoft.com/office/drawing/2014/main" id="{AEF5AF23-F53D-4C69-99A8-22ABFF80943E}"/>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24" name="제목 1">
            <a:extLst>
              <a:ext uri="{FF2B5EF4-FFF2-40B4-BE49-F238E27FC236}">
                <a16:creationId xmlns:a16="http://schemas.microsoft.com/office/drawing/2014/main" id="{E3B1BDFB-A4D7-4BE6-A208-1BA24432B2DE}"/>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99451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슬라이드 번호 개체 틀 2">
            <a:extLst>
              <a:ext uri="{FF2B5EF4-FFF2-40B4-BE49-F238E27FC236}">
                <a16:creationId xmlns:a16="http://schemas.microsoft.com/office/drawing/2014/main" id="{7FFFC24A-33C9-417D-90D1-A78BB66A35BA}"/>
              </a:ext>
            </a:extLst>
          </p:cNvPr>
          <p:cNvSpPr>
            <a:spLocks noGrp="1"/>
          </p:cNvSpPr>
          <p:nvPr>
            <p:ph type="sldNum" sz="quarter" idx="12"/>
          </p:nvPr>
        </p:nvSpPr>
        <p:spPr/>
        <p:txBody>
          <a:bodyPr/>
          <a:lstStyle/>
          <a:p>
            <a:fld id="{DE77BB65-F969-4654-BF30-45C70C1BE112}" type="slidenum">
              <a:rPr lang="ko-KR" altLang="en-US" smtClean="0"/>
              <a:pPr/>
              <a:t>5</a:t>
            </a:fld>
            <a:endParaRPr lang="ko-KR" altLang="en-US"/>
          </a:p>
        </p:txBody>
      </p:sp>
      <p:sp>
        <p:nvSpPr>
          <p:cNvPr id="2" name="바닥글 개체 틀 1">
            <a:extLst>
              <a:ext uri="{FF2B5EF4-FFF2-40B4-BE49-F238E27FC236}">
                <a16:creationId xmlns:a16="http://schemas.microsoft.com/office/drawing/2014/main" id="{C0EFCD10-BAD6-454A-B5FD-EA7398A32B5D}"/>
              </a:ext>
            </a:extLst>
          </p:cNvPr>
          <p:cNvSpPr>
            <a:spLocks noGrp="1"/>
          </p:cNvSpPr>
          <p:nvPr>
            <p:ph type="ftr" sz="quarter" idx="11"/>
          </p:nvPr>
        </p:nvSpPr>
        <p:spPr/>
        <p:txBody>
          <a:bodyPr/>
          <a:lstStyle/>
          <a:p>
            <a:r>
              <a:rPr lang="en-US" altLang="ko-KR"/>
              <a:t>UBION PBL- FBA</a:t>
            </a:r>
            <a:endParaRPr lang="ko-KR" altLang="en-US"/>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A98A76CF-33D9-4FFA-A63E-7EF9062B0E3C}"/>
                  </a:ext>
                </a:extLst>
              </p:cNvPr>
              <p:cNvSpPr/>
              <p:nvPr/>
            </p:nvSpPr>
            <p:spPr>
              <a:xfrm>
                <a:off x="1081416" y="1456914"/>
                <a:ext cx="1496078" cy="105315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000" dirty="0">
                    <a:solidFill>
                      <a:schemeClr val="tx1"/>
                    </a:solidFill>
                  </a:rPr>
                  <a:t>관측</a:t>
                </a:r>
                <a:r>
                  <a:rPr lang="en-US" altLang="ko-KR" sz="1000" dirty="0">
                    <a:solidFill>
                      <a:schemeClr val="tx1"/>
                    </a:solidFill>
                  </a:rPr>
                  <a:t> </a:t>
                </a:r>
                <a:r>
                  <a:rPr lang="ko-KR" altLang="en-US" sz="1000" dirty="0" err="1">
                    <a:solidFill>
                      <a:schemeClr val="tx1"/>
                    </a:solidFill>
                  </a:rPr>
                  <a:t>전체수</a:t>
                </a:r>
                <a:r>
                  <a:rPr lang="ko-KR" altLang="en-US" sz="1000" dirty="0">
                    <a:solidFill>
                      <a:schemeClr val="tx1"/>
                    </a:solidFill>
                  </a:rPr>
                  <a:t> </a:t>
                </a:r>
                <a:r>
                  <a:rPr lang="en-US" altLang="ko-KR" sz="1000" dirty="0">
                    <a:solidFill>
                      <a:schemeClr val="tx1"/>
                    </a:solidFill>
                  </a:rPr>
                  <a:t>(N)</a:t>
                </a:r>
              </a:p>
              <a:p>
                <a:pPr algn="ctr">
                  <a:lnSpc>
                    <a:spcPct val="150000"/>
                  </a:lnSpc>
                </a:pPr>
                <a:r>
                  <a:rPr lang="ko-KR" altLang="en-US" sz="1000" dirty="0">
                    <a:solidFill>
                      <a:schemeClr val="tx1"/>
                    </a:solidFill>
                  </a:rPr>
                  <a:t>모평균</a:t>
                </a:r>
                <a:r>
                  <a:rPr lang="en-US" altLang="ko-KR" sz="1000" dirty="0">
                    <a:solidFill>
                      <a:schemeClr val="tx1"/>
                    </a:solidFill>
                  </a:rPr>
                  <a:t>(μ)</a:t>
                </a:r>
              </a:p>
              <a:p>
                <a:pPr algn="ctr">
                  <a:lnSpc>
                    <a:spcPct val="150000"/>
                  </a:lnSpc>
                </a:pPr>
                <a:r>
                  <a:rPr lang="ko-KR" altLang="en-US" sz="1000" dirty="0" err="1">
                    <a:solidFill>
                      <a:schemeClr val="tx1"/>
                    </a:solidFill>
                  </a:rPr>
                  <a:t>모표준편차</a:t>
                </a:r>
                <a:r>
                  <a:rPr lang="en-US" altLang="ko-KR" sz="1000" dirty="0">
                    <a:solidFill>
                      <a:schemeClr val="tx1"/>
                    </a:solidFill>
                  </a:rPr>
                  <a:t>(σ)</a:t>
                </a:r>
              </a:p>
              <a:p>
                <a:pPr algn="ctr">
                  <a:lnSpc>
                    <a:spcPct val="150000"/>
                  </a:lnSpc>
                </a:pPr>
                <a:r>
                  <a:rPr lang="ko-KR" altLang="en-US" sz="1000" dirty="0" err="1">
                    <a:solidFill>
                      <a:schemeClr val="tx1"/>
                    </a:solidFill>
                  </a:rPr>
                  <a:t>모분산</a:t>
                </a:r>
                <a:r>
                  <a:rPr lang="en-US" altLang="ko-KR" sz="1000" dirty="0">
                    <a:solidFill>
                      <a:schemeClr val="tx1"/>
                    </a:solidFill>
                  </a:rPr>
                  <a:t>(</a:t>
                </a:r>
                <a14:m>
                  <m:oMath xmlns:m="http://schemas.openxmlformats.org/officeDocument/2006/math">
                    <m:sSup>
                      <m:sSupPr>
                        <m:ctrlPr>
                          <a:rPr lang="en-US" altLang="ko-KR" sz="1000" i="1" smtClean="0">
                            <a:solidFill>
                              <a:schemeClr val="tx1"/>
                            </a:solidFill>
                            <a:latin typeface="Cambria Math" panose="02040503050406030204" pitchFamily="18" charset="0"/>
                          </a:rPr>
                        </m:ctrlPr>
                      </m:sSupPr>
                      <m:e>
                        <m:r>
                          <a:rPr lang="ko-KR" altLang="en-US" sz="1000" i="1" smtClean="0">
                            <a:solidFill>
                              <a:schemeClr val="tx1"/>
                            </a:solidFill>
                            <a:latin typeface="Cambria Math" panose="02040503050406030204" pitchFamily="18" charset="0"/>
                          </a:rPr>
                          <m:t>𝜎</m:t>
                        </m:r>
                      </m:e>
                      <m:sup>
                        <m:r>
                          <a:rPr lang="en-US" altLang="ko-KR" sz="1000" b="0" i="1" smtClean="0">
                            <a:solidFill>
                              <a:schemeClr val="tx1"/>
                            </a:solidFill>
                            <a:latin typeface="Cambria Math" panose="02040503050406030204" pitchFamily="18" charset="0"/>
                          </a:rPr>
                          <m:t>2</m:t>
                        </m:r>
                      </m:sup>
                    </m:sSup>
                  </m:oMath>
                </a14:m>
                <a:r>
                  <a:rPr lang="en-US" altLang="ko-KR" sz="1000" dirty="0">
                    <a:solidFill>
                      <a:schemeClr val="tx1"/>
                    </a:solidFill>
                  </a:rPr>
                  <a:t>)</a:t>
                </a:r>
              </a:p>
            </p:txBody>
          </p:sp>
        </mc:Choice>
        <mc:Fallback xmlns="">
          <p:sp>
            <p:nvSpPr>
              <p:cNvPr id="12" name="직사각형 11">
                <a:extLst>
                  <a:ext uri="{FF2B5EF4-FFF2-40B4-BE49-F238E27FC236}">
                    <a16:creationId xmlns:a16="http://schemas.microsoft.com/office/drawing/2014/main" id="{A98A76CF-33D9-4FFA-A63E-7EF9062B0E3C}"/>
                  </a:ext>
                </a:extLst>
              </p:cNvPr>
              <p:cNvSpPr>
                <a:spLocks noRot="1" noChangeAspect="1" noMove="1" noResize="1" noEditPoints="1" noAdjustHandles="1" noChangeArrowheads="1" noChangeShapeType="1" noTextEdit="1"/>
              </p:cNvSpPr>
              <p:nvPr/>
            </p:nvSpPr>
            <p:spPr>
              <a:xfrm>
                <a:off x="1081416" y="1456914"/>
                <a:ext cx="1496078" cy="1053155"/>
              </a:xfrm>
              <a:prstGeom prst="rect">
                <a:avLst/>
              </a:prstGeom>
              <a:blipFill>
                <a:blip r:embed="rId2"/>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B7959D98-10DD-4C21-A95C-7B2309FDF1AB}"/>
                  </a:ext>
                </a:extLst>
              </p:cNvPr>
              <p:cNvSpPr/>
              <p:nvPr/>
            </p:nvSpPr>
            <p:spPr>
              <a:xfrm>
                <a:off x="6228184" y="1456914"/>
                <a:ext cx="1496078" cy="94921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000" b="1" dirty="0">
                    <a:solidFill>
                      <a:schemeClr val="tx1"/>
                    </a:solidFill>
                  </a:rPr>
                  <a:t>표본</a:t>
                </a:r>
                <a:r>
                  <a:rPr lang="en-US" altLang="ko-KR" sz="1000" b="1" dirty="0">
                    <a:solidFill>
                      <a:schemeClr val="tx1"/>
                    </a:solidFill>
                  </a:rPr>
                  <a:t> </a:t>
                </a:r>
                <a:r>
                  <a:rPr lang="ko-KR" altLang="en-US" sz="1000" b="1" dirty="0">
                    <a:solidFill>
                      <a:schemeClr val="tx1"/>
                    </a:solidFill>
                  </a:rPr>
                  <a:t>수</a:t>
                </a:r>
                <a:r>
                  <a:rPr lang="en-US" altLang="ko-KR" sz="1000" b="1" dirty="0">
                    <a:solidFill>
                      <a:schemeClr val="tx1"/>
                    </a:solidFill>
                  </a:rPr>
                  <a:t>(n)</a:t>
                </a:r>
              </a:p>
              <a:p>
                <a:pPr algn="ctr">
                  <a:lnSpc>
                    <a:spcPct val="150000"/>
                  </a:lnSpc>
                </a:pPr>
                <a:r>
                  <a:rPr lang="ko-KR" altLang="en-US" sz="1000" b="1" dirty="0">
                    <a:solidFill>
                      <a:schemeClr val="tx1"/>
                    </a:solidFill>
                  </a:rPr>
                  <a:t>표본평균</a:t>
                </a:r>
                <a:r>
                  <a:rPr lang="en-US" altLang="ko-KR" sz="1000" b="1" dirty="0">
                    <a:solidFill>
                      <a:schemeClr val="tx1"/>
                    </a:solidFill>
                  </a:rPr>
                  <a:t>(</a:t>
                </a:r>
                <a14:m>
                  <m:oMath xmlns:m="http://schemas.openxmlformats.org/officeDocument/2006/math">
                    <m:bar>
                      <m:barPr>
                        <m:pos m:val="top"/>
                        <m:ctrlPr>
                          <a:rPr lang="en-US" altLang="ko-KR" sz="1000" b="1" i="1" smtClean="0">
                            <a:solidFill>
                              <a:schemeClr val="tx1"/>
                            </a:solidFill>
                            <a:latin typeface="Cambria Math" panose="02040503050406030204" pitchFamily="18" charset="0"/>
                          </a:rPr>
                        </m:ctrlPr>
                      </m:barPr>
                      <m:e>
                        <m:r>
                          <a:rPr lang="en-US" altLang="ko-KR" sz="1000" b="1" i="1" smtClean="0">
                            <a:solidFill>
                              <a:schemeClr val="tx1"/>
                            </a:solidFill>
                            <a:latin typeface="Cambria Math" panose="02040503050406030204" pitchFamily="18" charset="0"/>
                          </a:rPr>
                          <m:t>𝑿</m:t>
                        </m:r>
                      </m:e>
                    </m:bar>
                  </m:oMath>
                </a14:m>
                <a:r>
                  <a:rPr lang="en-US" altLang="ko-KR" sz="1000" b="1" dirty="0">
                    <a:solidFill>
                      <a:schemeClr val="tx1"/>
                    </a:solidFill>
                  </a:rPr>
                  <a:t>)</a:t>
                </a:r>
              </a:p>
              <a:p>
                <a:pPr algn="ctr">
                  <a:lnSpc>
                    <a:spcPct val="150000"/>
                  </a:lnSpc>
                </a:pPr>
                <a:r>
                  <a:rPr lang="ko-KR" altLang="en-US" sz="1000" b="1" dirty="0" err="1">
                    <a:solidFill>
                      <a:schemeClr val="tx1"/>
                    </a:solidFill>
                  </a:rPr>
                  <a:t>표본표준편차</a:t>
                </a:r>
                <a:r>
                  <a:rPr lang="en-US" altLang="ko-KR" sz="1000" b="1" dirty="0">
                    <a:solidFill>
                      <a:schemeClr val="tx1"/>
                    </a:solidFill>
                  </a:rPr>
                  <a:t>(s)</a:t>
                </a:r>
              </a:p>
              <a:p>
                <a:pPr algn="ctr">
                  <a:lnSpc>
                    <a:spcPct val="150000"/>
                  </a:lnSpc>
                </a:pPr>
                <a:r>
                  <a:rPr lang="ko-KR" altLang="en-US" sz="1000" b="1" dirty="0">
                    <a:solidFill>
                      <a:schemeClr val="tx1"/>
                    </a:solidFill>
                  </a:rPr>
                  <a:t>표본분산</a:t>
                </a:r>
                <a:r>
                  <a:rPr lang="en-US" altLang="ko-KR" sz="1000" b="1" dirty="0">
                    <a:solidFill>
                      <a:schemeClr val="tx1"/>
                    </a:solidFill>
                  </a:rPr>
                  <a:t>(</a:t>
                </a:r>
                <a14:m>
                  <m:oMath xmlns:m="http://schemas.openxmlformats.org/officeDocument/2006/math">
                    <m:sSup>
                      <m:sSupPr>
                        <m:ctrlPr>
                          <a:rPr lang="en-US" altLang="ko-KR" sz="1000" b="1" i="1" smtClean="0">
                            <a:solidFill>
                              <a:schemeClr val="tx1"/>
                            </a:solidFill>
                            <a:latin typeface="Cambria Math" panose="02040503050406030204" pitchFamily="18" charset="0"/>
                          </a:rPr>
                        </m:ctrlPr>
                      </m:sSupPr>
                      <m:e>
                        <m:r>
                          <a:rPr lang="en-US" altLang="ko-KR" sz="1000" b="1" i="1" smtClean="0">
                            <a:solidFill>
                              <a:schemeClr val="tx1"/>
                            </a:solidFill>
                            <a:latin typeface="Cambria Math" panose="02040503050406030204" pitchFamily="18" charset="0"/>
                          </a:rPr>
                          <m:t>𝒔</m:t>
                        </m:r>
                      </m:e>
                      <m:sup>
                        <m:r>
                          <a:rPr lang="en-US" altLang="ko-KR" sz="1000" b="1" i="1" smtClean="0">
                            <a:solidFill>
                              <a:schemeClr val="tx1"/>
                            </a:solidFill>
                            <a:latin typeface="Cambria Math" panose="02040503050406030204" pitchFamily="18" charset="0"/>
                          </a:rPr>
                          <m:t>𝟐</m:t>
                        </m:r>
                      </m:sup>
                    </m:sSup>
                  </m:oMath>
                </a14:m>
                <a:r>
                  <a:rPr lang="en-US" altLang="ko-KR" sz="1000" b="1" dirty="0">
                    <a:solidFill>
                      <a:schemeClr val="tx1"/>
                    </a:solidFill>
                  </a:rPr>
                  <a:t>)</a:t>
                </a:r>
              </a:p>
            </p:txBody>
          </p:sp>
        </mc:Choice>
        <mc:Fallback xmlns="">
          <p:sp>
            <p:nvSpPr>
              <p:cNvPr id="14" name="직사각형 13">
                <a:extLst>
                  <a:ext uri="{FF2B5EF4-FFF2-40B4-BE49-F238E27FC236}">
                    <a16:creationId xmlns:a16="http://schemas.microsoft.com/office/drawing/2014/main" id="{B7959D98-10DD-4C21-A95C-7B2309FDF1AB}"/>
                  </a:ext>
                </a:extLst>
              </p:cNvPr>
              <p:cNvSpPr>
                <a:spLocks noRot="1" noChangeAspect="1" noMove="1" noResize="1" noEditPoints="1" noAdjustHandles="1" noChangeArrowheads="1" noChangeShapeType="1" noTextEdit="1"/>
              </p:cNvSpPr>
              <p:nvPr/>
            </p:nvSpPr>
            <p:spPr>
              <a:xfrm>
                <a:off x="6228184" y="1456914"/>
                <a:ext cx="1496078" cy="949218"/>
              </a:xfrm>
              <a:prstGeom prst="rect">
                <a:avLst/>
              </a:prstGeom>
              <a:blipFill>
                <a:blip r:embed="rId3"/>
                <a:stretch>
                  <a:fillRect b="-6410"/>
                </a:stretch>
              </a:blipFill>
              <a:ln>
                <a:noFill/>
              </a:ln>
            </p:spPr>
            <p:txBody>
              <a:bodyPr/>
              <a:lstStyle/>
              <a:p>
                <a:r>
                  <a:rPr lang="ko-KR" altLang="en-US">
                    <a:noFill/>
                  </a:rPr>
                  <a:t> </a:t>
                </a:r>
              </a:p>
            </p:txBody>
          </p:sp>
        </mc:Fallback>
      </mc:AlternateContent>
      <p:pic>
        <p:nvPicPr>
          <p:cNvPr id="15" name="그림 14">
            <a:extLst>
              <a:ext uri="{FF2B5EF4-FFF2-40B4-BE49-F238E27FC236}">
                <a16:creationId xmlns:a16="http://schemas.microsoft.com/office/drawing/2014/main" id="{0C0DC2EF-1D6C-4AF0-8721-399FD5D19DE7}"/>
              </a:ext>
            </a:extLst>
          </p:cNvPr>
          <p:cNvPicPr>
            <a:picLocks noChangeAspect="1"/>
          </p:cNvPicPr>
          <p:nvPr/>
        </p:nvPicPr>
        <p:blipFill>
          <a:blip r:embed="rId4"/>
          <a:stretch>
            <a:fillRect/>
          </a:stretch>
        </p:blipFill>
        <p:spPr>
          <a:xfrm>
            <a:off x="2733118" y="1141795"/>
            <a:ext cx="3421760" cy="1337351"/>
          </a:xfrm>
          <a:prstGeom prst="rect">
            <a:avLst/>
          </a:prstGeom>
        </p:spPr>
      </p:pic>
      <p:sp>
        <p:nvSpPr>
          <p:cNvPr id="6" name="TextBox 5">
            <a:extLst>
              <a:ext uri="{FF2B5EF4-FFF2-40B4-BE49-F238E27FC236}">
                <a16:creationId xmlns:a16="http://schemas.microsoft.com/office/drawing/2014/main" id="{99ABF289-D80B-4828-B56D-8F45FF404A38}"/>
              </a:ext>
            </a:extLst>
          </p:cNvPr>
          <p:cNvSpPr txBox="1"/>
          <p:nvPr/>
        </p:nvSpPr>
        <p:spPr>
          <a:xfrm>
            <a:off x="1558931" y="2726179"/>
            <a:ext cx="1123164" cy="307777"/>
          </a:xfrm>
          <a:prstGeom prst="rect">
            <a:avLst/>
          </a:prstGeom>
          <a:solidFill>
            <a:schemeClr val="accent6">
              <a:lumMod val="20000"/>
              <a:lumOff val="80000"/>
            </a:schemeClr>
          </a:solidFill>
          <a:ln w="19050">
            <a:solidFill>
              <a:schemeClr val="accent1">
                <a:lumMod val="60000"/>
                <a:lumOff val="40000"/>
              </a:schemeClr>
            </a:solidFill>
          </a:ln>
        </p:spPr>
        <p:txBody>
          <a:bodyPr wrap="square" rtlCol="0">
            <a:spAutoFit/>
          </a:bodyPr>
          <a:lstStyle/>
          <a:p>
            <a:pPr algn="ctr"/>
            <a:r>
              <a:rPr lang="en-US" altLang="ko-KR" sz="1400" dirty="0"/>
              <a:t>Z</a:t>
            </a:r>
            <a:r>
              <a:rPr lang="ko-KR" altLang="en-US" sz="1400" dirty="0"/>
              <a:t> </a:t>
            </a:r>
            <a:r>
              <a:rPr lang="en-US" altLang="ko-KR" sz="1400" dirty="0"/>
              <a:t>-</a:t>
            </a:r>
            <a:r>
              <a:rPr lang="ko-KR" altLang="en-US" sz="1400" dirty="0"/>
              <a:t> </a:t>
            </a:r>
            <a:r>
              <a:rPr lang="en-US" altLang="ko-KR" sz="1400" dirty="0"/>
              <a:t>test</a:t>
            </a:r>
            <a:endParaRPr lang="ko-KR" altLang="en-US" sz="1400" dirty="0"/>
          </a:p>
        </p:txBody>
      </p:sp>
      <p:sp>
        <p:nvSpPr>
          <p:cNvPr id="16" name="TextBox 15">
            <a:extLst>
              <a:ext uri="{FF2B5EF4-FFF2-40B4-BE49-F238E27FC236}">
                <a16:creationId xmlns:a16="http://schemas.microsoft.com/office/drawing/2014/main" id="{A7BC853E-1A4A-4ABD-B391-BA900FDED14C}"/>
              </a:ext>
            </a:extLst>
          </p:cNvPr>
          <p:cNvSpPr txBox="1"/>
          <p:nvPr/>
        </p:nvSpPr>
        <p:spPr>
          <a:xfrm>
            <a:off x="6228184" y="2690148"/>
            <a:ext cx="1123164" cy="338554"/>
          </a:xfrm>
          <a:prstGeom prst="rect">
            <a:avLst/>
          </a:prstGeom>
          <a:solidFill>
            <a:schemeClr val="accent5">
              <a:lumMod val="20000"/>
              <a:lumOff val="80000"/>
            </a:schemeClr>
          </a:solidFill>
          <a:ln w="19050">
            <a:solidFill>
              <a:schemeClr val="accent1">
                <a:lumMod val="60000"/>
                <a:lumOff val="40000"/>
              </a:schemeClr>
            </a:solidFill>
          </a:ln>
        </p:spPr>
        <p:txBody>
          <a:bodyPr wrap="square" rtlCol="0">
            <a:spAutoFit/>
          </a:bodyPr>
          <a:lstStyle/>
          <a:p>
            <a:pPr algn="ctr"/>
            <a:r>
              <a:rPr lang="en-US" altLang="ko-KR" sz="1600" dirty="0"/>
              <a:t>t</a:t>
            </a:r>
            <a:r>
              <a:rPr lang="ko-KR" altLang="en-US" sz="1600" dirty="0"/>
              <a:t> </a:t>
            </a:r>
            <a:r>
              <a:rPr lang="en-US" altLang="ko-KR" sz="1600" dirty="0"/>
              <a:t>-</a:t>
            </a:r>
            <a:r>
              <a:rPr lang="ko-KR" altLang="en-US" sz="1600" dirty="0"/>
              <a:t> </a:t>
            </a:r>
            <a:r>
              <a:rPr lang="en-US" altLang="ko-KR" sz="1600" dirty="0"/>
              <a:t>test</a:t>
            </a:r>
            <a:endParaRPr lang="ko-KR" altLang="en-US" sz="1600" dirty="0"/>
          </a:p>
        </p:txBody>
      </p:sp>
      <p:sp>
        <p:nvSpPr>
          <p:cNvPr id="9" name="TextBox 8">
            <a:extLst>
              <a:ext uri="{FF2B5EF4-FFF2-40B4-BE49-F238E27FC236}">
                <a16:creationId xmlns:a16="http://schemas.microsoft.com/office/drawing/2014/main" id="{1C5F422A-54BC-4065-9C31-97434529A70A}"/>
              </a:ext>
            </a:extLst>
          </p:cNvPr>
          <p:cNvSpPr txBox="1"/>
          <p:nvPr/>
        </p:nvSpPr>
        <p:spPr>
          <a:xfrm>
            <a:off x="6154878" y="3263531"/>
            <a:ext cx="2376264" cy="553998"/>
          </a:xfrm>
          <a:prstGeom prst="rect">
            <a:avLst/>
          </a:prstGeom>
          <a:noFill/>
        </p:spPr>
        <p:txBody>
          <a:bodyPr wrap="square" rtlCol="0">
            <a:spAutoFit/>
          </a:bodyPr>
          <a:lstStyle/>
          <a:p>
            <a:pPr marL="285750" indent="-285750">
              <a:buFont typeface="Wingdings" panose="05000000000000000000" pitchFamily="2" charset="2"/>
              <a:buChar char="§"/>
            </a:pPr>
            <a:r>
              <a:rPr lang="ko-KR" altLang="en-US" sz="1000" b="1" i="1" dirty="0"/>
              <a:t>대부분</a:t>
            </a:r>
            <a:endParaRPr lang="en-US" altLang="ko-KR" sz="1000" b="1" i="1" dirty="0"/>
          </a:p>
          <a:p>
            <a:pPr marL="285750" indent="-285750">
              <a:buFont typeface="Wingdings" panose="05000000000000000000" pitchFamily="2" charset="2"/>
              <a:buChar char="§"/>
            </a:pPr>
            <a:r>
              <a:rPr lang="en-US" altLang="ko-KR" sz="1000" b="1" i="1" dirty="0"/>
              <a:t>t</a:t>
            </a:r>
            <a:r>
              <a:rPr lang="ko-KR" altLang="en-US" sz="1000" b="1" i="1" dirty="0"/>
              <a:t>분포 사용</a:t>
            </a:r>
            <a:endParaRPr lang="en-US" altLang="ko-KR" sz="1000" b="1" i="1" dirty="0"/>
          </a:p>
          <a:p>
            <a:pPr marL="285750" indent="-285750">
              <a:buFont typeface="Wingdings" panose="05000000000000000000" pitchFamily="2" charset="2"/>
              <a:buChar char="§"/>
            </a:pPr>
            <a:r>
              <a:rPr lang="en-US" altLang="ko-KR" sz="1000" b="1" i="1" dirty="0"/>
              <a:t>n</a:t>
            </a:r>
            <a:r>
              <a:rPr lang="ko-KR" altLang="en-US" sz="1000" b="1" i="1" dirty="0"/>
              <a:t>커지면  </a:t>
            </a:r>
            <a:r>
              <a:rPr lang="en-US" altLang="ko-KR" sz="1000" b="1" i="1" dirty="0"/>
              <a:t>t</a:t>
            </a:r>
            <a:r>
              <a:rPr lang="ko-KR" altLang="en-US" sz="1000" b="1" i="1" dirty="0"/>
              <a:t>분포는 표준정규분포</a:t>
            </a:r>
          </a:p>
        </p:txBody>
      </p:sp>
      <p:sp>
        <p:nvSpPr>
          <p:cNvPr id="17" name="TextBox 16">
            <a:extLst>
              <a:ext uri="{FF2B5EF4-FFF2-40B4-BE49-F238E27FC236}">
                <a16:creationId xmlns:a16="http://schemas.microsoft.com/office/drawing/2014/main" id="{BDD4CDEA-C5B6-4C21-AB6E-6D765AD81313}"/>
              </a:ext>
            </a:extLst>
          </p:cNvPr>
          <p:cNvSpPr txBox="1"/>
          <p:nvPr/>
        </p:nvSpPr>
        <p:spPr>
          <a:xfrm>
            <a:off x="867148" y="3260673"/>
            <a:ext cx="2376264" cy="246221"/>
          </a:xfrm>
          <a:prstGeom prst="rect">
            <a:avLst/>
          </a:prstGeom>
          <a:noFill/>
        </p:spPr>
        <p:txBody>
          <a:bodyPr wrap="square" rtlCol="0">
            <a:spAutoFit/>
          </a:bodyPr>
          <a:lstStyle/>
          <a:p>
            <a:pPr marL="285750" indent="-285750">
              <a:buFont typeface="Wingdings" panose="05000000000000000000" pitchFamily="2" charset="2"/>
              <a:buChar char="§"/>
            </a:pPr>
            <a:r>
              <a:rPr lang="en-US" altLang="ko-KR" sz="1000" b="1" i="1" dirty="0"/>
              <a:t>Z</a:t>
            </a:r>
            <a:r>
              <a:rPr lang="ko-KR" altLang="en-US" sz="1000" b="1" i="1" dirty="0"/>
              <a:t>분포 </a:t>
            </a:r>
            <a:r>
              <a:rPr lang="en-US" altLang="ko-KR" sz="1000" b="1" i="1" dirty="0"/>
              <a:t>(</a:t>
            </a:r>
            <a:r>
              <a:rPr lang="ko-KR" altLang="en-US" sz="1000" b="1" i="1" dirty="0"/>
              <a:t>표준정규분포</a:t>
            </a:r>
            <a:r>
              <a:rPr lang="en-US" altLang="ko-KR" sz="1000" b="1" i="1" dirty="0"/>
              <a:t>)</a:t>
            </a:r>
            <a:r>
              <a:rPr lang="ko-KR" altLang="en-US" sz="1000" b="1" i="1" dirty="0"/>
              <a:t>사용</a:t>
            </a:r>
            <a:endParaRPr lang="en-US" altLang="ko-KR" sz="1000" b="1" i="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09E8BE4-169C-4DEF-8733-A79510CCEA36}"/>
                  </a:ext>
                </a:extLst>
              </p:cNvPr>
              <p:cNvSpPr txBox="1"/>
              <p:nvPr/>
            </p:nvSpPr>
            <p:spPr>
              <a:xfrm>
                <a:off x="561126" y="3603292"/>
                <a:ext cx="2321878" cy="485646"/>
              </a:xfrm>
              <a:prstGeom prst="rect">
                <a:avLst/>
              </a:prstGeom>
              <a:solidFill>
                <a:schemeClr val="accent6">
                  <a:lumMod val="20000"/>
                  <a:lumOff val="80000"/>
                </a:schemeClr>
              </a:solidFill>
              <a:ln w="19050">
                <a:solidFill>
                  <a:schemeClr val="accent1">
                    <a:lumMod val="60000"/>
                    <a:lumOff val="40000"/>
                  </a:schemeClr>
                </a:solidFill>
              </a:ln>
            </p:spPr>
            <p:txBody>
              <a:bodyPr wrap="square" rtlCol="0">
                <a:spAutoFit/>
              </a:bodyPr>
              <a:lstStyle/>
              <a:p>
                <a:pPr algn="ctr"/>
                <a:r>
                  <a:rPr lang="en-US" altLang="ko-KR" dirty="0"/>
                  <a:t>z-value  =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𝑋</m:t>
                        </m:r>
                        <m:r>
                          <a:rPr lang="en-US" altLang="ko-KR" b="0" i="1" smtClean="0">
                            <a:latin typeface="Cambria Math" panose="02040503050406030204" pitchFamily="18" charset="0"/>
                          </a:rPr>
                          <m:t> − </m:t>
                        </m:r>
                        <m:r>
                          <a:rPr lang="ko-KR" altLang="en-US" b="0" i="1" smtClean="0">
                            <a:latin typeface="Cambria Math" panose="02040503050406030204" pitchFamily="18" charset="0"/>
                          </a:rPr>
                          <m:t>𝜇</m:t>
                        </m:r>
                      </m:num>
                      <m:den>
                        <m:r>
                          <a:rPr lang="ko-KR" altLang="en-US" i="1" smtClean="0">
                            <a:latin typeface="Cambria Math" panose="02040503050406030204" pitchFamily="18" charset="0"/>
                          </a:rPr>
                          <m:t>𝜎</m:t>
                        </m:r>
                      </m:den>
                    </m:f>
                  </m:oMath>
                </a14:m>
                <a:endParaRPr lang="ko-KR" altLang="en-US" dirty="0"/>
              </a:p>
            </p:txBody>
          </p:sp>
        </mc:Choice>
        <mc:Fallback xmlns="">
          <p:sp>
            <p:nvSpPr>
              <p:cNvPr id="10" name="TextBox 9">
                <a:extLst>
                  <a:ext uri="{FF2B5EF4-FFF2-40B4-BE49-F238E27FC236}">
                    <a16:creationId xmlns:a16="http://schemas.microsoft.com/office/drawing/2014/main" id="{209E8BE4-169C-4DEF-8733-A79510CCEA36}"/>
                  </a:ext>
                </a:extLst>
              </p:cNvPr>
              <p:cNvSpPr txBox="1">
                <a:spLocks noRot="1" noChangeAspect="1" noMove="1" noResize="1" noEditPoints="1" noAdjustHandles="1" noChangeArrowheads="1" noChangeShapeType="1" noTextEdit="1"/>
              </p:cNvSpPr>
              <p:nvPr/>
            </p:nvSpPr>
            <p:spPr>
              <a:xfrm>
                <a:off x="561126" y="3603292"/>
                <a:ext cx="2321878" cy="485646"/>
              </a:xfrm>
              <a:prstGeom prst="rect">
                <a:avLst/>
              </a:prstGeom>
              <a:blipFill>
                <a:blip r:embed="rId5"/>
                <a:stretch>
                  <a:fillRect b="-3614"/>
                </a:stretch>
              </a:blipFill>
              <a:ln w="19050">
                <a:solidFill>
                  <a:schemeClr val="accent1">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0DB38CC-72B7-439D-87C6-D6280F9872B8}"/>
                  </a:ext>
                </a:extLst>
              </p:cNvPr>
              <p:cNvSpPr txBox="1"/>
              <p:nvPr/>
            </p:nvSpPr>
            <p:spPr>
              <a:xfrm>
                <a:off x="6209264" y="3916879"/>
                <a:ext cx="2321878" cy="679353"/>
              </a:xfrm>
              <a:prstGeom prst="rect">
                <a:avLst/>
              </a:prstGeom>
              <a:solidFill>
                <a:schemeClr val="accent5">
                  <a:lumMod val="20000"/>
                  <a:lumOff val="80000"/>
                </a:schemeClr>
              </a:solidFill>
              <a:ln w="28575">
                <a:solidFill>
                  <a:schemeClr val="accent1"/>
                </a:solidFill>
              </a:ln>
            </p:spPr>
            <p:txBody>
              <a:bodyPr wrap="square" rtlCol="0">
                <a:spAutoFit/>
              </a:bodyPr>
              <a:lstStyle/>
              <a:p>
                <a:pPr algn="ctr"/>
                <a:r>
                  <a:rPr lang="en-US" altLang="ko-KR" dirty="0"/>
                  <a:t>t-value  = </a:t>
                </a:r>
                <a14:m>
                  <m:oMath xmlns:m="http://schemas.openxmlformats.org/officeDocument/2006/math">
                    <m:f>
                      <m:fPr>
                        <m:ctrlPr>
                          <a:rPr lang="en-US" altLang="ko-KR" i="1" smtClean="0">
                            <a:latin typeface="Cambria Math" panose="02040503050406030204" pitchFamily="18" charset="0"/>
                          </a:rPr>
                        </m:ctrlPr>
                      </m:fPr>
                      <m:num>
                        <m:sSub>
                          <m:sSubPr>
                            <m:ctrlPr>
                              <a:rPr lang="en-US" altLang="ko-KR" i="1" smtClean="0">
                                <a:latin typeface="Cambria Math" panose="02040503050406030204" pitchFamily="18" charset="0"/>
                              </a:rPr>
                            </m:ctrlPr>
                          </m:sSubPr>
                          <m:e>
                            <m:bar>
                              <m:barPr>
                                <m:pos m:val="top"/>
                                <m:ctrlPr>
                                  <a:rPr lang="en-US" altLang="ko-KR" i="1" smtClean="0">
                                    <a:latin typeface="Cambria Math" panose="02040503050406030204" pitchFamily="18" charset="0"/>
                                  </a:rPr>
                                </m:ctrlPr>
                              </m:barPr>
                              <m:e>
                                <m:r>
                                  <a:rPr lang="en-US" altLang="ko-KR" b="0" i="1" smtClean="0">
                                    <a:latin typeface="Cambria Math" panose="02040503050406030204" pitchFamily="18" charset="0"/>
                                  </a:rPr>
                                  <m:t>𝑋</m:t>
                                </m:r>
                              </m:e>
                            </m:bar>
                          </m:e>
                          <m:sub>
                            <m:r>
                              <a:rPr lang="en-US" altLang="ko-KR" b="0" i="1" smtClean="0">
                                <a:latin typeface="Cambria Math" panose="02040503050406030204" pitchFamily="18" charset="0"/>
                              </a:rPr>
                              <m:t>𝐴</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bar>
                              <m:barPr>
                                <m:pos m:val="top"/>
                                <m:ctrlPr>
                                  <a:rPr lang="en-US" altLang="ko-KR" b="0" i="1" smtClean="0">
                                    <a:latin typeface="Cambria Math" panose="02040503050406030204" pitchFamily="18" charset="0"/>
                                  </a:rPr>
                                </m:ctrlPr>
                              </m:barPr>
                              <m:e>
                                <m:r>
                                  <a:rPr lang="en-US" altLang="ko-KR" b="0" i="1" smtClean="0">
                                    <a:latin typeface="Cambria Math" panose="02040503050406030204" pitchFamily="18" charset="0"/>
                                  </a:rPr>
                                  <m:t>𝑋</m:t>
                                </m:r>
                              </m:e>
                            </m:bar>
                          </m:e>
                          <m:sub>
                            <m:r>
                              <a:rPr lang="en-US" altLang="ko-KR" b="0" i="1" smtClean="0">
                                <a:latin typeface="Cambria Math" panose="02040503050406030204" pitchFamily="18" charset="0"/>
                              </a:rPr>
                              <m:t>𝐵</m:t>
                            </m:r>
                          </m:sub>
                        </m:sSub>
                      </m:num>
                      <m:den>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𝑠</m:t>
                            </m:r>
                          </m:num>
                          <m:den>
                            <m:rad>
                              <m:radPr>
                                <m:degHide m:val="on"/>
                                <m:ctrlPr>
                                  <a:rPr lang="en-US" altLang="ko-KR" i="1" smtClean="0">
                                    <a:latin typeface="Cambria Math" panose="02040503050406030204" pitchFamily="18" charset="0"/>
                                  </a:rPr>
                                </m:ctrlPr>
                              </m:radPr>
                              <m:deg/>
                              <m:e>
                                <m:r>
                                  <a:rPr lang="en-US" altLang="ko-KR" b="0" i="1" smtClean="0">
                                    <a:latin typeface="Cambria Math" panose="02040503050406030204" pitchFamily="18" charset="0"/>
                                  </a:rPr>
                                  <m:t>𝑛</m:t>
                                </m:r>
                              </m:e>
                            </m:rad>
                          </m:den>
                        </m:f>
                      </m:den>
                    </m:f>
                  </m:oMath>
                </a14:m>
                <a:endParaRPr lang="ko-KR" altLang="en-US" dirty="0"/>
              </a:p>
            </p:txBody>
          </p:sp>
        </mc:Choice>
        <mc:Fallback xmlns="">
          <p:sp>
            <p:nvSpPr>
              <p:cNvPr id="18" name="TextBox 17">
                <a:extLst>
                  <a:ext uri="{FF2B5EF4-FFF2-40B4-BE49-F238E27FC236}">
                    <a16:creationId xmlns:a16="http://schemas.microsoft.com/office/drawing/2014/main" id="{00DB38CC-72B7-439D-87C6-D6280F9872B8}"/>
                  </a:ext>
                </a:extLst>
              </p:cNvPr>
              <p:cNvSpPr txBox="1">
                <a:spLocks noRot="1" noChangeAspect="1" noMove="1" noResize="1" noEditPoints="1" noAdjustHandles="1" noChangeArrowheads="1" noChangeShapeType="1" noTextEdit="1"/>
              </p:cNvSpPr>
              <p:nvPr/>
            </p:nvSpPr>
            <p:spPr>
              <a:xfrm>
                <a:off x="6209264" y="3916879"/>
                <a:ext cx="2321878" cy="679353"/>
              </a:xfrm>
              <a:prstGeom prst="rect">
                <a:avLst/>
              </a:prstGeom>
              <a:blipFill>
                <a:blip r:embed="rId6"/>
                <a:stretch>
                  <a:fillRect/>
                </a:stretch>
              </a:blipFill>
              <a:ln w="28575">
                <a:solidFill>
                  <a:schemeClr val="accent1"/>
                </a:solidFill>
              </a:ln>
            </p:spPr>
            <p:txBody>
              <a:bodyPr/>
              <a:lstStyle/>
              <a:p>
                <a:r>
                  <a:rPr lang="ko-KR" altLang="en-US">
                    <a:noFill/>
                  </a:rPr>
                  <a:t> </a:t>
                </a:r>
              </a:p>
            </p:txBody>
          </p:sp>
        </mc:Fallback>
      </mc:AlternateContent>
      <p:sp>
        <p:nvSpPr>
          <p:cNvPr id="19" name="직사각형 18">
            <a:extLst>
              <a:ext uri="{FF2B5EF4-FFF2-40B4-BE49-F238E27FC236}">
                <a16:creationId xmlns:a16="http://schemas.microsoft.com/office/drawing/2014/main" id="{04CE066E-E0C9-458B-B866-E7DE4A25041C}"/>
              </a:ext>
            </a:extLst>
          </p:cNvPr>
          <p:cNvSpPr/>
          <p:nvPr/>
        </p:nvSpPr>
        <p:spPr>
          <a:xfrm>
            <a:off x="3462491" y="3630307"/>
            <a:ext cx="1963014" cy="461665"/>
          </a:xfrm>
          <a:prstGeom prst="rect">
            <a:avLst/>
          </a:prstGeom>
          <a:ln>
            <a:solidFill>
              <a:srgbClr val="C00000"/>
            </a:solidFill>
          </a:ln>
        </p:spPr>
        <p:txBody>
          <a:bodyPr wrap="square">
            <a:spAutoFit/>
          </a:bodyPr>
          <a:lstStyle/>
          <a:p>
            <a:r>
              <a:rPr lang="ko-KR" altLang="en-US" sz="1200" b="1" i="1" u="sng" dirty="0">
                <a:solidFill>
                  <a:srgbClr val="666666"/>
                </a:solidFill>
                <a:latin typeface="Noto Sans KR"/>
              </a:rPr>
              <a:t>집단간 평균차이 검정</a:t>
            </a:r>
            <a:endParaRPr lang="en-US" altLang="ko-KR" sz="1200" b="1" i="1" u="sng" dirty="0">
              <a:solidFill>
                <a:srgbClr val="666666"/>
              </a:solidFill>
              <a:latin typeface="Noto Sans KR"/>
            </a:endParaRPr>
          </a:p>
          <a:p>
            <a:r>
              <a:rPr lang="en-US" altLang="ko-KR" sz="1200" b="1" i="1" u="sng" dirty="0">
                <a:solidFill>
                  <a:srgbClr val="666666"/>
                </a:solidFill>
                <a:latin typeface="Noto Sans KR"/>
              </a:rPr>
              <a:t>Z-</a:t>
            </a:r>
            <a:r>
              <a:rPr lang="ko-KR" altLang="en-US" sz="1200" b="1" i="1" u="sng" dirty="0">
                <a:solidFill>
                  <a:srgbClr val="666666"/>
                </a:solidFill>
                <a:latin typeface="Noto Sans KR"/>
              </a:rPr>
              <a:t>검정</a:t>
            </a:r>
            <a:r>
              <a:rPr lang="en-US" altLang="ko-KR" sz="1200" b="1" i="1" u="sng" dirty="0">
                <a:solidFill>
                  <a:srgbClr val="666666"/>
                </a:solidFill>
                <a:latin typeface="Noto Sans KR"/>
              </a:rPr>
              <a:t>, t-</a:t>
            </a:r>
            <a:r>
              <a:rPr lang="ko-KR" altLang="en-US" sz="1200" b="1" i="1" u="sng" dirty="0">
                <a:solidFill>
                  <a:srgbClr val="666666"/>
                </a:solidFill>
                <a:latin typeface="Noto Sans KR"/>
              </a:rPr>
              <a:t>검정</a:t>
            </a:r>
            <a:r>
              <a:rPr lang="en-US" altLang="ko-KR" sz="1200" b="1" i="1" u="sng" dirty="0">
                <a:solidFill>
                  <a:srgbClr val="666666"/>
                </a:solidFill>
                <a:latin typeface="Noto Sans KR"/>
              </a:rPr>
              <a:t>, ANOVA  </a:t>
            </a:r>
          </a:p>
        </p:txBody>
      </p:sp>
      <p:sp>
        <p:nvSpPr>
          <p:cNvPr id="8" name="TextBox 7">
            <a:extLst>
              <a:ext uri="{FF2B5EF4-FFF2-40B4-BE49-F238E27FC236}">
                <a16:creationId xmlns:a16="http://schemas.microsoft.com/office/drawing/2014/main" id="{1BA4C444-E0B3-4134-9F23-91CB09889F5B}"/>
              </a:ext>
            </a:extLst>
          </p:cNvPr>
          <p:cNvSpPr txBox="1"/>
          <p:nvPr/>
        </p:nvSpPr>
        <p:spPr>
          <a:xfrm>
            <a:off x="750404" y="4727453"/>
            <a:ext cx="7643192" cy="1680140"/>
          </a:xfrm>
          <a:prstGeom prst="rect">
            <a:avLst/>
          </a:prstGeom>
          <a:noFill/>
          <a:ln>
            <a:solidFill>
              <a:schemeClr val="accent1">
                <a:lumMod val="75000"/>
              </a:schemeClr>
            </a:solidFill>
          </a:ln>
        </p:spPr>
        <p:txBody>
          <a:bodyPr wrap="square" rtlCol="0">
            <a:spAutoFit/>
          </a:bodyPr>
          <a:lstStyle/>
          <a:p>
            <a:pPr marL="171450" indent="-171450">
              <a:lnSpc>
                <a:spcPct val="150000"/>
              </a:lnSpc>
              <a:buFont typeface="Arial" panose="020B0604020202020204" pitchFamily="34" charset="0"/>
              <a:buChar char="•"/>
            </a:pPr>
            <a:r>
              <a:rPr lang="ko-KR" altLang="en-US" sz="1000" dirty="0"/>
              <a:t>두 집단의 평균 차이를 표준오차</a:t>
            </a:r>
            <a:r>
              <a:rPr lang="en-US" altLang="ko-KR" sz="1000" dirty="0"/>
              <a:t>(</a:t>
            </a:r>
            <a:r>
              <a:rPr lang="ko-KR" altLang="en-US" sz="1000" dirty="0"/>
              <a:t>표본평균의 표준편차</a:t>
            </a:r>
            <a:r>
              <a:rPr lang="en-US" altLang="ko-KR" sz="1000" dirty="0"/>
              <a:t>)</a:t>
            </a:r>
            <a:r>
              <a:rPr lang="ko-KR" altLang="en-US" sz="1000" dirty="0"/>
              <a:t>와 비교하는 것</a:t>
            </a:r>
            <a:r>
              <a:rPr lang="en-US" altLang="ko-KR" sz="1000" dirty="0"/>
              <a:t>!!</a:t>
            </a:r>
          </a:p>
          <a:p>
            <a:pPr marL="171450" indent="-171450">
              <a:lnSpc>
                <a:spcPct val="150000"/>
              </a:lnSpc>
              <a:buFont typeface="Arial" panose="020B0604020202020204" pitchFamily="34" charset="0"/>
              <a:buChar char="•"/>
            </a:pPr>
            <a:r>
              <a:rPr lang="ko-KR" altLang="en-US" sz="1000" dirty="0"/>
              <a:t>집단간 차이가 없는지</a:t>
            </a:r>
            <a:r>
              <a:rPr lang="en-US" altLang="ko-KR" sz="1000" dirty="0"/>
              <a:t>?(</a:t>
            </a:r>
            <a:r>
              <a:rPr lang="ko-KR" altLang="en-US" sz="1000" dirty="0" err="1"/>
              <a:t>귀무가설</a:t>
            </a:r>
            <a:r>
              <a:rPr lang="en-US" altLang="ko-KR" sz="1000" dirty="0"/>
              <a:t>) </a:t>
            </a:r>
            <a:r>
              <a:rPr lang="ko-KR" altLang="en-US" sz="1000" dirty="0"/>
              <a:t>집단간 차이가 있는지 </a:t>
            </a:r>
            <a:r>
              <a:rPr lang="en-US" altLang="ko-KR" sz="1000" dirty="0"/>
              <a:t>? (</a:t>
            </a:r>
            <a:r>
              <a:rPr lang="ko-KR" altLang="en-US" sz="1000" dirty="0"/>
              <a:t>대립가설</a:t>
            </a:r>
            <a:r>
              <a:rPr lang="en-US" altLang="ko-KR" sz="1000" dirty="0"/>
              <a:t>)</a:t>
            </a:r>
            <a:r>
              <a:rPr lang="ko-KR" altLang="en-US" sz="1000" dirty="0"/>
              <a:t>를 알아봐야 한다</a:t>
            </a:r>
            <a:r>
              <a:rPr lang="en-US" altLang="ko-KR" sz="1000" dirty="0"/>
              <a:t>.</a:t>
            </a:r>
          </a:p>
          <a:p>
            <a:pPr marL="171450" indent="-171450">
              <a:lnSpc>
                <a:spcPct val="150000"/>
              </a:lnSpc>
              <a:buFont typeface="Arial" panose="020B0604020202020204" pitchFamily="34" charset="0"/>
              <a:buChar char="•"/>
            </a:pPr>
            <a:r>
              <a:rPr lang="en-US" altLang="ko-KR" sz="1000" dirty="0"/>
              <a:t>0 </a:t>
            </a:r>
            <a:r>
              <a:rPr lang="ko-KR" altLang="en-US" sz="1000" dirty="0"/>
              <a:t>을 기준으로 </a:t>
            </a:r>
            <a:r>
              <a:rPr lang="en-US" altLang="ko-KR" sz="1000" dirty="0"/>
              <a:t>95% </a:t>
            </a:r>
            <a:r>
              <a:rPr lang="ko-KR" altLang="en-US" sz="1000" dirty="0"/>
              <a:t>내에 두 집단 평균차이가 존재하면 차이는 우연히 발생한 것이므로 집단간 차이가 없는 것 </a:t>
            </a:r>
            <a:r>
              <a:rPr lang="en-US" altLang="ko-KR" sz="1000" dirty="0"/>
              <a:t>(</a:t>
            </a:r>
            <a:r>
              <a:rPr lang="ko-KR" altLang="en-US" sz="1000" dirty="0" err="1"/>
              <a:t>귀무가설</a:t>
            </a:r>
            <a:r>
              <a:rPr lang="ko-KR" altLang="en-US" sz="1000" dirty="0"/>
              <a:t> 기각 못함</a:t>
            </a:r>
            <a:r>
              <a:rPr lang="en-US" altLang="ko-KR" sz="1000" dirty="0"/>
              <a:t>)</a:t>
            </a:r>
          </a:p>
          <a:p>
            <a:pPr marL="171450" indent="-171450">
              <a:lnSpc>
                <a:spcPct val="150000"/>
              </a:lnSpc>
              <a:buFont typeface="Arial" panose="020B0604020202020204" pitchFamily="34" charset="0"/>
              <a:buChar char="•"/>
            </a:pPr>
            <a:r>
              <a:rPr lang="ko-KR" altLang="en-US" sz="1000" dirty="0"/>
              <a:t>얼마 정도 평균 차이가 있을 때 유의한가</a:t>
            </a:r>
            <a:r>
              <a:rPr lang="en-US" altLang="ko-KR" sz="1000" dirty="0"/>
              <a:t>?</a:t>
            </a:r>
          </a:p>
          <a:p>
            <a:pPr>
              <a:lnSpc>
                <a:spcPct val="150000"/>
              </a:lnSpc>
            </a:pPr>
            <a:r>
              <a:rPr lang="en-US" altLang="ko-KR" sz="1000" dirty="0"/>
              <a:t> : </a:t>
            </a:r>
            <a:r>
              <a:rPr lang="ko-KR" altLang="en-US" sz="1000" dirty="0"/>
              <a:t>두 집단 평균 차이가 표준편차 보다 매우 작으면 평균 차이 가 거의 없으므로 우연히 발생한 것</a:t>
            </a:r>
            <a:r>
              <a:rPr lang="en-US" altLang="ko-KR" sz="1000" dirty="0"/>
              <a:t>! </a:t>
            </a:r>
          </a:p>
          <a:p>
            <a:pPr>
              <a:lnSpc>
                <a:spcPct val="150000"/>
              </a:lnSpc>
            </a:pPr>
            <a:r>
              <a:rPr lang="en-US" altLang="ko-KR" sz="1000" dirty="0">
                <a:sym typeface="Wingdings" panose="05000000000000000000" pitchFamily="2" charset="2"/>
              </a:rPr>
              <a:t> </a:t>
            </a:r>
            <a:r>
              <a:rPr lang="ko-KR" altLang="en-US" sz="1000" dirty="0">
                <a:sym typeface="Wingdings" panose="05000000000000000000" pitchFamily="2" charset="2"/>
              </a:rPr>
              <a:t>두 집단 간 평균 차이가 없다</a:t>
            </a:r>
            <a:r>
              <a:rPr lang="en-US" altLang="ko-KR" sz="1000" dirty="0">
                <a:sym typeface="Wingdings" panose="05000000000000000000" pitchFamily="2" charset="2"/>
              </a:rPr>
              <a:t>( </a:t>
            </a:r>
            <a:r>
              <a:rPr lang="ko-KR" altLang="en-US" sz="1000" dirty="0" err="1">
                <a:sym typeface="Wingdings" panose="05000000000000000000" pitchFamily="2" charset="2"/>
              </a:rPr>
              <a:t>귀무가설</a:t>
            </a:r>
            <a:r>
              <a:rPr lang="ko-KR" altLang="en-US" sz="1000" dirty="0">
                <a:sym typeface="Wingdings" panose="05000000000000000000" pitchFamily="2" charset="2"/>
              </a:rPr>
              <a:t> 기각</a:t>
            </a:r>
            <a:r>
              <a:rPr lang="en-US" altLang="ko-KR" sz="1000" dirty="0">
                <a:sym typeface="Wingdings" panose="05000000000000000000" pitchFamily="2" charset="2"/>
              </a:rPr>
              <a:t> </a:t>
            </a:r>
            <a:r>
              <a:rPr lang="ko-KR" altLang="en-US" sz="1000" dirty="0">
                <a:sym typeface="Wingdings" panose="05000000000000000000" pitchFamily="2" charset="2"/>
              </a:rPr>
              <a:t>못함</a:t>
            </a:r>
            <a:r>
              <a:rPr lang="en-US" altLang="ko-KR" sz="1000" dirty="0">
                <a:sym typeface="Wingdings" panose="05000000000000000000" pitchFamily="2" charset="2"/>
              </a:rPr>
              <a:t>)</a:t>
            </a:r>
          </a:p>
          <a:p>
            <a:pPr>
              <a:lnSpc>
                <a:spcPct val="150000"/>
              </a:lnSpc>
            </a:pPr>
            <a:r>
              <a:rPr lang="en-US" altLang="ko-KR" sz="1000" dirty="0">
                <a:sym typeface="Wingdings" panose="05000000000000000000" pitchFamily="2" charset="2"/>
              </a:rPr>
              <a:t> : </a:t>
            </a:r>
            <a:r>
              <a:rPr lang="ko-KR" altLang="en-US" sz="1000" dirty="0">
                <a:sym typeface="Wingdings" panose="05000000000000000000" pitchFamily="2" charset="2"/>
              </a:rPr>
              <a:t>두 집단 평균 차이가 표준편차 보다 매우 크면 차이가 있으므로</a:t>
            </a:r>
            <a:r>
              <a:rPr lang="en-US" altLang="ko-KR" sz="1000" dirty="0">
                <a:sym typeface="Wingdings" panose="05000000000000000000" pitchFamily="2" charset="2"/>
              </a:rPr>
              <a:t>, </a:t>
            </a:r>
            <a:r>
              <a:rPr lang="ko-KR" altLang="en-US" sz="1000" dirty="0">
                <a:sym typeface="Wingdings" panose="05000000000000000000" pitchFamily="2" charset="2"/>
              </a:rPr>
              <a:t>우연히 발생한 것이 아니라는 판단</a:t>
            </a:r>
            <a:endParaRPr lang="ko-KR" altLang="en-US" dirty="0"/>
          </a:p>
        </p:txBody>
      </p:sp>
      <p:sp>
        <p:nvSpPr>
          <p:cNvPr id="11" name="TextBox 10">
            <a:extLst>
              <a:ext uri="{FF2B5EF4-FFF2-40B4-BE49-F238E27FC236}">
                <a16:creationId xmlns:a16="http://schemas.microsoft.com/office/drawing/2014/main" id="{D791B4E2-EFAA-4BC2-BD84-DA6B34BF4460}"/>
              </a:ext>
            </a:extLst>
          </p:cNvPr>
          <p:cNvSpPr txBox="1"/>
          <p:nvPr/>
        </p:nvSpPr>
        <p:spPr>
          <a:xfrm>
            <a:off x="1038852" y="4347185"/>
            <a:ext cx="3286485" cy="276999"/>
          </a:xfrm>
          <a:prstGeom prst="rect">
            <a:avLst/>
          </a:prstGeom>
          <a:noFill/>
          <a:ln>
            <a:solidFill>
              <a:srgbClr val="C00000"/>
            </a:solidFill>
          </a:ln>
        </p:spPr>
        <p:txBody>
          <a:bodyPr wrap="square" rtlCol="0">
            <a:spAutoFit/>
          </a:bodyPr>
          <a:lstStyle/>
          <a:p>
            <a:r>
              <a:rPr lang="ko-KR" altLang="en-US" sz="1200" dirty="0"/>
              <a:t>집단간 평균 차이를 다시 표준편차와 비교</a:t>
            </a:r>
          </a:p>
        </p:txBody>
      </p:sp>
      <p:sp>
        <p:nvSpPr>
          <p:cNvPr id="21" name="제목 1">
            <a:extLst>
              <a:ext uri="{FF2B5EF4-FFF2-40B4-BE49-F238E27FC236}">
                <a16:creationId xmlns:a16="http://schemas.microsoft.com/office/drawing/2014/main" id="{5D9E6C55-2C41-4429-97E9-E6B47D24BD67}"/>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사전 준비 </a:t>
            </a:r>
            <a:endParaRPr lang="ko-KR" altLang="en-US" sz="1500" dirty="0"/>
          </a:p>
        </p:txBody>
      </p:sp>
      <p:sp>
        <p:nvSpPr>
          <p:cNvPr id="20" name="TextBox 19">
            <a:extLst>
              <a:ext uri="{FF2B5EF4-FFF2-40B4-BE49-F238E27FC236}">
                <a16:creationId xmlns:a16="http://schemas.microsoft.com/office/drawing/2014/main" id="{BC683EDB-AA59-4D54-83D2-CEBD4A79DEB1}"/>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2994400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040E0A3-6BD5-403E-B3C5-259A408BEB6F}"/>
              </a:ext>
            </a:extLst>
          </p:cNvPr>
          <p:cNvSpPr>
            <a:spLocks noGrp="1"/>
          </p:cNvSpPr>
          <p:nvPr>
            <p:ph type="sldNum" sz="quarter" idx="12"/>
          </p:nvPr>
        </p:nvSpPr>
        <p:spPr/>
        <p:txBody>
          <a:bodyPr/>
          <a:lstStyle/>
          <a:p>
            <a:fld id="{DE77BB65-F969-4654-BF30-45C70C1BE112}" type="slidenum">
              <a:rPr lang="ko-KR" altLang="en-US" smtClean="0"/>
              <a:pPr/>
              <a:t>50</a:t>
            </a:fld>
            <a:endParaRPr lang="ko-KR" altLang="en-US"/>
          </a:p>
        </p:txBody>
      </p:sp>
      <p:sp>
        <p:nvSpPr>
          <p:cNvPr id="8" name="TextBox 7">
            <a:extLst>
              <a:ext uri="{FF2B5EF4-FFF2-40B4-BE49-F238E27FC236}">
                <a16:creationId xmlns:a16="http://schemas.microsoft.com/office/drawing/2014/main" id="{FC7E6745-4F41-491F-A1C9-505C5CDFA78F}"/>
              </a:ext>
            </a:extLst>
          </p:cNvPr>
          <p:cNvSpPr txBox="1"/>
          <p:nvPr/>
        </p:nvSpPr>
        <p:spPr>
          <a:xfrm>
            <a:off x="1908914" y="3359411"/>
            <a:ext cx="1914712" cy="300082"/>
          </a:xfrm>
          <a:prstGeom prst="rect">
            <a:avLst/>
          </a:prstGeom>
          <a:noFill/>
        </p:spPr>
        <p:txBody>
          <a:bodyPr wrap="square" rtlCol="0">
            <a:spAutoFit/>
          </a:bodyPr>
          <a:lstStyle/>
          <a:p>
            <a:r>
              <a:rPr lang="en-US" altLang="ko-KR" sz="1350" dirty="0"/>
              <a:t>: </a:t>
            </a:r>
            <a:r>
              <a:rPr lang="ko-KR" altLang="en-US" sz="1200" dirty="0"/>
              <a:t>표본으로 추정된 식</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85EA3B7-DB6B-4698-9C44-BD6306CE0B66}"/>
                  </a:ext>
                </a:extLst>
              </p:cNvPr>
              <p:cNvSpPr txBox="1"/>
              <p:nvPr/>
            </p:nvSpPr>
            <p:spPr>
              <a:xfrm>
                <a:off x="2466799" y="3976988"/>
                <a:ext cx="1728192" cy="400110"/>
              </a:xfrm>
              <a:prstGeom prst="rect">
                <a:avLst/>
              </a:prstGeom>
              <a:noFill/>
            </p:spPr>
            <p:txBody>
              <a:bodyPr wrap="square" rtlCol="0">
                <a:spAutoFit/>
              </a:bodyPr>
              <a:lstStyle/>
              <a:p>
                <a:pPr marL="171450" indent="-171450">
                  <a:buFont typeface="Arial" panose="020B0604020202020204" pitchFamily="34" charset="0"/>
                  <a:buChar char="•"/>
                </a:pPr>
                <a:r>
                  <a:rPr lang="ko-KR" altLang="en-US" sz="1000" dirty="0"/>
                  <a:t>기울기</a:t>
                </a:r>
                <a:r>
                  <a:rPr lang="en-US" altLang="ko-KR" sz="1000" dirty="0"/>
                  <a:t>(</a:t>
                </a:r>
                <a14:m>
                  <m:oMath xmlns:m="http://schemas.openxmlformats.org/officeDocument/2006/math">
                    <m:sSub>
                      <m:sSubPr>
                        <m:ctrlPr>
                          <a:rPr lang="en-US" altLang="ko-KR" sz="1000" i="1">
                            <a:latin typeface="Cambria Math" panose="02040503050406030204" pitchFamily="18" charset="0"/>
                          </a:rPr>
                        </m:ctrlPr>
                      </m:sSubPr>
                      <m:e>
                        <m:r>
                          <a:rPr lang="ko-KR" altLang="en-US" sz="1000" i="1">
                            <a:latin typeface="Cambria Math" panose="02040503050406030204" pitchFamily="18" charset="0"/>
                          </a:rPr>
                          <m:t>𝛽</m:t>
                        </m:r>
                      </m:e>
                      <m:sub>
                        <m:r>
                          <a:rPr lang="en-US" altLang="ko-KR" sz="1000" b="0" i="1" smtClean="0">
                            <a:latin typeface="Cambria Math" panose="02040503050406030204" pitchFamily="18" charset="0"/>
                          </a:rPr>
                          <m:t>1</m:t>
                        </m:r>
                      </m:sub>
                    </m:sSub>
                  </m:oMath>
                </a14:m>
                <a:r>
                  <a:rPr lang="en-US" altLang="ko-KR" sz="1000" dirty="0"/>
                  <a:t>)</a:t>
                </a:r>
                <a:r>
                  <a:rPr lang="ko-KR" altLang="en-US" sz="1000" dirty="0"/>
                  <a:t> 계산</a:t>
                </a:r>
                <a:endParaRPr lang="en-US" altLang="ko-KR" sz="1000" dirty="0"/>
              </a:p>
              <a:p>
                <a:pPr marL="171450" indent="-171450">
                  <a:buFont typeface="Arial" panose="020B0604020202020204" pitchFamily="34" charset="0"/>
                  <a:buChar char="•"/>
                </a:pPr>
                <a:r>
                  <a:rPr lang="ko-KR" altLang="en-US" sz="1000" dirty="0" err="1"/>
                  <a:t>최소자승법</a:t>
                </a:r>
                <a:r>
                  <a:rPr lang="en-US" altLang="ko-KR" sz="1000" dirty="0"/>
                  <a:t>(OLS)</a:t>
                </a:r>
                <a:r>
                  <a:rPr lang="ko-KR" altLang="en-US" sz="1000" dirty="0"/>
                  <a:t> 사용</a:t>
                </a:r>
              </a:p>
            </p:txBody>
          </p:sp>
        </mc:Choice>
        <mc:Fallback xmlns="">
          <p:sp>
            <p:nvSpPr>
              <p:cNvPr id="10" name="TextBox 9">
                <a:extLst>
                  <a:ext uri="{FF2B5EF4-FFF2-40B4-BE49-F238E27FC236}">
                    <a16:creationId xmlns:a16="http://schemas.microsoft.com/office/drawing/2014/main" id="{F85EA3B7-DB6B-4698-9C44-BD6306CE0B66}"/>
                  </a:ext>
                </a:extLst>
              </p:cNvPr>
              <p:cNvSpPr txBox="1">
                <a:spLocks noRot="1" noChangeAspect="1" noMove="1" noResize="1" noEditPoints="1" noAdjustHandles="1" noChangeArrowheads="1" noChangeShapeType="1" noTextEdit="1"/>
              </p:cNvSpPr>
              <p:nvPr/>
            </p:nvSpPr>
            <p:spPr>
              <a:xfrm>
                <a:off x="2466799" y="3976988"/>
                <a:ext cx="1728192" cy="400110"/>
              </a:xfrm>
              <a:prstGeom prst="rect">
                <a:avLst/>
              </a:prstGeom>
              <a:blipFill>
                <a:blip r:embed="rId2"/>
                <a:stretch>
                  <a:fillRect b="-757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4451DB-4632-4D2B-906F-C60BA8B2F0FF}"/>
                  </a:ext>
                </a:extLst>
              </p:cNvPr>
              <p:cNvSpPr txBox="1"/>
              <p:nvPr/>
            </p:nvSpPr>
            <p:spPr>
              <a:xfrm>
                <a:off x="2287107" y="4808095"/>
                <a:ext cx="1674186" cy="276999"/>
              </a:xfrm>
              <a:prstGeom prst="rect">
                <a:avLst/>
              </a:prstGeom>
              <a:noFill/>
            </p:spPr>
            <p:txBody>
              <a:bodyPr wrap="square" rtlCol="0">
                <a:spAutoFit/>
              </a:bodyPr>
              <a:lstStyle/>
              <a:p>
                <a:r>
                  <a:rPr lang="en-US" altLang="ko-KR" sz="1200" dirty="0"/>
                  <a:t>y</a:t>
                </a:r>
                <a:r>
                  <a:rPr lang="ko-KR" altLang="en-US" sz="1200" dirty="0"/>
                  <a:t>의 절편</a:t>
                </a:r>
                <a:r>
                  <a:rPr lang="en-US" altLang="ko-KR" sz="1200" dirty="0"/>
                  <a:t>(</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𝛽</m:t>
                        </m:r>
                      </m:e>
                      <m:sub>
                        <m:r>
                          <a:rPr lang="en-US" altLang="ko-KR" sz="1200" i="1">
                            <a:latin typeface="Cambria Math" panose="02040503050406030204" pitchFamily="18" charset="0"/>
                          </a:rPr>
                          <m:t>0</m:t>
                        </m:r>
                      </m:sub>
                    </m:sSub>
                    <m:r>
                      <a:rPr lang="en-US" altLang="ko-KR" sz="1200" b="0" i="0" smtClean="0">
                        <a:latin typeface="Cambria Math" panose="02040503050406030204" pitchFamily="18" charset="0"/>
                      </a:rPr>
                      <m:t>)</m:t>
                    </m:r>
                  </m:oMath>
                </a14:m>
                <a:r>
                  <a:rPr lang="ko-KR" altLang="en-US" sz="1200" dirty="0"/>
                  <a:t>계산</a:t>
                </a:r>
              </a:p>
            </p:txBody>
          </p:sp>
        </mc:Choice>
        <mc:Fallback xmlns="">
          <p:sp>
            <p:nvSpPr>
              <p:cNvPr id="12" name="TextBox 11">
                <a:extLst>
                  <a:ext uri="{FF2B5EF4-FFF2-40B4-BE49-F238E27FC236}">
                    <a16:creationId xmlns:a16="http://schemas.microsoft.com/office/drawing/2014/main" id="{A94451DB-4632-4D2B-906F-C60BA8B2F0FF}"/>
                  </a:ext>
                </a:extLst>
              </p:cNvPr>
              <p:cNvSpPr txBox="1">
                <a:spLocks noRot="1" noChangeAspect="1" noMove="1" noResize="1" noEditPoints="1" noAdjustHandles="1" noChangeArrowheads="1" noChangeShapeType="1" noTextEdit="1"/>
              </p:cNvSpPr>
              <p:nvPr/>
            </p:nvSpPr>
            <p:spPr>
              <a:xfrm>
                <a:off x="2287107" y="4808095"/>
                <a:ext cx="1674186" cy="276999"/>
              </a:xfrm>
              <a:prstGeom prst="rect">
                <a:avLst/>
              </a:prstGeom>
              <a:blipFill>
                <a:blip r:embed="rId3"/>
                <a:stretch>
                  <a:fillRect t="-4444" b="-17778"/>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5D681F4A-7C66-4C96-A47C-1535F772196E}"/>
              </a:ext>
            </a:extLst>
          </p:cNvPr>
          <p:cNvSpPr/>
          <p:nvPr/>
        </p:nvSpPr>
        <p:spPr>
          <a:xfrm>
            <a:off x="4290407" y="3789129"/>
            <a:ext cx="4530066" cy="1403141"/>
          </a:xfrm>
          <a:prstGeom prst="rect">
            <a:avLst/>
          </a:prstGeom>
          <a:ln>
            <a:solidFill>
              <a:schemeClr val="tx1">
                <a:lumMod val="50000"/>
                <a:lumOff val="50000"/>
              </a:schemeClr>
            </a:solidFill>
          </a:ln>
        </p:spPr>
        <p:txBody>
          <a:bodyPr wrap="square">
            <a:spAutoFit/>
          </a:bodyPr>
          <a:lstStyle/>
          <a:p>
            <a:pPr marL="171450" indent="-171450">
              <a:buFont typeface="Arial" panose="020B0604020202020204" pitchFamily="34" charset="0"/>
              <a:buChar char="•"/>
            </a:pPr>
            <a:r>
              <a:rPr lang="ko-KR" altLang="en-US" sz="1200" b="1" dirty="0"/>
              <a:t>회귀분석을 통한 </a:t>
            </a:r>
            <a:r>
              <a:rPr lang="ko-KR" altLang="en-US" sz="1200" b="1" dirty="0" err="1"/>
              <a:t>예측값에는</a:t>
            </a:r>
            <a:r>
              <a:rPr lang="ko-KR" altLang="en-US" sz="1200" b="1" dirty="0"/>
              <a:t> 오류가 필연적</a:t>
            </a:r>
            <a:endParaRPr lang="en-US" altLang="ko-KR" sz="1200" b="1" dirty="0"/>
          </a:p>
          <a:p>
            <a:pPr marL="171450" indent="-171450">
              <a:buFont typeface="Arial" panose="020B0604020202020204" pitchFamily="34" charset="0"/>
              <a:buChar char="•"/>
            </a:pPr>
            <a:r>
              <a:rPr lang="ko-KR" altLang="en-US" sz="1200" b="1" dirty="0" err="1"/>
              <a:t>잔차</a:t>
            </a:r>
            <a:r>
              <a:rPr lang="en-US" altLang="ko-KR" sz="1200" dirty="0"/>
              <a:t>(</a:t>
            </a:r>
            <a:r>
              <a:rPr lang="en-US" altLang="ko-KR" sz="1200" b="1" dirty="0"/>
              <a:t>residual</a:t>
            </a:r>
            <a:r>
              <a:rPr lang="en-US" altLang="ko-KR" sz="1200" dirty="0"/>
              <a:t>) </a:t>
            </a:r>
          </a:p>
          <a:p>
            <a:pPr>
              <a:lnSpc>
                <a:spcPct val="150000"/>
              </a:lnSpc>
            </a:pPr>
            <a:r>
              <a:rPr lang="en-US" altLang="ko-KR" sz="1200" dirty="0"/>
              <a:t>  </a:t>
            </a:r>
            <a:r>
              <a:rPr lang="en-US" altLang="ko-KR" sz="1000" dirty="0"/>
              <a:t>:</a:t>
            </a:r>
            <a:r>
              <a:rPr lang="ko-KR" altLang="en-US" sz="1000" dirty="0"/>
              <a:t> 표본</a:t>
            </a:r>
            <a:r>
              <a:rPr lang="en-US" altLang="ko-KR" sz="1000" dirty="0"/>
              <a:t>(sample)</a:t>
            </a:r>
            <a:r>
              <a:rPr lang="ko-KR" altLang="en-US" sz="1000" dirty="0"/>
              <a:t>으로 추정한 회귀식과 실제 </a:t>
            </a:r>
            <a:r>
              <a:rPr lang="ko-KR" altLang="en-US" sz="1000" dirty="0" err="1"/>
              <a:t>관측값의</a:t>
            </a:r>
            <a:r>
              <a:rPr lang="ko-KR" altLang="en-US" sz="1000" dirty="0"/>
              <a:t> 차이</a:t>
            </a:r>
            <a:r>
              <a:rPr lang="en-US" altLang="ko-KR" sz="1000" dirty="0"/>
              <a:t>(</a:t>
            </a:r>
            <a:r>
              <a:rPr lang="ko-KR" altLang="en-US" sz="1000" dirty="0"/>
              <a:t>오류</a:t>
            </a:r>
            <a:r>
              <a:rPr lang="en-US" altLang="ko-KR" sz="1000" dirty="0"/>
              <a:t>) </a:t>
            </a:r>
            <a:r>
              <a:rPr lang="en-US" altLang="ko-KR" sz="1000" dirty="0">
                <a:sym typeface="Wingdings" panose="05000000000000000000" pitchFamily="2" charset="2"/>
              </a:rPr>
              <a:t></a:t>
            </a:r>
            <a:r>
              <a:rPr lang="en-US" altLang="ko-KR" sz="1000" dirty="0"/>
              <a:t> </a:t>
            </a:r>
            <a:r>
              <a:rPr lang="ko-KR" altLang="en-US" sz="1000" dirty="0" err="1"/>
              <a:t>머신러닝에서는</a:t>
            </a:r>
            <a:r>
              <a:rPr lang="ko-KR" altLang="en-US" sz="1000" dirty="0"/>
              <a:t> 주로 거리</a:t>
            </a:r>
            <a:r>
              <a:rPr lang="en-US" altLang="ko-KR" sz="1000" dirty="0"/>
              <a:t>(d)</a:t>
            </a:r>
            <a:r>
              <a:rPr lang="ko-KR" altLang="en-US" sz="1000" dirty="0"/>
              <a:t>로 표현</a:t>
            </a:r>
            <a:endParaRPr lang="en-US" altLang="ko-KR" sz="1000" dirty="0"/>
          </a:p>
          <a:p>
            <a:pPr marL="171450" indent="-171450">
              <a:lnSpc>
                <a:spcPct val="150000"/>
              </a:lnSpc>
              <a:buFont typeface="Arial" panose="020B0604020202020204" pitchFamily="34" charset="0"/>
              <a:buChar char="•"/>
            </a:pPr>
            <a:r>
              <a:rPr lang="en-US" altLang="ko-KR" sz="1000" dirty="0"/>
              <a:t> </a:t>
            </a:r>
            <a:r>
              <a:rPr lang="ko-KR" altLang="en-US" sz="1000" dirty="0"/>
              <a:t>최적의 회귀 모델을 만든다는 것은 전체 데이터의 </a:t>
            </a:r>
            <a:r>
              <a:rPr lang="ko-KR" altLang="en-US" sz="1000" dirty="0" err="1"/>
              <a:t>잔차</a:t>
            </a:r>
            <a:r>
              <a:rPr lang="en-US" altLang="ko-KR" sz="1000" dirty="0"/>
              <a:t>(</a:t>
            </a:r>
            <a:r>
              <a:rPr lang="ko-KR" altLang="en-US" sz="1000" dirty="0"/>
              <a:t>오류 값</a:t>
            </a:r>
            <a:r>
              <a:rPr lang="en-US" altLang="ko-KR" sz="1000" dirty="0"/>
              <a:t>) </a:t>
            </a:r>
            <a:r>
              <a:rPr lang="ko-KR" altLang="en-US" sz="1000" dirty="0"/>
              <a:t>합이 </a:t>
            </a:r>
            <a:r>
              <a:rPr lang="ko-KR" altLang="en-US" sz="1000" b="1" dirty="0"/>
              <a:t>최소화 되는 모델을 만든다는 의미</a:t>
            </a:r>
            <a:r>
              <a:rPr lang="en-US" altLang="ko-KR" sz="1000" dirty="0"/>
              <a:t> </a:t>
            </a:r>
            <a:endParaRPr lang="ko-KR" altLang="en-US" sz="1000" dirty="0"/>
          </a:p>
        </p:txBody>
      </p:sp>
      <p:pic>
        <p:nvPicPr>
          <p:cNvPr id="19" name="Picture 2">
            <a:extLst>
              <a:ext uri="{FF2B5EF4-FFF2-40B4-BE49-F238E27FC236}">
                <a16:creationId xmlns:a16="http://schemas.microsoft.com/office/drawing/2014/main" id="{11F8F5C2-930D-40CD-81EC-DE8A86FA0F6B}"/>
              </a:ext>
            </a:extLst>
          </p:cNvPr>
          <p:cNvPicPr>
            <a:picLocks noChangeAspect="1" noChangeArrowheads="1"/>
          </p:cNvPicPr>
          <p:nvPr/>
        </p:nvPicPr>
        <p:blipFill>
          <a:blip r:embed="rId4" cstate="print"/>
          <a:srcRect/>
          <a:stretch>
            <a:fillRect/>
          </a:stretch>
        </p:blipFill>
        <p:spPr bwMode="auto">
          <a:xfrm>
            <a:off x="4290407" y="1482116"/>
            <a:ext cx="4306685" cy="2252609"/>
          </a:xfrm>
          <a:prstGeom prst="rect">
            <a:avLst/>
          </a:prstGeom>
          <a:noFill/>
          <a:ln w="9525">
            <a:solidFill>
              <a:schemeClr val="tx2">
                <a:lumMod val="60000"/>
                <a:lumOff val="40000"/>
              </a:schemeClr>
            </a:solidFill>
            <a:miter lim="800000"/>
            <a:headEnd/>
            <a:tailEnd/>
          </a:ln>
        </p:spPr>
      </p:pic>
      <p:sp>
        <p:nvSpPr>
          <p:cNvPr id="26" name="TextBox 25">
            <a:extLst>
              <a:ext uri="{FF2B5EF4-FFF2-40B4-BE49-F238E27FC236}">
                <a16:creationId xmlns:a16="http://schemas.microsoft.com/office/drawing/2014/main" id="{CEBBA6E8-C4D7-4768-AA0D-E5965DB5C858}"/>
              </a:ext>
            </a:extLst>
          </p:cNvPr>
          <p:cNvSpPr txBox="1"/>
          <p:nvPr/>
        </p:nvSpPr>
        <p:spPr>
          <a:xfrm>
            <a:off x="2679138" y="1149544"/>
            <a:ext cx="1144488" cy="253916"/>
          </a:xfrm>
          <a:prstGeom prst="rect">
            <a:avLst/>
          </a:prstGeom>
          <a:noFill/>
        </p:spPr>
        <p:txBody>
          <a:bodyPr wrap="square" rtlCol="0">
            <a:spAutoFit/>
          </a:bodyPr>
          <a:lstStyle/>
          <a:p>
            <a:r>
              <a:rPr lang="ko-KR" altLang="en-US" sz="1050" dirty="0"/>
              <a:t>모회귀식</a:t>
            </a:r>
          </a:p>
        </p:txBody>
      </p:sp>
      <p:sp>
        <p:nvSpPr>
          <p:cNvPr id="21" name="제목 1">
            <a:extLst>
              <a:ext uri="{FF2B5EF4-FFF2-40B4-BE49-F238E27FC236}">
                <a16:creationId xmlns:a16="http://schemas.microsoft.com/office/drawing/2014/main" id="{E62CF0E9-E297-487D-BAD1-B560758C3BB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3" name="제목 1">
            <a:extLst>
              <a:ext uri="{FF2B5EF4-FFF2-40B4-BE49-F238E27FC236}">
                <a16:creationId xmlns:a16="http://schemas.microsoft.com/office/drawing/2014/main" id="{D274C68A-F21A-40A9-8F5F-3A710007BE0A}"/>
              </a:ext>
            </a:extLst>
          </p:cNvPr>
          <p:cNvSpPr txBox="1">
            <a:spLocks/>
          </p:cNvSpPr>
          <p:nvPr/>
        </p:nvSpPr>
        <p:spPr>
          <a:xfrm>
            <a:off x="3422076" y="994337"/>
            <a:ext cx="3058514" cy="324036"/>
          </a:xfrm>
          <a:prstGeom prst="rect">
            <a:avLst/>
          </a:prstGeom>
          <a:ln>
            <a:solidFill>
              <a:schemeClr val="tx1"/>
            </a:solid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en-US" altLang="ko-KR" sz="1500" b="1"/>
              <a:t>**</a:t>
            </a:r>
            <a:r>
              <a:rPr lang="ko-KR" altLang="en-US" sz="1500" b="1" dirty="0" err="1"/>
              <a:t>회귀식</a:t>
            </a:r>
            <a:r>
              <a:rPr lang="en-US" altLang="ko-KR" sz="1500" b="1" dirty="0"/>
              <a:t> </a:t>
            </a:r>
            <a:r>
              <a:rPr lang="ko-KR" altLang="en-US" sz="1500" b="1" dirty="0" err="1"/>
              <a:t>도출식</a:t>
            </a:r>
            <a:endParaRPr lang="ko-KR" altLang="en-US" sz="1500" b="1" dirty="0">
              <a:solidFill>
                <a:srgbClr val="0070C0"/>
              </a:solidFill>
            </a:endParaRPr>
          </a:p>
        </p:txBody>
      </p:sp>
      <p:sp>
        <p:nvSpPr>
          <p:cNvPr id="2" name="바닥글 개체 틀 1">
            <a:extLst>
              <a:ext uri="{FF2B5EF4-FFF2-40B4-BE49-F238E27FC236}">
                <a16:creationId xmlns:a16="http://schemas.microsoft.com/office/drawing/2014/main" id="{BC40EA06-6D3A-45AE-ACDB-A52603FD5EF6}"/>
              </a:ext>
            </a:extLst>
          </p:cNvPr>
          <p:cNvSpPr>
            <a:spLocks noGrp="1"/>
          </p:cNvSpPr>
          <p:nvPr>
            <p:ph type="ftr" sz="quarter" idx="11"/>
          </p:nvPr>
        </p:nvSpPr>
        <p:spPr/>
        <p:txBody>
          <a:bodyPr/>
          <a:lstStyle/>
          <a:p>
            <a:r>
              <a:rPr lang="en-US" altLang="ko-KR"/>
              <a:t>UBION PBL- FBA</a:t>
            </a:r>
            <a:endParaRPr lang="ko-KR" altLang="en-US"/>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2718BCAD-538B-4185-A979-90C1F4DAE941}"/>
                  </a:ext>
                </a:extLst>
              </p:cNvPr>
              <p:cNvSpPr/>
              <p:nvPr/>
            </p:nvSpPr>
            <p:spPr>
              <a:xfrm>
                <a:off x="219491" y="1055578"/>
                <a:ext cx="2330253" cy="324384"/>
              </a:xfrm>
              <a:prstGeom prst="rect">
                <a:avLst/>
              </a:prstGeom>
              <a:ln w="28575">
                <a:solidFill>
                  <a:schemeClr val="accent1">
                    <a:lumMod val="60000"/>
                    <a:lumOff val="40000"/>
                  </a:schemeClr>
                </a:solidFill>
              </a:ln>
            </p:spPr>
            <p:txBody>
              <a:bodyPr wrap="none">
                <a:spAutoFit/>
              </a:bodyPr>
              <a:lstStyle/>
              <a:p>
                <a:r>
                  <a:rPr lang="es-ES" altLang="ko-KR" sz="1400" dirty="0"/>
                  <a:t>y= </a:t>
                </a:r>
                <a14:m>
                  <m:oMath xmlns:m="http://schemas.openxmlformats.org/officeDocument/2006/math">
                    <m:sSub>
                      <m:sSubPr>
                        <m:ctrlPr>
                          <a:rPr lang="es-ES" altLang="ko-KR" sz="1400" i="1" smtClean="0">
                            <a:latin typeface="Cambria Math" panose="02040503050406030204" pitchFamily="18" charset="0"/>
                          </a:rPr>
                        </m:ctrlPr>
                      </m:sSubPr>
                      <m:e>
                        <m:r>
                          <a:rPr lang="ko-KR" altLang="es-ES" sz="1400" i="1" smtClean="0">
                            <a:latin typeface="Cambria Math" panose="02040503050406030204" pitchFamily="18" charset="0"/>
                          </a:rPr>
                          <m:t>𝛽</m:t>
                        </m:r>
                      </m:e>
                      <m:sub>
                        <m:r>
                          <a:rPr lang="en-US" altLang="ko-KR" sz="1400" b="0" i="1" smtClean="0">
                            <a:latin typeface="Cambria Math" panose="02040503050406030204" pitchFamily="18" charset="0"/>
                          </a:rPr>
                          <m:t>0</m:t>
                        </m:r>
                      </m:sub>
                    </m:sSub>
                  </m:oMath>
                </a14:m>
                <a:r>
                  <a:rPr lang="es-ES" altLang="ko-KR" sz="1400" dirty="0"/>
                  <a:t> + </a:t>
                </a:r>
                <a14:m>
                  <m:oMath xmlns:m="http://schemas.openxmlformats.org/officeDocument/2006/math">
                    <m:sSub>
                      <m:sSubPr>
                        <m:ctrlPr>
                          <a:rPr lang="es-ES" altLang="ko-KR" sz="1400" i="1" smtClean="0">
                            <a:latin typeface="Cambria Math" panose="02040503050406030204" pitchFamily="18" charset="0"/>
                          </a:rPr>
                        </m:ctrlPr>
                      </m:sSubPr>
                      <m:e>
                        <m:r>
                          <a:rPr lang="ko-KR" altLang="es-ES" sz="1400" i="1" smtClean="0">
                            <a:latin typeface="Cambria Math" panose="02040503050406030204" pitchFamily="18" charset="0"/>
                          </a:rPr>
                          <m:t>𝛽</m:t>
                        </m:r>
                      </m:e>
                      <m:sub>
                        <m:r>
                          <a:rPr lang="en-US" altLang="ko-KR" sz="1400" b="0" i="1" smtClean="0">
                            <a:latin typeface="Cambria Math" panose="02040503050406030204" pitchFamily="18" charset="0"/>
                          </a:rPr>
                          <m:t>1</m:t>
                        </m:r>
                      </m:sub>
                    </m:sSub>
                    <m:sSub>
                      <m:sSubPr>
                        <m:ctrlPr>
                          <a:rPr lang="es-ES" altLang="ko-KR" sz="140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1</m:t>
                        </m:r>
                      </m:sub>
                    </m:sSub>
                  </m:oMath>
                </a14:m>
                <a:r>
                  <a:rPr lang="ko-KR" altLang="es-ES" sz="1400" dirty="0"/>
                  <a:t> </a:t>
                </a:r>
                <a:r>
                  <a:rPr lang="es-ES" altLang="ko-KR" sz="1400" dirty="0"/>
                  <a:t>+...... </a:t>
                </a:r>
                <a14:m>
                  <m:oMath xmlns:m="http://schemas.openxmlformats.org/officeDocument/2006/math">
                    <m:sSub>
                      <m:sSubPr>
                        <m:ctrlPr>
                          <a:rPr lang="en-US" altLang="ko-KR" sz="1400" i="1" dirty="0">
                            <a:latin typeface="Cambria Math" panose="02040503050406030204" pitchFamily="18" charset="0"/>
                          </a:rPr>
                        </m:ctrlPr>
                      </m:sSubPr>
                      <m:e>
                        <m:r>
                          <a:rPr lang="ko-KR" altLang="en-US" sz="1400" i="1" dirty="0">
                            <a:latin typeface="Cambria Math" panose="02040503050406030204" pitchFamily="18" charset="0"/>
                          </a:rPr>
                          <m:t>𝛽</m:t>
                        </m:r>
                      </m:e>
                      <m:sub>
                        <m:r>
                          <a:rPr lang="en-US" altLang="ko-KR" sz="1400" i="1" dirty="0">
                            <a:latin typeface="Cambria Math" panose="02040503050406030204" pitchFamily="18" charset="0"/>
                          </a:rPr>
                          <m:t>𝑝</m:t>
                        </m:r>
                      </m:sub>
                    </m:sSub>
                    <m:sSub>
                      <m:sSubPr>
                        <m:ctrlPr>
                          <a:rPr lang="en-US" altLang="ko-KR" sz="1400" i="1" dirty="0">
                            <a:latin typeface="Cambria Math" panose="02040503050406030204" pitchFamily="18" charset="0"/>
                          </a:rPr>
                        </m:ctrlPr>
                      </m:sSubPr>
                      <m:e>
                        <m:r>
                          <a:rPr lang="en-US" altLang="ko-KR" sz="1400" i="1" dirty="0">
                            <a:latin typeface="Cambria Math" panose="02040503050406030204" pitchFamily="18" charset="0"/>
                          </a:rPr>
                          <m:t>𝑥</m:t>
                        </m:r>
                      </m:e>
                      <m:sub>
                        <m:r>
                          <a:rPr lang="en-US" altLang="ko-KR" sz="1400" i="1" dirty="0">
                            <a:latin typeface="Cambria Math" panose="02040503050406030204" pitchFamily="18" charset="0"/>
                          </a:rPr>
                          <m:t>𝑝</m:t>
                        </m:r>
                      </m:sub>
                    </m:sSub>
                  </m:oMath>
                </a14:m>
                <a:r>
                  <a:rPr lang="en-US" altLang="ko-KR" sz="1400" dirty="0"/>
                  <a:t> </a:t>
                </a:r>
                <a:r>
                  <a:rPr lang="es-ES" altLang="ko-KR" sz="1400" dirty="0"/>
                  <a:t>+  </a:t>
                </a:r>
                <a:r>
                  <a:rPr lang="el-GR" altLang="ko-KR" sz="1400" dirty="0"/>
                  <a:t>ε </a:t>
                </a:r>
                <a:endParaRPr lang="ko-KR" altLang="en-US" sz="1400" dirty="0"/>
              </a:p>
            </p:txBody>
          </p:sp>
        </mc:Choice>
        <mc:Fallback xmlns="">
          <p:sp>
            <p:nvSpPr>
              <p:cNvPr id="29" name="직사각형 28">
                <a:extLst>
                  <a:ext uri="{FF2B5EF4-FFF2-40B4-BE49-F238E27FC236}">
                    <a16:creationId xmlns:a16="http://schemas.microsoft.com/office/drawing/2014/main" id="{2718BCAD-538B-4185-A979-90C1F4DAE941}"/>
                  </a:ext>
                </a:extLst>
              </p:cNvPr>
              <p:cNvSpPr>
                <a:spLocks noRot="1" noChangeAspect="1" noMove="1" noResize="1" noEditPoints="1" noAdjustHandles="1" noChangeArrowheads="1" noChangeShapeType="1" noTextEdit="1"/>
              </p:cNvSpPr>
              <p:nvPr/>
            </p:nvSpPr>
            <p:spPr>
              <a:xfrm>
                <a:off x="219491" y="1055578"/>
                <a:ext cx="2330253" cy="324384"/>
              </a:xfrm>
              <a:prstGeom prst="rect">
                <a:avLst/>
              </a:prstGeom>
              <a:blipFill>
                <a:blip r:embed="rId5"/>
                <a:stretch>
                  <a:fillRect l="-258" b="-8621"/>
                </a:stretch>
              </a:blipFill>
              <a:ln w="28575">
                <a:solidFill>
                  <a:schemeClr val="accent1">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27CE99B1-4C8A-4F41-B926-7217DCA568CA}"/>
                  </a:ext>
                </a:extLst>
              </p:cNvPr>
              <p:cNvSpPr/>
              <p:nvPr/>
            </p:nvSpPr>
            <p:spPr>
              <a:xfrm>
                <a:off x="193786" y="3260817"/>
                <a:ext cx="1305742" cy="319190"/>
              </a:xfrm>
              <a:prstGeom prst="rect">
                <a:avLst/>
              </a:prstGeom>
              <a:ln>
                <a:solidFill>
                  <a:schemeClr val="tx2">
                    <a:lumMod val="60000"/>
                    <a:lumOff val="40000"/>
                  </a:schemeClr>
                </a:solidFill>
              </a:ln>
            </p:spPr>
            <p:txBody>
              <a:bodyPr wrap="none">
                <a:spAutoFit/>
              </a:bodyPr>
              <a:lstStyle/>
              <a:p>
                <a14:m>
                  <m:oMath xmlns:m="http://schemas.openxmlformats.org/officeDocument/2006/math">
                    <m:acc>
                      <m:accPr>
                        <m:chr m:val="̂"/>
                        <m:ctrlPr>
                          <a:rPr lang="en-US" altLang="ko-KR" sz="1400" b="0" i="1" kern="0" smtClean="0">
                            <a:solidFill>
                              <a:srgbClr val="000000"/>
                            </a:solidFill>
                            <a:latin typeface="Cambria Math" panose="02040503050406030204" pitchFamily="18" charset="0"/>
                          </a:rPr>
                        </m:ctrlPr>
                      </m:accPr>
                      <m:e>
                        <m:r>
                          <a:rPr lang="en-US" altLang="ko-KR" sz="1400" b="0" i="1" kern="0" smtClean="0">
                            <a:solidFill>
                              <a:srgbClr val="000000"/>
                            </a:solidFill>
                            <a:latin typeface="Cambria Math" panose="02040503050406030204" pitchFamily="18" charset="0"/>
                          </a:rPr>
                          <m:t>𝑦</m:t>
                        </m:r>
                      </m:e>
                    </m:acc>
                    <m:r>
                      <a:rPr lang="en-US" altLang="ko-KR" sz="1400" b="0" i="1" kern="0" smtClean="0">
                        <a:solidFill>
                          <a:srgbClr val="000000"/>
                        </a:solidFill>
                        <a:latin typeface="Cambria Math" panose="02040503050406030204" pitchFamily="18" charset="0"/>
                      </a:rPr>
                      <m:t>=</m:t>
                    </m:r>
                    <m:acc>
                      <m:accPr>
                        <m:chr m:val="̂"/>
                        <m:ctrlPr>
                          <a:rPr lang="en-US" altLang="ko-KR" sz="1400" i="1" kern="0">
                            <a:solidFill>
                              <a:srgbClr val="000000"/>
                            </a:solidFill>
                            <a:latin typeface="Cambria Math" panose="02040503050406030204" pitchFamily="18" charset="0"/>
                          </a:rPr>
                        </m:ctrlPr>
                      </m:accPr>
                      <m:e>
                        <m:sSub>
                          <m:sSubPr>
                            <m:ctrlPr>
                              <a:rPr lang="en-US" altLang="ko-KR" sz="1400" i="1" kern="0">
                                <a:solidFill>
                                  <a:srgbClr val="000000"/>
                                </a:solidFill>
                                <a:latin typeface="Cambria Math" panose="02040503050406030204" pitchFamily="18" charset="0"/>
                              </a:rPr>
                            </m:ctrlPr>
                          </m:sSubPr>
                          <m:e>
                            <m:r>
                              <a:rPr lang="ko-KR" altLang="en-US" sz="1400" i="1" kern="0">
                                <a:solidFill>
                                  <a:srgbClr val="000000"/>
                                </a:solidFill>
                                <a:latin typeface="Cambria Math" panose="02040503050406030204" pitchFamily="18" charset="0"/>
                              </a:rPr>
                              <m:t>𝛽</m:t>
                            </m:r>
                          </m:e>
                          <m:sub>
                            <m:r>
                              <a:rPr lang="en-US" altLang="ko-KR" sz="1400" i="1" kern="0">
                                <a:solidFill>
                                  <a:srgbClr val="000000"/>
                                </a:solidFill>
                                <a:latin typeface="Cambria Math" panose="02040503050406030204" pitchFamily="18" charset="0"/>
                              </a:rPr>
                              <m:t>0</m:t>
                            </m:r>
                          </m:sub>
                        </m:sSub>
                      </m:e>
                    </m:acc>
                    <m:r>
                      <a:rPr lang="en-US" altLang="ko-KR" sz="1400" i="1" kern="0">
                        <a:solidFill>
                          <a:srgbClr val="000000"/>
                        </a:solidFill>
                        <a:latin typeface="Cambria Math" panose="02040503050406030204" pitchFamily="18" charset="0"/>
                      </a:rPr>
                      <m:t> + </m:t>
                    </m:r>
                    <m:acc>
                      <m:accPr>
                        <m:chr m:val="̂"/>
                        <m:ctrlPr>
                          <a:rPr lang="en-US" altLang="ko-KR" sz="1400" i="1" kern="0">
                            <a:solidFill>
                              <a:srgbClr val="000000"/>
                            </a:solidFill>
                            <a:latin typeface="Cambria Math" panose="02040503050406030204" pitchFamily="18" charset="0"/>
                          </a:rPr>
                        </m:ctrlPr>
                      </m:accPr>
                      <m:e>
                        <m:sSub>
                          <m:sSubPr>
                            <m:ctrlPr>
                              <a:rPr lang="en-US" altLang="ko-KR" sz="1400" i="1" kern="0">
                                <a:solidFill>
                                  <a:srgbClr val="000000"/>
                                </a:solidFill>
                                <a:latin typeface="Cambria Math" panose="02040503050406030204" pitchFamily="18" charset="0"/>
                              </a:rPr>
                            </m:ctrlPr>
                          </m:sSubPr>
                          <m:e>
                            <m:r>
                              <a:rPr lang="ko-KR" altLang="en-US" sz="1400" i="1" kern="0">
                                <a:solidFill>
                                  <a:srgbClr val="000000"/>
                                </a:solidFill>
                                <a:latin typeface="Cambria Math" panose="02040503050406030204" pitchFamily="18" charset="0"/>
                              </a:rPr>
                              <m:t>𝛽</m:t>
                            </m:r>
                          </m:e>
                          <m:sub>
                            <m:r>
                              <a:rPr lang="en-US" altLang="ko-KR" sz="1400" i="1" kern="0">
                                <a:solidFill>
                                  <a:srgbClr val="000000"/>
                                </a:solidFill>
                                <a:latin typeface="Cambria Math" panose="02040503050406030204" pitchFamily="18" charset="0"/>
                              </a:rPr>
                              <m:t>1</m:t>
                            </m:r>
                          </m:sub>
                        </m:sSub>
                      </m:e>
                    </m:acc>
                    <m:r>
                      <m:rPr>
                        <m:sty m:val="p"/>
                      </m:rPr>
                      <a:rPr lang="en-US" altLang="ko-KR" sz="1400" b="0" i="0" kern="0" smtClean="0">
                        <a:solidFill>
                          <a:srgbClr val="000000"/>
                        </a:solidFill>
                        <a:latin typeface="Cambria Math" panose="02040503050406030204" pitchFamily="18" charset="0"/>
                      </a:rPr>
                      <m:t>x</m:t>
                    </m:r>
                  </m:oMath>
                </a14:m>
                <a:r>
                  <a:rPr lang="en-US" altLang="ko-KR" sz="1400" kern="0" dirty="0">
                    <a:solidFill>
                      <a:srgbClr val="000000"/>
                    </a:solidFill>
                  </a:rPr>
                  <a:t> </a:t>
                </a:r>
                <a:endParaRPr lang="ko-KR" altLang="en-US" sz="1400" dirty="0"/>
              </a:p>
            </p:txBody>
          </p:sp>
        </mc:Choice>
        <mc:Fallback xmlns="">
          <p:sp>
            <p:nvSpPr>
              <p:cNvPr id="7" name="직사각형 6">
                <a:extLst>
                  <a:ext uri="{FF2B5EF4-FFF2-40B4-BE49-F238E27FC236}">
                    <a16:creationId xmlns:a16="http://schemas.microsoft.com/office/drawing/2014/main" id="{27CE99B1-4C8A-4F41-B926-7217DCA568CA}"/>
                  </a:ext>
                </a:extLst>
              </p:cNvPr>
              <p:cNvSpPr>
                <a:spLocks noRot="1" noChangeAspect="1" noMove="1" noResize="1" noEditPoints="1" noAdjustHandles="1" noChangeArrowheads="1" noChangeShapeType="1" noTextEdit="1"/>
              </p:cNvSpPr>
              <p:nvPr/>
            </p:nvSpPr>
            <p:spPr>
              <a:xfrm>
                <a:off x="193786" y="3260817"/>
                <a:ext cx="1305742" cy="319190"/>
              </a:xfrm>
              <a:prstGeom prst="rect">
                <a:avLst/>
              </a:prstGeom>
              <a:blipFill>
                <a:blip r:embed="rId6"/>
                <a:stretch>
                  <a:fillRect r="-25463" b="-7407"/>
                </a:stretch>
              </a:blipFill>
              <a:ln>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198B4BC-1A19-4090-BFB1-4D061F2BFB0A}"/>
                  </a:ext>
                </a:extLst>
              </p:cNvPr>
              <p:cNvSpPr txBox="1"/>
              <p:nvPr/>
            </p:nvSpPr>
            <p:spPr>
              <a:xfrm>
                <a:off x="229673" y="4707926"/>
                <a:ext cx="1975978" cy="319190"/>
              </a:xfrm>
              <a:prstGeom prst="rect">
                <a:avLst/>
              </a:prstGeom>
              <a:noFill/>
              <a:ln>
                <a:solidFill>
                  <a:schemeClr val="tx2">
                    <a:lumMod val="60000"/>
                    <a:lumOff val="40000"/>
                  </a:schemeClr>
                </a:solidFill>
              </a:ln>
            </p:spPr>
            <p:txBody>
              <a:bodyPr wrap="square" rtlCol="0">
                <a:spAutoFit/>
              </a:bodyPr>
              <a:lstStyle/>
              <a:p>
                <a14:m>
                  <m:oMath xmlns:m="http://schemas.openxmlformats.org/officeDocument/2006/math">
                    <m:acc>
                      <m:accPr>
                        <m:chr m:val="̂"/>
                        <m:ctrlPr>
                          <a:rPr lang="en-US" altLang="ko-KR" sz="1400" i="1" smtClean="0">
                            <a:latin typeface="Cambria Math" panose="02040503050406030204" pitchFamily="18" charset="0"/>
                          </a:rPr>
                        </m:ctrlPr>
                      </m:accPr>
                      <m:e>
                        <m:sSub>
                          <m:sSubPr>
                            <m:ctrlPr>
                              <a:rPr lang="en-US" altLang="ko-KR" sz="1400" i="1" smtClean="0">
                                <a:latin typeface="Cambria Math" panose="02040503050406030204" pitchFamily="18" charset="0"/>
                              </a:rPr>
                            </m:ctrlPr>
                          </m:sSubPr>
                          <m:e>
                            <m:r>
                              <a:rPr lang="ko-KR" altLang="en-US" sz="1400" i="1" smtClean="0">
                                <a:latin typeface="Cambria Math" panose="02040503050406030204" pitchFamily="18" charset="0"/>
                              </a:rPr>
                              <m:t>𝛽</m:t>
                            </m:r>
                          </m:e>
                          <m:sub>
                            <m:r>
                              <a:rPr lang="en-US" altLang="ko-KR" sz="1400" b="0" i="1" smtClean="0">
                                <a:latin typeface="Cambria Math" panose="02040503050406030204" pitchFamily="18" charset="0"/>
                              </a:rPr>
                              <m:t>0</m:t>
                            </m:r>
                          </m:sub>
                        </m:sSub>
                      </m:e>
                    </m:acc>
                  </m:oMath>
                </a14:m>
                <a:r>
                  <a:rPr lang="en-US" altLang="ko-KR" sz="1400" dirty="0"/>
                  <a:t> = </a:t>
                </a:r>
                <a14:m>
                  <m:oMath xmlns:m="http://schemas.openxmlformats.org/officeDocument/2006/math">
                    <m:bar>
                      <m:barPr>
                        <m:pos m:val="top"/>
                        <m:ctrlPr>
                          <a:rPr lang="en-US" altLang="ko-KR" sz="1400" i="1" smtClean="0">
                            <a:latin typeface="Cambria Math" panose="02040503050406030204" pitchFamily="18" charset="0"/>
                          </a:rPr>
                        </m:ctrlPr>
                      </m:barPr>
                      <m:e>
                        <m:r>
                          <a:rPr lang="en-US" altLang="ko-KR" sz="1400" b="0" i="1" smtClean="0">
                            <a:latin typeface="Cambria Math" panose="02040503050406030204" pitchFamily="18" charset="0"/>
                          </a:rPr>
                          <m:t>𝑦</m:t>
                        </m:r>
                      </m:e>
                    </m:bar>
                  </m:oMath>
                </a14:m>
                <a:r>
                  <a:rPr lang="en-US" altLang="ko-KR" sz="1400" dirty="0"/>
                  <a:t> </a:t>
                </a:r>
                <a14:m>
                  <m:oMath xmlns:m="http://schemas.openxmlformats.org/officeDocument/2006/math">
                    <m:r>
                      <a:rPr lang="en-US" altLang="ko-KR" sz="1400" i="1" dirty="0" smtClean="0">
                        <a:latin typeface="Cambria Math" panose="02040503050406030204" pitchFamily="18" charset="0"/>
                        <a:ea typeface="Cambria Math" panose="02040503050406030204" pitchFamily="18" charset="0"/>
                      </a:rPr>
                      <m:t>−</m:t>
                    </m:r>
                  </m:oMath>
                </a14:m>
                <a:r>
                  <a:rPr lang="en-US" altLang="ko-KR" sz="1400" dirty="0"/>
                  <a:t> </a:t>
                </a:r>
                <a14:m>
                  <m:oMath xmlns:m="http://schemas.openxmlformats.org/officeDocument/2006/math">
                    <m:acc>
                      <m:accPr>
                        <m:chr m:val="̂"/>
                        <m:ctrlPr>
                          <a:rPr lang="en-US" altLang="ko-KR" sz="1400" i="1" dirty="0" smtClean="0">
                            <a:latin typeface="Cambria Math" panose="02040503050406030204" pitchFamily="18" charset="0"/>
                          </a:rPr>
                        </m:ctrlPr>
                      </m:accPr>
                      <m:e>
                        <m:sSub>
                          <m:sSubPr>
                            <m:ctrlPr>
                              <a:rPr lang="en-US" altLang="ko-KR" sz="1400" i="1" dirty="0" smtClean="0">
                                <a:latin typeface="Cambria Math" panose="02040503050406030204" pitchFamily="18" charset="0"/>
                              </a:rPr>
                            </m:ctrlPr>
                          </m:sSubPr>
                          <m:e>
                            <m:r>
                              <a:rPr lang="ko-KR" altLang="en-US" sz="1400" i="1" dirty="0" smtClean="0">
                                <a:latin typeface="Cambria Math" panose="02040503050406030204" pitchFamily="18" charset="0"/>
                              </a:rPr>
                              <m:t>𝛽</m:t>
                            </m:r>
                          </m:e>
                          <m:sub>
                            <m:r>
                              <a:rPr lang="en-US" altLang="ko-KR" sz="1400" b="0" i="1" dirty="0" smtClean="0">
                                <a:latin typeface="Cambria Math" panose="02040503050406030204" pitchFamily="18" charset="0"/>
                              </a:rPr>
                              <m:t>1</m:t>
                            </m:r>
                          </m:sub>
                        </m:sSub>
                      </m:e>
                    </m:acc>
                  </m:oMath>
                </a14:m>
                <a:r>
                  <a:rPr lang="en-US" altLang="ko-KR" sz="1400" dirty="0"/>
                  <a:t> </a:t>
                </a:r>
                <a14:m>
                  <m:oMath xmlns:m="http://schemas.openxmlformats.org/officeDocument/2006/math">
                    <m:bar>
                      <m:barPr>
                        <m:pos m:val="top"/>
                        <m:ctrlPr>
                          <a:rPr lang="en-US" altLang="ko-KR" sz="1400" i="1" dirty="0" smtClean="0">
                            <a:latin typeface="Cambria Math" panose="02040503050406030204" pitchFamily="18" charset="0"/>
                          </a:rPr>
                        </m:ctrlPr>
                      </m:barPr>
                      <m:e>
                        <m:r>
                          <a:rPr lang="en-US" altLang="ko-KR" sz="1400" b="0" i="1" dirty="0" smtClean="0">
                            <a:latin typeface="Cambria Math" panose="02040503050406030204" pitchFamily="18" charset="0"/>
                          </a:rPr>
                          <m:t>𝑥</m:t>
                        </m:r>
                      </m:e>
                    </m:bar>
                  </m:oMath>
                </a14:m>
                <a:r>
                  <a:rPr lang="en-US" altLang="ko-KR" sz="1400" dirty="0"/>
                  <a:t> </a:t>
                </a:r>
                <a:endParaRPr lang="ko-KR" altLang="en-US" sz="1400" dirty="0"/>
              </a:p>
            </p:txBody>
          </p:sp>
        </mc:Choice>
        <mc:Fallback xmlns="">
          <p:sp>
            <p:nvSpPr>
              <p:cNvPr id="13" name="TextBox 12">
                <a:extLst>
                  <a:ext uri="{FF2B5EF4-FFF2-40B4-BE49-F238E27FC236}">
                    <a16:creationId xmlns:a16="http://schemas.microsoft.com/office/drawing/2014/main" id="{7198B4BC-1A19-4090-BFB1-4D061F2BFB0A}"/>
                  </a:ext>
                </a:extLst>
              </p:cNvPr>
              <p:cNvSpPr txBox="1">
                <a:spLocks noRot="1" noChangeAspect="1" noMove="1" noResize="1" noEditPoints="1" noAdjustHandles="1" noChangeArrowheads="1" noChangeShapeType="1" noTextEdit="1"/>
              </p:cNvSpPr>
              <p:nvPr/>
            </p:nvSpPr>
            <p:spPr>
              <a:xfrm>
                <a:off x="229673" y="4707926"/>
                <a:ext cx="1975978" cy="319190"/>
              </a:xfrm>
              <a:prstGeom prst="rect">
                <a:avLst/>
              </a:prstGeom>
              <a:blipFill>
                <a:blip r:embed="rId7"/>
                <a:stretch>
                  <a:fillRect b="-16364"/>
                </a:stretch>
              </a:blipFill>
              <a:ln>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8ECA1CD-05EE-462D-BB80-052F7DDE0CEA}"/>
                  </a:ext>
                </a:extLst>
              </p:cNvPr>
              <p:cNvSpPr txBox="1"/>
              <p:nvPr/>
            </p:nvSpPr>
            <p:spPr>
              <a:xfrm>
                <a:off x="193786" y="3910025"/>
                <a:ext cx="2225037" cy="474810"/>
              </a:xfrm>
              <a:prstGeom prst="rect">
                <a:avLst/>
              </a:prstGeom>
              <a:noFill/>
              <a:ln>
                <a:solidFill>
                  <a:schemeClr val="tx2">
                    <a:lumMod val="60000"/>
                    <a:lumOff val="40000"/>
                  </a:schemeClr>
                </a:solidFill>
              </a:ln>
            </p:spPr>
            <p:txBody>
              <a:bodyPr wrap="square" rtlCol="0">
                <a:spAutoFit/>
              </a:bodyPr>
              <a:lstStyle/>
              <a:p>
                <a14:m>
                  <m:oMath xmlns:m="http://schemas.openxmlformats.org/officeDocument/2006/math">
                    <m:acc>
                      <m:accPr>
                        <m:chr m:val="̂"/>
                        <m:ctrlPr>
                          <a:rPr lang="en-US" altLang="ko-KR" sz="1400" i="1" smtClean="0">
                            <a:latin typeface="Cambria Math" panose="02040503050406030204" pitchFamily="18" charset="0"/>
                          </a:rPr>
                        </m:ctrlPr>
                      </m:accPr>
                      <m:e>
                        <m:sSub>
                          <m:sSubPr>
                            <m:ctrlPr>
                              <a:rPr lang="en-US" altLang="ko-KR" sz="1400" i="1" smtClean="0">
                                <a:latin typeface="Cambria Math" panose="02040503050406030204" pitchFamily="18" charset="0"/>
                              </a:rPr>
                            </m:ctrlPr>
                          </m:sSubPr>
                          <m:e>
                            <m:r>
                              <a:rPr lang="ko-KR" altLang="en-US" sz="1400" i="1" smtClean="0">
                                <a:latin typeface="Cambria Math" panose="02040503050406030204" pitchFamily="18" charset="0"/>
                              </a:rPr>
                              <m:t>𝛽</m:t>
                            </m:r>
                          </m:e>
                          <m:sub>
                            <m:r>
                              <a:rPr lang="en-US" altLang="ko-KR" sz="1400" b="0" i="1" smtClean="0">
                                <a:latin typeface="Cambria Math" panose="02040503050406030204" pitchFamily="18" charset="0"/>
                              </a:rPr>
                              <m:t>1</m:t>
                            </m:r>
                          </m:sub>
                        </m:sSub>
                      </m:e>
                    </m:acc>
                  </m:oMath>
                </a14:m>
                <a:r>
                  <a:rPr lang="en-US" altLang="ko-KR" sz="1400" dirty="0"/>
                  <a:t>  = </a:t>
                </a:r>
                <a14:m>
                  <m:oMath xmlns:m="http://schemas.openxmlformats.org/officeDocument/2006/math">
                    <m:f>
                      <m:fPr>
                        <m:ctrlPr>
                          <a:rPr lang="en-US" altLang="ko-KR" sz="1400" i="1" smtClean="0">
                            <a:latin typeface="Cambria Math" panose="02040503050406030204" pitchFamily="18" charset="0"/>
                          </a:rPr>
                        </m:ctrlPr>
                      </m:fPr>
                      <m:num>
                        <m:nary>
                          <m:naryPr>
                            <m:chr m:val="∑"/>
                            <m:subHide m:val="on"/>
                            <m:supHide m:val="on"/>
                            <m:ctrlPr>
                              <a:rPr lang="en-US" altLang="ko-KR" sz="1400" i="1" smtClean="0">
                                <a:latin typeface="Cambria Math" panose="02040503050406030204" pitchFamily="18" charset="0"/>
                              </a:rPr>
                            </m:ctrlPr>
                          </m:naryPr>
                          <m:sub/>
                          <m:sup/>
                          <m:e>
                            <m:r>
                              <a:rPr lang="en-US" altLang="ko-KR" sz="1400" b="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r>
                                  <a:rPr lang="en-US" altLang="ko-KR" sz="1400" b="0" i="1" smtClean="0">
                                    <a:latin typeface="Cambria Math" panose="02040503050406030204" pitchFamily="18" charset="0"/>
                                  </a:rPr>
                                  <m:t>  </m:t>
                                </m:r>
                              </m:sub>
                            </m:sSub>
                            <m:r>
                              <a:rPr lang="en-US" altLang="ko-KR" sz="1400" b="0" i="1" smtClean="0">
                                <a:latin typeface="Cambria Math" panose="02040503050406030204" pitchFamily="18" charset="0"/>
                                <a:ea typeface="Cambria Math" panose="02040503050406030204" pitchFamily="18" charset="0"/>
                              </a:rPr>
                              <m:t>− </m:t>
                            </m:r>
                            <m:bar>
                              <m:barPr>
                                <m:pos m:val="top"/>
                                <m:ctrlPr>
                                  <a:rPr lang="en-US" altLang="ko-KR" sz="1400" b="0" i="1" smtClean="0">
                                    <a:latin typeface="Cambria Math" panose="02040503050406030204" pitchFamily="18" charset="0"/>
                                    <a:ea typeface="Cambria Math" panose="02040503050406030204" pitchFamily="18" charset="0"/>
                                  </a:rPr>
                                </m:ctrlPr>
                              </m:barPr>
                              <m:e>
                                <m:r>
                                  <a:rPr lang="en-US" altLang="ko-KR" sz="1400" b="0" i="1" smtClean="0">
                                    <a:latin typeface="Cambria Math" panose="02040503050406030204" pitchFamily="18" charset="0"/>
                                    <a:ea typeface="Cambria Math" panose="02040503050406030204" pitchFamily="18" charset="0"/>
                                  </a:rPr>
                                  <m:t>𝑥</m:t>
                                </m:r>
                              </m:e>
                            </m:bar>
                          </m:e>
                        </m:nary>
                        <m:r>
                          <a:rPr lang="en-US" altLang="ko-KR" sz="1400" b="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𝑦</m:t>
                            </m:r>
                          </m:e>
                          <m:sub>
                            <m:r>
                              <a:rPr lang="en-US" altLang="ko-KR" sz="1400" b="0" i="1" smtClean="0">
                                <a:latin typeface="Cambria Math" panose="02040503050406030204" pitchFamily="18" charset="0"/>
                              </a:rPr>
                              <m:t>𝑖</m:t>
                            </m:r>
                            <m:r>
                              <a:rPr lang="en-US" altLang="ko-KR" sz="1400" b="0" i="1" smtClean="0">
                                <a:latin typeface="Cambria Math" panose="02040503050406030204" pitchFamily="18" charset="0"/>
                              </a:rPr>
                              <m:t> </m:t>
                            </m:r>
                          </m:sub>
                        </m:sSub>
                        <m:r>
                          <a:rPr lang="en-US" altLang="ko-KR" sz="1400" b="0" i="1" smtClean="0">
                            <a:latin typeface="Cambria Math" panose="02040503050406030204" pitchFamily="18" charset="0"/>
                          </a:rPr>
                          <m:t> </m:t>
                        </m:r>
                        <m:r>
                          <a:rPr lang="en-US" altLang="ko-KR" sz="1400" b="0" i="1" smtClean="0">
                            <a:latin typeface="Cambria Math" panose="02040503050406030204" pitchFamily="18" charset="0"/>
                            <a:ea typeface="Cambria Math" panose="02040503050406030204" pitchFamily="18" charset="0"/>
                          </a:rPr>
                          <m:t>− </m:t>
                        </m:r>
                        <m:bar>
                          <m:barPr>
                            <m:pos m:val="top"/>
                            <m:ctrlPr>
                              <a:rPr lang="en-US" altLang="ko-KR" sz="1400" b="0" i="1" smtClean="0">
                                <a:latin typeface="Cambria Math" panose="02040503050406030204" pitchFamily="18" charset="0"/>
                                <a:ea typeface="Cambria Math" panose="02040503050406030204" pitchFamily="18" charset="0"/>
                              </a:rPr>
                            </m:ctrlPr>
                          </m:barPr>
                          <m:e>
                            <m:r>
                              <a:rPr lang="en-US" altLang="ko-KR" sz="1400" b="0" i="1" smtClean="0">
                                <a:latin typeface="Cambria Math" panose="02040503050406030204" pitchFamily="18" charset="0"/>
                                <a:ea typeface="Cambria Math" panose="02040503050406030204" pitchFamily="18" charset="0"/>
                              </a:rPr>
                              <m:t>𝑦</m:t>
                            </m:r>
                            <m:r>
                              <a:rPr lang="en-US" altLang="ko-KR" sz="1400" b="0" i="1" smtClean="0">
                                <a:latin typeface="Cambria Math" panose="02040503050406030204" pitchFamily="18" charset="0"/>
                                <a:ea typeface="Cambria Math" panose="02040503050406030204" pitchFamily="18" charset="0"/>
                              </a:rPr>
                              <m:t>)</m:t>
                            </m:r>
                          </m:e>
                        </m:bar>
                      </m:num>
                      <m:den>
                        <m:nary>
                          <m:naryPr>
                            <m:chr m:val="∑"/>
                            <m:subHide m:val="on"/>
                            <m:supHide m:val="on"/>
                            <m:ctrlPr>
                              <a:rPr lang="en-US" altLang="ko-KR" sz="1400" i="1" smtClean="0">
                                <a:latin typeface="Cambria Math" panose="02040503050406030204" pitchFamily="18" charset="0"/>
                              </a:rPr>
                            </m:ctrlPr>
                          </m:naryPr>
                          <m:sub/>
                          <m:sup/>
                          <m:e>
                            <m:sSup>
                              <m:sSupPr>
                                <m:ctrlPr>
                                  <a:rPr lang="en-US" altLang="ko-KR" sz="1400" i="1" smtClean="0">
                                    <a:latin typeface="Cambria Math" panose="02040503050406030204" pitchFamily="18" charset="0"/>
                                  </a:rPr>
                                </m:ctrlPr>
                              </m:sSupPr>
                              <m:e>
                                <m:r>
                                  <a:rPr lang="en-US" altLang="ko-KR" sz="1400" b="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𝑖</m:t>
                                    </m:r>
                                  </m:sub>
                                </m:sSub>
                                <m:r>
                                  <a:rPr lang="en-US" altLang="ko-KR" sz="1400" b="0" i="1" smtClean="0">
                                    <a:latin typeface="Cambria Math" panose="02040503050406030204" pitchFamily="18" charset="0"/>
                                  </a:rPr>
                                  <m:t> </m:t>
                                </m:r>
                                <m:r>
                                  <a:rPr lang="en-US" altLang="ko-KR" sz="1400" b="0" i="1" smtClean="0">
                                    <a:latin typeface="Cambria Math" panose="02040503050406030204" pitchFamily="18" charset="0"/>
                                    <a:ea typeface="Cambria Math" panose="02040503050406030204" pitchFamily="18" charset="0"/>
                                  </a:rPr>
                                  <m:t>− </m:t>
                                </m:r>
                                <m:bar>
                                  <m:barPr>
                                    <m:pos m:val="top"/>
                                    <m:ctrlPr>
                                      <a:rPr lang="en-US" altLang="ko-KR" sz="1400" b="0" i="1" smtClean="0">
                                        <a:latin typeface="Cambria Math" panose="02040503050406030204" pitchFamily="18" charset="0"/>
                                        <a:ea typeface="Cambria Math" panose="02040503050406030204" pitchFamily="18" charset="0"/>
                                      </a:rPr>
                                    </m:ctrlPr>
                                  </m:barPr>
                                  <m:e>
                                    <m:r>
                                      <a:rPr lang="en-US" altLang="ko-KR" sz="1400" b="0" i="1" smtClean="0">
                                        <a:latin typeface="Cambria Math" panose="02040503050406030204" pitchFamily="18" charset="0"/>
                                        <a:ea typeface="Cambria Math" panose="02040503050406030204" pitchFamily="18" charset="0"/>
                                      </a:rPr>
                                      <m:t>𝑥</m:t>
                                    </m:r>
                                  </m:e>
                                </m:bar>
                                <m:r>
                                  <a:rPr lang="en-US" altLang="ko-KR" sz="1400" b="0" i="1" smtClean="0">
                                    <a:latin typeface="Cambria Math" panose="02040503050406030204" pitchFamily="18" charset="0"/>
                                    <a:ea typeface="Cambria Math" panose="02040503050406030204" pitchFamily="18" charset="0"/>
                                  </a:rPr>
                                  <m:t>)</m:t>
                                </m:r>
                              </m:e>
                              <m:sup>
                                <m:r>
                                  <a:rPr lang="en-US" altLang="ko-KR" sz="1400" b="0" i="1" smtClean="0">
                                    <a:latin typeface="Cambria Math" panose="02040503050406030204" pitchFamily="18" charset="0"/>
                                  </a:rPr>
                                  <m:t>2</m:t>
                                </m:r>
                              </m:sup>
                            </m:sSup>
                          </m:e>
                        </m:nary>
                      </m:den>
                    </m:f>
                  </m:oMath>
                </a14:m>
                <a:endParaRPr lang="ko-KR" altLang="en-US" sz="1400" dirty="0"/>
              </a:p>
            </p:txBody>
          </p:sp>
        </mc:Choice>
        <mc:Fallback xmlns="">
          <p:sp>
            <p:nvSpPr>
              <p:cNvPr id="27" name="TextBox 26">
                <a:extLst>
                  <a:ext uri="{FF2B5EF4-FFF2-40B4-BE49-F238E27FC236}">
                    <a16:creationId xmlns:a16="http://schemas.microsoft.com/office/drawing/2014/main" id="{F8ECA1CD-05EE-462D-BB80-052F7DDE0CEA}"/>
                  </a:ext>
                </a:extLst>
              </p:cNvPr>
              <p:cNvSpPr txBox="1">
                <a:spLocks noRot="1" noChangeAspect="1" noMove="1" noResize="1" noEditPoints="1" noAdjustHandles="1" noChangeArrowheads="1" noChangeShapeType="1" noTextEdit="1"/>
              </p:cNvSpPr>
              <p:nvPr/>
            </p:nvSpPr>
            <p:spPr>
              <a:xfrm>
                <a:off x="193786" y="3910025"/>
                <a:ext cx="2225037" cy="474810"/>
              </a:xfrm>
              <a:prstGeom prst="rect">
                <a:avLst/>
              </a:prstGeom>
              <a:blipFill>
                <a:blip r:embed="rId8"/>
                <a:stretch>
                  <a:fillRect t="-35000" b="-72500"/>
                </a:stretch>
              </a:blipFill>
              <a:ln>
                <a:solidFill>
                  <a:schemeClr val="tx2">
                    <a:lumMod val="60000"/>
                    <a:lumOff val="40000"/>
                  </a:schemeClr>
                </a:solidFill>
              </a:ln>
            </p:spPr>
            <p:txBody>
              <a:bodyPr/>
              <a:lstStyle/>
              <a:p>
                <a:r>
                  <a:rPr lang="ko-KR" altLang="en-US">
                    <a:noFill/>
                  </a:rPr>
                  <a:t> </a:t>
                </a:r>
              </a:p>
            </p:txBody>
          </p:sp>
        </mc:Fallback>
      </mc:AlternateContent>
      <p:sp>
        <p:nvSpPr>
          <p:cNvPr id="20" name="직사각형 19">
            <a:extLst>
              <a:ext uri="{FF2B5EF4-FFF2-40B4-BE49-F238E27FC236}">
                <a16:creationId xmlns:a16="http://schemas.microsoft.com/office/drawing/2014/main" id="{34A97255-0B25-423E-BD9F-F14ECFAED973}"/>
              </a:ext>
            </a:extLst>
          </p:cNvPr>
          <p:cNvSpPr/>
          <p:nvPr/>
        </p:nvSpPr>
        <p:spPr>
          <a:xfrm>
            <a:off x="197490" y="5337841"/>
            <a:ext cx="8142682" cy="1069460"/>
          </a:xfrm>
          <a:prstGeom prst="rect">
            <a:avLst/>
          </a:prstGeom>
          <a:ln>
            <a:solidFill>
              <a:schemeClr val="accent1"/>
            </a:solidFill>
          </a:ln>
        </p:spPr>
        <p:txBody>
          <a:bodyPr wrap="square">
            <a:spAutoFit/>
          </a:bodyPr>
          <a:lstStyle/>
          <a:p>
            <a:r>
              <a:rPr lang="en-US" altLang="ko-KR" sz="1600" b="1" dirty="0">
                <a:solidFill>
                  <a:srgbClr val="333333"/>
                </a:solidFill>
                <a:latin typeface="Noto Sans Demilight"/>
              </a:rPr>
              <a:t>Gauss-Markov Theorem</a:t>
            </a:r>
          </a:p>
          <a:p>
            <a:pPr marL="171450" indent="-171450">
              <a:lnSpc>
                <a:spcPct val="150000"/>
              </a:lnSpc>
              <a:buFont typeface="Arial" panose="020B0604020202020204" pitchFamily="34" charset="0"/>
              <a:buChar char="•"/>
            </a:pPr>
            <a:r>
              <a:rPr lang="ko-KR" altLang="en-US" sz="1100" dirty="0"/>
              <a:t>일반 </a:t>
            </a:r>
            <a:r>
              <a:rPr lang="ko-KR" altLang="en-US" sz="1100" dirty="0" err="1"/>
              <a:t>최소제곱</a:t>
            </a:r>
            <a:r>
              <a:rPr lang="en-US" altLang="ko-KR" sz="1100" dirty="0"/>
              <a:t>(OLS) </a:t>
            </a:r>
            <a:r>
              <a:rPr lang="ko-KR" altLang="en-US" sz="1100" dirty="0"/>
              <a:t>추정기가 선형 회귀모형의 오차가 상관관계가 없는 경우</a:t>
            </a:r>
            <a:r>
              <a:rPr lang="en-US" altLang="ko-KR" sz="1100" dirty="0"/>
              <a:t>, </a:t>
            </a:r>
            <a:r>
              <a:rPr lang="ko-KR" altLang="en-US" sz="1100" dirty="0"/>
              <a:t>분산과 </a:t>
            </a:r>
            <a:r>
              <a:rPr lang="ko-KR" altLang="en-US" sz="1100" dirty="0" err="1"/>
              <a:t>기대값이</a:t>
            </a:r>
            <a:r>
              <a:rPr lang="ko-KR" altLang="en-US" sz="1100" dirty="0"/>
              <a:t> </a:t>
            </a:r>
            <a:r>
              <a:rPr lang="en-US" altLang="ko-KR" sz="1100" dirty="0"/>
              <a:t>0</a:t>
            </a:r>
            <a:r>
              <a:rPr lang="ko-KR" altLang="en-US" sz="1100" dirty="0"/>
              <a:t>인 선형 불편추정기는 </a:t>
            </a:r>
            <a:r>
              <a:rPr lang="ko-KR" altLang="en-US" sz="1100" dirty="0" err="1"/>
              <a:t>최소제곱추정량이</a:t>
            </a:r>
            <a:r>
              <a:rPr lang="ko-KR" altLang="en-US" sz="1100" dirty="0"/>
              <a:t> </a:t>
            </a:r>
            <a:r>
              <a:rPr lang="en-US" altLang="ko-KR" sz="1100" dirty="0"/>
              <a:t>BLUE (Best Linear Unbiased Estimator)</a:t>
            </a:r>
            <a:r>
              <a:rPr lang="ko-KR" altLang="en-US" sz="1100" dirty="0"/>
              <a:t>라는 것</a:t>
            </a:r>
            <a:endParaRPr lang="en-US" altLang="ko-KR" sz="1100" dirty="0"/>
          </a:p>
          <a:p>
            <a:pPr marL="171450" indent="-171450">
              <a:lnSpc>
                <a:spcPct val="150000"/>
              </a:lnSpc>
              <a:buFont typeface="Arial" panose="020B0604020202020204" pitchFamily="34" charset="0"/>
              <a:buChar char="•"/>
            </a:pPr>
            <a:r>
              <a:rPr lang="ko-KR" altLang="en-US" sz="1100" dirty="0"/>
              <a:t>가장</a:t>
            </a:r>
            <a:r>
              <a:rPr lang="en-US" altLang="ko-KR" sz="1100" dirty="0"/>
              <a:t> </a:t>
            </a:r>
            <a:r>
              <a:rPr lang="ko-KR" altLang="en-US" sz="1100" dirty="0"/>
              <a:t>작은 </a:t>
            </a:r>
            <a:r>
              <a:rPr lang="ko-KR" altLang="en-US" sz="1100" dirty="0" err="1"/>
              <a:t>표분분산값을</a:t>
            </a:r>
            <a:r>
              <a:rPr lang="ko-KR" altLang="en-US" sz="1100" dirty="0"/>
              <a:t> 갖는 효율적 </a:t>
            </a:r>
            <a:r>
              <a:rPr lang="ko-KR" altLang="en-US" sz="1100" dirty="0" err="1"/>
              <a:t>추정량</a:t>
            </a:r>
            <a:endParaRPr lang="ko-KR" altLang="en-US" sz="11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4C43623-9DFC-4F66-A24A-5467065F76DC}"/>
                  </a:ext>
                </a:extLst>
              </p:cNvPr>
              <p:cNvSpPr txBox="1"/>
              <p:nvPr/>
            </p:nvSpPr>
            <p:spPr>
              <a:xfrm>
                <a:off x="172211" y="1471843"/>
                <a:ext cx="4096620" cy="613181"/>
              </a:xfrm>
              <a:prstGeom prst="rect">
                <a:avLst/>
              </a:prstGeom>
              <a:noFill/>
              <a:ln>
                <a:solidFill>
                  <a:schemeClr val="tx2">
                    <a:lumMod val="60000"/>
                    <a:lumOff val="40000"/>
                  </a:schemeClr>
                </a:solidFill>
              </a:ln>
            </p:spPr>
            <p:txBody>
              <a:bodyPr wrap="square" rtlCol="0">
                <a:spAutoFit/>
              </a:bodyPr>
              <a:lstStyle/>
              <a:p>
                <a:r>
                  <a:rPr lang="en-US" altLang="ko-KR" sz="1100" dirty="0"/>
                  <a:t>E(y) = f(x) = </a:t>
                </a:r>
                <a14:m>
                  <m:oMath xmlns:m="http://schemas.openxmlformats.org/officeDocument/2006/math">
                    <m:sSub>
                      <m:sSubPr>
                        <m:ctrlPr>
                          <a:rPr lang="en-US" altLang="ko-KR" sz="1100" i="1" smtClean="0">
                            <a:latin typeface="Cambria Math" panose="02040503050406030204" pitchFamily="18" charset="0"/>
                          </a:rPr>
                        </m:ctrlPr>
                      </m:sSubPr>
                      <m:e>
                        <m:r>
                          <a:rPr lang="ko-KR" altLang="en-US" sz="1100" i="1" smtClean="0">
                            <a:latin typeface="Cambria Math" panose="02040503050406030204" pitchFamily="18" charset="0"/>
                          </a:rPr>
                          <m:t>𝛽</m:t>
                        </m:r>
                      </m:e>
                      <m:sub>
                        <m:r>
                          <a:rPr lang="en-US" altLang="ko-KR" sz="1100" b="0" i="1" smtClean="0">
                            <a:latin typeface="Cambria Math" panose="02040503050406030204" pitchFamily="18" charset="0"/>
                          </a:rPr>
                          <m:t>0</m:t>
                        </m:r>
                      </m:sub>
                    </m:sSub>
                  </m:oMath>
                </a14:m>
                <a:r>
                  <a:rPr lang="en-US" altLang="ko-KR" sz="1100" dirty="0"/>
                  <a:t> + </a:t>
                </a:r>
                <a14:m>
                  <m:oMath xmlns:m="http://schemas.openxmlformats.org/officeDocument/2006/math">
                    <m:sSub>
                      <m:sSubPr>
                        <m:ctrlPr>
                          <a:rPr lang="en-US" altLang="ko-KR" sz="1100" i="1" smtClean="0">
                            <a:latin typeface="Cambria Math" panose="02040503050406030204" pitchFamily="18" charset="0"/>
                          </a:rPr>
                        </m:ctrlPr>
                      </m:sSubPr>
                      <m:e>
                        <m:r>
                          <a:rPr lang="ko-KR" altLang="en-US" sz="1100" i="1" smtClean="0">
                            <a:latin typeface="Cambria Math" panose="02040503050406030204" pitchFamily="18" charset="0"/>
                          </a:rPr>
                          <m:t>𝛽</m:t>
                        </m:r>
                      </m:e>
                      <m:sub>
                        <m:r>
                          <a:rPr lang="en-US" altLang="ko-KR" sz="1100" b="0" i="1" smtClean="0">
                            <a:latin typeface="Cambria Math" panose="02040503050406030204" pitchFamily="18" charset="0"/>
                          </a:rPr>
                          <m:t>1</m:t>
                        </m:r>
                      </m:sub>
                    </m:sSub>
                    <m:sSub>
                      <m:sSubPr>
                        <m:ctrlPr>
                          <a:rPr lang="en-US" altLang="ko-KR" sz="1100" i="1" smtClean="0">
                            <a:latin typeface="Cambria Math" panose="02040503050406030204" pitchFamily="18" charset="0"/>
                          </a:rPr>
                        </m:ctrlPr>
                      </m:sSubPr>
                      <m:e>
                        <m:r>
                          <a:rPr lang="en-US" altLang="ko-KR" sz="1100" b="0" i="1" smtClean="0">
                            <a:latin typeface="Cambria Math" panose="02040503050406030204" pitchFamily="18" charset="0"/>
                          </a:rPr>
                          <m:t>𝑥</m:t>
                        </m:r>
                      </m:e>
                      <m:sub>
                        <m:r>
                          <a:rPr lang="en-US" altLang="ko-KR" sz="1100" b="0" i="1" smtClean="0">
                            <a:latin typeface="Cambria Math" panose="02040503050406030204" pitchFamily="18" charset="0"/>
                          </a:rPr>
                          <m:t>1</m:t>
                        </m:r>
                      </m:sub>
                    </m:sSub>
                  </m:oMath>
                </a14:m>
                <a:r>
                  <a:rPr lang="en-US" altLang="ko-KR" sz="1100" dirty="0"/>
                  <a:t> +….+</a:t>
                </a:r>
                <a14:m>
                  <m:oMath xmlns:m="http://schemas.openxmlformats.org/officeDocument/2006/math">
                    <m:sSub>
                      <m:sSubPr>
                        <m:ctrlPr>
                          <a:rPr lang="en-US" altLang="ko-KR" sz="1100" i="1" dirty="0" smtClean="0">
                            <a:latin typeface="Cambria Math" panose="02040503050406030204" pitchFamily="18" charset="0"/>
                          </a:rPr>
                        </m:ctrlPr>
                      </m:sSubPr>
                      <m:e>
                        <m:r>
                          <a:rPr lang="ko-KR" altLang="en-US" sz="1100" i="1" dirty="0" smtClean="0">
                            <a:latin typeface="Cambria Math" panose="02040503050406030204" pitchFamily="18" charset="0"/>
                          </a:rPr>
                          <m:t>𝛽</m:t>
                        </m:r>
                      </m:e>
                      <m:sub>
                        <m:r>
                          <a:rPr lang="en-US" altLang="ko-KR" sz="1100" b="0" i="1" dirty="0" smtClean="0">
                            <a:latin typeface="Cambria Math" panose="02040503050406030204" pitchFamily="18" charset="0"/>
                          </a:rPr>
                          <m:t>𝑝</m:t>
                        </m:r>
                      </m:sub>
                    </m:sSub>
                    <m:sSub>
                      <m:sSubPr>
                        <m:ctrlPr>
                          <a:rPr lang="en-US" altLang="ko-KR" sz="1100" i="1" dirty="0" smtClean="0">
                            <a:latin typeface="Cambria Math" panose="02040503050406030204" pitchFamily="18" charset="0"/>
                          </a:rPr>
                        </m:ctrlPr>
                      </m:sSubPr>
                      <m:e>
                        <m:r>
                          <a:rPr lang="en-US" altLang="ko-KR" sz="1100" b="0" i="1" dirty="0" smtClean="0">
                            <a:latin typeface="Cambria Math" panose="02040503050406030204" pitchFamily="18" charset="0"/>
                          </a:rPr>
                          <m:t>𝑥</m:t>
                        </m:r>
                      </m:e>
                      <m:sub>
                        <m:r>
                          <a:rPr lang="en-US" altLang="ko-KR" sz="1100" b="0" i="1" dirty="0" smtClean="0">
                            <a:latin typeface="Cambria Math" panose="02040503050406030204" pitchFamily="18" charset="0"/>
                          </a:rPr>
                          <m:t>𝑝</m:t>
                        </m:r>
                      </m:sub>
                    </m:sSub>
                  </m:oMath>
                </a14:m>
                <a:r>
                  <a:rPr lang="en-US" altLang="ko-KR" sz="1100" dirty="0"/>
                  <a:t> + </a:t>
                </a:r>
                <a:r>
                  <a:rPr lang="el-GR" altLang="ko-KR" sz="1100" dirty="0"/>
                  <a:t>ε</a:t>
                </a:r>
                <a:endParaRPr lang="en-US" altLang="ko-KR" sz="1100" dirty="0"/>
              </a:p>
              <a:p>
                <a:r>
                  <a:rPr lang="en-US" altLang="ko-KR" sz="1100" dirty="0">
                    <a:sym typeface="Wingdings" panose="05000000000000000000" pitchFamily="2" charset="2"/>
                  </a:rPr>
                  <a:t> </a:t>
                </a:r>
                <a:r>
                  <a:rPr lang="ko-KR" altLang="en-US" sz="1100" dirty="0">
                    <a:sym typeface="Wingdings" panose="05000000000000000000" pitchFamily="2" charset="2"/>
                  </a:rPr>
                  <a:t>설명변수</a:t>
                </a:r>
                <a:r>
                  <a:rPr lang="en-US" altLang="ko-KR" sz="1100" dirty="0">
                    <a:sym typeface="Wingdings" panose="05000000000000000000" pitchFamily="2" charset="2"/>
                  </a:rPr>
                  <a:t>(x </a:t>
                </a:r>
                <a:r>
                  <a:rPr lang="ko-KR" altLang="en-US" sz="1100" dirty="0">
                    <a:sym typeface="Wingdings" panose="05000000000000000000" pitchFamily="2" charset="2"/>
                  </a:rPr>
                  <a:t>예측변수</a:t>
                </a:r>
                <a:r>
                  <a:rPr lang="en-US" altLang="ko-KR" sz="1100" dirty="0">
                    <a:sym typeface="Wingdings" panose="05000000000000000000" pitchFamily="2" charset="2"/>
                  </a:rPr>
                  <a:t>)</a:t>
                </a:r>
                <a:r>
                  <a:rPr lang="ko-KR" altLang="en-US" sz="1100" dirty="0">
                    <a:sym typeface="Wingdings" panose="05000000000000000000" pitchFamily="2" charset="2"/>
                  </a:rPr>
                  <a:t>와 종속변수</a:t>
                </a:r>
                <a:r>
                  <a:rPr lang="en-US" altLang="ko-KR" sz="1100" dirty="0">
                    <a:sym typeface="Wingdings" panose="05000000000000000000" pitchFamily="2" charset="2"/>
                  </a:rPr>
                  <a:t>(y)</a:t>
                </a:r>
                <a:r>
                  <a:rPr lang="ko-KR" altLang="en-US" sz="1100" dirty="0">
                    <a:sym typeface="Wingdings" panose="05000000000000000000" pitchFamily="2" charset="2"/>
                  </a:rPr>
                  <a:t> </a:t>
                </a:r>
                <a:r>
                  <a:rPr lang="ko-KR" altLang="en-US" sz="1100" dirty="0">
                    <a:highlight>
                      <a:srgbClr val="FFFF00"/>
                    </a:highlight>
                    <a:sym typeface="Wingdings" panose="05000000000000000000" pitchFamily="2" charset="2"/>
                  </a:rPr>
                  <a:t>평균과의 관계를 설명하는 선형식을 찾는 것</a:t>
                </a:r>
                <a:r>
                  <a:rPr lang="en-US" altLang="ko-KR" sz="1100" dirty="0">
                    <a:highlight>
                      <a:srgbClr val="FFFF00"/>
                    </a:highlight>
                    <a:sym typeface="Wingdings" panose="05000000000000000000" pitchFamily="2" charset="2"/>
                  </a:rPr>
                  <a:t>!!</a:t>
                </a:r>
                <a:r>
                  <a:rPr lang="en-US" altLang="ko-KR" sz="1100" dirty="0">
                    <a:highlight>
                      <a:srgbClr val="FFFF00"/>
                    </a:highlight>
                  </a:rPr>
                  <a:t>   </a:t>
                </a:r>
                <a:endParaRPr lang="ko-KR" altLang="en-US" sz="1100" dirty="0">
                  <a:highlight>
                    <a:srgbClr val="FFFF00"/>
                  </a:highlight>
                </a:endParaRPr>
              </a:p>
            </p:txBody>
          </p:sp>
        </mc:Choice>
        <mc:Fallback xmlns="">
          <p:sp>
            <p:nvSpPr>
              <p:cNvPr id="25" name="TextBox 24">
                <a:extLst>
                  <a:ext uri="{FF2B5EF4-FFF2-40B4-BE49-F238E27FC236}">
                    <a16:creationId xmlns:a16="http://schemas.microsoft.com/office/drawing/2014/main" id="{C4C43623-9DFC-4F66-A24A-5467065F76DC}"/>
                  </a:ext>
                </a:extLst>
              </p:cNvPr>
              <p:cNvSpPr txBox="1">
                <a:spLocks noRot="1" noChangeAspect="1" noMove="1" noResize="1" noEditPoints="1" noAdjustHandles="1" noChangeArrowheads="1" noChangeShapeType="1" noTextEdit="1"/>
              </p:cNvSpPr>
              <p:nvPr/>
            </p:nvSpPr>
            <p:spPr>
              <a:xfrm>
                <a:off x="172211" y="1471843"/>
                <a:ext cx="4096620" cy="613181"/>
              </a:xfrm>
              <a:prstGeom prst="rect">
                <a:avLst/>
              </a:prstGeom>
              <a:blipFill>
                <a:blip r:embed="rId9"/>
                <a:stretch>
                  <a:fillRect b="-4854"/>
                </a:stretch>
              </a:blipFill>
              <a:ln>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005E8274-45C5-43F6-9A1F-2F76877BECBE}"/>
                  </a:ext>
                </a:extLst>
              </p:cNvPr>
              <p:cNvSpPr/>
              <p:nvPr/>
            </p:nvSpPr>
            <p:spPr>
              <a:xfrm>
                <a:off x="230956" y="2273858"/>
                <a:ext cx="2355958" cy="707886"/>
              </a:xfrm>
              <a:prstGeom prst="rect">
                <a:avLst/>
              </a:prstGeom>
              <a:ln w="28575">
                <a:solidFill>
                  <a:schemeClr val="accent1">
                    <a:lumMod val="60000"/>
                    <a:lumOff val="40000"/>
                  </a:schemeClr>
                </a:solidFill>
              </a:ln>
            </p:spPr>
            <p:txBody>
              <a:bodyPr wrap="square">
                <a:spAutoFit/>
              </a:bodyPr>
              <a:lstStyle/>
              <a:p>
                <a:r>
                  <a:rPr lang="es-ES" altLang="ko-KR" sz="1400" dirty="0"/>
                  <a:t>y= </a:t>
                </a:r>
                <a14:m>
                  <m:oMath xmlns:m="http://schemas.openxmlformats.org/officeDocument/2006/math">
                    <m:sSub>
                      <m:sSubPr>
                        <m:ctrlPr>
                          <a:rPr lang="es-ES" altLang="ko-KR" sz="1400" i="1" smtClean="0">
                            <a:latin typeface="Cambria Math" panose="02040503050406030204" pitchFamily="18" charset="0"/>
                          </a:rPr>
                        </m:ctrlPr>
                      </m:sSubPr>
                      <m:e>
                        <m:r>
                          <a:rPr lang="ko-KR" altLang="es-ES" sz="1400" i="1" smtClean="0">
                            <a:latin typeface="Cambria Math" panose="02040503050406030204" pitchFamily="18" charset="0"/>
                          </a:rPr>
                          <m:t>𝛽</m:t>
                        </m:r>
                      </m:e>
                      <m:sub>
                        <m:r>
                          <a:rPr lang="en-US" altLang="ko-KR" sz="1400" b="0" i="1" smtClean="0">
                            <a:latin typeface="Cambria Math" panose="02040503050406030204" pitchFamily="18" charset="0"/>
                          </a:rPr>
                          <m:t>0</m:t>
                        </m:r>
                      </m:sub>
                    </m:sSub>
                  </m:oMath>
                </a14:m>
                <a:r>
                  <a:rPr lang="es-ES" altLang="ko-KR" sz="1400" dirty="0"/>
                  <a:t> + </a:t>
                </a:r>
                <a14:m>
                  <m:oMath xmlns:m="http://schemas.openxmlformats.org/officeDocument/2006/math">
                    <m:sSub>
                      <m:sSubPr>
                        <m:ctrlPr>
                          <a:rPr lang="es-ES" altLang="ko-KR" sz="1400" i="1" smtClean="0">
                            <a:latin typeface="Cambria Math" panose="02040503050406030204" pitchFamily="18" charset="0"/>
                          </a:rPr>
                        </m:ctrlPr>
                      </m:sSubPr>
                      <m:e>
                        <m:r>
                          <a:rPr lang="ko-KR" altLang="es-ES" sz="1400" i="1" smtClean="0">
                            <a:latin typeface="Cambria Math" panose="02040503050406030204" pitchFamily="18" charset="0"/>
                          </a:rPr>
                          <m:t>𝛽</m:t>
                        </m:r>
                      </m:e>
                      <m:sub>
                        <m:r>
                          <a:rPr lang="en-US" altLang="ko-KR" sz="1400" b="0" i="1" smtClean="0">
                            <a:latin typeface="Cambria Math" panose="02040503050406030204" pitchFamily="18" charset="0"/>
                          </a:rPr>
                          <m:t>1</m:t>
                        </m:r>
                      </m:sub>
                    </m:sSub>
                    <m:sSub>
                      <m:sSubPr>
                        <m:ctrlPr>
                          <a:rPr lang="es-ES" altLang="ko-KR" sz="1400" i="1" smtClean="0">
                            <a:latin typeface="Cambria Math" panose="02040503050406030204" pitchFamily="18" charset="0"/>
                          </a:rPr>
                        </m:ctrlPr>
                      </m:sSubPr>
                      <m:e>
                        <m:r>
                          <a:rPr lang="en-US" altLang="ko-KR" sz="1400" b="0" i="1" smtClean="0">
                            <a:latin typeface="Cambria Math" panose="02040503050406030204" pitchFamily="18" charset="0"/>
                          </a:rPr>
                          <m:t>𝑥</m:t>
                        </m:r>
                      </m:e>
                      <m:sub>
                        <m:r>
                          <a:rPr lang="en-US" altLang="ko-KR" sz="1400" b="0" i="1" smtClean="0">
                            <a:latin typeface="Cambria Math" panose="02040503050406030204" pitchFamily="18" charset="0"/>
                          </a:rPr>
                          <m:t>1</m:t>
                        </m:r>
                      </m:sub>
                    </m:sSub>
                  </m:oMath>
                </a14:m>
                <a:r>
                  <a:rPr lang="ko-KR" altLang="es-ES" sz="1400" dirty="0"/>
                  <a:t> </a:t>
                </a:r>
                <a:r>
                  <a:rPr lang="es-ES" altLang="ko-KR" sz="1400" dirty="0"/>
                  <a:t>+  </a:t>
                </a:r>
                <a:r>
                  <a:rPr lang="el-GR" altLang="ko-KR" sz="1400" dirty="0"/>
                  <a:t>ε</a:t>
                </a:r>
                <a:endParaRPr lang="en-US" altLang="ko-KR" sz="1400" dirty="0"/>
              </a:p>
              <a:p>
                <a:r>
                  <a:rPr lang="ko-KR" altLang="en-US" sz="1200" dirty="0"/>
                  <a:t>선형회귀모델</a:t>
                </a:r>
                <a:endParaRPr lang="en-US" altLang="ko-KR" sz="1200" dirty="0"/>
              </a:p>
              <a:p>
                <a:r>
                  <a:rPr lang="en-US" altLang="ko-KR" sz="1400" dirty="0"/>
                  <a:t>E(y) = f(x) = </a:t>
                </a:r>
                <a14:m>
                  <m:oMath xmlns:m="http://schemas.openxmlformats.org/officeDocument/2006/math">
                    <m:sSub>
                      <m:sSubPr>
                        <m:ctrlPr>
                          <a:rPr lang="es-ES" altLang="ko-KR" sz="1400" i="1">
                            <a:latin typeface="Cambria Math" panose="02040503050406030204" pitchFamily="18" charset="0"/>
                          </a:rPr>
                        </m:ctrlPr>
                      </m:sSubPr>
                      <m:e>
                        <m:r>
                          <a:rPr lang="ko-KR" altLang="es-ES" sz="1400" i="1">
                            <a:latin typeface="Cambria Math" panose="02040503050406030204" pitchFamily="18" charset="0"/>
                          </a:rPr>
                          <m:t>𝛽</m:t>
                        </m:r>
                      </m:e>
                      <m:sub>
                        <m:r>
                          <a:rPr lang="en-US" altLang="ko-KR" sz="1400" i="1">
                            <a:latin typeface="Cambria Math" panose="02040503050406030204" pitchFamily="18" charset="0"/>
                          </a:rPr>
                          <m:t>0</m:t>
                        </m:r>
                      </m:sub>
                    </m:sSub>
                  </m:oMath>
                </a14:m>
                <a:r>
                  <a:rPr lang="es-ES" altLang="ko-KR" sz="1400" dirty="0"/>
                  <a:t> + </a:t>
                </a:r>
                <a14:m>
                  <m:oMath xmlns:m="http://schemas.openxmlformats.org/officeDocument/2006/math">
                    <m:sSub>
                      <m:sSubPr>
                        <m:ctrlPr>
                          <a:rPr lang="es-ES" altLang="ko-KR" sz="1400" i="1">
                            <a:latin typeface="Cambria Math" panose="02040503050406030204" pitchFamily="18" charset="0"/>
                          </a:rPr>
                        </m:ctrlPr>
                      </m:sSubPr>
                      <m:e>
                        <m:r>
                          <a:rPr lang="ko-KR" altLang="es-ES" sz="1400" i="1">
                            <a:latin typeface="Cambria Math" panose="02040503050406030204" pitchFamily="18" charset="0"/>
                          </a:rPr>
                          <m:t>𝛽</m:t>
                        </m:r>
                      </m:e>
                      <m:sub>
                        <m:r>
                          <a:rPr lang="en-US" altLang="ko-KR" sz="1400" i="1">
                            <a:latin typeface="Cambria Math" panose="02040503050406030204" pitchFamily="18" charset="0"/>
                          </a:rPr>
                          <m:t>1</m:t>
                        </m:r>
                      </m:sub>
                    </m:sSub>
                    <m:sSub>
                      <m:sSubPr>
                        <m:ctrlPr>
                          <a:rPr lang="es-ES" altLang="ko-KR" sz="1400" i="1">
                            <a:latin typeface="Cambria Math" panose="02040503050406030204" pitchFamily="18" charset="0"/>
                          </a:rPr>
                        </m:ctrlPr>
                      </m:sSubPr>
                      <m:e>
                        <m:r>
                          <a:rPr lang="en-US" altLang="ko-KR" sz="1400" i="1">
                            <a:latin typeface="Cambria Math" panose="02040503050406030204" pitchFamily="18" charset="0"/>
                          </a:rPr>
                          <m:t>𝑥</m:t>
                        </m:r>
                      </m:e>
                      <m:sub>
                        <m:r>
                          <a:rPr lang="en-US" altLang="ko-KR" sz="1400" i="1">
                            <a:latin typeface="Cambria Math" panose="02040503050406030204" pitchFamily="18" charset="0"/>
                          </a:rPr>
                          <m:t>1</m:t>
                        </m:r>
                      </m:sub>
                    </m:sSub>
                  </m:oMath>
                </a14:m>
                <a:endParaRPr lang="ko-KR" altLang="en-US" sz="1400" dirty="0"/>
              </a:p>
            </p:txBody>
          </p:sp>
        </mc:Choice>
        <mc:Fallback xmlns="">
          <p:sp>
            <p:nvSpPr>
              <p:cNvPr id="30" name="직사각형 29">
                <a:extLst>
                  <a:ext uri="{FF2B5EF4-FFF2-40B4-BE49-F238E27FC236}">
                    <a16:creationId xmlns:a16="http://schemas.microsoft.com/office/drawing/2014/main" id="{005E8274-45C5-43F6-9A1F-2F76877BECBE}"/>
                  </a:ext>
                </a:extLst>
              </p:cNvPr>
              <p:cNvSpPr>
                <a:spLocks noRot="1" noChangeAspect="1" noMove="1" noResize="1" noEditPoints="1" noAdjustHandles="1" noChangeArrowheads="1" noChangeShapeType="1" noTextEdit="1"/>
              </p:cNvSpPr>
              <p:nvPr/>
            </p:nvSpPr>
            <p:spPr>
              <a:xfrm>
                <a:off x="230956" y="2273858"/>
                <a:ext cx="2355958" cy="707886"/>
              </a:xfrm>
              <a:prstGeom prst="rect">
                <a:avLst/>
              </a:prstGeom>
              <a:blipFill>
                <a:blip r:embed="rId10"/>
                <a:stretch>
                  <a:fillRect l="-256" b="-5785"/>
                </a:stretch>
              </a:blipFill>
              <a:ln w="28575">
                <a:solidFill>
                  <a:schemeClr val="accent1">
                    <a:lumMod val="60000"/>
                    <a:lumOff val="40000"/>
                  </a:schemeClr>
                </a:solidFill>
              </a:ln>
            </p:spPr>
            <p:txBody>
              <a:bodyPr/>
              <a:lstStyle/>
              <a:p>
                <a:r>
                  <a:rPr lang="ko-KR" altLang="en-US">
                    <a:noFill/>
                  </a:rPr>
                  <a:t> </a:t>
                </a:r>
              </a:p>
            </p:txBody>
          </p:sp>
        </mc:Fallback>
      </mc:AlternateContent>
      <p:sp>
        <p:nvSpPr>
          <p:cNvPr id="31" name="TextBox 30">
            <a:extLst>
              <a:ext uri="{FF2B5EF4-FFF2-40B4-BE49-F238E27FC236}">
                <a16:creationId xmlns:a16="http://schemas.microsoft.com/office/drawing/2014/main" id="{0ED8AD3B-C55D-4D98-8D38-42356B4BA3A9}"/>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32" name="제목 1">
            <a:extLst>
              <a:ext uri="{FF2B5EF4-FFF2-40B4-BE49-F238E27FC236}">
                <a16:creationId xmlns:a16="http://schemas.microsoft.com/office/drawing/2014/main" id="{11C8C3BC-36B7-4B7F-9AE4-367DBAE3FD8D}"/>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1290918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51</a:t>
            </a:fld>
            <a:endParaRPr lang="ko-KR" altLang="en-US"/>
          </a:p>
        </p:txBody>
      </p:sp>
      <p:sp>
        <p:nvSpPr>
          <p:cNvPr id="13" name="제목 1">
            <a:extLst>
              <a:ext uri="{FF2B5EF4-FFF2-40B4-BE49-F238E27FC236}">
                <a16:creationId xmlns:a16="http://schemas.microsoft.com/office/drawing/2014/main" id="{A468D416-052F-46C4-AEA3-DB7D14BC65FF}"/>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EE083FC8-2CE3-4A65-88D8-64124074EEC6}"/>
              </a:ext>
            </a:extLst>
          </p:cNvPr>
          <p:cNvSpPr>
            <a:spLocks noGrp="1"/>
          </p:cNvSpPr>
          <p:nvPr>
            <p:ph type="ftr" sz="quarter" idx="11"/>
          </p:nvPr>
        </p:nvSpPr>
        <p:spPr/>
        <p:txBody>
          <a:bodyPr/>
          <a:lstStyle/>
          <a:p>
            <a:r>
              <a:rPr lang="en-US" altLang="ko-KR"/>
              <a:t>UBION PBL- FBA</a:t>
            </a:r>
            <a:endParaRPr lang="ko-KR" altLang="en-US"/>
          </a:p>
        </p:txBody>
      </p:sp>
      <p:sp>
        <p:nvSpPr>
          <p:cNvPr id="9" name="TextBox 8">
            <a:extLst>
              <a:ext uri="{FF2B5EF4-FFF2-40B4-BE49-F238E27FC236}">
                <a16:creationId xmlns:a16="http://schemas.microsoft.com/office/drawing/2014/main" id="{A8FBD14E-221F-4921-9B54-2426C13E4CC4}"/>
              </a:ext>
            </a:extLst>
          </p:cNvPr>
          <p:cNvSpPr txBox="1"/>
          <p:nvPr/>
        </p:nvSpPr>
        <p:spPr>
          <a:xfrm>
            <a:off x="4114800" y="2973897"/>
            <a:ext cx="65" cy="276999"/>
          </a:xfrm>
          <a:prstGeom prst="rect">
            <a:avLst/>
          </a:prstGeom>
          <a:noFill/>
        </p:spPr>
        <p:txBody>
          <a:bodyPr wrap="none" lIns="0" tIns="0" rIns="0" bIns="0" rtlCol="0">
            <a:spAutoFit/>
          </a:bodyPr>
          <a:lstStyle/>
          <a:p>
            <a:endParaRPr lang="ko-KR" altLang="en-US" dirty="0"/>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86D87DC8-F268-42F7-B9BA-842527F895FC}"/>
                  </a:ext>
                </a:extLst>
              </p:cNvPr>
              <p:cNvSpPr/>
              <p:nvPr/>
            </p:nvSpPr>
            <p:spPr>
              <a:xfrm>
                <a:off x="206928" y="974620"/>
                <a:ext cx="8502429" cy="1476879"/>
              </a:xfrm>
              <a:prstGeom prst="rect">
                <a:avLst/>
              </a:prstGeom>
              <a:ln>
                <a:solidFill>
                  <a:schemeClr val="tx2">
                    <a:lumMod val="60000"/>
                    <a:lumOff val="40000"/>
                  </a:schemeClr>
                </a:solidFill>
              </a:ln>
            </p:spPr>
            <p:txBody>
              <a:bodyPr wrap="square">
                <a:spAutoFit/>
              </a:bodyPr>
              <a:lstStyle/>
              <a:p>
                <a:pPr algn="just" fontAlgn="base">
                  <a:lnSpc>
                    <a:spcPct val="160000"/>
                  </a:lnSpc>
                </a:pPr>
                <a:r>
                  <a:rPr lang="ko-KR" altLang="en-US" sz="1400" b="1" kern="0" dirty="0">
                    <a:solidFill>
                      <a:srgbClr val="000000"/>
                    </a:solidFill>
                    <a:latin typeface="+mj-ea"/>
                    <a:ea typeface="+mj-ea"/>
                  </a:rPr>
                  <a:t>최소자승법</a:t>
                </a:r>
                <a:r>
                  <a:rPr lang="en-US" altLang="ko-KR" sz="1400" b="1" kern="0" dirty="0">
                    <a:solidFill>
                      <a:srgbClr val="000000"/>
                    </a:solidFill>
                    <a:latin typeface="+mj-ea"/>
                    <a:ea typeface="+mj-ea"/>
                  </a:rPr>
                  <a:t>(Least Square Method</a:t>
                </a:r>
                <a:r>
                  <a:rPr lang="en-US" altLang="ko-KR" sz="1400" b="1" dirty="0"/>
                  <a:t> , Ordinary Least Square</a:t>
                </a:r>
                <a:r>
                  <a:rPr lang="en-US" altLang="ko-KR" sz="1400" b="1" kern="0" dirty="0">
                    <a:solidFill>
                      <a:srgbClr val="000000"/>
                    </a:solidFill>
                    <a:latin typeface="+mj-ea"/>
                    <a:ea typeface="+mj-ea"/>
                  </a:rPr>
                  <a:t>)</a:t>
                </a:r>
              </a:p>
              <a:p>
                <a:pPr algn="just" fontAlgn="base">
                  <a:lnSpc>
                    <a:spcPct val="160000"/>
                  </a:lnSpc>
                </a:pPr>
                <a:r>
                  <a:rPr lang="en-US" altLang="ko-KR" sz="1200" b="1" kern="0" dirty="0">
                    <a:solidFill>
                      <a:srgbClr val="000000"/>
                    </a:solidFill>
                    <a:latin typeface="+mj-ea"/>
                    <a:ea typeface="+mj-ea"/>
                    <a:sym typeface="Wingdings" panose="05000000000000000000" pitchFamily="2" charset="2"/>
                  </a:rPr>
                  <a:t> </a:t>
                </a:r>
                <a:r>
                  <a:rPr lang="ko-KR" altLang="en-US" sz="1200" b="1" kern="0" dirty="0">
                    <a:solidFill>
                      <a:srgbClr val="000000"/>
                    </a:solidFill>
                    <a:latin typeface="+mj-ea"/>
                    <a:ea typeface="+mj-ea"/>
                    <a:sym typeface="Wingdings" panose="05000000000000000000" pitchFamily="2" charset="2"/>
                  </a:rPr>
                  <a:t>오차를</a:t>
                </a:r>
                <a:r>
                  <a:rPr lang="en-US" altLang="ko-KR" sz="1200" b="1" kern="0" dirty="0">
                    <a:solidFill>
                      <a:srgbClr val="000000"/>
                    </a:solidFill>
                    <a:latin typeface="+mj-ea"/>
                    <a:ea typeface="+mj-ea"/>
                    <a:sym typeface="Wingdings" panose="05000000000000000000" pitchFamily="2" charset="2"/>
                  </a:rPr>
                  <a:t> </a:t>
                </a:r>
                <a:r>
                  <a:rPr lang="ko-KR" altLang="en-US" sz="1200" b="1" kern="0" dirty="0">
                    <a:solidFill>
                      <a:srgbClr val="000000"/>
                    </a:solidFill>
                    <a:latin typeface="+mj-ea"/>
                    <a:ea typeface="+mj-ea"/>
                    <a:sym typeface="Wingdings" panose="05000000000000000000" pitchFamily="2" charset="2"/>
                  </a:rPr>
                  <a:t>최소화 시키는 회귀계수</a:t>
                </a:r>
                <a:r>
                  <a:rPr lang="en-US" altLang="ko-KR" sz="1200" b="1" kern="0" dirty="0">
                    <a:solidFill>
                      <a:srgbClr val="000000"/>
                    </a:solidFill>
                    <a:latin typeface="+mj-ea"/>
                    <a:ea typeface="+mj-ea"/>
                    <a:sym typeface="Wingdings" panose="05000000000000000000" pitchFamily="2" charset="2"/>
                  </a:rPr>
                  <a:t>(</a:t>
                </a:r>
                <a14:m>
                  <m:oMath xmlns:m="http://schemas.openxmlformats.org/officeDocument/2006/math">
                    <m:sSub>
                      <m:sSubPr>
                        <m:ctrlPr>
                          <a:rPr lang="en-US" altLang="ko-KR" sz="1200" b="1" i="1" kern="0" smtClean="0">
                            <a:solidFill>
                              <a:srgbClr val="000000"/>
                            </a:solidFill>
                            <a:latin typeface="Cambria Math" panose="02040503050406030204" pitchFamily="18" charset="0"/>
                            <a:ea typeface="+mj-ea"/>
                            <a:sym typeface="Wingdings" panose="05000000000000000000" pitchFamily="2" charset="2"/>
                          </a:rPr>
                        </m:ctrlPr>
                      </m:sSubPr>
                      <m:e>
                        <m:r>
                          <a:rPr lang="ko-KR" altLang="en-US" sz="1200" b="1" i="1" kern="0" smtClean="0">
                            <a:solidFill>
                              <a:srgbClr val="000000"/>
                            </a:solidFill>
                            <a:latin typeface="Cambria Math" panose="02040503050406030204" pitchFamily="18" charset="0"/>
                            <a:ea typeface="+mj-ea"/>
                            <a:sym typeface="Wingdings" panose="05000000000000000000" pitchFamily="2" charset="2"/>
                          </a:rPr>
                          <m:t>𝜷</m:t>
                        </m:r>
                      </m:e>
                      <m:sub>
                        <m:r>
                          <a:rPr lang="en-US" altLang="ko-KR" sz="1200" b="1" i="1" kern="0" smtClean="0">
                            <a:solidFill>
                              <a:srgbClr val="000000"/>
                            </a:solidFill>
                            <a:latin typeface="Cambria Math" panose="02040503050406030204" pitchFamily="18" charset="0"/>
                            <a:ea typeface="+mj-ea"/>
                            <a:sym typeface="Wingdings" panose="05000000000000000000" pitchFamily="2" charset="2"/>
                          </a:rPr>
                          <m:t>𝟎</m:t>
                        </m:r>
                      </m:sub>
                    </m:sSub>
                  </m:oMath>
                </a14:m>
                <a:r>
                  <a:rPr lang="en-US" altLang="ko-KR" sz="1200" b="1" kern="0" dirty="0">
                    <a:solidFill>
                      <a:srgbClr val="000000"/>
                    </a:solidFill>
                    <a:latin typeface="+mj-ea"/>
                    <a:ea typeface="+mj-ea"/>
                    <a:sym typeface="Wingdings" panose="05000000000000000000" pitchFamily="2" charset="2"/>
                  </a:rPr>
                  <a:t>, </a:t>
                </a:r>
                <a14:m>
                  <m:oMath xmlns:m="http://schemas.openxmlformats.org/officeDocument/2006/math">
                    <m:sSub>
                      <m:sSubPr>
                        <m:ctrlPr>
                          <a:rPr lang="en-US" altLang="ko-KR" sz="1200" b="1" i="1" kern="0" smtClean="0">
                            <a:solidFill>
                              <a:srgbClr val="000000"/>
                            </a:solidFill>
                            <a:latin typeface="Cambria Math" panose="02040503050406030204" pitchFamily="18" charset="0"/>
                            <a:ea typeface="+mj-ea"/>
                            <a:sym typeface="Wingdings" panose="05000000000000000000" pitchFamily="2" charset="2"/>
                          </a:rPr>
                        </m:ctrlPr>
                      </m:sSubPr>
                      <m:e>
                        <m:r>
                          <a:rPr lang="ko-KR" altLang="en-US" sz="1200" b="1" i="1" kern="0" smtClean="0">
                            <a:solidFill>
                              <a:srgbClr val="000000"/>
                            </a:solidFill>
                            <a:latin typeface="Cambria Math" panose="02040503050406030204" pitchFamily="18" charset="0"/>
                            <a:ea typeface="+mj-ea"/>
                            <a:sym typeface="Wingdings" panose="05000000000000000000" pitchFamily="2" charset="2"/>
                          </a:rPr>
                          <m:t>𝜷</m:t>
                        </m:r>
                      </m:e>
                      <m:sub>
                        <m:r>
                          <a:rPr lang="en-US" altLang="ko-KR" sz="1200" b="1" i="1" kern="0" smtClean="0">
                            <a:solidFill>
                              <a:srgbClr val="000000"/>
                            </a:solidFill>
                            <a:latin typeface="Cambria Math" panose="02040503050406030204" pitchFamily="18" charset="0"/>
                            <a:ea typeface="+mj-ea"/>
                            <a:sym typeface="Wingdings" panose="05000000000000000000" pitchFamily="2" charset="2"/>
                          </a:rPr>
                          <m:t>𝟏</m:t>
                        </m:r>
                      </m:sub>
                    </m:sSub>
                  </m:oMath>
                </a14:m>
                <a:r>
                  <a:rPr lang="en-US" altLang="ko-KR" sz="1200" b="1" kern="0" dirty="0">
                    <a:solidFill>
                      <a:srgbClr val="000000"/>
                    </a:solidFill>
                    <a:latin typeface="+mj-ea"/>
                    <a:ea typeface="+mj-ea"/>
                    <a:sym typeface="Wingdings" panose="05000000000000000000" pitchFamily="2" charset="2"/>
                  </a:rPr>
                  <a:t>) </a:t>
                </a:r>
                <a:r>
                  <a:rPr lang="ko-KR" altLang="en-US" sz="1200" b="1" kern="0" dirty="0">
                    <a:solidFill>
                      <a:srgbClr val="000000"/>
                    </a:solidFill>
                    <a:latin typeface="+mj-ea"/>
                    <a:ea typeface="+mj-ea"/>
                    <a:sym typeface="Wingdings" panose="05000000000000000000" pitchFamily="2" charset="2"/>
                  </a:rPr>
                  <a:t>를 추정하는 방법 </a:t>
                </a:r>
                <a:endParaRPr lang="ko-KR" altLang="en-US" sz="1200" b="1" kern="0" dirty="0">
                  <a:solidFill>
                    <a:srgbClr val="000000"/>
                  </a:solidFill>
                  <a:latin typeface="+mj-ea"/>
                  <a:ea typeface="+mj-ea"/>
                </a:endParaRPr>
              </a:p>
              <a:p>
                <a:pPr marL="171450" indent="-171450" algn="just" fontAlgn="base">
                  <a:lnSpc>
                    <a:spcPct val="150000"/>
                  </a:lnSpc>
                  <a:buFont typeface="Arial" panose="020B0604020202020204" pitchFamily="34" charset="0"/>
                  <a:buChar char="•"/>
                </a:pPr>
                <a:r>
                  <a:rPr lang="ko-KR" altLang="en-US" sz="1100" kern="0" dirty="0" err="1">
                    <a:solidFill>
                      <a:srgbClr val="000000"/>
                    </a:solidFill>
                    <a:latin typeface="+mj-ea"/>
                    <a:ea typeface="+mj-ea"/>
                  </a:rPr>
                  <a:t>잔차</a:t>
                </a:r>
                <a:r>
                  <a:rPr lang="en-US" altLang="ko-KR" sz="1100" kern="0" dirty="0">
                    <a:solidFill>
                      <a:srgbClr val="000000"/>
                    </a:solidFill>
                    <a:latin typeface="+mj-ea"/>
                    <a:ea typeface="+mj-ea"/>
                  </a:rPr>
                  <a:t>(Residual, e) :</a:t>
                </a:r>
                <a:r>
                  <a:rPr lang="ko-KR" altLang="en-US" sz="1100" kern="0" dirty="0">
                    <a:solidFill>
                      <a:srgbClr val="000000"/>
                    </a:solidFill>
                    <a:latin typeface="+mj-ea"/>
                    <a:ea typeface="+mj-ea"/>
                  </a:rPr>
                  <a:t> 데이터가 추정된 모델</a:t>
                </a:r>
                <a:r>
                  <a:rPr lang="en-US" altLang="ko-KR" sz="1100" kern="0" dirty="0">
                    <a:solidFill>
                      <a:srgbClr val="000000"/>
                    </a:solidFill>
                    <a:latin typeface="+mj-ea"/>
                    <a:ea typeface="+mj-ea"/>
                  </a:rPr>
                  <a:t>(</a:t>
                </a:r>
                <a:r>
                  <a:rPr lang="ko-KR" altLang="en-US" sz="1100" kern="0" dirty="0">
                    <a:solidFill>
                      <a:srgbClr val="000000"/>
                    </a:solidFill>
                    <a:latin typeface="+mj-ea"/>
                    <a:ea typeface="+mj-ea"/>
                  </a:rPr>
                  <a:t>회귀식에 의한 값</a:t>
                </a:r>
                <a:r>
                  <a:rPr lang="en-US" altLang="ko-KR" sz="1100" kern="0" dirty="0">
                    <a:solidFill>
                      <a:srgbClr val="000000"/>
                    </a:solidFill>
                    <a:latin typeface="+mj-ea"/>
                    <a:ea typeface="+mj-ea"/>
                  </a:rPr>
                  <a:t>)</a:t>
                </a:r>
                <a:r>
                  <a:rPr lang="ko-KR" altLang="en-US" sz="1100" kern="0" dirty="0">
                    <a:solidFill>
                      <a:srgbClr val="000000"/>
                    </a:solidFill>
                    <a:latin typeface="+mj-ea"/>
                    <a:ea typeface="+mj-ea"/>
                  </a:rPr>
                  <a:t>로부터 얼마나 떨어진 값</a:t>
                </a:r>
                <a:endParaRPr lang="en-US" altLang="ko-KR" sz="1100" kern="0" dirty="0">
                  <a:solidFill>
                    <a:srgbClr val="000000"/>
                  </a:solidFill>
                  <a:latin typeface="+mj-ea"/>
                  <a:ea typeface="+mj-ea"/>
                </a:endParaRPr>
              </a:p>
              <a:p>
                <a:pPr algn="just" fontAlgn="base">
                  <a:lnSpc>
                    <a:spcPct val="150000"/>
                  </a:lnSpc>
                </a:pPr>
                <a:r>
                  <a:rPr lang="en-US" altLang="ko-KR" sz="1100" kern="0" dirty="0">
                    <a:solidFill>
                      <a:srgbClr val="000000"/>
                    </a:solidFill>
                    <a:sym typeface="Wingdings" panose="05000000000000000000" pitchFamily="2" charset="2"/>
                  </a:rPr>
                  <a:t>  </a:t>
                </a:r>
                <a:r>
                  <a:rPr lang="ko-KR" altLang="en-US" sz="1100" kern="0" dirty="0" err="1">
                    <a:solidFill>
                      <a:srgbClr val="000000"/>
                    </a:solidFill>
                    <a:sym typeface="Wingdings" panose="05000000000000000000" pitchFamily="2" charset="2"/>
                  </a:rPr>
                  <a:t>잔차</a:t>
                </a:r>
                <a:r>
                  <a:rPr lang="en-US" altLang="ko-KR" sz="1100" kern="0" dirty="0">
                    <a:solidFill>
                      <a:srgbClr val="000000"/>
                    </a:solidFill>
                    <a:sym typeface="Wingdings" panose="05000000000000000000" pitchFamily="2" charset="2"/>
                  </a:rPr>
                  <a:t>(e) = y - </a:t>
                </a:r>
                <a14:m>
                  <m:oMath xmlns:m="http://schemas.openxmlformats.org/officeDocument/2006/math">
                    <m:acc>
                      <m:accPr>
                        <m:chr m:val="̂"/>
                        <m:ctrlPr>
                          <a:rPr lang="en-US" altLang="ko-KR" sz="1100" i="1" kern="0" smtClean="0">
                            <a:solidFill>
                              <a:srgbClr val="000000"/>
                            </a:solidFill>
                            <a:latin typeface="Cambria Math" panose="02040503050406030204" pitchFamily="18" charset="0"/>
                            <a:sym typeface="Wingdings" panose="05000000000000000000" pitchFamily="2" charset="2"/>
                          </a:rPr>
                        </m:ctrlPr>
                      </m:accPr>
                      <m:e>
                        <m:r>
                          <a:rPr lang="en-US" altLang="ko-KR" sz="1100" b="0" i="1" kern="0" smtClean="0">
                            <a:solidFill>
                              <a:srgbClr val="000000"/>
                            </a:solidFill>
                            <a:latin typeface="Cambria Math" panose="02040503050406030204" pitchFamily="18" charset="0"/>
                            <a:sym typeface="Wingdings" panose="05000000000000000000" pitchFamily="2" charset="2"/>
                          </a:rPr>
                          <m:t>𝑦</m:t>
                        </m:r>
                      </m:e>
                    </m:acc>
                  </m:oMath>
                </a14:m>
                <a:r>
                  <a:rPr lang="en-US" altLang="ko-KR" sz="1100" kern="0" dirty="0">
                    <a:solidFill>
                      <a:srgbClr val="000000"/>
                    </a:solidFill>
                  </a:rPr>
                  <a:t>   ,   e =  y – (</a:t>
                </a:r>
                <a14:m>
                  <m:oMath xmlns:m="http://schemas.openxmlformats.org/officeDocument/2006/math">
                    <m:acc>
                      <m:accPr>
                        <m:chr m:val="̂"/>
                        <m:ctrlPr>
                          <a:rPr lang="en-US" altLang="ko-KR" sz="1100" i="1" kern="0" smtClean="0">
                            <a:solidFill>
                              <a:srgbClr val="000000"/>
                            </a:solidFill>
                            <a:latin typeface="Cambria Math" panose="02040503050406030204" pitchFamily="18" charset="0"/>
                          </a:rPr>
                        </m:ctrlPr>
                      </m:accPr>
                      <m:e>
                        <m:sSub>
                          <m:sSubPr>
                            <m:ctrlPr>
                              <a:rPr lang="en-US" altLang="ko-KR" sz="1100" i="1" kern="0" smtClean="0">
                                <a:solidFill>
                                  <a:srgbClr val="000000"/>
                                </a:solidFill>
                                <a:latin typeface="Cambria Math" panose="02040503050406030204" pitchFamily="18" charset="0"/>
                              </a:rPr>
                            </m:ctrlPr>
                          </m:sSubPr>
                          <m:e>
                            <m:r>
                              <a:rPr lang="ko-KR" altLang="en-US" sz="1100" i="1" kern="0" smtClean="0">
                                <a:solidFill>
                                  <a:srgbClr val="000000"/>
                                </a:solidFill>
                                <a:latin typeface="Cambria Math" panose="02040503050406030204" pitchFamily="18" charset="0"/>
                              </a:rPr>
                              <m:t>𝛽</m:t>
                            </m:r>
                          </m:e>
                          <m:sub>
                            <m:r>
                              <a:rPr lang="en-US" altLang="ko-KR" sz="1100" b="0" i="1" kern="0" smtClean="0">
                                <a:solidFill>
                                  <a:srgbClr val="000000"/>
                                </a:solidFill>
                                <a:latin typeface="Cambria Math" panose="02040503050406030204" pitchFamily="18" charset="0"/>
                              </a:rPr>
                              <m:t>0</m:t>
                            </m:r>
                          </m:sub>
                        </m:sSub>
                      </m:e>
                    </m:acc>
                    <m:r>
                      <a:rPr lang="en-US" altLang="ko-KR" sz="1100" b="0" i="1" kern="0" smtClean="0">
                        <a:solidFill>
                          <a:srgbClr val="000000"/>
                        </a:solidFill>
                        <a:latin typeface="Cambria Math" panose="02040503050406030204" pitchFamily="18" charset="0"/>
                      </a:rPr>
                      <m:t> + </m:t>
                    </m:r>
                    <m:acc>
                      <m:accPr>
                        <m:chr m:val="̂"/>
                        <m:ctrlPr>
                          <a:rPr lang="en-US" altLang="ko-KR" sz="1100" b="0" i="1" kern="0" smtClean="0">
                            <a:solidFill>
                              <a:srgbClr val="000000"/>
                            </a:solidFill>
                            <a:latin typeface="Cambria Math" panose="02040503050406030204" pitchFamily="18" charset="0"/>
                          </a:rPr>
                        </m:ctrlPr>
                      </m:accPr>
                      <m:e>
                        <m:sSub>
                          <m:sSubPr>
                            <m:ctrlPr>
                              <a:rPr lang="en-US" altLang="ko-KR" sz="1100" b="0" i="1" kern="0" smtClean="0">
                                <a:solidFill>
                                  <a:srgbClr val="000000"/>
                                </a:solidFill>
                                <a:latin typeface="Cambria Math" panose="02040503050406030204" pitchFamily="18" charset="0"/>
                              </a:rPr>
                            </m:ctrlPr>
                          </m:sSubPr>
                          <m:e>
                            <m:r>
                              <a:rPr lang="ko-KR" altLang="en-US" sz="1100" b="0" i="1" kern="0" smtClean="0">
                                <a:solidFill>
                                  <a:srgbClr val="000000"/>
                                </a:solidFill>
                                <a:latin typeface="Cambria Math" panose="02040503050406030204" pitchFamily="18" charset="0"/>
                              </a:rPr>
                              <m:t>𝛽</m:t>
                            </m:r>
                          </m:e>
                          <m:sub>
                            <m:r>
                              <a:rPr lang="en-US" altLang="ko-KR" sz="1100" b="0" i="1" kern="0" smtClean="0">
                                <a:solidFill>
                                  <a:srgbClr val="000000"/>
                                </a:solidFill>
                                <a:latin typeface="Cambria Math" panose="02040503050406030204" pitchFamily="18" charset="0"/>
                              </a:rPr>
                              <m:t>1</m:t>
                            </m:r>
                          </m:sub>
                        </m:sSub>
                      </m:e>
                    </m:acc>
                    <m:r>
                      <m:rPr>
                        <m:sty m:val="p"/>
                      </m:rPr>
                      <a:rPr lang="en-US" altLang="ko-KR" sz="1100" b="0" i="0" kern="0" smtClean="0">
                        <a:solidFill>
                          <a:srgbClr val="000000"/>
                        </a:solidFill>
                        <a:latin typeface="Cambria Math" panose="02040503050406030204" pitchFamily="18" charset="0"/>
                      </a:rPr>
                      <m:t>x</m:t>
                    </m:r>
                    <m:r>
                      <a:rPr lang="en-US" altLang="ko-KR" sz="1100" b="0" i="0" kern="0" smtClean="0">
                        <a:solidFill>
                          <a:srgbClr val="000000"/>
                        </a:solidFill>
                        <a:latin typeface="Cambria Math" panose="02040503050406030204" pitchFamily="18" charset="0"/>
                      </a:rPr>
                      <m:t>)</m:t>
                    </m:r>
                  </m:oMath>
                </a14:m>
                <a:r>
                  <a:rPr lang="en-US" altLang="ko-KR" sz="1100" kern="0" dirty="0">
                    <a:solidFill>
                      <a:srgbClr val="000000"/>
                    </a:solidFill>
                  </a:rPr>
                  <a:t>  , </a:t>
                </a:r>
                <a:r>
                  <a:rPr lang="ko-KR" altLang="en-US" sz="1100" kern="0" dirty="0">
                    <a:solidFill>
                      <a:srgbClr val="000000"/>
                    </a:solidFill>
                  </a:rPr>
                  <a:t>확률오차</a:t>
                </a:r>
                <a:r>
                  <a:rPr lang="en-US" altLang="ko-KR" sz="1100" kern="0" dirty="0">
                    <a:solidFill>
                      <a:srgbClr val="000000"/>
                    </a:solidFill>
                  </a:rPr>
                  <a:t> (</a:t>
                </a:r>
                <a:r>
                  <a:rPr lang="ko-KR" altLang="en-US" sz="1100" kern="0" dirty="0">
                    <a:solidFill>
                      <a:srgbClr val="000000"/>
                    </a:solidFill>
                  </a:rPr>
                  <a:t> </a:t>
                </a:r>
                <a14:m>
                  <m:oMath xmlns:m="http://schemas.openxmlformats.org/officeDocument/2006/math">
                    <m:r>
                      <a:rPr lang="ko-KR" altLang="en-US" sz="1100" i="1" kern="0">
                        <a:solidFill>
                          <a:srgbClr val="000000"/>
                        </a:solidFill>
                        <a:latin typeface="Cambria Math" panose="02040503050406030204" pitchFamily="18" charset="0"/>
                      </a:rPr>
                      <m:t>𝜀</m:t>
                    </m:r>
                  </m:oMath>
                </a14:m>
                <a:r>
                  <a:rPr lang="ko-KR" altLang="en-US" sz="1100" kern="0" dirty="0">
                    <a:solidFill>
                      <a:srgbClr val="000000"/>
                    </a:solidFill>
                  </a:rPr>
                  <a:t> </a:t>
                </a:r>
                <a:r>
                  <a:rPr lang="en-US" altLang="ko-KR" sz="1100" kern="0" dirty="0">
                    <a:solidFill>
                      <a:srgbClr val="000000"/>
                    </a:solidFill>
                  </a:rPr>
                  <a:t>) </a:t>
                </a:r>
                <a:r>
                  <a:rPr lang="ko-KR" altLang="en-US" sz="1100" kern="0" dirty="0">
                    <a:solidFill>
                      <a:srgbClr val="000000"/>
                    </a:solidFill>
                  </a:rPr>
                  <a:t>이 실제로 구현된 값 </a:t>
                </a:r>
                <a:r>
                  <a:rPr lang="en-US" altLang="ko-KR" sz="1100" kern="0" dirty="0">
                    <a:solidFill>
                      <a:srgbClr val="000000"/>
                    </a:solidFill>
                  </a:rPr>
                  <a:t>, </a:t>
                </a:r>
                <a:r>
                  <a:rPr lang="ko-KR" altLang="en-US" sz="1100" kern="0" dirty="0">
                    <a:solidFill>
                      <a:srgbClr val="000000"/>
                    </a:solidFill>
                  </a:rPr>
                  <a:t>오차가 알려져 있지 않기에 주로 </a:t>
                </a:r>
                <a:r>
                  <a:rPr lang="ko-KR" altLang="en-US" sz="1100" kern="0" dirty="0" err="1">
                    <a:solidFill>
                      <a:srgbClr val="000000"/>
                    </a:solidFill>
                  </a:rPr>
                  <a:t>잔차</a:t>
                </a:r>
                <a:r>
                  <a:rPr lang="ko-KR" altLang="en-US" sz="1100" kern="0" dirty="0">
                    <a:solidFill>
                      <a:srgbClr val="000000"/>
                    </a:solidFill>
                  </a:rPr>
                  <a:t> 활용</a:t>
                </a:r>
                <a:endParaRPr lang="en-US" altLang="ko-KR" sz="1100" kern="0" dirty="0">
                  <a:solidFill>
                    <a:srgbClr val="000000"/>
                  </a:solidFill>
                </a:endParaRPr>
              </a:p>
              <a:p>
                <a:pPr marL="171450" indent="-171450" algn="just" fontAlgn="base">
                  <a:lnSpc>
                    <a:spcPct val="150000"/>
                  </a:lnSpc>
                  <a:buFont typeface="Arial" panose="020B0604020202020204" pitchFamily="34" charset="0"/>
                  <a:buChar char="•"/>
                </a:pPr>
                <a:r>
                  <a:rPr lang="ko-KR" altLang="en-US" sz="1100" kern="0" dirty="0">
                    <a:solidFill>
                      <a:srgbClr val="000000"/>
                    </a:solidFill>
                  </a:rPr>
                  <a:t>오차</a:t>
                </a:r>
                <a:r>
                  <a:rPr lang="en-US" altLang="ko-KR" sz="1100" kern="0" dirty="0">
                    <a:solidFill>
                      <a:srgbClr val="000000"/>
                    </a:solidFill>
                  </a:rPr>
                  <a:t>(</a:t>
                </a:r>
                <a:r>
                  <a:rPr lang="ko-KR" altLang="en-US" sz="1100" kern="0" dirty="0">
                    <a:solidFill>
                      <a:srgbClr val="000000"/>
                    </a:solidFill>
                  </a:rPr>
                  <a:t> </a:t>
                </a:r>
                <a14:m>
                  <m:oMath xmlns:m="http://schemas.openxmlformats.org/officeDocument/2006/math">
                    <m:r>
                      <a:rPr lang="ko-KR" altLang="en-US" sz="1100" i="1" kern="0" smtClean="0">
                        <a:solidFill>
                          <a:srgbClr val="000000"/>
                        </a:solidFill>
                        <a:latin typeface="Cambria Math" panose="02040503050406030204" pitchFamily="18" charset="0"/>
                      </a:rPr>
                      <m:t>𝜀</m:t>
                    </m:r>
                  </m:oMath>
                </a14:m>
                <a:r>
                  <a:rPr lang="ko-KR" altLang="en-US" sz="1100" kern="0" dirty="0">
                    <a:solidFill>
                      <a:srgbClr val="000000"/>
                    </a:solidFill>
                  </a:rPr>
                  <a:t> </a:t>
                </a:r>
                <a:r>
                  <a:rPr lang="en-US" altLang="ko-KR" sz="1100" kern="0" dirty="0">
                    <a:solidFill>
                      <a:srgbClr val="000000"/>
                    </a:solidFill>
                  </a:rPr>
                  <a:t>) =  y – E(y)   </a:t>
                </a:r>
                <a:r>
                  <a:rPr lang="en-US" altLang="ko-KR" sz="1100" kern="0" dirty="0">
                    <a:solidFill>
                      <a:srgbClr val="000000"/>
                    </a:solidFill>
                    <a:sym typeface="Wingdings" panose="05000000000000000000" pitchFamily="2" charset="2"/>
                  </a:rPr>
                  <a:t> </a:t>
                </a:r>
                <a:r>
                  <a:rPr lang="ko-KR" altLang="en-US" sz="1100" kern="0" dirty="0">
                    <a:solidFill>
                      <a:srgbClr val="000000"/>
                    </a:solidFill>
                  </a:rPr>
                  <a:t>오차</a:t>
                </a:r>
                <a:r>
                  <a:rPr lang="en-US" altLang="ko-KR" sz="1100" kern="0" dirty="0">
                    <a:solidFill>
                      <a:srgbClr val="000000"/>
                    </a:solidFill>
                  </a:rPr>
                  <a:t>(</a:t>
                </a:r>
                <a:r>
                  <a:rPr lang="ko-KR" altLang="en-US" sz="1100" kern="0" dirty="0">
                    <a:solidFill>
                      <a:srgbClr val="000000"/>
                    </a:solidFill>
                  </a:rPr>
                  <a:t> </a:t>
                </a:r>
                <a14:m>
                  <m:oMath xmlns:m="http://schemas.openxmlformats.org/officeDocument/2006/math">
                    <m:r>
                      <a:rPr lang="ko-KR" altLang="en-US" sz="1100" i="1" kern="0">
                        <a:solidFill>
                          <a:srgbClr val="000000"/>
                        </a:solidFill>
                        <a:latin typeface="Cambria Math" panose="02040503050406030204" pitchFamily="18" charset="0"/>
                      </a:rPr>
                      <m:t>𝜀</m:t>
                    </m:r>
                  </m:oMath>
                </a14:m>
                <a:r>
                  <a:rPr lang="ko-KR" altLang="en-US" sz="1100" kern="0" dirty="0">
                    <a:solidFill>
                      <a:srgbClr val="000000"/>
                    </a:solidFill>
                  </a:rPr>
                  <a:t> </a:t>
                </a:r>
                <a:r>
                  <a:rPr lang="en-US" altLang="ko-KR" sz="1100" kern="0" dirty="0">
                    <a:solidFill>
                      <a:srgbClr val="000000"/>
                    </a:solidFill>
                  </a:rPr>
                  <a:t>) =  y – (</a:t>
                </a:r>
                <a14:m>
                  <m:oMath xmlns:m="http://schemas.openxmlformats.org/officeDocument/2006/math">
                    <m:sSub>
                      <m:sSubPr>
                        <m:ctrlPr>
                          <a:rPr lang="en-US" altLang="ko-KR" sz="1100" i="1" kern="0">
                            <a:solidFill>
                              <a:srgbClr val="000000"/>
                            </a:solidFill>
                            <a:latin typeface="Cambria Math" panose="02040503050406030204" pitchFamily="18" charset="0"/>
                          </a:rPr>
                        </m:ctrlPr>
                      </m:sSubPr>
                      <m:e>
                        <m:r>
                          <a:rPr lang="ko-KR" altLang="en-US" sz="1100" i="1" kern="0">
                            <a:solidFill>
                              <a:srgbClr val="000000"/>
                            </a:solidFill>
                            <a:latin typeface="Cambria Math" panose="02040503050406030204" pitchFamily="18" charset="0"/>
                          </a:rPr>
                          <m:t>𝛽</m:t>
                        </m:r>
                      </m:e>
                      <m:sub>
                        <m:r>
                          <a:rPr lang="en-US" altLang="ko-KR" sz="1100" i="1" kern="0">
                            <a:solidFill>
                              <a:srgbClr val="000000"/>
                            </a:solidFill>
                            <a:latin typeface="Cambria Math" panose="02040503050406030204" pitchFamily="18" charset="0"/>
                          </a:rPr>
                          <m:t>0</m:t>
                        </m:r>
                      </m:sub>
                    </m:sSub>
                    <m:r>
                      <a:rPr lang="en-US" altLang="ko-KR" sz="1100" i="1" kern="0">
                        <a:solidFill>
                          <a:srgbClr val="000000"/>
                        </a:solidFill>
                        <a:latin typeface="Cambria Math" panose="02040503050406030204" pitchFamily="18" charset="0"/>
                      </a:rPr>
                      <m:t> + </m:t>
                    </m:r>
                    <m:sSub>
                      <m:sSubPr>
                        <m:ctrlPr>
                          <a:rPr lang="en-US" altLang="ko-KR" sz="1100" i="1" kern="0">
                            <a:solidFill>
                              <a:srgbClr val="000000"/>
                            </a:solidFill>
                            <a:latin typeface="Cambria Math" panose="02040503050406030204" pitchFamily="18" charset="0"/>
                          </a:rPr>
                        </m:ctrlPr>
                      </m:sSubPr>
                      <m:e>
                        <m:r>
                          <a:rPr lang="ko-KR" altLang="en-US" sz="1100" i="1" kern="0">
                            <a:solidFill>
                              <a:srgbClr val="000000"/>
                            </a:solidFill>
                            <a:latin typeface="Cambria Math" panose="02040503050406030204" pitchFamily="18" charset="0"/>
                          </a:rPr>
                          <m:t>𝛽</m:t>
                        </m:r>
                      </m:e>
                      <m:sub>
                        <m:r>
                          <a:rPr lang="en-US" altLang="ko-KR" sz="1100" i="1" kern="0">
                            <a:solidFill>
                              <a:srgbClr val="000000"/>
                            </a:solidFill>
                            <a:latin typeface="Cambria Math" panose="02040503050406030204" pitchFamily="18" charset="0"/>
                          </a:rPr>
                          <m:t>1</m:t>
                        </m:r>
                      </m:sub>
                    </m:sSub>
                    <m:r>
                      <m:rPr>
                        <m:sty m:val="p"/>
                      </m:rPr>
                      <a:rPr lang="en-US" altLang="ko-KR" sz="1100" b="0" i="0" kern="0" smtClean="0">
                        <a:solidFill>
                          <a:srgbClr val="000000"/>
                        </a:solidFill>
                        <a:latin typeface="Cambria Math" panose="02040503050406030204" pitchFamily="18" charset="0"/>
                      </a:rPr>
                      <m:t>x</m:t>
                    </m:r>
                    <m:r>
                      <a:rPr lang="en-US" altLang="ko-KR" sz="1100" kern="0">
                        <a:solidFill>
                          <a:srgbClr val="000000"/>
                        </a:solidFill>
                        <a:latin typeface="Cambria Math" panose="02040503050406030204" pitchFamily="18" charset="0"/>
                      </a:rPr>
                      <m:t>)</m:t>
                    </m:r>
                  </m:oMath>
                </a14:m>
                <a:r>
                  <a:rPr lang="en-US" altLang="ko-KR" sz="1100" kern="0" dirty="0">
                    <a:solidFill>
                      <a:srgbClr val="000000"/>
                    </a:solidFill>
                  </a:rPr>
                  <a:t>  </a:t>
                </a:r>
                <a:r>
                  <a:rPr lang="ko-KR" altLang="en-US" sz="1100" kern="0" dirty="0">
                    <a:solidFill>
                      <a:srgbClr val="000000"/>
                    </a:solidFill>
                  </a:rPr>
                  <a:t> 확률오차</a:t>
                </a:r>
              </a:p>
            </p:txBody>
          </p:sp>
        </mc:Choice>
        <mc:Fallback xmlns="">
          <p:sp>
            <p:nvSpPr>
              <p:cNvPr id="8" name="직사각형 7">
                <a:extLst>
                  <a:ext uri="{FF2B5EF4-FFF2-40B4-BE49-F238E27FC236}">
                    <a16:creationId xmlns:a16="http://schemas.microsoft.com/office/drawing/2014/main" id="{86D87DC8-F268-42F7-B9BA-842527F895FC}"/>
                  </a:ext>
                </a:extLst>
              </p:cNvPr>
              <p:cNvSpPr>
                <a:spLocks noRot="1" noChangeAspect="1" noMove="1" noResize="1" noEditPoints="1" noAdjustHandles="1" noChangeArrowheads="1" noChangeShapeType="1" noTextEdit="1"/>
              </p:cNvSpPr>
              <p:nvPr/>
            </p:nvSpPr>
            <p:spPr>
              <a:xfrm>
                <a:off x="206928" y="974620"/>
                <a:ext cx="8502429" cy="1476879"/>
              </a:xfrm>
              <a:prstGeom prst="rect">
                <a:avLst/>
              </a:prstGeom>
              <a:blipFill>
                <a:blip r:embed="rId2"/>
                <a:stretch>
                  <a:fillRect l="-143" b="-2049"/>
                </a:stretch>
              </a:blipFill>
              <a:ln>
                <a:solidFill>
                  <a:schemeClr val="tx2">
                    <a:lumMod val="60000"/>
                    <a:lumOff val="40000"/>
                  </a:schemeClr>
                </a:solidFill>
              </a:ln>
            </p:spPr>
            <p:txBody>
              <a:bodyPr/>
              <a:lstStyle/>
              <a:p>
                <a:r>
                  <a:rPr lang="ko-KR" altLang="en-US">
                    <a:noFill/>
                  </a:rPr>
                  <a:t> </a:t>
                </a:r>
              </a:p>
            </p:txBody>
          </p:sp>
        </mc:Fallback>
      </mc:AlternateContent>
      <p:sp>
        <p:nvSpPr>
          <p:cNvPr id="10" name="Rectangle 2">
            <a:extLst>
              <a:ext uri="{FF2B5EF4-FFF2-40B4-BE49-F238E27FC236}">
                <a16:creationId xmlns:a16="http://schemas.microsoft.com/office/drawing/2014/main" id="{974930DC-A293-43BE-91C7-51BE466E22B9}"/>
              </a:ext>
            </a:extLst>
          </p:cNvPr>
          <p:cNvSpPr>
            <a:spLocks noChangeArrowheads="1"/>
          </p:cNvSpPr>
          <p:nvPr/>
        </p:nvSpPr>
        <p:spPr bwMode="auto">
          <a:xfrm>
            <a:off x="592541" y="179409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4">
            <a:extLst>
              <a:ext uri="{FF2B5EF4-FFF2-40B4-BE49-F238E27FC236}">
                <a16:creationId xmlns:a16="http://schemas.microsoft.com/office/drawing/2014/main" id="{2C105690-E08D-4A55-87C6-69929244E7DA}"/>
              </a:ext>
            </a:extLst>
          </p:cNvPr>
          <p:cNvSpPr>
            <a:spLocks noChangeArrowheads="1"/>
          </p:cNvSpPr>
          <p:nvPr/>
        </p:nvSpPr>
        <p:spPr bwMode="auto">
          <a:xfrm>
            <a:off x="755576" y="266902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AD57CD-7A75-4629-9697-A54AFB514C00}"/>
                  </a:ext>
                </a:extLst>
              </p:cNvPr>
              <p:cNvSpPr txBox="1"/>
              <p:nvPr/>
            </p:nvSpPr>
            <p:spPr>
              <a:xfrm>
                <a:off x="229486" y="2527731"/>
                <a:ext cx="8457314" cy="1959575"/>
              </a:xfrm>
              <a:prstGeom prst="rect">
                <a:avLst/>
              </a:prstGeom>
              <a:noFill/>
              <a:ln>
                <a:solidFill>
                  <a:schemeClr val="tx2">
                    <a:lumMod val="60000"/>
                    <a:lumOff val="40000"/>
                  </a:schemeClr>
                </a:solidFill>
              </a:ln>
            </p:spPr>
            <p:txBody>
              <a:bodyPr wrap="square" rtlCol="0">
                <a:spAutoFit/>
              </a:bodyPr>
              <a:lstStyle/>
              <a:p>
                <a:pPr>
                  <a:lnSpc>
                    <a:spcPct val="150000"/>
                  </a:lnSpc>
                </a:pPr>
                <a14:m>
                  <m:oMath xmlns:m="http://schemas.openxmlformats.org/officeDocument/2006/math">
                    <m:nary>
                      <m:naryPr>
                        <m:chr m:val="∑"/>
                        <m:ctrlPr>
                          <a:rPr lang="en-US" altLang="ko-KR" sz="1000" i="1" kern="0" smtClean="0">
                            <a:solidFill>
                              <a:srgbClr val="000000"/>
                            </a:solidFill>
                            <a:latin typeface="Cambria Math" panose="02040503050406030204" pitchFamily="18" charset="0"/>
                          </a:rPr>
                        </m:ctrlPr>
                      </m:naryPr>
                      <m:sub>
                        <m:r>
                          <m:rPr>
                            <m:brk m:alnAt="23"/>
                          </m:rPr>
                          <a:rPr lang="en-US" altLang="ko-KR" sz="1000" b="0" i="1" kern="0" smtClean="0">
                            <a:solidFill>
                              <a:srgbClr val="000000"/>
                            </a:solidFill>
                            <a:latin typeface="Cambria Math" panose="02040503050406030204" pitchFamily="18" charset="0"/>
                          </a:rPr>
                          <m:t>𝑖</m:t>
                        </m:r>
                        <m:r>
                          <a:rPr lang="en-US" altLang="ko-KR" sz="1000" b="0" i="1" kern="0" smtClean="0">
                            <a:solidFill>
                              <a:srgbClr val="000000"/>
                            </a:solidFill>
                            <a:latin typeface="Cambria Math" panose="02040503050406030204" pitchFamily="18" charset="0"/>
                          </a:rPr>
                          <m:t>=1</m:t>
                        </m:r>
                      </m:sub>
                      <m:sup>
                        <m:r>
                          <a:rPr lang="en-US" altLang="ko-KR" sz="1000" b="0" i="1" kern="0" smtClean="0">
                            <a:solidFill>
                              <a:srgbClr val="000000"/>
                            </a:solidFill>
                            <a:latin typeface="Cambria Math" panose="02040503050406030204" pitchFamily="18" charset="0"/>
                          </a:rPr>
                          <m:t>𝑛</m:t>
                        </m:r>
                      </m:sup>
                      <m:e>
                        <m:sSup>
                          <m:sSupPr>
                            <m:ctrlPr>
                              <a:rPr lang="en-US" altLang="ko-KR" sz="1000" i="1" kern="0" smtClean="0">
                                <a:solidFill>
                                  <a:srgbClr val="000000"/>
                                </a:solidFill>
                                <a:latin typeface="Cambria Math" panose="02040503050406030204" pitchFamily="18" charset="0"/>
                              </a:rPr>
                            </m:ctrlPr>
                          </m:sSupPr>
                          <m:e>
                            <m:r>
                              <a:rPr lang="en-US" altLang="ko-KR" sz="1000" b="0" i="1" kern="0" smtClean="0">
                                <a:solidFill>
                                  <a:srgbClr val="000000"/>
                                </a:solidFill>
                                <a:latin typeface="Cambria Math" panose="02040503050406030204" pitchFamily="18" charset="0"/>
                              </a:rPr>
                              <m:t>[</m:t>
                            </m:r>
                            <m:sSub>
                              <m:sSubPr>
                                <m:ctrlPr>
                                  <a:rPr lang="en-US" altLang="ko-KR" sz="1000" b="0" i="1" kern="0" smtClean="0">
                                    <a:solidFill>
                                      <a:srgbClr val="000000"/>
                                    </a:solidFill>
                                    <a:latin typeface="Cambria Math" panose="02040503050406030204" pitchFamily="18" charset="0"/>
                                  </a:rPr>
                                </m:ctrlPr>
                              </m:sSubPr>
                              <m:e>
                                <m:r>
                                  <a:rPr lang="en-US" altLang="ko-KR" sz="1000" b="0" i="1" kern="0" smtClean="0">
                                    <a:solidFill>
                                      <a:srgbClr val="000000"/>
                                    </a:solidFill>
                                    <a:latin typeface="Cambria Math" panose="02040503050406030204" pitchFamily="18" charset="0"/>
                                  </a:rPr>
                                  <m:t>𝑌</m:t>
                                </m:r>
                              </m:e>
                              <m:sub>
                                <m:r>
                                  <a:rPr lang="en-US" altLang="ko-KR" sz="1000" b="0" i="1" kern="0" smtClean="0">
                                    <a:solidFill>
                                      <a:srgbClr val="000000"/>
                                    </a:solidFill>
                                    <a:latin typeface="Cambria Math" panose="02040503050406030204" pitchFamily="18" charset="0"/>
                                  </a:rPr>
                                  <m:t>𝑖</m:t>
                                </m:r>
                              </m:sub>
                            </m:sSub>
                            <m:r>
                              <a:rPr lang="en-US" altLang="ko-KR" sz="1000" b="0" i="1" kern="0" smtClean="0">
                                <a:solidFill>
                                  <a:srgbClr val="000000"/>
                                </a:solidFill>
                                <a:latin typeface="Cambria Math" panose="02040503050406030204" pitchFamily="18" charset="0"/>
                              </a:rPr>
                              <m:t>−(</m:t>
                            </m:r>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0</m:t>
                                </m:r>
                              </m:sub>
                            </m:sSub>
                            <m:r>
                              <a:rPr lang="en-US" altLang="ko-KR" sz="1000" i="1" kern="0">
                                <a:solidFill>
                                  <a:srgbClr val="000000"/>
                                </a:solidFill>
                                <a:latin typeface="Cambria Math" panose="02040503050406030204" pitchFamily="18" charset="0"/>
                              </a:rPr>
                              <m:t> + </m:t>
                            </m:r>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1</m:t>
                                </m:r>
                              </m:sub>
                            </m:sSub>
                            <m:r>
                              <m:rPr>
                                <m:sty m:val="p"/>
                              </m:rPr>
                              <a:rPr lang="en-US" altLang="ko-KR" sz="1000" kern="0">
                                <a:solidFill>
                                  <a:srgbClr val="000000"/>
                                </a:solidFill>
                                <a:latin typeface="Cambria Math" panose="02040503050406030204" pitchFamily="18" charset="0"/>
                              </a:rPr>
                              <m:t>x</m:t>
                            </m:r>
                            <m:r>
                              <a:rPr lang="en-US" altLang="ko-KR" sz="1000" kern="0">
                                <a:solidFill>
                                  <a:srgbClr val="000000"/>
                                </a:solidFill>
                                <a:latin typeface="Cambria Math" panose="02040503050406030204" pitchFamily="18" charset="0"/>
                              </a:rPr>
                              <m:t>)</m:t>
                            </m:r>
                            <m:r>
                              <m:rPr>
                                <m:nor/>
                              </m:rPr>
                              <a:rPr lang="en-US" altLang="ko-KR" sz="1000" b="0" i="0" kern="0" smtClean="0">
                                <a:solidFill>
                                  <a:srgbClr val="000000"/>
                                </a:solidFill>
                                <a:latin typeface="Cambria Math" panose="02040503050406030204" pitchFamily="18" charset="0"/>
                              </a:rPr>
                              <m:t>]</m:t>
                            </m:r>
                          </m:e>
                          <m:sup>
                            <m:r>
                              <a:rPr lang="en-US" altLang="ko-KR" sz="1000" b="0" i="1" kern="0" smtClean="0">
                                <a:solidFill>
                                  <a:srgbClr val="000000"/>
                                </a:solidFill>
                                <a:latin typeface="Cambria Math" panose="02040503050406030204" pitchFamily="18" charset="0"/>
                              </a:rPr>
                              <m:t>2</m:t>
                            </m:r>
                          </m:sup>
                        </m:sSup>
                      </m:e>
                    </m:nary>
                  </m:oMath>
                </a14:m>
                <a:r>
                  <a:rPr lang="en-US" altLang="ko-KR" sz="1000" kern="0" dirty="0">
                    <a:solidFill>
                      <a:srgbClr val="000000"/>
                    </a:solidFill>
                  </a:rPr>
                  <a:t>  </a:t>
                </a:r>
                <a:r>
                  <a:rPr lang="ko-KR" altLang="en-US" sz="1000" kern="0" dirty="0">
                    <a:solidFill>
                      <a:srgbClr val="000000"/>
                    </a:solidFill>
                  </a:rPr>
                  <a:t>최소로 하는  회귀계수 </a:t>
                </a:r>
                <a14:m>
                  <m:oMath xmlns:m="http://schemas.openxmlformats.org/officeDocument/2006/math">
                    <m:sSub>
                      <m:sSubPr>
                        <m:ctrlPr>
                          <a:rPr lang="en-US" altLang="ko-KR" sz="1000" i="1" kern="0" smtClean="0">
                            <a:solidFill>
                              <a:srgbClr val="000000"/>
                            </a:solidFill>
                            <a:latin typeface="Cambria Math" panose="02040503050406030204" pitchFamily="18" charset="0"/>
                          </a:rPr>
                        </m:ctrlPr>
                      </m:sSubPr>
                      <m:e>
                        <m:r>
                          <a:rPr lang="ko-KR" altLang="en-US" sz="1000" i="1" kern="0" smtClean="0">
                            <a:solidFill>
                              <a:srgbClr val="000000"/>
                            </a:solidFill>
                            <a:latin typeface="Cambria Math" panose="02040503050406030204" pitchFamily="18" charset="0"/>
                          </a:rPr>
                          <m:t>𝛽</m:t>
                        </m:r>
                      </m:e>
                      <m:sub>
                        <m:r>
                          <a:rPr lang="en-US" altLang="ko-KR" sz="1000" b="0" i="1" kern="0" smtClean="0">
                            <a:solidFill>
                              <a:srgbClr val="000000"/>
                            </a:solidFill>
                            <a:latin typeface="Cambria Math" panose="02040503050406030204" pitchFamily="18" charset="0"/>
                          </a:rPr>
                          <m:t>0</m:t>
                        </m:r>
                      </m:sub>
                    </m:sSub>
                  </m:oMath>
                </a14:m>
                <a:r>
                  <a:rPr lang="ko-KR" altLang="en-US" sz="1000" kern="0" dirty="0">
                    <a:solidFill>
                      <a:srgbClr val="000000"/>
                    </a:solidFill>
                  </a:rPr>
                  <a:t> </a:t>
                </a:r>
                <a:r>
                  <a:rPr lang="en-US" altLang="ko-KR" sz="1000" kern="0" dirty="0">
                    <a:solidFill>
                      <a:srgbClr val="000000"/>
                    </a:solidFill>
                  </a:rPr>
                  <a:t>, </a:t>
                </a:r>
                <a14:m>
                  <m:oMath xmlns:m="http://schemas.openxmlformats.org/officeDocument/2006/math">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b="0" i="1" kern="0" smtClean="0">
                            <a:solidFill>
                              <a:srgbClr val="000000"/>
                            </a:solidFill>
                            <a:latin typeface="Cambria Math" panose="02040503050406030204" pitchFamily="18" charset="0"/>
                          </a:rPr>
                          <m:t>1</m:t>
                        </m:r>
                      </m:sub>
                    </m:sSub>
                  </m:oMath>
                </a14:m>
                <a:r>
                  <a:rPr lang="ko-KR" altLang="en-US" sz="1000" kern="0" dirty="0">
                    <a:solidFill>
                      <a:srgbClr val="000000"/>
                    </a:solidFill>
                  </a:rPr>
                  <a:t>를 찾는다</a:t>
                </a:r>
                <a:r>
                  <a:rPr lang="en-US" altLang="ko-KR" sz="1000" kern="0" dirty="0">
                    <a:solidFill>
                      <a:srgbClr val="000000"/>
                    </a:solidFill>
                  </a:rPr>
                  <a:t>. (</a:t>
                </a:r>
                <a:r>
                  <a:rPr lang="ko-KR" altLang="en-US" sz="1000" kern="0" dirty="0">
                    <a:solidFill>
                      <a:srgbClr val="000000"/>
                    </a:solidFill>
                  </a:rPr>
                  <a:t>실제 </a:t>
                </a:r>
                <a:r>
                  <a:rPr lang="en-US" altLang="ko-KR" sz="1000" kern="0" dirty="0">
                    <a:solidFill>
                      <a:srgbClr val="000000"/>
                    </a:solidFill>
                  </a:rPr>
                  <a:t>Y </a:t>
                </a:r>
                <a:r>
                  <a:rPr lang="ko-KR" altLang="en-US" sz="1000" kern="0" dirty="0">
                    <a:solidFill>
                      <a:srgbClr val="000000"/>
                    </a:solidFill>
                  </a:rPr>
                  <a:t>값과 가장 가까운 값을 찾자</a:t>
                </a:r>
                <a:r>
                  <a:rPr lang="en-US" altLang="ko-KR" sz="1000" kern="0" dirty="0">
                    <a:solidFill>
                      <a:srgbClr val="000000"/>
                    </a:solidFill>
                  </a:rPr>
                  <a:t>!!) </a:t>
                </a:r>
              </a:p>
              <a:p>
                <a:pPr>
                  <a:lnSpc>
                    <a:spcPct val="150000"/>
                  </a:lnSpc>
                </a:pPr>
                <a:r>
                  <a:rPr lang="en-US" altLang="ko-KR" sz="1000" kern="0" dirty="0">
                    <a:solidFill>
                      <a:srgbClr val="000000"/>
                    </a:solidFill>
                    <a:sym typeface="Wingdings" panose="05000000000000000000" pitchFamily="2" charset="2"/>
                  </a:rPr>
                  <a:t> </a:t>
                </a:r>
                <a:r>
                  <a:rPr lang="ko-KR" altLang="en-US" sz="1000" kern="0" dirty="0">
                    <a:solidFill>
                      <a:srgbClr val="000000"/>
                    </a:solidFill>
                  </a:rPr>
                  <a:t>여기서</a:t>
                </a:r>
                <a:r>
                  <a:rPr lang="en-US" altLang="ko-KR" sz="1000" kern="0" dirty="0">
                    <a:solidFill>
                      <a:srgbClr val="000000"/>
                    </a:solidFill>
                  </a:rPr>
                  <a:t> </a:t>
                </a:r>
                <a14:m>
                  <m:oMath xmlns:m="http://schemas.openxmlformats.org/officeDocument/2006/math">
                    <m:sSup>
                      <m:sSupPr>
                        <m:ctrlPr>
                          <a:rPr lang="en-US" altLang="ko-KR" sz="1000" i="1" kern="0">
                            <a:solidFill>
                              <a:srgbClr val="000000"/>
                            </a:solidFill>
                            <a:latin typeface="Cambria Math" panose="02040503050406030204" pitchFamily="18" charset="0"/>
                          </a:rPr>
                        </m:ctrlPr>
                      </m:sSupPr>
                      <m:e>
                        <m:r>
                          <a:rPr lang="en-US" altLang="ko-KR" sz="1000" i="1" kern="0">
                            <a:solidFill>
                              <a:srgbClr val="000000"/>
                            </a:solidFill>
                            <a:latin typeface="Cambria Math" panose="02040503050406030204" pitchFamily="18" charset="0"/>
                          </a:rPr>
                          <m:t>[</m:t>
                        </m:r>
                        <m:sSub>
                          <m:sSubPr>
                            <m:ctrlPr>
                              <a:rPr lang="en-US" altLang="ko-KR" sz="1000" i="1" kern="0">
                                <a:solidFill>
                                  <a:srgbClr val="000000"/>
                                </a:solidFill>
                                <a:latin typeface="Cambria Math" panose="02040503050406030204" pitchFamily="18" charset="0"/>
                              </a:rPr>
                            </m:ctrlPr>
                          </m:sSubPr>
                          <m:e>
                            <m:r>
                              <a:rPr lang="en-US" altLang="ko-KR" sz="1000" i="1" kern="0">
                                <a:solidFill>
                                  <a:srgbClr val="000000"/>
                                </a:solidFill>
                                <a:latin typeface="Cambria Math" panose="02040503050406030204" pitchFamily="18" charset="0"/>
                              </a:rPr>
                              <m:t>𝑌</m:t>
                            </m:r>
                          </m:e>
                          <m:sub>
                            <m:r>
                              <a:rPr lang="en-US" altLang="ko-KR" sz="1000" i="1" kern="0">
                                <a:solidFill>
                                  <a:srgbClr val="000000"/>
                                </a:solidFill>
                                <a:latin typeface="Cambria Math" panose="02040503050406030204" pitchFamily="18" charset="0"/>
                              </a:rPr>
                              <m:t>𝑖</m:t>
                            </m:r>
                          </m:sub>
                        </m:sSub>
                        <m:r>
                          <a:rPr lang="en-US" altLang="ko-KR" sz="1000" i="1" kern="0">
                            <a:solidFill>
                              <a:srgbClr val="000000"/>
                            </a:solidFill>
                            <a:latin typeface="Cambria Math" panose="02040503050406030204" pitchFamily="18" charset="0"/>
                          </a:rPr>
                          <m:t>−(</m:t>
                        </m:r>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0</m:t>
                            </m:r>
                          </m:sub>
                        </m:sSub>
                        <m:r>
                          <a:rPr lang="en-US" altLang="ko-KR" sz="1000" i="1" kern="0">
                            <a:solidFill>
                              <a:srgbClr val="000000"/>
                            </a:solidFill>
                            <a:latin typeface="Cambria Math" panose="02040503050406030204" pitchFamily="18" charset="0"/>
                          </a:rPr>
                          <m:t> + </m:t>
                        </m:r>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1</m:t>
                            </m:r>
                          </m:sub>
                        </m:sSub>
                        <m:r>
                          <m:rPr>
                            <m:sty m:val="p"/>
                          </m:rPr>
                          <a:rPr lang="en-US" altLang="ko-KR" sz="1000" kern="0">
                            <a:solidFill>
                              <a:srgbClr val="000000"/>
                            </a:solidFill>
                            <a:latin typeface="Cambria Math" panose="02040503050406030204" pitchFamily="18" charset="0"/>
                          </a:rPr>
                          <m:t>x</m:t>
                        </m:r>
                        <m:r>
                          <a:rPr lang="en-US" altLang="ko-KR" sz="1000" kern="0">
                            <a:solidFill>
                              <a:srgbClr val="000000"/>
                            </a:solidFill>
                            <a:latin typeface="Cambria Math" panose="02040503050406030204" pitchFamily="18" charset="0"/>
                          </a:rPr>
                          <m:t>)</m:t>
                        </m:r>
                        <m:r>
                          <m:rPr>
                            <m:nor/>
                          </m:rPr>
                          <a:rPr lang="en-US" altLang="ko-KR" sz="1000" kern="0">
                            <a:solidFill>
                              <a:srgbClr val="000000"/>
                            </a:solidFill>
                            <a:latin typeface="Cambria Math" panose="02040503050406030204" pitchFamily="18" charset="0"/>
                          </a:rPr>
                          <m:t>]</m:t>
                        </m:r>
                      </m:e>
                      <m:sup>
                        <m:r>
                          <a:rPr lang="en-US" altLang="ko-KR" sz="1000" i="1" kern="0">
                            <a:solidFill>
                              <a:srgbClr val="000000"/>
                            </a:solidFill>
                            <a:latin typeface="Cambria Math" panose="02040503050406030204" pitchFamily="18" charset="0"/>
                          </a:rPr>
                          <m:t>2</m:t>
                        </m:r>
                      </m:sup>
                    </m:sSup>
                  </m:oMath>
                </a14:m>
                <a:r>
                  <a:rPr lang="ko-KR" altLang="en-US" sz="1000" kern="0" dirty="0">
                    <a:solidFill>
                      <a:srgbClr val="000000"/>
                    </a:solidFill>
                  </a:rPr>
                  <a:t> 는 </a:t>
                </a:r>
                <a:r>
                  <a:rPr lang="en-US" altLang="ko-KR" sz="1000" kern="0" dirty="0">
                    <a:solidFill>
                      <a:srgbClr val="000000"/>
                    </a:solidFill>
                  </a:rPr>
                  <a:t>Cost function</a:t>
                </a:r>
                <a:r>
                  <a:rPr lang="ko-KR" altLang="en-US" sz="1000" kern="0" dirty="0">
                    <a:solidFill>
                      <a:srgbClr val="000000"/>
                    </a:solidFill>
                  </a:rPr>
                  <a:t>   </a:t>
                </a:r>
                <a:r>
                  <a:rPr lang="en-US" altLang="ko-KR" sz="1000" kern="0" dirty="0">
                    <a:solidFill>
                      <a:srgbClr val="000000"/>
                    </a:solidFill>
                  </a:rPr>
                  <a:t>, </a:t>
                </a:r>
                <a:r>
                  <a:rPr lang="ko-KR" altLang="en-US" sz="1000" kern="0" dirty="0">
                    <a:solidFill>
                      <a:srgbClr val="000000"/>
                    </a:solidFill>
                  </a:rPr>
                  <a:t>결국 비용함수를 최소로 하는 회귀계수를 찾는 것</a:t>
                </a:r>
                <a:endParaRPr lang="en-US" altLang="ko-KR" sz="1000" kern="0" dirty="0">
                  <a:solidFill>
                    <a:srgbClr val="000000"/>
                  </a:solidFill>
                </a:endParaRPr>
              </a:p>
              <a:p>
                <a:pPr>
                  <a:lnSpc>
                    <a:spcPct val="150000"/>
                  </a:lnSpc>
                </a:pPr>
                <a:r>
                  <a:rPr lang="ko-KR" altLang="en-US" sz="1000" kern="0" dirty="0">
                    <a:solidFill>
                      <a:srgbClr val="000000"/>
                    </a:solidFill>
                  </a:rPr>
                  <a:t>결국 </a:t>
                </a:r>
                <a14:m>
                  <m:oMath xmlns:m="http://schemas.openxmlformats.org/officeDocument/2006/math">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0</m:t>
                        </m:r>
                      </m:sub>
                    </m:sSub>
                    <m:r>
                      <a:rPr lang="en-US" altLang="ko-KR" sz="1000" i="1" kern="0">
                        <a:solidFill>
                          <a:srgbClr val="000000"/>
                        </a:solidFill>
                        <a:latin typeface="Cambria Math" panose="02040503050406030204" pitchFamily="18" charset="0"/>
                      </a:rPr>
                      <m:t> </m:t>
                    </m:r>
                    <m:r>
                      <a:rPr lang="en-US" altLang="ko-KR" sz="1000" b="0" i="1" kern="0" smtClean="0">
                        <a:solidFill>
                          <a:srgbClr val="000000"/>
                        </a:solidFill>
                        <a:latin typeface="Cambria Math" panose="02040503050406030204" pitchFamily="18" charset="0"/>
                      </a:rPr>
                      <m:t>, </m:t>
                    </m:r>
                    <m:r>
                      <a:rPr lang="en-US" altLang="ko-KR" sz="1000" i="1" kern="0">
                        <a:solidFill>
                          <a:srgbClr val="000000"/>
                        </a:solidFill>
                        <a:latin typeface="Cambria Math" panose="02040503050406030204" pitchFamily="18" charset="0"/>
                      </a:rPr>
                      <m:t> </m:t>
                    </m:r>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1</m:t>
                        </m:r>
                      </m:sub>
                    </m:sSub>
                  </m:oMath>
                </a14:m>
                <a:r>
                  <a:rPr lang="ko-KR" altLang="en-US" sz="1000" kern="0" dirty="0">
                    <a:solidFill>
                      <a:srgbClr val="000000"/>
                    </a:solidFill>
                  </a:rPr>
                  <a:t>을 찾아야 함</a:t>
                </a:r>
                <a:r>
                  <a:rPr lang="en-US" altLang="ko-KR" sz="1000" kern="0" dirty="0">
                    <a:solidFill>
                      <a:srgbClr val="000000"/>
                    </a:solidFill>
                  </a:rPr>
                  <a:t>. (globally optimal solution </a:t>
                </a:r>
                <a:r>
                  <a:rPr lang="ko-KR" altLang="en-US" sz="1000" kern="0" dirty="0">
                    <a:solidFill>
                      <a:srgbClr val="000000"/>
                    </a:solidFill>
                  </a:rPr>
                  <a:t>존재</a:t>
                </a:r>
                <a:r>
                  <a:rPr lang="en-US" altLang="ko-KR" sz="1000" kern="0" dirty="0">
                    <a:solidFill>
                      <a:srgbClr val="000000"/>
                    </a:solidFill>
                  </a:rPr>
                  <a:t>)</a:t>
                </a:r>
              </a:p>
              <a:p>
                <a:pPr>
                  <a:lnSpc>
                    <a:spcPct val="150000"/>
                  </a:lnSpc>
                </a:pPr>
                <a14:m>
                  <m:oMath xmlns:m="http://schemas.openxmlformats.org/officeDocument/2006/math">
                    <m:f>
                      <m:fPr>
                        <m:ctrlPr>
                          <a:rPr lang="en-US" altLang="ko-KR" sz="1000" i="1" kern="0" smtClean="0">
                            <a:solidFill>
                              <a:srgbClr val="000000"/>
                            </a:solidFill>
                            <a:latin typeface="Cambria Math" panose="02040503050406030204" pitchFamily="18" charset="0"/>
                          </a:rPr>
                        </m:ctrlPr>
                      </m:fPr>
                      <m:num>
                        <m:r>
                          <a:rPr lang="ko-KR" altLang="en-US" sz="1000" i="1" kern="0">
                            <a:solidFill>
                              <a:srgbClr val="000000"/>
                            </a:solidFill>
                            <a:latin typeface="Cambria Math" panose="02040503050406030204" pitchFamily="18" charset="0"/>
                          </a:rPr>
                          <m:t>𝜕</m:t>
                        </m:r>
                        <m:r>
                          <a:rPr lang="en-US" altLang="ko-KR" sz="1000" b="0" i="1" kern="0" smtClean="0">
                            <a:solidFill>
                              <a:srgbClr val="000000"/>
                            </a:solidFill>
                            <a:latin typeface="Cambria Math" panose="02040503050406030204" pitchFamily="18" charset="0"/>
                          </a:rPr>
                          <m:t> </m:t>
                        </m:r>
                        <m:sSub>
                          <m:sSubPr>
                            <m:ctrlPr>
                              <a:rPr lang="en-US" altLang="ko-KR" sz="1000" b="0" i="1" kern="0" smtClean="0">
                                <a:solidFill>
                                  <a:srgbClr val="000000"/>
                                </a:solidFill>
                                <a:latin typeface="Cambria Math" panose="02040503050406030204" pitchFamily="18" charset="0"/>
                              </a:rPr>
                            </m:ctrlPr>
                          </m:sSubPr>
                          <m:e>
                            <m:r>
                              <a:rPr lang="en-US" altLang="ko-KR" sz="1000" b="0" i="1" kern="0" smtClean="0">
                                <a:solidFill>
                                  <a:srgbClr val="000000"/>
                                </a:solidFill>
                                <a:latin typeface="Cambria Math" panose="02040503050406030204" pitchFamily="18" charset="0"/>
                              </a:rPr>
                              <m:t>𝐶</m:t>
                            </m:r>
                            <m:r>
                              <a:rPr lang="en-US" altLang="ko-KR" sz="1000" b="0" i="1" kern="0" smtClean="0">
                                <a:solidFill>
                                  <a:srgbClr val="000000"/>
                                </a:solidFill>
                                <a:latin typeface="Cambria Math" panose="02040503050406030204" pitchFamily="18" charset="0"/>
                              </a:rPr>
                              <m:t>(</m:t>
                            </m:r>
                            <m:r>
                              <a:rPr lang="ko-KR" altLang="en-US" sz="1000" b="0" i="1" kern="0" smtClean="0">
                                <a:solidFill>
                                  <a:srgbClr val="000000"/>
                                </a:solidFill>
                                <a:latin typeface="Cambria Math" panose="02040503050406030204" pitchFamily="18" charset="0"/>
                              </a:rPr>
                              <m:t>𝛽</m:t>
                            </m:r>
                          </m:e>
                          <m:sub>
                            <m:r>
                              <a:rPr lang="en-US" altLang="ko-KR" sz="1000" b="0" i="1" kern="0" smtClean="0">
                                <a:solidFill>
                                  <a:srgbClr val="000000"/>
                                </a:solidFill>
                                <a:latin typeface="Cambria Math" panose="02040503050406030204" pitchFamily="18" charset="0"/>
                              </a:rPr>
                              <m:t>0</m:t>
                            </m:r>
                          </m:sub>
                        </m:sSub>
                        <m:r>
                          <a:rPr lang="en-US" altLang="ko-KR" sz="1000" b="0" i="1" kern="0" smtClean="0">
                            <a:solidFill>
                              <a:srgbClr val="000000"/>
                            </a:solidFill>
                            <a:latin typeface="Cambria Math" panose="02040503050406030204" pitchFamily="18" charset="0"/>
                          </a:rPr>
                          <m:t>, </m:t>
                        </m:r>
                        <m:sSub>
                          <m:sSubPr>
                            <m:ctrlPr>
                              <a:rPr lang="en-US" altLang="ko-KR" sz="1000" b="0" i="1" kern="0" smtClean="0">
                                <a:solidFill>
                                  <a:srgbClr val="000000"/>
                                </a:solidFill>
                                <a:latin typeface="Cambria Math" panose="02040503050406030204" pitchFamily="18" charset="0"/>
                              </a:rPr>
                            </m:ctrlPr>
                          </m:sSubPr>
                          <m:e>
                            <m:r>
                              <a:rPr lang="ko-KR" altLang="en-US" sz="1000" b="0" i="1" kern="0" smtClean="0">
                                <a:solidFill>
                                  <a:srgbClr val="000000"/>
                                </a:solidFill>
                                <a:latin typeface="Cambria Math" panose="02040503050406030204" pitchFamily="18" charset="0"/>
                              </a:rPr>
                              <m:t>𝛽</m:t>
                            </m:r>
                          </m:e>
                          <m:sub>
                            <m:r>
                              <a:rPr lang="en-US" altLang="ko-KR" sz="1000" b="0" i="1" kern="0" smtClean="0">
                                <a:solidFill>
                                  <a:srgbClr val="000000"/>
                                </a:solidFill>
                                <a:latin typeface="Cambria Math" panose="02040503050406030204" pitchFamily="18" charset="0"/>
                              </a:rPr>
                              <m:t>1</m:t>
                            </m:r>
                          </m:sub>
                        </m:sSub>
                        <m:r>
                          <a:rPr lang="en-US" altLang="ko-KR" sz="1000" b="0" i="1" kern="0" smtClean="0">
                            <a:solidFill>
                              <a:srgbClr val="000000"/>
                            </a:solidFill>
                            <a:latin typeface="Cambria Math" panose="02040503050406030204" pitchFamily="18" charset="0"/>
                          </a:rPr>
                          <m:t>) </m:t>
                        </m:r>
                      </m:num>
                      <m:den>
                        <m:r>
                          <a:rPr lang="ko-KR" altLang="en-US" sz="1000" i="1" kern="0">
                            <a:solidFill>
                              <a:srgbClr val="000000"/>
                            </a:solidFill>
                            <a:latin typeface="Cambria Math" panose="02040503050406030204" pitchFamily="18" charset="0"/>
                          </a:rPr>
                          <m:t>𝜕</m:t>
                        </m:r>
                        <m:r>
                          <a:rPr lang="en-US" altLang="ko-KR" sz="1000" b="0" i="1" kern="0" smtClean="0">
                            <a:solidFill>
                              <a:srgbClr val="000000"/>
                            </a:solidFill>
                            <a:latin typeface="Cambria Math" panose="02040503050406030204" pitchFamily="18" charset="0"/>
                          </a:rPr>
                          <m:t> </m:t>
                        </m:r>
                        <m:sSub>
                          <m:sSubPr>
                            <m:ctrlPr>
                              <a:rPr lang="en-US" altLang="ko-KR" sz="1000" b="0" i="1" kern="0" smtClean="0">
                                <a:solidFill>
                                  <a:srgbClr val="000000"/>
                                </a:solidFill>
                                <a:latin typeface="Cambria Math" panose="02040503050406030204" pitchFamily="18" charset="0"/>
                              </a:rPr>
                            </m:ctrlPr>
                          </m:sSubPr>
                          <m:e>
                            <m:r>
                              <a:rPr lang="ko-KR" altLang="en-US" sz="1000" b="0" i="1" kern="0" smtClean="0">
                                <a:solidFill>
                                  <a:srgbClr val="000000"/>
                                </a:solidFill>
                                <a:latin typeface="Cambria Math" panose="02040503050406030204" pitchFamily="18" charset="0"/>
                              </a:rPr>
                              <m:t>𝛽</m:t>
                            </m:r>
                          </m:e>
                          <m:sub>
                            <m:r>
                              <a:rPr lang="en-US" altLang="ko-KR" sz="1000" b="0" i="1" kern="0" smtClean="0">
                                <a:solidFill>
                                  <a:srgbClr val="000000"/>
                                </a:solidFill>
                                <a:latin typeface="Cambria Math" panose="02040503050406030204" pitchFamily="18" charset="0"/>
                              </a:rPr>
                              <m:t>0</m:t>
                            </m:r>
                          </m:sub>
                        </m:sSub>
                      </m:den>
                    </m:f>
                  </m:oMath>
                </a14:m>
                <a:r>
                  <a:rPr lang="en-US" altLang="ko-KR" sz="1000" kern="0" dirty="0">
                    <a:solidFill>
                      <a:srgbClr val="000000"/>
                    </a:solidFill>
                  </a:rPr>
                  <a:t> = -2 </a:t>
                </a:r>
                <a14:m>
                  <m:oMath xmlns:m="http://schemas.openxmlformats.org/officeDocument/2006/math">
                    <m:nary>
                      <m:naryPr>
                        <m:chr m:val="∑"/>
                        <m:ctrlPr>
                          <a:rPr lang="en-US" altLang="ko-KR" sz="1000" i="1" kern="0" smtClean="0">
                            <a:solidFill>
                              <a:srgbClr val="000000"/>
                            </a:solidFill>
                            <a:latin typeface="Cambria Math" panose="02040503050406030204" pitchFamily="18" charset="0"/>
                          </a:rPr>
                        </m:ctrlPr>
                      </m:naryPr>
                      <m:sub>
                        <m:r>
                          <m:rPr>
                            <m:brk m:alnAt="23"/>
                          </m:rPr>
                          <a:rPr lang="en-US" altLang="ko-KR" sz="1000" b="0" i="1" kern="0" smtClean="0">
                            <a:solidFill>
                              <a:srgbClr val="000000"/>
                            </a:solidFill>
                            <a:latin typeface="Cambria Math" panose="02040503050406030204" pitchFamily="18" charset="0"/>
                          </a:rPr>
                          <m:t>𝑖</m:t>
                        </m:r>
                        <m:r>
                          <a:rPr lang="en-US" altLang="ko-KR" sz="1000" b="0" i="1" kern="0" smtClean="0">
                            <a:solidFill>
                              <a:srgbClr val="000000"/>
                            </a:solidFill>
                            <a:latin typeface="Cambria Math" panose="02040503050406030204" pitchFamily="18" charset="0"/>
                          </a:rPr>
                          <m:t>=1</m:t>
                        </m:r>
                      </m:sub>
                      <m:sup>
                        <m:r>
                          <a:rPr lang="en-US" altLang="ko-KR" sz="1000" b="0" i="1" kern="0" smtClean="0">
                            <a:solidFill>
                              <a:srgbClr val="000000"/>
                            </a:solidFill>
                            <a:latin typeface="Cambria Math" panose="02040503050406030204" pitchFamily="18" charset="0"/>
                          </a:rPr>
                          <m:t>𝑛</m:t>
                        </m:r>
                      </m:sup>
                      <m:e>
                        <m:sSub>
                          <m:sSubPr>
                            <m:ctrlPr>
                              <a:rPr lang="en-US" altLang="ko-KR" sz="1000" i="1" kern="0">
                                <a:solidFill>
                                  <a:srgbClr val="000000"/>
                                </a:solidFill>
                                <a:latin typeface="Cambria Math" panose="02040503050406030204" pitchFamily="18" charset="0"/>
                              </a:rPr>
                            </m:ctrlPr>
                          </m:sSubPr>
                          <m:e>
                            <m:r>
                              <a:rPr lang="en-US" altLang="ko-KR" sz="1000" b="0" i="1" kern="0" smtClean="0">
                                <a:solidFill>
                                  <a:srgbClr val="000000"/>
                                </a:solidFill>
                                <a:latin typeface="Cambria Math" panose="02040503050406030204" pitchFamily="18" charset="0"/>
                              </a:rPr>
                              <m:t>[</m:t>
                            </m:r>
                            <m:r>
                              <a:rPr lang="en-US" altLang="ko-KR" sz="1000" i="1" kern="0">
                                <a:solidFill>
                                  <a:srgbClr val="000000"/>
                                </a:solidFill>
                                <a:latin typeface="Cambria Math" panose="02040503050406030204" pitchFamily="18" charset="0"/>
                              </a:rPr>
                              <m:t>𝑌</m:t>
                            </m:r>
                          </m:e>
                          <m:sub>
                            <m:r>
                              <a:rPr lang="en-US" altLang="ko-KR" sz="1000" i="1" kern="0">
                                <a:solidFill>
                                  <a:srgbClr val="000000"/>
                                </a:solidFill>
                                <a:latin typeface="Cambria Math" panose="02040503050406030204" pitchFamily="18" charset="0"/>
                              </a:rPr>
                              <m:t>𝑖</m:t>
                            </m:r>
                          </m:sub>
                        </m:sSub>
                        <m:r>
                          <a:rPr lang="en-US" altLang="ko-KR" sz="1000" i="1" kern="0">
                            <a:solidFill>
                              <a:srgbClr val="000000"/>
                            </a:solidFill>
                            <a:latin typeface="Cambria Math" panose="02040503050406030204" pitchFamily="18" charset="0"/>
                          </a:rPr>
                          <m:t>−(</m:t>
                        </m:r>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0</m:t>
                            </m:r>
                          </m:sub>
                        </m:sSub>
                        <m:r>
                          <a:rPr lang="en-US" altLang="ko-KR" sz="1000" i="1" kern="0">
                            <a:solidFill>
                              <a:srgbClr val="000000"/>
                            </a:solidFill>
                            <a:latin typeface="Cambria Math" panose="02040503050406030204" pitchFamily="18" charset="0"/>
                          </a:rPr>
                          <m:t> + </m:t>
                        </m:r>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1</m:t>
                            </m:r>
                          </m:sub>
                        </m:sSub>
                        <m:r>
                          <m:rPr>
                            <m:sty m:val="p"/>
                          </m:rPr>
                          <a:rPr lang="en-US" altLang="ko-KR" sz="1000" kern="0">
                            <a:solidFill>
                              <a:srgbClr val="000000"/>
                            </a:solidFill>
                            <a:latin typeface="Cambria Math" panose="02040503050406030204" pitchFamily="18" charset="0"/>
                          </a:rPr>
                          <m:t>x</m:t>
                        </m:r>
                        <m:r>
                          <a:rPr lang="en-US" altLang="ko-KR" sz="1000" kern="0">
                            <a:solidFill>
                              <a:srgbClr val="000000"/>
                            </a:solidFill>
                            <a:latin typeface="Cambria Math" panose="02040503050406030204" pitchFamily="18" charset="0"/>
                          </a:rPr>
                          <m:t>)</m:t>
                        </m:r>
                        <m:r>
                          <m:rPr>
                            <m:nor/>
                          </m:rPr>
                          <a:rPr lang="en-US" altLang="ko-KR" sz="1000" kern="0">
                            <a:solidFill>
                              <a:srgbClr val="000000"/>
                            </a:solidFill>
                            <a:latin typeface="Cambria Math" panose="02040503050406030204" pitchFamily="18" charset="0"/>
                          </a:rPr>
                          <m:t>]</m:t>
                        </m:r>
                      </m:e>
                    </m:nary>
                  </m:oMath>
                </a14:m>
                <a:r>
                  <a:rPr lang="en-US" altLang="ko-KR" sz="1000" kern="0" dirty="0">
                    <a:solidFill>
                      <a:srgbClr val="000000"/>
                    </a:solidFill>
                  </a:rPr>
                  <a:t>  =  0</a:t>
                </a:r>
              </a:p>
              <a:p>
                <a:pPr>
                  <a:lnSpc>
                    <a:spcPct val="150000"/>
                  </a:lnSpc>
                </a:pPr>
                <a14:m>
                  <m:oMath xmlns:m="http://schemas.openxmlformats.org/officeDocument/2006/math">
                    <m:f>
                      <m:fPr>
                        <m:ctrlPr>
                          <a:rPr lang="en-US" altLang="ko-KR" sz="1000" i="1" kern="0" smtClean="0">
                            <a:solidFill>
                              <a:srgbClr val="000000"/>
                            </a:solidFill>
                            <a:latin typeface="Cambria Math" panose="02040503050406030204" pitchFamily="18" charset="0"/>
                          </a:rPr>
                        </m:ctrlPr>
                      </m:fPr>
                      <m:num>
                        <m:r>
                          <a:rPr lang="ko-KR" altLang="en-US" sz="1000" i="1" kern="0">
                            <a:solidFill>
                              <a:srgbClr val="000000"/>
                            </a:solidFill>
                            <a:latin typeface="Cambria Math" panose="02040503050406030204" pitchFamily="18" charset="0"/>
                          </a:rPr>
                          <m:t>𝜕</m:t>
                        </m:r>
                        <m:r>
                          <a:rPr lang="en-US" altLang="ko-KR" sz="1000" i="1" kern="0">
                            <a:solidFill>
                              <a:srgbClr val="000000"/>
                            </a:solidFill>
                            <a:latin typeface="Cambria Math" panose="02040503050406030204" pitchFamily="18" charset="0"/>
                          </a:rPr>
                          <m:t> </m:t>
                        </m:r>
                        <m:sSub>
                          <m:sSubPr>
                            <m:ctrlPr>
                              <a:rPr lang="en-US" altLang="ko-KR" sz="1000" i="1" kern="0">
                                <a:solidFill>
                                  <a:srgbClr val="000000"/>
                                </a:solidFill>
                                <a:latin typeface="Cambria Math" panose="02040503050406030204" pitchFamily="18" charset="0"/>
                              </a:rPr>
                            </m:ctrlPr>
                          </m:sSubPr>
                          <m:e>
                            <m:r>
                              <a:rPr lang="en-US" altLang="ko-KR" sz="1000" i="1" kern="0">
                                <a:solidFill>
                                  <a:srgbClr val="000000"/>
                                </a:solidFill>
                                <a:latin typeface="Cambria Math" panose="02040503050406030204" pitchFamily="18" charset="0"/>
                              </a:rPr>
                              <m:t>𝐶</m:t>
                            </m:r>
                            <m:r>
                              <a:rPr lang="en-US" altLang="ko-KR" sz="1000" i="1" kern="0">
                                <a:solidFill>
                                  <a:srgbClr val="000000"/>
                                </a:solidFill>
                                <a:latin typeface="Cambria Math" panose="02040503050406030204" pitchFamily="18" charset="0"/>
                              </a:rPr>
                              <m:t>(</m:t>
                            </m:r>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0</m:t>
                            </m:r>
                          </m:sub>
                        </m:sSub>
                        <m:r>
                          <a:rPr lang="en-US" altLang="ko-KR" sz="1000" i="1" kern="0">
                            <a:solidFill>
                              <a:srgbClr val="000000"/>
                            </a:solidFill>
                            <a:latin typeface="Cambria Math" panose="02040503050406030204" pitchFamily="18" charset="0"/>
                          </a:rPr>
                          <m:t>, </m:t>
                        </m:r>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1</m:t>
                            </m:r>
                          </m:sub>
                        </m:sSub>
                        <m:r>
                          <a:rPr lang="en-US" altLang="ko-KR" sz="1000" i="1" kern="0">
                            <a:solidFill>
                              <a:srgbClr val="000000"/>
                            </a:solidFill>
                            <a:latin typeface="Cambria Math" panose="02040503050406030204" pitchFamily="18" charset="0"/>
                          </a:rPr>
                          <m:t>) </m:t>
                        </m:r>
                      </m:num>
                      <m:den>
                        <m:r>
                          <a:rPr lang="ko-KR" altLang="en-US" sz="1000" i="1" kern="0">
                            <a:solidFill>
                              <a:srgbClr val="000000"/>
                            </a:solidFill>
                            <a:latin typeface="Cambria Math" panose="02040503050406030204" pitchFamily="18" charset="0"/>
                          </a:rPr>
                          <m:t>𝜕</m:t>
                        </m:r>
                        <m:r>
                          <a:rPr lang="en-US" altLang="ko-KR" sz="1000" i="1" kern="0">
                            <a:solidFill>
                              <a:srgbClr val="000000"/>
                            </a:solidFill>
                            <a:latin typeface="Cambria Math" panose="02040503050406030204" pitchFamily="18" charset="0"/>
                          </a:rPr>
                          <m:t> </m:t>
                        </m:r>
                        <m:sSub>
                          <m:sSubPr>
                            <m:ctrlPr>
                              <a:rPr lang="en-US" altLang="ko-KR" sz="1000" i="1" kern="0" smtClea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b="0" i="1" kern="0" smtClean="0">
                                <a:solidFill>
                                  <a:srgbClr val="000000"/>
                                </a:solidFill>
                                <a:latin typeface="Cambria Math" panose="02040503050406030204" pitchFamily="18" charset="0"/>
                              </a:rPr>
                              <m:t>1</m:t>
                            </m:r>
                          </m:sub>
                        </m:sSub>
                      </m:den>
                    </m:f>
                  </m:oMath>
                </a14:m>
                <a:r>
                  <a:rPr lang="en-US" altLang="ko-KR" sz="1000" kern="0" dirty="0">
                    <a:solidFill>
                      <a:srgbClr val="000000"/>
                    </a:solidFill>
                  </a:rPr>
                  <a:t> = -2 </a:t>
                </a:r>
                <a14:m>
                  <m:oMath xmlns:m="http://schemas.openxmlformats.org/officeDocument/2006/math">
                    <m:nary>
                      <m:naryPr>
                        <m:chr m:val="∑"/>
                        <m:ctrlPr>
                          <a:rPr lang="en-US" altLang="ko-KR" sz="1000" i="1" kern="0">
                            <a:solidFill>
                              <a:srgbClr val="000000"/>
                            </a:solidFill>
                            <a:latin typeface="Cambria Math" panose="02040503050406030204" pitchFamily="18" charset="0"/>
                          </a:rPr>
                        </m:ctrlPr>
                      </m:naryPr>
                      <m:sub>
                        <m:r>
                          <m:rPr>
                            <m:brk m:alnAt="23"/>
                          </m:rPr>
                          <a:rPr lang="en-US" altLang="ko-KR" sz="1000" i="1" kern="0">
                            <a:solidFill>
                              <a:srgbClr val="000000"/>
                            </a:solidFill>
                            <a:latin typeface="Cambria Math" panose="02040503050406030204" pitchFamily="18" charset="0"/>
                          </a:rPr>
                          <m:t>𝑖</m:t>
                        </m:r>
                        <m:r>
                          <a:rPr lang="en-US" altLang="ko-KR" sz="1000" i="1" kern="0">
                            <a:solidFill>
                              <a:srgbClr val="000000"/>
                            </a:solidFill>
                            <a:latin typeface="Cambria Math" panose="02040503050406030204" pitchFamily="18" charset="0"/>
                          </a:rPr>
                          <m:t>=1</m:t>
                        </m:r>
                      </m:sub>
                      <m:sup>
                        <m:r>
                          <a:rPr lang="en-US" altLang="ko-KR" sz="1000" i="1" kern="0">
                            <a:solidFill>
                              <a:srgbClr val="000000"/>
                            </a:solidFill>
                            <a:latin typeface="Cambria Math" panose="02040503050406030204" pitchFamily="18" charset="0"/>
                          </a:rPr>
                          <m:t>𝑛</m:t>
                        </m:r>
                      </m:sup>
                      <m:e>
                        <m:sSub>
                          <m:sSubPr>
                            <m:ctrlPr>
                              <a:rPr lang="en-US" altLang="ko-KR" sz="1000" i="1" kern="0">
                                <a:solidFill>
                                  <a:srgbClr val="000000"/>
                                </a:solidFill>
                                <a:latin typeface="Cambria Math" panose="02040503050406030204" pitchFamily="18" charset="0"/>
                              </a:rPr>
                            </m:ctrlPr>
                          </m:sSubPr>
                          <m:e>
                            <m:r>
                              <a:rPr lang="en-US" altLang="ko-KR" sz="1000" i="1" kern="0">
                                <a:solidFill>
                                  <a:srgbClr val="000000"/>
                                </a:solidFill>
                                <a:latin typeface="Cambria Math" panose="02040503050406030204" pitchFamily="18" charset="0"/>
                              </a:rPr>
                              <m:t>[</m:t>
                            </m:r>
                            <m:r>
                              <a:rPr lang="en-US" altLang="ko-KR" sz="1000" i="1" kern="0">
                                <a:solidFill>
                                  <a:srgbClr val="000000"/>
                                </a:solidFill>
                                <a:latin typeface="Cambria Math" panose="02040503050406030204" pitchFamily="18" charset="0"/>
                              </a:rPr>
                              <m:t>𝑌</m:t>
                            </m:r>
                          </m:e>
                          <m:sub>
                            <m:r>
                              <a:rPr lang="en-US" altLang="ko-KR" sz="1000" i="1" kern="0">
                                <a:solidFill>
                                  <a:srgbClr val="000000"/>
                                </a:solidFill>
                                <a:latin typeface="Cambria Math" panose="02040503050406030204" pitchFamily="18" charset="0"/>
                              </a:rPr>
                              <m:t>𝑖</m:t>
                            </m:r>
                          </m:sub>
                        </m:sSub>
                        <m:r>
                          <a:rPr lang="en-US" altLang="ko-KR" sz="1000" i="1" kern="0">
                            <a:solidFill>
                              <a:srgbClr val="000000"/>
                            </a:solidFill>
                            <a:latin typeface="Cambria Math" panose="02040503050406030204" pitchFamily="18" charset="0"/>
                          </a:rPr>
                          <m:t>−(</m:t>
                        </m:r>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0</m:t>
                            </m:r>
                          </m:sub>
                        </m:sSub>
                        <m:r>
                          <a:rPr lang="en-US" altLang="ko-KR" sz="1000" i="1" kern="0">
                            <a:solidFill>
                              <a:srgbClr val="000000"/>
                            </a:solidFill>
                            <a:latin typeface="Cambria Math" panose="02040503050406030204" pitchFamily="18" charset="0"/>
                          </a:rPr>
                          <m:t> + </m:t>
                        </m:r>
                        <m:sSub>
                          <m:sSubPr>
                            <m:ctrlPr>
                              <a:rPr lang="en-US" altLang="ko-KR" sz="1000" i="1" kern="0">
                                <a:solidFill>
                                  <a:srgbClr val="000000"/>
                                </a:solidFill>
                                <a:latin typeface="Cambria Math" panose="02040503050406030204" pitchFamily="18" charset="0"/>
                              </a:rPr>
                            </m:ctrlPr>
                          </m:sSubPr>
                          <m:e>
                            <m:r>
                              <a:rPr lang="ko-KR" altLang="en-US" sz="1000" i="1" kern="0">
                                <a:solidFill>
                                  <a:srgbClr val="000000"/>
                                </a:solidFill>
                                <a:latin typeface="Cambria Math" panose="02040503050406030204" pitchFamily="18" charset="0"/>
                              </a:rPr>
                              <m:t>𝛽</m:t>
                            </m:r>
                          </m:e>
                          <m:sub>
                            <m:r>
                              <a:rPr lang="en-US" altLang="ko-KR" sz="1000" i="1" kern="0">
                                <a:solidFill>
                                  <a:srgbClr val="000000"/>
                                </a:solidFill>
                                <a:latin typeface="Cambria Math" panose="02040503050406030204" pitchFamily="18" charset="0"/>
                              </a:rPr>
                              <m:t>1</m:t>
                            </m:r>
                          </m:sub>
                        </m:sSub>
                        <m:r>
                          <m:rPr>
                            <m:sty m:val="p"/>
                          </m:rPr>
                          <a:rPr lang="en-US" altLang="ko-KR" sz="1000" kern="0">
                            <a:solidFill>
                              <a:srgbClr val="000000"/>
                            </a:solidFill>
                            <a:latin typeface="Cambria Math" panose="02040503050406030204" pitchFamily="18" charset="0"/>
                          </a:rPr>
                          <m:t>x</m:t>
                        </m:r>
                        <m:r>
                          <a:rPr lang="en-US" altLang="ko-KR" sz="1000" kern="0">
                            <a:solidFill>
                              <a:srgbClr val="000000"/>
                            </a:solidFill>
                            <a:latin typeface="Cambria Math" panose="02040503050406030204" pitchFamily="18" charset="0"/>
                          </a:rPr>
                          <m:t>)</m:t>
                        </m:r>
                        <m:r>
                          <m:rPr>
                            <m:nor/>
                          </m:rPr>
                          <a:rPr lang="en-US" altLang="ko-KR" sz="1000" kern="0">
                            <a:solidFill>
                              <a:srgbClr val="000000"/>
                            </a:solidFill>
                            <a:latin typeface="Cambria Math" panose="02040503050406030204" pitchFamily="18" charset="0"/>
                          </a:rPr>
                          <m:t>]</m:t>
                        </m:r>
                      </m:e>
                    </m:nary>
                  </m:oMath>
                </a14:m>
                <a:r>
                  <a:rPr lang="en-US" altLang="ko-KR" sz="1000" kern="0" dirty="0">
                    <a:solidFill>
                      <a:srgbClr val="000000"/>
                    </a:solidFill>
                  </a:rPr>
                  <a:t>  =  0</a:t>
                </a:r>
              </a:p>
              <a:p>
                <a:pPr>
                  <a:lnSpc>
                    <a:spcPct val="150000"/>
                  </a:lnSpc>
                </a:pPr>
                <a:r>
                  <a:rPr lang="ko-KR" altLang="en-US" sz="1000" b="1" i="1" dirty="0"/>
                  <a:t>두개의 정규방정식</a:t>
                </a:r>
                <a:r>
                  <a:rPr lang="en-US" altLang="ko-KR" sz="1000" b="1" i="1" dirty="0"/>
                  <a:t>(Normal Equations)</a:t>
                </a:r>
                <a:r>
                  <a:rPr lang="ko-KR" altLang="en-US" sz="1000" b="1" i="1" dirty="0"/>
                  <a:t>에서 미지수 </a:t>
                </a:r>
                <a:r>
                  <a:rPr lang="en-US" altLang="ko-KR" sz="1000" b="1" i="1" dirty="0"/>
                  <a:t>2</a:t>
                </a:r>
                <a:r>
                  <a:rPr lang="ko-KR" altLang="en-US" sz="1000" b="1" i="1" dirty="0"/>
                  <a:t>개 </a:t>
                </a:r>
                <a14:m>
                  <m:oMath xmlns:m="http://schemas.openxmlformats.org/officeDocument/2006/math">
                    <m:sSub>
                      <m:sSubPr>
                        <m:ctrlPr>
                          <a:rPr lang="en-US" altLang="ko-KR" sz="1000" b="1" i="1" smtClean="0">
                            <a:latin typeface="Cambria Math" panose="02040503050406030204" pitchFamily="18" charset="0"/>
                          </a:rPr>
                        </m:ctrlPr>
                      </m:sSubPr>
                      <m:e>
                        <m:r>
                          <a:rPr lang="ko-KR" altLang="en-US" sz="1000" b="1" i="1" smtClean="0">
                            <a:latin typeface="Cambria Math" panose="02040503050406030204" pitchFamily="18" charset="0"/>
                          </a:rPr>
                          <m:t>𝜷</m:t>
                        </m:r>
                      </m:e>
                      <m:sub>
                        <m:r>
                          <a:rPr lang="en-US" altLang="ko-KR" sz="1000" b="1" i="1" smtClean="0">
                            <a:latin typeface="Cambria Math" panose="02040503050406030204" pitchFamily="18" charset="0"/>
                          </a:rPr>
                          <m:t>𝟎</m:t>
                        </m:r>
                      </m:sub>
                    </m:sSub>
                  </m:oMath>
                </a14:m>
                <a:r>
                  <a:rPr lang="en-US" altLang="ko-KR" sz="1000" i="1" kern="0" dirty="0">
                    <a:solidFill>
                      <a:srgbClr val="000000"/>
                    </a:solidFill>
                  </a:rPr>
                  <a:t>, </a:t>
                </a:r>
                <a14:m>
                  <m:oMath xmlns:m="http://schemas.openxmlformats.org/officeDocument/2006/math">
                    <m:sSub>
                      <m:sSubPr>
                        <m:ctrlPr>
                          <a:rPr lang="en-US" altLang="ko-KR" sz="1000" b="1" i="1" smtClean="0">
                            <a:latin typeface="Cambria Math" panose="02040503050406030204" pitchFamily="18" charset="0"/>
                          </a:rPr>
                        </m:ctrlPr>
                      </m:sSubPr>
                      <m:e>
                        <m:r>
                          <a:rPr lang="ko-KR" altLang="en-US" sz="1000" b="1" i="1">
                            <a:latin typeface="Cambria Math" panose="02040503050406030204" pitchFamily="18" charset="0"/>
                          </a:rPr>
                          <m:t>𝜷</m:t>
                        </m:r>
                      </m:e>
                      <m:sub>
                        <m:r>
                          <a:rPr lang="en-US" altLang="ko-KR" sz="1000" b="1" i="1" smtClean="0">
                            <a:latin typeface="Cambria Math" panose="02040503050406030204" pitchFamily="18" charset="0"/>
                          </a:rPr>
                          <m:t>𝟏</m:t>
                        </m:r>
                      </m:sub>
                    </m:sSub>
                  </m:oMath>
                </a14:m>
                <a:r>
                  <a:rPr lang="ko-KR" altLang="en-US" sz="1000" i="1" kern="0" dirty="0">
                    <a:solidFill>
                      <a:srgbClr val="000000"/>
                    </a:solidFill>
                  </a:rPr>
                  <a:t>을 찾으면 된다</a:t>
                </a:r>
                <a:r>
                  <a:rPr lang="en-US" altLang="ko-KR" sz="1000" i="1" kern="0" dirty="0">
                    <a:solidFill>
                      <a:srgbClr val="000000"/>
                    </a:solidFill>
                  </a:rPr>
                  <a:t>.</a:t>
                </a:r>
              </a:p>
              <a:p>
                <a:pPr>
                  <a:lnSpc>
                    <a:spcPct val="150000"/>
                  </a:lnSpc>
                </a:pPr>
                <a:r>
                  <a:rPr lang="en-US" altLang="ko-KR" sz="1000" i="1" dirty="0"/>
                  <a:t>2</a:t>
                </a:r>
                <a:r>
                  <a:rPr lang="ko-KR" altLang="en-US" sz="1000" i="1" dirty="0"/>
                  <a:t>차 </a:t>
                </a:r>
                <a:r>
                  <a:rPr lang="ko-KR" altLang="en-US" sz="1000" i="1" dirty="0" err="1"/>
                  <a:t>편미분</a:t>
                </a:r>
                <a:r>
                  <a:rPr lang="ko-KR" altLang="en-US" sz="1000" i="1" dirty="0"/>
                  <a:t> </a:t>
                </a:r>
                <a:r>
                  <a:rPr lang="en-US" altLang="ko-KR" sz="1000" i="1" dirty="0"/>
                  <a:t>(Second Order Partial Derivative) </a:t>
                </a:r>
                <a:r>
                  <a:rPr lang="ko-KR" altLang="en-US" sz="1000" i="1" dirty="0"/>
                  <a:t>행렬을 사용하여 해를 구한다</a:t>
                </a:r>
                <a:r>
                  <a:rPr lang="en-US" altLang="ko-KR" sz="1000" i="1" dirty="0"/>
                  <a:t>.</a:t>
                </a:r>
                <a:endParaRPr lang="en-US" altLang="ko-KR" sz="1000" i="1" kern="0" dirty="0">
                  <a:solidFill>
                    <a:srgbClr val="000000"/>
                  </a:solidFill>
                </a:endParaRPr>
              </a:p>
            </p:txBody>
          </p:sp>
        </mc:Choice>
        <mc:Fallback xmlns="">
          <p:sp>
            <p:nvSpPr>
              <p:cNvPr id="5" name="TextBox 4">
                <a:extLst>
                  <a:ext uri="{FF2B5EF4-FFF2-40B4-BE49-F238E27FC236}">
                    <a16:creationId xmlns:a16="http://schemas.microsoft.com/office/drawing/2014/main" id="{BDAD57CD-7A75-4629-9697-A54AFB514C00}"/>
                  </a:ext>
                </a:extLst>
              </p:cNvPr>
              <p:cNvSpPr txBox="1">
                <a:spLocks noRot="1" noChangeAspect="1" noMove="1" noResize="1" noEditPoints="1" noAdjustHandles="1" noChangeArrowheads="1" noChangeShapeType="1" noTextEdit="1"/>
              </p:cNvSpPr>
              <p:nvPr/>
            </p:nvSpPr>
            <p:spPr>
              <a:xfrm>
                <a:off x="229486" y="2527731"/>
                <a:ext cx="8457314" cy="1959575"/>
              </a:xfrm>
              <a:prstGeom prst="rect">
                <a:avLst/>
              </a:prstGeom>
              <a:blipFill>
                <a:blip r:embed="rId3"/>
                <a:stretch>
                  <a:fillRect l="-1656" t="-7740" b="-619"/>
                </a:stretch>
              </a:blipFill>
              <a:ln>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4438F1A-5713-4623-9F3E-4377289F320D}"/>
                  </a:ext>
                </a:extLst>
              </p:cNvPr>
              <p:cNvSpPr txBox="1"/>
              <p:nvPr/>
            </p:nvSpPr>
            <p:spPr>
              <a:xfrm>
                <a:off x="339820" y="5867242"/>
                <a:ext cx="2225037" cy="529504"/>
              </a:xfrm>
              <a:prstGeom prst="rect">
                <a:avLst/>
              </a:prstGeom>
              <a:noFill/>
              <a:ln>
                <a:solidFill>
                  <a:schemeClr val="tx2">
                    <a:lumMod val="60000"/>
                    <a:lumOff val="40000"/>
                  </a:schemeClr>
                </a:solidFill>
              </a:ln>
            </p:spPr>
            <p:txBody>
              <a:bodyPr wrap="square" rtlCol="0">
                <a:spAutoFit/>
              </a:bodyPr>
              <a:lstStyle/>
              <a:p>
                <a14:m>
                  <m:oMath xmlns:m="http://schemas.openxmlformats.org/officeDocument/2006/math">
                    <m:acc>
                      <m:accPr>
                        <m:chr m:val="̂"/>
                        <m:ctrlPr>
                          <a:rPr lang="en-US" altLang="ko-KR" sz="1600" i="1" smtClean="0">
                            <a:latin typeface="Cambria Math" panose="02040503050406030204" pitchFamily="18" charset="0"/>
                          </a:rPr>
                        </m:ctrlPr>
                      </m:accPr>
                      <m:e>
                        <m:sSub>
                          <m:sSubPr>
                            <m:ctrlPr>
                              <a:rPr lang="en-US" altLang="ko-KR" sz="1600" i="1" smtClean="0">
                                <a:latin typeface="Cambria Math" panose="02040503050406030204" pitchFamily="18" charset="0"/>
                              </a:rPr>
                            </m:ctrlPr>
                          </m:sSubPr>
                          <m:e>
                            <m:r>
                              <a:rPr lang="ko-KR" altLang="en-US" sz="1600" i="1" smtClean="0">
                                <a:latin typeface="Cambria Math" panose="02040503050406030204" pitchFamily="18" charset="0"/>
                              </a:rPr>
                              <m:t>𝛽</m:t>
                            </m:r>
                          </m:e>
                          <m:sub>
                            <m:r>
                              <a:rPr lang="en-US" altLang="ko-KR" sz="1600" b="0" i="1" smtClean="0">
                                <a:latin typeface="Cambria Math" panose="02040503050406030204" pitchFamily="18" charset="0"/>
                              </a:rPr>
                              <m:t>1</m:t>
                            </m:r>
                          </m:sub>
                        </m:sSub>
                      </m:e>
                    </m:acc>
                  </m:oMath>
                </a14:m>
                <a:r>
                  <a:rPr lang="en-US" altLang="ko-KR" sz="1600" dirty="0"/>
                  <a:t>  = </a:t>
                </a:r>
                <a14:m>
                  <m:oMath xmlns:m="http://schemas.openxmlformats.org/officeDocument/2006/math">
                    <m:f>
                      <m:fPr>
                        <m:ctrlPr>
                          <a:rPr lang="en-US" altLang="ko-KR" sz="1600" i="1" smtClean="0">
                            <a:latin typeface="Cambria Math" panose="02040503050406030204" pitchFamily="18" charset="0"/>
                          </a:rPr>
                        </m:ctrlPr>
                      </m:fPr>
                      <m:num>
                        <m:nary>
                          <m:naryPr>
                            <m:chr m:val="∑"/>
                            <m:subHide m:val="on"/>
                            <m:supHide m:val="on"/>
                            <m:ctrlPr>
                              <a:rPr lang="en-US" altLang="ko-KR" sz="1600" i="1" smtClean="0">
                                <a:latin typeface="Cambria Math" panose="02040503050406030204" pitchFamily="18" charset="0"/>
                              </a:rPr>
                            </m:ctrlPr>
                          </m:naryPr>
                          <m:sub/>
                          <m:sup/>
                          <m:e>
                            <m:r>
                              <a:rPr lang="en-US" altLang="ko-KR" sz="1600" b="0" i="1" smtClean="0">
                                <a:latin typeface="Cambria Math" panose="02040503050406030204" pitchFamily="18" charset="0"/>
                              </a:rPr>
                              <m:t>(</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𝑖</m:t>
                                </m:r>
                                <m:r>
                                  <a:rPr lang="en-US" altLang="ko-KR" sz="1600" b="0" i="1" smtClean="0">
                                    <a:latin typeface="Cambria Math" panose="02040503050406030204" pitchFamily="18" charset="0"/>
                                  </a:rPr>
                                  <m:t>  </m:t>
                                </m:r>
                              </m:sub>
                            </m:sSub>
                            <m:r>
                              <a:rPr lang="en-US" altLang="ko-KR" sz="1600" b="0" i="1" smtClean="0">
                                <a:latin typeface="Cambria Math" panose="02040503050406030204" pitchFamily="18" charset="0"/>
                                <a:ea typeface="Cambria Math" panose="02040503050406030204" pitchFamily="18" charset="0"/>
                              </a:rPr>
                              <m:t>− </m:t>
                            </m:r>
                            <m:bar>
                              <m:barPr>
                                <m:pos m:val="top"/>
                                <m:ctrlPr>
                                  <a:rPr lang="en-US" altLang="ko-KR" sz="1600" b="0" i="1" smtClean="0">
                                    <a:latin typeface="Cambria Math" panose="02040503050406030204" pitchFamily="18" charset="0"/>
                                    <a:ea typeface="Cambria Math" panose="02040503050406030204" pitchFamily="18" charset="0"/>
                                  </a:rPr>
                                </m:ctrlPr>
                              </m:barPr>
                              <m:e>
                                <m:r>
                                  <a:rPr lang="en-US" altLang="ko-KR" sz="1600" b="0" i="1" smtClean="0">
                                    <a:latin typeface="Cambria Math" panose="02040503050406030204" pitchFamily="18" charset="0"/>
                                    <a:ea typeface="Cambria Math" panose="02040503050406030204" pitchFamily="18" charset="0"/>
                                  </a:rPr>
                                  <m:t>𝑥</m:t>
                                </m:r>
                              </m:e>
                            </m:bar>
                          </m:e>
                        </m:nary>
                        <m:r>
                          <a:rPr lang="en-US" altLang="ko-KR" sz="1600" b="0" i="1" smtClean="0">
                            <a:latin typeface="Cambria Math" panose="02040503050406030204" pitchFamily="18" charset="0"/>
                          </a:rPr>
                          <m:t>)(</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𝑦</m:t>
                            </m:r>
                          </m:e>
                          <m:sub>
                            <m:r>
                              <a:rPr lang="en-US" altLang="ko-KR" sz="1600" b="0" i="1" smtClean="0">
                                <a:latin typeface="Cambria Math" panose="02040503050406030204" pitchFamily="18" charset="0"/>
                              </a:rPr>
                              <m:t>𝑖</m:t>
                            </m:r>
                            <m:r>
                              <a:rPr lang="en-US" altLang="ko-KR" sz="1600" b="0" i="1" smtClean="0">
                                <a:latin typeface="Cambria Math" panose="02040503050406030204" pitchFamily="18" charset="0"/>
                              </a:rPr>
                              <m:t> </m:t>
                            </m:r>
                          </m:sub>
                        </m:sSub>
                        <m:r>
                          <a:rPr lang="en-US" altLang="ko-KR" sz="1600" b="0" i="1" smtClean="0">
                            <a:latin typeface="Cambria Math" panose="02040503050406030204" pitchFamily="18" charset="0"/>
                          </a:rPr>
                          <m:t> </m:t>
                        </m:r>
                        <m:r>
                          <a:rPr lang="en-US" altLang="ko-KR" sz="1600" b="0" i="1" smtClean="0">
                            <a:latin typeface="Cambria Math" panose="02040503050406030204" pitchFamily="18" charset="0"/>
                            <a:ea typeface="Cambria Math" panose="02040503050406030204" pitchFamily="18" charset="0"/>
                          </a:rPr>
                          <m:t>− </m:t>
                        </m:r>
                        <m:bar>
                          <m:barPr>
                            <m:pos m:val="top"/>
                            <m:ctrlPr>
                              <a:rPr lang="en-US" altLang="ko-KR" sz="1600" b="0" i="1" smtClean="0">
                                <a:latin typeface="Cambria Math" panose="02040503050406030204" pitchFamily="18" charset="0"/>
                                <a:ea typeface="Cambria Math" panose="02040503050406030204" pitchFamily="18" charset="0"/>
                              </a:rPr>
                            </m:ctrlPr>
                          </m:barPr>
                          <m:e>
                            <m:r>
                              <a:rPr lang="en-US" altLang="ko-KR" sz="1600" b="0" i="1" smtClean="0">
                                <a:latin typeface="Cambria Math" panose="02040503050406030204" pitchFamily="18" charset="0"/>
                                <a:ea typeface="Cambria Math" panose="02040503050406030204" pitchFamily="18" charset="0"/>
                              </a:rPr>
                              <m:t>𝑦</m:t>
                            </m:r>
                            <m:r>
                              <a:rPr lang="en-US" altLang="ko-KR" sz="1600" b="0" i="1" smtClean="0">
                                <a:latin typeface="Cambria Math" panose="02040503050406030204" pitchFamily="18" charset="0"/>
                                <a:ea typeface="Cambria Math" panose="02040503050406030204" pitchFamily="18" charset="0"/>
                              </a:rPr>
                              <m:t>)</m:t>
                            </m:r>
                          </m:e>
                        </m:bar>
                      </m:num>
                      <m:den>
                        <m:nary>
                          <m:naryPr>
                            <m:chr m:val="∑"/>
                            <m:subHide m:val="on"/>
                            <m:supHide m:val="on"/>
                            <m:ctrlPr>
                              <a:rPr lang="en-US" altLang="ko-KR" sz="1600" i="1" smtClean="0">
                                <a:latin typeface="Cambria Math" panose="02040503050406030204" pitchFamily="18" charset="0"/>
                              </a:rPr>
                            </m:ctrlPr>
                          </m:naryPr>
                          <m:sub/>
                          <m:sup/>
                          <m:e>
                            <m:sSup>
                              <m:sSupPr>
                                <m:ctrlPr>
                                  <a:rPr lang="en-US" altLang="ko-KR" sz="1600" i="1" smtClean="0">
                                    <a:latin typeface="Cambria Math" panose="02040503050406030204" pitchFamily="18" charset="0"/>
                                  </a:rPr>
                                </m:ctrlPr>
                              </m:sSupPr>
                              <m:e>
                                <m:r>
                                  <a:rPr lang="en-US" altLang="ko-KR" sz="1600" b="0" i="1" smtClean="0">
                                    <a:latin typeface="Cambria Math" panose="02040503050406030204" pitchFamily="18" charset="0"/>
                                  </a:rPr>
                                  <m:t>(</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𝑖</m:t>
                                    </m:r>
                                  </m:sub>
                                </m:sSub>
                                <m:r>
                                  <a:rPr lang="en-US" altLang="ko-KR" sz="1600" b="0" i="1" smtClean="0">
                                    <a:latin typeface="Cambria Math" panose="02040503050406030204" pitchFamily="18" charset="0"/>
                                  </a:rPr>
                                  <m:t> </m:t>
                                </m:r>
                                <m:r>
                                  <a:rPr lang="en-US" altLang="ko-KR" sz="1600" b="0" i="1" smtClean="0">
                                    <a:latin typeface="Cambria Math" panose="02040503050406030204" pitchFamily="18" charset="0"/>
                                    <a:ea typeface="Cambria Math" panose="02040503050406030204" pitchFamily="18" charset="0"/>
                                  </a:rPr>
                                  <m:t>− </m:t>
                                </m:r>
                                <m:bar>
                                  <m:barPr>
                                    <m:pos m:val="top"/>
                                    <m:ctrlPr>
                                      <a:rPr lang="en-US" altLang="ko-KR" sz="1600" b="0" i="1" smtClean="0">
                                        <a:latin typeface="Cambria Math" panose="02040503050406030204" pitchFamily="18" charset="0"/>
                                        <a:ea typeface="Cambria Math" panose="02040503050406030204" pitchFamily="18" charset="0"/>
                                      </a:rPr>
                                    </m:ctrlPr>
                                  </m:barPr>
                                  <m:e>
                                    <m:r>
                                      <a:rPr lang="en-US" altLang="ko-KR" sz="1600" b="0" i="1" smtClean="0">
                                        <a:latin typeface="Cambria Math" panose="02040503050406030204" pitchFamily="18" charset="0"/>
                                        <a:ea typeface="Cambria Math" panose="02040503050406030204" pitchFamily="18" charset="0"/>
                                      </a:rPr>
                                      <m:t>𝑥</m:t>
                                    </m:r>
                                  </m:e>
                                </m:bar>
                                <m:r>
                                  <a:rPr lang="en-US" altLang="ko-KR" sz="1600" b="0" i="1" smtClean="0">
                                    <a:latin typeface="Cambria Math" panose="02040503050406030204" pitchFamily="18" charset="0"/>
                                    <a:ea typeface="Cambria Math" panose="02040503050406030204" pitchFamily="18" charset="0"/>
                                  </a:rPr>
                                  <m:t>)</m:t>
                                </m:r>
                              </m:e>
                              <m:sup>
                                <m:r>
                                  <a:rPr lang="en-US" altLang="ko-KR" sz="1600" b="0" i="1" smtClean="0">
                                    <a:latin typeface="Cambria Math" panose="02040503050406030204" pitchFamily="18" charset="0"/>
                                  </a:rPr>
                                  <m:t>2</m:t>
                                </m:r>
                              </m:sup>
                            </m:sSup>
                          </m:e>
                        </m:nary>
                      </m:den>
                    </m:f>
                  </m:oMath>
                </a14:m>
                <a:endParaRPr lang="ko-KR" altLang="en-US" sz="1600" dirty="0"/>
              </a:p>
            </p:txBody>
          </p:sp>
        </mc:Choice>
        <mc:Fallback xmlns="">
          <p:sp>
            <p:nvSpPr>
              <p:cNvPr id="23" name="TextBox 22">
                <a:extLst>
                  <a:ext uri="{FF2B5EF4-FFF2-40B4-BE49-F238E27FC236}">
                    <a16:creationId xmlns:a16="http://schemas.microsoft.com/office/drawing/2014/main" id="{04438F1A-5713-4623-9F3E-4377289F320D}"/>
                  </a:ext>
                </a:extLst>
              </p:cNvPr>
              <p:cNvSpPr txBox="1">
                <a:spLocks noRot="1" noChangeAspect="1" noMove="1" noResize="1" noEditPoints="1" noAdjustHandles="1" noChangeArrowheads="1" noChangeShapeType="1" noTextEdit="1"/>
              </p:cNvSpPr>
              <p:nvPr/>
            </p:nvSpPr>
            <p:spPr>
              <a:xfrm>
                <a:off x="339820" y="5867242"/>
                <a:ext cx="2225037" cy="529504"/>
              </a:xfrm>
              <a:prstGeom prst="rect">
                <a:avLst/>
              </a:prstGeom>
              <a:blipFill>
                <a:blip r:embed="rId4"/>
                <a:stretch>
                  <a:fillRect t="-39326" b="-75281"/>
                </a:stretch>
              </a:blipFill>
              <a:ln>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C238BB4D-DB5B-4F1F-B85A-0D58C59774C6}"/>
                  </a:ext>
                </a:extLst>
              </p:cNvPr>
              <p:cNvSpPr/>
              <p:nvPr/>
            </p:nvSpPr>
            <p:spPr>
              <a:xfrm>
                <a:off x="2744317" y="5972399"/>
                <a:ext cx="1251881" cy="319190"/>
              </a:xfrm>
              <a:prstGeom prst="rect">
                <a:avLst/>
              </a:prstGeom>
              <a:ln>
                <a:solidFill>
                  <a:schemeClr val="tx2">
                    <a:lumMod val="60000"/>
                    <a:lumOff val="40000"/>
                  </a:schemeClr>
                </a:solidFill>
              </a:ln>
            </p:spPr>
            <p:txBody>
              <a:bodyPr wrap="none">
                <a:spAutoFit/>
              </a:bodyPr>
              <a:lstStyle/>
              <a:p>
                <a14:m>
                  <m:oMath xmlns:m="http://schemas.openxmlformats.org/officeDocument/2006/math">
                    <m:acc>
                      <m:accPr>
                        <m:chr m:val="̂"/>
                        <m:ctrlPr>
                          <a:rPr lang="en-US" altLang="ko-KR" sz="1400" i="1">
                            <a:latin typeface="Cambria Math" panose="02040503050406030204" pitchFamily="18" charset="0"/>
                          </a:rPr>
                        </m:ctrlPr>
                      </m:accPr>
                      <m:e>
                        <m:sSub>
                          <m:sSubPr>
                            <m:ctrlPr>
                              <a:rPr lang="en-US" altLang="ko-KR" sz="1400" i="1">
                                <a:latin typeface="Cambria Math" panose="02040503050406030204" pitchFamily="18" charset="0"/>
                              </a:rPr>
                            </m:ctrlPr>
                          </m:sSubPr>
                          <m:e>
                            <m:r>
                              <a:rPr lang="ko-KR" altLang="en-US" sz="1400" i="1">
                                <a:latin typeface="Cambria Math" panose="02040503050406030204" pitchFamily="18" charset="0"/>
                              </a:rPr>
                              <m:t>𝛽</m:t>
                            </m:r>
                          </m:e>
                          <m:sub>
                            <m:r>
                              <a:rPr lang="en-US" altLang="ko-KR" sz="1400" i="1">
                                <a:latin typeface="Cambria Math" panose="02040503050406030204" pitchFamily="18" charset="0"/>
                              </a:rPr>
                              <m:t>0</m:t>
                            </m:r>
                          </m:sub>
                        </m:sSub>
                      </m:e>
                    </m:acc>
                  </m:oMath>
                </a14:m>
                <a:r>
                  <a:rPr lang="en-US" altLang="ko-KR" sz="1400" dirty="0"/>
                  <a:t> = </a:t>
                </a:r>
                <a14:m>
                  <m:oMath xmlns:m="http://schemas.openxmlformats.org/officeDocument/2006/math">
                    <m:bar>
                      <m:barPr>
                        <m:pos m:val="top"/>
                        <m:ctrlPr>
                          <a:rPr lang="en-US" altLang="ko-KR" sz="1400" i="1">
                            <a:latin typeface="Cambria Math" panose="02040503050406030204" pitchFamily="18" charset="0"/>
                          </a:rPr>
                        </m:ctrlPr>
                      </m:barPr>
                      <m:e>
                        <m:r>
                          <a:rPr lang="en-US" altLang="ko-KR" sz="1400" i="1">
                            <a:latin typeface="Cambria Math" panose="02040503050406030204" pitchFamily="18" charset="0"/>
                          </a:rPr>
                          <m:t>𝑦</m:t>
                        </m:r>
                      </m:e>
                    </m:bar>
                  </m:oMath>
                </a14:m>
                <a:r>
                  <a:rPr lang="en-US" altLang="ko-KR" sz="1400" dirty="0"/>
                  <a:t> </a:t>
                </a:r>
                <a14:m>
                  <m:oMath xmlns:m="http://schemas.openxmlformats.org/officeDocument/2006/math">
                    <m:r>
                      <a:rPr lang="en-US" altLang="ko-KR" sz="1400" i="1" dirty="0">
                        <a:latin typeface="Cambria Math" panose="02040503050406030204" pitchFamily="18" charset="0"/>
                        <a:ea typeface="Cambria Math" panose="02040503050406030204" pitchFamily="18" charset="0"/>
                      </a:rPr>
                      <m:t>−</m:t>
                    </m:r>
                  </m:oMath>
                </a14:m>
                <a:r>
                  <a:rPr lang="en-US" altLang="ko-KR" sz="1400" dirty="0"/>
                  <a:t> </a:t>
                </a:r>
                <a14:m>
                  <m:oMath xmlns:m="http://schemas.openxmlformats.org/officeDocument/2006/math">
                    <m:acc>
                      <m:accPr>
                        <m:chr m:val="̂"/>
                        <m:ctrlPr>
                          <a:rPr lang="en-US" altLang="ko-KR" sz="1400" i="1" dirty="0">
                            <a:latin typeface="Cambria Math" panose="02040503050406030204" pitchFamily="18" charset="0"/>
                          </a:rPr>
                        </m:ctrlPr>
                      </m:accPr>
                      <m:e>
                        <m:sSub>
                          <m:sSubPr>
                            <m:ctrlPr>
                              <a:rPr lang="en-US" altLang="ko-KR" sz="1400" i="1" dirty="0">
                                <a:latin typeface="Cambria Math" panose="02040503050406030204" pitchFamily="18" charset="0"/>
                              </a:rPr>
                            </m:ctrlPr>
                          </m:sSubPr>
                          <m:e>
                            <m:r>
                              <a:rPr lang="ko-KR" altLang="en-US" sz="1400" i="1" dirty="0">
                                <a:latin typeface="Cambria Math" panose="02040503050406030204" pitchFamily="18" charset="0"/>
                              </a:rPr>
                              <m:t>𝛽</m:t>
                            </m:r>
                          </m:e>
                          <m:sub>
                            <m:r>
                              <a:rPr lang="en-US" altLang="ko-KR" sz="1400" i="1" dirty="0">
                                <a:latin typeface="Cambria Math" panose="02040503050406030204" pitchFamily="18" charset="0"/>
                              </a:rPr>
                              <m:t>1</m:t>
                            </m:r>
                          </m:sub>
                        </m:sSub>
                      </m:e>
                    </m:acc>
                  </m:oMath>
                </a14:m>
                <a:r>
                  <a:rPr lang="en-US" altLang="ko-KR" sz="1400" dirty="0"/>
                  <a:t> </a:t>
                </a:r>
                <a14:m>
                  <m:oMath xmlns:m="http://schemas.openxmlformats.org/officeDocument/2006/math">
                    <m:bar>
                      <m:barPr>
                        <m:pos m:val="top"/>
                        <m:ctrlPr>
                          <a:rPr lang="en-US" altLang="ko-KR" sz="1400" i="1" dirty="0">
                            <a:latin typeface="Cambria Math" panose="02040503050406030204" pitchFamily="18" charset="0"/>
                          </a:rPr>
                        </m:ctrlPr>
                      </m:barPr>
                      <m:e>
                        <m:r>
                          <a:rPr lang="en-US" altLang="ko-KR" sz="1400" i="1" dirty="0">
                            <a:latin typeface="Cambria Math" panose="02040503050406030204" pitchFamily="18" charset="0"/>
                          </a:rPr>
                          <m:t>𝑥</m:t>
                        </m:r>
                      </m:e>
                    </m:bar>
                  </m:oMath>
                </a14:m>
                <a:r>
                  <a:rPr lang="en-US" altLang="ko-KR" sz="1400" dirty="0"/>
                  <a:t> </a:t>
                </a:r>
                <a:endParaRPr lang="ko-KR" altLang="en-US" sz="1400" dirty="0"/>
              </a:p>
            </p:txBody>
          </p:sp>
        </mc:Choice>
        <mc:Fallback xmlns="">
          <p:sp>
            <p:nvSpPr>
              <p:cNvPr id="7" name="직사각형 6">
                <a:extLst>
                  <a:ext uri="{FF2B5EF4-FFF2-40B4-BE49-F238E27FC236}">
                    <a16:creationId xmlns:a16="http://schemas.microsoft.com/office/drawing/2014/main" id="{C238BB4D-DB5B-4F1F-B85A-0D58C59774C6}"/>
                  </a:ext>
                </a:extLst>
              </p:cNvPr>
              <p:cNvSpPr>
                <a:spLocks noRot="1" noChangeAspect="1" noMove="1" noResize="1" noEditPoints="1" noAdjustHandles="1" noChangeArrowheads="1" noChangeShapeType="1" noTextEdit="1"/>
              </p:cNvSpPr>
              <p:nvPr/>
            </p:nvSpPr>
            <p:spPr>
              <a:xfrm>
                <a:off x="2744317" y="5972399"/>
                <a:ext cx="1251881" cy="319190"/>
              </a:xfrm>
              <a:prstGeom prst="rect">
                <a:avLst/>
              </a:prstGeom>
              <a:blipFill>
                <a:blip r:embed="rId5"/>
                <a:stretch>
                  <a:fillRect r="-22115" b="-16667"/>
                </a:stretch>
              </a:blipFill>
              <a:ln>
                <a:solidFill>
                  <a:schemeClr val="tx2">
                    <a:lumMod val="60000"/>
                    <a:lumOff val="40000"/>
                  </a:schemeClr>
                </a:solidFill>
              </a:ln>
            </p:spPr>
            <p:txBody>
              <a:bodyPr/>
              <a:lstStyle/>
              <a:p>
                <a:r>
                  <a:rPr lang="ko-KR" altLang="en-US">
                    <a:noFill/>
                  </a:rPr>
                  <a:t> </a:t>
                </a:r>
              </a:p>
            </p:txBody>
          </p:sp>
        </mc:Fallback>
      </mc:AlternateContent>
      <p:pic>
        <p:nvPicPr>
          <p:cNvPr id="25" name="그림 24">
            <a:extLst>
              <a:ext uri="{FF2B5EF4-FFF2-40B4-BE49-F238E27FC236}">
                <a16:creationId xmlns:a16="http://schemas.microsoft.com/office/drawing/2014/main" id="{6E109C14-3886-42D2-8ABA-D0EF5C6023BA}"/>
              </a:ext>
            </a:extLst>
          </p:cNvPr>
          <p:cNvPicPr>
            <a:picLocks noChangeAspect="1"/>
          </p:cNvPicPr>
          <p:nvPr/>
        </p:nvPicPr>
        <p:blipFill>
          <a:blip r:embed="rId6"/>
          <a:stretch>
            <a:fillRect/>
          </a:stretch>
        </p:blipFill>
        <p:spPr>
          <a:xfrm>
            <a:off x="254010" y="4529930"/>
            <a:ext cx="2191056" cy="785179"/>
          </a:xfrm>
          <a:prstGeom prst="rect">
            <a:avLst/>
          </a:prstGeom>
          <a:ln>
            <a:solidFill>
              <a:schemeClr val="tx2">
                <a:lumMod val="60000"/>
                <a:lumOff val="40000"/>
              </a:schemeClr>
            </a:solidFill>
          </a:ln>
        </p:spPr>
      </p:pic>
      <p:sp>
        <p:nvSpPr>
          <p:cNvPr id="26" name="직사각형 25">
            <a:extLst>
              <a:ext uri="{FF2B5EF4-FFF2-40B4-BE49-F238E27FC236}">
                <a16:creationId xmlns:a16="http://schemas.microsoft.com/office/drawing/2014/main" id="{D724FDDE-562B-404C-8A83-D17440375250}"/>
              </a:ext>
            </a:extLst>
          </p:cNvPr>
          <p:cNvSpPr/>
          <p:nvPr/>
        </p:nvSpPr>
        <p:spPr>
          <a:xfrm>
            <a:off x="2744317" y="4806677"/>
            <a:ext cx="1528432" cy="461665"/>
          </a:xfrm>
          <a:prstGeom prst="rect">
            <a:avLst/>
          </a:prstGeom>
        </p:spPr>
        <p:txBody>
          <a:bodyPr wrap="none">
            <a:spAutoFit/>
          </a:bodyPr>
          <a:lstStyle/>
          <a:p>
            <a:r>
              <a:rPr lang="en-US" altLang="ko-KR" sz="1200" i="1" dirty="0">
                <a:solidFill>
                  <a:srgbClr val="666666"/>
                </a:solidFill>
                <a:latin typeface="Noto Sans KR"/>
              </a:rPr>
              <a:t>Positive definite </a:t>
            </a:r>
            <a:r>
              <a:rPr lang="ko-KR" altLang="en-US" sz="1200" i="1" dirty="0">
                <a:solidFill>
                  <a:srgbClr val="666666"/>
                </a:solidFill>
                <a:latin typeface="Noto Sans KR"/>
              </a:rPr>
              <a:t>행렬</a:t>
            </a:r>
            <a:endParaRPr lang="en-US" altLang="ko-KR" sz="1200" i="1" dirty="0">
              <a:solidFill>
                <a:srgbClr val="666666"/>
              </a:solidFill>
              <a:latin typeface="Noto Sans KR"/>
            </a:endParaRPr>
          </a:p>
          <a:p>
            <a:r>
              <a:rPr lang="ko-KR" altLang="en-US" sz="1200" i="1" dirty="0">
                <a:solidFill>
                  <a:srgbClr val="666666"/>
                </a:solidFill>
                <a:latin typeface="Noto Sans KR"/>
              </a:rPr>
              <a:t>만족해야 함</a:t>
            </a:r>
            <a:r>
              <a:rPr lang="en-US" altLang="ko-KR" sz="1200" i="1" dirty="0">
                <a:solidFill>
                  <a:srgbClr val="666666"/>
                </a:solidFill>
                <a:latin typeface="Noto Sans KR"/>
              </a:rPr>
              <a:t>.</a:t>
            </a:r>
            <a:r>
              <a:rPr lang="en-US" altLang="ko-KR" sz="1200" dirty="0">
                <a:solidFill>
                  <a:srgbClr val="666666"/>
                </a:solidFill>
                <a:latin typeface="Noto Sans KR"/>
                <a:sym typeface="Wingdings" panose="05000000000000000000" pitchFamily="2" charset="2"/>
              </a:rPr>
              <a:t> </a:t>
            </a:r>
            <a:endParaRPr lang="ko-KR" altLang="en-US" sz="1200" dirty="0"/>
          </a:p>
        </p:txBody>
      </p:sp>
      <p:pic>
        <p:nvPicPr>
          <p:cNvPr id="27" name="그림 26">
            <a:extLst>
              <a:ext uri="{FF2B5EF4-FFF2-40B4-BE49-F238E27FC236}">
                <a16:creationId xmlns:a16="http://schemas.microsoft.com/office/drawing/2014/main" id="{97C80B9B-3C59-480F-8088-7818C70682F6}"/>
              </a:ext>
            </a:extLst>
          </p:cNvPr>
          <p:cNvPicPr>
            <a:picLocks noChangeAspect="1"/>
          </p:cNvPicPr>
          <p:nvPr/>
        </p:nvPicPr>
        <p:blipFill>
          <a:blip r:embed="rId7"/>
          <a:stretch>
            <a:fillRect/>
          </a:stretch>
        </p:blipFill>
        <p:spPr>
          <a:xfrm>
            <a:off x="4605556" y="4578252"/>
            <a:ext cx="2518314" cy="906728"/>
          </a:xfrm>
          <a:prstGeom prst="rect">
            <a:avLst/>
          </a:prstGeom>
          <a:ln>
            <a:solidFill>
              <a:schemeClr val="tx2">
                <a:lumMod val="60000"/>
                <a:lumOff val="40000"/>
              </a:schemeClr>
            </a:solidFill>
          </a:ln>
        </p:spPr>
      </p:pic>
      <p:sp>
        <p:nvSpPr>
          <p:cNvPr id="29" name="TextBox 28">
            <a:extLst>
              <a:ext uri="{FF2B5EF4-FFF2-40B4-BE49-F238E27FC236}">
                <a16:creationId xmlns:a16="http://schemas.microsoft.com/office/drawing/2014/main" id="{33A11F42-A102-4E2E-893E-72CFB61B56EF}"/>
              </a:ext>
            </a:extLst>
          </p:cNvPr>
          <p:cNvSpPr txBox="1"/>
          <p:nvPr/>
        </p:nvSpPr>
        <p:spPr>
          <a:xfrm>
            <a:off x="274546" y="5497260"/>
            <a:ext cx="7508676" cy="246221"/>
          </a:xfrm>
          <a:prstGeom prst="rect">
            <a:avLst/>
          </a:prstGeom>
          <a:noFill/>
        </p:spPr>
        <p:txBody>
          <a:bodyPr wrap="square" rtlCol="0">
            <a:spAutoFit/>
          </a:bodyPr>
          <a:lstStyle/>
          <a:p>
            <a:r>
              <a:rPr lang="ko-KR" altLang="en-US" sz="1000" i="1" dirty="0" err="1"/>
              <a:t>양정치</a:t>
            </a:r>
            <a:r>
              <a:rPr lang="ko-KR" altLang="en-US" sz="1000" i="1" dirty="0"/>
              <a:t> 행렬 만족하므로</a:t>
            </a:r>
            <a:r>
              <a:rPr lang="en-US" altLang="ko-KR" sz="1000" i="1" dirty="0"/>
              <a:t>, </a:t>
            </a:r>
            <a:r>
              <a:rPr lang="ko-KR" altLang="en-US" sz="1000" i="1" dirty="0"/>
              <a:t>정규방정식 </a:t>
            </a:r>
            <a:r>
              <a:rPr lang="ko-KR" altLang="en-US" sz="1000" i="1" dirty="0" err="1"/>
              <a:t>오차제곱합을</a:t>
            </a:r>
            <a:r>
              <a:rPr lang="ko-KR" altLang="en-US" sz="1000" i="1" dirty="0"/>
              <a:t> 최소로 하는 해가 된다</a:t>
            </a:r>
            <a:r>
              <a:rPr lang="en-US" altLang="ko-KR" sz="1000" i="1" dirty="0"/>
              <a:t>. </a:t>
            </a:r>
            <a:r>
              <a:rPr lang="ko-KR" altLang="en-US" sz="1000" i="1" dirty="0"/>
              <a:t>방정식을 풀면 다음과 같다</a:t>
            </a:r>
            <a:r>
              <a:rPr lang="en-US" altLang="ko-KR" sz="1000" i="1" dirty="0"/>
              <a:t>.</a:t>
            </a:r>
            <a:r>
              <a:rPr lang="ko-KR" altLang="en-US" sz="1000" i="1" dirty="0"/>
              <a:t>  </a:t>
            </a:r>
          </a:p>
        </p:txBody>
      </p:sp>
      <p:sp>
        <p:nvSpPr>
          <p:cNvPr id="20" name="TextBox 19">
            <a:extLst>
              <a:ext uri="{FF2B5EF4-FFF2-40B4-BE49-F238E27FC236}">
                <a16:creationId xmlns:a16="http://schemas.microsoft.com/office/drawing/2014/main" id="{5068F466-5406-4B36-ABF7-ED61E80C0A7B}"/>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21" name="제목 1">
            <a:extLst>
              <a:ext uri="{FF2B5EF4-FFF2-40B4-BE49-F238E27FC236}">
                <a16:creationId xmlns:a16="http://schemas.microsoft.com/office/drawing/2014/main" id="{041558B6-E860-47F4-97A2-34B1D97C6E74}"/>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17736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1142C84D-8225-4C3E-B678-359C9C34226C}"/>
              </a:ext>
            </a:extLst>
          </p:cNvPr>
          <p:cNvSpPr>
            <a:spLocks noGrp="1"/>
          </p:cNvSpPr>
          <p:nvPr>
            <p:ph type="sldNum" sz="quarter" idx="12"/>
          </p:nvPr>
        </p:nvSpPr>
        <p:spPr/>
        <p:txBody>
          <a:bodyPr/>
          <a:lstStyle/>
          <a:p>
            <a:fld id="{DE77BB65-F969-4654-BF30-45C70C1BE112}" type="slidenum">
              <a:rPr lang="ko-KR" altLang="en-US" smtClean="0"/>
              <a:pPr/>
              <a:t>52</a:t>
            </a:fld>
            <a:endParaRPr lang="ko-KR" altLang="en-US"/>
          </a:p>
        </p:txBody>
      </p:sp>
      <p:sp>
        <p:nvSpPr>
          <p:cNvPr id="13" name="직사각형 12">
            <a:extLst>
              <a:ext uri="{FF2B5EF4-FFF2-40B4-BE49-F238E27FC236}">
                <a16:creationId xmlns:a16="http://schemas.microsoft.com/office/drawing/2014/main" id="{2E5A398B-8E3C-4C0A-91D9-09DFCAC818A7}"/>
              </a:ext>
            </a:extLst>
          </p:cNvPr>
          <p:cNvSpPr/>
          <p:nvPr/>
        </p:nvSpPr>
        <p:spPr>
          <a:xfrm>
            <a:off x="5423842" y="3230340"/>
            <a:ext cx="3211628" cy="2040687"/>
          </a:xfrm>
          <a:prstGeom prst="rect">
            <a:avLst/>
          </a:prstGeom>
          <a:ln w="12700">
            <a:solidFill>
              <a:schemeClr val="accent1">
                <a:lumMod val="60000"/>
                <a:lumOff val="40000"/>
              </a:schemeClr>
            </a:solidFill>
          </a:ln>
        </p:spPr>
        <p:txBody>
          <a:bodyPr wrap="square">
            <a:spAutoFit/>
          </a:bodyPr>
          <a:lstStyle/>
          <a:p>
            <a:pPr marL="171450" indent="-171450">
              <a:lnSpc>
                <a:spcPct val="150000"/>
              </a:lnSpc>
              <a:buFont typeface="Wingdings" panose="05000000000000000000" pitchFamily="2" charset="2"/>
              <a:buChar char="Ø"/>
            </a:pPr>
            <a:r>
              <a:rPr lang="ko-KR" altLang="en-US" sz="1050" b="1" dirty="0">
                <a:latin typeface="Malgun Gothic" panose="020B0503020000020004" pitchFamily="50" charset="-127"/>
                <a:ea typeface="Malgun Gothic" panose="020B0503020000020004" pitchFamily="50" charset="-127"/>
              </a:rPr>
              <a:t>오차 </a:t>
            </a:r>
            <a:r>
              <a:rPr lang="ko-KR" altLang="en-US" sz="1050" b="1" dirty="0" err="1">
                <a:latin typeface="Malgun Gothic" panose="020B0503020000020004" pitchFamily="50" charset="-127"/>
                <a:ea typeface="Malgun Gothic" panose="020B0503020000020004" pitchFamily="50" charset="-127"/>
              </a:rPr>
              <a:t>제곱합</a:t>
            </a:r>
            <a:r>
              <a:rPr lang="en-US" altLang="ko-KR" sz="1050" b="1" dirty="0">
                <a:latin typeface="Malgun Gothic" panose="020B0503020000020004" pitchFamily="50" charset="-127"/>
                <a:ea typeface="Malgun Gothic" panose="020B0503020000020004" pitchFamily="50" charset="-127"/>
              </a:rPr>
              <a:t>(SSE: Sum </a:t>
            </a:r>
            <a:r>
              <a:rPr lang="en-US" altLang="ko-KR" sz="1050" b="1" dirty="0" err="1">
                <a:latin typeface="Malgun Gothic" panose="020B0503020000020004" pitchFamily="50" charset="-127"/>
                <a:ea typeface="Malgun Gothic" panose="020B0503020000020004" pitchFamily="50" charset="-127"/>
              </a:rPr>
              <a:t>Squred</a:t>
            </a:r>
            <a:r>
              <a:rPr lang="en-US" altLang="ko-KR" sz="1050" b="1" dirty="0">
                <a:latin typeface="Malgun Gothic" panose="020B0503020000020004" pitchFamily="50" charset="-127"/>
                <a:ea typeface="Malgun Gothic" panose="020B0503020000020004" pitchFamily="50" charset="-127"/>
              </a:rPr>
              <a:t> Error, SSE)</a:t>
            </a:r>
          </a:p>
          <a:p>
            <a:pPr>
              <a:lnSpc>
                <a:spcPct val="150000"/>
              </a:lnSpc>
            </a:pPr>
            <a:r>
              <a:rPr lang="ko-KR" altLang="en-US" sz="900" dirty="0" err="1"/>
              <a:t>잔차의</a:t>
            </a:r>
            <a:r>
              <a:rPr lang="ko-KR" altLang="en-US" sz="900" dirty="0"/>
              <a:t> 부호가 </a:t>
            </a:r>
            <a:r>
              <a:rPr lang="en-US" altLang="ko-KR" sz="900" dirty="0"/>
              <a:t>(+),(-)</a:t>
            </a:r>
            <a:r>
              <a:rPr lang="ko-KR" altLang="en-US" sz="900" dirty="0"/>
              <a:t>부호 간 계산으로 </a:t>
            </a:r>
            <a:r>
              <a:rPr lang="ko-KR" altLang="en-US" sz="900" dirty="0" err="1"/>
              <a:t>잔차의</a:t>
            </a:r>
            <a:r>
              <a:rPr lang="ko-KR" altLang="en-US" sz="900" dirty="0"/>
              <a:t> 합이 상쇄되는 것을 방지하기 위하여 </a:t>
            </a:r>
            <a:r>
              <a:rPr lang="ko-KR" altLang="en-US" sz="900" dirty="0" err="1"/>
              <a:t>잔차를</a:t>
            </a:r>
            <a:r>
              <a:rPr lang="ko-KR" altLang="en-US" sz="900" dirty="0"/>
              <a:t> 제곱하여 이에 합을 계산</a:t>
            </a:r>
            <a:endParaRPr lang="en-US" altLang="ko-KR" sz="900" dirty="0"/>
          </a:p>
          <a:p>
            <a:pPr marL="171450" indent="-171450">
              <a:lnSpc>
                <a:spcPct val="150000"/>
              </a:lnSpc>
              <a:buFont typeface="Wingdings" panose="05000000000000000000" pitchFamily="2" charset="2"/>
              <a:buChar char="Ø"/>
            </a:pPr>
            <a:r>
              <a:rPr lang="ko-KR" altLang="ko-KR" sz="1050" b="1" dirty="0">
                <a:latin typeface="맑은 고딕" panose="020B0503020000020004" pitchFamily="50" charset="-127"/>
              </a:rPr>
              <a:t>오차 평균 </a:t>
            </a:r>
            <a:r>
              <a:rPr lang="ko-KR" altLang="ko-KR" sz="1050" b="1" dirty="0" err="1">
                <a:latin typeface="맑은 고딕" panose="020B0503020000020004" pitchFamily="50" charset="-127"/>
              </a:rPr>
              <a:t>제곱합</a:t>
            </a:r>
            <a:r>
              <a:rPr lang="en-US" altLang="ko-KR" sz="1050" b="1" dirty="0">
                <a:latin typeface="맑은 고딕" panose="020B0503020000020004" pitchFamily="50" charset="-127"/>
              </a:rPr>
              <a:t>(</a:t>
            </a:r>
            <a:r>
              <a:rPr lang="en-US" altLang="ko-KR" sz="1050" b="1" dirty="0">
                <a:latin typeface="Malgun Gothic" panose="020B0503020000020004" pitchFamily="50" charset="-127"/>
                <a:ea typeface="Malgun Gothic" panose="020B0503020000020004" pitchFamily="50" charset="-127"/>
              </a:rPr>
              <a:t>MSE : Mean Squared Error)</a:t>
            </a:r>
            <a:r>
              <a:rPr lang="ko-KR" altLang="ko-KR" sz="1050" b="1" dirty="0">
                <a:latin typeface="맑은 고딕" panose="020B0503020000020004" pitchFamily="50" charset="-127"/>
              </a:rPr>
              <a:t> </a:t>
            </a:r>
            <a:endParaRPr lang="en-US" altLang="ko-KR" sz="1050" b="1" dirty="0">
              <a:latin typeface="맑은 고딕" panose="020B0503020000020004" pitchFamily="50" charset="-127"/>
            </a:endParaRPr>
          </a:p>
          <a:p>
            <a:pPr>
              <a:lnSpc>
                <a:spcPct val="150000"/>
              </a:lnSpc>
            </a:pPr>
            <a:r>
              <a:rPr lang="ko-KR" altLang="en-US" sz="900" dirty="0">
                <a:latin typeface="Noto Sans KR"/>
              </a:rPr>
              <a:t>회귀로도 설명할 수 없는 </a:t>
            </a:r>
            <a:r>
              <a:rPr lang="ko-KR" altLang="en-US" sz="900" dirty="0" err="1">
                <a:latin typeface="Noto Sans KR"/>
              </a:rPr>
              <a:t>잔차</a:t>
            </a:r>
            <a:r>
              <a:rPr lang="ko-KR" altLang="en-US" sz="900" dirty="0">
                <a:latin typeface="Noto Sans KR"/>
              </a:rPr>
              <a:t>  </a:t>
            </a:r>
            <a:r>
              <a:rPr lang="en-US" altLang="ko-KR" sz="900" dirty="0">
                <a:latin typeface="Noto Sans KR"/>
              </a:rPr>
              <a:t>:  </a:t>
            </a:r>
            <a:r>
              <a:rPr lang="en-US" altLang="ko-KR" sz="900" dirty="0">
                <a:solidFill>
                  <a:srgbClr val="000000"/>
                </a:solidFill>
                <a:latin typeface="맑은 고딕" panose="020B0503020000020004" pitchFamily="50" charset="-127"/>
              </a:rPr>
              <a:t>(</a:t>
            </a:r>
            <a:r>
              <a:rPr lang="ko-KR" altLang="en-US" sz="900" dirty="0">
                <a:solidFill>
                  <a:srgbClr val="000000"/>
                </a:solidFill>
                <a:latin typeface="맑은 고딕" panose="020B0503020000020004" pitchFamily="50" charset="-127"/>
              </a:rPr>
              <a:t>계산</a:t>
            </a:r>
            <a:r>
              <a:rPr lang="en-US" altLang="ko-KR" sz="900" dirty="0">
                <a:solidFill>
                  <a:srgbClr val="000000"/>
                </a:solidFill>
                <a:latin typeface="맑은 고딕" panose="020B0503020000020004" pitchFamily="50" charset="-127"/>
              </a:rPr>
              <a:t>) </a:t>
            </a:r>
            <a:r>
              <a:rPr lang="ko-KR" altLang="ko-KR" sz="900" dirty="0">
                <a:solidFill>
                  <a:srgbClr val="000000"/>
                </a:solidFill>
                <a:latin typeface="맑은 고딕" panose="020B0503020000020004" pitchFamily="50" charset="-127"/>
              </a:rPr>
              <a:t>SSE</a:t>
            </a:r>
            <a:r>
              <a:rPr lang="en-US" altLang="ko-KR" sz="900" dirty="0">
                <a:solidFill>
                  <a:srgbClr val="000000"/>
                </a:solidFill>
                <a:latin typeface="맑은 고딕" panose="020B0503020000020004" pitchFamily="50" charset="-127"/>
              </a:rPr>
              <a:t>/</a:t>
            </a:r>
            <a:r>
              <a:rPr lang="ko-KR" altLang="en-US" sz="900" dirty="0">
                <a:solidFill>
                  <a:srgbClr val="000000"/>
                </a:solidFill>
                <a:latin typeface="맑은 고딕" panose="020B0503020000020004" pitchFamily="50" charset="-127"/>
              </a:rPr>
              <a:t>오차</a:t>
            </a:r>
            <a:r>
              <a:rPr lang="ko-KR" altLang="ko-KR" sz="900" dirty="0">
                <a:solidFill>
                  <a:srgbClr val="000000"/>
                </a:solidFill>
                <a:latin typeface="맑은 고딕" panose="020B0503020000020004" pitchFamily="50" charset="-127"/>
              </a:rPr>
              <a:t> 자유도</a:t>
            </a:r>
            <a:endParaRPr lang="en-US" altLang="ko-KR" sz="900" dirty="0">
              <a:solidFill>
                <a:srgbClr val="000000"/>
              </a:solidFill>
              <a:latin typeface="맑은 고딕" panose="020B0503020000020004" pitchFamily="50" charset="-127"/>
            </a:endParaRPr>
          </a:p>
          <a:p>
            <a:pPr>
              <a:lnSpc>
                <a:spcPct val="150000"/>
              </a:lnSpc>
            </a:pPr>
            <a:r>
              <a:rPr lang="ko-KR" altLang="en-US" sz="900" dirty="0" err="1">
                <a:solidFill>
                  <a:srgbClr val="000000"/>
                </a:solidFill>
                <a:latin typeface="맑은 고딕" panose="020B0503020000020004" pitchFamily="50" charset="-127"/>
                <a:ea typeface="Malgun Gothic" panose="020B0503020000020004" pitchFamily="50" charset="-127"/>
                <a:sym typeface="Wingdings" panose="05000000000000000000" pitchFamily="2" charset="2"/>
              </a:rPr>
              <a:t>실제값과</a:t>
            </a:r>
            <a:r>
              <a:rPr lang="ko-KR" altLang="en-US" sz="900" dirty="0">
                <a:solidFill>
                  <a:srgbClr val="000000"/>
                </a:solidFill>
                <a:latin typeface="맑은 고딕" panose="020B0503020000020004" pitchFamily="50" charset="-127"/>
                <a:ea typeface="Malgun Gothic" panose="020B0503020000020004" pitchFamily="50" charset="-127"/>
                <a:sym typeface="Wingdings" panose="05000000000000000000" pitchFamily="2" charset="2"/>
              </a:rPr>
              <a:t> </a:t>
            </a:r>
            <a:r>
              <a:rPr lang="ko-KR" altLang="en-US" sz="900" dirty="0" err="1">
                <a:solidFill>
                  <a:srgbClr val="000000"/>
                </a:solidFill>
                <a:latin typeface="맑은 고딕" panose="020B0503020000020004" pitchFamily="50" charset="-127"/>
                <a:ea typeface="Malgun Gothic" panose="020B0503020000020004" pitchFamily="50" charset="-127"/>
                <a:sym typeface="Wingdings" panose="05000000000000000000" pitchFamily="2" charset="2"/>
              </a:rPr>
              <a:t>회귀예측값과의</a:t>
            </a:r>
            <a:r>
              <a:rPr lang="ko-KR" altLang="en-US" sz="900" dirty="0">
                <a:solidFill>
                  <a:srgbClr val="000000"/>
                </a:solidFill>
                <a:latin typeface="맑은 고딕" panose="020B0503020000020004" pitchFamily="50" charset="-127"/>
                <a:ea typeface="Malgun Gothic" panose="020B0503020000020004" pitchFamily="50" charset="-127"/>
                <a:sym typeface="Wingdings" panose="05000000000000000000" pitchFamily="2" charset="2"/>
              </a:rPr>
              <a:t> 차이를 제곱해서 평균한  값</a:t>
            </a:r>
            <a:endParaRPr lang="en-US" altLang="ko-KR" sz="900" dirty="0">
              <a:solidFill>
                <a:srgbClr val="000000"/>
              </a:solidFill>
              <a:latin typeface="맑은 고딕" panose="020B0503020000020004" pitchFamily="50" charset="-127"/>
              <a:ea typeface="Malgun Gothic" panose="020B0503020000020004" pitchFamily="50" charset="-127"/>
              <a:sym typeface="Wingdings" panose="05000000000000000000" pitchFamily="2" charset="2"/>
            </a:endParaRPr>
          </a:p>
          <a:p>
            <a:pPr marL="171450" indent="-171450">
              <a:lnSpc>
                <a:spcPct val="150000"/>
              </a:lnSpc>
              <a:buFont typeface="Wingdings" panose="05000000000000000000" pitchFamily="2" charset="2"/>
              <a:buChar char="Ø"/>
            </a:pPr>
            <a:r>
              <a:rPr lang="ko-KR" altLang="en-US" sz="1050" b="1" i="1" dirty="0" err="1">
                <a:latin typeface="맑은 고딕" panose="020B0503020000020004" pitchFamily="50" charset="-127"/>
                <a:ea typeface="Malgun Gothic" panose="020B0503020000020004" pitchFamily="50" charset="-127"/>
                <a:sym typeface="Wingdings" panose="05000000000000000000" pitchFamily="2" charset="2"/>
              </a:rPr>
              <a:t>평균제곱근</a:t>
            </a:r>
            <a:r>
              <a:rPr lang="ko-KR" altLang="en-US" sz="1050" b="1" i="1" dirty="0">
                <a:latin typeface="맑은 고딕" panose="020B0503020000020004" pitchFamily="50" charset="-127"/>
                <a:ea typeface="Malgun Gothic" panose="020B0503020000020004" pitchFamily="50" charset="-127"/>
                <a:sym typeface="Wingdings" panose="05000000000000000000" pitchFamily="2" charset="2"/>
              </a:rPr>
              <a:t> </a:t>
            </a:r>
            <a:r>
              <a:rPr lang="ko-KR" altLang="en-US" sz="1000" b="1" i="1" dirty="0">
                <a:latin typeface="맑은 고딕" panose="020B0503020000020004" pitchFamily="50" charset="-127"/>
                <a:ea typeface="Malgun Gothic" panose="020B0503020000020004" pitchFamily="50" charset="-127"/>
                <a:sym typeface="Wingdings" panose="05000000000000000000" pitchFamily="2" charset="2"/>
              </a:rPr>
              <a:t>오차</a:t>
            </a:r>
            <a:r>
              <a:rPr lang="en-US" altLang="ko-KR" sz="1000" b="1" i="1" dirty="0"/>
              <a:t> (Root Mean Square Error</a:t>
            </a:r>
            <a:r>
              <a:rPr lang="en-US" altLang="ko-KR" sz="1000" i="1" dirty="0"/>
              <a:t>; </a:t>
            </a:r>
            <a:r>
              <a:rPr lang="en-US" altLang="ko-KR" sz="1000" b="1" i="1" dirty="0"/>
              <a:t>RMSE)</a:t>
            </a:r>
            <a:endParaRPr lang="en-US" altLang="ko-KR" sz="1000" b="1" i="1" dirty="0">
              <a:latin typeface="맑은 고딕" panose="020B0503020000020004" pitchFamily="50" charset="-127"/>
              <a:ea typeface="Malgun Gothic" panose="020B0503020000020004" pitchFamily="50" charset="-127"/>
              <a:sym typeface="Wingdings" panose="05000000000000000000" pitchFamily="2" charset="2"/>
            </a:endParaRPr>
          </a:p>
          <a:p>
            <a:pPr marL="214313" indent="-214313">
              <a:lnSpc>
                <a:spcPct val="150000"/>
              </a:lnSpc>
              <a:buFont typeface="Wingdings" panose="05000000000000000000" pitchFamily="2" charset="2"/>
              <a:buChar char="à"/>
            </a:pPr>
            <a:r>
              <a:rPr lang="en-US" altLang="ko-KR" sz="900" i="1" dirty="0">
                <a:solidFill>
                  <a:srgbClr val="000000"/>
                </a:solidFill>
                <a:latin typeface="맑은 고딕" panose="020B0503020000020004" pitchFamily="50" charset="-127"/>
                <a:ea typeface="Malgun Gothic" panose="020B0503020000020004" pitchFamily="50" charset="-127"/>
                <a:sym typeface="Wingdings" panose="05000000000000000000" pitchFamily="2" charset="2"/>
              </a:rPr>
              <a:t>MSE </a:t>
            </a:r>
            <a:r>
              <a:rPr lang="ko-KR" altLang="en-US" sz="900" i="1" dirty="0">
                <a:solidFill>
                  <a:srgbClr val="000000"/>
                </a:solidFill>
                <a:latin typeface="맑은 고딕" panose="020B0503020000020004" pitchFamily="50" charset="-127"/>
                <a:ea typeface="Malgun Gothic" panose="020B0503020000020004" pitchFamily="50" charset="-127"/>
                <a:sym typeface="Wingdings" panose="05000000000000000000" pitchFamily="2" charset="2"/>
              </a:rPr>
              <a:t>가 오차의 제곱을 구한 것이므로 실제 오차보다 커지는 문제를 없애기 위하여 다시 루트를 한 값</a:t>
            </a:r>
            <a:endParaRPr lang="ko-KR" altLang="en-US" sz="900" i="1" dirty="0"/>
          </a:p>
        </p:txBody>
      </p:sp>
      <p:sp>
        <p:nvSpPr>
          <p:cNvPr id="14" name="직사각형 13">
            <a:extLst>
              <a:ext uri="{FF2B5EF4-FFF2-40B4-BE49-F238E27FC236}">
                <a16:creationId xmlns:a16="http://schemas.microsoft.com/office/drawing/2014/main" id="{126A39F9-FFA3-4BB9-81BB-8417490519EE}"/>
              </a:ext>
            </a:extLst>
          </p:cNvPr>
          <p:cNvSpPr/>
          <p:nvPr/>
        </p:nvSpPr>
        <p:spPr>
          <a:xfrm>
            <a:off x="353072" y="5446792"/>
            <a:ext cx="8395508" cy="892552"/>
          </a:xfrm>
          <a:prstGeom prst="rect">
            <a:avLst/>
          </a:prstGeom>
          <a:ln>
            <a:solidFill>
              <a:schemeClr val="tx2">
                <a:lumMod val="60000"/>
                <a:lumOff val="40000"/>
              </a:schemeClr>
            </a:solidFill>
          </a:ln>
        </p:spPr>
        <p:txBody>
          <a:bodyPr wrap="square">
            <a:spAutoFit/>
          </a:bodyPr>
          <a:lstStyle/>
          <a:p>
            <a:r>
              <a:rPr lang="en-US" altLang="ko-KR" sz="1200" b="1" i="1" dirty="0">
                <a:solidFill>
                  <a:srgbClr val="000000"/>
                </a:solidFill>
                <a:latin typeface="Malgun Gothic" panose="020B0503020000020004" pitchFamily="50" charset="-127"/>
                <a:ea typeface="Malgun Gothic" panose="020B0503020000020004" pitchFamily="50" charset="-127"/>
              </a:rPr>
              <a:t>SSE</a:t>
            </a:r>
            <a:r>
              <a:rPr lang="ko-KR" altLang="en-US" sz="1200" b="1" i="1" dirty="0">
                <a:solidFill>
                  <a:srgbClr val="000000"/>
                </a:solidFill>
                <a:latin typeface="Malgun Gothic" panose="020B0503020000020004" pitchFamily="50" charset="-127"/>
                <a:ea typeface="Malgun Gothic" panose="020B0503020000020004" pitchFamily="50" charset="-127"/>
              </a:rPr>
              <a:t>를 오차의 자유도로 나누어 주는 이유</a:t>
            </a:r>
          </a:p>
          <a:p>
            <a:pPr>
              <a:buFont typeface="Arial" panose="020B0604020202020204" pitchFamily="34" charset="0"/>
              <a:buChar char="•"/>
            </a:pPr>
            <a:r>
              <a:rPr lang="ko-KR" altLang="en-US" sz="1000" i="1" dirty="0">
                <a:solidFill>
                  <a:srgbClr val="000000"/>
                </a:solidFill>
                <a:latin typeface="Malgun Gothic" panose="020B0503020000020004" pitchFamily="50" charset="-127"/>
                <a:ea typeface="Malgun Gothic" panose="020B0503020000020004" pitchFamily="50" charset="-127"/>
              </a:rPr>
              <a:t>제곱 된 값은 항상 양수</a:t>
            </a:r>
            <a:endParaRPr lang="en-US" altLang="ko-KR" sz="1000" i="1" dirty="0">
              <a:solidFill>
                <a:srgbClr val="000000"/>
              </a:solidFill>
              <a:latin typeface="Malgun Gothic" panose="020B0503020000020004" pitchFamily="50" charset="-127"/>
              <a:ea typeface="Malgun Gothic" panose="020B0503020000020004" pitchFamily="50" charset="-127"/>
            </a:endParaRPr>
          </a:p>
          <a:p>
            <a:pPr>
              <a:buFont typeface="Arial" panose="020B0604020202020204" pitchFamily="34" charset="0"/>
              <a:buChar char="•"/>
            </a:pPr>
            <a:r>
              <a:rPr lang="ko-KR" altLang="en-US" sz="1000" i="1" dirty="0">
                <a:solidFill>
                  <a:srgbClr val="000000"/>
                </a:solidFill>
                <a:latin typeface="Malgun Gothic" panose="020B0503020000020004" pitchFamily="50" charset="-127"/>
                <a:ea typeface="Malgun Gothic" panose="020B0503020000020004" pitchFamily="50" charset="-127"/>
              </a:rPr>
              <a:t>양수를 모두 더하게 되면</a:t>
            </a:r>
            <a:r>
              <a:rPr lang="en-US" altLang="ko-KR" sz="1000" i="1" dirty="0">
                <a:solidFill>
                  <a:srgbClr val="000000"/>
                </a:solidFill>
                <a:latin typeface="Malgun Gothic" panose="020B0503020000020004" pitchFamily="50" charset="-127"/>
                <a:ea typeface="Malgun Gothic" panose="020B0503020000020004" pitchFamily="50" charset="-127"/>
              </a:rPr>
              <a:t>, </a:t>
            </a:r>
            <a:r>
              <a:rPr lang="ko-KR" altLang="en-US" sz="1000" i="1" dirty="0">
                <a:solidFill>
                  <a:srgbClr val="000000"/>
                </a:solidFill>
                <a:latin typeface="Malgun Gothic" panose="020B0503020000020004" pitchFamily="50" charset="-127"/>
                <a:ea typeface="Malgun Gothic" panose="020B0503020000020004" pitchFamily="50" charset="-127"/>
              </a:rPr>
              <a:t>데이터가 많을 수록 값은 커지게 된다</a:t>
            </a:r>
            <a:r>
              <a:rPr lang="en-US" altLang="ko-KR" sz="1000" i="1" dirty="0">
                <a:solidFill>
                  <a:srgbClr val="000000"/>
                </a:solidFill>
                <a:latin typeface="Malgun Gothic" panose="020B0503020000020004" pitchFamily="50" charset="-127"/>
                <a:ea typeface="Malgun Gothic" panose="020B0503020000020004" pitchFamily="50" charset="-127"/>
              </a:rPr>
              <a:t>.</a:t>
            </a:r>
          </a:p>
          <a:p>
            <a:r>
              <a:rPr lang="en-US" altLang="ko-KR" sz="1000" i="1" dirty="0">
                <a:solidFill>
                  <a:srgbClr val="000000"/>
                </a:solidFill>
                <a:latin typeface="Malgun Gothic" panose="020B0503020000020004" pitchFamily="50" charset="-127"/>
                <a:ea typeface="Malgun Gothic" panose="020B0503020000020004" pitchFamily="50" charset="-127"/>
                <a:sym typeface="Wingdings" panose="05000000000000000000" pitchFamily="2" charset="2"/>
              </a:rPr>
              <a:t></a:t>
            </a:r>
            <a:r>
              <a:rPr lang="ko-KR" altLang="en-US" sz="1000" i="1" dirty="0">
                <a:solidFill>
                  <a:srgbClr val="000000"/>
                </a:solidFill>
                <a:latin typeface="Malgun Gothic" panose="020B0503020000020004" pitchFamily="50" charset="-127"/>
                <a:ea typeface="Malgun Gothic" panose="020B0503020000020004" pitchFamily="50" charset="-127"/>
              </a:rPr>
              <a:t> </a:t>
            </a:r>
            <a:r>
              <a:rPr lang="en-US" altLang="ko-KR" sz="1000" i="1" dirty="0">
                <a:solidFill>
                  <a:srgbClr val="000000"/>
                </a:solidFill>
                <a:latin typeface="Malgun Gothic" panose="020B0503020000020004" pitchFamily="50" charset="-127"/>
                <a:ea typeface="Malgun Gothic" panose="020B0503020000020004" pitchFamily="50" charset="-127"/>
              </a:rPr>
              <a:t>SSE</a:t>
            </a:r>
            <a:r>
              <a:rPr lang="ko-KR" altLang="en-US" sz="1000" i="1" dirty="0">
                <a:solidFill>
                  <a:srgbClr val="000000"/>
                </a:solidFill>
                <a:latin typeface="Malgun Gothic" panose="020B0503020000020004" pitchFamily="50" charset="-127"/>
                <a:ea typeface="Malgun Gothic" panose="020B0503020000020004" pitchFamily="50" charset="-127"/>
              </a:rPr>
              <a:t>자체가 데이터가 많을 수록 단순히 커지는 의미이기 때문에</a:t>
            </a:r>
            <a:r>
              <a:rPr lang="en-US" altLang="ko-KR" sz="1000" i="1" dirty="0">
                <a:solidFill>
                  <a:srgbClr val="000000"/>
                </a:solidFill>
                <a:latin typeface="Malgun Gothic" panose="020B0503020000020004" pitchFamily="50" charset="-127"/>
                <a:ea typeface="Malgun Gothic" panose="020B0503020000020004" pitchFamily="50" charset="-127"/>
              </a:rPr>
              <a:t>, </a:t>
            </a:r>
            <a:r>
              <a:rPr lang="ko-KR" altLang="en-US" sz="1000" i="1" dirty="0">
                <a:solidFill>
                  <a:srgbClr val="000000"/>
                </a:solidFill>
                <a:latin typeface="Malgun Gothic" panose="020B0503020000020004" pitchFamily="50" charset="-127"/>
                <a:ea typeface="Malgun Gothic" panose="020B0503020000020004" pitchFamily="50" charset="-127"/>
              </a:rPr>
              <a:t>정말 오차가 높은가</a:t>
            </a:r>
            <a:r>
              <a:rPr lang="en-US" altLang="ko-KR" sz="1000" i="1" dirty="0">
                <a:solidFill>
                  <a:srgbClr val="000000"/>
                </a:solidFill>
                <a:latin typeface="Malgun Gothic" panose="020B0503020000020004" pitchFamily="50" charset="-127"/>
                <a:ea typeface="Malgun Gothic" panose="020B0503020000020004" pitchFamily="50" charset="-127"/>
              </a:rPr>
              <a:t>? </a:t>
            </a:r>
            <a:r>
              <a:rPr lang="ko-KR" altLang="en-US" sz="1000" i="1" dirty="0">
                <a:solidFill>
                  <a:srgbClr val="000000"/>
                </a:solidFill>
                <a:latin typeface="Malgun Gothic" panose="020B0503020000020004" pitchFamily="50" charset="-127"/>
                <a:ea typeface="Malgun Gothic" panose="020B0503020000020004" pitchFamily="50" charset="-127"/>
              </a:rPr>
              <a:t>에 대한 평가기준이 잘못 해석될 수가 있기 때문에</a:t>
            </a:r>
            <a:endParaRPr lang="en-US" altLang="ko-KR" sz="1000" i="1" dirty="0">
              <a:solidFill>
                <a:srgbClr val="000000"/>
              </a:solidFill>
              <a:latin typeface="Malgun Gothic" panose="020B0503020000020004" pitchFamily="50" charset="-127"/>
              <a:ea typeface="Malgun Gothic" panose="020B0503020000020004" pitchFamily="50" charset="-127"/>
            </a:endParaRPr>
          </a:p>
          <a:p>
            <a:r>
              <a:rPr lang="en-US" altLang="ko-KR" sz="1000" i="1" dirty="0">
                <a:solidFill>
                  <a:srgbClr val="000000"/>
                </a:solidFill>
                <a:latin typeface="Malgun Gothic" panose="020B0503020000020004" pitchFamily="50" charset="-127"/>
                <a:ea typeface="Malgun Gothic" panose="020B0503020000020004" pitchFamily="50" charset="-127"/>
                <a:sym typeface="Wingdings" panose="05000000000000000000" pitchFamily="2" charset="2"/>
              </a:rPr>
              <a:t> </a:t>
            </a:r>
            <a:r>
              <a:rPr lang="ko-KR" altLang="en-US" sz="1000" i="1" dirty="0">
                <a:solidFill>
                  <a:srgbClr val="000000"/>
                </a:solidFill>
                <a:latin typeface="Malgun Gothic" panose="020B0503020000020004" pitchFamily="50" charset="-127"/>
                <a:ea typeface="Malgun Gothic" panose="020B0503020000020004" pitchFamily="50" charset="-127"/>
              </a:rPr>
              <a:t>자유도로 나눔으로써 평균이 계산되고</a:t>
            </a:r>
            <a:r>
              <a:rPr lang="en-US" altLang="ko-KR" sz="1000" i="1" dirty="0">
                <a:solidFill>
                  <a:srgbClr val="000000"/>
                </a:solidFill>
                <a:latin typeface="Malgun Gothic" panose="020B0503020000020004" pitchFamily="50" charset="-127"/>
                <a:ea typeface="Malgun Gothic" panose="020B0503020000020004" pitchFamily="50" charset="-127"/>
              </a:rPr>
              <a:t>, </a:t>
            </a:r>
            <a:r>
              <a:rPr lang="ko-KR" altLang="en-US" sz="1000" i="1" dirty="0">
                <a:solidFill>
                  <a:srgbClr val="000000"/>
                </a:solidFill>
                <a:latin typeface="Malgun Gothic" panose="020B0503020000020004" pitchFamily="50" charset="-127"/>
                <a:ea typeface="Malgun Gothic" panose="020B0503020000020004" pitchFamily="50" charset="-127"/>
              </a:rPr>
              <a:t>보정된 평균오차를 모형의 </a:t>
            </a:r>
            <a:r>
              <a:rPr lang="en-US" altLang="ko-KR" sz="1000" i="1" dirty="0">
                <a:solidFill>
                  <a:srgbClr val="000000"/>
                </a:solidFill>
                <a:latin typeface="Malgun Gothic" panose="020B0503020000020004" pitchFamily="50" charset="-127"/>
                <a:ea typeface="Malgun Gothic" panose="020B0503020000020004" pitchFamily="50" charset="-127"/>
              </a:rPr>
              <a:t>Error </a:t>
            </a:r>
            <a:r>
              <a:rPr lang="ko-KR" altLang="en-US" sz="1000" i="1" dirty="0">
                <a:solidFill>
                  <a:srgbClr val="000000"/>
                </a:solidFill>
                <a:latin typeface="Malgun Gothic" panose="020B0503020000020004" pitchFamily="50" charset="-127"/>
                <a:ea typeface="Malgun Gothic" panose="020B0503020000020004" pitchFamily="50" charset="-127"/>
              </a:rPr>
              <a:t>수준으로 판단하게 됨</a:t>
            </a:r>
            <a:r>
              <a:rPr lang="en-US" altLang="ko-KR" sz="1000" i="1" dirty="0">
                <a:solidFill>
                  <a:srgbClr val="000000"/>
                </a:solidFill>
                <a:latin typeface="Malgun Gothic" panose="020B0503020000020004" pitchFamily="50" charset="-127"/>
                <a:ea typeface="Malgun Gothic" panose="020B0503020000020004" pitchFamily="50" charset="-127"/>
              </a:rPr>
              <a:t>.</a:t>
            </a:r>
          </a:p>
        </p:txBody>
      </p:sp>
      <p:pic>
        <p:nvPicPr>
          <p:cNvPr id="15" name="그림 14">
            <a:extLst>
              <a:ext uri="{FF2B5EF4-FFF2-40B4-BE49-F238E27FC236}">
                <a16:creationId xmlns:a16="http://schemas.microsoft.com/office/drawing/2014/main" id="{7F66F3E5-4238-49A4-83DC-871D4A181631}"/>
              </a:ext>
            </a:extLst>
          </p:cNvPr>
          <p:cNvPicPr>
            <a:picLocks noChangeAspect="1"/>
          </p:cNvPicPr>
          <p:nvPr/>
        </p:nvPicPr>
        <p:blipFill>
          <a:blip r:embed="rId2"/>
          <a:stretch>
            <a:fillRect/>
          </a:stretch>
        </p:blipFill>
        <p:spPr>
          <a:xfrm>
            <a:off x="5423841" y="2464582"/>
            <a:ext cx="1768047" cy="581974"/>
          </a:xfrm>
          <a:prstGeom prst="rect">
            <a:avLst/>
          </a:prstGeom>
          <a:ln w="19050">
            <a:solidFill>
              <a:schemeClr val="accent1">
                <a:lumMod val="60000"/>
                <a:lumOff val="40000"/>
              </a:schemeClr>
            </a:solidFill>
          </a:ln>
        </p:spPr>
      </p:pic>
      <p:pic>
        <p:nvPicPr>
          <p:cNvPr id="16" name="그림 15">
            <a:extLst>
              <a:ext uri="{FF2B5EF4-FFF2-40B4-BE49-F238E27FC236}">
                <a16:creationId xmlns:a16="http://schemas.microsoft.com/office/drawing/2014/main" id="{4BDA2871-7EB9-48ED-808B-43DCA6C548EF}"/>
              </a:ext>
            </a:extLst>
          </p:cNvPr>
          <p:cNvPicPr>
            <a:picLocks noChangeAspect="1"/>
          </p:cNvPicPr>
          <p:nvPr/>
        </p:nvPicPr>
        <p:blipFill>
          <a:blip r:embed="rId3"/>
          <a:stretch>
            <a:fillRect/>
          </a:stretch>
        </p:blipFill>
        <p:spPr>
          <a:xfrm>
            <a:off x="3398152" y="2429306"/>
            <a:ext cx="1716793" cy="677210"/>
          </a:xfrm>
          <a:prstGeom prst="rect">
            <a:avLst/>
          </a:prstGeom>
          <a:ln w="12700">
            <a:solidFill>
              <a:schemeClr val="tx2">
                <a:lumMod val="60000"/>
                <a:lumOff val="40000"/>
              </a:schemeClr>
            </a:solidFill>
          </a:ln>
        </p:spPr>
      </p:pic>
      <p:sp>
        <p:nvSpPr>
          <p:cNvPr id="26" name="직사각형 25">
            <a:extLst>
              <a:ext uri="{FF2B5EF4-FFF2-40B4-BE49-F238E27FC236}">
                <a16:creationId xmlns:a16="http://schemas.microsoft.com/office/drawing/2014/main" id="{D650711E-2DB3-4BA2-A14B-7C0CC6FE684A}"/>
              </a:ext>
            </a:extLst>
          </p:cNvPr>
          <p:cNvSpPr/>
          <p:nvPr/>
        </p:nvSpPr>
        <p:spPr>
          <a:xfrm>
            <a:off x="3469314" y="2119367"/>
            <a:ext cx="1574470" cy="230832"/>
          </a:xfrm>
          <a:prstGeom prst="rect">
            <a:avLst/>
          </a:prstGeom>
          <a:solidFill>
            <a:schemeClr val="bg2"/>
          </a:solidFill>
          <a:ln>
            <a:solidFill>
              <a:schemeClr val="tx2">
                <a:lumMod val="60000"/>
                <a:lumOff val="40000"/>
              </a:schemeClr>
            </a:solidFill>
          </a:ln>
        </p:spPr>
        <p:txBody>
          <a:bodyPr wrap="none">
            <a:spAutoFit/>
          </a:bodyPr>
          <a:lstStyle/>
          <a:p>
            <a:r>
              <a:rPr lang="ko-KR" altLang="en-US" sz="900" b="1" dirty="0">
                <a:solidFill>
                  <a:srgbClr val="000000"/>
                </a:solidFill>
                <a:latin typeface="Malgun Gothic" panose="020B0503020000020004" pitchFamily="50" charset="-127"/>
                <a:ea typeface="Malgun Gothic" panose="020B0503020000020004" pitchFamily="50" charset="-127"/>
              </a:rPr>
              <a:t>회귀식이 설명 가능한 영역</a:t>
            </a:r>
            <a:endParaRPr lang="ko-KR" altLang="en-US" sz="900" b="1" dirty="0"/>
          </a:p>
        </p:txBody>
      </p:sp>
      <p:sp>
        <p:nvSpPr>
          <p:cNvPr id="27" name="직사각형 26">
            <a:extLst>
              <a:ext uri="{FF2B5EF4-FFF2-40B4-BE49-F238E27FC236}">
                <a16:creationId xmlns:a16="http://schemas.microsoft.com/office/drawing/2014/main" id="{FE796E3C-70B6-430E-9955-8E460DEC6D61}"/>
              </a:ext>
            </a:extLst>
          </p:cNvPr>
          <p:cNvSpPr/>
          <p:nvPr/>
        </p:nvSpPr>
        <p:spPr>
          <a:xfrm>
            <a:off x="5423842" y="2164941"/>
            <a:ext cx="1689886" cy="230832"/>
          </a:xfrm>
          <a:prstGeom prst="rect">
            <a:avLst/>
          </a:prstGeom>
          <a:solidFill>
            <a:schemeClr val="bg2"/>
          </a:solidFill>
          <a:ln>
            <a:solidFill>
              <a:srgbClr val="C00000"/>
            </a:solidFill>
          </a:ln>
        </p:spPr>
        <p:txBody>
          <a:bodyPr wrap="none">
            <a:spAutoFit/>
          </a:bodyPr>
          <a:lstStyle/>
          <a:p>
            <a:r>
              <a:rPr lang="ko-KR" altLang="en-US" sz="900" b="1" dirty="0">
                <a:solidFill>
                  <a:srgbClr val="000000"/>
                </a:solidFill>
                <a:latin typeface="Malgun Gothic" panose="020B0503020000020004" pitchFamily="50" charset="-127"/>
                <a:ea typeface="Malgun Gothic" panose="020B0503020000020004" pitchFamily="50" charset="-127"/>
              </a:rPr>
              <a:t>회귀식이 설명 불가능한 영역</a:t>
            </a:r>
            <a:endParaRPr lang="ko-KR" altLang="en-US" sz="900" b="1" dirty="0"/>
          </a:p>
        </p:txBody>
      </p:sp>
      <p:sp>
        <p:nvSpPr>
          <p:cNvPr id="28" name="직사각형 27">
            <a:extLst>
              <a:ext uri="{FF2B5EF4-FFF2-40B4-BE49-F238E27FC236}">
                <a16:creationId xmlns:a16="http://schemas.microsoft.com/office/drawing/2014/main" id="{7CDE1A56-7D47-499E-8BCB-53FD0CF6DDB6}"/>
              </a:ext>
            </a:extLst>
          </p:cNvPr>
          <p:cNvSpPr/>
          <p:nvPr/>
        </p:nvSpPr>
        <p:spPr>
          <a:xfrm>
            <a:off x="2720477" y="3245441"/>
            <a:ext cx="2477526" cy="1543308"/>
          </a:xfrm>
          <a:prstGeom prst="rect">
            <a:avLst/>
          </a:prstGeom>
          <a:ln w="19050">
            <a:solidFill>
              <a:schemeClr val="tx2">
                <a:lumMod val="60000"/>
                <a:lumOff val="40000"/>
              </a:schemeClr>
            </a:solidFill>
          </a:ln>
        </p:spPr>
        <p:txBody>
          <a:bodyPr wrap="square">
            <a:spAutoFit/>
          </a:bodyPr>
          <a:lstStyle/>
          <a:p>
            <a:pPr marL="214313" indent="-214313">
              <a:lnSpc>
                <a:spcPct val="150000"/>
              </a:lnSpc>
              <a:buFont typeface="Wingdings" panose="05000000000000000000" pitchFamily="2" charset="2"/>
              <a:buChar char="Ø"/>
            </a:pPr>
            <a:r>
              <a:rPr lang="ko-KR" altLang="en-US" sz="1050" b="1" dirty="0" err="1">
                <a:latin typeface="Noto Sans KR"/>
              </a:rPr>
              <a:t>회귀제곱합</a:t>
            </a:r>
            <a:r>
              <a:rPr lang="en-US" altLang="ko-KR" sz="1050" b="1" dirty="0">
                <a:latin typeface="Noto Sans KR"/>
              </a:rPr>
              <a:t>(</a:t>
            </a:r>
            <a:r>
              <a:rPr lang="en-US" altLang="ko-KR" sz="1100" b="1" dirty="0">
                <a:latin typeface="Noto Sans KR"/>
              </a:rPr>
              <a:t>SSR : </a:t>
            </a:r>
            <a:r>
              <a:rPr lang="en-US" altLang="ko-KR" sz="1100" b="1" dirty="0"/>
              <a:t>Regression sum of squares )</a:t>
            </a:r>
            <a:r>
              <a:rPr lang="en-US" altLang="ko-KR" sz="1050" b="1" dirty="0">
                <a:latin typeface="Noto Sans KR"/>
              </a:rPr>
              <a:t>)</a:t>
            </a:r>
          </a:p>
          <a:p>
            <a:pPr>
              <a:lnSpc>
                <a:spcPct val="150000"/>
              </a:lnSpc>
            </a:pPr>
            <a:r>
              <a:rPr lang="ko-KR" altLang="en-US" sz="1050" dirty="0">
                <a:latin typeface="Noto Sans KR"/>
              </a:rPr>
              <a:t>  </a:t>
            </a:r>
            <a:r>
              <a:rPr lang="en-US" altLang="ko-KR" sz="1050" dirty="0">
                <a:latin typeface="Noto Sans KR"/>
              </a:rPr>
              <a:t>: </a:t>
            </a:r>
            <a:r>
              <a:rPr lang="ko-KR" altLang="en-US" sz="1050" dirty="0" err="1">
                <a:latin typeface="Noto Sans KR"/>
              </a:rPr>
              <a:t>회귀예측값과</a:t>
            </a:r>
            <a:r>
              <a:rPr lang="ko-KR" altLang="en-US" sz="1050" dirty="0">
                <a:latin typeface="Noto Sans KR"/>
              </a:rPr>
              <a:t> 평균의 차이</a:t>
            </a:r>
            <a:endParaRPr lang="en-US" altLang="ko-KR" sz="1050" dirty="0">
              <a:latin typeface="Noto Sans KR"/>
            </a:endParaRPr>
          </a:p>
          <a:p>
            <a:pPr marL="214313" indent="-214313">
              <a:lnSpc>
                <a:spcPct val="150000"/>
              </a:lnSpc>
              <a:buFont typeface="Wingdings" panose="05000000000000000000" pitchFamily="2" charset="2"/>
              <a:buChar char="Ø"/>
            </a:pPr>
            <a:r>
              <a:rPr lang="ko-KR" altLang="en-US" sz="1050" b="1" dirty="0" err="1">
                <a:latin typeface="Noto Sans KR"/>
              </a:rPr>
              <a:t>회귀제곱</a:t>
            </a:r>
            <a:r>
              <a:rPr lang="ko-KR" altLang="en-US" sz="1050" b="1" dirty="0">
                <a:latin typeface="Noto Sans KR"/>
              </a:rPr>
              <a:t> 평균</a:t>
            </a:r>
            <a:r>
              <a:rPr lang="en-US" altLang="ko-KR" sz="1050" b="1" dirty="0">
                <a:latin typeface="Noto Sans KR"/>
              </a:rPr>
              <a:t>(MSR)</a:t>
            </a:r>
          </a:p>
          <a:p>
            <a:pPr>
              <a:lnSpc>
                <a:spcPct val="150000"/>
              </a:lnSpc>
            </a:pPr>
            <a:r>
              <a:rPr lang="en-US" altLang="ko-KR" sz="1050" b="1" dirty="0">
                <a:solidFill>
                  <a:srgbClr val="000000"/>
                </a:solidFill>
                <a:latin typeface="Noto Sans KR"/>
              </a:rPr>
              <a:t>: </a:t>
            </a:r>
            <a:r>
              <a:rPr lang="ko-KR" altLang="en-US" sz="1050" dirty="0">
                <a:solidFill>
                  <a:srgbClr val="000000"/>
                </a:solidFill>
                <a:latin typeface="Noto Sans KR"/>
              </a:rPr>
              <a:t>회귀로 설명할 수 있는 편차</a:t>
            </a:r>
            <a:endParaRPr lang="en-US" altLang="ko-KR" sz="1050" dirty="0">
              <a:solidFill>
                <a:srgbClr val="000000"/>
              </a:solidFill>
              <a:latin typeface="Noto Sans KR"/>
            </a:endParaRPr>
          </a:p>
          <a:p>
            <a:pPr>
              <a:lnSpc>
                <a:spcPct val="150000"/>
              </a:lnSpc>
            </a:pPr>
            <a:r>
              <a:rPr lang="en-US" altLang="ko-KR" sz="1050" dirty="0">
                <a:solidFill>
                  <a:srgbClr val="000000"/>
                </a:solidFill>
                <a:latin typeface="Noto Sans KR"/>
                <a:sym typeface="Wingdings" panose="05000000000000000000" pitchFamily="2" charset="2"/>
              </a:rPr>
              <a:t></a:t>
            </a:r>
            <a:r>
              <a:rPr lang="ko-KR" altLang="en-US" sz="1050" dirty="0">
                <a:solidFill>
                  <a:srgbClr val="000000"/>
                </a:solidFill>
                <a:latin typeface="Noto Sans KR"/>
                <a:sym typeface="Wingdings" panose="05000000000000000000" pitchFamily="2" charset="2"/>
              </a:rPr>
              <a:t> </a:t>
            </a:r>
            <a:r>
              <a:rPr lang="ko-KR" altLang="en-US" sz="1050" dirty="0">
                <a:solidFill>
                  <a:srgbClr val="000000"/>
                </a:solidFill>
                <a:latin typeface="Noto Sans KR"/>
              </a:rPr>
              <a:t> 계산</a:t>
            </a:r>
            <a:r>
              <a:rPr lang="en-US" altLang="ko-KR" sz="1050" dirty="0">
                <a:solidFill>
                  <a:srgbClr val="000000"/>
                </a:solidFill>
                <a:latin typeface="Noto Sans KR"/>
              </a:rPr>
              <a:t>:  </a:t>
            </a:r>
            <a:r>
              <a:rPr lang="ko-KR" altLang="en-US" sz="1050" dirty="0" err="1">
                <a:solidFill>
                  <a:srgbClr val="000000"/>
                </a:solidFill>
                <a:latin typeface="Noto Sans KR"/>
              </a:rPr>
              <a:t>회귀제곱합</a:t>
            </a:r>
            <a:r>
              <a:rPr lang="en-US" altLang="ko-KR" sz="1050" dirty="0">
                <a:solidFill>
                  <a:srgbClr val="000000"/>
                </a:solidFill>
                <a:latin typeface="Noto Sans KR"/>
              </a:rPr>
              <a:t>(SSR)/</a:t>
            </a:r>
            <a:r>
              <a:rPr lang="ko-KR" altLang="en-US" sz="1050" dirty="0">
                <a:solidFill>
                  <a:srgbClr val="000000"/>
                </a:solidFill>
                <a:latin typeface="Noto Sans KR"/>
              </a:rPr>
              <a:t> 자유도</a:t>
            </a:r>
            <a:r>
              <a:rPr lang="en-US" altLang="ko-KR" sz="1050" dirty="0">
                <a:solidFill>
                  <a:srgbClr val="000000"/>
                </a:solidFill>
                <a:latin typeface="Noto Sans KR"/>
              </a:rPr>
              <a:t> </a:t>
            </a:r>
          </a:p>
        </p:txBody>
      </p:sp>
      <p:sp>
        <p:nvSpPr>
          <p:cNvPr id="19" name="제목 1">
            <a:extLst>
              <a:ext uri="{FF2B5EF4-FFF2-40B4-BE49-F238E27FC236}">
                <a16:creationId xmlns:a16="http://schemas.microsoft.com/office/drawing/2014/main" id="{165AE215-2355-4994-A862-9196194D98A3}"/>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pic>
        <p:nvPicPr>
          <p:cNvPr id="5" name="그림 4">
            <a:extLst>
              <a:ext uri="{FF2B5EF4-FFF2-40B4-BE49-F238E27FC236}">
                <a16:creationId xmlns:a16="http://schemas.microsoft.com/office/drawing/2014/main" id="{81214D2D-9B5A-4353-A5F2-E1775FE3356D}"/>
              </a:ext>
            </a:extLst>
          </p:cNvPr>
          <p:cNvPicPr>
            <a:picLocks noChangeAspect="1"/>
          </p:cNvPicPr>
          <p:nvPr/>
        </p:nvPicPr>
        <p:blipFill>
          <a:blip r:embed="rId4"/>
          <a:stretch>
            <a:fillRect/>
          </a:stretch>
        </p:blipFill>
        <p:spPr>
          <a:xfrm>
            <a:off x="428752" y="1458322"/>
            <a:ext cx="2660504" cy="1610263"/>
          </a:xfrm>
          <a:prstGeom prst="rect">
            <a:avLst/>
          </a:prstGeom>
          <a:ln w="19050">
            <a:solidFill>
              <a:srgbClr val="0070C0"/>
            </a:solidFill>
          </a:ln>
        </p:spPr>
      </p:pic>
      <p:sp>
        <p:nvSpPr>
          <p:cNvPr id="3" name="바닥글 개체 틀 2">
            <a:extLst>
              <a:ext uri="{FF2B5EF4-FFF2-40B4-BE49-F238E27FC236}">
                <a16:creationId xmlns:a16="http://schemas.microsoft.com/office/drawing/2014/main" id="{B57CBC7F-3FB0-4B7F-9D7A-F8FB5F79A9D6}"/>
              </a:ext>
            </a:extLst>
          </p:cNvPr>
          <p:cNvSpPr>
            <a:spLocks noGrp="1"/>
          </p:cNvSpPr>
          <p:nvPr>
            <p:ph type="ftr" sz="quarter" idx="11"/>
          </p:nvPr>
        </p:nvSpPr>
        <p:spPr/>
        <p:txBody>
          <a:bodyPr/>
          <a:lstStyle/>
          <a:p>
            <a:r>
              <a:rPr lang="en-US" altLang="ko-KR"/>
              <a:t>UBION PBL- FBA</a:t>
            </a:r>
            <a:endParaRPr lang="ko-KR" altLang="en-US"/>
          </a:p>
        </p:txBody>
      </p:sp>
      <p:sp>
        <p:nvSpPr>
          <p:cNvPr id="2" name="TextBox 1">
            <a:extLst>
              <a:ext uri="{FF2B5EF4-FFF2-40B4-BE49-F238E27FC236}">
                <a16:creationId xmlns:a16="http://schemas.microsoft.com/office/drawing/2014/main" id="{C5FAFEC0-6605-4894-989E-364A83532440}"/>
              </a:ext>
            </a:extLst>
          </p:cNvPr>
          <p:cNvSpPr txBox="1"/>
          <p:nvPr/>
        </p:nvSpPr>
        <p:spPr>
          <a:xfrm>
            <a:off x="3293470" y="1487339"/>
            <a:ext cx="1727141" cy="338554"/>
          </a:xfrm>
          <a:prstGeom prst="rect">
            <a:avLst/>
          </a:prstGeom>
          <a:noFill/>
          <a:ln w="38100">
            <a:solidFill>
              <a:srgbClr val="C00000"/>
            </a:solidFill>
          </a:ln>
        </p:spPr>
        <p:txBody>
          <a:bodyPr wrap="square" rtlCol="0">
            <a:spAutoFit/>
          </a:bodyPr>
          <a:lstStyle/>
          <a:p>
            <a:r>
              <a:rPr lang="en-US" altLang="ko-KR" sz="1600" dirty="0"/>
              <a:t>   </a:t>
            </a:r>
            <a:r>
              <a:rPr lang="en-US" altLang="ko-KR" sz="1200" dirty="0"/>
              <a:t>SST</a:t>
            </a:r>
            <a:r>
              <a:rPr lang="ko-KR" altLang="en-US" sz="1200" dirty="0"/>
              <a:t> </a:t>
            </a:r>
            <a:r>
              <a:rPr lang="en-US" altLang="ko-KR" sz="1200" dirty="0"/>
              <a:t>=  SSR +  SSE</a:t>
            </a:r>
            <a:endParaRPr lang="ko-KR" altLang="en-US" sz="12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0D98DE0-10B8-4533-811C-3CF02C8A8DA7}"/>
                  </a:ext>
                </a:extLst>
              </p:cNvPr>
              <p:cNvSpPr txBox="1"/>
              <p:nvPr/>
            </p:nvSpPr>
            <p:spPr>
              <a:xfrm>
                <a:off x="267958" y="4850182"/>
                <a:ext cx="2982091" cy="452432"/>
              </a:xfrm>
              <a:prstGeom prst="rect">
                <a:avLst/>
              </a:prstGeom>
              <a:noFill/>
              <a:ln w="28575">
                <a:solidFill>
                  <a:schemeClr val="accent1">
                    <a:lumMod val="60000"/>
                    <a:lumOff val="40000"/>
                  </a:schemeClr>
                </a:solidFill>
              </a:ln>
            </p:spPr>
            <p:txBody>
              <a:bodyPr wrap="square" rtlCol="0">
                <a:spAutoFit/>
              </a:bodyPr>
              <a:lstStyle/>
              <a:p>
                <a14:m>
                  <m:oMath xmlns:m="http://schemas.openxmlformats.org/officeDocument/2006/math">
                    <m:sSup>
                      <m:sSupPr>
                        <m:ctrlPr>
                          <a:rPr lang="en-US" altLang="ko-KR" sz="1200" i="1" smtClean="0">
                            <a:latin typeface="Cambria Math" panose="02040503050406030204" pitchFamily="18" charset="0"/>
                          </a:rPr>
                        </m:ctrlPr>
                      </m:sSupPr>
                      <m:e>
                        <m:r>
                          <a:rPr lang="en-US" altLang="ko-KR" sz="1200" b="0" i="1" smtClean="0">
                            <a:latin typeface="Cambria Math" panose="02040503050406030204" pitchFamily="18" charset="0"/>
                          </a:rPr>
                          <m:t>𝑅</m:t>
                        </m:r>
                      </m:e>
                      <m:sup>
                        <m:r>
                          <a:rPr lang="en-US" altLang="ko-KR" sz="1200" b="0" i="1" smtClean="0">
                            <a:latin typeface="Cambria Math" panose="02040503050406030204" pitchFamily="18" charset="0"/>
                          </a:rPr>
                          <m:t>2</m:t>
                        </m:r>
                      </m:sup>
                    </m:sSup>
                  </m:oMath>
                </a14:m>
                <a:r>
                  <a:rPr lang="en-US" altLang="ko-KR" sz="1200" dirty="0"/>
                  <a:t>=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𝑆𝑆𝑅</m:t>
                        </m:r>
                      </m:num>
                      <m:den>
                        <m:r>
                          <a:rPr lang="en-US" altLang="ko-KR" sz="1200" b="0" i="1" smtClean="0">
                            <a:latin typeface="Cambria Math" panose="02040503050406030204" pitchFamily="18" charset="0"/>
                          </a:rPr>
                          <m:t>𝑆𝑆𝑇</m:t>
                        </m:r>
                      </m:den>
                    </m:f>
                    <m:r>
                      <a:rPr lang="en-US" altLang="ko-KR" sz="1200" b="0" i="1" smtClean="0">
                        <a:latin typeface="Cambria Math" panose="02040503050406030204" pitchFamily="18" charset="0"/>
                      </a:rPr>
                      <m:t>=</m:t>
                    </m:r>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 </m:t>
                        </m:r>
                        <m:r>
                          <a:rPr lang="ko-KR" altLang="en-US" sz="1200" i="1">
                            <a:latin typeface="Cambria Math" panose="02040503050406030204" pitchFamily="18" charset="0"/>
                          </a:rPr>
                          <m:t>회</m:t>
                        </m:r>
                        <m:r>
                          <a:rPr lang="ko-KR" altLang="en-US" sz="1200" i="1" smtClean="0">
                            <a:latin typeface="Cambria Math" panose="02040503050406030204" pitchFamily="18" charset="0"/>
                          </a:rPr>
                          <m:t>귀</m:t>
                        </m:r>
                        <m:r>
                          <a:rPr lang="ko-KR" altLang="en-US" sz="1200" i="1">
                            <a:latin typeface="Cambria Math" panose="02040503050406030204" pitchFamily="18" charset="0"/>
                          </a:rPr>
                          <m:t>식</m:t>
                        </m:r>
                        <m:r>
                          <a:rPr lang="ko-KR" altLang="en-US" sz="1200" i="1" smtClean="0">
                            <a:latin typeface="Cambria Math" panose="02040503050406030204" pitchFamily="18" charset="0"/>
                          </a:rPr>
                          <m:t>으</m:t>
                        </m:r>
                        <m:r>
                          <a:rPr lang="ko-KR" altLang="en-US" sz="1200" i="1">
                            <a:latin typeface="Cambria Math" panose="02040503050406030204" pitchFamily="18" charset="0"/>
                          </a:rPr>
                          <m:t>로</m:t>
                        </m:r>
                        <m:r>
                          <a:rPr lang="en-US" altLang="ko-KR" sz="1200" b="0" i="1" smtClean="0">
                            <a:latin typeface="Cambria Math" panose="02040503050406030204" pitchFamily="18" charset="0"/>
                          </a:rPr>
                          <m:t> </m:t>
                        </m:r>
                        <m:r>
                          <a:rPr lang="ko-KR" altLang="en-US" sz="1200" i="1">
                            <a:latin typeface="Cambria Math" panose="02040503050406030204" pitchFamily="18" charset="0"/>
                          </a:rPr>
                          <m:t>설</m:t>
                        </m:r>
                        <m:r>
                          <a:rPr lang="ko-KR" altLang="en-US" sz="1200" i="1" smtClean="0">
                            <a:latin typeface="Cambria Math" panose="02040503050406030204" pitchFamily="18" charset="0"/>
                          </a:rPr>
                          <m:t>명</m:t>
                        </m:r>
                        <m:r>
                          <a:rPr lang="ko-KR" altLang="en-US" sz="1200" i="1">
                            <a:latin typeface="Cambria Math" panose="02040503050406030204" pitchFamily="18" charset="0"/>
                          </a:rPr>
                          <m:t>되</m:t>
                        </m:r>
                        <m:r>
                          <a:rPr lang="ko-KR" altLang="en-US" sz="1200" i="1" smtClean="0">
                            <a:latin typeface="Cambria Math" panose="02040503050406030204" pitchFamily="18" charset="0"/>
                          </a:rPr>
                          <m:t>는</m:t>
                        </m:r>
                        <m:r>
                          <a:rPr lang="en-US" altLang="ko-KR" sz="1200" b="0" i="1" smtClean="0">
                            <a:latin typeface="Cambria Math" panose="02040503050406030204" pitchFamily="18" charset="0"/>
                          </a:rPr>
                          <m:t> </m:t>
                        </m:r>
                        <m:r>
                          <a:rPr lang="ko-KR" altLang="en-US" sz="1200" i="1">
                            <a:latin typeface="Cambria Math" panose="02040503050406030204" pitchFamily="18" charset="0"/>
                          </a:rPr>
                          <m:t>변</m:t>
                        </m:r>
                        <m:r>
                          <a:rPr lang="ko-KR" altLang="en-US" sz="1200" i="1" smtClean="0">
                            <a:latin typeface="Cambria Math" panose="02040503050406030204" pitchFamily="18" charset="0"/>
                          </a:rPr>
                          <m:t>동</m:t>
                        </m:r>
                      </m:num>
                      <m:den>
                        <m:r>
                          <a:rPr lang="ko-KR" altLang="en-US" sz="1200" i="1">
                            <a:latin typeface="Cambria Math" panose="02040503050406030204" pitchFamily="18" charset="0"/>
                          </a:rPr>
                          <m:t>총</m:t>
                        </m:r>
                        <m:r>
                          <a:rPr lang="en-US" altLang="ko-KR" sz="1200" b="0" i="1" smtClean="0">
                            <a:latin typeface="Cambria Math" panose="02040503050406030204" pitchFamily="18" charset="0"/>
                          </a:rPr>
                          <m:t> </m:t>
                        </m:r>
                        <m:r>
                          <a:rPr lang="ko-KR" altLang="en-US" sz="1200" i="1">
                            <a:latin typeface="Cambria Math" panose="02040503050406030204" pitchFamily="18" charset="0"/>
                          </a:rPr>
                          <m:t>변</m:t>
                        </m:r>
                        <m:r>
                          <a:rPr lang="ko-KR" altLang="en-US" sz="1200" i="1" smtClean="0">
                            <a:latin typeface="Cambria Math" panose="02040503050406030204" pitchFamily="18" charset="0"/>
                          </a:rPr>
                          <m:t>동</m:t>
                        </m:r>
                      </m:den>
                    </m:f>
                  </m:oMath>
                </a14:m>
                <a:endParaRPr lang="ko-KR" altLang="en-US" sz="1200" dirty="0"/>
              </a:p>
            </p:txBody>
          </p:sp>
        </mc:Choice>
        <mc:Fallback xmlns="">
          <p:sp>
            <p:nvSpPr>
              <p:cNvPr id="23" name="TextBox 22">
                <a:extLst>
                  <a:ext uri="{FF2B5EF4-FFF2-40B4-BE49-F238E27FC236}">
                    <a16:creationId xmlns:a16="http://schemas.microsoft.com/office/drawing/2014/main" id="{D0D98DE0-10B8-4533-811C-3CF02C8A8DA7}"/>
                  </a:ext>
                </a:extLst>
              </p:cNvPr>
              <p:cNvSpPr txBox="1">
                <a:spLocks noRot="1" noChangeAspect="1" noMove="1" noResize="1" noEditPoints="1" noAdjustHandles="1" noChangeArrowheads="1" noChangeShapeType="1" noTextEdit="1"/>
              </p:cNvSpPr>
              <p:nvPr/>
            </p:nvSpPr>
            <p:spPr>
              <a:xfrm>
                <a:off x="267958" y="4850182"/>
                <a:ext cx="2982091" cy="452432"/>
              </a:xfrm>
              <a:prstGeom prst="rect">
                <a:avLst/>
              </a:prstGeom>
              <a:blipFill>
                <a:blip r:embed="rId5"/>
                <a:stretch>
                  <a:fillRect b="-2532"/>
                </a:stretch>
              </a:blipFill>
              <a:ln w="28575">
                <a:solidFill>
                  <a:schemeClr val="accent1">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1E4F4A0-F0F3-42FE-B4A6-063DE99BE2CE}"/>
                  </a:ext>
                </a:extLst>
              </p:cNvPr>
              <p:cNvSpPr txBox="1"/>
              <p:nvPr/>
            </p:nvSpPr>
            <p:spPr>
              <a:xfrm>
                <a:off x="5292080" y="1327871"/>
                <a:ext cx="2765046" cy="780406"/>
              </a:xfrm>
              <a:prstGeom prst="rect">
                <a:avLst/>
              </a:prstGeom>
              <a:noFill/>
              <a:ln w="38100">
                <a:solidFill>
                  <a:schemeClr val="tx2">
                    <a:lumMod val="60000"/>
                    <a:lumOff val="4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altLang="ko-KR" sz="1200" i="1" smtClean="0">
                              <a:latin typeface="Cambria Math" panose="02040503050406030204" pitchFamily="18" charset="0"/>
                            </a:rPr>
                          </m:ctrlPr>
                        </m:naryPr>
                        <m:sub>
                          <m:r>
                            <m:rPr>
                              <m:brk m:alnAt="23"/>
                            </m:rPr>
                            <a:rPr lang="en-US" altLang="ko-KR" sz="1200" b="0" i="1" smtClean="0">
                              <a:latin typeface="Cambria Math" panose="02040503050406030204" pitchFamily="18" charset="0"/>
                            </a:rPr>
                            <m:t>𝐼</m:t>
                          </m:r>
                          <m:r>
                            <a:rPr lang="en-US" altLang="ko-KR" sz="1200" b="0" i="1" smtClean="0">
                              <a:latin typeface="Cambria Math" panose="02040503050406030204" pitchFamily="18" charset="0"/>
                            </a:rPr>
                            <m:t>=1</m:t>
                          </m:r>
                        </m:sub>
                        <m:sup>
                          <m:r>
                            <a:rPr lang="en-US" altLang="ko-KR" sz="1200" b="0" i="1" smtClean="0">
                              <a:latin typeface="Cambria Math" panose="02040503050406030204" pitchFamily="18" charset="0"/>
                            </a:rPr>
                            <m:t>𝑛</m:t>
                          </m:r>
                        </m:sup>
                        <m:e>
                          <m:sSup>
                            <m:sSupPr>
                              <m:ctrlPr>
                                <a:rPr lang="en-US" altLang="ko-KR" sz="1200" i="1" smtClean="0">
                                  <a:latin typeface="Cambria Math" panose="02040503050406030204" pitchFamily="18" charset="0"/>
                                </a:rPr>
                              </m:ctrlPr>
                            </m:sSupPr>
                            <m:e>
                              <m:r>
                                <a:rPr lang="en-US" altLang="ko-KR" sz="1200" b="0" i="1" smtClean="0">
                                  <a:latin typeface="Cambria Math" panose="02040503050406030204" pitchFamily="18" charset="0"/>
                                </a:rPr>
                                <m:t>(</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𝑦</m:t>
                                  </m:r>
                                </m:e>
                                <m:sub>
                                  <m:r>
                                    <a:rPr lang="en-US" altLang="ko-KR" sz="1200" b="0" i="1" smtClean="0">
                                      <a:latin typeface="Cambria Math" panose="02040503050406030204" pitchFamily="18" charset="0"/>
                                    </a:rPr>
                                    <m:t>𝑖</m:t>
                                  </m:r>
                                </m:sub>
                              </m:sSub>
                              <m:r>
                                <a:rPr lang="en-US" altLang="ko-KR" sz="1200" b="0" i="1" smtClean="0">
                                  <a:latin typeface="Cambria Math" panose="02040503050406030204" pitchFamily="18" charset="0"/>
                                </a:rPr>
                                <m:t> − </m:t>
                              </m:r>
                              <m:bar>
                                <m:barPr>
                                  <m:pos m:val="top"/>
                                  <m:ctrlPr>
                                    <a:rPr lang="en-US" altLang="ko-KR" sz="1200" b="0" i="1" smtClean="0">
                                      <a:latin typeface="Cambria Math" panose="02040503050406030204" pitchFamily="18" charset="0"/>
                                    </a:rPr>
                                  </m:ctrlPr>
                                </m:barPr>
                                <m:e>
                                  <m:r>
                                    <a:rPr lang="en-US" altLang="ko-KR" sz="1200" b="0" i="1" smtClean="0">
                                      <a:latin typeface="Cambria Math" panose="02040503050406030204" pitchFamily="18" charset="0"/>
                                    </a:rPr>
                                    <m:t>𝑦</m:t>
                                  </m:r>
                                </m:e>
                              </m:bar>
                              <m:r>
                                <a:rPr lang="en-US" altLang="ko-KR" sz="1200" b="0" i="1" smtClean="0">
                                  <a:latin typeface="Cambria Math" panose="02040503050406030204" pitchFamily="18" charset="0"/>
                                </a:rPr>
                                <m:t>)</m:t>
                              </m:r>
                            </m:e>
                            <m:sup>
                              <m:r>
                                <a:rPr lang="en-US" altLang="ko-KR" sz="1200" b="0" i="1" smtClean="0">
                                  <a:latin typeface="Cambria Math" panose="02040503050406030204" pitchFamily="18" charset="0"/>
                                </a:rPr>
                                <m:t>2</m:t>
                              </m:r>
                            </m:sup>
                          </m:sSup>
                        </m:e>
                      </m:nary>
                    </m:oMath>
                  </m:oMathPara>
                </a14:m>
                <a:endParaRPr lang="en-US" altLang="ko-KR" sz="1200" dirty="0"/>
              </a:p>
              <a:p>
                <a:r>
                  <a:rPr lang="en-US" altLang="ko-KR" sz="1200" dirty="0"/>
                  <a:t>= </a:t>
                </a:r>
                <a14:m>
                  <m:oMath xmlns:m="http://schemas.openxmlformats.org/officeDocument/2006/math">
                    <m:nary>
                      <m:naryPr>
                        <m:chr m:val="∑"/>
                        <m:ctrlPr>
                          <a:rPr lang="en-US" altLang="ko-KR" sz="1200" i="1">
                            <a:latin typeface="Cambria Math" panose="02040503050406030204" pitchFamily="18" charset="0"/>
                          </a:rPr>
                        </m:ctrlPr>
                      </m:naryPr>
                      <m:sub>
                        <m:r>
                          <m:rPr>
                            <m:brk m:alnAt="23"/>
                          </m:rPr>
                          <a:rPr lang="en-US" altLang="ko-KR" sz="1200" i="1">
                            <a:latin typeface="Cambria Math" panose="02040503050406030204" pitchFamily="18" charset="0"/>
                          </a:rPr>
                          <m:t>𝐼</m:t>
                        </m:r>
                        <m:r>
                          <a:rPr lang="en-US" altLang="ko-KR" sz="1200" i="1">
                            <a:latin typeface="Cambria Math" panose="02040503050406030204" pitchFamily="18" charset="0"/>
                          </a:rPr>
                          <m:t>=1</m:t>
                        </m:r>
                      </m:sub>
                      <m:sup>
                        <m:r>
                          <a:rPr lang="en-US" altLang="ko-KR" sz="1200" i="1">
                            <a:latin typeface="Cambria Math" panose="02040503050406030204" pitchFamily="18" charset="0"/>
                          </a:rPr>
                          <m:t>𝑛</m:t>
                        </m:r>
                      </m:sup>
                      <m:e>
                        <m:sSup>
                          <m:sSupPr>
                            <m:ctrlPr>
                              <a:rPr lang="en-US" altLang="ko-KR" sz="1200" i="1" smtClean="0">
                                <a:latin typeface="Cambria Math" panose="02040503050406030204" pitchFamily="18" charset="0"/>
                              </a:rPr>
                            </m:ctrlPr>
                          </m:sSupPr>
                          <m:e>
                            <m:r>
                              <a:rPr lang="en-US" altLang="ko-KR" sz="1200" i="1">
                                <a:latin typeface="Cambria Math" panose="02040503050406030204" pitchFamily="18" charset="0"/>
                              </a:rPr>
                              <m:t>(</m:t>
                            </m:r>
                            <m:acc>
                              <m:accPr>
                                <m:chr m:val="̂"/>
                                <m:ctrlPr>
                                  <a:rPr lang="en-US" altLang="ko-KR" sz="1200" i="1" smtClean="0">
                                    <a:latin typeface="Cambria Math" panose="02040503050406030204" pitchFamily="18" charset="0"/>
                                  </a:rPr>
                                </m:ctrlPr>
                              </m:accPr>
                              <m:e>
                                <m:r>
                                  <a:rPr lang="en-US" altLang="ko-KR" sz="1200" b="0" i="1" smtClean="0">
                                    <a:latin typeface="Cambria Math" panose="02040503050406030204" pitchFamily="18" charset="0"/>
                                  </a:rPr>
                                  <m:t>𝑦</m:t>
                                </m:r>
                              </m:e>
                            </m:acc>
                            <m:r>
                              <a:rPr lang="en-US" altLang="ko-KR" sz="1200" b="0" i="1" smtClean="0">
                                <a:latin typeface="Cambria Math" panose="02040503050406030204" pitchFamily="18" charset="0"/>
                              </a:rPr>
                              <m:t> </m:t>
                            </m:r>
                            <m:r>
                              <a:rPr lang="en-US" altLang="ko-KR" sz="1200" i="1">
                                <a:latin typeface="Cambria Math" panose="02040503050406030204" pitchFamily="18" charset="0"/>
                              </a:rPr>
                              <m:t>− </m:t>
                            </m:r>
                            <m:bar>
                              <m:barPr>
                                <m:pos m:val="top"/>
                                <m:ctrlPr>
                                  <a:rPr lang="en-US" altLang="ko-KR" sz="1200" i="1">
                                    <a:latin typeface="Cambria Math" panose="02040503050406030204" pitchFamily="18" charset="0"/>
                                  </a:rPr>
                                </m:ctrlPr>
                              </m:barPr>
                              <m:e>
                                <m:r>
                                  <a:rPr lang="en-US" altLang="ko-KR" sz="1200" i="1">
                                    <a:latin typeface="Cambria Math" panose="02040503050406030204" pitchFamily="18" charset="0"/>
                                  </a:rPr>
                                  <m:t>𝑦</m:t>
                                </m:r>
                              </m:e>
                            </m:bar>
                            <m:r>
                              <a:rPr lang="en-US" altLang="ko-KR" sz="1200" i="1">
                                <a:latin typeface="Cambria Math" panose="02040503050406030204" pitchFamily="18" charset="0"/>
                              </a:rPr>
                              <m:t>)</m:t>
                            </m:r>
                          </m:e>
                          <m:sup>
                            <m:r>
                              <a:rPr lang="en-US" altLang="ko-KR" sz="1200" i="1">
                                <a:latin typeface="Cambria Math" panose="02040503050406030204" pitchFamily="18" charset="0"/>
                              </a:rPr>
                              <m:t>2</m:t>
                            </m:r>
                          </m:sup>
                        </m:sSup>
                      </m:e>
                    </m:nary>
                  </m:oMath>
                </a14:m>
                <a:r>
                  <a:rPr lang="en-US" altLang="ko-KR" sz="1200" dirty="0"/>
                  <a:t> +   </a:t>
                </a:r>
                <a14:m>
                  <m:oMath xmlns:m="http://schemas.openxmlformats.org/officeDocument/2006/math">
                    <m:nary>
                      <m:naryPr>
                        <m:chr m:val="∑"/>
                        <m:ctrlPr>
                          <a:rPr lang="en-US" altLang="ko-KR" sz="1200" i="1">
                            <a:latin typeface="Cambria Math" panose="02040503050406030204" pitchFamily="18" charset="0"/>
                          </a:rPr>
                        </m:ctrlPr>
                      </m:naryPr>
                      <m:sub>
                        <m:r>
                          <m:rPr>
                            <m:brk m:alnAt="23"/>
                          </m:rPr>
                          <a:rPr lang="en-US" altLang="ko-KR" sz="1200" i="1">
                            <a:latin typeface="Cambria Math" panose="02040503050406030204" pitchFamily="18" charset="0"/>
                          </a:rPr>
                          <m:t>𝐼</m:t>
                        </m:r>
                        <m:r>
                          <a:rPr lang="en-US" altLang="ko-KR" sz="1200" i="1">
                            <a:latin typeface="Cambria Math" panose="02040503050406030204" pitchFamily="18" charset="0"/>
                          </a:rPr>
                          <m:t>=1</m:t>
                        </m:r>
                      </m:sub>
                      <m:sup>
                        <m:r>
                          <a:rPr lang="en-US" altLang="ko-KR" sz="1200" i="1">
                            <a:latin typeface="Cambria Math" panose="02040503050406030204" pitchFamily="18" charset="0"/>
                          </a:rPr>
                          <m:t>𝑛</m:t>
                        </m:r>
                      </m:sup>
                      <m:e>
                        <m:sSup>
                          <m:sSupPr>
                            <m:ctrlPr>
                              <a:rPr lang="en-US" altLang="ko-KR" sz="1200" i="1" smtClean="0">
                                <a:latin typeface="Cambria Math" panose="02040503050406030204" pitchFamily="18" charset="0"/>
                              </a:rPr>
                            </m:ctrlPr>
                          </m:sSupPr>
                          <m:e>
                            <m:r>
                              <a:rPr lang="en-US" altLang="ko-KR" sz="1200" i="1">
                                <a:latin typeface="Cambria Math" panose="02040503050406030204" pitchFamily="18" charset="0"/>
                              </a:rPr>
                              <m:t>(</m:t>
                            </m:r>
                            <m:r>
                              <a:rPr lang="en-US" altLang="ko-KR" sz="1200" b="0" i="1" smtClean="0">
                                <a:latin typeface="Cambria Math" panose="02040503050406030204" pitchFamily="18" charset="0"/>
                              </a:rPr>
                              <m:t> </m:t>
                            </m:r>
                            <m:sSub>
                              <m:sSubPr>
                                <m:ctrlPr>
                                  <a:rPr lang="en-US" altLang="ko-KR" sz="1200" b="0" i="1" smtClean="0">
                                    <a:latin typeface="Cambria Math" panose="02040503050406030204" pitchFamily="18" charset="0"/>
                                  </a:rPr>
                                </m:ctrlPr>
                              </m:sSubPr>
                              <m:e>
                                <m:r>
                                  <a:rPr lang="en-US" altLang="ko-KR" sz="1200" b="0" i="1" smtClean="0">
                                    <a:latin typeface="Cambria Math" panose="02040503050406030204" pitchFamily="18" charset="0"/>
                                  </a:rPr>
                                  <m:t>𝑦</m:t>
                                </m:r>
                              </m:e>
                              <m:sub>
                                <m:r>
                                  <a:rPr lang="en-US" altLang="ko-KR" sz="1200" b="0" i="1" smtClean="0">
                                    <a:latin typeface="Cambria Math" panose="02040503050406030204" pitchFamily="18" charset="0"/>
                                  </a:rPr>
                                  <m:t>𝑖</m:t>
                                </m:r>
                              </m:sub>
                            </m:sSub>
                            <m:r>
                              <a:rPr lang="en-US" altLang="ko-KR" sz="1200" i="1">
                                <a:latin typeface="Cambria Math" panose="02040503050406030204" pitchFamily="18" charset="0"/>
                              </a:rPr>
                              <m:t>−</m:t>
                            </m:r>
                            <m:acc>
                              <m:accPr>
                                <m:chr m:val="̂"/>
                                <m:ctrlPr>
                                  <a:rPr lang="en-US" altLang="ko-KR" sz="1200" i="1" smtClean="0">
                                    <a:latin typeface="Cambria Math" panose="02040503050406030204" pitchFamily="18" charset="0"/>
                                  </a:rPr>
                                </m:ctrlPr>
                              </m:accPr>
                              <m:e>
                                <m:r>
                                  <a:rPr lang="en-US" altLang="ko-KR" sz="1200" b="0" i="1" smtClean="0">
                                    <a:latin typeface="Cambria Math" panose="02040503050406030204" pitchFamily="18" charset="0"/>
                                  </a:rPr>
                                  <m:t>𝑦</m:t>
                                </m:r>
                              </m:e>
                            </m:acc>
                            <m:r>
                              <a:rPr lang="en-US" altLang="ko-KR" sz="1200" i="1">
                                <a:latin typeface="Cambria Math" panose="02040503050406030204" pitchFamily="18" charset="0"/>
                              </a:rPr>
                              <m:t>)</m:t>
                            </m:r>
                          </m:e>
                          <m:sup>
                            <m:r>
                              <a:rPr lang="en-US" altLang="ko-KR" sz="1200" i="1">
                                <a:latin typeface="Cambria Math" panose="02040503050406030204" pitchFamily="18" charset="0"/>
                              </a:rPr>
                              <m:t>2</m:t>
                            </m:r>
                          </m:sup>
                        </m:sSup>
                      </m:e>
                    </m:nary>
                  </m:oMath>
                </a14:m>
                <a:r>
                  <a:rPr lang="en-US" altLang="ko-KR" sz="1200" dirty="0"/>
                  <a:t> </a:t>
                </a:r>
                <a:endParaRPr lang="ko-KR" altLang="en-US" sz="1200" dirty="0"/>
              </a:p>
            </p:txBody>
          </p:sp>
        </mc:Choice>
        <mc:Fallback xmlns="">
          <p:sp>
            <p:nvSpPr>
              <p:cNvPr id="22" name="TextBox 21">
                <a:extLst>
                  <a:ext uri="{FF2B5EF4-FFF2-40B4-BE49-F238E27FC236}">
                    <a16:creationId xmlns:a16="http://schemas.microsoft.com/office/drawing/2014/main" id="{41E4F4A0-F0F3-42FE-B4A6-063DE99BE2CE}"/>
                  </a:ext>
                </a:extLst>
              </p:cNvPr>
              <p:cNvSpPr txBox="1">
                <a:spLocks noRot="1" noChangeAspect="1" noMove="1" noResize="1" noEditPoints="1" noAdjustHandles="1" noChangeArrowheads="1" noChangeShapeType="1" noTextEdit="1"/>
              </p:cNvSpPr>
              <p:nvPr/>
            </p:nvSpPr>
            <p:spPr>
              <a:xfrm>
                <a:off x="5292080" y="1327871"/>
                <a:ext cx="2765046" cy="780406"/>
              </a:xfrm>
              <a:prstGeom prst="rect">
                <a:avLst/>
              </a:prstGeom>
              <a:blipFill>
                <a:blip r:embed="rId6"/>
                <a:stretch>
                  <a:fillRect l="-1739" t="-67910" b="-83582"/>
                </a:stretch>
              </a:blipFill>
              <a:ln w="38100">
                <a:solidFill>
                  <a:schemeClr val="tx2">
                    <a:lumMod val="60000"/>
                    <a:lumOff val="40000"/>
                  </a:schemeClr>
                </a:solidFill>
              </a:ln>
            </p:spPr>
            <p:txBody>
              <a:bodyPr/>
              <a:lstStyle/>
              <a:p>
                <a:r>
                  <a:rPr lang="ko-KR" altLang="en-US">
                    <a:noFill/>
                  </a:rPr>
                  <a:t> </a:t>
                </a:r>
              </a:p>
            </p:txBody>
          </p:sp>
        </mc:Fallback>
      </mc:AlternateContent>
      <p:sp>
        <p:nvSpPr>
          <p:cNvPr id="25" name="직사각형 24">
            <a:extLst>
              <a:ext uri="{FF2B5EF4-FFF2-40B4-BE49-F238E27FC236}">
                <a16:creationId xmlns:a16="http://schemas.microsoft.com/office/drawing/2014/main" id="{FBB39434-0208-44B2-B7FA-8E861B4A6C2C}"/>
              </a:ext>
            </a:extLst>
          </p:cNvPr>
          <p:cNvSpPr/>
          <p:nvPr/>
        </p:nvSpPr>
        <p:spPr>
          <a:xfrm>
            <a:off x="428752" y="1069137"/>
            <a:ext cx="3199915" cy="307777"/>
          </a:xfrm>
          <a:prstGeom prst="rect">
            <a:avLst/>
          </a:prstGeom>
          <a:solidFill>
            <a:schemeClr val="tx2">
              <a:lumMod val="20000"/>
              <a:lumOff val="80000"/>
            </a:schemeClr>
          </a:solidFill>
          <a:ln>
            <a:solidFill>
              <a:schemeClr val="accent1">
                <a:lumMod val="75000"/>
              </a:schemeClr>
            </a:solidFill>
          </a:ln>
        </p:spPr>
        <p:txBody>
          <a:bodyPr wrap="none">
            <a:spAutoFit/>
          </a:bodyPr>
          <a:lstStyle/>
          <a:p>
            <a:r>
              <a:rPr lang="en-US" altLang="ko-KR" sz="1400" dirty="0"/>
              <a:t>2. </a:t>
            </a:r>
            <a:r>
              <a:rPr lang="ko-KR" altLang="en-US" sz="1400" dirty="0"/>
              <a:t>회귀 계수 추정 </a:t>
            </a:r>
            <a:r>
              <a:rPr lang="en-US" altLang="ko-KR" sz="1400" dirty="0"/>
              <a:t>(OLS)</a:t>
            </a:r>
            <a:r>
              <a:rPr lang="ko-KR" altLang="en-US" sz="1400" dirty="0"/>
              <a:t>및 유의성 검정</a:t>
            </a:r>
          </a:p>
        </p:txBody>
      </p:sp>
      <p:sp>
        <p:nvSpPr>
          <p:cNvPr id="30" name="TextBox 29">
            <a:extLst>
              <a:ext uri="{FF2B5EF4-FFF2-40B4-BE49-F238E27FC236}">
                <a16:creationId xmlns:a16="http://schemas.microsoft.com/office/drawing/2014/main" id="{CD7D8620-6DC0-472C-8B64-940F402BDA2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31" name="제목 1">
            <a:extLst>
              <a:ext uri="{FF2B5EF4-FFF2-40B4-BE49-F238E27FC236}">
                <a16:creationId xmlns:a16="http://schemas.microsoft.com/office/drawing/2014/main" id="{C0484FFA-F8C2-4036-B0E8-ABF1A716D21D}"/>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255389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53</a:t>
            </a:fld>
            <a:endParaRPr lang="ko-KR" altLang="en-US"/>
          </a:p>
        </p:txBody>
      </p:sp>
      <p:sp>
        <p:nvSpPr>
          <p:cNvPr id="13" name="제목 1">
            <a:extLst>
              <a:ext uri="{FF2B5EF4-FFF2-40B4-BE49-F238E27FC236}">
                <a16:creationId xmlns:a16="http://schemas.microsoft.com/office/drawing/2014/main" id="{A468D416-052F-46C4-AEA3-DB7D14BC65FF}"/>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EE083FC8-2CE3-4A65-88D8-64124074EEC6}"/>
              </a:ext>
            </a:extLst>
          </p:cNvPr>
          <p:cNvSpPr>
            <a:spLocks noGrp="1"/>
          </p:cNvSpPr>
          <p:nvPr>
            <p:ph type="ftr" sz="quarter" idx="11"/>
          </p:nvPr>
        </p:nvSpPr>
        <p:spPr/>
        <p:txBody>
          <a:bodyPr/>
          <a:lstStyle/>
          <a:p>
            <a:r>
              <a:rPr lang="en-US" altLang="ko-KR" dirty="0"/>
              <a:t>UBION PBL- FBA</a:t>
            </a:r>
            <a:endParaRPr lang="ko-KR" altLang="en-US" dirty="0"/>
          </a:p>
        </p:txBody>
      </p:sp>
      <p:sp>
        <p:nvSpPr>
          <p:cNvPr id="9" name="TextBox 8">
            <a:extLst>
              <a:ext uri="{FF2B5EF4-FFF2-40B4-BE49-F238E27FC236}">
                <a16:creationId xmlns:a16="http://schemas.microsoft.com/office/drawing/2014/main" id="{A8FBD14E-221F-4921-9B54-2426C13E4CC4}"/>
              </a:ext>
            </a:extLst>
          </p:cNvPr>
          <p:cNvSpPr txBox="1"/>
          <p:nvPr/>
        </p:nvSpPr>
        <p:spPr>
          <a:xfrm>
            <a:off x="4114800" y="2973897"/>
            <a:ext cx="65" cy="276999"/>
          </a:xfrm>
          <a:prstGeom prst="rect">
            <a:avLst/>
          </a:prstGeom>
          <a:noFill/>
        </p:spPr>
        <p:txBody>
          <a:bodyPr wrap="none" lIns="0" tIns="0" rIns="0" bIns="0" rtlCol="0">
            <a:spAutoFit/>
          </a:bodyPr>
          <a:lstStyle/>
          <a:p>
            <a:endParaRPr lang="ko-KR" altLang="en-US" dirty="0"/>
          </a:p>
        </p:txBody>
      </p:sp>
      <p:sp>
        <p:nvSpPr>
          <p:cNvPr id="10" name="Rectangle 2">
            <a:extLst>
              <a:ext uri="{FF2B5EF4-FFF2-40B4-BE49-F238E27FC236}">
                <a16:creationId xmlns:a16="http://schemas.microsoft.com/office/drawing/2014/main" id="{974930DC-A293-43BE-91C7-51BE466E22B9}"/>
              </a:ext>
            </a:extLst>
          </p:cNvPr>
          <p:cNvSpPr>
            <a:spLocks noChangeArrowheads="1"/>
          </p:cNvSpPr>
          <p:nvPr/>
        </p:nvSpPr>
        <p:spPr bwMode="auto">
          <a:xfrm>
            <a:off x="592541" y="179409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제목 1">
            <a:extLst>
              <a:ext uri="{FF2B5EF4-FFF2-40B4-BE49-F238E27FC236}">
                <a16:creationId xmlns:a16="http://schemas.microsoft.com/office/drawing/2014/main" id="{F0A58D15-0624-41CE-864D-DEB3F849861A}"/>
              </a:ext>
            </a:extLst>
          </p:cNvPr>
          <p:cNvSpPr txBox="1">
            <a:spLocks/>
          </p:cNvSpPr>
          <p:nvPr/>
        </p:nvSpPr>
        <p:spPr>
          <a:xfrm>
            <a:off x="440706" y="994820"/>
            <a:ext cx="4337569" cy="324036"/>
          </a:xfrm>
          <a:prstGeom prst="rect">
            <a:avLst/>
          </a:prstGeom>
          <a:ln>
            <a:solidFill>
              <a:schemeClr val="tx1"/>
            </a:solid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en-US" altLang="ko-KR" sz="1500" b="1" dirty="0"/>
              <a:t>** </a:t>
            </a:r>
            <a:r>
              <a:rPr lang="ko-KR" altLang="en-US" sz="1500" b="1" dirty="0"/>
              <a:t>비표준화 회귀계수</a:t>
            </a:r>
            <a:r>
              <a:rPr lang="en-US" altLang="ko-KR" sz="1500" b="1" dirty="0"/>
              <a:t>,   </a:t>
            </a:r>
            <a:r>
              <a:rPr lang="ko-KR" altLang="en-US" sz="1500" b="1" dirty="0"/>
              <a:t>표준화 회귀계수</a:t>
            </a:r>
            <a:endParaRPr lang="ko-KR" altLang="en-US" sz="1500" b="1" dirty="0">
              <a:solidFill>
                <a:srgbClr val="0070C0"/>
              </a:solidFill>
            </a:endParaRPr>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4DD397A6-2D9B-4E08-9205-DA4B9E46D29A}"/>
                  </a:ext>
                </a:extLst>
              </p:cNvPr>
              <p:cNvSpPr/>
              <p:nvPr/>
            </p:nvSpPr>
            <p:spPr>
              <a:xfrm>
                <a:off x="413288" y="1353292"/>
                <a:ext cx="8407183" cy="3665747"/>
              </a:xfrm>
              <a:prstGeom prst="rect">
                <a:avLst/>
              </a:prstGeom>
              <a:ln>
                <a:solidFill>
                  <a:schemeClr val="accent1"/>
                </a:solidFill>
              </a:ln>
            </p:spPr>
            <p:txBody>
              <a:bodyPr wrap="square">
                <a:spAutoFit/>
              </a:bodyPr>
              <a:lstStyle/>
              <a:p>
                <a:pPr marL="228600" indent="-228600" fontAlgn="base">
                  <a:lnSpc>
                    <a:spcPct val="150000"/>
                  </a:lnSpc>
                  <a:buAutoNum type="arabicPeriod"/>
                </a:pPr>
                <a:r>
                  <a:rPr lang="ko-KR" altLang="en-US" sz="1200" b="1" dirty="0">
                    <a:highlight>
                      <a:srgbClr val="FFFF00"/>
                    </a:highlight>
                    <a:latin typeface="inherit"/>
                  </a:rPr>
                  <a:t>회귀계수</a:t>
                </a:r>
                <a:r>
                  <a:rPr lang="en-US" altLang="ko-KR" sz="1200" b="1" dirty="0">
                    <a:highlight>
                      <a:srgbClr val="FFFF00"/>
                    </a:highlight>
                    <a:latin typeface="inherit"/>
                  </a:rPr>
                  <a:t>(</a:t>
                </a:r>
                <a:r>
                  <a:rPr lang="ko-KR" altLang="en-US" sz="1200" b="1" dirty="0">
                    <a:highlight>
                      <a:srgbClr val="FFFF00"/>
                    </a:highlight>
                    <a:latin typeface="inherit"/>
                  </a:rPr>
                  <a:t>비표준화 회귀계수</a:t>
                </a:r>
                <a:r>
                  <a:rPr lang="en-US" altLang="ko-KR" sz="1200" b="1" dirty="0">
                    <a:latin typeface="inherit"/>
                  </a:rPr>
                  <a:t> (Regression Coefficient)</a:t>
                </a:r>
              </a:p>
              <a:p>
                <a:pPr fontAlgn="base">
                  <a:lnSpc>
                    <a:spcPct val="150000"/>
                  </a:lnSpc>
                </a:pPr>
                <a:r>
                  <a:rPr lang="en-US" altLang="ko-KR" sz="1200" dirty="0">
                    <a:latin typeface="se-nanumgothic"/>
                  </a:rPr>
                  <a:t> </a:t>
                </a:r>
                <a:r>
                  <a:rPr lang="ko-KR" altLang="en-US" sz="1200" dirty="0"/>
                  <a:t>회귀분석은 편차 제곱의 합이 최소가 되는 최적선을 구하는 즉</a:t>
                </a:r>
                <a:r>
                  <a:rPr lang="en-US" altLang="ko-KR" sz="1200" dirty="0"/>
                  <a:t>, </a:t>
                </a:r>
                <a:r>
                  <a:rPr lang="ko-KR" altLang="en-US" sz="1200" dirty="0"/>
                  <a:t>최적선의 기울기</a:t>
                </a:r>
                <a:r>
                  <a:rPr lang="en-US" altLang="ko-KR" sz="1200" dirty="0">
                    <a:latin typeface="inherit"/>
                  </a:rPr>
                  <a:t> (Slope)</a:t>
                </a:r>
                <a:r>
                  <a:rPr lang="ko-KR" altLang="en-US" sz="1200" dirty="0"/>
                  <a:t>와 절편을 구하는 통계 분석 방법 </a:t>
                </a:r>
                <a:r>
                  <a:rPr lang="en-US" altLang="ko-KR" sz="1200" dirty="0">
                    <a:sym typeface="Wingdings" panose="05000000000000000000" pitchFamily="2" charset="2"/>
                  </a:rPr>
                  <a:t> </a:t>
                </a:r>
                <a:r>
                  <a:rPr lang="ko-KR" altLang="en-US" sz="1200" dirty="0"/>
                  <a:t>최적선을 비표준화 </a:t>
                </a:r>
                <a:r>
                  <a:rPr lang="ko-KR" altLang="en-US" sz="1200" dirty="0" err="1"/>
                  <a:t>회귀식이라고</a:t>
                </a:r>
                <a:r>
                  <a:rPr lang="ko-KR" altLang="en-US" sz="1200" dirty="0"/>
                  <a:t> 함</a:t>
                </a:r>
                <a:r>
                  <a:rPr lang="en-US" altLang="ko-KR" sz="1200" dirty="0"/>
                  <a:t>. </a:t>
                </a:r>
                <a:r>
                  <a:rPr lang="en-US" altLang="ko-KR" sz="1200" dirty="0">
                    <a:sym typeface="Wingdings" panose="05000000000000000000" pitchFamily="2" charset="2"/>
                  </a:rPr>
                  <a:t> </a:t>
                </a:r>
                <a:r>
                  <a:rPr lang="ko-KR" altLang="en-US" sz="1200" dirty="0"/>
                  <a:t>최적선의 기울기와 절편을 비표준화 회귀계수</a:t>
                </a:r>
                <a:r>
                  <a:rPr lang="en-US" altLang="ko-KR" sz="1200" dirty="0"/>
                  <a:t>(unstandardized regression coefficients)</a:t>
                </a:r>
                <a:r>
                  <a:rPr lang="en-US" altLang="ko-KR" sz="1200" b="1" dirty="0"/>
                  <a:t> </a:t>
                </a:r>
                <a:endParaRPr lang="ko-KR" altLang="en-US" sz="1200" dirty="0"/>
              </a:p>
              <a:p>
                <a:pPr>
                  <a:lnSpc>
                    <a:spcPct val="150000"/>
                  </a:lnSpc>
                </a:pPr>
                <a:r>
                  <a:rPr lang="en-US" altLang="ko-KR" sz="1200" dirty="0"/>
                  <a:t>1) </a:t>
                </a:r>
                <a:r>
                  <a:rPr lang="en-US" altLang="ko-KR" sz="1200" dirty="0">
                    <a:latin typeface="inherit"/>
                  </a:rPr>
                  <a:t>Y </a:t>
                </a:r>
                <a:r>
                  <a:rPr lang="ko-KR" altLang="en-US" sz="1200" dirty="0">
                    <a:latin typeface="inherit"/>
                  </a:rPr>
                  <a:t>절편</a:t>
                </a:r>
                <a:r>
                  <a:rPr lang="en-US" altLang="ko-KR" sz="1200" dirty="0">
                    <a:latin typeface="inherit"/>
                  </a:rPr>
                  <a:t>(intercept)  :  </a:t>
                </a:r>
                <a:r>
                  <a:rPr lang="en-US" altLang="ko-KR" sz="1200" b="1" dirty="0"/>
                  <a:t>X</a:t>
                </a:r>
                <a:r>
                  <a:rPr lang="ko-KR" altLang="en-US" sz="1200" dirty="0"/>
                  <a:t>가 </a:t>
                </a:r>
                <a:r>
                  <a:rPr lang="en-US" altLang="ko-KR" sz="1200" dirty="0"/>
                  <a:t>0</a:t>
                </a:r>
                <a:r>
                  <a:rPr lang="ko-KR" altLang="en-US" sz="1200" dirty="0"/>
                  <a:t>일 때</a:t>
                </a:r>
                <a:r>
                  <a:rPr lang="en-US" altLang="ko-KR" sz="1200" dirty="0"/>
                  <a:t>,</a:t>
                </a:r>
                <a14:m>
                  <m:oMath xmlns:m="http://schemas.openxmlformats.org/officeDocument/2006/math">
                    <m:acc>
                      <m:accPr>
                        <m:chr m:val="̂"/>
                        <m:ctrlPr>
                          <a:rPr lang="en-US" altLang="ko-KR" sz="1200" i="1" smtClean="0">
                            <a:latin typeface="Cambria Math" panose="02040503050406030204" pitchFamily="18" charset="0"/>
                          </a:rPr>
                        </m:ctrlPr>
                      </m:accPr>
                      <m:e>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𝑌</m:t>
                        </m:r>
                      </m:e>
                    </m:acc>
                  </m:oMath>
                </a14:m>
                <a:br>
                  <a:rPr lang="ko-KR" altLang="en-US" sz="1200" dirty="0"/>
                </a:br>
                <a:r>
                  <a:rPr lang="en-US" altLang="ko-KR" sz="1200" dirty="0"/>
                  <a:t>2) </a:t>
                </a:r>
                <a:r>
                  <a:rPr lang="ko-KR" altLang="en-US" sz="1200" dirty="0"/>
                  <a:t>기울기 </a:t>
                </a:r>
                <a:r>
                  <a:rPr lang="en-US" altLang="ko-KR" sz="1200" dirty="0"/>
                  <a:t>(b)</a:t>
                </a:r>
                <a:endParaRPr lang="en-US" altLang="ko-KR" sz="1200" dirty="0">
                  <a:latin typeface="se-nanumgothic"/>
                </a:endParaRPr>
              </a:p>
              <a:p>
                <a:pPr fontAlgn="base">
                  <a:lnSpc>
                    <a:spcPct val="150000"/>
                  </a:lnSpc>
                </a:pPr>
                <a:r>
                  <a:rPr lang="en-US" altLang="ko-KR" sz="1200" b="1" i="1" dirty="0"/>
                  <a:t>X</a:t>
                </a:r>
                <a:r>
                  <a:rPr lang="ko-KR" altLang="en-US" sz="1200" b="1" i="1" dirty="0"/>
                  <a:t>가 </a:t>
                </a:r>
                <a:r>
                  <a:rPr lang="en-US" altLang="ko-KR" sz="1200" b="1" i="1" dirty="0"/>
                  <a:t>1 </a:t>
                </a:r>
                <a:r>
                  <a:rPr lang="ko-KR" altLang="en-US" sz="1200" b="1" i="1" dirty="0"/>
                  <a:t>단위 증가할 때 </a:t>
                </a:r>
                <a:r>
                  <a:rPr lang="en-US" altLang="ko-KR" sz="1200" b="1" i="1" dirty="0"/>
                  <a:t>Y </a:t>
                </a:r>
                <a:r>
                  <a:rPr lang="ko-KR" altLang="en-US" sz="1200" b="1" i="1" dirty="0"/>
                  <a:t>는 회귀계수 배 평균적으로 증가하는 것으로 해석 가능</a:t>
                </a:r>
                <a:br>
                  <a:rPr lang="ko-KR" altLang="en-US" sz="1200" b="1" i="1" dirty="0"/>
                </a:br>
                <a:r>
                  <a:rPr lang="en-US" altLang="ko-KR" sz="1200" b="1" u="sng" dirty="0">
                    <a:sym typeface="Wingdings" panose="05000000000000000000" pitchFamily="2" charset="2"/>
                  </a:rPr>
                  <a:t> </a:t>
                </a:r>
                <a:r>
                  <a:rPr lang="ko-KR" altLang="en-US" sz="1200" b="1" u="sng" dirty="0">
                    <a:latin typeface="inherit"/>
                  </a:rPr>
                  <a:t>비표준화 회귀 계수는 측정 단위의 영향을 받기 때문에 이를 </a:t>
                </a:r>
                <a:r>
                  <a:rPr lang="ko-KR" altLang="en-US" sz="1200" b="1" u="sng" dirty="0" err="1">
                    <a:latin typeface="inherit"/>
                  </a:rPr>
                  <a:t>표준화하여</a:t>
                </a:r>
                <a:r>
                  <a:rPr lang="ko-KR" altLang="en-US" sz="1200" b="1" u="sng" dirty="0">
                    <a:latin typeface="inherit"/>
                  </a:rPr>
                  <a:t> 사용</a:t>
                </a:r>
                <a:r>
                  <a:rPr lang="ko-KR" altLang="en-US" sz="1200" b="1" u="sng" dirty="0">
                    <a:latin typeface="se-nanumgothic"/>
                  </a:rPr>
                  <a:t>하기도 한다</a:t>
                </a:r>
                <a:r>
                  <a:rPr lang="en-US" altLang="ko-KR" sz="1200" b="1" u="sng" dirty="0">
                    <a:latin typeface="se-nanumgothic"/>
                  </a:rPr>
                  <a:t>.</a:t>
                </a:r>
              </a:p>
              <a:p>
                <a:pPr fontAlgn="base">
                  <a:lnSpc>
                    <a:spcPct val="150000"/>
                  </a:lnSpc>
                </a:pPr>
                <a:r>
                  <a:rPr lang="en-US" altLang="ko-KR" sz="1200" b="1" dirty="0">
                    <a:latin typeface="se-nanumgothic"/>
                  </a:rPr>
                  <a:t>2. ​</a:t>
                </a:r>
                <a:r>
                  <a:rPr lang="ko-KR" altLang="en-US" sz="1200" b="1" dirty="0">
                    <a:highlight>
                      <a:srgbClr val="FFFF00"/>
                    </a:highlight>
                    <a:latin typeface="inherit"/>
                  </a:rPr>
                  <a:t>표준화 회귀계수</a:t>
                </a:r>
                <a:r>
                  <a:rPr lang="en-US" altLang="ko-KR" sz="1200" b="1" dirty="0">
                    <a:highlight>
                      <a:srgbClr val="FFFF00"/>
                    </a:highlight>
                    <a:latin typeface="inherit"/>
                  </a:rPr>
                  <a:t>(</a:t>
                </a:r>
                <a:r>
                  <a:rPr lang="en-US" altLang="ko-KR" sz="1200" b="1" dirty="0">
                    <a:latin typeface="inherit"/>
                  </a:rPr>
                  <a:t>Standardized Regression Coefficient)  </a:t>
                </a:r>
              </a:p>
              <a:p>
                <a:pPr marL="171450" indent="-171450" fontAlgn="base">
                  <a:lnSpc>
                    <a:spcPct val="150000"/>
                  </a:lnSpc>
                  <a:buFont typeface="Arial" panose="020B0604020202020204" pitchFamily="34" charset="0"/>
                  <a:buChar char="•"/>
                </a:pPr>
                <a:r>
                  <a:rPr lang="ko-KR" altLang="en-US" sz="1200" dirty="0"/>
                  <a:t>모든 독립변수들의 </a:t>
                </a:r>
                <a:r>
                  <a:rPr lang="ko-KR" altLang="en-US" sz="1200" b="1" u="sng" dirty="0"/>
                  <a:t>단위를 통일화 시킨 회귀계수 </a:t>
                </a:r>
                <a:r>
                  <a:rPr lang="en-US" altLang="ko-KR" sz="1200" dirty="0">
                    <a:sym typeface="Wingdings" panose="05000000000000000000" pitchFamily="2" charset="2"/>
                  </a:rPr>
                  <a:t></a:t>
                </a:r>
                <a:r>
                  <a:rPr lang="en-US" altLang="ko-KR" sz="1200" dirty="0"/>
                  <a:t> </a:t>
                </a:r>
                <a:r>
                  <a:rPr lang="ko-KR" altLang="en-US" sz="1200" u="sng" dirty="0"/>
                  <a:t>독립변수 회귀계수 비교 가능</a:t>
                </a:r>
                <a:endParaRPr lang="en-US" altLang="ko-KR" sz="1200" u="sng" dirty="0"/>
              </a:p>
              <a:p>
                <a:pPr marL="171450" indent="-171450" fontAlgn="base">
                  <a:lnSpc>
                    <a:spcPct val="150000"/>
                  </a:lnSpc>
                  <a:buFont typeface="Arial" panose="020B0604020202020204" pitchFamily="34" charset="0"/>
                  <a:buChar char="•"/>
                </a:pPr>
                <a:r>
                  <a:rPr lang="en-US" altLang="ko-KR" sz="1200" dirty="0">
                    <a:sym typeface="Wingdings" panose="05000000000000000000" pitchFamily="2" charset="2"/>
                  </a:rPr>
                  <a:t> </a:t>
                </a:r>
                <a:r>
                  <a:rPr lang="ko-KR" altLang="en-US" sz="1200" dirty="0">
                    <a:sym typeface="Wingdings" panose="05000000000000000000" pitchFamily="2" charset="2"/>
                  </a:rPr>
                  <a:t>독립변수를 표준화 시킨 후 회귀분석한 경우와 동일 한 것 임</a:t>
                </a:r>
                <a:r>
                  <a:rPr lang="en-US" altLang="ko-KR" sz="1200" dirty="0">
                    <a:sym typeface="Wingdings" panose="05000000000000000000" pitchFamily="2" charset="2"/>
                  </a:rPr>
                  <a:t>!!!!</a:t>
                </a:r>
                <a:endParaRPr lang="en-US" altLang="ko-KR" sz="1200" dirty="0"/>
              </a:p>
              <a:p>
                <a:pPr marL="171450" indent="-171450" fontAlgn="base">
                  <a:lnSpc>
                    <a:spcPct val="150000"/>
                  </a:lnSpc>
                  <a:buFont typeface="Arial" panose="020B0604020202020204" pitchFamily="34" charset="0"/>
                  <a:buChar char="•"/>
                </a:pPr>
                <a:r>
                  <a:rPr lang="ko-KR" altLang="en-US" sz="1200" dirty="0"/>
                  <a:t>표준화한 회귀계수 의미는 종속변수 </a:t>
                </a:r>
                <a:r>
                  <a:rPr lang="en-US" altLang="ko-KR" sz="1200" dirty="0"/>
                  <a:t>Y</a:t>
                </a:r>
                <a:r>
                  <a:rPr lang="ko-KR" altLang="en-US" sz="1200" dirty="0"/>
                  <a:t>와 독립 변수 </a:t>
                </a:r>
                <a:r>
                  <a:rPr lang="en-US" altLang="ko-KR" sz="1200" dirty="0"/>
                  <a:t>X</a:t>
                </a:r>
                <a:r>
                  <a:rPr lang="ko-KR" altLang="en-US" sz="1200" dirty="0"/>
                  <a:t>에 대해 평균이 </a:t>
                </a:r>
                <a:r>
                  <a:rPr lang="en-US" altLang="ko-KR" sz="1200" dirty="0"/>
                  <a:t>0 </a:t>
                </a:r>
                <a:r>
                  <a:rPr lang="ko-KR" altLang="en-US" sz="1200" dirty="0"/>
                  <a:t>이고</a:t>
                </a:r>
                <a:r>
                  <a:rPr lang="en-US" altLang="ko-KR" sz="1200" dirty="0"/>
                  <a:t>, </a:t>
                </a:r>
                <a:r>
                  <a:rPr lang="ko-KR" altLang="en-US" sz="1200" dirty="0"/>
                  <a:t>표준편차가 </a:t>
                </a:r>
                <a:r>
                  <a:rPr lang="en-US" altLang="ko-KR" sz="1200" dirty="0"/>
                  <a:t>1</a:t>
                </a:r>
                <a:r>
                  <a:rPr lang="ko-KR" altLang="en-US" sz="1200" dirty="0"/>
                  <a:t>인 표준정규분포화 한 의미</a:t>
                </a:r>
                <a:endParaRPr lang="en-US" altLang="ko-KR" sz="1200" dirty="0"/>
              </a:p>
              <a:p>
                <a:pPr marL="171450" indent="-171450" fontAlgn="base">
                  <a:lnSpc>
                    <a:spcPct val="150000"/>
                  </a:lnSpc>
                  <a:buFont typeface="Arial" panose="020B0604020202020204" pitchFamily="34" charset="0"/>
                  <a:buChar char="•"/>
                </a:pPr>
                <a:r>
                  <a:rPr lang="ko-KR" altLang="en-US" sz="1200" b="1" i="1" u="sng" dirty="0"/>
                  <a:t>표준화 회귀계수는 </a:t>
                </a:r>
                <a:r>
                  <a:rPr lang="en-US" altLang="ko-KR" sz="1200" b="1" i="1" u="sng" dirty="0"/>
                  <a:t>X </a:t>
                </a:r>
                <a:r>
                  <a:rPr lang="ko-KR" altLang="en-US" sz="1200" b="1" i="1" u="sng" dirty="0"/>
                  <a:t>가 </a:t>
                </a:r>
                <a:r>
                  <a:rPr lang="en-US" altLang="ko-KR" sz="1200" b="1" i="1" u="sng" dirty="0"/>
                  <a:t>1 </a:t>
                </a:r>
                <a:r>
                  <a:rPr lang="ko-KR" altLang="en-US" sz="1200" b="1" i="1" u="sng" dirty="0"/>
                  <a:t>표준편차 증가할 때</a:t>
                </a:r>
                <a:r>
                  <a:rPr lang="en-US" altLang="ko-KR" sz="1200" b="1" i="1" u="sng" dirty="0"/>
                  <a:t>, Y </a:t>
                </a:r>
                <a:r>
                  <a:rPr lang="ko-KR" altLang="en-US" sz="1200" b="1" i="1" u="sng" dirty="0"/>
                  <a:t>표준편차의 평균적인 </a:t>
                </a:r>
                <a:r>
                  <a:rPr lang="ko-KR" altLang="en-US" sz="1200" b="1" i="1" u="sng" dirty="0" err="1"/>
                  <a:t>증가량을</a:t>
                </a:r>
                <a:r>
                  <a:rPr lang="ko-KR" altLang="en-US" sz="1200" b="1" i="1" u="sng" dirty="0"/>
                  <a:t> 의미</a:t>
                </a:r>
                <a:endParaRPr lang="en-US" altLang="ko-KR" sz="1200" b="1" i="1" u="sng" dirty="0"/>
              </a:p>
              <a:p>
                <a:pPr marL="171450" indent="-171450" fontAlgn="base">
                  <a:lnSpc>
                    <a:spcPct val="150000"/>
                  </a:lnSpc>
                  <a:buFont typeface="Arial" panose="020B0604020202020204" pitchFamily="34" charset="0"/>
                  <a:buChar char="•"/>
                </a:pPr>
                <a:r>
                  <a:rPr lang="ko-KR" altLang="en-US" sz="1200" dirty="0"/>
                  <a:t>다중 회귀분석의 경우</a:t>
                </a:r>
                <a:r>
                  <a:rPr lang="en-US" altLang="ko-KR" sz="1200" dirty="0"/>
                  <a:t>, </a:t>
                </a:r>
                <a:r>
                  <a:rPr lang="ko-KR" altLang="en-US" sz="1200" dirty="0"/>
                  <a:t>표준화 회귀계수를 구하면 </a:t>
                </a:r>
                <a:r>
                  <a:rPr lang="en-US" altLang="ko-KR" sz="1200" dirty="0"/>
                  <a:t>X </a:t>
                </a:r>
                <a:r>
                  <a:rPr lang="ko-KR" altLang="en-US" sz="1200" dirty="0"/>
                  <a:t>변수들의 종속변수 </a:t>
                </a:r>
                <a:r>
                  <a:rPr lang="en-US" altLang="ko-KR" sz="1200" dirty="0"/>
                  <a:t>Y</a:t>
                </a:r>
                <a:r>
                  <a:rPr lang="ko-KR" altLang="en-US" sz="1200" dirty="0"/>
                  <a:t>에 대한 상대적 영향도를 의미</a:t>
                </a:r>
                <a:endParaRPr lang="ko-KR" altLang="en-US" sz="1200" i="0" dirty="0">
                  <a:effectLst/>
                  <a:latin typeface="Dotum" panose="020B0600000101010101" pitchFamily="50" charset="-127"/>
                  <a:ea typeface="Dotum" panose="020B0600000101010101" pitchFamily="50" charset="-127"/>
                </a:endParaRPr>
              </a:p>
            </p:txBody>
          </p:sp>
        </mc:Choice>
        <mc:Fallback xmlns="">
          <p:sp>
            <p:nvSpPr>
              <p:cNvPr id="14" name="직사각형 13">
                <a:extLst>
                  <a:ext uri="{FF2B5EF4-FFF2-40B4-BE49-F238E27FC236}">
                    <a16:creationId xmlns:a16="http://schemas.microsoft.com/office/drawing/2014/main" id="{4DD397A6-2D9B-4E08-9205-DA4B9E46D29A}"/>
                  </a:ext>
                </a:extLst>
              </p:cNvPr>
              <p:cNvSpPr>
                <a:spLocks noRot="1" noChangeAspect="1" noMove="1" noResize="1" noEditPoints="1" noAdjustHandles="1" noChangeArrowheads="1" noChangeShapeType="1" noTextEdit="1"/>
              </p:cNvSpPr>
              <p:nvPr/>
            </p:nvSpPr>
            <p:spPr>
              <a:xfrm>
                <a:off x="413288" y="1353292"/>
                <a:ext cx="8407183" cy="3665747"/>
              </a:xfrm>
              <a:prstGeom prst="rect">
                <a:avLst/>
              </a:prstGeom>
              <a:blipFill>
                <a:blip r:embed="rId2"/>
                <a:stretch>
                  <a:fillRect b="-332"/>
                </a:stretch>
              </a:blipFill>
              <a:ln>
                <a:solidFill>
                  <a:schemeClr val="accent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406477A-F022-46E7-A2F1-252ADCB0A130}"/>
                  </a:ext>
                </a:extLst>
              </p:cNvPr>
              <p:cNvSpPr txBox="1"/>
              <p:nvPr/>
            </p:nvSpPr>
            <p:spPr>
              <a:xfrm>
                <a:off x="3831041" y="5222804"/>
                <a:ext cx="2667000" cy="847411"/>
              </a:xfrm>
              <a:prstGeom prst="rect">
                <a:avLst/>
              </a:prstGeom>
              <a:solidFill>
                <a:schemeClr val="accent6">
                  <a:lumMod val="20000"/>
                  <a:lumOff val="80000"/>
                </a:schemeClr>
              </a:solidFill>
              <a:ln>
                <a:solidFill>
                  <a:schemeClr val="accent1"/>
                </a:solidFill>
              </a:ln>
            </p:spPr>
            <p:txBody>
              <a:bodyPr wrap="square" rtlCol="0">
                <a:spAutoFit/>
              </a:bodyPr>
              <a:lstStyle/>
              <a:p>
                <a:r>
                  <a:rPr lang="ko-KR" altLang="en-US" sz="1200" dirty="0"/>
                  <a:t>표준화회귀계수</a:t>
                </a:r>
                <a:endParaRPr lang="en-US" altLang="ko-KR" sz="1200" dirty="0"/>
              </a:p>
              <a:p>
                <a:r>
                  <a:rPr lang="en-US" altLang="ko-KR" sz="1200" dirty="0"/>
                  <a:t>= </a:t>
                </a:r>
                <a:r>
                  <a:rPr lang="ko-KR" altLang="en-US" sz="1200" dirty="0"/>
                  <a:t>비표준화 회귀계수 </a:t>
                </a:r>
                <a14:m>
                  <m:oMath xmlns:m="http://schemas.openxmlformats.org/officeDocument/2006/math">
                    <m:r>
                      <a:rPr lang="en-US" altLang="ko-KR" sz="1200" i="1" smtClean="0">
                        <a:latin typeface="Cambria Math" panose="02040503050406030204" pitchFamily="18" charset="0"/>
                        <a:ea typeface="Cambria Math" panose="02040503050406030204" pitchFamily="18" charset="0"/>
                      </a:rPr>
                      <m:t>÷</m:t>
                    </m:r>
                    <m:f>
                      <m:fPr>
                        <m:ctrlPr>
                          <a:rPr lang="en-US" altLang="ko-KR" sz="1200" i="1" smtClean="0">
                            <a:latin typeface="Cambria Math" panose="02040503050406030204" pitchFamily="18" charset="0"/>
                            <a:ea typeface="Cambria Math" panose="02040503050406030204" pitchFamily="18" charset="0"/>
                          </a:rPr>
                        </m:ctrlPr>
                      </m:fPr>
                      <m:num>
                        <m:sSub>
                          <m:sSubPr>
                            <m:ctrlPr>
                              <a:rPr lang="en-US" altLang="ko-KR" sz="1200" i="1" smtClean="0">
                                <a:latin typeface="Cambria Math" panose="02040503050406030204" pitchFamily="18" charset="0"/>
                                <a:ea typeface="Cambria Math" panose="02040503050406030204" pitchFamily="18" charset="0"/>
                              </a:rPr>
                            </m:ctrlPr>
                          </m:sSubPr>
                          <m:e>
                            <m:r>
                              <a:rPr lang="en-US" altLang="ko-KR" sz="1200" b="0" i="1" smtClean="0">
                                <a:latin typeface="Cambria Math" panose="02040503050406030204" pitchFamily="18" charset="0"/>
                                <a:ea typeface="Cambria Math" panose="02040503050406030204" pitchFamily="18" charset="0"/>
                              </a:rPr>
                              <m:t>𝑆𝐷</m:t>
                            </m:r>
                          </m:e>
                          <m:sub>
                            <m:r>
                              <a:rPr lang="en-US" altLang="ko-KR" sz="1200" b="0" i="1" smtClean="0">
                                <a:latin typeface="Cambria Math" panose="02040503050406030204" pitchFamily="18" charset="0"/>
                                <a:ea typeface="Cambria Math" panose="02040503050406030204" pitchFamily="18" charset="0"/>
                              </a:rPr>
                              <m:t>𝑌</m:t>
                            </m:r>
                          </m:sub>
                        </m:sSub>
                      </m:num>
                      <m:den>
                        <m:sSub>
                          <m:sSubPr>
                            <m:ctrlPr>
                              <a:rPr lang="en-US" altLang="ko-KR" sz="1200" i="1" smtClean="0">
                                <a:latin typeface="Cambria Math" panose="02040503050406030204" pitchFamily="18" charset="0"/>
                                <a:ea typeface="Cambria Math" panose="02040503050406030204" pitchFamily="18" charset="0"/>
                              </a:rPr>
                            </m:ctrlPr>
                          </m:sSubPr>
                          <m:e>
                            <m:r>
                              <a:rPr lang="en-US" altLang="ko-KR" sz="1200" b="0" i="1" smtClean="0">
                                <a:latin typeface="Cambria Math" panose="02040503050406030204" pitchFamily="18" charset="0"/>
                                <a:ea typeface="Cambria Math" panose="02040503050406030204" pitchFamily="18" charset="0"/>
                              </a:rPr>
                              <m:t>𝑆𝐷</m:t>
                            </m:r>
                          </m:e>
                          <m:sub>
                            <m:r>
                              <a:rPr lang="en-US" altLang="ko-KR" sz="1200" b="0" i="1" smtClean="0">
                                <a:latin typeface="Cambria Math" panose="02040503050406030204" pitchFamily="18" charset="0"/>
                                <a:ea typeface="Cambria Math" panose="02040503050406030204" pitchFamily="18" charset="0"/>
                              </a:rPr>
                              <m:t>𝑋</m:t>
                            </m:r>
                          </m:sub>
                        </m:sSub>
                      </m:den>
                    </m:f>
                  </m:oMath>
                </a14:m>
                <a:endParaRPr lang="en-US" altLang="ko-KR" sz="1200" dirty="0"/>
              </a:p>
              <a:p>
                <a:r>
                  <a:rPr lang="en-US" altLang="ko-KR" sz="1200" dirty="0"/>
                  <a:t>= </a:t>
                </a:r>
                <a:r>
                  <a:rPr lang="ko-KR" altLang="en-US" sz="1200" dirty="0"/>
                  <a:t>비표준화 회귀계수 </a:t>
                </a:r>
                <a14:m>
                  <m:oMath xmlns:m="http://schemas.openxmlformats.org/officeDocument/2006/math">
                    <m:r>
                      <a:rPr lang="en-US" altLang="ko-KR" sz="1200" i="1" smtClean="0">
                        <a:latin typeface="Cambria Math" panose="02040503050406030204" pitchFamily="18" charset="0"/>
                        <a:ea typeface="Cambria Math" panose="02040503050406030204" pitchFamily="18" charset="0"/>
                      </a:rPr>
                      <m:t>×</m:t>
                    </m:r>
                    <m:f>
                      <m:fPr>
                        <m:ctrlPr>
                          <a:rPr lang="en-US" altLang="ko-KR" sz="1200" i="1">
                            <a:latin typeface="Cambria Math" panose="02040503050406030204" pitchFamily="18" charset="0"/>
                            <a:ea typeface="Cambria Math" panose="02040503050406030204" pitchFamily="18" charset="0"/>
                          </a:rPr>
                        </m:ctrlPr>
                      </m:fPr>
                      <m:num>
                        <m:sSub>
                          <m:sSubPr>
                            <m:ctrlPr>
                              <a:rPr lang="en-US" altLang="ko-KR" sz="1200" i="1">
                                <a:latin typeface="Cambria Math" panose="02040503050406030204" pitchFamily="18" charset="0"/>
                                <a:ea typeface="Cambria Math" panose="02040503050406030204" pitchFamily="18" charset="0"/>
                              </a:rPr>
                            </m:ctrlPr>
                          </m:sSubPr>
                          <m:e>
                            <m:r>
                              <a:rPr lang="en-US" altLang="ko-KR" sz="1200" i="1">
                                <a:latin typeface="Cambria Math" panose="02040503050406030204" pitchFamily="18" charset="0"/>
                                <a:ea typeface="Cambria Math" panose="02040503050406030204" pitchFamily="18" charset="0"/>
                              </a:rPr>
                              <m:t>𝑆𝐷</m:t>
                            </m:r>
                          </m:e>
                          <m:sub>
                            <m:r>
                              <a:rPr lang="en-US" altLang="ko-KR" sz="1200" b="0" i="1" smtClean="0">
                                <a:latin typeface="Cambria Math" panose="02040503050406030204" pitchFamily="18" charset="0"/>
                                <a:ea typeface="Cambria Math" panose="02040503050406030204" pitchFamily="18" charset="0"/>
                              </a:rPr>
                              <m:t>𝑋</m:t>
                            </m:r>
                          </m:sub>
                        </m:sSub>
                      </m:num>
                      <m:den>
                        <m:sSub>
                          <m:sSubPr>
                            <m:ctrlPr>
                              <a:rPr lang="en-US" altLang="ko-KR" sz="1200" i="1">
                                <a:latin typeface="Cambria Math" panose="02040503050406030204" pitchFamily="18" charset="0"/>
                                <a:ea typeface="Cambria Math" panose="02040503050406030204" pitchFamily="18" charset="0"/>
                              </a:rPr>
                            </m:ctrlPr>
                          </m:sSubPr>
                          <m:e>
                            <m:r>
                              <a:rPr lang="en-US" altLang="ko-KR" sz="1200" i="1">
                                <a:latin typeface="Cambria Math" panose="02040503050406030204" pitchFamily="18" charset="0"/>
                                <a:ea typeface="Cambria Math" panose="02040503050406030204" pitchFamily="18" charset="0"/>
                              </a:rPr>
                              <m:t>𝑆𝐷</m:t>
                            </m:r>
                          </m:e>
                          <m:sub>
                            <m:r>
                              <a:rPr lang="en-US" altLang="ko-KR" sz="1200" b="0" i="1" smtClean="0">
                                <a:latin typeface="Cambria Math" panose="02040503050406030204" pitchFamily="18" charset="0"/>
                                <a:ea typeface="Cambria Math" panose="02040503050406030204" pitchFamily="18" charset="0"/>
                              </a:rPr>
                              <m:t>𝑌</m:t>
                            </m:r>
                          </m:sub>
                        </m:sSub>
                      </m:den>
                    </m:f>
                  </m:oMath>
                </a14:m>
                <a:endParaRPr lang="ko-KR" altLang="en-US" sz="1200" dirty="0"/>
              </a:p>
            </p:txBody>
          </p:sp>
        </mc:Choice>
        <mc:Fallback xmlns="">
          <p:sp>
            <p:nvSpPr>
              <p:cNvPr id="5" name="TextBox 4">
                <a:extLst>
                  <a:ext uri="{FF2B5EF4-FFF2-40B4-BE49-F238E27FC236}">
                    <a16:creationId xmlns:a16="http://schemas.microsoft.com/office/drawing/2014/main" id="{0406477A-F022-46E7-A2F1-252ADCB0A130}"/>
                  </a:ext>
                </a:extLst>
              </p:cNvPr>
              <p:cNvSpPr txBox="1">
                <a:spLocks noRot="1" noChangeAspect="1" noMove="1" noResize="1" noEditPoints="1" noAdjustHandles="1" noChangeArrowheads="1" noChangeShapeType="1" noTextEdit="1"/>
              </p:cNvSpPr>
              <p:nvPr/>
            </p:nvSpPr>
            <p:spPr>
              <a:xfrm>
                <a:off x="3831041" y="5222804"/>
                <a:ext cx="2667000" cy="847411"/>
              </a:xfrm>
              <a:prstGeom prst="rect">
                <a:avLst/>
              </a:prstGeom>
              <a:blipFill>
                <a:blip r:embed="rId3"/>
                <a:stretch>
                  <a:fillRect t="-709"/>
                </a:stretch>
              </a:blipFill>
              <a:ln>
                <a:solidFill>
                  <a:schemeClr val="accent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A0E6B7-DACD-47C0-BD30-08809CE77189}"/>
                  </a:ext>
                </a:extLst>
              </p:cNvPr>
              <p:cNvSpPr txBox="1"/>
              <p:nvPr/>
            </p:nvSpPr>
            <p:spPr>
              <a:xfrm>
                <a:off x="440706" y="5222804"/>
                <a:ext cx="3062305" cy="780791"/>
              </a:xfrm>
              <a:prstGeom prst="rect">
                <a:avLst/>
              </a:prstGeom>
              <a:solidFill>
                <a:schemeClr val="accent5">
                  <a:lumMod val="20000"/>
                  <a:lumOff val="80000"/>
                </a:schemeClr>
              </a:solidFill>
              <a:ln>
                <a:solidFill>
                  <a:schemeClr val="accent1"/>
                </a:solidFill>
              </a:ln>
            </p:spPr>
            <p:txBody>
              <a:bodyPr wrap="square" rtlCol="0">
                <a:spAutoFit/>
              </a:bodyPr>
              <a:lstStyle/>
              <a:p>
                <a:r>
                  <a:rPr lang="ko-KR" altLang="en-US" sz="1200" dirty="0"/>
                  <a:t>표준화회귀계수 </a:t>
                </a:r>
                <a:r>
                  <a:rPr lang="en-US" altLang="ko-KR" sz="1200" dirty="0"/>
                  <a:t>= </a:t>
                </a:r>
                <a14:m>
                  <m:oMath xmlns:m="http://schemas.openxmlformats.org/officeDocument/2006/math">
                    <m:f>
                      <m:fPr>
                        <m:ctrlPr>
                          <a:rPr lang="en-US" altLang="ko-KR" sz="1400" i="1" smtClean="0">
                            <a:latin typeface="Cambria Math" panose="02040503050406030204" pitchFamily="18" charset="0"/>
                          </a:rPr>
                        </m:ctrlPr>
                      </m:fPr>
                      <m:num>
                        <m:r>
                          <a:rPr lang="ko-KR" altLang="en-US" sz="1400" i="1">
                            <a:latin typeface="Cambria Math" panose="02040503050406030204" pitchFamily="18" charset="0"/>
                          </a:rPr>
                          <m:t>비</m:t>
                        </m:r>
                        <m:r>
                          <a:rPr lang="ko-KR" altLang="en-US" sz="1400" i="1" smtClean="0">
                            <a:latin typeface="Cambria Math" panose="02040503050406030204" pitchFamily="18" charset="0"/>
                          </a:rPr>
                          <m:t>표</m:t>
                        </m:r>
                        <m:r>
                          <a:rPr lang="ko-KR" altLang="en-US" sz="1400" i="1">
                            <a:latin typeface="Cambria Math" panose="02040503050406030204" pitchFamily="18" charset="0"/>
                          </a:rPr>
                          <m:t>준</m:t>
                        </m:r>
                        <m:r>
                          <a:rPr lang="ko-KR" altLang="en-US" sz="1400" i="1" smtClean="0">
                            <a:latin typeface="Cambria Math" panose="02040503050406030204" pitchFamily="18" charset="0"/>
                          </a:rPr>
                          <m:t>화</m:t>
                        </m:r>
                        <m:r>
                          <a:rPr lang="en-US" altLang="ko-KR" sz="1400" b="0" i="1" smtClean="0">
                            <a:latin typeface="Cambria Math" panose="02040503050406030204" pitchFamily="18" charset="0"/>
                          </a:rPr>
                          <m:t> </m:t>
                        </m:r>
                        <m:r>
                          <a:rPr lang="ko-KR" altLang="en-US" sz="1400" i="1">
                            <a:latin typeface="Cambria Math" panose="02040503050406030204" pitchFamily="18" charset="0"/>
                          </a:rPr>
                          <m:t>회</m:t>
                        </m:r>
                        <m:r>
                          <a:rPr lang="ko-KR" altLang="en-US" sz="1400" i="1" smtClean="0">
                            <a:latin typeface="Cambria Math" panose="02040503050406030204" pitchFamily="18" charset="0"/>
                          </a:rPr>
                          <m:t>귀</m:t>
                        </m:r>
                        <m:r>
                          <a:rPr lang="ko-KR" altLang="en-US" sz="1400" i="1">
                            <a:latin typeface="Cambria Math" panose="02040503050406030204" pitchFamily="18" charset="0"/>
                          </a:rPr>
                          <m:t>계</m:t>
                        </m:r>
                        <m:r>
                          <a:rPr lang="ko-KR" altLang="en-US" sz="1400" i="1" smtClean="0">
                            <a:latin typeface="Cambria Math" panose="02040503050406030204" pitchFamily="18" charset="0"/>
                          </a:rPr>
                          <m:t>수</m:t>
                        </m:r>
                        <m:r>
                          <a:rPr lang="en-US" altLang="ko-KR" sz="1400" b="0" i="1" smtClean="0">
                            <a:latin typeface="Cambria Math" panose="02040503050406030204" pitchFamily="18" charset="0"/>
                          </a:rPr>
                          <m:t> </m:t>
                        </m:r>
                      </m:num>
                      <m:den>
                        <m:f>
                          <m:fPr>
                            <m:ctrlPr>
                              <a:rPr lang="en-US" altLang="ko-KR" sz="1400" i="1">
                                <a:latin typeface="Cambria Math" panose="02040503050406030204" pitchFamily="18" charset="0"/>
                                <a:ea typeface="Cambria Math" panose="02040503050406030204" pitchFamily="18" charset="0"/>
                              </a:rPr>
                            </m:ctrlPr>
                          </m:fPr>
                          <m:num>
                            <m:sSub>
                              <m:sSubPr>
                                <m:ctrlPr>
                                  <a:rPr lang="en-US" altLang="ko-KR" sz="1400" i="1">
                                    <a:latin typeface="Cambria Math" panose="02040503050406030204" pitchFamily="18" charset="0"/>
                                    <a:ea typeface="Cambria Math" panose="02040503050406030204" pitchFamily="18" charset="0"/>
                                  </a:rPr>
                                </m:ctrlPr>
                              </m:sSubPr>
                              <m:e>
                                <m:r>
                                  <a:rPr lang="en-US" altLang="ko-KR" sz="1400" i="1">
                                    <a:latin typeface="Cambria Math" panose="02040503050406030204" pitchFamily="18" charset="0"/>
                                    <a:ea typeface="Cambria Math" panose="02040503050406030204" pitchFamily="18" charset="0"/>
                                  </a:rPr>
                                  <m:t>𝑆𝐷</m:t>
                                </m:r>
                              </m:e>
                              <m:sub>
                                <m:r>
                                  <a:rPr lang="en-US" altLang="ko-KR" sz="1400" i="1">
                                    <a:latin typeface="Cambria Math" panose="02040503050406030204" pitchFamily="18" charset="0"/>
                                    <a:ea typeface="Cambria Math" panose="02040503050406030204" pitchFamily="18" charset="0"/>
                                  </a:rPr>
                                  <m:t>𝑌</m:t>
                                </m:r>
                              </m:sub>
                            </m:sSub>
                          </m:num>
                          <m:den>
                            <m:sSub>
                              <m:sSubPr>
                                <m:ctrlPr>
                                  <a:rPr lang="en-US" altLang="ko-KR" sz="1400" i="1">
                                    <a:latin typeface="Cambria Math" panose="02040503050406030204" pitchFamily="18" charset="0"/>
                                    <a:ea typeface="Cambria Math" panose="02040503050406030204" pitchFamily="18" charset="0"/>
                                  </a:rPr>
                                </m:ctrlPr>
                              </m:sSubPr>
                              <m:e>
                                <m:r>
                                  <a:rPr lang="en-US" altLang="ko-KR" sz="1400" i="1">
                                    <a:latin typeface="Cambria Math" panose="02040503050406030204" pitchFamily="18" charset="0"/>
                                    <a:ea typeface="Cambria Math" panose="02040503050406030204" pitchFamily="18" charset="0"/>
                                  </a:rPr>
                                  <m:t>𝑆𝐷</m:t>
                                </m:r>
                              </m:e>
                              <m:sub>
                                <m:r>
                                  <a:rPr lang="en-US" altLang="ko-KR" sz="1400" i="1">
                                    <a:latin typeface="Cambria Math" panose="02040503050406030204" pitchFamily="18" charset="0"/>
                                    <a:ea typeface="Cambria Math" panose="02040503050406030204" pitchFamily="18" charset="0"/>
                                  </a:rPr>
                                  <m:t>𝑋</m:t>
                                </m:r>
                              </m:sub>
                            </m:sSub>
                          </m:den>
                        </m:f>
                      </m:den>
                    </m:f>
                  </m:oMath>
                </a14:m>
                <a:endParaRPr lang="en-US" altLang="ko-KR" sz="1400" dirty="0"/>
              </a:p>
              <a:p>
                <a:endParaRPr lang="ko-KR" altLang="en-US" sz="1200" dirty="0"/>
              </a:p>
            </p:txBody>
          </p:sp>
        </mc:Choice>
        <mc:Fallback xmlns="">
          <p:sp>
            <p:nvSpPr>
              <p:cNvPr id="15" name="TextBox 14">
                <a:extLst>
                  <a:ext uri="{FF2B5EF4-FFF2-40B4-BE49-F238E27FC236}">
                    <a16:creationId xmlns:a16="http://schemas.microsoft.com/office/drawing/2014/main" id="{5DA0E6B7-DACD-47C0-BD30-08809CE77189}"/>
                  </a:ext>
                </a:extLst>
              </p:cNvPr>
              <p:cNvSpPr txBox="1">
                <a:spLocks noRot="1" noChangeAspect="1" noMove="1" noResize="1" noEditPoints="1" noAdjustHandles="1" noChangeArrowheads="1" noChangeShapeType="1" noTextEdit="1"/>
              </p:cNvSpPr>
              <p:nvPr/>
            </p:nvSpPr>
            <p:spPr>
              <a:xfrm>
                <a:off x="440706" y="5222804"/>
                <a:ext cx="3062305" cy="780791"/>
              </a:xfrm>
              <a:prstGeom prst="rect">
                <a:avLst/>
              </a:prstGeom>
              <a:blipFill>
                <a:blip r:embed="rId4"/>
                <a:stretch>
                  <a:fillRect/>
                </a:stretch>
              </a:blipFill>
              <a:ln>
                <a:solidFill>
                  <a:schemeClr val="accent1"/>
                </a:solidFill>
              </a:ln>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id="{DE2F8738-A2AF-4B48-86BB-2D9052790E55}"/>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20" name="제목 1">
            <a:extLst>
              <a:ext uri="{FF2B5EF4-FFF2-40B4-BE49-F238E27FC236}">
                <a16:creationId xmlns:a16="http://schemas.microsoft.com/office/drawing/2014/main" id="{496C342F-9ACD-47C0-BB6E-8FD2E81599F6}"/>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4247039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54</a:t>
            </a:fld>
            <a:endParaRPr lang="ko-KR" altLang="en-US"/>
          </a:p>
        </p:txBody>
      </p:sp>
      <p:sp>
        <p:nvSpPr>
          <p:cNvPr id="13" name="제목 1">
            <a:extLst>
              <a:ext uri="{FF2B5EF4-FFF2-40B4-BE49-F238E27FC236}">
                <a16:creationId xmlns:a16="http://schemas.microsoft.com/office/drawing/2014/main" id="{A468D416-052F-46C4-AEA3-DB7D14BC65FF}"/>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EE083FC8-2CE3-4A65-88D8-64124074EEC6}"/>
              </a:ext>
            </a:extLst>
          </p:cNvPr>
          <p:cNvSpPr>
            <a:spLocks noGrp="1"/>
          </p:cNvSpPr>
          <p:nvPr>
            <p:ph type="ftr" sz="quarter" idx="11"/>
          </p:nvPr>
        </p:nvSpPr>
        <p:spPr/>
        <p:txBody>
          <a:bodyPr/>
          <a:lstStyle/>
          <a:p>
            <a:r>
              <a:rPr lang="en-US" altLang="ko-KR" dirty="0"/>
              <a:t>UBION PBL- FBA</a:t>
            </a:r>
            <a:endParaRPr lang="ko-KR" altLang="en-US" dirty="0"/>
          </a:p>
        </p:txBody>
      </p:sp>
      <p:sp>
        <p:nvSpPr>
          <p:cNvPr id="9" name="TextBox 8">
            <a:extLst>
              <a:ext uri="{FF2B5EF4-FFF2-40B4-BE49-F238E27FC236}">
                <a16:creationId xmlns:a16="http://schemas.microsoft.com/office/drawing/2014/main" id="{A8FBD14E-221F-4921-9B54-2426C13E4CC4}"/>
              </a:ext>
            </a:extLst>
          </p:cNvPr>
          <p:cNvSpPr txBox="1"/>
          <p:nvPr/>
        </p:nvSpPr>
        <p:spPr>
          <a:xfrm>
            <a:off x="4114800" y="2973897"/>
            <a:ext cx="65" cy="276999"/>
          </a:xfrm>
          <a:prstGeom prst="rect">
            <a:avLst/>
          </a:prstGeom>
          <a:noFill/>
        </p:spPr>
        <p:txBody>
          <a:bodyPr wrap="none" lIns="0" tIns="0" rIns="0" bIns="0" rtlCol="0">
            <a:spAutoFit/>
          </a:bodyPr>
          <a:lstStyle/>
          <a:p>
            <a:endParaRPr lang="ko-KR" altLang="en-US" dirty="0"/>
          </a:p>
        </p:txBody>
      </p:sp>
      <p:sp>
        <p:nvSpPr>
          <p:cNvPr id="10" name="Rectangle 2">
            <a:extLst>
              <a:ext uri="{FF2B5EF4-FFF2-40B4-BE49-F238E27FC236}">
                <a16:creationId xmlns:a16="http://schemas.microsoft.com/office/drawing/2014/main" id="{974930DC-A293-43BE-91C7-51BE466E22B9}"/>
              </a:ext>
            </a:extLst>
          </p:cNvPr>
          <p:cNvSpPr>
            <a:spLocks noChangeArrowheads="1"/>
          </p:cNvSpPr>
          <p:nvPr/>
        </p:nvSpPr>
        <p:spPr bwMode="auto">
          <a:xfrm>
            <a:off x="592541" y="179409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mc:AlternateContent xmlns:mc="http://schemas.openxmlformats.org/markup-compatibility/2006" xmlns:a14="http://schemas.microsoft.com/office/drawing/2010/main">
        <mc:Choice Requires="a14">
          <p:graphicFrame>
            <p:nvGraphicFramePr>
              <p:cNvPr id="2" name="표 1">
                <a:extLst>
                  <a:ext uri="{FF2B5EF4-FFF2-40B4-BE49-F238E27FC236}">
                    <a16:creationId xmlns:a16="http://schemas.microsoft.com/office/drawing/2014/main" id="{2B1E6ABB-F5D3-41D9-BA2E-205B30F755D5}"/>
                  </a:ext>
                </a:extLst>
              </p:cNvPr>
              <p:cNvGraphicFramePr>
                <a:graphicFrameLocks noGrp="1"/>
              </p:cNvGraphicFramePr>
              <p:nvPr>
                <p:extLst>
                  <p:ext uri="{D42A27DB-BD31-4B8C-83A1-F6EECF244321}">
                    <p14:modId xmlns:p14="http://schemas.microsoft.com/office/powerpoint/2010/main" val="1182401325"/>
                  </p:ext>
                </p:extLst>
              </p:nvPr>
            </p:nvGraphicFramePr>
            <p:xfrm>
              <a:off x="547627" y="1310296"/>
              <a:ext cx="8048746" cy="2260537"/>
            </p:xfrm>
            <a:graphic>
              <a:graphicData uri="http://schemas.openxmlformats.org/drawingml/2006/table">
                <a:tbl>
                  <a:tblPr firstRow="1" bandRow="1">
                    <a:tableStyleId>{5C22544A-7EE6-4342-B048-85BDC9FD1C3A}</a:tableStyleId>
                  </a:tblPr>
                  <a:tblGrid>
                    <a:gridCol w="4024373">
                      <a:extLst>
                        <a:ext uri="{9D8B030D-6E8A-4147-A177-3AD203B41FA5}">
                          <a16:colId xmlns:a16="http://schemas.microsoft.com/office/drawing/2014/main" val="2113638946"/>
                        </a:ext>
                      </a:extLst>
                    </a:gridCol>
                    <a:gridCol w="4024373">
                      <a:extLst>
                        <a:ext uri="{9D8B030D-6E8A-4147-A177-3AD203B41FA5}">
                          <a16:colId xmlns:a16="http://schemas.microsoft.com/office/drawing/2014/main" val="4051661433"/>
                        </a:ext>
                      </a:extLst>
                    </a:gridCol>
                  </a:tblGrid>
                  <a:tr h="272919">
                    <a:tc>
                      <a:txBody>
                        <a:bodyPr/>
                        <a:lstStyle/>
                        <a:p>
                          <a:pPr algn="ctr" latinLnBrk="1">
                            <a:lnSpc>
                              <a:spcPct val="150000"/>
                            </a:lnSpc>
                          </a:pPr>
                          <a:r>
                            <a:rPr lang="ko-KR" altLang="en-US" sz="1400" b="0" dirty="0">
                              <a:latin typeface="inherit"/>
                            </a:rPr>
                            <a:t>비표준화 회귀계수</a:t>
                          </a:r>
                          <a:r>
                            <a:rPr lang="en-US" altLang="ko-KR" sz="1400" b="0" dirty="0">
                              <a:latin typeface="inherit"/>
                            </a:rPr>
                            <a:t> ( b) </a:t>
                          </a:r>
                          <a:endParaRPr lang="ko-KR" altLang="en-US" sz="1400" b="0" dirty="0"/>
                        </a:p>
                      </a:txBody>
                      <a:tcPr/>
                    </a:tc>
                    <a:tc>
                      <a:txBody>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lang="ko-KR" altLang="en-US" sz="1400" b="0" dirty="0">
                              <a:latin typeface="inherit"/>
                            </a:rPr>
                            <a:t>표준화 회귀계수 </a:t>
                          </a:r>
                          <a:r>
                            <a:rPr lang="en-US" altLang="ko-KR" sz="1400" b="0" dirty="0">
                              <a:latin typeface="inherit"/>
                            </a:rPr>
                            <a:t>( </a:t>
                          </a:r>
                          <a14:m>
                            <m:oMath xmlns:m="http://schemas.openxmlformats.org/officeDocument/2006/math">
                              <m:r>
                                <a:rPr lang="ko-KR" altLang="en-US" sz="1400" b="0" i="1" smtClean="0">
                                  <a:latin typeface="Cambria Math" panose="02040503050406030204" pitchFamily="18" charset="0"/>
                                </a:rPr>
                                <m:t>𝛽</m:t>
                              </m:r>
                            </m:oMath>
                          </a14:m>
                          <a:r>
                            <a:rPr lang="ko-KR" altLang="en-US" sz="1400" b="0" dirty="0"/>
                            <a:t> </a:t>
                          </a:r>
                          <a:r>
                            <a:rPr lang="en-US" altLang="ko-KR" sz="1400" b="0" dirty="0"/>
                            <a:t>)</a:t>
                          </a:r>
                          <a:endParaRPr lang="ko-KR" altLang="en-US" sz="1400" b="0" dirty="0"/>
                        </a:p>
                      </a:txBody>
                      <a:tcPr/>
                    </a:tc>
                    <a:extLst>
                      <a:ext uri="{0D108BD9-81ED-4DB2-BD59-A6C34878D82A}">
                        <a16:rowId xmlns:a16="http://schemas.microsoft.com/office/drawing/2014/main" val="1392795228"/>
                      </a:ext>
                    </a:extLst>
                  </a:tr>
                  <a:tr h="274320">
                    <a:tc>
                      <a:txBody>
                        <a:bodyPr/>
                        <a:lstStyle/>
                        <a:p>
                          <a:pPr fontAlgn="base">
                            <a:lnSpc>
                              <a:spcPct val="150000"/>
                            </a:lnSpc>
                          </a:pPr>
                          <a:r>
                            <a:rPr lang="en-US" altLang="ko-KR" sz="1200" b="0" i="0" kern="1200" dirty="0">
                              <a:solidFill>
                                <a:schemeClr val="dk1"/>
                              </a:solidFill>
                              <a:effectLst/>
                              <a:latin typeface="+mn-lt"/>
                              <a:ea typeface="+mn-ea"/>
                              <a:cs typeface="+mn-cs"/>
                            </a:rPr>
                            <a:t>b</a:t>
                          </a:r>
                          <a:r>
                            <a:rPr lang="ko-KR" altLang="en-US" sz="1200" b="0" i="0" kern="1200" dirty="0">
                              <a:solidFill>
                                <a:schemeClr val="dk1"/>
                              </a:solidFill>
                              <a:effectLst/>
                              <a:latin typeface="+mn-lt"/>
                              <a:ea typeface="+mn-ea"/>
                              <a:cs typeface="+mn-cs"/>
                            </a:rPr>
                            <a:t>는 </a:t>
                          </a:r>
                          <a:r>
                            <a:rPr lang="en-US" altLang="ko-KR" sz="1200" b="1" i="0" kern="1200" dirty="0">
                              <a:solidFill>
                                <a:schemeClr val="dk1"/>
                              </a:solidFill>
                              <a:effectLst/>
                              <a:latin typeface="+mn-lt"/>
                              <a:ea typeface="+mn-ea"/>
                              <a:cs typeface="+mn-cs"/>
                            </a:rPr>
                            <a:t>X</a:t>
                          </a:r>
                          <a:r>
                            <a:rPr lang="ko-KR" altLang="en-US" sz="1200" b="0" i="0" kern="1200" dirty="0">
                              <a:solidFill>
                                <a:schemeClr val="dk1"/>
                              </a:solidFill>
                              <a:effectLst/>
                              <a:latin typeface="+mn-lt"/>
                              <a:ea typeface="+mn-ea"/>
                              <a:cs typeface="+mn-cs"/>
                            </a:rPr>
                            <a:t>와 </a:t>
                          </a:r>
                          <a:r>
                            <a:rPr lang="en-US" altLang="ko-KR" sz="1200" b="1" i="0" kern="1200" dirty="0">
                              <a:solidFill>
                                <a:schemeClr val="dk1"/>
                              </a:solidFill>
                              <a:effectLst/>
                              <a:latin typeface="+mn-lt"/>
                              <a:ea typeface="+mn-ea"/>
                              <a:cs typeface="+mn-cs"/>
                            </a:rPr>
                            <a:t>Y</a:t>
                          </a:r>
                          <a:r>
                            <a:rPr lang="ko-KR" altLang="en-US" sz="1200" b="0" i="0" kern="1200" dirty="0">
                              <a:solidFill>
                                <a:schemeClr val="dk1"/>
                              </a:solidFill>
                              <a:effectLst/>
                              <a:latin typeface="+mn-lt"/>
                              <a:ea typeface="+mn-ea"/>
                              <a:cs typeface="+mn-cs"/>
                            </a:rPr>
                            <a:t>의 측정 단위의 영향을 받는다</a:t>
                          </a:r>
                          <a:endParaRPr lang="ko-KR" altLang="en-US" sz="1200" dirty="0"/>
                        </a:p>
                      </a:txBody>
                      <a:tcPr>
                        <a:solidFill>
                          <a:schemeClr val="bg1">
                            <a:lumMod val="95000"/>
                          </a:schemeClr>
                        </a:solidFill>
                      </a:tcPr>
                    </a:tc>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측정단위의 영향을 받지 않는다</a:t>
                          </a:r>
                          <a:endParaRPr lang="ko-KR" altLang="en-US" sz="1200" dirty="0"/>
                        </a:p>
                      </a:txBody>
                      <a:tcPr>
                        <a:solidFill>
                          <a:schemeClr val="bg1">
                            <a:lumMod val="95000"/>
                          </a:schemeClr>
                        </a:solidFill>
                      </a:tcPr>
                    </a:tc>
                    <a:extLst>
                      <a:ext uri="{0D108BD9-81ED-4DB2-BD59-A6C34878D82A}">
                        <a16:rowId xmlns:a16="http://schemas.microsoft.com/office/drawing/2014/main" val="2017183346"/>
                      </a:ext>
                    </a:extLst>
                  </a:tr>
                  <a:tr h="265031">
                    <a:tc>
                      <a:txBody>
                        <a:bodyPr/>
                        <a:lstStyle/>
                        <a:p>
                          <a:pPr fontAlgn="base">
                            <a:lnSpc>
                              <a:spcPct val="150000"/>
                            </a:lnSpc>
                          </a:pPr>
                          <a:r>
                            <a:rPr lang="ko-KR" altLang="en-US" sz="1200" dirty="0"/>
                            <a:t>절편 값  </a:t>
                          </a:r>
                          <a:r>
                            <a:rPr lang="en-US" altLang="ko-KR" sz="1200" dirty="0"/>
                            <a:t>:  </a:t>
                          </a:r>
                          <a:r>
                            <a:rPr lang="en-US" altLang="ko-KR" sz="1200" b="1" dirty="0"/>
                            <a:t>X</a:t>
                          </a:r>
                          <a:r>
                            <a:rPr lang="ko-KR" altLang="en-US" sz="1200" dirty="0"/>
                            <a:t>가 </a:t>
                          </a:r>
                          <a:r>
                            <a:rPr lang="en-US" altLang="ko-KR" sz="1200" dirty="0"/>
                            <a:t>0</a:t>
                          </a:r>
                          <a:r>
                            <a:rPr lang="ko-KR" altLang="en-US" sz="1200" dirty="0"/>
                            <a:t>일 때</a:t>
                          </a:r>
                          <a:r>
                            <a:rPr lang="en-US" altLang="ko-KR" sz="1200" dirty="0"/>
                            <a:t>,</a:t>
                          </a:r>
                          <a14:m>
                            <m:oMath xmlns:m="http://schemas.openxmlformats.org/officeDocument/2006/math">
                              <m:acc>
                                <m:accPr>
                                  <m:chr m:val="̂"/>
                                  <m:ctrlPr>
                                    <a:rPr lang="en-US" altLang="ko-KR" sz="1200" i="1" smtClean="0">
                                      <a:latin typeface="Cambria Math" panose="02040503050406030204" pitchFamily="18" charset="0"/>
                                    </a:rPr>
                                  </m:ctrlPr>
                                </m:accPr>
                                <m:e>
                                  <m:r>
                                    <a:rPr lang="en-US" altLang="ko-KR" sz="1200" b="0" i="1" smtClean="0">
                                      <a:latin typeface="Cambria Math" panose="02040503050406030204" pitchFamily="18" charset="0"/>
                                    </a:rPr>
                                    <m:t> </m:t>
                                  </m:r>
                                  <m:r>
                                    <a:rPr lang="en-US" altLang="ko-KR" sz="1200" b="0" i="1" smtClean="0">
                                      <a:latin typeface="Cambria Math" panose="02040503050406030204" pitchFamily="18" charset="0"/>
                                    </a:rPr>
                                    <m:t>𝑌</m:t>
                                  </m:r>
                                </m:e>
                              </m:acc>
                            </m:oMath>
                          </a14:m>
                          <a:endParaRPr lang="ko-KR" altLang="en-US" sz="1200" dirty="0"/>
                        </a:p>
                      </a:txBody>
                      <a:tcPr>
                        <a:solidFill>
                          <a:schemeClr val="bg1">
                            <a:lumMod val="95000"/>
                          </a:schemeClr>
                        </a:solidFill>
                      </a:tcPr>
                    </a:tc>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ko-KR" altLang="en-US" sz="1200" dirty="0"/>
                            <a:t>절편 </a:t>
                          </a:r>
                          <a:r>
                            <a:rPr lang="en-US" altLang="ko-KR" sz="1200" dirty="0"/>
                            <a:t>= 0  (</a:t>
                          </a:r>
                          <a:r>
                            <a:rPr lang="ko-KR" altLang="en-US" sz="1200" dirty="0"/>
                            <a:t>원점을 지나는 회귀 직선이므로</a:t>
                          </a:r>
                          <a:r>
                            <a:rPr lang="en-US" altLang="ko-KR" sz="1200" dirty="0"/>
                            <a:t>)</a:t>
                          </a:r>
                          <a:endParaRPr lang="ko-KR" altLang="en-US" sz="1200" dirty="0"/>
                        </a:p>
                      </a:txBody>
                      <a:tcPr>
                        <a:solidFill>
                          <a:schemeClr val="bg1">
                            <a:lumMod val="95000"/>
                          </a:schemeClr>
                        </a:solidFill>
                      </a:tcPr>
                    </a:tc>
                    <a:extLst>
                      <a:ext uri="{0D108BD9-81ED-4DB2-BD59-A6C34878D82A}">
                        <a16:rowId xmlns:a16="http://schemas.microsoft.com/office/drawing/2014/main" val="965205950"/>
                      </a:ext>
                    </a:extLst>
                  </a:tr>
                  <a:tr h="274320">
                    <a:tc>
                      <a:txBody>
                        <a:bodyPr/>
                        <a:lstStyle/>
                        <a:p>
                          <a:pPr fontAlgn="base">
                            <a:lnSpc>
                              <a:spcPct val="150000"/>
                            </a:lnSpc>
                          </a:pPr>
                          <a:endParaRPr lang="ko-KR" altLang="en-US" sz="1200" dirty="0"/>
                        </a:p>
                      </a:txBody>
                      <a:tcPr>
                        <a:solidFill>
                          <a:schemeClr val="bg1">
                            <a:lumMod val="95000"/>
                          </a:schemeClr>
                        </a:solidFill>
                      </a:tcPr>
                    </a:tc>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ko-KR" altLang="en-US" sz="1200" dirty="0"/>
                            <a:t>표준화계수가 가장 큰 경우 독립변수가 가장 영향력이 크다</a:t>
                          </a:r>
                          <a:r>
                            <a:rPr lang="en-US" altLang="ko-KR" sz="1200" dirty="0"/>
                            <a:t>. (</a:t>
                          </a:r>
                          <a:r>
                            <a:rPr lang="ko-KR" altLang="en-US" sz="1200" dirty="0"/>
                            <a:t>단</a:t>
                          </a:r>
                          <a:r>
                            <a:rPr lang="en-US" altLang="ko-KR" sz="1200" dirty="0"/>
                            <a:t>, </a:t>
                          </a:r>
                          <a:r>
                            <a:rPr lang="ko-KR" altLang="en-US" sz="1200" dirty="0"/>
                            <a:t>우연 발생 여부는 테스트가 별도 필요</a:t>
                          </a:r>
                          <a:r>
                            <a:rPr lang="en-US" altLang="ko-KR" sz="1200" dirty="0"/>
                            <a:t>)</a:t>
                          </a:r>
                          <a:endParaRPr lang="ko-KR" altLang="en-US" sz="1200" dirty="0"/>
                        </a:p>
                      </a:txBody>
                      <a:tcPr>
                        <a:solidFill>
                          <a:schemeClr val="bg1">
                            <a:lumMod val="95000"/>
                          </a:schemeClr>
                        </a:solidFill>
                      </a:tcPr>
                    </a:tc>
                    <a:extLst>
                      <a:ext uri="{0D108BD9-81ED-4DB2-BD59-A6C34878D82A}">
                        <a16:rowId xmlns:a16="http://schemas.microsoft.com/office/drawing/2014/main" val="593759227"/>
                      </a:ext>
                    </a:extLst>
                  </a:tr>
                  <a:tr h="370840">
                    <a:tc>
                      <a:txBody>
                        <a:bodyPr/>
                        <a:lstStyle/>
                        <a:p>
                          <a:pPr latinLnBrk="1">
                            <a:lnSpc>
                              <a:spcPct val="150000"/>
                            </a:lnSpc>
                          </a:pPr>
                          <a:r>
                            <a:rPr lang="ko-KR" altLang="en-US" sz="1200" dirty="0"/>
                            <a:t>예측모형으로 </a:t>
                          </a:r>
                          <a:r>
                            <a:rPr lang="ko-KR" altLang="en-US" sz="1200" dirty="0" err="1"/>
                            <a:t>활용시</a:t>
                          </a:r>
                          <a:r>
                            <a:rPr lang="ko-KR" altLang="en-US" sz="1200" dirty="0"/>
                            <a:t> </a:t>
                          </a:r>
                          <a:r>
                            <a:rPr lang="en-US" altLang="ko-KR" sz="1200" dirty="0"/>
                            <a:t>( </a:t>
                          </a:r>
                          <a:r>
                            <a:rPr lang="ko-KR" altLang="en-US" sz="1200" dirty="0"/>
                            <a:t>경제</a:t>
                          </a:r>
                          <a:r>
                            <a:rPr lang="en-US" altLang="ko-KR" sz="1200" dirty="0"/>
                            <a:t>, </a:t>
                          </a:r>
                          <a:r>
                            <a:rPr lang="ko-KR" altLang="en-US" sz="1200" dirty="0"/>
                            <a:t>금융</a:t>
                          </a:r>
                          <a:r>
                            <a:rPr lang="en-US" altLang="ko-KR" sz="1200" dirty="0"/>
                            <a:t>)</a:t>
                          </a:r>
                        </a:p>
                        <a:p>
                          <a:pPr latinLnBrk="1">
                            <a:lnSpc>
                              <a:spcPct val="150000"/>
                            </a:lnSpc>
                          </a:pPr>
                          <a:r>
                            <a:rPr lang="en-US" altLang="ko-KR" sz="1200" dirty="0"/>
                            <a:t>: </a:t>
                          </a:r>
                          <a:r>
                            <a:rPr lang="ko-KR" altLang="en-US" sz="1200" dirty="0"/>
                            <a:t>수입이 </a:t>
                          </a:r>
                          <a:r>
                            <a:rPr lang="en-US" altLang="ko-KR" sz="1200" dirty="0"/>
                            <a:t>0</a:t>
                          </a:r>
                          <a:r>
                            <a:rPr lang="ko-KR" altLang="en-US" sz="1200" dirty="0"/>
                            <a:t>이라도 지출이 </a:t>
                          </a:r>
                          <a:r>
                            <a:rPr lang="en-US" altLang="ko-KR" sz="1200" dirty="0"/>
                            <a:t>0 ??</a:t>
                          </a:r>
                          <a:endParaRPr lang="ko-KR" altLang="en-US" sz="1200" dirty="0"/>
                        </a:p>
                      </a:txBody>
                      <a:tcPr>
                        <a:solidFill>
                          <a:schemeClr val="bg1">
                            <a:lumMod val="95000"/>
                          </a:schemeClr>
                        </a:solidFill>
                      </a:tcPr>
                    </a:tc>
                    <a:tc>
                      <a:txBody>
                        <a:bodyPr/>
                        <a:lstStyle/>
                        <a:p>
                          <a:pPr latinLnBrk="1">
                            <a:lnSpc>
                              <a:spcPct val="150000"/>
                            </a:lnSpc>
                          </a:pPr>
                          <a:r>
                            <a:rPr lang="ko-KR" altLang="en-US" sz="1200" dirty="0"/>
                            <a:t>독립변수 중 우선</a:t>
                          </a:r>
                          <a:r>
                            <a:rPr lang="en-US" altLang="ko-KR" sz="1200" dirty="0"/>
                            <a:t>(</a:t>
                          </a:r>
                          <a:r>
                            <a:rPr lang="ko-KR" altLang="en-US" sz="1200" dirty="0"/>
                            <a:t>상대적</a:t>
                          </a:r>
                          <a:r>
                            <a:rPr lang="en-US" altLang="ko-KR" sz="1200" dirty="0"/>
                            <a:t>)</a:t>
                          </a:r>
                          <a:r>
                            <a:rPr lang="ko-KR" altLang="en-US" sz="1200" dirty="0"/>
                            <a:t> 중요도가 무엇</a:t>
                          </a:r>
                          <a:r>
                            <a:rPr lang="en-US" altLang="ko-KR" sz="1200" dirty="0"/>
                            <a:t>?</a:t>
                          </a:r>
                        </a:p>
                        <a:p>
                          <a:pPr latinLnBrk="1">
                            <a:lnSpc>
                              <a:spcPct val="150000"/>
                            </a:lnSpc>
                          </a:pPr>
                          <a:r>
                            <a:rPr lang="ko-KR" altLang="en-US" sz="1200" dirty="0"/>
                            <a:t>만족도 조사</a:t>
                          </a:r>
                          <a:endParaRPr lang="en-US" altLang="ko-KR" sz="1200" dirty="0"/>
                        </a:p>
                      </a:txBody>
                      <a:tcPr>
                        <a:solidFill>
                          <a:schemeClr val="bg1">
                            <a:lumMod val="95000"/>
                          </a:schemeClr>
                        </a:solidFill>
                      </a:tcPr>
                    </a:tc>
                    <a:extLst>
                      <a:ext uri="{0D108BD9-81ED-4DB2-BD59-A6C34878D82A}">
                        <a16:rowId xmlns:a16="http://schemas.microsoft.com/office/drawing/2014/main" val="1817871468"/>
                      </a:ext>
                    </a:extLst>
                  </a:tr>
                </a:tbl>
              </a:graphicData>
            </a:graphic>
          </p:graphicFrame>
        </mc:Choice>
        <mc:Fallback xmlns="">
          <p:graphicFrame>
            <p:nvGraphicFramePr>
              <p:cNvPr id="2" name="표 1">
                <a:extLst>
                  <a:ext uri="{FF2B5EF4-FFF2-40B4-BE49-F238E27FC236}">
                    <a16:creationId xmlns:a16="http://schemas.microsoft.com/office/drawing/2014/main" id="{2B1E6ABB-F5D3-41D9-BA2E-205B30F755D5}"/>
                  </a:ext>
                </a:extLst>
              </p:cNvPr>
              <p:cNvGraphicFramePr>
                <a:graphicFrameLocks noGrp="1"/>
              </p:cNvGraphicFramePr>
              <p:nvPr>
                <p:extLst>
                  <p:ext uri="{D42A27DB-BD31-4B8C-83A1-F6EECF244321}">
                    <p14:modId xmlns:p14="http://schemas.microsoft.com/office/powerpoint/2010/main" val="1182401325"/>
                  </p:ext>
                </p:extLst>
              </p:nvPr>
            </p:nvGraphicFramePr>
            <p:xfrm>
              <a:off x="547627" y="1310296"/>
              <a:ext cx="8048746" cy="2260537"/>
            </p:xfrm>
            <a:graphic>
              <a:graphicData uri="http://schemas.openxmlformats.org/drawingml/2006/table">
                <a:tbl>
                  <a:tblPr firstRow="1" bandRow="1">
                    <a:tableStyleId>{5C22544A-7EE6-4342-B048-85BDC9FD1C3A}</a:tableStyleId>
                  </a:tblPr>
                  <a:tblGrid>
                    <a:gridCol w="4024373">
                      <a:extLst>
                        <a:ext uri="{9D8B030D-6E8A-4147-A177-3AD203B41FA5}">
                          <a16:colId xmlns:a16="http://schemas.microsoft.com/office/drawing/2014/main" val="2113638946"/>
                        </a:ext>
                      </a:extLst>
                    </a:gridCol>
                    <a:gridCol w="4024373">
                      <a:extLst>
                        <a:ext uri="{9D8B030D-6E8A-4147-A177-3AD203B41FA5}">
                          <a16:colId xmlns:a16="http://schemas.microsoft.com/office/drawing/2014/main" val="4051661433"/>
                        </a:ext>
                      </a:extLst>
                    </a:gridCol>
                  </a:tblGrid>
                  <a:tr h="376682">
                    <a:tc>
                      <a:txBody>
                        <a:bodyPr/>
                        <a:lstStyle/>
                        <a:p>
                          <a:pPr algn="ctr" latinLnBrk="1">
                            <a:lnSpc>
                              <a:spcPct val="150000"/>
                            </a:lnSpc>
                          </a:pPr>
                          <a:r>
                            <a:rPr lang="ko-KR" altLang="en-US" sz="1400" b="0" dirty="0">
                              <a:latin typeface="inherit"/>
                            </a:rPr>
                            <a:t>비표준화 회귀계수</a:t>
                          </a:r>
                          <a:r>
                            <a:rPr lang="en-US" altLang="ko-KR" sz="1400" b="0" dirty="0">
                              <a:latin typeface="inherit"/>
                            </a:rPr>
                            <a:t> ( b) </a:t>
                          </a:r>
                          <a:endParaRPr lang="ko-KR" altLang="en-US" sz="1400" b="0" dirty="0"/>
                        </a:p>
                      </a:txBody>
                      <a:tcPr/>
                    </a:tc>
                    <a:tc>
                      <a:txBody>
                        <a:bodyPr/>
                        <a:lstStyle/>
                        <a:p>
                          <a:endParaRPr lang="ko-KR"/>
                        </a:p>
                      </a:txBody>
                      <a:tcPr>
                        <a:blipFill>
                          <a:blip r:embed="rId2"/>
                          <a:stretch>
                            <a:fillRect l="-100151" t="-1613" r="-605" b="-512903"/>
                          </a:stretch>
                        </a:blipFill>
                      </a:tcPr>
                    </a:tc>
                    <a:extLst>
                      <a:ext uri="{0D108BD9-81ED-4DB2-BD59-A6C34878D82A}">
                        <a16:rowId xmlns:a16="http://schemas.microsoft.com/office/drawing/2014/main" val="1392795228"/>
                      </a:ext>
                    </a:extLst>
                  </a:tr>
                  <a:tr h="332359">
                    <a:tc>
                      <a:txBody>
                        <a:bodyPr/>
                        <a:lstStyle/>
                        <a:p>
                          <a:pPr fontAlgn="base">
                            <a:lnSpc>
                              <a:spcPct val="150000"/>
                            </a:lnSpc>
                          </a:pPr>
                          <a:r>
                            <a:rPr lang="en-US" altLang="ko-KR" sz="1200" b="0" i="0" kern="1200" dirty="0">
                              <a:solidFill>
                                <a:schemeClr val="dk1"/>
                              </a:solidFill>
                              <a:effectLst/>
                              <a:latin typeface="+mn-lt"/>
                              <a:ea typeface="+mn-ea"/>
                              <a:cs typeface="+mn-cs"/>
                            </a:rPr>
                            <a:t>b</a:t>
                          </a:r>
                          <a:r>
                            <a:rPr lang="ko-KR" altLang="en-US" sz="1200" b="0" i="0" kern="1200" dirty="0">
                              <a:solidFill>
                                <a:schemeClr val="dk1"/>
                              </a:solidFill>
                              <a:effectLst/>
                              <a:latin typeface="+mn-lt"/>
                              <a:ea typeface="+mn-ea"/>
                              <a:cs typeface="+mn-cs"/>
                            </a:rPr>
                            <a:t>는 </a:t>
                          </a:r>
                          <a:r>
                            <a:rPr lang="en-US" altLang="ko-KR" sz="1200" b="1" i="0" kern="1200" dirty="0">
                              <a:solidFill>
                                <a:schemeClr val="dk1"/>
                              </a:solidFill>
                              <a:effectLst/>
                              <a:latin typeface="+mn-lt"/>
                              <a:ea typeface="+mn-ea"/>
                              <a:cs typeface="+mn-cs"/>
                            </a:rPr>
                            <a:t>X</a:t>
                          </a:r>
                          <a:r>
                            <a:rPr lang="ko-KR" altLang="en-US" sz="1200" b="0" i="0" kern="1200" dirty="0">
                              <a:solidFill>
                                <a:schemeClr val="dk1"/>
                              </a:solidFill>
                              <a:effectLst/>
                              <a:latin typeface="+mn-lt"/>
                              <a:ea typeface="+mn-ea"/>
                              <a:cs typeface="+mn-cs"/>
                            </a:rPr>
                            <a:t>와 </a:t>
                          </a:r>
                          <a:r>
                            <a:rPr lang="en-US" altLang="ko-KR" sz="1200" b="1" i="0" kern="1200" dirty="0">
                              <a:solidFill>
                                <a:schemeClr val="dk1"/>
                              </a:solidFill>
                              <a:effectLst/>
                              <a:latin typeface="+mn-lt"/>
                              <a:ea typeface="+mn-ea"/>
                              <a:cs typeface="+mn-cs"/>
                            </a:rPr>
                            <a:t>Y</a:t>
                          </a:r>
                          <a:r>
                            <a:rPr lang="ko-KR" altLang="en-US" sz="1200" b="0" i="0" kern="1200" dirty="0">
                              <a:solidFill>
                                <a:schemeClr val="dk1"/>
                              </a:solidFill>
                              <a:effectLst/>
                              <a:latin typeface="+mn-lt"/>
                              <a:ea typeface="+mn-ea"/>
                              <a:cs typeface="+mn-cs"/>
                            </a:rPr>
                            <a:t>의 측정 단위의 영향을 받는다</a:t>
                          </a:r>
                          <a:endParaRPr lang="ko-KR" altLang="en-US" sz="1200" dirty="0"/>
                        </a:p>
                      </a:txBody>
                      <a:tcPr>
                        <a:solidFill>
                          <a:schemeClr val="bg1">
                            <a:lumMod val="95000"/>
                          </a:schemeClr>
                        </a:solidFill>
                      </a:tcPr>
                    </a:tc>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ko-KR" altLang="en-US" sz="1200" b="0" i="0" kern="1200" dirty="0">
                              <a:solidFill>
                                <a:schemeClr val="dk1"/>
                              </a:solidFill>
                              <a:effectLst/>
                              <a:latin typeface="+mn-lt"/>
                              <a:ea typeface="+mn-ea"/>
                              <a:cs typeface="+mn-cs"/>
                            </a:rPr>
                            <a:t>측정단위의 영향을 받지 않는다</a:t>
                          </a:r>
                          <a:endParaRPr lang="ko-KR" altLang="en-US" sz="1200" dirty="0"/>
                        </a:p>
                      </a:txBody>
                      <a:tcPr>
                        <a:solidFill>
                          <a:schemeClr val="bg1">
                            <a:lumMod val="95000"/>
                          </a:schemeClr>
                        </a:solidFill>
                      </a:tcPr>
                    </a:tc>
                    <a:extLst>
                      <a:ext uri="{0D108BD9-81ED-4DB2-BD59-A6C34878D82A}">
                        <a16:rowId xmlns:a16="http://schemas.microsoft.com/office/drawing/2014/main" val="2017183346"/>
                      </a:ext>
                    </a:extLst>
                  </a:tr>
                  <a:tr h="338138">
                    <a:tc>
                      <a:txBody>
                        <a:bodyPr/>
                        <a:lstStyle/>
                        <a:p>
                          <a:endParaRPr lang="ko-KR"/>
                        </a:p>
                      </a:txBody>
                      <a:tcPr>
                        <a:blipFill>
                          <a:blip r:embed="rId2"/>
                          <a:stretch>
                            <a:fillRect l="-151" t="-214545" r="-100605" b="-378182"/>
                          </a:stretch>
                        </a:blipFill>
                      </a:tcPr>
                    </a:tc>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ko-KR" altLang="en-US" sz="1200" dirty="0"/>
                            <a:t>절편 </a:t>
                          </a:r>
                          <a:r>
                            <a:rPr lang="en-US" altLang="ko-KR" sz="1200" dirty="0"/>
                            <a:t>= 0  (</a:t>
                          </a:r>
                          <a:r>
                            <a:rPr lang="ko-KR" altLang="en-US" sz="1200" dirty="0"/>
                            <a:t>원점을 지나는 회귀 직선이므로</a:t>
                          </a:r>
                          <a:r>
                            <a:rPr lang="en-US" altLang="ko-KR" sz="1200" dirty="0"/>
                            <a:t>)</a:t>
                          </a:r>
                          <a:endParaRPr lang="ko-KR" altLang="en-US" sz="1200" dirty="0"/>
                        </a:p>
                      </a:txBody>
                      <a:tcPr>
                        <a:solidFill>
                          <a:schemeClr val="bg1">
                            <a:lumMod val="95000"/>
                          </a:schemeClr>
                        </a:solidFill>
                      </a:tcPr>
                    </a:tc>
                    <a:extLst>
                      <a:ext uri="{0D108BD9-81ED-4DB2-BD59-A6C34878D82A}">
                        <a16:rowId xmlns:a16="http://schemas.microsoft.com/office/drawing/2014/main" val="965205950"/>
                      </a:ext>
                    </a:extLst>
                  </a:tr>
                  <a:tr h="606679">
                    <a:tc>
                      <a:txBody>
                        <a:bodyPr/>
                        <a:lstStyle/>
                        <a:p>
                          <a:pPr fontAlgn="base">
                            <a:lnSpc>
                              <a:spcPct val="150000"/>
                            </a:lnSpc>
                          </a:pPr>
                          <a:endParaRPr lang="ko-KR" altLang="en-US" sz="1200" dirty="0"/>
                        </a:p>
                      </a:txBody>
                      <a:tcPr>
                        <a:solidFill>
                          <a:schemeClr val="bg1">
                            <a:lumMod val="95000"/>
                          </a:schemeClr>
                        </a:solidFill>
                      </a:tcPr>
                    </a:tc>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ko-KR" altLang="en-US" sz="1200" dirty="0"/>
                            <a:t>표준화계수가 가장 큰 경우 독립변수가 가장 영향력이 크다</a:t>
                          </a:r>
                          <a:r>
                            <a:rPr lang="en-US" altLang="ko-KR" sz="1200" dirty="0"/>
                            <a:t>. (</a:t>
                          </a:r>
                          <a:r>
                            <a:rPr lang="ko-KR" altLang="en-US" sz="1200" dirty="0"/>
                            <a:t>단</a:t>
                          </a:r>
                          <a:r>
                            <a:rPr lang="en-US" altLang="ko-KR" sz="1200" dirty="0"/>
                            <a:t>, </a:t>
                          </a:r>
                          <a:r>
                            <a:rPr lang="ko-KR" altLang="en-US" sz="1200" dirty="0"/>
                            <a:t>우연 발생 여부는 테스트가 별도 필요</a:t>
                          </a:r>
                          <a:r>
                            <a:rPr lang="en-US" altLang="ko-KR" sz="1200" dirty="0"/>
                            <a:t>)</a:t>
                          </a:r>
                          <a:endParaRPr lang="ko-KR" altLang="en-US" sz="1200" dirty="0"/>
                        </a:p>
                      </a:txBody>
                      <a:tcPr>
                        <a:solidFill>
                          <a:schemeClr val="bg1">
                            <a:lumMod val="95000"/>
                          </a:schemeClr>
                        </a:solidFill>
                      </a:tcPr>
                    </a:tc>
                    <a:extLst>
                      <a:ext uri="{0D108BD9-81ED-4DB2-BD59-A6C34878D82A}">
                        <a16:rowId xmlns:a16="http://schemas.microsoft.com/office/drawing/2014/main" val="593759227"/>
                      </a:ext>
                    </a:extLst>
                  </a:tr>
                  <a:tr h="606679">
                    <a:tc>
                      <a:txBody>
                        <a:bodyPr/>
                        <a:lstStyle/>
                        <a:p>
                          <a:pPr latinLnBrk="1">
                            <a:lnSpc>
                              <a:spcPct val="150000"/>
                            </a:lnSpc>
                          </a:pPr>
                          <a:r>
                            <a:rPr lang="ko-KR" altLang="en-US" sz="1200" dirty="0"/>
                            <a:t>예측모형으로 </a:t>
                          </a:r>
                          <a:r>
                            <a:rPr lang="ko-KR" altLang="en-US" sz="1200" dirty="0" err="1"/>
                            <a:t>활용시</a:t>
                          </a:r>
                          <a:r>
                            <a:rPr lang="ko-KR" altLang="en-US" sz="1200" dirty="0"/>
                            <a:t> </a:t>
                          </a:r>
                          <a:r>
                            <a:rPr lang="en-US" altLang="ko-KR" sz="1200" dirty="0"/>
                            <a:t>( </a:t>
                          </a:r>
                          <a:r>
                            <a:rPr lang="ko-KR" altLang="en-US" sz="1200" dirty="0"/>
                            <a:t>경제</a:t>
                          </a:r>
                          <a:r>
                            <a:rPr lang="en-US" altLang="ko-KR" sz="1200" dirty="0"/>
                            <a:t>, </a:t>
                          </a:r>
                          <a:r>
                            <a:rPr lang="ko-KR" altLang="en-US" sz="1200" dirty="0"/>
                            <a:t>금융</a:t>
                          </a:r>
                          <a:r>
                            <a:rPr lang="en-US" altLang="ko-KR" sz="1200" dirty="0"/>
                            <a:t>)</a:t>
                          </a:r>
                        </a:p>
                        <a:p>
                          <a:pPr latinLnBrk="1">
                            <a:lnSpc>
                              <a:spcPct val="150000"/>
                            </a:lnSpc>
                          </a:pPr>
                          <a:r>
                            <a:rPr lang="en-US" altLang="ko-KR" sz="1200" dirty="0"/>
                            <a:t>: </a:t>
                          </a:r>
                          <a:r>
                            <a:rPr lang="ko-KR" altLang="en-US" sz="1200" dirty="0"/>
                            <a:t>수입이 </a:t>
                          </a:r>
                          <a:r>
                            <a:rPr lang="en-US" altLang="ko-KR" sz="1200" dirty="0"/>
                            <a:t>0</a:t>
                          </a:r>
                          <a:r>
                            <a:rPr lang="ko-KR" altLang="en-US" sz="1200" dirty="0"/>
                            <a:t>이라도 지출이 </a:t>
                          </a:r>
                          <a:r>
                            <a:rPr lang="en-US" altLang="ko-KR" sz="1200" dirty="0"/>
                            <a:t>0 ??</a:t>
                          </a:r>
                          <a:endParaRPr lang="ko-KR" altLang="en-US" sz="1200" dirty="0"/>
                        </a:p>
                      </a:txBody>
                      <a:tcPr>
                        <a:solidFill>
                          <a:schemeClr val="bg1">
                            <a:lumMod val="95000"/>
                          </a:schemeClr>
                        </a:solidFill>
                      </a:tcPr>
                    </a:tc>
                    <a:tc>
                      <a:txBody>
                        <a:bodyPr/>
                        <a:lstStyle/>
                        <a:p>
                          <a:pPr latinLnBrk="1">
                            <a:lnSpc>
                              <a:spcPct val="150000"/>
                            </a:lnSpc>
                          </a:pPr>
                          <a:r>
                            <a:rPr lang="ko-KR" altLang="en-US" sz="1200" dirty="0"/>
                            <a:t>독립변수 중 우선</a:t>
                          </a:r>
                          <a:r>
                            <a:rPr lang="en-US" altLang="ko-KR" sz="1200" dirty="0"/>
                            <a:t>(</a:t>
                          </a:r>
                          <a:r>
                            <a:rPr lang="ko-KR" altLang="en-US" sz="1200" dirty="0"/>
                            <a:t>상대적</a:t>
                          </a:r>
                          <a:r>
                            <a:rPr lang="en-US" altLang="ko-KR" sz="1200" dirty="0"/>
                            <a:t>)</a:t>
                          </a:r>
                          <a:r>
                            <a:rPr lang="ko-KR" altLang="en-US" sz="1200" dirty="0"/>
                            <a:t> 중요도가 무엇</a:t>
                          </a:r>
                          <a:r>
                            <a:rPr lang="en-US" altLang="ko-KR" sz="1200" dirty="0"/>
                            <a:t>?</a:t>
                          </a:r>
                        </a:p>
                        <a:p>
                          <a:pPr latinLnBrk="1">
                            <a:lnSpc>
                              <a:spcPct val="150000"/>
                            </a:lnSpc>
                          </a:pPr>
                          <a:r>
                            <a:rPr lang="ko-KR" altLang="en-US" sz="1200" dirty="0"/>
                            <a:t>만족도 조사</a:t>
                          </a:r>
                          <a:endParaRPr lang="en-US" altLang="ko-KR" sz="1200" dirty="0"/>
                        </a:p>
                      </a:txBody>
                      <a:tcPr>
                        <a:solidFill>
                          <a:schemeClr val="bg1">
                            <a:lumMod val="95000"/>
                          </a:schemeClr>
                        </a:solidFill>
                      </a:tcPr>
                    </a:tc>
                    <a:extLst>
                      <a:ext uri="{0D108BD9-81ED-4DB2-BD59-A6C34878D82A}">
                        <a16:rowId xmlns:a16="http://schemas.microsoft.com/office/drawing/2014/main" val="1817871468"/>
                      </a:ext>
                    </a:extLst>
                  </a:tr>
                </a:tbl>
              </a:graphicData>
            </a:graphic>
          </p:graphicFrame>
        </mc:Fallback>
      </mc:AlternateContent>
      <p:sp>
        <p:nvSpPr>
          <p:cNvPr id="6" name="Rectangle 1">
            <a:extLst>
              <a:ext uri="{FF2B5EF4-FFF2-40B4-BE49-F238E27FC236}">
                <a16:creationId xmlns:a16="http://schemas.microsoft.com/office/drawing/2014/main" id="{23CDE68B-EF97-404C-BEA1-BEF15E1BCEBE}"/>
              </a:ext>
            </a:extLst>
          </p:cNvPr>
          <p:cNvSpPr>
            <a:spLocks noChangeArrowheads="1"/>
          </p:cNvSpPr>
          <p:nvPr/>
        </p:nvSpPr>
        <p:spPr bwMode="auto">
          <a:xfrm>
            <a:off x="592540" y="3975544"/>
            <a:ext cx="8299939" cy="2359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078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1" i="1" u="none" strike="noStrike" cap="none" normalizeH="0" baseline="0" dirty="0">
                <a:ln>
                  <a:noFill/>
                </a:ln>
                <a:solidFill>
                  <a:srgbClr val="333333"/>
                </a:solidFill>
                <a:effectLst/>
                <a:latin typeface="Arial" panose="020B0604020202020204" pitchFamily="34" charset="0"/>
                <a:ea typeface="Noto Sans KR"/>
              </a:rPr>
              <a:t>선형회귀에서 표준화 회귀계수에 대한 </a:t>
            </a:r>
            <a:r>
              <a:rPr kumimoji="0" lang="ko-KR" altLang="ko-KR" sz="1200" b="1" i="1" u="none" strike="noStrike" cap="none" normalizeH="0" baseline="0" dirty="0" err="1">
                <a:ln>
                  <a:noFill/>
                </a:ln>
                <a:solidFill>
                  <a:srgbClr val="333333"/>
                </a:solidFill>
                <a:effectLst/>
                <a:latin typeface="Arial" panose="020B0604020202020204" pitchFamily="34" charset="0"/>
                <a:ea typeface="Noto Sans KR"/>
              </a:rPr>
              <a:t>소고</a:t>
            </a:r>
            <a:r>
              <a:rPr kumimoji="0" lang="ko-KR" altLang="ko-KR" sz="1200" b="0" i="1" u="none" strike="noStrike" cap="none" normalizeH="0" baseline="0" dirty="0" err="1">
                <a:ln>
                  <a:noFill/>
                </a:ln>
                <a:solidFill>
                  <a:srgbClr val="333333"/>
                </a:solidFill>
                <a:effectLst/>
                <a:latin typeface="Arial" panose="020B0604020202020204" pitchFamily="34" charset="0"/>
                <a:ea typeface="Noto Sans KR"/>
              </a:rPr>
              <a:t>Some</a:t>
            </a:r>
            <a:r>
              <a:rPr kumimoji="0" lang="ko-KR" altLang="ko-KR" sz="1200" b="0" i="1" u="none" strike="noStrike" cap="none" normalizeH="0" baseline="0" dirty="0">
                <a:ln>
                  <a:noFill/>
                </a:ln>
                <a:solidFill>
                  <a:srgbClr val="333333"/>
                </a:solidFill>
                <a:effectLst/>
                <a:latin typeface="Arial" panose="020B0604020202020204" pitchFamily="34" charset="0"/>
                <a:ea typeface="Noto Sans KR"/>
              </a:rPr>
              <a:t> </a:t>
            </a:r>
            <a:r>
              <a:rPr kumimoji="0" lang="ko-KR" altLang="ko-KR" sz="1200" b="0" i="1" u="none" strike="noStrike" cap="none" normalizeH="0" baseline="0" dirty="0" err="1">
                <a:ln>
                  <a:noFill/>
                </a:ln>
                <a:solidFill>
                  <a:srgbClr val="333333"/>
                </a:solidFill>
                <a:effectLst/>
                <a:latin typeface="Arial" panose="020B0604020202020204" pitchFamily="34" charset="0"/>
                <a:ea typeface="Noto Sans KR"/>
              </a:rPr>
              <a:t>Remarks</a:t>
            </a:r>
            <a:r>
              <a:rPr kumimoji="0" lang="ko-KR" altLang="ko-KR" sz="1200" b="0" i="1" u="none" strike="noStrike" cap="none" normalizeH="0" baseline="0" dirty="0">
                <a:ln>
                  <a:noFill/>
                </a:ln>
                <a:solidFill>
                  <a:srgbClr val="333333"/>
                </a:solidFill>
                <a:effectLst/>
                <a:latin typeface="Arial" panose="020B0604020202020204" pitchFamily="34" charset="0"/>
                <a:ea typeface="Noto Sans KR"/>
              </a:rPr>
              <a:t> </a:t>
            </a:r>
            <a:r>
              <a:rPr kumimoji="0" lang="ko-KR" altLang="ko-KR" sz="1200" b="0" i="1" u="none" strike="noStrike" cap="none" normalizeH="0" baseline="0" dirty="0" err="1">
                <a:ln>
                  <a:noFill/>
                </a:ln>
                <a:solidFill>
                  <a:srgbClr val="333333"/>
                </a:solidFill>
                <a:effectLst/>
                <a:latin typeface="Arial" panose="020B0604020202020204" pitchFamily="34" charset="0"/>
                <a:ea typeface="Noto Sans KR"/>
              </a:rPr>
              <a:t>on</a:t>
            </a:r>
            <a:r>
              <a:rPr kumimoji="0" lang="ko-KR" altLang="ko-KR" sz="1200" b="0" i="1" u="none" strike="noStrike" cap="none" normalizeH="0" baseline="0" dirty="0">
                <a:ln>
                  <a:noFill/>
                </a:ln>
                <a:solidFill>
                  <a:srgbClr val="333333"/>
                </a:solidFill>
                <a:effectLst/>
                <a:latin typeface="Arial" panose="020B0604020202020204" pitchFamily="34" charset="0"/>
                <a:ea typeface="Noto Sans KR"/>
              </a:rPr>
              <a:t> </a:t>
            </a:r>
            <a:r>
              <a:rPr kumimoji="0" lang="ko-KR" altLang="ko-KR" sz="1200" b="0" i="1" u="none" strike="noStrike" cap="none" normalizeH="0" baseline="0" dirty="0" err="1">
                <a:ln>
                  <a:noFill/>
                </a:ln>
                <a:solidFill>
                  <a:srgbClr val="333333"/>
                </a:solidFill>
                <a:effectLst/>
                <a:latin typeface="Arial" panose="020B0604020202020204" pitchFamily="34" charset="0"/>
                <a:ea typeface="Noto Sans KR"/>
              </a:rPr>
              <a:t>Standardized</a:t>
            </a:r>
            <a:r>
              <a:rPr kumimoji="0" lang="ko-KR" altLang="ko-KR" sz="1200" b="0" i="1" u="none" strike="noStrike" cap="none" normalizeH="0" baseline="0" dirty="0">
                <a:ln>
                  <a:noFill/>
                </a:ln>
                <a:solidFill>
                  <a:srgbClr val="333333"/>
                </a:solidFill>
                <a:effectLst/>
                <a:latin typeface="Arial" panose="020B0604020202020204" pitchFamily="34" charset="0"/>
                <a:ea typeface="Noto Sans KR"/>
              </a:rPr>
              <a:t> </a:t>
            </a:r>
            <a:r>
              <a:rPr kumimoji="0" lang="ko-KR" altLang="ko-KR" sz="1200" b="0" i="1" u="none" strike="noStrike" cap="none" normalizeH="0" baseline="0" dirty="0" err="1">
                <a:ln>
                  <a:noFill/>
                </a:ln>
                <a:solidFill>
                  <a:srgbClr val="333333"/>
                </a:solidFill>
                <a:effectLst/>
                <a:latin typeface="Arial" panose="020B0604020202020204" pitchFamily="34" charset="0"/>
                <a:ea typeface="Noto Sans KR"/>
              </a:rPr>
              <a:t>Regression</a:t>
            </a:r>
            <a:r>
              <a:rPr kumimoji="0" lang="ko-KR" altLang="ko-KR" sz="1200" b="0" i="1" u="none" strike="noStrike" cap="none" normalizeH="0" baseline="0" dirty="0">
                <a:ln>
                  <a:noFill/>
                </a:ln>
                <a:solidFill>
                  <a:srgbClr val="333333"/>
                </a:solidFill>
                <a:effectLst/>
                <a:latin typeface="Arial" panose="020B0604020202020204" pitchFamily="34" charset="0"/>
                <a:ea typeface="Noto Sans KR"/>
              </a:rPr>
              <a:t> </a:t>
            </a:r>
            <a:r>
              <a:rPr kumimoji="0" lang="ko-KR" altLang="ko-KR" sz="1200" b="0" i="1" u="none" strike="noStrike" cap="none" normalizeH="0" baseline="0" dirty="0" err="1">
                <a:ln>
                  <a:noFill/>
                </a:ln>
                <a:solidFill>
                  <a:srgbClr val="333333"/>
                </a:solidFill>
                <a:effectLst/>
                <a:latin typeface="Arial" panose="020B0604020202020204" pitchFamily="34" charset="0"/>
                <a:ea typeface="Noto Sans KR"/>
              </a:rPr>
              <a:t>Coefficient</a:t>
            </a:r>
            <a:r>
              <a:rPr kumimoji="0" lang="en-US" altLang="ko-KR" sz="1200" b="0" i="1" u="none" strike="noStrike" cap="none" normalizeH="0" baseline="0" dirty="0">
                <a:ln>
                  <a:noFill/>
                </a:ln>
                <a:solidFill>
                  <a:srgbClr val="333333"/>
                </a:solidFill>
                <a:effectLst/>
                <a:latin typeface="Arial" panose="020B0604020202020204" pitchFamily="34" charset="0"/>
                <a:ea typeface="Noto Sans KR"/>
              </a:rPr>
              <a:t>  </a:t>
            </a:r>
            <a:r>
              <a:rPr lang="ko-KR" altLang="en-US" sz="1200" i="1" dirty="0" err="1">
                <a:latin typeface="Arial" panose="020B0604020202020204" pitchFamily="34" charset="0"/>
              </a:rPr>
              <a:t>강명욱</a:t>
            </a:r>
            <a:r>
              <a:rPr lang="ko-KR" altLang="en-US" sz="1200" i="1" dirty="0">
                <a:latin typeface="Arial" panose="020B0604020202020204" pitchFamily="34" charset="0"/>
              </a:rPr>
              <a:t> </a:t>
            </a:r>
            <a:r>
              <a:rPr lang="en-US" altLang="ko-KR" sz="1200" i="1" dirty="0">
                <a:latin typeface="Arial" panose="020B0604020202020204" pitchFamily="34" charset="0"/>
              </a:rPr>
              <a:t>2017  </a:t>
            </a:r>
            <a:r>
              <a:rPr lang="ko-KR" altLang="en-US" sz="1200" i="1" dirty="0">
                <a:latin typeface="Arial" panose="020B0604020202020204" pitchFamily="34" charset="0"/>
              </a:rPr>
              <a:t>참고 </a:t>
            </a:r>
            <a:endParaRPr kumimoji="0" lang="ko-KR" altLang="ko-KR" sz="1200" b="0" i="1"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9D4702F6-8DC0-40FB-B42F-B8321A29ADE9}"/>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16" name="제목 1">
            <a:extLst>
              <a:ext uri="{FF2B5EF4-FFF2-40B4-BE49-F238E27FC236}">
                <a16:creationId xmlns:a16="http://schemas.microsoft.com/office/drawing/2014/main" id="{BECEC031-20B9-4901-9A86-FAC52057E60E}"/>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3367620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16" name="바닥글 개체 틀 15">
            <a:extLst>
              <a:ext uri="{FF2B5EF4-FFF2-40B4-BE49-F238E27FC236}">
                <a16:creationId xmlns:a16="http://schemas.microsoft.com/office/drawing/2014/main" id="{64EB95CF-066B-4B17-B361-18CFA5E5882D}"/>
              </a:ext>
            </a:extLst>
          </p:cNvPr>
          <p:cNvSpPr>
            <a:spLocks noGrp="1"/>
          </p:cNvSpPr>
          <p:nvPr>
            <p:ph type="ftr" sz="quarter" idx="11"/>
          </p:nvPr>
        </p:nvSpPr>
        <p:spPr/>
        <p:txBody>
          <a:bodyPr/>
          <a:lstStyle/>
          <a:p>
            <a:r>
              <a:rPr lang="en-US" altLang="ko-KR"/>
              <a:t>UBION PBL- FBA</a:t>
            </a:r>
            <a:endParaRPr lang="ko-KR" altLang="en-US"/>
          </a:p>
        </p:txBody>
      </p:sp>
      <p:sp>
        <p:nvSpPr>
          <p:cNvPr id="18" name="슬라이드 번호 개체 틀 17">
            <a:extLst>
              <a:ext uri="{FF2B5EF4-FFF2-40B4-BE49-F238E27FC236}">
                <a16:creationId xmlns:a16="http://schemas.microsoft.com/office/drawing/2014/main" id="{6B4C5FF5-B49B-4494-8DFC-0C83A5F5C51E}"/>
              </a:ext>
            </a:extLst>
          </p:cNvPr>
          <p:cNvSpPr>
            <a:spLocks noGrp="1"/>
          </p:cNvSpPr>
          <p:nvPr>
            <p:ph type="sldNum" sz="quarter" idx="12"/>
          </p:nvPr>
        </p:nvSpPr>
        <p:spPr/>
        <p:txBody>
          <a:bodyPr/>
          <a:lstStyle/>
          <a:p>
            <a:fld id="{DE77BB65-F969-4654-BF30-45C70C1BE112}" type="slidenum">
              <a:rPr lang="ko-KR" altLang="en-US" smtClean="0"/>
              <a:pPr/>
              <a:t>55</a:t>
            </a:fld>
            <a:endParaRPr lang="ko-KR" altLang="en-US"/>
          </a:p>
        </p:txBody>
      </p:sp>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88A3B093-A6E9-4661-97B6-B0F0CCA6809C}"/>
                  </a:ext>
                </a:extLst>
              </p:cNvPr>
              <p:cNvSpPr/>
              <p:nvPr/>
            </p:nvSpPr>
            <p:spPr>
              <a:xfrm>
                <a:off x="428752" y="2002545"/>
                <a:ext cx="7959672" cy="1812997"/>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ko-KR" altLang="en-US" sz="1200" dirty="0"/>
                  <a:t>선형 회귀모형에서는 입력변수 </a:t>
                </a:r>
                <a:r>
                  <a:rPr lang="en-US" altLang="ko-KR" sz="1200" dirty="0"/>
                  <a:t>x</a:t>
                </a:r>
                <a:r>
                  <a:rPr lang="ko-KR" altLang="en-US" sz="1200" dirty="0"/>
                  <a:t>가 </a:t>
                </a:r>
                <a:r>
                  <a:rPr lang="en-US" altLang="ko-KR" sz="1200" dirty="0"/>
                  <a:t>1</a:t>
                </a:r>
                <a:r>
                  <a:rPr lang="ko-KR" altLang="en-US" sz="1200" dirty="0"/>
                  <a:t>단위 증가할 때 목표변수 </a:t>
                </a:r>
                <a:r>
                  <a:rPr lang="en-US" altLang="ko-KR" sz="1200" dirty="0"/>
                  <a:t>y</a:t>
                </a:r>
                <a:r>
                  <a:rPr lang="ko-KR" altLang="en-US" sz="1200" dirty="0"/>
                  <a:t>가 변화하는 양을 회귀계수 </a:t>
                </a:r>
                <a:r>
                  <a:rPr lang="en-US" altLang="ko-KR" sz="1200" dirty="0"/>
                  <a:t>β</a:t>
                </a:r>
                <a:r>
                  <a:rPr lang="ko-KR" altLang="en-US" sz="1200" dirty="0"/>
                  <a:t> 해석 </a:t>
                </a:r>
                <a:endParaRPr lang="en-US" altLang="ko-KR" sz="1200" dirty="0"/>
              </a:p>
              <a:p>
                <a:pPr marL="171450" indent="-171450">
                  <a:lnSpc>
                    <a:spcPct val="150000"/>
                  </a:lnSpc>
                  <a:buFont typeface="Arial" panose="020B0604020202020204" pitchFamily="34" charset="0"/>
                  <a:buChar char="•"/>
                </a:pPr>
                <a:r>
                  <a:rPr lang="ko-KR" altLang="en-US" sz="1200" dirty="0"/>
                  <a:t>회귀계수가 양</a:t>
                </a:r>
                <a:r>
                  <a:rPr lang="en-US" altLang="ko-KR" sz="1200" dirty="0"/>
                  <a:t>(+)</a:t>
                </a:r>
                <a:r>
                  <a:rPr lang="ko-KR" altLang="en-US" sz="1200" dirty="0"/>
                  <a:t>의 값으로 추정 </a:t>
                </a:r>
                <a:r>
                  <a:rPr lang="en-US" altLang="ko-KR" sz="1200" dirty="0">
                    <a:sym typeface="Wingdings" panose="05000000000000000000" pitchFamily="2" charset="2"/>
                  </a:rPr>
                  <a:t></a:t>
                </a:r>
                <a:r>
                  <a:rPr lang="en-US" altLang="ko-KR" sz="1200" dirty="0"/>
                  <a:t> x</a:t>
                </a:r>
                <a:r>
                  <a:rPr lang="ko-KR" altLang="en-US" sz="1200" dirty="0"/>
                  <a:t>가 증가하면 </a:t>
                </a:r>
                <a:r>
                  <a:rPr lang="en-US" altLang="ko-KR" sz="1200" dirty="0"/>
                  <a:t>y</a:t>
                </a:r>
                <a:r>
                  <a:rPr lang="ko-KR" altLang="en-US" sz="1200" dirty="0"/>
                  <a:t>가 증가 </a:t>
                </a:r>
                <a:endParaRPr lang="en-US" altLang="ko-KR" sz="1200" dirty="0"/>
              </a:p>
              <a:p>
                <a:pPr marL="171450" indent="-171450">
                  <a:lnSpc>
                    <a:spcPct val="150000"/>
                  </a:lnSpc>
                  <a:buFont typeface="Arial" panose="020B0604020202020204" pitchFamily="34" charset="0"/>
                  <a:buChar char="•"/>
                </a:pPr>
                <a:r>
                  <a:rPr lang="ko-KR" altLang="en-US" sz="1200" dirty="0"/>
                  <a:t>회귀계수가 음</a:t>
                </a:r>
                <a:r>
                  <a:rPr lang="en-US" altLang="ko-KR" sz="1200" dirty="0"/>
                  <a:t>(-)</a:t>
                </a:r>
                <a:r>
                  <a:rPr lang="ko-KR" altLang="en-US" sz="1200" dirty="0"/>
                  <a:t>의 값으로 추정 </a:t>
                </a:r>
                <a:r>
                  <a:rPr lang="en-US" altLang="ko-KR" sz="1200" dirty="0">
                    <a:sym typeface="Wingdings" panose="05000000000000000000" pitchFamily="2" charset="2"/>
                  </a:rPr>
                  <a:t> </a:t>
                </a:r>
                <a:r>
                  <a:rPr lang="en-US" altLang="ko-KR" sz="1200" dirty="0"/>
                  <a:t>x</a:t>
                </a:r>
                <a:r>
                  <a:rPr lang="ko-KR" altLang="en-US" sz="1200" dirty="0"/>
                  <a:t>가 증가하면 </a:t>
                </a:r>
                <a:r>
                  <a:rPr lang="en-US" altLang="ko-KR" sz="1200" dirty="0"/>
                  <a:t>y</a:t>
                </a:r>
                <a:r>
                  <a:rPr lang="ko-KR" altLang="en-US" sz="1200" dirty="0"/>
                  <a:t>가 감소 </a:t>
                </a:r>
                <a:endParaRPr lang="en-US" altLang="ko-KR" sz="1200" dirty="0"/>
              </a:p>
              <a:p>
                <a:pPr>
                  <a:lnSpc>
                    <a:spcPct val="150000"/>
                  </a:lnSpc>
                </a:pPr>
                <a:endParaRPr lang="en-US" altLang="ko-KR" sz="1200" dirty="0">
                  <a:sym typeface="Wingdings" panose="05000000000000000000" pitchFamily="2" charset="2"/>
                </a:endParaRPr>
              </a:p>
              <a:p>
                <a:pPr>
                  <a:lnSpc>
                    <a:spcPct val="150000"/>
                  </a:lnSpc>
                </a:pPr>
                <a:r>
                  <a:rPr lang="en-US" altLang="ko-KR" sz="1400" b="1" i="1" dirty="0">
                    <a:solidFill>
                      <a:srgbClr val="FF0000"/>
                    </a:solidFill>
                    <a:sym typeface="Wingdings" panose="05000000000000000000" pitchFamily="2" charset="2"/>
                  </a:rPr>
                  <a:t> </a:t>
                </a:r>
                <a:r>
                  <a:rPr lang="ko-KR" altLang="en-US" sz="1400" b="1" i="1" dirty="0">
                    <a:solidFill>
                      <a:srgbClr val="FF0000"/>
                    </a:solidFill>
                  </a:rPr>
                  <a:t>가설 검정을 통해 검증 </a:t>
                </a:r>
                <a:r>
                  <a:rPr lang="en-US" altLang="ko-KR" sz="1400" b="1" i="1" dirty="0">
                    <a:solidFill>
                      <a:srgbClr val="FF0000"/>
                    </a:solidFill>
                  </a:rPr>
                  <a:t>(</a:t>
                </a:r>
                <a:r>
                  <a:rPr lang="ko-KR" altLang="en-US" sz="1400" b="1" i="1" dirty="0" err="1">
                    <a:solidFill>
                      <a:srgbClr val="FF0000"/>
                    </a:solidFill>
                  </a:rPr>
                  <a:t>귀무가설</a:t>
                </a:r>
                <a:r>
                  <a:rPr lang="en-US" altLang="ko-KR" sz="1400" b="1" i="1" dirty="0">
                    <a:solidFill>
                      <a:srgbClr val="FF0000"/>
                    </a:solidFill>
                  </a:rPr>
                  <a:t>, </a:t>
                </a:r>
                <a:r>
                  <a:rPr lang="ko-KR" altLang="en-US" sz="1400" b="1" i="1" dirty="0">
                    <a:solidFill>
                      <a:srgbClr val="FF0000"/>
                    </a:solidFill>
                  </a:rPr>
                  <a:t>대립가설</a:t>
                </a:r>
                <a:r>
                  <a:rPr lang="en-US" altLang="ko-KR" sz="1400" b="1" i="1" dirty="0">
                    <a:solidFill>
                      <a:srgbClr val="FF0000"/>
                    </a:solidFill>
                  </a:rPr>
                  <a:t>)</a:t>
                </a:r>
                <a:endParaRPr lang="ko-KR" altLang="en-US" sz="1400" b="1" i="1" dirty="0">
                  <a:solidFill>
                    <a:srgbClr val="FF0000"/>
                  </a:solidFill>
                </a:endParaRPr>
              </a:p>
              <a:p>
                <a:pPr marL="285750" indent="-285750">
                  <a:lnSpc>
                    <a:spcPct val="150000"/>
                  </a:lnSpc>
                  <a:buFont typeface="Wingdings" panose="05000000000000000000" pitchFamily="2" charset="2"/>
                  <a:buChar char="è"/>
                </a:pPr>
                <a:r>
                  <a:rPr lang="ko-KR" altLang="en-US" sz="1400" b="1" i="1" dirty="0">
                    <a:solidFill>
                      <a:srgbClr val="FF0000"/>
                    </a:solidFill>
                  </a:rPr>
                  <a:t>적합한 회귀선이 자료에 잘 들어맞는지 결정계수</a:t>
                </a:r>
                <a:r>
                  <a:rPr lang="en-US" altLang="ko-KR" sz="1400" b="1" i="1" dirty="0">
                    <a:solidFill>
                      <a:srgbClr val="FF0000"/>
                    </a:solidFill>
                  </a:rPr>
                  <a:t> (coefficient of determination </a:t>
                </a:r>
                <a14:m>
                  <m:oMath xmlns:m="http://schemas.openxmlformats.org/officeDocument/2006/math">
                    <m:sSup>
                      <m:sSupPr>
                        <m:ctrlPr>
                          <a:rPr lang="en-US" altLang="ko-KR" sz="1400" b="1" i="1">
                            <a:solidFill>
                              <a:srgbClr val="FF0000"/>
                            </a:solidFill>
                            <a:latin typeface="Cambria Math" panose="02040503050406030204" pitchFamily="18" charset="0"/>
                          </a:rPr>
                        </m:ctrlPr>
                      </m:sSupPr>
                      <m:e>
                        <m:r>
                          <a:rPr lang="en-US" altLang="ko-KR" sz="1400" b="1" i="1" smtClean="0">
                            <a:solidFill>
                              <a:srgbClr val="FF0000"/>
                            </a:solidFill>
                            <a:latin typeface="Cambria Math" panose="02040503050406030204" pitchFamily="18" charset="0"/>
                          </a:rPr>
                          <m:t>: </m:t>
                        </m:r>
                        <m:r>
                          <a:rPr lang="en-US" altLang="ko-KR" sz="1400" b="1" i="1">
                            <a:solidFill>
                              <a:srgbClr val="FF0000"/>
                            </a:solidFill>
                            <a:latin typeface="Cambria Math" panose="02040503050406030204" pitchFamily="18" charset="0"/>
                          </a:rPr>
                          <m:t>𝑹</m:t>
                        </m:r>
                      </m:e>
                      <m:sup>
                        <m:r>
                          <a:rPr lang="en-US" altLang="ko-KR" sz="1400" b="1" i="1">
                            <a:solidFill>
                              <a:srgbClr val="FF0000"/>
                            </a:solidFill>
                            <a:latin typeface="Cambria Math" panose="02040503050406030204" pitchFamily="18" charset="0"/>
                          </a:rPr>
                          <m:t>𝟐</m:t>
                        </m:r>
                      </m:sup>
                    </m:sSup>
                  </m:oMath>
                </a14:m>
                <a:r>
                  <a:rPr lang="en-US" altLang="ko-KR" sz="1400" b="1" i="1" dirty="0">
                    <a:solidFill>
                      <a:srgbClr val="FF0000"/>
                    </a:solidFill>
                  </a:rPr>
                  <a:t>)</a:t>
                </a:r>
                <a:r>
                  <a:rPr lang="ko-KR" altLang="en-US" sz="1400" b="1" i="1" dirty="0">
                    <a:solidFill>
                      <a:srgbClr val="FF0000"/>
                    </a:solidFill>
                  </a:rPr>
                  <a:t>로 확인</a:t>
                </a:r>
                <a:r>
                  <a:rPr lang="en-US" altLang="ko-KR" sz="1400" b="1" i="1" dirty="0">
                    <a:solidFill>
                      <a:srgbClr val="FF0000"/>
                    </a:solidFill>
                  </a:rPr>
                  <a:t> </a:t>
                </a:r>
              </a:p>
            </p:txBody>
          </p:sp>
        </mc:Choice>
        <mc:Fallback xmlns="">
          <p:sp>
            <p:nvSpPr>
              <p:cNvPr id="19" name="직사각형 18">
                <a:extLst>
                  <a:ext uri="{FF2B5EF4-FFF2-40B4-BE49-F238E27FC236}">
                    <a16:creationId xmlns:a16="http://schemas.microsoft.com/office/drawing/2014/main" id="{88A3B093-A6E9-4661-97B6-B0F0CCA6809C}"/>
                  </a:ext>
                </a:extLst>
              </p:cNvPr>
              <p:cNvSpPr>
                <a:spLocks noRot="1" noChangeAspect="1" noMove="1" noResize="1" noEditPoints="1" noAdjustHandles="1" noChangeArrowheads="1" noChangeShapeType="1" noTextEdit="1"/>
              </p:cNvSpPr>
              <p:nvPr/>
            </p:nvSpPr>
            <p:spPr>
              <a:xfrm>
                <a:off x="428752" y="2002545"/>
                <a:ext cx="7959672" cy="1812997"/>
              </a:xfrm>
              <a:prstGeom prst="rect">
                <a:avLst/>
              </a:prstGeom>
              <a:blipFill>
                <a:blip r:embed="rId2"/>
                <a:stretch>
                  <a:fillRect l="-153" b="-2341"/>
                </a:stretch>
              </a:blipFill>
              <a:ln>
                <a:solidFill>
                  <a:schemeClr val="accent1"/>
                </a:solidFill>
              </a:ln>
            </p:spPr>
            <p:txBody>
              <a:bodyPr/>
              <a:lstStyle/>
              <a:p>
                <a:r>
                  <a:rPr lang="ko-KR" altLang="en-US">
                    <a:noFill/>
                  </a:rPr>
                  <a:t> </a:t>
                </a:r>
              </a:p>
            </p:txBody>
          </p:sp>
        </mc:Fallback>
      </mc:AlternateContent>
      <p:sp>
        <p:nvSpPr>
          <p:cNvPr id="7" name="직사각형 6">
            <a:extLst>
              <a:ext uri="{FF2B5EF4-FFF2-40B4-BE49-F238E27FC236}">
                <a16:creationId xmlns:a16="http://schemas.microsoft.com/office/drawing/2014/main" id="{FB7F5692-0347-4B5D-BFCB-3BBD2D2225DE}"/>
              </a:ext>
            </a:extLst>
          </p:cNvPr>
          <p:cNvSpPr/>
          <p:nvPr/>
        </p:nvSpPr>
        <p:spPr>
          <a:xfrm>
            <a:off x="428752" y="1501601"/>
            <a:ext cx="2166804" cy="376257"/>
          </a:xfrm>
          <a:prstGeom prst="rect">
            <a:avLst/>
          </a:prstGeom>
          <a:solidFill>
            <a:schemeClr val="accent2">
              <a:lumMod val="20000"/>
              <a:lumOff val="80000"/>
            </a:schemeClr>
          </a:solidFill>
          <a:ln>
            <a:solidFill>
              <a:schemeClr val="accent1">
                <a:lumMod val="75000"/>
              </a:schemeClr>
            </a:solidFill>
          </a:ln>
        </p:spPr>
        <p:txBody>
          <a:bodyPr wrap="square">
            <a:spAutoFit/>
          </a:bodyPr>
          <a:lstStyle/>
          <a:p>
            <a:pPr>
              <a:lnSpc>
                <a:spcPct val="150000"/>
              </a:lnSpc>
            </a:pPr>
            <a:r>
              <a:rPr lang="en-US" altLang="ko-KR" sz="1400" dirty="0"/>
              <a:t>2. 2 </a:t>
            </a:r>
            <a:r>
              <a:rPr lang="ko-KR" altLang="en-US" sz="1400" b="1" dirty="0"/>
              <a:t>회귀계수 해석</a:t>
            </a:r>
            <a:endParaRPr lang="en-US" altLang="ko-KR" sz="1400" b="1" dirty="0"/>
          </a:p>
        </p:txBody>
      </p:sp>
      <p:sp>
        <p:nvSpPr>
          <p:cNvPr id="21" name="직사각형 20">
            <a:extLst>
              <a:ext uri="{FF2B5EF4-FFF2-40B4-BE49-F238E27FC236}">
                <a16:creationId xmlns:a16="http://schemas.microsoft.com/office/drawing/2014/main" id="{57795726-A4F7-487F-92DD-ECC3035D085F}"/>
              </a:ext>
            </a:extLst>
          </p:cNvPr>
          <p:cNvSpPr/>
          <p:nvPr/>
        </p:nvSpPr>
        <p:spPr>
          <a:xfrm>
            <a:off x="428752" y="1069137"/>
            <a:ext cx="3199915" cy="307777"/>
          </a:xfrm>
          <a:prstGeom prst="rect">
            <a:avLst/>
          </a:prstGeom>
          <a:solidFill>
            <a:schemeClr val="tx2">
              <a:lumMod val="20000"/>
              <a:lumOff val="80000"/>
            </a:schemeClr>
          </a:solidFill>
          <a:ln>
            <a:solidFill>
              <a:schemeClr val="accent1">
                <a:lumMod val="75000"/>
              </a:schemeClr>
            </a:solidFill>
          </a:ln>
        </p:spPr>
        <p:txBody>
          <a:bodyPr wrap="none">
            <a:spAutoFit/>
          </a:bodyPr>
          <a:lstStyle/>
          <a:p>
            <a:r>
              <a:rPr lang="en-US" altLang="ko-KR" sz="1400" dirty="0"/>
              <a:t>2. </a:t>
            </a:r>
            <a:r>
              <a:rPr lang="ko-KR" altLang="en-US" sz="1400" dirty="0"/>
              <a:t>회귀 계수 추정 </a:t>
            </a:r>
            <a:r>
              <a:rPr lang="en-US" altLang="ko-KR" sz="1400" dirty="0"/>
              <a:t>(OLS)</a:t>
            </a:r>
            <a:r>
              <a:rPr lang="ko-KR" altLang="en-US" sz="1400" dirty="0"/>
              <a:t>및 유의성 검정</a:t>
            </a:r>
          </a:p>
        </p:txBody>
      </p:sp>
      <p:sp>
        <p:nvSpPr>
          <p:cNvPr id="12" name="TextBox 11">
            <a:extLst>
              <a:ext uri="{FF2B5EF4-FFF2-40B4-BE49-F238E27FC236}">
                <a16:creationId xmlns:a16="http://schemas.microsoft.com/office/drawing/2014/main" id="{0C56C761-0CBF-493F-9E36-B8023C01B635}"/>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13" name="제목 1">
            <a:extLst>
              <a:ext uri="{FF2B5EF4-FFF2-40B4-BE49-F238E27FC236}">
                <a16:creationId xmlns:a16="http://schemas.microsoft.com/office/drawing/2014/main" id="{FFF3477A-195C-45E9-B44D-1DC3B10A25D3}"/>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2700966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CBEA665E-D088-4F00-915E-243E47D95D97}"/>
                  </a:ext>
                </a:extLst>
              </p:cNvPr>
              <p:cNvSpPr/>
              <p:nvPr/>
            </p:nvSpPr>
            <p:spPr>
              <a:xfrm>
                <a:off x="3664550" y="1345205"/>
                <a:ext cx="4604529" cy="569323"/>
              </a:xfrm>
              <a:prstGeom prst="rect">
                <a:avLst/>
              </a:prstGeom>
              <a:ln>
                <a:solidFill>
                  <a:schemeClr val="tx2">
                    <a:lumMod val="60000"/>
                    <a:lumOff val="40000"/>
                  </a:schemeClr>
                </a:solidFill>
              </a:ln>
            </p:spPr>
            <p:txBody>
              <a:bodyPr wrap="square">
                <a:spAutoFit/>
              </a:bodyPr>
              <a:lstStyle/>
              <a:p>
                <a:pPr marL="171450" indent="-171450">
                  <a:lnSpc>
                    <a:spcPct val="150000"/>
                  </a:lnSpc>
                  <a:buFont typeface="Arial" panose="020B0604020202020204" pitchFamily="34" charset="0"/>
                  <a:buChar char="•"/>
                </a:pPr>
                <a:r>
                  <a:rPr lang="ko-KR" altLang="en-US" sz="1100" dirty="0"/>
                  <a:t>모수에 대한 추정 </a:t>
                </a:r>
                <a:r>
                  <a:rPr lang="en-US" altLang="ko-KR" sz="1100" dirty="0"/>
                  <a:t>:  </a:t>
                </a:r>
                <a14:m>
                  <m:oMath xmlns:m="http://schemas.openxmlformats.org/officeDocument/2006/math">
                    <m:sSub>
                      <m:sSubPr>
                        <m:ctrlPr>
                          <a:rPr lang="en-US" altLang="ko-KR" sz="1100" i="1">
                            <a:latin typeface="Cambria Math" panose="02040503050406030204" pitchFamily="18" charset="0"/>
                          </a:rPr>
                        </m:ctrlPr>
                      </m:sSubPr>
                      <m:e>
                        <m:r>
                          <a:rPr lang="ko-KR" altLang="en-US" sz="1100" i="1">
                            <a:latin typeface="Cambria Math" panose="02040503050406030204" pitchFamily="18" charset="0"/>
                          </a:rPr>
                          <m:t>𝛽</m:t>
                        </m:r>
                      </m:e>
                      <m:sub>
                        <m:r>
                          <a:rPr lang="en-US" altLang="ko-KR" sz="1100" b="0" i="1" smtClean="0">
                            <a:latin typeface="Cambria Math" panose="02040503050406030204" pitchFamily="18" charset="0"/>
                          </a:rPr>
                          <m:t>0</m:t>
                        </m:r>
                      </m:sub>
                    </m:sSub>
                  </m:oMath>
                </a14:m>
                <a:r>
                  <a:rPr lang="en-US" altLang="ko-KR" sz="1100" dirty="0"/>
                  <a:t>, </a:t>
                </a:r>
                <a14:m>
                  <m:oMath xmlns:m="http://schemas.openxmlformats.org/officeDocument/2006/math">
                    <m:sSub>
                      <m:sSubPr>
                        <m:ctrlPr>
                          <a:rPr lang="en-US" altLang="ko-KR" sz="1100" i="1">
                            <a:latin typeface="Cambria Math" panose="02040503050406030204" pitchFamily="18" charset="0"/>
                          </a:rPr>
                        </m:ctrlPr>
                      </m:sSubPr>
                      <m:e>
                        <m:r>
                          <a:rPr lang="ko-KR" altLang="en-US" sz="1100" i="1">
                            <a:latin typeface="Cambria Math" panose="02040503050406030204" pitchFamily="18" charset="0"/>
                          </a:rPr>
                          <m:t>𝛽</m:t>
                        </m:r>
                      </m:e>
                      <m:sub>
                        <m:r>
                          <a:rPr lang="en-US" altLang="ko-KR" sz="1100" i="1">
                            <a:latin typeface="Cambria Math" panose="02040503050406030204" pitchFamily="18" charset="0"/>
                          </a:rPr>
                          <m:t>1</m:t>
                        </m:r>
                      </m:sub>
                    </m:sSub>
                  </m:oMath>
                </a14:m>
                <a:r>
                  <a:rPr lang="ko-KR" altLang="en-US" sz="1100" dirty="0"/>
                  <a:t> 추정</a:t>
                </a:r>
                <a:r>
                  <a:rPr lang="en-US" altLang="ko-KR" sz="1100" dirty="0">
                    <a:sym typeface="Wingdings" panose="05000000000000000000" pitchFamily="2" charset="2"/>
                  </a:rPr>
                  <a:t> </a:t>
                </a:r>
                <a:r>
                  <a:rPr lang="ko-KR" altLang="en-US" sz="1100" dirty="0" err="1"/>
                  <a:t>최소제곱법</a:t>
                </a:r>
                <a:r>
                  <a:rPr lang="ko-KR" altLang="en-US" sz="1100" dirty="0"/>
                  <a:t> 이용</a:t>
                </a:r>
                <a:endParaRPr lang="en-US" altLang="ko-KR" sz="1100" dirty="0"/>
              </a:p>
              <a:p>
                <a:pPr marL="171450" indent="-171450">
                  <a:lnSpc>
                    <a:spcPct val="150000"/>
                  </a:lnSpc>
                  <a:buFont typeface="Arial" panose="020B0604020202020204" pitchFamily="34" charset="0"/>
                  <a:buChar char="•"/>
                </a:pPr>
                <a:r>
                  <a:rPr lang="ko-KR" altLang="en-US" sz="1100" b="1" i="1" dirty="0"/>
                  <a:t>가설검정 </a:t>
                </a:r>
                <a:r>
                  <a:rPr lang="en-US" altLang="ko-KR" sz="1100" b="1" i="1" dirty="0"/>
                  <a:t>: </a:t>
                </a:r>
                <a:r>
                  <a:rPr lang="ko-KR" altLang="en-US" sz="1100" b="1" i="1" dirty="0"/>
                  <a:t>선형회귀모형이  통계적적으로 유의한가를 검정</a:t>
                </a:r>
                <a:endParaRPr lang="en-US" altLang="ko-KR" sz="1100" b="1" i="1" dirty="0"/>
              </a:p>
            </p:txBody>
          </p:sp>
        </mc:Choice>
        <mc:Fallback xmlns="">
          <p:sp>
            <p:nvSpPr>
              <p:cNvPr id="2" name="직사각형 1">
                <a:extLst>
                  <a:ext uri="{FF2B5EF4-FFF2-40B4-BE49-F238E27FC236}">
                    <a16:creationId xmlns:a16="http://schemas.microsoft.com/office/drawing/2014/main" id="{CBEA665E-D088-4F00-915E-243E47D95D97}"/>
                  </a:ext>
                </a:extLst>
              </p:cNvPr>
              <p:cNvSpPr>
                <a:spLocks noRot="1" noChangeAspect="1" noMove="1" noResize="1" noEditPoints="1" noAdjustHandles="1" noChangeArrowheads="1" noChangeShapeType="1" noTextEdit="1"/>
              </p:cNvSpPr>
              <p:nvPr/>
            </p:nvSpPr>
            <p:spPr>
              <a:xfrm>
                <a:off x="3664550" y="1345205"/>
                <a:ext cx="4604529" cy="569323"/>
              </a:xfrm>
              <a:prstGeom prst="rect">
                <a:avLst/>
              </a:prstGeom>
              <a:blipFill>
                <a:blip r:embed="rId2"/>
                <a:stretch>
                  <a:fillRect b="-6316"/>
                </a:stretch>
              </a:blipFill>
              <a:ln>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a:extLst>
                  <a:ext uri="{FF2B5EF4-FFF2-40B4-BE49-F238E27FC236}">
                    <a16:creationId xmlns:a16="http://schemas.microsoft.com/office/drawing/2014/main" id="{F2A49EF3-4776-4D14-8BDC-C2F70A9731C3}"/>
                  </a:ext>
                </a:extLst>
              </p:cNvPr>
              <p:cNvSpPr/>
              <p:nvPr/>
            </p:nvSpPr>
            <p:spPr>
              <a:xfrm>
                <a:off x="495703" y="2318368"/>
                <a:ext cx="7651726" cy="565989"/>
              </a:xfrm>
              <a:prstGeom prst="rect">
                <a:avLst/>
              </a:prstGeom>
              <a:ln w="28575">
                <a:solidFill>
                  <a:schemeClr val="accent1"/>
                </a:solidFill>
              </a:ln>
            </p:spPr>
            <p:txBody>
              <a:bodyPr wrap="square">
                <a:spAutoFit/>
              </a:bodyPr>
              <a:lstStyle/>
              <a:p>
                <a:pPr marL="285750" indent="-285750">
                  <a:lnSpc>
                    <a:spcPct val="150000"/>
                  </a:lnSpc>
                  <a:buFont typeface="Wingdings" panose="05000000000000000000" pitchFamily="2" charset="2"/>
                  <a:buChar char="§"/>
                </a:pPr>
                <a:r>
                  <a:rPr lang="ko-KR" altLang="en-US" sz="1100" b="1" dirty="0">
                    <a:solidFill>
                      <a:srgbClr val="000000"/>
                    </a:solidFill>
                    <a:latin typeface="Arial" panose="020B0604020202020204" pitchFamily="34" charset="0"/>
                  </a:rPr>
                  <a:t>귀무가설</a:t>
                </a:r>
                <a:r>
                  <a:rPr lang="en-US" altLang="ko-KR" sz="1100" b="1" dirty="0">
                    <a:solidFill>
                      <a:srgbClr val="000000"/>
                    </a:solidFill>
                    <a:latin typeface="Arial" panose="020B0604020202020204" pitchFamily="34" charset="0"/>
                  </a:rPr>
                  <a:t>(null hypothesis) </a:t>
                </a:r>
                <a14:m>
                  <m:oMath xmlns:m="http://schemas.openxmlformats.org/officeDocument/2006/math">
                    <m:sSub>
                      <m:sSubPr>
                        <m:ctrlPr>
                          <a:rPr lang="en-US" altLang="ko-KR" sz="1100" b="1" i="1" smtClean="0">
                            <a:solidFill>
                              <a:srgbClr val="000000"/>
                            </a:solidFill>
                            <a:latin typeface="Cambria Math" panose="02040503050406030204" pitchFamily="18" charset="0"/>
                          </a:rPr>
                        </m:ctrlPr>
                      </m:sSubPr>
                      <m:e>
                        <m:r>
                          <a:rPr lang="en-US" altLang="ko-KR" sz="1100" b="1" i="1" smtClean="0">
                            <a:solidFill>
                              <a:srgbClr val="000000"/>
                            </a:solidFill>
                            <a:latin typeface="Cambria Math" panose="02040503050406030204" pitchFamily="18" charset="0"/>
                          </a:rPr>
                          <m:t>𝑯</m:t>
                        </m:r>
                      </m:e>
                      <m:sub>
                        <m:r>
                          <a:rPr lang="en-US" altLang="ko-KR" sz="1100" b="1" i="1" smtClean="0">
                            <a:solidFill>
                              <a:srgbClr val="000000"/>
                            </a:solidFill>
                            <a:latin typeface="Cambria Math" panose="02040503050406030204" pitchFamily="18" charset="0"/>
                          </a:rPr>
                          <m:t>𝟎</m:t>
                        </m:r>
                      </m:sub>
                    </m:sSub>
                  </m:oMath>
                </a14:m>
                <a:r>
                  <a:rPr lang="en-US" altLang="ko-KR" sz="1100" b="1" dirty="0">
                    <a:solidFill>
                      <a:srgbClr val="000000"/>
                    </a:solidFill>
                    <a:latin typeface="Arial" panose="020B0604020202020204" pitchFamily="34" charset="0"/>
                  </a:rPr>
                  <a:t> : </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아무 관련이 없다</a:t>
                </a:r>
                <a:r>
                  <a:rPr lang="en-US" altLang="ko-KR" sz="1100" dirty="0">
                    <a:solidFill>
                      <a:srgbClr val="000000"/>
                    </a:solidFill>
                    <a:latin typeface="Arial" panose="020B0604020202020204" pitchFamily="34" charset="0"/>
                  </a:rPr>
                  <a:t>. </a:t>
                </a:r>
                <a14:m>
                  <m:oMath xmlns:m="http://schemas.openxmlformats.org/officeDocument/2006/math">
                    <m:r>
                      <a:rPr lang="ko-KR" altLang="en-US" sz="1100" i="1">
                        <a:solidFill>
                          <a:srgbClr val="000000"/>
                        </a:solidFill>
                        <a:latin typeface="Cambria Math" panose="02040503050406030204" pitchFamily="18" charset="0"/>
                      </a:rPr>
                      <m:t>𝛽</m:t>
                    </m:r>
                    <m:r>
                      <a:rPr lang="ko-KR" altLang="en-US" sz="1100" i="1">
                        <a:solidFill>
                          <a:srgbClr val="000000"/>
                        </a:solidFill>
                        <a:latin typeface="Cambria Math" panose="02040503050406030204" pitchFamily="18" charset="0"/>
                      </a:rPr>
                      <m:t> </m:t>
                    </m:r>
                  </m:oMath>
                </a14:m>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베타</a:t>
                </a:r>
                <a:r>
                  <a:rPr lang="en-US" altLang="ko-KR" sz="1100" dirty="0">
                    <a:solidFill>
                      <a:srgbClr val="000000"/>
                    </a:solidFill>
                    <a:latin typeface="Arial" panose="020B0604020202020204" pitchFamily="34" charset="0"/>
                  </a:rPr>
                  <a:t>) =0 </a:t>
                </a:r>
                <a:r>
                  <a:rPr lang="en-US" altLang="ko-KR" sz="1100" dirty="0">
                    <a:solidFill>
                      <a:srgbClr val="000000"/>
                    </a:solidFill>
                    <a:latin typeface="Arial" panose="020B0604020202020204" pitchFamily="34" charset="0"/>
                    <a:sym typeface="Wingdings" panose="05000000000000000000" pitchFamily="2" charset="2"/>
                  </a:rPr>
                  <a:t></a:t>
                </a:r>
                <a:r>
                  <a:rPr lang="en-US" altLang="ko-KR" sz="1100" dirty="0"/>
                  <a:t> </a:t>
                </a:r>
                <a:r>
                  <a:rPr lang="ko-KR" altLang="en-US" sz="1100" dirty="0"/>
                  <a:t>입력변수</a:t>
                </a:r>
                <a:r>
                  <a:rPr lang="en-US" altLang="ko-KR" sz="1100" dirty="0"/>
                  <a:t>(x)</a:t>
                </a:r>
                <a:r>
                  <a:rPr lang="ko-KR" altLang="en-US" sz="1100" dirty="0"/>
                  <a:t>와 </a:t>
                </a:r>
                <a:r>
                  <a:rPr lang="en-US" altLang="ko-KR" sz="1100" dirty="0"/>
                  <a:t>y</a:t>
                </a:r>
                <a:r>
                  <a:rPr lang="ko-KR" altLang="en-US" sz="1100" dirty="0"/>
                  <a:t>간에 인과관계가 없다</a:t>
                </a:r>
                <a:r>
                  <a:rPr lang="en-US" altLang="ko-KR" sz="1100" dirty="0"/>
                  <a:t>.</a:t>
                </a:r>
              </a:p>
              <a:p>
                <a:pPr marL="285750" indent="-285750">
                  <a:lnSpc>
                    <a:spcPct val="150000"/>
                  </a:lnSpc>
                  <a:buFont typeface="Wingdings" panose="05000000000000000000" pitchFamily="2" charset="2"/>
                  <a:buChar char="§"/>
                </a:pPr>
                <a:r>
                  <a:rPr lang="ko-KR" altLang="en-US" sz="1100" b="1" dirty="0">
                    <a:solidFill>
                      <a:srgbClr val="000000"/>
                    </a:solidFill>
                    <a:latin typeface="Arial" panose="020B0604020202020204" pitchFamily="34" charset="0"/>
                  </a:rPr>
                  <a:t>대립가설</a:t>
                </a:r>
                <a:r>
                  <a:rPr lang="en-US" altLang="ko-KR" sz="1100" b="1" dirty="0">
                    <a:solidFill>
                      <a:srgbClr val="000000"/>
                    </a:solidFill>
                    <a:latin typeface="Arial" panose="020B0604020202020204" pitchFamily="34" charset="0"/>
                  </a:rPr>
                  <a:t>(alternative hypothesis)</a:t>
                </a:r>
                <a:r>
                  <a:rPr lang="ko-KR" altLang="en-US" sz="1100" b="1" dirty="0">
                    <a:solidFill>
                      <a:srgbClr val="000000"/>
                    </a:solidFill>
                    <a:latin typeface="Arial" panose="020B0604020202020204" pitchFamily="34" charset="0"/>
                  </a:rPr>
                  <a:t> </a:t>
                </a:r>
                <a14:m>
                  <m:oMath xmlns:m="http://schemas.openxmlformats.org/officeDocument/2006/math">
                    <m:sSub>
                      <m:sSubPr>
                        <m:ctrlPr>
                          <a:rPr lang="en-US" altLang="ko-KR" sz="1100" b="1" i="1" smtClean="0">
                            <a:solidFill>
                              <a:srgbClr val="000000"/>
                            </a:solidFill>
                            <a:latin typeface="Cambria Math" panose="02040503050406030204" pitchFamily="18" charset="0"/>
                          </a:rPr>
                        </m:ctrlPr>
                      </m:sSubPr>
                      <m:e>
                        <m:r>
                          <a:rPr lang="en-US" altLang="ko-KR" sz="1100" b="1" i="1" smtClean="0">
                            <a:solidFill>
                              <a:srgbClr val="000000"/>
                            </a:solidFill>
                            <a:latin typeface="Cambria Math" panose="02040503050406030204" pitchFamily="18" charset="0"/>
                          </a:rPr>
                          <m:t>𝑯</m:t>
                        </m:r>
                      </m:e>
                      <m:sub>
                        <m:r>
                          <a:rPr lang="en-US" altLang="ko-KR" sz="1100" b="1" i="1" smtClean="0">
                            <a:solidFill>
                              <a:srgbClr val="000000"/>
                            </a:solidFill>
                            <a:latin typeface="Cambria Math" panose="02040503050406030204" pitchFamily="18" charset="0"/>
                          </a:rPr>
                          <m:t>𝟏</m:t>
                        </m:r>
                      </m:sub>
                    </m:sSub>
                  </m:oMath>
                </a14:m>
                <a:r>
                  <a:rPr lang="en-US" altLang="ko-KR" sz="1100" b="1" dirty="0">
                    <a:solidFill>
                      <a:srgbClr val="000000"/>
                    </a:solidFill>
                    <a:latin typeface="Arial" panose="020B0604020202020204" pitchFamily="34" charset="0"/>
                  </a:rPr>
                  <a:t> :</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어떤 관련이 있다</a:t>
                </a:r>
                <a:r>
                  <a:rPr lang="en-US" altLang="ko-KR" sz="1100" dirty="0">
                    <a:solidFill>
                      <a:srgbClr val="000000"/>
                    </a:solidFill>
                    <a:latin typeface="Arial" panose="020B0604020202020204" pitchFamily="34" charset="0"/>
                  </a:rPr>
                  <a:t>.</a:t>
                </a:r>
                <a14:m>
                  <m:oMath xmlns:m="http://schemas.openxmlformats.org/officeDocument/2006/math">
                    <m:r>
                      <a:rPr lang="ko-KR" altLang="en-US" sz="1100" i="1">
                        <a:solidFill>
                          <a:srgbClr val="000000"/>
                        </a:solidFill>
                        <a:latin typeface="Cambria Math" panose="02040503050406030204" pitchFamily="18" charset="0"/>
                      </a:rPr>
                      <m:t>𝛽</m:t>
                    </m:r>
                    <m:r>
                      <a:rPr lang="en-US" altLang="ko-KR" sz="1100" i="1">
                        <a:solidFill>
                          <a:srgbClr val="000000"/>
                        </a:solidFill>
                        <a:latin typeface="Cambria Math" panose="02040503050406030204" pitchFamily="18" charset="0"/>
                      </a:rPr>
                      <m:t>(</m:t>
                    </m:r>
                  </m:oMath>
                </a14:m>
                <a:r>
                  <a:rPr lang="ko-KR" altLang="en-US" sz="1100" dirty="0">
                    <a:solidFill>
                      <a:srgbClr val="000000"/>
                    </a:solidFill>
                    <a:latin typeface="Arial" panose="020B0604020202020204" pitchFamily="34" charset="0"/>
                  </a:rPr>
                  <a:t>베타</a:t>
                </a: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 </a:t>
                </a:r>
                <a14:m>
                  <m:oMath xmlns:m="http://schemas.openxmlformats.org/officeDocument/2006/math">
                    <m:r>
                      <a:rPr lang="ko-KR" altLang="en-US" sz="1100" i="1">
                        <a:solidFill>
                          <a:srgbClr val="000000"/>
                        </a:solidFill>
                        <a:latin typeface="Cambria Math" panose="02040503050406030204" pitchFamily="18" charset="0"/>
                      </a:rPr>
                      <m:t>≠</m:t>
                    </m:r>
                  </m:oMath>
                </a14:m>
                <a:r>
                  <a:rPr lang="en-US" altLang="ko-KR" sz="1100" dirty="0">
                    <a:solidFill>
                      <a:srgbClr val="000000"/>
                    </a:solidFill>
                    <a:latin typeface="Arial" panose="020B0604020202020204" pitchFamily="34" charset="0"/>
                  </a:rPr>
                  <a:t>0) </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입력변수</a:t>
                </a:r>
                <a:r>
                  <a:rPr lang="en-US" altLang="ko-KR" sz="1100" dirty="0">
                    <a:solidFill>
                      <a:srgbClr val="000000"/>
                    </a:solidFill>
                    <a:latin typeface="Arial" panose="020B0604020202020204" pitchFamily="34" charset="0"/>
                    <a:sym typeface="Wingdings" panose="05000000000000000000" pitchFamily="2" charset="2"/>
                  </a:rPr>
                  <a:t>(x)</a:t>
                </a:r>
                <a:r>
                  <a:rPr lang="ko-KR" altLang="en-US" sz="1100" dirty="0">
                    <a:solidFill>
                      <a:srgbClr val="000000"/>
                    </a:solidFill>
                    <a:latin typeface="Arial" panose="020B0604020202020204" pitchFamily="34" charset="0"/>
                    <a:sym typeface="Wingdings" panose="05000000000000000000" pitchFamily="2" charset="2"/>
                  </a:rPr>
                  <a:t>와 </a:t>
                </a:r>
                <a:r>
                  <a:rPr lang="en-US" altLang="ko-KR" sz="1100" dirty="0">
                    <a:solidFill>
                      <a:srgbClr val="000000"/>
                    </a:solidFill>
                    <a:latin typeface="Arial" panose="020B0604020202020204" pitchFamily="34" charset="0"/>
                    <a:sym typeface="Wingdings" panose="05000000000000000000" pitchFamily="2" charset="2"/>
                  </a:rPr>
                  <a:t>y</a:t>
                </a:r>
                <a:r>
                  <a:rPr lang="ko-KR" altLang="en-US" sz="1100" dirty="0">
                    <a:solidFill>
                      <a:srgbClr val="000000"/>
                    </a:solidFill>
                    <a:latin typeface="Arial" panose="020B0604020202020204" pitchFamily="34" charset="0"/>
                    <a:sym typeface="Wingdings" panose="05000000000000000000" pitchFamily="2" charset="2"/>
                  </a:rPr>
                  <a:t>간 인과관계가 있다</a:t>
                </a:r>
                <a:r>
                  <a:rPr lang="en-US" altLang="ko-KR" sz="1100" dirty="0">
                    <a:solidFill>
                      <a:srgbClr val="000000"/>
                    </a:solidFill>
                    <a:latin typeface="Arial" panose="020B0604020202020204" pitchFamily="34" charset="0"/>
                    <a:sym typeface="Wingdings" panose="05000000000000000000" pitchFamily="2" charset="2"/>
                  </a:rPr>
                  <a:t>.</a:t>
                </a:r>
                <a:endParaRPr lang="en-US" altLang="ko-KR" sz="1100" dirty="0">
                  <a:solidFill>
                    <a:srgbClr val="000000"/>
                  </a:solidFill>
                  <a:latin typeface="Arial" panose="020B0604020202020204" pitchFamily="34" charset="0"/>
                </a:endParaRPr>
              </a:p>
            </p:txBody>
          </p:sp>
        </mc:Choice>
        <mc:Fallback xmlns="">
          <p:sp>
            <p:nvSpPr>
              <p:cNvPr id="3" name="직사각형 2">
                <a:extLst>
                  <a:ext uri="{FF2B5EF4-FFF2-40B4-BE49-F238E27FC236}">
                    <a16:creationId xmlns:a16="http://schemas.microsoft.com/office/drawing/2014/main" id="{F2A49EF3-4776-4D14-8BDC-C2F70A9731C3}"/>
                  </a:ext>
                </a:extLst>
              </p:cNvPr>
              <p:cNvSpPr>
                <a:spLocks noRot="1" noChangeAspect="1" noMove="1" noResize="1" noEditPoints="1" noAdjustHandles="1" noChangeArrowheads="1" noChangeShapeType="1" noTextEdit="1"/>
              </p:cNvSpPr>
              <p:nvPr/>
            </p:nvSpPr>
            <p:spPr>
              <a:xfrm>
                <a:off x="495703" y="2318368"/>
                <a:ext cx="7651726" cy="565989"/>
              </a:xfrm>
              <a:prstGeom prst="rect">
                <a:avLst/>
              </a:prstGeom>
              <a:blipFill>
                <a:blip r:embed="rId3"/>
                <a:stretch>
                  <a:fillRect b="-3061"/>
                </a:stretch>
              </a:blipFill>
              <a:ln w="28575">
                <a:solidFill>
                  <a:schemeClr val="accent1"/>
                </a:solidFill>
              </a:ln>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9AE7AFB5-D6E6-4E49-8AD9-9C5AB63CE820}"/>
              </a:ext>
            </a:extLst>
          </p:cNvPr>
          <p:cNvSpPr/>
          <p:nvPr/>
        </p:nvSpPr>
        <p:spPr>
          <a:xfrm>
            <a:off x="495703" y="3043633"/>
            <a:ext cx="1042421" cy="276999"/>
          </a:xfrm>
          <a:prstGeom prst="rect">
            <a:avLst/>
          </a:prstGeom>
          <a:solidFill>
            <a:schemeClr val="accent5">
              <a:lumMod val="20000"/>
              <a:lumOff val="80000"/>
            </a:schemeClr>
          </a:solidFill>
        </p:spPr>
        <p:txBody>
          <a:bodyPr wrap="square">
            <a:spAutoFit/>
          </a:bodyPr>
          <a:lstStyle/>
          <a:p>
            <a:r>
              <a:rPr lang="ko-KR" altLang="en-US" sz="1200" dirty="0" err="1"/>
              <a:t>검정통계량</a:t>
            </a:r>
            <a:r>
              <a:rPr lang="ko-KR" altLang="en-US" sz="1200" dirty="0"/>
              <a:t> </a:t>
            </a:r>
          </a:p>
        </p:txBody>
      </p:sp>
      <p:sp>
        <p:nvSpPr>
          <p:cNvPr id="9" name="바닥글 개체 틀 8">
            <a:extLst>
              <a:ext uri="{FF2B5EF4-FFF2-40B4-BE49-F238E27FC236}">
                <a16:creationId xmlns:a16="http://schemas.microsoft.com/office/drawing/2014/main" id="{FDBC06A1-0208-451E-BFCC-3E748DD094C9}"/>
              </a:ext>
            </a:extLst>
          </p:cNvPr>
          <p:cNvSpPr>
            <a:spLocks noGrp="1"/>
          </p:cNvSpPr>
          <p:nvPr>
            <p:ph type="ftr" sz="quarter" idx="11"/>
          </p:nvPr>
        </p:nvSpPr>
        <p:spPr/>
        <p:txBody>
          <a:bodyPr/>
          <a:lstStyle/>
          <a:p>
            <a:r>
              <a:rPr lang="en-US" altLang="ko-KR"/>
              <a:t>UBION PBL- FBA</a:t>
            </a:r>
            <a:endParaRPr lang="ko-KR" altLang="en-US" dirty="0"/>
          </a:p>
        </p:txBody>
      </p:sp>
      <p:sp>
        <p:nvSpPr>
          <p:cNvPr id="16" name="슬라이드 번호 개체 틀 15">
            <a:extLst>
              <a:ext uri="{FF2B5EF4-FFF2-40B4-BE49-F238E27FC236}">
                <a16:creationId xmlns:a16="http://schemas.microsoft.com/office/drawing/2014/main" id="{160C291A-9588-4E31-ACE3-1130D4B498A7}"/>
              </a:ext>
            </a:extLst>
          </p:cNvPr>
          <p:cNvSpPr>
            <a:spLocks noGrp="1"/>
          </p:cNvSpPr>
          <p:nvPr>
            <p:ph type="sldNum" sz="quarter" idx="12"/>
          </p:nvPr>
        </p:nvSpPr>
        <p:spPr/>
        <p:txBody>
          <a:bodyPr/>
          <a:lstStyle/>
          <a:p>
            <a:fld id="{DE77BB65-F969-4654-BF30-45C70C1BE112}" type="slidenum">
              <a:rPr lang="ko-KR" altLang="en-US" smtClean="0"/>
              <a:pPr/>
              <a:t>56</a:t>
            </a:fld>
            <a:endParaRPr lang="ko-KR"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BDF2A4-ADE2-4BA8-B618-1A7D02B05BE1}"/>
                  </a:ext>
                </a:extLst>
              </p:cNvPr>
              <p:cNvSpPr txBox="1"/>
              <p:nvPr/>
            </p:nvSpPr>
            <p:spPr>
              <a:xfrm>
                <a:off x="1619672" y="3065594"/>
                <a:ext cx="4585907" cy="536494"/>
              </a:xfrm>
              <a:prstGeom prst="rect">
                <a:avLst/>
              </a:prstGeom>
              <a:solidFill>
                <a:schemeClr val="accent1">
                  <a:lumMod val="20000"/>
                  <a:lumOff val="80000"/>
                </a:schemeClr>
              </a:solidFill>
              <a:ln w="28575">
                <a:solidFill>
                  <a:schemeClr val="accent1">
                    <a:lumMod val="60000"/>
                    <a:lumOff val="40000"/>
                  </a:schemeClr>
                </a:solidFill>
              </a:ln>
            </p:spPr>
            <p:txBody>
              <a:bodyPr wrap="square" rtlCol="0">
                <a:spAutoFit/>
              </a:bodyPr>
              <a:lstStyle/>
              <a:p>
                <a:r>
                  <a:rPr lang="en-US" altLang="ko-KR" sz="1600" dirty="0"/>
                  <a:t> t –value = </a:t>
                </a:r>
                <a14:m>
                  <m:oMath xmlns:m="http://schemas.openxmlformats.org/officeDocument/2006/math">
                    <m:f>
                      <m:fPr>
                        <m:ctrlPr>
                          <a:rPr lang="en-US" altLang="ko-KR" sz="1600" i="1" smtClean="0">
                            <a:latin typeface="Cambria Math" panose="02040503050406030204" pitchFamily="18" charset="0"/>
                          </a:rPr>
                        </m:ctrlPr>
                      </m:fPr>
                      <m:num>
                        <m:acc>
                          <m:accPr>
                            <m:chr m:val="̂"/>
                            <m:ctrlPr>
                              <a:rPr lang="en-US" altLang="ko-KR" sz="1600" i="1" smtClean="0">
                                <a:latin typeface="Cambria Math" panose="02040503050406030204" pitchFamily="18" charset="0"/>
                              </a:rPr>
                            </m:ctrlPr>
                          </m:accPr>
                          <m:e>
                            <m:r>
                              <a:rPr lang="ko-KR" altLang="en-US" sz="1600" i="1" smtClean="0">
                                <a:latin typeface="Cambria Math" panose="02040503050406030204" pitchFamily="18" charset="0"/>
                              </a:rPr>
                              <m:t>𝛽</m:t>
                            </m:r>
                          </m:e>
                        </m:acc>
                        <m:r>
                          <a:rPr lang="en-US" altLang="ko-KR" sz="1600" b="0" i="1" smtClean="0">
                            <a:latin typeface="Cambria Math" panose="02040503050406030204" pitchFamily="18" charset="0"/>
                          </a:rPr>
                          <m:t>−</m:t>
                        </m:r>
                        <m:r>
                          <a:rPr lang="ko-KR" altLang="en-US" sz="1600" b="0" i="1" smtClean="0">
                            <a:latin typeface="Cambria Math" panose="02040503050406030204" pitchFamily="18" charset="0"/>
                          </a:rPr>
                          <m:t>𝛽</m:t>
                        </m:r>
                      </m:num>
                      <m:den>
                        <m:r>
                          <a:rPr lang="en-US" altLang="ko-KR" sz="1600" b="0" i="1" smtClean="0">
                            <a:latin typeface="Cambria Math" panose="02040503050406030204" pitchFamily="18" charset="0"/>
                          </a:rPr>
                          <m:t>𝑠</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𝑒</m:t>
                        </m:r>
                        <m:r>
                          <a:rPr lang="en-US" altLang="ko-KR" sz="1600" b="0" i="1" smtClean="0">
                            <a:latin typeface="Cambria Math" panose="02040503050406030204" pitchFamily="18" charset="0"/>
                          </a:rPr>
                          <m:t>(</m:t>
                        </m:r>
                        <m:acc>
                          <m:accPr>
                            <m:chr m:val="̂"/>
                            <m:ctrlPr>
                              <a:rPr lang="en-US" altLang="ko-KR" sz="1600" b="0" i="1" smtClean="0">
                                <a:latin typeface="Cambria Math" panose="02040503050406030204" pitchFamily="18" charset="0"/>
                              </a:rPr>
                            </m:ctrlPr>
                          </m:accPr>
                          <m:e>
                            <m:r>
                              <a:rPr lang="ko-KR" altLang="en-US" sz="1600" b="0" i="1" smtClean="0">
                                <a:latin typeface="Cambria Math" panose="02040503050406030204" pitchFamily="18" charset="0"/>
                              </a:rPr>
                              <m:t>𝛽</m:t>
                            </m:r>
                          </m:e>
                        </m:acc>
                        <m:r>
                          <a:rPr lang="en-US" altLang="ko-KR" sz="1600" b="0" i="1" smtClean="0">
                            <a:latin typeface="Cambria Math" panose="02040503050406030204" pitchFamily="18" charset="0"/>
                          </a:rPr>
                          <m:t>)</m:t>
                        </m:r>
                      </m:den>
                    </m:f>
                  </m:oMath>
                </a14:m>
                <a:r>
                  <a:rPr lang="ko-KR" altLang="en-US" sz="1600" dirty="0"/>
                  <a:t> </a:t>
                </a:r>
                <a:r>
                  <a:rPr lang="en-US" altLang="ko-KR" sz="1600" dirty="0"/>
                  <a:t>=  </a:t>
                </a:r>
                <a14:m>
                  <m:oMath xmlns:m="http://schemas.openxmlformats.org/officeDocument/2006/math">
                    <m:f>
                      <m:fPr>
                        <m:ctrlPr>
                          <a:rPr lang="en-US" altLang="ko-KR" sz="1600" i="1">
                            <a:latin typeface="Cambria Math" panose="02040503050406030204" pitchFamily="18" charset="0"/>
                          </a:rPr>
                        </m:ctrlPr>
                      </m:fPr>
                      <m:num>
                        <m:acc>
                          <m:accPr>
                            <m:chr m:val="̂"/>
                            <m:ctrlPr>
                              <a:rPr lang="en-US" altLang="ko-KR" sz="1600" i="1">
                                <a:latin typeface="Cambria Math" panose="02040503050406030204" pitchFamily="18" charset="0"/>
                              </a:rPr>
                            </m:ctrlPr>
                          </m:accPr>
                          <m:e>
                            <m:r>
                              <a:rPr lang="ko-KR" altLang="en-US" sz="1600" i="1">
                                <a:latin typeface="Cambria Math" panose="02040503050406030204" pitchFamily="18" charset="0"/>
                              </a:rPr>
                              <m:t>𝛽</m:t>
                            </m:r>
                          </m:e>
                        </m:acc>
                      </m:num>
                      <m:den>
                        <m:r>
                          <a:rPr lang="en-US" altLang="ko-KR" sz="1600" i="1">
                            <a:latin typeface="Cambria Math" panose="02040503050406030204" pitchFamily="18" charset="0"/>
                          </a:rPr>
                          <m:t>𝑠</m:t>
                        </m:r>
                        <m:r>
                          <a:rPr lang="en-US" altLang="ko-KR" sz="1600" i="1">
                            <a:latin typeface="Cambria Math" panose="02040503050406030204" pitchFamily="18" charset="0"/>
                          </a:rPr>
                          <m:t>.</m:t>
                        </m:r>
                        <m:r>
                          <a:rPr lang="en-US" altLang="ko-KR" sz="1600" i="1">
                            <a:latin typeface="Cambria Math" panose="02040503050406030204" pitchFamily="18" charset="0"/>
                          </a:rPr>
                          <m:t>𝑒</m:t>
                        </m:r>
                        <m:r>
                          <a:rPr lang="en-US" altLang="ko-KR" sz="1600" i="1">
                            <a:latin typeface="Cambria Math" panose="02040503050406030204" pitchFamily="18" charset="0"/>
                          </a:rPr>
                          <m:t>(</m:t>
                        </m:r>
                        <m:acc>
                          <m:accPr>
                            <m:chr m:val="̂"/>
                            <m:ctrlPr>
                              <a:rPr lang="en-US" altLang="ko-KR" sz="1600" i="1">
                                <a:latin typeface="Cambria Math" panose="02040503050406030204" pitchFamily="18" charset="0"/>
                              </a:rPr>
                            </m:ctrlPr>
                          </m:accPr>
                          <m:e>
                            <m:r>
                              <a:rPr lang="ko-KR" altLang="en-US" sz="1600" i="1">
                                <a:latin typeface="Cambria Math" panose="02040503050406030204" pitchFamily="18" charset="0"/>
                              </a:rPr>
                              <m:t>𝛽</m:t>
                            </m:r>
                          </m:e>
                        </m:acc>
                        <m:r>
                          <a:rPr lang="en-US" altLang="ko-KR" sz="1600" i="1">
                            <a:latin typeface="Cambria Math" panose="02040503050406030204" pitchFamily="18" charset="0"/>
                          </a:rPr>
                          <m:t>)</m:t>
                        </m:r>
                      </m:den>
                    </m:f>
                  </m:oMath>
                </a14:m>
                <a:r>
                  <a:rPr lang="en-US" altLang="ko-KR" sz="1600" dirty="0"/>
                  <a:t>  =    </a:t>
                </a:r>
                <a14:m>
                  <m:oMath xmlns:m="http://schemas.openxmlformats.org/officeDocument/2006/math">
                    <m:f>
                      <m:fPr>
                        <m:ctrlPr>
                          <a:rPr lang="en-US" altLang="ko-KR" sz="1600" i="1" smtClean="0">
                            <a:latin typeface="Cambria Math" panose="02040503050406030204" pitchFamily="18" charset="0"/>
                          </a:rPr>
                        </m:ctrlPr>
                      </m:fPr>
                      <m:num>
                        <m:acc>
                          <m:accPr>
                            <m:chr m:val="̂"/>
                            <m:ctrlPr>
                              <a:rPr lang="en-US" altLang="ko-KR" sz="1600" i="1">
                                <a:latin typeface="Cambria Math" panose="02040503050406030204" pitchFamily="18" charset="0"/>
                              </a:rPr>
                            </m:ctrlPr>
                          </m:accPr>
                          <m:e>
                            <m:r>
                              <a:rPr lang="ko-KR" altLang="en-US" sz="1600" i="1">
                                <a:latin typeface="Cambria Math" panose="02040503050406030204" pitchFamily="18" charset="0"/>
                              </a:rPr>
                              <m:t>𝛽</m:t>
                            </m:r>
                          </m:e>
                        </m:acc>
                      </m:num>
                      <m:den>
                        <m:rad>
                          <m:radPr>
                            <m:degHide m:val="on"/>
                            <m:ctrlPr>
                              <a:rPr lang="en-US" altLang="ko-KR" sz="1600" i="1" smtClean="0">
                                <a:latin typeface="Cambria Math" panose="02040503050406030204" pitchFamily="18" charset="0"/>
                              </a:rPr>
                            </m:ctrlPr>
                          </m:radPr>
                          <m:deg/>
                          <m:e>
                            <m:r>
                              <a:rPr lang="en-US" altLang="ko-KR" sz="1600" b="0" i="1" smtClean="0">
                                <a:latin typeface="Cambria Math" panose="02040503050406030204" pitchFamily="18" charset="0"/>
                              </a:rPr>
                              <m:t>𝑀𝑆𝐸</m:t>
                            </m:r>
                            <m:r>
                              <a:rPr lang="en-US" altLang="ko-KR" sz="1600" b="0" i="1" smtClean="0">
                                <a:latin typeface="Cambria Math" panose="02040503050406030204" pitchFamily="18" charset="0"/>
                              </a:rPr>
                              <m:t>/</m:t>
                            </m:r>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𝑆</m:t>
                                </m:r>
                              </m:e>
                              <m:sub>
                                <m:r>
                                  <a:rPr lang="en-US" altLang="ko-KR" sz="1600" b="0" i="1" smtClean="0">
                                    <a:latin typeface="Cambria Math" panose="02040503050406030204" pitchFamily="18" charset="0"/>
                                  </a:rPr>
                                  <m:t>𝑋𝑋</m:t>
                                </m:r>
                              </m:sub>
                            </m:sSub>
                          </m:e>
                        </m:rad>
                      </m:den>
                    </m:f>
                  </m:oMath>
                </a14:m>
                <a:r>
                  <a:rPr lang="ko-KR" altLang="en-US" sz="1600" dirty="0"/>
                  <a:t>  </a:t>
                </a:r>
                <a:r>
                  <a:rPr lang="en-US" altLang="ko-KR" sz="1600" dirty="0"/>
                  <a:t>~ t (n </a:t>
                </a:r>
                <a14:m>
                  <m:oMath xmlns:m="http://schemas.openxmlformats.org/officeDocument/2006/math">
                    <m:r>
                      <a:rPr lang="en-US" altLang="ko-KR" sz="1600" i="1">
                        <a:latin typeface="Cambria Math" panose="02040503050406030204" pitchFamily="18" charset="0"/>
                        <a:ea typeface="Cambria Math" panose="02040503050406030204" pitchFamily="18" charset="0"/>
                      </a:rPr>
                      <m:t>−</m:t>
                    </m:r>
                  </m:oMath>
                </a14:m>
                <a:r>
                  <a:rPr lang="en-US" altLang="ko-KR" sz="1600" dirty="0"/>
                  <a:t>2)</a:t>
                </a:r>
                <a:endParaRPr lang="ko-KR" altLang="en-US" sz="1600" dirty="0"/>
              </a:p>
            </p:txBody>
          </p:sp>
        </mc:Choice>
        <mc:Fallback xmlns="">
          <p:sp>
            <p:nvSpPr>
              <p:cNvPr id="18" name="TextBox 17">
                <a:extLst>
                  <a:ext uri="{FF2B5EF4-FFF2-40B4-BE49-F238E27FC236}">
                    <a16:creationId xmlns:a16="http://schemas.microsoft.com/office/drawing/2014/main" id="{32BDF2A4-ADE2-4BA8-B618-1A7D02B05BE1}"/>
                  </a:ext>
                </a:extLst>
              </p:cNvPr>
              <p:cNvSpPr txBox="1">
                <a:spLocks noRot="1" noChangeAspect="1" noMove="1" noResize="1" noEditPoints="1" noAdjustHandles="1" noChangeArrowheads="1" noChangeShapeType="1" noTextEdit="1"/>
              </p:cNvSpPr>
              <p:nvPr/>
            </p:nvSpPr>
            <p:spPr>
              <a:xfrm>
                <a:off x="1619672" y="3065594"/>
                <a:ext cx="4585907" cy="536494"/>
              </a:xfrm>
              <a:prstGeom prst="rect">
                <a:avLst/>
              </a:prstGeom>
              <a:blipFill>
                <a:blip r:embed="rId4"/>
                <a:stretch>
                  <a:fillRect/>
                </a:stretch>
              </a:blipFill>
              <a:ln w="28575">
                <a:solidFill>
                  <a:schemeClr val="accent1">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7" name="표 6">
                <a:extLst>
                  <a:ext uri="{FF2B5EF4-FFF2-40B4-BE49-F238E27FC236}">
                    <a16:creationId xmlns:a16="http://schemas.microsoft.com/office/drawing/2014/main" id="{B4859242-052A-47F2-978B-23051F479B67}"/>
                  </a:ext>
                </a:extLst>
              </p:cNvPr>
              <p:cNvGraphicFramePr>
                <a:graphicFrameLocks noGrp="1"/>
              </p:cNvGraphicFramePr>
              <p:nvPr>
                <p:extLst/>
              </p:nvPr>
            </p:nvGraphicFramePr>
            <p:xfrm>
              <a:off x="523897" y="4889308"/>
              <a:ext cx="7788245" cy="1534160"/>
            </p:xfrm>
            <a:graphic>
              <a:graphicData uri="http://schemas.openxmlformats.org/drawingml/2006/table">
                <a:tbl>
                  <a:tblPr firstRow="1" bandRow="1">
                    <a:tableStyleId>{5C22544A-7EE6-4342-B048-85BDC9FD1C3A}</a:tableStyleId>
                  </a:tblPr>
                  <a:tblGrid>
                    <a:gridCol w="1557649">
                      <a:extLst>
                        <a:ext uri="{9D8B030D-6E8A-4147-A177-3AD203B41FA5}">
                          <a16:colId xmlns:a16="http://schemas.microsoft.com/office/drawing/2014/main" val="2275860081"/>
                        </a:ext>
                      </a:extLst>
                    </a:gridCol>
                    <a:gridCol w="1557649">
                      <a:extLst>
                        <a:ext uri="{9D8B030D-6E8A-4147-A177-3AD203B41FA5}">
                          <a16:colId xmlns:a16="http://schemas.microsoft.com/office/drawing/2014/main" val="67596452"/>
                        </a:ext>
                      </a:extLst>
                    </a:gridCol>
                    <a:gridCol w="1557649">
                      <a:extLst>
                        <a:ext uri="{9D8B030D-6E8A-4147-A177-3AD203B41FA5}">
                          <a16:colId xmlns:a16="http://schemas.microsoft.com/office/drawing/2014/main" val="878841340"/>
                        </a:ext>
                      </a:extLst>
                    </a:gridCol>
                    <a:gridCol w="1557649">
                      <a:extLst>
                        <a:ext uri="{9D8B030D-6E8A-4147-A177-3AD203B41FA5}">
                          <a16:colId xmlns:a16="http://schemas.microsoft.com/office/drawing/2014/main" val="2488632806"/>
                        </a:ext>
                      </a:extLst>
                    </a:gridCol>
                    <a:gridCol w="1557649">
                      <a:extLst>
                        <a:ext uri="{9D8B030D-6E8A-4147-A177-3AD203B41FA5}">
                          <a16:colId xmlns:a16="http://schemas.microsoft.com/office/drawing/2014/main" val="2227557284"/>
                        </a:ext>
                      </a:extLst>
                    </a:gridCol>
                  </a:tblGrid>
                  <a:tr h="0">
                    <a:tc>
                      <a:txBody>
                        <a:bodyPr/>
                        <a:lstStyle/>
                        <a:p>
                          <a:pPr algn="ctr" latinLnBrk="1"/>
                          <a:r>
                            <a:rPr lang="ko-KR" altLang="en-US" sz="1000" dirty="0"/>
                            <a:t>구분</a:t>
                          </a:r>
                        </a:p>
                      </a:txBody>
                      <a:tcPr/>
                    </a:tc>
                    <a:tc>
                      <a:txBody>
                        <a:bodyPr/>
                        <a:lstStyle/>
                        <a:p>
                          <a:pPr algn="ctr" latinLnBrk="1"/>
                          <a:r>
                            <a:rPr lang="ko-KR" altLang="en-US" sz="1000" dirty="0" err="1">
                              <a:solidFill>
                                <a:schemeClr val="tx1"/>
                              </a:solidFill>
                            </a:rPr>
                            <a:t>귀무가설</a:t>
                          </a:r>
                          <a:r>
                            <a:rPr lang="en-US" altLang="ko-KR" sz="1000" dirty="0">
                              <a:solidFill>
                                <a:schemeClr val="tx1"/>
                              </a:solidFill>
                            </a:rPr>
                            <a:t>(</a:t>
                          </a:r>
                          <a14:m>
                            <m:oMath xmlns:m="http://schemas.openxmlformats.org/officeDocument/2006/math">
                              <m:sSub>
                                <m:sSubPr>
                                  <m:ctrlPr>
                                    <a:rPr lang="en-US" altLang="ko-KR" sz="1000" i="1" smtClean="0">
                                      <a:solidFill>
                                        <a:schemeClr val="tx1"/>
                                      </a:solidFill>
                                      <a:latin typeface="Cambria Math" panose="02040503050406030204" pitchFamily="18" charset="0"/>
                                    </a:rPr>
                                  </m:ctrlPr>
                                </m:sSubPr>
                                <m:e>
                                  <m:r>
                                    <a:rPr lang="en-US" altLang="ko-KR" sz="1000" b="1" i="1" smtClean="0">
                                      <a:solidFill>
                                        <a:schemeClr val="tx1"/>
                                      </a:solidFill>
                                      <a:latin typeface="Cambria Math" panose="02040503050406030204" pitchFamily="18" charset="0"/>
                                    </a:rPr>
                                    <m:t>𝑯</m:t>
                                  </m:r>
                                </m:e>
                                <m:sub>
                                  <m:r>
                                    <a:rPr lang="en-US" altLang="ko-KR" sz="1000" b="1" i="1" smtClean="0">
                                      <a:solidFill>
                                        <a:schemeClr val="tx1"/>
                                      </a:solidFill>
                                      <a:latin typeface="Cambria Math" panose="02040503050406030204" pitchFamily="18" charset="0"/>
                                    </a:rPr>
                                    <m:t>𝟎</m:t>
                                  </m:r>
                                </m:sub>
                              </m:sSub>
                            </m:oMath>
                          </a14:m>
                          <a:r>
                            <a:rPr lang="en-US" altLang="ko-KR" sz="1000" dirty="0">
                              <a:solidFill>
                                <a:schemeClr val="tx1"/>
                              </a:solidFill>
                            </a:rPr>
                            <a:t>)</a:t>
                          </a:r>
                          <a:endParaRPr lang="ko-KR" altLang="en-US" sz="1000" dirty="0">
                            <a:solidFill>
                              <a:schemeClr val="tx1"/>
                            </a:solidFill>
                          </a:endParaRPr>
                        </a:p>
                      </a:txBody>
                      <a:tcPr>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dirty="0">
                              <a:solidFill>
                                <a:schemeClr val="tx1"/>
                              </a:solidFill>
                            </a:rPr>
                            <a:t>귀무가설</a:t>
                          </a:r>
                          <a:r>
                            <a:rPr lang="en-US" altLang="ko-KR" sz="1000" dirty="0">
                              <a:solidFill>
                                <a:schemeClr val="tx1"/>
                              </a:solidFill>
                            </a:rPr>
                            <a:t>(</a:t>
                          </a:r>
                          <a14:m>
                            <m:oMath xmlns:m="http://schemas.openxmlformats.org/officeDocument/2006/math">
                              <m:sSub>
                                <m:sSubPr>
                                  <m:ctrlPr>
                                    <a:rPr lang="en-US" altLang="ko-KR" sz="1000" i="1" smtClean="0">
                                      <a:solidFill>
                                        <a:schemeClr val="tx1"/>
                                      </a:solidFill>
                                      <a:latin typeface="Cambria Math" panose="02040503050406030204" pitchFamily="18" charset="0"/>
                                    </a:rPr>
                                  </m:ctrlPr>
                                </m:sSubPr>
                                <m:e>
                                  <m:r>
                                    <a:rPr lang="en-US" altLang="ko-KR" sz="1000" b="1" i="1" smtClean="0">
                                      <a:solidFill>
                                        <a:schemeClr val="tx1"/>
                                      </a:solidFill>
                                      <a:latin typeface="Cambria Math" panose="02040503050406030204" pitchFamily="18" charset="0"/>
                                    </a:rPr>
                                    <m:t>𝑯</m:t>
                                  </m:r>
                                </m:e>
                                <m:sub>
                                  <m:r>
                                    <a:rPr lang="en-US" altLang="ko-KR" sz="1000" b="1" i="1" smtClean="0">
                                      <a:solidFill>
                                        <a:schemeClr val="tx1"/>
                                      </a:solidFill>
                                      <a:latin typeface="Cambria Math" panose="02040503050406030204" pitchFamily="18" charset="0"/>
                                    </a:rPr>
                                    <m:t>𝟏</m:t>
                                  </m:r>
                                </m:sub>
                              </m:sSub>
                            </m:oMath>
                          </a14:m>
                          <a:r>
                            <a:rPr lang="en-US" altLang="ko-KR" sz="1000" dirty="0">
                              <a:solidFill>
                                <a:schemeClr val="tx1"/>
                              </a:solidFill>
                            </a:rPr>
                            <a:t>)</a:t>
                          </a:r>
                          <a:endParaRPr lang="ko-KR" altLang="en-US" sz="1000" dirty="0">
                            <a:solidFill>
                              <a:schemeClr val="tx1"/>
                            </a:solidFill>
                          </a:endParaRPr>
                        </a:p>
                        <a:p>
                          <a:pPr algn="ctr" latinLnBrk="1"/>
                          <a:endParaRPr lang="ko-KR" altLang="en-US" sz="1000" dirty="0">
                            <a:solidFill>
                              <a:schemeClr val="tx1"/>
                            </a:solidFill>
                          </a:endParaRPr>
                        </a:p>
                      </a:txBody>
                      <a:tcPr>
                        <a:solidFill>
                          <a:schemeClr val="accent6">
                            <a:lumMod val="20000"/>
                            <a:lumOff val="80000"/>
                          </a:schemeClr>
                        </a:solidFill>
                      </a:tcPr>
                    </a:tc>
                    <a:tc>
                      <a:txBody>
                        <a:bodyPr/>
                        <a:lstStyle/>
                        <a:p>
                          <a:pPr algn="ctr" latinLnBrk="1"/>
                          <a:r>
                            <a:rPr lang="en-US" altLang="ko-KR" sz="1000" dirty="0">
                              <a:solidFill>
                                <a:schemeClr val="tx1"/>
                              </a:solidFill>
                            </a:rPr>
                            <a:t>p-value </a:t>
                          </a:r>
                          <a:endParaRPr lang="ko-KR" altLang="en-US" sz="1000" dirty="0">
                            <a:solidFill>
                              <a:schemeClr val="tx1"/>
                            </a:solidFill>
                          </a:endParaRPr>
                        </a:p>
                      </a:txBody>
                      <a:tcPr>
                        <a:solidFill>
                          <a:schemeClr val="accent6">
                            <a:lumMod val="20000"/>
                            <a:lumOff val="80000"/>
                          </a:schemeClr>
                        </a:solidFill>
                      </a:tcPr>
                    </a:tc>
                    <a:tc>
                      <a:txBody>
                        <a:bodyPr/>
                        <a:lstStyle/>
                        <a:p>
                          <a:pPr algn="ctr" latinLnBrk="1"/>
                          <a:r>
                            <a:rPr lang="ko-KR" altLang="en-US" sz="1000" dirty="0" err="1">
                              <a:solidFill>
                                <a:schemeClr val="tx1"/>
                              </a:solidFill>
                            </a:rPr>
                            <a:t>기각역</a:t>
                          </a:r>
                          <a:endParaRPr lang="ko-KR" altLang="en-US" sz="100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3000006039"/>
                      </a:ext>
                    </a:extLst>
                  </a:tr>
                  <a:tr h="370840">
                    <a:tc>
                      <a:txBody>
                        <a:bodyPr/>
                        <a:lstStyle/>
                        <a:p>
                          <a:pPr algn="ctr" latinLnBrk="1"/>
                          <a:r>
                            <a:rPr lang="ko-KR" altLang="en-US" sz="1000" b="1" dirty="0"/>
                            <a:t>양측검정</a:t>
                          </a:r>
                        </a:p>
                      </a:txBody>
                      <a:tcPr/>
                    </a:tc>
                    <a:tc>
                      <a:txBody>
                        <a:bodyPr/>
                        <a:lstStyle/>
                        <a:p>
                          <a:pPr algn="ctr" latinLnBrk="1"/>
                          <a14:m>
                            <m:oMath xmlns:m="http://schemas.openxmlformats.org/officeDocument/2006/math">
                              <m:sSub>
                                <m:sSubPr>
                                  <m:ctrlPr>
                                    <a:rPr lang="en-US" altLang="ko-KR" sz="1000" i="1" smtClean="0">
                                      <a:latin typeface="Cambria Math" panose="02040503050406030204" pitchFamily="18" charset="0"/>
                                    </a:rPr>
                                  </m:ctrlPr>
                                </m:sSubPr>
                                <m:e>
                                  <m:r>
                                    <a:rPr lang="en-US" altLang="ko-KR" sz="1000" b="1" i="1" smtClean="0">
                                      <a:latin typeface="Cambria Math" panose="02040503050406030204" pitchFamily="18" charset="0"/>
                                    </a:rPr>
                                    <m:t>𝑯</m:t>
                                  </m:r>
                                </m:e>
                                <m:sub>
                                  <m:r>
                                    <a:rPr lang="en-US" altLang="ko-KR" sz="1000" b="1" i="1" smtClean="0">
                                      <a:latin typeface="Cambria Math" panose="02040503050406030204" pitchFamily="18" charset="0"/>
                                    </a:rPr>
                                    <m:t>𝟎</m:t>
                                  </m:r>
                                </m:sub>
                              </m:sSub>
                            </m:oMath>
                          </a14:m>
                          <a:r>
                            <a:rPr lang="en-US" altLang="ko-KR" sz="1000" dirty="0"/>
                            <a:t>: </a:t>
                          </a:r>
                          <a14:m>
                            <m:oMath xmlns:m="http://schemas.openxmlformats.org/officeDocument/2006/math">
                              <m:sSub>
                                <m:sSubPr>
                                  <m:ctrlPr>
                                    <a:rPr lang="en-US" altLang="ko-KR" sz="1000" i="1" smtClean="0">
                                      <a:latin typeface="Cambria Math" panose="02040503050406030204" pitchFamily="18" charset="0"/>
                                    </a:rPr>
                                  </m:ctrlPr>
                                </m:sSubPr>
                                <m:e>
                                  <m:r>
                                    <a:rPr lang="ko-KR" altLang="en-US" sz="1000" i="1" smtClean="0">
                                      <a:latin typeface="Cambria Math" panose="02040503050406030204" pitchFamily="18" charset="0"/>
                                    </a:rPr>
                                    <m:t>𝛽</m:t>
                                  </m:r>
                                </m:e>
                                <m:sub>
                                  <m:r>
                                    <a:rPr lang="en-US" altLang="ko-KR" sz="1000" b="0" i="1" smtClean="0">
                                      <a:latin typeface="Cambria Math" panose="02040503050406030204" pitchFamily="18" charset="0"/>
                                    </a:rPr>
                                    <m:t>1</m:t>
                                  </m:r>
                                </m:sub>
                              </m:sSub>
                              <m:r>
                                <a:rPr lang="en-US" altLang="ko-KR" sz="1000" b="0" i="1" smtClean="0">
                                  <a:latin typeface="Cambria Math" panose="02040503050406030204" pitchFamily="18" charset="0"/>
                                </a:rPr>
                                <m:t>=0</m:t>
                              </m:r>
                            </m:oMath>
                          </a14:m>
                          <a:endParaRPr lang="ko-KR" altLang="en-US" sz="1000" dirty="0"/>
                        </a:p>
                      </a:txBody>
                      <a:tcPr/>
                    </a:tc>
                    <a:tc>
                      <a:txBody>
                        <a:bodyPr/>
                        <a:lstStyle/>
                        <a:p>
                          <a:pPr algn="ctr" latinLnBrk="1"/>
                          <a14:m>
                            <m:oMath xmlns:m="http://schemas.openxmlformats.org/officeDocument/2006/math">
                              <m:sSub>
                                <m:sSubPr>
                                  <m:ctrlPr>
                                    <a:rPr lang="en-US" altLang="ko-KR" sz="1000" i="1" smtClean="0">
                                      <a:latin typeface="Cambria Math" panose="02040503050406030204" pitchFamily="18" charset="0"/>
                                    </a:rPr>
                                  </m:ctrlPr>
                                </m:sSubPr>
                                <m:e>
                                  <m:r>
                                    <a:rPr lang="en-US" altLang="ko-KR" sz="1000" b="1" i="1" smtClean="0">
                                      <a:latin typeface="Cambria Math" panose="02040503050406030204" pitchFamily="18" charset="0"/>
                                    </a:rPr>
                                    <m:t>𝑯</m:t>
                                  </m:r>
                                </m:e>
                                <m:sub>
                                  <m:r>
                                    <a:rPr lang="en-US" altLang="ko-KR" sz="1000" b="1" i="1" smtClean="0">
                                      <a:latin typeface="Cambria Math" panose="02040503050406030204" pitchFamily="18" charset="0"/>
                                    </a:rPr>
                                    <m:t>𝟏</m:t>
                                  </m:r>
                                </m:sub>
                              </m:sSub>
                            </m:oMath>
                          </a14:m>
                          <a:r>
                            <a:rPr lang="en-US" altLang="ko-KR" sz="1000" dirty="0"/>
                            <a:t>: </a:t>
                          </a:r>
                          <a14:m>
                            <m:oMath xmlns:m="http://schemas.openxmlformats.org/officeDocument/2006/math">
                              <m:sSub>
                                <m:sSubPr>
                                  <m:ctrlPr>
                                    <a:rPr lang="en-US" altLang="ko-KR" sz="1000" i="1" smtClean="0">
                                      <a:latin typeface="Cambria Math" panose="02040503050406030204" pitchFamily="18" charset="0"/>
                                    </a:rPr>
                                  </m:ctrlPr>
                                </m:sSubPr>
                                <m:e>
                                  <m:r>
                                    <a:rPr lang="ko-KR" altLang="en-US" sz="1000" i="1" smtClean="0">
                                      <a:latin typeface="Cambria Math" panose="02040503050406030204" pitchFamily="18" charset="0"/>
                                    </a:rPr>
                                    <m:t>𝛽</m:t>
                                  </m:r>
                                </m:e>
                                <m:sub>
                                  <m:r>
                                    <a:rPr lang="en-US" altLang="ko-KR" sz="1000" b="0" i="1" smtClean="0">
                                      <a:latin typeface="Cambria Math" panose="02040503050406030204" pitchFamily="18" charset="0"/>
                                    </a:rPr>
                                    <m:t>1</m:t>
                                  </m:r>
                                </m:sub>
                              </m:sSub>
                              <m:r>
                                <a:rPr lang="en-US" altLang="ko-KR" sz="1000" b="0" i="1" smtClean="0">
                                  <a:latin typeface="Cambria Math" panose="02040503050406030204" pitchFamily="18" charset="0"/>
                                  <a:ea typeface="Cambria Math" panose="02040503050406030204" pitchFamily="18" charset="0"/>
                                </a:rPr>
                                <m:t>≠0</m:t>
                              </m:r>
                            </m:oMath>
                          </a14:m>
                          <a:endParaRPr lang="ko-KR" altLang="en-US" sz="1000" dirty="0"/>
                        </a:p>
                      </a:txBody>
                      <a:tcPr/>
                    </a:tc>
                    <a:tc>
                      <a:txBody>
                        <a:bodyPr/>
                        <a:lstStyle/>
                        <a:p>
                          <a:pPr algn="ctr" latinLnBrk="1"/>
                          <a:r>
                            <a:rPr lang="en-US" altLang="ko-KR" sz="1000" dirty="0"/>
                            <a:t>P = p (T </a:t>
                          </a:r>
                          <a14:m>
                            <m:oMath xmlns:m="http://schemas.openxmlformats.org/officeDocument/2006/math">
                              <m:r>
                                <a:rPr lang="en-US" altLang="ko-KR" sz="1000" i="1" smtClean="0">
                                  <a:latin typeface="Cambria Math" panose="02040503050406030204" pitchFamily="18" charset="0"/>
                                  <a:ea typeface="Cambria Math" panose="02040503050406030204" pitchFamily="18" charset="0"/>
                                </a:rPr>
                                <m:t>≥</m:t>
                              </m:r>
                              <m:d>
                                <m:dPr>
                                  <m:begChr m:val="|"/>
                                  <m:endChr m:val="|"/>
                                  <m:ctrlPr>
                                    <a:rPr lang="en-US" altLang="ko-KR" sz="1000" i="1" smtClean="0">
                                      <a:latin typeface="Cambria Math" panose="02040503050406030204" pitchFamily="18" charset="0"/>
                                      <a:ea typeface="Cambria Math" panose="02040503050406030204" pitchFamily="18" charset="0"/>
                                    </a:rPr>
                                  </m:ctrlPr>
                                </m:dPr>
                                <m:e>
                                  <m:r>
                                    <a:rPr lang="en-US" altLang="ko-KR" sz="1000" b="0" i="1" smtClean="0">
                                      <a:latin typeface="Cambria Math" panose="02040503050406030204" pitchFamily="18" charset="0"/>
                                      <a:ea typeface="Cambria Math" panose="02040503050406030204" pitchFamily="18" charset="0"/>
                                    </a:rPr>
                                    <m:t>𝑡</m:t>
                                  </m:r>
                                </m:e>
                              </m:d>
                            </m:oMath>
                          </a14:m>
                          <a:r>
                            <a:rPr lang="en-US" altLang="ko-KR" sz="1000" dirty="0"/>
                            <a:t>)</a:t>
                          </a:r>
                          <a:endParaRPr lang="ko-KR" altLang="en-US" sz="1000" dirty="0"/>
                        </a:p>
                      </a:txBody>
                      <a:tcPr/>
                    </a:tc>
                    <a:tc>
                      <a:txBody>
                        <a:bodyPr/>
                        <a:lstStyle/>
                        <a:p>
                          <a:pPr algn="ctr" latinLnBrk="1"/>
                          <a14:m>
                            <m:oMath xmlns:m="http://schemas.openxmlformats.org/officeDocument/2006/math">
                              <m:d>
                                <m:dPr>
                                  <m:begChr m:val="|"/>
                                  <m:endChr m:val="|"/>
                                  <m:ctrlPr>
                                    <a:rPr lang="en-US" altLang="ko-KR" sz="1000" i="1" smtClean="0">
                                      <a:latin typeface="Cambria Math" panose="02040503050406030204" pitchFamily="18" charset="0"/>
                                      <a:ea typeface="Cambria Math" panose="02040503050406030204" pitchFamily="18" charset="0"/>
                                    </a:rPr>
                                  </m:ctrlPr>
                                </m:dPr>
                                <m:e>
                                  <m:r>
                                    <a:rPr lang="en-US" altLang="ko-KR" sz="1000" b="0" i="1" smtClean="0">
                                      <a:latin typeface="Cambria Math" panose="02040503050406030204" pitchFamily="18" charset="0"/>
                                      <a:ea typeface="Cambria Math" panose="02040503050406030204" pitchFamily="18" charset="0"/>
                                    </a:rPr>
                                    <m:t>𝑡</m:t>
                                  </m:r>
                                </m:e>
                              </m:d>
                              <m:r>
                                <a:rPr lang="en-US" altLang="ko-KR" sz="1000" b="0" i="0" smtClean="0">
                                  <a:latin typeface="Cambria Math" panose="02040503050406030204" pitchFamily="18" charset="0"/>
                                  <a:ea typeface="Cambria Math" panose="02040503050406030204" pitchFamily="18" charset="0"/>
                                </a:rPr>
                                <m:t> </m:t>
                              </m:r>
                              <m:r>
                                <a:rPr lang="en-US" altLang="ko-KR" sz="1000" b="0" i="1" smtClean="0">
                                  <a:latin typeface="Cambria Math" panose="02040503050406030204" pitchFamily="18" charset="0"/>
                                  <a:ea typeface="Cambria Math" panose="02040503050406030204" pitchFamily="18" charset="0"/>
                                </a:rPr>
                                <m:t>≥</m:t>
                              </m:r>
                              <m:sSub>
                                <m:sSubPr>
                                  <m:ctrlPr>
                                    <a:rPr lang="en-US" altLang="ko-KR" sz="1000" b="0" i="1" smtClean="0">
                                      <a:latin typeface="Cambria Math" panose="02040503050406030204" pitchFamily="18" charset="0"/>
                                      <a:ea typeface="Cambria Math" panose="02040503050406030204" pitchFamily="18" charset="0"/>
                                    </a:rPr>
                                  </m:ctrlPr>
                                </m:sSubPr>
                                <m:e>
                                  <m:r>
                                    <a:rPr lang="en-US" altLang="ko-KR" sz="1000" b="0" i="1" smtClean="0">
                                      <a:latin typeface="Cambria Math" panose="02040503050406030204" pitchFamily="18" charset="0"/>
                                      <a:ea typeface="Cambria Math" panose="02040503050406030204" pitchFamily="18" charset="0"/>
                                    </a:rPr>
                                    <m:t>𝑡</m:t>
                                  </m:r>
                                </m:e>
                                <m:sub>
                                  <m:r>
                                    <m:rPr>
                                      <m:sty m:val="p"/>
                                    </m:rPr>
                                    <a:rPr lang="el-GR" altLang="ko-KR" sz="1000" b="0" i="1" smtClean="0">
                                      <a:latin typeface="Cambria Math" panose="02040503050406030204" pitchFamily="18" charset="0"/>
                                      <a:ea typeface="Cambria Math" panose="02040503050406030204" pitchFamily="18" charset="0"/>
                                    </a:rPr>
                                    <m:t>α</m:t>
                                  </m:r>
                                  <m:r>
                                    <a:rPr lang="en-US" altLang="ko-KR" sz="1000" b="0" i="1" smtClean="0">
                                      <a:latin typeface="Cambria Math" panose="02040503050406030204" pitchFamily="18" charset="0"/>
                                      <a:ea typeface="Cambria Math" panose="02040503050406030204" pitchFamily="18" charset="0"/>
                                    </a:rPr>
                                    <m:t>/2</m:t>
                                  </m:r>
                                </m:sub>
                              </m:sSub>
                            </m:oMath>
                          </a14:m>
                          <a:r>
                            <a:rPr lang="en-US" altLang="ko-KR" sz="1000" dirty="0"/>
                            <a:t>(n-2)</a:t>
                          </a:r>
                          <a:endParaRPr lang="ko-KR" altLang="en-US" sz="1000" dirty="0"/>
                        </a:p>
                      </a:txBody>
                      <a:tcPr/>
                    </a:tc>
                    <a:extLst>
                      <a:ext uri="{0D108BD9-81ED-4DB2-BD59-A6C34878D82A}">
                        <a16:rowId xmlns:a16="http://schemas.microsoft.com/office/drawing/2014/main" val="3394608106"/>
                      </a:ext>
                    </a:extLst>
                  </a:tr>
                  <a:tr h="370840">
                    <a:tc>
                      <a:txBody>
                        <a:bodyPr/>
                        <a:lstStyle/>
                        <a:p>
                          <a:pPr algn="ctr" latinLnBrk="1"/>
                          <a:r>
                            <a:rPr lang="ko-KR" altLang="en-US" sz="1000" b="1" dirty="0"/>
                            <a:t>좌측검정</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sSub>
                                <m:sSubPr>
                                  <m:ctrlPr>
                                    <a:rPr lang="en-US" altLang="ko-KR" sz="1000" i="1" smtClean="0">
                                      <a:latin typeface="Cambria Math" panose="02040503050406030204" pitchFamily="18" charset="0"/>
                                    </a:rPr>
                                  </m:ctrlPr>
                                </m:sSubPr>
                                <m:e>
                                  <m:r>
                                    <a:rPr lang="en-US" altLang="ko-KR" sz="1000" b="1" i="1" smtClean="0">
                                      <a:latin typeface="Cambria Math" panose="02040503050406030204" pitchFamily="18" charset="0"/>
                                    </a:rPr>
                                    <m:t>𝑯</m:t>
                                  </m:r>
                                </m:e>
                                <m:sub>
                                  <m:r>
                                    <a:rPr lang="en-US" altLang="ko-KR" sz="1000" b="1" i="1" smtClean="0">
                                      <a:latin typeface="Cambria Math" panose="02040503050406030204" pitchFamily="18" charset="0"/>
                                    </a:rPr>
                                    <m:t>𝟎</m:t>
                                  </m:r>
                                </m:sub>
                              </m:sSub>
                            </m:oMath>
                          </a14:m>
                          <a:r>
                            <a:rPr lang="en-US" altLang="ko-KR" sz="1000" dirty="0"/>
                            <a:t>: </a:t>
                          </a:r>
                          <a14:m>
                            <m:oMath xmlns:m="http://schemas.openxmlformats.org/officeDocument/2006/math">
                              <m:sSub>
                                <m:sSubPr>
                                  <m:ctrlPr>
                                    <a:rPr lang="en-US" altLang="ko-KR" sz="1000" i="1" smtClean="0">
                                      <a:latin typeface="Cambria Math" panose="02040503050406030204" pitchFamily="18" charset="0"/>
                                    </a:rPr>
                                  </m:ctrlPr>
                                </m:sSubPr>
                                <m:e>
                                  <m:r>
                                    <a:rPr lang="ko-KR" altLang="en-US" sz="1000" i="1" smtClean="0">
                                      <a:latin typeface="Cambria Math" panose="02040503050406030204" pitchFamily="18" charset="0"/>
                                    </a:rPr>
                                    <m:t>𝛽</m:t>
                                  </m:r>
                                </m:e>
                                <m:sub>
                                  <m:r>
                                    <a:rPr lang="en-US" altLang="ko-KR" sz="1000" b="0" i="1" smtClean="0">
                                      <a:latin typeface="Cambria Math" panose="02040503050406030204" pitchFamily="18" charset="0"/>
                                    </a:rPr>
                                    <m:t>1</m:t>
                                  </m:r>
                                </m:sub>
                              </m:sSub>
                              <m:r>
                                <a:rPr lang="en-US" altLang="ko-KR" sz="1000" b="0" i="1" smtClean="0">
                                  <a:latin typeface="Cambria Math" panose="02040503050406030204" pitchFamily="18" charset="0"/>
                                </a:rPr>
                                <m:t>=0</m:t>
                              </m:r>
                            </m:oMath>
                          </a14:m>
                          <a:endParaRPr lang="ko-KR" altLang="en-US" sz="1000" dirty="0"/>
                        </a:p>
                      </a:txBody>
                      <a:tcPr/>
                    </a:tc>
                    <a:tc>
                      <a:txBody>
                        <a:bodyPr/>
                        <a:lstStyle/>
                        <a:p>
                          <a:pPr algn="ctr" latinLnBrk="1"/>
                          <a14:m>
                            <m:oMath xmlns:m="http://schemas.openxmlformats.org/officeDocument/2006/math">
                              <m:sSub>
                                <m:sSubPr>
                                  <m:ctrlPr>
                                    <a:rPr lang="en-US" altLang="ko-KR" sz="1000" i="1" smtClean="0">
                                      <a:latin typeface="Cambria Math" panose="02040503050406030204" pitchFamily="18" charset="0"/>
                                    </a:rPr>
                                  </m:ctrlPr>
                                </m:sSubPr>
                                <m:e>
                                  <m:r>
                                    <a:rPr lang="en-US" altLang="ko-KR" sz="1000" b="1" i="1" smtClean="0">
                                      <a:latin typeface="Cambria Math" panose="02040503050406030204" pitchFamily="18" charset="0"/>
                                    </a:rPr>
                                    <m:t>𝑯</m:t>
                                  </m:r>
                                </m:e>
                                <m:sub>
                                  <m:r>
                                    <a:rPr lang="en-US" altLang="ko-KR" sz="1000" b="1" i="1" smtClean="0">
                                      <a:latin typeface="Cambria Math" panose="02040503050406030204" pitchFamily="18" charset="0"/>
                                    </a:rPr>
                                    <m:t>𝟏</m:t>
                                  </m:r>
                                </m:sub>
                              </m:sSub>
                            </m:oMath>
                          </a14:m>
                          <a:r>
                            <a:rPr lang="en-US" altLang="ko-KR" sz="1000" dirty="0"/>
                            <a:t>: </a:t>
                          </a:r>
                          <a14:m>
                            <m:oMath xmlns:m="http://schemas.openxmlformats.org/officeDocument/2006/math">
                              <m:sSub>
                                <m:sSubPr>
                                  <m:ctrlPr>
                                    <a:rPr lang="en-US" altLang="ko-KR" sz="1000" i="1" smtClean="0">
                                      <a:latin typeface="Cambria Math" panose="02040503050406030204" pitchFamily="18" charset="0"/>
                                    </a:rPr>
                                  </m:ctrlPr>
                                </m:sSubPr>
                                <m:e>
                                  <m:r>
                                    <a:rPr lang="ko-KR" altLang="en-US" sz="1000" i="1" smtClean="0">
                                      <a:latin typeface="Cambria Math" panose="02040503050406030204" pitchFamily="18" charset="0"/>
                                    </a:rPr>
                                    <m:t>𝛽</m:t>
                                  </m:r>
                                </m:e>
                                <m:sub>
                                  <m:r>
                                    <a:rPr lang="en-US" altLang="ko-KR" sz="1000" b="0" i="1" smtClean="0">
                                      <a:latin typeface="Cambria Math" panose="02040503050406030204" pitchFamily="18" charset="0"/>
                                    </a:rPr>
                                    <m:t>1</m:t>
                                  </m:r>
                                </m:sub>
                              </m:sSub>
                              <m:r>
                                <a:rPr lang="en-US" altLang="ko-KR" sz="1000" b="0" i="1" smtClean="0">
                                  <a:latin typeface="Cambria Math" panose="02040503050406030204" pitchFamily="18" charset="0"/>
                                </a:rPr>
                                <m:t>&lt; 0</m:t>
                              </m:r>
                            </m:oMath>
                          </a14:m>
                          <a:endParaRPr lang="ko-KR" altLang="en-US" sz="1000"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t>P = p (T </a:t>
                          </a:r>
                          <a14:m>
                            <m:oMath xmlns:m="http://schemas.openxmlformats.org/officeDocument/2006/math">
                              <m:r>
                                <a:rPr lang="en-US" altLang="ko-KR" sz="1000" i="1" smtClean="0">
                                  <a:latin typeface="Cambria Math" panose="02040503050406030204" pitchFamily="18" charset="0"/>
                                  <a:ea typeface="Cambria Math" panose="02040503050406030204" pitchFamily="18" charset="0"/>
                                </a:rPr>
                                <m:t>≥</m:t>
                              </m:r>
                            </m:oMath>
                          </a14:m>
                          <a:r>
                            <a:rPr lang="en-US" altLang="ko-KR" sz="1000" dirty="0"/>
                            <a:t> t )</a:t>
                          </a:r>
                          <a:endParaRPr lang="ko-KR" altLang="en-US" sz="1000" dirty="0"/>
                        </a:p>
                      </a:txBody>
                      <a:tcPr/>
                    </a:tc>
                    <a:tc>
                      <a:txBody>
                        <a:bodyPr/>
                        <a:lstStyle/>
                        <a:p>
                          <a:pPr algn="ctr" latinLnBrk="1"/>
                          <a:r>
                            <a:rPr lang="en-US" altLang="ko-KR" sz="1000" dirty="0"/>
                            <a:t>t </a:t>
                          </a:r>
                          <a14:m>
                            <m:oMath xmlns:m="http://schemas.openxmlformats.org/officeDocument/2006/math">
                              <m:r>
                                <a:rPr lang="en-US" altLang="ko-KR" sz="1000" b="0" i="1" smtClean="0">
                                  <a:latin typeface="Cambria Math" panose="02040503050406030204" pitchFamily="18" charset="0"/>
                                  <a:ea typeface="Cambria Math" panose="02040503050406030204" pitchFamily="18" charset="0"/>
                                </a:rPr>
                                <m:t>≥</m:t>
                              </m:r>
                              <m:sSub>
                                <m:sSubPr>
                                  <m:ctrlPr>
                                    <a:rPr lang="en-US" altLang="ko-KR" sz="1000" b="0" i="1" smtClean="0">
                                      <a:latin typeface="Cambria Math" panose="02040503050406030204" pitchFamily="18" charset="0"/>
                                      <a:ea typeface="Cambria Math" panose="02040503050406030204" pitchFamily="18" charset="0"/>
                                    </a:rPr>
                                  </m:ctrlPr>
                                </m:sSubPr>
                                <m:e>
                                  <m:r>
                                    <a:rPr lang="en-US" altLang="ko-KR" sz="1000" b="0" i="1" smtClean="0">
                                      <a:latin typeface="Cambria Math" panose="02040503050406030204" pitchFamily="18" charset="0"/>
                                      <a:ea typeface="Cambria Math" panose="02040503050406030204" pitchFamily="18" charset="0"/>
                                    </a:rPr>
                                    <m:t>𝑡</m:t>
                                  </m:r>
                                </m:e>
                                <m:sub>
                                  <m:r>
                                    <m:rPr>
                                      <m:sty m:val="p"/>
                                    </m:rPr>
                                    <a:rPr lang="el-GR" altLang="ko-KR" sz="1000" b="0" i="1" smtClean="0">
                                      <a:latin typeface="Cambria Math" panose="02040503050406030204" pitchFamily="18" charset="0"/>
                                      <a:ea typeface="Cambria Math" panose="02040503050406030204" pitchFamily="18" charset="0"/>
                                    </a:rPr>
                                    <m:t>α</m:t>
                                  </m:r>
                                  <m:r>
                                    <a:rPr lang="en-US" altLang="ko-KR" sz="1000" b="0" i="1" smtClean="0">
                                      <a:latin typeface="Cambria Math" panose="02040503050406030204" pitchFamily="18" charset="0"/>
                                      <a:ea typeface="Cambria Math" panose="02040503050406030204" pitchFamily="18" charset="0"/>
                                    </a:rPr>
                                    <m:t> </m:t>
                                  </m:r>
                                </m:sub>
                              </m:sSub>
                            </m:oMath>
                          </a14:m>
                          <a:r>
                            <a:rPr lang="en-US" altLang="ko-KR" sz="1000" dirty="0"/>
                            <a:t>(n-2)</a:t>
                          </a:r>
                          <a:endParaRPr lang="ko-KR" altLang="en-US" sz="1000" dirty="0"/>
                        </a:p>
                      </a:txBody>
                      <a:tcPr/>
                    </a:tc>
                    <a:extLst>
                      <a:ext uri="{0D108BD9-81ED-4DB2-BD59-A6C34878D82A}">
                        <a16:rowId xmlns:a16="http://schemas.microsoft.com/office/drawing/2014/main" val="3197284630"/>
                      </a:ext>
                    </a:extLst>
                  </a:tr>
                  <a:tr h="370840">
                    <a:tc>
                      <a:txBody>
                        <a:bodyPr/>
                        <a:lstStyle/>
                        <a:p>
                          <a:pPr algn="ctr" latinLnBrk="1"/>
                          <a:r>
                            <a:rPr lang="ko-KR" altLang="en-US" sz="1000" b="1" dirty="0"/>
                            <a:t>우측검정</a:t>
                          </a:r>
                        </a:p>
                      </a:txBody>
                      <a:tcPr/>
                    </a:tc>
                    <a:tc>
                      <a:txBody>
                        <a:bodyPr/>
                        <a:lstStyle/>
                        <a:p>
                          <a:pPr algn="ctr" latinLnBrk="1"/>
                          <a14:m>
                            <m:oMath xmlns:m="http://schemas.openxmlformats.org/officeDocument/2006/math">
                              <m:sSub>
                                <m:sSubPr>
                                  <m:ctrlPr>
                                    <a:rPr lang="en-US" altLang="ko-KR" sz="1000" i="1" smtClean="0">
                                      <a:latin typeface="Cambria Math" panose="02040503050406030204" pitchFamily="18" charset="0"/>
                                    </a:rPr>
                                  </m:ctrlPr>
                                </m:sSubPr>
                                <m:e>
                                  <m:r>
                                    <a:rPr lang="en-US" altLang="ko-KR" sz="1000" b="1" i="1" smtClean="0">
                                      <a:latin typeface="Cambria Math" panose="02040503050406030204" pitchFamily="18" charset="0"/>
                                    </a:rPr>
                                    <m:t>𝑯</m:t>
                                  </m:r>
                                </m:e>
                                <m:sub>
                                  <m:r>
                                    <a:rPr lang="en-US" altLang="ko-KR" sz="1000" b="1" i="1" smtClean="0">
                                      <a:latin typeface="Cambria Math" panose="02040503050406030204" pitchFamily="18" charset="0"/>
                                    </a:rPr>
                                    <m:t>𝟎</m:t>
                                  </m:r>
                                </m:sub>
                              </m:sSub>
                            </m:oMath>
                          </a14:m>
                          <a:r>
                            <a:rPr lang="en-US" altLang="ko-KR" sz="1000" dirty="0"/>
                            <a:t>: </a:t>
                          </a:r>
                          <a14:m>
                            <m:oMath xmlns:m="http://schemas.openxmlformats.org/officeDocument/2006/math">
                              <m:sSub>
                                <m:sSubPr>
                                  <m:ctrlPr>
                                    <a:rPr lang="en-US" altLang="ko-KR" sz="1000" i="1" smtClean="0">
                                      <a:latin typeface="Cambria Math" panose="02040503050406030204" pitchFamily="18" charset="0"/>
                                    </a:rPr>
                                  </m:ctrlPr>
                                </m:sSubPr>
                                <m:e>
                                  <m:r>
                                    <a:rPr lang="ko-KR" altLang="en-US" sz="1000" i="1" smtClean="0">
                                      <a:latin typeface="Cambria Math" panose="02040503050406030204" pitchFamily="18" charset="0"/>
                                    </a:rPr>
                                    <m:t>𝛽</m:t>
                                  </m:r>
                                </m:e>
                                <m:sub>
                                  <m:r>
                                    <a:rPr lang="en-US" altLang="ko-KR" sz="1000" b="0" i="1" smtClean="0">
                                      <a:latin typeface="Cambria Math" panose="02040503050406030204" pitchFamily="18" charset="0"/>
                                    </a:rPr>
                                    <m:t>1</m:t>
                                  </m:r>
                                </m:sub>
                              </m:sSub>
                              <m:r>
                                <a:rPr lang="en-US" altLang="ko-KR" sz="1000" b="0" i="1" smtClean="0">
                                  <a:latin typeface="Cambria Math" panose="02040503050406030204" pitchFamily="18" charset="0"/>
                                </a:rPr>
                                <m:t>=0</m:t>
                              </m:r>
                            </m:oMath>
                          </a14:m>
                          <a:endParaRPr lang="ko-KR" altLang="en-US" sz="1000" dirty="0"/>
                        </a:p>
                      </a:txBody>
                      <a:tcPr/>
                    </a:tc>
                    <a:tc>
                      <a:txBody>
                        <a:bodyPr/>
                        <a:lstStyle/>
                        <a:p>
                          <a:pPr algn="ctr" latinLnBrk="1"/>
                          <a14:m>
                            <m:oMath xmlns:m="http://schemas.openxmlformats.org/officeDocument/2006/math">
                              <m:sSub>
                                <m:sSubPr>
                                  <m:ctrlPr>
                                    <a:rPr lang="en-US" altLang="ko-KR" sz="1000" i="1" smtClean="0">
                                      <a:latin typeface="Cambria Math" panose="02040503050406030204" pitchFamily="18" charset="0"/>
                                    </a:rPr>
                                  </m:ctrlPr>
                                </m:sSubPr>
                                <m:e>
                                  <m:r>
                                    <a:rPr lang="en-US" altLang="ko-KR" sz="1000" b="1" i="1" smtClean="0">
                                      <a:latin typeface="Cambria Math" panose="02040503050406030204" pitchFamily="18" charset="0"/>
                                    </a:rPr>
                                    <m:t>𝑯</m:t>
                                  </m:r>
                                </m:e>
                                <m:sub>
                                  <m:r>
                                    <a:rPr lang="en-US" altLang="ko-KR" sz="1000" b="1" i="1" smtClean="0">
                                      <a:latin typeface="Cambria Math" panose="02040503050406030204" pitchFamily="18" charset="0"/>
                                    </a:rPr>
                                    <m:t>𝟏</m:t>
                                  </m:r>
                                </m:sub>
                              </m:sSub>
                            </m:oMath>
                          </a14:m>
                          <a:r>
                            <a:rPr lang="en-US" altLang="ko-KR" sz="1000" dirty="0"/>
                            <a:t>: </a:t>
                          </a:r>
                          <a14:m>
                            <m:oMath xmlns:m="http://schemas.openxmlformats.org/officeDocument/2006/math">
                              <m:sSub>
                                <m:sSubPr>
                                  <m:ctrlPr>
                                    <a:rPr lang="en-US" altLang="ko-KR" sz="1000" i="1" smtClean="0">
                                      <a:latin typeface="Cambria Math" panose="02040503050406030204" pitchFamily="18" charset="0"/>
                                    </a:rPr>
                                  </m:ctrlPr>
                                </m:sSubPr>
                                <m:e>
                                  <m:r>
                                    <a:rPr lang="ko-KR" altLang="en-US" sz="1000" i="1" smtClean="0">
                                      <a:latin typeface="Cambria Math" panose="02040503050406030204" pitchFamily="18" charset="0"/>
                                    </a:rPr>
                                    <m:t>𝛽</m:t>
                                  </m:r>
                                </m:e>
                                <m:sub>
                                  <m:r>
                                    <a:rPr lang="en-US" altLang="ko-KR" sz="1000" b="0" i="1" smtClean="0">
                                      <a:latin typeface="Cambria Math" panose="02040503050406030204" pitchFamily="18" charset="0"/>
                                    </a:rPr>
                                    <m:t>1</m:t>
                                  </m:r>
                                </m:sub>
                              </m:sSub>
                              <m:r>
                                <a:rPr lang="en-US" altLang="ko-KR" sz="1000" b="0" i="1" smtClean="0">
                                  <a:latin typeface="Cambria Math" panose="02040503050406030204" pitchFamily="18" charset="0"/>
                                </a:rPr>
                                <m:t>&gt;0</m:t>
                              </m:r>
                            </m:oMath>
                          </a14:m>
                          <a:endParaRPr lang="ko-KR" altLang="en-US" sz="1000"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t>P = p (T </a:t>
                          </a:r>
                          <a14:m>
                            <m:oMath xmlns:m="http://schemas.openxmlformats.org/officeDocument/2006/math">
                              <m:r>
                                <a:rPr lang="en-US" altLang="ko-KR" sz="1000" i="1" smtClean="0">
                                  <a:latin typeface="Cambria Math" panose="02040503050406030204" pitchFamily="18" charset="0"/>
                                  <a:ea typeface="Cambria Math" panose="02040503050406030204" pitchFamily="18" charset="0"/>
                                </a:rPr>
                                <m:t>≤</m:t>
                              </m:r>
                            </m:oMath>
                          </a14:m>
                          <a:r>
                            <a:rPr lang="en-US" altLang="ko-KR" sz="1000" dirty="0"/>
                            <a:t> t )</a:t>
                          </a:r>
                          <a:endParaRPr lang="ko-KR" altLang="en-US" sz="1000" dirty="0"/>
                        </a:p>
                        <a:p>
                          <a:pPr algn="ctr" latinLnBrk="1"/>
                          <a:endParaRPr lang="ko-KR" altLang="en-US" sz="1000"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t>t </a:t>
                          </a:r>
                          <a14:m>
                            <m:oMath xmlns:m="http://schemas.openxmlformats.org/officeDocument/2006/math">
                              <m:r>
                                <a:rPr lang="en-US" altLang="ko-KR" sz="1000" b="0" i="1" smtClean="0">
                                  <a:latin typeface="Cambria Math" panose="02040503050406030204" pitchFamily="18" charset="0"/>
                                  <a:ea typeface="Cambria Math" panose="02040503050406030204" pitchFamily="18" charset="0"/>
                                </a:rPr>
                                <m:t>≤−</m:t>
                              </m:r>
                              <m:sSub>
                                <m:sSubPr>
                                  <m:ctrlPr>
                                    <a:rPr lang="en-US" altLang="ko-KR" sz="1000" b="0" i="1" smtClean="0">
                                      <a:latin typeface="Cambria Math" panose="02040503050406030204" pitchFamily="18" charset="0"/>
                                      <a:ea typeface="Cambria Math" panose="02040503050406030204" pitchFamily="18" charset="0"/>
                                    </a:rPr>
                                  </m:ctrlPr>
                                </m:sSubPr>
                                <m:e>
                                  <m:r>
                                    <a:rPr lang="en-US" altLang="ko-KR" sz="1000" b="0" i="1" smtClean="0">
                                      <a:latin typeface="Cambria Math" panose="02040503050406030204" pitchFamily="18" charset="0"/>
                                      <a:ea typeface="Cambria Math" panose="02040503050406030204" pitchFamily="18" charset="0"/>
                                    </a:rPr>
                                    <m:t>𝑡</m:t>
                                  </m:r>
                                </m:e>
                                <m:sub>
                                  <m:r>
                                    <m:rPr>
                                      <m:sty m:val="p"/>
                                    </m:rPr>
                                    <a:rPr lang="el-GR" altLang="ko-KR" sz="1000" b="0" i="1" smtClean="0">
                                      <a:latin typeface="Cambria Math" panose="02040503050406030204" pitchFamily="18" charset="0"/>
                                      <a:ea typeface="Cambria Math" panose="02040503050406030204" pitchFamily="18" charset="0"/>
                                    </a:rPr>
                                    <m:t>α</m:t>
                                  </m:r>
                                  <m:r>
                                    <a:rPr lang="en-US" altLang="ko-KR" sz="1000" b="0" i="1" smtClean="0">
                                      <a:latin typeface="Cambria Math" panose="02040503050406030204" pitchFamily="18" charset="0"/>
                                      <a:ea typeface="Cambria Math" panose="02040503050406030204" pitchFamily="18" charset="0"/>
                                    </a:rPr>
                                    <m:t> </m:t>
                                  </m:r>
                                </m:sub>
                              </m:sSub>
                            </m:oMath>
                          </a14:m>
                          <a:r>
                            <a:rPr lang="en-US" altLang="ko-KR" sz="1000" dirty="0"/>
                            <a:t>(n-2)</a:t>
                          </a:r>
                          <a:endParaRPr lang="ko-KR" altLang="en-US" sz="1000" dirty="0"/>
                        </a:p>
                        <a:p>
                          <a:pPr algn="ctr" latinLnBrk="1"/>
                          <a:endParaRPr lang="ko-KR" altLang="en-US" sz="1000" dirty="0"/>
                        </a:p>
                      </a:txBody>
                      <a:tcPr/>
                    </a:tc>
                    <a:extLst>
                      <a:ext uri="{0D108BD9-81ED-4DB2-BD59-A6C34878D82A}">
                        <a16:rowId xmlns:a16="http://schemas.microsoft.com/office/drawing/2014/main" val="2245982873"/>
                      </a:ext>
                    </a:extLst>
                  </a:tr>
                </a:tbl>
              </a:graphicData>
            </a:graphic>
          </p:graphicFrame>
        </mc:Choice>
        <mc:Fallback xmlns="">
          <p:graphicFrame>
            <p:nvGraphicFramePr>
              <p:cNvPr id="7" name="표 6">
                <a:extLst>
                  <a:ext uri="{FF2B5EF4-FFF2-40B4-BE49-F238E27FC236}">
                    <a16:creationId xmlns:a16="http://schemas.microsoft.com/office/drawing/2014/main" id="{B4859242-052A-47F2-978B-23051F479B67}"/>
                  </a:ext>
                </a:extLst>
              </p:cNvPr>
              <p:cNvGraphicFramePr>
                <a:graphicFrameLocks noGrp="1"/>
              </p:cNvGraphicFramePr>
              <p:nvPr>
                <p:extLst/>
              </p:nvPr>
            </p:nvGraphicFramePr>
            <p:xfrm>
              <a:off x="523897" y="4889308"/>
              <a:ext cx="7788245" cy="1534160"/>
            </p:xfrm>
            <a:graphic>
              <a:graphicData uri="http://schemas.openxmlformats.org/drawingml/2006/table">
                <a:tbl>
                  <a:tblPr firstRow="1" bandRow="1">
                    <a:tableStyleId>{5C22544A-7EE6-4342-B048-85BDC9FD1C3A}</a:tableStyleId>
                  </a:tblPr>
                  <a:tblGrid>
                    <a:gridCol w="1557649">
                      <a:extLst>
                        <a:ext uri="{9D8B030D-6E8A-4147-A177-3AD203B41FA5}">
                          <a16:colId xmlns:a16="http://schemas.microsoft.com/office/drawing/2014/main" val="2275860081"/>
                        </a:ext>
                      </a:extLst>
                    </a:gridCol>
                    <a:gridCol w="1557649">
                      <a:extLst>
                        <a:ext uri="{9D8B030D-6E8A-4147-A177-3AD203B41FA5}">
                          <a16:colId xmlns:a16="http://schemas.microsoft.com/office/drawing/2014/main" val="67596452"/>
                        </a:ext>
                      </a:extLst>
                    </a:gridCol>
                    <a:gridCol w="1557649">
                      <a:extLst>
                        <a:ext uri="{9D8B030D-6E8A-4147-A177-3AD203B41FA5}">
                          <a16:colId xmlns:a16="http://schemas.microsoft.com/office/drawing/2014/main" val="878841340"/>
                        </a:ext>
                      </a:extLst>
                    </a:gridCol>
                    <a:gridCol w="1557649">
                      <a:extLst>
                        <a:ext uri="{9D8B030D-6E8A-4147-A177-3AD203B41FA5}">
                          <a16:colId xmlns:a16="http://schemas.microsoft.com/office/drawing/2014/main" val="2488632806"/>
                        </a:ext>
                      </a:extLst>
                    </a:gridCol>
                    <a:gridCol w="1557649">
                      <a:extLst>
                        <a:ext uri="{9D8B030D-6E8A-4147-A177-3AD203B41FA5}">
                          <a16:colId xmlns:a16="http://schemas.microsoft.com/office/drawing/2014/main" val="2227557284"/>
                        </a:ext>
                      </a:extLst>
                    </a:gridCol>
                  </a:tblGrid>
                  <a:tr h="396240">
                    <a:tc>
                      <a:txBody>
                        <a:bodyPr/>
                        <a:lstStyle/>
                        <a:p>
                          <a:pPr algn="ctr" latinLnBrk="1"/>
                          <a:r>
                            <a:rPr lang="ko-KR" altLang="en-US" sz="1000" dirty="0"/>
                            <a:t>구분</a:t>
                          </a:r>
                        </a:p>
                      </a:txBody>
                      <a:tcPr/>
                    </a:tc>
                    <a:tc>
                      <a:txBody>
                        <a:bodyPr/>
                        <a:lstStyle/>
                        <a:p>
                          <a:endParaRPr lang="ko-KR"/>
                        </a:p>
                      </a:txBody>
                      <a:tcPr>
                        <a:blipFill>
                          <a:blip r:embed="rId5"/>
                          <a:stretch>
                            <a:fillRect l="-100391" t="-1538" r="-301172" b="-290769"/>
                          </a:stretch>
                        </a:blipFill>
                      </a:tcPr>
                    </a:tc>
                    <a:tc>
                      <a:txBody>
                        <a:bodyPr/>
                        <a:lstStyle/>
                        <a:p>
                          <a:endParaRPr lang="ko-KR"/>
                        </a:p>
                      </a:txBody>
                      <a:tcPr>
                        <a:blipFill>
                          <a:blip r:embed="rId5"/>
                          <a:stretch>
                            <a:fillRect l="-201176" t="-1538" r="-202353" b="-290769"/>
                          </a:stretch>
                        </a:blipFill>
                      </a:tcPr>
                    </a:tc>
                    <a:tc>
                      <a:txBody>
                        <a:bodyPr/>
                        <a:lstStyle/>
                        <a:p>
                          <a:pPr algn="ctr" latinLnBrk="1"/>
                          <a:r>
                            <a:rPr lang="en-US" altLang="ko-KR" sz="1000" dirty="0">
                              <a:solidFill>
                                <a:schemeClr val="tx1"/>
                              </a:solidFill>
                            </a:rPr>
                            <a:t>p-value </a:t>
                          </a:r>
                          <a:endParaRPr lang="ko-KR" altLang="en-US" sz="1000" dirty="0">
                            <a:solidFill>
                              <a:schemeClr val="tx1"/>
                            </a:solidFill>
                          </a:endParaRPr>
                        </a:p>
                      </a:txBody>
                      <a:tcPr>
                        <a:solidFill>
                          <a:schemeClr val="accent6">
                            <a:lumMod val="20000"/>
                            <a:lumOff val="80000"/>
                          </a:schemeClr>
                        </a:solidFill>
                      </a:tcPr>
                    </a:tc>
                    <a:tc>
                      <a:txBody>
                        <a:bodyPr/>
                        <a:lstStyle/>
                        <a:p>
                          <a:pPr algn="ctr" latinLnBrk="1"/>
                          <a:r>
                            <a:rPr lang="ko-KR" altLang="en-US" sz="1000" dirty="0" err="1">
                              <a:solidFill>
                                <a:schemeClr val="tx1"/>
                              </a:solidFill>
                            </a:rPr>
                            <a:t>기각역</a:t>
                          </a:r>
                          <a:endParaRPr lang="ko-KR" altLang="en-US" sz="1000" dirty="0">
                            <a:solidFill>
                              <a:schemeClr val="tx1"/>
                            </a:solidFill>
                          </a:endParaRPr>
                        </a:p>
                      </a:txBody>
                      <a:tcPr>
                        <a:solidFill>
                          <a:schemeClr val="accent6">
                            <a:lumMod val="20000"/>
                            <a:lumOff val="80000"/>
                          </a:schemeClr>
                        </a:solidFill>
                      </a:tcPr>
                    </a:tc>
                    <a:extLst>
                      <a:ext uri="{0D108BD9-81ED-4DB2-BD59-A6C34878D82A}">
                        <a16:rowId xmlns:a16="http://schemas.microsoft.com/office/drawing/2014/main" val="3000006039"/>
                      </a:ext>
                    </a:extLst>
                  </a:tr>
                  <a:tr h="370840">
                    <a:tc>
                      <a:txBody>
                        <a:bodyPr/>
                        <a:lstStyle/>
                        <a:p>
                          <a:pPr algn="ctr" latinLnBrk="1"/>
                          <a:r>
                            <a:rPr lang="ko-KR" altLang="en-US" sz="1000" b="1" dirty="0"/>
                            <a:t>양측검정</a:t>
                          </a:r>
                        </a:p>
                      </a:txBody>
                      <a:tcPr/>
                    </a:tc>
                    <a:tc>
                      <a:txBody>
                        <a:bodyPr/>
                        <a:lstStyle/>
                        <a:p>
                          <a:endParaRPr lang="ko-KR"/>
                        </a:p>
                      </a:txBody>
                      <a:tcPr>
                        <a:blipFill>
                          <a:blip r:embed="rId5"/>
                          <a:stretch>
                            <a:fillRect l="-100391" t="-108197" r="-301172" b="-209836"/>
                          </a:stretch>
                        </a:blipFill>
                      </a:tcPr>
                    </a:tc>
                    <a:tc>
                      <a:txBody>
                        <a:bodyPr/>
                        <a:lstStyle/>
                        <a:p>
                          <a:endParaRPr lang="ko-KR"/>
                        </a:p>
                      </a:txBody>
                      <a:tcPr>
                        <a:blipFill>
                          <a:blip r:embed="rId5"/>
                          <a:stretch>
                            <a:fillRect l="-201176" t="-108197" r="-202353" b="-209836"/>
                          </a:stretch>
                        </a:blipFill>
                      </a:tcPr>
                    </a:tc>
                    <a:tc>
                      <a:txBody>
                        <a:bodyPr/>
                        <a:lstStyle/>
                        <a:p>
                          <a:endParaRPr lang="ko-KR"/>
                        </a:p>
                      </a:txBody>
                      <a:tcPr>
                        <a:blipFill>
                          <a:blip r:embed="rId5"/>
                          <a:stretch>
                            <a:fillRect l="-300000" t="-108197" r="-101563" b="-209836"/>
                          </a:stretch>
                        </a:blipFill>
                      </a:tcPr>
                    </a:tc>
                    <a:tc>
                      <a:txBody>
                        <a:bodyPr/>
                        <a:lstStyle/>
                        <a:p>
                          <a:endParaRPr lang="ko-KR"/>
                        </a:p>
                      </a:txBody>
                      <a:tcPr>
                        <a:blipFill>
                          <a:blip r:embed="rId5"/>
                          <a:stretch>
                            <a:fillRect l="-400000" t="-108197" r="-1563" b="-209836"/>
                          </a:stretch>
                        </a:blipFill>
                      </a:tcPr>
                    </a:tc>
                    <a:extLst>
                      <a:ext uri="{0D108BD9-81ED-4DB2-BD59-A6C34878D82A}">
                        <a16:rowId xmlns:a16="http://schemas.microsoft.com/office/drawing/2014/main" val="3394608106"/>
                      </a:ext>
                    </a:extLst>
                  </a:tr>
                  <a:tr h="370840">
                    <a:tc>
                      <a:txBody>
                        <a:bodyPr/>
                        <a:lstStyle/>
                        <a:p>
                          <a:pPr algn="ctr" latinLnBrk="1"/>
                          <a:r>
                            <a:rPr lang="ko-KR" altLang="en-US" sz="1000" b="1" dirty="0"/>
                            <a:t>좌측검정</a:t>
                          </a:r>
                        </a:p>
                      </a:txBody>
                      <a:tcPr/>
                    </a:tc>
                    <a:tc>
                      <a:txBody>
                        <a:bodyPr/>
                        <a:lstStyle/>
                        <a:p>
                          <a:endParaRPr lang="ko-KR"/>
                        </a:p>
                      </a:txBody>
                      <a:tcPr>
                        <a:blipFill>
                          <a:blip r:embed="rId5"/>
                          <a:stretch>
                            <a:fillRect l="-100391" t="-208197" r="-301172" b="-109836"/>
                          </a:stretch>
                        </a:blipFill>
                      </a:tcPr>
                    </a:tc>
                    <a:tc>
                      <a:txBody>
                        <a:bodyPr/>
                        <a:lstStyle/>
                        <a:p>
                          <a:endParaRPr lang="ko-KR"/>
                        </a:p>
                      </a:txBody>
                      <a:tcPr>
                        <a:blipFill>
                          <a:blip r:embed="rId5"/>
                          <a:stretch>
                            <a:fillRect l="-201176" t="-208197" r="-202353" b="-109836"/>
                          </a:stretch>
                        </a:blipFill>
                      </a:tcPr>
                    </a:tc>
                    <a:tc>
                      <a:txBody>
                        <a:bodyPr/>
                        <a:lstStyle/>
                        <a:p>
                          <a:endParaRPr lang="ko-KR"/>
                        </a:p>
                      </a:txBody>
                      <a:tcPr>
                        <a:blipFill>
                          <a:blip r:embed="rId5"/>
                          <a:stretch>
                            <a:fillRect l="-300000" t="-208197" r="-101563" b="-109836"/>
                          </a:stretch>
                        </a:blipFill>
                      </a:tcPr>
                    </a:tc>
                    <a:tc>
                      <a:txBody>
                        <a:bodyPr/>
                        <a:lstStyle/>
                        <a:p>
                          <a:endParaRPr lang="ko-KR"/>
                        </a:p>
                      </a:txBody>
                      <a:tcPr>
                        <a:blipFill>
                          <a:blip r:embed="rId5"/>
                          <a:stretch>
                            <a:fillRect l="-400000" t="-208197" r="-1563" b="-109836"/>
                          </a:stretch>
                        </a:blipFill>
                      </a:tcPr>
                    </a:tc>
                    <a:extLst>
                      <a:ext uri="{0D108BD9-81ED-4DB2-BD59-A6C34878D82A}">
                        <a16:rowId xmlns:a16="http://schemas.microsoft.com/office/drawing/2014/main" val="3197284630"/>
                      </a:ext>
                    </a:extLst>
                  </a:tr>
                  <a:tr h="396240">
                    <a:tc>
                      <a:txBody>
                        <a:bodyPr/>
                        <a:lstStyle/>
                        <a:p>
                          <a:pPr algn="ctr" latinLnBrk="1"/>
                          <a:r>
                            <a:rPr lang="ko-KR" altLang="en-US" sz="1000" b="1" dirty="0"/>
                            <a:t>우측검정</a:t>
                          </a:r>
                        </a:p>
                      </a:txBody>
                      <a:tcPr/>
                    </a:tc>
                    <a:tc>
                      <a:txBody>
                        <a:bodyPr/>
                        <a:lstStyle/>
                        <a:p>
                          <a:endParaRPr lang="ko-KR"/>
                        </a:p>
                      </a:txBody>
                      <a:tcPr>
                        <a:blipFill>
                          <a:blip r:embed="rId5"/>
                          <a:stretch>
                            <a:fillRect l="-100391" t="-289231" r="-301172" b="-3077"/>
                          </a:stretch>
                        </a:blipFill>
                      </a:tcPr>
                    </a:tc>
                    <a:tc>
                      <a:txBody>
                        <a:bodyPr/>
                        <a:lstStyle/>
                        <a:p>
                          <a:endParaRPr lang="ko-KR"/>
                        </a:p>
                      </a:txBody>
                      <a:tcPr>
                        <a:blipFill>
                          <a:blip r:embed="rId5"/>
                          <a:stretch>
                            <a:fillRect l="-201176" t="-289231" r="-202353" b="-3077"/>
                          </a:stretch>
                        </a:blipFill>
                      </a:tcPr>
                    </a:tc>
                    <a:tc>
                      <a:txBody>
                        <a:bodyPr/>
                        <a:lstStyle/>
                        <a:p>
                          <a:endParaRPr lang="ko-KR"/>
                        </a:p>
                      </a:txBody>
                      <a:tcPr>
                        <a:blipFill>
                          <a:blip r:embed="rId5"/>
                          <a:stretch>
                            <a:fillRect l="-300000" t="-289231" r="-101563" b="-3077"/>
                          </a:stretch>
                        </a:blipFill>
                      </a:tcPr>
                    </a:tc>
                    <a:tc>
                      <a:txBody>
                        <a:bodyPr/>
                        <a:lstStyle/>
                        <a:p>
                          <a:endParaRPr lang="ko-KR"/>
                        </a:p>
                      </a:txBody>
                      <a:tcPr>
                        <a:blipFill>
                          <a:blip r:embed="rId5"/>
                          <a:stretch>
                            <a:fillRect l="-400000" t="-289231" r="-1563" b="-3077"/>
                          </a:stretch>
                        </a:blipFill>
                      </a:tcPr>
                    </a:tc>
                    <a:extLst>
                      <a:ext uri="{0D108BD9-81ED-4DB2-BD59-A6C34878D82A}">
                        <a16:rowId xmlns:a16="http://schemas.microsoft.com/office/drawing/2014/main" val="2245982873"/>
                      </a:ext>
                    </a:extLst>
                  </a:tr>
                </a:tbl>
              </a:graphicData>
            </a:graphic>
          </p:graphicFrame>
        </mc:Fallback>
      </mc:AlternateContent>
      <p:sp>
        <p:nvSpPr>
          <p:cNvPr id="19" name="직사각형 18">
            <a:extLst>
              <a:ext uri="{FF2B5EF4-FFF2-40B4-BE49-F238E27FC236}">
                <a16:creationId xmlns:a16="http://schemas.microsoft.com/office/drawing/2014/main" id="{28D73671-40E1-49B9-AA23-1ACA9B75143B}"/>
              </a:ext>
            </a:extLst>
          </p:cNvPr>
          <p:cNvSpPr/>
          <p:nvPr/>
        </p:nvSpPr>
        <p:spPr>
          <a:xfrm>
            <a:off x="495703" y="3726444"/>
            <a:ext cx="6408712" cy="1080424"/>
          </a:xfrm>
          <a:prstGeom prst="rect">
            <a:avLst/>
          </a:prstGeom>
          <a:ln>
            <a:solidFill>
              <a:schemeClr val="tx2">
                <a:lumMod val="75000"/>
              </a:schemeClr>
            </a:solidFill>
          </a:ln>
        </p:spPr>
        <p:txBody>
          <a:bodyPr wrap="square">
            <a:spAutoFit/>
          </a:bodyPr>
          <a:lstStyle/>
          <a:p>
            <a:pPr fontAlgn="base">
              <a:lnSpc>
                <a:spcPct val="150000"/>
              </a:lnSpc>
            </a:pPr>
            <a:r>
              <a:rPr lang="en-US" altLang="ko-KR" sz="1100" b="1" dirty="0">
                <a:solidFill>
                  <a:srgbClr val="212529"/>
                </a:solidFill>
                <a:latin typeface="Spoqa Han Sans"/>
              </a:rPr>
              <a:t> t </a:t>
            </a:r>
            <a:r>
              <a:rPr lang="ko-KR" altLang="en-US" sz="1100" b="1" dirty="0">
                <a:solidFill>
                  <a:srgbClr val="212529"/>
                </a:solidFill>
                <a:latin typeface="Spoqa Han Sans"/>
              </a:rPr>
              <a:t>값</a:t>
            </a:r>
            <a:r>
              <a:rPr lang="en-US" altLang="ko-KR" sz="1100" b="1" dirty="0">
                <a:solidFill>
                  <a:srgbClr val="212529"/>
                </a:solidFill>
                <a:latin typeface="Spoqa Han Sans"/>
              </a:rPr>
              <a:t>(</a:t>
            </a:r>
            <a:r>
              <a:rPr lang="ko-KR" altLang="en-US" sz="1100" b="1" dirty="0" err="1">
                <a:solidFill>
                  <a:srgbClr val="212529"/>
                </a:solidFill>
                <a:latin typeface="Spoqa Han Sans"/>
              </a:rPr>
              <a:t>검정통계량</a:t>
            </a:r>
            <a:r>
              <a:rPr lang="en-US" altLang="ko-KR" sz="1100" b="1" dirty="0">
                <a:solidFill>
                  <a:srgbClr val="212529"/>
                </a:solidFill>
                <a:latin typeface="Spoqa Han Sans"/>
              </a:rPr>
              <a:t>) </a:t>
            </a:r>
            <a:r>
              <a:rPr lang="ko-KR" altLang="en-US" sz="1100" b="1" dirty="0">
                <a:solidFill>
                  <a:srgbClr val="212529"/>
                </a:solidFill>
                <a:latin typeface="Spoqa Han Sans"/>
              </a:rPr>
              <a:t>과 임계치를 비교하여 기각역에 해당하는지 여부를 판단</a:t>
            </a:r>
            <a:endParaRPr lang="en-US" altLang="ko-KR" sz="1100" b="1" dirty="0">
              <a:solidFill>
                <a:srgbClr val="212529"/>
              </a:solidFill>
              <a:latin typeface="Spoqa Han Sans"/>
            </a:endParaRPr>
          </a:p>
          <a:p>
            <a:pPr marL="171450" indent="-171450" fontAlgn="base">
              <a:lnSpc>
                <a:spcPct val="150000"/>
              </a:lnSpc>
              <a:buFont typeface="Arial" panose="020B0604020202020204" pitchFamily="34" charset="0"/>
              <a:buChar char="•"/>
            </a:pPr>
            <a:r>
              <a:rPr lang="en-US" altLang="ko-KR" sz="1100" dirty="0">
                <a:solidFill>
                  <a:srgbClr val="212529"/>
                </a:solidFill>
                <a:latin typeface="Spoqa Han Sans"/>
              </a:rPr>
              <a:t>|t- value| &gt; </a:t>
            </a:r>
            <a:r>
              <a:rPr lang="ko-KR" altLang="en-US" sz="1100" dirty="0">
                <a:solidFill>
                  <a:srgbClr val="212529"/>
                </a:solidFill>
                <a:latin typeface="Spoqa Han Sans"/>
              </a:rPr>
              <a:t>임계치  </a:t>
            </a:r>
            <a:r>
              <a:rPr lang="en-US" altLang="ko-KR" sz="1100" dirty="0">
                <a:solidFill>
                  <a:srgbClr val="212529"/>
                </a:solidFill>
                <a:latin typeface="Spoqa Han Sans"/>
              </a:rPr>
              <a:t>: </a:t>
            </a:r>
            <a:r>
              <a:rPr lang="ko-KR" altLang="en-US" sz="1100" dirty="0" err="1">
                <a:solidFill>
                  <a:srgbClr val="212529"/>
                </a:solidFill>
                <a:latin typeface="Spoqa Han Sans"/>
              </a:rPr>
              <a:t>귀무가설</a:t>
            </a:r>
            <a:r>
              <a:rPr lang="ko-KR" altLang="en-US" sz="1100" dirty="0">
                <a:solidFill>
                  <a:srgbClr val="212529"/>
                </a:solidFill>
                <a:latin typeface="Spoqa Han Sans"/>
              </a:rPr>
              <a:t> 기각</a:t>
            </a:r>
            <a:r>
              <a:rPr lang="en-US" altLang="ko-KR" sz="1100" dirty="0">
                <a:solidFill>
                  <a:srgbClr val="212529"/>
                </a:solidFill>
                <a:latin typeface="Spoqa Han Sans"/>
              </a:rPr>
              <a:t>, </a:t>
            </a:r>
            <a:r>
              <a:rPr lang="ko-KR" altLang="en-US" sz="1100" dirty="0">
                <a:solidFill>
                  <a:srgbClr val="212529"/>
                </a:solidFill>
                <a:latin typeface="Spoqa Han Sans"/>
              </a:rPr>
              <a:t>대립가설 채택</a:t>
            </a:r>
            <a:r>
              <a:rPr lang="en-US" altLang="ko-KR" sz="1100" dirty="0">
                <a:solidFill>
                  <a:srgbClr val="212529"/>
                </a:solidFill>
                <a:latin typeface="Spoqa Han Sans"/>
              </a:rPr>
              <a:t>, | t- value| &lt; </a:t>
            </a:r>
            <a:r>
              <a:rPr lang="ko-KR" altLang="en-US" sz="1100" dirty="0">
                <a:solidFill>
                  <a:srgbClr val="212529"/>
                </a:solidFill>
                <a:latin typeface="Spoqa Han Sans"/>
              </a:rPr>
              <a:t>임계치  </a:t>
            </a:r>
            <a:r>
              <a:rPr lang="en-US" altLang="ko-KR" sz="1100" dirty="0">
                <a:solidFill>
                  <a:srgbClr val="212529"/>
                </a:solidFill>
                <a:latin typeface="Spoqa Han Sans"/>
              </a:rPr>
              <a:t>: </a:t>
            </a:r>
            <a:r>
              <a:rPr lang="ko-KR" altLang="en-US" sz="1100" dirty="0" err="1">
                <a:solidFill>
                  <a:srgbClr val="212529"/>
                </a:solidFill>
                <a:latin typeface="Spoqa Han Sans"/>
              </a:rPr>
              <a:t>귀무가설</a:t>
            </a:r>
            <a:r>
              <a:rPr lang="ko-KR" altLang="en-US" sz="1100" dirty="0">
                <a:solidFill>
                  <a:srgbClr val="212529"/>
                </a:solidFill>
                <a:latin typeface="Spoqa Han Sans"/>
              </a:rPr>
              <a:t> 기각</a:t>
            </a:r>
            <a:r>
              <a:rPr lang="en-US" altLang="ko-KR" sz="1100" dirty="0">
                <a:solidFill>
                  <a:srgbClr val="212529"/>
                </a:solidFill>
                <a:latin typeface="Spoqa Han Sans"/>
              </a:rPr>
              <a:t> </a:t>
            </a:r>
            <a:r>
              <a:rPr lang="ko-KR" altLang="en-US" sz="1100" dirty="0">
                <a:solidFill>
                  <a:srgbClr val="212529"/>
                </a:solidFill>
                <a:latin typeface="Spoqa Han Sans"/>
              </a:rPr>
              <a:t>못함</a:t>
            </a:r>
            <a:r>
              <a:rPr lang="en-US" altLang="ko-KR" sz="1100" dirty="0">
                <a:solidFill>
                  <a:srgbClr val="212529"/>
                </a:solidFill>
                <a:latin typeface="Spoqa Han Sans"/>
              </a:rPr>
              <a:t>.</a:t>
            </a:r>
          </a:p>
          <a:p>
            <a:pPr marL="171450" indent="-171450" fontAlgn="base">
              <a:lnSpc>
                <a:spcPct val="150000"/>
              </a:lnSpc>
              <a:buFont typeface="Arial" panose="020B0604020202020204" pitchFamily="34" charset="0"/>
              <a:buChar char="•"/>
            </a:pPr>
            <a:r>
              <a:rPr lang="en-US" altLang="ko-KR" sz="1100" dirty="0">
                <a:solidFill>
                  <a:srgbClr val="212529"/>
                </a:solidFill>
                <a:latin typeface="Spoqa Han Sans"/>
              </a:rPr>
              <a:t>P-value &lt; </a:t>
            </a:r>
            <a:r>
              <a:rPr lang="ko-KR" altLang="en-US" sz="1100" dirty="0">
                <a:solidFill>
                  <a:srgbClr val="212529"/>
                </a:solidFill>
                <a:latin typeface="Spoqa Han Sans"/>
              </a:rPr>
              <a:t>유의수준 </a:t>
            </a:r>
            <a:r>
              <a:rPr lang="en-US" altLang="ko-KR" sz="1100" dirty="0">
                <a:solidFill>
                  <a:srgbClr val="212529"/>
                </a:solidFill>
                <a:latin typeface="Spoqa Han Sans"/>
              </a:rPr>
              <a:t>:  </a:t>
            </a:r>
            <a:r>
              <a:rPr lang="ko-KR" altLang="en-US" sz="1100" dirty="0" err="1">
                <a:solidFill>
                  <a:srgbClr val="212529"/>
                </a:solidFill>
                <a:latin typeface="Spoqa Han Sans"/>
              </a:rPr>
              <a:t>귀무가설</a:t>
            </a:r>
            <a:r>
              <a:rPr lang="ko-KR" altLang="en-US" sz="1100" dirty="0">
                <a:solidFill>
                  <a:srgbClr val="212529"/>
                </a:solidFill>
                <a:latin typeface="Spoqa Han Sans"/>
              </a:rPr>
              <a:t> 기각 </a:t>
            </a:r>
            <a:r>
              <a:rPr lang="en-US" altLang="ko-KR" sz="1100" dirty="0">
                <a:solidFill>
                  <a:srgbClr val="212529"/>
                </a:solidFill>
                <a:latin typeface="Spoqa Han Sans"/>
                <a:sym typeface="Wingdings" panose="05000000000000000000" pitchFamily="2" charset="2"/>
              </a:rPr>
              <a:t> </a:t>
            </a:r>
            <a:r>
              <a:rPr lang="ko-KR" altLang="en-US" sz="1100" dirty="0">
                <a:solidFill>
                  <a:srgbClr val="212529"/>
                </a:solidFill>
                <a:latin typeface="Spoqa Han Sans"/>
                <a:sym typeface="Wingdings" panose="05000000000000000000" pitchFamily="2" charset="2"/>
              </a:rPr>
              <a:t>대립가설 채택 </a:t>
            </a:r>
            <a:r>
              <a:rPr lang="en-US" altLang="ko-KR" sz="1100" dirty="0">
                <a:solidFill>
                  <a:srgbClr val="212529"/>
                </a:solidFill>
                <a:latin typeface="Spoqa Han Sans"/>
                <a:sym typeface="Wingdings" panose="05000000000000000000" pitchFamily="2" charset="2"/>
              </a:rPr>
              <a:t>: </a:t>
            </a:r>
            <a:r>
              <a:rPr lang="ko-KR" altLang="en-US" sz="1100" b="1" i="1" dirty="0">
                <a:solidFill>
                  <a:srgbClr val="212529"/>
                </a:solidFill>
                <a:latin typeface="Spoqa Han Sans"/>
                <a:sym typeface="Wingdings" panose="05000000000000000000" pitchFamily="2" charset="2"/>
              </a:rPr>
              <a:t>회귀계수가 통계적으로 유의하다</a:t>
            </a:r>
            <a:r>
              <a:rPr lang="en-US" altLang="ko-KR" sz="1100" b="1" i="1" dirty="0">
                <a:solidFill>
                  <a:srgbClr val="212529"/>
                </a:solidFill>
                <a:latin typeface="Spoqa Han Sans"/>
                <a:sym typeface="Wingdings" panose="05000000000000000000" pitchFamily="2" charset="2"/>
              </a:rPr>
              <a:t>.</a:t>
            </a:r>
            <a:endParaRPr lang="en-US" altLang="ko-KR" sz="1100" b="1" i="1" dirty="0">
              <a:solidFill>
                <a:srgbClr val="212529"/>
              </a:solidFill>
              <a:latin typeface="Spoqa Han Sans"/>
            </a:endParaRPr>
          </a:p>
          <a:p>
            <a:pPr marL="171450" indent="-171450" fontAlgn="base">
              <a:lnSpc>
                <a:spcPct val="150000"/>
              </a:lnSpc>
              <a:buFont typeface="Arial" panose="020B0604020202020204" pitchFamily="34" charset="0"/>
              <a:buChar char="•"/>
            </a:pPr>
            <a:r>
              <a:rPr lang="en-US" altLang="ko-KR" sz="1100" dirty="0">
                <a:solidFill>
                  <a:srgbClr val="212529"/>
                </a:solidFill>
                <a:latin typeface="Spoqa Han Sans"/>
              </a:rPr>
              <a:t>P-value  &gt; </a:t>
            </a:r>
            <a:r>
              <a:rPr lang="ko-KR" altLang="en-US" sz="1100" dirty="0">
                <a:solidFill>
                  <a:srgbClr val="212529"/>
                </a:solidFill>
                <a:latin typeface="Spoqa Han Sans"/>
              </a:rPr>
              <a:t>유의수준 </a:t>
            </a:r>
            <a:r>
              <a:rPr lang="en-US" altLang="ko-KR" sz="1100" dirty="0">
                <a:solidFill>
                  <a:srgbClr val="212529"/>
                </a:solidFill>
                <a:latin typeface="Spoqa Han Sans"/>
              </a:rPr>
              <a:t>: </a:t>
            </a:r>
            <a:r>
              <a:rPr lang="ko-KR" altLang="en-US" sz="1100" dirty="0" err="1">
                <a:solidFill>
                  <a:srgbClr val="212529"/>
                </a:solidFill>
                <a:latin typeface="Spoqa Han Sans"/>
              </a:rPr>
              <a:t>귀무가설</a:t>
            </a:r>
            <a:r>
              <a:rPr lang="ko-KR" altLang="en-US" sz="1100" dirty="0">
                <a:solidFill>
                  <a:srgbClr val="212529"/>
                </a:solidFill>
                <a:latin typeface="Spoqa Han Sans"/>
              </a:rPr>
              <a:t> 기각하지 못한다</a:t>
            </a:r>
            <a:r>
              <a:rPr lang="en-US" altLang="ko-KR" sz="1100" dirty="0">
                <a:solidFill>
                  <a:srgbClr val="212529"/>
                </a:solidFill>
                <a:latin typeface="Spoqa Han Sans"/>
              </a:rPr>
              <a:t>.</a:t>
            </a:r>
            <a:endParaRPr lang="ko-KR" altLang="en-US" sz="1100" dirty="0">
              <a:solidFill>
                <a:srgbClr val="212529"/>
              </a:solidFill>
              <a:latin typeface="Spoqa Han Sans"/>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D93392-9E93-473D-84FA-FF38DD921DE6}"/>
                  </a:ext>
                </a:extLst>
              </p:cNvPr>
              <p:cNvSpPr txBox="1"/>
              <p:nvPr/>
            </p:nvSpPr>
            <p:spPr>
              <a:xfrm>
                <a:off x="468128" y="2003532"/>
                <a:ext cx="3188081" cy="280526"/>
              </a:xfrm>
              <a:prstGeom prst="rect">
                <a:avLst/>
              </a:prstGeom>
              <a:noFill/>
            </p:spPr>
            <p:txBody>
              <a:bodyPr wrap="square" rtlCol="0">
                <a:spAutoFit/>
              </a:bodyPr>
              <a:lstStyle/>
              <a:p>
                <a:r>
                  <a:rPr lang="en-US" altLang="ko-KR" sz="1200" dirty="0"/>
                  <a:t>t </a:t>
                </a:r>
                <a:r>
                  <a:rPr lang="ko-KR" altLang="en-US" sz="1200" dirty="0"/>
                  <a:t>검정은 </a:t>
                </a:r>
                <a:r>
                  <a:rPr lang="ko-KR" altLang="en-US" sz="1200" dirty="0" err="1"/>
                  <a:t>회귀식</a:t>
                </a:r>
                <a:r>
                  <a:rPr lang="ko-KR" altLang="en-US" sz="1200" dirty="0"/>
                  <a:t> 기울기 회귀계수</a:t>
                </a:r>
                <a:r>
                  <a:rPr lang="en-US" altLang="ko-KR" sz="1200" dirty="0"/>
                  <a:t>(</a:t>
                </a:r>
                <a14:m>
                  <m:oMath xmlns:m="http://schemas.openxmlformats.org/officeDocument/2006/math">
                    <m:r>
                      <a:rPr lang="ko-KR" altLang="en-US" sz="1200" i="1" smtClean="0">
                        <a:latin typeface="Cambria Math" panose="02040503050406030204" pitchFamily="18" charset="0"/>
                      </a:rPr>
                      <m:t>𝛽</m:t>
                    </m:r>
                    <m:r>
                      <a:rPr lang="en-US" altLang="ko-KR" sz="1200" b="0" i="1" smtClean="0">
                        <a:latin typeface="Cambria Math" panose="02040503050406030204" pitchFamily="18" charset="0"/>
                      </a:rPr>
                      <m:t>)</m:t>
                    </m:r>
                    <m:r>
                      <a:rPr lang="ko-KR" altLang="en-US" sz="1200" i="1">
                        <a:latin typeface="Cambria Math" panose="02040503050406030204" pitchFamily="18" charset="0"/>
                      </a:rPr>
                      <m:t>검</m:t>
                    </m:r>
                  </m:oMath>
                </a14:m>
                <a:r>
                  <a:rPr lang="ko-KR" altLang="en-US" sz="1200" dirty="0"/>
                  <a:t>정</a:t>
                </a:r>
              </a:p>
            </p:txBody>
          </p:sp>
        </mc:Choice>
        <mc:Fallback xmlns="">
          <p:sp>
            <p:nvSpPr>
              <p:cNvPr id="23" name="TextBox 22">
                <a:extLst>
                  <a:ext uri="{FF2B5EF4-FFF2-40B4-BE49-F238E27FC236}">
                    <a16:creationId xmlns:a16="http://schemas.microsoft.com/office/drawing/2014/main" id="{90D93392-9E93-473D-84FA-FF38DD921DE6}"/>
                  </a:ext>
                </a:extLst>
              </p:cNvPr>
              <p:cNvSpPr txBox="1">
                <a:spLocks noRot="1" noChangeAspect="1" noMove="1" noResize="1" noEditPoints="1" noAdjustHandles="1" noChangeArrowheads="1" noChangeShapeType="1" noTextEdit="1"/>
              </p:cNvSpPr>
              <p:nvPr/>
            </p:nvSpPr>
            <p:spPr>
              <a:xfrm>
                <a:off x="468128" y="2003532"/>
                <a:ext cx="3188081" cy="280526"/>
              </a:xfrm>
              <a:prstGeom prst="rect">
                <a:avLst/>
              </a:prstGeom>
              <a:blipFill>
                <a:blip r:embed="rId6"/>
                <a:stretch>
                  <a:fillRect l="-191" t="-2174" b="-17391"/>
                </a:stretch>
              </a:blipFill>
            </p:spPr>
            <p:txBody>
              <a:bodyPr/>
              <a:lstStyle/>
              <a:p>
                <a:r>
                  <a:rPr lang="ko-KR" altLang="en-US">
                    <a:noFill/>
                  </a:rPr>
                  <a:t> </a:t>
                </a:r>
              </a:p>
            </p:txBody>
          </p:sp>
        </mc:Fallback>
      </mc:AlternateContent>
      <p:sp>
        <p:nvSpPr>
          <p:cNvPr id="21" name="직사각형 20">
            <a:extLst>
              <a:ext uri="{FF2B5EF4-FFF2-40B4-BE49-F238E27FC236}">
                <a16:creationId xmlns:a16="http://schemas.microsoft.com/office/drawing/2014/main" id="{AF014562-A985-4D95-9D31-521EF9C124AB}"/>
              </a:ext>
            </a:extLst>
          </p:cNvPr>
          <p:cNvSpPr/>
          <p:nvPr/>
        </p:nvSpPr>
        <p:spPr>
          <a:xfrm>
            <a:off x="384006" y="987688"/>
            <a:ext cx="3199915" cy="307777"/>
          </a:xfrm>
          <a:prstGeom prst="rect">
            <a:avLst/>
          </a:prstGeom>
          <a:solidFill>
            <a:schemeClr val="tx2">
              <a:lumMod val="20000"/>
              <a:lumOff val="80000"/>
            </a:schemeClr>
          </a:solidFill>
          <a:ln>
            <a:solidFill>
              <a:schemeClr val="accent1">
                <a:lumMod val="75000"/>
              </a:schemeClr>
            </a:solidFill>
          </a:ln>
        </p:spPr>
        <p:txBody>
          <a:bodyPr wrap="none">
            <a:spAutoFit/>
          </a:bodyPr>
          <a:lstStyle/>
          <a:p>
            <a:r>
              <a:rPr lang="en-US" altLang="ko-KR" sz="1400" dirty="0"/>
              <a:t>2. </a:t>
            </a:r>
            <a:r>
              <a:rPr lang="ko-KR" altLang="en-US" sz="1400" dirty="0"/>
              <a:t>회귀 계수 추정 </a:t>
            </a:r>
            <a:r>
              <a:rPr lang="en-US" altLang="ko-KR" sz="1400" dirty="0"/>
              <a:t>(OLS)</a:t>
            </a:r>
            <a:r>
              <a:rPr lang="ko-KR" altLang="en-US" sz="1400" dirty="0"/>
              <a:t>및 유의성 검정</a:t>
            </a:r>
          </a:p>
        </p:txBody>
      </p:sp>
      <p:sp>
        <p:nvSpPr>
          <p:cNvPr id="20" name="TextBox 19">
            <a:extLst>
              <a:ext uri="{FF2B5EF4-FFF2-40B4-BE49-F238E27FC236}">
                <a16:creationId xmlns:a16="http://schemas.microsoft.com/office/drawing/2014/main" id="{313DB3F4-C345-448F-92CB-25931CD69935}"/>
              </a:ext>
            </a:extLst>
          </p:cNvPr>
          <p:cNvSpPr txBox="1"/>
          <p:nvPr/>
        </p:nvSpPr>
        <p:spPr>
          <a:xfrm>
            <a:off x="364300" y="1412175"/>
            <a:ext cx="3033034" cy="307777"/>
          </a:xfrm>
          <a:prstGeom prst="rect">
            <a:avLst/>
          </a:prstGeom>
          <a:solidFill>
            <a:schemeClr val="accent2">
              <a:lumMod val="20000"/>
              <a:lumOff val="80000"/>
            </a:schemeClr>
          </a:solidFill>
          <a:ln>
            <a:solidFill>
              <a:schemeClr val="accent1">
                <a:lumMod val="75000"/>
              </a:schemeClr>
            </a:solidFill>
          </a:ln>
        </p:spPr>
        <p:txBody>
          <a:bodyPr wrap="square" rtlCol="0">
            <a:spAutoFit/>
          </a:bodyPr>
          <a:lstStyle/>
          <a:p>
            <a:r>
              <a:rPr lang="en-US" altLang="ko-KR" sz="1400" b="1" dirty="0"/>
              <a:t>2. 3 </a:t>
            </a:r>
            <a:r>
              <a:rPr lang="ko-KR" altLang="en-US" sz="1400" b="1" dirty="0"/>
              <a:t>회귀계수 </a:t>
            </a:r>
            <a:r>
              <a:rPr lang="en-US" altLang="ko-KR" sz="1400" b="1" dirty="0"/>
              <a:t>(</a:t>
            </a:r>
            <a:r>
              <a:rPr lang="ko-KR" altLang="en-US" sz="1400" b="1" dirty="0"/>
              <a:t>기울기</a:t>
            </a:r>
            <a:r>
              <a:rPr lang="en-US" altLang="ko-KR" sz="1400" b="1" dirty="0"/>
              <a:t>) </a:t>
            </a:r>
            <a:r>
              <a:rPr lang="ko-KR" altLang="en-US" sz="1400" b="1" dirty="0"/>
              <a:t>검증 </a:t>
            </a:r>
            <a:r>
              <a:rPr lang="en-US" altLang="ko-KR" sz="1400" b="1" dirty="0"/>
              <a:t>: t-test</a:t>
            </a:r>
          </a:p>
        </p:txBody>
      </p:sp>
      <p:sp>
        <p:nvSpPr>
          <p:cNvPr id="6" name="TextBox 5">
            <a:extLst>
              <a:ext uri="{FF2B5EF4-FFF2-40B4-BE49-F238E27FC236}">
                <a16:creationId xmlns:a16="http://schemas.microsoft.com/office/drawing/2014/main" id="{FB42D8E2-3756-4160-B12F-6709D3C6F255}"/>
              </a:ext>
            </a:extLst>
          </p:cNvPr>
          <p:cNvSpPr txBox="1"/>
          <p:nvPr/>
        </p:nvSpPr>
        <p:spPr>
          <a:xfrm>
            <a:off x="3572176" y="1976706"/>
            <a:ext cx="4739966" cy="276999"/>
          </a:xfrm>
          <a:prstGeom prst="rect">
            <a:avLst/>
          </a:prstGeom>
          <a:noFill/>
        </p:spPr>
        <p:txBody>
          <a:bodyPr wrap="square" rtlCol="0">
            <a:spAutoFit/>
          </a:bodyPr>
          <a:lstStyle/>
          <a:p>
            <a:r>
              <a:rPr lang="ko-KR" altLang="en-US" sz="1200" b="1" i="1" dirty="0"/>
              <a:t>회귀계수</a:t>
            </a:r>
            <a:r>
              <a:rPr lang="en-US" altLang="ko-KR" sz="1200" b="1" i="1" dirty="0"/>
              <a:t>(</a:t>
            </a:r>
            <a:r>
              <a:rPr lang="ko-KR" altLang="en-US" sz="1200" b="1" i="1" dirty="0"/>
              <a:t>기울기</a:t>
            </a:r>
            <a:r>
              <a:rPr lang="en-US" altLang="ko-KR" sz="1200" b="1" i="1" dirty="0"/>
              <a:t>)</a:t>
            </a:r>
            <a:r>
              <a:rPr lang="ko-KR" altLang="en-US" sz="1200" b="1" i="1" dirty="0"/>
              <a:t>가 </a:t>
            </a:r>
            <a:r>
              <a:rPr lang="en-US" altLang="ko-KR" sz="1200" b="1" i="1" dirty="0"/>
              <a:t>0</a:t>
            </a:r>
            <a:r>
              <a:rPr lang="ko-KR" altLang="en-US" sz="1200" b="1" i="1" dirty="0"/>
              <a:t>이면 독립변수와 무관</a:t>
            </a:r>
            <a:r>
              <a:rPr lang="en-US" altLang="ko-KR" sz="1200" b="1" i="1" dirty="0"/>
              <a:t>(</a:t>
            </a:r>
            <a:r>
              <a:rPr lang="ko-KR" altLang="en-US" sz="1200" b="1" i="1" dirty="0"/>
              <a:t>유의하지 않음</a:t>
            </a:r>
            <a:r>
              <a:rPr lang="en-US" altLang="ko-KR" sz="1200" b="1" i="1" dirty="0"/>
              <a:t>)</a:t>
            </a:r>
            <a:endParaRPr lang="ko-KR" altLang="en-US" sz="1200" b="1" i="1" dirty="0"/>
          </a:p>
        </p:txBody>
      </p:sp>
      <p:sp>
        <p:nvSpPr>
          <p:cNvPr id="8" name="TextBox 7">
            <a:extLst>
              <a:ext uri="{FF2B5EF4-FFF2-40B4-BE49-F238E27FC236}">
                <a16:creationId xmlns:a16="http://schemas.microsoft.com/office/drawing/2014/main" id="{27FA7DEB-7FC8-4BB0-BC48-ADA6672D4DA3}"/>
              </a:ext>
            </a:extLst>
          </p:cNvPr>
          <p:cNvSpPr txBox="1"/>
          <p:nvPr/>
        </p:nvSpPr>
        <p:spPr>
          <a:xfrm>
            <a:off x="6205579" y="3223559"/>
            <a:ext cx="2679104" cy="461665"/>
          </a:xfrm>
          <a:prstGeom prst="rect">
            <a:avLst/>
          </a:prstGeom>
          <a:noFill/>
        </p:spPr>
        <p:txBody>
          <a:bodyPr wrap="square" rtlCol="0">
            <a:spAutoFit/>
          </a:bodyPr>
          <a:lstStyle/>
          <a:p>
            <a:r>
              <a:rPr lang="ko-KR" altLang="en-US" sz="1200" b="1" i="1" dirty="0"/>
              <a:t>회귀계수가 우연일 확률을 알기 위해 표준오차</a:t>
            </a:r>
            <a:r>
              <a:rPr lang="en-US" altLang="ko-KR" sz="1200" b="1" i="1" dirty="0"/>
              <a:t>(</a:t>
            </a:r>
            <a:r>
              <a:rPr lang="en-US" altLang="ko-KR" sz="1200" b="1" i="1" dirty="0" err="1"/>
              <a:t>s.e</a:t>
            </a:r>
            <a:r>
              <a:rPr lang="en-US" altLang="ko-KR" sz="1200" b="1" i="1" dirty="0"/>
              <a:t>)</a:t>
            </a:r>
            <a:r>
              <a:rPr lang="ko-KR" altLang="en-US" sz="1200" b="1" i="1" dirty="0"/>
              <a:t>로 조정해주는 것</a:t>
            </a:r>
            <a:r>
              <a:rPr lang="en-US" altLang="ko-KR" sz="1200" b="1" i="1" dirty="0"/>
              <a:t>!!</a:t>
            </a:r>
            <a:endParaRPr lang="ko-KR" altLang="en-US" sz="1200" b="1" i="1" dirty="0"/>
          </a:p>
        </p:txBody>
      </p:sp>
      <p:sp>
        <p:nvSpPr>
          <p:cNvPr id="25" name="TextBox 24">
            <a:extLst>
              <a:ext uri="{FF2B5EF4-FFF2-40B4-BE49-F238E27FC236}">
                <a16:creationId xmlns:a16="http://schemas.microsoft.com/office/drawing/2014/main" id="{69E8E843-EC03-4323-8AEF-0C3EC9631D72}"/>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26" name="제목 1">
            <a:extLst>
              <a:ext uri="{FF2B5EF4-FFF2-40B4-BE49-F238E27FC236}">
                <a16:creationId xmlns:a16="http://schemas.microsoft.com/office/drawing/2014/main" id="{DD0D2647-83FB-4641-A67D-C33B36AFBC82}"/>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1821231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8" name="Rectangle 2">
            <a:extLst>
              <a:ext uri="{FF2B5EF4-FFF2-40B4-BE49-F238E27FC236}">
                <a16:creationId xmlns:a16="http://schemas.microsoft.com/office/drawing/2014/main" id="{BA5B06C6-FD58-4150-B178-E7E8B59B10A7}"/>
              </a:ext>
            </a:extLst>
          </p:cNvPr>
          <p:cNvSpPr>
            <a:spLocks noChangeArrowheads="1"/>
          </p:cNvSpPr>
          <p:nvPr/>
        </p:nvSpPr>
        <p:spPr bwMode="auto">
          <a:xfrm>
            <a:off x="4968551" y="4161984"/>
            <a:ext cx="615601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2" name="바닥글 개체 틀 1">
            <a:extLst>
              <a:ext uri="{FF2B5EF4-FFF2-40B4-BE49-F238E27FC236}">
                <a16:creationId xmlns:a16="http://schemas.microsoft.com/office/drawing/2014/main" id="{936DAF08-5D51-41A6-AFA0-905B47573D28}"/>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7FFFC24A-33C9-417D-90D1-A78BB66A35BA}"/>
              </a:ext>
            </a:extLst>
          </p:cNvPr>
          <p:cNvSpPr>
            <a:spLocks noGrp="1"/>
          </p:cNvSpPr>
          <p:nvPr>
            <p:ph type="sldNum" sz="quarter" idx="12"/>
          </p:nvPr>
        </p:nvSpPr>
        <p:spPr/>
        <p:txBody>
          <a:bodyPr/>
          <a:lstStyle/>
          <a:p>
            <a:fld id="{DE77BB65-F969-4654-BF30-45C70C1BE112}" type="slidenum">
              <a:rPr lang="ko-KR" altLang="en-US" smtClean="0"/>
              <a:pPr/>
              <a:t>57</a:t>
            </a:fld>
            <a:endParaRPr lang="ko-KR" altLang="en-US"/>
          </a:p>
        </p:txBody>
      </p:sp>
      <p:sp>
        <p:nvSpPr>
          <p:cNvPr id="11" name="TextBox 10">
            <a:extLst>
              <a:ext uri="{FF2B5EF4-FFF2-40B4-BE49-F238E27FC236}">
                <a16:creationId xmlns:a16="http://schemas.microsoft.com/office/drawing/2014/main" id="{E693A347-6362-411C-BFD6-D736FE8BDEEC}"/>
              </a:ext>
            </a:extLst>
          </p:cNvPr>
          <p:cNvSpPr txBox="1"/>
          <p:nvPr/>
        </p:nvSpPr>
        <p:spPr>
          <a:xfrm>
            <a:off x="2642702" y="1780216"/>
            <a:ext cx="2298823" cy="461665"/>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ü"/>
            </a:pPr>
            <a:r>
              <a:rPr lang="ko-KR" altLang="en-US" sz="1200" i="1" dirty="0"/>
              <a:t>회귀계수가  클수록</a:t>
            </a:r>
            <a:endParaRPr lang="en-US" altLang="ko-KR" sz="1200" i="1" dirty="0"/>
          </a:p>
          <a:p>
            <a:pPr marL="285750" indent="-285750">
              <a:buFont typeface="Wingdings" panose="05000000000000000000" pitchFamily="2" charset="2"/>
              <a:buChar char="ü"/>
            </a:pPr>
            <a:r>
              <a:rPr lang="ko-KR" altLang="en-US" sz="1200" i="1" dirty="0"/>
              <a:t>표준오차</a:t>
            </a:r>
            <a:r>
              <a:rPr lang="en-US" altLang="ko-KR" sz="1200" i="1" dirty="0"/>
              <a:t>(S.E)</a:t>
            </a:r>
            <a:r>
              <a:rPr lang="ko-KR" altLang="en-US" sz="1200" i="1" dirty="0"/>
              <a:t>가 작을 수록</a:t>
            </a:r>
          </a:p>
        </p:txBody>
      </p:sp>
      <mc:AlternateContent xmlns:mc="http://schemas.openxmlformats.org/markup-compatibility/2006" xmlns:a14="http://schemas.microsoft.com/office/drawing/2010/main">
        <mc:Choice Requires="a14">
          <p:graphicFrame>
            <p:nvGraphicFramePr>
              <p:cNvPr id="13" name="표 12">
                <a:extLst>
                  <a:ext uri="{FF2B5EF4-FFF2-40B4-BE49-F238E27FC236}">
                    <a16:creationId xmlns:a16="http://schemas.microsoft.com/office/drawing/2014/main" id="{DC949BF8-3D65-455F-8528-3158D3C43357}"/>
                  </a:ext>
                </a:extLst>
              </p:cNvPr>
              <p:cNvGraphicFramePr>
                <a:graphicFrameLocks noGrp="1"/>
              </p:cNvGraphicFramePr>
              <p:nvPr>
                <p:extLst>
                  <p:ext uri="{D42A27DB-BD31-4B8C-83A1-F6EECF244321}">
                    <p14:modId xmlns:p14="http://schemas.microsoft.com/office/powerpoint/2010/main" val="1896663728"/>
                  </p:ext>
                </p:extLst>
              </p:nvPr>
            </p:nvGraphicFramePr>
            <p:xfrm>
              <a:off x="499423" y="2927857"/>
              <a:ext cx="7829128" cy="1417972"/>
            </p:xfrm>
            <a:graphic>
              <a:graphicData uri="http://schemas.openxmlformats.org/drawingml/2006/table">
                <a:tbl>
                  <a:tblPr firstRow="1" bandRow="1">
                    <a:tableStyleId>{7DF18680-E054-41AD-8BC1-D1AEF772440D}</a:tableStyleId>
                  </a:tblPr>
                  <a:tblGrid>
                    <a:gridCol w="1957282">
                      <a:extLst>
                        <a:ext uri="{9D8B030D-6E8A-4147-A177-3AD203B41FA5}">
                          <a16:colId xmlns:a16="http://schemas.microsoft.com/office/drawing/2014/main" val="1905459913"/>
                        </a:ext>
                      </a:extLst>
                    </a:gridCol>
                    <a:gridCol w="1433863">
                      <a:extLst>
                        <a:ext uri="{9D8B030D-6E8A-4147-A177-3AD203B41FA5}">
                          <a16:colId xmlns:a16="http://schemas.microsoft.com/office/drawing/2014/main" val="2800015129"/>
                        </a:ext>
                      </a:extLst>
                    </a:gridCol>
                    <a:gridCol w="2480701">
                      <a:extLst>
                        <a:ext uri="{9D8B030D-6E8A-4147-A177-3AD203B41FA5}">
                          <a16:colId xmlns:a16="http://schemas.microsoft.com/office/drawing/2014/main" val="3226118109"/>
                        </a:ext>
                      </a:extLst>
                    </a:gridCol>
                    <a:gridCol w="1957282">
                      <a:extLst>
                        <a:ext uri="{9D8B030D-6E8A-4147-A177-3AD203B41FA5}">
                          <a16:colId xmlns:a16="http://schemas.microsoft.com/office/drawing/2014/main" val="1787402888"/>
                        </a:ext>
                      </a:extLst>
                    </a:gridCol>
                  </a:tblGrid>
                  <a:tr h="305452">
                    <a:tc rowSpan="2" gridSpan="2">
                      <a:txBody>
                        <a:bodyPr/>
                        <a:lstStyle/>
                        <a:p>
                          <a:pPr algn="ctr" latinLnBrk="1"/>
                          <a:endParaRPr lang="en-US" altLang="ko-KR" sz="1200" b="1" dirty="0">
                            <a:solidFill>
                              <a:schemeClr val="tx1"/>
                            </a:solidFill>
                          </a:endParaRPr>
                        </a:p>
                        <a:p>
                          <a:pPr algn="ctr" latinLnBrk="1"/>
                          <a:r>
                            <a:rPr lang="ko-KR" altLang="en-US" sz="1200" b="1" dirty="0">
                              <a:solidFill>
                                <a:schemeClr val="tx1"/>
                              </a:solidFill>
                            </a:rPr>
                            <a:t>구분</a:t>
                          </a:r>
                        </a:p>
                      </a:txBody>
                      <a:tcPr/>
                    </a:tc>
                    <a:tc rowSpan="2" hMerge="1">
                      <a:txBody>
                        <a:bodyPr/>
                        <a:lstStyle/>
                        <a:p>
                          <a:pPr latinLnBrk="1"/>
                          <a:endParaRPr lang="ko-KR" altLang="en-US" dirty="0"/>
                        </a:p>
                      </a:txBody>
                      <a:tcPr/>
                    </a:tc>
                    <a:tc gridSpan="2">
                      <a:txBody>
                        <a:bodyPr/>
                        <a:lstStyle/>
                        <a:p>
                          <a:pPr algn="ctr" latinLnBrk="1"/>
                          <a:r>
                            <a:rPr lang="ko-KR" altLang="en-US" sz="1200" b="1" dirty="0">
                              <a:solidFill>
                                <a:schemeClr val="tx1"/>
                              </a:solidFill>
                            </a:rPr>
                            <a:t>표준오차</a:t>
                          </a:r>
                          <a:r>
                            <a:rPr lang="en-US" altLang="ko-KR" sz="1200" b="1" dirty="0">
                              <a:solidFill>
                                <a:schemeClr val="tx1"/>
                              </a:solidFill>
                            </a:rPr>
                            <a:t>(</a:t>
                          </a:r>
                          <a14:m>
                            <m:oMath xmlns:m="http://schemas.openxmlformats.org/officeDocument/2006/math">
                              <m:sSub>
                                <m:sSubPr>
                                  <m:ctrlPr>
                                    <a:rPr lang="en-US" altLang="ko-KR" sz="1200" b="1" i="1" smtClean="0">
                                      <a:solidFill>
                                        <a:schemeClr val="tx1"/>
                                      </a:solidFill>
                                      <a:latin typeface="Cambria Math" panose="02040503050406030204" pitchFamily="18" charset="0"/>
                                    </a:rPr>
                                  </m:ctrlPr>
                                </m:sSubPr>
                                <m:e>
                                  <m:r>
                                    <a:rPr lang="en-US" altLang="ko-KR" sz="1200" b="1" i="1" smtClean="0">
                                      <a:solidFill>
                                        <a:schemeClr val="tx1"/>
                                      </a:solidFill>
                                      <a:latin typeface="Cambria Math" panose="02040503050406030204" pitchFamily="18" charset="0"/>
                                    </a:rPr>
                                    <m:t>𝑺</m:t>
                                  </m:r>
                                  <m:r>
                                    <a:rPr lang="en-US" altLang="ko-KR" sz="1200" b="1" i="1" smtClean="0">
                                      <a:solidFill>
                                        <a:schemeClr val="tx1"/>
                                      </a:solidFill>
                                      <a:latin typeface="Cambria Math" panose="02040503050406030204" pitchFamily="18" charset="0"/>
                                    </a:rPr>
                                    <m:t>.</m:t>
                                  </m:r>
                                  <m:r>
                                    <a:rPr lang="en-US" altLang="ko-KR" sz="1200" b="1" i="1" smtClean="0">
                                      <a:solidFill>
                                        <a:schemeClr val="tx1"/>
                                      </a:solidFill>
                                      <a:latin typeface="Cambria Math" panose="02040503050406030204" pitchFamily="18" charset="0"/>
                                    </a:rPr>
                                    <m:t>𝑬</m:t>
                                  </m:r>
                                </m:e>
                                <m:sub>
                                  <m:r>
                                    <a:rPr lang="en-US" altLang="ko-KR" sz="1200" b="1" i="1" smtClean="0">
                                      <a:solidFill>
                                        <a:schemeClr val="tx1"/>
                                      </a:solidFill>
                                      <a:latin typeface="Cambria Math" panose="02040503050406030204" pitchFamily="18" charset="0"/>
                                    </a:rPr>
                                    <m:t>𝒃</m:t>
                                  </m:r>
                                </m:sub>
                              </m:sSub>
                            </m:oMath>
                          </a14:m>
                          <a:r>
                            <a:rPr lang="en-US" altLang="ko-KR" sz="1200" b="1" dirty="0">
                              <a:solidFill>
                                <a:schemeClr val="tx1"/>
                              </a:solidFill>
                            </a:rPr>
                            <a:t>)</a:t>
                          </a:r>
                          <a:endParaRPr lang="ko-KR" altLang="en-US" sz="1200" b="1" dirty="0">
                            <a:solidFill>
                              <a:schemeClr val="tx1"/>
                            </a:solidFill>
                          </a:endParaRPr>
                        </a:p>
                      </a:txBody>
                      <a:tcPr/>
                    </a:tc>
                    <a:tc hMerge="1">
                      <a:txBody>
                        <a:bodyPr/>
                        <a:lstStyle/>
                        <a:p>
                          <a:pPr latinLnBrk="1"/>
                          <a:endParaRPr lang="ko-KR" altLang="en-US" dirty="0"/>
                        </a:p>
                      </a:txBody>
                      <a:tcPr/>
                    </a:tc>
                    <a:extLst>
                      <a:ext uri="{0D108BD9-81ED-4DB2-BD59-A6C34878D82A}">
                        <a16:rowId xmlns:a16="http://schemas.microsoft.com/office/drawing/2014/main" val="3800537057"/>
                      </a:ext>
                    </a:extLst>
                  </a:tr>
                  <a:tr h="370840">
                    <a:tc gridSpan="2" vMerge="1">
                      <a:txBody>
                        <a:bodyPr/>
                        <a:lstStyle/>
                        <a:p>
                          <a:pPr latinLnBrk="1"/>
                          <a:endParaRPr lang="ko-KR" altLang="en-US"/>
                        </a:p>
                      </a:txBody>
                      <a:tcPr/>
                    </a:tc>
                    <a:tc hMerge="1" vMerge="1">
                      <a:txBody>
                        <a:bodyPr/>
                        <a:lstStyle/>
                        <a:p>
                          <a:pPr latinLnBrk="1"/>
                          <a:endParaRPr lang="ko-KR" altLang="en-US" dirty="0"/>
                        </a:p>
                      </a:txBody>
                      <a:tcPr/>
                    </a:tc>
                    <a:tc>
                      <a:txBody>
                        <a:bodyPr/>
                        <a:lstStyle/>
                        <a:p>
                          <a:pPr algn="ctr" latinLnBrk="1"/>
                          <a:r>
                            <a:rPr lang="ko-KR" altLang="en-US" sz="1200" b="1" dirty="0"/>
                            <a:t>낮은 값</a:t>
                          </a:r>
                        </a:p>
                      </a:txBody>
                      <a:tcPr/>
                    </a:tc>
                    <a:tc>
                      <a:txBody>
                        <a:bodyPr/>
                        <a:lstStyle/>
                        <a:p>
                          <a:pPr algn="ctr" latinLnBrk="1"/>
                          <a:r>
                            <a:rPr lang="ko-KR" altLang="en-US" sz="1200" b="1" dirty="0"/>
                            <a:t>높은 값</a:t>
                          </a:r>
                        </a:p>
                      </a:txBody>
                      <a:tcPr/>
                    </a:tc>
                    <a:extLst>
                      <a:ext uri="{0D108BD9-81ED-4DB2-BD59-A6C34878D82A}">
                        <a16:rowId xmlns:a16="http://schemas.microsoft.com/office/drawing/2014/main" val="1900075586"/>
                      </a:ext>
                    </a:extLst>
                  </a:tr>
                  <a:tr h="370840">
                    <a:tc rowSpan="2">
                      <a:txBody>
                        <a:bodyPr/>
                        <a:lstStyle/>
                        <a:p>
                          <a:pPr algn="ctr" latinLnBrk="1"/>
                          <a:endParaRPr lang="en-US" altLang="ko-KR" sz="1200" b="1" dirty="0"/>
                        </a:p>
                        <a:p>
                          <a:pPr algn="ctr" latinLnBrk="1"/>
                          <a:r>
                            <a:rPr lang="ko-KR" altLang="en-US" sz="1200" b="1" dirty="0"/>
                            <a:t>회귀계수</a:t>
                          </a:r>
                          <a14:m>
                            <m:oMath xmlns:m="http://schemas.openxmlformats.org/officeDocument/2006/math">
                              <m:r>
                                <a:rPr lang="en-US" altLang="ko-KR" sz="1200" b="1" i="0" smtClean="0">
                                  <a:latin typeface="Cambria Math" panose="02040503050406030204" pitchFamily="18" charset="0"/>
                                </a:rPr>
                                <m:t>(</m:t>
                              </m:r>
                              <m:acc>
                                <m:accPr>
                                  <m:chr m:val="̂"/>
                                  <m:ctrlPr>
                                    <a:rPr lang="en-US" altLang="ko-KR" sz="1200" b="1" i="1" smtClean="0">
                                      <a:latin typeface="Cambria Math" panose="02040503050406030204" pitchFamily="18" charset="0"/>
                                    </a:rPr>
                                  </m:ctrlPr>
                                </m:accPr>
                                <m:e>
                                  <m:r>
                                    <a:rPr lang="ko-KR" altLang="en-US" sz="1200" b="1" i="1" smtClean="0">
                                      <a:latin typeface="Cambria Math" panose="02040503050406030204" pitchFamily="18" charset="0"/>
                                    </a:rPr>
                                    <m:t>𝜷</m:t>
                                  </m:r>
                                </m:e>
                              </m:acc>
                            </m:oMath>
                          </a14:m>
                          <a:r>
                            <a:rPr lang="en-US" altLang="ko-KR" sz="1200" b="1" dirty="0"/>
                            <a:t>)</a:t>
                          </a:r>
                          <a:endParaRPr lang="ko-KR" altLang="en-US" sz="1200" b="1" dirty="0"/>
                        </a:p>
                      </a:txBody>
                      <a:tcPr/>
                    </a:tc>
                    <a:tc>
                      <a:txBody>
                        <a:bodyPr/>
                        <a:lstStyle/>
                        <a:p>
                          <a:pPr algn="ctr" latinLnBrk="1"/>
                          <a:r>
                            <a:rPr lang="ko-KR" altLang="en-US" sz="1200" b="1" dirty="0"/>
                            <a:t>높은 값</a:t>
                          </a:r>
                        </a:p>
                      </a:txBody>
                      <a:tcPr/>
                    </a:tc>
                    <a:tc>
                      <a:txBody>
                        <a:bodyPr/>
                        <a:lstStyle/>
                        <a:p>
                          <a:pPr algn="ctr" latinLnBrk="1"/>
                          <a:r>
                            <a:rPr lang="en-US" altLang="ko-KR" sz="1200" b="1" dirty="0"/>
                            <a:t>O</a:t>
                          </a:r>
                          <a:endParaRPr lang="ko-KR" altLang="en-US" sz="1200" b="1" dirty="0"/>
                        </a:p>
                      </a:txBody>
                      <a:tcPr>
                        <a:solidFill>
                          <a:schemeClr val="accent5">
                            <a:lumMod val="75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200" b="1" i="1" smtClean="0">
                                    <a:latin typeface="Cambria Math" panose="02040503050406030204" pitchFamily="18" charset="0"/>
                                    <a:ea typeface="Cambria Math" panose="02040503050406030204" pitchFamily="18" charset="0"/>
                                  </a:rPr>
                                  <m:t>∆</m:t>
                                </m:r>
                              </m:oMath>
                            </m:oMathPara>
                          </a14:m>
                          <a:endParaRPr lang="ko-KR" altLang="en-US" sz="1200" b="1" dirty="0"/>
                        </a:p>
                      </a:txBody>
                      <a:tcPr>
                        <a:solidFill>
                          <a:schemeClr val="accent6">
                            <a:lumMod val="20000"/>
                            <a:lumOff val="80000"/>
                          </a:schemeClr>
                        </a:solidFill>
                      </a:tcPr>
                    </a:tc>
                    <a:extLst>
                      <a:ext uri="{0D108BD9-81ED-4DB2-BD59-A6C34878D82A}">
                        <a16:rowId xmlns:a16="http://schemas.microsoft.com/office/drawing/2014/main" val="2061029195"/>
                      </a:ext>
                    </a:extLst>
                  </a:tr>
                  <a:tr h="370840">
                    <a:tc vMerge="1">
                      <a:txBody>
                        <a:bodyPr/>
                        <a:lstStyle/>
                        <a:p>
                          <a:pPr latinLnBrk="1"/>
                          <a:endParaRPr lang="ko-KR" altLang="en-US" dirty="0"/>
                        </a:p>
                      </a:txBody>
                      <a:tcPr/>
                    </a:tc>
                    <a:tc>
                      <a:txBody>
                        <a:bodyPr/>
                        <a:lstStyle/>
                        <a:p>
                          <a:pPr algn="ctr" latinLnBrk="1"/>
                          <a:r>
                            <a:rPr lang="ko-KR" altLang="en-US" sz="1200" b="1" dirty="0"/>
                            <a:t>낮은 값</a:t>
                          </a:r>
                        </a:p>
                      </a:txBody>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sz="1200" i="1" smtClean="0">
                                    <a:latin typeface="Cambria Math" panose="02040503050406030204" pitchFamily="18" charset="0"/>
                                    <a:ea typeface="Cambria Math" panose="02040503050406030204" pitchFamily="18" charset="0"/>
                                  </a:rPr>
                                  <m:t>∆</m:t>
                                </m:r>
                              </m:oMath>
                            </m:oMathPara>
                          </a14:m>
                          <a:endParaRPr lang="ko-KR" altLang="en-US" sz="1200" dirty="0"/>
                        </a:p>
                      </a:txBody>
                      <a:tcPr>
                        <a:solidFill>
                          <a:schemeClr val="accent6">
                            <a:lumMod val="20000"/>
                            <a:lumOff val="80000"/>
                          </a:schemeClr>
                        </a:solidFill>
                      </a:tcPr>
                    </a:tc>
                    <a:tc>
                      <a:txBody>
                        <a:bodyPr/>
                        <a:lstStyle/>
                        <a:p>
                          <a:pPr algn="ctr" latinLnBrk="1"/>
                          <a:r>
                            <a:rPr lang="en-US" altLang="ko-KR" sz="1200" dirty="0"/>
                            <a:t>X</a:t>
                          </a:r>
                          <a:endParaRPr lang="ko-KR" altLang="en-US" sz="1200" dirty="0"/>
                        </a:p>
                      </a:txBody>
                      <a:tcPr/>
                    </a:tc>
                    <a:extLst>
                      <a:ext uri="{0D108BD9-81ED-4DB2-BD59-A6C34878D82A}">
                        <a16:rowId xmlns:a16="http://schemas.microsoft.com/office/drawing/2014/main" val="1970680759"/>
                      </a:ext>
                    </a:extLst>
                  </a:tr>
                </a:tbl>
              </a:graphicData>
            </a:graphic>
          </p:graphicFrame>
        </mc:Choice>
        <mc:Fallback xmlns="">
          <p:graphicFrame>
            <p:nvGraphicFramePr>
              <p:cNvPr id="13" name="표 12">
                <a:extLst>
                  <a:ext uri="{FF2B5EF4-FFF2-40B4-BE49-F238E27FC236}">
                    <a16:creationId xmlns:a16="http://schemas.microsoft.com/office/drawing/2014/main" id="{DC949BF8-3D65-455F-8528-3158D3C43357}"/>
                  </a:ext>
                </a:extLst>
              </p:cNvPr>
              <p:cNvGraphicFramePr>
                <a:graphicFrameLocks noGrp="1"/>
              </p:cNvGraphicFramePr>
              <p:nvPr>
                <p:extLst>
                  <p:ext uri="{D42A27DB-BD31-4B8C-83A1-F6EECF244321}">
                    <p14:modId xmlns:p14="http://schemas.microsoft.com/office/powerpoint/2010/main" val="1896663728"/>
                  </p:ext>
                </p:extLst>
              </p:nvPr>
            </p:nvGraphicFramePr>
            <p:xfrm>
              <a:off x="499423" y="2927857"/>
              <a:ext cx="7829128" cy="1417972"/>
            </p:xfrm>
            <a:graphic>
              <a:graphicData uri="http://schemas.openxmlformats.org/drawingml/2006/table">
                <a:tbl>
                  <a:tblPr firstRow="1" bandRow="1">
                    <a:tableStyleId>{7DF18680-E054-41AD-8BC1-D1AEF772440D}</a:tableStyleId>
                  </a:tblPr>
                  <a:tblGrid>
                    <a:gridCol w="1957282">
                      <a:extLst>
                        <a:ext uri="{9D8B030D-6E8A-4147-A177-3AD203B41FA5}">
                          <a16:colId xmlns:a16="http://schemas.microsoft.com/office/drawing/2014/main" val="1905459913"/>
                        </a:ext>
                      </a:extLst>
                    </a:gridCol>
                    <a:gridCol w="1433863">
                      <a:extLst>
                        <a:ext uri="{9D8B030D-6E8A-4147-A177-3AD203B41FA5}">
                          <a16:colId xmlns:a16="http://schemas.microsoft.com/office/drawing/2014/main" val="2800015129"/>
                        </a:ext>
                      </a:extLst>
                    </a:gridCol>
                    <a:gridCol w="2480701">
                      <a:extLst>
                        <a:ext uri="{9D8B030D-6E8A-4147-A177-3AD203B41FA5}">
                          <a16:colId xmlns:a16="http://schemas.microsoft.com/office/drawing/2014/main" val="3226118109"/>
                        </a:ext>
                      </a:extLst>
                    </a:gridCol>
                    <a:gridCol w="1957282">
                      <a:extLst>
                        <a:ext uri="{9D8B030D-6E8A-4147-A177-3AD203B41FA5}">
                          <a16:colId xmlns:a16="http://schemas.microsoft.com/office/drawing/2014/main" val="1787402888"/>
                        </a:ext>
                      </a:extLst>
                    </a:gridCol>
                  </a:tblGrid>
                  <a:tr h="305452">
                    <a:tc rowSpan="2" gridSpan="2">
                      <a:txBody>
                        <a:bodyPr/>
                        <a:lstStyle/>
                        <a:p>
                          <a:pPr algn="ctr" latinLnBrk="1"/>
                          <a:endParaRPr lang="en-US" altLang="ko-KR" sz="1200" b="1" dirty="0">
                            <a:solidFill>
                              <a:schemeClr val="tx1"/>
                            </a:solidFill>
                          </a:endParaRPr>
                        </a:p>
                        <a:p>
                          <a:pPr algn="ctr" latinLnBrk="1"/>
                          <a:r>
                            <a:rPr lang="ko-KR" altLang="en-US" sz="1200" b="1" dirty="0">
                              <a:solidFill>
                                <a:schemeClr val="tx1"/>
                              </a:solidFill>
                            </a:rPr>
                            <a:t>구분</a:t>
                          </a:r>
                        </a:p>
                      </a:txBody>
                      <a:tcPr/>
                    </a:tc>
                    <a:tc rowSpan="2" hMerge="1">
                      <a:txBody>
                        <a:bodyPr/>
                        <a:lstStyle/>
                        <a:p>
                          <a:pPr latinLnBrk="1"/>
                          <a:endParaRPr lang="ko-KR" altLang="en-US" dirty="0"/>
                        </a:p>
                      </a:txBody>
                      <a:tcPr/>
                    </a:tc>
                    <a:tc gridSpan="2">
                      <a:txBody>
                        <a:bodyPr/>
                        <a:lstStyle/>
                        <a:p>
                          <a:endParaRPr lang="ko-KR"/>
                        </a:p>
                      </a:txBody>
                      <a:tcPr>
                        <a:blipFill>
                          <a:blip r:embed="rId2"/>
                          <a:stretch>
                            <a:fillRect l="-76543" t="-2000" r="-549" b="-370000"/>
                          </a:stretch>
                        </a:blipFill>
                      </a:tcPr>
                    </a:tc>
                    <a:tc hMerge="1">
                      <a:txBody>
                        <a:bodyPr/>
                        <a:lstStyle/>
                        <a:p>
                          <a:pPr latinLnBrk="1"/>
                          <a:endParaRPr lang="ko-KR" altLang="en-US" dirty="0"/>
                        </a:p>
                      </a:txBody>
                      <a:tcPr/>
                    </a:tc>
                    <a:extLst>
                      <a:ext uri="{0D108BD9-81ED-4DB2-BD59-A6C34878D82A}">
                        <a16:rowId xmlns:a16="http://schemas.microsoft.com/office/drawing/2014/main" val="3800537057"/>
                      </a:ext>
                    </a:extLst>
                  </a:tr>
                  <a:tr h="370840">
                    <a:tc gridSpan="2" vMerge="1">
                      <a:txBody>
                        <a:bodyPr/>
                        <a:lstStyle/>
                        <a:p>
                          <a:pPr latinLnBrk="1"/>
                          <a:endParaRPr lang="ko-KR" altLang="en-US"/>
                        </a:p>
                      </a:txBody>
                      <a:tcPr/>
                    </a:tc>
                    <a:tc hMerge="1" vMerge="1">
                      <a:txBody>
                        <a:bodyPr/>
                        <a:lstStyle/>
                        <a:p>
                          <a:pPr latinLnBrk="1"/>
                          <a:endParaRPr lang="ko-KR" altLang="en-US" dirty="0"/>
                        </a:p>
                      </a:txBody>
                      <a:tcPr/>
                    </a:tc>
                    <a:tc>
                      <a:txBody>
                        <a:bodyPr/>
                        <a:lstStyle/>
                        <a:p>
                          <a:pPr algn="ctr" latinLnBrk="1"/>
                          <a:r>
                            <a:rPr lang="ko-KR" altLang="en-US" sz="1200" b="1" dirty="0"/>
                            <a:t>낮은 값</a:t>
                          </a:r>
                        </a:p>
                      </a:txBody>
                      <a:tcPr/>
                    </a:tc>
                    <a:tc>
                      <a:txBody>
                        <a:bodyPr/>
                        <a:lstStyle/>
                        <a:p>
                          <a:pPr algn="ctr" latinLnBrk="1"/>
                          <a:r>
                            <a:rPr lang="ko-KR" altLang="en-US" sz="1200" b="1" dirty="0"/>
                            <a:t>높은 값</a:t>
                          </a:r>
                        </a:p>
                      </a:txBody>
                      <a:tcPr/>
                    </a:tc>
                    <a:extLst>
                      <a:ext uri="{0D108BD9-81ED-4DB2-BD59-A6C34878D82A}">
                        <a16:rowId xmlns:a16="http://schemas.microsoft.com/office/drawing/2014/main" val="1900075586"/>
                      </a:ext>
                    </a:extLst>
                  </a:tr>
                  <a:tr h="370840">
                    <a:tc rowSpan="2">
                      <a:txBody>
                        <a:bodyPr/>
                        <a:lstStyle/>
                        <a:p>
                          <a:endParaRPr lang="ko-KR"/>
                        </a:p>
                      </a:txBody>
                      <a:tcPr>
                        <a:blipFill>
                          <a:blip r:embed="rId2"/>
                          <a:stretch>
                            <a:fillRect l="-311" t="-91803" r="-300621" b="-1639"/>
                          </a:stretch>
                        </a:blipFill>
                      </a:tcPr>
                    </a:tc>
                    <a:tc>
                      <a:txBody>
                        <a:bodyPr/>
                        <a:lstStyle/>
                        <a:p>
                          <a:pPr algn="ctr" latinLnBrk="1"/>
                          <a:r>
                            <a:rPr lang="ko-KR" altLang="en-US" sz="1200" b="1" dirty="0"/>
                            <a:t>높은 값</a:t>
                          </a:r>
                        </a:p>
                      </a:txBody>
                      <a:tcPr/>
                    </a:tc>
                    <a:tc>
                      <a:txBody>
                        <a:bodyPr/>
                        <a:lstStyle/>
                        <a:p>
                          <a:pPr algn="ctr" latinLnBrk="1"/>
                          <a:r>
                            <a:rPr lang="en-US" altLang="ko-KR" sz="1200" b="1" dirty="0"/>
                            <a:t>O</a:t>
                          </a:r>
                          <a:endParaRPr lang="ko-KR" altLang="en-US" sz="1200" b="1" dirty="0"/>
                        </a:p>
                      </a:txBody>
                      <a:tcPr>
                        <a:solidFill>
                          <a:schemeClr val="accent5">
                            <a:lumMod val="75000"/>
                          </a:schemeClr>
                        </a:solidFill>
                      </a:tcPr>
                    </a:tc>
                    <a:tc>
                      <a:txBody>
                        <a:bodyPr/>
                        <a:lstStyle/>
                        <a:p>
                          <a:endParaRPr lang="ko-KR"/>
                        </a:p>
                      </a:txBody>
                      <a:tcPr>
                        <a:blipFill>
                          <a:blip r:embed="rId2"/>
                          <a:stretch>
                            <a:fillRect l="-300935" t="-183607" r="-1246" b="-103279"/>
                          </a:stretch>
                        </a:blipFill>
                      </a:tcPr>
                    </a:tc>
                    <a:extLst>
                      <a:ext uri="{0D108BD9-81ED-4DB2-BD59-A6C34878D82A}">
                        <a16:rowId xmlns:a16="http://schemas.microsoft.com/office/drawing/2014/main" val="2061029195"/>
                      </a:ext>
                    </a:extLst>
                  </a:tr>
                  <a:tr h="370840">
                    <a:tc vMerge="1">
                      <a:txBody>
                        <a:bodyPr/>
                        <a:lstStyle/>
                        <a:p>
                          <a:pPr latinLnBrk="1"/>
                          <a:endParaRPr lang="ko-KR" altLang="en-US" dirty="0"/>
                        </a:p>
                      </a:txBody>
                      <a:tcPr/>
                    </a:tc>
                    <a:tc>
                      <a:txBody>
                        <a:bodyPr/>
                        <a:lstStyle/>
                        <a:p>
                          <a:pPr algn="ctr" latinLnBrk="1"/>
                          <a:r>
                            <a:rPr lang="ko-KR" altLang="en-US" sz="1200" b="1" dirty="0"/>
                            <a:t>낮은 값</a:t>
                          </a:r>
                        </a:p>
                      </a:txBody>
                      <a:tcPr/>
                    </a:tc>
                    <a:tc>
                      <a:txBody>
                        <a:bodyPr/>
                        <a:lstStyle/>
                        <a:p>
                          <a:endParaRPr lang="ko-KR"/>
                        </a:p>
                      </a:txBody>
                      <a:tcPr>
                        <a:blipFill>
                          <a:blip r:embed="rId2"/>
                          <a:stretch>
                            <a:fillRect l="-136765" t="-283607" r="-79657" b="-3279"/>
                          </a:stretch>
                        </a:blipFill>
                      </a:tcPr>
                    </a:tc>
                    <a:tc>
                      <a:txBody>
                        <a:bodyPr/>
                        <a:lstStyle/>
                        <a:p>
                          <a:pPr algn="ctr" latinLnBrk="1"/>
                          <a:r>
                            <a:rPr lang="en-US" altLang="ko-KR" sz="1200" dirty="0"/>
                            <a:t>X</a:t>
                          </a:r>
                          <a:endParaRPr lang="ko-KR" altLang="en-US" sz="1200" dirty="0"/>
                        </a:p>
                      </a:txBody>
                      <a:tcPr/>
                    </a:tc>
                    <a:extLst>
                      <a:ext uri="{0D108BD9-81ED-4DB2-BD59-A6C34878D82A}">
                        <a16:rowId xmlns:a16="http://schemas.microsoft.com/office/drawing/2014/main" val="1970680759"/>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7109FF5-2D64-4933-BEA9-99F4E4B82CD3}"/>
                  </a:ext>
                </a:extLst>
              </p:cNvPr>
              <p:cNvSpPr txBox="1"/>
              <p:nvPr/>
            </p:nvSpPr>
            <p:spPr>
              <a:xfrm>
                <a:off x="575050" y="4345829"/>
                <a:ext cx="7200799" cy="1040541"/>
              </a:xfrm>
              <a:prstGeom prst="rect">
                <a:avLst/>
              </a:prstGeom>
              <a:noFill/>
            </p:spPr>
            <p:txBody>
              <a:bodyPr wrap="square" rtlCol="0">
                <a:spAutoFit/>
              </a:bodyPr>
              <a:lstStyle/>
              <a:p>
                <a:pPr>
                  <a:lnSpc>
                    <a:spcPct val="150000"/>
                  </a:lnSpc>
                </a:pPr>
                <a14:m>
                  <m:oMath xmlns:m="http://schemas.openxmlformats.org/officeDocument/2006/math">
                    <m:r>
                      <a:rPr lang="en-US" altLang="ko-KR" sz="1200" i="1">
                        <a:highlight>
                          <a:srgbClr val="FFFF00"/>
                        </a:highlight>
                        <a:latin typeface="Cambria Math" panose="02040503050406030204" pitchFamily="18" charset="0"/>
                        <a:ea typeface="Cambria Math" panose="02040503050406030204" pitchFamily="18" charset="0"/>
                      </a:rPr>
                      <m:t>∆</m:t>
                    </m:r>
                  </m:oMath>
                </a14:m>
                <a:r>
                  <a:rPr lang="ko-KR" altLang="en-US" sz="1200" dirty="0">
                    <a:highlight>
                      <a:srgbClr val="FFFF00"/>
                    </a:highlight>
                  </a:rPr>
                  <a:t>영역에 대하여는</a:t>
                </a:r>
                <a:r>
                  <a:rPr lang="en-US" altLang="ko-KR" sz="1200" dirty="0">
                    <a:highlight>
                      <a:srgbClr val="FFFF00"/>
                    </a:highlight>
                  </a:rPr>
                  <a:t>?</a:t>
                </a:r>
              </a:p>
              <a:p>
                <a:pPr algn="ctr">
                  <a:lnSpc>
                    <a:spcPct val="150000"/>
                  </a:lnSpc>
                </a:pPr>
                <a:r>
                  <a:rPr lang="ko-KR" altLang="en-US" sz="1200" i="1" dirty="0">
                    <a:sym typeface="Wingdings" panose="05000000000000000000" pitchFamily="2" charset="2"/>
                  </a:rPr>
                  <a:t>유의수준</a:t>
                </a:r>
                <a:r>
                  <a:rPr lang="en-US" altLang="ko-KR" sz="1200" i="1" dirty="0">
                    <a:sym typeface="Wingdings" panose="05000000000000000000" pitchFamily="2" charset="2"/>
                  </a:rPr>
                  <a:t>(0.05) </a:t>
                </a:r>
                <a:r>
                  <a:rPr lang="ko-KR" altLang="en-US" sz="1200" i="1" dirty="0">
                    <a:sym typeface="Wingdings" panose="05000000000000000000" pitchFamily="2" charset="2"/>
                  </a:rPr>
                  <a:t>경우</a:t>
                </a:r>
                <a:r>
                  <a:rPr lang="en-US" altLang="ko-KR" sz="1200" i="1" dirty="0">
                    <a:sym typeface="Wingdings" panose="05000000000000000000" pitchFamily="2" charset="2"/>
                  </a:rPr>
                  <a:t> :                   </a:t>
                </a:r>
                <a14:m>
                  <m:oMath xmlns:m="http://schemas.openxmlformats.org/officeDocument/2006/math">
                    <m:d>
                      <m:dPr>
                        <m:begChr m:val="|"/>
                        <m:endChr m:val="|"/>
                        <m:ctrlPr>
                          <a:rPr lang="en-US" altLang="ko-KR" sz="1200" i="1" smtClean="0">
                            <a:latin typeface="Cambria Math" panose="02040503050406030204" pitchFamily="18" charset="0"/>
                            <a:sym typeface="Wingdings" panose="05000000000000000000" pitchFamily="2" charset="2"/>
                          </a:rPr>
                        </m:ctrlPr>
                      </m:dPr>
                      <m:e>
                        <m:r>
                          <a:rPr lang="en-US" altLang="ko-KR" sz="1200" b="0" i="1" smtClean="0">
                            <a:latin typeface="Cambria Math" panose="02040503050406030204" pitchFamily="18" charset="0"/>
                            <a:sym typeface="Wingdings" panose="05000000000000000000" pitchFamily="2" charset="2"/>
                          </a:rPr>
                          <m:t>𝑡</m:t>
                        </m:r>
                      </m:e>
                    </m:d>
                  </m:oMath>
                </a14:m>
                <a:r>
                  <a:rPr lang="en-US" altLang="ko-KR" sz="1200" i="1" dirty="0">
                    <a:sym typeface="Wingdings" panose="05000000000000000000" pitchFamily="2" charset="2"/>
                  </a:rPr>
                  <a:t>  &gt;</a:t>
                </a:r>
                <a14:m>
                  <m:oMath xmlns:m="http://schemas.openxmlformats.org/officeDocument/2006/math">
                    <m:r>
                      <a:rPr lang="en-US" altLang="ko-KR" sz="1200" b="0" i="1" smtClean="0">
                        <a:latin typeface="Cambria Math" panose="02040503050406030204" pitchFamily="18" charset="0"/>
                        <a:ea typeface="Cambria Math" panose="02040503050406030204" pitchFamily="18" charset="0"/>
                        <a:sym typeface="Wingdings" panose="05000000000000000000" pitchFamily="2" charset="2"/>
                      </a:rPr>
                      <m:t> 1.96    </m:t>
                    </m:r>
                  </m:oMath>
                </a14:m>
                <a:r>
                  <a:rPr lang="ko-KR" altLang="en-US" sz="1200" b="1" i="1" dirty="0"/>
                  <a:t>회귀계수</a:t>
                </a:r>
                <a14:m>
                  <m:oMath xmlns:m="http://schemas.openxmlformats.org/officeDocument/2006/math">
                    <m:r>
                      <a:rPr lang="en-US" altLang="ko-KR" sz="1200" b="1" i="1">
                        <a:latin typeface="Cambria Math" panose="02040503050406030204" pitchFamily="18" charset="0"/>
                      </a:rPr>
                      <m:t>(</m:t>
                    </m:r>
                    <m:sSub>
                      <m:sSubPr>
                        <m:ctrlPr>
                          <a:rPr lang="en-US" altLang="ko-KR" sz="1200" b="1" i="1" smtClean="0">
                            <a:latin typeface="Cambria Math" panose="02040503050406030204" pitchFamily="18" charset="0"/>
                          </a:rPr>
                        </m:ctrlPr>
                      </m:sSubPr>
                      <m:e>
                        <m:r>
                          <m:rPr>
                            <m:nor/>
                          </m:rPr>
                          <a:rPr lang="en-US" altLang="ko-KR" sz="1200" b="1" dirty="0"/>
                          <m:t> </m:t>
                        </m:r>
                        <m:r>
                          <m:rPr>
                            <m:nor/>
                          </m:rPr>
                          <a:rPr lang="ko-KR" altLang="en-US" sz="1200" b="1" dirty="0"/>
                          <m:t>회귀계수</m:t>
                        </m:r>
                        <m:r>
                          <a:rPr lang="en-US" altLang="ko-KR" sz="1200" b="1">
                            <a:latin typeface="Cambria Math" panose="02040503050406030204" pitchFamily="18" charset="0"/>
                          </a:rPr>
                          <m:t>(</m:t>
                        </m:r>
                        <m:acc>
                          <m:accPr>
                            <m:chr m:val="̂"/>
                            <m:ctrlPr>
                              <a:rPr lang="en-US" altLang="ko-KR" sz="1200" b="1" i="1">
                                <a:latin typeface="Cambria Math" panose="02040503050406030204" pitchFamily="18" charset="0"/>
                              </a:rPr>
                            </m:ctrlPr>
                          </m:accPr>
                          <m:e>
                            <m:r>
                              <a:rPr lang="ko-KR" altLang="en-US" sz="1200" b="1" i="1">
                                <a:latin typeface="Cambria Math" panose="02040503050406030204" pitchFamily="18" charset="0"/>
                              </a:rPr>
                              <m:t>𝜷</m:t>
                            </m:r>
                          </m:e>
                        </m:acc>
                        <m:r>
                          <m:rPr>
                            <m:nor/>
                          </m:rPr>
                          <a:rPr lang="en-US" altLang="ko-KR" sz="1200" b="1" dirty="0"/>
                          <m:t>)</m:t>
                        </m:r>
                        <m:r>
                          <m:rPr>
                            <m:nor/>
                          </m:rPr>
                          <a:rPr lang="ko-KR" altLang="en-US" sz="1200" b="1" dirty="0"/>
                          <m:t> </m:t>
                        </m:r>
                      </m:e>
                      <m:sub/>
                    </m:sSub>
                  </m:oMath>
                </a14:m>
                <a:r>
                  <a:rPr lang="ko-KR" altLang="en-US" sz="1200" b="1" i="1" dirty="0"/>
                  <a:t>를 쓸 수 있다</a:t>
                </a:r>
                <a:r>
                  <a:rPr lang="en-US" altLang="ko-KR" sz="1200" b="1" i="1" dirty="0"/>
                  <a:t>.  (</a:t>
                </a:r>
                <a:r>
                  <a:rPr lang="ko-KR" altLang="en-US" sz="1200" b="1" i="1" dirty="0" err="1"/>
                  <a:t>귀무가설</a:t>
                </a:r>
                <a:r>
                  <a:rPr lang="ko-KR" altLang="en-US" sz="1200" b="1" i="1" dirty="0"/>
                  <a:t> 기각</a:t>
                </a:r>
                <a:r>
                  <a:rPr lang="en-US" altLang="ko-KR" sz="1200" b="1" i="1" dirty="0"/>
                  <a:t>)</a:t>
                </a:r>
                <a:endParaRPr lang="ko-KR" altLang="en-US" sz="1200" b="1" i="1" dirty="0"/>
              </a:p>
              <a:p>
                <a:pPr algn="ctr"/>
                <a:r>
                  <a:rPr lang="en-US" altLang="ko-KR" sz="1200" i="1" dirty="0">
                    <a:sym typeface="Wingdings" panose="05000000000000000000" pitchFamily="2" charset="2"/>
                  </a:rPr>
                  <a:t>                                                   ;  </a:t>
                </a:r>
                <a14:m>
                  <m:oMath xmlns:m="http://schemas.openxmlformats.org/officeDocument/2006/math">
                    <m:d>
                      <m:dPr>
                        <m:begChr m:val="|"/>
                        <m:endChr m:val="|"/>
                        <m:ctrlPr>
                          <a:rPr lang="en-US" altLang="ko-KR" sz="1200" i="1">
                            <a:latin typeface="Cambria Math" panose="02040503050406030204" pitchFamily="18" charset="0"/>
                            <a:sym typeface="Wingdings" panose="05000000000000000000" pitchFamily="2" charset="2"/>
                          </a:rPr>
                        </m:ctrlPr>
                      </m:dPr>
                      <m:e>
                        <m:r>
                          <a:rPr lang="en-US" altLang="ko-KR" sz="1200" i="1">
                            <a:latin typeface="Cambria Math" panose="02040503050406030204" pitchFamily="18" charset="0"/>
                            <a:sym typeface="Wingdings" panose="05000000000000000000" pitchFamily="2" charset="2"/>
                          </a:rPr>
                          <m:t>𝑡</m:t>
                        </m:r>
                      </m:e>
                    </m:d>
                    <m:r>
                      <a:rPr lang="en-US" altLang="ko-KR" sz="1200" b="0" i="1" smtClean="0">
                        <a:latin typeface="Cambria Math" panose="02040503050406030204" pitchFamily="18" charset="0"/>
                        <a:sym typeface="Wingdings" panose="05000000000000000000" pitchFamily="2" charset="2"/>
                      </a:rPr>
                      <m:t>&lt; </m:t>
                    </m:r>
                    <m:r>
                      <a:rPr lang="en-US" altLang="ko-KR" sz="1200" i="1">
                        <a:latin typeface="Cambria Math" panose="02040503050406030204" pitchFamily="18" charset="0"/>
                        <a:ea typeface="Cambria Math" panose="02040503050406030204" pitchFamily="18" charset="0"/>
                        <a:sym typeface="Wingdings" panose="05000000000000000000" pitchFamily="2" charset="2"/>
                      </a:rPr>
                      <m:t>1.96    </m:t>
                    </m:r>
                  </m:oMath>
                </a14:m>
                <a:r>
                  <a:rPr lang="ko-KR" altLang="en-US" sz="1200" b="1" i="1" dirty="0"/>
                  <a:t>회귀계수</a:t>
                </a:r>
                <a14:m>
                  <m:oMath xmlns:m="http://schemas.openxmlformats.org/officeDocument/2006/math">
                    <m:r>
                      <a:rPr lang="en-US" altLang="ko-KR" sz="1200" b="1" i="1">
                        <a:latin typeface="Cambria Math" panose="02040503050406030204" pitchFamily="18" charset="0"/>
                      </a:rPr>
                      <m:t>(</m:t>
                    </m:r>
                    <m:acc>
                      <m:accPr>
                        <m:chr m:val="̂"/>
                        <m:ctrlPr>
                          <a:rPr lang="en-US" altLang="ko-KR" sz="1200" b="1" i="1">
                            <a:latin typeface="Cambria Math" panose="02040503050406030204" pitchFamily="18" charset="0"/>
                          </a:rPr>
                        </m:ctrlPr>
                      </m:accPr>
                      <m:e>
                        <m:r>
                          <a:rPr lang="ko-KR" altLang="en-US" sz="1200" b="1" i="1">
                            <a:latin typeface="Cambria Math" panose="02040503050406030204" pitchFamily="18" charset="0"/>
                          </a:rPr>
                          <m:t>𝜷</m:t>
                        </m:r>
                      </m:e>
                    </m:acc>
                  </m:oMath>
                </a14:m>
                <a:r>
                  <a:rPr lang="en-US" altLang="ko-KR" sz="1200" b="1" dirty="0"/>
                  <a:t>)</a:t>
                </a:r>
                <a:r>
                  <a:rPr lang="ko-KR" altLang="en-US" sz="1200" b="1" i="1" dirty="0"/>
                  <a:t>를 쓸 수 없다</a:t>
                </a:r>
                <a:r>
                  <a:rPr lang="en-US" altLang="ko-KR" sz="1200" b="1" i="1" dirty="0"/>
                  <a:t>.  (</a:t>
                </a:r>
                <a:r>
                  <a:rPr lang="ko-KR" altLang="en-US" sz="1200" b="1" i="1" dirty="0" err="1"/>
                  <a:t>귀무가설</a:t>
                </a:r>
                <a:r>
                  <a:rPr lang="ko-KR" altLang="en-US" sz="1200" b="1" i="1" dirty="0"/>
                  <a:t> 기각할 수 없다</a:t>
                </a:r>
                <a:r>
                  <a:rPr lang="en-US" altLang="ko-KR" sz="1200" b="1" i="1" dirty="0"/>
                  <a:t>)</a:t>
                </a:r>
                <a:endParaRPr lang="ko-KR" altLang="en-US" sz="1200" b="1" i="1" dirty="0"/>
              </a:p>
              <a:p>
                <a:pPr marL="285750" indent="-285750">
                  <a:buFont typeface="Wingdings" panose="05000000000000000000" pitchFamily="2" charset="2"/>
                  <a:buChar char="à"/>
                </a:pPr>
                <a:endParaRPr lang="ko-KR" altLang="en-US" sz="1200" dirty="0"/>
              </a:p>
            </p:txBody>
          </p:sp>
        </mc:Choice>
        <mc:Fallback xmlns="">
          <p:sp>
            <p:nvSpPr>
              <p:cNvPr id="14" name="TextBox 13">
                <a:extLst>
                  <a:ext uri="{FF2B5EF4-FFF2-40B4-BE49-F238E27FC236}">
                    <a16:creationId xmlns:a16="http://schemas.microsoft.com/office/drawing/2014/main" id="{57109FF5-2D64-4933-BEA9-99F4E4B82CD3}"/>
                  </a:ext>
                </a:extLst>
              </p:cNvPr>
              <p:cNvSpPr txBox="1">
                <a:spLocks noRot="1" noChangeAspect="1" noMove="1" noResize="1" noEditPoints="1" noAdjustHandles="1" noChangeArrowheads="1" noChangeShapeType="1" noTextEdit="1"/>
              </p:cNvSpPr>
              <p:nvPr/>
            </p:nvSpPr>
            <p:spPr>
              <a:xfrm>
                <a:off x="575050" y="4345829"/>
                <a:ext cx="7200799" cy="1040541"/>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1935E7-06D0-41CD-87A4-59DF4AEBC81F}"/>
                  </a:ext>
                </a:extLst>
              </p:cNvPr>
              <p:cNvSpPr txBox="1"/>
              <p:nvPr/>
            </p:nvSpPr>
            <p:spPr>
              <a:xfrm>
                <a:off x="499423" y="1780216"/>
                <a:ext cx="1648708" cy="515654"/>
              </a:xfrm>
              <a:prstGeom prst="rect">
                <a:avLst/>
              </a:prstGeom>
              <a:solidFill>
                <a:schemeClr val="accent1">
                  <a:lumMod val="20000"/>
                  <a:lumOff val="80000"/>
                </a:schemeClr>
              </a:solidFill>
              <a:ln w="28575">
                <a:solidFill>
                  <a:schemeClr val="accent1">
                    <a:lumMod val="60000"/>
                    <a:lumOff val="40000"/>
                  </a:schemeClr>
                </a:solidFill>
              </a:ln>
            </p:spPr>
            <p:txBody>
              <a:bodyPr wrap="square" rtlCol="0">
                <a:spAutoFit/>
              </a:bodyPr>
              <a:lstStyle/>
              <a:p>
                <a:r>
                  <a:rPr lang="en-US" altLang="ko-KR" sz="1600" dirty="0"/>
                  <a:t> t-value = </a:t>
                </a:r>
                <a14:m>
                  <m:oMath xmlns:m="http://schemas.openxmlformats.org/officeDocument/2006/math">
                    <m:f>
                      <m:fPr>
                        <m:ctrlPr>
                          <a:rPr lang="en-US" altLang="ko-KR" sz="1600" i="1" smtClean="0">
                            <a:latin typeface="Cambria Math" panose="02040503050406030204" pitchFamily="18" charset="0"/>
                          </a:rPr>
                        </m:ctrlPr>
                      </m:fPr>
                      <m:num>
                        <m:acc>
                          <m:accPr>
                            <m:chr m:val="̂"/>
                            <m:ctrlPr>
                              <a:rPr lang="en-US" altLang="ko-KR" sz="1600" i="1" smtClean="0">
                                <a:latin typeface="Cambria Math" panose="02040503050406030204" pitchFamily="18" charset="0"/>
                              </a:rPr>
                            </m:ctrlPr>
                          </m:accPr>
                          <m:e>
                            <m:r>
                              <a:rPr lang="ko-KR" altLang="en-US" sz="1600" i="1" smtClean="0">
                                <a:latin typeface="Cambria Math" panose="02040503050406030204" pitchFamily="18" charset="0"/>
                              </a:rPr>
                              <m:t>𝛽</m:t>
                            </m:r>
                          </m:e>
                        </m:acc>
                        <m:r>
                          <a:rPr lang="en-US" altLang="ko-KR" sz="1600" b="0" i="1" smtClean="0">
                            <a:latin typeface="Cambria Math" panose="02040503050406030204" pitchFamily="18" charset="0"/>
                          </a:rPr>
                          <m:t>−</m:t>
                        </m:r>
                        <m:r>
                          <a:rPr lang="ko-KR" altLang="en-US" sz="1600" b="0" i="1" smtClean="0">
                            <a:latin typeface="Cambria Math" panose="02040503050406030204" pitchFamily="18" charset="0"/>
                          </a:rPr>
                          <m:t>𝛽</m:t>
                        </m:r>
                      </m:num>
                      <m:den>
                        <m:r>
                          <a:rPr lang="en-US" altLang="ko-KR" sz="1600" b="0" i="1" smtClean="0">
                            <a:latin typeface="Cambria Math" panose="02040503050406030204" pitchFamily="18" charset="0"/>
                          </a:rPr>
                          <m:t>𝑠</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𝑒</m:t>
                        </m:r>
                        <m:r>
                          <a:rPr lang="en-US" altLang="ko-KR" sz="1600" b="0" i="1" smtClean="0">
                            <a:latin typeface="Cambria Math" panose="02040503050406030204" pitchFamily="18" charset="0"/>
                          </a:rPr>
                          <m:t>(</m:t>
                        </m:r>
                        <m:acc>
                          <m:accPr>
                            <m:chr m:val="̂"/>
                            <m:ctrlPr>
                              <a:rPr lang="en-US" altLang="ko-KR" sz="1600" i="1">
                                <a:latin typeface="Cambria Math" panose="02040503050406030204" pitchFamily="18" charset="0"/>
                              </a:rPr>
                            </m:ctrlPr>
                          </m:accPr>
                          <m:e>
                            <m:r>
                              <a:rPr lang="ko-KR" altLang="en-US" sz="1600" i="1">
                                <a:latin typeface="Cambria Math" panose="02040503050406030204" pitchFamily="18" charset="0"/>
                              </a:rPr>
                              <m:t>𝛽</m:t>
                            </m:r>
                          </m:e>
                        </m:acc>
                        <m:r>
                          <a:rPr lang="en-US" altLang="ko-KR" sz="1600" b="0" i="1" smtClean="0">
                            <a:latin typeface="Cambria Math" panose="02040503050406030204" pitchFamily="18" charset="0"/>
                          </a:rPr>
                          <m:t>)</m:t>
                        </m:r>
                      </m:den>
                    </m:f>
                  </m:oMath>
                </a14:m>
                <a:endParaRPr lang="ko-KR" altLang="en-US" sz="1600" dirty="0"/>
              </a:p>
            </p:txBody>
          </p:sp>
        </mc:Choice>
        <mc:Fallback xmlns="">
          <p:sp>
            <p:nvSpPr>
              <p:cNvPr id="17" name="TextBox 16">
                <a:extLst>
                  <a:ext uri="{FF2B5EF4-FFF2-40B4-BE49-F238E27FC236}">
                    <a16:creationId xmlns:a16="http://schemas.microsoft.com/office/drawing/2014/main" id="{C31935E7-06D0-41CD-87A4-59DF4AEBC81F}"/>
                  </a:ext>
                </a:extLst>
              </p:cNvPr>
              <p:cNvSpPr txBox="1">
                <a:spLocks noRot="1" noChangeAspect="1" noMove="1" noResize="1" noEditPoints="1" noAdjustHandles="1" noChangeArrowheads="1" noChangeShapeType="1" noTextEdit="1"/>
              </p:cNvSpPr>
              <p:nvPr/>
            </p:nvSpPr>
            <p:spPr>
              <a:xfrm>
                <a:off x="499423" y="1780216"/>
                <a:ext cx="1648708" cy="515654"/>
              </a:xfrm>
              <a:prstGeom prst="rect">
                <a:avLst/>
              </a:prstGeom>
              <a:blipFill>
                <a:blip r:embed="rId4"/>
                <a:stretch>
                  <a:fillRect/>
                </a:stretch>
              </a:blipFill>
              <a:ln w="28575">
                <a:solidFill>
                  <a:schemeClr val="accent1">
                    <a:lumMod val="60000"/>
                    <a:lumOff val="40000"/>
                  </a:schemeClr>
                </a:solid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id="{FFC02507-012D-4490-9BF5-2E8FE5B1C444}"/>
              </a:ext>
            </a:extLst>
          </p:cNvPr>
          <p:cNvSpPr/>
          <p:nvPr/>
        </p:nvSpPr>
        <p:spPr>
          <a:xfrm>
            <a:off x="525802" y="5351487"/>
            <a:ext cx="7769451" cy="1166601"/>
          </a:xfrm>
          <a:prstGeom prst="rect">
            <a:avLst/>
          </a:prstGeom>
          <a:ln>
            <a:solidFill>
              <a:schemeClr val="accent1"/>
            </a:solidFill>
          </a:ln>
        </p:spPr>
        <p:txBody>
          <a:bodyPr wrap="square">
            <a:spAutoFit/>
          </a:bodyPr>
          <a:lstStyle/>
          <a:p>
            <a:pPr>
              <a:lnSpc>
                <a:spcPct val="150000"/>
              </a:lnSpc>
            </a:pPr>
            <a:r>
              <a:rPr lang="ko-KR" altLang="en-US" sz="1200" b="1" dirty="0">
                <a:solidFill>
                  <a:srgbClr val="5F6368"/>
                </a:solidFill>
                <a:latin typeface="Apple SD Gothic Neo"/>
              </a:rPr>
              <a:t>표준오차</a:t>
            </a:r>
            <a:r>
              <a:rPr lang="en-US" altLang="ko-KR" sz="1200" b="1" dirty="0">
                <a:solidFill>
                  <a:srgbClr val="4D5156"/>
                </a:solidFill>
                <a:latin typeface="Apple SD Gothic Neo"/>
              </a:rPr>
              <a:t>(standard error, SE)</a:t>
            </a:r>
            <a:r>
              <a:rPr lang="ko-KR" altLang="en-US" sz="1200" b="1" dirty="0">
                <a:solidFill>
                  <a:srgbClr val="4D5156"/>
                </a:solidFill>
                <a:latin typeface="Apple SD Gothic Neo"/>
              </a:rPr>
              <a:t> </a:t>
            </a:r>
            <a:r>
              <a:rPr lang="en-US" altLang="ko-KR" sz="1200" b="1" dirty="0">
                <a:solidFill>
                  <a:srgbClr val="4D5156"/>
                </a:solidFill>
                <a:latin typeface="Apple SD Gothic Neo"/>
              </a:rPr>
              <a:t>: </a:t>
            </a:r>
            <a:r>
              <a:rPr lang="ko-KR" altLang="en-US" sz="1200" b="1" dirty="0">
                <a:solidFill>
                  <a:srgbClr val="4D5156"/>
                </a:solidFill>
                <a:latin typeface="Apple SD Gothic Neo"/>
              </a:rPr>
              <a:t>  </a:t>
            </a:r>
            <a:r>
              <a:rPr lang="ko-KR" altLang="en-US" sz="1200" dirty="0">
                <a:solidFill>
                  <a:srgbClr val="4D5156"/>
                </a:solidFill>
                <a:latin typeface="Apple SD Gothic Neo"/>
              </a:rPr>
              <a:t>표본 평균들의 표준 편차</a:t>
            </a:r>
            <a:endParaRPr lang="en-US" altLang="ko-KR" sz="1200" dirty="0">
              <a:solidFill>
                <a:srgbClr val="4D5156"/>
              </a:solidFill>
              <a:latin typeface="Apple SD Gothic Neo"/>
            </a:endParaRPr>
          </a:p>
          <a:p>
            <a:pPr>
              <a:lnSpc>
                <a:spcPct val="150000"/>
              </a:lnSpc>
            </a:pPr>
            <a:r>
              <a:rPr lang="en-US" altLang="ko-KR" sz="1200" dirty="0">
                <a:solidFill>
                  <a:srgbClr val="4D5156"/>
                </a:solidFill>
                <a:latin typeface="Apple SD Gothic Neo"/>
              </a:rPr>
              <a:t>: </a:t>
            </a:r>
            <a:r>
              <a:rPr lang="ko-KR" altLang="en-US" sz="1200" dirty="0">
                <a:solidFill>
                  <a:srgbClr val="4D5156"/>
                </a:solidFill>
                <a:latin typeface="Apple SD Gothic Neo"/>
              </a:rPr>
              <a:t>표준오차가 커지면 유의성이 낮아지고</a:t>
            </a:r>
            <a:r>
              <a:rPr lang="en-US" altLang="ko-KR" sz="1200" dirty="0">
                <a:solidFill>
                  <a:srgbClr val="4D5156"/>
                </a:solidFill>
                <a:latin typeface="Apple SD Gothic Neo"/>
              </a:rPr>
              <a:t>, </a:t>
            </a:r>
            <a:r>
              <a:rPr lang="ko-KR" altLang="en-US" sz="1200" dirty="0">
                <a:solidFill>
                  <a:srgbClr val="4D5156"/>
                </a:solidFill>
                <a:latin typeface="Apple SD Gothic Neo"/>
              </a:rPr>
              <a:t>표준오차가 작아지면 유의성이 높아진다</a:t>
            </a:r>
            <a:r>
              <a:rPr lang="en-US" altLang="ko-KR" sz="1200" dirty="0">
                <a:solidFill>
                  <a:srgbClr val="4D5156"/>
                </a:solidFill>
                <a:latin typeface="Apple SD Gothic Neo"/>
              </a:rPr>
              <a:t>.</a:t>
            </a:r>
          </a:p>
          <a:p>
            <a:pPr>
              <a:lnSpc>
                <a:spcPct val="150000"/>
              </a:lnSpc>
            </a:pPr>
            <a:r>
              <a:rPr lang="en-US" altLang="ko-KR" sz="1200" dirty="0">
                <a:solidFill>
                  <a:srgbClr val="4D5156"/>
                </a:solidFill>
                <a:latin typeface="Apple SD Gothic Neo"/>
                <a:sym typeface="Wingdings" panose="05000000000000000000" pitchFamily="2" charset="2"/>
              </a:rPr>
              <a:t> </a:t>
            </a:r>
            <a:r>
              <a:rPr lang="ko-KR" altLang="en-US" sz="1200" dirty="0">
                <a:solidFill>
                  <a:srgbClr val="4D5156"/>
                </a:solidFill>
                <a:latin typeface="Apple SD Gothic Neo"/>
                <a:sym typeface="Wingdings" panose="05000000000000000000" pitchFamily="2" charset="2"/>
              </a:rPr>
              <a:t>표준오차가 크다는 의미는 </a:t>
            </a:r>
            <a:r>
              <a:rPr lang="ko-KR" altLang="en-US" sz="1200" dirty="0" err="1">
                <a:solidFill>
                  <a:srgbClr val="4D5156"/>
                </a:solidFill>
                <a:latin typeface="Apple SD Gothic Neo"/>
                <a:sym typeface="Wingdings" panose="05000000000000000000" pitchFamily="2" charset="2"/>
              </a:rPr>
              <a:t>회귀직선에서</a:t>
            </a:r>
            <a:r>
              <a:rPr lang="ko-KR" altLang="en-US" sz="1200" dirty="0">
                <a:solidFill>
                  <a:srgbClr val="4D5156"/>
                </a:solidFill>
                <a:latin typeface="Apple SD Gothic Neo"/>
                <a:sym typeface="Wingdings" panose="05000000000000000000" pitchFamily="2" charset="2"/>
              </a:rPr>
              <a:t> 멀리 떨어져 퍼져 있는 것</a:t>
            </a:r>
            <a:r>
              <a:rPr lang="en-US" altLang="ko-KR" sz="1200" dirty="0">
                <a:solidFill>
                  <a:srgbClr val="4D5156"/>
                </a:solidFill>
                <a:latin typeface="Apple SD Gothic Neo"/>
                <a:sym typeface="Wingdings" panose="05000000000000000000" pitchFamily="2" charset="2"/>
              </a:rPr>
              <a:t> </a:t>
            </a:r>
            <a:r>
              <a:rPr lang="ko-KR" altLang="en-US" sz="1200" dirty="0">
                <a:solidFill>
                  <a:srgbClr val="4D5156"/>
                </a:solidFill>
                <a:latin typeface="Apple SD Gothic Neo"/>
                <a:sym typeface="Wingdings" panose="05000000000000000000" pitchFamily="2" charset="2"/>
              </a:rPr>
              <a:t>회귀계수가 우연일 </a:t>
            </a:r>
            <a:r>
              <a:rPr lang="ko-KR" altLang="en-US" sz="1200" dirty="0" err="1">
                <a:solidFill>
                  <a:srgbClr val="4D5156"/>
                </a:solidFill>
                <a:latin typeface="Apple SD Gothic Neo"/>
                <a:sym typeface="Wingdings" panose="05000000000000000000" pitchFamily="2" charset="2"/>
              </a:rPr>
              <a:t>학률이</a:t>
            </a:r>
            <a:r>
              <a:rPr lang="ko-KR" altLang="en-US" sz="1200" dirty="0">
                <a:solidFill>
                  <a:srgbClr val="4D5156"/>
                </a:solidFill>
                <a:latin typeface="Apple SD Gothic Neo"/>
                <a:sym typeface="Wingdings" panose="05000000000000000000" pitchFamily="2" charset="2"/>
              </a:rPr>
              <a:t> 높다는 것을 의미한다</a:t>
            </a:r>
            <a:r>
              <a:rPr lang="en-US" altLang="ko-KR" sz="1200" dirty="0">
                <a:solidFill>
                  <a:srgbClr val="4D5156"/>
                </a:solidFill>
                <a:latin typeface="Apple SD Gothic Neo"/>
                <a:sym typeface="Wingdings" panose="05000000000000000000" pitchFamily="2" charset="2"/>
              </a:rPr>
              <a:t>. </a:t>
            </a:r>
            <a:r>
              <a:rPr lang="ko-KR" altLang="en-US" sz="1200" dirty="0">
                <a:solidFill>
                  <a:srgbClr val="4D5156"/>
                </a:solidFill>
                <a:latin typeface="Apple SD Gothic Neo"/>
                <a:sym typeface="Wingdings" panose="05000000000000000000" pitchFamily="2" charset="2"/>
              </a:rPr>
              <a:t>우연여부를 따지는 확률이 </a:t>
            </a:r>
            <a:r>
              <a:rPr lang="en-US" altLang="ko-KR" sz="1200" dirty="0">
                <a:solidFill>
                  <a:srgbClr val="4D5156"/>
                </a:solidFill>
                <a:latin typeface="Apple SD Gothic Neo"/>
                <a:sym typeface="Wingdings" panose="05000000000000000000" pitchFamily="2" charset="2"/>
              </a:rPr>
              <a:t>t-test</a:t>
            </a:r>
            <a:r>
              <a:rPr lang="ko-KR" altLang="en-US" sz="1200" dirty="0">
                <a:solidFill>
                  <a:srgbClr val="4D5156"/>
                </a:solidFill>
                <a:latin typeface="Apple SD Gothic Neo"/>
                <a:sym typeface="Wingdings" panose="05000000000000000000" pitchFamily="2" charset="2"/>
              </a:rPr>
              <a:t>이다</a:t>
            </a:r>
            <a:r>
              <a:rPr lang="en-US" altLang="ko-KR" sz="1200" dirty="0">
                <a:solidFill>
                  <a:srgbClr val="4D5156"/>
                </a:solidFill>
                <a:latin typeface="Apple SD Gothic Neo"/>
                <a:sym typeface="Wingdings" panose="05000000000000000000" pitchFamily="2" charset="2"/>
              </a:rPr>
              <a:t>.</a:t>
            </a:r>
            <a:endParaRPr lang="ko-KR" altLang="en-US" sz="1200" dirty="0"/>
          </a:p>
        </p:txBody>
      </p:sp>
      <p:sp>
        <p:nvSpPr>
          <p:cNvPr id="20" name="TextBox 19">
            <a:extLst>
              <a:ext uri="{FF2B5EF4-FFF2-40B4-BE49-F238E27FC236}">
                <a16:creationId xmlns:a16="http://schemas.microsoft.com/office/drawing/2014/main" id="{C6B030C1-9C2B-4E9C-BB7F-F8C0AD7DD2F0}"/>
              </a:ext>
            </a:extLst>
          </p:cNvPr>
          <p:cNvSpPr txBox="1"/>
          <p:nvPr/>
        </p:nvSpPr>
        <p:spPr>
          <a:xfrm>
            <a:off x="467447" y="1413141"/>
            <a:ext cx="3033034" cy="307777"/>
          </a:xfrm>
          <a:prstGeom prst="rect">
            <a:avLst/>
          </a:prstGeom>
          <a:solidFill>
            <a:schemeClr val="accent2">
              <a:lumMod val="20000"/>
              <a:lumOff val="80000"/>
            </a:schemeClr>
          </a:solidFill>
          <a:ln>
            <a:solidFill>
              <a:schemeClr val="accent1">
                <a:lumMod val="75000"/>
              </a:schemeClr>
            </a:solidFill>
          </a:ln>
        </p:spPr>
        <p:txBody>
          <a:bodyPr wrap="square" rtlCol="0">
            <a:spAutoFit/>
          </a:bodyPr>
          <a:lstStyle/>
          <a:p>
            <a:r>
              <a:rPr lang="en-US" altLang="ko-KR" sz="1400" b="1" dirty="0"/>
              <a:t>2. 3 </a:t>
            </a:r>
            <a:r>
              <a:rPr lang="ko-KR" altLang="en-US" sz="1400" b="1" dirty="0"/>
              <a:t>회귀계수 </a:t>
            </a:r>
            <a:r>
              <a:rPr lang="en-US" altLang="ko-KR" sz="1400" b="1" dirty="0"/>
              <a:t>(</a:t>
            </a:r>
            <a:r>
              <a:rPr lang="ko-KR" altLang="en-US" sz="1400" b="1" dirty="0"/>
              <a:t>기울기</a:t>
            </a:r>
            <a:r>
              <a:rPr lang="en-US" altLang="ko-KR" sz="1400" b="1" dirty="0"/>
              <a:t>) </a:t>
            </a:r>
            <a:r>
              <a:rPr lang="ko-KR" altLang="en-US" sz="1400" b="1" dirty="0"/>
              <a:t>검증 </a:t>
            </a:r>
            <a:r>
              <a:rPr lang="en-US" altLang="ko-KR" sz="1400" b="1" dirty="0"/>
              <a:t>: t-test</a:t>
            </a:r>
          </a:p>
        </p:txBody>
      </p:sp>
      <p:sp>
        <p:nvSpPr>
          <p:cNvPr id="6" name="TextBox 5">
            <a:extLst>
              <a:ext uri="{FF2B5EF4-FFF2-40B4-BE49-F238E27FC236}">
                <a16:creationId xmlns:a16="http://schemas.microsoft.com/office/drawing/2014/main" id="{F50A5F14-7DC0-473A-8737-72E8D2F5B621}"/>
              </a:ext>
            </a:extLst>
          </p:cNvPr>
          <p:cNvSpPr txBox="1"/>
          <p:nvPr/>
        </p:nvSpPr>
        <p:spPr>
          <a:xfrm>
            <a:off x="5926496" y="1920499"/>
            <a:ext cx="2696765" cy="307777"/>
          </a:xfrm>
          <a:prstGeom prst="rect">
            <a:avLst/>
          </a:prstGeom>
          <a:noFill/>
        </p:spPr>
        <p:txBody>
          <a:bodyPr wrap="square" rtlCol="0">
            <a:spAutoFit/>
          </a:bodyPr>
          <a:lstStyle/>
          <a:p>
            <a:r>
              <a:rPr lang="ko-KR" altLang="en-US" sz="1400" dirty="0"/>
              <a:t>통계적</a:t>
            </a:r>
            <a:r>
              <a:rPr lang="en-US" altLang="ko-KR" sz="1400" dirty="0"/>
              <a:t> </a:t>
            </a:r>
            <a:r>
              <a:rPr lang="ko-KR" altLang="en-US" sz="1400" dirty="0"/>
              <a:t>유의성</a:t>
            </a:r>
          </a:p>
        </p:txBody>
      </p:sp>
      <p:sp>
        <p:nvSpPr>
          <p:cNvPr id="10" name="화살표: 오른쪽 9">
            <a:extLst>
              <a:ext uri="{FF2B5EF4-FFF2-40B4-BE49-F238E27FC236}">
                <a16:creationId xmlns:a16="http://schemas.microsoft.com/office/drawing/2014/main" id="{80AA0B1B-5AF5-45BA-994A-DDFF67C0B10F}"/>
              </a:ext>
            </a:extLst>
          </p:cNvPr>
          <p:cNvSpPr/>
          <p:nvPr/>
        </p:nvSpPr>
        <p:spPr>
          <a:xfrm>
            <a:off x="5287532" y="1920499"/>
            <a:ext cx="360040" cy="185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BED5823-B7C9-4188-AF26-4F803B97CB00}"/>
              </a:ext>
            </a:extLst>
          </p:cNvPr>
          <p:cNvSpPr txBox="1"/>
          <p:nvPr/>
        </p:nvSpPr>
        <p:spPr>
          <a:xfrm>
            <a:off x="525802" y="2381031"/>
            <a:ext cx="4593642" cy="461665"/>
          </a:xfrm>
          <a:prstGeom prst="rect">
            <a:avLst/>
          </a:prstGeom>
          <a:noFill/>
          <a:ln>
            <a:solidFill>
              <a:schemeClr val="accent1"/>
            </a:solidFill>
          </a:ln>
        </p:spPr>
        <p:txBody>
          <a:bodyPr wrap="square" rtlCol="0">
            <a:spAutoFit/>
          </a:bodyPr>
          <a:lstStyle/>
          <a:p>
            <a:r>
              <a:rPr lang="ko-KR" altLang="en-US" sz="1200" dirty="0"/>
              <a:t>자유도</a:t>
            </a:r>
            <a:r>
              <a:rPr lang="en-US" altLang="ko-KR" sz="1200" dirty="0"/>
              <a:t>(df)</a:t>
            </a:r>
            <a:r>
              <a:rPr lang="ko-KR" altLang="en-US" sz="1200" dirty="0"/>
              <a:t> </a:t>
            </a:r>
            <a:r>
              <a:rPr lang="en-US" altLang="ko-KR" sz="1200" dirty="0"/>
              <a:t>: </a:t>
            </a:r>
            <a:r>
              <a:rPr lang="ko-KR" altLang="en-US" sz="1200" dirty="0"/>
              <a:t>단순회귀모형</a:t>
            </a:r>
            <a:r>
              <a:rPr lang="en-US" altLang="ko-KR" sz="1200" dirty="0"/>
              <a:t>(</a:t>
            </a:r>
            <a:r>
              <a:rPr lang="ko-KR" altLang="en-US" sz="1200" dirty="0"/>
              <a:t>독립변수</a:t>
            </a:r>
            <a:r>
              <a:rPr lang="en-US" altLang="ko-KR" sz="1200" dirty="0"/>
              <a:t> =1</a:t>
            </a:r>
            <a:r>
              <a:rPr lang="ko-KR" altLang="en-US" sz="1200" dirty="0"/>
              <a:t>개</a:t>
            </a:r>
            <a:r>
              <a:rPr lang="en-US" altLang="ko-KR" sz="1200" dirty="0"/>
              <a:t>)</a:t>
            </a:r>
            <a:r>
              <a:rPr lang="ko-KR" altLang="en-US" sz="1200" dirty="0"/>
              <a:t>에서는 </a:t>
            </a:r>
            <a:r>
              <a:rPr lang="en-US" altLang="ko-KR" sz="1200" dirty="0"/>
              <a:t>1</a:t>
            </a:r>
          </a:p>
          <a:p>
            <a:r>
              <a:rPr lang="ko-KR" altLang="en-US" sz="1200" dirty="0"/>
              <a:t> </a:t>
            </a:r>
            <a:r>
              <a:rPr lang="en-US" altLang="ko-KR" sz="1200" dirty="0">
                <a:sym typeface="Wingdings" panose="05000000000000000000" pitchFamily="2" charset="2"/>
              </a:rPr>
              <a:t> </a:t>
            </a:r>
            <a:r>
              <a:rPr lang="ko-KR" altLang="en-US" sz="1200" dirty="0">
                <a:sym typeface="Wingdings" panose="05000000000000000000" pitchFamily="2" charset="2"/>
              </a:rPr>
              <a:t>독립변수가 증가하면 자유도 증가 </a:t>
            </a:r>
            <a:r>
              <a:rPr lang="en-US" altLang="ko-KR" sz="1200" dirty="0">
                <a:sym typeface="Wingdings" panose="05000000000000000000" pitchFamily="2" charset="2"/>
              </a:rPr>
              <a:t>(cost </a:t>
            </a:r>
            <a:r>
              <a:rPr lang="ko-KR" altLang="en-US" sz="1200" dirty="0">
                <a:sym typeface="Wingdings" panose="05000000000000000000" pitchFamily="2" charset="2"/>
              </a:rPr>
              <a:t>증가</a:t>
            </a:r>
            <a:r>
              <a:rPr lang="en-US" altLang="ko-KR" sz="1200" dirty="0">
                <a:sym typeface="Wingdings" panose="05000000000000000000" pitchFamily="2" charset="2"/>
              </a:rPr>
              <a:t>)</a:t>
            </a:r>
            <a:endParaRPr lang="ko-KR" altLang="en-US" sz="1200" dirty="0"/>
          </a:p>
        </p:txBody>
      </p:sp>
      <p:sp>
        <p:nvSpPr>
          <p:cNvPr id="21" name="직사각형 20">
            <a:extLst>
              <a:ext uri="{FF2B5EF4-FFF2-40B4-BE49-F238E27FC236}">
                <a16:creationId xmlns:a16="http://schemas.microsoft.com/office/drawing/2014/main" id="{80EDC8E0-3126-4232-98CC-4CB2B259A240}"/>
              </a:ext>
            </a:extLst>
          </p:cNvPr>
          <p:cNvSpPr/>
          <p:nvPr/>
        </p:nvSpPr>
        <p:spPr>
          <a:xfrm>
            <a:off x="472050" y="980388"/>
            <a:ext cx="3199915" cy="307777"/>
          </a:xfrm>
          <a:prstGeom prst="rect">
            <a:avLst/>
          </a:prstGeom>
          <a:solidFill>
            <a:schemeClr val="tx2">
              <a:lumMod val="20000"/>
              <a:lumOff val="80000"/>
            </a:schemeClr>
          </a:solidFill>
          <a:ln>
            <a:solidFill>
              <a:schemeClr val="accent1">
                <a:lumMod val="75000"/>
              </a:schemeClr>
            </a:solidFill>
          </a:ln>
        </p:spPr>
        <p:txBody>
          <a:bodyPr wrap="none">
            <a:spAutoFit/>
          </a:bodyPr>
          <a:lstStyle/>
          <a:p>
            <a:r>
              <a:rPr lang="en-US" altLang="ko-KR" sz="1400" dirty="0"/>
              <a:t>2. </a:t>
            </a:r>
            <a:r>
              <a:rPr lang="ko-KR" altLang="en-US" sz="1400" dirty="0"/>
              <a:t>회귀 계수 추정 </a:t>
            </a:r>
            <a:r>
              <a:rPr lang="en-US" altLang="ko-KR" sz="1400" dirty="0"/>
              <a:t>(OLS)</a:t>
            </a:r>
            <a:r>
              <a:rPr lang="ko-KR" altLang="en-US" sz="1400" dirty="0"/>
              <a:t>및 유의성 검정</a:t>
            </a:r>
          </a:p>
        </p:txBody>
      </p:sp>
      <p:sp>
        <p:nvSpPr>
          <p:cNvPr id="23" name="TextBox 22">
            <a:extLst>
              <a:ext uri="{FF2B5EF4-FFF2-40B4-BE49-F238E27FC236}">
                <a16:creationId xmlns:a16="http://schemas.microsoft.com/office/drawing/2014/main" id="{E36F1A26-F856-4584-965C-3D6151480C2A}"/>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24" name="제목 1">
            <a:extLst>
              <a:ext uri="{FF2B5EF4-FFF2-40B4-BE49-F238E27FC236}">
                <a16:creationId xmlns:a16="http://schemas.microsoft.com/office/drawing/2014/main" id="{8A13429F-C9CB-46CC-AC65-A9921EAC3C74}"/>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3110515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8" name="Rectangle 2">
            <a:extLst>
              <a:ext uri="{FF2B5EF4-FFF2-40B4-BE49-F238E27FC236}">
                <a16:creationId xmlns:a16="http://schemas.microsoft.com/office/drawing/2014/main" id="{BA5B06C6-FD58-4150-B178-E7E8B59B10A7}"/>
              </a:ext>
            </a:extLst>
          </p:cNvPr>
          <p:cNvSpPr>
            <a:spLocks noChangeArrowheads="1"/>
          </p:cNvSpPr>
          <p:nvPr/>
        </p:nvSpPr>
        <p:spPr bwMode="auto">
          <a:xfrm>
            <a:off x="4968551" y="4161984"/>
            <a:ext cx="615601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2" name="바닥글 개체 틀 1">
            <a:extLst>
              <a:ext uri="{FF2B5EF4-FFF2-40B4-BE49-F238E27FC236}">
                <a16:creationId xmlns:a16="http://schemas.microsoft.com/office/drawing/2014/main" id="{936DAF08-5D51-41A6-AFA0-905B47573D28}"/>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7FFFC24A-33C9-417D-90D1-A78BB66A35BA}"/>
              </a:ext>
            </a:extLst>
          </p:cNvPr>
          <p:cNvSpPr>
            <a:spLocks noGrp="1"/>
          </p:cNvSpPr>
          <p:nvPr>
            <p:ph type="sldNum" sz="quarter" idx="12"/>
          </p:nvPr>
        </p:nvSpPr>
        <p:spPr/>
        <p:txBody>
          <a:bodyPr/>
          <a:lstStyle/>
          <a:p>
            <a:fld id="{DE77BB65-F969-4654-BF30-45C70C1BE112}" type="slidenum">
              <a:rPr lang="ko-KR" altLang="en-US" smtClean="0"/>
              <a:pPr/>
              <a:t>58</a:t>
            </a:fld>
            <a:endParaRPr lang="ko-KR" alt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1935E7-06D0-41CD-87A4-59DF4AEBC81F}"/>
                  </a:ext>
                </a:extLst>
              </p:cNvPr>
              <p:cNvSpPr txBox="1"/>
              <p:nvPr/>
            </p:nvSpPr>
            <p:spPr>
              <a:xfrm>
                <a:off x="499423" y="1780216"/>
                <a:ext cx="1648708" cy="515654"/>
              </a:xfrm>
              <a:prstGeom prst="rect">
                <a:avLst/>
              </a:prstGeom>
              <a:solidFill>
                <a:schemeClr val="accent1">
                  <a:lumMod val="20000"/>
                  <a:lumOff val="80000"/>
                </a:schemeClr>
              </a:solidFill>
              <a:ln w="28575">
                <a:solidFill>
                  <a:schemeClr val="accent1">
                    <a:lumMod val="60000"/>
                    <a:lumOff val="40000"/>
                  </a:schemeClr>
                </a:solidFill>
              </a:ln>
            </p:spPr>
            <p:txBody>
              <a:bodyPr wrap="square" rtlCol="0">
                <a:spAutoFit/>
              </a:bodyPr>
              <a:lstStyle/>
              <a:p>
                <a:r>
                  <a:rPr lang="en-US" altLang="ko-KR" sz="1600" dirty="0"/>
                  <a:t> t-value = </a:t>
                </a:r>
                <a14:m>
                  <m:oMath xmlns:m="http://schemas.openxmlformats.org/officeDocument/2006/math">
                    <m:f>
                      <m:fPr>
                        <m:ctrlPr>
                          <a:rPr lang="en-US" altLang="ko-KR" sz="1600" i="1" smtClean="0">
                            <a:latin typeface="Cambria Math" panose="02040503050406030204" pitchFamily="18" charset="0"/>
                          </a:rPr>
                        </m:ctrlPr>
                      </m:fPr>
                      <m:num>
                        <m:acc>
                          <m:accPr>
                            <m:chr m:val="̂"/>
                            <m:ctrlPr>
                              <a:rPr lang="en-US" altLang="ko-KR" sz="1600" i="1" smtClean="0">
                                <a:latin typeface="Cambria Math" panose="02040503050406030204" pitchFamily="18" charset="0"/>
                              </a:rPr>
                            </m:ctrlPr>
                          </m:accPr>
                          <m:e>
                            <m:r>
                              <a:rPr lang="ko-KR" altLang="en-US" sz="1600" i="1" smtClean="0">
                                <a:latin typeface="Cambria Math" panose="02040503050406030204" pitchFamily="18" charset="0"/>
                              </a:rPr>
                              <m:t>𝛽</m:t>
                            </m:r>
                          </m:e>
                        </m:acc>
                        <m:r>
                          <a:rPr lang="en-US" altLang="ko-KR" sz="1600" b="0" i="1" smtClean="0">
                            <a:latin typeface="Cambria Math" panose="02040503050406030204" pitchFamily="18" charset="0"/>
                          </a:rPr>
                          <m:t>−</m:t>
                        </m:r>
                        <m:r>
                          <a:rPr lang="ko-KR" altLang="en-US" sz="1600" b="0" i="1" smtClean="0">
                            <a:latin typeface="Cambria Math" panose="02040503050406030204" pitchFamily="18" charset="0"/>
                          </a:rPr>
                          <m:t>𝛽</m:t>
                        </m:r>
                      </m:num>
                      <m:den>
                        <m:r>
                          <a:rPr lang="en-US" altLang="ko-KR" sz="1600" b="0" i="1" smtClean="0">
                            <a:latin typeface="Cambria Math" panose="02040503050406030204" pitchFamily="18" charset="0"/>
                          </a:rPr>
                          <m:t>𝑠</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𝑒</m:t>
                        </m:r>
                        <m:r>
                          <a:rPr lang="en-US" altLang="ko-KR" sz="1600" b="0" i="1" smtClean="0">
                            <a:latin typeface="Cambria Math" panose="02040503050406030204" pitchFamily="18" charset="0"/>
                          </a:rPr>
                          <m:t>(</m:t>
                        </m:r>
                        <m:acc>
                          <m:accPr>
                            <m:chr m:val="̂"/>
                            <m:ctrlPr>
                              <a:rPr lang="en-US" altLang="ko-KR" sz="1600" i="1">
                                <a:latin typeface="Cambria Math" panose="02040503050406030204" pitchFamily="18" charset="0"/>
                              </a:rPr>
                            </m:ctrlPr>
                          </m:accPr>
                          <m:e>
                            <m:r>
                              <a:rPr lang="ko-KR" altLang="en-US" sz="1600" i="1">
                                <a:latin typeface="Cambria Math" panose="02040503050406030204" pitchFamily="18" charset="0"/>
                              </a:rPr>
                              <m:t>𝛽</m:t>
                            </m:r>
                          </m:e>
                        </m:acc>
                        <m:r>
                          <a:rPr lang="en-US" altLang="ko-KR" sz="1600" b="0" i="1" smtClean="0">
                            <a:latin typeface="Cambria Math" panose="02040503050406030204" pitchFamily="18" charset="0"/>
                          </a:rPr>
                          <m:t>)</m:t>
                        </m:r>
                      </m:den>
                    </m:f>
                  </m:oMath>
                </a14:m>
                <a:endParaRPr lang="ko-KR" altLang="en-US" sz="1600" dirty="0"/>
              </a:p>
            </p:txBody>
          </p:sp>
        </mc:Choice>
        <mc:Fallback xmlns="">
          <p:sp>
            <p:nvSpPr>
              <p:cNvPr id="17" name="TextBox 16">
                <a:extLst>
                  <a:ext uri="{FF2B5EF4-FFF2-40B4-BE49-F238E27FC236}">
                    <a16:creationId xmlns:a16="http://schemas.microsoft.com/office/drawing/2014/main" id="{C31935E7-06D0-41CD-87A4-59DF4AEBC81F}"/>
                  </a:ext>
                </a:extLst>
              </p:cNvPr>
              <p:cNvSpPr txBox="1">
                <a:spLocks noRot="1" noChangeAspect="1" noMove="1" noResize="1" noEditPoints="1" noAdjustHandles="1" noChangeArrowheads="1" noChangeShapeType="1" noTextEdit="1"/>
              </p:cNvSpPr>
              <p:nvPr/>
            </p:nvSpPr>
            <p:spPr>
              <a:xfrm>
                <a:off x="499423" y="1780216"/>
                <a:ext cx="1648708" cy="515654"/>
              </a:xfrm>
              <a:prstGeom prst="rect">
                <a:avLst/>
              </a:prstGeom>
              <a:blipFill>
                <a:blip r:embed="rId4"/>
                <a:stretch>
                  <a:fillRect/>
                </a:stretch>
              </a:blipFill>
              <a:ln w="28575">
                <a:solidFill>
                  <a:schemeClr val="accent1">
                    <a:lumMod val="60000"/>
                    <a:lumOff val="40000"/>
                  </a:schemeClr>
                </a:solidFill>
              </a:ln>
            </p:spPr>
            <p:txBody>
              <a:bodyPr/>
              <a:lstStyle/>
              <a:p>
                <a:r>
                  <a:rPr lang="ko-KR" altLang="en-US">
                    <a:noFill/>
                  </a:rPr>
                  <a:t> </a:t>
                </a:r>
              </a:p>
            </p:txBody>
          </p:sp>
        </mc:Fallback>
      </mc:AlternateContent>
      <p:sp>
        <p:nvSpPr>
          <p:cNvPr id="20" name="TextBox 19">
            <a:extLst>
              <a:ext uri="{FF2B5EF4-FFF2-40B4-BE49-F238E27FC236}">
                <a16:creationId xmlns:a16="http://schemas.microsoft.com/office/drawing/2014/main" id="{C6B030C1-9C2B-4E9C-BB7F-F8C0AD7DD2F0}"/>
              </a:ext>
            </a:extLst>
          </p:cNvPr>
          <p:cNvSpPr txBox="1"/>
          <p:nvPr/>
        </p:nvSpPr>
        <p:spPr>
          <a:xfrm>
            <a:off x="467447" y="1413141"/>
            <a:ext cx="3033034" cy="307777"/>
          </a:xfrm>
          <a:prstGeom prst="rect">
            <a:avLst/>
          </a:prstGeom>
          <a:solidFill>
            <a:schemeClr val="accent2">
              <a:lumMod val="20000"/>
              <a:lumOff val="80000"/>
            </a:schemeClr>
          </a:solidFill>
          <a:ln>
            <a:solidFill>
              <a:schemeClr val="accent1">
                <a:lumMod val="75000"/>
              </a:schemeClr>
            </a:solidFill>
          </a:ln>
        </p:spPr>
        <p:txBody>
          <a:bodyPr wrap="square" rtlCol="0">
            <a:spAutoFit/>
          </a:bodyPr>
          <a:lstStyle/>
          <a:p>
            <a:r>
              <a:rPr lang="en-US" altLang="ko-KR" sz="1400" b="1" dirty="0"/>
              <a:t>2. 3 </a:t>
            </a:r>
            <a:r>
              <a:rPr lang="ko-KR" altLang="en-US" sz="1400" b="1" dirty="0"/>
              <a:t>회귀계수 </a:t>
            </a:r>
            <a:r>
              <a:rPr lang="en-US" altLang="ko-KR" sz="1400" b="1" dirty="0"/>
              <a:t>(</a:t>
            </a:r>
            <a:r>
              <a:rPr lang="ko-KR" altLang="en-US" sz="1400" b="1" dirty="0"/>
              <a:t>기울기</a:t>
            </a:r>
            <a:r>
              <a:rPr lang="en-US" altLang="ko-KR" sz="1400" b="1" dirty="0"/>
              <a:t>) </a:t>
            </a:r>
            <a:r>
              <a:rPr lang="ko-KR" altLang="en-US" sz="1400" b="1" dirty="0"/>
              <a:t>검증 </a:t>
            </a:r>
            <a:r>
              <a:rPr lang="en-US" altLang="ko-KR" sz="1400" b="1" dirty="0"/>
              <a:t>: t-test</a:t>
            </a:r>
          </a:p>
        </p:txBody>
      </p:sp>
      <p:sp>
        <p:nvSpPr>
          <p:cNvPr id="6" name="TextBox 5">
            <a:extLst>
              <a:ext uri="{FF2B5EF4-FFF2-40B4-BE49-F238E27FC236}">
                <a16:creationId xmlns:a16="http://schemas.microsoft.com/office/drawing/2014/main" id="{F50A5F14-7DC0-473A-8737-72E8D2F5B621}"/>
              </a:ext>
            </a:extLst>
          </p:cNvPr>
          <p:cNvSpPr txBox="1"/>
          <p:nvPr/>
        </p:nvSpPr>
        <p:spPr>
          <a:xfrm>
            <a:off x="2827066" y="1884154"/>
            <a:ext cx="2696765" cy="307777"/>
          </a:xfrm>
          <a:prstGeom prst="rect">
            <a:avLst/>
          </a:prstGeom>
          <a:noFill/>
        </p:spPr>
        <p:txBody>
          <a:bodyPr wrap="square" rtlCol="0">
            <a:spAutoFit/>
          </a:bodyPr>
          <a:lstStyle/>
          <a:p>
            <a:r>
              <a:rPr lang="ko-KR" altLang="en-US" sz="1400" dirty="0"/>
              <a:t>통계적</a:t>
            </a:r>
            <a:r>
              <a:rPr lang="en-US" altLang="ko-KR" sz="1400" dirty="0"/>
              <a:t> </a:t>
            </a:r>
            <a:r>
              <a:rPr lang="ko-KR" altLang="en-US" sz="1400" dirty="0"/>
              <a:t>유의성 </a:t>
            </a:r>
            <a:r>
              <a:rPr lang="en-US" altLang="ko-KR" sz="1400" dirty="0"/>
              <a:t>p-value</a:t>
            </a:r>
            <a:endParaRPr lang="ko-KR" altLang="en-US" sz="1400" dirty="0"/>
          </a:p>
        </p:txBody>
      </p:sp>
      <p:sp>
        <p:nvSpPr>
          <p:cNvPr id="10" name="화살표: 오른쪽 9">
            <a:extLst>
              <a:ext uri="{FF2B5EF4-FFF2-40B4-BE49-F238E27FC236}">
                <a16:creationId xmlns:a16="http://schemas.microsoft.com/office/drawing/2014/main" id="{80AA0B1B-5AF5-45BA-994A-DDFF67C0B10F}"/>
              </a:ext>
            </a:extLst>
          </p:cNvPr>
          <p:cNvSpPr/>
          <p:nvPr/>
        </p:nvSpPr>
        <p:spPr>
          <a:xfrm>
            <a:off x="2411760" y="1904763"/>
            <a:ext cx="360040" cy="185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80EDC8E0-3126-4232-98CC-4CB2B259A240}"/>
              </a:ext>
            </a:extLst>
          </p:cNvPr>
          <p:cNvSpPr/>
          <p:nvPr/>
        </p:nvSpPr>
        <p:spPr>
          <a:xfrm>
            <a:off x="472050" y="980388"/>
            <a:ext cx="3199915" cy="307777"/>
          </a:xfrm>
          <a:prstGeom prst="rect">
            <a:avLst/>
          </a:prstGeom>
          <a:solidFill>
            <a:schemeClr val="tx2">
              <a:lumMod val="20000"/>
              <a:lumOff val="80000"/>
            </a:schemeClr>
          </a:solidFill>
          <a:ln>
            <a:solidFill>
              <a:schemeClr val="accent1">
                <a:lumMod val="75000"/>
              </a:schemeClr>
            </a:solidFill>
          </a:ln>
        </p:spPr>
        <p:txBody>
          <a:bodyPr wrap="none">
            <a:spAutoFit/>
          </a:bodyPr>
          <a:lstStyle/>
          <a:p>
            <a:r>
              <a:rPr lang="en-US" altLang="ko-KR" sz="1400" dirty="0"/>
              <a:t>2. </a:t>
            </a:r>
            <a:r>
              <a:rPr lang="ko-KR" altLang="en-US" sz="1400" dirty="0"/>
              <a:t>회귀 계수 추정 </a:t>
            </a:r>
            <a:r>
              <a:rPr lang="en-US" altLang="ko-KR" sz="1400" dirty="0"/>
              <a:t>(OLS)</a:t>
            </a:r>
            <a:r>
              <a:rPr lang="ko-KR" altLang="en-US" sz="1400" dirty="0"/>
              <a:t>및 유의성 검정</a:t>
            </a:r>
          </a:p>
        </p:txBody>
      </p:sp>
      <p:sp>
        <p:nvSpPr>
          <p:cNvPr id="7" name="직사각형 6">
            <a:extLst>
              <a:ext uri="{FF2B5EF4-FFF2-40B4-BE49-F238E27FC236}">
                <a16:creationId xmlns:a16="http://schemas.microsoft.com/office/drawing/2014/main" id="{B07ED1C8-45E3-414F-B467-277060590B86}"/>
              </a:ext>
            </a:extLst>
          </p:cNvPr>
          <p:cNvSpPr/>
          <p:nvPr/>
        </p:nvSpPr>
        <p:spPr>
          <a:xfrm>
            <a:off x="467447" y="2479715"/>
            <a:ext cx="8137001" cy="612604"/>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en-US" altLang="ko-KR" sz="1200" dirty="0"/>
              <a:t>t-value</a:t>
            </a:r>
            <a:r>
              <a:rPr lang="ko-KR" altLang="en-US" sz="1200" dirty="0"/>
              <a:t>는 하나의 </a:t>
            </a:r>
            <a:r>
              <a:rPr lang="en-US" altLang="ko-KR" sz="1200" dirty="0"/>
              <a:t>p- value</a:t>
            </a:r>
            <a:r>
              <a:rPr lang="ko-KR" altLang="en-US" sz="1200" dirty="0"/>
              <a:t>를 갖는다</a:t>
            </a:r>
            <a:r>
              <a:rPr lang="en-US" altLang="ko-KR" sz="1200" dirty="0"/>
              <a:t>. </a:t>
            </a:r>
          </a:p>
          <a:p>
            <a:pPr marL="171450" indent="-171450">
              <a:lnSpc>
                <a:spcPct val="150000"/>
              </a:lnSpc>
              <a:buFont typeface="Arial" panose="020B0604020202020204" pitchFamily="34" charset="0"/>
              <a:buChar char="•"/>
            </a:pPr>
            <a:r>
              <a:rPr lang="en-US" altLang="ko-KR" sz="1200" dirty="0"/>
              <a:t>t- value</a:t>
            </a:r>
            <a:r>
              <a:rPr lang="ko-KR" altLang="en-US" sz="1200" dirty="0"/>
              <a:t>와 자유도</a:t>
            </a:r>
            <a:r>
              <a:rPr lang="en-US" altLang="ko-KR" sz="1200" dirty="0"/>
              <a:t>(Degrees of Freedom)</a:t>
            </a:r>
            <a:r>
              <a:rPr lang="ko-KR" altLang="en-US" sz="1200" dirty="0"/>
              <a:t>을 이용하여</a:t>
            </a:r>
            <a:r>
              <a:rPr lang="en-US" altLang="ko-KR" sz="1200" dirty="0"/>
              <a:t>, </a:t>
            </a:r>
            <a:r>
              <a:rPr lang="ko-KR" altLang="en-US" sz="1200" dirty="0"/>
              <a:t>해당하는 </a:t>
            </a:r>
            <a:r>
              <a:rPr lang="en-US" altLang="ko-KR" sz="1200" dirty="0"/>
              <a:t>p- value</a:t>
            </a:r>
            <a:r>
              <a:rPr lang="ko-KR" altLang="en-US" sz="1200" dirty="0"/>
              <a:t>를 </a:t>
            </a:r>
            <a:r>
              <a:rPr lang="en-US" altLang="ko-KR" sz="1200" dirty="0"/>
              <a:t>T distribution table</a:t>
            </a:r>
            <a:r>
              <a:rPr lang="ko-KR" altLang="en-US" sz="1200" dirty="0"/>
              <a:t>에서 찾을 수 있다</a:t>
            </a:r>
            <a:r>
              <a:rPr lang="en-US" altLang="ko-KR" sz="1200" dirty="0"/>
              <a:t>. </a:t>
            </a:r>
          </a:p>
        </p:txBody>
      </p:sp>
      <p:sp>
        <p:nvSpPr>
          <p:cNvPr id="15" name="직사각형 14">
            <a:extLst>
              <a:ext uri="{FF2B5EF4-FFF2-40B4-BE49-F238E27FC236}">
                <a16:creationId xmlns:a16="http://schemas.microsoft.com/office/drawing/2014/main" id="{17312D4A-26C8-4E0C-BE65-8B70555A5F5F}"/>
              </a:ext>
            </a:extLst>
          </p:cNvPr>
          <p:cNvSpPr/>
          <p:nvPr/>
        </p:nvSpPr>
        <p:spPr>
          <a:xfrm>
            <a:off x="437756" y="3864035"/>
            <a:ext cx="8166692" cy="1720599"/>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ko-KR" altLang="en-US" sz="1200" dirty="0"/>
              <a:t>어떠한 </a:t>
            </a:r>
            <a:r>
              <a:rPr lang="en-US" altLang="ko-KR" sz="1200" dirty="0"/>
              <a:t>sample data</a:t>
            </a:r>
            <a:r>
              <a:rPr lang="ko-KR" altLang="en-US" sz="1200" dirty="0"/>
              <a:t>로부터 온 결과가 우연히 일어났을 확률을 의미 </a:t>
            </a:r>
            <a:r>
              <a:rPr lang="en-US" altLang="ko-KR" sz="1200" dirty="0"/>
              <a:t>(0% ~ 100%). </a:t>
            </a:r>
          </a:p>
          <a:p>
            <a:pPr marL="171450" indent="-171450">
              <a:lnSpc>
                <a:spcPct val="150000"/>
              </a:lnSpc>
              <a:buFont typeface="Arial" panose="020B0604020202020204" pitchFamily="34" charset="0"/>
              <a:buChar char="•"/>
            </a:pPr>
            <a:r>
              <a:rPr lang="ko-KR" altLang="en-US" sz="1200" dirty="0"/>
              <a:t>따라서 </a:t>
            </a:r>
            <a:r>
              <a:rPr lang="en-US" altLang="ko-KR" sz="1200" dirty="0"/>
              <a:t>P value</a:t>
            </a:r>
            <a:r>
              <a:rPr lang="ko-KR" altLang="en-US" sz="1200" dirty="0"/>
              <a:t>는 낮을수록 좋다</a:t>
            </a:r>
            <a:r>
              <a:rPr lang="en-US" altLang="ko-KR" sz="1200" dirty="0"/>
              <a:t>(</a:t>
            </a:r>
            <a:r>
              <a:rPr lang="ko-KR" altLang="en-US" sz="1200" dirty="0"/>
              <a:t>우연에 의해 발생한 사건이 아닌</a:t>
            </a:r>
            <a:r>
              <a:rPr lang="en-US" altLang="ko-KR" sz="1200" dirty="0"/>
              <a:t>, </a:t>
            </a:r>
            <a:r>
              <a:rPr lang="ko-KR" altLang="en-US" sz="1200" dirty="0"/>
              <a:t>실제로 인과관계가 있어서 일어난 일이므로</a:t>
            </a:r>
            <a:r>
              <a:rPr lang="en-US" altLang="ko-KR" sz="1200" dirty="0"/>
              <a:t>). </a:t>
            </a:r>
            <a:r>
              <a:rPr lang="ko-KR" altLang="en-US" sz="1200" dirty="0"/>
              <a:t>일반적으로</a:t>
            </a:r>
            <a:r>
              <a:rPr lang="en-US" altLang="ko-KR" sz="1200" dirty="0"/>
              <a:t>, P value = 0.05 (5%) </a:t>
            </a:r>
            <a:r>
              <a:rPr lang="ko-KR" altLang="en-US" sz="1200" dirty="0"/>
              <a:t>이하일 때 해당 </a:t>
            </a:r>
            <a:r>
              <a:rPr lang="en-US" altLang="ko-KR" sz="1200" dirty="0"/>
              <a:t>data</a:t>
            </a:r>
            <a:r>
              <a:rPr lang="ko-KR" altLang="en-US" sz="1200" dirty="0"/>
              <a:t>가 유의하다고 보며</a:t>
            </a:r>
            <a:r>
              <a:rPr lang="en-US" altLang="ko-KR" sz="1200" dirty="0"/>
              <a:t>, </a:t>
            </a:r>
            <a:r>
              <a:rPr lang="ko-KR" altLang="en-US" sz="1200" dirty="0"/>
              <a:t>이 기준치를 </a:t>
            </a:r>
            <a:r>
              <a:rPr lang="en-US" altLang="ko-KR" sz="1200" dirty="0"/>
              <a:t>alpha level / significance level</a:t>
            </a:r>
            <a:r>
              <a:rPr lang="ko-KR" altLang="en-US" sz="1200" dirty="0"/>
              <a:t>이라고 한다</a:t>
            </a:r>
            <a:r>
              <a:rPr lang="en-US" altLang="ko-KR" sz="1200" dirty="0"/>
              <a:t>. </a:t>
            </a:r>
          </a:p>
          <a:p>
            <a:pPr marL="171450" indent="-171450">
              <a:lnSpc>
                <a:spcPct val="150000"/>
              </a:lnSpc>
              <a:buFont typeface="Arial" panose="020B0604020202020204" pitchFamily="34" charset="0"/>
              <a:buChar char="•"/>
            </a:pPr>
            <a:r>
              <a:rPr lang="en-US" altLang="ko-KR" sz="1200" dirty="0"/>
              <a:t>Alpha level</a:t>
            </a:r>
            <a:r>
              <a:rPr lang="ko-KR" altLang="en-US" sz="1200" dirty="0"/>
              <a:t>의 값은 연구자가 결정할 수 있다</a:t>
            </a:r>
            <a:r>
              <a:rPr lang="en-US" altLang="ko-KR" sz="1200" dirty="0"/>
              <a:t>. </a:t>
            </a:r>
            <a:r>
              <a:rPr lang="en-US" altLang="ko-KR" sz="1200" dirty="0">
                <a:sym typeface="Wingdings" panose="05000000000000000000" pitchFamily="2" charset="2"/>
              </a:rPr>
              <a:t> </a:t>
            </a:r>
            <a:r>
              <a:rPr lang="ko-KR" altLang="en-US" sz="1200" dirty="0">
                <a:sym typeface="Wingdings" panose="05000000000000000000" pitchFamily="2" charset="2"/>
              </a:rPr>
              <a:t>일반적으로</a:t>
            </a:r>
            <a:r>
              <a:rPr lang="ko-KR" altLang="en-US" sz="1200" dirty="0"/>
              <a:t> </a:t>
            </a:r>
            <a:r>
              <a:rPr lang="en-US" altLang="ko-KR" sz="1200" dirty="0"/>
              <a:t>alpha level = 0.05</a:t>
            </a:r>
            <a:r>
              <a:rPr lang="ko-KR" altLang="en-US" sz="1200" dirty="0"/>
              <a:t>로 설정</a:t>
            </a:r>
            <a:r>
              <a:rPr lang="en-US" altLang="ko-KR" sz="1200" dirty="0">
                <a:sym typeface="Wingdings" panose="05000000000000000000" pitchFamily="2" charset="2"/>
              </a:rPr>
              <a:t> </a:t>
            </a:r>
            <a:r>
              <a:rPr lang="ko-KR" altLang="en-US" sz="1200" dirty="0">
                <a:sym typeface="Wingdings" panose="05000000000000000000" pitchFamily="2" charset="2"/>
              </a:rPr>
              <a:t>이 경우 </a:t>
            </a:r>
            <a:r>
              <a:rPr lang="ko-KR" altLang="en-US" sz="1200" dirty="0"/>
              <a:t>해당 실험이 </a:t>
            </a:r>
            <a:r>
              <a:rPr lang="en-US" altLang="ko-KR" sz="1200" dirty="0"/>
              <a:t>95%</a:t>
            </a:r>
            <a:r>
              <a:rPr lang="ko-KR" altLang="en-US" sz="1200" dirty="0"/>
              <a:t>의 신뢰도</a:t>
            </a:r>
            <a:r>
              <a:rPr lang="en-US" altLang="ko-KR" sz="1200" dirty="0"/>
              <a:t>(confidence)</a:t>
            </a:r>
            <a:r>
              <a:rPr lang="ko-KR" altLang="en-US" sz="1200" dirty="0"/>
              <a:t>를 갖고 있다고 해석할 수 있다</a:t>
            </a:r>
            <a:r>
              <a:rPr lang="en-US" altLang="ko-KR" sz="1200" dirty="0"/>
              <a:t>.</a:t>
            </a:r>
            <a:endParaRPr lang="ko-KR" altLang="en-US" sz="1200" dirty="0"/>
          </a:p>
        </p:txBody>
      </p:sp>
      <p:sp>
        <p:nvSpPr>
          <p:cNvPr id="9" name="직사각형 8">
            <a:extLst>
              <a:ext uri="{FF2B5EF4-FFF2-40B4-BE49-F238E27FC236}">
                <a16:creationId xmlns:a16="http://schemas.microsoft.com/office/drawing/2014/main" id="{29C1AD7B-CA9D-480B-A276-CD0D1A7E0B68}"/>
              </a:ext>
            </a:extLst>
          </p:cNvPr>
          <p:cNvSpPr/>
          <p:nvPr/>
        </p:nvSpPr>
        <p:spPr>
          <a:xfrm>
            <a:off x="406307" y="3344026"/>
            <a:ext cx="1200970" cy="376257"/>
          </a:xfrm>
          <a:prstGeom prst="rect">
            <a:avLst/>
          </a:prstGeom>
        </p:spPr>
        <p:txBody>
          <a:bodyPr wrap="none">
            <a:spAutoFit/>
          </a:bodyPr>
          <a:lstStyle/>
          <a:p>
            <a:pPr>
              <a:lnSpc>
                <a:spcPct val="150000"/>
              </a:lnSpc>
            </a:pPr>
            <a:r>
              <a:rPr lang="en-US" altLang="ko-KR" sz="1400" b="1" dirty="0"/>
              <a:t>p- value </a:t>
            </a:r>
            <a:r>
              <a:rPr lang="ko-KR" altLang="en-US" sz="1400" b="1" dirty="0"/>
              <a:t>의미</a:t>
            </a:r>
            <a:endParaRPr lang="en-US" altLang="ko-KR" sz="1400" b="1" dirty="0"/>
          </a:p>
        </p:txBody>
      </p:sp>
      <p:sp>
        <p:nvSpPr>
          <p:cNvPr id="19" name="TextBox 18">
            <a:extLst>
              <a:ext uri="{FF2B5EF4-FFF2-40B4-BE49-F238E27FC236}">
                <a16:creationId xmlns:a16="http://schemas.microsoft.com/office/drawing/2014/main" id="{7BC513C5-21E0-4597-87C4-C5527912AF34}"/>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23" name="제목 1">
            <a:extLst>
              <a:ext uri="{FF2B5EF4-FFF2-40B4-BE49-F238E27FC236}">
                <a16:creationId xmlns:a16="http://schemas.microsoft.com/office/drawing/2014/main" id="{8FCD9512-DFBF-4339-8835-EB814CDEB191}"/>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3897745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6" name="바닥글 개체 틀 5">
            <a:extLst>
              <a:ext uri="{FF2B5EF4-FFF2-40B4-BE49-F238E27FC236}">
                <a16:creationId xmlns:a16="http://schemas.microsoft.com/office/drawing/2014/main" id="{91447EC3-7343-41E7-8CEF-333EAAC14905}"/>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6B5B1414-72E8-423D-94BC-F8E86DF4CEEB}"/>
              </a:ext>
            </a:extLst>
          </p:cNvPr>
          <p:cNvSpPr>
            <a:spLocks noGrp="1"/>
          </p:cNvSpPr>
          <p:nvPr>
            <p:ph type="sldNum" sz="quarter" idx="12"/>
          </p:nvPr>
        </p:nvSpPr>
        <p:spPr/>
        <p:txBody>
          <a:bodyPr/>
          <a:lstStyle/>
          <a:p>
            <a:fld id="{DE77BB65-F969-4654-BF30-45C70C1BE112}" type="slidenum">
              <a:rPr lang="ko-KR" altLang="en-US" smtClean="0"/>
              <a:pPr/>
              <a:t>59</a:t>
            </a:fld>
            <a:endParaRPr lang="ko-KR" altLang="en-US"/>
          </a:p>
        </p:txBody>
      </p:sp>
      <p:sp>
        <p:nvSpPr>
          <p:cNvPr id="10" name="TextBox 9">
            <a:extLst>
              <a:ext uri="{FF2B5EF4-FFF2-40B4-BE49-F238E27FC236}">
                <a16:creationId xmlns:a16="http://schemas.microsoft.com/office/drawing/2014/main" id="{59D8F1E1-8A96-40EE-9390-5803D331BC60}"/>
              </a:ext>
            </a:extLst>
          </p:cNvPr>
          <p:cNvSpPr txBox="1"/>
          <p:nvPr/>
        </p:nvSpPr>
        <p:spPr>
          <a:xfrm>
            <a:off x="650155" y="4780605"/>
            <a:ext cx="1902712" cy="307777"/>
          </a:xfrm>
          <a:prstGeom prst="rect">
            <a:avLst/>
          </a:prstGeom>
          <a:noFill/>
          <a:ln>
            <a:solidFill>
              <a:schemeClr val="accent1">
                <a:lumMod val="60000"/>
                <a:lumOff val="40000"/>
              </a:schemeClr>
            </a:solidFill>
          </a:ln>
        </p:spPr>
        <p:txBody>
          <a:bodyPr wrap="square" rtlCol="0">
            <a:spAutoFit/>
          </a:bodyPr>
          <a:lstStyle/>
          <a:p>
            <a:r>
              <a:rPr lang="en-US" altLang="ko-KR" sz="1400" dirty="0"/>
              <a:t>F</a:t>
            </a:r>
            <a:r>
              <a:rPr lang="ko-KR" altLang="en-US" sz="1400" dirty="0"/>
              <a:t>검정과 </a:t>
            </a:r>
            <a:r>
              <a:rPr lang="en-US" altLang="ko-KR" sz="1400" dirty="0"/>
              <a:t>t </a:t>
            </a:r>
            <a:r>
              <a:rPr lang="ko-KR" altLang="en-US" sz="1400" dirty="0"/>
              <a:t>검정</a:t>
            </a:r>
            <a:r>
              <a:rPr lang="en-US" altLang="ko-KR" sz="1400" dirty="0"/>
              <a:t> </a:t>
            </a:r>
            <a:r>
              <a:rPr lang="ko-KR" altLang="en-US" sz="1400" dirty="0"/>
              <a:t>관계</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1F0B97-DBB9-4DFE-B1FA-6D84763A24C2}"/>
                  </a:ext>
                </a:extLst>
              </p:cNvPr>
              <p:cNvSpPr txBox="1"/>
              <p:nvPr/>
            </p:nvSpPr>
            <p:spPr>
              <a:xfrm>
                <a:off x="556860" y="5250442"/>
                <a:ext cx="2466141" cy="701154"/>
              </a:xfrm>
              <a:prstGeom prst="rect">
                <a:avLst/>
              </a:prstGeom>
              <a:noFill/>
              <a:ln>
                <a:solidFill>
                  <a:schemeClr val="accent1">
                    <a:lumMod val="60000"/>
                    <a:lumOff val="40000"/>
                  </a:schemeClr>
                </a:solidFill>
              </a:ln>
            </p:spPr>
            <p:txBody>
              <a:bodyPr wrap="square" rtlCol="0">
                <a:spAutoFit/>
              </a:bodyPr>
              <a:lstStyle/>
              <a:p>
                <a:pPr marL="285750" indent="-285750">
                  <a:buFont typeface="Arial" panose="020B0604020202020204" pitchFamily="34" charset="0"/>
                  <a:buChar char="•"/>
                </a:pPr>
                <a:r>
                  <a:rPr lang="en-US" altLang="ko-KR" sz="1400" dirty="0"/>
                  <a:t> SSR = </a:t>
                </a:r>
                <a14:m>
                  <m:oMath xmlns:m="http://schemas.openxmlformats.org/officeDocument/2006/math">
                    <m:sSup>
                      <m:sSupPr>
                        <m:ctrlPr>
                          <a:rPr lang="en-US" altLang="ko-KR" sz="1400" i="1" smtClean="0">
                            <a:latin typeface="Cambria Math" panose="02040503050406030204" pitchFamily="18" charset="0"/>
                          </a:rPr>
                        </m:ctrlPr>
                      </m:sSupPr>
                      <m:e>
                        <m:r>
                          <a:rPr lang="ko-KR" altLang="en-US" sz="1400" i="1" smtClean="0">
                            <a:latin typeface="Cambria Math" panose="02040503050406030204" pitchFamily="18" charset="0"/>
                          </a:rPr>
                          <m:t>𝛽</m:t>
                        </m:r>
                      </m:e>
                      <m:sup>
                        <m:r>
                          <a:rPr lang="en-US" altLang="ko-KR" sz="1400" b="0" i="1" smtClean="0">
                            <a:latin typeface="Cambria Math" panose="02040503050406030204" pitchFamily="18" charset="0"/>
                          </a:rPr>
                          <m:t>2</m:t>
                        </m:r>
                      </m:sup>
                    </m:sSup>
                    <m:nary>
                      <m:naryPr>
                        <m:chr m:val="∑"/>
                        <m:subHide m:val="on"/>
                        <m:supHide m:val="on"/>
                        <m:ctrlPr>
                          <a:rPr lang="en-US" altLang="ko-KR" sz="1400" i="1" smtClean="0">
                            <a:latin typeface="Cambria Math" panose="02040503050406030204" pitchFamily="18" charset="0"/>
                          </a:rPr>
                        </m:ctrlPr>
                      </m:naryPr>
                      <m:sub/>
                      <m:sup/>
                      <m:e>
                        <m:r>
                          <a:rPr lang="en-US" altLang="ko-KR" sz="1400" b="0" i="1" smtClean="0">
                            <a:latin typeface="Cambria Math" panose="02040503050406030204" pitchFamily="18" charset="0"/>
                          </a:rPr>
                          <m:t>(</m:t>
                        </m:r>
                      </m:e>
                    </m:nary>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𝑋</m:t>
                        </m:r>
                      </m:e>
                      <m:sub>
                        <m:r>
                          <a:rPr lang="en-US" altLang="ko-KR" sz="1400" b="0" i="1" smtClean="0">
                            <a:latin typeface="Cambria Math" panose="02040503050406030204" pitchFamily="18" charset="0"/>
                          </a:rPr>
                          <m:t>𝑖</m:t>
                        </m:r>
                      </m:sub>
                      <m:sup/>
                    </m:sSubSup>
                    <m:r>
                      <a:rPr lang="en-US" altLang="ko-KR" sz="1400" b="0" i="1" smtClean="0">
                        <a:latin typeface="Cambria Math" panose="02040503050406030204" pitchFamily="18" charset="0"/>
                      </a:rPr>
                      <m:t>−</m:t>
                    </m:r>
                    <m:sSup>
                      <m:sSupPr>
                        <m:ctrlPr>
                          <a:rPr lang="en-US" altLang="ko-KR" sz="1400" i="1" smtClean="0">
                            <a:latin typeface="Cambria Math" panose="02040503050406030204" pitchFamily="18" charset="0"/>
                          </a:rPr>
                        </m:ctrlPr>
                      </m:sSupPr>
                      <m:e>
                        <m:bar>
                          <m:barPr>
                            <m:pos m:val="top"/>
                            <m:ctrlPr>
                              <a:rPr lang="en-US" altLang="ko-KR" sz="1400" i="1" smtClean="0">
                                <a:latin typeface="Cambria Math" panose="02040503050406030204" pitchFamily="18" charset="0"/>
                              </a:rPr>
                            </m:ctrlPr>
                          </m:barPr>
                          <m:e>
                            <m:r>
                              <a:rPr lang="en-US" altLang="ko-KR" sz="1400" b="0" i="1" smtClean="0">
                                <a:latin typeface="Cambria Math" panose="02040503050406030204" pitchFamily="18" charset="0"/>
                              </a:rPr>
                              <m:t>𝑋</m:t>
                            </m:r>
                          </m:e>
                        </m:bar>
                        <m:r>
                          <a:rPr lang="en-US" altLang="ko-KR" sz="1400" b="0" i="1" smtClean="0">
                            <a:latin typeface="Cambria Math" panose="02040503050406030204" pitchFamily="18" charset="0"/>
                          </a:rPr>
                          <m:t>)</m:t>
                        </m:r>
                      </m:e>
                      <m:sup>
                        <m:r>
                          <a:rPr lang="en-US" altLang="ko-KR" sz="1400" b="0" i="1" smtClean="0">
                            <a:latin typeface="Cambria Math" panose="02040503050406030204" pitchFamily="18" charset="0"/>
                          </a:rPr>
                          <m:t>2</m:t>
                        </m:r>
                      </m:sup>
                    </m:sSup>
                  </m:oMath>
                </a14:m>
                <a:endParaRPr lang="en-US" altLang="ko-KR" sz="1400" dirty="0"/>
              </a:p>
              <a:p>
                <a:pPr marL="285750" indent="-285750">
                  <a:buFont typeface="Arial" panose="020B0604020202020204" pitchFamily="34" charset="0"/>
                  <a:buChar char="•"/>
                </a:pPr>
                <a:r>
                  <a:rPr lang="ko-KR" altLang="en-US" sz="1400" dirty="0"/>
                  <a:t> </a:t>
                </a:r>
                <a14:m>
                  <m:oMath xmlns:m="http://schemas.openxmlformats.org/officeDocument/2006/math">
                    <m:sSup>
                      <m:sSupPr>
                        <m:ctrlPr>
                          <a:rPr lang="en-US" altLang="ko-KR" sz="1400" i="1" smtClean="0">
                            <a:latin typeface="Cambria Math" panose="02040503050406030204" pitchFamily="18" charset="0"/>
                          </a:rPr>
                        </m:ctrlPr>
                      </m:sSupPr>
                      <m:e>
                        <m:r>
                          <a:rPr lang="en-US" altLang="ko-KR" sz="1400" b="0" i="1" smtClean="0">
                            <a:latin typeface="Cambria Math" panose="02040503050406030204" pitchFamily="18" charset="0"/>
                          </a:rPr>
                          <m:t>𝑠</m:t>
                        </m:r>
                      </m:e>
                      <m:sup>
                        <m:r>
                          <a:rPr lang="en-US" altLang="ko-KR" sz="1400" b="0" i="1" smtClean="0">
                            <a:latin typeface="Cambria Math" panose="02040503050406030204" pitchFamily="18" charset="0"/>
                          </a:rPr>
                          <m:t>2</m:t>
                        </m:r>
                      </m:sup>
                    </m:sSup>
                  </m:oMath>
                </a14:m>
                <a:r>
                  <a:rPr lang="en-US" altLang="ko-KR" sz="1400" dirty="0"/>
                  <a:t>(</a:t>
                </a:r>
                <a14:m>
                  <m:oMath xmlns:m="http://schemas.openxmlformats.org/officeDocument/2006/math">
                    <m:acc>
                      <m:accPr>
                        <m:chr m:val="̃"/>
                        <m:ctrlPr>
                          <a:rPr lang="en-US" altLang="ko-KR" sz="1400" i="1" dirty="0" smtClean="0">
                            <a:latin typeface="Cambria Math" panose="02040503050406030204" pitchFamily="18" charset="0"/>
                          </a:rPr>
                        </m:ctrlPr>
                      </m:accPr>
                      <m:e>
                        <m:r>
                          <a:rPr lang="ko-KR" altLang="en-US" sz="1400" i="1" dirty="0" smtClean="0">
                            <a:latin typeface="Cambria Math" panose="02040503050406030204" pitchFamily="18" charset="0"/>
                          </a:rPr>
                          <m:t>𝛽</m:t>
                        </m:r>
                      </m:e>
                    </m:acc>
                  </m:oMath>
                </a14:m>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𝑀𝑆𝐸</m:t>
                        </m:r>
                      </m:num>
                      <m:den>
                        <m:nary>
                          <m:naryPr>
                            <m:chr m:val="∑"/>
                            <m:subHide m:val="on"/>
                            <m:supHide m:val="on"/>
                            <m:ctrlPr>
                              <a:rPr lang="en-US" altLang="ko-KR" sz="1400" i="1" smtClean="0">
                                <a:latin typeface="Cambria Math" panose="02040503050406030204" pitchFamily="18" charset="0"/>
                              </a:rPr>
                            </m:ctrlPr>
                          </m:naryPr>
                          <m:sub/>
                          <m:sup/>
                          <m:e>
                            <m:sSubSup>
                              <m:sSubSupPr>
                                <m:ctrlPr>
                                  <a:rPr lang="en-US" altLang="ko-KR" sz="1400" i="1">
                                    <a:latin typeface="Cambria Math" panose="02040503050406030204" pitchFamily="18" charset="0"/>
                                  </a:rPr>
                                </m:ctrlPr>
                              </m:sSubSupPr>
                              <m:e>
                                <m:r>
                                  <a:rPr lang="en-US" altLang="ko-KR" sz="1400" b="0" i="1" smtClean="0">
                                    <a:latin typeface="Cambria Math" panose="02040503050406030204" pitchFamily="18" charset="0"/>
                                  </a:rPr>
                                  <m:t>(</m:t>
                                </m:r>
                                <m:r>
                                  <a:rPr lang="en-US" altLang="ko-KR" sz="1400" i="1">
                                    <a:latin typeface="Cambria Math" panose="02040503050406030204" pitchFamily="18" charset="0"/>
                                  </a:rPr>
                                  <m:t>𝑋</m:t>
                                </m:r>
                              </m:e>
                              <m:sub>
                                <m:r>
                                  <a:rPr lang="en-US" altLang="ko-KR" sz="1400" i="1">
                                    <a:latin typeface="Cambria Math" panose="02040503050406030204" pitchFamily="18" charset="0"/>
                                  </a:rPr>
                                  <m:t>𝑖</m:t>
                                </m:r>
                              </m:sub>
                              <m:sup/>
                            </m:sSubSup>
                            <m:r>
                              <a:rPr lang="en-US" altLang="ko-KR" sz="1400" i="1">
                                <a:latin typeface="Cambria Math" panose="02040503050406030204" pitchFamily="18" charset="0"/>
                              </a:rPr>
                              <m:t>−</m:t>
                            </m:r>
                            <m:sSup>
                              <m:sSupPr>
                                <m:ctrlPr>
                                  <a:rPr lang="en-US" altLang="ko-KR" sz="1400" i="1">
                                    <a:latin typeface="Cambria Math" panose="02040503050406030204" pitchFamily="18" charset="0"/>
                                  </a:rPr>
                                </m:ctrlPr>
                              </m:sSupPr>
                              <m:e>
                                <m:bar>
                                  <m:barPr>
                                    <m:pos m:val="top"/>
                                    <m:ctrlPr>
                                      <a:rPr lang="en-US" altLang="ko-KR" sz="1400" i="1">
                                        <a:latin typeface="Cambria Math" panose="02040503050406030204" pitchFamily="18" charset="0"/>
                                      </a:rPr>
                                    </m:ctrlPr>
                                  </m:barPr>
                                  <m:e>
                                    <m:r>
                                      <a:rPr lang="en-US" altLang="ko-KR" sz="1400" i="1">
                                        <a:latin typeface="Cambria Math" panose="02040503050406030204" pitchFamily="18" charset="0"/>
                                      </a:rPr>
                                      <m:t>𝑋</m:t>
                                    </m:r>
                                  </m:e>
                                </m:bar>
                                <m:r>
                                  <a:rPr lang="en-US" altLang="ko-KR" sz="1400" i="1">
                                    <a:latin typeface="Cambria Math" panose="02040503050406030204" pitchFamily="18" charset="0"/>
                                  </a:rPr>
                                  <m:t>)</m:t>
                                </m:r>
                              </m:e>
                              <m:sup>
                                <m:r>
                                  <a:rPr lang="en-US" altLang="ko-KR" sz="1400" i="1">
                                    <a:latin typeface="Cambria Math" panose="02040503050406030204" pitchFamily="18" charset="0"/>
                                  </a:rPr>
                                  <m:t>2</m:t>
                                </m:r>
                              </m:sup>
                            </m:sSup>
                          </m:e>
                        </m:nary>
                      </m:den>
                    </m:f>
                  </m:oMath>
                </a14:m>
                <a:endParaRPr lang="ko-KR" altLang="en-US" dirty="0"/>
              </a:p>
            </p:txBody>
          </p:sp>
        </mc:Choice>
        <mc:Fallback xmlns="">
          <p:sp>
            <p:nvSpPr>
              <p:cNvPr id="11" name="TextBox 10">
                <a:extLst>
                  <a:ext uri="{FF2B5EF4-FFF2-40B4-BE49-F238E27FC236}">
                    <a16:creationId xmlns:a16="http://schemas.microsoft.com/office/drawing/2014/main" id="{7A1F0B97-DBB9-4DFE-B1FA-6D84763A24C2}"/>
                  </a:ext>
                </a:extLst>
              </p:cNvPr>
              <p:cNvSpPr txBox="1">
                <a:spLocks noRot="1" noChangeAspect="1" noMove="1" noResize="1" noEditPoints="1" noAdjustHandles="1" noChangeArrowheads="1" noChangeShapeType="1" noTextEdit="1"/>
              </p:cNvSpPr>
              <p:nvPr/>
            </p:nvSpPr>
            <p:spPr>
              <a:xfrm>
                <a:off x="556860" y="5250442"/>
                <a:ext cx="2466141" cy="701154"/>
              </a:xfrm>
              <a:prstGeom prst="rect">
                <a:avLst/>
              </a:prstGeom>
              <a:blipFill>
                <a:blip r:embed="rId2"/>
                <a:stretch>
                  <a:fillRect t="-38462" b="-47009"/>
                </a:stretch>
              </a:blipFill>
              <a:ln>
                <a:solidFill>
                  <a:schemeClr val="accent1">
                    <a:lumMod val="60000"/>
                    <a:lumOff val="40000"/>
                  </a:schemeClr>
                </a:solidFill>
              </a:ln>
            </p:spPr>
            <p:txBody>
              <a:bodyPr/>
              <a:lstStyle/>
              <a:p>
                <a:r>
                  <a:rPr lang="ko-KR" altLang="en-US">
                    <a:noFill/>
                  </a:rPr>
                  <a:t> </a:t>
                </a:r>
              </a:p>
            </p:txBody>
          </p:sp>
        </mc:Fallback>
      </mc:AlternateContent>
      <p:pic>
        <p:nvPicPr>
          <p:cNvPr id="12" name="그림 11">
            <a:extLst>
              <a:ext uri="{FF2B5EF4-FFF2-40B4-BE49-F238E27FC236}">
                <a16:creationId xmlns:a16="http://schemas.microsoft.com/office/drawing/2014/main" id="{932C7B45-DFC6-46FD-B148-2FB6317DB829}"/>
              </a:ext>
            </a:extLst>
          </p:cNvPr>
          <p:cNvPicPr>
            <a:picLocks noChangeAspect="1"/>
          </p:cNvPicPr>
          <p:nvPr/>
        </p:nvPicPr>
        <p:blipFill>
          <a:blip r:embed="rId3"/>
          <a:stretch>
            <a:fillRect/>
          </a:stretch>
        </p:blipFill>
        <p:spPr>
          <a:xfrm>
            <a:off x="3099645" y="4758567"/>
            <a:ext cx="5010849" cy="552515"/>
          </a:xfrm>
          <a:prstGeom prst="rect">
            <a:avLst/>
          </a:prstGeom>
          <a:ln w="28575">
            <a:solidFill>
              <a:schemeClr val="accent1">
                <a:lumMod val="60000"/>
                <a:lumOff val="40000"/>
              </a:schemeClr>
            </a:solidFill>
          </a:ln>
        </p:spPr>
      </p:pic>
      <p:sp>
        <p:nvSpPr>
          <p:cNvPr id="13" name="TextBox 12">
            <a:extLst>
              <a:ext uri="{FF2B5EF4-FFF2-40B4-BE49-F238E27FC236}">
                <a16:creationId xmlns:a16="http://schemas.microsoft.com/office/drawing/2014/main" id="{2B0037CD-F7B7-421D-ACC7-FB980DC71C49}"/>
              </a:ext>
            </a:extLst>
          </p:cNvPr>
          <p:cNvSpPr txBox="1"/>
          <p:nvPr/>
        </p:nvSpPr>
        <p:spPr>
          <a:xfrm>
            <a:off x="3200292" y="5418150"/>
            <a:ext cx="4506793" cy="461665"/>
          </a:xfrm>
          <a:prstGeom prst="rect">
            <a:avLst/>
          </a:prstGeom>
          <a:noFill/>
        </p:spPr>
        <p:txBody>
          <a:bodyPr wrap="square" rtlCol="0">
            <a:spAutoFit/>
          </a:bodyPr>
          <a:lstStyle/>
          <a:p>
            <a:pPr marL="285750" indent="-285750">
              <a:buFont typeface="Arial" panose="020B0604020202020204" pitchFamily="34" charset="0"/>
              <a:buChar char="•"/>
            </a:pPr>
            <a:r>
              <a:rPr lang="en-US" altLang="ko-KR" sz="1200" b="1" i="1" dirty="0">
                <a:solidFill>
                  <a:srgbClr val="C00000"/>
                </a:solidFill>
              </a:rPr>
              <a:t>F </a:t>
            </a:r>
            <a:r>
              <a:rPr lang="ko-KR" altLang="en-US" sz="1200" b="1" i="1" dirty="0">
                <a:solidFill>
                  <a:srgbClr val="C00000"/>
                </a:solidFill>
              </a:rPr>
              <a:t>값은 </a:t>
            </a:r>
            <a:r>
              <a:rPr lang="en-US" altLang="ko-KR" sz="1200" b="1" i="1" dirty="0">
                <a:solidFill>
                  <a:srgbClr val="C00000"/>
                </a:solidFill>
              </a:rPr>
              <a:t>t </a:t>
            </a:r>
            <a:r>
              <a:rPr lang="ko-KR" altLang="en-US" sz="1200" b="1" i="1" dirty="0">
                <a:solidFill>
                  <a:srgbClr val="C00000"/>
                </a:solidFill>
              </a:rPr>
              <a:t>값을 제곱해서 구해진다</a:t>
            </a:r>
            <a:r>
              <a:rPr lang="en-US" altLang="ko-KR" sz="1200" b="1" i="1" dirty="0">
                <a:solidFill>
                  <a:srgbClr val="C00000"/>
                </a:solidFill>
              </a:rPr>
              <a:t>.</a:t>
            </a:r>
          </a:p>
          <a:p>
            <a:pPr marL="285750" indent="-285750">
              <a:buFont typeface="Arial" panose="020B0604020202020204" pitchFamily="34" charset="0"/>
              <a:buChar char="•"/>
            </a:pPr>
            <a:r>
              <a:rPr lang="ko-KR" altLang="en-US" sz="1200" b="1" i="1" dirty="0">
                <a:solidFill>
                  <a:srgbClr val="C00000"/>
                </a:solidFill>
              </a:rPr>
              <a:t>두가지 검정이 동일함 을 알 수 있다</a:t>
            </a:r>
            <a:r>
              <a:rPr lang="en-US" altLang="ko-KR" sz="1200" b="1" i="1" dirty="0"/>
              <a:t>.</a:t>
            </a:r>
            <a:endParaRPr lang="ko-KR" altLang="en-US" sz="1200" b="1" i="1" dirty="0"/>
          </a:p>
        </p:txBody>
      </p:sp>
      <p:sp>
        <p:nvSpPr>
          <p:cNvPr id="17" name="TextBox 16">
            <a:extLst>
              <a:ext uri="{FF2B5EF4-FFF2-40B4-BE49-F238E27FC236}">
                <a16:creationId xmlns:a16="http://schemas.microsoft.com/office/drawing/2014/main" id="{7607262A-DA9B-4315-AF6C-2974395FCE5B}"/>
              </a:ext>
            </a:extLst>
          </p:cNvPr>
          <p:cNvSpPr txBox="1"/>
          <p:nvPr/>
        </p:nvSpPr>
        <p:spPr>
          <a:xfrm>
            <a:off x="449354" y="1694217"/>
            <a:ext cx="8236466" cy="1443600"/>
          </a:xfrm>
          <a:prstGeom prst="rect">
            <a:avLst/>
          </a:prstGeom>
          <a:noFill/>
          <a:ln>
            <a:solidFill>
              <a:srgbClr val="0070C0"/>
            </a:solidFill>
          </a:ln>
        </p:spPr>
        <p:txBody>
          <a:bodyPr wrap="square" rtlCol="0">
            <a:spAutoFit/>
          </a:bodyPr>
          <a:lstStyle/>
          <a:p>
            <a:pPr marL="171450" indent="-171450">
              <a:lnSpc>
                <a:spcPct val="150000"/>
              </a:lnSpc>
              <a:buFont typeface="Arial" panose="020B0604020202020204" pitchFamily="34" charset="0"/>
              <a:buChar char="•"/>
            </a:pPr>
            <a:r>
              <a:rPr lang="ko-KR" altLang="en-US" sz="1200" dirty="0"/>
              <a:t>두 집단 간 평균 차이가 통계적 유의성 검정하는 방법</a:t>
            </a:r>
            <a:endParaRPr lang="en-US" altLang="ko-KR" sz="1200" dirty="0"/>
          </a:p>
          <a:p>
            <a:pPr marL="171450" indent="-171450">
              <a:lnSpc>
                <a:spcPct val="150000"/>
              </a:lnSpc>
              <a:buFont typeface="Arial" panose="020B0604020202020204" pitchFamily="34" charset="0"/>
              <a:buChar char="•"/>
            </a:pPr>
            <a:r>
              <a:rPr lang="ko-KR" altLang="en-US" sz="1200" dirty="0"/>
              <a:t>회귀분석에서 </a:t>
            </a:r>
            <a:r>
              <a:rPr lang="en-US" altLang="ko-KR" sz="1200" dirty="0"/>
              <a:t>t –test </a:t>
            </a:r>
            <a:r>
              <a:rPr lang="ko-KR" altLang="en-US" sz="1200" dirty="0"/>
              <a:t>는 얻어진 기울기에 대한 테스트</a:t>
            </a:r>
            <a:endParaRPr lang="en-US" altLang="ko-KR" sz="1200" dirty="0"/>
          </a:p>
          <a:p>
            <a:pPr marL="171450" indent="-171450">
              <a:lnSpc>
                <a:spcPct val="150000"/>
              </a:lnSpc>
              <a:buFont typeface="Arial" panose="020B0604020202020204" pitchFamily="34" charset="0"/>
              <a:buChar char="•"/>
            </a:pPr>
            <a:r>
              <a:rPr lang="ko-KR" altLang="en-US" sz="1200" dirty="0"/>
              <a:t>회귀계수에 대한 </a:t>
            </a:r>
            <a:r>
              <a:rPr lang="en-US" altLang="ko-KR" sz="1200" dirty="0"/>
              <a:t>t-test = (</a:t>
            </a:r>
            <a:r>
              <a:rPr lang="ko-KR" altLang="en-US" sz="1200" dirty="0"/>
              <a:t>회귀계수</a:t>
            </a:r>
            <a:r>
              <a:rPr lang="en-US" altLang="ko-KR" sz="1200" dirty="0"/>
              <a:t>) / (</a:t>
            </a:r>
            <a:r>
              <a:rPr lang="ko-KR" altLang="en-US" sz="1200" dirty="0"/>
              <a:t>표준오차</a:t>
            </a:r>
            <a:r>
              <a:rPr lang="en-US" altLang="ko-KR" sz="1200" dirty="0"/>
              <a:t>) , </a:t>
            </a:r>
            <a:r>
              <a:rPr lang="ko-KR" altLang="en-US" sz="1200" dirty="0"/>
              <a:t>이때 자유도</a:t>
            </a:r>
            <a:r>
              <a:rPr lang="en-US" altLang="ko-KR" sz="1200" dirty="0"/>
              <a:t>(df)</a:t>
            </a:r>
            <a:r>
              <a:rPr lang="ko-KR" altLang="en-US" sz="1200" dirty="0"/>
              <a:t>는 </a:t>
            </a:r>
            <a:r>
              <a:rPr lang="en-US" altLang="ko-KR" sz="1200" dirty="0"/>
              <a:t>1</a:t>
            </a:r>
          </a:p>
          <a:p>
            <a:pPr marL="171450" indent="-171450">
              <a:lnSpc>
                <a:spcPct val="150000"/>
              </a:lnSpc>
              <a:buFont typeface="Arial" panose="020B0604020202020204" pitchFamily="34" charset="0"/>
              <a:buChar char="•"/>
            </a:pPr>
            <a:r>
              <a:rPr lang="ko-KR" altLang="en-US" sz="1200" dirty="0"/>
              <a:t>만약 다중회귀분석으로 가면 독립변수가 증가하고 이는 자유도가 증가하는 결과</a:t>
            </a:r>
            <a:r>
              <a:rPr lang="en-US" altLang="ko-KR" sz="1200" dirty="0">
                <a:sym typeface="Wingdings" panose="05000000000000000000" pitchFamily="2" charset="2"/>
              </a:rPr>
              <a:t> </a:t>
            </a:r>
            <a:r>
              <a:rPr lang="ko-KR" altLang="en-US" sz="1200" dirty="0">
                <a:sym typeface="Wingdings" panose="05000000000000000000" pitchFamily="2" charset="2"/>
              </a:rPr>
              <a:t>이는 표준오차 증가</a:t>
            </a:r>
            <a:r>
              <a:rPr lang="en-US" altLang="ko-KR" sz="1200" dirty="0">
                <a:sym typeface="Wingdings" panose="05000000000000000000" pitchFamily="2" charset="2"/>
              </a:rPr>
              <a:t> t </a:t>
            </a:r>
            <a:r>
              <a:rPr lang="ko-KR" altLang="en-US" sz="1200" dirty="0">
                <a:sym typeface="Wingdings" panose="05000000000000000000" pitchFamily="2" charset="2"/>
              </a:rPr>
              <a:t>값 낮아짐</a:t>
            </a:r>
            <a:r>
              <a:rPr lang="en-US" altLang="ko-KR" sz="1200" dirty="0">
                <a:sym typeface="Wingdings" panose="05000000000000000000" pitchFamily="2" charset="2"/>
              </a:rPr>
              <a:t>.</a:t>
            </a:r>
          </a:p>
          <a:p>
            <a:pPr marL="171450" indent="-171450">
              <a:lnSpc>
                <a:spcPct val="150000"/>
              </a:lnSpc>
              <a:buFont typeface="Arial" panose="020B0604020202020204" pitchFamily="34" charset="0"/>
              <a:buChar char="•"/>
            </a:pPr>
            <a:r>
              <a:rPr lang="ko-KR" altLang="en-US" sz="1200" dirty="0">
                <a:sym typeface="Wingdings" panose="05000000000000000000" pitchFamily="2" charset="2"/>
              </a:rPr>
              <a:t>결국 독립변수를 증가 시킬 수록 비용</a:t>
            </a:r>
            <a:r>
              <a:rPr lang="en-US" altLang="ko-KR" sz="1200" dirty="0">
                <a:sym typeface="Wingdings" panose="05000000000000000000" pitchFamily="2" charset="2"/>
              </a:rPr>
              <a:t>(cost)</a:t>
            </a:r>
            <a:r>
              <a:rPr lang="ko-KR" altLang="en-US" sz="1200" dirty="0">
                <a:sym typeface="Wingdings" panose="05000000000000000000" pitchFamily="2" charset="2"/>
              </a:rPr>
              <a:t>이 증가 </a:t>
            </a:r>
            <a:r>
              <a:rPr lang="en-US" altLang="ko-KR" sz="1200" dirty="0">
                <a:sym typeface="Wingdings" panose="05000000000000000000" pitchFamily="2" charset="2"/>
              </a:rPr>
              <a:t>: </a:t>
            </a:r>
            <a:r>
              <a:rPr lang="ko-KR" altLang="en-US" sz="1200" dirty="0">
                <a:sym typeface="Wingdings" panose="05000000000000000000" pitchFamily="2" charset="2"/>
              </a:rPr>
              <a:t>선형회귀분석</a:t>
            </a:r>
            <a:r>
              <a:rPr lang="en-US" altLang="ko-KR" sz="1200" dirty="0">
                <a:sym typeface="Wingdings" panose="05000000000000000000" pitchFamily="2" charset="2"/>
              </a:rPr>
              <a:t> </a:t>
            </a:r>
            <a:r>
              <a:rPr lang="ko-KR" altLang="en-US" sz="1200" dirty="0">
                <a:sym typeface="Wingdings" panose="05000000000000000000" pitchFamily="2" charset="2"/>
              </a:rPr>
              <a:t>에서 비용함수</a:t>
            </a:r>
            <a:r>
              <a:rPr lang="en-US" altLang="ko-KR" sz="1200" dirty="0">
                <a:sym typeface="Wingdings" panose="05000000000000000000" pitchFamily="2" charset="2"/>
              </a:rPr>
              <a:t>(cost function) </a:t>
            </a:r>
            <a:r>
              <a:rPr lang="ko-KR" altLang="en-US" sz="1200" dirty="0">
                <a:sym typeface="Wingdings" panose="05000000000000000000" pitchFamily="2" charset="2"/>
              </a:rPr>
              <a:t> </a:t>
            </a:r>
            <a:r>
              <a:rPr lang="en-US" altLang="ko-KR" sz="1200" dirty="0">
                <a:sym typeface="Wingdings" panose="05000000000000000000" pitchFamily="2" charset="2"/>
              </a:rPr>
              <a:t>MSE</a:t>
            </a:r>
            <a:endParaRPr lang="ko-KR" altLang="en-US" sz="1200" dirty="0"/>
          </a:p>
        </p:txBody>
      </p:sp>
      <p:graphicFrame>
        <p:nvGraphicFramePr>
          <p:cNvPr id="21" name="다이어그램 20">
            <a:extLst>
              <a:ext uri="{FF2B5EF4-FFF2-40B4-BE49-F238E27FC236}">
                <a16:creationId xmlns:a16="http://schemas.microsoft.com/office/drawing/2014/main" id="{96C0F1B7-9E40-4F4A-BE85-E4FEACEEFD0A}"/>
              </a:ext>
            </a:extLst>
          </p:cNvPr>
          <p:cNvGraphicFramePr/>
          <p:nvPr>
            <p:extLst>
              <p:ext uri="{D42A27DB-BD31-4B8C-83A1-F6EECF244321}">
                <p14:modId xmlns:p14="http://schemas.microsoft.com/office/powerpoint/2010/main" val="1184709554"/>
              </p:ext>
            </p:extLst>
          </p:nvPr>
        </p:nvGraphicFramePr>
        <p:xfrm>
          <a:off x="942948" y="1546918"/>
          <a:ext cx="4506794"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C5EA581-7D08-416B-A8E8-31C56585C9C1}"/>
                  </a:ext>
                </a:extLst>
              </p:cNvPr>
              <p:cNvSpPr txBox="1"/>
              <p:nvPr/>
            </p:nvSpPr>
            <p:spPr>
              <a:xfrm>
                <a:off x="458886" y="3813880"/>
                <a:ext cx="2304256" cy="612604"/>
              </a:xfrm>
              <a:prstGeom prst="rect">
                <a:avLst/>
              </a:prstGeom>
              <a:noFill/>
              <a:ln>
                <a:solidFill>
                  <a:srgbClr val="0070C0"/>
                </a:solidFill>
              </a:ln>
            </p:spPr>
            <p:txBody>
              <a:bodyPr wrap="square" rtlCol="0">
                <a:spAutoFit/>
              </a:bodyPr>
              <a:lstStyle/>
              <a:p>
                <a:pPr marL="171450" indent="-171450">
                  <a:lnSpc>
                    <a:spcPct val="150000"/>
                  </a:lnSpc>
                  <a:buFont typeface="Arial" panose="020B0604020202020204" pitchFamily="34" charset="0"/>
                  <a:buChar char="•"/>
                </a:pPr>
                <a:r>
                  <a:rPr lang="ko-KR" altLang="en-US" sz="1200" dirty="0"/>
                  <a:t>귀무가설</a:t>
                </a:r>
                <a:r>
                  <a:rPr lang="en-US" altLang="ko-KR" sz="1200" dirty="0"/>
                  <a:t>(</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𝐻</m:t>
                        </m:r>
                      </m:e>
                      <m:sub>
                        <m:r>
                          <a:rPr lang="en-US" altLang="ko-KR" sz="1200" b="0" i="1" smtClean="0">
                            <a:latin typeface="Cambria Math" panose="02040503050406030204" pitchFamily="18" charset="0"/>
                          </a:rPr>
                          <m:t>0</m:t>
                        </m:r>
                      </m:sub>
                    </m:sSub>
                  </m:oMath>
                </a14:m>
                <a:r>
                  <a:rPr lang="en-US" altLang="ko-KR" sz="1200" dirty="0"/>
                  <a:t>) : </a:t>
                </a:r>
                <a:r>
                  <a:rPr lang="ko-KR" altLang="en-US" sz="1200" dirty="0"/>
                  <a:t>회귀계수 </a:t>
                </a:r>
                <a:r>
                  <a:rPr lang="en-US" altLang="ko-KR" sz="1200" dirty="0"/>
                  <a:t>= 0</a:t>
                </a:r>
              </a:p>
              <a:p>
                <a:pPr marL="171450" indent="-171450">
                  <a:lnSpc>
                    <a:spcPct val="150000"/>
                  </a:lnSpc>
                  <a:buFont typeface="Arial" panose="020B0604020202020204" pitchFamily="34" charset="0"/>
                  <a:buChar char="•"/>
                </a:pPr>
                <a:r>
                  <a:rPr lang="ko-KR" altLang="en-US" sz="1200" dirty="0"/>
                  <a:t>대립가설</a:t>
                </a:r>
                <a:r>
                  <a:rPr lang="en-US" altLang="ko-KR" sz="1200" dirty="0"/>
                  <a:t>(</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𝐻</m:t>
                        </m:r>
                      </m:e>
                      <m:sub>
                        <m:r>
                          <a:rPr lang="en-US" altLang="ko-KR" sz="1200" b="0" i="1" smtClean="0">
                            <a:latin typeface="Cambria Math" panose="02040503050406030204" pitchFamily="18" charset="0"/>
                          </a:rPr>
                          <m:t>1</m:t>
                        </m:r>
                      </m:sub>
                    </m:sSub>
                  </m:oMath>
                </a14:m>
                <a:r>
                  <a:rPr lang="en-US" altLang="ko-KR" sz="1200" dirty="0"/>
                  <a:t>) : </a:t>
                </a:r>
                <a:r>
                  <a:rPr lang="ko-KR" altLang="en-US" sz="1200" dirty="0"/>
                  <a:t>회귀계수</a:t>
                </a:r>
                <a14:m>
                  <m:oMath xmlns:m="http://schemas.openxmlformats.org/officeDocument/2006/math">
                    <m:r>
                      <a:rPr lang="ko-KR" altLang="en-US" sz="1200" i="1" smtClean="0">
                        <a:latin typeface="Cambria Math" panose="02040503050406030204" pitchFamily="18" charset="0"/>
                      </a:rPr>
                      <m:t>≠</m:t>
                    </m:r>
                    <m:r>
                      <a:rPr lang="en-US" altLang="ko-KR" sz="1200" b="0" i="1" smtClean="0">
                        <a:latin typeface="Cambria Math" panose="02040503050406030204" pitchFamily="18" charset="0"/>
                      </a:rPr>
                      <m:t>0</m:t>
                    </m:r>
                  </m:oMath>
                </a14:m>
                <a:endParaRPr lang="ko-KR" altLang="en-US" dirty="0"/>
              </a:p>
            </p:txBody>
          </p:sp>
        </mc:Choice>
        <mc:Fallback xmlns="">
          <p:sp>
            <p:nvSpPr>
              <p:cNvPr id="22" name="TextBox 21">
                <a:extLst>
                  <a:ext uri="{FF2B5EF4-FFF2-40B4-BE49-F238E27FC236}">
                    <a16:creationId xmlns:a16="http://schemas.microsoft.com/office/drawing/2014/main" id="{5C5EA581-7D08-416B-A8E8-31C56585C9C1}"/>
                  </a:ext>
                </a:extLst>
              </p:cNvPr>
              <p:cNvSpPr txBox="1">
                <a:spLocks noRot="1" noChangeAspect="1" noMove="1" noResize="1" noEditPoints="1" noAdjustHandles="1" noChangeArrowheads="1" noChangeShapeType="1" noTextEdit="1"/>
              </p:cNvSpPr>
              <p:nvPr/>
            </p:nvSpPr>
            <p:spPr>
              <a:xfrm>
                <a:off x="458886" y="3813880"/>
                <a:ext cx="2304256" cy="612604"/>
              </a:xfrm>
              <a:prstGeom prst="rect">
                <a:avLst/>
              </a:prstGeom>
              <a:blipFill>
                <a:blip r:embed="rId9"/>
                <a:stretch>
                  <a:fillRect b="-6863"/>
                </a:stretch>
              </a:blipFill>
              <a:ln>
                <a:solidFill>
                  <a:srgbClr val="0070C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13531AF-6F37-4976-B02A-C805FBA9BD92}"/>
                  </a:ext>
                </a:extLst>
              </p:cNvPr>
              <p:cNvSpPr txBox="1"/>
              <p:nvPr/>
            </p:nvSpPr>
            <p:spPr>
              <a:xfrm>
                <a:off x="3483370" y="3883249"/>
                <a:ext cx="2331488" cy="612604"/>
              </a:xfrm>
              <a:prstGeom prst="rect">
                <a:avLst/>
              </a:prstGeom>
              <a:noFill/>
              <a:ln>
                <a:solidFill>
                  <a:srgbClr val="0070C0"/>
                </a:solidFill>
              </a:ln>
            </p:spPr>
            <p:txBody>
              <a:bodyPr wrap="square" rtlCol="0">
                <a:spAutoFit/>
              </a:bodyPr>
              <a:lstStyle/>
              <a:p>
                <a:pPr marL="171450" indent="-171450">
                  <a:lnSpc>
                    <a:spcPct val="150000"/>
                  </a:lnSpc>
                  <a:buFont typeface="Arial" panose="020B0604020202020204" pitchFamily="34" charset="0"/>
                  <a:buChar char="•"/>
                </a:pPr>
                <a:r>
                  <a:rPr lang="ko-KR" altLang="en-US" sz="1200" dirty="0"/>
                  <a:t>귀무가설</a:t>
                </a:r>
                <a:r>
                  <a:rPr lang="en-US" altLang="ko-KR" sz="1200" dirty="0"/>
                  <a:t>(</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𝐻</m:t>
                        </m:r>
                      </m:e>
                      <m:sub>
                        <m:r>
                          <a:rPr lang="en-US" altLang="ko-KR" sz="1200" b="0" i="1" smtClean="0">
                            <a:latin typeface="Cambria Math" panose="02040503050406030204" pitchFamily="18" charset="0"/>
                          </a:rPr>
                          <m:t>0</m:t>
                        </m:r>
                      </m:sub>
                    </m:sSub>
                  </m:oMath>
                </a14:m>
                <a:r>
                  <a:rPr lang="en-US" altLang="ko-KR" sz="1200" dirty="0"/>
                  <a:t>) : </a:t>
                </a:r>
                <a14:m>
                  <m:oMath xmlns:m="http://schemas.openxmlformats.org/officeDocument/2006/math">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𝜇</m:t>
                        </m:r>
                      </m:e>
                      <m:sub>
                        <m:r>
                          <a:rPr lang="en-US" altLang="ko-KR" sz="1200" b="0" i="1" smtClean="0">
                            <a:latin typeface="Cambria Math" panose="02040503050406030204" pitchFamily="18" charset="0"/>
                          </a:rPr>
                          <m:t>𝐴</m:t>
                        </m:r>
                      </m:sub>
                    </m:sSub>
                  </m:oMath>
                </a14:m>
                <a:r>
                  <a:rPr lang="en-US" altLang="ko-KR" sz="1200" dirty="0"/>
                  <a:t> =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b="0" i="1" smtClean="0">
                            <a:latin typeface="Cambria Math" panose="02040503050406030204" pitchFamily="18" charset="0"/>
                          </a:rPr>
                          <m:t>𝐵</m:t>
                        </m:r>
                      </m:sub>
                    </m:sSub>
                  </m:oMath>
                </a14:m>
                <a:r>
                  <a:rPr lang="en-US" altLang="ko-KR" sz="1200" dirty="0"/>
                  <a:t>  </a:t>
                </a:r>
              </a:p>
              <a:p>
                <a:pPr marL="171450" indent="-171450">
                  <a:lnSpc>
                    <a:spcPct val="150000"/>
                  </a:lnSpc>
                  <a:buFont typeface="Arial" panose="020B0604020202020204" pitchFamily="34" charset="0"/>
                  <a:buChar char="•"/>
                </a:pPr>
                <a:r>
                  <a:rPr lang="ko-KR" altLang="en-US" sz="1200" dirty="0"/>
                  <a:t>대립가설</a:t>
                </a:r>
                <a:r>
                  <a:rPr lang="en-US" altLang="ko-KR" sz="1200" dirty="0"/>
                  <a:t>(</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i="1">
                            <a:latin typeface="Cambria Math" panose="02040503050406030204" pitchFamily="18" charset="0"/>
                          </a:rPr>
                          <m:t>𝐻</m:t>
                        </m:r>
                      </m:e>
                      <m:sub>
                        <m:r>
                          <a:rPr lang="en-US" altLang="ko-KR" sz="1200" b="0" i="1" smtClean="0">
                            <a:latin typeface="Cambria Math" panose="02040503050406030204" pitchFamily="18" charset="0"/>
                          </a:rPr>
                          <m:t>1</m:t>
                        </m:r>
                      </m:sub>
                    </m:sSub>
                  </m:oMath>
                </a14:m>
                <a:r>
                  <a:rPr lang="en-US" altLang="ko-KR" sz="1200" dirty="0"/>
                  <a:t>)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i="1">
                            <a:latin typeface="Cambria Math" panose="02040503050406030204" pitchFamily="18" charset="0"/>
                          </a:rPr>
                          <m:t>𝐴</m:t>
                        </m:r>
                      </m:sub>
                    </m:sSub>
                  </m:oMath>
                </a14:m>
                <a:r>
                  <a:rPr lang="en-US" altLang="ko-KR" sz="1200" dirty="0"/>
                  <a:t> </a:t>
                </a:r>
                <a14:m>
                  <m:oMath xmlns:m="http://schemas.openxmlformats.org/officeDocument/2006/math">
                    <m:r>
                      <a:rPr lang="ko-KR" altLang="en-US" sz="1200" i="1">
                        <a:latin typeface="Cambria Math" panose="02040503050406030204" pitchFamily="18" charset="0"/>
                      </a:rPr>
                      <m:t>≠ </m:t>
                    </m:r>
                  </m:oMath>
                </a14:m>
                <a:r>
                  <a:rPr lang="en-US" altLang="ko-KR" sz="1200" dirty="0"/>
                  <a:t> </a:t>
                </a:r>
                <a14:m>
                  <m:oMath xmlns:m="http://schemas.openxmlformats.org/officeDocument/2006/math">
                    <m:sSub>
                      <m:sSubPr>
                        <m:ctrlPr>
                          <a:rPr lang="en-US" altLang="ko-KR" sz="1200" i="1">
                            <a:latin typeface="Cambria Math" panose="02040503050406030204" pitchFamily="18" charset="0"/>
                          </a:rPr>
                        </m:ctrlPr>
                      </m:sSubPr>
                      <m:e>
                        <m:r>
                          <a:rPr lang="ko-KR" altLang="en-US" sz="1200" i="1">
                            <a:latin typeface="Cambria Math" panose="02040503050406030204" pitchFamily="18" charset="0"/>
                          </a:rPr>
                          <m:t>𝜇</m:t>
                        </m:r>
                      </m:e>
                      <m:sub>
                        <m:r>
                          <a:rPr lang="en-US" altLang="ko-KR" sz="1200" i="1">
                            <a:latin typeface="Cambria Math" panose="02040503050406030204" pitchFamily="18" charset="0"/>
                          </a:rPr>
                          <m:t>𝐵</m:t>
                        </m:r>
                      </m:sub>
                    </m:sSub>
                  </m:oMath>
                </a14:m>
                <a:endParaRPr lang="ko-KR" altLang="en-US" dirty="0"/>
              </a:p>
            </p:txBody>
          </p:sp>
        </mc:Choice>
        <mc:Fallback xmlns="">
          <p:sp>
            <p:nvSpPr>
              <p:cNvPr id="23" name="TextBox 22">
                <a:extLst>
                  <a:ext uri="{FF2B5EF4-FFF2-40B4-BE49-F238E27FC236}">
                    <a16:creationId xmlns:a16="http://schemas.microsoft.com/office/drawing/2014/main" id="{713531AF-6F37-4976-B02A-C805FBA9BD92}"/>
                  </a:ext>
                </a:extLst>
              </p:cNvPr>
              <p:cNvSpPr txBox="1">
                <a:spLocks noRot="1" noChangeAspect="1" noMove="1" noResize="1" noEditPoints="1" noAdjustHandles="1" noChangeArrowheads="1" noChangeShapeType="1" noTextEdit="1"/>
              </p:cNvSpPr>
              <p:nvPr/>
            </p:nvSpPr>
            <p:spPr>
              <a:xfrm>
                <a:off x="3483370" y="3883249"/>
                <a:ext cx="2331488" cy="612604"/>
              </a:xfrm>
              <a:prstGeom prst="rect">
                <a:avLst/>
              </a:prstGeom>
              <a:blipFill>
                <a:blip r:embed="rId10"/>
                <a:stretch>
                  <a:fillRect b="-5825"/>
                </a:stretch>
              </a:blipFill>
              <a:ln>
                <a:solidFill>
                  <a:srgbClr val="0070C0"/>
                </a:solidFill>
              </a:ln>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78E64C3D-B9DA-49DD-B441-50A187F73A7F}"/>
              </a:ext>
            </a:extLst>
          </p:cNvPr>
          <p:cNvSpPr/>
          <p:nvPr/>
        </p:nvSpPr>
        <p:spPr>
          <a:xfrm>
            <a:off x="424692" y="1314387"/>
            <a:ext cx="6264696" cy="376257"/>
          </a:xfrm>
          <a:prstGeom prst="rect">
            <a:avLst/>
          </a:prstGeom>
        </p:spPr>
        <p:txBody>
          <a:bodyPr wrap="square">
            <a:spAutoFit/>
          </a:bodyPr>
          <a:lstStyle/>
          <a:p>
            <a:pPr>
              <a:lnSpc>
                <a:spcPct val="150000"/>
              </a:lnSpc>
            </a:pPr>
            <a:r>
              <a:rPr lang="en-US" altLang="ko-KR" sz="1400" b="1" dirty="0"/>
              <a:t>* </a:t>
            </a:r>
            <a:r>
              <a:rPr lang="ko-KR" altLang="en-US" sz="1400" b="1" dirty="0"/>
              <a:t>회귀분석에서 회귀계수에 대한 </a:t>
            </a:r>
            <a:r>
              <a:rPr lang="en-US" altLang="ko-KR" sz="1400" b="1" dirty="0"/>
              <a:t>t-test</a:t>
            </a:r>
            <a:r>
              <a:rPr lang="ko-KR" altLang="en-US" sz="1400" b="1" dirty="0"/>
              <a:t>를 하는 이유</a:t>
            </a:r>
            <a:r>
              <a:rPr lang="en-US" altLang="ko-KR" sz="1400" b="1" dirty="0"/>
              <a:t>?</a:t>
            </a:r>
          </a:p>
        </p:txBody>
      </p:sp>
      <p:sp>
        <p:nvSpPr>
          <p:cNvPr id="19" name="TextBox 18">
            <a:extLst>
              <a:ext uri="{FF2B5EF4-FFF2-40B4-BE49-F238E27FC236}">
                <a16:creationId xmlns:a16="http://schemas.microsoft.com/office/drawing/2014/main" id="{B91E853A-19B9-4C88-BD94-49D8DB70DA43}"/>
              </a:ext>
            </a:extLst>
          </p:cNvPr>
          <p:cNvSpPr txBox="1"/>
          <p:nvPr/>
        </p:nvSpPr>
        <p:spPr>
          <a:xfrm>
            <a:off x="423701" y="1031719"/>
            <a:ext cx="3033034" cy="307777"/>
          </a:xfrm>
          <a:prstGeom prst="rect">
            <a:avLst/>
          </a:prstGeom>
          <a:solidFill>
            <a:schemeClr val="accent2">
              <a:lumMod val="20000"/>
              <a:lumOff val="80000"/>
            </a:schemeClr>
          </a:solidFill>
          <a:ln>
            <a:solidFill>
              <a:schemeClr val="accent1">
                <a:lumMod val="75000"/>
              </a:schemeClr>
            </a:solidFill>
          </a:ln>
        </p:spPr>
        <p:txBody>
          <a:bodyPr wrap="square" rtlCol="0">
            <a:spAutoFit/>
          </a:bodyPr>
          <a:lstStyle/>
          <a:p>
            <a:r>
              <a:rPr lang="en-US" altLang="ko-KR" sz="1400" b="1" dirty="0"/>
              <a:t>2. 3 </a:t>
            </a:r>
            <a:r>
              <a:rPr lang="ko-KR" altLang="en-US" sz="1400" b="1" dirty="0"/>
              <a:t>회귀계수 </a:t>
            </a:r>
            <a:r>
              <a:rPr lang="en-US" altLang="ko-KR" sz="1400" b="1" dirty="0"/>
              <a:t>(</a:t>
            </a:r>
            <a:r>
              <a:rPr lang="ko-KR" altLang="en-US" sz="1400" b="1" dirty="0"/>
              <a:t>기울기</a:t>
            </a:r>
            <a:r>
              <a:rPr lang="en-US" altLang="ko-KR" sz="1400" b="1" dirty="0"/>
              <a:t>) </a:t>
            </a:r>
            <a:r>
              <a:rPr lang="ko-KR" altLang="en-US" sz="1400" b="1" dirty="0"/>
              <a:t>검증 </a:t>
            </a:r>
            <a:r>
              <a:rPr lang="en-US" altLang="ko-KR" sz="1400" b="1" dirty="0"/>
              <a:t>: t-test</a:t>
            </a:r>
          </a:p>
        </p:txBody>
      </p:sp>
      <p:sp>
        <p:nvSpPr>
          <p:cNvPr id="25" name="TextBox 24">
            <a:extLst>
              <a:ext uri="{FF2B5EF4-FFF2-40B4-BE49-F238E27FC236}">
                <a16:creationId xmlns:a16="http://schemas.microsoft.com/office/drawing/2014/main" id="{4A06BF18-A75D-407D-B809-D286E1B50D9C}"/>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26" name="제목 1">
            <a:extLst>
              <a:ext uri="{FF2B5EF4-FFF2-40B4-BE49-F238E27FC236}">
                <a16:creationId xmlns:a16="http://schemas.microsoft.com/office/drawing/2014/main" id="{7E6CC1FE-232F-45A0-A7ED-8A4D4D5CFE56}"/>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3907697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a:extLst>
              <a:ext uri="{FF2B5EF4-FFF2-40B4-BE49-F238E27FC236}">
                <a16:creationId xmlns:a16="http://schemas.microsoft.com/office/drawing/2014/main" id="{2AFB1DA7-3469-4FBC-BC4A-AB1FEEEFBD1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바닥글 개체 틀 4">
            <a:extLst>
              <a:ext uri="{FF2B5EF4-FFF2-40B4-BE49-F238E27FC236}">
                <a16:creationId xmlns:a16="http://schemas.microsoft.com/office/drawing/2014/main" id="{6CA187AC-2388-4822-9954-E33BEC37CF9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51512178-5B67-4FD5-977E-2A2DE1E47D5D}"/>
              </a:ext>
            </a:extLst>
          </p:cNvPr>
          <p:cNvSpPr>
            <a:spLocks noGrp="1"/>
          </p:cNvSpPr>
          <p:nvPr>
            <p:ph type="sldNum" sz="quarter" idx="12"/>
          </p:nvPr>
        </p:nvSpPr>
        <p:spPr/>
        <p:txBody>
          <a:bodyPr/>
          <a:lstStyle/>
          <a:p>
            <a:fld id="{DE77BB65-F969-4654-BF30-45C70C1BE112}" type="slidenum">
              <a:rPr lang="ko-KR" altLang="en-US" smtClean="0"/>
              <a:pPr/>
              <a:t>6</a:t>
            </a:fld>
            <a:endParaRPr lang="ko-KR" altLang="en-US"/>
          </a:p>
        </p:txBody>
      </p:sp>
      <p:sp>
        <p:nvSpPr>
          <p:cNvPr id="14" name="제목 1">
            <a:extLst>
              <a:ext uri="{FF2B5EF4-FFF2-40B4-BE49-F238E27FC236}">
                <a16:creationId xmlns:a16="http://schemas.microsoft.com/office/drawing/2014/main" id="{9761D154-2258-4D25-8597-BA0EDAE7A036}"/>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사전 준비 </a:t>
            </a:r>
            <a:endParaRPr lang="ko-KR" altLang="en-US" sz="1500" dirty="0"/>
          </a:p>
        </p:txBody>
      </p:sp>
      <p:graphicFrame>
        <p:nvGraphicFramePr>
          <p:cNvPr id="16" name="표 15">
            <a:extLst>
              <a:ext uri="{FF2B5EF4-FFF2-40B4-BE49-F238E27FC236}">
                <a16:creationId xmlns:a16="http://schemas.microsoft.com/office/drawing/2014/main" id="{109563FE-824B-4C0E-A7B8-4CA763ED2716}"/>
              </a:ext>
            </a:extLst>
          </p:cNvPr>
          <p:cNvGraphicFramePr>
            <a:graphicFrameLocks noGrp="1"/>
          </p:cNvGraphicFramePr>
          <p:nvPr>
            <p:extLst>
              <p:ext uri="{D42A27DB-BD31-4B8C-83A1-F6EECF244321}">
                <p14:modId xmlns:p14="http://schemas.microsoft.com/office/powerpoint/2010/main" val="2564980692"/>
              </p:ext>
            </p:extLst>
          </p:nvPr>
        </p:nvGraphicFramePr>
        <p:xfrm>
          <a:off x="183982" y="2319722"/>
          <a:ext cx="8726866" cy="4403304"/>
        </p:xfrm>
        <a:graphic>
          <a:graphicData uri="http://schemas.openxmlformats.org/drawingml/2006/table">
            <a:tbl>
              <a:tblPr firstRow="1" bandRow="1">
                <a:tableStyleId>{7DF18680-E054-41AD-8BC1-D1AEF772440D}</a:tableStyleId>
              </a:tblPr>
              <a:tblGrid>
                <a:gridCol w="1494880">
                  <a:extLst>
                    <a:ext uri="{9D8B030D-6E8A-4147-A177-3AD203B41FA5}">
                      <a16:colId xmlns:a16="http://schemas.microsoft.com/office/drawing/2014/main" val="3337919647"/>
                    </a:ext>
                  </a:extLst>
                </a:gridCol>
                <a:gridCol w="985277">
                  <a:extLst>
                    <a:ext uri="{9D8B030D-6E8A-4147-A177-3AD203B41FA5}">
                      <a16:colId xmlns:a16="http://schemas.microsoft.com/office/drawing/2014/main" val="3575308661"/>
                    </a:ext>
                  </a:extLst>
                </a:gridCol>
                <a:gridCol w="3437088">
                  <a:extLst>
                    <a:ext uri="{9D8B030D-6E8A-4147-A177-3AD203B41FA5}">
                      <a16:colId xmlns:a16="http://schemas.microsoft.com/office/drawing/2014/main" val="1279169871"/>
                    </a:ext>
                  </a:extLst>
                </a:gridCol>
                <a:gridCol w="1597556">
                  <a:extLst>
                    <a:ext uri="{9D8B030D-6E8A-4147-A177-3AD203B41FA5}">
                      <a16:colId xmlns:a16="http://schemas.microsoft.com/office/drawing/2014/main" val="2956639103"/>
                    </a:ext>
                  </a:extLst>
                </a:gridCol>
                <a:gridCol w="1212065">
                  <a:extLst>
                    <a:ext uri="{9D8B030D-6E8A-4147-A177-3AD203B41FA5}">
                      <a16:colId xmlns:a16="http://schemas.microsoft.com/office/drawing/2014/main" val="476266774"/>
                    </a:ext>
                  </a:extLst>
                </a:gridCol>
              </a:tblGrid>
              <a:tr h="399098">
                <a:tc gridSpan="2">
                  <a:txBody>
                    <a:bodyPr/>
                    <a:lstStyle/>
                    <a:p>
                      <a:pPr algn="ctr" latinLnBrk="1"/>
                      <a:r>
                        <a:rPr lang="ko-KR" altLang="en-US" sz="1100" b="1" dirty="0"/>
                        <a:t>구분</a:t>
                      </a:r>
                    </a:p>
                  </a:txBody>
                  <a:tcPr/>
                </a:tc>
                <a:tc hMerge="1">
                  <a:txBody>
                    <a:bodyPr/>
                    <a:lstStyle/>
                    <a:p>
                      <a:pPr latinLnBrk="1"/>
                      <a:endParaRPr lang="ko-KR" altLang="en-US"/>
                    </a:p>
                  </a:txBody>
                  <a:tcPr/>
                </a:tc>
                <a:tc>
                  <a:txBody>
                    <a:bodyPr/>
                    <a:lstStyle/>
                    <a:p>
                      <a:pPr algn="ctr" latinLnBrk="1"/>
                      <a:r>
                        <a:rPr lang="ko-KR" altLang="en-US" sz="1100" b="1" dirty="0"/>
                        <a:t>내용</a:t>
                      </a:r>
                    </a:p>
                  </a:txBody>
                  <a:tcPr/>
                </a:tc>
                <a:tc>
                  <a:txBody>
                    <a:bodyPr/>
                    <a:lstStyle/>
                    <a:p>
                      <a:pPr algn="ctr" latinLnBrk="1"/>
                      <a:r>
                        <a:rPr lang="ko-KR" altLang="en-US" sz="1100" b="1" dirty="0"/>
                        <a:t>사례</a:t>
                      </a:r>
                    </a:p>
                  </a:txBody>
                  <a:tcPr/>
                </a:tc>
                <a:tc>
                  <a:txBody>
                    <a:bodyPr/>
                    <a:lstStyle/>
                    <a:p>
                      <a:pPr algn="ctr" latinLnBrk="1"/>
                      <a:r>
                        <a:rPr lang="ko-KR" altLang="en-US" sz="1100" b="1" dirty="0"/>
                        <a:t>통계방법</a:t>
                      </a:r>
                    </a:p>
                  </a:txBody>
                  <a:tcPr/>
                </a:tc>
                <a:extLst>
                  <a:ext uri="{0D108BD9-81ED-4DB2-BD59-A6C34878D82A}">
                    <a16:rowId xmlns:a16="http://schemas.microsoft.com/office/drawing/2014/main" val="305054430"/>
                  </a:ext>
                </a:extLst>
              </a:tr>
              <a:tr h="1102308">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1" dirty="0">
                          <a:highlight>
                            <a:srgbClr val="FFFF00"/>
                          </a:highlight>
                        </a:rPr>
                        <a:t>양적 척도</a:t>
                      </a:r>
                      <a:endParaRPr lang="en-US" altLang="ko-KR" sz="1200" b="1" dirty="0">
                        <a:highlight>
                          <a:srgbClr val="FFFF00"/>
                        </a:highlight>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highlight>
                            <a:srgbClr val="FFFF00"/>
                          </a:highlight>
                        </a:rPr>
                        <a:t>/ </a:t>
                      </a:r>
                      <a:r>
                        <a:rPr lang="ko-KR" altLang="en-US" sz="1000" dirty="0">
                          <a:highlight>
                            <a:srgbClr val="FFFF00"/>
                          </a:highlight>
                        </a:rPr>
                        <a:t>수치형 </a:t>
                      </a:r>
                      <a:r>
                        <a:rPr lang="en-US" altLang="ko-KR" sz="1000" dirty="0">
                          <a:highlight>
                            <a:srgbClr val="FFFF00"/>
                          </a:highlight>
                        </a:rPr>
                        <a:t>(numerical</a:t>
                      </a:r>
                      <a:r>
                        <a:rPr lang="en-US" altLang="ko-KR" sz="1000" dirty="0"/>
                        <a:t>)</a:t>
                      </a:r>
                      <a:r>
                        <a:rPr lang="ko-KR" altLang="en-US" sz="1000" dirty="0"/>
                        <a:t>자료</a:t>
                      </a: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dirty="0" err="1"/>
                        <a:t>수치형자료</a:t>
                      </a:r>
                      <a:r>
                        <a:rPr lang="en-US" altLang="ko-KR" sz="1000" dirty="0"/>
                        <a:t>. </a:t>
                      </a:r>
                      <a:r>
                        <a:rPr lang="ko-KR" altLang="en-US" sz="1000" dirty="0"/>
                        <a:t>숫자들의 크기 차이를 계산할 수 있는 척도</a:t>
                      </a:r>
                      <a:endParaRPr lang="en-US" altLang="ko-KR" sz="10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dirty="0"/>
                        <a:t>(</a:t>
                      </a:r>
                      <a:r>
                        <a:rPr lang="ko-KR" altLang="en-US" sz="1000" dirty="0" err="1"/>
                        <a:t>연속형변수</a:t>
                      </a:r>
                      <a:r>
                        <a:rPr lang="en-US" altLang="ko-KR" sz="1000" dirty="0"/>
                        <a:t>)</a:t>
                      </a:r>
                      <a:endParaRPr lang="ko-KR" altLang="en-US" sz="1000" dirty="0"/>
                    </a:p>
                    <a:p>
                      <a:pPr algn="ctr" latinLnBrk="1"/>
                      <a:endParaRPr lang="ko-KR" altLang="en-US" sz="1000" b="1"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1" kern="1200" dirty="0">
                          <a:solidFill>
                            <a:schemeClr val="dk1"/>
                          </a:solidFill>
                          <a:effectLst/>
                          <a:latin typeface="+mn-lt"/>
                          <a:ea typeface="+mn-ea"/>
                          <a:cs typeface="+mn-cs"/>
                        </a:rPr>
                        <a:t>비율척도</a:t>
                      </a:r>
                    </a:p>
                    <a:p>
                      <a:pPr algn="ctr" latinLnBrk="1">
                        <a:lnSpc>
                          <a:spcPct val="100000"/>
                        </a:lnSpc>
                      </a:pPr>
                      <a:endParaRPr lang="ko-KR" altLang="en-US" sz="1200" b="1" dirty="0"/>
                    </a:p>
                  </a:txBody>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kern="1200" dirty="0">
                          <a:solidFill>
                            <a:schemeClr val="dk1"/>
                          </a:solidFill>
                          <a:effectLst/>
                          <a:latin typeface="+mn-lt"/>
                          <a:ea typeface="+mn-ea"/>
                          <a:cs typeface="+mn-cs"/>
                        </a:rPr>
                        <a:t>수치가 크기의 </a:t>
                      </a:r>
                      <a:r>
                        <a:rPr lang="ko-KR" altLang="en-US" sz="1000" kern="1200" dirty="0" err="1">
                          <a:solidFill>
                            <a:schemeClr val="dk1"/>
                          </a:solidFill>
                          <a:effectLst/>
                          <a:latin typeface="+mn-lt"/>
                          <a:ea typeface="+mn-ea"/>
                          <a:cs typeface="+mn-cs"/>
                        </a:rPr>
                        <a:t>차이뿐</a:t>
                      </a:r>
                      <a:r>
                        <a:rPr lang="ko-KR" altLang="en-US" sz="1000" kern="1200" dirty="0">
                          <a:solidFill>
                            <a:schemeClr val="dk1"/>
                          </a:solidFill>
                          <a:effectLst/>
                          <a:latin typeface="+mn-lt"/>
                          <a:ea typeface="+mn-ea"/>
                          <a:cs typeface="+mn-cs"/>
                        </a:rPr>
                        <a:t> 아니라</a:t>
                      </a:r>
                      <a:r>
                        <a:rPr lang="en-US" altLang="ko-KR" sz="1000" kern="1200" dirty="0">
                          <a:solidFill>
                            <a:schemeClr val="dk1"/>
                          </a:solidFill>
                          <a:effectLst/>
                          <a:latin typeface="+mn-lt"/>
                          <a:ea typeface="+mn-ea"/>
                          <a:cs typeface="+mn-cs"/>
                        </a:rPr>
                        <a:t>, </a:t>
                      </a:r>
                      <a:r>
                        <a:rPr lang="ko-KR" altLang="en-US" sz="1000" kern="1200" dirty="0">
                          <a:solidFill>
                            <a:schemeClr val="dk1"/>
                          </a:solidFill>
                          <a:effectLst/>
                          <a:latin typeface="+mn-lt"/>
                          <a:ea typeface="+mn-ea"/>
                          <a:cs typeface="+mn-cs"/>
                        </a:rPr>
                        <a:t>그 비율까지 나타내 주는 것</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kern="1200" dirty="0">
                          <a:solidFill>
                            <a:schemeClr val="dk1"/>
                          </a:solidFill>
                          <a:effectLst/>
                          <a:latin typeface="+mn-lt"/>
                          <a:ea typeface="+mn-ea"/>
                          <a:cs typeface="+mn-cs"/>
                        </a:rPr>
                        <a:t>하나의 측정치가 다른 측정치의 몇 배가 되느냐 하는 비율의 정보를 가르쳐 줄 수 있는 척도</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kern="1200" dirty="0">
                          <a:solidFill>
                            <a:schemeClr val="dk1"/>
                          </a:solidFill>
                          <a:effectLst/>
                          <a:latin typeface="+mn-lt"/>
                          <a:ea typeface="+mn-ea"/>
                          <a:cs typeface="+mn-cs"/>
                        </a:rPr>
                        <a:t>명목</a:t>
                      </a:r>
                      <a:r>
                        <a:rPr lang="en-US" altLang="ko-KR" sz="1000" kern="1200" dirty="0">
                          <a:solidFill>
                            <a:schemeClr val="dk1"/>
                          </a:solidFill>
                          <a:effectLst/>
                          <a:latin typeface="+mn-lt"/>
                          <a:ea typeface="+mn-ea"/>
                          <a:cs typeface="+mn-cs"/>
                        </a:rPr>
                        <a:t>,</a:t>
                      </a:r>
                      <a:r>
                        <a:rPr lang="ko-KR" altLang="en-US" sz="1000" kern="1200" dirty="0">
                          <a:solidFill>
                            <a:schemeClr val="dk1"/>
                          </a:solidFill>
                          <a:effectLst/>
                          <a:latin typeface="+mn-lt"/>
                          <a:ea typeface="+mn-ea"/>
                          <a:cs typeface="+mn-cs"/>
                        </a:rPr>
                        <a:t>서열</a:t>
                      </a:r>
                      <a:r>
                        <a:rPr lang="en-US" altLang="ko-KR" sz="1000" kern="1200" dirty="0">
                          <a:solidFill>
                            <a:schemeClr val="dk1"/>
                          </a:solidFill>
                          <a:effectLst/>
                          <a:latin typeface="+mn-lt"/>
                          <a:ea typeface="+mn-ea"/>
                          <a:cs typeface="+mn-cs"/>
                        </a:rPr>
                        <a:t>, </a:t>
                      </a:r>
                      <a:r>
                        <a:rPr lang="ko-KR" altLang="en-US" sz="1000" kern="1200" dirty="0" err="1">
                          <a:solidFill>
                            <a:schemeClr val="dk1"/>
                          </a:solidFill>
                          <a:effectLst/>
                          <a:latin typeface="+mn-lt"/>
                          <a:ea typeface="+mn-ea"/>
                          <a:cs typeface="+mn-cs"/>
                        </a:rPr>
                        <a:t>등간척도에</a:t>
                      </a:r>
                      <a:r>
                        <a:rPr lang="ko-KR" altLang="en-US" sz="1000" kern="1200" dirty="0">
                          <a:solidFill>
                            <a:schemeClr val="dk1"/>
                          </a:solidFill>
                          <a:effectLst/>
                          <a:latin typeface="+mn-lt"/>
                          <a:ea typeface="+mn-ea"/>
                          <a:cs typeface="+mn-cs"/>
                        </a:rPr>
                        <a:t> 대한 정보 포함</a:t>
                      </a:r>
                      <a:endParaRPr lang="en-US" altLang="ko-KR" sz="1000" kern="1200" dirty="0">
                        <a:solidFill>
                          <a:schemeClr val="dk1"/>
                        </a:solidFill>
                        <a:effectLst/>
                        <a:latin typeface="+mn-lt"/>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kern="1200" dirty="0" err="1">
                          <a:solidFill>
                            <a:schemeClr val="dk1"/>
                          </a:solidFill>
                          <a:effectLst/>
                          <a:latin typeface="+mn-lt"/>
                          <a:ea typeface="+mn-ea"/>
                          <a:cs typeface="+mn-cs"/>
                        </a:rPr>
                        <a:t>동간성</a:t>
                      </a:r>
                      <a:r>
                        <a:rPr lang="en-US" altLang="ko-KR" sz="1000" kern="1200" dirty="0">
                          <a:solidFill>
                            <a:schemeClr val="dk1"/>
                          </a:solidFill>
                          <a:effectLst/>
                          <a:latin typeface="+mn-lt"/>
                          <a:ea typeface="+mn-ea"/>
                          <a:cs typeface="+mn-cs"/>
                        </a:rPr>
                        <a:t>, </a:t>
                      </a:r>
                      <a:r>
                        <a:rPr lang="ko-KR" altLang="en-US" sz="1000" kern="1200" dirty="0" err="1">
                          <a:solidFill>
                            <a:schemeClr val="dk1"/>
                          </a:solidFill>
                          <a:effectLst/>
                          <a:latin typeface="+mn-lt"/>
                          <a:ea typeface="+mn-ea"/>
                          <a:cs typeface="+mn-cs"/>
                        </a:rPr>
                        <a:t>절대영점을</a:t>
                      </a:r>
                      <a:r>
                        <a:rPr lang="ko-KR" altLang="en-US" sz="1000" kern="1200" dirty="0">
                          <a:solidFill>
                            <a:schemeClr val="dk1"/>
                          </a:solidFill>
                          <a:effectLst/>
                          <a:latin typeface="+mn-lt"/>
                          <a:ea typeface="+mn-ea"/>
                          <a:cs typeface="+mn-cs"/>
                        </a:rPr>
                        <a:t> 갖추고 있어 가감승제가 가능해 통계적 조작이 가능</a:t>
                      </a:r>
                      <a:endParaRPr lang="ko-KR" altLang="en-US" sz="1000" dirty="0"/>
                    </a:p>
                  </a:txBody>
                  <a:tcPr/>
                </a:tc>
                <a:tc>
                  <a:txBody>
                    <a:bodyPr/>
                    <a:lstStyle/>
                    <a:p>
                      <a:pPr fontAlgn="base" latinLnBrk="1">
                        <a:lnSpc>
                          <a:spcPct val="100000"/>
                        </a:lnSpc>
                      </a:pPr>
                      <a:r>
                        <a:rPr lang="ko-KR" altLang="en-US" sz="1000" kern="1200" dirty="0">
                          <a:solidFill>
                            <a:schemeClr val="dk1"/>
                          </a:solidFill>
                          <a:effectLst/>
                          <a:latin typeface="+mn-lt"/>
                          <a:ea typeface="+mn-ea"/>
                          <a:cs typeface="+mn-cs"/>
                        </a:rPr>
                        <a:t>원점수를 가공해서 얻은 표준점수인 </a:t>
                      </a:r>
                      <a:r>
                        <a:rPr lang="en-US" altLang="ko-KR" sz="1000" kern="1200" dirty="0">
                          <a:solidFill>
                            <a:schemeClr val="dk1"/>
                          </a:solidFill>
                          <a:effectLst/>
                          <a:latin typeface="+mn-lt"/>
                          <a:ea typeface="+mn-ea"/>
                          <a:cs typeface="+mn-cs"/>
                        </a:rPr>
                        <a:t>Z</a:t>
                      </a:r>
                      <a:r>
                        <a:rPr lang="ko-KR" altLang="en-US" sz="1000" kern="1200" dirty="0">
                          <a:solidFill>
                            <a:schemeClr val="dk1"/>
                          </a:solidFill>
                          <a:effectLst/>
                          <a:latin typeface="+mn-lt"/>
                          <a:ea typeface="+mn-ea"/>
                          <a:cs typeface="+mn-cs"/>
                        </a:rPr>
                        <a:t>점수</a:t>
                      </a:r>
                      <a:r>
                        <a:rPr lang="en-US" altLang="ko-KR" sz="1000" kern="1200" dirty="0">
                          <a:solidFill>
                            <a:schemeClr val="dk1"/>
                          </a:solidFill>
                          <a:effectLst/>
                          <a:latin typeface="+mn-lt"/>
                          <a:ea typeface="+mn-ea"/>
                          <a:cs typeface="+mn-cs"/>
                        </a:rPr>
                        <a:t>, T</a:t>
                      </a:r>
                      <a:r>
                        <a:rPr lang="ko-KR" altLang="en-US" sz="1000" kern="1200" dirty="0">
                          <a:solidFill>
                            <a:schemeClr val="dk1"/>
                          </a:solidFill>
                          <a:effectLst/>
                          <a:latin typeface="+mn-lt"/>
                          <a:ea typeface="+mn-ea"/>
                          <a:cs typeface="+mn-cs"/>
                        </a:rPr>
                        <a:t>점수</a:t>
                      </a:r>
                      <a:endParaRPr lang="en-US" altLang="ko-KR" sz="1000" kern="1200" dirty="0">
                        <a:solidFill>
                          <a:schemeClr val="dk1"/>
                        </a:solidFill>
                        <a:effectLst/>
                        <a:latin typeface="+mn-lt"/>
                        <a:ea typeface="+mn-ea"/>
                        <a:cs typeface="+mn-cs"/>
                      </a:endParaRPr>
                    </a:p>
                    <a:p>
                      <a:pPr fontAlgn="base" latinLnBrk="1">
                        <a:lnSpc>
                          <a:spcPct val="100000"/>
                        </a:lnSpc>
                      </a:pPr>
                      <a:r>
                        <a:rPr lang="en-US" altLang="ko-KR" sz="1000" kern="1200" dirty="0">
                          <a:solidFill>
                            <a:schemeClr val="dk1"/>
                          </a:solidFill>
                          <a:effectLst/>
                          <a:latin typeface="+mn-lt"/>
                          <a:ea typeface="+mn-ea"/>
                          <a:cs typeface="+mn-cs"/>
                        </a:rPr>
                        <a:t> IQ</a:t>
                      </a:r>
                      <a:r>
                        <a:rPr lang="ko-KR" altLang="en-US" sz="1000" kern="1200" dirty="0">
                          <a:solidFill>
                            <a:schemeClr val="dk1"/>
                          </a:solidFill>
                          <a:effectLst/>
                          <a:latin typeface="+mn-lt"/>
                          <a:ea typeface="+mn-ea"/>
                          <a:cs typeface="+mn-cs"/>
                        </a:rPr>
                        <a:t>검사의 원점수를 가공해서 얻은 편차 </a:t>
                      </a:r>
                      <a:r>
                        <a:rPr lang="en-US" altLang="ko-KR" sz="1000" kern="1200" dirty="0">
                          <a:solidFill>
                            <a:schemeClr val="dk1"/>
                          </a:solidFill>
                          <a:effectLst/>
                          <a:latin typeface="+mn-lt"/>
                          <a:ea typeface="+mn-ea"/>
                          <a:cs typeface="+mn-cs"/>
                        </a:rPr>
                        <a:t>IQ </a:t>
                      </a:r>
                      <a:r>
                        <a:rPr lang="ko-KR" altLang="en-US" sz="1000" kern="1200" dirty="0">
                          <a:solidFill>
                            <a:schemeClr val="dk1"/>
                          </a:solidFill>
                          <a:effectLst/>
                          <a:latin typeface="+mn-lt"/>
                          <a:ea typeface="+mn-ea"/>
                          <a:cs typeface="+mn-cs"/>
                        </a:rPr>
                        <a:t>등</a:t>
                      </a:r>
                    </a:p>
                    <a:p>
                      <a:pPr latinLnBrk="1">
                        <a:lnSpc>
                          <a:spcPct val="100000"/>
                        </a:lnSpc>
                      </a:pPr>
                      <a:endParaRPr lang="ko-KR" altLang="en-US" sz="1000" dirty="0"/>
                    </a:p>
                  </a:txBody>
                  <a:tcPr/>
                </a:tc>
                <a:tc>
                  <a:txBody>
                    <a:bodyPr/>
                    <a:lstStyle/>
                    <a:p>
                      <a:pPr latinLnBrk="1">
                        <a:lnSpc>
                          <a:spcPct val="100000"/>
                        </a:lnSpc>
                      </a:pPr>
                      <a:r>
                        <a:rPr lang="ko-KR" altLang="en-US" sz="1000" dirty="0" err="1"/>
                        <a:t>모수통계</a:t>
                      </a:r>
                      <a:endParaRPr lang="en-US" altLang="ko-KR" sz="1000" dirty="0"/>
                    </a:p>
                    <a:p>
                      <a:pPr latinLnBrk="1">
                        <a:lnSpc>
                          <a:spcPct val="100000"/>
                        </a:lnSpc>
                      </a:pPr>
                      <a:r>
                        <a:rPr lang="en-US" altLang="ko-KR" sz="1000" dirty="0"/>
                        <a:t>(</a:t>
                      </a:r>
                      <a:r>
                        <a:rPr lang="ko-KR" altLang="en-US" sz="1000" dirty="0" err="1"/>
                        <a:t>피어슨상관분석</a:t>
                      </a:r>
                      <a:r>
                        <a:rPr lang="en-US" altLang="ko-KR" sz="1000" dirty="0"/>
                        <a:t>)</a:t>
                      </a:r>
                      <a:endParaRPr lang="ko-KR" altLang="en-US" sz="1000" dirty="0"/>
                    </a:p>
                  </a:txBody>
                  <a:tcPr/>
                </a:tc>
                <a:extLst>
                  <a:ext uri="{0D108BD9-81ED-4DB2-BD59-A6C34878D82A}">
                    <a16:rowId xmlns:a16="http://schemas.microsoft.com/office/drawing/2014/main" val="3982141987"/>
                  </a:ext>
                </a:extLst>
              </a:tr>
              <a:tr h="557326">
                <a:tc vMerge="1">
                  <a:txBody>
                    <a:bodyPr/>
                    <a:lstStyle/>
                    <a:p>
                      <a:pPr algn="ctr" latinLnBrk="1"/>
                      <a:endParaRPr lang="ko-KR" altLang="en-US" sz="1000" b="1" dirty="0"/>
                    </a:p>
                  </a:txBody>
                  <a:tcPr/>
                </a:tc>
                <a:tc>
                  <a:txBody>
                    <a:bodyPr/>
                    <a:lstStyle/>
                    <a:p>
                      <a:pPr algn="ctr" latinLnBrk="1">
                        <a:lnSpc>
                          <a:spcPct val="100000"/>
                        </a:lnSpc>
                      </a:pPr>
                      <a:r>
                        <a:rPr lang="ko-KR" altLang="en-US" sz="1200" b="1" dirty="0" err="1"/>
                        <a:t>등간척도</a:t>
                      </a:r>
                      <a:endParaRPr lang="en-US" altLang="ko-KR" sz="1200" b="1" dirty="0"/>
                    </a:p>
                    <a:p>
                      <a:pPr algn="ctr" latinLnBrk="1">
                        <a:lnSpc>
                          <a:spcPct val="100000"/>
                        </a:lnSpc>
                      </a:pPr>
                      <a:r>
                        <a:rPr lang="en-US" altLang="ko-KR" sz="1200" b="1" dirty="0"/>
                        <a:t>(</a:t>
                      </a:r>
                      <a:r>
                        <a:rPr lang="ko-KR" altLang="en-US" sz="1200" b="1" dirty="0"/>
                        <a:t>간격척도</a:t>
                      </a:r>
                      <a:r>
                        <a:rPr lang="en-US" altLang="ko-KR" sz="1200" b="1" dirty="0"/>
                        <a:t>)</a:t>
                      </a:r>
                      <a:endParaRPr lang="ko-KR" altLang="en-US" sz="1200" b="1" dirty="0"/>
                    </a:p>
                  </a:txBody>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dirty="0"/>
                        <a:t>측정대상이 갖고 있는 속성의 양을 측정하는 것으로</a:t>
                      </a:r>
                      <a:endParaRPr lang="en-US" altLang="ko-KR" sz="1000" dirty="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dirty="0"/>
                        <a:t>구간사이의 간격이 의미가 있는 자료</a:t>
                      </a:r>
                      <a:endParaRPr lang="en-US" altLang="ko-KR" sz="1000" dirty="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dirty="0"/>
                        <a:t>순위를 부여하되 순위 사이의 간격이 동일하여 양적인 비교 가능</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dirty="0"/>
                        <a:t>온도</a:t>
                      </a:r>
                      <a:endParaRPr lang="en-US" altLang="ko-KR" sz="10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dirty="0"/>
                        <a:t>선호도 </a:t>
                      </a:r>
                      <a:r>
                        <a:rPr lang="en-US" altLang="ko-KR" sz="1000" dirty="0"/>
                        <a:t>: </a:t>
                      </a:r>
                      <a:r>
                        <a:rPr lang="ko-KR" altLang="en-US" sz="1000" dirty="0"/>
                        <a:t>점수화 한 경우</a:t>
                      </a:r>
                      <a:endParaRPr lang="en-US" altLang="ko-KR" sz="10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dirty="0" err="1"/>
                        <a:t>리커트</a:t>
                      </a:r>
                      <a:r>
                        <a:rPr lang="ko-KR" altLang="en-US" sz="1000" dirty="0"/>
                        <a:t> 척도</a:t>
                      </a:r>
                    </a:p>
                  </a:txBody>
                  <a:tcPr/>
                </a:tc>
                <a:tc>
                  <a:txBody>
                    <a:bodyPr/>
                    <a:lstStyle/>
                    <a:p>
                      <a:pPr algn="l" latinLnBrk="1">
                        <a:lnSpc>
                          <a:spcPct val="100000"/>
                        </a:lnSpc>
                      </a:pPr>
                      <a:r>
                        <a:rPr lang="ko-KR" altLang="en-US" sz="1000" dirty="0" err="1"/>
                        <a:t>모수통계</a:t>
                      </a:r>
                      <a:endParaRPr lang="en-US" altLang="ko-KR" sz="10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dirty="0"/>
                        <a:t>(</a:t>
                      </a:r>
                      <a:r>
                        <a:rPr lang="ko-KR" altLang="en-US" sz="1000" dirty="0" err="1"/>
                        <a:t>피어슨상관분석</a:t>
                      </a:r>
                      <a:r>
                        <a:rPr lang="en-US" altLang="ko-KR" sz="1000" dirty="0"/>
                        <a:t>)</a:t>
                      </a:r>
                      <a:endParaRPr lang="ko-KR" altLang="en-US" sz="1000" dirty="0"/>
                    </a:p>
                  </a:txBody>
                  <a:tcPr/>
                </a:tc>
                <a:extLst>
                  <a:ext uri="{0D108BD9-81ED-4DB2-BD59-A6C34878D82A}">
                    <a16:rowId xmlns:a16="http://schemas.microsoft.com/office/drawing/2014/main" val="168237404"/>
                  </a:ext>
                </a:extLst>
              </a:tr>
              <a:tr h="792390">
                <a:tc row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b="1" dirty="0">
                          <a:highlight>
                            <a:srgbClr val="FFFF00"/>
                          </a:highlight>
                        </a:rPr>
                        <a:t>질적 척도</a:t>
                      </a:r>
                      <a:r>
                        <a:rPr lang="en-US" altLang="ko-KR" sz="1200" b="1" dirty="0">
                          <a:highlight>
                            <a:srgbClr val="FFFF00"/>
                          </a:highlight>
                        </a:rPr>
                        <a:t>(</a:t>
                      </a:r>
                      <a:r>
                        <a:rPr lang="en-US" altLang="ko-KR" sz="1200" b="1" dirty="0" err="1">
                          <a:highlight>
                            <a:srgbClr val="FFFF00"/>
                          </a:highlight>
                        </a:rPr>
                        <a:t>qualitatiave</a:t>
                      </a:r>
                      <a:r>
                        <a:rPr lang="en-US" altLang="ko-KR" sz="1200" b="1" dirty="0">
                          <a:highlight>
                            <a:srgbClr val="FFFF00"/>
                          </a:highlight>
                        </a:rPr>
                        <a:t>) </a:t>
                      </a:r>
                      <a:r>
                        <a:rPr lang="en-US" altLang="ko-KR" sz="1000" dirty="0">
                          <a:highlight>
                            <a:srgbClr val="FFFF00"/>
                          </a:highlight>
                        </a:rPr>
                        <a:t>/</a:t>
                      </a:r>
                      <a:r>
                        <a:rPr lang="ko-KR" altLang="en-US" sz="1000" dirty="0"/>
                        <a:t>범주형</a:t>
                      </a:r>
                      <a:r>
                        <a:rPr lang="en-US" altLang="ko-KR" sz="1000" dirty="0"/>
                        <a:t>(categorical) </a:t>
                      </a:r>
                      <a:r>
                        <a:rPr lang="ko-KR" altLang="en-US" sz="1000" dirty="0"/>
                        <a:t>자료</a:t>
                      </a:r>
                    </a:p>
                    <a:p>
                      <a:pPr marL="0" indent="0">
                        <a:buNone/>
                      </a:pPr>
                      <a:r>
                        <a:rPr lang="ko-KR" altLang="en-US" sz="1000" kern="1200" dirty="0">
                          <a:solidFill>
                            <a:schemeClr val="dk1"/>
                          </a:solidFill>
                          <a:latin typeface="+mj-ea"/>
                          <a:ea typeface="+mn-ea"/>
                          <a:cs typeface="+mn-cs"/>
                        </a:rPr>
                        <a:t>숫자들의 크기 차이가 계산되지 않는 척도</a:t>
                      </a:r>
                      <a:endParaRPr lang="en-US" altLang="ko-KR" sz="1000" kern="1200" dirty="0">
                        <a:solidFill>
                          <a:schemeClr val="dk1"/>
                        </a:solidFill>
                        <a:latin typeface="+mj-ea"/>
                        <a:ea typeface="+mn-ea"/>
                        <a:cs typeface="+mn-cs"/>
                      </a:endParaRPr>
                    </a:p>
                    <a:p>
                      <a:pPr marL="0" indent="0">
                        <a:buNone/>
                      </a:pPr>
                      <a:r>
                        <a:rPr lang="ko-KR" altLang="en-US" sz="1000" kern="1200" dirty="0">
                          <a:solidFill>
                            <a:schemeClr val="dk1"/>
                          </a:solidFill>
                          <a:latin typeface="+mj-ea"/>
                          <a:ea typeface="+mn-ea"/>
                          <a:cs typeface="+mn-cs"/>
                        </a:rPr>
                        <a:t>수학적 연산 결과는 의미가 없다</a:t>
                      </a:r>
                      <a:r>
                        <a:rPr lang="en-US" altLang="ko-KR" sz="1000" kern="1200" dirty="0">
                          <a:solidFill>
                            <a:schemeClr val="dk1"/>
                          </a:solidFill>
                          <a:latin typeface="+mj-ea"/>
                          <a:ea typeface="+mn-ea"/>
                          <a:cs typeface="+mn-cs"/>
                        </a:rPr>
                        <a:t>.</a:t>
                      </a:r>
                    </a:p>
                    <a:p>
                      <a:pPr marL="0" indent="0">
                        <a:buNone/>
                      </a:pPr>
                      <a:r>
                        <a:rPr lang="en-US" altLang="ko-KR" sz="1000" kern="1200" dirty="0">
                          <a:solidFill>
                            <a:schemeClr val="dk1"/>
                          </a:solidFill>
                          <a:latin typeface="+mj-ea"/>
                          <a:ea typeface="+mn-ea"/>
                          <a:cs typeface="+mn-cs"/>
                        </a:rPr>
                        <a:t>(</a:t>
                      </a:r>
                      <a:r>
                        <a:rPr lang="ko-KR" altLang="en-US" sz="1000" kern="1200" dirty="0" err="1">
                          <a:solidFill>
                            <a:schemeClr val="dk1"/>
                          </a:solidFill>
                          <a:latin typeface="+mj-ea"/>
                          <a:ea typeface="+mn-ea"/>
                          <a:cs typeface="+mn-cs"/>
                        </a:rPr>
                        <a:t>이산형변수</a:t>
                      </a:r>
                      <a:r>
                        <a:rPr lang="en-US" altLang="ko-KR" sz="1000" kern="1200" dirty="0">
                          <a:solidFill>
                            <a:schemeClr val="dk1"/>
                          </a:solidFill>
                          <a:latin typeface="+mj-ea"/>
                          <a:ea typeface="+mn-ea"/>
                          <a:cs typeface="+mn-cs"/>
                        </a:rPr>
                        <a:t>)</a:t>
                      </a:r>
                    </a:p>
                    <a:p>
                      <a:pPr algn="ctr" latinLnBrk="1"/>
                      <a:endParaRPr lang="ko-KR" altLang="en-US" sz="1000" b="1" dirty="0"/>
                    </a:p>
                  </a:txBody>
                  <a:tcPr/>
                </a:tc>
                <a:tc>
                  <a:txBody>
                    <a:bodyPr/>
                    <a:lstStyle/>
                    <a:p>
                      <a:pPr algn="ctr" latinLnBrk="1">
                        <a:lnSpc>
                          <a:spcPct val="100000"/>
                        </a:lnSpc>
                      </a:pPr>
                      <a:r>
                        <a:rPr lang="ko-KR" altLang="en-US" sz="1200" b="1" dirty="0"/>
                        <a:t>명목척도</a:t>
                      </a:r>
                    </a:p>
                  </a:txBody>
                  <a:tcPr/>
                </a:tc>
                <a:tc>
                  <a:txBody>
                    <a:bodyPr/>
                    <a:lstStyle/>
                    <a:p>
                      <a:pPr marL="171450" indent="-171450">
                        <a:lnSpc>
                          <a:spcPct val="100000"/>
                        </a:lnSpc>
                        <a:buFont typeface="Arial" panose="020B0604020202020204" pitchFamily="34" charset="0"/>
                        <a:buChar char="•"/>
                      </a:pPr>
                      <a:r>
                        <a:rPr lang="ko-KR" altLang="en-US" sz="1000" kern="1200" dirty="0">
                          <a:solidFill>
                            <a:schemeClr val="dk1"/>
                          </a:solidFill>
                          <a:latin typeface="+mj-ea"/>
                          <a:ea typeface="+mn-ea"/>
                          <a:cs typeface="+mn-cs"/>
                        </a:rPr>
                        <a:t>측정 대상이 어느 집단에 속하는지 분류할 때 사용</a:t>
                      </a:r>
                      <a:endParaRPr lang="en-US" altLang="ko-KR" sz="1000" kern="1200" dirty="0">
                        <a:solidFill>
                          <a:schemeClr val="dk1"/>
                        </a:solidFill>
                        <a:latin typeface="+mj-ea"/>
                        <a:ea typeface="+mn-ea"/>
                        <a:cs typeface="+mn-cs"/>
                      </a:endParaRPr>
                    </a:p>
                    <a:p>
                      <a:pPr marL="171450" indent="-171450">
                        <a:lnSpc>
                          <a:spcPct val="100000"/>
                        </a:lnSpc>
                        <a:buFont typeface="Arial" panose="020B0604020202020204" pitchFamily="34" charset="0"/>
                        <a:buChar char="•"/>
                      </a:pPr>
                      <a:r>
                        <a:rPr lang="ko-KR" altLang="en-US" sz="1000" kern="1200" dirty="0">
                          <a:solidFill>
                            <a:schemeClr val="tx1">
                              <a:lumMod val="95000"/>
                              <a:lumOff val="5000"/>
                            </a:schemeClr>
                          </a:solidFill>
                          <a:latin typeface="+mj-ea"/>
                          <a:ea typeface="+mn-ea"/>
                          <a:cs typeface="+mn-cs"/>
                        </a:rPr>
                        <a:t>단순히 측정 대상의 특성을 분류하거나 확인하기 위한 목적으로 숫자 부여 </a:t>
                      </a:r>
                      <a:endParaRPr lang="en-US" altLang="ko-KR" sz="1000" kern="1200" dirty="0">
                        <a:solidFill>
                          <a:schemeClr val="tx1">
                            <a:lumMod val="95000"/>
                            <a:lumOff val="5000"/>
                          </a:schemeClr>
                        </a:solidFill>
                        <a:latin typeface="+mj-ea"/>
                        <a:ea typeface="+mn-ea"/>
                        <a:cs typeface="+mn-cs"/>
                      </a:endParaRP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dirty="0" err="1"/>
                        <a:t>범주별</a:t>
                      </a:r>
                      <a:r>
                        <a:rPr lang="ko-KR" altLang="en-US" sz="1000" dirty="0"/>
                        <a:t> </a:t>
                      </a:r>
                      <a:r>
                        <a:rPr lang="ko-KR" altLang="en-US" sz="1000" dirty="0" err="1"/>
                        <a:t>상호배타적</a:t>
                      </a:r>
                      <a:r>
                        <a:rPr lang="ko-KR" altLang="en-US" sz="1000" dirty="0"/>
                        <a:t> </a:t>
                      </a:r>
                      <a:r>
                        <a:rPr lang="en-US" altLang="ko-KR" sz="1000" dirty="0"/>
                        <a:t>( </a:t>
                      </a:r>
                      <a:r>
                        <a:rPr lang="ko-KR" altLang="en-US" sz="1000" dirty="0"/>
                        <a:t>한 그룹에만 속함</a:t>
                      </a:r>
                      <a:r>
                        <a:rPr lang="en-US" altLang="ko-KR" sz="1000" dirty="0"/>
                        <a:t>)</a:t>
                      </a:r>
                      <a:endParaRPr lang="ko-KR" altLang="en-US" sz="1000" dirty="0"/>
                    </a:p>
                  </a:txBody>
                  <a:tcPr/>
                </a:tc>
                <a:tc>
                  <a:txBody>
                    <a:bodyPr/>
                    <a:lstStyle/>
                    <a:p>
                      <a:pPr>
                        <a:lnSpc>
                          <a:spcPct val="100000"/>
                        </a:lnSpc>
                        <a:buFont typeface="Wingdings" panose="05000000000000000000" pitchFamily="2" charset="2"/>
                        <a:buChar char="§"/>
                      </a:pPr>
                      <a:r>
                        <a:rPr lang="ko-KR" altLang="en-US" sz="1000" kern="1200" dirty="0">
                          <a:solidFill>
                            <a:schemeClr val="dk1"/>
                          </a:solidFill>
                          <a:latin typeface="+mj-ea"/>
                          <a:ea typeface="+mn-ea"/>
                          <a:cs typeface="+mn-cs"/>
                        </a:rPr>
                        <a:t>성별</a:t>
                      </a:r>
                      <a:r>
                        <a:rPr lang="en-US" altLang="ko-KR" sz="1000" kern="1200" dirty="0">
                          <a:solidFill>
                            <a:schemeClr val="dk1"/>
                          </a:solidFill>
                          <a:latin typeface="+mj-ea"/>
                          <a:ea typeface="+mn-ea"/>
                          <a:cs typeface="+mn-cs"/>
                        </a:rPr>
                        <a:t>(</a:t>
                      </a:r>
                      <a:r>
                        <a:rPr lang="ko-KR" altLang="en-US" sz="1000" kern="1200" dirty="0">
                          <a:solidFill>
                            <a:schemeClr val="dk1"/>
                          </a:solidFill>
                          <a:latin typeface="+mj-ea"/>
                          <a:ea typeface="+mn-ea"/>
                          <a:cs typeface="+mn-cs"/>
                        </a:rPr>
                        <a:t>남자</a:t>
                      </a:r>
                      <a:r>
                        <a:rPr lang="en-US" altLang="ko-KR" sz="1000" kern="1200" dirty="0">
                          <a:solidFill>
                            <a:schemeClr val="dk1"/>
                          </a:solidFill>
                          <a:latin typeface="+mj-ea"/>
                          <a:ea typeface="+mn-ea"/>
                          <a:cs typeface="+mn-cs"/>
                        </a:rPr>
                        <a:t>=1, </a:t>
                      </a:r>
                      <a:r>
                        <a:rPr lang="ko-KR" altLang="en-US" sz="1000" kern="1200" dirty="0">
                          <a:solidFill>
                            <a:schemeClr val="dk1"/>
                          </a:solidFill>
                          <a:latin typeface="+mj-ea"/>
                          <a:ea typeface="+mn-ea"/>
                          <a:cs typeface="+mn-cs"/>
                        </a:rPr>
                        <a:t>여자</a:t>
                      </a:r>
                      <a:r>
                        <a:rPr lang="en-US" altLang="ko-KR" sz="1000" kern="1200" dirty="0">
                          <a:solidFill>
                            <a:schemeClr val="dk1"/>
                          </a:solidFill>
                          <a:latin typeface="+mj-ea"/>
                          <a:ea typeface="+mn-ea"/>
                          <a:cs typeface="+mn-cs"/>
                        </a:rPr>
                        <a:t>=2)</a:t>
                      </a:r>
                    </a:p>
                    <a:p>
                      <a:pPr>
                        <a:lnSpc>
                          <a:spcPct val="100000"/>
                        </a:lnSpc>
                        <a:buFont typeface="Wingdings" panose="05000000000000000000" pitchFamily="2" charset="2"/>
                        <a:buChar char="§"/>
                      </a:pPr>
                      <a:r>
                        <a:rPr lang="en-US" altLang="ko-KR" sz="1000" kern="1200" dirty="0">
                          <a:solidFill>
                            <a:schemeClr val="dk1"/>
                          </a:solidFill>
                          <a:latin typeface="+mj-ea"/>
                          <a:ea typeface="+mn-ea"/>
                          <a:cs typeface="+mn-cs"/>
                        </a:rPr>
                        <a:t>1</a:t>
                      </a:r>
                      <a:r>
                        <a:rPr lang="ko-KR" altLang="en-US" sz="1000" kern="1200" dirty="0">
                          <a:solidFill>
                            <a:schemeClr val="dk1"/>
                          </a:solidFill>
                          <a:latin typeface="+mj-ea"/>
                          <a:ea typeface="+mn-ea"/>
                          <a:cs typeface="+mn-cs"/>
                        </a:rPr>
                        <a:t>학년</a:t>
                      </a:r>
                      <a:r>
                        <a:rPr lang="en-US" altLang="ko-KR" sz="1000" kern="1200" dirty="0">
                          <a:solidFill>
                            <a:schemeClr val="dk1"/>
                          </a:solidFill>
                          <a:latin typeface="+mj-ea"/>
                          <a:ea typeface="+mn-ea"/>
                          <a:cs typeface="+mn-cs"/>
                        </a:rPr>
                        <a:t>, 2</a:t>
                      </a:r>
                      <a:r>
                        <a:rPr lang="ko-KR" altLang="en-US" sz="1000" kern="1200" dirty="0">
                          <a:solidFill>
                            <a:schemeClr val="dk1"/>
                          </a:solidFill>
                          <a:latin typeface="+mj-ea"/>
                          <a:ea typeface="+mn-ea"/>
                          <a:cs typeface="+mn-cs"/>
                        </a:rPr>
                        <a:t>학년</a:t>
                      </a:r>
                      <a:r>
                        <a:rPr lang="en-US" altLang="ko-KR" sz="1000" kern="1200" dirty="0">
                          <a:solidFill>
                            <a:schemeClr val="dk1"/>
                          </a:solidFill>
                          <a:latin typeface="+mj-ea"/>
                          <a:ea typeface="+mn-ea"/>
                          <a:cs typeface="+mn-cs"/>
                        </a:rPr>
                        <a:t>, 3</a:t>
                      </a:r>
                      <a:r>
                        <a:rPr lang="ko-KR" altLang="en-US" sz="1000" kern="1200" dirty="0">
                          <a:solidFill>
                            <a:schemeClr val="dk1"/>
                          </a:solidFill>
                          <a:latin typeface="+mj-ea"/>
                          <a:ea typeface="+mn-ea"/>
                          <a:cs typeface="+mn-cs"/>
                        </a:rPr>
                        <a:t>학년</a:t>
                      </a:r>
                      <a:endParaRPr lang="en-US" altLang="ko-KR" sz="1000" kern="1200" dirty="0">
                        <a:solidFill>
                          <a:schemeClr val="dk1"/>
                        </a:solidFill>
                        <a:latin typeface="+mj-ea"/>
                        <a:ea typeface="+mn-ea"/>
                        <a:cs typeface="+mn-cs"/>
                      </a:endParaRPr>
                    </a:p>
                    <a:p>
                      <a:pPr>
                        <a:lnSpc>
                          <a:spcPct val="100000"/>
                        </a:lnSpc>
                        <a:buFont typeface="Wingdings" panose="05000000000000000000" pitchFamily="2" charset="2"/>
                        <a:buChar char="§"/>
                      </a:pPr>
                      <a:r>
                        <a:rPr lang="ko-KR" altLang="en-US" sz="1000" kern="1200" dirty="0">
                          <a:solidFill>
                            <a:schemeClr val="dk1"/>
                          </a:solidFill>
                          <a:latin typeface="+mj-ea"/>
                          <a:ea typeface="+mn-ea"/>
                          <a:cs typeface="+mn-cs"/>
                        </a:rPr>
                        <a:t>혈액형</a:t>
                      </a:r>
                      <a:endParaRPr lang="en-US" altLang="ko-KR" sz="1000" kern="1200" dirty="0">
                        <a:solidFill>
                          <a:schemeClr val="dk1"/>
                        </a:solidFill>
                        <a:latin typeface="+mj-ea"/>
                        <a:ea typeface="+mn-ea"/>
                        <a:cs typeface="+mn-cs"/>
                      </a:endParaRPr>
                    </a:p>
                    <a:p>
                      <a:pPr>
                        <a:lnSpc>
                          <a:spcPct val="100000"/>
                        </a:lnSpc>
                        <a:buFont typeface="Wingdings" panose="05000000000000000000" pitchFamily="2" charset="2"/>
                        <a:buChar char="§"/>
                      </a:pPr>
                      <a:r>
                        <a:rPr lang="ko-KR" altLang="en-US" sz="1000" kern="1200" dirty="0">
                          <a:solidFill>
                            <a:schemeClr val="dk1"/>
                          </a:solidFill>
                          <a:latin typeface="+mj-ea"/>
                          <a:ea typeface="+mn-ea"/>
                          <a:cs typeface="+mn-cs"/>
                        </a:rPr>
                        <a:t>출생지역</a:t>
                      </a:r>
                      <a:endParaRPr lang="en-US" altLang="ko-KR" sz="1000" kern="1200" dirty="0">
                        <a:solidFill>
                          <a:schemeClr val="dk1"/>
                        </a:solidFill>
                        <a:latin typeface="+mj-ea"/>
                        <a:ea typeface="+mn-ea"/>
                        <a:cs typeface="+mn-cs"/>
                      </a:endParaRPr>
                    </a:p>
                    <a:p>
                      <a:pPr>
                        <a:lnSpc>
                          <a:spcPct val="100000"/>
                        </a:lnSpc>
                        <a:buFont typeface="Wingdings" panose="05000000000000000000" pitchFamily="2" charset="2"/>
                        <a:buChar char="§"/>
                      </a:pPr>
                      <a:r>
                        <a:rPr lang="ko-KR" altLang="en-US" sz="1000" kern="1200" dirty="0">
                          <a:solidFill>
                            <a:schemeClr val="dk1"/>
                          </a:solidFill>
                          <a:latin typeface="+mj-ea"/>
                          <a:ea typeface="+mn-ea"/>
                          <a:cs typeface="+mn-cs"/>
                        </a:rPr>
                        <a:t>자동차 브랜드명</a:t>
                      </a:r>
                      <a:endParaRPr lang="ko-KR" altLang="en-US" sz="1000" dirty="0"/>
                    </a:p>
                  </a:txBody>
                  <a:tcPr/>
                </a:tc>
                <a:tc>
                  <a:txBody>
                    <a:bodyPr/>
                    <a:lstStyle/>
                    <a:p>
                      <a:pPr latinLnBrk="1">
                        <a:lnSpc>
                          <a:spcPct val="100000"/>
                        </a:lnSpc>
                      </a:pPr>
                      <a:r>
                        <a:rPr lang="ko-KR" altLang="en-US" sz="1000" dirty="0" err="1"/>
                        <a:t>비모수통계</a:t>
                      </a:r>
                      <a:endParaRPr lang="en-US" altLang="ko-KR" sz="1000" dirty="0"/>
                    </a:p>
                    <a:p>
                      <a:pPr latinLnBrk="1">
                        <a:lnSpc>
                          <a:spcPct val="100000"/>
                        </a:lnSpc>
                      </a:pPr>
                      <a:r>
                        <a:rPr lang="ko-KR" altLang="en-US" sz="1000" dirty="0"/>
                        <a:t>교차분석</a:t>
                      </a:r>
                      <a:endParaRPr lang="en-US" altLang="ko-KR" sz="1000" dirty="0"/>
                    </a:p>
                    <a:p>
                      <a:pPr latinLnBrk="1">
                        <a:lnSpc>
                          <a:spcPct val="100000"/>
                        </a:lnSpc>
                      </a:pPr>
                      <a:r>
                        <a:rPr lang="ko-KR" altLang="en-US" sz="1000" dirty="0"/>
                        <a:t>빈도분석</a:t>
                      </a:r>
                    </a:p>
                  </a:txBody>
                  <a:tcPr/>
                </a:tc>
                <a:extLst>
                  <a:ext uri="{0D108BD9-81ED-4DB2-BD59-A6C34878D82A}">
                    <a16:rowId xmlns:a16="http://schemas.microsoft.com/office/drawing/2014/main" val="3631745724"/>
                  </a:ext>
                </a:extLst>
              </a:tr>
              <a:tr h="659030">
                <a:tc vMerge="1">
                  <a:txBody>
                    <a:bodyPr/>
                    <a:lstStyle/>
                    <a:p>
                      <a:pPr algn="ctr" latinLnBrk="1"/>
                      <a:endParaRPr lang="ko-KR" altLang="en-US" sz="1000" b="1" dirty="0"/>
                    </a:p>
                  </a:txBody>
                  <a:tcPr/>
                </a:tc>
                <a:tc>
                  <a:txBody>
                    <a:bodyPr/>
                    <a:lstStyle/>
                    <a:p>
                      <a:pPr algn="ctr" latinLnBrk="1">
                        <a:lnSpc>
                          <a:spcPct val="100000"/>
                        </a:lnSpc>
                      </a:pPr>
                      <a:r>
                        <a:rPr lang="ko-KR" altLang="en-US" sz="1200" b="1" dirty="0"/>
                        <a:t>서열척도</a:t>
                      </a:r>
                    </a:p>
                  </a:txBody>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kern="1200" dirty="0">
                          <a:solidFill>
                            <a:schemeClr val="dk1"/>
                          </a:solidFill>
                          <a:effectLst/>
                          <a:latin typeface="+mn-lt"/>
                          <a:ea typeface="+mn-ea"/>
                          <a:cs typeface="+mn-cs"/>
                        </a:rPr>
                        <a:t>크기나 중요성에 기준하여 측정결과에 순위를 부여</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kern="1200" dirty="0">
                          <a:solidFill>
                            <a:schemeClr val="dk1"/>
                          </a:solidFill>
                          <a:effectLst/>
                          <a:latin typeface="+mn-lt"/>
                          <a:ea typeface="+mn-ea"/>
                          <a:cs typeface="+mn-cs"/>
                        </a:rPr>
                        <a:t>명명척도 분류기능에 순위를 나타내는 것을 추가 한 것</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000" kern="1200" dirty="0">
                          <a:solidFill>
                            <a:schemeClr val="dk1"/>
                          </a:solidFill>
                          <a:effectLst/>
                          <a:latin typeface="+mn-lt"/>
                          <a:ea typeface="+mn-ea"/>
                          <a:cs typeface="+mn-cs"/>
                        </a:rPr>
                        <a:t>척도가 나타내고 있는 속성이 정확하게 얼마나 되느냐는 정보는 알려 주지 못함</a:t>
                      </a:r>
                      <a:r>
                        <a:rPr lang="en-US" altLang="ko-KR" sz="1000" kern="1200" dirty="0">
                          <a:solidFill>
                            <a:schemeClr val="dk1"/>
                          </a:solidFill>
                          <a:effectLst/>
                          <a:latin typeface="+mn-lt"/>
                          <a:ea typeface="+mn-ea"/>
                          <a:cs typeface="+mn-cs"/>
                        </a:rPr>
                        <a:t>.</a:t>
                      </a:r>
                      <a:endParaRPr lang="ko-KR" altLang="en-US" sz="1000" dirty="0"/>
                    </a:p>
                  </a:txBody>
                  <a:tcPr/>
                </a:tc>
                <a:tc>
                  <a:txBody>
                    <a:bodyPr/>
                    <a:lstStyle/>
                    <a:p>
                      <a:pPr lvl="1" algn="l">
                        <a:lnSpc>
                          <a:spcPct val="100000"/>
                        </a:lnSpc>
                        <a:buFont typeface="Wingdings" panose="05000000000000000000" pitchFamily="2" charset="2"/>
                        <a:buNone/>
                      </a:pPr>
                      <a:r>
                        <a:rPr lang="ko-KR" altLang="en-US" sz="1000" dirty="0" err="1"/>
                        <a:t>학급석차</a:t>
                      </a:r>
                      <a:endParaRPr lang="en-US" altLang="ko-KR" sz="1000" dirty="0"/>
                    </a:p>
                    <a:p>
                      <a:pPr lvl="1" algn="l">
                        <a:lnSpc>
                          <a:spcPct val="100000"/>
                        </a:lnSpc>
                        <a:buFont typeface="Wingdings" panose="05000000000000000000" pitchFamily="2" charset="2"/>
                        <a:buNone/>
                      </a:pPr>
                      <a:r>
                        <a:rPr lang="ko-KR" altLang="en-US" sz="1000" dirty="0"/>
                        <a:t>키순서</a:t>
                      </a:r>
                      <a:endParaRPr lang="en-US" altLang="ko-KR" sz="1000" dirty="0"/>
                    </a:p>
                    <a:p>
                      <a:pPr lvl="1" algn="l">
                        <a:lnSpc>
                          <a:spcPct val="100000"/>
                        </a:lnSpc>
                        <a:buFont typeface="Wingdings" panose="05000000000000000000" pitchFamily="2" charset="2"/>
                        <a:buNone/>
                      </a:pPr>
                      <a:r>
                        <a:rPr lang="ko-KR" altLang="en-US" sz="1000" dirty="0"/>
                        <a:t>신용등급</a:t>
                      </a:r>
                      <a:endParaRPr lang="en-US" altLang="ko-KR" sz="1000" dirty="0"/>
                    </a:p>
                    <a:p>
                      <a:pPr lvl="1" algn="l">
                        <a:lnSpc>
                          <a:spcPct val="100000"/>
                        </a:lnSpc>
                        <a:buFont typeface="Wingdings" panose="05000000000000000000" pitchFamily="2" charset="2"/>
                        <a:buNone/>
                      </a:pPr>
                      <a:r>
                        <a:rPr lang="ko-KR" altLang="en-US" sz="1000" dirty="0"/>
                        <a:t>내신등급</a:t>
                      </a:r>
                    </a:p>
                  </a:txBody>
                  <a:tcPr/>
                </a:tc>
                <a:tc>
                  <a:txBody>
                    <a:bodyPr/>
                    <a:lstStyle/>
                    <a:p>
                      <a:pPr lvl="1" algn="l">
                        <a:lnSpc>
                          <a:spcPct val="100000"/>
                        </a:lnSpc>
                        <a:buFont typeface="Wingdings" panose="05000000000000000000" pitchFamily="2" charset="2"/>
                        <a:buNone/>
                      </a:pPr>
                      <a:r>
                        <a:rPr lang="ko-KR" altLang="en-US" sz="1000" dirty="0" err="1"/>
                        <a:t>비모수통계</a:t>
                      </a:r>
                      <a:endParaRPr lang="en-US" altLang="ko-KR" sz="1000" dirty="0"/>
                    </a:p>
                    <a:p>
                      <a:pPr lvl="1" algn="l">
                        <a:lnSpc>
                          <a:spcPct val="100000"/>
                        </a:lnSpc>
                        <a:buFont typeface="Wingdings" panose="05000000000000000000" pitchFamily="2" charset="2"/>
                        <a:buNone/>
                      </a:pPr>
                      <a:r>
                        <a:rPr lang="ko-KR" altLang="en-US" sz="1000" dirty="0" err="1"/>
                        <a:t>스피어만상관분석</a:t>
                      </a:r>
                      <a:endParaRPr lang="ko-KR" altLang="en-US" sz="1000" dirty="0"/>
                    </a:p>
                  </a:txBody>
                  <a:tcPr/>
                </a:tc>
                <a:extLst>
                  <a:ext uri="{0D108BD9-81ED-4DB2-BD59-A6C34878D82A}">
                    <a16:rowId xmlns:a16="http://schemas.microsoft.com/office/drawing/2014/main" val="3012816357"/>
                  </a:ext>
                </a:extLst>
              </a:tr>
              <a:tr h="590446">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00" b="1" kern="1200" dirty="0">
                        <a:solidFill>
                          <a:schemeClr val="dk1"/>
                        </a:solidFill>
                        <a:effectLst/>
                        <a:latin typeface="+mn-lt"/>
                        <a:ea typeface="+mn-ea"/>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000" b="1" kern="1200" dirty="0">
                          <a:solidFill>
                            <a:schemeClr val="dk1"/>
                          </a:solidFill>
                          <a:effectLst/>
                          <a:latin typeface="+mn-lt"/>
                          <a:ea typeface="+mn-ea"/>
                          <a:cs typeface="+mn-cs"/>
                        </a:rPr>
                        <a:t>명명</a:t>
                      </a:r>
                      <a:r>
                        <a:rPr lang="en-US" altLang="ko-KR" sz="1000" b="1" kern="1200" dirty="0">
                          <a:solidFill>
                            <a:schemeClr val="dk1"/>
                          </a:solidFill>
                          <a:effectLst/>
                          <a:latin typeface="+mn-lt"/>
                          <a:ea typeface="+mn-ea"/>
                          <a:cs typeface="+mn-cs"/>
                        </a:rPr>
                        <a:t>(</a:t>
                      </a:r>
                      <a:r>
                        <a:rPr lang="ko-KR" altLang="en-US" sz="1000" b="1" kern="1200" dirty="0">
                          <a:solidFill>
                            <a:schemeClr val="dk1"/>
                          </a:solidFill>
                          <a:effectLst/>
                          <a:latin typeface="+mn-lt"/>
                          <a:ea typeface="+mn-ea"/>
                          <a:cs typeface="+mn-cs"/>
                        </a:rPr>
                        <a:t>命名</a:t>
                      </a:r>
                      <a:r>
                        <a:rPr lang="en-US" altLang="ko-KR" sz="1000" b="1" kern="1200" dirty="0">
                          <a:solidFill>
                            <a:schemeClr val="dk1"/>
                          </a:solidFill>
                          <a:effectLst/>
                          <a:latin typeface="+mn-lt"/>
                          <a:ea typeface="+mn-ea"/>
                          <a:cs typeface="+mn-cs"/>
                        </a:rPr>
                        <a:t>)</a:t>
                      </a:r>
                      <a:r>
                        <a:rPr lang="ko-KR" altLang="en-US" sz="1000" b="1" kern="1200" dirty="0">
                          <a:solidFill>
                            <a:schemeClr val="dk1"/>
                          </a:solidFill>
                          <a:effectLst/>
                          <a:latin typeface="+mn-lt"/>
                          <a:ea typeface="+mn-ea"/>
                          <a:cs typeface="+mn-cs"/>
                        </a:rPr>
                        <a:t>척도</a:t>
                      </a:r>
                      <a:endParaRPr lang="ko-KR" altLang="en-US" sz="1000" b="1" dirty="0"/>
                    </a:p>
                  </a:txBody>
                  <a:tcPr/>
                </a:tc>
                <a:tc h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dk1"/>
                          </a:solidFill>
                          <a:effectLst/>
                          <a:latin typeface="+mn-lt"/>
                          <a:ea typeface="+mn-ea"/>
                          <a:cs typeface="+mn-cs"/>
                        </a:rPr>
                        <a:t>어떤 사물을 지칭하거나 분류하기 위해 부여한 임의의 수치나 기호</a:t>
                      </a:r>
                      <a:endParaRPr lang="ko-KR" altLang="en-US" sz="100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dk1"/>
                          </a:solidFill>
                          <a:effectLst/>
                          <a:latin typeface="+mn-lt"/>
                          <a:ea typeface="+mn-ea"/>
                          <a:cs typeface="+mn-cs"/>
                        </a:rPr>
                        <a:t>우편번호</a:t>
                      </a:r>
                      <a:r>
                        <a:rPr lang="en-US" altLang="ko-KR" sz="1000" kern="1200" dirty="0">
                          <a:solidFill>
                            <a:schemeClr val="dk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kern="1200" dirty="0">
                          <a:solidFill>
                            <a:schemeClr val="dk1"/>
                          </a:solidFill>
                          <a:effectLst/>
                          <a:latin typeface="+mn-lt"/>
                          <a:ea typeface="+mn-ea"/>
                          <a:cs typeface="+mn-cs"/>
                        </a:rPr>
                        <a:t>학생 학번</a:t>
                      </a:r>
                      <a:endParaRPr lang="ko-KR" altLang="en-US" sz="1000" dirty="0"/>
                    </a:p>
                  </a:txBody>
                  <a:tcPr/>
                </a:tc>
                <a:tc>
                  <a:txBody>
                    <a:bodyPr/>
                    <a:lstStyle/>
                    <a:p>
                      <a:pPr latinLnBrk="1">
                        <a:lnSpc>
                          <a:spcPct val="100000"/>
                        </a:lnSpc>
                      </a:pPr>
                      <a:endParaRPr lang="ko-KR" altLang="en-US" sz="1000" dirty="0"/>
                    </a:p>
                  </a:txBody>
                  <a:tcPr/>
                </a:tc>
                <a:extLst>
                  <a:ext uri="{0D108BD9-81ED-4DB2-BD59-A6C34878D82A}">
                    <a16:rowId xmlns:a16="http://schemas.microsoft.com/office/drawing/2014/main" val="3600945097"/>
                  </a:ext>
                </a:extLst>
              </a:tr>
            </a:tbl>
          </a:graphicData>
        </a:graphic>
      </p:graphicFrame>
      <p:sp>
        <p:nvSpPr>
          <p:cNvPr id="2" name="TextBox 1">
            <a:extLst>
              <a:ext uri="{FF2B5EF4-FFF2-40B4-BE49-F238E27FC236}">
                <a16:creationId xmlns:a16="http://schemas.microsoft.com/office/drawing/2014/main" id="{ADC93D08-6E5A-4F37-86A2-B9462881FB9A}"/>
              </a:ext>
            </a:extLst>
          </p:cNvPr>
          <p:cNvSpPr txBox="1"/>
          <p:nvPr/>
        </p:nvSpPr>
        <p:spPr>
          <a:xfrm>
            <a:off x="473615" y="1718125"/>
            <a:ext cx="7979568" cy="569323"/>
          </a:xfrm>
          <a:prstGeom prst="rect">
            <a:avLst/>
          </a:prstGeom>
          <a:noFill/>
        </p:spPr>
        <p:txBody>
          <a:bodyPr wrap="square" rtlCol="0">
            <a:spAutoFit/>
          </a:bodyPr>
          <a:lstStyle/>
          <a:p>
            <a:pPr>
              <a:lnSpc>
                <a:spcPct val="150000"/>
              </a:lnSpc>
            </a:pPr>
            <a:r>
              <a:rPr lang="en-US" altLang="ko-KR" sz="1100" b="1" dirty="0"/>
              <a:t>2. </a:t>
            </a:r>
            <a:r>
              <a:rPr lang="ko-KR" altLang="en-US" sz="1100" b="1" dirty="0"/>
              <a:t>척도 </a:t>
            </a:r>
            <a:r>
              <a:rPr lang="en-US" altLang="ko-KR" sz="1100" dirty="0"/>
              <a:t>: </a:t>
            </a:r>
            <a:r>
              <a:rPr lang="ko-KR" altLang="en-US" sz="1100" dirty="0"/>
              <a:t>관측대상에 대한 특성을 </a:t>
            </a:r>
            <a:r>
              <a:rPr lang="ko-KR" altLang="en-US" sz="1100" dirty="0" err="1"/>
              <a:t>수량화하기</a:t>
            </a:r>
            <a:r>
              <a:rPr lang="ko-KR" altLang="en-US" sz="1100" dirty="0"/>
              <a:t> 위해 규칙이나 단위를 가지고 숫자로 부여하는 것</a:t>
            </a:r>
            <a:r>
              <a:rPr lang="en-US" altLang="ko-KR" sz="1100" dirty="0"/>
              <a:t>, </a:t>
            </a:r>
            <a:r>
              <a:rPr lang="ko-KR" altLang="en-US" sz="1100" dirty="0"/>
              <a:t>바뀌 말해 질적</a:t>
            </a:r>
            <a:r>
              <a:rPr lang="en-US" altLang="ko-KR" sz="1100" dirty="0"/>
              <a:t>data</a:t>
            </a:r>
            <a:r>
              <a:rPr lang="ko-KR" altLang="en-US" sz="1100" dirty="0"/>
              <a:t>를 양적 </a:t>
            </a:r>
            <a:r>
              <a:rPr lang="en-US" altLang="ko-KR" sz="1100" dirty="0"/>
              <a:t>data</a:t>
            </a:r>
            <a:r>
              <a:rPr lang="ko-KR" altLang="en-US" sz="1100" dirty="0"/>
              <a:t>로 변환시키는데 사용하는 도구</a:t>
            </a:r>
          </a:p>
        </p:txBody>
      </p:sp>
      <p:sp>
        <p:nvSpPr>
          <p:cNvPr id="17" name="직사각형 16">
            <a:extLst>
              <a:ext uri="{FF2B5EF4-FFF2-40B4-BE49-F238E27FC236}">
                <a16:creationId xmlns:a16="http://schemas.microsoft.com/office/drawing/2014/main" id="{CB9757EF-CC28-4454-91F7-8FA8D2E6AD7B}"/>
              </a:ext>
            </a:extLst>
          </p:cNvPr>
          <p:cNvSpPr/>
          <p:nvPr/>
        </p:nvSpPr>
        <p:spPr>
          <a:xfrm>
            <a:off x="539552" y="1209264"/>
            <a:ext cx="6542112" cy="525978"/>
          </a:xfrm>
          <a:prstGeom prst="rect">
            <a:avLst/>
          </a:prstGeom>
        </p:spPr>
        <p:txBody>
          <a:bodyPr wrap="square">
            <a:spAutoFit/>
          </a:bodyPr>
          <a:lstStyle/>
          <a:p>
            <a:pPr>
              <a:lnSpc>
                <a:spcPct val="150000"/>
              </a:lnSpc>
            </a:pPr>
            <a:r>
              <a:rPr lang="en-US" altLang="ko-KR" sz="1000" dirty="0">
                <a:solidFill>
                  <a:srgbClr val="000000"/>
                </a:solidFill>
                <a:latin typeface="Arial" panose="020B0604020202020204" pitchFamily="34" charset="0"/>
              </a:rPr>
              <a:t>- </a:t>
            </a:r>
            <a:r>
              <a:rPr lang="ko-KR" altLang="en-US" sz="1000" dirty="0">
                <a:solidFill>
                  <a:srgbClr val="000000"/>
                </a:solidFill>
                <a:latin typeface="Arial" panose="020B0604020202020204" pitchFamily="34" charset="0"/>
              </a:rPr>
              <a:t>이산형 </a:t>
            </a:r>
            <a:r>
              <a:rPr lang="en-US" altLang="ko-KR" sz="1000" dirty="0">
                <a:solidFill>
                  <a:srgbClr val="000000"/>
                </a:solidFill>
                <a:latin typeface="Arial" panose="020B0604020202020204" pitchFamily="34" charset="0"/>
              </a:rPr>
              <a:t>(discrete) </a:t>
            </a:r>
            <a:r>
              <a:rPr lang="ko-KR" altLang="en-US" sz="1000" dirty="0">
                <a:solidFill>
                  <a:srgbClr val="000000"/>
                </a:solidFill>
                <a:latin typeface="Arial" panose="020B0604020202020204" pitchFamily="34" charset="0"/>
              </a:rPr>
              <a:t>데이터 </a:t>
            </a:r>
            <a:r>
              <a:rPr lang="en-US" altLang="ko-KR" sz="1000" dirty="0">
                <a:solidFill>
                  <a:srgbClr val="000000"/>
                </a:solidFill>
                <a:latin typeface="Arial" panose="020B0604020202020204" pitchFamily="34" charset="0"/>
              </a:rPr>
              <a:t>: </a:t>
            </a:r>
            <a:r>
              <a:rPr lang="ko-KR" altLang="en-US" sz="1000" dirty="0">
                <a:solidFill>
                  <a:srgbClr val="000000"/>
                </a:solidFill>
                <a:latin typeface="Arial" panose="020B0604020202020204" pitchFamily="34" charset="0"/>
              </a:rPr>
              <a:t>변수가 취할 수 있는 값을 하나하나 셀 수 있음</a:t>
            </a:r>
            <a:br>
              <a:rPr lang="ko-KR" altLang="en-US" sz="1000" dirty="0">
                <a:solidFill>
                  <a:srgbClr val="000000"/>
                </a:solidFill>
                <a:latin typeface="Arial" panose="020B0604020202020204" pitchFamily="34" charset="0"/>
              </a:rPr>
            </a:br>
            <a:r>
              <a:rPr lang="en-US" altLang="ko-KR" sz="1000" dirty="0">
                <a:solidFill>
                  <a:srgbClr val="000000"/>
                </a:solidFill>
                <a:latin typeface="Arial" panose="020B0604020202020204" pitchFamily="34" charset="0"/>
              </a:rPr>
              <a:t>- </a:t>
            </a:r>
            <a:r>
              <a:rPr lang="ko-KR" altLang="en-US" sz="1000" dirty="0">
                <a:solidFill>
                  <a:srgbClr val="000000"/>
                </a:solidFill>
                <a:latin typeface="Arial" panose="020B0604020202020204" pitchFamily="34" charset="0"/>
              </a:rPr>
              <a:t>연속형 </a:t>
            </a:r>
            <a:r>
              <a:rPr lang="en-US" altLang="ko-KR" sz="1000" dirty="0">
                <a:solidFill>
                  <a:srgbClr val="000000"/>
                </a:solidFill>
                <a:latin typeface="Arial" panose="020B0604020202020204" pitchFamily="34" charset="0"/>
              </a:rPr>
              <a:t>(continuous) </a:t>
            </a:r>
            <a:r>
              <a:rPr lang="ko-KR" altLang="en-US" sz="1000" dirty="0">
                <a:solidFill>
                  <a:srgbClr val="000000"/>
                </a:solidFill>
                <a:latin typeface="Arial" panose="020B0604020202020204" pitchFamily="34" charset="0"/>
              </a:rPr>
              <a:t>데이터 </a:t>
            </a:r>
            <a:r>
              <a:rPr lang="en-US" altLang="ko-KR" sz="1000" dirty="0">
                <a:solidFill>
                  <a:srgbClr val="000000"/>
                </a:solidFill>
                <a:latin typeface="Arial" panose="020B0604020202020204" pitchFamily="34" charset="0"/>
              </a:rPr>
              <a:t>: </a:t>
            </a:r>
            <a:r>
              <a:rPr lang="ko-KR" altLang="en-US" sz="1000" dirty="0">
                <a:solidFill>
                  <a:srgbClr val="000000"/>
                </a:solidFill>
                <a:latin typeface="Arial" panose="020B0604020202020204" pitchFamily="34" charset="0"/>
              </a:rPr>
              <a:t>변수가 구간 안의 모든 값을 가질 수 있는 경우 </a:t>
            </a:r>
            <a:r>
              <a:rPr lang="en-US" altLang="ko-KR" sz="1000" dirty="0">
                <a:solidFill>
                  <a:srgbClr val="000000"/>
                </a:solidFill>
                <a:latin typeface="Arial" panose="020B0604020202020204" pitchFamily="34" charset="0"/>
              </a:rPr>
              <a:t>(</a:t>
            </a:r>
            <a:r>
              <a:rPr lang="ko-KR" altLang="en-US" sz="1000" dirty="0">
                <a:solidFill>
                  <a:srgbClr val="000000"/>
                </a:solidFill>
                <a:latin typeface="Arial" panose="020B0604020202020204" pitchFamily="34" charset="0"/>
              </a:rPr>
              <a:t>중량</a:t>
            </a:r>
            <a:r>
              <a:rPr lang="en-US" altLang="ko-KR" sz="1000" dirty="0">
                <a:solidFill>
                  <a:srgbClr val="000000"/>
                </a:solidFill>
                <a:latin typeface="Arial" panose="020B0604020202020204" pitchFamily="34" charset="0"/>
              </a:rPr>
              <a:t>, </a:t>
            </a:r>
            <a:r>
              <a:rPr lang="ko-KR" altLang="en-US" sz="1000" dirty="0">
                <a:solidFill>
                  <a:srgbClr val="000000"/>
                </a:solidFill>
                <a:latin typeface="Arial" panose="020B0604020202020204" pitchFamily="34" charset="0"/>
              </a:rPr>
              <a:t>길이 등</a:t>
            </a:r>
            <a:r>
              <a:rPr lang="en-US" altLang="ko-KR" sz="1000" dirty="0">
                <a:solidFill>
                  <a:srgbClr val="000000"/>
                </a:solidFill>
                <a:latin typeface="Arial" panose="020B0604020202020204" pitchFamily="34" charset="0"/>
              </a:rPr>
              <a:t>)</a:t>
            </a:r>
            <a:endParaRPr lang="ko-KR" altLang="en-US" sz="1000" dirty="0"/>
          </a:p>
        </p:txBody>
      </p:sp>
      <p:sp>
        <p:nvSpPr>
          <p:cNvPr id="18" name="직사각형 17">
            <a:extLst>
              <a:ext uri="{FF2B5EF4-FFF2-40B4-BE49-F238E27FC236}">
                <a16:creationId xmlns:a16="http://schemas.microsoft.com/office/drawing/2014/main" id="{C708BB99-5E58-4917-8D2B-1762EC30FB87}"/>
              </a:ext>
            </a:extLst>
          </p:cNvPr>
          <p:cNvSpPr/>
          <p:nvPr/>
        </p:nvSpPr>
        <p:spPr>
          <a:xfrm>
            <a:off x="439955" y="944344"/>
            <a:ext cx="5826451" cy="307777"/>
          </a:xfrm>
          <a:prstGeom prst="rect">
            <a:avLst/>
          </a:prstGeom>
          <a:ln>
            <a:noFill/>
          </a:ln>
        </p:spPr>
        <p:txBody>
          <a:bodyPr wrap="square">
            <a:spAutoFit/>
          </a:bodyPr>
          <a:lstStyle/>
          <a:p>
            <a:r>
              <a:rPr lang="en-US" altLang="ko-KR" sz="1400" dirty="0">
                <a:solidFill>
                  <a:srgbClr val="000000"/>
                </a:solidFill>
                <a:latin typeface="Arial" panose="020B0604020202020204" pitchFamily="34" charset="0"/>
              </a:rPr>
              <a:t>1. </a:t>
            </a:r>
            <a:r>
              <a:rPr lang="ko-KR" altLang="en-US" sz="1400" dirty="0">
                <a:solidFill>
                  <a:srgbClr val="000000"/>
                </a:solidFill>
                <a:latin typeface="Arial" panose="020B0604020202020204" pitchFamily="34" charset="0"/>
              </a:rPr>
              <a:t>이산형 </a:t>
            </a:r>
            <a:r>
              <a:rPr lang="en-US" altLang="ko-KR" sz="1400" dirty="0">
                <a:solidFill>
                  <a:srgbClr val="000000"/>
                </a:solidFill>
                <a:latin typeface="Arial" panose="020B0604020202020204" pitchFamily="34" charset="0"/>
              </a:rPr>
              <a:t>(discrete) </a:t>
            </a:r>
            <a:r>
              <a:rPr lang="ko-KR" altLang="en-US" sz="1400" dirty="0">
                <a:solidFill>
                  <a:srgbClr val="000000"/>
                </a:solidFill>
                <a:latin typeface="Arial" panose="020B0604020202020204" pitchFamily="34" charset="0"/>
              </a:rPr>
              <a:t>데이터 </a:t>
            </a:r>
            <a:r>
              <a:rPr lang="en-US" altLang="ko-KR" sz="1400" dirty="0">
                <a:solidFill>
                  <a:srgbClr val="000000"/>
                </a:solidFill>
                <a:latin typeface="Arial" panose="020B0604020202020204" pitchFamily="34" charset="0"/>
              </a:rPr>
              <a:t>vs </a:t>
            </a:r>
            <a:r>
              <a:rPr lang="ko-KR" altLang="en-US" sz="1400" dirty="0">
                <a:solidFill>
                  <a:srgbClr val="000000"/>
                </a:solidFill>
                <a:latin typeface="Arial" panose="020B0604020202020204" pitchFamily="34" charset="0"/>
              </a:rPr>
              <a:t>연속형 </a:t>
            </a:r>
            <a:r>
              <a:rPr lang="en-US" altLang="ko-KR" sz="1400" dirty="0">
                <a:solidFill>
                  <a:srgbClr val="000000"/>
                </a:solidFill>
                <a:latin typeface="Arial" panose="020B0604020202020204" pitchFamily="34" charset="0"/>
              </a:rPr>
              <a:t>(continuous) </a:t>
            </a:r>
            <a:r>
              <a:rPr lang="ko-KR" altLang="en-US" sz="1400" dirty="0">
                <a:solidFill>
                  <a:srgbClr val="000000"/>
                </a:solidFill>
                <a:latin typeface="Arial" panose="020B0604020202020204" pitchFamily="34" charset="0"/>
              </a:rPr>
              <a:t>데이터 </a:t>
            </a:r>
            <a:endParaRPr lang="ko-KR" altLang="en-US" sz="1400" dirty="0"/>
          </a:p>
        </p:txBody>
      </p:sp>
      <p:sp>
        <p:nvSpPr>
          <p:cNvPr id="10" name="TextBox 9">
            <a:extLst>
              <a:ext uri="{FF2B5EF4-FFF2-40B4-BE49-F238E27FC236}">
                <a16:creationId xmlns:a16="http://schemas.microsoft.com/office/drawing/2014/main" id="{FFAEA178-D43E-4440-B6DF-4247185241C4}"/>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952896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1142C84D-8225-4C3E-B678-359C9C34226C}"/>
              </a:ext>
            </a:extLst>
          </p:cNvPr>
          <p:cNvSpPr>
            <a:spLocks noGrp="1"/>
          </p:cNvSpPr>
          <p:nvPr>
            <p:ph type="sldNum" sz="quarter" idx="12"/>
          </p:nvPr>
        </p:nvSpPr>
        <p:spPr/>
        <p:txBody>
          <a:bodyPr/>
          <a:lstStyle/>
          <a:p>
            <a:fld id="{DE77BB65-F969-4654-BF30-45C70C1BE112}" type="slidenum">
              <a:rPr lang="ko-KR" altLang="en-US" smtClean="0"/>
              <a:pPr/>
              <a:t>60</a:t>
            </a:fld>
            <a:endParaRPr lang="ko-KR" altLang="en-US" dirty="0"/>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DDB6E9CD-3AB1-4879-937C-B4C85A2BAC68}"/>
                  </a:ext>
                </a:extLst>
              </p:cNvPr>
              <p:cNvSpPr/>
              <p:nvPr/>
            </p:nvSpPr>
            <p:spPr>
              <a:xfrm>
                <a:off x="278866" y="4645596"/>
                <a:ext cx="4304578" cy="400110"/>
              </a:xfrm>
              <a:prstGeom prst="rect">
                <a:avLst/>
              </a:prstGeom>
              <a:ln>
                <a:solidFill>
                  <a:schemeClr val="accent1">
                    <a:lumMod val="60000"/>
                    <a:lumOff val="40000"/>
                  </a:schemeClr>
                </a:solidFill>
              </a:ln>
            </p:spPr>
            <p:txBody>
              <a:bodyPr wrap="square">
                <a:spAutoFit/>
              </a:bodyPr>
              <a:lstStyle/>
              <a:p>
                <a:pPr marL="214313" indent="-214313" fontAlgn="base">
                  <a:buFont typeface="Wingdings" panose="05000000000000000000" pitchFamily="2" charset="2"/>
                  <a:buChar char="§"/>
                </a:pPr>
                <a:r>
                  <a:rPr lang="ko-KR" altLang="en-US" sz="1000" dirty="0">
                    <a:solidFill>
                      <a:srgbClr val="212529"/>
                    </a:solidFill>
                    <a:latin typeface="Spoqa Han Sans"/>
                  </a:rPr>
                  <a:t>귀무가설</a:t>
                </a:r>
                <a:r>
                  <a:rPr lang="en-US" altLang="ko-KR" sz="1000" dirty="0">
                    <a:solidFill>
                      <a:srgbClr val="212529"/>
                    </a:solidFill>
                    <a:latin typeface="Spoqa Han Sans"/>
                  </a:rPr>
                  <a:t>(</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0</m:t>
                        </m:r>
                      </m:sub>
                    </m:sSub>
                    <m:r>
                      <a:rPr lang="en-US" altLang="ko-KR" sz="1000" i="1">
                        <a:latin typeface="Cambria Math" panose="02040503050406030204" pitchFamily="18" charset="0"/>
                      </a:rPr>
                      <m:t> </m:t>
                    </m:r>
                  </m:oMath>
                </a14:m>
                <a:r>
                  <a:rPr lang="en-US" altLang="ko-KR" sz="1000" dirty="0">
                    <a:solidFill>
                      <a:srgbClr val="212529"/>
                    </a:solidFill>
                    <a:latin typeface="Spoqa Han Sans"/>
                  </a:rPr>
                  <a:t>) : </a:t>
                </a:r>
                <a:r>
                  <a:rPr lang="ko-KR" altLang="en-US" sz="1000" dirty="0">
                    <a:solidFill>
                      <a:srgbClr val="212529"/>
                    </a:solidFill>
                    <a:latin typeface="Spoqa Han Sans"/>
                  </a:rPr>
                  <a:t>회귀식이 유의하지 않다</a:t>
                </a:r>
                <a:r>
                  <a:rPr lang="en-US" altLang="ko-KR" sz="1000" dirty="0">
                    <a:solidFill>
                      <a:srgbClr val="212529"/>
                    </a:solidFill>
                    <a:latin typeface="Spoqa Han Sans"/>
                  </a:rPr>
                  <a:t>. </a:t>
                </a:r>
                <a:r>
                  <a:rPr lang="en-US" altLang="ko-KR" sz="1000" dirty="0">
                    <a:solidFill>
                      <a:srgbClr val="333333"/>
                    </a:solidFill>
                    <a:latin typeface="Spoqa Han Sans"/>
                  </a:rPr>
                  <a:t>(</a:t>
                </a:r>
                <a14:m>
                  <m:oMath xmlns:m="http://schemas.openxmlformats.org/officeDocument/2006/math">
                    <m:r>
                      <a:rPr lang="ko-KR" altLang="en-US" sz="1000" i="1" dirty="0">
                        <a:latin typeface="Cambria Math" panose="02040503050406030204" pitchFamily="18" charset="0"/>
                      </a:rPr>
                      <m:t>𝛽</m:t>
                    </m:r>
                    <m:r>
                      <a:rPr lang="en-US" altLang="ko-KR" sz="1000" i="1" dirty="0">
                        <a:latin typeface="Cambria Math" panose="02040503050406030204" pitchFamily="18" charset="0"/>
                      </a:rPr>
                      <m:t>=0 </m:t>
                    </m:r>
                  </m:oMath>
                </a14:m>
                <a:r>
                  <a:rPr lang="en-US" altLang="ko-KR" sz="1000" dirty="0">
                    <a:solidFill>
                      <a:srgbClr val="333333"/>
                    </a:solidFill>
                    <a:latin typeface="Spoqa Han Sans"/>
                  </a:rPr>
                  <a:t> </a:t>
                </a:r>
                <a:r>
                  <a:rPr lang="ko-KR" altLang="en-US" sz="1000" dirty="0">
                    <a:solidFill>
                      <a:srgbClr val="333333"/>
                    </a:solidFill>
                    <a:latin typeface="Spoqa Han Sans"/>
                  </a:rPr>
                  <a:t>이다</a:t>
                </a:r>
                <a:r>
                  <a:rPr lang="en-US" altLang="ko-KR" sz="1000" dirty="0">
                    <a:solidFill>
                      <a:srgbClr val="333333"/>
                    </a:solidFill>
                    <a:latin typeface="Spoqa Han Sans"/>
                  </a:rPr>
                  <a:t>)</a:t>
                </a:r>
                <a:endParaRPr lang="ko-KR" altLang="en-US" sz="1000" dirty="0">
                  <a:solidFill>
                    <a:srgbClr val="212529"/>
                  </a:solidFill>
                  <a:latin typeface="Spoqa Han Sans"/>
                </a:endParaRPr>
              </a:p>
              <a:p>
                <a:pPr marL="214313" indent="-214313" fontAlgn="base">
                  <a:buFont typeface="Wingdings" panose="05000000000000000000" pitchFamily="2" charset="2"/>
                  <a:buChar char="§"/>
                </a:pPr>
                <a:r>
                  <a:rPr lang="ko-KR" altLang="en-US" sz="1000" dirty="0">
                    <a:solidFill>
                      <a:srgbClr val="212529"/>
                    </a:solidFill>
                    <a:latin typeface="Spoqa Han Sans"/>
                  </a:rPr>
                  <a:t>대립가설</a:t>
                </a:r>
                <a:r>
                  <a:rPr lang="en-US" altLang="ko-KR" sz="1000" dirty="0">
                    <a:solidFill>
                      <a:srgbClr val="212529"/>
                    </a:solidFill>
                    <a:latin typeface="Spoqa Han Sans"/>
                  </a:rPr>
                  <a:t>(</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b="0" i="1" smtClean="0">
                            <a:latin typeface="Cambria Math" panose="02040503050406030204" pitchFamily="18" charset="0"/>
                          </a:rPr>
                          <m:t>1</m:t>
                        </m:r>
                      </m:sub>
                    </m:sSub>
                  </m:oMath>
                </a14:m>
                <a:r>
                  <a:rPr lang="en-US" altLang="ko-KR" sz="1000" dirty="0">
                    <a:solidFill>
                      <a:srgbClr val="212529"/>
                    </a:solidFill>
                    <a:latin typeface="Spoqa Han Sans"/>
                  </a:rPr>
                  <a:t>) : </a:t>
                </a:r>
                <a:r>
                  <a:rPr lang="ko-KR" altLang="en-US" sz="1000" dirty="0">
                    <a:solidFill>
                      <a:srgbClr val="333333"/>
                    </a:solidFill>
                    <a:latin typeface="Spoqa Han Sans"/>
                  </a:rPr>
                  <a:t>회귀식이 유의하다</a:t>
                </a:r>
                <a:r>
                  <a:rPr lang="en-US" altLang="ko-KR" sz="1000" dirty="0">
                    <a:solidFill>
                      <a:srgbClr val="333333"/>
                    </a:solidFill>
                    <a:latin typeface="Spoqa Han Sans"/>
                  </a:rPr>
                  <a:t>. (</a:t>
                </a:r>
                <a14:m>
                  <m:oMath xmlns:m="http://schemas.openxmlformats.org/officeDocument/2006/math">
                    <m:r>
                      <a:rPr lang="ko-KR" altLang="en-US" sz="1000" i="1" dirty="0">
                        <a:latin typeface="Cambria Math" panose="02040503050406030204" pitchFamily="18" charset="0"/>
                      </a:rPr>
                      <m:t>𝛽</m:t>
                    </m:r>
                    <m:r>
                      <a:rPr lang="en-US" altLang="ko-KR" sz="1000" i="1" dirty="0">
                        <a:latin typeface="Cambria Math" panose="02040503050406030204" pitchFamily="18" charset="0"/>
                      </a:rPr>
                      <m:t>=0 </m:t>
                    </m:r>
                  </m:oMath>
                </a14:m>
                <a:r>
                  <a:rPr lang="ko-KR" altLang="en-US" sz="1000" dirty="0">
                    <a:solidFill>
                      <a:srgbClr val="333333"/>
                    </a:solidFill>
                    <a:latin typeface="Spoqa Han Sans"/>
                  </a:rPr>
                  <a:t>이 아니다</a:t>
                </a:r>
                <a:r>
                  <a:rPr lang="en-US" altLang="ko-KR" sz="1000" dirty="0">
                    <a:solidFill>
                      <a:srgbClr val="333333"/>
                    </a:solidFill>
                    <a:latin typeface="Spoqa Han Sans"/>
                  </a:rPr>
                  <a:t>)</a:t>
                </a:r>
                <a:r>
                  <a:rPr lang="ko-KR" altLang="en-US" sz="900" dirty="0">
                    <a:solidFill>
                      <a:srgbClr val="212529"/>
                    </a:solidFill>
                    <a:latin typeface="Spoqa Han Sans"/>
                  </a:rPr>
                  <a:t> </a:t>
                </a:r>
              </a:p>
            </p:txBody>
          </p:sp>
        </mc:Choice>
        <mc:Fallback xmlns="">
          <p:sp>
            <p:nvSpPr>
              <p:cNvPr id="15" name="직사각형 14">
                <a:extLst>
                  <a:ext uri="{FF2B5EF4-FFF2-40B4-BE49-F238E27FC236}">
                    <a16:creationId xmlns:a16="http://schemas.microsoft.com/office/drawing/2014/main" id="{DDB6E9CD-3AB1-4879-937C-B4C85A2BAC68}"/>
                  </a:ext>
                </a:extLst>
              </p:cNvPr>
              <p:cNvSpPr>
                <a:spLocks noRot="1" noChangeAspect="1" noMove="1" noResize="1" noEditPoints="1" noAdjustHandles="1" noChangeArrowheads="1" noChangeShapeType="1" noTextEdit="1"/>
              </p:cNvSpPr>
              <p:nvPr/>
            </p:nvSpPr>
            <p:spPr>
              <a:xfrm>
                <a:off x="278866" y="4645596"/>
                <a:ext cx="4304578" cy="400110"/>
              </a:xfrm>
              <a:prstGeom prst="rect">
                <a:avLst/>
              </a:prstGeom>
              <a:blipFill>
                <a:blip r:embed="rId2"/>
                <a:stretch>
                  <a:fillRect b="-7353"/>
                </a:stretch>
              </a:blipFill>
              <a:ln>
                <a:solidFill>
                  <a:schemeClr val="accent1">
                    <a:lumMod val="60000"/>
                    <a:lumOff val="40000"/>
                  </a:schemeClr>
                </a:solidFill>
              </a:ln>
            </p:spPr>
            <p:txBody>
              <a:bodyPr/>
              <a:lstStyle/>
              <a:p>
                <a:r>
                  <a:rPr lang="ko-KR" altLang="en-US">
                    <a:noFill/>
                  </a:rPr>
                  <a:t> </a:t>
                </a:r>
              </a:p>
            </p:txBody>
          </p:sp>
        </mc:Fallback>
      </mc:AlternateContent>
      <p:sp>
        <p:nvSpPr>
          <p:cNvPr id="13" name="제목 1">
            <a:extLst>
              <a:ext uri="{FF2B5EF4-FFF2-40B4-BE49-F238E27FC236}">
                <a16:creationId xmlns:a16="http://schemas.microsoft.com/office/drawing/2014/main" id="{DFD0B9A3-0115-48D8-91ED-6704B53AAB41}"/>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5F511629-F3E8-40CF-B719-9DCDFDCBC8B7}"/>
              </a:ext>
            </a:extLst>
          </p:cNvPr>
          <p:cNvSpPr>
            <a:spLocks noGrp="1"/>
          </p:cNvSpPr>
          <p:nvPr>
            <p:ph type="ftr" sz="quarter" idx="11"/>
          </p:nvPr>
        </p:nvSpPr>
        <p:spPr/>
        <p:txBody>
          <a:bodyPr/>
          <a:lstStyle/>
          <a:p>
            <a:r>
              <a:rPr lang="en-US" altLang="ko-KR"/>
              <a:t>UBION PBL- FBA</a:t>
            </a:r>
            <a:endParaRPr lang="ko-KR" altLang="en-US"/>
          </a:p>
        </p:txBody>
      </p:sp>
      <mc:AlternateContent xmlns:mc="http://schemas.openxmlformats.org/markup-compatibility/2006" xmlns:a14="http://schemas.microsoft.com/office/drawing/2010/main">
        <mc:Choice Requires="a14">
          <p:sp>
            <p:nvSpPr>
              <p:cNvPr id="16" name="직사각형 15">
                <a:extLst>
                  <a:ext uri="{FF2B5EF4-FFF2-40B4-BE49-F238E27FC236}">
                    <a16:creationId xmlns:a16="http://schemas.microsoft.com/office/drawing/2014/main" id="{114AF5FD-67FF-4FF4-9871-63F2AF3403EC}"/>
                  </a:ext>
                </a:extLst>
              </p:cNvPr>
              <p:cNvSpPr/>
              <p:nvPr/>
            </p:nvSpPr>
            <p:spPr>
              <a:xfrm>
                <a:off x="262516" y="5142261"/>
                <a:ext cx="6616400" cy="756810"/>
              </a:xfrm>
              <a:prstGeom prst="rect">
                <a:avLst/>
              </a:prstGeom>
              <a:ln>
                <a:solidFill>
                  <a:schemeClr val="accent1">
                    <a:lumMod val="60000"/>
                    <a:lumOff val="40000"/>
                  </a:schemeClr>
                </a:solidFill>
              </a:ln>
            </p:spPr>
            <p:txBody>
              <a:bodyPr wrap="square">
                <a:spAutoFit/>
              </a:bodyPr>
              <a:lstStyle/>
              <a:p>
                <a:pPr marL="171450" indent="-171450">
                  <a:lnSpc>
                    <a:spcPct val="150000"/>
                  </a:lnSpc>
                  <a:buFont typeface="Arial" panose="020B0604020202020204" pitchFamily="34" charset="0"/>
                  <a:buChar char="•"/>
                </a:pPr>
                <a:r>
                  <a:rPr lang="ko-KR" altLang="en-US" sz="1000" dirty="0"/>
                  <a:t>귀무가설 유의성</a:t>
                </a:r>
                <a:r>
                  <a:rPr lang="en-US" altLang="ko-KR" sz="1000" dirty="0"/>
                  <a:t>(</a:t>
                </a:r>
                <a14:m>
                  <m:oMath xmlns:m="http://schemas.openxmlformats.org/officeDocument/2006/math">
                    <m:sSub>
                      <m:sSubPr>
                        <m:ctrlPr>
                          <a:rPr lang="en-US" altLang="ko-KR" sz="1000" i="1">
                            <a:latin typeface="Cambria Math" panose="02040503050406030204" pitchFamily="18" charset="0"/>
                          </a:rPr>
                        </m:ctrlPr>
                      </m:sSubPr>
                      <m:e>
                        <m:r>
                          <a:rPr lang="en-US" altLang="ko-KR" sz="1000" i="1">
                            <a:latin typeface="Cambria Math" panose="02040503050406030204" pitchFamily="18" charset="0"/>
                          </a:rPr>
                          <m:t>𝐻</m:t>
                        </m:r>
                      </m:e>
                      <m:sub>
                        <m:r>
                          <a:rPr lang="en-US" altLang="ko-KR" sz="1000" i="1">
                            <a:latin typeface="Cambria Math" panose="02040503050406030204" pitchFamily="18" charset="0"/>
                          </a:rPr>
                          <m:t>0</m:t>
                        </m:r>
                      </m:sub>
                    </m:sSub>
                  </m:oMath>
                </a14:m>
                <a:r>
                  <a:rPr lang="en-US" altLang="ko-KR" sz="1000" dirty="0"/>
                  <a:t>:</a:t>
                </a:r>
                <a14:m>
                  <m:oMath xmlns:m="http://schemas.openxmlformats.org/officeDocument/2006/math">
                    <m:r>
                      <a:rPr lang="ko-KR" altLang="en-US" sz="1000" i="1" dirty="0">
                        <a:latin typeface="Cambria Math" panose="02040503050406030204" pitchFamily="18" charset="0"/>
                      </a:rPr>
                      <m:t>𝛽</m:t>
                    </m:r>
                    <m:r>
                      <a:rPr lang="en-US" altLang="ko-KR" sz="1000" i="1" dirty="0">
                        <a:latin typeface="Cambria Math" panose="02040503050406030204" pitchFamily="18" charset="0"/>
                      </a:rPr>
                      <m:t>=0</m:t>
                    </m:r>
                  </m:oMath>
                </a14:m>
                <a:r>
                  <a:rPr lang="en-US" altLang="ko-KR" sz="1000" dirty="0"/>
                  <a:t>)</a:t>
                </a:r>
                <a:r>
                  <a:rPr lang="ko-KR" altLang="en-US" sz="1000" dirty="0"/>
                  <a:t> 기각되면 </a:t>
                </a:r>
                <a:r>
                  <a:rPr lang="en-US" altLang="ko-KR" sz="1000" dirty="0"/>
                  <a:t>F </a:t>
                </a:r>
                <a:r>
                  <a:rPr lang="ko-KR" altLang="en-US" sz="1000" dirty="0"/>
                  <a:t>값이 </a:t>
                </a:r>
                <a:r>
                  <a:rPr lang="en-US" altLang="ko-KR" sz="1000" dirty="0"/>
                  <a:t>1</a:t>
                </a:r>
                <a:r>
                  <a:rPr lang="ko-KR" altLang="en-US" sz="1000" dirty="0"/>
                  <a:t>보다 크게 된다</a:t>
                </a:r>
                <a:r>
                  <a:rPr lang="en-US" altLang="ko-KR" sz="1000" dirty="0"/>
                  <a:t>.</a:t>
                </a:r>
              </a:p>
              <a:p>
                <a:pPr marL="171450" indent="-171450">
                  <a:lnSpc>
                    <a:spcPct val="150000"/>
                  </a:lnSpc>
                  <a:buFont typeface="Arial" panose="020B0604020202020204" pitchFamily="34" charset="0"/>
                  <a:buChar char="•"/>
                </a:pPr>
                <a:r>
                  <a:rPr lang="en-US" altLang="ko-KR" sz="1000" dirty="0"/>
                  <a:t>F</a:t>
                </a:r>
                <a:r>
                  <a:rPr lang="ko-KR" altLang="en-US" sz="1000" dirty="0"/>
                  <a:t>값이 크다는 것은 회귀식으로 설명하는 부분이 더 많다는 의미로 회귀식이 유의하다는 판단을 내릴 수 있다</a:t>
                </a:r>
                <a:r>
                  <a:rPr lang="en-US" altLang="ko-KR" sz="1000" dirty="0"/>
                  <a:t>.</a:t>
                </a:r>
              </a:p>
              <a:p>
                <a:pPr marL="171450" indent="-171450">
                  <a:lnSpc>
                    <a:spcPct val="150000"/>
                  </a:lnSpc>
                  <a:buFont typeface="Arial" panose="020B0604020202020204" pitchFamily="34" charset="0"/>
                  <a:buChar char="•"/>
                </a:pPr>
                <a:r>
                  <a:rPr lang="en-US" altLang="ko-KR" sz="1000" dirty="0">
                    <a:solidFill>
                      <a:srgbClr val="FF0000"/>
                    </a:solidFill>
                  </a:rPr>
                  <a:t>F</a:t>
                </a:r>
                <a:r>
                  <a:rPr lang="ko-KR" altLang="en-US" sz="1000" dirty="0">
                    <a:solidFill>
                      <a:srgbClr val="FF0000"/>
                    </a:solidFill>
                  </a:rPr>
                  <a:t>분포표 </a:t>
                </a:r>
                <a:r>
                  <a:rPr lang="ko-KR" altLang="en-US" sz="1000" dirty="0" err="1">
                    <a:solidFill>
                      <a:srgbClr val="FF0000"/>
                    </a:solidFill>
                  </a:rPr>
                  <a:t>기각역값</a:t>
                </a:r>
                <a:r>
                  <a:rPr lang="ko-KR" altLang="en-US" sz="1000" dirty="0">
                    <a:solidFill>
                      <a:srgbClr val="FF0000"/>
                    </a:solidFill>
                  </a:rPr>
                  <a:t> </a:t>
                </a:r>
                <a:r>
                  <a:rPr lang="en-US" altLang="ko-KR" sz="1000" dirty="0">
                    <a:solidFill>
                      <a:srgbClr val="FF0000"/>
                    </a:solidFill>
                  </a:rPr>
                  <a:t>&lt; F</a:t>
                </a:r>
                <a:r>
                  <a:rPr lang="ko-KR" altLang="en-US" sz="1000" dirty="0">
                    <a:solidFill>
                      <a:srgbClr val="FF0000"/>
                    </a:solidFill>
                  </a:rPr>
                  <a:t>값 </a:t>
                </a:r>
                <a:r>
                  <a:rPr lang="en-US" altLang="ko-KR" sz="1000" dirty="0">
                    <a:solidFill>
                      <a:srgbClr val="FF0000"/>
                    </a:solidFill>
                  </a:rPr>
                  <a:t>: </a:t>
                </a:r>
                <a:r>
                  <a:rPr lang="ko-KR" altLang="en-US" sz="1000" dirty="0" err="1">
                    <a:solidFill>
                      <a:srgbClr val="FF0000"/>
                    </a:solidFill>
                  </a:rPr>
                  <a:t>귀무가설</a:t>
                </a:r>
                <a:r>
                  <a:rPr lang="ko-KR" altLang="en-US" sz="1000" dirty="0">
                    <a:solidFill>
                      <a:srgbClr val="FF0000"/>
                    </a:solidFill>
                  </a:rPr>
                  <a:t> 기각 </a:t>
                </a:r>
                <a:r>
                  <a:rPr lang="en-US" altLang="ko-KR" sz="1000" dirty="0">
                    <a:solidFill>
                      <a:srgbClr val="FF0000"/>
                    </a:solidFill>
                  </a:rPr>
                  <a:t>(</a:t>
                </a:r>
                <a:r>
                  <a:rPr lang="ko-KR" altLang="en-US" sz="1000" dirty="0" err="1">
                    <a:solidFill>
                      <a:srgbClr val="FF0000"/>
                    </a:solidFill>
                  </a:rPr>
                  <a:t>회귀식</a:t>
                </a:r>
                <a:r>
                  <a:rPr lang="ko-KR" altLang="en-US" sz="1000" dirty="0">
                    <a:solidFill>
                      <a:srgbClr val="FF0000"/>
                    </a:solidFill>
                  </a:rPr>
                  <a:t> 유의성</a:t>
                </a:r>
                <a:r>
                  <a:rPr lang="en-US" altLang="ko-KR" sz="1000" dirty="0">
                    <a:solidFill>
                      <a:srgbClr val="FF0000"/>
                    </a:solidFill>
                  </a:rPr>
                  <a:t>)</a:t>
                </a:r>
                <a:endParaRPr lang="ko-KR" altLang="en-US" sz="1000" dirty="0"/>
              </a:p>
            </p:txBody>
          </p:sp>
        </mc:Choice>
        <mc:Fallback xmlns="">
          <p:sp>
            <p:nvSpPr>
              <p:cNvPr id="16" name="직사각형 15">
                <a:extLst>
                  <a:ext uri="{FF2B5EF4-FFF2-40B4-BE49-F238E27FC236}">
                    <a16:creationId xmlns:a16="http://schemas.microsoft.com/office/drawing/2014/main" id="{114AF5FD-67FF-4FF4-9871-63F2AF3403EC}"/>
                  </a:ext>
                </a:extLst>
              </p:cNvPr>
              <p:cNvSpPr>
                <a:spLocks noRot="1" noChangeAspect="1" noMove="1" noResize="1" noEditPoints="1" noAdjustHandles="1" noChangeArrowheads="1" noChangeShapeType="1" noTextEdit="1"/>
              </p:cNvSpPr>
              <p:nvPr/>
            </p:nvSpPr>
            <p:spPr>
              <a:xfrm>
                <a:off x="262516" y="5142261"/>
                <a:ext cx="6616400" cy="756810"/>
              </a:xfrm>
              <a:prstGeom prst="rect">
                <a:avLst/>
              </a:prstGeom>
              <a:blipFill>
                <a:blip r:embed="rId3"/>
                <a:stretch>
                  <a:fillRect b="-2381"/>
                </a:stretch>
              </a:blipFill>
              <a:ln>
                <a:solidFill>
                  <a:schemeClr val="accent1">
                    <a:lumMod val="60000"/>
                    <a:lumOff val="40000"/>
                  </a:schemeClr>
                </a:solidFill>
              </a:ln>
            </p:spPr>
            <p:txBody>
              <a:bodyPr/>
              <a:lstStyle/>
              <a:p>
                <a:r>
                  <a:rPr lang="ko-KR" altLang="en-US">
                    <a:noFill/>
                  </a:rPr>
                  <a:t> </a:t>
                </a:r>
              </a:p>
            </p:txBody>
          </p:sp>
        </mc:Fallback>
      </mc:AlternateContent>
      <p:sp>
        <p:nvSpPr>
          <p:cNvPr id="20" name="직사각형 19">
            <a:extLst>
              <a:ext uri="{FF2B5EF4-FFF2-40B4-BE49-F238E27FC236}">
                <a16:creationId xmlns:a16="http://schemas.microsoft.com/office/drawing/2014/main" id="{07F3B51A-7ED2-460B-B16A-169815DF405F}"/>
              </a:ext>
            </a:extLst>
          </p:cNvPr>
          <p:cNvSpPr/>
          <p:nvPr/>
        </p:nvSpPr>
        <p:spPr>
          <a:xfrm>
            <a:off x="539552" y="5914571"/>
            <a:ext cx="7632848" cy="294311"/>
          </a:xfrm>
          <a:prstGeom prst="rect">
            <a:avLst/>
          </a:prstGeom>
        </p:spPr>
        <p:txBody>
          <a:bodyPr wrap="square">
            <a:spAutoFit/>
          </a:bodyPr>
          <a:lstStyle/>
          <a:p>
            <a:pPr>
              <a:lnSpc>
                <a:spcPct val="150000"/>
              </a:lnSpc>
            </a:pPr>
            <a:r>
              <a:rPr lang="en-US" altLang="ko-KR" sz="1000" b="1" i="1" dirty="0">
                <a:latin typeface="+mj-ea"/>
              </a:rPr>
              <a:t>t</a:t>
            </a:r>
            <a:r>
              <a:rPr lang="ko-KR" altLang="en-US" sz="1000" b="1" i="1" dirty="0">
                <a:latin typeface="+mj-ea"/>
              </a:rPr>
              <a:t>검정</a:t>
            </a:r>
            <a:r>
              <a:rPr lang="ko-KR" altLang="en-US" sz="1000" i="1" dirty="0">
                <a:latin typeface="+mj-ea"/>
              </a:rPr>
              <a:t>에서 </a:t>
            </a:r>
            <a:r>
              <a:rPr lang="en-US" altLang="ko-KR" sz="1000" b="1" i="1" dirty="0">
                <a:latin typeface="+mj-ea"/>
              </a:rPr>
              <a:t>R square </a:t>
            </a:r>
            <a:r>
              <a:rPr lang="ko-KR" altLang="en-US" sz="1000" b="1" i="1" dirty="0">
                <a:latin typeface="+mj-ea"/>
              </a:rPr>
              <a:t>값</a:t>
            </a:r>
            <a:r>
              <a:rPr lang="ko-KR" altLang="en-US" sz="1000" i="1" dirty="0">
                <a:latin typeface="+mj-ea"/>
              </a:rPr>
              <a:t>이 사용되는 것과 같은 의미로</a:t>
            </a:r>
            <a:r>
              <a:rPr lang="en-US" altLang="ko-KR" sz="1000" i="1" dirty="0">
                <a:latin typeface="+mj-ea"/>
              </a:rPr>
              <a:t> </a:t>
            </a:r>
            <a:r>
              <a:rPr lang="en-US" altLang="ko-KR" sz="1000" b="1" i="1" dirty="0">
                <a:latin typeface="+mj-ea"/>
              </a:rPr>
              <a:t>ANOVA </a:t>
            </a:r>
            <a:r>
              <a:rPr lang="ko-KR" altLang="en-US" sz="1000" b="1" i="1" dirty="0">
                <a:latin typeface="+mj-ea"/>
              </a:rPr>
              <a:t>분산분석</a:t>
            </a:r>
            <a:r>
              <a:rPr lang="ko-KR" altLang="en-US" sz="1000" i="1" dirty="0">
                <a:latin typeface="+mj-ea"/>
              </a:rPr>
              <a:t>에서는 </a:t>
            </a:r>
            <a:r>
              <a:rPr lang="en-US" altLang="ko-KR" sz="1000" b="1" i="1" dirty="0">
                <a:latin typeface="+mj-ea"/>
              </a:rPr>
              <a:t>η square</a:t>
            </a:r>
            <a:r>
              <a:rPr lang="ko-KR" altLang="en-US" sz="1000" b="1" i="1" dirty="0">
                <a:latin typeface="+mj-ea"/>
              </a:rPr>
              <a:t> 값</a:t>
            </a:r>
            <a:r>
              <a:rPr lang="ko-KR" altLang="en-US" sz="1000" i="1" dirty="0">
                <a:latin typeface="+mj-ea"/>
              </a:rPr>
              <a:t> 사용</a:t>
            </a:r>
            <a:endParaRPr lang="en-US" altLang="ko-KR" sz="1000" i="1" dirty="0">
              <a:solidFill>
                <a:srgbClr val="424446"/>
              </a:solidFill>
              <a:latin typeface="Segoe UI" panose="020B0502040204020203"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4C0FA69-B203-4FD8-8FB1-CCD814FE51D5}"/>
                  </a:ext>
                </a:extLst>
              </p:cNvPr>
              <p:cNvSpPr txBox="1"/>
              <p:nvPr/>
            </p:nvSpPr>
            <p:spPr>
              <a:xfrm>
                <a:off x="272259" y="3568698"/>
                <a:ext cx="4625059" cy="1017715"/>
              </a:xfrm>
              <a:prstGeom prst="rect">
                <a:avLst/>
              </a:prstGeom>
              <a:noFill/>
              <a:ln>
                <a:solidFill>
                  <a:schemeClr val="accent1">
                    <a:lumMod val="60000"/>
                    <a:lumOff val="40000"/>
                  </a:schemeClr>
                </a:solidFill>
              </a:ln>
            </p:spPr>
            <p:txBody>
              <a:bodyPr wrap="square" rtlCol="0">
                <a:spAutoFit/>
              </a:bodyPr>
              <a:lstStyle/>
              <a:p>
                <a:pPr marL="171450" indent="-171450">
                  <a:lnSpc>
                    <a:spcPct val="150000"/>
                  </a:lnSpc>
                  <a:buFont typeface="Arial" panose="020B0604020202020204" pitchFamily="34" charset="0"/>
                  <a:buChar char="•"/>
                </a:pPr>
                <a:r>
                  <a:rPr lang="ko-KR" altLang="en-US" sz="1000" b="1" dirty="0"/>
                  <a:t>총변동의 자유도</a:t>
                </a:r>
                <a:r>
                  <a:rPr lang="en-US" altLang="ko-KR" sz="1000" b="1" dirty="0"/>
                  <a:t>(SST) =</a:t>
                </a:r>
                <a:r>
                  <a:rPr lang="ko-KR" altLang="en-US" sz="1000" b="1" dirty="0"/>
                  <a:t> </a:t>
                </a:r>
                <a:r>
                  <a:rPr lang="en-US" altLang="ko-KR" sz="1000" b="1" dirty="0"/>
                  <a:t>(n</a:t>
                </a:r>
                <a:r>
                  <a:rPr lang="en-US" altLang="ko-KR" sz="1000" dirty="0">
                    <a:ea typeface="Cambria Math" panose="02040503050406030204" pitchFamily="18" charset="0"/>
                  </a:rPr>
                  <a:t> </a:t>
                </a:r>
                <a14:m>
                  <m:oMath xmlns:m="http://schemas.openxmlformats.org/officeDocument/2006/math">
                    <m:r>
                      <a:rPr lang="en-US" altLang="ko-KR" sz="1000" i="1">
                        <a:latin typeface="Cambria Math" panose="02040503050406030204" pitchFamily="18" charset="0"/>
                        <a:ea typeface="Cambria Math" panose="02040503050406030204" pitchFamily="18" charset="0"/>
                      </a:rPr>
                      <m:t>− </m:t>
                    </m:r>
                  </m:oMath>
                </a14:m>
                <a:r>
                  <a:rPr lang="en-US" altLang="ko-KR" sz="1000" b="1" dirty="0"/>
                  <a:t>1)  ,</a:t>
                </a:r>
                <a:r>
                  <a:rPr lang="ko-KR" altLang="en-US" sz="1000" b="1" dirty="0"/>
                  <a:t>오차</a:t>
                </a:r>
                <a:r>
                  <a:rPr lang="en-US" altLang="ko-KR" sz="1000" b="1" dirty="0"/>
                  <a:t>(SSE)</a:t>
                </a:r>
                <a:r>
                  <a:rPr lang="ko-KR" altLang="en-US" sz="1000" b="1" dirty="0"/>
                  <a:t>의 자유도 </a:t>
                </a:r>
                <a:r>
                  <a:rPr lang="en-US" altLang="ko-KR" sz="1000" b="1" dirty="0"/>
                  <a:t>=</a:t>
                </a:r>
                <a:r>
                  <a:rPr lang="ko-KR" altLang="en-US" sz="1000" b="1" dirty="0"/>
                  <a:t> </a:t>
                </a:r>
                <a:r>
                  <a:rPr lang="en-US" altLang="ko-KR" sz="1000" b="1" dirty="0"/>
                  <a:t>(n</a:t>
                </a:r>
                <a:r>
                  <a:rPr lang="en-US" altLang="ko-KR" sz="1000" dirty="0">
                    <a:ea typeface="Cambria Math" panose="02040503050406030204" pitchFamily="18" charset="0"/>
                  </a:rPr>
                  <a:t> </a:t>
                </a:r>
                <a14:m>
                  <m:oMath xmlns:m="http://schemas.openxmlformats.org/officeDocument/2006/math">
                    <m:r>
                      <a:rPr lang="en-US" altLang="ko-KR" sz="1000" i="1">
                        <a:latin typeface="Cambria Math" panose="02040503050406030204" pitchFamily="18" charset="0"/>
                        <a:ea typeface="Cambria Math" panose="02040503050406030204" pitchFamily="18" charset="0"/>
                      </a:rPr>
                      <m:t>− </m:t>
                    </m:r>
                  </m:oMath>
                </a14:m>
                <a:r>
                  <a:rPr lang="en-US" altLang="ko-KR" sz="1000" b="1" dirty="0"/>
                  <a:t>2)</a:t>
                </a:r>
                <a:r>
                  <a:rPr lang="ko-KR" altLang="en-US" sz="1000" b="1" dirty="0"/>
                  <a:t>인 이유</a:t>
                </a:r>
                <a:endParaRPr lang="en-US" altLang="ko-KR" sz="1000" b="1" dirty="0"/>
              </a:p>
              <a:p>
                <a:pPr>
                  <a:lnSpc>
                    <a:spcPct val="150000"/>
                  </a:lnSpc>
                </a:pPr>
                <a:r>
                  <a:rPr lang="en-US" altLang="ko-KR" sz="1000" dirty="0">
                    <a:sym typeface="Wingdings" panose="05000000000000000000" pitchFamily="2" charset="2"/>
                  </a:rPr>
                  <a:t>  </a:t>
                </a:r>
                <a:r>
                  <a:rPr lang="ko-KR" altLang="en-US" sz="1000" dirty="0"/>
                  <a:t>총변동의 경우는 </a:t>
                </a:r>
                <a14:m>
                  <m:oMath xmlns:m="http://schemas.openxmlformats.org/officeDocument/2006/math">
                    <m:bar>
                      <m:barPr>
                        <m:pos m:val="top"/>
                        <m:ctrlPr>
                          <a:rPr lang="en-US" altLang="ko-KR" sz="1000" i="1" smtClean="0">
                            <a:latin typeface="Cambria Math" panose="02040503050406030204" pitchFamily="18" charset="0"/>
                          </a:rPr>
                        </m:ctrlPr>
                      </m:barPr>
                      <m:e>
                        <m:r>
                          <a:rPr lang="en-US" altLang="ko-KR" sz="1000" b="0" i="1" smtClean="0">
                            <a:latin typeface="Cambria Math" panose="02040503050406030204" pitchFamily="18" charset="0"/>
                          </a:rPr>
                          <m:t>𝑌</m:t>
                        </m:r>
                      </m:e>
                    </m:bar>
                  </m:oMath>
                </a14:m>
                <a:r>
                  <a:rPr lang="ko-KR" altLang="en-US" sz="1000" dirty="0"/>
                  <a:t> 한 개 값이 추정되므로 </a:t>
                </a:r>
                <a:r>
                  <a:rPr lang="en-US" altLang="ko-KR" sz="1000" dirty="0"/>
                  <a:t>( n</a:t>
                </a:r>
                <a:r>
                  <a:rPr lang="en-US" altLang="ko-KR" sz="1000" dirty="0">
                    <a:ea typeface="Cambria Math" panose="02040503050406030204" pitchFamily="18" charset="0"/>
                  </a:rPr>
                  <a:t> </a:t>
                </a:r>
                <a14:m>
                  <m:oMath xmlns:m="http://schemas.openxmlformats.org/officeDocument/2006/math">
                    <m:r>
                      <a:rPr lang="en-US" altLang="ko-KR" sz="1000" i="1">
                        <a:latin typeface="Cambria Math" panose="02040503050406030204" pitchFamily="18" charset="0"/>
                        <a:ea typeface="Cambria Math" panose="02040503050406030204" pitchFamily="18" charset="0"/>
                      </a:rPr>
                      <m:t>− </m:t>
                    </m:r>
                  </m:oMath>
                </a14:m>
                <a:r>
                  <a:rPr lang="en-US" altLang="ko-KR" sz="1000" dirty="0"/>
                  <a:t>1)</a:t>
                </a:r>
              </a:p>
              <a:p>
                <a:pPr>
                  <a:lnSpc>
                    <a:spcPct val="150000"/>
                  </a:lnSpc>
                </a:pPr>
                <a:r>
                  <a:rPr lang="en-US" altLang="ko-KR" sz="1000" dirty="0">
                    <a:sym typeface="Wingdings" panose="05000000000000000000" pitchFamily="2" charset="2"/>
                  </a:rPr>
                  <a:t> </a:t>
                </a:r>
                <a:r>
                  <a:rPr lang="en-US" altLang="ko-KR" sz="1000" dirty="0"/>
                  <a:t>SSE</a:t>
                </a:r>
                <a:r>
                  <a:rPr lang="ko-KR" altLang="en-US" sz="1000" dirty="0"/>
                  <a:t>는 절편 </a:t>
                </a:r>
                <a14:m>
                  <m:oMath xmlns:m="http://schemas.openxmlformats.org/officeDocument/2006/math">
                    <m:r>
                      <a:rPr lang="ko-KR" altLang="en-US" sz="1000" i="1" smtClean="0">
                        <a:latin typeface="Cambria Math" panose="02040503050406030204" pitchFamily="18" charset="0"/>
                      </a:rPr>
                      <m:t>𝛼</m:t>
                    </m:r>
                    <m:r>
                      <a:rPr lang="ko-KR" altLang="en-US" sz="1000" i="1">
                        <a:latin typeface="Cambria Math" panose="02040503050406030204" pitchFamily="18" charset="0"/>
                      </a:rPr>
                      <m:t>와</m:t>
                    </m:r>
                  </m:oMath>
                </a14:m>
                <a:r>
                  <a:rPr lang="ko-KR" altLang="en-US" sz="1000" dirty="0"/>
                  <a:t> 회귀계수</a:t>
                </a:r>
                <a14:m>
                  <m:oMath xmlns:m="http://schemas.openxmlformats.org/officeDocument/2006/math">
                    <m:r>
                      <a:rPr lang="ko-KR" altLang="en-US" sz="1000" i="1" dirty="0" smtClean="0">
                        <a:latin typeface="Cambria Math" panose="02040503050406030204" pitchFamily="18" charset="0"/>
                      </a:rPr>
                      <m:t>𝛽</m:t>
                    </m:r>
                    <m:r>
                      <a:rPr lang="en-US" altLang="ko-KR" sz="1000" b="0" i="1" dirty="0" smtClean="0">
                        <a:latin typeface="Cambria Math" panose="02040503050406030204" pitchFamily="18" charset="0"/>
                      </a:rPr>
                      <m:t>  </m:t>
                    </m:r>
                    <m:r>
                      <a:rPr lang="ko-KR" altLang="en-US" sz="1000" i="1" dirty="0">
                        <a:latin typeface="Cambria Math" panose="02040503050406030204" pitchFamily="18" charset="0"/>
                      </a:rPr>
                      <m:t>두</m:t>
                    </m:r>
                  </m:oMath>
                </a14:m>
                <a:r>
                  <a:rPr lang="ko-KR" altLang="en-US" sz="1000" dirty="0"/>
                  <a:t>개 값이</a:t>
                </a:r>
                <a:r>
                  <a:rPr lang="en-US" altLang="ko-KR" sz="1000" dirty="0"/>
                  <a:t> </a:t>
                </a:r>
                <a:r>
                  <a:rPr lang="ko-KR" altLang="en-US" sz="1000" dirty="0"/>
                  <a:t>추정되기 때문에 </a:t>
                </a:r>
                <a:r>
                  <a:rPr lang="en-US" altLang="ko-KR" sz="1000" dirty="0"/>
                  <a:t>(n</a:t>
                </a:r>
                <a:r>
                  <a:rPr lang="en-US" altLang="ko-KR" sz="1000" dirty="0">
                    <a:ea typeface="Cambria Math" panose="02040503050406030204" pitchFamily="18" charset="0"/>
                  </a:rPr>
                  <a:t> </a:t>
                </a:r>
                <a14:m>
                  <m:oMath xmlns:m="http://schemas.openxmlformats.org/officeDocument/2006/math">
                    <m:r>
                      <a:rPr lang="en-US" altLang="ko-KR" sz="1000" i="1">
                        <a:latin typeface="Cambria Math" panose="02040503050406030204" pitchFamily="18" charset="0"/>
                        <a:ea typeface="Cambria Math" panose="02040503050406030204" pitchFamily="18" charset="0"/>
                      </a:rPr>
                      <m:t>− </m:t>
                    </m:r>
                  </m:oMath>
                </a14:m>
                <a:r>
                  <a:rPr lang="en-US" altLang="ko-KR" sz="1000" dirty="0"/>
                  <a:t>2)</a:t>
                </a:r>
              </a:p>
              <a:p>
                <a:pPr marL="171450" indent="-171450">
                  <a:lnSpc>
                    <a:spcPct val="150000"/>
                  </a:lnSpc>
                  <a:buFont typeface="Arial" panose="020B0604020202020204" pitchFamily="34" charset="0"/>
                  <a:buChar char="•"/>
                </a:pPr>
                <a:r>
                  <a:rPr lang="en-US" altLang="ko-KR" sz="1000" dirty="0"/>
                  <a:t>SSR</a:t>
                </a:r>
                <a:r>
                  <a:rPr lang="ko-KR" altLang="en-US" sz="1000" dirty="0"/>
                  <a:t> 자유도 </a:t>
                </a:r>
                <a:r>
                  <a:rPr lang="en-US" altLang="ko-KR" sz="1000" dirty="0"/>
                  <a:t>=</a:t>
                </a:r>
                <a:r>
                  <a:rPr lang="ko-KR" altLang="en-US" sz="1000" dirty="0"/>
                  <a:t>  </a:t>
                </a:r>
                <a:r>
                  <a:rPr lang="en-US" altLang="ko-KR" sz="1000" dirty="0"/>
                  <a:t>SST</a:t>
                </a:r>
                <a:r>
                  <a:rPr lang="ko-KR" altLang="en-US" sz="1000" dirty="0"/>
                  <a:t>자유도 </a:t>
                </a:r>
                <a:r>
                  <a:rPr lang="en-US" altLang="ko-KR" sz="1000" dirty="0"/>
                  <a:t>– SSE</a:t>
                </a:r>
                <a:r>
                  <a:rPr lang="ko-KR" altLang="en-US" sz="1000" dirty="0"/>
                  <a:t> 자유도 </a:t>
                </a:r>
                <a:r>
                  <a:rPr lang="en-US" altLang="ko-KR" sz="1000" dirty="0"/>
                  <a:t>= n </a:t>
                </a:r>
                <a14:m>
                  <m:oMath xmlns:m="http://schemas.openxmlformats.org/officeDocument/2006/math">
                    <m:r>
                      <a:rPr lang="en-US" altLang="ko-KR" sz="1000" i="1" smtClean="0">
                        <a:latin typeface="Cambria Math" panose="02040503050406030204" pitchFamily="18" charset="0"/>
                        <a:ea typeface="Cambria Math" panose="02040503050406030204" pitchFamily="18" charset="0"/>
                      </a:rPr>
                      <m:t>−</m:t>
                    </m:r>
                  </m:oMath>
                </a14:m>
                <a:r>
                  <a:rPr lang="en-US" altLang="ko-KR" sz="1000" dirty="0"/>
                  <a:t>1</a:t>
                </a:r>
                <a:r>
                  <a:rPr lang="en-US" altLang="ko-KR" sz="1000" dirty="0">
                    <a:ea typeface="Cambria Math" panose="02040503050406030204" pitchFamily="18" charset="0"/>
                  </a:rPr>
                  <a:t> </a:t>
                </a:r>
                <a14:m>
                  <m:oMath xmlns:m="http://schemas.openxmlformats.org/officeDocument/2006/math">
                    <m:r>
                      <a:rPr lang="en-US" altLang="ko-KR" sz="1000" i="1">
                        <a:latin typeface="Cambria Math" panose="02040503050406030204" pitchFamily="18" charset="0"/>
                        <a:ea typeface="Cambria Math" panose="02040503050406030204" pitchFamily="18" charset="0"/>
                      </a:rPr>
                      <m:t>− </m:t>
                    </m:r>
                  </m:oMath>
                </a14:m>
                <a:r>
                  <a:rPr lang="en-US" altLang="ko-KR" sz="1000" dirty="0"/>
                  <a:t>(n</a:t>
                </a:r>
                <a:r>
                  <a:rPr lang="en-US" altLang="ko-KR" sz="1000" dirty="0">
                    <a:ea typeface="Cambria Math" panose="02040503050406030204" pitchFamily="18" charset="0"/>
                  </a:rPr>
                  <a:t> </a:t>
                </a:r>
                <a14:m>
                  <m:oMath xmlns:m="http://schemas.openxmlformats.org/officeDocument/2006/math">
                    <m:r>
                      <a:rPr lang="en-US" altLang="ko-KR" sz="1000" i="1">
                        <a:latin typeface="Cambria Math" panose="02040503050406030204" pitchFamily="18" charset="0"/>
                        <a:ea typeface="Cambria Math" panose="02040503050406030204" pitchFamily="18" charset="0"/>
                      </a:rPr>
                      <m:t>− </m:t>
                    </m:r>
                  </m:oMath>
                </a14:m>
                <a:r>
                  <a:rPr lang="en-US" altLang="ko-KR" sz="1000" dirty="0"/>
                  <a:t>2) =</a:t>
                </a:r>
                <a:r>
                  <a:rPr lang="ko-KR" altLang="en-US" sz="1000" dirty="0"/>
                  <a:t> </a:t>
                </a:r>
                <a:r>
                  <a:rPr lang="en-US" altLang="ko-KR" sz="1000" dirty="0"/>
                  <a:t>1</a:t>
                </a:r>
                <a:endParaRPr lang="ko-KR" altLang="en-US" sz="1000" dirty="0"/>
              </a:p>
            </p:txBody>
          </p:sp>
        </mc:Choice>
        <mc:Fallback xmlns="">
          <p:sp>
            <p:nvSpPr>
              <p:cNvPr id="11" name="TextBox 10">
                <a:extLst>
                  <a:ext uri="{FF2B5EF4-FFF2-40B4-BE49-F238E27FC236}">
                    <a16:creationId xmlns:a16="http://schemas.microsoft.com/office/drawing/2014/main" id="{04C0FA69-B203-4FD8-8FB1-CCD814FE51D5}"/>
                  </a:ext>
                </a:extLst>
              </p:cNvPr>
              <p:cNvSpPr txBox="1">
                <a:spLocks noRot="1" noChangeAspect="1" noMove="1" noResize="1" noEditPoints="1" noAdjustHandles="1" noChangeArrowheads="1" noChangeShapeType="1" noTextEdit="1"/>
              </p:cNvSpPr>
              <p:nvPr/>
            </p:nvSpPr>
            <p:spPr>
              <a:xfrm>
                <a:off x="272259" y="3568698"/>
                <a:ext cx="4625059" cy="1017715"/>
              </a:xfrm>
              <a:prstGeom prst="rect">
                <a:avLst/>
              </a:prstGeom>
              <a:blipFill>
                <a:blip r:embed="rId4"/>
                <a:stretch>
                  <a:fillRect b="-2367"/>
                </a:stretch>
              </a:blipFill>
              <a:ln>
                <a:solidFill>
                  <a:schemeClr val="accent1">
                    <a:lumMod val="60000"/>
                    <a:lumOff val="40000"/>
                  </a:schemeClr>
                </a:solidFill>
              </a:ln>
            </p:spPr>
            <p:txBody>
              <a:bodyPr/>
              <a:lstStyle/>
              <a:p>
                <a:r>
                  <a:rPr lang="ko-KR" altLang="en-US">
                    <a:noFill/>
                  </a:rPr>
                  <a:t> </a:t>
                </a:r>
              </a:p>
            </p:txBody>
          </p:sp>
        </mc:Fallback>
      </mc:AlternateContent>
      <p:sp>
        <p:nvSpPr>
          <p:cNvPr id="24" name="TextBox 23">
            <a:extLst>
              <a:ext uri="{FF2B5EF4-FFF2-40B4-BE49-F238E27FC236}">
                <a16:creationId xmlns:a16="http://schemas.microsoft.com/office/drawing/2014/main" id="{3FDD07F9-B0AD-4C7A-9159-93AA8AD22EB0}"/>
              </a:ext>
            </a:extLst>
          </p:cNvPr>
          <p:cNvSpPr txBox="1"/>
          <p:nvPr/>
        </p:nvSpPr>
        <p:spPr>
          <a:xfrm>
            <a:off x="276394" y="1452813"/>
            <a:ext cx="4142413" cy="738600"/>
          </a:xfrm>
          <a:prstGeom prst="rect">
            <a:avLst/>
          </a:prstGeom>
          <a:noFill/>
          <a:ln>
            <a:solidFill>
              <a:schemeClr val="tx2">
                <a:lumMod val="60000"/>
                <a:lumOff val="40000"/>
              </a:schemeClr>
            </a:solidFill>
          </a:ln>
        </p:spPr>
        <p:txBody>
          <a:bodyPr wrap="square" rtlCol="0">
            <a:spAutoFit/>
          </a:bodyPr>
          <a:lstStyle/>
          <a:p>
            <a:r>
              <a:rPr lang="en-US" altLang="ko-KR" sz="1100" dirty="0">
                <a:highlight>
                  <a:srgbClr val="FFFF00"/>
                </a:highlight>
              </a:rPr>
              <a:t>F</a:t>
            </a:r>
            <a:r>
              <a:rPr lang="ko-KR" altLang="en-US" sz="1100" dirty="0">
                <a:highlight>
                  <a:srgbClr val="FFFF00"/>
                </a:highlight>
              </a:rPr>
              <a:t>검정 </a:t>
            </a:r>
            <a:endParaRPr lang="en-US" altLang="ko-KR" sz="1100" dirty="0">
              <a:highlight>
                <a:srgbClr val="FFFF00"/>
              </a:highlight>
            </a:endParaRPr>
          </a:p>
          <a:p>
            <a:pPr>
              <a:lnSpc>
                <a:spcPct val="150000"/>
              </a:lnSpc>
            </a:pPr>
            <a:r>
              <a:rPr lang="en-US" altLang="ko-KR" sz="1100" dirty="0"/>
              <a:t>: </a:t>
            </a:r>
            <a:r>
              <a:rPr lang="ko-KR" altLang="en-US" sz="1100" dirty="0"/>
              <a:t>모형적합도 </a:t>
            </a:r>
            <a:r>
              <a:rPr lang="en-US" altLang="ko-KR" sz="1100" dirty="0"/>
              <a:t>, </a:t>
            </a:r>
            <a:r>
              <a:rPr lang="ko-KR" altLang="en-US" sz="1100" dirty="0"/>
              <a:t>회귀식이 유용한지를 판단</a:t>
            </a:r>
            <a:r>
              <a:rPr lang="en-US" altLang="ko-KR" sz="1100" dirty="0"/>
              <a:t>?.</a:t>
            </a:r>
          </a:p>
          <a:p>
            <a:pPr>
              <a:lnSpc>
                <a:spcPct val="150000"/>
              </a:lnSpc>
            </a:pPr>
            <a:r>
              <a:rPr lang="en-US" altLang="ko-KR" sz="1100" dirty="0">
                <a:sym typeface="Wingdings" panose="05000000000000000000" pitchFamily="2" charset="2"/>
              </a:rPr>
              <a:t> </a:t>
            </a:r>
            <a:r>
              <a:rPr lang="ko-KR" altLang="en-US" sz="1100" dirty="0">
                <a:solidFill>
                  <a:srgbClr val="FF0000"/>
                </a:solidFill>
                <a:sym typeface="Wingdings" panose="05000000000000000000" pitchFamily="2" charset="2"/>
              </a:rPr>
              <a:t>모든 회귀계수에 대한 유의성 검정</a:t>
            </a:r>
            <a:endParaRPr lang="ko-KR" altLang="en-US" sz="1100" dirty="0">
              <a:solidFill>
                <a:srgbClr val="FF000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C3B9CE-CC96-498D-A97D-B74B8D765A9E}"/>
                  </a:ext>
                </a:extLst>
              </p:cNvPr>
              <p:cNvSpPr txBox="1"/>
              <p:nvPr/>
            </p:nvSpPr>
            <p:spPr>
              <a:xfrm>
                <a:off x="5065693" y="1941410"/>
                <a:ext cx="3491619" cy="949555"/>
              </a:xfrm>
              <a:prstGeom prst="rect">
                <a:avLst/>
              </a:prstGeom>
              <a:noFill/>
              <a:ln>
                <a:solidFill>
                  <a:schemeClr val="accent1">
                    <a:lumMod val="60000"/>
                    <a:lumOff val="40000"/>
                  </a:schemeClr>
                </a:solidFill>
              </a:ln>
            </p:spPr>
            <p:txBody>
              <a:bodyPr wrap="square" rtlCol="0">
                <a:spAutoFit/>
              </a:bodyPr>
              <a:lstStyle/>
              <a:p>
                <a:pPr marL="285750" indent="-285750">
                  <a:buFont typeface="Wingdings" panose="05000000000000000000" pitchFamily="2" charset="2"/>
                  <a:buChar char="§"/>
                </a:pPr>
                <a:r>
                  <a:rPr lang="ko-KR" altLang="en-US" sz="1000" dirty="0"/>
                  <a:t>평균 변동</a:t>
                </a:r>
                <a:r>
                  <a:rPr lang="en-US" altLang="ko-KR" sz="1000" dirty="0"/>
                  <a:t>: </a:t>
                </a:r>
                <a:r>
                  <a:rPr lang="ko-KR" altLang="en-US" sz="1000" dirty="0" err="1"/>
                  <a:t>제곱합</a:t>
                </a:r>
                <a:r>
                  <a:rPr lang="ko-KR" altLang="en-US" sz="1000" dirty="0"/>
                  <a:t> 값 즉</a:t>
                </a:r>
                <a:r>
                  <a:rPr lang="en-US" altLang="ko-KR" sz="1000" dirty="0"/>
                  <a:t>, </a:t>
                </a:r>
                <a:r>
                  <a:rPr lang="ko-KR" altLang="en-US" sz="1000" dirty="0"/>
                  <a:t>변동 합을 자유도로 나눈 값이 평균 변동</a:t>
                </a:r>
                <a:endParaRPr lang="en-US" altLang="ko-KR" sz="1000" dirty="0"/>
              </a:p>
              <a:p>
                <a:pPr marL="285750" indent="-285750">
                  <a:buFont typeface="Wingdings" panose="05000000000000000000" pitchFamily="2" charset="2"/>
                  <a:buChar char="§"/>
                </a:pPr>
                <a:r>
                  <a:rPr lang="en-US" altLang="ko-KR" sz="1200" dirty="0"/>
                  <a:t>MSR =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𝑆𝑆𝑅</m:t>
                        </m:r>
                      </m:num>
                      <m:den>
                        <m:r>
                          <a:rPr lang="en-US" altLang="ko-KR" sz="1200" b="0" i="1" smtClean="0">
                            <a:latin typeface="Cambria Math" panose="02040503050406030204" pitchFamily="18" charset="0"/>
                          </a:rPr>
                          <m:t>1</m:t>
                        </m:r>
                      </m:den>
                    </m:f>
                  </m:oMath>
                </a14:m>
                <a:endParaRPr lang="en-US" altLang="ko-KR" sz="1200" dirty="0"/>
              </a:p>
              <a:p>
                <a:pPr marL="285750" indent="-285750">
                  <a:buFont typeface="Wingdings" panose="05000000000000000000" pitchFamily="2" charset="2"/>
                  <a:buChar char="§"/>
                </a:pPr>
                <a:r>
                  <a:rPr lang="en-US" altLang="ko-KR" sz="1200" dirty="0"/>
                  <a:t>MSE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𝑆𝑆𝐸</m:t>
                        </m:r>
                      </m:num>
                      <m:den>
                        <m:r>
                          <a:rPr lang="en-US" altLang="ko-KR" sz="1200" b="0" i="1" smtClean="0">
                            <a:latin typeface="Cambria Math" panose="02040503050406030204" pitchFamily="18" charset="0"/>
                          </a:rPr>
                          <m:t>(</m:t>
                        </m:r>
                        <m:r>
                          <a:rPr lang="en-US" altLang="ko-KR" sz="1200" b="0" i="1" smtClean="0">
                            <a:latin typeface="Cambria Math" panose="02040503050406030204" pitchFamily="18" charset="0"/>
                          </a:rPr>
                          <m:t>𝑛</m:t>
                        </m:r>
                        <m:r>
                          <a:rPr lang="en-US" altLang="ko-KR" sz="1200" b="0" i="1" smtClean="0">
                            <a:latin typeface="Cambria Math" panose="02040503050406030204" pitchFamily="18" charset="0"/>
                          </a:rPr>
                          <m:t>−2)</m:t>
                        </m:r>
                      </m:den>
                    </m:f>
                  </m:oMath>
                </a14:m>
                <a:endParaRPr lang="ko-KR" altLang="en-US" sz="1200" dirty="0"/>
              </a:p>
            </p:txBody>
          </p:sp>
        </mc:Choice>
        <mc:Fallback xmlns="">
          <p:sp>
            <p:nvSpPr>
              <p:cNvPr id="6" name="TextBox 5">
                <a:extLst>
                  <a:ext uri="{FF2B5EF4-FFF2-40B4-BE49-F238E27FC236}">
                    <a16:creationId xmlns:a16="http://schemas.microsoft.com/office/drawing/2014/main" id="{B4C3B9CE-CC96-498D-A97D-B74B8D765A9E}"/>
                  </a:ext>
                </a:extLst>
              </p:cNvPr>
              <p:cNvSpPr txBox="1">
                <a:spLocks noRot="1" noChangeAspect="1" noMove="1" noResize="1" noEditPoints="1" noAdjustHandles="1" noChangeArrowheads="1" noChangeShapeType="1" noTextEdit="1"/>
              </p:cNvSpPr>
              <p:nvPr/>
            </p:nvSpPr>
            <p:spPr>
              <a:xfrm>
                <a:off x="5065693" y="1941410"/>
                <a:ext cx="3491619" cy="949555"/>
              </a:xfrm>
              <a:prstGeom prst="rect">
                <a:avLst/>
              </a:prstGeom>
              <a:blipFill>
                <a:blip r:embed="rId5"/>
                <a:stretch>
                  <a:fillRect/>
                </a:stretch>
              </a:blipFill>
              <a:ln>
                <a:solidFill>
                  <a:schemeClr val="accent1">
                    <a:lumMod val="60000"/>
                    <a:lumOff val="40000"/>
                  </a:schemeClr>
                </a:solidFill>
              </a:ln>
            </p:spPr>
            <p:txBody>
              <a:bodyPr/>
              <a:lstStyle/>
              <a:p>
                <a:r>
                  <a:rPr lang="ko-KR" altLang="en-US">
                    <a:noFill/>
                  </a:rPr>
                  <a:t> </a:t>
                </a:r>
              </a:p>
            </p:txBody>
          </p:sp>
        </mc:Fallback>
      </mc:AlternateContent>
      <p:sp>
        <p:nvSpPr>
          <p:cNvPr id="12" name="직사각형 11">
            <a:extLst>
              <a:ext uri="{FF2B5EF4-FFF2-40B4-BE49-F238E27FC236}">
                <a16:creationId xmlns:a16="http://schemas.microsoft.com/office/drawing/2014/main" id="{EAAFD0F3-0936-4925-B4DE-B2F38745CB63}"/>
              </a:ext>
            </a:extLst>
          </p:cNvPr>
          <p:cNvSpPr/>
          <p:nvPr/>
        </p:nvSpPr>
        <p:spPr>
          <a:xfrm>
            <a:off x="5076058" y="1531134"/>
            <a:ext cx="838691" cy="276999"/>
          </a:xfrm>
          <a:prstGeom prst="rect">
            <a:avLst/>
          </a:prstGeom>
          <a:ln>
            <a:solidFill>
              <a:schemeClr val="accent1">
                <a:lumMod val="60000"/>
                <a:lumOff val="40000"/>
              </a:schemeClr>
            </a:solidFill>
          </a:ln>
        </p:spPr>
        <p:txBody>
          <a:bodyPr wrap="none">
            <a:spAutoFit/>
          </a:bodyPr>
          <a:lstStyle/>
          <a:p>
            <a:r>
              <a:rPr lang="ko-KR" altLang="en-US" sz="1200" dirty="0"/>
              <a:t>평균 변동</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9AE311-42B8-40FA-921B-4A5049D664B4}"/>
                  </a:ext>
                </a:extLst>
              </p:cNvPr>
              <p:cNvSpPr txBox="1"/>
              <p:nvPr/>
            </p:nvSpPr>
            <p:spPr>
              <a:xfrm>
                <a:off x="6228184" y="3516947"/>
                <a:ext cx="1872208" cy="399725"/>
              </a:xfrm>
              <a:prstGeom prst="rect">
                <a:avLst/>
              </a:prstGeom>
              <a:solidFill>
                <a:schemeClr val="accent1">
                  <a:lumMod val="20000"/>
                  <a:lumOff val="80000"/>
                </a:schemeClr>
              </a:solidFill>
              <a:ln w="28575">
                <a:solidFill>
                  <a:schemeClr val="accent1">
                    <a:lumMod val="60000"/>
                    <a:lumOff val="40000"/>
                  </a:schemeClr>
                </a:solidFill>
              </a:ln>
            </p:spPr>
            <p:txBody>
              <a:bodyPr wrap="square" rtlCol="0">
                <a:spAutoFit/>
              </a:bodyPr>
              <a:lstStyle/>
              <a:p>
                <a:r>
                  <a:rPr lang="en-US" altLang="ko-KR" sz="1400" dirty="0"/>
                  <a:t>F-value =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𝑀𝑆𝑅</m:t>
                        </m:r>
                      </m:num>
                      <m:den>
                        <m:r>
                          <a:rPr lang="en-US" altLang="ko-KR" sz="1400" b="0" i="1" smtClean="0">
                            <a:latin typeface="Cambria Math" panose="02040503050406030204" pitchFamily="18" charset="0"/>
                          </a:rPr>
                          <m:t>𝑀𝑆𝐸</m:t>
                        </m:r>
                      </m:den>
                    </m:f>
                  </m:oMath>
                </a14:m>
                <a:r>
                  <a:rPr lang="ko-KR" altLang="en-US" sz="1400" dirty="0"/>
                  <a:t> </a:t>
                </a:r>
              </a:p>
            </p:txBody>
          </p:sp>
        </mc:Choice>
        <mc:Fallback xmlns="">
          <p:sp>
            <p:nvSpPr>
              <p:cNvPr id="14" name="TextBox 13">
                <a:extLst>
                  <a:ext uri="{FF2B5EF4-FFF2-40B4-BE49-F238E27FC236}">
                    <a16:creationId xmlns:a16="http://schemas.microsoft.com/office/drawing/2014/main" id="{649AE311-42B8-40FA-921B-4A5049D664B4}"/>
                  </a:ext>
                </a:extLst>
              </p:cNvPr>
              <p:cNvSpPr txBox="1">
                <a:spLocks noRot="1" noChangeAspect="1" noMove="1" noResize="1" noEditPoints="1" noAdjustHandles="1" noChangeArrowheads="1" noChangeShapeType="1" noTextEdit="1"/>
              </p:cNvSpPr>
              <p:nvPr/>
            </p:nvSpPr>
            <p:spPr>
              <a:xfrm>
                <a:off x="6228184" y="3516947"/>
                <a:ext cx="1872208" cy="399725"/>
              </a:xfrm>
              <a:prstGeom prst="rect">
                <a:avLst/>
              </a:prstGeom>
              <a:blipFill>
                <a:blip r:embed="rId6"/>
                <a:stretch>
                  <a:fillRect l="-321"/>
                </a:stretch>
              </a:blipFill>
              <a:ln w="28575">
                <a:solidFill>
                  <a:schemeClr val="accent1">
                    <a:lumMod val="60000"/>
                    <a:lumOff val="40000"/>
                  </a:schemeClr>
                </a:solidFill>
              </a:ln>
            </p:spPr>
            <p:txBody>
              <a:bodyPr/>
              <a:lstStyle/>
              <a:p>
                <a:r>
                  <a:rPr lang="ko-KR" altLang="en-US">
                    <a:noFill/>
                  </a:rPr>
                  <a:t> </a:t>
                </a:r>
              </a:p>
            </p:txBody>
          </p:sp>
        </mc:Fallback>
      </mc:AlternateContent>
      <p:sp>
        <p:nvSpPr>
          <p:cNvPr id="17" name="직사각형 16">
            <a:extLst>
              <a:ext uri="{FF2B5EF4-FFF2-40B4-BE49-F238E27FC236}">
                <a16:creationId xmlns:a16="http://schemas.microsoft.com/office/drawing/2014/main" id="{FFD43EB6-CEB4-42EF-AF6C-A356AD365C72}"/>
              </a:ext>
            </a:extLst>
          </p:cNvPr>
          <p:cNvSpPr/>
          <p:nvPr/>
        </p:nvSpPr>
        <p:spPr>
          <a:xfrm>
            <a:off x="5065693" y="3446817"/>
            <a:ext cx="954107" cy="276999"/>
          </a:xfrm>
          <a:prstGeom prst="rect">
            <a:avLst/>
          </a:prstGeom>
          <a:ln>
            <a:solidFill>
              <a:schemeClr val="accent1">
                <a:lumMod val="60000"/>
                <a:lumOff val="40000"/>
              </a:schemeClr>
            </a:solidFill>
          </a:ln>
        </p:spPr>
        <p:txBody>
          <a:bodyPr wrap="none">
            <a:spAutoFit/>
          </a:bodyPr>
          <a:lstStyle/>
          <a:p>
            <a:r>
              <a:rPr lang="ko-KR" altLang="en-US" sz="1200" dirty="0" err="1"/>
              <a:t>검정통계량</a:t>
            </a:r>
            <a:endParaRPr lang="en-US" altLang="ko-KR" sz="1200" dirty="0"/>
          </a:p>
        </p:txBody>
      </p:sp>
      <mc:AlternateContent xmlns:mc="http://schemas.openxmlformats.org/markup-compatibility/2006" xmlns:a14="http://schemas.microsoft.com/office/drawing/2010/main">
        <mc:Choice Requires="a14">
          <p:graphicFrame>
            <p:nvGraphicFramePr>
              <p:cNvPr id="26" name="표 25">
                <a:extLst>
                  <a:ext uri="{FF2B5EF4-FFF2-40B4-BE49-F238E27FC236}">
                    <a16:creationId xmlns:a16="http://schemas.microsoft.com/office/drawing/2014/main" id="{6CC70421-DDD2-44EC-B4F7-56B92C3BEA8E}"/>
                  </a:ext>
                </a:extLst>
              </p:cNvPr>
              <p:cNvGraphicFramePr>
                <a:graphicFrameLocks noGrp="1"/>
              </p:cNvGraphicFramePr>
              <p:nvPr>
                <p:extLst>
                  <p:ext uri="{D42A27DB-BD31-4B8C-83A1-F6EECF244321}">
                    <p14:modId xmlns:p14="http://schemas.microsoft.com/office/powerpoint/2010/main" val="72549500"/>
                  </p:ext>
                </p:extLst>
              </p:nvPr>
            </p:nvGraphicFramePr>
            <p:xfrm>
              <a:off x="278451" y="2288179"/>
              <a:ext cx="4450492" cy="1221336"/>
            </p:xfrm>
            <a:graphic>
              <a:graphicData uri="http://schemas.openxmlformats.org/drawingml/2006/table">
                <a:tbl>
                  <a:tblPr firstRow="1" bandRow="1">
                    <a:tableStyleId>{7DF18680-E054-41AD-8BC1-D1AEF772440D}</a:tableStyleId>
                  </a:tblPr>
                  <a:tblGrid>
                    <a:gridCol w="1112623">
                      <a:extLst>
                        <a:ext uri="{9D8B030D-6E8A-4147-A177-3AD203B41FA5}">
                          <a16:colId xmlns:a16="http://schemas.microsoft.com/office/drawing/2014/main" val="216528664"/>
                        </a:ext>
                      </a:extLst>
                    </a:gridCol>
                    <a:gridCol w="1112623">
                      <a:extLst>
                        <a:ext uri="{9D8B030D-6E8A-4147-A177-3AD203B41FA5}">
                          <a16:colId xmlns:a16="http://schemas.microsoft.com/office/drawing/2014/main" val="1541915611"/>
                        </a:ext>
                      </a:extLst>
                    </a:gridCol>
                    <a:gridCol w="1112623">
                      <a:extLst>
                        <a:ext uri="{9D8B030D-6E8A-4147-A177-3AD203B41FA5}">
                          <a16:colId xmlns:a16="http://schemas.microsoft.com/office/drawing/2014/main" val="1868132108"/>
                        </a:ext>
                      </a:extLst>
                    </a:gridCol>
                    <a:gridCol w="1112623">
                      <a:extLst>
                        <a:ext uri="{9D8B030D-6E8A-4147-A177-3AD203B41FA5}">
                          <a16:colId xmlns:a16="http://schemas.microsoft.com/office/drawing/2014/main" val="2124231325"/>
                        </a:ext>
                      </a:extLst>
                    </a:gridCol>
                  </a:tblGrid>
                  <a:tr h="280468">
                    <a:tc>
                      <a:txBody>
                        <a:bodyPr/>
                        <a:lstStyle/>
                        <a:p>
                          <a:pPr algn="ctr" latinLnBrk="1"/>
                          <a:r>
                            <a:rPr lang="ko-KR" altLang="en-US" sz="1000" dirty="0">
                              <a:solidFill>
                                <a:schemeClr val="tx1"/>
                              </a:solidFill>
                            </a:rPr>
                            <a:t>구분</a:t>
                          </a:r>
                        </a:p>
                      </a:txBody>
                      <a:tcPr>
                        <a:solidFill>
                          <a:schemeClr val="tx2">
                            <a:lumMod val="20000"/>
                            <a:lumOff val="80000"/>
                          </a:schemeClr>
                        </a:solidFill>
                      </a:tcPr>
                    </a:tc>
                    <a:tc>
                      <a:txBody>
                        <a:bodyPr/>
                        <a:lstStyle/>
                        <a:p>
                          <a:pPr algn="ctr" latinLnBrk="1"/>
                          <a:r>
                            <a:rPr lang="ko-KR" altLang="en-US" sz="1000" dirty="0">
                              <a:solidFill>
                                <a:schemeClr val="tx1"/>
                              </a:solidFill>
                            </a:rPr>
                            <a:t>자유도</a:t>
                          </a:r>
                        </a:p>
                      </a:txBody>
                      <a:tcPr>
                        <a:solidFill>
                          <a:schemeClr val="tx2">
                            <a:lumMod val="20000"/>
                            <a:lumOff val="80000"/>
                          </a:schemeClr>
                        </a:solidFill>
                      </a:tcPr>
                    </a:tc>
                    <a:tc>
                      <a:txBody>
                        <a:bodyPr/>
                        <a:lstStyle/>
                        <a:p>
                          <a:pPr algn="ctr" latinLnBrk="1"/>
                          <a:r>
                            <a:rPr lang="ko-KR" altLang="en-US" sz="1000" dirty="0" err="1">
                              <a:solidFill>
                                <a:schemeClr val="tx1"/>
                              </a:solidFill>
                            </a:rPr>
                            <a:t>평균제곱</a:t>
                          </a:r>
                          <a:endParaRPr lang="ko-KR" altLang="en-US" sz="1000" dirty="0">
                            <a:solidFill>
                              <a:schemeClr val="tx1"/>
                            </a:solidFill>
                          </a:endParaRPr>
                        </a:p>
                      </a:txBody>
                      <a:tcPr>
                        <a:solidFill>
                          <a:schemeClr val="tx2">
                            <a:lumMod val="20000"/>
                            <a:lumOff val="80000"/>
                          </a:schemeClr>
                        </a:solidFill>
                      </a:tcPr>
                    </a:tc>
                    <a:tc>
                      <a:txBody>
                        <a:bodyPr/>
                        <a:lstStyle/>
                        <a:p>
                          <a:pPr algn="ctr" latinLnBrk="1"/>
                          <a:r>
                            <a:rPr lang="en-US" altLang="ko-KR" sz="1000" dirty="0">
                              <a:solidFill>
                                <a:schemeClr val="tx1"/>
                              </a:solidFill>
                            </a:rPr>
                            <a:t>F </a:t>
                          </a:r>
                          <a:r>
                            <a:rPr lang="ko-KR" altLang="en-US" sz="1000" dirty="0">
                              <a:solidFill>
                                <a:schemeClr val="tx1"/>
                              </a:solidFill>
                            </a:rPr>
                            <a:t>값</a:t>
                          </a:r>
                        </a:p>
                      </a:txBody>
                      <a:tcPr>
                        <a:solidFill>
                          <a:schemeClr val="tx2">
                            <a:lumMod val="20000"/>
                            <a:lumOff val="80000"/>
                          </a:schemeClr>
                        </a:solidFill>
                      </a:tcPr>
                    </a:tc>
                    <a:extLst>
                      <a:ext uri="{0D108BD9-81ED-4DB2-BD59-A6C34878D82A}">
                        <a16:rowId xmlns:a16="http://schemas.microsoft.com/office/drawing/2014/main" val="992757282"/>
                      </a:ext>
                    </a:extLst>
                  </a:tr>
                  <a:tr h="280468">
                    <a:tc>
                      <a:txBody>
                        <a:bodyPr/>
                        <a:lstStyle/>
                        <a:p>
                          <a:pPr algn="ctr" latinLnBrk="1"/>
                          <a:r>
                            <a:rPr lang="ko-KR" altLang="en-US" sz="1000" b="1" dirty="0"/>
                            <a:t>회귀</a:t>
                          </a:r>
                          <a:r>
                            <a:rPr lang="en-US" altLang="ko-KR" sz="1000" b="1" dirty="0"/>
                            <a:t>(SSR)</a:t>
                          </a:r>
                          <a:endParaRPr lang="ko-KR" altLang="en-US" sz="1000" b="1" dirty="0"/>
                        </a:p>
                      </a:txBody>
                      <a:tcPr>
                        <a:solidFill>
                          <a:schemeClr val="accent5">
                            <a:lumMod val="20000"/>
                            <a:lumOff val="80000"/>
                          </a:schemeClr>
                        </a:solidFill>
                      </a:tcPr>
                    </a:tc>
                    <a:tc>
                      <a:txBody>
                        <a:bodyPr/>
                        <a:lstStyle/>
                        <a:p>
                          <a:pPr algn="ctr" latinLnBrk="1"/>
                          <a:r>
                            <a:rPr lang="en-US" altLang="ko-KR" sz="1000" dirty="0"/>
                            <a:t>1</a:t>
                          </a:r>
                          <a:endParaRPr lang="ko-KR" altLang="en-US" sz="1000" dirty="0"/>
                        </a:p>
                      </a:txBody>
                      <a:tcPr>
                        <a:solidFill>
                          <a:schemeClr val="accent5">
                            <a:lumMod val="20000"/>
                            <a:lumOff val="80000"/>
                          </a:schemeClr>
                        </a:solidFill>
                      </a:tcPr>
                    </a:tc>
                    <a:tc>
                      <a:txBody>
                        <a:bodyPr/>
                        <a:lstStyle/>
                        <a:p>
                          <a:pPr algn="ctr" latinLnBrk="1"/>
                          <a:r>
                            <a:rPr lang="en-US" altLang="ko-KR" sz="1000" dirty="0"/>
                            <a:t>MSR</a:t>
                          </a:r>
                          <a:endParaRPr lang="ko-KR" altLang="en-US" sz="1000" dirty="0"/>
                        </a:p>
                      </a:txBody>
                      <a:tcPr>
                        <a:solidFill>
                          <a:schemeClr val="accent5">
                            <a:lumMod val="20000"/>
                            <a:lumOff val="80000"/>
                          </a:schemeClr>
                        </a:solidFill>
                      </a:tcPr>
                    </a:tc>
                    <a:tc rowSpan="2">
                      <a:txBody>
                        <a:bodyPr/>
                        <a:lstStyle/>
                        <a:p>
                          <a:pPr algn="ctr" latinLnBrk="1"/>
                          <a:endParaRPr lang="en-US" altLang="ko-KR" sz="1000" dirty="0"/>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t>F =  </a:t>
                          </a:r>
                          <a14:m>
                            <m:oMath xmlns:m="http://schemas.openxmlformats.org/officeDocument/2006/math">
                              <m:f>
                                <m:fPr>
                                  <m:ctrlPr>
                                    <a:rPr lang="en-US" altLang="ko-KR" sz="1200" b="1" i="1" smtClean="0">
                                      <a:latin typeface="Cambria Math" panose="02040503050406030204" pitchFamily="18" charset="0"/>
                                    </a:rPr>
                                  </m:ctrlPr>
                                </m:fPr>
                                <m:num>
                                  <m:r>
                                    <a:rPr lang="en-US" altLang="ko-KR" sz="1200" b="1" i="1" smtClean="0">
                                      <a:latin typeface="Cambria Math" panose="02040503050406030204" pitchFamily="18" charset="0"/>
                                    </a:rPr>
                                    <m:t>𝑴𝑺𝑹</m:t>
                                  </m:r>
                                </m:num>
                                <m:den>
                                  <m:r>
                                    <a:rPr lang="en-US" altLang="ko-KR" sz="1200" b="1" i="1" smtClean="0">
                                      <a:latin typeface="Cambria Math" panose="02040503050406030204" pitchFamily="18" charset="0"/>
                                    </a:rPr>
                                    <m:t>𝑴𝑺𝑬</m:t>
                                  </m:r>
                                </m:den>
                              </m:f>
                            </m:oMath>
                          </a14:m>
                          <a:r>
                            <a:rPr lang="ko-KR" altLang="en-US" sz="1200" b="1" dirty="0"/>
                            <a:t> </a:t>
                          </a:r>
                        </a:p>
                        <a:p>
                          <a:pPr algn="ctr" latinLnBrk="1"/>
                          <a:endParaRPr lang="ko-KR" altLang="en-US" sz="1000" dirty="0"/>
                        </a:p>
                      </a:txBody>
                      <a:tcPr>
                        <a:solidFill>
                          <a:schemeClr val="accent6">
                            <a:lumMod val="20000"/>
                            <a:lumOff val="80000"/>
                          </a:schemeClr>
                        </a:solidFill>
                      </a:tcPr>
                    </a:tc>
                    <a:extLst>
                      <a:ext uri="{0D108BD9-81ED-4DB2-BD59-A6C34878D82A}">
                        <a16:rowId xmlns:a16="http://schemas.microsoft.com/office/drawing/2014/main" val="527055214"/>
                      </a:ext>
                    </a:extLst>
                  </a:tr>
                  <a:tr h="280468">
                    <a:tc>
                      <a:txBody>
                        <a:bodyPr/>
                        <a:lstStyle/>
                        <a:p>
                          <a:pPr algn="ctr" latinLnBrk="1"/>
                          <a:r>
                            <a:rPr lang="ko-KR" altLang="en-US" sz="1000" b="1" dirty="0"/>
                            <a:t>오차</a:t>
                          </a:r>
                          <a:r>
                            <a:rPr lang="en-US" altLang="ko-KR" sz="1000" b="1" dirty="0"/>
                            <a:t>(SSE)</a:t>
                          </a:r>
                          <a:endParaRPr lang="ko-KR" altLang="en-US" sz="1000" b="1" dirty="0"/>
                        </a:p>
                      </a:txBody>
                      <a:tcPr>
                        <a:solidFill>
                          <a:schemeClr val="accent5">
                            <a:lumMod val="20000"/>
                            <a:lumOff val="80000"/>
                          </a:schemeClr>
                        </a:solidFill>
                      </a:tcPr>
                    </a:tc>
                    <a:tc>
                      <a:txBody>
                        <a:bodyPr/>
                        <a:lstStyle/>
                        <a:p>
                          <a:pPr algn="ctr" latinLnBrk="1"/>
                          <a:r>
                            <a:rPr lang="en-US" altLang="ko-KR" sz="1000" dirty="0"/>
                            <a:t>n </a:t>
                          </a:r>
                          <a14:m>
                            <m:oMath xmlns:m="http://schemas.openxmlformats.org/officeDocument/2006/math">
                              <m:r>
                                <a:rPr lang="en-US" altLang="ko-KR" sz="1000" i="1" smtClean="0">
                                  <a:latin typeface="Cambria Math" panose="02040503050406030204" pitchFamily="18" charset="0"/>
                                  <a:ea typeface="Cambria Math" panose="02040503050406030204" pitchFamily="18" charset="0"/>
                                </a:rPr>
                                <m:t>−</m:t>
                              </m:r>
                            </m:oMath>
                          </a14:m>
                          <a:r>
                            <a:rPr lang="en-US" altLang="ko-KR" sz="1000" dirty="0"/>
                            <a:t> 2</a:t>
                          </a:r>
                          <a:endParaRPr lang="ko-KR" altLang="en-US" sz="1000" dirty="0"/>
                        </a:p>
                      </a:txBody>
                      <a:tcPr>
                        <a:solidFill>
                          <a:schemeClr val="accent5">
                            <a:lumMod val="20000"/>
                            <a:lumOff val="80000"/>
                          </a:schemeClr>
                        </a:solidFill>
                      </a:tcPr>
                    </a:tc>
                    <a:tc>
                      <a:txBody>
                        <a:bodyPr/>
                        <a:lstStyle/>
                        <a:p>
                          <a:pPr algn="ctr" latinLnBrk="1"/>
                          <a:r>
                            <a:rPr lang="en-US" altLang="ko-KR" sz="1000" dirty="0"/>
                            <a:t>MSE</a:t>
                          </a:r>
                          <a:endParaRPr lang="ko-KR" altLang="en-US" sz="1000" dirty="0"/>
                        </a:p>
                      </a:txBody>
                      <a:tcPr>
                        <a:solidFill>
                          <a:schemeClr val="accent5">
                            <a:lumMod val="20000"/>
                            <a:lumOff val="80000"/>
                          </a:schemeClr>
                        </a:solidFill>
                      </a:tcPr>
                    </a:tc>
                    <a:tc vMerge="1">
                      <a:txBody>
                        <a:bodyPr/>
                        <a:lstStyle/>
                        <a:p>
                          <a:pPr latinLnBrk="1"/>
                          <a:endParaRPr lang="ko-KR" altLang="en-US" sz="1400" dirty="0"/>
                        </a:p>
                      </a:txBody>
                      <a:tcPr/>
                    </a:tc>
                    <a:extLst>
                      <a:ext uri="{0D108BD9-81ED-4DB2-BD59-A6C34878D82A}">
                        <a16:rowId xmlns:a16="http://schemas.microsoft.com/office/drawing/2014/main" val="3289978491"/>
                      </a:ext>
                    </a:extLst>
                  </a:tr>
                  <a:tr h="280468">
                    <a:tc>
                      <a:txBody>
                        <a:bodyPr/>
                        <a:lstStyle/>
                        <a:p>
                          <a:pPr algn="ctr" latinLnBrk="1"/>
                          <a:r>
                            <a:rPr lang="ko-KR" altLang="en-US" sz="1000" b="1" dirty="0" err="1"/>
                            <a:t>총변동</a:t>
                          </a:r>
                          <a:r>
                            <a:rPr lang="en-US" altLang="ko-KR" sz="1000" b="1" dirty="0"/>
                            <a:t>(SST)</a:t>
                          </a:r>
                          <a:endParaRPr lang="ko-KR" altLang="en-US" sz="1000" b="1" dirty="0"/>
                        </a:p>
                      </a:txBody>
                      <a:tcPr>
                        <a:solidFill>
                          <a:schemeClr val="accent5">
                            <a:lumMod val="20000"/>
                            <a:lumOff val="80000"/>
                          </a:schemeClr>
                        </a:solidFill>
                      </a:tcPr>
                    </a:tc>
                    <a:tc>
                      <a:txBody>
                        <a:bodyPr/>
                        <a:lstStyle/>
                        <a:p>
                          <a:pPr algn="ctr" latinLnBrk="1"/>
                          <a:r>
                            <a:rPr lang="en-US" altLang="ko-KR" sz="1000" dirty="0"/>
                            <a:t>n</a:t>
                          </a:r>
                          <a14:m>
                            <m:oMath xmlns:m="http://schemas.openxmlformats.org/officeDocument/2006/math">
                              <m:r>
                                <a:rPr lang="en-US" altLang="ko-KR" sz="1000" b="0" i="0" smtClean="0">
                                  <a:latin typeface="Cambria Math" panose="02040503050406030204" pitchFamily="18" charset="0"/>
                                  <a:ea typeface="Cambria Math" panose="02040503050406030204" pitchFamily="18" charset="0"/>
                                </a:rPr>
                                <m:t> </m:t>
                              </m:r>
                              <m:r>
                                <a:rPr lang="en-US" altLang="ko-KR" sz="1000" i="1" smtClean="0">
                                  <a:latin typeface="Cambria Math" panose="02040503050406030204" pitchFamily="18" charset="0"/>
                                  <a:ea typeface="Cambria Math" panose="02040503050406030204" pitchFamily="18" charset="0"/>
                                </a:rPr>
                                <m:t>−</m:t>
                              </m:r>
                              <m:r>
                                <a:rPr lang="en-US" altLang="ko-KR" sz="1000" b="0" i="1" smtClean="0">
                                  <a:latin typeface="Cambria Math" panose="02040503050406030204" pitchFamily="18" charset="0"/>
                                  <a:ea typeface="Cambria Math" panose="02040503050406030204" pitchFamily="18" charset="0"/>
                                </a:rPr>
                                <m:t> </m:t>
                              </m:r>
                            </m:oMath>
                          </a14:m>
                          <a:r>
                            <a:rPr lang="en-US" altLang="ko-KR" sz="1000" dirty="0"/>
                            <a:t>1</a:t>
                          </a:r>
                          <a:endParaRPr lang="ko-KR" altLang="en-US" sz="1000" dirty="0"/>
                        </a:p>
                      </a:txBody>
                      <a:tcPr>
                        <a:solidFill>
                          <a:schemeClr val="accent5">
                            <a:lumMod val="20000"/>
                            <a:lumOff val="80000"/>
                          </a:schemeClr>
                        </a:solidFill>
                      </a:tcPr>
                    </a:tc>
                    <a:tc>
                      <a:txBody>
                        <a:bodyPr/>
                        <a:lstStyle/>
                        <a:p>
                          <a:pPr algn="ctr" latinLnBrk="1"/>
                          <a:endParaRPr lang="ko-KR" altLang="en-US" sz="1000" dirty="0"/>
                        </a:p>
                      </a:txBody>
                      <a:tcPr>
                        <a:solidFill>
                          <a:schemeClr val="accent5">
                            <a:lumMod val="20000"/>
                            <a:lumOff val="80000"/>
                          </a:schemeClr>
                        </a:solidFill>
                      </a:tcPr>
                    </a:tc>
                    <a:tc>
                      <a:txBody>
                        <a:bodyPr/>
                        <a:lstStyle/>
                        <a:p>
                          <a:pPr algn="ctr" latinLnBrk="1"/>
                          <a:endParaRPr lang="ko-KR" altLang="en-US" sz="1000" dirty="0"/>
                        </a:p>
                      </a:txBody>
                      <a:tcPr>
                        <a:solidFill>
                          <a:schemeClr val="accent5">
                            <a:lumMod val="20000"/>
                            <a:lumOff val="80000"/>
                          </a:schemeClr>
                        </a:solidFill>
                      </a:tcPr>
                    </a:tc>
                    <a:extLst>
                      <a:ext uri="{0D108BD9-81ED-4DB2-BD59-A6C34878D82A}">
                        <a16:rowId xmlns:a16="http://schemas.microsoft.com/office/drawing/2014/main" val="228260391"/>
                      </a:ext>
                    </a:extLst>
                  </a:tr>
                </a:tbl>
              </a:graphicData>
            </a:graphic>
          </p:graphicFrame>
        </mc:Choice>
        <mc:Fallback xmlns="">
          <p:graphicFrame>
            <p:nvGraphicFramePr>
              <p:cNvPr id="26" name="표 25">
                <a:extLst>
                  <a:ext uri="{FF2B5EF4-FFF2-40B4-BE49-F238E27FC236}">
                    <a16:creationId xmlns:a16="http://schemas.microsoft.com/office/drawing/2014/main" id="{6CC70421-DDD2-44EC-B4F7-56B92C3BEA8E}"/>
                  </a:ext>
                </a:extLst>
              </p:cNvPr>
              <p:cNvGraphicFramePr>
                <a:graphicFrameLocks noGrp="1"/>
              </p:cNvGraphicFramePr>
              <p:nvPr>
                <p:extLst>
                  <p:ext uri="{D42A27DB-BD31-4B8C-83A1-F6EECF244321}">
                    <p14:modId xmlns:p14="http://schemas.microsoft.com/office/powerpoint/2010/main" val="72549500"/>
                  </p:ext>
                </p:extLst>
              </p:nvPr>
            </p:nvGraphicFramePr>
            <p:xfrm>
              <a:off x="278451" y="2288179"/>
              <a:ext cx="4450492" cy="1221336"/>
            </p:xfrm>
            <a:graphic>
              <a:graphicData uri="http://schemas.openxmlformats.org/drawingml/2006/table">
                <a:tbl>
                  <a:tblPr firstRow="1" bandRow="1">
                    <a:tableStyleId>{7DF18680-E054-41AD-8BC1-D1AEF772440D}</a:tableStyleId>
                  </a:tblPr>
                  <a:tblGrid>
                    <a:gridCol w="1112623">
                      <a:extLst>
                        <a:ext uri="{9D8B030D-6E8A-4147-A177-3AD203B41FA5}">
                          <a16:colId xmlns:a16="http://schemas.microsoft.com/office/drawing/2014/main" val="216528664"/>
                        </a:ext>
                      </a:extLst>
                    </a:gridCol>
                    <a:gridCol w="1112623">
                      <a:extLst>
                        <a:ext uri="{9D8B030D-6E8A-4147-A177-3AD203B41FA5}">
                          <a16:colId xmlns:a16="http://schemas.microsoft.com/office/drawing/2014/main" val="1541915611"/>
                        </a:ext>
                      </a:extLst>
                    </a:gridCol>
                    <a:gridCol w="1112623">
                      <a:extLst>
                        <a:ext uri="{9D8B030D-6E8A-4147-A177-3AD203B41FA5}">
                          <a16:colId xmlns:a16="http://schemas.microsoft.com/office/drawing/2014/main" val="1868132108"/>
                        </a:ext>
                      </a:extLst>
                    </a:gridCol>
                    <a:gridCol w="1112623">
                      <a:extLst>
                        <a:ext uri="{9D8B030D-6E8A-4147-A177-3AD203B41FA5}">
                          <a16:colId xmlns:a16="http://schemas.microsoft.com/office/drawing/2014/main" val="2124231325"/>
                        </a:ext>
                      </a:extLst>
                    </a:gridCol>
                  </a:tblGrid>
                  <a:tr h="280468">
                    <a:tc>
                      <a:txBody>
                        <a:bodyPr/>
                        <a:lstStyle/>
                        <a:p>
                          <a:pPr algn="ctr" latinLnBrk="1"/>
                          <a:r>
                            <a:rPr lang="ko-KR" altLang="en-US" sz="1000" dirty="0">
                              <a:solidFill>
                                <a:schemeClr val="tx1"/>
                              </a:solidFill>
                            </a:rPr>
                            <a:t>구분</a:t>
                          </a:r>
                        </a:p>
                      </a:txBody>
                      <a:tcPr>
                        <a:solidFill>
                          <a:schemeClr val="tx2">
                            <a:lumMod val="20000"/>
                            <a:lumOff val="80000"/>
                          </a:schemeClr>
                        </a:solidFill>
                      </a:tcPr>
                    </a:tc>
                    <a:tc>
                      <a:txBody>
                        <a:bodyPr/>
                        <a:lstStyle/>
                        <a:p>
                          <a:pPr algn="ctr" latinLnBrk="1"/>
                          <a:r>
                            <a:rPr lang="ko-KR" altLang="en-US" sz="1000" dirty="0">
                              <a:solidFill>
                                <a:schemeClr val="tx1"/>
                              </a:solidFill>
                            </a:rPr>
                            <a:t>자유도</a:t>
                          </a:r>
                        </a:p>
                      </a:txBody>
                      <a:tcPr>
                        <a:solidFill>
                          <a:schemeClr val="tx2">
                            <a:lumMod val="20000"/>
                            <a:lumOff val="80000"/>
                          </a:schemeClr>
                        </a:solidFill>
                      </a:tcPr>
                    </a:tc>
                    <a:tc>
                      <a:txBody>
                        <a:bodyPr/>
                        <a:lstStyle/>
                        <a:p>
                          <a:pPr algn="ctr" latinLnBrk="1"/>
                          <a:r>
                            <a:rPr lang="ko-KR" altLang="en-US" sz="1000" dirty="0" err="1">
                              <a:solidFill>
                                <a:schemeClr val="tx1"/>
                              </a:solidFill>
                            </a:rPr>
                            <a:t>평균제곱</a:t>
                          </a:r>
                          <a:endParaRPr lang="ko-KR" altLang="en-US" sz="1000" dirty="0">
                            <a:solidFill>
                              <a:schemeClr val="tx1"/>
                            </a:solidFill>
                          </a:endParaRPr>
                        </a:p>
                      </a:txBody>
                      <a:tcPr>
                        <a:solidFill>
                          <a:schemeClr val="tx2">
                            <a:lumMod val="20000"/>
                            <a:lumOff val="80000"/>
                          </a:schemeClr>
                        </a:solidFill>
                      </a:tcPr>
                    </a:tc>
                    <a:tc>
                      <a:txBody>
                        <a:bodyPr/>
                        <a:lstStyle/>
                        <a:p>
                          <a:pPr algn="ctr" latinLnBrk="1"/>
                          <a:r>
                            <a:rPr lang="en-US" altLang="ko-KR" sz="1000" dirty="0">
                              <a:solidFill>
                                <a:schemeClr val="tx1"/>
                              </a:solidFill>
                            </a:rPr>
                            <a:t>F </a:t>
                          </a:r>
                          <a:r>
                            <a:rPr lang="ko-KR" altLang="en-US" sz="1000" dirty="0">
                              <a:solidFill>
                                <a:schemeClr val="tx1"/>
                              </a:solidFill>
                            </a:rPr>
                            <a:t>값</a:t>
                          </a:r>
                        </a:p>
                      </a:txBody>
                      <a:tcPr>
                        <a:solidFill>
                          <a:schemeClr val="tx2">
                            <a:lumMod val="20000"/>
                            <a:lumOff val="80000"/>
                          </a:schemeClr>
                        </a:solidFill>
                      </a:tcPr>
                    </a:tc>
                    <a:extLst>
                      <a:ext uri="{0D108BD9-81ED-4DB2-BD59-A6C34878D82A}">
                        <a16:rowId xmlns:a16="http://schemas.microsoft.com/office/drawing/2014/main" val="992757282"/>
                      </a:ext>
                    </a:extLst>
                  </a:tr>
                  <a:tr h="280468">
                    <a:tc>
                      <a:txBody>
                        <a:bodyPr/>
                        <a:lstStyle/>
                        <a:p>
                          <a:pPr algn="ctr" latinLnBrk="1"/>
                          <a:r>
                            <a:rPr lang="ko-KR" altLang="en-US" sz="1000" b="1" dirty="0"/>
                            <a:t>회귀</a:t>
                          </a:r>
                          <a:r>
                            <a:rPr lang="en-US" altLang="ko-KR" sz="1000" b="1" dirty="0"/>
                            <a:t>(SSR)</a:t>
                          </a:r>
                          <a:endParaRPr lang="ko-KR" altLang="en-US" sz="1000" b="1" dirty="0"/>
                        </a:p>
                      </a:txBody>
                      <a:tcPr>
                        <a:solidFill>
                          <a:schemeClr val="accent5">
                            <a:lumMod val="20000"/>
                            <a:lumOff val="80000"/>
                          </a:schemeClr>
                        </a:solidFill>
                      </a:tcPr>
                    </a:tc>
                    <a:tc>
                      <a:txBody>
                        <a:bodyPr/>
                        <a:lstStyle/>
                        <a:p>
                          <a:pPr algn="ctr" latinLnBrk="1"/>
                          <a:r>
                            <a:rPr lang="en-US" altLang="ko-KR" sz="1000" dirty="0"/>
                            <a:t>1</a:t>
                          </a:r>
                          <a:endParaRPr lang="ko-KR" altLang="en-US" sz="1000" dirty="0"/>
                        </a:p>
                      </a:txBody>
                      <a:tcPr>
                        <a:solidFill>
                          <a:schemeClr val="accent5">
                            <a:lumMod val="20000"/>
                            <a:lumOff val="80000"/>
                          </a:schemeClr>
                        </a:solidFill>
                      </a:tcPr>
                    </a:tc>
                    <a:tc>
                      <a:txBody>
                        <a:bodyPr/>
                        <a:lstStyle/>
                        <a:p>
                          <a:pPr algn="ctr" latinLnBrk="1"/>
                          <a:r>
                            <a:rPr lang="en-US" altLang="ko-KR" sz="1000" dirty="0"/>
                            <a:t>MSR</a:t>
                          </a:r>
                          <a:endParaRPr lang="ko-KR" altLang="en-US" sz="1000" dirty="0"/>
                        </a:p>
                      </a:txBody>
                      <a:tcPr>
                        <a:solidFill>
                          <a:schemeClr val="accent5">
                            <a:lumMod val="20000"/>
                            <a:lumOff val="80000"/>
                          </a:schemeClr>
                        </a:solidFill>
                      </a:tcPr>
                    </a:tc>
                    <a:tc rowSpan="2">
                      <a:txBody>
                        <a:bodyPr/>
                        <a:lstStyle/>
                        <a:p>
                          <a:endParaRPr lang="ko-KR"/>
                        </a:p>
                      </a:txBody>
                      <a:tcPr>
                        <a:blipFill>
                          <a:blip r:embed="rId7"/>
                          <a:stretch>
                            <a:fillRect l="-300000" t="-43119" r="-2186" b="-44037"/>
                          </a:stretch>
                        </a:blipFill>
                      </a:tcPr>
                    </a:tc>
                    <a:extLst>
                      <a:ext uri="{0D108BD9-81ED-4DB2-BD59-A6C34878D82A}">
                        <a16:rowId xmlns:a16="http://schemas.microsoft.com/office/drawing/2014/main" val="527055214"/>
                      </a:ext>
                    </a:extLst>
                  </a:tr>
                  <a:tr h="379932">
                    <a:tc>
                      <a:txBody>
                        <a:bodyPr/>
                        <a:lstStyle/>
                        <a:p>
                          <a:pPr algn="ctr" latinLnBrk="1"/>
                          <a:r>
                            <a:rPr lang="ko-KR" altLang="en-US" sz="1000" b="1" dirty="0"/>
                            <a:t>오차</a:t>
                          </a:r>
                          <a:r>
                            <a:rPr lang="en-US" altLang="ko-KR" sz="1000" b="1" dirty="0"/>
                            <a:t>(SSE)</a:t>
                          </a:r>
                          <a:endParaRPr lang="ko-KR" altLang="en-US" sz="1000" b="1" dirty="0"/>
                        </a:p>
                      </a:txBody>
                      <a:tcPr>
                        <a:solidFill>
                          <a:schemeClr val="accent5">
                            <a:lumMod val="20000"/>
                            <a:lumOff val="80000"/>
                          </a:schemeClr>
                        </a:solidFill>
                      </a:tcPr>
                    </a:tc>
                    <a:tc>
                      <a:txBody>
                        <a:bodyPr/>
                        <a:lstStyle/>
                        <a:p>
                          <a:endParaRPr lang="ko-KR"/>
                        </a:p>
                      </a:txBody>
                      <a:tcPr>
                        <a:blipFill>
                          <a:blip r:embed="rId7"/>
                          <a:stretch>
                            <a:fillRect l="-100546" t="-147619" r="-201639" b="-76190"/>
                          </a:stretch>
                        </a:blipFill>
                      </a:tcPr>
                    </a:tc>
                    <a:tc>
                      <a:txBody>
                        <a:bodyPr/>
                        <a:lstStyle/>
                        <a:p>
                          <a:pPr algn="ctr" latinLnBrk="1"/>
                          <a:r>
                            <a:rPr lang="en-US" altLang="ko-KR" sz="1000" dirty="0"/>
                            <a:t>MSE</a:t>
                          </a:r>
                          <a:endParaRPr lang="ko-KR" altLang="en-US" sz="1000" dirty="0"/>
                        </a:p>
                      </a:txBody>
                      <a:tcPr>
                        <a:solidFill>
                          <a:schemeClr val="accent5">
                            <a:lumMod val="20000"/>
                            <a:lumOff val="80000"/>
                          </a:schemeClr>
                        </a:solidFill>
                      </a:tcPr>
                    </a:tc>
                    <a:tc vMerge="1">
                      <a:txBody>
                        <a:bodyPr/>
                        <a:lstStyle/>
                        <a:p>
                          <a:pPr latinLnBrk="1"/>
                          <a:endParaRPr lang="ko-KR" altLang="en-US" sz="1400" dirty="0"/>
                        </a:p>
                      </a:txBody>
                      <a:tcPr/>
                    </a:tc>
                    <a:extLst>
                      <a:ext uri="{0D108BD9-81ED-4DB2-BD59-A6C34878D82A}">
                        <a16:rowId xmlns:a16="http://schemas.microsoft.com/office/drawing/2014/main" val="3289978491"/>
                      </a:ext>
                    </a:extLst>
                  </a:tr>
                  <a:tr h="280468">
                    <a:tc>
                      <a:txBody>
                        <a:bodyPr/>
                        <a:lstStyle/>
                        <a:p>
                          <a:pPr algn="ctr" latinLnBrk="1"/>
                          <a:r>
                            <a:rPr lang="ko-KR" altLang="en-US" sz="1000" b="1" dirty="0" err="1"/>
                            <a:t>총변동</a:t>
                          </a:r>
                          <a:r>
                            <a:rPr lang="en-US" altLang="ko-KR" sz="1000" b="1" dirty="0"/>
                            <a:t>(SST)</a:t>
                          </a:r>
                          <a:endParaRPr lang="ko-KR" altLang="en-US" sz="1000" b="1" dirty="0"/>
                        </a:p>
                      </a:txBody>
                      <a:tcPr>
                        <a:solidFill>
                          <a:schemeClr val="accent5">
                            <a:lumMod val="20000"/>
                            <a:lumOff val="80000"/>
                          </a:schemeClr>
                        </a:solidFill>
                      </a:tcPr>
                    </a:tc>
                    <a:tc>
                      <a:txBody>
                        <a:bodyPr/>
                        <a:lstStyle/>
                        <a:p>
                          <a:endParaRPr lang="ko-KR"/>
                        </a:p>
                      </a:txBody>
                      <a:tcPr>
                        <a:blipFill>
                          <a:blip r:embed="rId7"/>
                          <a:stretch>
                            <a:fillRect l="-100546" t="-339130" r="-201639" b="-4348"/>
                          </a:stretch>
                        </a:blipFill>
                      </a:tcPr>
                    </a:tc>
                    <a:tc>
                      <a:txBody>
                        <a:bodyPr/>
                        <a:lstStyle/>
                        <a:p>
                          <a:pPr algn="ctr" latinLnBrk="1"/>
                          <a:endParaRPr lang="ko-KR" altLang="en-US" sz="1000" dirty="0"/>
                        </a:p>
                      </a:txBody>
                      <a:tcPr>
                        <a:solidFill>
                          <a:schemeClr val="accent5">
                            <a:lumMod val="20000"/>
                            <a:lumOff val="80000"/>
                          </a:schemeClr>
                        </a:solidFill>
                      </a:tcPr>
                    </a:tc>
                    <a:tc>
                      <a:txBody>
                        <a:bodyPr/>
                        <a:lstStyle/>
                        <a:p>
                          <a:pPr algn="ctr" latinLnBrk="1"/>
                          <a:endParaRPr lang="ko-KR" altLang="en-US" sz="1000" dirty="0"/>
                        </a:p>
                      </a:txBody>
                      <a:tcPr>
                        <a:solidFill>
                          <a:schemeClr val="accent5">
                            <a:lumMod val="20000"/>
                            <a:lumOff val="80000"/>
                          </a:schemeClr>
                        </a:solidFill>
                      </a:tcPr>
                    </a:tc>
                    <a:extLst>
                      <a:ext uri="{0D108BD9-81ED-4DB2-BD59-A6C34878D82A}">
                        <a16:rowId xmlns:a16="http://schemas.microsoft.com/office/drawing/2014/main" val="228260391"/>
                      </a:ext>
                    </a:extLst>
                  </a:tr>
                </a:tbl>
              </a:graphicData>
            </a:graphic>
          </p:graphicFrame>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701E1-F7AD-48AE-ADC8-D401D19958D1}"/>
                  </a:ext>
                </a:extLst>
              </p:cNvPr>
              <p:cNvSpPr txBox="1"/>
              <p:nvPr/>
            </p:nvSpPr>
            <p:spPr>
              <a:xfrm>
                <a:off x="4987032" y="2954688"/>
                <a:ext cx="3982646" cy="400110"/>
              </a:xfrm>
              <a:prstGeom prst="rect">
                <a:avLst/>
              </a:prstGeom>
              <a:noFill/>
            </p:spPr>
            <p:txBody>
              <a:bodyPr wrap="square" rtlCol="0">
                <a:spAutoFit/>
              </a:bodyPr>
              <a:lstStyle/>
              <a:p>
                <a:r>
                  <a:rPr lang="ko-KR" altLang="en-US" sz="1000" dirty="0"/>
                  <a:t>회귀모형에서 설명변수의 </a:t>
                </a:r>
                <a:r>
                  <a:rPr lang="ko-KR" altLang="en-US" sz="1000" dirty="0" err="1"/>
                  <a:t>귀무가설</a:t>
                </a:r>
                <a:r>
                  <a:rPr lang="ko-KR" altLang="en-US" sz="1000" dirty="0"/>
                  <a:t> 유의성</a:t>
                </a:r>
                <a:r>
                  <a:rPr lang="en-US" altLang="ko-KR" sz="1000" dirty="0"/>
                  <a:t>(</a:t>
                </a:r>
                <a14:m>
                  <m:oMath xmlns:m="http://schemas.openxmlformats.org/officeDocument/2006/math">
                    <m:sSub>
                      <m:sSubPr>
                        <m:ctrlPr>
                          <a:rPr lang="en-US" altLang="ko-KR" sz="1000" i="1" smtClean="0">
                            <a:latin typeface="Cambria Math" panose="02040503050406030204" pitchFamily="18" charset="0"/>
                          </a:rPr>
                        </m:ctrlPr>
                      </m:sSubPr>
                      <m:e>
                        <m:r>
                          <a:rPr lang="en-US" altLang="ko-KR" sz="1000" b="0" i="1" smtClean="0">
                            <a:latin typeface="Cambria Math" panose="02040503050406030204" pitchFamily="18" charset="0"/>
                          </a:rPr>
                          <m:t>𝐻</m:t>
                        </m:r>
                      </m:e>
                      <m:sub>
                        <m:r>
                          <a:rPr lang="en-US" altLang="ko-KR" sz="1000" b="0" i="1" smtClean="0">
                            <a:latin typeface="Cambria Math" panose="02040503050406030204" pitchFamily="18" charset="0"/>
                          </a:rPr>
                          <m:t>0</m:t>
                        </m:r>
                      </m:sub>
                    </m:sSub>
                  </m:oMath>
                </a14:m>
                <a:r>
                  <a:rPr lang="en-US" altLang="ko-KR" sz="1000" dirty="0"/>
                  <a:t>:</a:t>
                </a:r>
                <a14:m>
                  <m:oMath xmlns:m="http://schemas.openxmlformats.org/officeDocument/2006/math">
                    <m:r>
                      <a:rPr lang="ko-KR" altLang="en-US" sz="1000" i="1" dirty="0" smtClean="0">
                        <a:latin typeface="Cambria Math" panose="02040503050406030204" pitchFamily="18" charset="0"/>
                      </a:rPr>
                      <m:t>𝛽</m:t>
                    </m:r>
                    <m:r>
                      <a:rPr lang="en-US" altLang="ko-KR" sz="1000" b="0" i="1" dirty="0" smtClean="0">
                        <a:latin typeface="Cambria Math" panose="02040503050406030204" pitchFamily="18" charset="0"/>
                      </a:rPr>
                      <m:t>=0)</m:t>
                    </m:r>
                  </m:oMath>
                </a14:m>
                <a:r>
                  <a:rPr lang="ko-KR" altLang="en-US" sz="1000" dirty="0"/>
                  <a:t>을 검정하기 위하여 </a:t>
                </a:r>
                <a:r>
                  <a:rPr lang="ko-KR" altLang="en-US" sz="1000" dirty="0" err="1"/>
                  <a:t>검정통계량</a:t>
                </a:r>
                <a:endParaRPr lang="ko-KR" altLang="en-US" sz="1000" dirty="0"/>
              </a:p>
            </p:txBody>
          </p:sp>
        </mc:Choice>
        <mc:Fallback xmlns="">
          <p:sp>
            <p:nvSpPr>
              <p:cNvPr id="31" name="TextBox 30">
                <a:extLst>
                  <a:ext uri="{FF2B5EF4-FFF2-40B4-BE49-F238E27FC236}">
                    <a16:creationId xmlns:a16="http://schemas.microsoft.com/office/drawing/2014/main" id="{6B4701E1-F7AD-48AE-ADC8-D401D19958D1}"/>
                  </a:ext>
                </a:extLst>
              </p:cNvPr>
              <p:cNvSpPr txBox="1">
                <a:spLocks noRot="1" noChangeAspect="1" noMove="1" noResize="1" noEditPoints="1" noAdjustHandles="1" noChangeArrowheads="1" noChangeShapeType="1" noTextEdit="1"/>
              </p:cNvSpPr>
              <p:nvPr/>
            </p:nvSpPr>
            <p:spPr>
              <a:xfrm>
                <a:off x="4987032" y="2954688"/>
                <a:ext cx="3982646" cy="400110"/>
              </a:xfrm>
              <a:prstGeom prst="rect">
                <a:avLst/>
              </a:prstGeom>
              <a:blipFill>
                <a:blip r:embed="rId8"/>
                <a:stretch>
                  <a:fillRect t="-1538" b="-6154"/>
                </a:stretch>
              </a:blipFill>
            </p:spPr>
            <p:txBody>
              <a:bodyPr/>
              <a:lstStyle/>
              <a:p>
                <a:r>
                  <a:rPr lang="ko-KR" altLang="en-US">
                    <a:noFill/>
                  </a:rPr>
                  <a:t> </a:t>
                </a:r>
              </a:p>
            </p:txBody>
          </p:sp>
        </mc:Fallback>
      </mc:AlternateContent>
      <p:pic>
        <p:nvPicPr>
          <p:cNvPr id="32" name="그림 31">
            <a:extLst>
              <a:ext uri="{FF2B5EF4-FFF2-40B4-BE49-F238E27FC236}">
                <a16:creationId xmlns:a16="http://schemas.microsoft.com/office/drawing/2014/main" id="{08629EFA-F3C7-448A-8C7B-68342E2F47CB}"/>
              </a:ext>
            </a:extLst>
          </p:cNvPr>
          <p:cNvPicPr>
            <a:picLocks noChangeAspect="1"/>
          </p:cNvPicPr>
          <p:nvPr/>
        </p:nvPicPr>
        <p:blipFill>
          <a:blip r:embed="rId9"/>
          <a:stretch>
            <a:fillRect/>
          </a:stretch>
        </p:blipFill>
        <p:spPr>
          <a:xfrm>
            <a:off x="5086297" y="4129127"/>
            <a:ext cx="3621574" cy="835914"/>
          </a:xfrm>
          <a:prstGeom prst="rect">
            <a:avLst/>
          </a:prstGeom>
          <a:ln>
            <a:solidFill>
              <a:schemeClr val="accent1">
                <a:lumMod val="60000"/>
                <a:lumOff val="40000"/>
              </a:schemeClr>
            </a:solidFill>
          </a:ln>
        </p:spPr>
      </p:pic>
      <p:sp>
        <p:nvSpPr>
          <p:cNvPr id="25" name="직사각형 24">
            <a:extLst>
              <a:ext uri="{FF2B5EF4-FFF2-40B4-BE49-F238E27FC236}">
                <a16:creationId xmlns:a16="http://schemas.microsoft.com/office/drawing/2014/main" id="{E8F7E10C-C549-402F-967E-4A83862FBBFF}"/>
              </a:ext>
            </a:extLst>
          </p:cNvPr>
          <p:cNvSpPr/>
          <p:nvPr/>
        </p:nvSpPr>
        <p:spPr>
          <a:xfrm>
            <a:off x="213562" y="997568"/>
            <a:ext cx="3199915" cy="307777"/>
          </a:xfrm>
          <a:prstGeom prst="rect">
            <a:avLst/>
          </a:prstGeom>
          <a:solidFill>
            <a:schemeClr val="tx2">
              <a:lumMod val="20000"/>
              <a:lumOff val="80000"/>
            </a:schemeClr>
          </a:solidFill>
          <a:ln>
            <a:solidFill>
              <a:schemeClr val="accent1">
                <a:lumMod val="75000"/>
              </a:schemeClr>
            </a:solidFill>
          </a:ln>
        </p:spPr>
        <p:txBody>
          <a:bodyPr wrap="none">
            <a:spAutoFit/>
          </a:bodyPr>
          <a:lstStyle/>
          <a:p>
            <a:r>
              <a:rPr lang="en-US" altLang="ko-KR" sz="1400" dirty="0"/>
              <a:t>2. </a:t>
            </a:r>
            <a:r>
              <a:rPr lang="ko-KR" altLang="en-US" sz="1400" dirty="0"/>
              <a:t>회귀 계수 추정 </a:t>
            </a:r>
            <a:r>
              <a:rPr lang="en-US" altLang="ko-KR" sz="1400" dirty="0"/>
              <a:t>(OLS)</a:t>
            </a:r>
            <a:r>
              <a:rPr lang="ko-KR" altLang="en-US" sz="1400" dirty="0"/>
              <a:t>및 유의성 검정</a:t>
            </a:r>
          </a:p>
        </p:txBody>
      </p:sp>
      <p:sp>
        <p:nvSpPr>
          <p:cNvPr id="23" name="직사각형 22">
            <a:extLst>
              <a:ext uri="{FF2B5EF4-FFF2-40B4-BE49-F238E27FC236}">
                <a16:creationId xmlns:a16="http://schemas.microsoft.com/office/drawing/2014/main" id="{D15B7F4B-74BC-4752-93C7-6E11344AA693}"/>
              </a:ext>
            </a:extLst>
          </p:cNvPr>
          <p:cNvSpPr/>
          <p:nvPr/>
        </p:nvSpPr>
        <p:spPr>
          <a:xfrm>
            <a:off x="3613606" y="1003775"/>
            <a:ext cx="2166804" cy="376257"/>
          </a:xfrm>
          <a:prstGeom prst="rect">
            <a:avLst/>
          </a:prstGeom>
          <a:solidFill>
            <a:schemeClr val="accent2">
              <a:lumMod val="20000"/>
              <a:lumOff val="80000"/>
            </a:schemeClr>
          </a:solidFill>
          <a:ln>
            <a:solidFill>
              <a:schemeClr val="accent1">
                <a:lumMod val="75000"/>
              </a:schemeClr>
            </a:solidFill>
          </a:ln>
        </p:spPr>
        <p:txBody>
          <a:bodyPr wrap="square">
            <a:spAutoFit/>
          </a:bodyPr>
          <a:lstStyle/>
          <a:p>
            <a:pPr>
              <a:lnSpc>
                <a:spcPct val="150000"/>
              </a:lnSpc>
            </a:pPr>
            <a:r>
              <a:rPr lang="en-US" altLang="ko-KR" sz="1400" dirty="0"/>
              <a:t>2. 4 </a:t>
            </a:r>
            <a:r>
              <a:rPr lang="ko-KR" altLang="en-US" sz="1400" b="1" dirty="0"/>
              <a:t>모형 검증</a:t>
            </a:r>
            <a:endParaRPr lang="en-US" altLang="ko-KR" sz="1400" b="1" dirty="0"/>
          </a:p>
        </p:txBody>
      </p:sp>
      <p:sp>
        <p:nvSpPr>
          <p:cNvPr id="28" name="TextBox 27">
            <a:extLst>
              <a:ext uri="{FF2B5EF4-FFF2-40B4-BE49-F238E27FC236}">
                <a16:creationId xmlns:a16="http://schemas.microsoft.com/office/drawing/2014/main" id="{0D02DD93-0020-41B1-8FFE-8F7AEAB8C59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29" name="제목 1">
            <a:extLst>
              <a:ext uri="{FF2B5EF4-FFF2-40B4-BE49-F238E27FC236}">
                <a16:creationId xmlns:a16="http://schemas.microsoft.com/office/drawing/2014/main" id="{315A515A-0671-4F92-B361-C87ED31ABD93}"/>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628463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61</a:t>
            </a:fld>
            <a:endParaRPr lang="ko-KR" altLang="en-US"/>
          </a:p>
        </p:txBody>
      </p:sp>
      <p:sp>
        <p:nvSpPr>
          <p:cNvPr id="5" name="직사각형 4">
            <a:extLst>
              <a:ext uri="{FF2B5EF4-FFF2-40B4-BE49-F238E27FC236}">
                <a16:creationId xmlns:a16="http://schemas.microsoft.com/office/drawing/2014/main" id="{FDD46AEA-5434-4F30-9536-AFB37B5655F2}"/>
              </a:ext>
            </a:extLst>
          </p:cNvPr>
          <p:cNvSpPr/>
          <p:nvPr/>
        </p:nvSpPr>
        <p:spPr>
          <a:xfrm>
            <a:off x="471821" y="1788830"/>
            <a:ext cx="8235256" cy="4490588"/>
          </a:xfrm>
          <a:prstGeom prst="rect">
            <a:avLst/>
          </a:prstGeom>
          <a:ln>
            <a:solidFill>
              <a:schemeClr val="tx1"/>
            </a:solidFill>
          </a:ln>
        </p:spPr>
        <p:txBody>
          <a:bodyPr wrap="square">
            <a:spAutoFit/>
          </a:bodyPr>
          <a:lstStyle/>
          <a:p>
            <a:pPr>
              <a:lnSpc>
                <a:spcPct val="150000"/>
              </a:lnSpc>
            </a:pPr>
            <a:r>
              <a:rPr lang="en-US" altLang="ko-KR" sz="1200" b="1" dirty="0"/>
              <a:t>1. </a:t>
            </a:r>
            <a:r>
              <a:rPr lang="ko-KR" altLang="en-US" sz="1200" b="1" dirty="0"/>
              <a:t>전진 선택법</a:t>
            </a:r>
            <a:r>
              <a:rPr lang="en-US" altLang="ko-KR" sz="1200" b="1" dirty="0"/>
              <a:t>(Forward selection)</a:t>
            </a:r>
          </a:p>
          <a:p>
            <a:pPr>
              <a:lnSpc>
                <a:spcPct val="150000"/>
              </a:lnSpc>
            </a:pPr>
            <a:r>
              <a:rPr lang="en-US" altLang="ko-KR" sz="1200" dirty="0"/>
              <a:t> </a:t>
            </a:r>
            <a:r>
              <a:rPr lang="ko-KR" altLang="en-US" sz="1200" dirty="0"/>
              <a:t>종속변수에 가장 큰 영향을 줄 것으로 판단되는 하나의 독립변수</a:t>
            </a:r>
            <a:r>
              <a:rPr lang="en-US" altLang="ko-KR" sz="1200" dirty="0"/>
              <a:t> (p-value  </a:t>
            </a:r>
            <a:r>
              <a:rPr lang="ko-KR" altLang="en-US" sz="1200" dirty="0"/>
              <a:t>낮은 값</a:t>
            </a:r>
            <a:r>
              <a:rPr lang="en-US" altLang="ko-KR" sz="1200" dirty="0"/>
              <a:t>) </a:t>
            </a:r>
            <a:r>
              <a:rPr lang="ko-KR" altLang="en-US" sz="1200" dirty="0"/>
              <a:t>를 이용하여 회귀식을 수립한 후</a:t>
            </a:r>
            <a:r>
              <a:rPr lang="en-US" altLang="ko-KR" sz="1200" dirty="0"/>
              <a:t>, </a:t>
            </a:r>
            <a:r>
              <a:rPr lang="ko-KR" altLang="en-US" sz="1200" b="1" i="1" u="sng" dirty="0"/>
              <a:t>단계마다 중요하다고 판단되는 독립변수를 하나씩 회귀식에 추가하여 </a:t>
            </a:r>
            <a:r>
              <a:rPr lang="ko-KR" altLang="en-US" sz="1200" dirty="0"/>
              <a:t>회귀모델을 다시 추정하는 방법</a:t>
            </a:r>
            <a:endParaRPr lang="en-US" altLang="ko-KR" sz="1200" dirty="0"/>
          </a:p>
          <a:p>
            <a:pPr>
              <a:lnSpc>
                <a:spcPct val="150000"/>
              </a:lnSpc>
            </a:pPr>
            <a:r>
              <a:rPr lang="en-US" altLang="ko-KR" sz="1200" dirty="0">
                <a:sym typeface="Wingdings" panose="05000000000000000000" pitchFamily="2" charset="2"/>
              </a:rPr>
              <a:t> </a:t>
            </a:r>
            <a:r>
              <a:rPr lang="ko-KR" altLang="en-US" sz="1200" dirty="0">
                <a:sym typeface="Wingdings" panose="05000000000000000000" pitchFamily="2" charset="2"/>
              </a:rPr>
              <a:t>통계적으로 유의한 설명변수가 없을 때 까지 반복</a:t>
            </a:r>
            <a:endParaRPr lang="en-US" altLang="ko-KR" sz="1200" dirty="0">
              <a:sym typeface="Wingdings" panose="05000000000000000000" pitchFamily="2" charset="2"/>
            </a:endParaRPr>
          </a:p>
          <a:p>
            <a:pPr>
              <a:lnSpc>
                <a:spcPct val="150000"/>
              </a:lnSpc>
            </a:pPr>
            <a:endParaRPr lang="en-US" altLang="ko-KR" sz="1200" dirty="0"/>
          </a:p>
          <a:p>
            <a:pPr>
              <a:lnSpc>
                <a:spcPct val="150000"/>
              </a:lnSpc>
            </a:pPr>
            <a:r>
              <a:rPr lang="en-US" altLang="ko-KR" sz="1200" b="1" dirty="0"/>
              <a:t>2. </a:t>
            </a:r>
            <a:r>
              <a:rPr lang="ko-KR" altLang="en-US" sz="1200" b="1" dirty="0"/>
              <a:t>후진 </a:t>
            </a:r>
            <a:r>
              <a:rPr lang="ko-KR" altLang="en-US" sz="1200" b="1" dirty="0" err="1"/>
              <a:t>제거법</a:t>
            </a:r>
            <a:r>
              <a:rPr lang="en-US" altLang="ko-KR" sz="1200" b="1" dirty="0"/>
              <a:t>(Backward elimination) </a:t>
            </a:r>
          </a:p>
          <a:p>
            <a:pPr>
              <a:lnSpc>
                <a:spcPct val="150000"/>
              </a:lnSpc>
            </a:pPr>
            <a:r>
              <a:rPr lang="ko-KR" altLang="en-US" sz="1200" dirty="0"/>
              <a:t>모든 독립변수를 사용하여 하나의 회귀식을 수립하고 회귀식에서 중요하지 않은 독립변수 값들에 대한 검정을 한 후</a:t>
            </a:r>
            <a:r>
              <a:rPr lang="en-US" altLang="ko-KR" sz="1200" dirty="0"/>
              <a:t>, </a:t>
            </a:r>
          </a:p>
          <a:p>
            <a:pPr>
              <a:lnSpc>
                <a:spcPct val="150000"/>
              </a:lnSpc>
            </a:pPr>
            <a:r>
              <a:rPr lang="ko-KR" altLang="en-US" sz="1200" dirty="0"/>
              <a:t>그 값이 </a:t>
            </a:r>
            <a:r>
              <a:rPr lang="ko-KR" altLang="en-US" sz="1200" b="1" i="1" u="sng" dirty="0"/>
              <a:t>가장 유의하지 않은 변수</a:t>
            </a:r>
            <a:r>
              <a:rPr lang="en-US" altLang="ko-KR" sz="1200" b="1" i="1" u="sng" dirty="0"/>
              <a:t>(p-value  </a:t>
            </a:r>
            <a:r>
              <a:rPr lang="ko-KR" altLang="en-US" sz="1200" b="1" i="1" u="sng" dirty="0"/>
              <a:t>큰 값</a:t>
            </a:r>
            <a:r>
              <a:rPr lang="en-US" altLang="ko-KR" sz="1200" b="1" i="1" u="sng" dirty="0"/>
              <a:t>)</a:t>
            </a:r>
            <a:r>
              <a:rPr lang="ko-KR" altLang="en-US" sz="1200" b="1" i="1" u="sng" dirty="0"/>
              <a:t>부터 차례로 제거하고 </a:t>
            </a:r>
            <a:r>
              <a:rPr lang="ko-KR" altLang="en-US" sz="1200" dirty="0"/>
              <a:t>남은 나머지 독립변수들을 바탕으로 회귀식을 다시 추정하는 방법</a:t>
            </a:r>
            <a:endParaRPr lang="en-US" altLang="ko-KR" sz="1200" dirty="0"/>
          </a:p>
          <a:p>
            <a:pPr>
              <a:lnSpc>
                <a:spcPct val="150000"/>
              </a:lnSpc>
            </a:pPr>
            <a:endParaRPr lang="en-US" altLang="ko-KR" sz="1200" dirty="0"/>
          </a:p>
          <a:p>
            <a:pPr marL="171450" indent="-171450">
              <a:lnSpc>
                <a:spcPct val="150000"/>
              </a:lnSpc>
              <a:buAutoNum type="arabicPeriod" startAt="3"/>
            </a:pPr>
            <a:r>
              <a:rPr lang="ko-KR" altLang="en-US" sz="1200" b="1" dirty="0"/>
              <a:t>단계별 선택법</a:t>
            </a:r>
            <a:r>
              <a:rPr lang="en-US" altLang="ko-KR" sz="1200" b="1" dirty="0"/>
              <a:t>(Stepwise selection</a:t>
            </a:r>
            <a:r>
              <a:rPr lang="en-US" altLang="ko-KR" sz="1200" dirty="0"/>
              <a:t>)</a:t>
            </a:r>
          </a:p>
          <a:p>
            <a:pPr marL="171450" indent="-171450">
              <a:lnSpc>
                <a:spcPct val="150000"/>
              </a:lnSpc>
              <a:buFont typeface="Arial" panose="020B0604020202020204" pitchFamily="34" charset="0"/>
              <a:buChar char="•"/>
            </a:pPr>
            <a:r>
              <a:rPr lang="ko-KR" altLang="en-US" sz="1200" dirty="0"/>
              <a:t>후진 제거법과 전신 선택법의 절충적인 형태</a:t>
            </a:r>
            <a:endParaRPr lang="en-US" altLang="ko-KR" sz="1200" dirty="0"/>
          </a:p>
          <a:p>
            <a:pPr marL="171450" indent="-171450">
              <a:lnSpc>
                <a:spcPct val="150000"/>
              </a:lnSpc>
              <a:buFont typeface="Arial" panose="020B0604020202020204" pitchFamily="34" charset="0"/>
              <a:buChar char="•"/>
            </a:pPr>
            <a:r>
              <a:rPr lang="ko-KR" altLang="en-US" sz="1200" dirty="0"/>
              <a:t>전진 선택법에 따라 종속변수에 가장 설명력이 높고</a:t>
            </a:r>
            <a:r>
              <a:rPr lang="en-US" altLang="ko-KR" sz="1200" u="sng" dirty="0"/>
              <a:t> (p-value  </a:t>
            </a:r>
            <a:r>
              <a:rPr lang="ko-KR" altLang="en-US" sz="1200" u="sng" dirty="0"/>
              <a:t>낮은 값</a:t>
            </a:r>
            <a:r>
              <a:rPr lang="en-US" altLang="ko-KR" sz="1200" u="sng" dirty="0"/>
              <a:t>) </a:t>
            </a:r>
            <a:r>
              <a:rPr lang="ko-KR" altLang="en-US" sz="1200" u="sng" dirty="0"/>
              <a:t>유의한 변수를 선</a:t>
            </a:r>
            <a:r>
              <a:rPr lang="ko-KR" altLang="en-US" sz="1200" dirty="0"/>
              <a:t>택</a:t>
            </a:r>
            <a:endParaRPr lang="en-US" altLang="ko-KR" sz="1200" dirty="0"/>
          </a:p>
          <a:p>
            <a:pPr marL="171450" indent="-171450">
              <a:lnSpc>
                <a:spcPct val="150000"/>
              </a:lnSpc>
              <a:buFont typeface="Arial" panose="020B0604020202020204" pitchFamily="34" charset="0"/>
              <a:buChar char="•"/>
            </a:pPr>
            <a:r>
              <a:rPr lang="ko-KR" altLang="en-US" sz="1200" dirty="0"/>
              <a:t>이미 선택된 설명변수의 설명부분을 제외하고 설명력이 가장 크고 유의한 변수 선택</a:t>
            </a:r>
            <a:endParaRPr lang="en-US" altLang="ko-KR" sz="1200" dirty="0"/>
          </a:p>
          <a:p>
            <a:pPr marL="171450" indent="-171450">
              <a:lnSpc>
                <a:spcPct val="150000"/>
              </a:lnSpc>
              <a:buFont typeface="Arial" panose="020B0604020202020204" pitchFamily="34" charset="0"/>
              <a:buChar char="•"/>
            </a:pPr>
            <a:r>
              <a:rPr lang="ko-KR" altLang="en-US" sz="1200" dirty="0"/>
              <a:t>새로 선택된 변수의 설명 부분을 제외한 부분에 대해 이미 존재한 설명변수의 유의성을 검정하여 유의하지 않을 경우 제외시킨다</a:t>
            </a:r>
            <a:r>
              <a:rPr lang="en-US" altLang="ko-KR" sz="1200" dirty="0"/>
              <a:t>.</a:t>
            </a:r>
            <a:endParaRPr lang="ko-KR" altLang="en-US" sz="1200" dirty="0"/>
          </a:p>
        </p:txBody>
      </p:sp>
      <p:sp>
        <p:nvSpPr>
          <p:cNvPr id="14" name="직사각형 13">
            <a:extLst>
              <a:ext uri="{FF2B5EF4-FFF2-40B4-BE49-F238E27FC236}">
                <a16:creationId xmlns:a16="http://schemas.microsoft.com/office/drawing/2014/main" id="{C1F9F6EC-10F6-46C9-AAAD-0CDC18A3E002}"/>
              </a:ext>
            </a:extLst>
          </p:cNvPr>
          <p:cNvSpPr/>
          <p:nvPr/>
        </p:nvSpPr>
        <p:spPr>
          <a:xfrm>
            <a:off x="426599" y="1478382"/>
            <a:ext cx="2160240" cy="276999"/>
          </a:xfrm>
          <a:prstGeom prst="rect">
            <a:avLst/>
          </a:prstGeom>
        </p:spPr>
        <p:txBody>
          <a:bodyPr wrap="square">
            <a:spAutoFit/>
          </a:bodyPr>
          <a:lstStyle/>
          <a:p>
            <a:r>
              <a:rPr lang="ko-KR" altLang="en-US" sz="1200" b="1" dirty="0">
                <a:highlight>
                  <a:srgbClr val="FFFF00"/>
                </a:highlight>
              </a:rPr>
              <a:t>독립변수 선택 방법 </a:t>
            </a:r>
          </a:p>
        </p:txBody>
      </p:sp>
      <p:sp>
        <p:nvSpPr>
          <p:cNvPr id="13" name="제목 1">
            <a:extLst>
              <a:ext uri="{FF2B5EF4-FFF2-40B4-BE49-F238E27FC236}">
                <a16:creationId xmlns:a16="http://schemas.microsoft.com/office/drawing/2014/main" id="{A468D416-052F-46C4-AEA3-DB7D14BC65FF}"/>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EE083FC8-2CE3-4A65-88D8-64124074EEC6}"/>
              </a:ext>
            </a:extLst>
          </p:cNvPr>
          <p:cNvSpPr>
            <a:spLocks noGrp="1"/>
          </p:cNvSpPr>
          <p:nvPr>
            <p:ph type="ftr" sz="quarter" idx="11"/>
          </p:nvPr>
        </p:nvSpPr>
        <p:spPr/>
        <p:txBody>
          <a:bodyPr/>
          <a:lstStyle/>
          <a:p>
            <a:r>
              <a:rPr lang="en-US" altLang="ko-KR"/>
              <a:t>UBION PBL- FBA</a:t>
            </a:r>
            <a:endParaRPr lang="ko-KR" altLang="en-US"/>
          </a:p>
        </p:txBody>
      </p:sp>
      <p:sp>
        <p:nvSpPr>
          <p:cNvPr id="9" name="TextBox 8">
            <a:extLst>
              <a:ext uri="{FF2B5EF4-FFF2-40B4-BE49-F238E27FC236}">
                <a16:creationId xmlns:a16="http://schemas.microsoft.com/office/drawing/2014/main" id="{A8FBD14E-221F-4921-9B54-2426C13E4CC4}"/>
              </a:ext>
            </a:extLst>
          </p:cNvPr>
          <p:cNvSpPr txBox="1"/>
          <p:nvPr/>
        </p:nvSpPr>
        <p:spPr>
          <a:xfrm>
            <a:off x="4114800" y="2973897"/>
            <a:ext cx="65" cy="276999"/>
          </a:xfrm>
          <a:prstGeom prst="rect">
            <a:avLst/>
          </a:prstGeom>
          <a:noFill/>
        </p:spPr>
        <p:txBody>
          <a:bodyPr wrap="none" lIns="0" tIns="0" rIns="0" bIns="0" rtlCol="0">
            <a:spAutoFit/>
          </a:bodyPr>
          <a:lstStyle/>
          <a:p>
            <a:endParaRPr lang="ko-KR" altLang="en-US" dirty="0"/>
          </a:p>
        </p:txBody>
      </p:sp>
      <p:sp>
        <p:nvSpPr>
          <p:cNvPr id="12" name="직사각형 11">
            <a:extLst>
              <a:ext uri="{FF2B5EF4-FFF2-40B4-BE49-F238E27FC236}">
                <a16:creationId xmlns:a16="http://schemas.microsoft.com/office/drawing/2014/main" id="{4650791D-1A19-4764-A50A-7B1A5D9B0D97}"/>
              </a:ext>
            </a:extLst>
          </p:cNvPr>
          <p:cNvSpPr/>
          <p:nvPr/>
        </p:nvSpPr>
        <p:spPr>
          <a:xfrm>
            <a:off x="471821" y="1067882"/>
            <a:ext cx="2069797" cy="307777"/>
          </a:xfrm>
          <a:prstGeom prst="rect">
            <a:avLst/>
          </a:prstGeom>
          <a:solidFill>
            <a:schemeClr val="tx2">
              <a:lumMod val="20000"/>
              <a:lumOff val="80000"/>
            </a:schemeClr>
          </a:solidFill>
          <a:ln>
            <a:solidFill>
              <a:schemeClr val="accent1">
                <a:lumMod val="75000"/>
              </a:schemeClr>
            </a:solidFill>
          </a:ln>
        </p:spPr>
        <p:txBody>
          <a:bodyPr wrap="none">
            <a:spAutoFit/>
          </a:bodyPr>
          <a:lstStyle/>
          <a:p>
            <a:r>
              <a:rPr lang="en-US" altLang="ko-KR" sz="1400" dirty="0"/>
              <a:t>3. </a:t>
            </a:r>
            <a:r>
              <a:rPr lang="ko-KR" altLang="en-US" sz="1400" dirty="0"/>
              <a:t>유의적 독립변수 선택</a:t>
            </a:r>
          </a:p>
        </p:txBody>
      </p:sp>
      <p:sp>
        <p:nvSpPr>
          <p:cNvPr id="17" name="TextBox 16">
            <a:extLst>
              <a:ext uri="{FF2B5EF4-FFF2-40B4-BE49-F238E27FC236}">
                <a16:creationId xmlns:a16="http://schemas.microsoft.com/office/drawing/2014/main" id="{AFBC1BD8-354C-454C-8D24-1DC8360F14DD}"/>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18" name="제목 1">
            <a:extLst>
              <a:ext uri="{FF2B5EF4-FFF2-40B4-BE49-F238E27FC236}">
                <a16:creationId xmlns:a16="http://schemas.microsoft.com/office/drawing/2014/main" id="{54B0CC87-2567-4322-9EB4-308A8668056D}"/>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17785535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0F3071-AF9D-4BB1-A30D-F9996376A7BD}"/>
              </a:ext>
            </a:extLst>
          </p:cNvPr>
          <p:cNvSpPr>
            <a:spLocks noGrp="1"/>
          </p:cNvSpPr>
          <p:nvPr>
            <p:ph idx="1"/>
          </p:nvPr>
        </p:nvSpPr>
        <p:spPr>
          <a:xfrm>
            <a:off x="539552" y="2755203"/>
            <a:ext cx="7560840" cy="1750288"/>
          </a:xfrm>
          <a:ln>
            <a:solidFill>
              <a:srgbClr val="0070C0"/>
            </a:solidFill>
          </a:ln>
        </p:spPr>
        <p:txBody>
          <a:bodyPr>
            <a:noAutofit/>
          </a:bodyPr>
          <a:lstStyle/>
          <a:p>
            <a:pPr fontAlgn="base">
              <a:lnSpc>
                <a:spcPct val="150000"/>
              </a:lnSpc>
            </a:pPr>
            <a:r>
              <a:rPr lang="ko-KR" altLang="en-US" sz="1200" dirty="0"/>
              <a:t>독립변수</a:t>
            </a:r>
            <a:r>
              <a:rPr lang="en-US" altLang="ko-KR" sz="1200" dirty="0"/>
              <a:t>(x)</a:t>
            </a:r>
            <a:r>
              <a:rPr lang="ko-KR" altLang="en-US" sz="1200" dirty="0"/>
              <a:t>들 간의 독립적이어야</a:t>
            </a:r>
            <a:r>
              <a:rPr lang="en-US" altLang="ko-KR" sz="1200" dirty="0"/>
              <a:t> </a:t>
            </a:r>
            <a:r>
              <a:rPr lang="ko-KR" altLang="en-US" sz="1200" dirty="0"/>
              <a:t>하는 가정에 반하여 상관 관계가 높은 것을 의미</a:t>
            </a:r>
            <a:r>
              <a:rPr lang="en-US" altLang="ko-KR" sz="1200" dirty="0"/>
              <a:t> </a:t>
            </a:r>
            <a:r>
              <a:rPr lang="ko-KR" altLang="en-US" sz="1200" dirty="0"/>
              <a:t>만약 독립변수</a:t>
            </a:r>
            <a:r>
              <a:rPr lang="en-US" altLang="ko-KR" sz="1200" dirty="0"/>
              <a:t>(x)</a:t>
            </a:r>
            <a:r>
              <a:rPr lang="ko-KR" altLang="en-US" sz="1200" dirty="0"/>
              <a:t>들 간에 상관 정도가 높으면 분석 시 부정적인 영향</a:t>
            </a:r>
            <a:r>
              <a:rPr lang="en-US" altLang="ko-KR" sz="1200" dirty="0">
                <a:sym typeface="Wingdings" panose="05000000000000000000" pitchFamily="2" charset="2"/>
              </a:rPr>
              <a:t> </a:t>
            </a:r>
            <a:r>
              <a:rPr lang="ko-KR" altLang="en-US" sz="1200" dirty="0">
                <a:sym typeface="Wingdings" panose="05000000000000000000" pitchFamily="2" charset="2"/>
              </a:rPr>
              <a:t>표준오차가 커짐</a:t>
            </a:r>
            <a:r>
              <a:rPr lang="en-US" altLang="ko-KR" sz="1200" dirty="0"/>
              <a:t> </a:t>
            </a:r>
          </a:p>
          <a:p>
            <a:pPr>
              <a:lnSpc>
                <a:spcPct val="150000"/>
              </a:lnSpc>
            </a:pPr>
            <a:r>
              <a:rPr lang="en-US" altLang="ko-KR" sz="1200" dirty="0">
                <a:solidFill>
                  <a:srgbClr val="202020"/>
                </a:solidFill>
                <a:latin typeface="Noto Sans KR"/>
                <a:sym typeface="Wingdings" panose="05000000000000000000" pitchFamily="2" charset="2"/>
              </a:rPr>
              <a:t> </a:t>
            </a:r>
            <a:r>
              <a:rPr lang="ko-KR" altLang="en-US" sz="1200" dirty="0">
                <a:solidFill>
                  <a:srgbClr val="202020"/>
                </a:solidFill>
                <a:latin typeface="Noto Sans KR"/>
              </a:rPr>
              <a:t>계수 추정이 잘 되지 않거나 불안정해져서 데이터가 약간만 바뀌어도 추정치가 크게 달라질 수 있다</a:t>
            </a:r>
          </a:p>
          <a:p>
            <a:pPr>
              <a:lnSpc>
                <a:spcPct val="150000"/>
              </a:lnSpc>
            </a:pPr>
            <a:r>
              <a:rPr lang="en-US" altLang="ko-KR" sz="1200" dirty="0">
                <a:solidFill>
                  <a:srgbClr val="202020"/>
                </a:solidFill>
                <a:latin typeface="Noto Sans KR"/>
                <a:sym typeface="Wingdings" panose="05000000000000000000" pitchFamily="2" charset="2"/>
              </a:rPr>
              <a:t> </a:t>
            </a:r>
            <a:r>
              <a:rPr lang="ko-KR" altLang="en-US" sz="1200" dirty="0">
                <a:solidFill>
                  <a:srgbClr val="202020"/>
                </a:solidFill>
                <a:latin typeface="Noto Sans KR"/>
              </a:rPr>
              <a:t>계수가 통계적으로 유의미하지 않은 것처럼 나올 수 있다</a:t>
            </a:r>
          </a:p>
          <a:p>
            <a:pPr fontAlgn="base"/>
            <a:endParaRPr lang="en-US" altLang="ko-KR" sz="1000" dirty="0"/>
          </a:p>
          <a:p>
            <a:pPr fontAlgn="base"/>
            <a:endParaRPr lang="ko-KR" altLang="en-US" sz="1000" dirty="0"/>
          </a:p>
        </p:txBody>
      </p:sp>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62</a:t>
            </a:fld>
            <a:endParaRPr lang="ko-KR" altLang="en-US"/>
          </a:p>
        </p:txBody>
      </p:sp>
      <p:sp>
        <p:nvSpPr>
          <p:cNvPr id="13" name="직사각형 12">
            <a:extLst>
              <a:ext uri="{FF2B5EF4-FFF2-40B4-BE49-F238E27FC236}">
                <a16:creationId xmlns:a16="http://schemas.microsoft.com/office/drawing/2014/main" id="{748BBC5C-1EFC-4913-8BE4-D9E43C0C957A}"/>
              </a:ext>
            </a:extLst>
          </p:cNvPr>
          <p:cNvSpPr/>
          <p:nvPr/>
        </p:nvSpPr>
        <p:spPr>
          <a:xfrm>
            <a:off x="351367" y="1353565"/>
            <a:ext cx="2701523" cy="363305"/>
          </a:xfrm>
          <a:prstGeom prst="rect">
            <a:avLst/>
          </a:prstGeom>
        </p:spPr>
        <p:txBody>
          <a:bodyPr wrap="square">
            <a:spAutoFit/>
          </a:bodyPr>
          <a:lstStyle/>
          <a:p>
            <a:pPr fontAlgn="base">
              <a:lnSpc>
                <a:spcPct val="170000"/>
              </a:lnSpc>
            </a:pPr>
            <a:r>
              <a:rPr lang="ko-KR" altLang="en-US" sz="1200" dirty="0">
                <a:highlight>
                  <a:srgbClr val="FFFF00"/>
                </a:highlight>
              </a:rPr>
              <a:t>다중 공선성</a:t>
            </a:r>
            <a:r>
              <a:rPr lang="en-US" altLang="ko-KR" sz="1200" dirty="0">
                <a:highlight>
                  <a:srgbClr val="FFFF00"/>
                </a:highlight>
              </a:rPr>
              <a:t>(Multi collinearity)</a:t>
            </a:r>
            <a:endParaRPr lang="en-US" altLang="ko-KR" sz="1200" dirty="0">
              <a:solidFill>
                <a:srgbClr val="FF0000"/>
              </a:solidFill>
              <a:highlight>
                <a:srgbClr val="FFFF00"/>
              </a:highlight>
            </a:endParaRPr>
          </a:p>
        </p:txBody>
      </p:sp>
      <p:sp>
        <p:nvSpPr>
          <p:cNvPr id="17" name="제목 1">
            <a:extLst>
              <a:ext uri="{FF2B5EF4-FFF2-40B4-BE49-F238E27FC236}">
                <a16:creationId xmlns:a16="http://schemas.microsoft.com/office/drawing/2014/main" id="{939C21ED-AD31-4BD5-B0A9-21CBBD25B31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20E1181F-EA52-432F-A3F9-7CDE7BBF6D17}"/>
              </a:ext>
            </a:extLst>
          </p:cNvPr>
          <p:cNvSpPr>
            <a:spLocks noGrp="1"/>
          </p:cNvSpPr>
          <p:nvPr>
            <p:ph type="ftr" sz="quarter" idx="11"/>
          </p:nvPr>
        </p:nvSpPr>
        <p:spPr/>
        <p:txBody>
          <a:bodyPr/>
          <a:lstStyle/>
          <a:p>
            <a:r>
              <a:rPr lang="en-US" altLang="ko-KR"/>
              <a:t>UBION PBL- FBA</a:t>
            </a:r>
            <a:endParaRPr lang="ko-KR" altLang="en-US"/>
          </a:p>
        </p:txBody>
      </p:sp>
      <p:sp>
        <p:nvSpPr>
          <p:cNvPr id="5" name="직사각형 4">
            <a:extLst>
              <a:ext uri="{FF2B5EF4-FFF2-40B4-BE49-F238E27FC236}">
                <a16:creationId xmlns:a16="http://schemas.microsoft.com/office/drawing/2014/main" id="{15287653-2EE1-4F42-B04C-75BABEE3E873}"/>
              </a:ext>
            </a:extLst>
          </p:cNvPr>
          <p:cNvSpPr/>
          <p:nvPr/>
        </p:nvSpPr>
        <p:spPr>
          <a:xfrm>
            <a:off x="416434" y="1842387"/>
            <a:ext cx="7827974" cy="616194"/>
          </a:xfrm>
          <a:prstGeom prst="rect">
            <a:avLst/>
          </a:prstGeom>
        </p:spPr>
        <p:txBody>
          <a:bodyPr wrap="square">
            <a:spAutoFit/>
          </a:bodyPr>
          <a:lstStyle/>
          <a:p>
            <a:pPr marL="171450" indent="-171450">
              <a:lnSpc>
                <a:spcPct val="150000"/>
              </a:lnSpc>
              <a:buFont typeface="Arial" panose="020B0604020202020204" pitchFamily="34" charset="0"/>
              <a:buChar char="•"/>
            </a:pPr>
            <a:r>
              <a:rPr lang="ko-KR" altLang="en-US" sz="1200" dirty="0">
                <a:solidFill>
                  <a:srgbClr val="202020"/>
                </a:solidFill>
                <a:latin typeface="Noto Sans KR"/>
              </a:rPr>
              <a:t>공선성</a:t>
            </a:r>
            <a:r>
              <a:rPr lang="en-US" altLang="ko-KR" sz="1200" dirty="0">
                <a:solidFill>
                  <a:srgbClr val="202020"/>
                </a:solidFill>
                <a:latin typeface="Noto Sans KR"/>
              </a:rPr>
              <a:t>(collinearity): </a:t>
            </a:r>
            <a:r>
              <a:rPr lang="ko-KR" altLang="en-US" sz="1200" dirty="0">
                <a:solidFill>
                  <a:srgbClr val="202020"/>
                </a:solidFill>
                <a:latin typeface="Noto Sans KR"/>
              </a:rPr>
              <a:t>하나의 독립변수가 다른 하나의 독립변수로 잘 예측되는 경우</a:t>
            </a:r>
            <a:r>
              <a:rPr lang="en-US" altLang="ko-KR" sz="1200" dirty="0">
                <a:solidFill>
                  <a:srgbClr val="202020"/>
                </a:solidFill>
                <a:latin typeface="Noto Sans KR"/>
              </a:rPr>
              <a:t>, </a:t>
            </a:r>
            <a:r>
              <a:rPr lang="ko-KR" altLang="en-US" sz="1200" dirty="0">
                <a:solidFill>
                  <a:srgbClr val="202020"/>
                </a:solidFill>
                <a:latin typeface="Noto Sans KR"/>
              </a:rPr>
              <a:t>또는 서로 상관이 높은 경우</a:t>
            </a:r>
          </a:p>
          <a:p>
            <a:pPr marL="171450" indent="-171450">
              <a:lnSpc>
                <a:spcPct val="150000"/>
              </a:lnSpc>
              <a:buFont typeface="Arial" panose="020B0604020202020204" pitchFamily="34" charset="0"/>
              <a:buChar char="•"/>
            </a:pPr>
            <a:r>
              <a:rPr lang="ko-KR" altLang="en-US" sz="1200" dirty="0" err="1">
                <a:solidFill>
                  <a:srgbClr val="202020"/>
                </a:solidFill>
                <a:latin typeface="Noto Sans KR"/>
              </a:rPr>
              <a:t>다중공선성</a:t>
            </a:r>
            <a:r>
              <a:rPr lang="en-US" altLang="ko-KR" sz="1200" dirty="0">
                <a:solidFill>
                  <a:srgbClr val="202020"/>
                </a:solidFill>
                <a:latin typeface="Noto Sans KR"/>
              </a:rPr>
              <a:t>(multicollinearity): </a:t>
            </a:r>
            <a:r>
              <a:rPr lang="ko-KR" altLang="en-US" sz="1200" dirty="0">
                <a:solidFill>
                  <a:srgbClr val="202020"/>
                </a:solidFill>
                <a:latin typeface="Noto Sans KR"/>
              </a:rPr>
              <a:t>하나의 독립변수가 다른 여러 개의 독립변수들로 잘 예측되는 경우</a:t>
            </a:r>
          </a:p>
        </p:txBody>
      </p:sp>
      <p:sp>
        <p:nvSpPr>
          <p:cNvPr id="11" name="직사각형 10">
            <a:extLst>
              <a:ext uri="{FF2B5EF4-FFF2-40B4-BE49-F238E27FC236}">
                <a16:creationId xmlns:a16="http://schemas.microsoft.com/office/drawing/2014/main" id="{603FDEF0-0D15-45F6-BED9-0DB8522D492E}"/>
              </a:ext>
            </a:extLst>
          </p:cNvPr>
          <p:cNvSpPr/>
          <p:nvPr/>
        </p:nvSpPr>
        <p:spPr>
          <a:xfrm>
            <a:off x="416434" y="1045788"/>
            <a:ext cx="3534942" cy="307777"/>
          </a:xfrm>
          <a:prstGeom prst="rect">
            <a:avLst/>
          </a:prstGeom>
          <a:solidFill>
            <a:schemeClr val="tx2">
              <a:lumMod val="20000"/>
              <a:lumOff val="80000"/>
            </a:schemeClr>
          </a:solidFill>
          <a:ln>
            <a:solidFill>
              <a:schemeClr val="accent1">
                <a:lumMod val="75000"/>
              </a:schemeClr>
            </a:solidFill>
          </a:ln>
        </p:spPr>
        <p:txBody>
          <a:bodyPr wrap="none">
            <a:spAutoFit/>
          </a:bodyPr>
          <a:lstStyle/>
          <a:p>
            <a:r>
              <a:rPr lang="en-US" altLang="ko-KR" sz="1400" dirty="0"/>
              <a:t>4. </a:t>
            </a:r>
            <a:r>
              <a:rPr lang="ko-KR" altLang="en-US" sz="1400" dirty="0" err="1"/>
              <a:t>다중공선성</a:t>
            </a:r>
            <a:r>
              <a:rPr lang="ko-KR" altLang="en-US" sz="1400" dirty="0"/>
              <a:t> 진단 </a:t>
            </a:r>
            <a:r>
              <a:rPr lang="en-US" altLang="ko-KR" sz="1400" dirty="0"/>
              <a:t>(</a:t>
            </a:r>
            <a:r>
              <a:rPr lang="ko-KR" altLang="en-US" sz="1400" dirty="0"/>
              <a:t>다중회귀분석인 경우 </a:t>
            </a:r>
            <a:r>
              <a:rPr lang="en-US" altLang="ko-KR" sz="1400" dirty="0"/>
              <a:t>)</a:t>
            </a:r>
            <a:endParaRPr lang="ko-KR" altLang="en-US" sz="1400" dirty="0"/>
          </a:p>
        </p:txBody>
      </p:sp>
      <p:sp>
        <p:nvSpPr>
          <p:cNvPr id="15" name="TextBox 14">
            <a:extLst>
              <a:ext uri="{FF2B5EF4-FFF2-40B4-BE49-F238E27FC236}">
                <a16:creationId xmlns:a16="http://schemas.microsoft.com/office/drawing/2014/main" id="{2C9790AE-9D25-436A-A65C-B3D8248F8199}"/>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16" name="제목 1">
            <a:extLst>
              <a:ext uri="{FF2B5EF4-FFF2-40B4-BE49-F238E27FC236}">
                <a16:creationId xmlns:a16="http://schemas.microsoft.com/office/drawing/2014/main" id="{1F202FAF-0BEA-45DF-BA00-59155C931BDC}"/>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424962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8196864-D3E7-4CC4-A33E-6746F0537037}"/>
              </a:ext>
            </a:extLst>
          </p:cNvPr>
          <p:cNvSpPr>
            <a:spLocks noGrp="1"/>
          </p:cNvSpPr>
          <p:nvPr>
            <p:ph type="sldNum" sz="quarter" idx="12"/>
          </p:nvPr>
        </p:nvSpPr>
        <p:spPr/>
        <p:txBody>
          <a:bodyPr/>
          <a:lstStyle/>
          <a:p>
            <a:fld id="{DE77BB65-F969-4654-BF30-45C70C1BE112}" type="slidenum">
              <a:rPr lang="ko-KR" altLang="en-US" smtClean="0"/>
              <a:pPr/>
              <a:t>63</a:t>
            </a:fld>
            <a:endParaRPr lang="ko-KR" altLang="en-US"/>
          </a:p>
        </p:txBody>
      </p:sp>
      <p:sp>
        <p:nvSpPr>
          <p:cNvPr id="5" name="직사각형 4">
            <a:extLst>
              <a:ext uri="{FF2B5EF4-FFF2-40B4-BE49-F238E27FC236}">
                <a16:creationId xmlns:a16="http://schemas.microsoft.com/office/drawing/2014/main" id="{8995AEBE-57DA-460B-BB70-472A4880851F}"/>
              </a:ext>
            </a:extLst>
          </p:cNvPr>
          <p:cNvSpPr/>
          <p:nvPr/>
        </p:nvSpPr>
        <p:spPr>
          <a:xfrm>
            <a:off x="349122" y="989339"/>
            <a:ext cx="3718822" cy="307777"/>
          </a:xfrm>
          <a:prstGeom prst="rect">
            <a:avLst/>
          </a:prstGeom>
          <a:solidFill>
            <a:schemeClr val="accent1">
              <a:lumMod val="20000"/>
              <a:lumOff val="80000"/>
            </a:schemeClr>
          </a:solidFill>
          <a:ln>
            <a:solidFill>
              <a:schemeClr val="tx1"/>
            </a:solidFill>
          </a:ln>
        </p:spPr>
        <p:txBody>
          <a:bodyPr wrap="square">
            <a:spAutoFit/>
          </a:bodyPr>
          <a:lstStyle/>
          <a:p>
            <a:pPr fontAlgn="base"/>
            <a:r>
              <a:rPr lang="en-US" altLang="ko-KR" sz="1400" b="1" dirty="0"/>
              <a:t>5. </a:t>
            </a:r>
            <a:r>
              <a:rPr lang="ko-KR" altLang="en-US" sz="1400" b="1" dirty="0"/>
              <a:t>모형진단 </a:t>
            </a:r>
            <a:r>
              <a:rPr lang="en-US" altLang="ko-KR" sz="1400" b="1" dirty="0"/>
              <a:t>: </a:t>
            </a:r>
            <a:r>
              <a:rPr lang="ko-KR" altLang="en-US" sz="1400" b="1" dirty="0" err="1"/>
              <a:t>잔차</a:t>
            </a:r>
            <a:r>
              <a:rPr lang="ko-KR" altLang="en-US" sz="1400" b="1" dirty="0"/>
              <a:t> 분석 </a:t>
            </a:r>
            <a:r>
              <a:rPr lang="en-US" altLang="ko-KR" sz="1400" b="1" dirty="0"/>
              <a:t>(Residual Analysis)</a:t>
            </a:r>
            <a:endParaRPr lang="ko-KR" altLang="en-US" sz="1400" dirty="0"/>
          </a:p>
        </p:txBody>
      </p:sp>
      <p:sp>
        <p:nvSpPr>
          <p:cNvPr id="13" name="제목 1">
            <a:extLst>
              <a:ext uri="{FF2B5EF4-FFF2-40B4-BE49-F238E27FC236}">
                <a16:creationId xmlns:a16="http://schemas.microsoft.com/office/drawing/2014/main" id="{B5D01D91-A0BC-4847-991D-FBD320A4B5A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0CE4B85E-4B37-4A7D-970B-3E2D6FB1B337}"/>
              </a:ext>
            </a:extLst>
          </p:cNvPr>
          <p:cNvSpPr>
            <a:spLocks noGrp="1"/>
          </p:cNvSpPr>
          <p:nvPr>
            <p:ph type="ftr" sz="quarter" idx="11"/>
          </p:nvPr>
        </p:nvSpPr>
        <p:spPr/>
        <p:txBody>
          <a:bodyPr/>
          <a:lstStyle/>
          <a:p>
            <a:r>
              <a:rPr lang="en-US" altLang="ko-KR"/>
              <a:t>UBION PBL- FBA</a:t>
            </a:r>
            <a:endParaRPr lang="ko-KR" altLang="en-US"/>
          </a:p>
        </p:txBody>
      </p:sp>
      <p:sp>
        <p:nvSpPr>
          <p:cNvPr id="11" name="직사각형 10">
            <a:extLst>
              <a:ext uri="{FF2B5EF4-FFF2-40B4-BE49-F238E27FC236}">
                <a16:creationId xmlns:a16="http://schemas.microsoft.com/office/drawing/2014/main" id="{3DE74E91-3DEB-4E0E-A06E-3F397A2E318E}"/>
              </a:ext>
            </a:extLst>
          </p:cNvPr>
          <p:cNvSpPr/>
          <p:nvPr/>
        </p:nvSpPr>
        <p:spPr>
          <a:xfrm>
            <a:off x="320505" y="1350134"/>
            <a:ext cx="8358101" cy="889603"/>
          </a:xfrm>
          <a:prstGeom prst="rect">
            <a:avLst/>
          </a:prstGeom>
          <a:noFill/>
          <a:ln>
            <a:solidFill>
              <a:schemeClr val="accent1">
                <a:lumMod val="60000"/>
                <a:lumOff val="40000"/>
              </a:schemeClr>
            </a:solidFill>
          </a:ln>
        </p:spPr>
        <p:txBody>
          <a:bodyPr wrap="square">
            <a:spAutoFit/>
          </a:bodyPr>
          <a:lstStyle/>
          <a:p>
            <a:pPr>
              <a:lnSpc>
                <a:spcPct val="150000"/>
              </a:lnSpc>
            </a:pPr>
            <a:r>
              <a:rPr lang="ko-KR" altLang="en-US" sz="1200" dirty="0" err="1"/>
              <a:t>잔차를</a:t>
            </a:r>
            <a:r>
              <a:rPr lang="ko-KR" altLang="en-US" sz="1200" dirty="0"/>
              <a:t> 오차항의 </a:t>
            </a:r>
            <a:r>
              <a:rPr lang="ko-KR" altLang="en-US" sz="1200" dirty="0" err="1"/>
              <a:t>관찰값으로</a:t>
            </a:r>
            <a:r>
              <a:rPr lang="ko-KR" altLang="en-US" sz="1200" dirty="0"/>
              <a:t> 해석할 수 있으므로 잔차들을 분석해 봄으로써 회귀분석의 가정 즉</a:t>
            </a:r>
            <a:r>
              <a:rPr lang="en-US" altLang="ko-KR" sz="1200" dirty="0"/>
              <a:t>, </a:t>
            </a:r>
            <a:r>
              <a:rPr lang="ko-KR" altLang="en-US" sz="1200" dirty="0"/>
              <a:t>오차항에 대한 </a:t>
            </a:r>
            <a:r>
              <a:rPr lang="en-US" altLang="ko-KR" sz="1200" dirty="0"/>
              <a:t>3</a:t>
            </a:r>
            <a:r>
              <a:rPr lang="ko-KR" altLang="en-US" sz="1200" dirty="0"/>
              <a:t>가지 가정들의 성립여부를 확인 가능</a:t>
            </a:r>
            <a:r>
              <a:rPr lang="en-US" altLang="ko-KR" sz="1200" dirty="0"/>
              <a:t> </a:t>
            </a:r>
          </a:p>
          <a:p>
            <a:pPr>
              <a:lnSpc>
                <a:spcPct val="150000"/>
              </a:lnSpc>
            </a:pPr>
            <a:r>
              <a:rPr lang="en-US" altLang="ko-KR" sz="1200" dirty="0">
                <a:sym typeface="Wingdings" panose="05000000000000000000" pitchFamily="2" charset="2"/>
              </a:rPr>
              <a:t>  </a:t>
            </a:r>
            <a:r>
              <a:rPr lang="ko-KR" altLang="en-US" sz="1200" dirty="0"/>
              <a:t>회귀분석에서는 이를 </a:t>
            </a:r>
            <a:r>
              <a:rPr lang="ko-KR" altLang="en-US" sz="1200" dirty="0" err="1"/>
              <a:t>잔차분석이라고</a:t>
            </a:r>
            <a:r>
              <a:rPr lang="ko-KR" altLang="en-US" sz="1200" dirty="0"/>
              <a:t> 한다</a:t>
            </a:r>
            <a:r>
              <a:rPr lang="en-US" altLang="ko-KR" sz="1200" dirty="0"/>
              <a:t>.</a:t>
            </a:r>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CF036C47-AF27-492B-8623-A46196722BB5}"/>
                  </a:ext>
                </a:extLst>
              </p:cNvPr>
              <p:cNvGraphicFramePr>
                <a:graphicFrameLocks noGrp="1"/>
              </p:cNvGraphicFramePr>
              <p:nvPr>
                <p:extLst>
                  <p:ext uri="{D42A27DB-BD31-4B8C-83A1-F6EECF244321}">
                    <p14:modId xmlns:p14="http://schemas.microsoft.com/office/powerpoint/2010/main" val="3401182891"/>
                  </p:ext>
                </p:extLst>
              </p:nvPr>
            </p:nvGraphicFramePr>
            <p:xfrm>
              <a:off x="349122" y="2326564"/>
              <a:ext cx="8358101" cy="4067302"/>
            </p:xfrm>
            <a:graphic>
              <a:graphicData uri="http://schemas.openxmlformats.org/drawingml/2006/table">
                <a:tbl>
                  <a:tblPr firstRow="1" bandRow="1">
                    <a:tableStyleId>{7DF18680-E054-41AD-8BC1-D1AEF772440D}</a:tableStyleId>
                  </a:tblPr>
                  <a:tblGrid>
                    <a:gridCol w="1298731">
                      <a:extLst>
                        <a:ext uri="{9D8B030D-6E8A-4147-A177-3AD203B41FA5}">
                          <a16:colId xmlns:a16="http://schemas.microsoft.com/office/drawing/2014/main" val="2377690818"/>
                        </a:ext>
                      </a:extLst>
                    </a:gridCol>
                    <a:gridCol w="3747002">
                      <a:extLst>
                        <a:ext uri="{9D8B030D-6E8A-4147-A177-3AD203B41FA5}">
                          <a16:colId xmlns:a16="http://schemas.microsoft.com/office/drawing/2014/main" val="3936914463"/>
                        </a:ext>
                      </a:extLst>
                    </a:gridCol>
                    <a:gridCol w="3312368">
                      <a:extLst>
                        <a:ext uri="{9D8B030D-6E8A-4147-A177-3AD203B41FA5}">
                          <a16:colId xmlns:a16="http://schemas.microsoft.com/office/drawing/2014/main" val="1758243109"/>
                        </a:ext>
                      </a:extLst>
                    </a:gridCol>
                  </a:tblGrid>
                  <a:tr h="257603">
                    <a:tc>
                      <a:txBody>
                        <a:bodyPr/>
                        <a:lstStyle/>
                        <a:p>
                          <a:pPr algn="ctr" latinLnBrk="1"/>
                          <a:r>
                            <a:rPr lang="ko-KR" altLang="en-US" sz="1100" b="1" dirty="0" err="1"/>
                            <a:t>잔차</a:t>
                          </a:r>
                          <a:r>
                            <a:rPr lang="ko-KR" altLang="en-US" sz="1100" b="1" dirty="0"/>
                            <a:t> 분석</a:t>
                          </a:r>
                        </a:p>
                      </a:txBody>
                      <a:tcPr/>
                    </a:tc>
                    <a:tc>
                      <a:txBody>
                        <a:bodyPr/>
                        <a:lstStyle/>
                        <a:p>
                          <a:pPr algn="ctr" latinLnBrk="1"/>
                          <a:r>
                            <a:rPr lang="ko-KR" altLang="en-US" sz="1100" dirty="0"/>
                            <a:t>비고</a:t>
                          </a:r>
                        </a:p>
                      </a:txBody>
                      <a:tcPr/>
                    </a:tc>
                    <a:tc>
                      <a:txBody>
                        <a:bodyPr/>
                        <a:lstStyle/>
                        <a:p>
                          <a:pPr algn="ctr" latinLnBrk="1"/>
                          <a:r>
                            <a:rPr lang="ko-KR" altLang="en-US" sz="1100" dirty="0"/>
                            <a:t>해결</a:t>
                          </a:r>
                        </a:p>
                      </a:txBody>
                      <a:tcPr/>
                    </a:tc>
                    <a:extLst>
                      <a:ext uri="{0D108BD9-81ED-4DB2-BD59-A6C34878D82A}">
                        <a16:rowId xmlns:a16="http://schemas.microsoft.com/office/drawing/2014/main" val="1073386004"/>
                      </a:ext>
                    </a:extLst>
                  </a:tr>
                  <a:tr h="656869">
                    <a:tc>
                      <a:txBody>
                        <a:bodyPr/>
                        <a:lstStyle/>
                        <a:p>
                          <a:pPr algn="ctr" latinLnBrk="1"/>
                          <a:r>
                            <a:rPr lang="ko-KR" altLang="en-US" sz="1100" b="1" dirty="0"/>
                            <a:t>정규성 검정</a:t>
                          </a:r>
                        </a:p>
                      </a:txBody>
                      <a:tcPr/>
                    </a:tc>
                    <a:tc>
                      <a:txBody>
                        <a:bodyPr/>
                        <a:lstStyle/>
                        <a:p>
                          <a:pPr marL="171450" indent="-171450" fontAlgn="base">
                            <a:buFont typeface="Arial" panose="020B0604020202020204" pitchFamily="34" charset="0"/>
                            <a:buChar char="•"/>
                          </a:pPr>
                          <a:r>
                            <a:rPr lang="ko-KR" altLang="en-US" sz="1100" dirty="0"/>
                            <a:t>오차항이 정규분포이면 종속변수</a:t>
                          </a:r>
                          <a:r>
                            <a:rPr lang="en-US" altLang="ko-KR" sz="1100" dirty="0"/>
                            <a:t>(</a:t>
                          </a:r>
                          <a14:m>
                            <m:oMath xmlns:m="http://schemas.openxmlformats.org/officeDocument/2006/math">
                              <m:sSub>
                                <m:sSubPr>
                                  <m:ctrlPr>
                                    <a:rPr lang="en-US" altLang="ko-KR" sz="1100" i="1">
                                      <a:latin typeface="Cambria Math" panose="02040503050406030204" pitchFamily="18" charset="0"/>
                                    </a:rPr>
                                  </m:ctrlPr>
                                </m:sSubPr>
                                <m:e>
                                  <m:r>
                                    <a:rPr lang="en-US" altLang="ko-KR" sz="1100" i="1">
                                      <a:latin typeface="Cambria Math" panose="02040503050406030204" pitchFamily="18" charset="0"/>
                                    </a:rPr>
                                    <m:t>𝑦</m:t>
                                  </m:r>
                                </m:e>
                                <m:sub>
                                  <m:r>
                                    <a:rPr lang="en-US" altLang="ko-KR" sz="1100" i="1">
                                      <a:latin typeface="Cambria Math" panose="02040503050406030204" pitchFamily="18" charset="0"/>
                                    </a:rPr>
                                    <m:t>𝑡</m:t>
                                  </m:r>
                                </m:sub>
                              </m:sSub>
                            </m:oMath>
                          </a14:m>
                          <a:r>
                            <a:rPr lang="en-US" altLang="ko-KR" sz="1100" dirty="0"/>
                            <a:t>)</a:t>
                          </a:r>
                          <a:r>
                            <a:rPr lang="ko-KR" altLang="en-US" sz="1100" dirty="0"/>
                            <a:t>도 정규분포를 따른다</a:t>
                          </a:r>
                          <a:r>
                            <a:rPr lang="en-US" altLang="ko-KR" sz="1100" dirty="0"/>
                            <a:t>.</a:t>
                          </a:r>
                        </a:p>
                        <a:p>
                          <a:pPr marL="171450" indent="-171450" fontAlgn="base">
                            <a:buFont typeface="Arial" panose="020B0604020202020204" pitchFamily="34" charset="0"/>
                            <a:buChar char="•"/>
                          </a:pPr>
                          <a:r>
                            <a:rPr lang="en-US" altLang="ko-KR" sz="1100" dirty="0"/>
                            <a:t>zero mean  ; E(</a:t>
                          </a:r>
                          <a14:m>
                            <m:oMath xmlns:m="http://schemas.openxmlformats.org/officeDocument/2006/math">
                              <m:sSub>
                                <m:sSubPr>
                                  <m:ctrlPr>
                                    <a:rPr lang="en-US" altLang="ko-KR" sz="1100" i="1" smtClean="0">
                                      <a:latin typeface="Cambria Math" panose="02040503050406030204" pitchFamily="18" charset="0"/>
                                    </a:rPr>
                                  </m:ctrlPr>
                                </m:sSubPr>
                                <m:e>
                                  <m:r>
                                    <a:rPr lang="ko-KR" altLang="en-US" sz="1100" i="1" smtClean="0">
                                      <a:latin typeface="Cambria Math" panose="02040503050406030204" pitchFamily="18" charset="0"/>
                                    </a:rPr>
                                    <m:t>𝜀</m:t>
                                  </m:r>
                                </m:e>
                                <m:sub>
                                  <m:r>
                                    <a:rPr lang="en-US" altLang="ko-KR" sz="1100" b="0" i="1" smtClean="0">
                                      <a:latin typeface="Cambria Math" panose="02040503050406030204" pitchFamily="18" charset="0"/>
                                    </a:rPr>
                                    <m:t>𝑖</m:t>
                                  </m:r>
                                </m:sub>
                              </m:sSub>
                            </m:oMath>
                          </a14:m>
                          <a:r>
                            <a:rPr lang="en-US" altLang="ko-KR" sz="1100" dirty="0"/>
                            <a:t>) = 0</a:t>
                          </a:r>
                        </a:p>
                        <a:p>
                          <a:pPr marL="171450" indent="-171450" fontAlgn="base">
                            <a:buFont typeface="Arial" panose="020B0604020202020204" pitchFamily="34" charset="0"/>
                            <a:buChar char="•"/>
                          </a:pPr>
                          <a:r>
                            <a:rPr lang="en-US" altLang="ko-KR" sz="1100" dirty="0"/>
                            <a:t>F</a:t>
                          </a:r>
                          <a:r>
                            <a:rPr lang="ko-KR" altLang="en-US" sz="1100" dirty="0"/>
                            <a:t>분포를 따르므로 모형검정을 위해 </a:t>
                          </a:r>
                          <a:r>
                            <a:rPr lang="en-US" altLang="ko-KR" sz="1100" dirty="0"/>
                            <a:t>F </a:t>
                          </a:r>
                          <a:r>
                            <a:rPr lang="ko-KR" altLang="en-US" sz="1100" dirty="0"/>
                            <a:t>검정</a:t>
                          </a:r>
                          <a:endParaRPr lang="en-US" altLang="ko-KR" sz="1100" dirty="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100" b="0" i="0" kern="1200" dirty="0">
                              <a:solidFill>
                                <a:schemeClr val="dk1"/>
                              </a:solidFill>
                              <a:effectLst/>
                              <a:latin typeface="+mn-lt"/>
                              <a:ea typeface="+mn-ea"/>
                              <a:cs typeface="+mn-cs"/>
                            </a:rPr>
                            <a:t>검증방법 </a:t>
                          </a:r>
                          <a:r>
                            <a:rPr lang="en-US" altLang="ko-KR" sz="1100" b="0" i="0" kern="1200" dirty="0">
                              <a:solidFill>
                                <a:schemeClr val="dk1"/>
                              </a:solidFill>
                              <a:effectLst/>
                              <a:latin typeface="+mn-lt"/>
                              <a:ea typeface="+mn-ea"/>
                              <a:cs typeface="+mn-cs"/>
                            </a:rPr>
                            <a:t>: </a:t>
                          </a:r>
                          <a:r>
                            <a:rPr lang="en-US" altLang="ko-KR" sz="1100" b="0" i="0" kern="1200" dirty="0">
                              <a:solidFill>
                                <a:srgbClr val="FF0000"/>
                              </a:solidFill>
                              <a:effectLst/>
                              <a:latin typeface="+mn-lt"/>
                              <a:ea typeface="+mn-ea"/>
                              <a:cs typeface="+mn-cs"/>
                            </a:rPr>
                            <a:t>Shapiro-Wilk test,</a:t>
                          </a:r>
                          <a:r>
                            <a:rPr lang="en-US" altLang="ko-KR" sz="1100" b="0" i="0" kern="1200" dirty="0">
                              <a:solidFill>
                                <a:schemeClr val="dk1"/>
                              </a:solidFill>
                              <a:effectLst/>
                              <a:latin typeface="+mn-lt"/>
                              <a:ea typeface="+mn-ea"/>
                              <a:cs typeface="+mn-cs"/>
                            </a:rPr>
                            <a:t> Anderson-Darling </a:t>
                          </a:r>
                          <a:r>
                            <a:rPr lang="ko-KR" altLang="en-US" sz="1100" b="0" i="0" kern="1200" dirty="0">
                              <a:solidFill>
                                <a:schemeClr val="dk1"/>
                              </a:solidFill>
                              <a:effectLst/>
                              <a:latin typeface="+mn-lt"/>
                              <a:ea typeface="+mn-ea"/>
                              <a:cs typeface="+mn-cs"/>
                            </a:rPr>
                            <a:t>통계량</a:t>
                          </a:r>
                          <a:endParaRPr lang="ko-KR" altLang="en-US" sz="1100" dirty="0"/>
                        </a:p>
                      </a:txBody>
                      <a:tcPr/>
                    </a:tc>
                    <a:tc>
                      <a:txBody>
                        <a:bodyPr/>
                        <a:lstStyle/>
                        <a:p>
                          <a:pPr latinLnBrk="1"/>
                          <a:r>
                            <a:rPr lang="ko-KR" altLang="en-US" sz="1100" dirty="0"/>
                            <a:t>정규성 을 따르지 않으면 변수변환</a:t>
                          </a:r>
                          <a:r>
                            <a:rPr lang="en-US" altLang="ko-KR" sz="1100" dirty="0">
                              <a:sym typeface="Wingdings" panose="05000000000000000000" pitchFamily="2" charset="2"/>
                            </a:rPr>
                            <a:t> </a:t>
                          </a:r>
                        </a:p>
                        <a:p>
                          <a:pPr latinLnBrk="1"/>
                          <a:r>
                            <a:rPr lang="en-US" altLang="ko-KR" sz="1100" dirty="0">
                              <a:sym typeface="Wingdings" panose="05000000000000000000" pitchFamily="2" charset="2"/>
                            </a:rPr>
                            <a:t> </a:t>
                          </a:r>
                          <a:r>
                            <a:rPr lang="ko-KR" altLang="en-US" sz="1100" dirty="0"/>
                            <a:t>가장 자주 사용되는 것은 </a:t>
                          </a:r>
                          <a:r>
                            <a:rPr lang="en-US" altLang="ko-KR" sz="1100" dirty="0"/>
                            <a:t>log </a:t>
                          </a:r>
                          <a:r>
                            <a:rPr lang="ko-KR" altLang="en-US" sz="1100" dirty="0"/>
                            <a:t>변환</a:t>
                          </a:r>
                          <a:r>
                            <a:rPr lang="en-US" altLang="ko-KR" sz="1100" dirty="0"/>
                            <a:t>(</a:t>
                          </a:r>
                          <a:r>
                            <a:rPr lang="ko-KR" altLang="en-US" sz="1100" dirty="0"/>
                            <a:t>예시  </a:t>
                          </a:r>
                          <a:r>
                            <a:rPr lang="en-US" altLang="ko-KR" sz="1100" dirty="0"/>
                            <a:t>: </a:t>
                          </a:r>
                          <a:r>
                            <a:rPr lang="ko-KR" altLang="en-US" sz="1100" dirty="0"/>
                            <a:t>총자산 변수</a:t>
                          </a:r>
                          <a:r>
                            <a:rPr lang="en-US" altLang="ko-KR" sz="1100" dirty="0"/>
                            <a:t>)</a:t>
                          </a:r>
                          <a:endParaRPr lang="ko-KR" altLang="en-US" sz="1100" dirty="0"/>
                        </a:p>
                      </a:txBody>
                      <a:tcPr/>
                    </a:tc>
                    <a:extLst>
                      <a:ext uri="{0D108BD9-81ED-4DB2-BD59-A6C34878D82A}">
                        <a16:rowId xmlns:a16="http://schemas.microsoft.com/office/drawing/2014/main" val="1471636019"/>
                      </a:ext>
                    </a:extLst>
                  </a:tr>
                  <a:tr h="656869">
                    <a:tc>
                      <a:txBody>
                        <a:bodyPr/>
                        <a:lstStyle/>
                        <a:p>
                          <a:pPr algn="ctr" latinLnBrk="1"/>
                          <a:r>
                            <a:rPr lang="ko-KR" altLang="en-US" sz="1100" b="1" dirty="0"/>
                            <a:t>등분산성 검정</a:t>
                          </a:r>
                        </a:p>
                      </a:txBody>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100" dirty="0"/>
                            <a:t>잔차 </a:t>
                          </a:r>
                          <a:r>
                            <a:rPr lang="ko-KR" altLang="en-US" sz="1100" dirty="0" err="1"/>
                            <a:t>산점도등</a:t>
                          </a:r>
                          <a:r>
                            <a:rPr lang="ko-KR" altLang="en-US" sz="1100" dirty="0"/>
                            <a:t> 통해 확인해 본다</a:t>
                          </a:r>
                          <a:r>
                            <a:rPr lang="en-US" altLang="ko-KR" sz="1100" dirty="0"/>
                            <a:t> </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ko-KR" altLang="en-US" sz="1100" dirty="0"/>
                            <a:t>등분산성</a:t>
                          </a:r>
                          <a:r>
                            <a:rPr lang="en-US" altLang="ko-KR" sz="1100" dirty="0"/>
                            <a:t>(homoskedasticity)</a:t>
                          </a:r>
                          <a:r>
                            <a:rPr lang="ko-KR" altLang="en-US" sz="1100" dirty="0"/>
                            <a:t>이 아닌 경우 이분산성모형</a:t>
                          </a:r>
                          <a:r>
                            <a:rPr lang="en-US" altLang="ko-KR" sz="1100" b="0" i="0" kern="1200" dirty="0">
                              <a:solidFill>
                                <a:schemeClr val="dk1"/>
                              </a:solidFill>
                              <a:effectLst/>
                              <a:latin typeface="+mn-lt"/>
                              <a:ea typeface="+mn-ea"/>
                              <a:cs typeface="+mn-cs"/>
                            </a:rPr>
                            <a:t>(Heteroskedasticity)</a:t>
                          </a:r>
                          <a:r>
                            <a:rPr lang="ko-KR" altLang="en-US" sz="1100" dirty="0"/>
                            <a:t>의 부적합성 발생</a:t>
                          </a:r>
                          <a:endParaRPr lang="en-US" altLang="ko-KR" sz="1100" dirty="0"/>
                        </a:p>
                        <a:p>
                          <a:pPr latinLnBrk="1"/>
                          <a:r>
                            <a:rPr lang="en-US" altLang="ko-KR" sz="1100" dirty="0"/>
                            <a:t>   Var((</a:t>
                          </a:r>
                          <a14:m>
                            <m:oMath xmlns:m="http://schemas.openxmlformats.org/officeDocument/2006/math">
                              <m:sSub>
                                <m:sSubPr>
                                  <m:ctrlPr>
                                    <a:rPr lang="en-US" altLang="ko-KR" sz="1100" i="1" smtClean="0">
                                      <a:latin typeface="Cambria Math" panose="02040503050406030204" pitchFamily="18" charset="0"/>
                                    </a:rPr>
                                  </m:ctrlPr>
                                </m:sSubPr>
                                <m:e>
                                  <m:r>
                                    <a:rPr lang="ko-KR" altLang="en-US" sz="1100" i="1" smtClean="0">
                                      <a:latin typeface="Cambria Math" panose="02040503050406030204" pitchFamily="18" charset="0"/>
                                    </a:rPr>
                                    <m:t>𝜀</m:t>
                                  </m:r>
                                </m:e>
                                <m:sub>
                                  <m:r>
                                    <a:rPr lang="en-US" altLang="ko-KR" sz="1100" b="0" i="1" smtClean="0">
                                      <a:latin typeface="Cambria Math" panose="02040503050406030204" pitchFamily="18" charset="0"/>
                                    </a:rPr>
                                    <m:t>𝑖</m:t>
                                  </m:r>
                                </m:sub>
                              </m:sSub>
                            </m:oMath>
                          </a14:m>
                          <a:r>
                            <a:rPr lang="en-US" altLang="ko-KR" sz="1100" dirty="0"/>
                            <a:t> ) = </a:t>
                          </a:r>
                          <a14:m>
                            <m:oMath xmlns:m="http://schemas.openxmlformats.org/officeDocument/2006/math">
                              <m:sSup>
                                <m:sSupPr>
                                  <m:ctrlPr>
                                    <a:rPr lang="en-US" altLang="ko-KR" sz="1100" i="1" smtClean="0">
                                      <a:latin typeface="Cambria Math" panose="02040503050406030204" pitchFamily="18" charset="0"/>
                                    </a:rPr>
                                  </m:ctrlPr>
                                </m:sSupPr>
                                <m:e>
                                  <m:r>
                                    <a:rPr lang="ko-KR" altLang="en-US" sz="1100" i="1" smtClean="0">
                                      <a:latin typeface="Cambria Math" panose="02040503050406030204" pitchFamily="18" charset="0"/>
                                    </a:rPr>
                                    <m:t>𝜎</m:t>
                                  </m:r>
                                </m:e>
                                <m:sup>
                                  <m:r>
                                    <a:rPr lang="en-US" altLang="ko-KR" sz="1100" b="0" i="1" smtClean="0">
                                      <a:latin typeface="Cambria Math" panose="02040503050406030204" pitchFamily="18" charset="0"/>
                                    </a:rPr>
                                    <m:t>2</m:t>
                                  </m:r>
                                </m:sup>
                              </m:sSup>
                            </m:oMath>
                          </a14:m>
                          <a:endParaRPr lang="en-US" altLang="ko-KR" sz="1100" dirty="0"/>
                        </a:p>
                        <a:p>
                          <a:pPr marL="171450" indent="-171450" latinLnBrk="1">
                            <a:buFont typeface="Arial" panose="020B0604020202020204" pitchFamily="34" charset="0"/>
                            <a:buChar char="•"/>
                          </a:pPr>
                          <a:r>
                            <a:rPr lang="ko-KR" altLang="en-US" sz="1100" dirty="0">
                              <a:solidFill>
                                <a:srgbClr val="FF0000"/>
                              </a:solidFill>
                            </a:rPr>
                            <a:t>등분산성 테스트 </a:t>
                          </a:r>
                          <a:r>
                            <a:rPr lang="en-US" altLang="ko-KR" sz="1100" dirty="0">
                              <a:solidFill>
                                <a:srgbClr val="FF0000"/>
                              </a:solidFill>
                            </a:rPr>
                            <a:t>: </a:t>
                          </a:r>
                          <a:r>
                            <a:rPr lang="en-US" altLang="ko-KR" sz="1100" dirty="0" err="1">
                              <a:solidFill>
                                <a:srgbClr val="FF0000"/>
                              </a:solidFill>
                            </a:rPr>
                            <a:t>Levene’s</a:t>
                          </a:r>
                          <a:r>
                            <a:rPr lang="en-US" altLang="ko-KR" sz="1100" dirty="0">
                              <a:solidFill>
                                <a:srgbClr val="FF0000"/>
                              </a:solidFill>
                            </a:rPr>
                            <a:t> test</a:t>
                          </a:r>
                          <a:endParaRPr lang="ko-KR" altLang="en-US" sz="1100" dirty="0">
                            <a:solidFill>
                              <a:srgbClr val="FF0000"/>
                            </a:solidFill>
                          </a:endParaRPr>
                        </a:p>
                      </a:txBody>
                      <a:tcPr/>
                    </a:tc>
                    <a:tc>
                      <a:txBody>
                        <a:bodyPr/>
                        <a:lstStyle/>
                        <a:p>
                          <a:pPr marL="0" indent="0" fontAlgn="base">
                            <a:buNone/>
                          </a:pPr>
                          <a:r>
                            <a:rPr lang="ko-KR" altLang="en-US" sz="1100" dirty="0"/>
                            <a:t>변수변환 또는 가중회귀</a:t>
                          </a:r>
                          <a:r>
                            <a:rPr lang="en-US" altLang="ko-KR" sz="1100" dirty="0"/>
                            <a:t>(Weight Least Square)</a:t>
                          </a:r>
                          <a:r>
                            <a:rPr lang="ko-KR" altLang="en-US" sz="1100" dirty="0"/>
                            <a:t>을 이용</a:t>
                          </a:r>
                        </a:p>
                        <a:p>
                          <a:pPr latinLnBrk="1"/>
                          <a:endParaRPr lang="ko-KR" altLang="en-US" sz="1100" dirty="0"/>
                        </a:p>
                      </a:txBody>
                      <a:tcPr/>
                    </a:tc>
                    <a:extLst>
                      <a:ext uri="{0D108BD9-81ED-4DB2-BD59-A6C34878D82A}">
                        <a16:rowId xmlns:a16="http://schemas.microsoft.com/office/drawing/2014/main" val="3677348560"/>
                      </a:ext>
                    </a:extLst>
                  </a:tr>
                  <a:tr h="1386723">
                    <a:tc>
                      <a:txBody>
                        <a:bodyPr/>
                        <a:lstStyle/>
                        <a:p>
                          <a:pPr algn="ctr" latinLnBrk="1"/>
                          <a:endParaRPr lang="en-US" altLang="ko-KR" sz="1100" b="1" dirty="0"/>
                        </a:p>
                        <a:p>
                          <a:pPr algn="ctr" latinLnBrk="1"/>
                          <a:endParaRPr lang="en-US" altLang="ko-KR" sz="1100" b="1" dirty="0"/>
                        </a:p>
                        <a:p>
                          <a:pPr algn="ctr" latinLnBrk="1"/>
                          <a:r>
                            <a:rPr lang="ko-KR" altLang="en-US" sz="1100" b="1" dirty="0"/>
                            <a:t>독립성 검정</a:t>
                          </a:r>
                        </a:p>
                      </a:txBody>
                      <a:tcPr/>
                    </a:tc>
                    <a:tc>
                      <a:txBody>
                        <a:bodyPr/>
                        <a:lstStyle/>
                        <a:p>
                          <a:pPr marL="171450" marR="0" lvl="0" indent="-171450" algn="just" defTabSz="914400" rtl="0" eaLnBrk="1" fontAlgn="base" latinLnBrk="1" hangingPunct="1">
                            <a:lnSpc>
                              <a:spcPct val="100000"/>
                            </a:lnSpc>
                            <a:spcBef>
                              <a:spcPts val="0"/>
                            </a:spcBef>
                            <a:spcAft>
                              <a:spcPts val="0"/>
                            </a:spcAft>
                            <a:buClrTx/>
                            <a:buSzTx/>
                            <a:buFont typeface="Arial" panose="020B0604020202020204" pitchFamily="34" charset="0"/>
                            <a:buChar char="•"/>
                            <a:tabLst/>
                            <a:defRPr/>
                          </a:pPr>
                          <a:r>
                            <a:rPr lang="ko-KR" altLang="en-US" sz="1100" dirty="0">
                              <a:solidFill>
                                <a:srgbClr val="202020"/>
                              </a:solidFill>
                              <a:latin typeface="Noto Sans KR"/>
                            </a:rPr>
                            <a:t>자료 수집 과정이 무작위 </a:t>
                          </a:r>
                          <a:r>
                            <a:rPr lang="ko-KR" altLang="en-US" sz="1100" dirty="0" err="1">
                              <a:solidFill>
                                <a:srgbClr val="202020"/>
                              </a:solidFill>
                              <a:latin typeface="Noto Sans KR"/>
                            </a:rPr>
                            <a:t>표집</a:t>
                          </a:r>
                          <a:r>
                            <a:rPr lang="en-US" altLang="ko-KR" sz="1100" dirty="0">
                              <a:solidFill>
                                <a:srgbClr val="202020"/>
                              </a:solidFill>
                              <a:latin typeface="Noto Sans KR"/>
                            </a:rPr>
                            <a:t>(random sampling)</a:t>
                          </a:r>
                          <a:r>
                            <a:rPr lang="ko-KR" altLang="en-US" sz="1100" dirty="0">
                              <a:solidFill>
                                <a:srgbClr val="202020"/>
                              </a:solidFill>
                              <a:latin typeface="Noto Sans KR"/>
                            </a:rPr>
                            <a:t>을 하였다면</a:t>
                          </a:r>
                          <a:r>
                            <a:rPr lang="en-US" altLang="ko-KR" sz="1100" dirty="0">
                              <a:solidFill>
                                <a:srgbClr val="202020"/>
                              </a:solidFill>
                              <a:latin typeface="Noto Sans KR"/>
                            </a:rPr>
                            <a:t>, </a:t>
                          </a:r>
                          <a:r>
                            <a:rPr lang="ko-KR" altLang="en-US" sz="1100" dirty="0" err="1">
                              <a:solidFill>
                                <a:srgbClr val="202020"/>
                              </a:solidFill>
                              <a:latin typeface="Noto Sans KR"/>
                            </a:rPr>
                            <a:t>잔차의</a:t>
                          </a:r>
                          <a:r>
                            <a:rPr lang="ko-KR" altLang="en-US" sz="1100" dirty="0">
                              <a:solidFill>
                                <a:srgbClr val="202020"/>
                              </a:solidFill>
                              <a:latin typeface="Noto Sans KR"/>
                            </a:rPr>
                            <a:t> 독립성은 만족하는 것으로 볼 수 있음</a:t>
                          </a:r>
                          <a:r>
                            <a:rPr lang="en-US" altLang="ko-KR" sz="1100" dirty="0">
                              <a:solidFill>
                                <a:srgbClr val="202020"/>
                              </a:solidFill>
                              <a:latin typeface="Noto Sans KR"/>
                            </a:rPr>
                            <a:t>.</a:t>
                          </a:r>
                        </a:p>
                        <a:p>
                          <a:pPr marL="171450" marR="0" lvl="0" indent="-171450" algn="just" defTabSz="914400" rtl="0" eaLnBrk="1" fontAlgn="base" latinLnBrk="1" hangingPunct="1">
                            <a:lnSpc>
                              <a:spcPct val="100000"/>
                            </a:lnSpc>
                            <a:spcBef>
                              <a:spcPts val="0"/>
                            </a:spcBef>
                            <a:spcAft>
                              <a:spcPts val="0"/>
                            </a:spcAft>
                            <a:buClrTx/>
                            <a:buSzTx/>
                            <a:buFont typeface="Arial" panose="020B0604020202020204" pitchFamily="34" charset="0"/>
                            <a:buChar char="•"/>
                            <a:tabLst/>
                            <a:defRPr/>
                          </a:pPr>
                          <a:r>
                            <a:rPr lang="en-US" altLang="ko-KR" sz="1100" dirty="0" err="1"/>
                            <a:t>cov</a:t>
                          </a:r>
                          <a:r>
                            <a:rPr lang="en-US" altLang="ko-KR" sz="1100" dirty="0"/>
                            <a:t>( ) =0  </a:t>
                          </a:r>
                          <a:endParaRPr lang="ko-KR" altLang="en-US" sz="1100" dirty="0">
                            <a:solidFill>
                              <a:srgbClr val="202020"/>
                            </a:solidFill>
                            <a:latin typeface="Noto Sans KR"/>
                          </a:endParaRPr>
                        </a:p>
                        <a:p>
                          <a:pPr marL="171450" indent="-171450" algn="just" fontAlgn="base">
                            <a:buFont typeface="Arial" panose="020B0604020202020204" pitchFamily="34" charset="0"/>
                            <a:buChar char="•"/>
                          </a:pPr>
                          <a:r>
                            <a:rPr lang="ko-KR" altLang="en-US" sz="1100" dirty="0"/>
                            <a:t>시계열자료의 경우 독립성 확보가 어려운 경우 독립성 검정 필요</a:t>
                          </a:r>
                          <a:endParaRPr lang="en-US" altLang="ko-KR" sz="1100" dirty="0"/>
                        </a:p>
                        <a:p>
                          <a:pPr marL="171450" marR="0" lvl="0" indent="-171450" algn="just" defTabSz="914400" rtl="0" eaLnBrk="1" fontAlgn="base" latinLnBrk="1" hangingPunct="1">
                            <a:lnSpc>
                              <a:spcPct val="100000"/>
                            </a:lnSpc>
                            <a:spcBef>
                              <a:spcPts val="0"/>
                            </a:spcBef>
                            <a:spcAft>
                              <a:spcPts val="0"/>
                            </a:spcAft>
                            <a:buClrTx/>
                            <a:buSzTx/>
                            <a:buFont typeface="Arial" panose="020B0604020202020204" pitchFamily="34" charset="0"/>
                            <a:buChar char="•"/>
                            <a:tabLst/>
                            <a:defRPr/>
                          </a:pPr>
                          <a:r>
                            <a:rPr lang="en-US" altLang="ko-KR" sz="1100" dirty="0" err="1"/>
                            <a:t>nonautocorrelation</a:t>
                          </a:r>
                          <a:r>
                            <a:rPr lang="en-US" altLang="ko-KR" sz="1100" dirty="0"/>
                            <a:t>  :       Cov</a:t>
                          </a:r>
                          <a:r>
                            <a:rPr lang="en-US" altLang="ko-KR" sz="1100" baseline="0" dirty="0"/>
                            <a:t> </a:t>
                          </a:r>
                          <a:r>
                            <a:rPr lang="en-US" altLang="ko-KR" sz="1100" dirty="0"/>
                            <a:t>(</a:t>
                          </a:r>
                          <a14:m>
                            <m:oMath xmlns:m="http://schemas.openxmlformats.org/officeDocument/2006/math">
                              <m:sSub>
                                <m:sSubPr>
                                  <m:ctrlPr>
                                    <a:rPr lang="en-US" altLang="ko-KR" sz="1100" i="1" smtClean="0">
                                      <a:latin typeface="Cambria Math" panose="02040503050406030204" pitchFamily="18" charset="0"/>
                                    </a:rPr>
                                  </m:ctrlPr>
                                </m:sSubPr>
                                <m:e>
                                  <m:r>
                                    <a:rPr lang="ko-KR" altLang="en-US" sz="1100" i="1" smtClean="0">
                                      <a:latin typeface="Cambria Math" panose="02040503050406030204" pitchFamily="18" charset="0"/>
                                    </a:rPr>
                                    <m:t>𝜀</m:t>
                                  </m:r>
                                </m:e>
                                <m:sub>
                                  <m:r>
                                    <a:rPr lang="en-US" altLang="ko-KR" sz="1100" b="0" i="1" smtClean="0">
                                      <a:latin typeface="Cambria Math" panose="02040503050406030204" pitchFamily="18" charset="0"/>
                                    </a:rPr>
                                    <m:t>𝑖</m:t>
                                  </m:r>
                                </m:sub>
                              </m:sSub>
                            </m:oMath>
                          </a14:m>
                          <a:r>
                            <a:rPr lang="en-US" altLang="ko-KR" sz="1100" dirty="0"/>
                            <a:t> , </a:t>
                          </a:r>
                          <a14:m>
                            <m:oMath xmlns:m="http://schemas.openxmlformats.org/officeDocument/2006/math">
                              <m:sSub>
                                <m:sSubPr>
                                  <m:ctrlPr>
                                    <a:rPr lang="en-US" altLang="ko-KR" sz="1100" i="1" smtClean="0">
                                      <a:latin typeface="Cambria Math" panose="02040503050406030204" pitchFamily="18" charset="0"/>
                                    </a:rPr>
                                  </m:ctrlPr>
                                </m:sSubPr>
                                <m:e>
                                  <m:r>
                                    <a:rPr lang="ko-KR" altLang="en-US" sz="1100" i="1" smtClean="0">
                                      <a:latin typeface="Cambria Math" panose="02040503050406030204" pitchFamily="18" charset="0"/>
                                    </a:rPr>
                                    <m:t>𝜀</m:t>
                                  </m:r>
                                </m:e>
                                <m:sub>
                                  <m:r>
                                    <a:rPr lang="en-US" altLang="ko-KR" sz="1100" b="0" i="1" smtClean="0">
                                      <a:latin typeface="Cambria Math" panose="02040503050406030204" pitchFamily="18" charset="0"/>
                                    </a:rPr>
                                    <m:t>𝑗</m:t>
                                  </m:r>
                                </m:sub>
                              </m:sSub>
                            </m:oMath>
                          </a14:m>
                          <a:r>
                            <a:rPr lang="en-US" altLang="ko-KR" sz="1100" dirty="0"/>
                            <a:t>) = 0</a:t>
                          </a:r>
                        </a:p>
                        <a:p>
                          <a:pPr marL="0" marR="0" lvl="0" indent="0" algn="just" defTabSz="914400" rtl="0" eaLnBrk="1" fontAlgn="base" latinLnBrk="1" hangingPunct="1">
                            <a:lnSpc>
                              <a:spcPct val="100000"/>
                            </a:lnSpc>
                            <a:spcBef>
                              <a:spcPts val="0"/>
                            </a:spcBef>
                            <a:spcAft>
                              <a:spcPts val="0"/>
                            </a:spcAft>
                            <a:buClrTx/>
                            <a:buSzTx/>
                            <a:buFont typeface="Wingdings" panose="05000000000000000000" pitchFamily="2" charset="2"/>
                            <a:buNone/>
                            <a:tabLst/>
                            <a:defRPr/>
                          </a:pPr>
                          <a:r>
                            <a:rPr lang="ko-KR" altLang="en-US" sz="1100" dirty="0"/>
                            <a:t>오차의 자기상관</a:t>
                          </a:r>
                        </a:p>
                        <a:p>
                          <a:pPr marL="0" indent="0" algn="just" fontAlgn="base">
                            <a:buFont typeface="Wingdings" panose="05000000000000000000" pitchFamily="2" charset="2"/>
                            <a:buNone/>
                          </a:pPr>
                          <a:r>
                            <a:rPr lang="en-US" altLang="ko-KR" sz="1100" dirty="0"/>
                            <a:t>- Durbin-</a:t>
                          </a:r>
                          <a:r>
                            <a:rPr lang="en-US" altLang="ko-KR" sz="1100" dirty="0" err="1"/>
                            <a:t>Waston</a:t>
                          </a:r>
                          <a:r>
                            <a:rPr lang="en-US" altLang="ko-KR" sz="1100" dirty="0"/>
                            <a:t>  </a:t>
                          </a:r>
                          <a:r>
                            <a:rPr lang="ko-KR" altLang="en-US" sz="1100" dirty="0"/>
                            <a:t>통계량</a:t>
                          </a:r>
                          <a:r>
                            <a:rPr lang="en-US" altLang="ko-KR" sz="1100" dirty="0"/>
                            <a:t>(</a:t>
                          </a:r>
                          <a:r>
                            <a:rPr lang="ko-KR" altLang="en-US" sz="1100" dirty="0"/>
                            <a:t>약 </a:t>
                          </a:r>
                          <a:r>
                            <a:rPr lang="en-US" altLang="ko-KR" sz="1100" dirty="0"/>
                            <a:t>0 ~ 4</a:t>
                          </a:r>
                          <a:r>
                            <a:rPr lang="ko-KR" altLang="en-US" sz="1100" dirty="0"/>
                            <a:t>사이의 값</a:t>
                          </a:r>
                          <a:r>
                            <a:rPr lang="en-US" altLang="ko-KR" sz="1100" dirty="0"/>
                            <a:t>)</a:t>
                          </a:r>
                          <a:endParaRPr lang="ko-KR" altLang="en-US" sz="1100" dirty="0"/>
                        </a:p>
                        <a:p>
                          <a:r>
                            <a:rPr lang="en-US" altLang="ko-KR" sz="1100" dirty="0"/>
                            <a:t>- 0</a:t>
                          </a:r>
                          <a:r>
                            <a:rPr lang="ko-KR" altLang="en-US" sz="1100" dirty="0"/>
                            <a:t>에 가까울수록 → 양의 상관관계</a:t>
                          </a:r>
                        </a:p>
                        <a:p>
                          <a:r>
                            <a:rPr lang="en-US" altLang="ko-KR" sz="1100" dirty="0"/>
                            <a:t>- 4</a:t>
                          </a:r>
                          <a:r>
                            <a:rPr lang="ko-KR" altLang="en-US" sz="1100" dirty="0"/>
                            <a:t>에 가까울수록 → 음의 상관관계</a:t>
                          </a:r>
                        </a:p>
                        <a:p>
                          <a:pPr marL="0" indent="0">
                            <a:buFontTx/>
                            <a:buNone/>
                          </a:pPr>
                          <a:r>
                            <a:rPr lang="en-US" altLang="ko-KR" sz="1100" dirty="0"/>
                            <a:t>-2</a:t>
                          </a:r>
                          <a:r>
                            <a:rPr lang="ko-KR" altLang="en-US" sz="1100" dirty="0"/>
                            <a:t>에 가까울수록 → 오차항의 자기상관이 없음</a:t>
                          </a:r>
                          <a:endParaRPr lang="en-US" altLang="ko-KR" sz="1100" dirty="0"/>
                        </a:p>
                      </a:txBody>
                      <a:tcPr/>
                    </a:tc>
                    <a:tc>
                      <a:txBody>
                        <a:bodyPr/>
                        <a:lstStyle/>
                        <a:p>
                          <a:pPr latinLnBrk="1"/>
                          <a:r>
                            <a:rPr lang="ko-KR" altLang="en-US" sz="1100" dirty="0"/>
                            <a:t>독립성이 아닌 경우 </a:t>
                          </a:r>
                          <a:endParaRPr lang="en-US" altLang="ko-KR" sz="11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dirty="0"/>
                            <a:t>1</a:t>
                          </a:r>
                          <a:r>
                            <a:rPr lang="ko-KR" altLang="en-US" sz="1100" dirty="0"/>
                            <a:t>차 차분</a:t>
                          </a:r>
                          <a:r>
                            <a:rPr lang="en-US" altLang="ko-KR" sz="1100" dirty="0"/>
                            <a:t>(</a:t>
                          </a:r>
                          <a14:m>
                            <m:oMath xmlns:m="http://schemas.openxmlformats.org/officeDocument/2006/math">
                              <m:sSub>
                                <m:sSubPr>
                                  <m:ctrlPr>
                                    <a:rPr lang="en-US" altLang="ko-KR" sz="1100" i="1" smtClean="0">
                                      <a:latin typeface="Cambria Math" panose="02040503050406030204" pitchFamily="18" charset="0"/>
                                    </a:rPr>
                                  </m:ctrlPr>
                                </m:sSubPr>
                                <m:e>
                                  <m:r>
                                    <a:rPr lang="en-US" altLang="ko-KR" sz="1100" b="0" i="1" smtClean="0">
                                      <a:latin typeface="Cambria Math" panose="02040503050406030204" pitchFamily="18" charset="0"/>
                                    </a:rPr>
                                    <m:t>𝑦</m:t>
                                  </m:r>
                                </m:e>
                                <m:sub>
                                  <m:r>
                                    <a:rPr lang="en-US" altLang="ko-KR" sz="1100" b="0" i="1" smtClean="0">
                                      <a:latin typeface="Cambria Math" panose="02040503050406030204" pitchFamily="18" charset="0"/>
                                    </a:rPr>
                                    <m:t>𝑡</m:t>
                                  </m:r>
                                </m:sub>
                              </m:sSub>
                            </m:oMath>
                          </a14:m>
                          <a:r>
                            <a:rPr lang="en-US" altLang="ko-KR" sz="1100" dirty="0"/>
                            <a:t>-</a:t>
                          </a:r>
                          <a14:m>
                            <m:oMath xmlns:m="http://schemas.openxmlformats.org/officeDocument/2006/math">
                              <m:sSub>
                                <m:sSubPr>
                                  <m:ctrlPr>
                                    <a:rPr lang="en-US" altLang="ko-KR" sz="1100" i="1" dirty="0" smtClean="0">
                                      <a:latin typeface="Cambria Math" panose="02040503050406030204" pitchFamily="18" charset="0"/>
                                    </a:rPr>
                                  </m:ctrlPr>
                                </m:sSubPr>
                                <m:e>
                                  <m:r>
                                    <a:rPr lang="en-US" altLang="ko-KR" sz="1100" b="0" i="1" dirty="0" smtClean="0">
                                      <a:latin typeface="Cambria Math" panose="02040503050406030204" pitchFamily="18" charset="0"/>
                                    </a:rPr>
                                    <m:t>𝑦</m:t>
                                  </m:r>
                                </m:e>
                                <m:sub>
                                  <m:r>
                                    <a:rPr lang="en-US" altLang="ko-KR" sz="1100" b="0" i="1" dirty="0" smtClean="0">
                                      <a:latin typeface="Cambria Math" panose="02040503050406030204" pitchFamily="18" charset="0"/>
                                    </a:rPr>
                                    <m:t>𝑡</m:t>
                                  </m:r>
                                  <m:r>
                                    <a:rPr lang="en-US" altLang="ko-KR" sz="1100" b="0" i="1" dirty="0" smtClean="0">
                                      <a:latin typeface="Cambria Math" panose="02040503050406030204" pitchFamily="18" charset="0"/>
                                    </a:rPr>
                                    <m:t>−1</m:t>
                                  </m:r>
                                </m:sub>
                              </m:sSub>
                            </m:oMath>
                          </a14:m>
                          <a:r>
                            <a:rPr lang="en-US" altLang="ko-KR" sz="1100" dirty="0"/>
                            <a:t>)</a:t>
                          </a:r>
                          <a:r>
                            <a:rPr lang="ko-KR" altLang="en-US" sz="1100" dirty="0"/>
                            <a:t>을 이용하여 시계열자료에 대한 독립성 확보</a:t>
                          </a:r>
                          <a:endParaRPr lang="en-US" altLang="ko-KR" sz="1100"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100" dirty="0"/>
                        </a:p>
                        <a:p>
                          <a:pPr latinLnBrk="1"/>
                          <a:endParaRPr lang="ko-KR" altLang="en-US" sz="1100" dirty="0"/>
                        </a:p>
                      </a:txBody>
                      <a:tcPr/>
                    </a:tc>
                    <a:extLst>
                      <a:ext uri="{0D108BD9-81ED-4DB2-BD59-A6C34878D82A}">
                        <a16:rowId xmlns:a16="http://schemas.microsoft.com/office/drawing/2014/main" val="7017396"/>
                      </a:ext>
                    </a:extLst>
                  </a:tr>
                </a:tbl>
              </a:graphicData>
            </a:graphic>
          </p:graphicFrame>
        </mc:Choice>
        <mc:Fallback xmlns="">
          <p:graphicFrame>
            <p:nvGraphicFramePr>
              <p:cNvPr id="9" name="표 8">
                <a:extLst>
                  <a:ext uri="{FF2B5EF4-FFF2-40B4-BE49-F238E27FC236}">
                    <a16:creationId xmlns:a16="http://schemas.microsoft.com/office/drawing/2014/main" id="{CF036C47-AF27-492B-8623-A46196722BB5}"/>
                  </a:ext>
                </a:extLst>
              </p:cNvPr>
              <p:cNvGraphicFramePr>
                <a:graphicFrameLocks noGrp="1"/>
              </p:cNvGraphicFramePr>
              <p:nvPr>
                <p:extLst>
                  <p:ext uri="{D42A27DB-BD31-4B8C-83A1-F6EECF244321}">
                    <p14:modId xmlns:p14="http://schemas.microsoft.com/office/powerpoint/2010/main" val="3401182891"/>
                  </p:ext>
                </p:extLst>
              </p:nvPr>
            </p:nvGraphicFramePr>
            <p:xfrm>
              <a:off x="349122" y="2326564"/>
              <a:ext cx="8358101" cy="4067302"/>
            </p:xfrm>
            <a:graphic>
              <a:graphicData uri="http://schemas.openxmlformats.org/drawingml/2006/table">
                <a:tbl>
                  <a:tblPr firstRow="1" bandRow="1">
                    <a:tableStyleId>{7DF18680-E054-41AD-8BC1-D1AEF772440D}</a:tableStyleId>
                  </a:tblPr>
                  <a:tblGrid>
                    <a:gridCol w="1298731">
                      <a:extLst>
                        <a:ext uri="{9D8B030D-6E8A-4147-A177-3AD203B41FA5}">
                          <a16:colId xmlns:a16="http://schemas.microsoft.com/office/drawing/2014/main" val="2377690818"/>
                        </a:ext>
                      </a:extLst>
                    </a:gridCol>
                    <a:gridCol w="3747002">
                      <a:extLst>
                        <a:ext uri="{9D8B030D-6E8A-4147-A177-3AD203B41FA5}">
                          <a16:colId xmlns:a16="http://schemas.microsoft.com/office/drawing/2014/main" val="3936914463"/>
                        </a:ext>
                      </a:extLst>
                    </a:gridCol>
                    <a:gridCol w="3312368">
                      <a:extLst>
                        <a:ext uri="{9D8B030D-6E8A-4147-A177-3AD203B41FA5}">
                          <a16:colId xmlns:a16="http://schemas.microsoft.com/office/drawing/2014/main" val="1758243109"/>
                        </a:ext>
                      </a:extLst>
                    </a:gridCol>
                  </a:tblGrid>
                  <a:tr h="259080">
                    <a:tc>
                      <a:txBody>
                        <a:bodyPr/>
                        <a:lstStyle/>
                        <a:p>
                          <a:pPr algn="ctr" latinLnBrk="1"/>
                          <a:r>
                            <a:rPr lang="ko-KR" altLang="en-US" sz="1100" b="1" dirty="0" err="1"/>
                            <a:t>잔차</a:t>
                          </a:r>
                          <a:r>
                            <a:rPr lang="ko-KR" altLang="en-US" sz="1100" b="1" dirty="0"/>
                            <a:t> 분석</a:t>
                          </a:r>
                        </a:p>
                      </a:txBody>
                      <a:tcPr/>
                    </a:tc>
                    <a:tc>
                      <a:txBody>
                        <a:bodyPr/>
                        <a:lstStyle/>
                        <a:p>
                          <a:pPr algn="ctr" latinLnBrk="1"/>
                          <a:r>
                            <a:rPr lang="ko-KR" altLang="en-US" sz="1100" dirty="0"/>
                            <a:t>비고</a:t>
                          </a:r>
                        </a:p>
                      </a:txBody>
                      <a:tcPr/>
                    </a:tc>
                    <a:tc>
                      <a:txBody>
                        <a:bodyPr/>
                        <a:lstStyle/>
                        <a:p>
                          <a:pPr algn="ctr" latinLnBrk="1"/>
                          <a:r>
                            <a:rPr lang="ko-KR" altLang="en-US" sz="1100" dirty="0"/>
                            <a:t>해결</a:t>
                          </a:r>
                        </a:p>
                      </a:txBody>
                      <a:tcPr/>
                    </a:tc>
                    <a:extLst>
                      <a:ext uri="{0D108BD9-81ED-4DB2-BD59-A6C34878D82A}">
                        <a16:rowId xmlns:a16="http://schemas.microsoft.com/office/drawing/2014/main" val="1073386004"/>
                      </a:ext>
                    </a:extLst>
                  </a:tr>
                  <a:tr h="929640">
                    <a:tc>
                      <a:txBody>
                        <a:bodyPr/>
                        <a:lstStyle/>
                        <a:p>
                          <a:pPr algn="ctr" latinLnBrk="1"/>
                          <a:r>
                            <a:rPr lang="ko-KR" altLang="en-US" sz="1100" b="1" dirty="0"/>
                            <a:t>정규성 검정</a:t>
                          </a:r>
                        </a:p>
                      </a:txBody>
                      <a:tcPr/>
                    </a:tc>
                    <a:tc>
                      <a:txBody>
                        <a:bodyPr/>
                        <a:lstStyle/>
                        <a:p>
                          <a:endParaRPr lang="ko-KR"/>
                        </a:p>
                      </a:txBody>
                      <a:tcPr>
                        <a:blipFill>
                          <a:blip r:embed="rId2"/>
                          <a:stretch>
                            <a:fillRect l="-34797" t="-28947" r="-89106" b="-315789"/>
                          </a:stretch>
                        </a:blipFill>
                      </a:tcPr>
                    </a:tc>
                    <a:tc>
                      <a:txBody>
                        <a:bodyPr/>
                        <a:lstStyle/>
                        <a:p>
                          <a:pPr latinLnBrk="1"/>
                          <a:r>
                            <a:rPr lang="ko-KR" altLang="en-US" sz="1100" dirty="0"/>
                            <a:t>정규성 을 따르지 않으면 변수변환</a:t>
                          </a:r>
                          <a:r>
                            <a:rPr lang="en-US" altLang="ko-KR" sz="1100" dirty="0">
                              <a:sym typeface="Wingdings" panose="05000000000000000000" pitchFamily="2" charset="2"/>
                            </a:rPr>
                            <a:t> </a:t>
                          </a:r>
                        </a:p>
                        <a:p>
                          <a:pPr latinLnBrk="1"/>
                          <a:r>
                            <a:rPr lang="en-US" altLang="ko-KR" sz="1100" dirty="0">
                              <a:sym typeface="Wingdings" panose="05000000000000000000" pitchFamily="2" charset="2"/>
                            </a:rPr>
                            <a:t> </a:t>
                          </a:r>
                          <a:r>
                            <a:rPr lang="ko-KR" altLang="en-US" sz="1100" dirty="0"/>
                            <a:t>가장 자주 사용되는 것은 </a:t>
                          </a:r>
                          <a:r>
                            <a:rPr lang="en-US" altLang="ko-KR" sz="1100" dirty="0"/>
                            <a:t>log </a:t>
                          </a:r>
                          <a:r>
                            <a:rPr lang="ko-KR" altLang="en-US" sz="1100" dirty="0"/>
                            <a:t>변환</a:t>
                          </a:r>
                          <a:r>
                            <a:rPr lang="en-US" altLang="ko-KR" sz="1100" dirty="0"/>
                            <a:t>(</a:t>
                          </a:r>
                          <a:r>
                            <a:rPr lang="ko-KR" altLang="en-US" sz="1100" dirty="0"/>
                            <a:t>예시  </a:t>
                          </a:r>
                          <a:r>
                            <a:rPr lang="en-US" altLang="ko-KR" sz="1100" dirty="0"/>
                            <a:t>: </a:t>
                          </a:r>
                          <a:r>
                            <a:rPr lang="ko-KR" altLang="en-US" sz="1100" dirty="0"/>
                            <a:t>총자산 변수</a:t>
                          </a:r>
                          <a:r>
                            <a:rPr lang="en-US" altLang="ko-KR" sz="1100" dirty="0"/>
                            <a:t>)</a:t>
                          </a:r>
                          <a:endParaRPr lang="ko-KR" altLang="en-US" sz="1100" dirty="0"/>
                        </a:p>
                      </a:txBody>
                      <a:tcPr/>
                    </a:tc>
                    <a:extLst>
                      <a:ext uri="{0D108BD9-81ED-4DB2-BD59-A6C34878D82A}">
                        <a16:rowId xmlns:a16="http://schemas.microsoft.com/office/drawing/2014/main" val="1471636019"/>
                      </a:ext>
                    </a:extLst>
                  </a:tr>
                  <a:tr h="929640">
                    <a:tc>
                      <a:txBody>
                        <a:bodyPr/>
                        <a:lstStyle/>
                        <a:p>
                          <a:pPr algn="ctr" latinLnBrk="1"/>
                          <a:r>
                            <a:rPr lang="ko-KR" altLang="en-US" sz="1100" b="1" dirty="0"/>
                            <a:t>등분산성 검정</a:t>
                          </a:r>
                        </a:p>
                      </a:txBody>
                      <a:tcPr/>
                    </a:tc>
                    <a:tc>
                      <a:txBody>
                        <a:bodyPr/>
                        <a:lstStyle/>
                        <a:p>
                          <a:endParaRPr lang="ko-KR"/>
                        </a:p>
                      </a:txBody>
                      <a:tcPr>
                        <a:blipFill>
                          <a:blip r:embed="rId2"/>
                          <a:stretch>
                            <a:fillRect l="-34797" t="-128105" r="-89106" b="-213725"/>
                          </a:stretch>
                        </a:blipFill>
                      </a:tcPr>
                    </a:tc>
                    <a:tc>
                      <a:txBody>
                        <a:bodyPr/>
                        <a:lstStyle/>
                        <a:p>
                          <a:pPr marL="0" indent="0" fontAlgn="base">
                            <a:buNone/>
                          </a:pPr>
                          <a:r>
                            <a:rPr lang="ko-KR" altLang="en-US" sz="1100" dirty="0"/>
                            <a:t>변수변환 또는 가중회귀</a:t>
                          </a:r>
                          <a:r>
                            <a:rPr lang="en-US" altLang="ko-KR" sz="1100" dirty="0"/>
                            <a:t>(Weight Least Square)</a:t>
                          </a:r>
                          <a:r>
                            <a:rPr lang="ko-KR" altLang="en-US" sz="1100" dirty="0"/>
                            <a:t>을 이용</a:t>
                          </a:r>
                        </a:p>
                        <a:p>
                          <a:pPr latinLnBrk="1"/>
                          <a:endParaRPr lang="ko-KR" altLang="en-US" sz="1100" dirty="0"/>
                        </a:p>
                      </a:txBody>
                      <a:tcPr/>
                    </a:tc>
                    <a:extLst>
                      <a:ext uri="{0D108BD9-81ED-4DB2-BD59-A6C34878D82A}">
                        <a16:rowId xmlns:a16="http://schemas.microsoft.com/office/drawing/2014/main" val="3677348560"/>
                      </a:ext>
                    </a:extLst>
                  </a:tr>
                  <a:tr h="1948942">
                    <a:tc>
                      <a:txBody>
                        <a:bodyPr/>
                        <a:lstStyle/>
                        <a:p>
                          <a:pPr algn="ctr" latinLnBrk="1"/>
                          <a:endParaRPr lang="en-US" altLang="ko-KR" sz="1100" b="1" dirty="0"/>
                        </a:p>
                        <a:p>
                          <a:pPr algn="ctr" latinLnBrk="1"/>
                          <a:endParaRPr lang="en-US" altLang="ko-KR" sz="1100" b="1" dirty="0"/>
                        </a:p>
                        <a:p>
                          <a:pPr algn="ctr" latinLnBrk="1"/>
                          <a:r>
                            <a:rPr lang="ko-KR" altLang="en-US" sz="1100" b="1" dirty="0"/>
                            <a:t>독립성 검정</a:t>
                          </a:r>
                        </a:p>
                      </a:txBody>
                      <a:tcPr/>
                    </a:tc>
                    <a:tc>
                      <a:txBody>
                        <a:bodyPr/>
                        <a:lstStyle/>
                        <a:p>
                          <a:endParaRPr lang="ko-KR"/>
                        </a:p>
                      </a:txBody>
                      <a:tcPr>
                        <a:blipFill>
                          <a:blip r:embed="rId2"/>
                          <a:stretch>
                            <a:fillRect l="-34797" t="-109063" r="-89106" b="-2188"/>
                          </a:stretch>
                        </a:blipFill>
                      </a:tcPr>
                    </a:tc>
                    <a:tc>
                      <a:txBody>
                        <a:bodyPr/>
                        <a:lstStyle/>
                        <a:p>
                          <a:endParaRPr lang="ko-KR"/>
                        </a:p>
                      </a:txBody>
                      <a:tcPr>
                        <a:blipFill>
                          <a:blip r:embed="rId2"/>
                          <a:stretch>
                            <a:fillRect l="-152390" t="-109063" r="-735" b="-2188"/>
                          </a:stretch>
                        </a:blipFill>
                      </a:tcPr>
                    </a:tc>
                    <a:extLst>
                      <a:ext uri="{0D108BD9-81ED-4DB2-BD59-A6C34878D82A}">
                        <a16:rowId xmlns:a16="http://schemas.microsoft.com/office/drawing/2014/main" val="7017396"/>
                      </a:ext>
                    </a:extLst>
                  </a:tr>
                </a:tbl>
              </a:graphicData>
            </a:graphic>
          </p:graphicFrame>
        </mc:Fallback>
      </mc:AlternateContent>
      <p:pic>
        <p:nvPicPr>
          <p:cNvPr id="7" name="그림 6">
            <a:extLst>
              <a:ext uri="{FF2B5EF4-FFF2-40B4-BE49-F238E27FC236}">
                <a16:creationId xmlns:a16="http://schemas.microsoft.com/office/drawing/2014/main" id="{3204B1C6-5E8F-4EED-891D-CE55F26CAC23}"/>
              </a:ext>
            </a:extLst>
          </p:cNvPr>
          <p:cNvPicPr>
            <a:picLocks noChangeAspect="1"/>
          </p:cNvPicPr>
          <p:nvPr/>
        </p:nvPicPr>
        <p:blipFill>
          <a:blip r:embed="rId3"/>
          <a:stretch>
            <a:fillRect/>
          </a:stretch>
        </p:blipFill>
        <p:spPr>
          <a:xfrm>
            <a:off x="5652120" y="3789040"/>
            <a:ext cx="1269387" cy="432048"/>
          </a:xfrm>
          <a:prstGeom prst="rect">
            <a:avLst/>
          </a:prstGeom>
        </p:spPr>
      </p:pic>
      <p:pic>
        <p:nvPicPr>
          <p:cNvPr id="8" name="그림 7">
            <a:extLst>
              <a:ext uri="{FF2B5EF4-FFF2-40B4-BE49-F238E27FC236}">
                <a16:creationId xmlns:a16="http://schemas.microsoft.com/office/drawing/2014/main" id="{7953088E-D20F-4689-9BC2-01E17C5C95CE}"/>
              </a:ext>
            </a:extLst>
          </p:cNvPr>
          <p:cNvPicPr>
            <a:picLocks noChangeAspect="1"/>
          </p:cNvPicPr>
          <p:nvPr/>
        </p:nvPicPr>
        <p:blipFill>
          <a:blip r:embed="rId4"/>
          <a:stretch>
            <a:fillRect/>
          </a:stretch>
        </p:blipFill>
        <p:spPr>
          <a:xfrm>
            <a:off x="7031898" y="3789040"/>
            <a:ext cx="1657861" cy="464024"/>
          </a:xfrm>
          <a:prstGeom prst="rect">
            <a:avLst/>
          </a:prstGeom>
        </p:spPr>
      </p:pic>
      <p:sp>
        <p:nvSpPr>
          <p:cNvPr id="15" name="TextBox 14">
            <a:extLst>
              <a:ext uri="{FF2B5EF4-FFF2-40B4-BE49-F238E27FC236}">
                <a16:creationId xmlns:a16="http://schemas.microsoft.com/office/drawing/2014/main" id="{35D97D15-D9CD-4668-BE28-B59A91F7E35F}"/>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16" name="제목 1">
            <a:extLst>
              <a:ext uri="{FF2B5EF4-FFF2-40B4-BE49-F238E27FC236}">
                <a16:creationId xmlns:a16="http://schemas.microsoft.com/office/drawing/2014/main" id="{3EF84380-D7D4-4A33-BEC6-9EA1CE935CDB}"/>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1133941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64</a:t>
            </a:fld>
            <a:endParaRPr lang="ko-KR" altLang="en-US"/>
          </a:p>
        </p:txBody>
      </p:sp>
      <p:sp>
        <p:nvSpPr>
          <p:cNvPr id="6" name="직사각형 5">
            <a:extLst>
              <a:ext uri="{FF2B5EF4-FFF2-40B4-BE49-F238E27FC236}">
                <a16:creationId xmlns:a16="http://schemas.microsoft.com/office/drawing/2014/main" id="{FC596186-2675-4FD8-A2FD-32DC61C12904}"/>
              </a:ext>
            </a:extLst>
          </p:cNvPr>
          <p:cNvSpPr/>
          <p:nvPr/>
        </p:nvSpPr>
        <p:spPr>
          <a:xfrm>
            <a:off x="427945" y="2848183"/>
            <a:ext cx="4185441" cy="3529749"/>
          </a:xfrm>
          <a:prstGeom prst="rect">
            <a:avLst/>
          </a:prstGeom>
          <a:ln>
            <a:solidFill>
              <a:schemeClr val="tx1"/>
            </a:solidFill>
          </a:ln>
        </p:spPr>
        <p:txBody>
          <a:bodyPr wrap="square">
            <a:spAutoFit/>
          </a:bodyPr>
          <a:lstStyle/>
          <a:p>
            <a:pPr marL="171450" indent="-171450">
              <a:lnSpc>
                <a:spcPct val="150000"/>
              </a:lnSpc>
              <a:buFont typeface="Wingdings" panose="05000000000000000000" pitchFamily="2" charset="2"/>
              <a:buChar char="§"/>
            </a:pPr>
            <a:r>
              <a:rPr lang="ko-KR" altLang="en-US" sz="1000" dirty="0"/>
              <a:t>추정한 선형 모형이 주어진 자료에 </a:t>
            </a:r>
            <a:r>
              <a:rPr lang="ko-KR" altLang="en-US" sz="1000" dirty="0">
                <a:solidFill>
                  <a:srgbClr val="FF0000"/>
                </a:solidFill>
              </a:rPr>
              <a:t>적합성 척도</a:t>
            </a:r>
            <a:endParaRPr lang="en-US" altLang="ko-KR" sz="1000" dirty="0">
              <a:solidFill>
                <a:srgbClr val="FF0000"/>
              </a:solidFill>
            </a:endParaRPr>
          </a:p>
          <a:p>
            <a:pPr marL="171450" indent="-171450">
              <a:lnSpc>
                <a:spcPct val="150000"/>
              </a:lnSpc>
              <a:buFont typeface="Wingdings" panose="05000000000000000000" pitchFamily="2" charset="2"/>
              <a:buChar char="§"/>
            </a:pPr>
            <a:r>
              <a:rPr lang="en-US" altLang="ko-KR" sz="1000" dirty="0"/>
              <a:t> </a:t>
            </a:r>
            <a:r>
              <a:rPr lang="ko-KR" altLang="en-US" sz="1000" dirty="0"/>
              <a:t>반응변수의 </a:t>
            </a:r>
            <a:r>
              <a:rPr lang="ko-KR" altLang="en-US" sz="1000" dirty="0" err="1"/>
              <a:t>변동량</a:t>
            </a:r>
            <a:r>
              <a:rPr lang="ko-KR" altLang="en-US" sz="1000" dirty="0"/>
              <a:t> 중</a:t>
            </a:r>
            <a:r>
              <a:rPr lang="en-US" altLang="ko-KR" sz="1000" dirty="0"/>
              <a:t>(SST)</a:t>
            </a:r>
            <a:r>
              <a:rPr lang="ko-KR" altLang="en-US" sz="1000" dirty="0"/>
              <a:t>에서 적용한 모형으로 설명가능한 부분</a:t>
            </a:r>
            <a:r>
              <a:rPr lang="en-US" altLang="ko-KR" sz="1000" dirty="0"/>
              <a:t>(SSR)</a:t>
            </a:r>
            <a:r>
              <a:rPr lang="ko-KR" altLang="en-US" sz="1000" dirty="0"/>
              <a:t>의 비</a:t>
            </a:r>
            <a:r>
              <a:rPr lang="en-US" altLang="ko-KR" sz="1000" dirty="0">
                <a:sym typeface="Wingdings" panose="05000000000000000000" pitchFamily="2" charset="2"/>
              </a:rPr>
              <a:t> </a:t>
            </a:r>
            <a:r>
              <a:rPr lang="ko-KR" altLang="en-US" sz="1000" dirty="0">
                <a:solidFill>
                  <a:srgbClr val="212529"/>
                </a:solidFill>
                <a:latin typeface="Spoqa Han Sans"/>
              </a:rPr>
              <a:t>회귀직선의 설명력</a:t>
            </a:r>
            <a:endParaRPr lang="en-US" altLang="ko-KR" sz="1000" dirty="0">
              <a:solidFill>
                <a:srgbClr val="212529"/>
              </a:solidFill>
              <a:latin typeface="Spoqa Han Sans"/>
            </a:endParaRPr>
          </a:p>
          <a:p>
            <a:pPr marL="171450" indent="-171450">
              <a:lnSpc>
                <a:spcPct val="150000"/>
              </a:lnSpc>
              <a:buFont typeface="Wingdings" panose="05000000000000000000" pitchFamily="2" charset="2"/>
              <a:buChar char="§"/>
            </a:pPr>
            <a:r>
              <a:rPr lang="ko-KR" altLang="en-US" sz="1000" dirty="0" err="1">
                <a:solidFill>
                  <a:srgbClr val="000000"/>
                </a:solidFill>
                <a:latin typeface="Noto Sans KR"/>
              </a:rPr>
              <a:t>총제곱합</a:t>
            </a:r>
            <a:r>
              <a:rPr lang="en-US" altLang="ko-KR" sz="1000" dirty="0">
                <a:solidFill>
                  <a:srgbClr val="000000"/>
                </a:solidFill>
                <a:latin typeface="Noto Sans KR"/>
              </a:rPr>
              <a:t>(SST):</a:t>
            </a:r>
            <a:r>
              <a:rPr lang="ko-KR" altLang="en-US" sz="1000" dirty="0">
                <a:solidFill>
                  <a:srgbClr val="000000"/>
                </a:solidFill>
                <a:latin typeface="Noto Sans KR"/>
              </a:rPr>
              <a:t> </a:t>
            </a:r>
            <a:r>
              <a:rPr lang="ko-KR" altLang="en-US" sz="1000" dirty="0" err="1">
                <a:solidFill>
                  <a:srgbClr val="000000"/>
                </a:solidFill>
                <a:latin typeface="Noto Sans KR"/>
              </a:rPr>
              <a:t>관측값과</a:t>
            </a:r>
            <a:r>
              <a:rPr lang="ko-KR" altLang="en-US" sz="1000" dirty="0">
                <a:solidFill>
                  <a:srgbClr val="000000"/>
                </a:solidFill>
                <a:latin typeface="Noto Sans KR"/>
              </a:rPr>
              <a:t> 평균의 차이</a:t>
            </a:r>
            <a:r>
              <a:rPr lang="en-US" altLang="ko-KR" sz="1000" dirty="0">
                <a:solidFill>
                  <a:srgbClr val="000000"/>
                </a:solidFill>
                <a:latin typeface="Noto Sans KR"/>
              </a:rPr>
              <a:t>(</a:t>
            </a:r>
            <a:r>
              <a:rPr lang="ko-KR" altLang="en-US" sz="1000" dirty="0">
                <a:solidFill>
                  <a:srgbClr val="000000"/>
                </a:solidFill>
                <a:latin typeface="Noto Sans KR"/>
              </a:rPr>
              <a:t>편차</a:t>
            </a:r>
            <a:r>
              <a:rPr lang="en-US" altLang="ko-KR" sz="1000" dirty="0">
                <a:solidFill>
                  <a:srgbClr val="000000"/>
                </a:solidFill>
                <a:latin typeface="Noto Sans KR"/>
              </a:rPr>
              <a:t>)</a:t>
            </a:r>
            <a:r>
              <a:rPr lang="ko-KR" altLang="en-US" sz="1000" dirty="0">
                <a:solidFill>
                  <a:srgbClr val="000000"/>
                </a:solidFill>
                <a:latin typeface="Noto Sans KR"/>
              </a:rPr>
              <a:t>에서 기인</a:t>
            </a:r>
            <a:endParaRPr lang="en-US" altLang="ko-KR" sz="1000" dirty="0">
              <a:solidFill>
                <a:srgbClr val="000000"/>
              </a:solidFill>
              <a:latin typeface="Noto Sans KR"/>
            </a:endParaRPr>
          </a:p>
          <a:p>
            <a:pPr marL="171450" indent="-171450">
              <a:lnSpc>
                <a:spcPct val="150000"/>
              </a:lnSpc>
              <a:buFont typeface="Wingdings" panose="05000000000000000000" pitchFamily="2" charset="2"/>
              <a:buChar char="§"/>
            </a:pPr>
            <a:r>
              <a:rPr lang="ko-KR" altLang="en-US" sz="1000" dirty="0" err="1">
                <a:solidFill>
                  <a:srgbClr val="000000"/>
                </a:solidFill>
                <a:latin typeface="Noto Sans KR"/>
              </a:rPr>
              <a:t>회귀제곱합</a:t>
            </a:r>
            <a:r>
              <a:rPr lang="en-US" altLang="ko-KR" sz="1000" dirty="0">
                <a:solidFill>
                  <a:srgbClr val="000000"/>
                </a:solidFill>
                <a:latin typeface="Noto Sans KR"/>
              </a:rPr>
              <a:t>(SSR) :</a:t>
            </a:r>
            <a:r>
              <a:rPr lang="ko-KR" altLang="en-US" sz="1000" dirty="0">
                <a:solidFill>
                  <a:srgbClr val="000000"/>
                </a:solidFill>
                <a:latin typeface="Noto Sans KR"/>
              </a:rPr>
              <a:t> </a:t>
            </a:r>
            <a:r>
              <a:rPr lang="ko-KR" altLang="en-US" sz="1000" dirty="0" err="1">
                <a:solidFill>
                  <a:srgbClr val="000000"/>
                </a:solidFill>
                <a:latin typeface="Noto Sans KR"/>
              </a:rPr>
              <a:t>회귀예측값과</a:t>
            </a:r>
            <a:r>
              <a:rPr lang="ko-KR" altLang="en-US" sz="1000" dirty="0">
                <a:solidFill>
                  <a:srgbClr val="000000"/>
                </a:solidFill>
                <a:latin typeface="Noto Sans KR"/>
              </a:rPr>
              <a:t> 평균의 차이</a:t>
            </a:r>
            <a:r>
              <a:rPr lang="en-US" altLang="ko-KR" sz="1000" dirty="0">
                <a:solidFill>
                  <a:srgbClr val="000000"/>
                </a:solidFill>
                <a:latin typeface="Noto Sans KR"/>
              </a:rPr>
              <a:t>: </a:t>
            </a:r>
            <a:r>
              <a:rPr lang="ko-KR" altLang="en-US" sz="1000" dirty="0">
                <a:solidFill>
                  <a:srgbClr val="000000"/>
                </a:solidFill>
                <a:latin typeface="Noto Sans KR"/>
              </a:rPr>
              <a:t>편차 중 회귀로 설명되는 부분에서 기인</a:t>
            </a:r>
            <a:r>
              <a:rPr lang="en-US" altLang="ko-KR" sz="1000" dirty="0">
                <a:solidFill>
                  <a:srgbClr val="000000"/>
                </a:solidFill>
                <a:latin typeface="Noto Sans KR"/>
                <a:sym typeface="Wingdings" panose="05000000000000000000" pitchFamily="2" charset="2"/>
              </a:rPr>
              <a:t> </a:t>
            </a:r>
            <a:r>
              <a:rPr lang="ko-KR" altLang="en-US" sz="1000" dirty="0">
                <a:solidFill>
                  <a:srgbClr val="000000"/>
                </a:solidFill>
                <a:latin typeface="Noto Sans KR"/>
                <a:sym typeface="Wingdings" panose="05000000000000000000" pitchFamily="2" charset="2"/>
              </a:rPr>
              <a:t>결국</a:t>
            </a:r>
            <a:r>
              <a:rPr lang="en-US" altLang="ko-KR" sz="1000" dirty="0">
                <a:solidFill>
                  <a:srgbClr val="000000"/>
                </a:solidFill>
                <a:latin typeface="Noto Sans KR"/>
                <a:sym typeface="Wingdings" panose="05000000000000000000" pitchFamily="2" charset="2"/>
              </a:rPr>
              <a:t>, </a:t>
            </a:r>
            <a:r>
              <a:rPr lang="ko-KR" altLang="en-US" sz="1000" dirty="0">
                <a:solidFill>
                  <a:srgbClr val="000000"/>
                </a:solidFill>
                <a:latin typeface="Noto Sans KR"/>
              </a:rPr>
              <a:t>전체 편차 중 회귀로 설명 가능한 편차가 몇 </a:t>
            </a:r>
            <a:r>
              <a:rPr lang="en-US" altLang="ko-KR" sz="1000" dirty="0">
                <a:solidFill>
                  <a:srgbClr val="000000"/>
                </a:solidFill>
                <a:latin typeface="Noto Sans KR"/>
              </a:rPr>
              <a:t>%</a:t>
            </a:r>
            <a:r>
              <a:rPr lang="ko-KR" altLang="en-US" sz="1000" dirty="0">
                <a:solidFill>
                  <a:srgbClr val="000000"/>
                </a:solidFill>
                <a:latin typeface="Noto Sans KR"/>
              </a:rPr>
              <a:t>인지 계산하겠다는 의미</a:t>
            </a:r>
            <a:endParaRPr lang="en-US" altLang="ko-KR" sz="1000" dirty="0">
              <a:solidFill>
                <a:srgbClr val="212529"/>
              </a:solidFill>
              <a:latin typeface="Spoqa Han Sans"/>
            </a:endParaRPr>
          </a:p>
          <a:p>
            <a:pPr marL="171450" indent="-171450">
              <a:lnSpc>
                <a:spcPct val="150000"/>
              </a:lnSpc>
              <a:buFont typeface="Wingdings" panose="05000000000000000000" pitchFamily="2" charset="2"/>
              <a:buChar char="§"/>
            </a:pPr>
            <a:r>
              <a:rPr lang="ko-KR" altLang="en-US" sz="1000" dirty="0"/>
              <a:t>결정계수 값 </a:t>
            </a:r>
            <a:r>
              <a:rPr lang="en-US" altLang="ko-KR" sz="1000" dirty="0"/>
              <a:t>: </a:t>
            </a:r>
            <a:r>
              <a:rPr lang="ko-KR" altLang="en-US" sz="1000" dirty="0"/>
              <a:t> </a:t>
            </a:r>
            <a:r>
              <a:rPr lang="en-US" altLang="ko-KR" sz="1000" dirty="0"/>
              <a:t>0~1 </a:t>
            </a:r>
            <a:r>
              <a:rPr lang="ko-KR" altLang="en-US" sz="1000" dirty="0"/>
              <a:t>사이의 값</a:t>
            </a:r>
            <a:endParaRPr lang="en-US" altLang="ko-KR" sz="1000" dirty="0"/>
          </a:p>
          <a:p>
            <a:pPr marL="171450" indent="-171450">
              <a:lnSpc>
                <a:spcPct val="150000"/>
              </a:lnSpc>
              <a:buFont typeface="Wingdings" panose="05000000000000000000" pitchFamily="2" charset="2"/>
              <a:buChar char="§"/>
            </a:pPr>
            <a:r>
              <a:rPr lang="en-US" altLang="ko-KR" sz="1000" dirty="0">
                <a:latin typeface="Spoqa Han Sans"/>
              </a:rPr>
              <a:t>1</a:t>
            </a:r>
            <a:r>
              <a:rPr lang="ko-KR" altLang="en-US" sz="1000" dirty="0">
                <a:latin typeface="Spoqa Han Sans"/>
              </a:rPr>
              <a:t>에 가까울 수록 모든 데이터들이 회귀식에 접근한다는 것으로</a:t>
            </a:r>
            <a:r>
              <a:rPr lang="en-US" altLang="ko-KR" sz="1000" dirty="0">
                <a:latin typeface="Spoqa Han Sans"/>
              </a:rPr>
              <a:t>. </a:t>
            </a:r>
            <a:r>
              <a:rPr lang="ko-KR" altLang="en-US" sz="1000" dirty="0">
                <a:latin typeface="Spoqa Han Sans"/>
              </a:rPr>
              <a:t>설명력이 높다</a:t>
            </a:r>
            <a:r>
              <a:rPr lang="en-US" altLang="ko-KR" sz="1000" dirty="0">
                <a:latin typeface="Spoqa Han Sans"/>
              </a:rPr>
              <a:t>)</a:t>
            </a:r>
            <a:endParaRPr lang="ko-KR" altLang="en-US" sz="1000" dirty="0"/>
          </a:p>
          <a:p>
            <a:pPr marL="171450" indent="-171450">
              <a:lnSpc>
                <a:spcPct val="150000"/>
              </a:lnSpc>
              <a:buFont typeface="Arial" panose="020B0604020202020204" pitchFamily="34" charset="0"/>
              <a:buChar char="•"/>
            </a:pPr>
            <a:r>
              <a:rPr lang="en-US" altLang="ko-KR" sz="1000" dirty="0">
                <a:latin typeface="Spoqa Han Sans"/>
                <a:sym typeface="Wingdings" panose="05000000000000000000" pitchFamily="2" charset="2"/>
              </a:rPr>
              <a:t> </a:t>
            </a:r>
            <a:r>
              <a:rPr lang="ko-KR" altLang="en-US" sz="1000" dirty="0">
                <a:latin typeface="Spoqa Han Sans"/>
              </a:rPr>
              <a:t>결정계수는 단순히 선형 관계의 정도를 나타내는 수치</a:t>
            </a:r>
            <a:endParaRPr lang="en-US" altLang="ko-KR" sz="1000" dirty="0">
              <a:latin typeface="Spoqa Han Sans"/>
            </a:endParaRPr>
          </a:p>
          <a:p>
            <a:pPr marL="171450" indent="-171450">
              <a:lnSpc>
                <a:spcPct val="150000"/>
              </a:lnSpc>
              <a:buFont typeface="Arial" panose="020B0604020202020204" pitchFamily="34" charset="0"/>
              <a:buChar char="•"/>
            </a:pPr>
            <a:r>
              <a:rPr lang="ko-KR" altLang="en-US" sz="1000" dirty="0"/>
              <a:t>독립변수 개수가 많아질수록 결정계수 값이 커지게 된다</a:t>
            </a:r>
            <a:r>
              <a:rPr lang="en-US" altLang="ko-KR" sz="1000" dirty="0"/>
              <a:t>. </a:t>
            </a:r>
            <a:r>
              <a:rPr lang="ko-KR" altLang="en-US" sz="1000" dirty="0"/>
              <a:t>따라서 종속변수의 변동을 별로 설명해 주지 못하는 변수가 모형에 </a:t>
            </a:r>
            <a:r>
              <a:rPr lang="ko-KR" altLang="en-US" sz="1000" dirty="0" err="1"/>
              <a:t>추가되도</a:t>
            </a:r>
            <a:r>
              <a:rPr lang="ko-KR" altLang="en-US" sz="1000" dirty="0"/>
              <a:t> 결정계수 값이 커질 수 있다</a:t>
            </a:r>
            <a:r>
              <a:rPr lang="en-US" altLang="ko-KR" sz="1000" dirty="0"/>
              <a:t>. </a:t>
            </a:r>
          </a:p>
          <a:p>
            <a:pPr marL="285750" indent="-285750">
              <a:lnSpc>
                <a:spcPct val="150000"/>
              </a:lnSpc>
              <a:buFont typeface="Arial" panose="020B0604020202020204" pitchFamily="34" charset="0"/>
              <a:buChar char="•"/>
            </a:pPr>
            <a:r>
              <a:rPr lang="en-US" altLang="ko-KR" sz="1000" dirty="0"/>
              <a:t> </a:t>
            </a:r>
            <a:r>
              <a:rPr lang="ko-KR" altLang="en-US" sz="1000" dirty="0">
                <a:solidFill>
                  <a:srgbClr val="212529"/>
                </a:solidFill>
                <a:latin typeface="Spoqa Han Sans"/>
              </a:rPr>
              <a:t>문제점을 보완하기 위해 나타난 것이 수정결정계수</a:t>
            </a:r>
            <a:endParaRPr lang="en-US" altLang="ko-KR" sz="1000" dirty="0">
              <a:solidFill>
                <a:srgbClr val="212529"/>
              </a:solidFill>
              <a:latin typeface="Spoqa Han Sans"/>
            </a:endParaRPr>
          </a:p>
        </p:txBody>
      </p:sp>
      <p:sp>
        <p:nvSpPr>
          <p:cNvPr id="7" name="직사각형 6">
            <a:extLst>
              <a:ext uri="{FF2B5EF4-FFF2-40B4-BE49-F238E27FC236}">
                <a16:creationId xmlns:a16="http://schemas.microsoft.com/office/drawing/2014/main" id="{A7C8CAF7-0E0B-4162-A9B1-1568B5BA094D}"/>
              </a:ext>
            </a:extLst>
          </p:cNvPr>
          <p:cNvSpPr/>
          <p:nvPr/>
        </p:nvSpPr>
        <p:spPr>
          <a:xfrm>
            <a:off x="4835894" y="3205004"/>
            <a:ext cx="4128607" cy="1218475"/>
          </a:xfrm>
          <a:prstGeom prst="rect">
            <a:avLst/>
          </a:prstGeom>
          <a:ln>
            <a:solidFill>
              <a:srgbClr val="002060"/>
            </a:solidFill>
          </a:ln>
        </p:spPr>
        <p:txBody>
          <a:bodyPr wrap="square">
            <a:spAutoFit/>
          </a:bodyPr>
          <a:lstStyle/>
          <a:p>
            <a:pPr marL="171450" indent="-171450">
              <a:lnSpc>
                <a:spcPct val="150000"/>
              </a:lnSpc>
              <a:buFont typeface="Arial" panose="020B0604020202020204" pitchFamily="34" charset="0"/>
              <a:buChar char="•"/>
            </a:pPr>
            <a:r>
              <a:rPr lang="ko-KR" altLang="en-US" sz="1000" dirty="0">
                <a:solidFill>
                  <a:srgbClr val="212529"/>
                </a:solidFill>
                <a:latin typeface="Spoqa Han Sans"/>
              </a:rPr>
              <a:t> 표본의 크기와 독립변수의 수를 고려하여 계산</a:t>
            </a:r>
            <a:endParaRPr lang="en-US" altLang="ko-KR" sz="1000" dirty="0">
              <a:solidFill>
                <a:srgbClr val="212529"/>
              </a:solidFill>
              <a:latin typeface="Spoqa Han Sans"/>
            </a:endParaRPr>
          </a:p>
          <a:p>
            <a:pPr marL="171450" indent="-171450">
              <a:lnSpc>
                <a:spcPct val="150000"/>
              </a:lnSpc>
              <a:buFont typeface="Arial" panose="020B0604020202020204" pitchFamily="34" charset="0"/>
              <a:buChar char="•"/>
            </a:pPr>
            <a:r>
              <a:rPr lang="en-US" altLang="ko-KR" sz="1000" dirty="0">
                <a:solidFill>
                  <a:srgbClr val="212529"/>
                </a:solidFill>
                <a:latin typeface="Spoqa Han Sans"/>
              </a:rPr>
              <a:t> </a:t>
            </a:r>
            <a:r>
              <a:rPr lang="ko-KR" altLang="en-US" sz="1000" dirty="0">
                <a:solidFill>
                  <a:srgbClr val="000000"/>
                </a:solidFill>
                <a:latin typeface="Spoqa Han Sans"/>
              </a:rPr>
              <a:t>단순회귀분석을 하는 경우에는 일반 결정계수를 사용하면 되지만 </a:t>
            </a:r>
            <a:r>
              <a:rPr lang="en-US" altLang="ko-KR" sz="1000" dirty="0">
                <a:solidFill>
                  <a:srgbClr val="000000"/>
                </a:solidFill>
                <a:latin typeface="Spoqa Han Sans"/>
                <a:sym typeface="Wingdings" panose="05000000000000000000" pitchFamily="2" charset="2"/>
              </a:rPr>
              <a:t> </a:t>
            </a:r>
            <a:r>
              <a:rPr lang="ko-KR" altLang="en-US" sz="1000" dirty="0">
                <a:solidFill>
                  <a:srgbClr val="000000"/>
                </a:solidFill>
                <a:latin typeface="Spoqa Han Sans"/>
              </a:rPr>
              <a:t>다중회귀분석을 수행하는 경우에는 수정된 결정계수를 함께 고려해야 함</a:t>
            </a:r>
            <a:r>
              <a:rPr lang="en-US" altLang="ko-KR" sz="1000" dirty="0">
                <a:solidFill>
                  <a:srgbClr val="000000"/>
                </a:solidFill>
                <a:latin typeface="Spoqa Han Sans"/>
              </a:rPr>
              <a:t>.</a:t>
            </a:r>
          </a:p>
          <a:p>
            <a:pPr marL="171450" indent="-171450">
              <a:lnSpc>
                <a:spcPct val="150000"/>
              </a:lnSpc>
              <a:buFont typeface="Wingdings" panose="05000000000000000000" pitchFamily="2" charset="2"/>
              <a:buChar char="à"/>
            </a:pPr>
            <a:r>
              <a:rPr lang="ko-KR" altLang="en-US" sz="1000" dirty="0"/>
              <a:t>표본의 크기와 독립변수의 수를 고려하여 계산</a:t>
            </a:r>
          </a:p>
        </p:txBody>
      </p:sp>
      <p:sp>
        <p:nvSpPr>
          <p:cNvPr id="12" name="화살표: 톱니 모양의 오른쪽 11">
            <a:extLst>
              <a:ext uri="{FF2B5EF4-FFF2-40B4-BE49-F238E27FC236}">
                <a16:creationId xmlns:a16="http://schemas.microsoft.com/office/drawing/2014/main" id="{7D6F39F4-8F6B-464A-A343-19A4599F3858}"/>
              </a:ext>
            </a:extLst>
          </p:cNvPr>
          <p:cNvSpPr/>
          <p:nvPr/>
        </p:nvSpPr>
        <p:spPr>
          <a:xfrm>
            <a:off x="4523078" y="3552957"/>
            <a:ext cx="346290" cy="319756"/>
          </a:xfrm>
          <a:prstGeom prst="notched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4" name="직사각형 13">
            <a:extLst>
              <a:ext uri="{FF2B5EF4-FFF2-40B4-BE49-F238E27FC236}">
                <a16:creationId xmlns:a16="http://schemas.microsoft.com/office/drawing/2014/main" id="{4F655C5B-A3EC-42DD-990E-DA36287A9541}"/>
              </a:ext>
            </a:extLst>
          </p:cNvPr>
          <p:cNvSpPr/>
          <p:nvPr/>
        </p:nvSpPr>
        <p:spPr>
          <a:xfrm>
            <a:off x="339048" y="1394021"/>
            <a:ext cx="2626488" cy="276999"/>
          </a:xfrm>
          <a:prstGeom prst="rect">
            <a:avLst/>
          </a:prstGeom>
          <a:ln>
            <a:solidFill>
              <a:schemeClr val="accent1">
                <a:lumMod val="60000"/>
                <a:lumOff val="40000"/>
              </a:schemeClr>
            </a:solidFill>
          </a:ln>
        </p:spPr>
        <p:txBody>
          <a:bodyPr wrap="none">
            <a:spAutoFit/>
          </a:bodyPr>
          <a:lstStyle/>
          <a:p>
            <a:r>
              <a:rPr lang="ko-KR" altLang="en-US" sz="1200" dirty="0">
                <a:solidFill>
                  <a:srgbClr val="FF0000"/>
                </a:solidFill>
                <a:highlight>
                  <a:srgbClr val="FFFF00"/>
                </a:highlight>
                <a:latin typeface="Spoqa Han Sans"/>
              </a:rPr>
              <a:t>결정계수</a:t>
            </a:r>
            <a:r>
              <a:rPr lang="en-US" altLang="ko-KR" sz="1200" dirty="0">
                <a:highlight>
                  <a:srgbClr val="FFFF00"/>
                </a:highlight>
              </a:rPr>
              <a:t>(coefficient of determination)</a:t>
            </a:r>
          </a:p>
        </p:txBody>
      </p:sp>
      <p:sp>
        <p:nvSpPr>
          <p:cNvPr id="17" name="제목 1">
            <a:extLst>
              <a:ext uri="{FF2B5EF4-FFF2-40B4-BE49-F238E27FC236}">
                <a16:creationId xmlns:a16="http://schemas.microsoft.com/office/drawing/2014/main" id="{939C21ED-AD31-4BD5-B0A9-21CBBD25B31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20E1181F-EA52-432F-A3F9-7CDE7BBF6D17}"/>
              </a:ext>
            </a:extLst>
          </p:cNvPr>
          <p:cNvSpPr>
            <a:spLocks noGrp="1"/>
          </p:cNvSpPr>
          <p:nvPr>
            <p:ph type="ftr" sz="quarter" idx="11"/>
          </p:nvPr>
        </p:nvSpPr>
        <p:spPr/>
        <p:txBody>
          <a:bodyPr/>
          <a:lstStyle/>
          <a:p>
            <a:r>
              <a:rPr lang="en-US" altLang="ko-KR"/>
              <a:t>UBION PBL- FBA</a:t>
            </a:r>
            <a:endParaRPr lang="ko-KR" altLang="en-US"/>
          </a:p>
        </p:txBody>
      </p:sp>
      <p:sp>
        <p:nvSpPr>
          <p:cNvPr id="8" name="직사각형 7">
            <a:extLst>
              <a:ext uri="{FF2B5EF4-FFF2-40B4-BE49-F238E27FC236}">
                <a16:creationId xmlns:a16="http://schemas.microsoft.com/office/drawing/2014/main" id="{FC313C07-C988-476B-A5FB-6043FCB08C89}"/>
              </a:ext>
            </a:extLst>
          </p:cNvPr>
          <p:cNvSpPr/>
          <p:nvPr/>
        </p:nvSpPr>
        <p:spPr>
          <a:xfrm>
            <a:off x="4606989" y="1468029"/>
            <a:ext cx="2369559" cy="276999"/>
          </a:xfrm>
          <a:prstGeom prst="rect">
            <a:avLst/>
          </a:prstGeom>
          <a:ln>
            <a:solidFill>
              <a:schemeClr val="accent1">
                <a:lumMod val="60000"/>
                <a:lumOff val="40000"/>
              </a:schemeClr>
            </a:solidFill>
          </a:ln>
        </p:spPr>
        <p:txBody>
          <a:bodyPr wrap="none">
            <a:spAutoFit/>
          </a:bodyPr>
          <a:lstStyle/>
          <a:p>
            <a:r>
              <a:rPr lang="ko-KR" altLang="en-US" sz="1200" dirty="0">
                <a:solidFill>
                  <a:srgbClr val="FF0000"/>
                </a:solidFill>
                <a:highlight>
                  <a:srgbClr val="FFFF00"/>
                </a:highlight>
                <a:latin typeface="Spoqa Han Sans"/>
              </a:rPr>
              <a:t>수정결정계수</a:t>
            </a:r>
            <a:r>
              <a:rPr lang="en-US" altLang="ko-KR" sz="1200" dirty="0">
                <a:solidFill>
                  <a:srgbClr val="FF0000"/>
                </a:solidFill>
                <a:highlight>
                  <a:srgbClr val="FFFF00"/>
                </a:highlight>
                <a:latin typeface="Spoqa Han Sans"/>
              </a:rPr>
              <a:t>(</a:t>
            </a:r>
            <a:r>
              <a:rPr lang="en-US" altLang="ko-KR" sz="1200" dirty="0">
                <a:highlight>
                  <a:srgbClr val="FFFF00"/>
                </a:highlight>
              </a:rPr>
              <a:t>Adjusted R Square)</a:t>
            </a:r>
            <a:endParaRPr lang="en-US" altLang="ko-KR" sz="1200" dirty="0">
              <a:solidFill>
                <a:srgbClr val="FF0000"/>
              </a:solidFill>
              <a:highlight>
                <a:srgbClr val="FFFF00"/>
              </a:highlight>
              <a:latin typeface="Spoqa Han Sans"/>
            </a:endParaRPr>
          </a:p>
        </p:txBody>
      </p:sp>
      <p:sp>
        <p:nvSpPr>
          <p:cNvPr id="26" name="직사각형 25">
            <a:extLst>
              <a:ext uri="{FF2B5EF4-FFF2-40B4-BE49-F238E27FC236}">
                <a16:creationId xmlns:a16="http://schemas.microsoft.com/office/drawing/2014/main" id="{5FB9312D-7A2A-4A61-8244-F07A0966F78D}"/>
              </a:ext>
            </a:extLst>
          </p:cNvPr>
          <p:cNvSpPr/>
          <p:nvPr/>
        </p:nvSpPr>
        <p:spPr>
          <a:xfrm>
            <a:off x="4751339" y="2448937"/>
            <a:ext cx="3983375" cy="400110"/>
          </a:xfrm>
          <a:prstGeom prst="rect">
            <a:avLst/>
          </a:prstGeom>
        </p:spPr>
        <p:txBody>
          <a:bodyPr wrap="square">
            <a:spAutoFit/>
          </a:bodyPr>
          <a:lstStyle/>
          <a:p>
            <a:pPr>
              <a:buFont typeface="Arial" panose="020B0604020202020204" pitchFamily="34" charset="0"/>
              <a:buChar char="•"/>
            </a:pPr>
            <a:r>
              <a:rPr lang="en-US" altLang="ko-KR" sz="1000" dirty="0">
                <a:solidFill>
                  <a:srgbClr val="343434"/>
                </a:solidFill>
                <a:latin typeface="-apple-system"/>
              </a:rPr>
              <a:t> n: </a:t>
            </a:r>
            <a:r>
              <a:rPr lang="ko-KR" altLang="en-US" sz="1000" dirty="0">
                <a:solidFill>
                  <a:srgbClr val="343434"/>
                </a:solidFill>
                <a:latin typeface="-apple-system"/>
              </a:rPr>
              <a:t>표본 데이터에서 자료의 </a:t>
            </a:r>
            <a:r>
              <a:rPr lang="ko-KR" altLang="en-US" sz="1000" dirty="0" err="1">
                <a:solidFill>
                  <a:srgbClr val="343434"/>
                </a:solidFill>
                <a:latin typeface="-apple-system"/>
              </a:rPr>
              <a:t>갯수</a:t>
            </a:r>
            <a:endParaRPr lang="ko-KR" altLang="en-US" sz="1000" dirty="0">
              <a:solidFill>
                <a:srgbClr val="343434"/>
              </a:solidFill>
              <a:latin typeface="-apple-system"/>
            </a:endParaRPr>
          </a:p>
          <a:p>
            <a:pPr>
              <a:buFont typeface="Arial" panose="020B0604020202020204" pitchFamily="34" charset="0"/>
              <a:buChar char="•"/>
            </a:pPr>
            <a:r>
              <a:rPr lang="en-US" altLang="ko-KR" sz="1000" dirty="0">
                <a:solidFill>
                  <a:srgbClr val="343434"/>
                </a:solidFill>
                <a:latin typeface="-apple-system"/>
              </a:rPr>
              <a:t> k: </a:t>
            </a:r>
            <a:r>
              <a:rPr lang="ko-KR" altLang="en-US" sz="1000" dirty="0">
                <a:solidFill>
                  <a:srgbClr val="343434"/>
                </a:solidFill>
                <a:latin typeface="-apple-system"/>
              </a:rPr>
              <a:t>독립변수의 개수</a:t>
            </a:r>
            <a:r>
              <a:rPr lang="en-US" altLang="ko-KR" sz="1000" dirty="0">
                <a:solidFill>
                  <a:srgbClr val="343434"/>
                </a:solidFill>
                <a:latin typeface="-apple-system"/>
              </a:rPr>
              <a:t>(</a:t>
            </a:r>
            <a:r>
              <a:rPr lang="ko-KR" altLang="en-US" sz="1000" dirty="0">
                <a:solidFill>
                  <a:srgbClr val="343434"/>
                </a:solidFill>
                <a:latin typeface="-apple-system"/>
              </a:rPr>
              <a:t>모형에서 사용한 상수를 제외한 변수의 개수</a:t>
            </a:r>
            <a:r>
              <a:rPr lang="en-US" altLang="ko-KR" sz="1000" dirty="0">
                <a:solidFill>
                  <a:srgbClr val="343434"/>
                </a:solidFill>
                <a:latin typeface="-apple-system"/>
              </a:rPr>
              <a:t>)</a:t>
            </a:r>
            <a:endParaRPr lang="ko-KR" altLang="en-US" sz="1000" b="0" i="0" dirty="0">
              <a:solidFill>
                <a:srgbClr val="343434"/>
              </a:solidFill>
              <a:effectLst/>
              <a:latin typeface="-apple-system"/>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5EB6D48-23FF-4BF1-843A-4E633A6C79EC}"/>
                  </a:ext>
                </a:extLst>
              </p:cNvPr>
              <p:cNvSpPr txBox="1"/>
              <p:nvPr/>
            </p:nvSpPr>
            <p:spPr>
              <a:xfrm>
                <a:off x="451407" y="2324626"/>
                <a:ext cx="2316925" cy="452432"/>
              </a:xfrm>
              <a:prstGeom prst="rect">
                <a:avLst/>
              </a:prstGeom>
              <a:noFill/>
              <a:ln w="28575">
                <a:solidFill>
                  <a:schemeClr val="accent1">
                    <a:lumMod val="60000"/>
                    <a:lumOff val="40000"/>
                  </a:schemeClr>
                </a:solidFill>
              </a:ln>
            </p:spPr>
            <p:txBody>
              <a:bodyPr wrap="square" rtlCol="0">
                <a:spAutoFit/>
              </a:bodyPr>
              <a:lstStyle/>
              <a:p>
                <a:r>
                  <a:rPr lang="en-US" altLang="ko-KR" sz="1200" dirty="0"/>
                  <a:t>=  </a:t>
                </a:r>
                <a14:m>
                  <m:oMath xmlns:m="http://schemas.openxmlformats.org/officeDocument/2006/math">
                    <m:f>
                      <m:fPr>
                        <m:ctrlPr>
                          <a:rPr lang="en-US" altLang="ko-KR" sz="1200" i="1" smtClean="0">
                            <a:latin typeface="Cambria Math" panose="02040503050406030204" pitchFamily="18" charset="0"/>
                          </a:rPr>
                        </m:ctrlPr>
                      </m:fPr>
                      <m:num>
                        <m:r>
                          <a:rPr lang="en-US" altLang="ko-KR" sz="1200" b="0" i="1" smtClean="0">
                            <a:latin typeface="Cambria Math" panose="02040503050406030204" pitchFamily="18" charset="0"/>
                          </a:rPr>
                          <m:t> </m:t>
                        </m:r>
                        <m:r>
                          <a:rPr lang="ko-KR" altLang="en-US" sz="1200" i="1">
                            <a:latin typeface="Cambria Math" panose="02040503050406030204" pitchFamily="18" charset="0"/>
                          </a:rPr>
                          <m:t>회</m:t>
                        </m:r>
                        <m:r>
                          <a:rPr lang="ko-KR" altLang="en-US" sz="1200" i="1" smtClean="0">
                            <a:latin typeface="Cambria Math" panose="02040503050406030204" pitchFamily="18" charset="0"/>
                          </a:rPr>
                          <m:t>귀</m:t>
                        </m:r>
                        <m:r>
                          <a:rPr lang="ko-KR" altLang="en-US" sz="1200" i="1">
                            <a:latin typeface="Cambria Math" panose="02040503050406030204" pitchFamily="18" charset="0"/>
                          </a:rPr>
                          <m:t>식</m:t>
                        </m:r>
                        <m:r>
                          <a:rPr lang="ko-KR" altLang="en-US" sz="1200" i="1" smtClean="0">
                            <a:latin typeface="Cambria Math" panose="02040503050406030204" pitchFamily="18" charset="0"/>
                          </a:rPr>
                          <m:t>으</m:t>
                        </m:r>
                        <m:r>
                          <a:rPr lang="ko-KR" altLang="en-US" sz="1200" i="1">
                            <a:latin typeface="Cambria Math" panose="02040503050406030204" pitchFamily="18" charset="0"/>
                          </a:rPr>
                          <m:t>로</m:t>
                        </m:r>
                        <m:r>
                          <a:rPr lang="en-US" altLang="ko-KR" sz="1200" b="0" i="1" smtClean="0">
                            <a:latin typeface="Cambria Math" panose="02040503050406030204" pitchFamily="18" charset="0"/>
                          </a:rPr>
                          <m:t> </m:t>
                        </m:r>
                        <m:r>
                          <a:rPr lang="ko-KR" altLang="en-US" sz="1200" i="1">
                            <a:latin typeface="Cambria Math" panose="02040503050406030204" pitchFamily="18" charset="0"/>
                          </a:rPr>
                          <m:t>설</m:t>
                        </m:r>
                        <m:r>
                          <a:rPr lang="ko-KR" altLang="en-US" sz="1200" i="1" smtClean="0">
                            <a:latin typeface="Cambria Math" panose="02040503050406030204" pitchFamily="18" charset="0"/>
                          </a:rPr>
                          <m:t>명</m:t>
                        </m:r>
                        <m:r>
                          <a:rPr lang="ko-KR" altLang="en-US" sz="1200" i="1">
                            <a:latin typeface="Cambria Math" panose="02040503050406030204" pitchFamily="18" charset="0"/>
                          </a:rPr>
                          <m:t>되</m:t>
                        </m:r>
                        <m:r>
                          <a:rPr lang="ko-KR" altLang="en-US" sz="1200" i="1" smtClean="0">
                            <a:latin typeface="Cambria Math" panose="02040503050406030204" pitchFamily="18" charset="0"/>
                          </a:rPr>
                          <m:t>는</m:t>
                        </m:r>
                        <m:r>
                          <a:rPr lang="en-US" altLang="ko-KR" sz="1200" b="0" i="1" smtClean="0">
                            <a:latin typeface="Cambria Math" panose="02040503050406030204" pitchFamily="18" charset="0"/>
                          </a:rPr>
                          <m:t> </m:t>
                        </m:r>
                        <m:r>
                          <a:rPr lang="ko-KR" altLang="en-US" sz="1200" i="1">
                            <a:latin typeface="Cambria Math" panose="02040503050406030204" pitchFamily="18" charset="0"/>
                          </a:rPr>
                          <m:t>변</m:t>
                        </m:r>
                        <m:r>
                          <a:rPr lang="ko-KR" altLang="en-US" sz="1200" i="1" smtClean="0">
                            <a:latin typeface="Cambria Math" panose="02040503050406030204" pitchFamily="18" charset="0"/>
                          </a:rPr>
                          <m:t>동</m:t>
                        </m:r>
                      </m:num>
                      <m:den>
                        <m:r>
                          <a:rPr lang="ko-KR" altLang="en-US" sz="1200" i="1">
                            <a:latin typeface="Cambria Math" panose="02040503050406030204" pitchFamily="18" charset="0"/>
                          </a:rPr>
                          <m:t>총</m:t>
                        </m:r>
                        <m:r>
                          <a:rPr lang="en-US" altLang="ko-KR" sz="1200" b="0" i="1" smtClean="0">
                            <a:latin typeface="Cambria Math" panose="02040503050406030204" pitchFamily="18" charset="0"/>
                          </a:rPr>
                          <m:t> </m:t>
                        </m:r>
                        <m:r>
                          <a:rPr lang="ko-KR" altLang="en-US" sz="1200" i="1">
                            <a:latin typeface="Cambria Math" panose="02040503050406030204" pitchFamily="18" charset="0"/>
                          </a:rPr>
                          <m:t>변</m:t>
                        </m:r>
                        <m:r>
                          <a:rPr lang="ko-KR" altLang="en-US" sz="1200" i="1" smtClean="0">
                            <a:latin typeface="Cambria Math" panose="02040503050406030204" pitchFamily="18" charset="0"/>
                          </a:rPr>
                          <m:t>동</m:t>
                        </m:r>
                      </m:den>
                    </m:f>
                  </m:oMath>
                </a14:m>
                <a:endParaRPr lang="ko-KR" altLang="en-US" sz="1200" dirty="0"/>
              </a:p>
            </p:txBody>
          </p:sp>
        </mc:Choice>
        <mc:Fallback xmlns="">
          <p:sp>
            <p:nvSpPr>
              <p:cNvPr id="2" name="TextBox 1">
                <a:extLst>
                  <a:ext uri="{FF2B5EF4-FFF2-40B4-BE49-F238E27FC236}">
                    <a16:creationId xmlns:a16="http://schemas.microsoft.com/office/drawing/2014/main" id="{E5EB6D48-23FF-4BF1-843A-4E633A6C79EC}"/>
                  </a:ext>
                </a:extLst>
              </p:cNvPr>
              <p:cNvSpPr txBox="1">
                <a:spLocks noRot="1" noChangeAspect="1" noMove="1" noResize="1" noEditPoints="1" noAdjustHandles="1" noChangeArrowheads="1" noChangeShapeType="1" noTextEdit="1"/>
              </p:cNvSpPr>
              <p:nvPr/>
            </p:nvSpPr>
            <p:spPr>
              <a:xfrm>
                <a:off x="451407" y="2324626"/>
                <a:ext cx="2316925" cy="452432"/>
              </a:xfrm>
              <a:prstGeom prst="rect">
                <a:avLst/>
              </a:prstGeom>
              <a:blipFill>
                <a:blip r:embed="rId2"/>
                <a:stretch>
                  <a:fillRect b="-2500"/>
                </a:stretch>
              </a:blipFill>
              <a:ln w="28575">
                <a:solidFill>
                  <a:schemeClr val="accent1">
                    <a:lumMod val="60000"/>
                    <a:lumOff val="40000"/>
                  </a:schemeClr>
                </a:solidFill>
              </a:ln>
            </p:spPr>
            <p:txBody>
              <a:bodyPr/>
              <a:lstStyle/>
              <a:p>
                <a:r>
                  <a:rPr lang="ko-KR" altLang="en-US">
                    <a:noFill/>
                  </a:rPr>
                  <a:t> </a:t>
                </a:r>
              </a:p>
            </p:txBody>
          </p:sp>
        </mc:Fallback>
      </mc:AlternateContent>
      <p:sp>
        <p:nvSpPr>
          <p:cNvPr id="22" name="설명선: 굽은 선 21">
            <a:extLst>
              <a:ext uri="{FF2B5EF4-FFF2-40B4-BE49-F238E27FC236}">
                <a16:creationId xmlns:a16="http://schemas.microsoft.com/office/drawing/2014/main" id="{830B440B-487F-43DF-9407-E9B344971FC1}"/>
              </a:ext>
            </a:extLst>
          </p:cNvPr>
          <p:cNvSpPr/>
          <p:nvPr/>
        </p:nvSpPr>
        <p:spPr>
          <a:xfrm>
            <a:off x="5143065" y="4983719"/>
            <a:ext cx="3199922" cy="619096"/>
          </a:xfrm>
          <a:prstGeom prst="borderCallout2">
            <a:avLst>
              <a:gd name="adj1" fmla="val 18750"/>
              <a:gd name="adj2" fmla="val -8333"/>
              <a:gd name="adj3" fmla="val 18750"/>
              <a:gd name="adj4" fmla="val -16667"/>
              <a:gd name="adj5" fmla="val -69962"/>
              <a:gd name="adj6" fmla="val -162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sz="1200" i="1" dirty="0">
                <a:solidFill>
                  <a:schemeClr val="tx1"/>
                </a:solidFill>
              </a:rPr>
              <a:t>값이 애매한 수치의 경우 </a:t>
            </a:r>
            <a:endParaRPr lang="en-US" altLang="ko-KR" sz="1200" i="1" dirty="0">
              <a:solidFill>
                <a:schemeClr val="tx1"/>
              </a:solidFill>
            </a:endParaRPr>
          </a:p>
          <a:p>
            <a:pPr algn="ctr">
              <a:lnSpc>
                <a:spcPct val="150000"/>
              </a:lnSpc>
            </a:pPr>
            <a:r>
              <a:rPr lang="en-US" altLang="ko-KR" sz="1200" i="1" dirty="0">
                <a:solidFill>
                  <a:schemeClr val="tx1"/>
                </a:solidFill>
                <a:sym typeface="Wingdings" panose="05000000000000000000" pitchFamily="2" charset="2"/>
              </a:rPr>
              <a:t> </a:t>
            </a:r>
            <a:r>
              <a:rPr lang="ko-KR" altLang="en-US" sz="1200" i="1" dirty="0">
                <a:solidFill>
                  <a:schemeClr val="tx1"/>
                </a:solidFill>
              </a:rPr>
              <a:t>가설검정을 병행 필요하게 됨</a:t>
            </a:r>
            <a:r>
              <a:rPr lang="en-US" altLang="ko-KR" sz="1200" i="1" dirty="0">
                <a:solidFill>
                  <a:schemeClr val="tx1"/>
                </a:solidFill>
              </a:rPr>
              <a:t>!!!!!!!!!!!</a:t>
            </a:r>
            <a:endParaRPr lang="ko-KR" altLang="en-US" sz="1200" i="1" dirty="0">
              <a:solidFill>
                <a:schemeClr val="tx1"/>
              </a:solidFill>
            </a:endParaRPr>
          </a:p>
        </p:txBody>
      </p:sp>
      <p:sp>
        <p:nvSpPr>
          <p:cNvPr id="23" name="TextBox 22">
            <a:extLst>
              <a:ext uri="{FF2B5EF4-FFF2-40B4-BE49-F238E27FC236}">
                <a16:creationId xmlns:a16="http://schemas.microsoft.com/office/drawing/2014/main" id="{0BD340FE-AB86-4460-84E4-683EC77CFC42}"/>
              </a:ext>
            </a:extLst>
          </p:cNvPr>
          <p:cNvSpPr txBox="1"/>
          <p:nvPr/>
        </p:nvSpPr>
        <p:spPr>
          <a:xfrm>
            <a:off x="5045250" y="5668866"/>
            <a:ext cx="3983375" cy="400110"/>
          </a:xfrm>
          <a:prstGeom prst="rect">
            <a:avLst/>
          </a:prstGeom>
          <a:noFill/>
        </p:spPr>
        <p:txBody>
          <a:bodyPr wrap="square" rtlCol="0">
            <a:spAutoFit/>
          </a:bodyPr>
          <a:lstStyle/>
          <a:p>
            <a:r>
              <a:rPr lang="ko-KR" altLang="en-US" sz="1000" b="1" i="1" dirty="0"/>
              <a:t>결정계수 값으로 모형 적합 판단하기는 애매</a:t>
            </a:r>
            <a:endParaRPr lang="en-US" altLang="ko-KR" sz="1000" b="1" i="1" dirty="0"/>
          </a:p>
          <a:p>
            <a:r>
              <a:rPr lang="en-US" altLang="ko-KR" sz="1000" b="1" i="1" dirty="0">
                <a:sym typeface="Wingdings" panose="05000000000000000000" pitchFamily="2" charset="2"/>
              </a:rPr>
              <a:t> t </a:t>
            </a:r>
            <a:r>
              <a:rPr lang="ko-KR" altLang="en-US" sz="1000" b="1" i="1" dirty="0">
                <a:sym typeface="Wingdings" panose="05000000000000000000" pitchFamily="2" charset="2"/>
              </a:rPr>
              <a:t>검정 </a:t>
            </a:r>
            <a:r>
              <a:rPr lang="en-US" altLang="ko-KR" sz="1000" b="1" i="1" dirty="0">
                <a:sym typeface="Wingdings" panose="05000000000000000000" pitchFamily="2" charset="2"/>
              </a:rPr>
              <a:t> p-value </a:t>
            </a:r>
            <a:r>
              <a:rPr lang="ko-KR" altLang="en-US" sz="1000" b="1" i="1" dirty="0">
                <a:sym typeface="Wingdings" panose="05000000000000000000" pitchFamily="2" charset="2"/>
              </a:rPr>
              <a:t>판단</a:t>
            </a:r>
            <a:endParaRPr lang="ko-KR" altLang="en-US" sz="1000" b="1" i="1" dirty="0"/>
          </a:p>
        </p:txBody>
      </p:sp>
      <p:sp>
        <p:nvSpPr>
          <p:cNvPr id="5" name="직사각형 4">
            <a:extLst>
              <a:ext uri="{FF2B5EF4-FFF2-40B4-BE49-F238E27FC236}">
                <a16:creationId xmlns:a16="http://schemas.microsoft.com/office/drawing/2014/main" id="{52D29B8A-B84B-4080-96D4-95202A30F0E6}"/>
              </a:ext>
            </a:extLst>
          </p:cNvPr>
          <p:cNvSpPr/>
          <p:nvPr/>
        </p:nvSpPr>
        <p:spPr>
          <a:xfrm>
            <a:off x="304800" y="6285225"/>
            <a:ext cx="4572000" cy="369332"/>
          </a:xfrm>
          <a:prstGeom prst="rect">
            <a:avLst/>
          </a:prstGeom>
        </p:spPr>
        <p:txBody>
          <a:bodyPr>
            <a:spAutoFit/>
          </a:bodyPr>
          <a:lstStyle/>
          <a:p>
            <a:r>
              <a:rPr lang="ko-KR" altLang="en-US" dirty="0">
                <a:solidFill>
                  <a:srgbClr val="333333"/>
                </a:solidFill>
                <a:latin typeface="Noto Sans KR"/>
              </a:rPr>
              <a:t> </a:t>
            </a:r>
            <a:r>
              <a:rPr lang="ko-KR" altLang="en-US" sz="1200" b="1" i="1" dirty="0">
                <a:solidFill>
                  <a:srgbClr val="333333"/>
                </a:solidFill>
                <a:latin typeface="Noto Sans KR"/>
              </a:rPr>
              <a:t>단순회귀</a:t>
            </a:r>
            <a:r>
              <a:rPr lang="ko-KR" altLang="en-US" sz="1200" i="1" dirty="0">
                <a:solidFill>
                  <a:srgbClr val="333333"/>
                </a:solidFill>
                <a:latin typeface="Noto Sans KR"/>
              </a:rPr>
              <a:t>의 경우  상관계수의  제곱 </a:t>
            </a:r>
            <a:r>
              <a:rPr lang="en-US" altLang="ko-KR" sz="1200" i="1" dirty="0">
                <a:solidFill>
                  <a:srgbClr val="333333"/>
                </a:solidFill>
                <a:latin typeface="Noto Sans KR"/>
              </a:rPr>
              <a:t>= </a:t>
            </a:r>
            <a:r>
              <a:rPr lang="ko-KR" altLang="en-US" sz="1200" i="1" dirty="0">
                <a:solidFill>
                  <a:srgbClr val="333333"/>
                </a:solidFill>
                <a:latin typeface="Noto Sans KR"/>
              </a:rPr>
              <a:t>결정계수</a:t>
            </a:r>
            <a:endParaRPr lang="ko-KR" altLang="en-US" sz="1200" i="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E198F7-47DB-49C9-B43E-901D982E946F}"/>
                  </a:ext>
                </a:extLst>
              </p:cNvPr>
              <p:cNvSpPr txBox="1"/>
              <p:nvPr/>
            </p:nvSpPr>
            <p:spPr>
              <a:xfrm>
                <a:off x="451407" y="1745028"/>
                <a:ext cx="2591336" cy="508473"/>
              </a:xfrm>
              <a:prstGeom prst="rect">
                <a:avLst/>
              </a:prstGeom>
              <a:solidFill>
                <a:schemeClr val="accent1">
                  <a:lumMod val="20000"/>
                  <a:lumOff val="80000"/>
                </a:schemeClr>
              </a:solidFill>
              <a:ln>
                <a:solidFill>
                  <a:schemeClr val="tx2">
                    <a:lumMod val="60000"/>
                    <a:lumOff val="40000"/>
                  </a:schemeClr>
                </a:solidFill>
              </a:ln>
            </p:spPr>
            <p:txBody>
              <a:bodyPr wrap="square" rtlCol="0">
                <a:spAutoFit/>
              </a:bodyPr>
              <a:lstStyle/>
              <a:p>
                <a14:m>
                  <m:oMath xmlns:m="http://schemas.openxmlformats.org/officeDocument/2006/math">
                    <m:sSup>
                      <m:sSupPr>
                        <m:ctrlPr>
                          <a:rPr lang="en-US" altLang="ko-KR" sz="1400" i="1" smtClean="0">
                            <a:latin typeface="Cambria Math" panose="02040503050406030204" pitchFamily="18" charset="0"/>
                          </a:rPr>
                        </m:ctrlPr>
                      </m:sSupPr>
                      <m:e>
                        <m:r>
                          <a:rPr lang="en-US" altLang="ko-KR" sz="1400" b="0" i="1" smtClean="0">
                            <a:latin typeface="Cambria Math" panose="02040503050406030204" pitchFamily="18" charset="0"/>
                          </a:rPr>
                          <m:t>𝑅</m:t>
                        </m:r>
                      </m:e>
                      <m:sup>
                        <m:r>
                          <a:rPr lang="en-US" altLang="ko-KR" sz="1400" b="0" i="1" smtClean="0">
                            <a:latin typeface="Cambria Math" panose="02040503050406030204" pitchFamily="18" charset="0"/>
                          </a:rPr>
                          <m:t>2</m:t>
                        </m:r>
                      </m:sup>
                    </m:sSup>
                  </m:oMath>
                </a14:m>
                <a:r>
                  <a:rPr lang="ko-KR" altLang="en-US" sz="1400" dirty="0"/>
                  <a:t> </a:t>
                </a:r>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𝑆𝑆𝑅</m:t>
                        </m:r>
                      </m:num>
                      <m:den>
                        <m:r>
                          <a:rPr lang="en-US" altLang="ko-KR" sz="1400" b="0" i="1" smtClean="0">
                            <a:latin typeface="Cambria Math" panose="02040503050406030204" pitchFamily="18" charset="0"/>
                          </a:rPr>
                          <m:t>𝑆𝑆𝑇</m:t>
                        </m:r>
                      </m:den>
                    </m:f>
                  </m:oMath>
                </a14:m>
                <a:r>
                  <a:rPr lang="en-US" altLang="ko-KR" sz="1400" dirty="0"/>
                  <a:t> =1 -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𝑆𝑆𝐸</m:t>
                        </m:r>
                        <m:r>
                          <a:rPr lang="en-US" altLang="ko-KR" sz="1400" b="0" i="1" smtClean="0">
                            <a:latin typeface="Cambria Math" panose="02040503050406030204" pitchFamily="18" charset="0"/>
                          </a:rPr>
                          <m:t> </m:t>
                        </m:r>
                      </m:num>
                      <m:den>
                        <m:r>
                          <a:rPr lang="en-US" altLang="ko-KR" sz="1400" b="0" i="1" smtClean="0">
                            <a:latin typeface="Cambria Math" panose="02040503050406030204" pitchFamily="18" charset="0"/>
                          </a:rPr>
                          <m:t>𝑆𝑆𝑇</m:t>
                        </m:r>
                      </m:den>
                    </m:f>
                  </m:oMath>
                </a14:m>
                <a:r>
                  <a:rPr lang="ko-KR" altLang="en-US" sz="1400" dirty="0"/>
                  <a:t>  </a:t>
                </a:r>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nary>
                          <m:naryPr>
                            <m:chr m:val="∑"/>
                            <m:subHide m:val="on"/>
                            <m:supHide m:val="on"/>
                            <m:ctrlPr>
                              <a:rPr lang="en-US" altLang="ko-KR" sz="1400" i="1" smtClean="0">
                                <a:latin typeface="Cambria Math" panose="02040503050406030204" pitchFamily="18" charset="0"/>
                              </a:rPr>
                            </m:ctrlPr>
                          </m:naryPr>
                          <m:sub/>
                          <m:sup/>
                          <m:e>
                            <m:sSup>
                              <m:sSupPr>
                                <m:ctrlPr>
                                  <a:rPr lang="en-US" altLang="ko-KR" sz="1400" i="1" smtClean="0">
                                    <a:latin typeface="Cambria Math" panose="02040503050406030204" pitchFamily="18" charset="0"/>
                                  </a:rPr>
                                </m:ctrlPr>
                              </m:sSupPr>
                              <m:e>
                                <m:r>
                                  <a:rPr lang="en-US" altLang="ko-KR" sz="1400" b="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𝑌</m:t>
                                        </m:r>
                                      </m:e>
                                    </m:acc>
                                  </m:e>
                                  <m:sub>
                                    <m:r>
                                      <a:rPr lang="en-US" altLang="ko-KR" sz="1400" b="0" i="1" smtClean="0">
                                        <a:latin typeface="Cambria Math" panose="02040503050406030204" pitchFamily="18" charset="0"/>
                                      </a:rPr>
                                      <m:t>𝑖</m:t>
                                    </m:r>
                                  </m:sub>
                                </m:sSub>
                                <m:r>
                                  <a:rPr lang="en-US" altLang="ko-KR" sz="1400" b="0" i="1" smtClean="0">
                                    <a:latin typeface="Cambria Math" panose="02040503050406030204" pitchFamily="18" charset="0"/>
                                  </a:rPr>
                                  <m:t> − </m:t>
                                </m:r>
                                <m:bar>
                                  <m:barPr>
                                    <m:pos m:val="top"/>
                                    <m:ctrlPr>
                                      <a:rPr lang="en-US" altLang="ko-KR" sz="1400" b="0" i="1" smtClean="0">
                                        <a:latin typeface="Cambria Math" panose="02040503050406030204" pitchFamily="18" charset="0"/>
                                      </a:rPr>
                                    </m:ctrlPr>
                                  </m:barPr>
                                  <m:e>
                                    <m:r>
                                      <a:rPr lang="en-US" altLang="ko-KR" sz="1400" b="0" i="1" smtClean="0">
                                        <a:latin typeface="Cambria Math" panose="02040503050406030204" pitchFamily="18" charset="0"/>
                                      </a:rPr>
                                      <m:t>𝑌</m:t>
                                    </m:r>
                                  </m:e>
                                </m:bar>
                                <m:r>
                                  <a:rPr lang="en-US" altLang="ko-KR" sz="1400" b="0" i="1" smtClean="0">
                                    <a:latin typeface="Cambria Math" panose="02040503050406030204" pitchFamily="18" charset="0"/>
                                  </a:rPr>
                                  <m:t>)</m:t>
                                </m:r>
                              </m:e>
                              <m:sup>
                                <m:r>
                                  <a:rPr lang="en-US" altLang="ko-KR" sz="1400" b="0" i="1" smtClean="0">
                                    <a:latin typeface="Cambria Math" panose="02040503050406030204" pitchFamily="18" charset="0"/>
                                  </a:rPr>
                                  <m:t>2</m:t>
                                </m:r>
                              </m:sup>
                            </m:sSup>
                          </m:e>
                        </m:nary>
                      </m:num>
                      <m:den>
                        <m:nary>
                          <m:naryPr>
                            <m:chr m:val="∑"/>
                            <m:subHide m:val="on"/>
                            <m:supHide m:val="on"/>
                            <m:ctrlPr>
                              <a:rPr lang="en-US" altLang="ko-KR" sz="1400" i="1" smtClean="0">
                                <a:latin typeface="Cambria Math" panose="02040503050406030204" pitchFamily="18" charset="0"/>
                              </a:rPr>
                            </m:ctrlPr>
                          </m:naryPr>
                          <m:sub/>
                          <m:sup/>
                          <m:e>
                            <m:sSup>
                              <m:sSupPr>
                                <m:ctrlPr>
                                  <a:rPr lang="en-US" altLang="ko-KR" sz="1400" i="1" smtClean="0">
                                    <a:latin typeface="Cambria Math" panose="02040503050406030204" pitchFamily="18" charset="0"/>
                                  </a:rPr>
                                </m:ctrlPr>
                              </m:sSupPr>
                              <m:e>
                                <m:r>
                                  <a:rPr lang="en-US" altLang="ko-KR" sz="1400" b="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𝑌</m:t>
                                    </m:r>
                                  </m:e>
                                  <m:sub>
                                    <m:r>
                                      <a:rPr lang="en-US" altLang="ko-KR" sz="1400" b="0" i="1" smtClean="0">
                                        <a:latin typeface="Cambria Math" panose="02040503050406030204" pitchFamily="18" charset="0"/>
                                      </a:rPr>
                                      <m:t>𝑖</m:t>
                                    </m:r>
                                  </m:sub>
                                </m:sSub>
                                <m:r>
                                  <a:rPr lang="en-US" altLang="ko-KR" sz="1400" b="0" i="1" smtClean="0">
                                    <a:latin typeface="Cambria Math" panose="02040503050406030204" pitchFamily="18" charset="0"/>
                                  </a:rPr>
                                  <m:t> − </m:t>
                                </m:r>
                                <m:bar>
                                  <m:barPr>
                                    <m:pos m:val="top"/>
                                    <m:ctrlPr>
                                      <a:rPr lang="en-US" altLang="ko-KR" sz="1400" b="0" i="1" smtClean="0">
                                        <a:latin typeface="Cambria Math" panose="02040503050406030204" pitchFamily="18" charset="0"/>
                                      </a:rPr>
                                    </m:ctrlPr>
                                  </m:barPr>
                                  <m:e>
                                    <m:r>
                                      <a:rPr lang="en-US" altLang="ko-KR" sz="1400" b="0" i="1" smtClean="0">
                                        <a:latin typeface="Cambria Math" panose="02040503050406030204" pitchFamily="18" charset="0"/>
                                      </a:rPr>
                                      <m:t>𝑌</m:t>
                                    </m:r>
                                    <m:r>
                                      <a:rPr lang="en-US" altLang="ko-KR" sz="1400" b="0" i="1" smtClean="0">
                                        <a:latin typeface="Cambria Math" panose="02040503050406030204" pitchFamily="18" charset="0"/>
                                      </a:rPr>
                                      <m:t>)</m:t>
                                    </m:r>
                                  </m:e>
                                </m:bar>
                              </m:e>
                              <m:sup>
                                <m:r>
                                  <a:rPr lang="en-US" altLang="ko-KR" sz="1400" b="0" i="1" smtClean="0">
                                    <a:latin typeface="Cambria Math" panose="02040503050406030204" pitchFamily="18" charset="0"/>
                                  </a:rPr>
                                  <m:t>2</m:t>
                                </m:r>
                              </m:sup>
                            </m:sSup>
                          </m:e>
                        </m:nary>
                      </m:den>
                    </m:f>
                  </m:oMath>
                </a14:m>
                <a:r>
                  <a:rPr lang="en-US" altLang="ko-KR" sz="1400" dirty="0"/>
                  <a:t> </a:t>
                </a:r>
                <a:endParaRPr lang="ko-KR" altLang="en-US" sz="1400" dirty="0"/>
              </a:p>
            </p:txBody>
          </p:sp>
        </mc:Choice>
        <mc:Fallback xmlns="">
          <p:sp>
            <p:nvSpPr>
              <p:cNvPr id="10" name="TextBox 9">
                <a:extLst>
                  <a:ext uri="{FF2B5EF4-FFF2-40B4-BE49-F238E27FC236}">
                    <a16:creationId xmlns:a16="http://schemas.microsoft.com/office/drawing/2014/main" id="{FFE198F7-47DB-49C9-B43E-901D982E946F}"/>
                  </a:ext>
                </a:extLst>
              </p:cNvPr>
              <p:cNvSpPr txBox="1">
                <a:spLocks noRot="1" noChangeAspect="1" noMove="1" noResize="1" noEditPoints="1" noAdjustHandles="1" noChangeArrowheads="1" noChangeShapeType="1" noTextEdit="1"/>
              </p:cNvSpPr>
              <p:nvPr/>
            </p:nvSpPr>
            <p:spPr>
              <a:xfrm>
                <a:off x="451407" y="1745028"/>
                <a:ext cx="2591336" cy="508473"/>
              </a:xfrm>
              <a:prstGeom prst="rect">
                <a:avLst/>
              </a:prstGeom>
              <a:blipFill>
                <a:blip r:embed="rId3"/>
                <a:stretch>
                  <a:fillRect t="-34884" b="-66279"/>
                </a:stretch>
              </a:blipFill>
              <a:ln>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FE577F-BA8E-44E4-9715-2C3C96E71DE0}"/>
                  </a:ext>
                </a:extLst>
              </p:cNvPr>
              <p:cNvSpPr txBox="1"/>
              <p:nvPr/>
            </p:nvSpPr>
            <p:spPr>
              <a:xfrm>
                <a:off x="4722166" y="1899189"/>
                <a:ext cx="2314772" cy="425437"/>
              </a:xfrm>
              <a:prstGeom prst="rect">
                <a:avLst/>
              </a:prstGeom>
              <a:solidFill>
                <a:schemeClr val="accent1">
                  <a:lumMod val="20000"/>
                  <a:lumOff val="80000"/>
                </a:schemeClr>
              </a:solidFill>
              <a:ln w="19050">
                <a:solidFill>
                  <a:schemeClr val="tx2">
                    <a:lumMod val="60000"/>
                    <a:lumOff val="40000"/>
                  </a:schemeClr>
                </a:solidFill>
              </a:ln>
            </p:spPr>
            <p:txBody>
              <a:bodyPr wrap="square" rtlCol="0">
                <a:spAutoFit/>
              </a:bodyPr>
              <a:lstStyle/>
              <a:p>
                <a14:m>
                  <m:oMath xmlns:m="http://schemas.openxmlformats.org/officeDocument/2006/math">
                    <m:sSubSup>
                      <m:sSubSupPr>
                        <m:ctrlPr>
                          <a:rPr lang="en-US" altLang="ko-KR" sz="1400" i="1" smtClean="0">
                            <a:latin typeface="Cambria Math" panose="02040503050406030204" pitchFamily="18" charset="0"/>
                          </a:rPr>
                        </m:ctrlPr>
                      </m:sSubSupPr>
                      <m:e>
                        <m:r>
                          <a:rPr lang="en-US" altLang="ko-KR" sz="1400" b="0" i="1" smtClean="0">
                            <a:latin typeface="Cambria Math" panose="02040503050406030204" pitchFamily="18" charset="0"/>
                          </a:rPr>
                          <m:t>𝑅</m:t>
                        </m:r>
                      </m:e>
                      <m:sub>
                        <m:r>
                          <a:rPr lang="en-US" altLang="ko-KR" sz="1400" b="0" i="1" smtClean="0">
                            <a:latin typeface="Cambria Math" panose="02040503050406030204" pitchFamily="18" charset="0"/>
                          </a:rPr>
                          <m:t>𝑎𝑑𝑗</m:t>
                        </m:r>
                      </m:sub>
                      <m:sup>
                        <m:r>
                          <a:rPr lang="en-US" altLang="ko-KR" sz="1400" b="0" i="1" smtClean="0">
                            <a:latin typeface="Cambria Math" panose="02040503050406030204" pitchFamily="18" charset="0"/>
                          </a:rPr>
                          <m:t>2</m:t>
                        </m:r>
                      </m:sup>
                    </m:sSubSup>
                  </m:oMath>
                </a14:m>
                <a:r>
                  <a:rPr lang="ko-KR" altLang="en-US" sz="1400" dirty="0"/>
                  <a:t> </a:t>
                </a:r>
                <a:r>
                  <a:rPr lang="en-US" altLang="ko-KR" sz="1400" dirty="0"/>
                  <a:t>= 1-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𝑛</m:t>
                        </m:r>
                        <m:r>
                          <a:rPr lang="en-US" altLang="ko-KR" sz="1400" b="0" i="1" smtClean="0">
                            <a:latin typeface="Cambria Math" panose="02040503050406030204" pitchFamily="18" charset="0"/>
                          </a:rPr>
                          <m:t>−1</m:t>
                        </m:r>
                      </m:num>
                      <m:den>
                        <m:r>
                          <a:rPr lang="en-US" altLang="ko-KR" sz="1400" b="0" i="1" smtClean="0">
                            <a:latin typeface="Cambria Math" panose="02040503050406030204" pitchFamily="18" charset="0"/>
                          </a:rPr>
                          <m:t>𝑛</m:t>
                        </m:r>
                        <m:r>
                          <a:rPr lang="en-US" altLang="ko-KR" sz="1400" b="0" i="1" smtClean="0">
                            <a:latin typeface="Cambria Math" panose="02040503050406030204" pitchFamily="18" charset="0"/>
                          </a:rPr>
                          <m:t> − (</m:t>
                        </m:r>
                        <m:r>
                          <a:rPr lang="en-US" altLang="ko-KR" sz="1400" b="0" i="1" smtClean="0">
                            <a:latin typeface="Cambria Math" panose="02040503050406030204" pitchFamily="18" charset="0"/>
                          </a:rPr>
                          <m:t>𝑘</m:t>
                        </m:r>
                        <m:r>
                          <a:rPr lang="en-US" altLang="ko-KR" sz="1400" b="0" i="1" smtClean="0">
                            <a:latin typeface="Cambria Math" panose="02040503050406030204" pitchFamily="18" charset="0"/>
                          </a:rPr>
                          <m:t>+1)</m:t>
                        </m:r>
                      </m:den>
                    </m:f>
                  </m:oMath>
                </a14:m>
                <a:r>
                  <a:rPr lang="en-US" altLang="ko-KR" sz="1400" dirty="0"/>
                  <a:t>] </a:t>
                </a:r>
                <a14:m>
                  <m:oMath xmlns:m="http://schemas.openxmlformats.org/officeDocument/2006/math">
                    <m:f>
                      <m:fPr>
                        <m:ctrlPr>
                          <a:rPr lang="en-US" altLang="ko-KR" sz="1400" i="1">
                            <a:latin typeface="Cambria Math" panose="02040503050406030204" pitchFamily="18" charset="0"/>
                          </a:rPr>
                        </m:ctrlPr>
                      </m:fPr>
                      <m:num>
                        <m:r>
                          <a:rPr lang="en-US" altLang="ko-KR" sz="1400" i="1">
                            <a:latin typeface="Cambria Math" panose="02040503050406030204" pitchFamily="18" charset="0"/>
                          </a:rPr>
                          <m:t>𝑆𝑆𝐸</m:t>
                        </m:r>
                      </m:num>
                      <m:den>
                        <m:r>
                          <a:rPr lang="en-US" altLang="ko-KR" sz="1400" i="1">
                            <a:latin typeface="Cambria Math" panose="02040503050406030204" pitchFamily="18" charset="0"/>
                          </a:rPr>
                          <m:t>𝑆𝑆𝑇</m:t>
                        </m:r>
                      </m:den>
                    </m:f>
                  </m:oMath>
                </a14:m>
                <a:endParaRPr lang="ko-KR" altLang="en-US" sz="1400" dirty="0"/>
              </a:p>
            </p:txBody>
          </p:sp>
        </mc:Choice>
        <mc:Fallback xmlns="">
          <p:sp>
            <p:nvSpPr>
              <p:cNvPr id="11" name="TextBox 10">
                <a:extLst>
                  <a:ext uri="{FF2B5EF4-FFF2-40B4-BE49-F238E27FC236}">
                    <a16:creationId xmlns:a16="http://schemas.microsoft.com/office/drawing/2014/main" id="{3CFE577F-BA8E-44E4-9715-2C3C96E71DE0}"/>
                  </a:ext>
                </a:extLst>
              </p:cNvPr>
              <p:cNvSpPr txBox="1">
                <a:spLocks noRot="1" noChangeAspect="1" noMove="1" noResize="1" noEditPoints="1" noAdjustHandles="1" noChangeArrowheads="1" noChangeShapeType="1" noTextEdit="1"/>
              </p:cNvSpPr>
              <p:nvPr/>
            </p:nvSpPr>
            <p:spPr>
              <a:xfrm>
                <a:off x="4722166" y="1899189"/>
                <a:ext cx="2314772" cy="425437"/>
              </a:xfrm>
              <a:prstGeom prst="rect">
                <a:avLst/>
              </a:prstGeom>
              <a:blipFill>
                <a:blip r:embed="rId4"/>
                <a:stretch>
                  <a:fillRect b="-2778"/>
                </a:stretch>
              </a:blipFill>
              <a:ln w="19050">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F3DF68-2818-46EF-8644-7D39E5665FF7}"/>
                  </a:ext>
                </a:extLst>
              </p:cNvPr>
              <p:cNvSpPr txBox="1"/>
              <p:nvPr/>
            </p:nvSpPr>
            <p:spPr>
              <a:xfrm>
                <a:off x="7327743" y="1863624"/>
                <a:ext cx="1324218" cy="415627"/>
              </a:xfrm>
              <a:prstGeom prst="rect">
                <a:avLst/>
              </a:prstGeom>
              <a:noFill/>
              <a:ln w="28575">
                <a:solidFill>
                  <a:srgbClr val="C00000"/>
                </a:solidFill>
              </a:ln>
            </p:spPr>
            <p:txBody>
              <a:bodyPr wrap="square" rtlCol="0">
                <a:spAutoFit/>
              </a:bodyPr>
              <a:lstStyle/>
              <a:p>
                <a14:m>
                  <m:oMath xmlns:m="http://schemas.openxmlformats.org/officeDocument/2006/math">
                    <m:sSubSup>
                      <m:sSubSupPr>
                        <m:ctrlPr>
                          <a:rPr lang="en-US" altLang="ko-KR" i="1" smtClean="0">
                            <a:latin typeface="Cambria Math" panose="02040503050406030204" pitchFamily="18" charset="0"/>
                          </a:rPr>
                        </m:ctrlPr>
                      </m:sSubSupPr>
                      <m:e>
                        <m:sSup>
                          <m:sSupPr>
                            <m:ctrlPr>
                              <a:rPr lang="en-US" altLang="ko-KR" i="1">
                                <a:latin typeface="Cambria Math" panose="02040503050406030204" pitchFamily="18" charset="0"/>
                              </a:rPr>
                            </m:ctrlPr>
                          </m:sSupPr>
                          <m:e>
                            <m:r>
                              <a:rPr lang="en-US" altLang="ko-KR" i="1">
                                <a:latin typeface="Cambria Math" panose="02040503050406030204" pitchFamily="18" charset="0"/>
                              </a:rPr>
                              <m:t>𝑅</m:t>
                            </m:r>
                          </m:e>
                          <m:sup>
                            <m:r>
                              <a:rPr lang="en-US" altLang="ko-KR" i="1">
                                <a:latin typeface="Cambria Math" panose="02040503050406030204" pitchFamily="18" charset="0"/>
                              </a:rPr>
                              <m:t>2</m:t>
                            </m:r>
                          </m:sup>
                        </m:sSup>
                        <m:r>
                          <a:rPr lang="en-US" altLang="ko-KR" b="0" i="1" smtClean="0">
                            <a:latin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 </m:t>
                        </m:r>
                        <m:r>
                          <a:rPr lang="en-US" altLang="ko-KR" i="1">
                            <a:latin typeface="Cambria Math" panose="02040503050406030204" pitchFamily="18" charset="0"/>
                          </a:rPr>
                          <m:t>𝑅</m:t>
                        </m:r>
                      </m:e>
                      <m:sub>
                        <m:r>
                          <a:rPr lang="en-US" altLang="ko-KR" i="1">
                            <a:latin typeface="Cambria Math" panose="02040503050406030204" pitchFamily="18" charset="0"/>
                          </a:rPr>
                          <m:t>𝑎𝑑𝑗</m:t>
                        </m:r>
                      </m:sub>
                      <m:sup>
                        <m:r>
                          <a:rPr lang="en-US" altLang="ko-KR" i="1">
                            <a:latin typeface="Cambria Math" panose="02040503050406030204" pitchFamily="18" charset="0"/>
                          </a:rPr>
                          <m:t>2</m:t>
                        </m:r>
                      </m:sup>
                    </m:sSubSup>
                  </m:oMath>
                </a14:m>
                <a:r>
                  <a:rPr lang="ko-KR" altLang="en-US" dirty="0"/>
                  <a:t> </a:t>
                </a:r>
              </a:p>
            </p:txBody>
          </p:sp>
        </mc:Choice>
        <mc:Fallback xmlns="">
          <p:sp>
            <p:nvSpPr>
              <p:cNvPr id="13" name="TextBox 12">
                <a:extLst>
                  <a:ext uri="{FF2B5EF4-FFF2-40B4-BE49-F238E27FC236}">
                    <a16:creationId xmlns:a16="http://schemas.microsoft.com/office/drawing/2014/main" id="{FAF3DF68-2818-46EF-8644-7D39E5665FF7}"/>
                  </a:ext>
                </a:extLst>
              </p:cNvPr>
              <p:cNvSpPr txBox="1">
                <a:spLocks noRot="1" noChangeAspect="1" noMove="1" noResize="1" noEditPoints="1" noAdjustHandles="1" noChangeArrowheads="1" noChangeShapeType="1" noTextEdit="1"/>
              </p:cNvSpPr>
              <p:nvPr/>
            </p:nvSpPr>
            <p:spPr>
              <a:xfrm>
                <a:off x="7327743" y="1863624"/>
                <a:ext cx="1324218" cy="415627"/>
              </a:xfrm>
              <a:prstGeom prst="rect">
                <a:avLst/>
              </a:prstGeom>
              <a:blipFill>
                <a:blip r:embed="rId5"/>
                <a:stretch>
                  <a:fillRect b="-2740"/>
                </a:stretch>
              </a:blipFill>
              <a:ln w="28575">
                <a:solidFill>
                  <a:srgbClr val="C00000"/>
                </a:solidFill>
              </a:ln>
            </p:spPr>
            <p:txBody>
              <a:bodyPr/>
              <a:lstStyle/>
              <a:p>
                <a:r>
                  <a:rPr lang="ko-KR" altLang="en-US">
                    <a:noFill/>
                  </a:rPr>
                  <a:t> </a:t>
                </a:r>
              </a:p>
            </p:txBody>
          </p:sp>
        </mc:Fallback>
      </mc:AlternateContent>
      <p:sp>
        <p:nvSpPr>
          <p:cNvPr id="21" name="직사각형 20">
            <a:extLst>
              <a:ext uri="{FF2B5EF4-FFF2-40B4-BE49-F238E27FC236}">
                <a16:creationId xmlns:a16="http://schemas.microsoft.com/office/drawing/2014/main" id="{1020A107-0473-4568-9989-EEAEC5927C74}"/>
              </a:ext>
            </a:extLst>
          </p:cNvPr>
          <p:cNvSpPr/>
          <p:nvPr/>
        </p:nvSpPr>
        <p:spPr>
          <a:xfrm>
            <a:off x="339048" y="962274"/>
            <a:ext cx="1723549" cy="276999"/>
          </a:xfrm>
          <a:prstGeom prst="rect">
            <a:avLst/>
          </a:prstGeom>
          <a:solidFill>
            <a:schemeClr val="accent1">
              <a:lumMod val="20000"/>
              <a:lumOff val="80000"/>
            </a:schemeClr>
          </a:solidFill>
          <a:ln>
            <a:solidFill>
              <a:schemeClr val="tx1"/>
            </a:solidFill>
          </a:ln>
        </p:spPr>
        <p:txBody>
          <a:bodyPr wrap="none">
            <a:spAutoFit/>
          </a:bodyPr>
          <a:lstStyle/>
          <a:p>
            <a:pPr fontAlgn="base"/>
            <a:r>
              <a:rPr lang="en-US" altLang="ko-KR" sz="1200" b="1" dirty="0"/>
              <a:t>6.  </a:t>
            </a:r>
            <a:r>
              <a:rPr lang="ko-KR" altLang="en-US" sz="1200" b="1" dirty="0"/>
              <a:t>최종 회귀모형 결정 </a:t>
            </a:r>
            <a:endParaRPr lang="ko-KR" altLang="en-US" sz="1200" dirty="0"/>
          </a:p>
        </p:txBody>
      </p:sp>
      <p:sp>
        <p:nvSpPr>
          <p:cNvPr id="24" name="직사각형 23">
            <a:extLst>
              <a:ext uri="{FF2B5EF4-FFF2-40B4-BE49-F238E27FC236}">
                <a16:creationId xmlns:a16="http://schemas.microsoft.com/office/drawing/2014/main" id="{199F00FE-2FAE-4DAD-9648-1668A298E93B}"/>
              </a:ext>
            </a:extLst>
          </p:cNvPr>
          <p:cNvSpPr/>
          <p:nvPr/>
        </p:nvSpPr>
        <p:spPr>
          <a:xfrm>
            <a:off x="2350350" y="984428"/>
            <a:ext cx="5811829" cy="415498"/>
          </a:xfrm>
          <a:prstGeom prst="rect">
            <a:avLst/>
          </a:prstGeom>
        </p:spPr>
        <p:txBody>
          <a:bodyPr wrap="square">
            <a:spAutoFit/>
          </a:bodyPr>
          <a:lstStyle/>
          <a:p>
            <a:pPr marL="428625" indent="-428625" fontAlgn="base">
              <a:buFont typeface="Wingdings" panose="05000000000000000000" pitchFamily="2" charset="2"/>
              <a:buChar char="Ø"/>
            </a:pPr>
            <a:r>
              <a:rPr lang="ko-KR" altLang="en-US" sz="1050" b="1" i="1" dirty="0">
                <a:solidFill>
                  <a:srgbClr val="FF0000"/>
                </a:solidFill>
              </a:rPr>
              <a:t>모델 결정 후 </a:t>
            </a:r>
            <a:r>
              <a:rPr lang="en-US" altLang="ko-KR" sz="1050" b="1" i="1" dirty="0">
                <a:solidFill>
                  <a:srgbClr val="FF0000"/>
                </a:solidFill>
              </a:rPr>
              <a:t>: </a:t>
            </a:r>
            <a:r>
              <a:rPr lang="ko-KR" altLang="en-US" sz="1050" b="1" i="1" dirty="0">
                <a:solidFill>
                  <a:srgbClr val="FF0000"/>
                </a:solidFill>
              </a:rPr>
              <a:t>데이터 분할을 통한 검정 </a:t>
            </a:r>
            <a:r>
              <a:rPr lang="en-US" altLang="ko-KR" sz="1050" b="1" i="1" dirty="0">
                <a:solidFill>
                  <a:srgbClr val="FF0000"/>
                </a:solidFill>
                <a:sym typeface="Wingdings" panose="05000000000000000000" pitchFamily="2" charset="2"/>
              </a:rPr>
              <a:t> </a:t>
            </a:r>
            <a:r>
              <a:rPr lang="ko-KR" altLang="en-US" sz="1050" b="1" i="1" dirty="0">
                <a:solidFill>
                  <a:srgbClr val="FF0000"/>
                </a:solidFill>
              </a:rPr>
              <a:t>예측</a:t>
            </a:r>
            <a:r>
              <a:rPr lang="en-US" altLang="ko-KR" sz="1050" b="1" i="1" dirty="0">
                <a:solidFill>
                  <a:srgbClr val="FF0000"/>
                </a:solidFill>
              </a:rPr>
              <a:t> </a:t>
            </a:r>
            <a:r>
              <a:rPr lang="ko-KR" altLang="en-US" sz="1050" b="1" i="1" dirty="0">
                <a:solidFill>
                  <a:srgbClr val="FF0000"/>
                </a:solidFill>
              </a:rPr>
              <a:t>모델에 활용</a:t>
            </a:r>
            <a:endParaRPr lang="en-US" altLang="ko-KR" sz="1050" b="1" i="1" dirty="0">
              <a:solidFill>
                <a:srgbClr val="FF0000"/>
              </a:solidFill>
            </a:endParaRPr>
          </a:p>
          <a:p>
            <a:pPr marL="428625" indent="-428625" fontAlgn="base">
              <a:buFont typeface="Wingdings" panose="05000000000000000000" pitchFamily="2" charset="2"/>
              <a:buChar char="Ø"/>
            </a:pPr>
            <a:r>
              <a:rPr lang="ko-KR" altLang="en-US" sz="1050" b="1" i="1" dirty="0">
                <a:solidFill>
                  <a:srgbClr val="FF0000"/>
                </a:solidFill>
              </a:rPr>
              <a:t>추정</a:t>
            </a:r>
            <a:r>
              <a:rPr lang="en-US" altLang="ko-KR" sz="1050" b="1" i="1" dirty="0">
                <a:solidFill>
                  <a:srgbClr val="FF0000"/>
                </a:solidFill>
              </a:rPr>
              <a:t>(</a:t>
            </a:r>
            <a:r>
              <a:rPr lang="ko-KR" altLang="en-US" sz="1050" b="1" i="1" dirty="0" err="1">
                <a:solidFill>
                  <a:srgbClr val="FF0000"/>
                </a:solidFill>
              </a:rPr>
              <a:t>표본통계량을</a:t>
            </a:r>
            <a:r>
              <a:rPr lang="ko-KR" altLang="en-US" sz="1050" b="1" i="1" dirty="0">
                <a:solidFill>
                  <a:srgbClr val="FF0000"/>
                </a:solidFill>
              </a:rPr>
              <a:t> 가지고 모집단 </a:t>
            </a:r>
            <a:r>
              <a:rPr lang="ko-KR" altLang="en-US" sz="1050" b="1" i="1" dirty="0" err="1">
                <a:solidFill>
                  <a:srgbClr val="FF0000"/>
                </a:solidFill>
              </a:rPr>
              <a:t>모수</a:t>
            </a:r>
            <a:r>
              <a:rPr lang="ko-KR" altLang="en-US" sz="1050" b="1" i="1" dirty="0">
                <a:solidFill>
                  <a:srgbClr val="FF0000"/>
                </a:solidFill>
              </a:rPr>
              <a:t> 값을 추측하는 과정 </a:t>
            </a:r>
            <a:r>
              <a:rPr lang="en-US" altLang="ko-KR" sz="1050" b="1" i="1" dirty="0">
                <a:solidFill>
                  <a:srgbClr val="FF0000"/>
                </a:solidFill>
              </a:rPr>
              <a:t>)</a:t>
            </a:r>
            <a:r>
              <a:rPr lang="ko-KR" altLang="en-US" sz="1050" b="1" i="1" dirty="0">
                <a:solidFill>
                  <a:srgbClr val="FF0000"/>
                </a:solidFill>
              </a:rPr>
              <a:t>등 활용</a:t>
            </a:r>
            <a:endParaRPr lang="ko-KR" altLang="en-US" sz="1050" i="1" dirty="0">
              <a:solidFill>
                <a:srgbClr val="FF0000"/>
              </a:solidFill>
            </a:endParaRPr>
          </a:p>
        </p:txBody>
      </p:sp>
      <p:sp>
        <p:nvSpPr>
          <p:cNvPr id="28" name="TextBox 27">
            <a:extLst>
              <a:ext uri="{FF2B5EF4-FFF2-40B4-BE49-F238E27FC236}">
                <a16:creationId xmlns:a16="http://schemas.microsoft.com/office/drawing/2014/main" id="{B8A2E661-EB4E-476C-9CDE-604B784447A8}"/>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2. </a:t>
            </a:r>
            <a:r>
              <a:rPr lang="ko-KR" altLang="en-US" sz="1200" dirty="0"/>
              <a:t>회귀분석 과정</a:t>
            </a:r>
          </a:p>
        </p:txBody>
      </p:sp>
      <p:sp>
        <p:nvSpPr>
          <p:cNvPr id="29" name="제목 1">
            <a:extLst>
              <a:ext uri="{FF2B5EF4-FFF2-40B4-BE49-F238E27FC236}">
                <a16:creationId xmlns:a16="http://schemas.microsoft.com/office/drawing/2014/main" id="{76CD32F3-3AA5-4C8A-B72E-982E94A8E164}"/>
              </a:ext>
            </a:extLst>
          </p:cNvPr>
          <p:cNvSpPr txBox="1">
            <a:spLocks/>
          </p:cNvSpPr>
          <p:nvPr/>
        </p:nvSpPr>
        <p:spPr>
          <a:xfrm>
            <a:off x="2609292" y="371111"/>
            <a:ext cx="3925416" cy="324036"/>
          </a:xfrm>
          <a:prstGeom prst="rect">
            <a:avLst/>
          </a:prstGeom>
          <a:ln>
            <a:no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ko-KR" altLang="en-US" sz="1800" dirty="0"/>
              <a:t>회귀분석</a:t>
            </a:r>
            <a:r>
              <a:rPr lang="en-US" altLang="ko-KR" sz="1800" dirty="0"/>
              <a:t>(Regression) </a:t>
            </a:r>
            <a:r>
              <a:rPr lang="ko-KR" altLang="en-US" sz="1800" dirty="0"/>
              <a:t>과정별 이해</a:t>
            </a:r>
            <a:endParaRPr lang="ko-KR" altLang="en-US" sz="1800" dirty="0">
              <a:solidFill>
                <a:srgbClr val="0070C0"/>
              </a:solidFill>
            </a:endParaRPr>
          </a:p>
        </p:txBody>
      </p:sp>
    </p:spTree>
    <p:extLst>
      <p:ext uri="{BB962C8B-B14F-4D97-AF65-F5344CB8AC3E}">
        <p14:creationId xmlns:p14="http://schemas.microsoft.com/office/powerpoint/2010/main" val="27835038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4">
            <a:extLst>
              <a:ext uri="{FF2B5EF4-FFF2-40B4-BE49-F238E27FC236}">
                <a16:creationId xmlns:a16="http://schemas.microsoft.com/office/drawing/2014/main" id="{839D3315-FE1B-DB49-9C5C-D2D9292AF12E}"/>
              </a:ext>
            </a:extLst>
          </p:cNvPr>
          <p:cNvGraphicFramePr>
            <a:graphicFrameLocks noGrp="1"/>
          </p:cNvGraphicFramePr>
          <p:nvPr>
            <p:extLst/>
          </p:nvPr>
        </p:nvGraphicFramePr>
        <p:xfrm>
          <a:off x="502488" y="1533103"/>
          <a:ext cx="3486153" cy="4108024"/>
        </p:xfrm>
        <a:graphic>
          <a:graphicData uri="http://schemas.openxmlformats.org/drawingml/2006/table">
            <a:tbl>
              <a:tblPr firstRow="1" bandRow="1">
                <a:tableStyleId>{5C22544A-7EE6-4342-B048-85BDC9FD1C3A}</a:tableStyleId>
              </a:tblPr>
              <a:tblGrid>
                <a:gridCol w="1162051">
                  <a:extLst>
                    <a:ext uri="{9D8B030D-6E8A-4147-A177-3AD203B41FA5}">
                      <a16:colId xmlns:a16="http://schemas.microsoft.com/office/drawing/2014/main" val="630177809"/>
                    </a:ext>
                  </a:extLst>
                </a:gridCol>
                <a:gridCol w="1162051">
                  <a:extLst>
                    <a:ext uri="{9D8B030D-6E8A-4147-A177-3AD203B41FA5}">
                      <a16:colId xmlns:a16="http://schemas.microsoft.com/office/drawing/2014/main" val="4007787095"/>
                    </a:ext>
                  </a:extLst>
                </a:gridCol>
                <a:gridCol w="1162051">
                  <a:extLst>
                    <a:ext uri="{9D8B030D-6E8A-4147-A177-3AD203B41FA5}">
                      <a16:colId xmlns:a16="http://schemas.microsoft.com/office/drawing/2014/main" val="2094819766"/>
                    </a:ext>
                  </a:extLst>
                </a:gridCol>
              </a:tblGrid>
              <a:tr h="480060">
                <a:tc>
                  <a:txBody>
                    <a:bodyPr/>
                    <a:lstStyle/>
                    <a:p>
                      <a:pPr algn="ctr"/>
                      <a:endParaRPr lang="ko-Kore-KR" altLang="en-US" sz="1400" dirty="0">
                        <a:latin typeface="+mj-ea"/>
                        <a:ea typeface="+mj-ea"/>
                      </a:endParaRPr>
                    </a:p>
                  </a:txBody>
                  <a:tcPr marL="68580" marR="68580" marT="34290" marB="34290"/>
                </a:tc>
                <a:tc>
                  <a:txBody>
                    <a:bodyPr/>
                    <a:lstStyle/>
                    <a:p>
                      <a:pPr algn="ctr"/>
                      <a:r>
                        <a:rPr lang="en-US" altLang="ko-Kore-KR" sz="1400" dirty="0">
                          <a:latin typeface="+mj-ea"/>
                          <a:ea typeface="+mj-ea"/>
                        </a:rPr>
                        <a:t>Y (target) </a:t>
                      </a:r>
                    </a:p>
                    <a:p>
                      <a:pPr algn="ctr"/>
                      <a:r>
                        <a:rPr lang="ko-Kore-KR" altLang="en-US" sz="1400" dirty="0">
                          <a:latin typeface="+mj-ea"/>
                          <a:ea typeface="+mj-ea"/>
                        </a:rPr>
                        <a:t>근무평점</a:t>
                      </a:r>
                    </a:p>
                  </a:txBody>
                  <a:tcPr marL="68580" marR="68580" marT="34290" marB="34290"/>
                </a:tc>
                <a:tc>
                  <a:txBody>
                    <a:bodyPr/>
                    <a:lstStyle/>
                    <a:p>
                      <a:pPr algn="ctr"/>
                      <a:r>
                        <a:rPr lang="en-US" altLang="ko-Kore-KR" sz="1400" dirty="0">
                          <a:latin typeface="+mj-ea"/>
                          <a:ea typeface="+mj-ea"/>
                        </a:rPr>
                        <a:t>X</a:t>
                      </a:r>
                      <a:r>
                        <a:rPr lang="ko-KR" altLang="en-US" sz="1400" dirty="0">
                          <a:latin typeface="+mj-ea"/>
                          <a:ea typeface="+mj-ea"/>
                        </a:rPr>
                        <a:t> </a:t>
                      </a:r>
                      <a:r>
                        <a:rPr lang="en-US" altLang="ko-KR" sz="1400" dirty="0">
                          <a:latin typeface="+mj-ea"/>
                          <a:ea typeface="+mj-ea"/>
                        </a:rPr>
                        <a:t>(feature)</a:t>
                      </a:r>
                    </a:p>
                    <a:p>
                      <a:pPr algn="ctr"/>
                      <a:r>
                        <a:rPr lang="ko-KR" altLang="en-US" sz="1400" dirty="0">
                          <a:latin typeface="+mj-ea"/>
                          <a:ea typeface="+mj-ea"/>
                        </a:rPr>
                        <a:t>연 검거 건수</a:t>
                      </a:r>
                      <a:endParaRPr lang="ko-Kore-KR" altLang="en-US" sz="1400" dirty="0">
                        <a:latin typeface="+mj-ea"/>
                        <a:ea typeface="+mj-ea"/>
                      </a:endParaRPr>
                    </a:p>
                  </a:txBody>
                  <a:tcPr marL="68580" marR="68580" marT="34290" marB="34290"/>
                </a:tc>
                <a:extLst>
                  <a:ext uri="{0D108BD9-81ED-4DB2-BD59-A6C34878D82A}">
                    <a16:rowId xmlns:a16="http://schemas.microsoft.com/office/drawing/2014/main" val="2016185889"/>
                  </a:ext>
                </a:extLst>
              </a:tr>
              <a:tr h="278195">
                <a:tc>
                  <a:txBody>
                    <a:bodyPr/>
                    <a:lstStyle/>
                    <a:p>
                      <a:pPr algn="ctr"/>
                      <a:r>
                        <a:rPr lang="en-US" altLang="ko-Kore-KR" sz="1200" dirty="0">
                          <a:latin typeface="+mj-ea"/>
                          <a:ea typeface="+mj-ea"/>
                        </a:rPr>
                        <a:t>A</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10</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32</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733142790"/>
                  </a:ext>
                </a:extLst>
              </a:tr>
              <a:tr h="278195">
                <a:tc>
                  <a:txBody>
                    <a:bodyPr/>
                    <a:lstStyle/>
                    <a:p>
                      <a:pPr algn="ctr"/>
                      <a:r>
                        <a:rPr lang="en-US" altLang="ko-Kore-KR" sz="1200" dirty="0">
                          <a:latin typeface="+mj-ea"/>
                          <a:ea typeface="+mj-ea"/>
                        </a:rPr>
                        <a:t>B</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7</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18</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2174625887"/>
                  </a:ext>
                </a:extLst>
              </a:tr>
              <a:tr h="278195">
                <a:tc>
                  <a:txBody>
                    <a:bodyPr/>
                    <a:lstStyle/>
                    <a:p>
                      <a:pPr algn="ctr"/>
                      <a:r>
                        <a:rPr lang="en-US" altLang="ko-Kore-KR" sz="1200" dirty="0">
                          <a:latin typeface="+mj-ea"/>
                          <a:ea typeface="+mj-ea"/>
                        </a:rPr>
                        <a:t>C</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8</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25</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3232357576"/>
                  </a:ext>
                </a:extLst>
              </a:tr>
              <a:tr h="278195">
                <a:tc>
                  <a:txBody>
                    <a:bodyPr/>
                    <a:lstStyle/>
                    <a:p>
                      <a:pPr algn="ctr"/>
                      <a:r>
                        <a:rPr lang="en-US" altLang="ko-Kore-KR" sz="1200" dirty="0">
                          <a:latin typeface="+mj-ea"/>
                          <a:ea typeface="+mj-ea"/>
                        </a:rPr>
                        <a:t>D</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5</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13</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1068390707"/>
                  </a:ext>
                </a:extLst>
              </a:tr>
              <a:tr h="278195">
                <a:tc>
                  <a:txBody>
                    <a:bodyPr/>
                    <a:lstStyle/>
                    <a:p>
                      <a:pPr algn="ctr"/>
                      <a:r>
                        <a:rPr lang="en-US" altLang="ko-Kore-KR" sz="1200" dirty="0">
                          <a:latin typeface="+mj-ea"/>
                          <a:ea typeface="+mj-ea"/>
                        </a:rPr>
                        <a:t>E</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9</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29</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3527088761"/>
                  </a:ext>
                </a:extLst>
              </a:tr>
              <a:tr h="274384">
                <a:tc>
                  <a:txBody>
                    <a:bodyPr/>
                    <a:lstStyle/>
                    <a:p>
                      <a:pPr algn="ctr"/>
                      <a:r>
                        <a:rPr lang="en-US" altLang="ko-Kore-KR" sz="1200" dirty="0">
                          <a:latin typeface="+mj-ea"/>
                          <a:ea typeface="+mj-ea"/>
                        </a:rPr>
                        <a:t>F</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6</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21</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2356356019"/>
                  </a:ext>
                </a:extLst>
              </a:tr>
              <a:tr h="278195">
                <a:tc>
                  <a:txBody>
                    <a:bodyPr/>
                    <a:lstStyle/>
                    <a:p>
                      <a:pPr algn="ctr"/>
                      <a:r>
                        <a:rPr lang="en-US" altLang="ko-Kore-KR" sz="1200" dirty="0">
                          <a:latin typeface="+mj-ea"/>
                          <a:ea typeface="+mj-ea"/>
                        </a:rPr>
                        <a:t>G</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10</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479230688"/>
                  </a:ext>
                </a:extLst>
              </a:tr>
              <a:tr h="278195">
                <a:tc>
                  <a:txBody>
                    <a:bodyPr/>
                    <a:lstStyle/>
                    <a:p>
                      <a:pPr algn="ctr"/>
                      <a:r>
                        <a:rPr lang="en-US" altLang="ko-Kore-KR" sz="1200" dirty="0">
                          <a:latin typeface="+mj-ea"/>
                          <a:ea typeface="+mj-ea"/>
                        </a:rPr>
                        <a:t>H</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7</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43</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4242637012"/>
                  </a:ext>
                </a:extLst>
              </a:tr>
              <a:tr h="278195">
                <a:tc>
                  <a:txBody>
                    <a:bodyPr/>
                    <a:lstStyle/>
                    <a:p>
                      <a:pPr algn="ctr"/>
                      <a:r>
                        <a:rPr lang="en-US" altLang="ko-Kore-KR" sz="1200" dirty="0">
                          <a:latin typeface="+mj-ea"/>
                          <a:ea typeface="+mj-ea"/>
                        </a:rPr>
                        <a:t>I</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3</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12</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2857895460"/>
                  </a:ext>
                </a:extLst>
              </a:tr>
              <a:tr h="278195">
                <a:tc>
                  <a:txBody>
                    <a:bodyPr/>
                    <a:lstStyle/>
                    <a:p>
                      <a:pPr algn="ctr"/>
                      <a:r>
                        <a:rPr lang="en-US" altLang="ko-Kore-KR" sz="1200" dirty="0">
                          <a:latin typeface="+mj-ea"/>
                          <a:ea typeface="+mj-ea"/>
                        </a:rPr>
                        <a:t>J</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4</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20</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1599577211"/>
                  </a:ext>
                </a:extLst>
              </a:tr>
              <a:tr h="278195">
                <a:tc>
                  <a:txBody>
                    <a:bodyPr/>
                    <a:lstStyle/>
                    <a:p>
                      <a:pPr algn="ctr" fontAlgn="ctr"/>
                      <a:r>
                        <a:rPr lang="ko-KR" altLang="en-US" sz="1100" b="0" i="0" u="none" strike="noStrike" dirty="0">
                          <a:solidFill>
                            <a:srgbClr val="000000"/>
                          </a:solidFill>
                          <a:effectLst/>
                          <a:latin typeface="+mj-ea"/>
                          <a:ea typeface="+mj-ea"/>
                        </a:rPr>
                        <a:t>평균</a:t>
                      </a:r>
                      <a:endParaRPr lang="en-US" altLang="ko-Kore-KR" sz="11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6.1</a:t>
                      </a: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22.3</a:t>
                      </a:r>
                    </a:p>
                  </a:txBody>
                  <a:tcPr marL="7144" marR="7144" marT="7144" marB="0" anchor="ctr"/>
                </a:tc>
                <a:extLst>
                  <a:ext uri="{0D108BD9-81ED-4DB2-BD59-A6C34878D82A}">
                    <a16:rowId xmlns:a16="http://schemas.microsoft.com/office/drawing/2014/main" val="2733498670"/>
                  </a:ext>
                </a:extLst>
              </a:tr>
              <a:tr h="278195">
                <a:tc>
                  <a:txBody>
                    <a:bodyPr/>
                    <a:lstStyle/>
                    <a:p>
                      <a:pPr algn="ctr" fontAlgn="ctr"/>
                      <a:r>
                        <a:rPr lang="ko-KR" altLang="en-US" sz="1100" b="0" i="0" u="none" strike="noStrike" dirty="0">
                          <a:solidFill>
                            <a:srgbClr val="000000"/>
                          </a:solidFill>
                          <a:effectLst/>
                          <a:latin typeface="+mj-ea"/>
                          <a:ea typeface="+mj-ea"/>
                        </a:rPr>
                        <a:t>분산</a:t>
                      </a:r>
                      <a:endParaRPr lang="en-US" altLang="ko-Kore-KR" sz="11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6.76666667</a:t>
                      </a: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104.9</a:t>
                      </a:r>
                    </a:p>
                  </a:txBody>
                  <a:tcPr marL="7144" marR="7144" marT="7144" marB="0" anchor="ctr"/>
                </a:tc>
                <a:extLst>
                  <a:ext uri="{0D108BD9-81ED-4DB2-BD59-A6C34878D82A}">
                    <a16:rowId xmlns:a16="http://schemas.microsoft.com/office/drawing/2014/main" val="3561213226"/>
                  </a:ext>
                </a:extLst>
              </a:tr>
              <a:tr h="278195">
                <a:tc>
                  <a:txBody>
                    <a:bodyPr/>
                    <a:lstStyle/>
                    <a:p>
                      <a:pPr algn="ctr" fontAlgn="ctr"/>
                      <a:r>
                        <a:rPr lang="ko-KR" altLang="en-US" sz="1100" b="0" i="0" u="none" strike="noStrike" dirty="0">
                          <a:solidFill>
                            <a:srgbClr val="000000"/>
                          </a:solidFill>
                          <a:effectLst/>
                          <a:latin typeface="+mj-ea"/>
                          <a:ea typeface="+mj-ea"/>
                        </a:rPr>
                        <a:t>표준편차</a:t>
                      </a:r>
                      <a:endParaRPr lang="en-US" altLang="ko-Kore-KR" sz="11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2.60128174</a:t>
                      </a: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10.2420701</a:t>
                      </a:r>
                    </a:p>
                  </a:txBody>
                  <a:tcPr marL="7144" marR="7144" marT="7144" marB="0" anchor="ctr"/>
                </a:tc>
                <a:extLst>
                  <a:ext uri="{0D108BD9-81ED-4DB2-BD59-A6C34878D82A}">
                    <a16:rowId xmlns:a16="http://schemas.microsoft.com/office/drawing/2014/main" val="532766905"/>
                  </a:ext>
                </a:extLst>
              </a:tr>
            </a:tbl>
          </a:graphicData>
        </a:graphic>
      </p:graphicFrame>
      <p:sp>
        <p:nvSpPr>
          <p:cNvPr id="5" name="TextBox 4">
            <a:extLst>
              <a:ext uri="{FF2B5EF4-FFF2-40B4-BE49-F238E27FC236}">
                <a16:creationId xmlns:a16="http://schemas.microsoft.com/office/drawing/2014/main" id="{01FDC001-E807-2D47-8E07-E1895CA6B2C4}"/>
              </a:ext>
            </a:extLst>
          </p:cNvPr>
          <p:cNvSpPr txBox="1"/>
          <p:nvPr/>
        </p:nvSpPr>
        <p:spPr>
          <a:xfrm>
            <a:off x="1733934" y="1181586"/>
            <a:ext cx="1132041" cy="300082"/>
          </a:xfrm>
          <a:prstGeom prst="rect">
            <a:avLst/>
          </a:prstGeom>
          <a:noFill/>
        </p:spPr>
        <p:txBody>
          <a:bodyPr wrap="none" rtlCol="0">
            <a:spAutoFit/>
          </a:bodyPr>
          <a:lstStyle/>
          <a:p>
            <a:r>
              <a:rPr kumimoji="1" lang="en-US" altLang="ko-Kore-KR" sz="1350" b="1" dirty="0"/>
              <a:t>Sample Data</a:t>
            </a:r>
            <a:endParaRPr kumimoji="1" lang="ko-Kore-KR" altLang="en-US" sz="1350" b="1" dirty="0"/>
          </a:p>
        </p:txBody>
      </p:sp>
      <p:pic>
        <p:nvPicPr>
          <p:cNvPr id="15" name="그림 14">
            <a:extLst>
              <a:ext uri="{FF2B5EF4-FFF2-40B4-BE49-F238E27FC236}">
                <a16:creationId xmlns:a16="http://schemas.microsoft.com/office/drawing/2014/main" id="{EC7FAC3B-975E-BA46-B9F8-2FD0E23F78F5}"/>
              </a:ext>
            </a:extLst>
          </p:cNvPr>
          <p:cNvPicPr>
            <a:picLocks noChangeAspect="1"/>
          </p:cNvPicPr>
          <p:nvPr/>
        </p:nvPicPr>
        <p:blipFill>
          <a:blip r:embed="rId2"/>
          <a:stretch>
            <a:fillRect/>
          </a:stretch>
        </p:blipFill>
        <p:spPr>
          <a:xfrm>
            <a:off x="4195777" y="2124176"/>
            <a:ext cx="4873781" cy="2760812"/>
          </a:xfrm>
          <a:prstGeom prst="rect">
            <a:avLst/>
          </a:prstGeom>
        </p:spPr>
      </p:pic>
      <p:pic>
        <p:nvPicPr>
          <p:cNvPr id="1030" name="Picture 6">
            <a:extLst>
              <a:ext uri="{FF2B5EF4-FFF2-40B4-BE49-F238E27FC236}">
                <a16:creationId xmlns:a16="http://schemas.microsoft.com/office/drawing/2014/main" id="{2E05AE94-E5AA-114E-84C6-3600C7A54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820" y="2622808"/>
            <a:ext cx="944628" cy="3871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5703F5E-3EDF-8F45-914B-FD304BCF1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8820" y="3706872"/>
            <a:ext cx="851714" cy="387143"/>
          </a:xfrm>
          <a:prstGeom prst="rect">
            <a:avLst/>
          </a:prstGeom>
          <a:noFill/>
          <a:extLst>
            <a:ext uri="{909E8E84-426E-40DD-AFC4-6F175D3DCCD1}">
              <a14:hiddenFill xmlns:a14="http://schemas.microsoft.com/office/drawing/2010/main">
                <a:solidFill>
                  <a:srgbClr val="FFFFFF"/>
                </a:solidFill>
              </a14:hiddenFill>
            </a:ext>
          </a:extLst>
        </p:spPr>
      </p:pic>
      <p:sp>
        <p:nvSpPr>
          <p:cNvPr id="7" name="제목 1">
            <a:extLst>
              <a:ext uri="{FF2B5EF4-FFF2-40B4-BE49-F238E27FC236}">
                <a16:creationId xmlns:a16="http://schemas.microsoft.com/office/drawing/2014/main" id="{E238551E-A026-4122-A60A-C7BE11508A8F}"/>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8" name="직사각형 7">
            <a:extLst>
              <a:ext uri="{FF2B5EF4-FFF2-40B4-BE49-F238E27FC236}">
                <a16:creationId xmlns:a16="http://schemas.microsoft.com/office/drawing/2014/main" id="{4DE6D26F-6AC5-43D6-AAC7-36BDDE478F63}"/>
              </a:ext>
            </a:extLst>
          </p:cNvPr>
          <p:cNvSpPr/>
          <p:nvPr/>
        </p:nvSpPr>
        <p:spPr>
          <a:xfrm>
            <a:off x="2627784" y="307725"/>
            <a:ext cx="3888432" cy="369332"/>
          </a:xfrm>
          <a:prstGeom prst="rect">
            <a:avLst/>
          </a:prstGeom>
        </p:spPr>
        <p:txBody>
          <a:bodyPr wrap="square">
            <a:spAutoFit/>
          </a:bodyPr>
          <a:lstStyle/>
          <a:p>
            <a:r>
              <a:rPr lang="en-US" altLang="ko-KR" dirty="0"/>
              <a:t>Regression Analysis : </a:t>
            </a:r>
            <a:r>
              <a:rPr lang="ko-KR" altLang="en-US" dirty="0"/>
              <a:t>실습 사례</a:t>
            </a:r>
          </a:p>
        </p:txBody>
      </p:sp>
      <p:sp>
        <p:nvSpPr>
          <p:cNvPr id="9" name="TextBox 8">
            <a:extLst>
              <a:ext uri="{FF2B5EF4-FFF2-40B4-BE49-F238E27FC236}">
                <a16:creationId xmlns:a16="http://schemas.microsoft.com/office/drawing/2014/main" id="{1F2A5763-2DC6-4A26-A1E6-F75888BDF24A}"/>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
        <p:nvSpPr>
          <p:cNvPr id="2" name="바닥글 개체 틀 1">
            <a:extLst>
              <a:ext uri="{FF2B5EF4-FFF2-40B4-BE49-F238E27FC236}">
                <a16:creationId xmlns:a16="http://schemas.microsoft.com/office/drawing/2014/main" id="{8F3451BC-7C1C-4692-A0A2-C9EF42819FA2}"/>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89E94CD4-E694-40E5-8F11-7867B7FDD63E}"/>
              </a:ext>
            </a:extLst>
          </p:cNvPr>
          <p:cNvSpPr>
            <a:spLocks noGrp="1"/>
          </p:cNvSpPr>
          <p:nvPr>
            <p:ph type="sldNum" sz="quarter" idx="12"/>
          </p:nvPr>
        </p:nvSpPr>
        <p:spPr/>
        <p:txBody>
          <a:bodyPr/>
          <a:lstStyle/>
          <a:p>
            <a:fld id="{DE77BB65-F969-4654-BF30-45C70C1BE112}" type="slidenum">
              <a:rPr lang="ko-KR" altLang="en-US" smtClean="0"/>
              <a:pPr/>
              <a:t>65</a:t>
            </a:fld>
            <a:endParaRPr lang="ko-KR" altLang="en-US"/>
          </a:p>
        </p:txBody>
      </p:sp>
    </p:spTree>
    <p:extLst>
      <p:ext uri="{BB962C8B-B14F-4D97-AF65-F5344CB8AC3E}">
        <p14:creationId xmlns:p14="http://schemas.microsoft.com/office/powerpoint/2010/main" val="3056923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9C3F9EB9-7632-3B42-86FC-03BF88A4E42B}"/>
              </a:ext>
            </a:extLst>
          </p:cNvPr>
          <p:cNvGraphicFramePr>
            <a:graphicFrameLocks noGrp="1"/>
          </p:cNvGraphicFramePr>
          <p:nvPr>
            <p:extLst/>
          </p:nvPr>
        </p:nvGraphicFramePr>
        <p:xfrm>
          <a:off x="502488" y="1533103"/>
          <a:ext cx="3486153" cy="4108024"/>
        </p:xfrm>
        <a:graphic>
          <a:graphicData uri="http://schemas.openxmlformats.org/drawingml/2006/table">
            <a:tbl>
              <a:tblPr firstRow="1" bandRow="1">
                <a:tableStyleId>{5C22544A-7EE6-4342-B048-85BDC9FD1C3A}</a:tableStyleId>
              </a:tblPr>
              <a:tblGrid>
                <a:gridCol w="1162051">
                  <a:extLst>
                    <a:ext uri="{9D8B030D-6E8A-4147-A177-3AD203B41FA5}">
                      <a16:colId xmlns:a16="http://schemas.microsoft.com/office/drawing/2014/main" val="630177809"/>
                    </a:ext>
                  </a:extLst>
                </a:gridCol>
                <a:gridCol w="1162051">
                  <a:extLst>
                    <a:ext uri="{9D8B030D-6E8A-4147-A177-3AD203B41FA5}">
                      <a16:colId xmlns:a16="http://schemas.microsoft.com/office/drawing/2014/main" val="4007787095"/>
                    </a:ext>
                  </a:extLst>
                </a:gridCol>
                <a:gridCol w="1162051">
                  <a:extLst>
                    <a:ext uri="{9D8B030D-6E8A-4147-A177-3AD203B41FA5}">
                      <a16:colId xmlns:a16="http://schemas.microsoft.com/office/drawing/2014/main" val="2094819766"/>
                    </a:ext>
                  </a:extLst>
                </a:gridCol>
              </a:tblGrid>
              <a:tr h="480060">
                <a:tc>
                  <a:txBody>
                    <a:bodyPr/>
                    <a:lstStyle/>
                    <a:p>
                      <a:pPr algn="ctr"/>
                      <a:endParaRPr lang="ko-Kore-KR" altLang="en-US" sz="1400" dirty="0">
                        <a:latin typeface="+mj-ea"/>
                        <a:ea typeface="+mj-ea"/>
                      </a:endParaRPr>
                    </a:p>
                  </a:txBody>
                  <a:tcPr marL="68580" marR="68580" marT="34290" marB="34290"/>
                </a:tc>
                <a:tc>
                  <a:txBody>
                    <a:bodyPr/>
                    <a:lstStyle/>
                    <a:p>
                      <a:pPr algn="ctr"/>
                      <a:r>
                        <a:rPr lang="en-US" altLang="ko-Kore-KR" sz="1400" dirty="0">
                          <a:latin typeface="+mj-ea"/>
                          <a:ea typeface="+mj-ea"/>
                        </a:rPr>
                        <a:t>Y (target) </a:t>
                      </a:r>
                    </a:p>
                    <a:p>
                      <a:pPr algn="ctr"/>
                      <a:r>
                        <a:rPr lang="ko-Kore-KR" altLang="en-US" sz="1400" dirty="0">
                          <a:latin typeface="+mj-ea"/>
                          <a:ea typeface="+mj-ea"/>
                        </a:rPr>
                        <a:t>근무평점</a:t>
                      </a:r>
                    </a:p>
                  </a:txBody>
                  <a:tcPr marL="68580" marR="68580" marT="34290" marB="34290"/>
                </a:tc>
                <a:tc>
                  <a:txBody>
                    <a:bodyPr/>
                    <a:lstStyle/>
                    <a:p>
                      <a:pPr algn="ctr"/>
                      <a:r>
                        <a:rPr lang="en-US" altLang="ko-Kore-KR" sz="1400" dirty="0">
                          <a:latin typeface="+mj-ea"/>
                          <a:ea typeface="+mj-ea"/>
                        </a:rPr>
                        <a:t>X</a:t>
                      </a:r>
                      <a:r>
                        <a:rPr lang="ko-KR" altLang="en-US" sz="1400" dirty="0">
                          <a:latin typeface="+mj-ea"/>
                          <a:ea typeface="+mj-ea"/>
                        </a:rPr>
                        <a:t> </a:t>
                      </a:r>
                      <a:r>
                        <a:rPr lang="en-US" altLang="ko-KR" sz="1400" dirty="0">
                          <a:latin typeface="+mj-ea"/>
                          <a:ea typeface="+mj-ea"/>
                        </a:rPr>
                        <a:t>(feature)</a:t>
                      </a:r>
                    </a:p>
                    <a:p>
                      <a:pPr algn="ctr"/>
                      <a:r>
                        <a:rPr lang="ko-KR" altLang="en-US" sz="1400" dirty="0">
                          <a:latin typeface="+mj-ea"/>
                          <a:ea typeface="+mj-ea"/>
                        </a:rPr>
                        <a:t>연 검거 건수</a:t>
                      </a:r>
                      <a:endParaRPr lang="ko-Kore-KR" altLang="en-US" sz="1400" dirty="0">
                        <a:latin typeface="+mj-ea"/>
                        <a:ea typeface="+mj-ea"/>
                      </a:endParaRPr>
                    </a:p>
                  </a:txBody>
                  <a:tcPr marL="68580" marR="68580" marT="34290" marB="34290"/>
                </a:tc>
                <a:extLst>
                  <a:ext uri="{0D108BD9-81ED-4DB2-BD59-A6C34878D82A}">
                    <a16:rowId xmlns:a16="http://schemas.microsoft.com/office/drawing/2014/main" val="2016185889"/>
                  </a:ext>
                </a:extLst>
              </a:tr>
              <a:tr h="278195">
                <a:tc>
                  <a:txBody>
                    <a:bodyPr/>
                    <a:lstStyle/>
                    <a:p>
                      <a:pPr algn="ctr"/>
                      <a:r>
                        <a:rPr lang="en-US" altLang="ko-Kore-KR" sz="1200" dirty="0">
                          <a:latin typeface="+mj-ea"/>
                          <a:ea typeface="+mj-ea"/>
                        </a:rPr>
                        <a:t>A</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10</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32</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733142790"/>
                  </a:ext>
                </a:extLst>
              </a:tr>
              <a:tr h="278195">
                <a:tc>
                  <a:txBody>
                    <a:bodyPr/>
                    <a:lstStyle/>
                    <a:p>
                      <a:pPr algn="ctr"/>
                      <a:r>
                        <a:rPr lang="en-US" altLang="ko-Kore-KR" sz="1200" dirty="0">
                          <a:latin typeface="+mj-ea"/>
                          <a:ea typeface="+mj-ea"/>
                        </a:rPr>
                        <a:t>B</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7</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18</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2174625887"/>
                  </a:ext>
                </a:extLst>
              </a:tr>
              <a:tr h="278195">
                <a:tc>
                  <a:txBody>
                    <a:bodyPr/>
                    <a:lstStyle/>
                    <a:p>
                      <a:pPr algn="ctr"/>
                      <a:r>
                        <a:rPr lang="en-US" altLang="ko-Kore-KR" sz="1200" dirty="0">
                          <a:latin typeface="+mj-ea"/>
                          <a:ea typeface="+mj-ea"/>
                        </a:rPr>
                        <a:t>C</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8</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25</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3232357576"/>
                  </a:ext>
                </a:extLst>
              </a:tr>
              <a:tr h="278195">
                <a:tc>
                  <a:txBody>
                    <a:bodyPr/>
                    <a:lstStyle/>
                    <a:p>
                      <a:pPr algn="ctr"/>
                      <a:r>
                        <a:rPr lang="en-US" altLang="ko-Kore-KR" sz="1200" dirty="0">
                          <a:latin typeface="+mj-ea"/>
                          <a:ea typeface="+mj-ea"/>
                        </a:rPr>
                        <a:t>D</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5</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13</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1068390707"/>
                  </a:ext>
                </a:extLst>
              </a:tr>
              <a:tr h="278195">
                <a:tc>
                  <a:txBody>
                    <a:bodyPr/>
                    <a:lstStyle/>
                    <a:p>
                      <a:pPr algn="ctr"/>
                      <a:r>
                        <a:rPr lang="en-US" altLang="ko-Kore-KR" sz="1200" dirty="0">
                          <a:latin typeface="+mj-ea"/>
                          <a:ea typeface="+mj-ea"/>
                        </a:rPr>
                        <a:t>E</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9</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29</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3527088761"/>
                  </a:ext>
                </a:extLst>
              </a:tr>
              <a:tr h="274384">
                <a:tc>
                  <a:txBody>
                    <a:bodyPr/>
                    <a:lstStyle/>
                    <a:p>
                      <a:pPr algn="ctr"/>
                      <a:r>
                        <a:rPr lang="en-US" altLang="ko-Kore-KR" sz="1200" dirty="0">
                          <a:latin typeface="+mj-ea"/>
                          <a:ea typeface="+mj-ea"/>
                        </a:rPr>
                        <a:t>F</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6</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21</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2356356019"/>
                  </a:ext>
                </a:extLst>
              </a:tr>
              <a:tr h="278195">
                <a:tc>
                  <a:txBody>
                    <a:bodyPr/>
                    <a:lstStyle/>
                    <a:p>
                      <a:pPr algn="ctr"/>
                      <a:r>
                        <a:rPr lang="en-US" altLang="ko-Kore-KR" sz="1200" dirty="0">
                          <a:latin typeface="+mj-ea"/>
                          <a:ea typeface="+mj-ea"/>
                        </a:rPr>
                        <a:t>G</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10</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479230688"/>
                  </a:ext>
                </a:extLst>
              </a:tr>
              <a:tr h="278195">
                <a:tc>
                  <a:txBody>
                    <a:bodyPr/>
                    <a:lstStyle/>
                    <a:p>
                      <a:pPr algn="ctr"/>
                      <a:r>
                        <a:rPr lang="en-US" altLang="ko-Kore-KR" sz="1200" dirty="0">
                          <a:latin typeface="+mj-ea"/>
                          <a:ea typeface="+mj-ea"/>
                        </a:rPr>
                        <a:t>H</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7</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43</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4242637012"/>
                  </a:ext>
                </a:extLst>
              </a:tr>
              <a:tr h="278195">
                <a:tc>
                  <a:txBody>
                    <a:bodyPr/>
                    <a:lstStyle/>
                    <a:p>
                      <a:pPr algn="ctr"/>
                      <a:r>
                        <a:rPr lang="en-US" altLang="ko-Kore-KR" sz="1200" dirty="0">
                          <a:latin typeface="+mj-ea"/>
                          <a:ea typeface="+mj-ea"/>
                        </a:rPr>
                        <a:t>I</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3</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12</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2857895460"/>
                  </a:ext>
                </a:extLst>
              </a:tr>
              <a:tr h="278195">
                <a:tc>
                  <a:txBody>
                    <a:bodyPr/>
                    <a:lstStyle/>
                    <a:p>
                      <a:pPr algn="ctr"/>
                      <a:r>
                        <a:rPr lang="en-US" altLang="ko-Kore-KR" sz="1200" dirty="0">
                          <a:latin typeface="+mj-ea"/>
                          <a:ea typeface="+mj-ea"/>
                        </a:rPr>
                        <a:t>J</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4</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20</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1599577211"/>
                  </a:ext>
                </a:extLst>
              </a:tr>
              <a:tr h="278195">
                <a:tc>
                  <a:txBody>
                    <a:bodyPr/>
                    <a:lstStyle/>
                    <a:p>
                      <a:pPr algn="ctr" fontAlgn="ctr"/>
                      <a:r>
                        <a:rPr lang="ko-KR" altLang="en-US" sz="1100" b="0" i="0" u="none" strike="noStrike" dirty="0">
                          <a:solidFill>
                            <a:srgbClr val="000000"/>
                          </a:solidFill>
                          <a:effectLst/>
                          <a:latin typeface="+mj-ea"/>
                          <a:ea typeface="+mj-ea"/>
                        </a:rPr>
                        <a:t>평균</a:t>
                      </a:r>
                      <a:endParaRPr lang="en-US" altLang="ko-Kore-KR" sz="11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6.1</a:t>
                      </a: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22.3</a:t>
                      </a:r>
                    </a:p>
                  </a:txBody>
                  <a:tcPr marL="7144" marR="7144" marT="7144" marB="0" anchor="ctr"/>
                </a:tc>
                <a:extLst>
                  <a:ext uri="{0D108BD9-81ED-4DB2-BD59-A6C34878D82A}">
                    <a16:rowId xmlns:a16="http://schemas.microsoft.com/office/drawing/2014/main" val="2733498670"/>
                  </a:ext>
                </a:extLst>
              </a:tr>
              <a:tr h="278195">
                <a:tc>
                  <a:txBody>
                    <a:bodyPr/>
                    <a:lstStyle/>
                    <a:p>
                      <a:pPr algn="ctr" fontAlgn="ctr"/>
                      <a:r>
                        <a:rPr lang="ko-KR" altLang="en-US" sz="1100" b="0" i="0" u="none" strike="noStrike" dirty="0">
                          <a:solidFill>
                            <a:srgbClr val="000000"/>
                          </a:solidFill>
                          <a:effectLst/>
                          <a:latin typeface="+mj-ea"/>
                          <a:ea typeface="+mj-ea"/>
                        </a:rPr>
                        <a:t>분산</a:t>
                      </a:r>
                      <a:endParaRPr lang="en-US" altLang="ko-Kore-KR" sz="11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6.76666667</a:t>
                      </a: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104.9</a:t>
                      </a:r>
                    </a:p>
                  </a:txBody>
                  <a:tcPr marL="7144" marR="7144" marT="7144" marB="0" anchor="ctr"/>
                </a:tc>
                <a:extLst>
                  <a:ext uri="{0D108BD9-81ED-4DB2-BD59-A6C34878D82A}">
                    <a16:rowId xmlns:a16="http://schemas.microsoft.com/office/drawing/2014/main" val="3561213226"/>
                  </a:ext>
                </a:extLst>
              </a:tr>
              <a:tr h="278195">
                <a:tc>
                  <a:txBody>
                    <a:bodyPr/>
                    <a:lstStyle/>
                    <a:p>
                      <a:pPr algn="ctr" fontAlgn="ctr"/>
                      <a:r>
                        <a:rPr lang="ko-KR" altLang="en-US" sz="1100" b="0" i="0" u="none" strike="noStrike" dirty="0">
                          <a:solidFill>
                            <a:srgbClr val="000000"/>
                          </a:solidFill>
                          <a:effectLst/>
                          <a:latin typeface="+mj-ea"/>
                          <a:ea typeface="+mj-ea"/>
                        </a:rPr>
                        <a:t>표준편차</a:t>
                      </a:r>
                      <a:endParaRPr lang="en-US" altLang="ko-Kore-KR" sz="11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2.60128174</a:t>
                      </a: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10.2420701</a:t>
                      </a:r>
                    </a:p>
                  </a:txBody>
                  <a:tcPr marL="7144" marR="7144" marT="7144" marB="0" anchor="ctr"/>
                </a:tc>
                <a:extLst>
                  <a:ext uri="{0D108BD9-81ED-4DB2-BD59-A6C34878D82A}">
                    <a16:rowId xmlns:a16="http://schemas.microsoft.com/office/drawing/2014/main" val="532766905"/>
                  </a:ext>
                </a:extLst>
              </a:tr>
            </a:tbl>
          </a:graphicData>
        </a:graphic>
      </p:graphicFrame>
      <p:sp>
        <p:nvSpPr>
          <p:cNvPr id="6" name="TextBox 5">
            <a:extLst>
              <a:ext uri="{FF2B5EF4-FFF2-40B4-BE49-F238E27FC236}">
                <a16:creationId xmlns:a16="http://schemas.microsoft.com/office/drawing/2014/main" id="{722A4163-E769-9547-BFBF-F4002B18DF42}"/>
              </a:ext>
            </a:extLst>
          </p:cNvPr>
          <p:cNvSpPr txBox="1"/>
          <p:nvPr/>
        </p:nvSpPr>
        <p:spPr>
          <a:xfrm>
            <a:off x="1733934" y="1181586"/>
            <a:ext cx="1132041" cy="300082"/>
          </a:xfrm>
          <a:prstGeom prst="rect">
            <a:avLst/>
          </a:prstGeom>
          <a:noFill/>
        </p:spPr>
        <p:txBody>
          <a:bodyPr wrap="none" rtlCol="0">
            <a:spAutoFit/>
          </a:bodyPr>
          <a:lstStyle/>
          <a:p>
            <a:r>
              <a:rPr kumimoji="1" lang="en-US" altLang="ko-Kore-KR" sz="1350" b="1" dirty="0"/>
              <a:t>Sample Data</a:t>
            </a:r>
            <a:endParaRPr kumimoji="1" lang="ko-Kore-KR" altLang="en-US" sz="1350" b="1" dirty="0"/>
          </a:p>
        </p:txBody>
      </p:sp>
      <p:pic>
        <p:nvPicPr>
          <p:cNvPr id="11" name="그림 10">
            <a:extLst>
              <a:ext uri="{FF2B5EF4-FFF2-40B4-BE49-F238E27FC236}">
                <a16:creationId xmlns:a16="http://schemas.microsoft.com/office/drawing/2014/main" id="{5C7192C4-5820-E043-8E27-6B7FFBA29E62}"/>
              </a:ext>
            </a:extLst>
          </p:cNvPr>
          <p:cNvPicPr>
            <a:picLocks noChangeAspect="1"/>
          </p:cNvPicPr>
          <p:nvPr/>
        </p:nvPicPr>
        <p:blipFill>
          <a:blip r:embed="rId2"/>
          <a:stretch>
            <a:fillRect/>
          </a:stretch>
        </p:blipFill>
        <p:spPr>
          <a:xfrm>
            <a:off x="4676257" y="2129317"/>
            <a:ext cx="3824471" cy="2788677"/>
          </a:xfrm>
          <a:prstGeom prst="rect">
            <a:avLst/>
          </a:prstGeom>
        </p:spPr>
      </p:pic>
      <p:sp>
        <p:nvSpPr>
          <p:cNvPr id="12" name="TextBox 11">
            <a:extLst>
              <a:ext uri="{FF2B5EF4-FFF2-40B4-BE49-F238E27FC236}">
                <a16:creationId xmlns:a16="http://schemas.microsoft.com/office/drawing/2014/main" id="{F892E69E-2F38-D74D-ADD2-3C9ADD4EDBAC}"/>
              </a:ext>
            </a:extLst>
          </p:cNvPr>
          <p:cNvSpPr txBox="1"/>
          <p:nvPr/>
        </p:nvSpPr>
        <p:spPr>
          <a:xfrm>
            <a:off x="4804928" y="1533103"/>
            <a:ext cx="3824471" cy="507831"/>
          </a:xfrm>
          <a:prstGeom prst="rect">
            <a:avLst/>
          </a:prstGeom>
          <a:noFill/>
        </p:spPr>
        <p:txBody>
          <a:bodyPr wrap="square" rtlCol="0">
            <a:spAutoFit/>
          </a:bodyPr>
          <a:lstStyle/>
          <a:p>
            <a:r>
              <a:rPr kumimoji="1" lang="ko-KR" altLang="en-US" sz="1350" dirty="0"/>
              <a:t>각 </a:t>
            </a:r>
            <a:r>
              <a:rPr kumimoji="1" lang="ko-KR" altLang="en-US" sz="1350" b="1" dirty="0">
                <a:solidFill>
                  <a:schemeClr val="accent1"/>
                </a:solidFill>
              </a:rPr>
              <a:t>개인별 </a:t>
            </a:r>
            <a:r>
              <a:rPr kumimoji="1" lang="ko-KR" altLang="en-US" sz="1350" b="1" dirty="0" err="1">
                <a:solidFill>
                  <a:schemeClr val="accent1"/>
                </a:solidFill>
              </a:rPr>
              <a:t>검거건수</a:t>
            </a:r>
            <a:r>
              <a:rPr kumimoji="1" lang="en-US" altLang="ko-KR" sz="1350" b="1" dirty="0">
                <a:solidFill>
                  <a:schemeClr val="accent1"/>
                </a:solidFill>
              </a:rPr>
              <a:t>,</a:t>
            </a:r>
            <a:r>
              <a:rPr kumimoji="1" lang="ko-KR" altLang="en-US" sz="1350" b="1" dirty="0">
                <a:solidFill>
                  <a:schemeClr val="accent1"/>
                </a:solidFill>
              </a:rPr>
              <a:t> </a:t>
            </a:r>
            <a:r>
              <a:rPr kumimoji="1" lang="ko-KR" altLang="en-US" sz="1350" b="1" dirty="0" err="1">
                <a:solidFill>
                  <a:schemeClr val="accent1"/>
                </a:solidFill>
              </a:rPr>
              <a:t>근무평점</a:t>
            </a:r>
            <a:r>
              <a:rPr kumimoji="1" lang="ko-KR" altLang="en-US" sz="1350" b="1" dirty="0">
                <a:solidFill>
                  <a:schemeClr val="accent1"/>
                </a:solidFill>
              </a:rPr>
              <a:t> </a:t>
            </a:r>
            <a:r>
              <a:rPr kumimoji="1" lang="en-US" altLang="ko-Kore-KR" sz="1350" b="1" dirty="0">
                <a:solidFill>
                  <a:schemeClr val="accent1"/>
                </a:solidFill>
              </a:rPr>
              <a:t>(X,Y)</a:t>
            </a:r>
            <a:r>
              <a:rPr kumimoji="1" lang="ko-KR" altLang="en-US" sz="1350" dirty="0" err="1"/>
              <a:t>를</a:t>
            </a:r>
            <a:r>
              <a:rPr kumimoji="1" lang="ko-KR" altLang="en-US" sz="1350" dirty="0"/>
              <a:t> 그래프에 점으로 표시하여 </a:t>
            </a:r>
            <a:r>
              <a:rPr kumimoji="1" lang="ko-KR" altLang="en-US" sz="1350" dirty="0" err="1"/>
              <a:t>산점도</a:t>
            </a:r>
            <a:r>
              <a:rPr kumimoji="1" lang="ko-KR" altLang="en-US" sz="1350" dirty="0"/>
              <a:t> 완성</a:t>
            </a:r>
            <a:endParaRPr kumimoji="1" lang="ko-Kore-KR" altLang="en-US" sz="1350" dirty="0"/>
          </a:p>
        </p:txBody>
      </p:sp>
      <p:sp>
        <p:nvSpPr>
          <p:cNvPr id="13" name="TextBox 12">
            <a:extLst>
              <a:ext uri="{FF2B5EF4-FFF2-40B4-BE49-F238E27FC236}">
                <a16:creationId xmlns:a16="http://schemas.microsoft.com/office/drawing/2014/main" id="{AB5E0BD6-A590-424B-9CD2-E2719CB3092F}"/>
              </a:ext>
            </a:extLst>
          </p:cNvPr>
          <p:cNvSpPr txBox="1"/>
          <p:nvPr/>
        </p:nvSpPr>
        <p:spPr>
          <a:xfrm>
            <a:off x="6150731" y="3922151"/>
            <a:ext cx="646331" cy="230832"/>
          </a:xfrm>
          <a:prstGeom prst="rect">
            <a:avLst/>
          </a:prstGeom>
          <a:noFill/>
        </p:spPr>
        <p:txBody>
          <a:bodyPr wrap="none" rtlCol="0">
            <a:spAutoFit/>
          </a:bodyPr>
          <a:lstStyle/>
          <a:p>
            <a:r>
              <a:rPr kumimoji="1" lang="en-US" altLang="ko-Kore-KR" sz="900" b="1" dirty="0">
                <a:solidFill>
                  <a:schemeClr val="accent1"/>
                </a:solidFill>
              </a:rPr>
              <a:t>J</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(20,</a:t>
            </a:r>
            <a:r>
              <a:rPr kumimoji="1" lang="ko-KR" altLang="en-US" sz="900" b="1" dirty="0">
                <a:solidFill>
                  <a:schemeClr val="accent1"/>
                </a:solidFill>
              </a:rPr>
              <a:t> </a:t>
            </a:r>
            <a:r>
              <a:rPr kumimoji="1" lang="en-US" altLang="ko-KR" sz="900" b="1" dirty="0">
                <a:solidFill>
                  <a:schemeClr val="accent1"/>
                </a:solidFill>
              </a:rPr>
              <a:t>4)</a:t>
            </a:r>
            <a:endParaRPr kumimoji="1" lang="ko-Kore-KR" altLang="en-US" sz="900" b="1" dirty="0">
              <a:solidFill>
                <a:schemeClr val="accent1"/>
              </a:solidFill>
            </a:endParaRPr>
          </a:p>
        </p:txBody>
      </p:sp>
      <p:sp>
        <p:nvSpPr>
          <p:cNvPr id="15" name="TextBox 14">
            <a:extLst>
              <a:ext uri="{FF2B5EF4-FFF2-40B4-BE49-F238E27FC236}">
                <a16:creationId xmlns:a16="http://schemas.microsoft.com/office/drawing/2014/main" id="{ABA02E87-0D43-F849-9D06-1CAF04540270}"/>
              </a:ext>
            </a:extLst>
          </p:cNvPr>
          <p:cNvSpPr txBox="1"/>
          <p:nvPr/>
        </p:nvSpPr>
        <p:spPr>
          <a:xfrm>
            <a:off x="6070138" y="2742537"/>
            <a:ext cx="671979" cy="230832"/>
          </a:xfrm>
          <a:prstGeom prst="rect">
            <a:avLst/>
          </a:prstGeom>
          <a:noFill/>
        </p:spPr>
        <p:txBody>
          <a:bodyPr wrap="none" rtlCol="0">
            <a:spAutoFit/>
          </a:bodyPr>
          <a:lstStyle/>
          <a:p>
            <a:r>
              <a:rPr kumimoji="1" lang="en-US" altLang="ko-KR" sz="900" b="1" dirty="0">
                <a:solidFill>
                  <a:schemeClr val="accent1"/>
                </a:solidFill>
              </a:rPr>
              <a:t>C</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(25,</a:t>
            </a:r>
            <a:r>
              <a:rPr kumimoji="1" lang="ko-KR" altLang="en-US" sz="900" b="1" dirty="0">
                <a:solidFill>
                  <a:schemeClr val="accent1"/>
                </a:solidFill>
              </a:rPr>
              <a:t> </a:t>
            </a:r>
            <a:r>
              <a:rPr kumimoji="1" lang="en-US" altLang="ko-KR" sz="900" b="1" dirty="0">
                <a:solidFill>
                  <a:schemeClr val="accent1"/>
                </a:solidFill>
              </a:rPr>
              <a:t>8)</a:t>
            </a:r>
            <a:endParaRPr kumimoji="1" lang="ko-Kore-KR" altLang="en-US" sz="900" b="1" dirty="0">
              <a:solidFill>
                <a:schemeClr val="accent1"/>
              </a:solidFill>
            </a:endParaRPr>
          </a:p>
        </p:txBody>
      </p:sp>
      <p:sp>
        <p:nvSpPr>
          <p:cNvPr id="8" name="제목 1">
            <a:extLst>
              <a:ext uri="{FF2B5EF4-FFF2-40B4-BE49-F238E27FC236}">
                <a16:creationId xmlns:a16="http://schemas.microsoft.com/office/drawing/2014/main" id="{F3C9904B-D58E-4C20-B5C5-723F27ADFDDE}"/>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9" name="직사각형 8">
            <a:extLst>
              <a:ext uri="{FF2B5EF4-FFF2-40B4-BE49-F238E27FC236}">
                <a16:creationId xmlns:a16="http://schemas.microsoft.com/office/drawing/2014/main" id="{C52AFC36-959C-4874-9275-91D1F01CB1AA}"/>
              </a:ext>
            </a:extLst>
          </p:cNvPr>
          <p:cNvSpPr/>
          <p:nvPr/>
        </p:nvSpPr>
        <p:spPr>
          <a:xfrm>
            <a:off x="2627784" y="307725"/>
            <a:ext cx="3888432" cy="369332"/>
          </a:xfrm>
          <a:prstGeom prst="rect">
            <a:avLst/>
          </a:prstGeom>
        </p:spPr>
        <p:txBody>
          <a:bodyPr wrap="square">
            <a:spAutoFit/>
          </a:bodyPr>
          <a:lstStyle/>
          <a:p>
            <a:r>
              <a:rPr lang="en-US" altLang="ko-KR" dirty="0"/>
              <a:t>Regression Analysis : </a:t>
            </a:r>
            <a:r>
              <a:rPr lang="ko-KR" altLang="en-US" dirty="0"/>
              <a:t>실습 사례</a:t>
            </a:r>
          </a:p>
        </p:txBody>
      </p:sp>
      <p:sp>
        <p:nvSpPr>
          <p:cNvPr id="10" name="TextBox 9">
            <a:extLst>
              <a:ext uri="{FF2B5EF4-FFF2-40B4-BE49-F238E27FC236}">
                <a16:creationId xmlns:a16="http://schemas.microsoft.com/office/drawing/2014/main" id="{91BCC4D0-408C-4B68-8773-CDFC2EE0D778}"/>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
        <p:nvSpPr>
          <p:cNvPr id="2" name="바닥글 개체 틀 1">
            <a:extLst>
              <a:ext uri="{FF2B5EF4-FFF2-40B4-BE49-F238E27FC236}">
                <a16:creationId xmlns:a16="http://schemas.microsoft.com/office/drawing/2014/main" id="{4D3A96D0-BC9C-48DA-BE5E-7162E967F5DF}"/>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36474463-215B-4F02-98A9-D91AE0CDB36B}"/>
              </a:ext>
            </a:extLst>
          </p:cNvPr>
          <p:cNvSpPr>
            <a:spLocks noGrp="1"/>
          </p:cNvSpPr>
          <p:nvPr>
            <p:ph type="sldNum" sz="quarter" idx="12"/>
          </p:nvPr>
        </p:nvSpPr>
        <p:spPr/>
        <p:txBody>
          <a:bodyPr/>
          <a:lstStyle/>
          <a:p>
            <a:fld id="{DE77BB65-F969-4654-BF30-45C70C1BE112}" type="slidenum">
              <a:rPr lang="ko-KR" altLang="en-US" smtClean="0"/>
              <a:pPr/>
              <a:t>66</a:t>
            </a:fld>
            <a:endParaRPr lang="ko-KR" altLang="en-US"/>
          </a:p>
        </p:txBody>
      </p:sp>
    </p:spTree>
    <p:extLst>
      <p:ext uri="{BB962C8B-B14F-4D97-AF65-F5344CB8AC3E}">
        <p14:creationId xmlns:p14="http://schemas.microsoft.com/office/powerpoint/2010/main" val="10577224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E80CA58-6CF0-014A-99D8-C787C8CEE1CE}"/>
              </a:ext>
            </a:extLst>
          </p:cNvPr>
          <p:cNvPicPr>
            <a:picLocks noChangeAspect="1"/>
          </p:cNvPicPr>
          <p:nvPr/>
        </p:nvPicPr>
        <p:blipFill>
          <a:blip r:embed="rId2"/>
          <a:stretch>
            <a:fillRect/>
          </a:stretch>
        </p:blipFill>
        <p:spPr>
          <a:xfrm>
            <a:off x="4676256" y="2129316"/>
            <a:ext cx="3824473" cy="2788678"/>
          </a:xfrm>
          <a:prstGeom prst="rect">
            <a:avLst/>
          </a:prstGeom>
        </p:spPr>
      </p:pic>
      <p:graphicFrame>
        <p:nvGraphicFramePr>
          <p:cNvPr id="6" name="표 5">
            <a:extLst>
              <a:ext uri="{FF2B5EF4-FFF2-40B4-BE49-F238E27FC236}">
                <a16:creationId xmlns:a16="http://schemas.microsoft.com/office/drawing/2014/main" id="{68E29F88-945D-2744-882D-D8530F9E4F61}"/>
              </a:ext>
            </a:extLst>
          </p:cNvPr>
          <p:cNvGraphicFramePr>
            <a:graphicFrameLocks noGrp="1"/>
          </p:cNvGraphicFramePr>
          <p:nvPr>
            <p:extLst/>
          </p:nvPr>
        </p:nvGraphicFramePr>
        <p:xfrm>
          <a:off x="502488" y="1533103"/>
          <a:ext cx="3486153" cy="4108024"/>
        </p:xfrm>
        <a:graphic>
          <a:graphicData uri="http://schemas.openxmlformats.org/drawingml/2006/table">
            <a:tbl>
              <a:tblPr firstRow="1" bandRow="1">
                <a:tableStyleId>{5C22544A-7EE6-4342-B048-85BDC9FD1C3A}</a:tableStyleId>
              </a:tblPr>
              <a:tblGrid>
                <a:gridCol w="1162051">
                  <a:extLst>
                    <a:ext uri="{9D8B030D-6E8A-4147-A177-3AD203B41FA5}">
                      <a16:colId xmlns:a16="http://schemas.microsoft.com/office/drawing/2014/main" val="630177809"/>
                    </a:ext>
                  </a:extLst>
                </a:gridCol>
                <a:gridCol w="1162051">
                  <a:extLst>
                    <a:ext uri="{9D8B030D-6E8A-4147-A177-3AD203B41FA5}">
                      <a16:colId xmlns:a16="http://schemas.microsoft.com/office/drawing/2014/main" val="4007787095"/>
                    </a:ext>
                  </a:extLst>
                </a:gridCol>
                <a:gridCol w="1162051">
                  <a:extLst>
                    <a:ext uri="{9D8B030D-6E8A-4147-A177-3AD203B41FA5}">
                      <a16:colId xmlns:a16="http://schemas.microsoft.com/office/drawing/2014/main" val="2094819766"/>
                    </a:ext>
                  </a:extLst>
                </a:gridCol>
              </a:tblGrid>
              <a:tr h="480060">
                <a:tc>
                  <a:txBody>
                    <a:bodyPr/>
                    <a:lstStyle/>
                    <a:p>
                      <a:pPr algn="ctr"/>
                      <a:endParaRPr lang="ko-Kore-KR" altLang="en-US" sz="1400" dirty="0">
                        <a:latin typeface="+mj-ea"/>
                        <a:ea typeface="+mj-ea"/>
                      </a:endParaRPr>
                    </a:p>
                  </a:txBody>
                  <a:tcPr marL="68580" marR="68580" marT="34290" marB="34290"/>
                </a:tc>
                <a:tc>
                  <a:txBody>
                    <a:bodyPr/>
                    <a:lstStyle/>
                    <a:p>
                      <a:pPr algn="ctr"/>
                      <a:r>
                        <a:rPr lang="en-US" altLang="ko-Kore-KR" sz="1400" dirty="0">
                          <a:latin typeface="+mj-ea"/>
                          <a:ea typeface="+mj-ea"/>
                        </a:rPr>
                        <a:t>Y (target) </a:t>
                      </a:r>
                    </a:p>
                    <a:p>
                      <a:pPr algn="ctr"/>
                      <a:r>
                        <a:rPr lang="ko-Kore-KR" altLang="en-US" sz="1400" dirty="0">
                          <a:latin typeface="+mj-ea"/>
                          <a:ea typeface="+mj-ea"/>
                        </a:rPr>
                        <a:t>근무평점</a:t>
                      </a:r>
                    </a:p>
                  </a:txBody>
                  <a:tcPr marL="68580" marR="68580" marT="34290" marB="34290"/>
                </a:tc>
                <a:tc>
                  <a:txBody>
                    <a:bodyPr/>
                    <a:lstStyle/>
                    <a:p>
                      <a:pPr algn="ctr"/>
                      <a:r>
                        <a:rPr lang="en-US" altLang="ko-Kore-KR" sz="1400" dirty="0">
                          <a:latin typeface="+mj-ea"/>
                          <a:ea typeface="+mj-ea"/>
                        </a:rPr>
                        <a:t>X</a:t>
                      </a:r>
                      <a:r>
                        <a:rPr lang="ko-KR" altLang="en-US" sz="1400" dirty="0">
                          <a:latin typeface="+mj-ea"/>
                          <a:ea typeface="+mj-ea"/>
                        </a:rPr>
                        <a:t> </a:t>
                      </a:r>
                      <a:r>
                        <a:rPr lang="en-US" altLang="ko-KR" sz="1400" dirty="0">
                          <a:latin typeface="+mj-ea"/>
                          <a:ea typeface="+mj-ea"/>
                        </a:rPr>
                        <a:t>(feature)</a:t>
                      </a:r>
                    </a:p>
                    <a:p>
                      <a:pPr algn="ctr"/>
                      <a:r>
                        <a:rPr lang="ko-KR" altLang="en-US" sz="1400" dirty="0">
                          <a:latin typeface="+mj-ea"/>
                          <a:ea typeface="+mj-ea"/>
                        </a:rPr>
                        <a:t>연 검거 건수</a:t>
                      </a:r>
                      <a:endParaRPr lang="ko-Kore-KR" altLang="en-US" sz="1400" dirty="0">
                        <a:latin typeface="+mj-ea"/>
                        <a:ea typeface="+mj-ea"/>
                      </a:endParaRPr>
                    </a:p>
                  </a:txBody>
                  <a:tcPr marL="68580" marR="68580" marT="34290" marB="34290"/>
                </a:tc>
                <a:extLst>
                  <a:ext uri="{0D108BD9-81ED-4DB2-BD59-A6C34878D82A}">
                    <a16:rowId xmlns:a16="http://schemas.microsoft.com/office/drawing/2014/main" val="2016185889"/>
                  </a:ext>
                </a:extLst>
              </a:tr>
              <a:tr h="278195">
                <a:tc>
                  <a:txBody>
                    <a:bodyPr/>
                    <a:lstStyle/>
                    <a:p>
                      <a:pPr algn="ctr"/>
                      <a:r>
                        <a:rPr lang="en-US" altLang="ko-Kore-KR" sz="1200" dirty="0">
                          <a:latin typeface="+mj-ea"/>
                          <a:ea typeface="+mj-ea"/>
                        </a:rPr>
                        <a:t>A</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10</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32</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733142790"/>
                  </a:ext>
                </a:extLst>
              </a:tr>
              <a:tr h="278195">
                <a:tc>
                  <a:txBody>
                    <a:bodyPr/>
                    <a:lstStyle/>
                    <a:p>
                      <a:pPr algn="ctr"/>
                      <a:r>
                        <a:rPr lang="en-US" altLang="ko-Kore-KR" sz="1200" dirty="0">
                          <a:latin typeface="+mj-ea"/>
                          <a:ea typeface="+mj-ea"/>
                        </a:rPr>
                        <a:t>B</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7</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18</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2174625887"/>
                  </a:ext>
                </a:extLst>
              </a:tr>
              <a:tr h="278195">
                <a:tc>
                  <a:txBody>
                    <a:bodyPr/>
                    <a:lstStyle/>
                    <a:p>
                      <a:pPr algn="ctr"/>
                      <a:r>
                        <a:rPr lang="en-US" altLang="ko-Kore-KR" sz="1200" dirty="0">
                          <a:latin typeface="+mj-ea"/>
                          <a:ea typeface="+mj-ea"/>
                        </a:rPr>
                        <a:t>C</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8</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25</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3232357576"/>
                  </a:ext>
                </a:extLst>
              </a:tr>
              <a:tr h="278195">
                <a:tc>
                  <a:txBody>
                    <a:bodyPr/>
                    <a:lstStyle/>
                    <a:p>
                      <a:pPr algn="ctr"/>
                      <a:r>
                        <a:rPr lang="en-US" altLang="ko-Kore-KR" sz="1200" dirty="0">
                          <a:latin typeface="+mj-ea"/>
                          <a:ea typeface="+mj-ea"/>
                        </a:rPr>
                        <a:t>D</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5</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13</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1068390707"/>
                  </a:ext>
                </a:extLst>
              </a:tr>
              <a:tr h="278195">
                <a:tc>
                  <a:txBody>
                    <a:bodyPr/>
                    <a:lstStyle/>
                    <a:p>
                      <a:pPr algn="ctr"/>
                      <a:r>
                        <a:rPr lang="en-US" altLang="ko-Kore-KR" sz="1200" dirty="0">
                          <a:latin typeface="+mj-ea"/>
                          <a:ea typeface="+mj-ea"/>
                        </a:rPr>
                        <a:t>E</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9</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29</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3527088761"/>
                  </a:ext>
                </a:extLst>
              </a:tr>
              <a:tr h="274384">
                <a:tc>
                  <a:txBody>
                    <a:bodyPr/>
                    <a:lstStyle/>
                    <a:p>
                      <a:pPr algn="ctr"/>
                      <a:r>
                        <a:rPr lang="en-US" altLang="ko-Kore-KR" sz="1200" dirty="0">
                          <a:latin typeface="+mj-ea"/>
                          <a:ea typeface="+mj-ea"/>
                        </a:rPr>
                        <a:t>F</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6</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21</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2356356019"/>
                  </a:ext>
                </a:extLst>
              </a:tr>
              <a:tr h="278195">
                <a:tc>
                  <a:txBody>
                    <a:bodyPr/>
                    <a:lstStyle/>
                    <a:p>
                      <a:pPr algn="ctr"/>
                      <a:r>
                        <a:rPr lang="en-US" altLang="ko-Kore-KR" sz="1200" dirty="0">
                          <a:latin typeface="+mj-ea"/>
                          <a:ea typeface="+mj-ea"/>
                        </a:rPr>
                        <a:t>G</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10</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479230688"/>
                  </a:ext>
                </a:extLst>
              </a:tr>
              <a:tr h="278195">
                <a:tc>
                  <a:txBody>
                    <a:bodyPr/>
                    <a:lstStyle/>
                    <a:p>
                      <a:pPr algn="ctr"/>
                      <a:r>
                        <a:rPr lang="en-US" altLang="ko-Kore-KR" sz="1200" dirty="0">
                          <a:latin typeface="+mj-ea"/>
                          <a:ea typeface="+mj-ea"/>
                        </a:rPr>
                        <a:t>H</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7</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43</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4242637012"/>
                  </a:ext>
                </a:extLst>
              </a:tr>
              <a:tr h="278195">
                <a:tc>
                  <a:txBody>
                    <a:bodyPr/>
                    <a:lstStyle/>
                    <a:p>
                      <a:pPr algn="ctr"/>
                      <a:r>
                        <a:rPr lang="en-US" altLang="ko-Kore-KR" sz="1200" dirty="0">
                          <a:latin typeface="+mj-ea"/>
                          <a:ea typeface="+mj-ea"/>
                        </a:rPr>
                        <a:t>I</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3</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12</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2857895460"/>
                  </a:ext>
                </a:extLst>
              </a:tr>
              <a:tr h="278195">
                <a:tc>
                  <a:txBody>
                    <a:bodyPr/>
                    <a:lstStyle/>
                    <a:p>
                      <a:pPr algn="ctr"/>
                      <a:r>
                        <a:rPr lang="en-US" altLang="ko-Kore-KR" sz="1200" dirty="0">
                          <a:latin typeface="+mj-ea"/>
                          <a:ea typeface="+mj-ea"/>
                        </a:rPr>
                        <a:t>J</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4</a:t>
                      </a:r>
                      <a:endParaRPr lang="ko-Kore-KR" altLang="en-US" sz="1200" dirty="0">
                        <a:latin typeface="+mj-ea"/>
                        <a:ea typeface="+mj-ea"/>
                      </a:endParaRPr>
                    </a:p>
                  </a:txBody>
                  <a:tcPr marL="68580" marR="68580" marT="34290" marB="34290"/>
                </a:tc>
                <a:tc>
                  <a:txBody>
                    <a:bodyPr/>
                    <a:lstStyle/>
                    <a:p>
                      <a:pPr algn="ctr"/>
                      <a:r>
                        <a:rPr lang="en-US" altLang="ko-Kore-KR" sz="1200" dirty="0">
                          <a:latin typeface="+mj-ea"/>
                          <a:ea typeface="+mj-ea"/>
                        </a:rPr>
                        <a:t>20</a:t>
                      </a:r>
                      <a:endParaRPr lang="ko-Kore-KR" altLang="en-US" sz="1200" dirty="0">
                        <a:latin typeface="+mj-ea"/>
                        <a:ea typeface="+mj-ea"/>
                      </a:endParaRPr>
                    </a:p>
                  </a:txBody>
                  <a:tcPr marL="68580" marR="68580" marT="34290" marB="34290"/>
                </a:tc>
                <a:extLst>
                  <a:ext uri="{0D108BD9-81ED-4DB2-BD59-A6C34878D82A}">
                    <a16:rowId xmlns:a16="http://schemas.microsoft.com/office/drawing/2014/main" val="1599577211"/>
                  </a:ext>
                </a:extLst>
              </a:tr>
              <a:tr h="278195">
                <a:tc>
                  <a:txBody>
                    <a:bodyPr/>
                    <a:lstStyle/>
                    <a:p>
                      <a:pPr algn="ctr" fontAlgn="ctr"/>
                      <a:r>
                        <a:rPr lang="ko-KR" altLang="en-US" sz="1100" b="0" i="0" u="none" strike="noStrike" dirty="0">
                          <a:solidFill>
                            <a:srgbClr val="000000"/>
                          </a:solidFill>
                          <a:effectLst/>
                          <a:latin typeface="+mj-ea"/>
                          <a:ea typeface="+mj-ea"/>
                        </a:rPr>
                        <a:t>평균</a:t>
                      </a:r>
                      <a:endParaRPr lang="en-US" altLang="ko-Kore-KR" sz="11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100" b="1" i="0" u="none" strike="noStrike" dirty="0">
                          <a:solidFill>
                            <a:srgbClr val="000000"/>
                          </a:solidFill>
                          <a:effectLst/>
                          <a:latin typeface="+mj-ea"/>
                          <a:ea typeface="+mj-ea"/>
                        </a:rPr>
                        <a:t>6.1</a:t>
                      </a: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22.3</a:t>
                      </a:r>
                    </a:p>
                  </a:txBody>
                  <a:tcPr marL="7144" marR="7144" marT="7144" marB="0" anchor="ctr"/>
                </a:tc>
                <a:extLst>
                  <a:ext uri="{0D108BD9-81ED-4DB2-BD59-A6C34878D82A}">
                    <a16:rowId xmlns:a16="http://schemas.microsoft.com/office/drawing/2014/main" val="2733498670"/>
                  </a:ext>
                </a:extLst>
              </a:tr>
              <a:tr h="278195">
                <a:tc>
                  <a:txBody>
                    <a:bodyPr/>
                    <a:lstStyle/>
                    <a:p>
                      <a:pPr algn="ctr" fontAlgn="ctr"/>
                      <a:r>
                        <a:rPr lang="ko-KR" altLang="en-US" sz="1100" b="0" i="0" u="none" strike="noStrike" dirty="0">
                          <a:solidFill>
                            <a:srgbClr val="000000"/>
                          </a:solidFill>
                          <a:effectLst/>
                          <a:latin typeface="+mj-ea"/>
                          <a:ea typeface="+mj-ea"/>
                        </a:rPr>
                        <a:t>분산</a:t>
                      </a:r>
                      <a:endParaRPr lang="en-US" altLang="ko-Kore-KR" sz="11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6.76666667</a:t>
                      </a: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104.9</a:t>
                      </a:r>
                    </a:p>
                  </a:txBody>
                  <a:tcPr marL="7144" marR="7144" marT="7144" marB="0" anchor="ctr"/>
                </a:tc>
                <a:extLst>
                  <a:ext uri="{0D108BD9-81ED-4DB2-BD59-A6C34878D82A}">
                    <a16:rowId xmlns:a16="http://schemas.microsoft.com/office/drawing/2014/main" val="3561213226"/>
                  </a:ext>
                </a:extLst>
              </a:tr>
              <a:tr h="278195">
                <a:tc>
                  <a:txBody>
                    <a:bodyPr/>
                    <a:lstStyle/>
                    <a:p>
                      <a:pPr algn="ctr" fontAlgn="ctr"/>
                      <a:r>
                        <a:rPr lang="ko-KR" altLang="en-US" sz="1100" b="0" i="0" u="none" strike="noStrike" dirty="0">
                          <a:solidFill>
                            <a:srgbClr val="000000"/>
                          </a:solidFill>
                          <a:effectLst/>
                          <a:latin typeface="+mj-ea"/>
                          <a:ea typeface="+mj-ea"/>
                        </a:rPr>
                        <a:t>표준편차</a:t>
                      </a:r>
                      <a:endParaRPr lang="en-US" altLang="ko-Kore-KR" sz="11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2.60128174</a:t>
                      </a:r>
                    </a:p>
                  </a:txBody>
                  <a:tcPr marL="7144" marR="7144" marT="7144" marB="0" anchor="ctr"/>
                </a:tc>
                <a:tc>
                  <a:txBody>
                    <a:bodyPr/>
                    <a:lstStyle/>
                    <a:p>
                      <a:pPr algn="ctr" fontAlgn="ctr"/>
                      <a:r>
                        <a:rPr lang="en-US" altLang="ko-Kore-KR" sz="1100" b="0" i="0" u="none" strike="noStrike" dirty="0">
                          <a:solidFill>
                            <a:srgbClr val="000000"/>
                          </a:solidFill>
                          <a:effectLst/>
                          <a:latin typeface="+mj-ea"/>
                          <a:ea typeface="+mj-ea"/>
                        </a:rPr>
                        <a:t>10.2420701</a:t>
                      </a:r>
                    </a:p>
                  </a:txBody>
                  <a:tcPr marL="7144" marR="7144" marT="7144" marB="0" anchor="ctr"/>
                </a:tc>
                <a:extLst>
                  <a:ext uri="{0D108BD9-81ED-4DB2-BD59-A6C34878D82A}">
                    <a16:rowId xmlns:a16="http://schemas.microsoft.com/office/drawing/2014/main" val="532766905"/>
                  </a:ext>
                </a:extLst>
              </a:tr>
            </a:tbl>
          </a:graphicData>
        </a:graphic>
      </p:graphicFrame>
      <p:sp>
        <p:nvSpPr>
          <p:cNvPr id="7" name="TextBox 6">
            <a:extLst>
              <a:ext uri="{FF2B5EF4-FFF2-40B4-BE49-F238E27FC236}">
                <a16:creationId xmlns:a16="http://schemas.microsoft.com/office/drawing/2014/main" id="{F5478763-5207-4648-8D59-44435154C52C}"/>
              </a:ext>
            </a:extLst>
          </p:cNvPr>
          <p:cNvSpPr txBox="1"/>
          <p:nvPr/>
        </p:nvSpPr>
        <p:spPr>
          <a:xfrm>
            <a:off x="1733934" y="1181586"/>
            <a:ext cx="1132041" cy="300082"/>
          </a:xfrm>
          <a:prstGeom prst="rect">
            <a:avLst/>
          </a:prstGeom>
          <a:noFill/>
        </p:spPr>
        <p:txBody>
          <a:bodyPr wrap="none" rtlCol="0">
            <a:spAutoFit/>
          </a:bodyPr>
          <a:lstStyle/>
          <a:p>
            <a:r>
              <a:rPr kumimoji="1" lang="en-US" altLang="ko-Kore-KR" sz="1350" b="1" dirty="0"/>
              <a:t>Sample Data</a:t>
            </a:r>
            <a:endParaRPr kumimoji="1" lang="ko-Kore-KR" altLang="en-US" sz="1350" b="1" dirty="0"/>
          </a:p>
        </p:txBody>
      </p:sp>
      <p:pic>
        <p:nvPicPr>
          <p:cNvPr id="3074" name="Picture 2">
            <a:extLst>
              <a:ext uri="{FF2B5EF4-FFF2-40B4-BE49-F238E27FC236}">
                <a16:creationId xmlns:a16="http://schemas.microsoft.com/office/drawing/2014/main" id="{D94F1B25-BF4B-244B-9AF6-E36898FEB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165" y="3473124"/>
            <a:ext cx="999406" cy="3494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8C8E88A-122A-DE48-8683-65930B914073}"/>
              </a:ext>
            </a:extLst>
          </p:cNvPr>
          <p:cNvSpPr txBox="1"/>
          <p:nvPr/>
        </p:nvSpPr>
        <p:spPr>
          <a:xfrm>
            <a:off x="4804928" y="1533103"/>
            <a:ext cx="3996607" cy="507831"/>
          </a:xfrm>
          <a:prstGeom prst="rect">
            <a:avLst/>
          </a:prstGeom>
          <a:noFill/>
        </p:spPr>
        <p:txBody>
          <a:bodyPr wrap="none" rtlCol="0">
            <a:spAutoFit/>
          </a:bodyPr>
          <a:lstStyle/>
          <a:p>
            <a:r>
              <a:rPr kumimoji="1" lang="en-US" altLang="ko-Kore-KR" sz="1350" b="1" dirty="0">
                <a:solidFill>
                  <a:srgbClr val="FF0000"/>
                </a:solidFill>
              </a:rPr>
              <a:t>Y</a:t>
            </a:r>
            <a:r>
              <a:rPr kumimoji="1" lang="ko-Kore-KR" altLang="en-US" sz="1350" b="1" dirty="0">
                <a:solidFill>
                  <a:srgbClr val="FF0000"/>
                </a:solidFill>
              </a:rPr>
              <a:t>값의</a:t>
            </a:r>
            <a:r>
              <a:rPr kumimoji="1" lang="ko-KR" altLang="en-US" sz="1350" b="1" dirty="0">
                <a:solidFill>
                  <a:srgbClr val="FF0000"/>
                </a:solidFill>
              </a:rPr>
              <a:t> 평균</a:t>
            </a:r>
            <a:r>
              <a:rPr kumimoji="1" lang="ko-KR" altLang="en-US" sz="1350" dirty="0"/>
              <a:t>은 </a:t>
            </a:r>
            <a:r>
              <a:rPr kumimoji="1" lang="en-US" altLang="ko-KR" sz="1350" dirty="0"/>
              <a:t>Y </a:t>
            </a:r>
            <a:r>
              <a:rPr kumimoji="1" lang="ko-KR" altLang="en-US" sz="1350" dirty="0"/>
              <a:t>전체 합을 </a:t>
            </a:r>
            <a:r>
              <a:rPr kumimoji="1" lang="en-US" altLang="ko-KR" sz="1350" dirty="0"/>
              <a:t>Y </a:t>
            </a:r>
            <a:r>
              <a:rPr kumimoji="1" lang="ko-KR" altLang="en-US" sz="1350" dirty="0"/>
              <a:t>개수만큼 나눈 값으로</a:t>
            </a:r>
            <a:endParaRPr kumimoji="1" lang="en-US" altLang="ko-KR" sz="1350" dirty="0"/>
          </a:p>
          <a:p>
            <a:r>
              <a:rPr kumimoji="1" lang="ko-KR" altLang="en-US" sz="1350" dirty="0"/>
              <a:t>도출한다</a:t>
            </a:r>
            <a:r>
              <a:rPr kumimoji="1" lang="en-US" altLang="ko-KR" sz="1350" dirty="0"/>
              <a:t>.</a:t>
            </a:r>
            <a:endParaRPr kumimoji="1" lang="ko-Kore-KR" altLang="en-US" sz="1350" dirty="0"/>
          </a:p>
        </p:txBody>
      </p:sp>
      <p:sp>
        <p:nvSpPr>
          <p:cNvPr id="15" name="TextBox 14">
            <a:extLst>
              <a:ext uri="{FF2B5EF4-FFF2-40B4-BE49-F238E27FC236}">
                <a16:creationId xmlns:a16="http://schemas.microsoft.com/office/drawing/2014/main" id="{848BE0CD-9559-554D-82B3-B35420E4AF7F}"/>
              </a:ext>
            </a:extLst>
          </p:cNvPr>
          <p:cNvSpPr txBox="1"/>
          <p:nvPr/>
        </p:nvSpPr>
        <p:spPr>
          <a:xfrm>
            <a:off x="6150731" y="3922151"/>
            <a:ext cx="646331" cy="230832"/>
          </a:xfrm>
          <a:prstGeom prst="rect">
            <a:avLst/>
          </a:prstGeom>
          <a:noFill/>
        </p:spPr>
        <p:txBody>
          <a:bodyPr wrap="none" rtlCol="0">
            <a:spAutoFit/>
          </a:bodyPr>
          <a:lstStyle/>
          <a:p>
            <a:r>
              <a:rPr kumimoji="1" lang="en-US" altLang="ko-Kore-KR" sz="900" b="1" dirty="0">
                <a:solidFill>
                  <a:schemeClr val="accent1"/>
                </a:solidFill>
              </a:rPr>
              <a:t>J</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(20,</a:t>
            </a:r>
            <a:r>
              <a:rPr kumimoji="1" lang="ko-KR" altLang="en-US" sz="900" b="1" dirty="0">
                <a:solidFill>
                  <a:schemeClr val="accent1"/>
                </a:solidFill>
              </a:rPr>
              <a:t> </a:t>
            </a:r>
            <a:r>
              <a:rPr kumimoji="1" lang="en-US" altLang="ko-KR" sz="900" b="1" dirty="0">
                <a:solidFill>
                  <a:schemeClr val="accent1"/>
                </a:solidFill>
              </a:rPr>
              <a:t>4)</a:t>
            </a:r>
            <a:endParaRPr kumimoji="1" lang="ko-Kore-KR" altLang="en-US" sz="900" b="1" dirty="0">
              <a:solidFill>
                <a:schemeClr val="accent1"/>
              </a:solidFill>
            </a:endParaRPr>
          </a:p>
        </p:txBody>
      </p:sp>
      <p:sp>
        <p:nvSpPr>
          <p:cNvPr id="16" name="TextBox 15">
            <a:extLst>
              <a:ext uri="{FF2B5EF4-FFF2-40B4-BE49-F238E27FC236}">
                <a16:creationId xmlns:a16="http://schemas.microsoft.com/office/drawing/2014/main" id="{7A235FF7-1E3C-E244-8A37-072388106658}"/>
              </a:ext>
            </a:extLst>
          </p:cNvPr>
          <p:cNvSpPr txBox="1"/>
          <p:nvPr/>
        </p:nvSpPr>
        <p:spPr>
          <a:xfrm>
            <a:off x="6070138" y="2742537"/>
            <a:ext cx="671979" cy="230832"/>
          </a:xfrm>
          <a:prstGeom prst="rect">
            <a:avLst/>
          </a:prstGeom>
          <a:noFill/>
        </p:spPr>
        <p:txBody>
          <a:bodyPr wrap="none" rtlCol="0">
            <a:spAutoFit/>
          </a:bodyPr>
          <a:lstStyle/>
          <a:p>
            <a:r>
              <a:rPr kumimoji="1" lang="en-US" altLang="ko-KR" sz="900" b="1" dirty="0">
                <a:solidFill>
                  <a:schemeClr val="accent1"/>
                </a:solidFill>
              </a:rPr>
              <a:t>C</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(25,</a:t>
            </a:r>
            <a:r>
              <a:rPr kumimoji="1" lang="ko-KR" altLang="en-US" sz="900" b="1" dirty="0">
                <a:solidFill>
                  <a:schemeClr val="accent1"/>
                </a:solidFill>
              </a:rPr>
              <a:t> </a:t>
            </a:r>
            <a:r>
              <a:rPr kumimoji="1" lang="en-US" altLang="ko-KR" sz="900" b="1" dirty="0">
                <a:solidFill>
                  <a:schemeClr val="accent1"/>
                </a:solidFill>
              </a:rPr>
              <a:t>8)</a:t>
            </a:r>
            <a:endParaRPr kumimoji="1" lang="ko-Kore-KR" altLang="en-US" sz="900" b="1" dirty="0">
              <a:solidFill>
                <a:schemeClr val="accent1"/>
              </a:solidFill>
            </a:endParaRPr>
          </a:p>
        </p:txBody>
      </p:sp>
      <p:cxnSp>
        <p:nvCxnSpPr>
          <p:cNvPr id="20" name="직선 화살표 연결선 19">
            <a:extLst>
              <a:ext uri="{FF2B5EF4-FFF2-40B4-BE49-F238E27FC236}">
                <a16:creationId xmlns:a16="http://schemas.microsoft.com/office/drawing/2014/main" id="{644A34E1-5873-5244-840D-BF704B7E32EB}"/>
              </a:ext>
            </a:extLst>
          </p:cNvPr>
          <p:cNvCxnSpPr/>
          <p:nvPr/>
        </p:nvCxnSpPr>
        <p:spPr>
          <a:xfrm>
            <a:off x="6166976" y="3414563"/>
            <a:ext cx="0" cy="493151"/>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6">
            <a:extLst>
              <a:ext uri="{FF2B5EF4-FFF2-40B4-BE49-F238E27FC236}">
                <a16:creationId xmlns:a16="http://schemas.microsoft.com/office/drawing/2014/main" id="{087AB174-548F-7342-A87B-9026AE540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221" y="3581616"/>
            <a:ext cx="735581" cy="159044"/>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직선 화살표 연결선 21">
            <a:extLst>
              <a:ext uri="{FF2B5EF4-FFF2-40B4-BE49-F238E27FC236}">
                <a16:creationId xmlns:a16="http://schemas.microsoft.com/office/drawing/2014/main" id="{B1D287A7-2F0E-EC46-991E-FE1E9320E89C}"/>
              </a:ext>
            </a:extLst>
          </p:cNvPr>
          <p:cNvCxnSpPr>
            <a:cxnSpLocks/>
          </p:cNvCxnSpPr>
          <p:nvPr/>
        </p:nvCxnSpPr>
        <p:spPr>
          <a:xfrm>
            <a:off x="6638618" y="2950286"/>
            <a:ext cx="0" cy="457058"/>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Picture 8">
            <a:extLst>
              <a:ext uri="{FF2B5EF4-FFF2-40B4-BE49-F238E27FC236}">
                <a16:creationId xmlns:a16="http://schemas.microsoft.com/office/drawing/2014/main" id="{2C8CD355-567B-6843-BF38-271434F237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2350" y="3082474"/>
            <a:ext cx="735578" cy="14997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1C144DF-7EBA-3940-A0F6-8101E3EC8088}"/>
              </a:ext>
            </a:extLst>
          </p:cNvPr>
          <p:cNvSpPr txBox="1"/>
          <p:nvPr/>
        </p:nvSpPr>
        <p:spPr>
          <a:xfrm>
            <a:off x="5082448" y="5027640"/>
            <a:ext cx="2260555" cy="219291"/>
          </a:xfrm>
          <a:prstGeom prst="rect">
            <a:avLst/>
          </a:prstGeom>
          <a:noFill/>
        </p:spPr>
        <p:txBody>
          <a:bodyPr wrap="none" rtlCol="0">
            <a:spAutoFit/>
          </a:bodyPr>
          <a:lstStyle/>
          <a:p>
            <a:r>
              <a:rPr kumimoji="1" lang="ko-Kore-KR" altLang="en-US" sz="825" b="1" dirty="0">
                <a:solidFill>
                  <a:srgbClr val="7030A0"/>
                </a:solidFill>
              </a:rPr>
              <a:t>편차</a:t>
            </a:r>
            <a:r>
              <a:rPr kumimoji="1" lang="ko-KR" altLang="en-US" sz="825" b="1" dirty="0">
                <a:solidFill>
                  <a:srgbClr val="7030A0"/>
                </a:solidFill>
              </a:rPr>
              <a:t> </a:t>
            </a:r>
            <a:r>
              <a:rPr kumimoji="1" lang="en-US" altLang="ko-KR" sz="825" b="1" dirty="0">
                <a:solidFill>
                  <a:srgbClr val="7030A0"/>
                </a:solidFill>
              </a:rPr>
              <a:t>:</a:t>
            </a:r>
            <a:r>
              <a:rPr kumimoji="1" lang="ko-KR" altLang="en-US" sz="825" b="1" dirty="0">
                <a:solidFill>
                  <a:srgbClr val="7030A0"/>
                </a:solidFill>
              </a:rPr>
              <a:t> </a:t>
            </a:r>
            <a:r>
              <a:rPr kumimoji="1" lang="ko-KR" altLang="en-US" sz="825" b="1" dirty="0" err="1">
                <a:solidFill>
                  <a:srgbClr val="7030A0"/>
                </a:solidFill>
              </a:rPr>
              <a:t>평균값으로부터</a:t>
            </a:r>
            <a:r>
              <a:rPr kumimoji="1" lang="ko-KR" altLang="en-US" sz="825" b="1" dirty="0">
                <a:solidFill>
                  <a:srgbClr val="7030A0"/>
                </a:solidFill>
              </a:rPr>
              <a:t> </a:t>
            </a:r>
            <a:r>
              <a:rPr kumimoji="1" lang="ko-KR" altLang="en-US" sz="825" b="1" dirty="0" err="1">
                <a:solidFill>
                  <a:srgbClr val="7030A0"/>
                </a:solidFill>
              </a:rPr>
              <a:t>관측값이</a:t>
            </a:r>
            <a:r>
              <a:rPr kumimoji="1" lang="ko-KR" altLang="en-US" sz="825" b="1" dirty="0">
                <a:solidFill>
                  <a:srgbClr val="7030A0"/>
                </a:solidFill>
              </a:rPr>
              <a:t> 떨어진 정도</a:t>
            </a:r>
            <a:endParaRPr kumimoji="1" lang="ko-Kore-KR" altLang="en-US" sz="825" b="1" dirty="0">
              <a:solidFill>
                <a:srgbClr val="7030A0"/>
              </a:solidFill>
            </a:endParaRPr>
          </a:p>
        </p:txBody>
      </p:sp>
      <p:sp>
        <p:nvSpPr>
          <p:cNvPr id="14" name="액자 13">
            <a:extLst>
              <a:ext uri="{FF2B5EF4-FFF2-40B4-BE49-F238E27FC236}">
                <a16:creationId xmlns:a16="http://schemas.microsoft.com/office/drawing/2014/main" id="{C82175FD-3E86-A943-964B-1C070BD2175F}"/>
              </a:ext>
            </a:extLst>
          </p:cNvPr>
          <p:cNvSpPr/>
          <p:nvPr/>
        </p:nvSpPr>
        <p:spPr>
          <a:xfrm>
            <a:off x="1659636" y="4791570"/>
            <a:ext cx="1172718" cy="290208"/>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17" name="제목 1">
            <a:extLst>
              <a:ext uri="{FF2B5EF4-FFF2-40B4-BE49-F238E27FC236}">
                <a16:creationId xmlns:a16="http://schemas.microsoft.com/office/drawing/2014/main" id="{1DCEB61F-6A0C-4955-A98D-EF544972EBC5}"/>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8" name="직사각형 17">
            <a:extLst>
              <a:ext uri="{FF2B5EF4-FFF2-40B4-BE49-F238E27FC236}">
                <a16:creationId xmlns:a16="http://schemas.microsoft.com/office/drawing/2014/main" id="{0967D2A3-4483-4264-9860-02522BEDECDA}"/>
              </a:ext>
            </a:extLst>
          </p:cNvPr>
          <p:cNvSpPr/>
          <p:nvPr/>
        </p:nvSpPr>
        <p:spPr>
          <a:xfrm>
            <a:off x="2627784" y="307725"/>
            <a:ext cx="3888432" cy="369332"/>
          </a:xfrm>
          <a:prstGeom prst="rect">
            <a:avLst/>
          </a:prstGeom>
        </p:spPr>
        <p:txBody>
          <a:bodyPr wrap="square">
            <a:spAutoFit/>
          </a:bodyPr>
          <a:lstStyle/>
          <a:p>
            <a:r>
              <a:rPr lang="en-US" altLang="ko-KR" dirty="0"/>
              <a:t>Regression Analysis : </a:t>
            </a:r>
            <a:r>
              <a:rPr lang="ko-KR" altLang="en-US" dirty="0"/>
              <a:t>실습 사례</a:t>
            </a:r>
          </a:p>
        </p:txBody>
      </p:sp>
      <p:sp>
        <p:nvSpPr>
          <p:cNvPr id="24" name="TextBox 23">
            <a:extLst>
              <a:ext uri="{FF2B5EF4-FFF2-40B4-BE49-F238E27FC236}">
                <a16:creationId xmlns:a16="http://schemas.microsoft.com/office/drawing/2014/main" id="{F273BD2B-C833-448B-82EC-0FD02B295791}"/>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
        <p:nvSpPr>
          <p:cNvPr id="2" name="바닥글 개체 틀 1">
            <a:extLst>
              <a:ext uri="{FF2B5EF4-FFF2-40B4-BE49-F238E27FC236}">
                <a16:creationId xmlns:a16="http://schemas.microsoft.com/office/drawing/2014/main" id="{27C45613-008D-486F-A66F-06690BADCD89}"/>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868A1F0F-FBB4-4033-B807-B96452D78B98}"/>
              </a:ext>
            </a:extLst>
          </p:cNvPr>
          <p:cNvSpPr>
            <a:spLocks noGrp="1"/>
          </p:cNvSpPr>
          <p:nvPr>
            <p:ph type="sldNum" sz="quarter" idx="12"/>
          </p:nvPr>
        </p:nvSpPr>
        <p:spPr/>
        <p:txBody>
          <a:bodyPr/>
          <a:lstStyle/>
          <a:p>
            <a:fld id="{DE77BB65-F969-4654-BF30-45C70C1BE112}" type="slidenum">
              <a:rPr lang="ko-KR" altLang="en-US" smtClean="0"/>
              <a:pPr/>
              <a:t>67</a:t>
            </a:fld>
            <a:endParaRPr lang="ko-KR" altLang="en-US"/>
          </a:p>
        </p:txBody>
      </p:sp>
    </p:spTree>
    <p:extLst>
      <p:ext uri="{BB962C8B-B14F-4D97-AF65-F5344CB8AC3E}">
        <p14:creationId xmlns:p14="http://schemas.microsoft.com/office/powerpoint/2010/main" val="863515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B9E7C141-E383-BC42-B2C6-EF12D880AA91}"/>
              </a:ext>
            </a:extLst>
          </p:cNvPr>
          <p:cNvPicPr>
            <a:picLocks noChangeAspect="1"/>
          </p:cNvPicPr>
          <p:nvPr/>
        </p:nvPicPr>
        <p:blipFill>
          <a:blip r:embed="rId2"/>
          <a:stretch>
            <a:fillRect/>
          </a:stretch>
        </p:blipFill>
        <p:spPr>
          <a:xfrm>
            <a:off x="4676257" y="2128950"/>
            <a:ext cx="3823200" cy="2787750"/>
          </a:xfrm>
          <a:prstGeom prst="rect">
            <a:avLst/>
          </a:prstGeom>
        </p:spPr>
      </p:pic>
      <p:pic>
        <p:nvPicPr>
          <p:cNvPr id="14" name="Picture 2">
            <a:extLst>
              <a:ext uri="{FF2B5EF4-FFF2-40B4-BE49-F238E27FC236}">
                <a16:creationId xmlns:a16="http://schemas.microsoft.com/office/drawing/2014/main" id="{D27CE5E2-D070-FE45-92F2-B46FA7D06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788" y="3473124"/>
            <a:ext cx="999406" cy="349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C913768-A4FB-0E44-9455-D96690CCF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116" y="1726770"/>
            <a:ext cx="1506452" cy="28321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A26913D-3154-514D-BEA6-F22892F53D5F}"/>
              </a:ext>
            </a:extLst>
          </p:cNvPr>
          <p:cNvSpPr txBox="1"/>
          <p:nvPr/>
        </p:nvSpPr>
        <p:spPr>
          <a:xfrm>
            <a:off x="288758" y="1726770"/>
            <a:ext cx="1141659" cy="300082"/>
          </a:xfrm>
          <a:prstGeom prst="rect">
            <a:avLst/>
          </a:prstGeom>
          <a:noFill/>
        </p:spPr>
        <p:txBody>
          <a:bodyPr wrap="none" rtlCol="0">
            <a:spAutoFit/>
          </a:bodyPr>
          <a:lstStyle/>
          <a:p>
            <a:r>
              <a:rPr kumimoji="1" lang="ko-Kore-KR" altLang="en-US" sz="1350" dirty="0">
                <a:solidFill>
                  <a:srgbClr val="7030A0"/>
                </a:solidFill>
              </a:rPr>
              <a:t>잔차제곱합</a:t>
            </a:r>
            <a:r>
              <a:rPr kumimoji="1" lang="ko-KR" altLang="en-US" sz="1350" dirty="0">
                <a:solidFill>
                  <a:srgbClr val="7030A0"/>
                </a:solidFill>
              </a:rPr>
              <a:t> </a:t>
            </a:r>
            <a:r>
              <a:rPr kumimoji="1" lang="en-US" altLang="ko-KR" sz="1350" dirty="0">
                <a:solidFill>
                  <a:srgbClr val="7030A0"/>
                </a:solidFill>
              </a:rPr>
              <a:t>:</a:t>
            </a:r>
            <a:endParaRPr kumimoji="1" lang="ko-Kore-KR" altLang="en-US" sz="1350" dirty="0">
              <a:solidFill>
                <a:srgbClr val="7030A0"/>
              </a:solidFill>
            </a:endParaRPr>
          </a:p>
        </p:txBody>
      </p:sp>
      <p:sp>
        <p:nvSpPr>
          <p:cNvPr id="19" name="TextBox 18">
            <a:extLst>
              <a:ext uri="{FF2B5EF4-FFF2-40B4-BE49-F238E27FC236}">
                <a16:creationId xmlns:a16="http://schemas.microsoft.com/office/drawing/2014/main" id="{98A41A98-A030-A24A-803F-42722FDD3551}"/>
              </a:ext>
            </a:extLst>
          </p:cNvPr>
          <p:cNvSpPr txBox="1"/>
          <p:nvPr/>
        </p:nvSpPr>
        <p:spPr>
          <a:xfrm>
            <a:off x="1804737" y="1297606"/>
            <a:ext cx="1483098" cy="300082"/>
          </a:xfrm>
          <a:prstGeom prst="rect">
            <a:avLst/>
          </a:prstGeom>
          <a:noFill/>
        </p:spPr>
        <p:txBody>
          <a:bodyPr wrap="none" rtlCol="0">
            <a:spAutoFit/>
          </a:bodyPr>
          <a:lstStyle/>
          <a:p>
            <a:r>
              <a:rPr kumimoji="1" lang="ko-Kore-KR" altLang="en-US" sz="1350" dirty="0"/>
              <a:t>회귀식</a:t>
            </a:r>
            <a:r>
              <a:rPr kumimoji="1" lang="ko-KR" altLang="en-US" sz="1350" dirty="0"/>
              <a:t> 도출 순서</a:t>
            </a:r>
            <a:endParaRPr kumimoji="1" lang="ko-Kore-KR" altLang="en-US" sz="1350" dirty="0"/>
          </a:p>
        </p:txBody>
      </p:sp>
      <p:cxnSp>
        <p:nvCxnSpPr>
          <p:cNvPr id="21" name="직선 화살표 연결선 20">
            <a:extLst>
              <a:ext uri="{FF2B5EF4-FFF2-40B4-BE49-F238E27FC236}">
                <a16:creationId xmlns:a16="http://schemas.microsoft.com/office/drawing/2014/main" id="{609796FB-A95A-D34D-803C-BBE02143756E}"/>
              </a:ext>
            </a:extLst>
          </p:cNvPr>
          <p:cNvCxnSpPr>
            <a:cxnSpLocks/>
          </p:cNvCxnSpPr>
          <p:nvPr/>
        </p:nvCxnSpPr>
        <p:spPr>
          <a:xfrm>
            <a:off x="6166976" y="3524223"/>
            <a:ext cx="0" cy="37627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3E0A378F-428E-A74B-8936-C4F8425A3183}"/>
              </a:ext>
            </a:extLst>
          </p:cNvPr>
          <p:cNvCxnSpPr>
            <a:cxnSpLocks/>
          </p:cNvCxnSpPr>
          <p:nvPr/>
        </p:nvCxnSpPr>
        <p:spPr>
          <a:xfrm>
            <a:off x="6631399" y="2957506"/>
            <a:ext cx="0" cy="30900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Picture 18">
            <a:extLst>
              <a:ext uri="{FF2B5EF4-FFF2-40B4-BE49-F238E27FC236}">
                <a16:creationId xmlns:a16="http://schemas.microsoft.com/office/drawing/2014/main" id="{4909F9DF-098C-604B-A7A1-5088366CB1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9116" y="2162149"/>
            <a:ext cx="2032811" cy="27781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그룹 26">
            <a:extLst>
              <a:ext uri="{FF2B5EF4-FFF2-40B4-BE49-F238E27FC236}">
                <a16:creationId xmlns:a16="http://schemas.microsoft.com/office/drawing/2014/main" id="{71A4CB04-0260-D24D-AB2B-FA818E1BB7D7}"/>
              </a:ext>
            </a:extLst>
          </p:cNvPr>
          <p:cNvGrpSpPr/>
          <p:nvPr/>
        </p:nvGrpSpPr>
        <p:grpSpPr>
          <a:xfrm>
            <a:off x="3078896" y="1795015"/>
            <a:ext cx="1487117" cy="238051"/>
            <a:chOff x="4249574" y="1226795"/>
            <a:chExt cx="1982822" cy="317401"/>
          </a:xfrm>
        </p:grpSpPr>
        <p:pic>
          <p:nvPicPr>
            <p:cNvPr id="4108" name="Picture 12">
              <a:extLst>
                <a:ext uri="{FF2B5EF4-FFF2-40B4-BE49-F238E27FC236}">
                  <a16:creationId xmlns:a16="http://schemas.microsoft.com/office/drawing/2014/main" id="{6F98A065-BF7B-3841-897D-51018A780F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9574" y="1226795"/>
              <a:ext cx="1338380" cy="23446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EF59EB4-96B9-DF45-B694-4AA5062105FC}"/>
                </a:ext>
              </a:extLst>
            </p:cNvPr>
            <p:cNvSpPr txBox="1"/>
            <p:nvPr/>
          </p:nvSpPr>
          <p:spPr>
            <a:xfrm>
              <a:off x="5524510" y="1236420"/>
              <a:ext cx="707886" cy="307776"/>
            </a:xfrm>
            <a:prstGeom prst="rect">
              <a:avLst/>
            </a:prstGeom>
            <a:noFill/>
          </p:spPr>
          <p:txBody>
            <a:bodyPr wrap="none" rtlCol="0">
              <a:spAutoFit/>
            </a:bodyPr>
            <a:lstStyle/>
            <a:p>
              <a:r>
                <a:rPr kumimoji="1" lang="ko-KR" altLang="en-US" sz="900" dirty="0"/>
                <a:t>이므로</a:t>
              </a:r>
              <a:endParaRPr kumimoji="1" lang="ko-Kore-KR" altLang="en-US" sz="900" dirty="0"/>
            </a:p>
          </p:txBody>
        </p:sp>
      </p:grpSp>
      <p:sp>
        <p:nvSpPr>
          <p:cNvPr id="28" name="TextBox 27">
            <a:extLst>
              <a:ext uri="{FF2B5EF4-FFF2-40B4-BE49-F238E27FC236}">
                <a16:creationId xmlns:a16="http://schemas.microsoft.com/office/drawing/2014/main" id="{598E06FD-7797-D74E-BB31-CA13BDFF800B}"/>
              </a:ext>
            </a:extLst>
          </p:cNvPr>
          <p:cNvSpPr txBox="1"/>
          <p:nvPr/>
        </p:nvSpPr>
        <p:spPr>
          <a:xfrm>
            <a:off x="4747179" y="1534483"/>
            <a:ext cx="3823200" cy="507831"/>
          </a:xfrm>
          <a:prstGeom prst="rect">
            <a:avLst/>
          </a:prstGeom>
          <a:noFill/>
        </p:spPr>
        <p:txBody>
          <a:bodyPr wrap="square" rtlCol="0">
            <a:spAutoFit/>
          </a:bodyPr>
          <a:lstStyle/>
          <a:p>
            <a:r>
              <a:rPr kumimoji="1" lang="ko-Kore-KR" altLang="en-US" sz="1350" b="1" dirty="0">
                <a:solidFill>
                  <a:srgbClr val="00B050"/>
                </a:solidFill>
              </a:rPr>
              <a:t>최소제곱법</a:t>
            </a:r>
            <a:r>
              <a:rPr kumimoji="1" lang="ko-KR" altLang="en-US" sz="1350" dirty="0"/>
              <a:t>은 </a:t>
            </a:r>
            <a:r>
              <a:rPr kumimoji="1" lang="ko-KR" altLang="en-US" sz="1350" b="1" dirty="0" err="1">
                <a:solidFill>
                  <a:schemeClr val="accent2"/>
                </a:solidFill>
              </a:rPr>
              <a:t>잔차</a:t>
            </a:r>
            <a:r>
              <a:rPr kumimoji="1" lang="ko-KR" altLang="en-US" sz="1350" dirty="0" err="1"/>
              <a:t>의</a:t>
            </a:r>
            <a:r>
              <a:rPr kumimoji="1" lang="ko-KR" altLang="en-US" sz="1350" dirty="0"/>
              <a:t> 제곱 합이 최소가 되도록 만드는 </a:t>
            </a:r>
            <a:r>
              <a:rPr kumimoji="1" lang="ko-KR" altLang="en-US" sz="1350" dirty="0" err="1"/>
              <a:t>회귀계수를</a:t>
            </a:r>
            <a:r>
              <a:rPr kumimoji="1" lang="ko-KR" altLang="en-US" sz="1350" dirty="0"/>
              <a:t> 추정하는 방식</a:t>
            </a:r>
            <a:endParaRPr kumimoji="1" lang="ko-Kore-KR" altLang="en-US" sz="1350" dirty="0"/>
          </a:p>
        </p:txBody>
      </p:sp>
      <p:sp>
        <p:nvSpPr>
          <p:cNvPr id="29" name="TextBox 28">
            <a:extLst>
              <a:ext uri="{FF2B5EF4-FFF2-40B4-BE49-F238E27FC236}">
                <a16:creationId xmlns:a16="http://schemas.microsoft.com/office/drawing/2014/main" id="{E54A4601-3466-CF4D-9716-223CAB8217E1}"/>
              </a:ext>
            </a:extLst>
          </p:cNvPr>
          <p:cNvSpPr txBox="1"/>
          <p:nvPr/>
        </p:nvSpPr>
        <p:spPr>
          <a:xfrm>
            <a:off x="832114" y="2546917"/>
            <a:ext cx="3470822" cy="219291"/>
          </a:xfrm>
          <a:prstGeom prst="rect">
            <a:avLst/>
          </a:prstGeom>
          <a:noFill/>
        </p:spPr>
        <p:txBody>
          <a:bodyPr wrap="none" rtlCol="0">
            <a:spAutoFit/>
          </a:bodyPr>
          <a:lstStyle/>
          <a:p>
            <a:r>
              <a:rPr kumimoji="1" lang="ko-KR" altLang="en-US" sz="825" dirty="0"/>
              <a:t>여기서 </a:t>
            </a:r>
            <a:r>
              <a:rPr kumimoji="1" lang="ko-KR" altLang="en-US" sz="825" dirty="0" err="1"/>
              <a:t>회귀계수에</a:t>
            </a:r>
            <a:r>
              <a:rPr kumimoji="1" lang="ko-KR" altLang="en-US" sz="825" dirty="0"/>
              <a:t> 대해 </a:t>
            </a:r>
            <a:r>
              <a:rPr kumimoji="1" lang="ko-KR" altLang="en-US" sz="825" dirty="0" err="1"/>
              <a:t>편미분</a:t>
            </a:r>
            <a:r>
              <a:rPr kumimoji="1" lang="ko-KR" altLang="en-US" sz="825" dirty="0"/>
              <a:t> 시행으로 최소제곱합을 도출할 수 있음</a:t>
            </a:r>
            <a:endParaRPr kumimoji="1" lang="ko-Kore-KR" altLang="en-US" sz="825" dirty="0"/>
          </a:p>
        </p:txBody>
      </p:sp>
      <p:pic>
        <p:nvPicPr>
          <p:cNvPr id="40" name="Picture 2">
            <a:extLst>
              <a:ext uri="{FF2B5EF4-FFF2-40B4-BE49-F238E27FC236}">
                <a16:creationId xmlns:a16="http://schemas.microsoft.com/office/drawing/2014/main" id="{7302221E-CB6A-0C4C-B515-43B6915C53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9543" y="2850075"/>
            <a:ext cx="2067995" cy="4092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DD71904F-537F-914C-A589-9B8ACF4972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9542" y="3667631"/>
            <a:ext cx="2192222" cy="40921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DEC4AAE7-806B-1D47-9B53-AF7C968E940F}"/>
              </a:ext>
            </a:extLst>
          </p:cNvPr>
          <p:cNvSpPr txBox="1"/>
          <p:nvPr/>
        </p:nvSpPr>
        <p:spPr>
          <a:xfrm>
            <a:off x="1195914" y="2950806"/>
            <a:ext cx="444352" cy="230832"/>
          </a:xfrm>
          <a:prstGeom prst="rect">
            <a:avLst/>
          </a:prstGeom>
          <a:noFill/>
        </p:spPr>
        <p:txBody>
          <a:bodyPr wrap="none" rtlCol="0">
            <a:spAutoFit/>
          </a:bodyPr>
          <a:lstStyle/>
          <a:p>
            <a:r>
              <a:rPr kumimoji="1" lang="ko-Kore-KR" altLang="en-US" sz="900" dirty="0"/>
              <a:t>절편</a:t>
            </a:r>
            <a:r>
              <a:rPr kumimoji="1" lang="ko-KR" altLang="en-US" sz="900" dirty="0"/>
              <a:t> </a:t>
            </a:r>
            <a:endParaRPr kumimoji="1" lang="ko-Kore-KR" altLang="en-US" sz="900" dirty="0"/>
          </a:p>
        </p:txBody>
      </p:sp>
      <p:sp>
        <p:nvSpPr>
          <p:cNvPr id="32" name="TextBox 31">
            <a:extLst>
              <a:ext uri="{FF2B5EF4-FFF2-40B4-BE49-F238E27FC236}">
                <a16:creationId xmlns:a16="http://schemas.microsoft.com/office/drawing/2014/main" id="{AD02B557-A682-674D-81CF-67A94540BA62}"/>
              </a:ext>
            </a:extLst>
          </p:cNvPr>
          <p:cNvSpPr txBox="1"/>
          <p:nvPr/>
        </p:nvSpPr>
        <p:spPr>
          <a:xfrm>
            <a:off x="1071412" y="3772077"/>
            <a:ext cx="704039" cy="230832"/>
          </a:xfrm>
          <a:prstGeom prst="rect">
            <a:avLst/>
          </a:prstGeom>
          <a:noFill/>
        </p:spPr>
        <p:txBody>
          <a:bodyPr wrap="none" rtlCol="0">
            <a:spAutoFit/>
          </a:bodyPr>
          <a:lstStyle/>
          <a:p>
            <a:r>
              <a:rPr kumimoji="1" lang="ko-Kore-KR" altLang="en-US" sz="900" dirty="0"/>
              <a:t>회귀계수</a:t>
            </a:r>
            <a:r>
              <a:rPr kumimoji="1" lang="ko-KR" altLang="en-US" sz="900" dirty="0"/>
              <a:t>  </a:t>
            </a:r>
            <a:endParaRPr kumimoji="1" lang="ko-Kore-KR" altLang="en-US" sz="900" dirty="0"/>
          </a:p>
        </p:txBody>
      </p:sp>
      <p:pic>
        <p:nvPicPr>
          <p:cNvPr id="44" name="Picture 6">
            <a:extLst>
              <a:ext uri="{FF2B5EF4-FFF2-40B4-BE49-F238E27FC236}">
                <a16:creationId xmlns:a16="http://schemas.microsoft.com/office/drawing/2014/main" id="{B8FC16AD-6AEA-B844-9DB5-3F4CD7B90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3067" y="3322911"/>
            <a:ext cx="1271531" cy="2085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0132FE7A-5857-2141-B864-2AA94137FB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9626" y="4208742"/>
            <a:ext cx="1616217" cy="204721"/>
          </a:xfrm>
          <a:prstGeom prst="rect">
            <a:avLst/>
          </a:prstGeom>
          <a:noFill/>
          <a:extLst>
            <a:ext uri="{909E8E84-426E-40DD-AFC4-6F175D3DCCD1}">
              <a14:hiddenFill xmlns:a14="http://schemas.microsoft.com/office/drawing/2010/main">
                <a:solidFill>
                  <a:srgbClr val="FFFFFF"/>
                </a:solidFill>
              </a14:hiddenFill>
            </a:ext>
          </a:extLst>
        </p:spPr>
      </p:pic>
      <p:sp>
        <p:nvSpPr>
          <p:cNvPr id="35" name="왼쪽으로 구부러진 화살표[C] 34">
            <a:extLst>
              <a:ext uri="{FF2B5EF4-FFF2-40B4-BE49-F238E27FC236}">
                <a16:creationId xmlns:a16="http://schemas.microsoft.com/office/drawing/2014/main" id="{B7C7ECC0-0F08-144F-9150-DB59C8759B57}"/>
              </a:ext>
            </a:extLst>
          </p:cNvPr>
          <p:cNvSpPr/>
          <p:nvPr/>
        </p:nvSpPr>
        <p:spPr>
          <a:xfrm>
            <a:off x="3935843" y="3136900"/>
            <a:ext cx="180160" cy="246575"/>
          </a:xfrm>
          <a:prstGeom prst="curvedLeftArrow">
            <a:avLst>
              <a:gd name="adj1" fmla="val 0"/>
              <a:gd name="adj2" fmla="val 176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dirty="0">
              <a:solidFill>
                <a:schemeClr val="tx1"/>
              </a:solidFill>
            </a:endParaRPr>
          </a:p>
        </p:txBody>
      </p:sp>
      <p:sp>
        <p:nvSpPr>
          <p:cNvPr id="48" name="왼쪽으로 구부러진 화살표[C] 47">
            <a:extLst>
              <a:ext uri="{FF2B5EF4-FFF2-40B4-BE49-F238E27FC236}">
                <a16:creationId xmlns:a16="http://schemas.microsoft.com/office/drawing/2014/main" id="{562D303F-E6EF-184D-9517-CB5DD19812CF}"/>
              </a:ext>
            </a:extLst>
          </p:cNvPr>
          <p:cNvSpPr/>
          <p:nvPr/>
        </p:nvSpPr>
        <p:spPr>
          <a:xfrm>
            <a:off x="4001658" y="3962167"/>
            <a:ext cx="180160" cy="246575"/>
          </a:xfrm>
          <a:prstGeom prst="curvedLeftArrow">
            <a:avLst>
              <a:gd name="adj1" fmla="val 0"/>
              <a:gd name="adj2" fmla="val 176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dirty="0">
              <a:solidFill>
                <a:schemeClr val="tx1"/>
              </a:solidFill>
            </a:endParaRPr>
          </a:p>
        </p:txBody>
      </p:sp>
      <p:sp>
        <p:nvSpPr>
          <p:cNvPr id="36" name="TextBox 35">
            <a:extLst>
              <a:ext uri="{FF2B5EF4-FFF2-40B4-BE49-F238E27FC236}">
                <a16:creationId xmlns:a16="http://schemas.microsoft.com/office/drawing/2014/main" id="{6574F9FD-4BD0-C140-B0A4-68BE809AD9EE}"/>
              </a:ext>
            </a:extLst>
          </p:cNvPr>
          <p:cNvSpPr txBox="1"/>
          <p:nvPr/>
        </p:nvSpPr>
        <p:spPr>
          <a:xfrm>
            <a:off x="1359903" y="4689595"/>
            <a:ext cx="2385589" cy="219291"/>
          </a:xfrm>
          <a:prstGeom prst="rect">
            <a:avLst/>
          </a:prstGeom>
          <a:noFill/>
        </p:spPr>
        <p:txBody>
          <a:bodyPr wrap="none" rtlCol="0">
            <a:spAutoFit/>
          </a:bodyPr>
          <a:lstStyle/>
          <a:p>
            <a:r>
              <a:rPr kumimoji="1" lang="ko-KR" altLang="en-US" sz="825" dirty="0"/>
              <a:t>정리한 두 식에 대해 연립방정식으로 풀면 된다</a:t>
            </a:r>
            <a:r>
              <a:rPr kumimoji="1" lang="en-US" altLang="ko-KR" sz="825" dirty="0"/>
              <a:t>.</a:t>
            </a:r>
            <a:endParaRPr kumimoji="1" lang="ko-Kore-KR" altLang="en-US" sz="825" dirty="0"/>
          </a:p>
        </p:txBody>
      </p:sp>
      <p:sp>
        <p:nvSpPr>
          <p:cNvPr id="58" name="TextBox 57">
            <a:extLst>
              <a:ext uri="{FF2B5EF4-FFF2-40B4-BE49-F238E27FC236}">
                <a16:creationId xmlns:a16="http://schemas.microsoft.com/office/drawing/2014/main" id="{37231E9B-261C-8C43-B259-32C0B270EB76}"/>
              </a:ext>
            </a:extLst>
          </p:cNvPr>
          <p:cNvSpPr txBox="1"/>
          <p:nvPr/>
        </p:nvSpPr>
        <p:spPr>
          <a:xfrm>
            <a:off x="6150731" y="3922151"/>
            <a:ext cx="646331" cy="230832"/>
          </a:xfrm>
          <a:prstGeom prst="rect">
            <a:avLst/>
          </a:prstGeom>
          <a:noFill/>
        </p:spPr>
        <p:txBody>
          <a:bodyPr wrap="none" rtlCol="0">
            <a:spAutoFit/>
          </a:bodyPr>
          <a:lstStyle/>
          <a:p>
            <a:r>
              <a:rPr kumimoji="1" lang="en-US" altLang="ko-Kore-KR" sz="900" b="1" dirty="0">
                <a:solidFill>
                  <a:schemeClr val="accent1"/>
                </a:solidFill>
              </a:rPr>
              <a:t>J</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(20,</a:t>
            </a:r>
            <a:r>
              <a:rPr kumimoji="1" lang="ko-KR" altLang="en-US" sz="900" b="1" dirty="0">
                <a:solidFill>
                  <a:schemeClr val="accent1"/>
                </a:solidFill>
              </a:rPr>
              <a:t> </a:t>
            </a:r>
            <a:r>
              <a:rPr kumimoji="1" lang="en-US" altLang="ko-KR" sz="900" b="1" dirty="0">
                <a:solidFill>
                  <a:schemeClr val="accent1"/>
                </a:solidFill>
              </a:rPr>
              <a:t>4)</a:t>
            </a:r>
            <a:endParaRPr kumimoji="1" lang="ko-Kore-KR" altLang="en-US" sz="900" b="1" dirty="0">
              <a:solidFill>
                <a:schemeClr val="accent1"/>
              </a:solidFill>
            </a:endParaRPr>
          </a:p>
        </p:txBody>
      </p:sp>
      <p:sp>
        <p:nvSpPr>
          <p:cNvPr id="59" name="TextBox 58">
            <a:extLst>
              <a:ext uri="{FF2B5EF4-FFF2-40B4-BE49-F238E27FC236}">
                <a16:creationId xmlns:a16="http://schemas.microsoft.com/office/drawing/2014/main" id="{67884670-3427-7049-8CA2-46DA39CC2C96}"/>
              </a:ext>
            </a:extLst>
          </p:cNvPr>
          <p:cNvSpPr txBox="1"/>
          <p:nvPr/>
        </p:nvSpPr>
        <p:spPr>
          <a:xfrm>
            <a:off x="6070138" y="2742537"/>
            <a:ext cx="671979" cy="230832"/>
          </a:xfrm>
          <a:prstGeom prst="rect">
            <a:avLst/>
          </a:prstGeom>
          <a:noFill/>
        </p:spPr>
        <p:txBody>
          <a:bodyPr wrap="none" rtlCol="0">
            <a:spAutoFit/>
          </a:bodyPr>
          <a:lstStyle/>
          <a:p>
            <a:r>
              <a:rPr kumimoji="1" lang="en-US" altLang="ko-KR" sz="900" b="1" dirty="0">
                <a:solidFill>
                  <a:schemeClr val="accent1"/>
                </a:solidFill>
              </a:rPr>
              <a:t>C</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(25,</a:t>
            </a:r>
            <a:r>
              <a:rPr kumimoji="1" lang="ko-KR" altLang="en-US" sz="900" b="1" dirty="0">
                <a:solidFill>
                  <a:schemeClr val="accent1"/>
                </a:solidFill>
              </a:rPr>
              <a:t> </a:t>
            </a:r>
            <a:r>
              <a:rPr kumimoji="1" lang="en-US" altLang="ko-KR" sz="900" b="1" dirty="0">
                <a:solidFill>
                  <a:schemeClr val="accent1"/>
                </a:solidFill>
              </a:rPr>
              <a:t>8)</a:t>
            </a:r>
            <a:endParaRPr kumimoji="1" lang="ko-Kore-KR" altLang="en-US" sz="900" b="1" dirty="0">
              <a:solidFill>
                <a:schemeClr val="accent1"/>
              </a:solidFill>
            </a:endParaRPr>
          </a:p>
        </p:txBody>
      </p:sp>
      <p:grpSp>
        <p:nvGrpSpPr>
          <p:cNvPr id="54" name="그룹 53">
            <a:extLst>
              <a:ext uri="{FF2B5EF4-FFF2-40B4-BE49-F238E27FC236}">
                <a16:creationId xmlns:a16="http://schemas.microsoft.com/office/drawing/2014/main" id="{9AA71173-8F1B-924E-B6BF-A0DB733700E9}"/>
              </a:ext>
            </a:extLst>
          </p:cNvPr>
          <p:cNvGrpSpPr/>
          <p:nvPr/>
        </p:nvGrpSpPr>
        <p:grpSpPr>
          <a:xfrm>
            <a:off x="371158" y="5115045"/>
            <a:ext cx="4647498" cy="495159"/>
            <a:chOff x="1352369" y="5480834"/>
            <a:chExt cx="6196664" cy="660211"/>
          </a:xfrm>
        </p:grpSpPr>
        <p:grpSp>
          <p:nvGrpSpPr>
            <p:cNvPr id="47" name="그룹 46">
              <a:extLst>
                <a:ext uri="{FF2B5EF4-FFF2-40B4-BE49-F238E27FC236}">
                  <a16:creationId xmlns:a16="http://schemas.microsoft.com/office/drawing/2014/main" id="{513B71AE-16FF-1749-93A8-ECED162366D5}"/>
                </a:ext>
              </a:extLst>
            </p:cNvPr>
            <p:cNvGrpSpPr/>
            <p:nvPr/>
          </p:nvGrpSpPr>
          <p:grpSpPr>
            <a:xfrm>
              <a:off x="1352369" y="5554207"/>
              <a:ext cx="4183441" cy="586838"/>
              <a:chOff x="1044783" y="5803771"/>
              <a:chExt cx="4183441" cy="586838"/>
            </a:xfrm>
          </p:grpSpPr>
          <p:pic>
            <p:nvPicPr>
              <p:cNvPr id="49" name="Picture 10">
                <a:extLst>
                  <a:ext uri="{FF2B5EF4-FFF2-40B4-BE49-F238E27FC236}">
                    <a16:creationId xmlns:a16="http://schemas.microsoft.com/office/drawing/2014/main" id="{3BC0692B-4DAF-A14A-9F1B-D658AD49FC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4783" y="5803771"/>
                <a:ext cx="2154956" cy="51000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a:extLst>
                  <a:ext uri="{FF2B5EF4-FFF2-40B4-BE49-F238E27FC236}">
                    <a16:creationId xmlns:a16="http://schemas.microsoft.com/office/drawing/2014/main" id="{2CEE2123-F28E-F845-9D8D-5D3C1E5BEB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1543" y="5803771"/>
                <a:ext cx="1246681" cy="510006"/>
              </a:xfrm>
              <a:prstGeom prst="rect">
                <a:avLst/>
              </a:prstGeom>
              <a:noFill/>
              <a:extLst>
                <a:ext uri="{909E8E84-426E-40DD-AFC4-6F175D3DCCD1}">
                  <a14:hiddenFill xmlns:a14="http://schemas.microsoft.com/office/drawing/2010/main">
                    <a:solidFill>
                      <a:srgbClr val="FFFFFF"/>
                    </a:solidFill>
                  </a14:hiddenFill>
                </a:ext>
              </a:extLst>
            </p:spPr>
          </p:pic>
          <p:sp>
            <p:nvSpPr>
              <p:cNvPr id="37" name="오른쪽 화살표[R] 36">
                <a:extLst>
                  <a:ext uri="{FF2B5EF4-FFF2-40B4-BE49-F238E27FC236}">
                    <a16:creationId xmlns:a16="http://schemas.microsoft.com/office/drawing/2014/main" id="{5E428417-F3C4-BA46-B314-87301A02BB2E}"/>
                  </a:ext>
                </a:extLst>
              </p:cNvPr>
              <p:cNvSpPr/>
              <p:nvPr/>
            </p:nvSpPr>
            <p:spPr>
              <a:xfrm>
                <a:off x="3255064" y="6003937"/>
                <a:ext cx="611067" cy="109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sp>
            <p:nvSpPr>
              <p:cNvPr id="42" name="TextBox 41">
                <a:extLst>
                  <a:ext uri="{FF2B5EF4-FFF2-40B4-BE49-F238E27FC236}">
                    <a16:creationId xmlns:a16="http://schemas.microsoft.com/office/drawing/2014/main" id="{41C227AB-6A52-334F-8427-1B72DCF9967C}"/>
                  </a:ext>
                </a:extLst>
              </p:cNvPr>
              <p:cNvSpPr txBox="1"/>
              <p:nvPr/>
            </p:nvSpPr>
            <p:spPr>
              <a:xfrm>
                <a:off x="3251952" y="6113610"/>
                <a:ext cx="630941" cy="276999"/>
              </a:xfrm>
              <a:prstGeom prst="rect">
                <a:avLst/>
              </a:prstGeom>
              <a:noFill/>
            </p:spPr>
            <p:txBody>
              <a:bodyPr wrap="none" rtlCol="0">
                <a:spAutoFit/>
              </a:bodyPr>
              <a:lstStyle/>
              <a:p>
                <a:r>
                  <a:rPr kumimoji="1" lang="ko-Kore-KR" altLang="en-US" sz="750" dirty="0"/>
                  <a:t>일반화</a:t>
                </a:r>
              </a:p>
            </p:txBody>
          </p:sp>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12461B6-ED5A-414D-8538-8378A39BE2FE}"/>
                    </a:ext>
                  </a:extLst>
                </p:cNvPr>
                <p:cNvSpPr txBox="1"/>
                <p:nvPr/>
              </p:nvSpPr>
              <p:spPr>
                <a:xfrm>
                  <a:off x="5575757" y="5480834"/>
                  <a:ext cx="1973276" cy="608628"/>
                </a:xfrm>
                <a:prstGeom prst="rect">
                  <a:avLst/>
                </a:prstGeom>
                <a:noFill/>
              </p:spPr>
              <p:txBody>
                <a:bodyPr wrap="none" rtlCol="0">
                  <a:spAutoFit/>
                </a:bodyPr>
                <a:lstStyle/>
                <a:p>
                  <a:r>
                    <a:rPr kumimoji="1" lang="en-US" altLang="ko-KR" sz="1200" dirty="0"/>
                    <a:t>=</a:t>
                  </a:r>
                  <a:r>
                    <a:rPr kumimoji="1" lang="ko-KR" altLang="en-US" sz="1200" dirty="0"/>
                    <a:t> </a:t>
                  </a:r>
                  <a14:m>
                    <m:oMath xmlns:m="http://schemas.openxmlformats.org/officeDocument/2006/math">
                      <m:f>
                        <m:fPr>
                          <m:ctrlPr>
                            <a:rPr kumimoji="1" lang="en-US" altLang="ko-Kore-KR" sz="1200" i="1" dirty="0">
                              <a:latin typeface="Cambria Math" panose="02040503050406030204" pitchFamily="18" charset="0"/>
                            </a:rPr>
                          </m:ctrlPr>
                        </m:fPr>
                        <m:num>
                          <m:r>
                            <a:rPr kumimoji="1" lang="en-US" altLang="ko-Kore-KR" sz="1200" i="1" dirty="0">
                              <a:latin typeface="Cambria Math" panose="02040503050406030204" pitchFamily="18" charset="0"/>
                            </a:rPr>
                            <m:t>𝑋</m:t>
                          </m:r>
                          <m:r>
                            <a:rPr kumimoji="1" lang="en-US" altLang="ko-Kore-KR" sz="1200" i="1" dirty="0">
                              <a:latin typeface="Cambria Math" panose="02040503050406030204" pitchFamily="18" charset="0"/>
                            </a:rPr>
                            <m:t>, </m:t>
                          </m:r>
                          <m:r>
                            <a:rPr kumimoji="1" lang="en-US" altLang="ko-Kore-KR" sz="1200" i="1" dirty="0">
                              <a:latin typeface="Cambria Math" panose="02040503050406030204" pitchFamily="18" charset="0"/>
                            </a:rPr>
                            <m:t>𝑌</m:t>
                          </m:r>
                          <m:r>
                            <a:rPr kumimoji="1" lang="ko-KR" altLang="en-US" sz="1200" i="1" dirty="0">
                              <a:latin typeface="Cambria Math" panose="02040503050406030204" pitchFamily="18" charset="0"/>
                            </a:rPr>
                            <m:t> </m:t>
                          </m:r>
                          <m:r>
                            <a:rPr kumimoji="1" lang="ko-KR" altLang="en-US" sz="1200" i="1" dirty="0">
                              <a:latin typeface="Cambria Math" panose="02040503050406030204" pitchFamily="18" charset="0"/>
                            </a:rPr>
                            <m:t>편차의</m:t>
                          </m:r>
                          <m:r>
                            <a:rPr kumimoji="1" lang="ko-KR" altLang="en-US" sz="1200" i="1" dirty="0">
                              <a:latin typeface="Cambria Math" panose="02040503050406030204" pitchFamily="18" charset="0"/>
                            </a:rPr>
                            <m:t> </m:t>
                          </m:r>
                          <m:r>
                            <a:rPr kumimoji="1" lang="ko-KR" altLang="en-US" sz="1200" i="1" dirty="0" err="1">
                              <a:latin typeface="Cambria Math" panose="02040503050406030204" pitchFamily="18" charset="0"/>
                            </a:rPr>
                            <m:t>곱셈</m:t>
                          </m:r>
                          <m:r>
                            <a:rPr kumimoji="1" lang="ko-KR" altLang="en-US" sz="1200" i="1" dirty="0">
                              <a:latin typeface="Cambria Math" panose="02040503050406030204" pitchFamily="18" charset="0"/>
                            </a:rPr>
                            <m:t> </m:t>
                          </m:r>
                          <m:r>
                            <a:rPr kumimoji="1" lang="ko-KR" altLang="en-US" sz="1200" i="1" dirty="0" err="1">
                              <a:latin typeface="Cambria Math" panose="02040503050406030204" pitchFamily="18" charset="0"/>
                            </a:rPr>
                            <m:t>합</m:t>
                          </m:r>
                        </m:num>
                        <m:den>
                          <m:r>
                            <m:rPr>
                              <m:nor/>
                            </m:rPr>
                            <a:rPr kumimoji="1" lang="en-US" altLang="ko-KR" sz="1200" dirty="0"/>
                            <m:t>X</m:t>
                          </m:r>
                          <m:r>
                            <m:rPr>
                              <m:nor/>
                            </m:rPr>
                            <a:rPr kumimoji="1" lang="en-US" altLang="ko-KR" sz="1200" dirty="0"/>
                            <m:t> </m:t>
                          </m:r>
                          <m:r>
                            <m:rPr>
                              <m:nor/>
                            </m:rPr>
                            <a:rPr kumimoji="1" lang="ko-KR" altLang="en-US" sz="1200" dirty="0"/>
                            <m:t>편차 제곱합</m:t>
                          </m:r>
                        </m:den>
                      </m:f>
                    </m:oMath>
                  </a14:m>
                  <a:endParaRPr kumimoji="1" lang="ko-Kore-KR" altLang="en-US" sz="1200" dirty="0"/>
                </a:p>
              </p:txBody>
            </p:sp>
          </mc:Choice>
          <mc:Fallback xmlns="">
            <p:sp>
              <p:nvSpPr>
                <p:cNvPr id="52" name="TextBox 51">
                  <a:extLst>
                    <a:ext uri="{FF2B5EF4-FFF2-40B4-BE49-F238E27FC236}">
                      <a16:creationId xmlns:a16="http://schemas.microsoft.com/office/drawing/2014/main" id="{A12461B6-ED5A-414D-8538-8378A39BE2FE}"/>
                    </a:ext>
                  </a:extLst>
                </p:cNvPr>
                <p:cNvSpPr txBox="1">
                  <a:spLocks noRot="1" noChangeAspect="1" noMove="1" noResize="1" noEditPoints="1" noAdjustHandles="1" noChangeArrowheads="1" noChangeShapeType="1" noTextEdit="1"/>
                </p:cNvSpPr>
                <p:nvPr/>
              </p:nvSpPr>
              <p:spPr>
                <a:xfrm>
                  <a:off x="5575757" y="5480834"/>
                  <a:ext cx="1973276" cy="608628"/>
                </a:xfrm>
                <a:prstGeom prst="rect">
                  <a:avLst/>
                </a:prstGeom>
                <a:blipFill>
                  <a:blip r:embed="rId13"/>
                  <a:stretch>
                    <a:fillRect b="-6667"/>
                  </a:stretch>
                </a:blipFill>
              </p:spPr>
              <p:txBody>
                <a:bodyPr/>
                <a:lstStyle/>
                <a:p>
                  <a:r>
                    <a:rPr lang="ko-KR" altLang="en-US">
                      <a:noFill/>
                    </a:rPr>
                    <a:t> </a:t>
                  </a:r>
                </a:p>
              </p:txBody>
            </p:sp>
          </mc:Fallback>
        </mc:AlternateContent>
      </p:grpSp>
      <p:cxnSp>
        <p:nvCxnSpPr>
          <p:cNvPr id="65" name="직선 화살표 연결선 64">
            <a:extLst>
              <a:ext uri="{FF2B5EF4-FFF2-40B4-BE49-F238E27FC236}">
                <a16:creationId xmlns:a16="http://schemas.microsoft.com/office/drawing/2014/main" id="{DF43F38B-90AD-6349-9E29-03D0AD43E5CB}"/>
              </a:ext>
            </a:extLst>
          </p:cNvPr>
          <p:cNvCxnSpPr>
            <a:cxnSpLocks/>
          </p:cNvCxnSpPr>
          <p:nvPr/>
        </p:nvCxnSpPr>
        <p:spPr>
          <a:xfrm>
            <a:off x="6754118" y="2950286"/>
            <a:ext cx="0" cy="457058"/>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4C496908-C83F-5F45-A13B-728E2DBF698D}"/>
              </a:ext>
            </a:extLst>
          </p:cNvPr>
          <p:cNvCxnSpPr>
            <a:cxnSpLocks/>
          </p:cNvCxnSpPr>
          <p:nvPr/>
        </p:nvCxnSpPr>
        <p:spPr>
          <a:xfrm>
            <a:off x="6634600" y="3266508"/>
            <a:ext cx="0" cy="162493"/>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2" name="그림 61">
            <a:extLst>
              <a:ext uri="{FF2B5EF4-FFF2-40B4-BE49-F238E27FC236}">
                <a16:creationId xmlns:a16="http://schemas.microsoft.com/office/drawing/2014/main" id="{796EA6E4-F006-EC4E-8453-DE7AD0093D44}"/>
              </a:ext>
            </a:extLst>
          </p:cNvPr>
          <p:cNvPicPr>
            <a:picLocks noChangeAspect="1"/>
          </p:cNvPicPr>
          <p:nvPr/>
        </p:nvPicPr>
        <p:blipFill rotWithShape="1">
          <a:blip r:embed="rId14"/>
          <a:srcRect t="3505"/>
          <a:stretch/>
        </p:blipFill>
        <p:spPr>
          <a:xfrm>
            <a:off x="5060063" y="4972050"/>
            <a:ext cx="713792" cy="893249"/>
          </a:xfrm>
          <a:prstGeom prst="rect">
            <a:avLst/>
          </a:prstGeom>
        </p:spPr>
      </p:pic>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B52D449-E4A3-4548-9977-5BE021E66D13}"/>
                  </a:ext>
                </a:extLst>
              </p:cNvPr>
              <p:cNvSpPr txBox="1"/>
              <p:nvPr/>
            </p:nvSpPr>
            <p:spPr>
              <a:xfrm>
                <a:off x="5773855" y="5026420"/>
                <a:ext cx="3542636" cy="678263"/>
              </a:xfrm>
              <a:prstGeom prst="rect">
                <a:avLst/>
              </a:prstGeom>
              <a:noFill/>
            </p:spPr>
            <p:txBody>
              <a:bodyPr wrap="none" rtlCol="0">
                <a:spAutoFit/>
              </a:bodyPr>
              <a:lstStyle/>
              <a:p>
                <a:r>
                  <a:rPr kumimoji="1" lang="ko-KR" altLang="en-US" sz="750" b="1" dirty="0">
                    <a:solidFill>
                      <a:srgbClr val="7030A0"/>
                    </a:solidFill>
                  </a:rPr>
                  <a:t>편차 </a:t>
                </a:r>
                <a:r>
                  <a:rPr kumimoji="1" lang="en-US" altLang="ko-KR" sz="750" b="1" dirty="0">
                    <a:solidFill>
                      <a:srgbClr val="7030A0"/>
                    </a:solidFill>
                  </a:rPr>
                  <a:t>:</a:t>
                </a:r>
                <a:r>
                  <a:rPr kumimoji="1" lang="ko-KR" altLang="en-US" sz="750" b="1" dirty="0">
                    <a:solidFill>
                      <a:srgbClr val="7030A0"/>
                    </a:solidFill>
                  </a:rPr>
                  <a:t> 평균과 차이 </a:t>
                </a:r>
                <a:r>
                  <a:rPr kumimoji="1" lang="en-US" altLang="ko-KR" sz="750" b="1" dirty="0">
                    <a:solidFill>
                      <a:srgbClr val="7030A0"/>
                    </a:solidFill>
                  </a:rPr>
                  <a:t>-&gt;</a:t>
                </a:r>
                <a:r>
                  <a:rPr kumimoji="1" lang="ko-KR" altLang="en-US" sz="750" b="1" dirty="0">
                    <a:solidFill>
                      <a:srgbClr val="7030A0"/>
                    </a:solidFill>
                  </a:rPr>
                  <a:t>  </a:t>
                </a:r>
                <a:r>
                  <a:rPr kumimoji="1" lang="en-US" altLang="ko-KR" sz="750" b="1" dirty="0">
                    <a:solidFill>
                      <a:srgbClr val="7030A0"/>
                    </a:solidFill>
                  </a:rPr>
                  <a:t>SST</a:t>
                </a:r>
                <a:r>
                  <a:rPr kumimoji="1" lang="ko-KR" altLang="en-US" sz="750" b="1" dirty="0">
                    <a:solidFill>
                      <a:srgbClr val="7030A0"/>
                    </a:solidFill>
                  </a:rPr>
                  <a:t> </a:t>
                </a:r>
                <a:r>
                  <a:rPr kumimoji="1" lang="en-US" altLang="ko-KR" sz="750" b="1" dirty="0">
                    <a:solidFill>
                      <a:srgbClr val="7030A0"/>
                    </a:solidFill>
                  </a:rPr>
                  <a:t>:</a:t>
                </a:r>
                <a:r>
                  <a:rPr kumimoji="1" lang="ko-KR" altLang="en-US" sz="750" b="1" dirty="0">
                    <a:solidFill>
                      <a:srgbClr val="7030A0"/>
                    </a:solidFill>
                  </a:rPr>
                  <a:t> </a:t>
                </a:r>
                <a14:m>
                  <m:oMath xmlns:m="http://schemas.openxmlformats.org/officeDocument/2006/math">
                    <m:r>
                      <a:rPr kumimoji="1" lang="ko-KR" altLang="en-US" sz="750" b="1">
                        <a:solidFill>
                          <a:srgbClr val="7030A0"/>
                        </a:solidFill>
                        <a:latin typeface="Cambria Math" panose="02040503050406030204" pitchFamily="18" charset="0"/>
                        <a:ea typeface="Cambria Math" panose="02040503050406030204" pitchFamily="18" charset="0"/>
                      </a:rPr>
                      <m:t> </m:t>
                    </m:r>
                    <m:r>
                      <a:rPr kumimoji="1" lang="en-US" altLang="ko-KR" sz="750" b="1" i="1">
                        <a:solidFill>
                          <a:srgbClr val="7030A0"/>
                        </a:solidFill>
                        <a:latin typeface="Cambria Math" panose="02040503050406030204" pitchFamily="18" charset="0"/>
                        <a:ea typeface="Cambria Math" panose="02040503050406030204" pitchFamily="18" charset="0"/>
                      </a:rPr>
                      <m:t>∑</m:t>
                    </m:r>
                    <m:sSup>
                      <m:sSupPr>
                        <m:ctrlPr>
                          <a:rPr kumimoji="1" lang="en-US" altLang="ko-KR" sz="750" b="1" i="1">
                            <a:solidFill>
                              <a:srgbClr val="7030A0"/>
                            </a:solidFill>
                            <a:latin typeface="Cambria Math" panose="02040503050406030204" pitchFamily="18" charset="0"/>
                            <a:ea typeface="Cambria Math" panose="02040503050406030204" pitchFamily="18" charset="0"/>
                          </a:rPr>
                        </m:ctrlPr>
                      </m:sSupPr>
                      <m:e>
                        <m:r>
                          <a:rPr kumimoji="1" lang="en-US" altLang="ko-KR" sz="750" b="1" i="1">
                            <a:solidFill>
                              <a:srgbClr val="7030A0"/>
                            </a:solidFill>
                            <a:latin typeface="Cambria Math" panose="02040503050406030204" pitchFamily="18" charset="0"/>
                            <a:ea typeface="Cambria Math" panose="02040503050406030204" pitchFamily="18" charset="0"/>
                          </a:rPr>
                          <m:t>(</m:t>
                        </m:r>
                        <m:sSub>
                          <m:sSubPr>
                            <m:ctrlPr>
                              <a:rPr kumimoji="1" lang="en-US" altLang="ko-KR" sz="750" b="1" i="1">
                                <a:solidFill>
                                  <a:srgbClr val="7030A0"/>
                                </a:solidFill>
                                <a:latin typeface="Cambria Math" panose="02040503050406030204" pitchFamily="18" charset="0"/>
                              </a:rPr>
                            </m:ctrlPr>
                          </m:sSubPr>
                          <m:e>
                            <m:r>
                              <a:rPr kumimoji="1" lang="en-US" altLang="ko-KR" sz="750" b="1" i="1">
                                <a:solidFill>
                                  <a:srgbClr val="7030A0"/>
                                </a:solidFill>
                                <a:latin typeface="Cambria Math" panose="02040503050406030204" pitchFamily="18" charset="0"/>
                              </a:rPr>
                              <m:t> </m:t>
                            </m:r>
                            <m:r>
                              <a:rPr kumimoji="1" lang="en-US" altLang="ko-KR" sz="750" b="1" i="1">
                                <a:solidFill>
                                  <a:srgbClr val="7030A0"/>
                                </a:solidFill>
                                <a:latin typeface="Cambria Math" panose="02040503050406030204" pitchFamily="18" charset="0"/>
                              </a:rPr>
                              <m:t>𝒀</m:t>
                            </m:r>
                          </m:e>
                          <m:sub>
                            <m:r>
                              <a:rPr kumimoji="1" lang="en-US" altLang="ko-KR" sz="750" b="1" i="1">
                                <a:solidFill>
                                  <a:srgbClr val="7030A0"/>
                                </a:solidFill>
                                <a:latin typeface="Cambria Math" panose="02040503050406030204" pitchFamily="18" charset="0"/>
                              </a:rPr>
                              <m:t>𝑪</m:t>
                            </m:r>
                          </m:sub>
                        </m:sSub>
                        <m:r>
                          <a:rPr kumimoji="1" lang="en-US" altLang="ko-KR" sz="750" b="1" i="1">
                            <a:solidFill>
                              <a:srgbClr val="7030A0"/>
                            </a:solidFill>
                            <a:latin typeface="Cambria Math" panose="02040503050406030204" pitchFamily="18" charset="0"/>
                          </a:rPr>
                          <m:t> − </m:t>
                        </m:r>
                        <m:acc>
                          <m:accPr>
                            <m:chr m:val="̅"/>
                            <m:ctrlPr>
                              <a:rPr kumimoji="1" lang="en-US" altLang="ko-KR" sz="750" b="1" i="1">
                                <a:solidFill>
                                  <a:srgbClr val="7030A0"/>
                                </a:solidFill>
                                <a:latin typeface="Cambria Math" panose="02040503050406030204" pitchFamily="18" charset="0"/>
                              </a:rPr>
                            </m:ctrlPr>
                          </m:accPr>
                          <m:e>
                            <m:r>
                              <a:rPr kumimoji="1" lang="en-US" altLang="ko-KR" sz="750" b="1" i="1">
                                <a:solidFill>
                                  <a:srgbClr val="7030A0"/>
                                </a:solidFill>
                                <a:latin typeface="Cambria Math" panose="02040503050406030204" pitchFamily="18" charset="0"/>
                              </a:rPr>
                              <m:t>𝒀</m:t>
                            </m:r>
                          </m:e>
                        </m:acc>
                        <m:r>
                          <a:rPr kumimoji="1" lang="ko-KR" altLang="en-US" sz="750" b="1" i="1">
                            <a:solidFill>
                              <a:srgbClr val="7030A0"/>
                            </a:solidFill>
                            <a:latin typeface="Cambria Math" panose="02040503050406030204" pitchFamily="18" charset="0"/>
                          </a:rPr>
                          <m:t> </m:t>
                        </m:r>
                        <m:r>
                          <a:rPr kumimoji="1" lang="en-US" altLang="ko-KR" sz="750" b="1" i="1">
                            <a:solidFill>
                              <a:srgbClr val="7030A0"/>
                            </a:solidFill>
                            <a:latin typeface="Cambria Math" panose="02040503050406030204" pitchFamily="18" charset="0"/>
                          </a:rPr>
                          <m:t>)</m:t>
                        </m:r>
                      </m:e>
                      <m:sup>
                        <m:r>
                          <a:rPr kumimoji="1" lang="en-US" altLang="ko-KR" sz="750" b="1" i="1">
                            <a:solidFill>
                              <a:srgbClr val="7030A0"/>
                            </a:solidFill>
                            <a:latin typeface="Cambria Math" panose="02040503050406030204" pitchFamily="18" charset="0"/>
                            <a:ea typeface="Cambria Math" panose="02040503050406030204" pitchFamily="18" charset="0"/>
                          </a:rPr>
                          <m:t>𝟐</m:t>
                        </m:r>
                      </m:sup>
                    </m:sSup>
                  </m:oMath>
                </a14:m>
                <a:r>
                  <a:rPr kumimoji="1" lang="en-US" altLang="ko-KR" sz="750" b="1" dirty="0">
                    <a:solidFill>
                      <a:srgbClr val="7030A0"/>
                    </a:solidFill>
                  </a:rPr>
                  <a:t> </a:t>
                </a:r>
              </a:p>
              <a:p>
                <a:endParaRPr kumimoji="1" lang="en-US" altLang="ko-KR" sz="750" b="1" dirty="0"/>
              </a:p>
              <a:p>
                <a:r>
                  <a:rPr kumimoji="1" lang="ko-KR" altLang="en-US" sz="750" b="1" dirty="0" err="1">
                    <a:solidFill>
                      <a:schemeClr val="accent2"/>
                    </a:solidFill>
                  </a:rPr>
                  <a:t>잔차</a:t>
                </a:r>
                <a:r>
                  <a:rPr kumimoji="1" lang="ko-KR" altLang="en-US" sz="750" b="1" dirty="0">
                    <a:solidFill>
                      <a:schemeClr val="accent2"/>
                    </a:solidFill>
                  </a:rPr>
                  <a:t> </a:t>
                </a:r>
                <a:r>
                  <a:rPr kumimoji="1" lang="en-US" altLang="ko-KR" sz="750" b="1" dirty="0">
                    <a:solidFill>
                      <a:schemeClr val="accent2"/>
                    </a:solidFill>
                  </a:rPr>
                  <a:t>:</a:t>
                </a:r>
                <a:r>
                  <a:rPr kumimoji="1" lang="ko-KR" altLang="en-US" sz="750" b="1" dirty="0">
                    <a:solidFill>
                      <a:schemeClr val="accent2"/>
                    </a:solidFill>
                  </a:rPr>
                  <a:t> </a:t>
                </a:r>
                <a:r>
                  <a:rPr kumimoji="1" lang="ko-KR" altLang="en-US" sz="750" b="1" dirty="0" err="1">
                    <a:solidFill>
                      <a:schemeClr val="accent2"/>
                    </a:solidFill>
                  </a:rPr>
                  <a:t>회귀식과</a:t>
                </a:r>
                <a:r>
                  <a:rPr kumimoji="1" lang="ko-KR" altLang="en-US" sz="750" b="1" dirty="0">
                    <a:solidFill>
                      <a:schemeClr val="accent2"/>
                    </a:solidFill>
                  </a:rPr>
                  <a:t> 차이로 </a:t>
                </a:r>
                <a:r>
                  <a:rPr kumimoji="1" lang="ko-KR" altLang="en-US" sz="750" b="1" dirty="0" err="1">
                    <a:solidFill>
                      <a:schemeClr val="accent2"/>
                    </a:solidFill>
                  </a:rPr>
                  <a:t>회귀식으로</a:t>
                </a:r>
                <a:r>
                  <a:rPr kumimoji="1" lang="ko-KR" altLang="en-US" sz="750" b="1" dirty="0">
                    <a:solidFill>
                      <a:schemeClr val="accent2"/>
                    </a:solidFill>
                  </a:rPr>
                  <a:t> 설명 불가능한 부분</a:t>
                </a:r>
                <a:r>
                  <a:rPr kumimoji="1" lang="en-US" altLang="ko-KR" sz="750" b="1" dirty="0">
                    <a:solidFill>
                      <a:schemeClr val="accent2"/>
                    </a:solidFill>
                  </a:rPr>
                  <a:t> -&gt; SSR</a:t>
                </a:r>
                <a:r>
                  <a:rPr kumimoji="1" lang="ko-KR" altLang="en-US" sz="750" b="1" dirty="0">
                    <a:solidFill>
                      <a:schemeClr val="accent2"/>
                    </a:solidFill>
                  </a:rPr>
                  <a:t> </a:t>
                </a:r>
                <a:r>
                  <a:rPr kumimoji="1" lang="en-US" altLang="ko-KR" sz="750" b="1" dirty="0">
                    <a:solidFill>
                      <a:schemeClr val="accent2"/>
                    </a:solidFill>
                  </a:rPr>
                  <a:t>:</a:t>
                </a:r>
                <a:r>
                  <a:rPr kumimoji="1" lang="ko-KR" altLang="en-US" sz="750" b="1" dirty="0">
                    <a:solidFill>
                      <a:schemeClr val="accent2"/>
                    </a:solidFill>
                  </a:rPr>
                  <a:t> </a:t>
                </a:r>
                <a14:m>
                  <m:oMath xmlns:m="http://schemas.openxmlformats.org/officeDocument/2006/math">
                    <m:sSup>
                      <m:sSupPr>
                        <m:ctrlPr>
                          <a:rPr kumimoji="1" lang="en-US" altLang="ko-KR" sz="750" b="1" i="1">
                            <a:solidFill>
                              <a:schemeClr val="accent2"/>
                            </a:solidFill>
                            <a:latin typeface="Cambria Math" panose="02040503050406030204" pitchFamily="18" charset="0"/>
                          </a:rPr>
                        </m:ctrlPr>
                      </m:sSupPr>
                      <m:e>
                        <m:sSub>
                          <m:sSubPr>
                            <m:ctrlPr>
                              <a:rPr kumimoji="1" lang="en-US" altLang="ko-KR" sz="750" b="1" i="1">
                                <a:solidFill>
                                  <a:schemeClr val="accent2"/>
                                </a:solidFill>
                                <a:latin typeface="Cambria Math" panose="02040503050406030204" pitchFamily="18" charset="0"/>
                              </a:rPr>
                            </m:ctrlPr>
                          </m:sSubPr>
                          <m:e>
                            <m:nary>
                              <m:naryPr>
                                <m:chr m:val="∑"/>
                                <m:subHide m:val="on"/>
                                <m:supHide m:val="on"/>
                                <m:ctrlPr>
                                  <a:rPr kumimoji="1" lang="ko-KR" altLang="en-US" sz="750" b="1" i="1">
                                    <a:solidFill>
                                      <a:schemeClr val="accent2"/>
                                    </a:solidFill>
                                    <a:latin typeface="Cambria Math" panose="02040503050406030204" pitchFamily="18" charset="0"/>
                                  </a:rPr>
                                </m:ctrlPr>
                              </m:naryPr>
                              <m:sub/>
                              <m:sup/>
                              <m:e>
                                <m:r>
                                  <a:rPr kumimoji="1" lang="en-US" altLang="ko-KR" sz="750" b="1" i="1">
                                    <a:solidFill>
                                      <a:schemeClr val="accent2"/>
                                    </a:solidFill>
                                    <a:latin typeface="Cambria Math" panose="02040503050406030204" pitchFamily="18" charset="0"/>
                                  </a:rPr>
                                  <m:t>(</m:t>
                                </m:r>
                              </m:e>
                            </m:nary>
                            <m:r>
                              <a:rPr kumimoji="1" lang="en-US" altLang="ko-KR" sz="750" b="1" i="1">
                                <a:solidFill>
                                  <a:schemeClr val="accent2"/>
                                </a:solidFill>
                                <a:latin typeface="Cambria Math" panose="02040503050406030204" pitchFamily="18" charset="0"/>
                              </a:rPr>
                              <m:t>𝒀</m:t>
                            </m:r>
                          </m:e>
                          <m:sub>
                            <m:r>
                              <a:rPr kumimoji="1" lang="en-US" altLang="ko-KR" sz="750" b="1" i="1">
                                <a:solidFill>
                                  <a:schemeClr val="accent2"/>
                                </a:solidFill>
                                <a:latin typeface="Cambria Math" panose="02040503050406030204" pitchFamily="18" charset="0"/>
                              </a:rPr>
                              <m:t>𝑪</m:t>
                            </m:r>
                          </m:sub>
                        </m:sSub>
                        <m:r>
                          <a:rPr kumimoji="1" lang="en-US" altLang="ko-KR" sz="750" b="1" i="1">
                            <a:solidFill>
                              <a:schemeClr val="accent2"/>
                            </a:solidFill>
                            <a:latin typeface="Cambria Math" panose="02040503050406030204" pitchFamily="18" charset="0"/>
                          </a:rPr>
                          <m:t> − </m:t>
                        </m:r>
                        <m:sSub>
                          <m:sSubPr>
                            <m:ctrlPr>
                              <a:rPr kumimoji="1" lang="en-US" altLang="ko-KR" sz="750" b="1" i="1">
                                <a:solidFill>
                                  <a:schemeClr val="accent2"/>
                                </a:solidFill>
                                <a:latin typeface="Cambria Math" panose="02040503050406030204" pitchFamily="18" charset="0"/>
                              </a:rPr>
                            </m:ctrlPr>
                          </m:sSubPr>
                          <m:e>
                            <m:acc>
                              <m:accPr>
                                <m:chr m:val="̂"/>
                                <m:ctrlPr>
                                  <a:rPr kumimoji="1" lang="en-US" altLang="ko-KR" sz="750" b="1" i="1">
                                    <a:solidFill>
                                      <a:schemeClr val="accent2"/>
                                    </a:solidFill>
                                    <a:latin typeface="Cambria Math" panose="02040503050406030204" pitchFamily="18" charset="0"/>
                                  </a:rPr>
                                </m:ctrlPr>
                              </m:accPr>
                              <m:e>
                                <m:r>
                                  <a:rPr kumimoji="1" lang="en-US" altLang="ko-KR" sz="750" b="1" i="1">
                                    <a:solidFill>
                                      <a:schemeClr val="accent2"/>
                                    </a:solidFill>
                                    <a:latin typeface="Cambria Math" panose="02040503050406030204" pitchFamily="18" charset="0"/>
                                  </a:rPr>
                                  <m:t>𝒀</m:t>
                                </m:r>
                              </m:e>
                            </m:acc>
                          </m:e>
                          <m:sub>
                            <m:r>
                              <a:rPr kumimoji="1" lang="en-US" altLang="ko-KR" sz="750" b="1" i="1">
                                <a:solidFill>
                                  <a:schemeClr val="accent2"/>
                                </a:solidFill>
                                <a:latin typeface="Cambria Math" panose="02040503050406030204" pitchFamily="18" charset="0"/>
                              </a:rPr>
                              <m:t>𝑪</m:t>
                            </m:r>
                          </m:sub>
                        </m:sSub>
                        <m:r>
                          <a:rPr kumimoji="1" lang="en-US" altLang="ko-KR" sz="750" b="1" i="1">
                            <a:solidFill>
                              <a:schemeClr val="accent2"/>
                            </a:solidFill>
                            <a:latin typeface="Cambria Math" panose="02040503050406030204" pitchFamily="18" charset="0"/>
                          </a:rPr>
                          <m:t>)</m:t>
                        </m:r>
                      </m:e>
                      <m:sup>
                        <m:r>
                          <a:rPr kumimoji="1" lang="en-US" altLang="ko-KR" sz="750" b="1" i="1">
                            <a:solidFill>
                              <a:schemeClr val="accent2"/>
                            </a:solidFill>
                            <a:latin typeface="Cambria Math" panose="02040503050406030204" pitchFamily="18" charset="0"/>
                          </a:rPr>
                          <m:t>𝟐</m:t>
                        </m:r>
                      </m:sup>
                    </m:sSup>
                  </m:oMath>
                </a14:m>
                <a:endParaRPr kumimoji="1" lang="en-US" altLang="ko-KR" sz="750" b="1" dirty="0">
                  <a:solidFill>
                    <a:schemeClr val="accent2"/>
                  </a:solidFill>
                </a:endParaRPr>
              </a:p>
              <a:p>
                <a:endParaRPr kumimoji="1" lang="en-US" altLang="ko-KR" sz="750" b="1" dirty="0"/>
              </a:p>
              <a:p>
                <a:r>
                  <a:rPr kumimoji="1" lang="en-US" altLang="ko-KR" sz="750" b="1" dirty="0">
                    <a:solidFill>
                      <a:schemeClr val="accent1"/>
                    </a:solidFill>
                  </a:rPr>
                  <a:t>Error</a:t>
                </a:r>
                <a:r>
                  <a:rPr kumimoji="1" lang="ko-KR" altLang="en-US" sz="750" b="1" dirty="0">
                    <a:solidFill>
                      <a:schemeClr val="accent1"/>
                    </a:solidFill>
                  </a:rPr>
                  <a:t> </a:t>
                </a:r>
                <a:r>
                  <a:rPr kumimoji="1" lang="en-US" altLang="ko-KR" sz="750" b="1" dirty="0">
                    <a:solidFill>
                      <a:schemeClr val="accent1"/>
                    </a:solidFill>
                  </a:rPr>
                  <a:t>:</a:t>
                </a:r>
                <a:r>
                  <a:rPr kumimoji="1" lang="ko-KR" altLang="en-US" sz="750" b="1" dirty="0">
                    <a:solidFill>
                      <a:schemeClr val="accent1"/>
                    </a:solidFill>
                  </a:rPr>
                  <a:t> 편차와 </a:t>
                </a:r>
                <a:r>
                  <a:rPr kumimoji="1" lang="ko-KR" altLang="en-US" sz="750" b="1" dirty="0" err="1">
                    <a:solidFill>
                      <a:schemeClr val="accent1"/>
                    </a:solidFill>
                  </a:rPr>
                  <a:t>잔차의</a:t>
                </a:r>
                <a:r>
                  <a:rPr kumimoji="1" lang="ko-KR" altLang="en-US" sz="750" b="1" dirty="0">
                    <a:solidFill>
                      <a:schemeClr val="accent1"/>
                    </a:solidFill>
                  </a:rPr>
                  <a:t> 차이로 </a:t>
                </a:r>
                <a:r>
                  <a:rPr kumimoji="1" lang="ko-KR" altLang="en-US" sz="750" b="1" dirty="0" err="1">
                    <a:solidFill>
                      <a:schemeClr val="accent1"/>
                    </a:solidFill>
                  </a:rPr>
                  <a:t>회귀식으로</a:t>
                </a:r>
                <a:r>
                  <a:rPr kumimoji="1" lang="ko-KR" altLang="en-US" sz="750" b="1" dirty="0">
                    <a:solidFill>
                      <a:schemeClr val="accent1"/>
                    </a:solidFill>
                  </a:rPr>
                  <a:t> </a:t>
                </a:r>
                <a:r>
                  <a:rPr kumimoji="1" lang="ko-KR" altLang="en-US" sz="750" b="1" dirty="0" err="1">
                    <a:solidFill>
                      <a:schemeClr val="accent1"/>
                    </a:solidFill>
                  </a:rPr>
                  <a:t>설명가능한</a:t>
                </a:r>
                <a:r>
                  <a:rPr kumimoji="1" lang="ko-KR" altLang="en-US" sz="750" b="1" dirty="0">
                    <a:solidFill>
                      <a:schemeClr val="accent1"/>
                    </a:solidFill>
                  </a:rPr>
                  <a:t> 부분</a:t>
                </a:r>
                <a:r>
                  <a:rPr kumimoji="1" lang="en-US" altLang="ko-KR" sz="750" b="1" dirty="0">
                    <a:solidFill>
                      <a:schemeClr val="accent1"/>
                    </a:solidFill>
                  </a:rPr>
                  <a:t> -&gt; </a:t>
                </a:r>
                <a:r>
                  <a:rPr kumimoji="1" lang="en-US" altLang="ko-KR" sz="750" b="1" dirty="0">
                    <a:solidFill>
                      <a:srgbClr val="0070C0"/>
                    </a:solidFill>
                  </a:rPr>
                  <a:t>SSE</a:t>
                </a:r>
                <a14:m>
                  <m:oMath xmlns:m="http://schemas.openxmlformats.org/officeDocument/2006/math">
                    <m:r>
                      <a:rPr kumimoji="1" lang="ko-KR" altLang="en-US" sz="750" b="1">
                        <a:solidFill>
                          <a:srgbClr val="0070C0"/>
                        </a:solidFill>
                        <a:latin typeface="Cambria Math" panose="02040503050406030204" pitchFamily="18" charset="0"/>
                      </a:rPr>
                      <m:t> </m:t>
                    </m:r>
                    <m:r>
                      <a:rPr kumimoji="1" lang="en-US" altLang="ko-KR" sz="750" b="1">
                        <a:solidFill>
                          <a:srgbClr val="0070C0"/>
                        </a:solidFill>
                        <a:latin typeface="Cambria Math" panose="02040503050406030204" pitchFamily="18" charset="0"/>
                      </a:rPr>
                      <m:t>:</m:t>
                    </m:r>
                    <m:sSup>
                      <m:sSupPr>
                        <m:ctrlPr>
                          <a:rPr kumimoji="1" lang="en-US" altLang="ko-KR" sz="750" b="1" i="1">
                            <a:solidFill>
                              <a:srgbClr val="0070C0"/>
                            </a:solidFill>
                            <a:latin typeface="Cambria Math" panose="02040503050406030204" pitchFamily="18" charset="0"/>
                          </a:rPr>
                        </m:ctrlPr>
                      </m:sSupPr>
                      <m:e>
                        <m:nary>
                          <m:naryPr>
                            <m:chr m:val="∑"/>
                            <m:subHide m:val="on"/>
                            <m:supHide m:val="on"/>
                            <m:ctrlPr>
                              <a:rPr kumimoji="1" lang="ko-KR" altLang="en-US" sz="750" b="1" i="1">
                                <a:solidFill>
                                  <a:srgbClr val="0070C0"/>
                                </a:solidFill>
                                <a:latin typeface="Cambria Math" panose="02040503050406030204" pitchFamily="18" charset="0"/>
                              </a:rPr>
                            </m:ctrlPr>
                          </m:naryPr>
                          <m:sub/>
                          <m:sup/>
                          <m:e>
                            <m:r>
                              <a:rPr kumimoji="1" lang="en-US" altLang="ko-KR" sz="750" b="1" i="1">
                                <a:solidFill>
                                  <a:srgbClr val="0070C0"/>
                                </a:solidFill>
                                <a:latin typeface="Cambria Math" panose="02040503050406030204" pitchFamily="18" charset="0"/>
                              </a:rPr>
                              <m:t>(</m:t>
                            </m:r>
                          </m:e>
                        </m:nary>
                        <m:sSub>
                          <m:sSubPr>
                            <m:ctrlPr>
                              <a:rPr kumimoji="1" lang="en-US" altLang="ko-KR" sz="750" b="1" i="1">
                                <a:solidFill>
                                  <a:srgbClr val="0070C0"/>
                                </a:solidFill>
                                <a:latin typeface="Cambria Math" panose="02040503050406030204" pitchFamily="18" charset="0"/>
                              </a:rPr>
                            </m:ctrlPr>
                          </m:sSubPr>
                          <m:e>
                            <m:acc>
                              <m:accPr>
                                <m:chr m:val="̂"/>
                                <m:ctrlPr>
                                  <a:rPr kumimoji="1" lang="en-US" altLang="ko-KR" sz="750" b="1" i="1">
                                    <a:solidFill>
                                      <a:srgbClr val="0070C0"/>
                                    </a:solidFill>
                                    <a:latin typeface="Cambria Math" panose="02040503050406030204" pitchFamily="18" charset="0"/>
                                  </a:rPr>
                                </m:ctrlPr>
                              </m:accPr>
                              <m:e>
                                <m:r>
                                  <a:rPr kumimoji="1" lang="en-US" altLang="ko-KR" sz="750" b="1" i="1">
                                    <a:solidFill>
                                      <a:srgbClr val="0070C0"/>
                                    </a:solidFill>
                                    <a:latin typeface="Cambria Math" panose="02040503050406030204" pitchFamily="18" charset="0"/>
                                  </a:rPr>
                                  <m:t>𝒀</m:t>
                                </m:r>
                              </m:e>
                            </m:acc>
                          </m:e>
                          <m:sub>
                            <m:r>
                              <a:rPr kumimoji="1" lang="en-US" altLang="ko-KR" sz="750" b="1" i="1">
                                <a:solidFill>
                                  <a:srgbClr val="0070C0"/>
                                </a:solidFill>
                                <a:latin typeface="Cambria Math" panose="02040503050406030204" pitchFamily="18" charset="0"/>
                              </a:rPr>
                              <m:t>𝑪</m:t>
                            </m:r>
                          </m:sub>
                        </m:sSub>
                        <m:r>
                          <a:rPr kumimoji="1" lang="en-US" altLang="ko-KR" sz="750" b="1" i="1">
                            <a:solidFill>
                              <a:srgbClr val="0070C0"/>
                            </a:solidFill>
                            <a:latin typeface="Cambria Math" panose="02040503050406030204" pitchFamily="18" charset="0"/>
                          </a:rPr>
                          <m:t> − </m:t>
                        </m:r>
                        <m:acc>
                          <m:accPr>
                            <m:chr m:val="̅"/>
                            <m:ctrlPr>
                              <a:rPr kumimoji="1" lang="en-US" altLang="ko-KR" sz="750" b="1" i="1">
                                <a:solidFill>
                                  <a:srgbClr val="0070C0"/>
                                </a:solidFill>
                                <a:latin typeface="Cambria Math" panose="02040503050406030204" pitchFamily="18" charset="0"/>
                              </a:rPr>
                            </m:ctrlPr>
                          </m:accPr>
                          <m:e>
                            <m:r>
                              <a:rPr kumimoji="1" lang="en-US" altLang="ko-KR" sz="750" b="1" i="1">
                                <a:solidFill>
                                  <a:srgbClr val="0070C0"/>
                                </a:solidFill>
                                <a:latin typeface="Cambria Math" panose="02040503050406030204" pitchFamily="18" charset="0"/>
                              </a:rPr>
                              <m:t>𝒀</m:t>
                            </m:r>
                          </m:e>
                        </m:acc>
                        <m:r>
                          <a:rPr kumimoji="1" lang="en-US" altLang="ko-KR" sz="750" b="1" i="1">
                            <a:solidFill>
                              <a:srgbClr val="0070C0"/>
                            </a:solidFill>
                            <a:latin typeface="Cambria Math" panose="02040503050406030204" pitchFamily="18" charset="0"/>
                          </a:rPr>
                          <m:t>)</m:t>
                        </m:r>
                      </m:e>
                      <m:sup>
                        <m:r>
                          <a:rPr kumimoji="1" lang="en-US" altLang="ko-KR" sz="750" b="1" i="1">
                            <a:solidFill>
                              <a:srgbClr val="0070C0"/>
                            </a:solidFill>
                            <a:latin typeface="Cambria Math" panose="02040503050406030204" pitchFamily="18" charset="0"/>
                          </a:rPr>
                          <m:t>𝟐</m:t>
                        </m:r>
                      </m:sup>
                    </m:sSup>
                  </m:oMath>
                </a14:m>
                <a:endParaRPr kumimoji="1" lang="en-US" altLang="ko-KR" sz="750" b="1" dirty="0">
                  <a:solidFill>
                    <a:schemeClr val="accent2"/>
                  </a:solidFill>
                </a:endParaRPr>
              </a:p>
            </p:txBody>
          </p:sp>
        </mc:Choice>
        <mc:Fallback xmlns="">
          <p:sp>
            <p:nvSpPr>
              <p:cNvPr id="63" name="TextBox 62">
                <a:extLst>
                  <a:ext uri="{FF2B5EF4-FFF2-40B4-BE49-F238E27FC236}">
                    <a16:creationId xmlns:a16="http://schemas.microsoft.com/office/drawing/2014/main" id="{9B52D449-E4A3-4548-9977-5BE021E66D13}"/>
                  </a:ext>
                </a:extLst>
              </p:cNvPr>
              <p:cNvSpPr txBox="1">
                <a:spLocks noRot="1" noChangeAspect="1" noMove="1" noResize="1" noEditPoints="1" noAdjustHandles="1" noChangeArrowheads="1" noChangeShapeType="1" noTextEdit="1"/>
              </p:cNvSpPr>
              <p:nvPr/>
            </p:nvSpPr>
            <p:spPr>
              <a:xfrm>
                <a:off x="5773855" y="5026420"/>
                <a:ext cx="3542636" cy="678263"/>
              </a:xfrm>
              <a:prstGeom prst="rect">
                <a:avLst/>
              </a:prstGeom>
              <a:blipFill>
                <a:blip r:embed="rId15"/>
                <a:stretch>
                  <a:fillRect b="-36036"/>
                </a:stretch>
              </a:blipFill>
            </p:spPr>
            <p:txBody>
              <a:bodyPr/>
              <a:lstStyle/>
              <a:p>
                <a:r>
                  <a:rPr lang="ko-KR" altLang="en-US">
                    <a:noFill/>
                  </a:rPr>
                  <a:t> </a:t>
                </a:r>
              </a:p>
            </p:txBody>
          </p:sp>
        </mc:Fallback>
      </mc:AlternateContent>
      <p:sp>
        <p:nvSpPr>
          <p:cNvPr id="75" name="TextBox 74">
            <a:extLst>
              <a:ext uri="{FF2B5EF4-FFF2-40B4-BE49-F238E27FC236}">
                <a16:creationId xmlns:a16="http://schemas.microsoft.com/office/drawing/2014/main" id="{9601546E-252E-CC47-ABE0-A05EA4575611}"/>
              </a:ext>
            </a:extLst>
          </p:cNvPr>
          <p:cNvSpPr txBox="1"/>
          <p:nvPr/>
        </p:nvSpPr>
        <p:spPr>
          <a:xfrm>
            <a:off x="5812135" y="3146395"/>
            <a:ext cx="846644" cy="219291"/>
          </a:xfrm>
          <a:prstGeom prst="rect">
            <a:avLst/>
          </a:prstGeom>
          <a:noFill/>
        </p:spPr>
        <p:txBody>
          <a:bodyPr wrap="square">
            <a:spAutoFit/>
          </a:bodyPr>
          <a:lstStyle/>
          <a:p>
            <a:pPr algn="r" fontAlgn="ctr"/>
            <a:r>
              <a:rPr lang="en-US" altLang="ko-Kore-KR" sz="825" b="1" dirty="0">
                <a:solidFill>
                  <a:schemeClr val="accent2"/>
                </a:solidFill>
              </a:rPr>
              <a:t>E</a:t>
            </a:r>
            <a:r>
              <a:rPr lang="en-US" altLang="ko-Kore-KR" sz="825" b="1" baseline="-25000" dirty="0">
                <a:solidFill>
                  <a:schemeClr val="accent2"/>
                </a:solidFill>
              </a:rPr>
              <a:t>C</a:t>
            </a:r>
            <a:r>
              <a:rPr lang="en-US" altLang="ko-Kore-KR" sz="825" b="1" dirty="0">
                <a:solidFill>
                  <a:schemeClr val="accent2"/>
                </a:solidFill>
              </a:rPr>
              <a:t> = 1.400381</a:t>
            </a:r>
            <a:endParaRPr lang="en-US" altLang="ko-Kore-KR" sz="825" b="1" dirty="0">
              <a:solidFill>
                <a:schemeClr val="accent2"/>
              </a:solidFill>
              <a:latin typeface="맑은 고딕" panose="020B0503020000020004" pitchFamily="34" charset="-127"/>
              <a:ea typeface="맑은 고딕" panose="020B0503020000020004" pitchFamily="34" charset="-127"/>
            </a:endParaRPr>
          </a:p>
        </p:txBody>
      </p:sp>
      <p:sp>
        <p:nvSpPr>
          <p:cNvPr id="4099" name="TextBox 4098">
            <a:extLst>
              <a:ext uri="{FF2B5EF4-FFF2-40B4-BE49-F238E27FC236}">
                <a16:creationId xmlns:a16="http://schemas.microsoft.com/office/drawing/2014/main" id="{2AAD0CB0-3467-CD42-A0DF-672475756287}"/>
              </a:ext>
            </a:extLst>
          </p:cNvPr>
          <p:cNvSpPr txBox="1"/>
          <p:nvPr/>
        </p:nvSpPr>
        <p:spPr>
          <a:xfrm>
            <a:off x="6166977" y="3614256"/>
            <a:ext cx="829073" cy="219291"/>
          </a:xfrm>
          <a:prstGeom prst="rect">
            <a:avLst/>
          </a:prstGeom>
          <a:noFill/>
        </p:spPr>
        <p:txBody>
          <a:bodyPr wrap="none" rtlCol="0">
            <a:spAutoFit/>
          </a:bodyPr>
          <a:lstStyle/>
          <a:p>
            <a:r>
              <a:rPr kumimoji="1" lang="en-US" altLang="ko-Kore-KR" sz="825" b="1" dirty="0">
                <a:solidFill>
                  <a:schemeClr val="accent2"/>
                </a:solidFill>
              </a:rPr>
              <a:t>E</a:t>
            </a:r>
            <a:r>
              <a:rPr kumimoji="1" lang="en-US" altLang="ko-Kore-KR" sz="825" b="1" baseline="-25000" dirty="0">
                <a:solidFill>
                  <a:schemeClr val="accent2"/>
                </a:solidFill>
              </a:rPr>
              <a:t>J </a:t>
            </a:r>
            <a:r>
              <a:rPr kumimoji="1" lang="en-US" altLang="ko-Kore-KR" sz="825" b="1" dirty="0">
                <a:solidFill>
                  <a:schemeClr val="accent2"/>
                </a:solidFill>
              </a:rPr>
              <a:t>= -1.674399</a:t>
            </a:r>
            <a:endParaRPr kumimoji="1" lang="ko-Kore-KR" altLang="en-US" sz="825" b="1" dirty="0">
              <a:solidFill>
                <a:schemeClr val="accent2"/>
              </a:solidFill>
            </a:endParaRPr>
          </a:p>
        </p:txBody>
      </p:sp>
      <p:sp>
        <p:nvSpPr>
          <p:cNvPr id="39" name="TextBox 38">
            <a:extLst>
              <a:ext uri="{FF2B5EF4-FFF2-40B4-BE49-F238E27FC236}">
                <a16:creationId xmlns:a16="http://schemas.microsoft.com/office/drawing/2014/main" id="{24F69B93-FFCF-6C4E-A759-AC898C581E6F}"/>
              </a:ext>
            </a:extLst>
          </p:cNvPr>
          <p:cNvSpPr txBox="1"/>
          <p:nvPr/>
        </p:nvSpPr>
        <p:spPr>
          <a:xfrm>
            <a:off x="4860738" y="4827680"/>
            <a:ext cx="553357" cy="196208"/>
          </a:xfrm>
          <a:prstGeom prst="rect">
            <a:avLst/>
          </a:prstGeom>
          <a:noFill/>
        </p:spPr>
        <p:txBody>
          <a:bodyPr wrap="none" rtlCol="0">
            <a:spAutoFit/>
          </a:bodyPr>
          <a:lstStyle/>
          <a:p>
            <a:r>
              <a:rPr kumimoji="1" lang="en-US" altLang="ko-KR" sz="675" b="1" dirty="0">
                <a:solidFill>
                  <a:schemeClr val="accent1"/>
                </a:solidFill>
              </a:rPr>
              <a:t>C</a:t>
            </a:r>
            <a:r>
              <a:rPr kumimoji="1" lang="ko-KR" altLang="en-US" sz="675" b="1" dirty="0">
                <a:solidFill>
                  <a:schemeClr val="accent1"/>
                </a:solidFill>
              </a:rPr>
              <a:t> </a:t>
            </a:r>
            <a:r>
              <a:rPr kumimoji="1" lang="en-US" altLang="ko-KR" sz="675" b="1" dirty="0">
                <a:solidFill>
                  <a:schemeClr val="accent1"/>
                </a:solidFill>
              </a:rPr>
              <a:t>:</a:t>
            </a:r>
            <a:r>
              <a:rPr kumimoji="1" lang="ko-KR" altLang="en-US" sz="675" b="1" dirty="0">
                <a:solidFill>
                  <a:schemeClr val="accent1"/>
                </a:solidFill>
              </a:rPr>
              <a:t> </a:t>
            </a:r>
            <a:r>
              <a:rPr kumimoji="1" lang="en-US" altLang="ko-KR" sz="675" b="1" dirty="0">
                <a:solidFill>
                  <a:schemeClr val="accent1"/>
                </a:solidFill>
              </a:rPr>
              <a:t>(25,</a:t>
            </a:r>
            <a:r>
              <a:rPr kumimoji="1" lang="ko-KR" altLang="en-US" sz="675" b="1" dirty="0">
                <a:solidFill>
                  <a:schemeClr val="accent1"/>
                </a:solidFill>
              </a:rPr>
              <a:t> </a:t>
            </a:r>
            <a:r>
              <a:rPr kumimoji="1" lang="en-US" altLang="ko-KR" sz="675" b="1" dirty="0">
                <a:solidFill>
                  <a:schemeClr val="accent1"/>
                </a:solidFill>
              </a:rPr>
              <a:t>8)</a:t>
            </a:r>
            <a:endParaRPr kumimoji="1" lang="ko-Kore-KR" altLang="en-US" sz="675" b="1" dirty="0">
              <a:solidFill>
                <a:schemeClr val="accent1"/>
              </a:solidFill>
            </a:endParaRPr>
          </a:p>
        </p:txBody>
      </p:sp>
      <p:sp>
        <p:nvSpPr>
          <p:cNvPr id="43" name="제목 1">
            <a:extLst>
              <a:ext uri="{FF2B5EF4-FFF2-40B4-BE49-F238E27FC236}">
                <a16:creationId xmlns:a16="http://schemas.microsoft.com/office/drawing/2014/main" id="{A32EAEF7-4058-478A-AD3E-7DA9A1339115}"/>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46" name="직사각형 45">
            <a:extLst>
              <a:ext uri="{FF2B5EF4-FFF2-40B4-BE49-F238E27FC236}">
                <a16:creationId xmlns:a16="http://schemas.microsoft.com/office/drawing/2014/main" id="{E5EF691F-AB9B-4821-B11C-F4A83A25906F}"/>
              </a:ext>
            </a:extLst>
          </p:cNvPr>
          <p:cNvSpPr/>
          <p:nvPr/>
        </p:nvSpPr>
        <p:spPr>
          <a:xfrm>
            <a:off x="2627784" y="307725"/>
            <a:ext cx="3888432" cy="369332"/>
          </a:xfrm>
          <a:prstGeom prst="rect">
            <a:avLst/>
          </a:prstGeom>
        </p:spPr>
        <p:txBody>
          <a:bodyPr wrap="square">
            <a:spAutoFit/>
          </a:bodyPr>
          <a:lstStyle/>
          <a:p>
            <a:r>
              <a:rPr lang="en-US" altLang="ko-KR" dirty="0"/>
              <a:t>Regression Analysis : </a:t>
            </a:r>
            <a:r>
              <a:rPr lang="ko-KR" altLang="en-US" dirty="0"/>
              <a:t>실습 사례</a:t>
            </a:r>
          </a:p>
        </p:txBody>
      </p:sp>
      <p:sp>
        <p:nvSpPr>
          <p:cNvPr id="51" name="TextBox 50">
            <a:extLst>
              <a:ext uri="{FF2B5EF4-FFF2-40B4-BE49-F238E27FC236}">
                <a16:creationId xmlns:a16="http://schemas.microsoft.com/office/drawing/2014/main" id="{1589D899-D3A8-4A15-ADCA-65D226732B98}"/>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
        <p:nvSpPr>
          <p:cNvPr id="2" name="바닥글 개체 틀 1">
            <a:extLst>
              <a:ext uri="{FF2B5EF4-FFF2-40B4-BE49-F238E27FC236}">
                <a16:creationId xmlns:a16="http://schemas.microsoft.com/office/drawing/2014/main" id="{17F95589-C048-4963-BE1C-839EA5E9A253}"/>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E67422FF-0D76-411F-AF70-178A6EE4642E}"/>
              </a:ext>
            </a:extLst>
          </p:cNvPr>
          <p:cNvSpPr>
            <a:spLocks noGrp="1"/>
          </p:cNvSpPr>
          <p:nvPr>
            <p:ph type="sldNum" sz="quarter" idx="12"/>
          </p:nvPr>
        </p:nvSpPr>
        <p:spPr/>
        <p:txBody>
          <a:bodyPr/>
          <a:lstStyle/>
          <a:p>
            <a:fld id="{DE77BB65-F969-4654-BF30-45C70C1BE112}" type="slidenum">
              <a:rPr lang="ko-KR" altLang="en-US" smtClean="0"/>
              <a:pPr/>
              <a:t>68</a:t>
            </a:fld>
            <a:endParaRPr lang="ko-KR" altLang="en-US"/>
          </a:p>
        </p:txBody>
      </p:sp>
    </p:spTree>
    <p:extLst>
      <p:ext uri="{BB962C8B-B14F-4D97-AF65-F5344CB8AC3E}">
        <p14:creationId xmlns:p14="http://schemas.microsoft.com/office/powerpoint/2010/main" val="2832238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표 14">
            <a:extLst>
              <a:ext uri="{FF2B5EF4-FFF2-40B4-BE49-F238E27FC236}">
                <a16:creationId xmlns:a16="http://schemas.microsoft.com/office/drawing/2014/main" id="{BC7B93DB-4ED7-9A45-B249-DA9813DBEECB}"/>
              </a:ext>
            </a:extLst>
          </p:cNvPr>
          <p:cNvGraphicFramePr>
            <a:graphicFrameLocks noGrp="1"/>
          </p:cNvGraphicFramePr>
          <p:nvPr>
            <p:extLst>
              <p:ext uri="{D42A27DB-BD31-4B8C-83A1-F6EECF244321}">
                <p14:modId xmlns:p14="http://schemas.microsoft.com/office/powerpoint/2010/main" val="4231741806"/>
              </p:ext>
            </p:extLst>
          </p:nvPr>
        </p:nvGraphicFramePr>
        <p:xfrm>
          <a:off x="502486" y="1533103"/>
          <a:ext cx="3641191" cy="3501890"/>
        </p:xfrm>
        <a:graphic>
          <a:graphicData uri="http://schemas.openxmlformats.org/drawingml/2006/table">
            <a:tbl>
              <a:tblPr firstRow="1" bandRow="1">
                <a:tableStyleId>{5C22544A-7EE6-4342-B048-85BDC9FD1C3A}</a:tableStyleId>
              </a:tblPr>
              <a:tblGrid>
                <a:gridCol w="508167">
                  <a:extLst>
                    <a:ext uri="{9D8B030D-6E8A-4147-A177-3AD203B41FA5}">
                      <a16:colId xmlns:a16="http://schemas.microsoft.com/office/drawing/2014/main" val="630177809"/>
                    </a:ext>
                  </a:extLst>
                </a:gridCol>
                <a:gridCol w="783256">
                  <a:extLst>
                    <a:ext uri="{9D8B030D-6E8A-4147-A177-3AD203B41FA5}">
                      <a16:colId xmlns:a16="http://schemas.microsoft.com/office/drawing/2014/main" val="4007787095"/>
                    </a:ext>
                  </a:extLst>
                </a:gridCol>
                <a:gridCol w="783256">
                  <a:extLst>
                    <a:ext uri="{9D8B030D-6E8A-4147-A177-3AD203B41FA5}">
                      <a16:colId xmlns:a16="http://schemas.microsoft.com/office/drawing/2014/main" val="2094819766"/>
                    </a:ext>
                  </a:extLst>
                </a:gridCol>
                <a:gridCol w="783256">
                  <a:extLst>
                    <a:ext uri="{9D8B030D-6E8A-4147-A177-3AD203B41FA5}">
                      <a16:colId xmlns:a16="http://schemas.microsoft.com/office/drawing/2014/main" val="4226287547"/>
                    </a:ext>
                  </a:extLst>
                </a:gridCol>
                <a:gridCol w="783256">
                  <a:extLst>
                    <a:ext uri="{9D8B030D-6E8A-4147-A177-3AD203B41FA5}">
                      <a16:colId xmlns:a16="http://schemas.microsoft.com/office/drawing/2014/main" val="3551196118"/>
                    </a:ext>
                  </a:extLst>
                </a:gridCol>
              </a:tblGrid>
              <a:tr h="548640">
                <a:tc>
                  <a:txBody>
                    <a:bodyPr/>
                    <a:lstStyle/>
                    <a:p>
                      <a:pPr algn="ctr"/>
                      <a:endParaRPr lang="ko-Kore-KR" altLang="en-US" sz="1400" dirty="0">
                        <a:latin typeface="+mj-ea"/>
                        <a:ea typeface="+mj-ea"/>
                      </a:endParaRPr>
                    </a:p>
                  </a:txBody>
                  <a:tcPr marL="68580" marR="68580" marT="34290" marB="34290"/>
                </a:tc>
                <a:tc>
                  <a:txBody>
                    <a:bodyPr/>
                    <a:lstStyle/>
                    <a:p>
                      <a:pPr algn="ctr"/>
                      <a:r>
                        <a:rPr lang="en-US" altLang="ko-Kore-KR" sz="1000" dirty="0">
                          <a:latin typeface="+mj-ea"/>
                          <a:ea typeface="+mj-ea"/>
                        </a:rPr>
                        <a:t>Y (target) </a:t>
                      </a:r>
                    </a:p>
                    <a:p>
                      <a:pPr algn="ctr"/>
                      <a:r>
                        <a:rPr lang="ko-Kore-KR" altLang="en-US" sz="1000" dirty="0">
                          <a:latin typeface="+mj-ea"/>
                          <a:ea typeface="+mj-ea"/>
                        </a:rPr>
                        <a:t>근무평점</a:t>
                      </a:r>
                    </a:p>
                  </a:txBody>
                  <a:tcPr marL="68580" marR="68580" marT="34290" marB="34290"/>
                </a:tc>
                <a:tc>
                  <a:txBody>
                    <a:bodyPr/>
                    <a:lstStyle/>
                    <a:p>
                      <a:pPr algn="ctr"/>
                      <a:r>
                        <a:rPr lang="en-US" altLang="ko-Kore-KR" sz="1000" dirty="0">
                          <a:latin typeface="+mj-ea"/>
                          <a:ea typeface="+mj-ea"/>
                        </a:rPr>
                        <a:t>X</a:t>
                      </a:r>
                      <a:r>
                        <a:rPr lang="ko-KR" altLang="en-US" sz="1000" dirty="0">
                          <a:latin typeface="+mj-ea"/>
                          <a:ea typeface="+mj-ea"/>
                        </a:rPr>
                        <a:t> </a:t>
                      </a:r>
                      <a:r>
                        <a:rPr lang="en-US" altLang="ko-KR" sz="1000" dirty="0">
                          <a:latin typeface="+mj-ea"/>
                          <a:ea typeface="+mj-ea"/>
                        </a:rPr>
                        <a:t>(feature)</a:t>
                      </a:r>
                    </a:p>
                    <a:p>
                      <a:pPr algn="ctr"/>
                      <a:r>
                        <a:rPr lang="ko-KR" altLang="en-US" sz="1000" dirty="0">
                          <a:latin typeface="+mj-ea"/>
                          <a:ea typeface="+mj-ea"/>
                        </a:rPr>
                        <a:t>연 검거 건수</a:t>
                      </a:r>
                      <a:endParaRPr lang="ko-Kore-KR" altLang="en-US" sz="1000" dirty="0">
                        <a:latin typeface="+mj-ea"/>
                        <a:ea typeface="+mj-ea"/>
                      </a:endParaRPr>
                    </a:p>
                  </a:txBody>
                  <a:tcPr marL="68580" marR="68580" marT="34290" marB="34290"/>
                </a:tc>
                <a:tc>
                  <a:txBody>
                    <a:bodyPr/>
                    <a:lstStyle/>
                    <a:p>
                      <a:pPr algn="ctr"/>
                      <a:r>
                        <a:rPr lang="ko-KR" altLang="en-US" sz="1000" dirty="0">
                          <a:latin typeface="+mj-ea"/>
                          <a:ea typeface="+mj-ea"/>
                        </a:rPr>
                        <a:t>편차</a:t>
                      </a:r>
                      <a:endParaRPr lang="en-US" altLang="ko-KR" sz="1000" dirty="0">
                        <a:latin typeface="+mj-ea"/>
                        <a:ea typeface="+mj-ea"/>
                      </a:endParaRPr>
                    </a:p>
                    <a:p>
                      <a:pPr algn="ctr"/>
                      <a:r>
                        <a:rPr lang="en-US" altLang="ko-KR" sz="1000" dirty="0">
                          <a:latin typeface="+mj-ea"/>
                          <a:ea typeface="+mj-ea"/>
                        </a:rPr>
                        <a:t>x</a:t>
                      </a:r>
                      <a:r>
                        <a:rPr lang="en-US" altLang="ko-Kore-KR" sz="1000" dirty="0">
                          <a:latin typeface="+mj-ea"/>
                          <a:ea typeface="+mj-ea"/>
                        </a:rPr>
                        <a:t> * y</a:t>
                      </a:r>
                      <a:endParaRPr lang="ko-Kore-KR" altLang="en-US" sz="1000" dirty="0">
                        <a:latin typeface="+mj-ea"/>
                        <a:ea typeface="+mj-ea"/>
                      </a:endParaRPr>
                    </a:p>
                  </a:txBody>
                  <a:tcPr marL="68580" marR="68580" marT="34290" marB="34290"/>
                </a:tc>
                <a:tc>
                  <a:txBody>
                    <a:bodyPr/>
                    <a:lstStyle/>
                    <a:p>
                      <a:pPr algn="ctr"/>
                      <a:r>
                        <a:rPr lang="ko-KR" altLang="en-US" sz="1000" dirty="0">
                          <a:latin typeface="+mj-ea"/>
                          <a:ea typeface="+mj-ea"/>
                        </a:rPr>
                        <a:t>편차의 제곱</a:t>
                      </a:r>
                      <a:endParaRPr lang="en-US" altLang="ko-KR" sz="1000" dirty="0">
                        <a:latin typeface="+mj-ea"/>
                        <a:ea typeface="+mj-ea"/>
                      </a:endParaRPr>
                    </a:p>
                    <a:p>
                      <a:pPr algn="ctr"/>
                      <a:r>
                        <a:rPr lang="en-US" altLang="ko-Kore-KR" sz="1000" dirty="0">
                          <a:latin typeface="+mj-ea"/>
                          <a:ea typeface="+mj-ea"/>
                        </a:rPr>
                        <a:t>x</a:t>
                      </a:r>
                      <a:r>
                        <a:rPr lang="en-US" altLang="ko-Kore-KR" sz="1000" baseline="30000" dirty="0">
                          <a:latin typeface="+mj-ea"/>
                          <a:ea typeface="+mj-ea"/>
                        </a:rPr>
                        <a:t>2</a:t>
                      </a:r>
                      <a:endParaRPr lang="en-US" altLang="ko-Kore-KR" sz="1000" dirty="0">
                        <a:latin typeface="+mj-ea"/>
                        <a:ea typeface="+mj-ea"/>
                      </a:endParaRPr>
                    </a:p>
                  </a:txBody>
                  <a:tcPr marL="68580" marR="68580" marT="34290" marB="34290"/>
                </a:tc>
                <a:extLst>
                  <a:ext uri="{0D108BD9-81ED-4DB2-BD59-A6C34878D82A}">
                    <a16:rowId xmlns:a16="http://schemas.microsoft.com/office/drawing/2014/main" val="2016185889"/>
                  </a:ext>
                </a:extLst>
              </a:tr>
              <a:tr h="211153">
                <a:tc>
                  <a:txBody>
                    <a:bodyPr/>
                    <a:lstStyle/>
                    <a:p>
                      <a:pPr algn="ctr"/>
                      <a:r>
                        <a:rPr lang="en-US" altLang="ko-Kore-KR" sz="900" dirty="0">
                          <a:latin typeface="+mj-ea"/>
                          <a:ea typeface="+mj-ea"/>
                        </a:rPr>
                        <a:t>A</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10</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32</a:t>
                      </a:r>
                      <a:endParaRPr lang="ko-Kore-KR" altLang="en-US" sz="900" dirty="0">
                        <a:latin typeface="+mj-ea"/>
                        <a:ea typeface="+mj-ea"/>
                      </a:endParaRPr>
                    </a:p>
                  </a:txBody>
                  <a:tcPr marL="68580" marR="68580" marT="34290" marB="3429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37.83</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94.09</a:t>
                      </a:r>
                    </a:p>
                  </a:txBody>
                  <a:tcPr marL="7144" marR="7144" marT="7144" marB="0" anchor="ctr"/>
                </a:tc>
                <a:extLst>
                  <a:ext uri="{0D108BD9-81ED-4DB2-BD59-A6C34878D82A}">
                    <a16:rowId xmlns:a16="http://schemas.microsoft.com/office/drawing/2014/main" val="733142790"/>
                  </a:ext>
                </a:extLst>
              </a:tr>
              <a:tr h="211153">
                <a:tc>
                  <a:txBody>
                    <a:bodyPr/>
                    <a:lstStyle/>
                    <a:p>
                      <a:pPr algn="ctr"/>
                      <a:r>
                        <a:rPr lang="en-US" altLang="ko-Kore-KR" sz="900" dirty="0">
                          <a:latin typeface="+mj-ea"/>
                          <a:ea typeface="+mj-ea"/>
                        </a:rPr>
                        <a:t>B</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7</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18</a:t>
                      </a:r>
                      <a:endParaRPr lang="ko-Kore-KR" altLang="en-US" sz="900" dirty="0">
                        <a:latin typeface="+mj-ea"/>
                        <a:ea typeface="+mj-ea"/>
                      </a:endParaRPr>
                    </a:p>
                  </a:txBody>
                  <a:tcPr marL="68580" marR="68580" marT="34290" marB="3429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-3.87</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18.49</a:t>
                      </a:r>
                    </a:p>
                  </a:txBody>
                  <a:tcPr marL="7144" marR="7144" marT="7144" marB="0" anchor="ctr"/>
                </a:tc>
                <a:extLst>
                  <a:ext uri="{0D108BD9-81ED-4DB2-BD59-A6C34878D82A}">
                    <a16:rowId xmlns:a16="http://schemas.microsoft.com/office/drawing/2014/main" val="2174625887"/>
                  </a:ext>
                </a:extLst>
              </a:tr>
              <a:tr h="211153">
                <a:tc>
                  <a:txBody>
                    <a:bodyPr/>
                    <a:lstStyle/>
                    <a:p>
                      <a:pPr algn="ctr"/>
                      <a:r>
                        <a:rPr lang="en-US" altLang="ko-Kore-KR" sz="900" dirty="0">
                          <a:latin typeface="+mj-ea"/>
                          <a:ea typeface="+mj-ea"/>
                        </a:rPr>
                        <a:t>C</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8</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25</a:t>
                      </a:r>
                      <a:endParaRPr lang="ko-Kore-KR" altLang="en-US" sz="900" dirty="0">
                        <a:latin typeface="+mj-ea"/>
                        <a:ea typeface="+mj-ea"/>
                      </a:endParaRPr>
                    </a:p>
                  </a:txBody>
                  <a:tcPr marL="68580" marR="68580" marT="34290" marB="3429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5.13</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7.29</a:t>
                      </a:r>
                    </a:p>
                  </a:txBody>
                  <a:tcPr marL="7144" marR="7144" marT="7144" marB="0" anchor="ctr"/>
                </a:tc>
                <a:extLst>
                  <a:ext uri="{0D108BD9-81ED-4DB2-BD59-A6C34878D82A}">
                    <a16:rowId xmlns:a16="http://schemas.microsoft.com/office/drawing/2014/main" val="3232357576"/>
                  </a:ext>
                </a:extLst>
              </a:tr>
              <a:tr h="211153">
                <a:tc>
                  <a:txBody>
                    <a:bodyPr/>
                    <a:lstStyle/>
                    <a:p>
                      <a:pPr algn="ctr"/>
                      <a:r>
                        <a:rPr lang="en-US" altLang="ko-Kore-KR" sz="900" dirty="0">
                          <a:latin typeface="+mj-ea"/>
                          <a:ea typeface="+mj-ea"/>
                        </a:rPr>
                        <a:t>D</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5</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13</a:t>
                      </a:r>
                      <a:endParaRPr lang="ko-Kore-KR" altLang="en-US" sz="900" dirty="0">
                        <a:latin typeface="+mj-ea"/>
                        <a:ea typeface="+mj-ea"/>
                      </a:endParaRPr>
                    </a:p>
                  </a:txBody>
                  <a:tcPr marL="68580" marR="68580" marT="34290" marB="3429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10.23</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86.49</a:t>
                      </a:r>
                    </a:p>
                  </a:txBody>
                  <a:tcPr marL="7144" marR="7144" marT="7144" marB="0" anchor="ctr"/>
                </a:tc>
                <a:extLst>
                  <a:ext uri="{0D108BD9-81ED-4DB2-BD59-A6C34878D82A}">
                    <a16:rowId xmlns:a16="http://schemas.microsoft.com/office/drawing/2014/main" val="1068390707"/>
                  </a:ext>
                </a:extLst>
              </a:tr>
              <a:tr h="211153">
                <a:tc>
                  <a:txBody>
                    <a:bodyPr/>
                    <a:lstStyle/>
                    <a:p>
                      <a:pPr algn="ctr"/>
                      <a:r>
                        <a:rPr lang="en-US" altLang="ko-Kore-KR" sz="900" dirty="0">
                          <a:latin typeface="+mj-ea"/>
                          <a:ea typeface="+mj-ea"/>
                        </a:rPr>
                        <a:t>E</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9</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29</a:t>
                      </a:r>
                      <a:endParaRPr lang="ko-Kore-KR" altLang="en-US" sz="900" dirty="0">
                        <a:latin typeface="+mj-ea"/>
                        <a:ea typeface="+mj-ea"/>
                      </a:endParaRPr>
                    </a:p>
                  </a:txBody>
                  <a:tcPr marL="68580" marR="68580" marT="34290" marB="3429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19.43</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44.89</a:t>
                      </a:r>
                    </a:p>
                  </a:txBody>
                  <a:tcPr marL="7144" marR="7144" marT="7144" marB="0" anchor="ctr"/>
                </a:tc>
                <a:extLst>
                  <a:ext uri="{0D108BD9-81ED-4DB2-BD59-A6C34878D82A}">
                    <a16:rowId xmlns:a16="http://schemas.microsoft.com/office/drawing/2014/main" val="3527088761"/>
                  </a:ext>
                </a:extLst>
              </a:tr>
              <a:tr h="208261">
                <a:tc>
                  <a:txBody>
                    <a:bodyPr/>
                    <a:lstStyle/>
                    <a:p>
                      <a:pPr algn="ctr"/>
                      <a:r>
                        <a:rPr lang="en-US" altLang="ko-Kore-KR" sz="900" dirty="0">
                          <a:latin typeface="+mj-ea"/>
                          <a:ea typeface="+mj-ea"/>
                        </a:rPr>
                        <a:t>F</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6</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21</a:t>
                      </a:r>
                      <a:endParaRPr lang="ko-Kore-KR" altLang="en-US" sz="900" dirty="0">
                        <a:latin typeface="+mj-ea"/>
                        <a:ea typeface="+mj-ea"/>
                      </a:endParaRPr>
                    </a:p>
                  </a:txBody>
                  <a:tcPr marL="68580" marR="68580" marT="34290" marB="3429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0.13</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1.69</a:t>
                      </a:r>
                    </a:p>
                  </a:txBody>
                  <a:tcPr marL="7144" marR="7144" marT="7144" marB="0" anchor="ctr"/>
                </a:tc>
                <a:extLst>
                  <a:ext uri="{0D108BD9-81ED-4DB2-BD59-A6C34878D82A}">
                    <a16:rowId xmlns:a16="http://schemas.microsoft.com/office/drawing/2014/main" val="2356356019"/>
                  </a:ext>
                </a:extLst>
              </a:tr>
              <a:tr h="211153">
                <a:tc>
                  <a:txBody>
                    <a:bodyPr/>
                    <a:lstStyle/>
                    <a:p>
                      <a:pPr algn="ctr"/>
                      <a:r>
                        <a:rPr lang="en-US" altLang="ko-Kore-KR" sz="900" dirty="0">
                          <a:latin typeface="+mj-ea"/>
                          <a:ea typeface="+mj-ea"/>
                        </a:rPr>
                        <a:t>G</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2</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10</a:t>
                      </a:r>
                      <a:endParaRPr lang="ko-Kore-KR" altLang="en-US" sz="900" dirty="0">
                        <a:latin typeface="+mj-ea"/>
                        <a:ea typeface="+mj-ea"/>
                      </a:endParaRPr>
                    </a:p>
                  </a:txBody>
                  <a:tcPr marL="68580" marR="68580" marT="34290" marB="3429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50.43</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151.29</a:t>
                      </a:r>
                    </a:p>
                  </a:txBody>
                  <a:tcPr marL="7144" marR="7144" marT="7144" marB="0" anchor="ctr"/>
                </a:tc>
                <a:extLst>
                  <a:ext uri="{0D108BD9-81ED-4DB2-BD59-A6C34878D82A}">
                    <a16:rowId xmlns:a16="http://schemas.microsoft.com/office/drawing/2014/main" val="479230688"/>
                  </a:ext>
                </a:extLst>
              </a:tr>
              <a:tr h="211153">
                <a:tc>
                  <a:txBody>
                    <a:bodyPr/>
                    <a:lstStyle/>
                    <a:p>
                      <a:pPr algn="ctr"/>
                      <a:r>
                        <a:rPr lang="en-US" altLang="ko-Kore-KR" sz="900" dirty="0">
                          <a:latin typeface="+mj-ea"/>
                          <a:ea typeface="+mj-ea"/>
                        </a:rPr>
                        <a:t>H</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7</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43</a:t>
                      </a:r>
                      <a:endParaRPr lang="ko-Kore-KR" altLang="en-US" sz="900" dirty="0">
                        <a:latin typeface="+mj-ea"/>
                        <a:ea typeface="+mj-ea"/>
                      </a:endParaRPr>
                    </a:p>
                  </a:txBody>
                  <a:tcPr marL="68580" marR="68580" marT="34290" marB="3429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18.63</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428.49</a:t>
                      </a:r>
                    </a:p>
                  </a:txBody>
                  <a:tcPr marL="7144" marR="7144" marT="7144" marB="0" anchor="ctr"/>
                </a:tc>
                <a:extLst>
                  <a:ext uri="{0D108BD9-81ED-4DB2-BD59-A6C34878D82A}">
                    <a16:rowId xmlns:a16="http://schemas.microsoft.com/office/drawing/2014/main" val="4242637012"/>
                  </a:ext>
                </a:extLst>
              </a:tr>
              <a:tr h="211153">
                <a:tc>
                  <a:txBody>
                    <a:bodyPr/>
                    <a:lstStyle/>
                    <a:p>
                      <a:pPr algn="ctr"/>
                      <a:r>
                        <a:rPr lang="en-US" altLang="ko-Kore-KR" sz="900" dirty="0">
                          <a:latin typeface="+mj-ea"/>
                          <a:ea typeface="+mj-ea"/>
                        </a:rPr>
                        <a:t>I</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3</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12</a:t>
                      </a:r>
                      <a:endParaRPr lang="ko-Kore-KR" altLang="en-US" sz="900" dirty="0">
                        <a:latin typeface="+mj-ea"/>
                        <a:ea typeface="+mj-ea"/>
                      </a:endParaRPr>
                    </a:p>
                  </a:txBody>
                  <a:tcPr marL="68580" marR="68580" marT="34290" marB="3429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31.93</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106.09</a:t>
                      </a:r>
                    </a:p>
                  </a:txBody>
                  <a:tcPr marL="7144" marR="7144" marT="7144" marB="0" anchor="ctr"/>
                </a:tc>
                <a:extLst>
                  <a:ext uri="{0D108BD9-81ED-4DB2-BD59-A6C34878D82A}">
                    <a16:rowId xmlns:a16="http://schemas.microsoft.com/office/drawing/2014/main" val="2857895460"/>
                  </a:ext>
                </a:extLst>
              </a:tr>
              <a:tr h="211153">
                <a:tc>
                  <a:txBody>
                    <a:bodyPr/>
                    <a:lstStyle/>
                    <a:p>
                      <a:pPr algn="ctr"/>
                      <a:r>
                        <a:rPr lang="en-US" altLang="ko-Kore-KR" sz="900" dirty="0">
                          <a:latin typeface="+mj-ea"/>
                          <a:ea typeface="+mj-ea"/>
                        </a:rPr>
                        <a:t>J</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4</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20</a:t>
                      </a:r>
                      <a:endParaRPr lang="ko-Kore-KR" altLang="en-US" sz="900" dirty="0">
                        <a:latin typeface="+mj-ea"/>
                        <a:ea typeface="+mj-ea"/>
                      </a:endParaRPr>
                    </a:p>
                  </a:txBody>
                  <a:tcPr marL="68580" marR="68580" marT="34290" marB="3429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4.83</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5.29</a:t>
                      </a:r>
                    </a:p>
                  </a:txBody>
                  <a:tcPr marL="7144" marR="7144" marT="7144" marB="0" anchor="ctr"/>
                </a:tc>
                <a:extLst>
                  <a:ext uri="{0D108BD9-81ED-4DB2-BD59-A6C34878D82A}">
                    <a16:rowId xmlns:a16="http://schemas.microsoft.com/office/drawing/2014/main" val="1599577211"/>
                  </a:ext>
                </a:extLst>
              </a:tr>
              <a:tr h="211153">
                <a:tc>
                  <a:txBody>
                    <a:bodyPr/>
                    <a:lstStyle/>
                    <a:p>
                      <a:pPr algn="ctr"/>
                      <a:r>
                        <a:rPr lang="ko-Kore-KR" altLang="en-US" sz="900" dirty="0">
                          <a:latin typeface="+mj-ea"/>
                          <a:ea typeface="+mj-ea"/>
                        </a:rPr>
                        <a:t>합</a:t>
                      </a:r>
                    </a:p>
                  </a:txBody>
                  <a:tcPr marL="68580" marR="68580" marT="34290" marB="34290" anchor="ctr"/>
                </a:tc>
                <a:tc>
                  <a:txBody>
                    <a:bodyPr/>
                    <a:lstStyle/>
                    <a:p>
                      <a:pPr algn="ctr"/>
                      <a:r>
                        <a:rPr lang="en-US" altLang="ko-Kore-KR" sz="900" dirty="0">
                          <a:latin typeface="+mj-ea"/>
                          <a:ea typeface="+mj-ea"/>
                        </a:rPr>
                        <a:t>6</a:t>
                      </a:r>
                      <a:r>
                        <a:rPr lang="en-US" altLang="ko-KR" sz="900" dirty="0">
                          <a:latin typeface="+mj-ea"/>
                          <a:ea typeface="+mj-ea"/>
                        </a:rPr>
                        <a:t>1</a:t>
                      </a:r>
                      <a:endParaRPr lang="ko-Kore-KR" altLang="en-US" sz="900" dirty="0">
                        <a:latin typeface="+mj-ea"/>
                        <a:ea typeface="+mj-ea"/>
                      </a:endParaRPr>
                    </a:p>
                  </a:txBody>
                  <a:tcPr marL="68580" marR="68580" marT="34290" marB="34290" anchor="ctr"/>
                </a:tc>
                <a:tc>
                  <a:txBody>
                    <a:bodyPr/>
                    <a:lstStyle/>
                    <a:p>
                      <a:pPr algn="ctr"/>
                      <a:r>
                        <a:rPr lang="en-US" altLang="ko-Kore-KR" sz="900" dirty="0">
                          <a:latin typeface="+mj-ea"/>
                          <a:ea typeface="+mj-ea"/>
                        </a:rPr>
                        <a:t>2</a:t>
                      </a:r>
                      <a:r>
                        <a:rPr lang="en-US" altLang="ko-KR" sz="900" dirty="0">
                          <a:latin typeface="+mj-ea"/>
                          <a:ea typeface="+mj-ea"/>
                        </a:rPr>
                        <a:t>23</a:t>
                      </a:r>
                      <a:endParaRPr lang="ko-Kore-KR" altLang="en-US" sz="900" dirty="0">
                        <a:latin typeface="+mj-ea"/>
                        <a:ea typeface="+mj-ea"/>
                      </a:endParaRPr>
                    </a:p>
                  </a:txBody>
                  <a:tcPr marL="68580" marR="68580" marT="34290" marB="34290" anchor="ctr"/>
                </a:tc>
                <a:tc>
                  <a:txBody>
                    <a:bodyPr/>
                    <a:lstStyle/>
                    <a:p>
                      <a:pPr algn="ctr" fontAlgn="ctr"/>
                      <a:r>
                        <a:rPr lang="en-US" altLang="ko-Kore-KR" sz="900" b="1" i="0" u="none" strike="noStrike">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tc>
                  <a:txBody>
                    <a:bodyPr/>
                    <a:lstStyle/>
                    <a:p>
                      <a:pPr algn="ctr" fontAlgn="ctr"/>
                      <a:r>
                        <a:rPr lang="en-US" altLang="ko-Kore-KR" sz="900" b="1" i="0" u="none" strike="noStrike" dirty="0">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extLst>
                  <a:ext uri="{0D108BD9-81ED-4DB2-BD59-A6C34878D82A}">
                    <a16:rowId xmlns:a16="http://schemas.microsoft.com/office/drawing/2014/main" val="4193817879"/>
                  </a:ext>
                </a:extLst>
              </a:tr>
              <a:tr h="211153">
                <a:tc>
                  <a:txBody>
                    <a:bodyPr/>
                    <a:lstStyle/>
                    <a:p>
                      <a:pPr algn="ctr" fontAlgn="ctr"/>
                      <a:r>
                        <a:rPr lang="ko-KR" altLang="en-US" sz="900" b="0" i="0" u="none" strike="noStrike" dirty="0">
                          <a:solidFill>
                            <a:srgbClr val="000000"/>
                          </a:solidFill>
                          <a:effectLst/>
                          <a:latin typeface="+mj-ea"/>
                          <a:ea typeface="+mj-ea"/>
                        </a:rPr>
                        <a:t>평균</a:t>
                      </a:r>
                      <a:endParaRPr lang="en-US" altLang="ko-Kore-KR" sz="9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900" b="0" i="0" u="none" strike="noStrike" dirty="0">
                          <a:solidFill>
                            <a:srgbClr val="000000"/>
                          </a:solidFill>
                          <a:effectLst/>
                          <a:latin typeface="+mj-ea"/>
                          <a:ea typeface="+mj-ea"/>
                        </a:rPr>
                        <a:t>6.1</a:t>
                      </a:r>
                    </a:p>
                  </a:txBody>
                  <a:tcPr marL="7144" marR="7144" marT="7144" marB="0" anchor="ctr"/>
                </a:tc>
                <a:tc>
                  <a:txBody>
                    <a:bodyPr/>
                    <a:lstStyle/>
                    <a:p>
                      <a:pPr algn="ctr" fontAlgn="ctr"/>
                      <a:r>
                        <a:rPr lang="en-US" altLang="ko-Kore-KR" sz="900" b="0" i="0" u="none" strike="noStrike" dirty="0">
                          <a:solidFill>
                            <a:srgbClr val="000000"/>
                          </a:solidFill>
                          <a:effectLst/>
                          <a:latin typeface="+mj-ea"/>
                          <a:ea typeface="+mj-ea"/>
                        </a:rPr>
                        <a:t>22.3</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extLst>
                  <a:ext uri="{0D108BD9-81ED-4DB2-BD59-A6C34878D82A}">
                    <a16:rowId xmlns:a16="http://schemas.microsoft.com/office/drawing/2014/main" val="2733498670"/>
                  </a:ext>
                </a:extLst>
              </a:tr>
              <a:tr h="211153">
                <a:tc>
                  <a:txBody>
                    <a:bodyPr/>
                    <a:lstStyle/>
                    <a:p>
                      <a:pPr algn="ctr" fontAlgn="ctr"/>
                      <a:r>
                        <a:rPr lang="ko-KR" altLang="en-US" sz="900" b="0" i="0" u="none" strike="noStrike" dirty="0">
                          <a:solidFill>
                            <a:srgbClr val="000000"/>
                          </a:solidFill>
                          <a:effectLst/>
                          <a:latin typeface="+mj-ea"/>
                          <a:ea typeface="+mj-ea"/>
                        </a:rPr>
                        <a:t>분산</a:t>
                      </a:r>
                      <a:endParaRPr lang="en-US" altLang="ko-Kore-KR" sz="9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900" b="0" i="0" u="none" strike="noStrike" dirty="0">
                          <a:solidFill>
                            <a:srgbClr val="000000"/>
                          </a:solidFill>
                          <a:effectLst/>
                          <a:latin typeface="+mj-ea"/>
                          <a:ea typeface="+mj-ea"/>
                        </a:rPr>
                        <a:t>6.76666667</a:t>
                      </a:r>
                    </a:p>
                  </a:txBody>
                  <a:tcPr marL="7144" marR="7144" marT="7144" marB="0" anchor="ctr"/>
                </a:tc>
                <a:tc>
                  <a:txBody>
                    <a:bodyPr/>
                    <a:lstStyle/>
                    <a:p>
                      <a:pPr algn="ctr" fontAlgn="ctr"/>
                      <a:r>
                        <a:rPr lang="en-US" altLang="ko-Kore-KR" sz="900" b="0" i="0" u="none" strike="noStrike" dirty="0">
                          <a:solidFill>
                            <a:srgbClr val="000000"/>
                          </a:solidFill>
                          <a:effectLst/>
                          <a:latin typeface="+mj-ea"/>
                          <a:ea typeface="+mj-ea"/>
                        </a:rPr>
                        <a:t>104.9</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315.078222</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16376.5973</a:t>
                      </a:r>
                    </a:p>
                  </a:txBody>
                  <a:tcPr marL="7144" marR="7144" marT="7144" marB="0" anchor="ctr"/>
                </a:tc>
                <a:extLst>
                  <a:ext uri="{0D108BD9-81ED-4DB2-BD59-A6C34878D82A}">
                    <a16:rowId xmlns:a16="http://schemas.microsoft.com/office/drawing/2014/main" val="3561213226"/>
                  </a:ext>
                </a:extLst>
              </a:tr>
              <a:tr h="211153">
                <a:tc>
                  <a:txBody>
                    <a:bodyPr/>
                    <a:lstStyle/>
                    <a:p>
                      <a:pPr algn="ctr" fontAlgn="ctr"/>
                      <a:r>
                        <a:rPr lang="ko-KR" altLang="en-US" sz="900" b="0" i="0" u="none" strike="noStrike" dirty="0">
                          <a:solidFill>
                            <a:srgbClr val="000000"/>
                          </a:solidFill>
                          <a:effectLst/>
                          <a:latin typeface="+mj-ea"/>
                          <a:ea typeface="+mj-ea"/>
                        </a:rPr>
                        <a:t>표준편차</a:t>
                      </a:r>
                      <a:endParaRPr lang="en-US" altLang="ko-Kore-KR" sz="9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900" b="0" i="0" u="none" strike="noStrike" dirty="0">
                          <a:solidFill>
                            <a:srgbClr val="000000"/>
                          </a:solidFill>
                          <a:effectLst/>
                          <a:latin typeface="+mj-ea"/>
                          <a:ea typeface="+mj-ea"/>
                        </a:rPr>
                        <a:t>2.60128174</a:t>
                      </a:r>
                    </a:p>
                  </a:txBody>
                  <a:tcPr marL="7144" marR="7144" marT="7144" marB="0" anchor="ctr"/>
                </a:tc>
                <a:tc>
                  <a:txBody>
                    <a:bodyPr/>
                    <a:lstStyle/>
                    <a:p>
                      <a:pPr algn="ctr" fontAlgn="ctr"/>
                      <a:r>
                        <a:rPr lang="en-US" altLang="ko-Kore-KR" sz="900" b="0" i="0" u="none" strike="noStrike" dirty="0">
                          <a:solidFill>
                            <a:srgbClr val="000000"/>
                          </a:solidFill>
                          <a:effectLst/>
                          <a:latin typeface="+mj-ea"/>
                          <a:ea typeface="+mj-ea"/>
                        </a:rPr>
                        <a:t>10.2420701</a:t>
                      </a:r>
                    </a:p>
                  </a:txBody>
                  <a:tcPr marL="7144" marR="7144" marT="7144" marB="0" anchor="ctr"/>
                </a:tc>
                <a:tc>
                  <a:txBody>
                    <a:bodyPr/>
                    <a:lstStyle/>
                    <a:p>
                      <a:pPr algn="ctr" fontAlgn="ctr"/>
                      <a:r>
                        <a:rPr lang="en-US" altLang="ko-Kore-KR" sz="900" b="0" i="0" u="none" strike="noStrike">
                          <a:solidFill>
                            <a:srgbClr val="000000"/>
                          </a:solidFill>
                          <a:effectLst/>
                          <a:latin typeface="맑은 고딕" panose="020B0503020000020004" pitchFamily="34" charset="-127"/>
                          <a:ea typeface="맑은 고딕" panose="020B0503020000020004" pitchFamily="34" charset="-127"/>
                        </a:rPr>
                        <a:t>17.7504429</a:t>
                      </a:r>
                    </a:p>
                  </a:txBody>
                  <a:tcPr marL="7144" marR="7144" marT="7144" marB="0" anchor="ctr"/>
                </a:tc>
                <a:tc>
                  <a:txBody>
                    <a:bodyPr/>
                    <a:lstStyle/>
                    <a:p>
                      <a:pPr algn="ctr" fontAlgn="ctr"/>
                      <a:r>
                        <a:rPr lang="en-US" altLang="ko-Kore-KR" sz="900" b="0" i="0" u="none" strike="noStrike" dirty="0">
                          <a:solidFill>
                            <a:srgbClr val="000000"/>
                          </a:solidFill>
                          <a:effectLst/>
                          <a:latin typeface="맑은 고딕" panose="020B0503020000020004" pitchFamily="34" charset="-127"/>
                          <a:ea typeface="맑은 고딕" panose="020B0503020000020004" pitchFamily="34" charset="-127"/>
                        </a:rPr>
                        <a:t>127.97108</a:t>
                      </a:r>
                    </a:p>
                  </a:txBody>
                  <a:tcPr marL="7144" marR="7144" marT="7144" marB="0" anchor="ctr"/>
                </a:tc>
                <a:extLst>
                  <a:ext uri="{0D108BD9-81ED-4DB2-BD59-A6C34878D82A}">
                    <a16:rowId xmlns:a16="http://schemas.microsoft.com/office/drawing/2014/main" val="532766905"/>
                  </a:ext>
                </a:extLst>
              </a:tr>
            </a:tbl>
          </a:graphicData>
        </a:graphic>
      </p:graphicFrame>
      <p:sp>
        <p:nvSpPr>
          <p:cNvPr id="16" name="TextBox 15">
            <a:extLst>
              <a:ext uri="{FF2B5EF4-FFF2-40B4-BE49-F238E27FC236}">
                <a16:creationId xmlns:a16="http://schemas.microsoft.com/office/drawing/2014/main" id="{63971862-FDE9-F343-8C85-4E30A83A4D91}"/>
              </a:ext>
            </a:extLst>
          </p:cNvPr>
          <p:cNvSpPr txBox="1"/>
          <p:nvPr/>
        </p:nvSpPr>
        <p:spPr>
          <a:xfrm>
            <a:off x="1733934" y="1181586"/>
            <a:ext cx="1132041" cy="300082"/>
          </a:xfrm>
          <a:prstGeom prst="rect">
            <a:avLst/>
          </a:prstGeom>
          <a:noFill/>
        </p:spPr>
        <p:txBody>
          <a:bodyPr wrap="none" rtlCol="0">
            <a:spAutoFit/>
          </a:bodyPr>
          <a:lstStyle/>
          <a:p>
            <a:r>
              <a:rPr kumimoji="1" lang="en-US" altLang="ko-Kore-KR" sz="1350" b="1" dirty="0"/>
              <a:t>Sample Data</a:t>
            </a:r>
            <a:endParaRPr kumimoji="1" lang="ko-Kore-KR" altLang="en-US" sz="1350" b="1" dirty="0"/>
          </a:p>
        </p:txBody>
      </p:sp>
      <p:grpSp>
        <p:nvGrpSpPr>
          <p:cNvPr id="17" name="그룹 16">
            <a:extLst>
              <a:ext uri="{FF2B5EF4-FFF2-40B4-BE49-F238E27FC236}">
                <a16:creationId xmlns:a16="http://schemas.microsoft.com/office/drawing/2014/main" id="{6B2A2306-9C3E-CD4F-BF68-213717110712}"/>
              </a:ext>
            </a:extLst>
          </p:cNvPr>
          <p:cNvGrpSpPr/>
          <p:nvPr/>
        </p:nvGrpSpPr>
        <p:grpSpPr>
          <a:xfrm>
            <a:off x="4515878" y="1533109"/>
            <a:ext cx="3137581" cy="440129"/>
            <a:chOff x="1044783" y="5803771"/>
            <a:chExt cx="4183441" cy="586838"/>
          </a:xfrm>
        </p:grpSpPr>
        <p:pic>
          <p:nvPicPr>
            <p:cNvPr id="18" name="Picture 10">
              <a:extLst>
                <a:ext uri="{FF2B5EF4-FFF2-40B4-BE49-F238E27FC236}">
                  <a16:creationId xmlns:a16="http://schemas.microsoft.com/office/drawing/2014/main" id="{15CDFE94-1AAA-AE41-962A-AAC6E090C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783" y="5803771"/>
              <a:ext cx="2154956" cy="5100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5AFC1275-D0A3-5A47-B402-543A36C51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543" y="5803771"/>
              <a:ext cx="1246681" cy="510006"/>
            </a:xfrm>
            <a:prstGeom prst="rect">
              <a:avLst/>
            </a:prstGeom>
            <a:noFill/>
            <a:extLst>
              <a:ext uri="{909E8E84-426E-40DD-AFC4-6F175D3DCCD1}">
                <a14:hiddenFill xmlns:a14="http://schemas.microsoft.com/office/drawing/2010/main">
                  <a:solidFill>
                    <a:srgbClr val="FFFFFF"/>
                  </a:solidFill>
                </a14:hiddenFill>
              </a:ext>
            </a:extLst>
          </p:spPr>
        </p:pic>
        <p:sp>
          <p:nvSpPr>
            <p:cNvPr id="20" name="오른쪽 화살표[R] 19">
              <a:extLst>
                <a:ext uri="{FF2B5EF4-FFF2-40B4-BE49-F238E27FC236}">
                  <a16:creationId xmlns:a16="http://schemas.microsoft.com/office/drawing/2014/main" id="{1DBEF02A-DC31-6A41-882F-6AD315125EAE}"/>
                </a:ext>
              </a:extLst>
            </p:cNvPr>
            <p:cNvSpPr/>
            <p:nvPr/>
          </p:nvSpPr>
          <p:spPr>
            <a:xfrm>
              <a:off x="3255064" y="6003937"/>
              <a:ext cx="611067" cy="109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sp>
          <p:nvSpPr>
            <p:cNvPr id="21" name="TextBox 20">
              <a:extLst>
                <a:ext uri="{FF2B5EF4-FFF2-40B4-BE49-F238E27FC236}">
                  <a16:creationId xmlns:a16="http://schemas.microsoft.com/office/drawing/2014/main" id="{2802CA88-4C3C-C343-ABF0-0FDEC0360F6A}"/>
                </a:ext>
              </a:extLst>
            </p:cNvPr>
            <p:cNvSpPr txBox="1"/>
            <p:nvPr/>
          </p:nvSpPr>
          <p:spPr>
            <a:xfrm>
              <a:off x="3251952" y="6113610"/>
              <a:ext cx="630941" cy="276999"/>
            </a:xfrm>
            <a:prstGeom prst="rect">
              <a:avLst/>
            </a:prstGeom>
            <a:noFill/>
          </p:spPr>
          <p:txBody>
            <a:bodyPr wrap="none" rtlCol="0">
              <a:spAutoFit/>
            </a:bodyPr>
            <a:lstStyle/>
            <a:p>
              <a:r>
                <a:rPr kumimoji="1" lang="ko-Kore-KR" altLang="en-US" sz="750" dirty="0"/>
                <a:t>일반화</a:t>
              </a:r>
            </a:p>
          </p:txBody>
        </p:sp>
      </p:grpSp>
      <p:sp>
        <p:nvSpPr>
          <p:cNvPr id="22" name="TextBox 21">
            <a:extLst>
              <a:ext uri="{FF2B5EF4-FFF2-40B4-BE49-F238E27FC236}">
                <a16:creationId xmlns:a16="http://schemas.microsoft.com/office/drawing/2014/main" id="{93A304BA-7911-E24B-99F9-CC494F054207}"/>
              </a:ext>
            </a:extLst>
          </p:cNvPr>
          <p:cNvSpPr txBox="1"/>
          <p:nvPr/>
        </p:nvSpPr>
        <p:spPr>
          <a:xfrm>
            <a:off x="4453315" y="1181586"/>
            <a:ext cx="920445" cy="300082"/>
          </a:xfrm>
          <a:prstGeom prst="rect">
            <a:avLst/>
          </a:prstGeom>
          <a:noFill/>
        </p:spPr>
        <p:txBody>
          <a:bodyPr wrap="none" rtlCol="0">
            <a:spAutoFit/>
          </a:bodyPr>
          <a:lstStyle/>
          <a:p>
            <a:r>
              <a:rPr kumimoji="1" lang="ko-Kore-KR" altLang="en-US" sz="1350" dirty="0"/>
              <a:t>회귀</a:t>
            </a:r>
            <a:r>
              <a:rPr kumimoji="1" lang="ko-KR" altLang="en-US" sz="1350" dirty="0"/>
              <a:t> 계수</a:t>
            </a:r>
            <a:endParaRPr kumimoji="1" lang="ko-Kore-KR" altLang="en-US" sz="1350"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249B761-B641-E840-B04A-AF25B0356EE5}"/>
                  </a:ext>
                </a:extLst>
              </p:cNvPr>
              <p:cNvSpPr txBox="1"/>
              <p:nvPr/>
            </p:nvSpPr>
            <p:spPr>
              <a:xfrm>
                <a:off x="7689636" y="1534391"/>
                <a:ext cx="1161408" cy="365549"/>
              </a:xfrm>
              <a:prstGeom prst="rect">
                <a:avLst/>
              </a:prstGeom>
              <a:noFill/>
            </p:spPr>
            <p:txBody>
              <a:bodyPr wrap="none" rtlCol="0">
                <a:spAutoFit/>
              </a:bodyPr>
              <a:lstStyle/>
              <a:p>
                <a:r>
                  <a:rPr kumimoji="1" lang="en-US" altLang="ko-KR" sz="900" dirty="0"/>
                  <a:t>=</a:t>
                </a:r>
                <a:r>
                  <a:rPr kumimoji="1" lang="ko-KR" altLang="en-US" sz="900" dirty="0"/>
                  <a:t> </a:t>
                </a:r>
                <a14:m>
                  <m:oMath xmlns:m="http://schemas.openxmlformats.org/officeDocument/2006/math">
                    <m:f>
                      <m:fPr>
                        <m:ctrlPr>
                          <a:rPr kumimoji="1" lang="en-US" altLang="ko-Kore-KR" sz="900" i="1" dirty="0">
                            <a:latin typeface="Cambria Math" panose="02040503050406030204" pitchFamily="18" charset="0"/>
                          </a:rPr>
                        </m:ctrlPr>
                      </m:fPr>
                      <m:num>
                        <m:r>
                          <a:rPr kumimoji="1" lang="en-US" altLang="ko-Kore-KR" sz="900" i="1" dirty="0">
                            <a:latin typeface="Cambria Math" panose="02040503050406030204" pitchFamily="18" charset="0"/>
                          </a:rPr>
                          <m:t>𝑋</m:t>
                        </m:r>
                        <m:r>
                          <a:rPr kumimoji="1" lang="en-US" altLang="ko-Kore-KR" sz="900" i="1" dirty="0">
                            <a:latin typeface="Cambria Math" panose="02040503050406030204" pitchFamily="18" charset="0"/>
                          </a:rPr>
                          <m:t>, </m:t>
                        </m:r>
                        <m:r>
                          <a:rPr kumimoji="1" lang="en-US" altLang="ko-Kore-KR" sz="900" i="1" dirty="0">
                            <a:latin typeface="Cambria Math" panose="02040503050406030204" pitchFamily="18" charset="0"/>
                          </a:rPr>
                          <m:t>𝑌</m:t>
                        </m:r>
                        <m:r>
                          <a:rPr kumimoji="1" lang="ko-KR" altLang="en-US" sz="900" i="1" dirty="0">
                            <a:latin typeface="Cambria Math" panose="02040503050406030204" pitchFamily="18" charset="0"/>
                          </a:rPr>
                          <m:t> </m:t>
                        </m:r>
                        <m:r>
                          <a:rPr kumimoji="1" lang="ko-KR" altLang="en-US" sz="900" i="1" dirty="0">
                            <a:latin typeface="Cambria Math" panose="02040503050406030204" pitchFamily="18" charset="0"/>
                          </a:rPr>
                          <m:t>편차의</m:t>
                        </m:r>
                        <m:r>
                          <a:rPr kumimoji="1" lang="ko-KR" altLang="en-US" sz="900" i="1" dirty="0">
                            <a:latin typeface="Cambria Math" panose="02040503050406030204" pitchFamily="18" charset="0"/>
                          </a:rPr>
                          <m:t> </m:t>
                        </m:r>
                        <m:r>
                          <a:rPr kumimoji="1" lang="ko-KR" altLang="en-US" sz="900" i="1" dirty="0" err="1">
                            <a:latin typeface="Cambria Math" panose="02040503050406030204" pitchFamily="18" charset="0"/>
                          </a:rPr>
                          <m:t>곱셈</m:t>
                        </m:r>
                        <m:r>
                          <a:rPr kumimoji="1" lang="ko-KR" altLang="en-US" sz="900" i="1" dirty="0">
                            <a:latin typeface="Cambria Math" panose="02040503050406030204" pitchFamily="18" charset="0"/>
                          </a:rPr>
                          <m:t> </m:t>
                        </m:r>
                        <m:r>
                          <a:rPr kumimoji="1" lang="ko-KR" altLang="en-US" sz="900" i="1" dirty="0" err="1">
                            <a:latin typeface="Cambria Math" panose="02040503050406030204" pitchFamily="18" charset="0"/>
                          </a:rPr>
                          <m:t>합</m:t>
                        </m:r>
                      </m:num>
                      <m:den>
                        <m:r>
                          <m:rPr>
                            <m:nor/>
                          </m:rPr>
                          <a:rPr kumimoji="1" lang="en-US" altLang="ko-KR" sz="900" dirty="0"/>
                          <m:t>X</m:t>
                        </m:r>
                        <m:r>
                          <m:rPr>
                            <m:nor/>
                          </m:rPr>
                          <a:rPr kumimoji="1" lang="en-US" altLang="ko-KR" sz="900" dirty="0"/>
                          <m:t> </m:t>
                        </m:r>
                        <m:r>
                          <m:rPr>
                            <m:nor/>
                          </m:rPr>
                          <a:rPr kumimoji="1" lang="ko-KR" altLang="en-US" sz="900" dirty="0"/>
                          <m:t>편차 제곱합</m:t>
                        </m:r>
                      </m:den>
                    </m:f>
                  </m:oMath>
                </a14:m>
                <a:endParaRPr kumimoji="1" lang="ko-Kore-KR" altLang="en-US" sz="900" dirty="0"/>
              </a:p>
            </p:txBody>
          </p:sp>
        </mc:Choice>
        <mc:Fallback xmlns="">
          <p:sp>
            <p:nvSpPr>
              <p:cNvPr id="32" name="TextBox 31">
                <a:extLst>
                  <a:ext uri="{FF2B5EF4-FFF2-40B4-BE49-F238E27FC236}">
                    <a16:creationId xmlns:a16="http://schemas.microsoft.com/office/drawing/2014/main" id="{3249B761-B641-E840-B04A-AF25B0356EE5}"/>
                  </a:ext>
                </a:extLst>
              </p:cNvPr>
              <p:cNvSpPr txBox="1">
                <a:spLocks noRot="1" noChangeAspect="1" noMove="1" noResize="1" noEditPoints="1" noAdjustHandles="1" noChangeArrowheads="1" noChangeShapeType="1" noTextEdit="1"/>
              </p:cNvSpPr>
              <p:nvPr/>
            </p:nvSpPr>
            <p:spPr>
              <a:xfrm>
                <a:off x="7689636" y="1534391"/>
                <a:ext cx="1161408" cy="365549"/>
              </a:xfrm>
              <a:prstGeom prst="rect">
                <a:avLst/>
              </a:prstGeom>
              <a:blipFill>
                <a:blip r:embed="rId4"/>
                <a:stretch>
                  <a:fillRect/>
                </a:stretch>
              </a:blipFill>
            </p:spPr>
            <p:txBody>
              <a:bodyPr/>
              <a:lstStyle/>
              <a:p>
                <a:r>
                  <a:rPr lang="ko-KR" altLang="en-US">
                    <a:noFill/>
                  </a:rPr>
                  <a:t> </a:t>
                </a:r>
              </a:p>
            </p:txBody>
          </p:sp>
        </mc:Fallback>
      </mc:AlternateContent>
      <p:pic>
        <p:nvPicPr>
          <p:cNvPr id="33" name="그림 32">
            <a:extLst>
              <a:ext uri="{FF2B5EF4-FFF2-40B4-BE49-F238E27FC236}">
                <a16:creationId xmlns:a16="http://schemas.microsoft.com/office/drawing/2014/main" id="{FC62D1BC-3DD6-F74F-8589-3F3412D1654C}"/>
              </a:ext>
            </a:extLst>
          </p:cNvPr>
          <p:cNvPicPr>
            <a:picLocks noChangeAspect="1"/>
          </p:cNvPicPr>
          <p:nvPr/>
        </p:nvPicPr>
        <p:blipFill>
          <a:blip r:embed="rId5"/>
          <a:stretch>
            <a:fillRect/>
          </a:stretch>
        </p:blipFill>
        <p:spPr>
          <a:xfrm>
            <a:off x="4676257" y="2128950"/>
            <a:ext cx="3823200" cy="2787750"/>
          </a:xfrm>
          <a:prstGeom prst="rect">
            <a:avLst/>
          </a:prstGeom>
        </p:spPr>
      </p:pic>
      <p:pic>
        <p:nvPicPr>
          <p:cNvPr id="34" name="Picture 2">
            <a:extLst>
              <a:ext uri="{FF2B5EF4-FFF2-40B4-BE49-F238E27FC236}">
                <a16:creationId xmlns:a16="http://schemas.microsoft.com/office/drawing/2014/main" id="{50543CB1-C4F2-B440-B4FC-097AC24D2A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6788" y="3473124"/>
            <a:ext cx="999406" cy="34944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CB1ED601-5540-174D-83E4-0F2AC4691DCF}"/>
              </a:ext>
            </a:extLst>
          </p:cNvPr>
          <p:cNvSpPr txBox="1"/>
          <p:nvPr/>
        </p:nvSpPr>
        <p:spPr>
          <a:xfrm>
            <a:off x="6150731" y="3922151"/>
            <a:ext cx="646331" cy="230832"/>
          </a:xfrm>
          <a:prstGeom prst="rect">
            <a:avLst/>
          </a:prstGeom>
          <a:noFill/>
        </p:spPr>
        <p:txBody>
          <a:bodyPr wrap="none" rtlCol="0">
            <a:spAutoFit/>
          </a:bodyPr>
          <a:lstStyle/>
          <a:p>
            <a:r>
              <a:rPr kumimoji="1" lang="en-US" altLang="ko-Kore-KR" sz="900" b="1" dirty="0">
                <a:solidFill>
                  <a:schemeClr val="accent1"/>
                </a:solidFill>
              </a:rPr>
              <a:t>J</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(20,</a:t>
            </a:r>
            <a:r>
              <a:rPr kumimoji="1" lang="ko-KR" altLang="en-US" sz="900" b="1" dirty="0">
                <a:solidFill>
                  <a:schemeClr val="accent1"/>
                </a:solidFill>
              </a:rPr>
              <a:t> </a:t>
            </a:r>
            <a:r>
              <a:rPr kumimoji="1" lang="en-US" altLang="ko-KR" sz="900" b="1" dirty="0">
                <a:solidFill>
                  <a:schemeClr val="accent1"/>
                </a:solidFill>
              </a:rPr>
              <a:t>4)</a:t>
            </a:r>
            <a:endParaRPr kumimoji="1" lang="ko-Kore-KR" altLang="en-US" sz="900" b="1" dirty="0">
              <a:solidFill>
                <a:schemeClr val="accent1"/>
              </a:solidFill>
            </a:endParaRPr>
          </a:p>
        </p:txBody>
      </p:sp>
      <p:sp>
        <p:nvSpPr>
          <p:cNvPr id="38" name="TextBox 37">
            <a:extLst>
              <a:ext uri="{FF2B5EF4-FFF2-40B4-BE49-F238E27FC236}">
                <a16:creationId xmlns:a16="http://schemas.microsoft.com/office/drawing/2014/main" id="{650F7207-490D-4F49-8A8B-1F46F827B639}"/>
              </a:ext>
            </a:extLst>
          </p:cNvPr>
          <p:cNvSpPr txBox="1"/>
          <p:nvPr/>
        </p:nvSpPr>
        <p:spPr>
          <a:xfrm>
            <a:off x="6070138" y="2742537"/>
            <a:ext cx="671979" cy="230832"/>
          </a:xfrm>
          <a:prstGeom prst="rect">
            <a:avLst/>
          </a:prstGeom>
          <a:noFill/>
        </p:spPr>
        <p:txBody>
          <a:bodyPr wrap="none" rtlCol="0">
            <a:spAutoFit/>
          </a:bodyPr>
          <a:lstStyle/>
          <a:p>
            <a:r>
              <a:rPr kumimoji="1" lang="en-US" altLang="ko-KR" sz="900" b="1" dirty="0">
                <a:solidFill>
                  <a:schemeClr val="accent1"/>
                </a:solidFill>
              </a:rPr>
              <a:t>C</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(25,</a:t>
            </a:r>
            <a:r>
              <a:rPr kumimoji="1" lang="ko-KR" altLang="en-US" sz="900" b="1" dirty="0">
                <a:solidFill>
                  <a:schemeClr val="accent1"/>
                </a:solidFill>
              </a:rPr>
              <a:t> </a:t>
            </a:r>
            <a:r>
              <a:rPr kumimoji="1" lang="en-US" altLang="ko-KR" sz="900" b="1" dirty="0">
                <a:solidFill>
                  <a:schemeClr val="accent1"/>
                </a:solidFill>
              </a:rPr>
              <a:t>8)</a:t>
            </a:r>
            <a:endParaRPr kumimoji="1" lang="ko-Kore-KR" altLang="en-US" sz="900" b="1" dirty="0">
              <a:solidFill>
                <a:schemeClr val="accent1"/>
              </a:solidFill>
            </a:endParaRPr>
          </a:p>
        </p:txBody>
      </p:sp>
      <p:sp>
        <p:nvSpPr>
          <p:cNvPr id="8" name="L 도형 7">
            <a:extLst>
              <a:ext uri="{FF2B5EF4-FFF2-40B4-BE49-F238E27FC236}">
                <a16:creationId xmlns:a16="http://schemas.microsoft.com/office/drawing/2014/main" id="{4D62038C-9E26-C842-8299-F532846E1E1D}"/>
              </a:ext>
            </a:extLst>
          </p:cNvPr>
          <p:cNvSpPr/>
          <p:nvPr/>
        </p:nvSpPr>
        <p:spPr>
          <a:xfrm rot="16200000">
            <a:off x="6937152" y="3008187"/>
            <a:ext cx="117744" cy="221501"/>
          </a:xfrm>
          <a:prstGeom prst="corner">
            <a:avLst>
              <a:gd name="adj1" fmla="val 9520"/>
              <a:gd name="adj2" fmla="val 7496"/>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cxnSp>
        <p:nvCxnSpPr>
          <p:cNvPr id="45" name="직선 화살표 연결선 44">
            <a:extLst>
              <a:ext uri="{FF2B5EF4-FFF2-40B4-BE49-F238E27FC236}">
                <a16:creationId xmlns:a16="http://schemas.microsoft.com/office/drawing/2014/main" id="{AEE0E110-B3C9-354D-A0F1-B15DEC07E782}"/>
              </a:ext>
            </a:extLst>
          </p:cNvPr>
          <p:cNvCxnSpPr/>
          <p:nvPr/>
        </p:nvCxnSpPr>
        <p:spPr>
          <a:xfrm>
            <a:off x="6166976" y="3414563"/>
            <a:ext cx="0" cy="493151"/>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6">
            <a:extLst>
              <a:ext uri="{FF2B5EF4-FFF2-40B4-BE49-F238E27FC236}">
                <a16:creationId xmlns:a16="http://schemas.microsoft.com/office/drawing/2014/main" id="{E9C0292D-B7A1-8743-B1C6-19B0009D80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0066" y="3581616"/>
            <a:ext cx="735581" cy="159044"/>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직선 화살표 연결선 46">
            <a:extLst>
              <a:ext uri="{FF2B5EF4-FFF2-40B4-BE49-F238E27FC236}">
                <a16:creationId xmlns:a16="http://schemas.microsoft.com/office/drawing/2014/main" id="{74B10B70-124F-FC43-B977-C93537FBDBA0}"/>
              </a:ext>
            </a:extLst>
          </p:cNvPr>
          <p:cNvCxnSpPr>
            <a:cxnSpLocks/>
          </p:cNvCxnSpPr>
          <p:nvPr/>
        </p:nvCxnSpPr>
        <p:spPr>
          <a:xfrm>
            <a:off x="6638618" y="2950286"/>
            <a:ext cx="0" cy="457058"/>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8">
            <a:extLst>
              <a:ext uri="{FF2B5EF4-FFF2-40B4-BE49-F238E27FC236}">
                <a16:creationId xmlns:a16="http://schemas.microsoft.com/office/drawing/2014/main" id="{41B50E08-F628-4B48-8DCA-A51B0CF646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2904" y="3082474"/>
            <a:ext cx="735578" cy="149972"/>
          </a:xfrm>
          <a:prstGeom prst="rect">
            <a:avLst/>
          </a:prstGeom>
          <a:noFill/>
          <a:extLst>
            <a:ext uri="{909E8E84-426E-40DD-AFC4-6F175D3DCCD1}">
              <a14:hiddenFill xmlns:a14="http://schemas.microsoft.com/office/drawing/2010/main">
                <a:solidFill>
                  <a:srgbClr val="FFFFFF"/>
                </a:solidFill>
              </a14:hiddenFill>
            </a:ext>
          </a:extLst>
        </p:spPr>
      </p:pic>
      <p:sp>
        <p:nvSpPr>
          <p:cNvPr id="23" name="액자 22">
            <a:extLst>
              <a:ext uri="{FF2B5EF4-FFF2-40B4-BE49-F238E27FC236}">
                <a16:creationId xmlns:a16="http://schemas.microsoft.com/office/drawing/2014/main" id="{406C9381-35E9-C84A-BA08-599C918E4EA4}"/>
              </a:ext>
            </a:extLst>
          </p:cNvPr>
          <p:cNvSpPr/>
          <p:nvPr/>
        </p:nvSpPr>
        <p:spPr>
          <a:xfrm>
            <a:off x="2580696" y="4365104"/>
            <a:ext cx="795528" cy="211700"/>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24" name="액자 23">
            <a:extLst>
              <a:ext uri="{FF2B5EF4-FFF2-40B4-BE49-F238E27FC236}">
                <a16:creationId xmlns:a16="http://schemas.microsoft.com/office/drawing/2014/main" id="{318C8236-6CBA-4E40-871E-1888BC6F6F21}"/>
              </a:ext>
            </a:extLst>
          </p:cNvPr>
          <p:cNvSpPr/>
          <p:nvPr/>
        </p:nvSpPr>
        <p:spPr>
          <a:xfrm>
            <a:off x="3396470" y="4365104"/>
            <a:ext cx="795528" cy="211700"/>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802888-4688-1944-BE75-189184ED462E}"/>
                  </a:ext>
                </a:extLst>
              </p:cNvPr>
              <p:cNvSpPr txBox="1"/>
              <p:nvPr/>
            </p:nvSpPr>
            <p:spPr>
              <a:xfrm>
                <a:off x="7006018" y="3101132"/>
                <a:ext cx="1290173" cy="3309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825" b="1" i="1">
                              <a:solidFill>
                                <a:schemeClr val="accent6">
                                  <a:lumMod val="50000"/>
                                </a:schemeClr>
                              </a:solidFill>
                              <a:latin typeface="Cambria Math" panose="02040503050406030204" pitchFamily="18" charset="0"/>
                            </a:rPr>
                          </m:ctrlPr>
                        </m:sSubPr>
                        <m:e>
                          <m:acc>
                            <m:accPr>
                              <m:chr m:val="̂"/>
                              <m:ctrlPr>
                                <a:rPr kumimoji="1" lang="en-US" altLang="ko-Kore-KR" sz="825" b="1" i="1">
                                  <a:solidFill>
                                    <a:schemeClr val="accent6">
                                      <a:lumMod val="50000"/>
                                    </a:schemeClr>
                                  </a:solidFill>
                                  <a:latin typeface="Cambria Math" panose="02040503050406030204" pitchFamily="18" charset="0"/>
                                </a:rPr>
                              </m:ctrlPr>
                            </m:accPr>
                            <m:e>
                              <m:r>
                                <a:rPr kumimoji="1" lang="en-US" altLang="ko-Kore-KR" sz="825" b="1" i="1">
                                  <a:solidFill>
                                    <a:schemeClr val="accent6">
                                      <a:lumMod val="50000"/>
                                    </a:schemeClr>
                                  </a:solidFill>
                                  <a:latin typeface="Cambria Math" panose="02040503050406030204" pitchFamily="18" charset="0"/>
                                  <a:ea typeface="Cambria Math" panose="02040503050406030204" pitchFamily="18" charset="0"/>
                                </a:rPr>
                                <m:t>𝜷</m:t>
                              </m:r>
                            </m:e>
                          </m:acc>
                        </m:e>
                        <m:sub>
                          <m:r>
                            <a:rPr kumimoji="1" lang="en-US" altLang="ko-KR" sz="825" b="1" i="1">
                              <a:solidFill>
                                <a:schemeClr val="accent6">
                                  <a:lumMod val="50000"/>
                                </a:schemeClr>
                              </a:solidFill>
                              <a:latin typeface="Cambria Math" panose="02040503050406030204" pitchFamily="18" charset="0"/>
                            </a:rPr>
                            <m:t>𝟐</m:t>
                          </m:r>
                        </m:sub>
                      </m:sSub>
                      <m:r>
                        <a:rPr kumimoji="1" lang="en-US" altLang="ko-Kore-KR" sz="825" b="1" i="1">
                          <a:solidFill>
                            <a:schemeClr val="accent6">
                              <a:lumMod val="50000"/>
                            </a:schemeClr>
                          </a:solidFill>
                          <a:latin typeface="Cambria Math" panose="02040503050406030204" pitchFamily="18" charset="0"/>
                        </a:rPr>
                        <m:t>= </m:t>
                      </m:r>
                      <m:f>
                        <m:fPr>
                          <m:ctrlPr>
                            <a:rPr kumimoji="1" lang="en-US" altLang="ko-Kore-KR" sz="825" b="1" i="1">
                              <a:solidFill>
                                <a:schemeClr val="accent6">
                                  <a:lumMod val="50000"/>
                                </a:schemeClr>
                              </a:solidFill>
                              <a:latin typeface="Cambria Math" panose="02040503050406030204" pitchFamily="18" charset="0"/>
                            </a:rPr>
                          </m:ctrlPr>
                        </m:fPr>
                        <m:num>
                          <m:r>
                            <a:rPr kumimoji="1" lang="en-US" altLang="ko-Kore-KR" sz="825" b="1" i="1">
                              <a:solidFill>
                                <a:schemeClr val="accent6">
                                  <a:lumMod val="50000"/>
                                </a:schemeClr>
                              </a:solidFill>
                              <a:latin typeface="Cambria Math" panose="02040503050406030204" pitchFamily="18" charset="0"/>
                            </a:rPr>
                            <m:t>𝟏𝟕𝟒</m:t>
                          </m:r>
                          <m:r>
                            <a:rPr kumimoji="1" lang="en-US" altLang="ko-Kore-KR" sz="825" b="1" i="1">
                              <a:solidFill>
                                <a:schemeClr val="accent6">
                                  <a:lumMod val="50000"/>
                                </a:schemeClr>
                              </a:solidFill>
                              <a:latin typeface="Cambria Math" panose="02040503050406030204" pitchFamily="18" charset="0"/>
                            </a:rPr>
                            <m:t>.</m:t>
                          </m:r>
                          <m:r>
                            <a:rPr kumimoji="1" lang="en-US" altLang="ko-Kore-KR" sz="825" b="1" i="1">
                              <a:solidFill>
                                <a:schemeClr val="accent6">
                                  <a:lumMod val="50000"/>
                                </a:schemeClr>
                              </a:solidFill>
                              <a:latin typeface="Cambria Math" panose="02040503050406030204" pitchFamily="18" charset="0"/>
                            </a:rPr>
                            <m:t>𝟕</m:t>
                          </m:r>
                        </m:num>
                        <m:den>
                          <m:r>
                            <a:rPr kumimoji="1" lang="en-US" altLang="ko-Kore-KR" sz="825" b="1" i="1">
                              <a:solidFill>
                                <a:schemeClr val="accent6">
                                  <a:lumMod val="50000"/>
                                </a:schemeClr>
                              </a:solidFill>
                              <a:latin typeface="Cambria Math" panose="02040503050406030204" pitchFamily="18" charset="0"/>
                            </a:rPr>
                            <m:t>𝟗𝟒𝟒</m:t>
                          </m:r>
                          <m:r>
                            <a:rPr kumimoji="1" lang="en-US" altLang="ko-Kore-KR" sz="825" b="1" i="1">
                              <a:solidFill>
                                <a:schemeClr val="accent6">
                                  <a:lumMod val="50000"/>
                                </a:schemeClr>
                              </a:solidFill>
                              <a:latin typeface="Cambria Math" panose="02040503050406030204" pitchFamily="18" charset="0"/>
                            </a:rPr>
                            <m:t>.</m:t>
                          </m:r>
                          <m:r>
                            <a:rPr kumimoji="1" lang="en-US" altLang="ko-Kore-KR" sz="825" b="1" i="1">
                              <a:solidFill>
                                <a:schemeClr val="accent6">
                                  <a:lumMod val="50000"/>
                                </a:schemeClr>
                              </a:solidFill>
                              <a:latin typeface="Cambria Math" panose="02040503050406030204" pitchFamily="18" charset="0"/>
                            </a:rPr>
                            <m:t>𝟏</m:t>
                          </m:r>
                        </m:den>
                      </m:f>
                      <m:r>
                        <a:rPr kumimoji="1" lang="en-US" altLang="ko-Kore-KR" sz="825" b="1" i="1">
                          <a:solidFill>
                            <a:schemeClr val="accent6">
                              <a:lumMod val="50000"/>
                            </a:schemeClr>
                          </a:solidFill>
                          <a:latin typeface="Cambria Math" panose="02040503050406030204" pitchFamily="18" charset="0"/>
                        </a:rPr>
                        <m:t>=</m:t>
                      </m:r>
                      <m:r>
                        <m:rPr>
                          <m:nor/>
                        </m:rPr>
                        <a:rPr lang="en-US" altLang="ko-Kore-KR" sz="825" b="1">
                          <a:solidFill>
                            <a:schemeClr val="accent6">
                              <a:lumMod val="50000"/>
                            </a:schemeClr>
                          </a:solidFill>
                        </a:rPr>
                        <m:t>0.18504</m:t>
                      </m:r>
                    </m:oMath>
                  </m:oMathPara>
                </a14:m>
                <a:endParaRPr kumimoji="1" lang="ko-Kore-KR" altLang="en-US" sz="825" b="1" dirty="0">
                  <a:solidFill>
                    <a:schemeClr val="accent6">
                      <a:lumMod val="50000"/>
                    </a:schemeClr>
                  </a:solidFill>
                </a:endParaRPr>
              </a:p>
            </p:txBody>
          </p:sp>
        </mc:Choice>
        <mc:Fallback xmlns="">
          <p:sp>
            <p:nvSpPr>
              <p:cNvPr id="25" name="TextBox 24">
                <a:extLst>
                  <a:ext uri="{FF2B5EF4-FFF2-40B4-BE49-F238E27FC236}">
                    <a16:creationId xmlns:a16="http://schemas.microsoft.com/office/drawing/2014/main" id="{C3802888-4688-1944-BE75-189184ED462E}"/>
                  </a:ext>
                </a:extLst>
              </p:cNvPr>
              <p:cNvSpPr txBox="1">
                <a:spLocks noRot="1" noChangeAspect="1" noMove="1" noResize="1" noEditPoints="1" noAdjustHandles="1" noChangeArrowheads="1" noChangeShapeType="1" noTextEdit="1"/>
              </p:cNvSpPr>
              <p:nvPr/>
            </p:nvSpPr>
            <p:spPr>
              <a:xfrm>
                <a:off x="7006018" y="3101132"/>
                <a:ext cx="1290173" cy="330924"/>
              </a:xfrm>
              <a:prstGeom prst="rect">
                <a:avLst/>
              </a:prstGeom>
              <a:blipFill>
                <a:blip r:embed="rId9"/>
                <a:stretch>
                  <a:fillRect/>
                </a:stretch>
              </a:blipFill>
            </p:spPr>
            <p:txBody>
              <a:bodyPr/>
              <a:lstStyle/>
              <a:p>
                <a:r>
                  <a:rPr lang="ko-KR" altLang="en-US">
                    <a:noFill/>
                  </a:rPr>
                  <a:t> </a:t>
                </a:r>
              </a:p>
            </p:txBody>
          </p:sp>
        </mc:Fallback>
      </mc:AlternateContent>
      <p:sp>
        <p:nvSpPr>
          <p:cNvPr id="26" name="제목 1">
            <a:extLst>
              <a:ext uri="{FF2B5EF4-FFF2-40B4-BE49-F238E27FC236}">
                <a16:creationId xmlns:a16="http://schemas.microsoft.com/office/drawing/2014/main" id="{802F89F8-35A9-4734-A6B7-11FCD859116D}"/>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7" name="직사각형 26">
            <a:extLst>
              <a:ext uri="{FF2B5EF4-FFF2-40B4-BE49-F238E27FC236}">
                <a16:creationId xmlns:a16="http://schemas.microsoft.com/office/drawing/2014/main" id="{3B83869F-FBAC-4154-88D5-BF93594FEF27}"/>
              </a:ext>
            </a:extLst>
          </p:cNvPr>
          <p:cNvSpPr/>
          <p:nvPr/>
        </p:nvSpPr>
        <p:spPr>
          <a:xfrm>
            <a:off x="2627784" y="307725"/>
            <a:ext cx="3888432" cy="369332"/>
          </a:xfrm>
          <a:prstGeom prst="rect">
            <a:avLst/>
          </a:prstGeom>
        </p:spPr>
        <p:txBody>
          <a:bodyPr wrap="square">
            <a:spAutoFit/>
          </a:bodyPr>
          <a:lstStyle/>
          <a:p>
            <a:r>
              <a:rPr lang="en-US" altLang="ko-KR" dirty="0"/>
              <a:t>Regression Analysis : </a:t>
            </a:r>
            <a:r>
              <a:rPr lang="ko-KR" altLang="en-US" dirty="0"/>
              <a:t>실습 사례</a:t>
            </a:r>
          </a:p>
        </p:txBody>
      </p:sp>
      <p:sp>
        <p:nvSpPr>
          <p:cNvPr id="28" name="TextBox 27">
            <a:extLst>
              <a:ext uri="{FF2B5EF4-FFF2-40B4-BE49-F238E27FC236}">
                <a16:creationId xmlns:a16="http://schemas.microsoft.com/office/drawing/2014/main" id="{66535C46-3B7C-42B3-9CF4-0DA21A7E876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
        <p:nvSpPr>
          <p:cNvPr id="2" name="바닥글 개체 틀 1">
            <a:extLst>
              <a:ext uri="{FF2B5EF4-FFF2-40B4-BE49-F238E27FC236}">
                <a16:creationId xmlns:a16="http://schemas.microsoft.com/office/drawing/2014/main" id="{E5C8CBAC-2257-4D8A-AA13-FBDB79A9FE0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A2614103-E96B-422C-BE98-1C481B654040}"/>
              </a:ext>
            </a:extLst>
          </p:cNvPr>
          <p:cNvSpPr>
            <a:spLocks noGrp="1"/>
          </p:cNvSpPr>
          <p:nvPr>
            <p:ph type="sldNum" sz="quarter" idx="12"/>
          </p:nvPr>
        </p:nvSpPr>
        <p:spPr/>
        <p:txBody>
          <a:bodyPr/>
          <a:lstStyle/>
          <a:p>
            <a:fld id="{DE77BB65-F969-4654-BF30-45C70C1BE112}" type="slidenum">
              <a:rPr lang="ko-KR" altLang="en-US" smtClean="0"/>
              <a:pPr/>
              <a:t>69</a:t>
            </a:fld>
            <a:endParaRPr lang="ko-KR" altLang="en-US"/>
          </a:p>
        </p:txBody>
      </p:sp>
    </p:spTree>
    <p:extLst>
      <p:ext uri="{BB962C8B-B14F-4D97-AF65-F5344CB8AC3E}">
        <p14:creationId xmlns:p14="http://schemas.microsoft.com/office/powerpoint/2010/main" val="27908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8" name="Rectangle 2">
            <a:extLst>
              <a:ext uri="{FF2B5EF4-FFF2-40B4-BE49-F238E27FC236}">
                <a16:creationId xmlns:a16="http://schemas.microsoft.com/office/drawing/2014/main" id="{BA5B06C6-FD58-4150-B178-E7E8B59B10A7}"/>
              </a:ext>
            </a:extLst>
          </p:cNvPr>
          <p:cNvSpPr>
            <a:spLocks noChangeArrowheads="1"/>
          </p:cNvSpPr>
          <p:nvPr/>
        </p:nvSpPr>
        <p:spPr bwMode="auto">
          <a:xfrm>
            <a:off x="4968551" y="4161984"/>
            <a:ext cx="615601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sp>
        <p:nvSpPr>
          <p:cNvPr id="2" name="바닥글 개체 틀 1">
            <a:extLst>
              <a:ext uri="{FF2B5EF4-FFF2-40B4-BE49-F238E27FC236}">
                <a16:creationId xmlns:a16="http://schemas.microsoft.com/office/drawing/2014/main" id="{936DAF08-5D51-41A6-AFA0-905B47573D28}"/>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7FFFC24A-33C9-417D-90D1-A78BB66A35BA}"/>
              </a:ext>
            </a:extLst>
          </p:cNvPr>
          <p:cNvSpPr>
            <a:spLocks noGrp="1"/>
          </p:cNvSpPr>
          <p:nvPr>
            <p:ph type="sldNum" sz="quarter" idx="12"/>
          </p:nvPr>
        </p:nvSpPr>
        <p:spPr/>
        <p:txBody>
          <a:bodyPr/>
          <a:lstStyle/>
          <a:p>
            <a:fld id="{DE77BB65-F969-4654-BF30-45C70C1BE112}" type="slidenum">
              <a:rPr lang="ko-KR" altLang="en-US" smtClean="0"/>
              <a:pPr/>
              <a:t>7</a:t>
            </a:fld>
            <a:endParaRPr lang="ko-KR" altLang="en-US"/>
          </a:p>
        </p:txBody>
      </p:sp>
      <p:sp>
        <p:nvSpPr>
          <p:cNvPr id="6" name="직사각형 5">
            <a:extLst>
              <a:ext uri="{FF2B5EF4-FFF2-40B4-BE49-F238E27FC236}">
                <a16:creationId xmlns:a16="http://schemas.microsoft.com/office/drawing/2014/main" id="{F9EA7ABD-D021-447D-89C6-088ADEFD1F62}"/>
              </a:ext>
            </a:extLst>
          </p:cNvPr>
          <p:cNvSpPr/>
          <p:nvPr/>
        </p:nvSpPr>
        <p:spPr>
          <a:xfrm>
            <a:off x="616740" y="1344827"/>
            <a:ext cx="8070060" cy="1077154"/>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ko-KR" altLang="en-US" sz="1100" dirty="0">
                <a:highlight>
                  <a:srgbClr val="FFFF00"/>
                </a:highlight>
              </a:rPr>
              <a:t>통계학에서 표본을 통해서 </a:t>
            </a:r>
            <a:r>
              <a:rPr lang="ko-KR" altLang="en-US" sz="1100" dirty="0" err="1">
                <a:highlight>
                  <a:srgbClr val="FFFF00"/>
                </a:highlight>
              </a:rPr>
              <a:t>모수를</a:t>
            </a:r>
            <a:r>
              <a:rPr lang="ko-KR" altLang="en-US" sz="1100" dirty="0">
                <a:highlight>
                  <a:srgbClr val="FFFF00"/>
                </a:highlight>
              </a:rPr>
              <a:t> 추정하는 것을 추론</a:t>
            </a:r>
            <a:r>
              <a:rPr lang="ko-KR" altLang="en-US" sz="1100" dirty="0"/>
              <a:t>이라고 함</a:t>
            </a:r>
            <a:r>
              <a:rPr lang="en-US" altLang="ko-KR" sz="1100" dirty="0"/>
              <a:t>.</a:t>
            </a:r>
          </a:p>
          <a:p>
            <a:pPr marL="171450" indent="-171450">
              <a:lnSpc>
                <a:spcPct val="150000"/>
              </a:lnSpc>
              <a:buFont typeface="Arial" panose="020B0604020202020204" pitchFamily="34" charset="0"/>
              <a:buChar char="•"/>
            </a:pPr>
            <a:r>
              <a:rPr lang="en-US" altLang="ko-KR" sz="1100" dirty="0"/>
              <a:t> '</a:t>
            </a:r>
            <a:r>
              <a:rPr lang="ko-KR" altLang="en-US" sz="1100" dirty="0" err="1"/>
              <a:t>모수가</a:t>
            </a:r>
            <a:r>
              <a:rPr lang="ko-KR" altLang="en-US" sz="1100" dirty="0"/>
              <a:t> 어떠할 것이다</a:t>
            </a:r>
            <a:r>
              <a:rPr lang="en-US" altLang="ko-KR" sz="1100" dirty="0"/>
              <a:t>'</a:t>
            </a:r>
            <a:r>
              <a:rPr lang="ko-KR" altLang="en-US" sz="1100" dirty="0"/>
              <a:t>라는 </a:t>
            </a:r>
            <a:r>
              <a:rPr lang="ko-KR" altLang="en-US" sz="1100" dirty="0">
                <a:highlight>
                  <a:srgbClr val="FFFF00"/>
                </a:highlight>
              </a:rPr>
              <a:t>가설을 세우고 </a:t>
            </a:r>
            <a:r>
              <a:rPr lang="ko-KR" altLang="en-US" sz="1100" dirty="0"/>
              <a:t>그 가정이 맞는지에 대한 확인 과정도 추론 </a:t>
            </a:r>
            <a:r>
              <a:rPr lang="en-US" altLang="ko-KR" sz="1100" dirty="0"/>
              <a:t>   </a:t>
            </a:r>
            <a:r>
              <a:rPr lang="en-US" altLang="ko-KR" sz="1100" dirty="0">
                <a:highlight>
                  <a:srgbClr val="FFFF00"/>
                </a:highlight>
                <a:sym typeface="Wingdings" panose="05000000000000000000" pitchFamily="2" charset="2"/>
              </a:rPr>
              <a:t></a:t>
            </a:r>
            <a:r>
              <a:rPr lang="ko-KR" altLang="en-US" sz="1100" dirty="0">
                <a:highlight>
                  <a:srgbClr val="FFFF00"/>
                </a:highlight>
              </a:rPr>
              <a:t> </a:t>
            </a:r>
            <a:r>
              <a:rPr lang="ko-KR" altLang="en-US" sz="1100" dirty="0" err="1">
                <a:highlight>
                  <a:srgbClr val="FFFF00"/>
                </a:highlight>
              </a:rPr>
              <a:t>가설검정이라고</a:t>
            </a:r>
            <a:r>
              <a:rPr lang="ko-KR" altLang="en-US" sz="1100" dirty="0">
                <a:highlight>
                  <a:srgbClr val="FFFF00"/>
                </a:highlight>
              </a:rPr>
              <a:t> </a:t>
            </a:r>
            <a:r>
              <a:rPr lang="ko-KR" altLang="en-US" sz="1100" dirty="0"/>
              <a:t>한다</a:t>
            </a:r>
            <a:r>
              <a:rPr lang="en-US" altLang="ko-KR" sz="1100" dirty="0"/>
              <a:t>. </a:t>
            </a:r>
          </a:p>
          <a:p>
            <a:pPr marL="171450" indent="-171450">
              <a:lnSpc>
                <a:spcPct val="150000"/>
              </a:lnSpc>
              <a:buFont typeface="Arial" panose="020B0604020202020204" pitchFamily="34" charset="0"/>
              <a:buChar char="•"/>
            </a:pPr>
            <a:r>
              <a:rPr lang="ko-KR" altLang="en-US" sz="1100" b="1" dirty="0"/>
              <a:t>가설검정은 일정 </a:t>
            </a:r>
            <a:r>
              <a:rPr lang="ko-KR" altLang="en-US" sz="1100" b="1" dirty="0">
                <a:highlight>
                  <a:srgbClr val="00FFFF"/>
                </a:highlight>
              </a:rPr>
              <a:t>유의수준</a:t>
            </a:r>
            <a:r>
              <a:rPr lang="ko-KR" altLang="en-US" sz="1100" b="1" dirty="0"/>
              <a:t> 하에서 주장이나 추측이 일정 신뢰구간에 포함될지의 여부를 판단하는 것</a:t>
            </a:r>
            <a:endParaRPr lang="en-US" altLang="ko-KR" sz="1100" b="1" dirty="0"/>
          </a:p>
          <a:p>
            <a:pPr marL="171450" indent="-171450">
              <a:lnSpc>
                <a:spcPct val="150000"/>
              </a:lnSpc>
              <a:buFont typeface="Arial" panose="020B0604020202020204" pitchFamily="34" charset="0"/>
              <a:buChar char="•"/>
            </a:pP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rPr>
              <a:t>두 개의 가설 </a:t>
            </a:r>
            <a:r>
              <a:rPr lang="en-US" altLang="ko-KR" sz="1100" dirty="0">
                <a:solidFill>
                  <a:srgbClr val="000000"/>
                </a:solidFill>
                <a:latin typeface="Arial" panose="020B0604020202020204" pitchFamily="34" charset="0"/>
              </a:rPr>
              <a:t>(</a:t>
            </a:r>
            <a:r>
              <a:rPr lang="ko-KR" altLang="en-US" sz="1100" dirty="0" err="1">
                <a:solidFill>
                  <a:srgbClr val="000000"/>
                </a:solidFill>
                <a:latin typeface="Arial" panose="020B0604020202020204" pitchFamily="34" charset="0"/>
              </a:rPr>
              <a:t>귀무가설</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대립가설</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을 설정하고</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두 가설 중 어느 가설이 적합한지 파악하는 것</a:t>
            </a:r>
            <a:endParaRPr lang="ko-KR" altLang="en-US" sz="1100" dirty="0"/>
          </a:p>
        </p:txBody>
      </p:sp>
      <mc:AlternateContent xmlns:mc="http://schemas.openxmlformats.org/markup-compatibility/2006" xmlns:a14="http://schemas.microsoft.com/office/drawing/2010/main">
        <mc:Choice Requires="a14">
          <p:sp>
            <p:nvSpPr>
              <p:cNvPr id="10" name="직사각형 9">
                <a:extLst>
                  <a:ext uri="{FF2B5EF4-FFF2-40B4-BE49-F238E27FC236}">
                    <a16:creationId xmlns:a16="http://schemas.microsoft.com/office/drawing/2014/main" id="{1B18CA0A-2F2C-47AC-8AED-CA8A04B2D62E}"/>
                  </a:ext>
                </a:extLst>
              </p:cNvPr>
              <p:cNvSpPr/>
              <p:nvPr/>
            </p:nvSpPr>
            <p:spPr>
              <a:xfrm>
                <a:off x="634658" y="2942500"/>
                <a:ext cx="8070061" cy="1584986"/>
              </a:xfrm>
              <a:prstGeom prst="rect">
                <a:avLst/>
              </a:prstGeom>
              <a:ln>
                <a:solidFill>
                  <a:schemeClr val="accent1"/>
                </a:solidFill>
              </a:ln>
            </p:spPr>
            <p:txBody>
              <a:bodyPr wrap="square">
                <a:spAutoFit/>
              </a:bodyPr>
              <a:lstStyle/>
              <a:p>
                <a:pPr marL="171450" indent="-171450">
                  <a:lnSpc>
                    <a:spcPct val="150000"/>
                  </a:lnSpc>
                  <a:buFont typeface="Wingdings" panose="05000000000000000000" pitchFamily="2" charset="2"/>
                  <a:buChar char="§"/>
                </a:pPr>
                <a:r>
                  <a:rPr lang="ko-KR" altLang="en-US" sz="1100" b="1" dirty="0">
                    <a:solidFill>
                      <a:srgbClr val="000000"/>
                    </a:solidFill>
                    <a:highlight>
                      <a:srgbClr val="FFFF00"/>
                    </a:highlight>
                    <a:latin typeface="+mj-ea"/>
                    <a:ea typeface="+mj-ea"/>
                  </a:rPr>
                  <a:t>귀무가설 </a:t>
                </a:r>
                <a:r>
                  <a:rPr lang="en-US" altLang="ko-KR" sz="1100" b="1" dirty="0">
                    <a:solidFill>
                      <a:srgbClr val="000000"/>
                    </a:solidFill>
                    <a:highlight>
                      <a:srgbClr val="FFFF00"/>
                    </a:highlight>
                    <a:latin typeface="+mj-ea"/>
                    <a:ea typeface="+mj-ea"/>
                  </a:rPr>
                  <a:t>(</a:t>
                </a:r>
                <a14:m>
                  <m:oMath xmlns:m="http://schemas.openxmlformats.org/officeDocument/2006/math">
                    <m:sSub>
                      <m:sSubPr>
                        <m:ctrlPr>
                          <a:rPr lang="en-US" altLang="ko-KR" sz="1100" b="1" i="1">
                            <a:solidFill>
                              <a:srgbClr val="000000"/>
                            </a:solidFill>
                            <a:highlight>
                              <a:srgbClr val="FFFF00"/>
                            </a:highlight>
                            <a:latin typeface="Cambria Math" panose="02040503050406030204" pitchFamily="18" charset="0"/>
                            <a:ea typeface="+mj-ea"/>
                          </a:rPr>
                        </m:ctrlPr>
                      </m:sSubPr>
                      <m:e>
                        <m:r>
                          <m:rPr>
                            <m:nor/>
                          </m:rPr>
                          <a:rPr lang="en-US" altLang="ko-KR" sz="1100">
                            <a:highlight>
                              <a:srgbClr val="FFFF00"/>
                            </a:highlight>
                            <a:latin typeface="+mj-ea"/>
                            <a:ea typeface="+mj-ea"/>
                          </a:rPr>
                          <m:t>null</m:t>
                        </m:r>
                        <m:r>
                          <m:rPr>
                            <m:nor/>
                          </m:rPr>
                          <a:rPr lang="en-US" altLang="ko-KR" sz="1100">
                            <a:highlight>
                              <a:srgbClr val="FFFF00"/>
                            </a:highlight>
                            <a:latin typeface="+mj-ea"/>
                            <a:ea typeface="+mj-ea"/>
                          </a:rPr>
                          <m:t> </m:t>
                        </m:r>
                        <m:r>
                          <m:rPr>
                            <m:nor/>
                          </m:rPr>
                          <a:rPr lang="en-US" altLang="ko-KR" sz="1100">
                            <a:highlight>
                              <a:srgbClr val="FFFF00"/>
                            </a:highlight>
                            <a:latin typeface="+mj-ea"/>
                            <a:ea typeface="+mj-ea"/>
                          </a:rPr>
                          <m:t>hypothesis</m:t>
                        </m:r>
                        <m:r>
                          <a:rPr lang="en-US" altLang="ko-KR" sz="1100" b="1" i="1" smtClean="0">
                            <a:highlight>
                              <a:srgbClr val="FFFF00"/>
                            </a:highlight>
                            <a:latin typeface="Cambria Math" panose="02040503050406030204" pitchFamily="18" charset="0"/>
                            <a:ea typeface="+mj-ea"/>
                          </a:rPr>
                          <m:t> :</m:t>
                        </m:r>
                        <m:r>
                          <a:rPr lang="en-US" altLang="ko-KR" sz="1100" b="1" i="1">
                            <a:solidFill>
                              <a:srgbClr val="000000"/>
                            </a:solidFill>
                            <a:highlight>
                              <a:srgbClr val="FFFF00"/>
                            </a:highlight>
                            <a:latin typeface="Cambria Math" panose="02040503050406030204" pitchFamily="18" charset="0"/>
                            <a:ea typeface="+mj-ea"/>
                          </a:rPr>
                          <m:t>𝑯</m:t>
                        </m:r>
                      </m:e>
                      <m:sub>
                        <m:r>
                          <a:rPr lang="en-US" altLang="ko-KR" sz="1100" b="1" i="1">
                            <a:solidFill>
                              <a:srgbClr val="000000"/>
                            </a:solidFill>
                            <a:highlight>
                              <a:srgbClr val="FFFF00"/>
                            </a:highlight>
                            <a:latin typeface="Cambria Math" panose="02040503050406030204" pitchFamily="18" charset="0"/>
                            <a:ea typeface="+mj-ea"/>
                          </a:rPr>
                          <m:t>𝟎</m:t>
                        </m:r>
                      </m:sub>
                    </m:sSub>
                  </m:oMath>
                </a14:m>
                <a:r>
                  <a:rPr lang="en-US" altLang="ko-KR" sz="1100" dirty="0">
                    <a:solidFill>
                      <a:srgbClr val="000000"/>
                    </a:solidFill>
                    <a:highlight>
                      <a:srgbClr val="FFFF00"/>
                    </a:highlight>
                    <a:latin typeface="+mj-ea"/>
                    <a:ea typeface="+mj-ea"/>
                  </a:rPr>
                  <a:t>)  </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차이 또는 유의성이 없음을 나타내는 가설</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기존의 가설 </a:t>
                </a:r>
                <a:endParaRPr lang="en-US" altLang="ko-KR" sz="1100" dirty="0">
                  <a:solidFill>
                    <a:srgbClr val="000000"/>
                  </a:solidFill>
                  <a:latin typeface="Arial" panose="020B0604020202020204" pitchFamily="34" charset="0"/>
                </a:endParaRPr>
              </a:p>
              <a:p>
                <a:pPr>
                  <a:lnSpc>
                    <a:spcPct val="150000"/>
                  </a:lnSpc>
                </a:pP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초능력은 없다</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피고인이 무죄이다</a:t>
                </a:r>
                <a:r>
                  <a:rPr lang="en-US" altLang="ko-KR" sz="1100" dirty="0">
                    <a:solidFill>
                      <a:srgbClr val="000000"/>
                    </a:solidFill>
                    <a:latin typeface="Arial" panose="020B0604020202020204" pitchFamily="34" charset="0"/>
                  </a:rPr>
                  <a:t>)</a:t>
                </a:r>
              </a:p>
              <a:p>
                <a:pPr marL="171450" indent="-171450">
                  <a:lnSpc>
                    <a:spcPct val="150000"/>
                  </a:lnSpc>
                  <a:buFont typeface="Wingdings" panose="05000000000000000000" pitchFamily="2" charset="2"/>
                  <a:buChar char="§"/>
                </a:pPr>
                <a:r>
                  <a:rPr lang="ko-KR" altLang="en-US" sz="1100" b="1" dirty="0">
                    <a:solidFill>
                      <a:srgbClr val="000000"/>
                    </a:solidFill>
                    <a:highlight>
                      <a:srgbClr val="FFFF00"/>
                    </a:highlight>
                    <a:latin typeface="+mj-ea"/>
                    <a:ea typeface="+mj-ea"/>
                  </a:rPr>
                  <a:t>대립가설 </a:t>
                </a:r>
                <a:r>
                  <a:rPr lang="en-US" altLang="ko-KR" sz="1100" b="1" dirty="0">
                    <a:solidFill>
                      <a:srgbClr val="000000"/>
                    </a:solidFill>
                    <a:highlight>
                      <a:srgbClr val="FFFF00"/>
                    </a:highlight>
                    <a:latin typeface="+mj-ea"/>
                    <a:ea typeface="+mj-ea"/>
                  </a:rPr>
                  <a:t>(</a:t>
                </a:r>
                <a14:m>
                  <m:oMath xmlns:m="http://schemas.openxmlformats.org/officeDocument/2006/math">
                    <m:sSub>
                      <m:sSubPr>
                        <m:ctrlPr>
                          <a:rPr lang="en-US" altLang="ko-KR" sz="1100" b="1" i="1">
                            <a:solidFill>
                              <a:srgbClr val="000000"/>
                            </a:solidFill>
                            <a:highlight>
                              <a:srgbClr val="FFFF00"/>
                            </a:highlight>
                            <a:latin typeface="Cambria Math" panose="02040503050406030204" pitchFamily="18" charset="0"/>
                            <a:ea typeface="+mj-ea"/>
                          </a:rPr>
                        </m:ctrlPr>
                      </m:sSubPr>
                      <m:e>
                        <m:r>
                          <m:rPr>
                            <m:nor/>
                          </m:rPr>
                          <a:rPr lang="en-US" altLang="ko-KR" sz="1100">
                            <a:highlight>
                              <a:srgbClr val="FFFF00"/>
                            </a:highlight>
                            <a:latin typeface="+mj-ea"/>
                            <a:ea typeface="+mj-ea"/>
                          </a:rPr>
                          <m:t>alternative</m:t>
                        </m:r>
                        <m:r>
                          <m:rPr>
                            <m:nor/>
                          </m:rPr>
                          <a:rPr lang="en-US" altLang="ko-KR" sz="1100">
                            <a:highlight>
                              <a:srgbClr val="FFFF00"/>
                            </a:highlight>
                            <a:latin typeface="+mj-ea"/>
                            <a:ea typeface="+mj-ea"/>
                          </a:rPr>
                          <m:t> </m:t>
                        </m:r>
                        <m:r>
                          <m:rPr>
                            <m:nor/>
                          </m:rPr>
                          <a:rPr lang="en-US" altLang="ko-KR" sz="1100">
                            <a:highlight>
                              <a:srgbClr val="FFFF00"/>
                            </a:highlight>
                            <a:latin typeface="+mj-ea"/>
                            <a:ea typeface="+mj-ea"/>
                          </a:rPr>
                          <m:t>hypothesis</m:t>
                        </m:r>
                        <m:r>
                          <a:rPr lang="en-US" altLang="ko-KR" sz="1100" b="1" i="1" smtClean="0">
                            <a:highlight>
                              <a:srgbClr val="FFFF00"/>
                            </a:highlight>
                            <a:latin typeface="Cambria Math" panose="02040503050406030204" pitchFamily="18" charset="0"/>
                            <a:ea typeface="+mj-ea"/>
                          </a:rPr>
                          <m:t> :</m:t>
                        </m:r>
                        <m:r>
                          <a:rPr lang="en-US" altLang="ko-KR" sz="1100" b="1" i="1">
                            <a:solidFill>
                              <a:srgbClr val="000000"/>
                            </a:solidFill>
                            <a:highlight>
                              <a:srgbClr val="FFFF00"/>
                            </a:highlight>
                            <a:latin typeface="Cambria Math" panose="02040503050406030204" pitchFamily="18" charset="0"/>
                            <a:ea typeface="+mj-ea"/>
                          </a:rPr>
                          <m:t>𝑯</m:t>
                        </m:r>
                      </m:e>
                      <m:sub>
                        <m:r>
                          <a:rPr lang="en-US" altLang="ko-KR" sz="1100" b="1" i="1" smtClean="0">
                            <a:solidFill>
                              <a:srgbClr val="000000"/>
                            </a:solidFill>
                            <a:highlight>
                              <a:srgbClr val="FFFF00"/>
                            </a:highlight>
                            <a:latin typeface="Cambria Math" panose="02040503050406030204" pitchFamily="18" charset="0"/>
                            <a:ea typeface="+mj-ea"/>
                          </a:rPr>
                          <m:t>𝟏</m:t>
                        </m:r>
                      </m:sub>
                    </m:sSub>
                  </m:oMath>
                </a14:m>
                <a:r>
                  <a:rPr lang="en-US" altLang="ko-KR" sz="1100" dirty="0">
                    <a:solidFill>
                      <a:srgbClr val="000000"/>
                    </a:solidFill>
                    <a:latin typeface="+mj-ea"/>
                    <a:ea typeface="+mj-ea"/>
                  </a:rPr>
                  <a:t>) </a:t>
                </a:r>
                <a:r>
                  <a:rPr lang="en-US" altLang="ko-KR" sz="1100" b="1"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관심이 있는 사건에 유의성이 있음을 나타내는 가설</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연구자가 밝히고자 하는 주장  </a:t>
                </a: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초능력이 있다</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피고인이 유죄이다</a:t>
                </a:r>
                <a:r>
                  <a:rPr lang="en-US" altLang="ko-KR" sz="1100" dirty="0">
                    <a:solidFill>
                      <a:srgbClr val="000000"/>
                    </a:solidFill>
                    <a:latin typeface="Arial" panose="020B0604020202020204" pitchFamily="34" charset="0"/>
                  </a:rPr>
                  <a:t>)</a:t>
                </a:r>
                <a:br>
                  <a:rPr lang="ko-KR" altLang="en-US" sz="1100" dirty="0"/>
                </a:b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가설을 세우고 가설을 입증하기 위한 </a:t>
                </a:r>
                <a:r>
                  <a:rPr lang="ko-KR" altLang="en-US" sz="1100" dirty="0">
                    <a:solidFill>
                      <a:srgbClr val="000000"/>
                    </a:solidFill>
                    <a:highlight>
                      <a:srgbClr val="FFFF00"/>
                    </a:highlight>
                    <a:latin typeface="Arial" panose="020B0604020202020204" pitchFamily="34" charset="0"/>
                  </a:rPr>
                  <a:t>데이터를 수집</a:t>
                </a:r>
                <a:r>
                  <a:rPr lang="ko-KR" altLang="en-US" sz="1100" dirty="0">
                    <a:solidFill>
                      <a:srgbClr val="000000"/>
                    </a:solidFill>
                    <a:latin typeface="Arial" panose="020B0604020202020204" pitchFamily="34" charset="0"/>
                  </a:rPr>
                  <a:t>하고 가설검정에 적합한 도구인 </a:t>
                </a:r>
                <a:r>
                  <a:rPr lang="ko-KR" altLang="en-US" sz="1100" dirty="0" err="1">
                    <a:solidFill>
                      <a:srgbClr val="000000"/>
                    </a:solidFill>
                    <a:highlight>
                      <a:srgbClr val="FFFF00"/>
                    </a:highlight>
                    <a:latin typeface="Arial" panose="020B0604020202020204" pitchFamily="34" charset="0"/>
                  </a:rPr>
                  <a:t>검정통계량</a:t>
                </a:r>
                <a:r>
                  <a:rPr lang="ko-KR" altLang="en-US" sz="1100" dirty="0" err="1">
                    <a:solidFill>
                      <a:srgbClr val="000000"/>
                    </a:solidFill>
                    <a:latin typeface="Arial" panose="020B0604020202020204" pitchFamily="34" charset="0"/>
                  </a:rPr>
                  <a:t>을</a:t>
                </a:r>
                <a:r>
                  <a:rPr lang="ko-KR" altLang="en-US" sz="1100" dirty="0">
                    <a:solidFill>
                      <a:srgbClr val="000000"/>
                    </a:solidFill>
                    <a:latin typeface="Arial" panose="020B0604020202020204" pitchFamily="34" charset="0"/>
                  </a:rPr>
                  <a:t> 구한 후 </a:t>
                </a:r>
                <a:r>
                  <a:rPr lang="ko-KR" altLang="en-US" sz="1100" dirty="0" err="1">
                    <a:solidFill>
                      <a:srgbClr val="000000"/>
                    </a:solidFill>
                    <a:latin typeface="Arial" panose="020B0604020202020204" pitchFamily="34" charset="0"/>
                  </a:rPr>
                  <a:t>귀무가설하의</a:t>
                </a:r>
                <a:r>
                  <a:rPr lang="ko-KR" altLang="en-US" sz="1100" dirty="0">
                    <a:solidFill>
                      <a:srgbClr val="000000"/>
                    </a:solidFill>
                    <a:latin typeface="Arial" panose="020B0604020202020204" pitchFamily="34" charset="0"/>
                  </a:rPr>
                  <a:t> </a:t>
                </a:r>
                <a:endParaRPr lang="en-US" altLang="ko-KR" sz="1100" dirty="0">
                  <a:solidFill>
                    <a:srgbClr val="000000"/>
                  </a:solidFill>
                  <a:latin typeface="Arial" panose="020B0604020202020204" pitchFamily="34" charset="0"/>
                </a:endParaRPr>
              </a:p>
              <a:p>
                <a:pPr>
                  <a:lnSpc>
                    <a:spcPct val="150000"/>
                  </a:lnSpc>
                </a:pPr>
                <a:r>
                  <a:rPr lang="en-US" altLang="ko-KR" sz="1100" dirty="0">
                    <a:solidFill>
                      <a:srgbClr val="000000"/>
                    </a:solidFill>
                    <a:latin typeface="Arial" panose="020B0604020202020204" pitchFamily="34" charset="0"/>
                  </a:rPr>
                  <a:t>     </a:t>
                </a:r>
                <a:r>
                  <a:rPr lang="ko-KR" altLang="en-US" sz="1100" dirty="0" err="1">
                    <a:solidFill>
                      <a:srgbClr val="000000"/>
                    </a:solidFill>
                    <a:latin typeface="Arial" panose="020B0604020202020204" pitchFamily="34" charset="0"/>
                  </a:rPr>
                  <a:t>검정통계량의</a:t>
                </a:r>
                <a:r>
                  <a:rPr lang="ko-KR" altLang="en-US" sz="1100" dirty="0">
                    <a:solidFill>
                      <a:srgbClr val="000000"/>
                    </a:solidFill>
                    <a:latin typeface="Arial" panose="020B0604020202020204" pitchFamily="34" charset="0"/>
                  </a:rPr>
                  <a:t> 분포와 비교하여 유의수준을 고려하여 최종판단을 하게 된다</a:t>
                </a:r>
                <a:r>
                  <a:rPr lang="en-US" altLang="ko-KR" sz="1100" dirty="0">
                    <a:solidFill>
                      <a:srgbClr val="000000"/>
                    </a:solidFill>
                    <a:latin typeface="Arial" panose="020B0604020202020204" pitchFamily="34" charset="0"/>
                  </a:rPr>
                  <a:t>.</a:t>
                </a:r>
                <a:endParaRPr lang="ko-KR" altLang="en-US" sz="1100" dirty="0"/>
              </a:p>
            </p:txBody>
          </p:sp>
        </mc:Choice>
        <mc:Fallback xmlns="">
          <p:sp>
            <p:nvSpPr>
              <p:cNvPr id="10" name="직사각형 9">
                <a:extLst>
                  <a:ext uri="{FF2B5EF4-FFF2-40B4-BE49-F238E27FC236}">
                    <a16:creationId xmlns:a16="http://schemas.microsoft.com/office/drawing/2014/main" id="{1B18CA0A-2F2C-47AC-8AED-CA8A04B2D62E}"/>
                  </a:ext>
                </a:extLst>
              </p:cNvPr>
              <p:cNvSpPr>
                <a:spLocks noRot="1" noChangeAspect="1" noMove="1" noResize="1" noEditPoints="1" noAdjustHandles="1" noChangeArrowheads="1" noChangeShapeType="1" noTextEdit="1"/>
              </p:cNvSpPr>
              <p:nvPr/>
            </p:nvSpPr>
            <p:spPr>
              <a:xfrm>
                <a:off x="634658" y="2942500"/>
                <a:ext cx="8070061" cy="1584986"/>
              </a:xfrm>
              <a:prstGeom prst="rect">
                <a:avLst/>
              </a:prstGeom>
              <a:blipFill>
                <a:blip r:embed="rId2"/>
                <a:stretch>
                  <a:fillRect b="-1145"/>
                </a:stretch>
              </a:blipFill>
              <a:ln>
                <a:solidFill>
                  <a:schemeClr val="accent1"/>
                </a:solidFill>
              </a:ln>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B43941BD-DC24-4DC8-B2EF-5FABFAFDB380}"/>
              </a:ext>
            </a:extLst>
          </p:cNvPr>
          <p:cNvSpPr/>
          <p:nvPr/>
        </p:nvSpPr>
        <p:spPr>
          <a:xfrm>
            <a:off x="634658" y="964683"/>
            <a:ext cx="3318537" cy="307777"/>
          </a:xfrm>
          <a:prstGeom prst="rect">
            <a:avLst/>
          </a:prstGeom>
          <a:ln>
            <a:solidFill>
              <a:schemeClr val="accent1"/>
            </a:solidFill>
          </a:ln>
        </p:spPr>
        <p:txBody>
          <a:bodyPr wrap="none">
            <a:spAutoFit/>
          </a:bodyPr>
          <a:lstStyle/>
          <a:p>
            <a:r>
              <a:rPr lang="en-US" altLang="ko-KR" sz="1400" dirty="0"/>
              <a:t>1. </a:t>
            </a:r>
            <a:r>
              <a:rPr lang="ko-KR" altLang="en-US" sz="1200" dirty="0"/>
              <a:t>통계적 가설검정 </a:t>
            </a:r>
            <a:r>
              <a:rPr lang="en-US" altLang="ko-KR" sz="1200" dirty="0"/>
              <a:t>(statistical hypothesis)</a:t>
            </a:r>
            <a:r>
              <a:rPr lang="ko-KR" altLang="en-US" sz="1200" dirty="0"/>
              <a:t>이란</a:t>
            </a:r>
            <a:r>
              <a:rPr lang="en-US" altLang="ko-KR" sz="1200" dirty="0"/>
              <a:t>?</a:t>
            </a:r>
            <a:r>
              <a:rPr lang="ko-KR" altLang="en-US" sz="1200" dirty="0"/>
              <a:t> </a:t>
            </a:r>
            <a:endParaRPr lang="en-US" altLang="ko-KR" sz="1200" dirty="0"/>
          </a:p>
        </p:txBody>
      </p:sp>
      <p:sp>
        <p:nvSpPr>
          <p:cNvPr id="12" name="직사각형 11">
            <a:extLst>
              <a:ext uri="{FF2B5EF4-FFF2-40B4-BE49-F238E27FC236}">
                <a16:creationId xmlns:a16="http://schemas.microsoft.com/office/drawing/2014/main" id="{FEF483CC-6FC7-4A71-BD08-4BBBF7621E1E}"/>
              </a:ext>
            </a:extLst>
          </p:cNvPr>
          <p:cNvSpPr/>
          <p:nvPr/>
        </p:nvSpPr>
        <p:spPr>
          <a:xfrm>
            <a:off x="646834" y="2547609"/>
            <a:ext cx="1276739" cy="276999"/>
          </a:xfrm>
          <a:prstGeom prst="rect">
            <a:avLst/>
          </a:prstGeom>
          <a:ln>
            <a:solidFill>
              <a:schemeClr val="accent1"/>
            </a:solidFill>
          </a:ln>
        </p:spPr>
        <p:txBody>
          <a:bodyPr wrap="square">
            <a:spAutoFit/>
          </a:bodyPr>
          <a:lstStyle/>
          <a:p>
            <a:r>
              <a:rPr lang="en-US" altLang="ko-KR" sz="1200" dirty="0"/>
              <a:t>2. </a:t>
            </a:r>
            <a:r>
              <a:rPr lang="ko-KR" altLang="en-US" sz="1200" dirty="0"/>
              <a:t>가설 유형</a:t>
            </a:r>
          </a:p>
        </p:txBody>
      </p:sp>
      <p:sp>
        <p:nvSpPr>
          <p:cNvPr id="13" name="직사각형 12">
            <a:extLst>
              <a:ext uri="{FF2B5EF4-FFF2-40B4-BE49-F238E27FC236}">
                <a16:creationId xmlns:a16="http://schemas.microsoft.com/office/drawing/2014/main" id="{B753B908-5023-4FD4-B2B6-81DED3329784}"/>
              </a:ext>
            </a:extLst>
          </p:cNvPr>
          <p:cNvSpPr/>
          <p:nvPr/>
        </p:nvSpPr>
        <p:spPr>
          <a:xfrm>
            <a:off x="674157" y="4989760"/>
            <a:ext cx="8012643" cy="1331070"/>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ko-KR" altLang="en-US" sz="1100" dirty="0">
                <a:solidFill>
                  <a:srgbClr val="000000"/>
                </a:solidFill>
                <a:latin typeface="Arial" panose="020B0604020202020204" pitchFamily="34" charset="0"/>
              </a:rPr>
              <a:t>확실한 근거가 있기 전에는 대립가설을 선택하지 않고 </a:t>
            </a:r>
            <a:r>
              <a:rPr lang="ko-KR" altLang="en-US" sz="1100" dirty="0" err="1">
                <a:solidFill>
                  <a:srgbClr val="000000"/>
                </a:solidFill>
                <a:latin typeface="Arial" panose="020B0604020202020204" pitchFamily="34" charset="0"/>
              </a:rPr>
              <a:t>귀무가설을</a:t>
            </a:r>
            <a:r>
              <a:rPr lang="ko-KR" altLang="en-US" sz="1100" dirty="0">
                <a:solidFill>
                  <a:srgbClr val="000000"/>
                </a:solidFill>
                <a:latin typeface="Arial" panose="020B0604020202020204" pitchFamily="34" charset="0"/>
              </a:rPr>
              <a:t> 받아들인다</a:t>
            </a:r>
            <a:r>
              <a:rPr lang="en-US" altLang="ko-KR" sz="1100" dirty="0">
                <a:solidFill>
                  <a:srgbClr val="000000"/>
                </a:solidFill>
                <a:latin typeface="Arial" panose="020B0604020202020204" pitchFamily="34" charset="0"/>
              </a:rPr>
              <a:t>.</a:t>
            </a:r>
          </a:p>
          <a:p>
            <a:pPr marL="171450" indent="-171450">
              <a:lnSpc>
                <a:spcPct val="150000"/>
              </a:lnSpc>
              <a:buFont typeface="Arial" panose="020B0604020202020204" pitchFamily="34" charset="0"/>
              <a:buChar char="•"/>
            </a:pPr>
            <a:r>
              <a:rPr lang="ko-KR" altLang="en-US" sz="1100" dirty="0">
                <a:solidFill>
                  <a:srgbClr val="000000"/>
                </a:solidFill>
                <a:latin typeface="Arial" panose="020B0604020202020204" pitchFamily="34" charset="0"/>
              </a:rPr>
              <a:t>대립가설 채택을 위해서는 </a:t>
            </a:r>
            <a:r>
              <a:rPr lang="ko-KR" altLang="en-US" sz="1100" dirty="0" err="1">
                <a:solidFill>
                  <a:srgbClr val="000000"/>
                </a:solidFill>
                <a:latin typeface="Arial" panose="020B0604020202020204" pitchFamily="34" charset="0"/>
              </a:rPr>
              <a:t>귀무가설을</a:t>
            </a:r>
            <a:r>
              <a:rPr lang="ko-KR" altLang="en-US" sz="1100" dirty="0">
                <a:solidFill>
                  <a:srgbClr val="000000"/>
                </a:solidFill>
                <a:latin typeface="Arial" panose="020B0604020202020204" pitchFamily="34" charset="0"/>
              </a:rPr>
              <a:t> 기각 </a:t>
            </a: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대립가설이 참이라는 확실한 근거가 있음</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할 수 있어야 한다</a:t>
            </a:r>
            <a:r>
              <a:rPr lang="en-US" altLang="ko-KR" sz="1100" dirty="0">
                <a:solidFill>
                  <a:srgbClr val="000000"/>
                </a:solidFill>
                <a:latin typeface="Arial" panose="020B0604020202020204" pitchFamily="34" charset="0"/>
              </a:rPr>
              <a:t>.</a:t>
            </a:r>
          </a:p>
          <a:p>
            <a:pPr>
              <a:lnSpc>
                <a:spcPct val="150000"/>
              </a:lnSpc>
            </a:pPr>
            <a:r>
              <a:rPr lang="en-US" altLang="ko-KR" sz="1100" dirty="0">
                <a:solidFill>
                  <a:srgbClr val="000000"/>
                </a:solidFill>
                <a:latin typeface="Arial" panose="020B0604020202020204" pitchFamily="34" charset="0"/>
                <a:sym typeface="Wingdings" panose="05000000000000000000" pitchFamily="2" charset="2"/>
              </a:rPr>
              <a:t>      </a:t>
            </a:r>
            <a:r>
              <a:rPr lang="ko-KR" altLang="en-US" sz="1100" dirty="0">
                <a:solidFill>
                  <a:srgbClr val="000000"/>
                </a:solidFill>
                <a:latin typeface="Arial" panose="020B0604020202020204" pitchFamily="34" charset="0"/>
                <a:sym typeface="Wingdings" panose="05000000000000000000" pitchFamily="2" charset="2"/>
              </a:rPr>
              <a:t> 확률 값</a:t>
            </a:r>
            <a:r>
              <a:rPr lang="en-US" altLang="ko-KR" sz="1100" dirty="0">
                <a:solidFill>
                  <a:srgbClr val="000000"/>
                </a:solidFill>
                <a:latin typeface="Arial" panose="020B0604020202020204" pitchFamily="34" charset="0"/>
                <a:sym typeface="Wingdings" panose="05000000000000000000" pitchFamily="2" charset="2"/>
              </a:rPr>
              <a:t>(p-value)  &lt; </a:t>
            </a:r>
            <a:r>
              <a:rPr lang="ko-KR" altLang="en-US" sz="1100" dirty="0">
                <a:solidFill>
                  <a:srgbClr val="000000"/>
                </a:solidFill>
                <a:latin typeface="Arial" panose="020B0604020202020204" pitchFamily="34" charset="0"/>
                <a:sym typeface="Wingdings" panose="05000000000000000000" pitchFamily="2" charset="2"/>
              </a:rPr>
              <a:t>유의수준 </a:t>
            </a:r>
            <a:r>
              <a:rPr lang="en-US" altLang="ko-KR" sz="1100" dirty="0">
                <a:solidFill>
                  <a:srgbClr val="000000"/>
                </a:solidFill>
                <a:latin typeface="Arial" panose="020B0604020202020204" pitchFamily="34" charset="0"/>
                <a:sym typeface="Wingdings" panose="05000000000000000000" pitchFamily="2" charset="2"/>
              </a:rPr>
              <a:t>(</a:t>
            </a:r>
            <a:r>
              <a:rPr lang="ko-KR" altLang="en-US" sz="1100" dirty="0">
                <a:solidFill>
                  <a:srgbClr val="000000"/>
                </a:solidFill>
                <a:latin typeface="Arial" panose="020B0604020202020204" pitchFamily="34" charset="0"/>
                <a:sym typeface="Wingdings" panose="05000000000000000000" pitchFamily="2" charset="2"/>
              </a:rPr>
              <a:t>통상 </a:t>
            </a:r>
            <a:r>
              <a:rPr lang="en-US" altLang="ko-KR" sz="1100" dirty="0">
                <a:solidFill>
                  <a:srgbClr val="000000"/>
                </a:solidFill>
                <a:latin typeface="Arial" panose="020B0604020202020204" pitchFamily="34" charset="0"/>
                <a:sym typeface="Wingdings" panose="05000000000000000000" pitchFamily="2" charset="2"/>
              </a:rPr>
              <a:t>0.05)  : </a:t>
            </a:r>
            <a:r>
              <a:rPr lang="ko-KR" altLang="en-US" sz="1100" dirty="0">
                <a:solidFill>
                  <a:srgbClr val="000000"/>
                </a:solidFill>
                <a:latin typeface="Arial" panose="020B0604020202020204" pitchFamily="34" charset="0"/>
                <a:sym typeface="Wingdings" panose="05000000000000000000" pitchFamily="2" charset="2"/>
              </a:rPr>
              <a:t> </a:t>
            </a:r>
            <a:r>
              <a:rPr lang="ko-KR" altLang="en-US" sz="1100" dirty="0" err="1">
                <a:solidFill>
                  <a:srgbClr val="000000"/>
                </a:solidFill>
                <a:latin typeface="Arial" panose="020B0604020202020204" pitchFamily="34" charset="0"/>
                <a:sym typeface="Wingdings" panose="05000000000000000000" pitchFamily="2" charset="2"/>
              </a:rPr>
              <a:t>귀무가설을</a:t>
            </a:r>
            <a:r>
              <a:rPr lang="ko-KR" altLang="en-US" sz="1100" dirty="0">
                <a:solidFill>
                  <a:srgbClr val="000000"/>
                </a:solidFill>
                <a:latin typeface="Arial" panose="020B0604020202020204" pitchFamily="34" charset="0"/>
                <a:sym typeface="Wingdings" panose="05000000000000000000" pitchFamily="2" charset="2"/>
              </a:rPr>
              <a:t> 기각하여 연구자의 주장인 대립가설을 채택하게 된다</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이를 </a:t>
            </a:r>
            <a:r>
              <a:rPr lang="ko-KR" altLang="en-US" sz="1100" dirty="0">
                <a:solidFill>
                  <a:srgbClr val="000000"/>
                </a:solidFill>
                <a:latin typeface="Arial" panose="020B0604020202020204" pitchFamily="34" charset="0"/>
              </a:rPr>
              <a:t>통계적으로 ‘유의성이 있다’고 표현한다</a:t>
            </a:r>
            <a:r>
              <a:rPr lang="en-US" altLang="ko-KR" sz="1100" dirty="0">
                <a:solidFill>
                  <a:srgbClr val="000000"/>
                </a:solidFill>
                <a:latin typeface="Arial" panose="020B0604020202020204" pitchFamily="34" charset="0"/>
              </a:rPr>
              <a:t>.</a:t>
            </a:r>
            <a:br>
              <a:rPr lang="ko-KR" altLang="en-US" sz="1100" dirty="0"/>
            </a:br>
            <a:r>
              <a:rPr lang="ko-KR" altLang="en-US" sz="1100" dirty="0"/>
              <a:t> </a:t>
            </a:r>
            <a:r>
              <a:rPr lang="en-US" altLang="ko-KR" sz="1100" dirty="0">
                <a:sym typeface="Wingdings" panose="05000000000000000000" pitchFamily="2" charset="2"/>
              </a:rPr>
              <a:t></a:t>
            </a:r>
            <a:r>
              <a:rPr lang="ko-KR" altLang="en-US" sz="1100" dirty="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확률 값</a:t>
            </a:r>
            <a:r>
              <a:rPr lang="en-US" altLang="ko-KR" sz="1100" dirty="0">
                <a:solidFill>
                  <a:srgbClr val="000000"/>
                </a:solidFill>
                <a:latin typeface="Arial" panose="020B0604020202020204" pitchFamily="34" charset="0"/>
                <a:sym typeface="Wingdings" panose="05000000000000000000" pitchFamily="2" charset="2"/>
              </a:rPr>
              <a:t>(p-value)  &gt; </a:t>
            </a:r>
            <a:r>
              <a:rPr lang="ko-KR" altLang="en-US" sz="1100" dirty="0">
                <a:solidFill>
                  <a:srgbClr val="000000"/>
                </a:solidFill>
                <a:latin typeface="Arial" panose="020B0604020202020204" pitchFamily="34" charset="0"/>
                <a:sym typeface="Wingdings" panose="05000000000000000000" pitchFamily="2" charset="2"/>
              </a:rPr>
              <a:t>유의수준  </a:t>
            </a:r>
            <a:r>
              <a:rPr lang="en-US" altLang="ko-KR" sz="1100" dirty="0">
                <a:solidFill>
                  <a:srgbClr val="000000"/>
                </a:solidFill>
                <a:latin typeface="Arial" panose="020B0604020202020204" pitchFamily="34" charset="0"/>
                <a:sym typeface="Wingdings" panose="05000000000000000000" pitchFamily="2" charset="2"/>
              </a:rPr>
              <a:t>:</a:t>
            </a:r>
            <a:r>
              <a:rPr lang="ko-KR" altLang="en-US" sz="1100" dirty="0"/>
              <a:t>  </a:t>
            </a:r>
            <a:r>
              <a:rPr lang="ko-KR" altLang="en-US" sz="1100" dirty="0" err="1">
                <a:solidFill>
                  <a:srgbClr val="000000"/>
                </a:solidFill>
                <a:latin typeface="Arial" panose="020B0604020202020204" pitchFamily="34" charset="0"/>
              </a:rPr>
              <a:t>귀무가설을</a:t>
            </a:r>
            <a:r>
              <a:rPr lang="ko-KR" altLang="en-US" sz="1100" dirty="0">
                <a:solidFill>
                  <a:srgbClr val="000000"/>
                </a:solidFill>
                <a:latin typeface="Arial" panose="020B0604020202020204" pitchFamily="34" charset="0"/>
              </a:rPr>
              <a:t> </a:t>
            </a:r>
            <a:r>
              <a:rPr lang="ko-KR" altLang="en-US" sz="1100" dirty="0" err="1">
                <a:solidFill>
                  <a:srgbClr val="000000"/>
                </a:solidFill>
                <a:latin typeface="Arial" panose="020B0604020202020204" pitchFamily="34" charset="0"/>
              </a:rPr>
              <a:t>기각시키지</a:t>
            </a:r>
            <a:r>
              <a:rPr lang="ko-KR" altLang="en-US" sz="1100" dirty="0">
                <a:solidFill>
                  <a:srgbClr val="000000"/>
                </a:solidFill>
                <a:latin typeface="Arial" panose="020B0604020202020204" pitchFamily="34" charset="0"/>
              </a:rPr>
              <a:t> 못한다</a:t>
            </a:r>
            <a:r>
              <a:rPr lang="en-US" altLang="ko-KR" sz="1100" dirty="0">
                <a:solidFill>
                  <a:srgbClr val="000000"/>
                </a:solidFill>
                <a:latin typeface="Arial" panose="020B0604020202020204" pitchFamily="34" charset="0"/>
              </a:rPr>
              <a:t>.</a:t>
            </a:r>
            <a:r>
              <a:rPr lang="ko-KR" altLang="en-US" sz="1100" dirty="0">
                <a:solidFill>
                  <a:srgbClr val="000000"/>
                </a:solidFill>
                <a:latin typeface="Arial" panose="020B0604020202020204" pitchFamily="34" charset="0"/>
              </a:rPr>
              <a:t> 즉</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대립가설이 참이라는 확실한 근거는 없는 것이다</a:t>
            </a:r>
            <a:r>
              <a:rPr lang="en-US" altLang="ko-KR" sz="1100" dirty="0">
                <a:solidFill>
                  <a:srgbClr val="000000"/>
                </a:solidFill>
                <a:latin typeface="Arial" panose="020B0604020202020204" pitchFamily="34" charset="0"/>
              </a:rPr>
              <a:t>.</a:t>
            </a:r>
            <a:endParaRPr lang="ko-KR" altLang="en-US" sz="1100" dirty="0"/>
          </a:p>
        </p:txBody>
      </p:sp>
      <p:sp>
        <p:nvSpPr>
          <p:cNvPr id="15" name="직사각형 14">
            <a:extLst>
              <a:ext uri="{FF2B5EF4-FFF2-40B4-BE49-F238E27FC236}">
                <a16:creationId xmlns:a16="http://schemas.microsoft.com/office/drawing/2014/main" id="{A8FB0824-960B-4B65-8C9E-B0AD26CE9E05}"/>
              </a:ext>
            </a:extLst>
          </p:cNvPr>
          <p:cNvSpPr/>
          <p:nvPr/>
        </p:nvSpPr>
        <p:spPr>
          <a:xfrm>
            <a:off x="646834" y="4640394"/>
            <a:ext cx="1827744" cy="276999"/>
          </a:xfrm>
          <a:prstGeom prst="rect">
            <a:avLst/>
          </a:prstGeom>
          <a:ln>
            <a:solidFill>
              <a:schemeClr val="accent1"/>
            </a:solidFill>
          </a:ln>
        </p:spPr>
        <p:txBody>
          <a:bodyPr wrap="none">
            <a:spAutoFit/>
          </a:bodyPr>
          <a:lstStyle/>
          <a:p>
            <a:r>
              <a:rPr lang="en-US" altLang="ko-KR" sz="1200" dirty="0">
                <a:solidFill>
                  <a:srgbClr val="000000"/>
                </a:solidFill>
                <a:latin typeface="Arial" panose="020B0604020202020204" pitchFamily="34" charset="0"/>
              </a:rPr>
              <a:t>3. </a:t>
            </a:r>
            <a:r>
              <a:rPr lang="ko-KR" altLang="en-US" sz="1200" dirty="0">
                <a:solidFill>
                  <a:srgbClr val="000000"/>
                </a:solidFill>
                <a:latin typeface="Arial" panose="020B0604020202020204" pitchFamily="34" charset="0"/>
              </a:rPr>
              <a:t>통계적 의사결정 원리</a:t>
            </a:r>
            <a:endParaRPr lang="en-US" altLang="ko-KR" sz="1200" dirty="0">
              <a:solidFill>
                <a:srgbClr val="000000"/>
              </a:solidFill>
              <a:latin typeface="Arial" panose="020B0604020202020204" pitchFamily="34" charset="0"/>
            </a:endParaRPr>
          </a:p>
        </p:txBody>
      </p:sp>
      <p:sp>
        <p:nvSpPr>
          <p:cNvPr id="16" name="제목 1">
            <a:extLst>
              <a:ext uri="{FF2B5EF4-FFF2-40B4-BE49-F238E27FC236}">
                <a16:creationId xmlns:a16="http://schemas.microsoft.com/office/drawing/2014/main" id="{C69664AB-2AF1-48A8-8521-4EE55A04598C}"/>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사전 준비 </a:t>
            </a:r>
            <a:endParaRPr lang="ko-KR" altLang="en-US" sz="1500" dirty="0"/>
          </a:p>
        </p:txBody>
      </p:sp>
      <p:sp>
        <p:nvSpPr>
          <p:cNvPr id="14" name="TextBox 13">
            <a:extLst>
              <a:ext uri="{FF2B5EF4-FFF2-40B4-BE49-F238E27FC236}">
                <a16:creationId xmlns:a16="http://schemas.microsoft.com/office/drawing/2014/main" id="{8F4011FD-5563-4255-B081-C2B28785763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3673259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C100056-FDF8-7D44-B716-B2E0F9C2FD7E}"/>
              </a:ext>
            </a:extLst>
          </p:cNvPr>
          <p:cNvPicPr>
            <a:picLocks noChangeAspect="1"/>
          </p:cNvPicPr>
          <p:nvPr/>
        </p:nvPicPr>
        <p:blipFill>
          <a:blip r:embed="rId2"/>
          <a:stretch>
            <a:fillRect/>
          </a:stretch>
        </p:blipFill>
        <p:spPr>
          <a:xfrm>
            <a:off x="4676257" y="2128950"/>
            <a:ext cx="3823200" cy="2787750"/>
          </a:xfrm>
          <a:prstGeom prst="rect">
            <a:avLst/>
          </a:prstGeom>
        </p:spPr>
      </p:pic>
      <p:pic>
        <p:nvPicPr>
          <p:cNvPr id="5" name="Picture 2">
            <a:extLst>
              <a:ext uri="{FF2B5EF4-FFF2-40B4-BE49-F238E27FC236}">
                <a16:creationId xmlns:a16="http://schemas.microsoft.com/office/drawing/2014/main" id="{479ABDCD-1C71-BD49-B0EC-DDC6745E8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788" y="3473124"/>
            <a:ext cx="999406" cy="34944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화살표 연결선 5">
            <a:extLst>
              <a:ext uri="{FF2B5EF4-FFF2-40B4-BE49-F238E27FC236}">
                <a16:creationId xmlns:a16="http://schemas.microsoft.com/office/drawing/2014/main" id="{227BE686-80AE-2848-8076-C875F07F42F5}"/>
              </a:ext>
            </a:extLst>
          </p:cNvPr>
          <p:cNvCxnSpPr>
            <a:cxnSpLocks/>
          </p:cNvCxnSpPr>
          <p:nvPr/>
        </p:nvCxnSpPr>
        <p:spPr>
          <a:xfrm>
            <a:off x="6166976" y="3524223"/>
            <a:ext cx="0" cy="37627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AD67E79C-6C27-B54F-AA13-D5555FA37F38}"/>
              </a:ext>
            </a:extLst>
          </p:cNvPr>
          <p:cNvCxnSpPr>
            <a:cxnSpLocks/>
          </p:cNvCxnSpPr>
          <p:nvPr/>
        </p:nvCxnSpPr>
        <p:spPr>
          <a:xfrm>
            <a:off x="6631399" y="2957506"/>
            <a:ext cx="0" cy="30900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06DD04-A199-4343-AFE8-E0898B9C1985}"/>
              </a:ext>
            </a:extLst>
          </p:cNvPr>
          <p:cNvSpPr txBox="1"/>
          <p:nvPr/>
        </p:nvSpPr>
        <p:spPr>
          <a:xfrm>
            <a:off x="6150731" y="3922151"/>
            <a:ext cx="646331" cy="230832"/>
          </a:xfrm>
          <a:prstGeom prst="rect">
            <a:avLst/>
          </a:prstGeom>
          <a:noFill/>
        </p:spPr>
        <p:txBody>
          <a:bodyPr wrap="none" rtlCol="0">
            <a:spAutoFit/>
          </a:bodyPr>
          <a:lstStyle/>
          <a:p>
            <a:r>
              <a:rPr kumimoji="1" lang="en-US" altLang="ko-Kore-KR" sz="900" b="1" dirty="0">
                <a:solidFill>
                  <a:schemeClr val="accent1"/>
                </a:solidFill>
              </a:rPr>
              <a:t>J</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(20,</a:t>
            </a:r>
            <a:r>
              <a:rPr kumimoji="1" lang="ko-KR" altLang="en-US" sz="900" b="1" dirty="0">
                <a:solidFill>
                  <a:schemeClr val="accent1"/>
                </a:solidFill>
              </a:rPr>
              <a:t> </a:t>
            </a:r>
            <a:r>
              <a:rPr kumimoji="1" lang="en-US" altLang="ko-KR" sz="900" b="1" dirty="0">
                <a:solidFill>
                  <a:schemeClr val="accent1"/>
                </a:solidFill>
              </a:rPr>
              <a:t>4)</a:t>
            </a:r>
            <a:endParaRPr kumimoji="1" lang="ko-Kore-KR" altLang="en-US" sz="900" b="1" dirty="0">
              <a:solidFill>
                <a:schemeClr val="accent1"/>
              </a:solidFill>
            </a:endParaRPr>
          </a:p>
        </p:txBody>
      </p:sp>
      <p:sp>
        <p:nvSpPr>
          <p:cNvPr id="9" name="TextBox 8">
            <a:extLst>
              <a:ext uri="{FF2B5EF4-FFF2-40B4-BE49-F238E27FC236}">
                <a16:creationId xmlns:a16="http://schemas.microsoft.com/office/drawing/2014/main" id="{86E6B897-D202-A646-BD7A-803E1646F9A8}"/>
              </a:ext>
            </a:extLst>
          </p:cNvPr>
          <p:cNvSpPr txBox="1"/>
          <p:nvPr/>
        </p:nvSpPr>
        <p:spPr>
          <a:xfrm>
            <a:off x="6070138" y="2742537"/>
            <a:ext cx="671979" cy="230832"/>
          </a:xfrm>
          <a:prstGeom prst="rect">
            <a:avLst/>
          </a:prstGeom>
          <a:noFill/>
        </p:spPr>
        <p:txBody>
          <a:bodyPr wrap="none" rtlCol="0">
            <a:spAutoFit/>
          </a:bodyPr>
          <a:lstStyle/>
          <a:p>
            <a:r>
              <a:rPr kumimoji="1" lang="en-US" altLang="ko-KR" sz="900" b="1" dirty="0">
                <a:solidFill>
                  <a:schemeClr val="accent1"/>
                </a:solidFill>
              </a:rPr>
              <a:t>C</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(25,</a:t>
            </a:r>
            <a:r>
              <a:rPr kumimoji="1" lang="ko-KR" altLang="en-US" sz="900" b="1" dirty="0">
                <a:solidFill>
                  <a:schemeClr val="accent1"/>
                </a:solidFill>
              </a:rPr>
              <a:t> </a:t>
            </a:r>
            <a:r>
              <a:rPr kumimoji="1" lang="en-US" altLang="ko-KR" sz="900" b="1" dirty="0">
                <a:solidFill>
                  <a:schemeClr val="accent1"/>
                </a:solidFill>
              </a:rPr>
              <a:t>8)</a:t>
            </a:r>
            <a:endParaRPr kumimoji="1" lang="ko-Kore-KR" altLang="en-US" sz="900" b="1" dirty="0">
              <a:solidFill>
                <a:schemeClr val="accent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9A799E-9C41-694A-9F43-004985074284}"/>
                  </a:ext>
                </a:extLst>
              </p:cNvPr>
              <p:cNvSpPr txBox="1"/>
              <p:nvPr/>
            </p:nvSpPr>
            <p:spPr>
              <a:xfrm>
                <a:off x="7006018" y="3101132"/>
                <a:ext cx="1290173" cy="3309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sz="825" b="1" i="1">
                              <a:solidFill>
                                <a:schemeClr val="accent6">
                                  <a:lumMod val="50000"/>
                                </a:schemeClr>
                              </a:solidFill>
                              <a:latin typeface="Cambria Math" panose="02040503050406030204" pitchFamily="18" charset="0"/>
                            </a:rPr>
                          </m:ctrlPr>
                        </m:sSubPr>
                        <m:e>
                          <m:acc>
                            <m:accPr>
                              <m:chr m:val="̂"/>
                              <m:ctrlPr>
                                <a:rPr kumimoji="1" lang="en-US" altLang="ko-Kore-KR" sz="825" b="1" i="1">
                                  <a:solidFill>
                                    <a:schemeClr val="accent6">
                                      <a:lumMod val="50000"/>
                                    </a:schemeClr>
                                  </a:solidFill>
                                  <a:latin typeface="Cambria Math" panose="02040503050406030204" pitchFamily="18" charset="0"/>
                                </a:rPr>
                              </m:ctrlPr>
                            </m:accPr>
                            <m:e>
                              <m:r>
                                <a:rPr kumimoji="1" lang="en-US" altLang="ko-Kore-KR" sz="825" b="1" i="1">
                                  <a:solidFill>
                                    <a:schemeClr val="accent6">
                                      <a:lumMod val="50000"/>
                                    </a:schemeClr>
                                  </a:solidFill>
                                  <a:latin typeface="Cambria Math" panose="02040503050406030204" pitchFamily="18" charset="0"/>
                                  <a:ea typeface="Cambria Math" panose="02040503050406030204" pitchFamily="18" charset="0"/>
                                </a:rPr>
                                <m:t>𝜷</m:t>
                              </m:r>
                            </m:e>
                          </m:acc>
                        </m:e>
                        <m:sub>
                          <m:r>
                            <a:rPr kumimoji="1" lang="en-US" altLang="ko-KR" sz="825" b="1" i="1">
                              <a:solidFill>
                                <a:schemeClr val="accent6">
                                  <a:lumMod val="50000"/>
                                </a:schemeClr>
                              </a:solidFill>
                              <a:latin typeface="Cambria Math" panose="02040503050406030204" pitchFamily="18" charset="0"/>
                            </a:rPr>
                            <m:t>𝟐</m:t>
                          </m:r>
                        </m:sub>
                      </m:sSub>
                      <m:r>
                        <a:rPr kumimoji="1" lang="en-US" altLang="ko-Kore-KR" sz="825" b="1" i="1">
                          <a:solidFill>
                            <a:schemeClr val="accent6">
                              <a:lumMod val="50000"/>
                            </a:schemeClr>
                          </a:solidFill>
                          <a:latin typeface="Cambria Math" panose="02040503050406030204" pitchFamily="18" charset="0"/>
                        </a:rPr>
                        <m:t>= </m:t>
                      </m:r>
                      <m:f>
                        <m:fPr>
                          <m:ctrlPr>
                            <a:rPr kumimoji="1" lang="en-US" altLang="ko-Kore-KR" sz="825" b="1" i="1">
                              <a:solidFill>
                                <a:schemeClr val="accent6">
                                  <a:lumMod val="50000"/>
                                </a:schemeClr>
                              </a:solidFill>
                              <a:latin typeface="Cambria Math" panose="02040503050406030204" pitchFamily="18" charset="0"/>
                            </a:rPr>
                          </m:ctrlPr>
                        </m:fPr>
                        <m:num>
                          <m:r>
                            <a:rPr kumimoji="1" lang="en-US" altLang="ko-Kore-KR" sz="825" b="1" i="1">
                              <a:solidFill>
                                <a:schemeClr val="accent6">
                                  <a:lumMod val="50000"/>
                                </a:schemeClr>
                              </a:solidFill>
                              <a:latin typeface="Cambria Math" panose="02040503050406030204" pitchFamily="18" charset="0"/>
                            </a:rPr>
                            <m:t>𝟏𝟕𝟒</m:t>
                          </m:r>
                          <m:r>
                            <a:rPr kumimoji="1" lang="en-US" altLang="ko-Kore-KR" sz="825" b="1" i="1">
                              <a:solidFill>
                                <a:schemeClr val="accent6">
                                  <a:lumMod val="50000"/>
                                </a:schemeClr>
                              </a:solidFill>
                              <a:latin typeface="Cambria Math" panose="02040503050406030204" pitchFamily="18" charset="0"/>
                            </a:rPr>
                            <m:t>.</m:t>
                          </m:r>
                          <m:r>
                            <a:rPr kumimoji="1" lang="en-US" altLang="ko-Kore-KR" sz="825" b="1" i="1">
                              <a:solidFill>
                                <a:schemeClr val="accent6">
                                  <a:lumMod val="50000"/>
                                </a:schemeClr>
                              </a:solidFill>
                              <a:latin typeface="Cambria Math" panose="02040503050406030204" pitchFamily="18" charset="0"/>
                            </a:rPr>
                            <m:t>𝟕</m:t>
                          </m:r>
                        </m:num>
                        <m:den>
                          <m:r>
                            <a:rPr kumimoji="1" lang="en-US" altLang="ko-Kore-KR" sz="825" b="1" i="1">
                              <a:solidFill>
                                <a:schemeClr val="accent6">
                                  <a:lumMod val="50000"/>
                                </a:schemeClr>
                              </a:solidFill>
                              <a:latin typeface="Cambria Math" panose="02040503050406030204" pitchFamily="18" charset="0"/>
                            </a:rPr>
                            <m:t>𝟗𝟒𝟒</m:t>
                          </m:r>
                          <m:r>
                            <a:rPr kumimoji="1" lang="en-US" altLang="ko-Kore-KR" sz="825" b="1" i="1">
                              <a:solidFill>
                                <a:schemeClr val="accent6">
                                  <a:lumMod val="50000"/>
                                </a:schemeClr>
                              </a:solidFill>
                              <a:latin typeface="Cambria Math" panose="02040503050406030204" pitchFamily="18" charset="0"/>
                            </a:rPr>
                            <m:t>.</m:t>
                          </m:r>
                          <m:r>
                            <a:rPr kumimoji="1" lang="en-US" altLang="ko-Kore-KR" sz="825" b="1" i="1">
                              <a:solidFill>
                                <a:schemeClr val="accent6">
                                  <a:lumMod val="50000"/>
                                </a:schemeClr>
                              </a:solidFill>
                              <a:latin typeface="Cambria Math" panose="02040503050406030204" pitchFamily="18" charset="0"/>
                            </a:rPr>
                            <m:t>𝟏</m:t>
                          </m:r>
                        </m:den>
                      </m:f>
                      <m:r>
                        <a:rPr kumimoji="1" lang="en-US" altLang="ko-Kore-KR" sz="825" b="1" i="1">
                          <a:solidFill>
                            <a:schemeClr val="accent6">
                              <a:lumMod val="50000"/>
                            </a:schemeClr>
                          </a:solidFill>
                          <a:latin typeface="Cambria Math" panose="02040503050406030204" pitchFamily="18" charset="0"/>
                        </a:rPr>
                        <m:t>=</m:t>
                      </m:r>
                      <m:r>
                        <m:rPr>
                          <m:nor/>
                        </m:rPr>
                        <a:rPr lang="en-US" altLang="ko-Kore-KR" sz="825" b="1">
                          <a:solidFill>
                            <a:schemeClr val="accent6">
                              <a:lumMod val="50000"/>
                            </a:schemeClr>
                          </a:solidFill>
                        </a:rPr>
                        <m:t>0.18504</m:t>
                      </m:r>
                    </m:oMath>
                  </m:oMathPara>
                </a14:m>
                <a:endParaRPr kumimoji="1" lang="ko-Kore-KR" altLang="en-US" sz="825" b="1" dirty="0">
                  <a:solidFill>
                    <a:schemeClr val="accent6">
                      <a:lumMod val="50000"/>
                    </a:schemeClr>
                  </a:solidFill>
                </a:endParaRPr>
              </a:p>
            </p:txBody>
          </p:sp>
        </mc:Choice>
        <mc:Fallback xmlns="">
          <p:sp>
            <p:nvSpPr>
              <p:cNvPr id="10" name="TextBox 9">
                <a:extLst>
                  <a:ext uri="{FF2B5EF4-FFF2-40B4-BE49-F238E27FC236}">
                    <a16:creationId xmlns:a16="http://schemas.microsoft.com/office/drawing/2014/main" id="{159A799E-9C41-694A-9F43-004985074284}"/>
                  </a:ext>
                </a:extLst>
              </p:cNvPr>
              <p:cNvSpPr txBox="1">
                <a:spLocks noRot="1" noChangeAspect="1" noMove="1" noResize="1" noEditPoints="1" noAdjustHandles="1" noChangeArrowheads="1" noChangeShapeType="1" noTextEdit="1"/>
              </p:cNvSpPr>
              <p:nvPr/>
            </p:nvSpPr>
            <p:spPr>
              <a:xfrm>
                <a:off x="7006018" y="3101132"/>
                <a:ext cx="1290173" cy="330924"/>
              </a:xfrm>
              <a:prstGeom prst="rect">
                <a:avLst/>
              </a:prstGeom>
              <a:blipFill>
                <a:blip r:embed="rId4"/>
                <a:stretch>
                  <a:fillRect/>
                </a:stretch>
              </a:blipFill>
            </p:spPr>
            <p:txBody>
              <a:bodyPr/>
              <a:lstStyle/>
              <a:p>
                <a:r>
                  <a:rPr lang="ko-KR" altLang="en-US">
                    <a:noFill/>
                  </a:rPr>
                  <a:t> </a:t>
                </a:r>
              </a:p>
            </p:txBody>
          </p:sp>
        </mc:Fallback>
      </mc:AlternateContent>
      <p:sp>
        <p:nvSpPr>
          <p:cNvPr id="11" name="L 도형 10">
            <a:extLst>
              <a:ext uri="{FF2B5EF4-FFF2-40B4-BE49-F238E27FC236}">
                <a16:creationId xmlns:a16="http://schemas.microsoft.com/office/drawing/2014/main" id="{1BB7FCD9-67E1-9940-82C5-3A4DF7FA4069}"/>
              </a:ext>
            </a:extLst>
          </p:cNvPr>
          <p:cNvSpPr/>
          <p:nvPr/>
        </p:nvSpPr>
        <p:spPr>
          <a:xfrm rot="16200000">
            <a:off x="6937152" y="3008187"/>
            <a:ext cx="117744" cy="221501"/>
          </a:xfrm>
          <a:prstGeom prst="corner">
            <a:avLst>
              <a:gd name="adj1" fmla="val 9520"/>
              <a:gd name="adj2" fmla="val 7496"/>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sp>
        <p:nvSpPr>
          <p:cNvPr id="13" name="TextBox 12">
            <a:extLst>
              <a:ext uri="{FF2B5EF4-FFF2-40B4-BE49-F238E27FC236}">
                <a16:creationId xmlns:a16="http://schemas.microsoft.com/office/drawing/2014/main" id="{D0FE58AE-3B81-5F46-AA22-F1536D1CDE4A}"/>
              </a:ext>
            </a:extLst>
          </p:cNvPr>
          <p:cNvSpPr txBox="1"/>
          <p:nvPr/>
        </p:nvSpPr>
        <p:spPr>
          <a:xfrm>
            <a:off x="1560977" y="1181586"/>
            <a:ext cx="1439818" cy="300082"/>
          </a:xfrm>
          <a:prstGeom prst="rect">
            <a:avLst/>
          </a:prstGeom>
          <a:noFill/>
        </p:spPr>
        <p:txBody>
          <a:bodyPr wrap="none" rtlCol="0">
            <a:spAutoFit/>
          </a:bodyPr>
          <a:lstStyle/>
          <a:p>
            <a:r>
              <a:rPr kumimoji="1" lang="ko-Kore-KR" altLang="en-US" sz="1350" dirty="0"/>
              <a:t>회귀계수의</a:t>
            </a:r>
            <a:r>
              <a:rPr kumimoji="1" lang="ko-KR" altLang="en-US" sz="1350" dirty="0"/>
              <a:t> 분산</a:t>
            </a:r>
            <a:endParaRPr kumimoji="1" lang="ko-Kore-KR" altLang="en-US" sz="1350" dirty="0"/>
          </a:p>
        </p:txBody>
      </p:sp>
      <p:grpSp>
        <p:nvGrpSpPr>
          <p:cNvPr id="16" name="그룹 15">
            <a:extLst>
              <a:ext uri="{FF2B5EF4-FFF2-40B4-BE49-F238E27FC236}">
                <a16:creationId xmlns:a16="http://schemas.microsoft.com/office/drawing/2014/main" id="{3E259CC5-5FF3-2A48-974B-2BEF4E1619C2}"/>
              </a:ext>
            </a:extLst>
          </p:cNvPr>
          <p:cNvGrpSpPr/>
          <p:nvPr/>
        </p:nvGrpSpPr>
        <p:grpSpPr>
          <a:xfrm>
            <a:off x="329987" y="1586025"/>
            <a:ext cx="3913018" cy="542925"/>
            <a:chOff x="1712599" y="971700"/>
            <a:chExt cx="5217357" cy="723900"/>
          </a:xfrm>
        </p:grpSpPr>
        <p:pic>
          <p:nvPicPr>
            <p:cNvPr id="12" name="Picture 20">
              <a:extLst>
                <a:ext uri="{FF2B5EF4-FFF2-40B4-BE49-F238E27FC236}">
                  <a16:creationId xmlns:a16="http://schemas.microsoft.com/office/drawing/2014/main" id="{7AE6149C-19F1-3745-B4C2-7B77D949D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599" y="971700"/>
              <a:ext cx="2590800" cy="723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AD7279-739B-B54B-9B66-71B088DBBA0A}"/>
                    </a:ext>
                  </a:extLst>
                </p:cNvPr>
                <p:cNvSpPr txBox="1"/>
                <p:nvPr/>
              </p:nvSpPr>
              <p:spPr>
                <a:xfrm>
                  <a:off x="4411744" y="971700"/>
                  <a:ext cx="2518212" cy="678819"/>
                </a:xfrm>
                <a:prstGeom prst="rect">
                  <a:avLst/>
                </a:prstGeom>
                <a:noFill/>
                <a:ln>
                  <a:solidFill>
                    <a:srgbClr val="FF0000"/>
                  </a:solidFill>
                </a:ln>
              </p:spPr>
              <p:txBody>
                <a:bodyPr wrap="none" rtlCol="0">
                  <a:spAutoFit/>
                </a:bodyPr>
                <a:lstStyle/>
                <a:p>
                  <a:r>
                    <a:rPr kumimoji="1" lang="en-US" altLang="ko-KR" sz="1350" dirty="0"/>
                    <a:t>=</a:t>
                  </a:r>
                  <a:r>
                    <a:rPr kumimoji="1" lang="ko-KR" altLang="en-US" sz="1350" dirty="0"/>
                    <a:t> </a:t>
                  </a:r>
                  <a14:m>
                    <m:oMath xmlns:m="http://schemas.openxmlformats.org/officeDocument/2006/math">
                      <m:f>
                        <m:fPr>
                          <m:ctrlPr>
                            <a:rPr kumimoji="1" lang="en-US" altLang="ko-Kore-KR" sz="1350" i="1">
                              <a:latin typeface="Cambria Math" panose="02040503050406030204" pitchFamily="18" charset="0"/>
                            </a:rPr>
                          </m:ctrlPr>
                        </m:fPr>
                        <m:num>
                          <m:r>
                            <a:rPr kumimoji="1" lang="ko-KR" altLang="en-US" sz="1350" i="1">
                              <a:latin typeface="Cambria Math" panose="02040503050406030204" pitchFamily="18" charset="0"/>
                            </a:rPr>
                            <m:t>잔차의</m:t>
                          </m:r>
                          <m:r>
                            <a:rPr kumimoji="1" lang="ko-KR" altLang="en-US" sz="1350" i="1">
                              <a:latin typeface="Cambria Math" panose="02040503050406030204" pitchFamily="18" charset="0"/>
                            </a:rPr>
                            <m:t> </m:t>
                          </m:r>
                          <m:r>
                            <a:rPr kumimoji="1" lang="ko-KR" altLang="en-US" sz="1350" i="1">
                              <a:latin typeface="Cambria Math" panose="02040503050406030204" pitchFamily="18" charset="0"/>
                            </a:rPr>
                            <m:t>분산</m:t>
                          </m:r>
                        </m:num>
                        <m:den>
                          <m:r>
                            <a:rPr kumimoji="1" lang="en-US" altLang="ko-KR" sz="1350" i="1">
                              <a:latin typeface="Cambria Math" panose="02040503050406030204" pitchFamily="18" charset="0"/>
                            </a:rPr>
                            <m:t>𝑓𝑒𝑎𝑡𝑢𝑟𝑒</m:t>
                          </m:r>
                          <m:r>
                            <a:rPr kumimoji="1" lang="ko-KR" altLang="en-US" sz="1350" i="1">
                              <a:latin typeface="Cambria Math" panose="02040503050406030204" pitchFamily="18" charset="0"/>
                            </a:rPr>
                            <m:t>의</m:t>
                          </m:r>
                          <m:r>
                            <a:rPr kumimoji="1" lang="ko-KR" altLang="en-US" sz="1350" i="1">
                              <a:latin typeface="Cambria Math" panose="02040503050406030204" pitchFamily="18" charset="0"/>
                            </a:rPr>
                            <m:t> </m:t>
                          </m:r>
                          <m:r>
                            <a:rPr kumimoji="1" lang="ko-KR" altLang="en-US" sz="1350" i="1">
                              <a:latin typeface="Cambria Math" panose="02040503050406030204" pitchFamily="18" charset="0"/>
                            </a:rPr>
                            <m:t>편차제곱합</m:t>
                          </m:r>
                        </m:den>
                      </m:f>
                    </m:oMath>
                  </a14:m>
                  <a:endParaRPr kumimoji="1" lang="ko-Kore-KR" altLang="en-US" sz="1350" dirty="0"/>
                </a:p>
              </p:txBody>
            </p:sp>
          </mc:Choice>
          <mc:Fallback xmlns="">
            <p:sp>
              <p:nvSpPr>
                <p:cNvPr id="15" name="TextBox 14">
                  <a:extLst>
                    <a:ext uri="{FF2B5EF4-FFF2-40B4-BE49-F238E27FC236}">
                      <a16:creationId xmlns:a16="http://schemas.microsoft.com/office/drawing/2014/main" id="{C1AD7279-739B-B54B-9B66-71B088DBBA0A}"/>
                    </a:ext>
                  </a:extLst>
                </p:cNvPr>
                <p:cNvSpPr txBox="1">
                  <a:spLocks noRot="1" noChangeAspect="1" noMove="1" noResize="1" noEditPoints="1" noAdjustHandles="1" noChangeArrowheads="1" noChangeShapeType="1" noTextEdit="1"/>
                </p:cNvSpPr>
                <p:nvPr/>
              </p:nvSpPr>
              <p:spPr>
                <a:xfrm>
                  <a:off x="4411744" y="971700"/>
                  <a:ext cx="2518212" cy="678819"/>
                </a:xfrm>
                <a:prstGeom prst="rect">
                  <a:avLst/>
                </a:prstGeom>
                <a:blipFill>
                  <a:blip r:embed="rId6"/>
                  <a:stretch>
                    <a:fillRect l="-321" b="-2326"/>
                  </a:stretch>
                </a:blipFill>
                <a:ln>
                  <a:solidFill>
                    <a:srgbClr val="FF0000"/>
                  </a:solidFill>
                </a:ln>
              </p:spPr>
              <p:txBody>
                <a:bodyPr/>
                <a:lstStyle/>
                <a:p>
                  <a:r>
                    <a:rPr lang="ko-KR" altLang="en-US">
                      <a:noFill/>
                    </a:rPr>
                    <a:t> </a:t>
                  </a:r>
                </a:p>
              </p:txBody>
            </p:sp>
          </mc:Fallback>
        </mc:AlternateContent>
      </p:grpSp>
      <p:graphicFrame>
        <p:nvGraphicFramePr>
          <p:cNvPr id="21" name="표 20">
            <a:extLst>
              <a:ext uri="{FF2B5EF4-FFF2-40B4-BE49-F238E27FC236}">
                <a16:creationId xmlns:a16="http://schemas.microsoft.com/office/drawing/2014/main" id="{68A98078-A845-1445-AD8A-233DB5517841}"/>
              </a:ext>
            </a:extLst>
          </p:cNvPr>
          <p:cNvGraphicFramePr>
            <a:graphicFrameLocks noGrp="1"/>
          </p:cNvGraphicFramePr>
          <p:nvPr>
            <p:extLst/>
          </p:nvPr>
        </p:nvGraphicFramePr>
        <p:xfrm>
          <a:off x="435405" y="2222643"/>
          <a:ext cx="3641192" cy="3438851"/>
        </p:xfrm>
        <a:graphic>
          <a:graphicData uri="http://schemas.openxmlformats.org/drawingml/2006/table">
            <a:tbl>
              <a:tblPr firstRow="1" bandRow="1">
                <a:tableStyleId>{5C22544A-7EE6-4342-B048-85BDC9FD1C3A}</a:tableStyleId>
              </a:tblPr>
              <a:tblGrid>
                <a:gridCol w="418207">
                  <a:extLst>
                    <a:ext uri="{9D8B030D-6E8A-4147-A177-3AD203B41FA5}">
                      <a16:colId xmlns:a16="http://schemas.microsoft.com/office/drawing/2014/main" val="630177809"/>
                    </a:ext>
                  </a:extLst>
                </a:gridCol>
                <a:gridCol w="644597">
                  <a:extLst>
                    <a:ext uri="{9D8B030D-6E8A-4147-A177-3AD203B41FA5}">
                      <a16:colId xmlns:a16="http://schemas.microsoft.com/office/drawing/2014/main" val="4007787095"/>
                    </a:ext>
                  </a:extLst>
                </a:gridCol>
                <a:gridCol w="644597">
                  <a:extLst>
                    <a:ext uri="{9D8B030D-6E8A-4147-A177-3AD203B41FA5}">
                      <a16:colId xmlns:a16="http://schemas.microsoft.com/office/drawing/2014/main" val="2094819766"/>
                    </a:ext>
                  </a:extLst>
                </a:gridCol>
                <a:gridCol w="644597">
                  <a:extLst>
                    <a:ext uri="{9D8B030D-6E8A-4147-A177-3AD203B41FA5}">
                      <a16:colId xmlns:a16="http://schemas.microsoft.com/office/drawing/2014/main" val="4226287547"/>
                    </a:ext>
                  </a:extLst>
                </a:gridCol>
                <a:gridCol w="644597">
                  <a:extLst>
                    <a:ext uri="{9D8B030D-6E8A-4147-A177-3AD203B41FA5}">
                      <a16:colId xmlns:a16="http://schemas.microsoft.com/office/drawing/2014/main" val="3551196118"/>
                    </a:ext>
                  </a:extLst>
                </a:gridCol>
                <a:gridCol w="644597">
                  <a:extLst>
                    <a:ext uri="{9D8B030D-6E8A-4147-A177-3AD203B41FA5}">
                      <a16:colId xmlns:a16="http://schemas.microsoft.com/office/drawing/2014/main" val="1515007124"/>
                    </a:ext>
                  </a:extLst>
                </a:gridCol>
              </a:tblGrid>
              <a:tr h="445770">
                <a:tc>
                  <a:txBody>
                    <a:bodyPr/>
                    <a:lstStyle/>
                    <a:p>
                      <a:pPr algn="ctr"/>
                      <a:endParaRPr lang="ko-Kore-KR" altLang="en-US" sz="1100" dirty="0">
                        <a:latin typeface="+mj-ea"/>
                        <a:ea typeface="+mj-ea"/>
                      </a:endParaRPr>
                    </a:p>
                  </a:txBody>
                  <a:tcPr marL="68580" marR="68580" marT="34290" marB="34290"/>
                </a:tc>
                <a:tc>
                  <a:txBody>
                    <a:bodyPr/>
                    <a:lstStyle/>
                    <a:p>
                      <a:pPr algn="ctr"/>
                      <a:r>
                        <a:rPr lang="en-US" altLang="ko-Kore-KR" sz="800" dirty="0">
                          <a:latin typeface="+mj-ea"/>
                          <a:ea typeface="+mj-ea"/>
                        </a:rPr>
                        <a:t>Y (target) </a:t>
                      </a:r>
                    </a:p>
                    <a:p>
                      <a:pPr algn="ctr"/>
                      <a:r>
                        <a:rPr lang="ko-Kore-KR" altLang="en-US" sz="800" dirty="0">
                          <a:latin typeface="+mj-ea"/>
                          <a:ea typeface="+mj-ea"/>
                        </a:rPr>
                        <a:t>근무평점</a:t>
                      </a:r>
                    </a:p>
                  </a:txBody>
                  <a:tcPr marL="68580" marR="68580" marT="34290" marB="34290"/>
                </a:tc>
                <a:tc>
                  <a:txBody>
                    <a:bodyPr/>
                    <a:lstStyle/>
                    <a:p>
                      <a:pPr algn="ctr"/>
                      <a:r>
                        <a:rPr lang="en-US" altLang="ko-Kore-KR" sz="800" dirty="0">
                          <a:latin typeface="+mj-ea"/>
                          <a:ea typeface="+mj-ea"/>
                        </a:rPr>
                        <a:t>X</a:t>
                      </a:r>
                      <a:r>
                        <a:rPr lang="ko-KR" altLang="en-US" sz="800" dirty="0">
                          <a:latin typeface="+mj-ea"/>
                          <a:ea typeface="+mj-ea"/>
                        </a:rPr>
                        <a:t> </a:t>
                      </a:r>
                      <a:r>
                        <a:rPr lang="en-US" altLang="ko-KR" sz="800" dirty="0">
                          <a:latin typeface="+mj-ea"/>
                          <a:ea typeface="+mj-ea"/>
                        </a:rPr>
                        <a:t>(feature)</a:t>
                      </a:r>
                    </a:p>
                    <a:p>
                      <a:pPr algn="ctr"/>
                      <a:r>
                        <a:rPr lang="ko-KR" altLang="en-US" sz="800" dirty="0">
                          <a:latin typeface="+mj-ea"/>
                          <a:ea typeface="+mj-ea"/>
                        </a:rPr>
                        <a:t>연 검거 건수</a:t>
                      </a:r>
                      <a:endParaRPr lang="ko-Kore-KR" altLang="en-US" sz="800" dirty="0">
                        <a:latin typeface="+mj-ea"/>
                        <a:ea typeface="+mj-ea"/>
                      </a:endParaRPr>
                    </a:p>
                  </a:txBody>
                  <a:tcPr marL="68580" marR="68580" marT="34290" marB="34290"/>
                </a:tc>
                <a:tc>
                  <a:txBody>
                    <a:bodyPr/>
                    <a:lstStyle/>
                    <a:p>
                      <a:pPr algn="ctr"/>
                      <a:r>
                        <a:rPr lang="ko-KR" altLang="en-US" sz="800" dirty="0">
                          <a:latin typeface="+mj-ea"/>
                          <a:ea typeface="+mj-ea"/>
                        </a:rPr>
                        <a:t>편차</a:t>
                      </a:r>
                      <a:endParaRPr lang="en-US" altLang="ko-KR" sz="800" dirty="0">
                        <a:latin typeface="+mj-ea"/>
                        <a:ea typeface="+mj-ea"/>
                      </a:endParaRPr>
                    </a:p>
                    <a:p>
                      <a:pPr algn="ctr"/>
                      <a:r>
                        <a:rPr lang="en-US" altLang="ko-KR" sz="800" dirty="0">
                          <a:latin typeface="+mj-ea"/>
                          <a:ea typeface="+mj-ea"/>
                        </a:rPr>
                        <a:t>x</a:t>
                      </a:r>
                      <a:r>
                        <a:rPr lang="en-US" altLang="ko-Kore-KR" sz="800" dirty="0">
                          <a:latin typeface="+mj-ea"/>
                          <a:ea typeface="+mj-ea"/>
                        </a:rPr>
                        <a:t> * y</a:t>
                      </a:r>
                      <a:endParaRPr lang="ko-Kore-KR" altLang="en-US" sz="800" dirty="0">
                        <a:latin typeface="+mj-ea"/>
                        <a:ea typeface="+mj-ea"/>
                      </a:endParaRPr>
                    </a:p>
                  </a:txBody>
                  <a:tcPr marL="68580" marR="68580" marT="34290" marB="34290"/>
                </a:tc>
                <a:tc>
                  <a:txBody>
                    <a:bodyPr/>
                    <a:lstStyle/>
                    <a:p>
                      <a:pPr algn="ctr"/>
                      <a:r>
                        <a:rPr lang="ko-KR" altLang="en-US" sz="800" dirty="0">
                          <a:latin typeface="+mj-ea"/>
                          <a:ea typeface="+mj-ea"/>
                        </a:rPr>
                        <a:t>편차의 제곱</a:t>
                      </a:r>
                      <a:endParaRPr lang="en-US" altLang="ko-KR" sz="800" dirty="0">
                        <a:latin typeface="+mj-ea"/>
                        <a:ea typeface="+mj-ea"/>
                      </a:endParaRPr>
                    </a:p>
                    <a:p>
                      <a:pPr algn="ctr"/>
                      <a:r>
                        <a:rPr lang="en-US" altLang="ko-Kore-KR" sz="800" dirty="0">
                          <a:latin typeface="+mj-ea"/>
                          <a:ea typeface="+mj-ea"/>
                        </a:rPr>
                        <a:t>x</a:t>
                      </a:r>
                      <a:r>
                        <a:rPr lang="en-US" altLang="ko-Kore-KR" sz="800" baseline="30000" dirty="0">
                          <a:latin typeface="+mj-ea"/>
                          <a:ea typeface="+mj-ea"/>
                        </a:rPr>
                        <a:t>2</a:t>
                      </a:r>
                      <a:endParaRPr lang="en-US" altLang="ko-Kore-KR" sz="800" dirty="0">
                        <a:latin typeface="+mj-ea"/>
                        <a:ea typeface="+mj-ea"/>
                      </a:endParaRPr>
                    </a:p>
                  </a:txBody>
                  <a:tcPr marL="68580" marR="68580" marT="34290" marB="34290"/>
                </a:tc>
                <a:tc>
                  <a:txBody>
                    <a:bodyPr/>
                    <a:lstStyle/>
                    <a:p>
                      <a:pPr algn="ctr"/>
                      <a:r>
                        <a:rPr lang="ko-Kore-KR" altLang="en-US" sz="800" dirty="0">
                          <a:latin typeface="+mj-ea"/>
                          <a:ea typeface="+mj-ea"/>
                        </a:rPr>
                        <a:t>잔차의</a:t>
                      </a:r>
                      <a:r>
                        <a:rPr lang="ko-KR" altLang="en-US" sz="800" dirty="0">
                          <a:latin typeface="+mj-ea"/>
                          <a:ea typeface="+mj-ea"/>
                        </a:rPr>
                        <a:t> 제곱</a:t>
                      </a:r>
                      <a:endParaRPr lang="en-US" altLang="ko-Kore-KR" sz="800" dirty="0">
                        <a:latin typeface="+mj-ea"/>
                        <a:ea typeface="+mj-ea"/>
                      </a:endParaRPr>
                    </a:p>
                    <a:p>
                      <a:pPr algn="ctr"/>
                      <a:r>
                        <a:rPr lang="en-US" altLang="ko-Kore-KR" sz="800" dirty="0">
                          <a:latin typeface="+mj-ea"/>
                          <a:ea typeface="+mj-ea"/>
                        </a:rPr>
                        <a:t>e</a:t>
                      </a:r>
                      <a:r>
                        <a:rPr lang="en-US" altLang="ko-KR" sz="800" baseline="30000" dirty="0">
                          <a:latin typeface="+mj-ea"/>
                          <a:ea typeface="+mj-ea"/>
                        </a:rPr>
                        <a:t>2</a:t>
                      </a:r>
                      <a:endParaRPr lang="en-US" altLang="ko-Kore-KR" sz="800" dirty="0">
                        <a:latin typeface="+mj-ea"/>
                        <a:ea typeface="+mj-ea"/>
                      </a:endParaRPr>
                    </a:p>
                  </a:txBody>
                  <a:tcPr marL="68580" marR="68580" marT="34290" marB="34290"/>
                </a:tc>
                <a:extLst>
                  <a:ext uri="{0D108BD9-81ED-4DB2-BD59-A6C34878D82A}">
                    <a16:rowId xmlns:a16="http://schemas.microsoft.com/office/drawing/2014/main" val="2016185889"/>
                  </a:ext>
                </a:extLst>
              </a:tr>
              <a:tr h="211153">
                <a:tc>
                  <a:txBody>
                    <a:bodyPr/>
                    <a:lstStyle/>
                    <a:p>
                      <a:pPr algn="ctr"/>
                      <a:r>
                        <a:rPr lang="en-US" altLang="ko-Kore-KR" sz="800" dirty="0">
                          <a:latin typeface="+mj-ea"/>
                          <a:ea typeface="+mj-ea"/>
                        </a:rPr>
                        <a:t>A</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10</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32</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37.83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94.09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4.43133655</a:t>
                      </a:r>
                    </a:p>
                  </a:txBody>
                  <a:tcPr marL="7144" marR="7144" marT="7144" marB="0" anchor="ctr"/>
                </a:tc>
                <a:extLst>
                  <a:ext uri="{0D108BD9-81ED-4DB2-BD59-A6C34878D82A}">
                    <a16:rowId xmlns:a16="http://schemas.microsoft.com/office/drawing/2014/main" val="733142790"/>
                  </a:ext>
                </a:extLst>
              </a:tr>
              <a:tr h="211153">
                <a:tc>
                  <a:txBody>
                    <a:bodyPr/>
                    <a:lstStyle/>
                    <a:p>
                      <a:pPr algn="ctr"/>
                      <a:r>
                        <a:rPr lang="en-US" altLang="ko-Kore-KR" sz="800" dirty="0">
                          <a:latin typeface="+mj-ea"/>
                          <a:ea typeface="+mj-ea"/>
                        </a:rPr>
                        <a:t>B</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7</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18</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-3.87</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18.49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2.87536118</a:t>
                      </a:r>
                    </a:p>
                  </a:txBody>
                  <a:tcPr marL="7144" marR="7144" marT="7144" marB="0" anchor="ctr"/>
                </a:tc>
                <a:extLst>
                  <a:ext uri="{0D108BD9-81ED-4DB2-BD59-A6C34878D82A}">
                    <a16:rowId xmlns:a16="http://schemas.microsoft.com/office/drawing/2014/main" val="2174625887"/>
                  </a:ext>
                </a:extLst>
              </a:tr>
              <a:tr h="211153">
                <a:tc>
                  <a:txBody>
                    <a:bodyPr/>
                    <a:lstStyle/>
                    <a:p>
                      <a:pPr algn="ctr"/>
                      <a:r>
                        <a:rPr lang="en-US" altLang="ko-Kore-KR" sz="800" dirty="0">
                          <a:latin typeface="+mj-ea"/>
                          <a:ea typeface="+mj-ea"/>
                        </a:rPr>
                        <a:t>C</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8</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25</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5.13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7.29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1.96106695</a:t>
                      </a:r>
                    </a:p>
                  </a:txBody>
                  <a:tcPr marL="7144" marR="7144" marT="7144" marB="0" anchor="ctr"/>
                </a:tc>
                <a:extLst>
                  <a:ext uri="{0D108BD9-81ED-4DB2-BD59-A6C34878D82A}">
                    <a16:rowId xmlns:a16="http://schemas.microsoft.com/office/drawing/2014/main" val="3232357576"/>
                  </a:ext>
                </a:extLst>
              </a:tr>
              <a:tr h="211153">
                <a:tc>
                  <a:txBody>
                    <a:bodyPr/>
                    <a:lstStyle/>
                    <a:p>
                      <a:pPr algn="ctr"/>
                      <a:r>
                        <a:rPr lang="en-US" altLang="ko-Kore-KR" sz="800" dirty="0">
                          <a:latin typeface="+mj-ea"/>
                          <a:ea typeface="+mj-ea"/>
                        </a:rPr>
                        <a:t>D</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5</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13</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10.23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86.49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0.38552799</a:t>
                      </a:r>
                    </a:p>
                  </a:txBody>
                  <a:tcPr marL="7144" marR="7144" marT="7144" marB="0" anchor="ctr"/>
                </a:tc>
                <a:extLst>
                  <a:ext uri="{0D108BD9-81ED-4DB2-BD59-A6C34878D82A}">
                    <a16:rowId xmlns:a16="http://schemas.microsoft.com/office/drawing/2014/main" val="1068390707"/>
                  </a:ext>
                </a:extLst>
              </a:tr>
              <a:tr h="211153">
                <a:tc>
                  <a:txBody>
                    <a:bodyPr/>
                    <a:lstStyle/>
                    <a:p>
                      <a:pPr algn="ctr"/>
                      <a:r>
                        <a:rPr lang="en-US" altLang="ko-Kore-KR" sz="800" dirty="0">
                          <a:latin typeface="+mj-ea"/>
                          <a:ea typeface="+mj-ea"/>
                        </a:rPr>
                        <a:t>E</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9</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29</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19.43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44.89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2.75628064</a:t>
                      </a:r>
                    </a:p>
                  </a:txBody>
                  <a:tcPr marL="7144" marR="7144" marT="7144" marB="0" anchor="ctr"/>
                </a:tc>
                <a:extLst>
                  <a:ext uri="{0D108BD9-81ED-4DB2-BD59-A6C34878D82A}">
                    <a16:rowId xmlns:a16="http://schemas.microsoft.com/office/drawing/2014/main" val="3527088761"/>
                  </a:ext>
                </a:extLst>
              </a:tr>
              <a:tr h="208261">
                <a:tc>
                  <a:txBody>
                    <a:bodyPr/>
                    <a:lstStyle/>
                    <a:p>
                      <a:pPr algn="ctr"/>
                      <a:r>
                        <a:rPr lang="en-US" altLang="ko-Kore-KR" sz="800" dirty="0">
                          <a:latin typeface="+mj-ea"/>
                          <a:ea typeface="+mj-ea"/>
                        </a:rPr>
                        <a:t>F</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6</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21</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0.13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1.69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0.01975627</a:t>
                      </a:r>
                    </a:p>
                  </a:txBody>
                  <a:tcPr marL="7144" marR="7144" marT="7144" marB="0" anchor="ctr"/>
                </a:tc>
                <a:extLst>
                  <a:ext uri="{0D108BD9-81ED-4DB2-BD59-A6C34878D82A}">
                    <a16:rowId xmlns:a16="http://schemas.microsoft.com/office/drawing/2014/main" val="2356356019"/>
                  </a:ext>
                </a:extLst>
              </a:tr>
              <a:tr h="211153">
                <a:tc>
                  <a:txBody>
                    <a:bodyPr/>
                    <a:lstStyle/>
                    <a:p>
                      <a:pPr algn="ctr"/>
                      <a:r>
                        <a:rPr lang="en-US" altLang="ko-Kore-KR" sz="800" dirty="0">
                          <a:latin typeface="+mj-ea"/>
                          <a:ea typeface="+mj-ea"/>
                        </a:rPr>
                        <a:t>G</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10</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50.43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151.29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3.32682643</a:t>
                      </a:r>
                    </a:p>
                  </a:txBody>
                  <a:tcPr marL="7144" marR="7144" marT="7144" marB="0" anchor="ctr"/>
                </a:tc>
                <a:extLst>
                  <a:ext uri="{0D108BD9-81ED-4DB2-BD59-A6C34878D82A}">
                    <a16:rowId xmlns:a16="http://schemas.microsoft.com/office/drawing/2014/main" val="479230688"/>
                  </a:ext>
                </a:extLst>
              </a:tr>
              <a:tr h="211153">
                <a:tc>
                  <a:txBody>
                    <a:bodyPr/>
                    <a:lstStyle/>
                    <a:p>
                      <a:pPr algn="ctr"/>
                      <a:r>
                        <a:rPr lang="en-US" altLang="ko-Kore-KR" sz="800" dirty="0">
                          <a:latin typeface="+mj-ea"/>
                          <a:ea typeface="+mj-ea"/>
                        </a:rPr>
                        <a:t>H</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7</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43</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18.63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428.49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8.58730277</a:t>
                      </a:r>
                    </a:p>
                  </a:txBody>
                  <a:tcPr marL="7144" marR="7144" marT="7144" marB="0" anchor="ctr"/>
                </a:tc>
                <a:extLst>
                  <a:ext uri="{0D108BD9-81ED-4DB2-BD59-A6C34878D82A}">
                    <a16:rowId xmlns:a16="http://schemas.microsoft.com/office/drawing/2014/main" val="4242637012"/>
                  </a:ext>
                </a:extLst>
              </a:tr>
              <a:tr h="211153">
                <a:tc>
                  <a:txBody>
                    <a:bodyPr/>
                    <a:lstStyle/>
                    <a:p>
                      <a:pPr algn="ctr"/>
                      <a:r>
                        <a:rPr lang="en-US" altLang="ko-Kore-KR" sz="800" dirty="0">
                          <a:latin typeface="+mj-ea"/>
                          <a:ea typeface="+mj-ea"/>
                        </a:rPr>
                        <a:t>I</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3</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12</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31.93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106.09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1.42574824</a:t>
                      </a:r>
                    </a:p>
                  </a:txBody>
                  <a:tcPr marL="7144" marR="7144" marT="7144" marB="0" anchor="ctr"/>
                </a:tc>
                <a:extLst>
                  <a:ext uri="{0D108BD9-81ED-4DB2-BD59-A6C34878D82A}">
                    <a16:rowId xmlns:a16="http://schemas.microsoft.com/office/drawing/2014/main" val="2857895460"/>
                  </a:ext>
                </a:extLst>
              </a:tr>
              <a:tr h="211153">
                <a:tc>
                  <a:txBody>
                    <a:bodyPr/>
                    <a:lstStyle/>
                    <a:p>
                      <a:pPr algn="ctr"/>
                      <a:r>
                        <a:rPr lang="en-US" altLang="ko-Kore-KR" sz="800" dirty="0">
                          <a:latin typeface="+mj-ea"/>
                          <a:ea typeface="+mj-ea"/>
                        </a:rPr>
                        <a:t>J</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4</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20</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4.83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5.29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2.80361201</a:t>
                      </a:r>
                    </a:p>
                  </a:txBody>
                  <a:tcPr marL="7144" marR="7144" marT="7144" marB="0" anchor="ctr"/>
                </a:tc>
                <a:extLst>
                  <a:ext uri="{0D108BD9-81ED-4DB2-BD59-A6C34878D82A}">
                    <a16:rowId xmlns:a16="http://schemas.microsoft.com/office/drawing/2014/main" val="1599577211"/>
                  </a:ext>
                </a:extLst>
              </a:tr>
              <a:tr h="211153">
                <a:tc>
                  <a:txBody>
                    <a:bodyPr/>
                    <a:lstStyle/>
                    <a:p>
                      <a:pPr algn="ctr"/>
                      <a:r>
                        <a:rPr lang="ko-Kore-KR" altLang="en-US" sz="800" dirty="0">
                          <a:latin typeface="+mj-ea"/>
                          <a:ea typeface="+mj-ea"/>
                        </a:rPr>
                        <a:t>합</a:t>
                      </a:r>
                    </a:p>
                  </a:txBody>
                  <a:tcPr marL="68580" marR="68580" marT="34290" marB="34290" anchor="ctr"/>
                </a:tc>
                <a:tc>
                  <a:txBody>
                    <a:bodyPr/>
                    <a:lstStyle/>
                    <a:p>
                      <a:pPr algn="ctr"/>
                      <a:r>
                        <a:rPr lang="en-US" altLang="ko-Kore-KR" sz="800" dirty="0">
                          <a:latin typeface="+mj-ea"/>
                          <a:ea typeface="+mj-ea"/>
                        </a:rPr>
                        <a:t>6</a:t>
                      </a:r>
                      <a:r>
                        <a:rPr lang="en-US" altLang="ko-KR" sz="800" dirty="0">
                          <a:latin typeface="+mj-ea"/>
                          <a:ea typeface="+mj-ea"/>
                        </a:rPr>
                        <a:t>1</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a:t>
                      </a:r>
                      <a:r>
                        <a:rPr lang="en-US" altLang="ko-KR" sz="800" dirty="0">
                          <a:latin typeface="+mj-ea"/>
                          <a:ea typeface="+mj-ea"/>
                        </a:rPr>
                        <a:t>23</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800" b="1" i="0" u="none" strike="noStrike" dirty="0">
                          <a:solidFill>
                            <a:srgbClr val="000000"/>
                          </a:solidFill>
                          <a:effectLst/>
                          <a:latin typeface="맑은 고딕" panose="020B0503020000020004" pitchFamily="34" charset="-127"/>
                          <a:ea typeface="맑은 고딕" panose="020B0503020000020004" pitchFamily="34" charset="-127"/>
                        </a:rPr>
                        <a:t>28.572819</a:t>
                      </a:r>
                    </a:p>
                  </a:txBody>
                  <a:tcPr marL="7144" marR="7144" marT="7144" marB="0" anchor="ctr"/>
                </a:tc>
                <a:extLst>
                  <a:ext uri="{0D108BD9-81ED-4DB2-BD59-A6C34878D82A}">
                    <a16:rowId xmlns:a16="http://schemas.microsoft.com/office/drawing/2014/main" val="4193817879"/>
                  </a:ext>
                </a:extLst>
              </a:tr>
              <a:tr h="211153">
                <a:tc>
                  <a:txBody>
                    <a:bodyPr/>
                    <a:lstStyle/>
                    <a:p>
                      <a:pPr algn="ctr" fontAlgn="ctr"/>
                      <a:r>
                        <a:rPr lang="ko-KR" altLang="en-US" sz="800" b="0" i="0" u="none" strike="noStrike" dirty="0">
                          <a:solidFill>
                            <a:srgbClr val="000000"/>
                          </a:solidFill>
                          <a:effectLst/>
                          <a:latin typeface="+mj-ea"/>
                          <a:ea typeface="+mj-ea"/>
                        </a:rPr>
                        <a:t>평균</a:t>
                      </a:r>
                      <a:endParaRPr lang="en-US" altLang="ko-Kore-KR" sz="8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6.1</a:t>
                      </a: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22.3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2.8572819</a:t>
                      </a:r>
                    </a:p>
                  </a:txBody>
                  <a:tcPr marL="7144" marR="7144" marT="7144" marB="0" anchor="ctr"/>
                </a:tc>
                <a:extLst>
                  <a:ext uri="{0D108BD9-81ED-4DB2-BD59-A6C34878D82A}">
                    <a16:rowId xmlns:a16="http://schemas.microsoft.com/office/drawing/2014/main" val="2733498670"/>
                  </a:ext>
                </a:extLst>
              </a:tr>
              <a:tr h="211153">
                <a:tc>
                  <a:txBody>
                    <a:bodyPr/>
                    <a:lstStyle/>
                    <a:p>
                      <a:pPr algn="ctr" fontAlgn="ctr"/>
                      <a:r>
                        <a:rPr lang="ko-KR" altLang="en-US" sz="800" b="0" i="0" u="none" strike="noStrike" dirty="0">
                          <a:solidFill>
                            <a:srgbClr val="000000"/>
                          </a:solidFill>
                          <a:effectLst/>
                          <a:latin typeface="+mj-ea"/>
                          <a:ea typeface="+mj-ea"/>
                        </a:rPr>
                        <a:t>분산</a:t>
                      </a:r>
                      <a:endParaRPr lang="en-US" altLang="ko-Kore-KR" sz="8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6.76666667</a:t>
                      </a: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104.9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315.078222</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16376.5973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5.83980853</a:t>
                      </a:r>
                    </a:p>
                  </a:txBody>
                  <a:tcPr marL="7144" marR="7144" marT="7144" marB="0" anchor="ctr"/>
                </a:tc>
                <a:extLst>
                  <a:ext uri="{0D108BD9-81ED-4DB2-BD59-A6C34878D82A}">
                    <a16:rowId xmlns:a16="http://schemas.microsoft.com/office/drawing/2014/main" val="3561213226"/>
                  </a:ext>
                </a:extLst>
              </a:tr>
              <a:tr h="211153">
                <a:tc>
                  <a:txBody>
                    <a:bodyPr/>
                    <a:lstStyle/>
                    <a:p>
                      <a:pPr algn="ctr" fontAlgn="ctr"/>
                      <a:r>
                        <a:rPr lang="ko-KR" altLang="en-US" sz="800" b="0" i="0" u="none" strike="noStrike" dirty="0">
                          <a:solidFill>
                            <a:srgbClr val="000000"/>
                          </a:solidFill>
                          <a:effectLst/>
                          <a:latin typeface="+mj-ea"/>
                          <a:ea typeface="+mj-ea"/>
                        </a:rPr>
                        <a:t>표준편차</a:t>
                      </a:r>
                      <a:endParaRPr lang="en-US" altLang="ko-Kore-KR" sz="8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2.60128174</a:t>
                      </a: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10.2420701</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17.7504429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127.97108</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2.41656958</a:t>
                      </a:r>
                    </a:p>
                  </a:txBody>
                  <a:tcPr marL="7144" marR="7144" marT="7144" marB="0" anchor="ctr"/>
                </a:tc>
                <a:extLst>
                  <a:ext uri="{0D108BD9-81ED-4DB2-BD59-A6C34878D82A}">
                    <a16:rowId xmlns:a16="http://schemas.microsoft.com/office/drawing/2014/main" val="532766905"/>
                  </a:ext>
                </a:extLst>
              </a:tr>
            </a:tbl>
          </a:graphicData>
        </a:graphic>
      </p:graphicFrame>
      <p:grpSp>
        <p:nvGrpSpPr>
          <p:cNvPr id="25" name="그룹 24">
            <a:extLst>
              <a:ext uri="{FF2B5EF4-FFF2-40B4-BE49-F238E27FC236}">
                <a16:creationId xmlns:a16="http://schemas.microsoft.com/office/drawing/2014/main" id="{45778A95-9719-8C4D-83CA-1E1B3B035619}"/>
              </a:ext>
            </a:extLst>
          </p:cNvPr>
          <p:cNvGrpSpPr/>
          <p:nvPr/>
        </p:nvGrpSpPr>
        <p:grpSpPr>
          <a:xfrm>
            <a:off x="4686837" y="1590690"/>
            <a:ext cx="3991932" cy="499752"/>
            <a:chOff x="6409927" y="977919"/>
            <a:chExt cx="5322576" cy="666336"/>
          </a:xfrm>
        </p:grpSpPr>
        <p:grpSp>
          <p:nvGrpSpPr>
            <p:cNvPr id="19" name="그룹 18">
              <a:extLst>
                <a:ext uri="{FF2B5EF4-FFF2-40B4-BE49-F238E27FC236}">
                  <a16:creationId xmlns:a16="http://schemas.microsoft.com/office/drawing/2014/main" id="{40C48D27-8821-7148-89DB-B1A6A6A236A9}"/>
                </a:ext>
              </a:extLst>
            </p:cNvPr>
            <p:cNvGrpSpPr/>
            <p:nvPr/>
          </p:nvGrpSpPr>
          <p:grpSpPr>
            <a:xfrm>
              <a:off x="6409927" y="977919"/>
              <a:ext cx="3932453" cy="666336"/>
              <a:chOff x="820961" y="2136302"/>
              <a:chExt cx="3932453" cy="666336"/>
            </a:xfrm>
          </p:grpSpPr>
          <p:pic>
            <p:nvPicPr>
              <p:cNvPr id="6146" name="Picture 2">
                <a:extLst>
                  <a:ext uri="{FF2B5EF4-FFF2-40B4-BE49-F238E27FC236}">
                    <a16:creationId xmlns:a16="http://schemas.microsoft.com/office/drawing/2014/main" id="{D4930E72-FFDE-8D49-AB45-ABDCA43F71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961" y="2136861"/>
                <a:ext cx="2032000" cy="635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B46D891-4DB2-7C4D-B5F6-479E52836F38}"/>
                      </a:ext>
                    </a:extLst>
                  </p:cNvPr>
                  <p:cNvSpPr txBox="1"/>
                  <p:nvPr/>
                </p:nvSpPr>
                <p:spPr>
                  <a:xfrm>
                    <a:off x="2897776" y="2136302"/>
                    <a:ext cx="1855638" cy="666336"/>
                  </a:xfrm>
                  <a:prstGeom prst="rect">
                    <a:avLst/>
                  </a:prstGeom>
                  <a:noFill/>
                </p:spPr>
                <p:txBody>
                  <a:bodyPr wrap="none" rtlCol="0">
                    <a:spAutoFit/>
                  </a:bodyPr>
                  <a:lstStyle/>
                  <a:p>
                    <a:r>
                      <a:rPr kumimoji="1" lang="en-US" altLang="ko-KR" sz="1350" dirty="0"/>
                      <a:t>=</a:t>
                    </a:r>
                    <a:r>
                      <a:rPr kumimoji="1" lang="ko-KR" altLang="en-US" sz="1350" dirty="0"/>
                      <a:t> </a:t>
                    </a:r>
                    <a14:m>
                      <m:oMath xmlns:m="http://schemas.openxmlformats.org/officeDocument/2006/math">
                        <m:f>
                          <m:fPr>
                            <m:ctrlPr>
                              <a:rPr kumimoji="1" lang="en-US" altLang="ko-Kore-KR" sz="1350" i="1">
                                <a:latin typeface="Cambria Math" panose="02040503050406030204" pitchFamily="18" charset="0"/>
                              </a:rPr>
                            </m:ctrlPr>
                          </m:fPr>
                          <m:num>
                            <m:r>
                              <a:rPr kumimoji="1" lang="ko-KR" altLang="en-US" sz="1350" i="1">
                                <a:latin typeface="Cambria Math" panose="02040503050406030204" pitchFamily="18" charset="0"/>
                              </a:rPr>
                              <m:t>잔차</m:t>
                            </m:r>
                            <m:r>
                              <a:rPr kumimoji="1" lang="ko-KR" altLang="en-US" sz="1350" i="1">
                                <a:latin typeface="Cambria Math" panose="02040503050406030204" pitchFamily="18" charset="0"/>
                              </a:rPr>
                              <m:t> </m:t>
                            </m:r>
                            <m:r>
                              <a:rPr kumimoji="1" lang="ko-KR" altLang="en-US" sz="1350" i="1">
                                <a:latin typeface="Cambria Math" panose="02040503050406030204" pitchFamily="18" charset="0"/>
                              </a:rPr>
                              <m:t>제곱합</m:t>
                            </m:r>
                          </m:num>
                          <m:den>
                            <m:r>
                              <a:rPr kumimoji="1" lang="ko-KR" altLang="en-US" sz="1350" i="1">
                                <a:latin typeface="Cambria Math" panose="02040503050406030204" pitchFamily="18" charset="0"/>
                              </a:rPr>
                              <m:t>잔차의</m:t>
                            </m:r>
                            <m:r>
                              <a:rPr kumimoji="1" lang="ko-KR" altLang="en-US" sz="1350" i="1">
                                <a:latin typeface="Cambria Math" panose="02040503050406030204" pitchFamily="18" charset="0"/>
                              </a:rPr>
                              <m:t> </m:t>
                            </m:r>
                            <m:r>
                              <a:rPr kumimoji="1" lang="ko-KR" altLang="en-US" sz="1350" i="1">
                                <a:latin typeface="Cambria Math" panose="02040503050406030204" pitchFamily="18" charset="0"/>
                              </a:rPr>
                              <m:t>자유도</m:t>
                            </m:r>
                          </m:den>
                        </m:f>
                      </m:oMath>
                    </a14:m>
                    <a:endParaRPr kumimoji="1" lang="ko-Kore-KR" altLang="en-US" sz="1350" dirty="0"/>
                  </a:p>
                </p:txBody>
              </p:sp>
            </mc:Choice>
            <mc:Fallback xmlns="">
              <p:sp>
                <p:nvSpPr>
                  <p:cNvPr id="18" name="TextBox 17">
                    <a:extLst>
                      <a:ext uri="{FF2B5EF4-FFF2-40B4-BE49-F238E27FC236}">
                        <a16:creationId xmlns:a16="http://schemas.microsoft.com/office/drawing/2014/main" id="{8B46D891-4DB2-7C4D-B5F6-479E52836F38}"/>
                      </a:ext>
                    </a:extLst>
                  </p:cNvPr>
                  <p:cNvSpPr txBox="1">
                    <a:spLocks noRot="1" noChangeAspect="1" noMove="1" noResize="1" noEditPoints="1" noAdjustHandles="1" noChangeArrowheads="1" noChangeShapeType="1" noTextEdit="1"/>
                  </p:cNvSpPr>
                  <p:nvPr/>
                </p:nvSpPr>
                <p:spPr>
                  <a:xfrm>
                    <a:off x="2897776" y="2136302"/>
                    <a:ext cx="1855638" cy="666336"/>
                  </a:xfrm>
                  <a:prstGeom prst="rect">
                    <a:avLst/>
                  </a:prstGeom>
                  <a:blipFill>
                    <a:blip r:embed="rId8"/>
                    <a:stretch>
                      <a:fillRect l="-873" b="-6098"/>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1C769F-670E-224E-A0BD-275A9F69FB87}"/>
                    </a:ext>
                  </a:extLst>
                </p:cNvPr>
                <p:cNvSpPr txBox="1"/>
                <p:nvPr/>
              </p:nvSpPr>
              <p:spPr>
                <a:xfrm>
                  <a:off x="10261587" y="1117059"/>
                  <a:ext cx="1470916" cy="388056"/>
                </a:xfrm>
                <a:prstGeom prst="rect">
                  <a:avLst/>
                </a:prstGeom>
                <a:noFill/>
              </p:spPr>
              <p:txBody>
                <a:bodyPr wrap="none" rtlCol="0">
                  <a:spAutoFit/>
                </a:bodyPr>
                <a:lstStyle/>
                <a:p>
                  <a:r>
                    <a:rPr lang="en-US" altLang="ko-Kore-KR" sz="900" dirty="0"/>
                    <a:t>(</a:t>
                  </a:r>
                  <a14:m>
                    <m:oMath xmlns:m="http://schemas.openxmlformats.org/officeDocument/2006/math">
                      <m:f>
                        <m:fPr>
                          <m:ctrlPr>
                            <a:rPr lang="en-US" altLang="ko-Kore-KR" sz="900" i="1">
                              <a:latin typeface="Cambria Math" panose="02040503050406030204" pitchFamily="18" charset="0"/>
                            </a:rPr>
                          </m:ctrlPr>
                        </m:fPr>
                        <m:num>
                          <m:r>
                            <a:rPr lang="en-US" altLang="ko-Kore-KR" sz="900" i="1">
                              <a:latin typeface="Cambria Math" panose="02040503050406030204" pitchFamily="18" charset="0"/>
                            </a:rPr>
                            <m:t>28.572819</m:t>
                          </m:r>
                        </m:num>
                        <m:den>
                          <m:r>
                            <a:rPr lang="en-US" altLang="ko-Kore-KR" sz="900" i="1">
                              <a:latin typeface="Cambria Math" panose="02040503050406030204" pitchFamily="18" charset="0"/>
                            </a:rPr>
                            <m:t>10 −2</m:t>
                          </m:r>
                        </m:den>
                      </m:f>
                    </m:oMath>
                  </a14:m>
                  <a:r>
                    <a:rPr lang="en-US" altLang="ko-Kore-KR" sz="900" dirty="0"/>
                    <a:t> = 3.5716)</a:t>
                  </a:r>
                </a:p>
              </p:txBody>
            </p:sp>
          </mc:Choice>
          <mc:Fallback xmlns="">
            <p:sp>
              <p:nvSpPr>
                <p:cNvPr id="22" name="TextBox 21">
                  <a:extLst>
                    <a:ext uri="{FF2B5EF4-FFF2-40B4-BE49-F238E27FC236}">
                      <a16:creationId xmlns:a16="http://schemas.microsoft.com/office/drawing/2014/main" id="{2A1C769F-670E-224E-A0BD-275A9F69FB87}"/>
                    </a:ext>
                  </a:extLst>
                </p:cNvPr>
                <p:cNvSpPr txBox="1">
                  <a:spLocks noRot="1" noChangeAspect="1" noMove="1" noResize="1" noEditPoints="1" noAdjustHandles="1" noChangeArrowheads="1" noChangeShapeType="1" noTextEdit="1"/>
                </p:cNvSpPr>
                <p:nvPr/>
              </p:nvSpPr>
              <p:spPr>
                <a:xfrm>
                  <a:off x="10261587" y="1117059"/>
                  <a:ext cx="1470916" cy="388056"/>
                </a:xfrm>
                <a:prstGeom prst="rect">
                  <a:avLst/>
                </a:prstGeom>
                <a:blipFill>
                  <a:blip r:embed="rId9"/>
                  <a:stretch>
                    <a:fillRect/>
                  </a:stretch>
                </a:blipFill>
              </p:spPr>
              <p:txBody>
                <a:bodyPr/>
                <a:lstStyle/>
                <a:p>
                  <a:r>
                    <a:rPr lang="ko-KR" altLang="en-US">
                      <a:noFill/>
                    </a:rPr>
                    <a:t> </a:t>
                  </a:r>
                </a:p>
              </p:txBody>
            </p:sp>
          </mc:Fallback>
        </mc:AlternateContent>
      </p:grpSp>
      <p:grpSp>
        <p:nvGrpSpPr>
          <p:cNvPr id="24" name="그룹 23">
            <a:extLst>
              <a:ext uri="{FF2B5EF4-FFF2-40B4-BE49-F238E27FC236}">
                <a16:creationId xmlns:a16="http://schemas.microsoft.com/office/drawing/2014/main" id="{E09DAA66-78FF-6B4F-81C7-BE67F4F2B5C1}"/>
              </a:ext>
            </a:extLst>
          </p:cNvPr>
          <p:cNvGrpSpPr/>
          <p:nvPr/>
        </p:nvGrpSpPr>
        <p:grpSpPr>
          <a:xfrm>
            <a:off x="5184027" y="4958991"/>
            <a:ext cx="3345107" cy="374205"/>
            <a:chOff x="6846047" y="5468991"/>
            <a:chExt cx="4460142" cy="498940"/>
          </a:xfrm>
        </p:grpSpPr>
        <p:pic>
          <p:nvPicPr>
            <p:cNvPr id="6148" name="Picture 4">
              <a:extLst>
                <a:ext uri="{FF2B5EF4-FFF2-40B4-BE49-F238E27FC236}">
                  <a16:creationId xmlns:a16="http://schemas.microsoft.com/office/drawing/2014/main" id="{8EDBE72F-AA55-614C-A6FA-B883711F95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6047" y="5518044"/>
              <a:ext cx="2146300" cy="355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269F9E-B74F-3F48-A514-05694B5762E4}"/>
                    </a:ext>
                  </a:extLst>
                </p:cNvPr>
                <p:cNvSpPr txBox="1"/>
                <p:nvPr/>
              </p:nvSpPr>
              <p:spPr>
                <a:xfrm>
                  <a:off x="9044116" y="5468991"/>
                  <a:ext cx="2262073" cy="4989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sz="900" b="1" i="1">
                            <a:latin typeface="Cambria Math" panose="02040503050406030204" pitchFamily="18" charset="0"/>
                          </a:rPr>
                          <m:t>=</m:t>
                        </m:r>
                        <m:rad>
                          <m:radPr>
                            <m:degHide m:val="on"/>
                            <m:ctrlPr>
                              <a:rPr kumimoji="1" lang="ko-Kore-KR" altLang="en-US" sz="900" b="1" i="1">
                                <a:latin typeface="Cambria Math" panose="02040503050406030204" pitchFamily="18" charset="0"/>
                              </a:rPr>
                            </m:ctrlPr>
                          </m:radPr>
                          <m:deg/>
                          <m:e>
                            <m:f>
                              <m:fPr>
                                <m:type m:val="skw"/>
                                <m:ctrlPr>
                                  <a:rPr kumimoji="1" lang="ko-Kore-KR" altLang="en-US" sz="900" b="1" i="1">
                                    <a:latin typeface="Cambria Math" panose="02040503050406030204" pitchFamily="18" charset="0"/>
                                  </a:rPr>
                                </m:ctrlPr>
                              </m:fPr>
                              <m:num>
                                <m:r>
                                  <a:rPr kumimoji="1" lang="en-US" altLang="ko-Kore-KR" sz="900" b="1" i="1">
                                    <a:latin typeface="Cambria Math" panose="02040503050406030204" pitchFamily="18" charset="0"/>
                                  </a:rPr>
                                  <m:t>𝟑</m:t>
                                </m:r>
                                <m:r>
                                  <a:rPr kumimoji="1" lang="en-US" altLang="ko-Kore-KR" sz="900" b="1" i="1">
                                    <a:latin typeface="Cambria Math" panose="02040503050406030204" pitchFamily="18" charset="0"/>
                                  </a:rPr>
                                  <m:t>.</m:t>
                                </m:r>
                                <m:r>
                                  <a:rPr kumimoji="1" lang="en-US" altLang="ko-Kore-KR" sz="900" b="1" i="1">
                                    <a:latin typeface="Cambria Math" panose="02040503050406030204" pitchFamily="18" charset="0"/>
                                  </a:rPr>
                                  <m:t>𝟓𝟕𝟏𝟔</m:t>
                                </m:r>
                              </m:num>
                              <m:den>
                                <m:r>
                                  <a:rPr kumimoji="1" lang="en-US" altLang="ko-Kore-KR" sz="900" b="1" i="1">
                                    <a:latin typeface="Cambria Math" panose="02040503050406030204" pitchFamily="18" charset="0"/>
                                  </a:rPr>
                                  <m:t>𝟗𝟒𝟒</m:t>
                                </m:r>
                                <m:r>
                                  <a:rPr kumimoji="1" lang="en-US" altLang="ko-Kore-KR" sz="900" b="1" i="1">
                                    <a:latin typeface="Cambria Math" panose="02040503050406030204" pitchFamily="18" charset="0"/>
                                  </a:rPr>
                                  <m:t>.</m:t>
                                </m:r>
                                <m:r>
                                  <a:rPr kumimoji="1" lang="en-US" altLang="ko-Kore-KR" sz="900" b="1" i="1">
                                    <a:latin typeface="Cambria Math" panose="02040503050406030204" pitchFamily="18" charset="0"/>
                                  </a:rPr>
                                  <m:t>𝟏</m:t>
                                </m:r>
                              </m:den>
                            </m:f>
                          </m:e>
                        </m:rad>
                        <m:r>
                          <a:rPr kumimoji="1" lang="en-US" altLang="ko-Kore-KR" sz="900" b="1" i="1">
                            <a:latin typeface="Cambria Math" panose="02040503050406030204" pitchFamily="18" charset="0"/>
                          </a:rPr>
                          <m:t>=</m:t>
                        </m:r>
                        <m:r>
                          <m:rPr>
                            <m:nor/>
                          </m:rPr>
                          <a:rPr lang="en-US" altLang="ko-Kore-KR" sz="900" b="1"/>
                          <m:t>0.06151</m:t>
                        </m:r>
                      </m:oMath>
                    </m:oMathPara>
                  </a14:m>
                  <a:endParaRPr kumimoji="1" lang="ko-Kore-KR" altLang="en-US" sz="900" b="1" dirty="0"/>
                </a:p>
              </p:txBody>
            </p:sp>
          </mc:Choice>
          <mc:Fallback xmlns="">
            <p:sp>
              <p:nvSpPr>
                <p:cNvPr id="23" name="TextBox 22">
                  <a:extLst>
                    <a:ext uri="{FF2B5EF4-FFF2-40B4-BE49-F238E27FC236}">
                      <a16:creationId xmlns:a16="http://schemas.microsoft.com/office/drawing/2014/main" id="{9F269F9E-B74F-3F48-A514-05694B5762E4}"/>
                    </a:ext>
                  </a:extLst>
                </p:cNvPr>
                <p:cNvSpPr txBox="1">
                  <a:spLocks noRot="1" noChangeAspect="1" noMove="1" noResize="1" noEditPoints="1" noAdjustHandles="1" noChangeArrowheads="1" noChangeShapeType="1" noTextEdit="1"/>
                </p:cNvSpPr>
                <p:nvPr/>
              </p:nvSpPr>
              <p:spPr>
                <a:xfrm>
                  <a:off x="9044116" y="5468991"/>
                  <a:ext cx="2262073" cy="498940"/>
                </a:xfrm>
                <a:prstGeom prst="rect">
                  <a:avLst/>
                </a:prstGeom>
                <a:blipFill>
                  <a:blip r:embed="rId11"/>
                  <a:stretch>
                    <a:fillRect t="-46774" b="-91935"/>
                  </a:stretch>
                </a:blipFill>
              </p:spPr>
              <p:txBody>
                <a:bodyPr/>
                <a:lstStyle/>
                <a:p>
                  <a:r>
                    <a:rPr lang="ko-KR" altLang="en-US">
                      <a:noFill/>
                    </a:rPr>
                    <a:t> </a:t>
                  </a:r>
                </a:p>
              </p:txBody>
            </p:sp>
          </mc:Fallback>
        </mc:AlternateContent>
      </p:grpSp>
      <p:sp>
        <p:nvSpPr>
          <p:cNvPr id="26" name="TextBox 25">
            <a:extLst>
              <a:ext uri="{FF2B5EF4-FFF2-40B4-BE49-F238E27FC236}">
                <a16:creationId xmlns:a16="http://schemas.microsoft.com/office/drawing/2014/main" id="{2488117E-8001-EC41-B333-38AB36010F4A}"/>
              </a:ext>
            </a:extLst>
          </p:cNvPr>
          <p:cNvSpPr txBox="1"/>
          <p:nvPr/>
        </p:nvSpPr>
        <p:spPr>
          <a:xfrm>
            <a:off x="5812135" y="3146395"/>
            <a:ext cx="846644" cy="219291"/>
          </a:xfrm>
          <a:prstGeom prst="rect">
            <a:avLst/>
          </a:prstGeom>
          <a:noFill/>
        </p:spPr>
        <p:txBody>
          <a:bodyPr wrap="square">
            <a:spAutoFit/>
          </a:bodyPr>
          <a:lstStyle/>
          <a:p>
            <a:pPr algn="r" fontAlgn="ctr"/>
            <a:r>
              <a:rPr lang="en-US" altLang="ko-Kore-KR" sz="825" b="1" dirty="0">
                <a:solidFill>
                  <a:schemeClr val="accent2"/>
                </a:solidFill>
              </a:rPr>
              <a:t>E</a:t>
            </a:r>
            <a:r>
              <a:rPr lang="en-US" altLang="ko-Kore-KR" sz="825" b="1" baseline="-25000" dirty="0">
                <a:solidFill>
                  <a:schemeClr val="accent2"/>
                </a:solidFill>
              </a:rPr>
              <a:t>C</a:t>
            </a:r>
            <a:r>
              <a:rPr lang="en-US" altLang="ko-Kore-KR" sz="825" b="1" dirty="0">
                <a:solidFill>
                  <a:schemeClr val="accent2"/>
                </a:solidFill>
              </a:rPr>
              <a:t> = 1.400381</a:t>
            </a:r>
            <a:endParaRPr lang="en-US" altLang="ko-Kore-KR" sz="825" b="1" dirty="0">
              <a:solidFill>
                <a:schemeClr val="accent2"/>
              </a:solidFill>
              <a:latin typeface="맑은 고딕" panose="020B0503020000020004" pitchFamily="34" charset="-127"/>
              <a:ea typeface="맑은 고딕" panose="020B0503020000020004" pitchFamily="34" charset="-127"/>
            </a:endParaRPr>
          </a:p>
        </p:txBody>
      </p:sp>
      <p:sp>
        <p:nvSpPr>
          <p:cNvPr id="27" name="TextBox 26">
            <a:extLst>
              <a:ext uri="{FF2B5EF4-FFF2-40B4-BE49-F238E27FC236}">
                <a16:creationId xmlns:a16="http://schemas.microsoft.com/office/drawing/2014/main" id="{26D974A1-9361-4746-9559-56BB33D8EF1B}"/>
              </a:ext>
            </a:extLst>
          </p:cNvPr>
          <p:cNvSpPr txBox="1"/>
          <p:nvPr/>
        </p:nvSpPr>
        <p:spPr>
          <a:xfrm>
            <a:off x="6166977" y="3614256"/>
            <a:ext cx="829073" cy="219291"/>
          </a:xfrm>
          <a:prstGeom prst="rect">
            <a:avLst/>
          </a:prstGeom>
          <a:noFill/>
        </p:spPr>
        <p:txBody>
          <a:bodyPr wrap="none" rtlCol="0">
            <a:spAutoFit/>
          </a:bodyPr>
          <a:lstStyle/>
          <a:p>
            <a:r>
              <a:rPr kumimoji="1" lang="en-US" altLang="ko-Kore-KR" sz="825" b="1" dirty="0">
                <a:solidFill>
                  <a:schemeClr val="accent2"/>
                </a:solidFill>
              </a:rPr>
              <a:t>E</a:t>
            </a:r>
            <a:r>
              <a:rPr kumimoji="1" lang="en-US" altLang="ko-Kore-KR" sz="825" b="1" baseline="-25000" dirty="0">
                <a:solidFill>
                  <a:schemeClr val="accent2"/>
                </a:solidFill>
              </a:rPr>
              <a:t>J </a:t>
            </a:r>
            <a:r>
              <a:rPr kumimoji="1" lang="en-US" altLang="ko-Kore-KR" sz="825" b="1" dirty="0">
                <a:solidFill>
                  <a:schemeClr val="accent2"/>
                </a:solidFill>
              </a:rPr>
              <a:t>= -1.674399</a:t>
            </a:r>
            <a:endParaRPr kumimoji="1" lang="ko-Kore-KR" altLang="en-US" sz="825" b="1" dirty="0">
              <a:solidFill>
                <a:schemeClr val="accent2"/>
              </a:solidFill>
            </a:endParaRPr>
          </a:p>
        </p:txBody>
      </p:sp>
      <p:sp>
        <p:nvSpPr>
          <p:cNvPr id="30" name="액자 29">
            <a:extLst>
              <a:ext uri="{FF2B5EF4-FFF2-40B4-BE49-F238E27FC236}">
                <a16:creationId xmlns:a16="http://schemas.microsoft.com/office/drawing/2014/main" id="{8D2804AC-F6B6-2948-9C2C-14D7A5EEDECC}"/>
              </a:ext>
            </a:extLst>
          </p:cNvPr>
          <p:cNvSpPr/>
          <p:nvPr/>
        </p:nvSpPr>
        <p:spPr>
          <a:xfrm>
            <a:off x="3422142" y="4779713"/>
            <a:ext cx="654452" cy="216070"/>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28" name="제목 1">
            <a:extLst>
              <a:ext uri="{FF2B5EF4-FFF2-40B4-BE49-F238E27FC236}">
                <a16:creationId xmlns:a16="http://schemas.microsoft.com/office/drawing/2014/main" id="{EEECF9D9-C9EC-43D6-B20F-5795C6EE3660}"/>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9" name="직사각형 28">
            <a:extLst>
              <a:ext uri="{FF2B5EF4-FFF2-40B4-BE49-F238E27FC236}">
                <a16:creationId xmlns:a16="http://schemas.microsoft.com/office/drawing/2014/main" id="{88CABC4A-7BE9-4EF7-AF7E-B8B5F7FF162A}"/>
              </a:ext>
            </a:extLst>
          </p:cNvPr>
          <p:cNvSpPr/>
          <p:nvPr/>
        </p:nvSpPr>
        <p:spPr>
          <a:xfrm>
            <a:off x="2627784" y="307725"/>
            <a:ext cx="3888432" cy="369332"/>
          </a:xfrm>
          <a:prstGeom prst="rect">
            <a:avLst/>
          </a:prstGeom>
        </p:spPr>
        <p:txBody>
          <a:bodyPr wrap="square">
            <a:spAutoFit/>
          </a:bodyPr>
          <a:lstStyle/>
          <a:p>
            <a:r>
              <a:rPr lang="en-US" altLang="ko-KR" dirty="0"/>
              <a:t>Regression Analysis : </a:t>
            </a:r>
            <a:r>
              <a:rPr lang="ko-KR" altLang="en-US" dirty="0"/>
              <a:t>실습 사례</a:t>
            </a:r>
          </a:p>
        </p:txBody>
      </p:sp>
      <p:sp>
        <p:nvSpPr>
          <p:cNvPr id="31" name="TextBox 30">
            <a:extLst>
              <a:ext uri="{FF2B5EF4-FFF2-40B4-BE49-F238E27FC236}">
                <a16:creationId xmlns:a16="http://schemas.microsoft.com/office/drawing/2014/main" id="{7E188B9A-7B50-42D2-B8E7-A298F1D043E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
        <p:nvSpPr>
          <p:cNvPr id="2" name="바닥글 개체 틀 1">
            <a:extLst>
              <a:ext uri="{FF2B5EF4-FFF2-40B4-BE49-F238E27FC236}">
                <a16:creationId xmlns:a16="http://schemas.microsoft.com/office/drawing/2014/main" id="{3B02E7A2-A140-48D7-9665-F737F47A13C4}"/>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20CE87F0-ADC2-454F-9DED-CC7047D46623}"/>
              </a:ext>
            </a:extLst>
          </p:cNvPr>
          <p:cNvSpPr>
            <a:spLocks noGrp="1"/>
          </p:cNvSpPr>
          <p:nvPr>
            <p:ph type="sldNum" sz="quarter" idx="12"/>
          </p:nvPr>
        </p:nvSpPr>
        <p:spPr/>
        <p:txBody>
          <a:bodyPr/>
          <a:lstStyle/>
          <a:p>
            <a:fld id="{DE77BB65-F969-4654-BF30-45C70C1BE112}" type="slidenum">
              <a:rPr lang="ko-KR" altLang="en-US" smtClean="0"/>
              <a:pPr/>
              <a:t>70</a:t>
            </a:fld>
            <a:endParaRPr lang="ko-KR" altLang="en-US"/>
          </a:p>
        </p:txBody>
      </p:sp>
    </p:spTree>
    <p:extLst>
      <p:ext uri="{BB962C8B-B14F-4D97-AF65-F5344CB8AC3E}">
        <p14:creationId xmlns:p14="http://schemas.microsoft.com/office/powerpoint/2010/main" val="1302970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89073805-3DCC-1A4B-B203-B616E73D1D16}"/>
              </a:ext>
            </a:extLst>
          </p:cNvPr>
          <p:cNvGraphicFramePr>
            <a:graphicFrameLocks noGrp="1"/>
          </p:cNvGraphicFramePr>
          <p:nvPr>
            <p:extLst>
              <p:ext uri="{D42A27DB-BD31-4B8C-83A1-F6EECF244321}">
                <p14:modId xmlns:p14="http://schemas.microsoft.com/office/powerpoint/2010/main" val="2857498945"/>
              </p:ext>
            </p:extLst>
          </p:nvPr>
        </p:nvGraphicFramePr>
        <p:xfrm>
          <a:off x="435404" y="2223460"/>
          <a:ext cx="4088825" cy="3564581"/>
        </p:xfrm>
        <a:graphic>
          <a:graphicData uri="http://schemas.openxmlformats.org/drawingml/2006/table">
            <a:tbl>
              <a:tblPr firstRow="1" bandRow="1">
                <a:tableStyleId>{5C22544A-7EE6-4342-B048-85BDC9FD1C3A}</a:tableStyleId>
              </a:tblPr>
              <a:tblGrid>
                <a:gridCol w="398987">
                  <a:extLst>
                    <a:ext uri="{9D8B030D-6E8A-4147-A177-3AD203B41FA5}">
                      <a16:colId xmlns:a16="http://schemas.microsoft.com/office/drawing/2014/main" val="630177809"/>
                    </a:ext>
                  </a:extLst>
                </a:gridCol>
                <a:gridCol w="614973">
                  <a:extLst>
                    <a:ext uri="{9D8B030D-6E8A-4147-A177-3AD203B41FA5}">
                      <a16:colId xmlns:a16="http://schemas.microsoft.com/office/drawing/2014/main" val="4007787095"/>
                    </a:ext>
                  </a:extLst>
                </a:gridCol>
                <a:gridCol w="614973">
                  <a:extLst>
                    <a:ext uri="{9D8B030D-6E8A-4147-A177-3AD203B41FA5}">
                      <a16:colId xmlns:a16="http://schemas.microsoft.com/office/drawing/2014/main" val="2094819766"/>
                    </a:ext>
                  </a:extLst>
                </a:gridCol>
                <a:gridCol w="614973">
                  <a:extLst>
                    <a:ext uri="{9D8B030D-6E8A-4147-A177-3AD203B41FA5}">
                      <a16:colId xmlns:a16="http://schemas.microsoft.com/office/drawing/2014/main" val="4226287547"/>
                    </a:ext>
                  </a:extLst>
                </a:gridCol>
                <a:gridCol w="614973">
                  <a:extLst>
                    <a:ext uri="{9D8B030D-6E8A-4147-A177-3AD203B41FA5}">
                      <a16:colId xmlns:a16="http://schemas.microsoft.com/office/drawing/2014/main" val="3551196118"/>
                    </a:ext>
                  </a:extLst>
                </a:gridCol>
                <a:gridCol w="557637">
                  <a:extLst>
                    <a:ext uri="{9D8B030D-6E8A-4147-A177-3AD203B41FA5}">
                      <a16:colId xmlns:a16="http://schemas.microsoft.com/office/drawing/2014/main" val="1515007124"/>
                    </a:ext>
                  </a:extLst>
                </a:gridCol>
                <a:gridCol w="672309">
                  <a:extLst>
                    <a:ext uri="{9D8B030D-6E8A-4147-A177-3AD203B41FA5}">
                      <a16:colId xmlns:a16="http://schemas.microsoft.com/office/drawing/2014/main" val="2590836983"/>
                    </a:ext>
                  </a:extLst>
                </a:gridCol>
              </a:tblGrid>
              <a:tr h="571500">
                <a:tc>
                  <a:txBody>
                    <a:bodyPr/>
                    <a:lstStyle/>
                    <a:p>
                      <a:pPr algn="ctr"/>
                      <a:endParaRPr lang="ko-Kore-KR" altLang="en-US" sz="1100" dirty="0">
                        <a:latin typeface="+mj-ea"/>
                        <a:ea typeface="+mj-ea"/>
                      </a:endParaRPr>
                    </a:p>
                  </a:txBody>
                  <a:tcPr marL="68580" marR="68580" marT="34290" marB="34290"/>
                </a:tc>
                <a:tc>
                  <a:txBody>
                    <a:bodyPr/>
                    <a:lstStyle/>
                    <a:p>
                      <a:pPr algn="ctr"/>
                      <a:r>
                        <a:rPr lang="en-US" altLang="ko-Kore-KR" sz="800" dirty="0">
                          <a:latin typeface="+mj-ea"/>
                          <a:ea typeface="+mj-ea"/>
                        </a:rPr>
                        <a:t>Y (target) </a:t>
                      </a:r>
                    </a:p>
                    <a:p>
                      <a:pPr algn="ctr"/>
                      <a:r>
                        <a:rPr lang="ko-Kore-KR" altLang="en-US" sz="800" dirty="0">
                          <a:latin typeface="+mj-ea"/>
                          <a:ea typeface="+mj-ea"/>
                        </a:rPr>
                        <a:t>근무평점</a:t>
                      </a:r>
                    </a:p>
                  </a:txBody>
                  <a:tcPr marL="68580" marR="68580" marT="34290" marB="34290"/>
                </a:tc>
                <a:tc>
                  <a:txBody>
                    <a:bodyPr/>
                    <a:lstStyle/>
                    <a:p>
                      <a:pPr algn="ctr"/>
                      <a:r>
                        <a:rPr lang="en-US" altLang="ko-Kore-KR" sz="800" dirty="0">
                          <a:latin typeface="+mj-ea"/>
                          <a:ea typeface="+mj-ea"/>
                        </a:rPr>
                        <a:t>X</a:t>
                      </a:r>
                      <a:r>
                        <a:rPr lang="ko-KR" altLang="en-US" sz="800" dirty="0">
                          <a:latin typeface="+mj-ea"/>
                          <a:ea typeface="+mj-ea"/>
                        </a:rPr>
                        <a:t> </a:t>
                      </a:r>
                      <a:r>
                        <a:rPr lang="en-US" altLang="ko-KR" sz="800" dirty="0">
                          <a:latin typeface="+mj-ea"/>
                          <a:ea typeface="+mj-ea"/>
                        </a:rPr>
                        <a:t>(feature)</a:t>
                      </a:r>
                    </a:p>
                    <a:p>
                      <a:pPr algn="ctr"/>
                      <a:r>
                        <a:rPr lang="ko-KR" altLang="en-US" sz="800" dirty="0">
                          <a:latin typeface="+mj-ea"/>
                          <a:ea typeface="+mj-ea"/>
                        </a:rPr>
                        <a:t>연 검거 건수</a:t>
                      </a:r>
                      <a:endParaRPr lang="ko-Kore-KR" altLang="en-US" sz="800" dirty="0">
                        <a:latin typeface="+mj-ea"/>
                        <a:ea typeface="+mj-ea"/>
                      </a:endParaRPr>
                    </a:p>
                  </a:txBody>
                  <a:tcPr marL="68580" marR="68580" marT="34290" marB="34290"/>
                </a:tc>
                <a:tc>
                  <a:txBody>
                    <a:bodyPr/>
                    <a:lstStyle/>
                    <a:p>
                      <a:pPr algn="ctr"/>
                      <a:r>
                        <a:rPr lang="ko-KR" altLang="en-US" sz="800" dirty="0">
                          <a:latin typeface="+mj-ea"/>
                          <a:ea typeface="+mj-ea"/>
                        </a:rPr>
                        <a:t>편차</a:t>
                      </a:r>
                      <a:endParaRPr lang="en-US" altLang="ko-KR" sz="800" dirty="0">
                        <a:latin typeface="+mj-ea"/>
                        <a:ea typeface="+mj-ea"/>
                      </a:endParaRPr>
                    </a:p>
                    <a:p>
                      <a:pPr algn="ctr"/>
                      <a:r>
                        <a:rPr lang="en-US" altLang="ko-KR" sz="800" dirty="0">
                          <a:latin typeface="+mj-ea"/>
                          <a:ea typeface="+mj-ea"/>
                        </a:rPr>
                        <a:t>x</a:t>
                      </a:r>
                      <a:r>
                        <a:rPr lang="en-US" altLang="ko-Kore-KR" sz="800" dirty="0">
                          <a:latin typeface="+mj-ea"/>
                          <a:ea typeface="+mj-ea"/>
                        </a:rPr>
                        <a:t> * y</a:t>
                      </a:r>
                      <a:endParaRPr lang="ko-Kore-KR" altLang="en-US" sz="800" dirty="0">
                        <a:latin typeface="+mj-ea"/>
                        <a:ea typeface="+mj-ea"/>
                      </a:endParaRPr>
                    </a:p>
                  </a:txBody>
                  <a:tcPr marL="68580" marR="68580" marT="34290" marB="34290"/>
                </a:tc>
                <a:tc>
                  <a:txBody>
                    <a:bodyPr/>
                    <a:lstStyle/>
                    <a:p>
                      <a:pPr algn="ctr"/>
                      <a:r>
                        <a:rPr lang="ko-KR" altLang="en-US" sz="800" dirty="0">
                          <a:latin typeface="+mj-ea"/>
                          <a:ea typeface="+mj-ea"/>
                        </a:rPr>
                        <a:t>편차</a:t>
                      </a:r>
                      <a:endParaRPr lang="en-US" altLang="ko-KR" sz="800" dirty="0">
                        <a:latin typeface="+mj-ea"/>
                        <a:ea typeface="+mj-ea"/>
                      </a:endParaRPr>
                    </a:p>
                    <a:p>
                      <a:pPr algn="ctr"/>
                      <a:r>
                        <a:rPr lang="en-US" altLang="ko-Kore-KR" sz="800" dirty="0">
                          <a:latin typeface="+mj-ea"/>
                          <a:ea typeface="+mj-ea"/>
                        </a:rPr>
                        <a:t>x</a:t>
                      </a:r>
                      <a:r>
                        <a:rPr lang="en-US" altLang="ko-Kore-KR" sz="800" baseline="30000" dirty="0">
                          <a:latin typeface="+mj-ea"/>
                          <a:ea typeface="+mj-ea"/>
                        </a:rPr>
                        <a:t>2</a:t>
                      </a:r>
                      <a:endParaRPr lang="en-US" altLang="ko-Kore-KR" sz="800" dirty="0">
                        <a:latin typeface="+mj-ea"/>
                        <a:ea typeface="+mj-ea"/>
                      </a:endParaRPr>
                    </a:p>
                  </a:txBody>
                  <a:tcPr marL="68580" marR="68580" marT="34290" marB="34290"/>
                </a:tc>
                <a:tc>
                  <a:txBody>
                    <a:bodyPr/>
                    <a:lstStyle/>
                    <a:p>
                      <a:pPr algn="ctr"/>
                      <a:r>
                        <a:rPr lang="ko-Kore-KR" altLang="en-US" sz="800" dirty="0">
                          <a:latin typeface="+mj-ea"/>
                          <a:ea typeface="+mj-ea"/>
                        </a:rPr>
                        <a:t>잔차</a:t>
                      </a:r>
                      <a:endParaRPr lang="en-US" altLang="ko-Kore-KR" sz="800" dirty="0">
                        <a:latin typeface="+mj-ea"/>
                        <a:ea typeface="+mj-ea"/>
                      </a:endParaRPr>
                    </a:p>
                    <a:p>
                      <a:pPr algn="ctr"/>
                      <a:r>
                        <a:rPr lang="en-US" altLang="ko-Kore-KR" sz="800" dirty="0">
                          <a:latin typeface="+mj-ea"/>
                          <a:ea typeface="+mj-ea"/>
                        </a:rPr>
                        <a:t>e</a:t>
                      </a:r>
                    </a:p>
                  </a:txBody>
                  <a:tcPr marL="68580" marR="68580" marT="34290" marB="34290"/>
                </a:tc>
                <a:tc>
                  <a:txBody>
                    <a:bodyPr/>
                    <a:lstStyle/>
                    <a:p>
                      <a:pPr algn="ctr"/>
                      <a:r>
                        <a:rPr lang="ko-Kore-KR" altLang="en-US" sz="800" dirty="0">
                          <a:latin typeface="+mj-ea"/>
                          <a:ea typeface="+mj-ea"/>
                        </a:rPr>
                        <a:t>잔차의</a:t>
                      </a:r>
                      <a:r>
                        <a:rPr lang="ko-KR" altLang="en-US" sz="800" dirty="0">
                          <a:latin typeface="+mj-ea"/>
                          <a:ea typeface="+mj-ea"/>
                        </a:rPr>
                        <a:t> 제곱</a:t>
                      </a:r>
                      <a:endParaRPr lang="en-US" altLang="ko-Kore-KR" sz="800" dirty="0">
                        <a:latin typeface="+mj-ea"/>
                        <a:ea typeface="+mj-ea"/>
                      </a:endParaRPr>
                    </a:p>
                    <a:p>
                      <a:pPr algn="ctr"/>
                      <a:r>
                        <a:rPr lang="en-US" altLang="ko-Kore-KR" sz="800" dirty="0">
                          <a:latin typeface="+mj-ea"/>
                          <a:ea typeface="+mj-ea"/>
                        </a:rPr>
                        <a:t>e</a:t>
                      </a:r>
                      <a:r>
                        <a:rPr lang="en-US" altLang="ko-KR" sz="800" baseline="30000" dirty="0">
                          <a:latin typeface="+mj-ea"/>
                          <a:ea typeface="+mj-ea"/>
                        </a:rPr>
                        <a:t>2</a:t>
                      </a:r>
                      <a:endParaRPr lang="en-US" altLang="ko-Kore-KR" sz="800" dirty="0">
                        <a:latin typeface="+mj-ea"/>
                        <a:ea typeface="+mj-ea"/>
                      </a:endParaRPr>
                    </a:p>
                  </a:txBody>
                  <a:tcPr marL="68580" marR="68580" marT="34290" marB="34290"/>
                </a:tc>
                <a:extLst>
                  <a:ext uri="{0D108BD9-81ED-4DB2-BD59-A6C34878D82A}">
                    <a16:rowId xmlns:a16="http://schemas.microsoft.com/office/drawing/2014/main" val="2016185889"/>
                  </a:ext>
                </a:extLst>
              </a:tr>
              <a:tr h="211153">
                <a:tc>
                  <a:txBody>
                    <a:bodyPr/>
                    <a:lstStyle/>
                    <a:p>
                      <a:pPr algn="ctr"/>
                      <a:r>
                        <a:rPr lang="en-US" altLang="ko-Kore-KR" sz="800" dirty="0">
                          <a:latin typeface="+mj-ea"/>
                          <a:ea typeface="+mj-ea"/>
                        </a:rPr>
                        <a:t>A</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10</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32</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37.83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94.09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2.105074</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4.43133655</a:t>
                      </a:r>
                    </a:p>
                  </a:txBody>
                  <a:tcPr marL="7144" marR="7144" marT="7144" marB="0" anchor="ctr"/>
                </a:tc>
                <a:extLst>
                  <a:ext uri="{0D108BD9-81ED-4DB2-BD59-A6C34878D82A}">
                    <a16:rowId xmlns:a16="http://schemas.microsoft.com/office/drawing/2014/main" val="733142790"/>
                  </a:ext>
                </a:extLst>
              </a:tr>
              <a:tr h="211153">
                <a:tc>
                  <a:txBody>
                    <a:bodyPr/>
                    <a:lstStyle/>
                    <a:p>
                      <a:pPr algn="ctr"/>
                      <a:r>
                        <a:rPr lang="en-US" altLang="ko-Kore-KR" sz="800" dirty="0">
                          <a:latin typeface="+mj-ea"/>
                          <a:ea typeface="+mj-ea"/>
                        </a:rPr>
                        <a:t>B</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7</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18</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-3.87</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18.49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1.695689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2.87536118</a:t>
                      </a:r>
                    </a:p>
                  </a:txBody>
                  <a:tcPr marL="7144" marR="7144" marT="7144" marB="0" anchor="ctr"/>
                </a:tc>
                <a:extLst>
                  <a:ext uri="{0D108BD9-81ED-4DB2-BD59-A6C34878D82A}">
                    <a16:rowId xmlns:a16="http://schemas.microsoft.com/office/drawing/2014/main" val="2174625887"/>
                  </a:ext>
                </a:extLst>
              </a:tr>
              <a:tr h="211153">
                <a:tc>
                  <a:txBody>
                    <a:bodyPr/>
                    <a:lstStyle/>
                    <a:p>
                      <a:pPr algn="ctr"/>
                      <a:r>
                        <a:rPr lang="en-US" altLang="ko-Kore-KR" sz="800" dirty="0">
                          <a:latin typeface="+mj-ea"/>
                          <a:ea typeface="+mj-ea"/>
                        </a:rPr>
                        <a:t>C</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8</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25</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5.13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7.29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1.400381</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1.96106695</a:t>
                      </a:r>
                    </a:p>
                  </a:txBody>
                  <a:tcPr marL="7144" marR="7144" marT="7144" marB="0" anchor="ctr"/>
                </a:tc>
                <a:extLst>
                  <a:ext uri="{0D108BD9-81ED-4DB2-BD59-A6C34878D82A}">
                    <a16:rowId xmlns:a16="http://schemas.microsoft.com/office/drawing/2014/main" val="3232357576"/>
                  </a:ext>
                </a:extLst>
              </a:tr>
              <a:tr h="211153">
                <a:tc>
                  <a:txBody>
                    <a:bodyPr/>
                    <a:lstStyle/>
                    <a:p>
                      <a:pPr algn="ctr"/>
                      <a:r>
                        <a:rPr lang="en-US" altLang="ko-Kore-KR" sz="800" dirty="0">
                          <a:latin typeface="+mj-ea"/>
                          <a:ea typeface="+mj-ea"/>
                        </a:rPr>
                        <a:t>D</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5</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13</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10.23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86.49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0.620909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0.38552799</a:t>
                      </a:r>
                    </a:p>
                  </a:txBody>
                  <a:tcPr marL="7144" marR="7144" marT="7144" marB="0" anchor="ctr"/>
                </a:tc>
                <a:extLst>
                  <a:ext uri="{0D108BD9-81ED-4DB2-BD59-A6C34878D82A}">
                    <a16:rowId xmlns:a16="http://schemas.microsoft.com/office/drawing/2014/main" val="1068390707"/>
                  </a:ext>
                </a:extLst>
              </a:tr>
              <a:tr h="211153">
                <a:tc>
                  <a:txBody>
                    <a:bodyPr/>
                    <a:lstStyle/>
                    <a:p>
                      <a:pPr algn="ctr"/>
                      <a:r>
                        <a:rPr lang="en-US" altLang="ko-Kore-KR" sz="800" dirty="0">
                          <a:latin typeface="+mj-ea"/>
                          <a:ea typeface="+mj-ea"/>
                        </a:rPr>
                        <a:t>E</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9</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29</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19.43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44.89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1.660205</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2.75628064</a:t>
                      </a:r>
                    </a:p>
                  </a:txBody>
                  <a:tcPr marL="7144" marR="7144" marT="7144" marB="0" anchor="ctr"/>
                </a:tc>
                <a:extLst>
                  <a:ext uri="{0D108BD9-81ED-4DB2-BD59-A6C34878D82A}">
                    <a16:rowId xmlns:a16="http://schemas.microsoft.com/office/drawing/2014/main" val="3527088761"/>
                  </a:ext>
                </a:extLst>
              </a:tr>
              <a:tr h="208261">
                <a:tc>
                  <a:txBody>
                    <a:bodyPr/>
                    <a:lstStyle/>
                    <a:p>
                      <a:pPr algn="ctr"/>
                      <a:r>
                        <a:rPr lang="en-US" altLang="ko-Kore-KR" sz="800" dirty="0">
                          <a:latin typeface="+mj-ea"/>
                          <a:ea typeface="+mj-ea"/>
                        </a:rPr>
                        <a:t>F</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6</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21</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0.13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1.69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0.140557</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0.01975627</a:t>
                      </a:r>
                    </a:p>
                  </a:txBody>
                  <a:tcPr marL="7144" marR="7144" marT="7144" marB="0" anchor="ctr"/>
                </a:tc>
                <a:extLst>
                  <a:ext uri="{0D108BD9-81ED-4DB2-BD59-A6C34878D82A}">
                    <a16:rowId xmlns:a16="http://schemas.microsoft.com/office/drawing/2014/main" val="2356356019"/>
                  </a:ext>
                </a:extLst>
              </a:tr>
              <a:tr h="211153">
                <a:tc>
                  <a:txBody>
                    <a:bodyPr/>
                    <a:lstStyle/>
                    <a:p>
                      <a:pPr algn="ctr"/>
                      <a:r>
                        <a:rPr lang="en-US" altLang="ko-Kore-KR" sz="800" dirty="0">
                          <a:latin typeface="+mj-ea"/>
                          <a:ea typeface="+mj-ea"/>
                        </a:rPr>
                        <a:t>G</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10</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50.43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151.29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-1.823959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3.32682643</a:t>
                      </a:r>
                    </a:p>
                  </a:txBody>
                  <a:tcPr marL="7144" marR="7144" marT="7144" marB="0" anchor="ctr"/>
                </a:tc>
                <a:extLst>
                  <a:ext uri="{0D108BD9-81ED-4DB2-BD59-A6C34878D82A}">
                    <a16:rowId xmlns:a16="http://schemas.microsoft.com/office/drawing/2014/main" val="479230688"/>
                  </a:ext>
                </a:extLst>
              </a:tr>
              <a:tr h="211153">
                <a:tc>
                  <a:txBody>
                    <a:bodyPr/>
                    <a:lstStyle/>
                    <a:p>
                      <a:pPr algn="ctr"/>
                      <a:r>
                        <a:rPr lang="en-US" altLang="ko-Kore-KR" sz="800" dirty="0">
                          <a:latin typeface="+mj-ea"/>
                          <a:ea typeface="+mj-ea"/>
                        </a:rPr>
                        <a:t>H</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7</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43</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18.63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428.49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-2.93041</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8.58730277</a:t>
                      </a:r>
                    </a:p>
                  </a:txBody>
                  <a:tcPr marL="7144" marR="7144" marT="7144" marB="0" anchor="ctr"/>
                </a:tc>
                <a:extLst>
                  <a:ext uri="{0D108BD9-81ED-4DB2-BD59-A6C34878D82A}">
                    <a16:rowId xmlns:a16="http://schemas.microsoft.com/office/drawing/2014/main" val="4242637012"/>
                  </a:ext>
                </a:extLst>
              </a:tr>
              <a:tr h="211153">
                <a:tc>
                  <a:txBody>
                    <a:bodyPr/>
                    <a:lstStyle/>
                    <a:p>
                      <a:pPr algn="ctr"/>
                      <a:r>
                        <a:rPr lang="en-US" altLang="ko-Kore-KR" sz="800" dirty="0">
                          <a:latin typeface="+mj-ea"/>
                          <a:ea typeface="+mj-ea"/>
                        </a:rPr>
                        <a:t>I</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3</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12</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31.93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106.09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-1.194047</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1.42574824</a:t>
                      </a:r>
                    </a:p>
                  </a:txBody>
                  <a:tcPr marL="7144" marR="7144" marT="7144" marB="0" anchor="ctr"/>
                </a:tc>
                <a:extLst>
                  <a:ext uri="{0D108BD9-81ED-4DB2-BD59-A6C34878D82A}">
                    <a16:rowId xmlns:a16="http://schemas.microsoft.com/office/drawing/2014/main" val="2857895460"/>
                  </a:ext>
                </a:extLst>
              </a:tr>
              <a:tr h="211153">
                <a:tc>
                  <a:txBody>
                    <a:bodyPr/>
                    <a:lstStyle/>
                    <a:p>
                      <a:pPr algn="ctr"/>
                      <a:r>
                        <a:rPr lang="en-US" altLang="ko-Kore-KR" sz="800" dirty="0">
                          <a:latin typeface="+mj-ea"/>
                          <a:ea typeface="+mj-ea"/>
                        </a:rPr>
                        <a:t>J</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4</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20</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4.83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5.29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-1.674399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2.80361201</a:t>
                      </a:r>
                    </a:p>
                  </a:txBody>
                  <a:tcPr marL="7144" marR="7144" marT="7144" marB="0" anchor="ctr"/>
                </a:tc>
                <a:extLst>
                  <a:ext uri="{0D108BD9-81ED-4DB2-BD59-A6C34878D82A}">
                    <a16:rowId xmlns:a16="http://schemas.microsoft.com/office/drawing/2014/main" val="1599577211"/>
                  </a:ext>
                </a:extLst>
              </a:tr>
              <a:tr h="211153">
                <a:tc>
                  <a:txBody>
                    <a:bodyPr/>
                    <a:lstStyle/>
                    <a:p>
                      <a:pPr algn="ctr"/>
                      <a:r>
                        <a:rPr lang="ko-Kore-KR" altLang="en-US" sz="800" dirty="0">
                          <a:latin typeface="+mj-ea"/>
                          <a:ea typeface="+mj-ea"/>
                        </a:rPr>
                        <a:t>합</a:t>
                      </a:r>
                    </a:p>
                  </a:txBody>
                  <a:tcPr marL="68580" marR="68580" marT="34290" marB="34290" anchor="ctr"/>
                </a:tc>
                <a:tc>
                  <a:txBody>
                    <a:bodyPr/>
                    <a:lstStyle/>
                    <a:p>
                      <a:pPr algn="ctr"/>
                      <a:r>
                        <a:rPr lang="en-US" altLang="ko-Kore-KR" sz="800" dirty="0">
                          <a:latin typeface="+mj-ea"/>
                          <a:ea typeface="+mj-ea"/>
                        </a:rPr>
                        <a:t>6</a:t>
                      </a:r>
                      <a:r>
                        <a:rPr lang="en-US" altLang="ko-KR" sz="800" dirty="0">
                          <a:latin typeface="+mj-ea"/>
                          <a:ea typeface="+mj-ea"/>
                        </a:rPr>
                        <a:t>1</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a:t>
                      </a:r>
                      <a:r>
                        <a:rPr lang="en-US" altLang="ko-KR" sz="800" dirty="0">
                          <a:latin typeface="+mj-ea"/>
                          <a:ea typeface="+mj-ea"/>
                        </a:rPr>
                        <a:t>23</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tc>
                <a:tc>
                  <a:txBody>
                    <a:bodyPr/>
                    <a:lstStyle/>
                    <a:p>
                      <a:pPr algn="ctr" fontAlgn="ctr"/>
                      <a:r>
                        <a:rPr lang="en-US" altLang="ko-Kore-KR" sz="800" b="1" i="0" u="none" strike="noStrike" dirty="0">
                          <a:solidFill>
                            <a:schemeClr val="tx1"/>
                          </a:solidFill>
                          <a:effectLst/>
                          <a:latin typeface="맑은 고딕" panose="020B0503020000020004" pitchFamily="34" charset="-127"/>
                          <a:ea typeface="맑은 고딕" panose="020B0503020000020004" pitchFamily="34" charset="-127"/>
                        </a:rPr>
                        <a:t>28.572819</a:t>
                      </a:r>
                    </a:p>
                  </a:txBody>
                  <a:tcPr marL="7144" marR="7144" marT="7144" marB="0" anchor="ctr"/>
                </a:tc>
                <a:extLst>
                  <a:ext uri="{0D108BD9-81ED-4DB2-BD59-A6C34878D82A}">
                    <a16:rowId xmlns:a16="http://schemas.microsoft.com/office/drawing/2014/main" val="4193817879"/>
                  </a:ext>
                </a:extLst>
              </a:tr>
              <a:tr h="211153">
                <a:tc>
                  <a:txBody>
                    <a:bodyPr/>
                    <a:lstStyle/>
                    <a:p>
                      <a:pPr algn="ctr" fontAlgn="ctr"/>
                      <a:r>
                        <a:rPr lang="ko-KR" altLang="en-US" sz="800" b="0" i="0" u="none" strike="noStrike" dirty="0">
                          <a:solidFill>
                            <a:srgbClr val="000000"/>
                          </a:solidFill>
                          <a:effectLst/>
                          <a:latin typeface="+mj-ea"/>
                          <a:ea typeface="+mj-ea"/>
                        </a:rPr>
                        <a:t>평균</a:t>
                      </a:r>
                      <a:endParaRPr lang="en-US" altLang="ko-Kore-KR" sz="8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6.1</a:t>
                      </a: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22.3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2.8572819</a:t>
                      </a:r>
                    </a:p>
                  </a:txBody>
                  <a:tcPr marL="7144" marR="7144" marT="7144" marB="0" anchor="ctr"/>
                </a:tc>
                <a:extLst>
                  <a:ext uri="{0D108BD9-81ED-4DB2-BD59-A6C34878D82A}">
                    <a16:rowId xmlns:a16="http://schemas.microsoft.com/office/drawing/2014/main" val="2733498670"/>
                  </a:ext>
                </a:extLst>
              </a:tr>
              <a:tr h="211153">
                <a:tc>
                  <a:txBody>
                    <a:bodyPr/>
                    <a:lstStyle/>
                    <a:p>
                      <a:pPr algn="ctr" fontAlgn="ctr"/>
                      <a:r>
                        <a:rPr lang="ko-KR" altLang="en-US" sz="800" b="0" i="0" u="none" strike="noStrike" dirty="0">
                          <a:solidFill>
                            <a:srgbClr val="000000"/>
                          </a:solidFill>
                          <a:effectLst/>
                          <a:latin typeface="+mj-ea"/>
                          <a:ea typeface="+mj-ea"/>
                        </a:rPr>
                        <a:t>분산</a:t>
                      </a:r>
                      <a:endParaRPr lang="en-US" altLang="ko-Kore-KR" sz="8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6.76666667</a:t>
                      </a: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104.9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315.078222</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16376.5973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3.17475767</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5.83980853</a:t>
                      </a:r>
                    </a:p>
                  </a:txBody>
                  <a:tcPr marL="7144" marR="7144" marT="7144" marB="0" anchor="ctr"/>
                </a:tc>
                <a:extLst>
                  <a:ext uri="{0D108BD9-81ED-4DB2-BD59-A6C34878D82A}">
                    <a16:rowId xmlns:a16="http://schemas.microsoft.com/office/drawing/2014/main" val="3561213226"/>
                  </a:ext>
                </a:extLst>
              </a:tr>
              <a:tr h="247174">
                <a:tc>
                  <a:txBody>
                    <a:bodyPr/>
                    <a:lstStyle/>
                    <a:p>
                      <a:pPr algn="ctr" fontAlgn="ctr"/>
                      <a:r>
                        <a:rPr lang="ko-KR" altLang="en-US" sz="800" b="0" i="0" u="none" strike="noStrike" dirty="0">
                          <a:solidFill>
                            <a:srgbClr val="000000"/>
                          </a:solidFill>
                          <a:effectLst/>
                          <a:latin typeface="+mj-ea"/>
                          <a:ea typeface="+mj-ea"/>
                        </a:rPr>
                        <a:t>표준편차</a:t>
                      </a:r>
                      <a:endParaRPr lang="en-US" altLang="ko-Kore-KR" sz="8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2.60128174</a:t>
                      </a: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10.2420701</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17.7504429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127.97108</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1.78178497</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2.41656958</a:t>
                      </a:r>
                    </a:p>
                  </a:txBody>
                  <a:tcPr marL="7144" marR="7144" marT="7144" marB="0" anchor="ctr"/>
                </a:tc>
                <a:extLst>
                  <a:ext uri="{0D108BD9-81ED-4DB2-BD59-A6C34878D82A}">
                    <a16:rowId xmlns:a16="http://schemas.microsoft.com/office/drawing/2014/main" val="532766905"/>
                  </a:ext>
                </a:extLst>
              </a:tr>
            </a:tbl>
          </a:graphicData>
        </a:graphic>
      </p:graphicFrame>
      <p:pic>
        <p:nvPicPr>
          <p:cNvPr id="3" name="그림 2">
            <a:extLst>
              <a:ext uri="{FF2B5EF4-FFF2-40B4-BE49-F238E27FC236}">
                <a16:creationId xmlns:a16="http://schemas.microsoft.com/office/drawing/2014/main" id="{CF1D4CFA-C269-5946-9560-53259491D27B}"/>
              </a:ext>
            </a:extLst>
          </p:cNvPr>
          <p:cNvPicPr>
            <a:picLocks noChangeAspect="1"/>
          </p:cNvPicPr>
          <p:nvPr/>
        </p:nvPicPr>
        <p:blipFill>
          <a:blip r:embed="rId2"/>
          <a:stretch>
            <a:fillRect/>
          </a:stretch>
        </p:blipFill>
        <p:spPr>
          <a:xfrm>
            <a:off x="4676257" y="2128950"/>
            <a:ext cx="3823200" cy="2787750"/>
          </a:xfrm>
          <a:prstGeom prst="rect">
            <a:avLst/>
          </a:prstGeom>
        </p:spPr>
      </p:pic>
      <p:cxnSp>
        <p:nvCxnSpPr>
          <p:cNvPr id="6" name="직선 화살표 연결선 5">
            <a:extLst>
              <a:ext uri="{FF2B5EF4-FFF2-40B4-BE49-F238E27FC236}">
                <a16:creationId xmlns:a16="http://schemas.microsoft.com/office/drawing/2014/main" id="{078EB042-6674-BC40-9BD0-64A1C6677D37}"/>
              </a:ext>
            </a:extLst>
          </p:cNvPr>
          <p:cNvCxnSpPr>
            <a:cxnSpLocks/>
          </p:cNvCxnSpPr>
          <p:nvPr/>
        </p:nvCxnSpPr>
        <p:spPr>
          <a:xfrm>
            <a:off x="6166976" y="3524223"/>
            <a:ext cx="0" cy="37627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9C3D6928-7855-3942-BE68-AE0B85AAE9C8}"/>
              </a:ext>
            </a:extLst>
          </p:cNvPr>
          <p:cNvCxnSpPr>
            <a:cxnSpLocks/>
          </p:cNvCxnSpPr>
          <p:nvPr/>
        </p:nvCxnSpPr>
        <p:spPr>
          <a:xfrm>
            <a:off x="6631399" y="2957506"/>
            <a:ext cx="0" cy="30900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FD01569-C294-A846-92C2-E16BB210E04A}"/>
              </a:ext>
            </a:extLst>
          </p:cNvPr>
          <p:cNvSpPr txBox="1"/>
          <p:nvPr/>
        </p:nvSpPr>
        <p:spPr>
          <a:xfrm>
            <a:off x="6150731" y="3922151"/>
            <a:ext cx="646331" cy="230832"/>
          </a:xfrm>
          <a:prstGeom prst="rect">
            <a:avLst/>
          </a:prstGeom>
          <a:noFill/>
        </p:spPr>
        <p:txBody>
          <a:bodyPr wrap="none" rtlCol="0">
            <a:spAutoFit/>
          </a:bodyPr>
          <a:lstStyle/>
          <a:p>
            <a:r>
              <a:rPr kumimoji="1" lang="en-US" altLang="ko-Kore-KR" sz="900" b="1" dirty="0">
                <a:solidFill>
                  <a:schemeClr val="accent1"/>
                </a:solidFill>
              </a:rPr>
              <a:t>J</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(20,</a:t>
            </a:r>
            <a:r>
              <a:rPr kumimoji="1" lang="ko-KR" altLang="en-US" sz="900" b="1" dirty="0">
                <a:solidFill>
                  <a:schemeClr val="accent1"/>
                </a:solidFill>
              </a:rPr>
              <a:t> </a:t>
            </a:r>
            <a:r>
              <a:rPr kumimoji="1" lang="en-US" altLang="ko-KR" sz="900" b="1" dirty="0">
                <a:solidFill>
                  <a:schemeClr val="accent1"/>
                </a:solidFill>
              </a:rPr>
              <a:t>4)</a:t>
            </a:r>
            <a:endParaRPr kumimoji="1" lang="ko-Kore-KR" altLang="en-US" sz="900" b="1" dirty="0">
              <a:solidFill>
                <a:schemeClr val="accent1"/>
              </a:solidFill>
            </a:endParaRPr>
          </a:p>
        </p:txBody>
      </p:sp>
      <p:sp>
        <p:nvSpPr>
          <p:cNvPr id="9" name="TextBox 8">
            <a:extLst>
              <a:ext uri="{FF2B5EF4-FFF2-40B4-BE49-F238E27FC236}">
                <a16:creationId xmlns:a16="http://schemas.microsoft.com/office/drawing/2014/main" id="{AB15623E-92A4-6946-88DC-E98FF39CC6C2}"/>
              </a:ext>
            </a:extLst>
          </p:cNvPr>
          <p:cNvSpPr txBox="1"/>
          <p:nvPr/>
        </p:nvSpPr>
        <p:spPr>
          <a:xfrm>
            <a:off x="6070138" y="2742537"/>
            <a:ext cx="671979" cy="230832"/>
          </a:xfrm>
          <a:prstGeom prst="rect">
            <a:avLst/>
          </a:prstGeom>
          <a:noFill/>
        </p:spPr>
        <p:txBody>
          <a:bodyPr wrap="none" rtlCol="0">
            <a:spAutoFit/>
          </a:bodyPr>
          <a:lstStyle/>
          <a:p>
            <a:r>
              <a:rPr kumimoji="1" lang="en-US" altLang="ko-KR" sz="900" b="1" dirty="0">
                <a:solidFill>
                  <a:schemeClr val="accent1"/>
                </a:solidFill>
              </a:rPr>
              <a:t>C</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(25,</a:t>
            </a:r>
            <a:r>
              <a:rPr kumimoji="1" lang="ko-KR" altLang="en-US" sz="900" b="1" dirty="0">
                <a:solidFill>
                  <a:schemeClr val="accent1"/>
                </a:solidFill>
              </a:rPr>
              <a:t> </a:t>
            </a:r>
            <a:r>
              <a:rPr kumimoji="1" lang="en-US" altLang="ko-KR" sz="900" b="1" dirty="0">
                <a:solidFill>
                  <a:schemeClr val="accent1"/>
                </a:solidFill>
              </a:rPr>
              <a:t>8)</a:t>
            </a:r>
            <a:endParaRPr kumimoji="1" lang="ko-Kore-KR" altLang="en-US" sz="900" b="1" dirty="0">
              <a:solidFill>
                <a:schemeClr val="accent1"/>
              </a:solidFill>
            </a:endParaRPr>
          </a:p>
        </p:txBody>
      </p:sp>
      <p:sp>
        <p:nvSpPr>
          <p:cNvPr id="12" name="TextBox 11">
            <a:extLst>
              <a:ext uri="{FF2B5EF4-FFF2-40B4-BE49-F238E27FC236}">
                <a16:creationId xmlns:a16="http://schemas.microsoft.com/office/drawing/2014/main" id="{29383AC6-6722-4E46-B260-4299E473BB12}"/>
              </a:ext>
            </a:extLst>
          </p:cNvPr>
          <p:cNvSpPr txBox="1"/>
          <p:nvPr/>
        </p:nvSpPr>
        <p:spPr>
          <a:xfrm>
            <a:off x="5812135" y="3146395"/>
            <a:ext cx="846644" cy="219291"/>
          </a:xfrm>
          <a:prstGeom prst="rect">
            <a:avLst/>
          </a:prstGeom>
          <a:noFill/>
        </p:spPr>
        <p:txBody>
          <a:bodyPr wrap="square">
            <a:spAutoFit/>
          </a:bodyPr>
          <a:lstStyle/>
          <a:p>
            <a:pPr algn="r" fontAlgn="ctr"/>
            <a:r>
              <a:rPr lang="en-US" altLang="ko-Kore-KR" sz="825" b="1" dirty="0">
                <a:solidFill>
                  <a:schemeClr val="accent2"/>
                </a:solidFill>
              </a:rPr>
              <a:t>E</a:t>
            </a:r>
            <a:r>
              <a:rPr lang="en-US" altLang="ko-Kore-KR" sz="825" b="1" baseline="-25000" dirty="0">
                <a:solidFill>
                  <a:schemeClr val="accent2"/>
                </a:solidFill>
              </a:rPr>
              <a:t>C</a:t>
            </a:r>
            <a:r>
              <a:rPr lang="en-US" altLang="ko-Kore-KR" sz="825" b="1" dirty="0">
                <a:solidFill>
                  <a:schemeClr val="accent2"/>
                </a:solidFill>
              </a:rPr>
              <a:t> = 1.400381</a:t>
            </a:r>
            <a:endParaRPr lang="en-US" altLang="ko-Kore-KR" sz="825" b="1" dirty="0">
              <a:solidFill>
                <a:schemeClr val="accent2"/>
              </a:solidFill>
              <a:latin typeface="맑은 고딕" panose="020B0503020000020004" pitchFamily="34" charset="-127"/>
              <a:ea typeface="맑은 고딕" panose="020B0503020000020004" pitchFamily="34" charset="-127"/>
            </a:endParaRPr>
          </a:p>
        </p:txBody>
      </p:sp>
      <p:sp>
        <p:nvSpPr>
          <p:cNvPr id="13" name="TextBox 12">
            <a:extLst>
              <a:ext uri="{FF2B5EF4-FFF2-40B4-BE49-F238E27FC236}">
                <a16:creationId xmlns:a16="http://schemas.microsoft.com/office/drawing/2014/main" id="{5CEAFAA7-1AA3-B84F-B26E-812CBAEB223B}"/>
              </a:ext>
            </a:extLst>
          </p:cNvPr>
          <p:cNvSpPr txBox="1"/>
          <p:nvPr/>
        </p:nvSpPr>
        <p:spPr>
          <a:xfrm>
            <a:off x="6166977" y="3614256"/>
            <a:ext cx="829073" cy="219291"/>
          </a:xfrm>
          <a:prstGeom prst="rect">
            <a:avLst/>
          </a:prstGeom>
          <a:noFill/>
        </p:spPr>
        <p:txBody>
          <a:bodyPr wrap="none" rtlCol="0">
            <a:spAutoFit/>
          </a:bodyPr>
          <a:lstStyle/>
          <a:p>
            <a:r>
              <a:rPr kumimoji="1" lang="en-US" altLang="ko-Kore-KR" sz="825" b="1" dirty="0">
                <a:solidFill>
                  <a:schemeClr val="accent2"/>
                </a:solidFill>
              </a:rPr>
              <a:t>E</a:t>
            </a:r>
            <a:r>
              <a:rPr kumimoji="1" lang="en-US" altLang="ko-Kore-KR" sz="825" b="1" baseline="-25000" dirty="0">
                <a:solidFill>
                  <a:schemeClr val="accent2"/>
                </a:solidFill>
              </a:rPr>
              <a:t>J </a:t>
            </a:r>
            <a:r>
              <a:rPr kumimoji="1" lang="en-US" altLang="ko-Kore-KR" sz="825" b="1" dirty="0">
                <a:solidFill>
                  <a:schemeClr val="accent2"/>
                </a:solidFill>
              </a:rPr>
              <a:t>= -1.674399</a:t>
            </a:r>
            <a:endParaRPr kumimoji="1" lang="ko-Kore-KR" altLang="en-US" sz="825" b="1" dirty="0">
              <a:solidFill>
                <a:schemeClr val="accent2"/>
              </a:solidFill>
            </a:endParaRPr>
          </a:p>
        </p:txBody>
      </p:sp>
      <p:cxnSp>
        <p:nvCxnSpPr>
          <p:cNvPr id="14" name="직선 화살표 연결선 13">
            <a:extLst>
              <a:ext uri="{FF2B5EF4-FFF2-40B4-BE49-F238E27FC236}">
                <a16:creationId xmlns:a16="http://schemas.microsoft.com/office/drawing/2014/main" id="{9B911B6F-F8B4-414C-8A59-0C4F3C6B975B}"/>
              </a:ext>
            </a:extLst>
          </p:cNvPr>
          <p:cNvCxnSpPr/>
          <p:nvPr/>
        </p:nvCxnSpPr>
        <p:spPr>
          <a:xfrm>
            <a:off x="6081758" y="3414563"/>
            <a:ext cx="0" cy="493151"/>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Picture 6">
            <a:extLst>
              <a:ext uri="{FF2B5EF4-FFF2-40B4-BE49-F238E27FC236}">
                <a16:creationId xmlns:a16="http://schemas.microsoft.com/office/drawing/2014/main" id="{E6C39152-E8BB-2141-A3C9-C88C19630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010" y="3614256"/>
            <a:ext cx="735581" cy="15904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직선 화살표 연결선 17">
            <a:extLst>
              <a:ext uri="{FF2B5EF4-FFF2-40B4-BE49-F238E27FC236}">
                <a16:creationId xmlns:a16="http://schemas.microsoft.com/office/drawing/2014/main" id="{EC38B710-CF28-8D47-AFA4-77D5FAE5FAC1}"/>
              </a:ext>
            </a:extLst>
          </p:cNvPr>
          <p:cNvCxnSpPr>
            <a:cxnSpLocks/>
          </p:cNvCxnSpPr>
          <p:nvPr/>
        </p:nvCxnSpPr>
        <p:spPr>
          <a:xfrm>
            <a:off x="6719778" y="2950286"/>
            <a:ext cx="0" cy="457058"/>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8">
            <a:extLst>
              <a:ext uri="{FF2B5EF4-FFF2-40B4-BE49-F238E27FC236}">
                <a16:creationId xmlns:a16="http://schemas.microsoft.com/office/drawing/2014/main" id="{9D5CE168-5CDB-024C-9B2C-5456552D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861" y="3168759"/>
            <a:ext cx="735578" cy="1499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110EE63-B200-1047-8B73-1DC21A4A1C9C}"/>
              </a:ext>
            </a:extLst>
          </p:cNvPr>
          <p:cNvSpPr txBox="1"/>
          <p:nvPr/>
        </p:nvSpPr>
        <p:spPr>
          <a:xfrm>
            <a:off x="6949096" y="5469056"/>
            <a:ext cx="1245854" cy="230832"/>
          </a:xfrm>
          <a:prstGeom prst="rect">
            <a:avLst/>
          </a:prstGeom>
          <a:noFill/>
        </p:spPr>
        <p:txBody>
          <a:bodyPr wrap="none" rtlCol="0">
            <a:spAutoFit/>
          </a:bodyPr>
          <a:lstStyle/>
          <a:p>
            <a:r>
              <a:rPr kumimoji="1" lang="en-US" altLang="ko-Kore-KR" sz="900" b="1" dirty="0">
                <a:solidFill>
                  <a:srgbClr val="7030A0"/>
                </a:solidFill>
              </a:rPr>
              <a:t>SST (</a:t>
            </a:r>
            <a:r>
              <a:rPr kumimoji="1" lang="ko-Kore-KR" altLang="en-US" sz="900" b="1" dirty="0">
                <a:solidFill>
                  <a:srgbClr val="7030A0"/>
                </a:solidFill>
              </a:rPr>
              <a:t>편차의</a:t>
            </a:r>
            <a:r>
              <a:rPr kumimoji="1" lang="ko-KR" altLang="en-US" sz="900" b="1" dirty="0">
                <a:solidFill>
                  <a:srgbClr val="7030A0"/>
                </a:solidFill>
              </a:rPr>
              <a:t> 제곱</a:t>
            </a:r>
            <a:r>
              <a:rPr kumimoji="1" lang="en-US" altLang="ko-KR" sz="900" b="1" dirty="0">
                <a:solidFill>
                  <a:srgbClr val="7030A0"/>
                </a:solidFill>
              </a:rPr>
              <a:t> </a:t>
            </a:r>
            <a:r>
              <a:rPr kumimoji="1" lang="ko-KR" altLang="en-US" sz="900" b="1" dirty="0">
                <a:solidFill>
                  <a:srgbClr val="7030A0"/>
                </a:solidFill>
              </a:rPr>
              <a:t>합</a:t>
            </a:r>
            <a:r>
              <a:rPr kumimoji="1" lang="en-US" altLang="ko-KR" sz="900" b="1" dirty="0">
                <a:solidFill>
                  <a:srgbClr val="7030A0"/>
                </a:solidFill>
              </a:rPr>
              <a:t>)</a:t>
            </a:r>
            <a:endParaRPr kumimoji="1" lang="ko-Kore-KR" altLang="en-US" sz="900" b="1" dirty="0">
              <a:solidFill>
                <a:srgbClr val="7030A0"/>
              </a:solidFill>
            </a:endParaRPr>
          </a:p>
        </p:txBody>
      </p:sp>
      <p:sp>
        <p:nvSpPr>
          <p:cNvPr id="23" name="TextBox 22">
            <a:extLst>
              <a:ext uri="{FF2B5EF4-FFF2-40B4-BE49-F238E27FC236}">
                <a16:creationId xmlns:a16="http://schemas.microsoft.com/office/drawing/2014/main" id="{54C846D3-699D-B048-AEB3-636856DEDE1A}"/>
              </a:ext>
            </a:extLst>
          </p:cNvPr>
          <p:cNvSpPr txBox="1"/>
          <p:nvPr/>
        </p:nvSpPr>
        <p:spPr>
          <a:xfrm>
            <a:off x="1812689" y="1181586"/>
            <a:ext cx="1252266" cy="300082"/>
          </a:xfrm>
          <a:prstGeom prst="rect">
            <a:avLst/>
          </a:prstGeom>
          <a:noFill/>
        </p:spPr>
        <p:txBody>
          <a:bodyPr wrap="none" rtlCol="0">
            <a:spAutoFit/>
          </a:bodyPr>
          <a:lstStyle/>
          <a:p>
            <a:r>
              <a:rPr kumimoji="1" lang="ko-Kore-KR" altLang="en-US" sz="1350" dirty="0"/>
              <a:t>결정</a:t>
            </a:r>
            <a:r>
              <a:rPr kumimoji="1" lang="ko-KR" altLang="en-US" sz="1350" dirty="0"/>
              <a:t> 계수 </a:t>
            </a:r>
            <a:r>
              <a:rPr kumimoji="1" lang="en-US" altLang="ko-KR" sz="1350" dirty="0"/>
              <a:t>(R</a:t>
            </a:r>
            <a:r>
              <a:rPr kumimoji="1" lang="en-US" altLang="ko-KR" sz="1350" baseline="30000" dirty="0"/>
              <a:t>2</a:t>
            </a:r>
            <a:r>
              <a:rPr kumimoji="1" lang="en-US" altLang="ko-KR" sz="1350" dirty="0"/>
              <a:t>)</a:t>
            </a:r>
            <a:endParaRPr kumimoji="1" lang="ko-Kore-KR" altLang="en-US" sz="135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AE4EBB4-82E5-7440-9A55-00BD2067E258}"/>
                  </a:ext>
                </a:extLst>
              </p:cNvPr>
              <p:cNvSpPr txBox="1"/>
              <p:nvPr/>
            </p:nvSpPr>
            <p:spPr>
              <a:xfrm>
                <a:off x="1381940" y="1823870"/>
                <a:ext cx="2658100" cy="388568"/>
              </a:xfrm>
              <a:prstGeom prst="rect">
                <a:avLst/>
              </a:prstGeom>
              <a:noFill/>
            </p:spPr>
            <p:txBody>
              <a:bodyPr wrap="none" rtlCol="0">
                <a:spAutoFit/>
              </a:bodyPr>
              <a:lstStyle/>
              <a:p>
                <a:r>
                  <a:rPr kumimoji="1" lang="en-US" altLang="ko-KR" sz="1200" dirty="0"/>
                  <a:t>=</a:t>
                </a:r>
                <a14:m>
                  <m:oMath xmlns:m="http://schemas.openxmlformats.org/officeDocument/2006/math">
                    <m:r>
                      <a:rPr kumimoji="1" lang="ko-KR" altLang="en-US" sz="1200" i="1">
                        <a:latin typeface="Cambria Math" panose="02040503050406030204" pitchFamily="18" charset="0"/>
                      </a:rPr>
                      <m:t> </m:t>
                    </m:r>
                    <m:r>
                      <a:rPr kumimoji="1" lang="en-US" altLang="ko-Kore-KR" sz="1200" i="1">
                        <a:latin typeface="Cambria Math" panose="02040503050406030204" pitchFamily="18" charset="0"/>
                      </a:rPr>
                      <m:t>1−</m:t>
                    </m:r>
                    <m:f>
                      <m:fPr>
                        <m:ctrlPr>
                          <a:rPr kumimoji="1" lang="en-US" altLang="ko-Kore-KR" sz="1200" i="1">
                            <a:latin typeface="Cambria Math" panose="02040503050406030204" pitchFamily="18" charset="0"/>
                          </a:rPr>
                        </m:ctrlPr>
                      </m:fPr>
                      <m:num>
                        <m:r>
                          <m:rPr>
                            <m:nor/>
                          </m:rPr>
                          <a:rPr lang="en-US" altLang="ko-Kore-KR" sz="1200"/>
                          <m:t>28.57282067577587</m:t>
                        </m:r>
                      </m:num>
                      <m:den>
                        <m:r>
                          <m:rPr>
                            <m:nor/>
                          </m:rPr>
                          <a:rPr lang="en-US" altLang="ko-Kore-KR" sz="1200"/>
                          <m:t>60.9</m:t>
                        </m:r>
                      </m:den>
                    </m:f>
                    <m:r>
                      <a:rPr kumimoji="1" lang="en-US" altLang="ko-Kore-KR" sz="1200" i="1">
                        <a:latin typeface="Cambria Math" panose="02040503050406030204" pitchFamily="18" charset="0"/>
                      </a:rPr>
                      <m:t> </m:t>
                    </m:r>
                    <m:r>
                      <a:rPr kumimoji="1" lang="en-US" altLang="ko-Kore-KR" sz="1200" i="1">
                        <a:latin typeface="Cambria Math" panose="02040503050406030204" pitchFamily="18" charset="0"/>
                        <a:ea typeface="Cambria Math" panose="02040503050406030204" pitchFamily="18" charset="0"/>
                      </a:rPr>
                      <m:t>≒0.53082</m:t>
                    </m:r>
                  </m:oMath>
                </a14:m>
                <a:r>
                  <a:rPr kumimoji="1" lang="en-US" altLang="ko-Kore-KR" sz="1200" dirty="0"/>
                  <a:t> </a:t>
                </a:r>
                <a:endParaRPr kumimoji="1" lang="ko-Kore-KR" altLang="en-US" sz="1200" dirty="0"/>
              </a:p>
            </p:txBody>
          </p:sp>
        </mc:Choice>
        <mc:Fallback xmlns="">
          <p:sp>
            <p:nvSpPr>
              <p:cNvPr id="25" name="TextBox 24">
                <a:extLst>
                  <a:ext uri="{FF2B5EF4-FFF2-40B4-BE49-F238E27FC236}">
                    <a16:creationId xmlns:a16="http://schemas.microsoft.com/office/drawing/2014/main" id="{9AE4EBB4-82E5-7440-9A55-00BD2067E258}"/>
                  </a:ext>
                </a:extLst>
              </p:cNvPr>
              <p:cNvSpPr txBox="1">
                <a:spLocks noRot="1" noChangeAspect="1" noMove="1" noResize="1" noEditPoints="1" noAdjustHandles="1" noChangeArrowheads="1" noChangeShapeType="1" noTextEdit="1"/>
              </p:cNvSpPr>
              <p:nvPr/>
            </p:nvSpPr>
            <p:spPr>
              <a:xfrm>
                <a:off x="1381940" y="1823870"/>
                <a:ext cx="2658100" cy="388568"/>
              </a:xfrm>
              <a:prstGeom prst="rect">
                <a:avLst/>
              </a:prstGeom>
              <a:blipFill>
                <a:blip r:embed="rId6"/>
                <a:stretch>
                  <a:fillRect l="-229" b="-1563"/>
                </a:stretch>
              </a:blipFill>
            </p:spPr>
            <p:txBody>
              <a:bodyPr/>
              <a:lstStyle/>
              <a:p>
                <a:r>
                  <a:rPr lang="ko-KR" altLang="en-US">
                    <a:noFill/>
                  </a:rPr>
                  <a:t> </a:t>
                </a:r>
              </a:p>
            </p:txBody>
          </p:sp>
        </mc:Fallback>
      </mc:AlternateContent>
      <p:sp>
        <p:nvSpPr>
          <p:cNvPr id="26" name="액자 25">
            <a:extLst>
              <a:ext uri="{FF2B5EF4-FFF2-40B4-BE49-F238E27FC236}">
                <a16:creationId xmlns:a16="http://schemas.microsoft.com/office/drawing/2014/main" id="{E67DB8C7-3E1D-CE47-AF0F-012F235FE208}"/>
              </a:ext>
            </a:extLst>
          </p:cNvPr>
          <p:cNvSpPr/>
          <p:nvPr/>
        </p:nvSpPr>
        <p:spPr>
          <a:xfrm>
            <a:off x="3765043" y="4916700"/>
            <a:ext cx="593762" cy="192510"/>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27" name="TextBox 26">
            <a:extLst>
              <a:ext uri="{FF2B5EF4-FFF2-40B4-BE49-F238E27FC236}">
                <a16:creationId xmlns:a16="http://schemas.microsoft.com/office/drawing/2014/main" id="{DA94285C-C599-8646-B61F-0EA778D6D324}"/>
              </a:ext>
            </a:extLst>
          </p:cNvPr>
          <p:cNvSpPr txBox="1"/>
          <p:nvPr/>
        </p:nvSpPr>
        <p:spPr>
          <a:xfrm>
            <a:off x="5552798" y="1181194"/>
            <a:ext cx="2483372" cy="300082"/>
          </a:xfrm>
          <a:prstGeom prst="rect">
            <a:avLst/>
          </a:prstGeom>
          <a:noFill/>
        </p:spPr>
        <p:txBody>
          <a:bodyPr wrap="none" rtlCol="0">
            <a:spAutoFit/>
          </a:bodyPr>
          <a:lstStyle/>
          <a:p>
            <a:r>
              <a:rPr kumimoji="1" lang="ko-Kore-KR" altLang="en-US" sz="1350" dirty="0"/>
              <a:t>조정된</a:t>
            </a:r>
            <a:r>
              <a:rPr kumimoji="1" lang="ko-KR" altLang="en-US" sz="1350" dirty="0"/>
              <a:t> 결정</a:t>
            </a:r>
            <a:r>
              <a:rPr kumimoji="1" lang="en-US" altLang="ko-KR" sz="1350" dirty="0"/>
              <a:t> </a:t>
            </a:r>
            <a:r>
              <a:rPr kumimoji="1" lang="ko-KR" altLang="en-US" sz="1350" dirty="0"/>
              <a:t>계수 </a:t>
            </a:r>
            <a:r>
              <a:rPr kumimoji="1" lang="en-US" altLang="ko-KR" sz="1350" dirty="0"/>
              <a:t>(Adjusted R</a:t>
            </a:r>
            <a:r>
              <a:rPr kumimoji="1" lang="en-US" altLang="ko-KR" sz="1350" baseline="30000" dirty="0"/>
              <a:t>2</a:t>
            </a:r>
            <a:r>
              <a:rPr kumimoji="1" lang="en-US" altLang="ko-KR" sz="1350" dirty="0"/>
              <a:t>)</a:t>
            </a:r>
            <a:endParaRPr kumimoji="1" lang="ko-Kore-KR" altLang="en-US" sz="135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6951CB-605F-BA44-9A7A-03103B75395A}"/>
                  </a:ext>
                </a:extLst>
              </p:cNvPr>
              <p:cNvSpPr txBox="1"/>
              <p:nvPr/>
            </p:nvSpPr>
            <p:spPr>
              <a:xfrm>
                <a:off x="4676257" y="1594956"/>
                <a:ext cx="1978555" cy="423321"/>
              </a:xfrm>
              <a:prstGeom prst="rect">
                <a:avLst/>
              </a:prstGeom>
              <a:noFill/>
            </p:spPr>
            <p:txBody>
              <a:bodyPr wrap="none" rtlCol="0">
                <a:spAutoFit/>
              </a:bodyPr>
              <a:lstStyle/>
              <a:p>
                <a:r>
                  <a:rPr kumimoji="1" lang="en-US" altLang="ko-Kore-KR" sz="1350" dirty="0"/>
                  <a:t>Adj R</a:t>
                </a:r>
                <a:r>
                  <a:rPr kumimoji="1" lang="en-US" altLang="ko-Kore-KR" sz="1350" baseline="30000" dirty="0"/>
                  <a:t>2 </a:t>
                </a:r>
                <a:r>
                  <a:rPr kumimoji="1" lang="en-US" altLang="ko-KR" sz="1350" dirty="0"/>
                  <a:t>=</a:t>
                </a:r>
                <a:r>
                  <a:rPr kumimoji="1" lang="ko-KR" altLang="en-US" sz="1350" dirty="0"/>
                  <a:t> </a:t>
                </a:r>
                <a14:m>
                  <m:oMath xmlns:m="http://schemas.openxmlformats.org/officeDocument/2006/math">
                    <m:r>
                      <a:rPr kumimoji="1" lang="en-US" altLang="ko-KR" sz="1350" i="1">
                        <a:latin typeface="Cambria Math" panose="02040503050406030204" pitchFamily="18" charset="0"/>
                      </a:rPr>
                      <m:t>1−</m:t>
                    </m:r>
                    <m:f>
                      <m:fPr>
                        <m:ctrlPr>
                          <a:rPr kumimoji="1" lang="en-US" altLang="ko-KR" sz="1350" i="1">
                            <a:latin typeface="Cambria Math" panose="02040503050406030204" pitchFamily="18" charset="0"/>
                          </a:rPr>
                        </m:ctrlPr>
                      </m:fPr>
                      <m:num>
                        <m:r>
                          <a:rPr kumimoji="1" lang="en-US" altLang="ko-KR" sz="1350" i="1">
                            <a:latin typeface="Cambria Math" panose="02040503050406030204" pitchFamily="18" charset="0"/>
                          </a:rPr>
                          <m:t>𝑆𝑆𝑅</m:t>
                        </m:r>
                        <m:r>
                          <a:rPr kumimoji="1" lang="en-US" altLang="ko-KR" sz="1350" i="1">
                            <a:latin typeface="Cambria Math" panose="02040503050406030204" pitchFamily="18" charset="0"/>
                          </a:rPr>
                          <m:t> /(</m:t>
                        </m:r>
                        <m:r>
                          <a:rPr kumimoji="1" lang="en-US" altLang="ko-KR" sz="1350" i="1">
                            <a:latin typeface="Cambria Math" panose="02040503050406030204" pitchFamily="18" charset="0"/>
                          </a:rPr>
                          <m:t>𝑛</m:t>
                        </m:r>
                        <m:r>
                          <a:rPr kumimoji="1" lang="en-US" altLang="ko-KR" sz="1350" i="1">
                            <a:latin typeface="Cambria Math" panose="02040503050406030204" pitchFamily="18" charset="0"/>
                          </a:rPr>
                          <m:t>−</m:t>
                        </m:r>
                        <m:r>
                          <a:rPr kumimoji="1" lang="en-US" altLang="ko-KR" sz="1350" i="1">
                            <a:latin typeface="Cambria Math" panose="02040503050406030204" pitchFamily="18" charset="0"/>
                          </a:rPr>
                          <m:t>𝑘</m:t>
                        </m:r>
                        <m:r>
                          <a:rPr kumimoji="1" lang="en-US" altLang="ko-KR" sz="1350" i="1">
                            <a:latin typeface="Cambria Math" panose="02040503050406030204" pitchFamily="18" charset="0"/>
                          </a:rPr>
                          <m:t>−1)</m:t>
                        </m:r>
                      </m:num>
                      <m:den>
                        <m:r>
                          <a:rPr kumimoji="1" lang="en-US" altLang="ko-KR" sz="1350" i="1">
                            <a:latin typeface="Cambria Math" panose="02040503050406030204" pitchFamily="18" charset="0"/>
                          </a:rPr>
                          <m:t>𝑆𝑆𝑇</m:t>
                        </m:r>
                        <m:r>
                          <a:rPr kumimoji="1" lang="en-US" altLang="ko-KR" sz="1350" i="1">
                            <a:latin typeface="Cambria Math" panose="02040503050406030204" pitchFamily="18" charset="0"/>
                          </a:rPr>
                          <m:t>/(</m:t>
                        </m:r>
                        <m:r>
                          <a:rPr kumimoji="1" lang="en-US" altLang="ko-KR" sz="1350" i="1">
                            <a:latin typeface="Cambria Math" panose="02040503050406030204" pitchFamily="18" charset="0"/>
                          </a:rPr>
                          <m:t>𝑛</m:t>
                        </m:r>
                        <m:r>
                          <a:rPr kumimoji="1" lang="en-US" altLang="ko-KR" sz="1350" i="1">
                            <a:latin typeface="Cambria Math" panose="02040503050406030204" pitchFamily="18" charset="0"/>
                          </a:rPr>
                          <m:t>−1)</m:t>
                        </m:r>
                      </m:den>
                    </m:f>
                  </m:oMath>
                </a14:m>
                <a:endParaRPr kumimoji="1" lang="en-US" altLang="ko-Kore-KR" sz="1350" baseline="30000" dirty="0"/>
              </a:p>
            </p:txBody>
          </p:sp>
        </mc:Choice>
        <mc:Fallback xmlns="">
          <p:sp>
            <p:nvSpPr>
              <p:cNvPr id="28" name="TextBox 27">
                <a:extLst>
                  <a:ext uri="{FF2B5EF4-FFF2-40B4-BE49-F238E27FC236}">
                    <a16:creationId xmlns:a16="http://schemas.microsoft.com/office/drawing/2014/main" id="{3D6951CB-605F-BA44-9A7A-03103B75395A}"/>
                  </a:ext>
                </a:extLst>
              </p:cNvPr>
              <p:cNvSpPr txBox="1">
                <a:spLocks noRot="1" noChangeAspect="1" noMove="1" noResize="1" noEditPoints="1" noAdjustHandles="1" noChangeArrowheads="1" noChangeShapeType="1" noTextEdit="1"/>
              </p:cNvSpPr>
              <p:nvPr/>
            </p:nvSpPr>
            <p:spPr>
              <a:xfrm>
                <a:off x="4676257" y="1594956"/>
                <a:ext cx="1978555" cy="423321"/>
              </a:xfrm>
              <a:prstGeom prst="rect">
                <a:avLst/>
              </a:prstGeom>
              <a:blipFill>
                <a:blip r:embed="rId7"/>
                <a:stretch>
                  <a:fillRect l="-615" b="-14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3FF2153-657E-7E4E-9DFC-605C97947514}"/>
                  </a:ext>
                </a:extLst>
              </p:cNvPr>
              <p:cNvSpPr txBox="1"/>
              <p:nvPr/>
            </p:nvSpPr>
            <p:spPr>
              <a:xfrm>
                <a:off x="6400618" y="1614240"/>
                <a:ext cx="2212272" cy="384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ore-KR" sz="900" i="1">
                          <a:latin typeface="Cambria Math" panose="02040503050406030204" pitchFamily="18" charset="0"/>
                        </a:rPr>
                        <m:t>=1 − </m:t>
                      </m:r>
                      <m:f>
                        <m:fPr>
                          <m:ctrlPr>
                            <a:rPr kumimoji="1" lang="en-US" altLang="ko-Kore-KR" sz="900" i="1">
                              <a:latin typeface="Cambria Math" panose="02040503050406030204" pitchFamily="18" charset="0"/>
                            </a:rPr>
                          </m:ctrlPr>
                        </m:fPr>
                        <m:num>
                          <m:f>
                            <m:fPr>
                              <m:type m:val="lin"/>
                              <m:ctrlPr>
                                <a:rPr kumimoji="1" lang="en-US" altLang="ko-Kore-KR" sz="900" i="1">
                                  <a:latin typeface="Cambria Math" panose="02040503050406030204" pitchFamily="18" charset="0"/>
                                </a:rPr>
                              </m:ctrlPr>
                            </m:fPr>
                            <m:num>
                              <m:r>
                                <a:rPr kumimoji="1" lang="en-US" altLang="ko-Kore-KR" sz="900" i="1">
                                  <a:latin typeface="Cambria Math" panose="02040503050406030204" pitchFamily="18" charset="0"/>
                                </a:rPr>
                                <m:t>28.5728</m:t>
                              </m:r>
                            </m:num>
                            <m:den>
                              <m:r>
                                <a:rPr kumimoji="1" lang="en-US" altLang="ko-Kore-KR" sz="900" i="1">
                                  <a:latin typeface="Cambria Math" panose="02040503050406030204" pitchFamily="18" charset="0"/>
                                </a:rPr>
                                <m:t>(10−1−1)</m:t>
                              </m:r>
                            </m:den>
                          </m:f>
                        </m:num>
                        <m:den>
                          <m:f>
                            <m:fPr>
                              <m:type m:val="lin"/>
                              <m:ctrlPr>
                                <a:rPr kumimoji="1" lang="en-US" altLang="ko-Kore-KR" sz="900" i="1">
                                  <a:latin typeface="Cambria Math" panose="02040503050406030204" pitchFamily="18" charset="0"/>
                                </a:rPr>
                              </m:ctrlPr>
                            </m:fPr>
                            <m:num>
                              <m:r>
                                <a:rPr kumimoji="1" lang="en-US" altLang="ko-Kore-KR" sz="900" i="1">
                                  <a:latin typeface="Cambria Math" panose="02040503050406030204" pitchFamily="18" charset="0"/>
                                </a:rPr>
                                <m:t>60.9</m:t>
                              </m:r>
                            </m:num>
                            <m:den>
                              <m:r>
                                <a:rPr kumimoji="1" lang="en-US" altLang="ko-Kore-KR" sz="900" i="1">
                                  <a:latin typeface="Cambria Math" panose="02040503050406030204" pitchFamily="18" charset="0"/>
                                </a:rPr>
                                <m:t>(10−1)</m:t>
                              </m:r>
                            </m:den>
                          </m:f>
                        </m:den>
                      </m:f>
                      <m:r>
                        <a:rPr kumimoji="1" lang="en-US" altLang="ko-Kore-KR" sz="900" i="1">
                          <a:latin typeface="Cambria Math" panose="02040503050406030204" pitchFamily="18" charset="0"/>
                          <a:ea typeface="Cambria Math" panose="02040503050406030204" pitchFamily="18" charset="0"/>
                        </a:rPr>
                        <m:t>≒</m:t>
                      </m:r>
                      <m:r>
                        <m:rPr>
                          <m:nor/>
                        </m:rPr>
                        <a:rPr lang="en-US" altLang="ko-Kore-KR" sz="900" dirty="0"/>
                        <m:t>0.47218</m:t>
                      </m:r>
                    </m:oMath>
                  </m:oMathPara>
                </a14:m>
                <a:endParaRPr kumimoji="1" lang="ko-Kore-KR" altLang="en-US" sz="900" dirty="0"/>
              </a:p>
            </p:txBody>
          </p:sp>
        </mc:Choice>
        <mc:Fallback xmlns="">
          <p:sp>
            <p:nvSpPr>
              <p:cNvPr id="29" name="TextBox 28">
                <a:extLst>
                  <a:ext uri="{FF2B5EF4-FFF2-40B4-BE49-F238E27FC236}">
                    <a16:creationId xmlns:a16="http://schemas.microsoft.com/office/drawing/2014/main" id="{D3FF2153-657E-7E4E-9DFC-605C97947514}"/>
                  </a:ext>
                </a:extLst>
              </p:cNvPr>
              <p:cNvSpPr txBox="1">
                <a:spLocks noRot="1" noChangeAspect="1" noMove="1" noResize="1" noEditPoints="1" noAdjustHandles="1" noChangeArrowheads="1" noChangeShapeType="1" noTextEdit="1"/>
              </p:cNvSpPr>
              <p:nvPr/>
            </p:nvSpPr>
            <p:spPr>
              <a:xfrm>
                <a:off x="6400618" y="1614240"/>
                <a:ext cx="2212272" cy="384657"/>
              </a:xfrm>
              <a:prstGeom prst="rect">
                <a:avLst/>
              </a:prstGeom>
              <a:blipFill>
                <a:blip r:embed="rId8"/>
                <a:stretch>
                  <a:fillRect t="-50794" b="-82540"/>
                </a:stretch>
              </a:blipFill>
            </p:spPr>
            <p:txBody>
              <a:bodyPr/>
              <a:lstStyle/>
              <a:p>
                <a:r>
                  <a:rPr lang="ko-KR" altLang="en-US">
                    <a:noFill/>
                  </a:rPr>
                  <a:t> </a:t>
                </a:r>
              </a:p>
            </p:txBody>
          </p:sp>
        </mc:Fallback>
      </mc:AlternateContent>
      <p:pic>
        <p:nvPicPr>
          <p:cNvPr id="1026" name="Picture 2">
            <a:extLst>
              <a:ext uri="{FF2B5EF4-FFF2-40B4-BE49-F238E27FC236}">
                <a16:creationId xmlns:a16="http://schemas.microsoft.com/office/drawing/2014/main" id="{6A69FA4F-3FD6-1646-B0E5-481B9C2D2C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6280" y="5144968"/>
            <a:ext cx="1460577" cy="276225"/>
          </a:xfrm>
          <a:prstGeom prst="rect">
            <a:avLst/>
          </a:prstGeom>
          <a:noFill/>
          <a:ln w="19050">
            <a:solidFill>
              <a:srgbClr val="7030A0"/>
            </a:solidFill>
          </a:ln>
        </p:spPr>
      </p:pic>
      <p:pic>
        <p:nvPicPr>
          <p:cNvPr id="33" name="Picture 2">
            <a:extLst>
              <a:ext uri="{FF2B5EF4-FFF2-40B4-BE49-F238E27FC236}">
                <a16:creationId xmlns:a16="http://schemas.microsoft.com/office/drawing/2014/main" id="{787714F9-BF92-D44D-9F97-B10DF6755A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6788" y="3473124"/>
            <a:ext cx="999406" cy="34944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D9AEA80-F79F-4844-9EBB-8FBE690EDCE6}"/>
              </a:ext>
            </a:extLst>
          </p:cNvPr>
          <p:cNvSpPr txBox="1"/>
          <p:nvPr/>
        </p:nvSpPr>
        <p:spPr>
          <a:xfrm>
            <a:off x="2814072" y="1508140"/>
            <a:ext cx="1653671" cy="346249"/>
          </a:xfrm>
          <a:prstGeom prst="rect">
            <a:avLst/>
          </a:prstGeom>
          <a:noFill/>
        </p:spPr>
        <p:txBody>
          <a:bodyPr wrap="square" rtlCol="0">
            <a:spAutoFit/>
          </a:bodyPr>
          <a:lstStyle/>
          <a:p>
            <a:r>
              <a:rPr kumimoji="1" lang="ko-Kore-KR" altLang="en-US" sz="825" dirty="0"/>
              <a:t>전체의</a:t>
            </a:r>
            <a:r>
              <a:rPr kumimoji="1" lang="ko-KR" altLang="en-US" sz="825" dirty="0"/>
              <a:t> 변동 중 설명 가능한 변동의 비율 </a:t>
            </a:r>
            <a:r>
              <a:rPr kumimoji="1" lang="en-US" altLang="ko-KR" sz="825" dirty="0"/>
              <a:t>(</a:t>
            </a:r>
            <a:r>
              <a:rPr kumimoji="1" lang="ko-KR" altLang="en-US" sz="825" dirty="0"/>
              <a:t>회귀 식의 설명력</a:t>
            </a:r>
            <a:r>
              <a:rPr kumimoji="1" lang="en-US" altLang="ko-KR" sz="825" dirty="0"/>
              <a:t>)</a:t>
            </a:r>
            <a:endParaRPr kumimoji="1" lang="ko-Kore-KR" altLang="en-US" sz="825" dirty="0"/>
          </a:p>
        </p:txBody>
      </p:sp>
      <p:sp>
        <p:nvSpPr>
          <p:cNvPr id="35" name="TextBox 34">
            <a:extLst>
              <a:ext uri="{FF2B5EF4-FFF2-40B4-BE49-F238E27FC236}">
                <a16:creationId xmlns:a16="http://schemas.microsoft.com/office/drawing/2014/main" id="{95A22451-6997-ED45-89B3-8394F8E9AF6F}"/>
              </a:ext>
            </a:extLst>
          </p:cNvPr>
          <p:cNvSpPr txBox="1"/>
          <p:nvPr/>
        </p:nvSpPr>
        <p:spPr>
          <a:xfrm>
            <a:off x="5245010" y="5469057"/>
            <a:ext cx="1252266" cy="230832"/>
          </a:xfrm>
          <a:prstGeom prst="rect">
            <a:avLst/>
          </a:prstGeom>
          <a:noFill/>
        </p:spPr>
        <p:txBody>
          <a:bodyPr wrap="none" rtlCol="0">
            <a:spAutoFit/>
          </a:bodyPr>
          <a:lstStyle/>
          <a:p>
            <a:r>
              <a:rPr kumimoji="1" lang="en-US" altLang="ko-Kore-KR" sz="900" b="1" dirty="0">
                <a:solidFill>
                  <a:schemeClr val="accent2"/>
                </a:solidFill>
              </a:rPr>
              <a:t>SSR (</a:t>
            </a:r>
            <a:r>
              <a:rPr kumimoji="1" lang="ko-Kore-KR" altLang="en-US" sz="900" b="1" dirty="0">
                <a:solidFill>
                  <a:schemeClr val="accent2"/>
                </a:solidFill>
              </a:rPr>
              <a:t>잔차의</a:t>
            </a:r>
            <a:r>
              <a:rPr kumimoji="1" lang="ko-KR" altLang="en-US" sz="900" b="1" dirty="0">
                <a:solidFill>
                  <a:schemeClr val="accent2"/>
                </a:solidFill>
              </a:rPr>
              <a:t> 제곱</a:t>
            </a:r>
            <a:r>
              <a:rPr kumimoji="1" lang="en-US" altLang="ko-KR" sz="900" b="1" dirty="0">
                <a:solidFill>
                  <a:schemeClr val="accent2"/>
                </a:solidFill>
              </a:rPr>
              <a:t> </a:t>
            </a:r>
            <a:r>
              <a:rPr kumimoji="1" lang="ko-KR" altLang="en-US" sz="900" b="1" dirty="0">
                <a:solidFill>
                  <a:schemeClr val="accent2"/>
                </a:solidFill>
              </a:rPr>
              <a:t>합</a:t>
            </a:r>
            <a:r>
              <a:rPr kumimoji="1" lang="en-US" altLang="ko-KR" sz="900" b="1" dirty="0">
                <a:solidFill>
                  <a:schemeClr val="accent2"/>
                </a:solidFill>
              </a:rPr>
              <a:t>)</a:t>
            </a:r>
            <a:endParaRPr kumimoji="1" lang="ko-Kore-KR" altLang="en-US" sz="900" b="1" dirty="0">
              <a:solidFill>
                <a:schemeClr val="accent2"/>
              </a:solidFill>
            </a:endParaRPr>
          </a:p>
        </p:txBody>
      </p:sp>
      <p:pic>
        <p:nvPicPr>
          <p:cNvPr id="36" name="Picture 4">
            <a:extLst>
              <a:ext uri="{FF2B5EF4-FFF2-40B4-BE49-F238E27FC236}">
                <a16:creationId xmlns:a16="http://schemas.microsoft.com/office/drawing/2014/main" id="{08C28E77-6908-9848-86E1-728C9170BF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5744" y="5144968"/>
            <a:ext cx="1457325" cy="276225"/>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cxnSp>
        <p:nvCxnSpPr>
          <p:cNvPr id="34" name="직선 연결선[R] 33">
            <a:extLst>
              <a:ext uri="{FF2B5EF4-FFF2-40B4-BE49-F238E27FC236}">
                <a16:creationId xmlns:a16="http://schemas.microsoft.com/office/drawing/2014/main" id="{3E1C72CD-22BD-AE4C-A4C4-1EE8C10C10B1}"/>
              </a:ext>
            </a:extLst>
          </p:cNvPr>
          <p:cNvCxnSpPr/>
          <p:nvPr/>
        </p:nvCxnSpPr>
        <p:spPr>
          <a:xfrm flipH="1">
            <a:off x="6649301" y="5109210"/>
            <a:ext cx="299795" cy="567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2999559-76FC-A242-A30D-11C17A670619}"/>
              </a:ext>
            </a:extLst>
          </p:cNvPr>
          <p:cNvSpPr txBox="1"/>
          <p:nvPr/>
        </p:nvSpPr>
        <p:spPr>
          <a:xfrm>
            <a:off x="4746990" y="5254508"/>
            <a:ext cx="484428" cy="300082"/>
          </a:xfrm>
          <a:prstGeom prst="rect">
            <a:avLst/>
          </a:prstGeom>
          <a:noFill/>
        </p:spPr>
        <p:txBody>
          <a:bodyPr wrap="none" rtlCol="0">
            <a:spAutoFit/>
          </a:bodyPr>
          <a:lstStyle/>
          <a:p>
            <a:pPr algn="r"/>
            <a:r>
              <a:rPr kumimoji="1" lang="en-US" altLang="ko-Kore-KR" sz="1350" dirty="0"/>
              <a:t>R</a:t>
            </a:r>
            <a:r>
              <a:rPr kumimoji="1" lang="en-US" altLang="ko-Kore-KR" sz="1350" baseline="30000" dirty="0"/>
              <a:t>2 </a:t>
            </a:r>
            <a:r>
              <a:rPr kumimoji="1" lang="en-US" altLang="ko-Kore-KR" sz="1350" dirty="0"/>
              <a:t>=</a:t>
            </a:r>
            <a:endParaRPr kumimoji="1" lang="ko-Kore-KR" altLang="en-US" sz="1350" dirty="0"/>
          </a:p>
        </p:txBody>
      </p:sp>
      <p:sp>
        <p:nvSpPr>
          <p:cNvPr id="30" name="제목 1">
            <a:extLst>
              <a:ext uri="{FF2B5EF4-FFF2-40B4-BE49-F238E27FC236}">
                <a16:creationId xmlns:a16="http://schemas.microsoft.com/office/drawing/2014/main" id="{031F7D6E-26BB-4C7E-B76D-4925538E0C05}"/>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2" name="직사각형 31">
            <a:extLst>
              <a:ext uri="{FF2B5EF4-FFF2-40B4-BE49-F238E27FC236}">
                <a16:creationId xmlns:a16="http://schemas.microsoft.com/office/drawing/2014/main" id="{0B7DB7DC-291A-40F9-AEC5-0069F0977AF9}"/>
              </a:ext>
            </a:extLst>
          </p:cNvPr>
          <p:cNvSpPr/>
          <p:nvPr/>
        </p:nvSpPr>
        <p:spPr>
          <a:xfrm>
            <a:off x="2627784" y="307725"/>
            <a:ext cx="3888432" cy="369332"/>
          </a:xfrm>
          <a:prstGeom prst="rect">
            <a:avLst/>
          </a:prstGeom>
        </p:spPr>
        <p:txBody>
          <a:bodyPr wrap="square">
            <a:spAutoFit/>
          </a:bodyPr>
          <a:lstStyle/>
          <a:p>
            <a:r>
              <a:rPr lang="en-US" altLang="ko-KR" dirty="0"/>
              <a:t>Regression Analysis : </a:t>
            </a:r>
            <a:r>
              <a:rPr lang="ko-KR" altLang="en-US" dirty="0"/>
              <a:t>실습 사례</a:t>
            </a:r>
          </a:p>
        </p:txBody>
      </p:sp>
      <p:sp>
        <p:nvSpPr>
          <p:cNvPr id="38" name="TextBox 37">
            <a:extLst>
              <a:ext uri="{FF2B5EF4-FFF2-40B4-BE49-F238E27FC236}">
                <a16:creationId xmlns:a16="http://schemas.microsoft.com/office/drawing/2014/main" id="{62D3305D-E97A-43DE-B953-8A47D5F33C9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
        <p:nvSpPr>
          <p:cNvPr id="2" name="바닥글 개체 틀 1">
            <a:extLst>
              <a:ext uri="{FF2B5EF4-FFF2-40B4-BE49-F238E27FC236}">
                <a16:creationId xmlns:a16="http://schemas.microsoft.com/office/drawing/2014/main" id="{7D0C2B2E-39C0-494C-A1C0-7EE6A645C678}"/>
              </a:ext>
            </a:extLst>
          </p:cNvPr>
          <p:cNvSpPr>
            <a:spLocks noGrp="1"/>
          </p:cNvSpPr>
          <p:nvPr>
            <p:ph type="ftr" sz="quarter" idx="11"/>
          </p:nvPr>
        </p:nvSpPr>
        <p:spPr/>
        <p:txBody>
          <a:bodyPr/>
          <a:lstStyle/>
          <a:p>
            <a:r>
              <a:rPr lang="en-US" altLang="ko-KR"/>
              <a:t>UBION PBL- FBA</a:t>
            </a:r>
            <a:endParaRPr lang="ko-KR" altLang="en-US"/>
          </a:p>
        </p:txBody>
      </p:sp>
      <p:sp>
        <p:nvSpPr>
          <p:cNvPr id="5" name="슬라이드 번호 개체 틀 4">
            <a:extLst>
              <a:ext uri="{FF2B5EF4-FFF2-40B4-BE49-F238E27FC236}">
                <a16:creationId xmlns:a16="http://schemas.microsoft.com/office/drawing/2014/main" id="{AC797C88-550B-4DA0-9B58-3F1F2575AEFB}"/>
              </a:ext>
            </a:extLst>
          </p:cNvPr>
          <p:cNvSpPr>
            <a:spLocks noGrp="1"/>
          </p:cNvSpPr>
          <p:nvPr>
            <p:ph type="sldNum" sz="quarter" idx="12"/>
          </p:nvPr>
        </p:nvSpPr>
        <p:spPr/>
        <p:txBody>
          <a:bodyPr/>
          <a:lstStyle/>
          <a:p>
            <a:fld id="{DE77BB65-F969-4654-BF30-45C70C1BE112}" type="slidenum">
              <a:rPr lang="ko-KR" altLang="en-US" smtClean="0"/>
              <a:pPr/>
              <a:t>71</a:t>
            </a:fld>
            <a:endParaRPr lang="ko-KR" alt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BC30A36-27F6-4F17-A4A1-840E8E6EA81A}"/>
                  </a:ext>
                </a:extLst>
              </p:cNvPr>
              <p:cNvSpPr txBox="1"/>
              <p:nvPr/>
            </p:nvSpPr>
            <p:spPr>
              <a:xfrm>
                <a:off x="435405" y="1458193"/>
                <a:ext cx="2453685" cy="388824"/>
              </a:xfrm>
              <a:prstGeom prst="rect">
                <a:avLst/>
              </a:prstGeom>
              <a:noFill/>
            </p:spPr>
            <p:txBody>
              <a:bodyPr wrap="none" rtlCol="0">
                <a:spAutoFit/>
              </a:bodyPr>
              <a:lstStyle/>
              <a:p>
                <a:r>
                  <a:rPr kumimoji="1" lang="en-US" altLang="ko-Kore-KR" sz="1350" dirty="0"/>
                  <a:t>R</a:t>
                </a:r>
                <a:r>
                  <a:rPr kumimoji="1" lang="en-US" altLang="ko-Kore-KR" sz="1350" baseline="30000" dirty="0"/>
                  <a:t>2 </a:t>
                </a:r>
                <a:r>
                  <a:rPr kumimoji="1" lang="ko-KR" altLang="en-US" sz="1350" dirty="0"/>
                  <a:t>결정 계수 </a:t>
                </a:r>
                <a:r>
                  <a:rPr kumimoji="1" lang="en-US" altLang="ko-KR" sz="1350" dirty="0"/>
                  <a:t>=</a:t>
                </a:r>
                <a:r>
                  <a:rPr kumimoji="1" lang="ko-KR" altLang="en-US" sz="1350" dirty="0"/>
                  <a:t> </a:t>
                </a:r>
                <a14:m>
                  <m:oMath xmlns:m="http://schemas.openxmlformats.org/officeDocument/2006/math">
                    <m:r>
                      <a:rPr kumimoji="1" lang="en-US" altLang="ko-KR" sz="1350" i="1">
                        <a:latin typeface="Cambria Math" panose="02040503050406030204" pitchFamily="18" charset="0"/>
                      </a:rPr>
                      <m:t>1−</m:t>
                    </m:r>
                    <m:f>
                      <m:fPr>
                        <m:ctrlPr>
                          <a:rPr kumimoji="1" lang="en-US" altLang="ko-KR" sz="1350" i="1">
                            <a:latin typeface="Cambria Math" panose="02040503050406030204" pitchFamily="18" charset="0"/>
                          </a:rPr>
                        </m:ctrlPr>
                      </m:fPr>
                      <m:num>
                        <m:r>
                          <a:rPr kumimoji="1" lang="en-US" altLang="ko-KR" sz="1350" i="1">
                            <a:latin typeface="Cambria Math" panose="02040503050406030204" pitchFamily="18" charset="0"/>
                          </a:rPr>
                          <m:t>𝑆𝑆</m:t>
                        </m:r>
                        <m:r>
                          <a:rPr kumimoji="1" lang="en-US" altLang="ko-KR" sz="1350" b="0" i="1" smtClean="0">
                            <a:latin typeface="Cambria Math" panose="02040503050406030204" pitchFamily="18" charset="0"/>
                          </a:rPr>
                          <m:t>𝐸</m:t>
                        </m:r>
                      </m:num>
                      <m:den>
                        <m:r>
                          <a:rPr kumimoji="1" lang="en-US" altLang="ko-KR" sz="1350" i="1">
                            <a:latin typeface="Cambria Math" panose="02040503050406030204" pitchFamily="18" charset="0"/>
                          </a:rPr>
                          <m:t>𝑆𝑆𝑇</m:t>
                        </m:r>
                      </m:den>
                    </m:f>
                    <m:r>
                      <a:rPr kumimoji="1" lang="en-US" altLang="ko-KR" sz="1350" i="1">
                        <a:latin typeface="Cambria Math" panose="02040503050406030204" pitchFamily="18" charset="0"/>
                      </a:rPr>
                      <m:t>(=</m:t>
                    </m:r>
                    <m:f>
                      <m:fPr>
                        <m:ctrlPr>
                          <a:rPr kumimoji="1" lang="en-US" altLang="ko-KR" sz="1350" i="1">
                            <a:latin typeface="Cambria Math" panose="02040503050406030204" pitchFamily="18" charset="0"/>
                          </a:rPr>
                        </m:ctrlPr>
                      </m:fPr>
                      <m:num>
                        <m:r>
                          <a:rPr kumimoji="1" lang="en-US" altLang="ko-KR" sz="1350" i="1">
                            <a:latin typeface="Cambria Math" panose="02040503050406030204" pitchFamily="18" charset="0"/>
                          </a:rPr>
                          <m:t>𝑆𝑆</m:t>
                        </m:r>
                        <m:r>
                          <a:rPr kumimoji="1" lang="en-US" altLang="ko-KR" sz="1350" b="0" i="1" smtClean="0">
                            <a:latin typeface="Cambria Math" panose="02040503050406030204" pitchFamily="18" charset="0"/>
                          </a:rPr>
                          <m:t>𝑅</m:t>
                        </m:r>
                      </m:num>
                      <m:den>
                        <m:r>
                          <a:rPr kumimoji="1" lang="en-US" altLang="ko-KR" sz="1350" i="1">
                            <a:latin typeface="Cambria Math" panose="02040503050406030204" pitchFamily="18" charset="0"/>
                          </a:rPr>
                          <m:t>𝑆𝑆𝑇</m:t>
                        </m:r>
                      </m:den>
                    </m:f>
                    <m:r>
                      <a:rPr kumimoji="1" lang="en-US" altLang="ko-KR" sz="1350" i="1">
                        <a:latin typeface="Cambria Math" panose="02040503050406030204" pitchFamily="18" charset="0"/>
                      </a:rPr>
                      <m:t> )</m:t>
                    </m:r>
                  </m:oMath>
                </a14:m>
                <a:endParaRPr kumimoji="1" lang="en-US" altLang="ko-Kore-KR" sz="1350" baseline="30000" dirty="0"/>
              </a:p>
            </p:txBody>
          </p:sp>
        </mc:Choice>
        <mc:Fallback xmlns="">
          <p:sp>
            <p:nvSpPr>
              <p:cNvPr id="39" name="TextBox 38">
                <a:extLst>
                  <a:ext uri="{FF2B5EF4-FFF2-40B4-BE49-F238E27FC236}">
                    <a16:creationId xmlns:a16="http://schemas.microsoft.com/office/drawing/2014/main" id="{0BC30A36-27F6-4F17-A4A1-840E8E6EA81A}"/>
                  </a:ext>
                </a:extLst>
              </p:cNvPr>
              <p:cNvSpPr txBox="1">
                <a:spLocks noRot="1" noChangeAspect="1" noMove="1" noResize="1" noEditPoints="1" noAdjustHandles="1" noChangeArrowheads="1" noChangeShapeType="1" noTextEdit="1"/>
              </p:cNvSpPr>
              <p:nvPr/>
            </p:nvSpPr>
            <p:spPr>
              <a:xfrm>
                <a:off x="435405" y="1458193"/>
                <a:ext cx="2453685" cy="388824"/>
              </a:xfrm>
              <a:prstGeom prst="rect">
                <a:avLst/>
              </a:prstGeom>
              <a:blipFill>
                <a:blip r:embed="rId12"/>
                <a:stretch>
                  <a:fillRect l="-496" b="-312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0361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91167D11-9E05-7749-966A-46D4461A0430}"/>
              </a:ext>
            </a:extLst>
          </p:cNvPr>
          <p:cNvGraphicFramePr>
            <a:graphicFrameLocks noGrp="1"/>
          </p:cNvGraphicFramePr>
          <p:nvPr>
            <p:extLst>
              <p:ext uri="{D42A27DB-BD31-4B8C-83A1-F6EECF244321}">
                <p14:modId xmlns:p14="http://schemas.microsoft.com/office/powerpoint/2010/main" val="573208930"/>
              </p:ext>
            </p:extLst>
          </p:nvPr>
        </p:nvGraphicFramePr>
        <p:xfrm>
          <a:off x="435404" y="3452084"/>
          <a:ext cx="3923403" cy="2954104"/>
        </p:xfrm>
        <a:graphic>
          <a:graphicData uri="http://schemas.openxmlformats.org/drawingml/2006/table">
            <a:tbl>
              <a:tblPr firstRow="1" bandRow="1">
                <a:tableStyleId>{5C22544A-7EE6-4342-B048-85BDC9FD1C3A}</a:tableStyleId>
              </a:tblPr>
              <a:tblGrid>
                <a:gridCol w="382845">
                  <a:extLst>
                    <a:ext uri="{9D8B030D-6E8A-4147-A177-3AD203B41FA5}">
                      <a16:colId xmlns:a16="http://schemas.microsoft.com/office/drawing/2014/main" val="630177809"/>
                    </a:ext>
                  </a:extLst>
                </a:gridCol>
                <a:gridCol w="590093">
                  <a:extLst>
                    <a:ext uri="{9D8B030D-6E8A-4147-A177-3AD203B41FA5}">
                      <a16:colId xmlns:a16="http://schemas.microsoft.com/office/drawing/2014/main" val="4007787095"/>
                    </a:ext>
                  </a:extLst>
                </a:gridCol>
                <a:gridCol w="590093">
                  <a:extLst>
                    <a:ext uri="{9D8B030D-6E8A-4147-A177-3AD203B41FA5}">
                      <a16:colId xmlns:a16="http://schemas.microsoft.com/office/drawing/2014/main" val="2094819766"/>
                    </a:ext>
                  </a:extLst>
                </a:gridCol>
                <a:gridCol w="590093">
                  <a:extLst>
                    <a:ext uri="{9D8B030D-6E8A-4147-A177-3AD203B41FA5}">
                      <a16:colId xmlns:a16="http://schemas.microsoft.com/office/drawing/2014/main" val="4226287547"/>
                    </a:ext>
                  </a:extLst>
                </a:gridCol>
                <a:gridCol w="590093">
                  <a:extLst>
                    <a:ext uri="{9D8B030D-6E8A-4147-A177-3AD203B41FA5}">
                      <a16:colId xmlns:a16="http://schemas.microsoft.com/office/drawing/2014/main" val="3551196118"/>
                    </a:ext>
                  </a:extLst>
                </a:gridCol>
                <a:gridCol w="590093">
                  <a:extLst>
                    <a:ext uri="{9D8B030D-6E8A-4147-A177-3AD203B41FA5}">
                      <a16:colId xmlns:a16="http://schemas.microsoft.com/office/drawing/2014/main" val="1515007124"/>
                    </a:ext>
                  </a:extLst>
                </a:gridCol>
                <a:gridCol w="590093">
                  <a:extLst>
                    <a:ext uri="{9D8B030D-6E8A-4147-A177-3AD203B41FA5}">
                      <a16:colId xmlns:a16="http://schemas.microsoft.com/office/drawing/2014/main" val="2590836983"/>
                    </a:ext>
                  </a:extLst>
                </a:gridCol>
              </a:tblGrid>
              <a:tr h="345923">
                <a:tc>
                  <a:txBody>
                    <a:bodyPr/>
                    <a:lstStyle/>
                    <a:p>
                      <a:pPr algn="ctr"/>
                      <a:endParaRPr lang="ko-Kore-KR" altLang="en-US" sz="800" dirty="0">
                        <a:latin typeface="+mj-ea"/>
                        <a:ea typeface="+mj-ea"/>
                      </a:endParaRPr>
                    </a:p>
                  </a:txBody>
                  <a:tcPr marL="68580" marR="68580" marT="34290" marB="34290"/>
                </a:tc>
                <a:tc>
                  <a:txBody>
                    <a:bodyPr/>
                    <a:lstStyle/>
                    <a:p>
                      <a:pPr algn="ctr"/>
                      <a:r>
                        <a:rPr lang="en-US" altLang="ko-Kore-KR" sz="600" dirty="0">
                          <a:latin typeface="+mj-ea"/>
                          <a:ea typeface="+mj-ea"/>
                        </a:rPr>
                        <a:t>Y (target) </a:t>
                      </a:r>
                    </a:p>
                    <a:p>
                      <a:pPr algn="ctr"/>
                      <a:r>
                        <a:rPr lang="ko-Kore-KR" altLang="en-US" sz="600" dirty="0">
                          <a:latin typeface="+mj-ea"/>
                          <a:ea typeface="+mj-ea"/>
                        </a:rPr>
                        <a:t>근무평점</a:t>
                      </a:r>
                    </a:p>
                  </a:txBody>
                  <a:tcPr marL="68580" marR="68580" marT="34290" marB="34290"/>
                </a:tc>
                <a:tc>
                  <a:txBody>
                    <a:bodyPr/>
                    <a:lstStyle/>
                    <a:p>
                      <a:pPr algn="ctr"/>
                      <a:r>
                        <a:rPr lang="en-US" altLang="ko-Kore-KR" sz="600" dirty="0">
                          <a:latin typeface="+mj-ea"/>
                          <a:ea typeface="+mj-ea"/>
                        </a:rPr>
                        <a:t>X</a:t>
                      </a:r>
                      <a:r>
                        <a:rPr lang="ko-KR" altLang="en-US" sz="600" dirty="0">
                          <a:latin typeface="+mj-ea"/>
                          <a:ea typeface="+mj-ea"/>
                        </a:rPr>
                        <a:t> </a:t>
                      </a:r>
                      <a:r>
                        <a:rPr lang="en-US" altLang="ko-KR" sz="600" dirty="0">
                          <a:latin typeface="+mj-ea"/>
                          <a:ea typeface="+mj-ea"/>
                        </a:rPr>
                        <a:t>(feature)</a:t>
                      </a:r>
                    </a:p>
                    <a:p>
                      <a:pPr algn="ctr"/>
                      <a:r>
                        <a:rPr lang="ko-KR" altLang="en-US" sz="600" dirty="0">
                          <a:latin typeface="+mj-ea"/>
                          <a:ea typeface="+mj-ea"/>
                        </a:rPr>
                        <a:t>연 검거 건수</a:t>
                      </a:r>
                      <a:endParaRPr lang="ko-Kore-KR" altLang="en-US" sz="600" dirty="0">
                        <a:latin typeface="+mj-ea"/>
                        <a:ea typeface="+mj-ea"/>
                      </a:endParaRPr>
                    </a:p>
                  </a:txBody>
                  <a:tcPr marL="68580" marR="68580" marT="34290" marB="34290"/>
                </a:tc>
                <a:tc>
                  <a:txBody>
                    <a:bodyPr/>
                    <a:lstStyle/>
                    <a:p>
                      <a:pPr algn="ctr"/>
                      <a:r>
                        <a:rPr lang="ko-KR" altLang="en-US" sz="600" dirty="0">
                          <a:latin typeface="+mj-ea"/>
                          <a:ea typeface="+mj-ea"/>
                        </a:rPr>
                        <a:t>편차</a:t>
                      </a:r>
                      <a:endParaRPr lang="en-US" altLang="ko-KR" sz="600" dirty="0">
                        <a:latin typeface="+mj-ea"/>
                        <a:ea typeface="+mj-ea"/>
                      </a:endParaRPr>
                    </a:p>
                    <a:p>
                      <a:pPr algn="ctr"/>
                      <a:r>
                        <a:rPr lang="en-US" altLang="ko-KR" sz="600" dirty="0">
                          <a:latin typeface="+mj-ea"/>
                          <a:ea typeface="+mj-ea"/>
                        </a:rPr>
                        <a:t>x</a:t>
                      </a:r>
                      <a:r>
                        <a:rPr lang="en-US" altLang="ko-Kore-KR" sz="600" dirty="0">
                          <a:latin typeface="+mj-ea"/>
                          <a:ea typeface="+mj-ea"/>
                        </a:rPr>
                        <a:t> * y</a:t>
                      </a:r>
                      <a:endParaRPr lang="ko-Kore-KR" altLang="en-US" sz="600" dirty="0">
                        <a:latin typeface="+mj-ea"/>
                        <a:ea typeface="+mj-ea"/>
                      </a:endParaRPr>
                    </a:p>
                  </a:txBody>
                  <a:tcPr marL="68580" marR="68580" marT="34290" marB="34290"/>
                </a:tc>
                <a:tc>
                  <a:txBody>
                    <a:bodyPr/>
                    <a:lstStyle/>
                    <a:p>
                      <a:pPr algn="ctr"/>
                      <a:r>
                        <a:rPr lang="ko-KR" altLang="en-US" sz="600" dirty="0">
                          <a:latin typeface="+mj-ea"/>
                          <a:ea typeface="+mj-ea"/>
                        </a:rPr>
                        <a:t>편차</a:t>
                      </a:r>
                      <a:endParaRPr lang="en-US" altLang="ko-KR" sz="600" dirty="0">
                        <a:latin typeface="+mj-ea"/>
                        <a:ea typeface="+mj-ea"/>
                      </a:endParaRPr>
                    </a:p>
                    <a:p>
                      <a:pPr algn="ctr"/>
                      <a:r>
                        <a:rPr lang="en-US" altLang="ko-Kore-KR" sz="600" dirty="0">
                          <a:latin typeface="+mj-ea"/>
                          <a:ea typeface="+mj-ea"/>
                        </a:rPr>
                        <a:t>x</a:t>
                      </a:r>
                      <a:r>
                        <a:rPr lang="en-US" altLang="ko-Kore-KR" sz="600" baseline="30000" dirty="0">
                          <a:latin typeface="+mj-ea"/>
                          <a:ea typeface="+mj-ea"/>
                        </a:rPr>
                        <a:t>2</a:t>
                      </a:r>
                      <a:endParaRPr lang="en-US" altLang="ko-Kore-KR" sz="600" dirty="0">
                        <a:latin typeface="+mj-ea"/>
                        <a:ea typeface="+mj-ea"/>
                      </a:endParaRPr>
                    </a:p>
                  </a:txBody>
                  <a:tcPr marL="68580" marR="68580" marT="34290" marB="34290"/>
                </a:tc>
                <a:tc>
                  <a:txBody>
                    <a:bodyPr/>
                    <a:lstStyle/>
                    <a:p>
                      <a:pPr algn="ctr"/>
                      <a:r>
                        <a:rPr lang="ko-Kore-KR" altLang="en-US" sz="600" dirty="0">
                          <a:latin typeface="+mj-ea"/>
                          <a:ea typeface="+mj-ea"/>
                        </a:rPr>
                        <a:t>잔차</a:t>
                      </a:r>
                      <a:endParaRPr lang="en-US" altLang="ko-Kore-KR" sz="600" dirty="0">
                        <a:latin typeface="+mj-ea"/>
                        <a:ea typeface="+mj-ea"/>
                      </a:endParaRPr>
                    </a:p>
                    <a:p>
                      <a:pPr algn="ctr"/>
                      <a:r>
                        <a:rPr lang="en-US" altLang="ko-Kore-KR" sz="600" dirty="0">
                          <a:latin typeface="+mj-ea"/>
                          <a:ea typeface="+mj-ea"/>
                        </a:rPr>
                        <a:t>e</a:t>
                      </a:r>
                    </a:p>
                  </a:txBody>
                  <a:tcPr marL="68580" marR="68580" marT="34290" marB="34290"/>
                </a:tc>
                <a:tc>
                  <a:txBody>
                    <a:bodyPr/>
                    <a:lstStyle/>
                    <a:p>
                      <a:pPr algn="ctr"/>
                      <a:r>
                        <a:rPr lang="ko-Kore-KR" altLang="en-US" sz="600" dirty="0">
                          <a:latin typeface="+mj-ea"/>
                          <a:ea typeface="+mj-ea"/>
                        </a:rPr>
                        <a:t>잔차의</a:t>
                      </a:r>
                      <a:r>
                        <a:rPr lang="ko-KR" altLang="en-US" sz="600" dirty="0">
                          <a:latin typeface="+mj-ea"/>
                          <a:ea typeface="+mj-ea"/>
                        </a:rPr>
                        <a:t> 제곱</a:t>
                      </a:r>
                      <a:endParaRPr lang="en-US" altLang="ko-Kore-KR" sz="600" dirty="0">
                        <a:latin typeface="+mj-ea"/>
                        <a:ea typeface="+mj-ea"/>
                      </a:endParaRPr>
                    </a:p>
                    <a:p>
                      <a:pPr algn="ctr"/>
                      <a:r>
                        <a:rPr lang="en-US" altLang="ko-Kore-KR" sz="600" dirty="0">
                          <a:latin typeface="+mj-ea"/>
                          <a:ea typeface="+mj-ea"/>
                        </a:rPr>
                        <a:t>e</a:t>
                      </a:r>
                      <a:r>
                        <a:rPr lang="en-US" altLang="ko-KR" sz="600" baseline="30000" dirty="0">
                          <a:latin typeface="+mj-ea"/>
                          <a:ea typeface="+mj-ea"/>
                        </a:rPr>
                        <a:t>2</a:t>
                      </a:r>
                      <a:endParaRPr lang="en-US" altLang="ko-Kore-KR" sz="600" dirty="0">
                        <a:latin typeface="+mj-ea"/>
                        <a:ea typeface="+mj-ea"/>
                      </a:endParaRPr>
                    </a:p>
                  </a:txBody>
                  <a:tcPr marL="68580" marR="68580" marT="34290" marB="34290"/>
                </a:tc>
                <a:extLst>
                  <a:ext uri="{0D108BD9-81ED-4DB2-BD59-A6C34878D82A}">
                    <a16:rowId xmlns:a16="http://schemas.microsoft.com/office/drawing/2014/main" val="2016185889"/>
                  </a:ext>
                </a:extLst>
              </a:tr>
              <a:tr h="204409">
                <a:tc>
                  <a:txBody>
                    <a:bodyPr/>
                    <a:lstStyle/>
                    <a:p>
                      <a:pPr algn="ctr"/>
                      <a:r>
                        <a:rPr lang="en-US" altLang="ko-Kore-KR" sz="500" dirty="0">
                          <a:latin typeface="+mj-ea"/>
                          <a:ea typeface="+mj-ea"/>
                        </a:rPr>
                        <a:t>A</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10</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32</a:t>
                      </a:r>
                      <a:endParaRPr lang="ko-Kore-KR" altLang="en-US" sz="500" dirty="0">
                        <a:latin typeface="+mj-ea"/>
                        <a:ea typeface="+mj-ea"/>
                      </a:endParaRPr>
                    </a:p>
                  </a:txBody>
                  <a:tcPr marL="68580" marR="68580" marT="34290" marB="3429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37.83</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94.09</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2.105074</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4.43133655</a:t>
                      </a:r>
                    </a:p>
                  </a:txBody>
                  <a:tcPr marL="7144" marR="7144" marT="7144" marB="0" anchor="ctr"/>
                </a:tc>
                <a:extLst>
                  <a:ext uri="{0D108BD9-81ED-4DB2-BD59-A6C34878D82A}">
                    <a16:rowId xmlns:a16="http://schemas.microsoft.com/office/drawing/2014/main" val="733142790"/>
                  </a:ext>
                </a:extLst>
              </a:tr>
              <a:tr h="204409">
                <a:tc>
                  <a:txBody>
                    <a:bodyPr/>
                    <a:lstStyle/>
                    <a:p>
                      <a:pPr algn="ctr"/>
                      <a:r>
                        <a:rPr lang="en-US" altLang="ko-Kore-KR" sz="500" dirty="0">
                          <a:latin typeface="+mj-ea"/>
                          <a:ea typeface="+mj-ea"/>
                        </a:rPr>
                        <a:t>B</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7</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18</a:t>
                      </a:r>
                      <a:endParaRPr lang="ko-Kore-KR" altLang="en-US" sz="500" dirty="0">
                        <a:latin typeface="+mj-ea"/>
                        <a:ea typeface="+mj-ea"/>
                      </a:endParaRPr>
                    </a:p>
                  </a:txBody>
                  <a:tcPr marL="68580" marR="68580" marT="34290" marB="3429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-3.87</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18.49</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1.695689</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2.87536118</a:t>
                      </a:r>
                    </a:p>
                  </a:txBody>
                  <a:tcPr marL="7144" marR="7144" marT="7144" marB="0" anchor="ctr"/>
                </a:tc>
                <a:extLst>
                  <a:ext uri="{0D108BD9-81ED-4DB2-BD59-A6C34878D82A}">
                    <a16:rowId xmlns:a16="http://schemas.microsoft.com/office/drawing/2014/main" val="2174625887"/>
                  </a:ext>
                </a:extLst>
              </a:tr>
              <a:tr h="204409">
                <a:tc>
                  <a:txBody>
                    <a:bodyPr/>
                    <a:lstStyle/>
                    <a:p>
                      <a:pPr algn="ctr"/>
                      <a:r>
                        <a:rPr lang="en-US" altLang="ko-Kore-KR" sz="500" dirty="0">
                          <a:latin typeface="+mj-ea"/>
                          <a:ea typeface="+mj-ea"/>
                        </a:rPr>
                        <a:t>C</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8</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25</a:t>
                      </a:r>
                      <a:endParaRPr lang="ko-Kore-KR" altLang="en-US" sz="500" dirty="0">
                        <a:latin typeface="+mj-ea"/>
                        <a:ea typeface="+mj-ea"/>
                      </a:endParaRPr>
                    </a:p>
                  </a:txBody>
                  <a:tcPr marL="68580" marR="68580" marT="34290" marB="3429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5.13</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7.29</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1.400381</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1.96106695</a:t>
                      </a:r>
                    </a:p>
                  </a:txBody>
                  <a:tcPr marL="7144" marR="7144" marT="7144" marB="0" anchor="ctr"/>
                </a:tc>
                <a:extLst>
                  <a:ext uri="{0D108BD9-81ED-4DB2-BD59-A6C34878D82A}">
                    <a16:rowId xmlns:a16="http://schemas.microsoft.com/office/drawing/2014/main" val="3232357576"/>
                  </a:ext>
                </a:extLst>
              </a:tr>
              <a:tr h="204409">
                <a:tc>
                  <a:txBody>
                    <a:bodyPr/>
                    <a:lstStyle/>
                    <a:p>
                      <a:pPr algn="ctr"/>
                      <a:r>
                        <a:rPr lang="en-US" altLang="ko-Kore-KR" sz="500" dirty="0">
                          <a:latin typeface="+mj-ea"/>
                          <a:ea typeface="+mj-ea"/>
                        </a:rPr>
                        <a:t>D</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5</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13</a:t>
                      </a:r>
                      <a:endParaRPr lang="ko-Kore-KR" altLang="en-US" sz="500" dirty="0">
                        <a:latin typeface="+mj-ea"/>
                        <a:ea typeface="+mj-ea"/>
                      </a:endParaRPr>
                    </a:p>
                  </a:txBody>
                  <a:tcPr marL="68580" marR="68580" marT="34290" marB="3429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10.23</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86.49</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0.620909</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0.38552799</a:t>
                      </a:r>
                    </a:p>
                  </a:txBody>
                  <a:tcPr marL="7144" marR="7144" marT="7144" marB="0" anchor="ctr"/>
                </a:tc>
                <a:extLst>
                  <a:ext uri="{0D108BD9-81ED-4DB2-BD59-A6C34878D82A}">
                    <a16:rowId xmlns:a16="http://schemas.microsoft.com/office/drawing/2014/main" val="1068390707"/>
                  </a:ext>
                </a:extLst>
              </a:tr>
              <a:tr h="204409">
                <a:tc>
                  <a:txBody>
                    <a:bodyPr/>
                    <a:lstStyle/>
                    <a:p>
                      <a:pPr algn="ctr"/>
                      <a:r>
                        <a:rPr lang="en-US" altLang="ko-Kore-KR" sz="500" dirty="0">
                          <a:latin typeface="+mj-ea"/>
                          <a:ea typeface="+mj-ea"/>
                        </a:rPr>
                        <a:t>E</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9</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29</a:t>
                      </a:r>
                      <a:endParaRPr lang="ko-Kore-KR" altLang="en-US" sz="500" dirty="0">
                        <a:latin typeface="+mj-ea"/>
                        <a:ea typeface="+mj-ea"/>
                      </a:endParaRPr>
                    </a:p>
                  </a:txBody>
                  <a:tcPr marL="68580" marR="68580" marT="34290" marB="3429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19.43</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44.89</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1.660205</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2.75628064</a:t>
                      </a:r>
                    </a:p>
                  </a:txBody>
                  <a:tcPr marL="7144" marR="7144" marT="7144" marB="0" anchor="ctr"/>
                </a:tc>
                <a:extLst>
                  <a:ext uri="{0D108BD9-81ED-4DB2-BD59-A6C34878D82A}">
                    <a16:rowId xmlns:a16="http://schemas.microsoft.com/office/drawing/2014/main" val="3527088761"/>
                  </a:ext>
                </a:extLst>
              </a:tr>
              <a:tr h="204409">
                <a:tc>
                  <a:txBody>
                    <a:bodyPr/>
                    <a:lstStyle/>
                    <a:p>
                      <a:pPr algn="ctr"/>
                      <a:r>
                        <a:rPr lang="en-US" altLang="ko-Kore-KR" sz="500" dirty="0">
                          <a:latin typeface="+mj-ea"/>
                          <a:ea typeface="+mj-ea"/>
                        </a:rPr>
                        <a:t>F</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6</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21</a:t>
                      </a:r>
                      <a:endParaRPr lang="ko-Kore-KR" altLang="en-US" sz="500" dirty="0">
                        <a:latin typeface="+mj-ea"/>
                        <a:ea typeface="+mj-ea"/>
                      </a:endParaRPr>
                    </a:p>
                  </a:txBody>
                  <a:tcPr marL="68580" marR="68580" marT="34290" marB="3429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0.13</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1.69</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0.140557</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0.01975627</a:t>
                      </a:r>
                    </a:p>
                  </a:txBody>
                  <a:tcPr marL="7144" marR="7144" marT="7144" marB="0" anchor="ctr"/>
                </a:tc>
                <a:extLst>
                  <a:ext uri="{0D108BD9-81ED-4DB2-BD59-A6C34878D82A}">
                    <a16:rowId xmlns:a16="http://schemas.microsoft.com/office/drawing/2014/main" val="2356356019"/>
                  </a:ext>
                </a:extLst>
              </a:tr>
              <a:tr h="204409">
                <a:tc>
                  <a:txBody>
                    <a:bodyPr/>
                    <a:lstStyle/>
                    <a:p>
                      <a:pPr algn="ctr"/>
                      <a:r>
                        <a:rPr lang="en-US" altLang="ko-Kore-KR" sz="500" dirty="0">
                          <a:latin typeface="+mj-ea"/>
                          <a:ea typeface="+mj-ea"/>
                        </a:rPr>
                        <a:t>G</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2</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10</a:t>
                      </a:r>
                      <a:endParaRPr lang="ko-Kore-KR" altLang="en-US" sz="500" dirty="0">
                        <a:latin typeface="+mj-ea"/>
                        <a:ea typeface="+mj-ea"/>
                      </a:endParaRPr>
                    </a:p>
                  </a:txBody>
                  <a:tcPr marL="68580" marR="68580" marT="34290" marB="3429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50.43</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151.29</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-1.823959</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3.32682643</a:t>
                      </a:r>
                    </a:p>
                  </a:txBody>
                  <a:tcPr marL="7144" marR="7144" marT="7144" marB="0" anchor="ctr"/>
                </a:tc>
                <a:extLst>
                  <a:ext uri="{0D108BD9-81ED-4DB2-BD59-A6C34878D82A}">
                    <a16:rowId xmlns:a16="http://schemas.microsoft.com/office/drawing/2014/main" val="479230688"/>
                  </a:ext>
                </a:extLst>
              </a:tr>
              <a:tr h="204409">
                <a:tc>
                  <a:txBody>
                    <a:bodyPr/>
                    <a:lstStyle/>
                    <a:p>
                      <a:pPr algn="ctr"/>
                      <a:r>
                        <a:rPr lang="en-US" altLang="ko-Kore-KR" sz="500" dirty="0">
                          <a:latin typeface="+mj-ea"/>
                          <a:ea typeface="+mj-ea"/>
                        </a:rPr>
                        <a:t>H</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7</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43</a:t>
                      </a:r>
                      <a:endParaRPr lang="ko-Kore-KR" altLang="en-US" sz="500" dirty="0">
                        <a:latin typeface="+mj-ea"/>
                        <a:ea typeface="+mj-ea"/>
                      </a:endParaRPr>
                    </a:p>
                  </a:txBody>
                  <a:tcPr marL="68580" marR="68580" marT="34290" marB="3429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18.63</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428.49</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-2.93041</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8.58730277</a:t>
                      </a:r>
                    </a:p>
                  </a:txBody>
                  <a:tcPr marL="7144" marR="7144" marT="7144" marB="0" anchor="ctr"/>
                </a:tc>
                <a:extLst>
                  <a:ext uri="{0D108BD9-81ED-4DB2-BD59-A6C34878D82A}">
                    <a16:rowId xmlns:a16="http://schemas.microsoft.com/office/drawing/2014/main" val="4242637012"/>
                  </a:ext>
                </a:extLst>
              </a:tr>
              <a:tr h="204409">
                <a:tc>
                  <a:txBody>
                    <a:bodyPr/>
                    <a:lstStyle/>
                    <a:p>
                      <a:pPr algn="ctr"/>
                      <a:r>
                        <a:rPr lang="en-US" altLang="ko-Kore-KR" sz="500" dirty="0">
                          <a:latin typeface="+mj-ea"/>
                          <a:ea typeface="+mj-ea"/>
                        </a:rPr>
                        <a:t>I</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3</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12</a:t>
                      </a:r>
                      <a:endParaRPr lang="ko-Kore-KR" altLang="en-US" sz="500" dirty="0">
                        <a:latin typeface="+mj-ea"/>
                        <a:ea typeface="+mj-ea"/>
                      </a:endParaRPr>
                    </a:p>
                  </a:txBody>
                  <a:tcPr marL="68580" marR="68580" marT="34290" marB="3429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31.93</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106.09</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-1.194047</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1.42574824</a:t>
                      </a:r>
                    </a:p>
                  </a:txBody>
                  <a:tcPr marL="7144" marR="7144" marT="7144" marB="0" anchor="ctr"/>
                </a:tc>
                <a:extLst>
                  <a:ext uri="{0D108BD9-81ED-4DB2-BD59-A6C34878D82A}">
                    <a16:rowId xmlns:a16="http://schemas.microsoft.com/office/drawing/2014/main" val="2857895460"/>
                  </a:ext>
                </a:extLst>
              </a:tr>
              <a:tr h="204409">
                <a:tc>
                  <a:txBody>
                    <a:bodyPr/>
                    <a:lstStyle/>
                    <a:p>
                      <a:pPr algn="ctr"/>
                      <a:r>
                        <a:rPr lang="en-US" altLang="ko-Kore-KR" sz="500" dirty="0">
                          <a:latin typeface="+mj-ea"/>
                          <a:ea typeface="+mj-ea"/>
                        </a:rPr>
                        <a:t>J</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4</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20</a:t>
                      </a:r>
                      <a:endParaRPr lang="ko-Kore-KR" altLang="en-US" sz="500" dirty="0">
                        <a:latin typeface="+mj-ea"/>
                        <a:ea typeface="+mj-ea"/>
                      </a:endParaRPr>
                    </a:p>
                  </a:txBody>
                  <a:tcPr marL="68580" marR="68580" marT="34290" marB="3429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4.83</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5.29</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-1.674399</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2.80361201</a:t>
                      </a:r>
                    </a:p>
                  </a:txBody>
                  <a:tcPr marL="7144" marR="7144" marT="7144" marB="0" anchor="ctr"/>
                </a:tc>
                <a:extLst>
                  <a:ext uri="{0D108BD9-81ED-4DB2-BD59-A6C34878D82A}">
                    <a16:rowId xmlns:a16="http://schemas.microsoft.com/office/drawing/2014/main" val="1599577211"/>
                  </a:ext>
                </a:extLst>
              </a:tr>
              <a:tr h="204409">
                <a:tc>
                  <a:txBody>
                    <a:bodyPr/>
                    <a:lstStyle/>
                    <a:p>
                      <a:pPr algn="ctr"/>
                      <a:r>
                        <a:rPr lang="ko-Kore-KR" altLang="en-US" sz="500" dirty="0">
                          <a:latin typeface="+mj-ea"/>
                          <a:ea typeface="+mj-ea"/>
                        </a:rPr>
                        <a:t>합</a:t>
                      </a:r>
                    </a:p>
                  </a:txBody>
                  <a:tcPr marL="68580" marR="68580" marT="34290" marB="34290" anchor="ctr"/>
                </a:tc>
                <a:tc>
                  <a:txBody>
                    <a:bodyPr/>
                    <a:lstStyle/>
                    <a:p>
                      <a:pPr algn="ctr"/>
                      <a:r>
                        <a:rPr lang="en-US" altLang="ko-Kore-KR" sz="500" dirty="0">
                          <a:latin typeface="+mj-ea"/>
                          <a:ea typeface="+mj-ea"/>
                        </a:rPr>
                        <a:t>6</a:t>
                      </a:r>
                      <a:r>
                        <a:rPr lang="en-US" altLang="ko-KR" sz="500" dirty="0">
                          <a:latin typeface="+mj-ea"/>
                          <a:ea typeface="+mj-ea"/>
                        </a:rPr>
                        <a:t>1</a:t>
                      </a:r>
                      <a:endParaRPr lang="ko-Kore-KR" altLang="en-US" sz="500" dirty="0">
                        <a:latin typeface="+mj-ea"/>
                        <a:ea typeface="+mj-ea"/>
                      </a:endParaRPr>
                    </a:p>
                  </a:txBody>
                  <a:tcPr marL="68580" marR="68580" marT="34290" marB="34290" anchor="ctr"/>
                </a:tc>
                <a:tc>
                  <a:txBody>
                    <a:bodyPr/>
                    <a:lstStyle/>
                    <a:p>
                      <a:pPr algn="ctr"/>
                      <a:r>
                        <a:rPr lang="en-US" altLang="ko-Kore-KR" sz="500" dirty="0">
                          <a:latin typeface="+mj-ea"/>
                          <a:ea typeface="+mj-ea"/>
                        </a:rPr>
                        <a:t>2</a:t>
                      </a:r>
                      <a:r>
                        <a:rPr lang="en-US" altLang="ko-KR" sz="500" dirty="0">
                          <a:latin typeface="+mj-ea"/>
                          <a:ea typeface="+mj-ea"/>
                        </a:rPr>
                        <a:t>23</a:t>
                      </a:r>
                      <a:endParaRPr lang="ko-Kore-KR" altLang="en-US" sz="500" dirty="0">
                        <a:latin typeface="+mj-ea"/>
                        <a:ea typeface="+mj-ea"/>
                      </a:endParaRPr>
                    </a:p>
                  </a:txBody>
                  <a:tcPr marL="68580" marR="68580" marT="34290" marB="3429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tc>
                <a:tc>
                  <a:txBody>
                    <a:bodyPr/>
                    <a:lstStyle/>
                    <a:p>
                      <a:pPr algn="ctr" fontAlgn="ctr"/>
                      <a:r>
                        <a:rPr lang="en-US" altLang="ko-Kore-KR" sz="500" b="1" i="0" u="none" strike="noStrike" dirty="0">
                          <a:solidFill>
                            <a:srgbClr val="FF0000"/>
                          </a:solidFill>
                          <a:effectLst/>
                          <a:latin typeface="맑은 고딕" panose="020B0503020000020004" pitchFamily="34" charset="-127"/>
                          <a:ea typeface="맑은 고딕" panose="020B0503020000020004" pitchFamily="34" charset="-127"/>
                        </a:rPr>
                        <a:t>28.572819</a:t>
                      </a:r>
                    </a:p>
                  </a:txBody>
                  <a:tcPr marL="7144" marR="7144" marT="7144" marB="0" anchor="ctr"/>
                </a:tc>
                <a:extLst>
                  <a:ext uri="{0D108BD9-81ED-4DB2-BD59-A6C34878D82A}">
                    <a16:rowId xmlns:a16="http://schemas.microsoft.com/office/drawing/2014/main" val="4193817879"/>
                  </a:ext>
                </a:extLst>
              </a:tr>
              <a:tr h="119894">
                <a:tc>
                  <a:txBody>
                    <a:bodyPr/>
                    <a:lstStyle/>
                    <a:p>
                      <a:pPr algn="ctr" fontAlgn="ctr"/>
                      <a:r>
                        <a:rPr lang="ko-KR" altLang="en-US" sz="500" b="0" i="0" u="none" strike="noStrike" dirty="0">
                          <a:solidFill>
                            <a:srgbClr val="000000"/>
                          </a:solidFill>
                          <a:effectLst/>
                          <a:latin typeface="+mj-ea"/>
                          <a:ea typeface="+mj-ea"/>
                        </a:rPr>
                        <a:t>평균</a:t>
                      </a:r>
                      <a:endParaRPr lang="en-US" altLang="ko-Kore-KR" sz="5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500" b="0" i="0" u="none" strike="noStrike" dirty="0">
                          <a:solidFill>
                            <a:srgbClr val="000000"/>
                          </a:solidFill>
                          <a:effectLst/>
                          <a:latin typeface="+mj-ea"/>
                          <a:ea typeface="+mj-ea"/>
                        </a:rPr>
                        <a:t>6.1</a:t>
                      </a:r>
                    </a:p>
                  </a:txBody>
                  <a:tcPr marL="7144" marR="7144" marT="7144" marB="0" anchor="ctr"/>
                </a:tc>
                <a:tc>
                  <a:txBody>
                    <a:bodyPr/>
                    <a:lstStyle/>
                    <a:p>
                      <a:pPr algn="ctr" fontAlgn="ctr"/>
                      <a:r>
                        <a:rPr lang="en-US" altLang="ko-Kore-KR" sz="500" b="0" i="0" u="none" strike="noStrike" dirty="0">
                          <a:solidFill>
                            <a:srgbClr val="000000"/>
                          </a:solidFill>
                          <a:effectLst/>
                          <a:latin typeface="+mj-ea"/>
                          <a:ea typeface="+mj-ea"/>
                        </a:rPr>
                        <a:t>22.3</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2.8572819</a:t>
                      </a:r>
                    </a:p>
                  </a:txBody>
                  <a:tcPr marL="7144" marR="7144" marT="7144" marB="0" anchor="ctr"/>
                </a:tc>
                <a:extLst>
                  <a:ext uri="{0D108BD9-81ED-4DB2-BD59-A6C34878D82A}">
                    <a16:rowId xmlns:a16="http://schemas.microsoft.com/office/drawing/2014/main" val="2733498670"/>
                  </a:ext>
                </a:extLst>
              </a:tr>
              <a:tr h="119894">
                <a:tc>
                  <a:txBody>
                    <a:bodyPr/>
                    <a:lstStyle/>
                    <a:p>
                      <a:pPr algn="ctr" fontAlgn="ctr"/>
                      <a:r>
                        <a:rPr lang="ko-KR" altLang="en-US" sz="500" b="0" i="0" u="none" strike="noStrike" dirty="0">
                          <a:solidFill>
                            <a:srgbClr val="000000"/>
                          </a:solidFill>
                          <a:effectLst/>
                          <a:latin typeface="+mj-ea"/>
                          <a:ea typeface="+mj-ea"/>
                        </a:rPr>
                        <a:t>분산</a:t>
                      </a:r>
                      <a:endParaRPr lang="en-US" altLang="ko-Kore-KR" sz="5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500" b="0" i="0" u="none" strike="noStrike" dirty="0">
                          <a:solidFill>
                            <a:srgbClr val="000000"/>
                          </a:solidFill>
                          <a:effectLst/>
                          <a:latin typeface="+mj-ea"/>
                          <a:ea typeface="+mj-ea"/>
                        </a:rPr>
                        <a:t>6.76666667</a:t>
                      </a:r>
                    </a:p>
                  </a:txBody>
                  <a:tcPr marL="7144" marR="7144" marT="7144" marB="0" anchor="ctr"/>
                </a:tc>
                <a:tc>
                  <a:txBody>
                    <a:bodyPr/>
                    <a:lstStyle/>
                    <a:p>
                      <a:pPr algn="ctr" fontAlgn="ctr"/>
                      <a:r>
                        <a:rPr lang="en-US" altLang="ko-Kore-KR" sz="500" b="0" i="0" u="none" strike="noStrike" dirty="0">
                          <a:solidFill>
                            <a:srgbClr val="000000"/>
                          </a:solidFill>
                          <a:effectLst/>
                          <a:latin typeface="+mj-ea"/>
                          <a:ea typeface="+mj-ea"/>
                        </a:rPr>
                        <a:t>104.9</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315.078222</a:t>
                      </a:r>
                    </a:p>
                  </a:txBody>
                  <a:tcPr marL="7144" marR="7144" marT="7144" marB="0" anchor="ctr"/>
                </a:tc>
                <a:tc>
                  <a:txBody>
                    <a:bodyPr/>
                    <a:lstStyle/>
                    <a:p>
                      <a:pPr algn="ctr" fontAlgn="ctr"/>
                      <a:r>
                        <a:rPr lang="en-US" altLang="ko-Kore-KR" sz="500" b="0" i="0" u="none" strike="noStrike">
                          <a:solidFill>
                            <a:srgbClr val="000000"/>
                          </a:solidFill>
                          <a:effectLst/>
                          <a:latin typeface="맑은 고딕" panose="020B0503020000020004" pitchFamily="34" charset="-127"/>
                          <a:ea typeface="맑은 고딕" panose="020B0503020000020004" pitchFamily="34" charset="-127"/>
                        </a:rPr>
                        <a:t>16376.5973</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3.17475767</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5.83980853</a:t>
                      </a:r>
                    </a:p>
                  </a:txBody>
                  <a:tcPr marL="7144" marR="7144" marT="7144" marB="0" anchor="ctr"/>
                </a:tc>
                <a:extLst>
                  <a:ext uri="{0D108BD9-81ED-4DB2-BD59-A6C34878D82A}">
                    <a16:rowId xmlns:a16="http://schemas.microsoft.com/office/drawing/2014/main" val="3561213226"/>
                  </a:ext>
                </a:extLst>
              </a:tr>
              <a:tr h="119894">
                <a:tc>
                  <a:txBody>
                    <a:bodyPr/>
                    <a:lstStyle/>
                    <a:p>
                      <a:pPr algn="ctr" fontAlgn="ctr"/>
                      <a:r>
                        <a:rPr lang="ko-KR" altLang="en-US" sz="500" b="0" i="0" u="none" strike="noStrike" dirty="0">
                          <a:solidFill>
                            <a:srgbClr val="000000"/>
                          </a:solidFill>
                          <a:effectLst/>
                          <a:latin typeface="+mj-ea"/>
                          <a:ea typeface="+mj-ea"/>
                        </a:rPr>
                        <a:t>표준편차</a:t>
                      </a:r>
                      <a:endParaRPr lang="en-US" altLang="ko-Kore-KR" sz="5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500" b="0" i="0" u="none" strike="noStrike" dirty="0">
                          <a:solidFill>
                            <a:srgbClr val="000000"/>
                          </a:solidFill>
                          <a:effectLst/>
                          <a:latin typeface="+mj-ea"/>
                          <a:ea typeface="+mj-ea"/>
                        </a:rPr>
                        <a:t>2.60128174</a:t>
                      </a:r>
                    </a:p>
                  </a:txBody>
                  <a:tcPr marL="7144" marR="7144" marT="7144" marB="0" anchor="ctr"/>
                </a:tc>
                <a:tc>
                  <a:txBody>
                    <a:bodyPr/>
                    <a:lstStyle/>
                    <a:p>
                      <a:pPr algn="ctr" fontAlgn="ctr"/>
                      <a:r>
                        <a:rPr lang="en-US" altLang="ko-Kore-KR" sz="500" b="0" i="0" u="none" strike="noStrike" dirty="0">
                          <a:solidFill>
                            <a:srgbClr val="000000"/>
                          </a:solidFill>
                          <a:effectLst/>
                          <a:latin typeface="+mj-ea"/>
                          <a:ea typeface="+mj-ea"/>
                        </a:rPr>
                        <a:t>10.2420701</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17.7504429</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127.97108</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1.78178497</a:t>
                      </a:r>
                    </a:p>
                  </a:txBody>
                  <a:tcPr marL="7144" marR="7144" marT="7144" marB="0" anchor="ctr"/>
                </a:tc>
                <a:tc>
                  <a:txBody>
                    <a:bodyPr/>
                    <a:lstStyle/>
                    <a:p>
                      <a:pPr algn="ctr" fontAlgn="ctr"/>
                      <a:r>
                        <a:rPr lang="en-US" altLang="ko-Kore-KR" sz="500" b="0" i="0" u="none" strike="noStrike" dirty="0">
                          <a:solidFill>
                            <a:srgbClr val="000000"/>
                          </a:solidFill>
                          <a:effectLst/>
                          <a:latin typeface="맑은 고딕" panose="020B0503020000020004" pitchFamily="34" charset="-127"/>
                          <a:ea typeface="맑은 고딕" panose="020B0503020000020004" pitchFamily="34" charset="-127"/>
                        </a:rPr>
                        <a:t>2.41656958</a:t>
                      </a:r>
                    </a:p>
                  </a:txBody>
                  <a:tcPr marL="7144" marR="7144" marT="7144" marB="0" anchor="ctr"/>
                </a:tc>
                <a:extLst>
                  <a:ext uri="{0D108BD9-81ED-4DB2-BD59-A6C34878D82A}">
                    <a16:rowId xmlns:a16="http://schemas.microsoft.com/office/drawing/2014/main" val="532766905"/>
                  </a:ext>
                </a:extLst>
              </a:tr>
            </a:tbl>
          </a:graphicData>
        </a:graphic>
      </p:graphicFrame>
      <p:sp>
        <p:nvSpPr>
          <p:cNvPr id="7" name="TextBox 6">
            <a:extLst>
              <a:ext uri="{FF2B5EF4-FFF2-40B4-BE49-F238E27FC236}">
                <a16:creationId xmlns:a16="http://schemas.microsoft.com/office/drawing/2014/main" id="{DC4A6462-2956-2C4B-8691-1199D068F978}"/>
              </a:ext>
            </a:extLst>
          </p:cNvPr>
          <p:cNvSpPr txBox="1"/>
          <p:nvPr/>
        </p:nvSpPr>
        <p:spPr>
          <a:xfrm>
            <a:off x="2154973" y="1181586"/>
            <a:ext cx="416777" cy="507831"/>
          </a:xfrm>
          <a:prstGeom prst="rect">
            <a:avLst/>
          </a:prstGeom>
          <a:noFill/>
        </p:spPr>
        <p:txBody>
          <a:bodyPr wrap="square" rtlCol="0">
            <a:spAutoFit/>
          </a:bodyPr>
          <a:lstStyle/>
          <a:p>
            <a:pPr algn="ctr"/>
            <a:r>
              <a:rPr kumimoji="1" lang="en-US" altLang="ko-KR" sz="1350" dirty="0"/>
              <a:t>F</a:t>
            </a:r>
            <a:r>
              <a:rPr kumimoji="1" lang="ko-KR" altLang="en-US" sz="1350" baseline="30000" dirty="0"/>
              <a:t> </a:t>
            </a:r>
            <a:r>
              <a:rPr kumimoji="1" lang="ko-KR" altLang="en-US" sz="1350" dirty="0"/>
              <a:t>값</a:t>
            </a:r>
            <a:endParaRPr kumimoji="1" lang="ko-Kore-KR" altLang="en-US" sz="1350" dirty="0"/>
          </a:p>
        </p:txBody>
      </p:sp>
      <p:sp>
        <p:nvSpPr>
          <p:cNvPr id="9" name="TextBox 8">
            <a:extLst>
              <a:ext uri="{FF2B5EF4-FFF2-40B4-BE49-F238E27FC236}">
                <a16:creationId xmlns:a16="http://schemas.microsoft.com/office/drawing/2014/main" id="{F2A21837-8A59-7145-84CD-6F648B371F7C}"/>
              </a:ext>
            </a:extLst>
          </p:cNvPr>
          <p:cNvSpPr txBox="1"/>
          <p:nvPr/>
        </p:nvSpPr>
        <p:spPr>
          <a:xfrm>
            <a:off x="379170" y="3232793"/>
            <a:ext cx="901209" cy="219291"/>
          </a:xfrm>
          <a:prstGeom prst="rect">
            <a:avLst/>
          </a:prstGeom>
          <a:noFill/>
        </p:spPr>
        <p:txBody>
          <a:bodyPr wrap="none" rtlCol="0">
            <a:spAutoFit/>
          </a:bodyPr>
          <a:lstStyle/>
          <a:p>
            <a:r>
              <a:rPr kumimoji="1" lang="ko-Kore-KR" altLang="en-US" sz="825" dirty="0"/>
              <a:t>귀무가설</a:t>
            </a:r>
            <a:r>
              <a:rPr kumimoji="1" lang="ko-KR" altLang="en-US" sz="825" dirty="0"/>
              <a:t> </a:t>
            </a:r>
            <a:r>
              <a:rPr kumimoji="1" lang="en-US" altLang="ko-KR" sz="825" dirty="0"/>
              <a:t>(H</a:t>
            </a:r>
            <a:r>
              <a:rPr kumimoji="1" lang="en-US" altLang="ko-KR" sz="825" baseline="-25000" dirty="0"/>
              <a:t>0</a:t>
            </a:r>
            <a:r>
              <a:rPr kumimoji="1" lang="en-US" altLang="ko-KR" sz="825" dirty="0"/>
              <a:t>) : </a:t>
            </a:r>
            <a:endParaRPr kumimoji="1" lang="ko-Kore-KR" altLang="en-US" sz="825" dirty="0"/>
          </a:p>
        </p:txBody>
      </p:sp>
      <p:sp>
        <p:nvSpPr>
          <p:cNvPr id="10" name="TextBox 9">
            <a:extLst>
              <a:ext uri="{FF2B5EF4-FFF2-40B4-BE49-F238E27FC236}">
                <a16:creationId xmlns:a16="http://schemas.microsoft.com/office/drawing/2014/main" id="{64ECDE40-F086-DE4A-8B2B-E8E6CEFB6F40}"/>
              </a:ext>
            </a:extLst>
          </p:cNvPr>
          <p:cNvSpPr txBox="1"/>
          <p:nvPr/>
        </p:nvSpPr>
        <p:spPr>
          <a:xfrm>
            <a:off x="2655268" y="3232793"/>
            <a:ext cx="873957" cy="219291"/>
          </a:xfrm>
          <a:prstGeom prst="rect">
            <a:avLst/>
          </a:prstGeom>
          <a:noFill/>
        </p:spPr>
        <p:txBody>
          <a:bodyPr wrap="none" rtlCol="0">
            <a:spAutoFit/>
          </a:bodyPr>
          <a:lstStyle/>
          <a:p>
            <a:r>
              <a:rPr kumimoji="1" lang="ko-Kore-KR" altLang="en-US" sz="825" dirty="0"/>
              <a:t>대립가설</a:t>
            </a:r>
            <a:r>
              <a:rPr kumimoji="1" lang="ko-KR" altLang="en-US" sz="825" dirty="0"/>
              <a:t> </a:t>
            </a:r>
            <a:r>
              <a:rPr kumimoji="1" lang="en-US" altLang="ko-KR" sz="825" dirty="0"/>
              <a:t>(H</a:t>
            </a:r>
            <a:r>
              <a:rPr kumimoji="1" lang="en-US" altLang="ko-KR" sz="825" baseline="-25000" dirty="0"/>
              <a:t>1</a:t>
            </a:r>
            <a:r>
              <a:rPr kumimoji="1" lang="en-US" altLang="ko-KR" sz="825" dirty="0"/>
              <a:t>) :</a:t>
            </a:r>
            <a:endParaRPr kumimoji="1" lang="ko-Kore-KR" altLang="en-US" sz="825" dirty="0"/>
          </a:p>
        </p:txBody>
      </p:sp>
      <p:pic>
        <p:nvPicPr>
          <p:cNvPr id="2052" name="Picture 4">
            <a:extLst>
              <a:ext uri="{FF2B5EF4-FFF2-40B4-BE49-F238E27FC236}">
                <a16:creationId xmlns:a16="http://schemas.microsoft.com/office/drawing/2014/main" id="{B654B3A4-D379-EE4C-81D0-1B59CD753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901" y="3256992"/>
            <a:ext cx="1068089" cy="14401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91FA2559-A1EC-DB46-B526-8BD8D93EF256}"/>
              </a:ext>
            </a:extLst>
          </p:cNvPr>
          <p:cNvGrpSpPr/>
          <p:nvPr/>
        </p:nvGrpSpPr>
        <p:grpSpPr>
          <a:xfrm>
            <a:off x="3473999" y="3252231"/>
            <a:ext cx="989351" cy="191270"/>
            <a:chOff x="2506908" y="1306076"/>
            <a:chExt cx="2093951" cy="404819"/>
          </a:xfrm>
        </p:grpSpPr>
        <p:pic>
          <p:nvPicPr>
            <p:cNvPr id="2054" name="Picture 6">
              <a:extLst>
                <a:ext uri="{FF2B5EF4-FFF2-40B4-BE49-F238E27FC236}">
                  <a16:creationId xmlns:a16="http://schemas.microsoft.com/office/drawing/2014/main" id="{7B41ACC0-7DED-0B4D-B49E-825E3C99E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908" y="1306076"/>
              <a:ext cx="673100" cy="31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915F5EA-C161-CC48-B4C6-3DE3C8B1C009}"/>
                </a:ext>
              </a:extLst>
            </p:cNvPr>
            <p:cNvSpPr txBox="1"/>
            <p:nvPr/>
          </p:nvSpPr>
          <p:spPr>
            <a:xfrm>
              <a:off x="3232906" y="1320053"/>
              <a:ext cx="1367953" cy="390842"/>
            </a:xfrm>
            <a:prstGeom prst="rect">
              <a:avLst/>
            </a:prstGeom>
            <a:noFill/>
          </p:spPr>
          <p:txBody>
            <a:bodyPr wrap="none" rtlCol="0">
              <a:spAutoFit/>
            </a:bodyPr>
            <a:lstStyle/>
            <a:p>
              <a:r>
                <a:rPr kumimoji="1" lang="en-US" altLang="ko-Kore-KR" sz="600" b="1" dirty="0">
                  <a:latin typeface="BatangChe" panose="02030609000101010101" pitchFamily="49" charset="-127"/>
                  <a:ea typeface="BatangChe" panose="02030609000101010101" pitchFamily="49" charset="-127"/>
                  <a:cs typeface="Apple Chancery" panose="03020702040506060504" pitchFamily="66" charset="-79"/>
                </a:rPr>
                <a:t>(for </a:t>
              </a:r>
              <a:r>
                <a:rPr kumimoji="1" lang="en-US" altLang="ko-Kore-KR" sz="600" b="1" dirty="0">
                  <a:latin typeface="BatangChe" panose="02030609000101010101" pitchFamily="49" charset="-127"/>
                  <a:ea typeface="BatangChe" panose="02030609000101010101" pitchFamily="49" charset="-127"/>
                  <a:cs typeface="APPLE CHANCERY" panose="03020702040506060504" pitchFamily="66" charset="-79"/>
                </a:rPr>
                <a:t>some j)</a:t>
              </a:r>
              <a:endParaRPr kumimoji="1" lang="ko-Kore-KR" altLang="en-US" sz="600" b="1" dirty="0">
                <a:latin typeface="BatangChe" panose="02030609000101010101" pitchFamily="49" charset="-127"/>
                <a:ea typeface="BatangChe" panose="02030609000101010101" pitchFamily="49" charset="-127"/>
                <a:cs typeface="APPLE CHANCERY" panose="03020702040506060504" pitchFamily="66" charset="-79"/>
              </a:endParaRPr>
            </a:p>
          </p:txBody>
        </p:sp>
      </p:grpSp>
      <p:pic>
        <p:nvPicPr>
          <p:cNvPr id="16" name="그림 15">
            <a:extLst>
              <a:ext uri="{FF2B5EF4-FFF2-40B4-BE49-F238E27FC236}">
                <a16:creationId xmlns:a16="http://schemas.microsoft.com/office/drawing/2014/main" id="{ADB763BC-3A8A-1049-8896-6FAF52D4A6B4}"/>
              </a:ext>
            </a:extLst>
          </p:cNvPr>
          <p:cNvPicPr>
            <a:picLocks noChangeAspect="1"/>
          </p:cNvPicPr>
          <p:nvPr/>
        </p:nvPicPr>
        <p:blipFill>
          <a:blip r:embed="rId4"/>
          <a:stretch>
            <a:fillRect/>
          </a:stretch>
        </p:blipFill>
        <p:spPr>
          <a:xfrm>
            <a:off x="4676257" y="2128950"/>
            <a:ext cx="3823200" cy="2787750"/>
          </a:xfrm>
          <a:prstGeom prst="rect">
            <a:avLst/>
          </a:prstGeom>
        </p:spPr>
      </p:pic>
      <p:cxnSp>
        <p:nvCxnSpPr>
          <p:cNvPr id="19" name="직선 화살표 연결선 18">
            <a:extLst>
              <a:ext uri="{FF2B5EF4-FFF2-40B4-BE49-F238E27FC236}">
                <a16:creationId xmlns:a16="http://schemas.microsoft.com/office/drawing/2014/main" id="{FE7E814B-147F-1546-AB3B-0120EC64BA9F}"/>
              </a:ext>
            </a:extLst>
          </p:cNvPr>
          <p:cNvCxnSpPr>
            <a:cxnSpLocks/>
          </p:cNvCxnSpPr>
          <p:nvPr/>
        </p:nvCxnSpPr>
        <p:spPr>
          <a:xfrm>
            <a:off x="6634600" y="3266508"/>
            <a:ext cx="0" cy="162493"/>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18BEF1-DE23-284D-B56F-C47E06CAC5E3}"/>
              </a:ext>
            </a:extLst>
          </p:cNvPr>
          <p:cNvSpPr txBox="1"/>
          <p:nvPr/>
        </p:nvSpPr>
        <p:spPr>
          <a:xfrm>
            <a:off x="3409001" y="1786832"/>
            <a:ext cx="2353473" cy="196208"/>
          </a:xfrm>
          <a:prstGeom prst="rect">
            <a:avLst/>
          </a:prstGeom>
          <a:noFill/>
        </p:spPr>
        <p:txBody>
          <a:bodyPr wrap="square" rtlCol="0">
            <a:spAutoFit/>
          </a:bodyPr>
          <a:lstStyle/>
          <a:p>
            <a:r>
              <a:rPr kumimoji="1" lang="en-US" altLang="ko-Kore-KR" sz="675" b="1" dirty="0">
                <a:solidFill>
                  <a:schemeClr val="accent2"/>
                </a:solidFill>
              </a:rPr>
              <a:t>SSR (</a:t>
            </a:r>
            <a:r>
              <a:rPr kumimoji="1" lang="ko-Kore-KR" altLang="en-US" sz="675" b="1" dirty="0">
                <a:solidFill>
                  <a:schemeClr val="accent2"/>
                </a:solidFill>
              </a:rPr>
              <a:t>잔차의</a:t>
            </a:r>
            <a:r>
              <a:rPr kumimoji="1" lang="ko-KR" altLang="en-US" sz="675" b="1" dirty="0">
                <a:solidFill>
                  <a:schemeClr val="accent2"/>
                </a:solidFill>
              </a:rPr>
              <a:t> 제곱</a:t>
            </a:r>
            <a:r>
              <a:rPr kumimoji="1" lang="en-US" altLang="ko-KR" sz="675" b="1" dirty="0">
                <a:solidFill>
                  <a:schemeClr val="accent2"/>
                </a:solidFill>
              </a:rPr>
              <a:t> </a:t>
            </a:r>
            <a:r>
              <a:rPr kumimoji="1" lang="ko-KR" altLang="en-US" sz="675" b="1" dirty="0">
                <a:solidFill>
                  <a:schemeClr val="accent2"/>
                </a:solidFill>
              </a:rPr>
              <a:t>합</a:t>
            </a:r>
            <a:r>
              <a:rPr kumimoji="1" lang="en-US" altLang="ko-KR" sz="675" b="1" dirty="0">
                <a:solidFill>
                  <a:schemeClr val="accent2"/>
                </a:solidFill>
              </a:rPr>
              <a:t>) /  (</a:t>
            </a:r>
            <a:r>
              <a:rPr kumimoji="1" lang="en-US" altLang="ko-KR" sz="675" b="1" dirty="0" err="1">
                <a:solidFill>
                  <a:schemeClr val="accent2"/>
                </a:solidFill>
              </a:rPr>
              <a:t>Obs</a:t>
            </a:r>
            <a:r>
              <a:rPr kumimoji="1" lang="ko-KR" altLang="en-US" sz="675" b="1" dirty="0">
                <a:solidFill>
                  <a:schemeClr val="accent2"/>
                </a:solidFill>
              </a:rPr>
              <a:t> 개수 </a:t>
            </a:r>
            <a:r>
              <a:rPr kumimoji="1" lang="en-US" altLang="ko-KR" sz="675" b="1" dirty="0">
                <a:solidFill>
                  <a:schemeClr val="accent2"/>
                </a:solidFill>
              </a:rPr>
              <a:t>(n) – feature </a:t>
            </a:r>
            <a:r>
              <a:rPr kumimoji="1" lang="ko-KR" altLang="en-US" sz="675" b="1" dirty="0">
                <a:solidFill>
                  <a:schemeClr val="accent2"/>
                </a:solidFill>
              </a:rPr>
              <a:t>개수</a:t>
            </a:r>
            <a:r>
              <a:rPr kumimoji="1" lang="en-US" altLang="ko-KR" sz="675" b="1" dirty="0">
                <a:solidFill>
                  <a:schemeClr val="accent2"/>
                </a:solidFill>
              </a:rPr>
              <a:t>(k) – 1)</a:t>
            </a:r>
            <a:endParaRPr kumimoji="1" lang="ko-Kore-KR" altLang="en-US" sz="675" b="1" dirty="0">
              <a:solidFill>
                <a:schemeClr val="accent2"/>
              </a:solidFill>
            </a:endParaRPr>
          </a:p>
        </p:txBody>
      </p:sp>
      <p:pic>
        <p:nvPicPr>
          <p:cNvPr id="22" name="Picture 4">
            <a:extLst>
              <a:ext uri="{FF2B5EF4-FFF2-40B4-BE49-F238E27FC236}">
                <a16:creationId xmlns:a16="http://schemas.microsoft.com/office/drawing/2014/main" id="{BE536CB4-54E3-024F-8E9C-2FC3A85F31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6022" y="3655106"/>
            <a:ext cx="1457325" cy="276225"/>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pic>
        <p:nvPicPr>
          <p:cNvPr id="26" name="Picture 8">
            <a:extLst>
              <a:ext uri="{FF2B5EF4-FFF2-40B4-BE49-F238E27FC236}">
                <a16:creationId xmlns:a16="http://schemas.microsoft.com/office/drawing/2014/main" id="{6BA178EC-D724-9944-847D-EE1D4CDD21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2124" y="3070739"/>
            <a:ext cx="1400175" cy="276225"/>
          </a:xfrm>
          <a:prstGeom prst="rect">
            <a:avLst/>
          </a:prstGeom>
          <a:noFill/>
          <a:ln w="19050">
            <a:solidFill>
              <a:srgbClr val="00B0F0"/>
            </a:solidFill>
          </a:ln>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49888E5-B152-924E-9E29-0FD48475D1DC}"/>
              </a:ext>
            </a:extLst>
          </p:cNvPr>
          <p:cNvSpPr txBox="1"/>
          <p:nvPr/>
        </p:nvSpPr>
        <p:spPr>
          <a:xfrm>
            <a:off x="3409001" y="1574108"/>
            <a:ext cx="2154370" cy="300082"/>
          </a:xfrm>
          <a:prstGeom prst="rect">
            <a:avLst/>
          </a:prstGeom>
          <a:noFill/>
        </p:spPr>
        <p:txBody>
          <a:bodyPr wrap="square" rtlCol="0">
            <a:spAutoFit/>
          </a:bodyPr>
          <a:lstStyle/>
          <a:p>
            <a:r>
              <a:rPr kumimoji="1" lang="en-US" altLang="ko-Kore-KR" sz="675" b="1" dirty="0">
                <a:solidFill>
                  <a:srgbClr val="0070C0"/>
                </a:solidFill>
              </a:rPr>
              <a:t>SSE (</a:t>
            </a:r>
            <a:r>
              <a:rPr kumimoji="1" lang="ko-Kore-KR" altLang="en-US" sz="675" b="1" dirty="0">
                <a:solidFill>
                  <a:srgbClr val="0070C0"/>
                </a:solidFill>
              </a:rPr>
              <a:t>편차와</a:t>
            </a:r>
            <a:r>
              <a:rPr kumimoji="1" lang="ko-KR" altLang="en-US" sz="675" b="1" dirty="0">
                <a:solidFill>
                  <a:srgbClr val="0070C0"/>
                </a:solidFill>
              </a:rPr>
              <a:t> </a:t>
            </a:r>
            <a:r>
              <a:rPr kumimoji="1" lang="ko-KR" altLang="en-US" sz="675" b="1" dirty="0" err="1">
                <a:solidFill>
                  <a:srgbClr val="0070C0"/>
                </a:solidFill>
              </a:rPr>
              <a:t>잔차의</a:t>
            </a:r>
            <a:r>
              <a:rPr kumimoji="1" lang="ko-KR" altLang="en-US" sz="675" b="1" dirty="0">
                <a:solidFill>
                  <a:srgbClr val="0070C0"/>
                </a:solidFill>
              </a:rPr>
              <a:t> 차이 제곱 합</a:t>
            </a:r>
            <a:r>
              <a:rPr kumimoji="1" lang="en-US" altLang="ko-KR" sz="675" b="1" dirty="0">
                <a:solidFill>
                  <a:srgbClr val="0070C0"/>
                </a:solidFill>
              </a:rPr>
              <a:t>) / (Feature </a:t>
            </a:r>
            <a:r>
              <a:rPr kumimoji="1" lang="ko-KR" altLang="en-US" sz="675" b="1" dirty="0">
                <a:solidFill>
                  <a:srgbClr val="0070C0"/>
                </a:solidFill>
              </a:rPr>
              <a:t>개수 </a:t>
            </a:r>
            <a:r>
              <a:rPr kumimoji="1" lang="en-US" altLang="ko-KR" sz="675" b="1" dirty="0">
                <a:solidFill>
                  <a:srgbClr val="0070C0"/>
                </a:solidFill>
              </a:rPr>
              <a:t>(k) – 1)</a:t>
            </a:r>
            <a:endParaRPr kumimoji="1" lang="en-US" altLang="ko-Kore-KR" sz="675" b="1" dirty="0">
              <a:solidFill>
                <a:srgbClr val="0070C0"/>
              </a:solidFill>
            </a:endParaRPr>
          </a:p>
        </p:txBody>
      </p:sp>
      <p:cxnSp>
        <p:nvCxnSpPr>
          <p:cNvPr id="33" name="직선 화살표 연결선 32">
            <a:extLst>
              <a:ext uri="{FF2B5EF4-FFF2-40B4-BE49-F238E27FC236}">
                <a16:creationId xmlns:a16="http://schemas.microsoft.com/office/drawing/2014/main" id="{5A241974-ED47-9F44-816D-AE10B0DF3319}"/>
              </a:ext>
            </a:extLst>
          </p:cNvPr>
          <p:cNvCxnSpPr>
            <a:cxnSpLocks/>
          </p:cNvCxnSpPr>
          <p:nvPr/>
        </p:nvCxnSpPr>
        <p:spPr>
          <a:xfrm>
            <a:off x="6165970" y="3407344"/>
            <a:ext cx="0" cy="117668"/>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608A192-D33F-CD46-936F-84316EF2AE39}"/>
              </a:ext>
            </a:extLst>
          </p:cNvPr>
          <p:cNvSpPr txBox="1"/>
          <p:nvPr/>
        </p:nvSpPr>
        <p:spPr>
          <a:xfrm>
            <a:off x="6150731" y="3922151"/>
            <a:ext cx="646331" cy="230832"/>
          </a:xfrm>
          <a:prstGeom prst="rect">
            <a:avLst/>
          </a:prstGeom>
          <a:noFill/>
        </p:spPr>
        <p:txBody>
          <a:bodyPr wrap="none" rtlCol="0">
            <a:spAutoFit/>
          </a:bodyPr>
          <a:lstStyle/>
          <a:p>
            <a:r>
              <a:rPr kumimoji="1" lang="en-US" altLang="ko-Kore-KR" sz="900" b="1" dirty="0">
                <a:solidFill>
                  <a:schemeClr val="accent1"/>
                </a:solidFill>
              </a:rPr>
              <a:t>J</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(20,</a:t>
            </a:r>
            <a:r>
              <a:rPr kumimoji="1" lang="ko-KR" altLang="en-US" sz="900" b="1" dirty="0">
                <a:solidFill>
                  <a:schemeClr val="accent1"/>
                </a:solidFill>
              </a:rPr>
              <a:t> </a:t>
            </a:r>
            <a:r>
              <a:rPr kumimoji="1" lang="en-US" altLang="ko-KR" sz="900" b="1" dirty="0">
                <a:solidFill>
                  <a:schemeClr val="accent1"/>
                </a:solidFill>
              </a:rPr>
              <a:t>4)</a:t>
            </a:r>
            <a:endParaRPr kumimoji="1" lang="ko-Kore-KR" altLang="en-US" sz="900" b="1" dirty="0">
              <a:solidFill>
                <a:schemeClr val="accent1"/>
              </a:solidFill>
            </a:endParaRPr>
          </a:p>
        </p:txBody>
      </p:sp>
      <p:sp>
        <p:nvSpPr>
          <p:cNvPr id="36" name="TextBox 35">
            <a:extLst>
              <a:ext uri="{FF2B5EF4-FFF2-40B4-BE49-F238E27FC236}">
                <a16:creationId xmlns:a16="http://schemas.microsoft.com/office/drawing/2014/main" id="{68B1AB9D-3FA0-1E44-92C2-0C7F3C2928AD}"/>
              </a:ext>
            </a:extLst>
          </p:cNvPr>
          <p:cNvSpPr txBox="1"/>
          <p:nvPr/>
        </p:nvSpPr>
        <p:spPr>
          <a:xfrm>
            <a:off x="6070138" y="2742537"/>
            <a:ext cx="671979" cy="230832"/>
          </a:xfrm>
          <a:prstGeom prst="rect">
            <a:avLst/>
          </a:prstGeom>
          <a:noFill/>
        </p:spPr>
        <p:txBody>
          <a:bodyPr wrap="none" rtlCol="0">
            <a:spAutoFit/>
          </a:bodyPr>
          <a:lstStyle/>
          <a:p>
            <a:r>
              <a:rPr kumimoji="1" lang="en-US" altLang="ko-KR" sz="900" b="1" dirty="0">
                <a:solidFill>
                  <a:schemeClr val="accent1"/>
                </a:solidFill>
              </a:rPr>
              <a:t>C</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(25,</a:t>
            </a:r>
            <a:r>
              <a:rPr kumimoji="1" lang="ko-KR" altLang="en-US" sz="900" b="1" dirty="0">
                <a:solidFill>
                  <a:schemeClr val="accent1"/>
                </a:solidFill>
              </a:rPr>
              <a:t> </a:t>
            </a:r>
            <a:r>
              <a:rPr kumimoji="1" lang="en-US" altLang="ko-KR" sz="900" b="1" dirty="0">
                <a:solidFill>
                  <a:schemeClr val="accent1"/>
                </a:solidFill>
              </a:rPr>
              <a:t>8)</a:t>
            </a:r>
            <a:endParaRPr kumimoji="1" lang="ko-Kore-KR" altLang="en-US" sz="900" b="1" dirty="0">
              <a:solidFill>
                <a:schemeClr val="accent1"/>
              </a:solidFill>
            </a:endParaRPr>
          </a:p>
        </p:txBody>
      </p:sp>
      <p:pic>
        <p:nvPicPr>
          <p:cNvPr id="41" name="Picture 10">
            <a:extLst>
              <a:ext uri="{FF2B5EF4-FFF2-40B4-BE49-F238E27FC236}">
                <a16:creationId xmlns:a16="http://schemas.microsoft.com/office/drawing/2014/main" id="{A2826E4A-5CBB-B641-88FF-2B44B7F7AD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404" y="1547855"/>
            <a:ext cx="1895475" cy="43815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직선 화살표 연결선 41">
            <a:extLst>
              <a:ext uri="{FF2B5EF4-FFF2-40B4-BE49-F238E27FC236}">
                <a16:creationId xmlns:a16="http://schemas.microsoft.com/office/drawing/2014/main" id="{BBA6E4D2-A79D-4B4F-88A8-C1489123D3C4}"/>
              </a:ext>
            </a:extLst>
          </p:cNvPr>
          <p:cNvCxnSpPr>
            <a:cxnSpLocks/>
          </p:cNvCxnSpPr>
          <p:nvPr/>
        </p:nvCxnSpPr>
        <p:spPr>
          <a:xfrm>
            <a:off x="6166976" y="3524223"/>
            <a:ext cx="0" cy="37627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67EC3E72-3BBB-B145-8615-839FB5F1865A}"/>
              </a:ext>
            </a:extLst>
          </p:cNvPr>
          <p:cNvCxnSpPr>
            <a:cxnSpLocks/>
          </p:cNvCxnSpPr>
          <p:nvPr/>
        </p:nvCxnSpPr>
        <p:spPr>
          <a:xfrm>
            <a:off x="6631399" y="2957506"/>
            <a:ext cx="0" cy="30900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60" name="Picture 12">
            <a:extLst>
              <a:ext uri="{FF2B5EF4-FFF2-40B4-BE49-F238E27FC236}">
                <a16:creationId xmlns:a16="http://schemas.microsoft.com/office/drawing/2014/main" id="{A8B03FFB-2502-2144-9571-01822ED2DA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979" y="1586384"/>
            <a:ext cx="2640683" cy="35311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DF2239A1-D51C-CD45-8DBF-CA46A2AF92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6257" y="5224841"/>
            <a:ext cx="1898469" cy="46672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E71B2BB-F59C-FD45-9DE0-CB3974954D77}"/>
              </a:ext>
            </a:extLst>
          </p:cNvPr>
          <p:cNvSpPr txBox="1"/>
          <p:nvPr/>
        </p:nvSpPr>
        <p:spPr>
          <a:xfrm>
            <a:off x="4593919" y="4954792"/>
            <a:ext cx="1689886" cy="213585"/>
          </a:xfrm>
          <a:prstGeom prst="rect">
            <a:avLst/>
          </a:prstGeom>
          <a:noFill/>
        </p:spPr>
        <p:txBody>
          <a:bodyPr wrap="none" rtlCol="0">
            <a:spAutoFit/>
          </a:bodyPr>
          <a:lstStyle/>
          <a:p>
            <a:r>
              <a:rPr kumimoji="1" lang="ko-Kore-KR" altLang="en-US" sz="788" dirty="0"/>
              <a:t>참고</a:t>
            </a:r>
            <a:r>
              <a:rPr kumimoji="1" lang="en-US" altLang="ko-Kore-KR" sz="788" dirty="0"/>
              <a:t>)</a:t>
            </a:r>
            <a:r>
              <a:rPr kumimoji="1" lang="ko-KR" altLang="en-US" sz="788" dirty="0"/>
              <a:t> </a:t>
            </a:r>
            <a:r>
              <a:rPr kumimoji="1" lang="ko-KR" altLang="en-US" sz="675" dirty="0"/>
              <a:t>결정 계수를 통해  </a:t>
            </a:r>
            <a:r>
              <a:rPr kumimoji="1" lang="en-US" altLang="ko-KR" sz="675" dirty="0"/>
              <a:t>F </a:t>
            </a:r>
            <a:r>
              <a:rPr kumimoji="1" lang="ko-KR" altLang="en-US" sz="675" dirty="0"/>
              <a:t>값 구하는 법</a:t>
            </a:r>
            <a:endParaRPr kumimoji="1" lang="ko-Kore-KR" altLang="en-US" sz="788"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010B425-592A-2041-B7C7-B9EB5B5E11D1}"/>
                  </a:ext>
                </a:extLst>
              </p:cNvPr>
              <p:cNvSpPr txBox="1"/>
              <p:nvPr/>
            </p:nvSpPr>
            <p:spPr>
              <a:xfrm>
                <a:off x="6547384" y="5282390"/>
                <a:ext cx="1997470" cy="377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ko-KR" sz="900">
                          <a:latin typeface="Cambria Math" panose="02040503050406030204" pitchFamily="18" charset="0"/>
                        </a:rPr>
                        <m:t>⇒</m:t>
                      </m:r>
                      <m:r>
                        <a:rPr kumimoji="1" lang="ko-KR" altLang="en-US" sz="900">
                          <a:latin typeface="Cambria Math" panose="02040503050406030204" pitchFamily="18" charset="0"/>
                        </a:rPr>
                        <m:t> </m:t>
                      </m:r>
                      <m:f>
                        <m:fPr>
                          <m:ctrlPr>
                            <a:rPr kumimoji="1" lang="en-US" altLang="ko-Kore-KR" sz="900" i="1">
                              <a:latin typeface="Cambria Math" panose="02040503050406030204" pitchFamily="18" charset="0"/>
                            </a:rPr>
                          </m:ctrlPr>
                        </m:fPr>
                        <m:num>
                          <m:r>
                            <m:rPr>
                              <m:nor/>
                            </m:rPr>
                            <a:rPr lang="en-US" altLang="ko-Kore-KR" sz="900"/>
                            <m:t>0.53082</m:t>
                          </m:r>
                        </m:num>
                        <m:den>
                          <m:f>
                            <m:fPr>
                              <m:type m:val="lin"/>
                              <m:ctrlPr>
                                <a:rPr kumimoji="1" lang="en-US" altLang="ko-Kore-KR" sz="900" i="1">
                                  <a:latin typeface="Cambria Math" panose="02040503050406030204" pitchFamily="18" charset="0"/>
                                </a:rPr>
                              </m:ctrlPr>
                            </m:fPr>
                            <m:num>
                              <m:r>
                                <m:rPr>
                                  <m:nor/>
                                </m:rPr>
                                <a:rPr lang="en-US" altLang="ko-Kore-KR" sz="900"/>
                                <m:t>0.46917</m:t>
                              </m:r>
                            </m:num>
                            <m:den>
                              <m:r>
                                <a:rPr kumimoji="1" lang="en-US" altLang="ko-Kore-KR" sz="900" i="1">
                                  <a:latin typeface="Cambria Math" panose="02040503050406030204" pitchFamily="18" charset="0"/>
                                </a:rPr>
                                <m:t>(10−1−1)</m:t>
                              </m:r>
                            </m:den>
                          </m:f>
                        </m:den>
                      </m:f>
                      <m:r>
                        <a:rPr kumimoji="1" lang="en-US" altLang="ko-Kore-KR" sz="900" i="1">
                          <a:latin typeface="Cambria Math" panose="02040503050406030204" pitchFamily="18" charset="0"/>
                          <a:ea typeface="Cambria Math" panose="02040503050406030204" pitchFamily="18" charset="0"/>
                        </a:rPr>
                        <m:t>≒</m:t>
                      </m:r>
                      <m:r>
                        <a:rPr kumimoji="1" lang="en-US" altLang="ko-Kore-KR" sz="900" i="1">
                          <a:latin typeface="Cambria Math" panose="02040503050406030204" pitchFamily="18" charset="0"/>
                        </a:rPr>
                        <m:t>9.05116</m:t>
                      </m:r>
                    </m:oMath>
                  </m:oMathPara>
                </a14:m>
                <a:endParaRPr kumimoji="1" lang="ko-Kore-KR" altLang="en-US" sz="900" dirty="0"/>
              </a:p>
            </p:txBody>
          </p:sp>
        </mc:Choice>
        <mc:Fallback xmlns="">
          <p:sp>
            <p:nvSpPr>
              <p:cNvPr id="34" name="TextBox 33">
                <a:extLst>
                  <a:ext uri="{FF2B5EF4-FFF2-40B4-BE49-F238E27FC236}">
                    <a16:creationId xmlns:a16="http://schemas.microsoft.com/office/drawing/2014/main" id="{B010B425-592A-2041-B7C7-B9EB5B5E11D1}"/>
                  </a:ext>
                </a:extLst>
              </p:cNvPr>
              <p:cNvSpPr txBox="1">
                <a:spLocks noRot="1" noChangeAspect="1" noMove="1" noResize="1" noEditPoints="1" noAdjustHandles="1" noChangeArrowheads="1" noChangeShapeType="1" noTextEdit="1"/>
              </p:cNvSpPr>
              <p:nvPr/>
            </p:nvSpPr>
            <p:spPr>
              <a:xfrm>
                <a:off x="6547384" y="5282390"/>
                <a:ext cx="1997470" cy="377219"/>
              </a:xfrm>
              <a:prstGeom prst="rect">
                <a:avLst/>
              </a:prstGeom>
              <a:blipFill>
                <a:blip r:embed="rId10"/>
                <a:stretch>
                  <a:fillRect t="-9836" b="-868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37" name="표 38">
                <a:extLst>
                  <a:ext uri="{FF2B5EF4-FFF2-40B4-BE49-F238E27FC236}">
                    <a16:creationId xmlns:a16="http://schemas.microsoft.com/office/drawing/2014/main" id="{9FD678CD-A160-424A-ADC5-BCA9385E7039}"/>
                  </a:ext>
                </a:extLst>
              </p:cNvPr>
              <p:cNvGraphicFramePr>
                <a:graphicFrameLocks noGrp="1"/>
              </p:cNvGraphicFramePr>
              <p:nvPr>
                <p:extLst/>
              </p:nvPr>
            </p:nvGraphicFramePr>
            <p:xfrm>
              <a:off x="435405" y="2157835"/>
              <a:ext cx="3923400" cy="1002777"/>
            </p:xfrm>
            <a:graphic>
              <a:graphicData uri="http://schemas.openxmlformats.org/drawingml/2006/table">
                <a:tbl>
                  <a:tblPr firstRow="1" bandRow="1">
                    <a:tableStyleId>{3B4B98B0-60AC-42C2-AFA5-B58CD77FA1E5}</a:tableStyleId>
                  </a:tblPr>
                  <a:tblGrid>
                    <a:gridCol w="784680">
                      <a:extLst>
                        <a:ext uri="{9D8B030D-6E8A-4147-A177-3AD203B41FA5}">
                          <a16:colId xmlns:a16="http://schemas.microsoft.com/office/drawing/2014/main" val="2942815791"/>
                        </a:ext>
                      </a:extLst>
                    </a:gridCol>
                    <a:gridCol w="784680">
                      <a:extLst>
                        <a:ext uri="{9D8B030D-6E8A-4147-A177-3AD203B41FA5}">
                          <a16:colId xmlns:a16="http://schemas.microsoft.com/office/drawing/2014/main" val="67679786"/>
                        </a:ext>
                      </a:extLst>
                    </a:gridCol>
                    <a:gridCol w="784680">
                      <a:extLst>
                        <a:ext uri="{9D8B030D-6E8A-4147-A177-3AD203B41FA5}">
                          <a16:colId xmlns:a16="http://schemas.microsoft.com/office/drawing/2014/main" val="971607308"/>
                        </a:ext>
                      </a:extLst>
                    </a:gridCol>
                    <a:gridCol w="784680">
                      <a:extLst>
                        <a:ext uri="{9D8B030D-6E8A-4147-A177-3AD203B41FA5}">
                          <a16:colId xmlns:a16="http://schemas.microsoft.com/office/drawing/2014/main" val="838846201"/>
                        </a:ext>
                      </a:extLst>
                    </a:gridCol>
                    <a:gridCol w="784680">
                      <a:extLst>
                        <a:ext uri="{9D8B030D-6E8A-4147-A177-3AD203B41FA5}">
                          <a16:colId xmlns:a16="http://schemas.microsoft.com/office/drawing/2014/main" val="4037322179"/>
                        </a:ext>
                      </a:extLst>
                    </a:gridCol>
                  </a:tblGrid>
                  <a:tr h="334259">
                    <a:tc>
                      <a:txBody>
                        <a:bodyPr/>
                        <a:lstStyle/>
                        <a:p>
                          <a:pPr algn="ctr"/>
                          <a:r>
                            <a:rPr lang="ko-Kore-KR" altLang="en-US" sz="900" dirty="0"/>
                            <a:t>요인</a:t>
                          </a:r>
                        </a:p>
                      </a:txBody>
                      <a:tcPr marL="68580" marR="68580" marT="34290" marB="34290" anchor="ctr"/>
                    </a:tc>
                    <a:tc>
                      <a:txBody>
                        <a:bodyPr/>
                        <a:lstStyle/>
                        <a:p>
                          <a:pPr algn="ctr"/>
                          <a:r>
                            <a:rPr lang="ko-Kore-KR" altLang="en-US" sz="900" dirty="0"/>
                            <a:t>제곱합</a:t>
                          </a:r>
                        </a:p>
                      </a:txBody>
                      <a:tcPr marL="68580" marR="68580" marT="34290" marB="34290" anchor="ctr"/>
                    </a:tc>
                    <a:tc>
                      <a:txBody>
                        <a:bodyPr/>
                        <a:lstStyle/>
                        <a:p>
                          <a:pPr algn="ctr"/>
                          <a:r>
                            <a:rPr lang="ko-Kore-KR" altLang="en-US" sz="900" dirty="0"/>
                            <a:t>자유도</a:t>
                          </a:r>
                        </a:p>
                      </a:txBody>
                      <a:tcPr marL="68580" marR="68580" marT="34290" marB="34290" anchor="ctr"/>
                    </a:tc>
                    <a:tc>
                      <a:txBody>
                        <a:bodyPr/>
                        <a:lstStyle/>
                        <a:p>
                          <a:pPr algn="ctr"/>
                          <a:r>
                            <a:rPr lang="ko-Kore-KR" altLang="en-US" sz="900" dirty="0"/>
                            <a:t>평균제곱합</a:t>
                          </a:r>
                        </a:p>
                      </a:txBody>
                      <a:tcPr marL="68580" marR="68580" marT="34290" marB="34290" anchor="ctr"/>
                    </a:tc>
                    <a:tc>
                      <a:txBody>
                        <a:bodyPr/>
                        <a:lstStyle/>
                        <a:p>
                          <a:pPr algn="ctr"/>
                          <a:r>
                            <a:rPr lang="en-US" altLang="ko-Kore-KR" sz="900" dirty="0"/>
                            <a:t>F</a:t>
                          </a:r>
                          <a:r>
                            <a:rPr lang="ko-KR" altLang="en-US" sz="900" dirty="0"/>
                            <a:t> 값</a:t>
                          </a:r>
                          <a:endParaRPr lang="ko-Kore-KR" altLang="en-US" sz="900" dirty="0"/>
                        </a:p>
                      </a:txBody>
                      <a:tcPr marL="68580" marR="68580" marT="34290" marB="34290" anchor="ctr"/>
                    </a:tc>
                    <a:extLst>
                      <a:ext uri="{0D108BD9-81ED-4DB2-BD59-A6C34878D82A}">
                        <a16:rowId xmlns:a16="http://schemas.microsoft.com/office/drawing/2014/main" val="2408640974"/>
                      </a:ext>
                    </a:extLst>
                  </a:tr>
                  <a:tr h="334259">
                    <a:tc>
                      <a:txBody>
                        <a:bodyPr/>
                        <a:lstStyle/>
                        <a:p>
                          <a:pPr algn="ctr"/>
                          <a:r>
                            <a:rPr lang="en-US" altLang="ko-Kore-KR" sz="900" dirty="0"/>
                            <a:t>Error</a:t>
                          </a:r>
                          <a:endParaRPr lang="ko-Kore-KR" altLang="en-US" sz="900" dirty="0"/>
                        </a:p>
                      </a:txBody>
                      <a:tcPr marL="68580" marR="68580" marT="34290" marB="34290" anchor="ctr"/>
                    </a:tc>
                    <a:tc>
                      <a:txBody>
                        <a:bodyPr/>
                        <a:lstStyle/>
                        <a:p>
                          <a:pPr algn="ctr"/>
                          <a:r>
                            <a:rPr lang="en-US" altLang="ko-Kore-KR" sz="900" dirty="0"/>
                            <a:t>SSE</a:t>
                          </a:r>
                        </a:p>
                        <a:p>
                          <a:pPr algn="ctr"/>
                          <a:r>
                            <a:rPr lang="en-US" altLang="ko-Kore-KR" sz="700" dirty="0">
                              <a:solidFill>
                                <a:schemeClr val="bg2">
                                  <a:lumMod val="50000"/>
                                </a:schemeClr>
                              </a:solidFill>
                            </a:rPr>
                            <a:t>3</a:t>
                          </a:r>
                          <a:r>
                            <a:rPr lang="en-US" altLang="ko-KR" sz="700" dirty="0">
                              <a:solidFill>
                                <a:schemeClr val="bg2">
                                  <a:lumMod val="50000"/>
                                </a:schemeClr>
                              </a:solidFill>
                            </a:rPr>
                            <a:t>2.32717</a:t>
                          </a:r>
                          <a:endParaRPr lang="ko-Kore-KR" altLang="en-US" sz="700" dirty="0">
                            <a:solidFill>
                              <a:schemeClr val="bg2">
                                <a:lumMod val="50000"/>
                              </a:schemeClr>
                            </a:solidFill>
                          </a:endParaRPr>
                        </a:p>
                      </a:txBody>
                      <a:tcPr marL="68580" marR="68580" marT="34290" marB="34290" anchor="ctr"/>
                    </a:tc>
                    <a:tc>
                      <a:txBody>
                        <a:bodyPr/>
                        <a:lstStyle/>
                        <a:p>
                          <a:pPr algn="ctr"/>
                          <a:r>
                            <a:rPr lang="en-US" altLang="ko-Kore-KR" sz="900" dirty="0"/>
                            <a:t>k-1</a:t>
                          </a:r>
                        </a:p>
                        <a:p>
                          <a:pPr algn="ctr"/>
                          <a:r>
                            <a:rPr lang="en-US" altLang="ko-KR" sz="700" dirty="0">
                              <a:solidFill>
                                <a:schemeClr val="bg2">
                                  <a:lumMod val="50000"/>
                                </a:schemeClr>
                              </a:solidFill>
                            </a:rPr>
                            <a:t>1</a:t>
                          </a:r>
                          <a:endParaRPr lang="ko-Kore-KR" altLang="en-US" sz="700" dirty="0">
                            <a:solidFill>
                              <a:schemeClr val="bg2">
                                <a:lumMod val="50000"/>
                              </a:schemeClr>
                            </a:solidFill>
                          </a:endParaRPr>
                        </a:p>
                      </a:txBody>
                      <a:tcPr marL="68580" marR="68580" marT="34290" marB="34290" anchor="ctr"/>
                    </a:tc>
                    <a:tc>
                      <a:txBody>
                        <a:bodyPr/>
                        <a:lstStyle/>
                        <a:p>
                          <a:pPr algn="ctr"/>
                          <a:r>
                            <a:rPr lang="en-US" altLang="ko-Kore-KR" sz="900" dirty="0"/>
                            <a:t>MSE</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ko-Kore-KR" sz="700" b="0" i="0" u="none" strike="noStrike" kern="1200" cap="none" spc="0" normalizeH="0" baseline="0" noProof="0" dirty="0">
                              <a:ln>
                                <a:noFill/>
                              </a:ln>
                              <a:solidFill>
                                <a:schemeClr val="accent1"/>
                              </a:solidFill>
                              <a:effectLst/>
                              <a:uLnTx/>
                              <a:uFillTx/>
                              <a:latin typeface="+mn-lt"/>
                              <a:ea typeface="+mn-ea"/>
                              <a:cs typeface="+mn-cs"/>
                            </a:rPr>
                            <a:t>3</a:t>
                          </a:r>
                          <a:r>
                            <a:rPr kumimoji="0" lang="en-US" altLang="ko-KR" sz="700" b="0" i="0" u="none" strike="noStrike" kern="1200" cap="none" spc="0" normalizeH="0" baseline="0" noProof="0" dirty="0">
                              <a:ln>
                                <a:noFill/>
                              </a:ln>
                              <a:solidFill>
                                <a:schemeClr val="accent1"/>
                              </a:solidFill>
                              <a:effectLst/>
                              <a:uLnTx/>
                              <a:uFillTx/>
                              <a:latin typeface="+mn-lt"/>
                              <a:ea typeface="+mn-ea"/>
                              <a:cs typeface="+mn-cs"/>
                            </a:rPr>
                            <a:t>2.32717</a:t>
                          </a:r>
                          <a:endParaRPr lang="ko-Kore-KR" altLang="en-US" sz="900" dirty="0">
                            <a:solidFill>
                              <a:schemeClr val="accent1"/>
                            </a:solidFill>
                          </a:endParaRPr>
                        </a:p>
                      </a:txBody>
                      <a:tcPr marL="68580" marR="68580" marT="34290" marB="34290" anchor="ctr"/>
                    </a:tc>
                    <a:tc rowSpan="2">
                      <a:txBody>
                        <a:bodyPr/>
                        <a:lstStyle/>
                        <a:p>
                          <a:pPr algn="ctr"/>
                          <a:r>
                            <a:rPr lang="en-US" altLang="ko-Kore-KR" sz="900" dirty="0"/>
                            <a:t>MSE/MSR</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bg2">
                                  <a:lumMod val="50000"/>
                                </a:schemeClr>
                              </a:solidFill>
                              <a:effectLst/>
                              <a:uLnTx/>
                              <a:uFillTx/>
                              <a:latin typeface="+mn-lt"/>
                              <a:ea typeface="+mn-ea"/>
                              <a:cs typeface="+mn-cs"/>
                            </a:rPr>
                            <a:t>9.05116</a:t>
                          </a:r>
                          <a:endParaRPr lang="ko-Kore-KR" altLang="en-US" sz="900" dirty="0">
                            <a:solidFill>
                              <a:schemeClr val="bg2">
                                <a:lumMod val="50000"/>
                              </a:schemeClr>
                            </a:solidFill>
                          </a:endParaRPr>
                        </a:p>
                      </a:txBody>
                      <a:tcPr marL="68580" marR="68580" marT="34290" marB="34290" anchor="ctr">
                        <a:solidFill>
                          <a:schemeClr val="bg2">
                            <a:alpha val="20000"/>
                          </a:schemeClr>
                        </a:solidFill>
                      </a:tcPr>
                    </a:tc>
                    <a:extLst>
                      <a:ext uri="{0D108BD9-81ED-4DB2-BD59-A6C34878D82A}">
                        <a16:rowId xmlns:a16="http://schemas.microsoft.com/office/drawing/2014/main" val="1768230710"/>
                      </a:ext>
                    </a:extLst>
                  </a:tr>
                  <a:tr h="334259">
                    <a:tc>
                      <a:txBody>
                        <a:bodyPr/>
                        <a:lstStyle/>
                        <a:p>
                          <a:pPr algn="ctr"/>
                          <a:r>
                            <a:rPr lang="en-US" altLang="ko-Kore-KR" sz="900" dirty="0"/>
                            <a:t>Residual</a:t>
                          </a:r>
                          <a:endParaRPr lang="ko-Kore-KR" altLang="en-US" sz="900" dirty="0"/>
                        </a:p>
                      </a:txBody>
                      <a:tcPr marL="68580" marR="68580" marT="34290" marB="34290" anchor="ctr"/>
                    </a:tc>
                    <a:tc>
                      <a:txBody>
                        <a:bodyPr/>
                        <a:lstStyle/>
                        <a:p>
                          <a:pPr algn="ctr"/>
                          <a:r>
                            <a:rPr lang="en-US" altLang="ko-Kore-KR" sz="900" dirty="0"/>
                            <a:t>SSR</a:t>
                          </a:r>
                        </a:p>
                        <a:p>
                          <a:pPr algn="ctr"/>
                          <a14:m>
                            <m:oMathPara xmlns:m="http://schemas.openxmlformats.org/officeDocument/2006/math">
                              <m:oMathParaPr>
                                <m:jc m:val="centerGroup"/>
                              </m:oMathParaPr>
                              <m:oMath xmlns:m="http://schemas.openxmlformats.org/officeDocument/2006/math">
                                <m:r>
                                  <a:rPr kumimoji="1" lang="en-US" altLang="ko-Kore-KR" sz="700" b="0" i="1" smtClean="0">
                                    <a:solidFill>
                                      <a:schemeClr val="bg2">
                                        <a:lumMod val="50000"/>
                                      </a:schemeClr>
                                    </a:solidFill>
                                    <a:latin typeface="Cambria Math" panose="02040503050406030204" pitchFamily="18" charset="0"/>
                                  </a:rPr>
                                  <m:t>28.5728</m:t>
                                </m:r>
                                <m:r>
                                  <a:rPr kumimoji="1" lang="en-US" altLang="ko-KR" sz="700" b="0" i="1" smtClean="0">
                                    <a:solidFill>
                                      <a:schemeClr val="bg2">
                                        <a:lumMod val="50000"/>
                                      </a:schemeClr>
                                    </a:solidFill>
                                    <a:latin typeface="Cambria Math" panose="02040503050406030204" pitchFamily="18" charset="0"/>
                                  </a:rPr>
                                  <m:t>2</m:t>
                                </m:r>
                              </m:oMath>
                            </m:oMathPara>
                          </a14:m>
                          <a:endParaRPr lang="ko-Kore-KR" altLang="en-US" sz="700" dirty="0"/>
                        </a:p>
                      </a:txBody>
                      <a:tcPr marL="68580" marR="68580" marT="34290" marB="34290" anchor="ctr"/>
                    </a:tc>
                    <a:tc>
                      <a:txBody>
                        <a:bodyPr/>
                        <a:lstStyle/>
                        <a:p>
                          <a:pPr algn="ctr"/>
                          <a:r>
                            <a:rPr lang="en-US" altLang="ko-Kore-KR" sz="900" dirty="0"/>
                            <a:t>n-k-1</a:t>
                          </a:r>
                        </a:p>
                        <a:p>
                          <a:pPr algn="ctr"/>
                          <a:r>
                            <a:rPr lang="en-US" altLang="ko-KR" sz="700" dirty="0">
                              <a:solidFill>
                                <a:schemeClr val="bg2">
                                  <a:lumMod val="50000"/>
                                </a:schemeClr>
                              </a:solidFill>
                            </a:rPr>
                            <a:t>8</a:t>
                          </a:r>
                          <a:endParaRPr lang="ko-Kore-KR" altLang="en-US" sz="700" dirty="0">
                            <a:solidFill>
                              <a:schemeClr val="bg2">
                                <a:lumMod val="50000"/>
                              </a:schemeClr>
                            </a:solidFill>
                          </a:endParaRPr>
                        </a:p>
                      </a:txBody>
                      <a:tcPr marL="68580" marR="68580" marT="34290" marB="34290" anchor="ctr"/>
                    </a:tc>
                    <a:tc>
                      <a:txBody>
                        <a:bodyPr/>
                        <a:lstStyle/>
                        <a:p>
                          <a:pPr algn="ctr"/>
                          <a:r>
                            <a:rPr lang="en-US" altLang="ko-Kore-KR" sz="900" dirty="0"/>
                            <a:t>MSR</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accent2"/>
                              </a:solidFill>
                              <a:effectLst/>
                              <a:uLnTx/>
                              <a:uFillTx/>
                              <a:latin typeface="+mn-lt"/>
                              <a:ea typeface="+mn-ea"/>
                              <a:cs typeface="+mn-cs"/>
                            </a:rPr>
                            <a:t>3.57160</a:t>
                          </a:r>
                          <a:endParaRPr lang="ko-Kore-KR" altLang="en-US" sz="900" dirty="0">
                            <a:solidFill>
                              <a:schemeClr val="accent2"/>
                            </a:solidFill>
                          </a:endParaRPr>
                        </a:p>
                      </a:txBody>
                      <a:tcPr marL="68580" marR="68580" marT="34290" marB="34290" anchor="ctr"/>
                    </a:tc>
                    <a:tc vMerge="1">
                      <a:txBody>
                        <a:bodyPr/>
                        <a:lstStyle/>
                        <a:p>
                          <a:endParaRPr lang="ko-Kore-KR" altLang="en-US" dirty="0"/>
                        </a:p>
                      </a:txBody>
                      <a:tcPr/>
                    </a:tc>
                    <a:extLst>
                      <a:ext uri="{0D108BD9-81ED-4DB2-BD59-A6C34878D82A}">
                        <a16:rowId xmlns:a16="http://schemas.microsoft.com/office/drawing/2014/main" val="3347586485"/>
                      </a:ext>
                    </a:extLst>
                  </a:tr>
                </a:tbl>
              </a:graphicData>
            </a:graphic>
          </p:graphicFrame>
        </mc:Choice>
        <mc:Fallback xmlns="">
          <p:graphicFrame>
            <p:nvGraphicFramePr>
              <p:cNvPr id="37" name="표 38">
                <a:extLst>
                  <a:ext uri="{FF2B5EF4-FFF2-40B4-BE49-F238E27FC236}">
                    <a16:creationId xmlns:a16="http://schemas.microsoft.com/office/drawing/2014/main" id="{9FD678CD-A160-424A-ADC5-BCA9385E7039}"/>
                  </a:ext>
                </a:extLst>
              </p:cNvPr>
              <p:cNvGraphicFramePr>
                <a:graphicFrameLocks noGrp="1"/>
              </p:cNvGraphicFramePr>
              <p:nvPr>
                <p:extLst/>
              </p:nvPr>
            </p:nvGraphicFramePr>
            <p:xfrm>
              <a:off x="435405" y="2157835"/>
              <a:ext cx="3923400" cy="1002777"/>
            </p:xfrm>
            <a:graphic>
              <a:graphicData uri="http://schemas.openxmlformats.org/drawingml/2006/table">
                <a:tbl>
                  <a:tblPr firstRow="1" bandRow="1">
                    <a:tableStyleId>{3B4B98B0-60AC-42C2-AFA5-B58CD77FA1E5}</a:tableStyleId>
                  </a:tblPr>
                  <a:tblGrid>
                    <a:gridCol w="784680">
                      <a:extLst>
                        <a:ext uri="{9D8B030D-6E8A-4147-A177-3AD203B41FA5}">
                          <a16:colId xmlns:a16="http://schemas.microsoft.com/office/drawing/2014/main" val="2942815791"/>
                        </a:ext>
                      </a:extLst>
                    </a:gridCol>
                    <a:gridCol w="784680">
                      <a:extLst>
                        <a:ext uri="{9D8B030D-6E8A-4147-A177-3AD203B41FA5}">
                          <a16:colId xmlns:a16="http://schemas.microsoft.com/office/drawing/2014/main" val="67679786"/>
                        </a:ext>
                      </a:extLst>
                    </a:gridCol>
                    <a:gridCol w="784680">
                      <a:extLst>
                        <a:ext uri="{9D8B030D-6E8A-4147-A177-3AD203B41FA5}">
                          <a16:colId xmlns:a16="http://schemas.microsoft.com/office/drawing/2014/main" val="971607308"/>
                        </a:ext>
                      </a:extLst>
                    </a:gridCol>
                    <a:gridCol w="784680">
                      <a:extLst>
                        <a:ext uri="{9D8B030D-6E8A-4147-A177-3AD203B41FA5}">
                          <a16:colId xmlns:a16="http://schemas.microsoft.com/office/drawing/2014/main" val="838846201"/>
                        </a:ext>
                      </a:extLst>
                    </a:gridCol>
                    <a:gridCol w="784680">
                      <a:extLst>
                        <a:ext uri="{9D8B030D-6E8A-4147-A177-3AD203B41FA5}">
                          <a16:colId xmlns:a16="http://schemas.microsoft.com/office/drawing/2014/main" val="4037322179"/>
                        </a:ext>
                      </a:extLst>
                    </a:gridCol>
                  </a:tblGrid>
                  <a:tr h="334259">
                    <a:tc>
                      <a:txBody>
                        <a:bodyPr/>
                        <a:lstStyle/>
                        <a:p>
                          <a:pPr algn="ctr"/>
                          <a:r>
                            <a:rPr lang="ko-Kore-KR" altLang="en-US" sz="900" dirty="0"/>
                            <a:t>요인</a:t>
                          </a:r>
                        </a:p>
                      </a:txBody>
                      <a:tcPr marL="68580" marR="68580" marT="34290" marB="34290" anchor="ctr"/>
                    </a:tc>
                    <a:tc>
                      <a:txBody>
                        <a:bodyPr/>
                        <a:lstStyle/>
                        <a:p>
                          <a:pPr algn="ctr"/>
                          <a:r>
                            <a:rPr lang="ko-Kore-KR" altLang="en-US" sz="900" dirty="0"/>
                            <a:t>제곱합</a:t>
                          </a:r>
                        </a:p>
                      </a:txBody>
                      <a:tcPr marL="68580" marR="68580" marT="34290" marB="34290" anchor="ctr"/>
                    </a:tc>
                    <a:tc>
                      <a:txBody>
                        <a:bodyPr/>
                        <a:lstStyle/>
                        <a:p>
                          <a:pPr algn="ctr"/>
                          <a:r>
                            <a:rPr lang="ko-Kore-KR" altLang="en-US" sz="900" dirty="0"/>
                            <a:t>자유도</a:t>
                          </a:r>
                        </a:p>
                      </a:txBody>
                      <a:tcPr marL="68580" marR="68580" marT="34290" marB="34290" anchor="ctr"/>
                    </a:tc>
                    <a:tc>
                      <a:txBody>
                        <a:bodyPr/>
                        <a:lstStyle/>
                        <a:p>
                          <a:pPr algn="ctr"/>
                          <a:r>
                            <a:rPr lang="ko-Kore-KR" altLang="en-US" sz="900" dirty="0"/>
                            <a:t>평균제곱합</a:t>
                          </a:r>
                        </a:p>
                      </a:txBody>
                      <a:tcPr marL="68580" marR="68580" marT="34290" marB="34290" anchor="ctr"/>
                    </a:tc>
                    <a:tc>
                      <a:txBody>
                        <a:bodyPr/>
                        <a:lstStyle/>
                        <a:p>
                          <a:pPr algn="ctr"/>
                          <a:r>
                            <a:rPr lang="en-US" altLang="ko-Kore-KR" sz="900" dirty="0"/>
                            <a:t>F</a:t>
                          </a:r>
                          <a:r>
                            <a:rPr lang="ko-KR" altLang="en-US" sz="900" dirty="0"/>
                            <a:t> 값</a:t>
                          </a:r>
                          <a:endParaRPr lang="ko-Kore-KR" altLang="en-US" sz="900" dirty="0"/>
                        </a:p>
                      </a:txBody>
                      <a:tcPr marL="68580" marR="68580" marT="34290" marB="34290" anchor="ctr"/>
                    </a:tc>
                    <a:extLst>
                      <a:ext uri="{0D108BD9-81ED-4DB2-BD59-A6C34878D82A}">
                        <a16:rowId xmlns:a16="http://schemas.microsoft.com/office/drawing/2014/main" val="2408640974"/>
                      </a:ext>
                    </a:extLst>
                  </a:tr>
                  <a:tr h="334259">
                    <a:tc>
                      <a:txBody>
                        <a:bodyPr/>
                        <a:lstStyle/>
                        <a:p>
                          <a:pPr algn="ctr"/>
                          <a:r>
                            <a:rPr lang="en-US" altLang="ko-Kore-KR" sz="900" dirty="0"/>
                            <a:t>Error</a:t>
                          </a:r>
                          <a:endParaRPr lang="ko-Kore-KR" altLang="en-US" sz="900" dirty="0"/>
                        </a:p>
                      </a:txBody>
                      <a:tcPr marL="68580" marR="68580" marT="34290" marB="34290" anchor="ctr"/>
                    </a:tc>
                    <a:tc>
                      <a:txBody>
                        <a:bodyPr/>
                        <a:lstStyle/>
                        <a:p>
                          <a:pPr algn="ctr"/>
                          <a:r>
                            <a:rPr lang="en-US" altLang="ko-Kore-KR" sz="900" dirty="0"/>
                            <a:t>SSE</a:t>
                          </a:r>
                        </a:p>
                        <a:p>
                          <a:pPr algn="ctr"/>
                          <a:r>
                            <a:rPr lang="en-US" altLang="ko-Kore-KR" sz="700" dirty="0">
                              <a:solidFill>
                                <a:schemeClr val="bg2">
                                  <a:lumMod val="50000"/>
                                </a:schemeClr>
                              </a:solidFill>
                            </a:rPr>
                            <a:t>3</a:t>
                          </a:r>
                          <a:r>
                            <a:rPr lang="en-US" altLang="ko-KR" sz="700" dirty="0">
                              <a:solidFill>
                                <a:schemeClr val="bg2">
                                  <a:lumMod val="50000"/>
                                </a:schemeClr>
                              </a:solidFill>
                            </a:rPr>
                            <a:t>2.32717</a:t>
                          </a:r>
                          <a:endParaRPr lang="ko-Kore-KR" altLang="en-US" sz="700" dirty="0">
                            <a:solidFill>
                              <a:schemeClr val="bg2">
                                <a:lumMod val="50000"/>
                              </a:schemeClr>
                            </a:solidFill>
                          </a:endParaRPr>
                        </a:p>
                      </a:txBody>
                      <a:tcPr marL="68580" marR="68580" marT="34290" marB="34290" anchor="ctr"/>
                    </a:tc>
                    <a:tc>
                      <a:txBody>
                        <a:bodyPr/>
                        <a:lstStyle/>
                        <a:p>
                          <a:pPr algn="ctr"/>
                          <a:r>
                            <a:rPr lang="en-US" altLang="ko-Kore-KR" sz="900" dirty="0"/>
                            <a:t>k-1</a:t>
                          </a:r>
                        </a:p>
                        <a:p>
                          <a:pPr algn="ctr"/>
                          <a:r>
                            <a:rPr lang="en-US" altLang="ko-KR" sz="700" dirty="0">
                              <a:solidFill>
                                <a:schemeClr val="bg2">
                                  <a:lumMod val="50000"/>
                                </a:schemeClr>
                              </a:solidFill>
                            </a:rPr>
                            <a:t>1</a:t>
                          </a:r>
                          <a:endParaRPr lang="ko-Kore-KR" altLang="en-US" sz="700" dirty="0">
                            <a:solidFill>
                              <a:schemeClr val="bg2">
                                <a:lumMod val="50000"/>
                              </a:schemeClr>
                            </a:solidFill>
                          </a:endParaRPr>
                        </a:p>
                      </a:txBody>
                      <a:tcPr marL="68580" marR="68580" marT="34290" marB="34290" anchor="ctr"/>
                    </a:tc>
                    <a:tc>
                      <a:txBody>
                        <a:bodyPr/>
                        <a:lstStyle/>
                        <a:p>
                          <a:pPr algn="ctr"/>
                          <a:r>
                            <a:rPr lang="en-US" altLang="ko-Kore-KR" sz="900" dirty="0"/>
                            <a:t>MSE</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ko-Kore-KR" sz="700" b="0" i="0" u="none" strike="noStrike" kern="1200" cap="none" spc="0" normalizeH="0" baseline="0" noProof="0" dirty="0">
                              <a:ln>
                                <a:noFill/>
                              </a:ln>
                              <a:solidFill>
                                <a:schemeClr val="accent1"/>
                              </a:solidFill>
                              <a:effectLst/>
                              <a:uLnTx/>
                              <a:uFillTx/>
                              <a:latin typeface="+mn-lt"/>
                              <a:ea typeface="+mn-ea"/>
                              <a:cs typeface="+mn-cs"/>
                            </a:rPr>
                            <a:t>3</a:t>
                          </a:r>
                          <a:r>
                            <a:rPr kumimoji="0" lang="en-US" altLang="ko-KR" sz="700" b="0" i="0" u="none" strike="noStrike" kern="1200" cap="none" spc="0" normalizeH="0" baseline="0" noProof="0" dirty="0">
                              <a:ln>
                                <a:noFill/>
                              </a:ln>
                              <a:solidFill>
                                <a:schemeClr val="accent1"/>
                              </a:solidFill>
                              <a:effectLst/>
                              <a:uLnTx/>
                              <a:uFillTx/>
                              <a:latin typeface="+mn-lt"/>
                              <a:ea typeface="+mn-ea"/>
                              <a:cs typeface="+mn-cs"/>
                            </a:rPr>
                            <a:t>2.32717</a:t>
                          </a:r>
                          <a:endParaRPr lang="ko-Kore-KR" altLang="en-US" sz="900" dirty="0">
                            <a:solidFill>
                              <a:schemeClr val="accent1"/>
                            </a:solidFill>
                          </a:endParaRPr>
                        </a:p>
                      </a:txBody>
                      <a:tcPr marL="68580" marR="68580" marT="34290" marB="34290" anchor="ctr"/>
                    </a:tc>
                    <a:tc rowSpan="2">
                      <a:txBody>
                        <a:bodyPr/>
                        <a:lstStyle/>
                        <a:p>
                          <a:pPr algn="ctr"/>
                          <a:r>
                            <a:rPr lang="en-US" altLang="ko-Kore-KR" sz="900" dirty="0"/>
                            <a:t>MSE/MSR</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bg2">
                                  <a:lumMod val="50000"/>
                                </a:schemeClr>
                              </a:solidFill>
                              <a:effectLst/>
                              <a:uLnTx/>
                              <a:uFillTx/>
                              <a:latin typeface="+mn-lt"/>
                              <a:ea typeface="+mn-ea"/>
                              <a:cs typeface="+mn-cs"/>
                            </a:rPr>
                            <a:t>9.05116</a:t>
                          </a:r>
                          <a:endParaRPr lang="ko-Kore-KR" altLang="en-US" sz="900" dirty="0">
                            <a:solidFill>
                              <a:schemeClr val="bg2">
                                <a:lumMod val="50000"/>
                              </a:schemeClr>
                            </a:solidFill>
                          </a:endParaRPr>
                        </a:p>
                      </a:txBody>
                      <a:tcPr marL="68580" marR="68580" marT="34290" marB="34290" anchor="ctr">
                        <a:solidFill>
                          <a:schemeClr val="bg2">
                            <a:alpha val="20000"/>
                          </a:schemeClr>
                        </a:solidFill>
                      </a:tcPr>
                    </a:tc>
                    <a:extLst>
                      <a:ext uri="{0D108BD9-81ED-4DB2-BD59-A6C34878D82A}">
                        <a16:rowId xmlns:a16="http://schemas.microsoft.com/office/drawing/2014/main" val="1768230710"/>
                      </a:ext>
                    </a:extLst>
                  </a:tr>
                  <a:tr h="334259">
                    <a:tc>
                      <a:txBody>
                        <a:bodyPr/>
                        <a:lstStyle/>
                        <a:p>
                          <a:pPr algn="ctr"/>
                          <a:r>
                            <a:rPr lang="en-US" altLang="ko-Kore-KR" sz="900" dirty="0"/>
                            <a:t>Residual</a:t>
                          </a:r>
                          <a:endParaRPr lang="ko-Kore-KR" altLang="en-US" sz="900" dirty="0"/>
                        </a:p>
                      </a:txBody>
                      <a:tcPr marL="68580" marR="68580" marT="34290" marB="34290" anchor="ctr"/>
                    </a:tc>
                    <a:tc>
                      <a:txBody>
                        <a:bodyPr/>
                        <a:lstStyle/>
                        <a:p>
                          <a:endParaRPr lang="ko-KR"/>
                        </a:p>
                      </a:txBody>
                      <a:tcPr marL="68580" marR="68580" marT="34290" marB="34290" anchor="ctr">
                        <a:blipFill>
                          <a:blip r:embed="rId11"/>
                          <a:stretch>
                            <a:fillRect l="-100000" t="-203636" r="-300775" b="-3636"/>
                          </a:stretch>
                        </a:blipFill>
                      </a:tcPr>
                    </a:tc>
                    <a:tc>
                      <a:txBody>
                        <a:bodyPr/>
                        <a:lstStyle/>
                        <a:p>
                          <a:pPr algn="ctr"/>
                          <a:r>
                            <a:rPr lang="en-US" altLang="ko-Kore-KR" sz="900" dirty="0"/>
                            <a:t>n-k-1</a:t>
                          </a:r>
                        </a:p>
                        <a:p>
                          <a:pPr algn="ctr"/>
                          <a:r>
                            <a:rPr lang="en-US" altLang="ko-KR" sz="700" dirty="0">
                              <a:solidFill>
                                <a:schemeClr val="bg2">
                                  <a:lumMod val="50000"/>
                                </a:schemeClr>
                              </a:solidFill>
                            </a:rPr>
                            <a:t>8</a:t>
                          </a:r>
                          <a:endParaRPr lang="ko-Kore-KR" altLang="en-US" sz="700" dirty="0">
                            <a:solidFill>
                              <a:schemeClr val="bg2">
                                <a:lumMod val="50000"/>
                              </a:schemeClr>
                            </a:solidFill>
                          </a:endParaRPr>
                        </a:p>
                      </a:txBody>
                      <a:tcPr marL="68580" marR="68580" marT="34290" marB="34290" anchor="ctr"/>
                    </a:tc>
                    <a:tc>
                      <a:txBody>
                        <a:bodyPr/>
                        <a:lstStyle/>
                        <a:p>
                          <a:pPr algn="ctr"/>
                          <a:r>
                            <a:rPr lang="en-US" altLang="ko-Kore-KR" sz="900" dirty="0"/>
                            <a:t>MSR</a:t>
                          </a: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accent2"/>
                              </a:solidFill>
                              <a:effectLst/>
                              <a:uLnTx/>
                              <a:uFillTx/>
                              <a:latin typeface="+mn-lt"/>
                              <a:ea typeface="+mn-ea"/>
                              <a:cs typeface="+mn-cs"/>
                            </a:rPr>
                            <a:t>3.57160</a:t>
                          </a:r>
                          <a:endParaRPr lang="ko-Kore-KR" altLang="en-US" sz="900" dirty="0">
                            <a:solidFill>
                              <a:schemeClr val="accent2"/>
                            </a:solidFill>
                          </a:endParaRPr>
                        </a:p>
                      </a:txBody>
                      <a:tcPr marL="68580" marR="68580" marT="34290" marB="34290" anchor="ctr"/>
                    </a:tc>
                    <a:tc vMerge="1">
                      <a:txBody>
                        <a:bodyPr/>
                        <a:lstStyle/>
                        <a:p>
                          <a:endParaRPr lang="ko-Kore-KR" altLang="en-US" dirty="0"/>
                        </a:p>
                      </a:txBody>
                      <a:tcPr/>
                    </a:tc>
                    <a:extLst>
                      <a:ext uri="{0D108BD9-81ED-4DB2-BD59-A6C34878D82A}">
                        <a16:rowId xmlns:a16="http://schemas.microsoft.com/office/drawing/2014/main" val="3347586485"/>
                      </a:ext>
                    </a:extLst>
                  </a:tr>
                </a:tbl>
              </a:graphicData>
            </a:graphic>
          </p:graphicFrame>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8446C81-0717-2F45-AE69-99FEB451319E}"/>
                  </a:ext>
                </a:extLst>
              </p:cNvPr>
              <p:cNvSpPr txBox="1"/>
              <p:nvPr/>
            </p:nvSpPr>
            <p:spPr>
              <a:xfrm>
                <a:off x="2357520" y="1577233"/>
                <a:ext cx="528478" cy="3468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ko-KR" sz="1200">
                          <a:latin typeface="Cambria Math" panose="02040503050406030204" pitchFamily="18" charset="0"/>
                        </a:rPr>
                        <m:t>=</m:t>
                      </m:r>
                      <m:r>
                        <a:rPr kumimoji="1" lang="ko-KR" altLang="en-US" sz="1200">
                          <a:latin typeface="Cambria Math" panose="02040503050406030204" pitchFamily="18" charset="0"/>
                        </a:rPr>
                        <m:t> </m:t>
                      </m:r>
                      <m:f>
                        <m:fPr>
                          <m:ctrlPr>
                            <a:rPr kumimoji="1" lang="en-US" altLang="ko-KR" sz="1200" i="1">
                              <a:latin typeface="Cambria Math" panose="02040503050406030204" pitchFamily="18" charset="0"/>
                            </a:rPr>
                          </m:ctrlPr>
                        </m:fPr>
                        <m:num>
                          <m:r>
                            <m:rPr>
                              <m:sty m:val="p"/>
                            </m:rPr>
                            <a:rPr kumimoji="1" lang="en-US" altLang="ko-KR" sz="1200">
                              <a:solidFill>
                                <a:schemeClr val="accent1"/>
                              </a:solidFill>
                              <a:latin typeface="Cambria Math" panose="02040503050406030204" pitchFamily="18" charset="0"/>
                            </a:rPr>
                            <m:t>MSE</m:t>
                          </m:r>
                        </m:num>
                        <m:den>
                          <m:r>
                            <m:rPr>
                              <m:sty m:val="p"/>
                            </m:rPr>
                            <a:rPr kumimoji="1" lang="en-US" altLang="ko-KR" sz="1200">
                              <a:solidFill>
                                <a:schemeClr val="accent2"/>
                              </a:solidFill>
                              <a:latin typeface="Cambria Math" panose="02040503050406030204" pitchFamily="18" charset="0"/>
                            </a:rPr>
                            <m:t>MSR</m:t>
                          </m:r>
                        </m:den>
                      </m:f>
                    </m:oMath>
                  </m:oMathPara>
                </a14:m>
                <a:endParaRPr kumimoji="1" lang="ko-Kore-KR" altLang="en-US" sz="1200" dirty="0"/>
              </a:p>
            </p:txBody>
          </p:sp>
        </mc:Choice>
        <mc:Fallback xmlns="">
          <p:sp>
            <p:nvSpPr>
              <p:cNvPr id="39" name="TextBox 38">
                <a:extLst>
                  <a:ext uri="{FF2B5EF4-FFF2-40B4-BE49-F238E27FC236}">
                    <a16:creationId xmlns:a16="http://schemas.microsoft.com/office/drawing/2014/main" id="{28446C81-0717-2F45-AE69-99FEB451319E}"/>
                  </a:ext>
                </a:extLst>
              </p:cNvPr>
              <p:cNvSpPr txBox="1">
                <a:spLocks noRot="1" noChangeAspect="1" noMove="1" noResize="1" noEditPoints="1" noAdjustHandles="1" noChangeArrowheads="1" noChangeShapeType="1" noTextEdit="1"/>
              </p:cNvSpPr>
              <p:nvPr/>
            </p:nvSpPr>
            <p:spPr>
              <a:xfrm>
                <a:off x="2357520" y="1577233"/>
                <a:ext cx="528478" cy="346890"/>
              </a:xfrm>
              <a:prstGeom prst="rect">
                <a:avLst/>
              </a:prstGeom>
              <a:blipFill>
                <a:blip r:embed="rId12"/>
                <a:stretch>
                  <a:fillRect l="-3488" t="-3509" r="-6977" b="-14035"/>
                </a:stretch>
              </a:blipFill>
            </p:spPr>
            <p:txBody>
              <a:bodyPr/>
              <a:lstStyle/>
              <a:p>
                <a:r>
                  <a:rPr lang="ko-KR" altLang="en-US">
                    <a:noFill/>
                  </a:rPr>
                  <a:t> </a:t>
                </a:r>
              </a:p>
            </p:txBody>
          </p:sp>
        </mc:Fallback>
      </mc:AlternateContent>
      <p:cxnSp>
        <p:nvCxnSpPr>
          <p:cNvPr id="47" name="직선 연결선[R] 46">
            <a:extLst>
              <a:ext uri="{FF2B5EF4-FFF2-40B4-BE49-F238E27FC236}">
                <a16:creationId xmlns:a16="http://schemas.microsoft.com/office/drawing/2014/main" id="{20FA4F99-060B-7B47-A8B8-DB5FB8C687EE}"/>
              </a:ext>
            </a:extLst>
          </p:cNvPr>
          <p:cNvCxnSpPr/>
          <p:nvPr/>
        </p:nvCxnSpPr>
        <p:spPr>
          <a:xfrm>
            <a:off x="3409001" y="1766930"/>
            <a:ext cx="21543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왼쪽 중괄호[L] 48">
            <a:extLst>
              <a:ext uri="{FF2B5EF4-FFF2-40B4-BE49-F238E27FC236}">
                <a16:creationId xmlns:a16="http://schemas.microsoft.com/office/drawing/2014/main" id="{55BD9961-3B4C-7A45-9E3B-359E6101FC05}"/>
              </a:ext>
            </a:extLst>
          </p:cNvPr>
          <p:cNvSpPr/>
          <p:nvPr/>
        </p:nvSpPr>
        <p:spPr>
          <a:xfrm>
            <a:off x="3312031" y="1574112"/>
            <a:ext cx="96970" cy="3858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sz="1350"/>
          </a:p>
        </p:txBody>
      </p:sp>
      <p:sp>
        <p:nvSpPr>
          <p:cNvPr id="57" name="왼쪽 중괄호[L] 56">
            <a:extLst>
              <a:ext uri="{FF2B5EF4-FFF2-40B4-BE49-F238E27FC236}">
                <a16:creationId xmlns:a16="http://schemas.microsoft.com/office/drawing/2014/main" id="{F0CADF1C-EF2D-1546-9BE4-47E05AA52C3F}"/>
              </a:ext>
            </a:extLst>
          </p:cNvPr>
          <p:cNvSpPr/>
          <p:nvPr/>
        </p:nvSpPr>
        <p:spPr>
          <a:xfrm flipH="1">
            <a:off x="5575978" y="1570336"/>
            <a:ext cx="96970" cy="3858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sz="1350"/>
          </a:p>
        </p:txBody>
      </p:sp>
      <p:sp>
        <p:nvSpPr>
          <p:cNvPr id="50" name="오른쪽 화살표[R] 49">
            <a:extLst>
              <a:ext uri="{FF2B5EF4-FFF2-40B4-BE49-F238E27FC236}">
                <a16:creationId xmlns:a16="http://schemas.microsoft.com/office/drawing/2014/main" id="{7927507E-8D83-9D44-980A-43F9C36EB4C6}"/>
              </a:ext>
            </a:extLst>
          </p:cNvPr>
          <p:cNvSpPr/>
          <p:nvPr/>
        </p:nvSpPr>
        <p:spPr>
          <a:xfrm>
            <a:off x="2968529" y="1705376"/>
            <a:ext cx="252871" cy="1252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sp>
        <p:nvSpPr>
          <p:cNvPr id="4" name="TextBox 3">
            <a:extLst>
              <a:ext uri="{FF2B5EF4-FFF2-40B4-BE49-F238E27FC236}">
                <a16:creationId xmlns:a16="http://schemas.microsoft.com/office/drawing/2014/main" id="{B984C41A-2519-1948-A7F3-537EEE40E10F}"/>
              </a:ext>
            </a:extLst>
          </p:cNvPr>
          <p:cNvSpPr txBox="1"/>
          <p:nvPr/>
        </p:nvSpPr>
        <p:spPr>
          <a:xfrm>
            <a:off x="2604034" y="1239294"/>
            <a:ext cx="2922595" cy="184666"/>
          </a:xfrm>
          <a:prstGeom prst="rect">
            <a:avLst/>
          </a:prstGeom>
          <a:noFill/>
        </p:spPr>
        <p:txBody>
          <a:bodyPr wrap="none" rtlCol="0">
            <a:spAutoFit/>
          </a:bodyPr>
          <a:lstStyle/>
          <a:p>
            <a:r>
              <a:rPr kumimoji="1" lang="en-US" altLang="ko-Kore-KR" sz="600" dirty="0"/>
              <a:t>SSE, SSR</a:t>
            </a:r>
            <a:r>
              <a:rPr kumimoji="1" lang="ko-Kore-KR" altLang="en-US" sz="600" dirty="0"/>
              <a:t>은</a:t>
            </a:r>
            <a:r>
              <a:rPr kumimoji="1" lang="ko-KR" altLang="en-US" sz="600" dirty="0"/>
              <a:t> 분산으로서 </a:t>
            </a:r>
            <a:r>
              <a:rPr kumimoji="1" lang="ko-KR" altLang="en-US" sz="600" dirty="0" err="1"/>
              <a:t>카이제곱</a:t>
            </a:r>
            <a:r>
              <a:rPr kumimoji="1" lang="ko-KR" altLang="en-US" sz="600" dirty="0"/>
              <a:t> 분포를 따르며</a:t>
            </a:r>
            <a:r>
              <a:rPr kumimoji="1" lang="en-US" altLang="ko-KR" sz="600" dirty="0"/>
              <a:t>,</a:t>
            </a:r>
            <a:r>
              <a:rPr kumimoji="1" lang="ko-KR" altLang="en-US" sz="600" dirty="0"/>
              <a:t> 이 두 비율 값은 </a:t>
            </a:r>
            <a:r>
              <a:rPr kumimoji="1" lang="en-US" altLang="ko-KR" sz="600" dirty="0"/>
              <a:t>F</a:t>
            </a:r>
            <a:r>
              <a:rPr kumimoji="1" lang="ko-KR" altLang="en-US" sz="600" dirty="0"/>
              <a:t>분포를 따른다</a:t>
            </a:r>
            <a:r>
              <a:rPr kumimoji="1" lang="en-US" altLang="ko-KR" sz="600" dirty="0"/>
              <a:t>.</a:t>
            </a:r>
            <a:endParaRPr kumimoji="1" lang="ko-Kore-KR" altLang="en-US" sz="600" dirty="0"/>
          </a:p>
        </p:txBody>
      </p:sp>
      <p:sp>
        <p:nvSpPr>
          <p:cNvPr id="38" name="제목 1">
            <a:extLst>
              <a:ext uri="{FF2B5EF4-FFF2-40B4-BE49-F238E27FC236}">
                <a16:creationId xmlns:a16="http://schemas.microsoft.com/office/drawing/2014/main" id="{736F0A23-0B07-4B2D-A3F5-5E991300B376}"/>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40" name="직사각형 39">
            <a:extLst>
              <a:ext uri="{FF2B5EF4-FFF2-40B4-BE49-F238E27FC236}">
                <a16:creationId xmlns:a16="http://schemas.microsoft.com/office/drawing/2014/main" id="{E15F04BB-4AFF-4E85-8A87-A111032324D7}"/>
              </a:ext>
            </a:extLst>
          </p:cNvPr>
          <p:cNvSpPr/>
          <p:nvPr/>
        </p:nvSpPr>
        <p:spPr>
          <a:xfrm>
            <a:off x="2627784" y="307725"/>
            <a:ext cx="3888432" cy="369332"/>
          </a:xfrm>
          <a:prstGeom prst="rect">
            <a:avLst/>
          </a:prstGeom>
        </p:spPr>
        <p:txBody>
          <a:bodyPr wrap="square">
            <a:spAutoFit/>
          </a:bodyPr>
          <a:lstStyle/>
          <a:p>
            <a:r>
              <a:rPr lang="en-US" altLang="ko-KR" dirty="0"/>
              <a:t>Regression Analysis : </a:t>
            </a:r>
            <a:r>
              <a:rPr lang="ko-KR" altLang="en-US" dirty="0"/>
              <a:t>실습 사례</a:t>
            </a:r>
          </a:p>
        </p:txBody>
      </p:sp>
      <p:sp>
        <p:nvSpPr>
          <p:cNvPr id="44" name="TextBox 43">
            <a:extLst>
              <a:ext uri="{FF2B5EF4-FFF2-40B4-BE49-F238E27FC236}">
                <a16:creationId xmlns:a16="http://schemas.microsoft.com/office/drawing/2014/main" id="{E3205263-BCAA-494D-B5A3-E3BEF140824E}"/>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
        <p:nvSpPr>
          <p:cNvPr id="2" name="바닥글 개체 틀 1">
            <a:extLst>
              <a:ext uri="{FF2B5EF4-FFF2-40B4-BE49-F238E27FC236}">
                <a16:creationId xmlns:a16="http://schemas.microsoft.com/office/drawing/2014/main" id="{8D2B636E-A2AC-4125-B138-8422A7A3800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F2BB55C8-E98B-46A9-8B13-8CD9F5E3FC38}"/>
              </a:ext>
            </a:extLst>
          </p:cNvPr>
          <p:cNvSpPr>
            <a:spLocks noGrp="1"/>
          </p:cNvSpPr>
          <p:nvPr>
            <p:ph type="sldNum" sz="quarter" idx="12"/>
          </p:nvPr>
        </p:nvSpPr>
        <p:spPr/>
        <p:txBody>
          <a:bodyPr/>
          <a:lstStyle/>
          <a:p>
            <a:fld id="{DE77BB65-F969-4654-BF30-45C70C1BE112}" type="slidenum">
              <a:rPr lang="ko-KR" altLang="en-US" smtClean="0"/>
              <a:pPr/>
              <a:t>72</a:t>
            </a:fld>
            <a:endParaRPr lang="ko-KR" altLang="en-US"/>
          </a:p>
        </p:txBody>
      </p:sp>
    </p:spTree>
    <p:extLst>
      <p:ext uri="{BB962C8B-B14F-4D97-AF65-F5344CB8AC3E}">
        <p14:creationId xmlns:p14="http://schemas.microsoft.com/office/powerpoint/2010/main" val="31934750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a:extLst>
              <a:ext uri="{FF2B5EF4-FFF2-40B4-BE49-F238E27FC236}">
                <a16:creationId xmlns:a16="http://schemas.microsoft.com/office/drawing/2014/main" id="{955885B0-B740-2E41-B481-CBAA36F5D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029" y="4935353"/>
            <a:ext cx="767130" cy="313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907B6E-D4A2-4042-B2B2-DB161221BA7E}"/>
              </a:ext>
            </a:extLst>
          </p:cNvPr>
          <p:cNvSpPr txBox="1"/>
          <p:nvPr/>
        </p:nvSpPr>
        <p:spPr>
          <a:xfrm>
            <a:off x="2154973" y="1181586"/>
            <a:ext cx="416777" cy="507831"/>
          </a:xfrm>
          <a:prstGeom prst="rect">
            <a:avLst/>
          </a:prstGeom>
          <a:noFill/>
        </p:spPr>
        <p:txBody>
          <a:bodyPr wrap="square" rtlCol="0">
            <a:spAutoFit/>
          </a:bodyPr>
          <a:lstStyle/>
          <a:p>
            <a:pPr algn="ctr"/>
            <a:r>
              <a:rPr kumimoji="1" lang="en-US" altLang="ko-KR" sz="1350" dirty="0"/>
              <a:t>T</a:t>
            </a:r>
            <a:r>
              <a:rPr kumimoji="1" lang="ko-KR" altLang="en-US" sz="1350" dirty="0"/>
              <a:t>값</a:t>
            </a:r>
            <a:endParaRPr kumimoji="1" lang="ko-Kore-KR" altLang="en-US" sz="1350" dirty="0"/>
          </a:p>
        </p:txBody>
      </p:sp>
      <p:sp>
        <p:nvSpPr>
          <p:cNvPr id="7" name="TextBox 6">
            <a:extLst>
              <a:ext uri="{FF2B5EF4-FFF2-40B4-BE49-F238E27FC236}">
                <a16:creationId xmlns:a16="http://schemas.microsoft.com/office/drawing/2014/main" id="{8FD1C05E-1979-F843-9FEF-EB8F92CE6126}"/>
              </a:ext>
            </a:extLst>
          </p:cNvPr>
          <p:cNvSpPr txBox="1"/>
          <p:nvPr/>
        </p:nvSpPr>
        <p:spPr>
          <a:xfrm>
            <a:off x="435404" y="1458585"/>
            <a:ext cx="1353256" cy="300082"/>
          </a:xfrm>
          <a:prstGeom prst="rect">
            <a:avLst/>
          </a:prstGeom>
          <a:noFill/>
        </p:spPr>
        <p:txBody>
          <a:bodyPr wrap="none" rtlCol="0">
            <a:spAutoFit/>
          </a:bodyPr>
          <a:lstStyle/>
          <a:p>
            <a:r>
              <a:rPr kumimoji="1" lang="ko-Kore-KR" altLang="en-US" sz="1350" dirty="0"/>
              <a:t>귀무가설</a:t>
            </a:r>
            <a:r>
              <a:rPr kumimoji="1" lang="ko-KR" altLang="en-US" sz="1350" dirty="0"/>
              <a:t> </a:t>
            </a:r>
            <a:r>
              <a:rPr kumimoji="1" lang="en-US" altLang="ko-KR" sz="1350" dirty="0"/>
              <a:t>(H</a:t>
            </a:r>
            <a:r>
              <a:rPr kumimoji="1" lang="en-US" altLang="ko-KR" sz="1350" baseline="-25000" dirty="0"/>
              <a:t>0</a:t>
            </a:r>
            <a:r>
              <a:rPr kumimoji="1" lang="en-US" altLang="ko-KR" sz="1350" dirty="0"/>
              <a:t>) : </a:t>
            </a:r>
            <a:endParaRPr kumimoji="1" lang="ko-Kore-KR" altLang="en-US" sz="1350" dirty="0"/>
          </a:p>
        </p:txBody>
      </p:sp>
      <p:sp>
        <p:nvSpPr>
          <p:cNvPr id="8" name="TextBox 7">
            <a:extLst>
              <a:ext uri="{FF2B5EF4-FFF2-40B4-BE49-F238E27FC236}">
                <a16:creationId xmlns:a16="http://schemas.microsoft.com/office/drawing/2014/main" id="{4DC9095C-AE2C-E64D-875F-692FE87DE088}"/>
              </a:ext>
            </a:extLst>
          </p:cNvPr>
          <p:cNvSpPr txBox="1"/>
          <p:nvPr/>
        </p:nvSpPr>
        <p:spPr>
          <a:xfrm>
            <a:off x="435404" y="1946461"/>
            <a:ext cx="1309974" cy="300082"/>
          </a:xfrm>
          <a:prstGeom prst="rect">
            <a:avLst/>
          </a:prstGeom>
          <a:noFill/>
        </p:spPr>
        <p:txBody>
          <a:bodyPr wrap="none" rtlCol="0">
            <a:spAutoFit/>
          </a:bodyPr>
          <a:lstStyle/>
          <a:p>
            <a:r>
              <a:rPr kumimoji="1" lang="ko-Kore-KR" altLang="en-US" sz="1350" dirty="0"/>
              <a:t>대립가설</a:t>
            </a:r>
            <a:r>
              <a:rPr kumimoji="1" lang="ko-KR" altLang="en-US" sz="1350" dirty="0"/>
              <a:t> </a:t>
            </a:r>
            <a:r>
              <a:rPr kumimoji="1" lang="en-US" altLang="ko-KR" sz="1350" dirty="0"/>
              <a:t>(H</a:t>
            </a:r>
            <a:r>
              <a:rPr kumimoji="1" lang="en-US" altLang="ko-KR" sz="1350" baseline="-25000" dirty="0"/>
              <a:t>1</a:t>
            </a:r>
            <a:r>
              <a:rPr kumimoji="1" lang="en-US" altLang="ko-KR" sz="1350" dirty="0"/>
              <a:t>) :</a:t>
            </a:r>
            <a:endParaRPr kumimoji="1" lang="ko-Kore-KR" altLang="en-US" sz="1350" dirty="0"/>
          </a:p>
        </p:txBody>
      </p:sp>
      <p:pic>
        <p:nvPicPr>
          <p:cNvPr id="3080" name="Picture 8">
            <a:extLst>
              <a:ext uri="{FF2B5EF4-FFF2-40B4-BE49-F238E27FC236}">
                <a16:creationId xmlns:a16="http://schemas.microsoft.com/office/drawing/2014/main" id="{5F3DAC9F-2833-7C4D-8CD6-59D84DD8D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074" y="2023435"/>
            <a:ext cx="5048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7DD8050A-956B-3F49-86B0-7B445722A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074" y="1535559"/>
            <a:ext cx="485775" cy="2000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AD4A96-A67C-2B41-8C24-7D67FEB67DAC}"/>
              </a:ext>
            </a:extLst>
          </p:cNvPr>
          <p:cNvSpPr txBox="1"/>
          <p:nvPr/>
        </p:nvSpPr>
        <p:spPr>
          <a:xfrm>
            <a:off x="3306623" y="1489145"/>
            <a:ext cx="1906524" cy="219291"/>
          </a:xfrm>
          <a:prstGeom prst="rect">
            <a:avLst/>
          </a:prstGeom>
          <a:noFill/>
        </p:spPr>
        <p:txBody>
          <a:bodyPr wrap="square" rtlCol="0">
            <a:spAutoFit/>
          </a:bodyPr>
          <a:lstStyle/>
          <a:p>
            <a:r>
              <a:rPr kumimoji="1" lang="en-US" altLang="ko-Kore-KR" sz="825" dirty="0"/>
              <a:t>t =</a:t>
            </a:r>
            <a:r>
              <a:rPr kumimoji="1" lang="ko-KR" altLang="en-US" sz="825" dirty="0"/>
              <a:t> 회귀계수 </a:t>
            </a:r>
            <a:r>
              <a:rPr kumimoji="1" lang="en-US" altLang="ko-KR" sz="825" dirty="0"/>
              <a:t>/</a:t>
            </a:r>
            <a:r>
              <a:rPr kumimoji="1" lang="ko-KR" altLang="en-US" sz="825" dirty="0"/>
              <a:t> 회귀계수의 표준편차</a:t>
            </a:r>
            <a:endParaRPr kumimoji="1" lang="ko-Kore-KR" altLang="en-US" sz="825" dirty="0"/>
          </a:p>
        </p:txBody>
      </p:sp>
      <p:pic>
        <p:nvPicPr>
          <p:cNvPr id="20" name="그림 19">
            <a:extLst>
              <a:ext uri="{FF2B5EF4-FFF2-40B4-BE49-F238E27FC236}">
                <a16:creationId xmlns:a16="http://schemas.microsoft.com/office/drawing/2014/main" id="{59AF1585-A9BE-5B4C-8E24-96F90F5ADDF8}"/>
              </a:ext>
            </a:extLst>
          </p:cNvPr>
          <p:cNvPicPr>
            <a:picLocks noChangeAspect="1"/>
          </p:cNvPicPr>
          <p:nvPr/>
        </p:nvPicPr>
        <p:blipFill>
          <a:blip r:embed="rId5"/>
          <a:stretch>
            <a:fillRect/>
          </a:stretch>
        </p:blipFill>
        <p:spPr>
          <a:xfrm>
            <a:off x="4676257" y="2128950"/>
            <a:ext cx="3823200" cy="2787750"/>
          </a:xfrm>
          <a:prstGeom prst="rect">
            <a:avLst/>
          </a:prstGeom>
        </p:spPr>
      </p:pic>
      <p:cxnSp>
        <p:nvCxnSpPr>
          <p:cNvPr id="22" name="직선 화살표 연결선 21">
            <a:extLst>
              <a:ext uri="{FF2B5EF4-FFF2-40B4-BE49-F238E27FC236}">
                <a16:creationId xmlns:a16="http://schemas.microsoft.com/office/drawing/2014/main" id="{8FE742C3-1E4C-2B40-B564-66D4338975E4}"/>
              </a:ext>
            </a:extLst>
          </p:cNvPr>
          <p:cNvCxnSpPr>
            <a:cxnSpLocks/>
          </p:cNvCxnSpPr>
          <p:nvPr/>
        </p:nvCxnSpPr>
        <p:spPr>
          <a:xfrm>
            <a:off x="6166976" y="3524223"/>
            <a:ext cx="0" cy="37627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FA1EAEC9-AE7A-904B-9668-88C7B8EB9A45}"/>
              </a:ext>
            </a:extLst>
          </p:cNvPr>
          <p:cNvCxnSpPr>
            <a:cxnSpLocks/>
          </p:cNvCxnSpPr>
          <p:nvPr/>
        </p:nvCxnSpPr>
        <p:spPr>
          <a:xfrm>
            <a:off x="6631399" y="2957506"/>
            <a:ext cx="0" cy="309002"/>
          </a:xfrm>
          <a:prstGeom prst="straightConnector1">
            <a:avLst/>
          </a:prstGeom>
          <a:ln w="254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7678D70-52E3-C949-98A2-D4ECCA8686BF}"/>
              </a:ext>
            </a:extLst>
          </p:cNvPr>
          <p:cNvSpPr txBox="1"/>
          <p:nvPr/>
        </p:nvSpPr>
        <p:spPr>
          <a:xfrm>
            <a:off x="6150731" y="3922151"/>
            <a:ext cx="646331" cy="230832"/>
          </a:xfrm>
          <a:prstGeom prst="rect">
            <a:avLst/>
          </a:prstGeom>
          <a:noFill/>
        </p:spPr>
        <p:txBody>
          <a:bodyPr wrap="none" rtlCol="0">
            <a:spAutoFit/>
          </a:bodyPr>
          <a:lstStyle/>
          <a:p>
            <a:r>
              <a:rPr kumimoji="1" lang="en-US" altLang="ko-Kore-KR" sz="900" b="1" dirty="0">
                <a:solidFill>
                  <a:schemeClr val="accent1"/>
                </a:solidFill>
              </a:rPr>
              <a:t>J</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(20,</a:t>
            </a:r>
            <a:r>
              <a:rPr kumimoji="1" lang="ko-KR" altLang="en-US" sz="900" b="1" dirty="0">
                <a:solidFill>
                  <a:schemeClr val="accent1"/>
                </a:solidFill>
              </a:rPr>
              <a:t> </a:t>
            </a:r>
            <a:r>
              <a:rPr kumimoji="1" lang="en-US" altLang="ko-KR" sz="900" b="1" dirty="0">
                <a:solidFill>
                  <a:schemeClr val="accent1"/>
                </a:solidFill>
              </a:rPr>
              <a:t>4)</a:t>
            </a:r>
            <a:endParaRPr kumimoji="1" lang="ko-Kore-KR" altLang="en-US" sz="900" b="1" dirty="0">
              <a:solidFill>
                <a:schemeClr val="accent1"/>
              </a:solidFill>
            </a:endParaRPr>
          </a:p>
        </p:txBody>
      </p:sp>
      <p:sp>
        <p:nvSpPr>
          <p:cNvPr id="25" name="TextBox 24">
            <a:extLst>
              <a:ext uri="{FF2B5EF4-FFF2-40B4-BE49-F238E27FC236}">
                <a16:creationId xmlns:a16="http://schemas.microsoft.com/office/drawing/2014/main" id="{CF552EA1-856E-4D46-9D78-66A29192F6CE}"/>
              </a:ext>
            </a:extLst>
          </p:cNvPr>
          <p:cNvSpPr txBox="1"/>
          <p:nvPr/>
        </p:nvSpPr>
        <p:spPr>
          <a:xfrm>
            <a:off x="6070138" y="2742537"/>
            <a:ext cx="671979" cy="230832"/>
          </a:xfrm>
          <a:prstGeom prst="rect">
            <a:avLst/>
          </a:prstGeom>
          <a:noFill/>
        </p:spPr>
        <p:txBody>
          <a:bodyPr wrap="none" rtlCol="0">
            <a:spAutoFit/>
          </a:bodyPr>
          <a:lstStyle/>
          <a:p>
            <a:r>
              <a:rPr kumimoji="1" lang="en-US" altLang="ko-KR" sz="900" b="1" dirty="0">
                <a:solidFill>
                  <a:schemeClr val="accent1"/>
                </a:solidFill>
              </a:rPr>
              <a:t>C</a:t>
            </a:r>
            <a:r>
              <a:rPr kumimoji="1" lang="ko-KR" altLang="en-US" sz="900" b="1" dirty="0">
                <a:solidFill>
                  <a:schemeClr val="accent1"/>
                </a:solidFill>
              </a:rPr>
              <a:t> </a:t>
            </a:r>
            <a:r>
              <a:rPr kumimoji="1" lang="en-US" altLang="ko-KR" sz="900" b="1" dirty="0">
                <a:solidFill>
                  <a:schemeClr val="accent1"/>
                </a:solidFill>
              </a:rPr>
              <a:t>:</a:t>
            </a:r>
            <a:r>
              <a:rPr kumimoji="1" lang="ko-KR" altLang="en-US" sz="900" b="1" dirty="0">
                <a:solidFill>
                  <a:schemeClr val="accent1"/>
                </a:solidFill>
              </a:rPr>
              <a:t> </a:t>
            </a:r>
            <a:r>
              <a:rPr kumimoji="1" lang="en-US" altLang="ko-KR" sz="900" b="1" dirty="0">
                <a:solidFill>
                  <a:schemeClr val="accent1"/>
                </a:solidFill>
              </a:rPr>
              <a:t>(25,</a:t>
            </a:r>
            <a:r>
              <a:rPr kumimoji="1" lang="ko-KR" altLang="en-US" sz="900" b="1" dirty="0">
                <a:solidFill>
                  <a:schemeClr val="accent1"/>
                </a:solidFill>
              </a:rPr>
              <a:t> </a:t>
            </a:r>
            <a:r>
              <a:rPr kumimoji="1" lang="en-US" altLang="ko-KR" sz="900" b="1" dirty="0">
                <a:solidFill>
                  <a:schemeClr val="accent1"/>
                </a:solidFill>
              </a:rPr>
              <a:t>8)</a:t>
            </a:r>
            <a:endParaRPr kumimoji="1" lang="ko-Kore-KR" altLang="en-US" sz="900" b="1" dirty="0">
              <a:solidFill>
                <a:schemeClr val="accent1"/>
              </a:solidFill>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274A410-BD85-BB46-99EB-71CA39C6B0F3}"/>
                  </a:ext>
                </a:extLst>
              </p:cNvPr>
              <p:cNvSpPr txBox="1"/>
              <p:nvPr/>
            </p:nvSpPr>
            <p:spPr>
              <a:xfrm>
                <a:off x="5370296" y="4917575"/>
                <a:ext cx="1593360" cy="3309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ko-Kore-KR" sz="825" b="1" i="1">
                          <a:solidFill>
                            <a:schemeClr val="accent6">
                              <a:lumMod val="50000"/>
                            </a:schemeClr>
                          </a:solidFill>
                          <a:latin typeface="Cambria Math" panose="02040503050406030204" pitchFamily="18" charset="0"/>
                        </a:rPr>
                        <m:t>⇒</m:t>
                      </m:r>
                      <m:acc>
                        <m:accPr>
                          <m:chr m:val="̂"/>
                          <m:ctrlPr>
                            <a:rPr kumimoji="1" lang="en-US" altLang="ko-Kore-KR" sz="825" b="1" i="1">
                              <a:solidFill>
                                <a:schemeClr val="accent6">
                                  <a:lumMod val="50000"/>
                                </a:schemeClr>
                              </a:solidFill>
                              <a:latin typeface="Cambria Math" panose="02040503050406030204" pitchFamily="18" charset="0"/>
                            </a:rPr>
                          </m:ctrlPr>
                        </m:accPr>
                        <m:e>
                          <m:r>
                            <a:rPr kumimoji="1" lang="en-US" altLang="ko-Kore-KR" sz="825" b="1" i="1">
                              <a:solidFill>
                                <a:schemeClr val="accent6">
                                  <a:lumMod val="50000"/>
                                </a:schemeClr>
                              </a:solidFill>
                              <a:latin typeface="Cambria Math" panose="02040503050406030204" pitchFamily="18" charset="0"/>
                              <a:ea typeface="Cambria Math" panose="02040503050406030204" pitchFamily="18" charset="0"/>
                            </a:rPr>
                            <m:t>𝜷</m:t>
                          </m:r>
                        </m:e>
                      </m:acc>
                      <m:r>
                        <a:rPr kumimoji="1" lang="en-US" altLang="ko-Kore-KR" sz="825" b="1" i="1">
                          <a:solidFill>
                            <a:schemeClr val="accent6">
                              <a:lumMod val="50000"/>
                            </a:schemeClr>
                          </a:solidFill>
                          <a:latin typeface="Cambria Math" panose="02040503050406030204" pitchFamily="18" charset="0"/>
                        </a:rPr>
                        <m:t>= </m:t>
                      </m:r>
                      <m:f>
                        <m:fPr>
                          <m:ctrlPr>
                            <a:rPr kumimoji="1" lang="en-US" altLang="ko-Kore-KR" sz="825" b="1" i="1">
                              <a:solidFill>
                                <a:schemeClr val="accent6">
                                  <a:lumMod val="50000"/>
                                </a:schemeClr>
                              </a:solidFill>
                              <a:latin typeface="Cambria Math" panose="02040503050406030204" pitchFamily="18" charset="0"/>
                            </a:rPr>
                          </m:ctrlPr>
                        </m:fPr>
                        <m:num>
                          <m:r>
                            <a:rPr kumimoji="1" lang="en-US" altLang="ko-Kore-KR" sz="825" b="1" i="1">
                              <a:solidFill>
                                <a:schemeClr val="accent6">
                                  <a:lumMod val="50000"/>
                                </a:schemeClr>
                              </a:solidFill>
                              <a:latin typeface="Cambria Math" panose="02040503050406030204" pitchFamily="18" charset="0"/>
                            </a:rPr>
                            <m:t>𝟏𝟕𝟒</m:t>
                          </m:r>
                          <m:r>
                            <a:rPr kumimoji="1" lang="en-US" altLang="ko-Kore-KR" sz="825" b="1" i="1">
                              <a:solidFill>
                                <a:schemeClr val="accent6">
                                  <a:lumMod val="50000"/>
                                </a:schemeClr>
                              </a:solidFill>
                              <a:latin typeface="Cambria Math" panose="02040503050406030204" pitchFamily="18" charset="0"/>
                            </a:rPr>
                            <m:t>.</m:t>
                          </m:r>
                          <m:r>
                            <a:rPr kumimoji="1" lang="en-US" altLang="ko-Kore-KR" sz="825" b="1" i="1">
                              <a:solidFill>
                                <a:schemeClr val="accent6">
                                  <a:lumMod val="50000"/>
                                </a:schemeClr>
                              </a:solidFill>
                              <a:latin typeface="Cambria Math" panose="02040503050406030204" pitchFamily="18" charset="0"/>
                            </a:rPr>
                            <m:t>𝟕</m:t>
                          </m:r>
                        </m:num>
                        <m:den>
                          <m:r>
                            <a:rPr kumimoji="1" lang="en-US" altLang="ko-Kore-KR" sz="825" b="1" i="1">
                              <a:solidFill>
                                <a:schemeClr val="accent6">
                                  <a:lumMod val="50000"/>
                                </a:schemeClr>
                              </a:solidFill>
                              <a:latin typeface="Cambria Math" panose="02040503050406030204" pitchFamily="18" charset="0"/>
                            </a:rPr>
                            <m:t>𝟗𝟒𝟒</m:t>
                          </m:r>
                          <m:r>
                            <a:rPr kumimoji="1" lang="en-US" altLang="ko-Kore-KR" sz="825" b="1" i="1">
                              <a:solidFill>
                                <a:schemeClr val="accent6">
                                  <a:lumMod val="50000"/>
                                </a:schemeClr>
                              </a:solidFill>
                              <a:latin typeface="Cambria Math" panose="02040503050406030204" pitchFamily="18" charset="0"/>
                            </a:rPr>
                            <m:t>.</m:t>
                          </m:r>
                          <m:r>
                            <a:rPr kumimoji="1" lang="en-US" altLang="ko-Kore-KR" sz="825" b="1" i="1">
                              <a:solidFill>
                                <a:schemeClr val="accent6">
                                  <a:lumMod val="50000"/>
                                </a:schemeClr>
                              </a:solidFill>
                              <a:latin typeface="Cambria Math" panose="02040503050406030204" pitchFamily="18" charset="0"/>
                            </a:rPr>
                            <m:t>𝟏</m:t>
                          </m:r>
                        </m:den>
                      </m:f>
                      <m:r>
                        <a:rPr kumimoji="1" lang="en-US" altLang="ko-Kore-KR" sz="825" b="1" i="1">
                          <a:solidFill>
                            <a:schemeClr val="accent6">
                              <a:lumMod val="50000"/>
                            </a:schemeClr>
                          </a:solidFill>
                          <a:latin typeface="Cambria Math" panose="02040503050406030204" pitchFamily="18" charset="0"/>
                        </a:rPr>
                        <m:t>=</m:t>
                      </m:r>
                      <m:r>
                        <m:rPr>
                          <m:nor/>
                        </m:rPr>
                        <a:rPr lang="en-US" altLang="ko-Kore-KR" sz="825" b="1">
                          <a:solidFill>
                            <a:schemeClr val="accent6">
                              <a:lumMod val="50000"/>
                            </a:schemeClr>
                          </a:solidFill>
                          <a:highlight>
                            <a:srgbClr val="FFFF00"/>
                          </a:highlight>
                        </a:rPr>
                        <m:t>0.18504</m:t>
                      </m:r>
                    </m:oMath>
                  </m:oMathPara>
                </a14:m>
                <a:endParaRPr kumimoji="1" lang="ko-Kore-KR" altLang="en-US" sz="825" b="1" dirty="0">
                  <a:solidFill>
                    <a:schemeClr val="accent6">
                      <a:lumMod val="50000"/>
                    </a:schemeClr>
                  </a:solidFill>
                  <a:highlight>
                    <a:srgbClr val="FFFF00"/>
                  </a:highlight>
                </a:endParaRPr>
              </a:p>
            </p:txBody>
          </p:sp>
        </mc:Choice>
        <mc:Fallback>
          <p:sp>
            <p:nvSpPr>
              <p:cNvPr id="26" name="TextBox 25">
                <a:extLst>
                  <a:ext uri="{FF2B5EF4-FFF2-40B4-BE49-F238E27FC236}">
                    <a16:creationId xmlns:a16="http://schemas.microsoft.com/office/drawing/2014/main" id="{D274A410-BD85-BB46-99EB-71CA39C6B0F3}"/>
                  </a:ext>
                </a:extLst>
              </p:cNvPr>
              <p:cNvSpPr txBox="1">
                <a:spLocks noRot="1" noChangeAspect="1" noMove="1" noResize="1" noEditPoints="1" noAdjustHandles="1" noChangeArrowheads="1" noChangeShapeType="1" noTextEdit="1"/>
              </p:cNvSpPr>
              <p:nvPr/>
            </p:nvSpPr>
            <p:spPr>
              <a:xfrm>
                <a:off x="5370296" y="4917575"/>
                <a:ext cx="1593360" cy="330924"/>
              </a:xfrm>
              <a:prstGeom prst="rect">
                <a:avLst/>
              </a:prstGeom>
              <a:blipFill>
                <a:blip r:embed="rId6"/>
                <a:stretch>
                  <a:fillRect/>
                </a:stretch>
              </a:blipFill>
            </p:spPr>
            <p:txBody>
              <a:bodyPr/>
              <a:lstStyle/>
              <a:p>
                <a:r>
                  <a:rPr lang="ko-KR" altLang="en-US">
                    <a:noFill/>
                  </a:rPr>
                  <a:t> </a:t>
                </a:r>
              </a:p>
            </p:txBody>
          </p:sp>
        </mc:Fallback>
      </mc:AlternateContent>
      <p:sp>
        <p:nvSpPr>
          <p:cNvPr id="27" name="L 도형 26">
            <a:extLst>
              <a:ext uri="{FF2B5EF4-FFF2-40B4-BE49-F238E27FC236}">
                <a16:creationId xmlns:a16="http://schemas.microsoft.com/office/drawing/2014/main" id="{0D828E11-9A78-0240-B640-5A6B7580A9B6}"/>
              </a:ext>
            </a:extLst>
          </p:cNvPr>
          <p:cNvSpPr/>
          <p:nvPr/>
        </p:nvSpPr>
        <p:spPr>
          <a:xfrm rot="16200000">
            <a:off x="6937152" y="3008187"/>
            <a:ext cx="117744" cy="221501"/>
          </a:xfrm>
          <a:prstGeom prst="corner">
            <a:avLst>
              <a:gd name="adj1" fmla="val 9520"/>
              <a:gd name="adj2" fmla="val 7496"/>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p>
        </p:txBody>
      </p:sp>
      <p:sp>
        <p:nvSpPr>
          <p:cNvPr id="28" name="TextBox 27">
            <a:extLst>
              <a:ext uri="{FF2B5EF4-FFF2-40B4-BE49-F238E27FC236}">
                <a16:creationId xmlns:a16="http://schemas.microsoft.com/office/drawing/2014/main" id="{FBDA0577-5B19-F543-A70D-BCBFA3AFD952}"/>
              </a:ext>
            </a:extLst>
          </p:cNvPr>
          <p:cNvSpPr txBox="1"/>
          <p:nvPr/>
        </p:nvSpPr>
        <p:spPr>
          <a:xfrm>
            <a:off x="5812135" y="3146395"/>
            <a:ext cx="846644" cy="219291"/>
          </a:xfrm>
          <a:prstGeom prst="rect">
            <a:avLst/>
          </a:prstGeom>
          <a:noFill/>
        </p:spPr>
        <p:txBody>
          <a:bodyPr wrap="square">
            <a:spAutoFit/>
          </a:bodyPr>
          <a:lstStyle/>
          <a:p>
            <a:pPr algn="r" fontAlgn="ctr"/>
            <a:r>
              <a:rPr lang="en-US" altLang="ko-Kore-KR" sz="825" b="1" dirty="0">
                <a:solidFill>
                  <a:schemeClr val="accent2"/>
                </a:solidFill>
              </a:rPr>
              <a:t>E</a:t>
            </a:r>
            <a:r>
              <a:rPr lang="en-US" altLang="ko-Kore-KR" sz="825" b="1" baseline="-25000" dirty="0">
                <a:solidFill>
                  <a:schemeClr val="accent2"/>
                </a:solidFill>
              </a:rPr>
              <a:t>C</a:t>
            </a:r>
            <a:r>
              <a:rPr lang="en-US" altLang="ko-Kore-KR" sz="825" b="1" dirty="0">
                <a:solidFill>
                  <a:schemeClr val="accent2"/>
                </a:solidFill>
              </a:rPr>
              <a:t> = 1.400381</a:t>
            </a:r>
            <a:endParaRPr lang="en-US" altLang="ko-Kore-KR" sz="825" b="1" dirty="0">
              <a:solidFill>
                <a:schemeClr val="accent2"/>
              </a:solidFill>
              <a:latin typeface="맑은 고딕" panose="020B0503020000020004" pitchFamily="34" charset="-127"/>
              <a:ea typeface="맑은 고딕" panose="020B0503020000020004" pitchFamily="34" charset="-127"/>
            </a:endParaRPr>
          </a:p>
        </p:txBody>
      </p:sp>
      <p:sp>
        <p:nvSpPr>
          <p:cNvPr id="29" name="TextBox 28">
            <a:extLst>
              <a:ext uri="{FF2B5EF4-FFF2-40B4-BE49-F238E27FC236}">
                <a16:creationId xmlns:a16="http://schemas.microsoft.com/office/drawing/2014/main" id="{8A03069E-0AC3-8C4F-BB3F-7A7F18412AB2}"/>
              </a:ext>
            </a:extLst>
          </p:cNvPr>
          <p:cNvSpPr txBox="1"/>
          <p:nvPr/>
        </p:nvSpPr>
        <p:spPr>
          <a:xfrm>
            <a:off x="6166977" y="3614256"/>
            <a:ext cx="829073" cy="219291"/>
          </a:xfrm>
          <a:prstGeom prst="rect">
            <a:avLst/>
          </a:prstGeom>
          <a:noFill/>
        </p:spPr>
        <p:txBody>
          <a:bodyPr wrap="none" rtlCol="0">
            <a:spAutoFit/>
          </a:bodyPr>
          <a:lstStyle/>
          <a:p>
            <a:r>
              <a:rPr kumimoji="1" lang="en-US" altLang="ko-Kore-KR" sz="825" b="1" dirty="0">
                <a:solidFill>
                  <a:schemeClr val="accent2"/>
                </a:solidFill>
              </a:rPr>
              <a:t>E</a:t>
            </a:r>
            <a:r>
              <a:rPr kumimoji="1" lang="en-US" altLang="ko-Kore-KR" sz="825" b="1" baseline="-25000" dirty="0">
                <a:solidFill>
                  <a:schemeClr val="accent2"/>
                </a:solidFill>
              </a:rPr>
              <a:t>J </a:t>
            </a:r>
            <a:r>
              <a:rPr kumimoji="1" lang="en-US" altLang="ko-Kore-KR" sz="825" b="1" dirty="0">
                <a:solidFill>
                  <a:schemeClr val="accent2"/>
                </a:solidFill>
              </a:rPr>
              <a:t>= -1.674399</a:t>
            </a:r>
            <a:endParaRPr kumimoji="1" lang="ko-Kore-KR" altLang="en-US" sz="825" b="1" dirty="0">
              <a:solidFill>
                <a:schemeClr val="accent2"/>
              </a:solidFill>
            </a:endParaRPr>
          </a:p>
        </p:txBody>
      </p:sp>
      <p:cxnSp>
        <p:nvCxnSpPr>
          <p:cNvPr id="30" name="직선 화살표 연결선 29">
            <a:extLst>
              <a:ext uri="{FF2B5EF4-FFF2-40B4-BE49-F238E27FC236}">
                <a16:creationId xmlns:a16="http://schemas.microsoft.com/office/drawing/2014/main" id="{66ABED26-34A7-624B-8D43-88C8E4D05184}"/>
              </a:ext>
            </a:extLst>
          </p:cNvPr>
          <p:cNvCxnSpPr/>
          <p:nvPr/>
        </p:nvCxnSpPr>
        <p:spPr>
          <a:xfrm>
            <a:off x="6070137" y="3407344"/>
            <a:ext cx="0" cy="493151"/>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C1CC8D25-5D37-0544-BFF1-7718A7CFB3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8132" y="3743044"/>
            <a:ext cx="735581" cy="15904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900756B8-85A4-3A4D-AD94-51A3C625BFDC}"/>
              </a:ext>
            </a:extLst>
          </p:cNvPr>
          <p:cNvCxnSpPr>
            <a:cxnSpLocks/>
          </p:cNvCxnSpPr>
          <p:nvPr/>
        </p:nvCxnSpPr>
        <p:spPr>
          <a:xfrm>
            <a:off x="6722144" y="2950286"/>
            <a:ext cx="0" cy="457058"/>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Picture 8">
            <a:extLst>
              <a:ext uri="{FF2B5EF4-FFF2-40B4-BE49-F238E27FC236}">
                <a16:creationId xmlns:a16="http://schemas.microsoft.com/office/drawing/2014/main" id="{2A6CD092-9347-2641-9504-F91A8C0AB5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3432" y="2853910"/>
            <a:ext cx="735578" cy="1499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6" name="표 35">
            <a:extLst>
              <a:ext uri="{FF2B5EF4-FFF2-40B4-BE49-F238E27FC236}">
                <a16:creationId xmlns:a16="http://schemas.microsoft.com/office/drawing/2014/main" id="{91CBD935-1E11-FD4D-8198-6A40F5547C49}"/>
              </a:ext>
            </a:extLst>
          </p:cNvPr>
          <p:cNvGraphicFramePr>
            <a:graphicFrameLocks noGrp="1"/>
          </p:cNvGraphicFramePr>
          <p:nvPr>
            <p:extLst/>
          </p:nvPr>
        </p:nvGraphicFramePr>
        <p:xfrm>
          <a:off x="435404" y="2223460"/>
          <a:ext cx="3923403" cy="3564581"/>
        </p:xfrm>
        <a:graphic>
          <a:graphicData uri="http://schemas.openxmlformats.org/drawingml/2006/table">
            <a:tbl>
              <a:tblPr firstRow="1" bandRow="1">
                <a:tableStyleId>{5C22544A-7EE6-4342-B048-85BDC9FD1C3A}</a:tableStyleId>
              </a:tblPr>
              <a:tblGrid>
                <a:gridCol w="382845">
                  <a:extLst>
                    <a:ext uri="{9D8B030D-6E8A-4147-A177-3AD203B41FA5}">
                      <a16:colId xmlns:a16="http://schemas.microsoft.com/office/drawing/2014/main" val="630177809"/>
                    </a:ext>
                  </a:extLst>
                </a:gridCol>
                <a:gridCol w="590093">
                  <a:extLst>
                    <a:ext uri="{9D8B030D-6E8A-4147-A177-3AD203B41FA5}">
                      <a16:colId xmlns:a16="http://schemas.microsoft.com/office/drawing/2014/main" val="4007787095"/>
                    </a:ext>
                  </a:extLst>
                </a:gridCol>
                <a:gridCol w="590093">
                  <a:extLst>
                    <a:ext uri="{9D8B030D-6E8A-4147-A177-3AD203B41FA5}">
                      <a16:colId xmlns:a16="http://schemas.microsoft.com/office/drawing/2014/main" val="2094819766"/>
                    </a:ext>
                  </a:extLst>
                </a:gridCol>
                <a:gridCol w="590093">
                  <a:extLst>
                    <a:ext uri="{9D8B030D-6E8A-4147-A177-3AD203B41FA5}">
                      <a16:colId xmlns:a16="http://schemas.microsoft.com/office/drawing/2014/main" val="4226287547"/>
                    </a:ext>
                  </a:extLst>
                </a:gridCol>
                <a:gridCol w="590093">
                  <a:extLst>
                    <a:ext uri="{9D8B030D-6E8A-4147-A177-3AD203B41FA5}">
                      <a16:colId xmlns:a16="http://schemas.microsoft.com/office/drawing/2014/main" val="3551196118"/>
                    </a:ext>
                  </a:extLst>
                </a:gridCol>
                <a:gridCol w="590093">
                  <a:extLst>
                    <a:ext uri="{9D8B030D-6E8A-4147-A177-3AD203B41FA5}">
                      <a16:colId xmlns:a16="http://schemas.microsoft.com/office/drawing/2014/main" val="1515007124"/>
                    </a:ext>
                  </a:extLst>
                </a:gridCol>
                <a:gridCol w="590093">
                  <a:extLst>
                    <a:ext uri="{9D8B030D-6E8A-4147-A177-3AD203B41FA5}">
                      <a16:colId xmlns:a16="http://schemas.microsoft.com/office/drawing/2014/main" val="2590836983"/>
                    </a:ext>
                  </a:extLst>
                </a:gridCol>
              </a:tblGrid>
              <a:tr h="571500">
                <a:tc>
                  <a:txBody>
                    <a:bodyPr/>
                    <a:lstStyle/>
                    <a:p>
                      <a:pPr algn="ctr"/>
                      <a:endParaRPr lang="ko-Kore-KR" altLang="en-US" sz="1100" dirty="0">
                        <a:latin typeface="+mj-ea"/>
                        <a:ea typeface="+mj-ea"/>
                      </a:endParaRPr>
                    </a:p>
                  </a:txBody>
                  <a:tcPr marL="68580" marR="68580" marT="34290" marB="34290"/>
                </a:tc>
                <a:tc>
                  <a:txBody>
                    <a:bodyPr/>
                    <a:lstStyle/>
                    <a:p>
                      <a:pPr algn="ctr"/>
                      <a:r>
                        <a:rPr lang="en-US" altLang="ko-Kore-KR" sz="800" dirty="0">
                          <a:latin typeface="+mj-ea"/>
                          <a:ea typeface="+mj-ea"/>
                        </a:rPr>
                        <a:t>Y (target) </a:t>
                      </a:r>
                    </a:p>
                    <a:p>
                      <a:pPr algn="ctr"/>
                      <a:r>
                        <a:rPr lang="ko-Kore-KR" altLang="en-US" sz="800" dirty="0">
                          <a:latin typeface="+mj-ea"/>
                          <a:ea typeface="+mj-ea"/>
                        </a:rPr>
                        <a:t>근무평점</a:t>
                      </a:r>
                    </a:p>
                  </a:txBody>
                  <a:tcPr marL="68580" marR="68580" marT="34290" marB="34290"/>
                </a:tc>
                <a:tc>
                  <a:txBody>
                    <a:bodyPr/>
                    <a:lstStyle/>
                    <a:p>
                      <a:pPr algn="ctr"/>
                      <a:r>
                        <a:rPr lang="en-US" altLang="ko-Kore-KR" sz="800" dirty="0">
                          <a:latin typeface="+mj-ea"/>
                          <a:ea typeface="+mj-ea"/>
                        </a:rPr>
                        <a:t>X</a:t>
                      </a:r>
                      <a:r>
                        <a:rPr lang="ko-KR" altLang="en-US" sz="800" dirty="0">
                          <a:latin typeface="+mj-ea"/>
                          <a:ea typeface="+mj-ea"/>
                        </a:rPr>
                        <a:t> </a:t>
                      </a:r>
                      <a:r>
                        <a:rPr lang="en-US" altLang="ko-KR" sz="800" dirty="0">
                          <a:latin typeface="+mj-ea"/>
                          <a:ea typeface="+mj-ea"/>
                        </a:rPr>
                        <a:t>(feature)</a:t>
                      </a:r>
                    </a:p>
                    <a:p>
                      <a:pPr algn="ctr"/>
                      <a:r>
                        <a:rPr lang="ko-KR" altLang="en-US" sz="800" dirty="0">
                          <a:latin typeface="+mj-ea"/>
                          <a:ea typeface="+mj-ea"/>
                        </a:rPr>
                        <a:t>연 검거 건수</a:t>
                      </a:r>
                      <a:endParaRPr lang="ko-Kore-KR" altLang="en-US" sz="800" dirty="0">
                        <a:latin typeface="+mj-ea"/>
                        <a:ea typeface="+mj-ea"/>
                      </a:endParaRPr>
                    </a:p>
                  </a:txBody>
                  <a:tcPr marL="68580" marR="68580" marT="34290" marB="34290"/>
                </a:tc>
                <a:tc>
                  <a:txBody>
                    <a:bodyPr/>
                    <a:lstStyle/>
                    <a:p>
                      <a:pPr algn="ctr"/>
                      <a:r>
                        <a:rPr lang="ko-KR" altLang="en-US" sz="800" dirty="0">
                          <a:latin typeface="+mj-ea"/>
                          <a:ea typeface="+mj-ea"/>
                        </a:rPr>
                        <a:t>편차</a:t>
                      </a:r>
                      <a:endParaRPr lang="en-US" altLang="ko-KR" sz="800" dirty="0">
                        <a:latin typeface="+mj-ea"/>
                        <a:ea typeface="+mj-ea"/>
                      </a:endParaRPr>
                    </a:p>
                    <a:p>
                      <a:pPr algn="ctr"/>
                      <a:r>
                        <a:rPr lang="en-US" altLang="ko-KR" sz="800" dirty="0">
                          <a:latin typeface="+mj-ea"/>
                          <a:ea typeface="+mj-ea"/>
                        </a:rPr>
                        <a:t>x</a:t>
                      </a:r>
                      <a:r>
                        <a:rPr lang="en-US" altLang="ko-Kore-KR" sz="800" dirty="0">
                          <a:latin typeface="+mj-ea"/>
                          <a:ea typeface="+mj-ea"/>
                        </a:rPr>
                        <a:t> * y</a:t>
                      </a:r>
                      <a:endParaRPr lang="ko-Kore-KR" altLang="en-US" sz="800" dirty="0">
                        <a:latin typeface="+mj-ea"/>
                        <a:ea typeface="+mj-ea"/>
                      </a:endParaRPr>
                    </a:p>
                  </a:txBody>
                  <a:tcPr marL="68580" marR="68580" marT="34290" marB="34290"/>
                </a:tc>
                <a:tc>
                  <a:txBody>
                    <a:bodyPr/>
                    <a:lstStyle/>
                    <a:p>
                      <a:pPr algn="ctr"/>
                      <a:r>
                        <a:rPr lang="ko-KR" altLang="en-US" sz="800" dirty="0">
                          <a:latin typeface="+mj-ea"/>
                          <a:ea typeface="+mj-ea"/>
                        </a:rPr>
                        <a:t>편차</a:t>
                      </a:r>
                      <a:endParaRPr lang="en-US" altLang="ko-KR" sz="800" dirty="0">
                        <a:latin typeface="+mj-ea"/>
                        <a:ea typeface="+mj-ea"/>
                      </a:endParaRPr>
                    </a:p>
                    <a:p>
                      <a:pPr algn="ctr"/>
                      <a:r>
                        <a:rPr lang="en-US" altLang="ko-Kore-KR" sz="800" dirty="0">
                          <a:latin typeface="+mj-ea"/>
                          <a:ea typeface="+mj-ea"/>
                        </a:rPr>
                        <a:t>x</a:t>
                      </a:r>
                      <a:r>
                        <a:rPr lang="en-US" altLang="ko-Kore-KR" sz="800" baseline="30000" dirty="0">
                          <a:latin typeface="+mj-ea"/>
                          <a:ea typeface="+mj-ea"/>
                        </a:rPr>
                        <a:t>2</a:t>
                      </a:r>
                      <a:endParaRPr lang="en-US" altLang="ko-Kore-KR" sz="800" dirty="0">
                        <a:latin typeface="+mj-ea"/>
                        <a:ea typeface="+mj-ea"/>
                      </a:endParaRPr>
                    </a:p>
                  </a:txBody>
                  <a:tcPr marL="68580" marR="68580" marT="34290" marB="34290"/>
                </a:tc>
                <a:tc>
                  <a:txBody>
                    <a:bodyPr/>
                    <a:lstStyle/>
                    <a:p>
                      <a:pPr algn="ctr"/>
                      <a:r>
                        <a:rPr lang="ko-Kore-KR" altLang="en-US" sz="800" dirty="0">
                          <a:latin typeface="+mj-ea"/>
                          <a:ea typeface="+mj-ea"/>
                        </a:rPr>
                        <a:t>잔차</a:t>
                      </a:r>
                      <a:endParaRPr lang="en-US" altLang="ko-Kore-KR" sz="800" dirty="0">
                        <a:latin typeface="+mj-ea"/>
                        <a:ea typeface="+mj-ea"/>
                      </a:endParaRPr>
                    </a:p>
                    <a:p>
                      <a:pPr algn="ctr"/>
                      <a:r>
                        <a:rPr lang="en-US" altLang="ko-Kore-KR" sz="800" dirty="0">
                          <a:latin typeface="+mj-ea"/>
                          <a:ea typeface="+mj-ea"/>
                        </a:rPr>
                        <a:t>e</a:t>
                      </a:r>
                    </a:p>
                  </a:txBody>
                  <a:tcPr marL="68580" marR="68580" marT="34290" marB="34290"/>
                </a:tc>
                <a:tc>
                  <a:txBody>
                    <a:bodyPr/>
                    <a:lstStyle/>
                    <a:p>
                      <a:pPr algn="ctr"/>
                      <a:r>
                        <a:rPr lang="ko-Kore-KR" altLang="en-US" sz="800" dirty="0">
                          <a:latin typeface="+mj-ea"/>
                          <a:ea typeface="+mj-ea"/>
                        </a:rPr>
                        <a:t>잔차의</a:t>
                      </a:r>
                      <a:r>
                        <a:rPr lang="ko-KR" altLang="en-US" sz="800" dirty="0">
                          <a:latin typeface="+mj-ea"/>
                          <a:ea typeface="+mj-ea"/>
                        </a:rPr>
                        <a:t> 제곱</a:t>
                      </a:r>
                      <a:endParaRPr lang="en-US" altLang="ko-Kore-KR" sz="800" dirty="0">
                        <a:latin typeface="+mj-ea"/>
                        <a:ea typeface="+mj-ea"/>
                      </a:endParaRPr>
                    </a:p>
                    <a:p>
                      <a:pPr algn="ctr"/>
                      <a:r>
                        <a:rPr lang="en-US" altLang="ko-Kore-KR" sz="800" dirty="0">
                          <a:latin typeface="+mj-ea"/>
                          <a:ea typeface="+mj-ea"/>
                        </a:rPr>
                        <a:t>e</a:t>
                      </a:r>
                      <a:r>
                        <a:rPr lang="en-US" altLang="ko-KR" sz="800" baseline="30000" dirty="0">
                          <a:latin typeface="+mj-ea"/>
                          <a:ea typeface="+mj-ea"/>
                        </a:rPr>
                        <a:t>2</a:t>
                      </a:r>
                      <a:endParaRPr lang="en-US" altLang="ko-Kore-KR" sz="800" dirty="0">
                        <a:latin typeface="+mj-ea"/>
                        <a:ea typeface="+mj-ea"/>
                      </a:endParaRPr>
                    </a:p>
                  </a:txBody>
                  <a:tcPr marL="68580" marR="68580" marT="34290" marB="34290"/>
                </a:tc>
                <a:extLst>
                  <a:ext uri="{0D108BD9-81ED-4DB2-BD59-A6C34878D82A}">
                    <a16:rowId xmlns:a16="http://schemas.microsoft.com/office/drawing/2014/main" val="2016185889"/>
                  </a:ext>
                </a:extLst>
              </a:tr>
              <a:tr h="211153">
                <a:tc>
                  <a:txBody>
                    <a:bodyPr/>
                    <a:lstStyle/>
                    <a:p>
                      <a:pPr algn="ctr"/>
                      <a:r>
                        <a:rPr lang="en-US" altLang="ko-Kore-KR" sz="800" dirty="0">
                          <a:latin typeface="+mj-ea"/>
                          <a:ea typeface="+mj-ea"/>
                        </a:rPr>
                        <a:t>A</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10</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32</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37.83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94.09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2.105074</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4.43133655</a:t>
                      </a:r>
                    </a:p>
                  </a:txBody>
                  <a:tcPr marL="7144" marR="7144" marT="7144" marB="0" anchor="ctr"/>
                </a:tc>
                <a:extLst>
                  <a:ext uri="{0D108BD9-81ED-4DB2-BD59-A6C34878D82A}">
                    <a16:rowId xmlns:a16="http://schemas.microsoft.com/office/drawing/2014/main" val="733142790"/>
                  </a:ext>
                </a:extLst>
              </a:tr>
              <a:tr h="211153">
                <a:tc>
                  <a:txBody>
                    <a:bodyPr/>
                    <a:lstStyle/>
                    <a:p>
                      <a:pPr algn="ctr"/>
                      <a:r>
                        <a:rPr lang="en-US" altLang="ko-Kore-KR" sz="800" dirty="0">
                          <a:latin typeface="+mj-ea"/>
                          <a:ea typeface="+mj-ea"/>
                        </a:rPr>
                        <a:t>B</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7</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18</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-3.87</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18.49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1.695689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2.87536118</a:t>
                      </a:r>
                    </a:p>
                  </a:txBody>
                  <a:tcPr marL="7144" marR="7144" marT="7144" marB="0" anchor="ctr"/>
                </a:tc>
                <a:extLst>
                  <a:ext uri="{0D108BD9-81ED-4DB2-BD59-A6C34878D82A}">
                    <a16:rowId xmlns:a16="http://schemas.microsoft.com/office/drawing/2014/main" val="2174625887"/>
                  </a:ext>
                </a:extLst>
              </a:tr>
              <a:tr h="211153">
                <a:tc>
                  <a:txBody>
                    <a:bodyPr/>
                    <a:lstStyle/>
                    <a:p>
                      <a:pPr algn="ctr"/>
                      <a:r>
                        <a:rPr lang="en-US" altLang="ko-Kore-KR" sz="800" dirty="0">
                          <a:latin typeface="+mj-ea"/>
                          <a:ea typeface="+mj-ea"/>
                        </a:rPr>
                        <a:t>C</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8</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25</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5.13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7.29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1.400381</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1.96106695</a:t>
                      </a:r>
                    </a:p>
                  </a:txBody>
                  <a:tcPr marL="7144" marR="7144" marT="7144" marB="0" anchor="ctr"/>
                </a:tc>
                <a:extLst>
                  <a:ext uri="{0D108BD9-81ED-4DB2-BD59-A6C34878D82A}">
                    <a16:rowId xmlns:a16="http://schemas.microsoft.com/office/drawing/2014/main" val="3232357576"/>
                  </a:ext>
                </a:extLst>
              </a:tr>
              <a:tr h="211153">
                <a:tc>
                  <a:txBody>
                    <a:bodyPr/>
                    <a:lstStyle/>
                    <a:p>
                      <a:pPr algn="ctr"/>
                      <a:r>
                        <a:rPr lang="en-US" altLang="ko-Kore-KR" sz="800" dirty="0">
                          <a:latin typeface="+mj-ea"/>
                          <a:ea typeface="+mj-ea"/>
                        </a:rPr>
                        <a:t>D</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5</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13</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10.23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86.49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0.620909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0.38552799</a:t>
                      </a:r>
                    </a:p>
                  </a:txBody>
                  <a:tcPr marL="7144" marR="7144" marT="7144" marB="0" anchor="ctr"/>
                </a:tc>
                <a:extLst>
                  <a:ext uri="{0D108BD9-81ED-4DB2-BD59-A6C34878D82A}">
                    <a16:rowId xmlns:a16="http://schemas.microsoft.com/office/drawing/2014/main" val="1068390707"/>
                  </a:ext>
                </a:extLst>
              </a:tr>
              <a:tr h="211153">
                <a:tc>
                  <a:txBody>
                    <a:bodyPr/>
                    <a:lstStyle/>
                    <a:p>
                      <a:pPr algn="ctr"/>
                      <a:r>
                        <a:rPr lang="en-US" altLang="ko-Kore-KR" sz="800" dirty="0">
                          <a:latin typeface="+mj-ea"/>
                          <a:ea typeface="+mj-ea"/>
                        </a:rPr>
                        <a:t>E</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9</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29</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19.43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44.89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1.660205</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2.75628064</a:t>
                      </a:r>
                    </a:p>
                  </a:txBody>
                  <a:tcPr marL="7144" marR="7144" marT="7144" marB="0" anchor="ctr"/>
                </a:tc>
                <a:extLst>
                  <a:ext uri="{0D108BD9-81ED-4DB2-BD59-A6C34878D82A}">
                    <a16:rowId xmlns:a16="http://schemas.microsoft.com/office/drawing/2014/main" val="3527088761"/>
                  </a:ext>
                </a:extLst>
              </a:tr>
              <a:tr h="208261">
                <a:tc>
                  <a:txBody>
                    <a:bodyPr/>
                    <a:lstStyle/>
                    <a:p>
                      <a:pPr algn="ctr"/>
                      <a:r>
                        <a:rPr lang="en-US" altLang="ko-Kore-KR" sz="800" dirty="0">
                          <a:latin typeface="+mj-ea"/>
                          <a:ea typeface="+mj-ea"/>
                        </a:rPr>
                        <a:t>F</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6</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21</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0.13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1.69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0.140557</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0.01975627</a:t>
                      </a:r>
                    </a:p>
                  </a:txBody>
                  <a:tcPr marL="7144" marR="7144" marT="7144" marB="0" anchor="ctr"/>
                </a:tc>
                <a:extLst>
                  <a:ext uri="{0D108BD9-81ED-4DB2-BD59-A6C34878D82A}">
                    <a16:rowId xmlns:a16="http://schemas.microsoft.com/office/drawing/2014/main" val="2356356019"/>
                  </a:ext>
                </a:extLst>
              </a:tr>
              <a:tr h="211153">
                <a:tc>
                  <a:txBody>
                    <a:bodyPr/>
                    <a:lstStyle/>
                    <a:p>
                      <a:pPr algn="ctr"/>
                      <a:r>
                        <a:rPr lang="en-US" altLang="ko-Kore-KR" sz="800" dirty="0">
                          <a:latin typeface="+mj-ea"/>
                          <a:ea typeface="+mj-ea"/>
                        </a:rPr>
                        <a:t>G</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10</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50.43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151.29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-1.823959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3.32682643</a:t>
                      </a:r>
                    </a:p>
                  </a:txBody>
                  <a:tcPr marL="7144" marR="7144" marT="7144" marB="0" anchor="ctr"/>
                </a:tc>
                <a:extLst>
                  <a:ext uri="{0D108BD9-81ED-4DB2-BD59-A6C34878D82A}">
                    <a16:rowId xmlns:a16="http://schemas.microsoft.com/office/drawing/2014/main" val="479230688"/>
                  </a:ext>
                </a:extLst>
              </a:tr>
              <a:tr h="211153">
                <a:tc>
                  <a:txBody>
                    <a:bodyPr/>
                    <a:lstStyle/>
                    <a:p>
                      <a:pPr algn="ctr"/>
                      <a:r>
                        <a:rPr lang="en-US" altLang="ko-Kore-KR" sz="800" dirty="0">
                          <a:latin typeface="+mj-ea"/>
                          <a:ea typeface="+mj-ea"/>
                        </a:rPr>
                        <a:t>H</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7</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43</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18.63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428.49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-2.93041</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8.58730277</a:t>
                      </a:r>
                    </a:p>
                  </a:txBody>
                  <a:tcPr marL="7144" marR="7144" marT="7144" marB="0" anchor="ctr"/>
                </a:tc>
                <a:extLst>
                  <a:ext uri="{0D108BD9-81ED-4DB2-BD59-A6C34878D82A}">
                    <a16:rowId xmlns:a16="http://schemas.microsoft.com/office/drawing/2014/main" val="4242637012"/>
                  </a:ext>
                </a:extLst>
              </a:tr>
              <a:tr h="211153">
                <a:tc>
                  <a:txBody>
                    <a:bodyPr/>
                    <a:lstStyle/>
                    <a:p>
                      <a:pPr algn="ctr"/>
                      <a:r>
                        <a:rPr lang="en-US" altLang="ko-Kore-KR" sz="800" dirty="0">
                          <a:latin typeface="+mj-ea"/>
                          <a:ea typeface="+mj-ea"/>
                        </a:rPr>
                        <a:t>I</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3</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12</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31.93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106.09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-1.194047</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1.42574824</a:t>
                      </a:r>
                    </a:p>
                  </a:txBody>
                  <a:tcPr marL="7144" marR="7144" marT="7144" marB="0" anchor="ctr"/>
                </a:tc>
                <a:extLst>
                  <a:ext uri="{0D108BD9-81ED-4DB2-BD59-A6C34878D82A}">
                    <a16:rowId xmlns:a16="http://schemas.microsoft.com/office/drawing/2014/main" val="2857895460"/>
                  </a:ext>
                </a:extLst>
              </a:tr>
              <a:tr h="211153">
                <a:tc>
                  <a:txBody>
                    <a:bodyPr/>
                    <a:lstStyle/>
                    <a:p>
                      <a:pPr algn="ctr"/>
                      <a:r>
                        <a:rPr lang="en-US" altLang="ko-Kore-KR" sz="800" dirty="0">
                          <a:latin typeface="+mj-ea"/>
                          <a:ea typeface="+mj-ea"/>
                        </a:rPr>
                        <a:t>J</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4</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20</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4.83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5.29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-1.674399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2.80361201</a:t>
                      </a:r>
                    </a:p>
                  </a:txBody>
                  <a:tcPr marL="7144" marR="7144" marT="7144" marB="0" anchor="ctr"/>
                </a:tc>
                <a:extLst>
                  <a:ext uri="{0D108BD9-81ED-4DB2-BD59-A6C34878D82A}">
                    <a16:rowId xmlns:a16="http://schemas.microsoft.com/office/drawing/2014/main" val="1599577211"/>
                  </a:ext>
                </a:extLst>
              </a:tr>
              <a:tr h="211153">
                <a:tc>
                  <a:txBody>
                    <a:bodyPr/>
                    <a:lstStyle/>
                    <a:p>
                      <a:pPr algn="ctr"/>
                      <a:r>
                        <a:rPr lang="ko-Kore-KR" altLang="en-US" sz="800" dirty="0">
                          <a:latin typeface="+mj-ea"/>
                          <a:ea typeface="+mj-ea"/>
                        </a:rPr>
                        <a:t>합</a:t>
                      </a:r>
                    </a:p>
                  </a:txBody>
                  <a:tcPr marL="68580" marR="68580" marT="34290" marB="34290" anchor="ctr"/>
                </a:tc>
                <a:tc>
                  <a:txBody>
                    <a:bodyPr/>
                    <a:lstStyle/>
                    <a:p>
                      <a:pPr algn="ctr"/>
                      <a:r>
                        <a:rPr lang="en-US" altLang="ko-Kore-KR" sz="800" dirty="0">
                          <a:latin typeface="+mj-ea"/>
                          <a:ea typeface="+mj-ea"/>
                        </a:rPr>
                        <a:t>6</a:t>
                      </a:r>
                      <a:r>
                        <a:rPr lang="en-US" altLang="ko-KR" sz="800" dirty="0">
                          <a:latin typeface="+mj-ea"/>
                          <a:ea typeface="+mj-ea"/>
                        </a:rPr>
                        <a:t>1</a:t>
                      </a:r>
                      <a:endParaRPr lang="ko-Kore-KR" altLang="en-US" sz="800" dirty="0">
                        <a:latin typeface="+mj-ea"/>
                        <a:ea typeface="+mj-ea"/>
                      </a:endParaRPr>
                    </a:p>
                  </a:txBody>
                  <a:tcPr marL="68580" marR="68580" marT="34290" marB="34290" anchor="ctr"/>
                </a:tc>
                <a:tc>
                  <a:txBody>
                    <a:bodyPr/>
                    <a:lstStyle/>
                    <a:p>
                      <a:pPr algn="ctr"/>
                      <a:r>
                        <a:rPr lang="en-US" altLang="ko-Kore-KR" sz="800" dirty="0">
                          <a:latin typeface="+mj-ea"/>
                          <a:ea typeface="+mj-ea"/>
                        </a:rPr>
                        <a:t>2</a:t>
                      </a:r>
                      <a:r>
                        <a:rPr lang="en-US" altLang="ko-KR" sz="800" dirty="0">
                          <a:latin typeface="+mj-ea"/>
                          <a:ea typeface="+mj-ea"/>
                        </a:rPr>
                        <a:t>23</a:t>
                      </a:r>
                      <a:endParaRPr lang="ko-Kore-KR" altLang="en-US" sz="800" dirty="0">
                        <a:latin typeface="+mj-ea"/>
                        <a:ea typeface="+mj-ea"/>
                      </a:endParaRPr>
                    </a:p>
                  </a:txBody>
                  <a:tcPr marL="68580" marR="68580" marT="34290" marB="3429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tc>
                <a:tc>
                  <a:txBody>
                    <a:bodyPr/>
                    <a:lstStyle/>
                    <a:p>
                      <a:pPr algn="ctr" fontAlgn="ctr"/>
                      <a:r>
                        <a:rPr lang="en-US" altLang="ko-Kore-KR" sz="800" b="1" i="0" u="none" strike="noStrike" dirty="0">
                          <a:solidFill>
                            <a:srgbClr val="7030A0"/>
                          </a:solidFill>
                          <a:effectLst/>
                          <a:latin typeface="맑은 고딕" panose="020B0503020000020004" pitchFamily="34" charset="-127"/>
                          <a:ea typeface="맑은 고딕" panose="020B0503020000020004" pitchFamily="34" charset="-127"/>
                        </a:rPr>
                        <a:t>28.572819</a:t>
                      </a:r>
                    </a:p>
                  </a:txBody>
                  <a:tcPr marL="7144" marR="7144" marT="7144" marB="0" anchor="ctr"/>
                </a:tc>
                <a:extLst>
                  <a:ext uri="{0D108BD9-81ED-4DB2-BD59-A6C34878D82A}">
                    <a16:rowId xmlns:a16="http://schemas.microsoft.com/office/drawing/2014/main" val="4193817879"/>
                  </a:ext>
                </a:extLst>
              </a:tr>
              <a:tr h="211153">
                <a:tc>
                  <a:txBody>
                    <a:bodyPr/>
                    <a:lstStyle/>
                    <a:p>
                      <a:pPr algn="ctr" fontAlgn="ctr"/>
                      <a:r>
                        <a:rPr lang="ko-KR" altLang="en-US" sz="800" b="0" i="0" u="none" strike="noStrike" dirty="0">
                          <a:solidFill>
                            <a:srgbClr val="000000"/>
                          </a:solidFill>
                          <a:effectLst/>
                          <a:latin typeface="+mj-ea"/>
                          <a:ea typeface="+mj-ea"/>
                        </a:rPr>
                        <a:t>평균</a:t>
                      </a:r>
                      <a:endParaRPr lang="en-US" altLang="ko-Kore-KR" sz="8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6.1</a:t>
                      </a: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22.3</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17.47</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94.41</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0</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2.8572819</a:t>
                      </a:r>
                    </a:p>
                  </a:txBody>
                  <a:tcPr marL="7144" marR="7144" marT="7144" marB="0" anchor="ctr"/>
                </a:tc>
                <a:extLst>
                  <a:ext uri="{0D108BD9-81ED-4DB2-BD59-A6C34878D82A}">
                    <a16:rowId xmlns:a16="http://schemas.microsoft.com/office/drawing/2014/main" val="2733498670"/>
                  </a:ext>
                </a:extLst>
              </a:tr>
              <a:tr h="211153">
                <a:tc>
                  <a:txBody>
                    <a:bodyPr/>
                    <a:lstStyle/>
                    <a:p>
                      <a:pPr algn="ctr" fontAlgn="ctr"/>
                      <a:r>
                        <a:rPr lang="ko-KR" altLang="en-US" sz="800" b="0" i="0" u="none" strike="noStrike" dirty="0">
                          <a:solidFill>
                            <a:srgbClr val="000000"/>
                          </a:solidFill>
                          <a:effectLst/>
                          <a:latin typeface="+mj-ea"/>
                          <a:ea typeface="+mj-ea"/>
                        </a:rPr>
                        <a:t>분산</a:t>
                      </a:r>
                      <a:endParaRPr lang="en-US" altLang="ko-Kore-KR" sz="8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6.76666667</a:t>
                      </a: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104.9</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315.078222</a:t>
                      </a:r>
                    </a:p>
                  </a:txBody>
                  <a:tcPr marL="7144" marR="7144" marT="7144" marB="0" anchor="ctr"/>
                </a:tc>
                <a:tc>
                  <a:txBody>
                    <a:bodyPr/>
                    <a:lstStyle/>
                    <a:p>
                      <a:pPr algn="ctr" fontAlgn="ctr"/>
                      <a:r>
                        <a:rPr lang="en-US" altLang="ko-Kore-KR" sz="800" b="0" i="0" u="none" strike="noStrike">
                          <a:solidFill>
                            <a:srgbClr val="000000"/>
                          </a:solidFill>
                          <a:effectLst/>
                          <a:latin typeface="맑은 고딕" panose="020B0503020000020004" pitchFamily="34" charset="-127"/>
                          <a:ea typeface="맑은 고딕" panose="020B0503020000020004" pitchFamily="34" charset="-127"/>
                        </a:rPr>
                        <a:t>16376.5973</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3.17475767</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5.83980853</a:t>
                      </a:r>
                    </a:p>
                  </a:txBody>
                  <a:tcPr marL="7144" marR="7144" marT="7144" marB="0" anchor="ctr"/>
                </a:tc>
                <a:extLst>
                  <a:ext uri="{0D108BD9-81ED-4DB2-BD59-A6C34878D82A}">
                    <a16:rowId xmlns:a16="http://schemas.microsoft.com/office/drawing/2014/main" val="3561213226"/>
                  </a:ext>
                </a:extLst>
              </a:tr>
              <a:tr h="247174">
                <a:tc>
                  <a:txBody>
                    <a:bodyPr/>
                    <a:lstStyle/>
                    <a:p>
                      <a:pPr algn="ctr" fontAlgn="ctr"/>
                      <a:r>
                        <a:rPr lang="ko-KR" altLang="en-US" sz="800" b="0" i="0" u="none" strike="noStrike" dirty="0">
                          <a:solidFill>
                            <a:srgbClr val="000000"/>
                          </a:solidFill>
                          <a:effectLst/>
                          <a:latin typeface="+mj-ea"/>
                          <a:ea typeface="+mj-ea"/>
                        </a:rPr>
                        <a:t>표준편차</a:t>
                      </a:r>
                      <a:endParaRPr lang="en-US" altLang="ko-Kore-KR" sz="800" b="0" i="0" u="none" strike="noStrike" dirty="0">
                        <a:solidFill>
                          <a:srgbClr val="000000"/>
                        </a:solidFill>
                        <a:effectLst/>
                        <a:latin typeface="+mj-ea"/>
                        <a:ea typeface="+mj-ea"/>
                      </a:endParaRP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2.60128174</a:t>
                      </a:r>
                    </a:p>
                  </a:txBody>
                  <a:tcPr marL="7144" marR="7144" marT="7144" marB="0" anchor="ctr"/>
                </a:tc>
                <a:tc>
                  <a:txBody>
                    <a:bodyPr/>
                    <a:lstStyle/>
                    <a:p>
                      <a:pPr algn="ctr" fontAlgn="ctr"/>
                      <a:r>
                        <a:rPr lang="en-US" altLang="ko-Kore-KR" sz="800" b="0" i="0" u="none" strike="noStrike" dirty="0">
                          <a:solidFill>
                            <a:srgbClr val="000000"/>
                          </a:solidFill>
                          <a:effectLst/>
                          <a:latin typeface="+mj-ea"/>
                          <a:ea typeface="+mj-ea"/>
                        </a:rPr>
                        <a:t>10.2420701</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17.7504429</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127.97108</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1.78178497</a:t>
                      </a:r>
                    </a:p>
                  </a:txBody>
                  <a:tcPr marL="7144" marR="7144" marT="7144" marB="0" anchor="ctr"/>
                </a:tc>
                <a:tc>
                  <a:txBody>
                    <a:bodyPr/>
                    <a:lstStyle/>
                    <a:p>
                      <a:pPr algn="ctr" fontAlgn="ctr"/>
                      <a:r>
                        <a:rPr lang="en-US" altLang="ko-Kore-KR" sz="800" b="0" i="0" u="none" strike="noStrike" dirty="0">
                          <a:solidFill>
                            <a:srgbClr val="000000"/>
                          </a:solidFill>
                          <a:effectLst/>
                          <a:latin typeface="맑은 고딕" panose="020B0503020000020004" pitchFamily="34" charset="-127"/>
                          <a:ea typeface="맑은 고딕" panose="020B0503020000020004" pitchFamily="34" charset="-127"/>
                        </a:rPr>
                        <a:t>2.41656958</a:t>
                      </a:r>
                    </a:p>
                  </a:txBody>
                  <a:tcPr marL="7144" marR="7144" marT="7144" marB="0" anchor="ctr"/>
                </a:tc>
                <a:extLst>
                  <a:ext uri="{0D108BD9-81ED-4DB2-BD59-A6C34878D82A}">
                    <a16:rowId xmlns:a16="http://schemas.microsoft.com/office/drawing/2014/main" val="532766905"/>
                  </a:ext>
                </a:extLst>
              </a:tr>
            </a:tbl>
          </a:graphicData>
        </a:graphic>
      </p:graphicFrame>
      <p:sp>
        <p:nvSpPr>
          <p:cNvPr id="37" name="액자 36">
            <a:extLst>
              <a:ext uri="{FF2B5EF4-FFF2-40B4-BE49-F238E27FC236}">
                <a16:creationId xmlns:a16="http://schemas.microsoft.com/office/drawing/2014/main" id="{2DAE3427-92F0-014F-AFE3-F4E654A011A0}"/>
              </a:ext>
            </a:extLst>
          </p:cNvPr>
          <p:cNvSpPr/>
          <p:nvPr/>
        </p:nvSpPr>
        <p:spPr>
          <a:xfrm>
            <a:off x="3765043" y="4916700"/>
            <a:ext cx="593762" cy="192510"/>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38" name="액자 37">
            <a:extLst>
              <a:ext uri="{FF2B5EF4-FFF2-40B4-BE49-F238E27FC236}">
                <a16:creationId xmlns:a16="http://schemas.microsoft.com/office/drawing/2014/main" id="{2D1C822B-675F-3C4F-89A0-AE2549077FA3}"/>
              </a:ext>
            </a:extLst>
          </p:cNvPr>
          <p:cNvSpPr/>
          <p:nvPr/>
        </p:nvSpPr>
        <p:spPr>
          <a:xfrm>
            <a:off x="2585467" y="4916700"/>
            <a:ext cx="593762" cy="192510"/>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65891A72-A280-5B45-8F52-8FF9792F77B8}"/>
                  </a:ext>
                </a:extLst>
              </p:cNvPr>
              <p:cNvSpPr txBox="1"/>
              <p:nvPr/>
            </p:nvSpPr>
            <p:spPr>
              <a:xfrm>
                <a:off x="5648099" y="5332929"/>
                <a:ext cx="2895857" cy="404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ore-KR" sz="675" i="1">
                          <a:latin typeface="Cambria Math" panose="02040503050406030204" pitchFamily="18" charset="0"/>
                        </a:rPr>
                        <m:t>⇒ </m:t>
                      </m:r>
                      <m:rad>
                        <m:radPr>
                          <m:degHide m:val="on"/>
                          <m:ctrlPr>
                            <a:rPr lang="en-US" altLang="ko-Kore-KR" sz="675" i="1">
                              <a:latin typeface="Cambria Math" panose="02040503050406030204" pitchFamily="18" charset="0"/>
                            </a:rPr>
                          </m:ctrlPr>
                        </m:radPr>
                        <m:deg/>
                        <m:e>
                          <m:f>
                            <m:fPr>
                              <m:ctrlPr>
                                <a:rPr lang="en-US" altLang="ko-Kore-KR" sz="675" i="1">
                                  <a:latin typeface="Cambria Math" panose="02040503050406030204" pitchFamily="18" charset="0"/>
                                </a:rPr>
                              </m:ctrlPr>
                            </m:fPr>
                            <m:num>
                              <m:f>
                                <m:fPr>
                                  <m:type m:val="lin"/>
                                  <m:ctrlPr>
                                    <a:rPr lang="en-US" altLang="ko-Kore-KR" sz="675" i="1">
                                      <a:latin typeface="Cambria Math" panose="02040503050406030204" pitchFamily="18" charset="0"/>
                                    </a:rPr>
                                  </m:ctrlPr>
                                </m:fPr>
                                <m:num>
                                  <m:nary>
                                    <m:naryPr>
                                      <m:chr m:val="∑"/>
                                      <m:subHide m:val="on"/>
                                      <m:supHide m:val="on"/>
                                      <m:ctrlPr>
                                        <a:rPr lang="en-US" altLang="ko-Kore-KR" sz="675" i="1">
                                          <a:latin typeface="Cambria Math" panose="02040503050406030204" pitchFamily="18" charset="0"/>
                                          <a:ea typeface="Cambria Math" panose="02040503050406030204" pitchFamily="18" charset="0"/>
                                        </a:rPr>
                                      </m:ctrlPr>
                                    </m:naryPr>
                                    <m:sub/>
                                    <m:sup/>
                                    <m:e>
                                      <m:sSup>
                                        <m:sSupPr>
                                          <m:ctrlPr>
                                            <a:rPr lang="en-US" altLang="ko-Kore-KR" sz="675" i="1">
                                              <a:latin typeface="Cambria Math" panose="02040503050406030204" pitchFamily="18" charset="0"/>
                                            </a:rPr>
                                          </m:ctrlPr>
                                        </m:sSupPr>
                                        <m:e>
                                          <m:r>
                                            <a:rPr lang="en-US" altLang="ko-Kore-KR" sz="675" i="1">
                                              <a:latin typeface="Cambria Math" panose="02040503050406030204" pitchFamily="18" charset="0"/>
                                              <a:ea typeface="Cambria Math" panose="02040503050406030204" pitchFamily="18" charset="0"/>
                                            </a:rPr>
                                            <m:t>(</m:t>
                                          </m:r>
                                          <m:sSub>
                                            <m:sSubPr>
                                              <m:ctrlPr>
                                                <a:rPr lang="en-US" altLang="ko-Kore-KR" sz="675" i="1">
                                                  <a:latin typeface="Cambria Math" panose="02040503050406030204" pitchFamily="18" charset="0"/>
                                                  <a:ea typeface="Cambria Math" panose="02040503050406030204" pitchFamily="18" charset="0"/>
                                                </a:rPr>
                                              </m:ctrlPr>
                                            </m:sSubPr>
                                            <m:e>
                                              <m:r>
                                                <a:rPr lang="en-US" altLang="ko-Kore-KR" sz="675" i="1">
                                                  <a:latin typeface="Cambria Math" panose="02040503050406030204" pitchFamily="18" charset="0"/>
                                                  <a:ea typeface="Cambria Math" panose="02040503050406030204" pitchFamily="18" charset="0"/>
                                                </a:rPr>
                                                <m:t>𝑌</m:t>
                                              </m:r>
                                            </m:e>
                                            <m:sub>
                                              <m:r>
                                                <a:rPr lang="en-US" altLang="ko-Kore-KR" sz="675" i="1">
                                                  <a:latin typeface="Cambria Math" panose="02040503050406030204" pitchFamily="18" charset="0"/>
                                                  <a:ea typeface="Cambria Math" panose="02040503050406030204" pitchFamily="18" charset="0"/>
                                                </a:rPr>
                                                <m:t>𝑖</m:t>
                                              </m:r>
                                            </m:sub>
                                          </m:sSub>
                                          <m:r>
                                            <a:rPr lang="en-US" altLang="ko-Kore-KR" sz="675" i="1">
                                              <a:latin typeface="Cambria Math" panose="02040503050406030204" pitchFamily="18" charset="0"/>
                                              <a:ea typeface="Cambria Math" panose="02040503050406030204" pitchFamily="18" charset="0"/>
                                            </a:rPr>
                                            <m:t>−</m:t>
                                          </m:r>
                                          <m:sSub>
                                            <m:sSubPr>
                                              <m:ctrlPr>
                                                <a:rPr lang="en-US" altLang="ko-Kore-KR" sz="675" i="1">
                                                  <a:latin typeface="Cambria Math" panose="02040503050406030204" pitchFamily="18" charset="0"/>
                                                  <a:ea typeface="Cambria Math" panose="02040503050406030204" pitchFamily="18" charset="0"/>
                                                </a:rPr>
                                              </m:ctrlPr>
                                            </m:sSubPr>
                                            <m:e>
                                              <m:acc>
                                                <m:accPr>
                                                  <m:chr m:val="̂"/>
                                                  <m:ctrlPr>
                                                    <a:rPr lang="en-US" altLang="ko-Kore-KR" sz="675" i="1">
                                                      <a:latin typeface="Cambria Math" panose="02040503050406030204" pitchFamily="18" charset="0"/>
                                                      <a:ea typeface="Cambria Math" panose="02040503050406030204" pitchFamily="18" charset="0"/>
                                                    </a:rPr>
                                                  </m:ctrlPr>
                                                </m:accPr>
                                                <m:e>
                                                  <m:r>
                                                    <a:rPr lang="en-US" altLang="ko-Kore-KR" sz="675" i="1">
                                                      <a:latin typeface="Cambria Math" panose="02040503050406030204" pitchFamily="18" charset="0"/>
                                                      <a:ea typeface="Cambria Math" panose="02040503050406030204" pitchFamily="18" charset="0"/>
                                                    </a:rPr>
                                                    <m:t>𝑌</m:t>
                                                  </m:r>
                                                </m:e>
                                              </m:acc>
                                            </m:e>
                                            <m:sub>
                                              <m:r>
                                                <a:rPr lang="en-US" altLang="ko-Kore-KR" sz="675" i="1">
                                                  <a:latin typeface="Cambria Math" panose="02040503050406030204" pitchFamily="18" charset="0"/>
                                                  <a:ea typeface="Cambria Math" panose="02040503050406030204" pitchFamily="18" charset="0"/>
                                                </a:rPr>
                                                <m:t>𝑖</m:t>
                                              </m:r>
                                            </m:sub>
                                          </m:sSub>
                                          <m:r>
                                            <a:rPr lang="en-US" altLang="ko-Kore-KR" sz="675" i="1">
                                              <a:latin typeface="Cambria Math" panose="02040503050406030204" pitchFamily="18" charset="0"/>
                                              <a:ea typeface="Cambria Math" panose="02040503050406030204" pitchFamily="18" charset="0"/>
                                            </a:rPr>
                                            <m:t>)</m:t>
                                          </m:r>
                                        </m:e>
                                        <m:sup>
                                          <m:r>
                                            <a:rPr lang="en-US" altLang="ko-Kore-KR" sz="675" i="1">
                                              <a:latin typeface="Cambria Math" panose="02040503050406030204" pitchFamily="18" charset="0"/>
                                            </a:rPr>
                                            <m:t>2</m:t>
                                          </m:r>
                                        </m:sup>
                                      </m:sSup>
                                      <m:r>
                                        <a:rPr lang="en-US" altLang="ko-Kore-KR" sz="675" i="1">
                                          <a:latin typeface="Cambria Math" panose="02040503050406030204" pitchFamily="18" charset="0"/>
                                        </a:rPr>
                                        <m:t> </m:t>
                                      </m:r>
                                    </m:e>
                                  </m:nary>
                                </m:num>
                                <m:den>
                                  <m:r>
                                    <a:rPr lang="en-US" altLang="ko-Kore-KR" sz="675" i="1">
                                      <a:latin typeface="Cambria Math" panose="02040503050406030204" pitchFamily="18" charset="0"/>
                                    </a:rPr>
                                    <m:t>(</m:t>
                                  </m:r>
                                  <m:r>
                                    <a:rPr lang="en-US" altLang="ko-Kore-KR" sz="675" i="1">
                                      <a:latin typeface="Cambria Math" panose="02040503050406030204" pitchFamily="18" charset="0"/>
                                    </a:rPr>
                                    <m:t>𝑛</m:t>
                                  </m:r>
                                  <m:r>
                                    <a:rPr lang="en-US" altLang="ko-Kore-KR" sz="675" i="1">
                                      <a:latin typeface="Cambria Math" panose="02040503050406030204" pitchFamily="18" charset="0"/>
                                    </a:rPr>
                                    <m:t>−</m:t>
                                  </m:r>
                                  <m:r>
                                    <a:rPr lang="en-US" altLang="ko-Kore-KR" sz="675" i="1">
                                      <a:latin typeface="Cambria Math" panose="02040503050406030204" pitchFamily="18" charset="0"/>
                                    </a:rPr>
                                    <m:t>𝑘</m:t>
                                  </m:r>
                                  <m:r>
                                    <a:rPr lang="en-US" altLang="ko-Kore-KR" sz="675" i="1">
                                      <a:latin typeface="Cambria Math" panose="02040503050406030204" pitchFamily="18" charset="0"/>
                                    </a:rPr>
                                    <m:t>−1)</m:t>
                                  </m:r>
                                </m:den>
                              </m:f>
                            </m:num>
                            <m:den>
                              <m:nary>
                                <m:naryPr>
                                  <m:chr m:val="∑"/>
                                  <m:subHide m:val="on"/>
                                  <m:supHide m:val="on"/>
                                  <m:ctrlPr>
                                    <a:rPr lang="en-US" altLang="ko-Kore-KR" sz="675" i="1">
                                      <a:latin typeface="Cambria Math" panose="02040503050406030204" pitchFamily="18" charset="0"/>
                                      <a:ea typeface="Cambria Math" panose="02040503050406030204" pitchFamily="18" charset="0"/>
                                    </a:rPr>
                                  </m:ctrlPr>
                                </m:naryPr>
                                <m:sub/>
                                <m:sup/>
                                <m:e>
                                  <m:sSup>
                                    <m:sSupPr>
                                      <m:ctrlPr>
                                        <a:rPr lang="en-US" altLang="ko-Kore-KR" sz="675" i="1">
                                          <a:latin typeface="Cambria Math" panose="02040503050406030204" pitchFamily="18" charset="0"/>
                                        </a:rPr>
                                      </m:ctrlPr>
                                    </m:sSupPr>
                                    <m:e>
                                      <m:r>
                                        <a:rPr lang="en-US" altLang="ko-Kore-KR" sz="675" i="1">
                                          <a:latin typeface="Cambria Math" panose="02040503050406030204" pitchFamily="18" charset="0"/>
                                          <a:ea typeface="Cambria Math" panose="02040503050406030204" pitchFamily="18" charset="0"/>
                                        </a:rPr>
                                        <m:t>(</m:t>
                                      </m:r>
                                      <m:sSub>
                                        <m:sSubPr>
                                          <m:ctrlPr>
                                            <a:rPr lang="en-US" altLang="ko-Kore-KR" sz="675" i="1">
                                              <a:latin typeface="Cambria Math" panose="02040503050406030204" pitchFamily="18" charset="0"/>
                                              <a:ea typeface="Cambria Math" panose="02040503050406030204" pitchFamily="18" charset="0"/>
                                            </a:rPr>
                                          </m:ctrlPr>
                                        </m:sSubPr>
                                        <m:e>
                                          <m:r>
                                            <a:rPr lang="en-US" altLang="ko-Kore-KR" sz="675" i="1">
                                              <a:latin typeface="Cambria Math" panose="02040503050406030204" pitchFamily="18" charset="0"/>
                                              <a:ea typeface="Cambria Math" panose="02040503050406030204" pitchFamily="18" charset="0"/>
                                            </a:rPr>
                                            <m:t>𝑋</m:t>
                                          </m:r>
                                        </m:e>
                                        <m:sub>
                                          <m:r>
                                            <a:rPr lang="en-US" altLang="ko-Kore-KR" sz="675" i="1">
                                              <a:latin typeface="Cambria Math" panose="02040503050406030204" pitchFamily="18" charset="0"/>
                                              <a:ea typeface="Cambria Math" panose="02040503050406030204" pitchFamily="18" charset="0"/>
                                            </a:rPr>
                                            <m:t>𝑖</m:t>
                                          </m:r>
                                        </m:sub>
                                      </m:sSub>
                                      <m:r>
                                        <a:rPr lang="en-US" altLang="ko-Kore-KR" sz="675" i="1">
                                          <a:latin typeface="Cambria Math" panose="02040503050406030204" pitchFamily="18" charset="0"/>
                                          <a:ea typeface="Cambria Math" panose="02040503050406030204" pitchFamily="18" charset="0"/>
                                        </a:rPr>
                                        <m:t>−</m:t>
                                      </m:r>
                                      <m:acc>
                                        <m:accPr>
                                          <m:chr m:val="̅"/>
                                          <m:ctrlPr>
                                            <a:rPr lang="en-US" altLang="ko-Kore-KR" sz="675" i="1">
                                              <a:latin typeface="Cambria Math" panose="02040503050406030204" pitchFamily="18" charset="0"/>
                                              <a:ea typeface="Cambria Math" panose="02040503050406030204" pitchFamily="18" charset="0"/>
                                            </a:rPr>
                                          </m:ctrlPr>
                                        </m:accPr>
                                        <m:e>
                                          <m:r>
                                            <a:rPr lang="en-US" altLang="ko-Kore-KR" sz="675" i="1">
                                              <a:latin typeface="Cambria Math" panose="02040503050406030204" pitchFamily="18" charset="0"/>
                                              <a:ea typeface="Cambria Math" panose="02040503050406030204" pitchFamily="18" charset="0"/>
                                            </a:rPr>
                                            <m:t>𝑋</m:t>
                                          </m:r>
                                        </m:e>
                                      </m:acc>
                                      <m:r>
                                        <a:rPr lang="en-US" altLang="ko-Kore-KR" sz="675" i="1">
                                          <a:latin typeface="Cambria Math" panose="02040503050406030204" pitchFamily="18" charset="0"/>
                                          <a:ea typeface="Cambria Math" panose="02040503050406030204" pitchFamily="18" charset="0"/>
                                        </a:rPr>
                                        <m:t>)</m:t>
                                      </m:r>
                                    </m:e>
                                    <m:sup>
                                      <m:r>
                                        <a:rPr lang="en-US" altLang="ko-Kore-KR" sz="675" i="1">
                                          <a:latin typeface="Cambria Math" panose="02040503050406030204" pitchFamily="18" charset="0"/>
                                        </a:rPr>
                                        <m:t>2</m:t>
                                      </m:r>
                                    </m:sup>
                                  </m:sSup>
                                  <m:r>
                                    <a:rPr lang="en-US" altLang="ko-Kore-KR" sz="675" i="1">
                                      <a:latin typeface="Cambria Math" panose="02040503050406030204" pitchFamily="18" charset="0"/>
                                    </a:rPr>
                                    <m:t> </m:t>
                                  </m:r>
                                </m:e>
                              </m:nary>
                            </m:den>
                          </m:f>
                        </m:e>
                      </m:rad>
                      <m:r>
                        <a:rPr lang="en-US" altLang="ko-Kore-KR" sz="675" i="1">
                          <a:latin typeface="Cambria Math" panose="02040503050406030204" pitchFamily="18" charset="0"/>
                        </a:rPr>
                        <m:t> (=</m:t>
                      </m:r>
                      <m:rad>
                        <m:radPr>
                          <m:degHide m:val="on"/>
                          <m:ctrlPr>
                            <a:rPr lang="en-US" altLang="ko-Kore-KR" sz="675" i="1">
                              <a:latin typeface="Cambria Math" panose="02040503050406030204" pitchFamily="18" charset="0"/>
                            </a:rPr>
                          </m:ctrlPr>
                        </m:radPr>
                        <m:deg/>
                        <m:e>
                          <m:f>
                            <m:fPr>
                              <m:ctrlPr>
                                <a:rPr lang="en-US" altLang="ko-Kore-KR" sz="675" i="1">
                                  <a:latin typeface="Cambria Math" panose="02040503050406030204" pitchFamily="18" charset="0"/>
                                </a:rPr>
                              </m:ctrlPr>
                            </m:fPr>
                            <m:num>
                              <m:f>
                                <m:fPr>
                                  <m:type m:val="lin"/>
                                  <m:ctrlPr>
                                    <a:rPr lang="en-US" altLang="ko-Kore-KR" sz="675" i="1">
                                      <a:latin typeface="Cambria Math" panose="02040503050406030204" pitchFamily="18" charset="0"/>
                                    </a:rPr>
                                  </m:ctrlPr>
                                </m:fPr>
                                <m:num>
                                  <m:r>
                                    <a:rPr lang="en-US" altLang="ko-Kore-KR" sz="675" i="1">
                                      <a:latin typeface="Cambria Math" panose="02040503050406030204" pitchFamily="18" charset="0"/>
                                    </a:rPr>
                                    <m:t>28.5728</m:t>
                                  </m:r>
                                </m:num>
                                <m:den>
                                  <m:r>
                                    <a:rPr lang="en-US" altLang="ko-Kore-KR" sz="675" i="1">
                                      <a:latin typeface="Cambria Math" panose="02040503050406030204" pitchFamily="18" charset="0"/>
                                    </a:rPr>
                                    <m:t>8</m:t>
                                  </m:r>
                                </m:den>
                              </m:f>
                            </m:num>
                            <m:den>
                              <m:r>
                                <a:rPr lang="en-US" altLang="ko-Kore-KR" sz="675" i="1">
                                  <a:latin typeface="Cambria Math" panose="02040503050406030204" pitchFamily="18" charset="0"/>
                                </a:rPr>
                                <m:t>944.1</m:t>
                              </m:r>
                            </m:den>
                          </m:f>
                        </m:e>
                      </m:rad>
                      <m:r>
                        <a:rPr lang="en-US" altLang="ko-KR" sz="675" i="1">
                          <a:latin typeface="Cambria Math" panose="02040503050406030204" pitchFamily="18" charset="0"/>
                        </a:rPr>
                        <m:t>=</m:t>
                      </m:r>
                      <m:rad>
                        <m:radPr>
                          <m:degHide m:val="on"/>
                          <m:ctrlPr>
                            <a:rPr lang="en-US" altLang="ko-KR" sz="675" i="1">
                              <a:latin typeface="Cambria Math" panose="02040503050406030204" pitchFamily="18" charset="0"/>
                            </a:rPr>
                          </m:ctrlPr>
                        </m:radPr>
                        <m:deg/>
                        <m:e>
                          <m:r>
                            <a:rPr lang="en-US" altLang="ko-KR" sz="675" i="1">
                              <a:latin typeface="Cambria Math" panose="02040503050406030204" pitchFamily="18" charset="0"/>
                            </a:rPr>
                            <m:t>0.003783</m:t>
                          </m:r>
                        </m:e>
                      </m:rad>
                      <m:r>
                        <a:rPr lang="en-US" altLang="ko-KR" sz="675" i="1">
                          <a:latin typeface="Cambria Math" panose="02040503050406030204" pitchFamily="18" charset="0"/>
                          <a:ea typeface="Cambria Math" panose="02040503050406030204" pitchFamily="18" charset="0"/>
                        </a:rPr>
                        <m:t>≒</m:t>
                      </m:r>
                      <m:r>
                        <a:rPr lang="en-US" altLang="ko-KR" sz="675">
                          <a:highlight>
                            <a:srgbClr val="FFFF00"/>
                          </a:highlight>
                          <a:latin typeface="Cambria Math" panose="02040503050406030204" pitchFamily="18" charset="0"/>
                        </a:rPr>
                        <m:t>0.06151)</m:t>
                      </m:r>
                    </m:oMath>
                  </m:oMathPara>
                </a14:m>
                <a:endParaRPr lang="en-US" altLang="ko-Kore-KR" sz="675" dirty="0">
                  <a:highlight>
                    <a:srgbClr val="FFFF00"/>
                  </a:highlight>
                </a:endParaRPr>
              </a:p>
            </p:txBody>
          </p:sp>
        </mc:Choice>
        <mc:Fallback>
          <p:sp>
            <p:nvSpPr>
              <p:cNvPr id="39" name="TextBox 38">
                <a:extLst>
                  <a:ext uri="{FF2B5EF4-FFF2-40B4-BE49-F238E27FC236}">
                    <a16:creationId xmlns:a16="http://schemas.microsoft.com/office/drawing/2014/main" id="{65891A72-A280-5B45-8F52-8FF9792F77B8}"/>
                  </a:ext>
                </a:extLst>
              </p:cNvPr>
              <p:cNvSpPr txBox="1">
                <a:spLocks noRot="1" noChangeAspect="1" noMove="1" noResize="1" noEditPoints="1" noAdjustHandles="1" noChangeArrowheads="1" noChangeShapeType="1" noTextEdit="1"/>
              </p:cNvSpPr>
              <p:nvPr/>
            </p:nvSpPr>
            <p:spPr>
              <a:xfrm>
                <a:off x="5648099" y="5332929"/>
                <a:ext cx="2895857" cy="404406"/>
              </a:xfrm>
              <a:prstGeom prst="rect">
                <a:avLst/>
              </a:prstGeom>
              <a:blipFill>
                <a:blip r:embed="rId9"/>
                <a:stretch>
                  <a:fillRect t="-21212" b="-50000"/>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D9F2048-409D-B749-9088-343632831F40}"/>
                  </a:ext>
                </a:extLst>
              </p:cNvPr>
              <p:cNvSpPr txBox="1"/>
              <p:nvPr/>
            </p:nvSpPr>
            <p:spPr>
              <a:xfrm>
                <a:off x="5260468" y="1701862"/>
                <a:ext cx="1681999" cy="357277"/>
              </a:xfrm>
              <a:prstGeom prst="rect">
                <a:avLst/>
              </a:prstGeom>
              <a:noFill/>
            </p:spPr>
            <p:txBody>
              <a:bodyPr wrap="none" rtlCol="0">
                <a:spAutoFit/>
              </a:bodyPr>
              <a:lstStyle/>
              <a:p>
                <a14:m>
                  <m:oMath xmlns:m="http://schemas.openxmlformats.org/officeDocument/2006/math">
                    <m:r>
                      <a:rPr kumimoji="1" lang="en-US" altLang="ko-Kore-KR" sz="1200" i="1">
                        <a:latin typeface="Cambria Math" panose="02040503050406030204" pitchFamily="18" charset="0"/>
                      </a:rPr>
                      <m:t>𝑡</m:t>
                    </m:r>
                    <m:r>
                      <a:rPr kumimoji="1" lang="en-US" altLang="ko-Kore-KR" sz="1200" i="1">
                        <a:latin typeface="Cambria Math" panose="02040503050406030204" pitchFamily="18" charset="0"/>
                        <a:ea typeface="Cambria Math" panose="02040503050406030204" pitchFamily="18" charset="0"/>
                      </a:rPr>
                      <m:t>≒</m:t>
                    </m:r>
                    <m:r>
                      <a:rPr kumimoji="1" lang="en-US" altLang="ko-Kore-KR" sz="1200" i="1">
                        <a:latin typeface="Cambria Math" panose="02040503050406030204" pitchFamily="18" charset="0"/>
                      </a:rPr>
                      <m:t> </m:t>
                    </m:r>
                    <m:f>
                      <m:fPr>
                        <m:ctrlPr>
                          <a:rPr kumimoji="1" lang="en-US" altLang="ko-Kore-KR" sz="1200" i="1">
                            <a:highlight>
                              <a:srgbClr val="FFFF00"/>
                            </a:highlight>
                            <a:latin typeface="Cambria Math" panose="02040503050406030204" pitchFamily="18" charset="0"/>
                          </a:rPr>
                        </m:ctrlPr>
                      </m:fPr>
                      <m:num>
                        <m:r>
                          <a:rPr kumimoji="1" lang="en-US" altLang="ko-Kore-KR" sz="1200" i="1">
                            <a:highlight>
                              <a:srgbClr val="FFFF00"/>
                            </a:highlight>
                            <a:latin typeface="Cambria Math" panose="02040503050406030204" pitchFamily="18" charset="0"/>
                          </a:rPr>
                          <m:t>0.18504</m:t>
                        </m:r>
                      </m:num>
                      <m:den>
                        <m:r>
                          <a:rPr kumimoji="1" lang="en-US" altLang="ko-Kore-KR" sz="1200" i="1">
                            <a:highlight>
                              <a:srgbClr val="FFFF00"/>
                            </a:highlight>
                            <a:latin typeface="Cambria Math" panose="02040503050406030204" pitchFamily="18" charset="0"/>
                          </a:rPr>
                          <m:t>0.06151</m:t>
                        </m:r>
                      </m:den>
                    </m:f>
                    <m:r>
                      <a:rPr kumimoji="1" lang="en-US" altLang="ko-Kore-KR" sz="1200" i="1">
                        <a:latin typeface="Cambria Math" panose="02040503050406030204" pitchFamily="18" charset="0"/>
                        <a:ea typeface="Cambria Math" panose="02040503050406030204" pitchFamily="18" charset="0"/>
                      </a:rPr>
                      <m:t>≒</m:t>
                    </m:r>
                    <m:r>
                      <a:rPr kumimoji="1" lang="en-US" altLang="ko-Kore-KR" sz="1200" i="1">
                        <a:latin typeface="Cambria Math" panose="02040503050406030204" pitchFamily="18" charset="0"/>
                        <a:ea typeface="Cambria Math" panose="02040503050406030204" pitchFamily="18" charset="0"/>
                      </a:rPr>
                      <m:t>3.00829</m:t>
                    </m:r>
                  </m:oMath>
                </a14:m>
                <a:r>
                  <a:rPr kumimoji="1" lang="en-US" altLang="ko-Kore-KR" sz="1200" dirty="0"/>
                  <a:t> </a:t>
                </a:r>
                <a:endParaRPr kumimoji="1" lang="ko-Kore-KR" altLang="en-US" sz="1200" dirty="0"/>
              </a:p>
            </p:txBody>
          </p:sp>
        </mc:Choice>
        <mc:Fallback>
          <p:sp>
            <p:nvSpPr>
              <p:cNvPr id="15" name="TextBox 14">
                <a:extLst>
                  <a:ext uri="{FF2B5EF4-FFF2-40B4-BE49-F238E27FC236}">
                    <a16:creationId xmlns:a16="http://schemas.microsoft.com/office/drawing/2014/main" id="{5D9F2048-409D-B749-9088-343632831F40}"/>
                  </a:ext>
                </a:extLst>
              </p:cNvPr>
              <p:cNvSpPr txBox="1">
                <a:spLocks noRot="1" noChangeAspect="1" noMove="1" noResize="1" noEditPoints="1" noAdjustHandles="1" noChangeArrowheads="1" noChangeShapeType="1" noTextEdit="1"/>
              </p:cNvSpPr>
              <p:nvPr/>
            </p:nvSpPr>
            <p:spPr>
              <a:xfrm>
                <a:off x="5260468" y="1701862"/>
                <a:ext cx="1681999" cy="357277"/>
              </a:xfrm>
              <a:prstGeom prst="rect">
                <a:avLst/>
              </a:prstGeom>
              <a:blipFill>
                <a:blip r:embed="rId10"/>
                <a:stretch>
                  <a:fillRect/>
                </a:stretch>
              </a:blipFill>
            </p:spPr>
            <p:txBody>
              <a:bodyPr/>
              <a:lstStyle/>
              <a:p>
                <a:r>
                  <a:rPr lang="ko-KR" altLang="en-US">
                    <a:noFill/>
                  </a:rPr>
                  <a:t> </a:t>
                </a:r>
              </a:p>
            </p:txBody>
          </p:sp>
        </mc:Fallback>
      </mc:AlternateContent>
      <p:pic>
        <p:nvPicPr>
          <p:cNvPr id="34" name="Picture 2">
            <a:extLst>
              <a:ext uri="{FF2B5EF4-FFF2-40B4-BE49-F238E27FC236}">
                <a16:creationId xmlns:a16="http://schemas.microsoft.com/office/drawing/2014/main" id="{0B25BF60-503C-0B49-85E8-EBCB5400DA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7498" y="1614818"/>
            <a:ext cx="7524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A7FDC0-F7BC-6B4F-BF63-03743C5293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7547" y="5436775"/>
            <a:ext cx="885841" cy="1734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B742C6-B62C-A748-B529-CDB98B8970B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11113" y="1803987"/>
            <a:ext cx="429078" cy="27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391D50-DF3F-7C49-AFFC-B249B60AC3C5}"/>
              </a:ext>
            </a:extLst>
          </p:cNvPr>
          <p:cNvSpPr txBox="1"/>
          <p:nvPr/>
        </p:nvSpPr>
        <p:spPr>
          <a:xfrm>
            <a:off x="448105" y="1735584"/>
            <a:ext cx="1928733" cy="213585"/>
          </a:xfrm>
          <a:prstGeom prst="rect">
            <a:avLst/>
          </a:prstGeom>
          <a:noFill/>
        </p:spPr>
        <p:txBody>
          <a:bodyPr wrap="none" rtlCol="0">
            <a:spAutoFit/>
          </a:bodyPr>
          <a:lstStyle/>
          <a:p>
            <a:r>
              <a:rPr kumimoji="1" lang="ko-Kore-KR" altLang="en-US" sz="788" dirty="0"/>
              <a:t>기울기</a:t>
            </a:r>
            <a:r>
              <a:rPr kumimoji="1" lang="ko-KR" altLang="en-US" sz="788" dirty="0"/>
              <a:t> </a:t>
            </a:r>
            <a:r>
              <a:rPr kumimoji="1" lang="en-US" altLang="ko-KR" sz="788" dirty="0"/>
              <a:t>=</a:t>
            </a:r>
            <a:r>
              <a:rPr kumimoji="1" lang="ko-KR" altLang="en-US" sz="788" dirty="0"/>
              <a:t> </a:t>
            </a:r>
            <a:r>
              <a:rPr kumimoji="1" lang="en-US" altLang="ko-KR" sz="788" dirty="0"/>
              <a:t>0</a:t>
            </a:r>
            <a:r>
              <a:rPr kumimoji="1" lang="ko-KR" altLang="en-US" sz="788" dirty="0"/>
              <a:t> </a:t>
            </a:r>
            <a:r>
              <a:rPr kumimoji="1" lang="en-US" altLang="ko-KR" sz="788" dirty="0"/>
              <a:t>(</a:t>
            </a:r>
            <a:r>
              <a:rPr kumimoji="1" lang="ko-KR" altLang="en-US" sz="788" dirty="0"/>
              <a:t>변수간 인과성이 전혀 없다</a:t>
            </a:r>
            <a:r>
              <a:rPr kumimoji="1" lang="en-US" altLang="ko-KR" sz="788" dirty="0"/>
              <a:t>)</a:t>
            </a:r>
            <a:endParaRPr kumimoji="1" lang="ko-Kore-KR" altLang="en-US" sz="788" dirty="0"/>
          </a:p>
        </p:txBody>
      </p:sp>
      <p:sp>
        <p:nvSpPr>
          <p:cNvPr id="3" name="TextBox 2">
            <a:extLst>
              <a:ext uri="{FF2B5EF4-FFF2-40B4-BE49-F238E27FC236}">
                <a16:creationId xmlns:a16="http://schemas.microsoft.com/office/drawing/2014/main" id="{EF5ABBBF-3B10-E241-8694-6B2D5BDC9627}"/>
              </a:ext>
            </a:extLst>
          </p:cNvPr>
          <p:cNvSpPr txBox="1"/>
          <p:nvPr/>
        </p:nvSpPr>
        <p:spPr>
          <a:xfrm>
            <a:off x="3282996" y="1756024"/>
            <a:ext cx="1369634" cy="403957"/>
          </a:xfrm>
          <a:prstGeom prst="rect">
            <a:avLst/>
          </a:prstGeom>
          <a:noFill/>
        </p:spPr>
        <p:txBody>
          <a:bodyPr wrap="square" rtlCol="0">
            <a:spAutoFit/>
          </a:bodyPr>
          <a:lstStyle/>
          <a:p>
            <a:pPr algn="ctr"/>
            <a:r>
              <a:rPr kumimoji="1" lang="ko-KR" altLang="en-US" sz="675" dirty="0"/>
              <a:t>기울기 </a:t>
            </a:r>
            <a:r>
              <a:rPr kumimoji="1" lang="en-US" altLang="ko-KR" sz="675" dirty="0"/>
              <a:t>0</a:t>
            </a:r>
            <a:r>
              <a:rPr kumimoji="1" lang="ko-KR" altLang="en-US" sz="675" dirty="0"/>
              <a:t>인 집단과 회귀계수 추정치 집단 간 평균값이 유의한 차이를 보이는지  </a:t>
            </a:r>
            <a:r>
              <a:rPr kumimoji="1" lang="en-US" altLang="ko-KR" sz="675" dirty="0"/>
              <a:t>t-test </a:t>
            </a:r>
            <a:r>
              <a:rPr kumimoji="1" lang="ko-KR" altLang="en-US" sz="675" dirty="0"/>
              <a:t>시행</a:t>
            </a:r>
            <a:endParaRPr kumimoji="1" lang="ko-Kore-KR" altLang="en-US" sz="675" dirty="0"/>
          </a:p>
        </p:txBody>
      </p:sp>
      <p:sp>
        <p:nvSpPr>
          <p:cNvPr id="35" name="제목 1">
            <a:extLst>
              <a:ext uri="{FF2B5EF4-FFF2-40B4-BE49-F238E27FC236}">
                <a16:creationId xmlns:a16="http://schemas.microsoft.com/office/drawing/2014/main" id="{2A476592-6657-4A01-8D8F-7F34472A6295}"/>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40" name="직사각형 39">
            <a:extLst>
              <a:ext uri="{FF2B5EF4-FFF2-40B4-BE49-F238E27FC236}">
                <a16:creationId xmlns:a16="http://schemas.microsoft.com/office/drawing/2014/main" id="{30848911-9457-437B-9660-FFF24839C52B}"/>
              </a:ext>
            </a:extLst>
          </p:cNvPr>
          <p:cNvSpPr/>
          <p:nvPr/>
        </p:nvSpPr>
        <p:spPr>
          <a:xfrm>
            <a:off x="2627784" y="307725"/>
            <a:ext cx="3888432" cy="369332"/>
          </a:xfrm>
          <a:prstGeom prst="rect">
            <a:avLst/>
          </a:prstGeom>
        </p:spPr>
        <p:txBody>
          <a:bodyPr wrap="square">
            <a:spAutoFit/>
          </a:bodyPr>
          <a:lstStyle/>
          <a:p>
            <a:r>
              <a:rPr lang="en-US" altLang="ko-KR" dirty="0"/>
              <a:t>Regression Analysis : </a:t>
            </a:r>
            <a:r>
              <a:rPr lang="ko-KR" altLang="en-US" dirty="0"/>
              <a:t>실습 사례</a:t>
            </a:r>
          </a:p>
        </p:txBody>
      </p:sp>
      <p:sp>
        <p:nvSpPr>
          <p:cNvPr id="41" name="TextBox 40">
            <a:extLst>
              <a:ext uri="{FF2B5EF4-FFF2-40B4-BE49-F238E27FC236}">
                <a16:creationId xmlns:a16="http://schemas.microsoft.com/office/drawing/2014/main" id="{6FAB810D-D458-4D43-B593-1BE5A81D818C}"/>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
        <p:nvSpPr>
          <p:cNvPr id="5" name="바닥글 개체 틀 4">
            <a:extLst>
              <a:ext uri="{FF2B5EF4-FFF2-40B4-BE49-F238E27FC236}">
                <a16:creationId xmlns:a16="http://schemas.microsoft.com/office/drawing/2014/main" id="{F1AD0A73-1BE6-4A35-BB6B-A67E43AD9FB8}"/>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577923D8-805F-4F98-A3D9-90B91EBF7730}"/>
              </a:ext>
            </a:extLst>
          </p:cNvPr>
          <p:cNvSpPr>
            <a:spLocks noGrp="1"/>
          </p:cNvSpPr>
          <p:nvPr>
            <p:ph type="sldNum" sz="quarter" idx="12"/>
          </p:nvPr>
        </p:nvSpPr>
        <p:spPr/>
        <p:txBody>
          <a:bodyPr/>
          <a:lstStyle/>
          <a:p>
            <a:fld id="{DE77BB65-F969-4654-BF30-45C70C1BE112}" type="slidenum">
              <a:rPr lang="ko-KR" altLang="en-US" smtClean="0"/>
              <a:pPr/>
              <a:t>73</a:t>
            </a:fld>
            <a:endParaRPr lang="ko-KR" altLang="en-US"/>
          </a:p>
        </p:txBody>
      </p:sp>
    </p:spTree>
    <p:extLst>
      <p:ext uri="{BB962C8B-B14F-4D97-AF65-F5344CB8AC3E}">
        <p14:creationId xmlns:p14="http://schemas.microsoft.com/office/powerpoint/2010/main" val="2236898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E6E106-7832-CC4B-950D-4484B599CDBA}"/>
                  </a:ext>
                </a:extLst>
              </p:cNvPr>
              <p:cNvSpPr txBox="1"/>
              <p:nvPr/>
            </p:nvSpPr>
            <p:spPr>
              <a:xfrm>
                <a:off x="2639275" y="3635292"/>
                <a:ext cx="1248156" cy="429541"/>
              </a:xfrm>
              <a:prstGeom prst="rect">
                <a:avLst/>
              </a:prstGeom>
              <a:noFill/>
            </p:spPr>
            <p:txBody>
              <a:bodyPr wrap="square" rtlCol="0">
                <a:spAutoFit/>
              </a:bodyPr>
              <a:lstStyle/>
              <a:p>
                <a14:m>
                  <m:oMath xmlns:m="http://schemas.openxmlformats.org/officeDocument/2006/math">
                    <m:r>
                      <a:rPr kumimoji="1" lang="en-US" altLang="ko-Kore-KR" sz="900" i="1">
                        <a:solidFill>
                          <a:srgbClr val="0070C0"/>
                        </a:solidFill>
                        <a:latin typeface="Cambria Math" panose="02040503050406030204" pitchFamily="18" charset="0"/>
                      </a:rPr>
                      <m:t>𝑡</m:t>
                    </m:r>
                    <m:r>
                      <a:rPr kumimoji="1" lang="en-US" altLang="ko-Kore-KR" sz="900" i="1">
                        <a:solidFill>
                          <a:srgbClr val="0070C0"/>
                        </a:solidFill>
                        <a:latin typeface="Cambria Math" panose="02040503050406030204" pitchFamily="18" charset="0"/>
                        <a:ea typeface="Cambria Math" panose="02040503050406030204" pitchFamily="18" charset="0"/>
                      </a:rPr>
                      <m:t>≒</m:t>
                    </m:r>
                    <m:r>
                      <a:rPr kumimoji="1" lang="en-US" altLang="ko-Kore-KR" sz="900" i="1">
                        <a:solidFill>
                          <a:srgbClr val="0070C0"/>
                        </a:solidFill>
                        <a:latin typeface="Cambria Math" panose="02040503050406030204" pitchFamily="18" charset="0"/>
                      </a:rPr>
                      <m:t> </m:t>
                    </m:r>
                    <m:f>
                      <m:fPr>
                        <m:ctrlPr>
                          <a:rPr kumimoji="1" lang="en-US" altLang="ko-Kore-KR" sz="900" i="1">
                            <a:solidFill>
                              <a:srgbClr val="0070C0"/>
                            </a:solidFill>
                            <a:latin typeface="Cambria Math" panose="02040503050406030204" pitchFamily="18" charset="0"/>
                          </a:rPr>
                        </m:ctrlPr>
                      </m:fPr>
                      <m:num>
                        <m:r>
                          <a:rPr kumimoji="1" lang="en-US" altLang="ko-Kore-KR" sz="900" i="1">
                            <a:solidFill>
                              <a:srgbClr val="0070C0"/>
                            </a:solidFill>
                            <a:latin typeface="Cambria Math" panose="02040503050406030204" pitchFamily="18" charset="0"/>
                          </a:rPr>
                          <m:t>0.18504</m:t>
                        </m:r>
                      </m:num>
                      <m:den>
                        <m:r>
                          <a:rPr kumimoji="1" lang="en-US" altLang="ko-Kore-KR" sz="900" i="1">
                            <a:solidFill>
                              <a:srgbClr val="0070C0"/>
                            </a:solidFill>
                            <a:latin typeface="Cambria Math" panose="02040503050406030204" pitchFamily="18" charset="0"/>
                          </a:rPr>
                          <m:t>0.06151</m:t>
                        </m:r>
                      </m:den>
                    </m:f>
                    <m:r>
                      <a:rPr kumimoji="1" lang="en-US" altLang="ko-Kore-KR" sz="900" i="1">
                        <a:solidFill>
                          <a:srgbClr val="0070C0"/>
                        </a:solidFill>
                        <a:latin typeface="Cambria Math" panose="02040503050406030204" pitchFamily="18" charset="0"/>
                        <a:ea typeface="Cambria Math" panose="02040503050406030204" pitchFamily="18" charset="0"/>
                      </a:rPr>
                      <m:t>≒3.00829</m:t>
                    </m:r>
                  </m:oMath>
                </a14:m>
                <a:r>
                  <a:rPr kumimoji="1" lang="en-US" altLang="ko-Kore-KR" sz="900" dirty="0">
                    <a:solidFill>
                      <a:srgbClr val="0070C0"/>
                    </a:solidFill>
                  </a:rPr>
                  <a:t> </a:t>
                </a:r>
                <a:endParaRPr kumimoji="1" lang="ko-Kore-KR" altLang="en-US" sz="900" dirty="0">
                  <a:solidFill>
                    <a:srgbClr val="0070C0"/>
                  </a:solidFill>
                </a:endParaRPr>
              </a:p>
            </p:txBody>
          </p:sp>
        </mc:Choice>
        <mc:Fallback xmlns="">
          <p:sp>
            <p:nvSpPr>
              <p:cNvPr id="6" name="TextBox 5">
                <a:extLst>
                  <a:ext uri="{FF2B5EF4-FFF2-40B4-BE49-F238E27FC236}">
                    <a16:creationId xmlns:a16="http://schemas.microsoft.com/office/drawing/2014/main" id="{2CE6E106-7832-CC4B-950D-4484B599CDBA}"/>
                  </a:ext>
                </a:extLst>
              </p:cNvPr>
              <p:cNvSpPr txBox="1">
                <a:spLocks noRot="1" noChangeAspect="1" noMove="1" noResize="1" noEditPoints="1" noAdjustHandles="1" noChangeArrowheads="1" noChangeShapeType="1" noTextEdit="1"/>
              </p:cNvSpPr>
              <p:nvPr/>
            </p:nvSpPr>
            <p:spPr>
              <a:xfrm>
                <a:off x="2639275" y="3635292"/>
                <a:ext cx="1248156" cy="429541"/>
              </a:xfrm>
              <a:prstGeom prst="rect">
                <a:avLst/>
              </a:prstGeom>
              <a:blipFill>
                <a:blip r:embed="rId2"/>
                <a:stretch>
                  <a:fillRect/>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ED107D5B-C42F-7E4D-8022-55D43C0B74CA}"/>
              </a:ext>
            </a:extLst>
          </p:cNvPr>
          <p:cNvSpPr txBox="1"/>
          <p:nvPr/>
        </p:nvSpPr>
        <p:spPr>
          <a:xfrm>
            <a:off x="4725047" y="1177509"/>
            <a:ext cx="3356891" cy="300082"/>
          </a:xfrm>
          <a:prstGeom prst="rect">
            <a:avLst/>
          </a:prstGeom>
          <a:noFill/>
        </p:spPr>
        <p:txBody>
          <a:bodyPr wrap="square" rtlCol="0">
            <a:spAutoFit/>
          </a:bodyPr>
          <a:lstStyle/>
          <a:p>
            <a:pPr algn="ctr"/>
            <a:r>
              <a:rPr kumimoji="1" lang="ko-Kore-KR" altLang="en-US" sz="1350" dirty="0"/>
              <a:t>참고</a:t>
            </a:r>
            <a:r>
              <a:rPr kumimoji="1" lang="en-US" altLang="ko-KR" sz="1350" dirty="0"/>
              <a:t>)</a:t>
            </a:r>
            <a:r>
              <a:rPr kumimoji="1" lang="ko-KR" altLang="en-US" sz="1350" dirty="0"/>
              <a:t> 회귀 분석 표</a:t>
            </a:r>
            <a:endParaRPr kumimoji="1" lang="ko-Kore-KR" altLang="en-US" sz="1350" dirty="0"/>
          </a:p>
        </p:txBody>
      </p:sp>
      <p:pic>
        <p:nvPicPr>
          <p:cNvPr id="9" name="그림 8" descr="텍스트, 영수증이(가) 표시된 사진&#10;&#10;자동 생성된 설명">
            <a:extLst>
              <a:ext uri="{FF2B5EF4-FFF2-40B4-BE49-F238E27FC236}">
                <a16:creationId xmlns:a16="http://schemas.microsoft.com/office/drawing/2014/main" id="{E4981881-D3BF-0F42-B06B-06CDD5934F15}"/>
              </a:ext>
            </a:extLst>
          </p:cNvPr>
          <p:cNvPicPr>
            <a:picLocks noChangeAspect="1"/>
          </p:cNvPicPr>
          <p:nvPr/>
        </p:nvPicPr>
        <p:blipFill>
          <a:blip r:embed="rId3"/>
          <a:stretch>
            <a:fillRect/>
          </a:stretch>
        </p:blipFill>
        <p:spPr>
          <a:xfrm>
            <a:off x="4725047" y="1454509"/>
            <a:ext cx="3356891" cy="3215636"/>
          </a:xfrm>
          <a:prstGeom prst="rect">
            <a:avLst/>
          </a:prstGeom>
        </p:spPr>
      </p:pic>
      <p:sp>
        <p:nvSpPr>
          <p:cNvPr id="11" name="액자 10">
            <a:extLst>
              <a:ext uri="{FF2B5EF4-FFF2-40B4-BE49-F238E27FC236}">
                <a16:creationId xmlns:a16="http://schemas.microsoft.com/office/drawing/2014/main" id="{958129D2-51EF-3D46-97D9-502638BC47A0}"/>
              </a:ext>
            </a:extLst>
          </p:cNvPr>
          <p:cNvSpPr/>
          <p:nvPr/>
        </p:nvSpPr>
        <p:spPr>
          <a:xfrm>
            <a:off x="6672834" y="1808924"/>
            <a:ext cx="1409104" cy="192510"/>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12" name="액자 11">
            <a:extLst>
              <a:ext uri="{FF2B5EF4-FFF2-40B4-BE49-F238E27FC236}">
                <a16:creationId xmlns:a16="http://schemas.microsoft.com/office/drawing/2014/main" id="{87012227-7EE7-5E41-B486-80F91838CB83}"/>
              </a:ext>
            </a:extLst>
          </p:cNvPr>
          <p:cNvSpPr/>
          <p:nvPr/>
        </p:nvSpPr>
        <p:spPr>
          <a:xfrm>
            <a:off x="6672834" y="1644741"/>
            <a:ext cx="1409104" cy="192510"/>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13" name="액자 12">
            <a:extLst>
              <a:ext uri="{FF2B5EF4-FFF2-40B4-BE49-F238E27FC236}">
                <a16:creationId xmlns:a16="http://schemas.microsoft.com/office/drawing/2014/main" id="{8BBA8D3F-DDAF-1D4C-AE03-F31F504CB27B}"/>
              </a:ext>
            </a:extLst>
          </p:cNvPr>
          <p:cNvSpPr/>
          <p:nvPr/>
        </p:nvSpPr>
        <p:spPr>
          <a:xfrm>
            <a:off x="6672833" y="1992376"/>
            <a:ext cx="1409104" cy="192510"/>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14" name="액자 13">
            <a:extLst>
              <a:ext uri="{FF2B5EF4-FFF2-40B4-BE49-F238E27FC236}">
                <a16:creationId xmlns:a16="http://schemas.microsoft.com/office/drawing/2014/main" id="{B2D3BAA6-8C1C-6F47-8F0E-A9051AE3A981}"/>
              </a:ext>
            </a:extLst>
          </p:cNvPr>
          <p:cNvSpPr/>
          <p:nvPr/>
        </p:nvSpPr>
        <p:spPr>
          <a:xfrm>
            <a:off x="4725046" y="3727615"/>
            <a:ext cx="2112380" cy="192510"/>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sp>
        <p:nvSpPr>
          <p:cNvPr id="16" name="TextBox 15">
            <a:extLst>
              <a:ext uri="{FF2B5EF4-FFF2-40B4-BE49-F238E27FC236}">
                <a16:creationId xmlns:a16="http://schemas.microsoft.com/office/drawing/2014/main" id="{EFCF2000-61FE-4A4D-A1F1-BD66BFA9D36D}"/>
              </a:ext>
            </a:extLst>
          </p:cNvPr>
          <p:cNvSpPr txBox="1"/>
          <p:nvPr/>
        </p:nvSpPr>
        <p:spPr>
          <a:xfrm>
            <a:off x="377381" y="1177509"/>
            <a:ext cx="3762375" cy="300082"/>
          </a:xfrm>
          <a:prstGeom prst="rect">
            <a:avLst/>
          </a:prstGeom>
          <a:noFill/>
        </p:spPr>
        <p:txBody>
          <a:bodyPr wrap="square" rtlCol="0">
            <a:spAutoFit/>
          </a:bodyPr>
          <a:lstStyle/>
          <a:p>
            <a:pPr algn="ctr"/>
            <a:r>
              <a:rPr kumimoji="1" lang="ko-Kore-KR" altLang="en-US" sz="1350" dirty="0"/>
              <a:t>참고</a:t>
            </a:r>
            <a:r>
              <a:rPr kumimoji="1" lang="en-US" altLang="ko-KR" sz="1350" dirty="0"/>
              <a:t>)</a:t>
            </a:r>
            <a:r>
              <a:rPr kumimoji="1" lang="ko-KR" altLang="en-US" sz="1350" dirty="0"/>
              <a:t> </a:t>
            </a:r>
            <a:r>
              <a:rPr kumimoji="1" lang="en-US" altLang="ko-KR" sz="1350" dirty="0"/>
              <a:t>t</a:t>
            </a:r>
            <a:r>
              <a:rPr kumimoji="1" lang="ko-KR" altLang="en-US" sz="1350" dirty="0"/>
              <a:t>값의 </a:t>
            </a:r>
            <a:r>
              <a:rPr kumimoji="1" lang="en-US" altLang="ko-KR" sz="1350" dirty="0"/>
              <a:t>p</a:t>
            </a:r>
            <a:r>
              <a:rPr kumimoji="1" lang="ko-KR" altLang="en-US" sz="1350" dirty="0"/>
              <a:t>값 시각화</a:t>
            </a:r>
            <a:endParaRPr kumimoji="1" lang="ko-Kore-KR" altLang="en-US" sz="1350" dirty="0"/>
          </a:p>
        </p:txBody>
      </p:sp>
      <p:pic>
        <p:nvPicPr>
          <p:cNvPr id="18" name="그림 17" descr="테이블이(가) 표시된 사진&#10;&#10;자동 생성된 설명">
            <a:extLst>
              <a:ext uri="{FF2B5EF4-FFF2-40B4-BE49-F238E27FC236}">
                <a16:creationId xmlns:a16="http://schemas.microsoft.com/office/drawing/2014/main" id="{2265A490-A342-344E-BAAA-BC3E5344203A}"/>
              </a:ext>
            </a:extLst>
          </p:cNvPr>
          <p:cNvPicPr>
            <a:picLocks noChangeAspect="1"/>
          </p:cNvPicPr>
          <p:nvPr/>
        </p:nvPicPr>
        <p:blipFill>
          <a:blip r:embed="rId4"/>
          <a:stretch>
            <a:fillRect/>
          </a:stretch>
        </p:blipFill>
        <p:spPr>
          <a:xfrm>
            <a:off x="263080" y="3903250"/>
            <a:ext cx="3693986" cy="1555952"/>
          </a:xfrm>
          <a:prstGeom prst="rect">
            <a:avLst/>
          </a:prstGeom>
        </p:spPr>
      </p:pic>
      <p:sp>
        <p:nvSpPr>
          <p:cNvPr id="22" name="액자 21">
            <a:extLst>
              <a:ext uri="{FF2B5EF4-FFF2-40B4-BE49-F238E27FC236}">
                <a16:creationId xmlns:a16="http://schemas.microsoft.com/office/drawing/2014/main" id="{3B330C45-F93C-094B-BDDB-FDB7DACAB9E4}"/>
              </a:ext>
            </a:extLst>
          </p:cNvPr>
          <p:cNvSpPr/>
          <p:nvPr/>
        </p:nvSpPr>
        <p:spPr>
          <a:xfrm>
            <a:off x="2639275" y="5297579"/>
            <a:ext cx="467927" cy="161622"/>
          </a:xfrm>
          <a:prstGeom prst="frame">
            <a:avLst>
              <a:gd name="adj1" fmla="val 8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350">
              <a:solidFill>
                <a:schemeClr val="tx1"/>
              </a:solidFill>
            </a:endParaRPr>
          </a:p>
        </p:txBody>
      </p:sp>
      <p:pic>
        <p:nvPicPr>
          <p:cNvPr id="19" name="그림 18">
            <a:extLst>
              <a:ext uri="{FF2B5EF4-FFF2-40B4-BE49-F238E27FC236}">
                <a16:creationId xmlns:a16="http://schemas.microsoft.com/office/drawing/2014/main" id="{9310E668-3109-9643-834E-E4D6BECD8246}"/>
              </a:ext>
            </a:extLst>
          </p:cNvPr>
          <p:cNvPicPr>
            <a:picLocks noChangeAspect="1"/>
          </p:cNvPicPr>
          <p:nvPr/>
        </p:nvPicPr>
        <p:blipFill>
          <a:blip r:embed="rId5"/>
          <a:stretch>
            <a:fillRect/>
          </a:stretch>
        </p:blipFill>
        <p:spPr>
          <a:xfrm>
            <a:off x="431628" y="1454508"/>
            <a:ext cx="3356891" cy="2379569"/>
          </a:xfrm>
          <a:prstGeom prst="rect">
            <a:avLst/>
          </a:prstGeom>
        </p:spPr>
      </p:pic>
      <p:sp>
        <p:nvSpPr>
          <p:cNvPr id="8" name="TextBox 7">
            <a:extLst>
              <a:ext uri="{FF2B5EF4-FFF2-40B4-BE49-F238E27FC236}">
                <a16:creationId xmlns:a16="http://schemas.microsoft.com/office/drawing/2014/main" id="{243A248D-BAB7-A742-B1D6-1000DBBCDB6C}"/>
              </a:ext>
            </a:extLst>
          </p:cNvPr>
          <p:cNvSpPr txBox="1"/>
          <p:nvPr/>
        </p:nvSpPr>
        <p:spPr>
          <a:xfrm>
            <a:off x="104555" y="5517354"/>
            <a:ext cx="4011034" cy="323165"/>
          </a:xfrm>
          <a:prstGeom prst="rect">
            <a:avLst/>
          </a:prstGeom>
          <a:noFill/>
        </p:spPr>
        <p:txBody>
          <a:bodyPr wrap="none" rtlCol="0">
            <a:spAutoFit/>
          </a:bodyPr>
          <a:lstStyle/>
          <a:p>
            <a:pPr algn="ctr"/>
            <a:r>
              <a:rPr kumimoji="1" lang="ko-KR" altLang="en-US" sz="750" dirty="0"/>
              <a:t>유의수준 </a:t>
            </a:r>
            <a:r>
              <a:rPr kumimoji="1" lang="en-US" altLang="ko-KR" sz="750" dirty="0"/>
              <a:t>:</a:t>
            </a:r>
            <a:r>
              <a:rPr kumimoji="1" lang="ko-KR" altLang="en-US" sz="750" dirty="0"/>
              <a:t> </a:t>
            </a:r>
            <a:r>
              <a:rPr kumimoji="1" lang="en-US" altLang="ko-KR" sz="750" dirty="0"/>
              <a:t>1</a:t>
            </a:r>
            <a:r>
              <a:rPr kumimoji="1" lang="ko-KR" altLang="en-US" sz="750" dirty="0"/>
              <a:t>종 오류를 허용하는 최대치로 연구자의 주관적인 설정을 반영 </a:t>
            </a:r>
            <a:r>
              <a:rPr kumimoji="1" lang="en-US" altLang="ko-KR" sz="750" dirty="0"/>
              <a:t>(5%</a:t>
            </a:r>
            <a:r>
              <a:rPr kumimoji="1" lang="ko-KR" altLang="en-US" sz="750" dirty="0"/>
              <a:t> 유의수준 등</a:t>
            </a:r>
            <a:r>
              <a:rPr kumimoji="1" lang="en-US" altLang="ko-KR" sz="750" dirty="0"/>
              <a:t>)</a:t>
            </a:r>
          </a:p>
          <a:p>
            <a:pPr algn="ctr"/>
            <a:endParaRPr kumimoji="1" lang="en-US" altLang="ko-KR" sz="750" dirty="0"/>
          </a:p>
        </p:txBody>
      </p:sp>
      <p:sp>
        <p:nvSpPr>
          <p:cNvPr id="15" name="제목 1">
            <a:extLst>
              <a:ext uri="{FF2B5EF4-FFF2-40B4-BE49-F238E27FC236}">
                <a16:creationId xmlns:a16="http://schemas.microsoft.com/office/drawing/2014/main" id="{08E31931-4F1F-4AE7-8B04-101583948FBE}"/>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7" name="직사각형 16">
            <a:extLst>
              <a:ext uri="{FF2B5EF4-FFF2-40B4-BE49-F238E27FC236}">
                <a16:creationId xmlns:a16="http://schemas.microsoft.com/office/drawing/2014/main" id="{45F4AD60-C2B7-4FE0-9CFA-16F86D117DD2}"/>
              </a:ext>
            </a:extLst>
          </p:cNvPr>
          <p:cNvSpPr/>
          <p:nvPr/>
        </p:nvSpPr>
        <p:spPr>
          <a:xfrm>
            <a:off x="2627784" y="307725"/>
            <a:ext cx="3888432" cy="369332"/>
          </a:xfrm>
          <a:prstGeom prst="rect">
            <a:avLst/>
          </a:prstGeom>
        </p:spPr>
        <p:txBody>
          <a:bodyPr wrap="square">
            <a:spAutoFit/>
          </a:bodyPr>
          <a:lstStyle/>
          <a:p>
            <a:r>
              <a:rPr lang="en-US" altLang="ko-KR" dirty="0"/>
              <a:t>Regression Analysis : </a:t>
            </a:r>
            <a:r>
              <a:rPr lang="ko-KR" altLang="en-US" dirty="0"/>
              <a:t>실습 사례</a:t>
            </a:r>
          </a:p>
        </p:txBody>
      </p:sp>
      <p:sp>
        <p:nvSpPr>
          <p:cNvPr id="20" name="TextBox 19">
            <a:extLst>
              <a:ext uri="{FF2B5EF4-FFF2-40B4-BE49-F238E27FC236}">
                <a16:creationId xmlns:a16="http://schemas.microsoft.com/office/drawing/2014/main" id="{FA81862F-DC40-4083-944C-E9D95DFB476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
        <p:nvSpPr>
          <p:cNvPr id="2" name="바닥글 개체 틀 1">
            <a:extLst>
              <a:ext uri="{FF2B5EF4-FFF2-40B4-BE49-F238E27FC236}">
                <a16:creationId xmlns:a16="http://schemas.microsoft.com/office/drawing/2014/main" id="{F8A5D96E-7F18-4403-AAA8-5B0E1FC1E3F0}"/>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5D10D7EA-BF39-4DFC-A0F7-95EBC91B18A6}"/>
              </a:ext>
            </a:extLst>
          </p:cNvPr>
          <p:cNvSpPr>
            <a:spLocks noGrp="1"/>
          </p:cNvSpPr>
          <p:nvPr>
            <p:ph type="sldNum" sz="quarter" idx="12"/>
          </p:nvPr>
        </p:nvSpPr>
        <p:spPr/>
        <p:txBody>
          <a:bodyPr/>
          <a:lstStyle/>
          <a:p>
            <a:fld id="{DE77BB65-F969-4654-BF30-45C70C1BE112}" type="slidenum">
              <a:rPr lang="ko-KR" altLang="en-US" smtClean="0"/>
              <a:pPr/>
              <a:t>74</a:t>
            </a:fld>
            <a:endParaRPr lang="ko-KR" altLang="en-US"/>
          </a:p>
        </p:txBody>
      </p:sp>
    </p:spTree>
    <p:extLst>
      <p:ext uri="{BB962C8B-B14F-4D97-AF65-F5344CB8AC3E}">
        <p14:creationId xmlns:p14="http://schemas.microsoft.com/office/powerpoint/2010/main" val="3662944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2FCBC3-71D7-48D6-B929-D1F83D4A0C9E}"/>
              </a:ext>
            </a:extLst>
          </p:cNvPr>
          <p:cNvSpPr>
            <a:spLocks noGrp="1"/>
          </p:cNvSpPr>
          <p:nvPr>
            <p:ph idx="1"/>
          </p:nvPr>
        </p:nvSpPr>
        <p:spPr>
          <a:xfrm>
            <a:off x="642912" y="2143117"/>
            <a:ext cx="1984873" cy="907841"/>
          </a:xfrm>
          <a:ln>
            <a:solidFill>
              <a:schemeClr val="tx1"/>
            </a:solidFill>
          </a:ln>
        </p:spPr>
        <p:txBody>
          <a:bodyPr>
            <a:normAutofit/>
          </a:bodyPr>
          <a:lstStyle/>
          <a:p>
            <a:r>
              <a:rPr lang="ko-KR" altLang="en-US" sz="1050" dirty="0"/>
              <a:t>모형의 적합도</a:t>
            </a:r>
            <a:r>
              <a:rPr lang="en-US" altLang="ko-KR" sz="1050" dirty="0"/>
              <a:t>(F)</a:t>
            </a:r>
            <a:r>
              <a:rPr lang="ko-KR" altLang="en-US" sz="1050" dirty="0"/>
              <a:t> 확인 </a:t>
            </a:r>
            <a:endParaRPr lang="en-US" altLang="ko-KR" sz="1050" dirty="0"/>
          </a:p>
          <a:p>
            <a:r>
              <a:rPr lang="ko-KR" altLang="en-US" sz="1050" dirty="0"/>
              <a:t>회귀계수확인</a:t>
            </a:r>
            <a:r>
              <a:rPr lang="en-US" altLang="ko-KR" sz="1050" dirty="0"/>
              <a:t>(t)</a:t>
            </a:r>
            <a:r>
              <a:rPr lang="ko-KR" altLang="en-US" sz="1050" dirty="0"/>
              <a:t> </a:t>
            </a:r>
            <a:endParaRPr lang="en-US" altLang="ko-KR" sz="1050" dirty="0"/>
          </a:p>
          <a:p>
            <a:r>
              <a:rPr lang="ko-KR" altLang="en-US" sz="1050" dirty="0"/>
              <a:t>유의확률</a:t>
            </a:r>
            <a:r>
              <a:rPr lang="en-US" altLang="ko-KR" sz="1050" dirty="0"/>
              <a:t>(p-value)</a:t>
            </a:r>
            <a:r>
              <a:rPr lang="ko-KR" altLang="en-US" sz="1050" dirty="0"/>
              <a:t> 확인</a:t>
            </a:r>
            <a:endParaRPr lang="en-US" altLang="ko-KR" sz="1050" dirty="0"/>
          </a:p>
          <a:p>
            <a:r>
              <a:rPr lang="ko-KR" altLang="en-US" sz="1050" dirty="0"/>
              <a:t>결정계수 확인 </a:t>
            </a:r>
            <a:endParaRPr lang="en-US" altLang="ko-KR" sz="1050" dirty="0"/>
          </a:p>
          <a:p>
            <a:endParaRPr lang="ko-KR" altLang="en-US" sz="1050" dirty="0"/>
          </a:p>
        </p:txBody>
      </p:sp>
      <p:sp>
        <p:nvSpPr>
          <p:cNvPr id="4" name="슬라이드 번호 개체 틀 3">
            <a:extLst>
              <a:ext uri="{FF2B5EF4-FFF2-40B4-BE49-F238E27FC236}">
                <a16:creationId xmlns:a16="http://schemas.microsoft.com/office/drawing/2014/main" id="{0A543230-D003-4CFD-8924-0BC52F2FA575}"/>
              </a:ext>
            </a:extLst>
          </p:cNvPr>
          <p:cNvSpPr>
            <a:spLocks noGrp="1"/>
          </p:cNvSpPr>
          <p:nvPr>
            <p:ph type="sldNum" sz="quarter" idx="12"/>
          </p:nvPr>
        </p:nvSpPr>
        <p:spPr/>
        <p:txBody>
          <a:bodyPr/>
          <a:lstStyle/>
          <a:p>
            <a:fld id="{DE77BB65-F969-4654-BF30-45C70C1BE112}" type="slidenum">
              <a:rPr lang="ko-KR" altLang="en-US" smtClean="0"/>
              <a:pPr/>
              <a:t>75</a:t>
            </a:fld>
            <a:endParaRPr lang="ko-KR" altLang="en-US"/>
          </a:p>
        </p:txBody>
      </p:sp>
      <p:sp>
        <p:nvSpPr>
          <p:cNvPr id="5" name="제목 4">
            <a:extLst>
              <a:ext uri="{FF2B5EF4-FFF2-40B4-BE49-F238E27FC236}">
                <a16:creationId xmlns:a16="http://schemas.microsoft.com/office/drawing/2014/main" id="{3DAE0E6A-6EA7-4FF3-BEB1-FEC7B7DA1BB7}"/>
              </a:ext>
            </a:extLst>
          </p:cNvPr>
          <p:cNvSpPr>
            <a:spLocks noGrp="1"/>
          </p:cNvSpPr>
          <p:nvPr>
            <p:ph type="title"/>
          </p:nvPr>
        </p:nvSpPr>
        <p:spPr/>
        <p:txBody>
          <a:bodyPr>
            <a:normAutofit/>
          </a:bodyPr>
          <a:lstStyle/>
          <a:p>
            <a:r>
              <a:rPr lang="ko-KR" altLang="en-US" sz="1800" b="1" dirty="0" err="1"/>
              <a:t>파이썬</a:t>
            </a:r>
            <a:r>
              <a:rPr lang="ko-KR" altLang="en-US" sz="1800" b="1" dirty="0"/>
              <a:t> 선형 회귀분석 결과</a:t>
            </a:r>
            <a:br>
              <a:rPr lang="ko-KR" altLang="en-US" sz="1800" b="1" dirty="0"/>
            </a:br>
            <a:endParaRPr lang="ko-KR" altLang="en-US" sz="1800" dirty="0"/>
          </a:p>
        </p:txBody>
      </p:sp>
      <p:sp>
        <p:nvSpPr>
          <p:cNvPr id="8" name="직사각형 7">
            <a:extLst>
              <a:ext uri="{FF2B5EF4-FFF2-40B4-BE49-F238E27FC236}">
                <a16:creationId xmlns:a16="http://schemas.microsoft.com/office/drawing/2014/main" id="{315ADF42-12B8-4572-9258-45FE5AE04494}"/>
              </a:ext>
            </a:extLst>
          </p:cNvPr>
          <p:cNvSpPr/>
          <p:nvPr/>
        </p:nvSpPr>
        <p:spPr>
          <a:xfrm>
            <a:off x="668380" y="1801650"/>
            <a:ext cx="1733167" cy="253916"/>
          </a:xfrm>
          <a:prstGeom prst="rect">
            <a:avLst/>
          </a:prstGeom>
        </p:spPr>
        <p:txBody>
          <a:bodyPr wrap="none">
            <a:spAutoFit/>
          </a:bodyPr>
          <a:lstStyle/>
          <a:p>
            <a:r>
              <a:rPr lang="ko-KR" altLang="en-US" sz="1050" dirty="0"/>
              <a:t>단순회귀분석 결과를 해석</a:t>
            </a:r>
            <a:endParaRPr lang="en-US" altLang="ko-KR" sz="1050" dirty="0"/>
          </a:p>
        </p:txBody>
      </p:sp>
      <p:sp>
        <p:nvSpPr>
          <p:cNvPr id="9" name="제목 1">
            <a:extLst>
              <a:ext uri="{FF2B5EF4-FFF2-40B4-BE49-F238E27FC236}">
                <a16:creationId xmlns:a16="http://schemas.microsoft.com/office/drawing/2014/main" id="{54B692C3-0A0C-4FDE-B59C-8D794D23CE03}"/>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B55658BD-A06C-4A08-A660-97F5764CF3B7}"/>
              </a:ext>
            </a:extLst>
          </p:cNvPr>
          <p:cNvSpPr>
            <a:spLocks noGrp="1"/>
          </p:cNvSpPr>
          <p:nvPr>
            <p:ph type="ftr" sz="quarter" idx="11"/>
          </p:nvPr>
        </p:nvSpPr>
        <p:spPr/>
        <p:txBody>
          <a:bodyPr/>
          <a:lstStyle/>
          <a:p>
            <a:r>
              <a:rPr lang="en-US" altLang="ko-KR"/>
              <a:t>UBION PBL- FBA</a:t>
            </a:r>
            <a:endParaRPr lang="ko-KR" altLang="en-US"/>
          </a:p>
        </p:txBody>
      </p:sp>
      <p:pic>
        <p:nvPicPr>
          <p:cNvPr id="11" name="그림 10">
            <a:extLst>
              <a:ext uri="{FF2B5EF4-FFF2-40B4-BE49-F238E27FC236}">
                <a16:creationId xmlns:a16="http://schemas.microsoft.com/office/drawing/2014/main" id="{D00C69B0-D270-4AC8-AC4F-E9D3F49C9172}"/>
              </a:ext>
            </a:extLst>
          </p:cNvPr>
          <p:cNvPicPr>
            <a:picLocks noChangeAspect="1"/>
          </p:cNvPicPr>
          <p:nvPr/>
        </p:nvPicPr>
        <p:blipFill>
          <a:blip r:embed="rId2"/>
          <a:stretch>
            <a:fillRect/>
          </a:stretch>
        </p:blipFill>
        <p:spPr>
          <a:xfrm>
            <a:off x="2980529" y="1038276"/>
            <a:ext cx="5706271" cy="375337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91C9FDE-4A1F-44E3-B670-20ECFE754F94}"/>
                  </a:ext>
                </a:extLst>
              </p:cNvPr>
              <p:cNvSpPr txBox="1"/>
              <p:nvPr/>
            </p:nvSpPr>
            <p:spPr>
              <a:xfrm>
                <a:off x="4683536" y="5118521"/>
                <a:ext cx="1152128" cy="489686"/>
              </a:xfrm>
              <a:prstGeom prst="rect">
                <a:avLst/>
              </a:prstGeom>
              <a:noFill/>
            </p:spPr>
            <p:txBody>
              <a:bodyPr wrap="square" rtlCol="0">
                <a:spAutoFit/>
              </a:bodyPr>
              <a:lstStyle/>
              <a:p>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1101,2122</m:t>
                        </m:r>
                      </m:num>
                      <m:den>
                        <m:r>
                          <a:rPr lang="en-US" altLang="ko-KR" b="0" i="1" smtClean="0">
                            <a:latin typeface="Cambria Math" panose="02040503050406030204" pitchFamily="18" charset="0"/>
                          </a:rPr>
                          <m:t>149.933</m:t>
                        </m:r>
                      </m:den>
                    </m:f>
                  </m:oMath>
                </a14:m>
                <a:r>
                  <a:rPr lang="ko-KR" altLang="en-US" dirty="0"/>
                  <a:t> </a:t>
                </a:r>
              </a:p>
            </p:txBody>
          </p:sp>
        </mc:Choice>
        <mc:Fallback xmlns="">
          <p:sp>
            <p:nvSpPr>
              <p:cNvPr id="12" name="TextBox 11">
                <a:extLst>
                  <a:ext uri="{FF2B5EF4-FFF2-40B4-BE49-F238E27FC236}">
                    <a16:creationId xmlns:a16="http://schemas.microsoft.com/office/drawing/2014/main" id="{E91C9FDE-4A1F-44E3-B670-20ECFE754F94}"/>
                  </a:ext>
                </a:extLst>
              </p:cNvPr>
              <p:cNvSpPr txBox="1">
                <a:spLocks noRot="1" noChangeAspect="1" noMove="1" noResize="1" noEditPoints="1" noAdjustHandles="1" noChangeArrowheads="1" noChangeShapeType="1" noTextEdit="1"/>
              </p:cNvSpPr>
              <p:nvPr/>
            </p:nvSpPr>
            <p:spPr>
              <a:xfrm>
                <a:off x="4683536" y="5118521"/>
                <a:ext cx="1152128" cy="489686"/>
              </a:xfrm>
              <a:prstGeom prst="rect">
                <a:avLst/>
              </a:prstGeom>
              <a:blipFill>
                <a:blip r:embed="rId3"/>
                <a:stretch>
                  <a:fillRect b="-1250"/>
                </a:stretch>
              </a:blipFill>
            </p:spPr>
            <p:txBody>
              <a:bodyPr/>
              <a:lstStyle/>
              <a:p>
                <a:r>
                  <a:rPr lang="ko-KR" altLang="en-US">
                    <a:noFill/>
                  </a:rPr>
                  <a:t> </a:t>
                </a:r>
              </a:p>
            </p:txBody>
          </p:sp>
        </mc:Fallback>
      </mc:AlternateContent>
      <p:sp>
        <p:nvSpPr>
          <p:cNvPr id="13" name="직사각형 12">
            <a:extLst>
              <a:ext uri="{FF2B5EF4-FFF2-40B4-BE49-F238E27FC236}">
                <a16:creationId xmlns:a16="http://schemas.microsoft.com/office/drawing/2014/main" id="{4B5DC01D-04C7-4E30-ABAD-A4C3B4A08F3C}"/>
              </a:ext>
            </a:extLst>
          </p:cNvPr>
          <p:cNvSpPr/>
          <p:nvPr/>
        </p:nvSpPr>
        <p:spPr>
          <a:xfrm>
            <a:off x="5851129" y="5094142"/>
            <a:ext cx="1778051" cy="307777"/>
          </a:xfrm>
          <a:prstGeom prst="rect">
            <a:avLst/>
          </a:prstGeom>
        </p:spPr>
        <p:txBody>
          <a:bodyPr wrap="none">
            <a:spAutoFit/>
          </a:bodyPr>
          <a:lstStyle/>
          <a:p>
            <a:r>
              <a:rPr lang="en-US" altLang="ko-KR" sz="1400" dirty="0"/>
              <a:t>p-value=</a:t>
            </a:r>
            <a:r>
              <a:rPr lang="ko-KR" altLang="en-US" sz="1400" dirty="0"/>
              <a:t> </a:t>
            </a:r>
            <a:r>
              <a:rPr lang="en-US" altLang="ko-KR" sz="1400" dirty="0"/>
              <a:t>0.000 &lt; 0.05</a:t>
            </a:r>
            <a:endParaRPr lang="ko-KR" altLang="en-US" sz="1400" dirty="0"/>
          </a:p>
        </p:txBody>
      </p:sp>
      <p:sp>
        <p:nvSpPr>
          <p:cNvPr id="7" name="자유형: 도형 6">
            <a:extLst>
              <a:ext uri="{FF2B5EF4-FFF2-40B4-BE49-F238E27FC236}">
                <a16:creationId xmlns:a16="http://schemas.microsoft.com/office/drawing/2014/main" id="{63D932A9-E267-4CD9-8ADB-70EFA7D8DABD}"/>
              </a:ext>
            </a:extLst>
          </p:cNvPr>
          <p:cNvSpPr/>
          <p:nvPr/>
        </p:nvSpPr>
        <p:spPr>
          <a:xfrm>
            <a:off x="5972961" y="1957238"/>
            <a:ext cx="2867449" cy="1960421"/>
          </a:xfrm>
          <a:custGeom>
            <a:avLst/>
            <a:gdLst>
              <a:gd name="connsiteX0" fmla="*/ 0 w 2867449"/>
              <a:gd name="connsiteY0" fmla="*/ 1960421 h 1960421"/>
              <a:gd name="connsiteX1" fmla="*/ 2751589 w 2867449"/>
              <a:gd name="connsiteY1" fmla="*/ 936964 h 1960421"/>
              <a:gd name="connsiteX2" fmla="*/ 2348918 w 2867449"/>
              <a:gd name="connsiteY2" fmla="*/ 72898 h 1960421"/>
              <a:gd name="connsiteX3" fmla="*/ 2306973 w 2867449"/>
              <a:gd name="connsiteY3" fmla="*/ 106454 h 1960421"/>
            </a:gdLst>
            <a:ahLst/>
            <a:cxnLst>
              <a:cxn ang="0">
                <a:pos x="connsiteX0" y="connsiteY0"/>
              </a:cxn>
              <a:cxn ang="0">
                <a:pos x="connsiteX1" y="connsiteY1"/>
              </a:cxn>
              <a:cxn ang="0">
                <a:pos x="connsiteX2" y="connsiteY2"/>
              </a:cxn>
              <a:cxn ang="0">
                <a:pos x="connsiteX3" y="connsiteY3"/>
              </a:cxn>
            </a:cxnLst>
            <a:rect l="l" t="t" r="r" b="b"/>
            <a:pathLst>
              <a:path w="2867449" h="1960421">
                <a:moveTo>
                  <a:pt x="0" y="1960421"/>
                </a:moveTo>
                <a:cubicBezTo>
                  <a:pt x="1180051" y="1605986"/>
                  <a:pt x="2360103" y="1251551"/>
                  <a:pt x="2751589" y="936964"/>
                </a:cubicBezTo>
                <a:cubicBezTo>
                  <a:pt x="3143075" y="622377"/>
                  <a:pt x="2423021" y="211316"/>
                  <a:pt x="2348918" y="72898"/>
                </a:cubicBezTo>
                <a:cubicBezTo>
                  <a:pt x="2274815" y="-65520"/>
                  <a:pt x="2290894" y="20467"/>
                  <a:pt x="2306973" y="1064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39C83E6-ED9A-4E5A-879B-792F80BC3859}"/>
              </a:ext>
            </a:extLst>
          </p:cNvPr>
          <p:cNvSpPr/>
          <p:nvPr/>
        </p:nvSpPr>
        <p:spPr>
          <a:xfrm>
            <a:off x="341784" y="5864779"/>
            <a:ext cx="8118647" cy="307777"/>
          </a:xfrm>
          <a:prstGeom prst="rect">
            <a:avLst/>
          </a:prstGeom>
        </p:spPr>
        <p:txBody>
          <a:bodyPr wrap="square">
            <a:spAutoFit/>
          </a:bodyPr>
          <a:lstStyle/>
          <a:p>
            <a:r>
              <a:rPr lang="ko-KR" altLang="en-US" sz="1400" dirty="0"/>
              <a:t>참고 </a:t>
            </a:r>
            <a:r>
              <a:rPr lang="en-US" altLang="ko-KR" sz="1400" dirty="0"/>
              <a:t>: https://bashtage.github.io/</a:t>
            </a:r>
            <a:r>
              <a:rPr lang="en-US" altLang="ko-KR" sz="1400" dirty="0">
                <a:highlight>
                  <a:srgbClr val="FFFF00"/>
                </a:highlight>
              </a:rPr>
              <a:t>linearmodels</a:t>
            </a:r>
            <a:r>
              <a:rPr lang="en-US" altLang="ko-KR" sz="1400" dirty="0"/>
              <a:t>/panel/examples/using-formulas.html</a:t>
            </a:r>
            <a:endParaRPr lang="ko-KR" altLang="en-US" sz="1400" dirty="0"/>
          </a:p>
        </p:txBody>
      </p:sp>
      <p:sp>
        <p:nvSpPr>
          <p:cNvPr id="14" name="직사각형 13">
            <a:extLst>
              <a:ext uri="{FF2B5EF4-FFF2-40B4-BE49-F238E27FC236}">
                <a16:creationId xmlns:a16="http://schemas.microsoft.com/office/drawing/2014/main" id="{80DAB625-83AE-4812-80B3-B10492858FF7}"/>
              </a:ext>
            </a:extLst>
          </p:cNvPr>
          <p:cNvSpPr/>
          <p:nvPr/>
        </p:nvSpPr>
        <p:spPr>
          <a:xfrm>
            <a:off x="341784" y="5478662"/>
            <a:ext cx="2858411" cy="307777"/>
          </a:xfrm>
          <a:prstGeom prst="rect">
            <a:avLst/>
          </a:prstGeom>
        </p:spPr>
        <p:txBody>
          <a:bodyPr wrap="none">
            <a:spAutoFit/>
          </a:bodyPr>
          <a:lstStyle/>
          <a:p>
            <a:r>
              <a:rPr lang="en-US" altLang="ko-KR" sz="1400" dirty="0"/>
              <a:t>https://pypi.org/project/linearmodels/</a:t>
            </a:r>
            <a:endParaRPr lang="ko-KR" altLang="en-US" sz="1400" dirty="0"/>
          </a:p>
        </p:txBody>
      </p:sp>
      <p:sp>
        <p:nvSpPr>
          <p:cNvPr id="15" name="TextBox 14">
            <a:extLst>
              <a:ext uri="{FF2B5EF4-FFF2-40B4-BE49-F238E27FC236}">
                <a16:creationId xmlns:a16="http://schemas.microsoft.com/office/drawing/2014/main" id="{3E02E255-4482-47DA-957E-7D2643831483}"/>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Tree>
    <p:extLst>
      <p:ext uri="{BB962C8B-B14F-4D97-AF65-F5344CB8AC3E}">
        <p14:creationId xmlns:p14="http://schemas.microsoft.com/office/powerpoint/2010/main" val="438759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슬라이드 번호 개체 틀 2">
            <a:extLst>
              <a:ext uri="{FF2B5EF4-FFF2-40B4-BE49-F238E27FC236}">
                <a16:creationId xmlns:a16="http://schemas.microsoft.com/office/drawing/2014/main" id="{7180B179-63F5-473E-87F6-B84916C22AF6}"/>
              </a:ext>
            </a:extLst>
          </p:cNvPr>
          <p:cNvSpPr>
            <a:spLocks noGrp="1"/>
          </p:cNvSpPr>
          <p:nvPr>
            <p:ph type="sldNum" sz="quarter" idx="12"/>
          </p:nvPr>
        </p:nvSpPr>
        <p:spPr/>
        <p:txBody>
          <a:bodyPr/>
          <a:lstStyle/>
          <a:p>
            <a:fld id="{DE77BB65-F969-4654-BF30-45C70C1BE112}" type="slidenum">
              <a:rPr lang="ko-KR" altLang="en-US" smtClean="0"/>
              <a:pPr/>
              <a:t>76</a:t>
            </a:fld>
            <a:endParaRPr lang="ko-KR" altLang="en-US"/>
          </a:p>
        </p:txBody>
      </p:sp>
      <p:sp>
        <p:nvSpPr>
          <p:cNvPr id="2" name="바닥글 개체 틀 1">
            <a:extLst>
              <a:ext uri="{FF2B5EF4-FFF2-40B4-BE49-F238E27FC236}">
                <a16:creationId xmlns:a16="http://schemas.microsoft.com/office/drawing/2014/main" id="{20130E85-3E73-4E41-AB19-41B0872CF625}"/>
              </a:ext>
            </a:extLst>
          </p:cNvPr>
          <p:cNvSpPr>
            <a:spLocks noGrp="1"/>
          </p:cNvSpPr>
          <p:nvPr>
            <p:ph type="ftr" sz="quarter" idx="11"/>
          </p:nvPr>
        </p:nvSpPr>
        <p:spPr/>
        <p:txBody>
          <a:bodyPr/>
          <a:lstStyle/>
          <a:p>
            <a:r>
              <a:rPr lang="en-US" altLang="ko-KR"/>
              <a:t>UBION PBL- FBA</a:t>
            </a:r>
            <a:endParaRPr lang="ko-KR" altLang="en-US"/>
          </a:p>
        </p:txBody>
      </p:sp>
      <p:sp>
        <p:nvSpPr>
          <p:cNvPr id="6" name="내용 개체 틀 5">
            <a:extLst>
              <a:ext uri="{FF2B5EF4-FFF2-40B4-BE49-F238E27FC236}">
                <a16:creationId xmlns:a16="http://schemas.microsoft.com/office/drawing/2014/main" id="{B3960959-4B87-4185-BD28-E789DA60209B}"/>
              </a:ext>
            </a:extLst>
          </p:cNvPr>
          <p:cNvSpPr txBox="1">
            <a:spLocks/>
          </p:cNvSpPr>
          <p:nvPr/>
        </p:nvSpPr>
        <p:spPr>
          <a:xfrm>
            <a:off x="351692" y="1084384"/>
            <a:ext cx="6189785" cy="4648871"/>
          </a:xfrm>
          <a:prstGeom prst="rect">
            <a:avLst/>
          </a:prstGeom>
          <a:ln w="15875">
            <a:solidFill>
              <a:srgbClr val="0070C0"/>
            </a:solidFill>
          </a:ln>
        </p:spPr>
        <p:txBody>
          <a:bodyPr>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Clr>
                <a:schemeClr val="bg1"/>
              </a:buClr>
              <a:buNone/>
            </a:pPr>
            <a:r>
              <a:rPr lang="ko-KR" altLang="en-US" sz="1662" b="1" dirty="0">
                <a:latin typeface="맑은 고딕" panose="020B0503020000020004" pitchFamily="50" charset="-127"/>
                <a:ea typeface="맑은 고딕" panose="020B0503020000020004" pitchFamily="50" charset="-127"/>
              </a:rPr>
              <a:t>단일지수모형</a:t>
            </a:r>
            <a:r>
              <a:rPr lang="en-US" altLang="ko-KR" sz="1662" b="1" dirty="0">
                <a:latin typeface="맑은 고딕" panose="020B0503020000020004" pitchFamily="50" charset="-127"/>
                <a:ea typeface="맑은 고딕" panose="020B0503020000020004" pitchFamily="50" charset="-127"/>
              </a:rPr>
              <a:t>: Simple Index Model</a:t>
            </a:r>
          </a:p>
          <a:p>
            <a:pPr marL="0" indent="0">
              <a:lnSpc>
                <a:spcPct val="120000"/>
              </a:lnSpc>
              <a:buClr>
                <a:schemeClr val="bg1"/>
              </a:buClr>
              <a:buNone/>
            </a:pPr>
            <a:r>
              <a:rPr lang="en-US" altLang="ko-KR" sz="1108" dirty="0">
                <a:latin typeface="맑은 고딕" panose="020B0503020000020004" pitchFamily="50" charset="-127"/>
                <a:ea typeface="맑은 고딕" panose="020B0503020000020004" pitchFamily="50" charset="-127"/>
              </a:rPr>
              <a:t>: </a:t>
            </a:r>
            <a:r>
              <a:rPr lang="ko-KR" altLang="en-US" sz="1108" dirty="0">
                <a:latin typeface="맑은 고딕" panose="020B0503020000020004" pitchFamily="50" charset="-127"/>
                <a:ea typeface="맑은 고딕" panose="020B0503020000020004" pitchFamily="50" charset="-127"/>
              </a:rPr>
              <a:t>단순회귀식을 이용</a:t>
            </a:r>
            <a:endParaRPr lang="en-US" altLang="ko-KR" sz="1108" dirty="0">
              <a:latin typeface="맑은 고딕" panose="020B0503020000020004" pitchFamily="50" charset="-127"/>
              <a:ea typeface="맑은 고딕" panose="020B0503020000020004" pitchFamily="50" charset="-127"/>
            </a:endParaRPr>
          </a:p>
          <a:p>
            <a:pPr marL="0" indent="0">
              <a:lnSpc>
                <a:spcPct val="120000"/>
              </a:lnSpc>
              <a:buClr>
                <a:schemeClr val="bg1"/>
              </a:buClr>
              <a:buNone/>
            </a:pPr>
            <a:r>
              <a:rPr lang="en-US" altLang="ko-KR" sz="1108" dirty="0">
                <a:latin typeface="맑은 고딕" panose="020B0503020000020004" pitchFamily="50" charset="-127"/>
                <a:ea typeface="맑은 고딕" panose="020B0503020000020004" pitchFamily="50" charset="-127"/>
              </a:rPr>
              <a:t>  1) </a:t>
            </a:r>
            <a:r>
              <a:rPr lang="ko-KR" altLang="en-US" sz="1108" dirty="0">
                <a:latin typeface="맑은 고딕" panose="020B0503020000020004" pitchFamily="50" charset="-127"/>
                <a:ea typeface="맑은 고딕" panose="020B0503020000020004" pitchFamily="50" charset="-127"/>
              </a:rPr>
              <a:t>가정</a:t>
            </a:r>
            <a:endParaRPr lang="en-US" altLang="ko-KR" sz="1108" dirty="0">
              <a:latin typeface="맑은 고딕" panose="020B0503020000020004" pitchFamily="50" charset="-127"/>
              <a:ea typeface="맑은 고딕" panose="020B0503020000020004" pitchFamily="50" charset="-127"/>
            </a:endParaRPr>
          </a:p>
          <a:p>
            <a:pPr marL="0" indent="0">
              <a:lnSpc>
                <a:spcPct val="120000"/>
              </a:lnSpc>
              <a:buClr>
                <a:schemeClr val="bg1"/>
              </a:buClr>
              <a:buNone/>
            </a:pPr>
            <a:r>
              <a:rPr lang="en-US" altLang="ko-KR" sz="1108" dirty="0">
                <a:latin typeface="맑은 고딕" panose="020B0503020000020004" pitchFamily="50" charset="-127"/>
                <a:ea typeface="맑은 고딕" panose="020B0503020000020004" pitchFamily="50" charset="-127"/>
              </a:rPr>
              <a:t>     </a:t>
            </a:r>
            <a:r>
              <a:rPr lang="ko-KR" altLang="en-US" sz="1108" dirty="0">
                <a:latin typeface="맑은 고딕" panose="020B0503020000020004" pitchFamily="50" charset="-127"/>
                <a:ea typeface="맑은 고딕" panose="020B0503020000020004" pitchFamily="50" charset="-127"/>
              </a:rPr>
              <a:t>① 증권시장 전체의 수익률 변동을 적절하게 나타내는 시장지표</a:t>
            </a:r>
            <a:r>
              <a:rPr lang="en-US" altLang="ko-KR" sz="1108" dirty="0">
                <a:latin typeface="맑은 고딕" panose="020B0503020000020004" pitchFamily="50" charset="-127"/>
                <a:ea typeface="맑은 고딕" panose="020B0503020000020004" pitchFamily="50" charset="-127"/>
              </a:rPr>
              <a:t>(Market Index) </a:t>
            </a:r>
            <a:r>
              <a:rPr lang="ko-KR" altLang="en-US" sz="1108" dirty="0">
                <a:latin typeface="맑은 고딕" panose="020B0503020000020004" pitchFamily="50" charset="-127"/>
                <a:ea typeface="맑은 고딕" panose="020B0503020000020004" pitchFamily="50" charset="-127"/>
              </a:rPr>
              <a:t>존재 </a:t>
            </a:r>
          </a:p>
          <a:p>
            <a:pPr marL="0" indent="0">
              <a:lnSpc>
                <a:spcPct val="120000"/>
              </a:lnSpc>
              <a:buClr>
                <a:schemeClr val="bg1"/>
              </a:buClr>
              <a:buNone/>
            </a:pPr>
            <a:r>
              <a:rPr lang="ko-KR" altLang="en-US" sz="1108" dirty="0">
                <a:latin typeface="맑은 고딕" panose="020B0503020000020004" pitchFamily="50" charset="-127"/>
                <a:ea typeface="맑은 고딕" panose="020B0503020000020004" pitchFamily="50" charset="-127"/>
              </a:rPr>
              <a:t>     ② 각 증권의 수익률과 시장지표 사이에 </a:t>
            </a:r>
            <a:r>
              <a:rPr lang="ko-KR" altLang="en-US" sz="1108" dirty="0">
                <a:highlight>
                  <a:srgbClr val="FFFF00"/>
                </a:highlight>
                <a:latin typeface="맑은 고딕" panose="020B0503020000020004" pitchFamily="50" charset="-127"/>
                <a:ea typeface="맑은 고딕" panose="020B0503020000020004" pitchFamily="50" charset="-127"/>
              </a:rPr>
              <a:t>단순회귀관계가 존재 </a:t>
            </a:r>
            <a:r>
              <a:rPr lang="en-US" altLang="ko-KR" sz="1108" dirty="0">
                <a:highlight>
                  <a:srgbClr val="FFFF00"/>
                </a:highlight>
                <a:latin typeface="맑은 고딕" panose="020B0503020000020004" pitchFamily="50" charset="-127"/>
                <a:ea typeface="맑은 고딕" panose="020B0503020000020004" pitchFamily="50" charset="-127"/>
              </a:rPr>
              <a:t>(</a:t>
            </a:r>
            <a:r>
              <a:rPr lang="ko-KR" altLang="en-US" sz="1108" dirty="0">
                <a:highlight>
                  <a:srgbClr val="FFFF00"/>
                </a:highlight>
                <a:latin typeface="맑은 고딕" panose="020B0503020000020004" pitchFamily="50" charset="-127"/>
                <a:ea typeface="맑은 고딕" panose="020B0503020000020004" pitchFamily="50" charset="-127"/>
              </a:rPr>
              <a:t>인과관계</a:t>
            </a:r>
            <a:r>
              <a:rPr lang="en-US" altLang="ko-KR" sz="1108" dirty="0">
                <a:highlight>
                  <a:srgbClr val="FFFF00"/>
                </a:highlight>
                <a:latin typeface="맑은 고딕" panose="020B0503020000020004" pitchFamily="50" charset="-127"/>
                <a:ea typeface="맑은 고딕" panose="020B0503020000020004" pitchFamily="50" charset="-127"/>
              </a:rPr>
              <a:t>)</a:t>
            </a:r>
          </a:p>
          <a:p>
            <a:pPr marL="0" indent="0">
              <a:lnSpc>
                <a:spcPct val="120000"/>
              </a:lnSpc>
              <a:buClr>
                <a:schemeClr val="bg1"/>
              </a:buClr>
              <a:buNone/>
            </a:pPr>
            <a:endParaRPr lang="en-US" altLang="ko-KR" sz="1108" dirty="0">
              <a:latin typeface="맑은 고딕" panose="020B0503020000020004" pitchFamily="50" charset="-127"/>
              <a:ea typeface="맑은 고딕" panose="020B0503020000020004" pitchFamily="50" charset="-127"/>
            </a:endParaRPr>
          </a:p>
          <a:p>
            <a:pPr marL="0" indent="0">
              <a:lnSpc>
                <a:spcPct val="120000"/>
              </a:lnSpc>
              <a:buClr>
                <a:schemeClr val="bg1"/>
              </a:buClr>
              <a:buNone/>
            </a:pPr>
            <a:r>
              <a:rPr lang="en-US" altLang="ko-KR" sz="1108" dirty="0">
                <a:latin typeface="맑은 고딕" panose="020B0503020000020004" pitchFamily="50" charset="-127"/>
                <a:ea typeface="맑은 고딕" panose="020B0503020000020004" pitchFamily="50" charset="-127"/>
              </a:rPr>
              <a:t>  2) </a:t>
            </a:r>
            <a:r>
              <a:rPr lang="ko-KR" altLang="en-US" sz="1108" dirty="0">
                <a:latin typeface="맑은 고딕" panose="020B0503020000020004" pitchFamily="50" charset="-127"/>
                <a:ea typeface="맑은 고딕" panose="020B0503020000020004" pitchFamily="50" charset="-127"/>
              </a:rPr>
              <a:t>모형</a:t>
            </a:r>
            <a:endParaRPr lang="en-US" altLang="ko-KR" sz="1108" dirty="0">
              <a:latin typeface="맑은 고딕" panose="020B0503020000020004" pitchFamily="50" charset="-127"/>
              <a:ea typeface="맑은 고딕" panose="020B0503020000020004" pitchFamily="50" charset="-127"/>
            </a:endParaRPr>
          </a:p>
        </p:txBody>
      </p:sp>
      <p:pic>
        <p:nvPicPr>
          <p:cNvPr id="7" name="Picture 2">
            <a:extLst>
              <a:ext uri="{FF2B5EF4-FFF2-40B4-BE49-F238E27FC236}">
                <a16:creationId xmlns:a16="http://schemas.microsoft.com/office/drawing/2014/main" id="{3CB72A9E-A336-4BFF-9B0B-91571CC14F3E}"/>
              </a:ext>
            </a:extLst>
          </p:cNvPr>
          <p:cNvPicPr>
            <a:picLocks noChangeAspect="1" noChangeArrowheads="1"/>
          </p:cNvPicPr>
          <p:nvPr/>
        </p:nvPicPr>
        <p:blipFill>
          <a:blip r:embed="rId2" cstate="print"/>
          <a:srcRect/>
          <a:stretch>
            <a:fillRect/>
          </a:stretch>
        </p:blipFill>
        <p:spPr bwMode="auto">
          <a:xfrm>
            <a:off x="535896" y="3513312"/>
            <a:ext cx="5864905" cy="1944042"/>
          </a:xfrm>
          <a:prstGeom prst="rect">
            <a:avLst/>
          </a:prstGeom>
          <a:noFill/>
          <a:ln w="9525">
            <a:noFill/>
            <a:miter lim="800000"/>
            <a:headEnd/>
            <a:tailEnd/>
          </a:ln>
          <a:effectLst/>
        </p:spPr>
      </p:pic>
      <p:pic>
        <p:nvPicPr>
          <p:cNvPr id="8" name="그림 7">
            <a:extLst>
              <a:ext uri="{FF2B5EF4-FFF2-40B4-BE49-F238E27FC236}">
                <a16:creationId xmlns:a16="http://schemas.microsoft.com/office/drawing/2014/main" id="{102BFB90-4760-4242-B8E0-5C0FAF11F12C}"/>
              </a:ext>
            </a:extLst>
          </p:cNvPr>
          <p:cNvPicPr>
            <a:picLocks noChangeAspect="1"/>
          </p:cNvPicPr>
          <p:nvPr/>
        </p:nvPicPr>
        <p:blipFill>
          <a:blip r:embed="rId3"/>
          <a:stretch>
            <a:fillRect/>
          </a:stretch>
        </p:blipFill>
        <p:spPr>
          <a:xfrm>
            <a:off x="6637661" y="1075593"/>
            <a:ext cx="1460055" cy="2086971"/>
          </a:xfrm>
          <a:prstGeom prst="rect">
            <a:avLst/>
          </a:prstGeom>
        </p:spPr>
      </p:pic>
      <p:sp>
        <p:nvSpPr>
          <p:cNvPr id="9" name="직사각형 8">
            <a:extLst>
              <a:ext uri="{FF2B5EF4-FFF2-40B4-BE49-F238E27FC236}">
                <a16:creationId xmlns:a16="http://schemas.microsoft.com/office/drawing/2014/main" id="{0F177120-0D4F-471C-90B4-9A48DD12CD36}"/>
              </a:ext>
            </a:extLst>
          </p:cNvPr>
          <p:cNvSpPr/>
          <p:nvPr/>
        </p:nvSpPr>
        <p:spPr>
          <a:xfrm>
            <a:off x="2256279" y="248483"/>
            <a:ext cx="5192216" cy="369332"/>
          </a:xfrm>
          <a:prstGeom prst="rect">
            <a:avLst/>
          </a:prstGeom>
        </p:spPr>
        <p:txBody>
          <a:bodyPr wrap="square">
            <a:spAutoFit/>
          </a:bodyPr>
          <a:lstStyle/>
          <a:p>
            <a:r>
              <a:rPr lang="en-US" altLang="ko-KR" dirty="0">
                <a:latin typeface="+mn-ea"/>
              </a:rPr>
              <a:t>*W. Sharpe</a:t>
            </a:r>
            <a:r>
              <a:rPr lang="ko-KR" altLang="en-US" dirty="0">
                <a:latin typeface="+mn-ea"/>
              </a:rPr>
              <a:t>의 </a:t>
            </a:r>
            <a:r>
              <a:rPr lang="en-US" altLang="ko-KR" dirty="0">
                <a:latin typeface="+mn-ea"/>
              </a:rPr>
              <a:t>Market Model  :</a:t>
            </a:r>
            <a:r>
              <a:rPr lang="ko-KR" altLang="en-US" dirty="0">
                <a:latin typeface="+mn-ea"/>
              </a:rPr>
              <a:t> 실습</a:t>
            </a:r>
            <a:endParaRPr lang="ko-KR" altLang="en-US" dirty="0"/>
          </a:p>
        </p:txBody>
      </p:sp>
      <p:sp>
        <p:nvSpPr>
          <p:cNvPr id="10" name="TextBox 9">
            <a:extLst>
              <a:ext uri="{FF2B5EF4-FFF2-40B4-BE49-F238E27FC236}">
                <a16:creationId xmlns:a16="http://schemas.microsoft.com/office/drawing/2014/main" id="{3727C4C9-3EA7-408F-A58A-D08FCAF58E9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3. </a:t>
            </a:r>
            <a:r>
              <a:rPr lang="ko-KR" altLang="en-US" sz="1200" dirty="0"/>
              <a:t>회귀분석 실습사례</a:t>
            </a:r>
          </a:p>
        </p:txBody>
      </p:sp>
      <p:sp>
        <p:nvSpPr>
          <p:cNvPr id="12" name="TextBox 11">
            <a:extLst>
              <a:ext uri="{FF2B5EF4-FFF2-40B4-BE49-F238E27FC236}">
                <a16:creationId xmlns:a16="http://schemas.microsoft.com/office/drawing/2014/main" id="{0CDF865B-26BA-4618-BB63-DECB9A559FED}"/>
              </a:ext>
            </a:extLst>
          </p:cNvPr>
          <p:cNvSpPr txBox="1"/>
          <p:nvPr/>
        </p:nvSpPr>
        <p:spPr>
          <a:xfrm>
            <a:off x="611560" y="6072206"/>
            <a:ext cx="2895600" cy="369332"/>
          </a:xfrm>
          <a:prstGeom prst="rect">
            <a:avLst/>
          </a:prstGeom>
          <a:noFill/>
        </p:spPr>
        <p:txBody>
          <a:bodyPr wrap="square" rtlCol="0">
            <a:spAutoFit/>
          </a:bodyPr>
          <a:lstStyle/>
          <a:p>
            <a:r>
              <a:rPr lang="ko-KR" altLang="en-US" dirty="0" err="1">
                <a:solidFill>
                  <a:srgbClr val="FF0000"/>
                </a:solidFill>
              </a:rPr>
              <a:t>깃허브</a:t>
            </a:r>
            <a:endParaRPr lang="ko-KR" altLang="en-US" dirty="0">
              <a:solidFill>
                <a:srgbClr val="FF0000"/>
              </a:solidFill>
            </a:endParaRPr>
          </a:p>
        </p:txBody>
      </p:sp>
    </p:spTree>
    <p:extLst>
      <p:ext uri="{BB962C8B-B14F-4D97-AF65-F5344CB8AC3E}">
        <p14:creationId xmlns:p14="http://schemas.microsoft.com/office/powerpoint/2010/main" val="20885504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TextBox 2">
            <a:extLst>
              <a:ext uri="{FF2B5EF4-FFF2-40B4-BE49-F238E27FC236}">
                <a16:creationId xmlns:a16="http://schemas.microsoft.com/office/drawing/2014/main" id="{8F4225A7-2422-4322-ACA5-3B2F163BCABC}"/>
              </a:ext>
            </a:extLst>
          </p:cNvPr>
          <p:cNvSpPr txBox="1"/>
          <p:nvPr/>
        </p:nvSpPr>
        <p:spPr>
          <a:xfrm>
            <a:off x="2517054" y="342555"/>
            <a:ext cx="5079281" cy="369332"/>
          </a:xfrm>
          <a:prstGeom prst="rect">
            <a:avLst/>
          </a:prstGeom>
          <a:noFill/>
        </p:spPr>
        <p:txBody>
          <a:bodyPr wrap="square" rtlCol="0">
            <a:spAutoFit/>
          </a:bodyPr>
          <a:lstStyle/>
          <a:p>
            <a:r>
              <a:rPr lang="ko-KR" altLang="en-US" dirty="0"/>
              <a:t>다중회귀분석</a:t>
            </a:r>
            <a:r>
              <a:rPr lang="en-US" altLang="ko-KR" dirty="0"/>
              <a:t>(M</a:t>
            </a:r>
            <a:r>
              <a:rPr lang="en-US" altLang="ko-KR" b="1" dirty="0"/>
              <a:t>ultiple Regression Analysis)</a:t>
            </a:r>
            <a:endParaRPr lang="ko-KR" altLang="en-US" dirty="0"/>
          </a:p>
        </p:txBody>
      </p:sp>
      <p:sp>
        <p:nvSpPr>
          <p:cNvPr id="12" name="TextBox 11">
            <a:extLst>
              <a:ext uri="{FF2B5EF4-FFF2-40B4-BE49-F238E27FC236}">
                <a16:creationId xmlns:a16="http://schemas.microsoft.com/office/drawing/2014/main" id="{27926115-6E96-4344-9AA1-84C29DBDC75C}"/>
              </a:ext>
            </a:extLst>
          </p:cNvPr>
          <p:cNvSpPr txBox="1"/>
          <p:nvPr/>
        </p:nvSpPr>
        <p:spPr>
          <a:xfrm>
            <a:off x="425214" y="1912141"/>
            <a:ext cx="4965069" cy="2346733"/>
          </a:xfrm>
          <a:prstGeom prst="rect">
            <a:avLst/>
          </a:prstGeom>
          <a:noFill/>
          <a:ln>
            <a:solidFill>
              <a:schemeClr val="accent1">
                <a:lumMod val="60000"/>
                <a:lumOff val="40000"/>
              </a:schemeClr>
            </a:solidFill>
          </a:ln>
        </p:spPr>
        <p:txBody>
          <a:bodyPr wrap="square" rtlCol="0">
            <a:spAutoFit/>
          </a:bodyPr>
          <a:lstStyle/>
          <a:p>
            <a:pPr marL="171450" indent="-171450">
              <a:lnSpc>
                <a:spcPct val="150000"/>
              </a:lnSpc>
              <a:buFont typeface="Arial" panose="020B0604020202020204" pitchFamily="34" charset="0"/>
              <a:buChar char="•"/>
            </a:pPr>
            <a:r>
              <a:rPr lang="ko-KR" altLang="en-US" sz="1100" dirty="0"/>
              <a:t>설명변수</a:t>
            </a:r>
            <a:r>
              <a:rPr lang="en-US" altLang="ko-KR" sz="1100" dirty="0"/>
              <a:t>X1 </a:t>
            </a:r>
            <a:r>
              <a:rPr lang="ko-KR" altLang="en-US" sz="1100" dirty="0"/>
              <a:t>이외</a:t>
            </a:r>
            <a:r>
              <a:rPr lang="en-US" altLang="ko-KR" sz="1100" dirty="0"/>
              <a:t> </a:t>
            </a:r>
            <a:r>
              <a:rPr lang="ko-KR" altLang="en-US" sz="1100" dirty="0"/>
              <a:t>다른 독립변수의 영향력을 </a:t>
            </a:r>
            <a:r>
              <a:rPr lang="ko-KR" altLang="en-US" sz="1100" b="1" dirty="0"/>
              <a:t>고정</a:t>
            </a:r>
            <a:r>
              <a:rPr lang="en-US" altLang="ko-KR" sz="1100" b="1" dirty="0"/>
              <a:t>(</a:t>
            </a:r>
            <a:r>
              <a:rPr lang="ko-KR" altLang="en-US" sz="1100" b="1" dirty="0"/>
              <a:t>통제</a:t>
            </a:r>
            <a:r>
              <a:rPr lang="en-US" altLang="ko-KR" sz="1100" b="1" dirty="0"/>
              <a:t>)</a:t>
            </a:r>
            <a:r>
              <a:rPr lang="ko-KR" altLang="en-US" sz="1100" dirty="0"/>
              <a:t>된 상태에서</a:t>
            </a:r>
            <a:r>
              <a:rPr lang="en-US" altLang="ko-KR" sz="1100" dirty="0"/>
              <a:t> </a:t>
            </a:r>
            <a:r>
              <a:rPr lang="ko-KR" altLang="en-US" sz="1100" dirty="0"/>
              <a:t>편회귀계수 </a:t>
            </a:r>
            <a:r>
              <a:rPr lang="en-US" altLang="ko-KR" sz="1100" dirty="0"/>
              <a:t>( partial regression coefficients)</a:t>
            </a:r>
            <a:r>
              <a:rPr lang="ko-KR" altLang="en-US" sz="1100" dirty="0"/>
              <a:t>로</a:t>
            </a:r>
            <a:r>
              <a:rPr lang="en-US" altLang="ko-KR" sz="1100" dirty="0"/>
              <a:t> </a:t>
            </a:r>
            <a:r>
              <a:rPr lang="ko-KR" altLang="en-US" sz="1100" dirty="0"/>
              <a:t>특정 독립변수의 영향력 정도를 보여주는 분석</a:t>
            </a:r>
            <a:endParaRPr lang="en-US" altLang="ko-KR" sz="1100" dirty="0"/>
          </a:p>
          <a:p>
            <a:pPr marL="171450" indent="-171450">
              <a:lnSpc>
                <a:spcPct val="150000"/>
              </a:lnSpc>
              <a:buFont typeface="Wingdings" panose="05000000000000000000" pitchFamily="2" charset="2"/>
              <a:buChar char="§"/>
            </a:pPr>
            <a:r>
              <a:rPr lang="en-US" altLang="ko-KR" sz="1100" dirty="0"/>
              <a:t>β0, β1, β2, … , βp : </a:t>
            </a:r>
            <a:r>
              <a:rPr lang="ko-KR" altLang="en-US" sz="1100" dirty="0"/>
              <a:t>추정되어야 할 </a:t>
            </a:r>
            <a:r>
              <a:rPr lang="en-US" altLang="ko-KR" sz="1100" dirty="0"/>
              <a:t>(p+1)</a:t>
            </a:r>
            <a:r>
              <a:rPr lang="ko-KR" altLang="en-US" sz="1100" dirty="0"/>
              <a:t>개의 회귀계수 </a:t>
            </a:r>
            <a:endParaRPr lang="en-US" altLang="ko-KR" sz="1100" dirty="0"/>
          </a:p>
          <a:p>
            <a:pPr marL="171450" indent="-171450">
              <a:lnSpc>
                <a:spcPct val="150000"/>
              </a:lnSpc>
              <a:buFont typeface="Wingdings" panose="05000000000000000000" pitchFamily="2" charset="2"/>
              <a:buChar char="§"/>
            </a:pPr>
            <a:r>
              <a:rPr lang="en-US" altLang="ko-KR" sz="1100" dirty="0"/>
              <a:t>• ε</a:t>
            </a:r>
            <a:r>
              <a:rPr lang="ko-KR" altLang="en-US" sz="1100" dirty="0"/>
              <a:t>는 </a:t>
            </a:r>
            <a:r>
              <a:rPr lang="en-US" altLang="ko-KR" sz="1100" dirty="0"/>
              <a:t>N(0, σ2)</a:t>
            </a:r>
            <a:r>
              <a:rPr lang="ko-KR" altLang="en-US" sz="1100" dirty="0"/>
              <a:t>를 갖는 </a:t>
            </a:r>
            <a:r>
              <a:rPr lang="ko-KR" altLang="en-US" sz="1100" dirty="0" err="1"/>
              <a:t>오차항</a:t>
            </a:r>
            <a:endParaRPr lang="en-US" altLang="ko-KR" sz="1100" dirty="0"/>
          </a:p>
          <a:p>
            <a:pPr marL="171450" indent="-171450">
              <a:lnSpc>
                <a:spcPct val="150000"/>
              </a:lnSpc>
              <a:buFont typeface="Arial" panose="020B0604020202020204" pitchFamily="34" charset="0"/>
              <a:buChar char="•"/>
            </a:pPr>
            <a:r>
              <a:rPr lang="en-US" altLang="ko-KR" sz="1100" dirty="0">
                <a:sym typeface="Wingdings" panose="05000000000000000000" pitchFamily="2" charset="2"/>
              </a:rPr>
              <a:t> </a:t>
            </a:r>
            <a:r>
              <a:rPr lang="ko-KR" altLang="en-US" sz="1100" dirty="0"/>
              <a:t>회귀계수들의 추정치</a:t>
            </a:r>
            <a:r>
              <a:rPr lang="en-US" altLang="ko-KR" sz="1100" dirty="0"/>
              <a:t> β0, β1, β2, … , βp</a:t>
            </a:r>
            <a:r>
              <a:rPr lang="ko-KR" altLang="en-US" sz="1100" dirty="0"/>
              <a:t> </a:t>
            </a:r>
            <a:r>
              <a:rPr lang="ko-KR" altLang="en-US" sz="1100" dirty="0" err="1"/>
              <a:t>오차제곱합을</a:t>
            </a:r>
            <a:r>
              <a:rPr lang="ko-KR" altLang="en-US" sz="1100" dirty="0"/>
              <a:t> 최소로 하는 </a:t>
            </a:r>
            <a:r>
              <a:rPr lang="ko-KR" altLang="en-US" sz="1100" dirty="0" err="1"/>
              <a:t>최소제곱법에</a:t>
            </a:r>
            <a:r>
              <a:rPr lang="ko-KR" altLang="en-US" sz="1100" dirty="0"/>
              <a:t> 의해서 수식화 </a:t>
            </a:r>
            <a:endParaRPr lang="en-US" altLang="ko-KR" sz="1100" dirty="0"/>
          </a:p>
          <a:p>
            <a:pPr marL="171450" indent="-171450">
              <a:lnSpc>
                <a:spcPct val="150000"/>
              </a:lnSpc>
              <a:buFont typeface="Arial" panose="020B0604020202020204" pitchFamily="34" charset="0"/>
              <a:buChar char="•"/>
            </a:pPr>
            <a:r>
              <a:rPr lang="en-US" altLang="ko-KR" sz="1100" dirty="0"/>
              <a:t>• </a:t>
            </a:r>
            <a:r>
              <a:rPr lang="ko-KR" altLang="en-US" sz="1100" dirty="0"/>
              <a:t>각 회귀계수들에 대한 검정도 단순선형 </a:t>
            </a:r>
            <a:r>
              <a:rPr lang="ko-KR" altLang="en-US" sz="1100" dirty="0" err="1"/>
              <a:t>회귀모형에서와</a:t>
            </a:r>
            <a:r>
              <a:rPr lang="ko-KR" altLang="en-US" sz="1100" dirty="0"/>
              <a:t> 유사하게 </a:t>
            </a:r>
            <a:r>
              <a:rPr lang="en-US" altLang="ko-KR" sz="1100" dirty="0"/>
              <a:t>t </a:t>
            </a:r>
            <a:r>
              <a:rPr lang="ko-KR" altLang="en-US" sz="1100" dirty="0"/>
              <a:t>통계량을 이용하여 수행</a:t>
            </a:r>
          </a:p>
        </p:txBody>
      </p:sp>
      <p:sp>
        <p:nvSpPr>
          <p:cNvPr id="2" name="직사각형 1">
            <a:extLst>
              <a:ext uri="{FF2B5EF4-FFF2-40B4-BE49-F238E27FC236}">
                <a16:creationId xmlns:a16="http://schemas.microsoft.com/office/drawing/2014/main" id="{7B3480E5-2E87-49C4-B60D-B9729AC5E24B}"/>
              </a:ext>
            </a:extLst>
          </p:cNvPr>
          <p:cNvSpPr/>
          <p:nvPr/>
        </p:nvSpPr>
        <p:spPr>
          <a:xfrm>
            <a:off x="5650714" y="1763958"/>
            <a:ext cx="3891241" cy="307777"/>
          </a:xfrm>
          <a:prstGeom prst="rect">
            <a:avLst/>
          </a:prstGeom>
        </p:spPr>
        <p:txBody>
          <a:bodyPr wrap="square">
            <a:spAutoFit/>
          </a:bodyPr>
          <a:lstStyle/>
          <a:p>
            <a:r>
              <a:rPr lang="ko-KR" altLang="en-US" sz="1400" dirty="0" err="1"/>
              <a:t>모수추정</a:t>
            </a:r>
            <a:r>
              <a:rPr lang="ko-KR" altLang="en-US" sz="1400" dirty="0"/>
              <a:t> </a:t>
            </a:r>
            <a:r>
              <a:rPr lang="ko-KR" altLang="en-US" sz="1400" dirty="0" err="1"/>
              <a:t>최소제곱법</a:t>
            </a:r>
            <a:r>
              <a:rPr lang="en-US" altLang="ko-KR" sz="1400" dirty="0"/>
              <a:t>(LSE)</a:t>
            </a:r>
            <a:r>
              <a:rPr lang="ko-KR" altLang="en-US" sz="1400" dirty="0"/>
              <a:t> </a:t>
            </a:r>
            <a:r>
              <a:rPr lang="en-US" altLang="ko-KR" sz="1400" dirty="0"/>
              <a:t>: </a:t>
            </a:r>
            <a:r>
              <a:rPr lang="ko-KR" altLang="en-US" sz="1400" dirty="0"/>
              <a:t>행렬로 표현</a:t>
            </a:r>
          </a:p>
        </p:txBody>
      </p:sp>
      <p:graphicFrame>
        <p:nvGraphicFramePr>
          <p:cNvPr id="17" name="표 16">
            <a:extLst>
              <a:ext uri="{FF2B5EF4-FFF2-40B4-BE49-F238E27FC236}">
                <a16:creationId xmlns:a16="http://schemas.microsoft.com/office/drawing/2014/main" id="{2B9E55C9-E32B-4D09-B578-28B9CE11AC57}"/>
              </a:ext>
            </a:extLst>
          </p:cNvPr>
          <p:cNvGraphicFramePr>
            <a:graphicFrameLocks noGrp="1"/>
          </p:cNvGraphicFramePr>
          <p:nvPr>
            <p:extLst>
              <p:ext uri="{D42A27DB-BD31-4B8C-83A1-F6EECF244321}">
                <p14:modId xmlns:p14="http://schemas.microsoft.com/office/powerpoint/2010/main" val="2563294513"/>
              </p:ext>
            </p:extLst>
          </p:nvPr>
        </p:nvGraphicFramePr>
        <p:xfrm>
          <a:off x="433109" y="4664495"/>
          <a:ext cx="8222523" cy="1527937"/>
        </p:xfrm>
        <a:graphic>
          <a:graphicData uri="http://schemas.openxmlformats.org/drawingml/2006/table">
            <a:tbl>
              <a:tblPr/>
              <a:tblGrid>
                <a:gridCol w="8222523">
                  <a:extLst>
                    <a:ext uri="{9D8B030D-6E8A-4147-A177-3AD203B41FA5}">
                      <a16:colId xmlns:a16="http://schemas.microsoft.com/office/drawing/2014/main" val="2603889779"/>
                    </a:ext>
                  </a:extLst>
                </a:gridCol>
              </a:tblGrid>
              <a:tr h="1363050">
                <a:tc>
                  <a:txBody>
                    <a:bodyPr/>
                    <a:lstStyle/>
                    <a:p>
                      <a:pPr algn="l">
                        <a:lnSpc>
                          <a:spcPct val="150000"/>
                        </a:lnSpc>
                      </a:pPr>
                      <a:r>
                        <a:rPr lang="en-US" altLang="ko-KR" sz="1200" b="0" dirty="0">
                          <a:effectLst/>
                          <a:latin typeface="inherit"/>
                        </a:rPr>
                        <a:t>1. </a:t>
                      </a:r>
                      <a:r>
                        <a:rPr lang="ko-KR" altLang="en-US" sz="1200" b="0" dirty="0">
                          <a:effectLst/>
                          <a:latin typeface="Helvetica Neue"/>
                        </a:rPr>
                        <a:t>정규분포성  </a:t>
                      </a:r>
                      <a:r>
                        <a:rPr lang="en-US" altLang="ko-KR" sz="1200" dirty="0">
                          <a:effectLst/>
                          <a:latin typeface="Helvetica Neue"/>
                        </a:rPr>
                        <a:t>:</a:t>
                      </a:r>
                      <a:r>
                        <a:rPr lang="ko-KR" altLang="en-US" sz="1200" dirty="0">
                          <a:effectLst/>
                          <a:latin typeface="Helvetica Neue"/>
                        </a:rPr>
                        <a:t>특정한 독립변수에 대한 종속변수 값들은 정규분포해야 한다</a:t>
                      </a:r>
                      <a:br>
                        <a:rPr lang="ko-KR" altLang="en-US" sz="1200" dirty="0">
                          <a:effectLst/>
                          <a:latin typeface="Helvetica Neue"/>
                        </a:rPr>
                      </a:br>
                      <a:r>
                        <a:rPr lang="en-US" altLang="ko-KR" sz="1200" b="1" dirty="0">
                          <a:effectLst/>
                          <a:latin typeface="inherit"/>
                        </a:rPr>
                        <a:t>2. </a:t>
                      </a:r>
                      <a:r>
                        <a:rPr lang="ko-KR" altLang="en-US" sz="1200" dirty="0">
                          <a:effectLst/>
                          <a:latin typeface="Helvetica Neue"/>
                        </a:rPr>
                        <a:t>등분산성 </a:t>
                      </a:r>
                      <a:r>
                        <a:rPr lang="en-US" altLang="ko-KR" sz="1200" dirty="0">
                          <a:effectLst/>
                          <a:latin typeface="Helvetica Neue"/>
                        </a:rPr>
                        <a:t>: </a:t>
                      </a:r>
                      <a:r>
                        <a:rPr lang="ko-KR" altLang="en-US" sz="1200" dirty="0" err="1">
                          <a:effectLst/>
                          <a:latin typeface="Helvetica Neue"/>
                        </a:rPr>
                        <a:t>잔차</a:t>
                      </a:r>
                      <a:r>
                        <a:rPr lang="ko-KR" altLang="en-US" sz="1200" dirty="0">
                          <a:effectLst/>
                          <a:latin typeface="Helvetica Neue"/>
                        </a:rPr>
                        <a:t> 분포가 평균</a:t>
                      </a:r>
                      <a:r>
                        <a:rPr lang="en-US" altLang="ko-KR" sz="1200" dirty="0">
                          <a:effectLst/>
                          <a:latin typeface="Helvetica Neue"/>
                        </a:rPr>
                        <a:t>=0 </a:t>
                      </a:r>
                      <a:r>
                        <a:rPr lang="ko-KR" altLang="en-US" sz="1200" dirty="0">
                          <a:effectLst/>
                          <a:latin typeface="Helvetica Neue"/>
                        </a:rPr>
                        <a:t>을 중심으로 동일하게 분포</a:t>
                      </a:r>
                      <a:r>
                        <a:rPr lang="en-US" altLang="ko-KR" sz="1200" dirty="0">
                          <a:effectLst/>
                          <a:latin typeface="Helvetica Neue"/>
                        </a:rPr>
                        <a:t>.</a:t>
                      </a:r>
                      <a:r>
                        <a:rPr lang="ko-KR" altLang="en-US" sz="1200" dirty="0">
                          <a:effectLst/>
                          <a:latin typeface="Helvetica Neue"/>
                        </a:rPr>
                        <a:t>모든 정규분포의 분산은 동일해야 함</a:t>
                      </a:r>
                      <a:r>
                        <a:rPr lang="en-US" altLang="ko-KR" sz="1200" dirty="0">
                          <a:effectLst/>
                          <a:latin typeface="Helvetica Neue"/>
                        </a:rPr>
                        <a:t>.</a:t>
                      </a:r>
                      <a:br>
                        <a:rPr lang="ko-KR" altLang="en-US" sz="1200" dirty="0">
                          <a:effectLst/>
                          <a:latin typeface="Helvetica Neue"/>
                        </a:rPr>
                      </a:br>
                      <a:r>
                        <a:rPr lang="en-US" altLang="ko-KR" sz="1200" b="1" dirty="0">
                          <a:effectLst/>
                          <a:latin typeface="inherit"/>
                        </a:rPr>
                        <a:t>3.</a:t>
                      </a:r>
                      <a:r>
                        <a:rPr lang="ko-KR" altLang="en-US" sz="1200" dirty="0">
                          <a:effectLst/>
                          <a:latin typeface="Helvetica Neue"/>
                        </a:rPr>
                        <a:t> 선형성 </a:t>
                      </a:r>
                      <a:r>
                        <a:rPr lang="en-US" altLang="ko-KR" sz="1200" dirty="0">
                          <a:effectLst/>
                          <a:latin typeface="Helvetica Neue"/>
                        </a:rPr>
                        <a:t>: </a:t>
                      </a:r>
                      <a:r>
                        <a:rPr lang="ko-KR" altLang="en-US" sz="1200" dirty="0">
                          <a:effectLst/>
                          <a:latin typeface="Helvetica Neue"/>
                        </a:rPr>
                        <a:t>독립변수의 변화에 대한 종속변수 값의 변화가 일정해야 함</a:t>
                      </a:r>
                      <a:r>
                        <a:rPr lang="en-US" altLang="ko-KR" sz="1200" dirty="0">
                          <a:effectLst/>
                          <a:latin typeface="Helvetica Neue"/>
                        </a:rPr>
                        <a:t>. (</a:t>
                      </a:r>
                      <a:r>
                        <a:rPr lang="ko-KR" altLang="en-US" sz="1200" dirty="0" err="1">
                          <a:effectLst/>
                          <a:latin typeface="Helvetica Neue"/>
                        </a:rPr>
                        <a:t>위배시</a:t>
                      </a:r>
                      <a:r>
                        <a:rPr lang="en-US" altLang="ko-KR" sz="1200" dirty="0">
                          <a:effectLst/>
                          <a:latin typeface="Helvetica Neue"/>
                        </a:rPr>
                        <a:t>:</a:t>
                      </a:r>
                      <a:r>
                        <a:rPr lang="ko-KR" altLang="en-US" sz="1200" dirty="0">
                          <a:effectLst/>
                          <a:latin typeface="Helvetica Neue"/>
                        </a:rPr>
                        <a:t>비선형회귀분석으로</a:t>
                      </a:r>
                      <a:r>
                        <a:rPr lang="en-US" altLang="ko-KR" sz="1200" dirty="0">
                          <a:effectLst/>
                          <a:latin typeface="Helvetica Neue"/>
                        </a:rPr>
                        <a:t>)</a:t>
                      </a:r>
                      <a:br>
                        <a:rPr lang="ko-KR" altLang="en-US" sz="1200" dirty="0">
                          <a:effectLst/>
                          <a:latin typeface="Helvetica Neue"/>
                        </a:rPr>
                      </a:br>
                      <a:r>
                        <a:rPr lang="en-US" altLang="ko-KR" sz="1200" b="1" dirty="0">
                          <a:effectLst/>
                          <a:latin typeface="inherit"/>
                        </a:rPr>
                        <a:t>4.</a:t>
                      </a:r>
                      <a:r>
                        <a:rPr lang="ko-KR" altLang="en-US" sz="1200" dirty="0">
                          <a:effectLst/>
                          <a:latin typeface="Helvetica Neue"/>
                        </a:rPr>
                        <a:t> 독립성 </a:t>
                      </a:r>
                      <a:r>
                        <a:rPr lang="en-US" altLang="ko-KR" sz="1200" dirty="0">
                          <a:effectLst/>
                          <a:latin typeface="Helvetica Neue"/>
                        </a:rPr>
                        <a:t>: </a:t>
                      </a:r>
                      <a:r>
                        <a:rPr lang="ko-KR" altLang="en-US" sz="1200" dirty="0" err="1">
                          <a:effectLst/>
                          <a:latin typeface="Helvetica Neue"/>
                        </a:rPr>
                        <a:t>독립변수들간의</a:t>
                      </a:r>
                      <a:r>
                        <a:rPr lang="ko-KR" altLang="en-US" sz="1200" dirty="0">
                          <a:effectLst/>
                          <a:latin typeface="Helvetica Neue"/>
                        </a:rPr>
                        <a:t> </a:t>
                      </a:r>
                      <a:r>
                        <a:rPr lang="ko-KR" altLang="en-US" sz="1200" dirty="0" err="1">
                          <a:effectLst/>
                          <a:latin typeface="Helvetica Neue"/>
                        </a:rPr>
                        <a:t>다중공선성이</a:t>
                      </a:r>
                      <a:r>
                        <a:rPr lang="ko-KR" altLang="en-US" sz="1200" dirty="0">
                          <a:effectLst/>
                          <a:latin typeface="Helvetica Neue"/>
                        </a:rPr>
                        <a:t> 없어야 함</a:t>
                      </a:r>
                      <a:endParaRPr lang="en-US" altLang="ko-KR" sz="1200" dirty="0">
                        <a:effectLst/>
                        <a:latin typeface="Helvetica Neue"/>
                      </a:endParaRPr>
                    </a:p>
                    <a:p>
                      <a:pPr algn="l">
                        <a:lnSpc>
                          <a:spcPct val="150000"/>
                        </a:lnSpc>
                      </a:pPr>
                      <a:r>
                        <a:rPr lang="ko-KR" altLang="en-US" sz="1200" dirty="0" err="1">
                          <a:effectLst/>
                          <a:latin typeface="Helvetica Neue"/>
                        </a:rPr>
                        <a:t>독립변수간에</a:t>
                      </a:r>
                      <a:r>
                        <a:rPr lang="ko-KR" altLang="en-US" sz="1200" dirty="0">
                          <a:effectLst/>
                          <a:latin typeface="Helvetica Neue"/>
                        </a:rPr>
                        <a:t> 관련이 없어야 한다</a:t>
                      </a:r>
                      <a:r>
                        <a:rPr lang="en-US" altLang="ko-KR" sz="1200" dirty="0">
                          <a:effectLst/>
                          <a:latin typeface="Helvetica Neue"/>
                        </a:rPr>
                        <a:t>(</a:t>
                      </a:r>
                      <a:r>
                        <a:rPr lang="ko-KR" altLang="en-US" sz="1200" dirty="0" err="1">
                          <a:effectLst/>
                          <a:latin typeface="Helvetica Neue"/>
                        </a:rPr>
                        <a:t>다중공선성</a:t>
                      </a:r>
                      <a:r>
                        <a:rPr lang="ko-KR" altLang="en-US" sz="1200" dirty="0">
                          <a:effectLst/>
                          <a:latin typeface="Helvetica Neue"/>
                        </a:rPr>
                        <a:t> 문제와 연결</a:t>
                      </a:r>
                      <a:r>
                        <a:rPr lang="en-US" altLang="ko-KR" sz="1200" dirty="0">
                          <a:effectLst/>
                          <a:latin typeface="Helvetica Neue"/>
                        </a:rPr>
                        <a:t>)</a:t>
                      </a:r>
                      <a:endParaRPr lang="ko-KR" altLang="en-US" sz="1200" dirty="0">
                        <a:effectLst/>
                        <a:latin typeface="Helvetica Neue"/>
                      </a:endParaRPr>
                    </a:p>
                  </a:txBody>
                  <a:tcPr marL="95250" marR="95250" marT="95250" marB="95250" anchor="ctr">
                    <a:lnL w="9525" cap="flat" cmpd="sng" algn="ctr">
                      <a:solidFill>
                        <a:srgbClr val="D2D2D2"/>
                      </a:solidFill>
                      <a:prstDash val="solid"/>
                      <a:round/>
                      <a:headEnd type="none" w="med" len="med"/>
                      <a:tailEnd type="none" w="med" len="med"/>
                    </a:lnL>
                    <a:lnR w="9525" cap="flat" cmpd="sng" algn="ctr">
                      <a:solidFill>
                        <a:srgbClr val="D2D2D2"/>
                      </a:solidFill>
                      <a:prstDash val="solid"/>
                      <a:round/>
                      <a:headEnd type="none" w="med" len="med"/>
                      <a:tailEnd type="none" w="med" len="med"/>
                    </a:lnR>
                    <a:lnT w="9525" cap="flat" cmpd="sng" algn="ctr">
                      <a:solidFill>
                        <a:srgbClr val="D2D2D2"/>
                      </a:solidFill>
                      <a:prstDash val="solid"/>
                      <a:round/>
                      <a:headEnd type="none" w="med" len="med"/>
                      <a:tailEnd type="none" w="med" len="med"/>
                    </a:lnT>
                    <a:lnB w="9525" cap="flat" cmpd="sng" algn="ctr">
                      <a:solidFill>
                        <a:srgbClr val="D2D2D2"/>
                      </a:solidFill>
                      <a:prstDash val="solid"/>
                      <a:round/>
                      <a:headEnd type="none" w="med" len="med"/>
                      <a:tailEnd type="none" w="med" len="med"/>
                    </a:lnB>
                    <a:solidFill>
                      <a:srgbClr val="FFFFFF"/>
                    </a:solidFill>
                  </a:tcPr>
                </a:tc>
                <a:extLst>
                  <a:ext uri="{0D108BD9-81ED-4DB2-BD59-A6C34878D82A}">
                    <a16:rowId xmlns:a16="http://schemas.microsoft.com/office/drawing/2014/main" val="2546700725"/>
                  </a:ext>
                </a:extLst>
              </a:tr>
            </a:tbl>
          </a:graphicData>
        </a:graphic>
      </p:graphicFrame>
      <p:sp>
        <p:nvSpPr>
          <p:cNvPr id="19" name="TextBox 18">
            <a:extLst>
              <a:ext uri="{FF2B5EF4-FFF2-40B4-BE49-F238E27FC236}">
                <a16:creationId xmlns:a16="http://schemas.microsoft.com/office/drawing/2014/main" id="{40A2B8CF-A844-4910-98C6-F8E35E1A3869}"/>
              </a:ext>
            </a:extLst>
          </p:cNvPr>
          <p:cNvSpPr txBox="1"/>
          <p:nvPr/>
        </p:nvSpPr>
        <p:spPr>
          <a:xfrm>
            <a:off x="425214" y="4307796"/>
            <a:ext cx="978434" cy="307777"/>
          </a:xfrm>
          <a:prstGeom prst="rect">
            <a:avLst/>
          </a:prstGeom>
          <a:solidFill>
            <a:schemeClr val="accent5">
              <a:lumMod val="20000"/>
              <a:lumOff val="80000"/>
            </a:schemeClr>
          </a:solidFill>
        </p:spPr>
        <p:txBody>
          <a:bodyPr wrap="square" rtlCol="0">
            <a:spAutoFit/>
          </a:bodyPr>
          <a:lstStyle/>
          <a:p>
            <a:r>
              <a:rPr lang="en-US" altLang="ko-KR" sz="1400" dirty="0"/>
              <a:t>2. </a:t>
            </a:r>
            <a:r>
              <a:rPr lang="ko-KR" altLang="en-US" sz="1400" dirty="0"/>
              <a:t>가정</a:t>
            </a:r>
            <a:endParaRPr lang="ko-KR" altLang="en-US" dirty="0"/>
          </a:p>
        </p:txBody>
      </p:sp>
      <p:sp>
        <p:nvSpPr>
          <p:cNvPr id="9" name="바닥글 개체 틀 8">
            <a:extLst>
              <a:ext uri="{FF2B5EF4-FFF2-40B4-BE49-F238E27FC236}">
                <a16:creationId xmlns:a16="http://schemas.microsoft.com/office/drawing/2014/main" id="{A9B650C8-98F4-4DEF-80D3-88706BE9B2EB}"/>
              </a:ext>
            </a:extLst>
          </p:cNvPr>
          <p:cNvSpPr>
            <a:spLocks noGrp="1"/>
          </p:cNvSpPr>
          <p:nvPr>
            <p:ph type="ftr" sz="quarter" idx="11"/>
          </p:nvPr>
        </p:nvSpPr>
        <p:spPr/>
        <p:txBody>
          <a:bodyPr/>
          <a:lstStyle/>
          <a:p>
            <a:r>
              <a:rPr lang="en-US" altLang="ko-KR"/>
              <a:t>UBION PBL- FBA</a:t>
            </a:r>
            <a:endParaRPr lang="ko-KR" altLang="en-US"/>
          </a:p>
        </p:txBody>
      </p:sp>
      <p:sp>
        <p:nvSpPr>
          <p:cNvPr id="10" name="슬라이드 번호 개체 틀 9">
            <a:extLst>
              <a:ext uri="{FF2B5EF4-FFF2-40B4-BE49-F238E27FC236}">
                <a16:creationId xmlns:a16="http://schemas.microsoft.com/office/drawing/2014/main" id="{5BC18E17-CBB5-4EA8-8C85-BAEA5088215E}"/>
              </a:ext>
            </a:extLst>
          </p:cNvPr>
          <p:cNvSpPr>
            <a:spLocks noGrp="1"/>
          </p:cNvSpPr>
          <p:nvPr>
            <p:ph type="sldNum" sz="quarter" idx="12"/>
          </p:nvPr>
        </p:nvSpPr>
        <p:spPr/>
        <p:txBody>
          <a:bodyPr/>
          <a:lstStyle/>
          <a:p>
            <a:fld id="{DE77BB65-F969-4654-BF30-45C70C1BE112}" type="slidenum">
              <a:rPr lang="ko-KR" altLang="en-US" smtClean="0"/>
              <a:pPr/>
              <a:t>77</a:t>
            </a:fld>
            <a:endParaRPr lang="ko-KR" altLang="en-US"/>
          </a:p>
        </p:txBody>
      </p:sp>
      <p:pic>
        <p:nvPicPr>
          <p:cNvPr id="7" name="그림 6">
            <a:extLst>
              <a:ext uri="{FF2B5EF4-FFF2-40B4-BE49-F238E27FC236}">
                <a16:creationId xmlns:a16="http://schemas.microsoft.com/office/drawing/2014/main" id="{59E4D9C0-5217-4386-B110-F4F31341DE54}"/>
              </a:ext>
            </a:extLst>
          </p:cNvPr>
          <p:cNvPicPr>
            <a:picLocks noChangeAspect="1"/>
          </p:cNvPicPr>
          <p:nvPr/>
        </p:nvPicPr>
        <p:blipFill>
          <a:blip r:embed="rId2"/>
          <a:stretch>
            <a:fillRect/>
          </a:stretch>
        </p:blipFill>
        <p:spPr>
          <a:xfrm>
            <a:off x="5743520" y="2134630"/>
            <a:ext cx="3072696" cy="1294370"/>
          </a:xfrm>
          <a:prstGeom prst="rect">
            <a:avLst/>
          </a:prstGeom>
          <a:ln>
            <a:solidFill>
              <a:schemeClr val="tx2">
                <a:lumMod val="60000"/>
                <a:lumOff val="40000"/>
              </a:schemeClr>
            </a:solidFill>
          </a:ln>
        </p:spPr>
      </p:pic>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C5F1C238-1768-4ECA-94ED-C086266C5328}"/>
                  </a:ext>
                </a:extLst>
              </p:cNvPr>
              <p:cNvSpPr/>
              <p:nvPr/>
            </p:nvSpPr>
            <p:spPr>
              <a:xfrm>
                <a:off x="321907" y="1099876"/>
                <a:ext cx="6299720" cy="367665"/>
              </a:xfrm>
              <a:prstGeom prst="rect">
                <a:avLst/>
              </a:prstGeom>
              <a:ln w="28575">
                <a:solidFill>
                  <a:schemeClr val="accent1">
                    <a:lumMod val="60000"/>
                    <a:lumOff val="40000"/>
                  </a:schemeClr>
                </a:solidFill>
              </a:ln>
            </p:spPr>
            <p:txBody>
              <a:bodyPr wrap="square">
                <a:spAutoFit/>
              </a:bodyPr>
              <a:lstStyle/>
              <a:p>
                <a:r>
                  <a:rPr lang="es-ES" altLang="ko-KR" sz="1600" dirty="0"/>
                  <a:t>y=</a:t>
                </a:r>
                <a:r>
                  <a:rPr lang="en-US" altLang="ko-KR" sz="1600" dirty="0"/>
                  <a:t>f(x) +</a:t>
                </a:r>
                <a:r>
                  <a:rPr lang="el-GR" altLang="ko-KR" sz="1600" dirty="0"/>
                  <a:t> ε</a:t>
                </a:r>
                <a:r>
                  <a:rPr lang="en-US" altLang="ko-KR" sz="1600" dirty="0"/>
                  <a:t>  = </a:t>
                </a:r>
                <a:r>
                  <a:rPr lang="es-ES" altLang="ko-KR" sz="1600" dirty="0"/>
                  <a:t> </a:t>
                </a:r>
                <a14:m>
                  <m:oMath xmlns:m="http://schemas.openxmlformats.org/officeDocument/2006/math">
                    <m:sSub>
                      <m:sSubPr>
                        <m:ctrlPr>
                          <a:rPr lang="es-ES" altLang="ko-KR" sz="1600" i="1" smtClean="0">
                            <a:latin typeface="Cambria Math" panose="02040503050406030204" pitchFamily="18" charset="0"/>
                          </a:rPr>
                        </m:ctrlPr>
                      </m:sSubPr>
                      <m:e>
                        <m:r>
                          <a:rPr lang="ko-KR" altLang="es-ES" sz="1600" i="1" smtClean="0">
                            <a:latin typeface="Cambria Math" panose="02040503050406030204" pitchFamily="18" charset="0"/>
                          </a:rPr>
                          <m:t>𝛽</m:t>
                        </m:r>
                      </m:e>
                      <m:sub>
                        <m:r>
                          <a:rPr lang="en-US" altLang="ko-KR" sz="1600" b="0" i="1" smtClean="0">
                            <a:latin typeface="Cambria Math" panose="02040503050406030204" pitchFamily="18" charset="0"/>
                          </a:rPr>
                          <m:t>0</m:t>
                        </m:r>
                      </m:sub>
                    </m:sSub>
                  </m:oMath>
                </a14:m>
                <a:r>
                  <a:rPr lang="es-ES" altLang="ko-KR" sz="1600" dirty="0"/>
                  <a:t> + </a:t>
                </a:r>
                <a14:m>
                  <m:oMath xmlns:m="http://schemas.openxmlformats.org/officeDocument/2006/math">
                    <m:sSub>
                      <m:sSubPr>
                        <m:ctrlPr>
                          <a:rPr lang="es-ES" altLang="ko-KR" sz="1600" i="1" smtClean="0">
                            <a:latin typeface="Cambria Math" panose="02040503050406030204" pitchFamily="18" charset="0"/>
                          </a:rPr>
                        </m:ctrlPr>
                      </m:sSubPr>
                      <m:e>
                        <m:r>
                          <a:rPr lang="ko-KR" altLang="es-ES" sz="1600" i="1" smtClean="0">
                            <a:latin typeface="Cambria Math" panose="02040503050406030204" pitchFamily="18" charset="0"/>
                          </a:rPr>
                          <m:t>𝛽</m:t>
                        </m:r>
                      </m:e>
                      <m:sub>
                        <m:r>
                          <a:rPr lang="en-US" altLang="ko-KR" sz="1600" b="0" i="1" smtClean="0">
                            <a:latin typeface="Cambria Math" panose="02040503050406030204" pitchFamily="18" charset="0"/>
                          </a:rPr>
                          <m:t>1</m:t>
                        </m:r>
                      </m:sub>
                    </m:sSub>
                    <m:sSub>
                      <m:sSubPr>
                        <m:ctrlPr>
                          <a:rPr lang="es-ES" altLang="ko-KR" sz="160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1</m:t>
                        </m:r>
                      </m:sub>
                    </m:sSub>
                  </m:oMath>
                </a14:m>
                <a:r>
                  <a:rPr lang="ko-KR" altLang="es-ES" sz="1600" dirty="0"/>
                  <a:t> </a:t>
                </a:r>
                <a:r>
                  <a:rPr lang="es-ES" altLang="ko-KR" sz="1600" dirty="0"/>
                  <a:t>+...... </a:t>
                </a:r>
                <a14:m>
                  <m:oMath xmlns:m="http://schemas.openxmlformats.org/officeDocument/2006/math">
                    <m:sSub>
                      <m:sSubPr>
                        <m:ctrlPr>
                          <a:rPr lang="en-US" altLang="ko-KR" sz="1600" i="1" dirty="0">
                            <a:latin typeface="Cambria Math" panose="02040503050406030204" pitchFamily="18" charset="0"/>
                          </a:rPr>
                        </m:ctrlPr>
                      </m:sSubPr>
                      <m:e>
                        <m:r>
                          <a:rPr lang="ko-KR" altLang="en-US" sz="1600" i="1" dirty="0">
                            <a:latin typeface="Cambria Math" panose="02040503050406030204" pitchFamily="18" charset="0"/>
                          </a:rPr>
                          <m:t>𝛽</m:t>
                        </m:r>
                      </m:e>
                      <m:sub>
                        <m:r>
                          <a:rPr lang="en-US" altLang="ko-KR" sz="1600" i="1" dirty="0">
                            <a:latin typeface="Cambria Math" panose="02040503050406030204" pitchFamily="18" charset="0"/>
                          </a:rPr>
                          <m:t>𝑝</m:t>
                        </m:r>
                      </m:sub>
                    </m:sSub>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𝑥</m:t>
                        </m:r>
                      </m:e>
                      <m:sub>
                        <m:r>
                          <a:rPr lang="en-US" altLang="ko-KR" sz="1600" i="1" dirty="0">
                            <a:latin typeface="Cambria Math" panose="02040503050406030204" pitchFamily="18" charset="0"/>
                          </a:rPr>
                          <m:t>𝑝</m:t>
                        </m:r>
                      </m:sub>
                    </m:sSub>
                  </m:oMath>
                </a14:m>
                <a:r>
                  <a:rPr lang="en-US" altLang="ko-KR" sz="1600" dirty="0"/>
                  <a:t> </a:t>
                </a:r>
                <a:r>
                  <a:rPr lang="es-ES" altLang="ko-KR" sz="1600" dirty="0"/>
                  <a:t>+  </a:t>
                </a:r>
                <a:r>
                  <a:rPr lang="el-GR" altLang="ko-KR" sz="1600" dirty="0"/>
                  <a:t>ε</a:t>
                </a:r>
                <a:r>
                  <a:rPr lang="en-US" altLang="ko-KR" sz="1600" dirty="0"/>
                  <a:t>  = </a:t>
                </a:r>
                <a14:m>
                  <m:oMath xmlns:m="http://schemas.openxmlformats.org/officeDocument/2006/math">
                    <m:sSub>
                      <m:sSubPr>
                        <m:ctrlPr>
                          <a:rPr lang="en-US" altLang="ko-KR" sz="1600" i="1" smtClean="0">
                            <a:latin typeface="Cambria Math" panose="02040503050406030204" pitchFamily="18" charset="0"/>
                          </a:rPr>
                        </m:ctrlPr>
                      </m:sSubPr>
                      <m:e>
                        <m:r>
                          <a:rPr lang="ko-KR" altLang="en-US" sz="1600" i="1" smtClean="0">
                            <a:latin typeface="Cambria Math" panose="02040503050406030204" pitchFamily="18" charset="0"/>
                          </a:rPr>
                          <m:t>𝛽</m:t>
                        </m:r>
                      </m:e>
                      <m:sub>
                        <m:r>
                          <a:rPr lang="en-US" altLang="ko-KR" sz="1600" b="0" i="1" smtClean="0">
                            <a:latin typeface="Cambria Math" panose="02040503050406030204" pitchFamily="18" charset="0"/>
                          </a:rPr>
                          <m:t>0</m:t>
                        </m:r>
                      </m:sub>
                    </m:sSub>
                  </m:oMath>
                </a14:m>
                <a:r>
                  <a:rPr lang="en-US" altLang="ko-KR" sz="1600" dirty="0"/>
                  <a:t> + </a:t>
                </a:r>
                <a14:m>
                  <m:oMath xmlns:m="http://schemas.openxmlformats.org/officeDocument/2006/math">
                    <m:nary>
                      <m:naryPr>
                        <m:chr m:val="∑"/>
                        <m:ctrlPr>
                          <a:rPr lang="en-US" altLang="ko-KR" sz="1600" i="1" smtClean="0">
                            <a:latin typeface="Cambria Math" panose="02040503050406030204" pitchFamily="18" charset="0"/>
                          </a:rPr>
                        </m:ctrlPr>
                      </m:naryPr>
                      <m:sub>
                        <m:r>
                          <m:rPr>
                            <m:brk m:alnAt="23"/>
                          </m:rPr>
                          <a:rPr lang="en-US" altLang="ko-KR" sz="1600" b="0" i="1" smtClean="0">
                            <a:latin typeface="Cambria Math" panose="02040503050406030204" pitchFamily="18" charset="0"/>
                          </a:rPr>
                          <m:t>𝑖</m:t>
                        </m:r>
                        <m:r>
                          <a:rPr lang="en-US" altLang="ko-KR" sz="1600" b="0" i="1" smtClean="0">
                            <a:latin typeface="Cambria Math" panose="02040503050406030204" pitchFamily="18" charset="0"/>
                          </a:rPr>
                          <m:t>=1</m:t>
                        </m:r>
                      </m:sub>
                      <m:sup>
                        <m:r>
                          <a:rPr lang="en-US" altLang="ko-KR" sz="1600" b="0" i="1" smtClean="0">
                            <a:latin typeface="Cambria Math" panose="02040503050406030204" pitchFamily="18" charset="0"/>
                          </a:rPr>
                          <m:t>𝑝</m:t>
                        </m:r>
                      </m:sup>
                      <m:e>
                        <m:sSub>
                          <m:sSubPr>
                            <m:ctrlPr>
                              <a:rPr lang="en-US" altLang="ko-KR" sz="1600" i="1" smtClean="0">
                                <a:latin typeface="Cambria Math" panose="02040503050406030204" pitchFamily="18" charset="0"/>
                              </a:rPr>
                            </m:ctrlPr>
                          </m:sSubPr>
                          <m:e>
                            <m:r>
                              <a:rPr lang="ko-KR" altLang="en-US" sz="1600" i="1" smtClean="0">
                                <a:latin typeface="Cambria Math" panose="02040503050406030204" pitchFamily="18" charset="0"/>
                              </a:rPr>
                              <m:t>𝛽</m:t>
                            </m:r>
                          </m:e>
                          <m:sub>
                            <m:r>
                              <a:rPr lang="en-US" altLang="ko-KR" sz="1600" b="0" i="1" smtClean="0">
                                <a:latin typeface="Cambria Math" panose="02040503050406030204" pitchFamily="18" charset="0"/>
                              </a:rPr>
                              <m:t>𝑖</m:t>
                            </m:r>
                          </m:sub>
                        </m:sSub>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𝑖</m:t>
                            </m:r>
                          </m:sub>
                        </m:sSub>
                        <m:r>
                          <a:rPr lang="en-US" altLang="ko-KR" sz="1600" b="0" i="1" smtClean="0">
                            <a:latin typeface="Cambria Math" panose="02040503050406030204" pitchFamily="18" charset="0"/>
                          </a:rPr>
                          <m:t> +</m:t>
                        </m:r>
                        <m:r>
                          <m:rPr>
                            <m:nor/>
                          </m:rPr>
                          <a:rPr lang="es-ES" altLang="ko-KR" sz="1600" dirty="0"/>
                          <m:t> </m:t>
                        </m:r>
                        <m:r>
                          <m:rPr>
                            <m:nor/>
                          </m:rPr>
                          <a:rPr lang="el-GR" altLang="ko-KR" sz="1600" dirty="0"/>
                          <m:t>ε</m:t>
                        </m:r>
                      </m:e>
                    </m:nary>
                  </m:oMath>
                </a14:m>
                <a:r>
                  <a:rPr lang="el-GR" altLang="ko-KR" sz="1600" dirty="0"/>
                  <a:t> </a:t>
                </a:r>
                <a:endParaRPr lang="ko-KR" altLang="en-US" sz="1600" dirty="0"/>
              </a:p>
            </p:txBody>
          </p:sp>
        </mc:Choice>
        <mc:Fallback xmlns="">
          <p:sp>
            <p:nvSpPr>
              <p:cNvPr id="14" name="직사각형 13">
                <a:extLst>
                  <a:ext uri="{FF2B5EF4-FFF2-40B4-BE49-F238E27FC236}">
                    <a16:creationId xmlns:a16="http://schemas.microsoft.com/office/drawing/2014/main" id="{C5F1C238-1768-4ECA-94ED-C086266C5328}"/>
                  </a:ext>
                </a:extLst>
              </p:cNvPr>
              <p:cNvSpPr>
                <a:spLocks noRot="1" noChangeAspect="1" noMove="1" noResize="1" noEditPoints="1" noAdjustHandles="1" noChangeArrowheads="1" noChangeShapeType="1" noTextEdit="1"/>
              </p:cNvSpPr>
              <p:nvPr/>
            </p:nvSpPr>
            <p:spPr>
              <a:xfrm>
                <a:off x="321907" y="1099876"/>
                <a:ext cx="6299720" cy="367665"/>
              </a:xfrm>
              <a:prstGeom prst="rect">
                <a:avLst/>
              </a:prstGeom>
              <a:blipFill>
                <a:blip r:embed="rId3"/>
                <a:stretch>
                  <a:fillRect l="-385" t="-84848" b="-134848"/>
                </a:stretch>
              </a:blipFill>
              <a:ln w="28575">
                <a:solidFill>
                  <a:schemeClr val="accent1">
                    <a:lumMod val="60000"/>
                    <a:lumOff val="40000"/>
                  </a:schemeClr>
                </a:solidFill>
              </a:ln>
            </p:spPr>
            <p:txBody>
              <a:bodyPr/>
              <a:lstStyle/>
              <a:p>
                <a:r>
                  <a:rPr lang="ko-KR" altLang="en-US">
                    <a:noFill/>
                  </a:rPr>
                  <a:t> </a:t>
                </a:r>
              </a:p>
            </p:txBody>
          </p:sp>
        </mc:Fallback>
      </mc:AlternateContent>
      <p:sp>
        <p:nvSpPr>
          <p:cNvPr id="6" name="직사각형 5">
            <a:extLst>
              <a:ext uri="{FF2B5EF4-FFF2-40B4-BE49-F238E27FC236}">
                <a16:creationId xmlns:a16="http://schemas.microsoft.com/office/drawing/2014/main" id="{55F57060-38F1-4B07-9FDA-D35C1C89D3FB}"/>
              </a:ext>
            </a:extLst>
          </p:cNvPr>
          <p:cNvSpPr/>
          <p:nvPr/>
        </p:nvSpPr>
        <p:spPr>
          <a:xfrm>
            <a:off x="314990" y="1497020"/>
            <a:ext cx="832279" cy="369332"/>
          </a:xfrm>
          <a:prstGeom prst="rect">
            <a:avLst/>
          </a:prstGeom>
          <a:solidFill>
            <a:schemeClr val="accent5">
              <a:lumMod val="20000"/>
              <a:lumOff val="80000"/>
            </a:schemeClr>
          </a:solidFill>
        </p:spPr>
        <p:txBody>
          <a:bodyPr wrap="none">
            <a:spAutoFit/>
          </a:bodyPr>
          <a:lstStyle/>
          <a:p>
            <a:pPr marL="228600" indent="-228600">
              <a:buAutoNum type="arabicPeriod"/>
            </a:pPr>
            <a:r>
              <a:rPr lang="ko-KR" altLang="en-US" sz="1400" dirty="0"/>
              <a:t>의미</a:t>
            </a:r>
            <a:r>
              <a:rPr lang="ko-KR" altLang="en-US" dirty="0"/>
              <a:t> </a:t>
            </a:r>
            <a:endParaRPr lang="en-US" altLang="ko-KR" dirty="0"/>
          </a:p>
        </p:txBody>
      </p:sp>
      <p:sp>
        <p:nvSpPr>
          <p:cNvPr id="15" name="TextBox 14">
            <a:extLst>
              <a:ext uri="{FF2B5EF4-FFF2-40B4-BE49-F238E27FC236}">
                <a16:creationId xmlns:a16="http://schemas.microsoft.com/office/drawing/2014/main" id="{7B607EB8-B429-4E95-AFEA-C94A4F04AC7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다중회귀분석</a:t>
            </a:r>
          </a:p>
        </p:txBody>
      </p:sp>
    </p:spTree>
    <p:extLst>
      <p:ext uri="{BB962C8B-B14F-4D97-AF65-F5344CB8AC3E}">
        <p14:creationId xmlns:p14="http://schemas.microsoft.com/office/powerpoint/2010/main" val="397701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3" name="TextBox 2">
            <a:extLst>
              <a:ext uri="{FF2B5EF4-FFF2-40B4-BE49-F238E27FC236}">
                <a16:creationId xmlns:a16="http://schemas.microsoft.com/office/drawing/2014/main" id="{63143BA3-6D6F-435D-8038-868135C16DA6}"/>
              </a:ext>
            </a:extLst>
          </p:cNvPr>
          <p:cNvSpPr txBox="1"/>
          <p:nvPr/>
        </p:nvSpPr>
        <p:spPr>
          <a:xfrm>
            <a:off x="2699792" y="335086"/>
            <a:ext cx="4176464" cy="369332"/>
          </a:xfrm>
          <a:prstGeom prst="rect">
            <a:avLst/>
          </a:prstGeom>
          <a:noFill/>
        </p:spPr>
        <p:txBody>
          <a:bodyPr wrap="square" rtlCol="0">
            <a:spAutoFit/>
          </a:bodyPr>
          <a:lstStyle/>
          <a:p>
            <a:r>
              <a:rPr lang="ko-KR" altLang="en-US" dirty="0"/>
              <a:t>다중 선형회귀분석 모형 검정</a:t>
            </a:r>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1658FCBF-AB8A-4E74-9F1D-8B289A09074C}"/>
                  </a:ext>
                </a:extLst>
              </p:cNvPr>
              <p:cNvSpPr/>
              <p:nvPr/>
            </p:nvSpPr>
            <p:spPr>
              <a:xfrm>
                <a:off x="616175" y="2145151"/>
                <a:ext cx="4636455" cy="276999"/>
              </a:xfrm>
              <a:prstGeom prst="rect">
                <a:avLst/>
              </a:prstGeom>
              <a:solidFill>
                <a:schemeClr val="accent3">
                  <a:lumMod val="20000"/>
                  <a:lumOff val="80000"/>
                </a:schemeClr>
              </a:solidFill>
            </p:spPr>
            <p:txBody>
              <a:bodyPr wrap="square">
                <a:spAutoFit/>
              </a:bodyPr>
              <a:lstStyle/>
              <a:p>
                <a:r>
                  <a:rPr lang="ko-KR" altLang="en-US" sz="1200" dirty="0">
                    <a:sym typeface="Wingdings" panose="05000000000000000000" pitchFamily="2" charset="2"/>
                  </a:rPr>
                  <a:t>가설검정</a:t>
                </a:r>
                <a:r>
                  <a:rPr lang="en-US" altLang="ko-KR" sz="1200" dirty="0">
                    <a:sym typeface="Wingdings" panose="05000000000000000000" pitchFamily="2" charset="2"/>
                  </a:rPr>
                  <a:t>(</a:t>
                </a:r>
                <a14:m>
                  <m:oMath xmlns:m="http://schemas.openxmlformats.org/officeDocument/2006/math">
                    <m:sSub>
                      <m:sSubPr>
                        <m:ctrlPr>
                          <a:rPr lang="en-US" altLang="ko-KR" sz="1200" i="1" smtClean="0">
                            <a:latin typeface="Cambria Math" panose="02040503050406030204" pitchFamily="18" charset="0"/>
                            <a:sym typeface="Wingdings" panose="05000000000000000000" pitchFamily="2" charset="2"/>
                          </a:rPr>
                        </m:ctrlPr>
                      </m:sSubPr>
                      <m:e>
                        <m:r>
                          <a:rPr lang="en-US" altLang="ko-KR" sz="1200" b="0" i="1" smtClean="0">
                            <a:latin typeface="Cambria Math" panose="02040503050406030204" pitchFamily="18" charset="0"/>
                            <a:sym typeface="Wingdings" panose="05000000000000000000" pitchFamily="2" charset="2"/>
                          </a:rPr>
                          <m:t>𝐻</m:t>
                        </m:r>
                      </m:e>
                      <m:sub>
                        <m:r>
                          <a:rPr lang="en-US" altLang="ko-KR" sz="1200" b="0" i="1" smtClean="0">
                            <a:latin typeface="Cambria Math" panose="02040503050406030204" pitchFamily="18" charset="0"/>
                            <a:sym typeface="Wingdings" panose="05000000000000000000" pitchFamily="2" charset="2"/>
                          </a:rPr>
                          <m:t>0</m:t>
                        </m:r>
                      </m:sub>
                    </m:sSub>
                  </m:oMath>
                </a14:m>
                <a:r>
                  <a:rPr lang="ko-KR" altLang="en-US" sz="1200" dirty="0">
                    <a:sym typeface="Wingdings" panose="05000000000000000000" pitchFamily="2" charset="2"/>
                  </a:rPr>
                  <a:t> </a:t>
                </a:r>
                <a:r>
                  <a:rPr lang="en-US" altLang="ko-KR" sz="1200" dirty="0">
                    <a:sym typeface="Wingdings" panose="05000000000000000000" pitchFamily="2" charset="2"/>
                  </a:rPr>
                  <a:t>, </a:t>
                </a:r>
                <a14:m>
                  <m:oMath xmlns:m="http://schemas.openxmlformats.org/officeDocument/2006/math">
                    <m:sSub>
                      <m:sSubPr>
                        <m:ctrlPr>
                          <a:rPr lang="en-US" altLang="ko-KR" sz="1200" i="1">
                            <a:latin typeface="Cambria Math" panose="02040503050406030204" pitchFamily="18" charset="0"/>
                            <a:sym typeface="Wingdings" panose="05000000000000000000" pitchFamily="2" charset="2"/>
                          </a:rPr>
                        </m:ctrlPr>
                      </m:sSubPr>
                      <m:e>
                        <m:r>
                          <a:rPr lang="en-US" altLang="ko-KR" sz="1200" i="1">
                            <a:latin typeface="Cambria Math" panose="02040503050406030204" pitchFamily="18" charset="0"/>
                            <a:sym typeface="Wingdings" panose="05000000000000000000" pitchFamily="2" charset="2"/>
                          </a:rPr>
                          <m:t>𝐻</m:t>
                        </m:r>
                      </m:e>
                      <m:sub>
                        <m:r>
                          <a:rPr lang="en-US" altLang="ko-KR" sz="1200" b="0" i="1" smtClean="0">
                            <a:latin typeface="Cambria Math" panose="02040503050406030204" pitchFamily="18" charset="0"/>
                            <a:sym typeface="Wingdings" panose="05000000000000000000" pitchFamily="2" charset="2"/>
                          </a:rPr>
                          <m:t>1</m:t>
                        </m:r>
                      </m:sub>
                    </m:sSub>
                  </m:oMath>
                </a14:m>
                <a:r>
                  <a:rPr lang="ko-KR" altLang="en-US" sz="1200" dirty="0">
                    <a:sym typeface="Wingdings" panose="05000000000000000000" pitchFamily="2" charset="2"/>
                  </a:rPr>
                  <a:t> </a:t>
                </a:r>
                <a:r>
                  <a:rPr lang="en-US" altLang="ko-KR" sz="1200" dirty="0">
                    <a:sym typeface="Wingdings" panose="05000000000000000000" pitchFamily="2" charset="2"/>
                  </a:rPr>
                  <a:t>),  </a:t>
                </a:r>
                <a:r>
                  <a:rPr lang="ko-KR" altLang="en-US" sz="1200" dirty="0">
                    <a:sym typeface="Wingdings" panose="05000000000000000000" pitchFamily="2" charset="2"/>
                  </a:rPr>
                  <a:t>회귀계수 </a:t>
                </a:r>
                <a:r>
                  <a:rPr lang="en-US" altLang="ko-KR" sz="1200" dirty="0">
                    <a:sym typeface="Wingdings" panose="05000000000000000000" pitchFamily="2" charset="2"/>
                  </a:rPr>
                  <a:t>t-value</a:t>
                </a:r>
                <a:r>
                  <a:rPr lang="ko-KR" altLang="en-US" sz="1200" dirty="0">
                    <a:sym typeface="Wingdings" panose="05000000000000000000" pitchFamily="2" charset="2"/>
                  </a:rPr>
                  <a:t> 확인</a:t>
                </a:r>
                <a:r>
                  <a:rPr lang="en-US" altLang="ko-KR" sz="1200" dirty="0">
                    <a:sym typeface="Wingdings" panose="05000000000000000000" pitchFamily="2" charset="2"/>
                  </a:rPr>
                  <a:t> , p-value</a:t>
                </a:r>
                <a:r>
                  <a:rPr lang="ko-KR" altLang="en-US" sz="1200" dirty="0">
                    <a:sym typeface="Wingdings" panose="05000000000000000000" pitchFamily="2" charset="2"/>
                  </a:rPr>
                  <a:t> 확인</a:t>
                </a:r>
                <a:r>
                  <a:rPr lang="en-US" altLang="ko-KR" sz="1200" dirty="0">
                    <a:sym typeface="Wingdings" panose="05000000000000000000" pitchFamily="2" charset="2"/>
                  </a:rPr>
                  <a:t>(</a:t>
                </a:r>
                <a:r>
                  <a:rPr lang="ko-KR" altLang="en-US" sz="1200" dirty="0">
                    <a:sym typeface="Wingdings" panose="05000000000000000000" pitchFamily="2" charset="2"/>
                  </a:rPr>
                  <a:t>유의수준</a:t>
                </a:r>
                <a:r>
                  <a:rPr lang="en-US" altLang="ko-KR" sz="1200" dirty="0">
                    <a:sym typeface="Wingdings" panose="05000000000000000000" pitchFamily="2" charset="2"/>
                  </a:rPr>
                  <a:t>) </a:t>
                </a:r>
              </a:p>
            </p:txBody>
          </p:sp>
        </mc:Choice>
        <mc:Fallback xmlns="">
          <p:sp>
            <p:nvSpPr>
              <p:cNvPr id="14" name="직사각형 13">
                <a:extLst>
                  <a:ext uri="{FF2B5EF4-FFF2-40B4-BE49-F238E27FC236}">
                    <a16:creationId xmlns:a16="http://schemas.microsoft.com/office/drawing/2014/main" id="{1658FCBF-AB8A-4E74-9F1D-8B289A09074C}"/>
                  </a:ext>
                </a:extLst>
              </p:cNvPr>
              <p:cNvSpPr>
                <a:spLocks noRot="1" noChangeAspect="1" noMove="1" noResize="1" noEditPoints="1" noAdjustHandles="1" noChangeArrowheads="1" noChangeShapeType="1" noTextEdit="1"/>
              </p:cNvSpPr>
              <p:nvPr/>
            </p:nvSpPr>
            <p:spPr>
              <a:xfrm>
                <a:off x="616175" y="2145151"/>
                <a:ext cx="4636455" cy="276999"/>
              </a:xfrm>
              <a:prstGeom prst="rect">
                <a:avLst/>
              </a:prstGeom>
              <a:blipFill>
                <a:blip r:embed="rId2"/>
                <a:stretch>
                  <a:fillRect t="-4444" b="-17778"/>
                </a:stretch>
              </a:blipFill>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id="{1EBB6CEE-F2FD-4021-BA04-48973B567573}"/>
              </a:ext>
            </a:extLst>
          </p:cNvPr>
          <p:cNvSpPr/>
          <p:nvPr/>
        </p:nvSpPr>
        <p:spPr>
          <a:xfrm>
            <a:off x="677608" y="3191313"/>
            <a:ext cx="1749051" cy="276999"/>
          </a:xfrm>
          <a:prstGeom prst="rect">
            <a:avLst/>
          </a:prstGeom>
          <a:solidFill>
            <a:schemeClr val="accent5">
              <a:lumMod val="20000"/>
              <a:lumOff val="80000"/>
            </a:schemeClr>
          </a:solidFill>
        </p:spPr>
        <p:txBody>
          <a:bodyPr wrap="square">
            <a:spAutoFit/>
          </a:bodyPr>
          <a:lstStyle/>
          <a:p>
            <a:r>
              <a:rPr lang="ko-KR" altLang="en-US" sz="1200" dirty="0" err="1"/>
              <a:t>검정통계량</a:t>
            </a:r>
            <a:r>
              <a:rPr lang="ko-KR" altLang="en-US" sz="1200" dirty="0"/>
              <a:t> </a:t>
            </a:r>
            <a:r>
              <a:rPr lang="en-US" altLang="ko-KR" sz="1200" dirty="0"/>
              <a:t> t-value</a:t>
            </a:r>
          </a:p>
        </p:txBody>
      </p:sp>
      <p:sp>
        <p:nvSpPr>
          <p:cNvPr id="20" name="직사각형 19">
            <a:extLst>
              <a:ext uri="{FF2B5EF4-FFF2-40B4-BE49-F238E27FC236}">
                <a16:creationId xmlns:a16="http://schemas.microsoft.com/office/drawing/2014/main" id="{4D14893F-0B44-4611-AEC8-194B5DDBAC23}"/>
              </a:ext>
            </a:extLst>
          </p:cNvPr>
          <p:cNvSpPr/>
          <p:nvPr/>
        </p:nvSpPr>
        <p:spPr>
          <a:xfrm>
            <a:off x="634140" y="4762234"/>
            <a:ext cx="1749051" cy="307777"/>
          </a:xfrm>
          <a:prstGeom prst="rect">
            <a:avLst/>
          </a:prstGeom>
          <a:solidFill>
            <a:schemeClr val="accent5">
              <a:lumMod val="20000"/>
              <a:lumOff val="80000"/>
            </a:schemeClr>
          </a:solidFill>
        </p:spPr>
        <p:txBody>
          <a:bodyPr wrap="square">
            <a:spAutoFit/>
          </a:bodyPr>
          <a:lstStyle/>
          <a:p>
            <a:r>
              <a:rPr lang="en-US" altLang="ko-KR" sz="1400" dirty="0"/>
              <a:t>p-value</a:t>
            </a:r>
            <a:endParaRPr lang="ko-KR" altLang="en-US" sz="1400" dirty="0"/>
          </a:p>
        </p:txBody>
      </p:sp>
      <p:sp>
        <p:nvSpPr>
          <p:cNvPr id="6" name="바닥글 개체 틀 5">
            <a:extLst>
              <a:ext uri="{FF2B5EF4-FFF2-40B4-BE49-F238E27FC236}">
                <a16:creationId xmlns:a16="http://schemas.microsoft.com/office/drawing/2014/main" id="{FA3B75A0-B03B-4363-948A-26B6D090A6DB}"/>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9F950E63-F6C8-4DE5-B344-D5720E9DEE20}"/>
              </a:ext>
            </a:extLst>
          </p:cNvPr>
          <p:cNvSpPr>
            <a:spLocks noGrp="1"/>
          </p:cNvSpPr>
          <p:nvPr>
            <p:ph type="sldNum" sz="quarter" idx="12"/>
          </p:nvPr>
        </p:nvSpPr>
        <p:spPr/>
        <p:txBody>
          <a:bodyPr/>
          <a:lstStyle/>
          <a:p>
            <a:fld id="{DE77BB65-F969-4654-BF30-45C70C1BE112}" type="slidenum">
              <a:rPr lang="ko-KR" altLang="en-US" smtClean="0"/>
              <a:pPr/>
              <a:t>78</a:t>
            </a:fld>
            <a:endParaRPr lang="ko-KR" altLang="en-US"/>
          </a:p>
        </p:txBody>
      </p:sp>
      <p:sp>
        <p:nvSpPr>
          <p:cNvPr id="23" name="직사각형 22">
            <a:extLst>
              <a:ext uri="{FF2B5EF4-FFF2-40B4-BE49-F238E27FC236}">
                <a16:creationId xmlns:a16="http://schemas.microsoft.com/office/drawing/2014/main" id="{9148C359-BCD8-4402-87D3-E006D6C22CB4}"/>
              </a:ext>
            </a:extLst>
          </p:cNvPr>
          <p:cNvSpPr/>
          <p:nvPr/>
        </p:nvSpPr>
        <p:spPr>
          <a:xfrm>
            <a:off x="544902" y="987825"/>
            <a:ext cx="8275570" cy="572593"/>
          </a:xfrm>
          <a:prstGeom prst="rect">
            <a:avLst/>
          </a:prstGeom>
          <a:solidFill>
            <a:schemeClr val="bg1"/>
          </a:solidFill>
          <a:ln>
            <a:solidFill>
              <a:schemeClr val="accent1"/>
            </a:solidFill>
          </a:ln>
        </p:spPr>
        <p:txBody>
          <a:bodyPr wrap="square">
            <a:spAutoFit/>
          </a:bodyPr>
          <a:lstStyle/>
          <a:p>
            <a:pPr>
              <a:lnSpc>
                <a:spcPct val="150000"/>
              </a:lnSpc>
            </a:pPr>
            <a:r>
              <a:rPr lang="ko-KR" altLang="en-US" sz="1100" dirty="0">
                <a:solidFill>
                  <a:srgbClr val="333333"/>
                </a:solidFill>
                <a:latin typeface="Spoqa Han Sans"/>
              </a:rPr>
              <a:t>     </a:t>
            </a:r>
            <a:r>
              <a:rPr lang="en-US" altLang="ko-KR" sz="1100" dirty="0">
                <a:solidFill>
                  <a:srgbClr val="333333"/>
                </a:solidFill>
                <a:latin typeface="Spoqa Han Sans"/>
              </a:rPr>
              <a:t>• </a:t>
            </a:r>
            <a:r>
              <a:rPr lang="ko-KR" altLang="en-US" sz="1100" dirty="0">
                <a:solidFill>
                  <a:srgbClr val="333333"/>
                </a:solidFill>
                <a:latin typeface="Spoqa Han Sans"/>
              </a:rPr>
              <a:t>단순선형회귀분석 </a:t>
            </a:r>
            <a:r>
              <a:rPr lang="en-US" altLang="ko-KR" sz="1100" dirty="0">
                <a:solidFill>
                  <a:srgbClr val="333333"/>
                </a:solidFill>
                <a:latin typeface="Spoqa Han Sans"/>
              </a:rPr>
              <a:t>: </a:t>
            </a:r>
            <a:r>
              <a:rPr lang="ko-KR" altLang="en-US" sz="1100" dirty="0">
                <a:solidFill>
                  <a:srgbClr val="333333"/>
                </a:solidFill>
                <a:latin typeface="Spoqa Han Sans"/>
              </a:rPr>
              <a:t>입력변수</a:t>
            </a:r>
            <a:r>
              <a:rPr lang="en-US" altLang="ko-KR" sz="1100" dirty="0">
                <a:solidFill>
                  <a:srgbClr val="333333"/>
                </a:solidFill>
                <a:latin typeface="Spoqa Han Sans"/>
              </a:rPr>
              <a:t>(x)</a:t>
            </a:r>
            <a:r>
              <a:rPr lang="ko-KR" altLang="en-US" sz="1100" dirty="0">
                <a:solidFill>
                  <a:srgbClr val="333333"/>
                </a:solidFill>
                <a:latin typeface="Spoqa Han Sans"/>
              </a:rPr>
              <a:t>와 출력변수</a:t>
            </a:r>
            <a:r>
              <a:rPr lang="en-US" altLang="ko-KR" sz="1100" dirty="0">
                <a:solidFill>
                  <a:srgbClr val="333333"/>
                </a:solidFill>
                <a:latin typeface="Spoqa Han Sans"/>
              </a:rPr>
              <a:t>(y)</a:t>
            </a:r>
            <a:r>
              <a:rPr lang="ko-KR" altLang="en-US" sz="1100" dirty="0">
                <a:solidFill>
                  <a:srgbClr val="333333"/>
                </a:solidFill>
                <a:latin typeface="Spoqa Han Sans"/>
              </a:rPr>
              <a:t>간의 </a:t>
            </a:r>
            <a:r>
              <a:rPr lang="ko-KR" altLang="en-US" sz="1100" u="sng" dirty="0">
                <a:solidFill>
                  <a:srgbClr val="333333"/>
                </a:solidFill>
                <a:highlight>
                  <a:srgbClr val="FFFF00"/>
                </a:highlight>
                <a:latin typeface="Spoqa Han Sans"/>
              </a:rPr>
              <a:t>선형성을 점검하기 위해 </a:t>
            </a:r>
            <a:r>
              <a:rPr lang="ko-KR" altLang="en-US" sz="1100" dirty="0" err="1">
                <a:solidFill>
                  <a:srgbClr val="333333"/>
                </a:solidFill>
                <a:highlight>
                  <a:srgbClr val="FFFF00"/>
                </a:highlight>
                <a:latin typeface="Spoqa Han Sans"/>
              </a:rPr>
              <a:t>산점도로</a:t>
            </a:r>
            <a:r>
              <a:rPr lang="ko-KR" altLang="en-US" sz="1100" dirty="0">
                <a:solidFill>
                  <a:srgbClr val="333333"/>
                </a:solidFill>
                <a:highlight>
                  <a:srgbClr val="FFFF00"/>
                </a:highlight>
                <a:latin typeface="Spoqa Han Sans"/>
              </a:rPr>
              <a:t> 확인 </a:t>
            </a:r>
            <a:r>
              <a:rPr lang="en-US" altLang="ko-KR" sz="1100" dirty="0">
                <a:solidFill>
                  <a:srgbClr val="333333"/>
                </a:solidFill>
                <a:highlight>
                  <a:srgbClr val="FFFF00"/>
                </a:highlight>
                <a:latin typeface="Spoqa Han Sans"/>
              </a:rPr>
              <a:t>(</a:t>
            </a:r>
            <a:r>
              <a:rPr lang="ko-KR" altLang="en-US" sz="1100" dirty="0">
                <a:solidFill>
                  <a:srgbClr val="333333"/>
                </a:solidFill>
                <a:highlight>
                  <a:srgbClr val="FFFF00"/>
                </a:highlight>
                <a:latin typeface="Spoqa Han Sans"/>
              </a:rPr>
              <a:t>직선관계만 분석 가능하므로</a:t>
            </a:r>
            <a:r>
              <a:rPr lang="en-US" altLang="ko-KR" sz="1100" dirty="0">
                <a:solidFill>
                  <a:srgbClr val="333333"/>
                </a:solidFill>
                <a:highlight>
                  <a:srgbClr val="FFFF00"/>
                </a:highlight>
                <a:latin typeface="Spoqa Han Sans"/>
              </a:rPr>
              <a:t>)</a:t>
            </a:r>
            <a:endParaRPr lang="ko-KR" altLang="en-US" sz="1100" dirty="0">
              <a:solidFill>
                <a:srgbClr val="555555"/>
              </a:solidFill>
              <a:highlight>
                <a:srgbClr val="FFFF00"/>
              </a:highlight>
              <a:latin typeface="Spoqa Han Sans"/>
            </a:endParaRPr>
          </a:p>
          <a:p>
            <a:pPr>
              <a:lnSpc>
                <a:spcPct val="150000"/>
              </a:lnSpc>
            </a:pPr>
            <a:r>
              <a:rPr lang="ko-KR" altLang="en-US" sz="1100" dirty="0">
                <a:solidFill>
                  <a:srgbClr val="333333"/>
                </a:solidFill>
                <a:latin typeface="Spoqa Han Sans"/>
              </a:rPr>
              <a:t>     </a:t>
            </a:r>
            <a:r>
              <a:rPr lang="en-US" altLang="ko-KR" sz="1100" dirty="0">
                <a:solidFill>
                  <a:srgbClr val="333333"/>
                </a:solidFill>
                <a:latin typeface="Spoqa Han Sans"/>
              </a:rPr>
              <a:t>• </a:t>
            </a:r>
            <a:r>
              <a:rPr lang="ko-KR" altLang="en-US" sz="1100" dirty="0">
                <a:solidFill>
                  <a:srgbClr val="333333"/>
                </a:solidFill>
                <a:latin typeface="Spoqa Han Sans"/>
              </a:rPr>
              <a:t>다중선형회귀분석 </a:t>
            </a:r>
            <a:r>
              <a:rPr lang="en-US" altLang="ko-KR" sz="1100" dirty="0">
                <a:solidFill>
                  <a:srgbClr val="333333"/>
                </a:solidFill>
                <a:latin typeface="Spoqa Han Sans"/>
              </a:rPr>
              <a:t>: </a:t>
            </a:r>
            <a:r>
              <a:rPr lang="ko-KR" altLang="en-US" sz="1100" dirty="0">
                <a:solidFill>
                  <a:srgbClr val="333333"/>
                </a:solidFill>
                <a:latin typeface="Spoqa Han Sans"/>
              </a:rPr>
              <a:t>회귀분석의 가정 </a:t>
            </a:r>
            <a:r>
              <a:rPr lang="en-US" altLang="ko-KR" sz="1100" dirty="0">
                <a:solidFill>
                  <a:srgbClr val="333333"/>
                </a:solidFill>
                <a:latin typeface="Spoqa Han Sans"/>
              </a:rPr>
              <a:t>4</a:t>
            </a:r>
            <a:r>
              <a:rPr lang="ko-KR" altLang="en-US" sz="1100" dirty="0">
                <a:solidFill>
                  <a:srgbClr val="333333"/>
                </a:solidFill>
                <a:latin typeface="Spoqa Han Sans"/>
              </a:rPr>
              <a:t>가지 모두 만족하는지 확인</a:t>
            </a:r>
            <a:endParaRPr lang="ko-KR" altLang="en-US" sz="1100" i="0" dirty="0">
              <a:solidFill>
                <a:srgbClr val="555555"/>
              </a:solidFill>
              <a:effectLst/>
              <a:latin typeface="Spoqa Han Sans"/>
            </a:endParaRPr>
          </a:p>
        </p:txBody>
      </p:sp>
      <mc:AlternateContent xmlns:mc="http://schemas.openxmlformats.org/markup-compatibility/2006" xmlns:a14="http://schemas.microsoft.com/office/drawing/2010/main">
        <mc:Choice Requires="a14">
          <p:sp>
            <p:nvSpPr>
              <p:cNvPr id="24" name="직사각형 23">
                <a:extLst>
                  <a:ext uri="{FF2B5EF4-FFF2-40B4-BE49-F238E27FC236}">
                    <a16:creationId xmlns:a16="http://schemas.microsoft.com/office/drawing/2014/main" id="{C070C558-1158-495D-AB10-DE152C63F21E}"/>
                  </a:ext>
                </a:extLst>
              </p:cNvPr>
              <p:cNvSpPr/>
              <p:nvPr/>
            </p:nvSpPr>
            <p:spPr>
              <a:xfrm>
                <a:off x="643735" y="2572699"/>
                <a:ext cx="5340942" cy="479490"/>
              </a:xfrm>
              <a:prstGeom prst="rect">
                <a:avLst/>
              </a:prstGeom>
              <a:ln w="9525">
                <a:solidFill>
                  <a:schemeClr val="accent1"/>
                </a:solidFill>
              </a:ln>
            </p:spPr>
            <p:txBody>
              <a:bodyPr wrap="square">
                <a:spAutoFit/>
              </a:bodyPr>
              <a:lstStyle/>
              <a:p>
                <a:pPr marL="285750" indent="-285750">
                  <a:buFont typeface="Wingdings" panose="05000000000000000000" pitchFamily="2" charset="2"/>
                  <a:buChar char="§"/>
                </a:pPr>
                <a:r>
                  <a:rPr lang="ko-KR" altLang="en-US" sz="1200" b="1" dirty="0"/>
                  <a:t>귀무가설</a:t>
                </a:r>
                <a:r>
                  <a:rPr lang="ko-KR" altLang="en-US" sz="1200" dirty="0"/>
                  <a:t> </a:t>
                </a:r>
                <a:r>
                  <a:rPr lang="en-US" altLang="ko-KR" sz="1200" dirty="0"/>
                  <a:t>( </a:t>
                </a: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𝐻</m:t>
                        </m:r>
                      </m:e>
                      <m:sub>
                        <m:r>
                          <a:rPr lang="en-US" altLang="ko-KR" sz="1200" b="0" i="1" smtClean="0">
                            <a:latin typeface="Cambria Math" panose="02040503050406030204" pitchFamily="18" charset="0"/>
                          </a:rPr>
                          <m:t>0</m:t>
                        </m:r>
                      </m:sub>
                    </m:sSub>
                  </m:oMath>
                </a14:m>
                <a:r>
                  <a:rPr lang="en-US" altLang="ko-KR" sz="1200" dirty="0"/>
                  <a:t>) : </a:t>
                </a:r>
                <a14:m>
                  <m:oMath xmlns:m="http://schemas.openxmlformats.org/officeDocument/2006/math">
                    <m:sSub>
                      <m:sSubPr>
                        <m:ctrlPr>
                          <a:rPr lang="en-US" altLang="ko-KR" sz="1200" i="1" smtClean="0">
                            <a:latin typeface="Cambria Math" panose="02040503050406030204" pitchFamily="18" charset="0"/>
                          </a:rPr>
                        </m:ctrlPr>
                      </m:sSubPr>
                      <m:e>
                        <m:r>
                          <a:rPr lang="ko-KR" altLang="en-US" sz="1200" i="1" smtClean="0">
                            <a:latin typeface="Cambria Math" panose="02040503050406030204" pitchFamily="18" charset="0"/>
                          </a:rPr>
                          <m:t>𝛽</m:t>
                        </m:r>
                      </m:e>
                      <m:sub>
                        <m:r>
                          <a:rPr lang="en-US" altLang="ko-KR" sz="1200" b="0" i="1" smtClean="0">
                            <a:latin typeface="Cambria Math" panose="02040503050406030204" pitchFamily="18" charset="0"/>
                          </a:rPr>
                          <m:t>1</m:t>
                        </m:r>
                      </m:sub>
                    </m:sSub>
                  </m:oMath>
                </a14:m>
                <a:r>
                  <a:rPr lang="el-GR" altLang="ko-KR" sz="1200" dirty="0"/>
                  <a:t> = </a:t>
                </a:r>
                <a14:m>
                  <m:oMath xmlns:m="http://schemas.openxmlformats.org/officeDocument/2006/math">
                    <m:sSub>
                      <m:sSubPr>
                        <m:ctrlPr>
                          <a:rPr lang="el-GR" altLang="ko-KR" sz="1200" i="1" smtClean="0">
                            <a:latin typeface="Cambria Math" panose="02040503050406030204" pitchFamily="18" charset="0"/>
                          </a:rPr>
                        </m:ctrlPr>
                      </m:sSubPr>
                      <m:e>
                        <m:r>
                          <a:rPr lang="ko-KR" altLang="el-GR" sz="1200" i="1" smtClean="0">
                            <a:latin typeface="Cambria Math" panose="02040503050406030204" pitchFamily="18" charset="0"/>
                          </a:rPr>
                          <m:t>𝛽</m:t>
                        </m:r>
                      </m:e>
                      <m:sub>
                        <m:r>
                          <a:rPr lang="en-US" altLang="ko-KR" sz="1200" b="0" i="1" smtClean="0">
                            <a:latin typeface="Cambria Math" panose="02040503050406030204" pitchFamily="18" charset="0"/>
                          </a:rPr>
                          <m:t>2</m:t>
                        </m:r>
                      </m:sub>
                    </m:sSub>
                  </m:oMath>
                </a14:m>
                <a:r>
                  <a:rPr lang="el-GR" altLang="ko-KR" sz="1200" dirty="0"/>
                  <a:t> = … = β</a:t>
                </a:r>
                <a:r>
                  <a:rPr lang="en-US" altLang="ko-KR" sz="1200" dirty="0"/>
                  <a:t>p = 0</a:t>
                </a:r>
              </a:p>
              <a:p>
                <a:pPr marL="285750" indent="-285750">
                  <a:buFont typeface="Wingdings" panose="05000000000000000000" pitchFamily="2" charset="2"/>
                  <a:buChar char="§"/>
                </a:pPr>
                <a:r>
                  <a:rPr lang="ko-KR" altLang="en-US" sz="1200" b="1" dirty="0">
                    <a:solidFill>
                      <a:srgbClr val="000000"/>
                    </a:solidFill>
                    <a:latin typeface="Arial" panose="020B0604020202020204" pitchFamily="34" charset="0"/>
                  </a:rPr>
                  <a:t>대립가설</a:t>
                </a:r>
                <a:r>
                  <a:rPr lang="en-US" altLang="ko-KR" sz="1200" b="1" dirty="0">
                    <a:solidFill>
                      <a:srgbClr val="000000"/>
                    </a:solidFill>
                    <a:latin typeface="Arial" panose="020B0604020202020204" pitchFamily="34" charset="0"/>
                  </a:rPr>
                  <a:t>(alternative hypothesis</a:t>
                </a:r>
                <a:r>
                  <a:rPr lang="en-US" altLang="ko-KR" sz="1200" dirty="0"/>
                  <a:t> ( </a:t>
                </a:r>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𝐻</m:t>
                        </m:r>
                      </m:e>
                      <m:sub>
                        <m:r>
                          <a:rPr lang="en-US" altLang="ko-KR" sz="1200" b="0" i="1" smtClean="0">
                            <a:latin typeface="Cambria Math" panose="02040503050406030204" pitchFamily="18" charset="0"/>
                          </a:rPr>
                          <m:t>1</m:t>
                        </m:r>
                      </m:sub>
                    </m:sSub>
                  </m:oMath>
                </a14:m>
                <a:r>
                  <a:rPr lang="en-US" altLang="ko-KR" sz="1200" dirty="0"/>
                  <a:t>) </a:t>
                </a:r>
                <a:r>
                  <a:rPr lang="en-US" altLang="ko-KR" sz="1200" b="1" dirty="0">
                    <a:solidFill>
                      <a:srgbClr val="000000"/>
                    </a:solidFill>
                    <a:latin typeface="Arial" panose="020B0604020202020204" pitchFamily="34" charset="0"/>
                  </a:rPr>
                  <a:t> :</a:t>
                </a:r>
                <a14:m>
                  <m:oMath xmlns:m="http://schemas.openxmlformats.org/officeDocument/2006/math">
                    <m:r>
                      <a:rPr lang="en-US" altLang="ko-KR" sz="1200" b="1" i="0" smtClean="0">
                        <a:solidFill>
                          <a:srgbClr val="000000"/>
                        </a:solidFill>
                        <a:latin typeface="Cambria Math" panose="02040503050406030204" pitchFamily="18" charset="0"/>
                      </a:rPr>
                      <m:t>   </m:t>
                    </m:r>
                    <m:r>
                      <a:rPr lang="ko-KR" altLang="en-US" sz="1200" i="1">
                        <a:solidFill>
                          <a:srgbClr val="000000"/>
                        </a:solidFill>
                        <a:latin typeface="Cambria Math" panose="02040503050406030204" pitchFamily="18" charset="0"/>
                      </a:rPr>
                      <m:t>𝛽</m:t>
                    </m:r>
                    <m:r>
                      <a:rPr lang="en-US" altLang="ko-KR" sz="1200" i="1">
                        <a:solidFill>
                          <a:srgbClr val="000000"/>
                        </a:solidFill>
                        <a:latin typeface="Cambria Math" panose="02040503050406030204" pitchFamily="18" charset="0"/>
                      </a:rPr>
                      <m:t>(</m:t>
                    </m:r>
                  </m:oMath>
                </a14:m>
                <a:r>
                  <a:rPr lang="ko-KR" altLang="en-US" sz="1200" dirty="0">
                    <a:solidFill>
                      <a:srgbClr val="000000"/>
                    </a:solidFill>
                    <a:latin typeface="Arial" panose="020B0604020202020204" pitchFamily="34" charset="0"/>
                  </a:rPr>
                  <a:t>베타</a:t>
                </a:r>
                <a:r>
                  <a:rPr lang="en-US" altLang="ko-KR" sz="1200" dirty="0">
                    <a:solidFill>
                      <a:srgbClr val="000000"/>
                    </a:solidFill>
                    <a:latin typeface="Arial" panose="020B0604020202020204" pitchFamily="34" charset="0"/>
                  </a:rPr>
                  <a:t>)</a:t>
                </a:r>
                <a:r>
                  <a:rPr lang="ko-KR" altLang="en-US" sz="1200" dirty="0">
                    <a:solidFill>
                      <a:srgbClr val="000000"/>
                    </a:solidFill>
                    <a:latin typeface="Arial" panose="020B0604020202020204" pitchFamily="34" charset="0"/>
                  </a:rPr>
                  <a:t> </a:t>
                </a:r>
                <a14:m>
                  <m:oMath xmlns:m="http://schemas.openxmlformats.org/officeDocument/2006/math">
                    <m:r>
                      <a:rPr lang="ko-KR" altLang="en-US" sz="1200" i="1">
                        <a:solidFill>
                          <a:srgbClr val="000000"/>
                        </a:solidFill>
                        <a:latin typeface="Cambria Math" panose="02040503050406030204" pitchFamily="18" charset="0"/>
                      </a:rPr>
                      <m:t>≠</m:t>
                    </m:r>
                  </m:oMath>
                </a14:m>
                <a:r>
                  <a:rPr lang="en-US" altLang="ko-KR" sz="1200" dirty="0">
                    <a:solidFill>
                      <a:srgbClr val="000000"/>
                    </a:solidFill>
                    <a:latin typeface="Arial" panose="020B0604020202020204" pitchFamily="34" charset="0"/>
                  </a:rPr>
                  <a:t>0</a:t>
                </a:r>
              </a:p>
            </p:txBody>
          </p:sp>
        </mc:Choice>
        <mc:Fallback xmlns="">
          <p:sp>
            <p:nvSpPr>
              <p:cNvPr id="24" name="직사각형 23">
                <a:extLst>
                  <a:ext uri="{FF2B5EF4-FFF2-40B4-BE49-F238E27FC236}">
                    <a16:creationId xmlns:a16="http://schemas.microsoft.com/office/drawing/2014/main" id="{C070C558-1158-495D-AB10-DE152C63F21E}"/>
                  </a:ext>
                </a:extLst>
              </p:cNvPr>
              <p:cNvSpPr>
                <a:spLocks noRot="1" noChangeAspect="1" noMove="1" noResize="1" noEditPoints="1" noAdjustHandles="1" noChangeArrowheads="1" noChangeShapeType="1" noTextEdit="1"/>
              </p:cNvSpPr>
              <p:nvPr/>
            </p:nvSpPr>
            <p:spPr>
              <a:xfrm>
                <a:off x="643735" y="2572699"/>
                <a:ext cx="5340942" cy="479490"/>
              </a:xfrm>
              <a:prstGeom prst="rect">
                <a:avLst/>
              </a:prstGeom>
              <a:blipFill>
                <a:blip r:embed="rId3"/>
                <a:stretch>
                  <a:fillRect b="-3704"/>
                </a:stretch>
              </a:blipFill>
              <a:ln w="9525">
                <a:solidFill>
                  <a:schemeClr val="accent1"/>
                </a:solidFill>
              </a:ln>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id="{05B60B87-EC9D-4EB4-B0AC-C4D93EEF5559}"/>
              </a:ext>
            </a:extLst>
          </p:cNvPr>
          <p:cNvSpPr/>
          <p:nvPr/>
        </p:nvSpPr>
        <p:spPr>
          <a:xfrm>
            <a:off x="677608" y="3751719"/>
            <a:ext cx="5487658" cy="822469"/>
          </a:xfrm>
          <a:prstGeom prst="rect">
            <a:avLst/>
          </a:prstGeom>
          <a:ln>
            <a:solidFill>
              <a:schemeClr val="accent1"/>
            </a:solidFill>
          </a:ln>
        </p:spPr>
        <p:txBody>
          <a:bodyPr wrap="square">
            <a:spAutoFit/>
          </a:bodyPr>
          <a:lstStyle/>
          <a:p>
            <a:pPr>
              <a:lnSpc>
                <a:spcPct val="150000"/>
              </a:lnSpc>
            </a:pPr>
            <a:r>
              <a:rPr lang="en-US" altLang="ko-KR" sz="1100" dirty="0">
                <a:solidFill>
                  <a:srgbClr val="000000"/>
                </a:solidFill>
                <a:latin typeface="Arial" panose="020B0604020202020204" pitchFamily="34" charset="0"/>
                <a:sym typeface="Wingdings" panose="05000000000000000000" pitchFamily="2" charset="2"/>
              </a:rPr>
              <a:t>t </a:t>
            </a:r>
            <a:r>
              <a:rPr lang="ko-KR" altLang="en-US" sz="1100" dirty="0">
                <a:solidFill>
                  <a:srgbClr val="000000"/>
                </a:solidFill>
                <a:latin typeface="Arial" panose="020B0604020202020204" pitchFamily="34" charset="0"/>
                <a:sym typeface="Wingdings" panose="05000000000000000000" pitchFamily="2" charset="2"/>
              </a:rPr>
              <a:t>검정 </a:t>
            </a:r>
            <a:endParaRPr lang="en-US" altLang="ko-KR" sz="1100" dirty="0">
              <a:solidFill>
                <a:srgbClr val="000000"/>
              </a:solidFill>
              <a:latin typeface="Arial" panose="020B0604020202020204" pitchFamily="34" charset="0"/>
              <a:sym typeface="Wingdings" panose="05000000000000000000" pitchFamily="2" charset="2"/>
            </a:endParaRPr>
          </a:p>
          <a:p>
            <a:pPr>
              <a:lnSpc>
                <a:spcPct val="150000"/>
              </a:lnSpc>
            </a:pPr>
            <a:r>
              <a:rPr lang="ko-KR" altLang="en-US" sz="1100" dirty="0" err="1">
                <a:solidFill>
                  <a:srgbClr val="000000"/>
                </a:solidFill>
                <a:latin typeface="Arial" panose="020B0604020202020204" pitchFamily="34" charset="0"/>
                <a:sym typeface="Wingdings" panose="05000000000000000000" pitchFamily="2" charset="2"/>
              </a:rPr>
              <a:t>검정통계량</a:t>
            </a:r>
            <a:r>
              <a:rPr lang="ko-KR" altLang="en-US" sz="1100" dirty="0">
                <a:solidFill>
                  <a:srgbClr val="000000"/>
                </a:solidFill>
                <a:latin typeface="Arial" panose="020B0604020202020204" pitchFamily="34" charset="0"/>
                <a:sym typeface="Wingdings" panose="05000000000000000000" pitchFamily="2" charset="2"/>
              </a:rPr>
              <a:t> </a:t>
            </a:r>
            <a:r>
              <a:rPr lang="en-US" altLang="ko-KR" sz="1100" dirty="0">
                <a:solidFill>
                  <a:srgbClr val="000000"/>
                </a:solidFill>
                <a:latin typeface="Arial" panose="020B0604020202020204" pitchFamily="34" charset="0"/>
                <a:sym typeface="Wingdings" panose="05000000000000000000" pitchFamily="2" charset="2"/>
              </a:rPr>
              <a:t>|t-value| &gt; </a:t>
            </a:r>
            <a:r>
              <a:rPr lang="ko-KR" altLang="en-US" sz="1100" dirty="0">
                <a:solidFill>
                  <a:srgbClr val="000000"/>
                </a:solidFill>
                <a:latin typeface="Arial" panose="020B0604020202020204" pitchFamily="34" charset="0"/>
                <a:sym typeface="Wingdings" panose="05000000000000000000" pitchFamily="2" charset="2"/>
              </a:rPr>
              <a:t>임계치  </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err="1">
                <a:solidFill>
                  <a:srgbClr val="000000"/>
                </a:solidFill>
                <a:latin typeface="Arial" panose="020B0604020202020204" pitchFamily="34" charset="0"/>
                <a:sym typeface="Wingdings" panose="05000000000000000000" pitchFamily="2" charset="2"/>
              </a:rPr>
              <a:t>귀무가설</a:t>
            </a:r>
            <a:r>
              <a:rPr lang="ko-KR" altLang="en-US" sz="1100" dirty="0">
                <a:solidFill>
                  <a:srgbClr val="000000"/>
                </a:solidFill>
                <a:latin typeface="Arial" panose="020B0604020202020204" pitchFamily="34" charset="0"/>
                <a:sym typeface="Wingdings" panose="05000000000000000000" pitchFamily="2" charset="2"/>
              </a:rPr>
              <a:t> 기각</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대립가설 채택</a:t>
            </a:r>
            <a:endParaRPr lang="en-US" altLang="ko-KR" sz="1100" dirty="0">
              <a:solidFill>
                <a:srgbClr val="000000"/>
              </a:solidFill>
              <a:latin typeface="Arial" panose="020B0604020202020204" pitchFamily="34" charset="0"/>
              <a:sym typeface="Wingdings" panose="05000000000000000000" pitchFamily="2" charset="2"/>
            </a:endParaRPr>
          </a:p>
          <a:p>
            <a:pPr>
              <a:lnSpc>
                <a:spcPct val="150000"/>
              </a:lnSpc>
            </a:pPr>
            <a:r>
              <a:rPr lang="ko-KR" altLang="en-US" sz="1100" dirty="0" err="1">
                <a:solidFill>
                  <a:srgbClr val="000000"/>
                </a:solidFill>
                <a:latin typeface="Arial" panose="020B0604020202020204" pitchFamily="34" charset="0"/>
                <a:sym typeface="Wingdings" panose="05000000000000000000" pitchFamily="2" charset="2"/>
              </a:rPr>
              <a:t>검정통계량</a:t>
            </a:r>
            <a:r>
              <a:rPr lang="ko-KR" altLang="en-US" sz="1100" dirty="0">
                <a:solidFill>
                  <a:srgbClr val="000000"/>
                </a:solidFill>
                <a:latin typeface="Arial" panose="020B0604020202020204" pitchFamily="34" charset="0"/>
                <a:sym typeface="Wingdings" panose="05000000000000000000" pitchFamily="2" charset="2"/>
              </a:rPr>
              <a:t> </a:t>
            </a:r>
            <a:r>
              <a:rPr lang="en-US" altLang="ko-KR" sz="1100" dirty="0">
                <a:solidFill>
                  <a:srgbClr val="000000"/>
                </a:solidFill>
                <a:latin typeface="Arial" panose="020B0604020202020204" pitchFamily="34" charset="0"/>
                <a:sym typeface="Wingdings" panose="05000000000000000000" pitchFamily="2" charset="2"/>
              </a:rPr>
              <a:t>|t-value| &lt; </a:t>
            </a:r>
            <a:r>
              <a:rPr lang="ko-KR" altLang="en-US" sz="1100" dirty="0">
                <a:solidFill>
                  <a:srgbClr val="000000"/>
                </a:solidFill>
                <a:latin typeface="Arial" panose="020B0604020202020204" pitchFamily="34" charset="0"/>
                <a:sym typeface="Wingdings" panose="05000000000000000000" pitchFamily="2" charset="2"/>
              </a:rPr>
              <a:t>임계치  </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err="1">
                <a:solidFill>
                  <a:srgbClr val="000000"/>
                </a:solidFill>
                <a:latin typeface="Arial" panose="020B0604020202020204" pitchFamily="34" charset="0"/>
                <a:sym typeface="Wingdings" panose="05000000000000000000" pitchFamily="2" charset="2"/>
              </a:rPr>
              <a:t>귀무가설</a:t>
            </a:r>
            <a:r>
              <a:rPr lang="ko-KR" altLang="en-US" sz="1100" dirty="0">
                <a:solidFill>
                  <a:srgbClr val="000000"/>
                </a:solidFill>
                <a:latin typeface="Arial" panose="020B0604020202020204" pitchFamily="34" charset="0"/>
                <a:sym typeface="Wingdings" panose="05000000000000000000" pitchFamily="2" charset="2"/>
              </a:rPr>
              <a:t> 기각 못함</a:t>
            </a:r>
            <a:r>
              <a:rPr lang="en-US" altLang="ko-KR" sz="1100" dirty="0">
                <a:solidFill>
                  <a:srgbClr val="000000"/>
                </a:solidFill>
                <a:latin typeface="Arial" panose="020B0604020202020204" pitchFamily="34" charset="0"/>
                <a:sym typeface="Wingdings" panose="05000000000000000000" pitchFamily="2" charset="2"/>
              </a:rPr>
              <a:t>.</a:t>
            </a:r>
          </a:p>
        </p:txBody>
      </p:sp>
      <p:sp>
        <p:nvSpPr>
          <p:cNvPr id="13" name="직사각형 12">
            <a:extLst>
              <a:ext uri="{FF2B5EF4-FFF2-40B4-BE49-F238E27FC236}">
                <a16:creationId xmlns:a16="http://schemas.microsoft.com/office/drawing/2014/main" id="{6A0AF6E4-C873-44E3-ADCE-25425F980076}"/>
              </a:ext>
            </a:extLst>
          </p:cNvPr>
          <p:cNvSpPr/>
          <p:nvPr/>
        </p:nvSpPr>
        <p:spPr>
          <a:xfrm>
            <a:off x="634140" y="5176060"/>
            <a:ext cx="6645728" cy="568554"/>
          </a:xfrm>
          <a:prstGeom prst="rect">
            <a:avLst/>
          </a:prstGeom>
          <a:ln>
            <a:solidFill>
              <a:schemeClr val="accent1"/>
            </a:solidFill>
          </a:ln>
        </p:spPr>
        <p:txBody>
          <a:bodyPr wrap="square">
            <a:spAutoFit/>
          </a:bodyPr>
          <a:lstStyle/>
          <a:p>
            <a:pPr marL="285750" indent="-285750">
              <a:lnSpc>
                <a:spcPct val="150000"/>
              </a:lnSpc>
              <a:buFont typeface="Wingdings" panose="05000000000000000000" pitchFamily="2" charset="2"/>
              <a:buChar char="§"/>
            </a:pPr>
            <a:r>
              <a:rPr lang="en-US" altLang="ko-KR" sz="1100" dirty="0">
                <a:solidFill>
                  <a:srgbClr val="000000"/>
                </a:solidFill>
                <a:latin typeface="Arial" panose="020B0604020202020204" pitchFamily="34" charset="0"/>
                <a:sym typeface="Wingdings" panose="05000000000000000000" pitchFamily="2" charset="2"/>
              </a:rPr>
              <a:t>p-value  &lt; 0.05  </a:t>
            </a:r>
            <a:r>
              <a:rPr lang="ko-KR" altLang="en-US" sz="1100" dirty="0" err="1">
                <a:solidFill>
                  <a:srgbClr val="000000"/>
                </a:solidFill>
                <a:latin typeface="Arial" panose="020B0604020202020204" pitchFamily="34" charset="0"/>
                <a:sym typeface="Wingdings" panose="05000000000000000000" pitchFamily="2" charset="2"/>
              </a:rPr>
              <a:t>귀무가설</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기각</a:t>
            </a:r>
            <a:r>
              <a:rPr lang="en-US" altLang="ko-KR" sz="1100" dirty="0">
                <a:solidFill>
                  <a:srgbClr val="000000"/>
                </a:solidFill>
                <a:latin typeface="Arial" panose="020B0604020202020204" pitchFamily="34" charset="0"/>
                <a:sym typeface="Wingdings" panose="05000000000000000000" pitchFamily="2" charset="2"/>
              </a:rPr>
              <a:t> : </a:t>
            </a:r>
            <a:r>
              <a:rPr lang="ko-KR" altLang="en-US" sz="1100" dirty="0">
                <a:solidFill>
                  <a:srgbClr val="000000"/>
                </a:solidFill>
                <a:latin typeface="Arial" panose="020B0604020202020204" pitchFamily="34" charset="0"/>
                <a:sym typeface="Wingdings" panose="05000000000000000000" pitchFamily="2" charset="2"/>
              </a:rPr>
              <a:t>대립가설이 채택되어 계산된 회귀계수 값이 통계적으로 유의하다</a:t>
            </a:r>
            <a:r>
              <a:rPr lang="en-US" altLang="ko-KR" sz="1100" dirty="0">
                <a:solidFill>
                  <a:srgbClr val="000000"/>
                </a:solidFill>
                <a:latin typeface="Arial" panose="020B0604020202020204" pitchFamily="34" charset="0"/>
                <a:sym typeface="Wingdings" panose="05000000000000000000" pitchFamily="2" charset="2"/>
              </a:rPr>
              <a:t>.</a:t>
            </a:r>
          </a:p>
          <a:p>
            <a:pPr marL="285750" indent="-285750">
              <a:lnSpc>
                <a:spcPct val="150000"/>
              </a:lnSpc>
              <a:buFont typeface="Wingdings" panose="05000000000000000000" pitchFamily="2" charset="2"/>
              <a:buChar char="§"/>
            </a:pPr>
            <a:r>
              <a:rPr lang="en-US" altLang="ko-KR" sz="1100" dirty="0">
                <a:solidFill>
                  <a:srgbClr val="000000"/>
                </a:solidFill>
                <a:latin typeface="Arial" panose="020B0604020202020204" pitchFamily="34" charset="0"/>
                <a:sym typeface="Wingdings" panose="05000000000000000000" pitchFamily="2" charset="2"/>
              </a:rPr>
              <a:t>P-value  &gt; 0.05  </a:t>
            </a:r>
            <a:r>
              <a:rPr lang="ko-KR" altLang="en-US" sz="1100" dirty="0" err="1">
                <a:solidFill>
                  <a:srgbClr val="000000"/>
                </a:solidFill>
                <a:latin typeface="Arial" panose="020B0604020202020204" pitchFamily="34" charset="0"/>
                <a:sym typeface="Wingdings" panose="05000000000000000000" pitchFamily="2" charset="2"/>
              </a:rPr>
              <a:t>귀무가설</a:t>
            </a:r>
            <a:r>
              <a:rPr lang="en-US" altLang="ko-KR" sz="1100" dirty="0">
                <a:solidFill>
                  <a:srgbClr val="000000"/>
                </a:solidFill>
                <a:latin typeface="Arial" panose="020B0604020202020204" pitchFamily="34" charset="0"/>
                <a:sym typeface="Wingdings" panose="05000000000000000000" pitchFamily="2" charset="2"/>
              </a:rPr>
              <a:t> </a:t>
            </a:r>
            <a:r>
              <a:rPr lang="ko-KR" altLang="en-US" sz="1100" dirty="0">
                <a:solidFill>
                  <a:srgbClr val="000000"/>
                </a:solidFill>
                <a:latin typeface="Arial" panose="020B0604020202020204" pitchFamily="34" charset="0"/>
                <a:sym typeface="Wingdings" panose="05000000000000000000" pitchFamily="2" charset="2"/>
              </a:rPr>
              <a:t>기각하지 못한다</a:t>
            </a:r>
            <a:r>
              <a:rPr lang="en-US" altLang="ko-KR" sz="1000" dirty="0">
                <a:solidFill>
                  <a:srgbClr val="000000"/>
                </a:solidFill>
                <a:latin typeface="Arial" panose="020B0604020202020204" pitchFamily="34" charset="0"/>
                <a:sym typeface="Wingdings" panose="05000000000000000000" pitchFamily="2" charset="2"/>
              </a:rPr>
              <a:t>.</a:t>
            </a:r>
            <a:endParaRPr lang="ko-KR" altLang="en-US" sz="10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943C140-2ACD-4F07-9666-1DAFFCD5A712}"/>
                  </a:ext>
                </a:extLst>
              </p:cNvPr>
              <p:cNvSpPr txBox="1"/>
              <p:nvPr/>
            </p:nvSpPr>
            <p:spPr>
              <a:xfrm>
                <a:off x="2699792" y="3158238"/>
                <a:ext cx="2190990" cy="513539"/>
              </a:xfrm>
              <a:prstGeom prst="rect">
                <a:avLst/>
              </a:prstGeom>
              <a:solidFill>
                <a:schemeClr val="accent1">
                  <a:lumMod val="20000"/>
                  <a:lumOff val="80000"/>
                </a:schemeClr>
              </a:solidFill>
              <a:ln>
                <a:solidFill>
                  <a:schemeClr val="accent1"/>
                </a:solidFill>
              </a:ln>
            </p:spPr>
            <p:txBody>
              <a:bodyPr wrap="square" rtlCol="0">
                <a:spAutoFit/>
              </a:bodyPr>
              <a:lstStyle/>
              <a:p>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𝑡</m:t>
                        </m:r>
                      </m:e>
                      <m:sub>
                        <m:r>
                          <a:rPr lang="en-US" altLang="ko-KR" sz="1400" b="0" i="1" smtClean="0">
                            <a:latin typeface="Cambria Math" panose="02040503050406030204" pitchFamily="18" charset="0"/>
                          </a:rPr>
                          <m:t>𝑗</m:t>
                        </m:r>
                      </m:sub>
                    </m:sSub>
                  </m:oMath>
                </a14:m>
                <a:r>
                  <a:rPr lang="ko-KR" altLang="en-US" sz="1400" dirty="0"/>
                  <a:t> </a:t>
                </a:r>
                <a:r>
                  <a:rPr lang="en-US" altLang="ko-KR" sz="1400" dirty="0"/>
                  <a:t>= </a:t>
                </a:r>
                <a14:m>
                  <m:oMath xmlns:m="http://schemas.openxmlformats.org/officeDocument/2006/math">
                    <m:f>
                      <m:fPr>
                        <m:ctrlPr>
                          <a:rPr lang="en-US" altLang="ko-KR" sz="1400" i="1" smtClean="0">
                            <a:latin typeface="Cambria Math" panose="02040503050406030204" pitchFamily="18" charset="0"/>
                          </a:rPr>
                        </m:ctrlPr>
                      </m:fPr>
                      <m:num>
                        <m:acc>
                          <m:accPr>
                            <m:chr m:val="̂"/>
                            <m:ctrlPr>
                              <a:rPr lang="en-US" altLang="ko-KR" sz="1400" i="1" smtClean="0">
                                <a:latin typeface="Cambria Math" panose="02040503050406030204" pitchFamily="18" charset="0"/>
                              </a:rPr>
                            </m:ctrlPr>
                          </m:accPr>
                          <m:e>
                            <m:sSub>
                              <m:sSubPr>
                                <m:ctrlPr>
                                  <a:rPr lang="en-US" altLang="ko-KR" sz="1400" i="1" smtClean="0">
                                    <a:latin typeface="Cambria Math" panose="02040503050406030204" pitchFamily="18" charset="0"/>
                                  </a:rPr>
                                </m:ctrlPr>
                              </m:sSubPr>
                              <m:e>
                                <m:r>
                                  <a:rPr lang="ko-KR" altLang="en-US" sz="1400" i="1" smtClean="0">
                                    <a:latin typeface="Cambria Math" panose="02040503050406030204" pitchFamily="18" charset="0"/>
                                  </a:rPr>
                                  <m:t>𝛽</m:t>
                                </m:r>
                              </m:e>
                              <m:sub>
                                <m:r>
                                  <a:rPr lang="en-US" altLang="ko-KR" sz="1400" b="0" i="1" smtClean="0">
                                    <a:latin typeface="Cambria Math" panose="02040503050406030204" pitchFamily="18" charset="0"/>
                                  </a:rPr>
                                  <m:t>𝑗</m:t>
                                </m:r>
                              </m:sub>
                            </m:sSub>
                          </m:e>
                        </m:acc>
                        <m:r>
                          <a:rPr lang="en-US" altLang="ko-KR" sz="1400" b="0" i="1" smtClean="0">
                            <a:latin typeface="Cambria Math" panose="02040503050406030204" pitchFamily="18" charset="0"/>
                          </a:rPr>
                          <m:t> </m:t>
                        </m:r>
                        <m:r>
                          <a:rPr lang="en-US" altLang="ko-KR" sz="1400" b="0" i="1" smtClean="0">
                            <a:latin typeface="Cambria Math" panose="02040503050406030204" pitchFamily="18" charset="0"/>
                            <a:ea typeface="Cambria Math" panose="02040503050406030204" pitchFamily="18" charset="0"/>
                          </a:rPr>
                          <m:t>−  </m:t>
                        </m:r>
                        <m:sSubSup>
                          <m:sSubSupPr>
                            <m:ctrlPr>
                              <a:rPr lang="en-US" altLang="ko-KR" sz="1400" b="0" i="1" smtClean="0">
                                <a:latin typeface="Cambria Math" panose="02040503050406030204" pitchFamily="18" charset="0"/>
                                <a:ea typeface="Cambria Math" panose="02040503050406030204" pitchFamily="18" charset="0"/>
                              </a:rPr>
                            </m:ctrlPr>
                          </m:sSubSupPr>
                          <m:e>
                            <m:r>
                              <a:rPr lang="ko-KR" altLang="en-US" sz="1400" b="0" i="1" smtClean="0">
                                <a:latin typeface="Cambria Math" panose="02040503050406030204" pitchFamily="18" charset="0"/>
                                <a:ea typeface="Cambria Math" panose="02040503050406030204" pitchFamily="18" charset="0"/>
                              </a:rPr>
                              <m:t>𝛽</m:t>
                            </m:r>
                          </m:e>
                          <m:sub>
                            <m:r>
                              <a:rPr lang="en-US" altLang="ko-KR" sz="1400" b="0" i="1" smtClean="0">
                                <a:latin typeface="Cambria Math" panose="02040503050406030204" pitchFamily="18" charset="0"/>
                                <a:ea typeface="Cambria Math" panose="02040503050406030204" pitchFamily="18" charset="0"/>
                              </a:rPr>
                              <m:t>𝑗</m:t>
                            </m:r>
                          </m:sub>
                          <m:sup>
                            <m:r>
                              <a:rPr lang="en-US" altLang="ko-KR" sz="1400" b="0" i="1" smtClean="0">
                                <a:latin typeface="Cambria Math" panose="02040503050406030204" pitchFamily="18" charset="0"/>
                                <a:ea typeface="Cambria Math" panose="02040503050406030204" pitchFamily="18" charset="0"/>
                              </a:rPr>
                              <m:t>0</m:t>
                            </m:r>
                          </m:sup>
                        </m:sSubSup>
                      </m:num>
                      <m:den>
                        <m:r>
                          <a:rPr lang="en-US" altLang="ko-KR" sz="1400" b="0" i="1" smtClean="0">
                            <a:latin typeface="Cambria Math" panose="02040503050406030204" pitchFamily="18" charset="0"/>
                          </a:rPr>
                          <m:t>𝑠</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𝑒</m:t>
                        </m:r>
                        <m:r>
                          <a:rPr lang="en-US" altLang="ko-KR" sz="1400" b="0" i="1" smtClean="0">
                            <a:latin typeface="Cambria Math" panose="02040503050406030204" pitchFamily="18" charset="0"/>
                          </a:rPr>
                          <m:t> (</m:t>
                        </m:r>
                        <m:acc>
                          <m:accPr>
                            <m:chr m:val="̂"/>
                            <m:ctrlPr>
                              <a:rPr lang="en-US" altLang="ko-KR" sz="1400" b="0" i="1" smtClean="0">
                                <a:latin typeface="Cambria Math" panose="02040503050406030204" pitchFamily="18" charset="0"/>
                              </a:rPr>
                            </m:ctrlPr>
                          </m:accPr>
                          <m:e>
                            <m:sSub>
                              <m:sSubPr>
                                <m:ctrlPr>
                                  <a:rPr lang="en-US" altLang="ko-KR" sz="1400" b="0" i="1" smtClean="0">
                                    <a:latin typeface="Cambria Math" panose="02040503050406030204" pitchFamily="18" charset="0"/>
                                  </a:rPr>
                                </m:ctrlPr>
                              </m:sSubPr>
                              <m:e>
                                <m:r>
                                  <a:rPr lang="ko-KR" altLang="en-US" sz="1400" b="0" i="1" smtClean="0">
                                    <a:latin typeface="Cambria Math" panose="02040503050406030204" pitchFamily="18" charset="0"/>
                                  </a:rPr>
                                  <m:t>𝛽</m:t>
                                </m:r>
                              </m:e>
                              <m:sub>
                                <m:r>
                                  <a:rPr lang="en-US" altLang="ko-KR" sz="1400" b="0" i="1" smtClean="0">
                                    <a:latin typeface="Cambria Math" panose="02040503050406030204" pitchFamily="18" charset="0"/>
                                  </a:rPr>
                                  <m:t>𝑗</m:t>
                                </m:r>
                              </m:sub>
                            </m:sSub>
                            <m:r>
                              <a:rPr lang="en-US" altLang="ko-KR" sz="1400" b="0" i="1" smtClean="0">
                                <a:latin typeface="Cambria Math" panose="02040503050406030204" pitchFamily="18" charset="0"/>
                              </a:rPr>
                              <m:t>)</m:t>
                            </m:r>
                          </m:e>
                        </m:acc>
                      </m:den>
                    </m:f>
                  </m:oMath>
                </a14:m>
                <a:r>
                  <a:rPr lang="ko-KR" altLang="en-US" sz="1400" dirty="0"/>
                  <a:t>   </a:t>
                </a:r>
                <a:r>
                  <a:rPr lang="en-US" altLang="ko-KR" sz="1400" dirty="0"/>
                  <a:t>~ t ( n-p-1)</a:t>
                </a:r>
                <a:endParaRPr lang="ko-KR" altLang="en-US" sz="1400" dirty="0"/>
              </a:p>
            </p:txBody>
          </p:sp>
        </mc:Choice>
        <mc:Fallback xmlns="">
          <p:sp>
            <p:nvSpPr>
              <p:cNvPr id="26" name="TextBox 25">
                <a:extLst>
                  <a:ext uri="{FF2B5EF4-FFF2-40B4-BE49-F238E27FC236}">
                    <a16:creationId xmlns:a16="http://schemas.microsoft.com/office/drawing/2014/main" id="{5943C140-2ACD-4F07-9666-1DAFFCD5A712}"/>
                  </a:ext>
                </a:extLst>
              </p:cNvPr>
              <p:cNvSpPr txBox="1">
                <a:spLocks noRot="1" noChangeAspect="1" noMove="1" noResize="1" noEditPoints="1" noAdjustHandles="1" noChangeArrowheads="1" noChangeShapeType="1" noTextEdit="1"/>
              </p:cNvSpPr>
              <p:nvPr/>
            </p:nvSpPr>
            <p:spPr>
              <a:xfrm>
                <a:off x="2699792" y="3158238"/>
                <a:ext cx="2190990" cy="513539"/>
              </a:xfrm>
              <a:prstGeom prst="rect">
                <a:avLst/>
              </a:prstGeom>
              <a:blipFill>
                <a:blip r:embed="rId4"/>
                <a:stretch>
                  <a:fillRect/>
                </a:stretch>
              </a:blipFill>
              <a:ln>
                <a:solidFill>
                  <a:schemeClr val="accent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직사각형 26">
                <a:extLst>
                  <a:ext uri="{FF2B5EF4-FFF2-40B4-BE49-F238E27FC236}">
                    <a16:creationId xmlns:a16="http://schemas.microsoft.com/office/drawing/2014/main" id="{C4E20025-A190-42FF-B7D2-2F6BDEFA133D}"/>
                  </a:ext>
                </a:extLst>
              </p:cNvPr>
              <p:cNvSpPr/>
              <p:nvPr/>
            </p:nvSpPr>
            <p:spPr>
              <a:xfrm>
                <a:off x="6357084" y="3890159"/>
                <a:ext cx="1959332" cy="480131"/>
              </a:xfrm>
              <a:prstGeom prst="rect">
                <a:avLst/>
              </a:prstGeom>
              <a:ln>
                <a:solidFill>
                  <a:schemeClr val="accent1"/>
                </a:solidFill>
              </a:ln>
            </p:spPr>
            <p:txBody>
              <a:bodyPr wrap="square">
                <a:spAutoFit/>
              </a:bodyPr>
              <a:lstStyle/>
              <a:p>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m:t>
                        </m:r>
                        <m:r>
                          <a:rPr lang="en-US" altLang="ko-KR" i="1">
                            <a:latin typeface="Cambria Math" panose="02040503050406030204" pitchFamily="18" charset="0"/>
                          </a:rPr>
                          <m:t>𝑡</m:t>
                        </m:r>
                      </m:e>
                      <m:sub>
                        <m:r>
                          <a:rPr lang="en-US" altLang="ko-KR" i="1">
                            <a:latin typeface="Cambria Math" panose="02040503050406030204" pitchFamily="18" charset="0"/>
                          </a:rPr>
                          <m:t>𝑗</m:t>
                        </m:r>
                      </m:sub>
                    </m:sSub>
                  </m:oMath>
                </a14:m>
                <a:r>
                  <a:rPr lang="en-US" altLang="ko-KR" dirty="0"/>
                  <a:t>|  &gt;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𝑡</m:t>
                        </m:r>
                      </m:e>
                      <m:sub>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𝑛</m:t>
                        </m:r>
                        <m:r>
                          <a:rPr lang="en-US" altLang="ko-KR" b="0" i="1" smtClean="0">
                            <a:latin typeface="Cambria Math" panose="02040503050406030204" pitchFamily="18" charset="0"/>
                          </a:rPr>
                          <m:t>−1,    </m:t>
                        </m:r>
                        <m:f>
                          <m:fPr>
                            <m:ctrlPr>
                              <a:rPr lang="en-US" altLang="ko-KR" b="0" i="1" smtClean="0">
                                <a:latin typeface="Cambria Math" panose="02040503050406030204" pitchFamily="18" charset="0"/>
                              </a:rPr>
                            </m:ctrlPr>
                          </m:fPr>
                          <m:num>
                            <m:r>
                              <a:rPr lang="ko-KR" altLang="en-US" b="0" i="1" smtClean="0">
                                <a:latin typeface="Cambria Math" panose="02040503050406030204" pitchFamily="18" charset="0"/>
                              </a:rPr>
                              <m:t>𝛼</m:t>
                            </m:r>
                          </m:num>
                          <m:den>
                            <m:r>
                              <a:rPr lang="en-US" altLang="ko-KR" b="0" i="1" smtClean="0">
                                <a:latin typeface="Cambria Math" panose="02040503050406030204" pitchFamily="18" charset="0"/>
                              </a:rPr>
                              <m:t>2</m:t>
                            </m:r>
                          </m:den>
                        </m:f>
                        <m:r>
                          <a:rPr lang="en-US" altLang="ko-KR" b="0" i="1" smtClean="0">
                            <a:latin typeface="Cambria Math" panose="02040503050406030204" pitchFamily="18" charset="0"/>
                          </a:rPr>
                          <m:t> )</m:t>
                        </m:r>
                      </m:sub>
                    </m:sSub>
                  </m:oMath>
                </a14:m>
                <a:r>
                  <a:rPr lang="ko-KR" altLang="en-US" dirty="0"/>
                  <a:t> </a:t>
                </a:r>
              </a:p>
            </p:txBody>
          </p:sp>
        </mc:Choice>
        <mc:Fallback xmlns="">
          <p:sp>
            <p:nvSpPr>
              <p:cNvPr id="27" name="직사각형 26">
                <a:extLst>
                  <a:ext uri="{FF2B5EF4-FFF2-40B4-BE49-F238E27FC236}">
                    <a16:creationId xmlns:a16="http://schemas.microsoft.com/office/drawing/2014/main" id="{C4E20025-A190-42FF-B7D2-2F6BDEFA133D}"/>
                  </a:ext>
                </a:extLst>
              </p:cNvPr>
              <p:cNvSpPr>
                <a:spLocks noRot="1" noChangeAspect="1" noMove="1" noResize="1" noEditPoints="1" noAdjustHandles="1" noChangeArrowheads="1" noChangeShapeType="1" noTextEdit="1"/>
              </p:cNvSpPr>
              <p:nvPr/>
            </p:nvSpPr>
            <p:spPr>
              <a:xfrm>
                <a:off x="6357084" y="3890159"/>
                <a:ext cx="1959332" cy="480131"/>
              </a:xfrm>
              <a:prstGeom prst="rect">
                <a:avLst/>
              </a:prstGeom>
              <a:blipFill>
                <a:blip r:embed="rId5"/>
                <a:stretch>
                  <a:fillRect l="-619" t="-4938"/>
                </a:stretch>
              </a:blipFill>
              <a:ln>
                <a:solidFill>
                  <a:schemeClr val="accent1"/>
                </a:solidFill>
              </a:ln>
            </p:spPr>
            <p:txBody>
              <a:bodyPr/>
              <a:lstStyle/>
              <a:p>
                <a:r>
                  <a:rPr lang="ko-KR" altLang="en-US">
                    <a:noFill/>
                  </a:rPr>
                  <a:t> </a:t>
                </a:r>
              </a:p>
            </p:txBody>
          </p:sp>
        </mc:Fallback>
      </mc:AlternateContent>
      <p:sp>
        <p:nvSpPr>
          <p:cNvPr id="28" name="직사각형 27">
            <a:extLst>
              <a:ext uri="{FF2B5EF4-FFF2-40B4-BE49-F238E27FC236}">
                <a16:creationId xmlns:a16="http://schemas.microsoft.com/office/drawing/2014/main" id="{B2CAFC26-E0B0-4D0A-B567-1069BE58E267}"/>
              </a:ext>
            </a:extLst>
          </p:cNvPr>
          <p:cNvSpPr/>
          <p:nvPr/>
        </p:nvSpPr>
        <p:spPr>
          <a:xfrm>
            <a:off x="5406595" y="1742300"/>
            <a:ext cx="3485885" cy="569323"/>
          </a:xfrm>
          <a:prstGeom prst="rect">
            <a:avLst/>
          </a:prstGeom>
          <a:ln>
            <a:solidFill>
              <a:schemeClr val="tx1">
                <a:lumMod val="50000"/>
                <a:lumOff val="50000"/>
              </a:schemeClr>
            </a:solidFill>
          </a:ln>
        </p:spPr>
        <p:txBody>
          <a:bodyPr wrap="square">
            <a:spAutoFit/>
          </a:bodyPr>
          <a:lstStyle/>
          <a:p>
            <a:pPr>
              <a:lnSpc>
                <a:spcPct val="150000"/>
              </a:lnSpc>
            </a:pPr>
            <a:r>
              <a:rPr lang="en-US" altLang="ko-KR" sz="1100" b="1" i="1" dirty="0">
                <a:highlight>
                  <a:srgbClr val="FFFF00"/>
                </a:highlight>
              </a:rPr>
              <a:t>p</a:t>
            </a:r>
            <a:r>
              <a:rPr lang="ko-KR" altLang="en-US" sz="1100" b="1" i="1" dirty="0"/>
              <a:t>개의 독립변수 </a:t>
            </a:r>
            <a:r>
              <a:rPr lang="en-US" altLang="ko-KR" sz="1100" b="1" i="1" dirty="0"/>
              <a:t>x1, x2, … , </a:t>
            </a:r>
            <a:r>
              <a:rPr lang="en-US" altLang="ko-KR" sz="1100" b="1" i="1" dirty="0" err="1"/>
              <a:t>xp</a:t>
            </a:r>
            <a:r>
              <a:rPr lang="ko-KR" altLang="en-US" sz="1100" b="1" i="1" dirty="0"/>
              <a:t>가 종속변수</a:t>
            </a:r>
            <a:r>
              <a:rPr lang="en-US" altLang="ko-KR" sz="1100" b="1" i="1" dirty="0"/>
              <a:t>(y)</a:t>
            </a:r>
            <a:r>
              <a:rPr lang="ko-KR" altLang="en-US" sz="1100" b="1" i="1" dirty="0"/>
              <a:t>를 설명하는데 있어서 통계적으로 유의한지를  검정</a:t>
            </a:r>
          </a:p>
        </p:txBody>
      </p:sp>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633E9CA9-6F8D-4697-A6A2-E00081841456}"/>
                  </a:ext>
                </a:extLst>
              </p:cNvPr>
              <p:cNvSpPr/>
              <p:nvPr/>
            </p:nvSpPr>
            <p:spPr>
              <a:xfrm>
                <a:off x="591515" y="1671437"/>
                <a:ext cx="4572000" cy="367665"/>
              </a:xfrm>
              <a:prstGeom prst="rect">
                <a:avLst/>
              </a:prstGeom>
              <a:ln w="28575">
                <a:solidFill>
                  <a:schemeClr val="accent1">
                    <a:lumMod val="60000"/>
                    <a:lumOff val="40000"/>
                  </a:schemeClr>
                </a:solidFill>
              </a:ln>
            </p:spPr>
            <p:txBody>
              <a:bodyPr wrap="square">
                <a:spAutoFit/>
              </a:bodyPr>
              <a:lstStyle/>
              <a:p>
                <a:r>
                  <a:rPr lang="es-ES" altLang="ko-KR" sz="1600" dirty="0"/>
                  <a:t>Y =</a:t>
                </a:r>
                <a14:m>
                  <m:oMath xmlns:m="http://schemas.openxmlformats.org/officeDocument/2006/math">
                    <m:r>
                      <a:rPr lang="en-US" altLang="ko-KR" sz="1600" b="0" i="0" smtClean="0">
                        <a:latin typeface="Cambria Math" panose="02040503050406030204" pitchFamily="18" charset="0"/>
                      </a:rPr>
                      <m:t> </m:t>
                    </m:r>
                    <m:sSub>
                      <m:sSubPr>
                        <m:ctrlPr>
                          <a:rPr lang="es-ES" altLang="ko-KR" sz="1600" i="1" smtClean="0">
                            <a:latin typeface="Cambria Math" panose="02040503050406030204" pitchFamily="18" charset="0"/>
                          </a:rPr>
                        </m:ctrlPr>
                      </m:sSubPr>
                      <m:e>
                        <m:r>
                          <a:rPr lang="ko-KR" altLang="es-ES" sz="1600" i="1" smtClean="0">
                            <a:latin typeface="Cambria Math" panose="02040503050406030204" pitchFamily="18" charset="0"/>
                          </a:rPr>
                          <m:t>𝛽</m:t>
                        </m:r>
                      </m:e>
                      <m:sub>
                        <m:r>
                          <a:rPr lang="en-US" altLang="ko-KR" sz="1600" b="0" i="1" smtClean="0">
                            <a:latin typeface="Cambria Math" panose="02040503050406030204" pitchFamily="18" charset="0"/>
                          </a:rPr>
                          <m:t>0</m:t>
                        </m:r>
                      </m:sub>
                    </m:sSub>
                  </m:oMath>
                </a14:m>
                <a:r>
                  <a:rPr lang="es-ES" altLang="ko-KR" sz="1600" dirty="0"/>
                  <a:t> + </a:t>
                </a:r>
                <a14:m>
                  <m:oMath xmlns:m="http://schemas.openxmlformats.org/officeDocument/2006/math">
                    <m:sSub>
                      <m:sSubPr>
                        <m:ctrlPr>
                          <a:rPr lang="es-ES" altLang="ko-KR" sz="1600" i="1" smtClean="0">
                            <a:latin typeface="Cambria Math" panose="02040503050406030204" pitchFamily="18" charset="0"/>
                          </a:rPr>
                        </m:ctrlPr>
                      </m:sSubPr>
                      <m:e>
                        <m:r>
                          <a:rPr lang="ko-KR" altLang="es-ES" sz="1600" i="1" smtClean="0">
                            <a:latin typeface="Cambria Math" panose="02040503050406030204" pitchFamily="18" charset="0"/>
                          </a:rPr>
                          <m:t>𝛽</m:t>
                        </m:r>
                      </m:e>
                      <m:sub>
                        <m:r>
                          <a:rPr lang="en-US" altLang="ko-KR" sz="1600" b="0" i="1" smtClean="0">
                            <a:latin typeface="Cambria Math" panose="02040503050406030204" pitchFamily="18" charset="0"/>
                          </a:rPr>
                          <m:t>1</m:t>
                        </m:r>
                      </m:sub>
                    </m:sSub>
                    <m:sSub>
                      <m:sSubPr>
                        <m:ctrlPr>
                          <a:rPr lang="es-ES" altLang="ko-KR" sz="160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1</m:t>
                        </m:r>
                      </m:sub>
                    </m:sSub>
                  </m:oMath>
                </a14:m>
                <a:r>
                  <a:rPr lang="ko-KR" altLang="es-ES" sz="1600" dirty="0"/>
                  <a:t> </a:t>
                </a:r>
                <a:r>
                  <a:rPr lang="es-ES" altLang="ko-KR" sz="1600" dirty="0"/>
                  <a:t>+...... </a:t>
                </a:r>
                <a14:m>
                  <m:oMath xmlns:m="http://schemas.openxmlformats.org/officeDocument/2006/math">
                    <m:sSub>
                      <m:sSubPr>
                        <m:ctrlPr>
                          <a:rPr lang="en-US" altLang="ko-KR" sz="1600" i="1" dirty="0">
                            <a:latin typeface="Cambria Math" panose="02040503050406030204" pitchFamily="18" charset="0"/>
                          </a:rPr>
                        </m:ctrlPr>
                      </m:sSubPr>
                      <m:e>
                        <m:r>
                          <a:rPr lang="ko-KR" altLang="en-US" sz="1600" i="1" dirty="0">
                            <a:latin typeface="Cambria Math" panose="02040503050406030204" pitchFamily="18" charset="0"/>
                          </a:rPr>
                          <m:t>𝛽</m:t>
                        </m:r>
                      </m:e>
                      <m:sub>
                        <m:r>
                          <a:rPr lang="en-US" altLang="ko-KR" sz="1600" i="1" dirty="0">
                            <a:latin typeface="Cambria Math" panose="02040503050406030204" pitchFamily="18" charset="0"/>
                          </a:rPr>
                          <m:t>𝑝</m:t>
                        </m:r>
                      </m:sub>
                    </m:sSub>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𝑥</m:t>
                        </m:r>
                      </m:e>
                      <m:sub>
                        <m:r>
                          <a:rPr lang="en-US" altLang="ko-KR" sz="1600" i="1" dirty="0">
                            <a:latin typeface="Cambria Math" panose="02040503050406030204" pitchFamily="18" charset="0"/>
                          </a:rPr>
                          <m:t>𝑝</m:t>
                        </m:r>
                      </m:sub>
                    </m:sSub>
                  </m:oMath>
                </a14:m>
                <a:r>
                  <a:rPr lang="en-US" altLang="ko-KR" sz="1600" dirty="0"/>
                  <a:t> </a:t>
                </a:r>
                <a:r>
                  <a:rPr lang="es-ES" altLang="ko-KR" sz="1600" dirty="0"/>
                  <a:t>+  </a:t>
                </a:r>
                <a:r>
                  <a:rPr lang="el-GR" altLang="ko-KR" sz="1600" dirty="0"/>
                  <a:t>ε</a:t>
                </a:r>
                <a:r>
                  <a:rPr lang="en-US" altLang="ko-KR" sz="1600" dirty="0"/>
                  <a:t>  = </a:t>
                </a:r>
                <a14:m>
                  <m:oMath xmlns:m="http://schemas.openxmlformats.org/officeDocument/2006/math">
                    <m:sSub>
                      <m:sSubPr>
                        <m:ctrlPr>
                          <a:rPr lang="en-US" altLang="ko-KR" sz="1600" i="1" smtClean="0">
                            <a:latin typeface="Cambria Math" panose="02040503050406030204" pitchFamily="18" charset="0"/>
                          </a:rPr>
                        </m:ctrlPr>
                      </m:sSubPr>
                      <m:e>
                        <m:r>
                          <a:rPr lang="ko-KR" altLang="en-US" sz="1600" i="1" smtClean="0">
                            <a:latin typeface="Cambria Math" panose="02040503050406030204" pitchFamily="18" charset="0"/>
                          </a:rPr>
                          <m:t>𝛽</m:t>
                        </m:r>
                      </m:e>
                      <m:sub>
                        <m:r>
                          <a:rPr lang="en-US" altLang="ko-KR" sz="1600" b="0" i="1" smtClean="0">
                            <a:latin typeface="Cambria Math" panose="02040503050406030204" pitchFamily="18" charset="0"/>
                          </a:rPr>
                          <m:t>0</m:t>
                        </m:r>
                      </m:sub>
                    </m:sSub>
                  </m:oMath>
                </a14:m>
                <a:r>
                  <a:rPr lang="en-US" altLang="ko-KR" sz="1600" dirty="0"/>
                  <a:t> + </a:t>
                </a:r>
                <a14:m>
                  <m:oMath xmlns:m="http://schemas.openxmlformats.org/officeDocument/2006/math">
                    <m:nary>
                      <m:naryPr>
                        <m:chr m:val="∑"/>
                        <m:ctrlPr>
                          <a:rPr lang="en-US" altLang="ko-KR" sz="1600" i="1" smtClean="0">
                            <a:latin typeface="Cambria Math" panose="02040503050406030204" pitchFamily="18" charset="0"/>
                          </a:rPr>
                        </m:ctrlPr>
                      </m:naryPr>
                      <m:sub>
                        <m:r>
                          <m:rPr>
                            <m:brk m:alnAt="23"/>
                          </m:rPr>
                          <a:rPr lang="en-US" altLang="ko-KR" sz="1600" b="0" i="1" smtClean="0">
                            <a:latin typeface="Cambria Math" panose="02040503050406030204" pitchFamily="18" charset="0"/>
                          </a:rPr>
                          <m:t>𝑖</m:t>
                        </m:r>
                        <m:r>
                          <a:rPr lang="en-US" altLang="ko-KR" sz="1600" b="0" i="1" smtClean="0">
                            <a:latin typeface="Cambria Math" panose="02040503050406030204" pitchFamily="18" charset="0"/>
                          </a:rPr>
                          <m:t>=1</m:t>
                        </m:r>
                      </m:sub>
                      <m:sup>
                        <m:r>
                          <a:rPr lang="en-US" altLang="ko-KR" sz="1600" b="0" i="1" smtClean="0">
                            <a:latin typeface="Cambria Math" panose="02040503050406030204" pitchFamily="18" charset="0"/>
                          </a:rPr>
                          <m:t>𝑝</m:t>
                        </m:r>
                      </m:sup>
                      <m:e>
                        <m:sSub>
                          <m:sSubPr>
                            <m:ctrlPr>
                              <a:rPr lang="en-US" altLang="ko-KR" sz="1600" i="1" smtClean="0">
                                <a:latin typeface="Cambria Math" panose="02040503050406030204" pitchFamily="18" charset="0"/>
                              </a:rPr>
                            </m:ctrlPr>
                          </m:sSubPr>
                          <m:e>
                            <m:r>
                              <a:rPr lang="ko-KR" altLang="en-US" sz="1600" i="1" smtClean="0">
                                <a:latin typeface="Cambria Math" panose="02040503050406030204" pitchFamily="18" charset="0"/>
                              </a:rPr>
                              <m:t>𝛽</m:t>
                            </m:r>
                          </m:e>
                          <m:sub>
                            <m:r>
                              <a:rPr lang="en-US" altLang="ko-KR" sz="1600" b="0" i="1" smtClean="0">
                                <a:latin typeface="Cambria Math" panose="02040503050406030204" pitchFamily="18" charset="0"/>
                              </a:rPr>
                              <m:t>𝑖</m:t>
                            </m:r>
                          </m:sub>
                        </m:sSub>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𝑖</m:t>
                            </m:r>
                          </m:sub>
                        </m:sSub>
                        <m:r>
                          <a:rPr lang="en-US" altLang="ko-KR" sz="1600" b="0" i="1" smtClean="0">
                            <a:latin typeface="Cambria Math" panose="02040503050406030204" pitchFamily="18" charset="0"/>
                          </a:rPr>
                          <m:t> +</m:t>
                        </m:r>
                        <m:r>
                          <m:rPr>
                            <m:nor/>
                          </m:rPr>
                          <a:rPr lang="es-ES" altLang="ko-KR" sz="1600" dirty="0"/>
                          <m:t> </m:t>
                        </m:r>
                        <m:r>
                          <m:rPr>
                            <m:nor/>
                          </m:rPr>
                          <a:rPr lang="el-GR" altLang="ko-KR" sz="1600" dirty="0"/>
                          <m:t>ε</m:t>
                        </m:r>
                      </m:e>
                    </m:nary>
                  </m:oMath>
                </a14:m>
                <a:r>
                  <a:rPr lang="el-GR" altLang="ko-KR" sz="1600" dirty="0"/>
                  <a:t> </a:t>
                </a:r>
                <a:endParaRPr lang="ko-KR" altLang="en-US" sz="1600" dirty="0"/>
              </a:p>
            </p:txBody>
          </p:sp>
        </mc:Choice>
        <mc:Fallback xmlns="">
          <p:sp>
            <p:nvSpPr>
              <p:cNvPr id="29" name="직사각형 28">
                <a:extLst>
                  <a:ext uri="{FF2B5EF4-FFF2-40B4-BE49-F238E27FC236}">
                    <a16:creationId xmlns:a16="http://schemas.microsoft.com/office/drawing/2014/main" id="{633E9CA9-6F8D-4697-A6A2-E00081841456}"/>
                  </a:ext>
                </a:extLst>
              </p:cNvPr>
              <p:cNvSpPr>
                <a:spLocks noRot="1" noChangeAspect="1" noMove="1" noResize="1" noEditPoints="1" noAdjustHandles="1" noChangeArrowheads="1" noChangeShapeType="1" noTextEdit="1"/>
              </p:cNvSpPr>
              <p:nvPr/>
            </p:nvSpPr>
            <p:spPr>
              <a:xfrm>
                <a:off x="591515" y="1671437"/>
                <a:ext cx="4572000" cy="367665"/>
              </a:xfrm>
              <a:prstGeom prst="rect">
                <a:avLst/>
              </a:prstGeom>
              <a:blipFill>
                <a:blip r:embed="rId6"/>
                <a:stretch>
                  <a:fillRect l="-397" t="-86154" b="-138462"/>
                </a:stretch>
              </a:blipFill>
              <a:ln w="28575">
                <a:solidFill>
                  <a:schemeClr val="accent1">
                    <a:lumMod val="60000"/>
                    <a:lumOff val="40000"/>
                  </a:schemeClr>
                </a:solidFill>
              </a:ln>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761019E4-82A6-4B0B-8620-68033B087AA9}"/>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다중회귀분석</a:t>
            </a:r>
          </a:p>
        </p:txBody>
      </p:sp>
    </p:spTree>
    <p:extLst>
      <p:ext uri="{BB962C8B-B14F-4D97-AF65-F5344CB8AC3E}">
        <p14:creationId xmlns:p14="http://schemas.microsoft.com/office/powerpoint/2010/main" val="11965661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TextBox 2">
            <a:extLst>
              <a:ext uri="{FF2B5EF4-FFF2-40B4-BE49-F238E27FC236}">
                <a16:creationId xmlns:a16="http://schemas.microsoft.com/office/drawing/2014/main" id="{8F4225A7-2422-4322-ACA5-3B2F163BCABC}"/>
              </a:ext>
            </a:extLst>
          </p:cNvPr>
          <p:cNvSpPr txBox="1"/>
          <p:nvPr/>
        </p:nvSpPr>
        <p:spPr>
          <a:xfrm>
            <a:off x="2517054" y="342555"/>
            <a:ext cx="5079281" cy="369332"/>
          </a:xfrm>
          <a:prstGeom prst="rect">
            <a:avLst/>
          </a:prstGeom>
          <a:noFill/>
        </p:spPr>
        <p:txBody>
          <a:bodyPr wrap="square" rtlCol="0">
            <a:spAutoFit/>
          </a:bodyPr>
          <a:lstStyle/>
          <a:p>
            <a:r>
              <a:rPr lang="ko-KR" altLang="en-US" dirty="0"/>
              <a:t>다중회귀분석</a:t>
            </a:r>
            <a:r>
              <a:rPr lang="en-US" altLang="ko-KR" dirty="0"/>
              <a:t>(M</a:t>
            </a:r>
            <a:r>
              <a:rPr lang="en-US" altLang="ko-KR" b="1" dirty="0"/>
              <a:t>ultiple Regression Analysis)</a:t>
            </a:r>
            <a:endParaRPr lang="ko-KR" altLang="en-US" dirty="0"/>
          </a:p>
        </p:txBody>
      </p:sp>
      <p:graphicFrame>
        <p:nvGraphicFramePr>
          <p:cNvPr id="17" name="표 16">
            <a:extLst>
              <a:ext uri="{FF2B5EF4-FFF2-40B4-BE49-F238E27FC236}">
                <a16:creationId xmlns:a16="http://schemas.microsoft.com/office/drawing/2014/main" id="{47099E5F-F5BC-45B6-BD25-BFFBA1B750D5}"/>
              </a:ext>
            </a:extLst>
          </p:cNvPr>
          <p:cNvGraphicFramePr>
            <a:graphicFrameLocks noGrp="1"/>
          </p:cNvGraphicFramePr>
          <p:nvPr>
            <p:extLst>
              <p:ext uri="{D42A27DB-BD31-4B8C-83A1-F6EECF244321}">
                <p14:modId xmlns:p14="http://schemas.microsoft.com/office/powerpoint/2010/main" val="661290601"/>
              </p:ext>
            </p:extLst>
          </p:nvPr>
        </p:nvGraphicFramePr>
        <p:xfrm>
          <a:off x="6978229" y="1130250"/>
          <a:ext cx="1708571" cy="975360"/>
        </p:xfrm>
        <a:graphic>
          <a:graphicData uri="http://schemas.openxmlformats.org/drawingml/2006/table">
            <a:tbl>
              <a:tblPr firstRow="1" bandRow="1">
                <a:tableStyleId>{5C22544A-7EE6-4342-B048-85BDC9FD1C3A}</a:tableStyleId>
              </a:tblPr>
              <a:tblGrid>
                <a:gridCol w="361426">
                  <a:extLst>
                    <a:ext uri="{9D8B030D-6E8A-4147-A177-3AD203B41FA5}">
                      <a16:colId xmlns:a16="http://schemas.microsoft.com/office/drawing/2014/main" val="2629663027"/>
                    </a:ext>
                  </a:extLst>
                </a:gridCol>
                <a:gridCol w="400697">
                  <a:extLst>
                    <a:ext uri="{9D8B030D-6E8A-4147-A177-3AD203B41FA5}">
                      <a16:colId xmlns:a16="http://schemas.microsoft.com/office/drawing/2014/main" val="1158266196"/>
                    </a:ext>
                  </a:extLst>
                </a:gridCol>
                <a:gridCol w="432048">
                  <a:extLst>
                    <a:ext uri="{9D8B030D-6E8A-4147-A177-3AD203B41FA5}">
                      <a16:colId xmlns:a16="http://schemas.microsoft.com/office/drawing/2014/main" val="3777790256"/>
                    </a:ext>
                  </a:extLst>
                </a:gridCol>
                <a:gridCol w="514400">
                  <a:extLst>
                    <a:ext uri="{9D8B030D-6E8A-4147-A177-3AD203B41FA5}">
                      <a16:colId xmlns:a16="http://schemas.microsoft.com/office/drawing/2014/main" val="4285048423"/>
                    </a:ext>
                  </a:extLst>
                </a:gridCol>
              </a:tblGrid>
              <a:tr h="204556">
                <a:tc>
                  <a:txBody>
                    <a:bodyPr/>
                    <a:lstStyle/>
                    <a:p>
                      <a:pPr algn="ctr" latinLnBrk="1"/>
                      <a:endParaRPr lang="ko-KR" altLang="en-US" sz="1000" dirty="0"/>
                    </a:p>
                  </a:txBody>
                  <a:tcPr/>
                </a:tc>
                <a:tc>
                  <a:txBody>
                    <a:bodyPr/>
                    <a:lstStyle/>
                    <a:p>
                      <a:pPr algn="ctr" latinLnBrk="1"/>
                      <a:r>
                        <a:rPr lang="en-US" altLang="ko-KR" sz="1000" dirty="0"/>
                        <a:t>X1</a:t>
                      </a:r>
                      <a:endParaRPr lang="ko-KR" altLang="en-US" sz="1000" dirty="0"/>
                    </a:p>
                  </a:txBody>
                  <a:tcPr/>
                </a:tc>
                <a:tc>
                  <a:txBody>
                    <a:bodyPr/>
                    <a:lstStyle/>
                    <a:p>
                      <a:pPr algn="ctr" latinLnBrk="1"/>
                      <a:r>
                        <a:rPr lang="en-US" altLang="ko-KR" sz="1000" dirty="0"/>
                        <a:t>X2</a:t>
                      </a:r>
                      <a:endParaRPr lang="ko-KR" altLang="en-US" sz="1000" dirty="0"/>
                    </a:p>
                  </a:txBody>
                  <a:tcPr/>
                </a:tc>
                <a:tc>
                  <a:txBody>
                    <a:bodyPr/>
                    <a:lstStyle/>
                    <a:p>
                      <a:pPr algn="ctr" latinLnBrk="1"/>
                      <a:r>
                        <a:rPr lang="en-US" altLang="ko-KR" sz="1000" dirty="0"/>
                        <a:t>X3</a:t>
                      </a:r>
                      <a:endParaRPr lang="ko-KR" altLang="en-US" sz="1000" dirty="0"/>
                    </a:p>
                  </a:txBody>
                  <a:tcPr/>
                </a:tc>
                <a:extLst>
                  <a:ext uri="{0D108BD9-81ED-4DB2-BD59-A6C34878D82A}">
                    <a16:rowId xmlns:a16="http://schemas.microsoft.com/office/drawing/2014/main" val="185933988"/>
                  </a:ext>
                </a:extLst>
              </a:tr>
              <a:tr h="204556">
                <a:tc>
                  <a:txBody>
                    <a:bodyPr/>
                    <a:lstStyle/>
                    <a:p>
                      <a:pPr algn="ctr" latinLnBrk="1"/>
                      <a:r>
                        <a:rPr lang="en-US" altLang="ko-KR" sz="1000" dirty="0"/>
                        <a:t>X1</a:t>
                      </a:r>
                      <a:endParaRPr lang="ko-KR" altLang="en-US" sz="1000" dirty="0"/>
                    </a:p>
                  </a:txBody>
                  <a:tcPr/>
                </a:tc>
                <a:tc>
                  <a:txBody>
                    <a:bodyPr/>
                    <a:lstStyle/>
                    <a:p>
                      <a:pPr algn="ctr" latinLnBrk="1"/>
                      <a:r>
                        <a:rPr lang="en-US" altLang="ko-KR" sz="1000" dirty="0"/>
                        <a:t>1</a:t>
                      </a:r>
                      <a:endParaRPr lang="ko-KR" altLang="en-US" sz="1000" dirty="0"/>
                    </a:p>
                  </a:txBody>
                  <a:tcPr/>
                </a:tc>
                <a:tc>
                  <a:txBody>
                    <a:bodyPr/>
                    <a:lstStyle/>
                    <a:p>
                      <a:pPr algn="ctr" latinLnBrk="1"/>
                      <a:endParaRPr lang="ko-KR" altLang="en-US" sz="1000" dirty="0"/>
                    </a:p>
                  </a:txBody>
                  <a:tcPr/>
                </a:tc>
                <a:tc>
                  <a:txBody>
                    <a:bodyPr/>
                    <a:lstStyle/>
                    <a:p>
                      <a:pPr algn="ctr" latinLnBrk="1"/>
                      <a:endParaRPr lang="ko-KR" altLang="en-US" sz="1000" dirty="0"/>
                    </a:p>
                  </a:txBody>
                  <a:tcPr/>
                </a:tc>
                <a:extLst>
                  <a:ext uri="{0D108BD9-81ED-4DB2-BD59-A6C34878D82A}">
                    <a16:rowId xmlns:a16="http://schemas.microsoft.com/office/drawing/2014/main" val="2764134938"/>
                  </a:ext>
                </a:extLst>
              </a:tr>
              <a:tr h="204556">
                <a:tc>
                  <a:txBody>
                    <a:bodyPr/>
                    <a:lstStyle/>
                    <a:p>
                      <a:pPr algn="ctr" latinLnBrk="1"/>
                      <a:r>
                        <a:rPr lang="en-US" altLang="ko-KR" sz="1000" dirty="0"/>
                        <a:t>X2</a:t>
                      </a:r>
                      <a:endParaRPr lang="ko-KR" altLang="en-US" sz="1000" dirty="0"/>
                    </a:p>
                  </a:txBody>
                  <a:tcPr/>
                </a:tc>
                <a:tc>
                  <a:txBody>
                    <a:bodyPr/>
                    <a:lstStyle/>
                    <a:p>
                      <a:pPr algn="ctr" latinLnBrk="1"/>
                      <a:endParaRPr lang="ko-KR" altLang="en-US" sz="1000" dirty="0"/>
                    </a:p>
                  </a:txBody>
                  <a:tcPr/>
                </a:tc>
                <a:tc>
                  <a:txBody>
                    <a:bodyPr/>
                    <a:lstStyle/>
                    <a:p>
                      <a:pPr algn="ctr" latinLnBrk="1"/>
                      <a:r>
                        <a:rPr lang="en-US" altLang="ko-KR" sz="1000" dirty="0"/>
                        <a:t>1</a:t>
                      </a:r>
                      <a:endParaRPr lang="ko-KR" altLang="en-US" sz="1000" dirty="0"/>
                    </a:p>
                  </a:txBody>
                  <a:tcPr/>
                </a:tc>
                <a:tc>
                  <a:txBody>
                    <a:bodyPr/>
                    <a:lstStyle/>
                    <a:p>
                      <a:pPr algn="ctr" latinLnBrk="1"/>
                      <a:endParaRPr lang="ko-KR" altLang="en-US" sz="1000" dirty="0"/>
                    </a:p>
                  </a:txBody>
                  <a:tcPr/>
                </a:tc>
                <a:extLst>
                  <a:ext uri="{0D108BD9-81ED-4DB2-BD59-A6C34878D82A}">
                    <a16:rowId xmlns:a16="http://schemas.microsoft.com/office/drawing/2014/main" val="3658759445"/>
                  </a:ext>
                </a:extLst>
              </a:tr>
              <a:tr h="204556">
                <a:tc>
                  <a:txBody>
                    <a:bodyPr/>
                    <a:lstStyle/>
                    <a:p>
                      <a:pPr algn="ctr" latinLnBrk="1"/>
                      <a:r>
                        <a:rPr lang="en-US" altLang="ko-KR" sz="1000" dirty="0"/>
                        <a:t>X3</a:t>
                      </a:r>
                      <a:endParaRPr lang="ko-KR" altLang="en-US" sz="1000" dirty="0"/>
                    </a:p>
                  </a:txBody>
                  <a:tcPr/>
                </a:tc>
                <a:tc>
                  <a:txBody>
                    <a:bodyPr/>
                    <a:lstStyle/>
                    <a:p>
                      <a:pPr algn="ctr" latinLnBrk="1"/>
                      <a:endParaRPr lang="ko-KR" altLang="en-US" sz="1000"/>
                    </a:p>
                  </a:txBody>
                  <a:tcPr/>
                </a:tc>
                <a:tc>
                  <a:txBody>
                    <a:bodyPr/>
                    <a:lstStyle/>
                    <a:p>
                      <a:pPr algn="ctr" latinLnBrk="1"/>
                      <a:endParaRPr lang="ko-KR" altLang="en-US" sz="1000" dirty="0"/>
                    </a:p>
                  </a:txBody>
                  <a:tcPr/>
                </a:tc>
                <a:tc>
                  <a:txBody>
                    <a:bodyPr/>
                    <a:lstStyle/>
                    <a:p>
                      <a:pPr algn="ctr" latinLnBrk="1"/>
                      <a:r>
                        <a:rPr lang="en-US" altLang="ko-KR" sz="1000" dirty="0"/>
                        <a:t>1</a:t>
                      </a:r>
                      <a:endParaRPr lang="ko-KR" altLang="en-US" sz="1000" dirty="0"/>
                    </a:p>
                  </a:txBody>
                  <a:tcPr/>
                </a:tc>
                <a:extLst>
                  <a:ext uri="{0D108BD9-81ED-4DB2-BD59-A6C34878D82A}">
                    <a16:rowId xmlns:a16="http://schemas.microsoft.com/office/drawing/2014/main" val="3394332433"/>
                  </a:ext>
                </a:extLst>
              </a:tr>
            </a:tbl>
          </a:graphicData>
        </a:graphic>
      </p:graphicFrame>
      <p:sp>
        <p:nvSpPr>
          <p:cNvPr id="18" name="직사각형 17">
            <a:extLst>
              <a:ext uri="{FF2B5EF4-FFF2-40B4-BE49-F238E27FC236}">
                <a16:creationId xmlns:a16="http://schemas.microsoft.com/office/drawing/2014/main" id="{ED1C2A69-1A43-4A6D-854E-0EC64754EF85}"/>
              </a:ext>
            </a:extLst>
          </p:cNvPr>
          <p:cNvSpPr/>
          <p:nvPr/>
        </p:nvSpPr>
        <p:spPr>
          <a:xfrm>
            <a:off x="533921" y="954268"/>
            <a:ext cx="6348094" cy="1220334"/>
          </a:xfrm>
          <a:prstGeom prst="rect">
            <a:avLst/>
          </a:prstGeom>
          <a:ln>
            <a:solidFill>
              <a:schemeClr val="accent5">
                <a:lumMod val="75000"/>
              </a:schemeClr>
            </a:solidFill>
          </a:ln>
        </p:spPr>
        <p:txBody>
          <a:bodyPr wrap="square">
            <a:spAutoFit/>
          </a:bodyPr>
          <a:lstStyle/>
          <a:p>
            <a:pPr fontAlgn="base">
              <a:lnSpc>
                <a:spcPct val="170000"/>
              </a:lnSpc>
            </a:pPr>
            <a:r>
              <a:rPr lang="ko-KR" altLang="en-US" sz="1400" b="1" dirty="0" err="1">
                <a:sym typeface="Wingdings" panose="05000000000000000000" pitchFamily="2" charset="2"/>
              </a:rPr>
              <a:t>다중공선성</a:t>
            </a:r>
            <a:r>
              <a:rPr lang="ko-KR" altLang="en-US" sz="1400" b="1" dirty="0">
                <a:sym typeface="Wingdings" panose="05000000000000000000" pitchFamily="2" charset="2"/>
              </a:rPr>
              <a:t> </a:t>
            </a:r>
            <a:r>
              <a:rPr lang="en-US" altLang="ko-KR" sz="1400" b="1" dirty="0"/>
              <a:t>(Multicollinearity) </a:t>
            </a:r>
            <a:r>
              <a:rPr lang="ko-KR" altLang="en-US" sz="1400" b="1" dirty="0" err="1"/>
              <a:t>문제란</a:t>
            </a:r>
            <a:r>
              <a:rPr lang="en-US" altLang="ko-KR" sz="1400" b="1" dirty="0"/>
              <a:t>?</a:t>
            </a:r>
            <a:endParaRPr lang="en-US" altLang="ko-KR" sz="1400" b="1" dirty="0">
              <a:sym typeface="Wingdings" panose="05000000000000000000" pitchFamily="2" charset="2"/>
            </a:endParaRPr>
          </a:p>
          <a:p>
            <a:pPr>
              <a:lnSpc>
                <a:spcPct val="150000"/>
              </a:lnSpc>
            </a:pPr>
            <a:r>
              <a:rPr lang="en-US" altLang="ko-KR" sz="1100" dirty="0">
                <a:sym typeface="Wingdings" panose="05000000000000000000" pitchFamily="2" charset="2"/>
              </a:rPr>
              <a:t> </a:t>
            </a:r>
            <a:r>
              <a:rPr lang="ko-KR" altLang="en-US" sz="1100" dirty="0"/>
              <a:t>회귀분석에서 </a:t>
            </a:r>
            <a:r>
              <a:rPr lang="ko-KR" altLang="en-US" sz="1100" dirty="0">
                <a:highlight>
                  <a:srgbClr val="FFFF00"/>
                </a:highlight>
              </a:rPr>
              <a:t>독립변수들 간에 강한 상관관계가 </a:t>
            </a:r>
            <a:r>
              <a:rPr lang="ko-KR" altLang="en-US" sz="1100" dirty="0"/>
              <a:t>나타나는 문제</a:t>
            </a:r>
            <a:endParaRPr lang="en-US" altLang="ko-KR" sz="1100" dirty="0"/>
          </a:p>
          <a:p>
            <a:r>
              <a:rPr lang="ko-KR" altLang="en-US" sz="1100" dirty="0">
                <a:solidFill>
                  <a:srgbClr val="202020"/>
                </a:solidFill>
                <a:latin typeface="Noto Sans KR"/>
              </a:rPr>
              <a:t>공선성</a:t>
            </a:r>
            <a:r>
              <a:rPr lang="en-US" altLang="ko-KR" sz="1100" dirty="0">
                <a:solidFill>
                  <a:srgbClr val="202020"/>
                </a:solidFill>
                <a:latin typeface="Noto Sans KR"/>
              </a:rPr>
              <a:t>(collinearity): </a:t>
            </a:r>
            <a:r>
              <a:rPr lang="ko-KR" altLang="en-US" sz="1100" dirty="0">
                <a:solidFill>
                  <a:srgbClr val="202020"/>
                </a:solidFill>
                <a:latin typeface="Noto Sans KR"/>
              </a:rPr>
              <a:t>하나의 독립변수가 다른 하나의 독립변수로 잘 예측되는 경우</a:t>
            </a:r>
            <a:r>
              <a:rPr lang="en-US" altLang="ko-KR" sz="1100" dirty="0">
                <a:solidFill>
                  <a:srgbClr val="202020"/>
                </a:solidFill>
                <a:latin typeface="Noto Sans KR"/>
              </a:rPr>
              <a:t>, </a:t>
            </a:r>
            <a:r>
              <a:rPr lang="ko-KR" altLang="en-US" sz="1100" dirty="0">
                <a:solidFill>
                  <a:srgbClr val="202020"/>
                </a:solidFill>
                <a:latin typeface="Noto Sans KR"/>
              </a:rPr>
              <a:t>또는 서로 상관이 높은 경우</a:t>
            </a:r>
          </a:p>
          <a:p>
            <a:r>
              <a:rPr lang="ko-KR" altLang="en-US" sz="1100" dirty="0" err="1">
                <a:solidFill>
                  <a:srgbClr val="202020"/>
                </a:solidFill>
                <a:latin typeface="Noto Sans KR"/>
              </a:rPr>
              <a:t>다중공선성</a:t>
            </a:r>
            <a:r>
              <a:rPr lang="en-US" altLang="ko-KR" sz="1100" dirty="0">
                <a:solidFill>
                  <a:srgbClr val="202020"/>
                </a:solidFill>
                <a:latin typeface="Noto Sans KR"/>
              </a:rPr>
              <a:t>(multicollinearity): </a:t>
            </a:r>
            <a:r>
              <a:rPr lang="ko-KR" altLang="en-US" sz="1100" dirty="0">
                <a:solidFill>
                  <a:srgbClr val="202020"/>
                </a:solidFill>
                <a:latin typeface="Noto Sans KR"/>
              </a:rPr>
              <a:t>하나의 독립변수가 다른 여러 개의 독립변수들로 잘 예측되는 경우</a:t>
            </a:r>
          </a:p>
        </p:txBody>
      </p:sp>
      <p:sp>
        <p:nvSpPr>
          <p:cNvPr id="16" name="직사각형 15">
            <a:extLst>
              <a:ext uri="{FF2B5EF4-FFF2-40B4-BE49-F238E27FC236}">
                <a16:creationId xmlns:a16="http://schemas.microsoft.com/office/drawing/2014/main" id="{7A6F3583-F819-4219-A56D-4CB96AF9CFB5}"/>
              </a:ext>
            </a:extLst>
          </p:cNvPr>
          <p:cNvSpPr/>
          <p:nvPr/>
        </p:nvSpPr>
        <p:spPr>
          <a:xfrm>
            <a:off x="3227215" y="6161354"/>
            <a:ext cx="1891781" cy="307777"/>
          </a:xfrm>
          <a:prstGeom prst="rect">
            <a:avLst/>
          </a:prstGeom>
        </p:spPr>
        <p:txBody>
          <a:bodyPr wrap="square">
            <a:spAutoFit/>
          </a:bodyPr>
          <a:lstStyle/>
          <a:p>
            <a:r>
              <a:rPr lang="en-US" altLang="ko-KR" sz="1400" dirty="0">
                <a:highlight>
                  <a:srgbClr val="FFFF00"/>
                </a:highlight>
                <a:latin typeface="Spoqa Han Sans"/>
              </a:rPr>
              <a:t>a</a:t>
            </a:r>
            <a:r>
              <a:rPr lang="en-US" altLang="ko-KR" sz="1400" dirty="0">
                <a:highlight>
                  <a:srgbClr val="FFFF00"/>
                </a:highlight>
              </a:rPr>
              <a:t>djusted R Square  = </a:t>
            </a:r>
          </a:p>
        </p:txBody>
      </p:sp>
      <p:sp>
        <p:nvSpPr>
          <p:cNvPr id="2" name="화살표: 오른쪽 1">
            <a:extLst>
              <a:ext uri="{FF2B5EF4-FFF2-40B4-BE49-F238E27FC236}">
                <a16:creationId xmlns:a16="http://schemas.microsoft.com/office/drawing/2014/main" id="{91781802-161F-4A73-9529-4C3510A3CF00}"/>
              </a:ext>
            </a:extLst>
          </p:cNvPr>
          <p:cNvSpPr/>
          <p:nvPr/>
        </p:nvSpPr>
        <p:spPr>
          <a:xfrm>
            <a:off x="2467280" y="6161354"/>
            <a:ext cx="487050" cy="194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바닥글 개체 틀 7">
            <a:extLst>
              <a:ext uri="{FF2B5EF4-FFF2-40B4-BE49-F238E27FC236}">
                <a16:creationId xmlns:a16="http://schemas.microsoft.com/office/drawing/2014/main" id="{4C01FD8E-B9D0-448A-8FE0-37A4E5E6E18A}"/>
              </a:ext>
            </a:extLst>
          </p:cNvPr>
          <p:cNvSpPr>
            <a:spLocks noGrp="1"/>
          </p:cNvSpPr>
          <p:nvPr>
            <p:ph type="ftr" sz="quarter" idx="11"/>
          </p:nvPr>
        </p:nvSpPr>
        <p:spPr/>
        <p:txBody>
          <a:bodyPr/>
          <a:lstStyle/>
          <a:p>
            <a:r>
              <a:rPr lang="en-US" altLang="ko-KR"/>
              <a:t>UBION PBL- FBA</a:t>
            </a:r>
            <a:endParaRPr lang="ko-KR" altLang="en-US"/>
          </a:p>
        </p:txBody>
      </p:sp>
      <p:sp>
        <p:nvSpPr>
          <p:cNvPr id="9" name="슬라이드 번호 개체 틀 8">
            <a:extLst>
              <a:ext uri="{FF2B5EF4-FFF2-40B4-BE49-F238E27FC236}">
                <a16:creationId xmlns:a16="http://schemas.microsoft.com/office/drawing/2014/main" id="{3F7ABABC-09B3-4089-8597-84BA53EE69FB}"/>
              </a:ext>
            </a:extLst>
          </p:cNvPr>
          <p:cNvSpPr>
            <a:spLocks noGrp="1"/>
          </p:cNvSpPr>
          <p:nvPr>
            <p:ph type="sldNum" sz="quarter" idx="12"/>
          </p:nvPr>
        </p:nvSpPr>
        <p:spPr/>
        <p:txBody>
          <a:bodyPr/>
          <a:lstStyle/>
          <a:p>
            <a:fld id="{DE77BB65-F969-4654-BF30-45C70C1BE112}" type="slidenum">
              <a:rPr lang="ko-KR" altLang="en-US" smtClean="0"/>
              <a:pPr/>
              <a:t>79</a:t>
            </a:fld>
            <a:endParaRPr lang="ko-KR" alt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3733C2B-C911-4AE3-A561-8C4B441535C9}"/>
                  </a:ext>
                </a:extLst>
              </p:cNvPr>
              <p:cNvSpPr txBox="1"/>
              <p:nvPr/>
            </p:nvSpPr>
            <p:spPr>
              <a:xfrm>
                <a:off x="697260" y="6113463"/>
                <a:ext cx="1440160" cy="485774"/>
              </a:xfrm>
              <a:prstGeom prst="rect">
                <a:avLst/>
              </a:prstGeom>
              <a:noFill/>
              <a:ln>
                <a:solidFill>
                  <a:schemeClr val="tx2">
                    <a:lumMod val="60000"/>
                    <a:lumOff val="40000"/>
                  </a:schemeClr>
                </a:solidFill>
              </a:ln>
            </p:spPr>
            <p:txBody>
              <a:bodyPr wrap="square" rtlCol="0">
                <a:spAutoFit/>
              </a:bodyPr>
              <a:lstStyle/>
              <a:p>
                <a14:m>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𝑅</m:t>
                        </m:r>
                      </m:e>
                      <m:sup>
                        <m:r>
                          <a:rPr lang="en-US" altLang="ko-KR" b="0" i="1" smtClean="0">
                            <a:latin typeface="Cambria Math" panose="02040503050406030204" pitchFamily="18" charset="0"/>
                          </a:rPr>
                          <m:t>2</m:t>
                        </m:r>
                      </m:sup>
                    </m:sSup>
                  </m:oMath>
                </a14:m>
                <a:r>
                  <a:rPr lang="ko-KR" altLang="en-US" dirty="0"/>
                  <a:t> </a:t>
                </a:r>
                <a:r>
                  <a:rPr lang="en-US" altLang="ko-KR" dirty="0"/>
                  <a:t>= 1 -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𝑆𝑆𝐸</m:t>
                        </m:r>
                      </m:num>
                      <m:den>
                        <m:r>
                          <a:rPr lang="en-US" altLang="ko-KR" b="0" i="1" smtClean="0">
                            <a:latin typeface="Cambria Math" panose="02040503050406030204" pitchFamily="18" charset="0"/>
                          </a:rPr>
                          <m:t>𝑆𝑆𝑇</m:t>
                        </m:r>
                      </m:den>
                    </m:f>
                  </m:oMath>
                </a14:m>
                <a:endParaRPr lang="ko-KR" altLang="en-US" dirty="0"/>
              </a:p>
            </p:txBody>
          </p:sp>
        </mc:Choice>
        <mc:Fallback xmlns="">
          <p:sp>
            <p:nvSpPr>
              <p:cNvPr id="20" name="TextBox 19">
                <a:extLst>
                  <a:ext uri="{FF2B5EF4-FFF2-40B4-BE49-F238E27FC236}">
                    <a16:creationId xmlns:a16="http://schemas.microsoft.com/office/drawing/2014/main" id="{73733C2B-C911-4AE3-A561-8C4B441535C9}"/>
                  </a:ext>
                </a:extLst>
              </p:cNvPr>
              <p:cNvSpPr txBox="1">
                <a:spLocks noRot="1" noChangeAspect="1" noMove="1" noResize="1" noEditPoints="1" noAdjustHandles="1" noChangeArrowheads="1" noChangeShapeType="1" noTextEdit="1"/>
              </p:cNvSpPr>
              <p:nvPr/>
            </p:nvSpPr>
            <p:spPr>
              <a:xfrm>
                <a:off x="697260" y="6113463"/>
                <a:ext cx="1440160" cy="485774"/>
              </a:xfrm>
              <a:prstGeom prst="rect">
                <a:avLst/>
              </a:prstGeom>
              <a:blipFill>
                <a:blip r:embed="rId2"/>
                <a:stretch>
                  <a:fillRect b="-4878"/>
                </a:stretch>
              </a:blipFill>
              <a:ln>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2C1A544-D155-401C-9C4F-D8847FB5A508}"/>
                  </a:ext>
                </a:extLst>
              </p:cNvPr>
              <p:cNvSpPr txBox="1"/>
              <p:nvPr/>
            </p:nvSpPr>
            <p:spPr>
              <a:xfrm>
                <a:off x="5391881" y="6161354"/>
                <a:ext cx="2440633" cy="520655"/>
              </a:xfrm>
              <a:prstGeom prst="rect">
                <a:avLst/>
              </a:prstGeom>
              <a:noFill/>
              <a:ln w="19050">
                <a:solidFill>
                  <a:schemeClr val="tx2">
                    <a:lumMod val="60000"/>
                    <a:lumOff val="40000"/>
                  </a:schemeClr>
                </a:solidFill>
              </a:ln>
            </p:spPr>
            <p:txBody>
              <a:bodyPr wrap="square" rtlCol="0">
                <a:spAutoFit/>
              </a:bodyPr>
              <a:lstStyle/>
              <a:p>
                <a14:m>
                  <m:oMath xmlns:m="http://schemas.openxmlformats.org/officeDocument/2006/math">
                    <m:sSubSup>
                      <m:sSubSupPr>
                        <m:ctrlPr>
                          <a:rPr lang="en-US" altLang="ko-KR" i="1" smtClean="0">
                            <a:latin typeface="Cambria Math" panose="02040503050406030204" pitchFamily="18" charset="0"/>
                          </a:rPr>
                        </m:ctrlPr>
                      </m:sSubSup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𝑎𝑑𝑗</m:t>
                        </m:r>
                      </m:sub>
                      <m:sup>
                        <m:r>
                          <a:rPr lang="en-US" altLang="ko-KR" b="0" i="1" smtClean="0">
                            <a:latin typeface="Cambria Math" panose="02040503050406030204" pitchFamily="18" charset="0"/>
                          </a:rPr>
                          <m:t>2</m:t>
                        </m:r>
                      </m:sup>
                    </m:sSubSup>
                  </m:oMath>
                </a14:m>
                <a:r>
                  <a:rPr lang="ko-KR" altLang="en-US" dirty="0"/>
                  <a:t> </a:t>
                </a:r>
                <a:r>
                  <a:rPr lang="en-US" altLang="ko-KR" dirty="0"/>
                  <a:t>= 1-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𝑛</m:t>
                        </m:r>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r>
                          <a:rPr lang="en-US" altLang="ko-KR" b="0" i="1" smtClean="0">
                            <a:latin typeface="Cambria Math" panose="02040503050406030204" pitchFamily="18" charset="0"/>
                          </a:rPr>
                          <m:t> − (</m:t>
                        </m:r>
                        <m:r>
                          <a:rPr lang="en-US" altLang="ko-KR" b="0" i="1" smtClean="0">
                            <a:latin typeface="Cambria Math" panose="02040503050406030204" pitchFamily="18" charset="0"/>
                          </a:rPr>
                          <m:t>𝑘</m:t>
                        </m:r>
                        <m:r>
                          <a:rPr lang="en-US" altLang="ko-KR" b="0" i="1" smtClean="0">
                            <a:latin typeface="Cambria Math" panose="02040503050406030204" pitchFamily="18" charset="0"/>
                          </a:rPr>
                          <m:t>+1)</m:t>
                        </m:r>
                      </m:den>
                    </m:f>
                  </m:oMath>
                </a14:m>
                <a:r>
                  <a:rPr lang="en-US" altLang="ko-KR" dirty="0"/>
                  <a:t>] </a:t>
                </a:r>
                <a14:m>
                  <m:oMath xmlns:m="http://schemas.openxmlformats.org/officeDocument/2006/math">
                    <m:f>
                      <m:fPr>
                        <m:ctrlPr>
                          <a:rPr lang="en-US" altLang="ko-KR" i="1">
                            <a:latin typeface="Cambria Math" panose="02040503050406030204" pitchFamily="18" charset="0"/>
                          </a:rPr>
                        </m:ctrlPr>
                      </m:fPr>
                      <m:num>
                        <m:r>
                          <a:rPr lang="en-US" altLang="ko-KR" i="1">
                            <a:latin typeface="Cambria Math" panose="02040503050406030204" pitchFamily="18" charset="0"/>
                          </a:rPr>
                          <m:t>𝑆𝑆𝐸</m:t>
                        </m:r>
                      </m:num>
                      <m:den>
                        <m:r>
                          <a:rPr lang="en-US" altLang="ko-KR" i="1">
                            <a:latin typeface="Cambria Math" panose="02040503050406030204" pitchFamily="18" charset="0"/>
                          </a:rPr>
                          <m:t>𝑆𝑆𝑇</m:t>
                        </m:r>
                      </m:den>
                    </m:f>
                  </m:oMath>
                </a14:m>
                <a:endParaRPr lang="ko-KR" altLang="en-US" dirty="0"/>
              </a:p>
            </p:txBody>
          </p:sp>
        </mc:Choice>
        <mc:Fallback xmlns="">
          <p:sp>
            <p:nvSpPr>
              <p:cNvPr id="21" name="TextBox 20">
                <a:extLst>
                  <a:ext uri="{FF2B5EF4-FFF2-40B4-BE49-F238E27FC236}">
                    <a16:creationId xmlns:a16="http://schemas.microsoft.com/office/drawing/2014/main" id="{A2C1A544-D155-401C-9C4F-D8847FB5A508}"/>
                  </a:ext>
                </a:extLst>
              </p:cNvPr>
              <p:cNvSpPr txBox="1">
                <a:spLocks noRot="1" noChangeAspect="1" noMove="1" noResize="1" noEditPoints="1" noAdjustHandles="1" noChangeArrowheads="1" noChangeShapeType="1" noTextEdit="1"/>
              </p:cNvSpPr>
              <p:nvPr/>
            </p:nvSpPr>
            <p:spPr>
              <a:xfrm>
                <a:off x="5391881" y="6161354"/>
                <a:ext cx="2440633" cy="520655"/>
              </a:xfrm>
              <a:prstGeom prst="rect">
                <a:avLst/>
              </a:prstGeom>
              <a:blipFill>
                <a:blip r:embed="rId3"/>
                <a:stretch>
                  <a:fillRect b="-4545"/>
                </a:stretch>
              </a:blipFill>
              <a:ln w="19050">
                <a:solidFill>
                  <a:schemeClr val="tx2">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직사각형 5">
                <a:extLst>
                  <a:ext uri="{FF2B5EF4-FFF2-40B4-BE49-F238E27FC236}">
                    <a16:creationId xmlns:a16="http://schemas.microsoft.com/office/drawing/2014/main" id="{B22C684B-BA5E-4735-9BA1-D83C5F0AC6B6}"/>
                  </a:ext>
                </a:extLst>
              </p:cNvPr>
              <p:cNvSpPr/>
              <p:nvPr/>
            </p:nvSpPr>
            <p:spPr>
              <a:xfrm>
                <a:off x="528976" y="2254361"/>
                <a:ext cx="8157823" cy="3760966"/>
              </a:xfrm>
              <a:prstGeom prst="rect">
                <a:avLst/>
              </a:prstGeom>
              <a:ln>
                <a:solidFill>
                  <a:schemeClr val="accent1"/>
                </a:solidFill>
              </a:ln>
            </p:spPr>
            <p:txBody>
              <a:bodyPr wrap="square">
                <a:spAutoFit/>
              </a:bodyPr>
              <a:lstStyle/>
              <a:p>
                <a:pPr fontAlgn="base">
                  <a:lnSpc>
                    <a:spcPct val="170000"/>
                  </a:lnSpc>
                </a:pPr>
                <a:r>
                  <a:rPr lang="en-US" altLang="ko-KR" sz="1200" dirty="0">
                    <a:solidFill>
                      <a:srgbClr val="FF0000"/>
                    </a:solidFill>
                    <a:sym typeface="Wingdings" panose="05000000000000000000" pitchFamily="2" charset="2"/>
                  </a:rPr>
                  <a:t>(</a:t>
                </a:r>
                <a:r>
                  <a:rPr lang="ko-KR" altLang="en-US" sz="1200" dirty="0" err="1">
                    <a:solidFill>
                      <a:srgbClr val="FF0000"/>
                    </a:solidFill>
                    <a:sym typeface="Wingdings" panose="05000000000000000000" pitchFamily="2" charset="2"/>
                  </a:rPr>
                  <a:t>다중공선성</a:t>
                </a:r>
                <a:r>
                  <a:rPr lang="ko-KR" altLang="en-US" sz="1200" dirty="0">
                    <a:solidFill>
                      <a:srgbClr val="FF0000"/>
                    </a:solidFill>
                    <a:sym typeface="Wingdings" panose="05000000000000000000" pitchFamily="2" charset="2"/>
                  </a:rPr>
                  <a:t> 진단 방법</a:t>
                </a:r>
                <a:r>
                  <a:rPr lang="en-US" altLang="ko-KR" sz="1200" dirty="0">
                    <a:solidFill>
                      <a:srgbClr val="FF0000"/>
                    </a:solidFill>
                    <a:sym typeface="Wingdings" panose="05000000000000000000" pitchFamily="2" charset="2"/>
                  </a:rPr>
                  <a:t>)</a:t>
                </a:r>
              </a:p>
              <a:p>
                <a:pPr marL="228600" indent="-228600">
                  <a:buAutoNum type="arabicPeriod"/>
                </a:pPr>
                <a:r>
                  <a:rPr lang="ko-KR" altLang="en-US" sz="1100" b="1" dirty="0" err="1"/>
                  <a:t>산점도</a:t>
                </a:r>
                <a:r>
                  <a:rPr lang="ko-KR" altLang="en-US" sz="1100" b="1" dirty="0"/>
                  <a:t> 그래프 </a:t>
                </a:r>
                <a:r>
                  <a:rPr lang="en-US" altLang="ko-KR" sz="1100" b="1" dirty="0"/>
                  <a:t>(Scatter plot Matrix)</a:t>
                </a:r>
              </a:p>
              <a:p>
                <a:pPr marL="228600" indent="-228600">
                  <a:buAutoNum type="arabicPeriod"/>
                </a:pPr>
                <a:r>
                  <a:rPr lang="ko-KR" altLang="en-US" sz="1100" b="1" dirty="0"/>
                  <a:t>상관계수 </a:t>
                </a:r>
                <a:r>
                  <a:rPr lang="en-US" altLang="ko-KR" sz="1100" b="1" dirty="0"/>
                  <a:t>– </a:t>
                </a:r>
                <a:r>
                  <a:rPr lang="ko-KR" altLang="en-US" sz="1100" b="1" dirty="0" err="1"/>
                  <a:t>히트맵</a:t>
                </a:r>
                <a:endParaRPr lang="en-US" altLang="ko-KR" sz="1100" b="1" dirty="0"/>
              </a:p>
              <a:p>
                <a:r>
                  <a:rPr lang="en-US" altLang="ko-KR" sz="1100" b="1" dirty="0"/>
                  <a:t>: </a:t>
                </a:r>
                <a:r>
                  <a:rPr lang="ko-KR" altLang="en-US" sz="1100" dirty="0" err="1"/>
                  <a:t>피어슨</a:t>
                </a:r>
                <a:r>
                  <a:rPr lang="ko-KR" altLang="en-US" sz="1100" dirty="0"/>
                  <a:t> 상관계수를 계산해 보며 대략적으로 선형관계 여부 판단 가능</a:t>
                </a:r>
                <a:endParaRPr lang="en-US" altLang="ko-KR" sz="1100" dirty="0"/>
              </a:p>
              <a:p>
                <a:pPr marL="228600" indent="-228600">
                  <a:buAutoNum type="arabicPeriod"/>
                </a:pPr>
                <a:endParaRPr lang="ko-KR" altLang="en-US" sz="1100" dirty="0"/>
              </a:p>
              <a:p>
                <a:r>
                  <a:rPr lang="en-US" altLang="ko-KR" sz="1100" b="1" dirty="0"/>
                  <a:t>3. VIF (Variance Inflation Factors, </a:t>
                </a:r>
                <a:r>
                  <a:rPr lang="ko-KR" altLang="en-US" sz="1100" b="1" dirty="0" err="1"/>
                  <a:t>분산팽창요인</a:t>
                </a:r>
                <a:r>
                  <a:rPr lang="en-US" altLang="ko-KR" sz="1100" b="1" dirty="0"/>
                  <a:t>)</a:t>
                </a:r>
                <a:endParaRPr lang="ko-KR" altLang="en-US" sz="1100" dirty="0"/>
              </a:p>
              <a:p>
                <a:pPr fontAlgn="base">
                  <a:lnSpc>
                    <a:spcPct val="150000"/>
                  </a:lnSpc>
                </a:pPr>
                <a:r>
                  <a:rPr lang="en-US" altLang="ko-KR" sz="1100" dirty="0"/>
                  <a:t>VIF</a:t>
                </a:r>
                <a:r>
                  <a:rPr lang="ko-KR" altLang="en-US" sz="1100" dirty="0"/>
                  <a:t>는 다중회귀 모델에서 독립변수간 상관관계가 있는지 측정하는 척도</a:t>
                </a:r>
                <a:endParaRPr lang="en-US" altLang="ko-KR" sz="1100" dirty="0"/>
              </a:p>
              <a:p>
                <a:pPr fontAlgn="base">
                  <a:lnSpc>
                    <a:spcPct val="150000"/>
                  </a:lnSpc>
                </a:pPr>
                <a:r>
                  <a:rPr lang="en-US" altLang="ko-KR" sz="1100" dirty="0"/>
                  <a:t>: VIF </a:t>
                </a:r>
                <a:r>
                  <a:rPr lang="ko-KR" altLang="en-US" sz="1100" dirty="0"/>
                  <a:t>가 크다는 의미는 독립변수가 다른 독립변수에 의해 선형함수로 표현 될 수 있다는 것이고 이는 </a:t>
                </a:r>
                <a:r>
                  <a:rPr lang="ko-KR" altLang="en-US" sz="1100" dirty="0" err="1"/>
                  <a:t>다중공선성</a:t>
                </a:r>
                <a:r>
                  <a:rPr lang="ko-KR" altLang="en-US" sz="1100" dirty="0"/>
                  <a:t> 문제 발생 </a:t>
                </a:r>
                <a:endParaRPr lang="en-US" altLang="ko-KR" sz="1100" dirty="0"/>
              </a:p>
              <a:p>
                <a:pPr marL="171450" indent="-171450" fontAlgn="base">
                  <a:lnSpc>
                    <a:spcPct val="150000"/>
                  </a:lnSpc>
                  <a:buFont typeface="Wingdings" panose="05000000000000000000" pitchFamily="2" charset="2"/>
                  <a:buChar char="à"/>
                </a:pPr>
                <a:r>
                  <a:rPr lang="ko-KR" altLang="en-US" sz="1100" dirty="0">
                    <a:sym typeface="Wingdings" panose="05000000000000000000" pitchFamily="2" charset="2"/>
                  </a:rPr>
                  <a:t>분산 팽창요인</a:t>
                </a:r>
                <a:r>
                  <a:rPr lang="en-US" altLang="ko-KR" sz="1100" dirty="0">
                    <a:sym typeface="Wingdings" panose="05000000000000000000" pitchFamily="2" charset="2"/>
                  </a:rPr>
                  <a:t>(</a:t>
                </a:r>
                <a:r>
                  <a:rPr lang="en-US" altLang="ko-KR" sz="1100" dirty="0" err="1">
                    <a:sym typeface="Wingdings" panose="05000000000000000000" pitchFamily="2" charset="2"/>
                  </a:rPr>
                  <a:t>VIF:variance</a:t>
                </a:r>
                <a:r>
                  <a:rPr lang="en-US" altLang="ko-KR" sz="1100" dirty="0">
                    <a:sym typeface="Wingdings" panose="05000000000000000000" pitchFamily="2" charset="2"/>
                  </a:rPr>
                  <a:t> inflation factor)</a:t>
                </a:r>
                <a:r>
                  <a:rPr lang="ko-KR" altLang="en-US" sz="1100" dirty="0">
                    <a:sym typeface="Wingdings" panose="05000000000000000000" pitchFamily="2" charset="2"/>
                  </a:rPr>
                  <a:t>을 계산하여 이 값이 보통 </a:t>
                </a:r>
                <a:r>
                  <a:rPr lang="en-US" altLang="ko-KR" sz="1100" dirty="0">
                    <a:sym typeface="Wingdings" panose="05000000000000000000" pitchFamily="2" charset="2"/>
                  </a:rPr>
                  <a:t>10</a:t>
                </a:r>
                <a:r>
                  <a:rPr lang="ko-KR" altLang="en-US" sz="1100" dirty="0">
                    <a:sym typeface="Wingdings" panose="05000000000000000000" pitchFamily="2" charset="2"/>
                  </a:rPr>
                  <a:t>을 넘는 경우 </a:t>
                </a:r>
                <a:r>
                  <a:rPr lang="ko-KR" altLang="en-US" sz="1100" dirty="0" err="1">
                    <a:sym typeface="Wingdings" panose="05000000000000000000" pitchFamily="2" charset="2"/>
                  </a:rPr>
                  <a:t>다중공선성</a:t>
                </a:r>
                <a:r>
                  <a:rPr lang="ko-KR" altLang="en-US" sz="1100" dirty="0">
                    <a:sym typeface="Wingdings" panose="05000000000000000000" pitchFamily="2" charset="2"/>
                  </a:rPr>
                  <a:t> 문제가 있다고 판단</a:t>
                </a:r>
                <a:endParaRPr lang="en-US" altLang="ko-KR" sz="1100" dirty="0">
                  <a:sym typeface="Wingdings" panose="05000000000000000000" pitchFamily="2" charset="2"/>
                </a:endParaRPr>
              </a:p>
              <a:p>
                <a:pPr marL="171450" indent="-171450" fontAlgn="base">
                  <a:lnSpc>
                    <a:spcPct val="150000"/>
                  </a:lnSpc>
                  <a:buFont typeface="Wingdings" panose="05000000000000000000" pitchFamily="2" charset="2"/>
                  <a:buChar char="à"/>
                </a:pPr>
                <a:r>
                  <a:rPr lang="en-US" altLang="ko-KR" sz="1100" dirty="0">
                    <a:sym typeface="Wingdings" panose="05000000000000000000" pitchFamily="2" charset="2"/>
                  </a:rPr>
                  <a:t>(5</a:t>
                </a:r>
                <a:r>
                  <a:rPr lang="ko-KR" altLang="en-US" sz="1100" dirty="0">
                    <a:sym typeface="Wingdings" panose="05000000000000000000" pitchFamily="2" charset="2"/>
                  </a:rPr>
                  <a:t>가 넘을 경우 부터 주의 해야 함</a:t>
                </a:r>
                <a:r>
                  <a:rPr lang="en-US" altLang="ko-KR" sz="1100" dirty="0">
                    <a:sym typeface="Wingdings" panose="05000000000000000000" pitchFamily="2" charset="2"/>
                  </a:rPr>
                  <a:t>)</a:t>
                </a:r>
              </a:p>
              <a:p>
                <a:pPr fontAlgn="base">
                  <a:lnSpc>
                    <a:spcPct val="150000"/>
                  </a:lnSpc>
                </a:pPr>
                <a:r>
                  <a:rPr lang="en-US" altLang="ko-KR" sz="1100" b="1" dirty="0">
                    <a:sym typeface="Wingdings" panose="05000000000000000000" pitchFamily="2" charset="2"/>
                  </a:rPr>
                  <a:t>4. </a:t>
                </a:r>
                <a:r>
                  <a:rPr lang="ko-KR" altLang="en-US" sz="1100" b="1" dirty="0">
                    <a:sym typeface="Wingdings" panose="05000000000000000000" pitchFamily="2" charset="2"/>
                  </a:rPr>
                  <a:t>상태지수 </a:t>
                </a:r>
                <a:r>
                  <a:rPr lang="en-US" altLang="ko-KR" sz="1100" b="1" dirty="0">
                    <a:sym typeface="Wingdings" panose="05000000000000000000" pitchFamily="2" charset="2"/>
                  </a:rPr>
                  <a:t>(CI : Condition Index)</a:t>
                </a:r>
              </a:p>
              <a:p>
                <a:pPr fontAlgn="base">
                  <a:lnSpc>
                    <a:spcPct val="150000"/>
                  </a:lnSpc>
                </a:pPr>
                <a:r>
                  <a:rPr lang="en-US" altLang="ko-KR" sz="1100" dirty="0">
                    <a:sym typeface="Wingdings" panose="05000000000000000000" pitchFamily="2" charset="2"/>
                  </a:rPr>
                  <a:t>: (</a:t>
                </a:r>
                <a14:m>
                  <m:oMath xmlns:m="http://schemas.openxmlformats.org/officeDocument/2006/math">
                    <m:sSup>
                      <m:sSupPr>
                        <m:ctrlPr>
                          <a:rPr lang="en-US" altLang="ko-KR" sz="1100" i="1" smtClean="0">
                            <a:latin typeface="Cambria Math" panose="02040503050406030204" pitchFamily="18" charset="0"/>
                            <a:sym typeface="Wingdings" panose="05000000000000000000" pitchFamily="2" charset="2"/>
                          </a:rPr>
                        </m:ctrlPr>
                      </m:sSupPr>
                      <m:e>
                        <m:r>
                          <a:rPr lang="en-US" altLang="ko-KR" sz="1100" b="0" i="1" smtClean="0">
                            <a:latin typeface="Cambria Math" panose="02040503050406030204" pitchFamily="18" charset="0"/>
                            <a:sym typeface="Wingdings" panose="05000000000000000000" pitchFamily="2" charset="2"/>
                          </a:rPr>
                          <m:t>𝑋</m:t>
                        </m:r>
                      </m:e>
                      <m:sup>
                        <m:r>
                          <a:rPr lang="en-US" altLang="ko-KR" sz="1100" b="0" i="1" smtClean="0">
                            <a:latin typeface="Cambria Math" panose="02040503050406030204" pitchFamily="18" charset="0"/>
                            <a:sym typeface="Wingdings" panose="05000000000000000000" pitchFamily="2" charset="2"/>
                          </a:rPr>
                          <m:t>′</m:t>
                        </m:r>
                      </m:sup>
                    </m:sSup>
                  </m:oMath>
                </a14:m>
                <a:r>
                  <a:rPr lang="en-US" altLang="ko-KR" sz="1100" dirty="0">
                    <a:sym typeface="Wingdings" panose="05000000000000000000" pitchFamily="2" charset="2"/>
                  </a:rPr>
                  <a:t>X)</a:t>
                </a:r>
                <a:r>
                  <a:rPr lang="ko-KR" altLang="en-US" sz="1100" dirty="0">
                    <a:sym typeface="Wingdings" panose="05000000000000000000" pitchFamily="2" charset="2"/>
                  </a:rPr>
                  <a:t>의  대각행렬이 </a:t>
                </a:r>
                <a:r>
                  <a:rPr lang="en-US" altLang="ko-KR" sz="1100" dirty="0">
                    <a:sym typeface="Wingdings" panose="05000000000000000000" pitchFamily="2" charset="2"/>
                  </a:rPr>
                  <a:t>1</a:t>
                </a:r>
                <a:r>
                  <a:rPr lang="ko-KR" altLang="en-US" sz="1100" dirty="0">
                    <a:sym typeface="Wingdings" panose="05000000000000000000" pitchFamily="2" charset="2"/>
                  </a:rPr>
                  <a:t>이 되도록 상관변환 후 고유치</a:t>
                </a:r>
                <a:r>
                  <a:rPr lang="en-US" altLang="ko-KR" sz="1100" dirty="0">
                    <a:sym typeface="Wingdings" panose="05000000000000000000" pitchFamily="2" charset="2"/>
                  </a:rPr>
                  <a:t>(eigen value)</a:t>
                </a:r>
                <a:r>
                  <a:rPr lang="ko-KR" altLang="en-US" sz="1100" dirty="0">
                    <a:sym typeface="Wingdings" panose="05000000000000000000" pitchFamily="2" charset="2"/>
                  </a:rPr>
                  <a:t>를 구하고 가장 큰 고유치 값으로 나눈 후 제곱근을 구한 값이다</a:t>
                </a:r>
                <a:r>
                  <a:rPr lang="en-US" altLang="ko-KR" sz="1100" dirty="0">
                    <a:sym typeface="Wingdings" panose="05000000000000000000" pitchFamily="2" charset="2"/>
                  </a:rPr>
                  <a:t>.</a:t>
                </a:r>
              </a:p>
              <a:p>
                <a:pPr fontAlgn="base">
                  <a:lnSpc>
                    <a:spcPct val="150000"/>
                  </a:lnSpc>
                </a:pPr>
                <a:r>
                  <a:rPr lang="en-US" altLang="ko-KR" sz="1100" dirty="0">
                    <a:sym typeface="Wingdings" panose="05000000000000000000" pitchFamily="2" charset="2"/>
                  </a:rPr>
                  <a:t>10 </a:t>
                </a:r>
                <a:r>
                  <a:rPr lang="ko-KR" altLang="en-US" sz="1100" dirty="0">
                    <a:sym typeface="Wingdings" panose="05000000000000000000" pitchFamily="2" charset="2"/>
                  </a:rPr>
                  <a:t>이상이면 독립변수들간 약한 상관관계가 존재 </a:t>
                </a:r>
                <a:r>
                  <a:rPr lang="en-US" altLang="ko-KR" sz="1100" dirty="0">
                    <a:sym typeface="Wingdings" panose="05000000000000000000" pitchFamily="2" charset="2"/>
                  </a:rPr>
                  <a:t>,   100</a:t>
                </a:r>
                <a:r>
                  <a:rPr lang="ko-KR" altLang="en-US" sz="1100" dirty="0">
                    <a:sym typeface="Wingdings" panose="05000000000000000000" pitchFamily="2" charset="2"/>
                  </a:rPr>
                  <a:t>이상이면 다중 공선성 발생되는 것으로 해석</a:t>
                </a:r>
                <a:endParaRPr lang="en-US" altLang="ko-KR" sz="1100" dirty="0">
                  <a:sym typeface="Wingdings" panose="05000000000000000000" pitchFamily="2" charset="2"/>
                </a:endParaRPr>
              </a:p>
              <a:p>
                <a:pPr fontAlgn="base">
                  <a:lnSpc>
                    <a:spcPct val="150000"/>
                  </a:lnSpc>
                </a:pPr>
                <a:r>
                  <a:rPr lang="en-US" altLang="ko-KR" sz="1100" b="1" dirty="0">
                    <a:sym typeface="Wingdings" panose="05000000000000000000" pitchFamily="2" charset="2"/>
                  </a:rPr>
                  <a:t>5. Tolerance </a:t>
                </a:r>
                <a:r>
                  <a:rPr lang="ko-KR" altLang="en-US" sz="1100" b="1" dirty="0">
                    <a:sym typeface="Wingdings" panose="05000000000000000000" pitchFamily="2" charset="2"/>
                  </a:rPr>
                  <a:t>확인</a:t>
                </a:r>
                <a:r>
                  <a:rPr lang="en-US" altLang="ko-KR" sz="1100" b="1" dirty="0">
                    <a:sym typeface="Wingdings" panose="05000000000000000000" pitchFamily="2" charset="2"/>
                  </a:rPr>
                  <a:t>: </a:t>
                </a:r>
              </a:p>
              <a:p>
                <a:pPr fontAlgn="base">
                  <a:lnSpc>
                    <a:spcPct val="150000"/>
                  </a:lnSpc>
                </a:pPr>
                <a:r>
                  <a:rPr lang="ko-KR" altLang="en-US" sz="1100" dirty="0">
                    <a:sym typeface="Wingdings" panose="05000000000000000000" pitchFamily="2" charset="2"/>
                  </a:rPr>
                  <a:t>하나의 독립변수를 종속변수로 하고 나머지를 독립변수로 회귀분석을 한 경우 </a:t>
                </a:r>
                <a14:m>
                  <m:oMath xmlns:m="http://schemas.openxmlformats.org/officeDocument/2006/math">
                    <m:sSup>
                      <m:sSupPr>
                        <m:ctrlPr>
                          <a:rPr lang="en-US" altLang="ko-KR" sz="1100" i="1" smtClean="0">
                            <a:latin typeface="Cambria Math" panose="02040503050406030204" pitchFamily="18" charset="0"/>
                            <a:sym typeface="Wingdings" panose="05000000000000000000" pitchFamily="2" charset="2"/>
                          </a:rPr>
                        </m:ctrlPr>
                      </m:sSupPr>
                      <m:e>
                        <m:r>
                          <a:rPr lang="en-US" altLang="ko-KR" sz="1100" b="0" i="1" smtClean="0">
                            <a:latin typeface="Cambria Math" panose="02040503050406030204" pitchFamily="18" charset="0"/>
                            <a:sym typeface="Wingdings" panose="05000000000000000000" pitchFamily="2" charset="2"/>
                          </a:rPr>
                          <m:t>𝑅</m:t>
                        </m:r>
                      </m:e>
                      <m:sup>
                        <m:r>
                          <a:rPr lang="en-US" altLang="ko-KR" sz="1100" b="0" i="1" smtClean="0">
                            <a:latin typeface="Cambria Math" panose="02040503050406030204" pitchFamily="18" charset="0"/>
                            <a:sym typeface="Wingdings" panose="05000000000000000000" pitchFamily="2" charset="2"/>
                          </a:rPr>
                          <m:t>2</m:t>
                        </m:r>
                      </m:sup>
                    </m:sSup>
                  </m:oMath>
                </a14:m>
                <a:r>
                  <a:rPr lang="ko-KR" altLang="en-US" sz="1100" dirty="0">
                    <a:sym typeface="Wingdings" panose="05000000000000000000" pitchFamily="2" charset="2"/>
                  </a:rPr>
                  <a:t>가 나오면 </a:t>
                </a:r>
                <a:r>
                  <a:rPr lang="en-US" altLang="ko-KR" sz="1100" dirty="0">
                    <a:sym typeface="Wingdings" panose="05000000000000000000" pitchFamily="2" charset="2"/>
                  </a:rPr>
                  <a:t>(1 - </a:t>
                </a:r>
                <a14:m>
                  <m:oMath xmlns:m="http://schemas.openxmlformats.org/officeDocument/2006/math">
                    <m:sSup>
                      <m:sSupPr>
                        <m:ctrlPr>
                          <a:rPr lang="en-US" altLang="ko-KR" sz="1100" i="1">
                            <a:latin typeface="Cambria Math" panose="02040503050406030204" pitchFamily="18" charset="0"/>
                            <a:sym typeface="Wingdings" panose="05000000000000000000" pitchFamily="2" charset="2"/>
                          </a:rPr>
                        </m:ctrlPr>
                      </m:sSupPr>
                      <m:e>
                        <m:r>
                          <a:rPr lang="en-US" altLang="ko-KR" sz="1100" i="1">
                            <a:latin typeface="Cambria Math" panose="02040503050406030204" pitchFamily="18" charset="0"/>
                            <a:sym typeface="Wingdings" panose="05000000000000000000" pitchFamily="2" charset="2"/>
                          </a:rPr>
                          <m:t>𝑅</m:t>
                        </m:r>
                      </m:e>
                      <m:sup>
                        <m:r>
                          <a:rPr lang="en-US" altLang="ko-KR" sz="1100" i="1">
                            <a:latin typeface="Cambria Math" panose="02040503050406030204" pitchFamily="18" charset="0"/>
                            <a:sym typeface="Wingdings" panose="05000000000000000000" pitchFamily="2" charset="2"/>
                          </a:rPr>
                          <m:t>2</m:t>
                        </m:r>
                      </m:sup>
                    </m:sSup>
                  </m:oMath>
                </a14:m>
                <a:r>
                  <a:rPr lang="en-US" altLang="ko-KR" sz="1100" dirty="0">
                    <a:sym typeface="Wingdings" panose="05000000000000000000" pitchFamily="2" charset="2"/>
                  </a:rPr>
                  <a:t>)</a:t>
                </a:r>
                <a:r>
                  <a:rPr lang="ko-KR" altLang="en-US" sz="1100" dirty="0">
                    <a:sym typeface="Wingdings" panose="05000000000000000000" pitchFamily="2" charset="2"/>
                  </a:rPr>
                  <a:t>가 </a:t>
                </a:r>
                <a:r>
                  <a:rPr lang="en-US" altLang="ko-KR" sz="1100" dirty="0">
                    <a:sym typeface="Wingdings" panose="05000000000000000000" pitchFamily="2" charset="2"/>
                  </a:rPr>
                  <a:t>tolerance</a:t>
                </a:r>
                <a:r>
                  <a:rPr lang="ko-KR" altLang="en-US" sz="1100" dirty="0">
                    <a:sym typeface="Wingdings" panose="05000000000000000000" pitchFamily="2" charset="2"/>
                  </a:rPr>
                  <a:t>를 말함</a:t>
                </a:r>
                <a:r>
                  <a:rPr lang="en-US" altLang="ko-KR" sz="1100" dirty="0">
                    <a:sym typeface="Wingdings" panose="05000000000000000000" pitchFamily="2" charset="2"/>
                  </a:rPr>
                  <a:t>.  </a:t>
                </a:r>
                <a:r>
                  <a:rPr lang="ko-KR" altLang="en-US" sz="1100" dirty="0">
                    <a:sym typeface="Wingdings" panose="05000000000000000000" pitchFamily="2" charset="2"/>
                  </a:rPr>
                  <a:t>이 값이 </a:t>
                </a:r>
                <a:r>
                  <a:rPr lang="en-US" altLang="ko-KR" sz="1100" dirty="0">
                    <a:sym typeface="Wingdings" panose="05000000000000000000" pitchFamily="2" charset="2"/>
                  </a:rPr>
                  <a:t>0 </a:t>
                </a:r>
                <a:r>
                  <a:rPr lang="ko-KR" altLang="en-US" sz="1100" dirty="0">
                    <a:sym typeface="Wingdings" panose="05000000000000000000" pitchFamily="2" charset="2"/>
                  </a:rPr>
                  <a:t>에 가까우면 </a:t>
                </a:r>
                <a:r>
                  <a:rPr lang="ko-KR" altLang="en-US" sz="1100" dirty="0" err="1">
                    <a:sym typeface="Wingdings" panose="05000000000000000000" pitchFamily="2" charset="2"/>
                  </a:rPr>
                  <a:t>다중공선성</a:t>
                </a:r>
                <a:r>
                  <a:rPr lang="ko-KR" altLang="en-US" sz="1100" dirty="0">
                    <a:sym typeface="Wingdings" panose="05000000000000000000" pitchFamily="2" charset="2"/>
                  </a:rPr>
                  <a:t> 발생</a:t>
                </a:r>
                <a:endParaRPr lang="en-US" altLang="ko-KR" sz="1100" dirty="0">
                  <a:sym typeface="Wingdings" panose="05000000000000000000" pitchFamily="2" charset="2"/>
                </a:endParaRPr>
              </a:p>
            </p:txBody>
          </p:sp>
        </mc:Choice>
        <mc:Fallback xmlns="">
          <p:sp>
            <p:nvSpPr>
              <p:cNvPr id="6" name="직사각형 5">
                <a:extLst>
                  <a:ext uri="{FF2B5EF4-FFF2-40B4-BE49-F238E27FC236}">
                    <a16:creationId xmlns:a16="http://schemas.microsoft.com/office/drawing/2014/main" id="{B22C684B-BA5E-4735-9BA1-D83C5F0AC6B6}"/>
                  </a:ext>
                </a:extLst>
              </p:cNvPr>
              <p:cNvSpPr>
                <a:spLocks noRot="1" noChangeAspect="1" noMove="1" noResize="1" noEditPoints="1" noAdjustHandles="1" noChangeArrowheads="1" noChangeShapeType="1" noTextEdit="1"/>
              </p:cNvSpPr>
              <p:nvPr/>
            </p:nvSpPr>
            <p:spPr>
              <a:xfrm>
                <a:off x="528976" y="2254361"/>
                <a:ext cx="8157823" cy="3760966"/>
              </a:xfrm>
              <a:prstGeom prst="rect">
                <a:avLst/>
              </a:prstGeom>
              <a:blipFill>
                <a:blip r:embed="rId4"/>
                <a:stretch>
                  <a:fillRect/>
                </a:stretch>
              </a:blipFill>
              <a:ln>
                <a:solidFill>
                  <a:schemeClr val="accent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6C8599-9E85-4893-800F-B96F0C00535E}"/>
                  </a:ext>
                </a:extLst>
              </p:cNvPr>
              <p:cNvSpPr txBox="1"/>
              <p:nvPr/>
            </p:nvSpPr>
            <p:spPr>
              <a:xfrm>
                <a:off x="6485452" y="3111841"/>
                <a:ext cx="2016913" cy="436786"/>
              </a:xfrm>
              <a:prstGeom prst="rect">
                <a:avLst/>
              </a:prstGeom>
              <a:solidFill>
                <a:schemeClr val="accent1">
                  <a:lumMod val="20000"/>
                  <a:lumOff val="80000"/>
                </a:schemeClr>
              </a:solidFill>
              <a:ln w="28575">
                <a:solidFill>
                  <a:schemeClr val="accent1">
                    <a:lumMod val="60000"/>
                    <a:lumOff val="40000"/>
                  </a:schemeClr>
                </a:solidFill>
              </a:ln>
            </p:spPr>
            <p:txBody>
              <a:bodyPr wrap="square" rtlCol="0">
                <a:spAutoFit/>
              </a:bodyPr>
              <a:lstStyle/>
              <a:p>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𝑋</m:t>
                        </m:r>
                      </m:e>
                      <m:sub>
                        <m:r>
                          <a:rPr lang="en-US" altLang="ko-KR" sz="1400" b="0" i="1" smtClean="0">
                            <a:latin typeface="Cambria Math" panose="02040503050406030204" pitchFamily="18" charset="0"/>
                          </a:rPr>
                          <m:t>2</m:t>
                        </m:r>
                      </m:sub>
                    </m:sSub>
                  </m:oMath>
                </a14:m>
                <a:r>
                  <a:rPr lang="ko-KR" altLang="en-US" sz="1400" dirty="0"/>
                  <a:t> 의 </a:t>
                </a:r>
                <a14:m>
                  <m:oMath xmlns:m="http://schemas.openxmlformats.org/officeDocument/2006/math">
                    <m:sSub>
                      <m:sSubPr>
                        <m:ctrlPr>
                          <a:rPr lang="en-US" altLang="ko-KR" sz="1400" i="1" smtClean="0">
                            <a:latin typeface="Cambria Math" panose="02040503050406030204" pitchFamily="18" charset="0"/>
                          </a:rPr>
                        </m:ctrlPr>
                      </m:sSubPr>
                      <m:e>
                        <m:r>
                          <a:rPr lang="en-US" altLang="ko-KR" sz="1400" b="0" i="1" smtClean="0">
                            <a:latin typeface="Cambria Math" panose="02040503050406030204" pitchFamily="18" charset="0"/>
                          </a:rPr>
                          <m:t>𝑉𝐼𝐹</m:t>
                        </m:r>
                      </m:e>
                      <m:sub>
                        <m:r>
                          <a:rPr lang="en-US" altLang="ko-KR" sz="1400" b="0" i="1" smtClean="0">
                            <a:latin typeface="Cambria Math" panose="02040503050406030204" pitchFamily="18" charset="0"/>
                          </a:rPr>
                          <m:t>𝑥</m:t>
                        </m:r>
                        <m:r>
                          <a:rPr lang="en-US" altLang="ko-KR" sz="1400" b="0" i="1" smtClean="0">
                            <a:latin typeface="Cambria Math" panose="02040503050406030204" pitchFamily="18" charset="0"/>
                          </a:rPr>
                          <m:t>2</m:t>
                        </m:r>
                      </m:sub>
                    </m:sSub>
                  </m:oMath>
                </a14:m>
                <a:r>
                  <a:rPr lang="en-US" altLang="ko-KR" sz="1400" dirty="0"/>
                  <a:t> = </a:t>
                </a:r>
                <a14:m>
                  <m:oMath xmlns:m="http://schemas.openxmlformats.org/officeDocument/2006/math">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1</m:t>
                        </m:r>
                      </m:num>
                      <m:den>
                        <m:r>
                          <a:rPr lang="en-US" altLang="ko-KR" sz="1400" b="0" i="1" smtClean="0">
                            <a:latin typeface="Cambria Math" panose="02040503050406030204" pitchFamily="18" charset="0"/>
                          </a:rPr>
                          <m:t>1−</m:t>
                        </m:r>
                        <m:sSubSup>
                          <m:sSubSupPr>
                            <m:ctrlPr>
                              <a:rPr lang="en-US" altLang="ko-KR" sz="1400" b="0" i="1" smtClean="0">
                                <a:latin typeface="Cambria Math" panose="02040503050406030204" pitchFamily="18" charset="0"/>
                              </a:rPr>
                            </m:ctrlPr>
                          </m:sSubSupPr>
                          <m:e>
                            <m:r>
                              <a:rPr lang="en-US" altLang="ko-KR" sz="1400" b="0" i="1" smtClean="0">
                                <a:latin typeface="Cambria Math" panose="02040503050406030204" pitchFamily="18" charset="0"/>
                              </a:rPr>
                              <m:t>𝑅</m:t>
                            </m:r>
                          </m:e>
                          <m:sub>
                            <m:r>
                              <a:rPr lang="en-US" altLang="ko-KR" sz="1400" b="0" i="1" smtClean="0">
                                <a:latin typeface="Cambria Math" panose="02040503050406030204" pitchFamily="18" charset="0"/>
                              </a:rPr>
                              <m:t>𝑥</m:t>
                            </m:r>
                            <m:r>
                              <a:rPr lang="en-US" altLang="ko-KR" sz="1400" b="0" i="1" smtClean="0">
                                <a:latin typeface="Cambria Math" panose="02040503050406030204" pitchFamily="18" charset="0"/>
                              </a:rPr>
                              <m:t>2</m:t>
                            </m:r>
                            <m:r>
                              <a:rPr lang="en-US" altLang="ko-KR" sz="1400" b="0" i="1" smtClean="0">
                                <a:latin typeface="Cambria Math" panose="02040503050406030204" pitchFamily="18" charset="0"/>
                              </a:rPr>
                              <m:t>𝑋</m:t>
                            </m:r>
                            <m:r>
                              <a:rPr lang="en-US" altLang="ko-KR" sz="1400" b="0" i="1" smtClean="0">
                                <a:latin typeface="Cambria Math" panose="02040503050406030204" pitchFamily="18" charset="0"/>
                              </a:rPr>
                              <m:t>1</m:t>
                            </m:r>
                          </m:sub>
                          <m:sup>
                            <m:r>
                              <a:rPr lang="en-US" altLang="ko-KR" sz="1400" b="0" i="1" smtClean="0">
                                <a:latin typeface="Cambria Math" panose="02040503050406030204" pitchFamily="18" charset="0"/>
                              </a:rPr>
                              <m:t>2</m:t>
                            </m:r>
                          </m:sup>
                        </m:sSubSup>
                      </m:den>
                    </m:f>
                  </m:oMath>
                </a14:m>
                <a:endParaRPr lang="ko-KR" altLang="en-US" sz="1400" dirty="0"/>
              </a:p>
            </p:txBody>
          </p:sp>
        </mc:Choice>
        <mc:Fallback xmlns="">
          <p:sp>
            <p:nvSpPr>
              <p:cNvPr id="24" name="TextBox 23">
                <a:extLst>
                  <a:ext uri="{FF2B5EF4-FFF2-40B4-BE49-F238E27FC236}">
                    <a16:creationId xmlns:a16="http://schemas.microsoft.com/office/drawing/2014/main" id="{696C8599-9E85-4893-800F-B96F0C00535E}"/>
                  </a:ext>
                </a:extLst>
              </p:cNvPr>
              <p:cNvSpPr txBox="1">
                <a:spLocks noRot="1" noChangeAspect="1" noMove="1" noResize="1" noEditPoints="1" noAdjustHandles="1" noChangeArrowheads="1" noChangeShapeType="1" noTextEdit="1"/>
              </p:cNvSpPr>
              <p:nvPr/>
            </p:nvSpPr>
            <p:spPr>
              <a:xfrm>
                <a:off x="6485452" y="3111841"/>
                <a:ext cx="2016913" cy="436786"/>
              </a:xfrm>
              <a:prstGeom prst="rect">
                <a:avLst/>
              </a:prstGeom>
              <a:blipFill>
                <a:blip r:embed="rId5"/>
                <a:stretch>
                  <a:fillRect/>
                </a:stretch>
              </a:blipFill>
              <a:ln w="28575">
                <a:solidFill>
                  <a:schemeClr val="accent1">
                    <a:lumMod val="60000"/>
                    <a:lumOff val="40000"/>
                  </a:schemeClr>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C8DCC20-FBB9-4EB6-A657-0426BE7DEF34}"/>
                  </a:ext>
                </a:extLst>
              </p:cNvPr>
              <p:cNvSpPr txBox="1"/>
              <p:nvPr/>
            </p:nvSpPr>
            <p:spPr>
              <a:xfrm>
                <a:off x="6980213" y="4104305"/>
                <a:ext cx="1543098" cy="468141"/>
              </a:xfrm>
              <a:prstGeom prst="rect">
                <a:avLst/>
              </a:prstGeom>
              <a:solidFill>
                <a:schemeClr val="accent1">
                  <a:lumMod val="20000"/>
                  <a:lumOff val="80000"/>
                </a:schemeClr>
              </a:solidFill>
              <a:ln w="28575">
                <a:solidFill>
                  <a:schemeClr val="accent1">
                    <a:lumMod val="60000"/>
                    <a:lumOff val="40000"/>
                  </a:schemeClr>
                </a:solidFill>
              </a:ln>
            </p:spPr>
            <p:txBody>
              <a:bodyPr wrap="square" rtlCol="0">
                <a:spAutoFit/>
              </a:bodyPr>
              <a:lstStyle/>
              <a:p>
                <a:r>
                  <a:rPr lang="en-US" altLang="ko-KR" sz="1400" dirty="0"/>
                  <a:t>   </a:t>
                </a:r>
                <a:r>
                  <a:rPr lang="en-US" altLang="ko-KR" sz="1200" dirty="0"/>
                  <a:t>CI  = </a:t>
                </a:r>
                <a14:m>
                  <m:oMath xmlns:m="http://schemas.openxmlformats.org/officeDocument/2006/math">
                    <m:rad>
                      <m:radPr>
                        <m:degHide m:val="on"/>
                        <m:ctrlPr>
                          <a:rPr lang="en-US" altLang="ko-KR" sz="1200" i="1" smtClean="0">
                            <a:latin typeface="Cambria Math" panose="02040503050406030204" pitchFamily="18" charset="0"/>
                          </a:rPr>
                        </m:ctrlPr>
                      </m:radPr>
                      <m:deg/>
                      <m:e>
                        <m:f>
                          <m:fPr>
                            <m:ctrlPr>
                              <a:rPr lang="en-US" altLang="ko-KR" sz="1200" i="1" smtClean="0">
                                <a:latin typeface="Cambria Math" panose="02040503050406030204" pitchFamily="18" charset="0"/>
                              </a:rPr>
                            </m:ctrlPr>
                          </m:fPr>
                          <m:num>
                            <m:sSub>
                              <m:sSubPr>
                                <m:ctrlPr>
                                  <a:rPr lang="en-US" altLang="ko-KR" sz="1200" i="1" smtClean="0">
                                    <a:latin typeface="Cambria Math" panose="02040503050406030204" pitchFamily="18" charset="0"/>
                                  </a:rPr>
                                </m:ctrlPr>
                              </m:sSubPr>
                              <m:e>
                                <m:r>
                                  <m:rPr>
                                    <m:sty m:val="p"/>
                                  </m:rPr>
                                  <a:rPr lang="el-GR" altLang="ko-KR" sz="1200" i="1" smtClean="0">
                                    <a:latin typeface="Cambria Math" panose="02040503050406030204" pitchFamily="18" charset="0"/>
                                  </a:rPr>
                                  <m:t>λ</m:t>
                                </m:r>
                              </m:e>
                              <m:sub>
                                <m:r>
                                  <a:rPr lang="en-US" altLang="ko-KR" sz="1200" b="0" i="1" smtClean="0">
                                    <a:latin typeface="Cambria Math" panose="02040503050406030204" pitchFamily="18" charset="0"/>
                                  </a:rPr>
                                  <m:t>𝑚𝑎𝑥</m:t>
                                </m:r>
                              </m:sub>
                            </m:sSub>
                          </m:num>
                          <m:den>
                            <m:sSub>
                              <m:sSubPr>
                                <m:ctrlPr>
                                  <a:rPr lang="en-US" altLang="ko-KR" sz="1200" i="1" smtClean="0">
                                    <a:latin typeface="Cambria Math" panose="02040503050406030204" pitchFamily="18" charset="0"/>
                                  </a:rPr>
                                </m:ctrlPr>
                              </m:sSubPr>
                              <m:e>
                                <m:r>
                                  <m:rPr>
                                    <m:sty m:val="p"/>
                                  </m:rPr>
                                  <a:rPr lang="el-GR" altLang="ko-KR" sz="1200" i="1" smtClean="0">
                                    <a:latin typeface="Cambria Math" panose="02040503050406030204" pitchFamily="18" charset="0"/>
                                  </a:rPr>
                                  <m:t>λ</m:t>
                                </m:r>
                              </m:e>
                              <m:sub>
                                <m:r>
                                  <a:rPr lang="en-US" altLang="ko-KR" sz="1200" b="0" i="1" smtClean="0">
                                    <a:latin typeface="Cambria Math" panose="02040503050406030204" pitchFamily="18" charset="0"/>
                                  </a:rPr>
                                  <m:t>𝑘</m:t>
                                </m:r>
                              </m:sub>
                            </m:sSub>
                          </m:den>
                        </m:f>
                      </m:e>
                    </m:rad>
                  </m:oMath>
                </a14:m>
                <a:endParaRPr lang="ko-KR" altLang="en-US" sz="1200" dirty="0"/>
              </a:p>
            </p:txBody>
          </p:sp>
        </mc:Choice>
        <mc:Fallback xmlns="">
          <p:sp>
            <p:nvSpPr>
              <p:cNvPr id="25" name="TextBox 24">
                <a:extLst>
                  <a:ext uri="{FF2B5EF4-FFF2-40B4-BE49-F238E27FC236}">
                    <a16:creationId xmlns:a16="http://schemas.microsoft.com/office/drawing/2014/main" id="{8C8DCC20-FBB9-4EB6-A657-0426BE7DEF34}"/>
                  </a:ext>
                </a:extLst>
              </p:cNvPr>
              <p:cNvSpPr txBox="1">
                <a:spLocks noRot="1" noChangeAspect="1" noMove="1" noResize="1" noEditPoints="1" noAdjustHandles="1" noChangeArrowheads="1" noChangeShapeType="1" noTextEdit="1"/>
              </p:cNvSpPr>
              <p:nvPr/>
            </p:nvSpPr>
            <p:spPr>
              <a:xfrm>
                <a:off x="6980213" y="4104305"/>
                <a:ext cx="1543098" cy="468141"/>
              </a:xfrm>
              <a:prstGeom prst="rect">
                <a:avLst/>
              </a:prstGeom>
              <a:blipFill>
                <a:blip r:embed="rId6"/>
                <a:stretch>
                  <a:fillRect/>
                </a:stretch>
              </a:blipFill>
              <a:ln w="28575">
                <a:solidFill>
                  <a:schemeClr val="accent1">
                    <a:lumMod val="60000"/>
                    <a:lumOff val="40000"/>
                  </a:schemeClr>
                </a:solidFill>
              </a:ln>
            </p:spPr>
            <p:txBody>
              <a:bodyPr/>
              <a:lstStyle/>
              <a:p>
                <a:r>
                  <a:rPr lang="ko-KR" altLang="en-US">
                    <a:noFill/>
                  </a:rPr>
                  <a:t> </a:t>
                </a:r>
              </a:p>
            </p:txBody>
          </p:sp>
        </mc:Fallback>
      </mc:AlternateContent>
      <p:sp>
        <p:nvSpPr>
          <p:cNvPr id="22" name="TextBox 21">
            <a:extLst>
              <a:ext uri="{FF2B5EF4-FFF2-40B4-BE49-F238E27FC236}">
                <a16:creationId xmlns:a16="http://schemas.microsoft.com/office/drawing/2014/main" id="{8249276A-7FE2-4057-8F7A-7B4EC77C7F8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다중회귀분석</a:t>
            </a:r>
          </a:p>
        </p:txBody>
      </p:sp>
    </p:spTree>
    <p:extLst>
      <p:ext uri="{BB962C8B-B14F-4D97-AF65-F5344CB8AC3E}">
        <p14:creationId xmlns:p14="http://schemas.microsoft.com/office/powerpoint/2010/main" val="1001487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AE03919E-A670-4A6C-9055-148D416C6D1E}"/>
              </a:ext>
            </a:extLst>
          </p:cNvPr>
          <p:cNvSpPr>
            <a:spLocks noGrp="1"/>
          </p:cNvSpPr>
          <p:nvPr>
            <p:ph type="sldNum" sz="quarter" idx="12"/>
          </p:nvPr>
        </p:nvSpPr>
        <p:spPr/>
        <p:txBody>
          <a:bodyPr/>
          <a:lstStyle/>
          <a:p>
            <a:fld id="{DE77BB65-F969-4654-BF30-45C70C1BE112}" type="slidenum">
              <a:rPr lang="ko-KR" altLang="en-US" smtClean="0"/>
              <a:pPr/>
              <a:t>8</a:t>
            </a:fld>
            <a:endParaRPr lang="ko-KR" altLang="en-US"/>
          </a:p>
        </p:txBody>
      </p:sp>
      <p:sp>
        <p:nvSpPr>
          <p:cNvPr id="2" name="직사각형 1">
            <a:extLst>
              <a:ext uri="{FF2B5EF4-FFF2-40B4-BE49-F238E27FC236}">
                <a16:creationId xmlns:a16="http://schemas.microsoft.com/office/drawing/2014/main" id="{4D3EF4C7-EF07-4C30-8D61-BD396F5A0D7A}"/>
              </a:ext>
            </a:extLst>
          </p:cNvPr>
          <p:cNvSpPr/>
          <p:nvPr/>
        </p:nvSpPr>
        <p:spPr>
          <a:xfrm>
            <a:off x="542322" y="996918"/>
            <a:ext cx="2008883" cy="307777"/>
          </a:xfrm>
          <a:prstGeom prst="rect">
            <a:avLst/>
          </a:prstGeom>
          <a:noFill/>
          <a:ln>
            <a:solidFill>
              <a:schemeClr val="accent1"/>
            </a:solidFill>
          </a:ln>
        </p:spPr>
        <p:txBody>
          <a:bodyPr wrap="none">
            <a:spAutoFit/>
          </a:bodyPr>
          <a:lstStyle/>
          <a:p>
            <a:r>
              <a:rPr lang="en-US" altLang="ko-KR" sz="1400" dirty="0"/>
              <a:t>4. </a:t>
            </a:r>
            <a:r>
              <a:rPr lang="ko-KR" altLang="en-US" sz="1400" dirty="0"/>
              <a:t>가설 설정</a:t>
            </a:r>
            <a:r>
              <a:rPr lang="en-US" altLang="ko-KR" sz="1400" dirty="0"/>
              <a:t>(</a:t>
            </a:r>
            <a:r>
              <a:rPr lang="ko-KR" altLang="en-US" sz="1400" dirty="0"/>
              <a:t>검정 방법</a:t>
            </a:r>
            <a:r>
              <a:rPr lang="en-US" altLang="ko-KR" sz="1400" dirty="0"/>
              <a:t>)</a:t>
            </a:r>
            <a:endParaRPr lang="ko-KR" altLang="en-US" sz="1400" dirty="0"/>
          </a:p>
        </p:txBody>
      </p:sp>
      <p:pic>
        <p:nvPicPr>
          <p:cNvPr id="12" name="그림 11">
            <a:extLst>
              <a:ext uri="{FF2B5EF4-FFF2-40B4-BE49-F238E27FC236}">
                <a16:creationId xmlns:a16="http://schemas.microsoft.com/office/drawing/2014/main" id="{0197EB9E-6677-4FB5-9857-4C8361374B49}"/>
              </a:ext>
            </a:extLst>
          </p:cNvPr>
          <p:cNvPicPr>
            <a:picLocks noChangeAspect="1"/>
          </p:cNvPicPr>
          <p:nvPr/>
        </p:nvPicPr>
        <p:blipFill>
          <a:blip r:embed="rId2"/>
          <a:stretch>
            <a:fillRect/>
          </a:stretch>
        </p:blipFill>
        <p:spPr>
          <a:xfrm>
            <a:off x="6582627" y="1399989"/>
            <a:ext cx="2187414" cy="1321894"/>
          </a:xfrm>
          <a:prstGeom prst="rect">
            <a:avLst/>
          </a:prstGeom>
        </p:spPr>
      </p:pic>
      <p:sp>
        <p:nvSpPr>
          <p:cNvPr id="13" name="직사각형 12">
            <a:extLst>
              <a:ext uri="{FF2B5EF4-FFF2-40B4-BE49-F238E27FC236}">
                <a16:creationId xmlns:a16="http://schemas.microsoft.com/office/drawing/2014/main" id="{D5FDA2CF-3325-4734-A5AD-30644029FF21}"/>
              </a:ext>
            </a:extLst>
          </p:cNvPr>
          <p:cNvSpPr/>
          <p:nvPr/>
        </p:nvSpPr>
        <p:spPr>
          <a:xfrm>
            <a:off x="398377" y="1329602"/>
            <a:ext cx="800219" cy="276999"/>
          </a:xfrm>
          <a:prstGeom prst="rect">
            <a:avLst/>
          </a:prstGeom>
          <a:solidFill>
            <a:schemeClr val="accent3">
              <a:lumMod val="20000"/>
              <a:lumOff val="80000"/>
            </a:schemeClr>
          </a:solidFill>
        </p:spPr>
        <p:txBody>
          <a:bodyPr wrap="none">
            <a:spAutoFit/>
          </a:bodyPr>
          <a:lstStyle/>
          <a:p>
            <a:r>
              <a:rPr lang="ko-KR" altLang="en-US" sz="1200" b="1" dirty="0">
                <a:solidFill>
                  <a:srgbClr val="FF0000"/>
                </a:solidFill>
              </a:rPr>
              <a:t>양측검정</a:t>
            </a:r>
            <a:endParaRPr lang="ko-KR" altLang="en-US" sz="1200" dirty="0">
              <a:solidFill>
                <a:srgbClr val="FF0000"/>
              </a:solidFill>
            </a:endParaRPr>
          </a:p>
        </p:txBody>
      </p:sp>
      <mc:AlternateContent xmlns:mc="http://schemas.openxmlformats.org/markup-compatibility/2006" xmlns:a14="http://schemas.microsoft.com/office/drawing/2010/main">
        <mc:Choice Requires="a14">
          <p:sp>
            <p:nvSpPr>
              <p:cNvPr id="15" name="내용 개체 틀 1">
                <a:extLst>
                  <a:ext uri="{FF2B5EF4-FFF2-40B4-BE49-F238E27FC236}">
                    <a16:creationId xmlns:a16="http://schemas.microsoft.com/office/drawing/2014/main" id="{DD539F62-BEE4-4169-879C-2CE3AF72328D}"/>
                  </a:ext>
                </a:extLst>
              </p:cNvPr>
              <p:cNvSpPr>
                <a:spLocks noGrp="1"/>
              </p:cNvSpPr>
              <p:nvPr>
                <p:ph idx="1"/>
              </p:nvPr>
            </p:nvSpPr>
            <p:spPr>
              <a:xfrm>
                <a:off x="428874" y="1663201"/>
                <a:ext cx="6274866" cy="795469"/>
              </a:xfrm>
              <a:ln>
                <a:solidFill>
                  <a:schemeClr val="accent5">
                    <a:lumMod val="60000"/>
                    <a:lumOff val="40000"/>
                  </a:schemeClr>
                </a:solidFill>
              </a:ln>
            </p:spPr>
            <p:txBody>
              <a:bodyPr>
                <a:noAutofit/>
              </a:bodyPr>
              <a:lstStyle/>
              <a:p>
                <a:r>
                  <a:rPr lang="ko-KR" altLang="en-US" sz="1100" dirty="0"/>
                  <a:t>귀무가설을 기각하는 영역이 양쪽에 있는 검정으로 대립가설이 </a:t>
                </a:r>
                <a:r>
                  <a:rPr lang="en-US" altLang="ko-KR" sz="1100" dirty="0"/>
                  <a:t>000</a:t>
                </a:r>
                <a:r>
                  <a:rPr lang="ko-KR" altLang="en-US" sz="1100" dirty="0"/>
                  <a:t>가 아니다</a:t>
                </a:r>
                <a:r>
                  <a:rPr lang="en-US" altLang="ko-KR" sz="1100" dirty="0"/>
                  <a:t>. </a:t>
                </a:r>
                <a:r>
                  <a:rPr lang="ko-KR" altLang="en-US" sz="1100" dirty="0"/>
                  <a:t> </a:t>
                </a:r>
                <a:r>
                  <a:rPr lang="ko-KR" altLang="en-US" sz="1100" dirty="0">
                    <a:highlight>
                      <a:srgbClr val="FFFF00"/>
                    </a:highlight>
                  </a:rPr>
                  <a:t>크거나 작다 인 경우 </a:t>
                </a:r>
                <a:r>
                  <a:rPr lang="ko-KR" altLang="en-US" sz="1100" dirty="0"/>
                  <a:t>양측검정을 사용</a:t>
                </a:r>
                <a:endParaRPr lang="en-US" altLang="ko-KR" sz="1100" dirty="0"/>
              </a:p>
              <a:p>
                <a:pPr marL="171450" indent="-171450">
                  <a:buFont typeface="Wingdings" panose="05000000000000000000" pitchFamily="2" charset="2"/>
                  <a:buChar char="§"/>
                </a:pPr>
                <a:r>
                  <a:rPr lang="ko-KR" altLang="en-US" sz="1100" b="1" dirty="0" err="1">
                    <a:solidFill>
                      <a:srgbClr val="000000"/>
                    </a:solidFill>
                    <a:latin typeface="Arial" panose="020B0604020202020204" pitchFamily="34" charset="0"/>
                  </a:rPr>
                  <a:t>귀무가설</a:t>
                </a:r>
                <a:r>
                  <a:rPr lang="ko-KR" altLang="en-US" sz="1100" b="1" dirty="0">
                    <a:solidFill>
                      <a:srgbClr val="000000"/>
                    </a:solidFill>
                    <a:latin typeface="Arial" panose="020B0604020202020204" pitchFamily="34" charset="0"/>
                  </a:rPr>
                  <a:t> </a:t>
                </a:r>
                <a:r>
                  <a:rPr lang="en-US" altLang="ko-KR" sz="1100" b="1" dirty="0">
                    <a:solidFill>
                      <a:srgbClr val="000000"/>
                    </a:solidFill>
                    <a:latin typeface="Arial" panose="020B0604020202020204" pitchFamily="34" charset="0"/>
                  </a:rPr>
                  <a:t>(</a:t>
                </a:r>
                <a14:m>
                  <m:oMath xmlns:m="http://schemas.openxmlformats.org/officeDocument/2006/math">
                    <m:sSub>
                      <m:sSubPr>
                        <m:ctrlPr>
                          <a:rPr lang="en-US" altLang="ko-KR" sz="1100" b="1" i="1" smtClean="0">
                            <a:solidFill>
                              <a:srgbClr val="000000"/>
                            </a:solidFill>
                            <a:latin typeface="Cambria Math" panose="02040503050406030204" pitchFamily="18" charset="0"/>
                          </a:rPr>
                        </m:ctrlPr>
                      </m:sSubPr>
                      <m:e>
                        <m:r>
                          <a:rPr lang="en-US" altLang="ko-KR" sz="1100" b="1" i="1" smtClean="0">
                            <a:solidFill>
                              <a:srgbClr val="000000"/>
                            </a:solidFill>
                            <a:latin typeface="Cambria Math" panose="02040503050406030204" pitchFamily="18" charset="0"/>
                          </a:rPr>
                          <m:t>𝑯</m:t>
                        </m:r>
                      </m:e>
                      <m:sub>
                        <m:r>
                          <a:rPr lang="en-US" altLang="ko-KR" sz="1100" b="1" i="1" smtClean="0">
                            <a:solidFill>
                              <a:srgbClr val="000000"/>
                            </a:solidFill>
                            <a:latin typeface="Cambria Math" panose="02040503050406030204" pitchFamily="18" charset="0"/>
                          </a:rPr>
                          <m:t>𝟎</m:t>
                        </m:r>
                      </m:sub>
                    </m:sSub>
                  </m:oMath>
                </a14:m>
                <a:r>
                  <a:rPr lang="en-US" altLang="ko-KR" sz="1100" b="1" dirty="0">
                    <a:solidFill>
                      <a:srgbClr val="000000"/>
                    </a:solidFill>
                    <a:latin typeface="Arial" panose="020B0604020202020204" pitchFamily="34" charset="0"/>
                  </a:rPr>
                  <a:t>) : </a:t>
                </a:r>
                <a:r>
                  <a:rPr lang="ko-KR" altLang="en-US" sz="1100" b="1" dirty="0">
                    <a:solidFill>
                      <a:srgbClr val="000000"/>
                    </a:solidFill>
                    <a:latin typeface="Arial" panose="020B0604020202020204" pitchFamily="34" charset="0"/>
                  </a:rPr>
                  <a:t>기존 알려진 사실과 동일하다</a:t>
                </a:r>
                <a:r>
                  <a:rPr lang="en-US" altLang="ko-KR" sz="1100" b="1" dirty="0">
                    <a:solidFill>
                      <a:srgbClr val="000000"/>
                    </a:solidFill>
                    <a:latin typeface="Arial" panose="020B0604020202020204" pitchFamily="34" charset="0"/>
                  </a:rPr>
                  <a:t>. </a:t>
                </a:r>
                <a:r>
                  <a:rPr lang="ko-KR" altLang="en-US" sz="1100" b="1" dirty="0">
                    <a:solidFill>
                      <a:srgbClr val="000000"/>
                    </a:solidFill>
                    <a:latin typeface="Arial" panose="020B0604020202020204" pitchFamily="34" charset="0"/>
                  </a:rPr>
                  <a:t>두 집단간 차이가 없다</a:t>
                </a:r>
                <a:r>
                  <a:rPr lang="en-US" altLang="ko-KR" sz="1100" b="1" dirty="0">
                    <a:solidFill>
                      <a:srgbClr val="000000"/>
                    </a:solidFill>
                    <a:latin typeface="Arial" panose="020B0604020202020204" pitchFamily="34" charset="0"/>
                  </a:rPr>
                  <a:t>(</a:t>
                </a:r>
                <a:r>
                  <a:rPr lang="ko-KR" altLang="en-US" sz="1100" b="1" dirty="0">
                    <a:solidFill>
                      <a:srgbClr val="000000"/>
                    </a:solidFill>
                    <a:latin typeface="Arial" panose="020B0604020202020204" pitchFamily="34" charset="0"/>
                  </a:rPr>
                  <a:t>두 집단 평균차이 </a:t>
                </a:r>
                <a:r>
                  <a:rPr lang="en-US" altLang="ko-KR" sz="1100" b="1" dirty="0">
                    <a:solidFill>
                      <a:srgbClr val="000000"/>
                    </a:solidFill>
                    <a:latin typeface="Arial" panose="020B0604020202020204" pitchFamily="34" charset="0"/>
                  </a:rPr>
                  <a:t>= 0)</a:t>
                </a:r>
              </a:p>
              <a:p>
                <a:pPr marL="171450" indent="-171450">
                  <a:buFont typeface="Wingdings" panose="05000000000000000000" pitchFamily="2" charset="2"/>
                  <a:buChar char="§"/>
                </a:pPr>
                <a:r>
                  <a:rPr lang="ko-KR" altLang="en-US" sz="1100" b="1" dirty="0">
                    <a:solidFill>
                      <a:srgbClr val="000000"/>
                    </a:solidFill>
                    <a:latin typeface="Arial" panose="020B0604020202020204" pitchFamily="34" charset="0"/>
                  </a:rPr>
                  <a:t>대립가설 </a:t>
                </a:r>
                <a14:m>
                  <m:oMath xmlns:m="http://schemas.openxmlformats.org/officeDocument/2006/math">
                    <m:sSub>
                      <m:sSubPr>
                        <m:ctrlPr>
                          <a:rPr lang="en-US" altLang="ko-KR" sz="1100" b="1" i="1" smtClean="0">
                            <a:solidFill>
                              <a:srgbClr val="000000"/>
                            </a:solidFill>
                            <a:latin typeface="Cambria Math" panose="02040503050406030204" pitchFamily="18" charset="0"/>
                          </a:rPr>
                        </m:ctrlPr>
                      </m:sSubPr>
                      <m:e>
                        <m:r>
                          <a:rPr lang="en-US" altLang="ko-KR" sz="1100" b="1" i="1" smtClean="0">
                            <a:solidFill>
                              <a:srgbClr val="000000"/>
                            </a:solidFill>
                            <a:latin typeface="Cambria Math" panose="02040503050406030204" pitchFamily="18" charset="0"/>
                          </a:rPr>
                          <m:t>(</m:t>
                        </m:r>
                        <m:r>
                          <a:rPr lang="en-US" altLang="ko-KR" sz="1100" b="1" i="1">
                            <a:solidFill>
                              <a:srgbClr val="000000"/>
                            </a:solidFill>
                            <a:latin typeface="Cambria Math" panose="02040503050406030204" pitchFamily="18" charset="0"/>
                          </a:rPr>
                          <m:t>𝑯</m:t>
                        </m:r>
                      </m:e>
                      <m:sub>
                        <m:r>
                          <a:rPr lang="en-US" altLang="ko-KR" sz="1100" b="1" i="1" smtClean="0">
                            <a:solidFill>
                              <a:srgbClr val="000000"/>
                            </a:solidFill>
                            <a:latin typeface="Cambria Math" panose="02040503050406030204" pitchFamily="18" charset="0"/>
                          </a:rPr>
                          <m:t>𝟏</m:t>
                        </m:r>
                      </m:sub>
                    </m:sSub>
                  </m:oMath>
                </a14:m>
                <a:r>
                  <a:rPr lang="en-US" altLang="ko-KR" sz="1100" b="1" dirty="0">
                    <a:solidFill>
                      <a:srgbClr val="000000"/>
                    </a:solidFill>
                    <a:latin typeface="Arial" panose="020B0604020202020204" pitchFamily="34" charset="0"/>
                  </a:rPr>
                  <a:t>) : </a:t>
                </a:r>
                <a:r>
                  <a:rPr lang="ko-KR" altLang="en-US" sz="1100" b="1" dirty="0">
                    <a:solidFill>
                      <a:srgbClr val="000000"/>
                    </a:solidFill>
                    <a:latin typeface="Arial" panose="020B0604020202020204" pitchFamily="34" charset="0"/>
                  </a:rPr>
                  <a:t>기존 알려진 사실과 다르다</a:t>
                </a:r>
                <a:r>
                  <a:rPr lang="en-US" altLang="ko-KR" sz="1100" b="1" dirty="0">
                    <a:solidFill>
                      <a:srgbClr val="000000"/>
                    </a:solidFill>
                    <a:latin typeface="Arial" panose="020B0604020202020204" pitchFamily="34" charset="0"/>
                  </a:rPr>
                  <a:t>. </a:t>
                </a:r>
                <a:r>
                  <a:rPr lang="ko-KR" altLang="en-US" sz="1100" b="1" dirty="0">
                    <a:solidFill>
                      <a:srgbClr val="000000"/>
                    </a:solidFill>
                    <a:latin typeface="Arial" panose="020B0604020202020204" pitchFamily="34" charset="0"/>
                  </a:rPr>
                  <a:t>두 집단간 차이가 있다</a:t>
                </a:r>
                <a:r>
                  <a:rPr lang="en-US" altLang="ko-KR" sz="1100" b="1" dirty="0">
                    <a:solidFill>
                      <a:srgbClr val="000000"/>
                    </a:solidFill>
                    <a:latin typeface="Arial" panose="020B0604020202020204" pitchFamily="34" charset="0"/>
                  </a:rPr>
                  <a:t>( </a:t>
                </a:r>
                <a:r>
                  <a:rPr lang="ko-KR" altLang="en-US" sz="1100" b="1" dirty="0">
                    <a:solidFill>
                      <a:srgbClr val="000000"/>
                    </a:solidFill>
                    <a:latin typeface="Arial" panose="020B0604020202020204" pitchFamily="34" charset="0"/>
                  </a:rPr>
                  <a:t>두 집단 평균차이 </a:t>
                </a:r>
                <a14:m>
                  <m:oMath xmlns:m="http://schemas.openxmlformats.org/officeDocument/2006/math">
                    <m:r>
                      <a:rPr lang="ko-KR" altLang="en-US" sz="1100" b="1" i="1" smtClean="0">
                        <a:solidFill>
                          <a:srgbClr val="000000"/>
                        </a:solidFill>
                        <a:latin typeface="Cambria Math" panose="02040503050406030204" pitchFamily="18" charset="0"/>
                      </a:rPr>
                      <m:t>≠</m:t>
                    </m:r>
                  </m:oMath>
                </a14:m>
                <a:r>
                  <a:rPr lang="en-US" altLang="ko-KR" sz="1100" b="1" dirty="0">
                    <a:solidFill>
                      <a:srgbClr val="000000"/>
                    </a:solidFill>
                    <a:latin typeface="Arial" panose="020B0604020202020204" pitchFamily="34" charset="0"/>
                  </a:rPr>
                  <a:t>0)</a:t>
                </a:r>
                <a:endParaRPr lang="en-US" altLang="ko-KR" sz="1100" b="1" dirty="0"/>
              </a:p>
            </p:txBody>
          </p:sp>
        </mc:Choice>
        <mc:Fallback xmlns="">
          <p:sp>
            <p:nvSpPr>
              <p:cNvPr id="15" name="내용 개체 틀 1">
                <a:extLst>
                  <a:ext uri="{FF2B5EF4-FFF2-40B4-BE49-F238E27FC236}">
                    <a16:creationId xmlns:a16="http://schemas.microsoft.com/office/drawing/2014/main" id="{DD539F62-BEE4-4169-879C-2CE3AF72328D}"/>
                  </a:ext>
                </a:extLst>
              </p:cNvPr>
              <p:cNvSpPr>
                <a:spLocks noGrp="1" noRot="1" noChangeAspect="1" noMove="1" noResize="1" noEditPoints="1" noAdjustHandles="1" noChangeArrowheads="1" noChangeShapeType="1" noTextEdit="1"/>
              </p:cNvSpPr>
              <p:nvPr>
                <p:ph idx="1"/>
              </p:nvPr>
            </p:nvSpPr>
            <p:spPr>
              <a:xfrm>
                <a:off x="428874" y="1663201"/>
                <a:ext cx="6274866" cy="795469"/>
              </a:xfrm>
              <a:blipFill>
                <a:blip r:embed="rId3"/>
                <a:stretch>
                  <a:fillRect b="-9091"/>
                </a:stretch>
              </a:blipFill>
              <a:ln>
                <a:solidFill>
                  <a:schemeClr val="accent5">
                    <a:lumMod val="60000"/>
                    <a:lumOff val="40000"/>
                  </a:schemeClr>
                </a:solidFill>
              </a:ln>
            </p:spPr>
            <p:txBody>
              <a:bodyPr/>
              <a:lstStyle/>
              <a:p>
                <a:r>
                  <a:rPr lang="ko-KR" altLang="en-US">
                    <a:noFill/>
                  </a:rPr>
                  <a:t> </a:t>
                </a:r>
              </a:p>
            </p:txBody>
          </p:sp>
        </mc:Fallback>
      </mc:AlternateContent>
      <p:sp>
        <p:nvSpPr>
          <p:cNvPr id="16" name="TextBox 15">
            <a:extLst>
              <a:ext uri="{FF2B5EF4-FFF2-40B4-BE49-F238E27FC236}">
                <a16:creationId xmlns:a16="http://schemas.microsoft.com/office/drawing/2014/main" id="{F81CD84F-4BEE-4C32-A3E5-A67D31F99365}"/>
              </a:ext>
            </a:extLst>
          </p:cNvPr>
          <p:cNvSpPr txBox="1"/>
          <p:nvPr/>
        </p:nvSpPr>
        <p:spPr>
          <a:xfrm>
            <a:off x="493031" y="2678676"/>
            <a:ext cx="1134955" cy="276999"/>
          </a:xfrm>
          <a:prstGeom prst="rect">
            <a:avLst/>
          </a:prstGeom>
          <a:solidFill>
            <a:schemeClr val="accent5">
              <a:lumMod val="20000"/>
              <a:lumOff val="80000"/>
            </a:schemeClr>
          </a:solidFill>
        </p:spPr>
        <p:txBody>
          <a:bodyPr wrap="square" rtlCol="0">
            <a:spAutoFit/>
          </a:bodyPr>
          <a:lstStyle/>
          <a:p>
            <a:r>
              <a:rPr lang="ko-KR" altLang="en-US" sz="1200" dirty="0" err="1"/>
              <a:t>단측검정</a:t>
            </a:r>
            <a:endParaRPr lang="ko-KR" altLang="en-US" sz="1200" dirty="0"/>
          </a:p>
        </p:txBody>
      </p:sp>
      <mc:AlternateContent xmlns:mc="http://schemas.openxmlformats.org/markup-compatibility/2006" xmlns:a14="http://schemas.microsoft.com/office/drawing/2010/main">
        <mc:Choice Requires="a14">
          <p:sp>
            <p:nvSpPr>
              <p:cNvPr id="17" name="직사각형 16">
                <a:extLst>
                  <a:ext uri="{FF2B5EF4-FFF2-40B4-BE49-F238E27FC236}">
                    <a16:creationId xmlns:a16="http://schemas.microsoft.com/office/drawing/2014/main" id="{230E40F4-E674-48E7-87E6-DE3745053004}"/>
                  </a:ext>
                </a:extLst>
              </p:cNvPr>
              <p:cNvSpPr/>
              <p:nvPr/>
            </p:nvSpPr>
            <p:spPr>
              <a:xfrm>
                <a:off x="507818" y="4304686"/>
                <a:ext cx="5189412" cy="954107"/>
              </a:xfrm>
              <a:prstGeom prst="rect">
                <a:avLst/>
              </a:prstGeom>
              <a:ln>
                <a:solidFill>
                  <a:schemeClr val="accent5">
                    <a:lumMod val="60000"/>
                    <a:lumOff val="40000"/>
                  </a:schemeClr>
                </a:solidFill>
              </a:ln>
            </p:spPr>
            <p:txBody>
              <a:bodyPr wrap="square">
                <a:spAutoFit/>
              </a:bodyPr>
              <a:lstStyle/>
              <a:p>
                <a:r>
                  <a:rPr lang="ko-KR" altLang="en-US" sz="1200" b="1" dirty="0">
                    <a:solidFill>
                      <a:srgbClr val="FF0000"/>
                    </a:solidFill>
                    <a:latin typeface="Noto Sans KR"/>
                  </a:rPr>
                  <a:t>좌측검정</a:t>
                </a:r>
                <a:endParaRPr lang="ko-KR" altLang="en-US" sz="1200" dirty="0">
                  <a:solidFill>
                    <a:srgbClr val="FF0000"/>
                  </a:solidFill>
                  <a:latin typeface="Noto Sans KR"/>
                </a:endParaRPr>
              </a:p>
              <a:p>
                <a:pPr marL="171450" indent="-171450">
                  <a:buFont typeface="Arial" panose="020B0604020202020204" pitchFamily="34" charset="0"/>
                  <a:buChar char="•"/>
                </a:pPr>
                <a:r>
                  <a:rPr lang="ko-KR" altLang="en-US" sz="1100" dirty="0" err="1">
                    <a:solidFill>
                      <a:srgbClr val="000000"/>
                    </a:solidFill>
                    <a:latin typeface="Noto Sans KR"/>
                  </a:rPr>
                  <a:t>귀무가설을</a:t>
                </a:r>
                <a:r>
                  <a:rPr lang="ko-KR" altLang="en-US" sz="1100" dirty="0">
                    <a:solidFill>
                      <a:srgbClr val="000000"/>
                    </a:solidFill>
                    <a:latin typeface="Noto Sans KR"/>
                  </a:rPr>
                  <a:t> 기각하는 영역이 왼쪽에 있는 검정</a:t>
                </a:r>
                <a:endParaRPr lang="en-US" altLang="ko-KR" sz="1100" dirty="0">
                  <a:solidFill>
                    <a:srgbClr val="000000"/>
                  </a:solidFill>
                  <a:latin typeface="Noto Sans KR"/>
                </a:endParaRPr>
              </a:p>
              <a:p>
                <a:pPr marL="171450" indent="-171450">
                  <a:buFont typeface="Arial" panose="020B0604020202020204" pitchFamily="34" charset="0"/>
                  <a:buChar char="•"/>
                </a:pPr>
                <a:r>
                  <a:rPr lang="ko-KR" altLang="en-US" sz="1100" dirty="0">
                    <a:solidFill>
                      <a:srgbClr val="000000"/>
                    </a:solidFill>
                    <a:latin typeface="Noto Sans KR"/>
                  </a:rPr>
                  <a:t>대립가설이 </a:t>
                </a:r>
                <a:r>
                  <a:rPr lang="en-US" altLang="ko-KR" sz="1100" dirty="0">
                    <a:solidFill>
                      <a:srgbClr val="000000"/>
                    </a:solidFill>
                    <a:latin typeface="Noto Sans KR"/>
                  </a:rPr>
                  <a:t>000 </a:t>
                </a:r>
                <a:r>
                  <a:rPr lang="ko-KR" altLang="en-US" sz="1100" dirty="0">
                    <a:solidFill>
                      <a:srgbClr val="000000"/>
                    </a:solidFill>
                    <a:latin typeface="Noto Sans KR"/>
                  </a:rPr>
                  <a:t>보다 작다 인 경우 </a:t>
                </a:r>
                <a:endParaRPr lang="en-US" altLang="ko-KR" sz="1100" dirty="0">
                  <a:solidFill>
                    <a:srgbClr val="000000"/>
                  </a:solidFill>
                  <a:latin typeface="Noto Sans KR"/>
                </a:endParaRPr>
              </a:p>
              <a:p>
                <a:pPr marL="171450" indent="-171450">
                  <a:buFont typeface="Wingdings" panose="05000000000000000000" pitchFamily="2" charset="2"/>
                  <a:buChar char="§"/>
                </a:pPr>
                <a:r>
                  <a:rPr lang="ko-KR" altLang="en-US" sz="1100" b="1" dirty="0">
                    <a:solidFill>
                      <a:srgbClr val="000000"/>
                    </a:solidFill>
                    <a:latin typeface="Arial" panose="020B0604020202020204" pitchFamily="34" charset="0"/>
                  </a:rPr>
                  <a:t>귀무가설 </a:t>
                </a:r>
                <a:r>
                  <a:rPr lang="en-US" altLang="ko-KR" sz="1100" b="1" dirty="0">
                    <a:solidFill>
                      <a:srgbClr val="000000"/>
                    </a:solidFill>
                    <a:latin typeface="Arial" panose="020B0604020202020204" pitchFamily="34" charset="0"/>
                  </a:rPr>
                  <a:t>(</a:t>
                </a:r>
                <a14:m>
                  <m:oMath xmlns:m="http://schemas.openxmlformats.org/officeDocument/2006/math">
                    <m:sSub>
                      <m:sSubPr>
                        <m:ctrlPr>
                          <a:rPr lang="en-US" altLang="ko-KR" sz="1100" b="1" i="1">
                            <a:solidFill>
                              <a:srgbClr val="000000"/>
                            </a:solidFill>
                            <a:latin typeface="Cambria Math" panose="02040503050406030204" pitchFamily="18" charset="0"/>
                          </a:rPr>
                        </m:ctrlPr>
                      </m:sSubPr>
                      <m:e>
                        <m:r>
                          <a:rPr lang="en-US" altLang="ko-KR" sz="1100" b="1" i="1">
                            <a:solidFill>
                              <a:srgbClr val="000000"/>
                            </a:solidFill>
                            <a:latin typeface="Cambria Math" panose="02040503050406030204" pitchFamily="18" charset="0"/>
                          </a:rPr>
                          <m:t>𝑯</m:t>
                        </m:r>
                      </m:e>
                      <m:sub>
                        <m:r>
                          <a:rPr lang="en-US" altLang="ko-KR" sz="1100" b="1" i="1">
                            <a:solidFill>
                              <a:srgbClr val="000000"/>
                            </a:solidFill>
                            <a:latin typeface="Cambria Math" panose="02040503050406030204" pitchFamily="18" charset="0"/>
                          </a:rPr>
                          <m:t>𝟎</m:t>
                        </m:r>
                      </m:sub>
                    </m:sSub>
                  </m:oMath>
                </a14:m>
                <a:r>
                  <a:rPr lang="en-US" altLang="ko-KR" sz="1100" b="1" dirty="0">
                    <a:solidFill>
                      <a:srgbClr val="000000"/>
                    </a:solidFill>
                    <a:latin typeface="Arial" panose="020B0604020202020204" pitchFamily="34" charset="0"/>
                  </a:rPr>
                  <a:t>) : </a:t>
                </a:r>
                <a:r>
                  <a:rPr lang="ko-KR" altLang="en-US" sz="1100" b="1" dirty="0">
                    <a:solidFill>
                      <a:srgbClr val="000000"/>
                    </a:solidFill>
                    <a:latin typeface="Arial" panose="020B0604020202020204" pitchFamily="34" charset="0"/>
                  </a:rPr>
                  <a:t>기존 알려진 사실과 동일하다</a:t>
                </a:r>
                <a:r>
                  <a:rPr lang="en-US" altLang="ko-KR" sz="1100" b="1" dirty="0">
                    <a:solidFill>
                      <a:srgbClr val="000000"/>
                    </a:solidFill>
                    <a:latin typeface="Arial" panose="020B0604020202020204" pitchFamily="34" charset="0"/>
                  </a:rPr>
                  <a:t>.</a:t>
                </a:r>
              </a:p>
              <a:p>
                <a:pPr marL="171450" indent="-171450">
                  <a:buFont typeface="Wingdings" panose="05000000000000000000" pitchFamily="2" charset="2"/>
                  <a:buChar char="§"/>
                </a:pPr>
                <a:r>
                  <a:rPr lang="ko-KR" altLang="en-US" sz="1100" b="1" dirty="0">
                    <a:solidFill>
                      <a:srgbClr val="000000"/>
                    </a:solidFill>
                    <a:latin typeface="Arial" panose="020B0604020202020204" pitchFamily="34" charset="0"/>
                  </a:rPr>
                  <a:t>대립가설 </a:t>
                </a:r>
                <a14:m>
                  <m:oMath xmlns:m="http://schemas.openxmlformats.org/officeDocument/2006/math">
                    <m:sSub>
                      <m:sSubPr>
                        <m:ctrlPr>
                          <a:rPr lang="en-US" altLang="ko-KR" sz="1100" b="1" i="1">
                            <a:solidFill>
                              <a:srgbClr val="000000"/>
                            </a:solidFill>
                            <a:latin typeface="Cambria Math" panose="02040503050406030204" pitchFamily="18" charset="0"/>
                          </a:rPr>
                        </m:ctrlPr>
                      </m:sSubPr>
                      <m:e>
                        <m:r>
                          <a:rPr lang="en-US" altLang="ko-KR" sz="1100" b="1" i="1">
                            <a:solidFill>
                              <a:srgbClr val="000000"/>
                            </a:solidFill>
                            <a:latin typeface="Cambria Math" panose="02040503050406030204" pitchFamily="18" charset="0"/>
                          </a:rPr>
                          <m:t>(</m:t>
                        </m:r>
                        <m:r>
                          <a:rPr lang="en-US" altLang="ko-KR" sz="1100" b="1" i="1">
                            <a:solidFill>
                              <a:srgbClr val="000000"/>
                            </a:solidFill>
                            <a:latin typeface="Cambria Math" panose="02040503050406030204" pitchFamily="18" charset="0"/>
                          </a:rPr>
                          <m:t>𝑯</m:t>
                        </m:r>
                      </m:e>
                      <m:sub>
                        <m:r>
                          <a:rPr lang="en-US" altLang="ko-KR" sz="1100" b="1" i="1">
                            <a:solidFill>
                              <a:srgbClr val="000000"/>
                            </a:solidFill>
                            <a:latin typeface="Cambria Math" panose="02040503050406030204" pitchFamily="18" charset="0"/>
                          </a:rPr>
                          <m:t>𝟏</m:t>
                        </m:r>
                      </m:sub>
                    </m:sSub>
                  </m:oMath>
                </a14:m>
                <a:r>
                  <a:rPr lang="en-US" altLang="ko-KR" sz="1100" b="1" dirty="0">
                    <a:solidFill>
                      <a:srgbClr val="000000"/>
                    </a:solidFill>
                    <a:latin typeface="Arial" panose="020B0604020202020204" pitchFamily="34" charset="0"/>
                  </a:rPr>
                  <a:t>) : </a:t>
                </a:r>
                <a:r>
                  <a:rPr lang="ko-KR" altLang="en-US" sz="1100" b="1" dirty="0">
                    <a:solidFill>
                      <a:srgbClr val="000000"/>
                    </a:solidFill>
                    <a:latin typeface="Arial" panose="020B0604020202020204" pitchFamily="34" charset="0"/>
                  </a:rPr>
                  <a:t>기존 알려진 사실보다</a:t>
                </a:r>
                <a:r>
                  <a:rPr lang="en-US" altLang="ko-KR" sz="1100" b="1" dirty="0">
                    <a:solidFill>
                      <a:srgbClr val="000000"/>
                    </a:solidFill>
                    <a:latin typeface="Arial" panose="020B0604020202020204" pitchFamily="34" charset="0"/>
                  </a:rPr>
                  <a:t> </a:t>
                </a:r>
                <a:r>
                  <a:rPr lang="ko-KR" altLang="en-US" sz="1100" b="1" dirty="0">
                    <a:solidFill>
                      <a:srgbClr val="000000"/>
                    </a:solidFill>
                    <a:latin typeface="Arial" panose="020B0604020202020204" pitchFamily="34" charset="0"/>
                  </a:rPr>
                  <a:t>작다</a:t>
                </a:r>
                <a:r>
                  <a:rPr lang="en-US" altLang="ko-KR" sz="1100" b="1" dirty="0">
                    <a:solidFill>
                      <a:srgbClr val="000000"/>
                    </a:solidFill>
                    <a:latin typeface="Arial" panose="020B0604020202020204" pitchFamily="34" charset="0"/>
                  </a:rPr>
                  <a:t>.</a:t>
                </a:r>
                <a:endParaRPr lang="en-US" altLang="ko-KR" sz="1100" dirty="0">
                  <a:solidFill>
                    <a:srgbClr val="000000"/>
                  </a:solidFill>
                  <a:latin typeface="Noto Sans KR"/>
                </a:endParaRPr>
              </a:p>
            </p:txBody>
          </p:sp>
        </mc:Choice>
        <mc:Fallback xmlns="">
          <p:sp>
            <p:nvSpPr>
              <p:cNvPr id="17" name="직사각형 16">
                <a:extLst>
                  <a:ext uri="{FF2B5EF4-FFF2-40B4-BE49-F238E27FC236}">
                    <a16:creationId xmlns:a16="http://schemas.microsoft.com/office/drawing/2014/main" id="{230E40F4-E674-48E7-87E6-DE3745053004}"/>
                  </a:ext>
                </a:extLst>
              </p:cNvPr>
              <p:cNvSpPr>
                <a:spLocks noRot="1" noChangeAspect="1" noMove="1" noResize="1" noEditPoints="1" noAdjustHandles="1" noChangeArrowheads="1" noChangeShapeType="1" noTextEdit="1"/>
              </p:cNvSpPr>
              <p:nvPr/>
            </p:nvSpPr>
            <p:spPr>
              <a:xfrm>
                <a:off x="507818" y="4304686"/>
                <a:ext cx="5189412" cy="954107"/>
              </a:xfrm>
              <a:prstGeom prst="rect">
                <a:avLst/>
              </a:prstGeom>
              <a:blipFill>
                <a:blip r:embed="rId4"/>
                <a:stretch>
                  <a:fillRect b="-1887"/>
                </a:stretch>
              </a:blipFill>
              <a:ln>
                <a:solidFill>
                  <a:schemeClr val="accent5">
                    <a:lumMod val="60000"/>
                    <a:lumOff val="40000"/>
                  </a:schemeClr>
                </a:solidFill>
              </a:ln>
            </p:spPr>
            <p:txBody>
              <a:bodyPr/>
              <a:lstStyle/>
              <a:p>
                <a:r>
                  <a:rPr lang="ko-KR" altLang="en-US">
                    <a:noFill/>
                  </a:rPr>
                  <a:t> </a:t>
                </a:r>
              </a:p>
            </p:txBody>
          </p:sp>
        </mc:Fallback>
      </mc:AlternateContent>
      <p:pic>
        <p:nvPicPr>
          <p:cNvPr id="18" name="그림 17">
            <a:extLst>
              <a:ext uri="{FF2B5EF4-FFF2-40B4-BE49-F238E27FC236}">
                <a16:creationId xmlns:a16="http://schemas.microsoft.com/office/drawing/2014/main" id="{F5D5F743-7CB2-41F5-B8EE-25401994E13F}"/>
              </a:ext>
            </a:extLst>
          </p:cNvPr>
          <p:cNvPicPr>
            <a:picLocks noChangeAspect="1"/>
          </p:cNvPicPr>
          <p:nvPr/>
        </p:nvPicPr>
        <p:blipFill>
          <a:blip r:embed="rId5"/>
          <a:stretch>
            <a:fillRect/>
          </a:stretch>
        </p:blipFill>
        <p:spPr>
          <a:xfrm>
            <a:off x="6747434" y="4180433"/>
            <a:ext cx="1893606" cy="1183417"/>
          </a:xfrm>
          <a:prstGeom prst="rect">
            <a:avLst/>
          </a:prstGeom>
        </p:spPr>
      </p:pic>
      <mc:AlternateContent xmlns:mc="http://schemas.openxmlformats.org/markup-compatibility/2006" xmlns:a14="http://schemas.microsoft.com/office/drawing/2010/main">
        <mc:Choice Requires="a14">
          <p:sp>
            <p:nvSpPr>
              <p:cNvPr id="19" name="직사각형 18">
                <a:extLst>
                  <a:ext uri="{FF2B5EF4-FFF2-40B4-BE49-F238E27FC236}">
                    <a16:creationId xmlns:a16="http://schemas.microsoft.com/office/drawing/2014/main" id="{608D4347-2D31-477D-82BF-9108716F1F1E}"/>
                  </a:ext>
                </a:extLst>
              </p:cNvPr>
              <p:cNvSpPr/>
              <p:nvPr/>
            </p:nvSpPr>
            <p:spPr>
              <a:xfrm>
                <a:off x="507818" y="2981390"/>
                <a:ext cx="5432334" cy="1261820"/>
              </a:xfrm>
              <a:prstGeom prst="rect">
                <a:avLst/>
              </a:prstGeom>
              <a:ln>
                <a:solidFill>
                  <a:schemeClr val="accent5">
                    <a:lumMod val="60000"/>
                    <a:lumOff val="40000"/>
                  </a:schemeClr>
                </a:solidFill>
              </a:ln>
            </p:spPr>
            <p:txBody>
              <a:bodyPr wrap="square">
                <a:spAutoFit/>
              </a:bodyPr>
              <a:lstStyle/>
              <a:p>
                <a:r>
                  <a:rPr lang="ko-KR" altLang="en-US" sz="1200" b="1" dirty="0">
                    <a:solidFill>
                      <a:srgbClr val="FF0000"/>
                    </a:solidFill>
                    <a:latin typeface="Noto Sans KR"/>
                  </a:rPr>
                  <a:t>우측검정</a:t>
                </a:r>
                <a:endParaRPr lang="ko-KR" altLang="en-US" sz="1200" dirty="0">
                  <a:solidFill>
                    <a:srgbClr val="FF0000"/>
                  </a:solidFill>
                  <a:latin typeface="Noto Sans KR"/>
                </a:endParaRPr>
              </a:p>
              <a:p>
                <a:pPr marL="171450" indent="-171450">
                  <a:lnSpc>
                    <a:spcPct val="150000"/>
                  </a:lnSpc>
                  <a:buFont typeface="Arial" panose="020B0604020202020204" pitchFamily="34" charset="0"/>
                  <a:buChar char="•"/>
                </a:pPr>
                <a:r>
                  <a:rPr lang="ko-KR" altLang="en-US" sz="1100" dirty="0" err="1">
                    <a:solidFill>
                      <a:srgbClr val="000000"/>
                    </a:solidFill>
                    <a:latin typeface="Noto Sans KR"/>
                  </a:rPr>
                  <a:t>귀무가설을</a:t>
                </a:r>
                <a:r>
                  <a:rPr lang="ko-KR" altLang="en-US" sz="1100" dirty="0">
                    <a:solidFill>
                      <a:srgbClr val="000000"/>
                    </a:solidFill>
                    <a:latin typeface="Noto Sans KR"/>
                  </a:rPr>
                  <a:t> 기각하는 영역이 오른쪽에 있는 검정</a:t>
                </a:r>
                <a:endParaRPr lang="en-US" altLang="ko-KR" sz="1100" dirty="0">
                  <a:solidFill>
                    <a:srgbClr val="000000"/>
                  </a:solidFill>
                  <a:latin typeface="Noto Sans KR"/>
                </a:endParaRPr>
              </a:p>
              <a:p>
                <a:pPr marL="171450" indent="-171450">
                  <a:lnSpc>
                    <a:spcPct val="150000"/>
                  </a:lnSpc>
                  <a:buFont typeface="Arial" panose="020B0604020202020204" pitchFamily="34" charset="0"/>
                  <a:buChar char="•"/>
                </a:pPr>
                <a:r>
                  <a:rPr lang="ko-KR" altLang="en-US" sz="1100" dirty="0">
                    <a:solidFill>
                      <a:srgbClr val="000000"/>
                    </a:solidFill>
                    <a:latin typeface="Noto Sans KR"/>
                  </a:rPr>
                  <a:t>대립가설이 </a:t>
                </a:r>
                <a:r>
                  <a:rPr lang="en-US" altLang="ko-KR" sz="1100" dirty="0">
                    <a:solidFill>
                      <a:srgbClr val="000000"/>
                    </a:solidFill>
                    <a:latin typeface="Noto Sans KR"/>
                  </a:rPr>
                  <a:t>000 </a:t>
                </a:r>
                <a:r>
                  <a:rPr lang="ko-KR" altLang="en-US" sz="1100" dirty="0">
                    <a:solidFill>
                      <a:srgbClr val="000000"/>
                    </a:solidFill>
                    <a:latin typeface="Noto Sans KR"/>
                  </a:rPr>
                  <a:t>보다 크다 인 경우 </a:t>
                </a:r>
                <a:endParaRPr lang="en-US" altLang="ko-KR" sz="1100" dirty="0">
                  <a:solidFill>
                    <a:srgbClr val="000000"/>
                  </a:solidFill>
                  <a:latin typeface="Noto Sans KR"/>
                </a:endParaRPr>
              </a:p>
              <a:p>
                <a:pPr marL="171450" indent="-171450">
                  <a:lnSpc>
                    <a:spcPct val="150000"/>
                  </a:lnSpc>
                  <a:buFont typeface="Wingdings" panose="05000000000000000000" pitchFamily="2" charset="2"/>
                  <a:buChar char="§"/>
                </a:pPr>
                <a:r>
                  <a:rPr lang="ko-KR" altLang="en-US" sz="1100" b="1" dirty="0">
                    <a:solidFill>
                      <a:srgbClr val="000000"/>
                    </a:solidFill>
                    <a:latin typeface="Arial" panose="020B0604020202020204" pitchFamily="34" charset="0"/>
                  </a:rPr>
                  <a:t>귀무가설 </a:t>
                </a:r>
                <a:r>
                  <a:rPr lang="en-US" altLang="ko-KR" sz="1100" b="1" dirty="0">
                    <a:solidFill>
                      <a:srgbClr val="000000"/>
                    </a:solidFill>
                    <a:latin typeface="Arial" panose="020B0604020202020204" pitchFamily="34" charset="0"/>
                  </a:rPr>
                  <a:t>(</a:t>
                </a:r>
                <a14:m>
                  <m:oMath xmlns:m="http://schemas.openxmlformats.org/officeDocument/2006/math">
                    <m:sSub>
                      <m:sSubPr>
                        <m:ctrlPr>
                          <a:rPr lang="en-US" altLang="ko-KR" sz="1100" b="1" i="1">
                            <a:solidFill>
                              <a:srgbClr val="000000"/>
                            </a:solidFill>
                            <a:latin typeface="Cambria Math" panose="02040503050406030204" pitchFamily="18" charset="0"/>
                          </a:rPr>
                        </m:ctrlPr>
                      </m:sSubPr>
                      <m:e>
                        <m:r>
                          <a:rPr lang="en-US" altLang="ko-KR" sz="1100" b="1" i="1">
                            <a:solidFill>
                              <a:srgbClr val="000000"/>
                            </a:solidFill>
                            <a:latin typeface="Cambria Math" panose="02040503050406030204" pitchFamily="18" charset="0"/>
                          </a:rPr>
                          <m:t>𝑯</m:t>
                        </m:r>
                      </m:e>
                      <m:sub>
                        <m:r>
                          <a:rPr lang="en-US" altLang="ko-KR" sz="1100" b="1" i="1">
                            <a:solidFill>
                              <a:srgbClr val="000000"/>
                            </a:solidFill>
                            <a:latin typeface="Cambria Math" panose="02040503050406030204" pitchFamily="18" charset="0"/>
                          </a:rPr>
                          <m:t>𝟎</m:t>
                        </m:r>
                      </m:sub>
                    </m:sSub>
                  </m:oMath>
                </a14:m>
                <a:r>
                  <a:rPr lang="en-US" altLang="ko-KR" sz="1100" b="1" dirty="0">
                    <a:solidFill>
                      <a:srgbClr val="000000"/>
                    </a:solidFill>
                    <a:latin typeface="Arial" panose="020B0604020202020204" pitchFamily="34" charset="0"/>
                  </a:rPr>
                  <a:t>) : </a:t>
                </a:r>
                <a:r>
                  <a:rPr lang="ko-KR" altLang="en-US" sz="1100" b="1" dirty="0">
                    <a:solidFill>
                      <a:srgbClr val="000000"/>
                    </a:solidFill>
                    <a:latin typeface="Arial" panose="020B0604020202020204" pitchFamily="34" charset="0"/>
                  </a:rPr>
                  <a:t>기존 알려진 사실과 동일하다</a:t>
                </a:r>
                <a:r>
                  <a:rPr lang="en-US" altLang="ko-KR" sz="1100" b="1" dirty="0">
                    <a:solidFill>
                      <a:srgbClr val="000000"/>
                    </a:solidFill>
                    <a:latin typeface="Arial" panose="020B0604020202020204" pitchFamily="34" charset="0"/>
                  </a:rPr>
                  <a:t>.</a:t>
                </a:r>
              </a:p>
              <a:p>
                <a:pPr marL="171450" indent="-171450">
                  <a:lnSpc>
                    <a:spcPct val="150000"/>
                  </a:lnSpc>
                  <a:buFont typeface="Wingdings" panose="05000000000000000000" pitchFamily="2" charset="2"/>
                  <a:buChar char="§"/>
                </a:pPr>
                <a:r>
                  <a:rPr lang="ko-KR" altLang="en-US" sz="1100" b="1" dirty="0">
                    <a:solidFill>
                      <a:srgbClr val="000000"/>
                    </a:solidFill>
                    <a:latin typeface="Arial" panose="020B0604020202020204" pitchFamily="34" charset="0"/>
                  </a:rPr>
                  <a:t>대립가설 </a:t>
                </a:r>
                <a14:m>
                  <m:oMath xmlns:m="http://schemas.openxmlformats.org/officeDocument/2006/math">
                    <m:sSub>
                      <m:sSubPr>
                        <m:ctrlPr>
                          <a:rPr lang="en-US" altLang="ko-KR" sz="1100" b="1" i="1">
                            <a:solidFill>
                              <a:srgbClr val="000000"/>
                            </a:solidFill>
                            <a:latin typeface="Cambria Math" panose="02040503050406030204" pitchFamily="18" charset="0"/>
                          </a:rPr>
                        </m:ctrlPr>
                      </m:sSubPr>
                      <m:e>
                        <m:r>
                          <a:rPr lang="en-US" altLang="ko-KR" sz="1100" b="1" i="1">
                            <a:solidFill>
                              <a:srgbClr val="000000"/>
                            </a:solidFill>
                            <a:latin typeface="Cambria Math" panose="02040503050406030204" pitchFamily="18" charset="0"/>
                          </a:rPr>
                          <m:t>(</m:t>
                        </m:r>
                        <m:r>
                          <a:rPr lang="en-US" altLang="ko-KR" sz="1100" b="1" i="1">
                            <a:solidFill>
                              <a:srgbClr val="000000"/>
                            </a:solidFill>
                            <a:latin typeface="Cambria Math" panose="02040503050406030204" pitchFamily="18" charset="0"/>
                          </a:rPr>
                          <m:t>𝑯</m:t>
                        </m:r>
                      </m:e>
                      <m:sub>
                        <m:r>
                          <a:rPr lang="en-US" altLang="ko-KR" sz="1100" b="1" i="1">
                            <a:solidFill>
                              <a:srgbClr val="000000"/>
                            </a:solidFill>
                            <a:latin typeface="Cambria Math" panose="02040503050406030204" pitchFamily="18" charset="0"/>
                          </a:rPr>
                          <m:t>𝟏</m:t>
                        </m:r>
                      </m:sub>
                    </m:sSub>
                  </m:oMath>
                </a14:m>
                <a:r>
                  <a:rPr lang="en-US" altLang="ko-KR" sz="1100" b="1" dirty="0">
                    <a:solidFill>
                      <a:srgbClr val="000000"/>
                    </a:solidFill>
                    <a:latin typeface="Arial" panose="020B0604020202020204" pitchFamily="34" charset="0"/>
                  </a:rPr>
                  <a:t>) : </a:t>
                </a:r>
                <a:r>
                  <a:rPr lang="ko-KR" altLang="en-US" sz="1100" b="1" dirty="0">
                    <a:solidFill>
                      <a:srgbClr val="000000"/>
                    </a:solidFill>
                    <a:latin typeface="Arial" panose="020B0604020202020204" pitchFamily="34" charset="0"/>
                  </a:rPr>
                  <a:t>기존 알려진 사실보다 크다</a:t>
                </a:r>
                <a:r>
                  <a:rPr lang="en-US" altLang="ko-KR" sz="1100" b="1" dirty="0">
                    <a:solidFill>
                      <a:srgbClr val="000000"/>
                    </a:solidFill>
                    <a:latin typeface="Arial" panose="020B0604020202020204" pitchFamily="34" charset="0"/>
                  </a:rPr>
                  <a:t>.</a:t>
                </a:r>
                <a:endParaRPr lang="ko-KR" altLang="en-US" sz="1100" dirty="0"/>
              </a:p>
            </p:txBody>
          </p:sp>
        </mc:Choice>
        <mc:Fallback xmlns="">
          <p:sp>
            <p:nvSpPr>
              <p:cNvPr id="19" name="직사각형 18">
                <a:extLst>
                  <a:ext uri="{FF2B5EF4-FFF2-40B4-BE49-F238E27FC236}">
                    <a16:creationId xmlns:a16="http://schemas.microsoft.com/office/drawing/2014/main" id="{608D4347-2D31-477D-82BF-9108716F1F1E}"/>
                  </a:ext>
                </a:extLst>
              </p:cNvPr>
              <p:cNvSpPr>
                <a:spLocks noRot="1" noChangeAspect="1" noMove="1" noResize="1" noEditPoints="1" noAdjustHandles="1" noChangeArrowheads="1" noChangeShapeType="1" noTextEdit="1"/>
              </p:cNvSpPr>
              <p:nvPr/>
            </p:nvSpPr>
            <p:spPr>
              <a:xfrm>
                <a:off x="507818" y="2981390"/>
                <a:ext cx="5432334" cy="1261820"/>
              </a:xfrm>
              <a:prstGeom prst="rect">
                <a:avLst/>
              </a:prstGeom>
              <a:blipFill>
                <a:blip r:embed="rId6"/>
                <a:stretch>
                  <a:fillRect b="-1914"/>
                </a:stretch>
              </a:blipFill>
              <a:ln>
                <a:solidFill>
                  <a:schemeClr val="accent5">
                    <a:lumMod val="60000"/>
                    <a:lumOff val="40000"/>
                  </a:schemeClr>
                </a:solidFill>
              </a:ln>
            </p:spPr>
            <p:txBody>
              <a:bodyPr/>
              <a:lstStyle/>
              <a:p>
                <a:r>
                  <a:rPr lang="ko-KR" altLang="en-US">
                    <a:noFill/>
                  </a:rPr>
                  <a:t> </a:t>
                </a:r>
              </a:p>
            </p:txBody>
          </p:sp>
        </mc:Fallback>
      </mc:AlternateContent>
      <p:pic>
        <p:nvPicPr>
          <p:cNvPr id="20" name="그림 19">
            <a:extLst>
              <a:ext uri="{FF2B5EF4-FFF2-40B4-BE49-F238E27FC236}">
                <a16:creationId xmlns:a16="http://schemas.microsoft.com/office/drawing/2014/main" id="{8563B391-A6DE-453F-BF9F-8AAFC0824474}"/>
              </a:ext>
            </a:extLst>
          </p:cNvPr>
          <p:cNvPicPr>
            <a:picLocks noChangeAspect="1"/>
          </p:cNvPicPr>
          <p:nvPr/>
        </p:nvPicPr>
        <p:blipFill>
          <a:blip r:embed="rId7"/>
          <a:stretch>
            <a:fillRect/>
          </a:stretch>
        </p:blipFill>
        <p:spPr>
          <a:xfrm>
            <a:off x="6703740" y="2789267"/>
            <a:ext cx="2051248" cy="1296144"/>
          </a:xfrm>
          <a:prstGeom prst="rect">
            <a:avLst/>
          </a:prstGeom>
        </p:spPr>
      </p:pic>
      <p:sp>
        <p:nvSpPr>
          <p:cNvPr id="22" name="제목 1">
            <a:extLst>
              <a:ext uri="{FF2B5EF4-FFF2-40B4-BE49-F238E27FC236}">
                <a16:creationId xmlns:a16="http://schemas.microsoft.com/office/drawing/2014/main" id="{3749F4BC-92AF-4CB6-87C4-F45C923CB854}"/>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2A08EA04-84E1-45EC-83A5-5C0F8062818E}"/>
              </a:ext>
            </a:extLst>
          </p:cNvPr>
          <p:cNvSpPr>
            <a:spLocks noGrp="1"/>
          </p:cNvSpPr>
          <p:nvPr>
            <p:ph type="ftr" sz="quarter" idx="11"/>
          </p:nvPr>
        </p:nvSpPr>
        <p:spPr/>
        <p:txBody>
          <a:bodyPr/>
          <a:lstStyle/>
          <a:p>
            <a:r>
              <a:rPr lang="en-US" altLang="ko-KR"/>
              <a:t>UBION PBL- FBA</a:t>
            </a:r>
            <a:endParaRPr lang="ko-KR" altLang="en-US"/>
          </a:p>
        </p:txBody>
      </p:sp>
      <p:sp>
        <p:nvSpPr>
          <p:cNvPr id="5" name="TextBox 4">
            <a:extLst>
              <a:ext uri="{FF2B5EF4-FFF2-40B4-BE49-F238E27FC236}">
                <a16:creationId xmlns:a16="http://schemas.microsoft.com/office/drawing/2014/main" id="{F6906167-37C2-4B6A-81DA-6D9F6A67A41D}"/>
              </a:ext>
            </a:extLst>
          </p:cNvPr>
          <p:cNvSpPr txBox="1"/>
          <p:nvPr/>
        </p:nvSpPr>
        <p:spPr>
          <a:xfrm>
            <a:off x="6699648" y="4728404"/>
            <a:ext cx="639989" cy="694202"/>
          </a:xfrm>
          <a:prstGeom prst="rect">
            <a:avLst/>
          </a:prstGeom>
          <a:noFill/>
          <a:ln w="28575">
            <a:solidFill>
              <a:schemeClr val="accent2">
                <a:lumMod val="75000"/>
              </a:schemeClr>
            </a:solidFill>
          </a:ln>
        </p:spPr>
        <p:txBody>
          <a:bodyPr wrap="square" rtlCol="0">
            <a:spAutoFit/>
          </a:bodyPr>
          <a:lstStyle/>
          <a:p>
            <a:endParaRPr lang="ko-KR" altLang="en-US" dirty="0"/>
          </a:p>
        </p:txBody>
      </p:sp>
      <p:sp>
        <p:nvSpPr>
          <p:cNvPr id="21" name="TextBox 20">
            <a:extLst>
              <a:ext uri="{FF2B5EF4-FFF2-40B4-BE49-F238E27FC236}">
                <a16:creationId xmlns:a16="http://schemas.microsoft.com/office/drawing/2014/main" id="{4B82E5B5-C03F-4F32-B03D-3415C69EA341}"/>
              </a:ext>
            </a:extLst>
          </p:cNvPr>
          <p:cNvSpPr txBox="1"/>
          <p:nvPr/>
        </p:nvSpPr>
        <p:spPr>
          <a:xfrm>
            <a:off x="8163699" y="3510251"/>
            <a:ext cx="639989" cy="694202"/>
          </a:xfrm>
          <a:prstGeom prst="rect">
            <a:avLst/>
          </a:prstGeom>
          <a:noFill/>
          <a:ln w="28575">
            <a:solidFill>
              <a:schemeClr val="accent2">
                <a:lumMod val="75000"/>
              </a:schemeClr>
            </a:solidFill>
          </a:ln>
        </p:spPr>
        <p:txBody>
          <a:bodyPr wrap="square" rtlCol="0">
            <a:spAutoFit/>
          </a:bodyPr>
          <a:lstStyle/>
          <a:p>
            <a:endParaRPr lang="ko-KR" altLang="en-US" dirty="0"/>
          </a:p>
        </p:txBody>
      </p:sp>
      <p:sp>
        <p:nvSpPr>
          <p:cNvPr id="25" name="TextBox 24">
            <a:extLst>
              <a:ext uri="{FF2B5EF4-FFF2-40B4-BE49-F238E27FC236}">
                <a16:creationId xmlns:a16="http://schemas.microsoft.com/office/drawing/2014/main" id="{1F0F180B-7204-40F4-9D16-A302FBE4CD7F}"/>
              </a:ext>
            </a:extLst>
          </p:cNvPr>
          <p:cNvSpPr txBox="1"/>
          <p:nvPr/>
        </p:nvSpPr>
        <p:spPr>
          <a:xfrm>
            <a:off x="8163699" y="2036309"/>
            <a:ext cx="639989" cy="694202"/>
          </a:xfrm>
          <a:prstGeom prst="rect">
            <a:avLst/>
          </a:prstGeom>
          <a:noFill/>
          <a:ln w="28575">
            <a:solidFill>
              <a:schemeClr val="accent2">
                <a:lumMod val="75000"/>
              </a:schemeClr>
            </a:solidFill>
          </a:ln>
        </p:spPr>
        <p:txBody>
          <a:bodyPr wrap="square" rtlCol="0">
            <a:spAutoFit/>
          </a:bodyPr>
          <a:lstStyle/>
          <a:p>
            <a:endParaRPr lang="ko-KR" altLang="en-US" dirty="0"/>
          </a:p>
        </p:txBody>
      </p:sp>
      <p:sp>
        <p:nvSpPr>
          <p:cNvPr id="26" name="TextBox 25">
            <a:extLst>
              <a:ext uri="{FF2B5EF4-FFF2-40B4-BE49-F238E27FC236}">
                <a16:creationId xmlns:a16="http://schemas.microsoft.com/office/drawing/2014/main" id="{B792072D-F543-4162-A80F-86532A6EAEAE}"/>
              </a:ext>
            </a:extLst>
          </p:cNvPr>
          <p:cNvSpPr txBox="1"/>
          <p:nvPr/>
        </p:nvSpPr>
        <p:spPr>
          <a:xfrm>
            <a:off x="6641238" y="2093248"/>
            <a:ext cx="639989" cy="694202"/>
          </a:xfrm>
          <a:prstGeom prst="rect">
            <a:avLst/>
          </a:prstGeom>
          <a:noFill/>
          <a:ln w="28575">
            <a:solidFill>
              <a:schemeClr val="accent2">
                <a:lumMod val="75000"/>
              </a:schemeClr>
            </a:solidFill>
          </a:ln>
        </p:spPr>
        <p:txBody>
          <a:bodyPr wrap="square" rtlCol="0">
            <a:spAutoFit/>
          </a:bodyPr>
          <a:lstStyle/>
          <a:p>
            <a:endParaRPr lang="ko-KR" altLang="en-US" dirty="0"/>
          </a:p>
        </p:txBody>
      </p:sp>
      <p:sp>
        <p:nvSpPr>
          <p:cNvPr id="6" name="TextBox 5">
            <a:extLst>
              <a:ext uri="{FF2B5EF4-FFF2-40B4-BE49-F238E27FC236}">
                <a16:creationId xmlns:a16="http://schemas.microsoft.com/office/drawing/2014/main" id="{19EE1B39-AE5B-4097-B9F2-DF08637E4ACC}"/>
              </a:ext>
            </a:extLst>
          </p:cNvPr>
          <p:cNvSpPr txBox="1"/>
          <p:nvPr/>
        </p:nvSpPr>
        <p:spPr>
          <a:xfrm>
            <a:off x="575105" y="5482028"/>
            <a:ext cx="7837340" cy="756810"/>
          </a:xfrm>
          <a:prstGeom prst="rect">
            <a:avLst/>
          </a:prstGeom>
          <a:noFill/>
          <a:ln w="38100">
            <a:solidFill>
              <a:schemeClr val="accent1"/>
            </a:solidFill>
          </a:ln>
        </p:spPr>
        <p:txBody>
          <a:bodyPr wrap="square" rtlCol="0">
            <a:spAutoFit/>
          </a:bodyPr>
          <a:lstStyle/>
          <a:p>
            <a:pPr>
              <a:lnSpc>
                <a:spcPct val="150000"/>
              </a:lnSpc>
            </a:pPr>
            <a:r>
              <a:rPr lang="ko-KR" altLang="en-US" sz="1000" b="1" i="1" dirty="0"/>
              <a:t>유의수준 </a:t>
            </a:r>
            <a:r>
              <a:rPr lang="en-US" altLang="ko-KR" sz="1000" b="1" i="1" dirty="0"/>
              <a:t>= 0.05 </a:t>
            </a:r>
            <a:r>
              <a:rPr lang="ko-KR" altLang="en-US" sz="1000" b="1" i="1" dirty="0"/>
              <a:t>경우</a:t>
            </a:r>
            <a:endParaRPr lang="en-US" altLang="ko-KR" sz="1000" b="1" i="1" dirty="0"/>
          </a:p>
          <a:p>
            <a:pPr>
              <a:lnSpc>
                <a:spcPct val="150000"/>
              </a:lnSpc>
            </a:pPr>
            <a:r>
              <a:rPr lang="ko-KR" altLang="en-US" sz="1000" b="1" i="1" dirty="0"/>
              <a:t>양측검정이나</a:t>
            </a:r>
            <a:r>
              <a:rPr lang="en-US" altLang="ko-KR" sz="1000" b="1" i="1" dirty="0"/>
              <a:t>, </a:t>
            </a:r>
            <a:r>
              <a:rPr lang="ko-KR" altLang="en-US" sz="1000" b="1" i="1" dirty="0" err="1"/>
              <a:t>단측검정이나</a:t>
            </a:r>
            <a:r>
              <a:rPr lang="ko-KR" altLang="en-US" sz="1000" b="1" i="1" dirty="0"/>
              <a:t>  </a:t>
            </a:r>
            <a:r>
              <a:rPr lang="en-US" altLang="ko-KR" sz="1000" b="1" i="1" dirty="0">
                <a:highlight>
                  <a:srgbClr val="FFFF00"/>
                </a:highlight>
              </a:rPr>
              <a:t>95% </a:t>
            </a:r>
            <a:r>
              <a:rPr lang="ko-KR" altLang="en-US" sz="1000" b="1" i="1" dirty="0">
                <a:highlight>
                  <a:srgbClr val="FFFF00"/>
                </a:highlight>
              </a:rPr>
              <a:t>안에 두 집단 평균차이 값이 오면 </a:t>
            </a:r>
            <a:r>
              <a:rPr lang="ko-KR" altLang="en-US" sz="1000" b="1" i="1" dirty="0"/>
              <a:t>두 집단의 차이는 </a:t>
            </a:r>
            <a:r>
              <a:rPr lang="ko-KR" altLang="en-US" sz="1000" b="1" i="1" dirty="0">
                <a:highlight>
                  <a:srgbClr val="FFFF00"/>
                </a:highlight>
              </a:rPr>
              <a:t>우연히 발생한 것이므로 </a:t>
            </a:r>
            <a:endParaRPr lang="en-US" altLang="ko-KR" sz="1000" b="1" i="1" dirty="0">
              <a:highlight>
                <a:srgbClr val="FFFF00"/>
              </a:highlight>
            </a:endParaRPr>
          </a:p>
          <a:p>
            <a:pPr>
              <a:lnSpc>
                <a:spcPct val="150000"/>
              </a:lnSpc>
            </a:pPr>
            <a:r>
              <a:rPr lang="en-US" altLang="ko-KR" sz="1000" b="1" i="1" dirty="0">
                <a:highlight>
                  <a:srgbClr val="FFFF00"/>
                </a:highlight>
                <a:sym typeface="Wingdings" panose="05000000000000000000" pitchFamily="2" charset="2"/>
              </a:rPr>
              <a:t>  </a:t>
            </a:r>
            <a:r>
              <a:rPr lang="ko-KR" altLang="en-US" sz="1000" b="1" i="1" dirty="0"/>
              <a:t>통계적으로는 두 집단간 평균 차이는 없다</a:t>
            </a:r>
            <a:r>
              <a:rPr lang="en-US" altLang="ko-KR" sz="1000" b="1" i="1" dirty="0"/>
              <a:t>. = </a:t>
            </a:r>
            <a:r>
              <a:rPr lang="ko-KR" altLang="en-US" sz="1000" b="1" i="1" dirty="0"/>
              <a:t>평균차이는 통계적으로 유의하지 않다고 해석한다</a:t>
            </a:r>
            <a:r>
              <a:rPr lang="en-US" altLang="ko-KR" sz="1000" b="1" i="1" dirty="0"/>
              <a:t>.</a:t>
            </a:r>
            <a:endParaRPr lang="ko-KR" altLang="en-US" sz="1000" b="1" i="1" dirty="0"/>
          </a:p>
        </p:txBody>
      </p:sp>
      <p:sp>
        <p:nvSpPr>
          <p:cNvPr id="23" name="제목 1">
            <a:extLst>
              <a:ext uri="{FF2B5EF4-FFF2-40B4-BE49-F238E27FC236}">
                <a16:creationId xmlns:a16="http://schemas.microsoft.com/office/drawing/2014/main" id="{8E145967-0270-49CD-8B45-D0D02CAF6E89}"/>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사전 준비 </a:t>
            </a:r>
            <a:endParaRPr lang="ko-KR" altLang="en-US" sz="1500" dirty="0"/>
          </a:p>
        </p:txBody>
      </p:sp>
      <p:sp>
        <p:nvSpPr>
          <p:cNvPr id="27" name="TextBox 26">
            <a:extLst>
              <a:ext uri="{FF2B5EF4-FFF2-40B4-BE49-F238E27FC236}">
                <a16:creationId xmlns:a16="http://schemas.microsoft.com/office/drawing/2014/main" id="{8A7659D0-7A2D-4481-98F2-5F053B739C1D}"/>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24191316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80</a:t>
            </a:fld>
            <a:endParaRPr lang="ko-KR" altLang="en-US"/>
          </a:p>
        </p:txBody>
      </p:sp>
      <p:sp>
        <p:nvSpPr>
          <p:cNvPr id="13" name="직사각형 12">
            <a:extLst>
              <a:ext uri="{FF2B5EF4-FFF2-40B4-BE49-F238E27FC236}">
                <a16:creationId xmlns:a16="http://schemas.microsoft.com/office/drawing/2014/main" id="{748BBC5C-1EFC-4913-8BE4-D9E43C0C957A}"/>
              </a:ext>
            </a:extLst>
          </p:cNvPr>
          <p:cNvSpPr/>
          <p:nvPr/>
        </p:nvSpPr>
        <p:spPr>
          <a:xfrm>
            <a:off x="3009097" y="911199"/>
            <a:ext cx="2701523" cy="363305"/>
          </a:xfrm>
          <a:prstGeom prst="rect">
            <a:avLst/>
          </a:prstGeom>
        </p:spPr>
        <p:txBody>
          <a:bodyPr wrap="square">
            <a:spAutoFit/>
          </a:bodyPr>
          <a:lstStyle/>
          <a:p>
            <a:pPr fontAlgn="base">
              <a:lnSpc>
                <a:spcPct val="170000"/>
              </a:lnSpc>
            </a:pPr>
            <a:r>
              <a:rPr lang="ko-KR" altLang="en-US" sz="1200" dirty="0">
                <a:highlight>
                  <a:srgbClr val="FFFF00"/>
                </a:highlight>
              </a:rPr>
              <a:t>다중 공선성</a:t>
            </a:r>
            <a:r>
              <a:rPr lang="en-US" altLang="ko-KR" sz="1200" dirty="0">
                <a:highlight>
                  <a:srgbClr val="FFFF00"/>
                </a:highlight>
              </a:rPr>
              <a:t>(Multi collinearity)</a:t>
            </a:r>
            <a:endParaRPr lang="en-US" altLang="ko-KR" sz="1200" dirty="0">
              <a:solidFill>
                <a:srgbClr val="FF0000"/>
              </a:solidFill>
              <a:highlight>
                <a:srgbClr val="FFFF00"/>
              </a:highlight>
            </a:endParaRPr>
          </a:p>
        </p:txBody>
      </p:sp>
      <p:sp>
        <p:nvSpPr>
          <p:cNvPr id="17" name="제목 1">
            <a:extLst>
              <a:ext uri="{FF2B5EF4-FFF2-40B4-BE49-F238E27FC236}">
                <a16:creationId xmlns:a16="http://schemas.microsoft.com/office/drawing/2014/main" id="{939C21ED-AD31-4BD5-B0A9-21CBBD25B31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20E1181F-EA52-432F-A3F9-7CDE7BBF6D17}"/>
              </a:ext>
            </a:extLst>
          </p:cNvPr>
          <p:cNvSpPr>
            <a:spLocks noGrp="1"/>
          </p:cNvSpPr>
          <p:nvPr>
            <p:ph type="ftr" sz="quarter" idx="11"/>
          </p:nvPr>
        </p:nvSpPr>
        <p:spPr/>
        <p:txBody>
          <a:bodyPr/>
          <a:lstStyle/>
          <a:p>
            <a:r>
              <a:rPr lang="en-US" altLang="ko-KR"/>
              <a:t>UBION PBL- FBA</a:t>
            </a:r>
            <a:endParaRPr lang="ko-KR" altLang="en-US"/>
          </a:p>
        </p:txBody>
      </p:sp>
      <p:sp>
        <p:nvSpPr>
          <p:cNvPr id="16" name="직사각형 15">
            <a:extLst>
              <a:ext uri="{FF2B5EF4-FFF2-40B4-BE49-F238E27FC236}">
                <a16:creationId xmlns:a16="http://schemas.microsoft.com/office/drawing/2014/main" id="{73D94EDF-0BA0-464C-8912-4DCD4416E360}"/>
              </a:ext>
            </a:extLst>
          </p:cNvPr>
          <p:cNvSpPr/>
          <p:nvPr/>
        </p:nvSpPr>
        <p:spPr>
          <a:xfrm>
            <a:off x="333126" y="954353"/>
            <a:ext cx="2571390" cy="276999"/>
          </a:xfrm>
          <a:prstGeom prst="rect">
            <a:avLst/>
          </a:prstGeom>
          <a:solidFill>
            <a:schemeClr val="accent1">
              <a:lumMod val="20000"/>
              <a:lumOff val="80000"/>
            </a:schemeClr>
          </a:solidFill>
          <a:ln>
            <a:solidFill>
              <a:schemeClr val="tx1"/>
            </a:solidFill>
          </a:ln>
        </p:spPr>
        <p:txBody>
          <a:bodyPr wrap="square">
            <a:spAutoFit/>
          </a:bodyPr>
          <a:lstStyle/>
          <a:p>
            <a:r>
              <a:rPr lang="ko-KR" altLang="en-US" sz="1200" b="1" dirty="0" err="1">
                <a:solidFill>
                  <a:srgbClr val="333333"/>
                </a:solidFill>
                <a:latin typeface="Spoqa Han Sans"/>
              </a:rPr>
              <a:t>다중공선성</a:t>
            </a:r>
            <a:r>
              <a:rPr lang="ko-KR" altLang="en-US" sz="1200" b="1" dirty="0">
                <a:solidFill>
                  <a:srgbClr val="333333"/>
                </a:solidFill>
                <a:latin typeface="Spoqa Han Sans"/>
              </a:rPr>
              <a:t> 문제점 및 해결</a:t>
            </a:r>
            <a:endParaRPr lang="ko-KR" altLang="en-US" sz="1200" dirty="0"/>
          </a:p>
        </p:txBody>
      </p:sp>
      <p:sp>
        <p:nvSpPr>
          <p:cNvPr id="20" name="직사각형 19">
            <a:extLst>
              <a:ext uri="{FF2B5EF4-FFF2-40B4-BE49-F238E27FC236}">
                <a16:creationId xmlns:a16="http://schemas.microsoft.com/office/drawing/2014/main" id="{8A6156D4-3CDF-4C14-817E-D945E6A949B1}"/>
              </a:ext>
            </a:extLst>
          </p:cNvPr>
          <p:cNvSpPr/>
          <p:nvPr/>
        </p:nvSpPr>
        <p:spPr>
          <a:xfrm>
            <a:off x="333126" y="1327062"/>
            <a:ext cx="7879185" cy="4053033"/>
          </a:xfrm>
          <a:prstGeom prst="rect">
            <a:avLst/>
          </a:prstGeom>
          <a:ln>
            <a:solidFill>
              <a:schemeClr val="accent2">
                <a:lumMod val="60000"/>
                <a:lumOff val="40000"/>
              </a:schemeClr>
            </a:solidFill>
          </a:ln>
        </p:spPr>
        <p:txBody>
          <a:bodyPr wrap="square">
            <a:spAutoFit/>
          </a:bodyPr>
          <a:lstStyle/>
          <a:p>
            <a:pPr algn="just" fontAlgn="base"/>
            <a:r>
              <a:rPr lang="en-US" altLang="ko-KR" sz="1200" b="1" kern="0" dirty="0">
                <a:solidFill>
                  <a:srgbClr val="000000"/>
                </a:solidFill>
                <a:latin typeface="+mj-ea"/>
                <a:ea typeface="+mj-ea"/>
              </a:rPr>
              <a:t>(</a:t>
            </a:r>
            <a:r>
              <a:rPr lang="ko-KR" altLang="en-US" sz="1200" b="1" kern="0" dirty="0" err="1">
                <a:solidFill>
                  <a:srgbClr val="000000"/>
                </a:solidFill>
                <a:latin typeface="+mj-ea"/>
                <a:ea typeface="+mj-ea"/>
              </a:rPr>
              <a:t>다중공선선</a:t>
            </a:r>
            <a:r>
              <a:rPr lang="ko-KR" altLang="en-US" sz="1200" b="1" kern="0" dirty="0">
                <a:solidFill>
                  <a:srgbClr val="000000"/>
                </a:solidFill>
                <a:latin typeface="+mj-ea"/>
                <a:ea typeface="+mj-ea"/>
              </a:rPr>
              <a:t> 문제점</a:t>
            </a:r>
            <a:r>
              <a:rPr lang="en-US" altLang="ko-KR" sz="1200" kern="0" dirty="0">
                <a:solidFill>
                  <a:srgbClr val="000000"/>
                </a:solidFill>
                <a:latin typeface="+mj-ea"/>
                <a:ea typeface="+mj-ea"/>
              </a:rPr>
              <a:t>)</a:t>
            </a:r>
          </a:p>
          <a:p>
            <a:pPr algn="just" fontAlgn="base">
              <a:lnSpc>
                <a:spcPct val="150000"/>
              </a:lnSpc>
            </a:pPr>
            <a:r>
              <a:rPr lang="en-US" altLang="ko-KR" sz="1100" b="1" kern="0" dirty="0">
                <a:solidFill>
                  <a:srgbClr val="000000"/>
                </a:solidFill>
                <a:latin typeface="+mj-ea"/>
                <a:ea typeface="+mj-ea"/>
              </a:rPr>
              <a:t>1)</a:t>
            </a:r>
            <a:r>
              <a:rPr lang="ko-KR" altLang="en-US" sz="1100" b="1" kern="0" dirty="0">
                <a:solidFill>
                  <a:srgbClr val="000000"/>
                </a:solidFill>
                <a:latin typeface="+mj-ea"/>
                <a:ea typeface="+mj-ea"/>
              </a:rPr>
              <a:t> 회귀계수 추정치 불안정성</a:t>
            </a:r>
          </a:p>
          <a:p>
            <a:pPr algn="just" fontAlgn="base">
              <a:lnSpc>
                <a:spcPct val="150000"/>
              </a:lnSpc>
            </a:pPr>
            <a:r>
              <a:rPr lang="en-US" altLang="ko-KR" sz="1100" kern="0" dirty="0">
                <a:solidFill>
                  <a:srgbClr val="000000"/>
                </a:solidFill>
                <a:latin typeface="+mj-ea"/>
                <a:ea typeface="+mj-ea"/>
              </a:rPr>
              <a:t>-</a:t>
            </a:r>
            <a:r>
              <a:rPr lang="ko-KR" altLang="en-US" sz="1100" kern="0" dirty="0" err="1">
                <a:solidFill>
                  <a:srgbClr val="000000"/>
                </a:solidFill>
                <a:latin typeface="+mj-ea"/>
                <a:ea typeface="+mj-ea"/>
              </a:rPr>
              <a:t>다중공선성이</a:t>
            </a:r>
            <a:r>
              <a:rPr lang="ko-KR" altLang="en-US" sz="1100" kern="0" dirty="0">
                <a:solidFill>
                  <a:srgbClr val="000000"/>
                </a:solidFill>
                <a:latin typeface="+mj-ea"/>
                <a:ea typeface="+mj-ea"/>
              </a:rPr>
              <a:t> 높으면 회귀계수 추정치 </a:t>
            </a:r>
            <a:r>
              <a:rPr lang="ko-KR" altLang="en-US" sz="1100" kern="0" dirty="0">
                <a:solidFill>
                  <a:srgbClr val="000000"/>
                </a:solidFill>
                <a:highlight>
                  <a:srgbClr val="FFFF00"/>
                </a:highlight>
                <a:latin typeface="+mj-ea"/>
                <a:ea typeface="+mj-ea"/>
              </a:rPr>
              <a:t>표준오차</a:t>
            </a:r>
            <a:r>
              <a:rPr lang="en-US" altLang="ko-KR" sz="1100" kern="0" dirty="0">
                <a:solidFill>
                  <a:srgbClr val="000000"/>
                </a:solidFill>
                <a:highlight>
                  <a:srgbClr val="FFFF00"/>
                </a:highlight>
                <a:latin typeface="+mj-ea"/>
                <a:ea typeface="+mj-ea"/>
              </a:rPr>
              <a:t>(S.E)</a:t>
            </a:r>
            <a:r>
              <a:rPr lang="ko-KR" altLang="en-US" sz="1100" kern="0" dirty="0">
                <a:solidFill>
                  <a:srgbClr val="000000"/>
                </a:solidFill>
                <a:highlight>
                  <a:srgbClr val="FFFF00"/>
                </a:highlight>
                <a:latin typeface="+mj-ea"/>
                <a:ea typeface="+mj-ea"/>
              </a:rPr>
              <a:t>가 큰 값을 갖게 되므로 </a:t>
            </a:r>
            <a:r>
              <a:rPr lang="ko-KR" altLang="en-US" sz="1100" kern="0" dirty="0">
                <a:solidFill>
                  <a:srgbClr val="000000"/>
                </a:solidFill>
                <a:latin typeface="+mj-ea"/>
                <a:ea typeface="+mj-ea"/>
              </a:rPr>
              <a:t>새로운 변수를 포함시키거나 새로운 관측치를 추가하면 회귀계수 추정치의 값이 크게 달라진다</a:t>
            </a:r>
            <a:r>
              <a:rPr lang="en-US" altLang="ko-KR" sz="1100" kern="0" dirty="0">
                <a:solidFill>
                  <a:srgbClr val="000000"/>
                </a:solidFill>
                <a:latin typeface="+mj-ea"/>
                <a:ea typeface="+mj-ea"/>
              </a:rPr>
              <a:t>.</a:t>
            </a:r>
          </a:p>
          <a:p>
            <a:pPr fontAlgn="base">
              <a:lnSpc>
                <a:spcPct val="150000"/>
              </a:lnSpc>
            </a:pPr>
            <a:r>
              <a:rPr lang="ko-KR" altLang="en-US" sz="1100" dirty="0">
                <a:highlight>
                  <a:srgbClr val="FFFF00"/>
                </a:highlight>
              </a:rPr>
              <a:t>독립변수</a:t>
            </a:r>
            <a:r>
              <a:rPr lang="en-US" altLang="ko-KR" sz="1100" dirty="0">
                <a:highlight>
                  <a:srgbClr val="FFFF00"/>
                </a:highlight>
              </a:rPr>
              <a:t>(x)</a:t>
            </a:r>
            <a:r>
              <a:rPr lang="ko-KR" altLang="en-US" sz="1100" dirty="0">
                <a:highlight>
                  <a:srgbClr val="FFFF00"/>
                </a:highlight>
              </a:rPr>
              <a:t>들 간의 독립적이어야</a:t>
            </a:r>
            <a:r>
              <a:rPr lang="en-US" altLang="ko-KR" sz="1100" dirty="0">
                <a:highlight>
                  <a:srgbClr val="FFFF00"/>
                </a:highlight>
              </a:rPr>
              <a:t> </a:t>
            </a:r>
            <a:r>
              <a:rPr lang="ko-KR" altLang="en-US" sz="1100" dirty="0">
                <a:highlight>
                  <a:srgbClr val="FFFF00"/>
                </a:highlight>
              </a:rPr>
              <a:t>하는 가정에 반하여 상관 관계가 높은 것을 의미한다</a:t>
            </a:r>
            <a:r>
              <a:rPr lang="en-US" altLang="ko-KR" sz="1100" dirty="0"/>
              <a:t>.  </a:t>
            </a:r>
          </a:p>
          <a:p>
            <a:pPr fontAlgn="base">
              <a:lnSpc>
                <a:spcPct val="150000"/>
              </a:lnSpc>
            </a:pPr>
            <a:r>
              <a:rPr lang="ko-KR" altLang="en-US" sz="1100" dirty="0"/>
              <a:t>만약 독립변수</a:t>
            </a:r>
            <a:r>
              <a:rPr lang="en-US" altLang="ko-KR" sz="1100" dirty="0"/>
              <a:t>(x)</a:t>
            </a:r>
            <a:r>
              <a:rPr lang="ko-KR" altLang="en-US" sz="1100" dirty="0"/>
              <a:t>들 간에 상관 정도가 높으면 분석 시 부정적인 영향 </a:t>
            </a:r>
            <a:r>
              <a:rPr lang="en-US" altLang="ko-KR" sz="1100" dirty="0">
                <a:sym typeface="Wingdings" panose="05000000000000000000" pitchFamily="2" charset="2"/>
              </a:rPr>
              <a:t> </a:t>
            </a:r>
            <a:r>
              <a:rPr lang="ko-KR" altLang="en-US" sz="1100" dirty="0">
                <a:sym typeface="Wingdings" panose="05000000000000000000" pitchFamily="2" charset="2"/>
              </a:rPr>
              <a:t>표준오차가 커짐 </a:t>
            </a:r>
            <a:r>
              <a:rPr lang="en-US" altLang="ko-KR" sz="1100" dirty="0"/>
              <a:t> </a:t>
            </a:r>
            <a:r>
              <a:rPr lang="en-US" altLang="ko-KR" sz="1100" dirty="0">
                <a:sym typeface="Wingdings" panose="05000000000000000000" pitchFamily="2" charset="2"/>
              </a:rPr>
              <a:t> t </a:t>
            </a:r>
            <a:r>
              <a:rPr lang="ko-KR" altLang="en-US" sz="1100" dirty="0">
                <a:sym typeface="Wingdings" panose="05000000000000000000" pitchFamily="2" charset="2"/>
              </a:rPr>
              <a:t>값이 작아진다</a:t>
            </a:r>
            <a:r>
              <a:rPr lang="en-US" altLang="ko-KR" sz="1100" dirty="0">
                <a:sym typeface="Wingdings" panose="05000000000000000000" pitchFamily="2" charset="2"/>
              </a:rPr>
              <a:t>.</a:t>
            </a:r>
            <a:endParaRPr lang="en-US" altLang="ko-KR" sz="1100" dirty="0"/>
          </a:p>
          <a:p>
            <a:pPr marL="171450" indent="-171450">
              <a:lnSpc>
                <a:spcPct val="150000"/>
              </a:lnSpc>
              <a:buFont typeface="Wingdings" panose="05000000000000000000" pitchFamily="2" charset="2"/>
              <a:buChar char="à"/>
            </a:pPr>
            <a:r>
              <a:rPr lang="ko-KR" altLang="en-US" sz="1100" dirty="0">
                <a:solidFill>
                  <a:srgbClr val="202020"/>
                </a:solidFill>
                <a:latin typeface="Noto Sans KR"/>
              </a:rPr>
              <a:t>유의한 독립변수에 대하여도 회귀계수가 통계적으로 유의미하지 않은 것처럼 나올 수 있다</a:t>
            </a:r>
            <a:r>
              <a:rPr lang="en-US" altLang="ko-KR" sz="1100" dirty="0">
                <a:solidFill>
                  <a:srgbClr val="202020"/>
                </a:solidFill>
                <a:latin typeface="Noto Sans KR"/>
              </a:rPr>
              <a:t>.</a:t>
            </a:r>
          </a:p>
          <a:p>
            <a:pPr marL="171450" indent="-171450">
              <a:lnSpc>
                <a:spcPct val="150000"/>
              </a:lnSpc>
              <a:buFont typeface="Wingdings" panose="05000000000000000000" pitchFamily="2" charset="2"/>
              <a:buChar char="à"/>
            </a:pPr>
            <a:endParaRPr lang="ko-KR" altLang="en-US" sz="1100" dirty="0">
              <a:solidFill>
                <a:srgbClr val="202020"/>
              </a:solidFill>
              <a:latin typeface="Noto Sans KR"/>
            </a:endParaRPr>
          </a:p>
          <a:p>
            <a:pPr algn="just" fontAlgn="base">
              <a:lnSpc>
                <a:spcPct val="150000"/>
              </a:lnSpc>
            </a:pPr>
            <a:r>
              <a:rPr lang="en-US" altLang="ko-KR" sz="1100" b="1" kern="0" dirty="0">
                <a:solidFill>
                  <a:srgbClr val="000000"/>
                </a:solidFill>
                <a:latin typeface="+mj-ea"/>
                <a:ea typeface="+mj-ea"/>
              </a:rPr>
              <a:t>2) </a:t>
            </a:r>
            <a:r>
              <a:rPr lang="ko-KR" altLang="en-US" sz="1100" b="1" kern="0" dirty="0">
                <a:solidFill>
                  <a:srgbClr val="000000"/>
                </a:solidFill>
                <a:latin typeface="+mj-ea"/>
                <a:ea typeface="+mj-ea"/>
              </a:rPr>
              <a:t>설명변수들 사이의 높은 상관관계</a:t>
            </a:r>
          </a:p>
          <a:p>
            <a:pPr algn="just" fontAlgn="base">
              <a:lnSpc>
                <a:spcPct val="150000"/>
              </a:lnSpc>
            </a:pPr>
            <a:r>
              <a:rPr lang="en-US" altLang="ko-KR" sz="1100" kern="0" dirty="0">
                <a:solidFill>
                  <a:srgbClr val="000000"/>
                </a:solidFill>
                <a:latin typeface="+mj-ea"/>
                <a:ea typeface="+mj-ea"/>
              </a:rPr>
              <a:t>-</a:t>
            </a:r>
            <a:r>
              <a:rPr lang="ko-KR" altLang="en-US" sz="1100" kern="0" dirty="0">
                <a:solidFill>
                  <a:srgbClr val="000000"/>
                </a:solidFill>
                <a:latin typeface="+mj-ea"/>
                <a:ea typeface="+mj-ea"/>
              </a:rPr>
              <a:t>설명변수들 사이에 상관계수를 직접 계산하여 이 값이 모형 전체의 보다 클 경우 </a:t>
            </a:r>
            <a:r>
              <a:rPr lang="ko-KR" altLang="en-US" sz="1100" kern="0" dirty="0" err="1">
                <a:solidFill>
                  <a:srgbClr val="000000"/>
                </a:solidFill>
                <a:latin typeface="+mj-ea"/>
                <a:ea typeface="+mj-ea"/>
              </a:rPr>
              <a:t>다중공선성의</a:t>
            </a:r>
            <a:r>
              <a:rPr lang="ko-KR" altLang="en-US" sz="1100" kern="0" dirty="0">
                <a:solidFill>
                  <a:srgbClr val="000000"/>
                </a:solidFill>
                <a:latin typeface="+mj-ea"/>
                <a:ea typeface="+mj-ea"/>
              </a:rPr>
              <a:t> 정도가 크다는 것을 의미</a:t>
            </a:r>
            <a:endParaRPr lang="en-US" altLang="ko-KR" sz="1100" kern="0" dirty="0">
              <a:solidFill>
                <a:srgbClr val="000000"/>
              </a:solidFill>
              <a:latin typeface="+mj-ea"/>
              <a:ea typeface="+mj-ea"/>
            </a:endParaRPr>
          </a:p>
          <a:p>
            <a:pPr algn="just" fontAlgn="base">
              <a:lnSpc>
                <a:spcPct val="150000"/>
              </a:lnSpc>
            </a:pPr>
            <a:endParaRPr lang="en-US" altLang="ko-KR" sz="1100" kern="0" dirty="0">
              <a:solidFill>
                <a:srgbClr val="000000"/>
              </a:solidFill>
              <a:latin typeface="+mj-ea"/>
              <a:ea typeface="+mj-ea"/>
            </a:endParaRPr>
          </a:p>
          <a:p>
            <a:pPr fontAlgn="base">
              <a:lnSpc>
                <a:spcPct val="150000"/>
              </a:lnSpc>
            </a:pPr>
            <a:r>
              <a:rPr lang="en-US" altLang="ko-KR" sz="1100" b="1" dirty="0">
                <a:sym typeface="Wingdings" panose="05000000000000000000" pitchFamily="2" charset="2"/>
              </a:rPr>
              <a:t>3) </a:t>
            </a:r>
            <a:r>
              <a:rPr lang="ko-KR" altLang="en-US" sz="1100" b="1" dirty="0">
                <a:sym typeface="Wingdings" panose="05000000000000000000" pitchFamily="2" charset="2"/>
              </a:rPr>
              <a:t>결정계수 오해</a:t>
            </a:r>
            <a:endParaRPr lang="en-US" altLang="ko-KR" sz="1100" b="1" dirty="0">
              <a:sym typeface="Wingdings" panose="05000000000000000000" pitchFamily="2" charset="2"/>
            </a:endParaRPr>
          </a:p>
          <a:p>
            <a:pPr fontAlgn="base">
              <a:lnSpc>
                <a:spcPct val="150000"/>
              </a:lnSpc>
            </a:pPr>
            <a:r>
              <a:rPr lang="ko-KR" altLang="en-US" sz="1100" dirty="0">
                <a:sym typeface="Wingdings" panose="05000000000000000000" pitchFamily="2" charset="2"/>
              </a:rPr>
              <a:t>결정계수가 높아 회귀식의 설명력이 높지만</a:t>
            </a:r>
            <a:r>
              <a:rPr lang="en-US" altLang="ko-KR" sz="1100" dirty="0">
                <a:sym typeface="Wingdings" panose="05000000000000000000" pitchFamily="2" charset="2"/>
              </a:rPr>
              <a:t>, </a:t>
            </a:r>
            <a:r>
              <a:rPr lang="ko-KR" altLang="en-US" sz="1100" dirty="0">
                <a:sym typeface="Wingdings" panose="05000000000000000000" pitchFamily="2" charset="2"/>
              </a:rPr>
              <a:t>각 독립변수의 </a:t>
            </a:r>
            <a:r>
              <a:rPr lang="en-US" altLang="ko-KR" sz="1100" dirty="0">
                <a:sym typeface="Wingdings" panose="05000000000000000000" pitchFamily="2" charset="2"/>
              </a:rPr>
              <a:t>p</a:t>
            </a:r>
            <a:r>
              <a:rPr lang="ko-KR" altLang="en-US" sz="1100" dirty="0">
                <a:sym typeface="Wingdings" panose="05000000000000000000" pitchFamily="2" charset="2"/>
              </a:rPr>
              <a:t>값이 커서 독립변수가 유의하지 않을 수 있음</a:t>
            </a:r>
            <a:endParaRPr lang="en-US" altLang="ko-KR" sz="1100" dirty="0">
              <a:sym typeface="Wingdings" panose="05000000000000000000" pitchFamily="2" charset="2"/>
            </a:endParaRPr>
          </a:p>
          <a:p>
            <a:pPr fontAlgn="base">
              <a:lnSpc>
                <a:spcPct val="150000"/>
              </a:lnSpc>
            </a:pPr>
            <a:r>
              <a:rPr lang="en-US" altLang="ko-KR" sz="1100" dirty="0">
                <a:sym typeface="Wingdings" panose="05000000000000000000" pitchFamily="2" charset="2"/>
              </a:rPr>
              <a:t>: </a:t>
            </a:r>
            <a:r>
              <a:rPr lang="ko-KR" altLang="en-US" sz="1100" dirty="0">
                <a:sym typeface="Wingdings" panose="05000000000000000000" pitchFamily="2" charset="2"/>
              </a:rPr>
              <a:t>이 경우 독립변수들 간에 높은 상관관계가 있을 수 있으므로 </a:t>
            </a:r>
            <a:r>
              <a:rPr lang="ko-KR" altLang="en-US" sz="1100" dirty="0"/>
              <a:t>상관분석을 이용해 확인 필요</a:t>
            </a:r>
            <a:endParaRPr lang="en-US" altLang="ko-KR" sz="1100" dirty="0"/>
          </a:p>
          <a:p>
            <a:pPr fontAlgn="base">
              <a:lnSpc>
                <a:spcPct val="150000"/>
              </a:lnSpc>
            </a:pPr>
            <a:r>
              <a:rPr lang="en-US" altLang="ko-KR" sz="1100" dirty="0">
                <a:latin typeface="+mj-ea"/>
                <a:sym typeface="Wingdings" panose="05000000000000000000" pitchFamily="2" charset="2"/>
              </a:rPr>
              <a:t></a:t>
            </a:r>
            <a:r>
              <a:rPr lang="ko-KR" altLang="en-US" sz="1100" dirty="0">
                <a:latin typeface="+mj-ea"/>
                <a:sym typeface="Wingdings" panose="05000000000000000000" pitchFamily="2" charset="2"/>
              </a:rPr>
              <a:t>결정계수가 높아 회귀식의 설명력이 높지만</a:t>
            </a:r>
            <a:r>
              <a:rPr lang="en-US" altLang="ko-KR" sz="1100" dirty="0">
                <a:latin typeface="+mj-ea"/>
                <a:sym typeface="Wingdings" panose="05000000000000000000" pitchFamily="2" charset="2"/>
              </a:rPr>
              <a:t>, </a:t>
            </a:r>
            <a:r>
              <a:rPr lang="ko-KR" altLang="en-US" sz="1100" dirty="0">
                <a:latin typeface="+mj-ea"/>
                <a:sym typeface="Wingdings" panose="05000000000000000000" pitchFamily="2" charset="2"/>
              </a:rPr>
              <a:t>각 독립변수의 </a:t>
            </a:r>
            <a:r>
              <a:rPr lang="en-US" altLang="ko-KR" sz="1100" dirty="0">
                <a:latin typeface="+mj-ea"/>
                <a:sym typeface="Wingdings" panose="05000000000000000000" pitchFamily="2" charset="2"/>
              </a:rPr>
              <a:t>p</a:t>
            </a:r>
            <a:r>
              <a:rPr lang="ko-KR" altLang="en-US" sz="1100" dirty="0">
                <a:latin typeface="+mj-ea"/>
                <a:sym typeface="Wingdings" panose="05000000000000000000" pitchFamily="2" charset="2"/>
              </a:rPr>
              <a:t>값이 커서 독립변수가 유의하지 않을 수 있음</a:t>
            </a:r>
            <a:endParaRPr lang="en-US" altLang="ko-KR" sz="1100" dirty="0">
              <a:latin typeface="+mj-ea"/>
              <a:sym typeface="Wingdings" panose="05000000000000000000" pitchFamily="2" charset="2"/>
            </a:endParaRPr>
          </a:p>
          <a:p>
            <a:pPr fontAlgn="base">
              <a:lnSpc>
                <a:spcPct val="150000"/>
              </a:lnSpc>
            </a:pPr>
            <a:r>
              <a:rPr lang="en-US" altLang="ko-KR" sz="1100" kern="0" dirty="0">
                <a:solidFill>
                  <a:srgbClr val="000000"/>
                </a:solidFill>
                <a:latin typeface="+mj-ea"/>
              </a:rPr>
              <a:t>(</a:t>
            </a:r>
            <a:r>
              <a:rPr lang="ko-KR" altLang="en-US" sz="1100" kern="0" dirty="0">
                <a:solidFill>
                  <a:srgbClr val="000000"/>
                </a:solidFill>
                <a:latin typeface="+mj-ea"/>
              </a:rPr>
              <a:t>표준오차가 매우 크다는 것을 의미</a:t>
            </a:r>
            <a:r>
              <a:rPr lang="en-US" altLang="ko-KR" sz="1100" kern="0" dirty="0">
                <a:solidFill>
                  <a:srgbClr val="000000"/>
                </a:solidFill>
                <a:latin typeface="+mj-ea"/>
              </a:rPr>
              <a:t>)</a:t>
            </a:r>
            <a:endParaRPr lang="ko-KR" altLang="en-US" sz="1100" kern="0" dirty="0">
              <a:solidFill>
                <a:srgbClr val="000000"/>
              </a:solidFill>
              <a:latin typeface="+mj-ea"/>
              <a:ea typeface="+mj-ea"/>
            </a:endParaRPr>
          </a:p>
        </p:txBody>
      </p:sp>
      <p:sp>
        <p:nvSpPr>
          <p:cNvPr id="10" name="TextBox 9">
            <a:extLst>
              <a:ext uri="{FF2B5EF4-FFF2-40B4-BE49-F238E27FC236}">
                <a16:creationId xmlns:a16="http://schemas.microsoft.com/office/drawing/2014/main" id="{77DC7228-A13B-461B-BE5D-CF9756BD73FB}"/>
              </a:ext>
            </a:extLst>
          </p:cNvPr>
          <p:cNvSpPr txBox="1"/>
          <p:nvPr/>
        </p:nvSpPr>
        <p:spPr>
          <a:xfrm>
            <a:off x="2517054" y="342555"/>
            <a:ext cx="5079281" cy="369332"/>
          </a:xfrm>
          <a:prstGeom prst="rect">
            <a:avLst/>
          </a:prstGeom>
          <a:noFill/>
        </p:spPr>
        <p:txBody>
          <a:bodyPr wrap="square" rtlCol="0">
            <a:spAutoFit/>
          </a:bodyPr>
          <a:lstStyle/>
          <a:p>
            <a:r>
              <a:rPr lang="ko-KR" altLang="en-US" dirty="0"/>
              <a:t>다중회귀분석</a:t>
            </a:r>
            <a:r>
              <a:rPr lang="en-US" altLang="ko-KR" dirty="0"/>
              <a:t>(M</a:t>
            </a:r>
            <a:r>
              <a:rPr lang="en-US" altLang="ko-KR" b="1" dirty="0"/>
              <a:t>ultiple Regression Analysis)</a:t>
            </a:r>
            <a:endParaRPr lang="ko-KR" altLang="en-US" dirty="0"/>
          </a:p>
        </p:txBody>
      </p:sp>
      <p:sp>
        <p:nvSpPr>
          <p:cNvPr id="11" name="TextBox 10">
            <a:extLst>
              <a:ext uri="{FF2B5EF4-FFF2-40B4-BE49-F238E27FC236}">
                <a16:creationId xmlns:a16="http://schemas.microsoft.com/office/drawing/2014/main" id="{9271D2A5-C1BF-48E0-93A4-B070F98E4004}"/>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다중회귀분석</a:t>
            </a:r>
          </a:p>
        </p:txBody>
      </p:sp>
    </p:spTree>
    <p:extLst>
      <p:ext uri="{BB962C8B-B14F-4D97-AF65-F5344CB8AC3E}">
        <p14:creationId xmlns:p14="http://schemas.microsoft.com/office/powerpoint/2010/main" val="442587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81</a:t>
            </a:fld>
            <a:endParaRPr lang="ko-KR" altLang="en-US"/>
          </a:p>
        </p:txBody>
      </p:sp>
      <p:sp>
        <p:nvSpPr>
          <p:cNvPr id="13" name="직사각형 12">
            <a:extLst>
              <a:ext uri="{FF2B5EF4-FFF2-40B4-BE49-F238E27FC236}">
                <a16:creationId xmlns:a16="http://schemas.microsoft.com/office/drawing/2014/main" id="{748BBC5C-1EFC-4913-8BE4-D9E43C0C957A}"/>
              </a:ext>
            </a:extLst>
          </p:cNvPr>
          <p:cNvSpPr/>
          <p:nvPr/>
        </p:nvSpPr>
        <p:spPr>
          <a:xfrm>
            <a:off x="3009097" y="911199"/>
            <a:ext cx="2701523" cy="363305"/>
          </a:xfrm>
          <a:prstGeom prst="rect">
            <a:avLst/>
          </a:prstGeom>
        </p:spPr>
        <p:txBody>
          <a:bodyPr wrap="square">
            <a:spAutoFit/>
          </a:bodyPr>
          <a:lstStyle/>
          <a:p>
            <a:pPr fontAlgn="base">
              <a:lnSpc>
                <a:spcPct val="170000"/>
              </a:lnSpc>
            </a:pPr>
            <a:r>
              <a:rPr lang="ko-KR" altLang="en-US" sz="1200" dirty="0">
                <a:highlight>
                  <a:srgbClr val="FFFF00"/>
                </a:highlight>
              </a:rPr>
              <a:t>다중 공선성</a:t>
            </a:r>
            <a:r>
              <a:rPr lang="en-US" altLang="ko-KR" sz="1200" dirty="0">
                <a:highlight>
                  <a:srgbClr val="FFFF00"/>
                </a:highlight>
              </a:rPr>
              <a:t>(Multi collinearity)</a:t>
            </a:r>
            <a:endParaRPr lang="en-US" altLang="ko-KR" sz="1200" dirty="0">
              <a:solidFill>
                <a:srgbClr val="FF0000"/>
              </a:solidFill>
              <a:highlight>
                <a:srgbClr val="FFFF00"/>
              </a:highlight>
            </a:endParaRPr>
          </a:p>
        </p:txBody>
      </p:sp>
      <p:sp>
        <p:nvSpPr>
          <p:cNvPr id="17" name="제목 1">
            <a:extLst>
              <a:ext uri="{FF2B5EF4-FFF2-40B4-BE49-F238E27FC236}">
                <a16:creationId xmlns:a16="http://schemas.microsoft.com/office/drawing/2014/main" id="{939C21ED-AD31-4BD5-B0A9-21CBBD25B31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20E1181F-EA52-432F-A3F9-7CDE7BBF6D17}"/>
              </a:ext>
            </a:extLst>
          </p:cNvPr>
          <p:cNvSpPr>
            <a:spLocks noGrp="1"/>
          </p:cNvSpPr>
          <p:nvPr>
            <p:ph type="ftr" sz="quarter" idx="11"/>
          </p:nvPr>
        </p:nvSpPr>
        <p:spPr/>
        <p:txBody>
          <a:bodyPr/>
          <a:lstStyle/>
          <a:p>
            <a:r>
              <a:rPr lang="en-US" altLang="ko-KR"/>
              <a:t>UBION PBL- FBA</a:t>
            </a:r>
            <a:endParaRPr lang="ko-KR" altLang="en-US"/>
          </a:p>
        </p:txBody>
      </p:sp>
      <p:sp>
        <p:nvSpPr>
          <p:cNvPr id="16" name="직사각형 15">
            <a:extLst>
              <a:ext uri="{FF2B5EF4-FFF2-40B4-BE49-F238E27FC236}">
                <a16:creationId xmlns:a16="http://schemas.microsoft.com/office/drawing/2014/main" id="{73D94EDF-0BA0-464C-8912-4DCD4416E360}"/>
              </a:ext>
            </a:extLst>
          </p:cNvPr>
          <p:cNvSpPr/>
          <p:nvPr/>
        </p:nvSpPr>
        <p:spPr>
          <a:xfrm>
            <a:off x="333126" y="954353"/>
            <a:ext cx="2571390" cy="276999"/>
          </a:xfrm>
          <a:prstGeom prst="rect">
            <a:avLst/>
          </a:prstGeom>
          <a:solidFill>
            <a:schemeClr val="accent1">
              <a:lumMod val="20000"/>
              <a:lumOff val="80000"/>
            </a:schemeClr>
          </a:solidFill>
          <a:ln>
            <a:solidFill>
              <a:schemeClr val="tx1"/>
            </a:solidFill>
          </a:ln>
        </p:spPr>
        <p:txBody>
          <a:bodyPr wrap="square">
            <a:spAutoFit/>
          </a:bodyPr>
          <a:lstStyle/>
          <a:p>
            <a:r>
              <a:rPr lang="ko-KR" altLang="en-US" sz="1200" b="1" dirty="0" err="1">
                <a:solidFill>
                  <a:srgbClr val="333333"/>
                </a:solidFill>
                <a:latin typeface="Spoqa Han Sans"/>
              </a:rPr>
              <a:t>다중공선성</a:t>
            </a:r>
            <a:r>
              <a:rPr lang="ko-KR" altLang="en-US" sz="1200" b="1" dirty="0">
                <a:solidFill>
                  <a:srgbClr val="333333"/>
                </a:solidFill>
                <a:latin typeface="Spoqa Han Sans"/>
              </a:rPr>
              <a:t> 문제점 및 해결</a:t>
            </a:r>
            <a:endParaRPr lang="ko-KR" altLang="en-US" sz="1200" dirty="0"/>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5AD95F5D-FC0A-4474-98E9-5F6282573668}"/>
                  </a:ext>
                </a:extLst>
              </p:cNvPr>
              <p:cNvSpPr/>
              <p:nvPr/>
            </p:nvSpPr>
            <p:spPr>
              <a:xfrm>
                <a:off x="420265" y="1939051"/>
                <a:ext cx="8328199" cy="3527184"/>
              </a:xfrm>
              <a:prstGeom prst="rect">
                <a:avLst/>
              </a:prstGeom>
              <a:ln w="28575">
                <a:solidFill>
                  <a:schemeClr val="accent5">
                    <a:lumMod val="60000"/>
                    <a:lumOff val="40000"/>
                  </a:schemeClr>
                </a:solidFill>
              </a:ln>
            </p:spPr>
            <p:txBody>
              <a:bodyPr wrap="square">
                <a:spAutoFit/>
              </a:bodyPr>
              <a:lstStyle/>
              <a:p>
                <a:pPr marL="228600" indent="-228600" fontAlgn="base">
                  <a:lnSpc>
                    <a:spcPct val="150000"/>
                  </a:lnSpc>
                  <a:buAutoNum type="arabicParenR"/>
                </a:pPr>
                <a:r>
                  <a:rPr lang="ko-KR" altLang="en-US" sz="1200" b="1" dirty="0">
                    <a:sym typeface="Wingdings" panose="05000000000000000000" pitchFamily="2" charset="2"/>
                  </a:rPr>
                  <a:t>통계적으로 유의한 독립변수인가</a:t>
                </a:r>
                <a:r>
                  <a:rPr lang="en-US" altLang="ko-KR" sz="1200" b="1" dirty="0">
                    <a:sym typeface="Wingdings" panose="05000000000000000000" pitchFamily="2" charset="2"/>
                  </a:rPr>
                  <a:t>?</a:t>
                </a:r>
              </a:p>
              <a:p>
                <a:pPr fontAlgn="base">
                  <a:lnSpc>
                    <a:spcPct val="150000"/>
                  </a:lnSpc>
                </a:pPr>
                <a:r>
                  <a:rPr lang="en-US" altLang="ko-KR" sz="1200" dirty="0">
                    <a:sym typeface="Wingdings" panose="05000000000000000000" pitchFamily="2" charset="2"/>
                  </a:rPr>
                  <a:t> - </a:t>
                </a:r>
                <a:r>
                  <a:rPr lang="ko-KR" altLang="en-US" sz="1200" u="sng" dirty="0">
                    <a:sym typeface="Wingdings" panose="05000000000000000000" pitchFamily="2" charset="2"/>
                  </a:rPr>
                  <a:t>통계적으로 유의 하지 않으면</a:t>
                </a:r>
                <a:r>
                  <a:rPr lang="ko-KR" altLang="en-US" sz="1200" dirty="0">
                    <a:sym typeface="Wingdings" panose="05000000000000000000" pitchFamily="2" charset="2"/>
                  </a:rPr>
                  <a:t>  독립변수</a:t>
                </a:r>
                <a:r>
                  <a:rPr lang="en-US" altLang="ko-KR" sz="1200" dirty="0">
                    <a:sym typeface="Wingdings" panose="05000000000000000000" pitchFamily="2" charset="2"/>
                  </a:rPr>
                  <a:t>(</a:t>
                </a:r>
                <a:r>
                  <a:rPr lang="ko-KR" altLang="en-US" sz="1200" dirty="0">
                    <a:sym typeface="Wingdings" panose="05000000000000000000" pitchFamily="2" charset="2"/>
                  </a:rPr>
                  <a:t>설명변수</a:t>
                </a:r>
                <a:r>
                  <a:rPr lang="en-US" altLang="ko-KR" sz="1200" dirty="0">
                    <a:sym typeface="Wingdings" panose="05000000000000000000" pitchFamily="2" charset="2"/>
                  </a:rPr>
                  <a:t>)</a:t>
                </a:r>
                <a:r>
                  <a:rPr lang="ko-KR" altLang="en-US" sz="1200" dirty="0">
                    <a:sym typeface="Wingdings" panose="05000000000000000000" pitchFamily="2" charset="2"/>
                  </a:rPr>
                  <a:t>를 제거 </a:t>
                </a:r>
                <a:r>
                  <a:rPr lang="en-US" altLang="ko-KR" sz="1200" dirty="0">
                    <a:sym typeface="Wingdings" panose="05000000000000000000" pitchFamily="2" charset="2"/>
                  </a:rPr>
                  <a:t>– </a:t>
                </a:r>
                <a:r>
                  <a:rPr lang="ko-KR" altLang="en-US" sz="1200" dirty="0">
                    <a:sym typeface="Wingdings" panose="05000000000000000000" pitchFamily="2" charset="2"/>
                  </a:rPr>
                  <a:t>주의</a:t>
                </a:r>
                <a:r>
                  <a:rPr lang="en-US" altLang="ko-KR" sz="1200" dirty="0">
                    <a:sym typeface="Wingdings" panose="05000000000000000000" pitchFamily="2" charset="2"/>
                  </a:rPr>
                  <a:t> </a:t>
                </a:r>
                <a:r>
                  <a:rPr lang="ko-KR" altLang="en-US" sz="1200" dirty="0">
                    <a:sym typeface="Wingdings" panose="05000000000000000000" pitchFamily="2" charset="2"/>
                  </a:rPr>
                  <a:t>요함</a:t>
                </a:r>
                <a:r>
                  <a:rPr lang="en-US" altLang="ko-KR" sz="1200" dirty="0">
                    <a:sym typeface="Wingdings" panose="05000000000000000000" pitchFamily="2" charset="2"/>
                  </a:rPr>
                  <a:t>.</a:t>
                </a:r>
              </a:p>
              <a:p>
                <a:pPr fontAlgn="base">
                  <a:lnSpc>
                    <a:spcPct val="150000"/>
                  </a:lnSpc>
                </a:pPr>
                <a:r>
                  <a:rPr lang="ko-KR" altLang="en-US" sz="1200" dirty="0">
                    <a:sym typeface="Wingdings" panose="05000000000000000000" pitchFamily="2" charset="2"/>
                  </a:rPr>
                  <a:t> </a:t>
                </a:r>
                <a:r>
                  <a:rPr lang="en-US" altLang="ko-KR" sz="1200" dirty="0">
                    <a:sym typeface="Wingdings" panose="05000000000000000000" pitchFamily="2" charset="2"/>
                  </a:rPr>
                  <a:t>- </a:t>
                </a:r>
                <a:r>
                  <a:rPr lang="ko-KR" altLang="en-US" sz="1200" u="sng" dirty="0">
                    <a:sym typeface="Wingdings" panose="05000000000000000000" pitchFamily="2" charset="2"/>
                  </a:rPr>
                  <a:t>통계적으로 회귀계수가 유의하면 </a:t>
                </a:r>
                <a:r>
                  <a:rPr lang="en-US" altLang="ko-KR" sz="1200" dirty="0">
                    <a:sym typeface="Wingdings" panose="05000000000000000000" pitchFamily="2" charset="2"/>
                  </a:rPr>
                  <a:t>VIF</a:t>
                </a:r>
                <a:r>
                  <a:rPr lang="ko-KR" altLang="en-US" sz="1200" dirty="0">
                    <a:sym typeface="Wingdings" panose="05000000000000000000" pitchFamily="2" charset="2"/>
                  </a:rPr>
                  <a:t>가 크더라도 특별히 대처하지 않음</a:t>
                </a:r>
                <a:r>
                  <a:rPr lang="en-US" altLang="ko-KR" sz="1200" dirty="0">
                    <a:sym typeface="Wingdings" panose="05000000000000000000" pitchFamily="2" charset="2"/>
                  </a:rPr>
                  <a:t>. ; </a:t>
                </a:r>
                <a:r>
                  <a:rPr lang="ko-KR" altLang="en-US" sz="1200" dirty="0">
                    <a:sym typeface="Wingdings" panose="05000000000000000000" pitchFamily="2" charset="2"/>
                  </a:rPr>
                  <a:t>표준오차가 팽창함에도 유의한 것은 회귀계수가 이 매우 커서 그대로 두어도 무방함</a:t>
                </a:r>
                <a:r>
                  <a:rPr lang="en-US" altLang="ko-KR" sz="1200" dirty="0">
                    <a:sym typeface="Wingdings" panose="05000000000000000000" pitchFamily="2" charset="2"/>
                  </a:rPr>
                  <a:t>.</a:t>
                </a:r>
              </a:p>
              <a:p>
                <a:pPr fontAlgn="base">
                  <a:lnSpc>
                    <a:spcPct val="150000"/>
                  </a:lnSpc>
                </a:pPr>
                <a:endParaRPr lang="en-US" altLang="ko-KR" sz="1200" dirty="0">
                  <a:sym typeface="Wingdings" panose="05000000000000000000" pitchFamily="2" charset="2"/>
                </a:endParaRPr>
              </a:p>
              <a:p>
                <a:pPr fontAlgn="base">
                  <a:lnSpc>
                    <a:spcPct val="150000"/>
                  </a:lnSpc>
                </a:pPr>
                <a:r>
                  <a:rPr lang="en-US" altLang="ko-KR" sz="1200" b="1" dirty="0">
                    <a:sym typeface="Wingdings" panose="05000000000000000000" pitchFamily="2" charset="2"/>
                  </a:rPr>
                  <a:t>2) </a:t>
                </a:r>
                <a:r>
                  <a:rPr lang="ko-KR" altLang="en-US" sz="1200" b="1" dirty="0">
                    <a:sym typeface="Wingdings" panose="05000000000000000000" pitchFamily="2" charset="2"/>
                  </a:rPr>
                  <a:t>주성분분석</a:t>
                </a:r>
                <a:r>
                  <a:rPr lang="en-US" altLang="ko-KR" sz="1200" b="1" dirty="0">
                    <a:sym typeface="Wingdings" panose="05000000000000000000" pitchFamily="2" charset="2"/>
                  </a:rPr>
                  <a:t>(PCA)</a:t>
                </a:r>
                <a:r>
                  <a:rPr lang="ko-KR" altLang="en-US" sz="1200" b="1" dirty="0">
                    <a:sym typeface="Wingdings" panose="05000000000000000000" pitchFamily="2" charset="2"/>
                  </a:rPr>
                  <a:t>으로 변수를</a:t>
                </a:r>
                <a:r>
                  <a:rPr lang="en-US" altLang="ko-KR" sz="1200" b="1" dirty="0">
                    <a:sym typeface="Wingdings" panose="05000000000000000000" pitchFamily="2" charset="2"/>
                  </a:rPr>
                  <a:t> </a:t>
                </a:r>
                <a:r>
                  <a:rPr lang="ko-KR" altLang="en-US" sz="1200" b="1" dirty="0">
                    <a:sym typeface="Wingdings" panose="05000000000000000000" pitchFamily="2" charset="2"/>
                  </a:rPr>
                  <a:t>재조합</a:t>
                </a:r>
                <a:endParaRPr lang="en-US" altLang="ko-KR" sz="1200" b="1" dirty="0">
                  <a:sym typeface="Wingdings" panose="05000000000000000000" pitchFamily="2" charset="2"/>
                </a:endParaRPr>
              </a:p>
              <a:p>
                <a:pPr fontAlgn="base">
                  <a:lnSpc>
                    <a:spcPct val="150000"/>
                  </a:lnSpc>
                </a:pPr>
                <a:r>
                  <a:rPr lang="en-US" altLang="ko-KR" sz="1200" dirty="0">
                    <a:sym typeface="Wingdings" panose="05000000000000000000" pitchFamily="2" charset="2"/>
                  </a:rPr>
                  <a:t> </a:t>
                </a:r>
                <a:r>
                  <a:rPr lang="ko-KR" altLang="en-US" sz="1200" dirty="0">
                    <a:sym typeface="Wingdings" panose="05000000000000000000" pitchFamily="2" charset="2"/>
                  </a:rPr>
                  <a:t>주성분분석</a:t>
                </a:r>
                <a:r>
                  <a:rPr lang="en-US" altLang="ko-KR" sz="1200" dirty="0">
                    <a:sym typeface="Wingdings" panose="05000000000000000000" pitchFamily="2" charset="2"/>
                  </a:rPr>
                  <a:t>(PCA) </a:t>
                </a:r>
                <a:r>
                  <a:rPr lang="ko-KR" altLang="en-US" sz="1200" dirty="0">
                    <a:sym typeface="Wingdings" panose="05000000000000000000" pitchFamily="2" charset="2"/>
                  </a:rPr>
                  <a:t>방법을 이용하여 설명력이 높은 변수만을 선택 </a:t>
                </a:r>
                <a:r>
                  <a:rPr lang="en-US" altLang="ko-KR" sz="1200" dirty="0">
                    <a:sym typeface="Wingdings" panose="05000000000000000000" pitchFamily="2" charset="2"/>
                  </a:rPr>
                  <a:t>: </a:t>
                </a:r>
                <a:r>
                  <a:rPr lang="ko-KR" altLang="en-US" sz="1200" dirty="0">
                    <a:sym typeface="Wingdings" panose="05000000000000000000" pitchFamily="2" charset="2"/>
                  </a:rPr>
                  <a:t>변수간 독립적</a:t>
                </a:r>
                <a:endParaRPr lang="en-US" altLang="ko-KR" sz="1200" dirty="0">
                  <a:sym typeface="Wingdings" panose="05000000000000000000" pitchFamily="2" charset="2"/>
                </a:endParaRPr>
              </a:p>
              <a:p>
                <a:pPr fontAlgn="base">
                  <a:lnSpc>
                    <a:spcPct val="150000"/>
                  </a:lnSpc>
                </a:pPr>
                <a:endParaRPr lang="en-US" altLang="ko-KR" sz="1200" b="1" dirty="0">
                  <a:sym typeface="Wingdings" panose="05000000000000000000" pitchFamily="2" charset="2"/>
                </a:endParaRPr>
              </a:p>
              <a:p>
                <a:r>
                  <a:rPr lang="en-US" altLang="ko-KR" sz="1200" b="1" dirty="0">
                    <a:solidFill>
                      <a:srgbClr val="202020"/>
                    </a:solidFill>
                    <a:latin typeface="Noto Sans KR"/>
                  </a:rPr>
                  <a:t>3)</a:t>
                </a:r>
                <a:r>
                  <a:rPr lang="ko-KR" altLang="en-US" sz="1200" b="1" dirty="0">
                    <a:solidFill>
                      <a:srgbClr val="202020"/>
                    </a:solidFill>
                    <a:latin typeface="Noto Sans KR"/>
                  </a:rPr>
                  <a:t> 다중 공선성 변수들을 합친다</a:t>
                </a:r>
                <a:r>
                  <a:rPr lang="en-US" altLang="ko-KR" sz="1200" b="1" dirty="0">
                    <a:solidFill>
                      <a:srgbClr val="202020"/>
                    </a:solidFill>
                    <a:latin typeface="Noto Sans KR"/>
                  </a:rPr>
                  <a:t>. </a:t>
                </a:r>
                <a:r>
                  <a:rPr lang="en-US" altLang="ko-KR" sz="1200" b="1" dirty="0">
                    <a:solidFill>
                      <a:srgbClr val="202020"/>
                    </a:solidFill>
                    <a:latin typeface="Noto Sans KR"/>
                    <a:sym typeface="Wingdings" panose="05000000000000000000" pitchFamily="2" charset="2"/>
                  </a:rPr>
                  <a:t></a:t>
                </a:r>
                <a:r>
                  <a:rPr lang="en-US" altLang="ko-KR" sz="1200" b="1" dirty="0">
                    <a:solidFill>
                      <a:srgbClr val="202020"/>
                    </a:solidFill>
                    <a:latin typeface="Noto Sans KR"/>
                  </a:rPr>
                  <a:t> </a:t>
                </a:r>
                <a:r>
                  <a:rPr lang="ko-KR" altLang="en-US" sz="1200" b="1" dirty="0">
                    <a:solidFill>
                      <a:srgbClr val="202020"/>
                    </a:solidFill>
                    <a:latin typeface="Noto Sans KR"/>
                  </a:rPr>
                  <a:t>평균 값 사용</a:t>
                </a:r>
                <a:r>
                  <a:rPr lang="en-US" altLang="ko-KR" sz="1200" b="1" dirty="0">
                    <a:solidFill>
                      <a:srgbClr val="202020"/>
                    </a:solidFill>
                    <a:latin typeface="Noto Sans KR"/>
                  </a:rPr>
                  <a:t>, </a:t>
                </a:r>
                <a:r>
                  <a:rPr lang="ko-KR" altLang="en-US" sz="1200" b="1" dirty="0">
                    <a:solidFill>
                      <a:srgbClr val="202020"/>
                    </a:solidFill>
                    <a:latin typeface="Noto Sans KR"/>
                  </a:rPr>
                  <a:t>두 예측변수를 더하거나 빼더라도 문제가 없는 경우</a:t>
                </a:r>
              </a:p>
              <a:p>
                <a:pPr fontAlgn="base">
                  <a:lnSpc>
                    <a:spcPct val="150000"/>
                  </a:lnSpc>
                </a:pPr>
                <a:r>
                  <a:rPr lang="en-US" altLang="ko-KR" sz="1200" b="1" dirty="0">
                    <a:sym typeface="Wingdings" panose="05000000000000000000" pitchFamily="2" charset="2"/>
                  </a:rPr>
                  <a:t>4)  </a:t>
                </a:r>
                <a:r>
                  <a:rPr lang="ko-KR" altLang="en-US" sz="1200" b="1" dirty="0">
                    <a:sym typeface="Wingdings" panose="05000000000000000000" pitchFamily="2" charset="2"/>
                  </a:rPr>
                  <a:t>독립변수 데이터 정규화</a:t>
                </a:r>
                <a:r>
                  <a:rPr lang="en-US" altLang="ko-KR" sz="1200" b="1" dirty="0">
                    <a:sym typeface="Wingdings" panose="05000000000000000000" pitchFamily="2" charset="2"/>
                  </a:rPr>
                  <a:t>(scale)</a:t>
                </a:r>
                <a:r>
                  <a:rPr lang="ko-KR" altLang="en-US" sz="1200" b="1" dirty="0">
                    <a:sym typeface="Wingdings" panose="05000000000000000000" pitchFamily="2" charset="2"/>
                  </a:rPr>
                  <a:t> 한다</a:t>
                </a:r>
                <a:r>
                  <a:rPr lang="en-US" altLang="ko-KR" sz="1200" b="1" dirty="0">
                    <a:sym typeface="Wingdings" panose="05000000000000000000" pitchFamily="2" charset="2"/>
                  </a:rPr>
                  <a:t>.</a:t>
                </a:r>
              </a:p>
              <a:p>
                <a:pPr fontAlgn="base">
                  <a:lnSpc>
                    <a:spcPct val="150000"/>
                  </a:lnSpc>
                </a:pPr>
                <a:r>
                  <a:rPr lang="en-US" altLang="ko-KR" sz="1200" b="1" dirty="0">
                    <a:sym typeface="Wingdings" panose="05000000000000000000" pitchFamily="2" charset="2"/>
                  </a:rPr>
                  <a:t>5) Lasso</a:t>
                </a:r>
                <a:r>
                  <a:rPr lang="ko-KR" altLang="en-US" sz="1200" b="1" dirty="0">
                    <a:sym typeface="Wingdings" panose="05000000000000000000" pitchFamily="2" charset="2"/>
                  </a:rPr>
                  <a:t>회귀분석</a:t>
                </a:r>
                <a:r>
                  <a:rPr lang="en-US" altLang="ko-KR" sz="1200" b="1" dirty="0">
                    <a:sym typeface="Wingdings" panose="05000000000000000000" pitchFamily="2" charset="2"/>
                  </a:rPr>
                  <a:t>, Ridge</a:t>
                </a:r>
                <a:r>
                  <a:rPr lang="ko-KR" altLang="en-US" sz="1200" b="1" dirty="0">
                    <a:sym typeface="Wingdings" panose="05000000000000000000" pitchFamily="2" charset="2"/>
                  </a:rPr>
                  <a:t> 회귀분석</a:t>
                </a:r>
                <a:endParaRPr lang="en-US" altLang="ko-KR" sz="1200" b="1" dirty="0">
                  <a:sym typeface="Wingdings" panose="05000000000000000000" pitchFamily="2" charset="2"/>
                </a:endParaRPr>
              </a:p>
              <a:p>
                <a:pPr fontAlgn="base">
                  <a:lnSpc>
                    <a:spcPct val="150000"/>
                  </a:lnSpc>
                </a:pPr>
                <a:r>
                  <a:rPr lang="en-US" altLang="ko-KR" sz="1200" b="1" dirty="0">
                    <a:sym typeface="Wingdings" panose="05000000000000000000" pitchFamily="2" charset="2"/>
                  </a:rPr>
                  <a:t>6) </a:t>
                </a:r>
                <a:r>
                  <a:rPr lang="ko-KR" altLang="en-US" sz="1200" b="1" dirty="0">
                    <a:sym typeface="Wingdings" panose="05000000000000000000" pitchFamily="2" charset="2"/>
                  </a:rPr>
                  <a:t>평균 중심화</a:t>
                </a:r>
                <a:r>
                  <a:rPr lang="en-US" altLang="ko-KR" sz="1200" b="1" dirty="0">
                    <a:sym typeface="Wingdings" panose="05000000000000000000" pitchFamily="2" charset="2"/>
                  </a:rPr>
                  <a:t>(mean centering) </a:t>
                </a:r>
                <a:r>
                  <a:rPr lang="en-US" altLang="ko-KR" sz="1200" dirty="0">
                    <a:sym typeface="Wingdings" panose="05000000000000000000" pitchFamily="2" charset="2"/>
                  </a:rPr>
                  <a:t>: </a:t>
                </a:r>
                <a:r>
                  <a:rPr lang="ko-KR" altLang="en-US" sz="1200" dirty="0">
                    <a:sym typeface="Wingdings" panose="05000000000000000000" pitchFamily="2" charset="2"/>
                  </a:rPr>
                  <a:t>독립변수 값과 독립변수 평균 값 차이 </a:t>
                </a:r>
                <a:r>
                  <a:rPr lang="en-US" altLang="ko-KR" sz="1200" dirty="0">
                    <a:sym typeface="Wingdings" panose="05000000000000000000" pitchFamily="2" charset="2"/>
                  </a:rPr>
                  <a:t>   (</a:t>
                </a:r>
                <a:r>
                  <a:rPr lang="ko-KR" altLang="en-US" sz="1200" dirty="0">
                    <a:sym typeface="Wingdings" panose="05000000000000000000" pitchFamily="2" charset="2"/>
                  </a:rPr>
                  <a:t>개별변수 </a:t>
                </a:r>
                <a14:m>
                  <m:oMath xmlns:m="http://schemas.openxmlformats.org/officeDocument/2006/math">
                    <m:sSub>
                      <m:sSubPr>
                        <m:ctrlPr>
                          <a:rPr lang="en-US" altLang="ko-KR" sz="1200" i="1" smtClean="0">
                            <a:latin typeface="Cambria Math" panose="02040503050406030204" pitchFamily="18" charset="0"/>
                            <a:sym typeface="Wingdings" panose="05000000000000000000" pitchFamily="2" charset="2"/>
                          </a:rPr>
                        </m:ctrlPr>
                      </m:sSubPr>
                      <m:e>
                        <m:r>
                          <a:rPr lang="en-US" altLang="ko-KR" sz="1200" b="0" i="1" smtClean="0">
                            <a:latin typeface="Cambria Math" panose="02040503050406030204" pitchFamily="18" charset="0"/>
                            <a:sym typeface="Wingdings" panose="05000000000000000000" pitchFamily="2" charset="2"/>
                          </a:rPr>
                          <m:t>𝑥</m:t>
                        </m:r>
                      </m:e>
                      <m:sub>
                        <m:r>
                          <a:rPr lang="en-US" altLang="ko-KR" sz="1200" b="0" i="1" smtClean="0">
                            <a:latin typeface="Cambria Math" panose="02040503050406030204" pitchFamily="18" charset="0"/>
                            <a:sym typeface="Wingdings" panose="05000000000000000000" pitchFamily="2" charset="2"/>
                          </a:rPr>
                          <m:t>𝑖</m:t>
                        </m:r>
                      </m:sub>
                    </m:sSub>
                  </m:oMath>
                </a14:m>
                <a:r>
                  <a:rPr lang="ko-KR" altLang="en-US" sz="1200" dirty="0">
                    <a:sym typeface="Wingdings" panose="05000000000000000000" pitchFamily="2" charset="2"/>
                  </a:rPr>
                  <a:t> </a:t>
                </a:r>
                <a:r>
                  <a:rPr lang="en-US" altLang="ko-KR" sz="1200" dirty="0">
                    <a:sym typeface="Wingdings" panose="05000000000000000000" pitchFamily="2" charset="2"/>
                  </a:rPr>
                  <a:t>–  </a:t>
                </a:r>
                <a:r>
                  <a:rPr lang="ko-KR" altLang="en-US" sz="1200" dirty="0">
                    <a:sym typeface="Wingdings" panose="05000000000000000000" pitchFamily="2" charset="2"/>
                  </a:rPr>
                  <a:t>평균 </a:t>
                </a:r>
                <a14:m>
                  <m:oMath xmlns:m="http://schemas.openxmlformats.org/officeDocument/2006/math">
                    <m:bar>
                      <m:barPr>
                        <m:pos m:val="top"/>
                        <m:ctrlPr>
                          <a:rPr lang="en-US" altLang="ko-KR" sz="1200" i="1" smtClean="0">
                            <a:latin typeface="Cambria Math" panose="02040503050406030204" pitchFamily="18" charset="0"/>
                            <a:sym typeface="Wingdings" panose="05000000000000000000" pitchFamily="2" charset="2"/>
                          </a:rPr>
                        </m:ctrlPr>
                      </m:barPr>
                      <m:e>
                        <m:r>
                          <a:rPr lang="en-US" altLang="ko-KR" sz="1200" b="0" i="1" smtClean="0">
                            <a:latin typeface="Cambria Math" panose="02040503050406030204" pitchFamily="18" charset="0"/>
                            <a:sym typeface="Wingdings" panose="05000000000000000000" pitchFamily="2" charset="2"/>
                          </a:rPr>
                          <m:t>𝑥</m:t>
                        </m:r>
                      </m:e>
                    </m:bar>
                  </m:oMath>
                </a14:m>
                <a:r>
                  <a:rPr lang="en-US" altLang="ko-KR" sz="1200" dirty="0">
                    <a:sym typeface="Wingdings" panose="05000000000000000000" pitchFamily="2" charset="2"/>
                  </a:rPr>
                  <a:t>)</a:t>
                </a:r>
              </a:p>
              <a:p>
                <a:pPr marL="285750" indent="-285750" fontAlgn="base">
                  <a:lnSpc>
                    <a:spcPct val="150000"/>
                  </a:lnSpc>
                  <a:buFont typeface="Wingdings" panose="05000000000000000000" pitchFamily="2" charset="2"/>
                  <a:buChar char="§"/>
                </a:pPr>
                <a:endParaRPr lang="ko-KR" altLang="en-US" sz="1000" dirty="0"/>
              </a:p>
            </p:txBody>
          </p:sp>
        </mc:Choice>
        <mc:Fallback xmlns="">
          <p:sp>
            <p:nvSpPr>
              <p:cNvPr id="15" name="직사각형 14">
                <a:extLst>
                  <a:ext uri="{FF2B5EF4-FFF2-40B4-BE49-F238E27FC236}">
                    <a16:creationId xmlns:a16="http://schemas.microsoft.com/office/drawing/2014/main" id="{5AD95F5D-FC0A-4474-98E9-5F6282573668}"/>
                  </a:ext>
                </a:extLst>
              </p:cNvPr>
              <p:cNvSpPr>
                <a:spLocks noRot="1" noChangeAspect="1" noMove="1" noResize="1" noEditPoints="1" noAdjustHandles="1" noChangeArrowheads="1" noChangeShapeType="1" noTextEdit="1"/>
              </p:cNvSpPr>
              <p:nvPr/>
            </p:nvSpPr>
            <p:spPr>
              <a:xfrm>
                <a:off x="420265" y="1939051"/>
                <a:ext cx="8328199" cy="3527184"/>
              </a:xfrm>
              <a:prstGeom prst="rect">
                <a:avLst/>
              </a:prstGeom>
              <a:blipFill>
                <a:blip r:embed="rId2"/>
                <a:stretch>
                  <a:fillRect/>
                </a:stretch>
              </a:blipFill>
              <a:ln w="28575">
                <a:solidFill>
                  <a:schemeClr val="accent5">
                    <a:lumMod val="60000"/>
                    <a:lumOff val="40000"/>
                  </a:schemeClr>
                </a:solidFill>
              </a:ln>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FD966C92-D993-4D03-AF21-414BC7A43016}"/>
              </a:ext>
            </a:extLst>
          </p:cNvPr>
          <p:cNvSpPr/>
          <p:nvPr/>
        </p:nvSpPr>
        <p:spPr>
          <a:xfrm>
            <a:off x="333126" y="1347762"/>
            <a:ext cx="2026517" cy="458074"/>
          </a:xfrm>
          <a:prstGeom prst="rect">
            <a:avLst/>
          </a:prstGeom>
        </p:spPr>
        <p:txBody>
          <a:bodyPr wrap="none">
            <a:spAutoFit/>
          </a:bodyPr>
          <a:lstStyle/>
          <a:p>
            <a:pPr fontAlgn="base">
              <a:lnSpc>
                <a:spcPct val="150000"/>
              </a:lnSpc>
            </a:pPr>
            <a:r>
              <a:rPr lang="en-US" altLang="ko-KR" dirty="0">
                <a:sym typeface="Wingdings" panose="05000000000000000000" pitchFamily="2" charset="2"/>
              </a:rPr>
              <a:t>(</a:t>
            </a:r>
            <a:r>
              <a:rPr lang="ko-KR" altLang="en-US" sz="1400" dirty="0" err="1">
                <a:sym typeface="Wingdings" panose="05000000000000000000" pitchFamily="2" charset="2"/>
              </a:rPr>
              <a:t>다중공선성</a:t>
            </a:r>
            <a:r>
              <a:rPr lang="ko-KR" altLang="en-US" sz="1400" dirty="0">
                <a:sym typeface="Wingdings" panose="05000000000000000000" pitchFamily="2" charset="2"/>
              </a:rPr>
              <a:t> 해결 방법</a:t>
            </a:r>
            <a:r>
              <a:rPr lang="en-US" altLang="ko-KR" sz="1400" dirty="0">
                <a:sym typeface="Wingdings" panose="05000000000000000000" pitchFamily="2" charset="2"/>
              </a:rPr>
              <a:t>)</a:t>
            </a:r>
          </a:p>
        </p:txBody>
      </p:sp>
      <p:sp>
        <p:nvSpPr>
          <p:cNvPr id="11" name="TextBox 10">
            <a:extLst>
              <a:ext uri="{FF2B5EF4-FFF2-40B4-BE49-F238E27FC236}">
                <a16:creationId xmlns:a16="http://schemas.microsoft.com/office/drawing/2014/main" id="{A9295397-CCBA-4AA6-A3BD-657A26525311}"/>
              </a:ext>
            </a:extLst>
          </p:cNvPr>
          <p:cNvSpPr txBox="1"/>
          <p:nvPr/>
        </p:nvSpPr>
        <p:spPr>
          <a:xfrm>
            <a:off x="2517054" y="342555"/>
            <a:ext cx="5079281" cy="369332"/>
          </a:xfrm>
          <a:prstGeom prst="rect">
            <a:avLst/>
          </a:prstGeom>
          <a:noFill/>
        </p:spPr>
        <p:txBody>
          <a:bodyPr wrap="square" rtlCol="0">
            <a:spAutoFit/>
          </a:bodyPr>
          <a:lstStyle/>
          <a:p>
            <a:r>
              <a:rPr lang="ko-KR" altLang="en-US" dirty="0"/>
              <a:t>다중회귀분석</a:t>
            </a:r>
            <a:r>
              <a:rPr lang="en-US" altLang="ko-KR" dirty="0"/>
              <a:t>(M</a:t>
            </a:r>
            <a:r>
              <a:rPr lang="en-US" altLang="ko-KR" b="1" dirty="0"/>
              <a:t>ultiple Regression Analysis)</a:t>
            </a:r>
            <a:endParaRPr lang="ko-KR" altLang="en-US" dirty="0"/>
          </a:p>
        </p:txBody>
      </p:sp>
      <p:sp>
        <p:nvSpPr>
          <p:cNvPr id="12" name="TextBox 11">
            <a:extLst>
              <a:ext uri="{FF2B5EF4-FFF2-40B4-BE49-F238E27FC236}">
                <a16:creationId xmlns:a16="http://schemas.microsoft.com/office/drawing/2014/main" id="{125A7A26-E9F2-496E-9646-9AB6FBA2936C}"/>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다중회귀분석</a:t>
            </a:r>
          </a:p>
        </p:txBody>
      </p:sp>
    </p:spTree>
    <p:extLst>
      <p:ext uri="{BB962C8B-B14F-4D97-AF65-F5344CB8AC3E}">
        <p14:creationId xmlns:p14="http://schemas.microsoft.com/office/powerpoint/2010/main" val="1862047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472FCBC3-71D7-48D6-B929-D1F83D4A0C9E}"/>
                  </a:ext>
                </a:extLst>
              </p:cNvPr>
              <p:cNvSpPr>
                <a:spLocks noGrp="1"/>
              </p:cNvSpPr>
              <p:nvPr>
                <p:ph idx="1"/>
              </p:nvPr>
            </p:nvSpPr>
            <p:spPr>
              <a:xfrm>
                <a:off x="642912" y="2143117"/>
                <a:ext cx="2038879" cy="1213875"/>
              </a:xfrm>
              <a:ln>
                <a:solidFill>
                  <a:schemeClr val="tx1"/>
                </a:solidFill>
              </a:ln>
            </p:spPr>
            <p:txBody>
              <a:bodyPr>
                <a:normAutofit/>
              </a:bodyPr>
              <a:lstStyle/>
              <a:p>
                <a:pPr>
                  <a:lnSpc>
                    <a:spcPct val="150000"/>
                  </a:lnSpc>
                </a:pPr>
                <a:r>
                  <a:rPr lang="ko-KR" altLang="en-US" sz="1050" b="1" dirty="0"/>
                  <a:t>모형의 적합도 확인 </a:t>
                </a:r>
                <a:r>
                  <a:rPr lang="en-US" altLang="ko-KR" sz="1050" b="1" dirty="0"/>
                  <a:t>(F)</a:t>
                </a:r>
              </a:p>
              <a:p>
                <a:pPr>
                  <a:lnSpc>
                    <a:spcPct val="150000"/>
                  </a:lnSpc>
                </a:pPr>
                <a:r>
                  <a:rPr lang="ko-KR" altLang="en-US" sz="1050" b="1" dirty="0"/>
                  <a:t>회귀계수 확인 </a:t>
                </a:r>
                <a:r>
                  <a:rPr lang="en-US" altLang="ko-KR" sz="1050" b="1" dirty="0"/>
                  <a:t>( t)</a:t>
                </a:r>
              </a:p>
              <a:p>
                <a:pPr>
                  <a:lnSpc>
                    <a:spcPct val="150000"/>
                  </a:lnSpc>
                </a:pPr>
                <a:r>
                  <a:rPr lang="ko-KR" altLang="en-US" sz="1050" b="1" dirty="0"/>
                  <a:t>유의확률 확인 </a:t>
                </a:r>
                <a:r>
                  <a:rPr lang="en-US" altLang="ko-KR" sz="1050" b="1" dirty="0"/>
                  <a:t>( p-value)</a:t>
                </a:r>
              </a:p>
              <a:p>
                <a:pPr>
                  <a:lnSpc>
                    <a:spcPct val="150000"/>
                  </a:lnSpc>
                </a:pPr>
                <a:r>
                  <a:rPr lang="ko-KR" altLang="en-US" sz="1050" b="1" dirty="0"/>
                  <a:t>조정결정계수 확인  </a:t>
                </a:r>
                <a14:m>
                  <m:oMath xmlns:m="http://schemas.openxmlformats.org/officeDocument/2006/math">
                    <m:sSup>
                      <m:sSupPr>
                        <m:ctrlPr>
                          <a:rPr lang="en-US" altLang="ko-KR" sz="1050" b="1" i="1" smtClean="0">
                            <a:latin typeface="Cambria Math" panose="02040503050406030204" pitchFamily="18" charset="0"/>
                          </a:rPr>
                        </m:ctrlPr>
                      </m:sSupPr>
                      <m:e>
                        <m:r>
                          <a:rPr lang="en-US" altLang="ko-KR" sz="1050" b="1" i="1" smtClean="0">
                            <a:latin typeface="Cambria Math" panose="02040503050406030204" pitchFamily="18" charset="0"/>
                          </a:rPr>
                          <m:t>𝑹</m:t>
                        </m:r>
                      </m:e>
                      <m:sup>
                        <m:r>
                          <a:rPr lang="en-US" altLang="ko-KR" sz="1050" b="1" i="1" smtClean="0">
                            <a:latin typeface="Cambria Math" panose="02040503050406030204" pitchFamily="18" charset="0"/>
                          </a:rPr>
                          <m:t>𝟐</m:t>
                        </m:r>
                      </m:sup>
                    </m:sSup>
                  </m:oMath>
                </a14:m>
                <a:endParaRPr lang="en-US" altLang="ko-KR" sz="1050" b="1" dirty="0"/>
              </a:p>
              <a:p>
                <a:pPr>
                  <a:lnSpc>
                    <a:spcPct val="150000"/>
                  </a:lnSpc>
                </a:pPr>
                <a:endParaRPr lang="ko-KR" altLang="en-US" sz="1050" dirty="0"/>
              </a:p>
            </p:txBody>
          </p:sp>
        </mc:Choice>
        <mc:Fallback xmlns="">
          <p:sp>
            <p:nvSpPr>
              <p:cNvPr id="2" name="내용 개체 틀 1">
                <a:extLst>
                  <a:ext uri="{FF2B5EF4-FFF2-40B4-BE49-F238E27FC236}">
                    <a16:creationId xmlns:a16="http://schemas.microsoft.com/office/drawing/2014/main" id="{472FCBC3-71D7-48D6-B929-D1F83D4A0C9E}"/>
                  </a:ext>
                </a:extLst>
              </p:cNvPr>
              <p:cNvSpPr>
                <a:spLocks noGrp="1" noRot="1" noChangeAspect="1" noMove="1" noResize="1" noEditPoints="1" noAdjustHandles="1" noChangeArrowheads="1" noChangeShapeType="1" noTextEdit="1"/>
              </p:cNvSpPr>
              <p:nvPr>
                <p:ph idx="1"/>
              </p:nvPr>
            </p:nvSpPr>
            <p:spPr>
              <a:xfrm>
                <a:off x="642912" y="2143117"/>
                <a:ext cx="2038879" cy="1213875"/>
              </a:xfrm>
              <a:blipFill>
                <a:blip r:embed="rId2"/>
                <a:stretch>
                  <a:fillRect/>
                </a:stretch>
              </a:blipFill>
              <a:ln>
                <a:solidFill>
                  <a:schemeClr val="tx1"/>
                </a:solidFill>
              </a:ln>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0A543230-D003-4CFD-8924-0BC52F2FA575}"/>
              </a:ext>
            </a:extLst>
          </p:cNvPr>
          <p:cNvSpPr>
            <a:spLocks noGrp="1"/>
          </p:cNvSpPr>
          <p:nvPr>
            <p:ph type="sldNum" sz="quarter" idx="12"/>
          </p:nvPr>
        </p:nvSpPr>
        <p:spPr/>
        <p:txBody>
          <a:bodyPr/>
          <a:lstStyle/>
          <a:p>
            <a:fld id="{DE77BB65-F969-4654-BF30-45C70C1BE112}" type="slidenum">
              <a:rPr lang="ko-KR" altLang="en-US" smtClean="0"/>
              <a:pPr/>
              <a:t>82</a:t>
            </a:fld>
            <a:endParaRPr lang="ko-KR" altLang="en-US"/>
          </a:p>
        </p:txBody>
      </p:sp>
      <p:sp>
        <p:nvSpPr>
          <p:cNvPr id="5" name="제목 4">
            <a:extLst>
              <a:ext uri="{FF2B5EF4-FFF2-40B4-BE49-F238E27FC236}">
                <a16:creationId xmlns:a16="http://schemas.microsoft.com/office/drawing/2014/main" id="{3DAE0E6A-6EA7-4FF3-BEB1-FEC7B7DA1BB7}"/>
              </a:ext>
            </a:extLst>
          </p:cNvPr>
          <p:cNvSpPr>
            <a:spLocks noGrp="1"/>
          </p:cNvSpPr>
          <p:nvPr>
            <p:ph type="title"/>
          </p:nvPr>
        </p:nvSpPr>
        <p:spPr/>
        <p:txBody>
          <a:bodyPr>
            <a:normAutofit fontScale="90000"/>
          </a:bodyPr>
          <a:lstStyle/>
          <a:p>
            <a:r>
              <a:rPr lang="ko-KR" altLang="en-US" b="1" dirty="0" err="1"/>
              <a:t>파이썬</a:t>
            </a:r>
            <a:r>
              <a:rPr lang="ko-KR" altLang="en-US" b="1" dirty="0"/>
              <a:t> 데이터분석 회귀분석 결과</a:t>
            </a:r>
            <a:br>
              <a:rPr lang="ko-KR" altLang="en-US" b="1" dirty="0"/>
            </a:br>
            <a:endParaRPr lang="ko-KR" altLang="en-US" dirty="0"/>
          </a:p>
        </p:txBody>
      </p:sp>
      <p:sp>
        <p:nvSpPr>
          <p:cNvPr id="8" name="직사각형 7">
            <a:extLst>
              <a:ext uri="{FF2B5EF4-FFF2-40B4-BE49-F238E27FC236}">
                <a16:creationId xmlns:a16="http://schemas.microsoft.com/office/drawing/2014/main" id="{315ADF42-12B8-4572-9258-45FE5AE04494}"/>
              </a:ext>
            </a:extLst>
          </p:cNvPr>
          <p:cNvSpPr/>
          <p:nvPr/>
        </p:nvSpPr>
        <p:spPr>
          <a:xfrm>
            <a:off x="668380" y="1801650"/>
            <a:ext cx="1733167" cy="253916"/>
          </a:xfrm>
          <a:prstGeom prst="rect">
            <a:avLst/>
          </a:prstGeom>
          <a:ln w="12700">
            <a:solidFill>
              <a:schemeClr val="tx1"/>
            </a:solidFill>
          </a:ln>
        </p:spPr>
        <p:txBody>
          <a:bodyPr wrap="none">
            <a:spAutoFit/>
          </a:bodyPr>
          <a:lstStyle/>
          <a:p>
            <a:r>
              <a:rPr lang="ko-KR" altLang="en-US" sz="1050" dirty="0"/>
              <a:t>다중회귀분석 결과를 해석</a:t>
            </a:r>
            <a:endParaRPr lang="en-US" altLang="ko-KR" sz="1050" dirty="0"/>
          </a:p>
        </p:txBody>
      </p:sp>
      <p:pic>
        <p:nvPicPr>
          <p:cNvPr id="9" name="그림 8">
            <a:extLst>
              <a:ext uri="{FF2B5EF4-FFF2-40B4-BE49-F238E27FC236}">
                <a16:creationId xmlns:a16="http://schemas.microsoft.com/office/drawing/2014/main" id="{EC484A69-6744-49C2-A917-17083B08CFB5}"/>
              </a:ext>
            </a:extLst>
          </p:cNvPr>
          <p:cNvPicPr>
            <a:picLocks noChangeAspect="1"/>
          </p:cNvPicPr>
          <p:nvPr/>
        </p:nvPicPr>
        <p:blipFill>
          <a:blip r:embed="rId3"/>
          <a:stretch>
            <a:fillRect/>
          </a:stretch>
        </p:blipFill>
        <p:spPr>
          <a:xfrm>
            <a:off x="2987824" y="928670"/>
            <a:ext cx="5156076" cy="4948602"/>
          </a:xfrm>
          <a:prstGeom prst="rect">
            <a:avLst/>
          </a:prstGeom>
        </p:spPr>
      </p:pic>
      <p:sp>
        <p:nvSpPr>
          <p:cNvPr id="10" name="제목 1">
            <a:extLst>
              <a:ext uri="{FF2B5EF4-FFF2-40B4-BE49-F238E27FC236}">
                <a16:creationId xmlns:a16="http://schemas.microsoft.com/office/drawing/2014/main" id="{2FA09FB5-8948-46A5-91D1-25851D30DC78}"/>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1809795D-827A-4AEF-B05F-14447F100415}"/>
              </a:ext>
            </a:extLst>
          </p:cNvPr>
          <p:cNvSpPr>
            <a:spLocks noGrp="1"/>
          </p:cNvSpPr>
          <p:nvPr>
            <p:ph type="ftr" sz="quarter" idx="11"/>
          </p:nvPr>
        </p:nvSpPr>
        <p:spPr/>
        <p:txBody>
          <a:bodyPr/>
          <a:lstStyle/>
          <a:p>
            <a:r>
              <a:rPr lang="en-US" altLang="ko-KR"/>
              <a:t>UBION PBL- FBA</a:t>
            </a:r>
            <a:endParaRPr lang="ko-KR" altLang="en-US"/>
          </a:p>
        </p:txBody>
      </p:sp>
      <p:sp>
        <p:nvSpPr>
          <p:cNvPr id="12" name="TextBox 11">
            <a:extLst>
              <a:ext uri="{FF2B5EF4-FFF2-40B4-BE49-F238E27FC236}">
                <a16:creationId xmlns:a16="http://schemas.microsoft.com/office/drawing/2014/main" id="{9B4855EF-C315-4AD5-91EC-44261EEDFA75}"/>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4. </a:t>
            </a:r>
            <a:r>
              <a:rPr lang="ko-KR" altLang="en-US" sz="1200" dirty="0"/>
              <a:t>다중회귀분석</a:t>
            </a:r>
          </a:p>
        </p:txBody>
      </p:sp>
    </p:spTree>
    <p:extLst>
      <p:ext uri="{BB962C8B-B14F-4D97-AF65-F5344CB8AC3E}">
        <p14:creationId xmlns:p14="http://schemas.microsoft.com/office/powerpoint/2010/main" val="3136270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8A132715-A51E-4666-97A3-C5B75450D08B}"/>
              </a:ext>
            </a:extLst>
          </p:cNvPr>
          <p:cNvSpPr/>
          <p:nvPr/>
        </p:nvSpPr>
        <p:spPr>
          <a:xfrm>
            <a:off x="520792" y="1628502"/>
            <a:ext cx="7056784" cy="4248599"/>
          </a:xfrm>
          <a:prstGeom prst="rect">
            <a:avLst/>
          </a:prstGeom>
          <a:ln w="28575">
            <a:solidFill>
              <a:schemeClr val="accent1"/>
            </a:solidFill>
          </a:ln>
        </p:spPr>
        <p:txBody>
          <a:bodyPr wrap="square">
            <a:spAutoFit/>
          </a:bodyPr>
          <a:lstStyle/>
          <a:p>
            <a:pPr marL="342900" indent="-342900" fontAlgn="base">
              <a:lnSpc>
                <a:spcPct val="150000"/>
              </a:lnSpc>
              <a:buAutoNum type="arabicPeriod"/>
            </a:pPr>
            <a:r>
              <a:rPr lang="ko-KR" altLang="en-US" sz="1600" b="1" dirty="0" err="1"/>
              <a:t>최소제곱법</a:t>
            </a:r>
            <a:r>
              <a:rPr lang="en-US" altLang="ko-KR" dirty="0"/>
              <a:t>(Least Square Method) </a:t>
            </a:r>
            <a:r>
              <a:rPr lang="ko-KR" altLang="en-US" sz="1600" b="1" dirty="0"/>
              <a:t>대안</a:t>
            </a:r>
            <a:endParaRPr lang="en-US" altLang="ko-KR" sz="1600" b="1" dirty="0"/>
          </a:p>
          <a:p>
            <a:pPr marL="342900" indent="-342900" fontAlgn="base">
              <a:lnSpc>
                <a:spcPct val="150000"/>
              </a:lnSpc>
              <a:buAutoNum type="arabicPeriod"/>
            </a:pPr>
            <a:endParaRPr lang="en-US" altLang="ko-KR" sz="1600" b="1" dirty="0"/>
          </a:p>
          <a:p>
            <a:pPr fontAlgn="base">
              <a:lnSpc>
                <a:spcPct val="150000"/>
              </a:lnSpc>
            </a:pPr>
            <a:r>
              <a:rPr lang="en-US" altLang="ko-KR" sz="1600" b="1" dirty="0"/>
              <a:t>2. </a:t>
            </a:r>
            <a:r>
              <a:rPr lang="ko-KR" altLang="en-US" sz="1600" b="1" dirty="0"/>
              <a:t>회귀식의 적합성 검정</a:t>
            </a:r>
          </a:p>
          <a:p>
            <a:pPr marL="285750" indent="-285750" fontAlgn="base">
              <a:lnSpc>
                <a:spcPct val="150000"/>
              </a:lnSpc>
              <a:buFont typeface="Wingdings" panose="05000000000000000000" pitchFamily="2" charset="2"/>
              <a:buChar char="§"/>
            </a:pPr>
            <a:r>
              <a:rPr lang="ko-KR" altLang="en-US" sz="1400" dirty="0"/>
              <a:t>정규성</a:t>
            </a:r>
            <a:r>
              <a:rPr lang="en-US" altLang="ko-KR" sz="1400" dirty="0"/>
              <a:t>, </a:t>
            </a:r>
            <a:r>
              <a:rPr lang="ko-KR" altLang="en-US" sz="1400" dirty="0"/>
              <a:t>등분산성 </a:t>
            </a:r>
            <a:r>
              <a:rPr lang="en-US" altLang="ko-KR" sz="1400" dirty="0"/>
              <a:t>, </a:t>
            </a:r>
            <a:r>
              <a:rPr lang="ko-KR" altLang="en-US" sz="1400" dirty="0"/>
              <a:t>독립성</a:t>
            </a:r>
            <a:endParaRPr lang="en-US" altLang="ko-KR" sz="1400" dirty="0"/>
          </a:p>
          <a:p>
            <a:pPr marL="285750" indent="-285750" fontAlgn="base">
              <a:lnSpc>
                <a:spcPct val="150000"/>
              </a:lnSpc>
              <a:buFont typeface="Wingdings" panose="05000000000000000000" pitchFamily="2" charset="2"/>
              <a:buChar char="§"/>
            </a:pPr>
            <a:r>
              <a:rPr lang="en-US" altLang="ko-KR" sz="1400" dirty="0" err="1"/>
              <a:t>i.i.d</a:t>
            </a:r>
            <a:r>
              <a:rPr lang="en-US" altLang="ko-KR" sz="1400" dirty="0"/>
              <a:t> (independent identically distributed)</a:t>
            </a:r>
          </a:p>
          <a:p>
            <a:pPr marL="285750" indent="-285750" fontAlgn="base">
              <a:lnSpc>
                <a:spcPct val="150000"/>
              </a:lnSpc>
              <a:buFont typeface="Wingdings" panose="05000000000000000000" pitchFamily="2" charset="2"/>
              <a:buChar char="§"/>
            </a:pPr>
            <a:r>
              <a:rPr lang="en-US" altLang="ko-KR" sz="1400" dirty="0"/>
              <a:t>Durbin Watson(DW) test</a:t>
            </a:r>
          </a:p>
          <a:p>
            <a:pPr marL="285750" indent="-285750" fontAlgn="base">
              <a:lnSpc>
                <a:spcPct val="150000"/>
              </a:lnSpc>
              <a:buFont typeface="Wingdings" panose="05000000000000000000" pitchFamily="2" charset="2"/>
              <a:buChar char="§"/>
            </a:pPr>
            <a:r>
              <a:rPr lang="en-US" altLang="ko-KR" sz="1400" dirty="0"/>
              <a:t>Normality test </a:t>
            </a:r>
          </a:p>
          <a:p>
            <a:pPr marL="285750" indent="-285750" fontAlgn="base">
              <a:lnSpc>
                <a:spcPct val="150000"/>
              </a:lnSpc>
              <a:buFont typeface="Wingdings" panose="05000000000000000000" pitchFamily="2" charset="2"/>
              <a:buChar char="§"/>
            </a:pPr>
            <a:r>
              <a:rPr lang="en-US" altLang="ko-KR" sz="1400" dirty="0"/>
              <a:t>Jacque-</a:t>
            </a:r>
            <a:r>
              <a:rPr lang="en-US" altLang="ko-KR" sz="1400" dirty="0" err="1"/>
              <a:t>Bera</a:t>
            </a:r>
            <a:r>
              <a:rPr lang="en-US" altLang="ko-KR" sz="1400" dirty="0"/>
              <a:t> (JB) Normality test</a:t>
            </a:r>
          </a:p>
          <a:p>
            <a:pPr marL="285750" indent="-285750" fontAlgn="base">
              <a:lnSpc>
                <a:spcPct val="150000"/>
              </a:lnSpc>
              <a:buFont typeface="Wingdings" panose="05000000000000000000" pitchFamily="2" charset="2"/>
              <a:buChar char="§"/>
            </a:pPr>
            <a:endParaRPr lang="en-US" altLang="ko-KR" sz="1400" b="1" dirty="0"/>
          </a:p>
          <a:p>
            <a:pPr fontAlgn="base">
              <a:lnSpc>
                <a:spcPct val="150000"/>
              </a:lnSpc>
            </a:pPr>
            <a:r>
              <a:rPr lang="en-US" altLang="ko-KR" sz="1600" b="1" dirty="0"/>
              <a:t>3. </a:t>
            </a:r>
            <a:r>
              <a:rPr lang="ko-KR" altLang="en-US" sz="1600" b="1" dirty="0"/>
              <a:t>회귀분석 변수 선택 방법</a:t>
            </a:r>
            <a:r>
              <a:rPr lang="en-US" altLang="ko-KR" sz="1600" b="1" dirty="0"/>
              <a:t>(variable selection)</a:t>
            </a:r>
          </a:p>
          <a:p>
            <a:pPr fontAlgn="base">
              <a:lnSpc>
                <a:spcPct val="150000"/>
              </a:lnSpc>
            </a:pPr>
            <a:endParaRPr lang="en-US" altLang="ko-KR" sz="1600" b="1" dirty="0"/>
          </a:p>
          <a:p>
            <a:pPr fontAlgn="base">
              <a:lnSpc>
                <a:spcPct val="150000"/>
              </a:lnSpc>
            </a:pPr>
            <a:r>
              <a:rPr lang="en-US" altLang="ko-KR" sz="1600" b="1" dirty="0"/>
              <a:t>4. </a:t>
            </a:r>
            <a:r>
              <a:rPr lang="ko-KR" altLang="en-US" sz="1600" b="1" dirty="0"/>
              <a:t>더미</a:t>
            </a:r>
            <a:r>
              <a:rPr lang="en-US" altLang="ko-KR" sz="1600" b="1" dirty="0"/>
              <a:t>(dummy)</a:t>
            </a:r>
            <a:r>
              <a:rPr lang="ko-KR" altLang="en-US" sz="1600" b="1" dirty="0"/>
              <a:t>변수 </a:t>
            </a:r>
            <a:endParaRPr lang="en-US" altLang="ko-KR" sz="1600" b="1" dirty="0"/>
          </a:p>
        </p:txBody>
      </p:sp>
      <p:sp>
        <p:nvSpPr>
          <p:cNvPr id="2" name="바닥글 개체 틀 1">
            <a:extLst>
              <a:ext uri="{FF2B5EF4-FFF2-40B4-BE49-F238E27FC236}">
                <a16:creationId xmlns:a16="http://schemas.microsoft.com/office/drawing/2014/main" id="{E07AD103-4644-4F81-8D30-F0F94D787632}"/>
              </a:ext>
            </a:extLst>
          </p:cNvPr>
          <p:cNvSpPr>
            <a:spLocks noGrp="1"/>
          </p:cNvSpPr>
          <p:nvPr>
            <p:ph type="ftr" sz="quarter" idx="11"/>
          </p:nvPr>
        </p:nvSpPr>
        <p:spPr/>
        <p:txBody>
          <a:bodyPr/>
          <a:lstStyle/>
          <a:p>
            <a:r>
              <a:rPr lang="en-US" altLang="ko-KR"/>
              <a:t>UBION PBL- FBA</a:t>
            </a:r>
            <a:endParaRPr lang="ko-KR" altLang="en-US"/>
          </a:p>
        </p:txBody>
      </p:sp>
      <p:sp>
        <p:nvSpPr>
          <p:cNvPr id="4" name="슬라이드 번호 개체 틀 3">
            <a:extLst>
              <a:ext uri="{FF2B5EF4-FFF2-40B4-BE49-F238E27FC236}">
                <a16:creationId xmlns:a16="http://schemas.microsoft.com/office/drawing/2014/main" id="{CB25EF6B-A52F-4345-9154-C96A39DD299F}"/>
              </a:ext>
            </a:extLst>
          </p:cNvPr>
          <p:cNvSpPr>
            <a:spLocks noGrp="1"/>
          </p:cNvSpPr>
          <p:nvPr>
            <p:ph type="sldNum" sz="quarter" idx="12"/>
          </p:nvPr>
        </p:nvSpPr>
        <p:spPr/>
        <p:txBody>
          <a:bodyPr/>
          <a:lstStyle/>
          <a:p>
            <a:fld id="{DE77BB65-F969-4654-BF30-45C70C1BE112}" type="slidenum">
              <a:rPr lang="ko-KR" altLang="en-US" smtClean="0"/>
              <a:pPr/>
              <a:t>83</a:t>
            </a:fld>
            <a:endParaRPr lang="ko-KR" altLang="en-US"/>
          </a:p>
        </p:txBody>
      </p:sp>
      <p:sp>
        <p:nvSpPr>
          <p:cNvPr id="5" name="직사각형 4">
            <a:extLst>
              <a:ext uri="{FF2B5EF4-FFF2-40B4-BE49-F238E27FC236}">
                <a16:creationId xmlns:a16="http://schemas.microsoft.com/office/drawing/2014/main" id="{5ECC2445-B1AA-4BA9-A835-57ACBD489D2F}"/>
              </a:ext>
            </a:extLst>
          </p:cNvPr>
          <p:cNvSpPr/>
          <p:nvPr/>
        </p:nvSpPr>
        <p:spPr>
          <a:xfrm>
            <a:off x="520792" y="1050981"/>
            <a:ext cx="2167156" cy="457369"/>
          </a:xfrm>
          <a:prstGeom prst="rect">
            <a:avLst/>
          </a:prstGeom>
          <a:solidFill>
            <a:schemeClr val="accent5">
              <a:lumMod val="20000"/>
              <a:lumOff val="80000"/>
            </a:schemeClr>
          </a:solidFill>
        </p:spPr>
        <p:txBody>
          <a:bodyPr wrap="square">
            <a:spAutoFit/>
          </a:bodyPr>
          <a:lstStyle/>
          <a:p>
            <a:pPr fontAlgn="base">
              <a:lnSpc>
                <a:spcPct val="150000"/>
              </a:lnSpc>
            </a:pPr>
            <a:r>
              <a:rPr lang="en-US" altLang="ko-KR" dirty="0"/>
              <a:t>5. </a:t>
            </a:r>
            <a:r>
              <a:rPr lang="ko-KR" altLang="en-US" dirty="0"/>
              <a:t>회귀분석 이슈</a:t>
            </a:r>
            <a:endParaRPr lang="en-US" altLang="ko-KR" dirty="0"/>
          </a:p>
        </p:txBody>
      </p:sp>
    </p:spTree>
    <p:extLst>
      <p:ext uri="{BB962C8B-B14F-4D97-AF65-F5344CB8AC3E}">
        <p14:creationId xmlns:p14="http://schemas.microsoft.com/office/powerpoint/2010/main" val="8818659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84</a:t>
            </a:fld>
            <a:endParaRPr lang="ko-KR" altLang="en-US"/>
          </a:p>
        </p:txBody>
      </p:sp>
      <p:sp>
        <p:nvSpPr>
          <p:cNvPr id="13" name="제목 1">
            <a:extLst>
              <a:ext uri="{FF2B5EF4-FFF2-40B4-BE49-F238E27FC236}">
                <a16:creationId xmlns:a16="http://schemas.microsoft.com/office/drawing/2014/main" id="{A468D416-052F-46C4-AEA3-DB7D14BC65FF}"/>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16" name="제목 1">
            <a:extLst>
              <a:ext uri="{FF2B5EF4-FFF2-40B4-BE49-F238E27FC236}">
                <a16:creationId xmlns:a16="http://schemas.microsoft.com/office/drawing/2014/main" id="{60717492-A39B-45F0-8F37-8DE6F3602875}"/>
              </a:ext>
            </a:extLst>
          </p:cNvPr>
          <p:cNvSpPr txBox="1">
            <a:spLocks/>
          </p:cNvSpPr>
          <p:nvPr/>
        </p:nvSpPr>
        <p:spPr>
          <a:xfrm>
            <a:off x="2453535" y="353048"/>
            <a:ext cx="4337569" cy="324036"/>
          </a:xfrm>
          <a:prstGeom prst="rect">
            <a:avLst/>
          </a:prstGeom>
          <a:solidFill>
            <a:schemeClr val="bg1"/>
          </a:solidFill>
          <a:ln>
            <a:solidFill>
              <a:schemeClr val="bg1"/>
            </a:solid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en-US" altLang="ko-KR" sz="1500" b="1" dirty="0"/>
              <a:t>1. </a:t>
            </a:r>
            <a:r>
              <a:rPr lang="ko-KR" altLang="en-US" sz="1800" dirty="0" err="1"/>
              <a:t>최소자승법</a:t>
            </a:r>
            <a:r>
              <a:rPr lang="en-US" altLang="ko-KR" sz="1800" dirty="0"/>
              <a:t>(Least Square Method) </a:t>
            </a:r>
            <a:r>
              <a:rPr lang="ko-KR" altLang="en-US" sz="1800" dirty="0"/>
              <a:t>대안</a:t>
            </a:r>
            <a:endParaRPr lang="ko-KR" altLang="en-US" sz="1500" b="1" dirty="0">
              <a:solidFill>
                <a:srgbClr val="0070C0"/>
              </a:solidFill>
            </a:endParaRPr>
          </a:p>
        </p:txBody>
      </p:sp>
      <p:sp>
        <p:nvSpPr>
          <p:cNvPr id="3" name="바닥글 개체 틀 2">
            <a:extLst>
              <a:ext uri="{FF2B5EF4-FFF2-40B4-BE49-F238E27FC236}">
                <a16:creationId xmlns:a16="http://schemas.microsoft.com/office/drawing/2014/main" id="{EE083FC8-2CE3-4A65-88D8-64124074EEC6}"/>
              </a:ext>
            </a:extLst>
          </p:cNvPr>
          <p:cNvSpPr>
            <a:spLocks noGrp="1"/>
          </p:cNvSpPr>
          <p:nvPr>
            <p:ph type="ftr" sz="quarter" idx="11"/>
          </p:nvPr>
        </p:nvSpPr>
        <p:spPr/>
        <p:txBody>
          <a:bodyPr/>
          <a:lstStyle/>
          <a:p>
            <a:r>
              <a:rPr lang="en-US" altLang="ko-KR"/>
              <a:t>UBION PBL- FBA</a:t>
            </a:r>
            <a:endParaRPr lang="ko-KR" altLang="en-US"/>
          </a:p>
        </p:txBody>
      </p:sp>
      <p:sp>
        <p:nvSpPr>
          <p:cNvPr id="11" name="TextBox 10">
            <a:extLst>
              <a:ext uri="{FF2B5EF4-FFF2-40B4-BE49-F238E27FC236}">
                <a16:creationId xmlns:a16="http://schemas.microsoft.com/office/drawing/2014/main" id="{E3A74359-CDF9-4F85-A47C-B1A592E395F3}"/>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9" name="TextBox 8">
            <a:extLst>
              <a:ext uri="{FF2B5EF4-FFF2-40B4-BE49-F238E27FC236}">
                <a16:creationId xmlns:a16="http://schemas.microsoft.com/office/drawing/2014/main" id="{A8FBD14E-221F-4921-9B54-2426C13E4CC4}"/>
              </a:ext>
            </a:extLst>
          </p:cNvPr>
          <p:cNvSpPr txBox="1"/>
          <p:nvPr/>
        </p:nvSpPr>
        <p:spPr>
          <a:xfrm>
            <a:off x="4114800" y="2973897"/>
            <a:ext cx="65" cy="276999"/>
          </a:xfrm>
          <a:prstGeom prst="rect">
            <a:avLst/>
          </a:prstGeom>
          <a:noFill/>
        </p:spPr>
        <p:txBody>
          <a:bodyPr wrap="none" lIns="0" tIns="0" rIns="0" bIns="0" rtlCol="0">
            <a:spAutoFit/>
          </a:bodyPr>
          <a:lstStyle/>
          <a:p>
            <a:endParaRPr lang="ko-KR" altLang="en-US" dirty="0"/>
          </a:p>
        </p:txBody>
      </p:sp>
      <p:sp>
        <p:nvSpPr>
          <p:cNvPr id="10" name="Rectangle 2">
            <a:extLst>
              <a:ext uri="{FF2B5EF4-FFF2-40B4-BE49-F238E27FC236}">
                <a16:creationId xmlns:a16="http://schemas.microsoft.com/office/drawing/2014/main" id="{974930DC-A293-43BE-91C7-51BE466E22B9}"/>
              </a:ext>
            </a:extLst>
          </p:cNvPr>
          <p:cNvSpPr>
            <a:spLocks noChangeArrowheads="1"/>
          </p:cNvSpPr>
          <p:nvPr/>
        </p:nvSpPr>
        <p:spPr bwMode="auto">
          <a:xfrm>
            <a:off x="592541" y="179409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 name="직사각형 1">
            <a:extLst>
              <a:ext uri="{FF2B5EF4-FFF2-40B4-BE49-F238E27FC236}">
                <a16:creationId xmlns:a16="http://schemas.microsoft.com/office/drawing/2014/main" id="{11172B0C-8E33-4864-98E3-DE822D503F88}"/>
              </a:ext>
            </a:extLst>
          </p:cNvPr>
          <p:cNvSpPr/>
          <p:nvPr/>
        </p:nvSpPr>
        <p:spPr>
          <a:xfrm>
            <a:off x="324367" y="2246136"/>
            <a:ext cx="8543310" cy="1447576"/>
          </a:xfrm>
          <a:prstGeom prst="rect">
            <a:avLst/>
          </a:prstGeom>
          <a:ln>
            <a:solidFill>
              <a:schemeClr val="tx2">
                <a:lumMod val="60000"/>
                <a:lumOff val="40000"/>
              </a:schemeClr>
            </a:solidFill>
          </a:ln>
        </p:spPr>
        <p:txBody>
          <a:bodyPr wrap="square">
            <a:spAutoFit/>
          </a:bodyPr>
          <a:lstStyle/>
          <a:p>
            <a:pPr algn="just" fontAlgn="base">
              <a:lnSpc>
                <a:spcPct val="150000"/>
              </a:lnSpc>
            </a:pPr>
            <a:r>
              <a:rPr lang="ko-KR" altLang="en-US" sz="1000" kern="0" dirty="0">
                <a:solidFill>
                  <a:srgbClr val="000000"/>
                </a:solidFill>
                <a:latin typeface="+mj-ea"/>
                <a:ea typeface="+mj-ea"/>
              </a:rPr>
              <a:t>“</a:t>
            </a:r>
            <a:r>
              <a:rPr lang="en-US" altLang="ko-KR" sz="1000" kern="0" dirty="0" err="1">
                <a:solidFill>
                  <a:srgbClr val="000000"/>
                </a:solidFill>
                <a:latin typeface="+mj-ea"/>
                <a:ea typeface="+mj-ea"/>
              </a:rPr>
              <a:t>Fischler</a:t>
            </a:r>
            <a:r>
              <a:rPr lang="en-US" altLang="ko-KR" sz="1000" kern="0" dirty="0">
                <a:solidFill>
                  <a:srgbClr val="000000"/>
                </a:solidFill>
                <a:latin typeface="+mj-ea"/>
                <a:ea typeface="+mj-ea"/>
              </a:rPr>
              <a:t> &amp; </a:t>
            </a:r>
            <a:r>
              <a:rPr lang="en-US" altLang="ko-KR" sz="1000" kern="0" dirty="0" err="1">
                <a:solidFill>
                  <a:srgbClr val="000000"/>
                </a:solidFill>
                <a:latin typeface="+mj-ea"/>
                <a:ea typeface="+mj-ea"/>
              </a:rPr>
              <a:t>Bolles</a:t>
            </a:r>
            <a:r>
              <a:rPr lang="en-US" altLang="ko-KR" sz="1000" kern="0" dirty="0">
                <a:solidFill>
                  <a:srgbClr val="000000"/>
                </a:solidFill>
                <a:latin typeface="+mj-ea"/>
                <a:ea typeface="+mj-ea"/>
              </a:rPr>
              <a:t> 1981, Random Sample Consensus: A Paradigm for Model Fitting with Applications to Image Analysis and Automated Cartography”  ( </a:t>
            </a:r>
            <a:r>
              <a:rPr lang="en-US" altLang="ko-KR" sz="1000" kern="0" dirty="0" err="1">
                <a:solidFill>
                  <a:srgbClr val="000000"/>
                </a:solidFill>
                <a:latin typeface="+mj-ea"/>
                <a:ea typeface="+mj-ea"/>
              </a:rPr>
              <a:t>RANdom</a:t>
            </a:r>
            <a:r>
              <a:rPr lang="en-US" altLang="ko-KR" sz="1000" kern="0" dirty="0">
                <a:solidFill>
                  <a:srgbClr val="000000"/>
                </a:solidFill>
                <a:latin typeface="+mj-ea"/>
                <a:ea typeface="+mj-ea"/>
              </a:rPr>
              <a:t> </a:t>
            </a:r>
            <a:r>
              <a:rPr lang="en-US" altLang="ko-KR" sz="1000" kern="0" dirty="0" err="1">
                <a:solidFill>
                  <a:srgbClr val="000000"/>
                </a:solidFill>
                <a:latin typeface="+mj-ea"/>
                <a:ea typeface="+mj-ea"/>
              </a:rPr>
              <a:t>SAmple</a:t>
            </a:r>
            <a:r>
              <a:rPr lang="en-US" altLang="ko-KR" sz="1000" kern="0" dirty="0">
                <a:solidFill>
                  <a:srgbClr val="000000"/>
                </a:solidFill>
                <a:latin typeface="+mj-ea"/>
                <a:ea typeface="+mj-ea"/>
              </a:rPr>
              <a:t> Consensus : </a:t>
            </a:r>
            <a:r>
              <a:rPr lang="ko-KR" altLang="en-US" sz="1000" kern="0" dirty="0">
                <a:solidFill>
                  <a:srgbClr val="000000"/>
                </a:solidFill>
                <a:latin typeface="+mj-ea"/>
                <a:ea typeface="+mj-ea"/>
              </a:rPr>
              <a:t> </a:t>
            </a:r>
            <a:r>
              <a:rPr lang="en-US" altLang="ko-KR" sz="1000" kern="0" dirty="0">
                <a:solidFill>
                  <a:srgbClr val="000000"/>
                </a:solidFill>
                <a:latin typeface="+mj-ea"/>
                <a:ea typeface="+mj-ea"/>
              </a:rPr>
              <a:t>RANSAC)</a:t>
            </a:r>
          </a:p>
          <a:p>
            <a:pPr marL="171450" indent="-171450" algn="just" fontAlgn="base">
              <a:lnSpc>
                <a:spcPct val="150000"/>
              </a:lnSpc>
              <a:buFont typeface="Arial" panose="020B0604020202020204" pitchFamily="34" charset="0"/>
              <a:buChar char="•"/>
            </a:pPr>
            <a:r>
              <a:rPr lang="ko-KR" altLang="en-US" sz="1000" dirty="0">
                <a:latin typeface="+mj-ea"/>
                <a:ea typeface="+mj-ea"/>
              </a:rPr>
              <a:t>컴퓨터 비전 분야에서의 사용 방법을 제안</a:t>
            </a:r>
            <a:endParaRPr lang="en-US" altLang="ko-KR" sz="1000" dirty="0">
              <a:latin typeface="+mj-ea"/>
              <a:ea typeface="+mj-ea"/>
            </a:endParaRPr>
          </a:p>
          <a:p>
            <a:pPr marL="171450" indent="-171450" algn="just" fontAlgn="base">
              <a:lnSpc>
                <a:spcPct val="150000"/>
              </a:lnSpc>
              <a:buFont typeface="Arial" panose="020B0604020202020204" pitchFamily="34" charset="0"/>
              <a:buChar char="•"/>
            </a:pPr>
            <a:r>
              <a:rPr lang="en-US" altLang="ko-KR" sz="1000" dirty="0">
                <a:latin typeface="+mj-ea"/>
                <a:ea typeface="+mj-ea"/>
              </a:rPr>
              <a:t> </a:t>
            </a:r>
            <a:r>
              <a:rPr lang="ko-KR" altLang="en-US" sz="1000" dirty="0">
                <a:latin typeface="+mj-ea"/>
                <a:ea typeface="+mj-ea"/>
              </a:rPr>
              <a:t>많은 양의 데이터로부터 </a:t>
            </a:r>
            <a:r>
              <a:rPr lang="en-US" altLang="ko-KR" sz="1000" dirty="0">
                <a:latin typeface="+mj-ea"/>
                <a:ea typeface="+mj-ea"/>
              </a:rPr>
              <a:t>outlier</a:t>
            </a:r>
            <a:r>
              <a:rPr lang="ko-KR" altLang="en-US" sz="1000" dirty="0">
                <a:latin typeface="+mj-ea"/>
                <a:ea typeface="+mj-ea"/>
              </a:rPr>
              <a:t>를 거르고 </a:t>
            </a:r>
            <a:r>
              <a:rPr lang="en-US" altLang="ko-KR" sz="1000" dirty="0">
                <a:latin typeface="+mj-ea"/>
                <a:ea typeface="+mj-ea"/>
              </a:rPr>
              <a:t>model fitting</a:t>
            </a:r>
            <a:r>
              <a:rPr lang="ko-KR" altLang="en-US" sz="1000" dirty="0">
                <a:latin typeface="+mj-ea"/>
                <a:ea typeface="+mj-ea"/>
              </a:rPr>
              <a:t>을 하는 방식으로 </a:t>
            </a:r>
            <a:r>
              <a:rPr lang="en-US" altLang="ko-KR" sz="1000" dirty="0">
                <a:latin typeface="+mj-ea"/>
                <a:ea typeface="+mj-ea"/>
              </a:rPr>
              <a:t>RANSAC</a:t>
            </a:r>
            <a:r>
              <a:rPr lang="ko-KR" altLang="en-US" sz="1000" dirty="0">
                <a:latin typeface="+mj-ea"/>
                <a:ea typeface="+mj-ea"/>
              </a:rPr>
              <a:t>이 많이 사용</a:t>
            </a:r>
            <a:endParaRPr lang="en-US" altLang="ko-KR" sz="1000" kern="0" dirty="0">
              <a:solidFill>
                <a:srgbClr val="000000"/>
              </a:solidFill>
              <a:latin typeface="+mj-ea"/>
              <a:ea typeface="+mj-ea"/>
            </a:endParaRPr>
          </a:p>
          <a:p>
            <a:pPr algn="just" fontAlgn="base">
              <a:lnSpc>
                <a:spcPct val="150000"/>
              </a:lnSpc>
            </a:pPr>
            <a:r>
              <a:rPr lang="en-US" altLang="ko-KR" sz="1000" b="1" kern="0" dirty="0">
                <a:solidFill>
                  <a:srgbClr val="000000"/>
                </a:solidFill>
                <a:latin typeface="+mj-ea"/>
                <a:ea typeface="+mj-ea"/>
              </a:rPr>
              <a:t>RANSAC : </a:t>
            </a:r>
            <a:r>
              <a:rPr lang="ko-KR" altLang="en-US" sz="1000" b="1" kern="0" dirty="0">
                <a:solidFill>
                  <a:srgbClr val="000000"/>
                </a:solidFill>
                <a:latin typeface="+mj-ea"/>
                <a:ea typeface="+mj-ea"/>
              </a:rPr>
              <a:t>무작위</a:t>
            </a:r>
            <a:r>
              <a:rPr lang="en-US" altLang="ko-KR" sz="1000" b="1" kern="0" dirty="0">
                <a:solidFill>
                  <a:srgbClr val="000000"/>
                </a:solidFill>
                <a:latin typeface="+mj-ea"/>
                <a:ea typeface="+mj-ea"/>
              </a:rPr>
              <a:t>(</a:t>
            </a:r>
            <a:r>
              <a:rPr lang="ko-KR" altLang="en-US" sz="1000" b="1" kern="0" dirty="0">
                <a:solidFill>
                  <a:srgbClr val="000000"/>
                </a:solidFill>
                <a:latin typeface="+mj-ea"/>
                <a:ea typeface="+mj-ea"/>
              </a:rPr>
              <a:t>랜덤</a:t>
            </a:r>
            <a:r>
              <a:rPr lang="en-US" altLang="ko-KR" sz="1000" b="1" kern="0" dirty="0">
                <a:solidFill>
                  <a:srgbClr val="000000"/>
                </a:solidFill>
                <a:latin typeface="+mj-ea"/>
                <a:ea typeface="+mj-ea"/>
              </a:rPr>
              <a:t>)</a:t>
            </a:r>
            <a:r>
              <a:rPr lang="ko-KR" altLang="en-US" sz="1000" b="1" kern="0" dirty="0">
                <a:solidFill>
                  <a:srgbClr val="000000"/>
                </a:solidFill>
                <a:latin typeface="+mj-ea"/>
                <a:ea typeface="+mj-ea"/>
              </a:rPr>
              <a:t>하게</a:t>
            </a:r>
            <a:r>
              <a:rPr lang="en-US" altLang="ko-KR" sz="1000" b="1" kern="0" dirty="0">
                <a:solidFill>
                  <a:srgbClr val="000000"/>
                </a:solidFill>
                <a:latin typeface="+mj-ea"/>
                <a:ea typeface="+mj-ea"/>
              </a:rPr>
              <a:t>, </a:t>
            </a:r>
            <a:r>
              <a:rPr lang="ko-KR" altLang="en-US" sz="1000" b="1" kern="0" dirty="0">
                <a:solidFill>
                  <a:srgbClr val="000000"/>
                </a:solidFill>
                <a:latin typeface="+mj-ea"/>
                <a:ea typeface="+mj-ea"/>
              </a:rPr>
              <a:t>데이터 샘플을 뽑아서 모델을 추정하고</a:t>
            </a:r>
            <a:r>
              <a:rPr lang="en-US" altLang="ko-KR" sz="1000" b="1" kern="0" dirty="0">
                <a:solidFill>
                  <a:srgbClr val="000000"/>
                </a:solidFill>
                <a:latin typeface="+mj-ea"/>
                <a:ea typeface="+mj-ea"/>
              </a:rPr>
              <a:t>, </a:t>
            </a:r>
            <a:r>
              <a:rPr lang="ko-KR" altLang="en-US" sz="1000" b="1" kern="0" dirty="0">
                <a:solidFill>
                  <a:srgbClr val="000000"/>
                </a:solidFill>
                <a:latin typeface="+mj-ea"/>
                <a:ea typeface="+mj-ea"/>
              </a:rPr>
              <a:t>모델에 대한 데이터의 합의도</a:t>
            </a:r>
            <a:r>
              <a:rPr lang="en-US" altLang="ko-KR" sz="1000" b="1" dirty="0">
                <a:latin typeface="+mj-ea"/>
                <a:ea typeface="+mj-ea"/>
              </a:rPr>
              <a:t> (Consensus : </a:t>
            </a:r>
            <a:r>
              <a:rPr lang="ko-KR" altLang="en-US" sz="1000" b="1" dirty="0">
                <a:latin typeface="+mj-ea"/>
                <a:ea typeface="+mj-ea"/>
              </a:rPr>
              <a:t>일치여부</a:t>
            </a:r>
            <a:r>
              <a:rPr lang="en-US" altLang="ko-KR" sz="1000" b="1" dirty="0">
                <a:latin typeface="+mj-ea"/>
                <a:ea typeface="+mj-ea"/>
              </a:rPr>
              <a:t>) </a:t>
            </a:r>
            <a:r>
              <a:rPr lang="ko-KR" altLang="en-US" sz="1000" b="1" kern="0" dirty="0">
                <a:solidFill>
                  <a:srgbClr val="000000"/>
                </a:solidFill>
                <a:latin typeface="+mj-ea"/>
                <a:ea typeface="+mj-ea"/>
              </a:rPr>
              <a:t>를 구해 정확한 모델임을 평가한다</a:t>
            </a:r>
            <a:r>
              <a:rPr lang="en-US" altLang="ko-KR" sz="1000" b="1" kern="0" dirty="0">
                <a:solidFill>
                  <a:srgbClr val="000000"/>
                </a:solidFill>
                <a:latin typeface="+mj-ea"/>
                <a:ea typeface="+mj-ea"/>
              </a:rPr>
              <a:t>.</a:t>
            </a:r>
            <a:endParaRPr lang="ko-KR" altLang="en-US" sz="1000" b="1" kern="0" dirty="0">
              <a:solidFill>
                <a:srgbClr val="000000"/>
              </a:solidFill>
              <a:latin typeface="+mj-ea"/>
              <a:ea typeface="+mj-ea"/>
            </a:endParaRPr>
          </a:p>
        </p:txBody>
      </p:sp>
      <p:sp>
        <p:nvSpPr>
          <p:cNvPr id="12" name="직사각형 11">
            <a:extLst>
              <a:ext uri="{FF2B5EF4-FFF2-40B4-BE49-F238E27FC236}">
                <a16:creationId xmlns:a16="http://schemas.microsoft.com/office/drawing/2014/main" id="{F6CFD7FB-3B85-4FB7-94D7-0B73B6026141}"/>
              </a:ext>
            </a:extLst>
          </p:cNvPr>
          <p:cNvSpPr/>
          <p:nvPr/>
        </p:nvSpPr>
        <p:spPr>
          <a:xfrm>
            <a:off x="324367" y="3769017"/>
            <a:ext cx="8514053" cy="1969770"/>
          </a:xfrm>
          <a:prstGeom prst="rect">
            <a:avLst/>
          </a:prstGeom>
          <a:ln>
            <a:solidFill>
              <a:schemeClr val="accent1"/>
            </a:solidFill>
          </a:ln>
        </p:spPr>
        <p:txBody>
          <a:bodyPr wrap="square">
            <a:spAutoFit/>
          </a:bodyPr>
          <a:lstStyle/>
          <a:p>
            <a:pPr algn="just" fontAlgn="base"/>
            <a:r>
              <a:rPr lang="en-US" altLang="ko-KR" sz="1200" kern="0" dirty="0">
                <a:solidFill>
                  <a:srgbClr val="000000"/>
                </a:solidFill>
                <a:latin typeface="함초롬바탕" panose="02030504000101010101" pitchFamily="18" charset="-127"/>
              </a:rPr>
              <a:t>RANSAC </a:t>
            </a:r>
            <a:r>
              <a:rPr lang="ko-KR" altLang="en-US" sz="1200" kern="0" dirty="0">
                <a:solidFill>
                  <a:srgbClr val="000000"/>
                </a:solidFill>
                <a:ea typeface="함초롬바탕" panose="02030504000101010101" pitchFamily="18" charset="-127"/>
              </a:rPr>
              <a:t>작동 방식</a:t>
            </a:r>
            <a:endParaRPr lang="ko-KR" altLang="en-US" sz="1200" kern="0" dirty="0">
              <a:solidFill>
                <a:srgbClr val="000000"/>
              </a:solidFill>
            </a:endParaRPr>
          </a:p>
          <a:p>
            <a:pPr algn="just" fontAlgn="base"/>
            <a:r>
              <a:rPr lang="ko-KR" altLang="en-US" sz="1000" kern="0" dirty="0">
                <a:solidFill>
                  <a:srgbClr val="000000"/>
                </a:solidFill>
                <a:ea typeface="함초롬바탕" panose="02030504000101010101" pitchFamily="18" charset="-127"/>
              </a:rPr>
              <a:t>뽑은 데이터로 모델 추정</a:t>
            </a:r>
            <a:endParaRPr lang="en-US" altLang="ko-KR" sz="1000" kern="0" dirty="0">
              <a:solidFill>
                <a:srgbClr val="000000"/>
              </a:solidFill>
              <a:ea typeface="함초롬바탕" panose="02030504000101010101" pitchFamily="18" charset="-127"/>
            </a:endParaRPr>
          </a:p>
          <a:p>
            <a:r>
              <a:rPr lang="en-US" altLang="ko-KR" sz="1000" dirty="0"/>
              <a:t>parameter : threshold, N</a:t>
            </a:r>
          </a:p>
          <a:p>
            <a:r>
              <a:rPr lang="en-US" altLang="ko-KR" sz="1000" dirty="0"/>
              <a:t>N </a:t>
            </a:r>
            <a:r>
              <a:rPr lang="ko-KR" altLang="en-US" sz="1000" dirty="0"/>
              <a:t>번 반복</a:t>
            </a:r>
          </a:p>
          <a:p>
            <a:pPr marL="628650" lvl="1" indent="-171450">
              <a:buFont typeface="Arial" panose="020B0604020202020204" pitchFamily="34" charset="0"/>
              <a:buChar char="•"/>
            </a:pPr>
            <a:r>
              <a:rPr lang="ko-KR" altLang="en-US" sz="1000" kern="0" dirty="0">
                <a:solidFill>
                  <a:srgbClr val="000000"/>
                </a:solidFill>
                <a:ea typeface="함초롬바탕" panose="02030504000101010101" pitchFamily="18" charset="-127"/>
              </a:rPr>
              <a:t>전체 데이터로부터 무작위</a:t>
            </a:r>
            <a:r>
              <a:rPr lang="en-US" altLang="ko-KR" sz="1000" dirty="0"/>
              <a:t> (random)</a:t>
            </a:r>
            <a:r>
              <a:rPr lang="ko-KR" altLang="en-US" sz="1000" kern="0" dirty="0">
                <a:solidFill>
                  <a:srgbClr val="000000"/>
                </a:solidFill>
                <a:ea typeface="함초롬바탕" panose="02030504000101010101" pitchFamily="18" charset="-127"/>
              </a:rPr>
              <a:t>로 </a:t>
            </a:r>
            <a:r>
              <a:rPr lang="en-US" altLang="ko-KR" sz="1000" kern="0" dirty="0">
                <a:solidFill>
                  <a:srgbClr val="000000"/>
                </a:solidFill>
                <a:latin typeface="함초롬바탕" panose="02030504000101010101" pitchFamily="18" charset="-127"/>
              </a:rPr>
              <a:t>minimal set</a:t>
            </a:r>
            <a:r>
              <a:rPr lang="ko-KR" altLang="en-US" sz="1000" kern="0" dirty="0">
                <a:solidFill>
                  <a:srgbClr val="000000"/>
                </a:solidFill>
                <a:ea typeface="함초롬바탕" panose="02030504000101010101" pitchFamily="18" charset="-127"/>
              </a:rPr>
              <a:t>의 데이터를 추출</a:t>
            </a:r>
            <a:endParaRPr lang="ko-KR" altLang="en-US" sz="1000" kern="0" dirty="0">
              <a:solidFill>
                <a:srgbClr val="000000"/>
              </a:solidFill>
            </a:endParaRPr>
          </a:p>
          <a:p>
            <a:pPr marL="628650" lvl="1" indent="-171450">
              <a:buFont typeface="Arial" panose="020B0604020202020204" pitchFamily="34" charset="0"/>
              <a:buChar char="•"/>
            </a:pPr>
            <a:r>
              <a:rPr lang="ko-KR" altLang="en-US" sz="1000" dirty="0"/>
              <a:t>정한 </a:t>
            </a:r>
            <a:r>
              <a:rPr lang="en-US" altLang="ko-KR" sz="1000" dirty="0"/>
              <a:t>sample</a:t>
            </a:r>
            <a:r>
              <a:rPr lang="ko-KR" altLang="en-US" sz="1000" dirty="0"/>
              <a:t>에서 직선을 구하고</a:t>
            </a:r>
            <a:r>
              <a:rPr lang="en-US" altLang="ko-KR" sz="1000" dirty="0"/>
              <a:t>,</a:t>
            </a:r>
          </a:p>
          <a:p>
            <a:pPr marL="628650" lvl="1" indent="-171450">
              <a:buFont typeface="Arial" panose="020B0604020202020204" pitchFamily="34" charset="0"/>
              <a:buChar char="•"/>
            </a:pPr>
            <a:r>
              <a:rPr lang="ko-KR" altLang="en-US" sz="1000" dirty="0"/>
              <a:t>구한 직선과 </a:t>
            </a:r>
            <a:r>
              <a:rPr lang="en-US" altLang="ko-KR" sz="1000" dirty="0"/>
              <a:t>data</a:t>
            </a:r>
            <a:r>
              <a:rPr lang="ko-KR" altLang="en-US" sz="1000" dirty="0"/>
              <a:t>의 </a:t>
            </a:r>
            <a:r>
              <a:rPr lang="en-US" altLang="ko-KR" sz="1000" dirty="0"/>
              <a:t>residual</a:t>
            </a:r>
            <a:r>
              <a:rPr lang="ko-KR" altLang="en-US" sz="1000" dirty="0"/>
              <a:t>을 구하고</a:t>
            </a:r>
            <a:r>
              <a:rPr lang="en-US" altLang="ko-KR" sz="1000" dirty="0"/>
              <a:t>,</a:t>
            </a:r>
          </a:p>
          <a:p>
            <a:pPr marL="628650" lvl="1" indent="-171450">
              <a:buFont typeface="Arial" panose="020B0604020202020204" pitchFamily="34" charset="0"/>
              <a:buChar char="•"/>
            </a:pPr>
            <a:r>
              <a:rPr lang="en-US" altLang="ko-KR" sz="1000" dirty="0"/>
              <a:t>threshold</a:t>
            </a:r>
            <a:r>
              <a:rPr lang="ko-KR" altLang="en-US" sz="1000" dirty="0"/>
              <a:t>보다 </a:t>
            </a:r>
            <a:r>
              <a:rPr lang="en-US" altLang="ko-KR" sz="1000" dirty="0"/>
              <a:t>residual</a:t>
            </a:r>
            <a:r>
              <a:rPr lang="ko-KR" altLang="en-US" sz="1000" dirty="0"/>
              <a:t>이 작으면 </a:t>
            </a:r>
            <a:r>
              <a:rPr lang="en-US" altLang="ko-KR" sz="1000" dirty="0"/>
              <a:t>inlier</a:t>
            </a:r>
          </a:p>
          <a:p>
            <a:r>
              <a:rPr lang="en-US" altLang="ko-KR" sz="1000" dirty="0">
                <a:sym typeface="Wingdings" panose="05000000000000000000" pitchFamily="2" charset="2"/>
              </a:rPr>
              <a:t> </a:t>
            </a:r>
            <a:r>
              <a:rPr lang="ko-KR" altLang="en-US" sz="1000" dirty="0"/>
              <a:t>가장 많은 </a:t>
            </a:r>
            <a:r>
              <a:rPr lang="en-US" altLang="ko-KR" sz="1000" dirty="0"/>
              <a:t>inlier</a:t>
            </a:r>
            <a:r>
              <a:rPr lang="ko-KR" altLang="en-US" sz="1000" dirty="0"/>
              <a:t>를 포함하고 있는 직선을 반환 </a:t>
            </a:r>
            <a:r>
              <a:rPr lang="en-US" altLang="ko-KR" sz="1000" dirty="0"/>
              <a:t>:</a:t>
            </a:r>
            <a:r>
              <a:rPr lang="ko-KR" altLang="en-US" sz="1000" dirty="0"/>
              <a:t> 가장 많은 </a:t>
            </a:r>
            <a:r>
              <a:rPr lang="en-US" altLang="ko-KR" sz="1000" dirty="0"/>
              <a:t>inlier</a:t>
            </a:r>
            <a:r>
              <a:rPr lang="ko-KR" altLang="en-US" sz="1000" dirty="0"/>
              <a:t>를 포함하고 있다는 것은 </a:t>
            </a:r>
            <a:r>
              <a:rPr lang="en-US" altLang="ko-KR" sz="1000" dirty="0"/>
              <a:t>consensus</a:t>
            </a:r>
            <a:r>
              <a:rPr lang="ko-KR" altLang="en-US" sz="1000" dirty="0"/>
              <a:t>가 가장 높다고 봄</a:t>
            </a:r>
            <a:r>
              <a:rPr lang="en-US" altLang="ko-KR" sz="1000" dirty="0"/>
              <a:t>.</a:t>
            </a:r>
          </a:p>
          <a:p>
            <a:pPr algn="just" fontAlgn="base"/>
            <a:endParaRPr lang="en-US" altLang="ko-KR" sz="1000" kern="0" dirty="0">
              <a:solidFill>
                <a:srgbClr val="000000"/>
              </a:solidFill>
            </a:endParaRPr>
          </a:p>
          <a:p>
            <a:pPr algn="just" fontAlgn="base"/>
            <a:r>
              <a:rPr lang="ko-KR" altLang="en-US" sz="1000" dirty="0"/>
              <a:t> </a:t>
            </a:r>
            <a:r>
              <a:rPr lang="en-US" altLang="ko-KR" sz="1000" dirty="0"/>
              <a:t>RANSAC </a:t>
            </a:r>
            <a:r>
              <a:rPr lang="ko-KR" altLang="en-US" sz="1000" dirty="0"/>
              <a:t>알고리즘에서 </a:t>
            </a:r>
            <a:r>
              <a:rPr lang="en-US" altLang="ko-KR" sz="1000" dirty="0"/>
              <a:t>Inlier</a:t>
            </a:r>
            <a:r>
              <a:rPr lang="ko-KR" altLang="en-US" sz="1000" dirty="0"/>
              <a:t>와 </a:t>
            </a:r>
            <a:r>
              <a:rPr lang="en-US" altLang="ko-KR" sz="1000" dirty="0"/>
              <a:t>Outlier</a:t>
            </a:r>
            <a:r>
              <a:rPr lang="ko-KR" altLang="en-US" sz="1000" dirty="0"/>
              <a:t>는 데이터와 모델의 </a:t>
            </a:r>
            <a:r>
              <a:rPr lang="en-US" altLang="ko-KR" sz="1000" dirty="0"/>
              <a:t>Residual</a:t>
            </a:r>
            <a:r>
              <a:rPr lang="ko-KR" altLang="en-US" sz="1000" dirty="0"/>
              <a:t>이 미리 정한 </a:t>
            </a:r>
            <a:r>
              <a:rPr lang="en-US" altLang="ko-KR" sz="1000" dirty="0"/>
              <a:t>threshold</a:t>
            </a:r>
            <a:r>
              <a:rPr lang="ko-KR" altLang="en-US" sz="1000" dirty="0"/>
              <a:t>에 보다 작은가</a:t>
            </a:r>
            <a:r>
              <a:rPr lang="en-US" altLang="ko-KR" sz="1000" dirty="0"/>
              <a:t>? </a:t>
            </a:r>
            <a:r>
              <a:rPr lang="ko-KR" altLang="en-US" sz="1000" dirty="0"/>
              <a:t>로 판단</a:t>
            </a:r>
            <a:endParaRPr lang="en-US" altLang="ko-KR" sz="1000" dirty="0"/>
          </a:p>
          <a:p>
            <a:pPr algn="just" fontAlgn="base"/>
            <a:r>
              <a:rPr lang="ko-KR" altLang="en-US" sz="1000" dirty="0"/>
              <a:t> </a:t>
            </a:r>
            <a:r>
              <a:rPr lang="en-US" altLang="ko-KR" sz="1000" dirty="0"/>
              <a:t>residual</a:t>
            </a:r>
            <a:r>
              <a:rPr lang="ko-KR" altLang="en-US" sz="1000" dirty="0"/>
              <a:t>이 </a:t>
            </a:r>
            <a:r>
              <a:rPr lang="en-US" altLang="ko-KR" sz="1000" dirty="0" err="1"/>
              <a:t>thrheshold</a:t>
            </a:r>
            <a:r>
              <a:rPr lang="ko-KR" altLang="en-US" sz="1000" dirty="0"/>
              <a:t>보다 작은 데이터를 </a:t>
            </a:r>
            <a:r>
              <a:rPr lang="en-US" altLang="ko-KR" sz="1000" dirty="0"/>
              <a:t>inlier</a:t>
            </a:r>
            <a:r>
              <a:rPr lang="ko-KR" altLang="en-US" sz="1000" dirty="0"/>
              <a:t>라고 가정</a:t>
            </a:r>
            <a:endParaRPr lang="ko-KR" altLang="en-US" sz="1000" kern="0" dirty="0">
              <a:solidFill>
                <a:srgbClr val="000000"/>
              </a:solidFill>
            </a:endParaRPr>
          </a:p>
        </p:txBody>
      </p:sp>
      <p:sp>
        <p:nvSpPr>
          <p:cNvPr id="5" name="직사각형 4">
            <a:extLst>
              <a:ext uri="{FF2B5EF4-FFF2-40B4-BE49-F238E27FC236}">
                <a16:creationId xmlns:a16="http://schemas.microsoft.com/office/drawing/2014/main" id="{F5D5784F-1093-444A-8FCE-E607CAE90861}"/>
              </a:ext>
            </a:extLst>
          </p:cNvPr>
          <p:cNvSpPr/>
          <p:nvPr/>
        </p:nvSpPr>
        <p:spPr>
          <a:xfrm>
            <a:off x="350664" y="6072206"/>
            <a:ext cx="7952376" cy="307777"/>
          </a:xfrm>
          <a:prstGeom prst="rect">
            <a:avLst/>
          </a:prstGeom>
        </p:spPr>
        <p:txBody>
          <a:bodyPr wrap="square">
            <a:spAutoFit/>
          </a:bodyPr>
          <a:lstStyle/>
          <a:p>
            <a:r>
              <a:rPr lang="en-US" altLang="ko-KR" sz="1400" dirty="0"/>
              <a:t>https://scikit-learn.org/stable/auto_examples/linear_model/plot_ransac.html</a:t>
            </a:r>
            <a:endParaRPr lang="ko-KR" altLang="en-US" sz="1400" dirty="0"/>
          </a:p>
        </p:txBody>
      </p:sp>
      <p:sp>
        <p:nvSpPr>
          <p:cNvPr id="6" name="직사각형 5">
            <a:extLst>
              <a:ext uri="{FF2B5EF4-FFF2-40B4-BE49-F238E27FC236}">
                <a16:creationId xmlns:a16="http://schemas.microsoft.com/office/drawing/2014/main" id="{C651F2BA-9C76-44F0-8290-FB1E7B02BA0F}"/>
              </a:ext>
            </a:extLst>
          </p:cNvPr>
          <p:cNvSpPr/>
          <p:nvPr/>
        </p:nvSpPr>
        <p:spPr>
          <a:xfrm>
            <a:off x="4572000" y="941582"/>
            <a:ext cx="2070503" cy="369332"/>
          </a:xfrm>
          <a:prstGeom prst="rect">
            <a:avLst/>
          </a:prstGeom>
        </p:spPr>
        <p:txBody>
          <a:bodyPr wrap="none">
            <a:spAutoFit/>
          </a:bodyPr>
          <a:lstStyle/>
          <a:p>
            <a:pPr algn="ctr"/>
            <a:r>
              <a:rPr lang="en-US" altLang="ko-KR" dirty="0">
                <a:solidFill>
                  <a:srgbClr val="212529"/>
                </a:solidFill>
                <a:latin typeface="-apple-system"/>
              </a:rPr>
              <a:t>Robust linear model</a:t>
            </a:r>
            <a:endParaRPr lang="en-US" altLang="ko-KR" b="0" i="0" dirty="0">
              <a:solidFill>
                <a:srgbClr val="212529"/>
              </a:solidFill>
              <a:effectLst/>
              <a:latin typeface="-apple-system"/>
            </a:endParaRPr>
          </a:p>
        </p:txBody>
      </p:sp>
      <p:sp>
        <p:nvSpPr>
          <p:cNvPr id="14" name="직사각형 13">
            <a:extLst>
              <a:ext uri="{FF2B5EF4-FFF2-40B4-BE49-F238E27FC236}">
                <a16:creationId xmlns:a16="http://schemas.microsoft.com/office/drawing/2014/main" id="{16722898-4BDE-4CF3-A88D-5B550412C498}"/>
              </a:ext>
            </a:extLst>
          </p:cNvPr>
          <p:cNvSpPr/>
          <p:nvPr/>
        </p:nvSpPr>
        <p:spPr>
          <a:xfrm>
            <a:off x="242265" y="995527"/>
            <a:ext cx="3360215" cy="307777"/>
          </a:xfrm>
          <a:prstGeom prst="rect">
            <a:avLst/>
          </a:prstGeom>
          <a:ln>
            <a:solidFill>
              <a:schemeClr val="accent1"/>
            </a:solidFill>
          </a:ln>
        </p:spPr>
        <p:txBody>
          <a:bodyPr wrap="none">
            <a:spAutoFit/>
          </a:bodyPr>
          <a:lstStyle/>
          <a:p>
            <a:pPr algn="just" fontAlgn="base"/>
            <a:r>
              <a:rPr lang="ko-KR" altLang="en-US" sz="1400" kern="0" dirty="0" err="1">
                <a:solidFill>
                  <a:srgbClr val="000000"/>
                </a:solidFill>
                <a:latin typeface="+mj-ea"/>
                <a:ea typeface="+mj-ea"/>
              </a:rPr>
              <a:t>최소자승법</a:t>
            </a:r>
            <a:r>
              <a:rPr lang="en-US" altLang="ko-KR" sz="1400" kern="0" dirty="0">
                <a:solidFill>
                  <a:srgbClr val="000000"/>
                </a:solidFill>
                <a:latin typeface="+mj-ea"/>
                <a:ea typeface="+mj-ea"/>
              </a:rPr>
              <a:t>(Least Square Method) </a:t>
            </a:r>
            <a:r>
              <a:rPr lang="ko-KR" altLang="en-US" sz="1400" kern="0" dirty="0">
                <a:solidFill>
                  <a:srgbClr val="000000"/>
                </a:solidFill>
                <a:latin typeface="+mj-ea"/>
                <a:ea typeface="+mj-ea"/>
              </a:rPr>
              <a:t>한계</a:t>
            </a:r>
          </a:p>
        </p:txBody>
      </p:sp>
      <p:sp>
        <p:nvSpPr>
          <p:cNvPr id="15" name="직사각형 14">
            <a:extLst>
              <a:ext uri="{FF2B5EF4-FFF2-40B4-BE49-F238E27FC236}">
                <a16:creationId xmlns:a16="http://schemas.microsoft.com/office/drawing/2014/main" id="{9A9A8003-1F9B-4BB3-9E1F-50FB2FB8FE67}"/>
              </a:ext>
            </a:extLst>
          </p:cNvPr>
          <p:cNvSpPr/>
          <p:nvPr/>
        </p:nvSpPr>
        <p:spPr>
          <a:xfrm>
            <a:off x="276377" y="1358898"/>
            <a:ext cx="7559674" cy="461665"/>
          </a:xfrm>
          <a:prstGeom prst="rect">
            <a:avLst/>
          </a:prstGeom>
        </p:spPr>
        <p:txBody>
          <a:bodyPr wrap="square">
            <a:spAutoFit/>
          </a:bodyPr>
          <a:lstStyle/>
          <a:p>
            <a:pPr marL="171450" indent="-171450" fontAlgn="base">
              <a:buFont typeface="Arial" panose="020B0604020202020204" pitchFamily="34" charset="0"/>
              <a:buChar char="•"/>
            </a:pPr>
            <a:r>
              <a:rPr lang="en-US" altLang="ko-KR" sz="1200" kern="0" dirty="0">
                <a:solidFill>
                  <a:srgbClr val="000000"/>
                </a:solidFill>
                <a:highlight>
                  <a:srgbClr val="FFFF00"/>
                </a:highlight>
                <a:latin typeface="+mj-ea"/>
                <a:ea typeface="+mj-ea"/>
              </a:rPr>
              <a:t>outlier data </a:t>
            </a:r>
            <a:r>
              <a:rPr lang="ko-KR" altLang="en-US" sz="1200" kern="0" dirty="0">
                <a:solidFill>
                  <a:srgbClr val="000000"/>
                </a:solidFill>
                <a:highlight>
                  <a:srgbClr val="FFFF00"/>
                </a:highlight>
                <a:latin typeface="+mj-ea"/>
                <a:ea typeface="+mj-ea"/>
              </a:rPr>
              <a:t>있으면 적용하기 힘든 방법</a:t>
            </a:r>
          </a:p>
          <a:p>
            <a:pPr marL="171450" indent="-171450" algn="just" fontAlgn="base">
              <a:buFont typeface="Arial" panose="020B0604020202020204" pitchFamily="34" charset="0"/>
              <a:buChar char="•"/>
            </a:pPr>
            <a:r>
              <a:rPr lang="en-US" altLang="ko-KR" sz="1200" kern="0" dirty="0">
                <a:solidFill>
                  <a:srgbClr val="000000"/>
                </a:solidFill>
                <a:latin typeface="+mj-ea"/>
                <a:ea typeface="+mj-ea"/>
              </a:rPr>
              <a:t>RANSAC, M-estimator </a:t>
            </a:r>
            <a:r>
              <a:rPr lang="ko-KR" altLang="en-US" sz="1200" kern="0" dirty="0">
                <a:solidFill>
                  <a:srgbClr val="000000"/>
                </a:solidFill>
                <a:latin typeface="+mj-ea"/>
                <a:ea typeface="+mj-ea"/>
              </a:rPr>
              <a:t>등과 같은 </a:t>
            </a:r>
            <a:r>
              <a:rPr lang="en-US" altLang="ko-KR" sz="1200" kern="0" dirty="0">
                <a:solidFill>
                  <a:srgbClr val="000000"/>
                </a:solidFill>
                <a:latin typeface="+mj-ea"/>
                <a:ea typeface="+mj-ea"/>
              </a:rPr>
              <a:t>Robust</a:t>
            </a:r>
            <a:r>
              <a:rPr lang="ko-KR" altLang="en-US" sz="1200" kern="0" dirty="0">
                <a:solidFill>
                  <a:srgbClr val="000000"/>
                </a:solidFill>
                <a:latin typeface="+mj-ea"/>
                <a:ea typeface="+mj-ea"/>
              </a:rPr>
              <a:t>한 파라미터 추정 방법</a:t>
            </a:r>
            <a:endParaRPr lang="en-US" altLang="ko-KR" sz="1200" kern="0" dirty="0">
              <a:solidFill>
                <a:srgbClr val="000000"/>
              </a:solidFill>
              <a:latin typeface="+mj-ea"/>
              <a:ea typeface="+mj-ea"/>
            </a:endParaRPr>
          </a:p>
        </p:txBody>
      </p:sp>
      <p:sp>
        <p:nvSpPr>
          <p:cNvPr id="7" name="직사각형 6">
            <a:extLst>
              <a:ext uri="{FF2B5EF4-FFF2-40B4-BE49-F238E27FC236}">
                <a16:creationId xmlns:a16="http://schemas.microsoft.com/office/drawing/2014/main" id="{23772B34-6D64-4F5B-A5E1-7857A346BE4E}"/>
              </a:ext>
            </a:extLst>
          </p:cNvPr>
          <p:cNvSpPr/>
          <p:nvPr/>
        </p:nvSpPr>
        <p:spPr>
          <a:xfrm>
            <a:off x="263544" y="1835807"/>
            <a:ext cx="1645002" cy="369332"/>
          </a:xfrm>
          <a:prstGeom prst="rect">
            <a:avLst/>
          </a:prstGeom>
        </p:spPr>
        <p:txBody>
          <a:bodyPr wrap="none">
            <a:spAutoFit/>
          </a:bodyPr>
          <a:lstStyle/>
          <a:p>
            <a:pPr algn="just" fontAlgn="base"/>
            <a:r>
              <a:rPr lang="en-US" altLang="ko-KR" kern="0" dirty="0">
                <a:solidFill>
                  <a:srgbClr val="000000"/>
                </a:solidFill>
                <a:latin typeface="+mj-ea"/>
              </a:rPr>
              <a:t>RANSAC</a:t>
            </a:r>
            <a:r>
              <a:rPr lang="ko-KR" altLang="en-US" kern="0" dirty="0">
                <a:solidFill>
                  <a:srgbClr val="000000"/>
                </a:solidFill>
                <a:latin typeface="+mj-ea"/>
              </a:rPr>
              <a:t>이란</a:t>
            </a:r>
            <a:r>
              <a:rPr lang="en-US" altLang="ko-KR" kern="0" dirty="0">
                <a:solidFill>
                  <a:srgbClr val="000000"/>
                </a:solidFill>
                <a:latin typeface="+mj-ea"/>
              </a:rPr>
              <a:t>?</a:t>
            </a:r>
            <a:endParaRPr lang="ko-KR" altLang="en-US" kern="0" dirty="0">
              <a:solidFill>
                <a:srgbClr val="000000"/>
              </a:solidFill>
              <a:latin typeface="+mj-ea"/>
            </a:endParaRPr>
          </a:p>
        </p:txBody>
      </p:sp>
    </p:spTree>
    <p:extLst>
      <p:ext uri="{BB962C8B-B14F-4D97-AF65-F5344CB8AC3E}">
        <p14:creationId xmlns:p14="http://schemas.microsoft.com/office/powerpoint/2010/main" val="13883537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85</a:t>
            </a:fld>
            <a:endParaRPr lang="ko-KR" altLang="en-US"/>
          </a:p>
        </p:txBody>
      </p:sp>
      <p:sp>
        <p:nvSpPr>
          <p:cNvPr id="13" name="제목 1">
            <a:extLst>
              <a:ext uri="{FF2B5EF4-FFF2-40B4-BE49-F238E27FC236}">
                <a16:creationId xmlns:a16="http://schemas.microsoft.com/office/drawing/2014/main" id="{A468D416-052F-46C4-AEA3-DB7D14BC65FF}"/>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EE083FC8-2CE3-4A65-88D8-64124074EEC6}"/>
              </a:ext>
            </a:extLst>
          </p:cNvPr>
          <p:cNvSpPr>
            <a:spLocks noGrp="1"/>
          </p:cNvSpPr>
          <p:nvPr>
            <p:ph type="ftr" sz="quarter" idx="11"/>
          </p:nvPr>
        </p:nvSpPr>
        <p:spPr/>
        <p:txBody>
          <a:bodyPr/>
          <a:lstStyle/>
          <a:p>
            <a:r>
              <a:rPr lang="en-US" altLang="ko-KR"/>
              <a:t>UBION PBL- FBA</a:t>
            </a:r>
            <a:endParaRPr lang="ko-KR" altLang="en-US"/>
          </a:p>
        </p:txBody>
      </p:sp>
      <p:sp>
        <p:nvSpPr>
          <p:cNvPr id="9" name="TextBox 8">
            <a:extLst>
              <a:ext uri="{FF2B5EF4-FFF2-40B4-BE49-F238E27FC236}">
                <a16:creationId xmlns:a16="http://schemas.microsoft.com/office/drawing/2014/main" id="{A8FBD14E-221F-4921-9B54-2426C13E4CC4}"/>
              </a:ext>
            </a:extLst>
          </p:cNvPr>
          <p:cNvSpPr txBox="1"/>
          <p:nvPr/>
        </p:nvSpPr>
        <p:spPr>
          <a:xfrm>
            <a:off x="4114800" y="2973897"/>
            <a:ext cx="65" cy="276999"/>
          </a:xfrm>
          <a:prstGeom prst="rect">
            <a:avLst/>
          </a:prstGeom>
          <a:noFill/>
        </p:spPr>
        <p:txBody>
          <a:bodyPr wrap="none" lIns="0" tIns="0" rIns="0" bIns="0" rtlCol="0">
            <a:spAutoFit/>
          </a:bodyPr>
          <a:lstStyle/>
          <a:p>
            <a:endParaRPr lang="ko-KR" altLang="en-US" dirty="0"/>
          </a:p>
        </p:txBody>
      </p:sp>
      <p:sp>
        <p:nvSpPr>
          <p:cNvPr id="10" name="Rectangle 2">
            <a:extLst>
              <a:ext uri="{FF2B5EF4-FFF2-40B4-BE49-F238E27FC236}">
                <a16:creationId xmlns:a16="http://schemas.microsoft.com/office/drawing/2014/main" id="{974930DC-A293-43BE-91C7-51BE466E22B9}"/>
              </a:ext>
            </a:extLst>
          </p:cNvPr>
          <p:cNvSpPr>
            <a:spLocks noChangeArrowheads="1"/>
          </p:cNvSpPr>
          <p:nvPr/>
        </p:nvSpPr>
        <p:spPr bwMode="auto">
          <a:xfrm>
            <a:off x="592541" y="179409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2" name="직사각형 1">
            <a:extLst>
              <a:ext uri="{FF2B5EF4-FFF2-40B4-BE49-F238E27FC236}">
                <a16:creationId xmlns:a16="http://schemas.microsoft.com/office/drawing/2014/main" id="{38B25EDB-33F2-4225-847C-E516EBE541CB}"/>
              </a:ext>
            </a:extLst>
          </p:cNvPr>
          <p:cNvSpPr/>
          <p:nvPr/>
        </p:nvSpPr>
        <p:spPr>
          <a:xfrm>
            <a:off x="592541" y="1598905"/>
            <a:ext cx="7713259" cy="3303981"/>
          </a:xfrm>
          <a:prstGeom prst="rect">
            <a:avLst/>
          </a:prstGeom>
          <a:ln>
            <a:solidFill>
              <a:schemeClr val="accent1">
                <a:lumMod val="60000"/>
                <a:lumOff val="40000"/>
              </a:schemeClr>
            </a:solidFill>
          </a:ln>
        </p:spPr>
        <p:txBody>
          <a:bodyPr wrap="square">
            <a:spAutoFit/>
          </a:bodyPr>
          <a:lstStyle/>
          <a:p>
            <a:pPr algn="just" fontAlgn="base">
              <a:lnSpc>
                <a:spcPct val="160000"/>
              </a:lnSpc>
            </a:pPr>
            <a:r>
              <a:rPr lang="en-US" altLang="ko-KR" sz="1200" kern="0" dirty="0">
                <a:solidFill>
                  <a:srgbClr val="000000"/>
                </a:solidFill>
                <a:latin typeface="+mj-ea"/>
                <a:ea typeface="+mj-ea"/>
              </a:rPr>
              <a:t>(</a:t>
            </a:r>
            <a:r>
              <a:rPr lang="ko-KR" altLang="en-US" sz="1200" kern="0" dirty="0">
                <a:solidFill>
                  <a:srgbClr val="000000"/>
                </a:solidFill>
                <a:latin typeface="+mj-ea"/>
                <a:ea typeface="+mj-ea"/>
              </a:rPr>
              <a:t>장점</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marL="171450" indent="-171450" algn="just" fontAlgn="base">
              <a:lnSpc>
                <a:spcPct val="160000"/>
              </a:lnSpc>
              <a:buFont typeface="Arial" panose="020B0604020202020204" pitchFamily="34" charset="0"/>
              <a:buChar char="•"/>
            </a:pPr>
            <a:r>
              <a:rPr lang="ko-KR" altLang="en-US" sz="1200" kern="0" dirty="0">
                <a:solidFill>
                  <a:srgbClr val="000000"/>
                </a:solidFill>
                <a:latin typeface="+mj-ea"/>
                <a:ea typeface="+mj-ea"/>
              </a:rPr>
              <a:t>성공 시 </a:t>
            </a:r>
            <a:r>
              <a:rPr lang="en-US" altLang="ko-KR" sz="1200" kern="0" dirty="0">
                <a:solidFill>
                  <a:srgbClr val="000000"/>
                </a:solidFill>
                <a:latin typeface="+mj-ea"/>
                <a:ea typeface="+mj-ea"/>
              </a:rPr>
              <a:t>Outlier</a:t>
            </a:r>
            <a:r>
              <a:rPr lang="ko-KR" altLang="en-US" sz="1200" kern="0" dirty="0">
                <a:solidFill>
                  <a:srgbClr val="000000"/>
                </a:solidFill>
                <a:latin typeface="+mj-ea"/>
                <a:ea typeface="+mj-ea"/>
              </a:rPr>
              <a:t>를 효과적으로 걸러낼 수 있음</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marL="171450" indent="-171450" algn="just" fontAlgn="base">
              <a:lnSpc>
                <a:spcPct val="160000"/>
              </a:lnSpc>
              <a:buFont typeface="Arial" panose="020B0604020202020204" pitchFamily="34" charset="0"/>
              <a:buChar char="•"/>
            </a:pPr>
            <a:r>
              <a:rPr lang="ko-KR" altLang="en-US" sz="1200" kern="0" dirty="0">
                <a:solidFill>
                  <a:srgbClr val="000000"/>
                </a:solidFill>
                <a:latin typeface="+mj-ea"/>
                <a:ea typeface="+mj-ea"/>
              </a:rPr>
              <a:t>대략적인 성공 시간을 알 수 있음 </a:t>
            </a:r>
            <a:r>
              <a:rPr lang="en-US" altLang="ko-KR" sz="1200" kern="0" dirty="0">
                <a:solidFill>
                  <a:srgbClr val="000000"/>
                </a:solidFill>
                <a:latin typeface="+mj-ea"/>
                <a:ea typeface="+mj-ea"/>
              </a:rPr>
              <a:t>(i.e. X</a:t>
            </a:r>
            <a:r>
              <a:rPr lang="ko-KR" altLang="en-US" sz="1200" kern="0" dirty="0">
                <a:solidFill>
                  <a:srgbClr val="000000"/>
                </a:solidFill>
                <a:latin typeface="+mj-ea"/>
                <a:ea typeface="+mj-ea"/>
              </a:rPr>
              <a:t>번의 </a:t>
            </a:r>
            <a:r>
              <a:rPr lang="en-US" altLang="ko-KR" sz="1200" kern="0" dirty="0">
                <a:solidFill>
                  <a:srgbClr val="000000"/>
                </a:solidFill>
                <a:latin typeface="+mj-ea"/>
                <a:ea typeface="+mj-ea"/>
              </a:rPr>
              <a:t>iteration </a:t>
            </a:r>
            <a:r>
              <a:rPr lang="ko-KR" altLang="en-US" sz="1200" kern="0" dirty="0">
                <a:solidFill>
                  <a:srgbClr val="000000"/>
                </a:solidFill>
                <a:latin typeface="+mj-ea"/>
                <a:ea typeface="+mj-ea"/>
              </a:rPr>
              <a:t>후 </a:t>
            </a:r>
            <a:r>
              <a:rPr lang="en-US" altLang="ko-KR" sz="1200" kern="0" dirty="0">
                <a:solidFill>
                  <a:srgbClr val="000000"/>
                </a:solidFill>
                <a:latin typeface="+mj-ea"/>
                <a:ea typeface="+mj-ea"/>
              </a:rPr>
              <a:t>Y%</a:t>
            </a:r>
            <a:r>
              <a:rPr lang="ko-KR" altLang="en-US" sz="1200" kern="0" dirty="0">
                <a:solidFill>
                  <a:srgbClr val="000000"/>
                </a:solidFill>
                <a:latin typeface="+mj-ea"/>
                <a:ea typeface="+mj-ea"/>
              </a:rPr>
              <a:t>의 확률로 정확한 모델 추론</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marL="171450" indent="-171450" algn="just" fontAlgn="base">
              <a:lnSpc>
                <a:spcPct val="160000"/>
              </a:lnSpc>
              <a:buFont typeface="Arial" panose="020B0604020202020204" pitchFamily="34" charset="0"/>
              <a:buChar char="•"/>
            </a:pPr>
            <a:r>
              <a:rPr lang="ko-KR" altLang="en-US" sz="1200" kern="0" dirty="0">
                <a:solidFill>
                  <a:srgbClr val="000000"/>
                </a:solidFill>
                <a:latin typeface="+mj-ea"/>
                <a:ea typeface="+mj-ea"/>
              </a:rPr>
              <a:t>이해하기 쉬움</a:t>
            </a:r>
          </a:p>
          <a:p>
            <a:pPr algn="just" fontAlgn="base">
              <a:lnSpc>
                <a:spcPct val="160000"/>
              </a:lnSpc>
            </a:pPr>
            <a:r>
              <a:rPr lang="en-US" altLang="ko-KR" sz="1200" kern="0" dirty="0">
                <a:solidFill>
                  <a:srgbClr val="000000"/>
                </a:solidFill>
                <a:latin typeface="+mj-ea"/>
                <a:ea typeface="+mj-ea"/>
              </a:rPr>
              <a:t>(</a:t>
            </a:r>
            <a:r>
              <a:rPr lang="ko-KR" altLang="en-US" sz="1200" kern="0" dirty="0">
                <a:solidFill>
                  <a:srgbClr val="000000"/>
                </a:solidFill>
                <a:latin typeface="+mj-ea"/>
                <a:ea typeface="+mj-ea"/>
              </a:rPr>
              <a:t>단점</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marL="171450" indent="-171450" algn="just" fontAlgn="base">
              <a:lnSpc>
                <a:spcPct val="160000"/>
              </a:lnSpc>
              <a:buFont typeface="Arial" panose="020B0604020202020204" pitchFamily="34" charset="0"/>
              <a:buChar char="•"/>
            </a:pPr>
            <a:r>
              <a:rPr lang="ko-KR" altLang="en-US" sz="1200" kern="0" dirty="0">
                <a:solidFill>
                  <a:srgbClr val="000000"/>
                </a:solidFill>
                <a:latin typeface="+mj-ea"/>
                <a:ea typeface="+mj-ea"/>
              </a:rPr>
              <a:t>무작위 샘플링이라 매번 결과가 다름 </a:t>
            </a:r>
            <a:r>
              <a:rPr lang="en-US" altLang="ko-KR" sz="1200" kern="0" dirty="0">
                <a:solidFill>
                  <a:srgbClr val="000000"/>
                </a:solidFill>
                <a:latin typeface="+mj-ea"/>
                <a:ea typeface="+mj-ea"/>
              </a:rPr>
              <a:t>(i.e. </a:t>
            </a:r>
            <a:r>
              <a:rPr lang="ko-KR" altLang="en-US" sz="1200" kern="0" dirty="0">
                <a:solidFill>
                  <a:srgbClr val="000000"/>
                </a:solidFill>
                <a:latin typeface="+mj-ea"/>
                <a:ea typeface="+mj-ea"/>
              </a:rPr>
              <a:t>동일한 </a:t>
            </a:r>
            <a:r>
              <a:rPr lang="en-US" altLang="ko-KR" sz="1200" kern="0" dirty="0">
                <a:solidFill>
                  <a:srgbClr val="000000"/>
                </a:solidFill>
                <a:latin typeface="+mj-ea"/>
                <a:ea typeface="+mj-ea"/>
              </a:rPr>
              <a:t>input </a:t>
            </a:r>
            <a:r>
              <a:rPr lang="ko-KR" altLang="en-US" sz="1200" kern="0" dirty="0">
                <a:solidFill>
                  <a:srgbClr val="000000"/>
                </a:solidFill>
                <a:latin typeface="+mj-ea"/>
                <a:ea typeface="+mj-ea"/>
              </a:rPr>
              <a:t>데이터임에도</a:t>
            </a:r>
            <a:r>
              <a:rPr lang="en-US" altLang="ko-KR" sz="1200" kern="0" dirty="0">
                <a:solidFill>
                  <a:srgbClr val="000000"/>
                </a:solidFill>
                <a:latin typeface="+mj-ea"/>
                <a:ea typeface="+mj-ea"/>
              </a:rPr>
              <a:t>, seed </a:t>
            </a:r>
            <a:r>
              <a:rPr lang="ko-KR" altLang="en-US" sz="1200" kern="0" dirty="0">
                <a:solidFill>
                  <a:srgbClr val="000000"/>
                </a:solidFill>
                <a:latin typeface="+mj-ea"/>
                <a:ea typeface="+mj-ea"/>
              </a:rPr>
              <a:t>값에 따라서 다른 결과가 나옴</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marL="171450" indent="-171450" algn="just" fontAlgn="base">
              <a:lnSpc>
                <a:spcPct val="160000"/>
              </a:lnSpc>
              <a:buFont typeface="Arial" panose="020B0604020202020204" pitchFamily="34" charset="0"/>
              <a:buChar char="•"/>
            </a:pPr>
            <a:r>
              <a:rPr lang="ko-KR" altLang="en-US" sz="1200" kern="0" dirty="0">
                <a:solidFill>
                  <a:srgbClr val="000000"/>
                </a:solidFill>
                <a:latin typeface="+mj-ea"/>
                <a:ea typeface="+mj-ea"/>
              </a:rPr>
              <a:t>이 때문에 </a:t>
            </a:r>
            <a:r>
              <a:rPr lang="en-US" altLang="ko-KR" sz="1200" kern="0" dirty="0">
                <a:solidFill>
                  <a:srgbClr val="000000"/>
                </a:solidFill>
                <a:latin typeface="+mj-ea"/>
                <a:ea typeface="+mj-ea"/>
              </a:rPr>
              <a:t>deterministic test</a:t>
            </a:r>
            <a:r>
              <a:rPr lang="ko-KR" altLang="en-US" sz="1200" kern="0" dirty="0">
                <a:solidFill>
                  <a:srgbClr val="000000"/>
                </a:solidFill>
                <a:latin typeface="+mj-ea"/>
                <a:ea typeface="+mj-ea"/>
              </a:rPr>
              <a:t>를 할 때는 </a:t>
            </a:r>
            <a:r>
              <a:rPr lang="en-US" altLang="ko-KR" sz="1200" kern="0" dirty="0">
                <a:solidFill>
                  <a:srgbClr val="000000"/>
                </a:solidFill>
                <a:latin typeface="+mj-ea"/>
                <a:ea typeface="+mj-ea"/>
              </a:rPr>
              <a:t>seed</a:t>
            </a:r>
            <a:r>
              <a:rPr lang="ko-KR" altLang="en-US" sz="1200" kern="0" dirty="0">
                <a:solidFill>
                  <a:srgbClr val="000000"/>
                </a:solidFill>
                <a:latin typeface="+mj-ea"/>
                <a:ea typeface="+mj-ea"/>
              </a:rPr>
              <a:t>를 고정해야 함</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marL="171450" indent="-171450" algn="just" fontAlgn="base">
              <a:lnSpc>
                <a:spcPct val="160000"/>
              </a:lnSpc>
              <a:buFont typeface="Arial" panose="020B0604020202020204" pitchFamily="34" charset="0"/>
              <a:buChar char="•"/>
            </a:pPr>
            <a:r>
              <a:rPr lang="en-US" altLang="ko-KR" sz="1200" kern="0" dirty="0">
                <a:solidFill>
                  <a:srgbClr val="000000"/>
                </a:solidFill>
                <a:latin typeface="+mj-ea"/>
                <a:ea typeface="+mj-ea"/>
              </a:rPr>
              <a:t>Outlier</a:t>
            </a:r>
            <a:r>
              <a:rPr lang="ko-KR" altLang="en-US" sz="1200" kern="0" dirty="0">
                <a:solidFill>
                  <a:srgbClr val="000000"/>
                </a:solidFill>
                <a:latin typeface="+mj-ea"/>
                <a:ea typeface="+mj-ea"/>
              </a:rPr>
              <a:t>의 비중이 많아지면 돌려야 하는 </a:t>
            </a:r>
            <a:r>
              <a:rPr lang="en-US" altLang="ko-KR" sz="1200" kern="0" dirty="0">
                <a:solidFill>
                  <a:srgbClr val="000000"/>
                </a:solidFill>
                <a:latin typeface="+mj-ea"/>
                <a:ea typeface="+mj-ea"/>
              </a:rPr>
              <a:t>iteration </a:t>
            </a:r>
            <a:r>
              <a:rPr lang="ko-KR" altLang="en-US" sz="1200" kern="0" dirty="0">
                <a:solidFill>
                  <a:srgbClr val="000000"/>
                </a:solidFill>
                <a:latin typeface="+mj-ea"/>
                <a:ea typeface="+mj-ea"/>
              </a:rPr>
              <a:t>수가 급격하게 늘어남</a:t>
            </a:r>
          </a:p>
          <a:p>
            <a:pPr marL="171450" indent="-171450" algn="just" fontAlgn="base">
              <a:lnSpc>
                <a:spcPct val="160000"/>
              </a:lnSpc>
              <a:buFont typeface="Arial" panose="020B0604020202020204" pitchFamily="34" charset="0"/>
              <a:buChar char="•"/>
            </a:pPr>
            <a:r>
              <a:rPr lang="ko-KR" altLang="en-US" sz="1200" kern="0" dirty="0">
                <a:solidFill>
                  <a:srgbClr val="000000"/>
                </a:solidFill>
                <a:latin typeface="+mj-ea"/>
                <a:ea typeface="+mj-ea"/>
              </a:rPr>
              <a:t>실패할 경우 </a:t>
            </a:r>
            <a:r>
              <a:rPr lang="en-US" altLang="ko-KR" sz="1200" kern="0" dirty="0">
                <a:solidFill>
                  <a:srgbClr val="000000"/>
                </a:solidFill>
                <a:latin typeface="+mj-ea"/>
                <a:ea typeface="+mj-ea"/>
              </a:rPr>
              <a:t>model </a:t>
            </a:r>
            <a:r>
              <a:rPr lang="ko-KR" altLang="en-US" sz="1200" kern="0" dirty="0">
                <a:solidFill>
                  <a:srgbClr val="000000"/>
                </a:solidFill>
                <a:latin typeface="+mj-ea"/>
                <a:ea typeface="+mj-ea"/>
              </a:rPr>
              <a:t>추론에 완전히 실패함</a:t>
            </a:r>
          </a:p>
          <a:p>
            <a:pPr marL="171450" indent="-171450" algn="just" fontAlgn="base">
              <a:lnSpc>
                <a:spcPct val="160000"/>
              </a:lnSpc>
              <a:buFont typeface="Arial" panose="020B0604020202020204" pitchFamily="34" charset="0"/>
              <a:buChar char="•"/>
            </a:pPr>
            <a:r>
              <a:rPr lang="en-US" altLang="ko-KR" sz="1200" kern="0" dirty="0">
                <a:solidFill>
                  <a:srgbClr val="000000"/>
                </a:solidFill>
                <a:latin typeface="+mj-ea"/>
                <a:ea typeface="+mj-ea"/>
              </a:rPr>
              <a:t>Threshold </a:t>
            </a:r>
            <a:r>
              <a:rPr lang="ko-KR" altLang="en-US" sz="1200" kern="0" dirty="0">
                <a:solidFill>
                  <a:srgbClr val="000000"/>
                </a:solidFill>
                <a:latin typeface="+mj-ea"/>
                <a:ea typeface="+mj-ea"/>
              </a:rPr>
              <a:t>값을 유저가 직접 튜닝해야 함</a:t>
            </a:r>
          </a:p>
          <a:p>
            <a:pPr marL="171450" indent="-171450" algn="just" fontAlgn="base">
              <a:lnSpc>
                <a:spcPct val="160000"/>
              </a:lnSpc>
              <a:buFont typeface="Arial" panose="020B0604020202020204" pitchFamily="34" charset="0"/>
              <a:buChar char="•"/>
            </a:pPr>
            <a:r>
              <a:rPr lang="en-US" altLang="ko-KR" sz="1200" kern="0" dirty="0">
                <a:solidFill>
                  <a:srgbClr val="000000"/>
                </a:solidFill>
                <a:latin typeface="+mj-ea"/>
                <a:ea typeface="+mj-ea"/>
              </a:rPr>
              <a:t>Multi-model </a:t>
            </a:r>
            <a:r>
              <a:rPr lang="ko-KR" altLang="en-US" sz="1200" kern="0" dirty="0">
                <a:solidFill>
                  <a:srgbClr val="000000"/>
                </a:solidFill>
                <a:latin typeface="+mj-ea"/>
                <a:ea typeface="+mj-ea"/>
              </a:rPr>
              <a:t>추론을 할 수 없음</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p:txBody>
      </p:sp>
      <p:sp>
        <p:nvSpPr>
          <p:cNvPr id="5" name="직사각형 4">
            <a:extLst>
              <a:ext uri="{FF2B5EF4-FFF2-40B4-BE49-F238E27FC236}">
                <a16:creationId xmlns:a16="http://schemas.microsoft.com/office/drawing/2014/main" id="{FBA4866B-06D6-473E-9799-FE3C1EFA92F0}"/>
              </a:ext>
            </a:extLst>
          </p:cNvPr>
          <p:cNvSpPr/>
          <p:nvPr/>
        </p:nvSpPr>
        <p:spPr>
          <a:xfrm>
            <a:off x="467544" y="1116460"/>
            <a:ext cx="1731564" cy="390043"/>
          </a:xfrm>
          <a:prstGeom prst="rect">
            <a:avLst/>
          </a:prstGeom>
        </p:spPr>
        <p:txBody>
          <a:bodyPr wrap="none">
            <a:spAutoFit/>
          </a:bodyPr>
          <a:lstStyle/>
          <a:p>
            <a:pPr algn="just" fontAlgn="base">
              <a:lnSpc>
                <a:spcPct val="160000"/>
              </a:lnSpc>
            </a:pPr>
            <a:r>
              <a:rPr lang="en-US" altLang="ko-KR" sz="1400" kern="0" dirty="0">
                <a:solidFill>
                  <a:srgbClr val="000000"/>
                </a:solidFill>
                <a:latin typeface="+mj-ea"/>
                <a:ea typeface="+mj-ea"/>
              </a:rPr>
              <a:t>RANSAC</a:t>
            </a:r>
            <a:r>
              <a:rPr lang="ko-KR" altLang="en-US" sz="1400" kern="0" dirty="0">
                <a:solidFill>
                  <a:srgbClr val="000000"/>
                </a:solidFill>
                <a:latin typeface="+mj-ea"/>
                <a:ea typeface="+mj-ea"/>
              </a:rPr>
              <a:t>의 장</a:t>
            </a:r>
            <a:r>
              <a:rPr lang="en-US" altLang="ko-KR" sz="1400" kern="0" dirty="0">
                <a:solidFill>
                  <a:srgbClr val="000000"/>
                </a:solidFill>
                <a:latin typeface="+mj-ea"/>
                <a:ea typeface="+mj-ea"/>
              </a:rPr>
              <a:t>/</a:t>
            </a:r>
            <a:r>
              <a:rPr lang="ko-KR" altLang="en-US" sz="1400" kern="0" dirty="0">
                <a:solidFill>
                  <a:srgbClr val="000000"/>
                </a:solidFill>
                <a:latin typeface="+mj-ea"/>
                <a:ea typeface="+mj-ea"/>
              </a:rPr>
              <a:t>단점</a:t>
            </a:r>
          </a:p>
        </p:txBody>
      </p:sp>
      <p:sp>
        <p:nvSpPr>
          <p:cNvPr id="14" name="TextBox 13">
            <a:extLst>
              <a:ext uri="{FF2B5EF4-FFF2-40B4-BE49-F238E27FC236}">
                <a16:creationId xmlns:a16="http://schemas.microsoft.com/office/drawing/2014/main" id="{508A330A-AC01-49DE-B719-CF69FE8C0372}"/>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5" name="제목 1">
            <a:extLst>
              <a:ext uri="{FF2B5EF4-FFF2-40B4-BE49-F238E27FC236}">
                <a16:creationId xmlns:a16="http://schemas.microsoft.com/office/drawing/2014/main" id="{1B9241E5-B2EA-478F-80F2-2EFB0437E896}"/>
              </a:ext>
            </a:extLst>
          </p:cNvPr>
          <p:cNvSpPr txBox="1">
            <a:spLocks/>
          </p:cNvSpPr>
          <p:nvPr/>
        </p:nvSpPr>
        <p:spPr>
          <a:xfrm>
            <a:off x="2453535" y="353048"/>
            <a:ext cx="4337569" cy="324036"/>
          </a:xfrm>
          <a:prstGeom prst="rect">
            <a:avLst/>
          </a:prstGeom>
          <a:solidFill>
            <a:schemeClr val="bg1"/>
          </a:solidFill>
          <a:ln>
            <a:solidFill>
              <a:schemeClr val="bg1"/>
            </a:solid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en-US" altLang="ko-KR" sz="1500" b="1" dirty="0"/>
              <a:t>1. </a:t>
            </a:r>
            <a:r>
              <a:rPr lang="ko-KR" altLang="en-US" sz="1800" dirty="0" err="1"/>
              <a:t>최소자승법</a:t>
            </a:r>
            <a:r>
              <a:rPr lang="en-US" altLang="ko-KR" sz="1800" dirty="0"/>
              <a:t>(Least Square Method) </a:t>
            </a:r>
            <a:r>
              <a:rPr lang="ko-KR" altLang="en-US" sz="1800" dirty="0"/>
              <a:t>대안</a:t>
            </a:r>
            <a:endParaRPr lang="ko-KR" altLang="en-US" sz="1500" b="1" dirty="0">
              <a:solidFill>
                <a:srgbClr val="0070C0"/>
              </a:solidFill>
            </a:endParaRPr>
          </a:p>
        </p:txBody>
      </p:sp>
    </p:spTree>
    <p:extLst>
      <p:ext uri="{BB962C8B-B14F-4D97-AF65-F5344CB8AC3E}">
        <p14:creationId xmlns:p14="http://schemas.microsoft.com/office/powerpoint/2010/main" val="24457548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F533A62-7361-4DDD-AD24-6E7F08B62E85}"/>
              </a:ext>
            </a:extLst>
          </p:cNvPr>
          <p:cNvSpPr>
            <a:spLocks noGrp="1"/>
          </p:cNvSpPr>
          <p:nvPr>
            <p:ph type="sldNum" sz="quarter" idx="12"/>
          </p:nvPr>
        </p:nvSpPr>
        <p:spPr/>
        <p:txBody>
          <a:bodyPr/>
          <a:lstStyle/>
          <a:p>
            <a:fld id="{DE77BB65-F969-4654-BF30-45C70C1BE112}" type="slidenum">
              <a:rPr lang="ko-KR" altLang="en-US" smtClean="0"/>
              <a:pPr/>
              <a:t>86</a:t>
            </a:fld>
            <a:endParaRPr lang="ko-KR" altLang="en-US"/>
          </a:p>
        </p:txBody>
      </p:sp>
      <p:sp>
        <p:nvSpPr>
          <p:cNvPr id="13" name="제목 1">
            <a:extLst>
              <a:ext uri="{FF2B5EF4-FFF2-40B4-BE49-F238E27FC236}">
                <a16:creationId xmlns:a16="http://schemas.microsoft.com/office/drawing/2014/main" id="{A468D416-052F-46C4-AEA3-DB7D14BC65FF}"/>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EE083FC8-2CE3-4A65-88D8-64124074EEC6}"/>
              </a:ext>
            </a:extLst>
          </p:cNvPr>
          <p:cNvSpPr>
            <a:spLocks noGrp="1"/>
          </p:cNvSpPr>
          <p:nvPr>
            <p:ph type="ftr" sz="quarter" idx="11"/>
          </p:nvPr>
        </p:nvSpPr>
        <p:spPr/>
        <p:txBody>
          <a:bodyPr/>
          <a:lstStyle/>
          <a:p>
            <a:r>
              <a:rPr lang="en-US" altLang="ko-KR"/>
              <a:t>UBION PBL- FBA</a:t>
            </a:r>
            <a:endParaRPr lang="ko-KR" altLang="en-US"/>
          </a:p>
        </p:txBody>
      </p:sp>
      <p:sp>
        <p:nvSpPr>
          <p:cNvPr id="9" name="TextBox 8">
            <a:extLst>
              <a:ext uri="{FF2B5EF4-FFF2-40B4-BE49-F238E27FC236}">
                <a16:creationId xmlns:a16="http://schemas.microsoft.com/office/drawing/2014/main" id="{A8FBD14E-221F-4921-9B54-2426C13E4CC4}"/>
              </a:ext>
            </a:extLst>
          </p:cNvPr>
          <p:cNvSpPr txBox="1"/>
          <p:nvPr/>
        </p:nvSpPr>
        <p:spPr>
          <a:xfrm>
            <a:off x="4114800" y="2973897"/>
            <a:ext cx="65" cy="276999"/>
          </a:xfrm>
          <a:prstGeom prst="rect">
            <a:avLst/>
          </a:prstGeom>
          <a:noFill/>
        </p:spPr>
        <p:txBody>
          <a:bodyPr wrap="none" lIns="0" tIns="0" rIns="0" bIns="0" rtlCol="0">
            <a:spAutoFit/>
          </a:bodyPr>
          <a:lstStyle/>
          <a:p>
            <a:endParaRPr lang="ko-KR" altLang="en-US" dirty="0"/>
          </a:p>
        </p:txBody>
      </p:sp>
      <p:sp>
        <p:nvSpPr>
          <p:cNvPr id="10" name="Rectangle 2">
            <a:extLst>
              <a:ext uri="{FF2B5EF4-FFF2-40B4-BE49-F238E27FC236}">
                <a16:creationId xmlns:a16="http://schemas.microsoft.com/office/drawing/2014/main" id="{974930DC-A293-43BE-91C7-51BE466E22B9}"/>
              </a:ext>
            </a:extLst>
          </p:cNvPr>
          <p:cNvSpPr>
            <a:spLocks noChangeArrowheads="1"/>
          </p:cNvSpPr>
          <p:nvPr/>
        </p:nvSpPr>
        <p:spPr bwMode="auto">
          <a:xfrm>
            <a:off x="592541" y="179409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6" name="직사각형 5">
            <a:extLst>
              <a:ext uri="{FF2B5EF4-FFF2-40B4-BE49-F238E27FC236}">
                <a16:creationId xmlns:a16="http://schemas.microsoft.com/office/drawing/2014/main" id="{62D78EC0-C7EF-40C6-8F71-CB3FB85EB434}"/>
              </a:ext>
            </a:extLst>
          </p:cNvPr>
          <p:cNvSpPr/>
          <p:nvPr/>
        </p:nvSpPr>
        <p:spPr>
          <a:xfrm>
            <a:off x="611559" y="978763"/>
            <a:ext cx="6768752" cy="392223"/>
          </a:xfrm>
          <a:prstGeom prst="rect">
            <a:avLst/>
          </a:prstGeom>
        </p:spPr>
        <p:txBody>
          <a:bodyPr wrap="square">
            <a:spAutoFit/>
          </a:bodyPr>
          <a:lstStyle/>
          <a:p>
            <a:pPr algn="just" fontAlgn="base">
              <a:lnSpc>
                <a:spcPct val="160000"/>
              </a:lnSpc>
            </a:pPr>
            <a:r>
              <a:rPr lang="en-US" altLang="ko-KR" sz="1400" kern="0" dirty="0">
                <a:solidFill>
                  <a:srgbClr val="000000"/>
                </a:solidFill>
                <a:latin typeface="함초롬바탕" panose="02030504000101010101" pitchFamily="18" charset="-127"/>
              </a:rPr>
              <a:t>M-Estimator</a:t>
            </a:r>
            <a:r>
              <a:rPr lang="ko-KR" altLang="en-US" sz="1400" kern="0" dirty="0">
                <a:solidFill>
                  <a:srgbClr val="000000"/>
                </a:solidFill>
                <a:ea typeface="함초롬바탕" panose="02030504000101010101" pitchFamily="18" charset="-127"/>
              </a:rPr>
              <a:t>란</a:t>
            </a:r>
            <a:r>
              <a:rPr lang="en-US" altLang="ko-KR" sz="1400" kern="0" dirty="0">
                <a:solidFill>
                  <a:srgbClr val="000000"/>
                </a:solidFill>
                <a:latin typeface="함초롬바탕" panose="02030504000101010101" pitchFamily="18" charset="-127"/>
              </a:rPr>
              <a:t>?</a:t>
            </a:r>
            <a:endParaRPr lang="ko-KR" altLang="en-US" sz="1400" kern="0" dirty="0">
              <a:solidFill>
                <a:srgbClr val="000000"/>
              </a:solidFill>
            </a:endParaRPr>
          </a:p>
        </p:txBody>
      </p:sp>
      <p:sp>
        <p:nvSpPr>
          <p:cNvPr id="2" name="직사각형 1">
            <a:extLst>
              <a:ext uri="{FF2B5EF4-FFF2-40B4-BE49-F238E27FC236}">
                <a16:creationId xmlns:a16="http://schemas.microsoft.com/office/drawing/2014/main" id="{55B1DF73-E976-4497-BE67-112203F09C35}"/>
              </a:ext>
            </a:extLst>
          </p:cNvPr>
          <p:cNvSpPr/>
          <p:nvPr/>
        </p:nvSpPr>
        <p:spPr>
          <a:xfrm>
            <a:off x="683568" y="1337775"/>
            <a:ext cx="7344619" cy="307777"/>
          </a:xfrm>
          <a:prstGeom prst="rect">
            <a:avLst/>
          </a:prstGeom>
        </p:spPr>
        <p:txBody>
          <a:bodyPr wrap="square">
            <a:spAutoFit/>
          </a:bodyPr>
          <a:lstStyle/>
          <a:p>
            <a:r>
              <a:rPr lang="en-US" altLang="ko-KR" sz="1400" dirty="0"/>
              <a:t>http://users.stat.umn.edu/~sandy/courses/8053/handouts/robust.pdf</a:t>
            </a:r>
            <a:endParaRPr lang="ko-KR" altLang="en-US" sz="1400" dirty="0"/>
          </a:p>
        </p:txBody>
      </p:sp>
      <p:sp>
        <p:nvSpPr>
          <p:cNvPr id="5" name="직사각형 4">
            <a:extLst>
              <a:ext uri="{FF2B5EF4-FFF2-40B4-BE49-F238E27FC236}">
                <a16:creationId xmlns:a16="http://schemas.microsoft.com/office/drawing/2014/main" id="{5536EB39-76DC-4506-B736-153143A192C5}"/>
              </a:ext>
            </a:extLst>
          </p:cNvPr>
          <p:cNvSpPr/>
          <p:nvPr/>
        </p:nvSpPr>
        <p:spPr>
          <a:xfrm>
            <a:off x="719522" y="2962831"/>
            <a:ext cx="7272709" cy="1938992"/>
          </a:xfrm>
          <a:prstGeom prst="rect">
            <a:avLst/>
          </a:prstGeom>
        </p:spPr>
        <p:txBody>
          <a:bodyPr wrap="square">
            <a:spAutoFit/>
          </a:bodyPr>
          <a:lstStyle/>
          <a:p>
            <a:pPr fontAlgn="base"/>
            <a:r>
              <a:rPr lang="en-US" altLang="ko-KR" sz="1200" dirty="0">
                <a:solidFill>
                  <a:srgbClr val="777777"/>
                </a:solidFill>
                <a:latin typeface="PT Sans"/>
              </a:rPr>
              <a:t>The M-estimator is more efficient than Ordinary Least Squares (OLS) under certain conditions:</a:t>
            </a:r>
          </a:p>
          <a:p>
            <a:pPr fontAlgn="base">
              <a:buFont typeface="+mj-lt"/>
              <a:buAutoNum type="arabicPeriod"/>
            </a:pPr>
            <a:r>
              <a:rPr lang="en-US" altLang="ko-KR" sz="1200" dirty="0">
                <a:solidFill>
                  <a:srgbClr val="777777"/>
                </a:solidFill>
                <a:latin typeface="inherit"/>
              </a:rPr>
              <a:t>Your data contains </a:t>
            </a:r>
            <a:r>
              <a:rPr lang="en-US" altLang="ko-KR" sz="1200" i="1" dirty="0">
                <a:solidFill>
                  <a:srgbClr val="777777"/>
                </a:solidFill>
                <a:latin typeface="inherit"/>
              </a:rPr>
              <a:t>y</a:t>
            </a:r>
            <a:r>
              <a:rPr lang="en-US" altLang="ko-KR" sz="1200" dirty="0">
                <a:solidFill>
                  <a:srgbClr val="777777"/>
                </a:solidFill>
                <a:latin typeface="inherit"/>
              </a:rPr>
              <a:t> outliers,</a:t>
            </a:r>
          </a:p>
          <a:p>
            <a:pPr fontAlgn="base">
              <a:buFont typeface="+mj-lt"/>
              <a:buAutoNum type="arabicPeriod"/>
            </a:pPr>
            <a:r>
              <a:rPr lang="en-US" altLang="ko-KR" sz="1200" dirty="0">
                <a:solidFill>
                  <a:srgbClr val="777777"/>
                </a:solidFill>
                <a:latin typeface="inherit"/>
              </a:rPr>
              <a:t>The model matrix X is measured with no errors (Anderson, 2008).</a:t>
            </a:r>
          </a:p>
          <a:p>
            <a:pPr fontAlgn="base">
              <a:buFont typeface="+mj-lt"/>
              <a:buAutoNum type="arabicPeriod"/>
            </a:pPr>
            <a:endParaRPr lang="en-US" altLang="ko-KR" sz="1200" dirty="0">
              <a:solidFill>
                <a:srgbClr val="777777"/>
              </a:solidFill>
              <a:latin typeface="inherit"/>
            </a:endParaRPr>
          </a:p>
          <a:p>
            <a:pPr fontAlgn="base"/>
            <a:r>
              <a:rPr lang="en-US" altLang="ko-KR" sz="1200" dirty="0">
                <a:solidFill>
                  <a:srgbClr val="777777"/>
                </a:solidFill>
                <a:latin typeface="PT Sans"/>
              </a:rPr>
              <a:t>M-estimators are especially useful when your data has outliers or is contaminated because one outlier (or heavy tailed errors) can render the normal-distribution based OLS useless; In that case, you have two options: remove the badly-behaving outliers, or use the robust M-estimator.</a:t>
            </a:r>
          </a:p>
          <a:p>
            <a:pPr fontAlgn="base"/>
            <a:r>
              <a:rPr lang="en-US" altLang="ko-KR" sz="1200" dirty="0">
                <a:solidFill>
                  <a:srgbClr val="777777"/>
                </a:solidFill>
                <a:latin typeface="PT Sans"/>
              </a:rPr>
              <a:t>M-estimation </a:t>
            </a:r>
            <a:r>
              <a:rPr lang="en-US" altLang="ko-KR" sz="1200" i="1" dirty="0">
                <a:solidFill>
                  <a:srgbClr val="777777"/>
                </a:solidFill>
                <a:latin typeface="inherit"/>
              </a:rPr>
              <a:t>isn’t </a:t>
            </a:r>
            <a:r>
              <a:rPr lang="en-US" altLang="ko-KR" sz="1200" dirty="0">
                <a:solidFill>
                  <a:srgbClr val="777777"/>
                </a:solidFill>
                <a:latin typeface="PT Sans"/>
              </a:rPr>
              <a:t>recommended when:</a:t>
            </a:r>
          </a:p>
          <a:p>
            <a:pPr fontAlgn="base">
              <a:buFont typeface="Arial" panose="020B0604020202020204" pitchFamily="34" charset="0"/>
              <a:buChar char="•"/>
            </a:pPr>
            <a:r>
              <a:rPr lang="en-US" altLang="ko-KR" sz="1200" dirty="0">
                <a:solidFill>
                  <a:srgbClr val="777777"/>
                </a:solidFill>
                <a:latin typeface="inherit"/>
              </a:rPr>
              <a:t>Anomalous data reflects the true population, or</a:t>
            </a:r>
          </a:p>
          <a:p>
            <a:pPr fontAlgn="base">
              <a:buFont typeface="Arial" panose="020B0604020202020204" pitchFamily="34" charset="0"/>
              <a:buChar char="•"/>
            </a:pPr>
            <a:r>
              <a:rPr lang="en-US" altLang="ko-KR" sz="1200" dirty="0">
                <a:solidFill>
                  <a:srgbClr val="777777"/>
                </a:solidFill>
                <a:latin typeface="inherit"/>
              </a:rPr>
              <a:t>The population is made up of distinct mixture of distributions (Little, 2013).</a:t>
            </a:r>
            <a:endParaRPr lang="en-US" altLang="ko-KR" sz="1200" b="0" i="0" dirty="0">
              <a:solidFill>
                <a:srgbClr val="777777"/>
              </a:solidFill>
              <a:effectLst/>
              <a:latin typeface="inherit"/>
            </a:endParaRPr>
          </a:p>
        </p:txBody>
      </p:sp>
      <p:sp>
        <p:nvSpPr>
          <p:cNvPr id="7" name="직사각형 6">
            <a:extLst>
              <a:ext uri="{FF2B5EF4-FFF2-40B4-BE49-F238E27FC236}">
                <a16:creationId xmlns:a16="http://schemas.microsoft.com/office/drawing/2014/main" id="{8041B0C1-3B5D-4F6C-A2C2-B1805EF7C488}"/>
              </a:ext>
            </a:extLst>
          </p:cNvPr>
          <p:cNvSpPr/>
          <p:nvPr/>
        </p:nvSpPr>
        <p:spPr>
          <a:xfrm>
            <a:off x="954218" y="5048465"/>
            <a:ext cx="7632750" cy="461665"/>
          </a:xfrm>
          <a:prstGeom prst="rect">
            <a:avLst/>
          </a:prstGeom>
        </p:spPr>
        <p:txBody>
          <a:bodyPr wrap="square">
            <a:spAutoFit/>
          </a:bodyPr>
          <a:lstStyle/>
          <a:p>
            <a:r>
              <a:rPr lang="en-US" altLang="ko-KR" sz="1200" dirty="0">
                <a:solidFill>
                  <a:srgbClr val="777777"/>
                </a:solidFill>
                <a:latin typeface="PT Sans"/>
              </a:rPr>
              <a:t>M estimation attempts to reduce the influence of outliers by replacing the squared </a:t>
            </a:r>
            <a:r>
              <a:rPr lang="en-US" altLang="ko-KR" sz="1200" dirty="0">
                <a:solidFill>
                  <a:srgbClr val="05A9C5"/>
                </a:solidFill>
                <a:latin typeface="PT Sans"/>
                <a:hlinkClick r:id="rId2"/>
              </a:rPr>
              <a:t>residuals </a:t>
            </a:r>
            <a:r>
              <a:rPr lang="en-US" altLang="ko-KR" sz="1200" dirty="0">
                <a:solidFill>
                  <a:srgbClr val="777777"/>
                </a:solidFill>
                <a:latin typeface="PT Sans"/>
              </a:rPr>
              <a:t>in OLS by another function of the residuals:</a:t>
            </a:r>
            <a:endParaRPr lang="ko-KR" altLang="en-US" sz="1200" dirty="0"/>
          </a:p>
        </p:txBody>
      </p:sp>
      <p:sp>
        <p:nvSpPr>
          <p:cNvPr id="8" name="직사각형 7">
            <a:extLst>
              <a:ext uri="{FF2B5EF4-FFF2-40B4-BE49-F238E27FC236}">
                <a16:creationId xmlns:a16="http://schemas.microsoft.com/office/drawing/2014/main" id="{2C5CE510-506F-4920-8AB9-CA3B3FD63E2C}"/>
              </a:ext>
            </a:extLst>
          </p:cNvPr>
          <p:cNvSpPr/>
          <p:nvPr/>
        </p:nvSpPr>
        <p:spPr>
          <a:xfrm>
            <a:off x="989423" y="5724705"/>
            <a:ext cx="3584636" cy="307777"/>
          </a:xfrm>
          <a:prstGeom prst="rect">
            <a:avLst/>
          </a:prstGeom>
        </p:spPr>
        <p:txBody>
          <a:bodyPr wrap="none">
            <a:spAutoFit/>
          </a:bodyPr>
          <a:lstStyle/>
          <a:p>
            <a:r>
              <a:rPr lang="en-US" altLang="ko-KR" sz="1400" dirty="0">
                <a:solidFill>
                  <a:srgbClr val="777777"/>
                </a:solidFill>
                <a:latin typeface="PT Sans"/>
              </a:rPr>
              <a:t>https://ijpam.eu/contents/2014-91-3/7/7.pdf</a:t>
            </a:r>
            <a:endParaRPr lang="ko-KR" altLang="en-US" sz="1400" dirty="0"/>
          </a:p>
        </p:txBody>
      </p:sp>
      <p:pic>
        <p:nvPicPr>
          <p:cNvPr id="12" name="그림 11">
            <a:extLst>
              <a:ext uri="{FF2B5EF4-FFF2-40B4-BE49-F238E27FC236}">
                <a16:creationId xmlns:a16="http://schemas.microsoft.com/office/drawing/2014/main" id="{8CBF93B0-3C1C-4650-AF49-30F8CC633EAA}"/>
              </a:ext>
            </a:extLst>
          </p:cNvPr>
          <p:cNvPicPr>
            <a:picLocks noChangeAspect="1"/>
          </p:cNvPicPr>
          <p:nvPr/>
        </p:nvPicPr>
        <p:blipFill>
          <a:blip r:embed="rId3"/>
          <a:stretch>
            <a:fillRect/>
          </a:stretch>
        </p:blipFill>
        <p:spPr>
          <a:xfrm>
            <a:off x="5149196" y="5617455"/>
            <a:ext cx="2605355" cy="616349"/>
          </a:xfrm>
          <a:prstGeom prst="rect">
            <a:avLst/>
          </a:prstGeom>
          <a:ln>
            <a:solidFill>
              <a:schemeClr val="accent1"/>
            </a:solidFill>
          </a:ln>
        </p:spPr>
      </p:pic>
      <p:sp>
        <p:nvSpPr>
          <p:cNvPr id="15" name="직사각형 14">
            <a:extLst>
              <a:ext uri="{FF2B5EF4-FFF2-40B4-BE49-F238E27FC236}">
                <a16:creationId xmlns:a16="http://schemas.microsoft.com/office/drawing/2014/main" id="{2AB4F3D7-6A36-4228-9303-564ACD1957A4}"/>
              </a:ext>
            </a:extLst>
          </p:cNvPr>
          <p:cNvSpPr/>
          <p:nvPr/>
        </p:nvSpPr>
        <p:spPr>
          <a:xfrm>
            <a:off x="649668" y="1704027"/>
            <a:ext cx="8241849" cy="1200329"/>
          </a:xfrm>
          <a:prstGeom prst="rect">
            <a:avLst/>
          </a:prstGeom>
        </p:spPr>
        <p:txBody>
          <a:bodyPr wrap="square">
            <a:spAutoFit/>
          </a:bodyPr>
          <a:lstStyle/>
          <a:p>
            <a:pPr marL="742950" lvl="1" indent="-285750" algn="just">
              <a:buFont typeface="Arial" panose="020B0604020202020204" pitchFamily="34" charset="0"/>
              <a:buChar char="•"/>
            </a:pPr>
            <a:r>
              <a:rPr lang="en-US" altLang="ko-KR" sz="1200" dirty="0">
                <a:solidFill>
                  <a:srgbClr val="555555"/>
                </a:solidFill>
                <a:latin typeface="Lato"/>
              </a:rPr>
              <a:t>Least-</a:t>
            </a:r>
            <a:r>
              <a:rPr lang="en-US" altLang="ko-KR" sz="1200" dirty="0" err="1">
                <a:solidFill>
                  <a:srgbClr val="555555"/>
                </a:solidFill>
                <a:latin typeface="Lato"/>
              </a:rPr>
              <a:t>sqaures</a:t>
            </a:r>
            <a:r>
              <a:rPr lang="ko-KR" altLang="en-US" sz="1200" dirty="0">
                <a:solidFill>
                  <a:srgbClr val="555555"/>
                </a:solidFill>
                <a:latin typeface="Lato"/>
              </a:rPr>
              <a:t>는 모든 데이터 포인트가 </a:t>
            </a:r>
            <a:r>
              <a:rPr lang="en-US" altLang="ko-KR" sz="1200" dirty="0" err="1">
                <a:solidFill>
                  <a:srgbClr val="555555"/>
                </a:solidFill>
                <a:latin typeface="Lato"/>
              </a:rPr>
              <a:t>unbias</a:t>
            </a:r>
            <a:r>
              <a:rPr lang="ko-KR" altLang="en-US" sz="1200" dirty="0">
                <a:solidFill>
                  <a:srgbClr val="555555"/>
                </a:solidFill>
                <a:latin typeface="Lato"/>
              </a:rPr>
              <a:t>한 노이즈를 가진다는 것을 전제로 삼는다</a:t>
            </a:r>
            <a:r>
              <a:rPr lang="en-US" altLang="ko-KR" sz="1200" dirty="0">
                <a:solidFill>
                  <a:srgbClr val="555555"/>
                </a:solidFill>
                <a:latin typeface="Lato"/>
              </a:rPr>
              <a:t>.</a:t>
            </a:r>
          </a:p>
          <a:p>
            <a:pPr marL="742950" lvl="1" indent="-285750" algn="just">
              <a:buFont typeface="Arial" panose="020B0604020202020204" pitchFamily="34" charset="0"/>
              <a:buChar char="•"/>
            </a:pPr>
            <a:r>
              <a:rPr lang="ko-KR" altLang="en-US" sz="1200" dirty="0">
                <a:solidFill>
                  <a:srgbClr val="555555"/>
                </a:solidFill>
                <a:latin typeface="Lato"/>
              </a:rPr>
              <a:t>하지만 </a:t>
            </a:r>
            <a:r>
              <a:rPr lang="en-US" altLang="ko-KR" sz="1200" dirty="0">
                <a:solidFill>
                  <a:srgbClr val="555555"/>
                </a:solidFill>
                <a:latin typeface="Lato"/>
              </a:rPr>
              <a:t>bias</a:t>
            </a:r>
            <a:r>
              <a:rPr lang="ko-KR" altLang="en-US" sz="1200" dirty="0">
                <a:solidFill>
                  <a:srgbClr val="555555"/>
                </a:solidFill>
                <a:latin typeface="Lato"/>
              </a:rPr>
              <a:t>가 포함된 데이터 포인트가 계산에 포함되면 </a:t>
            </a:r>
            <a:r>
              <a:rPr lang="en-US" altLang="ko-KR" sz="1200" dirty="0">
                <a:solidFill>
                  <a:srgbClr val="555555"/>
                </a:solidFill>
                <a:latin typeface="Lato"/>
              </a:rPr>
              <a:t>least-squares </a:t>
            </a:r>
            <a:r>
              <a:rPr lang="ko-KR" altLang="en-US" sz="1200" dirty="0">
                <a:solidFill>
                  <a:srgbClr val="555555"/>
                </a:solidFill>
                <a:latin typeface="Lato"/>
              </a:rPr>
              <a:t>과정이 무너지게 된다</a:t>
            </a:r>
            <a:r>
              <a:rPr lang="en-US" altLang="ko-KR" sz="1200" dirty="0">
                <a:solidFill>
                  <a:srgbClr val="555555"/>
                </a:solidFill>
                <a:latin typeface="Lato"/>
              </a:rPr>
              <a:t>.</a:t>
            </a:r>
          </a:p>
          <a:p>
            <a:pPr algn="just">
              <a:buFont typeface="Arial" panose="020B0604020202020204" pitchFamily="34" charset="0"/>
              <a:buChar char="•"/>
            </a:pPr>
            <a:r>
              <a:rPr lang="ko-KR" altLang="en-US" sz="1200" dirty="0">
                <a:solidFill>
                  <a:srgbClr val="555555"/>
                </a:solidFill>
                <a:latin typeface="Lato"/>
              </a:rPr>
              <a:t>이러한 </a:t>
            </a:r>
            <a:r>
              <a:rPr lang="en-US" altLang="ko-KR" sz="1200" dirty="0">
                <a:solidFill>
                  <a:srgbClr val="555555"/>
                </a:solidFill>
                <a:latin typeface="Lato"/>
              </a:rPr>
              <a:t>bias</a:t>
            </a:r>
            <a:r>
              <a:rPr lang="ko-KR" altLang="en-US" sz="1200" dirty="0">
                <a:solidFill>
                  <a:srgbClr val="555555"/>
                </a:solidFill>
                <a:latin typeface="Lato"/>
              </a:rPr>
              <a:t>를 가진 데이터 포인트를 찾아내고 계산에서 제외하는 기술들을 </a:t>
            </a:r>
            <a:r>
              <a:rPr lang="en-US" altLang="ko-KR" sz="1200" dirty="0">
                <a:solidFill>
                  <a:srgbClr val="555555"/>
                </a:solidFill>
                <a:latin typeface="Lato"/>
              </a:rPr>
              <a:t>robust estimation</a:t>
            </a:r>
            <a:r>
              <a:rPr lang="ko-KR" altLang="en-US" sz="1200" dirty="0">
                <a:solidFill>
                  <a:srgbClr val="555555"/>
                </a:solidFill>
                <a:latin typeface="Lato"/>
              </a:rPr>
              <a:t>이라고 한다</a:t>
            </a:r>
            <a:r>
              <a:rPr lang="en-US" altLang="ko-KR" sz="1200" dirty="0">
                <a:solidFill>
                  <a:srgbClr val="555555"/>
                </a:solidFill>
                <a:latin typeface="Lato"/>
              </a:rPr>
              <a:t>.</a:t>
            </a:r>
          </a:p>
          <a:p>
            <a:pPr marL="742950" lvl="1" indent="-285750" algn="just">
              <a:buFont typeface="Arial" panose="020B0604020202020204" pitchFamily="34" charset="0"/>
              <a:buChar char="•"/>
            </a:pPr>
            <a:r>
              <a:rPr lang="ko-KR" altLang="en-US" sz="1200" dirty="0">
                <a:solidFill>
                  <a:srgbClr val="555555"/>
                </a:solidFill>
                <a:latin typeface="Lato"/>
              </a:rPr>
              <a:t>이 중</a:t>
            </a:r>
            <a:r>
              <a:rPr lang="en-US" altLang="ko-KR" sz="1200" dirty="0">
                <a:solidFill>
                  <a:srgbClr val="555555"/>
                </a:solidFill>
                <a:latin typeface="Lato"/>
              </a:rPr>
              <a:t>, kernel </a:t>
            </a:r>
            <a:r>
              <a:rPr lang="ko-KR" altLang="en-US" sz="1200" dirty="0">
                <a:solidFill>
                  <a:srgbClr val="555555"/>
                </a:solidFill>
                <a:latin typeface="Lato"/>
              </a:rPr>
              <a:t>기법을 사용하여 데이터 포인트들의 </a:t>
            </a:r>
            <a:r>
              <a:rPr lang="en-US" altLang="ko-KR" sz="1200" dirty="0">
                <a:solidFill>
                  <a:srgbClr val="555555"/>
                </a:solidFill>
                <a:latin typeface="Lato"/>
              </a:rPr>
              <a:t>residual </a:t>
            </a:r>
            <a:r>
              <a:rPr lang="ko-KR" altLang="en-US" sz="1200" dirty="0">
                <a:solidFill>
                  <a:srgbClr val="555555"/>
                </a:solidFill>
                <a:latin typeface="Lato"/>
              </a:rPr>
              <a:t>값에 </a:t>
            </a:r>
            <a:r>
              <a:rPr lang="en-US" altLang="ko-KR" sz="1200" dirty="0">
                <a:solidFill>
                  <a:srgbClr val="555555"/>
                </a:solidFill>
                <a:latin typeface="Lato"/>
              </a:rPr>
              <a:t>weight</a:t>
            </a:r>
            <a:r>
              <a:rPr lang="ko-KR" altLang="en-US" sz="1200" dirty="0">
                <a:solidFill>
                  <a:srgbClr val="555555"/>
                </a:solidFill>
                <a:latin typeface="Lato"/>
              </a:rPr>
              <a:t>를 걸어 </a:t>
            </a:r>
            <a:r>
              <a:rPr lang="en-US" altLang="ko-KR" sz="1200" dirty="0" err="1">
                <a:solidFill>
                  <a:srgbClr val="555555"/>
                </a:solidFill>
                <a:latin typeface="Lato"/>
              </a:rPr>
              <a:t>optimisation</a:t>
            </a:r>
            <a:r>
              <a:rPr lang="ko-KR" altLang="en-US" sz="1200" dirty="0">
                <a:solidFill>
                  <a:srgbClr val="555555"/>
                </a:solidFill>
                <a:latin typeface="Lato"/>
              </a:rPr>
              <a:t>을 수행할 수 있게 해주는 기술이 </a:t>
            </a:r>
            <a:r>
              <a:rPr lang="en-US" altLang="ko-KR" sz="1200" dirty="0">
                <a:solidFill>
                  <a:srgbClr val="555555"/>
                </a:solidFill>
                <a:latin typeface="Lato"/>
              </a:rPr>
              <a:t>M-estimator</a:t>
            </a:r>
            <a:r>
              <a:rPr lang="ko-KR" altLang="en-US" sz="1200" dirty="0">
                <a:solidFill>
                  <a:srgbClr val="555555"/>
                </a:solidFill>
                <a:latin typeface="Lato"/>
              </a:rPr>
              <a:t>이다</a:t>
            </a:r>
            <a:r>
              <a:rPr lang="en-US" altLang="ko-KR" sz="1200" dirty="0">
                <a:solidFill>
                  <a:srgbClr val="555555"/>
                </a:solidFill>
                <a:latin typeface="Lato"/>
              </a:rPr>
              <a:t>.</a:t>
            </a:r>
          </a:p>
          <a:p>
            <a:pPr marL="742950" lvl="1" indent="-285750" algn="just">
              <a:buFont typeface="Arial" panose="020B0604020202020204" pitchFamily="34" charset="0"/>
              <a:buChar char="•"/>
            </a:pPr>
            <a:r>
              <a:rPr lang="en-US" altLang="ko-KR" sz="1200" dirty="0"/>
              <a:t>M-estimator</a:t>
            </a:r>
            <a:r>
              <a:rPr lang="ko-KR" altLang="en-US" sz="1200" dirty="0"/>
              <a:t>는 사전에 정해 둔 커널의 모양을 따라</a:t>
            </a:r>
            <a:r>
              <a:rPr lang="en-US" altLang="ko-KR" sz="1200" dirty="0"/>
              <a:t>, residual  </a:t>
            </a:r>
            <a:r>
              <a:rPr lang="ko-KR" altLang="en-US" sz="1200" dirty="0"/>
              <a:t>값에 따른 </a:t>
            </a:r>
            <a:r>
              <a:rPr lang="en-US" altLang="ko-KR" sz="1200" dirty="0"/>
              <a:t>weight</a:t>
            </a:r>
            <a:r>
              <a:rPr lang="ko-KR" altLang="en-US" sz="1200" dirty="0"/>
              <a:t>를 새로 지정한다</a:t>
            </a:r>
            <a:endParaRPr lang="en-US" altLang="ko-KR" sz="1200" b="0" i="0" dirty="0">
              <a:solidFill>
                <a:srgbClr val="555555"/>
              </a:solidFill>
              <a:effectLst/>
              <a:latin typeface="Lato"/>
            </a:endParaRPr>
          </a:p>
        </p:txBody>
      </p:sp>
      <p:sp>
        <p:nvSpPr>
          <p:cNvPr id="16" name="TextBox 15">
            <a:extLst>
              <a:ext uri="{FF2B5EF4-FFF2-40B4-BE49-F238E27FC236}">
                <a16:creationId xmlns:a16="http://schemas.microsoft.com/office/drawing/2014/main" id="{303DDCC8-0EAE-413A-9FCA-230539615DA2}"/>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8" name="제목 1">
            <a:extLst>
              <a:ext uri="{FF2B5EF4-FFF2-40B4-BE49-F238E27FC236}">
                <a16:creationId xmlns:a16="http://schemas.microsoft.com/office/drawing/2014/main" id="{89616A20-5A13-4A65-9590-B335ACC15851}"/>
              </a:ext>
            </a:extLst>
          </p:cNvPr>
          <p:cNvSpPr txBox="1">
            <a:spLocks/>
          </p:cNvSpPr>
          <p:nvPr/>
        </p:nvSpPr>
        <p:spPr>
          <a:xfrm>
            <a:off x="2453535" y="353048"/>
            <a:ext cx="4337569" cy="324036"/>
          </a:xfrm>
          <a:prstGeom prst="rect">
            <a:avLst/>
          </a:prstGeom>
          <a:solidFill>
            <a:schemeClr val="bg1"/>
          </a:solidFill>
          <a:ln>
            <a:solidFill>
              <a:schemeClr val="bg1"/>
            </a:solidFill>
          </a:ln>
        </p:spPr>
        <p:txBody>
          <a:bodyPr vert="horz" lIns="68580" tIns="34290" rIns="68580" bIns="34290" rtlCol="0" anchor="ctr">
            <a:noAutofit/>
          </a:bodyPr>
          <a:lstStyle>
            <a:lvl1pPr algn="ctr" defTabSz="914400" rtl="0" eaLnBrk="1" latinLnBrk="1" hangingPunct="1">
              <a:spcBef>
                <a:spcPct val="0"/>
              </a:spcBef>
              <a:buNone/>
              <a:defRPr sz="2400" kern="1200">
                <a:solidFill>
                  <a:schemeClr val="tx1"/>
                </a:solidFill>
                <a:latin typeface="+mj-lt"/>
                <a:ea typeface="+mj-ea"/>
                <a:cs typeface="+mj-cs"/>
              </a:defRPr>
            </a:lvl1pPr>
          </a:lstStyle>
          <a:p>
            <a:r>
              <a:rPr lang="en-US" altLang="ko-KR" sz="1500" b="1" dirty="0"/>
              <a:t>1. </a:t>
            </a:r>
            <a:r>
              <a:rPr lang="ko-KR" altLang="en-US" sz="1800" dirty="0" err="1"/>
              <a:t>최소자승법</a:t>
            </a:r>
            <a:r>
              <a:rPr lang="en-US" altLang="ko-KR" sz="1800" dirty="0"/>
              <a:t>(Least Square Method) </a:t>
            </a:r>
            <a:r>
              <a:rPr lang="ko-KR" altLang="en-US" sz="1800" dirty="0"/>
              <a:t>대안</a:t>
            </a:r>
            <a:endParaRPr lang="ko-KR" altLang="en-US" sz="1500" b="1" dirty="0">
              <a:solidFill>
                <a:srgbClr val="0070C0"/>
              </a:solidFill>
            </a:endParaRPr>
          </a:p>
        </p:txBody>
      </p:sp>
    </p:spTree>
    <p:extLst>
      <p:ext uri="{BB962C8B-B14F-4D97-AF65-F5344CB8AC3E}">
        <p14:creationId xmlns:p14="http://schemas.microsoft.com/office/powerpoint/2010/main" val="3828222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86B00639-AEFA-4C55-BB81-7EE935B06449}"/>
              </a:ext>
            </a:extLst>
          </p:cNvPr>
          <p:cNvSpPr/>
          <p:nvPr/>
        </p:nvSpPr>
        <p:spPr>
          <a:xfrm>
            <a:off x="274275" y="1005738"/>
            <a:ext cx="3794039" cy="307777"/>
          </a:xfrm>
          <a:prstGeom prst="rect">
            <a:avLst/>
          </a:prstGeom>
          <a:solidFill>
            <a:schemeClr val="accent1">
              <a:lumMod val="20000"/>
              <a:lumOff val="80000"/>
            </a:schemeClr>
          </a:solidFill>
          <a:ln>
            <a:solidFill>
              <a:schemeClr val="accent1">
                <a:lumMod val="50000"/>
              </a:schemeClr>
            </a:solidFill>
          </a:ln>
        </p:spPr>
        <p:txBody>
          <a:bodyPr wrap="square">
            <a:spAutoFit/>
          </a:bodyPr>
          <a:lstStyle/>
          <a:p>
            <a:r>
              <a:rPr lang="en-US" altLang="ko-KR" sz="1400" dirty="0">
                <a:latin typeface="+mj-ea"/>
                <a:ea typeface="+mj-ea"/>
              </a:rPr>
              <a:t>**</a:t>
            </a:r>
            <a:r>
              <a:rPr lang="en-US" altLang="ko-KR" sz="1400" dirty="0" err="1">
                <a:latin typeface="+mj-ea"/>
                <a:ea typeface="+mj-ea"/>
              </a:rPr>
              <a:t>i.i.d</a:t>
            </a:r>
            <a:r>
              <a:rPr lang="en-US" altLang="ko-KR" sz="1400" dirty="0">
                <a:latin typeface="+mj-ea"/>
                <a:ea typeface="+mj-ea"/>
              </a:rPr>
              <a:t> (independent identically distributed)</a:t>
            </a:r>
            <a:endParaRPr lang="ko-KR" altLang="en-US" sz="1400" dirty="0">
              <a:latin typeface="+mj-ea"/>
              <a:ea typeface="+mj-ea"/>
            </a:endParaRPr>
          </a:p>
        </p:txBody>
      </p:sp>
      <p:sp>
        <p:nvSpPr>
          <p:cNvPr id="3" name="직사각형 2">
            <a:extLst>
              <a:ext uri="{FF2B5EF4-FFF2-40B4-BE49-F238E27FC236}">
                <a16:creationId xmlns:a16="http://schemas.microsoft.com/office/drawing/2014/main" id="{499151A9-1427-4E96-8723-AC274EC0A263}"/>
              </a:ext>
            </a:extLst>
          </p:cNvPr>
          <p:cNvSpPr/>
          <p:nvPr/>
        </p:nvSpPr>
        <p:spPr>
          <a:xfrm>
            <a:off x="284140" y="1432101"/>
            <a:ext cx="8176291" cy="1330364"/>
          </a:xfrm>
          <a:prstGeom prst="rect">
            <a:avLst/>
          </a:prstGeom>
          <a:ln>
            <a:solidFill>
              <a:schemeClr val="accent1"/>
            </a:solidFill>
          </a:ln>
        </p:spPr>
        <p:txBody>
          <a:bodyPr wrap="square">
            <a:spAutoFit/>
          </a:bodyPr>
          <a:lstStyle/>
          <a:p>
            <a:pPr>
              <a:lnSpc>
                <a:spcPct val="150000"/>
              </a:lnSpc>
            </a:pPr>
            <a:r>
              <a:rPr lang="en-US" altLang="ko-KR" sz="1100" dirty="0" err="1">
                <a:latin typeface="+mj-ea"/>
                <a:ea typeface="+mj-ea"/>
              </a:rPr>
              <a:t>i.i.d</a:t>
            </a:r>
            <a:r>
              <a:rPr lang="en-US" altLang="ko-KR" sz="1100" dirty="0">
                <a:latin typeface="+mj-ea"/>
                <a:ea typeface="+mj-ea"/>
              </a:rPr>
              <a:t> : </a:t>
            </a:r>
            <a:r>
              <a:rPr lang="ko-KR" altLang="en-US" sz="1100" dirty="0">
                <a:latin typeface="+mj-ea"/>
                <a:ea typeface="+mj-ea"/>
              </a:rPr>
              <a:t>변수들 간 서로 독립적</a:t>
            </a:r>
            <a:r>
              <a:rPr lang="en-US" altLang="ko-KR" sz="1100" dirty="0">
                <a:latin typeface="+mj-ea"/>
                <a:ea typeface="+mj-ea"/>
              </a:rPr>
              <a:t>, </a:t>
            </a:r>
            <a:r>
              <a:rPr lang="ko-KR" altLang="en-US" sz="1100" dirty="0">
                <a:latin typeface="+mj-ea"/>
                <a:ea typeface="+mj-ea"/>
              </a:rPr>
              <a:t>동일한 확률분포</a:t>
            </a:r>
            <a:endParaRPr lang="en-US" altLang="ko-KR" sz="1100" dirty="0">
              <a:latin typeface="+mj-ea"/>
              <a:ea typeface="+mj-ea"/>
            </a:endParaRPr>
          </a:p>
          <a:p>
            <a:pPr marL="285750" indent="-285750">
              <a:lnSpc>
                <a:spcPct val="150000"/>
              </a:lnSpc>
              <a:buFont typeface="Wingdings" panose="05000000000000000000" pitchFamily="2" charset="2"/>
              <a:buChar char="à"/>
            </a:pPr>
            <a:r>
              <a:rPr lang="ko-KR" altLang="en-US" sz="1100" dirty="0">
                <a:latin typeface="+mj-ea"/>
                <a:ea typeface="+mj-ea"/>
              </a:rPr>
              <a:t>각각의 </a:t>
            </a:r>
            <a:r>
              <a:rPr lang="en-US" altLang="ko-KR" sz="1100" dirty="0">
                <a:latin typeface="+mj-ea"/>
                <a:ea typeface="+mj-ea"/>
              </a:rPr>
              <a:t>random variable</a:t>
            </a:r>
            <a:r>
              <a:rPr lang="ko-KR" altLang="en-US" sz="1100" dirty="0">
                <a:latin typeface="+mj-ea"/>
                <a:ea typeface="+mj-ea"/>
              </a:rPr>
              <a:t>들이 독립 </a:t>
            </a:r>
            <a:r>
              <a:rPr lang="en-US" altLang="ko-KR" sz="1100" dirty="0">
                <a:latin typeface="+mj-ea"/>
                <a:ea typeface="+mj-ea"/>
              </a:rPr>
              <a:t>+ </a:t>
            </a:r>
            <a:r>
              <a:rPr lang="ko-KR" altLang="en-US" sz="1100" dirty="0">
                <a:latin typeface="+mj-ea"/>
                <a:ea typeface="+mj-ea"/>
              </a:rPr>
              <a:t>동일한 확률분포를 가지는 분포</a:t>
            </a:r>
            <a:br>
              <a:rPr lang="ko-KR" altLang="en-US" sz="1100" dirty="0">
                <a:latin typeface="+mj-ea"/>
                <a:ea typeface="+mj-ea"/>
              </a:rPr>
            </a:br>
            <a:r>
              <a:rPr lang="en-US" altLang="ko-KR" sz="1100" dirty="0">
                <a:latin typeface="+mj-ea"/>
                <a:ea typeface="+mj-ea"/>
              </a:rPr>
              <a:t>(</a:t>
            </a:r>
            <a:r>
              <a:rPr lang="ko-KR" altLang="en-US" sz="1100" dirty="0">
                <a:latin typeface="+mj-ea"/>
                <a:ea typeface="+mj-ea"/>
              </a:rPr>
              <a:t>사례 </a:t>
            </a:r>
            <a:r>
              <a:rPr lang="en-US" altLang="ko-KR" sz="1100" dirty="0">
                <a:latin typeface="+mj-ea"/>
                <a:ea typeface="+mj-ea"/>
              </a:rPr>
              <a:t>) </a:t>
            </a:r>
            <a:r>
              <a:rPr lang="ko-KR" altLang="en-US" sz="1100" dirty="0">
                <a:latin typeface="+mj-ea"/>
                <a:ea typeface="+mj-ea"/>
              </a:rPr>
              <a:t>주사위 던지기 </a:t>
            </a:r>
            <a:endParaRPr lang="en-US" altLang="ko-KR" sz="1100" dirty="0">
              <a:latin typeface="+mj-ea"/>
              <a:ea typeface="+mj-ea"/>
            </a:endParaRPr>
          </a:p>
          <a:p>
            <a:pPr>
              <a:lnSpc>
                <a:spcPct val="150000"/>
              </a:lnSpc>
            </a:pPr>
            <a:r>
              <a:rPr lang="ko-KR" altLang="en-US" sz="1100" dirty="0">
                <a:latin typeface="+mj-ea"/>
                <a:ea typeface="+mj-ea"/>
              </a:rPr>
              <a:t>던지기를 </a:t>
            </a:r>
            <a:r>
              <a:rPr lang="en-US" altLang="ko-KR" sz="1100" dirty="0">
                <a:latin typeface="+mj-ea"/>
                <a:ea typeface="+mj-ea"/>
              </a:rPr>
              <a:t>N</a:t>
            </a:r>
            <a:r>
              <a:rPr lang="ko-KR" altLang="en-US" sz="1100" dirty="0">
                <a:latin typeface="+mj-ea"/>
                <a:ea typeface="+mj-ea"/>
              </a:rPr>
              <a:t>번 했을 때 각각 던졌을 때의 </a:t>
            </a:r>
            <a:r>
              <a:rPr lang="en-US" altLang="ko-KR" sz="1100" dirty="0">
                <a:latin typeface="+mj-ea"/>
                <a:ea typeface="+mj-ea"/>
              </a:rPr>
              <a:t>random variable</a:t>
            </a:r>
            <a:r>
              <a:rPr lang="ko-KR" altLang="en-US" sz="1100" dirty="0">
                <a:latin typeface="+mj-ea"/>
                <a:ea typeface="+mj-ea"/>
              </a:rPr>
              <a:t>은 서로 독립적이며</a:t>
            </a:r>
            <a:r>
              <a:rPr lang="en-US" altLang="ko-KR" sz="1100" dirty="0">
                <a:latin typeface="+mj-ea"/>
                <a:ea typeface="+mj-ea"/>
              </a:rPr>
              <a:t>, </a:t>
            </a:r>
          </a:p>
          <a:p>
            <a:pPr>
              <a:lnSpc>
                <a:spcPct val="150000"/>
              </a:lnSpc>
            </a:pPr>
            <a:r>
              <a:rPr lang="ko-KR" altLang="en-US" sz="1100" dirty="0">
                <a:latin typeface="+mj-ea"/>
                <a:ea typeface="+mj-ea"/>
              </a:rPr>
              <a:t>주사위 숫자도 </a:t>
            </a:r>
            <a:r>
              <a:rPr lang="en-US" altLang="ko-KR" sz="1100" dirty="0">
                <a:latin typeface="+mj-ea"/>
                <a:ea typeface="+mj-ea"/>
              </a:rPr>
              <a:t>1/2/3/4/5/6</a:t>
            </a:r>
            <a:r>
              <a:rPr lang="ko-KR" altLang="en-US" sz="1100" dirty="0">
                <a:latin typeface="+mj-ea"/>
                <a:ea typeface="+mj-ea"/>
              </a:rPr>
              <a:t>이 나올 확률이 각각 </a:t>
            </a:r>
            <a:r>
              <a:rPr lang="en-US" altLang="ko-KR" sz="1100" dirty="0">
                <a:latin typeface="+mj-ea"/>
                <a:ea typeface="+mj-ea"/>
              </a:rPr>
              <a:t>1/6</a:t>
            </a:r>
            <a:r>
              <a:rPr lang="ko-KR" altLang="en-US" sz="1100" dirty="0">
                <a:latin typeface="+mj-ea"/>
                <a:ea typeface="+mj-ea"/>
              </a:rPr>
              <a:t>으로 동일 </a:t>
            </a:r>
            <a:r>
              <a:rPr lang="en-US" altLang="ko-KR" sz="1100" dirty="0">
                <a:latin typeface="+mj-ea"/>
                <a:ea typeface="+mj-ea"/>
                <a:sym typeface="Wingdings" panose="05000000000000000000" pitchFamily="2" charset="2"/>
              </a:rPr>
              <a:t> </a:t>
            </a:r>
            <a:r>
              <a:rPr lang="en-US" altLang="ko-KR" sz="1100" dirty="0">
                <a:latin typeface="+mj-ea"/>
                <a:ea typeface="+mj-ea"/>
              </a:rPr>
              <a:t>N</a:t>
            </a:r>
            <a:r>
              <a:rPr lang="ko-KR" altLang="en-US" sz="1100" dirty="0">
                <a:latin typeface="+mj-ea"/>
                <a:ea typeface="+mj-ea"/>
              </a:rPr>
              <a:t>개의 </a:t>
            </a:r>
            <a:r>
              <a:rPr lang="ko-KR" altLang="en-US" sz="1100" dirty="0">
                <a:highlight>
                  <a:srgbClr val="FFFF00"/>
                </a:highlight>
                <a:latin typeface="+mj-ea"/>
                <a:ea typeface="+mj-ea"/>
              </a:rPr>
              <a:t>각 </a:t>
            </a:r>
            <a:r>
              <a:rPr lang="en-US" altLang="ko-KR" sz="1100" dirty="0">
                <a:highlight>
                  <a:srgbClr val="FFFF00"/>
                </a:highlight>
                <a:latin typeface="+mj-ea"/>
                <a:ea typeface="+mj-ea"/>
              </a:rPr>
              <a:t>variable</a:t>
            </a:r>
            <a:r>
              <a:rPr lang="ko-KR" altLang="en-US" sz="1100" dirty="0">
                <a:highlight>
                  <a:srgbClr val="FFFF00"/>
                </a:highlight>
                <a:latin typeface="+mj-ea"/>
                <a:ea typeface="+mj-ea"/>
              </a:rPr>
              <a:t>들은 독립</a:t>
            </a:r>
            <a:r>
              <a:rPr lang="en-US" altLang="ko-KR" sz="1100" dirty="0">
                <a:highlight>
                  <a:srgbClr val="FFFF00"/>
                </a:highlight>
                <a:latin typeface="+mj-ea"/>
                <a:ea typeface="+mj-ea"/>
              </a:rPr>
              <a:t>, </a:t>
            </a:r>
            <a:r>
              <a:rPr lang="ko-KR" altLang="en-US" sz="1100" dirty="0">
                <a:highlight>
                  <a:srgbClr val="FFFF00"/>
                </a:highlight>
                <a:latin typeface="+mj-ea"/>
                <a:ea typeface="+mj-ea"/>
              </a:rPr>
              <a:t>동일 분포를 </a:t>
            </a:r>
            <a:r>
              <a:rPr lang="ko-KR" altLang="en-US" sz="1100" dirty="0" err="1">
                <a:highlight>
                  <a:srgbClr val="FFFF00"/>
                </a:highlight>
                <a:latin typeface="+mj-ea"/>
                <a:ea typeface="+mj-ea"/>
              </a:rPr>
              <a:t>따른다고</a:t>
            </a:r>
            <a:r>
              <a:rPr lang="ko-KR" altLang="en-US" sz="1100" dirty="0">
                <a:highlight>
                  <a:srgbClr val="FFFF00"/>
                </a:highlight>
                <a:latin typeface="+mj-ea"/>
                <a:ea typeface="+mj-ea"/>
              </a:rPr>
              <a:t> 할 수 있다</a:t>
            </a:r>
            <a:r>
              <a:rPr lang="en-US" altLang="ko-KR" sz="1100" dirty="0">
                <a:highlight>
                  <a:srgbClr val="FFFF00"/>
                </a:highlight>
                <a:latin typeface="+mj-ea"/>
                <a:ea typeface="+mj-ea"/>
              </a:rPr>
              <a:t>.</a:t>
            </a:r>
            <a:endParaRPr lang="ko-KR" altLang="en-US" sz="1100" dirty="0">
              <a:highlight>
                <a:srgbClr val="FFFF00"/>
              </a:highlight>
              <a:latin typeface="+mj-ea"/>
              <a:ea typeface="+mj-ea"/>
            </a:endParaRPr>
          </a:p>
        </p:txBody>
      </p:sp>
      <p:sp>
        <p:nvSpPr>
          <p:cNvPr id="6" name="직사각형 5">
            <a:extLst>
              <a:ext uri="{FF2B5EF4-FFF2-40B4-BE49-F238E27FC236}">
                <a16:creationId xmlns:a16="http://schemas.microsoft.com/office/drawing/2014/main" id="{4768766E-E737-4755-A61C-779C641F612E}"/>
              </a:ext>
            </a:extLst>
          </p:cNvPr>
          <p:cNvSpPr/>
          <p:nvPr/>
        </p:nvSpPr>
        <p:spPr>
          <a:xfrm>
            <a:off x="284140" y="3040363"/>
            <a:ext cx="6455403" cy="461665"/>
          </a:xfrm>
          <a:prstGeom prst="rect">
            <a:avLst/>
          </a:prstGeom>
          <a:ln>
            <a:solidFill>
              <a:schemeClr val="accent5">
                <a:lumMod val="60000"/>
                <a:lumOff val="40000"/>
              </a:schemeClr>
            </a:solidFill>
          </a:ln>
        </p:spPr>
        <p:txBody>
          <a:bodyPr wrap="square">
            <a:spAutoFit/>
          </a:bodyPr>
          <a:lstStyle/>
          <a:p>
            <a:pPr marL="171450" indent="-171450">
              <a:buFont typeface="Wingdings" panose="05000000000000000000" pitchFamily="2" charset="2"/>
              <a:buChar char="§"/>
            </a:pPr>
            <a:r>
              <a:rPr lang="ko-KR" altLang="en-US" sz="1200" dirty="0">
                <a:solidFill>
                  <a:srgbClr val="000000"/>
                </a:solidFill>
                <a:latin typeface="Noto Serif KR"/>
              </a:rPr>
              <a:t>확률밀도함수</a:t>
            </a:r>
            <a:r>
              <a:rPr lang="en-US" altLang="ko-KR" sz="1200" dirty="0">
                <a:solidFill>
                  <a:srgbClr val="000000"/>
                </a:solidFill>
                <a:latin typeface="Noto Serif KR"/>
              </a:rPr>
              <a:t>(probability density function)  :  </a:t>
            </a:r>
            <a:r>
              <a:rPr lang="ko-KR" altLang="en-US" sz="1200" dirty="0">
                <a:solidFill>
                  <a:srgbClr val="000000"/>
                </a:solidFill>
                <a:latin typeface="Noto Serif KR"/>
              </a:rPr>
              <a:t>데이터가 연속적인 값을 가질 경우 사용</a:t>
            </a:r>
            <a:endParaRPr lang="en-US" altLang="ko-KR" sz="1200" dirty="0">
              <a:solidFill>
                <a:srgbClr val="000000"/>
              </a:solidFill>
              <a:latin typeface="Noto Serif KR"/>
            </a:endParaRPr>
          </a:p>
          <a:p>
            <a:pPr marL="171450" indent="-171450">
              <a:buFont typeface="Wingdings" panose="05000000000000000000" pitchFamily="2" charset="2"/>
              <a:buChar char="§"/>
            </a:pPr>
            <a:r>
              <a:rPr lang="ko-KR" altLang="en-US" sz="1200" dirty="0">
                <a:solidFill>
                  <a:srgbClr val="000000"/>
                </a:solidFill>
                <a:latin typeface="Noto Serif KR"/>
              </a:rPr>
              <a:t>확률질량함수</a:t>
            </a:r>
            <a:r>
              <a:rPr lang="en-US" altLang="ko-KR" sz="1200" dirty="0">
                <a:solidFill>
                  <a:srgbClr val="000000"/>
                </a:solidFill>
                <a:latin typeface="Noto Serif KR"/>
              </a:rPr>
              <a:t>(probability mass function)  : </a:t>
            </a:r>
            <a:r>
              <a:rPr lang="ko-KR" altLang="en-US" sz="1200" dirty="0">
                <a:solidFill>
                  <a:srgbClr val="000000"/>
                </a:solidFill>
                <a:latin typeface="Noto Serif KR"/>
              </a:rPr>
              <a:t>데이터가 </a:t>
            </a:r>
            <a:r>
              <a:rPr lang="ko-KR" altLang="en-US" sz="1200" dirty="0" err="1">
                <a:solidFill>
                  <a:srgbClr val="000000"/>
                </a:solidFill>
                <a:latin typeface="Noto Serif KR"/>
              </a:rPr>
              <a:t>불연속적인</a:t>
            </a:r>
            <a:r>
              <a:rPr lang="ko-KR" altLang="en-US" sz="1200" dirty="0">
                <a:solidFill>
                  <a:srgbClr val="000000"/>
                </a:solidFill>
                <a:latin typeface="Noto Serif KR"/>
              </a:rPr>
              <a:t> 값</a:t>
            </a:r>
            <a:r>
              <a:rPr lang="en-US" altLang="ko-KR" sz="1200" dirty="0">
                <a:solidFill>
                  <a:srgbClr val="000000"/>
                </a:solidFill>
                <a:latin typeface="Noto Serif KR"/>
              </a:rPr>
              <a:t>(</a:t>
            </a:r>
            <a:r>
              <a:rPr lang="ko-KR" altLang="en-US" sz="1200" dirty="0">
                <a:solidFill>
                  <a:srgbClr val="000000"/>
                </a:solidFill>
                <a:latin typeface="Noto Serif KR"/>
              </a:rPr>
              <a:t> </a:t>
            </a:r>
            <a:r>
              <a:rPr lang="ko-KR" altLang="en-US" sz="1200" dirty="0" err="1">
                <a:solidFill>
                  <a:srgbClr val="000000"/>
                </a:solidFill>
                <a:latin typeface="Noto Serif KR"/>
              </a:rPr>
              <a:t>이산값</a:t>
            </a:r>
            <a:r>
              <a:rPr lang="en-US" altLang="ko-KR" sz="1200" dirty="0">
                <a:solidFill>
                  <a:srgbClr val="000000"/>
                </a:solidFill>
                <a:latin typeface="Noto Serif KR"/>
              </a:rPr>
              <a:t>)</a:t>
            </a:r>
            <a:r>
              <a:rPr lang="ko-KR" altLang="en-US" sz="1200" dirty="0">
                <a:solidFill>
                  <a:srgbClr val="000000"/>
                </a:solidFill>
                <a:latin typeface="Noto Serif KR"/>
              </a:rPr>
              <a:t>을 가질 경우 사용</a:t>
            </a:r>
            <a:endParaRPr lang="ko-KR" altLang="en-US" sz="1200" dirty="0"/>
          </a:p>
        </p:txBody>
      </p:sp>
      <p:sp>
        <p:nvSpPr>
          <p:cNvPr id="7" name="직사각형 6">
            <a:extLst>
              <a:ext uri="{FF2B5EF4-FFF2-40B4-BE49-F238E27FC236}">
                <a16:creationId xmlns:a16="http://schemas.microsoft.com/office/drawing/2014/main" id="{BD99C3F6-F7CD-477F-99FD-D637BA0BA77E}"/>
              </a:ext>
            </a:extLst>
          </p:cNvPr>
          <p:cNvSpPr/>
          <p:nvPr/>
        </p:nvSpPr>
        <p:spPr>
          <a:xfrm>
            <a:off x="496115" y="3764625"/>
            <a:ext cx="5289334" cy="569323"/>
          </a:xfrm>
          <a:prstGeom prst="rect">
            <a:avLst/>
          </a:prstGeom>
        </p:spPr>
        <p:txBody>
          <a:bodyPr wrap="square">
            <a:spAutoFit/>
          </a:bodyPr>
          <a:lstStyle/>
          <a:p>
            <a:pPr>
              <a:lnSpc>
                <a:spcPct val="150000"/>
              </a:lnSpc>
            </a:pPr>
            <a:r>
              <a:rPr lang="ko-KR" altLang="en-US" sz="1100" dirty="0">
                <a:solidFill>
                  <a:srgbClr val="000000"/>
                </a:solidFill>
                <a:latin typeface="Noto Serif KR"/>
              </a:rPr>
              <a:t>확률밀도함수가 </a:t>
            </a:r>
            <a:r>
              <a:rPr lang="en-US" altLang="ko-KR" sz="1100" dirty="0" err="1"/>
              <a:t>pX</a:t>
            </a:r>
            <a:r>
              <a:rPr lang="en-US" altLang="ko-KR" sz="1100" dirty="0"/>
              <a:t>(x)</a:t>
            </a:r>
            <a:r>
              <a:rPr lang="ko-KR" altLang="en-US" sz="1100" dirty="0">
                <a:solidFill>
                  <a:srgbClr val="000000"/>
                </a:solidFill>
                <a:latin typeface="Noto Serif KR"/>
              </a:rPr>
              <a:t>인 모집단에서 추출한 </a:t>
            </a:r>
            <a:r>
              <a:rPr lang="en-US" altLang="ko-KR" sz="1100" dirty="0"/>
              <a:t>N</a:t>
            </a:r>
            <a:r>
              <a:rPr lang="ko-KR" altLang="en-US" sz="1100" dirty="0">
                <a:solidFill>
                  <a:srgbClr val="000000"/>
                </a:solidFill>
                <a:latin typeface="Noto Serif KR"/>
              </a:rPr>
              <a:t>개의 샘플</a:t>
            </a:r>
            <a:endParaRPr lang="en-US" altLang="ko-KR" sz="1100" dirty="0">
              <a:solidFill>
                <a:srgbClr val="000000"/>
              </a:solidFill>
              <a:latin typeface="Noto Serif KR"/>
            </a:endParaRPr>
          </a:p>
          <a:p>
            <a:pPr>
              <a:lnSpc>
                <a:spcPct val="150000"/>
              </a:lnSpc>
            </a:pPr>
            <a:r>
              <a:rPr lang="ko-KR" altLang="en-US" sz="1100" dirty="0"/>
              <a:t>각 샘플이 독립적이고 공평하게 추출됐다면 각 샘플이 추출될 확률 동일 </a:t>
            </a:r>
            <a:r>
              <a:rPr lang="en-US" altLang="ko-KR" sz="1100" dirty="0">
                <a:sym typeface="Wingdings" panose="05000000000000000000" pitchFamily="2" charset="2"/>
              </a:rPr>
              <a:t></a:t>
            </a:r>
            <a:endParaRPr lang="ko-KR" altLang="en-US" sz="1100" dirty="0"/>
          </a:p>
        </p:txBody>
      </p:sp>
      <p:pic>
        <p:nvPicPr>
          <p:cNvPr id="8" name="그림 7">
            <a:extLst>
              <a:ext uri="{FF2B5EF4-FFF2-40B4-BE49-F238E27FC236}">
                <a16:creationId xmlns:a16="http://schemas.microsoft.com/office/drawing/2014/main" id="{F6B76B72-DDD3-454E-A827-F28B96F0976A}"/>
              </a:ext>
            </a:extLst>
          </p:cNvPr>
          <p:cNvPicPr>
            <a:picLocks noChangeAspect="1"/>
          </p:cNvPicPr>
          <p:nvPr/>
        </p:nvPicPr>
        <p:blipFill>
          <a:blip r:embed="rId2"/>
          <a:stretch>
            <a:fillRect/>
          </a:stretch>
        </p:blipFill>
        <p:spPr>
          <a:xfrm>
            <a:off x="6158651" y="3774272"/>
            <a:ext cx="1976292" cy="461666"/>
          </a:xfrm>
          <a:prstGeom prst="rect">
            <a:avLst/>
          </a:prstGeom>
          <a:ln>
            <a:solidFill>
              <a:schemeClr val="accent5">
                <a:lumMod val="60000"/>
                <a:lumOff val="40000"/>
              </a:schemeClr>
            </a:solidFill>
          </a:ln>
        </p:spPr>
      </p:pic>
      <p:sp>
        <p:nvSpPr>
          <p:cNvPr id="10" name="직사각형 9">
            <a:extLst>
              <a:ext uri="{FF2B5EF4-FFF2-40B4-BE49-F238E27FC236}">
                <a16:creationId xmlns:a16="http://schemas.microsoft.com/office/drawing/2014/main" id="{30B9AB48-4B59-4AFC-B868-CE3D834DEA9D}"/>
              </a:ext>
            </a:extLst>
          </p:cNvPr>
          <p:cNvSpPr/>
          <p:nvPr/>
        </p:nvSpPr>
        <p:spPr>
          <a:xfrm>
            <a:off x="541627" y="4382810"/>
            <a:ext cx="5379046" cy="276999"/>
          </a:xfrm>
          <a:prstGeom prst="rect">
            <a:avLst/>
          </a:prstGeom>
        </p:spPr>
        <p:txBody>
          <a:bodyPr wrap="square">
            <a:spAutoFit/>
          </a:bodyPr>
          <a:lstStyle/>
          <a:p>
            <a:r>
              <a:rPr lang="ko-KR" altLang="en-US" sz="1200" dirty="0" err="1">
                <a:solidFill>
                  <a:srgbClr val="000000"/>
                </a:solidFill>
                <a:latin typeface="Noto Serif KR"/>
              </a:rPr>
              <a:t>디랙</a:t>
            </a:r>
            <a:r>
              <a:rPr lang="ko-KR" altLang="en-US" sz="1200" dirty="0">
                <a:solidFill>
                  <a:srgbClr val="000000"/>
                </a:solidFill>
                <a:latin typeface="Noto Serif KR"/>
              </a:rPr>
              <a:t> 델타</a:t>
            </a:r>
            <a:r>
              <a:rPr lang="en-US" altLang="ko-KR" sz="1200" dirty="0">
                <a:solidFill>
                  <a:srgbClr val="000000"/>
                </a:solidFill>
                <a:latin typeface="Noto Serif KR"/>
              </a:rPr>
              <a:t>(Dirac delta) </a:t>
            </a:r>
            <a:r>
              <a:rPr lang="ko-KR" altLang="en-US" sz="1200" dirty="0">
                <a:solidFill>
                  <a:srgbClr val="000000"/>
                </a:solidFill>
                <a:latin typeface="Noto Serif KR"/>
              </a:rPr>
              <a:t>함수 </a:t>
            </a:r>
            <a:r>
              <a:rPr lang="en-US" altLang="ko-KR" sz="1200" dirty="0"/>
              <a:t>δ(x)</a:t>
            </a:r>
            <a:r>
              <a:rPr lang="ko-KR" altLang="en-US" sz="1200" dirty="0">
                <a:solidFill>
                  <a:srgbClr val="000000"/>
                </a:solidFill>
                <a:latin typeface="Noto Serif KR"/>
              </a:rPr>
              <a:t>를 이용하면 확률밀도함수 </a:t>
            </a:r>
            <a:r>
              <a:rPr lang="en-US" altLang="ko-KR" sz="1200" dirty="0" err="1"/>
              <a:t>pX</a:t>
            </a:r>
            <a:r>
              <a:rPr lang="en-US" altLang="ko-KR" sz="1200" dirty="0"/>
              <a:t>(x)</a:t>
            </a:r>
            <a:r>
              <a:rPr lang="ko-KR" altLang="en-US" sz="1200" dirty="0">
                <a:solidFill>
                  <a:srgbClr val="000000"/>
                </a:solidFill>
                <a:latin typeface="Noto Serif KR"/>
              </a:rPr>
              <a:t>를 근사화</a:t>
            </a:r>
            <a:r>
              <a:rPr lang="en-US" altLang="ko-KR" sz="1200" dirty="0">
                <a:solidFill>
                  <a:srgbClr val="000000"/>
                </a:solidFill>
                <a:latin typeface="Noto Serif KR"/>
                <a:sym typeface="Wingdings" panose="05000000000000000000" pitchFamily="2" charset="2"/>
              </a:rPr>
              <a:t></a:t>
            </a:r>
            <a:endParaRPr lang="ko-KR" altLang="en-US" sz="1200" dirty="0"/>
          </a:p>
        </p:txBody>
      </p:sp>
      <p:pic>
        <p:nvPicPr>
          <p:cNvPr id="11" name="그림 10">
            <a:extLst>
              <a:ext uri="{FF2B5EF4-FFF2-40B4-BE49-F238E27FC236}">
                <a16:creationId xmlns:a16="http://schemas.microsoft.com/office/drawing/2014/main" id="{95AF6E17-48F7-46E9-ACBB-AE99B9AD548A}"/>
              </a:ext>
            </a:extLst>
          </p:cNvPr>
          <p:cNvPicPr>
            <a:picLocks noChangeAspect="1"/>
          </p:cNvPicPr>
          <p:nvPr/>
        </p:nvPicPr>
        <p:blipFill>
          <a:blip r:embed="rId3"/>
          <a:stretch>
            <a:fillRect/>
          </a:stretch>
        </p:blipFill>
        <p:spPr>
          <a:xfrm>
            <a:off x="6192182" y="4335205"/>
            <a:ext cx="2125214" cy="1380150"/>
          </a:xfrm>
          <a:prstGeom prst="rect">
            <a:avLst/>
          </a:prstGeom>
          <a:ln>
            <a:solidFill>
              <a:schemeClr val="accent5">
                <a:lumMod val="60000"/>
                <a:lumOff val="40000"/>
              </a:schemeClr>
            </a:solidFill>
          </a:ln>
        </p:spPr>
      </p:pic>
      <p:sp>
        <p:nvSpPr>
          <p:cNvPr id="12" name="직사각형 11">
            <a:extLst>
              <a:ext uri="{FF2B5EF4-FFF2-40B4-BE49-F238E27FC236}">
                <a16:creationId xmlns:a16="http://schemas.microsoft.com/office/drawing/2014/main" id="{8C7700E5-13AB-4182-B1E7-70BFF47DB2D1}"/>
              </a:ext>
            </a:extLst>
          </p:cNvPr>
          <p:cNvSpPr/>
          <p:nvPr/>
        </p:nvSpPr>
        <p:spPr>
          <a:xfrm>
            <a:off x="343724" y="4934826"/>
            <a:ext cx="5774852" cy="276999"/>
          </a:xfrm>
          <a:prstGeom prst="rect">
            <a:avLst/>
          </a:prstGeom>
        </p:spPr>
        <p:txBody>
          <a:bodyPr wrap="square">
            <a:spAutoFit/>
          </a:bodyPr>
          <a:lstStyle/>
          <a:p>
            <a:r>
              <a:rPr lang="ko-KR" altLang="en-US" sz="1200" dirty="0">
                <a:solidFill>
                  <a:srgbClr val="000000"/>
                </a:solidFill>
                <a:latin typeface="Noto Serif KR"/>
              </a:rPr>
              <a:t>랜덤변수 </a:t>
            </a:r>
            <a:r>
              <a:rPr lang="en-US" altLang="ko-KR" sz="1200" dirty="0"/>
              <a:t>X</a:t>
            </a:r>
            <a:r>
              <a:rPr lang="ko-KR" altLang="en-US" sz="1200" dirty="0">
                <a:solidFill>
                  <a:srgbClr val="000000"/>
                </a:solidFill>
                <a:latin typeface="Noto Serif KR"/>
              </a:rPr>
              <a:t>가 극소 구간 </a:t>
            </a:r>
            <a:r>
              <a:rPr lang="en-US" altLang="ko-KR" sz="1200" dirty="0"/>
              <a:t>(</a:t>
            </a:r>
            <a:r>
              <a:rPr lang="en-US" altLang="ko-KR" sz="1200" dirty="0" err="1"/>
              <a:t>x,x+Δx</a:t>
            </a:r>
            <a:r>
              <a:rPr lang="en-US" altLang="ko-KR" sz="1200" dirty="0"/>
              <a:t>]</a:t>
            </a:r>
            <a:r>
              <a:rPr lang="ko-KR" altLang="en-US" sz="1200" dirty="0">
                <a:solidFill>
                  <a:srgbClr val="000000"/>
                </a:solidFill>
                <a:latin typeface="Noto Serif KR"/>
              </a:rPr>
              <a:t>에 속할 확률 </a:t>
            </a:r>
            <a:r>
              <a:rPr lang="en-US" altLang="ko-KR" sz="1200" dirty="0"/>
              <a:t>P{x&lt;</a:t>
            </a:r>
            <a:r>
              <a:rPr lang="en-US" altLang="ko-KR" sz="1200" dirty="0" err="1"/>
              <a:t>X≤x+Δx</a:t>
            </a:r>
            <a:r>
              <a:rPr lang="en-US" altLang="ko-KR" sz="1200" dirty="0"/>
              <a:t>}</a:t>
            </a:r>
            <a:r>
              <a:rPr lang="ko-KR" altLang="en-US" sz="1200" dirty="0">
                <a:solidFill>
                  <a:srgbClr val="000000"/>
                </a:solidFill>
                <a:latin typeface="Noto Serif KR"/>
              </a:rPr>
              <a:t>을 아래와 같이 계산</a:t>
            </a:r>
            <a:endParaRPr lang="ko-KR" altLang="en-US" sz="1200" dirty="0"/>
          </a:p>
        </p:txBody>
      </p:sp>
      <p:pic>
        <p:nvPicPr>
          <p:cNvPr id="13" name="그림 12">
            <a:extLst>
              <a:ext uri="{FF2B5EF4-FFF2-40B4-BE49-F238E27FC236}">
                <a16:creationId xmlns:a16="http://schemas.microsoft.com/office/drawing/2014/main" id="{8013977B-4744-4E7A-906F-83AEE9A57121}"/>
              </a:ext>
            </a:extLst>
          </p:cNvPr>
          <p:cNvPicPr>
            <a:picLocks noChangeAspect="1"/>
          </p:cNvPicPr>
          <p:nvPr/>
        </p:nvPicPr>
        <p:blipFill>
          <a:blip r:embed="rId4"/>
          <a:stretch>
            <a:fillRect/>
          </a:stretch>
        </p:blipFill>
        <p:spPr>
          <a:xfrm>
            <a:off x="521023" y="5363963"/>
            <a:ext cx="3703503" cy="1082495"/>
          </a:xfrm>
          <a:prstGeom prst="rect">
            <a:avLst/>
          </a:prstGeom>
        </p:spPr>
      </p:pic>
      <p:sp>
        <p:nvSpPr>
          <p:cNvPr id="9" name="바닥글 개체 틀 8">
            <a:extLst>
              <a:ext uri="{FF2B5EF4-FFF2-40B4-BE49-F238E27FC236}">
                <a16:creationId xmlns:a16="http://schemas.microsoft.com/office/drawing/2014/main" id="{BE348CA8-1ED6-4367-A87E-2B262525C10C}"/>
              </a:ext>
            </a:extLst>
          </p:cNvPr>
          <p:cNvSpPr>
            <a:spLocks noGrp="1"/>
          </p:cNvSpPr>
          <p:nvPr>
            <p:ph type="ftr" sz="quarter" idx="11"/>
          </p:nvPr>
        </p:nvSpPr>
        <p:spPr/>
        <p:txBody>
          <a:bodyPr/>
          <a:lstStyle/>
          <a:p>
            <a:r>
              <a:rPr lang="en-US" altLang="ko-KR"/>
              <a:t>UBION PBL- FBA</a:t>
            </a:r>
            <a:endParaRPr lang="ko-KR" altLang="en-US"/>
          </a:p>
        </p:txBody>
      </p:sp>
      <p:sp>
        <p:nvSpPr>
          <p:cNvPr id="14" name="슬라이드 번호 개체 틀 13">
            <a:extLst>
              <a:ext uri="{FF2B5EF4-FFF2-40B4-BE49-F238E27FC236}">
                <a16:creationId xmlns:a16="http://schemas.microsoft.com/office/drawing/2014/main" id="{80901DE5-1BE8-4D85-858B-A2274E4D586A}"/>
              </a:ext>
            </a:extLst>
          </p:cNvPr>
          <p:cNvSpPr>
            <a:spLocks noGrp="1"/>
          </p:cNvSpPr>
          <p:nvPr>
            <p:ph type="sldNum" sz="quarter" idx="12"/>
          </p:nvPr>
        </p:nvSpPr>
        <p:spPr/>
        <p:txBody>
          <a:bodyPr/>
          <a:lstStyle/>
          <a:p>
            <a:fld id="{DE77BB65-F969-4654-BF30-45C70C1BE112}" type="slidenum">
              <a:rPr lang="ko-KR" altLang="en-US" smtClean="0"/>
              <a:pPr/>
              <a:t>87</a:t>
            </a:fld>
            <a:endParaRPr lang="ko-KR" altLang="en-US"/>
          </a:p>
        </p:txBody>
      </p:sp>
      <p:sp>
        <p:nvSpPr>
          <p:cNvPr id="15" name="TextBox 14">
            <a:extLst>
              <a:ext uri="{FF2B5EF4-FFF2-40B4-BE49-F238E27FC236}">
                <a16:creationId xmlns:a16="http://schemas.microsoft.com/office/drawing/2014/main" id="{C4BE280E-8B9A-4111-8594-9EA7F9385269}"/>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6" name="직사각형 15">
            <a:extLst>
              <a:ext uri="{FF2B5EF4-FFF2-40B4-BE49-F238E27FC236}">
                <a16:creationId xmlns:a16="http://schemas.microsoft.com/office/drawing/2014/main" id="{060AF113-0E81-4572-B77A-C371AFFB72F0}"/>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Tree>
    <p:extLst>
      <p:ext uri="{BB962C8B-B14F-4D97-AF65-F5344CB8AC3E}">
        <p14:creationId xmlns:p14="http://schemas.microsoft.com/office/powerpoint/2010/main" val="27695449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9A0B5793-AFAE-4CC6-A0E6-3DC2D4CE8D54}"/>
              </a:ext>
            </a:extLst>
          </p:cNvPr>
          <p:cNvSpPr/>
          <p:nvPr/>
        </p:nvSpPr>
        <p:spPr>
          <a:xfrm>
            <a:off x="269280" y="1483704"/>
            <a:ext cx="7748775" cy="1588255"/>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ko-KR" altLang="en-US" sz="1100" dirty="0">
                <a:solidFill>
                  <a:srgbClr val="000000"/>
                </a:solidFill>
                <a:latin typeface="Noto Serif KR"/>
              </a:rPr>
              <a:t>임의의 구간</a:t>
            </a:r>
            <a:r>
              <a:rPr lang="en-US" altLang="ko-KR" sz="1100" dirty="0">
                <a:solidFill>
                  <a:srgbClr val="000000"/>
                </a:solidFill>
                <a:latin typeface="Noto Serif KR"/>
              </a:rPr>
              <a:t>(bin)</a:t>
            </a:r>
            <a:r>
              <a:rPr lang="ko-KR" altLang="en-US" sz="1100" dirty="0">
                <a:solidFill>
                  <a:srgbClr val="000000"/>
                </a:solidFill>
                <a:latin typeface="Noto Serif KR"/>
              </a:rPr>
              <a:t>에 속해 있는 샘플의 개수를 그림으로 표시한 것이 히스토그램</a:t>
            </a:r>
            <a:r>
              <a:rPr lang="en-US" altLang="ko-KR" sz="1100" dirty="0">
                <a:solidFill>
                  <a:srgbClr val="000000"/>
                </a:solidFill>
                <a:latin typeface="Noto Serif KR"/>
              </a:rPr>
              <a:t>(histogram)</a:t>
            </a:r>
          </a:p>
          <a:p>
            <a:pPr marL="171450" indent="-171450">
              <a:lnSpc>
                <a:spcPct val="150000"/>
              </a:lnSpc>
              <a:buFont typeface="Arial" panose="020B0604020202020204" pitchFamily="34" charset="0"/>
              <a:buChar char="•"/>
            </a:pPr>
            <a:r>
              <a:rPr lang="ko-KR" altLang="en-US" sz="1100" dirty="0">
                <a:solidFill>
                  <a:srgbClr val="000000"/>
                </a:solidFill>
                <a:latin typeface="Noto Serif KR"/>
              </a:rPr>
              <a:t>식에 의하면 히스토그램은 확률밀도함수의 근사식과 모양이 같다</a:t>
            </a:r>
            <a:r>
              <a:rPr lang="en-US" altLang="ko-KR" sz="1100" dirty="0">
                <a:solidFill>
                  <a:srgbClr val="000000"/>
                </a:solidFill>
                <a:latin typeface="Noto Serif KR"/>
              </a:rPr>
              <a:t>. </a:t>
            </a:r>
          </a:p>
          <a:p>
            <a:pPr marL="171450" indent="-171450">
              <a:lnSpc>
                <a:spcPct val="150000"/>
              </a:lnSpc>
              <a:buFont typeface="Arial" panose="020B0604020202020204" pitchFamily="34" charset="0"/>
              <a:buChar char="•"/>
            </a:pPr>
            <a:r>
              <a:rPr lang="ko-KR" altLang="en-US" sz="1100" dirty="0">
                <a:solidFill>
                  <a:srgbClr val="000000"/>
                </a:solidFill>
                <a:latin typeface="Noto Serif KR"/>
              </a:rPr>
              <a:t>확률밀도함수가 히스토그램과 다른 점은 확률밀도함수의 면적이 </a:t>
            </a:r>
            <a:r>
              <a:rPr lang="en-US" altLang="ko-KR" sz="1100" dirty="0"/>
              <a:t>1 </a:t>
            </a:r>
            <a:r>
              <a:rPr lang="ko-KR" altLang="en-US" sz="1100" dirty="0">
                <a:solidFill>
                  <a:srgbClr val="000000"/>
                </a:solidFill>
                <a:latin typeface="Noto Serif KR"/>
              </a:rPr>
              <a:t>이어야 한다는 것이다</a:t>
            </a:r>
            <a:r>
              <a:rPr lang="en-US" altLang="ko-KR" sz="1100" dirty="0">
                <a:solidFill>
                  <a:srgbClr val="000000"/>
                </a:solidFill>
                <a:latin typeface="Noto Serif KR"/>
              </a:rPr>
              <a:t>. </a:t>
            </a:r>
          </a:p>
          <a:p>
            <a:pPr marL="171450" indent="-171450">
              <a:lnSpc>
                <a:spcPct val="150000"/>
              </a:lnSpc>
              <a:buFont typeface="Arial" panose="020B0604020202020204" pitchFamily="34" charset="0"/>
              <a:buChar char="•"/>
            </a:pPr>
            <a:r>
              <a:rPr lang="ko-KR" altLang="en-US" sz="1100" dirty="0">
                <a:solidFill>
                  <a:srgbClr val="000000"/>
                </a:solidFill>
                <a:latin typeface="Noto Serif KR"/>
              </a:rPr>
              <a:t>따라서 히스토그램의 면적을 </a:t>
            </a:r>
            <a:r>
              <a:rPr lang="en-US" altLang="ko-KR" sz="1100" dirty="0"/>
              <a:t>1</a:t>
            </a:r>
            <a:r>
              <a:rPr lang="ko-KR" altLang="en-US" sz="1100" dirty="0">
                <a:solidFill>
                  <a:srgbClr val="000000"/>
                </a:solidFill>
                <a:latin typeface="Noto Serif KR"/>
              </a:rPr>
              <a:t>로 </a:t>
            </a:r>
            <a:r>
              <a:rPr lang="ko-KR" altLang="en-US" sz="1100" dirty="0" err="1">
                <a:solidFill>
                  <a:srgbClr val="000000"/>
                </a:solidFill>
                <a:latin typeface="Noto Serif KR"/>
              </a:rPr>
              <a:t>정규화한다면</a:t>
            </a:r>
            <a:r>
              <a:rPr lang="ko-KR" altLang="en-US" sz="1100" dirty="0">
                <a:solidFill>
                  <a:srgbClr val="000000"/>
                </a:solidFill>
                <a:latin typeface="Noto Serif KR"/>
              </a:rPr>
              <a:t> 추출한 샘플의 히스토그램을 이용해 확률밀도함수의 모양을 근사적으로 얻을 수 있다</a:t>
            </a:r>
            <a:r>
              <a:rPr lang="en-US" altLang="ko-KR" sz="1100" dirty="0">
                <a:solidFill>
                  <a:srgbClr val="000000"/>
                </a:solidFill>
                <a:latin typeface="Noto Serif KR"/>
              </a:rPr>
              <a:t>. </a:t>
            </a:r>
          </a:p>
          <a:p>
            <a:pPr marL="171450" indent="-171450">
              <a:lnSpc>
                <a:spcPct val="150000"/>
              </a:lnSpc>
              <a:buFont typeface="Arial" panose="020B0604020202020204" pitchFamily="34" charset="0"/>
              <a:buChar char="•"/>
            </a:pPr>
            <a:r>
              <a:rPr lang="ko-KR" altLang="en-US" sz="1100" dirty="0">
                <a:solidFill>
                  <a:srgbClr val="000000"/>
                </a:solidFill>
                <a:latin typeface="Noto Serif KR"/>
              </a:rPr>
              <a:t>추출된 샘플의 개수 </a:t>
            </a:r>
            <a:r>
              <a:rPr lang="en-US" altLang="ko-KR" sz="1100" dirty="0">
                <a:solidFill>
                  <a:srgbClr val="000000"/>
                </a:solidFill>
                <a:latin typeface="Noto Serif KR"/>
              </a:rPr>
              <a:t>n</a:t>
            </a:r>
            <a:r>
              <a:rPr lang="ko-KR" altLang="en-US" sz="1100" dirty="0">
                <a:solidFill>
                  <a:srgbClr val="000000"/>
                </a:solidFill>
                <a:latin typeface="Noto Serif KR"/>
              </a:rPr>
              <a:t>이 클수록 좀 더 실제 값에 근접한 확률밀도함수를 얻을 수 있을 것이다</a:t>
            </a:r>
            <a:r>
              <a:rPr lang="en-US" altLang="ko-KR" sz="1100" dirty="0">
                <a:solidFill>
                  <a:srgbClr val="000000"/>
                </a:solidFill>
                <a:latin typeface="Noto Serif KR"/>
              </a:rPr>
              <a:t>.</a:t>
            </a:r>
            <a:endParaRPr lang="ko-KR" altLang="en-US" sz="1100" dirty="0"/>
          </a:p>
        </p:txBody>
      </p:sp>
      <p:sp>
        <p:nvSpPr>
          <p:cNvPr id="6" name="직사각형 5">
            <a:extLst>
              <a:ext uri="{FF2B5EF4-FFF2-40B4-BE49-F238E27FC236}">
                <a16:creationId xmlns:a16="http://schemas.microsoft.com/office/drawing/2014/main" id="{32AA98F5-218A-46D3-8922-4DE4AC1683BD}"/>
              </a:ext>
            </a:extLst>
          </p:cNvPr>
          <p:cNvSpPr/>
          <p:nvPr/>
        </p:nvSpPr>
        <p:spPr>
          <a:xfrm>
            <a:off x="359532" y="3243863"/>
            <a:ext cx="8424936" cy="276999"/>
          </a:xfrm>
          <a:prstGeom prst="rect">
            <a:avLst/>
          </a:prstGeom>
        </p:spPr>
        <p:txBody>
          <a:bodyPr wrap="square">
            <a:spAutoFit/>
          </a:bodyPr>
          <a:lstStyle/>
          <a:p>
            <a:r>
              <a:rPr lang="ko-KR" altLang="en-US" sz="1200" dirty="0">
                <a:solidFill>
                  <a:srgbClr val="000000"/>
                </a:solidFill>
                <a:latin typeface="Noto Serif KR"/>
              </a:rPr>
              <a:t>확률밀도함수 </a:t>
            </a:r>
            <a:r>
              <a:rPr lang="en-US" altLang="ko-KR" sz="1200" dirty="0" err="1"/>
              <a:t>pX</a:t>
            </a:r>
            <a:r>
              <a:rPr lang="en-US" altLang="ko-KR" sz="1200" dirty="0"/>
              <a:t>(x)</a:t>
            </a:r>
            <a:r>
              <a:rPr lang="ko-KR" altLang="en-US" sz="1200" dirty="0">
                <a:solidFill>
                  <a:srgbClr val="000000"/>
                </a:solidFill>
                <a:latin typeface="Noto Serif KR"/>
              </a:rPr>
              <a:t>가 평균 </a:t>
            </a:r>
            <a:r>
              <a:rPr lang="en-US" altLang="ko-KR" sz="1200" dirty="0"/>
              <a:t>0</a:t>
            </a:r>
            <a:r>
              <a:rPr lang="en-US" altLang="ko-KR" sz="1200" dirty="0">
                <a:solidFill>
                  <a:srgbClr val="000000"/>
                </a:solidFill>
                <a:latin typeface="Noto Serif KR"/>
              </a:rPr>
              <a:t>, </a:t>
            </a:r>
            <a:r>
              <a:rPr lang="ko-KR" altLang="en-US" sz="1200" dirty="0">
                <a:solidFill>
                  <a:srgbClr val="000000"/>
                </a:solidFill>
                <a:latin typeface="Noto Serif KR"/>
              </a:rPr>
              <a:t>표준편차 </a:t>
            </a:r>
            <a:r>
              <a:rPr lang="en-US" altLang="ko-KR" sz="1200" dirty="0"/>
              <a:t>1</a:t>
            </a:r>
            <a:r>
              <a:rPr lang="ko-KR" altLang="en-US" sz="1200" dirty="0">
                <a:solidFill>
                  <a:srgbClr val="000000"/>
                </a:solidFill>
                <a:latin typeface="Noto Serif KR"/>
              </a:rPr>
              <a:t>인 </a:t>
            </a:r>
            <a:r>
              <a:rPr lang="ko-KR" altLang="en-US" sz="1200" dirty="0" err="1">
                <a:solidFill>
                  <a:srgbClr val="000000"/>
                </a:solidFill>
                <a:latin typeface="Noto Serif KR"/>
              </a:rPr>
              <a:t>가우시안으로</a:t>
            </a:r>
            <a:r>
              <a:rPr lang="ko-KR" altLang="en-US" sz="1200" dirty="0">
                <a:solidFill>
                  <a:srgbClr val="000000"/>
                </a:solidFill>
                <a:latin typeface="Noto Serif KR"/>
              </a:rPr>
              <a:t> 주어졌을 때</a:t>
            </a:r>
            <a:endParaRPr lang="ko-KR" altLang="en-US" sz="1200" dirty="0"/>
          </a:p>
        </p:txBody>
      </p:sp>
      <p:pic>
        <p:nvPicPr>
          <p:cNvPr id="11" name="그림 10">
            <a:extLst>
              <a:ext uri="{FF2B5EF4-FFF2-40B4-BE49-F238E27FC236}">
                <a16:creationId xmlns:a16="http://schemas.microsoft.com/office/drawing/2014/main" id="{107EC943-B668-40FA-B706-519EAED7A3C3}"/>
              </a:ext>
            </a:extLst>
          </p:cNvPr>
          <p:cNvPicPr>
            <a:picLocks noChangeAspect="1"/>
          </p:cNvPicPr>
          <p:nvPr/>
        </p:nvPicPr>
        <p:blipFill>
          <a:blip r:embed="rId2"/>
          <a:stretch>
            <a:fillRect/>
          </a:stretch>
        </p:blipFill>
        <p:spPr>
          <a:xfrm>
            <a:off x="457678" y="3506990"/>
            <a:ext cx="2934109" cy="762106"/>
          </a:xfrm>
          <a:prstGeom prst="rect">
            <a:avLst/>
          </a:prstGeom>
        </p:spPr>
      </p:pic>
      <p:sp>
        <p:nvSpPr>
          <p:cNvPr id="16" name="직사각형 15">
            <a:extLst>
              <a:ext uri="{FF2B5EF4-FFF2-40B4-BE49-F238E27FC236}">
                <a16:creationId xmlns:a16="http://schemas.microsoft.com/office/drawing/2014/main" id="{DDE7086F-04D7-4F54-AEF6-A78F2847DE50}"/>
              </a:ext>
            </a:extLst>
          </p:cNvPr>
          <p:cNvSpPr/>
          <p:nvPr/>
        </p:nvSpPr>
        <p:spPr>
          <a:xfrm>
            <a:off x="421909" y="4441000"/>
            <a:ext cx="4572000" cy="461665"/>
          </a:xfrm>
          <a:prstGeom prst="rect">
            <a:avLst/>
          </a:prstGeom>
        </p:spPr>
        <p:txBody>
          <a:bodyPr>
            <a:spAutoFit/>
          </a:bodyPr>
          <a:lstStyle/>
          <a:p>
            <a:r>
              <a:rPr lang="en-US" altLang="ko-KR" sz="1200" dirty="0">
                <a:solidFill>
                  <a:srgbClr val="000000"/>
                </a:solidFill>
                <a:latin typeface="Noto Serif KR"/>
              </a:rPr>
              <a:t>100,000</a:t>
            </a:r>
            <a:r>
              <a:rPr lang="ko-KR" altLang="en-US" sz="1200" dirty="0">
                <a:solidFill>
                  <a:srgbClr val="000000"/>
                </a:solidFill>
                <a:latin typeface="Noto Serif KR"/>
              </a:rPr>
              <a:t>개의 샘플을 추출해 </a:t>
            </a:r>
            <a:r>
              <a:rPr lang="en-US" altLang="ko-KR" sz="1200" dirty="0" err="1"/>
              <a:t>pX</a:t>
            </a:r>
            <a:r>
              <a:rPr lang="en-US" altLang="ko-KR" sz="1200" dirty="0"/>
              <a:t>(x)</a:t>
            </a:r>
            <a:r>
              <a:rPr lang="ko-KR" altLang="en-US" sz="1200" dirty="0">
                <a:solidFill>
                  <a:srgbClr val="000000"/>
                </a:solidFill>
                <a:latin typeface="Noto Serif KR"/>
              </a:rPr>
              <a:t>의 그림을 히스토그램을 </a:t>
            </a:r>
            <a:endParaRPr lang="en-US" altLang="ko-KR" sz="1200" dirty="0">
              <a:solidFill>
                <a:srgbClr val="000000"/>
              </a:solidFill>
              <a:latin typeface="Noto Serif KR"/>
            </a:endParaRPr>
          </a:p>
          <a:p>
            <a:r>
              <a:rPr lang="ko-KR" altLang="en-US" sz="1200" dirty="0">
                <a:solidFill>
                  <a:srgbClr val="000000"/>
                </a:solidFill>
                <a:latin typeface="Noto Serif KR"/>
              </a:rPr>
              <a:t>이용해서 근사적으로 그린 것</a:t>
            </a:r>
            <a:endParaRPr lang="ko-KR" altLang="en-US" sz="1200" dirty="0"/>
          </a:p>
        </p:txBody>
      </p:sp>
      <p:pic>
        <p:nvPicPr>
          <p:cNvPr id="18" name="그림 17">
            <a:extLst>
              <a:ext uri="{FF2B5EF4-FFF2-40B4-BE49-F238E27FC236}">
                <a16:creationId xmlns:a16="http://schemas.microsoft.com/office/drawing/2014/main" id="{2D58CDA8-9E19-46E8-867F-5FA162CFC45F}"/>
              </a:ext>
            </a:extLst>
          </p:cNvPr>
          <p:cNvPicPr>
            <a:picLocks noChangeAspect="1"/>
          </p:cNvPicPr>
          <p:nvPr/>
        </p:nvPicPr>
        <p:blipFill>
          <a:blip r:embed="rId3"/>
          <a:stretch>
            <a:fillRect/>
          </a:stretch>
        </p:blipFill>
        <p:spPr>
          <a:xfrm>
            <a:off x="5122902" y="3667559"/>
            <a:ext cx="3289668" cy="2672444"/>
          </a:xfrm>
          <a:prstGeom prst="rect">
            <a:avLst/>
          </a:prstGeom>
        </p:spPr>
      </p:pic>
      <p:sp>
        <p:nvSpPr>
          <p:cNvPr id="19" name="직사각형 18">
            <a:extLst>
              <a:ext uri="{FF2B5EF4-FFF2-40B4-BE49-F238E27FC236}">
                <a16:creationId xmlns:a16="http://schemas.microsoft.com/office/drawing/2014/main" id="{5167CCF2-2B3C-4C93-AAEA-F8CFE8D9D4DB}"/>
              </a:ext>
            </a:extLst>
          </p:cNvPr>
          <p:cNvSpPr/>
          <p:nvPr/>
        </p:nvSpPr>
        <p:spPr>
          <a:xfrm>
            <a:off x="248095" y="997031"/>
            <a:ext cx="3891857" cy="307777"/>
          </a:xfrm>
          <a:prstGeom prst="rect">
            <a:avLst/>
          </a:prstGeom>
          <a:solidFill>
            <a:schemeClr val="accent1">
              <a:lumMod val="20000"/>
              <a:lumOff val="80000"/>
            </a:schemeClr>
          </a:solidFill>
          <a:ln>
            <a:solidFill>
              <a:schemeClr val="accent1">
                <a:lumMod val="50000"/>
              </a:schemeClr>
            </a:solidFill>
          </a:ln>
        </p:spPr>
        <p:txBody>
          <a:bodyPr wrap="square">
            <a:spAutoFit/>
          </a:bodyPr>
          <a:lstStyle/>
          <a:p>
            <a:r>
              <a:rPr lang="en-US" altLang="ko-KR" sz="1400" dirty="0">
                <a:latin typeface="+mj-ea"/>
                <a:ea typeface="+mj-ea"/>
              </a:rPr>
              <a:t>**</a:t>
            </a:r>
            <a:r>
              <a:rPr lang="en-US" altLang="ko-KR" sz="1400" dirty="0" err="1">
                <a:latin typeface="+mj-ea"/>
                <a:ea typeface="+mj-ea"/>
              </a:rPr>
              <a:t>i.i.d</a:t>
            </a:r>
            <a:r>
              <a:rPr lang="en-US" altLang="ko-KR" sz="1400" dirty="0">
                <a:latin typeface="+mj-ea"/>
                <a:ea typeface="+mj-ea"/>
              </a:rPr>
              <a:t> (independent identically distributed)</a:t>
            </a:r>
            <a:endParaRPr lang="ko-KR" altLang="en-US" sz="1400" dirty="0">
              <a:latin typeface="+mj-ea"/>
              <a:ea typeface="+mj-ea"/>
            </a:endParaRPr>
          </a:p>
        </p:txBody>
      </p:sp>
      <p:sp>
        <p:nvSpPr>
          <p:cNvPr id="3" name="바닥글 개체 틀 2">
            <a:extLst>
              <a:ext uri="{FF2B5EF4-FFF2-40B4-BE49-F238E27FC236}">
                <a16:creationId xmlns:a16="http://schemas.microsoft.com/office/drawing/2014/main" id="{1C26D4E9-3591-49D9-B33C-9D466D0436F0}"/>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D7CBD962-5E7D-47DB-8980-21EAC69F14F8}"/>
              </a:ext>
            </a:extLst>
          </p:cNvPr>
          <p:cNvSpPr>
            <a:spLocks noGrp="1"/>
          </p:cNvSpPr>
          <p:nvPr>
            <p:ph type="sldNum" sz="quarter" idx="12"/>
          </p:nvPr>
        </p:nvSpPr>
        <p:spPr/>
        <p:txBody>
          <a:bodyPr/>
          <a:lstStyle/>
          <a:p>
            <a:fld id="{DE77BB65-F969-4654-BF30-45C70C1BE112}" type="slidenum">
              <a:rPr lang="ko-KR" altLang="en-US" smtClean="0"/>
              <a:pPr/>
              <a:t>88</a:t>
            </a:fld>
            <a:endParaRPr lang="ko-KR" altLang="en-US"/>
          </a:p>
        </p:txBody>
      </p:sp>
      <p:sp>
        <p:nvSpPr>
          <p:cNvPr id="12" name="TextBox 11">
            <a:extLst>
              <a:ext uri="{FF2B5EF4-FFF2-40B4-BE49-F238E27FC236}">
                <a16:creationId xmlns:a16="http://schemas.microsoft.com/office/drawing/2014/main" id="{3367F64D-8DC4-4532-BE83-BC92DA3A456D}"/>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3" name="직사각형 12">
            <a:extLst>
              <a:ext uri="{FF2B5EF4-FFF2-40B4-BE49-F238E27FC236}">
                <a16:creationId xmlns:a16="http://schemas.microsoft.com/office/drawing/2014/main" id="{5ABE66C4-A976-4E09-9774-BD874FFA4BB6}"/>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8" name="TextBox 7">
            <a:extLst>
              <a:ext uri="{FF2B5EF4-FFF2-40B4-BE49-F238E27FC236}">
                <a16:creationId xmlns:a16="http://schemas.microsoft.com/office/drawing/2014/main" id="{D25F014B-63C9-4FAB-8A3F-52728D7BCC94}"/>
              </a:ext>
            </a:extLst>
          </p:cNvPr>
          <p:cNvSpPr txBox="1"/>
          <p:nvPr/>
        </p:nvSpPr>
        <p:spPr>
          <a:xfrm>
            <a:off x="457678" y="5402202"/>
            <a:ext cx="4258338" cy="369332"/>
          </a:xfrm>
          <a:prstGeom prst="rect">
            <a:avLst/>
          </a:prstGeom>
          <a:noFill/>
        </p:spPr>
        <p:txBody>
          <a:bodyPr wrap="square" rtlCol="0">
            <a:spAutoFit/>
          </a:bodyPr>
          <a:lstStyle/>
          <a:p>
            <a:r>
              <a:rPr lang="ko-KR" altLang="en-US" dirty="0"/>
              <a:t>시사점</a:t>
            </a:r>
            <a:r>
              <a:rPr lang="en-US" altLang="ko-KR" dirty="0"/>
              <a:t>???</a:t>
            </a:r>
            <a:endParaRPr lang="ko-KR" altLang="en-US" dirty="0"/>
          </a:p>
        </p:txBody>
      </p:sp>
    </p:spTree>
    <p:extLst>
      <p:ext uri="{BB962C8B-B14F-4D97-AF65-F5344CB8AC3E}">
        <p14:creationId xmlns:p14="http://schemas.microsoft.com/office/powerpoint/2010/main" val="570414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B331D530-B2F9-4B8A-8DD4-288E12C4DE62}"/>
              </a:ext>
            </a:extLst>
          </p:cNvPr>
          <p:cNvSpPr/>
          <p:nvPr/>
        </p:nvSpPr>
        <p:spPr>
          <a:xfrm>
            <a:off x="623231" y="1368612"/>
            <a:ext cx="4320480" cy="369332"/>
          </a:xfrm>
          <a:prstGeom prst="rect">
            <a:avLst/>
          </a:prstGeom>
        </p:spPr>
        <p:txBody>
          <a:bodyPr wrap="square">
            <a:spAutoFit/>
          </a:bodyPr>
          <a:lstStyle/>
          <a:p>
            <a:r>
              <a:rPr lang="en-US" altLang="ko-KR" b="1" dirty="0">
                <a:solidFill>
                  <a:srgbClr val="292929"/>
                </a:solidFill>
                <a:latin typeface="sohne"/>
              </a:rPr>
              <a:t>Normal Distribution — which one to use?</a:t>
            </a:r>
            <a:endParaRPr lang="en-US" altLang="ko-KR" b="1" i="0" dirty="0">
              <a:solidFill>
                <a:srgbClr val="292929"/>
              </a:solidFill>
              <a:effectLst/>
              <a:latin typeface="sohne"/>
            </a:endParaRPr>
          </a:p>
        </p:txBody>
      </p:sp>
      <p:sp>
        <p:nvSpPr>
          <p:cNvPr id="6" name="직사각형 5">
            <a:extLst>
              <a:ext uri="{FF2B5EF4-FFF2-40B4-BE49-F238E27FC236}">
                <a16:creationId xmlns:a16="http://schemas.microsoft.com/office/drawing/2014/main" id="{AA5A768E-2F20-43DB-BDCD-4F804BBE17A9}"/>
              </a:ext>
            </a:extLst>
          </p:cNvPr>
          <p:cNvSpPr/>
          <p:nvPr/>
        </p:nvSpPr>
        <p:spPr>
          <a:xfrm>
            <a:off x="683568" y="2549110"/>
            <a:ext cx="2764487" cy="1384995"/>
          </a:xfrm>
          <a:prstGeom prst="rect">
            <a:avLst/>
          </a:prstGeom>
          <a:solidFill>
            <a:schemeClr val="accent5">
              <a:lumMod val="20000"/>
              <a:lumOff val="80000"/>
            </a:schemeClr>
          </a:solidFill>
          <a:ln w="28575">
            <a:solidFill>
              <a:srgbClr val="0070C0"/>
            </a:solidFill>
          </a:ln>
        </p:spPr>
        <p:txBody>
          <a:bodyPr wrap="square">
            <a:spAutoFit/>
          </a:bodyPr>
          <a:lstStyle/>
          <a:p>
            <a:pPr marL="342900" indent="-342900">
              <a:buAutoNum type="arabicPeriod"/>
            </a:pPr>
            <a:r>
              <a:rPr lang="en-US" altLang="ko-KR" sz="1400" dirty="0">
                <a:solidFill>
                  <a:srgbClr val="292929"/>
                </a:solidFill>
                <a:latin typeface="sohne"/>
              </a:rPr>
              <a:t>Histogram</a:t>
            </a:r>
          </a:p>
          <a:p>
            <a:pPr marL="342900" indent="-342900">
              <a:buFontTx/>
              <a:buAutoNum type="arabicPeriod"/>
            </a:pPr>
            <a:r>
              <a:rPr lang="en-US" altLang="ko-KR" sz="1400" dirty="0">
                <a:solidFill>
                  <a:srgbClr val="292929"/>
                </a:solidFill>
                <a:latin typeface="sohne"/>
              </a:rPr>
              <a:t>Box Plot</a:t>
            </a:r>
          </a:p>
          <a:p>
            <a:pPr marL="342900" indent="-342900">
              <a:buFontTx/>
              <a:buAutoNum type="arabicPeriod"/>
            </a:pPr>
            <a:r>
              <a:rPr lang="en-US" altLang="ko-KR" sz="1400" dirty="0">
                <a:solidFill>
                  <a:srgbClr val="292929"/>
                </a:solidFill>
                <a:latin typeface="sohne"/>
              </a:rPr>
              <a:t>QQ Plot</a:t>
            </a:r>
          </a:p>
          <a:p>
            <a:pPr marL="342900" indent="-342900">
              <a:buFontTx/>
              <a:buAutoNum type="arabicPeriod"/>
            </a:pPr>
            <a:r>
              <a:rPr lang="en-US" altLang="ko-KR" sz="1400" dirty="0">
                <a:solidFill>
                  <a:srgbClr val="292929"/>
                </a:solidFill>
                <a:latin typeface="sohne"/>
              </a:rPr>
              <a:t>Kolmogorov Smirnov test</a:t>
            </a:r>
          </a:p>
          <a:p>
            <a:pPr marL="342900" indent="-342900">
              <a:buFontTx/>
              <a:buAutoNum type="arabicPeriod"/>
            </a:pPr>
            <a:r>
              <a:rPr lang="en-US" altLang="ko-KR" sz="1400" dirty="0">
                <a:solidFill>
                  <a:srgbClr val="292929"/>
                </a:solidFill>
                <a:latin typeface="sohne"/>
              </a:rPr>
              <a:t>Lilliefors test</a:t>
            </a:r>
          </a:p>
          <a:p>
            <a:pPr marL="342900" indent="-342900">
              <a:buFontTx/>
              <a:buAutoNum type="arabicPeriod"/>
            </a:pPr>
            <a:r>
              <a:rPr lang="en-US" altLang="ko-KR" sz="1400" dirty="0">
                <a:solidFill>
                  <a:srgbClr val="292929"/>
                </a:solidFill>
                <a:highlight>
                  <a:srgbClr val="FFFF00"/>
                </a:highlight>
                <a:latin typeface="sohne"/>
              </a:rPr>
              <a:t>Shapiro Wilk test</a:t>
            </a:r>
            <a:endParaRPr lang="en-US" altLang="ko-KR" sz="1400" b="0" i="0" dirty="0">
              <a:solidFill>
                <a:srgbClr val="292929"/>
              </a:solidFill>
              <a:effectLst/>
              <a:highlight>
                <a:srgbClr val="FFFF00"/>
              </a:highlight>
              <a:latin typeface="sohne"/>
            </a:endParaRPr>
          </a:p>
        </p:txBody>
      </p:sp>
      <p:sp>
        <p:nvSpPr>
          <p:cNvPr id="13" name="직사각형 12">
            <a:extLst>
              <a:ext uri="{FF2B5EF4-FFF2-40B4-BE49-F238E27FC236}">
                <a16:creationId xmlns:a16="http://schemas.microsoft.com/office/drawing/2014/main" id="{23E35062-56A5-4794-9930-58AAAD999DDE}"/>
              </a:ext>
            </a:extLst>
          </p:cNvPr>
          <p:cNvSpPr/>
          <p:nvPr/>
        </p:nvSpPr>
        <p:spPr>
          <a:xfrm>
            <a:off x="3567461" y="2549110"/>
            <a:ext cx="5224827" cy="1015663"/>
          </a:xfrm>
          <a:prstGeom prst="rect">
            <a:avLst/>
          </a:prstGeom>
          <a:ln>
            <a:solidFill>
              <a:schemeClr val="accent1">
                <a:lumMod val="75000"/>
              </a:schemeClr>
            </a:solidFill>
          </a:ln>
        </p:spPr>
        <p:txBody>
          <a:bodyPr wrap="square">
            <a:spAutoFit/>
          </a:bodyPr>
          <a:lstStyle/>
          <a:p>
            <a:r>
              <a:rPr lang="en-US" altLang="ko-KR" sz="1200" u="sng" dirty="0"/>
              <a:t>For quick and visual identification of a normal distribution,</a:t>
            </a:r>
            <a:r>
              <a:rPr lang="en-US" altLang="ko-KR" sz="1200" dirty="0"/>
              <a:t> use a QQ plot if you have only </a:t>
            </a:r>
            <a:r>
              <a:rPr lang="en-US" altLang="ko-KR" sz="1200" u="sng" dirty="0"/>
              <a:t>one variable </a:t>
            </a:r>
            <a:r>
              <a:rPr lang="en-US" altLang="ko-KR" sz="1200" dirty="0"/>
              <a:t>to look at and a Box Plot if you have many. Use a histogram if you need to present </a:t>
            </a:r>
            <a:r>
              <a:rPr lang="en-US" altLang="ko-KR" sz="1200" u="sng" dirty="0"/>
              <a:t>your results to a non-statistical public</a:t>
            </a:r>
            <a:r>
              <a:rPr lang="en-US" altLang="ko-KR" sz="1200" dirty="0"/>
              <a:t>.</a:t>
            </a:r>
          </a:p>
          <a:p>
            <a:r>
              <a:rPr lang="en-US" altLang="ko-KR" sz="1200" dirty="0"/>
              <a:t>As a </a:t>
            </a:r>
            <a:r>
              <a:rPr lang="en-US" altLang="ko-KR" sz="1200" u="sng" dirty="0"/>
              <a:t>statistical test to confirm your hypothesis</a:t>
            </a:r>
            <a:r>
              <a:rPr lang="en-US" altLang="ko-KR" sz="1200" dirty="0"/>
              <a:t>, use the </a:t>
            </a:r>
            <a:r>
              <a:rPr lang="en-US" altLang="ko-KR" sz="1200" dirty="0">
                <a:highlight>
                  <a:srgbClr val="FFFF00"/>
                </a:highlight>
              </a:rPr>
              <a:t>Shapiro Wilk test</a:t>
            </a:r>
            <a:r>
              <a:rPr lang="en-US" altLang="ko-KR" sz="1200" dirty="0"/>
              <a:t>. It </a:t>
            </a:r>
            <a:r>
              <a:rPr lang="en-US" altLang="ko-KR" sz="1200" dirty="0">
                <a:highlight>
                  <a:srgbClr val="00FFFF"/>
                </a:highlight>
              </a:rPr>
              <a:t>is the most powerful test</a:t>
            </a:r>
            <a:r>
              <a:rPr lang="en-US" altLang="ko-KR" sz="1200" dirty="0"/>
              <a:t>, which should be the decisive argument.</a:t>
            </a:r>
            <a:endParaRPr lang="ko-KR" altLang="en-US" sz="1200" dirty="0"/>
          </a:p>
        </p:txBody>
      </p:sp>
      <p:sp>
        <p:nvSpPr>
          <p:cNvPr id="14" name="직사각형 13">
            <a:extLst>
              <a:ext uri="{FF2B5EF4-FFF2-40B4-BE49-F238E27FC236}">
                <a16:creationId xmlns:a16="http://schemas.microsoft.com/office/drawing/2014/main" id="{0ABF2036-BE42-48B9-ADE7-ACBA9F2D062D}"/>
              </a:ext>
            </a:extLst>
          </p:cNvPr>
          <p:cNvSpPr/>
          <p:nvPr/>
        </p:nvSpPr>
        <p:spPr>
          <a:xfrm>
            <a:off x="623231" y="2023980"/>
            <a:ext cx="8208912" cy="307777"/>
          </a:xfrm>
          <a:prstGeom prst="rect">
            <a:avLst/>
          </a:prstGeom>
        </p:spPr>
        <p:txBody>
          <a:bodyPr wrap="square">
            <a:spAutoFit/>
          </a:bodyPr>
          <a:lstStyle/>
          <a:p>
            <a:r>
              <a:rPr lang="en-US" altLang="ko-KR" sz="1400" dirty="0"/>
              <a:t>https://towardsdatascience.com</a:t>
            </a:r>
            <a:r>
              <a:rPr lang="en-US" altLang="ko-KR" sz="1400" dirty="0">
                <a:highlight>
                  <a:srgbClr val="FFFF00"/>
                </a:highlight>
              </a:rPr>
              <a:t>/</a:t>
            </a:r>
            <a:r>
              <a:rPr lang="en-US" altLang="ko-KR" sz="1400" dirty="0"/>
              <a:t>6-ways-to-test-for-a-normal-distribution-which-one-to-use-9dcf47d8fa93</a:t>
            </a:r>
            <a:endParaRPr lang="ko-KR" altLang="en-US" sz="1400" dirty="0"/>
          </a:p>
        </p:txBody>
      </p:sp>
      <p:sp>
        <p:nvSpPr>
          <p:cNvPr id="15" name="직사각형 14">
            <a:extLst>
              <a:ext uri="{FF2B5EF4-FFF2-40B4-BE49-F238E27FC236}">
                <a16:creationId xmlns:a16="http://schemas.microsoft.com/office/drawing/2014/main" id="{60C24442-938E-4204-BB9D-C3446101CB92}"/>
              </a:ext>
            </a:extLst>
          </p:cNvPr>
          <p:cNvSpPr/>
          <p:nvPr/>
        </p:nvSpPr>
        <p:spPr>
          <a:xfrm>
            <a:off x="656760" y="1706398"/>
            <a:ext cx="8568952" cy="338554"/>
          </a:xfrm>
          <a:prstGeom prst="rect">
            <a:avLst/>
          </a:prstGeom>
        </p:spPr>
        <p:txBody>
          <a:bodyPr wrap="square">
            <a:spAutoFit/>
          </a:bodyPr>
          <a:lstStyle/>
          <a:p>
            <a:r>
              <a:rPr lang="en-US" altLang="ko-KR" sz="1600" dirty="0"/>
              <a:t>https://machinelearningmastery.com/a-gentle-introduction-to-normality-tests-in-python</a:t>
            </a:r>
            <a:r>
              <a:rPr lang="en-US" altLang="ko-KR" sz="1400" dirty="0"/>
              <a:t>/</a:t>
            </a:r>
            <a:endParaRPr lang="ko-KR" altLang="en-US" sz="1400" dirty="0"/>
          </a:p>
        </p:txBody>
      </p:sp>
      <p:sp>
        <p:nvSpPr>
          <p:cNvPr id="3" name="직사각형 2">
            <a:extLst>
              <a:ext uri="{FF2B5EF4-FFF2-40B4-BE49-F238E27FC236}">
                <a16:creationId xmlns:a16="http://schemas.microsoft.com/office/drawing/2014/main" id="{ABFC2E36-7E0B-4F6C-BEE7-DD8E33AF1F92}"/>
              </a:ext>
            </a:extLst>
          </p:cNvPr>
          <p:cNvSpPr/>
          <p:nvPr/>
        </p:nvSpPr>
        <p:spPr>
          <a:xfrm>
            <a:off x="623231" y="4065724"/>
            <a:ext cx="7776864" cy="830997"/>
          </a:xfrm>
          <a:prstGeom prst="rect">
            <a:avLst/>
          </a:prstGeom>
        </p:spPr>
        <p:txBody>
          <a:bodyPr wrap="square">
            <a:spAutoFit/>
          </a:bodyPr>
          <a:lstStyle/>
          <a:p>
            <a:pPr marL="171450" indent="-171450">
              <a:buFont typeface="Wingdings" panose="05000000000000000000" pitchFamily="2" charset="2"/>
              <a:buChar char="§"/>
            </a:pPr>
            <a:r>
              <a:rPr lang="en-US" altLang="ko-KR" sz="1200" dirty="0"/>
              <a:t>the </a:t>
            </a:r>
            <a:r>
              <a:rPr lang="en-US" altLang="ko-KR" sz="1200" b="1" dirty="0"/>
              <a:t>Lilliefors test</a:t>
            </a:r>
            <a:r>
              <a:rPr lang="en-US" altLang="ko-KR" sz="1200" dirty="0"/>
              <a:t> </a:t>
            </a:r>
          </a:p>
          <a:p>
            <a:r>
              <a:rPr lang="en-US" altLang="ko-KR" sz="1200" dirty="0"/>
              <a:t>is a </a:t>
            </a:r>
            <a:r>
              <a:rPr lang="en-US" altLang="ko-KR" sz="1200" dirty="0">
                <a:hlinkClick r:id="rId2" tooltip="Normality test"/>
              </a:rPr>
              <a:t>normality test</a:t>
            </a:r>
            <a:r>
              <a:rPr lang="en-US" altLang="ko-KR" sz="1200" dirty="0"/>
              <a:t> based on the </a:t>
            </a:r>
            <a:r>
              <a:rPr lang="en-US" altLang="ko-KR" sz="1200" dirty="0">
                <a:hlinkClick r:id="rId3" tooltip="Kolmogorov–Smirnov test"/>
              </a:rPr>
              <a:t>Kolmogorov–Smirnov test</a:t>
            </a:r>
            <a:r>
              <a:rPr lang="en-US" altLang="ko-KR" sz="1200" dirty="0"/>
              <a:t>. It is used to test the </a:t>
            </a:r>
            <a:r>
              <a:rPr lang="en-US" altLang="ko-KR" sz="1200" dirty="0">
                <a:hlinkClick r:id="rId4" tooltip="Null hypothesis"/>
              </a:rPr>
              <a:t>null hypothesis</a:t>
            </a:r>
            <a:r>
              <a:rPr lang="en-US" altLang="ko-KR" sz="1200" dirty="0"/>
              <a:t> that data come from a </a:t>
            </a:r>
            <a:r>
              <a:rPr lang="en-US" altLang="ko-KR" sz="1200" dirty="0">
                <a:hlinkClick r:id="rId5" tooltip="Normal distribution"/>
              </a:rPr>
              <a:t>normally distributed</a:t>
            </a:r>
            <a:r>
              <a:rPr lang="en-US" altLang="ko-KR" sz="1200" dirty="0"/>
              <a:t> population, when the null hypothesis does not specify </a:t>
            </a:r>
            <a:r>
              <a:rPr lang="en-US" altLang="ko-KR" sz="1200" i="1" dirty="0"/>
              <a:t>which</a:t>
            </a:r>
            <a:r>
              <a:rPr lang="en-US" altLang="ko-KR" sz="1200" dirty="0"/>
              <a:t> normal distribution; i.e., it does not specify the </a:t>
            </a:r>
            <a:r>
              <a:rPr lang="en-US" altLang="ko-KR" sz="1200" dirty="0">
                <a:hlinkClick r:id="rId6" tooltip="Expected value"/>
              </a:rPr>
              <a:t>expected value</a:t>
            </a:r>
            <a:r>
              <a:rPr lang="en-US" altLang="ko-KR" sz="1200" dirty="0"/>
              <a:t> and </a:t>
            </a:r>
            <a:r>
              <a:rPr lang="en-US" altLang="ko-KR" sz="1200" dirty="0">
                <a:hlinkClick r:id="rId7" tooltip="Variance"/>
              </a:rPr>
              <a:t>variance</a:t>
            </a:r>
            <a:r>
              <a:rPr lang="en-US" altLang="ko-KR" sz="1200" dirty="0"/>
              <a:t> of the distribution</a:t>
            </a:r>
            <a:endParaRPr lang="ko-KR" altLang="en-US" sz="1200" dirty="0"/>
          </a:p>
        </p:txBody>
      </p:sp>
      <p:sp>
        <p:nvSpPr>
          <p:cNvPr id="7" name="바닥글 개체 틀 6">
            <a:extLst>
              <a:ext uri="{FF2B5EF4-FFF2-40B4-BE49-F238E27FC236}">
                <a16:creationId xmlns:a16="http://schemas.microsoft.com/office/drawing/2014/main" id="{8210060C-83C8-4DA8-BAFB-C0822DEE528F}"/>
              </a:ext>
            </a:extLst>
          </p:cNvPr>
          <p:cNvSpPr>
            <a:spLocks noGrp="1"/>
          </p:cNvSpPr>
          <p:nvPr>
            <p:ph type="ftr" sz="quarter" idx="11"/>
          </p:nvPr>
        </p:nvSpPr>
        <p:spPr/>
        <p:txBody>
          <a:bodyPr/>
          <a:lstStyle/>
          <a:p>
            <a:r>
              <a:rPr lang="en-US" altLang="ko-KR"/>
              <a:t>UBION PBL- FBA</a:t>
            </a:r>
            <a:endParaRPr lang="ko-KR" altLang="en-US"/>
          </a:p>
        </p:txBody>
      </p:sp>
      <p:sp>
        <p:nvSpPr>
          <p:cNvPr id="8" name="슬라이드 번호 개체 틀 7">
            <a:extLst>
              <a:ext uri="{FF2B5EF4-FFF2-40B4-BE49-F238E27FC236}">
                <a16:creationId xmlns:a16="http://schemas.microsoft.com/office/drawing/2014/main" id="{97E2B57A-1425-4F1B-B227-35A93A284AFD}"/>
              </a:ext>
            </a:extLst>
          </p:cNvPr>
          <p:cNvSpPr>
            <a:spLocks noGrp="1"/>
          </p:cNvSpPr>
          <p:nvPr>
            <p:ph type="sldNum" sz="quarter" idx="12"/>
          </p:nvPr>
        </p:nvSpPr>
        <p:spPr/>
        <p:txBody>
          <a:bodyPr/>
          <a:lstStyle/>
          <a:p>
            <a:fld id="{DE77BB65-F969-4654-BF30-45C70C1BE112}" type="slidenum">
              <a:rPr lang="ko-KR" altLang="en-US" smtClean="0"/>
              <a:pPr/>
              <a:t>89</a:t>
            </a:fld>
            <a:endParaRPr lang="ko-KR" altLang="en-US"/>
          </a:p>
        </p:txBody>
      </p:sp>
      <p:sp>
        <p:nvSpPr>
          <p:cNvPr id="12" name="직사각형 11">
            <a:extLst>
              <a:ext uri="{FF2B5EF4-FFF2-40B4-BE49-F238E27FC236}">
                <a16:creationId xmlns:a16="http://schemas.microsoft.com/office/drawing/2014/main" id="{4D3A5DBF-3D58-422F-96BE-C32FCF1C42BA}"/>
              </a:ext>
            </a:extLst>
          </p:cNvPr>
          <p:cNvSpPr/>
          <p:nvPr/>
        </p:nvSpPr>
        <p:spPr>
          <a:xfrm>
            <a:off x="505397" y="1081998"/>
            <a:ext cx="1329210" cy="307777"/>
          </a:xfrm>
          <a:prstGeom prst="rect">
            <a:avLst/>
          </a:prstGeom>
          <a:solidFill>
            <a:schemeClr val="accent1">
              <a:lumMod val="20000"/>
              <a:lumOff val="80000"/>
            </a:schemeClr>
          </a:solidFill>
          <a:ln>
            <a:solidFill>
              <a:schemeClr val="accent1">
                <a:lumMod val="50000"/>
              </a:schemeClr>
            </a:solidFill>
          </a:ln>
        </p:spPr>
        <p:txBody>
          <a:bodyPr wrap="none">
            <a:spAutoFit/>
          </a:bodyPr>
          <a:lstStyle/>
          <a:p>
            <a:r>
              <a:rPr lang="en-US" altLang="ko-KR" sz="1400" dirty="0">
                <a:solidFill>
                  <a:srgbClr val="111111"/>
                </a:solidFill>
                <a:latin typeface="Arial" panose="020B0604020202020204" pitchFamily="34" charset="0"/>
              </a:rPr>
              <a:t>Normality test </a:t>
            </a:r>
            <a:endParaRPr lang="ko-KR" altLang="en-US" sz="1400" dirty="0"/>
          </a:p>
        </p:txBody>
      </p:sp>
      <p:sp>
        <p:nvSpPr>
          <p:cNvPr id="16" name="TextBox 15">
            <a:extLst>
              <a:ext uri="{FF2B5EF4-FFF2-40B4-BE49-F238E27FC236}">
                <a16:creationId xmlns:a16="http://schemas.microsoft.com/office/drawing/2014/main" id="{60743C00-6AD0-4D2C-B49A-9AEAC04728AD}"/>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7" name="직사각형 16">
            <a:extLst>
              <a:ext uri="{FF2B5EF4-FFF2-40B4-BE49-F238E27FC236}">
                <a16:creationId xmlns:a16="http://schemas.microsoft.com/office/drawing/2014/main" id="{FF0AC565-2341-46C8-BEFC-C7C20E557A83}"/>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Tree>
    <p:extLst>
      <p:ext uri="{BB962C8B-B14F-4D97-AF65-F5344CB8AC3E}">
        <p14:creationId xmlns:p14="http://schemas.microsoft.com/office/powerpoint/2010/main" val="2422820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E10607C7-B84F-44E0-B296-A3F689CE8F9C}"/>
              </a:ext>
            </a:extLst>
          </p:cNvPr>
          <p:cNvPicPr>
            <a:picLocks noChangeAspect="1"/>
          </p:cNvPicPr>
          <p:nvPr/>
        </p:nvPicPr>
        <p:blipFill>
          <a:blip r:embed="rId2"/>
          <a:stretch>
            <a:fillRect/>
          </a:stretch>
        </p:blipFill>
        <p:spPr>
          <a:xfrm>
            <a:off x="6287852" y="1258455"/>
            <a:ext cx="2664296" cy="1188239"/>
          </a:xfrm>
          <a:prstGeom prst="rect">
            <a:avLst/>
          </a:prstGeom>
        </p:spPr>
      </p:pic>
      <p:sp>
        <p:nvSpPr>
          <p:cNvPr id="7" name="직사각형 6">
            <a:extLst>
              <a:ext uri="{FF2B5EF4-FFF2-40B4-BE49-F238E27FC236}">
                <a16:creationId xmlns:a16="http://schemas.microsoft.com/office/drawing/2014/main" id="{205AFF0C-8E48-465C-B4F3-67334C886484}"/>
              </a:ext>
            </a:extLst>
          </p:cNvPr>
          <p:cNvSpPr/>
          <p:nvPr/>
        </p:nvSpPr>
        <p:spPr>
          <a:xfrm>
            <a:off x="397448" y="3078447"/>
            <a:ext cx="6251776" cy="3139321"/>
          </a:xfrm>
          <a:prstGeom prst="rect">
            <a:avLst/>
          </a:prstGeom>
          <a:ln w="19050">
            <a:solidFill>
              <a:srgbClr val="002060"/>
            </a:solidFill>
          </a:ln>
        </p:spPr>
        <p:txBody>
          <a:bodyPr wrap="square">
            <a:spAutoFit/>
          </a:bodyPr>
          <a:lstStyle/>
          <a:p>
            <a:r>
              <a:rPr lang="en-US" altLang="ko-KR" sz="1200" b="1" dirty="0"/>
              <a:t>1) </a:t>
            </a:r>
            <a:r>
              <a:rPr lang="ko-KR" altLang="en-US" sz="1200" b="1" dirty="0"/>
              <a:t>검정 통계량 </a:t>
            </a:r>
            <a:r>
              <a:rPr lang="en-US" altLang="ko-KR" sz="1200" b="1" dirty="0"/>
              <a:t>(t</a:t>
            </a:r>
            <a:r>
              <a:rPr lang="en-US" altLang="ko-KR" sz="1200" dirty="0"/>
              <a:t>est Statistic)</a:t>
            </a:r>
            <a:r>
              <a:rPr lang="en-US" altLang="ko-KR" dirty="0"/>
              <a:t> </a:t>
            </a:r>
            <a:endParaRPr lang="ko-KR" altLang="en-US" sz="1200" dirty="0"/>
          </a:p>
          <a:p>
            <a:pPr marL="171450" indent="-171450">
              <a:buFont typeface="Arial" panose="020B0604020202020204" pitchFamily="34" charset="0"/>
              <a:buChar char="•"/>
            </a:pPr>
            <a:r>
              <a:rPr lang="ko-KR" altLang="en-US" sz="1100" dirty="0"/>
              <a:t>통계적 가설을 검정하기 위한 기준으로 사용되는 통계량 </a:t>
            </a:r>
            <a:r>
              <a:rPr lang="en-US" altLang="ko-KR" sz="1100" dirty="0"/>
              <a:t>(</a:t>
            </a:r>
            <a:r>
              <a:rPr lang="ko-KR" altLang="en-US" sz="1100" dirty="0"/>
              <a:t>대표적 사례</a:t>
            </a:r>
            <a:r>
              <a:rPr lang="en-US" altLang="ko-KR" sz="1100" dirty="0"/>
              <a:t>: t-value)</a:t>
            </a:r>
          </a:p>
          <a:p>
            <a:pPr marL="171450" indent="-171450">
              <a:buFont typeface="Arial" panose="020B0604020202020204" pitchFamily="34" charset="0"/>
              <a:buChar char="•"/>
            </a:pPr>
            <a:r>
              <a:rPr lang="ko-KR" altLang="en-US" sz="1100" dirty="0">
                <a:solidFill>
                  <a:srgbClr val="000000"/>
                </a:solidFill>
                <a:latin typeface="Malgun Gothic" panose="020B0503020000020004" pitchFamily="50" charset="-127"/>
                <a:ea typeface="Malgun Gothic" panose="020B0503020000020004" pitchFamily="50" charset="-127"/>
              </a:rPr>
              <a:t>통계량이므로 확률표본의 함수</a:t>
            </a:r>
            <a:endParaRPr lang="en-US" altLang="ko-KR" sz="1100" dirty="0">
              <a:solidFill>
                <a:srgbClr val="000000"/>
              </a:solidFill>
              <a:latin typeface="Malgun Gothic" panose="020B0503020000020004" pitchFamily="50" charset="-127"/>
              <a:ea typeface="Malgun Gothic" panose="020B0503020000020004" pitchFamily="50" charset="-127"/>
            </a:endParaRPr>
          </a:p>
          <a:p>
            <a:r>
              <a:rPr lang="en-US" altLang="ko-KR" sz="1100" dirty="0">
                <a:sym typeface="Wingdings" panose="05000000000000000000" pitchFamily="2" charset="2"/>
              </a:rPr>
              <a:t> </a:t>
            </a:r>
            <a:r>
              <a:rPr lang="ko-KR" altLang="en-US" sz="1100" dirty="0" err="1"/>
              <a:t>귀무가설</a:t>
            </a:r>
            <a:r>
              <a:rPr lang="ko-KR" altLang="en-US" sz="1100" dirty="0"/>
              <a:t> 과 대립가설 중에서 하나의 가설을 선택하는데 사용하는 표본 통계량</a:t>
            </a:r>
          </a:p>
          <a:p>
            <a:endParaRPr lang="en-US" altLang="ko-KR" sz="1200" b="1" dirty="0"/>
          </a:p>
          <a:p>
            <a:r>
              <a:rPr lang="en-US" altLang="ko-KR" sz="1200" b="1" dirty="0"/>
              <a:t>2) </a:t>
            </a:r>
            <a:r>
              <a:rPr lang="ko-KR" altLang="en-US" sz="1200" b="1" dirty="0" err="1"/>
              <a:t>기각역</a:t>
            </a:r>
            <a:r>
              <a:rPr lang="en-US" altLang="ko-KR" sz="1200" b="1" dirty="0"/>
              <a:t>/</a:t>
            </a:r>
            <a:r>
              <a:rPr lang="ko-KR" altLang="en-US" sz="1200" b="1" dirty="0" err="1"/>
              <a:t>채택역</a:t>
            </a:r>
            <a:endParaRPr lang="ko-KR" altLang="en-US" sz="1200" dirty="0"/>
          </a:p>
          <a:p>
            <a:pPr marL="171450" indent="-171450">
              <a:buFont typeface="Arial" panose="020B0604020202020204" pitchFamily="34" charset="0"/>
              <a:buChar char="•"/>
            </a:pPr>
            <a:r>
              <a:rPr lang="ko-KR" altLang="en-US" sz="1100" dirty="0"/>
              <a:t>확률분포에서 </a:t>
            </a:r>
            <a:r>
              <a:rPr lang="ko-KR" altLang="en-US" sz="1100" dirty="0" err="1"/>
              <a:t>귀무가설을</a:t>
            </a:r>
            <a:r>
              <a:rPr lang="ko-KR" altLang="en-US" sz="1100" dirty="0"/>
              <a:t> 기각되는 </a:t>
            </a:r>
            <a:r>
              <a:rPr lang="ko-KR" altLang="en-US" sz="1100" dirty="0" err="1"/>
              <a:t>검정통계량의</a:t>
            </a:r>
            <a:r>
              <a:rPr lang="ko-KR" altLang="en-US" sz="1100" dirty="0"/>
              <a:t> 값이 포함된 영역</a:t>
            </a:r>
            <a:endParaRPr lang="en-US" altLang="ko-KR" sz="1100" dirty="0"/>
          </a:p>
          <a:p>
            <a:pPr marL="171450" indent="-171450">
              <a:buFont typeface="Arial" panose="020B0604020202020204" pitchFamily="34" charset="0"/>
              <a:buChar char="•"/>
            </a:pPr>
            <a:r>
              <a:rPr lang="ko-KR" altLang="en-US" sz="1100" dirty="0" err="1">
                <a:solidFill>
                  <a:srgbClr val="000000"/>
                </a:solidFill>
                <a:latin typeface="Arial" panose="020B0604020202020204" pitchFamily="34" charset="0"/>
              </a:rPr>
              <a:t>검정통계량</a:t>
            </a:r>
            <a:r>
              <a:rPr lang="ko-KR" altLang="en-US" sz="1100" dirty="0">
                <a:solidFill>
                  <a:srgbClr val="000000"/>
                </a:solidFill>
                <a:latin typeface="Arial" panose="020B0604020202020204" pitchFamily="34" charset="0"/>
              </a:rPr>
              <a:t> 절대값 </a:t>
            </a:r>
            <a:r>
              <a:rPr lang="en-US" altLang="ko-KR" sz="1100" dirty="0">
                <a:solidFill>
                  <a:srgbClr val="000000"/>
                </a:solidFill>
                <a:latin typeface="Arial" panose="020B0604020202020204" pitchFamily="34" charset="0"/>
              </a:rPr>
              <a:t>&gt; </a:t>
            </a:r>
            <a:r>
              <a:rPr lang="ko-KR" altLang="en-US" sz="1100" dirty="0">
                <a:solidFill>
                  <a:srgbClr val="000000"/>
                </a:solidFill>
                <a:latin typeface="Arial" panose="020B0604020202020204" pitchFamily="34" charset="0"/>
              </a:rPr>
              <a:t>임계치 </a:t>
            </a:r>
            <a:r>
              <a:rPr lang="en-US" altLang="ko-KR" sz="1100" dirty="0">
                <a:solidFill>
                  <a:srgbClr val="000000"/>
                </a:solidFill>
                <a:latin typeface="Arial" panose="020B0604020202020204" pitchFamily="34" charset="0"/>
              </a:rPr>
              <a:t>: </a:t>
            </a:r>
            <a:r>
              <a:rPr lang="ko-KR" altLang="en-US" sz="1100" dirty="0" err="1">
                <a:solidFill>
                  <a:srgbClr val="000000"/>
                </a:solidFill>
                <a:latin typeface="Arial" panose="020B0604020202020204" pitchFamily="34" charset="0"/>
              </a:rPr>
              <a:t>기각역</a:t>
            </a:r>
            <a:r>
              <a:rPr lang="ko-KR" altLang="en-US" sz="1100" dirty="0">
                <a:solidFill>
                  <a:srgbClr val="000000"/>
                </a:solidFill>
                <a:latin typeface="Arial" panose="020B0604020202020204" pitchFamily="34" charset="0"/>
              </a:rPr>
              <a:t>  </a:t>
            </a:r>
            <a:r>
              <a:rPr lang="en-US" altLang="ko-KR" sz="1100" dirty="0">
                <a:solidFill>
                  <a:srgbClr val="000000"/>
                </a:solidFill>
                <a:latin typeface="Arial" panose="020B0604020202020204" pitchFamily="34" charset="0"/>
                <a:sym typeface="Wingdings" panose="05000000000000000000" pitchFamily="2" charset="2"/>
              </a:rPr>
              <a:t></a:t>
            </a:r>
            <a:r>
              <a:rPr lang="ko-KR" altLang="en-US" sz="1100" dirty="0"/>
              <a:t> </a:t>
            </a:r>
            <a:r>
              <a:rPr lang="ko-KR" altLang="en-US" sz="1100" dirty="0" err="1"/>
              <a:t>귀무가설을</a:t>
            </a:r>
            <a:r>
              <a:rPr lang="ko-KR" altLang="en-US" sz="1100" dirty="0"/>
              <a:t> 기각</a:t>
            </a:r>
            <a:r>
              <a:rPr lang="ko-KR" altLang="en-US" sz="1100" dirty="0">
                <a:solidFill>
                  <a:srgbClr val="000000"/>
                </a:solidFill>
                <a:latin typeface="Arial" panose="020B0604020202020204" pitchFamily="34" charset="0"/>
              </a:rPr>
              <a:t> </a:t>
            </a:r>
            <a:r>
              <a:rPr lang="en-US" altLang="ko-KR" sz="1100" dirty="0">
                <a:solidFill>
                  <a:srgbClr val="000000"/>
                </a:solidFill>
                <a:latin typeface="Arial" panose="020B0604020202020204" pitchFamily="34" charset="0"/>
              </a:rPr>
              <a:t>, </a:t>
            </a:r>
            <a:r>
              <a:rPr lang="ko-KR" altLang="en-US" sz="1100" dirty="0">
                <a:solidFill>
                  <a:srgbClr val="000000"/>
                </a:solidFill>
                <a:latin typeface="Arial" panose="020B0604020202020204" pitchFamily="34" charset="0"/>
              </a:rPr>
              <a:t>대립가설 채택</a:t>
            </a:r>
            <a:endParaRPr lang="en-US" altLang="ko-KR" sz="1100" dirty="0">
              <a:solidFill>
                <a:srgbClr val="000000"/>
              </a:solidFill>
              <a:latin typeface="Arial" panose="020B0604020202020204" pitchFamily="34" charset="0"/>
            </a:endParaRPr>
          </a:p>
          <a:p>
            <a:pPr marL="171450" indent="-171450">
              <a:buFont typeface="Arial" panose="020B0604020202020204" pitchFamily="34" charset="0"/>
              <a:buChar char="•"/>
            </a:pPr>
            <a:r>
              <a:rPr lang="ko-KR" altLang="en-US" sz="1100" dirty="0" err="1">
                <a:solidFill>
                  <a:srgbClr val="000000"/>
                </a:solidFill>
                <a:latin typeface="Arial" panose="020B0604020202020204" pitchFamily="34" charset="0"/>
              </a:rPr>
              <a:t>검정통계량</a:t>
            </a:r>
            <a:r>
              <a:rPr lang="ko-KR" altLang="en-US" sz="1100" dirty="0">
                <a:solidFill>
                  <a:srgbClr val="000000"/>
                </a:solidFill>
                <a:latin typeface="Arial" panose="020B0604020202020204" pitchFamily="34" charset="0"/>
              </a:rPr>
              <a:t> 절대값 </a:t>
            </a:r>
            <a:r>
              <a:rPr lang="en-US" altLang="ko-KR" sz="1100" dirty="0">
                <a:solidFill>
                  <a:srgbClr val="000000"/>
                </a:solidFill>
                <a:latin typeface="Arial" panose="020B0604020202020204" pitchFamily="34" charset="0"/>
              </a:rPr>
              <a:t>&lt; </a:t>
            </a:r>
            <a:r>
              <a:rPr lang="ko-KR" altLang="en-US" sz="1100" dirty="0">
                <a:solidFill>
                  <a:srgbClr val="000000"/>
                </a:solidFill>
                <a:latin typeface="Arial" panose="020B0604020202020204" pitchFamily="34" charset="0"/>
              </a:rPr>
              <a:t>임계치 </a:t>
            </a:r>
            <a:r>
              <a:rPr lang="en-US" altLang="ko-KR" sz="1100" dirty="0">
                <a:solidFill>
                  <a:srgbClr val="000000"/>
                </a:solidFill>
                <a:latin typeface="Arial" panose="020B0604020202020204" pitchFamily="34" charset="0"/>
              </a:rPr>
              <a:t>: </a:t>
            </a:r>
            <a:r>
              <a:rPr lang="ko-KR" altLang="en-US" sz="1100" dirty="0" err="1">
                <a:solidFill>
                  <a:srgbClr val="000000"/>
                </a:solidFill>
                <a:latin typeface="Arial" panose="020B0604020202020204" pitchFamily="34" charset="0"/>
              </a:rPr>
              <a:t>채택역</a:t>
            </a:r>
            <a:r>
              <a:rPr lang="ko-KR" altLang="en-US" sz="1100" dirty="0">
                <a:solidFill>
                  <a:srgbClr val="000000"/>
                </a:solidFill>
                <a:latin typeface="Arial" panose="020B0604020202020204" pitchFamily="34" charset="0"/>
              </a:rPr>
              <a:t>  </a:t>
            </a:r>
            <a:r>
              <a:rPr lang="en-US" altLang="ko-KR" sz="1100" dirty="0">
                <a:solidFill>
                  <a:srgbClr val="000000"/>
                </a:solidFill>
                <a:latin typeface="Arial" panose="020B0604020202020204" pitchFamily="34" charset="0"/>
                <a:sym typeface="Wingdings" panose="05000000000000000000" pitchFamily="2" charset="2"/>
              </a:rPr>
              <a:t></a:t>
            </a:r>
            <a:r>
              <a:rPr lang="ko-KR" altLang="en-US" sz="1100" dirty="0"/>
              <a:t> </a:t>
            </a:r>
            <a:r>
              <a:rPr lang="ko-KR" altLang="en-US" sz="1100" dirty="0" err="1"/>
              <a:t>귀무가설을</a:t>
            </a:r>
            <a:r>
              <a:rPr lang="ko-KR" altLang="en-US" sz="1100" dirty="0"/>
              <a:t> 채택 </a:t>
            </a:r>
            <a:r>
              <a:rPr lang="en-US" altLang="ko-KR" sz="1100" dirty="0"/>
              <a:t>(</a:t>
            </a:r>
            <a:r>
              <a:rPr lang="ko-KR" altLang="en-US" sz="1100" dirty="0"/>
              <a:t>기각 못함</a:t>
            </a:r>
            <a:r>
              <a:rPr lang="en-US" altLang="ko-KR" sz="1100" dirty="0"/>
              <a:t>)</a:t>
            </a:r>
            <a:endParaRPr lang="en-US" altLang="ko-KR" sz="1100" dirty="0">
              <a:solidFill>
                <a:srgbClr val="000000"/>
              </a:solidFill>
              <a:latin typeface="Arial" panose="020B0604020202020204" pitchFamily="34" charset="0"/>
            </a:endParaRPr>
          </a:p>
          <a:p>
            <a:pPr marL="171450" indent="-171450">
              <a:buFont typeface="Arial" panose="020B0604020202020204" pitchFamily="34" charset="0"/>
              <a:buChar char="•"/>
            </a:pPr>
            <a:endParaRPr lang="en-US" altLang="ko-KR" sz="1100" dirty="0">
              <a:solidFill>
                <a:srgbClr val="000000"/>
              </a:solidFill>
              <a:highlight>
                <a:srgbClr val="FFFF00"/>
              </a:highlight>
              <a:latin typeface="Arial" panose="020B0604020202020204" pitchFamily="34" charset="0"/>
            </a:endParaRPr>
          </a:p>
          <a:p>
            <a:pPr marL="171450" indent="-171450">
              <a:buFont typeface="Arial" panose="020B0604020202020204" pitchFamily="34" charset="0"/>
              <a:buChar char="•"/>
            </a:pPr>
            <a:r>
              <a:rPr lang="ko-KR" altLang="en-US" sz="1100" dirty="0"/>
              <a:t>양측검정인 경우 </a:t>
            </a:r>
            <a:r>
              <a:rPr lang="en-US" altLang="ko-KR" sz="1100" dirty="0"/>
              <a:t>: </a:t>
            </a:r>
            <a:r>
              <a:rPr lang="ko-KR" altLang="en-US" sz="1100" dirty="0"/>
              <a:t>기각역은 </a:t>
            </a:r>
            <a:r>
              <a:rPr lang="en-US" altLang="ko-KR" sz="1100" dirty="0"/>
              <a:t>(</a:t>
            </a:r>
            <a:r>
              <a:rPr lang="ko-KR" altLang="en-US" sz="1100" dirty="0"/>
              <a:t>유의수준</a:t>
            </a:r>
            <a:r>
              <a:rPr lang="en-US" altLang="ko-KR" sz="1100" dirty="0"/>
              <a:t>=</a:t>
            </a:r>
            <a:r>
              <a:rPr lang="el-GR" altLang="ko-KR" sz="1100" dirty="0"/>
              <a:t>α</a:t>
            </a:r>
            <a:r>
              <a:rPr lang="en-US" altLang="ko-KR" sz="1100" dirty="0"/>
              <a:t>)</a:t>
            </a:r>
            <a:r>
              <a:rPr lang="ko-KR" altLang="en-US" sz="1100" dirty="0"/>
              <a:t> </a:t>
            </a:r>
            <a:r>
              <a:rPr lang="en-US" altLang="ko-KR" sz="1100" dirty="0"/>
              <a:t>/ 2 ,</a:t>
            </a:r>
            <a:r>
              <a:rPr lang="ko-KR" altLang="en-US" sz="1100" dirty="0"/>
              <a:t> 만약 유의수준</a:t>
            </a:r>
            <a:r>
              <a:rPr lang="en-US" altLang="ko-KR" sz="1100" dirty="0"/>
              <a:t>=0.05</a:t>
            </a:r>
            <a:r>
              <a:rPr lang="ko-KR" altLang="en-US" sz="1100" dirty="0"/>
              <a:t>이면 </a:t>
            </a:r>
            <a:r>
              <a:rPr lang="en-US" altLang="ko-KR" sz="1100" dirty="0"/>
              <a:t>0.025</a:t>
            </a:r>
          </a:p>
          <a:p>
            <a:pPr marL="171450" indent="-171450">
              <a:buFont typeface="Arial" panose="020B0604020202020204" pitchFamily="34" charset="0"/>
              <a:buChar char="•"/>
            </a:pPr>
            <a:r>
              <a:rPr lang="ko-KR" altLang="en-US" sz="1100" dirty="0" err="1">
                <a:highlight>
                  <a:srgbClr val="FFFF00"/>
                </a:highlight>
              </a:rPr>
              <a:t>단측검정인</a:t>
            </a:r>
            <a:r>
              <a:rPr lang="ko-KR" altLang="en-US" sz="1100" dirty="0">
                <a:highlight>
                  <a:srgbClr val="FFFF00"/>
                </a:highlight>
              </a:rPr>
              <a:t> 경우 기각역은 유의수준과 같다</a:t>
            </a:r>
            <a:r>
              <a:rPr lang="en-US" altLang="ko-KR" sz="1100" dirty="0">
                <a:highlight>
                  <a:srgbClr val="FFFF00"/>
                </a:highlight>
              </a:rPr>
              <a:t>.</a:t>
            </a:r>
            <a:r>
              <a:rPr lang="ko-KR" altLang="en-US" sz="1100" b="1" dirty="0">
                <a:highlight>
                  <a:srgbClr val="FFFF00"/>
                </a:highlight>
                <a:sym typeface="Wingdings" panose="05000000000000000000" pitchFamily="2" charset="2"/>
              </a:rPr>
              <a:t> </a:t>
            </a:r>
            <a:r>
              <a:rPr lang="en-US" altLang="ko-KR" sz="1100" b="1" dirty="0">
                <a:highlight>
                  <a:srgbClr val="FFFF00"/>
                </a:highlight>
                <a:sym typeface="Wingdings" panose="05000000000000000000" pitchFamily="2" charset="2"/>
              </a:rPr>
              <a:t>(</a:t>
            </a:r>
            <a:r>
              <a:rPr lang="ko-KR" altLang="en-US" sz="1100" b="1" dirty="0" err="1">
                <a:highlight>
                  <a:srgbClr val="FFFF00"/>
                </a:highlight>
                <a:sym typeface="Wingdings" panose="05000000000000000000" pitchFamily="2" charset="2"/>
              </a:rPr>
              <a:t>기각역</a:t>
            </a:r>
            <a:r>
              <a:rPr lang="ko-KR" altLang="en-US" sz="1100" b="1" dirty="0">
                <a:highlight>
                  <a:srgbClr val="FFFF00"/>
                </a:highlight>
                <a:sym typeface="Wingdings" panose="05000000000000000000" pitchFamily="2" charset="2"/>
              </a:rPr>
              <a:t> 면적</a:t>
            </a:r>
            <a:r>
              <a:rPr lang="en-US" altLang="ko-KR" sz="1100" b="1" dirty="0">
                <a:highlight>
                  <a:srgbClr val="FFFF00"/>
                </a:highlight>
                <a:sym typeface="Wingdings" panose="05000000000000000000" pitchFamily="2" charset="2"/>
              </a:rPr>
              <a:t>(</a:t>
            </a:r>
            <a:r>
              <a:rPr lang="ko-KR" altLang="en-US" sz="1100" b="1" dirty="0">
                <a:highlight>
                  <a:srgbClr val="FFFF00"/>
                </a:highlight>
                <a:sym typeface="Wingdings" panose="05000000000000000000" pitchFamily="2" charset="2"/>
              </a:rPr>
              <a:t>합</a:t>
            </a:r>
            <a:r>
              <a:rPr lang="en-US" altLang="ko-KR" sz="1100" b="1" dirty="0">
                <a:highlight>
                  <a:srgbClr val="FFFF00"/>
                </a:highlight>
                <a:sym typeface="Wingdings" panose="05000000000000000000" pitchFamily="2" charset="2"/>
              </a:rPr>
              <a:t>)</a:t>
            </a:r>
            <a:r>
              <a:rPr lang="ko-KR" altLang="en-US" sz="1100" b="1" dirty="0">
                <a:highlight>
                  <a:srgbClr val="FFFF00"/>
                </a:highlight>
                <a:sym typeface="Wingdings" panose="05000000000000000000" pitchFamily="2" charset="2"/>
              </a:rPr>
              <a:t>은 유의수준과 동일</a:t>
            </a:r>
            <a:r>
              <a:rPr lang="en-US" altLang="ko-KR" sz="1100" b="1" dirty="0">
                <a:highlight>
                  <a:srgbClr val="FFFF00"/>
                </a:highlight>
                <a:sym typeface="Wingdings" panose="05000000000000000000" pitchFamily="2" charset="2"/>
              </a:rPr>
              <a:t>)</a:t>
            </a:r>
            <a:endParaRPr lang="en-US" altLang="ko-KR" sz="1100" dirty="0">
              <a:highlight>
                <a:srgbClr val="FFFF00"/>
              </a:highlight>
            </a:endParaRPr>
          </a:p>
          <a:p>
            <a:pPr marL="171450" indent="-171450">
              <a:buFont typeface="Wingdings" panose="05000000000000000000" pitchFamily="2" charset="2"/>
              <a:buChar char="à"/>
            </a:pPr>
            <a:r>
              <a:rPr lang="ko-KR" altLang="en-US" sz="1100" dirty="0" err="1"/>
              <a:t>기각역</a:t>
            </a:r>
            <a:r>
              <a:rPr lang="ko-KR" altLang="en-US" sz="1100" dirty="0"/>
              <a:t> 또는 채택역은 유의수준을 어떻게 </a:t>
            </a:r>
            <a:r>
              <a:rPr lang="ko-KR" altLang="en-US" sz="1100" dirty="0" err="1"/>
              <a:t>정하느냐에</a:t>
            </a:r>
            <a:r>
              <a:rPr lang="ko-KR" altLang="en-US" sz="1100" dirty="0"/>
              <a:t> 따라 달라진다</a:t>
            </a:r>
            <a:r>
              <a:rPr lang="en-US" altLang="ko-KR" sz="1100" dirty="0"/>
              <a:t>. (</a:t>
            </a:r>
            <a:r>
              <a:rPr lang="ko-KR" altLang="en-US" sz="1100" dirty="0"/>
              <a:t>보통 </a:t>
            </a:r>
            <a:r>
              <a:rPr lang="en-US" altLang="ko-KR" sz="1100" dirty="0"/>
              <a:t>0.05)</a:t>
            </a:r>
          </a:p>
          <a:p>
            <a:pPr marL="171450" indent="-171450">
              <a:buFont typeface="Wingdings" panose="05000000000000000000" pitchFamily="2" charset="2"/>
              <a:buChar char="à"/>
            </a:pPr>
            <a:endParaRPr lang="en-US" altLang="ko-KR" sz="1200" b="1" dirty="0"/>
          </a:p>
          <a:p>
            <a:r>
              <a:rPr lang="en-US" altLang="ko-KR" sz="1200" b="1" dirty="0"/>
              <a:t>3) </a:t>
            </a:r>
            <a:r>
              <a:rPr lang="ko-KR" altLang="en-US" sz="1200" b="1" dirty="0"/>
              <a:t>임계치 </a:t>
            </a:r>
            <a:r>
              <a:rPr lang="en-US" altLang="ko-KR" sz="1200" b="1" dirty="0"/>
              <a:t>(critical value, threshold value)</a:t>
            </a:r>
          </a:p>
          <a:p>
            <a:pPr marL="171450" indent="-171450">
              <a:buFont typeface="Wingdings" panose="05000000000000000000" pitchFamily="2" charset="2"/>
              <a:buChar char="à"/>
            </a:pPr>
            <a:r>
              <a:rPr lang="ko-KR" altLang="en-US" sz="1100" dirty="0">
                <a:solidFill>
                  <a:srgbClr val="000000"/>
                </a:solidFill>
                <a:latin typeface="Malgun Gothic" panose="020B0503020000020004" pitchFamily="50" charset="-127"/>
                <a:ea typeface="Malgun Gothic" panose="020B0503020000020004" pitchFamily="50" charset="-127"/>
              </a:rPr>
              <a:t>주어진 유의수준에서 </a:t>
            </a:r>
            <a:r>
              <a:rPr lang="ko-KR" altLang="en-US" sz="1100" dirty="0" err="1">
                <a:solidFill>
                  <a:srgbClr val="000000"/>
                </a:solidFill>
                <a:latin typeface="Malgun Gothic" panose="020B0503020000020004" pitchFamily="50" charset="-127"/>
                <a:ea typeface="Malgun Gothic" panose="020B0503020000020004" pitchFamily="50" charset="-127"/>
              </a:rPr>
              <a:t>귀무가설의</a:t>
            </a:r>
            <a:r>
              <a:rPr lang="ko-KR" altLang="en-US" sz="1100" dirty="0">
                <a:solidFill>
                  <a:srgbClr val="000000"/>
                </a:solidFill>
                <a:latin typeface="Malgun Gothic" panose="020B0503020000020004" pitchFamily="50" charset="-127"/>
                <a:ea typeface="Malgun Gothic" panose="020B0503020000020004" pitchFamily="50" charset="-127"/>
              </a:rPr>
              <a:t> 채택과 기각에 관련된 의사를 결정 할 때 그 기준이 되는 값</a:t>
            </a:r>
            <a:endParaRPr lang="en-US" altLang="ko-KR" sz="1100" dirty="0">
              <a:solidFill>
                <a:srgbClr val="000000"/>
              </a:solidFill>
              <a:latin typeface="Malgun Gothic" panose="020B0503020000020004" pitchFamily="50" charset="-127"/>
              <a:ea typeface="Malgun Gothic" panose="020B0503020000020004" pitchFamily="50" charset="-127"/>
            </a:endParaRPr>
          </a:p>
          <a:p>
            <a:pPr marL="171450" indent="-171450">
              <a:buFont typeface="Wingdings" panose="05000000000000000000" pitchFamily="2" charset="2"/>
              <a:buChar char="à"/>
            </a:pPr>
            <a:r>
              <a:rPr lang="ko-KR" altLang="en-US" sz="1100" b="1" dirty="0">
                <a:highlight>
                  <a:srgbClr val="FFFF00"/>
                </a:highlight>
              </a:rPr>
              <a:t>표준정규분포표에서 자유도 </a:t>
            </a:r>
            <a:r>
              <a:rPr lang="en-US" altLang="ko-KR" sz="1100" b="1" dirty="0">
                <a:highlight>
                  <a:srgbClr val="FFFF00"/>
                </a:highlight>
              </a:rPr>
              <a:t>(n-1)</a:t>
            </a:r>
            <a:r>
              <a:rPr lang="ko-KR" altLang="en-US" sz="1100" b="1" dirty="0">
                <a:highlight>
                  <a:srgbClr val="FFFF00"/>
                </a:highlight>
              </a:rPr>
              <a:t>에 유의수준에 해당하는 값</a:t>
            </a:r>
            <a:r>
              <a:rPr lang="en-US" altLang="ko-KR" sz="1100" b="1" dirty="0">
                <a:highlight>
                  <a:srgbClr val="FFFF00"/>
                </a:highlight>
              </a:rPr>
              <a:t>.</a:t>
            </a:r>
          </a:p>
        </p:txBody>
      </p:sp>
      <p:sp>
        <p:nvSpPr>
          <p:cNvPr id="8" name="제목 1">
            <a:extLst>
              <a:ext uri="{FF2B5EF4-FFF2-40B4-BE49-F238E27FC236}">
                <a16:creationId xmlns:a16="http://schemas.microsoft.com/office/drawing/2014/main" id="{D901E8CF-4911-4128-AB05-567F6DE80CD2}"/>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28BD2B0A-9150-41A2-A08A-754B6A2CAD01}"/>
              </a:ext>
            </a:extLst>
          </p:cNvPr>
          <p:cNvSpPr>
            <a:spLocks noGrp="1"/>
          </p:cNvSpPr>
          <p:nvPr>
            <p:ph type="ftr" sz="quarter" idx="11"/>
          </p:nvPr>
        </p:nvSpPr>
        <p:spPr/>
        <p:txBody>
          <a:bodyPr/>
          <a:lstStyle/>
          <a:p>
            <a:r>
              <a:rPr lang="en-US" altLang="ko-KR"/>
              <a:t>UBION PBL- FBA</a:t>
            </a:r>
            <a:endParaRPr lang="ko-KR" altLang="en-US" dirty="0"/>
          </a:p>
        </p:txBody>
      </p:sp>
      <p:sp>
        <p:nvSpPr>
          <p:cNvPr id="4" name="슬라이드 번호 개체 틀 3">
            <a:extLst>
              <a:ext uri="{FF2B5EF4-FFF2-40B4-BE49-F238E27FC236}">
                <a16:creationId xmlns:a16="http://schemas.microsoft.com/office/drawing/2014/main" id="{18F276A2-8376-425F-A477-9EA894292229}"/>
              </a:ext>
            </a:extLst>
          </p:cNvPr>
          <p:cNvSpPr>
            <a:spLocks noGrp="1"/>
          </p:cNvSpPr>
          <p:nvPr>
            <p:ph type="sldNum" sz="quarter" idx="12"/>
          </p:nvPr>
        </p:nvSpPr>
        <p:spPr/>
        <p:txBody>
          <a:bodyPr/>
          <a:lstStyle/>
          <a:p>
            <a:fld id="{DE77BB65-F969-4654-BF30-45C70C1BE112}" type="slidenum">
              <a:rPr lang="ko-KR" altLang="en-US" smtClean="0"/>
              <a:pPr/>
              <a:t>9</a:t>
            </a:fld>
            <a:endParaRPr lang="ko-KR" altLang="en-US"/>
          </a:p>
        </p:txBody>
      </p:sp>
      <p:sp>
        <p:nvSpPr>
          <p:cNvPr id="5" name="직사각형 4">
            <a:extLst>
              <a:ext uri="{FF2B5EF4-FFF2-40B4-BE49-F238E27FC236}">
                <a16:creationId xmlns:a16="http://schemas.microsoft.com/office/drawing/2014/main" id="{84788C22-12E6-42FA-A0A8-F16EDA2DDA10}"/>
              </a:ext>
            </a:extLst>
          </p:cNvPr>
          <p:cNvSpPr/>
          <p:nvPr/>
        </p:nvSpPr>
        <p:spPr>
          <a:xfrm>
            <a:off x="4644008" y="4376661"/>
            <a:ext cx="4166531" cy="461665"/>
          </a:xfrm>
          <a:prstGeom prst="rect">
            <a:avLst/>
          </a:prstGeom>
        </p:spPr>
        <p:txBody>
          <a:bodyPr wrap="square">
            <a:spAutoFit/>
          </a:bodyPr>
          <a:lstStyle/>
          <a:p>
            <a:br>
              <a:rPr lang="ko-KR" altLang="en-US" sz="1200" dirty="0"/>
            </a:br>
            <a:r>
              <a:rPr lang="en-US" altLang="ko-KR" sz="1200" dirty="0">
                <a:solidFill>
                  <a:srgbClr val="000000"/>
                </a:solidFill>
                <a:latin typeface="Arial" panose="020B0604020202020204" pitchFamily="34" charset="0"/>
              </a:rPr>
              <a:t>-</a:t>
            </a:r>
            <a:endParaRPr lang="ko-KR" altLang="en-US" sz="12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F1F5AF-F05B-41A7-9243-7AEA9D603C38}"/>
                  </a:ext>
                </a:extLst>
              </p:cNvPr>
              <p:cNvSpPr txBox="1"/>
              <p:nvPr/>
            </p:nvSpPr>
            <p:spPr>
              <a:xfrm>
                <a:off x="6828416" y="3078447"/>
                <a:ext cx="1907232" cy="714619"/>
              </a:xfrm>
              <a:prstGeom prst="rect">
                <a:avLst/>
              </a:prstGeom>
              <a:noFill/>
              <a:ln w="28575">
                <a:solidFill>
                  <a:srgbClr val="C00000"/>
                </a:solidFill>
              </a:ln>
            </p:spPr>
            <p:txBody>
              <a:bodyPr wrap="square" rtlCol="0">
                <a:spAutoFit/>
              </a:bodyPr>
              <a:lstStyle/>
              <a:p>
                <a:pPr algn="ctr"/>
                <a:r>
                  <a:rPr lang="ko-KR" altLang="en-US" sz="1200" b="1" dirty="0"/>
                  <a:t>검정 통계량</a:t>
                </a:r>
                <a:endParaRPr lang="en-US" altLang="ko-KR" sz="1200" dirty="0"/>
              </a:p>
              <a:p>
                <a:pPr algn="ctr"/>
                <a:r>
                  <a:rPr lang="en-US" altLang="ko-KR" sz="1400" dirty="0"/>
                  <a:t>t-value  = </a:t>
                </a:r>
                <a14:m>
                  <m:oMath xmlns:m="http://schemas.openxmlformats.org/officeDocument/2006/math">
                    <m:f>
                      <m:fPr>
                        <m:ctrlPr>
                          <a:rPr lang="en-US" altLang="ko-KR" sz="1400" i="1" smtClean="0">
                            <a:latin typeface="Cambria Math" panose="02040503050406030204" pitchFamily="18" charset="0"/>
                          </a:rPr>
                        </m:ctrlPr>
                      </m:fPr>
                      <m:num>
                        <m:sSub>
                          <m:sSubPr>
                            <m:ctrlPr>
                              <a:rPr lang="en-US" altLang="ko-KR" sz="1400" i="1" smtClean="0">
                                <a:latin typeface="Cambria Math" panose="02040503050406030204" pitchFamily="18" charset="0"/>
                              </a:rPr>
                            </m:ctrlPr>
                          </m:sSubPr>
                          <m:e>
                            <m:bar>
                              <m:barPr>
                                <m:pos m:val="top"/>
                                <m:ctrlPr>
                                  <a:rPr lang="en-US" altLang="ko-KR" sz="1400" i="1" smtClean="0">
                                    <a:latin typeface="Cambria Math" panose="02040503050406030204" pitchFamily="18" charset="0"/>
                                  </a:rPr>
                                </m:ctrlPr>
                              </m:barPr>
                              <m:e>
                                <m:r>
                                  <a:rPr lang="en-US" altLang="ko-KR" sz="1400" b="0" i="1" smtClean="0">
                                    <a:latin typeface="Cambria Math" panose="02040503050406030204" pitchFamily="18" charset="0"/>
                                  </a:rPr>
                                  <m:t>𝑋</m:t>
                                </m:r>
                              </m:e>
                            </m:bar>
                          </m:e>
                          <m:sub>
                            <m:r>
                              <a:rPr lang="en-US" altLang="ko-KR" sz="1400" b="0" i="1" smtClean="0">
                                <a:latin typeface="Cambria Math" panose="02040503050406030204" pitchFamily="18" charset="0"/>
                              </a:rPr>
                              <m:t>𝐴</m:t>
                            </m:r>
                          </m:sub>
                        </m:sSub>
                        <m:r>
                          <a:rPr lang="en-US" altLang="ko-KR" sz="1400" b="0" i="1" smtClean="0">
                            <a:latin typeface="Cambria Math" panose="02040503050406030204" pitchFamily="18" charset="0"/>
                          </a:rPr>
                          <m:t> −</m:t>
                        </m:r>
                        <m:sSub>
                          <m:sSubPr>
                            <m:ctrlPr>
                              <a:rPr lang="en-US" altLang="ko-KR" sz="1400" b="0" i="1" smtClean="0">
                                <a:latin typeface="Cambria Math" panose="02040503050406030204" pitchFamily="18" charset="0"/>
                              </a:rPr>
                            </m:ctrlPr>
                          </m:sSubPr>
                          <m:e>
                            <m:bar>
                              <m:barPr>
                                <m:pos m:val="top"/>
                                <m:ctrlPr>
                                  <a:rPr lang="en-US" altLang="ko-KR" sz="1400" b="0" i="1" smtClean="0">
                                    <a:latin typeface="Cambria Math" panose="02040503050406030204" pitchFamily="18" charset="0"/>
                                  </a:rPr>
                                </m:ctrlPr>
                              </m:barPr>
                              <m:e>
                                <m:r>
                                  <a:rPr lang="en-US" altLang="ko-KR" sz="1400" b="0" i="1" smtClean="0">
                                    <a:latin typeface="Cambria Math" panose="02040503050406030204" pitchFamily="18" charset="0"/>
                                  </a:rPr>
                                  <m:t>𝑋</m:t>
                                </m:r>
                              </m:e>
                            </m:bar>
                          </m:e>
                          <m:sub>
                            <m:r>
                              <a:rPr lang="en-US" altLang="ko-KR" sz="1400" b="0" i="1" smtClean="0">
                                <a:latin typeface="Cambria Math" panose="02040503050406030204" pitchFamily="18" charset="0"/>
                              </a:rPr>
                              <m:t>𝐵</m:t>
                            </m:r>
                          </m:sub>
                        </m:sSub>
                      </m:num>
                      <m:den>
                        <m:f>
                          <m:fPr>
                            <m:ctrlPr>
                              <a:rPr lang="en-US" altLang="ko-KR" sz="1400" i="1" smtClean="0">
                                <a:latin typeface="Cambria Math" panose="02040503050406030204" pitchFamily="18" charset="0"/>
                              </a:rPr>
                            </m:ctrlPr>
                          </m:fPr>
                          <m:num>
                            <m:r>
                              <a:rPr lang="en-US" altLang="ko-KR" sz="1400" b="0" i="1" smtClean="0">
                                <a:latin typeface="Cambria Math" panose="02040503050406030204" pitchFamily="18" charset="0"/>
                              </a:rPr>
                              <m:t>𝑠</m:t>
                            </m:r>
                          </m:num>
                          <m:den>
                            <m:rad>
                              <m:radPr>
                                <m:degHide m:val="on"/>
                                <m:ctrlPr>
                                  <a:rPr lang="en-US" altLang="ko-KR" sz="1400" i="1" smtClean="0">
                                    <a:latin typeface="Cambria Math" panose="02040503050406030204" pitchFamily="18" charset="0"/>
                                  </a:rPr>
                                </m:ctrlPr>
                              </m:radPr>
                              <m:deg/>
                              <m:e>
                                <m:r>
                                  <a:rPr lang="en-US" altLang="ko-KR" sz="1400" b="0" i="1" smtClean="0">
                                    <a:latin typeface="Cambria Math" panose="02040503050406030204" pitchFamily="18" charset="0"/>
                                  </a:rPr>
                                  <m:t>𝑛</m:t>
                                </m:r>
                              </m:e>
                            </m:rad>
                          </m:den>
                        </m:f>
                      </m:den>
                    </m:f>
                  </m:oMath>
                </a14:m>
                <a:endParaRPr lang="ko-KR" altLang="en-US" sz="1400" dirty="0"/>
              </a:p>
            </p:txBody>
          </p:sp>
        </mc:Choice>
        <mc:Fallback xmlns="">
          <p:sp>
            <p:nvSpPr>
              <p:cNvPr id="16" name="TextBox 15">
                <a:extLst>
                  <a:ext uri="{FF2B5EF4-FFF2-40B4-BE49-F238E27FC236}">
                    <a16:creationId xmlns:a16="http://schemas.microsoft.com/office/drawing/2014/main" id="{01F1F5AF-F05B-41A7-9243-7AEA9D603C38}"/>
                  </a:ext>
                </a:extLst>
              </p:cNvPr>
              <p:cNvSpPr txBox="1">
                <a:spLocks noRot="1" noChangeAspect="1" noMove="1" noResize="1" noEditPoints="1" noAdjustHandles="1" noChangeArrowheads="1" noChangeShapeType="1" noTextEdit="1"/>
              </p:cNvSpPr>
              <p:nvPr/>
            </p:nvSpPr>
            <p:spPr>
              <a:xfrm>
                <a:off x="6828416" y="3078447"/>
                <a:ext cx="1907232" cy="714619"/>
              </a:xfrm>
              <a:prstGeom prst="rect">
                <a:avLst/>
              </a:prstGeom>
              <a:blipFill>
                <a:blip r:embed="rId3"/>
                <a:stretch>
                  <a:fillRect/>
                </a:stretch>
              </a:blipFill>
              <a:ln w="28575">
                <a:solidFill>
                  <a:srgbClr val="C00000"/>
                </a:solidFill>
              </a:ln>
            </p:spPr>
            <p:txBody>
              <a:bodyPr/>
              <a:lstStyle/>
              <a:p>
                <a:r>
                  <a:rPr lang="ko-KR" altLang="en-US">
                    <a:noFill/>
                  </a:rPr>
                  <a:t> </a:t>
                </a:r>
              </a:p>
            </p:txBody>
          </p:sp>
        </mc:Fallback>
      </mc:AlternateContent>
      <p:sp>
        <p:nvSpPr>
          <p:cNvPr id="17" name="직사각형 16">
            <a:extLst>
              <a:ext uri="{FF2B5EF4-FFF2-40B4-BE49-F238E27FC236}">
                <a16:creationId xmlns:a16="http://schemas.microsoft.com/office/drawing/2014/main" id="{F12279CB-C83E-4269-A738-8315A3DC1C72}"/>
              </a:ext>
            </a:extLst>
          </p:cNvPr>
          <p:cNvSpPr/>
          <p:nvPr/>
        </p:nvSpPr>
        <p:spPr>
          <a:xfrm>
            <a:off x="358492" y="2713404"/>
            <a:ext cx="1762021" cy="276999"/>
          </a:xfrm>
          <a:prstGeom prst="rect">
            <a:avLst/>
          </a:prstGeom>
          <a:noFill/>
          <a:ln>
            <a:solidFill>
              <a:schemeClr val="accent1"/>
            </a:solidFill>
          </a:ln>
        </p:spPr>
        <p:txBody>
          <a:bodyPr wrap="none">
            <a:spAutoFit/>
          </a:bodyPr>
          <a:lstStyle/>
          <a:p>
            <a:r>
              <a:rPr lang="en-US" altLang="ko-KR" sz="1200" dirty="0"/>
              <a:t>5. </a:t>
            </a:r>
            <a:r>
              <a:rPr lang="ko-KR" altLang="en-US" sz="1200" dirty="0" err="1"/>
              <a:t>검정통계량과</a:t>
            </a:r>
            <a:r>
              <a:rPr lang="ko-KR" altLang="en-US" sz="1200" dirty="0"/>
              <a:t> </a:t>
            </a:r>
            <a:r>
              <a:rPr lang="ko-KR" altLang="en-US" sz="1200" dirty="0" err="1"/>
              <a:t>기각역</a:t>
            </a:r>
            <a:endParaRPr lang="ko-KR" altLang="en-US" sz="1200" dirty="0"/>
          </a:p>
        </p:txBody>
      </p:sp>
      <p:sp>
        <p:nvSpPr>
          <p:cNvPr id="18" name="TextBox 17">
            <a:extLst>
              <a:ext uri="{FF2B5EF4-FFF2-40B4-BE49-F238E27FC236}">
                <a16:creationId xmlns:a16="http://schemas.microsoft.com/office/drawing/2014/main" id="{AE17BD28-F7F7-4C10-A47C-277A82EFB804}"/>
              </a:ext>
            </a:extLst>
          </p:cNvPr>
          <p:cNvSpPr txBox="1"/>
          <p:nvPr/>
        </p:nvSpPr>
        <p:spPr>
          <a:xfrm>
            <a:off x="6863916" y="1314807"/>
            <a:ext cx="1512168" cy="246221"/>
          </a:xfrm>
          <a:prstGeom prst="rect">
            <a:avLst/>
          </a:prstGeom>
          <a:noFill/>
          <a:ln>
            <a:solidFill>
              <a:schemeClr val="accent1">
                <a:lumMod val="75000"/>
              </a:schemeClr>
            </a:solidFill>
          </a:ln>
        </p:spPr>
        <p:txBody>
          <a:bodyPr wrap="square" rtlCol="0">
            <a:spAutoFit/>
          </a:bodyPr>
          <a:lstStyle/>
          <a:p>
            <a:pPr algn="ctr"/>
            <a:r>
              <a:rPr lang="ko-KR" altLang="en-US" sz="1000" dirty="0" err="1"/>
              <a:t>채택역</a:t>
            </a:r>
            <a:endParaRPr lang="ko-KR" altLang="en-US" sz="1000" dirty="0"/>
          </a:p>
        </p:txBody>
      </p:sp>
      <p:sp>
        <p:nvSpPr>
          <p:cNvPr id="19" name="내용 개체 틀 1">
            <a:extLst>
              <a:ext uri="{FF2B5EF4-FFF2-40B4-BE49-F238E27FC236}">
                <a16:creationId xmlns:a16="http://schemas.microsoft.com/office/drawing/2014/main" id="{2A7B0791-3DF4-4100-B7FF-918781750E04}"/>
              </a:ext>
            </a:extLst>
          </p:cNvPr>
          <p:cNvSpPr>
            <a:spLocks noGrp="1"/>
          </p:cNvSpPr>
          <p:nvPr>
            <p:ph idx="1"/>
          </p:nvPr>
        </p:nvSpPr>
        <p:spPr>
          <a:xfrm>
            <a:off x="377210" y="1304743"/>
            <a:ext cx="5994990" cy="1332169"/>
          </a:xfrm>
          <a:ln w="9525">
            <a:solidFill>
              <a:srgbClr val="002060"/>
            </a:solidFill>
          </a:ln>
        </p:spPr>
        <p:txBody>
          <a:bodyPr>
            <a:noAutofit/>
          </a:bodyPr>
          <a:lstStyle/>
          <a:p>
            <a:pPr marL="0" indent="0">
              <a:buNone/>
            </a:pPr>
            <a:r>
              <a:rPr lang="ko-KR" altLang="en-US" sz="1200" b="1" dirty="0"/>
              <a:t>신뢰수준 </a:t>
            </a:r>
            <a:r>
              <a:rPr lang="en-US" altLang="ko-KR" sz="1200" b="1" dirty="0"/>
              <a:t>(1-</a:t>
            </a:r>
            <a:r>
              <a:rPr lang="el-GR" altLang="ko-KR" sz="1200" b="1" dirty="0"/>
              <a:t>α</a:t>
            </a:r>
            <a:r>
              <a:rPr lang="en-US" altLang="ko-KR" sz="1200" b="1" dirty="0"/>
              <a:t>)</a:t>
            </a:r>
            <a:endParaRPr lang="ko-KR" altLang="en-US" sz="1200" b="1" dirty="0"/>
          </a:p>
          <a:p>
            <a:r>
              <a:rPr lang="ko-KR" altLang="en-US" sz="1100" dirty="0"/>
              <a:t>가설을 검정할 때 얼마나 정확도 높게 검정할 것인지를 결정하는 수준</a:t>
            </a:r>
            <a:endParaRPr lang="en-US" altLang="ko-KR" sz="1100" dirty="0"/>
          </a:p>
          <a:p>
            <a:r>
              <a:rPr lang="en-US" altLang="ko-KR" sz="1100" b="1" dirty="0">
                <a:sym typeface="Wingdings" panose="05000000000000000000" pitchFamily="2" charset="2"/>
              </a:rPr>
              <a:t> </a:t>
            </a:r>
            <a:r>
              <a:rPr lang="ko-KR" altLang="en-US" sz="1100" b="1" dirty="0"/>
              <a:t>신뢰구간 </a:t>
            </a:r>
            <a:r>
              <a:rPr lang="en-US" altLang="ko-KR" sz="1100" dirty="0"/>
              <a:t>: </a:t>
            </a:r>
            <a:r>
              <a:rPr lang="ko-KR" altLang="en-US" sz="1100" dirty="0"/>
              <a:t>신뢰수준에 포함되는 </a:t>
            </a:r>
            <a:r>
              <a:rPr lang="en-US" altLang="ko-KR" sz="1100" dirty="0"/>
              <a:t>x</a:t>
            </a:r>
            <a:r>
              <a:rPr lang="ko-KR" altLang="en-US" sz="1100" dirty="0"/>
              <a:t>값 구간 </a:t>
            </a:r>
            <a:r>
              <a:rPr lang="en-US" altLang="ko-KR" sz="1100" dirty="0"/>
              <a:t>: </a:t>
            </a:r>
            <a:r>
              <a:rPr lang="ko-KR" altLang="en-US" sz="1100" dirty="0"/>
              <a:t>일반적으로는 </a:t>
            </a:r>
            <a:r>
              <a:rPr lang="en-US" altLang="ko-KR" sz="1100" dirty="0"/>
              <a:t>95% </a:t>
            </a:r>
            <a:r>
              <a:rPr lang="ko-KR" altLang="en-US" sz="1100" dirty="0"/>
              <a:t>신뢰수준을 사용</a:t>
            </a:r>
            <a:endParaRPr lang="en-US" altLang="ko-KR" sz="1100" dirty="0"/>
          </a:p>
          <a:p>
            <a:pPr marL="0" indent="0">
              <a:buNone/>
            </a:pPr>
            <a:r>
              <a:rPr lang="ko-KR" altLang="en-US" sz="1200" b="1" dirty="0"/>
              <a:t>유의수준 </a:t>
            </a:r>
            <a:r>
              <a:rPr lang="en-US" altLang="ko-KR" sz="1200" b="1" dirty="0"/>
              <a:t>(α)</a:t>
            </a:r>
            <a:endParaRPr lang="ko-KR" altLang="en-US" sz="1200" b="1" dirty="0"/>
          </a:p>
          <a:p>
            <a:r>
              <a:rPr lang="ko-KR" altLang="en-US" sz="1100" dirty="0"/>
              <a:t>가설을 검정할 때 이 정도까지 벗어나면 </a:t>
            </a:r>
            <a:r>
              <a:rPr lang="ko-KR" altLang="en-US" sz="1100" dirty="0" err="1"/>
              <a:t>귀무가설이</a:t>
            </a:r>
            <a:r>
              <a:rPr lang="ko-KR" altLang="en-US" sz="1100" dirty="0"/>
              <a:t> 오류라고 인정하겠다 하는 최대 허용 수준  </a:t>
            </a:r>
            <a:r>
              <a:rPr lang="en-US" altLang="ko-KR" sz="1100" dirty="0">
                <a:sym typeface="Wingdings" panose="05000000000000000000" pitchFamily="2" charset="2"/>
              </a:rPr>
              <a:t> </a:t>
            </a:r>
            <a:r>
              <a:rPr lang="ko-KR" altLang="en-US" sz="1100" dirty="0"/>
              <a:t>유의수준 </a:t>
            </a:r>
            <a:r>
              <a:rPr lang="en-US" altLang="ko-KR" sz="1100" dirty="0"/>
              <a:t>= 1 – </a:t>
            </a:r>
            <a:r>
              <a:rPr lang="ko-KR" altLang="en-US" sz="1100" dirty="0"/>
              <a:t>신뢰수준</a:t>
            </a:r>
            <a:r>
              <a:rPr lang="en-US" altLang="ko-KR" sz="1100" dirty="0">
                <a:solidFill>
                  <a:srgbClr val="000000"/>
                </a:solidFill>
                <a:latin typeface="Malgun Gothic" panose="020B0503020000020004" pitchFamily="50" charset="-127"/>
                <a:ea typeface="Malgun Gothic" panose="020B0503020000020004" pitchFamily="50" charset="-127"/>
              </a:rPr>
              <a:t>(</a:t>
            </a:r>
            <a:r>
              <a:rPr lang="en-US" altLang="ko-KR" sz="1100" dirty="0"/>
              <a:t>Confidence level) ,     </a:t>
            </a:r>
            <a:r>
              <a:rPr lang="en-US" altLang="ko-KR" sz="1100" dirty="0">
                <a:sym typeface="Wingdings" panose="05000000000000000000" pitchFamily="2" charset="2"/>
              </a:rPr>
              <a:t> </a:t>
            </a:r>
            <a:r>
              <a:rPr lang="ko-KR" altLang="en-US" sz="1100" dirty="0">
                <a:sym typeface="Wingdings" panose="05000000000000000000" pitchFamily="2" charset="2"/>
              </a:rPr>
              <a:t>통상</a:t>
            </a:r>
            <a:r>
              <a:rPr lang="en-US" altLang="ko-KR" sz="1100" dirty="0">
                <a:sym typeface="Wingdings" panose="05000000000000000000" pitchFamily="2" charset="2"/>
              </a:rPr>
              <a:t> 0.05</a:t>
            </a:r>
            <a:endParaRPr lang="en-US" altLang="ko-KR" sz="1100" dirty="0"/>
          </a:p>
        </p:txBody>
      </p:sp>
      <p:sp>
        <p:nvSpPr>
          <p:cNvPr id="14" name="직사각형 13">
            <a:extLst>
              <a:ext uri="{FF2B5EF4-FFF2-40B4-BE49-F238E27FC236}">
                <a16:creationId xmlns:a16="http://schemas.microsoft.com/office/drawing/2014/main" id="{CF2BCFD0-95AF-461E-9B7C-14CF84C23915}"/>
              </a:ext>
            </a:extLst>
          </p:cNvPr>
          <p:cNvSpPr/>
          <p:nvPr/>
        </p:nvSpPr>
        <p:spPr>
          <a:xfrm>
            <a:off x="377210" y="936010"/>
            <a:ext cx="2008883" cy="307777"/>
          </a:xfrm>
          <a:prstGeom prst="rect">
            <a:avLst/>
          </a:prstGeom>
          <a:noFill/>
          <a:ln>
            <a:solidFill>
              <a:schemeClr val="accent1"/>
            </a:solidFill>
          </a:ln>
        </p:spPr>
        <p:txBody>
          <a:bodyPr wrap="none">
            <a:spAutoFit/>
          </a:bodyPr>
          <a:lstStyle/>
          <a:p>
            <a:r>
              <a:rPr lang="en-US" altLang="ko-KR" sz="1400" dirty="0"/>
              <a:t>4. </a:t>
            </a:r>
            <a:r>
              <a:rPr lang="ko-KR" altLang="en-US" sz="1400" dirty="0"/>
              <a:t>가설 설정</a:t>
            </a:r>
            <a:r>
              <a:rPr lang="en-US" altLang="ko-KR" sz="1400" dirty="0"/>
              <a:t>(</a:t>
            </a:r>
            <a:r>
              <a:rPr lang="ko-KR" altLang="en-US" sz="1400" dirty="0"/>
              <a:t>검정 방법</a:t>
            </a:r>
            <a:r>
              <a:rPr lang="en-US" altLang="ko-KR" sz="1400" dirty="0"/>
              <a:t>)</a:t>
            </a:r>
            <a:endParaRPr lang="ko-KR" altLang="en-US" sz="1400" dirty="0"/>
          </a:p>
        </p:txBody>
      </p:sp>
      <p:sp>
        <p:nvSpPr>
          <p:cNvPr id="15" name="제목 1">
            <a:extLst>
              <a:ext uri="{FF2B5EF4-FFF2-40B4-BE49-F238E27FC236}">
                <a16:creationId xmlns:a16="http://schemas.microsoft.com/office/drawing/2014/main" id="{93FDB223-E72E-40A2-92D7-05CC2780DEF6}"/>
              </a:ext>
            </a:extLst>
          </p:cNvPr>
          <p:cNvSpPr txBox="1">
            <a:spLocks/>
          </p:cNvSpPr>
          <p:nvPr/>
        </p:nvSpPr>
        <p:spPr>
          <a:xfrm>
            <a:off x="2476752" y="336980"/>
            <a:ext cx="3787924" cy="313544"/>
          </a:xfrm>
          <a:prstGeom prst="rect">
            <a:avLst/>
          </a:prstGeom>
          <a:ln w="19050">
            <a:solidFill>
              <a:srgbClr val="0070C0"/>
            </a:solidFill>
          </a:ln>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1600" dirty="0"/>
              <a:t>통계분석 사전 준비 </a:t>
            </a:r>
            <a:endParaRPr lang="ko-KR" altLang="en-US" sz="1500" dirty="0"/>
          </a:p>
        </p:txBody>
      </p:sp>
      <p:sp>
        <p:nvSpPr>
          <p:cNvPr id="21" name="TextBox 20">
            <a:extLst>
              <a:ext uri="{FF2B5EF4-FFF2-40B4-BE49-F238E27FC236}">
                <a16:creationId xmlns:a16="http://schemas.microsoft.com/office/drawing/2014/main" id="{D40E172F-B64B-42CE-A604-4EC6CDAD928F}"/>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1. </a:t>
            </a:r>
            <a:r>
              <a:rPr lang="ko-KR" altLang="en-US" sz="1200" dirty="0"/>
              <a:t>통계분석 </a:t>
            </a:r>
            <a:r>
              <a:rPr lang="en-US" altLang="ko-KR" sz="1200" dirty="0"/>
              <a:t>Review</a:t>
            </a:r>
            <a:endParaRPr lang="ko-KR" altLang="en-US" sz="1200" dirty="0"/>
          </a:p>
        </p:txBody>
      </p:sp>
    </p:spTree>
    <p:extLst>
      <p:ext uri="{BB962C8B-B14F-4D97-AF65-F5344CB8AC3E}">
        <p14:creationId xmlns:p14="http://schemas.microsoft.com/office/powerpoint/2010/main" val="1194239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90</a:t>
            </a:fld>
            <a:endParaRPr lang="ko-KR" altLang="en-US"/>
          </a:p>
        </p:txBody>
      </p:sp>
      <p:sp>
        <p:nvSpPr>
          <p:cNvPr id="7" name="직사각형 6">
            <a:extLst>
              <a:ext uri="{FF2B5EF4-FFF2-40B4-BE49-F238E27FC236}">
                <a16:creationId xmlns:a16="http://schemas.microsoft.com/office/drawing/2014/main" id="{FD0907BB-EFD4-44E9-94C1-5D3C03F1CF9B}"/>
              </a:ext>
            </a:extLst>
          </p:cNvPr>
          <p:cNvSpPr/>
          <p:nvPr/>
        </p:nvSpPr>
        <p:spPr>
          <a:xfrm>
            <a:off x="398239" y="1731883"/>
            <a:ext cx="7837796" cy="1444113"/>
          </a:xfrm>
          <a:prstGeom prst="rect">
            <a:avLst/>
          </a:prstGeom>
          <a:ln>
            <a:solidFill>
              <a:schemeClr val="accent1"/>
            </a:solidFill>
          </a:ln>
        </p:spPr>
        <p:txBody>
          <a:bodyPr wrap="square">
            <a:spAutoFit/>
          </a:bodyPr>
          <a:lstStyle/>
          <a:p>
            <a:pPr marL="285750" indent="-285750">
              <a:lnSpc>
                <a:spcPct val="150000"/>
              </a:lnSpc>
              <a:buFont typeface="Wingdings" panose="05000000000000000000" pitchFamily="2" charset="2"/>
              <a:buChar char="§"/>
            </a:pPr>
            <a:r>
              <a:rPr lang="en-US" altLang="ko-KR" sz="1200" dirty="0"/>
              <a:t>Skewness(</a:t>
            </a:r>
            <a:r>
              <a:rPr lang="ko-KR" altLang="en-US" sz="1200" dirty="0"/>
              <a:t>비대칭도</a:t>
            </a:r>
            <a:r>
              <a:rPr lang="en-US" altLang="ko-KR" sz="1200" dirty="0"/>
              <a:t>. </a:t>
            </a:r>
            <a:r>
              <a:rPr lang="ko-KR" altLang="en-US" sz="1200" dirty="0" err="1"/>
              <a:t>왜도</a:t>
            </a:r>
            <a:r>
              <a:rPr lang="en-US" altLang="ko-KR" sz="1200" dirty="0"/>
              <a:t>)  : </a:t>
            </a:r>
            <a:r>
              <a:rPr lang="ko-KR" altLang="en-US" sz="1200" dirty="0"/>
              <a:t>어떤 확률변수의 분포가 평균을 중심으로 얼마나 비대칭인가를 나타내는 척도</a:t>
            </a:r>
            <a:endParaRPr lang="en-US" altLang="ko-KR" sz="1200" dirty="0"/>
          </a:p>
          <a:p>
            <a:pPr>
              <a:lnSpc>
                <a:spcPct val="150000"/>
              </a:lnSpc>
            </a:pPr>
            <a:r>
              <a:rPr lang="en-US" altLang="ko-KR" sz="1200" dirty="0"/>
              <a:t>   </a:t>
            </a:r>
            <a:r>
              <a:rPr lang="en-US" altLang="ko-KR" sz="1200" dirty="0">
                <a:sym typeface="Wingdings" panose="05000000000000000000" pitchFamily="2" charset="2"/>
              </a:rPr>
              <a:t>  </a:t>
            </a:r>
            <a:r>
              <a:rPr lang="ko-KR" altLang="en-US" sz="1200" dirty="0">
                <a:solidFill>
                  <a:srgbClr val="FF0000"/>
                </a:solidFill>
              </a:rPr>
              <a:t>정규분포 </a:t>
            </a:r>
            <a:r>
              <a:rPr lang="en-US" altLang="ko-KR" sz="1200" dirty="0">
                <a:solidFill>
                  <a:srgbClr val="FF0000"/>
                </a:solidFill>
              </a:rPr>
              <a:t>Skewness = 0 </a:t>
            </a:r>
            <a:r>
              <a:rPr lang="ko-KR" altLang="en-US" sz="1200" dirty="0"/>
              <a:t>이다</a:t>
            </a:r>
            <a:r>
              <a:rPr lang="en-US" altLang="ko-KR" sz="1200" dirty="0"/>
              <a:t>.   </a:t>
            </a:r>
            <a:r>
              <a:rPr lang="ko-KR" altLang="en-US" sz="1200" dirty="0" err="1"/>
              <a:t>왜도</a:t>
            </a:r>
            <a:r>
              <a:rPr lang="ko-KR" altLang="en-US" sz="1200" dirty="0"/>
              <a:t> </a:t>
            </a:r>
            <a:r>
              <a:rPr lang="en-US" altLang="ko-KR" sz="1200" dirty="0"/>
              <a:t>&gt; 0 ( </a:t>
            </a:r>
            <a:r>
              <a:rPr lang="ko-KR" altLang="en-US" sz="1200" dirty="0"/>
              <a:t>평균값 </a:t>
            </a:r>
            <a:r>
              <a:rPr lang="en-US" altLang="ko-KR" sz="1200" dirty="0"/>
              <a:t>&lt; </a:t>
            </a:r>
            <a:r>
              <a:rPr lang="ko-KR" altLang="en-US" sz="1200" dirty="0"/>
              <a:t>중앙값</a:t>
            </a:r>
            <a:r>
              <a:rPr lang="en-US" altLang="ko-KR" sz="1200" dirty="0"/>
              <a:t>)  , .  </a:t>
            </a:r>
            <a:r>
              <a:rPr lang="ko-KR" altLang="en-US" sz="1200" dirty="0" err="1"/>
              <a:t>왜도</a:t>
            </a:r>
            <a:r>
              <a:rPr lang="ko-KR" altLang="en-US" sz="1200" dirty="0"/>
              <a:t> </a:t>
            </a:r>
            <a:r>
              <a:rPr lang="en-US" altLang="ko-KR" sz="1200" dirty="0"/>
              <a:t>&lt; 0 ( </a:t>
            </a:r>
            <a:r>
              <a:rPr lang="ko-KR" altLang="en-US" sz="1200" dirty="0"/>
              <a:t>평균값 </a:t>
            </a:r>
            <a:r>
              <a:rPr lang="en-US" altLang="ko-KR" sz="1200" dirty="0"/>
              <a:t>&gt; </a:t>
            </a:r>
            <a:r>
              <a:rPr lang="ko-KR" altLang="en-US" sz="1200" dirty="0"/>
              <a:t>중앙값</a:t>
            </a:r>
            <a:r>
              <a:rPr lang="en-US" altLang="ko-KR" sz="1200" dirty="0"/>
              <a:t>) </a:t>
            </a:r>
          </a:p>
          <a:p>
            <a:pPr marL="285750" indent="-285750">
              <a:lnSpc>
                <a:spcPct val="150000"/>
              </a:lnSpc>
              <a:buFont typeface="Wingdings" panose="05000000000000000000" pitchFamily="2" charset="2"/>
              <a:buChar char="§"/>
            </a:pPr>
            <a:r>
              <a:rPr lang="en-US" altLang="ko-KR" sz="1200" dirty="0"/>
              <a:t>Kurtosis(</a:t>
            </a:r>
            <a:r>
              <a:rPr lang="ko-KR" altLang="en-US" sz="1200" dirty="0"/>
              <a:t>첨도</a:t>
            </a:r>
            <a:r>
              <a:rPr lang="en-US" altLang="ko-KR" sz="1200" dirty="0"/>
              <a:t>) : </a:t>
            </a:r>
            <a:r>
              <a:rPr lang="ko-KR" altLang="en-US" sz="1200" dirty="0"/>
              <a:t>어떤 확률변수의 분포가 얼마나 </a:t>
            </a:r>
            <a:r>
              <a:rPr lang="ko-KR" altLang="en-US" sz="1200" dirty="0" err="1"/>
              <a:t>뾰쪽한가를</a:t>
            </a:r>
            <a:r>
              <a:rPr lang="ko-KR" altLang="en-US" sz="1200" dirty="0"/>
              <a:t> 나타내는 척도</a:t>
            </a:r>
            <a:endParaRPr lang="en-US" altLang="ko-KR" sz="1200" dirty="0"/>
          </a:p>
          <a:p>
            <a:pPr>
              <a:lnSpc>
                <a:spcPct val="150000"/>
              </a:lnSpc>
            </a:pPr>
            <a:r>
              <a:rPr lang="en-US" altLang="ko-KR" sz="1200" dirty="0">
                <a:sym typeface="Wingdings" panose="05000000000000000000" pitchFamily="2" charset="2"/>
              </a:rPr>
              <a:t>    </a:t>
            </a:r>
            <a:r>
              <a:rPr lang="ko-KR" altLang="en-US" sz="1200" dirty="0">
                <a:solidFill>
                  <a:srgbClr val="FF0000"/>
                </a:solidFill>
              </a:rPr>
              <a:t>정규분포 </a:t>
            </a:r>
            <a:r>
              <a:rPr lang="en-US" altLang="ko-KR" sz="1200" dirty="0">
                <a:solidFill>
                  <a:srgbClr val="FF0000"/>
                </a:solidFill>
              </a:rPr>
              <a:t>Kurtosis=3</a:t>
            </a:r>
            <a:r>
              <a:rPr lang="en-US" altLang="ko-KR" sz="1200" dirty="0"/>
              <a:t> </a:t>
            </a:r>
            <a:r>
              <a:rPr lang="ko-KR" altLang="en-US" sz="1200" dirty="0"/>
              <a:t>이다</a:t>
            </a:r>
            <a:r>
              <a:rPr lang="en-US" altLang="ko-KR" sz="1200" dirty="0"/>
              <a:t>.</a:t>
            </a:r>
          </a:p>
          <a:p>
            <a:pPr>
              <a:lnSpc>
                <a:spcPct val="150000"/>
              </a:lnSpc>
            </a:pPr>
            <a:r>
              <a:rPr lang="en-US" altLang="ko-KR" sz="1200" dirty="0">
                <a:sym typeface="Wingdings" panose="05000000000000000000" pitchFamily="2" charset="2"/>
              </a:rPr>
              <a:t> EDA </a:t>
            </a:r>
            <a:r>
              <a:rPr lang="ko-KR" altLang="en-US" sz="1200" dirty="0">
                <a:sym typeface="Wingdings" panose="05000000000000000000" pitchFamily="2" charset="2"/>
              </a:rPr>
              <a:t>할 때 </a:t>
            </a:r>
            <a:endParaRPr lang="ko-KR" altLang="en-US" sz="1200" dirty="0"/>
          </a:p>
        </p:txBody>
      </p:sp>
      <p:sp>
        <p:nvSpPr>
          <p:cNvPr id="8" name="TextBox 7">
            <a:extLst>
              <a:ext uri="{FF2B5EF4-FFF2-40B4-BE49-F238E27FC236}">
                <a16:creationId xmlns:a16="http://schemas.microsoft.com/office/drawing/2014/main" id="{D763B02D-E0A1-4B01-96A7-FF0CF76C821F}"/>
              </a:ext>
            </a:extLst>
          </p:cNvPr>
          <p:cNvSpPr txBox="1"/>
          <p:nvPr/>
        </p:nvSpPr>
        <p:spPr>
          <a:xfrm>
            <a:off x="370869" y="1358154"/>
            <a:ext cx="1512168" cy="307777"/>
          </a:xfrm>
          <a:prstGeom prst="rect">
            <a:avLst/>
          </a:prstGeom>
          <a:solidFill>
            <a:schemeClr val="accent6">
              <a:lumMod val="20000"/>
              <a:lumOff val="80000"/>
            </a:schemeClr>
          </a:solidFill>
        </p:spPr>
        <p:txBody>
          <a:bodyPr wrap="square" rtlCol="0">
            <a:spAutoFit/>
          </a:bodyPr>
          <a:lstStyle/>
          <a:p>
            <a:r>
              <a:rPr lang="en-US" altLang="ko-KR" sz="1400" dirty="0"/>
              <a:t>1. </a:t>
            </a:r>
            <a:r>
              <a:rPr lang="ko-KR" altLang="en-US" sz="1400" dirty="0"/>
              <a:t>분산도</a:t>
            </a:r>
          </a:p>
        </p:txBody>
      </p:sp>
      <p:sp>
        <p:nvSpPr>
          <p:cNvPr id="9" name="TextBox 8">
            <a:extLst>
              <a:ext uri="{FF2B5EF4-FFF2-40B4-BE49-F238E27FC236}">
                <a16:creationId xmlns:a16="http://schemas.microsoft.com/office/drawing/2014/main" id="{F7CAD112-C79A-4D4E-A57F-8F4ABDE29BB2}"/>
              </a:ext>
            </a:extLst>
          </p:cNvPr>
          <p:cNvSpPr txBox="1"/>
          <p:nvPr/>
        </p:nvSpPr>
        <p:spPr>
          <a:xfrm>
            <a:off x="452245" y="4201778"/>
            <a:ext cx="1512168" cy="307777"/>
          </a:xfrm>
          <a:prstGeom prst="rect">
            <a:avLst/>
          </a:prstGeom>
          <a:solidFill>
            <a:schemeClr val="accent6">
              <a:lumMod val="20000"/>
              <a:lumOff val="80000"/>
            </a:schemeClr>
          </a:solidFill>
        </p:spPr>
        <p:txBody>
          <a:bodyPr wrap="square" rtlCol="0">
            <a:spAutoFit/>
          </a:bodyPr>
          <a:lstStyle/>
          <a:p>
            <a:r>
              <a:rPr lang="en-US" altLang="ko-KR" sz="1400" dirty="0"/>
              <a:t>2. </a:t>
            </a:r>
            <a:r>
              <a:rPr lang="ko-KR" altLang="en-US" sz="1400" dirty="0"/>
              <a:t>히스토그램</a:t>
            </a:r>
          </a:p>
        </p:txBody>
      </p:sp>
      <p:sp>
        <p:nvSpPr>
          <p:cNvPr id="11" name="TextBox 10">
            <a:extLst>
              <a:ext uri="{FF2B5EF4-FFF2-40B4-BE49-F238E27FC236}">
                <a16:creationId xmlns:a16="http://schemas.microsoft.com/office/drawing/2014/main" id="{27F98171-C90D-49E6-91C2-F97C1F16FFA9}"/>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3" name="직사각형 12">
            <a:extLst>
              <a:ext uri="{FF2B5EF4-FFF2-40B4-BE49-F238E27FC236}">
                <a16:creationId xmlns:a16="http://schemas.microsoft.com/office/drawing/2014/main" id="{29173EDC-6E8E-4DF9-A1E3-2FE6040DB0D1}"/>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14" name="직사각형 13">
            <a:extLst>
              <a:ext uri="{FF2B5EF4-FFF2-40B4-BE49-F238E27FC236}">
                <a16:creationId xmlns:a16="http://schemas.microsoft.com/office/drawing/2014/main" id="{2AC31CD4-81A9-4219-BF25-5C18449F8A16}"/>
              </a:ext>
            </a:extLst>
          </p:cNvPr>
          <p:cNvSpPr/>
          <p:nvPr/>
        </p:nvSpPr>
        <p:spPr>
          <a:xfrm>
            <a:off x="370869" y="990976"/>
            <a:ext cx="1329210" cy="307777"/>
          </a:xfrm>
          <a:prstGeom prst="rect">
            <a:avLst/>
          </a:prstGeom>
          <a:solidFill>
            <a:schemeClr val="accent1">
              <a:lumMod val="20000"/>
              <a:lumOff val="80000"/>
            </a:schemeClr>
          </a:solidFill>
          <a:ln>
            <a:solidFill>
              <a:schemeClr val="accent1">
                <a:lumMod val="50000"/>
              </a:schemeClr>
            </a:solidFill>
          </a:ln>
        </p:spPr>
        <p:txBody>
          <a:bodyPr wrap="none">
            <a:spAutoFit/>
          </a:bodyPr>
          <a:lstStyle/>
          <a:p>
            <a:r>
              <a:rPr lang="en-US" altLang="ko-KR" sz="1400" dirty="0">
                <a:solidFill>
                  <a:srgbClr val="111111"/>
                </a:solidFill>
                <a:latin typeface="Arial" panose="020B0604020202020204" pitchFamily="34" charset="0"/>
              </a:rPr>
              <a:t>Normality test </a:t>
            </a:r>
            <a:endParaRPr lang="ko-KR" altLang="en-US" sz="1400" dirty="0"/>
          </a:p>
        </p:txBody>
      </p:sp>
      <p:sp>
        <p:nvSpPr>
          <p:cNvPr id="15" name="직사각형 14">
            <a:extLst>
              <a:ext uri="{FF2B5EF4-FFF2-40B4-BE49-F238E27FC236}">
                <a16:creationId xmlns:a16="http://schemas.microsoft.com/office/drawing/2014/main" id="{4781E157-C6C1-4A48-9C55-220B4332FEB5}"/>
              </a:ext>
            </a:extLst>
          </p:cNvPr>
          <p:cNvSpPr/>
          <p:nvPr/>
        </p:nvSpPr>
        <p:spPr>
          <a:xfrm>
            <a:off x="452245" y="4666695"/>
            <a:ext cx="7919172" cy="1200329"/>
          </a:xfrm>
          <a:prstGeom prst="rect">
            <a:avLst/>
          </a:prstGeom>
          <a:ln>
            <a:solidFill>
              <a:schemeClr val="accent1">
                <a:lumMod val="50000"/>
              </a:schemeClr>
            </a:solidFill>
          </a:ln>
        </p:spPr>
        <p:txBody>
          <a:bodyPr wrap="square">
            <a:spAutoFit/>
          </a:bodyPr>
          <a:lstStyle/>
          <a:p>
            <a:r>
              <a:rPr lang="ko-KR" altLang="en-US" sz="1200" dirty="0">
                <a:latin typeface="Arial" panose="020B0604020202020204" pitchFamily="34" charset="0"/>
              </a:rPr>
              <a:t>표로 되어 있는 </a:t>
            </a:r>
            <a:r>
              <a:rPr lang="ko-KR" altLang="en-US" sz="1200" dirty="0">
                <a:latin typeface="Arial" panose="020B0604020202020204" pitchFamily="34" charset="0"/>
                <a:hlinkClick r:id="rId2" tooltip="도수 (통계학) (없는 문서)">
                  <a:extLst>
                    <a:ext uri="{A12FA001-AC4F-418D-AE19-62706E023703}">
                      <ahyp:hlinkClr xmlns:ahyp="http://schemas.microsoft.com/office/drawing/2018/hyperlinkcolor" val="tx"/>
                    </a:ext>
                  </a:extLst>
                </a:hlinkClick>
              </a:rPr>
              <a:t>도수</a:t>
            </a:r>
            <a:r>
              <a:rPr lang="ko-KR" altLang="en-US" sz="1200" dirty="0">
                <a:latin typeface="Arial" panose="020B0604020202020204" pitchFamily="34" charset="0"/>
              </a:rPr>
              <a:t> 분포를 </a:t>
            </a:r>
            <a:r>
              <a:rPr lang="ko-KR" altLang="en-US" sz="1200" dirty="0">
                <a:latin typeface="Arial" panose="020B0604020202020204" pitchFamily="34" charset="0"/>
                <a:hlinkClick r:id="rId3" tooltip="정보 그림 (없는 문서)">
                  <a:extLst>
                    <a:ext uri="{A12FA001-AC4F-418D-AE19-62706E023703}">
                      <ahyp:hlinkClr xmlns:ahyp="http://schemas.microsoft.com/office/drawing/2018/hyperlinkcolor" val="tx"/>
                    </a:ext>
                  </a:extLst>
                </a:hlinkClick>
              </a:rPr>
              <a:t>정보 그림</a:t>
            </a:r>
            <a:r>
              <a:rPr lang="ko-KR" altLang="en-US" sz="1200" dirty="0">
                <a:latin typeface="Arial" panose="020B0604020202020204" pitchFamily="34" charset="0"/>
              </a:rPr>
              <a:t>으로 나타낸 것</a:t>
            </a:r>
            <a:endParaRPr lang="en-US" altLang="ko-KR" sz="1200" dirty="0">
              <a:latin typeface="Arial" panose="020B0604020202020204" pitchFamily="34" charset="0"/>
            </a:endParaRPr>
          </a:p>
          <a:p>
            <a:endParaRPr lang="en-US" altLang="ko-KR" sz="1200" dirty="0">
              <a:latin typeface="Arial" panose="020B0604020202020204" pitchFamily="34" charset="0"/>
            </a:endParaRPr>
          </a:p>
          <a:p>
            <a:pPr marL="171450" indent="-171450">
              <a:buFont typeface="Arial" panose="020B0604020202020204" pitchFamily="34" charset="0"/>
              <a:buChar char="•"/>
            </a:pPr>
            <a:r>
              <a:rPr lang="en-US" altLang="ko-KR" sz="1200" i="1" dirty="0" err="1"/>
              <a:t>matplotlib.pyplot</a:t>
            </a:r>
            <a:r>
              <a:rPr lang="en-US" altLang="ko-KR" sz="1200" i="1" dirty="0"/>
              <a:t> : </a:t>
            </a:r>
            <a:r>
              <a:rPr lang="en-US" altLang="ko-KR" sz="1200" i="1" dirty="0" err="1"/>
              <a:t>plt.hist</a:t>
            </a:r>
            <a:r>
              <a:rPr lang="en-US" altLang="ko-KR" sz="1200" i="1" dirty="0"/>
              <a:t>() </a:t>
            </a:r>
            <a:r>
              <a:rPr lang="ko-KR" altLang="en-US" sz="1200" i="1" dirty="0"/>
              <a:t>함수에 </a:t>
            </a:r>
            <a:r>
              <a:rPr lang="en-US" altLang="ko-KR" sz="1200" i="1" dirty="0"/>
              <a:t>X</a:t>
            </a:r>
            <a:r>
              <a:rPr lang="ko-KR" altLang="en-US" sz="1200" i="1" dirty="0"/>
              <a:t>변수의 데이터와 </a:t>
            </a:r>
            <a:r>
              <a:rPr lang="en-US" altLang="ko-KR" sz="1200" i="1" dirty="0"/>
              <a:t>bin</a:t>
            </a:r>
            <a:r>
              <a:rPr lang="ko-KR" altLang="en-US" sz="1200" i="1" dirty="0"/>
              <a:t>의 개수를 입력</a:t>
            </a:r>
            <a:endParaRPr lang="en-US" altLang="ko-KR" sz="1200" i="1" dirty="0"/>
          </a:p>
          <a:p>
            <a:pPr marL="171450" indent="-171450">
              <a:buFont typeface="Arial" panose="020B0604020202020204" pitchFamily="34" charset="0"/>
              <a:buChar char="•"/>
            </a:pPr>
            <a:r>
              <a:rPr lang="en-US" altLang="ko-KR" sz="1200" i="1" dirty="0" err="1"/>
              <a:t>pandas.DataFrame.hist</a:t>
            </a:r>
            <a:r>
              <a:rPr lang="en-US" altLang="ko-KR" sz="1200" i="1" dirty="0"/>
              <a:t> </a:t>
            </a:r>
            <a:r>
              <a:rPr lang="ko-KR" altLang="en-US" sz="1200" i="1" dirty="0"/>
              <a:t>를 이용 </a:t>
            </a:r>
            <a:r>
              <a:rPr lang="en-US" altLang="ko-KR" sz="1200" i="1" dirty="0"/>
              <a:t>: hist() </a:t>
            </a:r>
            <a:r>
              <a:rPr lang="ko-KR" altLang="en-US" sz="1200" i="1" dirty="0"/>
              <a:t>함수 사용</a:t>
            </a:r>
            <a:endParaRPr lang="en-US" altLang="ko-KR" sz="1200" i="1" dirty="0"/>
          </a:p>
          <a:p>
            <a:pPr marL="171450" indent="-171450">
              <a:buFont typeface="Arial" panose="020B0604020202020204" pitchFamily="34" charset="0"/>
              <a:buChar char="•"/>
            </a:pPr>
            <a:r>
              <a:rPr lang="en-US" altLang="ko-KR" sz="1200" i="1" dirty="0"/>
              <a:t>seaborn </a:t>
            </a:r>
            <a:r>
              <a:rPr lang="ko-KR" altLang="en-US" sz="1200" i="1" dirty="0"/>
              <a:t>패키지의 </a:t>
            </a:r>
            <a:r>
              <a:rPr lang="en-US" altLang="ko-KR" sz="1200" i="1" dirty="0" err="1"/>
              <a:t>distplot</a:t>
            </a:r>
            <a:r>
              <a:rPr lang="en-US" altLang="ko-KR" sz="1200" i="1" dirty="0"/>
              <a:t>() </a:t>
            </a:r>
            <a:r>
              <a:rPr lang="ko-KR" altLang="en-US" sz="1200" i="1" dirty="0"/>
              <a:t>함수</a:t>
            </a:r>
            <a:endParaRPr lang="en-US" altLang="ko-KR" sz="1200" i="1" dirty="0"/>
          </a:p>
          <a:p>
            <a:endParaRPr lang="ko-KR" altLang="en-US" sz="1200" dirty="0"/>
          </a:p>
        </p:txBody>
      </p:sp>
      <p:sp>
        <p:nvSpPr>
          <p:cNvPr id="18" name="직사각형 17">
            <a:extLst>
              <a:ext uri="{FF2B5EF4-FFF2-40B4-BE49-F238E27FC236}">
                <a16:creationId xmlns:a16="http://schemas.microsoft.com/office/drawing/2014/main" id="{E7050672-733D-414C-BDB0-D84381B74988}"/>
              </a:ext>
            </a:extLst>
          </p:cNvPr>
          <p:cNvSpPr/>
          <p:nvPr/>
        </p:nvSpPr>
        <p:spPr>
          <a:xfrm>
            <a:off x="459155" y="5900810"/>
            <a:ext cx="4572000" cy="461665"/>
          </a:xfrm>
          <a:prstGeom prst="rect">
            <a:avLst/>
          </a:prstGeom>
        </p:spPr>
        <p:txBody>
          <a:bodyPr>
            <a:spAutoFit/>
          </a:bodyPr>
          <a:lstStyle/>
          <a:p>
            <a:r>
              <a:rPr lang="en-US" altLang="ko-KR" sz="1200" b="1" dirty="0">
                <a:latin typeface="+mj-lt"/>
              </a:rPr>
              <a:t>import</a:t>
            </a:r>
            <a:r>
              <a:rPr lang="en-US" altLang="ko-KR" sz="1200" dirty="0">
                <a:latin typeface="+mj-lt"/>
              </a:rPr>
              <a:t> seaborn </a:t>
            </a:r>
            <a:r>
              <a:rPr lang="en-US" altLang="ko-KR" sz="1200" b="1" dirty="0">
                <a:latin typeface="+mj-lt"/>
              </a:rPr>
              <a:t>as</a:t>
            </a:r>
            <a:r>
              <a:rPr lang="en-US" altLang="ko-KR" sz="1200" dirty="0">
                <a:latin typeface="+mj-lt"/>
              </a:rPr>
              <a:t> </a:t>
            </a:r>
            <a:r>
              <a:rPr lang="en-US" altLang="ko-KR" sz="1200" dirty="0" err="1">
                <a:latin typeface="+mj-lt"/>
              </a:rPr>
              <a:t>sns</a:t>
            </a:r>
            <a:r>
              <a:rPr lang="en-US" altLang="ko-KR" sz="1200" dirty="0">
                <a:latin typeface="+mj-lt"/>
              </a:rPr>
              <a:t> </a:t>
            </a:r>
          </a:p>
          <a:p>
            <a:r>
              <a:rPr lang="en-US" altLang="ko-KR" sz="1200" dirty="0" err="1">
                <a:latin typeface="+mj-lt"/>
              </a:rPr>
              <a:t>sns.distplot</a:t>
            </a:r>
            <a:r>
              <a:rPr lang="en-US" altLang="ko-KR" sz="1200" dirty="0">
                <a:latin typeface="+mj-lt"/>
              </a:rPr>
              <a:t>(train[‘</a:t>
            </a:r>
            <a:r>
              <a:rPr lang="en-US" altLang="ko-KR" sz="1200" dirty="0" err="1">
                <a:latin typeface="+mj-lt"/>
              </a:rPr>
              <a:t>ooooooo</a:t>
            </a:r>
            <a:r>
              <a:rPr lang="en-US" altLang="ko-KR" sz="1200" dirty="0">
                <a:latin typeface="+mj-lt"/>
              </a:rPr>
              <a:t>')</a:t>
            </a:r>
            <a:endParaRPr lang="ko-KR" altLang="en-US" sz="1200" dirty="0">
              <a:latin typeface="+mj-lt"/>
            </a:endParaRPr>
          </a:p>
        </p:txBody>
      </p:sp>
      <p:sp>
        <p:nvSpPr>
          <p:cNvPr id="19" name="직사각형 18">
            <a:extLst>
              <a:ext uri="{FF2B5EF4-FFF2-40B4-BE49-F238E27FC236}">
                <a16:creationId xmlns:a16="http://schemas.microsoft.com/office/drawing/2014/main" id="{1F55655A-9791-4CA6-AADC-2408D96060FD}"/>
              </a:ext>
            </a:extLst>
          </p:cNvPr>
          <p:cNvSpPr/>
          <p:nvPr/>
        </p:nvSpPr>
        <p:spPr>
          <a:xfrm>
            <a:off x="459155" y="3389286"/>
            <a:ext cx="6534472" cy="646331"/>
          </a:xfrm>
          <a:prstGeom prst="rect">
            <a:avLst/>
          </a:prstGeom>
        </p:spPr>
        <p:txBody>
          <a:bodyPr wrap="square">
            <a:spAutoFit/>
          </a:bodyPr>
          <a:lstStyle/>
          <a:p>
            <a:r>
              <a:rPr lang="en-US" altLang="ko-KR" sz="1200" b="1" i="1" dirty="0">
                <a:latin typeface="+mj-lt"/>
              </a:rPr>
              <a:t>from</a:t>
            </a:r>
            <a:r>
              <a:rPr lang="en-US" altLang="ko-KR" sz="1200" i="1" dirty="0">
                <a:latin typeface="+mj-lt"/>
              </a:rPr>
              <a:t> </a:t>
            </a:r>
            <a:r>
              <a:rPr lang="en-US" altLang="ko-KR" sz="1200" i="1" dirty="0" err="1">
                <a:latin typeface="+mj-lt"/>
              </a:rPr>
              <a:t>scipy.stats</a:t>
            </a:r>
            <a:r>
              <a:rPr lang="en-US" altLang="ko-KR" sz="1200" i="1" dirty="0">
                <a:latin typeface="+mj-lt"/>
              </a:rPr>
              <a:t> </a:t>
            </a:r>
            <a:r>
              <a:rPr lang="en-US" altLang="ko-KR" sz="1200" b="1" i="1" dirty="0">
                <a:latin typeface="+mj-lt"/>
              </a:rPr>
              <a:t>import</a:t>
            </a:r>
            <a:r>
              <a:rPr lang="en-US" altLang="ko-KR" sz="1200" i="1" dirty="0">
                <a:latin typeface="+mj-lt"/>
              </a:rPr>
              <a:t> skew, kurtosis </a:t>
            </a:r>
          </a:p>
          <a:p>
            <a:r>
              <a:rPr lang="en-US" altLang="ko-KR" sz="1200" i="1" dirty="0">
                <a:latin typeface="+mj-lt"/>
              </a:rPr>
              <a:t>skew() </a:t>
            </a:r>
          </a:p>
          <a:p>
            <a:r>
              <a:rPr lang="en-US" altLang="ko-KR" sz="1200" i="1" dirty="0">
                <a:latin typeface="+mj-lt"/>
              </a:rPr>
              <a:t>kurtosis(data, fisher=</a:t>
            </a:r>
            <a:r>
              <a:rPr lang="en-US" altLang="ko-KR" sz="1200" b="1" i="1" dirty="0">
                <a:latin typeface="+mj-lt"/>
              </a:rPr>
              <a:t>True</a:t>
            </a:r>
            <a:r>
              <a:rPr lang="en-US" altLang="ko-KR" sz="1200" i="1" dirty="0">
                <a:solidFill>
                  <a:srgbClr val="000000"/>
                </a:solidFill>
                <a:latin typeface="+mj-lt"/>
              </a:rPr>
              <a:t>)</a:t>
            </a:r>
            <a:endParaRPr lang="ko-KR" altLang="en-US" sz="1200" i="1" dirty="0">
              <a:latin typeface="+mj-lt"/>
            </a:endParaRPr>
          </a:p>
        </p:txBody>
      </p:sp>
    </p:spTree>
    <p:extLst>
      <p:ext uri="{BB962C8B-B14F-4D97-AF65-F5344CB8AC3E}">
        <p14:creationId xmlns:p14="http://schemas.microsoft.com/office/powerpoint/2010/main" val="25177927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바닥글 개체 틀 1">
            <a:extLst>
              <a:ext uri="{FF2B5EF4-FFF2-40B4-BE49-F238E27FC236}">
                <a16:creationId xmlns:a16="http://schemas.microsoft.com/office/drawing/2014/main" id="{824B324E-9C95-43A3-BA8C-94AD806A875C}"/>
              </a:ext>
            </a:extLst>
          </p:cNvPr>
          <p:cNvSpPr>
            <a:spLocks noGrp="1"/>
          </p:cNvSpPr>
          <p:nvPr>
            <p:ph type="ftr" sz="quarter" idx="11"/>
          </p:nvPr>
        </p:nvSpPr>
        <p:spPr/>
        <p:txBody>
          <a:bodyPr/>
          <a:lstStyle/>
          <a:p>
            <a:r>
              <a:rPr lang="en-US" altLang="ko-KR"/>
              <a:t>UBION PBL- FBA</a:t>
            </a:r>
            <a:endParaRPr lang="ko-KR" altLang="en-US"/>
          </a:p>
        </p:txBody>
      </p:sp>
      <p:sp>
        <p:nvSpPr>
          <p:cNvPr id="3" name="슬라이드 번호 개체 틀 2">
            <a:extLst>
              <a:ext uri="{FF2B5EF4-FFF2-40B4-BE49-F238E27FC236}">
                <a16:creationId xmlns:a16="http://schemas.microsoft.com/office/drawing/2014/main" id="{935D14A7-AFFD-421E-AD2E-F94D26A9BA0D}"/>
              </a:ext>
            </a:extLst>
          </p:cNvPr>
          <p:cNvSpPr>
            <a:spLocks noGrp="1"/>
          </p:cNvSpPr>
          <p:nvPr>
            <p:ph type="sldNum" sz="quarter" idx="12"/>
          </p:nvPr>
        </p:nvSpPr>
        <p:spPr/>
        <p:txBody>
          <a:bodyPr/>
          <a:lstStyle/>
          <a:p>
            <a:fld id="{DE77BB65-F969-4654-BF30-45C70C1BE112}" type="slidenum">
              <a:rPr lang="ko-KR" altLang="en-US" smtClean="0"/>
              <a:pPr/>
              <a:t>91</a:t>
            </a:fld>
            <a:endParaRPr lang="ko-KR" altLang="en-US"/>
          </a:p>
        </p:txBody>
      </p:sp>
      <p:sp>
        <p:nvSpPr>
          <p:cNvPr id="7" name="직사각형 6">
            <a:extLst>
              <a:ext uri="{FF2B5EF4-FFF2-40B4-BE49-F238E27FC236}">
                <a16:creationId xmlns:a16="http://schemas.microsoft.com/office/drawing/2014/main" id="{20E6DD6E-A011-4B2A-ABBB-A2878BAA20F2}"/>
              </a:ext>
            </a:extLst>
          </p:cNvPr>
          <p:cNvSpPr/>
          <p:nvPr/>
        </p:nvSpPr>
        <p:spPr>
          <a:xfrm>
            <a:off x="378750" y="1417672"/>
            <a:ext cx="1132041" cy="392223"/>
          </a:xfrm>
          <a:prstGeom prst="rect">
            <a:avLst/>
          </a:prstGeom>
          <a:solidFill>
            <a:schemeClr val="accent6">
              <a:lumMod val="20000"/>
              <a:lumOff val="80000"/>
            </a:schemeClr>
          </a:solidFill>
        </p:spPr>
        <p:txBody>
          <a:bodyPr wrap="none">
            <a:spAutoFit/>
          </a:bodyPr>
          <a:lstStyle/>
          <a:p>
            <a:pPr algn="just" fontAlgn="base">
              <a:lnSpc>
                <a:spcPct val="160000"/>
              </a:lnSpc>
            </a:pPr>
            <a:r>
              <a:rPr lang="en-US" altLang="ko-KR" sz="1400" kern="0" dirty="0">
                <a:solidFill>
                  <a:srgbClr val="000000"/>
                </a:solidFill>
                <a:latin typeface="+mj-ea"/>
                <a:ea typeface="+mj-ea"/>
              </a:rPr>
              <a:t>3. Q-Q plot</a:t>
            </a:r>
          </a:p>
        </p:txBody>
      </p:sp>
      <p:sp>
        <p:nvSpPr>
          <p:cNvPr id="8" name="직사각형 7">
            <a:extLst>
              <a:ext uri="{FF2B5EF4-FFF2-40B4-BE49-F238E27FC236}">
                <a16:creationId xmlns:a16="http://schemas.microsoft.com/office/drawing/2014/main" id="{26C21F16-971C-4042-BF20-E5C0553AF9F3}"/>
              </a:ext>
            </a:extLst>
          </p:cNvPr>
          <p:cNvSpPr/>
          <p:nvPr/>
        </p:nvSpPr>
        <p:spPr>
          <a:xfrm>
            <a:off x="1619672" y="1404044"/>
            <a:ext cx="6912768" cy="943976"/>
          </a:xfrm>
          <a:prstGeom prst="rect">
            <a:avLst/>
          </a:prstGeom>
          <a:ln>
            <a:solidFill>
              <a:schemeClr val="accent1"/>
            </a:solidFill>
          </a:ln>
        </p:spPr>
        <p:txBody>
          <a:bodyPr wrap="square">
            <a:spAutoFit/>
          </a:bodyPr>
          <a:lstStyle/>
          <a:p>
            <a:pPr marL="171450" indent="-171450" algn="just" fontAlgn="base">
              <a:lnSpc>
                <a:spcPct val="160000"/>
              </a:lnSpc>
              <a:buFont typeface="Arial" panose="020B0604020202020204" pitchFamily="34" charset="0"/>
              <a:buChar char="•"/>
            </a:pPr>
            <a:r>
              <a:rPr lang="ko-KR" altLang="en-US" sz="1200" kern="0" dirty="0">
                <a:solidFill>
                  <a:srgbClr val="000000"/>
                </a:solidFill>
                <a:latin typeface="+mj-ea"/>
                <a:ea typeface="+mj-ea"/>
              </a:rPr>
              <a:t>그래프를 그려서 정규성 가정이 만족되는지 시각적으로 확인하는 방법</a:t>
            </a:r>
            <a:endParaRPr lang="en-US" altLang="ko-KR" sz="1200" kern="0" dirty="0">
              <a:solidFill>
                <a:srgbClr val="000000"/>
              </a:solidFill>
              <a:latin typeface="+mj-ea"/>
              <a:ea typeface="+mj-ea"/>
            </a:endParaRPr>
          </a:p>
          <a:p>
            <a:pPr marL="171450" indent="-171450" algn="just" fontAlgn="base">
              <a:lnSpc>
                <a:spcPct val="160000"/>
              </a:lnSpc>
              <a:buFont typeface="Arial" panose="020B0604020202020204" pitchFamily="34" charset="0"/>
              <a:buChar char="•"/>
            </a:pPr>
            <a:r>
              <a:rPr lang="en-US" altLang="ko-KR" sz="1200" dirty="0">
                <a:solidFill>
                  <a:srgbClr val="292929"/>
                </a:solidFill>
                <a:latin typeface="charter"/>
              </a:rPr>
              <a:t>Q</a:t>
            </a:r>
            <a:r>
              <a:rPr lang="ko-KR" altLang="en-US" sz="1200" dirty="0">
                <a:solidFill>
                  <a:srgbClr val="292929"/>
                </a:solidFill>
                <a:latin typeface="charter"/>
              </a:rPr>
              <a:t>는 </a:t>
            </a:r>
            <a:r>
              <a:rPr lang="en-US" altLang="ko-KR" sz="1200" dirty="0">
                <a:solidFill>
                  <a:srgbClr val="292929"/>
                </a:solidFill>
                <a:latin typeface="charter"/>
              </a:rPr>
              <a:t>Quantile</a:t>
            </a:r>
            <a:r>
              <a:rPr lang="ko-KR" altLang="en-US" sz="1200" dirty="0">
                <a:solidFill>
                  <a:srgbClr val="292929"/>
                </a:solidFill>
                <a:latin typeface="charter"/>
              </a:rPr>
              <a:t>의 약어</a:t>
            </a:r>
            <a:endParaRPr lang="en-US" altLang="ko-KR" sz="1200" dirty="0">
              <a:solidFill>
                <a:srgbClr val="292929"/>
              </a:solidFill>
              <a:latin typeface="charter"/>
            </a:endParaRPr>
          </a:p>
          <a:p>
            <a:pPr marL="171450" indent="-171450" algn="just" fontAlgn="base">
              <a:lnSpc>
                <a:spcPct val="160000"/>
              </a:lnSpc>
              <a:buFont typeface="Arial" panose="020B0604020202020204" pitchFamily="34" charset="0"/>
              <a:buChar char="•"/>
            </a:pPr>
            <a:r>
              <a:rPr lang="ko-KR" altLang="en-US" sz="1200" dirty="0">
                <a:solidFill>
                  <a:srgbClr val="292929"/>
                </a:solidFill>
                <a:latin typeface="charter"/>
              </a:rPr>
              <a:t> </a:t>
            </a:r>
            <a:r>
              <a:rPr lang="en-US" altLang="ko-KR" sz="1200" dirty="0">
                <a:solidFill>
                  <a:srgbClr val="292929"/>
                </a:solidFill>
                <a:latin typeface="charter"/>
              </a:rPr>
              <a:t>Q-Q</a:t>
            </a:r>
            <a:r>
              <a:rPr lang="ko-KR" altLang="en-US" sz="1200" dirty="0">
                <a:solidFill>
                  <a:srgbClr val="292929"/>
                </a:solidFill>
                <a:latin typeface="charter"/>
              </a:rPr>
              <a:t>도는 비교하고자 하는 분포의 분위수끼리 좌표 평면에 표시하여 그린 그림</a:t>
            </a:r>
            <a:endParaRPr lang="ko-KR" altLang="en-US" sz="1200" kern="0" dirty="0">
              <a:solidFill>
                <a:srgbClr val="000000"/>
              </a:solidFill>
              <a:latin typeface="+mj-ea"/>
              <a:ea typeface="+mj-ea"/>
            </a:endParaRPr>
          </a:p>
        </p:txBody>
      </p:sp>
      <p:pic>
        <p:nvPicPr>
          <p:cNvPr id="9" name="그림 8">
            <a:extLst>
              <a:ext uri="{FF2B5EF4-FFF2-40B4-BE49-F238E27FC236}">
                <a16:creationId xmlns:a16="http://schemas.microsoft.com/office/drawing/2014/main" id="{5DE7A386-0350-4190-8D10-C21E030BD46C}"/>
              </a:ext>
            </a:extLst>
          </p:cNvPr>
          <p:cNvPicPr>
            <a:picLocks noChangeAspect="1"/>
          </p:cNvPicPr>
          <p:nvPr/>
        </p:nvPicPr>
        <p:blipFill>
          <a:blip r:embed="rId2"/>
          <a:stretch>
            <a:fillRect/>
          </a:stretch>
        </p:blipFill>
        <p:spPr>
          <a:xfrm>
            <a:off x="247229" y="2549130"/>
            <a:ext cx="3964731" cy="2213666"/>
          </a:xfrm>
          <a:prstGeom prst="rect">
            <a:avLst/>
          </a:prstGeom>
        </p:spPr>
      </p:pic>
      <p:sp>
        <p:nvSpPr>
          <p:cNvPr id="10" name="직사각형 9">
            <a:extLst>
              <a:ext uri="{FF2B5EF4-FFF2-40B4-BE49-F238E27FC236}">
                <a16:creationId xmlns:a16="http://schemas.microsoft.com/office/drawing/2014/main" id="{8DC06C2C-59AB-44CF-82A3-43B12EE55334}"/>
              </a:ext>
            </a:extLst>
          </p:cNvPr>
          <p:cNvSpPr/>
          <p:nvPr/>
        </p:nvSpPr>
        <p:spPr>
          <a:xfrm>
            <a:off x="4360447" y="2885401"/>
            <a:ext cx="4171993" cy="1164614"/>
          </a:xfrm>
          <a:prstGeom prst="rect">
            <a:avLst/>
          </a:prstGeom>
          <a:ln>
            <a:solidFill>
              <a:schemeClr val="accent1"/>
            </a:solidFill>
          </a:ln>
        </p:spPr>
        <p:txBody>
          <a:bodyPr wrap="square">
            <a:spAutoFit/>
          </a:bodyPr>
          <a:lstStyle/>
          <a:p>
            <a:pPr marL="171450" indent="-171450" algn="just" fontAlgn="base">
              <a:lnSpc>
                <a:spcPct val="150000"/>
              </a:lnSpc>
              <a:buFont typeface="Arial" panose="020B0604020202020204" pitchFamily="34" charset="0"/>
              <a:buChar char="•"/>
            </a:pPr>
            <a:r>
              <a:rPr lang="en-US" altLang="ko-KR" sz="1200" kern="0" dirty="0">
                <a:solidFill>
                  <a:srgbClr val="000000"/>
                </a:solidFill>
                <a:latin typeface="+mj-ea"/>
                <a:ea typeface="+mj-ea"/>
              </a:rPr>
              <a:t>Q-Q plot</a:t>
            </a:r>
            <a:r>
              <a:rPr lang="ko-KR" altLang="en-US" sz="1200" kern="0" dirty="0">
                <a:solidFill>
                  <a:srgbClr val="000000"/>
                </a:solidFill>
                <a:latin typeface="+mj-ea"/>
                <a:ea typeface="+mj-ea"/>
              </a:rPr>
              <a:t>은 그림처럼 </a:t>
            </a:r>
            <a:r>
              <a:rPr lang="ko-KR" altLang="en-US" sz="1200" b="1" kern="0" dirty="0">
                <a:solidFill>
                  <a:srgbClr val="FF0000"/>
                </a:solidFill>
                <a:latin typeface="+mj-ea"/>
                <a:ea typeface="+mj-ea"/>
              </a:rPr>
              <a:t>대각선 참조선을 따라서 표본 값들이 분포하게 되면 정규성을 만족</a:t>
            </a:r>
            <a:r>
              <a:rPr lang="en-US" altLang="ko-KR" sz="1200" b="1" kern="0" dirty="0">
                <a:solidFill>
                  <a:srgbClr val="FF0000"/>
                </a:solidFill>
                <a:latin typeface="+mj-ea"/>
                <a:ea typeface="+mj-ea"/>
              </a:rPr>
              <a:t> </a:t>
            </a:r>
          </a:p>
          <a:p>
            <a:pPr marL="171450" indent="-171450" algn="just" fontAlgn="base">
              <a:lnSpc>
                <a:spcPct val="150000"/>
              </a:lnSpc>
              <a:buFont typeface="Arial" panose="020B0604020202020204" pitchFamily="34" charset="0"/>
              <a:buChar char="•"/>
            </a:pPr>
            <a:r>
              <a:rPr lang="ko-KR" altLang="en-US" sz="1200" kern="0" dirty="0">
                <a:solidFill>
                  <a:srgbClr val="000000"/>
                </a:solidFill>
                <a:latin typeface="+mj-ea"/>
                <a:ea typeface="+mj-ea"/>
              </a:rPr>
              <a:t>반면에</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한 쪽으로 치우치는 모습이라면 정규성 가정에 위배되었다고 볼 수 있다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p:txBody>
      </p:sp>
      <p:sp>
        <p:nvSpPr>
          <p:cNvPr id="11" name="TextBox 10">
            <a:extLst>
              <a:ext uri="{FF2B5EF4-FFF2-40B4-BE49-F238E27FC236}">
                <a16:creationId xmlns:a16="http://schemas.microsoft.com/office/drawing/2014/main" id="{A742978E-E442-45D1-B40D-F9B8C2F157EC}"/>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3" name="직사각형 12">
            <a:extLst>
              <a:ext uri="{FF2B5EF4-FFF2-40B4-BE49-F238E27FC236}">
                <a16:creationId xmlns:a16="http://schemas.microsoft.com/office/drawing/2014/main" id="{319D6BB5-C6DC-48C2-ADB9-3DC0CBD35FB1}"/>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14" name="직사각형 13">
            <a:extLst>
              <a:ext uri="{FF2B5EF4-FFF2-40B4-BE49-F238E27FC236}">
                <a16:creationId xmlns:a16="http://schemas.microsoft.com/office/drawing/2014/main" id="{BE06138A-5E60-447A-A367-CB7D4EED6ED7}"/>
              </a:ext>
            </a:extLst>
          </p:cNvPr>
          <p:cNvSpPr/>
          <p:nvPr/>
        </p:nvSpPr>
        <p:spPr>
          <a:xfrm>
            <a:off x="370869" y="990976"/>
            <a:ext cx="1329210" cy="307777"/>
          </a:xfrm>
          <a:prstGeom prst="rect">
            <a:avLst/>
          </a:prstGeom>
          <a:solidFill>
            <a:schemeClr val="accent1">
              <a:lumMod val="20000"/>
              <a:lumOff val="80000"/>
            </a:schemeClr>
          </a:solidFill>
          <a:ln>
            <a:solidFill>
              <a:schemeClr val="accent1">
                <a:lumMod val="50000"/>
              </a:schemeClr>
            </a:solidFill>
          </a:ln>
        </p:spPr>
        <p:txBody>
          <a:bodyPr wrap="none">
            <a:spAutoFit/>
          </a:bodyPr>
          <a:lstStyle/>
          <a:p>
            <a:r>
              <a:rPr lang="en-US" altLang="ko-KR" sz="1400" dirty="0">
                <a:solidFill>
                  <a:srgbClr val="111111"/>
                </a:solidFill>
                <a:latin typeface="Arial" panose="020B0604020202020204" pitchFamily="34" charset="0"/>
              </a:rPr>
              <a:t>Normality test </a:t>
            </a:r>
            <a:endParaRPr lang="ko-KR" altLang="en-US" sz="1400" dirty="0"/>
          </a:p>
        </p:txBody>
      </p:sp>
      <p:sp>
        <p:nvSpPr>
          <p:cNvPr id="15" name="직사각형 14">
            <a:extLst>
              <a:ext uri="{FF2B5EF4-FFF2-40B4-BE49-F238E27FC236}">
                <a16:creationId xmlns:a16="http://schemas.microsoft.com/office/drawing/2014/main" id="{A353D058-C5C0-48AC-BAFA-87042A6243DD}"/>
              </a:ext>
            </a:extLst>
          </p:cNvPr>
          <p:cNvSpPr/>
          <p:nvPr/>
        </p:nvSpPr>
        <p:spPr>
          <a:xfrm>
            <a:off x="649382" y="5097907"/>
            <a:ext cx="4572000" cy="461665"/>
          </a:xfrm>
          <a:prstGeom prst="rect">
            <a:avLst/>
          </a:prstGeom>
        </p:spPr>
        <p:txBody>
          <a:bodyPr>
            <a:spAutoFit/>
          </a:bodyPr>
          <a:lstStyle/>
          <a:p>
            <a:r>
              <a:rPr lang="en-US" altLang="ko-KR" sz="1200" b="1" i="1" dirty="0"/>
              <a:t>import</a:t>
            </a:r>
            <a:r>
              <a:rPr lang="en-US" altLang="ko-KR" sz="1200" i="1" dirty="0"/>
              <a:t> </a:t>
            </a:r>
            <a:r>
              <a:rPr lang="en-US" altLang="ko-KR" sz="1200" i="1" dirty="0" err="1"/>
              <a:t>scipy.stats</a:t>
            </a:r>
            <a:r>
              <a:rPr lang="en-US" altLang="ko-KR" sz="1200" i="1" dirty="0"/>
              <a:t> </a:t>
            </a:r>
            <a:r>
              <a:rPr lang="en-US" altLang="ko-KR" sz="1200" b="1" i="1" dirty="0"/>
              <a:t>as</a:t>
            </a:r>
            <a:r>
              <a:rPr lang="en-US" altLang="ko-KR" sz="1200" i="1" dirty="0"/>
              <a:t> stats </a:t>
            </a:r>
          </a:p>
          <a:p>
            <a:r>
              <a:rPr lang="en-US" altLang="ko-KR" sz="1200" i="1" dirty="0" err="1"/>
              <a:t>stats.probplot</a:t>
            </a:r>
            <a:r>
              <a:rPr lang="en-US" altLang="ko-KR" sz="1200" i="1" dirty="0"/>
              <a:t>(col, plot=</a:t>
            </a:r>
            <a:r>
              <a:rPr lang="en-US" altLang="ko-KR" sz="1200" i="1" dirty="0" err="1"/>
              <a:t>plt</a:t>
            </a:r>
            <a:r>
              <a:rPr lang="en-US" altLang="ko-KR" sz="1200" dirty="0"/>
              <a:t>)</a:t>
            </a:r>
            <a:endParaRPr lang="ko-KR" altLang="en-US" sz="1200" dirty="0"/>
          </a:p>
        </p:txBody>
      </p:sp>
    </p:spTree>
    <p:extLst>
      <p:ext uri="{BB962C8B-B14F-4D97-AF65-F5344CB8AC3E}">
        <p14:creationId xmlns:p14="http://schemas.microsoft.com/office/powerpoint/2010/main" val="1873587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7" name="TextBox 4">
            <a:extLst>
              <a:ext uri="{FF2B5EF4-FFF2-40B4-BE49-F238E27FC236}">
                <a16:creationId xmlns:a16="http://schemas.microsoft.com/office/drawing/2014/main" id="{078D0A9A-7773-46C6-88F7-A2A9A81C4183}"/>
              </a:ext>
            </a:extLst>
          </p:cNvPr>
          <p:cNvSpPr txBox="1"/>
          <p:nvPr/>
        </p:nvSpPr>
        <p:spPr>
          <a:xfrm>
            <a:off x="7596336" y="6472303"/>
            <a:ext cx="1440160" cy="307777"/>
          </a:xfrm>
          <a:prstGeom prst="rect">
            <a:avLst/>
          </a:prstGeom>
          <a:noFill/>
        </p:spPr>
        <p:txBody>
          <a:bodyPr wrap="square" rtlCol="0">
            <a:spAutoFit/>
          </a:bodyPr>
          <a:lstStyle>
            <a:defPPr>
              <a:defRPr lang="ko-KR"/>
            </a:defPPr>
            <a:lvl1pPr algn="l" rtl="0" fontAlgn="base" latinLnBrk="1">
              <a:spcBef>
                <a:spcPct val="0"/>
              </a:spcBef>
              <a:spcAft>
                <a:spcPct val="0"/>
              </a:spcAft>
              <a:defRPr kumimoji="1" sz="1600" b="1" kern="1200">
                <a:solidFill>
                  <a:schemeClr val="tx1"/>
                </a:solidFill>
                <a:latin typeface="Geneva"/>
                <a:ea typeface="굴림" pitchFamily="50" charset="-127"/>
                <a:cs typeface="+mn-cs"/>
              </a:defRPr>
            </a:lvl1pPr>
            <a:lvl2pPr marL="457200" algn="l" rtl="0" fontAlgn="base" latinLnBrk="1">
              <a:spcBef>
                <a:spcPct val="0"/>
              </a:spcBef>
              <a:spcAft>
                <a:spcPct val="0"/>
              </a:spcAft>
              <a:defRPr kumimoji="1" sz="1600" b="1" kern="1200">
                <a:solidFill>
                  <a:schemeClr val="tx1"/>
                </a:solidFill>
                <a:latin typeface="Geneva"/>
                <a:ea typeface="굴림" pitchFamily="50" charset="-127"/>
                <a:cs typeface="+mn-cs"/>
              </a:defRPr>
            </a:lvl2pPr>
            <a:lvl3pPr marL="914400" algn="l" rtl="0" fontAlgn="base" latinLnBrk="1">
              <a:spcBef>
                <a:spcPct val="0"/>
              </a:spcBef>
              <a:spcAft>
                <a:spcPct val="0"/>
              </a:spcAft>
              <a:defRPr kumimoji="1" sz="1600" b="1" kern="1200">
                <a:solidFill>
                  <a:schemeClr val="tx1"/>
                </a:solidFill>
                <a:latin typeface="Geneva"/>
                <a:ea typeface="굴림" pitchFamily="50" charset="-127"/>
                <a:cs typeface="+mn-cs"/>
              </a:defRPr>
            </a:lvl3pPr>
            <a:lvl4pPr marL="1371600" algn="l" rtl="0" fontAlgn="base" latinLnBrk="1">
              <a:spcBef>
                <a:spcPct val="0"/>
              </a:spcBef>
              <a:spcAft>
                <a:spcPct val="0"/>
              </a:spcAft>
              <a:defRPr kumimoji="1" sz="1600" b="1" kern="1200">
                <a:solidFill>
                  <a:schemeClr val="tx1"/>
                </a:solidFill>
                <a:latin typeface="Geneva"/>
                <a:ea typeface="굴림" pitchFamily="50" charset="-127"/>
                <a:cs typeface="+mn-cs"/>
              </a:defRPr>
            </a:lvl4pPr>
            <a:lvl5pPr marL="1828800" algn="l" rtl="0" fontAlgn="base" latinLnBrk="1">
              <a:spcBef>
                <a:spcPct val="0"/>
              </a:spcBef>
              <a:spcAft>
                <a:spcPct val="0"/>
              </a:spcAft>
              <a:defRPr kumimoji="1" sz="1600" b="1" kern="1200">
                <a:solidFill>
                  <a:schemeClr val="tx1"/>
                </a:solidFill>
                <a:latin typeface="Geneva"/>
                <a:ea typeface="굴림" pitchFamily="50" charset="-127"/>
                <a:cs typeface="+mn-cs"/>
              </a:defRPr>
            </a:lvl5pPr>
            <a:lvl6pPr marL="2286000" algn="l" defTabSz="914400" rtl="0" eaLnBrk="1" latinLnBrk="1" hangingPunct="1">
              <a:defRPr kumimoji="1" sz="1600" b="1" kern="1200">
                <a:solidFill>
                  <a:schemeClr val="tx1"/>
                </a:solidFill>
                <a:latin typeface="Geneva"/>
                <a:ea typeface="굴림" pitchFamily="50" charset="-127"/>
                <a:cs typeface="+mn-cs"/>
              </a:defRPr>
            </a:lvl6pPr>
            <a:lvl7pPr marL="2743200" algn="l" defTabSz="914400" rtl="0" eaLnBrk="1" latinLnBrk="1" hangingPunct="1">
              <a:defRPr kumimoji="1" sz="1600" b="1" kern="1200">
                <a:solidFill>
                  <a:schemeClr val="tx1"/>
                </a:solidFill>
                <a:latin typeface="Geneva"/>
                <a:ea typeface="굴림" pitchFamily="50" charset="-127"/>
                <a:cs typeface="+mn-cs"/>
              </a:defRPr>
            </a:lvl7pPr>
            <a:lvl8pPr marL="3200400" algn="l" defTabSz="914400" rtl="0" eaLnBrk="1" latinLnBrk="1" hangingPunct="1">
              <a:defRPr kumimoji="1" sz="1600" b="1" kern="1200">
                <a:solidFill>
                  <a:schemeClr val="tx1"/>
                </a:solidFill>
                <a:latin typeface="Geneva"/>
                <a:ea typeface="굴림" pitchFamily="50" charset="-127"/>
                <a:cs typeface="+mn-cs"/>
              </a:defRPr>
            </a:lvl8pPr>
            <a:lvl9pPr marL="3657600" algn="l" defTabSz="914400" rtl="0" eaLnBrk="1" latinLnBrk="1" hangingPunct="1">
              <a:defRPr kumimoji="1" sz="1600" b="1" kern="1200">
                <a:solidFill>
                  <a:schemeClr val="tx1"/>
                </a:solidFill>
                <a:latin typeface="Geneva"/>
                <a:ea typeface="굴림" pitchFamily="50" charset="-127"/>
                <a:cs typeface="+mn-cs"/>
              </a:defRPr>
            </a:lvl9pPr>
          </a:lstStyle>
          <a:p>
            <a:pPr algn="r"/>
            <a:r>
              <a:rPr lang="en-US" altLang="ko-KR" sz="1400" dirty="0">
                <a:solidFill>
                  <a:schemeClr val="bg1">
                    <a:lumMod val="75000"/>
                  </a:schemeClr>
                </a:solidFill>
                <a:latin typeface="맑은 고딕" panose="020B0503020000020004" pitchFamily="50" charset="-127"/>
                <a:ea typeface="맑은 고딕" panose="020B0503020000020004" pitchFamily="50" charset="-127"/>
              </a:rPr>
              <a:t>4</a:t>
            </a:r>
            <a:endParaRPr lang="ko-KR" altLang="en-US" sz="1400" dirty="0">
              <a:solidFill>
                <a:schemeClr val="bg1">
                  <a:lumMod val="75000"/>
                </a:schemeClr>
              </a:solidFill>
              <a:latin typeface="맑은 고딕" panose="020B0503020000020004" pitchFamily="50" charset="-127"/>
              <a:ea typeface="맑은 고딕" panose="020B0503020000020004" pitchFamily="50" charset="-127"/>
            </a:endParaRPr>
          </a:p>
        </p:txBody>
      </p:sp>
      <p:sp>
        <p:nvSpPr>
          <p:cNvPr id="2" name="직사각형 1">
            <a:extLst>
              <a:ext uri="{FF2B5EF4-FFF2-40B4-BE49-F238E27FC236}">
                <a16:creationId xmlns:a16="http://schemas.microsoft.com/office/drawing/2014/main" id="{16AD9D46-F97E-478B-A9C2-387422F3713F}"/>
              </a:ext>
            </a:extLst>
          </p:cNvPr>
          <p:cNvSpPr/>
          <p:nvPr/>
        </p:nvSpPr>
        <p:spPr>
          <a:xfrm>
            <a:off x="451185" y="1404925"/>
            <a:ext cx="4100033" cy="338554"/>
          </a:xfrm>
          <a:prstGeom prst="rect">
            <a:avLst/>
          </a:prstGeom>
          <a:solidFill>
            <a:schemeClr val="accent6">
              <a:lumMod val="20000"/>
              <a:lumOff val="80000"/>
            </a:schemeClr>
          </a:solidFill>
        </p:spPr>
        <p:txBody>
          <a:bodyPr wrap="none">
            <a:spAutoFit/>
          </a:bodyPr>
          <a:lstStyle/>
          <a:p>
            <a:pPr fontAlgn="ctr"/>
            <a:r>
              <a:rPr lang="en-US" altLang="ko-KR" sz="1600" b="1" dirty="0">
                <a:solidFill>
                  <a:srgbClr val="010101"/>
                </a:solidFill>
                <a:latin typeface="Noto Sans Korean"/>
              </a:rPr>
              <a:t>4. K-S </a:t>
            </a:r>
            <a:r>
              <a:rPr lang="ko-KR" altLang="en-US" sz="1600" b="1" dirty="0">
                <a:solidFill>
                  <a:srgbClr val="010101"/>
                </a:solidFill>
                <a:latin typeface="Noto Sans Korean"/>
              </a:rPr>
              <a:t>통계량 </a:t>
            </a:r>
            <a:r>
              <a:rPr lang="en-US" altLang="ko-KR" sz="1600" b="1" dirty="0">
                <a:solidFill>
                  <a:srgbClr val="010101"/>
                </a:solidFill>
                <a:latin typeface="Noto Sans Korean"/>
              </a:rPr>
              <a:t>(Kolmogorov-Smirnov Statistics)</a:t>
            </a:r>
          </a:p>
        </p:txBody>
      </p:sp>
      <p:sp>
        <p:nvSpPr>
          <p:cNvPr id="9" name="직사각형 8">
            <a:extLst>
              <a:ext uri="{FF2B5EF4-FFF2-40B4-BE49-F238E27FC236}">
                <a16:creationId xmlns:a16="http://schemas.microsoft.com/office/drawing/2014/main" id="{957F363A-C4A8-493C-9E31-F1997C5F1911}"/>
              </a:ext>
            </a:extLst>
          </p:cNvPr>
          <p:cNvSpPr/>
          <p:nvPr/>
        </p:nvSpPr>
        <p:spPr>
          <a:xfrm>
            <a:off x="461313" y="1830240"/>
            <a:ext cx="8219451" cy="1166601"/>
          </a:xfrm>
          <a:prstGeom prst="rect">
            <a:avLst/>
          </a:prstGeom>
          <a:ln>
            <a:solidFill>
              <a:schemeClr val="accent1"/>
            </a:solidFill>
          </a:ln>
        </p:spPr>
        <p:txBody>
          <a:bodyPr wrap="square">
            <a:spAutoFit/>
          </a:bodyPr>
          <a:lstStyle/>
          <a:p>
            <a:pPr>
              <a:lnSpc>
                <a:spcPct val="150000"/>
              </a:lnSpc>
            </a:pPr>
            <a:r>
              <a:rPr lang="ko-KR" altLang="en-US" sz="1200" dirty="0">
                <a:solidFill>
                  <a:srgbClr val="292929"/>
                </a:solidFill>
                <a:latin typeface="charter"/>
              </a:rPr>
              <a:t>데이터의 누적 분포함수와 비교하고자 하는 분포의 누적분포함수 간의 최대 거리를 통계량으로 사용하는 가설검정방법</a:t>
            </a:r>
            <a:endParaRPr lang="en-US" altLang="ko-KR" sz="1200" dirty="0">
              <a:solidFill>
                <a:srgbClr val="292929"/>
              </a:solidFill>
              <a:latin typeface="charter"/>
            </a:endParaRPr>
          </a:p>
          <a:p>
            <a:pPr marL="285750" indent="-285750">
              <a:lnSpc>
                <a:spcPct val="150000"/>
              </a:lnSpc>
              <a:buFont typeface="Wingdings" panose="05000000000000000000" pitchFamily="2" charset="2"/>
              <a:buChar char="à"/>
            </a:pPr>
            <a:r>
              <a:rPr lang="ko-KR" altLang="en-US" sz="1200" dirty="0"/>
              <a:t>비교하고자 하는 두 분포의 </a:t>
            </a:r>
            <a:r>
              <a:rPr lang="en-US" altLang="ko-KR" sz="1200" dirty="0"/>
              <a:t>empirical distribution function </a:t>
            </a:r>
            <a:r>
              <a:rPr lang="ko-KR" altLang="en-US" sz="1200" dirty="0"/>
              <a:t>의 차이를 특정 기준</a:t>
            </a:r>
            <a:r>
              <a:rPr lang="en-US" altLang="ko-KR" sz="1200" dirty="0"/>
              <a:t>(</a:t>
            </a:r>
            <a:r>
              <a:rPr lang="ko-KR" altLang="en-US" sz="1200" dirty="0"/>
              <a:t>두 집단의 샘플 수로 계산 </a:t>
            </a:r>
            <a:r>
              <a:rPr lang="en-US" altLang="ko-KR" sz="1200" dirty="0"/>
              <a:t>)</a:t>
            </a:r>
            <a:r>
              <a:rPr lang="ko-KR" altLang="en-US" sz="1200" dirty="0"/>
              <a:t>과 비교하여 기각의 여부를 결정하는 것</a:t>
            </a:r>
            <a:r>
              <a:rPr lang="en-US" altLang="ko-KR" sz="1200" kern="0" dirty="0">
                <a:solidFill>
                  <a:srgbClr val="000000"/>
                </a:solidFill>
                <a:latin typeface="+mj-ea"/>
              </a:rPr>
              <a:t> </a:t>
            </a:r>
          </a:p>
          <a:p>
            <a:pPr marL="285750" indent="-285750">
              <a:lnSpc>
                <a:spcPct val="150000"/>
              </a:lnSpc>
              <a:buFont typeface="Wingdings" panose="05000000000000000000" pitchFamily="2" charset="2"/>
              <a:buChar char="à"/>
            </a:pPr>
            <a:r>
              <a:rPr lang="ko-KR" altLang="en-US" sz="1200" kern="0" dirty="0">
                <a:solidFill>
                  <a:srgbClr val="000000"/>
                </a:solidFill>
                <a:latin typeface="+mj-ea"/>
              </a:rPr>
              <a:t>자료의 평균</a:t>
            </a:r>
            <a:r>
              <a:rPr lang="en-US" altLang="ko-KR" sz="1200" kern="0" dirty="0">
                <a:solidFill>
                  <a:srgbClr val="000000"/>
                </a:solidFill>
                <a:latin typeface="+mj-ea"/>
              </a:rPr>
              <a:t>/</a:t>
            </a:r>
            <a:r>
              <a:rPr lang="ko-KR" altLang="en-US" sz="1200" kern="0" dirty="0">
                <a:solidFill>
                  <a:srgbClr val="000000"/>
                </a:solidFill>
                <a:latin typeface="+mj-ea"/>
              </a:rPr>
              <a:t>표준편차와 히스토그램을 표준정규분포와 비교하여 적합도를 검정한다</a:t>
            </a:r>
            <a:r>
              <a:rPr lang="en-US" altLang="ko-KR" sz="1200" kern="0" dirty="0">
                <a:solidFill>
                  <a:srgbClr val="000000"/>
                </a:solidFill>
                <a:latin typeface="+mj-ea"/>
              </a:rPr>
              <a:t>.</a:t>
            </a:r>
            <a:endParaRPr lang="en-US" altLang="ko-KR" sz="1200" dirty="0"/>
          </a:p>
        </p:txBody>
      </p:sp>
      <p:pic>
        <p:nvPicPr>
          <p:cNvPr id="10" name="그림 9">
            <a:extLst>
              <a:ext uri="{FF2B5EF4-FFF2-40B4-BE49-F238E27FC236}">
                <a16:creationId xmlns:a16="http://schemas.microsoft.com/office/drawing/2014/main" id="{56D399AC-C614-483E-AF88-E6DA3C8F40D1}"/>
              </a:ext>
            </a:extLst>
          </p:cNvPr>
          <p:cNvPicPr>
            <a:picLocks noChangeAspect="1"/>
          </p:cNvPicPr>
          <p:nvPr/>
        </p:nvPicPr>
        <p:blipFill>
          <a:blip r:embed="rId2"/>
          <a:stretch>
            <a:fillRect/>
          </a:stretch>
        </p:blipFill>
        <p:spPr>
          <a:xfrm>
            <a:off x="501288" y="3257315"/>
            <a:ext cx="3238450" cy="2201370"/>
          </a:xfrm>
          <a:prstGeom prst="rect">
            <a:avLst/>
          </a:prstGeom>
          <a:ln w="28575">
            <a:solidFill>
              <a:schemeClr val="accent1"/>
            </a:solidFill>
          </a:ln>
        </p:spPr>
      </p:pic>
      <p:sp>
        <p:nvSpPr>
          <p:cNvPr id="3" name="직사각형 2">
            <a:extLst>
              <a:ext uri="{FF2B5EF4-FFF2-40B4-BE49-F238E27FC236}">
                <a16:creationId xmlns:a16="http://schemas.microsoft.com/office/drawing/2014/main" id="{F8F0F0F7-B0FD-4D1D-A802-874FAD769594}"/>
              </a:ext>
            </a:extLst>
          </p:cNvPr>
          <p:cNvSpPr/>
          <p:nvPr/>
        </p:nvSpPr>
        <p:spPr>
          <a:xfrm>
            <a:off x="3851920" y="3449761"/>
            <a:ext cx="4526396" cy="616194"/>
          </a:xfrm>
          <a:prstGeom prst="rect">
            <a:avLst/>
          </a:prstGeom>
          <a:ln w="28575">
            <a:solidFill>
              <a:schemeClr val="accent5">
                <a:lumMod val="60000"/>
                <a:lumOff val="40000"/>
              </a:schemeClr>
            </a:solidFill>
          </a:ln>
        </p:spPr>
        <p:txBody>
          <a:bodyPr wrap="square">
            <a:spAutoFit/>
          </a:bodyPr>
          <a:lstStyle/>
          <a:p>
            <a:pPr marL="285750" indent="-285750" fontAlgn="base">
              <a:lnSpc>
                <a:spcPct val="150000"/>
              </a:lnSpc>
              <a:buFont typeface="Wingdings" panose="05000000000000000000" pitchFamily="2" charset="2"/>
              <a:buChar char="§"/>
            </a:pPr>
            <a:r>
              <a:rPr lang="ko-KR" altLang="en-US" sz="1200" dirty="0" err="1">
                <a:solidFill>
                  <a:srgbClr val="000000"/>
                </a:solidFill>
                <a:latin typeface="se-nanumgothic"/>
              </a:rPr>
              <a:t>귀무가설</a:t>
            </a:r>
            <a:r>
              <a:rPr lang="ko-KR" altLang="en-US" sz="1200" dirty="0">
                <a:solidFill>
                  <a:srgbClr val="000000"/>
                </a:solidFill>
                <a:latin typeface="se-nanumgothic"/>
              </a:rPr>
              <a:t> </a:t>
            </a:r>
            <a:r>
              <a:rPr lang="en-US" altLang="ko-KR" sz="1200" dirty="0">
                <a:solidFill>
                  <a:srgbClr val="000000"/>
                </a:solidFill>
                <a:latin typeface="se-nanumgothic"/>
              </a:rPr>
              <a:t>H0; </a:t>
            </a:r>
            <a:r>
              <a:rPr lang="ko-KR" altLang="en-US" sz="1200" dirty="0">
                <a:solidFill>
                  <a:srgbClr val="000000"/>
                </a:solidFill>
                <a:latin typeface="se-nanumgothic"/>
              </a:rPr>
              <a:t>표본의 모집단이 정규분포를 이루고 있다</a:t>
            </a:r>
            <a:r>
              <a:rPr lang="en-US" altLang="ko-KR" sz="1200" dirty="0">
                <a:solidFill>
                  <a:srgbClr val="000000"/>
                </a:solidFill>
                <a:latin typeface="se-nanumgothic"/>
              </a:rPr>
              <a:t>.</a:t>
            </a:r>
          </a:p>
          <a:p>
            <a:pPr marL="285750" indent="-285750" fontAlgn="base">
              <a:lnSpc>
                <a:spcPct val="150000"/>
              </a:lnSpc>
              <a:buFont typeface="Wingdings" panose="05000000000000000000" pitchFamily="2" charset="2"/>
              <a:buChar char="§"/>
            </a:pPr>
            <a:r>
              <a:rPr lang="ko-KR" altLang="en-US" sz="1200" dirty="0">
                <a:solidFill>
                  <a:srgbClr val="000000"/>
                </a:solidFill>
                <a:latin typeface="se-nanumgothic"/>
              </a:rPr>
              <a:t>대립가설 </a:t>
            </a:r>
            <a:r>
              <a:rPr lang="en-US" altLang="ko-KR" sz="1200" dirty="0">
                <a:solidFill>
                  <a:srgbClr val="000000"/>
                </a:solidFill>
                <a:latin typeface="se-nanumgothic"/>
              </a:rPr>
              <a:t>H1; </a:t>
            </a:r>
            <a:r>
              <a:rPr lang="ko-KR" altLang="en-US" sz="1200" dirty="0">
                <a:solidFill>
                  <a:srgbClr val="000000"/>
                </a:solidFill>
                <a:latin typeface="se-nanumgothic"/>
              </a:rPr>
              <a:t>표본의 모집단이 정규분포를 이루고 있지 않다</a:t>
            </a:r>
            <a:r>
              <a:rPr lang="en-US" altLang="ko-KR" sz="1200" dirty="0">
                <a:solidFill>
                  <a:srgbClr val="000000"/>
                </a:solidFill>
                <a:latin typeface="se-nanumgothic"/>
              </a:rPr>
              <a:t>. </a:t>
            </a:r>
            <a:endParaRPr lang="ko-KR" altLang="en-US" sz="1200" b="0" i="0" dirty="0">
              <a:solidFill>
                <a:srgbClr val="000000"/>
              </a:solidFill>
              <a:effectLst/>
              <a:latin typeface="se-nanumgothic"/>
            </a:endParaRPr>
          </a:p>
        </p:txBody>
      </p:sp>
      <p:sp>
        <p:nvSpPr>
          <p:cNvPr id="6" name="직사각형 5">
            <a:extLst>
              <a:ext uri="{FF2B5EF4-FFF2-40B4-BE49-F238E27FC236}">
                <a16:creationId xmlns:a16="http://schemas.microsoft.com/office/drawing/2014/main" id="{565FE351-4EAD-4CD9-AE44-60B85177C46E}"/>
              </a:ext>
            </a:extLst>
          </p:cNvPr>
          <p:cNvSpPr/>
          <p:nvPr/>
        </p:nvSpPr>
        <p:spPr>
          <a:xfrm>
            <a:off x="3851920" y="4427523"/>
            <a:ext cx="4902775" cy="1170192"/>
          </a:xfrm>
          <a:prstGeom prst="rect">
            <a:avLst/>
          </a:prstGeom>
          <a:ln>
            <a:solidFill>
              <a:schemeClr val="accent1"/>
            </a:solidFill>
          </a:ln>
        </p:spPr>
        <p:txBody>
          <a:bodyPr wrap="square">
            <a:spAutoFit/>
          </a:bodyPr>
          <a:lstStyle/>
          <a:p>
            <a:pPr marL="285750" indent="-285750">
              <a:lnSpc>
                <a:spcPct val="150000"/>
              </a:lnSpc>
              <a:buFont typeface="Wingdings" panose="05000000000000000000" pitchFamily="2" charset="2"/>
              <a:buChar char="à"/>
            </a:pPr>
            <a:r>
              <a:rPr lang="en-US" altLang="ko-KR" sz="1200" b="1" i="1" dirty="0">
                <a:solidFill>
                  <a:srgbClr val="333333"/>
                </a:solidFill>
                <a:latin typeface="Open Sans"/>
              </a:rPr>
              <a:t>p-value &gt; 0.05 (</a:t>
            </a:r>
            <a:r>
              <a:rPr lang="ko-KR" altLang="en-US" sz="1200" b="1" i="1" dirty="0">
                <a:solidFill>
                  <a:srgbClr val="333333"/>
                </a:solidFill>
                <a:latin typeface="Open Sans"/>
              </a:rPr>
              <a:t>유의수준</a:t>
            </a:r>
            <a:r>
              <a:rPr lang="en-US" altLang="ko-KR" sz="1200" b="1" i="1" dirty="0">
                <a:solidFill>
                  <a:srgbClr val="333333"/>
                </a:solidFill>
                <a:latin typeface="Open Sans"/>
              </a:rPr>
              <a:t>)  </a:t>
            </a:r>
            <a:r>
              <a:rPr lang="ko-KR" altLang="en-US" sz="1200" b="1" i="1" dirty="0" err="1">
                <a:solidFill>
                  <a:srgbClr val="333333"/>
                </a:solidFill>
                <a:latin typeface="Open Sans"/>
              </a:rPr>
              <a:t>귀무가설</a:t>
            </a:r>
            <a:r>
              <a:rPr lang="ko-KR" altLang="en-US" sz="1200" b="1" i="1" dirty="0">
                <a:solidFill>
                  <a:srgbClr val="333333"/>
                </a:solidFill>
                <a:latin typeface="Open Sans"/>
              </a:rPr>
              <a:t> 기각할 수 없다 </a:t>
            </a:r>
            <a:endParaRPr lang="en-US" altLang="ko-KR" sz="1200" b="1" i="1" dirty="0">
              <a:solidFill>
                <a:srgbClr val="333333"/>
              </a:solidFill>
              <a:latin typeface="Open Sans"/>
            </a:endParaRPr>
          </a:p>
          <a:p>
            <a:pPr>
              <a:lnSpc>
                <a:spcPct val="150000"/>
              </a:lnSpc>
            </a:pPr>
            <a:r>
              <a:rPr lang="en-US" altLang="ko-KR" sz="1200" b="1" i="1" dirty="0">
                <a:solidFill>
                  <a:srgbClr val="333333"/>
                </a:solidFill>
                <a:latin typeface="Open Sans"/>
              </a:rPr>
              <a:t>(</a:t>
            </a:r>
            <a:r>
              <a:rPr lang="ko-KR" altLang="en-US" sz="1200" b="1" i="1" dirty="0">
                <a:solidFill>
                  <a:srgbClr val="333333"/>
                </a:solidFill>
                <a:latin typeface="Open Sans"/>
              </a:rPr>
              <a:t>정규성 이루고 있다</a:t>
            </a:r>
            <a:r>
              <a:rPr lang="en-US" altLang="ko-KR" sz="1200" b="1" i="1" dirty="0">
                <a:solidFill>
                  <a:srgbClr val="333333"/>
                </a:solidFill>
                <a:latin typeface="Open Sans"/>
              </a:rPr>
              <a:t>.)</a:t>
            </a:r>
            <a:endParaRPr lang="en-US" altLang="ko-KR" sz="1200" b="1" i="1" dirty="0">
              <a:solidFill>
                <a:srgbClr val="292929"/>
              </a:solidFill>
              <a:latin typeface="charter"/>
            </a:endParaRPr>
          </a:p>
          <a:p>
            <a:pPr marL="285750" indent="-285750">
              <a:lnSpc>
                <a:spcPct val="150000"/>
              </a:lnSpc>
              <a:buFont typeface="Wingdings" panose="05000000000000000000" pitchFamily="2" charset="2"/>
              <a:buChar char="à"/>
            </a:pPr>
            <a:r>
              <a:rPr lang="en-US" altLang="ko-KR" sz="1200" b="1" i="1" dirty="0">
                <a:solidFill>
                  <a:srgbClr val="333333"/>
                </a:solidFill>
                <a:latin typeface="Open Sans"/>
              </a:rPr>
              <a:t>p-value &lt; 0.05</a:t>
            </a:r>
            <a:r>
              <a:rPr lang="ko-KR" altLang="en-US" sz="1200" b="1" i="1" dirty="0">
                <a:solidFill>
                  <a:srgbClr val="333333"/>
                </a:solidFill>
                <a:latin typeface="Open Sans"/>
              </a:rPr>
              <a:t> </a:t>
            </a:r>
            <a:r>
              <a:rPr lang="en-US" altLang="ko-KR" sz="1200" b="1" i="1" dirty="0">
                <a:solidFill>
                  <a:srgbClr val="333333"/>
                </a:solidFill>
                <a:latin typeface="Open Sans"/>
              </a:rPr>
              <a:t>(</a:t>
            </a:r>
            <a:r>
              <a:rPr lang="ko-KR" altLang="en-US" sz="1200" b="1" i="1" dirty="0">
                <a:solidFill>
                  <a:srgbClr val="333333"/>
                </a:solidFill>
                <a:latin typeface="Open Sans"/>
              </a:rPr>
              <a:t>유의수준</a:t>
            </a:r>
            <a:r>
              <a:rPr lang="en-US" altLang="ko-KR" sz="1200" b="1" i="1" dirty="0">
                <a:solidFill>
                  <a:srgbClr val="333333"/>
                </a:solidFill>
                <a:latin typeface="Open Sans"/>
              </a:rPr>
              <a:t>)</a:t>
            </a:r>
            <a:r>
              <a:rPr lang="ko-KR" altLang="en-US" sz="1200" b="1" i="1" dirty="0">
                <a:solidFill>
                  <a:srgbClr val="333333"/>
                </a:solidFill>
                <a:latin typeface="Open Sans"/>
              </a:rPr>
              <a:t> </a:t>
            </a:r>
            <a:r>
              <a:rPr lang="ko-KR" altLang="en-US" sz="1200" b="1" i="1" dirty="0" err="1">
                <a:solidFill>
                  <a:srgbClr val="333333"/>
                </a:solidFill>
                <a:latin typeface="Open Sans"/>
              </a:rPr>
              <a:t>귀무가설</a:t>
            </a:r>
            <a:r>
              <a:rPr lang="ko-KR" altLang="en-US" sz="1200" b="1" i="1" dirty="0">
                <a:solidFill>
                  <a:srgbClr val="333333"/>
                </a:solidFill>
                <a:latin typeface="Open Sans"/>
              </a:rPr>
              <a:t> 기각 </a:t>
            </a:r>
            <a:endParaRPr lang="en-US" altLang="ko-KR" sz="1200" b="1" i="1" dirty="0">
              <a:solidFill>
                <a:srgbClr val="333333"/>
              </a:solidFill>
              <a:latin typeface="Open Sans"/>
            </a:endParaRPr>
          </a:p>
          <a:p>
            <a:pPr>
              <a:lnSpc>
                <a:spcPct val="150000"/>
              </a:lnSpc>
            </a:pPr>
            <a:r>
              <a:rPr lang="ko-KR" altLang="en-US" sz="1200" b="1" i="1" dirty="0">
                <a:solidFill>
                  <a:srgbClr val="333333"/>
                </a:solidFill>
                <a:latin typeface="Open Sans"/>
              </a:rPr>
              <a:t>대립가설을 채택하게 되어 비정규분포를 따르게 된다</a:t>
            </a:r>
            <a:r>
              <a:rPr lang="en-US" altLang="ko-KR" sz="1200" b="1" i="1" dirty="0">
                <a:solidFill>
                  <a:srgbClr val="333333"/>
                </a:solidFill>
                <a:latin typeface="Open Sans"/>
              </a:rPr>
              <a:t>.</a:t>
            </a:r>
            <a:endParaRPr lang="en-US" altLang="ko-KR" sz="1200" b="1" i="1" dirty="0">
              <a:solidFill>
                <a:srgbClr val="292929"/>
              </a:solidFill>
              <a:latin typeface="charter"/>
            </a:endParaRPr>
          </a:p>
        </p:txBody>
      </p:sp>
      <p:sp>
        <p:nvSpPr>
          <p:cNvPr id="11" name="바닥글 개체 틀 10">
            <a:extLst>
              <a:ext uri="{FF2B5EF4-FFF2-40B4-BE49-F238E27FC236}">
                <a16:creationId xmlns:a16="http://schemas.microsoft.com/office/drawing/2014/main" id="{4A073406-E41F-4CCE-B3EA-ABA2C2B9B7FE}"/>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D3759464-C467-47F0-9A96-7A1564A1197A}"/>
              </a:ext>
            </a:extLst>
          </p:cNvPr>
          <p:cNvSpPr>
            <a:spLocks noGrp="1"/>
          </p:cNvSpPr>
          <p:nvPr>
            <p:ph type="sldNum" sz="quarter" idx="12"/>
          </p:nvPr>
        </p:nvSpPr>
        <p:spPr/>
        <p:txBody>
          <a:bodyPr/>
          <a:lstStyle/>
          <a:p>
            <a:fld id="{DE77BB65-F969-4654-BF30-45C70C1BE112}" type="slidenum">
              <a:rPr lang="ko-KR" altLang="en-US" smtClean="0"/>
              <a:pPr/>
              <a:t>92</a:t>
            </a:fld>
            <a:endParaRPr lang="ko-KR" altLang="en-US"/>
          </a:p>
        </p:txBody>
      </p:sp>
      <p:sp>
        <p:nvSpPr>
          <p:cNvPr id="13" name="TextBox 12">
            <a:extLst>
              <a:ext uri="{FF2B5EF4-FFF2-40B4-BE49-F238E27FC236}">
                <a16:creationId xmlns:a16="http://schemas.microsoft.com/office/drawing/2014/main" id="{B018B1F3-86F9-4EB6-BA1E-BF88FA08C4AB}"/>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5" name="직사각형 14">
            <a:extLst>
              <a:ext uri="{FF2B5EF4-FFF2-40B4-BE49-F238E27FC236}">
                <a16:creationId xmlns:a16="http://schemas.microsoft.com/office/drawing/2014/main" id="{9E9ADB1A-303A-445B-9F36-73724645ED49}"/>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16" name="직사각형 15">
            <a:extLst>
              <a:ext uri="{FF2B5EF4-FFF2-40B4-BE49-F238E27FC236}">
                <a16:creationId xmlns:a16="http://schemas.microsoft.com/office/drawing/2014/main" id="{BDD9D193-AC78-424F-87EE-D99106C0A075}"/>
              </a:ext>
            </a:extLst>
          </p:cNvPr>
          <p:cNvSpPr/>
          <p:nvPr/>
        </p:nvSpPr>
        <p:spPr>
          <a:xfrm>
            <a:off x="370869" y="990976"/>
            <a:ext cx="1329210" cy="307777"/>
          </a:xfrm>
          <a:prstGeom prst="rect">
            <a:avLst/>
          </a:prstGeom>
          <a:solidFill>
            <a:schemeClr val="accent1">
              <a:lumMod val="20000"/>
              <a:lumOff val="80000"/>
            </a:schemeClr>
          </a:solidFill>
          <a:ln>
            <a:solidFill>
              <a:schemeClr val="accent1">
                <a:lumMod val="50000"/>
              </a:schemeClr>
            </a:solidFill>
          </a:ln>
        </p:spPr>
        <p:txBody>
          <a:bodyPr wrap="none">
            <a:spAutoFit/>
          </a:bodyPr>
          <a:lstStyle/>
          <a:p>
            <a:r>
              <a:rPr lang="en-US" altLang="ko-KR" sz="1400" dirty="0">
                <a:solidFill>
                  <a:srgbClr val="111111"/>
                </a:solidFill>
                <a:latin typeface="Arial" panose="020B0604020202020204" pitchFamily="34" charset="0"/>
              </a:rPr>
              <a:t>Normality test </a:t>
            </a:r>
            <a:endParaRPr lang="ko-KR" altLang="en-US" sz="1400" dirty="0"/>
          </a:p>
        </p:txBody>
      </p:sp>
    </p:spTree>
    <p:extLst>
      <p:ext uri="{BB962C8B-B14F-4D97-AF65-F5344CB8AC3E}">
        <p14:creationId xmlns:p14="http://schemas.microsoft.com/office/powerpoint/2010/main" val="21952438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3" name="직사각형 2">
            <a:extLst>
              <a:ext uri="{FF2B5EF4-FFF2-40B4-BE49-F238E27FC236}">
                <a16:creationId xmlns:a16="http://schemas.microsoft.com/office/drawing/2014/main" id="{2D1D3C3D-6F22-41CB-B60C-AF4B28ABF873}"/>
              </a:ext>
            </a:extLst>
          </p:cNvPr>
          <p:cNvSpPr/>
          <p:nvPr/>
        </p:nvSpPr>
        <p:spPr>
          <a:xfrm>
            <a:off x="383760" y="1832343"/>
            <a:ext cx="8208912" cy="276999"/>
          </a:xfrm>
          <a:prstGeom prst="rect">
            <a:avLst/>
          </a:prstGeom>
        </p:spPr>
        <p:txBody>
          <a:bodyPr wrap="square">
            <a:spAutoFit/>
          </a:bodyPr>
          <a:lstStyle/>
          <a:p>
            <a:r>
              <a:rPr lang="en-US" altLang="ko-KR" sz="1200" dirty="0">
                <a:latin typeface="Arial" panose="020B0604020202020204" pitchFamily="34" charset="0"/>
              </a:rPr>
              <a:t> is a </a:t>
            </a:r>
            <a:r>
              <a:rPr lang="en-US" altLang="ko-KR" sz="1200" dirty="0">
                <a:latin typeface="Arial" panose="020B0604020202020204" pitchFamily="34" charset="0"/>
                <a:hlinkClick r:id="rId2" tooltip="Normality test">
                  <a:extLst>
                    <a:ext uri="{A12FA001-AC4F-418D-AE19-62706E023703}">
                      <ahyp:hlinkClr xmlns:ahyp="http://schemas.microsoft.com/office/drawing/2018/hyperlinkcolor" val="tx"/>
                    </a:ext>
                  </a:extLst>
                </a:hlinkClick>
              </a:rPr>
              <a:t>test of normality</a:t>
            </a:r>
            <a:r>
              <a:rPr lang="en-US" altLang="ko-KR" sz="1200" dirty="0">
                <a:latin typeface="Arial" panose="020B0604020202020204" pitchFamily="34" charset="0"/>
              </a:rPr>
              <a:t> in frequentist </a:t>
            </a:r>
            <a:r>
              <a:rPr lang="en-US" altLang="ko-KR" sz="1200" dirty="0">
                <a:latin typeface="Arial" panose="020B0604020202020204" pitchFamily="34" charset="0"/>
                <a:hlinkClick r:id="rId3" tooltip="Statistics">
                  <a:extLst>
                    <a:ext uri="{A12FA001-AC4F-418D-AE19-62706E023703}">
                      <ahyp:hlinkClr xmlns:ahyp="http://schemas.microsoft.com/office/drawing/2018/hyperlinkcolor" val="tx"/>
                    </a:ext>
                  </a:extLst>
                </a:hlinkClick>
              </a:rPr>
              <a:t>statistics</a:t>
            </a:r>
            <a:r>
              <a:rPr lang="en-US" altLang="ko-KR" sz="1200" dirty="0">
                <a:latin typeface="Arial" panose="020B0604020202020204" pitchFamily="34" charset="0"/>
              </a:rPr>
              <a:t>. It was published in 1965 by </a:t>
            </a:r>
            <a:r>
              <a:rPr lang="en-US" altLang="ko-KR" sz="1200" dirty="0">
                <a:latin typeface="Arial" panose="020B0604020202020204" pitchFamily="34" charset="0"/>
                <a:hlinkClick r:id="rId4" tooltip="Samuel Sanford Shapiro">
                  <a:extLst>
                    <a:ext uri="{A12FA001-AC4F-418D-AE19-62706E023703}">
                      <ahyp:hlinkClr xmlns:ahyp="http://schemas.microsoft.com/office/drawing/2018/hyperlinkcolor" val="tx"/>
                    </a:ext>
                  </a:extLst>
                </a:hlinkClick>
              </a:rPr>
              <a:t>Samuel Sanford </a:t>
            </a:r>
            <a:r>
              <a:rPr lang="en-US" altLang="ko-KR" sz="1200" dirty="0">
                <a:highlight>
                  <a:srgbClr val="FFFF00"/>
                </a:highlight>
                <a:latin typeface="Arial" panose="020B0604020202020204" pitchFamily="34" charset="0"/>
                <a:hlinkClick r:id="rId4" tooltip="Samuel Sanford Shapiro">
                  <a:extLst>
                    <a:ext uri="{A12FA001-AC4F-418D-AE19-62706E023703}">
                      <ahyp:hlinkClr xmlns:ahyp="http://schemas.microsoft.com/office/drawing/2018/hyperlinkcolor" val="tx"/>
                    </a:ext>
                  </a:extLst>
                </a:hlinkClick>
              </a:rPr>
              <a:t>Shapiro</a:t>
            </a:r>
            <a:r>
              <a:rPr lang="en-US" altLang="ko-KR" sz="1200" dirty="0">
                <a:latin typeface="Arial" panose="020B0604020202020204" pitchFamily="34" charset="0"/>
              </a:rPr>
              <a:t> and </a:t>
            </a:r>
            <a:r>
              <a:rPr lang="en-US" altLang="ko-KR" sz="1200" u="sng" dirty="0">
                <a:latin typeface="Arial" panose="020B0604020202020204" pitchFamily="34" charset="0"/>
                <a:hlinkClick r:id="rId5">
                  <a:extLst>
                    <a:ext uri="{A12FA001-AC4F-418D-AE19-62706E023703}">
                      <ahyp:hlinkClr xmlns:ahyp="http://schemas.microsoft.com/office/drawing/2018/hyperlinkcolor" val="tx"/>
                    </a:ext>
                  </a:extLst>
                </a:hlinkClick>
              </a:rPr>
              <a:t>Martin </a:t>
            </a:r>
            <a:r>
              <a:rPr lang="en-US" altLang="ko-KR" sz="1200" u="sng" dirty="0">
                <a:highlight>
                  <a:srgbClr val="FFFF00"/>
                </a:highlight>
                <a:latin typeface="Arial" panose="020B0604020202020204" pitchFamily="34" charset="0"/>
                <a:hlinkClick r:id="rId5">
                  <a:extLst>
                    <a:ext uri="{A12FA001-AC4F-418D-AE19-62706E023703}">
                      <ahyp:hlinkClr xmlns:ahyp="http://schemas.microsoft.com/office/drawing/2018/hyperlinkcolor" val="tx"/>
                    </a:ext>
                  </a:extLst>
                </a:hlinkClick>
              </a:rPr>
              <a:t>Wilk</a:t>
            </a:r>
            <a:r>
              <a:rPr lang="en-US" altLang="ko-KR" sz="1200" dirty="0">
                <a:highlight>
                  <a:srgbClr val="FFFF00"/>
                </a:highlight>
                <a:latin typeface="Arial" panose="020B0604020202020204" pitchFamily="34" charset="0"/>
              </a:rPr>
              <a:t>.</a:t>
            </a:r>
            <a:endParaRPr lang="ko-KR" altLang="en-US" sz="1200" dirty="0">
              <a:highlight>
                <a:srgbClr val="FFFF00"/>
              </a:highlight>
            </a:endParaRPr>
          </a:p>
        </p:txBody>
      </p:sp>
      <p:sp>
        <p:nvSpPr>
          <p:cNvPr id="6" name="직사각형 5">
            <a:extLst>
              <a:ext uri="{FF2B5EF4-FFF2-40B4-BE49-F238E27FC236}">
                <a16:creationId xmlns:a16="http://schemas.microsoft.com/office/drawing/2014/main" id="{F58B0565-1D16-4FFB-8808-60E3B1FE82DE}"/>
              </a:ext>
            </a:extLst>
          </p:cNvPr>
          <p:cNvSpPr/>
          <p:nvPr/>
        </p:nvSpPr>
        <p:spPr>
          <a:xfrm>
            <a:off x="395536" y="2183738"/>
            <a:ext cx="7992888" cy="461665"/>
          </a:xfrm>
          <a:prstGeom prst="rect">
            <a:avLst/>
          </a:prstGeom>
        </p:spPr>
        <p:txBody>
          <a:bodyPr wrap="square">
            <a:spAutoFit/>
          </a:bodyPr>
          <a:lstStyle/>
          <a:p>
            <a:r>
              <a:rPr lang="en-US" altLang="ko-KR" sz="1200" dirty="0">
                <a:latin typeface="Arial" panose="020B0604020202020204" pitchFamily="34" charset="0"/>
              </a:rPr>
              <a:t>The Shapiro–Wilk test tests the </a:t>
            </a:r>
            <a:r>
              <a:rPr lang="en-US" altLang="ko-KR" sz="1200" dirty="0">
                <a:latin typeface="Arial" panose="020B0604020202020204" pitchFamily="34" charset="0"/>
                <a:hlinkClick r:id="rId6" tooltip="Null hypothesis">
                  <a:extLst>
                    <a:ext uri="{A12FA001-AC4F-418D-AE19-62706E023703}">
                      <ahyp:hlinkClr xmlns:ahyp="http://schemas.microsoft.com/office/drawing/2018/hyperlinkcolor" val="tx"/>
                    </a:ext>
                  </a:extLst>
                </a:hlinkClick>
              </a:rPr>
              <a:t>null hypothesis</a:t>
            </a:r>
            <a:r>
              <a:rPr lang="en-US" altLang="ko-KR" sz="1200" dirty="0">
                <a:latin typeface="Arial" panose="020B0604020202020204" pitchFamily="34" charset="0"/>
              </a:rPr>
              <a:t> that a </a:t>
            </a:r>
            <a:r>
              <a:rPr lang="en-US" altLang="ko-KR" sz="1200" dirty="0">
                <a:latin typeface="Arial" panose="020B0604020202020204" pitchFamily="34" charset="0"/>
                <a:hlinkClick r:id="rId7" tooltip="Statistical sample">
                  <a:extLst>
                    <a:ext uri="{A12FA001-AC4F-418D-AE19-62706E023703}">
                      <ahyp:hlinkClr xmlns:ahyp="http://schemas.microsoft.com/office/drawing/2018/hyperlinkcolor" val="tx"/>
                    </a:ext>
                  </a:extLst>
                </a:hlinkClick>
              </a:rPr>
              <a:t>sample</a:t>
            </a:r>
            <a:r>
              <a:rPr lang="en-US" altLang="ko-KR" sz="1200" dirty="0">
                <a:latin typeface="Arial" panose="020B0604020202020204" pitchFamily="34" charset="0"/>
              </a:rPr>
              <a:t> </a:t>
            </a:r>
            <a:r>
              <a:rPr lang="en-US" altLang="ko-KR" sz="1200" i="1" dirty="0">
                <a:latin typeface="Arial" panose="020B0604020202020204" pitchFamily="34" charset="0"/>
              </a:rPr>
              <a:t>x</a:t>
            </a:r>
            <a:r>
              <a:rPr lang="en-US" altLang="ko-KR" sz="1200" baseline="-25000" dirty="0">
                <a:latin typeface="Arial" panose="020B0604020202020204" pitchFamily="34" charset="0"/>
              </a:rPr>
              <a:t>1</a:t>
            </a:r>
            <a:r>
              <a:rPr lang="en-US" altLang="ko-KR" sz="1200" dirty="0">
                <a:latin typeface="Arial" panose="020B0604020202020204" pitchFamily="34" charset="0"/>
              </a:rPr>
              <a:t>, ..., </a:t>
            </a:r>
            <a:r>
              <a:rPr lang="en-US" altLang="ko-KR" sz="1200" i="1" dirty="0" err="1">
                <a:latin typeface="Arial" panose="020B0604020202020204" pitchFamily="34" charset="0"/>
              </a:rPr>
              <a:t>x</a:t>
            </a:r>
            <a:r>
              <a:rPr lang="en-US" altLang="ko-KR" sz="1200" i="1" baseline="-25000" dirty="0" err="1">
                <a:latin typeface="Arial" panose="020B0604020202020204" pitchFamily="34" charset="0"/>
              </a:rPr>
              <a:t>n</a:t>
            </a:r>
            <a:r>
              <a:rPr lang="en-US" altLang="ko-KR" sz="1200" dirty="0">
                <a:latin typeface="Arial" panose="020B0604020202020204" pitchFamily="34" charset="0"/>
              </a:rPr>
              <a:t> came from a </a:t>
            </a:r>
            <a:r>
              <a:rPr lang="en-US" altLang="ko-KR" sz="1200" dirty="0">
                <a:latin typeface="Arial" panose="020B0604020202020204" pitchFamily="34" charset="0"/>
                <a:hlinkClick r:id="rId8" tooltip="Normal distribution">
                  <a:extLst>
                    <a:ext uri="{A12FA001-AC4F-418D-AE19-62706E023703}">
                      <ahyp:hlinkClr xmlns:ahyp="http://schemas.microsoft.com/office/drawing/2018/hyperlinkcolor" val="tx"/>
                    </a:ext>
                  </a:extLst>
                </a:hlinkClick>
              </a:rPr>
              <a:t>normally distributed</a:t>
            </a:r>
            <a:r>
              <a:rPr lang="en-US" altLang="ko-KR" sz="1200" dirty="0">
                <a:latin typeface="Arial" panose="020B0604020202020204" pitchFamily="34" charset="0"/>
              </a:rPr>
              <a:t> population. The </a:t>
            </a:r>
            <a:r>
              <a:rPr lang="en-US" altLang="ko-KR" sz="1200" dirty="0">
                <a:latin typeface="Arial" panose="020B0604020202020204" pitchFamily="34" charset="0"/>
                <a:hlinkClick r:id="rId9" tooltip="Test statistic">
                  <a:extLst>
                    <a:ext uri="{A12FA001-AC4F-418D-AE19-62706E023703}">
                      <ahyp:hlinkClr xmlns:ahyp="http://schemas.microsoft.com/office/drawing/2018/hyperlinkcolor" val="tx"/>
                    </a:ext>
                  </a:extLst>
                </a:hlinkClick>
              </a:rPr>
              <a:t>test statistic</a:t>
            </a:r>
            <a:r>
              <a:rPr lang="en-US" altLang="ko-KR" sz="1200" dirty="0">
                <a:latin typeface="Arial" panose="020B0604020202020204" pitchFamily="34" charset="0"/>
              </a:rPr>
              <a:t> is</a:t>
            </a:r>
            <a:endParaRPr lang="ko-KR" altLang="en-US" sz="1200" dirty="0"/>
          </a:p>
        </p:txBody>
      </p:sp>
      <p:pic>
        <p:nvPicPr>
          <p:cNvPr id="8" name="그림 7">
            <a:extLst>
              <a:ext uri="{FF2B5EF4-FFF2-40B4-BE49-F238E27FC236}">
                <a16:creationId xmlns:a16="http://schemas.microsoft.com/office/drawing/2014/main" id="{0CE82EFE-76B0-4A7B-8191-412C536CD208}"/>
              </a:ext>
            </a:extLst>
          </p:cNvPr>
          <p:cNvPicPr>
            <a:picLocks noChangeAspect="1"/>
          </p:cNvPicPr>
          <p:nvPr/>
        </p:nvPicPr>
        <p:blipFill>
          <a:blip r:embed="rId10"/>
          <a:stretch>
            <a:fillRect/>
          </a:stretch>
        </p:blipFill>
        <p:spPr>
          <a:xfrm>
            <a:off x="579625" y="2762247"/>
            <a:ext cx="2114845" cy="628738"/>
          </a:xfrm>
          <a:prstGeom prst="rect">
            <a:avLst/>
          </a:prstGeom>
          <a:ln w="19050">
            <a:solidFill>
              <a:schemeClr val="accent1"/>
            </a:solidFill>
          </a:ln>
        </p:spPr>
      </p:pic>
      <p:sp>
        <p:nvSpPr>
          <p:cNvPr id="9" name="직사각형 8">
            <a:extLst>
              <a:ext uri="{FF2B5EF4-FFF2-40B4-BE49-F238E27FC236}">
                <a16:creationId xmlns:a16="http://schemas.microsoft.com/office/drawing/2014/main" id="{9C548FB5-93CF-414C-A3F7-05CD5677B55D}"/>
              </a:ext>
            </a:extLst>
          </p:cNvPr>
          <p:cNvSpPr/>
          <p:nvPr/>
        </p:nvSpPr>
        <p:spPr>
          <a:xfrm>
            <a:off x="552008" y="5562398"/>
            <a:ext cx="8208912" cy="677108"/>
          </a:xfrm>
          <a:prstGeom prst="rect">
            <a:avLst/>
          </a:prstGeom>
          <a:ln w="9525">
            <a:solidFill>
              <a:schemeClr val="accent1">
                <a:lumMod val="75000"/>
              </a:schemeClr>
            </a:solidFill>
          </a:ln>
        </p:spPr>
        <p:txBody>
          <a:bodyPr wrap="square">
            <a:spAutoFit/>
          </a:bodyPr>
          <a:lstStyle/>
          <a:p>
            <a:pPr fontAlgn="base"/>
            <a:r>
              <a:rPr lang="en-US" altLang="ko-KR" sz="1200" dirty="0">
                <a:solidFill>
                  <a:srgbClr val="000000"/>
                </a:solidFill>
                <a:latin typeface="se-nanumgothic"/>
              </a:rPr>
              <a:t>(</a:t>
            </a:r>
            <a:r>
              <a:rPr lang="ko-KR" altLang="en-US" sz="1200" dirty="0">
                <a:solidFill>
                  <a:srgbClr val="000000"/>
                </a:solidFill>
                <a:latin typeface="se-nanumgothic"/>
              </a:rPr>
              <a:t>참고</a:t>
            </a:r>
            <a:r>
              <a:rPr lang="en-US" altLang="ko-KR" sz="1200" dirty="0">
                <a:solidFill>
                  <a:srgbClr val="000000"/>
                </a:solidFill>
                <a:latin typeface="se-nanumgothic"/>
              </a:rPr>
              <a:t>) </a:t>
            </a:r>
            <a:r>
              <a:rPr lang="ko-KR" altLang="en-US" sz="1200" dirty="0">
                <a:solidFill>
                  <a:srgbClr val="000000"/>
                </a:solidFill>
                <a:latin typeface="se-nanumgothic"/>
              </a:rPr>
              <a:t>표본</a:t>
            </a:r>
            <a:r>
              <a:rPr lang="en-US" altLang="ko-KR" sz="1200" dirty="0">
                <a:solidFill>
                  <a:srgbClr val="000000"/>
                </a:solidFill>
                <a:latin typeface="se-nanumgothic"/>
              </a:rPr>
              <a:t>data</a:t>
            </a:r>
            <a:r>
              <a:rPr lang="ko-KR" altLang="en-US" sz="1200" dirty="0">
                <a:solidFill>
                  <a:srgbClr val="000000"/>
                </a:solidFill>
                <a:latin typeface="se-nanumgothic"/>
              </a:rPr>
              <a:t>의 정규성 검정 방법</a:t>
            </a:r>
            <a:endParaRPr lang="en-US" altLang="ko-KR" sz="1200" dirty="0">
              <a:solidFill>
                <a:srgbClr val="000000"/>
              </a:solidFill>
              <a:latin typeface="se-nanumgothic"/>
            </a:endParaRPr>
          </a:p>
          <a:p>
            <a:pPr marL="285750" indent="-285750" fontAlgn="base">
              <a:buFont typeface="Wingdings" panose="05000000000000000000" pitchFamily="2" charset="2"/>
              <a:buChar char="§"/>
            </a:pPr>
            <a:r>
              <a:rPr lang="ko-KR" altLang="en-US" sz="1200" dirty="0">
                <a:solidFill>
                  <a:srgbClr val="000000"/>
                </a:solidFill>
                <a:latin typeface="se-nanumgothic"/>
              </a:rPr>
              <a:t> </a:t>
            </a:r>
            <a:r>
              <a:rPr lang="en-US" altLang="ko-KR" sz="1200" b="1" dirty="0">
                <a:solidFill>
                  <a:srgbClr val="000000"/>
                </a:solidFill>
                <a:latin typeface="inherit"/>
              </a:rPr>
              <a:t>Shapiro-Wilk test</a:t>
            </a:r>
            <a:r>
              <a:rPr lang="ko-KR" altLang="en-US" sz="1200" dirty="0">
                <a:solidFill>
                  <a:srgbClr val="000000"/>
                </a:solidFill>
                <a:latin typeface="se-nanumgothic"/>
              </a:rPr>
              <a:t> </a:t>
            </a:r>
            <a:r>
              <a:rPr lang="en-US" altLang="ko-KR" sz="1200" dirty="0">
                <a:solidFill>
                  <a:srgbClr val="000000"/>
                </a:solidFill>
                <a:latin typeface="se-nanumgothic"/>
              </a:rPr>
              <a:t>: </a:t>
            </a:r>
            <a:r>
              <a:rPr lang="ko-KR" altLang="en-US" sz="1200" dirty="0">
                <a:solidFill>
                  <a:srgbClr val="000000"/>
                </a:solidFill>
                <a:latin typeface="se-nanumgothic"/>
              </a:rPr>
              <a:t>표본 개수 </a:t>
            </a:r>
            <a:r>
              <a:rPr lang="en-US" altLang="ko-KR" sz="1200" dirty="0">
                <a:solidFill>
                  <a:srgbClr val="000000"/>
                </a:solidFill>
                <a:latin typeface="se-nanumgothic"/>
              </a:rPr>
              <a:t>2,000 </a:t>
            </a:r>
            <a:r>
              <a:rPr lang="ko-KR" altLang="en-US" sz="1200" dirty="0">
                <a:solidFill>
                  <a:srgbClr val="000000"/>
                </a:solidFill>
                <a:latin typeface="se-nanumgothic"/>
              </a:rPr>
              <a:t>개 이하인 경우 사용</a:t>
            </a:r>
            <a:endParaRPr lang="en-US" altLang="ko-KR" sz="1200" dirty="0">
              <a:solidFill>
                <a:srgbClr val="000000"/>
              </a:solidFill>
              <a:latin typeface="se-nanumgothic"/>
            </a:endParaRPr>
          </a:p>
          <a:p>
            <a:pPr marL="285750" indent="-285750" fontAlgn="base">
              <a:buFont typeface="Wingdings" panose="05000000000000000000" pitchFamily="2" charset="2"/>
              <a:buChar char="§"/>
            </a:pPr>
            <a:r>
              <a:rPr lang="ko-KR" altLang="en-US" sz="1200" dirty="0">
                <a:solidFill>
                  <a:srgbClr val="000000"/>
                </a:solidFill>
                <a:latin typeface="se-nanumgothic"/>
              </a:rPr>
              <a:t> </a:t>
            </a:r>
            <a:r>
              <a:rPr lang="en-US" altLang="ko-KR" sz="1200" b="1" dirty="0">
                <a:solidFill>
                  <a:srgbClr val="000000"/>
                </a:solidFill>
                <a:latin typeface="inherit"/>
              </a:rPr>
              <a:t>Kolmogorov-Smirnov test :</a:t>
            </a:r>
            <a:r>
              <a:rPr lang="ko-KR" altLang="en-US" sz="1200" b="1" dirty="0">
                <a:solidFill>
                  <a:srgbClr val="000000"/>
                </a:solidFill>
                <a:latin typeface="inherit"/>
              </a:rPr>
              <a:t>표본 개수 </a:t>
            </a:r>
            <a:r>
              <a:rPr lang="en-US" altLang="ko-KR" sz="1200" b="1" dirty="0">
                <a:solidFill>
                  <a:srgbClr val="000000"/>
                </a:solidFill>
                <a:latin typeface="inherit"/>
              </a:rPr>
              <a:t>2,000 </a:t>
            </a:r>
            <a:r>
              <a:rPr lang="ko-KR" altLang="en-US" sz="1200" b="1" dirty="0">
                <a:solidFill>
                  <a:srgbClr val="000000"/>
                </a:solidFill>
                <a:latin typeface="inherit"/>
              </a:rPr>
              <a:t>개 이상인 경우 사용</a:t>
            </a:r>
            <a:r>
              <a:rPr lang="en-US" altLang="ko-KR" sz="1400" dirty="0">
                <a:solidFill>
                  <a:srgbClr val="000000"/>
                </a:solidFill>
                <a:latin typeface="se-nanumgothic"/>
              </a:rPr>
              <a:t>​</a:t>
            </a:r>
            <a:endParaRPr lang="ko-KR" altLang="en-US" sz="1400" b="0" i="0" dirty="0">
              <a:solidFill>
                <a:srgbClr val="000000"/>
              </a:solidFill>
              <a:effectLst/>
              <a:latin typeface="se-nanumgothic"/>
            </a:endParaRPr>
          </a:p>
        </p:txBody>
      </p:sp>
      <p:sp>
        <p:nvSpPr>
          <p:cNvPr id="10" name="직사각형 9">
            <a:extLst>
              <a:ext uri="{FF2B5EF4-FFF2-40B4-BE49-F238E27FC236}">
                <a16:creationId xmlns:a16="http://schemas.microsoft.com/office/drawing/2014/main" id="{03A736F1-C04E-45B3-8ECC-78F8E784B9C4}"/>
              </a:ext>
            </a:extLst>
          </p:cNvPr>
          <p:cNvSpPr/>
          <p:nvPr/>
        </p:nvSpPr>
        <p:spPr>
          <a:xfrm>
            <a:off x="2843808" y="3076616"/>
            <a:ext cx="7848881" cy="246221"/>
          </a:xfrm>
          <a:prstGeom prst="rect">
            <a:avLst/>
          </a:prstGeom>
        </p:spPr>
        <p:txBody>
          <a:bodyPr wrap="square">
            <a:spAutoFit/>
          </a:bodyPr>
          <a:lstStyle/>
          <a:p>
            <a:r>
              <a:rPr lang="en-US" altLang="ko-KR" sz="1000" b="1" i="1" dirty="0">
                <a:solidFill>
                  <a:srgbClr val="000000"/>
                </a:solidFill>
                <a:latin typeface="se-nanumgothic"/>
                <a:sym typeface="Wingdings" panose="05000000000000000000" pitchFamily="2" charset="2"/>
              </a:rPr>
              <a:t> </a:t>
            </a:r>
            <a:r>
              <a:rPr lang="ko-KR" altLang="en-US" sz="1000" b="1" i="1" dirty="0">
                <a:solidFill>
                  <a:srgbClr val="000000"/>
                </a:solidFill>
                <a:latin typeface="se-nanumgothic"/>
              </a:rPr>
              <a:t>자료의 값들과 표준정규점수와의 선형상관관계를 측정하여 검정하는 방법</a:t>
            </a:r>
            <a:endParaRPr lang="ko-KR" altLang="en-US" sz="1000" b="1" i="1" dirty="0"/>
          </a:p>
        </p:txBody>
      </p:sp>
      <mc:AlternateContent xmlns:mc="http://schemas.openxmlformats.org/markup-compatibility/2006" xmlns:a14="http://schemas.microsoft.com/office/drawing/2010/main">
        <mc:Choice Requires="a14">
          <p:sp>
            <p:nvSpPr>
              <p:cNvPr id="11" name="직사각형 10">
                <a:extLst>
                  <a:ext uri="{FF2B5EF4-FFF2-40B4-BE49-F238E27FC236}">
                    <a16:creationId xmlns:a16="http://schemas.microsoft.com/office/drawing/2014/main" id="{1A440984-1818-40A8-B10A-2782ED0E79C2}"/>
                  </a:ext>
                </a:extLst>
              </p:cNvPr>
              <p:cNvSpPr/>
              <p:nvPr/>
            </p:nvSpPr>
            <p:spPr>
              <a:xfrm>
                <a:off x="579625" y="3687558"/>
                <a:ext cx="4256944" cy="607410"/>
              </a:xfrm>
              <a:prstGeom prst="rect">
                <a:avLst/>
              </a:prstGeom>
              <a:ln>
                <a:solidFill>
                  <a:schemeClr val="accent1">
                    <a:lumMod val="75000"/>
                  </a:schemeClr>
                </a:solidFill>
              </a:ln>
            </p:spPr>
            <p:txBody>
              <a:bodyPr wrap="square">
                <a:spAutoFit/>
              </a:bodyPr>
              <a:lstStyle/>
              <a:p>
                <a:pPr marL="285750" indent="-285750" fontAlgn="base">
                  <a:lnSpc>
                    <a:spcPct val="150000"/>
                  </a:lnSpc>
                  <a:buFont typeface="Wingdings" panose="05000000000000000000" pitchFamily="2" charset="2"/>
                  <a:buChar char="§"/>
                </a:pPr>
                <a:r>
                  <a:rPr lang="ko-KR" altLang="en-US" sz="1000" dirty="0">
                    <a:solidFill>
                      <a:srgbClr val="000000"/>
                    </a:solidFill>
                    <a:latin typeface="se-nanumgothic"/>
                  </a:rPr>
                  <a:t>귀무가설</a:t>
                </a:r>
                <a:r>
                  <a:rPr lang="en-US" altLang="ko-KR" sz="1000" dirty="0">
                    <a:solidFill>
                      <a:srgbClr val="000000"/>
                    </a:solidFill>
                    <a:latin typeface="se-nanumgothic"/>
                  </a:rPr>
                  <a:t>( </a:t>
                </a:r>
                <a14:m>
                  <m:oMath xmlns:m="http://schemas.openxmlformats.org/officeDocument/2006/math">
                    <m:sSub>
                      <m:sSubPr>
                        <m:ctrlPr>
                          <a:rPr lang="en-US" altLang="ko-KR" sz="1000" i="1" smtClean="0">
                            <a:solidFill>
                              <a:srgbClr val="000000"/>
                            </a:solidFill>
                            <a:latin typeface="Cambria Math" panose="02040503050406030204" pitchFamily="18" charset="0"/>
                          </a:rPr>
                        </m:ctrlPr>
                      </m:sSubPr>
                      <m:e>
                        <m:r>
                          <a:rPr lang="en-US" altLang="ko-KR" sz="1000" b="0" i="1" smtClean="0">
                            <a:solidFill>
                              <a:srgbClr val="000000"/>
                            </a:solidFill>
                            <a:latin typeface="Cambria Math" panose="02040503050406030204" pitchFamily="18" charset="0"/>
                          </a:rPr>
                          <m:t>𝐻</m:t>
                        </m:r>
                      </m:e>
                      <m:sub>
                        <m:r>
                          <a:rPr lang="en-US" altLang="ko-KR" sz="1000" b="0" i="1" smtClean="0">
                            <a:solidFill>
                              <a:srgbClr val="000000"/>
                            </a:solidFill>
                            <a:latin typeface="Cambria Math" panose="02040503050406030204" pitchFamily="18" charset="0"/>
                          </a:rPr>
                          <m:t>0</m:t>
                        </m:r>
                      </m:sub>
                    </m:sSub>
                  </m:oMath>
                </a14:m>
                <a:r>
                  <a:rPr lang="en-US" altLang="ko-KR" sz="1000" dirty="0">
                    <a:solidFill>
                      <a:srgbClr val="000000"/>
                    </a:solidFill>
                    <a:latin typeface="se-nanumgothic"/>
                  </a:rPr>
                  <a:t>)</a:t>
                </a:r>
                <a:r>
                  <a:rPr lang="ko-KR" altLang="en-US" sz="1000" dirty="0">
                    <a:solidFill>
                      <a:srgbClr val="000000"/>
                    </a:solidFill>
                    <a:latin typeface="HelveticaNeue"/>
                  </a:rPr>
                  <a:t> </a:t>
                </a:r>
                <a:r>
                  <a:rPr lang="en-US" altLang="ko-KR" sz="1000" dirty="0">
                    <a:solidFill>
                      <a:srgbClr val="000000"/>
                    </a:solidFill>
                    <a:latin typeface="HelveticaNeue"/>
                  </a:rPr>
                  <a:t>: </a:t>
                </a:r>
                <a:r>
                  <a:rPr lang="ko-KR" altLang="en-US" sz="1000" dirty="0">
                    <a:solidFill>
                      <a:srgbClr val="000000"/>
                    </a:solidFill>
                    <a:latin typeface="HelveticaNeue"/>
                  </a:rPr>
                  <a:t>표본의 모집단이 정규분포를 따른다</a:t>
                </a:r>
                <a:r>
                  <a:rPr lang="en-US" altLang="ko-KR" sz="1000" dirty="0">
                    <a:solidFill>
                      <a:srgbClr val="000000"/>
                    </a:solidFill>
                    <a:latin typeface="HelveticaNeue"/>
                  </a:rPr>
                  <a:t>.</a:t>
                </a:r>
                <a:endParaRPr lang="ko-KR" altLang="en-US" sz="1000" dirty="0">
                  <a:solidFill>
                    <a:srgbClr val="000000"/>
                  </a:solidFill>
                  <a:latin typeface="inherit"/>
                </a:endParaRPr>
              </a:p>
              <a:p>
                <a:pPr marL="285750" indent="-285750" fontAlgn="base">
                  <a:lnSpc>
                    <a:spcPct val="150000"/>
                  </a:lnSpc>
                  <a:buFont typeface="Wingdings" panose="05000000000000000000" pitchFamily="2" charset="2"/>
                  <a:buChar char="§"/>
                </a:pPr>
                <a:r>
                  <a:rPr lang="ko-KR" altLang="en-US" sz="1000" u="sng" dirty="0">
                    <a:solidFill>
                      <a:srgbClr val="000000"/>
                    </a:solidFill>
                    <a:latin typeface="inherit"/>
                  </a:rPr>
                  <a:t>대립가설 </a:t>
                </a:r>
                <a:r>
                  <a:rPr lang="en-US" altLang="ko-KR" sz="1000" u="sng" dirty="0">
                    <a:solidFill>
                      <a:srgbClr val="000000"/>
                    </a:solidFill>
                    <a:latin typeface="inherit"/>
                  </a:rPr>
                  <a:t>( </a:t>
                </a:r>
                <a14:m>
                  <m:oMath xmlns:m="http://schemas.openxmlformats.org/officeDocument/2006/math">
                    <m:sSub>
                      <m:sSubPr>
                        <m:ctrlPr>
                          <a:rPr lang="en-US" altLang="ko-KR" sz="1000" i="1" u="sng" smtClean="0">
                            <a:solidFill>
                              <a:srgbClr val="000000"/>
                            </a:solidFill>
                            <a:latin typeface="Cambria Math" panose="02040503050406030204" pitchFamily="18" charset="0"/>
                          </a:rPr>
                        </m:ctrlPr>
                      </m:sSubPr>
                      <m:e>
                        <m:r>
                          <a:rPr lang="en-US" altLang="ko-KR" sz="1000" b="0" i="1" u="sng" smtClean="0">
                            <a:solidFill>
                              <a:srgbClr val="000000"/>
                            </a:solidFill>
                            <a:latin typeface="Cambria Math" panose="02040503050406030204" pitchFamily="18" charset="0"/>
                          </a:rPr>
                          <m:t>𝐻</m:t>
                        </m:r>
                      </m:e>
                      <m:sub>
                        <m:r>
                          <a:rPr lang="en-US" altLang="ko-KR" sz="1000" b="0" i="1" u="sng" smtClean="0">
                            <a:solidFill>
                              <a:srgbClr val="000000"/>
                            </a:solidFill>
                            <a:latin typeface="Cambria Math" panose="02040503050406030204" pitchFamily="18" charset="0"/>
                          </a:rPr>
                          <m:t>1</m:t>
                        </m:r>
                      </m:sub>
                    </m:sSub>
                  </m:oMath>
                </a14:m>
                <a:r>
                  <a:rPr lang="en-US" altLang="ko-KR" sz="1000" u="sng" dirty="0">
                    <a:solidFill>
                      <a:srgbClr val="000000"/>
                    </a:solidFill>
                    <a:latin typeface="inherit"/>
                  </a:rPr>
                  <a:t>)</a:t>
                </a:r>
                <a:r>
                  <a:rPr lang="ko-KR" altLang="en-US" sz="1000" dirty="0">
                    <a:solidFill>
                      <a:srgbClr val="000000"/>
                    </a:solidFill>
                    <a:latin typeface="HelveticaNeue"/>
                  </a:rPr>
                  <a:t> </a:t>
                </a:r>
                <a:r>
                  <a:rPr lang="en-US" altLang="ko-KR" sz="1000" dirty="0">
                    <a:solidFill>
                      <a:srgbClr val="000000"/>
                    </a:solidFill>
                    <a:latin typeface="HelveticaNeue"/>
                  </a:rPr>
                  <a:t>: </a:t>
                </a:r>
                <a:r>
                  <a:rPr lang="ko-KR" altLang="en-US" sz="1000" dirty="0">
                    <a:solidFill>
                      <a:srgbClr val="000000"/>
                    </a:solidFill>
                    <a:latin typeface="HelveticaNeue"/>
                  </a:rPr>
                  <a:t>표본의 모집단이 정규분포를 따르지 않는다</a:t>
                </a:r>
                <a:r>
                  <a:rPr lang="en-US" altLang="ko-KR" sz="1400" dirty="0">
                    <a:solidFill>
                      <a:srgbClr val="000000"/>
                    </a:solidFill>
                    <a:latin typeface="HelveticaNeue"/>
                  </a:rPr>
                  <a:t>.</a:t>
                </a:r>
                <a:endParaRPr lang="ko-KR" altLang="en-US" sz="1400" dirty="0"/>
              </a:p>
            </p:txBody>
          </p:sp>
        </mc:Choice>
        <mc:Fallback xmlns="">
          <p:sp>
            <p:nvSpPr>
              <p:cNvPr id="11" name="직사각형 10">
                <a:extLst>
                  <a:ext uri="{FF2B5EF4-FFF2-40B4-BE49-F238E27FC236}">
                    <a16:creationId xmlns:a16="http://schemas.microsoft.com/office/drawing/2014/main" id="{1A440984-1818-40A8-B10A-2782ED0E79C2}"/>
                  </a:ext>
                </a:extLst>
              </p:cNvPr>
              <p:cNvSpPr>
                <a:spLocks noRot="1" noChangeAspect="1" noMove="1" noResize="1" noEditPoints="1" noAdjustHandles="1" noChangeArrowheads="1" noChangeShapeType="1" noTextEdit="1"/>
              </p:cNvSpPr>
              <p:nvPr/>
            </p:nvSpPr>
            <p:spPr>
              <a:xfrm>
                <a:off x="579625" y="3687558"/>
                <a:ext cx="4256944" cy="607410"/>
              </a:xfrm>
              <a:prstGeom prst="rect">
                <a:avLst/>
              </a:prstGeom>
              <a:blipFill>
                <a:blip r:embed="rId11"/>
                <a:stretch>
                  <a:fillRect b="-7843"/>
                </a:stretch>
              </a:blipFill>
              <a:ln>
                <a:solidFill>
                  <a:schemeClr val="accent1">
                    <a:lumMod val="75000"/>
                  </a:schemeClr>
                </a:solidFill>
              </a:ln>
            </p:spPr>
            <p:txBody>
              <a:bodyPr/>
              <a:lstStyle/>
              <a:p>
                <a:r>
                  <a:rPr lang="ko-KR" altLang="en-US">
                    <a:noFill/>
                  </a:rPr>
                  <a:t> </a:t>
                </a:r>
              </a:p>
            </p:txBody>
          </p:sp>
        </mc:Fallback>
      </mc:AlternateContent>
      <p:sp>
        <p:nvSpPr>
          <p:cNvPr id="12" name="직사각형 11">
            <a:extLst>
              <a:ext uri="{FF2B5EF4-FFF2-40B4-BE49-F238E27FC236}">
                <a16:creationId xmlns:a16="http://schemas.microsoft.com/office/drawing/2014/main" id="{4D9A4A3C-5AE3-4E97-8032-62C1341D7D46}"/>
              </a:ext>
            </a:extLst>
          </p:cNvPr>
          <p:cNvSpPr/>
          <p:nvPr/>
        </p:nvSpPr>
        <p:spPr>
          <a:xfrm>
            <a:off x="552007" y="4353390"/>
            <a:ext cx="8208913" cy="1069460"/>
          </a:xfrm>
          <a:prstGeom prst="rect">
            <a:avLst/>
          </a:prstGeom>
          <a:ln>
            <a:solidFill>
              <a:schemeClr val="accent1"/>
            </a:solidFill>
          </a:ln>
        </p:spPr>
        <p:txBody>
          <a:bodyPr wrap="square">
            <a:spAutoFit/>
          </a:bodyPr>
          <a:lstStyle/>
          <a:p>
            <a:r>
              <a:rPr lang="ko-KR" altLang="en-US" sz="1600" dirty="0">
                <a:solidFill>
                  <a:srgbClr val="000000"/>
                </a:solidFill>
                <a:latin typeface="se-nanumgothic"/>
              </a:rPr>
              <a:t>유의수준</a:t>
            </a:r>
            <a:r>
              <a:rPr lang="en-US" altLang="ko-KR" sz="1600" dirty="0">
                <a:solidFill>
                  <a:srgbClr val="000000"/>
                </a:solidFill>
                <a:latin typeface="se-nanumgothic"/>
              </a:rPr>
              <a:t>= 0.05</a:t>
            </a:r>
          </a:p>
          <a:p>
            <a:pPr marL="171450" indent="-171450">
              <a:lnSpc>
                <a:spcPct val="150000"/>
              </a:lnSpc>
              <a:buFont typeface="Arial" panose="020B0604020202020204" pitchFamily="34" charset="0"/>
              <a:buChar char="•"/>
            </a:pPr>
            <a:r>
              <a:rPr lang="en-US" altLang="ko-KR" sz="1100" dirty="0">
                <a:solidFill>
                  <a:srgbClr val="000000"/>
                </a:solidFill>
                <a:latin typeface="se-nanumgothic"/>
              </a:rPr>
              <a:t>p-value &lt;0.05</a:t>
            </a:r>
            <a:r>
              <a:rPr lang="ko-KR" altLang="en-US" sz="1100" dirty="0">
                <a:solidFill>
                  <a:srgbClr val="000000"/>
                </a:solidFill>
                <a:latin typeface="se-nanumgothic"/>
              </a:rPr>
              <a:t> </a:t>
            </a:r>
            <a:r>
              <a:rPr lang="ko-KR" altLang="en-US" sz="1100" dirty="0" err="1">
                <a:solidFill>
                  <a:srgbClr val="000000"/>
                </a:solidFill>
                <a:latin typeface="se-nanumgothic"/>
              </a:rPr>
              <a:t>귀무가설을</a:t>
            </a:r>
            <a:r>
              <a:rPr lang="ko-KR" altLang="en-US" sz="1100" dirty="0">
                <a:solidFill>
                  <a:srgbClr val="000000"/>
                </a:solidFill>
                <a:latin typeface="se-nanumgothic"/>
              </a:rPr>
              <a:t> 기각</a:t>
            </a:r>
            <a:r>
              <a:rPr lang="en-US" altLang="ko-KR" sz="1100" dirty="0">
                <a:solidFill>
                  <a:srgbClr val="000000"/>
                </a:solidFill>
                <a:latin typeface="se-nanumgothic"/>
              </a:rPr>
              <a:t>,</a:t>
            </a:r>
            <a:r>
              <a:rPr lang="ko-KR" altLang="en-US" sz="1100" dirty="0">
                <a:solidFill>
                  <a:srgbClr val="000000"/>
                </a:solidFill>
                <a:latin typeface="se-nanumgothic"/>
              </a:rPr>
              <a:t> 대립가설 채택</a:t>
            </a:r>
            <a:r>
              <a:rPr lang="en-US" altLang="ko-KR" sz="1100" dirty="0">
                <a:solidFill>
                  <a:srgbClr val="000000"/>
                </a:solidFill>
                <a:latin typeface="se-nanumgothic"/>
                <a:sym typeface="Wingdings" panose="05000000000000000000" pitchFamily="2" charset="2"/>
              </a:rPr>
              <a:t></a:t>
            </a:r>
            <a:r>
              <a:rPr lang="ko-KR" altLang="en-US" sz="1100" dirty="0">
                <a:solidFill>
                  <a:srgbClr val="000000"/>
                </a:solidFill>
                <a:latin typeface="se-nanumgothic"/>
              </a:rPr>
              <a:t> </a:t>
            </a:r>
            <a:r>
              <a:rPr lang="en-US" altLang="ko-KR" sz="1100" dirty="0">
                <a:solidFill>
                  <a:srgbClr val="000000"/>
                </a:solidFill>
                <a:latin typeface="se-nanumgothic"/>
              </a:rPr>
              <a:t>data</a:t>
            </a:r>
            <a:r>
              <a:rPr lang="ko-KR" altLang="en-US" sz="1100" dirty="0">
                <a:solidFill>
                  <a:srgbClr val="000000"/>
                </a:solidFill>
                <a:latin typeface="se-nanumgothic"/>
              </a:rPr>
              <a:t>분포가 정규분포를 따르지 않는다는 것을 의미</a:t>
            </a:r>
            <a:endParaRPr lang="en-US" altLang="ko-KR" sz="1100" dirty="0">
              <a:solidFill>
                <a:srgbClr val="000000"/>
              </a:solidFill>
              <a:latin typeface="se-nanumgothic"/>
            </a:endParaRPr>
          </a:p>
          <a:p>
            <a:pPr marL="171450" indent="-171450">
              <a:lnSpc>
                <a:spcPct val="150000"/>
              </a:lnSpc>
              <a:buFont typeface="Arial" panose="020B0604020202020204" pitchFamily="34" charset="0"/>
              <a:buChar char="•"/>
            </a:pPr>
            <a:r>
              <a:rPr lang="en-US" altLang="ko-KR" sz="1100" dirty="0">
                <a:solidFill>
                  <a:srgbClr val="000000"/>
                </a:solidFill>
                <a:latin typeface="se-nanumgothic"/>
              </a:rPr>
              <a:t>p-value &gt;0.05 :</a:t>
            </a:r>
            <a:r>
              <a:rPr lang="en-US" altLang="ko-KR" sz="1100" dirty="0">
                <a:sym typeface="Wingdings" panose="05000000000000000000" pitchFamily="2" charset="2"/>
              </a:rPr>
              <a:t> </a:t>
            </a:r>
            <a:r>
              <a:rPr lang="ko-KR" altLang="en-US" sz="1100" dirty="0"/>
              <a:t>여기서 </a:t>
            </a:r>
            <a:r>
              <a:rPr lang="ko-KR" altLang="en-US" sz="1100" dirty="0" err="1"/>
              <a:t>귀무가설을</a:t>
            </a:r>
            <a:r>
              <a:rPr lang="ko-KR" altLang="en-US" sz="1100" dirty="0"/>
              <a:t> 기각하지 못했다는 것은 정규분포를 따르지 않는다고 말할 근거가 부족한 것일 뿐 </a:t>
            </a:r>
            <a:r>
              <a:rPr lang="en-US" altLang="ko-KR" sz="1100" dirty="0"/>
              <a:t>100% </a:t>
            </a:r>
            <a:r>
              <a:rPr lang="ko-KR" altLang="en-US" sz="1100" dirty="0"/>
              <a:t>정규성이 만족된다는 뜻은 아니다</a:t>
            </a:r>
            <a:r>
              <a:rPr lang="en-US" altLang="ko-KR" sz="1100" dirty="0"/>
              <a:t>. (</a:t>
            </a:r>
            <a:r>
              <a:rPr lang="ko-KR" altLang="en-US" sz="1100" dirty="0"/>
              <a:t>참고용 정도로 활용</a:t>
            </a:r>
            <a:r>
              <a:rPr lang="en-US" altLang="ko-KR" sz="1100" dirty="0"/>
              <a:t>)</a:t>
            </a:r>
            <a:endParaRPr lang="ko-KR" altLang="en-US" sz="1100" dirty="0"/>
          </a:p>
        </p:txBody>
      </p:sp>
      <p:sp>
        <p:nvSpPr>
          <p:cNvPr id="7" name="직사각형 6">
            <a:extLst>
              <a:ext uri="{FF2B5EF4-FFF2-40B4-BE49-F238E27FC236}">
                <a16:creationId xmlns:a16="http://schemas.microsoft.com/office/drawing/2014/main" id="{AB269F29-5E80-4D2B-B0F0-E328F8E52B59}"/>
              </a:ext>
            </a:extLst>
          </p:cNvPr>
          <p:cNvSpPr/>
          <p:nvPr/>
        </p:nvSpPr>
        <p:spPr>
          <a:xfrm>
            <a:off x="370869" y="1415597"/>
            <a:ext cx="2135328" cy="338554"/>
          </a:xfrm>
          <a:prstGeom prst="rect">
            <a:avLst/>
          </a:prstGeom>
          <a:solidFill>
            <a:schemeClr val="accent6">
              <a:lumMod val="20000"/>
              <a:lumOff val="80000"/>
            </a:schemeClr>
          </a:solidFill>
        </p:spPr>
        <p:txBody>
          <a:bodyPr wrap="none">
            <a:spAutoFit/>
          </a:bodyPr>
          <a:lstStyle/>
          <a:p>
            <a:r>
              <a:rPr lang="en-US" altLang="ko-KR" sz="1600" b="1" dirty="0">
                <a:solidFill>
                  <a:srgbClr val="202122"/>
                </a:solidFill>
                <a:latin typeface="Arial" panose="020B0604020202020204" pitchFamily="34" charset="0"/>
              </a:rPr>
              <a:t>5. Shapiro–Wilk test</a:t>
            </a:r>
          </a:p>
        </p:txBody>
      </p:sp>
      <p:sp>
        <p:nvSpPr>
          <p:cNvPr id="13" name="바닥글 개체 틀 12">
            <a:extLst>
              <a:ext uri="{FF2B5EF4-FFF2-40B4-BE49-F238E27FC236}">
                <a16:creationId xmlns:a16="http://schemas.microsoft.com/office/drawing/2014/main" id="{221F12B3-2DFC-45FA-9EFC-B78B6B197FD9}"/>
              </a:ext>
            </a:extLst>
          </p:cNvPr>
          <p:cNvSpPr>
            <a:spLocks noGrp="1"/>
          </p:cNvSpPr>
          <p:nvPr>
            <p:ph type="ftr" sz="quarter" idx="11"/>
          </p:nvPr>
        </p:nvSpPr>
        <p:spPr/>
        <p:txBody>
          <a:bodyPr/>
          <a:lstStyle/>
          <a:p>
            <a:r>
              <a:rPr lang="en-US" altLang="ko-KR"/>
              <a:t>UBION PBL- FBA</a:t>
            </a:r>
            <a:endParaRPr lang="ko-KR" altLang="en-US"/>
          </a:p>
        </p:txBody>
      </p:sp>
      <p:sp>
        <p:nvSpPr>
          <p:cNvPr id="14" name="슬라이드 번호 개체 틀 13">
            <a:extLst>
              <a:ext uri="{FF2B5EF4-FFF2-40B4-BE49-F238E27FC236}">
                <a16:creationId xmlns:a16="http://schemas.microsoft.com/office/drawing/2014/main" id="{3E386FDA-1446-45F9-BFA8-AA5561CBF08E}"/>
              </a:ext>
            </a:extLst>
          </p:cNvPr>
          <p:cNvSpPr>
            <a:spLocks noGrp="1"/>
          </p:cNvSpPr>
          <p:nvPr>
            <p:ph type="sldNum" sz="quarter" idx="12"/>
          </p:nvPr>
        </p:nvSpPr>
        <p:spPr/>
        <p:txBody>
          <a:bodyPr/>
          <a:lstStyle/>
          <a:p>
            <a:fld id="{DE77BB65-F969-4654-BF30-45C70C1BE112}" type="slidenum">
              <a:rPr lang="ko-KR" altLang="en-US" smtClean="0"/>
              <a:pPr/>
              <a:t>93</a:t>
            </a:fld>
            <a:endParaRPr lang="ko-KR" altLang="en-US"/>
          </a:p>
        </p:txBody>
      </p:sp>
      <p:sp>
        <p:nvSpPr>
          <p:cNvPr id="16" name="TextBox 15">
            <a:extLst>
              <a:ext uri="{FF2B5EF4-FFF2-40B4-BE49-F238E27FC236}">
                <a16:creationId xmlns:a16="http://schemas.microsoft.com/office/drawing/2014/main" id="{196CDC90-DFC4-4343-8882-8F2A92D00069}"/>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8" name="직사각형 17">
            <a:extLst>
              <a:ext uri="{FF2B5EF4-FFF2-40B4-BE49-F238E27FC236}">
                <a16:creationId xmlns:a16="http://schemas.microsoft.com/office/drawing/2014/main" id="{FFA26AAB-2E63-4E5D-89B0-E5B820E1401C}"/>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19" name="직사각형 18">
            <a:extLst>
              <a:ext uri="{FF2B5EF4-FFF2-40B4-BE49-F238E27FC236}">
                <a16:creationId xmlns:a16="http://schemas.microsoft.com/office/drawing/2014/main" id="{04EB331A-07F3-4DC0-9531-A87386D9173C}"/>
              </a:ext>
            </a:extLst>
          </p:cNvPr>
          <p:cNvSpPr/>
          <p:nvPr/>
        </p:nvSpPr>
        <p:spPr>
          <a:xfrm>
            <a:off x="370869" y="990976"/>
            <a:ext cx="1329210" cy="307777"/>
          </a:xfrm>
          <a:prstGeom prst="rect">
            <a:avLst/>
          </a:prstGeom>
          <a:solidFill>
            <a:schemeClr val="accent1">
              <a:lumMod val="20000"/>
              <a:lumOff val="80000"/>
            </a:schemeClr>
          </a:solidFill>
          <a:ln>
            <a:solidFill>
              <a:schemeClr val="accent1">
                <a:lumMod val="50000"/>
              </a:schemeClr>
            </a:solidFill>
          </a:ln>
        </p:spPr>
        <p:txBody>
          <a:bodyPr wrap="none">
            <a:spAutoFit/>
          </a:bodyPr>
          <a:lstStyle/>
          <a:p>
            <a:r>
              <a:rPr lang="en-US" altLang="ko-KR" sz="1400" dirty="0">
                <a:solidFill>
                  <a:srgbClr val="111111"/>
                </a:solidFill>
                <a:latin typeface="Arial" panose="020B0604020202020204" pitchFamily="34" charset="0"/>
              </a:rPr>
              <a:t>Normality test </a:t>
            </a:r>
            <a:endParaRPr lang="ko-KR" altLang="en-US" sz="1400" dirty="0"/>
          </a:p>
        </p:txBody>
      </p:sp>
    </p:spTree>
    <p:extLst>
      <p:ext uri="{BB962C8B-B14F-4D97-AF65-F5344CB8AC3E}">
        <p14:creationId xmlns:p14="http://schemas.microsoft.com/office/powerpoint/2010/main" val="7259316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691CA579-D09C-4CF1-AA29-B4A1B314CAAD}"/>
              </a:ext>
            </a:extLst>
          </p:cNvPr>
          <p:cNvSpPr/>
          <p:nvPr/>
        </p:nvSpPr>
        <p:spPr>
          <a:xfrm>
            <a:off x="503612" y="1967318"/>
            <a:ext cx="8280920" cy="1569660"/>
          </a:xfrm>
          <a:prstGeom prst="rect">
            <a:avLst/>
          </a:prstGeom>
        </p:spPr>
        <p:txBody>
          <a:bodyPr wrap="square">
            <a:spAutoFit/>
          </a:bodyPr>
          <a:lstStyle/>
          <a:p>
            <a:r>
              <a:rPr lang="en-US" altLang="ko-KR" sz="1200" dirty="0">
                <a:latin typeface="Courier New" panose="02070309020205020404" pitchFamily="49" charset="0"/>
              </a:rPr>
              <a:t>from </a:t>
            </a:r>
            <a:r>
              <a:rPr lang="en-US" altLang="ko-KR" sz="1200" dirty="0" err="1">
                <a:latin typeface="Courier New" panose="02070309020205020404" pitchFamily="49" charset="0"/>
              </a:rPr>
              <a:t>scipy.stats</a:t>
            </a:r>
            <a:r>
              <a:rPr lang="en-US" altLang="ko-KR" sz="1200" dirty="0">
                <a:latin typeface="Courier New" panose="02070309020205020404" pitchFamily="49" charset="0"/>
              </a:rPr>
              <a:t> import </a:t>
            </a:r>
            <a:r>
              <a:rPr lang="en-US" altLang="ko-KR" sz="1200" dirty="0" err="1">
                <a:latin typeface="Courier New" panose="02070309020205020404" pitchFamily="49" charset="0"/>
              </a:rPr>
              <a:t>shapiro</a:t>
            </a:r>
            <a:r>
              <a:rPr lang="en-US" altLang="ko-KR" sz="1200" dirty="0">
                <a:latin typeface="Courier New" panose="02070309020205020404" pitchFamily="49" charset="0"/>
              </a:rPr>
              <a:t> , </a:t>
            </a:r>
            <a:r>
              <a:rPr lang="en-US" altLang="ko-KR" sz="1200" dirty="0" err="1">
                <a:latin typeface="Courier New" panose="02070309020205020404" pitchFamily="49" charset="0"/>
              </a:rPr>
              <a:t>normaltest</a:t>
            </a:r>
            <a:r>
              <a:rPr lang="en-US" altLang="ko-KR" sz="1200" dirty="0">
                <a:latin typeface="Courier New" panose="02070309020205020404" pitchFamily="49" charset="0"/>
              </a:rPr>
              <a:t> , </a:t>
            </a:r>
            <a:r>
              <a:rPr lang="en-US" altLang="ko-KR" sz="1200" dirty="0" err="1">
                <a:latin typeface="Courier New" panose="02070309020205020404" pitchFamily="49" charset="0"/>
              </a:rPr>
              <a:t>anderson</a:t>
            </a:r>
            <a:r>
              <a:rPr lang="en-US" altLang="ko-KR" sz="1200" dirty="0">
                <a:latin typeface="Courier New" panose="02070309020205020404" pitchFamily="49" charset="0"/>
              </a:rPr>
              <a:t> , </a:t>
            </a:r>
            <a:r>
              <a:rPr lang="en-US" altLang="ko-KR" sz="1200" dirty="0" err="1">
                <a:latin typeface="Courier New" panose="02070309020205020404" pitchFamily="49" charset="0"/>
              </a:rPr>
              <a:t>kstest</a:t>
            </a:r>
            <a:r>
              <a:rPr lang="en-US" altLang="ko-KR" sz="1200" dirty="0">
                <a:latin typeface="Courier New" panose="02070309020205020404" pitchFamily="49" charset="0"/>
              </a:rPr>
              <a:t> normal = [] </a:t>
            </a:r>
          </a:p>
          <a:p>
            <a:r>
              <a:rPr lang="en-US" altLang="ko-KR" sz="1200" dirty="0" err="1">
                <a:latin typeface="Courier New" panose="02070309020205020404" pitchFamily="49" charset="0"/>
              </a:rPr>
              <a:t>notnormal</a:t>
            </a:r>
            <a:r>
              <a:rPr lang="en-US" altLang="ko-KR" sz="1200" dirty="0">
                <a:latin typeface="Courier New" panose="02070309020205020404" pitchFamily="49" charset="0"/>
              </a:rPr>
              <a:t> = [] </a:t>
            </a:r>
          </a:p>
          <a:p>
            <a:r>
              <a:rPr lang="en-US" altLang="ko-KR" sz="1200" dirty="0">
                <a:latin typeface="Courier New" panose="02070309020205020404" pitchFamily="49" charset="0"/>
              </a:rPr>
              <a:t>for var in </a:t>
            </a:r>
            <a:r>
              <a:rPr lang="en-US" altLang="ko-KR" sz="1200" dirty="0" err="1">
                <a:latin typeface="Courier New" panose="02070309020205020404" pitchFamily="49" charset="0"/>
              </a:rPr>
              <a:t>num_var</a:t>
            </a:r>
            <a:r>
              <a:rPr lang="en-US" altLang="ko-KR" sz="1200" dirty="0">
                <a:latin typeface="Courier New" panose="02070309020205020404" pitchFamily="49" charset="0"/>
              </a:rPr>
              <a:t> : </a:t>
            </a:r>
          </a:p>
          <a:p>
            <a:r>
              <a:rPr lang="en-US" altLang="ko-KR" sz="1200" dirty="0">
                <a:latin typeface="Courier New" panose="02070309020205020404" pitchFamily="49" charset="0"/>
              </a:rPr>
              <a:t>    stat, p = </a:t>
            </a:r>
            <a:r>
              <a:rPr lang="en-US" altLang="ko-KR" sz="1200" dirty="0" err="1">
                <a:latin typeface="Courier New" panose="02070309020205020404" pitchFamily="49" charset="0"/>
              </a:rPr>
              <a:t>shapiro</a:t>
            </a:r>
            <a:r>
              <a:rPr lang="en-US" altLang="ko-KR" sz="1200" dirty="0">
                <a:latin typeface="Courier New" panose="02070309020205020404" pitchFamily="49" charset="0"/>
              </a:rPr>
              <a:t>(train[var].</a:t>
            </a:r>
            <a:r>
              <a:rPr lang="en-US" altLang="ko-KR" sz="1200" dirty="0" err="1">
                <a:latin typeface="Courier New" panose="02070309020205020404" pitchFamily="49" charset="0"/>
              </a:rPr>
              <a:t>dropna</a:t>
            </a:r>
            <a:r>
              <a:rPr lang="en-US" altLang="ko-KR" sz="1200" dirty="0">
                <a:latin typeface="Courier New" panose="02070309020205020404" pitchFamily="49" charset="0"/>
              </a:rPr>
              <a:t>().values) </a:t>
            </a:r>
          </a:p>
          <a:p>
            <a:r>
              <a:rPr lang="en-US" altLang="ko-KR" sz="1200" dirty="0">
                <a:latin typeface="Courier New" panose="02070309020205020404" pitchFamily="49" charset="0"/>
              </a:rPr>
              <a:t>    stat, p = </a:t>
            </a:r>
            <a:r>
              <a:rPr lang="en-US" altLang="ko-KR" sz="1200" dirty="0" err="1">
                <a:latin typeface="Courier New" panose="02070309020205020404" pitchFamily="49" charset="0"/>
              </a:rPr>
              <a:t>normaltest</a:t>
            </a:r>
            <a:r>
              <a:rPr lang="en-US" altLang="ko-KR" sz="1200" dirty="0">
                <a:latin typeface="Courier New" panose="02070309020205020404" pitchFamily="49" charset="0"/>
              </a:rPr>
              <a:t>(train[var].</a:t>
            </a:r>
            <a:r>
              <a:rPr lang="en-US" altLang="ko-KR" sz="1200" dirty="0" err="1">
                <a:latin typeface="Courier New" panose="02070309020205020404" pitchFamily="49" charset="0"/>
              </a:rPr>
              <a:t>dropna</a:t>
            </a:r>
            <a:r>
              <a:rPr lang="en-US" altLang="ko-KR" sz="1200" dirty="0">
                <a:latin typeface="Courier New" panose="02070309020205020404" pitchFamily="49" charset="0"/>
              </a:rPr>
              <a:t>().values) </a:t>
            </a:r>
          </a:p>
          <a:p>
            <a:r>
              <a:rPr lang="en-US" altLang="ko-KR" sz="1200" dirty="0">
                <a:latin typeface="Courier New" panose="02070309020205020404" pitchFamily="49" charset="0"/>
              </a:rPr>
              <a:t>    alpha = 0.05 </a:t>
            </a:r>
          </a:p>
          <a:p>
            <a:r>
              <a:rPr lang="en-US" altLang="ko-KR" sz="1200" dirty="0">
                <a:latin typeface="Courier New" panose="02070309020205020404" pitchFamily="49" charset="0"/>
              </a:rPr>
              <a:t>    if p &gt; alpha : </a:t>
            </a:r>
            <a:r>
              <a:rPr lang="en-US" altLang="ko-KR" sz="1200" dirty="0" err="1">
                <a:latin typeface="Courier New" panose="02070309020205020404" pitchFamily="49" charset="0"/>
              </a:rPr>
              <a:t>normal.append</a:t>
            </a:r>
            <a:r>
              <a:rPr lang="en-US" altLang="ko-KR" sz="1200" dirty="0">
                <a:latin typeface="Courier New" panose="02070309020205020404" pitchFamily="49" charset="0"/>
              </a:rPr>
              <a:t>(var) </a:t>
            </a:r>
          </a:p>
          <a:p>
            <a:r>
              <a:rPr lang="en-US" altLang="ko-KR" sz="1200" dirty="0">
                <a:latin typeface="Courier New" panose="02070309020205020404" pitchFamily="49" charset="0"/>
              </a:rPr>
              <a:t>    else : </a:t>
            </a:r>
            <a:r>
              <a:rPr lang="en-US" altLang="ko-KR" sz="1200" dirty="0" err="1">
                <a:latin typeface="Courier New" panose="02070309020205020404" pitchFamily="49" charset="0"/>
              </a:rPr>
              <a:t>notnormal.append</a:t>
            </a:r>
            <a:r>
              <a:rPr lang="en-US" altLang="ko-KR" sz="1200" dirty="0">
                <a:latin typeface="Courier New" panose="02070309020205020404" pitchFamily="49" charset="0"/>
              </a:rPr>
              <a:t>(var)</a:t>
            </a:r>
            <a:endParaRPr lang="ko-KR" altLang="en-US" sz="1200" dirty="0"/>
          </a:p>
        </p:txBody>
      </p:sp>
      <p:sp>
        <p:nvSpPr>
          <p:cNvPr id="8" name="직사각형 7">
            <a:extLst>
              <a:ext uri="{FF2B5EF4-FFF2-40B4-BE49-F238E27FC236}">
                <a16:creationId xmlns:a16="http://schemas.microsoft.com/office/drawing/2014/main" id="{BE0FBFF9-F39A-4F19-8227-CBE06A88B1A3}"/>
              </a:ext>
            </a:extLst>
          </p:cNvPr>
          <p:cNvSpPr/>
          <p:nvPr/>
        </p:nvSpPr>
        <p:spPr>
          <a:xfrm>
            <a:off x="503612" y="3726156"/>
            <a:ext cx="6408712" cy="523220"/>
          </a:xfrm>
          <a:prstGeom prst="rect">
            <a:avLst/>
          </a:prstGeom>
        </p:spPr>
        <p:txBody>
          <a:bodyPr wrap="square">
            <a:spAutoFit/>
          </a:bodyPr>
          <a:lstStyle/>
          <a:p>
            <a:r>
              <a:rPr lang="ko-KR" altLang="en-US" sz="1400" dirty="0">
                <a:solidFill>
                  <a:srgbClr val="292929"/>
                </a:solidFill>
                <a:latin typeface="charter"/>
              </a:rPr>
              <a:t>만약</a:t>
            </a:r>
            <a:endParaRPr lang="en-US" altLang="ko-KR" sz="1400" dirty="0">
              <a:solidFill>
                <a:srgbClr val="292929"/>
              </a:solidFill>
              <a:latin typeface="charter"/>
            </a:endParaRPr>
          </a:p>
          <a:p>
            <a:r>
              <a:rPr lang="en-US" altLang="ko-KR" sz="1400" dirty="0">
                <a:solidFill>
                  <a:srgbClr val="292929"/>
                </a:solidFill>
                <a:latin typeface="charter"/>
              </a:rPr>
              <a:t>P-value &gt; 0.05</a:t>
            </a:r>
            <a:r>
              <a:rPr lang="ko-KR" altLang="en-US" sz="1400" dirty="0">
                <a:solidFill>
                  <a:srgbClr val="292929"/>
                </a:solidFill>
                <a:latin typeface="charter"/>
              </a:rPr>
              <a:t>이면  데이터가 정규분포를 따른다는 </a:t>
            </a:r>
            <a:r>
              <a:rPr lang="ko-KR" altLang="en-US" sz="1400" dirty="0" err="1">
                <a:solidFill>
                  <a:srgbClr val="292929"/>
                </a:solidFill>
                <a:latin typeface="charter"/>
              </a:rPr>
              <a:t>귀무가설을</a:t>
            </a:r>
            <a:r>
              <a:rPr lang="ko-KR" altLang="en-US" sz="1400" dirty="0">
                <a:solidFill>
                  <a:srgbClr val="292929"/>
                </a:solidFill>
                <a:latin typeface="charter"/>
              </a:rPr>
              <a:t> 기각할 수 없다</a:t>
            </a:r>
            <a:r>
              <a:rPr lang="en-US" altLang="ko-KR" sz="1400" dirty="0">
                <a:solidFill>
                  <a:srgbClr val="292929"/>
                </a:solidFill>
                <a:latin typeface="charter"/>
              </a:rPr>
              <a:t>.</a:t>
            </a:r>
            <a:endParaRPr lang="ko-KR" altLang="en-US" sz="1400" dirty="0"/>
          </a:p>
        </p:txBody>
      </p:sp>
      <p:sp>
        <p:nvSpPr>
          <p:cNvPr id="3" name="바닥글 개체 틀 2">
            <a:extLst>
              <a:ext uri="{FF2B5EF4-FFF2-40B4-BE49-F238E27FC236}">
                <a16:creationId xmlns:a16="http://schemas.microsoft.com/office/drawing/2014/main" id="{2967F1F6-501F-4FA7-A244-27CABE7E49EC}"/>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02AFA50-2B1F-44CC-802F-48A93EBFA4E1}"/>
              </a:ext>
            </a:extLst>
          </p:cNvPr>
          <p:cNvSpPr>
            <a:spLocks noGrp="1"/>
          </p:cNvSpPr>
          <p:nvPr>
            <p:ph type="sldNum" sz="quarter" idx="12"/>
          </p:nvPr>
        </p:nvSpPr>
        <p:spPr/>
        <p:txBody>
          <a:bodyPr/>
          <a:lstStyle/>
          <a:p>
            <a:fld id="{DE77BB65-F969-4654-BF30-45C70C1BE112}" type="slidenum">
              <a:rPr lang="ko-KR" altLang="en-US" smtClean="0"/>
              <a:pPr/>
              <a:t>94</a:t>
            </a:fld>
            <a:endParaRPr lang="ko-KR" altLang="en-US"/>
          </a:p>
        </p:txBody>
      </p:sp>
      <p:sp>
        <p:nvSpPr>
          <p:cNvPr id="9" name="직사각형 8">
            <a:extLst>
              <a:ext uri="{FF2B5EF4-FFF2-40B4-BE49-F238E27FC236}">
                <a16:creationId xmlns:a16="http://schemas.microsoft.com/office/drawing/2014/main" id="{958731C8-8E1A-436B-888E-0D54C532C9C6}"/>
              </a:ext>
            </a:extLst>
          </p:cNvPr>
          <p:cNvSpPr/>
          <p:nvPr/>
        </p:nvSpPr>
        <p:spPr>
          <a:xfrm>
            <a:off x="457974" y="1438188"/>
            <a:ext cx="1967205" cy="369332"/>
          </a:xfrm>
          <a:prstGeom prst="rect">
            <a:avLst/>
          </a:prstGeom>
        </p:spPr>
        <p:txBody>
          <a:bodyPr wrap="none">
            <a:spAutoFit/>
          </a:bodyPr>
          <a:lstStyle/>
          <a:p>
            <a:r>
              <a:rPr lang="en-US" altLang="ko-KR" dirty="0">
                <a:solidFill>
                  <a:srgbClr val="111111"/>
                </a:solidFill>
                <a:latin typeface="Arial" panose="020B0604020202020204" pitchFamily="34" charset="0"/>
              </a:rPr>
              <a:t>: </a:t>
            </a:r>
            <a:r>
              <a:rPr lang="en-US" altLang="ko-KR" dirty="0" err="1">
                <a:solidFill>
                  <a:srgbClr val="111111"/>
                </a:solidFill>
                <a:latin typeface="Arial" panose="020B0604020202020204" pitchFamily="34" charset="0"/>
              </a:rPr>
              <a:t>shapiro-wilk</a:t>
            </a:r>
            <a:r>
              <a:rPr lang="en-US" altLang="ko-KR" dirty="0">
                <a:solidFill>
                  <a:srgbClr val="111111"/>
                </a:solidFill>
                <a:latin typeface="Arial" panose="020B0604020202020204" pitchFamily="34" charset="0"/>
              </a:rPr>
              <a:t> test</a:t>
            </a:r>
            <a:endParaRPr lang="ko-KR" altLang="en-US" dirty="0"/>
          </a:p>
        </p:txBody>
      </p:sp>
      <p:sp>
        <p:nvSpPr>
          <p:cNvPr id="10" name="TextBox 9">
            <a:extLst>
              <a:ext uri="{FF2B5EF4-FFF2-40B4-BE49-F238E27FC236}">
                <a16:creationId xmlns:a16="http://schemas.microsoft.com/office/drawing/2014/main" id="{3E2F0A85-86DC-44C4-A280-35F8628A5D73}"/>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2" name="직사각형 11">
            <a:extLst>
              <a:ext uri="{FF2B5EF4-FFF2-40B4-BE49-F238E27FC236}">
                <a16:creationId xmlns:a16="http://schemas.microsoft.com/office/drawing/2014/main" id="{294C24AE-59BD-454F-8F92-F43A39785096}"/>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13" name="직사각형 12">
            <a:extLst>
              <a:ext uri="{FF2B5EF4-FFF2-40B4-BE49-F238E27FC236}">
                <a16:creationId xmlns:a16="http://schemas.microsoft.com/office/drawing/2014/main" id="{0ED55F51-2829-451B-AF1C-F8A408F54183}"/>
              </a:ext>
            </a:extLst>
          </p:cNvPr>
          <p:cNvSpPr/>
          <p:nvPr/>
        </p:nvSpPr>
        <p:spPr>
          <a:xfrm>
            <a:off x="370869" y="990976"/>
            <a:ext cx="1329210" cy="307777"/>
          </a:xfrm>
          <a:prstGeom prst="rect">
            <a:avLst/>
          </a:prstGeom>
          <a:solidFill>
            <a:schemeClr val="accent1">
              <a:lumMod val="20000"/>
              <a:lumOff val="80000"/>
            </a:schemeClr>
          </a:solidFill>
          <a:ln>
            <a:solidFill>
              <a:schemeClr val="accent1">
                <a:lumMod val="50000"/>
              </a:schemeClr>
            </a:solidFill>
          </a:ln>
        </p:spPr>
        <p:txBody>
          <a:bodyPr wrap="none">
            <a:spAutoFit/>
          </a:bodyPr>
          <a:lstStyle/>
          <a:p>
            <a:r>
              <a:rPr lang="en-US" altLang="ko-KR" sz="1400" dirty="0">
                <a:solidFill>
                  <a:srgbClr val="111111"/>
                </a:solidFill>
                <a:latin typeface="Arial" panose="020B0604020202020204" pitchFamily="34" charset="0"/>
              </a:rPr>
              <a:t>Normality test </a:t>
            </a:r>
            <a:endParaRPr lang="ko-KR" altLang="en-US" sz="1400" dirty="0"/>
          </a:p>
        </p:txBody>
      </p:sp>
    </p:spTree>
    <p:extLst>
      <p:ext uri="{BB962C8B-B14F-4D97-AF65-F5344CB8AC3E}">
        <p14:creationId xmlns:p14="http://schemas.microsoft.com/office/powerpoint/2010/main" val="8595258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5" name="제목 6"/>
          <p:cNvSpPr txBox="1">
            <a:spLocks/>
          </p:cNvSpPr>
          <p:nvPr/>
        </p:nvSpPr>
        <p:spPr>
          <a:xfrm>
            <a:off x="136068" y="280785"/>
            <a:ext cx="7143800" cy="500066"/>
          </a:xfrm>
          <a:prstGeom prst="rect">
            <a:avLst/>
          </a:prstGeom>
          <a:ln w="28575">
            <a:noFill/>
          </a:ln>
        </p:spPr>
        <p:txBody>
          <a:bodyPr vert="horz" lIns="91440" tIns="45720" rIns="91440" bIns="45720" rtlCol="0" anchor="ctr">
            <a:noAutofit/>
          </a:bodyPr>
          <a:lstStyle/>
          <a:p>
            <a:pPr lvl="0">
              <a:spcBef>
                <a:spcPct val="0"/>
              </a:spcBef>
            </a:pPr>
            <a:endParaRPr kumimoji="0" lang="ko-KR" altLang="en-US" sz="2400" b="1" i="0" u="none" strike="noStrike" kern="1200" cap="none" spc="0" normalizeH="0" baseline="0" noProof="0" dirty="0">
              <a:ln>
                <a:noFill/>
              </a:ln>
              <a:solidFill>
                <a:srgbClr val="002060"/>
              </a:solidFill>
              <a:effectLst/>
              <a:uLnTx/>
              <a:uFillTx/>
              <a:latin typeface="맑은 고딕" panose="020B0503020000020004" pitchFamily="50" charset="-127"/>
              <a:ea typeface="맑은 고딕" panose="020B0503020000020004" pitchFamily="50" charset="-127"/>
              <a:cs typeface="+mj-cs"/>
            </a:endParaRPr>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D589FE79-0D3E-4D1A-8557-2B18C23691A6}"/>
                  </a:ext>
                </a:extLst>
              </p:cNvPr>
              <p:cNvSpPr/>
              <p:nvPr/>
            </p:nvSpPr>
            <p:spPr>
              <a:xfrm>
                <a:off x="555980" y="1856278"/>
                <a:ext cx="7992888" cy="646331"/>
              </a:xfrm>
              <a:prstGeom prst="rect">
                <a:avLst/>
              </a:prstGeom>
            </p:spPr>
            <p:txBody>
              <a:bodyPr wrap="square">
                <a:spAutoFit/>
              </a:bodyPr>
              <a:lstStyle/>
              <a:p>
                <a:r>
                  <a:rPr lang="ko-KR" altLang="en-US" sz="1200" dirty="0" err="1"/>
                  <a:t>귀무가설과</a:t>
                </a:r>
                <a:r>
                  <a:rPr lang="ko-KR" altLang="en-US" sz="1200" dirty="0"/>
                  <a:t> 대립가설 </a:t>
                </a:r>
                <a:endParaRPr lang="en-US" altLang="ko-KR" sz="1200" dirty="0"/>
              </a:p>
              <a:p>
                <a:pPr marL="171450" indent="-171450">
                  <a:buFont typeface="Arial" panose="020B0604020202020204" pitchFamily="34" charset="0"/>
                  <a:buChar char="•"/>
                </a:pP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𝐻</m:t>
                        </m:r>
                      </m:e>
                      <m:sub>
                        <m:r>
                          <a:rPr lang="en-US" altLang="ko-KR" sz="1200" b="0" i="1" smtClean="0">
                            <a:latin typeface="Cambria Math" panose="02040503050406030204" pitchFamily="18" charset="0"/>
                          </a:rPr>
                          <m:t>0</m:t>
                        </m:r>
                      </m:sub>
                    </m:sSub>
                  </m:oMath>
                </a14:m>
                <a:r>
                  <a:rPr lang="en-US" altLang="ko-KR" sz="1200" dirty="0"/>
                  <a:t>:  X ~ N (X, X 2 ) </a:t>
                </a:r>
              </a:p>
              <a:p>
                <a:pPr marL="171450" indent="-171450">
                  <a:buFont typeface="Arial" panose="020B0604020202020204" pitchFamily="34" charset="0"/>
                  <a:buChar char="•"/>
                </a:pPr>
                <a14:m>
                  <m:oMath xmlns:m="http://schemas.openxmlformats.org/officeDocument/2006/math">
                    <m:sSub>
                      <m:sSubPr>
                        <m:ctrlPr>
                          <a:rPr lang="en-US" altLang="ko-KR" sz="1200" i="1" smtClean="0">
                            <a:latin typeface="Cambria Math" panose="02040503050406030204" pitchFamily="18" charset="0"/>
                          </a:rPr>
                        </m:ctrlPr>
                      </m:sSubPr>
                      <m:e>
                        <m:r>
                          <a:rPr lang="en-US" altLang="ko-KR" sz="1200" b="0" i="1" smtClean="0">
                            <a:latin typeface="Cambria Math" panose="02040503050406030204" pitchFamily="18" charset="0"/>
                          </a:rPr>
                          <m:t>𝐻</m:t>
                        </m:r>
                      </m:e>
                      <m:sub>
                        <m:r>
                          <a:rPr lang="en-US" altLang="ko-KR" sz="1200" b="0" i="1" smtClean="0">
                            <a:latin typeface="Cambria Math" panose="02040503050406030204" pitchFamily="18" charset="0"/>
                          </a:rPr>
                          <m:t>1</m:t>
                        </m:r>
                      </m:sub>
                    </m:sSub>
                  </m:oMath>
                </a14:m>
                <a:r>
                  <a:rPr lang="en-US" altLang="ko-KR" sz="1200" dirty="0"/>
                  <a:t>: </a:t>
                </a:r>
                <a14:m>
                  <m:oMath xmlns:m="http://schemas.openxmlformats.org/officeDocument/2006/math">
                    <m:sSub>
                      <m:sSubPr>
                        <m:ctrlPr>
                          <a:rPr lang="en-US" altLang="ko-KR" sz="1200" i="1">
                            <a:latin typeface="Cambria Math" panose="02040503050406030204" pitchFamily="18" charset="0"/>
                          </a:rPr>
                        </m:ctrlPr>
                      </m:sSubPr>
                      <m:e>
                        <m:r>
                          <a:rPr lang="en-US" altLang="ko-KR" sz="1200" i="1">
                            <a:latin typeface="Cambria Math" panose="02040503050406030204" pitchFamily="18" charset="0"/>
                          </a:rPr>
                          <m:t>𝐻</m:t>
                        </m:r>
                      </m:e>
                      <m:sub>
                        <m:r>
                          <a:rPr lang="en-US" altLang="ko-KR" sz="1200" i="1">
                            <a:latin typeface="Cambria Math" panose="02040503050406030204" pitchFamily="18" charset="0"/>
                          </a:rPr>
                          <m:t>0</m:t>
                        </m:r>
                      </m:sub>
                    </m:sSub>
                    <m:r>
                      <a:rPr lang="en-US" altLang="ko-KR" sz="1200" i="1">
                        <a:latin typeface="Cambria Math" panose="02040503050406030204" pitchFamily="18" charset="0"/>
                      </a:rPr>
                      <m:t> </m:t>
                    </m:r>
                  </m:oMath>
                </a14:m>
                <a:r>
                  <a:rPr lang="en-US" altLang="ko-KR" sz="1200" dirty="0"/>
                  <a:t> is not true</a:t>
                </a:r>
                <a:endParaRPr lang="ko-KR" altLang="en-US" sz="1200" dirty="0"/>
              </a:p>
            </p:txBody>
          </p:sp>
        </mc:Choice>
        <mc:Fallback xmlns="">
          <p:sp>
            <p:nvSpPr>
              <p:cNvPr id="8" name="직사각형 7">
                <a:extLst>
                  <a:ext uri="{FF2B5EF4-FFF2-40B4-BE49-F238E27FC236}">
                    <a16:creationId xmlns:a16="http://schemas.microsoft.com/office/drawing/2014/main" id="{D589FE79-0D3E-4D1A-8557-2B18C23691A6}"/>
                  </a:ext>
                </a:extLst>
              </p:cNvPr>
              <p:cNvSpPr>
                <a:spLocks noRot="1" noChangeAspect="1" noMove="1" noResize="1" noEditPoints="1" noAdjustHandles="1" noChangeArrowheads="1" noChangeShapeType="1" noTextEdit="1"/>
              </p:cNvSpPr>
              <p:nvPr/>
            </p:nvSpPr>
            <p:spPr>
              <a:xfrm>
                <a:off x="555980" y="1856278"/>
                <a:ext cx="7992888" cy="646331"/>
              </a:xfrm>
              <a:prstGeom prst="rect">
                <a:avLst/>
              </a:prstGeom>
              <a:blipFill>
                <a:blip r:embed="rId2"/>
                <a:stretch>
                  <a:fillRect t="-1887" b="-6604"/>
                </a:stretch>
              </a:blipFill>
            </p:spPr>
            <p:txBody>
              <a:bodyPr/>
              <a:lstStyle/>
              <a:p>
                <a:r>
                  <a:rPr lang="ko-KR" altLang="en-US">
                    <a:noFill/>
                  </a:rPr>
                  <a:t> </a:t>
                </a:r>
              </a:p>
            </p:txBody>
          </p:sp>
        </mc:Fallback>
      </mc:AlternateContent>
      <p:sp>
        <p:nvSpPr>
          <p:cNvPr id="9" name="직사각형 8">
            <a:extLst>
              <a:ext uri="{FF2B5EF4-FFF2-40B4-BE49-F238E27FC236}">
                <a16:creationId xmlns:a16="http://schemas.microsoft.com/office/drawing/2014/main" id="{67E2BC62-DD1C-47BE-B4B6-E7393D1FA790}"/>
              </a:ext>
            </a:extLst>
          </p:cNvPr>
          <p:cNvSpPr/>
          <p:nvPr/>
        </p:nvSpPr>
        <p:spPr>
          <a:xfrm>
            <a:off x="2987824" y="2083857"/>
            <a:ext cx="1082348" cy="307777"/>
          </a:xfrm>
          <a:prstGeom prst="rect">
            <a:avLst/>
          </a:prstGeom>
        </p:spPr>
        <p:txBody>
          <a:bodyPr wrap="none">
            <a:spAutoFit/>
          </a:bodyPr>
          <a:lstStyle/>
          <a:p>
            <a:r>
              <a:rPr lang="ko-KR" altLang="en-US" sz="1400" dirty="0" err="1"/>
              <a:t>검정통계량</a:t>
            </a:r>
            <a:endParaRPr lang="ko-KR" altLang="en-US" sz="1400" dirty="0"/>
          </a:p>
        </p:txBody>
      </p:sp>
      <p:sp>
        <p:nvSpPr>
          <p:cNvPr id="10" name="직사각형 9">
            <a:extLst>
              <a:ext uri="{FF2B5EF4-FFF2-40B4-BE49-F238E27FC236}">
                <a16:creationId xmlns:a16="http://schemas.microsoft.com/office/drawing/2014/main" id="{F9B34AB1-C926-48C3-9567-28B0665B1FD2}"/>
              </a:ext>
            </a:extLst>
          </p:cNvPr>
          <p:cNvSpPr/>
          <p:nvPr/>
        </p:nvSpPr>
        <p:spPr>
          <a:xfrm>
            <a:off x="555980" y="2875967"/>
            <a:ext cx="8264492" cy="612604"/>
          </a:xfrm>
          <a:prstGeom prst="rect">
            <a:avLst/>
          </a:prstGeom>
        </p:spPr>
        <p:txBody>
          <a:bodyPr wrap="square">
            <a:spAutoFit/>
          </a:bodyPr>
          <a:lstStyle/>
          <a:p>
            <a:pPr>
              <a:lnSpc>
                <a:spcPct val="150000"/>
              </a:lnSpc>
            </a:pPr>
            <a:r>
              <a:rPr lang="en-US" altLang="ko-KR" sz="1200" dirty="0">
                <a:solidFill>
                  <a:srgbClr val="FF0000"/>
                </a:solidFill>
              </a:rPr>
              <a:t>X</a:t>
            </a:r>
            <a:r>
              <a:rPr lang="ko-KR" altLang="en-US" sz="1200" dirty="0">
                <a:solidFill>
                  <a:srgbClr val="FF0000"/>
                </a:solidFill>
              </a:rPr>
              <a:t>가 정규분포라면 </a:t>
            </a:r>
            <a:r>
              <a:rPr lang="ko-KR" altLang="en-US" sz="1200" dirty="0"/>
              <a:t>그 경험적 비대칭도와 경험적 </a:t>
            </a:r>
            <a:r>
              <a:rPr lang="ko-KR" altLang="en-US" sz="1200" dirty="0" err="1"/>
              <a:t>첨도는</a:t>
            </a:r>
            <a:r>
              <a:rPr lang="ko-KR" altLang="en-US" sz="1200" dirty="0"/>
              <a:t> 각각 </a:t>
            </a:r>
            <a:r>
              <a:rPr lang="en-US" altLang="ko-KR" sz="1200" dirty="0"/>
              <a:t>0</a:t>
            </a:r>
            <a:r>
              <a:rPr lang="ko-KR" altLang="en-US" sz="1200" dirty="0"/>
              <a:t>과 </a:t>
            </a:r>
            <a:r>
              <a:rPr lang="en-US" altLang="ko-KR" sz="1200" dirty="0"/>
              <a:t>3</a:t>
            </a:r>
            <a:r>
              <a:rPr lang="ko-KR" altLang="en-US" sz="1200" dirty="0"/>
              <a:t>에 가까운 값일 것이므로 </a:t>
            </a:r>
            <a:r>
              <a:rPr lang="en-US" altLang="ko-KR" sz="1200" dirty="0">
                <a:solidFill>
                  <a:srgbClr val="FF0000"/>
                </a:solidFill>
              </a:rPr>
              <a:t>JB</a:t>
            </a:r>
            <a:r>
              <a:rPr lang="ko-KR" altLang="en-US" sz="1200" dirty="0">
                <a:solidFill>
                  <a:srgbClr val="FF0000"/>
                </a:solidFill>
              </a:rPr>
              <a:t>의 값은 </a:t>
            </a:r>
            <a:r>
              <a:rPr lang="en-US" altLang="ko-KR" sz="1200" dirty="0">
                <a:solidFill>
                  <a:srgbClr val="FF0000"/>
                </a:solidFill>
              </a:rPr>
              <a:t>0</a:t>
            </a:r>
            <a:r>
              <a:rPr lang="ko-KR" altLang="en-US" sz="1200" dirty="0">
                <a:solidFill>
                  <a:srgbClr val="FF0000"/>
                </a:solidFill>
              </a:rPr>
              <a:t>에 가까운 값이 됨</a:t>
            </a:r>
            <a:r>
              <a:rPr lang="en-US" altLang="ko-KR" sz="1200" dirty="0">
                <a:solidFill>
                  <a:srgbClr val="FF0000"/>
                </a:solidFill>
              </a:rPr>
              <a:t>. </a:t>
            </a:r>
          </a:p>
          <a:p>
            <a:pPr>
              <a:lnSpc>
                <a:spcPct val="150000"/>
              </a:lnSpc>
            </a:pPr>
            <a:r>
              <a:rPr lang="en-US" altLang="ko-KR" sz="1200" dirty="0">
                <a:sym typeface="Wingdings" panose="05000000000000000000" pitchFamily="2" charset="2"/>
              </a:rPr>
              <a:t></a:t>
            </a:r>
            <a:r>
              <a:rPr lang="ko-KR" altLang="en-US" sz="1200" dirty="0"/>
              <a:t> </a:t>
            </a:r>
            <a:r>
              <a:rPr lang="en-US" altLang="ko-KR" sz="1200" dirty="0"/>
              <a:t>JB</a:t>
            </a:r>
            <a:r>
              <a:rPr lang="ko-KR" altLang="en-US" sz="1200" dirty="0"/>
              <a:t>가 </a:t>
            </a:r>
            <a:r>
              <a:rPr lang="en-US" altLang="ko-KR" sz="1200" dirty="0"/>
              <a:t>0</a:t>
            </a:r>
            <a:r>
              <a:rPr lang="ko-KR" altLang="en-US" sz="1200" dirty="0"/>
              <a:t>보다 충분히 큰 경우</a:t>
            </a:r>
            <a:r>
              <a:rPr lang="en-US" altLang="ko-KR" sz="1200" dirty="0"/>
              <a:t>, </a:t>
            </a:r>
            <a:r>
              <a:rPr lang="ko-KR" altLang="en-US" sz="1200" dirty="0"/>
              <a:t>즉 오른쪽 꼬리의 값이 나올 때 </a:t>
            </a:r>
            <a:r>
              <a:rPr lang="ko-KR" altLang="en-US" sz="1200" dirty="0" err="1"/>
              <a:t>귀무가설을</a:t>
            </a:r>
            <a:r>
              <a:rPr lang="ko-KR" altLang="en-US" sz="1200" dirty="0"/>
              <a:t> 기각한다</a:t>
            </a:r>
            <a:r>
              <a:rPr lang="en-US" altLang="ko-KR" sz="1200" dirty="0"/>
              <a:t>.</a:t>
            </a:r>
            <a:endParaRPr lang="ko-KR" altLang="en-US" sz="1200" dirty="0"/>
          </a:p>
        </p:txBody>
      </p:sp>
      <p:pic>
        <p:nvPicPr>
          <p:cNvPr id="11" name="그림 10">
            <a:extLst>
              <a:ext uri="{FF2B5EF4-FFF2-40B4-BE49-F238E27FC236}">
                <a16:creationId xmlns:a16="http://schemas.microsoft.com/office/drawing/2014/main" id="{6514B56C-2AE3-443D-8348-7DAD0647E78B}"/>
              </a:ext>
            </a:extLst>
          </p:cNvPr>
          <p:cNvPicPr>
            <a:picLocks noChangeAspect="1"/>
          </p:cNvPicPr>
          <p:nvPr/>
        </p:nvPicPr>
        <p:blipFill>
          <a:blip r:embed="rId3"/>
          <a:stretch>
            <a:fillRect/>
          </a:stretch>
        </p:blipFill>
        <p:spPr>
          <a:xfrm>
            <a:off x="4283968" y="1945194"/>
            <a:ext cx="2896004" cy="762106"/>
          </a:xfrm>
          <a:prstGeom prst="rect">
            <a:avLst/>
          </a:prstGeom>
          <a:ln w="28575">
            <a:solidFill>
              <a:schemeClr val="accent1"/>
            </a:solidFill>
          </a:ln>
        </p:spPr>
      </p:pic>
      <p:sp>
        <p:nvSpPr>
          <p:cNvPr id="13" name="직사각형 12">
            <a:extLst>
              <a:ext uri="{FF2B5EF4-FFF2-40B4-BE49-F238E27FC236}">
                <a16:creationId xmlns:a16="http://schemas.microsoft.com/office/drawing/2014/main" id="{50E08528-7444-4A15-A352-F3C14036F9A2}"/>
              </a:ext>
            </a:extLst>
          </p:cNvPr>
          <p:cNvSpPr/>
          <p:nvPr/>
        </p:nvSpPr>
        <p:spPr>
          <a:xfrm>
            <a:off x="3288702" y="3839484"/>
            <a:ext cx="4886536" cy="276999"/>
          </a:xfrm>
          <a:prstGeom prst="rect">
            <a:avLst/>
          </a:prstGeom>
        </p:spPr>
        <p:txBody>
          <a:bodyPr wrap="square">
            <a:spAutoFit/>
          </a:bodyPr>
          <a:lstStyle/>
          <a:p>
            <a:r>
              <a:rPr lang="ko-KR" altLang="en-US" sz="1200" dirty="0"/>
              <a:t>기각할 수 </a:t>
            </a:r>
            <a:r>
              <a:rPr lang="ko-KR" altLang="en-US" sz="1200" dirty="0" err="1"/>
              <a:t>없을때</a:t>
            </a:r>
            <a:r>
              <a:rPr lang="en-US" altLang="ko-KR" sz="1200" dirty="0"/>
              <a:t> , X</a:t>
            </a:r>
            <a:r>
              <a:rPr lang="ko-KR" altLang="en-US" sz="1200" dirty="0"/>
              <a:t>의 분포가 </a:t>
            </a:r>
            <a:r>
              <a:rPr lang="ko-KR" altLang="en-US" sz="1200" dirty="0" err="1"/>
              <a:t>정규분포라고</a:t>
            </a:r>
            <a:r>
              <a:rPr lang="ko-KR" altLang="en-US" sz="1200" dirty="0"/>
              <a:t> 볼 수 있음</a:t>
            </a:r>
          </a:p>
        </p:txBody>
      </p:sp>
      <p:pic>
        <p:nvPicPr>
          <p:cNvPr id="14" name="그림 13">
            <a:extLst>
              <a:ext uri="{FF2B5EF4-FFF2-40B4-BE49-F238E27FC236}">
                <a16:creationId xmlns:a16="http://schemas.microsoft.com/office/drawing/2014/main" id="{E0B7B1B1-2C18-4F7C-A831-DD774A8DBB6E}"/>
              </a:ext>
            </a:extLst>
          </p:cNvPr>
          <p:cNvPicPr>
            <a:picLocks noChangeAspect="1"/>
          </p:cNvPicPr>
          <p:nvPr/>
        </p:nvPicPr>
        <p:blipFill>
          <a:blip r:embed="rId4"/>
          <a:stretch>
            <a:fillRect/>
          </a:stretch>
        </p:blipFill>
        <p:spPr>
          <a:xfrm>
            <a:off x="562876" y="3709655"/>
            <a:ext cx="2848373" cy="1819529"/>
          </a:xfrm>
          <a:prstGeom prst="rect">
            <a:avLst/>
          </a:prstGeom>
        </p:spPr>
      </p:pic>
      <p:sp>
        <p:nvSpPr>
          <p:cNvPr id="2" name="바닥글 개체 틀 1">
            <a:extLst>
              <a:ext uri="{FF2B5EF4-FFF2-40B4-BE49-F238E27FC236}">
                <a16:creationId xmlns:a16="http://schemas.microsoft.com/office/drawing/2014/main" id="{D6B60076-9D94-400D-981B-524187528741}"/>
              </a:ext>
            </a:extLst>
          </p:cNvPr>
          <p:cNvSpPr>
            <a:spLocks noGrp="1"/>
          </p:cNvSpPr>
          <p:nvPr>
            <p:ph type="ftr" sz="quarter" idx="11"/>
          </p:nvPr>
        </p:nvSpPr>
        <p:spPr/>
        <p:txBody>
          <a:bodyPr/>
          <a:lstStyle/>
          <a:p>
            <a:r>
              <a:rPr lang="en-US" altLang="ko-KR"/>
              <a:t>UBION PBL- FBA</a:t>
            </a:r>
            <a:endParaRPr lang="ko-KR" altLang="en-US"/>
          </a:p>
        </p:txBody>
      </p:sp>
      <p:sp>
        <p:nvSpPr>
          <p:cNvPr id="7" name="슬라이드 번호 개체 틀 6">
            <a:extLst>
              <a:ext uri="{FF2B5EF4-FFF2-40B4-BE49-F238E27FC236}">
                <a16:creationId xmlns:a16="http://schemas.microsoft.com/office/drawing/2014/main" id="{424C1471-6BBE-4F97-8274-2FD2A8992649}"/>
              </a:ext>
            </a:extLst>
          </p:cNvPr>
          <p:cNvSpPr>
            <a:spLocks noGrp="1"/>
          </p:cNvSpPr>
          <p:nvPr>
            <p:ph type="sldNum" sz="quarter" idx="12"/>
          </p:nvPr>
        </p:nvSpPr>
        <p:spPr/>
        <p:txBody>
          <a:bodyPr/>
          <a:lstStyle/>
          <a:p>
            <a:fld id="{DE77BB65-F969-4654-BF30-45C70C1BE112}" type="slidenum">
              <a:rPr lang="ko-KR" altLang="en-US" smtClean="0"/>
              <a:pPr/>
              <a:t>95</a:t>
            </a:fld>
            <a:endParaRPr lang="ko-KR" altLang="en-US"/>
          </a:p>
        </p:txBody>
      </p:sp>
      <p:sp>
        <p:nvSpPr>
          <p:cNvPr id="12" name="직사각형 11">
            <a:extLst>
              <a:ext uri="{FF2B5EF4-FFF2-40B4-BE49-F238E27FC236}">
                <a16:creationId xmlns:a16="http://schemas.microsoft.com/office/drawing/2014/main" id="{CDBF2428-5C3F-45DC-A647-E327B7C0D8F7}"/>
              </a:ext>
            </a:extLst>
          </p:cNvPr>
          <p:cNvSpPr/>
          <p:nvPr/>
        </p:nvSpPr>
        <p:spPr>
          <a:xfrm>
            <a:off x="370869" y="1454581"/>
            <a:ext cx="2550698" cy="307777"/>
          </a:xfrm>
          <a:prstGeom prst="rect">
            <a:avLst/>
          </a:prstGeom>
          <a:ln>
            <a:solidFill>
              <a:schemeClr val="accent1"/>
            </a:solidFill>
          </a:ln>
        </p:spPr>
        <p:txBody>
          <a:bodyPr wrap="none">
            <a:spAutoFit/>
          </a:bodyPr>
          <a:lstStyle/>
          <a:p>
            <a:r>
              <a:rPr lang="en-US" altLang="ko-KR" sz="1400" dirty="0"/>
              <a:t>Jacque-</a:t>
            </a:r>
            <a:r>
              <a:rPr lang="en-US" altLang="ko-KR" sz="1400" dirty="0" err="1"/>
              <a:t>Bera</a:t>
            </a:r>
            <a:r>
              <a:rPr lang="en-US" altLang="ko-KR" sz="1400" dirty="0"/>
              <a:t> (JB) Normality test </a:t>
            </a:r>
          </a:p>
        </p:txBody>
      </p:sp>
      <p:sp>
        <p:nvSpPr>
          <p:cNvPr id="15" name="TextBox 14">
            <a:extLst>
              <a:ext uri="{FF2B5EF4-FFF2-40B4-BE49-F238E27FC236}">
                <a16:creationId xmlns:a16="http://schemas.microsoft.com/office/drawing/2014/main" id="{B7402136-FB91-4E15-AEDF-7386BF24FFC2}"/>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7" name="직사각형 16">
            <a:extLst>
              <a:ext uri="{FF2B5EF4-FFF2-40B4-BE49-F238E27FC236}">
                <a16:creationId xmlns:a16="http://schemas.microsoft.com/office/drawing/2014/main" id="{76146AF8-9822-4409-BD7B-3C04CBD5FB1B}"/>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18" name="직사각형 17">
            <a:extLst>
              <a:ext uri="{FF2B5EF4-FFF2-40B4-BE49-F238E27FC236}">
                <a16:creationId xmlns:a16="http://schemas.microsoft.com/office/drawing/2014/main" id="{4522E972-C466-45A0-8C62-252EAC342CA5}"/>
              </a:ext>
            </a:extLst>
          </p:cNvPr>
          <p:cNvSpPr/>
          <p:nvPr/>
        </p:nvSpPr>
        <p:spPr>
          <a:xfrm>
            <a:off x="370869" y="990976"/>
            <a:ext cx="1329210" cy="307777"/>
          </a:xfrm>
          <a:prstGeom prst="rect">
            <a:avLst/>
          </a:prstGeom>
          <a:solidFill>
            <a:schemeClr val="accent1">
              <a:lumMod val="20000"/>
              <a:lumOff val="80000"/>
            </a:schemeClr>
          </a:solidFill>
          <a:ln>
            <a:solidFill>
              <a:schemeClr val="accent1">
                <a:lumMod val="50000"/>
              </a:schemeClr>
            </a:solidFill>
          </a:ln>
        </p:spPr>
        <p:txBody>
          <a:bodyPr wrap="none">
            <a:spAutoFit/>
          </a:bodyPr>
          <a:lstStyle/>
          <a:p>
            <a:r>
              <a:rPr lang="en-US" altLang="ko-KR" sz="1400" dirty="0">
                <a:solidFill>
                  <a:srgbClr val="111111"/>
                </a:solidFill>
                <a:latin typeface="Arial" panose="020B0604020202020204" pitchFamily="34" charset="0"/>
              </a:rPr>
              <a:t>Normality test </a:t>
            </a:r>
            <a:endParaRPr lang="ko-KR" altLang="en-US" sz="1400" dirty="0"/>
          </a:p>
        </p:txBody>
      </p:sp>
    </p:spTree>
    <p:extLst>
      <p:ext uri="{BB962C8B-B14F-4D97-AF65-F5344CB8AC3E}">
        <p14:creationId xmlns:p14="http://schemas.microsoft.com/office/powerpoint/2010/main" val="40399555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2" name="직사각형 1">
            <a:extLst>
              <a:ext uri="{FF2B5EF4-FFF2-40B4-BE49-F238E27FC236}">
                <a16:creationId xmlns:a16="http://schemas.microsoft.com/office/drawing/2014/main" id="{FD4E5CBC-0602-4A34-A872-2954C6EC28BB}"/>
              </a:ext>
            </a:extLst>
          </p:cNvPr>
          <p:cNvSpPr/>
          <p:nvPr/>
        </p:nvSpPr>
        <p:spPr>
          <a:xfrm>
            <a:off x="385654" y="1444945"/>
            <a:ext cx="8549398" cy="1412823"/>
          </a:xfrm>
          <a:prstGeom prst="rect">
            <a:avLst/>
          </a:prstGeom>
        </p:spPr>
        <p:txBody>
          <a:bodyPr wrap="square">
            <a:spAutoFit/>
          </a:bodyPr>
          <a:lstStyle/>
          <a:p>
            <a:r>
              <a:rPr lang="en-US" altLang="ko-KR" sz="1600" b="1" dirty="0">
                <a:solidFill>
                  <a:srgbClr val="202124"/>
                </a:solidFill>
                <a:latin typeface="Apple SD Gothic Neo"/>
              </a:rPr>
              <a:t>Anderson</a:t>
            </a:r>
            <a:r>
              <a:rPr lang="en-US" altLang="ko-KR" sz="1600" dirty="0">
                <a:solidFill>
                  <a:srgbClr val="202124"/>
                </a:solidFill>
                <a:latin typeface="Apple SD Gothic Neo"/>
              </a:rPr>
              <a:t>-</a:t>
            </a:r>
            <a:r>
              <a:rPr lang="en-US" altLang="ko-KR" sz="1600" b="1" dirty="0">
                <a:solidFill>
                  <a:srgbClr val="202124"/>
                </a:solidFill>
                <a:latin typeface="Apple SD Gothic Neo"/>
              </a:rPr>
              <a:t>Darling</a:t>
            </a:r>
            <a:r>
              <a:rPr lang="ko-KR" altLang="en-US" sz="1600" dirty="0">
                <a:solidFill>
                  <a:srgbClr val="202124"/>
                </a:solidFill>
                <a:latin typeface="Apple SD Gothic Neo"/>
              </a:rPr>
              <a:t> 검정</a:t>
            </a:r>
            <a:endParaRPr lang="en-US" altLang="ko-KR" sz="1600" dirty="0">
              <a:solidFill>
                <a:srgbClr val="202124"/>
              </a:solidFill>
              <a:latin typeface="Apple SD Gothic Neo"/>
            </a:endParaRPr>
          </a:p>
          <a:p>
            <a:pPr marL="171450" indent="-171450">
              <a:lnSpc>
                <a:spcPct val="150000"/>
              </a:lnSpc>
              <a:buFont typeface="Arial" panose="020B0604020202020204" pitchFamily="34" charset="0"/>
              <a:buChar char="•"/>
            </a:pPr>
            <a:r>
              <a:rPr lang="ko-KR" altLang="en-US" sz="1200" dirty="0">
                <a:solidFill>
                  <a:srgbClr val="202124"/>
                </a:solidFill>
                <a:latin typeface="Apple SD Gothic Neo"/>
              </a:rPr>
              <a:t>데이터가 특정 분포를 </a:t>
            </a:r>
            <a:r>
              <a:rPr lang="ko-KR" altLang="en-US" sz="1200" dirty="0" err="1">
                <a:solidFill>
                  <a:srgbClr val="202124"/>
                </a:solidFill>
                <a:latin typeface="Apple SD Gothic Neo"/>
              </a:rPr>
              <a:t>따르는지</a:t>
            </a:r>
            <a:r>
              <a:rPr lang="ko-KR" altLang="en-US" sz="1200" dirty="0">
                <a:solidFill>
                  <a:srgbClr val="202124"/>
                </a:solidFill>
                <a:latin typeface="Apple SD Gothic Neo"/>
              </a:rPr>
              <a:t> 검정하는 적합도 검정</a:t>
            </a:r>
            <a:endParaRPr lang="en-US" altLang="ko-KR" sz="1200" dirty="0">
              <a:solidFill>
                <a:srgbClr val="202124"/>
              </a:solidFill>
              <a:latin typeface="Apple SD Gothic Neo"/>
            </a:endParaRPr>
          </a:p>
          <a:p>
            <a:pPr marL="171450" indent="-171450">
              <a:lnSpc>
                <a:spcPct val="150000"/>
              </a:lnSpc>
              <a:buFont typeface="Arial" panose="020B0604020202020204" pitchFamily="34" charset="0"/>
              <a:buChar char="•"/>
            </a:pPr>
            <a:r>
              <a:rPr lang="en-US" altLang="ko-KR" sz="1200" dirty="0">
                <a:solidFill>
                  <a:srgbClr val="333333"/>
                </a:solidFill>
                <a:latin typeface="Open Sans"/>
              </a:rPr>
              <a:t>Anderson-Darling </a:t>
            </a:r>
            <a:r>
              <a:rPr lang="ko-KR" altLang="en-US" sz="1200" dirty="0">
                <a:solidFill>
                  <a:srgbClr val="333333"/>
                </a:solidFill>
                <a:latin typeface="Open Sans"/>
              </a:rPr>
              <a:t>통계량은 데이터가 특정 분포를 얼마나 잘 </a:t>
            </a:r>
            <a:r>
              <a:rPr lang="ko-KR" altLang="en-US" sz="1200" dirty="0" err="1">
                <a:solidFill>
                  <a:srgbClr val="333333"/>
                </a:solidFill>
                <a:latin typeface="Open Sans"/>
              </a:rPr>
              <a:t>따르는지</a:t>
            </a:r>
            <a:r>
              <a:rPr lang="ko-KR" altLang="en-US" sz="1200" dirty="0">
                <a:solidFill>
                  <a:srgbClr val="333333"/>
                </a:solidFill>
                <a:latin typeface="Open Sans"/>
              </a:rPr>
              <a:t> 측정한다</a:t>
            </a:r>
            <a:r>
              <a:rPr lang="en-US" altLang="ko-KR" sz="1200" dirty="0">
                <a:solidFill>
                  <a:srgbClr val="333333"/>
                </a:solidFill>
                <a:latin typeface="Open Sans"/>
              </a:rPr>
              <a:t>.</a:t>
            </a:r>
          </a:p>
          <a:p>
            <a:pPr marL="171450" indent="-171450">
              <a:lnSpc>
                <a:spcPct val="150000"/>
              </a:lnSpc>
              <a:buFont typeface="Arial" panose="020B0604020202020204" pitchFamily="34" charset="0"/>
              <a:buChar char="•"/>
            </a:pPr>
            <a:r>
              <a:rPr lang="en-US" altLang="ko-KR" sz="1200" dirty="0">
                <a:solidFill>
                  <a:srgbClr val="333333"/>
                </a:solidFill>
                <a:latin typeface="Open Sans"/>
              </a:rPr>
              <a:t> </a:t>
            </a:r>
            <a:r>
              <a:rPr lang="ko-KR" altLang="en-US" sz="1200" dirty="0">
                <a:solidFill>
                  <a:srgbClr val="333333"/>
                </a:solidFill>
                <a:latin typeface="Open Sans"/>
              </a:rPr>
              <a:t>지정된 데이터 집합 및 분포의 경우</a:t>
            </a:r>
            <a:r>
              <a:rPr lang="en-US" altLang="ko-KR" sz="1200" dirty="0">
                <a:solidFill>
                  <a:srgbClr val="333333"/>
                </a:solidFill>
                <a:latin typeface="Open Sans"/>
              </a:rPr>
              <a:t>, </a:t>
            </a:r>
            <a:r>
              <a:rPr lang="ko-KR" altLang="en-US" sz="1200" dirty="0">
                <a:solidFill>
                  <a:srgbClr val="333333"/>
                </a:solidFill>
                <a:latin typeface="Open Sans"/>
              </a:rPr>
              <a:t>분포가 데이터에 더 적합할수록 이 통계량의 값은 더 작아진다</a:t>
            </a:r>
            <a:r>
              <a:rPr lang="en-US" altLang="ko-KR" sz="1200" dirty="0">
                <a:solidFill>
                  <a:srgbClr val="333333"/>
                </a:solidFill>
                <a:latin typeface="Open Sans"/>
              </a:rPr>
              <a:t>.</a:t>
            </a:r>
          </a:p>
          <a:p>
            <a:pPr marL="171450" indent="-171450">
              <a:lnSpc>
                <a:spcPct val="150000"/>
              </a:lnSpc>
              <a:buFont typeface="Arial" panose="020B0604020202020204" pitchFamily="34" charset="0"/>
              <a:buChar char="•"/>
            </a:pPr>
            <a:r>
              <a:rPr lang="en-US" altLang="ko-KR" sz="1200" dirty="0">
                <a:solidFill>
                  <a:srgbClr val="333333"/>
                </a:solidFill>
                <a:latin typeface="Open Sans"/>
                <a:sym typeface="Wingdings" panose="05000000000000000000" pitchFamily="2" charset="2"/>
              </a:rPr>
              <a:t> </a:t>
            </a:r>
            <a:r>
              <a:rPr lang="en-US" altLang="ko-KR" sz="1200" dirty="0">
                <a:solidFill>
                  <a:srgbClr val="333333"/>
                </a:solidFill>
                <a:latin typeface="Open Sans"/>
              </a:rPr>
              <a:t>Anderson-Darling </a:t>
            </a:r>
            <a:r>
              <a:rPr lang="ko-KR" altLang="en-US" sz="1200" dirty="0">
                <a:solidFill>
                  <a:srgbClr val="333333"/>
                </a:solidFill>
                <a:latin typeface="Open Sans"/>
              </a:rPr>
              <a:t>통계량을 사용하여 데이터가 </a:t>
            </a:r>
            <a:r>
              <a:rPr lang="en-US" altLang="ko-KR" sz="1200" dirty="0">
                <a:solidFill>
                  <a:srgbClr val="333333"/>
                </a:solidFill>
                <a:latin typeface="Open Sans"/>
              </a:rPr>
              <a:t>t-</a:t>
            </a:r>
            <a:r>
              <a:rPr lang="ko-KR" altLang="en-US" sz="1200" dirty="0">
                <a:solidFill>
                  <a:srgbClr val="333333"/>
                </a:solidFill>
                <a:latin typeface="Open Sans"/>
              </a:rPr>
              <a:t>검정의 정규성 가정을 충족하는지 확인할 수 있다</a:t>
            </a:r>
            <a:r>
              <a:rPr lang="en-US" altLang="ko-KR" sz="1200" dirty="0">
                <a:solidFill>
                  <a:srgbClr val="333333"/>
                </a:solidFill>
                <a:latin typeface="Open Sans"/>
              </a:rPr>
              <a:t>.</a:t>
            </a:r>
            <a:endParaRPr lang="ko-KR" altLang="en-US" sz="1200" dirty="0"/>
          </a:p>
        </p:txBody>
      </p:sp>
      <p:sp>
        <p:nvSpPr>
          <p:cNvPr id="6" name="직사각형 5">
            <a:extLst>
              <a:ext uri="{FF2B5EF4-FFF2-40B4-BE49-F238E27FC236}">
                <a16:creationId xmlns:a16="http://schemas.microsoft.com/office/drawing/2014/main" id="{FF5FF48F-91DD-4EF6-95C1-3A58C516CA40}"/>
              </a:ext>
            </a:extLst>
          </p:cNvPr>
          <p:cNvSpPr/>
          <p:nvPr/>
        </p:nvSpPr>
        <p:spPr>
          <a:xfrm>
            <a:off x="537319" y="3144848"/>
            <a:ext cx="5472608" cy="646331"/>
          </a:xfrm>
          <a:prstGeom prst="rect">
            <a:avLst/>
          </a:prstGeom>
          <a:ln>
            <a:solidFill>
              <a:schemeClr val="accent5">
                <a:lumMod val="60000"/>
                <a:lumOff val="40000"/>
              </a:schemeClr>
            </a:solidFill>
          </a:ln>
        </p:spPr>
        <p:txBody>
          <a:bodyPr wrap="square">
            <a:spAutoFit/>
          </a:bodyPr>
          <a:lstStyle/>
          <a:p>
            <a:pPr>
              <a:buFont typeface="Arial" panose="020B0604020202020204" pitchFamily="34" charset="0"/>
              <a:buChar char="•"/>
            </a:pPr>
            <a:r>
              <a:rPr lang="en-US" altLang="ko-KR" sz="1200" dirty="0">
                <a:solidFill>
                  <a:srgbClr val="333333"/>
                </a:solidFill>
                <a:latin typeface="Open Sans"/>
              </a:rPr>
              <a:t>Anderson-Darling </a:t>
            </a:r>
            <a:r>
              <a:rPr lang="ko-KR" altLang="en-US" sz="1200" dirty="0">
                <a:solidFill>
                  <a:srgbClr val="333333"/>
                </a:solidFill>
                <a:latin typeface="Open Sans"/>
              </a:rPr>
              <a:t>가설</a:t>
            </a:r>
            <a:endParaRPr lang="en-US" altLang="ko-KR" sz="1200" dirty="0">
              <a:solidFill>
                <a:srgbClr val="333333"/>
              </a:solidFill>
              <a:latin typeface="Open Sans"/>
            </a:endParaRPr>
          </a:p>
          <a:p>
            <a:pPr>
              <a:buFont typeface="Arial" panose="020B0604020202020204" pitchFamily="34" charset="0"/>
              <a:buChar char="•"/>
            </a:pPr>
            <a:r>
              <a:rPr lang="en-US" altLang="ko-KR" sz="1200" dirty="0">
                <a:solidFill>
                  <a:srgbClr val="333333"/>
                </a:solidFill>
                <a:latin typeface="Open Sans"/>
              </a:rPr>
              <a:t>H</a:t>
            </a:r>
            <a:r>
              <a:rPr lang="en-US" altLang="ko-KR" sz="1200" baseline="-25000" dirty="0">
                <a:solidFill>
                  <a:srgbClr val="333333"/>
                </a:solidFill>
                <a:latin typeface="Open Sans"/>
              </a:rPr>
              <a:t>0 (</a:t>
            </a:r>
            <a:r>
              <a:rPr lang="ko-KR" altLang="en-US" sz="1200" baseline="-25000" dirty="0" err="1">
                <a:solidFill>
                  <a:srgbClr val="333333"/>
                </a:solidFill>
                <a:latin typeface="Open Sans"/>
              </a:rPr>
              <a:t>귀무가설</a:t>
            </a:r>
            <a:r>
              <a:rPr lang="en-US" altLang="ko-KR" sz="1200" baseline="-25000" dirty="0">
                <a:solidFill>
                  <a:srgbClr val="333333"/>
                </a:solidFill>
                <a:latin typeface="Open Sans"/>
              </a:rPr>
              <a:t>)</a:t>
            </a:r>
            <a:r>
              <a:rPr lang="en-US" altLang="ko-KR" sz="1200" dirty="0">
                <a:solidFill>
                  <a:srgbClr val="333333"/>
                </a:solidFill>
                <a:latin typeface="Open Sans"/>
              </a:rPr>
              <a:t>: </a:t>
            </a:r>
            <a:r>
              <a:rPr lang="ko-KR" altLang="en-US" sz="1200" dirty="0">
                <a:solidFill>
                  <a:srgbClr val="333333"/>
                </a:solidFill>
                <a:latin typeface="Open Sans"/>
              </a:rPr>
              <a:t>데이터가 특정 분포를 따른다</a:t>
            </a:r>
            <a:r>
              <a:rPr lang="en-US" altLang="ko-KR" sz="1200" dirty="0">
                <a:solidFill>
                  <a:srgbClr val="333333"/>
                </a:solidFill>
                <a:latin typeface="Open Sans"/>
              </a:rPr>
              <a:t>.</a:t>
            </a:r>
            <a:endParaRPr lang="ko-KR" altLang="en-US" sz="1200" dirty="0">
              <a:solidFill>
                <a:srgbClr val="333333"/>
              </a:solidFill>
              <a:latin typeface="Open Sans"/>
            </a:endParaRPr>
          </a:p>
          <a:p>
            <a:pPr>
              <a:buFont typeface="Arial" panose="020B0604020202020204" pitchFamily="34" charset="0"/>
              <a:buChar char="•"/>
            </a:pPr>
            <a:r>
              <a:rPr lang="en-US" altLang="ko-KR" sz="1200" dirty="0">
                <a:solidFill>
                  <a:srgbClr val="333333"/>
                </a:solidFill>
                <a:latin typeface="Open Sans"/>
              </a:rPr>
              <a:t>H</a:t>
            </a:r>
            <a:r>
              <a:rPr lang="en-US" altLang="ko-KR" sz="1200" baseline="-25000" dirty="0">
                <a:solidFill>
                  <a:srgbClr val="333333"/>
                </a:solidFill>
                <a:latin typeface="Open Sans"/>
              </a:rPr>
              <a:t>1(</a:t>
            </a:r>
            <a:r>
              <a:rPr lang="ko-KR" altLang="en-US" sz="1200" baseline="-25000" dirty="0">
                <a:solidFill>
                  <a:srgbClr val="333333"/>
                </a:solidFill>
                <a:latin typeface="Open Sans"/>
              </a:rPr>
              <a:t>대립가설</a:t>
            </a:r>
            <a:r>
              <a:rPr lang="en-US" altLang="ko-KR" sz="1200" baseline="-25000" dirty="0">
                <a:solidFill>
                  <a:srgbClr val="333333"/>
                </a:solidFill>
                <a:latin typeface="Open Sans"/>
              </a:rPr>
              <a:t>) </a:t>
            </a:r>
            <a:r>
              <a:rPr lang="en-US" altLang="ko-KR" sz="1200" dirty="0">
                <a:solidFill>
                  <a:srgbClr val="333333"/>
                </a:solidFill>
                <a:latin typeface="Open Sans"/>
              </a:rPr>
              <a:t>: </a:t>
            </a:r>
            <a:r>
              <a:rPr lang="ko-KR" altLang="en-US" sz="1200" dirty="0">
                <a:solidFill>
                  <a:srgbClr val="333333"/>
                </a:solidFill>
                <a:latin typeface="Open Sans"/>
              </a:rPr>
              <a:t>데이터가 특정 분포를 따르지 않는다</a:t>
            </a:r>
            <a:r>
              <a:rPr lang="en-US" altLang="ko-KR" sz="1000" dirty="0">
                <a:solidFill>
                  <a:srgbClr val="333333"/>
                </a:solidFill>
                <a:latin typeface="Open Sans"/>
              </a:rPr>
              <a:t>.</a:t>
            </a:r>
            <a:endParaRPr lang="ko-KR" altLang="en-US" sz="1000" b="0" i="0" dirty="0">
              <a:solidFill>
                <a:srgbClr val="333333"/>
              </a:solidFill>
              <a:effectLst/>
              <a:latin typeface="Open Sans"/>
            </a:endParaRPr>
          </a:p>
        </p:txBody>
      </p:sp>
      <p:sp>
        <p:nvSpPr>
          <p:cNvPr id="8" name="직사각형 7">
            <a:extLst>
              <a:ext uri="{FF2B5EF4-FFF2-40B4-BE49-F238E27FC236}">
                <a16:creationId xmlns:a16="http://schemas.microsoft.com/office/drawing/2014/main" id="{F842D498-F8EB-464B-BEA0-23E9A07FDA5E}"/>
              </a:ext>
            </a:extLst>
          </p:cNvPr>
          <p:cNvSpPr/>
          <p:nvPr/>
        </p:nvSpPr>
        <p:spPr>
          <a:xfrm>
            <a:off x="470216" y="4026216"/>
            <a:ext cx="8216584" cy="307777"/>
          </a:xfrm>
          <a:prstGeom prst="rect">
            <a:avLst/>
          </a:prstGeom>
        </p:spPr>
        <p:txBody>
          <a:bodyPr wrap="square">
            <a:spAutoFit/>
          </a:bodyPr>
          <a:lstStyle/>
          <a:p>
            <a:r>
              <a:rPr lang="ko-KR" altLang="en-US" sz="1400" dirty="0">
                <a:solidFill>
                  <a:srgbClr val="333333"/>
                </a:solidFill>
                <a:latin typeface="Open Sans"/>
              </a:rPr>
              <a:t> </a:t>
            </a:r>
            <a:r>
              <a:rPr lang="en-US" altLang="ko-KR" sz="1400" dirty="0">
                <a:solidFill>
                  <a:srgbClr val="333333"/>
                </a:solidFill>
                <a:latin typeface="Open Sans"/>
              </a:rPr>
              <a:t>p-value &lt; 0.05  (</a:t>
            </a:r>
            <a:r>
              <a:rPr lang="ko-KR" altLang="en-US" sz="1400" dirty="0">
                <a:solidFill>
                  <a:srgbClr val="333333"/>
                </a:solidFill>
                <a:latin typeface="Open Sans"/>
              </a:rPr>
              <a:t>유의수준</a:t>
            </a:r>
            <a:r>
              <a:rPr lang="en-US" altLang="ko-KR" sz="1400" dirty="0">
                <a:solidFill>
                  <a:srgbClr val="333333"/>
                </a:solidFill>
                <a:latin typeface="Open Sans"/>
              </a:rPr>
              <a:t>=0.05 </a:t>
            </a:r>
            <a:r>
              <a:rPr lang="ko-KR" altLang="en-US" sz="1400" dirty="0">
                <a:solidFill>
                  <a:srgbClr val="333333"/>
                </a:solidFill>
                <a:latin typeface="Open Sans"/>
              </a:rPr>
              <a:t>인 경우 </a:t>
            </a:r>
            <a:r>
              <a:rPr lang="en-US" altLang="ko-KR" sz="1400" dirty="0">
                <a:solidFill>
                  <a:srgbClr val="333333"/>
                </a:solidFill>
                <a:latin typeface="Open Sans"/>
              </a:rPr>
              <a:t>) </a:t>
            </a:r>
            <a:r>
              <a:rPr lang="ko-KR" altLang="en-US" sz="1400" dirty="0">
                <a:solidFill>
                  <a:srgbClr val="333333"/>
                </a:solidFill>
                <a:latin typeface="Open Sans"/>
              </a:rPr>
              <a:t> </a:t>
            </a:r>
            <a:r>
              <a:rPr lang="ko-KR" altLang="en-US" sz="1400" dirty="0" err="1">
                <a:solidFill>
                  <a:srgbClr val="333333"/>
                </a:solidFill>
                <a:latin typeface="Open Sans"/>
              </a:rPr>
              <a:t>귀무가설</a:t>
            </a:r>
            <a:r>
              <a:rPr lang="ko-KR" altLang="en-US" sz="1400" dirty="0">
                <a:solidFill>
                  <a:srgbClr val="333333"/>
                </a:solidFill>
                <a:latin typeface="Open Sans"/>
              </a:rPr>
              <a:t> 기각</a:t>
            </a:r>
            <a:endParaRPr lang="ko-KR" altLang="en-US" sz="1400" dirty="0"/>
          </a:p>
        </p:txBody>
      </p:sp>
      <p:sp>
        <p:nvSpPr>
          <p:cNvPr id="9" name="직사각형 8">
            <a:extLst>
              <a:ext uri="{FF2B5EF4-FFF2-40B4-BE49-F238E27FC236}">
                <a16:creationId xmlns:a16="http://schemas.microsoft.com/office/drawing/2014/main" id="{B9AF2BE7-9630-46C3-9D1E-53D27994AF7A}"/>
              </a:ext>
            </a:extLst>
          </p:cNvPr>
          <p:cNvSpPr/>
          <p:nvPr/>
        </p:nvSpPr>
        <p:spPr>
          <a:xfrm>
            <a:off x="566912" y="4505551"/>
            <a:ext cx="8767786" cy="823239"/>
          </a:xfrm>
          <a:prstGeom prst="rect">
            <a:avLst/>
          </a:prstGeom>
        </p:spPr>
        <p:txBody>
          <a:bodyPr wrap="square">
            <a:spAutoFit/>
          </a:bodyPr>
          <a:lstStyle/>
          <a:p>
            <a:pPr>
              <a:lnSpc>
                <a:spcPct val="150000"/>
              </a:lnSpc>
            </a:pPr>
            <a:r>
              <a:rPr lang="en-US" altLang="ko-KR" sz="1100" dirty="0">
                <a:solidFill>
                  <a:srgbClr val="333333"/>
                </a:solidFill>
                <a:latin typeface="Open Sans"/>
              </a:rPr>
              <a:t>Anderson-Darling </a:t>
            </a:r>
            <a:r>
              <a:rPr lang="ko-KR" altLang="en-US" sz="1100" dirty="0">
                <a:solidFill>
                  <a:srgbClr val="333333"/>
                </a:solidFill>
                <a:latin typeface="Open Sans"/>
              </a:rPr>
              <a:t>통계량을 사용하면 여러 분포를 비교하여 적합도가 가장 높은 분포를 찾아낼 수 있다</a:t>
            </a:r>
            <a:r>
              <a:rPr lang="en-US" altLang="ko-KR" sz="1100" dirty="0">
                <a:solidFill>
                  <a:srgbClr val="333333"/>
                </a:solidFill>
                <a:latin typeface="Open Sans"/>
              </a:rPr>
              <a:t>. </a:t>
            </a:r>
          </a:p>
          <a:p>
            <a:pPr marL="285750" indent="-285750">
              <a:lnSpc>
                <a:spcPct val="150000"/>
              </a:lnSpc>
              <a:buFont typeface="Wingdings" panose="05000000000000000000" pitchFamily="2" charset="2"/>
              <a:buChar char="à"/>
            </a:pPr>
            <a:r>
              <a:rPr lang="ko-KR" altLang="en-US" sz="1100" dirty="0">
                <a:solidFill>
                  <a:srgbClr val="333333"/>
                </a:solidFill>
                <a:latin typeface="Open Sans"/>
              </a:rPr>
              <a:t>가장 적합하다는 결론을 내리려면 해당 분포의 </a:t>
            </a:r>
            <a:r>
              <a:rPr lang="en-US" altLang="ko-KR" sz="1100" dirty="0">
                <a:solidFill>
                  <a:srgbClr val="333333"/>
                </a:solidFill>
                <a:latin typeface="Open Sans"/>
              </a:rPr>
              <a:t>Anderson-Darling </a:t>
            </a:r>
            <a:r>
              <a:rPr lang="ko-KR" altLang="en-US" sz="1100" dirty="0">
                <a:solidFill>
                  <a:srgbClr val="333333"/>
                </a:solidFill>
                <a:latin typeface="Open Sans"/>
              </a:rPr>
              <a:t>통계량이 다른 분포의 통계량보다 상당히 작아야 한다</a:t>
            </a:r>
            <a:r>
              <a:rPr lang="en-US" altLang="ko-KR" sz="1100" dirty="0">
                <a:solidFill>
                  <a:srgbClr val="333333"/>
                </a:solidFill>
                <a:latin typeface="Open Sans"/>
              </a:rPr>
              <a:t>. </a:t>
            </a:r>
          </a:p>
          <a:p>
            <a:pPr marL="285750" indent="-285750">
              <a:lnSpc>
                <a:spcPct val="150000"/>
              </a:lnSpc>
              <a:buFont typeface="Wingdings" panose="05000000000000000000" pitchFamily="2" charset="2"/>
              <a:buChar char="à"/>
            </a:pPr>
            <a:r>
              <a:rPr lang="ko-KR" altLang="en-US" sz="1100" dirty="0">
                <a:solidFill>
                  <a:srgbClr val="333333"/>
                </a:solidFill>
                <a:latin typeface="Open Sans"/>
              </a:rPr>
              <a:t>통계량이 서로 가까운 경우에는 확률도 등 추가 기준을 사용하여 여러 분포 중에서 선택해야 한다</a:t>
            </a:r>
            <a:r>
              <a:rPr lang="en-US" altLang="ko-KR" sz="1100" dirty="0">
                <a:solidFill>
                  <a:srgbClr val="333333"/>
                </a:solidFill>
                <a:latin typeface="Open Sans"/>
              </a:rPr>
              <a:t>.</a:t>
            </a:r>
            <a:endParaRPr lang="ko-KR" altLang="en-US" sz="1100" dirty="0"/>
          </a:p>
        </p:txBody>
      </p:sp>
      <p:sp>
        <p:nvSpPr>
          <p:cNvPr id="10" name="직사각형 9">
            <a:extLst>
              <a:ext uri="{FF2B5EF4-FFF2-40B4-BE49-F238E27FC236}">
                <a16:creationId xmlns:a16="http://schemas.microsoft.com/office/drawing/2014/main" id="{A7EF1189-4175-4DE7-963D-75156CCF0B00}"/>
              </a:ext>
            </a:extLst>
          </p:cNvPr>
          <p:cNvSpPr/>
          <p:nvPr/>
        </p:nvSpPr>
        <p:spPr>
          <a:xfrm>
            <a:off x="649382" y="5474982"/>
            <a:ext cx="4572000" cy="646331"/>
          </a:xfrm>
          <a:prstGeom prst="rect">
            <a:avLst/>
          </a:prstGeom>
        </p:spPr>
        <p:txBody>
          <a:bodyPr>
            <a:spAutoFit/>
          </a:bodyPr>
          <a:lstStyle/>
          <a:p>
            <a:r>
              <a:rPr lang="en-US" altLang="ko-KR" sz="1200" dirty="0"/>
              <a:t>• </a:t>
            </a:r>
            <a:r>
              <a:rPr lang="en-US" altLang="ko-KR" sz="1200" dirty="0" err="1"/>
              <a:t>Cram´er</a:t>
            </a:r>
            <a:r>
              <a:rPr lang="en-US" altLang="ko-KR" sz="1200" dirty="0"/>
              <a:t>-von-Mises </a:t>
            </a:r>
            <a:r>
              <a:rPr lang="ko-KR" altLang="en-US" sz="1200" dirty="0"/>
              <a:t>검정 </a:t>
            </a:r>
            <a:endParaRPr lang="en-US" altLang="ko-KR" sz="1200" dirty="0"/>
          </a:p>
          <a:p>
            <a:r>
              <a:rPr lang="en-US" altLang="ko-KR" sz="1200" dirty="0"/>
              <a:t>• Epps-Singleton </a:t>
            </a:r>
            <a:r>
              <a:rPr lang="ko-KR" altLang="en-US" sz="1200" dirty="0"/>
              <a:t>검정 </a:t>
            </a:r>
            <a:endParaRPr lang="en-US" altLang="ko-KR" sz="1200" dirty="0"/>
          </a:p>
          <a:p>
            <a:r>
              <a:rPr lang="en-US" altLang="ko-KR" sz="1200" dirty="0"/>
              <a:t>• Mann-Whitney U </a:t>
            </a:r>
            <a:r>
              <a:rPr lang="ko-KR" altLang="en-US" sz="1200" dirty="0"/>
              <a:t>검정</a:t>
            </a:r>
          </a:p>
        </p:txBody>
      </p:sp>
      <p:sp>
        <p:nvSpPr>
          <p:cNvPr id="11" name="바닥글 개체 틀 10">
            <a:extLst>
              <a:ext uri="{FF2B5EF4-FFF2-40B4-BE49-F238E27FC236}">
                <a16:creationId xmlns:a16="http://schemas.microsoft.com/office/drawing/2014/main" id="{562BBCE9-0BF4-4F35-B6A6-2A4DBD7963E0}"/>
              </a:ext>
            </a:extLst>
          </p:cNvPr>
          <p:cNvSpPr>
            <a:spLocks noGrp="1"/>
          </p:cNvSpPr>
          <p:nvPr>
            <p:ph type="ftr" sz="quarter" idx="11"/>
          </p:nvPr>
        </p:nvSpPr>
        <p:spPr/>
        <p:txBody>
          <a:bodyPr/>
          <a:lstStyle/>
          <a:p>
            <a:r>
              <a:rPr lang="en-US" altLang="ko-KR"/>
              <a:t>UBION PBL- FBA</a:t>
            </a:r>
            <a:endParaRPr lang="ko-KR" altLang="en-US"/>
          </a:p>
        </p:txBody>
      </p:sp>
      <p:sp>
        <p:nvSpPr>
          <p:cNvPr id="12" name="슬라이드 번호 개체 틀 11">
            <a:extLst>
              <a:ext uri="{FF2B5EF4-FFF2-40B4-BE49-F238E27FC236}">
                <a16:creationId xmlns:a16="http://schemas.microsoft.com/office/drawing/2014/main" id="{D7BB3BF5-CE3B-4455-957C-FED78A543633}"/>
              </a:ext>
            </a:extLst>
          </p:cNvPr>
          <p:cNvSpPr>
            <a:spLocks noGrp="1"/>
          </p:cNvSpPr>
          <p:nvPr>
            <p:ph type="sldNum" sz="quarter" idx="12"/>
          </p:nvPr>
        </p:nvSpPr>
        <p:spPr/>
        <p:txBody>
          <a:bodyPr/>
          <a:lstStyle/>
          <a:p>
            <a:fld id="{DE77BB65-F969-4654-BF30-45C70C1BE112}" type="slidenum">
              <a:rPr lang="ko-KR" altLang="en-US" smtClean="0"/>
              <a:pPr/>
              <a:t>96</a:t>
            </a:fld>
            <a:endParaRPr lang="ko-KR" altLang="en-US"/>
          </a:p>
        </p:txBody>
      </p:sp>
      <p:sp>
        <p:nvSpPr>
          <p:cNvPr id="13" name="TextBox 12">
            <a:extLst>
              <a:ext uri="{FF2B5EF4-FFF2-40B4-BE49-F238E27FC236}">
                <a16:creationId xmlns:a16="http://schemas.microsoft.com/office/drawing/2014/main" id="{CA486693-89CC-47D5-B1AE-F6EC1043A546}"/>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5" name="직사각형 14">
            <a:extLst>
              <a:ext uri="{FF2B5EF4-FFF2-40B4-BE49-F238E27FC236}">
                <a16:creationId xmlns:a16="http://schemas.microsoft.com/office/drawing/2014/main" id="{43D9E74E-C89F-40F3-B344-6A0D2F6AD980}"/>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16" name="직사각형 15">
            <a:extLst>
              <a:ext uri="{FF2B5EF4-FFF2-40B4-BE49-F238E27FC236}">
                <a16:creationId xmlns:a16="http://schemas.microsoft.com/office/drawing/2014/main" id="{E6A4535A-57DC-49F7-B7C2-4ECC217FBC57}"/>
              </a:ext>
            </a:extLst>
          </p:cNvPr>
          <p:cNvSpPr/>
          <p:nvPr/>
        </p:nvSpPr>
        <p:spPr>
          <a:xfrm>
            <a:off x="370869" y="990976"/>
            <a:ext cx="1329210" cy="307777"/>
          </a:xfrm>
          <a:prstGeom prst="rect">
            <a:avLst/>
          </a:prstGeom>
          <a:solidFill>
            <a:schemeClr val="accent1">
              <a:lumMod val="20000"/>
              <a:lumOff val="80000"/>
            </a:schemeClr>
          </a:solidFill>
          <a:ln>
            <a:solidFill>
              <a:schemeClr val="accent1">
                <a:lumMod val="50000"/>
              </a:schemeClr>
            </a:solidFill>
          </a:ln>
        </p:spPr>
        <p:txBody>
          <a:bodyPr wrap="none">
            <a:spAutoFit/>
          </a:bodyPr>
          <a:lstStyle/>
          <a:p>
            <a:r>
              <a:rPr lang="en-US" altLang="ko-KR" sz="1400" dirty="0">
                <a:solidFill>
                  <a:srgbClr val="111111"/>
                </a:solidFill>
                <a:latin typeface="Arial" panose="020B0604020202020204" pitchFamily="34" charset="0"/>
              </a:rPr>
              <a:t>Normality test </a:t>
            </a:r>
            <a:endParaRPr lang="ko-KR" altLang="en-US" sz="1400" dirty="0"/>
          </a:p>
        </p:txBody>
      </p:sp>
    </p:spTree>
    <p:extLst>
      <p:ext uri="{BB962C8B-B14F-4D97-AF65-F5344CB8AC3E}">
        <p14:creationId xmlns:p14="http://schemas.microsoft.com/office/powerpoint/2010/main" val="12859963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8196864-D3E7-4CC4-A33E-6746F0537037}"/>
              </a:ext>
            </a:extLst>
          </p:cNvPr>
          <p:cNvSpPr>
            <a:spLocks noGrp="1"/>
          </p:cNvSpPr>
          <p:nvPr>
            <p:ph type="sldNum" sz="quarter" idx="12"/>
          </p:nvPr>
        </p:nvSpPr>
        <p:spPr/>
        <p:txBody>
          <a:bodyPr/>
          <a:lstStyle/>
          <a:p>
            <a:fld id="{DE77BB65-F969-4654-BF30-45C70C1BE112}" type="slidenum">
              <a:rPr lang="ko-KR" altLang="en-US" smtClean="0"/>
              <a:pPr/>
              <a:t>97</a:t>
            </a:fld>
            <a:endParaRPr lang="ko-KR" altLang="en-US"/>
          </a:p>
        </p:txBody>
      </p:sp>
      <p:sp>
        <p:nvSpPr>
          <p:cNvPr id="13" name="제목 1">
            <a:extLst>
              <a:ext uri="{FF2B5EF4-FFF2-40B4-BE49-F238E27FC236}">
                <a16:creationId xmlns:a16="http://schemas.microsoft.com/office/drawing/2014/main" id="{B5D01D91-A0BC-4847-991D-FBD320A4B5A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0CE4B85E-4B37-4A7D-970B-3E2D6FB1B337}"/>
              </a:ext>
            </a:extLst>
          </p:cNvPr>
          <p:cNvSpPr>
            <a:spLocks noGrp="1"/>
          </p:cNvSpPr>
          <p:nvPr>
            <p:ph type="ftr" sz="quarter" idx="11"/>
          </p:nvPr>
        </p:nvSpPr>
        <p:spPr/>
        <p:txBody>
          <a:bodyPr/>
          <a:lstStyle/>
          <a:p>
            <a:r>
              <a:rPr lang="en-US" altLang="ko-KR"/>
              <a:t>UBION PBL- FBA</a:t>
            </a:r>
            <a:endParaRPr lang="ko-KR" altLang="en-US"/>
          </a:p>
        </p:txBody>
      </p:sp>
      <p:pic>
        <p:nvPicPr>
          <p:cNvPr id="7" name="그림 6">
            <a:extLst>
              <a:ext uri="{FF2B5EF4-FFF2-40B4-BE49-F238E27FC236}">
                <a16:creationId xmlns:a16="http://schemas.microsoft.com/office/drawing/2014/main" id="{3204B1C6-5E8F-4EED-891D-CE55F26CAC23}"/>
              </a:ext>
            </a:extLst>
          </p:cNvPr>
          <p:cNvPicPr>
            <a:picLocks noChangeAspect="1"/>
          </p:cNvPicPr>
          <p:nvPr/>
        </p:nvPicPr>
        <p:blipFill>
          <a:blip r:embed="rId2"/>
          <a:stretch>
            <a:fillRect/>
          </a:stretch>
        </p:blipFill>
        <p:spPr>
          <a:xfrm>
            <a:off x="527877" y="2190315"/>
            <a:ext cx="1461515" cy="1008112"/>
          </a:xfrm>
          <a:prstGeom prst="rect">
            <a:avLst/>
          </a:prstGeom>
        </p:spPr>
      </p:pic>
      <p:pic>
        <p:nvPicPr>
          <p:cNvPr id="8" name="그림 7">
            <a:extLst>
              <a:ext uri="{FF2B5EF4-FFF2-40B4-BE49-F238E27FC236}">
                <a16:creationId xmlns:a16="http://schemas.microsoft.com/office/drawing/2014/main" id="{7953088E-D20F-4689-9BC2-01E17C5C95CE}"/>
              </a:ext>
            </a:extLst>
          </p:cNvPr>
          <p:cNvPicPr>
            <a:picLocks noChangeAspect="1"/>
          </p:cNvPicPr>
          <p:nvPr/>
        </p:nvPicPr>
        <p:blipFill>
          <a:blip r:embed="rId3"/>
          <a:stretch>
            <a:fillRect/>
          </a:stretch>
        </p:blipFill>
        <p:spPr>
          <a:xfrm>
            <a:off x="2477165" y="2167289"/>
            <a:ext cx="1844683" cy="1099217"/>
          </a:xfrm>
          <a:prstGeom prst="rect">
            <a:avLst/>
          </a:prstGeom>
        </p:spPr>
      </p:pic>
      <p:pic>
        <p:nvPicPr>
          <p:cNvPr id="2" name="그림 1">
            <a:extLst>
              <a:ext uri="{FF2B5EF4-FFF2-40B4-BE49-F238E27FC236}">
                <a16:creationId xmlns:a16="http://schemas.microsoft.com/office/drawing/2014/main" id="{34632395-FFB9-4A8A-A155-3A23A43CCDB9}"/>
              </a:ext>
            </a:extLst>
          </p:cNvPr>
          <p:cNvPicPr>
            <a:picLocks noChangeAspect="1"/>
          </p:cNvPicPr>
          <p:nvPr/>
        </p:nvPicPr>
        <p:blipFill>
          <a:blip r:embed="rId4"/>
          <a:stretch>
            <a:fillRect/>
          </a:stretch>
        </p:blipFill>
        <p:spPr>
          <a:xfrm>
            <a:off x="414573" y="3304948"/>
            <a:ext cx="1688121" cy="1008113"/>
          </a:xfrm>
          <a:prstGeom prst="rect">
            <a:avLst/>
          </a:prstGeom>
        </p:spPr>
      </p:pic>
      <p:pic>
        <p:nvPicPr>
          <p:cNvPr id="6" name="그림 5">
            <a:extLst>
              <a:ext uri="{FF2B5EF4-FFF2-40B4-BE49-F238E27FC236}">
                <a16:creationId xmlns:a16="http://schemas.microsoft.com/office/drawing/2014/main" id="{35BA8593-E085-468F-BB50-F229AA89AF10}"/>
              </a:ext>
            </a:extLst>
          </p:cNvPr>
          <p:cNvPicPr>
            <a:picLocks noChangeAspect="1"/>
          </p:cNvPicPr>
          <p:nvPr/>
        </p:nvPicPr>
        <p:blipFill>
          <a:blip r:embed="rId5"/>
          <a:stretch>
            <a:fillRect/>
          </a:stretch>
        </p:blipFill>
        <p:spPr>
          <a:xfrm>
            <a:off x="2524929" y="3355146"/>
            <a:ext cx="1749154" cy="1008112"/>
          </a:xfrm>
          <a:prstGeom prst="rect">
            <a:avLst/>
          </a:prstGeom>
        </p:spPr>
      </p:pic>
      <p:sp>
        <p:nvSpPr>
          <p:cNvPr id="12" name="직사각형 11">
            <a:extLst>
              <a:ext uri="{FF2B5EF4-FFF2-40B4-BE49-F238E27FC236}">
                <a16:creationId xmlns:a16="http://schemas.microsoft.com/office/drawing/2014/main" id="{FE5DEACA-51BD-4E59-AEDC-060EEC9EB7D8}"/>
              </a:ext>
            </a:extLst>
          </p:cNvPr>
          <p:cNvSpPr/>
          <p:nvPr/>
        </p:nvSpPr>
        <p:spPr>
          <a:xfrm>
            <a:off x="4572000" y="2420527"/>
            <a:ext cx="3494853" cy="276999"/>
          </a:xfrm>
          <a:prstGeom prst="rect">
            <a:avLst/>
          </a:prstGeom>
        </p:spPr>
        <p:txBody>
          <a:bodyPr wrap="square">
            <a:spAutoFit/>
          </a:bodyPr>
          <a:lstStyle/>
          <a:p>
            <a:r>
              <a:rPr lang="ko-KR" altLang="en-US" sz="1200" b="1" i="1" dirty="0" err="1"/>
              <a:t>최소제곱추정량</a:t>
            </a:r>
            <a:r>
              <a:rPr lang="ko-KR" altLang="en-US" sz="1200" b="1" i="1" dirty="0"/>
              <a:t> 문제점</a:t>
            </a:r>
          </a:p>
        </p:txBody>
      </p:sp>
      <p:sp>
        <p:nvSpPr>
          <p:cNvPr id="15" name="직사각형 14">
            <a:extLst>
              <a:ext uri="{FF2B5EF4-FFF2-40B4-BE49-F238E27FC236}">
                <a16:creationId xmlns:a16="http://schemas.microsoft.com/office/drawing/2014/main" id="{1753D544-01D3-4C31-97DF-0ED4949CBF2C}"/>
              </a:ext>
            </a:extLst>
          </p:cNvPr>
          <p:cNvSpPr/>
          <p:nvPr/>
        </p:nvSpPr>
        <p:spPr>
          <a:xfrm>
            <a:off x="4523834" y="2972262"/>
            <a:ext cx="4162966" cy="1584986"/>
          </a:xfrm>
          <a:prstGeom prst="rect">
            <a:avLst/>
          </a:prstGeom>
          <a:ln>
            <a:solidFill>
              <a:schemeClr val="accent1"/>
            </a:solidFill>
          </a:ln>
        </p:spPr>
        <p:txBody>
          <a:bodyPr wrap="square">
            <a:spAutoFit/>
          </a:bodyPr>
          <a:lstStyle/>
          <a:p>
            <a:pPr>
              <a:lnSpc>
                <a:spcPct val="150000"/>
              </a:lnSpc>
            </a:pPr>
            <a:r>
              <a:rPr lang="ko-KR" altLang="en-US" sz="1100" dirty="0" err="1"/>
              <a:t>최소제곱추정은</a:t>
            </a:r>
            <a:r>
              <a:rPr lang="ko-KR" altLang="en-US" sz="1100" dirty="0"/>
              <a:t> </a:t>
            </a:r>
            <a:r>
              <a:rPr lang="en-US" altLang="ko-KR" sz="1100" dirty="0"/>
              <a:t>BLUE</a:t>
            </a:r>
          </a:p>
          <a:p>
            <a:pPr>
              <a:lnSpc>
                <a:spcPct val="150000"/>
              </a:lnSpc>
            </a:pPr>
            <a:r>
              <a:rPr lang="en-US" altLang="ko-KR" sz="1100" dirty="0"/>
              <a:t>• </a:t>
            </a:r>
            <a:r>
              <a:rPr lang="ko-KR" altLang="en-US" sz="1100" dirty="0" err="1"/>
              <a:t>최소제곱</a:t>
            </a:r>
            <a:r>
              <a:rPr lang="ko-KR" altLang="en-US" sz="1100" dirty="0"/>
              <a:t> 추정은 유효 추정이 아님</a:t>
            </a:r>
            <a:r>
              <a:rPr lang="en-US" altLang="ko-KR" sz="1100" dirty="0"/>
              <a:t>, </a:t>
            </a:r>
            <a:r>
              <a:rPr lang="ko-KR" altLang="en-US" sz="1100" dirty="0"/>
              <a:t>즉 </a:t>
            </a:r>
            <a:r>
              <a:rPr lang="en-US" altLang="ko-KR" sz="1100" dirty="0"/>
              <a:t>BLUE</a:t>
            </a:r>
            <a:r>
              <a:rPr lang="ko-KR" altLang="en-US" sz="1100" dirty="0"/>
              <a:t>가 아님</a:t>
            </a:r>
            <a:endParaRPr lang="en-US" altLang="ko-KR" sz="1100" dirty="0"/>
          </a:p>
          <a:p>
            <a:pPr>
              <a:lnSpc>
                <a:spcPct val="150000"/>
              </a:lnSpc>
            </a:pPr>
            <a:r>
              <a:rPr lang="ko-KR" altLang="en-US" sz="1100" dirty="0"/>
              <a:t> </a:t>
            </a:r>
            <a:r>
              <a:rPr lang="en-US" altLang="ko-KR" sz="1100" dirty="0"/>
              <a:t>• </a:t>
            </a:r>
            <a:r>
              <a:rPr lang="ko-KR" altLang="en-US" sz="1100" dirty="0"/>
              <a:t>통상적인 공식은 </a:t>
            </a:r>
            <a:r>
              <a:rPr lang="ko-KR" altLang="en-US" sz="1100" dirty="0" err="1"/>
              <a:t>최소제곱</a:t>
            </a:r>
            <a:r>
              <a:rPr lang="ko-KR" altLang="en-US" sz="1100" dirty="0"/>
              <a:t> </a:t>
            </a:r>
            <a:r>
              <a:rPr lang="ko-KR" altLang="en-US" sz="1100" dirty="0" err="1"/>
              <a:t>추정량에</a:t>
            </a:r>
            <a:r>
              <a:rPr lang="ko-KR" altLang="en-US" sz="1100" dirty="0"/>
              <a:t> 대한 잘못된 표준 오차를 제공함</a:t>
            </a:r>
            <a:endParaRPr lang="en-US" altLang="ko-KR" sz="1100" dirty="0"/>
          </a:p>
          <a:p>
            <a:pPr>
              <a:lnSpc>
                <a:spcPct val="150000"/>
              </a:lnSpc>
            </a:pPr>
            <a:r>
              <a:rPr lang="ko-KR" altLang="en-US" sz="1100" dirty="0"/>
              <a:t> </a:t>
            </a:r>
            <a:r>
              <a:rPr lang="en-US" altLang="ko-KR" sz="1100" dirty="0"/>
              <a:t>• </a:t>
            </a:r>
            <a:r>
              <a:rPr lang="ko-KR" altLang="en-US" sz="1100" dirty="0"/>
              <a:t>이러한 잘못된 표준오차에 근거한 신뢰구간이나 가설검정은 모두 잘못된 것</a:t>
            </a:r>
          </a:p>
        </p:txBody>
      </p:sp>
      <p:sp>
        <p:nvSpPr>
          <p:cNvPr id="16" name="직사각형 15">
            <a:extLst>
              <a:ext uri="{FF2B5EF4-FFF2-40B4-BE49-F238E27FC236}">
                <a16:creationId xmlns:a16="http://schemas.microsoft.com/office/drawing/2014/main" id="{D3D099BE-D60C-4B06-A68C-851E67EA60E2}"/>
              </a:ext>
            </a:extLst>
          </p:cNvPr>
          <p:cNvSpPr/>
          <p:nvPr/>
        </p:nvSpPr>
        <p:spPr>
          <a:xfrm>
            <a:off x="454671" y="1503602"/>
            <a:ext cx="8138326" cy="569323"/>
          </a:xfrm>
          <a:prstGeom prst="rect">
            <a:avLst/>
          </a:prstGeom>
          <a:ln>
            <a:solidFill>
              <a:schemeClr val="accent1"/>
            </a:solidFill>
          </a:ln>
        </p:spPr>
        <p:txBody>
          <a:bodyPr wrap="square">
            <a:spAutoFit/>
          </a:bodyPr>
          <a:lstStyle/>
          <a:p>
            <a:pPr>
              <a:lnSpc>
                <a:spcPct val="150000"/>
              </a:lnSpc>
            </a:pPr>
            <a:r>
              <a:rPr lang="ko-KR" altLang="en-US" sz="1100" dirty="0"/>
              <a:t>일반화된 </a:t>
            </a:r>
            <a:r>
              <a:rPr lang="ko-KR" altLang="en-US" sz="1100" dirty="0" err="1"/>
              <a:t>최소제곱</a:t>
            </a:r>
            <a:r>
              <a:rPr lang="ko-KR" altLang="en-US" sz="1100" dirty="0"/>
              <a:t> 추정</a:t>
            </a:r>
            <a:r>
              <a:rPr lang="en-US" altLang="ko-KR" sz="1100" dirty="0"/>
              <a:t>(Generalized Least Square)</a:t>
            </a:r>
          </a:p>
          <a:p>
            <a:pPr>
              <a:lnSpc>
                <a:spcPct val="150000"/>
              </a:lnSpc>
            </a:pPr>
            <a:r>
              <a:rPr lang="en-US" altLang="ko-KR" sz="1100" dirty="0"/>
              <a:t> </a:t>
            </a:r>
            <a:r>
              <a:rPr lang="ko-KR" altLang="en-US" sz="1100" dirty="0"/>
              <a:t>변수들을 표준적 가정에 부합되게 변환하고</a:t>
            </a:r>
            <a:r>
              <a:rPr lang="en-US" altLang="ko-KR" sz="1100" dirty="0"/>
              <a:t>, </a:t>
            </a:r>
            <a:r>
              <a:rPr lang="ko-KR" altLang="en-US" sz="1100" dirty="0"/>
              <a:t>변환된 변수들에 대해 </a:t>
            </a:r>
            <a:r>
              <a:rPr lang="ko-KR" altLang="en-US" sz="1100" dirty="0" err="1"/>
              <a:t>최소제곱</a:t>
            </a:r>
            <a:r>
              <a:rPr lang="ko-KR" altLang="en-US" sz="1100" dirty="0"/>
              <a:t> 추정을 적용하여 </a:t>
            </a:r>
            <a:r>
              <a:rPr lang="ko-KR" altLang="en-US" sz="1100" dirty="0" err="1"/>
              <a:t>모수들에</a:t>
            </a:r>
            <a:r>
              <a:rPr lang="ko-KR" altLang="en-US" sz="1100" dirty="0"/>
              <a:t> 대한 유효한 추정을 얻음</a:t>
            </a:r>
          </a:p>
        </p:txBody>
      </p:sp>
      <p:sp>
        <p:nvSpPr>
          <p:cNvPr id="18" name="TextBox 17">
            <a:extLst>
              <a:ext uri="{FF2B5EF4-FFF2-40B4-BE49-F238E27FC236}">
                <a16:creationId xmlns:a16="http://schemas.microsoft.com/office/drawing/2014/main" id="{FF50A3AC-4914-4C59-AB47-087699380EC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9" name="직사각형 18">
            <a:extLst>
              <a:ext uri="{FF2B5EF4-FFF2-40B4-BE49-F238E27FC236}">
                <a16:creationId xmlns:a16="http://schemas.microsoft.com/office/drawing/2014/main" id="{7F445864-5857-4761-92FA-162FAA94AE5D}"/>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5" name="TextBox 4">
            <a:extLst>
              <a:ext uri="{FF2B5EF4-FFF2-40B4-BE49-F238E27FC236}">
                <a16:creationId xmlns:a16="http://schemas.microsoft.com/office/drawing/2014/main" id="{741917EE-ADBC-4584-ADCF-1C65AE9B0A7A}"/>
              </a:ext>
            </a:extLst>
          </p:cNvPr>
          <p:cNvSpPr txBox="1"/>
          <p:nvPr/>
        </p:nvSpPr>
        <p:spPr>
          <a:xfrm>
            <a:off x="347211" y="1004041"/>
            <a:ext cx="2509145" cy="307777"/>
          </a:xfrm>
          <a:prstGeom prst="rect">
            <a:avLst/>
          </a:prstGeom>
          <a:solidFill>
            <a:schemeClr val="accent1">
              <a:lumMod val="20000"/>
              <a:lumOff val="80000"/>
            </a:schemeClr>
          </a:solidFill>
          <a:ln>
            <a:solidFill>
              <a:schemeClr val="accent1"/>
            </a:solidFill>
          </a:ln>
        </p:spPr>
        <p:txBody>
          <a:bodyPr wrap="square" rtlCol="0">
            <a:spAutoFit/>
          </a:bodyPr>
          <a:lstStyle/>
          <a:p>
            <a:r>
              <a:rPr lang="ko-KR" altLang="en-US" sz="1400" dirty="0"/>
              <a:t>분산의 동질성</a:t>
            </a:r>
            <a:r>
              <a:rPr lang="en-US" altLang="ko-KR" sz="1400" dirty="0"/>
              <a:t>(</a:t>
            </a:r>
            <a:r>
              <a:rPr lang="ko-KR" altLang="en-US" sz="1400" dirty="0"/>
              <a:t>등분산성</a:t>
            </a:r>
            <a:r>
              <a:rPr lang="en-US" altLang="ko-KR" sz="1400" dirty="0"/>
              <a:t>)</a:t>
            </a:r>
            <a:endParaRPr lang="ko-KR" altLang="en-US" sz="1400" dirty="0"/>
          </a:p>
        </p:txBody>
      </p:sp>
      <p:sp>
        <p:nvSpPr>
          <p:cNvPr id="10" name="TextBox 9">
            <a:extLst>
              <a:ext uri="{FF2B5EF4-FFF2-40B4-BE49-F238E27FC236}">
                <a16:creationId xmlns:a16="http://schemas.microsoft.com/office/drawing/2014/main" id="{FFAAC6B8-E2E4-4183-9BD2-29A2CA237557}"/>
              </a:ext>
            </a:extLst>
          </p:cNvPr>
          <p:cNvSpPr txBox="1"/>
          <p:nvPr/>
        </p:nvSpPr>
        <p:spPr>
          <a:xfrm>
            <a:off x="3090661" y="1067025"/>
            <a:ext cx="4976192" cy="276999"/>
          </a:xfrm>
          <a:prstGeom prst="rect">
            <a:avLst/>
          </a:prstGeom>
          <a:noFill/>
        </p:spPr>
        <p:txBody>
          <a:bodyPr wrap="square" rtlCol="0">
            <a:spAutoFit/>
          </a:bodyPr>
          <a:lstStyle/>
          <a:p>
            <a:r>
              <a:rPr lang="ko-KR" altLang="en-US" sz="1200" b="1" i="1" dirty="0"/>
              <a:t>분산이 집단별로 동일하다는 가정 </a:t>
            </a:r>
            <a:r>
              <a:rPr lang="en-US" altLang="ko-KR" sz="1200" b="1" i="1" dirty="0"/>
              <a:t>(</a:t>
            </a:r>
            <a:r>
              <a:rPr lang="en-US" altLang="ko-KR" sz="1200" b="1" i="1" dirty="0">
                <a:solidFill>
                  <a:srgbClr val="FF0000"/>
                </a:solidFill>
              </a:rPr>
              <a:t>Homogeneity</a:t>
            </a:r>
            <a:r>
              <a:rPr lang="en-US" altLang="ko-KR" sz="1200" b="1" i="1" dirty="0"/>
              <a:t> of variance)</a:t>
            </a:r>
            <a:endParaRPr lang="ko-KR" altLang="en-US" sz="1200" b="1" i="1" dirty="0"/>
          </a:p>
        </p:txBody>
      </p:sp>
      <p:sp>
        <p:nvSpPr>
          <p:cNvPr id="17" name="TextBox 16">
            <a:extLst>
              <a:ext uri="{FF2B5EF4-FFF2-40B4-BE49-F238E27FC236}">
                <a16:creationId xmlns:a16="http://schemas.microsoft.com/office/drawing/2014/main" id="{08818285-BCBB-4CA4-A1F0-A6A4B1DAADEC}"/>
              </a:ext>
            </a:extLst>
          </p:cNvPr>
          <p:cNvSpPr txBox="1"/>
          <p:nvPr/>
        </p:nvSpPr>
        <p:spPr>
          <a:xfrm>
            <a:off x="529208" y="4869383"/>
            <a:ext cx="8003232" cy="1046440"/>
          </a:xfrm>
          <a:prstGeom prst="rect">
            <a:avLst/>
          </a:prstGeom>
          <a:noFill/>
          <a:ln>
            <a:solidFill>
              <a:schemeClr val="accent1"/>
            </a:solidFill>
          </a:ln>
        </p:spPr>
        <p:txBody>
          <a:bodyPr wrap="square" rtlCol="0">
            <a:spAutoFit/>
          </a:bodyPr>
          <a:lstStyle/>
          <a:p>
            <a:r>
              <a:rPr lang="en-US" altLang="ko-KR" sz="1200" dirty="0"/>
              <a:t>t-test  , ANOVA</a:t>
            </a:r>
          </a:p>
          <a:p>
            <a:pPr marL="285750" indent="-285750">
              <a:buFont typeface="Wingdings" panose="05000000000000000000" pitchFamily="2" charset="2"/>
              <a:buChar char="à"/>
            </a:pPr>
            <a:r>
              <a:rPr lang="ko-KR" altLang="en-US" sz="1200" dirty="0" err="1">
                <a:sym typeface="Wingdings" panose="05000000000000000000" pitchFamily="2" charset="2"/>
              </a:rPr>
              <a:t>등분산</a:t>
            </a:r>
            <a:r>
              <a:rPr lang="ko-KR" altLang="en-US" sz="1200" dirty="0">
                <a:sym typeface="Wingdings" panose="05000000000000000000" pitchFamily="2" charset="2"/>
              </a:rPr>
              <a:t> 가정이 성립하지 않은 경우 비교의 기준이 되는 </a:t>
            </a:r>
            <a:r>
              <a:rPr lang="ko-KR" altLang="en-US" sz="1200" dirty="0" err="1">
                <a:sym typeface="Wingdings" panose="05000000000000000000" pitchFamily="2" charset="2"/>
              </a:rPr>
              <a:t>표분편차를</a:t>
            </a:r>
            <a:r>
              <a:rPr lang="ko-KR" altLang="en-US" sz="1200" dirty="0">
                <a:sym typeface="Wingdings" panose="05000000000000000000" pitchFamily="2" charset="2"/>
              </a:rPr>
              <a:t>  다시 고려해야 하는 문제점 발생</a:t>
            </a:r>
            <a:endParaRPr lang="en-US" altLang="ko-KR" sz="1200" dirty="0">
              <a:sym typeface="Wingdings" panose="05000000000000000000" pitchFamily="2" charset="2"/>
            </a:endParaRPr>
          </a:p>
          <a:p>
            <a:pPr marL="285750" indent="-285750">
              <a:buFont typeface="Wingdings" panose="05000000000000000000" pitchFamily="2" charset="2"/>
              <a:buChar char="à"/>
            </a:pPr>
            <a:endParaRPr lang="en-US" altLang="ko-KR" sz="1200" dirty="0">
              <a:sym typeface="Wingdings" panose="05000000000000000000" pitchFamily="2" charset="2"/>
            </a:endParaRPr>
          </a:p>
          <a:p>
            <a:r>
              <a:rPr lang="en-US" altLang="ko-KR" sz="1400" b="1" dirty="0" err="1">
                <a:solidFill>
                  <a:srgbClr val="FF0000"/>
                </a:solidFill>
                <a:sym typeface="Wingdings" panose="05000000000000000000" pitchFamily="2" charset="2"/>
              </a:rPr>
              <a:t>Levene’s</a:t>
            </a:r>
            <a:r>
              <a:rPr lang="en-US" altLang="ko-KR" sz="1400" b="1" dirty="0">
                <a:solidFill>
                  <a:srgbClr val="FF0000"/>
                </a:solidFill>
                <a:sym typeface="Wingdings" panose="05000000000000000000" pitchFamily="2" charset="2"/>
              </a:rPr>
              <a:t> test</a:t>
            </a:r>
          </a:p>
          <a:p>
            <a:r>
              <a:rPr lang="en-US" altLang="ko-KR" sz="1200" dirty="0">
                <a:sym typeface="Wingdings" panose="05000000000000000000" pitchFamily="2" charset="2"/>
              </a:rPr>
              <a:t> p-value 0.05</a:t>
            </a:r>
            <a:r>
              <a:rPr lang="ko-KR" altLang="en-US" sz="1200" dirty="0">
                <a:sym typeface="Wingdings" panose="05000000000000000000" pitchFamily="2" charset="2"/>
              </a:rPr>
              <a:t>보다 작은 경우 </a:t>
            </a:r>
            <a:r>
              <a:rPr lang="en-US" altLang="ko-KR" sz="1200" dirty="0">
                <a:sym typeface="Wingdings" panose="05000000000000000000" pitchFamily="2" charset="2"/>
              </a:rPr>
              <a:t>(</a:t>
            </a:r>
            <a:r>
              <a:rPr lang="ko-KR" altLang="en-US" sz="1200" dirty="0" err="1">
                <a:sym typeface="Wingdings" panose="05000000000000000000" pitchFamily="2" charset="2"/>
              </a:rPr>
              <a:t>귀무가설</a:t>
            </a:r>
            <a:r>
              <a:rPr lang="ko-KR" altLang="en-US" sz="1200" dirty="0">
                <a:sym typeface="Wingdings" panose="05000000000000000000" pitchFamily="2" charset="2"/>
              </a:rPr>
              <a:t> </a:t>
            </a:r>
            <a:r>
              <a:rPr lang="en-US" altLang="ko-KR" sz="1200" dirty="0">
                <a:sym typeface="Wingdings" panose="05000000000000000000" pitchFamily="2" charset="2"/>
              </a:rPr>
              <a:t>: </a:t>
            </a:r>
            <a:r>
              <a:rPr lang="ko-KR" altLang="en-US" sz="1200" dirty="0">
                <a:sym typeface="Wingdings" panose="05000000000000000000" pitchFamily="2" charset="2"/>
              </a:rPr>
              <a:t>등분산이다</a:t>
            </a:r>
            <a:r>
              <a:rPr lang="en-US" altLang="ko-KR" sz="1200" dirty="0">
                <a:sym typeface="Wingdings" panose="05000000000000000000" pitchFamily="2" charset="2"/>
              </a:rPr>
              <a:t>) </a:t>
            </a:r>
            <a:r>
              <a:rPr lang="ko-KR" altLang="en-US" sz="1200" dirty="0">
                <a:sym typeface="Wingdings" panose="05000000000000000000" pitchFamily="2" charset="2"/>
              </a:rPr>
              <a:t>가정이 무너진다</a:t>
            </a:r>
            <a:r>
              <a:rPr lang="en-US" altLang="ko-KR" sz="1200" dirty="0">
                <a:sym typeface="Wingdings" panose="05000000000000000000" pitchFamily="2" charset="2"/>
              </a:rPr>
              <a:t>.</a:t>
            </a:r>
            <a:endParaRPr lang="ko-KR" altLang="en-US" sz="1200" dirty="0"/>
          </a:p>
        </p:txBody>
      </p:sp>
    </p:spTree>
    <p:extLst>
      <p:ext uri="{BB962C8B-B14F-4D97-AF65-F5344CB8AC3E}">
        <p14:creationId xmlns:p14="http://schemas.microsoft.com/office/powerpoint/2010/main" val="42331777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8196864-D3E7-4CC4-A33E-6746F0537037}"/>
              </a:ext>
            </a:extLst>
          </p:cNvPr>
          <p:cNvSpPr>
            <a:spLocks noGrp="1"/>
          </p:cNvSpPr>
          <p:nvPr>
            <p:ph type="sldNum" sz="quarter" idx="12"/>
          </p:nvPr>
        </p:nvSpPr>
        <p:spPr/>
        <p:txBody>
          <a:bodyPr/>
          <a:lstStyle/>
          <a:p>
            <a:fld id="{DE77BB65-F969-4654-BF30-45C70C1BE112}" type="slidenum">
              <a:rPr lang="ko-KR" altLang="en-US" smtClean="0"/>
              <a:pPr/>
              <a:t>98</a:t>
            </a:fld>
            <a:endParaRPr lang="ko-KR" altLang="en-US"/>
          </a:p>
        </p:txBody>
      </p:sp>
      <p:sp>
        <p:nvSpPr>
          <p:cNvPr id="13" name="제목 1">
            <a:extLst>
              <a:ext uri="{FF2B5EF4-FFF2-40B4-BE49-F238E27FC236}">
                <a16:creationId xmlns:a16="http://schemas.microsoft.com/office/drawing/2014/main" id="{B5D01D91-A0BC-4847-991D-FBD320A4B5A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0CE4B85E-4B37-4A7D-970B-3E2D6FB1B337}"/>
              </a:ext>
            </a:extLst>
          </p:cNvPr>
          <p:cNvSpPr>
            <a:spLocks noGrp="1"/>
          </p:cNvSpPr>
          <p:nvPr>
            <p:ph type="ftr" sz="quarter" idx="11"/>
          </p:nvPr>
        </p:nvSpPr>
        <p:spPr/>
        <p:txBody>
          <a:bodyPr/>
          <a:lstStyle/>
          <a:p>
            <a:r>
              <a:rPr lang="en-US" altLang="ko-KR"/>
              <a:t>UBION PBL- FBA</a:t>
            </a:r>
            <a:endParaRPr lang="ko-KR" altLang="en-US"/>
          </a:p>
        </p:txBody>
      </p:sp>
      <p:sp>
        <p:nvSpPr>
          <p:cNvPr id="17" name="직사각형 16">
            <a:extLst>
              <a:ext uri="{FF2B5EF4-FFF2-40B4-BE49-F238E27FC236}">
                <a16:creationId xmlns:a16="http://schemas.microsoft.com/office/drawing/2014/main" id="{69904CC2-257E-4CF2-92AA-A8C15E09ED90}"/>
              </a:ext>
            </a:extLst>
          </p:cNvPr>
          <p:cNvSpPr/>
          <p:nvPr/>
        </p:nvSpPr>
        <p:spPr>
          <a:xfrm>
            <a:off x="1977587" y="1829581"/>
            <a:ext cx="6264696" cy="1166601"/>
          </a:xfrm>
          <a:prstGeom prst="rect">
            <a:avLst/>
          </a:prstGeom>
          <a:ln>
            <a:solidFill>
              <a:schemeClr val="accent1"/>
            </a:solidFill>
          </a:ln>
        </p:spPr>
        <p:txBody>
          <a:bodyPr wrap="square">
            <a:spAutoFit/>
          </a:bodyPr>
          <a:lstStyle/>
          <a:p>
            <a:pPr marL="171450" indent="-171450">
              <a:lnSpc>
                <a:spcPct val="150000"/>
              </a:lnSpc>
              <a:buFont typeface="Arial" panose="020B0604020202020204" pitchFamily="34" charset="0"/>
              <a:buChar char="•"/>
            </a:pPr>
            <a:r>
              <a:rPr lang="ko-KR" altLang="en-US" sz="1200" dirty="0"/>
              <a:t>임의 다른 표본</a:t>
            </a:r>
            <a:r>
              <a:rPr lang="en-US" altLang="ko-KR" sz="1200" dirty="0"/>
              <a:t>(k)</a:t>
            </a:r>
            <a:r>
              <a:rPr lang="ko-KR" altLang="en-US" sz="1200" dirty="0"/>
              <a:t>에 대하여 분산의 동일</a:t>
            </a:r>
            <a:r>
              <a:rPr lang="en-US" altLang="ko-KR" sz="1200" dirty="0"/>
              <a:t>(</a:t>
            </a:r>
            <a:r>
              <a:rPr lang="ko-KR" altLang="en-US" sz="1200" dirty="0"/>
              <a:t>등분산성</a:t>
            </a:r>
            <a:r>
              <a:rPr lang="en-US" altLang="ko-KR" sz="1200" dirty="0"/>
              <a:t>) </a:t>
            </a:r>
            <a:r>
              <a:rPr lang="ko-KR" altLang="en-US" sz="1200" dirty="0"/>
              <a:t>여부를 검정 방법</a:t>
            </a:r>
            <a:endParaRPr lang="en-US" altLang="ko-KR" sz="1200" dirty="0"/>
          </a:p>
          <a:p>
            <a:pPr marL="171450" indent="-171450">
              <a:lnSpc>
                <a:spcPct val="150000"/>
              </a:lnSpc>
              <a:buFont typeface="Wingdings" panose="05000000000000000000" pitchFamily="2" charset="2"/>
              <a:buChar char="à"/>
            </a:pPr>
            <a:r>
              <a:rPr lang="ko-KR" altLang="en-US" sz="1200" dirty="0">
                <a:sym typeface="Wingdings" panose="05000000000000000000" pitchFamily="2" charset="2"/>
              </a:rPr>
              <a:t>상관분석</a:t>
            </a:r>
            <a:r>
              <a:rPr lang="en-US" altLang="ko-KR" sz="1200" dirty="0">
                <a:sym typeface="Wingdings" panose="05000000000000000000" pitchFamily="2" charset="2"/>
              </a:rPr>
              <a:t>, </a:t>
            </a:r>
            <a:r>
              <a:rPr lang="ko-KR" altLang="en-US" sz="1200" dirty="0">
                <a:sym typeface="Wingdings" panose="05000000000000000000" pitchFamily="2" charset="2"/>
              </a:rPr>
              <a:t>회귀분석</a:t>
            </a:r>
            <a:r>
              <a:rPr lang="en-US" altLang="ko-KR" sz="1200" dirty="0">
                <a:sym typeface="Wingdings" panose="05000000000000000000" pitchFamily="2" charset="2"/>
              </a:rPr>
              <a:t>, </a:t>
            </a:r>
            <a:r>
              <a:rPr lang="ko-KR" altLang="en-US" sz="1200" dirty="0">
                <a:sym typeface="Wingdings" panose="05000000000000000000" pitchFamily="2" charset="2"/>
              </a:rPr>
              <a:t>분산분석</a:t>
            </a:r>
            <a:r>
              <a:rPr lang="en-US" altLang="ko-KR" sz="1200" dirty="0">
                <a:sym typeface="Wingdings" panose="05000000000000000000" pitchFamily="2" charset="2"/>
              </a:rPr>
              <a:t>(ANOVA) </a:t>
            </a:r>
            <a:r>
              <a:rPr lang="ko-KR" altLang="en-US" sz="1200" dirty="0">
                <a:sym typeface="Wingdings" panose="05000000000000000000" pitchFamily="2" charset="2"/>
              </a:rPr>
              <a:t>가정</a:t>
            </a:r>
            <a:endParaRPr lang="en-US" altLang="ko-KR" sz="1200" dirty="0">
              <a:sym typeface="Wingdings" panose="05000000000000000000" pitchFamily="2" charset="2"/>
            </a:endParaRPr>
          </a:p>
          <a:p>
            <a:pPr marL="171450" indent="-171450">
              <a:lnSpc>
                <a:spcPct val="150000"/>
              </a:lnSpc>
              <a:buFont typeface="Arial" panose="020B0604020202020204" pitchFamily="34" charset="0"/>
              <a:buChar char="•"/>
            </a:pPr>
            <a:r>
              <a:rPr lang="ko-KR" altLang="en-US" sz="1200" dirty="0">
                <a:solidFill>
                  <a:srgbClr val="FF0000"/>
                </a:solidFill>
              </a:rPr>
              <a:t>정규성을 충족하지 않는 </a:t>
            </a:r>
            <a:r>
              <a:rPr lang="ko-KR" altLang="en-US" sz="1200" dirty="0" err="1">
                <a:solidFill>
                  <a:srgbClr val="FF0000"/>
                </a:solidFill>
              </a:rPr>
              <a:t>비모수</a:t>
            </a:r>
            <a:r>
              <a:rPr lang="ko-KR" altLang="en-US" sz="1200" dirty="0">
                <a:solidFill>
                  <a:srgbClr val="FF0000"/>
                </a:solidFill>
              </a:rPr>
              <a:t> 데이터에 대해 유용하게 사용</a:t>
            </a:r>
            <a:endParaRPr lang="en-US" altLang="ko-KR" sz="1200" dirty="0">
              <a:solidFill>
                <a:srgbClr val="FF0000"/>
              </a:solidFill>
            </a:endParaRPr>
          </a:p>
          <a:p>
            <a:pPr marL="171450" indent="-171450">
              <a:lnSpc>
                <a:spcPct val="150000"/>
              </a:lnSpc>
              <a:buFont typeface="Arial" panose="020B0604020202020204" pitchFamily="34" charset="0"/>
              <a:buChar char="•"/>
            </a:pPr>
            <a:r>
              <a:rPr lang="en-US" altLang="ko-KR" sz="1200" dirty="0"/>
              <a:t>2</a:t>
            </a:r>
            <a:r>
              <a:rPr lang="ko-KR" altLang="en-US" sz="1200" dirty="0"/>
              <a:t>개 이상의 집단에서 활용 가능</a:t>
            </a:r>
            <a:r>
              <a:rPr lang="en-US" altLang="ko-KR" sz="1200" dirty="0"/>
              <a:t>.</a:t>
            </a:r>
          </a:p>
        </p:txBody>
      </p:sp>
      <p:sp>
        <p:nvSpPr>
          <p:cNvPr id="18" name="TextBox 17">
            <a:extLst>
              <a:ext uri="{FF2B5EF4-FFF2-40B4-BE49-F238E27FC236}">
                <a16:creationId xmlns:a16="http://schemas.microsoft.com/office/drawing/2014/main" id="{FF50A3AC-4914-4C59-AB47-087699380EC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9" name="직사각형 18">
            <a:extLst>
              <a:ext uri="{FF2B5EF4-FFF2-40B4-BE49-F238E27FC236}">
                <a16:creationId xmlns:a16="http://schemas.microsoft.com/office/drawing/2014/main" id="{7F445864-5857-4761-92FA-162FAA94AE5D}"/>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11" name="TextBox 10">
            <a:extLst>
              <a:ext uri="{FF2B5EF4-FFF2-40B4-BE49-F238E27FC236}">
                <a16:creationId xmlns:a16="http://schemas.microsoft.com/office/drawing/2014/main" id="{1FEC243C-BD71-4C15-A622-E74520971D42}"/>
              </a:ext>
            </a:extLst>
          </p:cNvPr>
          <p:cNvSpPr txBox="1"/>
          <p:nvPr/>
        </p:nvSpPr>
        <p:spPr>
          <a:xfrm>
            <a:off x="347211" y="1004041"/>
            <a:ext cx="3360693" cy="369332"/>
          </a:xfrm>
          <a:prstGeom prst="rect">
            <a:avLst/>
          </a:prstGeom>
          <a:solidFill>
            <a:schemeClr val="accent1">
              <a:lumMod val="20000"/>
              <a:lumOff val="80000"/>
            </a:schemeClr>
          </a:solidFill>
          <a:ln>
            <a:solidFill>
              <a:schemeClr val="accent1"/>
            </a:solidFill>
          </a:ln>
        </p:spPr>
        <p:txBody>
          <a:bodyPr wrap="square" rtlCol="0">
            <a:spAutoFit/>
          </a:bodyPr>
          <a:lstStyle/>
          <a:p>
            <a:r>
              <a:rPr lang="ko-KR" altLang="en-US" sz="1400" dirty="0"/>
              <a:t>분산의 동질성</a:t>
            </a:r>
            <a:r>
              <a:rPr lang="en-US" altLang="ko-KR" sz="1400" dirty="0"/>
              <a:t>(</a:t>
            </a:r>
            <a:r>
              <a:rPr lang="en-US" altLang="ko-KR" dirty="0"/>
              <a:t>Equal-variance test)</a:t>
            </a:r>
            <a:endParaRPr lang="ko-KR" altLang="en-US" sz="1400" dirty="0"/>
          </a:p>
        </p:txBody>
      </p:sp>
      <p:sp>
        <p:nvSpPr>
          <p:cNvPr id="2" name="직사각형 1">
            <a:extLst>
              <a:ext uri="{FF2B5EF4-FFF2-40B4-BE49-F238E27FC236}">
                <a16:creationId xmlns:a16="http://schemas.microsoft.com/office/drawing/2014/main" id="{9DE8B99F-FD3B-4485-9F80-C67586D36F5B}"/>
              </a:ext>
            </a:extLst>
          </p:cNvPr>
          <p:cNvSpPr/>
          <p:nvPr/>
        </p:nvSpPr>
        <p:spPr>
          <a:xfrm>
            <a:off x="380588" y="1893025"/>
            <a:ext cx="1171859" cy="307777"/>
          </a:xfrm>
          <a:prstGeom prst="rect">
            <a:avLst/>
          </a:prstGeom>
          <a:solidFill>
            <a:schemeClr val="tx2">
              <a:lumMod val="20000"/>
              <a:lumOff val="80000"/>
            </a:schemeClr>
          </a:solidFill>
        </p:spPr>
        <p:txBody>
          <a:bodyPr wrap="none">
            <a:spAutoFit/>
          </a:bodyPr>
          <a:lstStyle/>
          <a:p>
            <a:r>
              <a:rPr lang="en-US" altLang="ko-KR" sz="1400" b="1" dirty="0" err="1"/>
              <a:t>Levene’s</a:t>
            </a:r>
            <a:r>
              <a:rPr lang="en-US" altLang="ko-KR" sz="1400" b="1" dirty="0"/>
              <a:t> test</a:t>
            </a:r>
            <a:endParaRPr lang="ko-KR" altLang="en-US" sz="1400" b="1" dirty="0"/>
          </a:p>
        </p:txBody>
      </p:sp>
      <p:sp>
        <p:nvSpPr>
          <p:cNvPr id="7" name="직사각형 6">
            <a:extLst>
              <a:ext uri="{FF2B5EF4-FFF2-40B4-BE49-F238E27FC236}">
                <a16:creationId xmlns:a16="http://schemas.microsoft.com/office/drawing/2014/main" id="{51A3C558-F10E-4C1D-B6D9-ACE670DCACE7}"/>
              </a:ext>
            </a:extLst>
          </p:cNvPr>
          <p:cNvSpPr/>
          <p:nvPr/>
        </p:nvSpPr>
        <p:spPr>
          <a:xfrm>
            <a:off x="380588" y="2941249"/>
            <a:ext cx="4572000" cy="611834"/>
          </a:xfrm>
          <a:prstGeom prst="rect">
            <a:avLst/>
          </a:prstGeom>
        </p:spPr>
        <p:txBody>
          <a:bodyPr>
            <a:spAutoFit/>
          </a:bodyPr>
          <a:lstStyle/>
          <a:p>
            <a:pPr>
              <a:lnSpc>
                <a:spcPct val="150000"/>
              </a:lnSpc>
            </a:pPr>
            <a:r>
              <a:rPr lang="en-US" altLang="ko-KR" sz="1200" dirty="0">
                <a:solidFill>
                  <a:srgbClr val="000000"/>
                </a:solidFill>
                <a:latin typeface="Arial" panose="020B0604020202020204" pitchFamily="34" charset="0"/>
              </a:rPr>
              <a:t>H0 : k</a:t>
            </a:r>
            <a:r>
              <a:rPr lang="ko-KR" altLang="en-US" sz="1200" dirty="0">
                <a:solidFill>
                  <a:srgbClr val="000000"/>
                </a:solidFill>
                <a:latin typeface="Arial" panose="020B0604020202020204" pitchFamily="34" charset="0"/>
              </a:rPr>
              <a:t>개의 집단에 대한 분산이 동일하다</a:t>
            </a:r>
          </a:p>
          <a:p>
            <a:pPr>
              <a:lnSpc>
                <a:spcPct val="150000"/>
              </a:lnSpc>
            </a:pPr>
            <a:r>
              <a:rPr lang="en-US" altLang="ko-KR" sz="1200" dirty="0">
                <a:solidFill>
                  <a:srgbClr val="000000"/>
                </a:solidFill>
                <a:latin typeface="Arial" panose="020B0604020202020204" pitchFamily="34" charset="0"/>
              </a:rPr>
              <a:t>H1 : k</a:t>
            </a:r>
            <a:r>
              <a:rPr lang="ko-KR" altLang="en-US" sz="1200" dirty="0">
                <a:solidFill>
                  <a:srgbClr val="000000"/>
                </a:solidFill>
                <a:latin typeface="Arial" panose="020B0604020202020204" pitchFamily="34" charset="0"/>
              </a:rPr>
              <a:t>개 표본 중 하나라도 다른 분산이 존재한다</a:t>
            </a:r>
            <a:endParaRPr lang="ko-KR" altLang="en-US" sz="1200" b="0" i="0" dirty="0">
              <a:solidFill>
                <a:srgbClr val="000000"/>
              </a:solidFill>
              <a:effectLst/>
              <a:latin typeface="Arial" panose="020B0604020202020204" pitchFamily="34" charset="0"/>
            </a:endParaRPr>
          </a:p>
        </p:txBody>
      </p:sp>
      <p:sp>
        <p:nvSpPr>
          <p:cNvPr id="10" name="직사각형 9">
            <a:extLst>
              <a:ext uri="{FF2B5EF4-FFF2-40B4-BE49-F238E27FC236}">
                <a16:creationId xmlns:a16="http://schemas.microsoft.com/office/drawing/2014/main" id="{9AA6776A-986B-4077-B143-43ECAC26A049}"/>
              </a:ext>
            </a:extLst>
          </p:cNvPr>
          <p:cNvSpPr/>
          <p:nvPr/>
        </p:nvSpPr>
        <p:spPr>
          <a:xfrm>
            <a:off x="460531" y="3610834"/>
            <a:ext cx="7902624" cy="938398"/>
          </a:xfrm>
          <a:prstGeom prst="rect">
            <a:avLst/>
          </a:prstGeom>
          <a:ln>
            <a:solidFill>
              <a:schemeClr val="tx2">
                <a:lumMod val="75000"/>
              </a:schemeClr>
            </a:solidFill>
          </a:ln>
        </p:spPr>
        <p:txBody>
          <a:bodyPr wrap="square">
            <a:spAutoFit/>
          </a:bodyPr>
          <a:lstStyle/>
          <a:p>
            <a:pPr algn="just" fontAlgn="base">
              <a:lnSpc>
                <a:spcPct val="160000"/>
              </a:lnSpc>
            </a:pPr>
            <a:r>
              <a:rPr lang="ko-KR" altLang="en-US" sz="1200" kern="0" dirty="0" err="1">
                <a:solidFill>
                  <a:srgbClr val="000000"/>
                </a:solidFill>
                <a:latin typeface="+mj-ea"/>
                <a:ea typeface="+mj-ea"/>
              </a:rPr>
              <a:t>등분산</a:t>
            </a:r>
            <a:r>
              <a:rPr lang="ko-KR" altLang="en-US" sz="1200" kern="0" dirty="0">
                <a:solidFill>
                  <a:srgbClr val="000000"/>
                </a:solidFill>
                <a:latin typeface="+mj-ea"/>
                <a:ea typeface="+mj-ea"/>
              </a:rPr>
              <a:t> 검정의 결과</a:t>
            </a:r>
          </a:p>
          <a:p>
            <a:pPr algn="just" fontAlgn="base">
              <a:lnSpc>
                <a:spcPct val="160000"/>
              </a:lnSpc>
            </a:pPr>
            <a:r>
              <a:rPr lang="en-US" altLang="ko-KR" sz="1200" kern="0" dirty="0">
                <a:solidFill>
                  <a:srgbClr val="000000"/>
                </a:solidFill>
                <a:latin typeface="+mj-ea"/>
                <a:ea typeface="+mj-ea"/>
              </a:rPr>
              <a:t>p-value &lt; 0.05 </a:t>
            </a:r>
            <a:r>
              <a:rPr lang="ko-KR" altLang="en-US" sz="1200" kern="0" dirty="0">
                <a:solidFill>
                  <a:srgbClr val="000000"/>
                </a:solidFill>
                <a:latin typeface="+mj-ea"/>
                <a:ea typeface="+mj-ea"/>
              </a:rPr>
              <a:t>경우 </a:t>
            </a:r>
            <a:r>
              <a:rPr lang="en-US" altLang="ko-KR" sz="1200" kern="0" dirty="0">
                <a:solidFill>
                  <a:srgbClr val="000000"/>
                </a:solidFill>
                <a:latin typeface="+mj-ea"/>
                <a:ea typeface="+mj-ea"/>
              </a:rPr>
              <a:t>: </a:t>
            </a:r>
            <a:r>
              <a:rPr lang="ko-KR" altLang="en-US" sz="1200" kern="0" dirty="0">
                <a:solidFill>
                  <a:srgbClr val="000000"/>
                </a:solidFill>
                <a:latin typeface="+mj-ea"/>
                <a:ea typeface="+mj-ea"/>
              </a:rPr>
              <a:t>대립가설을 지지하여 </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분산에 차이가 있다</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고 말할 수 있다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a:p>
            <a:pPr algn="just" fontAlgn="base">
              <a:lnSpc>
                <a:spcPct val="160000"/>
              </a:lnSpc>
            </a:pPr>
            <a:r>
              <a:rPr lang="en-US" altLang="ko-KR" sz="1200" kern="0" dirty="0">
                <a:solidFill>
                  <a:srgbClr val="000000"/>
                </a:solidFill>
                <a:latin typeface="+mj-ea"/>
                <a:ea typeface="+mj-ea"/>
              </a:rPr>
              <a:t>p-value &gt; 0.05 </a:t>
            </a:r>
            <a:r>
              <a:rPr lang="ko-KR" altLang="en-US" sz="1200" kern="0" dirty="0">
                <a:solidFill>
                  <a:srgbClr val="000000"/>
                </a:solidFill>
                <a:latin typeface="+mj-ea"/>
                <a:ea typeface="+mj-ea"/>
              </a:rPr>
              <a:t>경우 </a:t>
            </a:r>
            <a:r>
              <a:rPr lang="en-US" altLang="ko-KR" sz="1200" kern="0" dirty="0">
                <a:solidFill>
                  <a:srgbClr val="000000"/>
                </a:solidFill>
                <a:latin typeface="+mj-ea"/>
                <a:ea typeface="+mj-ea"/>
              </a:rPr>
              <a:t>: </a:t>
            </a:r>
            <a:r>
              <a:rPr lang="ko-KR" altLang="en-US" sz="1200" kern="0" dirty="0" err="1">
                <a:solidFill>
                  <a:srgbClr val="000000"/>
                </a:solidFill>
                <a:latin typeface="+mj-ea"/>
                <a:ea typeface="+mj-ea"/>
              </a:rPr>
              <a:t>귀무가설을</a:t>
            </a:r>
            <a:r>
              <a:rPr lang="ko-KR" altLang="en-US" sz="1200" kern="0" dirty="0">
                <a:solidFill>
                  <a:srgbClr val="000000"/>
                </a:solidFill>
                <a:latin typeface="+mj-ea"/>
                <a:ea typeface="+mj-ea"/>
              </a:rPr>
              <a:t> 지지하여 </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분산에 차이가 없다</a:t>
            </a:r>
            <a:r>
              <a:rPr lang="en-US" altLang="ko-KR" sz="1200" kern="0" dirty="0">
                <a:solidFill>
                  <a:srgbClr val="000000"/>
                </a:solidFill>
                <a:latin typeface="+mj-ea"/>
                <a:ea typeface="+mj-ea"/>
              </a:rPr>
              <a:t>.'</a:t>
            </a:r>
            <a:r>
              <a:rPr lang="ko-KR" altLang="en-US" sz="1200" kern="0" dirty="0">
                <a:solidFill>
                  <a:srgbClr val="000000"/>
                </a:solidFill>
                <a:latin typeface="+mj-ea"/>
                <a:ea typeface="+mj-ea"/>
              </a:rPr>
              <a:t>고 말할 수 있다</a:t>
            </a:r>
            <a:r>
              <a:rPr lang="en-US" altLang="ko-KR" sz="1200" kern="0" dirty="0">
                <a:solidFill>
                  <a:srgbClr val="000000"/>
                </a:solidFill>
                <a:latin typeface="+mj-ea"/>
                <a:ea typeface="+mj-ea"/>
              </a:rPr>
              <a:t>.</a:t>
            </a:r>
            <a:endParaRPr lang="ko-KR" altLang="en-US" sz="1200" kern="0" dirty="0">
              <a:solidFill>
                <a:srgbClr val="000000"/>
              </a:solidFill>
              <a:latin typeface="+mj-ea"/>
              <a:ea typeface="+mj-ea"/>
            </a:endParaRPr>
          </a:p>
        </p:txBody>
      </p:sp>
      <p:sp>
        <p:nvSpPr>
          <p:cNvPr id="12" name="직사각형 11">
            <a:extLst>
              <a:ext uri="{FF2B5EF4-FFF2-40B4-BE49-F238E27FC236}">
                <a16:creationId xmlns:a16="http://schemas.microsoft.com/office/drawing/2014/main" id="{982DEDC9-C753-4F9E-9363-4D65B5AB098B}"/>
              </a:ext>
            </a:extLst>
          </p:cNvPr>
          <p:cNvSpPr/>
          <p:nvPr/>
        </p:nvSpPr>
        <p:spPr>
          <a:xfrm>
            <a:off x="437452" y="4551526"/>
            <a:ext cx="7902624" cy="646331"/>
          </a:xfrm>
          <a:prstGeom prst="rect">
            <a:avLst/>
          </a:prstGeom>
        </p:spPr>
        <p:txBody>
          <a:bodyPr wrap="square">
            <a:spAutoFit/>
          </a:bodyPr>
          <a:lstStyle/>
          <a:p>
            <a:r>
              <a:rPr lang="en-US" altLang="ko-KR" sz="1200" b="1" i="1" dirty="0">
                <a:latin typeface="Courier New" panose="02070309020205020404" pitchFamily="49" charset="0"/>
              </a:rPr>
              <a:t>from</a:t>
            </a:r>
            <a:r>
              <a:rPr lang="ko-KR" altLang="en-US" sz="1200" b="1" i="1" dirty="0">
                <a:latin typeface="Courier New" panose="02070309020205020404" pitchFamily="49" charset="0"/>
              </a:rPr>
              <a:t> </a:t>
            </a:r>
            <a:r>
              <a:rPr lang="en-US" altLang="ko-KR" sz="1200" b="1" i="1" dirty="0" err="1">
                <a:latin typeface="Courier New" panose="02070309020205020404" pitchFamily="49" charset="0"/>
              </a:rPr>
              <a:t>scipy.stats</a:t>
            </a:r>
            <a:r>
              <a:rPr lang="en-US" altLang="ko-KR" sz="1200" b="1" i="1" dirty="0">
                <a:latin typeface="Courier New" panose="02070309020205020404" pitchFamily="49" charset="0"/>
              </a:rPr>
              <a:t> import</a:t>
            </a:r>
            <a:r>
              <a:rPr lang="ko-KR" altLang="en-US" sz="1200" b="1" i="1" dirty="0">
                <a:latin typeface="Courier New" panose="02070309020205020404" pitchFamily="49" charset="0"/>
              </a:rPr>
              <a:t> </a:t>
            </a:r>
            <a:r>
              <a:rPr lang="en-US" altLang="ko-KR" sz="1200" b="1" i="1" dirty="0" err="1">
                <a:latin typeface="Courier New" panose="02070309020205020404" pitchFamily="49" charset="0"/>
              </a:rPr>
              <a:t>levene</a:t>
            </a:r>
            <a:r>
              <a:rPr lang="en-US" altLang="ko-KR" sz="1200" b="1" i="1" dirty="0">
                <a:latin typeface="Courier New" panose="02070309020205020404" pitchFamily="49" charset="0"/>
              </a:rPr>
              <a:t> </a:t>
            </a:r>
          </a:p>
          <a:p>
            <a:r>
              <a:rPr lang="en-US" altLang="ko-KR" sz="1200" b="1" i="1" dirty="0">
                <a:latin typeface="Courier New" panose="02070309020205020404" pitchFamily="49" charset="0"/>
              </a:rPr>
              <a:t># </a:t>
            </a:r>
            <a:r>
              <a:rPr lang="ko-KR" altLang="en-US" sz="1200" b="1" i="1" dirty="0">
                <a:latin typeface="Courier New" panose="02070309020205020404" pitchFamily="49" charset="0"/>
              </a:rPr>
              <a:t>데이터의 중앙을 </a:t>
            </a:r>
            <a:r>
              <a:rPr lang="en-US" altLang="ko-KR" sz="1200" b="1" i="1" dirty="0">
                <a:latin typeface="Courier New" panose="02070309020205020404" pitchFamily="49" charset="0"/>
              </a:rPr>
              <a:t>median, mean, trimmed</a:t>
            </a:r>
            <a:r>
              <a:rPr lang="ko-KR" altLang="en-US" sz="1200" b="1" i="1" dirty="0">
                <a:latin typeface="Courier New" panose="02070309020205020404" pitchFamily="49" charset="0"/>
              </a:rPr>
              <a:t>로 설정할 수 있음 </a:t>
            </a:r>
            <a:endParaRPr lang="en-US" altLang="ko-KR" sz="1200" b="1" i="1" dirty="0">
              <a:latin typeface="Courier New" panose="02070309020205020404" pitchFamily="49" charset="0"/>
            </a:endParaRPr>
          </a:p>
          <a:p>
            <a:r>
              <a:rPr lang="en-US" altLang="ko-KR" sz="1200" b="1" i="1" dirty="0">
                <a:latin typeface="Courier New" panose="02070309020205020404" pitchFamily="49" charset="0"/>
                <a:sym typeface="Wingdings" panose="05000000000000000000" pitchFamily="2" charset="2"/>
              </a:rPr>
              <a:t> </a:t>
            </a:r>
            <a:r>
              <a:rPr lang="ko-KR" altLang="en-US" sz="1200" b="1" i="1" dirty="0" err="1">
                <a:latin typeface="Courier New" panose="02070309020205020404" pitchFamily="49" charset="0"/>
              </a:rPr>
              <a:t>비모수데이터에서는</a:t>
            </a:r>
            <a:r>
              <a:rPr lang="ko-KR" altLang="en-US" sz="1200" b="1" i="1" dirty="0">
                <a:latin typeface="Courier New" panose="02070309020205020404" pitchFamily="49" charset="0"/>
              </a:rPr>
              <a:t> </a:t>
            </a:r>
            <a:r>
              <a:rPr lang="en-US" altLang="ko-KR" sz="1200" b="1" i="1" dirty="0">
                <a:latin typeface="Courier New" panose="02070309020205020404" pitchFamily="49" charset="0"/>
              </a:rPr>
              <a:t>median</a:t>
            </a:r>
            <a:r>
              <a:rPr lang="ko-KR" altLang="en-US" sz="1200" b="1" i="1" dirty="0">
                <a:latin typeface="Courier New" panose="02070309020205020404" pitchFamily="49" charset="0"/>
              </a:rPr>
              <a:t>이 더 강건한 것으로 알려 짐</a:t>
            </a:r>
            <a:endParaRPr lang="ko-KR" altLang="en-US" sz="1200" b="1" i="1" dirty="0"/>
          </a:p>
        </p:txBody>
      </p:sp>
      <p:sp>
        <p:nvSpPr>
          <p:cNvPr id="20" name="TextBox 19">
            <a:extLst>
              <a:ext uri="{FF2B5EF4-FFF2-40B4-BE49-F238E27FC236}">
                <a16:creationId xmlns:a16="http://schemas.microsoft.com/office/drawing/2014/main" id="{6DB3F48B-E43F-4198-B013-4890F8B88B2E}"/>
              </a:ext>
            </a:extLst>
          </p:cNvPr>
          <p:cNvSpPr txBox="1"/>
          <p:nvPr/>
        </p:nvSpPr>
        <p:spPr>
          <a:xfrm>
            <a:off x="347211" y="1484121"/>
            <a:ext cx="3260752" cy="307777"/>
          </a:xfrm>
          <a:prstGeom prst="rect">
            <a:avLst/>
          </a:prstGeom>
          <a:noFill/>
          <a:ln>
            <a:solidFill>
              <a:schemeClr val="tx2">
                <a:lumMod val="75000"/>
              </a:schemeClr>
            </a:solidFill>
          </a:ln>
        </p:spPr>
        <p:txBody>
          <a:bodyPr wrap="square" rtlCol="0">
            <a:spAutoFit/>
          </a:bodyPr>
          <a:lstStyle/>
          <a:p>
            <a:r>
              <a:rPr lang="ko-KR" altLang="en-US" sz="1400" b="1" dirty="0"/>
              <a:t>데이터 가 정규성을 충족하지 않는 경우</a:t>
            </a:r>
          </a:p>
        </p:txBody>
      </p:sp>
      <p:sp>
        <p:nvSpPr>
          <p:cNvPr id="5" name="직사각형 4">
            <a:extLst>
              <a:ext uri="{FF2B5EF4-FFF2-40B4-BE49-F238E27FC236}">
                <a16:creationId xmlns:a16="http://schemas.microsoft.com/office/drawing/2014/main" id="{BA91C363-C8FE-4C0D-A5CB-0B4C08E5AF66}"/>
              </a:ext>
            </a:extLst>
          </p:cNvPr>
          <p:cNvSpPr/>
          <p:nvPr/>
        </p:nvSpPr>
        <p:spPr>
          <a:xfrm>
            <a:off x="484878" y="5334628"/>
            <a:ext cx="1120948" cy="307777"/>
          </a:xfrm>
          <a:prstGeom prst="rect">
            <a:avLst/>
          </a:prstGeom>
          <a:solidFill>
            <a:schemeClr val="tx2">
              <a:lumMod val="20000"/>
              <a:lumOff val="80000"/>
            </a:schemeClr>
          </a:solidFill>
        </p:spPr>
        <p:txBody>
          <a:bodyPr wrap="none">
            <a:spAutoFit/>
          </a:bodyPr>
          <a:lstStyle/>
          <a:p>
            <a:r>
              <a:rPr lang="en-US" altLang="ko-KR" sz="1400" b="1" dirty="0" err="1">
                <a:solidFill>
                  <a:srgbClr val="222222"/>
                </a:solidFill>
                <a:latin typeface="AppleSDGothicNeo-Regular"/>
              </a:rPr>
              <a:t>Fligner</a:t>
            </a:r>
            <a:r>
              <a:rPr lang="en-US" altLang="ko-KR" sz="1400" b="1" dirty="0">
                <a:solidFill>
                  <a:srgbClr val="222222"/>
                </a:solidFill>
                <a:latin typeface="AppleSDGothicNeo-Regular"/>
              </a:rPr>
              <a:t> - Test</a:t>
            </a:r>
            <a:endParaRPr lang="ko-KR" altLang="en-US" sz="1400" b="1" dirty="0"/>
          </a:p>
        </p:txBody>
      </p:sp>
      <p:sp>
        <p:nvSpPr>
          <p:cNvPr id="8" name="직사각형 7">
            <a:extLst>
              <a:ext uri="{FF2B5EF4-FFF2-40B4-BE49-F238E27FC236}">
                <a16:creationId xmlns:a16="http://schemas.microsoft.com/office/drawing/2014/main" id="{F46E6C3C-6F61-4CF4-9D26-0797F1BC723A}"/>
              </a:ext>
            </a:extLst>
          </p:cNvPr>
          <p:cNvSpPr/>
          <p:nvPr/>
        </p:nvSpPr>
        <p:spPr>
          <a:xfrm>
            <a:off x="2120513" y="5322539"/>
            <a:ext cx="6250537" cy="646331"/>
          </a:xfrm>
          <a:prstGeom prst="rect">
            <a:avLst/>
          </a:prstGeom>
          <a:ln>
            <a:solidFill>
              <a:schemeClr val="tx2">
                <a:lumMod val="75000"/>
              </a:schemeClr>
            </a:solidFill>
          </a:ln>
        </p:spPr>
        <p:txBody>
          <a:bodyPr wrap="square">
            <a:spAutoFit/>
          </a:bodyPr>
          <a:lstStyle/>
          <a:p>
            <a:pPr marL="285750" indent="-285750">
              <a:buFont typeface="Arial" panose="020B0604020202020204" pitchFamily="34" charset="0"/>
              <a:buChar char="•"/>
            </a:pPr>
            <a:r>
              <a:rPr lang="ko-KR" altLang="en-US" sz="1200" dirty="0">
                <a:solidFill>
                  <a:srgbClr val="222222"/>
                </a:solidFill>
                <a:latin typeface="AppleSDGothicNeo-Light"/>
              </a:rPr>
              <a:t>정규성을 충족하지 않는 </a:t>
            </a:r>
            <a:r>
              <a:rPr lang="ko-KR" altLang="en-US" sz="1200" dirty="0" err="1">
                <a:solidFill>
                  <a:srgbClr val="222222"/>
                </a:solidFill>
                <a:latin typeface="AppleSDGothicNeo-Light"/>
              </a:rPr>
              <a:t>비모수</a:t>
            </a:r>
            <a:r>
              <a:rPr lang="ko-KR" altLang="en-US" sz="1200" dirty="0">
                <a:solidFill>
                  <a:srgbClr val="222222"/>
                </a:solidFill>
                <a:latin typeface="AppleSDGothicNeo-Light"/>
              </a:rPr>
              <a:t> 데이터에 대해 유용하게 사용</a:t>
            </a:r>
            <a:endParaRPr lang="en-US" altLang="ko-KR" sz="1200" dirty="0">
              <a:solidFill>
                <a:srgbClr val="222222"/>
              </a:solidFill>
              <a:latin typeface="AppleSDGothicNeo-Light"/>
            </a:endParaRPr>
          </a:p>
          <a:p>
            <a:pPr marL="285750" indent="-285750">
              <a:buFont typeface="Arial" panose="020B0604020202020204" pitchFamily="34" charset="0"/>
              <a:buChar char="•"/>
            </a:pPr>
            <a:r>
              <a:rPr lang="en-US" altLang="ko-KR" sz="1200" dirty="0">
                <a:solidFill>
                  <a:srgbClr val="222222"/>
                </a:solidFill>
                <a:latin typeface="AppleSDGothicNeo-Light"/>
              </a:rPr>
              <a:t>2</a:t>
            </a:r>
            <a:r>
              <a:rPr lang="ko-KR" altLang="en-US" sz="1200" dirty="0">
                <a:solidFill>
                  <a:srgbClr val="222222"/>
                </a:solidFill>
                <a:latin typeface="AppleSDGothicNeo-Light"/>
              </a:rPr>
              <a:t>개 이상의 집단에서 활용 가능</a:t>
            </a:r>
            <a:endParaRPr lang="en-US" altLang="ko-KR" sz="1200" dirty="0">
              <a:solidFill>
                <a:srgbClr val="222222"/>
              </a:solidFill>
              <a:latin typeface="AppleSDGothicNeo-Light"/>
            </a:endParaRPr>
          </a:p>
          <a:p>
            <a:pPr marL="285750" indent="-285750">
              <a:buFont typeface="Arial" panose="020B0604020202020204" pitchFamily="34" charset="0"/>
              <a:buChar char="•"/>
            </a:pPr>
            <a:r>
              <a:rPr lang="ko-KR" altLang="en-US" sz="1200" dirty="0" err="1">
                <a:solidFill>
                  <a:srgbClr val="222222"/>
                </a:solidFill>
                <a:latin typeface="AppleSDGothicNeo-Light"/>
              </a:rPr>
              <a:t>비모수</a:t>
            </a:r>
            <a:r>
              <a:rPr lang="ko-KR" altLang="en-US" sz="1200" dirty="0">
                <a:solidFill>
                  <a:srgbClr val="222222"/>
                </a:solidFill>
                <a:latin typeface="AppleSDGothicNeo-Light"/>
              </a:rPr>
              <a:t> 데이터에 더 강건하게 검정할 수 있는 방법</a:t>
            </a:r>
            <a:endParaRPr lang="ko-KR" altLang="en-US" sz="1200" dirty="0"/>
          </a:p>
        </p:txBody>
      </p:sp>
      <p:sp>
        <p:nvSpPr>
          <p:cNvPr id="9" name="직사각형 8">
            <a:extLst>
              <a:ext uri="{FF2B5EF4-FFF2-40B4-BE49-F238E27FC236}">
                <a16:creationId xmlns:a16="http://schemas.microsoft.com/office/drawing/2014/main" id="{2B91D15C-BD57-4145-A0AC-D099D9DF3918}"/>
              </a:ext>
            </a:extLst>
          </p:cNvPr>
          <p:cNvSpPr/>
          <p:nvPr/>
        </p:nvSpPr>
        <p:spPr>
          <a:xfrm>
            <a:off x="437452" y="6093552"/>
            <a:ext cx="3066865" cy="276999"/>
          </a:xfrm>
          <a:prstGeom prst="rect">
            <a:avLst/>
          </a:prstGeom>
        </p:spPr>
        <p:txBody>
          <a:bodyPr wrap="none">
            <a:spAutoFit/>
          </a:bodyPr>
          <a:lstStyle/>
          <a:p>
            <a:r>
              <a:rPr lang="en-US" altLang="ko-KR" sz="1200" b="1" i="1" dirty="0">
                <a:latin typeface="Courier New" panose="02070309020205020404" pitchFamily="49" charset="0"/>
              </a:rPr>
              <a:t>from </a:t>
            </a:r>
            <a:r>
              <a:rPr lang="en-US" altLang="ko-KR" sz="1200" b="1" i="1" dirty="0" err="1">
                <a:latin typeface="Courier New" panose="02070309020205020404" pitchFamily="49" charset="0"/>
              </a:rPr>
              <a:t>scipy.stats</a:t>
            </a:r>
            <a:r>
              <a:rPr lang="en-US" altLang="ko-KR" sz="1200" b="1" i="1" dirty="0">
                <a:latin typeface="Courier New" panose="02070309020205020404" pitchFamily="49" charset="0"/>
              </a:rPr>
              <a:t> import </a:t>
            </a:r>
            <a:r>
              <a:rPr lang="en-US" altLang="ko-KR" sz="1200" b="1" i="1" dirty="0" err="1">
                <a:latin typeface="Courier New" panose="02070309020205020404" pitchFamily="49" charset="0"/>
              </a:rPr>
              <a:t>fligner</a:t>
            </a:r>
            <a:endParaRPr lang="ko-KR" altLang="en-US" sz="1200" b="1" i="1" dirty="0"/>
          </a:p>
        </p:txBody>
      </p:sp>
    </p:spTree>
    <p:extLst>
      <p:ext uri="{BB962C8B-B14F-4D97-AF65-F5344CB8AC3E}">
        <p14:creationId xmlns:p14="http://schemas.microsoft.com/office/powerpoint/2010/main" val="23579389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08196864-D3E7-4CC4-A33E-6746F0537037}"/>
              </a:ext>
            </a:extLst>
          </p:cNvPr>
          <p:cNvSpPr>
            <a:spLocks noGrp="1"/>
          </p:cNvSpPr>
          <p:nvPr>
            <p:ph type="sldNum" sz="quarter" idx="12"/>
          </p:nvPr>
        </p:nvSpPr>
        <p:spPr/>
        <p:txBody>
          <a:bodyPr/>
          <a:lstStyle/>
          <a:p>
            <a:fld id="{DE77BB65-F969-4654-BF30-45C70C1BE112}" type="slidenum">
              <a:rPr lang="ko-KR" altLang="en-US" smtClean="0"/>
              <a:pPr/>
              <a:t>99</a:t>
            </a:fld>
            <a:endParaRPr lang="ko-KR" altLang="en-US"/>
          </a:p>
        </p:txBody>
      </p:sp>
      <p:sp>
        <p:nvSpPr>
          <p:cNvPr id="13" name="제목 1">
            <a:extLst>
              <a:ext uri="{FF2B5EF4-FFF2-40B4-BE49-F238E27FC236}">
                <a16:creationId xmlns:a16="http://schemas.microsoft.com/office/drawing/2014/main" id="{B5D01D91-A0BC-4847-991D-FBD320A4B5AA}"/>
              </a:ext>
            </a:extLst>
          </p:cNvPr>
          <p:cNvSpPr txBox="1">
            <a:spLocks/>
          </p:cNvSpPr>
          <p:nvPr/>
        </p:nvSpPr>
        <p:spPr>
          <a:xfrm>
            <a:off x="0" y="785794"/>
            <a:ext cx="9144000" cy="142876"/>
          </a:xfrm>
          <a:prstGeom prst="rect">
            <a:avLst/>
          </a:prstGeom>
          <a:solidFill>
            <a:schemeClr val="tx1">
              <a:lumMod val="50000"/>
              <a:lumOff val="50000"/>
            </a:schemeClr>
          </a:solidFill>
        </p:spPr>
        <p:txBody>
          <a:bodyPr vert="horz" lIns="91440" tIns="45720" rIns="91440" bIns="45720" rtlCol="0" anchor="ctr">
            <a:normAutofit fontScale="25000" lnSpcReduction="20000"/>
          </a:bodyPr>
          <a:lstStyle/>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4400" b="0" i="0" u="none" strike="noStrike" kern="1200" cap="none" spc="0" normalizeH="0" baseline="0" noProof="0" dirty="0">
              <a:ln>
                <a:noFill/>
              </a:ln>
              <a:solidFill>
                <a:schemeClr val="tx1"/>
              </a:solidFill>
              <a:effectLst/>
              <a:uLnTx/>
              <a:uFillTx/>
              <a:latin typeface="맑은 고딕" panose="020B0503020000020004" pitchFamily="50" charset="-127"/>
              <a:ea typeface="맑은 고딕" panose="020B0503020000020004" pitchFamily="50" charset="-127"/>
              <a:cs typeface="+mj-cs"/>
            </a:endParaRPr>
          </a:p>
        </p:txBody>
      </p:sp>
      <p:sp>
        <p:nvSpPr>
          <p:cNvPr id="3" name="바닥글 개체 틀 2">
            <a:extLst>
              <a:ext uri="{FF2B5EF4-FFF2-40B4-BE49-F238E27FC236}">
                <a16:creationId xmlns:a16="http://schemas.microsoft.com/office/drawing/2014/main" id="{0CE4B85E-4B37-4A7D-970B-3E2D6FB1B337}"/>
              </a:ext>
            </a:extLst>
          </p:cNvPr>
          <p:cNvSpPr>
            <a:spLocks noGrp="1"/>
          </p:cNvSpPr>
          <p:nvPr>
            <p:ph type="ftr" sz="quarter" idx="11"/>
          </p:nvPr>
        </p:nvSpPr>
        <p:spPr/>
        <p:txBody>
          <a:bodyPr/>
          <a:lstStyle/>
          <a:p>
            <a:r>
              <a:rPr lang="en-US" altLang="ko-KR"/>
              <a:t>UBION PBL- FBA</a:t>
            </a:r>
            <a:endParaRPr lang="ko-KR" altLang="en-US"/>
          </a:p>
        </p:txBody>
      </p:sp>
      <p:sp>
        <p:nvSpPr>
          <p:cNvPr id="18" name="TextBox 17">
            <a:extLst>
              <a:ext uri="{FF2B5EF4-FFF2-40B4-BE49-F238E27FC236}">
                <a16:creationId xmlns:a16="http://schemas.microsoft.com/office/drawing/2014/main" id="{FF50A3AC-4914-4C59-AB47-087699380EC7}"/>
              </a:ext>
            </a:extLst>
          </p:cNvPr>
          <p:cNvSpPr txBox="1"/>
          <p:nvPr/>
        </p:nvSpPr>
        <p:spPr>
          <a:xfrm>
            <a:off x="219491" y="169226"/>
            <a:ext cx="1901022" cy="276999"/>
          </a:xfrm>
          <a:prstGeom prst="rect">
            <a:avLst/>
          </a:prstGeom>
          <a:noFill/>
          <a:ln w="28575">
            <a:solidFill>
              <a:schemeClr val="accent1">
                <a:lumMod val="40000"/>
                <a:lumOff val="60000"/>
              </a:schemeClr>
            </a:solidFill>
          </a:ln>
        </p:spPr>
        <p:txBody>
          <a:bodyPr wrap="square" rtlCol="0">
            <a:spAutoFit/>
          </a:bodyPr>
          <a:lstStyle/>
          <a:p>
            <a:r>
              <a:rPr lang="en-US" altLang="ko-KR" sz="1200" dirty="0"/>
              <a:t>5. </a:t>
            </a:r>
            <a:r>
              <a:rPr lang="ko-KR" altLang="en-US" sz="1200" dirty="0"/>
              <a:t>회귀분석 이슈</a:t>
            </a:r>
          </a:p>
        </p:txBody>
      </p:sp>
      <p:sp>
        <p:nvSpPr>
          <p:cNvPr id="19" name="직사각형 18">
            <a:extLst>
              <a:ext uri="{FF2B5EF4-FFF2-40B4-BE49-F238E27FC236}">
                <a16:creationId xmlns:a16="http://schemas.microsoft.com/office/drawing/2014/main" id="{7F445864-5857-4761-92FA-162FAA94AE5D}"/>
              </a:ext>
            </a:extLst>
          </p:cNvPr>
          <p:cNvSpPr/>
          <p:nvPr/>
        </p:nvSpPr>
        <p:spPr>
          <a:xfrm>
            <a:off x="2843808" y="238438"/>
            <a:ext cx="2377574" cy="457369"/>
          </a:xfrm>
          <a:prstGeom prst="rect">
            <a:avLst/>
          </a:prstGeom>
        </p:spPr>
        <p:txBody>
          <a:bodyPr wrap="none">
            <a:spAutoFit/>
          </a:bodyPr>
          <a:lstStyle/>
          <a:p>
            <a:pPr fontAlgn="base">
              <a:lnSpc>
                <a:spcPct val="150000"/>
              </a:lnSpc>
            </a:pPr>
            <a:r>
              <a:rPr lang="en-US" altLang="ko-KR" dirty="0"/>
              <a:t>2. </a:t>
            </a:r>
            <a:r>
              <a:rPr lang="ko-KR" altLang="en-US" dirty="0" err="1"/>
              <a:t>회귀식</a:t>
            </a:r>
            <a:r>
              <a:rPr lang="ko-KR" altLang="en-US" dirty="0"/>
              <a:t> 적합성 검정</a:t>
            </a:r>
          </a:p>
        </p:txBody>
      </p:sp>
      <p:sp>
        <p:nvSpPr>
          <p:cNvPr id="11" name="TextBox 10">
            <a:extLst>
              <a:ext uri="{FF2B5EF4-FFF2-40B4-BE49-F238E27FC236}">
                <a16:creationId xmlns:a16="http://schemas.microsoft.com/office/drawing/2014/main" id="{1FEC243C-BD71-4C15-A622-E74520971D42}"/>
              </a:ext>
            </a:extLst>
          </p:cNvPr>
          <p:cNvSpPr txBox="1"/>
          <p:nvPr/>
        </p:nvSpPr>
        <p:spPr>
          <a:xfrm>
            <a:off x="347211" y="1004041"/>
            <a:ext cx="3360693" cy="369332"/>
          </a:xfrm>
          <a:prstGeom prst="rect">
            <a:avLst/>
          </a:prstGeom>
          <a:solidFill>
            <a:schemeClr val="accent1">
              <a:lumMod val="20000"/>
              <a:lumOff val="80000"/>
            </a:schemeClr>
          </a:solidFill>
          <a:ln>
            <a:solidFill>
              <a:schemeClr val="accent1"/>
            </a:solidFill>
          </a:ln>
        </p:spPr>
        <p:txBody>
          <a:bodyPr wrap="square" rtlCol="0">
            <a:spAutoFit/>
          </a:bodyPr>
          <a:lstStyle/>
          <a:p>
            <a:r>
              <a:rPr lang="ko-KR" altLang="en-US" sz="1400" dirty="0"/>
              <a:t>분산의 동질성</a:t>
            </a:r>
            <a:r>
              <a:rPr lang="en-US" altLang="ko-KR" sz="1400" dirty="0"/>
              <a:t>(</a:t>
            </a:r>
            <a:r>
              <a:rPr lang="en-US" altLang="ko-KR" dirty="0"/>
              <a:t>Equal-variance test)</a:t>
            </a:r>
            <a:endParaRPr lang="ko-KR" altLang="en-US" sz="1400" dirty="0"/>
          </a:p>
        </p:txBody>
      </p:sp>
      <p:sp>
        <p:nvSpPr>
          <p:cNvPr id="6" name="직사각형 5">
            <a:extLst>
              <a:ext uri="{FF2B5EF4-FFF2-40B4-BE49-F238E27FC236}">
                <a16:creationId xmlns:a16="http://schemas.microsoft.com/office/drawing/2014/main" id="{74FC7788-F3C3-4423-81F6-5423A17FF5A0}"/>
              </a:ext>
            </a:extLst>
          </p:cNvPr>
          <p:cNvSpPr/>
          <p:nvPr/>
        </p:nvSpPr>
        <p:spPr>
          <a:xfrm>
            <a:off x="456280" y="3192130"/>
            <a:ext cx="7902624" cy="276999"/>
          </a:xfrm>
          <a:prstGeom prst="rect">
            <a:avLst/>
          </a:prstGeom>
        </p:spPr>
        <p:txBody>
          <a:bodyPr wrap="square">
            <a:spAutoFit/>
          </a:bodyPr>
          <a:lstStyle/>
          <a:p>
            <a:r>
              <a:rPr lang="ko-KR" altLang="en-US" sz="1200" b="1" i="1" dirty="0">
                <a:solidFill>
                  <a:srgbClr val="FF0000"/>
                </a:solidFill>
                <a:latin typeface="Arial" panose="020B0604020202020204" pitchFamily="34" charset="0"/>
              </a:rPr>
              <a:t>만약 표본이 정규성에 근접하는 분포를 띄고 있다면 </a:t>
            </a:r>
            <a:r>
              <a:rPr lang="en-US" altLang="ko-KR" sz="1200" b="1" i="1" dirty="0" err="1">
                <a:solidFill>
                  <a:srgbClr val="FF0000"/>
                </a:solidFill>
                <a:latin typeface="Arial" panose="020B0604020202020204" pitchFamily="34" charset="0"/>
              </a:rPr>
              <a:t>Levene</a:t>
            </a:r>
            <a:r>
              <a:rPr lang="en-US" altLang="ko-KR" sz="1200" b="1" i="1" dirty="0">
                <a:solidFill>
                  <a:srgbClr val="FF0000"/>
                </a:solidFill>
                <a:latin typeface="Arial" panose="020B0604020202020204" pitchFamily="34" charset="0"/>
              </a:rPr>
              <a:t> Test</a:t>
            </a:r>
            <a:r>
              <a:rPr lang="ko-KR" altLang="en-US" sz="1200" b="1" i="1" dirty="0">
                <a:solidFill>
                  <a:srgbClr val="FF0000"/>
                </a:solidFill>
                <a:latin typeface="Arial" panose="020B0604020202020204" pitchFamily="34" charset="0"/>
              </a:rPr>
              <a:t>보다는 </a:t>
            </a:r>
            <a:r>
              <a:rPr lang="en-US" altLang="ko-KR" sz="1200" b="1" i="1" dirty="0" err="1">
                <a:solidFill>
                  <a:srgbClr val="FF0000"/>
                </a:solidFill>
                <a:latin typeface="Arial" panose="020B0604020202020204" pitchFamily="34" charset="0"/>
              </a:rPr>
              <a:t>BartLett</a:t>
            </a:r>
            <a:r>
              <a:rPr lang="en-US" altLang="ko-KR" sz="1200" b="1" i="1" dirty="0">
                <a:solidFill>
                  <a:srgbClr val="FF0000"/>
                </a:solidFill>
                <a:latin typeface="Arial" panose="020B0604020202020204" pitchFamily="34" charset="0"/>
              </a:rPr>
              <a:t> Test </a:t>
            </a:r>
            <a:r>
              <a:rPr lang="ko-KR" altLang="en-US" sz="1200" b="1" i="1" dirty="0">
                <a:solidFill>
                  <a:srgbClr val="FF0000"/>
                </a:solidFill>
                <a:latin typeface="Arial" panose="020B0604020202020204" pitchFamily="34" charset="0"/>
              </a:rPr>
              <a:t>로</a:t>
            </a:r>
            <a:endParaRPr lang="ko-KR" altLang="en-US" sz="1200" b="1" i="1" dirty="0">
              <a:solidFill>
                <a:srgbClr val="FF0000"/>
              </a:solidFill>
            </a:endParaRPr>
          </a:p>
        </p:txBody>
      </p:sp>
      <p:sp>
        <p:nvSpPr>
          <p:cNvPr id="14" name="직사각형 13">
            <a:extLst>
              <a:ext uri="{FF2B5EF4-FFF2-40B4-BE49-F238E27FC236}">
                <a16:creationId xmlns:a16="http://schemas.microsoft.com/office/drawing/2014/main" id="{6A0C414E-29FB-4CC8-8070-C690EBDA8CB7}"/>
              </a:ext>
            </a:extLst>
          </p:cNvPr>
          <p:cNvSpPr/>
          <p:nvPr/>
        </p:nvSpPr>
        <p:spPr>
          <a:xfrm>
            <a:off x="422749" y="2311922"/>
            <a:ext cx="7090970" cy="276999"/>
          </a:xfrm>
          <a:prstGeom prst="rect">
            <a:avLst/>
          </a:prstGeom>
        </p:spPr>
        <p:txBody>
          <a:bodyPr wrap="square">
            <a:spAutoFit/>
          </a:bodyPr>
          <a:lstStyle/>
          <a:p>
            <a:r>
              <a:rPr lang="ko-KR" altLang="en-US" sz="1200" dirty="0">
                <a:solidFill>
                  <a:srgbClr val="222222"/>
                </a:solidFill>
                <a:latin typeface="AppleSDGothicNeo-Light"/>
              </a:rPr>
              <a:t> 정규성을 충족하는 데이터에 대해서 시행하게 되는 </a:t>
            </a:r>
            <a:r>
              <a:rPr lang="ko-KR" altLang="en-US" sz="1200" dirty="0" err="1">
                <a:solidFill>
                  <a:srgbClr val="222222"/>
                </a:solidFill>
                <a:latin typeface="AppleSDGothicNeo-Light"/>
              </a:rPr>
              <a:t>등분산</a:t>
            </a:r>
            <a:r>
              <a:rPr lang="ko-KR" altLang="en-US" sz="1200" dirty="0">
                <a:solidFill>
                  <a:srgbClr val="222222"/>
                </a:solidFill>
                <a:latin typeface="AppleSDGothicNeo-Light"/>
              </a:rPr>
              <a:t> 검정으로 </a:t>
            </a:r>
            <a:r>
              <a:rPr lang="en-US" altLang="ko-KR" sz="1200" dirty="0">
                <a:solidFill>
                  <a:srgbClr val="222222"/>
                </a:solidFill>
                <a:latin typeface="AppleSDGothicNeo-Light"/>
              </a:rPr>
              <a:t>2</a:t>
            </a:r>
            <a:r>
              <a:rPr lang="ko-KR" altLang="en-US" sz="1200" dirty="0">
                <a:solidFill>
                  <a:srgbClr val="222222"/>
                </a:solidFill>
                <a:latin typeface="AppleSDGothicNeo-Light"/>
              </a:rPr>
              <a:t>개 이상의 집단에서도 활용가능</a:t>
            </a:r>
            <a:endParaRPr lang="ko-KR" altLang="en-US" sz="1200" dirty="0"/>
          </a:p>
        </p:txBody>
      </p:sp>
      <p:sp>
        <p:nvSpPr>
          <p:cNvPr id="15" name="직사각형 14">
            <a:extLst>
              <a:ext uri="{FF2B5EF4-FFF2-40B4-BE49-F238E27FC236}">
                <a16:creationId xmlns:a16="http://schemas.microsoft.com/office/drawing/2014/main" id="{F061E8CD-44C9-40F4-9A82-9E3165403005}"/>
              </a:ext>
            </a:extLst>
          </p:cNvPr>
          <p:cNvSpPr/>
          <p:nvPr/>
        </p:nvSpPr>
        <p:spPr>
          <a:xfrm>
            <a:off x="442930" y="1893481"/>
            <a:ext cx="1330557" cy="307777"/>
          </a:xfrm>
          <a:prstGeom prst="rect">
            <a:avLst/>
          </a:prstGeom>
          <a:solidFill>
            <a:schemeClr val="tx2">
              <a:lumMod val="20000"/>
              <a:lumOff val="80000"/>
            </a:schemeClr>
          </a:solidFill>
        </p:spPr>
        <p:txBody>
          <a:bodyPr wrap="none">
            <a:spAutoFit/>
          </a:bodyPr>
          <a:lstStyle/>
          <a:p>
            <a:r>
              <a:rPr lang="en-US" altLang="ko-KR" sz="1400" b="1" i="1" dirty="0" err="1">
                <a:latin typeface="Arial" panose="020B0604020202020204" pitchFamily="34" charset="0"/>
              </a:rPr>
              <a:t>BartLett</a:t>
            </a:r>
            <a:r>
              <a:rPr lang="en-US" altLang="ko-KR" sz="1400" b="1" i="1" dirty="0">
                <a:latin typeface="Arial" panose="020B0604020202020204" pitchFamily="34" charset="0"/>
              </a:rPr>
              <a:t> Test </a:t>
            </a:r>
            <a:endParaRPr lang="ko-KR" altLang="en-US" sz="1400" dirty="0"/>
          </a:p>
        </p:txBody>
      </p:sp>
      <p:sp>
        <p:nvSpPr>
          <p:cNvPr id="16" name="직사각형 15">
            <a:extLst>
              <a:ext uri="{FF2B5EF4-FFF2-40B4-BE49-F238E27FC236}">
                <a16:creationId xmlns:a16="http://schemas.microsoft.com/office/drawing/2014/main" id="{D874582B-853E-4E90-84A6-38F72EEF116F}"/>
              </a:ext>
            </a:extLst>
          </p:cNvPr>
          <p:cNvSpPr/>
          <p:nvPr/>
        </p:nvSpPr>
        <p:spPr>
          <a:xfrm>
            <a:off x="456280" y="2821276"/>
            <a:ext cx="3159839" cy="276999"/>
          </a:xfrm>
          <a:prstGeom prst="rect">
            <a:avLst/>
          </a:prstGeom>
        </p:spPr>
        <p:txBody>
          <a:bodyPr wrap="none">
            <a:spAutoFit/>
          </a:bodyPr>
          <a:lstStyle/>
          <a:p>
            <a:r>
              <a:rPr lang="en-US" altLang="ko-KR" sz="1200" b="1" i="1" dirty="0">
                <a:latin typeface="Courier New" panose="02070309020205020404" pitchFamily="49" charset="0"/>
              </a:rPr>
              <a:t>from </a:t>
            </a:r>
            <a:r>
              <a:rPr lang="en-US" altLang="ko-KR" sz="1200" b="1" i="1" dirty="0" err="1">
                <a:latin typeface="Courier New" panose="02070309020205020404" pitchFamily="49" charset="0"/>
              </a:rPr>
              <a:t>scipy.stats</a:t>
            </a:r>
            <a:r>
              <a:rPr lang="en-US" altLang="ko-KR" sz="1200" b="1" i="1" dirty="0">
                <a:latin typeface="Courier New" panose="02070309020205020404" pitchFamily="49" charset="0"/>
              </a:rPr>
              <a:t> import </a:t>
            </a:r>
            <a:r>
              <a:rPr lang="en-US" altLang="ko-KR" sz="1200" b="1" i="1" dirty="0" err="1">
                <a:latin typeface="Courier New" panose="02070309020205020404" pitchFamily="49" charset="0"/>
              </a:rPr>
              <a:t>bartlett</a:t>
            </a:r>
            <a:endParaRPr lang="ko-KR" altLang="en-US" sz="1200" b="1" i="1" dirty="0"/>
          </a:p>
        </p:txBody>
      </p:sp>
      <p:sp>
        <p:nvSpPr>
          <p:cNvPr id="20" name="TextBox 19">
            <a:extLst>
              <a:ext uri="{FF2B5EF4-FFF2-40B4-BE49-F238E27FC236}">
                <a16:creationId xmlns:a16="http://schemas.microsoft.com/office/drawing/2014/main" id="{22A763D6-EB8A-4645-B8FF-5F63DD06529B}"/>
              </a:ext>
            </a:extLst>
          </p:cNvPr>
          <p:cNvSpPr txBox="1"/>
          <p:nvPr/>
        </p:nvSpPr>
        <p:spPr>
          <a:xfrm>
            <a:off x="312323" y="1484037"/>
            <a:ext cx="3260752" cy="307777"/>
          </a:xfrm>
          <a:prstGeom prst="rect">
            <a:avLst/>
          </a:prstGeom>
          <a:noFill/>
          <a:ln>
            <a:solidFill>
              <a:schemeClr val="tx2">
                <a:lumMod val="75000"/>
              </a:schemeClr>
            </a:solidFill>
          </a:ln>
        </p:spPr>
        <p:txBody>
          <a:bodyPr wrap="square" rtlCol="0">
            <a:spAutoFit/>
          </a:bodyPr>
          <a:lstStyle/>
          <a:p>
            <a:r>
              <a:rPr lang="ko-KR" altLang="en-US" sz="1400" b="1" dirty="0"/>
              <a:t>데이터 가 정규성을 충족하는 경우</a:t>
            </a:r>
          </a:p>
        </p:txBody>
      </p:sp>
    </p:spTree>
    <p:extLst>
      <p:ext uri="{BB962C8B-B14F-4D97-AF65-F5344CB8AC3E}">
        <p14:creationId xmlns:p14="http://schemas.microsoft.com/office/powerpoint/2010/main" val="129907955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Times New Roman"/>
        <a:ea typeface="맑은 고딕"/>
        <a:cs typeface=""/>
      </a:majorFont>
      <a:minorFont>
        <a:latin typeface="Times New Roman"/>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54591</TotalTime>
  <Words>56969</Words>
  <Application>Microsoft Office PowerPoint</Application>
  <PresentationFormat>화면 슬라이드 쇼(4:3)</PresentationFormat>
  <Paragraphs>7648</Paragraphs>
  <Slides>336</Slides>
  <Notes>0</Notes>
  <HiddenSlides>0</HiddenSlides>
  <MMClips>0</MMClips>
  <ScaleCrop>false</ScaleCrop>
  <HeadingPairs>
    <vt:vector size="6" baseType="variant">
      <vt:variant>
        <vt:lpstr>사용한 글꼴</vt:lpstr>
      </vt:variant>
      <vt:variant>
        <vt:i4>75</vt:i4>
      </vt:variant>
      <vt:variant>
        <vt:lpstr>테마</vt:lpstr>
      </vt:variant>
      <vt:variant>
        <vt:i4>1</vt:i4>
      </vt:variant>
      <vt:variant>
        <vt:lpstr>슬라이드 제목</vt:lpstr>
      </vt:variant>
      <vt:variant>
        <vt:i4>336</vt:i4>
      </vt:variant>
    </vt:vector>
  </HeadingPairs>
  <TitlesOfParts>
    <vt:vector size="412" baseType="lpstr">
      <vt:lpstr>APPLE CHANCERY</vt:lpstr>
      <vt:lpstr>APPLE CHANCERY</vt:lpstr>
      <vt:lpstr>Apple SD Gothic Neo</vt:lpstr>
      <vt:lpstr>AppleSDGothicNeo</vt:lpstr>
      <vt:lpstr>AppleSDGothicNeo-Bold</vt:lpstr>
      <vt:lpstr>AppleSDGothicNeo-Light</vt:lpstr>
      <vt:lpstr>AppleSDGothicNeo-Regular</vt:lpstr>
      <vt:lpstr>-apple-system</vt:lpstr>
      <vt:lpstr>Arial Unicode MS</vt:lpstr>
      <vt:lpstr>Avenir</vt:lpstr>
      <vt:lpstr>Avenir Next W01</vt:lpstr>
      <vt:lpstr>Bitter</vt:lpstr>
      <vt:lpstr>charter</vt:lpstr>
      <vt:lpstr>fell</vt:lpstr>
      <vt:lpstr>Fira Mono</vt:lpstr>
      <vt:lpstr>Fira Sans</vt:lpstr>
      <vt:lpstr>Gotham A</vt:lpstr>
      <vt:lpstr>Gotham SSm A</vt:lpstr>
      <vt:lpstr>Graphik</vt:lpstr>
      <vt:lpstr>Helvetica Neue</vt:lpstr>
      <vt:lpstr>HelveticaNeue</vt:lpstr>
      <vt:lpstr>IBM Plex Sans</vt:lpstr>
      <vt:lpstr>IBM Plex Sans KR</vt:lpstr>
      <vt:lpstr>inherit</vt:lpstr>
      <vt:lpstr>KaTeX_Main</vt:lpstr>
      <vt:lpstr>KaTeX_Math</vt:lpstr>
      <vt:lpstr>Lato</vt:lpstr>
      <vt:lpstr>Linux Libertine</vt:lpstr>
      <vt:lpstr>Merriweather</vt:lpstr>
      <vt:lpstr>MJXc-TeX-main-R</vt:lpstr>
      <vt:lpstr>MJXc-TeX-math-I</vt:lpstr>
      <vt:lpstr>Nanum Gothic</vt:lpstr>
      <vt:lpstr>NEXON Lv1 Gothic OTF</vt:lpstr>
      <vt:lpstr>Noto Sans</vt:lpstr>
      <vt:lpstr>Noto Sans Demilight</vt:lpstr>
      <vt:lpstr>Noto Sans Korean</vt:lpstr>
      <vt:lpstr>Noto Sans KR</vt:lpstr>
      <vt:lpstr>Noto Serif KR</vt:lpstr>
      <vt:lpstr>Open Sans</vt:lpstr>
      <vt:lpstr>PT Sans</vt:lpstr>
      <vt:lpstr>RedHatText</vt:lpstr>
      <vt:lpstr>S-Core Dream 6 Bold</vt:lpstr>
      <vt:lpstr>S-CoreDream-3Light</vt:lpstr>
      <vt:lpstr>se-nanumgothic</vt:lpstr>
      <vt:lpstr>se-nanumsquare</vt:lpstr>
      <vt:lpstr>sohne</vt:lpstr>
      <vt:lpstr>Source Han Sans (Modified)</vt:lpstr>
      <vt:lpstr>Spoqa Han Sans</vt:lpstr>
      <vt:lpstr>Ubuntu Condensed</vt:lpstr>
      <vt:lpstr>urw-din</vt:lpstr>
      <vt:lpstr>var(--notebook-cell-output-font-family)</vt:lpstr>
      <vt:lpstr>var(--pfe-theme--font-family--heading, "Red Hat Display", "RedHatDisplay", "Overpass", Overpass, Arial, sans-serif)</vt:lpstr>
      <vt:lpstr>walsheim</vt:lpstr>
      <vt:lpstr>zeitung</vt:lpstr>
      <vt:lpstr>굴림</vt:lpstr>
      <vt:lpstr>나눔고딕</vt:lpstr>
      <vt:lpstr>나눔고딕</vt:lpstr>
      <vt:lpstr>나눔고딕 ExtraBold</vt:lpstr>
      <vt:lpstr>Dotum</vt:lpstr>
      <vt:lpstr>Dotum</vt:lpstr>
      <vt:lpstr>맑은 고딕</vt:lpstr>
      <vt:lpstr>맑은 고딕</vt:lpstr>
      <vt:lpstr>바탕</vt:lpstr>
      <vt:lpstr>BatangChe</vt:lpstr>
      <vt:lpstr>-윤고딕120</vt:lpstr>
      <vt:lpstr>한양신명조</vt:lpstr>
      <vt:lpstr>함초롬바탕</vt:lpstr>
      <vt:lpstr>Arial</vt:lpstr>
      <vt:lpstr>Cambria Math</vt:lpstr>
      <vt:lpstr>Courier New</vt:lpstr>
      <vt:lpstr>Helvetica</vt:lpstr>
      <vt:lpstr>Segoe UI</vt:lpstr>
      <vt:lpstr>Source Sans Pro</vt:lpstr>
      <vt:lpstr>Times New Roman</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회귀분석과 상관분석 비교</vt:lpstr>
      <vt:lpstr>회귀분석과 상관분석 비교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파이썬 선형 회귀분석 결과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파이썬 데이터분석 회귀분석 결과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예측분석 이란? </vt:lpstr>
      <vt:lpstr>예측분석 절차</vt:lpstr>
      <vt:lpstr>PowerPoint 프레젠테이션</vt:lpstr>
      <vt:lpstr>PowerPoint 프레젠테이션</vt:lpstr>
      <vt:lpstr>PowerPoint 프레젠테이션</vt:lpstr>
      <vt:lpstr>PowerPoint 프레젠테이션</vt:lpstr>
      <vt:lpstr>PowerPoint 프레젠테이션</vt:lpstr>
      <vt:lpstr>시계열 분석 : 시각화. 패턴</vt:lpstr>
      <vt:lpstr>시계열 분석 : 용어 정의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Timing  and  Capital Structure   Malcolm Baker  and  Jeffrey Wurgler (JF 2002)</dc:title>
  <dc:creator>Owner</dc:creator>
  <cp:lastModifiedBy>전윤범</cp:lastModifiedBy>
  <cp:revision>2102</cp:revision>
  <dcterms:created xsi:type="dcterms:W3CDTF">2012-03-20T05:42:39Z</dcterms:created>
  <dcterms:modified xsi:type="dcterms:W3CDTF">2022-05-12T06:18:12Z</dcterms:modified>
</cp:coreProperties>
</file>